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9" r:id="rId4"/>
    <p:sldId id="259" r:id="rId5"/>
    <p:sldId id="270" r:id="rId6"/>
    <p:sldId id="260" r:id="rId7"/>
    <p:sldId id="271" r:id="rId8"/>
    <p:sldId id="261" r:id="rId9"/>
    <p:sldId id="272" r:id="rId10"/>
    <p:sldId id="273" r:id="rId11"/>
    <p:sldId id="262" r:id="rId12"/>
    <p:sldId id="274" r:id="rId13"/>
    <p:sldId id="275" r:id="rId14"/>
    <p:sldId id="263" r:id="rId15"/>
    <p:sldId id="276" r:id="rId16"/>
    <p:sldId id="277" r:id="rId17"/>
    <p:sldId id="264" r:id="rId18"/>
    <p:sldId id="278" r:id="rId19"/>
    <p:sldId id="281" r:id="rId20"/>
    <p:sldId id="280" r:id="rId21"/>
    <p:sldId id="265" r:id="rId22"/>
    <p:sldId id="282" r:id="rId23"/>
    <p:sldId id="266" r:id="rId24"/>
    <p:sldId id="267" r:id="rId25"/>
    <p:sldId id="258" r:id="rId26"/>
    <p:sldId id="283" r:id="rId27"/>
    <p:sldId id="279"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24/04/2013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9512" y="1641215"/>
            <a:ext cx="3816424" cy="3195786"/>
          </a:xfrm>
        </p:spPr>
        <p:txBody>
          <a:bodyPr>
            <a:noAutofit/>
          </a:bodyPr>
          <a:lstStyle/>
          <a:p>
            <a:r>
              <a:rPr lang="es-CO" sz="4800" dirty="0" smtClean="0"/>
              <a:t>MARANATHA, CRISTO VUENE PRONTO.</a:t>
            </a:r>
            <a:endParaRPr lang="es-CO" sz="4800" dirty="0"/>
          </a:p>
        </p:txBody>
      </p:sp>
      <p:pic>
        <p:nvPicPr>
          <p:cNvPr id="1026" name="Picture 2" descr="http://0.static.wix.com/media/4c5529_268f1b9ab9220f498fe93ccc62b50c39.jpg_5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280391"/>
            <a:ext cx="4779318" cy="6100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4053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184576" cy="6120680"/>
          </a:xfrm>
        </p:spPr>
        <p:txBody>
          <a:bodyPr>
            <a:normAutofit/>
          </a:bodyPr>
          <a:lstStyle/>
          <a:p>
            <a:pPr marL="0" indent="0" algn="ctr">
              <a:buNone/>
            </a:pPr>
            <a:r>
              <a:rPr lang="es-CO" dirty="0" smtClean="0"/>
              <a:t>Texto:</a:t>
            </a:r>
            <a:r>
              <a:rPr lang="es-CO" dirty="0" smtClean="0">
                <a:solidFill>
                  <a:srgbClr val="FF0000"/>
                </a:solidFill>
              </a:rPr>
              <a:t> 1Corintios 16:22-24.</a:t>
            </a:r>
          </a:p>
          <a:p>
            <a:pPr marL="0" indent="0" algn="ctr">
              <a:buNone/>
            </a:pPr>
            <a:r>
              <a:rPr lang="es-CO" dirty="0" smtClean="0"/>
              <a:t>Yo</a:t>
            </a:r>
            <a:r>
              <a:rPr lang="es-CO" dirty="0"/>
              <a:t>, Pablo, os escribo esta salutación de mi propia mano. </a:t>
            </a:r>
            <a:r>
              <a:rPr lang="es-CO" b="1" baseline="30000" dirty="0" smtClean="0"/>
              <a:t>22</a:t>
            </a:r>
            <a:r>
              <a:rPr lang="es-CO" b="1" i="1" baseline="30000" dirty="0" smtClean="0"/>
              <a:t> </a:t>
            </a:r>
            <a:r>
              <a:rPr lang="es-CO" i="1" dirty="0"/>
              <a:t>El que no amare al Señor Jesucristo, </a:t>
            </a:r>
            <a:r>
              <a:rPr lang="es-CO" i="1" dirty="0" smtClean="0"/>
              <a:t>sea anatema</a:t>
            </a:r>
            <a:r>
              <a:rPr lang="es-CO" i="1" dirty="0"/>
              <a:t>. El Señor viene</a:t>
            </a:r>
            <a:r>
              <a:rPr lang="es-CO" dirty="0" smtClean="0"/>
              <a:t>.</a:t>
            </a:r>
            <a:endParaRPr lang="es-CO" dirty="0"/>
          </a:p>
          <a:p>
            <a:pPr marL="0" indent="0" algn="ctr">
              <a:buNone/>
            </a:pPr>
            <a:r>
              <a:rPr lang="es-CO" b="1" baseline="30000" dirty="0"/>
              <a:t>23 </a:t>
            </a:r>
            <a:r>
              <a:rPr lang="es-CO" dirty="0"/>
              <a:t>La gracia del Señor Jesucristo esté con vosotros. </a:t>
            </a:r>
            <a:r>
              <a:rPr lang="es-CO" b="1" baseline="30000" dirty="0" smtClean="0"/>
              <a:t>24 </a:t>
            </a:r>
            <a:r>
              <a:rPr lang="es-CO" dirty="0"/>
              <a:t>Mi amor en Cristo Jesús esté con todos vosotros. </a:t>
            </a:r>
            <a:r>
              <a:rPr lang="es-CO" b="1" dirty="0"/>
              <a:t>Amén.</a:t>
            </a:r>
            <a:r>
              <a:rPr lang="es-CO" dirty="0"/>
              <a:t> </a:t>
            </a:r>
          </a:p>
        </p:txBody>
      </p:sp>
      <p:pic>
        <p:nvPicPr>
          <p:cNvPr id="1026" name="Picture 2" descr="http://upload.wikimedia.org/wikipedia/commons/thumb/7/71/PaulT.jpg/310px-P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196752"/>
            <a:ext cx="3456384" cy="280831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508104" y="4149080"/>
            <a:ext cx="3456384" cy="1569660"/>
          </a:xfrm>
          <a:prstGeom prst="rect">
            <a:avLst/>
          </a:prstGeom>
        </p:spPr>
        <p:txBody>
          <a:bodyPr wrap="square">
            <a:spAutoFit/>
          </a:bodyPr>
          <a:lstStyle/>
          <a:p>
            <a:pPr algn="ctr"/>
            <a:r>
              <a:rPr lang="es-CO" sz="2400" b="1" i="1" dirty="0">
                <a:solidFill>
                  <a:srgbClr val="FF0000"/>
                </a:solidFill>
              </a:rPr>
              <a:t>Aquí el </a:t>
            </a:r>
            <a:r>
              <a:rPr lang="es-CO" sz="2400" b="1" i="1" dirty="0" smtClean="0">
                <a:solidFill>
                  <a:srgbClr val="FF0000"/>
                </a:solidFill>
              </a:rPr>
              <a:t>apóstol </a:t>
            </a:r>
            <a:r>
              <a:rPr lang="es-CO" sz="2400" b="1" i="1" dirty="0">
                <a:solidFill>
                  <a:srgbClr val="FF0000"/>
                </a:solidFill>
              </a:rPr>
              <a:t>Pablo </a:t>
            </a:r>
            <a:r>
              <a:rPr lang="es-CO" sz="2400" b="1" i="1" dirty="0" smtClean="0">
                <a:solidFill>
                  <a:srgbClr val="FF0000"/>
                </a:solidFill>
              </a:rPr>
              <a:t>escribiendo los últimos tres versículos de esta </a:t>
            </a:r>
            <a:r>
              <a:rPr lang="es-CO" sz="2400" b="1" i="1" dirty="0">
                <a:solidFill>
                  <a:srgbClr val="FF0000"/>
                </a:solidFill>
              </a:rPr>
              <a:t>carta a </a:t>
            </a:r>
            <a:r>
              <a:rPr lang="es-CO" sz="2400" b="1" i="1" dirty="0" smtClean="0">
                <a:solidFill>
                  <a:srgbClr val="FF0000"/>
                </a:solidFill>
              </a:rPr>
              <a:t>los </a:t>
            </a:r>
            <a:r>
              <a:rPr lang="es-CO" sz="2400" b="1" i="1" dirty="0">
                <a:solidFill>
                  <a:srgbClr val="FF0000"/>
                </a:solidFill>
              </a:rPr>
              <a:t>Corintios</a:t>
            </a:r>
            <a:endParaRPr lang="es-CO" sz="2400" i="1" dirty="0">
              <a:solidFill>
                <a:srgbClr val="FF0000"/>
              </a:solidFill>
            </a:endParaRPr>
          </a:p>
        </p:txBody>
      </p:sp>
    </p:spTree>
    <p:extLst>
      <p:ext uri="{BB962C8B-B14F-4D97-AF65-F5344CB8AC3E}">
        <p14:creationId xmlns:p14="http://schemas.microsoft.com/office/powerpoint/2010/main" val="2098988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20000"/>
          </a:bodyPr>
          <a:lstStyle/>
          <a:p>
            <a:pPr marL="0" indent="0" algn="ctr">
              <a:buNone/>
            </a:pPr>
            <a:r>
              <a:rPr lang="es-CO" dirty="0" smtClean="0"/>
              <a:t>Note las palabras escritas directamente por el mismo siervo de Dios: «</a:t>
            </a:r>
            <a:r>
              <a:rPr lang="es-CO" i="1" dirty="0" smtClean="0"/>
              <a:t>El </a:t>
            </a:r>
            <a:r>
              <a:rPr lang="es-CO" i="1" dirty="0"/>
              <a:t>que no amare al Señor Jesucristo, sea </a:t>
            </a:r>
            <a:r>
              <a:rPr lang="es-CO" i="1" dirty="0" smtClean="0"/>
              <a:t>anatema</a:t>
            </a:r>
            <a:r>
              <a:rPr lang="es-CO" dirty="0" smtClean="0"/>
              <a:t>». Quiere decir que, «</a:t>
            </a:r>
            <a:r>
              <a:rPr lang="es-CO" i="1" dirty="0" smtClean="0"/>
              <a:t>Los </a:t>
            </a:r>
            <a:r>
              <a:rPr lang="es-CO" i="1" dirty="0"/>
              <a:t>que no creen en Cristo ni lo aman, no pueden tener esperanza de salvación</a:t>
            </a:r>
            <a:r>
              <a:rPr lang="es-CO" dirty="0"/>
              <a:t>. Estos, por su proceder de rechazar el único medio de salvación, eligen la ruina </a:t>
            </a:r>
            <a:r>
              <a:rPr lang="es-CO" dirty="0" smtClean="0"/>
              <a:t>eterna»</a:t>
            </a:r>
          </a:p>
          <a:p>
            <a:pPr marL="0" indent="0">
              <a:buNone/>
            </a:pPr>
            <a:endParaRPr lang="es-CO" dirty="0"/>
          </a:p>
          <a:p>
            <a:pPr marL="0" indent="0" algn="ctr">
              <a:buNone/>
            </a:pPr>
            <a:r>
              <a:rPr lang="es-CO" dirty="0"/>
              <a:t>El tema de la Segunda Venida de JESUCRISTO debe ser un tema </a:t>
            </a:r>
            <a:r>
              <a:rPr lang="es-CO" dirty="0" smtClean="0"/>
              <a:t>común </a:t>
            </a:r>
            <a:r>
              <a:rPr lang="es-CO" dirty="0"/>
              <a:t>entre los cristianos, y debe ser esperado con vidas que viven en santidad. Eso nos lleva a nuestra </a:t>
            </a:r>
            <a:r>
              <a:rPr lang="es-CO" dirty="0" smtClean="0"/>
              <a:t>meditación.</a:t>
            </a:r>
            <a:endParaRPr lang="es-CO" dirty="0"/>
          </a:p>
          <a:p>
            <a:endParaRPr lang="es-CO" dirty="0"/>
          </a:p>
          <a:p>
            <a:pPr marL="0" indent="0" algn="ctr">
              <a:buNone/>
            </a:pPr>
            <a:r>
              <a:rPr lang="es-CO" dirty="0" smtClean="0"/>
              <a:t>Es urgente que usted crea en Cristo, por que «El Señor Viene». Amen.</a:t>
            </a:r>
            <a:endParaRPr lang="es-CO" dirty="0"/>
          </a:p>
        </p:txBody>
      </p:sp>
    </p:spTree>
    <p:extLst>
      <p:ext uri="{BB962C8B-B14F-4D97-AF65-F5344CB8AC3E}">
        <p14:creationId xmlns:p14="http://schemas.microsoft.com/office/powerpoint/2010/main" val="2801810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224136"/>
          </a:xfrm>
        </p:spPr>
        <p:txBody>
          <a:bodyPr>
            <a:normAutofit fontScale="92500"/>
          </a:bodyPr>
          <a:lstStyle/>
          <a:p>
            <a:pPr marL="0" indent="0" algn="ctr">
              <a:buNone/>
            </a:pPr>
            <a:r>
              <a:rPr lang="es-CO" sz="3600" b="1" i="1" dirty="0" smtClean="0">
                <a:solidFill>
                  <a:srgbClr val="FF0000"/>
                </a:solidFill>
              </a:rPr>
              <a:t>En el texto base para este tema encontramos cuatro puntos para considerar:</a:t>
            </a:r>
          </a:p>
        </p:txBody>
      </p:sp>
      <p:sp>
        <p:nvSpPr>
          <p:cNvPr id="2" name="1 Rectángulo"/>
          <p:cNvSpPr/>
          <p:nvPr/>
        </p:nvSpPr>
        <p:spPr>
          <a:xfrm>
            <a:off x="323528" y="2197893"/>
            <a:ext cx="5760640" cy="4647426"/>
          </a:xfrm>
          <a:prstGeom prst="rect">
            <a:avLst/>
          </a:prstGeom>
        </p:spPr>
        <p:txBody>
          <a:bodyPr wrap="square">
            <a:spAutoFit/>
          </a:bodyPr>
          <a:lstStyle/>
          <a:p>
            <a:pPr algn="ctr"/>
            <a:r>
              <a:rPr lang="es-CO" sz="4400" b="1" dirty="0"/>
              <a:t>1</a:t>
            </a:r>
            <a:r>
              <a:rPr lang="es-CO" sz="2800" dirty="0"/>
              <a:t>.</a:t>
            </a:r>
            <a:r>
              <a:rPr lang="es-CO" sz="3200" b="1" u="sng" dirty="0"/>
              <a:t>Un saludo directo</a:t>
            </a:r>
            <a:r>
              <a:rPr lang="es-CO" sz="2800" dirty="0"/>
              <a:t>. El apóstol Pablo casi siempre usaba un amanuense que escribiera mientras él dictaba su carta. En algunos casos el apóstol daba una despedida de su "puño" o sea </a:t>
            </a:r>
            <a:r>
              <a:rPr lang="es-CO" sz="2800" dirty="0" smtClean="0"/>
              <a:t>como dejando </a:t>
            </a:r>
            <a:r>
              <a:rPr lang="es-CO" sz="2800" dirty="0"/>
              <a:t>su sello de autenticidad en la Epístola usando su propia mano, especialmente por los problemas en la iglesia de Corinto. </a:t>
            </a:r>
          </a:p>
        </p:txBody>
      </p:sp>
      <p:pic>
        <p:nvPicPr>
          <p:cNvPr id="1026" name="Picture 2" descr="http://t1.gstatic.com/images?q=tbn:ANd9GcQ6NKUT2G0sLUB8-7aSnfSCPuatAMMTT8-qqq7L4FZWYW3DZ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420888"/>
            <a:ext cx="2880320" cy="260908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084168" y="5033376"/>
            <a:ext cx="3059832" cy="1569660"/>
          </a:xfrm>
          <a:prstGeom prst="rect">
            <a:avLst/>
          </a:prstGeom>
        </p:spPr>
        <p:txBody>
          <a:bodyPr wrap="square">
            <a:spAutoFit/>
          </a:bodyPr>
          <a:lstStyle/>
          <a:p>
            <a:pPr algn="ctr"/>
            <a:r>
              <a:rPr lang="es-CO" sz="2400" i="1" dirty="0">
                <a:solidFill>
                  <a:srgbClr val="FF0000"/>
                </a:solidFill>
              </a:rPr>
              <a:t>Este es un amanuense, o secretario, que escribía lo que se le dictaba.</a:t>
            </a:r>
          </a:p>
        </p:txBody>
      </p:sp>
    </p:spTree>
    <p:extLst>
      <p:ext uri="{BB962C8B-B14F-4D97-AF65-F5344CB8AC3E}">
        <p14:creationId xmlns:p14="http://schemas.microsoft.com/office/powerpoint/2010/main" val="250317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000" fill="hold"/>
                                        <p:tgtEl>
                                          <p:spTgt spid="1026"/>
                                        </p:tgtEl>
                                        <p:attrNameLst>
                                          <p:attrName>ppt_w</p:attrName>
                                        </p:attrNameLst>
                                      </p:cBhvr>
                                      <p:tavLst>
                                        <p:tav tm="0">
                                          <p:val>
                                            <p:fltVal val="0"/>
                                          </p:val>
                                        </p:tav>
                                        <p:tav tm="100000">
                                          <p:val>
                                            <p:strVal val="#ppt_w"/>
                                          </p:val>
                                        </p:tav>
                                      </p:tavLst>
                                    </p:anim>
                                    <p:anim calcmode="lin" valueType="num">
                                      <p:cBhvr>
                                        <p:cTn id="16" dur="1000" fill="hold"/>
                                        <p:tgtEl>
                                          <p:spTgt spid="1026"/>
                                        </p:tgtEl>
                                        <p:attrNameLst>
                                          <p:attrName>ppt_h</p:attrName>
                                        </p:attrNameLst>
                                      </p:cBhvr>
                                      <p:tavLst>
                                        <p:tav tm="0">
                                          <p:val>
                                            <p:fltVal val="0"/>
                                          </p:val>
                                        </p:tav>
                                        <p:tav tm="100000">
                                          <p:val>
                                            <p:strVal val="#ppt_h"/>
                                          </p:val>
                                        </p:tav>
                                      </p:tavLst>
                                    </p:anim>
                                    <p:anim calcmode="lin" valueType="num">
                                      <p:cBhvr>
                                        <p:cTn id="17" dur="1000" fill="hold"/>
                                        <p:tgtEl>
                                          <p:spTgt spid="1026"/>
                                        </p:tgtEl>
                                        <p:attrNameLst>
                                          <p:attrName>style.rotation</p:attrName>
                                        </p:attrNameLst>
                                      </p:cBhvr>
                                      <p:tavLst>
                                        <p:tav tm="0">
                                          <p:val>
                                            <p:fltVal val="90"/>
                                          </p:val>
                                        </p:tav>
                                        <p:tav tm="100000">
                                          <p:val>
                                            <p:fltVal val="0"/>
                                          </p:val>
                                        </p:tav>
                                      </p:tavLst>
                                    </p:anim>
                                    <p:animEffect transition="in" filter="fade">
                                      <p:cBhvr>
                                        <p:cTn id="18" dur="10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336704"/>
          </a:xfrm>
        </p:spPr>
        <p:txBody>
          <a:bodyPr>
            <a:normAutofit lnSpcReduction="10000"/>
          </a:bodyPr>
          <a:lstStyle/>
          <a:p>
            <a:pPr marL="0" indent="0" algn="ctr">
              <a:buNone/>
            </a:pPr>
            <a:r>
              <a:rPr lang="es-CO" dirty="0"/>
              <a:t>Eso es lo que hace </a:t>
            </a:r>
            <a:r>
              <a:rPr lang="es-CO" dirty="0" smtClean="0"/>
              <a:t>San Pablo en</a:t>
            </a:r>
            <a:r>
              <a:rPr lang="es-CO" dirty="0"/>
              <a:t> este caso, y le da el último aviso a </a:t>
            </a:r>
            <a:r>
              <a:rPr lang="es-CO" dirty="0" smtClean="0"/>
              <a:t>los adversarios </a:t>
            </a:r>
            <a:r>
              <a:rPr lang="es-CO" dirty="0"/>
              <a:t>de Corinto de que el NO amar a JESUCRISTO es algo serio; no es un juego. De </a:t>
            </a:r>
            <a:r>
              <a:rPr lang="es-CO" dirty="0" smtClean="0"/>
              <a:t>ahí que </a:t>
            </a:r>
            <a:r>
              <a:rPr lang="es-CO" dirty="0"/>
              <a:t>dice: "</a:t>
            </a:r>
            <a:r>
              <a:rPr lang="es-CO" i="1" u="sng" dirty="0"/>
              <a:t>quede bajo maldición</a:t>
            </a:r>
            <a:r>
              <a:rPr lang="es-CO" dirty="0"/>
              <a:t>" o sea anatema. </a:t>
            </a:r>
            <a:endParaRPr lang="es-CO" dirty="0" smtClean="0"/>
          </a:p>
          <a:p>
            <a:pPr marL="0" indent="0" algn="ctr">
              <a:buNone/>
            </a:pPr>
            <a:r>
              <a:rPr lang="es-CO" dirty="0" smtClean="0"/>
              <a:t>Las </a:t>
            </a:r>
            <a:r>
              <a:rPr lang="es-CO" dirty="0"/>
              <a:t>condiciones de los que NO aman </a:t>
            </a:r>
            <a:r>
              <a:rPr lang="es-CO" dirty="0" smtClean="0"/>
              <a:t>a JESUCRISTO </a:t>
            </a:r>
            <a:r>
              <a:rPr lang="es-CO" dirty="0"/>
              <a:t>eran igual en aquel tiempo que lo es hoy, porque el que NO ama </a:t>
            </a:r>
            <a:r>
              <a:rPr lang="es-CO" dirty="0" smtClean="0"/>
              <a:t>a JESUCRISTO</a:t>
            </a:r>
            <a:r>
              <a:rPr lang="es-CO" dirty="0"/>
              <a:t>, está separado de Él. </a:t>
            </a:r>
            <a:endParaRPr lang="es-CO" dirty="0" smtClean="0"/>
          </a:p>
          <a:p>
            <a:pPr marL="0" indent="0" algn="ctr">
              <a:buNone/>
            </a:pPr>
            <a:r>
              <a:rPr lang="es-CO" i="1" dirty="0" smtClean="0">
                <a:solidFill>
                  <a:srgbClr val="FF0000"/>
                </a:solidFill>
              </a:rPr>
              <a:t>Ahora, la </a:t>
            </a:r>
            <a:r>
              <a:rPr lang="es-CO" i="1" dirty="0">
                <a:solidFill>
                  <a:srgbClr val="FF0000"/>
                </a:solidFill>
              </a:rPr>
              <a:t>advertencia no está echa a personas inconversas, sino a personas que </a:t>
            </a:r>
            <a:r>
              <a:rPr lang="es-CO" i="1" dirty="0" smtClean="0">
                <a:solidFill>
                  <a:srgbClr val="FF0000"/>
                </a:solidFill>
              </a:rPr>
              <a:t>supuestamente estaban convertidas,  </a:t>
            </a:r>
            <a:r>
              <a:rPr lang="es-CO" i="1" dirty="0">
                <a:solidFill>
                  <a:srgbClr val="FF0000"/>
                </a:solidFill>
              </a:rPr>
              <a:t>pertenecían o visitaban la iglesia de </a:t>
            </a:r>
            <a:r>
              <a:rPr lang="es-CO" i="1" dirty="0" smtClean="0">
                <a:solidFill>
                  <a:srgbClr val="FF0000"/>
                </a:solidFill>
              </a:rPr>
              <a:t>Corinto.</a:t>
            </a:r>
            <a:endParaRPr lang="es-CO" i="1" dirty="0">
              <a:solidFill>
                <a:srgbClr val="FF0000"/>
              </a:solidFill>
            </a:endParaRPr>
          </a:p>
        </p:txBody>
      </p:sp>
    </p:spTree>
    <p:extLst>
      <p:ext uri="{BB962C8B-B14F-4D97-AF65-F5344CB8AC3E}">
        <p14:creationId xmlns:p14="http://schemas.microsoft.com/office/powerpoint/2010/main" val="233153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06888" cy="3835127"/>
          </a:xfrm>
        </p:spPr>
        <p:txBody>
          <a:bodyPr>
            <a:normAutofit fontScale="92500" lnSpcReduction="10000"/>
          </a:bodyPr>
          <a:lstStyle/>
          <a:p>
            <a:pPr marL="0" indent="0" algn="ctr">
              <a:buNone/>
            </a:pPr>
            <a:r>
              <a:rPr lang="es-CO" sz="4800" b="1" dirty="0" smtClean="0"/>
              <a:t>2</a:t>
            </a:r>
            <a:r>
              <a:rPr lang="es-CO" b="1" dirty="0" smtClean="0"/>
              <a:t>. </a:t>
            </a:r>
            <a:r>
              <a:rPr lang="es-CO" sz="3400" b="1" u="sng" dirty="0" smtClean="0"/>
              <a:t>Un </a:t>
            </a:r>
            <a:r>
              <a:rPr lang="es-CO" sz="3400" b="1" u="sng" dirty="0"/>
              <a:t>saludo con una </a:t>
            </a:r>
            <a:r>
              <a:rPr lang="es-CO" sz="3400" b="1" u="sng" dirty="0" smtClean="0"/>
              <a:t>Esperanza</a:t>
            </a:r>
            <a:r>
              <a:rPr lang="es-CO" dirty="0" smtClean="0"/>
              <a:t>. Maranatha </a:t>
            </a:r>
            <a:r>
              <a:rPr lang="es-CO" dirty="0"/>
              <a:t>es una palabra aramea que es una </a:t>
            </a:r>
            <a:r>
              <a:rPr lang="es-CO" dirty="0" smtClean="0"/>
              <a:t>transliteración del </a:t>
            </a:r>
            <a:r>
              <a:rPr lang="es-CO" dirty="0"/>
              <a:t>arameo al griego, y al mismo tiempo es una transliteración al español, y quiere decir </a:t>
            </a:r>
            <a:r>
              <a:rPr lang="es-CO" dirty="0" smtClean="0"/>
              <a:t>EL SEÑOR </a:t>
            </a:r>
            <a:r>
              <a:rPr lang="es-CO" dirty="0"/>
              <a:t>VIENE, o VEN SEÑOR</a:t>
            </a:r>
            <a:r>
              <a:rPr lang="es-CO" dirty="0" smtClean="0"/>
              <a:t>,</a:t>
            </a:r>
            <a:endParaRPr lang="es-CO" dirty="0"/>
          </a:p>
        </p:txBody>
      </p:sp>
      <p:pic>
        <p:nvPicPr>
          <p:cNvPr id="3074" name="Picture 2" descr="http://t2.gstatic.com/images?q=tbn:ANd9GcROAribaxvy9AbwyTLKQPmmb46zHb5N1EpzY1BmmWlroS8crD-4-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620688"/>
            <a:ext cx="3744416" cy="354709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67950" y="4508346"/>
            <a:ext cx="8668546" cy="1815882"/>
          </a:xfrm>
          <a:prstGeom prst="rect">
            <a:avLst/>
          </a:prstGeom>
        </p:spPr>
        <p:txBody>
          <a:bodyPr wrap="square">
            <a:spAutoFit/>
          </a:bodyPr>
          <a:lstStyle/>
          <a:p>
            <a:pPr algn="ctr"/>
            <a:r>
              <a:rPr lang="es-CO" sz="2800" dirty="0" smtClean="0"/>
              <a:t>Notemos </a:t>
            </a:r>
            <a:r>
              <a:rPr lang="es-CO" sz="2800" dirty="0"/>
              <a:t>que el apóstol se está refiriendo a la ESPERANZA de la Venida </a:t>
            </a:r>
            <a:r>
              <a:rPr lang="es-CO" sz="2800" dirty="0" smtClean="0"/>
              <a:t>de JESUCRISTO</a:t>
            </a:r>
            <a:r>
              <a:rPr lang="es-CO" sz="2800" dirty="0"/>
              <a:t>. Por mucho que los adversarios de JESUCRISTO luchen en su contra, </a:t>
            </a:r>
            <a:r>
              <a:rPr lang="es-CO" sz="2800" dirty="0" smtClean="0"/>
              <a:t>El SEÑOR </a:t>
            </a:r>
            <a:r>
              <a:rPr lang="es-CO" sz="2800" dirty="0"/>
              <a:t>JESUCRISTO Viene otra vez.</a:t>
            </a:r>
          </a:p>
        </p:txBody>
      </p:sp>
    </p:spTree>
    <p:extLst>
      <p:ext uri="{BB962C8B-B14F-4D97-AF65-F5344CB8AC3E}">
        <p14:creationId xmlns:p14="http://schemas.microsoft.com/office/powerpoint/2010/main" val="2368311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1)">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232248"/>
          </a:xfrm>
        </p:spPr>
        <p:txBody>
          <a:bodyPr>
            <a:normAutofit/>
          </a:bodyPr>
          <a:lstStyle/>
          <a:p>
            <a:pPr marL="0" indent="0" algn="ctr">
              <a:buNone/>
            </a:pPr>
            <a:r>
              <a:rPr lang="es-CO" dirty="0" smtClean="0"/>
              <a:t>Hay </a:t>
            </a:r>
            <a:r>
              <a:rPr lang="es-CO" dirty="0"/>
              <a:t>una seriedad en lo que el apóstol dice a aquellos que NO AMAN a JESUCRISTO, y </a:t>
            </a:r>
            <a:r>
              <a:rPr lang="es-CO" dirty="0" smtClean="0"/>
              <a:t>es que </a:t>
            </a:r>
            <a:r>
              <a:rPr lang="es-CO" dirty="0"/>
              <a:t>al ellos RECHAZAR al Salvador, están bajo maldición. O sea, están bajo el Juicio </a:t>
            </a:r>
            <a:r>
              <a:rPr lang="es-CO" dirty="0" smtClean="0"/>
              <a:t>de Dios. </a:t>
            </a:r>
          </a:p>
        </p:txBody>
      </p:sp>
      <p:sp>
        <p:nvSpPr>
          <p:cNvPr id="4" name="3 Rectángulo"/>
          <p:cNvSpPr/>
          <p:nvPr/>
        </p:nvSpPr>
        <p:spPr>
          <a:xfrm>
            <a:off x="3059832" y="2564904"/>
            <a:ext cx="3096344" cy="4801314"/>
          </a:xfrm>
          <a:prstGeom prst="rect">
            <a:avLst/>
          </a:prstGeom>
        </p:spPr>
        <p:txBody>
          <a:bodyPr wrap="square">
            <a:spAutoFit/>
          </a:bodyPr>
          <a:lstStyle/>
          <a:p>
            <a:pPr algn="ctr"/>
            <a:r>
              <a:rPr lang="es-CO" sz="2400" i="1" dirty="0">
                <a:solidFill>
                  <a:srgbClr val="FF0000"/>
                </a:solidFill>
              </a:rPr>
              <a:t>Si el pueblo de Dios espera a su SEÑOR, entonces sus vidas estarán dedicadas a su SEÑOR. De ahí que podemos notar una conexión entre la EXPECTATIVA de la Venida de JESUCRISTO, y la santidad del creyente.</a:t>
            </a:r>
            <a:br>
              <a:rPr lang="es-CO" sz="2400" i="1" dirty="0">
                <a:solidFill>
                  <a:srgbClr val="FF0000"/>
                </a:solidFill>
              </a:rPr>
            </a:br>
            <a:endParaRPr lang="es-CO" sz="2400" i="1" dirty="0">
              <a:solidFill>
                <a:srgbClr val="FF0000"/>
              </a:solidFill>
            </a:endParaRPr>
          </a:p>
          <a:p>
            <a:endParaRPr lang="es-CO" dirty="0"/>
          </a:p>
        </p:txBody>
      </p:sp>
      <p:pic>
        <p:nvPicPr>
          <p:cNvPr id="5" name="Picture 2" descr="Estudio de la Santa Biblia en audio MP3"/>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924944"/>
            <a:ext cx="2736304" cy="266429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t0.gstatic.com/images?q=tbn:ANd9GcSfiYciS0MS9OfvoZEJIiyR2o6smAEGm8YQUSiFsHi1yqF2Lpi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1" y="2924944"/>
            <a:ext cx="2808312"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3828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4098"/>
                                        </p:tgtEl>
                                        <p:attrNameLst>
                                          <p:attrName>style.visibility</p:attrName>
                                        </p:attrNameLst>
                                      </p:cBhvr>
                                      <p:to>
                                        <p:strVal val="visible"/>
                                      </p:to>
                                    </p:set>
                                    <p:animEffect transition="in" filter="wipe(down)">
                                      <p:cBhvr>
                                        <p:cTn id="30" dur="580">
                                          <p:stCondLst>
                                            <p:cond delay="0"/>
                                          </p:stCondLst>
                                        </p:cTn>
                                        <p:tgtEl>
                                          <p:spTgt spid="4098"/>
                                        </p:tgtEl>
                                      </p:cBhvr>
                                    </p:animEffect>
                                    <p:anim calcmode="lin" valueType="num">
                                      <p:cBhvr>
                                        <p:cTn id="31"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36" dur="26">
                                          <p:stCondLst>
                                            <p:cond delay="650"/>
                                          </p:stCondLst>
                                        </p:cTn>
                                        <p:tgtEl>
                                          <p:spTgt spid="4098"/>
                                        </p:tgtEl>
                                      </p:cBhvr>
                                      <p:to x="100000" y="60000"/>
                                    </p:animScale>
                                    <p:animScale>
                                      <p:cBhvr>
                                        <p:cTn id="37" dur="166" decel="50000">
                                          <p:stCondLst>
                                            <p:cond delay="676"/>
                                          </p:stCondLst>
                                        </p:cTn>
                                        <p:tgtEl>
                                          <p:spTgt spid="4098"/>
                                        </p:tgtEl>
                                      </p:cBhvr>
                                      <p:to x="100000" y="100000"/>
                                    </p:animScale>
                                    <p:animScale>
                                      <p:cBhvr>
                                        <p:cTn id="38" dur="26">
                                          <p:stCondLst>
                                            <p:cond delay="1312"/>
                                          </p:stCondLst>
                                        </p:cTn>
                                        <p:tgtEl>
                                          <p:spTgt spid="4098"/>
                                        </p:tgtEl>
                                      </p:cBhvr>
                                      <p:to x="100000" y="80000"/>
                                    </p:animScale>
                                    <p:animScale>
                                      <p:cBhvr>
                                        <p:cTn id="39" dur="166" decel="50000">
                                          <p:stCondLst>
                                            <p:cond delay="1338"/>
                                          </p:stCondLst>
                                        </p:cTn>
                                        <p:tgtEl>
                                          <p:spTgt spid="4098"/>
                                        </p:tgtEl>
                                      </p:cBhvr>
                                      <p:to x="100000" y="100000"/>
                                    </p:animScale>
                                    <p:animScale>
                                      <p:cBhvr>
                                        <p:cTn id="40" dur="26">
                                          <p:stCondLst>
                                            <p:cond delay="1642"/>
                                          </p:stCondLst>
                                        </p:cTn>
                                        <p:tgtEl>
                                          <p:spTgt spid="4098"/>
                                        </p:tgtEl>
                                      </p:cBhvr>
                                      <p:to x="100000" y="90000"/>
                                    </p:animScale>
                                    <p:animScale>
                                      <p:cBhvr>
                                        <p:cTn id="41" dur="166" decel="50000">
                                          <p:stCondLst>
                                            <p:cond delay="1668"/>
                                          </p:stCondLst>
                                        </p:cTn>
                                        <p:tgtEl>
                                          <p:spTgt spid="4098"/>
                                        </p:tgtEl>
                                      </p:cBhvr>
                                      <p:to x="100000" y="100000"/>
                                    </p:animScale>
                                    <p:animScale>
                                      <p:cBhvr>
                                        <p:cTn id="42" dur="26">
                                          <p:stCondLst>
                                            <p:cond delay="1808"/>
                                          </p:stCondLst>
                                        </p:cTn>
                                        <p:tgtEl>
                                          <p:spTgt spid="4098"/>
                                        </p:tgtEl>
                                      </p:cBhvr>
                                      <p:to x="100000" y="95000"/>
                                    </p:animScale>
                                    <p:animScale>
                                      <p:cBhvr>
                                        <p:cTn id="43" dur="166" decel="50000">
                                          <p:stCondLst>
                                            <p:cond delay="1834"/>
                                          </p:stCondLst>
                                        </p:cTn>
                                        <p:tgtEl>
                                          <p:spTgt spid="40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698976" cy="2999979"/>
          </a:xfrm>
        </p:spPr>
        <p:txBody>
          <a:bodyPr>
            <a:normAutofit/>
          </a:bodyPr>
          <a:lstStyle/>
          <a:p>
            <a:pPr marL="0" indent="0">
              <a:buNone/>
            </a:pPr>
            <a:r>
              <a:rPr lang="es-CO" dirty="0"/>
              <a:t> </a:t>
            </a:r>
            <a:r>
              <a:rPr lang="es-CO" sz="5900" b="1" dirty="0" smtClean="0"/>
              <a:t>3</a:t>
            </a:r>
            <a:r>
              <a:rPr lang="es-CO" dirty="0" smtClean="0"/>
              <a:t>.</a:t>
            </a:r>
            <a:r>
              <a:rPr lang="es-CO" sz="3400" b="1" u="sng" dirty="0" smtClean="0"/>
              <a:t>En </a:t>
            </a:r>
            <a:r>
              <a:rPr lang="es-CO" sz="3400" b="1" u="sng" dirty="0"/>
              <a:t>estado de </a:t>
            </a:r>
            <a:r>
              <a:rPr lang="es-CO" sz="3400" b="1" u="sng" dirty="0" smtClean="0"/>
              <a:t>vigilancia.</a:t>
            </a:r>
            <a:endParaRPr lang="es-CO" u="sng" dirty="0"/>
          </a:p>
          <a:p>
            <a:pPr marL="0" indent="0">
              <a:buNone/>
            </a:pPr>
            <a:r>
              <a:rPr lang="es-CO" dirty="0" smtClean="0">
                <a:solidFill>
                  <a:srgbClr val="FF0000"/>
                </a:solidFill>
              </a:rPr>
              <a:t>1 </a:t>
            </a:r>
            <a:r>
              <a:rPr lang="es-CO" dirty="0">
                <a:solidFill>
                  <a:srgbClr val="FF0000"/>
                </a:solidFill>
              </a:rPr>
              <a:t>Corintios </a:t>
            </a:r>
            <a:r>
              <a:rPr lang="es-CO" dirty="0" smtClean="0">
                <a:solidFill>
                  <a:srgbClr val="FF0000"/>
                </a:solidFill>
              </a:rPr>
              <a:t>16:13.</a:t>
            </a:r>
            <a:r>
              <a:rPr lang="es-CO" dirty="0" smtClean="0"/>
              <a:t> “</a:t>
            </a:r>
            <a:r>
              <a:rPr lang="es-CO" b="1" i="1" dirty="0" smtClean="0"/>
              <a:t>Manténganse </a:t>
            </a:r>
            <a:r>
              <a:rPr lang="es-CO" b="1" i="1" dirty="0"/>
              <a:t>alerta; permanezcan firmes </a:t>
            </a:r>
            <a:r>
              <a:rPr lang="es-CO" b="1" i="1" dirty="0" smtClean="0"/>
              <a:t>en la </a:t>
            </a:r>
            <a:r>
              <a:rPr lang="es-CO" b="1" i="1" dirty="0"/>
              <a:t>fe; sean valientes y fuertes</a:t>
            </a:r>
            <a:r>
              <a:rPr lang="es-CO" b="1" i="1" dirty="0" smtClean="0"/>
              <a:t>.</a:t>
            </a:r>
            <a:endParaRPr lang="es-CO" dirty="0"/>
          </a:p>
        </p:txBody>
      </p:sp>
      <p:pic>
        <p:nvPicPr>
          <p:cNvPr id="5124" name="Picture 4" descr="http://t2.gstatic.com/images?q=tbn:ANd9GcT46zkSAw6bj4feC2C2hFywo0GGM4lGf3IifTOBfVUXujTgV--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60648"/>
            <a:ext cx="2808312" cy="307198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3429000"/>
            <a:ext cx="8640960" cy="830997"/>
          </a:xfrm>
          <a:prstGeom prst="rect">
            <a:avLst/>
          </a:prstGeom>
        </p:spPr>
        <p:txBody>
          <a:bodyPr wrap="square">
            <a:spAutoFit/>
          </a:bodyPr>
          <a:lstStyle/>
          <a:p>
            <a:pPr algn="ctr"/>
            <a:r>
              <a:rPr lang="es-CO" sz="2400" dirty="0"/>
              <a:t>Como podemos ver, unos versos antes de nuestro Texto, el apóstol Pablo exhorta a </a:t>
            </a:r>
            <a:r>
              <a:rPr lang="es-CO" sz="2400" dirty="0" smtClean="0"/>
              <a:t>los Corintios </a:t>
            </a:r>
            <a:r>
              <a:rPr lang="es-CO" sz="2400" dirty="0"/>
              <a:t>a estar en un estado de vigilancia</a:t>
            </a:r>
            <a:r>
              <a:rPr lang="es-CO" sz="2400" dirty="0" smtClean="0"/>
              <a:t>.</a:t>
            </a:r>
          </a:p>
        </p:txBody>
      </p:sp>
      <p:sp>
        <p:nvSpPr>
          <p:cNvPr id="5" name="4 Rectángulo"/>
          <p:cNvSpPr/>
          <p:nvPr/>
        </p:nvSpPr>
        <p:spPr>
          <a:xfrm>
            <a:off x="0" y="4581128"/>
            <a:ext cx="9144000" cy="2123658"/>
          </a:xfrm>
          <a:prstGeom prst="rect">
            <a:avLst/>
          </a:prstGeom>
        </p:spPr>
        <p:txBody>
          <a:bodyPr wrap="square">
            <a:spAutoFit/>
          </a:bodyPr>
          <a:lstStyle/>
          <a:p>
            <a:pPr algn="ctr"/>
            <a:r>
              <a:rPr lang="es-CO" sz="2400" dirty="0"/>
              <a:t>Ese estado de VIGILANCIA es permaneciendo en la FE, y eso quiere decir por lo </a:t>
            </a:r>
            <a:r>
              <a:rPr lang="es-CO" sz="2400" dirty="0" smtClean="0"/>
              <a:t>menos tres </a:t>
            </a:r>
            <a:r>
              <a:rPr lang="es-CO" sz="2400" dirty="0"/>
              <a:t>cosas</a:t>
            </a:r>
            <a:r>
              <a:rPr lang="es-CO" sz="2400" dirty="0" smtClean="0"/>
              <a:t>: </a:t>
            </a:r>
            <a:r>
              <a:rPr lang="es-CO" sz="2800" b="1" dirty="0" smtClean="0">
                <a:solidFill>
                  <a:srgbClr val="FF0000"/>
                </a:solidFill>
              </a:rPr>
              <a:t>(i)</a:t>
            </a:r>
            <a:r>
              <a:rPr lang="es-CO" sz="2400" dirty="0"/>
              <a:t>,</a:t>
            </a:r>
            <a:r>
              <a:rPr lang="es-CO" sz="2400" dirty="0" smtClean="0"/>
              <a:t> No </a:t>
            </a:r>
            <a:r>
              <a:rPr lang="es-CO" sz="2400" dirty="0"/>
              <a:t>dejarse contaminar con el mundo y el pecado</a:t>
            </a:r>
            <a:r>
              <a:rPr lang="es-CO" sz="2400" dirty="0" smtClean="0"/>
              <a:t>. </a:t>
            </a:r>
            <a:r>
              <a:rPr lang="es-CO" sz="2800" b="1" dirty="0" smtClean="0">
                <a:solidFill>
                  <a:srgbClr val="FF0000"/>
                </a:solidFill>
              </a:rPr>
              <a:t>(ii)</a:t>
            </a:r>
            <a:r>
              <a:rPr lang="es-CO" sz="2400" dirty="0" smtClean="0"/>
              <a:t>, Guardando </a:t>
            </a:r>
            <a:r>
              <a:rPr lang="es-CO" sz="2400" dirty="0"/>
              <a:t>la fe, o sea la sana doctrina</a:t>
            </a:r>
            <a:r>
              <a:rPr lang="es-CO" sz="2400" dirty="0" smtClean="0"/>
              <a:t>. </a:t>
            </a:r>
            <a:r>
              <a:rPr lang="es-CO" sz="2800" b="1" dirty="0" smtClean="0">
                <a:solidFill>
                  <a:srgbClr val="FF0000"/>
                </a:solidFill>
              </a:rPr>
              <a:t>(iii)</a:t>
            </a:r>
            <a:r>
              <a:rPr lang="es-CO" sz="2400" dirty="0"/>
              <a:t>,</a:t>
            </a:r>
            <a:r>
              <a:rPr lang="es-CO" sz="2400" dirty="0" smtClean="0"/>
              <a:t> Esperando </a:t>
            </a:r>
            <a:r>
              <a:rPr lang="es-CO" sz="2400" dirty="0"/>
              <a:t>a JESUCRISTO en Su Segunda Venida. Esa debe ser la actitud del </a:t>
            </a:r>
            <a:r>
              <a:rPr lang="es-CO" sz="2400" dirty="0" smtClean="0"/>
              <a:t>SIERVO FIEL</a:t>
            </a:r>
            <a:r>
              <a:rPr lang="es-CO" sz="2400" dirty="0"/>
              <a:t>. O sea, todo creyente debe ser un siervo </a:t>
            </a:r>
            <a:r>
              <a:rPr lang="es-CO" sz="2400" dirty="0" smtClean="0"/>
              <a:t>fiel.</a:t>
            </a:r>
            <a:endParaRPr lang="es-CO" sz="2400" dirty="0"/>
          </a:p>
        </p:txBody>
      </p:sp>
    </p:spTree>
    <p:extLst>
      <p:ext uri="{BB962C8B-B14F-4D97-AF65-F5344CB8AC3E}">
        <p14:creationId xmlns:p14="http://schemas.microsoft.com/office/powerpoint/2010/main" val="230242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124"/>
                                        </p:tgtEl>
                                        <p:attrNameLst>
                                          <p:attrName>style.visibility</p:attrName>
                                        </p:attrNameLst>
                                      </p:cBhvr>
                                      <p:to>
                                        <p:strVal val="visible"/>
                                      </p:to>
                                    </p:set>
                                    <p:anim calcmode="lin" valueType="num">
                                      <p:cBhvr>
                                        <p:cTn id="15" dur="1000" fill="hold"/>
                                        <p:tgtEl>
                                          <p:spTgt spid="5124"/>
                                        </p:tgtEl>
                                        <p:attrNameLst>
                                          <p:attrName>ppt_w</p:attrName>
                                        </p:attrNameLst>
                                      </p:cBhvr>
                                      <p:tavLst>
                                        <p:tav tm="0">
                                          <p:val>
                                            <p:fltVal val="0"/>
                                          </p:val>
                                        </p:tav>
                                        <p:tav tm="100000">
                                          <p:val>
                                            <p:strVal val="#ppt_w"/>
                                          </p:val>
                                        </p:tav>
                                      </p:tavLst>
                                    </p:anim>
                                    <p:anim calcmode="lin" valueType="num">
                                      <p:cBhvr>
                                        <p:cTn id="16" dur="1000" fill="hold"/>
                                        <p:tgtEl>
                                          <p:spTgt spid="5124"/>
                                        </p:tgtEl>
                                        <p:attrNameLst>
                                          <p:attrName>ppt_h</p:attrName>
                                        </p:attrNameLst>
                                      </p:cBhvr>
                                      <p:tavLst>
                                        <p:tav tm="0">
                                          <p:val>
                                            <p:fltVal val="0"/>
                                          </p:val>
                                        </p:tav>
                                        <p:tav tm="100000">
                                          <p:val>
                                            <p:strVal val="#ppt_h"/>
                                          </p:val>
                                        </p:tav>
                                      </p:tavLst>
                                    </p:anim>
                                    <p:anim calcmode="lin" valueType="num">
                                      <p:cBhvr>
                                        <p:cTn id="17" dur="1000" fill="hold"/>
                                        <p:tgtEl>
                                          <p:spTgt spid="5124"/>
                                        </p:tgtEl>
                                        <p:attrNameLst>
                                          <p:attrName>style.rotation</p:attrName>
                                        </p:attrNameLst>
                                      </p:cBhvr>
                                      <p:tavLst>
                                        <p:tav tm="0">
                                          <p:val>
                                            <p:fltVal val="90"/>
                                          </p:val>
                                        </p:tav>
                                        <p:tav tm="100000">
                                          <p:val>
                                            <p:fltVal val="0"/>
                                          </p:val>
                                        </p:tav>
                                      </p:tavLst>
                                    </p:anim>
                                    <p:animEffect transition="in" filter="fade">
                                      <p:cBhvr>
                                        <p:cTn id="18" dur="1000"/>
                                        <p:tgtEl>
                                          <p:spTgt spid="512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 calcmode="lin" valueType="num">
                                      <p:cBhvr>
                                        <p:cTn id="33" dur="1000" fill="hold"/>
                                        <p:tgtEl>
                                          <p:spTgt spid="5"/>
                                        </p:tgtEl>
                                        <p:attrNameLst>
                                          <p:attrName>style.rotation</p:attrName>
                                        </p:attrNameLst>
                                      </p:cBhvr>
                                      <p:tavLst>
                                        <p:tav tm="0">
                                          <p:val>
                                            <p:fltVal val="90"/>
                                          </p:val>
                                        </p:tav>
                                        <p:tav tm="100000">
                                          <p:val>
                                            <p:fltVal val="0"/>
                                          </p:val>
                                        </p:tav>
                                      </p:tavLst>
                                    </p:anim>
                                    <p:animEffect transition="in" filter="fade">
                                      <p:cBhvr>
                                        <p:cTn id="3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lgn="ctr">
              <a:buNone/>
            </a:pPr>
            <a:r>
              <a:rPr lang="es-CO" b="1" dirty="0" smtClean="0">
                <a:solidFill>
                  <a:srgbClr val="FF0000"/>
                </a:solidFill>
              </a:rPr>
              <a:t>Mateo 24:42-47.</a:t>
            </a:r>
            <a:r>
              <a:rPr lang="es-CO" dirty="0" smtClean="0"/>
              <a:t> </a:t>
            </a:r>
            <a:r>
              <a:rPr lang="es-CO" b="1" i="1" dirty="0" smtClean="0"/>
              <a:t>«Por </a:t>
            </a:r>
            <a:r>
              <a:rPr lang="es-CO" b="1" i="1" dirty="0"/>
              <a:t>lo tanto, manténganse despiertos, porque no saben qué </a:t>
            </a:r>
            <a:r>
              <a:rPr lang="es-CO" b="1" i="1" dirty="0" smtClean="0"/>
              <a:t>día vendrá </a:t>
            </a:r>
            <a:r>
              <a:rPr lang="es-CO" b="1" i="1" dirty="0"/>
              <a:t>su Señor.43 Pero entiendan esto: Si un dueño de casa supiera a qué </a:t>
            </a:r>
            <a:r>
              <a:rPr lang="es-CO" b="1" i="1" dirty="0" smtClean="0"/>
              <a:t>hora de </a:t>
            </a:r>
            <a:r>
              <a:rPr lang="es-CO" b="1" i="1" dirty="0"/>
              <a:t>la noche va a llegar el ladrón, se mantendría despierto para no dejarlo forzar </a:t>
            </a:r>
            <a:r>
              <a:rPr lang="es-CO" b="1" i="1" dirty="0" smtClean="0"/>
              <a:t>la entrada.44 </a:t>
            </a:r>
            <a:r>
              <a:rPr lang="es-CO" b="1" i="1" dirty="0"/>
              <a:t>Por eso también ustedes deben estar preparados, porque el Hijo del </a:t>
            </a:r>
            <a:r>
              <a:rPr lang="es-CO" b="1" i="1" dirty="0" smtClean="0"/>
              <a:t>Hombre </a:t>
            </a:r>
            <a:r>
              <a:rPr lang="es-CO" b="1" i="1" dirty="0"/>
              <a:t>vendrá cuando menos lo </a:t>
            </a:r>
            <a:r>
              <a:rPr lang="es-CO" b="1" i="1" dirty="0" smtClean="0"/>
              <a:t>esperen».</a:t>
            </a:r>
          </a:p>
          <a:p>
            <a:pPr marL="0" indent="0" algn="ctr">
              <a:buNone/>
            </a:pPr>
            <a:r>
              <a:rPr lang="es-CO" b="1" i="1" dirty="0" smtClean="0"/>
              <a:t> </a:t>
            </a:r>
            <a:r>
              <a:rPr lang="es-CO" b="1" i="1" dirty="0"/>
              <a:t>45 </a:t>
            </a:r>
            <a:r>
              <a:rPr lang="es-CO" b="1" i="1" dirty="0" smtClean="0"/>
              <a:t>«¿</a:t>
            </a:r>
            <a:r>
              <a:rPr lang="es-CO" b="1" i="1" dirty="0"/>
              <a:t>Quién es el </a:t>
            </a:r>
            <a:r>
              <a:rPr lang="es-CO" b="1" i="1" dirty="0" smtClean="0"/>
              <a:t>siervo </a:t>
            </a:r>
            <a:r>
              <a:rPr lang="es-CO" b="1" i="1" dirty="0"/>
              <a:t>fiel y </a:t>
            </a:r>
            <a:r>
              <a:rPr lang="es-CO" b="1" i="1" dirty="0" smtClean="0"/>
              <a:t>prudente a </a:t>
            </a:r>
            <a:r>
              <a:rPr lang="es-CO" b="1" i="1" dirty="0"/>
              <a:t>quien su </a:t>
            </a:r>
            <a:r>
              <a:rPr lang="es-CO" b="1" i="1" dirty="0" smtClean="0"/>
              <a:t>Señor </a:t>
            </a:r>
            <a:r>
              <a:rPr lang="es-CO" b="1" i="1" dirty="0"/>
              <a:t>ha dejado encargado de los sirvientes para darles la comida a </a:t>
            </a:r>
            <a:r>
              <a:rPr lang="es-CO" b="1" i="1" dirty="0" smtClean="0"/>
              <a:t>su debido </a:t>
            </a:r>
            <a:r>
              <a:rPr lang="es-CO" b="1" i="1" dirty="0"/>
              <a:t>tiempo</a:t>
            </a:r>
            <a:r>
              <a:rPr lang="es-CO" b="1" i="1" dirty="0" smtClean="0"/>
              <a:t>? 46 Dichoso </a:t>
            </a:r>
            <a:r>
              <a:rPr lang="es-CO" b="1" i="1" dirty="0"/>
              <a:t>el siervo cuando su </a:t>
            </a:r>
            <a:r>
              <a:rPr lang="es-CO" b="1" i="1" dirty="0" smtClean="0"/>
              <a:t>Señor</a:t>
            </a:r>
            <a:r>
              <a:rPr lang="es-CO" b="1" i="1" dirty="0"/>
              <a:t>, al regresar, lo </a:t>
            </a:r>
            <a:r>
              <a:rPr lang="es-CO" b="1" i="1" dirty="0" smtClean="0"/>
              <a:t>encuentra cumpliendo </a:t>
            </a:r>
            <a:r>
              <a:rPr lang="es-CO" b="1" i="1" dirty="0"/>
              <a:t>con su deber.47 Les aseguro que lo pondrá a cargo de todos </a:t>
            </a:r>
            <a:r>
              <a:rPr lang="es-CO" b="1" i="1" dirty="0" smtClean="0"/>
              <a:t>sus bienes.»</a:t>
            </a:r>
            <a:r>
              <a:rPr lang="es-CO" b="1" i="1" dirty="0"/>
              <a:t> </a:t>
            </a:r>
            <a:endParaRPr lang="es-CO" dirty="0"/>
          </a:p>
          <a:p>
            <a:endParaRPr lang="es-CO" dirty="0"/>
          </a:p>
        </p:txBody>
      </p:sp>
    </p:spTree>
    <p:extLst>
      <p:ext uri="{BB962C8B-B14F-4D97-AF65-F5344CB8AC3E}">
        <p14:creationId xmlns:p14="http://schemas.microsoft.com/office/powerpoint/2010/main" val="39870981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rPr>
              <a:t>¿Quién es un siervo fiel?</a:t>
            </a:r>
            <a:endParaRPr lang="es-CO" b="1" i="1" dirty="0">
              <a:solidFill>
                <a:srgbClr val="FF0000"/>
              </a:solidFill>
            </a:endParaRPr>
          </a:p>
        </p:txBody>
      </p:sp>
      <p:sp>
        <p:nvSpPr>
          <p:cNvPr id="3" name="2 Marcador de contenido"/>
          <p:cNvSpPr>
            <a:spLocks noGrp="1"/>
          </p:cNvSpPr>
          <p:nvPr>
            <p:ph idx="1"/>
          </p:nvPr>
        </p:nvSpPr>
        <p:spPr>
          <a:xfrm>
            <a:off x="457200" y="1600200"/>
            <a:ext cx="4258816" cy="4709119"/>
          </a:xfrm>
        </p:spPr>
        <p:txBody>
          <a:bodyPr>
            <a:normAutofit/>
          </a:bodyPr>
          <a:lstStyle/>
          <a:p>
            <a:pPr marL="0" indent="0" algn="ctr">
              <a:buNone/>
            </a:pPr>
            <a:r>
              <a:rPr lang="es-CO" dirty="0" smtClean="0"/>
              <a:t>El </a:t>
            </a:r>
            <a:r>
              <a:rPr lang="es-CO" dirty="0"/>
              <a:t>siervo INFIEL </a:t>
            </a:r>
            <a:r>
              <a:rPr lang="es-CO" i="1" u="sng" dirty="0"/>
              <a:t>no es un creyente</a:t>
            </a:r>
            <a:r>
              <a:rPr lang="es-CO" dirty="0"/>
              <a:t>, </a:t>
            </a:r>
            <a:r>
              <a:rPr lang="es-CO" dirty="0" smtClean="0"/>
              <a:t>es </a:t>
            </a:r>
            <a:r>
              <a:rPr lang="es-CO" dirty="0"/>
              <a:t>aquel que vive una </a:t>
            </a:r>
            <a:r>
              <a:rPr lang="es-CO" dirty="0" smtClean="0"/>
              <a:t>vida DESINTERESADA</a:t>
            </a:r>
            <a:r>
              <a:rPr lang="es-CO" dirty="0"/>
              <a:t> por las cosas de Dios aunque sea parte de la iglesia </a:t>
            </a:r>
            <a:r>
              <a:rPr lang="es-CO" dirty="0" smtClean="0"/>
              <a:t>local. </a:t>
            </a:r>
            <a:endParaRPr lang="es-CO" dirty="0"/>
          </a:p>
        </p:txBody>
      </p:sp>
      <p:sp>
        <p:nvSpPr>
          <p:cNvPr id="5" name="AutoShape 2" descr="data:image/jpeg;base64,/9j/4AAQSkZJRgABAQAAAQABAAD/2wCEAAkGBxQTEhUUExQVFBUXGBgWGBgXFxgXGxgYGBUXFhgaFxgcHCggGBwlHBQUITEiJSkrLi4uFx8zODMsNygtLiwBCgoKDg0OFRAPFCwcFxwsLCwsLCwsLCwsKywsLDcsLCwsNyssLCssLDcsKysrLCsrKysrKysrKysrKysrKysrK//AABEIAL0BCwMBIgACEQEDEQH/xAAbAAACAgMBAAAAAAAAAAAAAAAFBgMEAQIHAP/EAD4QAAEDAgQDBQYEBQQCAwEAAAEAAhEDIQQFEjFBUWEGInGBkRMyobHB0SNCUvAUYnKS4QdDgvEkMxaDohX/xAAYAQEBAQEBAAAAAAAAAAAAAAABAAIDBP/EAB8RAQEBAQADAQADAQAAAAAAAAABEQISITFBUWFxA//aAAwDAQACEQMRAD8ARNcnorGHxBbsfLmhofAVnCgucGtBcTs1oJJ8ALrOuuCVWuHDqoPacE1Zb/p/iKgDq1RtCb6YD3eBiw9U45d2LwdIf+rW79VQl3wmB6LU9s7HJWEF0bnjxV3D5fUee5Te6/BrjHoF2ujh2tENa1o6AD5KUJ8R5OV5b2OxNU95opNHF/HwaLq1W7AYgHuvpOHMlzfhC6XCzCsWuX1OxWKaJApu6Nfc+oCDVcM5jiKjS1w3DrH/ACu0EKpmOX06zdFRocOHMdQdwrFpD7LdmWYgOe9zgwGC1sguMT73AeCfsvy6lQbppMawdOPidytcqwIo0m02kkNm56kngrQcqQa2C8vSvApDE3XiteKypBWe5Myu3YB49130PT5JAq4PQ7SQW7h3lwXUnJL7ZZf+IKn5Xb/1j7hFML9RukERI4rV0xsJ2usMeSYkRFwVl1TvAcInzQXntFy5pAUhpNIk2+qxVm03C82TAJsLjqpNG4C316LFJj2kgOJgbbK/Tb57816QXC+wHhJ+qUxVxL/ZusWw0m5HqFHlefENioZgwC0XA5nmpM5JFI2/6So2eB3uhOjNzakbF2/MFquYPH0/y1AfG3zSJVdULe/G0iAFawdd8Q6HCIEjaOKRh5OInkR0K3pVTff/AAkptRoO0AjgdpWmKxJtpcRbYG+/ESpYePayt6OI/cpDpVny0iRO8ndE8I68GOF4G3UpWG6lhWudqJk+KrYql33d7ipMr0hgIEEmBt53S5mb/wAV+3vHkitQh9mOytXGHu9ykLOqHYdGj8zvkuu5D2doYRsUm97i83c7xPDwFkSw1BrGhjAGtAgNAgAdFKjnnBemAFlelahxO1hzWmUgXl5oWVJiOq2heUdSsG7qTYtWCFF7Ym4af34rR9V3EH4KSwAvFVfaEcVIyrKkmK9K1c6y1c+FJSq5q0VHUm6S8RI1ARIkW3Vppcd7eASRmOcUKmIqBzvddpl9GnVZIsYNni/XgruEqMt7N1P/AOqs+l/+HgtRpw3AoP2qP/jVOgB9CFTdiqvCpVPnhan1BKA9ps/cyi9tVxIMAg0XUniTu25Y6OhVqwHDxYrziZ2APVUMLiwSIILXbH78ir/s7oKQVpietkNx+dMZYHW7e2wPOfohee5lLjTZsDeDE/4Qlx4ovTU5E6+c1Hgy8tHENt/lDKuMceLh1k/dRF5Pp+/osOpW+qzrUkTjM6oGn2jiORMq/hMXrtsZHoghaBxlTUXmQW2KJTZD+XGNJGxgHpG6kFaBEG3/AGVDh6jiGOt48zHqt6TCZ2947cgF0cmmJefykDY+UqOnVJcR0ngsYimYF+EQs4Rh1O6fGOGykttqneYVmlXII4D9hVGsvtbdT0mcYN9vXklG7KzLG34mOHdiyB4gt1uvxPzRnLzFNgH6Rvw7xlK2Mf8AiP8A6j80Ux06F7SvLxWmGsT4KQBZAXipPQvSsFyoVKpqO0ts38x59ApJXYguOll+buAW1Ok1sknxJ/dkGzftAyhNNmnU2xLvdZ4/qd0CS8ZmQxVRoIq1yDYbN/ssPgrTjoFftDh229oHEcGAv+IsPVVf/lVCYIqN6lhPyJKF4Ds3VqAGq8UhFmMAJHi429Ai+E7O4dgjQHnm8lx/whJcJmFKpPsqjX82g3HluFOQOEyOHFJ3ajs1TaPb0i+m5hvDjYG0tO4gxbkVRwHa19KKeKM2Oms0X3/M0C3Dor/Vh7r4gtaXEbbTxPglrtL2jdSZoafxXjp3WnievJDc97YsLAKb21HCYgENB/U6dz0CXMExzyalQy4mSSrVghlWX6zcAeBI+cqXM8KKJBfDWmwdJAB63+KkwuLDBqAn92QntJmT3jQRc8PiilbrYCu5upjC9h/M0B49Wyl/HPqHuOc4gGYJJEjpw3Kp4LGVMM7Uxz2OFyWmJ8RsfNSZzm78U8VKkag0NtaYm5AtN1jWsaMeWWA3M+fNHMRmJZSLxvAjx2S4wwVeYzXTInYSBzKpTYEB/GZJ3W7QVHh6cKy1sCZnisxqoyfNaVqkHmtXVlWxDyT8EaZFgPEHmVpTqCOSrNnitgUa1jpOWDVSpGZlrTB8NlZtqjSd9pttdVcpLhQpce40wePdHFT1iZGwkzbfYld489+ti1osSZNxvZUqdT8QiTFreasbA7+KqtMOcJ5ehUl/TB1byOCkwhBIDT5ePiocP9ZEohSZcR4pRnoNADRP+2PukTFu77vE/NOTa12/0EfBKNagC53ifmimOrLLFgBZAWmGV4leUVV8DqpKGcYzSCOQk+J2HmgmfZx/C4drWmK1WQ3p+p0dJgdYW9Vpq1g0Xa07/qdxPgNkKwNEYrHVazrtpkU2DgA0Hh1MlSBMJktSvUEzoEmTe/E9TPHqn/Jsmp0mjSAHcSrtDDhuwCsMCMOshYewLdwWpKQC55TJpu6NdPUR9CuY47LzU8QLcl2F9EOsbhcerYxzHuafyuLb9HEfRFagRRolrw1w0kHY/u4TRRcyB0uY/e6UK+Pc6qah2G3gETdjw6nZ0SsytWDWP7QU2w2mwEt6iJ8t0EwmOa+o51TfnaGjw+qGV6yFYj3pWb0Zyv46qHVHEbTbwWjVDSb1VlrOUnwWfrXxqN0SwD4cEOeIN4HndT4d1wmM1BjGAPdwGo/NWsPQFRsB4kcJ38FLmGD9pHh5+apU5BDdPe5qxb6QPwZImDI+hVAgzATi2lpBm8oHVoD2gItzVYZ0rYBo1Q5gdeIJj5LXF0gH90Q03AJ23siDsOHOPAjYj9+HqqmJdL/AR5osMvs8ZNW1UqJ/kA8x3Y+Cs1XmZjYaYIgxNvNLXZ2jUrRRpt1mdXINFgXEnYbJzzXCmnoaZgMDS6DDi22/P6ALpHPr6GtMzHA+fmFA0XcQQdvktqhO44SPssUWbkmb+hSFnCu9DfzRbBuu2OYnh4oY2jebzbblwRXLT3m6uYmUhOzG9/QW3g3n5oMZkxzPzRHA4YCtVncEkHoSfhdDyfBZrcdSasrCjrVQ0SVtzZqPAElC84xns6ZcfeNgPFWmvnvHyHJB8T36mt1mMHHhzKkpnFjC4d1R13mzRzdwHgJkoR/p/Xh9Rh3cA+/MEg/ArevOKqTsxtmjkPud1ewGUijUbUbw38CIPzUTezaVsoaLrKZQbG6jc2FuFq9/RSRuC4124DaeKr6TI1SejnAEj1K7MXAgrhvarEGpXdO5e4nyMD5LPfxrn6BNrFsKPD1IcZKzVoF2qNxshxfFhZcnfNF61QFUntJNlE2t5KfCAucABJn4qvtZi7lmGr1XhlKnqd0G3UnYBdCodi6DWf8AkVnzFyHBgB/lHKeaK9k6LadIUTAduSN3E7z++CjzPLcNUcTUcXQbjW/TPWF0nLj11aVcyyPCVAP4eoGPaDYku9oQLA3sSePVL1Wg+mYe1zD/ADNLfnuuksEMPsaNNjQDDnDS0npbUfHbqkUZ9XaXFrzpO7HQ9n9rpEIsM1L7Uhmos1sME3FosZVVzw0h0QDtxtynmiGU5hQxGqk+n7Bxm9LvMM7zSmW/8SrmYdmKLWx/GQN+9RcOFt3BX+L4AVsZPFVKuImAoa9IseW6tQBiQIkc7qMuG5WbWvFYq4gxY7iFLk2TVMRUDKYvxPBo5u6LXI8vfiqop0/M/pHFx/d12jIclp4amGUwObiRdzuZ+yeZ5C3xQ9mcgZhWQy5Ma3HdxHyHIIt/DAuJMkaYg7G83HNSVKmkT4D12UWGDucgySep+lo8l1jkW+0ORaGufRbwJLBy4lv2S3hX2txO266bUbxSznWUAH2lMWu5zR8SB9EYdBGmPoreHdEFDmC9y6UQwjAZmYj/AD9FIRwjfzWlw0+QvKAVcRBMCyYaDgLSJgnyg/ZKOJ947/sIrcdhqPAEmwQd9U1ngD3QqWMx7qmobDu6RykwZ5o1hKIptAAjx+q05sYvbSPBLec1C938Ow8jUPxARXtBmIw9J1QiTs0cXO/xukHLc2HtNRqAOJk6rSfAqqPWCwjKTItPFeq5izn5/ZVmV2kSSq2PxVCm2ajx8p6AfZSHcqxQeJF4siCRezWct/iQ1rS1lSwJt3rkW4Dh6J6IsqJkLyw0rYqSu4QZ4Lkna7IH0cQ6oe82pLmmLcy3xE+i7CWzulft9QAwbjxDmls30nUBbxBKLPRjk1DciN77SeVlQzDAQTpI8DYopTwo5IphMKJAAlx4ASSudjpuFbDZaXcCfIpv7N5EWzUezTA7g6nifLZNeUZNA1VJ8D9UVfhgbDwstc8s3vShjC8HumDF3dOS9hM60tFNsSLlzWl0dI+MqxmtVrXFthFpO3lzPQoG6v7R2lp6uMn6QtUJcU6vXdDqrw3o2AB4Tv5q9l2U4OkQao1E2HtHGD/xED1lS0qDKbe8C3Z1iOMcN5KpZ3SD2OhhaQZaOPI8eKM/lafcqxOFaTTpmix43a3S07W8VB2pwTK1FzalwYPIgjYjquRU2FxiDqAB87RM7bhMNGvjNAYarnMG3KI5m5A+ipf6WFXMMO6k8tdcXg8/8qm245lMdXKqtZ0zqM22+SrP7OPAL5DQCAdfdvx8Y6SudjpKI9i8+bhSA6zS4+0tcsMEPB5tINuRXXqFRrgHNIc0iQRcEcCFwnFGnT0sZLpgueREgX0tb+Vs8Tc9E6dks5r0vep6qJvAMOaebZ3HRb4v4x1NNub5noeKdMB1V12j9I2LncgB81ay2iQ27i4m5dMyenIJYqVms1ubd9Rxc953PRvJo2A6Inl2NLajGu914t4xsfQ+q2wOTve4Ki1XupajZBQbMAR3XE6T7r+LTwnp1SgbPMF7OradDriOF7j4rGCfaBa8oq5hrUjTLmuqM7wjmPv9UFoCBJtYfdZIiwd4mfynyH7JSriHEuJG0o5gXklwP6SfWEKda0N9UVuHXC0jLXcJg9Qj+KxDKbHVKjg1rRJJ2A+6qYGhpEXSz21qOru/h9LjTADnaZ1nYh7R/uNabFovxWmATNM4/jKmoToj8McuYI/Va6pVcuBG0g8VLluVupOFJxa6nU71GqLscRcgO4G23MJow+ADhDhDjY8g8bEdCj79JWpe0Y2Gut1vHghOKrVA8GzifzOEn1TdisvLTYeKG4/LdbSWiHjh4osUA2Y94IP5gQRFrgyF2vL8SKtNjxs5od6iVxKhQMxBtY+Piumdg8V+CaRPuGR/S6T8DKuV0Z2BbFatN1LK0yjJQvtLgfb0TSBAL7Am4B3BtyhF4Qxri6q535W91o5xdx9YCkW8u7AMBBq1XOA3DW6Z85JhN2Ay6lREU2NaOgufE7lWuC0qVA0EnYKw6G500NAf1g+eySM87SBktYZdtbgmDtpmP/h1SO7EAHrIXJBXAv8A9+qz1cUixmuNf7riCeMc+p5qDLcydSc2e8AfPwlD8RXEiPO8qGm5zjawXPydpz6ObMzbVs9wvYy08+Ym6vMpsm1dvnqNz00pWwNFwv8Asovh8VFiCtyudgjUoNLSPatHGWsqEz46L+qjdiWNbDxUqkQJaBSEDnJJJ24LVuYDl8VWrVdXIfFITMzmo0aaTW0mncn8Rx2mSbTbkhWY1yZe9znnmTPpwHkrTaYNpuoMfhi8NYOcnyEX8yimBmDYXv1kbJzp1O7cwYHh08lVy3KgGRG4V1g0xaeFo87HdUgtSwXNmdpEjboOnitMPmRENdz1McdwQZLfnClpMa0l1NxaeQEg9C2UJxjzJOh0G5tsf1D7LSdEwOLDwOolZxVEOBaUsdm8fqDbzplv2Tc4TBSyBYGm6k90mwHId47AzvYIL2jaWV3MLtLXt9o2eshw9QfVNOb0u4SJtBtvY3S52iol9Ki94NnET0Im/wDaVVI8nsXAuDjpO026IPWMkyT6FFMlpgOft7qC4imQ43+CxXSOwBioYnBapaRY3BBgtPNp3B8EW0rBC25lmvlha07OBu8HusfGziP9mqP1CxO8KXDR7wJ5PaRfmNQGx4yLG6O1hqBAsYsRwKFvLhOpgL2i2mBqHIcLEbdbKSlm8Bjn9L+SUquet92k3W47umG7cOJATFTwbsXQLXAAElrryIPIj97qXKuyVLDsILi8nibWHAKumF3JMDrpuqni4z5WRfs+PZ1S4O7oB1TtE8fRb5k+lQpmlS4mTefGTwQTGZzRp0H02u1veC06dgDYyfCdkfE6UXKZpslrsnmRq0GB3vtADhxi+lx8WgFFMyqHQRq0N3e/iG9OpSGK+KdUf7Okdj33xZo5Dm7opTiW0zoEktZPlNp6kqlRxPsqGrTAPuUwO8Z92TuXHcofhwXVPZk6nk66xGwP5WDo0KI9RqENaDJc/mfM+ACFZjmuur7KkNRB7x/K2OaizfOAHmnROqqRpBFxTbxJPP7LXJ6YpNgRzLnfmJ4nioAP+qmIFLB06YuXVIk72Y4krkZrk2Ep/wD9U67qlSlTDtWkOeeQLoAF+jfikzD5Y7chcut134yRWw9AuN0ewOEjcLOFwsbq8xUjPXWt2tjwW7hbqtC5SCIWmGmlZjmtnDrdazZKbhqmwca7+CgBspMPUve3ipHDC4UaQQdwqOIo6SRxab9QVe7PYvUNEjmPLdXcxy7WJA7w2+y0yXmQTcA2WalGdhZYdl1Wm8u0m4gwZ89r7Kenh3uuAf3xugg+Cb7KqTwLoP0Tniu0OHoUg6vUayRYbudb8rRcpZzCiGQ28zJJXPs6wz3VHPLtRJ3PIEwB0HJFuNSa7Zl2b0a9MPa9mlw2LmyJ4ETY32Q/tI0HDPj8ukiIixj5Erj2WtbNwnXJMz006lJ12uadPGHWt4FU61dc4L9n8POqI2vK8/Bt4uA2t5Kbs8+NdokTFlpiKneOx24HkFLXQmYlpsCFKQCqZwt5WHYc8ytMJ3sIVepWHmFXqU6oFnk+MFDq2ErH858YH2UgjNMLUpVX1aLu446u6TItfujcT4wg+M7UOL41lwgg3Ik2jbz9Ubx2EeAQ7Q4b6S0Ovz5N8UsYtodJ0tI2nSLnjBjZDUVsRjXOtbwHHy3Kpv8Awhq0tc90hur3WxxLfzHpsr1KjYWjyUOeU/w2nk75iFmmK3ZvOK2HxPtS7XrIFRv6xwjkRaPBdHYKdR5qVXhxBszg3+oc1yZryCDxBB9Ci9XtE8mYHx+6ubh6mnzM8+l34YAIGlr3bNnctHPqh7MeWMLKXdBu+qdzzj7pEqYx7iZc6OUn7qw7OMQ5nsnPBZEWHejqU6PE14bMaFIH8VvMkQ5x8OZW57X0AIDXkb23P9RP7CRYV1zaXswQX+04tI7u+4IRqxnMcea1V9QiNRsN4GwHkApqFFpbJe1p5EG/hzU1PJ2aWudXpw7g2SQY42RwYKg4NZrp90T3SXk8JUiy4X6LZrhFkyYzKWF0weDQY3t9FDSymlHeFQmd4gb8lYNA2OnkpC5SZwKQqkUrNAE8geP0VT2vhCUlD4K3JBlQB3FefUUkoaOfBeJUBqf9K1luBqV36WDqXRZo69eiktU6zqDmua6OI/6RbDdsH7OpjlxRFnZtrgzV+QAAncxzW9bs6ODr+ASG1DPmv2gHkTC1xVWofzMaPMobjMu0e+ALwHAWNuI4FRGoRa5HUW9UppWotklzi4k8JQvEZfM2+GyMMYDxHgLqWtQ7pNhuZRmpzvGYM0qkRY3HjNx++aK5dU4FT5lRNWS1shkunnHLyVTDOEC++yxntvdh77PvDmO8IVGrTvYn16LTs7V06z/Lfwss4l3eMG3+EiOisbsZIVhk+KrNPA2PEc+oWlV7hxgLbC77QeHiqeIxDBzd04KAlz471lLRwAJvdSCcVhXV+6DAPBtm+fEoH2hpsDvYUQCWgayNmgmAJ5n6Jp7QZgzDUi6dJjhuZ4NHMoF2Zy1xBc8Q57va1CeAHuNB4wLlRgHjcF7MtHSVSzTD66LmjeJHiLpgzo6qhPACAqbqUNaeqLC5yKhWQ8rGcMNLEVGRA1EgHkbiPVQNxS5V2z0utK3BULb8fRSAHklmpmuRfKa+Hax/tZ1z3SAZAjntvzQSV4lMBuyxzXUnHuFwuCDrJaZs9o90ojldBraLqoaC25cQJPdmbDfZIdKeFvgjWUdoauGpmmGMqMcTuSDfe/ELUrNhy7LONamHOexwk6QN2jk/qqXbTMRSa2nT98mSdw0Dn1KSm1rl1MGj/Q9x+MqODNyXHm4kk+adHinc8uJJ3N1rp5rVjT/iVI6AJkeqyUgbIUTzCh/jTs1s9TssNoPqGCTcxGwk7WVqPXZ/JaHsw5wZVebmYIbN4AR3C0IqS0gNDbNbb4BLjMjcwN0ONgOtwFszG16e7S6OS2ycws4gWkcEvYTtM2Yqtc3rHzRjDZlSfs9vqkJH0w4XConKWTsb8OHorVQkDukSLxzCG42vUdZry0H+SbdCFJYdhabQfdH74pXzCocQdFIEUgbuj3jxj+Vb47AFvv1GsabHU6D1hu5Kr1s7bSGmjJAG77DyG5QUmNY2hSM8iI5kjZLOX0YABjf0XsXjH1HTUdqPLgPAcF6jiQDPLZZrUno35LhtLKkj8p+V0Adm7WnSRJFp8NvhCuZdiH1WVNyYIAHGeSjf2Wky58OO4HDoi/0fx1NpmOY4qZkRcXVf2drGPh8eSrYnPKNIXeHkfpv8dl0cxNtJvIKtm2bUcMzXVeGjg0e848mjik7MO2daofZ4ZkONgY1u8gLD4qXLOyb3P9rjHGrVNwxx1R1eeX8oQcR5XhamY1/4isNNFh/DYfrwJ5lNNd2r8Ngt+Y8AOQ6qwKMDQzutG5+yjzFop0iG2JEeXEqVKmaO1P7vF3wFvutsVTADB1W+CoanSRYbLGauh39LfmpFjtLkwr0y9o77Zc08xxafouerslKuHNiAHfZcrz7BClXqMG2qR4O7w+a5dz9df+d/FOm4jZXaWLPFUqbT4qWm4cbLMrdEmuBKs+ynb02VGiFYY8jj6rcc1j2fMLb2crWnjCOH780SyrL6uIMU6ZdG52A8TsEgP9nHBb0qJOwJPIST6J4y3sId69T/AIsv6uIj4JmwGR0aP/rpgGILt3f3cPJOM2uUYHL3V6gpNHfJiDI23LjFgEx0/wDT2qGyX0tW8d8j+6PonrC5Yxji5rQ0u3I3PQnkrmIeQ0lrS4gWA4lPiNcdznJzh3Q59Nx3OhxdA4TLRBPJF+y2R1ABiKrIH+202JJ2eZ2G8JrwfZRv8Q7EVYcT7rLFrTHedH6p25I5i8KXN0iL2PhxjqrFoXTw5b4GLclIMK13DiqOLxP8LbTVe2J2sPBxtHS5S7iu1tZ57gbTHMDW48rm3wSDPXytjjsg+Y5HTYC5z20xzJj/ALS/XzjFu3rPA6EN+QQXE1nl0ve555ucXfM2RpkFqmbPpP8Awnl46ggeR/wtMV2lrvtqDAeDBB9d0PdXpge8q1SqDdrXO8ka1j1SSZMkniTJ8yVHVcsGlUdsICkp5WT7xJWSpOryYFzyFyimWZHVqEF3cH82/wDb90Sy3BBsQAPAI1gjLkzkWjmQZSyjSMC5F3G5PHlbwQ/GHvu8UyYWl+CUtYxnfdtunF+L1bL8TW3BdfZ7tLf7QFhvY11QzXrQB+SmIHmTdNFbE6Rt8VrQYX3JtyC0zqpl+X0qDSMOwA8Xm59eKu06V+M8ep6qxpGwsOikAuoNWUo3QTP36iGC5O/Rv+T8EdquhpPISg+Aw4cS8mSbpSLDYQNF0q5tipdq4Fw/t2TbnNSGho4wEnY2mDr6WQYIYLLpJN7nikbt9hQKrXjZwc2f6Db4FdBy6sTQ1cQD8LJV7aYcHBsdxa8R/wAgQVnr41z9ItFi2fSCxQCsEXWI6VrSpEbGPirAniJ8Fs1qtspgkDaSB62+q1GbRLsn2ddjKn6aTSNZ2n+VvU/BdhwuCaxoawBrRYACFDkmXMoUmUmCzQPMncnqUTW5HO1EKazpVbM8b7JsgTcDeN16kx7wCXxN4a2PmSmhYdCruxtPgdR5N73yWH4Bpu4uf0cZH9u3wUoAbYADwspIRWqHZgaObzJ/tH3Wz2Tu4+un5LeSeKH59VNOhUc3cMcQfBp+ykS+13aNsOpUNRF2uIMl5FiBybzKVaNYggOsTfkGqvSqaWVH7mY/fSZMKLGt0OLdyYknqJ28/gubUETWmTqho3P2WmAyiti3RSYdIN3mzQerufRWOyuXtxNUtqEljBq0i2q8QTyXU8PTbTa1rGhreQsEyavhPwPYNjQPaEuPH/HJF/8A+HTDC3SBAt5I7WqwYVPFVS2I4/daxnSTiMFBIA6rRuHPJEsHW1PrUzsx50noTMeSuaI5eiCF0qRAuFPlQB32/wArNepIJgWn5gX9Vay6mIHp8Uox4UN9kYkeaXcY063XO/RHKIApOS1i3992+/NH61+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6148" name="Picture 4" descr="http://2.bp.blogspot.com/_66D_NDZpzZk/S1mNmStBTJI/AAAAAAAAB-g/DDvu_2tHTvc/s400/ACTOS+DE+CARIDAD+B.MEGF.VIERNES+22+DE+ENERO+DE+2010.madre-teresa-de-calcu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700808"/>
            <a:ext cx="3810000" cy="29523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60375" y="5301208"/>
            <a:ext cx="8353673" cy="1846659"/>
          </a:xfrm>
          <a:prstGeom prst="rect">
            <a:avLst/>
          </a:prstGeom>
        </p:spPr>
        <p:txBody>
          <a:bodyPr wrap="square">
            <a:spAutoFit/>
          </a:bodyPr>
          <a:lstStyle/>
          <a:p>
            <a:pPr algn="ctr"/>
            <a:r>
              <a:rPr lang="es-CO" sz="3200" i="1" dirty="0">
                <a:solidFill>
                  <a:srgbClr val="FF0000"/>
                </a:solidFill>
              </a:rPr>
              <a:t>El siervo fiel es aquel que está dispuesto a gastarse </a:t>
            </a:r>
            <a:r>
              <a:rPr lang="es-CO" sz="3200" i="1" u="sng" dirty="0" smtClean="0">
                <a:solidFill>
                  <a:srgbClr val="FF0000"/>
                </a:solidFill>
              </a:rPr>
              <a:t>desinteresadamente </a:t>
            </a:r>
            <a:r>
              <a:rPr lang="es-CO" sz="3200" i="1" dirty="0" smtClean="0">
                <a:solidFill>
                  <a:srgbClr val="FF0000"/>
                </a:solidFill>
              </a:rPr>
              <a:t> </a:t>
            </a:r>
            <a:r>
              <a:rPr lang="es-CO" sz="3200" i="1" dirty="0">
                <a:solidFill>
                  <a:srgbClr val="FF0000"/>
                </a:solidFill>
              </a:rPr>
              <a:t>en el </a:t>
            </a:r>
            <a:r>
              <a:rPr lang="es-CO" sz="3200" i="1" dirty="0" smtClean="0">
                <a:solidFill>
                  <a:srgbClr val="FF0000"/>
                </a:solidFill>
              </a:rPr>
              <a:t>servicio </a:t>
            </a:r>
            <a:r>
              <a:rPr lang="es-CO" sz="3200" i="1" dirty="0">
                <a:solidFill>
                  <a:srgbClr val="FF0000"/>
                </a:solidFill>
              </a:rPr>
              <a:t>de Dios y en </a:t>
            </a:r>
            <a:r>
              <a:rPr lang="es-CO" sz="3200" i="1" dirty="0" smtClean="0">
                <a:solidFill>
                  <a:srgbClr val="FF0000"/>
                </a:solidFill>
              </a:rPr>
              <a:t>beneficio </a:t>
            </a:r>
            <a:r>
              <a:rPr lang="es-CO" sz="3200" i="1" dirty="0">
                <a:solidFill>
                  <a:srgbClr val="FF0000"/>
                </a:solidFill>
              </a:rPr>
              <a:t>de su </a:t>
            </a:r>
            <a:r>
              <a:rPr lang="es-CO" sz="3200" i="1" dirty="0" smtClean="0">
                <a:solidFill>
                  <a:srgbClr val="FF0000"/>
                </a:solidFill>
              </a:rPr>
              <a:t>prójimo.</a:t>
            </a:r>
            <a:endParaRPr lang="es-CO" sz="3200" i="1" dirty="0">
              <a:solidFill>
                <a:srgbClr val="FF0000"/>
              </a:solidFill>
            </a:endParaRPr>
          </a:p>
          <a:p>
            <a:endParaRPr lang="es-CO" dirty="0"/>
          </a:p>
        </p:txBody>
      </p:sp>
    </p:spTree>
    <p:extLst>
      <p:ext uri="{BB962C8B-B14F-4D97-AF65-F5344CB8AC3E}">
        <p14:creationId xmlns:p14="http://schemas.microsoft.com/office/powerpoint/2010/main" val="376908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6148"/>
                                        </p:tgtEl>
                                        <p:attrNameLst>
                                          <p:attrName>style.visibility</p:attrName>
                                        </p:attrNameLst>
                                      </p:cBhvr>
                                      <p:to>
                                        <p:strVal val="visible"/>
                                      </p:to>
                                    </p:set>
                                    <p:anim calcmode="lin" valueType="num">
                                      <p:cBhvr>
                                        <p:cTn id="15" dur="1000" fill="hold"/>
                                        <p:tgtEl>
                                          <p:spTgt spid="6148"/>
                                        </p:tgtEl>
                                        <p:attrNameLst>
                                          <p:attrName>ppt_w</p:attrName>
                                        </p:attrNameLst>
                                      </p:cBhvr>
                                      <p:tavLst>
                                        <p:tav tm="0">
                                          <p:val>
                                            <p:fltVal val="0"/>
                                          </p:val>
                                        </p:tav>
                                        <p:tav tm="100000">
                                          <p:val>
                                            <p:strVal val="#ppt_w"/>
                                          </p:val>
                                        </p:tav>
                                      </p:tavLst>
                                    </p:anim>
                                    <p:anim calcmode="lin" valueType="num">
                                      <p:cBhvr>
                                        <p:cTn id="16" dur="1000" fill="hold"/>
                                        <p:tgtEl>
                                          <p:spTgt spid="6148"/>
                                        </p:tgtEl>
                                        <p:attrNameLst>
                                          <p:attrName>ppt_h</p:attrName>
                                        </p:attrNameLst>
                                      </p:cBhvr>
                                      <p:tavLst>
                                        <p:tav tm="0">
                                          <p:val>
                                            <p:fltVal val="0"/>
                                          </p:val>
                                        </p:tav>
                                        <p:tav tm="100000">
                                          <p:val>
                                            <p:strVal val="#ppt_h"/>
                                          </p:val>
                                        </p:tav>
                                      </p:tavLst>
                                    </p:anim>
                                    <p:anim calcmode="lin" valueType="num">
                                      <p:cBhvr>
                                        <p:cTn id="17" dur="1000" fill="hold"/>
                                        <p:tgtEl>
                                          <p:spTgt spid="6148"/>
                                        </p:tgtEl>
                                        <p:attrNameLst>
                                          <p:attrName>style.rotation</p:attrName>
                                        </p:attrNameLst>
                                      </p:cBhvr>
                                      <p:tavLst>
                                        <p:tav tm="0">
                                          <p:val>
                                            <p:fltVal val="90"/>
                                          </p:val>
                                        </p:tav>
                                        <p:tav tm="100000">
                                          <p:val>
                                            <p:fltVal val="0"/>
                                          </p:val>
                                        </p:tav>
                                      </p:tavLst>
                                    </p:anim>
                                    <p:animEffect transition="in" filter="fade">
                                      <p:cBhvr>
                                        <p:cTn id="18" dur="1000"/>
                                        <p:tgtEl>
                                          <p:spTgt spid="6148"/>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heel(1)">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marL="0" indent="0"/>
            <a:r>
              <a:rPr lang="es-CO" sz="4800" b="1" i="1" dirty="0">
                <a:solidFill>
                  <a:srgbClr val="FF0000"/>
                </a:solidFill>
              </a:rPr>
              <a:t>¿Qué pasa con el siervo infiel?</a:t>
            </a:r>
          </a:p>
        </p:txBody>
      </p:sp>
      <p:sp>
        <p:nvSpPr>
          <p:cNvPr id="3" name="2 Marcador de contenido"/>
          <p:cNvSpPr>
            <a:spLocks noGrp="1"/>
          </p:cNvSpPr>
          <p:nvPr>
            <p:ph idx="1"/>
          </p:nvPr>
        </p:nvSpPr>
        <p:spPr>
          <a:xfrm>
            <a:off x="457200" y="1600200"/>
            <a:ext cx="8229600" cy="4925144"/>
          </a:xfrm>
        </p:spPr>
        <p:txBody>
          <a:bodyPr>
            <a:normAutofit lnSpcReduction="10000"/>
          </a:bodyPr>
          <a:lstStyle/>
          <a:p>
            <a:pPr marL="0" indent="0" algn="ctr">
              <a:buNone/>
            </a:pPr>
            <a:r>
              <a:rPr lang="es-CO" b="1" dirty="0" smtClean="0">
                <a:solidFill>
                  <a:srgbClr val="FF0000"/>
                </a:solidFill>
              </a:rPr>
              <a:t>Mateo 24:48-51.</a:t>
            </a:r>
            <a:r>
              <a:rPr lang="es-CO" dirty="0" smtClean="0"/>
              <a:t> “ </a:t>
            </a:r>
            <a:r>
              <a:rPr lang="es-CO" b="1" i="1" dirty="0"/>
              <a:t> </a:t>
            </a:r>
            <a:r>
              <a:rPr lang="es-CO" i="1" dirty="0"/>
              <a:t>Pero ¿qué tal si ese siervo malo se pone a pensar: "Mi  </a:t>
            </a:r>
            <a:r>
              <a:rPr lang="es-CO" i="1" dirty="0" smtClean="0"/>
              <a:t>Señor </a:t>
            </a:r>
            <a:r>
              <a:rPr lang="es-CO" i="1" dirty="0"/>
              <a:t>se está demorando" ,49 y luego comienza a golpear a sus compañeros, </a:t>
            </a:r>
            <a:r>
              <a:rPr lang="es-CO" i="1" dirty="0" smtClean="0"/>
              <a:t>y a </a:t>
            </a:r>
            <a:r>
              <a:rPr lang="es-CO" i="1" dirty="0"/>
              <a:t>comer y beber con los borrachos</a:t>
            </a:r>
            <a:r>
              <a:rPr lang="es-CO" i="1" dirty="0" smtClean="0"/>
              <a:t>? 50 </a:t>
            </a:r>
            <a:r>
              <a:rPr lang="es-CO" i="1" dirty="0"/>
              <a:t>El día en que el siervo menos lo espere y a la hora menos pensada el </a:t>
            </a:r>
            <a:r>
              <a:rPr lang="es-CO" i="1" dirty="0" smtClean="0"/>
              <a:t>Señor </a:t>
            </a:r>
            <a:r>
              <a:rPr lang="es-CO" i="1" dirty="0"/>
              <a:t>volverá</a:t>
            </a:r>
            <a:r>
              <a:rPr lang="es-CO" i="1" dirty="0" smtClean="0"/>
              <a:t>.</a:t>
            </a:r>
            <a:r>
              <a:rPr lang="es-CO" b="1" i="1" dirty="0" smtClean="0"/>
              <a:t> </a:t>
            </a:r>
          </a:p>
          <a:p>
            <a:pPr marL="0" indent="0" algn="ctr">
              <a:buNone/>
            </a:pPr>
            <a:r>
              <a:rPr lang="es-CO" b="1" i="1" dirty="0" smtClean="0"/>
              <a:t>51 </a:t>
            </a:r>
            <a:r>
              <a:rPr lang="es-CO" b="1" i="1" u="sng" dirty="0"/>
              <a:t>Lo castigará severamente y </a:t>
            </a:r>
            <a:r>
              <a:rPr lang="es-CO" b="1" i="1" u="sng" dirty="0" smtClean="0"/>
              <a:t>le impondrá </a:t>
            </a:r>
            <a:r>
              <a:rPr lang="es-CO" b="1" i="1" u="sng" dirty="0"/>
              <a:t>la condena que reciben los </a:t>
            </a:r>
            <a:r>
              <a:rPr lang="es-CO" b="1" i="1" u="sng" dirty="0" smtClean="0"/>
              <a:t>hipócritas</a:t>
            </a:r>
            <a:r>
              <a:rPr lang="es-CO" b="1" i="1" u="sng" dirty="0"/>
              <a:t>. Y habrá llanto y rechinar </a:t>
            </a:r>
            <a:r>
              <a:rPr lang="es-CO" b="1" i="1" u="sng" dirty="0" smtClean="0"/>
              <a:t>de dientes.</a:t>
            </a:r>
            <a:endParaRPr lang="es-CO" u="sng" dirty="0"/>
          </a:p>
        </p:txBody>
      </p:sp>
    </p:spTree>
    <p:extLst>
      <p:ext uri="{BB962C8B-B14F-4D97-AF65-F5344CB8AC3E}">
        <p14:creationId xmlns:p14="http://schemas.microsoft.com/office/powerpoint/2010/main" val="269913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368152"/>
          </a:xfrm>
        </p:spPr>
        <p:txBody>
          <a:bodyPr>
            <a:normAutofit lnSpcReduction="10000"/>
          </a:bodyPr>
          <a:lstStyle/>
          <a:p>
            <a:pPr marL="0" indent="0">
              <a:buNone/>
            </a:pPr>
            <a:r>
              <a:rPr lang="es-CO" sz="5800" b="1" dirty="0" smtClean="0"/>
              <a:t>4</a:t>
            </a:r>
            <a:r>
              <a:rPr lang="es-CO" dirty="0" smtClean="0"/>
              <a:t>.</a:t>
            </a:r>
            <a:r>
              <a:rPr lang="es-CO" sz="2800" b="1" u="sng" dirty="0" smtClean="0"/>
              <a:t>La </a:t>
            </a:r>
            <a:r>
              <a:rPr lang="es-CO" sz="2800" b="1" u="sng" dirty="0"/>
              <a:t>SANTIDAD y la ESPERANZA de la Venida de </a:t>
            </a:r>
            <a:r>
              <a:rPr lang="es-CO" sz="2800" b="1" u="sng" dirty="0" smtClean="0"/>
              <a:t>JESUCRISTO.</a:t>
            </a:r>
            <a:endParaRPr lang="es-CO" sz="3800" u="sng" dirty="0"/>
          </a:p>
        </p:txBody>
      </p:sp>
      <p:pic>
        <p:nvPicPr>
          <p:cNvPr id="7170" name="Picture 2" descr="http://www.renuevodeplenitud.com/wp-content/uploads/Screen-Shot-2013-01-13-at-20.12.47-300x16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960722"/>
            <a:ext cx="2857500" cy="276442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1960722"/>
            <a:ext cx="5760640" cy="4401205"/>
          </a:xfrm>
          <a:prstGeom prst="rect">
            <a:avLst/>
          </a:prstGeom>
        </p:spPr>
        <p:txBody>
          <a:bodyPr wrap="square">
            <a:spAutoFit/>
          </a:bodyPr>
          <a:lstStyle/>
          <a:p>
            <a:pPr algn="ctr"/>
            <a:r>
              <a:rPr lang="es-CO" sz="2800" b="1" dirty="0">
                <a:solidFill>
                  <a:srgbClr val="FF0000"/>
                </a:solidFill>
              </a:rPr>
              <a:t>Tito 2:11-13</a:t>
            </a:r>
            <a:r>
              <a:rPr lang="es-CO" sz="2800" dirty="0"/>
              <a:t>.“</a:t>
            </a:r>
            <a:r>
              <a:rPr lang="es-CO" sz="2800" b="1" i="1" dirty="0"/>
              <a:t> </a:t>
            </a:r>
            <a:r>
              <a:rPr lang="es-CO" sz="2800" i="1" dirty="0"/>
              <a:t>En verdad, Dios ha manifestado a toda la humanidad su gracia, la cual trae salvación 12 y nos enseña a rechazar la impiedad y las pasiones mundanas. Así podremos vivir en este mundo con justicia, piedad y dominio propio,13 mientras aguardamos la bendita esperanza, es decir, la gloriosa venida de nuestro gran Dios y Salvador Jesucristo</a:t>
            </a:r>
            <a:endParaRPr lang="es-CO" sz="2800" dirty="0"/>
          </a:p>
        </p:txBody>
      </p:sp>
      <p:sp>
        <p:nvSpPr>
          <p:cNvPr id="5" name="4 Rectángulo"/>
          <p:cNvSpPr/>
          <p:nvPr/>
        </p:nvSpPr>
        <p:spPr>
          <a:xfrm>
            <a:off x="5940152" y="4725144"/>
            <a:ext cx="3033116" cy="2246769"/>
          </a:xfrm>
          <a:prstGeom prst="rect">
            <a:avLst/>
          </a:prstGeom>
        </p:spPr>
        <p:txBody>
          <a:bodyPr wrap="square">
            <a:spAutoFit/>
          </a:bodyPr>
          <a:lstStyle/>
          <a:p>
            <a:pPr algn="ctr"/>
            <a:r>
              <a:rPr lang="es-CO" sz="2800" i="1" dirty="0">
                <a:solidFill>
                  <a:srgbClr val="FF0000"/>
                </a:solidFill>
              </a:rPr>
              <a:t>Mientras trabajas no pierdas de vista a </a:t>
            </a:r>
            <a:r>
              <a:rPr lang="es-CO" sz="2800" i="1" dirty="0" smtClean="0">
                <a:solidFill>
                  <a:srgbClr val="FF0000"/>
                </a:solidFill>
              </a:rPr>
              <a:t>Jesús. Ora, asiste a la iglesia y has bien al prójimo. </a:t>
            </a:r>
            <a:endParaRPr lang="es-CO" sz="2800" i="1" dirty="0">
              <a:solidFill>
                <a:srgbClr val="FF0000"/>
              </a:solidFill>
            </a:endParaRPr>
          </a:p>
        </p:txBody>
      </p:sp>
    </p:spTree>
    <p:extLst>
      <p:ext uri="{BB962C8B-B14F-4D97-AF65-F5344CB8AC3E}">
        <p14:creationId xmlns:p14="http://schemas.microsoft.com/office/powerpoint/2010/main" val="2543012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7170"/>
                                        </p:tgtEl>
                                        <p:attrNameLst>
                                          <p:attrName>style.visibility</p:attrName>
                                        </p:attrNameLst>
                                      </p:cBhvr>
                                      <p:to>
                                        <p:strVal val="visible"/>
                                      </p:to>
                                    </p:set>
                                    <p:anim calcmode="lin" valueType="num">
                                      <p:cBhvr>
                                        <p:cTn id="15" dur="1000" fill="hold"/>
                                        <p:tgtEl>
                                          <p:spTgt spid="7170"/>
                                        </p:tgtEl>
                                        <p:attrNameLst>
                                          <p:attrName>ppt_w</p:attrName>
                                        </p:attrNameLst>
                                      </p:cBhvr>
                                      <p:tavLst>
                                        <p:tav tm="0">
                                          <p:val>
                                            <p:fltVal val="0"/>
                                          </p:val>
                                        </p:tav>
                                        <p:tav tm="100000">
                                          <p:val>
                                            <p:strVal val="#ppt_w"/>
                                          </p:val>
                                        </p:tav>
                                      </p:tavLst>
                                    </p:anim>
                                    <p:anim calcmode="lin" valueType="num">
                                      <p:cBhvr>
                                        <p:cTn id="16" dur="1000" fill="hold"/>
                                        <p:tgtEl>
                                          <p:spTgt spid="7170"/>
                                        </p:tgtEl>
                                        <p:attrNameLst>
                                          <p:attrName>ppt_h</p:attrName>
                                        </p:attrNameLst>
                                      </p:cBhvr>
                                      <p:tavLst>
                                        <p:tav tm="0">
                                          <p:val>
                                            <p:fltVal val="0"/>
                                          </p:val>
                                        </p:tav>
                                        <p:tav tm="100000">
                                          <p:val>
                                            <p:strVal val="#ppt_h"/>
                                          </p:val>
                                        </p:tav>
                                      </p:tavLst>
                                    </p:anim>
                                    <p:anim calcmode="lin" valueType="num">
                                      <p:cBhvr>
                                        <p:cTn id="17" dur="1000" fill="hold"/>
                                        <p:tgtEl>
                                          <p:spTgt spid="7170"/>
                                        </p:tgtEl>
                                        <p:attrNameLst>
                                          <p:attrName>style.rotation</p:attrName>
                                        </p:attrNameLst>
                                      </p:cBhvr>
                                      <p:tavLst>
                                        <p:tav tm="0">
                                          <p:val>
                                            <p:fltVal val="90"/>
                                          </p:val>
                                        </p:tav>
                                        <p:tav tm="100000">
                                          <p:val>
                                            <p:fltVal val="0"/>
                                          </p:val>
                                        </p:tav>
                                      </p:tavLst>
                                    </p:anim>
                                    <p:animEffect transition="in" filter="fade">
                                      <p:cBhvr>
                                        <p:cTn id="18" dur="1000"/>
                                        <p:tgtEl>
                                          <p:spTgt spid="7170"/>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heel(1)">
                                      <p:cBhvr>
                                        <p:cTn id="2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85000" lnSpcReduction="20000"/>
          </a:bodyPr>
          <a:lstStyle/>
          <a:p>
            <a:pPr marL="0" indent="0">
              <a:buNone/>
            </a:pPr>
            <a:r>
              <a:rPr lang="es-CO" dirty="0"/>
              <a:t>D</a:t>
            </a:r>
            <a:r>
              <a:rPr lang="es-CO" dirty="0" smtClean="0"/>
              <a:t>ebemos </a:t>
            </a:r>
            <a:r>
              <a:rPr lang="es-CO" dirty="0"/>
              <a:t>notar aquí TRES cosas</a:t>
            </a:r>
            <a:r>
              <a:rPr lang="es-CO" dirty="0" smtClean="0"/>
              <a:t>:</a:t>
            </a:r>
          </a:p>
          <a:p>
            <a:pPr marL="0" indent="0">
              <a:buNone/>
            </a:pPr>
            <a:r>
              <a:rPr lang="es-CO" sz="3800" b="1" dirty="0" smtClean="0">
                <a:solidFill>
                  <a:srgbClr val="FF0000"/>
                </a:solidFill>
              </a:rPr>
              <a:t>1</a:t>
            </a:r>
            <a:r>
              <a:rPr lang="es-CO" dirty="0" smtClean="0"/>
              <a:t>).La </a:t>
            </a:r>
            <a:r>
              <a:rPr lang="es-CO" dirty="0"/>
              <a:t>primera es que DIOS ha manifestado su GRACIA, la cual trae salvación. Eso es por medio de la Obra de JESUCRISTO en la Cruz, y es el mensaje de salvación que predicamos</a:t>
            </a:r>
            <a:r>
              <a:rPr lang="es-CO" dirty="0" smtClean="0"/>
              <a:t>. Ver </a:t>
            </a:r>
            <a:r>
              <a:rPr lang="es-CO" dirty="0" smtClean="0">
                <a:solidFill>
                  <a:srgbClr val="FF0000"/>
                </a:solidFill>
              </a:rPr>
              <a:t>Juan 3:16.</a:t>
            </a:r>
          </a:p>
          <a:p>
            <a:pPr marL="0" indent="0">
              <a:buNone/>
            </a:pPr>
            <a:endParaRPr lang="es-CO" dirty="0" smtClean="0"/>
          </a:p>
          <a:p>
            <a:pPr marL="0" indent="0">
              <a:buNone/>
            </a:pPr>
            <a:r>
              <a:rPr lang="es-CO" sz="3800" b="1" dirty="0" smtClean="0">
                <a:solidFill>
                  <a:srgbClr val="FF0000"/>
                </a:solidFill>
              </a:rPr>
              <a:t>2</a:t>
            </a:r>
            <a:r>
              <a:rPr lang="es-CO" dirty="0" smtClean="0"/>
              <a:t>). La </a:t>
            </a:r>
            <a:r>
              <a:rPr lang="es-CO" dirty="0"/>
              <a:t>segunda es que después de ENTRAR en la GRACIA DE JESUCRISTO, Él </a:t>
            </a:r>
            <a:r>
              <a:rPr lang="es-CO" dirty="0" smtClean="0"/>
              <a:t>nos enseña </a:t>
            </a:r>
            <a:r>
              <a:rPr lang="es-CO" dirty="0"/>
              <a:t>a RECHAZAR la impiedad y las pasiones mundanas. Dentro de esa </a:t>
            </a:r>
            <a:r>
              <a:rPr lang="es-CO" dirty="0" smtClean="0"/>
              <a:t>enseñanza encontramos </a:t>
            </a:r>
            <a:r>
              <a:rPr lang="es-CO" dirty="0"/>
              <a:t>que podemos vivir en este mundo con justicia, piedad y dominio propio</a:t>
            </a:r>
            <a:r>
              <a:rPr lang="es-CO" dirty="0" smtClean="0"/>
              <a:t>. Ver</a:t>
            </a:r>
            <a:r>
              <a:rPr lang="es-CO" dirty="0" smtClean="0">
                <a:solidFill>
                  <a:srgbClr val="FF0000"/>
                </a:solidFill>
              </a:rPr>
              <a:t> Mat.11:28,29.</a:t>
            </a:r>
            <a:endParaRPr lang="es-CO" dirty="0">
              <a:solidFill>
                <a:srgbClr val="FF0000"/>
              </a:solidFill>
            </a:endParaRPr>
          </a:p>
          <a:p>
            <a:pPr marL="0" indent="0">
              <a:buNone/>
            </a:pPr>
            <a:r>
              <a:rPr lang="es-CO" dirty="0" smtClean="0"/>
              <a:t>Noten </a:t>
            </a:r>
            <a:r>
              <a:rPr lang="es-CO" dirty="0"/>
              <a:t>que las Sagradas Escrituras dicen TODO lo contrario de lo que el </a:t>
            </a:r>
            <a:r>
              <a:rPr lang="es-CO" dirty="0" smtClean="0"/>
              <a:t>sistema secular </a:t>
            </a:r>
            <a:r>
              <a:rPr lang="es-CO" dirty="0"/>
              <a:t>dice. Mientras que el mundo enseña que todos son víctimas, y nadie </a:t>
            </a:r>
            <a:r>
              <a:rPr lang="es-CO" dirty="0" smtClean="0"/>
              <a:t>es responsable </a:t>
            </a:r>
            <a:r>
              <a:rPr lang="es-CO" dirty="0"/>
              <a:t>por sus hechos, la Palabra de Dios nos dice lo opuesto:</a:t>
            </a:r>
          </a:p>
        </p:txBody>
      </p:sp>
    </p:spTree>
    <p:extLst>
      <p:ext uri="{BB962C8B-B14F-4D97-AF65-F5344CB8AC3E}">
        <p14:creationId xmlns:p14="http://schemas.microsoft.com/office/powerpoint/2010/main" val="83616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circle(in)">
                                      <p:cBhvr>
                                        <p:cTn id="15" dur="2000"/>
                                        <p:tgtEl>
                                          <p:spTgt spid="3">
                                            <p:txEl>
                                              <p:pRg st="3" end="3"/>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circle(in)">
                                      <p:cBhvr>
                                        <p:cTn id="18"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5865515"/>
          </a:xfrm>
        </p:spPr>
        <p:txBody>
          <a:bodyPr>
            <a:normAutofit fontScale="92500" lnSpcReduction="10000"/>
          </a:bodyPr>
          <a:lstStyle/>
          <a:p>
            <a:r>
              <a:rPr lang="es-CO" dirty="0"/>
              <a:t> </a:t>
            </a:r>
            <a:r>
              <a:rPr lang="es-CO" b="1" dirty="0" smtClean="0"/>
              <a:t>DOMINIO PROPIO</a:t>
            </a:r>
            <a:r>
              <a:rPr lang="es-CO" dirty="0" smtClean="0"/>
              <a:t>. El </a:t>
            </a:r>
            <a:r>
              <a:rPr lang="es-CO" dirty="0"/>
              <a:t>mundo no puede entender la Palabra de Dios, por eso la IGLESIA no </a:t>
            </a:r>
            <a:r>
              <a:rPr lang="es-CO" dirty="0" smtClean="0"/>
              <a:t>puede acomodarse </a:t>
            </a:r>
            <a:r>
              <a:rPr lang="es-CO" dirty="0"/>
              <a:t>al mundo, porque entonces ambos se acomodan, y el resultado es la perdición eterna</a:t>
            </a:r>
            <a:r>
              <a:rPr lang="es-CO" dirty="0" smtClean="0"/>
              <a:t>.</a:t>
            </a:r>
          </a:p>
          <a:p>
            <a:endParaRPr lang="es-CO" dirty="0"/>
          </a:p>
          <a:p>
            <a:pPr marL="0" indent="0">
              <a:buNone/>
            </a:pPr>
            <a:r>
              <a:rPr lang="es-CO" sz="3900" b="1" dirty="0" smtClean="0">
                <a:solidFill>
                  <a:srgbClr val="FF0000"/>
                </a:solidFill>
              </a:rPr>
              <a:t>3</a:t>
            </a:r>
            <a:r>
              <a:rPr lang="es-CO" dirty="0" smtClean="0"/>
              <a:t>). La </a:t>
            </a:r>
            <a:r>
              <a:rPr lang="es-CO" dirty="0"/>
              <a:t>tercera es que MIENTRAS AGUARDAMOS la bendita esperanza. O sea</a:t>
            </a:r>
            <a:r>
              <a:rPr lang="es-CO" dirty="0" smtClean="0"/>
              <a:t>, MARANATHA</a:t>
            </a:r>
            <a:r>
              <a:rPr lang="es-CO" dirty="0"/>
              <a:t>, EL SEÑOR VIENE, en otras palabras, hacemos todo eso </a:t>
            </a:r>
            <a:r>
              <a:rPr lang="es-CO" dirty="0" smtClean="0"/>
              <a:t>mientras ESPERAMOS </a:t>
            </a:r>
            <a:r>
              <a:rPr lang="es-CO" dirty="0"/>
              <a:t>o AGUARDAMOS la Venida de </a:t>
            </a:r>
            <a:r>
              <a:rPr lang="es-CO" dirty="0" smtClean="0"/>
              <a:t>JESUCRISTO. </a:t>
            </a:r>
            <a:r>
              <a:rPr lang="es-CO" i="1" u="sng" dirty="0" smtClean="0"/>
              <a:t>La </a:t>
            </a:r>
            <a:r>
              <a:rPr lang="es-CO" i="1" u="sng" dirty="0"/>
              <a:t>Esperanza en la Venida de JESUCRISTO hace que el creyente se PURIFIQUE. O sea</a:t>
            </a:r>
            <a:r>
              <a:rPr lang="es-CO" i="1" u="sng" dirty="0" smtClean="0"/>
              <a:t>, camine </a:t>
            </a:r>
            <a:r>
              <a:rPr lang="es-CO" i="1" u="sng" dirty="0"/>
              <a:t>en SANTIDAD</a:t>
            </a:r>
            <a:r>
              <a:rPr lang="es-CO" dirty="0"/>
              <a:t>. </a:t>
            </a:r>
          </a:p>
        </p:txBody>
      </p:sp>
    </p:spTree>
    <p:extLst>
      <p:ext uri="{BB962C8B-B14F-4D97-AF65-F5344CB8AC3E}">
        <p14:creationId xmlns:p14="http://schemas.microsoft.com/office/powerpoint/2010/main" val="227506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lgn="ctr">
              <a:buNone/>
            </a:pPr>
            <a:r>
              <a:rPr lang="es-CO" dirty="0"/>
              <a:t>Veamos </a:t>
            </a:r>
            <a:r>
              <a:rPr lang="es-CO" b="1" dirty="0">
                <a:solidFill>
                  <a:srgbClr val="FF0000"/>
                </a:solidFill>
              </a:rPr>
              <a:t>1 Juan </a:t>
            </a:r>
            <a:r>
              <a:rPr lang="es-CO" b="1" dirty="0" smtClean="0">
                <a:solidFill>
                  <a:srgbClr val="FF0000"/>
                </a:solidFill>
              </a:rPr>
              <a:t>3:1-7</a:t>
            </a:r>
            <a:r>
              <a:rPr lang="es-CO" dirty="0" smtClean="0"/>
              <a:t>: </a:t>
            </a:r>
            <a:r>
              <a:rPr lang="es-CO" b="1" i="1" dirty="0" smtClean="0"/>
              <a:t>“¡Fíjense </a:t>
            </a:r>
            <a:r>
              <a:rPr lang="es-CO" b="1" i="1" dirty="0"/>
              <a:t>qué gran amor nos ha dado el Padre, que se nos llame hijos de Dios! ¡Y lo somos! El mundo no nos conoce, precisamente porque no lo conoció a él</a:t>
            </a:r>
            <a:r>
              <a:rPr lang="es-CO" b="1" i="1" dirty="0" smtClean="0"/>
              <a:t>. 2 Queridos hermanos</a:t>
            </a:r>
            <a:r>
              <a:rPr lang="es-CO" b="1" i="1" dirty="0"/>
              <a:t>, ahora somos hijos de Dios, pero todavía no se ha manifestado lo </a:t>
            </a:r>
            <a:r>
              <a:rPr lang="es-CO" b="1" i="1" dirty="0" smtClean="0"/>
              <a:t>que habremos </a:t>
            </a:r>
            <a:r>
              <a:rPr lang="es-CO" b="1" i="1" dirty="0"/>
              <a:t>de ser. Sabemos, sin embargo, que cuando Cristo venga seremos semejantes a él, porque lo veremos tal como él es</a:t>
            </a:r>
            <a:r>
              <a:rPr lang="es-CO" b="1" i="1" dirty="0" smtClean="0"/>
              <a:t>.</a:t>
            </a:r>
          </a:p>
          <a:p>
            <a:pPr marL="0" indent="0">
              <a:buNone/>
            </a:pPr>
            <a:r>
              <a:rPr lang="es-CO" b="1" i="1" dirty="0" smtClean="0"/>
              <a:t>3 </a:t>
            </a:r>
            <a:r>
              <a:rPr lang="es-CO" b="1" i="1" dirty="0"/>
              <a:t>Todo el que tiene esta </a:t>
            </a:r>
            <a:r>
              <a:rPr lang="es-CO" b="1" i="1" dirty="0" smtClean="0"/>
              <a:t>esperanza en </a:t>
            </a:r>
            <a:r>
              <a:rPr lang="es-CO" b="1" i="1" dirty="0"/>
              <a:t>Cristo, se purifica a sí mismo, así como él es puro. 4 Todo el que comete </a:t>
            </a:r>
            <a:r>
              <a:rPr lang="es-CO" b="1" i="1" dirty="0" smtClean="0"/>
              <a:t>pecado quebranta </a:t>
            </a:r>
            <a:r>
              <a:rPr lang="es-CO" b="1" i="1" dirty="0"/>
              <a:t>la ley; de hecho, el pecado es transgresión de la ley.5 Pero ustedes </a:t>
            </a:r>
            <a:r>
              <a:rPr lang="es-CO" b="1" i="1" dirty="0" smtClean="0"/>
              <a:t>saben que </a:t>
            </a:r>
            <a:r>
              <a:rPr lang="es-CO" b="1" i="1" dirty="0"/>
              <a:t>Jesucristo se manifestó para quitar nuestros pecados. Y él no tiene pecado.6 </a:t>
            </a:r>
            <a:r>
              <a:rPr lang="es-CO" b="1" i="1" dirty="0" smtClean="0"/>
              <a:t>Todo el </a:t>
            </a:r>
            <a:r>
              <a:rPr lang="es-CO" b="1" i="1" dirty="0"/>
              <a:t>que permanece en él, no practica el pecado. Todo el que practica el pecado, no </a:t>
            </a:r>
            <a:r>
              <a:rPr lang="es-CO" b="1" i="1" dirty="0" smtClean="0"/>
              <a:t>lo ha </a:t>
            </a:r>
            <a:r>
              <a:rPr lang="es-CO" b="1" i="1" dirty="0"/>
              <a:t>visto ni lo ha conocido. 7 Queridos hijos, que nadie los engañe. El que practica la justicia es justo, así como </a:t>
            </a:r>
            <a:r>
              <a:rPr lang="es-CO" b="1" i="1" dirty="0" smtClean="0"/>
              <a:t>Él </a:t>
            </a:r>
            <a:r>
              <a:rPr lang="es-CO" b="1" i="1" dirty="0"/>
              <a:t>es justo.” </a:t>
            </a:r>
            <a:endParaRPr lang="es-CO" dirty="0"/>
          </a:p>
          <a:p>
            <a:endParaRPr lang="es-CO" dirty="0"/>
          </a:p>
          <a:p>
            <a:endParaRPr lang="es-CO" dirty="0"/>
          </a:p>
        </p:txBody>
      </p:sp>
    </p:spTree>
    <p:extLst>
      <p:ext uri="{BB962C8B-B14F-4D97-AF65-F5344CB8AC3E}">
        <p14:creationId xmlns:p14="http://schemas.microsoft.com/office/powerpoint/2010/main" val="2232589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1" y="260648"/>
            <a:ext cx="8677266" cy="1080120"/>
          </a:xfrm>
        </p:spPr>
        <p:txBody>
          <a:bodyPr>
            <a:noAutofit/>
          </a:bodyPr>
          <a:lstStyle/>
          <a:p>
            <a:pPr marL="0" indent="0">
              <a:buNone/>
            </a:pPr>
            <a:r>
              <a:rPr lang="es-CO" b="1" dirty="0" smtClean="0">
                <a:solidFill>
                  <a:srgbClr val="FF0000"/>
                </a:solidFill>
              </a:rPr>
              <a:t>El </a:t>
            </a:r>
            <a:r>
              <a:rPr lang="es-CO" b="1" dirty="0">
                <a:solidFill>
                  <a:srgbClr val="FF0000"/>
                </a:solidFill>
              </a:rPr>
              <a:t>Texto que hemos leído nos muestra </a:t>
            </a:r>
            <a:r>
              <a:rPr lang="es-CO" b="1" dirty="0" smtClean="0">
                <a:solidFill>
                  <a:srgbClr val="FF0000"/>
                </a:solidFill>
              </a:rPr>
              <a:t>tres </a:t>
            </a:r>
            <a:r>
              <a:rPr lang="es-CO" b="1" dirty="0">
                <a:solidFill>
                  <a:srgbClr val="FF0000"/>
                </a:solidFill>
              </a:rPr>
              <a:t>cosas</a:t>
            </a:r>
            <a:r>
              <a:rPr lang="es-CO" b="1" dirty="0" smtClean="0">
                <a:solidFill>
                  <a:srgbClr val="FF0000"/>
                </a:solidFill>
              </a:rPr>
              <a:t>: </a:t>
            </a:r>
          </a:p>
        </p:txBody>
      </p:sp>
      <p:sp>
        <p:nvSpPr>
          <p:cNvPr id="4" name="3 Rectángulo"/>
          <p:cNvSpPr/>
          <p:nvPr/>
        </p:nvSpPr>
        <p:spPr>
          <a:xfrm>
            <a:off x="32353" y="4149080"/>
            <a:ext cx="5688632" cy="2308324"/>
          </a:xfrm>
          <a:prstGeom prst="rect">
            <a:avLst/>
          </a:prstGeom>
        </p:spPr>
        <p:txBody>
          <a:bodyPr wrap="square">
            <a:spAutoFit/>
          </a:bodyPr>
          <a:lstStyle/>
          <a:p>
            <a:r>
              <a:rPr lang="es-CO" sz="3200" b="1" dirty="0">
                <a:solidFill>
                  <a:srgbClr val="FF0000"/>
                </a:solidFill>
              </a:rPr>
              <a:t>(B)</a:t>
            </a:r>
            <a:r>
              <a:rPr lang="es-CO" sz="2800" dirty="0"/>
              <a:t>. En segundo lugar, por esa misma razón, el creyente se PURIFICA, o limpia su vida del pecado así como JESUCRISTO es PURO. Eso es la santificación progresiva o gradual.</a:t>
            </a:r>
          </a:p>
        </p:txBody>
      </p:sp>
      <p:pic>
        <p:nvPicPr>
          <p:cNvPr id="1026" name="Picture 2" descr="http://2.bp.blogspot.com/_r_Uk5UTYQh8/TFw6jMwza7I/AAAAAAAAANE/gq5w75wvJFk/s320/Hombre_Subiendo_Escalera_Al_Cielo_224120945_st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149080"/>
            <a:ext cx="2952328" cy="245668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356787" y="1320382"/>
            <a:ext cx="4572000" cy="2308324"/>
          </a:xfrm>
          <a:prstGeom prst="rect">
            <a:avLst/>
          </a:prstGeom>
        </p:spPr>
        <p:txBody>
          <a:bodyPr>
            <a:spAutoFit/>
          </a:bodyPr>
          <a:lstStyle/>
          <a:p>
            <a:r>
              <a:rPr lang="es-CO" sz="3200" b="1" dirty="0">
                <a:solidFill>
                  <a:srgbClr val="FF0000"/>
                </a:solidFill>
              </a:rPr>
              <a:t>(A)</a:t>
            </a:r>
            <a:r>
              <a:rPr lang="es-CO" sz="2800" dirty="0"/>
              <a:t>. En primer lugar, el creyente ha muerto al DOMINIO del pecado. Ahora vive una vida entregado a su Salvador. </a:t>
            </a:r>
          </a:p>
        </p:txBody>
      </p:sp>
      <p:pic>
        <p:nvPicPr>
          <p:cNvPr id="1028" name="Picture 4" descr="http://u.jimdo.com/www11/o/s2165d326628c9621/img/ibfcff67a876ad1ea/1279241388/std/ima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4" y="1268760"/>
            <a:ext cx="4179606" cy="2856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615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Effect transition="in" filter="wipe(down)">
                                      <p:cBhvr>
                                        <p:cTn id="14" dur="580">
                                          <p:stCondLst>
                                            <p:cond delay="0"/>
                                          </p:stCondLst>
                                        </p:cTn>
                                        <p:tgtEl>
                                          <p:spTgt spid="1028"/>
                                        </p:tgtEl>
                                      </p:cBhvr>
                                    </p:animEffect>
                                    <p:anim calcmode="lin" valueType="num">
                                      <p:cBhvr>
                                        <p:cTn id="15"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20" dur="26">
                                          <p:stCondLst>
                                            <p:cond delay="650"/>
                                          </p:stCondLst>
                                        </p:cTn>
                                        <p:tgtEl>
                                          <p:spTgt spid="1028"/>
                                        </p:tgtEl>
                                      </p:cBhvr>
                                      <p:to x="100000" y="60000"/>
                                    </p:animScale>
                                    <p:animScale>
                                      <p:cBhvr>
                                        <p:cTn id="21" dur="166" decel="50000">
                                          <p:stCondLst>
                                            <p:cond delay="676"/>
                                          </p:stCondLst>
                                        </p:cTn>
                                        <p:tgtEl>
                                          <p:spTgt spid="1028"/>
                                        </p:tgtEl>
                                      </p:cBhvr>
                                      <p:to x="100000" y="100000"/>
                                    </p:animScale>
                                    <p:animScale>
                                      <p:cBhvr>
                                        <p:cTn id="22" dur="26">
                                          <p:stCondLst>
                                            <p:cond delay="1312"/>
                                          </p:stCondLst>
                                        </p:cTn>
                                        <p:tgtEl>
                                          <p:spTgt spid="1028"/>
                                        </p:tgtEl>
                                      </p:cBhvr>
                                      <p:to x="100000" y="80000"/>
                                    </p:animScale>
                                    <p:animScale>
                                      <p:cBhvr>
                                        <p:cTn id="23" dur="166" decel="50000">
                                          <p:stCondLst>
                                            <p:cond delay="1338"/>
                                          </p:stCondLst>
                                        </p:cTn>
                                        <p:tgtEl>
                                          <p:spTgt spid="1028"/>
                                        </p:tgtEl>
                                      </p:cBhvr>
                                      <p:to x="100000" y="100000"/>
                                    </p:animScale>
                                    <p:animScale>
                                      <p:cBhvr>
                                        <p:cTn id="24" dur="26">
                                          <p:stCondLst>
                                            <p:cond delay="1642"/>
                                          </p:stCondLst>
                                        </p:cTn>
                                        <p:tgtEl>
                                          <p:spTgt spid="1028"/>
                                        </p:tgtEl>
                                      </p:cBhvr>
                                      <p:to x="100000" y="90000"/>
                                    </p:animScale>
                                    <p:animScale>
                                      <p:cBhvr>
                                        <p:cTn id="25" dur="166" decel="50000">
                                          <p:stCondLst>
                                            <p:cond delay="1668"/>
                                          </p:stCondLst>
                                        </p:cTn>
                                        <p:tgtEl>
                                          <p:spTgt spid="1028"/>
                                        </p:tgtEl>
                                      </p:cBhvr>
                                      <p:to x="100000" y="100000"/>
                                    </p:animScale>
                                    <p:animScale>
                                      <p:cBhvr>
                                        <p:cTn id="26" dur="26">
                                          <p:stCondLst>
                                            <p:cond delay="1808"/>
                                          </p:stCondLst>
                                        </p:cTn>
                                        <p:tgtEl>
                                          <p:spTgt spid="1028"/>
                                        </p:tgtEl>
                                      </p:cBhvr>
                                      <p:to x="100000" y="95000"/>
                                    </p:animScale>
                                    <p:animScale>
                                      <p:cBhvr>
                                        <p:cTn id="27" dur="166" decel="50000">
                                          <p:stCondLst>
                                            <p:cond delay="1834"/>
                                          </p:stCondLst>
                                        </p:cTn>
                                        <p:tgtEl>
                                          <p:spTgt spid="1028"/>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1)">
                                      <p:cBhvr>
                                        <p:cTn id="32" dur="20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026"/>
                                        </p:tgtEl>
                                        <p:attrNameLst>
                                          <p:attrName>style.visibility</p:attrName>
                                        </p:attrNameLst>
                                      </p:cBhvr>
                                      <p:to>
                                        <p:strVal val="visible"/>
                                      </p:to>
                                    </p:set>
                                    <p:animEffect transition="in" filter="fade">
                                      <p:cBhvr>
                                        <p:cTn id="37" dur="1000"/>
                                        <p:tgtEl>
                                          <p:spTgt spid="1026"/>
                                        </p:tgtEl>
                                      </p:cBhvr>
                                    </p:animEffect>
                                    <p:anim calcmode="lin" valueType="num">
                                      <p:cBhvr>
                                        <p:cTn id="38" dur="1000" fill="hold"/>
                                        <p:tgtEl>
                                          <p:spTgt spid="1026"/>
                                        </p:tgtEl>
                                        <p:attrNameLst>
                                          <p:attrName>ppt_x</p:attrName>
                                        </p:attrNameLst>
                                      </p:cBhvr>
                                      <p:tavLst>
                                        <p:tav tm="0">
                                          <p:val>
                                            <p:strVal val="#ppt_x"/>
                                          </p:val>
                                        </p:tav>
                                        <p:tav tm="100000">
                                          <p:val>
                                            <p:strVal val="#ppt_x"/>
                                          </p:val>
                                        </p:tav>
                                      </p:tavLst>
                                    </p:anim>
                                    <p:anim calcmode="lin" valueType="num">
                                      <p:cBhvr>
                                        <p:cTn id="3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042792" cy="5721499"/>
          </a:xfrm>
        </p:spPr>
        <p:txBody>
          <a:bodyPr>
            <a:normAutofit/>
          </a:bodyPr>
          <a:lstStyle/>
          <a:p>
            <a:pPr marL="0" indent="0">
              <a:buNone/>
            </a:pPr>
            <a:r>
              <a:rPr lang="es-CO" sz="4000" b="1" dirty="0" smtClean="0">
                <a:solidFill>
                  <a:srgbClr val="FF0000"/>
                </a:solidFill>
              </a:rPr>
              <a:t>(</a:t>
            </a:r>
            <a:r>
              <a:rPr lang="es-CO" sz="4800" b="1" dirty="0">
                <a:solidFill>
                  <a:srgbClr val="FF0000"/>
                </a:solidFill>
              </a:rPr>
              <a:t>c</a:t>
            </a:r>
            <a:r>
              <a:rPr lang="es-CO" sz="4000" b="1" dirty="0" smtClean="0">
                <a:solidFill>
                  <a:srgbClr val="FF0000"/>
                </a:solidFill>
              </a:rPr>
              <a:t>). </a:t>
            </a:r>
            <a:r>
              <a:rPr lang="es-CO" dirty="0" smtClean="0"/>
              <a:t>La </a:t>
            </a:r>
            <a:r>
              <a:rPr lang="es-CO" dirty="0"/>
              <a:t>Esperanza de Cielos Nuevos y tierra nueva, es ocasión para vivir vidas que ESPERAN </a:t>
            </a:r>
            <a:r>
              <a:rPr lang="es-CO" dirty="0" smtClean="0"/>
              <a:t>al Salvador</a:t>
            </a:r>
            <a:r>
              <a:rPr lang="es-CO" dirty="0"/>
              <a:t>. </a:t>
            </a:r>
          </a:p>
        </p:txBody>
      </p:sp>
      <p:pic>
        <p:nvPicPr>
          <p:cNvPr id="3074" name="Picture 2" descr="http://t3.gstatic.com/images?q=tbn:ANd9GcSdeKWA_nJSRzDqajqKaBJeihULOCv7utpUhBIpwkm4sCccEkUj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620688"/>
            <a:ext cx="4032448" cy="554461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yolanhersal.com/blog/wp-content/uploads/2012/02/truth-2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3" y="3284984"/>
            <a:ext cx="4032448"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146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wipe(down)">
                                      <p:cBhvr>
                                        <p:cTn id="7" dur="580">
                                          <p:stCondLst>
                                            <p:cond delay="0"/>
                                          </p:stCondLst>
                                        </p:cTn>
                                        <p:tgtEl>
                                          <p:spTgt spid="3076"/>
                                        </p:tgtEl>
                                      </p:cBhvr>
                                    </p:animEffect>
                                    <p:anim calcmode="lin" valueType="num">
                                      <p:cBhvr>
                                        <p:cTn id="8"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6"/>
                                        </p:tgtEl>
                                      </p:cBhvr>
                                      <p:to x="100000" y="60000"/>
                                    </p:animScale>
                                    <p:animScale>
                                      <p:cBhvr>
                                        <p:cTn id="14" dur="166" decel="50000">
                                          <p:stCondLst>
                                            <p:cond delay="676"/>
                                          </p:stCondLst>
                                        </p:cTn>
                                        <p:tgtEl>
                                          <p:spTgt spid="3076"/>
                                        </p:tgtEl>
                                      </p:cBhvr>
                                      <p:to x="100000" y="100000"/>
                                    </p:animScale>
                                    <p:animScale>
                                      <p:cBhvr>
                                        <p:cTn id="15" dur="26">
                                          <p:stCondLst>
                                            <p:cond delay="1312"/>
                                          </p:stCondLst>
                                        </p:cTn>
                                        <p:tgtEl>
                                          <p:spTgt spid="3076"/>
                                        </p:tgtEl>
                                      </p:cBhvr>
                                      <p:to x="100000" y="80000"/>
                                    </p:animScale>
                                    <p:animScale>
                                      <p:cBhvr>
                                        <p:cTn id="16" dur="166" decel="50000">
                                          <p:stCondLst>
                                            <p:cond delay="1338"/>
                                          </p:stCondLst>
                                        </p:cTn>
                                        <p:tgtEl>
                                          <p:spTgt spid="3076"/>
                                        </p:tgtEl>
                                      </p:cBhvr>
                                      <p:to x="100000" y="100000"/>
                                    </p:animScale>
                                    <p:animScale>
                                      <p:cBhvr>
                                        <p:cTn id="17" dur="26">
                                          <p:stCondLst>
                                            <p:cond delay="1642"/>
                                          </p:stCondLst>
                                        </p:cTn>
                                        <p:tgtEl>
                                          <p:spTgt spid="3076"/>
                                        </p:tgtEl>
                                      </p:cBhvr>
                                      <p:to x="100000" y="90000"/>
                                    </p:animScale>
                                    <p:animScale>
                                      <p:cBhvr>
                                        <p:cTn id="18" dur="166" decel="50000">
                                          <p:stCondLst>
                                            <p:cond delay="1668"/>
                                          </p:stCondLst>
                                        </p:cTn>
                                        <p:tgtEl>
                                          <p:spTgt spid="3076"/>
                                        </p:tgtEl>
                                      </p:cBhvr>
                                      <p:to x="100000" y="100000"/>
                                    </p:animScale>
                                    <p:animScale>
                                      <p:cBhvr>
                                        <p:cTn id="19" dur="26">
                                          <p:stCondLst>
                                            <p:cond delay="1808"/>
                                          </p:stCondLst>
                                        </p:cTn>
                                        <p:tgtEl>
                                          <p:spTgt spid="3076"/>
                                        </p:tgtEl>
                                      </p:cBhvr>
                                      <p:to x="100000" y="95000"/>
                                    </p:animScale>
                                    <p:animScale>
                                      <p:cBhvr>
                                        <p:cTn id="20" dur="166" decel="50000">
                                          <p:stCondLst>
                                            <p:cond delay="1834"/>
                                          </p:stCondLst>
                                        </p:cTn>
                                        <p:tgtEl>
                                          <p:spTgt spid="307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074"/>
                                        </p:tgtEl>
                                        <p:attrNameLst>
                                          <p:attrName>style.visibility</p:attrName>
                                        </p:attrNameLst>
                                      </p:cBhvr>
                                      <p:to>
                                        <p:strVal val="visible"/>
                                      </p:to>
                                    </p:set>
                                    <p:animEffect transition="in" filter="barn(inVertical)">
                                      <p:cBhvr>
                                        <p:cTn id="25"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29600" cy="5976664"/>
          </a:xfrm>
          <a:gradFill>
            <a:gsLst>
              <a:gs pos="0">
                <a:srgbClr val="FFEFD1"/>
              </a:gs>
              <a:gs pos="64999">
                <a:srgbClr val="F0EBD5"/>
              </a:gs>
              <a:gs pos="100000">
                <a:srgbClr val="D1C39F"/>
              </a:gs>
            </a:gsLst>
            <a:lin ang="5400000" scaled="0"/>
          </a:gradFill>
        </p:spPr>
        <p:txBody>
          <a:bodyPr>
            <a:normAutofit fontScale="92500"/>
          </a:bodyPr>
          <a:lstStyle/>
          <a:p>
            <a:pPr marL="0" indent="0" algn="ctr">
              <a:buNone/>
            </a:pPr>
            <a:r>
              <a:rPr lang="es-CO" sz="3600" dirty="0"/>
              <a:t>Veamos </a:t>
            </a:r>
            <a:r>
              <a:rPr lang="es-CO" sz="3600" b="1" dirty="0">
                <a:solidFill>
                  <a:srgbClr val="FF0000"/>
                </a:solidFill>
              </a:rPr>
              <a:t>2 Pedro </a:t>
            </a:r>
            <a:r>
              <a:rPr lang="es-CO" sz="3600" b="1" dirty="0" smtClean="0">
                <a:solidFill>
                  <a:srgbClr val="FF0000"/>
                </a:solidFill>
              </a:rPr>
              <a:t>3:11-14. </a:t>
            </a:r>
            <a:r>
              <a:rPr lang="es-CO" sz="3600" dirty="0" smtClean="0"/>
              <a:t>»</a:t>
            </a:r>
            <a:r>
              <a:rPr lang="es-CO" b="1" i="1" dirty="0" smtClean="0"/>
              <a:t>Ya </a:t>
            </a:r>
            <a:r>
              <a:rPr lang="es-CO" b="1" i="1" dirty="0"/>
              <a:t>que todo será destruido de esa manera, ¿no deberían vivir ustedes como </a:t>
            </a:r>
            <a:r>
              <a:rPr lang="es-CO" b="1" i="1" dirty="0" smtClean="0"/>
              <a:t>Dios manda</a:t>
            </a:r>
            <a:r>
              <a:rPr lang="es-CO" b="1" i="1" dirty="0"/>
              <a:t>, siguiendo una conducta </a:t>
            </a:r>
            <a:r>
              <a:rPr lang="es-CO" b="1" i="1" dirty="0" smtClean="0"/>
              <a:t>intachable 12 </a:t>
            </a:r>
            <a:r>
              <a:rPr lang="es-CO" b="1" i="1" dirty="0"/>
              <a:t>y esperando ansiosamente la venida del día de Dios? Ese día los cielos serán destruidos por el fuego, y los elementos </a:t>
            </a:r>
            <a:r>
              <a:rPr lang="es-CO" b="1" i="1" dirty="0" smtClean="0"/>
              <a:t>se derretirán </a:t>
            </a:r>
            <a:r>
              <a:rPr lang="es-CO" b="1" i="1" dirty="0"/>
              <a:t>con el calor de las llamas.13 Pero, según su promesa, esperamos un </a:t>
            </a:r>
            <a:r>
              <a:rPr lang="es-CO" b="1" i="1" dirty="0" smtClean="0"/>
              <a:t>cielo nuevo </a:t>
            </a:r>
            <a:r>
              <a:rPr lang="es-CO" b="1" i="1" dirty="0"/>
              <a:t>y una tierra nueva, en los que habite la justicia</a:t>
            </a:r>
            <a:r>
              <a:rPr lang="es-CO" b="1" i="1" dirty="0" smtClean="0"/>
              <a:t>. </a:t>
            </a:r>
          </a:p>
          <a:p>
            <a:pPr marL="0" indent="0" algn="ctr">
              <a:buNone/>
            </a:pPr>
            <a:r>
              <a:rPr lang="es-CO" b="1" i="1" dirty="0" smtClean="0"/>
              <a:t>14 </a:t>
            </a:r>
            <a:r>
              <a:rPr lang="es-CO" b="1" i="1" dirty="0"/>
              <a:t>Por eso, queridos hermanos, mientras esperan estos acontecimientos, esfuércense para que Dios los halle sin mancha y sin defecto, y en paz con </a:t>
            </a:r>
            <a:r>
              <a:rPr lang="es-CO" b="1" i="1" dirty="0" smtClean="0"/>
              <a:t>él»</a:t>
            </a:r>
            <a:r>
              <a:rPr lang="es-CO" b="1" i="1" dirty="0"/>
              <a:t> </a:t>
            </a:r>
            <a:endParaRPr lang="es-CO" dirty="0"/>
          </a:p>
        </p:txBody>
      </p:sp>
    </p:spTree>
    <p:extLst>
      <p:ext uri="{BB962C8B-B14F-4D97-AF65-F5344CB8AC3E}">
        <p14:creationId xmlns:p14="http://schemas.microsoft.com/office/powerpoint/2010/main" val="28024032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1058" y="244111"/>
            <a:ext cx="5115038" cy="3472921"/>
          </a:xfrm>
        </p:spPr>
        <p:txBody>
          <a:bodyPr>
            <a:noAutofit/>
          </a:bodyPr>
          <a:lstStyle/>
          <a:p>
            <a:pPr marL="0" indent="0" algn="ctr">
              <a:buNone/>
            </a:pPr>
            <a:r>
              <a:rPr lang="es-CO" b="1" dirty="0">
                <a:solidFill>
                  <a:srgbClr val="FF0000"/>
                </a:solidFill>
              </a:rPr>
              <a:t>(d). </a:t>
            </a:r>
            <a:r>
              <a:rPr lang="es-CO" sz="2400" dirty="0"/>
              <a:t>Para concluir este punto, es bien claro que la cultura secular de nuestro tiempo se OPONE TOTALMENTE A DIOS. Y puedo decir que no solamente se opone, sino que busca hacerla ilegítima o ilícita. Las naciones Europeas se están muriendo al haber abandonado al Cristianismo.</a:t>
            </a:r>
          </a:p>
        </p:txBody>
      </p:sp>
      <p:pic>
        <p:nvPicPr>
          <p:cNvPr id="4098" name="Picture 2" descr="http://t1.gstatic.com/images?q=tbn:ANd9GcSMCqyUIXwUauWVxNrdipMj2W493aEbHDJaDQazVnaBQy2nazj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3501008"/>
            <a:ext cx="8584505" cy="3356992"/>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MSERUUExQVFRUWGBwaGBgYGB8aHhgbGiAfIB8iHh4fIScgGyEjHBwaITAiIygpLiwsHCAxNTAqNScrLCkBCQoKDgwOGg8PGiwkHyQsLCwsLCwsLCwsLCwsLCwsLCwsLCwsLCwsLCwsLCwsLCwsLCwsLCwsLCwsLCwsLCwsLP/AABEIAMcA/QMBIgACEQEDEQH/xAAbAAACAwEBAQAAAAAAAAAAAAAEBQIDBgEAB//EAEIQAAIBAgQEBQIEAwQJBQEBAAECEQMhAAQSMQUiQVEGEzJhcYGRFCNCoVKx0XLB8PEHFRYzQ2KCsuEkkqLC0uI0/8QAGAEBAQEBAQAAAAAAAAAAAAAAAQACAwT/xAAhEQEBAQACAgIDAQEAAAAAAAAAARECEiExQWEiUXETA//aAAwDAQACEQMRAD8AJ1UR/wANJ6Eyceeoo2Smp7hTI+LWxnl4gfNkklJgjppnt8Y9x3Mt5kKxGkA2MQf8oxxxqn/4gROlD8r/AOMTXPHppAFoCx/LGd4txKaFMqYLb7fpsf8A5XxHLcUP4VwWOpbA9Ybb7XxdWWmXOn/l6mdAM/U47/rAm0joDCC0974zPhzNmmzIdmXUPpf9x/dijhuYanXDNPMeb/qJF/g/yxdU1oz8GAbx2uY9i2OvxCCJbfaQB9BfGPzWb/8AVF72eN/4bf3H74s8Q5kPWEbBR+9/7x9sWHWvbirKJLso94EY83FHA1M7QOpiI77RjL8bzJdKXsuo/wDbiGbzZ/CqhFxU0/QDUP5j7YOq1rBxZyNXmNp3BBEEfaMco8XZhqWoxXuGEW72/njH0c+fwtRP+cAfDb/9v74syWd0ZeqI3H84X+Tfth6rWmHF2e61GIm5D9R9MWtxMHXU1SoJvqaxBv1xluH1itJ2AsQb+42/x74iubIo1kG3mD95n/tGDqtamhxYOhqBpUC8lgQRvN+2J0OKh0LgnSoMyWkEfXtOMhkM2woVl6HT9JMH9sG5HNcjISFUi5No5o/kY+uLqtaKhxhXQvJ0qDOotII67npOKqHG1qIXB5VmdUyIvO56TjOHNkUqig2KAmO5eD+xIwHlMyy0awBsQv8A3AfyJGLota/L8bV0NQEhVmQdwRfuZtiscZDUzUAgLuCBINvobYymUzLCjVANjp/njpzp8p1nfRi6jWx4L4irGAjRrJAGlfVA7jsI+2H2R41VcoNXrBK8i7ISGO3cHHzLKZ5lIIO1RSPsRh3wzjlQeQbWXMDqLHWfpc/yxXiZWpzFTSCSEEd0UWH0wHlOK+ZqI0jT3Vbft2H7YzmX8RVTT0tzT5VyTPMebfuAMB5Hi7ha3vSm3Q6on7McHQ9mp4b4iWuzBP090AnsRb+cYro+I1esaQiVMElRBI3i02g/b75Dw5njSqkj+BrfClh+4GBuE5tlro25LiffUYP3BOHpF2rZ57xIqVfKMarX0rAJ2m0/0t9O8Y8QihGq5bYBRYDc3H+eMLxLOM9eo83LGPaDb7AD7YI8R581K0nYIoA7SoY/uTi/zh7VvcvnHZVdDuAQQo63HTtgnMcYrpT8wuwVZBJUb79u2MBV45U/DUkBZYmWDRMEgbXsBGCstxqp/q6ojEtNcXLE7ptftH74Oh7NpW4/VQU2aowWppKcgkho9sQ4h4kqUG01amlr20Cbd7WxlONcdLZbKbylJf8A4My/voxzxpxfzs25AsI39xP7CBi6HsBSm4PpJ+h6YtzdOoWJUMNaANfewkG97jrgwl/VcJMFzAAaJiduo69cTVKrg6AW0qSxBMACB07ki3zjo5lD8OqFFXTsT22Mf0x6lwirpYaTeI+h/pOG/CUqZiFWdVyQSeUDc/H95jEqWSqmotMfmO4EBQevS/aN9oOLWS/IcLqq6sRYAj4kH+uPPwmuxBYiR3+fjBmYyFWlW8thqMkSqyJG0WkztH9cEca4BXoNTJAYMOdRHJPQ+47jrgJbmeBu1RmlRLEwT3M47mOCMzataCw69vrhjxXgFZaaVVdQTJNOQDFoJk7n+HtHW2J5nJUmyw/NK1yQQADCgA2JAvJPTaBvi1YX1uFllX8xRAKmG3EzG/7Y9/qeU0mqDzap+gHfsMNeHZSg2XZa9UiqwhdMwsfqJ2kwBHzO9reCcPy6o4zFYPYqgWZMjcxMRJi8/a5pwlp8GQKy+ZvBNj0n+uJU+FU4K+YYIPQ9wf4fbB/BKNGg7Gprq0xJRdPX/mJIsN4G/tcYo4dlKFOrLeZ5RMlAOYe0kjfvvGLVgQ8MpAQKhMyNvYz0+cEnKUOeNRBN9rlSf+bpJx6hw7LU6pJqVGpE+nTzG9hM/v2nB3Dfw9KrULo9QEtCkiBqm8ReO31vGLVgCjRy5B0qdJF+bePrbEsuMuQdKkjrzfXqO4nDHhj5ei5bymYEQFaNI6Am9zc/54nwutl6DM60dROwZpVQewm5+cHZdS7LvlyDpQERB5j87FdrTOI5avQcEpTUiDP0vtp2tP0wy4fxKlRZqtOiknqTyqDvA+JGOcO46lBmqUqNIauo2AO8dpxacLcrmaTglKSkAGRpM2E7dRAJ+mJ10KipOX0mmsuChBUGIJvtcf4nDvhniRMvqqU6NFde7ggf3Wv0H92Dsv4qqBi/lh9dzcEEDY27Sf3wasZfJZOoJepleQaGOpCBzemfY3vjWZJcpWVF/DKmsEoVMGDZtOoAmLzFuuKR4tqMxdlDqd1JBUjt74k/jBmdW0DSuwGkgDY3Bna0DBaZJFVbw/lwBZlAI6WlRb9VoGBMv4fybKxQswI0kgyDcGJDdx84YcR8SirT0GlydVAEH2N5viHD+JUiFy9Oj5VNtRIHVoJJJJJ2Eb9u2M7f23kLaPhzJy2hjIkGCDFoIsTeDiC+FsmHGl21KQYBEg7iRMjGto8JyyBFWiaarNlmWnfUdyPr7WwEnhrKrVq1l1B3mFBgKSZJHuexsMPb7PT6Zir4Uyc3d5N97+5jeMezPhHLEy1RpsPm1vm2H/EfCeVqOGosVrKRqbWxANt5G0DYRvtgLjXghq9VNNfl0gMTyhe5A/UTe0g2F7Yu32uv0Wr4PyzaQarhY6KTG/SO+Df9h8v5RpJmYBYPzIQdgBuI/wA8Ncv4aqFTFRSFMXUyY2vsZ/vxTxjgNZ6Cii4FQaiWlv03UTpsQbQY+uLtf2sn6Ks3/o9FRVRczSIRCtokkFj3EDmv298Q4l/o5r1az1FKkMbQQbCw/bDfPcFzH4mmUH/pzeo8rHMIa0z1kGMIOLV87RrMtOg5QWB8piDE3BAvOGXkrIDpcZZE8ssNM2Um1/nv++JUeMNRQ01IVXMkAG52ve8ftjP1Vlj2nt0xdmgStM9xEbiQSLfSMdMcjocaamhZXA12JAuQNhPzNva+2KsvxaFZ1ciLG14PT6+39cKSJpwej7z3EfBFseyyclQWJhSN7cw/riwaZUc/5jWYzMx/5x3MZgpUCVEddrn+h6YXZI6agM/G/wDQYklJRUWSQsCSBJFrwJAwYtF5jiQWppCkgG5m/wBMdzfEirQokECZPe//AJxRxCmvnuV1ROxA6j2OOZ2lLhrnkX9lA/uxYNE5/izDRpmSJMk94P8ALHK+eIpahuTF+n+IxTmqOsIRJhT/ANzHt746aMoFi4Mx98OLVz5s+QWJGvUBses37dDb2+9KZt/LY2JEXgdSP64tXKFqbLF5X9tXv74tyFB0b0C8RKBhuu4YEW9+ow9R2L/xLik95tN/lf8A9DDFKL1A4UjVNpIFpv1nFWayTw+oASDflAuV6CAPTiPEaRWobn2O3U4rxwTloylwSroK6lvEXPczcDtGL6nA30RNJBAFi8GN5mbkdsKk47mKZGiq6nupg/U9frjtbxLmm9WYrH/rP9cZaNKHhSoyFQ83HpBYWme29vtg3IeBKjqyaysg8xptpBG8mcZWpxau29aqfmo39cC1KzHdifkk4jGp4t4OzFGkF5HAO6OP5GG/bCygjCmikkDzWEbfpU//AGnCcDG68LcCSrlAzFxD1CAqgieUb/Ef4nEv4yuWciibmPMQH/q1H/64hk6zKtbSSIUn/wCSr9+bH0Kt4LoBCqvUWWVoZUm2oDdgOp74FyvgSnDhahOoaTK9AwaRB3tESIxeF5ZChVAcBVKkipqOqdWkMZiOW623xBGbyGQSWBjcH1ASB367Y2dPwQEqEl2OlWEFDzawwtBO2o/bFJ/0fALDVgoMG6FSSIgCfb+XyQGaX5PjdYVsuxZh+SFIbYnSwEg7nUoMxiVHxRmVylRpJbzBDsJhWXVF7G894mO2GdPwgUZCK3+6UjTpIDQCQJ2nmO/bANfwrX0lFdaxMQADAAsfSD3Xra8xaTI3LycqeK/JYMaYPmsjP/yqUWdPuLm/bDWl4hptmmoEQFBIebEp6hHSADG+xxkuLcLdp/LZgoUMUMwQiyNmPXc/fFubTTnHbmB/NHMLHkcG8yftjPSVrvZWp4bx+jVWoysQKZ55ta8Eb2N/efpi6lxnzPI8mqfKfzJ/6R1m4g77YwuQpkLmYYMrIDvFxUEbxaGP7YjltdPKHpL1PsVpz/j2xm8ManPX0rLcRLUwEKshm4vO83G5n3xfluKMi6Qsx1m/+O3tj5dwbiTJksyitEMh32DBpiPdRjRf6Nc01SjUplj+WRHsGm3xIP3xm8LGpzlZWnkuu8weUT/MYITJSIIMDqffv/5xqcl4XMai6rY7AkdunTBdPw8isSzEJuYIE/VoUSSB16+2Pd+LwflWb4b4UqVhqQcoN+Ybx0vtf/FsGjwadZp6qatpBYauhuNge32xqMolOkAKLORUkAa1aTHxpMT0Mn363ZXMkodMcthYuNS35juPk6cc7y/TfT9sr/sI5IGumu0EEtN/Zfv/AH4JpeCASVapTOjlaNRaRBsAB/EB0xreHFnXU8atpCxbtfr8wb7ARigBKbAyizOqW5z/AO0gNcTc9YF7C2nrCCj4M1MGB1I2qW0+giRBEz06Tc+0YJpeEqJgzWANxCiLbi4n4gfXv3wrnA9GpTbTyuwIY3ZWAE9WsAQOhHxZlQPIvTUpgr6VYkCZG3KAJnq215O1XWB08J5b1B2M2HOpE/8ASDefnbFv+y9CfQ3tzRH1m/TYf+L8zXqqNnMmAVM6wbk8uoAiCIYAW36DlbNFJJLMik6tIWbSbllA9uUm5vh7U9eP6B1+HUUKaKOpJIZi0gx7k7fX6YOp5CkVVly4XULArMSL3gxHsRt7gYpNYMFEVZBuuoMTrJMtp7i/bYSQCMSo5ZQDZmk28zSH36szAROmBNxPxg2nIHrwoVlp0UBvqOi43tBAnc9TH1wh8XcH8yvyONYQQhIustBEbfa3fD7OCmEAV0YCL+YAN4M6J6EkSCL32GMz4qr6c0dQDflwoAK6LtpIJANt5FjO/TBVsZTN5N0MMpH0/kdj9MVeWex+2Geaz7MBqcGDA1C8GLmMVJJAMgT7f1OBkAaJ7H7Yj5Ldjg6rWIIGr5sMV+aP4/sB/TEgy5du2N94UDrkwFUEmoZLEBRERckX7b37RjEPXHRm/lj6D4Co1Wy0ohI1tzeZEEDaPrvf4AwmH1B2KXpuzRGjzAyyB1ZZN4G877GMd8kFir0qSCLc1NtW9oKg2Emb9bYEp0KjOoWHECTSdfywQxvud+6mTte+LKOSRbxXTSZFSFYOSbgaQXjVvZTE7YxeMdZyqWUo6S2oo4Z7XmAvtp7iReO2OlkknRTDN/FUZS2naxSTAi8H+eBnp02IBMkllI8kxqBBgxzAwdh0nE6KiRFRQdVxLLMyOqxPKRqYbLsN8HVdl+Wao4aQjMQCBTqta03Mk9jIAt07wObUNDMdVgV1B7noJvtPbb4wKcpqIaabsHESUWYkEHmUzqaTykzaNgKamUXd1LOSAwppTNpJsFcsJi5JggRivEzkPonLnW1NVJMBymg37HmKgjb6fGIVcgKnKEDKCeYqLTPWLgkwZvE3vjlBaIKKQ4eJINJTEAGDCzttYTE98cbJUvMQlmBBLehwD+omfMj1EkgdbERinGz5V5b8BMx4QWKn5X+8gELyiJEnljSAYIAF4uTN0fE/DC0StJGYIS7+YSBHKtpO220n57aetxGn5ixWUNMkgEEEyLqZHp23B3AJjB4zpXkMOQoN2hiI3Mi562m0d8aZfO8zwd6dKpT8xHL6SpJ1DSoYkyw0xDDr9sH+CuHNTNXzEClhTIMRIIY/GxH3xs8wlGNZakk2LawLExBPu3frgfMeG2LFkrlZ3DKHvJPUyNzitWFFGsBqcEggwwl2UAGwB16Wteeg6G8dbI02LllLESQBGoj5EjqbG+xJsIpqsCzMKiFoEawSoHQC8TJi5tPwMW1cu0DnKEmziGCkTvYXmRylem9sdHNZXomaZWEFMgaSwBBnoCdJ+5nUSDMYi+ZrwoHMalgHPpB2inCFrxzXiDfpji61dWVqSMmqS+7AiCbEOJkHYaYG/S6rWdEapTFQKQWLVdRJ/soBqAMCS0W9sCc4dnnOlWXXBhHVlCg3GzgSYBB0mYHXo3o8OpoACqO06j+XqIkyRYwLm0nboYnGe4Y9cpNqiwdOttNNBJ5tLxIaew+YJIapngAzVC7Kq3RV0qIMXI36jSzEDe2LFamSByhSJ/QSAJ76KSFhEDciLbYFGWqMdDEKqyy7kFieuoyCto0qd/Y4bJUYABeXc8qgKq/xcoK72vczbC7MF6YWWqEEgNvcxqADQCxMRplZEAE7YkvbLMjHQrEADkpKo7zbUAQR1IN/pi2k40IyBk1XgwrEQbWUFokAze3feYIdir04VBaTHMRYAgz2Nvb2mjMfiVZjTVP0iCjOxBm/K0R21WgGSsYisbh6I5qKVDuQDKhiSLzJEhombgTJOIV8+iktTpvUZbItIAm5vIUkjYAz2+cXJTZSVZecgsDCzKxsBIlY2JJm8jrOhxRzUAJaGHKDsYj25WnpcnsBtIto5qpUSRQdAsg87xrBggqAstN9ztG+EfjXhdR2FZYZdMNp/TBO4k7XmDaDMY1pzvmK/q9AIEFYF/hp2MWIxDN0/wAwtJbUWtpFgv8AZFt9iT3jrgtOa+QVRgmg3KMOPEXh/Q4ZICMRAA2tNgLf4HyasnTpIoYqwaSInUbRey237d8FrOEGZnUZ3xScPM1mE1AhFYECZAJP326CRgcVF60luJEKv/5wxFePpfgYj8FpZ/L/ADWIB0wbKQYIJ7fPTGE82NgB9IP3EY03hquhpnzDVJ1n0uAOndWP74ZNZ7Y2OR4ZlqbMYotqjcIAIJiAFWCZE7374to8PWS4pCmNBA0w0GdzAm46TEdjsk/11lUsVryGVuZ1YWIPbsO2J5jx8kaaYj33I+LD+/B1rXeHFDKVEXT5lZzDANqhukQJggd5Gw74voZa8xzEDWYgmB+oi0wZiTjO5LxYalVdYVViC0AEgGWJFwIA2I+BJxoFzN9REwtQTIBFwYUg7kXJ/T164rManKVOtkEPM9OlKiAYvckbgBhv07x8rs5wBatMgLocErBcPp7z/FsDzXt7QTqHElLHmlSZJk8ikSGkgQP0wesQMdy2ZkyqQXQOSIGt7QGtOphESbgXHcLHUeF1gmmqisiLqGhjJbUBzwBLFbrI9IAwbw8pUp02KJBDAlhpiTB0uBpmABETAt7vc9xJRRYBXT8lnQxpB3Gn2IJ9Pa8DCzwXXVsoEcAxrWIMkBiT8xqBMEESPaSmBc9ndKEL5YILU5UzFgQuo3LAHZgB79MQy+edqaVKYGkNo1OoPsoVdMi4BIQbXnph8MtS0nyGK2DAAQrEi1pBLECAevvGA8zmkVTUqMULIxJUk6hyjmBJBlT6YiRuMRLKDUDqRyitAYhEuG35ARAO5Ij97lhXqgGGrPTMD/jsrH+1CsPoNpPfHBUXzX1KrlSPLYiSCZ9JJIUNJMEwbycQz9GsXZqdKhU1G5ekoIgCBEztF5MzbGdan2QUuIqppyfy3ACMqsoZgRy35Rpn1RN22OxtMeWNbUiSahujM2smICuYCqdjzEnE/DdM0KSKQrLJqqAx5GEBZLcswdR2vtMWEXMqK1GpUUpqLMah5QTJIMg3i1zY7Xtjs4YIqVyXYPTWQNaIYYCwUgFZCne94OLKWVpmHqKtLQilFVQ8AkySXXnJtEzG5E2wJXo0TSMnUWdixJMEX2WwIAAuSN46GHeZyxdjppqwZEfSpE26KZG0/W1j0FidSqU18ir5cMR+qW/Su/MRM7adgY0nEv8AV+mo1RgnJE/lqYPcM19Ki5J3gbRat8oyyC4darAlzZUKiwPRtgu3a0Ax5cuyluUqZBMb6tgVGxEkD/LBacM18tapVvWxhybwt4XV0m8be1sVcOr1qjmpqDKFeFFzBELFgpaQwnVsNrziFGsytqqI5eQVvAcwQDqXcxIht+UgbHEMnWRqtRSlSi1IhyxJvqLHm0n0QIAOw7YtQ2pSUFFNwWVSV6mS1/ZhIteAN98WrSBVradfKzzJE+ho2C3NvcWOK/IUOTTKmoDZWeYMfxAM0FbQQTHTFtfK6iV1rTLKNQAm4PKRNoi0xIOnEcUVqjEEq4Uyi1CZ5GHUbHmn2tfuDZl6JIYE3LMQCDCss3JhdwA023giImWbrinrqGCSsm8qV0m4IGobCbH98U0Kr1VNSk+pWnTqUqZUaZBPTpsNUzOIKuIs4gkASBzEsTrMQFkkLquDBj5xDO57QWqHQ1RdBKa9IGhzIk+oiCTMbX6xXU4Ql1RvzhBdlVQG5hIIg8pN7TEX3jF2b4fRao6IArWapYmzdJFpIBOkmNrdcRC+LMmtSkrUblubSBO43XpP1jrjEPwfMWApxeASaaySbRJ3tET0xt8vlScvpZabsrX8xdSgi1jyyAAIvYWJM4YpRMSyG0ALrJgeyyVEdIO3aMWYL5fPavhWuPUu6yDqgCJn5gX2+/UYeH6gI1U99jdptMgTIEwLjrj6Jny1MgBKjDTA5PM366TzECBfbmxHM5emQqujPqgCFnfpsSizG5sTfacOjq+eJw46o0L2AiTPe0gD5w2zPCXQhFtKgsFAgEgyAV3IMXBv7Y0mdZEQ+tVAKhEIIYATMAWJJIg/tOA+B56nUqhPzFLAkG6gnrf5iB3ODvd8D/OZ5Is1w91BqMlUDrNiALRBIJncEX+mCMlw+o7aVADaQ3NAAB2BIO5+BMG5GH+aqJ5fl0gJ0lSGp6yOkOAAFneQetpjDHhlGo4/OamzKwgUy4GoSIMkao6xAPUWBO/9KP8AKM9l+CBGLO9KOqltUgQW06VkwARAkDsMMP8AVrg8lRBTKjSoaB0uI5ljcEEb7jfDbKCk6+aFWSLHTzETFwRKgGRfaO2M5xbI1pH4QBfLYLqChCRE8monUsbiBfoRjN5WtTjIbZem1jKKNQOpfqdQbUDrdSRO/dyMSp10pMhcLTFMFkmAFBBkWaCzA9jvOskxgDxBx/8ADUlfTqduWArEyBcqxgxJmGEN02wufiddnFNkCF6XmCdBguwB0lRcrykEgsOp75baQ01gU1pFdCMRqFvzGJCxBE21GR0v3xkvD1bSx/MARjDy0WG4BkaSSF2Bn6Y0GRzbF61MFmKq5pmCNY0sJFoY6mSST164znh7MJU8xHYkFwYHbStwYtf3G2D7P002dotUpkGt5RSkXYIyMGZeYAg3KaQbSNom0mitwtGoVBXAZkRKmtWYyXJhQpPKOUW7GLGcKqehpYLU0vKjULQxghdlEwdv4iLWANXPI9LW1ZxSBCOr00h6i20iF9KkC0kwN8P2t+BOay2paxphTVIOtLNpABC6RZZaDJJAuY6g00uFhqaNVaujQVikCDCEiXK3JJJ37GMDZZKvkvSRi1asVasQwKorTqvdb6SpLH644vFcxUATKh1SmIZtM626wy8rCwg9iMZIfKLVo1llqTfpChgradMG4iW3Imeu04cCnTiNCFGU60b1n4Exv2jY774x/DcsASytTLatOgoXLq1ywvYgbAxMb74fDN0ApmrJDgBgQpDXMsJBZQSNxtYACY6X6c59oUuFOW8xTvpCOjDk0oVAIYTY6LzAN5MDDanRpgkGnDuJKlgANM8ytI03knSD8jqLkHIipqqMjFkLlZeoQ3UASqm/002NiPVqxq06ipJGuFCNIDMAOZHuIljYHuASLGn2p4jmMzRqamPmIzjcqoHaVMGAJ6wSRtBwy4hndS0uUjSQyheZo2sek6h7zAixwNVasBWNOmpK81IAeawdrkw+llIv9/bFGWzeaK+bWpSrKSSgIYFZjUsBhHz3xCneplAbUSgpSDYFDEbFtLn5Fr7YHGUk/nKjro0O7ArUcqR0IUaTuIJjFdLi9L8PrKmkah2qDTIMHUV20wQSQsW6i+GeXyNNlTmZ+UkNJUEAqxMLCwYHSDcbEjAfAd6aqywOYapJM+r+JmAvECTJ6bb152ixZICghrKQDptA0yLD3HfDZ6IDDSLmxAOwv0lQNjcYGzVViEeCeZDEqRJLCzC8/Nux3xJ5kQwKlJSOY3UQZuRECQRI2xneDZLO0Ms6xTJVjo3dtO5EBSYJ2EWv3w9zFSo3ppvp0iJK3M+zepSB1uCYk4trMNS09SMz3hhzaZGqP4oAAJ++84kTKpbXKhKqhWNNAGAYM1pP+8ttBH6o3Mk18i5Z6oepRaoRIdUPoMA6W2k3F5htsSqqDUaE8slbnUoJCm3pN7sV3m/2a0FJZ+ebiVBkoYuCSSb2j2xasJq6c2hKlRWgGA6sFsOZgSLHTPb26EzIUBTVaRrNUdbsTdoNwCBYC9iwNrThLxLhld8/SrK4imkHaRGq2ksJ1Bt9h+2GtOoAqBnUtUcBZRV3vAAm9iJYjrhQ6hkaWouHkkR64+un0zbeB1n2tNM6dJcGPUZ+83JuZtIiI98KMzTqVwwgKyjkqkFYDAyAJEEAXMwdQA645luElaCioGLKDLKQCDzTBHMLE3HeMBdLUVq/ksgfeEcHzIG7C/pIG1xBM4jluKqWFGmAZJ2DDSNJMghYALcs9bzO5nkRRX8yjp5F0nQo37naTIIkk2JHebaa6FijTUFrkFVAk3B5WHQ9j7bnEEKmXh0LFSeY6xy6SRBg3N5HUn+WCMo6owQKCJLhtMcx3LFQADEAFrkT1wrLNUF2dSSwKrqletvNW3LuI6/BxegmAjNTYwY5QBPsjqGk6RILdY2wE4tcgk6us6gY2M9Y9ziFJSqkDTJAEk9rbx7Ttv8ATCdUro5htSiNJPqexLBwRLAGIabTE3kHZPiiuQrDQ52Vj6tjy9TYg/XrjF1qYIqKYIBKkzdTcT2JH7RFtsBZvKFlIAQ9YZQQbzzSrM99gIBkiwwyxRWzlNfU6j6jBLWsgXgVLQXOpC27FF0jUSLkBmCm20iP4bzhHW4MlHPVAUUhl86iNIMRdonl1DmgnYDD5OLJMIS5PRVJt8xH74o8SBjRTMIpFTLtrgxJXZgYJsRB+JxqVmxmM9UDMlXyHIqnmLUnPmkglRpPNUKkAgcqkH9MQT/w7OyAs0uQxNNQzgAGJUzRorIFgCReTOKzRU1fyz5VMkaWnSqhgCfTBJIPtJMTfFFLMU6VSvlnYM6aPUh0udM2pKQNQNjuTMzvjc8+RVvFs2ihitQVNJhgk/me1SvIYqJiBAPSL4WpxSrmANDhVQQFUaVQfwgBG7dhuN98PalTLNV8lNNMI51yjmrrYTyrELdvjsMdpcOptJqZhqPM2lZBJAJEk3Jkg7wbG2M8t+I3xz5oLh1KiK9RaSmoCFI5YKqIuGsBdiIjt8YOXLpmXcuWZKcBCyqGDWO5FxsLxed7HAmhkrStFVd1AYSdIDEhiSLKG0qTPY9cV5vw9oQkVTTBIhwSdImYUK0t7SLfS29cx2TzC+e9SqGUoDC1PUJsTdzcgDmFo/blLjXm6dFM8vMzsoMfLWFidpnbfFGbzZ8sJ5fmJrgOGFTQQd4AVtrmJv1veeQzi5ZQtRl0atIZJME6pJEFQSTA9wfbEzYY5gGpUVKbrpZCQ3rZWGxhj19iLjC3i2cenqerY0WXSwDKLg7B5BMRe49wRa6lmFcsr0fLqKJ1uCBAiwYQVMSbDbpAOO1uM01qLbXVYhFUs2mWgAHWBO526T74PR9+i9uKZqqBSKaFMAuwDQrAesKZE7kAHtgvK5gCqaVcg6NJDU1eDpA1B7lZAUCwuA02tjmaouM0lQ0gWVQWtsb3WSCQLkGOmIcRo1qtPTreqnMUVqDGQIiGU3uREjYfQoaFuJIukMtXTBbzCvLEH1MtgSJsRPSMLuIcfotRYprkcwBpso9Sk9gSZG17G+FXD+FrVyp8xQfU0U6rUxY3lSCJm0n2m+CssEqUSpUgIpkGuzIFPMgkSp1QBAIse5GAmJ8Z0JBLFQ7HS5B0lVmTdtiIg3JkWxdlOIq7u6shVFKq9iCbTctPLblEDm67YwmVrrSckBTe2oG0/wBkj4wevGJIZgrMIhizzI/64w+BrR5jPx+bp1IiFTUp6LHlst3YKQesn7EYJfjYar5SUdLM1qhA0tHcxJKiQZFu9sZQ8X0glQBJvFR/fpq9z98HLnYYkKBebM+8/wBrfB4TTvQZtLGzAm5RhEg/qlbSbAj6Y7UoVHnVUamQ4IKkCQB1LCAD2W+172RJxup2EdiT/f0xWeNvpEhTI799/wBPXB2RvVyKuQKcc4M1A1wYmQskb2AJgXIm+F2RylZYSsop6QyIS/5jsCvNOmDI1Ree2BG42WEaI9wwm3yh+2OLxAl9RBY+5SPsKQGIm4Ty6X5SEHoDUi5/tMFkQJA94GwwDm61NUWpXqtVUlodC+nUD0VXIAAUC/eZBjEqWcLOHlwR2eP5KPj4wZl6wQAKsQSw5ibmxPa4wdpDmhKXGqesVDppheZmFMgEMIBBCDVe1xbrhhlsyWkozOCwEwqAkCZFwYgnnBHtMXrzRqMZqEw1Pkkg6mZ1Bi8yQY6b4F4TwCrl2V3K2JLIpJmRG5gExI262xfxf1IZmq7OAjsEdTrktMxZWUXUKSevYk4guTU+Y9RTq8tVhkHLoCmxBJDX22gb3g35qorq606bqwX1KEsx9IJcctgLxP2xTk8zmNPlnLtTUr6mZWLlQoG0QCQvpBvbvgs+WpfgmTiLVF1ltalyqk6tlEwQeyxfrgBuJK5hAqgj2N4HXbebAA3vjS8Vy5UEWZtLEkMrAu2ld7Rcx9Lx0xvEOG1Q/MpQqQTeRadj12IkEg4ZxlFthzR8QNQqLFJqodoa2wFjFxcmDBIHxjaZbiFKorEMGpnlY/MKQf4T6t+9sfI6ubKcvmaGm8i/NcWMdzecFZPM1aGtqbkFyCSbaiRtI5RPufnvjXTYz3sM/E2YFOuMtdTK6H1EW5dNwLEFfeJwHwDL5pnimvNBZq7r/DAjzD0MaSuqOvfD/KcSo5hVOapUkqgiGI1KPqHteLbC1jGCq1B6yuaVKEuqOTUEkiQV5dDIWmAsbSb4ZOsxb2vhRSzeaaoaH5Ku01IUvSdrTzQRIjaGkRjmWV6aKHpKAZYEJTQtJklhUOsm4ud9+uBl4VSdqiuaz5ikAGenqqgAieQABRBvJ1b29npWQP8Ag2nQTRTe5MQ5F5sYIj7FvhqTyCR/LzQ1v5hYBTpUsREbi0f2hiuno/EtUNSiaNOCugsSrRYwTeATBFu1xGFWazSVRUpshQhwAAb8zRPbUQJO9vrhnwxNSkfl0aoPpA1KywG5gG2i0ydhPWYGFKgSzGoHqKDrVzKwQsBUUE39Uzvfe2KspxiSrBHoqVZ/zAgDmwDHm1TJBE79wBgbKcbpuVdGY6tXLeFUR6hpYAiIkQI7iMLM7mKdbMeV5gSnUb1gAOHH6VDhSqFrW/hE3wxlqkNWoeYimGFirsN7gxtFpJ3AAN8K6/CaXmz5zFqzc10LwZC6Cq8uo3sI97DFue4GmZcS1VW9c0igCwSALrLbdz9sKaitlg2XpaqtTS1TWKHNTm7AlZa4Oknpttsez6ad65UBQa9UiZ5CSeYHmkLMAgW3F+mAKNUUFq+Y5YrJHmBV07WVleSoB6SJ98KKfHKlXLIqaSzQpIqMHlbkw/KJjrf9iZr4WFbzC9VyzRJYwJt2mZgbg+2C+PZk0x4KwKFdLeZUa4K+YA0SC0NBAUJGs9vbAPGM2urQvMR63O9Roie3T9+tsBUv/Q0TTLHzajaqp30A9AfZRJI6j2GEub4qApghibAjYxIkW263GH36ZobN8RbzCFAN7kk7/QjFA8QuP0j7t/XFWRDOrIIEAtM3J6DfvGKlyBal5gI3I09TAmR33jGsEF1PFDAHkW/vP2mYwbV8XMrsPLXc/qbv84zdSnbBeco/mPt6j/PFkOtx4PzrZ2pUS1MqljGuSTGxsLTfp98Q8V8YRChRlqTqnSCkSZi4vvvfpgTw0DlcrVrEMGzA0Uz00Kecz3J5R7ScJKmWesVgG7EAdx1Mm0C19rntjGeTaMHikCPyj/7/AP8AnBFLxYo3otcSJbp3Fh2wjzOTKLuOViLHbb6dRtiqrULhRBMCPkz/AJYcZ9NTS8cU13pP/wC4f0wUn+kClN6VQfUH/PGcyfBaqy7Uzo0PBNrQbgSCYg/vhvwnwz5qh6s0wpphTK3lOq7yW0bx174LOLU1ovF+a1ZfLutXRNMMgKmXMKQAdwTvfthCnFM5WqGmDXiAAuuSCNySAOgLH4ONZxnL0lWilUKxp06fl7i6i5sRp2HxjmWqHTSYlILvBI0nYzPSWYmFFp+YwbhzfZJSR8uWUtMPzLLPJ6GAYO29/wCeHnE+KUKAp6VVVrBVB5afU7wusC4aSe9+uI5bhrPNVqRCqQihqblnANiElYE8v36C9GY4hRoKCabJNlH4fQWi3rbUwlibC9jfrjduscZgHN5sNURGy2tXfT51NalmJuULa1LAtB3mNsW8JylAvVpuGhKYYu9UB1YErp9KgAwTdTB/cvK5816TlER6lKoHRDNWWO0Fjpp8wbmI2E8szijKLX8416vlqwQqzLWkza4p0QdZFhLGdtjGCemvF8lub8KVhUKhHJgQy0w1ukuAf5/bBGQ8MPUrmnUAKJGt7MAYJEr5hFmBFib4Iyninnp03HmMxOlloMSxkkD8x/pOwgdMWjMujKrNWl2MLVzSKLEn/hCxFxEzf6Ye1XWOv4fy+gh1NXmJhyaQMAf8qlhPXV0P0i9eglNPw1KmwiToDVAhA1dA4FyLg9cB1Kzq/mB6Ndi/Kq0TVKi0DU51RAPPa5O+DMhXzNestWnTYgho11QtGTIBQCSwIi22/wBS+2pMVcZzbuzUqanyWCtrprGlivUhNNxps0WjAnBiyBgFBhouoaANtngd9hv13wwq8WYsV1VajAf/AOejS0qIgMrkqdmB7dsLM9x0UmmpTp5fzOcAo/NPWUBnYbm2M8tvpqZDjMcFp1kR2GkSGkABmAFgW3CxBA3iNtsJKlChRZp1C4Maw61D2KgBok7En64Hz3F6C5ipSdqqoKjg6WbkgmAACoj2gmw3xHJebRprUXKGoYJFS52NzINjII0m8TtN95jn5Ps7wDL0111FUG4EOVCuTJgDTBMRue0XnCmjwpXoIKCvUJc66gBOlWaDDEjdQfSuwuSLnmU4xVzTImkHWw5dAcKCd5iKY7mD07RjWcF4V5HmM9VHZtO2qmuncQFUT1uLdMVEZ6hnnTPVdNYCnTpEfmM5iNPsJOrTciw9sJM9TzjO7KlIl10syadpDXuL+m5B2sdsfRGWhVhiUJMltNV4Pf8AtHb6dsZMNSfMgZbQKVNAGKbtBPqBJLDaD0nFbk8CTz5U+HuGvA82mnmAwrDTMWFyB0jedsaLiecXL0gv62mP5E7fbB+RyarGoxO+1hbrNsZvxDw9a5d6FcMlMy7HoCLKD1JIMctpucc5O3t0uz0y+dzRqGFBZpIhRcmL2HYYV5KgS1hKrLcxAsPsPpjV+FcvQLGvo51kiTKmbEz6SRI5RBvMYq41wei1F/I/3oZSSSTIKljpgEb2+hFuvT05+yzL+GqqsCNNOSgGtgP956esmY27YMznh1crpFUhjzkRsGKEC7Lpsb99hY4nxygClNS6F1ZCLxAKSLTZVlV+n31vHuFU6qh3IZbgOTAAab6haxIg2sOsnBa1IA4X4WoJSBZGZmhgXABFtgVNv54K8UKaOh6TVmDVkVlDFoE7LOqCSBYzNxF4wapU05WprgTYqRyjuBPtM4GpUq2t6rPTOXJLIt6h1TAgWCxeTJvaCb4w2SZrMtVapT1O6Ii2qFdYkgQCI1BrdzEi9sLa2Tq0tP5dQGkGmRAsuoGLj3+oECwwwy+UqGpUzCqfLKsFj1AsAsFRcCAb2ie2Dc2iVK7pUrAnUSgkcoa7QN91QQL7/OHcZ9q6vBnrKwQr6QlWygLZGJBsCIUXiIJMjrDg/AKTpWp2Z0gBoA3G6t0AaV+nQnB9WgXNQCXhUIabSqFDA3/hIHsN8DeHmFNUNXWh0jRKuADJ9Wnr6fVga8L+EUPKopl2IDiGeDzanE8wIAgbAkn5GxqXIU2epXqEwtMaVkwWmZYjeGFu5J3BjFPFXBo1NLMHVdAIJbzNRuA0DdSZH/N2vi40PNytKnVZtSqt2AhWdNQ2kkBWEzed5FsXvyPXhPx5lRFEh4ZdAK9lKgAwbeq3XF/D+EuzU6YrVBKKwJvps0wF0iDa3XrOA+N8VpvXSm6zYEK86lfSASLAiYFjvp7YIyvGlp6GLjWqlOUawCRykliJkSTeRtJOJeFNbJ06jVFq5yqSjgLpphdJO9pJ/e0Tij/ZFXJV2z1ZdKsv5UbwYBYkAxNvbDnK+LUrlUpvXdzJhAtMtbtBFhJ3/iHbF+VrlnTzFNNZ3eu2omDClJGq/UQNxNoOtGShOH5OlSmnppJSAYOGrMzmDPMlM6JjUfjpi2nINdsk8ltJ8umqIjQYkOTAjvEGffDxPQCgq9DyUxT1aTH6gSfqb3+cB53JagriiHrBNOurUWy9VOkxGx2/lh0ZnorrZWsSlQUSXVRDZjMLI1X2Q6TBJF+g+MHZWkysqu6OQNSJRohoKzYPAUEjUCdI+m+IZbKMTTitQTQNL0qa+YKhBJPqjddJ63E9MNF4eAZepWhyV8tmhTEsAFVQe/UT9sTTN5riQosEFAq9d7q9bSagb1TBA5fciNXzJyZWinksnlUiG0/l/pUADSzSSxj+oPU8q5DJKSXpUS4OoK4qPAO8KQYIiTAgWOAOK8QDNqTMUqLoCzMlHXUCi03UREXvsRh/gFZ2ksPSc1B5j200zTuIjnKy1gOh29sC5TgJBamuWy8JpM5iqXbmEwALDT7WJNpicKU8ZxV1Ma1UAEsA2kaiTAiZAk7SYnHv9f1a5ZqSrTEydVySQLEssnTt269cc+3y6ThfUMPEGfoVajLUpB/zGWQpBDBiPUok2A5RB+d8E8HzLouko5SXUEWBMm0i4G1tp6jqcvA8sGqhijc7tvJUuxJjsT3AkR9cU8DpIjVV01fy2eDqgKCABJNtRBIt8x1xtzQzHCqGWpVq1FqoJA1QTUDRJi8GJY31dsE5LxKDTDOKtES2vXTJiOxIgWgyZtNrjFnDMytSalGtXMQNICvIF7gXO/SI98A8S401Eq5zVRVZlgPSjVBuZJAC+1+pPfFRHuI16qsFpaKrFgqDyjCkCYmI5bkAWiZicKanmJRealDLktNTSWBVWOkegD9RO46LPfFXiDimukKoqPqLxSNQ/pAGrl2bmaNXcYyWcoPp1M0qSRqmQx5TvO91Mb99ji9r0+k8R4nUp6KZZGaopUMG0SygkkDQw2A3t7XwibMl8s7U0ZlrGWusuE1KdWmks9d56YWcboSMgpqlh5fqEAqDp6jttfaMZzh3EHpvTZWI0MPgXkyO29sZnFvsf5DiaU6NWmE/hEROqQZkiOnQ7k796afBHqNAp1aR3OpHChety82kQOvfF9PMPWpZSrU5gtdqbn+JSQ0n4BYT2jGtPDUo02NNWjTGnzGKzIiAZvI/mMXbBms9X4dVIAphmBsQVrgEgRIioxJIAx3IZBlMsKlKorbTWg9jei4/vth7Qz9FjGtVK2Ks2lgwsd7R2w1WlI1K/L0Mg7/S+MduUbzizq3OkudLkCodQEjrJbKqdp3YfOCc7Q1F1GrynNwJUNfs2XM9SJY/TDlqUgoSWnfpY+++Bm8NLqLU6lZJJnTUgGT7j64JyWD6b01qVDpFMA00VQFEBTfpN1iJJF+m+A3zlOoynSCvONL80A7WNzspmevYYGq8AEjRXqU2qN0jmYCdjIDQLxAgYFTw5XQEJmgFax1pcXmRBM/tttjUus2WJZnKIL0ddPa9NjZpkAAEAyQfUekTeMGUXzFOrRU1Wq03A8wlPRfppM9wSSQMA0ebSTmqKktt5LbU/Vq5xB5Ta0ybxhhSo6tTLVQnSGAQLY6hpsdRUMsnYRNjjQhJV4oadSogVaimoXAlywP9pRyx9dzfFniKj5jcjtQYwSjFxBACzpFNo2ImVkdDeCOFcLSjmq9Qsj5cadNeoBAYRIEWDaj0HQfGGtall2WpWrU3fTENoY7XBBjYTeO+NZJ6Zlt9sO/Bc/VZHqFzF0d2VbCTbUQdhN8PWyVDSAdUgE1DTIAaoAptIIEBoMje+K+L0jWrvUWs9RqaatD0yCRzR8do3t0myfJZGpVApaHB1MSqwDACyyglZsBb2674L5M8NDmOA5bLocx+GrVmLFwzOwVR6lbl0gKReWv7XxVS8dqMwCHSnllWAihSwvcg3vqsLxvHvTk+DZmgVDPVRGCqREkoSLRqJAFhMdu+Ica8NZddTU/Meq1YKQUgS8RDROxBPe+2FSeBL+NMq9Vtb1lBllamzOBIPKVe0sBItEm8dCF8T0zqGTpBxYk1OY8sAzrOkWAjr/er4dwwNVq0Rk0bRdmOo3QWBvADkjpYE4e5TgfmZhvLSilKnBAUq/MwELEwII7kSTGLYrC3O+ITl6SPSTy3qNJEhmmdupi5gCImPkXh3iMq4rzUqkuxVVEE9wSwJYAHex9xGH9agWz1V6tGoV8lqYd/93qEH1W6yAST2wn4vx6kjpSp5cVeQ6m1anQtE6VX0H+Yi2D+H9/v4CZvxLVrVEcNTSX1BKrKQsQswZBaJ2g9bYOynBw/NUq0ACQRooiXBNtVQk6VteQY3G2C+FcIp/hHYU213002VV1gRuFEMTfb2nC/NpW/B+b5IoNcRUAU2M6YMMVPaN8c7edv4uk6SfkdZLI1XoiiaTqTfzE06Yjo+xHSb9DcycBUOA0q66qVUKAzKwp8/MpgySN/e4I2xiP9sqzCnSYjl5Va6nSbRE6QNhsLfQ4b+CVqCk66KxVXMPTWpBncTTiYjrMasavHJ5ZnL8pngTSYJnqzV0YKtRyuklQxNQxPcRqMDe8nDzLPSepXBqugcgpcG8bxEk37x3xTSrFK1YUSjVneqdYJdgA5GkLplAOpmCe9sVjPVUzBLsKJampYvGosBpABEmWuT7bzjdvlnPCVClQy+WKeZUEyxcKoJgwFib7z1gC3t7heSWpXpZk1yyLyMMxEsxWVgKOhKmGJvESRirxbXzC0XqeYjaU0VYsBLRpUkgtMmQojl6jAVA0aqU6ujTQKqSikrDrC1NKi5LR6pJnTexGGMtDSzdbU00KNQaiFYul9PUKxAAHx37YpzHD8vWDvmKFKlpA0rrgm8Fj5Z+gJBmZ2F8HnfEAFQFFZUGoqq1DALdRrDX7zP0jD/hBy2YRQ34paulpXWSsb7BCQpAUzG8W64sGneXq5XTVTJkI+jQOU6rC/NNltJJi0dsIqfgPzix0mgGvTMqwYDeynrvM9fs2zOUegGNOg5UHSNAYFadoUqoEswGomTciwiMM62VlkAzFWk709IDqpISJNjJDELeCNtzfBffg8fXmM1S8AVUIHnUnVdR0sSvrgHaSCYw/p0s2tMNlzTeQCRUIbSv8AbCqbg/qEmBvfAicIpI9RxVqZl0E+XqPOYtKg6v3i0XxbwYL+IIpUKqeYsFWtTECWsQIN/Srdb2FhonzHiuvRzAXMU1NOppJAIblIjkjlMRcRBjpM4Jfx3pKg0SilwOa2lOQbWvBP29icaPhuaZFdPII8gMICwraSQIJNxp0xe21sD8W4fXrLSNFfL1FHqCrYEJ/EDIkEwALRPziRdX8Z0XcJSpO3OLiW5bbEEX3ucE5ni+cL10SgyqCArMoGkamGqBzMpWDyyTAw1z7ulam1OkCjPuNICpe+89jsZ+cDZjjdFa+lqjagr6hCgExqUaiZUdPckYMQjOZrSxgmoDpZBpCAtcae4MgWNxOE/EuK52pTITKMhY2YjWALTG4tfoYjFP8AtdEJl6fmssByUDMSQSTqA7gDbbp25xLxBXYvCtSCqoaCAtODIllMC02udh3whLgmUzalvxD06IZdK6yFeQFJiFJ0nYiRcC2DKGf0qBTqZOfKUM+jTGk3AhZbvfb2xm2risy+c7VREFaSvJIjdmUKJ/tG2LqlOkPyqdBQCZ52q36WMlZjqO/tivKNT/nc2DuKLUK1WavTqiX5QIc8kmzEKAFi1zyiPa3M+JsoHTU+ZLRTNqkDYEjSB8f1AjDmgatNAi0VCooFMVCoLNUgEgG/ViTcna+Bs7UqqAyjKURpWCVW5BtEAmAQTJj6Y149sefRVlar/jq9WhmIphQXDMS0NaBIkmRIBuDPa63xNm2NekKtZyy0/Wu4Ia0embGDt745WzWnOVVasajP5bB1UgMVBswMmPbbY2thlw7nZvxFMVGqtGsnVpW+kRAMC03N4sN8Y5cpGuPG30v4bxfLU6GqfNqAgJ51tOxItJP8VpkARi7P5qm6pWatQHI7ACkTDE7dC0GbsLb6euAM4vDMvNNmarDSVUmAdtwZUzvHTAObyhzCU0yFJitOfM1wVHYljsTBkjpvjUDZ0vENNwAuaC6SFqMqcpYC8TAWb7zEfde9bK8zUqFWoqpDOhe/RW5bSInawM7HC7wxVZTpqjKhC7DzNSjUSPT0ZjsYiIjDqjnC7nXmaRpLI0pJYlJB3UAaIubg+1jiXyXHMhlNakKqUqalnLtJZwhsAxkTaSoII7YT0/F9NUp0hmWSWL1X8sOxY3gjTpIDQBvImb7vqvFEqBKFCj+KW5qQBLgETMHTEFRHx8YQ8e8O5ahmCa9AU1dgAtNxpC2utpUm47WPtFJflWxRwfxfXq5wRmSusgGEGhEGomJkgxYAC9pNhjR8apZeo7Uor1nGlQfNsDuOkdOt+lhGMzl+L5XKuBTyqGpco3mOYD27T7GTsffGp47m8+lOnRy2X8sECFpaTpAFwdJOkA7GB0xVTGd4Vm83lFfXlqWlnAFR0RCr+mAWjVMTf73xoqn442NWnQVSQgcqzEdiEaFi1p6+183meGZzOU6iu/mBGVqlMVbiYk6bTsdj+mBgE8NVVHnVHotcaGpGRHW4bcEbfBuMZ2Y1l1qqfhzM0auZandqlSRDjbW7GQbdrYoz1HM+cHXLy8BJqOjkOSZYSY6wP8HHsexvPLNqrinhOuMlUNaivnNVBsyqCOkaTzHedZ3PXfGe4bw3NIFVqb6ATIV0ELuIOoxzdvfHsexvqxppmPAmczelvIpUQwJ8wuu02EJJ7dD8jDzgvgLM5WmypUp66nrMteAYUGBaSWJ+BGPY9gzPB9ruGeGHoFTUrVHaQdNOFUsCIksSSOW9hM4NpeHadSqlSqrkhGLEt6i2k2gynXY9PjHMewYl2QRtVXRQWiKY0K6hSz39iDFrybyPfA/FeGVm/D0qdV1Kbu5BmAZEL8kfHXqfY9ixLOJ+H83V8qklYLTKku8XMXMpNy5M72M4zq8CzaVHVKtRgqMSeQDqIALEzBMDba/b2PYeqo7inhrN0fwxp1XqNKoRKLAG7EmZtYgT9cEZjgQ1am11yKhnUlFARsskLqMCOon9sex7B1h2sY/CswawIy7eUWunmqOwsFYAdDtj6Dmw9FDl0pMVZIGkpTUWg7c23eZvOPY9i6xXlay3AqWcao+vLeZpQlBrRQzAj1HVsRJgdY2xTSyvE62ohfLDsFnUm52A5piI/fHsewzhxnoXnaObw1mzD1aGt4BOiooAVSCxgtDMYBv1Ptg6nwanmGk0KtNS+nlqiwNydzuAfiBGPY9i6rS9/DNelmnOXJFNlWRUIYncRIINot8jeMNaPDqisD5cwQYJWDH1x7HscefCW67cOWRVnMtnazVz+GpSV/LaKTN7XLDSApP22wn4Zw7itIvl6iKUdZYu6tokG6kPM9OvQxj2PY6yeNc77xDLeDHptqqAmyqCuidRaSeaYtaxBvuIvp+H5OquZrVYId1YfptsehtsPt8nHsexmTYbfKfDvCHkCoUcU2q2JVdRhiDaSI2iNuuBKfgxnzFNqlcu1FWN6YAvI/jkWP7DHsexrrg3Ra8PeprC6KRWH1CmpIN/QdXKRHa/e+JZLgGYDkmvrCVFYag2uDErq12UjUNjj2PYzn2fGegHB/B7DNVqxefMkEASNIiZJbcwP074Czvh7LAxGYMTcuu3YCbRBHvbHcexSarc9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2" name="Picture 6" descr="http://t3.gstatic.com/images?q=tbn:ANd9GcS5m6aMA2I36ZXZ1WgBtRyg3GvpODgLk9Yi-fHAwkzD-hwnJ9nBz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04664"/>
            <a:ext cx="3456384" cy="309634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788024" y="-101272"/>
            <a:ext cx="4248472" cy="523220"/>
          </a:xfrm>
          <a:prstGeom prst="rect">
            <a:avLst/>
          </a:prstGeom>
        </p:spPr>
        <p:txBody>
          <a:bodyPr wrap="square">
            <a:spAutoFit/>
          </a:bodyPr>
          <a:lstStyle/>
          <a:p>
            <a:r>
              <a:rPr lang="es-CO" sz="2800" b="1" i="1" dirty="0" smtClean="0">
                <a:solidFill>
                  <a:srgbClr val="FF0000"/>
                </a:solidFill>
              </a:rPr>
              <a:t>Países Islamitas en rosado</a:t>
            </a:r>
            <a:endParaRPr lang="es-CO" sz="2800" dirty="0">
              <a:solidFill>
                <a:srgbClr val="FF0000"/>
              </a:solidFill>
            </a:endParaRPr>
          </a:p>
        </p:txBody>
      </p:sp>
    </p:spTree>
    <p:extLst>
      <p:ext uri="{BB962C8B-B14F-4D97-AF65-F5344CB8AC3E}">
        <p14:creationId xmlns:p14="http://schemas.microsoft.com/office/powerpoint/2010/main" val="4820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randombar(horizontal)">
                                      <p:cBhvr>
                                        <p:cTn id="12" dur="500"/>
                                        <p:tgtEl>
                                          <p:spTgt spid="410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098"/>
                                        </p:tgtEl>
                                        <p:attrNameLst>
                                          <p:attrName>style.visibility</p:attrName>
                                        </p:attrNameLst>
                                      </p:cBhvr>
                                      <p:to>
                                        <p:strVal val="visible"/>
                                      </p:to>
                                    </p:set>
                                    <p:animEffect transition="in" filter="randombar(horizontal)">
                                      <p:cBhvr>
                                        <p:cTn id="1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20280"/>
          </a:xfrm>
        </p:spPr>
        <p:txBody>
          <a:bodyPr>
            <a:normAutofit fontScale="92500"/>
          </a:bodyPr>
          <a:lstStyle/>
          <a:p>
            <a:pPr marL="0" indent="0" algn="ctr">
              <a:buNone/>
            </a:pPr>
            <a:r>
              <a:rPr lang="es-CO" dirty="0" smtClean="0"/>
              <a:t>Por </a:t>
            </a:r>
            <a:r>
              <a:rPr lang="es-CO" dirty="0"/>
              <a:t>muy errado que hubieran estado, tenían una luz para encontrar </a:t>
            </a:r>
            <a:r>
              <a:rPr lang="es-CO" dirty="0" smtClean="0"/>
              <a:t>al Salvador</a:t>
            </a:r>
            <a:r>
              <a:rPr lang="es-CO" dirty="0"/>
              <a:t>. Ahora se han opuesto al Cristianismo de una forma que se han </a:t>
            </a:r>
            <a:r>
              <a:rPr lang="es-CO" dirty="0" smtClean="0"/>
              <a:t>vuelto ENEMIGOS </a:t>
            </a:r>
            <a:r>
              <a:rPr lang="es-CO" dirty="0"/>
              <a:t>del Cristianismo, sin ver que el Islam los está conquistando en sus </a:t>
            </a:r>
            <a:r>
              <a:rPr lang="es-CO" dirty="0" smtClean="0"/>
              <a:t>propias tierras. </a:t>
            </a:r>
          </a:p>
        </p:txBody>
      </p:sp>
      <p:sp>
        <p:nvSpPr>
          <p:cNvPr id="2" name="1 Rectángulo"/>
          <p:cNvSpPr/>
          <p:nvPr/>
        </p:nvSpPr>
        <p:spPr>
          <a:xfrm>
            <a:off x="0" y="2996952"/>
            <a:ext cx="4751512" cy="3970318"/>
          </a:xfrm>
          <a:prstGeom prst="rect">
            <a:avLst/>
          </a:prstGeom>
        </p:spPr>
        <p:txBody>
          <a:bodyPr wrap="square">
            <a:spAutoFit/>
          </a:bodyPr>
          <a:lstStyle/>
          <a:p>
            <a:pPr algn="ctr"/>
            <a:r>
              <a:rPr lang="es-CO" sz="2800" dirty="0"/>
              <a:t>En California todos los años el gobierno aprueba unas MIL leyes, entre ellas muchas son leyes PERVERSAS, como la que han impuesto de honrar a un hombre homosexual que más bien se honra por su lucha por los derechos de los homosexuales. </a:t>
            </a:r>
          </a:p>
        </p:txBody>
      </p:sp>
      <p:pic>
        <p:nvPicPr>
          <p:cNvPr id="1026" name="Picture 2" descr="http://t0.gstatic.com/images?q=tbn:ANd9GcRF9fB1ENG-CX08kiRUFvKEBa0asdrgTXUvWol2CxqUiev2XyTcl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1512" y="2996953"/>
            <a:ext cx="4217590" cy="302433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478643" y="6063675"/>
            <a:ext cx="4572000" cy="830997"/>
          </a:xfrm>
          <a:prstGeom prst="rect">
            <a:avLst/>
          </a:prstGeom>
        </p:spPr>
        <p:txBody>
          <a:bodyPr>
            <a:spAutoFit/>
          </a:bodyPr>
          <a:lstStyle/>
          <a:p>
            <a:pPr algn="ctr"/>
            <a:r>
              <a:rPr lang="es-CO" sz="2400" dirty="0">
                <a:solidFill>
                  <a:srgbClr val="FF0000"/>
                </a:solidFill>
              </a:rPr>
              <a:t>En rojo los </a:t>
            </a:r>
            <a:r>
              <a:rPr lang="es-CO" sz="2400" dirty="0" smtClean="0">
                <a:solidFill>
                  <a:srgbClr val="FF0000"/>
                </a:solidFill>
              </a:rPr>
              <a:t>países </a:t>
            </a:r>
            <a:r>
              <a:rPr lang="es-CO" sz="2400" dirty="0">
                <a:solidFill>
                  <a:srgbClr val="FF0000"/>
                </a:solidFill>
              </a:rPr>
              <a:t>donde ya </a:t>
            </a:r>
            <a:r>
              <a:rPr lang="es-CO" sz="2400" dirty="0" smtClean="0">
                <a:solidFill>
                  <a:srgbClr val="FF0000"/>
                </a:solidFill>
              </a:rPr>
              <a:t>esta aprobado </a:t>
            </a:r>
            <a:r>
              <a:rPr lang="es-CO" sz="2400" dirty="0">
                <a:solidFill>
                  <a:srgbClr val="FF0000"/>
                </a:solidFill>
              </a:rPr>
              <a:t>el matrimonio </a:t>
            </a:r>
            <a:r>
              <a:rPr lang="es-CO" sz="2400" dirty="0" smtClean="0">
                <a:solidFill>
                  <a:srgbClr val="FF0000"/>
                </a:solidFill>
              </a:rPr>
              <a:t>gay.</a:t>
            </a:r>
            <a:endParaRPr lang="es-CO" sz="2400" dirty="0">
              <a:solidFill>
                <a:srgbClr val="FF0000"/>
              </a:solidFill>
            </a:endParaRPr>
          </a:p>
        </p:txBody>
      </p:sp>
    </p:spTree>
    <p:extLst>
      <p:ext uri="{BB962C8B-B14F-4D97-AF65-F5344CB8AC3E}">
        <p14:creationId xmlns:p14="http://schemas.microsoft.com/office/powerpoint/2010/main" val="197072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heel(1)">
                                      <p:cBhvr>
                                        <p:cTn id="12" dur="20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1)">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a:solidFill>
                  <a:srgbClr val="FF0000"/>
                </a:solidFill>
                <a:latin typeface="Agency FB" pitchFamily="34" charset="0"/>
              </a:rPr>
              <a:t>Hay una Promesa para el creyente</a:t>
            </a:r>
            <a:endParaRPr lang="es-CO"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925144"/>
          </a:xfrm>
        </p:spPr>
        <p:txBody>
          <a:bodyPr>
            <a:normAutofit fontScale="85000" lnSpcReduction="10000"/>
          </a:bodyPr>
          <a:lstStyle/>
          <a:p>
            <a:pPr marL="0" indent="0">
              <a:buNone/>
            </a:pPr>
            <a:r>
              <a:rPr lang="es-CO" b="1" dirty="0" smtClean="0">
                <a:solidFill>
                  <a:srgbClr val="FF0000"/>
                </a:solidFill>
              </a:rPr>
              <a:t>1 </a:t>
            </a:r>
            <a:r>
              <a:rPr lang="es-CO" b="1" dirty="0">
                <a:solidFill>
                  <a:srgbClr val="FF0000"/>
                </a:solidFill>
              </a:rPr>
              <a:t>Timoteo </a:t>
            </a:r>
            <a:r>
              <a:rPr lang="es-CO" b="1" dirty="0" smtClean="0">
                <a:solidFill>
                  <a:srgbClr val="FF0000"/>
                </a:solidFill>
              </a:rPr>
              <a:t>4:8.</a:t>
            </a:r>
            <a:r>
              <a:rPr lang="es-CO" dirty="0" smtClean="0"/>
              <a:t> «</a:t>
            </a:r>
            <a:r>
              <a:rPr lang="es-CO" b="1" i="1" dirty="0" smtClean="0"/>
              <a:t>Por </a:t>
            </a:r>
            <a:r>
              <a:rPr lang="es-CO" b="1" i="1" dirty="0"/>
              <a:t>lo demás me espera la corona de justicia que el Señor, el juez justo, me otorgará en aquel día; y no sólo a mí, sino también </a:t>
            </a:r>
            <a:r>
              <a:rPr lang="es-CO" b="1" i="1" dirty="0" smtClean="0"/>
              <a:t>a todos </a:t>
            </a:r>
            <a:r>
              <a:rPr lang="es-CO" b="1" i="1" dirty="0"/>
              <a:t>los que con amor hayan esperado su </a:t>
            </a:r>
            <a:r>
              <a:rPr lang="es-CO" b="1" i="1" dirty="0" smtClean="0"/>
              <a:t>venida».</a:t>
            </a:r>
            <a:endParaRPr lang="es-CO" dirty="0"/>
          </a:p>
          <a:p>
            <a:endParaRPr lang="es-CO" dirty="0" smtClean="0"/>
          </a:p>
          <a:p>
            <a:r>
              <a:rPr lang="es-CO" dirty="0" smtClean="0"/>
              <a:t>En este texto hay dos puntos para resaltar:</a:t>
            </a:r>
          </a:p>
          <a:p>
            <a:pPr marL="0" indent="0">
              <a:buNone/>
            </a:pPr>
            <a:r>
              <a:rPr lang="es-CO" sz="3300" b="1" dirty="0" smtClean="0">
                <a:solidFill>
                  <a:srgbClr val="FF0000"/>
                </a:solidFill>
              </a:rPr>
              <a:t>(</a:t>
            </a:r>
            <a:r>
              <a:rPr lang="es-CO" sz="3300" b="1" dirty="0">
                <a:solidFill>
                  <a:srgbClr val="FF0000"/>
                </a:solidFill>
              </a:rPr>
              <a:t>a</a:t>
            </a:r>
            <a:r>
              <a:rPr lang="es-CO" sz="3300" b="1" dirty="0" smtClean="0">
                <a:solidFill>
                  <a:srgbClr val="FF0000"/>
                </a:solidFill>
              </a:rPr>
              <a:t>). </a:t>
            </a:r>
            <a:r>
              <a:rPr lang="es-CO" dirty="0" smtClean="0"/>
              <a:t>El </a:t>
            </a:r>
            <a:r>
              <a:rPr lang="es-CO" dirty="0"/>
              <a:t>apóstol Pablo se está despidiendo en su última Epístola, pero en esa despedida hay </a:t>
            </a:r>
            <a:r>
              <a:rPr lang="es-CO" dirty="0" smtClean="0"/>
              <a:t>una seguridad </a:t>
            </a:r>
            <a:r>
              <a:rPr lang="es-CO" dirty="0"/>
              <a:t>que él está seguro a donde va. Esa promesa es para TODO creyente que ponga </a:t>
            </a:r>
            <a:r>
              <a:rPr lang="es-CO" dirty="0" smtClean="0"/>
              <a:t>su confianza en</a:t>
            </a:r>
            <a:r>
              <a:rPr lang="es-CO" dirty="0"/>
              <a:t> JESUCRISTO</a:t>
            </a:r>
            <a:r>
              <a:rPr lang="es-CO" dirty="0" smtClean="0"/>
              <a:t>.</a:t>
            </a:r>
          </a:p>
          <a:p>
            <a:pPr marL="0" indent="0">
              <a:buNone/>
            </a:pPr>
            <a:r>
              <a:rPr lang="es-CO" sz="3300" b="1" dirty="0" smtClean="0">
                <a:solidFill>
                  <a:srgbClr val="FF0000"/>
                </a:solidFill>
              </a:rPr>
              <a:t>(</a:t>
            </a:r>
            <a:r>
              <a:rPr lang="es-CO" sz="3300" b="1" dirty="0">
                <a:solidFill>
                  <a:srgbClr val="FF0000"/>
                </a:solidFill>
              </a:rPr>
              <a:t>b</a:t>
            </a:r>
            <a:r>
              <a:rPr lang="es-CO" sz="3300" b="1" dirty="0" smtClean="0">
                <a:solidFill>
                  <a:srgbClr val="FF0000"/>
                </a:solidFill>
              </a:rPr>
              <a:t>). </a:t>
            </a:r>
            <a:r>
              <a:rPr lang="es-CO" dirty="0" smtClean="0"/>
              <a:t>Nuestro </a:t>
            </a:r>
            <a:r>
              <a:rPr lang="es-CO" dirty="0"/>
              <a:t>SEÑOR JESUCRISTO prometió que Él mismo vendría a llevarnos</a:t>
            </a:r>
            <a:r>
              <a:rPr lang="es-CO" dirty="0" smtClean="0"/>
              <a:t>.</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3634766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circle(in)">
                                      <p:cBhvr>
                                        <p:cTn id="2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4104456" cy="6264696"/>
          </a:xfrm>
        </p:spPr>
        <p:txBody>
          <a:bodyPr>
            <a:normAutofit fontScale="92500" lnSpcReduction="20000"/>
          </a:bodyPr>
          <a:lstStyle/>
          <a:p>
            <a:pPr marL="0" indent="0" algn="ctr">
              <a:buNone/>
            </a:pPr>
            <a:r>
              <a:rPr lang="es-CO" b="1" i="1" dirty="0" smtClean="0"/>
              <a:t>“</a:t>
            </a:r>
            <a:r>
              <a:rPr lang="es-CO" b="1" i="1" dirty="0"/>
              <a:t>No se angustien. Confíen en Dios, y confíen también en mí. 2 En el hogar de mi  Padre hay muchas viviendas; si no fuera así, ya se lo habría dicho a ustedes. </a:t>
            </a:r>
            <a:endParaRPr lang="es-CO" b="1" i="1" dirty="0" smtClean="0"/>
          </a:p>
          <a:p>
            <a:pPr marL="0" indent="0" algn="ctr">
              <a:buNone/>
            </a:pPr>
            <a:r>
              <a:rPr lang="es-CO" b="1" i="1" dirty="0" smtClean="0"/>
              <a:t>Voy </a:t>
            </a:r>
            <a:r>
              <a:rPr lang="es-CO" b="1" i="1" dirty="0"/>
              <a:t>a prepararles un lugar.3 Y si me voy y se lo preparo, vendré para llevármelos conmigo. Así ustedes estarán donde yo esté.4 Ustedes ya conocen el camino para ir adonde </a:t>
            </a:r>
            <a:r>
              <a:rPr lang="es-CO" b="1" i="1" dirty="0" smtClean="0"/>
              <a:t>yo voy</a:t>
            </a:r>
            <a:r>
              <a:rPr lang="es-CO" b="1" i="1" dirty="0"/>
              <a:t>.” </a:t>
            </a:r>
            <a:r>
              <a:rPr lang="es-CO" dirty="0">
                <a:solidFill>
                  <a:srgbClr val="FF0000"/>
                </a:solidFill>
              </a:rPr>
              <a:t>Juan14:1-4</a:t>
            </a:r>
            <a:r>
              <a:rPr lang="es-CO" dirty="0" smtClean="0">
                <a:solidFill>
                  <a:srgbClr val="FF0000"/>
                </a:solidFill>
              </a:rPr>
              <a:t>.</a:t>
            </a:r>
            <a:endParaRPr lang="es-CO" dirty="0">
              <a:solidFill>
                <a:srgbClr val="FF0000"/>
              </a:solidFill>
            </a:endParaRPr>
          </a:p>
        </p:txBody>
      </p:sp>
      <p:pic>
        <p:nvPicPr>
          <p:cNvPr id="2050" name="Picture 2" descr="http://ubdavid.org/espanol/vida-cristo/graphics/3_heav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476672"/>
            <a:ext cx="4608512" cy="5544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920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
            </a:r>
            <a:br>
              <a:rPr lang="es-CO" b="1" dirty="0" smtClean="0"/>
            </a:br>
            <a:r>
              <a:rPr lang="es-CO" b="1" i="1" dirty="0" smtClean="0">
                <a:solidFill>
                  <a:srgbClr val="FF0000"/>
                </a:solidFill>
                <a:latin typeface="Agency FB" pitchFamily="34" charset="0"/>
              </a:rPr>
              <a:t>Anunciando </a:t>
            </a:r>
            <a:r>
              <a:rPr lang="es-CO" b="1" i="1" dirty="0">
                <a:solidFill>
                  <a:srgbClr val="FF0000"/>
                </a:solidFill>
                <a:latin typeface="Agency FB" pitchFamily="34" charset="0"/>
              </a:rPr>
              <a:t>la Venida de JESUCRISTO</a:t>
            </a:r>
            <a:br>
              <a:rPr lang="es-CO" b="1" i="1" dirty="0">
                <a:solidFill>
                  <a:srgbClr val="FF0000"/>
                </a:solidFill>
                <a:latin typeface="Agency FB" pitchFamily="34" charset="0"/>
              </a:rPr>
            </a:b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2260848"/>
          </a:xfrm>
        </p:spPr>
        <p:txBody>
          <a:bodyPr>
            <a:normAutofit fontScale="92500" lnSpcReduction="20000"/>
          </a:bodyPr>
          <a:lstStyle/>
          <a:p>
            <a:pPr marL="0" indent="0">
              <a:buNone/>
            </a:pPr>
            <a:r>
              <a:rPr lang="es-CO" dirty="0" smtClean="0"/>
              <a:t>La</a:t>
            </a:r>
            <a:r>
              <a:rPr lang="es-CO" dirty="0"/>
              <a:t> Iglesia anuncia la Venida de JESUCRISTO </a:t>
            </a:r>
            <a:r>
              <a:rPr lang="es-CO" dirty="0" smtClean="0"/>
              <a:t>de varias </a:t>
            </a:r>
            <a:r>
              <a:rPr lang="es-CO" dirty="0"/>
              <a:t>formas</a:t>
            </a:r>
            <a:r>
              <a:rPr lang="es-CO" dirty="0" smtClean="0"/>
              <a:t>.</a:t>
            </a:r>
          </a:p>
          <a:p>
            <a:pPr marL="0" indent="0">
              <a:buNone/>
            </a:pPr>
            <a:r>
              <a:rPr lang="es-CO" sz="3500" b="1" dirty="0" smtClean="0">
                <a:solidFill>
                  <a:srgbClr val="FF0000"/>
                </a:solidFill>
              </a:rPr>
              <a:t>a).</a:t>
            </a:r>
            <a:r>
              <a:rPr lang="es-CO" dirty="0" smtClean="0"/>
              <a:t>La </a:t>
            </a:r>
            <a:r>
              <a:rPr lang="es-CO" dirty="0"/>
              <a:t>primera es por medio de la PREDICACIÓN y del testimonio de los creyentes </a:t>
            </a:r>
            <a:r>
              <a:rPr lang="es-CO" dirty="0" smtClean="0"/>
              <a:t>que comparten </a:t>
            </a:r>
            <a:r>
              <a:rPr lang="es-CO" dirty="0"/>
              <a:t>el Evangelio con otros</a:t>
            </a:r>
            <a:r>
              <a:rPr lang="es-CO" dirty="0" smtClean="0"/>
              <a:t>.</a:t>
            </a:r>
          </a:p>
        </p:txBody>
      </p:sp>
      <p:sp>
        <p:nvSpPr>
          <p:cNvPr id="4" name="3 Rectángulo"/>
          <p:cNvSpPr/>
          <p:nvPr/>
        </p:nvSpPr>
        <p:spPr>
          <a:xfrm>
            <a:off x="323528" y="3933056"/>
            <a:ext cx="4572000" cy="2739211"/>
          </a:xfrm>
          <a:prstGeom prst="rect">
            <a:avLst/>
          </a:prstGeom>
        </p:spPr>
        <p:txBody>
          <a:bodyPr>
            <a:spAutoFit/>
          </a:bodyPr>
          <a:lstStyle/>
          <a:p>
            <a:r>
              <a:rPr lang="es-CO" sz="3200" b="1" dirty="0">
                <a:solidFill>
                  <a:srgbClr val="FF0000"/>
                </a:solidFill>
              </a:rPr>
              <a:t>b).</a:t>
            </a:r>
            <a:r>
              <a:rPr lang="es-CO" sz="2800" dirty="0"/>
              <a:t>La segunda es que al PARTICIPAR de la Cena del SEÑOR, la Iglesia ANUNCIA la Obra de JESUCRISTO en la Cruz del Calvario, y la Segunda Venida de Él en Gloria</a:t>
            </a:r>
          </a:p>
        </p:txBody>
      </p:sp>
      <p:sp>
        <p:nvSpPr>
          <p:cNvPr id="5" name="AutoShape 2" descr="data:image/jpeg;base64,/9j/4AAQSkZJRgABAQAAAQABAAD/2wCEAAkGBhQSERUUEhQWFBUVGBgYFxcYGBcaFRgbGBcdFRUYGBgcHCYeHBojGhcVHy8gIycpLCwsGB8xNTAqNSYrLCkBCQoKDgwOGQ8PGiklHyQqKSwpKSwsKSwpKSksLCksKSkpKSwsLCkpLCwpLCwpKSwpLCwpLCwpLCkpLCksKSwpLP/AABEIAJIBWAMBIgACEQEDEQH/xAAcAAACAgMBAQAAAAAAAAAAAAAFBgMEAAIHAQj/xABJEAABAwIDBAcEBgcECgMAAAABAgMRACEEEjEFQVFhBhMicYGRoTKxwfAHFCNC0eEzUmKCkrLSQ3JzohUWJFNjg6OzwvElRJP/xAAaAQADAQEBAQAAAAAAAAAAAAABAwQCAAUG/8QAKREAAgICAgICAQMFAQAAAAAAAAECEQMSITEiQQQTURQycSNCgZGhYf/aAAwDAQACEQMRAD8A4+3qKuVUZ9oVdisSHxNajxBNTZagxR0oI0yJDlSg1Xm1ezGlaMWWhUiBVdhybVbSmg6NRVnqKlArxtF6nyVhtDkiKvS2FcjUhFahNZNUR9odkxHEgH4e6pcqf943/Ar+mtlLlMH/ANVqlhPH0Ncdr+D1IG5aP4T+FStk6SIveB+Fbtso3z6/hUqEMxcmf7s+s0AqNFLEK5jy/KqaljiP4fyq1i0o3D0iqJRypiFyJU5d5T/Cf6akBRxT/CfwqtlqVtudRFcwJsuNKTxR/CZ/l1olswJsFZJvZQM+6hbSE8vX8KL7OU2D2kSO4fhSZtjok2PQmP7JP7p/poK6oAyC34A/ERTJtBGGjsJVPHLA9BS7iGE7gaEHfYZplNUcU+Mz7q8Ch/w/81bLw/L1qEN8qcI5Ny4BoE+H51cwjQSNEKJ3lR+BFUktjgastZRrPz4VzDHssPIH6qR+8r8arttmfZSrlJPxqTOn9b58qvbJLac5VrHZsSZ3gUtz1RtR2ZT+phNzAPDcPzr1KQd/zzqXEkqM6DhWpTG7zrG1ocopdErTQzajL86VbViNIEC3f861TbURUwUSOyIAjfzj8aW1b5N3SJG29wEz479alxAuPL58qhzAR37zw3e6qWP2uUkgAkjTgJE95rlByZmUlFWWirLc8KH4rbKRYdo8vZ8/wobiMYtftKMbhoBHKq5qmOJeyaeZv9oawzpWjMd5On7Nqxaa22W1OHBP6yvhUpQKU6TGrmKFvH+2fndVUmrm0kw4rv8AhVKrY9EUuzds3r2tKytWYZaw6e2KIBFU8IftB30SSikTY+Csj6qqePER40QIofj9aEewz6KteivEnlWyaaJJsEi9E22ag2azJ+eNG0YeOdIyTSZVihasHYdV72q8rDzcXHLShyzc9/xr1LxTcGKy1fKGJ1wyZxqDXik1dULAnhJ99RNhKtD+NZs048kOTs1EE0QxLMInu99VWxXRdnOPJ62n58K2KOFbpFSEwKPQaKDqL1VXV101TdFMiIkjVM1MiajSKsNpNc2ckSJbmimDZMCq2Hw3E+oo5hdmlSQUn1HxikzyP0PjEoPqqliE8qIY7DqQZI9LW9KGvrmsxbC0VfCoSkcKlWqoVLp6ESPQIqN7nXi3K0Uqa0hbZI3V/ZwuaFZ+FFtgt5yrXdp41nJSi2axPySC6cEFRpO8eNavYG/d61Ys1dwwDeCbxWu0ngltSkX7OYTuBuKgt2ehaoDYp0J1tVR3awBASmdBJsOEwNaovOlSiVmT86DdUbd1pHFSR6irljVckEsrb4GlLMD57vnvpf2qD1qp5e61N6G4Tc6TPnSntpcvK/d/lFLwvyGZ14lCK1IqYVqs3qoiYy7Ka/2VPPN/ORUK2CKJbEZnCII/b/nJqd5mE3Tf8rVBstmXxXihB2kmHD4e6qkUQ2z+lVu091UJr0Y9EMu2eVlexWVowX8F+kT30UKb0MwH6VPf8KNZQSd9TZHTKsStFZLcmh+0BBoykRpQvaokp8aMHydkXAPrEVgTXqacThzYqZJ7gPWmZnAygqvrPyaW+jqpURySPWnVt1PV5D975+Arz81Jno4f2CK8kZlclH3mozW757Sv7x95qImqUIYwqals/wBz/wAaBi2lqaktfYkxfJPkgUqCk4ndjsnoKEyyCeR9aroIip3FQx4D31QZcoxi3YW+UXVEA1E895VoJUYAkndxrx3Cr/VNbUV7YG2+iFa6hNTqwi4JKTHGoWSJE6UxV6ENP2TIRGtYFk6V7ZR1I8Klbww3E+X51ls0k/RuysCp28WUmUkgjeCR7qhDAG/5863DKf1vQ1hsarLB2wVWc7XPf48ax5iRIv8ANvCohgUEfpB/Ca9SrIlQzynuPh51i/wFN+yi5wqsoVNiHQdDJ0NaBlRFr05E8u+CBVaGrP1VX6pqu+gjURNbTQqSaNaN9HnMqHVbwm3kaBBVENmOjKv51BoZFceQ435E2JxalnMtRUeJvTFj1xhCCk/oUkHnAnwpRWqm3Guzg7/dajlYAfGpsqpopxy7EtQqTBNy62P20fzitCqrOzDL7U6dY35ZxVL6JfY84zCBIKuEg99/dSHtY/bK8B/lFdNwuDLqFncZPjzrnG3msuIcHAj1SKk+P+4rzrxKIFeKFbV7VhFR0noVgM+CSY1U555yPwq5tHZ1u7cPnvon9HjH/wAY2eK3fRwgURcwUnv+b15s41Nl2OVxOFdJ24xCotp7hQembp01lxjg5J/lBpaVXqY34ohyfuZ4KysrKYLL2z7OJoy2sAydKCYRcKBO4H3VGt0qMkzSZR2Y6E9UMvXAi2/fQva6Lp7j61dc2E5hg0tS0/apScl8wzCYI5W86p7TUJHd8aVGr4HZG3HlA7L38K8Um9MvRboerFuLC8zSG0SpUbz7I1vNz4Uy9AOgDLzjzmIIcZYygAWC1KkySD7IA8SeGu3mim1fQjR1Yl7CMFR/u+80zsuj3etMPSzo7gm0qLAS0sIzZU5riQADJIuVDfN6ScPiIUJ0mpXOOXlFmPxikCnDc95qMmvM1zzNYTVRPY7pd+xj/h/+FJopnDqQz/ywfHLS6xg1rBKUKUBqUpJA74qbFSspyc0X8QP9lB39mf4qENqNFcWIwwEG4T3zN6FNzEx403H0Lydr+AhspX2qeU+6ur7M6DMP4dp1YczLQFGFQJPARXIdnO/aJ8fcTX0l0RRGBw3+C36pB+NMjji5W0LnkcYcMR9tdBWG8M84OslDa1CVCJCSoT2eVcdVX0z0wQPqGK/wHf8AtmvmNa7mtOKT4RiORyXJb2e4IUDeY58a6Xsr6MsO6y0tSnpW2lRhSIlSQbSg2vXLcIvXv+FfTfRNsHBYY8WGv+2KMErdhnkaiqEE/RHhv13/ADb/AKKxP0S4f9Z/zR/RXVi2OApDxH0u4NCyltt51IMFxCUZTxyhSgpQ1vEWpjcUKU5PoEp+iJiQMz+o3t/0VzPaqgkLbH3Vkc7Ei/Owr6S2VtRrEtodZUFtr0I5G4I3EGxHKvmPbLn2rv8AiL/nNJyxTaodiyummUgb107oN0GaxeEQ6suBSlOAwUx2VFIsQeArl2a9dd6KdNm9n7Iw0pLjjq3sqAcohLpzKUqDAExF5mjx/cY2kuIl9X0UsSO295o/prjm305XSB90qA7goj4V1hH02QsdZhRkn7jkrAnW4g23VyfbgKnFKAsSo+aiaz42tTT31akDUpnnV7AWC5EWkeR0o/szo8heECkZivtqWr+zQASkJP7RiY5il/rSJSq27Sgsqk2l6O+txqTNTTPjFH6moDcgfCaVvdTBjMZOGItZAHwrGTlo3i9i2KubI/Ts/wCK3/OKo5qv7DP+0Mz/ALxue7MJpsumJXaOw4VgZQEWG/58a5V0tYy414ToqP8AKK6tg38hIIkW/DztXMOk7ebGv8Mw/lFR4KTLcyuIAisNbLPagVjkWjjVvBFR3D6OExs1jmXf+8v8KNLNpkXoD0DeA2YwVGBlcP8A1VmiZ2iJ0KhB3iQN5ioMkoqRTjXBx36QWYxzn91H8gPxpUUgCnH6QwlWNWpN0qSiDqLIAMeIpVGFUodlJ791W45LVE+RPZlMpr2tlJgxXlUCgtsXZyX30NFYbCjBUbgEiBIkWmB409s9E2cGkGeuWh1CySkaCQQkeM3JuKQ8bjATJTF44HvEcDU+0ukbrgjOTEAkWzcJqb5GObaUXx7KMMoRvb/AxdIdrtuPKU3205VIBJuDIUVAai+XXWTS27g1vOtttglbhCUjmTbwGtH+jfRo4lvrVKDbYtIEkmJIT3Ux9H3MPgMUouIzJiEOxK0d44XvHKo1lhjei7RVKEsi2DaMOMOOpGZSUpkEQFFVzGsSVSfHlQjoj0uScScIsRK0JbKbJhKVJcLk3ukDdu3VnTlHWsqcS5lRlzoSQQpXZJzQYieJ3cJuB+ibZiXsZmV/YgLQmYBVmvPGEyY31jFGOspyMZZPhDt0k2U+pKw2yLBSVuHTqxJCo1MC4N4MWO7lqUGTY67gT605fSCvFYdkpGKc6knIETHZJMJzRJAAiJ86WOhe3MX9YDLQS5mnMlZCBlSJJK9RAHPupmCK0vHz/IHOnU/+C8dalbZm5MV1PF7PYv17pdChmCRlhWsgLKbjQWM6XpBxWEaXiihtSGms3YJnImR2Z1IFjJNVJy1uSoVqr7sasL0PX1GHdK0qbe6sECyhnsQZO647xXQ20MSppLYPVpAISmEpB7KQN25UxedZpL2diW04FltRJShZ6wSClRzkCbSBYERx30f2btBnMhKXUjrhZMgAOGDl45rGZ38zXlZJuTaRXo9U2c/6cIRnWUKBAUkEQsEEahWYDgLjjRHbXR7Cpw6Cw6t10gkhIBZBQAXMxAtYjfvqr0xwbhJQ2krSmV9jMs3UbruQDAAtFgKrI6QulhKV50qQgtqQUntApASqCLSEgHn6OinpGmd3MWGgA5ItrbnGldO2F9IrrTSEC4QhKQJk2EaERoNAfGuWPYVRX2RrfXSiODUFWVY9/ur0ozUVZLpfi0dE6QfSUp3CvNEiXG1JPYKYzCCPaNcgdeuaY8bhewpU6DjM0pBVajNT5QvJHTgIYdy1d06LfSC0jCMIXbI02mwO5AE1wJC+wTzplwOy3FtpKSIyiBm4jhWZS07OjHdVR0zpp9JoODcQxZbn2YUCQUhVlKHhI8aAdC8R1GD6xIY7ebMpSvtbA5U8k2HfSLtHCOJypUhYzGASNTy8/WiO1eiuIwgHZzJWka3KCR2gBNjfWkZmsiSsdii4N8Db0M+kA4QYlogLHW50ZRIlQ7cGdJSD51znaL+YrV+sonzM1pszFZVEG0/JqzgMCHl5CrL3CT4Dup78Ur9ClUrr2QYPDFSHF/qZBGpUVqygDyJp12Nt5s4JhlTTZUwXSFOwQS6vck7wO+oOh6UYY4xLyUuFtKFpnQ5SrKRrHtCgDT2ZMAlIOawAPtKNr8qnnLfaK/2NhHWpMMYHZ+HcxjyXnEpbShSpTIAUT922g1jfFLW1my04UzKTdJiMyZgGOYq/gFONOqKM4kHOcpJAkEKIjcQKrdIn3X3S6sE94gkcSN1djTU0r4oOR7RbrksbA2843LYzOIcCkpbGmckGY38fLhRjH7HUoBPVHOdYAVwN8uh9KtdDMHhsO2h5+VPuSUovCEaAwB7ShJ10iiI6RsDFBKlwgJUpRgCYFkzGaZM7tKmy5H9j0X8j8CrH5BDo90bZYayrQkurBJMSQnckzah3Sro831SihIQoiOzp4iiGK2z9mHGigB2QkEdoQSMyjw5c6B4raDykmFJcBTKhoO1IBE33HSpf6u+z4KIQi1Xo508gpVlNiKv7Ech9lXBxB/zCodpGVgJBncNTfcDvpx2V0ZThUJfxDRWfaTMZJiQIBkG+/WItMV7q8onkSjrMZEbTINyJVy3bzbgLzS5tLo1iluuKS2Sl0gpWYAIgXvfcasJ2oQhxcgdYSgRGaJy5U84Ek7pAFTjpx9iAf0iRlHAgWBFSZcMsauHJVDIpOpFfCbDbbK1KQM4TAMSAriE6HxFJ+1yOtISSr2ZMRKrBcAR94GK9xnSN7rcyV75Ee+aaei+y8KrDjEOkrMnMCYCVDdAuTpHeKxzgW8+bOk45XpAYuimMH1FtohSS0k5zxJWpQSOVxQ3H7QzqXlHWJaQCUBUZ1KJAKjvSkXi8k0MbZU6tY6/qmxdKCZIF7BW/nrV/YDLJCghZDsEKUAAE8PExObcJ3mp5U25exsVokhO25mk5xCs3KNL+8eVWkmGEEgpAAF95jMSPOqm3WsoSJmSo31vGvO1VlLcUx7KygEBSyDlE6CatUbiqEbVN2Dn/AGp43rKIp2cFgXvp38KyqfsiuGTvFJ8g1xZPG3H3VqD5fMV62mTFaixprEJ8nRxtPqMOhCTASmPiT4marYbaXWJULlUi+7tdlInx9OVC8Ni0rSkqvG48hM+nrUW2NqQiEQO0D/CMoP8AN514yw3Kq5PfebWF/wDg/wCPZGIJR1iUpSkJ5AKbKdAJj2T+6eVAsKjqHnFBUKW4tcJsUDOoIE6aCfEUH6LY/q2nlrV+kIHaNyQCSr54GqTG1M7y1KPtGw9APdWvql5R9CYzh4yfbGDb+0H33EdvrOrWF5TF8sDT70Zj4Gr+JS00518JU4kKSnfrAJI+8cufjaaUdo40hSFoMFOkcQB+HrV3FF19nNlAyqCwkTfdmHDl40yCcNX6BJwkpquQNiNqrlSQcqSZyiyUq0lMcQfmKbPo/wCiIfcS48qAIUlE3VBtPHQGO6lB3BBS09pIzxxnnanjpFjk4cpCeyAALbhHZNXZU8icYujzoKnbNenWy+peUppZTnlUDQHfHiT50D2FtnqlfagEGQSdUzY94rf/AE4XlDrFlcaE9ojz/Ohm10hJMaKgjyIqXFB4/CXZVOdrZDxjemi2llo5S24ZBbOVaQTmzBY1NxY91T7JxyUZhiB1oXNlKMibwmSRv9Na5ivEqATJkJ05DcKKDaSnGhlPbR6x8d9bXxsavjsys98DDi3kPPlDLYbQhClG+ZR0SN2naGlAsbhygz86n8q02LtVSXnFmboy+ZBjzAoopsO9pRMDXmTchPEn0FImljlS6KMf9SF+xYx2LcTYxlVMGN1Cyad3dipUmVWB0TBKu/8AOlnamy+rNpjnryqnDmhLhEufDKPl6Kebs+Pwpy6OuZUJWrcAEg+ppX2fg86gN0yaYca/kAGguI8CB7/SsfIe3gP+DCn9kuhsxr+fIRqk5kmAYI0N7UN2/wBKn1IVnLcAWIR2pmOMelVBtMBCb6JufeaWNr7SK+7cOdSYMEpS56PR+Xkxwx7ewaVSaJbI2qWHUrNwCCRxGh8eBoWNaly2r2XBTjTPm4zcXaHPEdW4tTyV9hYUcoESjMLEfrTArbYuCTn7AlWiZvBJIkboEG/BJ42T2MWpG/dHLWffTR0N2iPrAk2SgxxETHkCR415uXFKEHRZDKpMY3mXcKrrEKBk5e0Pa48xpNBdvbQW+CShtFoKklRJtz8aJbe24F5QCClKo8SDJ81elKWKx90p4zbuERU2CEnTaHzmkmOuK2gnEYBsoISpOUETcFJEn9nfruNqVsG4088pThIiUp0A0ucx3gct/hQ9vCJUCVKAnnBPfr5VVw8DMgmIKu8zAtuJq98ppCVLlWPG08Gz1YVnSm0Z5hVhGUNpGX0paZ2wjMMxO5MhRsAYiBu0Pnvqo4iSnTUDyI/Oqm0cDEkagn0v8RWcUFHiXIzLKbXjwF19KcgHUhKI0ISkTpIXrKuYPHiIo47pG66om8EgqA0JTbMQLTESeQoTiGwIKdCPLiKu7M24pkQEoIM6i9xGvd82qvZ6+KIffkzBj1SJnsiwv3+utRO4qRA7vxoidtIcAS6iQAADJJAEAXNyABXuMeaywlKL6EASLTr860IzftBcF2mBFGTpbQe6aYdgu/YOIvJcSQBrdMDxmKA5zx1+FSYZfa1KQdYoZoqcaDilpKxpwuFztvrcSUlBShIuCmMwKSOMJv31SwCC32gSCoka/d4H1o4ragWwhDq4TlSQoZZJi+Yn73hWbSawwSEtudYsRK0gWCrdrRO+vLWR2012enqqTYC2fspeMxQQJA9paosEjW3Gumba6Pocwf1VoQEpCkgEWINiTvzE6iklnaJwmbqXESoSLBV+Y1O/WjnRPaLvVKBUlTrwUtSllQUoEmASAQBCVHTfaqNtlZM40/5B7XRxGGWCpQcJgNoiBPFR3gD50nKg2n9ZQp1boAyJ7QSRZMgrhW6+WRwSmso6J8mdhAQ8RpXhMmaPt9EVGCHARvgX8iRVt3YOHbSq7q1AAgnKkTb7vDdrVLzw9CF8ef4AP1uEgDUCK9+oPKSFBtxQ4hCiPdTXhuqQpJQyGyALm5N/2p91NqOkOJS39nDxsCEhZWgyIzZY1BMGPu0h5tekUfS5cWcu68oASREbrjTiPWtcFgHHXD1aFL3mBeJua7Xt/Za32U2TnEKVJgDsEKueBPpSftV11lCG+sCEhGsKAJV2ldqJN/C1Y+/0lyM+m0m316F3ZTT6VFttsLNpSpCVJHEmdO+ijGMQFQ6lttQIEhFk2uSMxA8r+tUPrKxo7rqesiZ5Ei3dWodvJdQOIUoH3Akz31mVy7NqokO00o+tt5ANUEx7JEg5gndbXw5wQ28118m0SdSBFaMrzKWjDkLSpEOLKSlKZ0g6k2PrQlOHxKlKbQlThF4QCd8A8dapw5KVE2SP91GuydiqLyAXAlJUElQvEmLCrfSXZeQpbbKnVSZKRbmEpE2FY30ex6pCcO4L7xHdBJGlGGcLjMGVOko6yIKVAKUEzuiQL8SJrOWXknf+DsaTi40JKXQLLF+c28K3aQoGUGnDZW3HGkqPUNrK1FSlKSCpROv3rDdAApnwH1d1aApnqH1nKC1CmiSnNKgbb728aMsuoIYHL2cywyVuewhRUPaygkcjI0oxsrY+Kc9llagkxFgkEbpMTup06R9G33lJAIShKSSlPsFSbzIEkkWAInTvpdwe3C0nqwqU/wB1QPHXOD5Uh5PsXiuR8IKHbK+PwuJSJUUoBnMQsZrfdEaCfOl7EOOvZkgKUETc6gcCTumugbI2Z9fUStaghMTlCgTuy9owg+HGjGF2FgXyphkFJSk5glPaN4lSiiSb8azCeiprk1NbO03Xs57s7CpQ2SRBSYJ7PZJEib5h3xxpe2niSpeUnQ+ddUe+jVtpQKl50FV0KBQSAJgEEk7ifPlW2M2WyEJOFRhylv20lIC+1ZJKlpNu/wA61DJFTsE3KUFFcI5IHjFzPKfSvfqziu0ELI3EIVA8YroycO2skJQ2SJzQ0lSRyKsqTPdW4wTyeylw8iTIA0CYJiO+q45PwiSWNvtnL1W1seBrdpXEST82rrGztjhbpS4M7sghLjTJSdVQHQklOk8OOtVcNgUpccS5hmXlZ05lIHWdUlRIVdCTlIykwL0H8hp1R0fjbexSP0e43qusDQIicoUnORyRMnwqjsLBZ3SCLIBkb99iPA12baWEDTaQgBTQGVClZiQNwMwZ562G+tH9nIThC4nq0OqCSXHMmYhJjtLMzYb99TP5E5WmhqwJNNM5/wBINhpRKkkgJyJXlEgKKCR5mU0m41opVc38rag11ZfR0rQpxWISHcmdYSWnUqAnKUgKsDO8a3tv1wCcOwhaltof+1ydpts5SlKTqbT27iAbRursU9FzydPE5Okc+6OYtIUoKv2VED9YxITewkxfWK9cdSncjSZUNCdYB7hx0p/6S4MohzDMqYKwCqAjJP7IAjNAHsqoRh3XXXEpxSobUYK8iSE8zKSFaaAzWt1ewVjajQml5RKYTaRBAso2sIA46V7inTmhYKVCZBEEWiI1rpIxH1chGdnFhwQ2Q2nsKKiEwk+yqQJHMUO2jhXftA6w84tSgQrq0py5AQBeTBG7MN19aEctvlBeNpdnNHRBtWqDzFdQbwuJbaQstyheaUqYC4AH7ZUgEzYkRblUaOmbiUhKNn4bKkQMzRWogCLqTabXNULLfSJpY3ZzbxtWproWK2s5iDIwqEXBPUoUiBESSSExvid9W2UANrcHUuPNicqwFdiDnXKVSrJAJTcCZvFu+5L0d9LOcJ9juP5/jW+GYK1gJBJM6X3cvGuo7MKw02l9ltK3yC2pSQAUEmFLgiJy2gDskUCxoS2ophalbyEw3e4yknNHCdw1rMvkJ2kuTSwVUn0C1YMxKwRlBKQUkeMTXmxsW2lWI68AkdWpKSYCilUx/mFu+mHBpZ9pKVqePs5sha1GYQk9mx+9TFhuqGHDr7SJHtEICoPCUhRMTUn2a2mitx2SaOW4lJcUhI7MzmPKcxVPCrb23ChbYylOVKUmD7QASBHgnzJpwewmFeSVIacQYMEZBM3kIUvlG43oIxsIvT1K+sy3IUkIcTHJUg+BqiM4teSonlH8Mp7b6VdY2pCR+kkGdQCQq/PdWVHtDZSVEyIEkZ9TI1Cje+lZTo6JcCpbWFF49MEdWgE705kme6Y9Kl2fiG/7RpDoi2e+UjhQnrb6T88avstpMbvOsfUn6KFJ1Qwt4/Dn/wCq2e4qSPIQKN7N2y22CGsMhudcsCe8gSaTWgAdRRLDvkD84ofUjrG17bmdBQpuQoEHtRqIO6gD2wmVCXFPrB1SXEQd9yEA8ahTigOPmKnS/KY0vxvWXCK9HKTXRK1sTCC7jKnjYDOoEJAFgLDd7q9/0bgQbYJHfmrG8QAIJnx/KtkOIVu934VpV+DLbNcdsrCLBIYUmBH2bmWe/cdaqbJYw+HXnbadCtCS8q4mYIFiNLUQxC0BBAnd8i1CHH0hW/zFdrYdrGdHSxMj7OL8fyoPtUsuuKUVvJzm6U5CmwjfyHGhWJxgOk+Q/GoGcUkqAJM33D8aH1xlwwptcoadibZZwyMn2q0yT2g3InmFacqsvbUwjjmc4dee3bBg6RqFToIpMfxYF5Pp+NbsbUvqryH41r6oHOUrsbds7WbcbyJLjdxJCQqR+qZUO/XdQDC4DD5yXJcBF/syD3gpeF77wahcx6VbzrwFQO40BVporBivg5TklQW2bh0tPBxLtgIy9USSLWs4ALCjCcThApSgwJVcnKJO/wDWpX/0igC43aVArFk3EgGj9EDt5Mc9pbUwzqQlQcRlsCiAb6jeCDA8qGbNZwrSypLj5mxCurKSNYIy0uqVYzfSp27fdt886K+PHszu0qsK7UweCcOZt5xg7wEBSTHImR7qHo2W1IP15w9zI+KiKq4lY4R3iq7bvAitrBfCMtjTstjDtrz/AFh9xSN0BKb7sqEirOz8fg8O4paVPBSgAZClCBcD2ZEd9LmHBuUxeDryg1uvBlWpA8a79Ku2wb+h3HTHDEWUo/uK/CgO0ixiCo9cQTJ7TSlZe4TpypbdwuTVYqZjFFAJCk+yZjW8Vl/Fg+wxySjygnshnB4ewxLijCxZqI6wQvLMgW4g0Y2RtrB4dkMocVkTMBab3MkWSBFzzpKaykkz6GtlpaAmVT3Ko/ponPI27Z0VnpPhrw5H7qgNe6lDpHg0YlagvGe0ZEtLJjd96OFUW3W41jlxqHHL7fZ5ceANZfxl2dGbXQ29GVM4VEBzPoZhYJMAFRClESQBpwo1/rWwNVq8ifca57hS4NIjnUqHYPa8gDHuofQjnJt8jXt3biMQ3lafcaKe0o5FXGn3SDYkG1S4QYJxKeubadXlEr6kpzGIm8mTBJvvpa2ewVqISUiUmw1ixNGGUFFsqZ9fdR/TxQNnVBd3ozgXG1BtltCikgLCBKTGoBpexPQecnW4oQhUpCWr68c/Kr6sYpKgJSIF+3+VbrxS3CIjdvPGeFD9PC7YVkklQS2S2y0gpQONgFZddyVLVFb43BMuxmaCotcAEd0UOwzakqVffun8KsP4tQtpp86UHgx+jlJlDaPRlsgFiGFCQVZM0gxzBm1Udk9FFYdbi/rBV1kBSS0kJMd6ze5v76PNOk6m3p7q0dcOkjnJrKwRNfYxZx3RzCST1a05jJCYCSYIkAm2p0quw4xh2yhsPJSZtmEX3wTRfGmDu8KDY5xJtIB7q54IvjkH2sB4UhtxapWQ4ZUnIggiZiCo1leYmxsdPnhWV30xOcgRh0Sf/VXWkRv91Lbe1gDor041aw+3wNQT4iqqFKaGzCYeTJJ3UW/0WSLKpQY6XJRqhR/hq619IbY+453DLA9azQfsQbOGCfvjyM169ZIIVPGRrS470zaP3VjvSPgqtP8AWtoi5WIMwEDwvmo1Qd0NWGVmF48qspWlJ1HlScOl7U2z/wAI/qrf/XJqb9ZHNIPxrm1+DnJfkbse4lTZyqA011oI4IN1elDFdMGikpBImLlJ3VIxt7DK9p0D91Q+FZasKmkWFqk2+PrUZbJg9m1hBuahd25hxOVxP+b8Krt7ZaJu6gQDx/Cioh3RaOHJBMjlw/OtGwRw8CKiTtlr/epjx/Col7Xb3LR511IOyCHVLjdE8R3caxbUEnyvQxW10H76fnwqR3bLZ/tEx87q1SXR2yLjKbyavIxAE0DVtlsiy0+dejaSNyx5iu1BsgocXG7eJNX8LtGdAR30tDaKf1k+YqZvabI9pxM94rVUZ2TDWMbKjNz3EVUW2QnQjnVFe1mY/SJ8/wAqjc2s1lMOJmgkDZDHhVECw0A38t9WPrxiNPdSudssqAzLSDF7+Fap2u0NFD4VvVoxaDOLclUVAFGCACdN3MH4UIe2wg6LHnU+B2om4zoE6kkDSig2g9gUJPLiDNZjsSAIETQ5zbbSLBaSeMpiqDu00E3cR/EKLYLQRbClK3elXWMIVKKiRFt4BMCgCdssp/tAe4Hyq+x0lw+a7uUf3VHdyFBzOtB5zDwmEgDj2heomsIoC4ME8a1a6R4HL+nvuJS4P/CvT0wwaQQHgeHYdPrkrLZ2wS2NDTskiDIg6zRteJzm2g7r0iL6W4XMDnKo/YVw5ir+H6c4PesjmULjncCg3wdaDOIw65kADnI9b1cwwUDpe17d/GheH6e4He5/03I88tY509wA9l4jj9m7/TWUG0MQQqTOhmK1cZJk6TzHcN/Klt76R8HucWe5pfxiqo6f4WZ6xfH9Ev1o2jtkOAwludQOsKAkkDxpUd+kHDTZ5f8A+a/wqriOnWHUP0jh/wCWayztkM2LJNypIjdI99BMYylftlM7iLGO/hQ0dNsNvU7pvbt/NNC9p9JsOo9lTp/dgDwJoJHWi1jAEyEkHnPOsoDiNtoOmc94SPiaytVE7YXzWydKysrhJ7Na17WUEE8BrYVlZQAZNYTWVlcEzhWs1lZWkA9/OvDXtZXHHida3XrWVlBhPFitBWVlcujiTh3Vq6KysooBHWydK9rK0wnqhWJFZWVkDNlbq2+7517WUZHIhXXk1lZXHEqB7q1VWVlcBniDW82rysoMKPZrCa8rKycbqFq0rysrgllHsnwquTrWVldE49G/531u3v7qysosB4d9YisrKATRVeCvKyuOPaysrKK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www.editoriallapaz.org/Santa_Cena_1_files/image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645023"/>
            <a:ext cx="3610372" cy="3027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133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3076"/>
                                        </p:tgtEl>
                                        <p:attrNameLst>
                                          <p:attrName>style.visibility</p:attrName>
                                        </p:attrNameLst>
                                      </p:cBhvr>
                                      <p:to>
                                        <p:strVal val="visible"/>
                                      </p:to>
                                    </p:set>
                                    <p:animEffect transition="in" filter="randombar(horizontal)">
                                      <p:cBhvr>
                                        <p:cTn id="28"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728192"/>
          </a:xfrm>
        </p:spPr>
        <p:txBody>
          <a:bodyPr>
            <a:normAutofit/>
          </a:bodyPr>
          <a:lstStyle/>
          <a:p>
            <a:pPr marL="0" indent="0" algn="ctr">
              <a:buNone/>
            </a:pPr>
            <a:r>
              <a:rPr lang="es-CO" dirty="0" smtClean="0"/>
              <a:t>«</a:t>
            </a:r>
            <a:r>
              <a:rPr lang="es-CO" b="1" i="1" dirty="0" smtClean="0"/>
              <a:t>Porque </a:t>
            </a:r>
            <a:r>
              <a:rPr lang="es-CO" b="1" i="1" dirty="0"/>
              <a:t>cada vez que comen este pan y beben de esta copa, proclaman la muerte del  Señor hasta que él </a:t>
            </a:r>
            <a:r>
              <a:rPr lang="es-CO" b="1" i="1" dirty="0" smtClean="0"/>
              <a:t>venga».</a:t>
            </a:r>
            <a:r>
              <a:rPr lang="es-CO" dirty="0" smtClean="0"/>
              <a:t> </a:t>
            </a:r>
            <a:r>
              <a:rPr lang="es-CO" dirty="0">
                <a:solidFill>
                  <a:srgbClr val="FF0000"/>
                </a:solidFill>
              </a:rPr>
              <a:t>1Corintios </a:t>
            </a:r>
            <a:r>
              <a:rPr lang="es-CO" dirty="0" smtClean="0">
                <a:solidFill>
                  <a:srgbClr val="FF0000"/>
                </a:solidFill>
              </a:rPr>
              <a:t>11:26.</a:t>
            </a:r>
            <a:endParaRPr lang="es-CO" dirty="0">
              <a:solidFill>
                <a:srgbClr val="FF0000"/>
              </a:solidFill>
            </a:endParaRPr>
          </a:p>
        </p:txBody>
      </p:sp>
      <p:sp>
        <p:nvSpPr>
          <p:cNvPr id="4" name="3 Rectángulo"/>
          <p:cNvSpPr/>
          <p:nvPr/>
        </p:nvSpPr>
        <p:spPr>
          <a:xfrm>
            <a:off x="323528" y="2204864"/>
            <a:ext cx="4572000" cy="2585323"/>
          </a:xfrm>
          <a:prstGeom prst="rect">
            <a:avLst/>
          </a:prstGeom>
        </p:spPr>
        <p:txBody>
          <a:bodyPr>
            <a:spAutoFit/>
          </a:bodyPr>
          <a:lstStyle/>
          <a:p>
            <a:r>
              <a:rPr lang="es-CO" sz="2400" dirty="0"/>
              <a:t>Eso quiere decir que la Obra de JESUCRISTO en la Cruz del Calvario ANUNCIA el RETORNO DEL SALVADOR. Esa es una razón más para que usted y yo participemos de la Cena del SEÑOR.</a:t>
            </a:r>
          </a:p>
          <a:p>
            <a:endParaRPr lang="es-CO" dirty="0"/>
          </a:p>
        </p:txBody>
      </p:sp>
      <p:sp>
        <p:nvSpPr>
          <p:cNvPr id="5" name="4 Rectángulo"/>
          <p:cNvSpPr/>
          <p:nvPr/>
        </p:nvSpPr>
        <p:spPr>
          <a:xfrm>
            <a:off x="0" y="5151162"/>
            <a:ext cx="8820472" cy="1477328"/>
          </a:xfrm>
          <a:prstGeom prst="rect">
            <a:avLst/>
          </a:prstGeom>
        </p:spPr>
        <p:txBody>
          <a:bodyPr wrap="square">
            <a:spAutoFit/>
          </a:bodyPr>
          <a:lstStyle/>
          <a:p>
            <a:r>
              <a:rPr lang="es-CO" sz="5400" b="1" dirty="0">
                <a:solidFill>
                  <a:srgbClr val="FF0000"/>
                </a:solidFill>
              </a:rPr>
              <a:t>c</a:t>
            </a:r>
            <a:r>
              <a:rPr lang="es-CO" sz="4000" b="1" dirty="0">
                <a:solidFill>
                  <a:srgbClr val="FF0000"/>
                </a:solidFill>
              </a:rPr>
              <a:t>). </a:t>
            </a:r>
            <a:r>
              <a:rPr lang="es-CO" sz="3600" dirty="0"/>
              <a:t>La tercera es al </a:t>
            </a:r>
            <a:r>
              <a:rPr lang="es-CO" sz="3600" u="sng" dirty="0"/>
              <a:t>DESEAR</a:t>
            </a:r>
            <a:r>
              <a:rPr lang="es-CO" sz="3600" dirty="0"/>
              <a:t> el REGRESO de JESUCRISTO en Gloria.</a:t>
            </a:r>
          </a:p>
        </p:txBody>
      </p:sp>
      <p:pic>
        <p:nvPicPr>
          <p:cNvPr id="4098" name="Picture 2" descr="http://4.bp.blogspot.com/-ky8tPv90jAo/T8Ve3dpOoiI/AAAAAAAABgo/W6RfzcCCngk/s1600/cristo-viniendo.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204864"/>
            <a:ext cx="3547095" cy="2585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909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randombar(horizontal)">
                                      <p:cBhvr>
                                        <p:cTn id="14" dur="500"/>
                                        <p:tgtEl>
                                          <p:spTgt spid="4098"/>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80">
                                          <p:stCondLst>
                                            <p:cond delay="0"/>
                                          </p:stCondLst>
                                        </p:cTn>
                                        <p:tgtEl>
                                          <p:spTgt spid="4"/>
                                        </p:tgtEl>
                                      </p:cBhvr>
                                    </p:animEffect>
                                    <p:anim calcmode="lin" valueType="num">
                                      <p:cBhvr>
                                        <p:cTn id="2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5" dur="26">
                                          <p:stCondLst>
                                            <p:cond delay="650"/>
                                          </p:stCondLst>
                                        </p:cTn>
                                        <p:tgtEl>
                                          <p:spTgt spid="4"/>
                                        </p:tgtEl>
                                      </p:cBhvr>
                                      <p:to x="100000" y="60000"/>
                                    </p:animScale>
                                    <p:animScale>
                                      <p:cBhvr>
                                        <p:cTn id="26" dur="166" decel="50000">
                                          <p:stCondLst>
                                            <p:cond delay="676"/>
                                          </p:stCondLst>
                                        </p:cTn>
                                        <p:tgtEl>
                                          <p:spTgt spid="4"/>
                                        </p:tgtEl>
                                      </p:cBhvr>
                                      <p:to x="100000" y="100000"/>
                                    </p:animScale>
                                    <p:animScale>
                                      <p:cBhvr>
                                        <p:cTn id="27" dur="26">
                                          <p:stCondLst>
                                            <p:cond delay="1312"/>
                                          </p:stCondLst>
                                        </p:cTn>
                                        <p:tgtEl>
                                          <p:spTgt spid="4"/>
                                        </p:tgtEl>
                                      </p:cBhvr>
                                      <p:to x="100000" y="80000"/>
                                    </p:animScale>
                                    <p:animScale>
                                      <p:cBhvr>
                                        <p:cTn id="28" dur="166" decel="50000">
                                          <p:stCondLst>
                                            <p:cond delay="1338"/>
                                          </p:stCondLst>
                                        </p:cTn>
                                        <p:tgtEl>
                                          <p:spTgt spid="4"/>
                                        </p:tgtEl>
                                      </p:cBhvr>
                                      <p:to x="100000" y="100000"/>
                                    </p:animScale>
                                    <p:animScale>
                                      <p:cBhvr>
                                        <p:cTn id="29" dur="26">
                                          <p:stCondLst>
                                            <p:cond delay="1642"/>
                                          </p:stCondLst>
                                        </p:cTn>
                                        <p:tgtEl>
                                          <p:spTgt spid="4"/>
                                        </p:tgtEl>
                                      </p:cBhvr>
                                      <p:to x="100000" y="90000"/>
                                    </p:animScale>
                                    <p:animScale>
                                      <p:cBhvr>
                                        <p:cTn id="30" dur="166" decel="50000">
                                          <p:stCondLst>
                                            <p:cond delay="1668"/>
                                          </p:stCondLst>
                                        </p:cTn>
                                        <p:tgtEl>
                                          <p:spTgt spid="4"/>
                                        </p:tgtEl>
                                      </p:cBhvr>
                                      <p:to x="100000" y="100000"/>
                                    </p:animScale>
                                    <p:animScale>
                                      <p:cBhvr>
                                        <p:cTn id="31" dur="26">
                                          <p:stCondLst>
                                            <p:cond delay="1808"/>
                                          </p:stCondLst>
                                        </p:cTn>
                                        <p:tgtEl>
                                          <p:spTgt spid="4"/>
                                        </p:tgtEl>
                                      </p:cBhvr>
                                      <p:to x="100000" y="95000"/>
                                    </p:animScale>
                                    <p:animScale>
                                      <p:cBhvr>
                                        <p:cTn id="32" dur="166" decel="50000">
                                          <p:stCondLst>
                                            <p:cond delay="1834"/>
                                          </p:stCondLst>
                                        </p:cTn>
                                        <p:tgtEl>
                                          <p:spTgt spid="4"/>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 fill="hold"/>
                                        <p:tgtEl>
                                          <p:spTgt spid="5"/>
                                        </p:tgtEl>
                                        <p:attrNameLst>
                                          <p:attrName>ppt_w</p:attrName>
                                        </p:attrNameLst>
                                      </p:cBhvr>
                                      <p:tavLst>
                                        <p:tav tm="0">
                                          <p:val>
                                            <p:fltVal val="0"/>
                                          </p:val>
                                        </p:tav>
                                        <p:tav tm="100000">
                                          <p:val>
                                            <p:strVal val="#ppt_w"/>
                                          </p:val>
                                        </p:tav>
                                      </p:tavLst>
                                    </p:anim>
                                    <p:anim calcmode="lin" valueType="num">
                                      <p:cBhvr>
                                        <p:cTn id="38" dur="500" fill="hold"/>
                                        <p:tgtEl>
                                          <p:spTgt spid="5"/>
                                        </p:tgtEl>
                                        <p:attrNameLst>
                                          <p:attrName>ppt_h</p:attrName>
                                        </p:attrNameLst>
                                      </p:cBhvr>
                                      <p:tavLst>
                                        <p:tav tm="0">
                                          <p:val>
                                            <p:fltVal val="0"/>
                                          </p:val>
                                        </p:tav>
                                        <p:tav tm="100000">
                                          <p:val>
                                            <p:strVal val="#ppt_h"/>
                                          </p:val>
                                        </p:tav>
                                      </p:tavLst>
                                    </p:anim>
                                    <p:animEffect transition="in" filter="fade">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92500"/>
          </a:bodyPr>
          <a:lstStyle/>
          <a:p>
            <a:pPr marL="0" indent="0">
              <a:buNone/>
            </a:pPr>
            <a:r>
              <a:rPr lang="es-CO" dirty="0" smtClean="0"/>
              <a:t>Veamos</a:t>
            </a:r>
            <a:r>
              <a:rPr lang="es-CO" dirty="0"/>
              <a:t> </a:t>
            </a:r>
            <a:r>
              <a:rPr lang="es-CO" b="1" dirty="0">
                <a:solidFill>
                  <a:srgbClr val="FF0000"/>
                </a:solidFill>
              </a:rPr>
              <a:t>Apocalipsis22:17</a:t>
            </a:r>
            <a:r>
              <a:rPr lang="es-CO" dirty="0"/>
              <a:t>.</a:t>
            </a:r>
          </a:p>
          <a:p>
            <a:r>
              <a:rPr lang="es-CO" b="1" i="1" dirty="0" smtClean="0"/>
              <a:t>El </a:t>
            </a:r>
            <a:r>
              <a:rPr lang="es-CO" b="1" i="1" dirty="0"/>
              <a:t>Espíritu y la novia dicen: «¡Ven!»; y el que escuche diga: «¡Ven!» El que tenga sed, venga; y el que quiera, tome gratuitamente del agua de la vida.</a:t>
            </a:r>
            <a:endParaRPr lang="es-CO" dirty="0"/>
          </a:p>
          <a:p>
            <a:pPr marL="0" indent="0" algn="ctr">
              <a:buNone/>
            </a:pPr>
            <a:r>
              <a:rPr lang="es-CO" dirty="0" smtClean="0"/>
              <a:t>Noten </a:t>
            </a:r>
            <a:r>
              <a:rPr lang="es-CO" dirty="0"/>
              <a:t>que la Iglesia por MEDIO del ESPÍRITU SANTO, le dice a JESUCRISTO: VEN</a:t>
            </a:r>
            <a:r>
              <a:rPr lang="es-CO" dirty="0" smtClean="0"/>
              <a:t>. Es </a:t>
            </a:r>
            <a:r>
              <a:rPr lang="es-CO" dirty="0"/>
              <a:t>un deseo de encontrarse con su </a:t>
            </a:r>
            <a:r>
              <a:rPr lang="es-CO" dirty="0" smtClean="0"/>
              <a:t>Salvador. Ese </a:t>
            </a:r>
            <a:r>
              <a:rPr lang="es-CO" dirty="0"/>
              <a:t>debe ser nuestro deseo, y aun nuestra ORACIÓN. Cuando los que no conocen </a:t>
            </a:r>
            <a:r>
              <a:rPr lang="es-CO" dirty="0" smtClean="0"/>
              <a:t>a JESUCRISTO </a:t>
            </a:r>
            <a:r>
              <a:rPr lang="es-CO" dirty="0"/>
              <a:t>escuchan que deseamos que JESUCRISTO venga en Gloria, </a:t>
            </a:r>
            <a:r>
              <a:rPr lang="es-CO" dirty="0" smtClean="0"/>
              <a:t>están escuchando </a:t>
            </a:r>
            <a:r>
              <a:rPr lang="es-CO" dirty="0"/>
              <a:t>el ANUNCIO de MARANATHA, EL </a:t>
            </a:r>
            <a:r>
              <a:rPr lang="es-CO" dirty="0" smtClean="0"/>
              <a:t>SEÑOR VIENE.</a:t>
            </a:r>
          </a:p>
        </p:txBody>
      </p:sp>
    </p:spTree>
    <p:extLst>
      <p:ext uri="{BB962C8B-B14F-4D97-AF65-F5344CB8AC3E}">
        <p14:creationId xmlns:p14="http://schemas.microsoft.com/office/powerpoint/2010/main" val="253651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1707" y="404664"/>
            <a:ext cx="4827006" cy="5832648"/>
          </a:xfrm>
        </p:spPr>
        <p:txBody>
          <a:bodyPr>
            <a:normAutofit fontScale="92500" lnSpcReduction="20000"/>
          </a:bodyPr>
          <a:lstStyle/>
          <a:p>
            <a:pPr algn="ctr"/>
            <a:endParaRPr lang="es-CO" dirty="0" smtClean="0"/>
          </a:p>
          <a:p>
            <a:pPr marL="0" indent="0" algn="ctr">
              <a:buNone/>
            </a:pPr>
            <a:r>
              <a:rPr lang="es-CO" dirty="0" smtClean="0">
                <a:solidFill>
                  <a:srgbClr val="FF0000"/>
                </a:solidFill>
              </a:rPr>
              <a:t>Para terminar, le ruego me acompañe en esta oración: </a:t>
            </a:r>
          </a:p>
          <a:p>
            <a:pPr marL="0" indent="0" algn="ctr">
              <a:buNone/>
            </a:pPr>
            <a:r>
              <a:rPr lang="es-CO" dirty="0" smtClean="0">
                <a:solidFill>
                  <a:srgbClr val="FF0000"/>
                </a:solidFill>
              </a:rPr>
              <a:t>«Padre nuestro que estas en el cielo, gracias por todo lo que has hecho por mi, te agradezco porque tu me dices que pronto el Señor Jesús vendrá otra vez, ayúdame a prepararme y preparar a otros para ese glorioso evento. Te lo pido en el nombre de Cristo Jesús. Ame».</a:t>
            </a:r>
            <a:endParaRPr lang="es-CO" dirty="0">
              <a:solidFill>
                <a:srgbClr val="FF0000"/>
              </a:solidFill>
            </a:endParaRPr>
          </a:p>
        </p:txBody>
      </p:sp>
      <p:sp>
        <p:nvSpPr>
          <p:cNvPr id="4" name="AutoShape 2" descr="data:image/jpeg;base64,/9j/4AAQSkZJRgABAQAAAQABAAD/2wCEAAkGBhQSERUUEhQVFRQWGBoXGBgYGBoYGhwZGBsaGBwXFxgdHCYeHB8jGxgYIC8gIycpLCwtFx4xNTAqNScrLCkBCQoKDgwOGg8PGiwkHyUsLCwsLCwqLCwtLCwsLCwpLCwsLCksLCwsLCwsLCwsLCwsLCwsLCwsKSksLCwpLCwsLP/AABEIAMIBAwMBIgACEQEDEQH/xAAbAAACAgMBAAAAAAAAAAAAAAAFBgMEAAIHAf/EAEMQAAIBAgQDBgMECAQGAgMAAAECEQADBBIhMQVBUQYTImFxgTKRobHB0fAHFEJSYnKC4SMzkvEVQ1OissIk0hY0ZP/EABoBAAMBAQEBAAAAAAAAAAAAAAIDBAEFAAb/xAAuEQACAgEEAAQFAwUBAAAAAAAAAQIRAwQSITETIkFRMmFxgZEFI6EUFTOx8fD/2gAMAwEAAhEDEQA/ABzXvOsF4VVZunKtDcrvJA2WUunr/aomuEHTWoe9jpWyWy22hrDS9gscQN96ixF4EyDvv5VAcK31rZLG0f2rLR6h14BiTeshLkmDlR53iIVjuCNIPP13s4hZGW5uNm6gdfOKDdkeId1c7l/hubeTf329hTPxCwSIIn+IfaRXGypQyND49AC7h3tghSShgn06j2oZiXjRvYjmPvFGypVSjAlT8xPMeXlQrG2fDyI69PKhcrDaLHCDOFxCfuFLo+eRvoaDnEmRRPs2/wDiXE/6lq4vuBI+yhduzmdQBqYj1q7A+GKfDLdq6at2n6t60GxfHbNoMIFy4pIKGVAIjWf2vT61VwPbUFgHwaOxjJ3ZdWnNtAJDdAY3jRhpSJ6/EpbV+RnhSqxi4xcnFXI5ZR8hRvg9zUydhJ9fwBP3UupauX7rvYtXGLeICBKzIhokAghhBPKiuKV7FkIB43jNzM/ujrG3qTUefMoxUkHijudE+HIv4nKNbVrxNzDGfCD/AFDN/TTJcwsLnn2oZwXh/cWtYzt4m9dgB6DT59aK2QzoRvQ4IOEbfb7PZHufHRpbvxtVuzfPOho0NWbT0ySsykFbd2qePsZhG3T1mfxry3e1rfFXQBJ6ge52+z6mlpci2qF5s06kbGFkbqdtNfl151dwfFg4ysYnmRGoCmJ251WvYRFDFmE5iw9FEx1BJYT6jrVHh3D7rMWYyq5WLMZ1GWeehyz7VrC4fYw4h1Oo1kZvnyPoKGYi2QfyNen2/KrVvHoW8HiU93M6eF/HI66cjG/pUxt94GgzLj5En8+1HGVAIo2MC7CVUnlP3Saja0ytlIIPTzoucWVgAxrA+ZqdcXlEzrFeWRhcgt+Cq6n9YUFP3CTqf4vLyquSqKLdoZLY1CjQdftqbHYwnehpv6zTINs2jOL4YYm2bd3UcjAlTyIrlONsvauG2w8SmNNZnaB56fOuri9sBzqK32ctnFJinktbjKsCCRME+kgj0qvHPaKkhDT9H2PYA9yBPJnUEeonQ1ldSfHEnf61le8aYO1nHzeNRs9e3UIrw7ab10kASI8kTzowiAAH8xQRVgzVi9xAlY2oZKzUEbnEUHn9KsYRlZZE0v2gTvVgXSogTFY4mpjPw3FC1dVyJA0PoeY8x+NOqXyVD2iHRtQPwPL0rlNjGkCNTXSOzbqcOjWtJAldxmA1leRkVy9bCqmMizTGv4iYMdCI9vyaDX8LMhDuJg701XM90Ze7J810HyNUrnZe65k5V82Ovtlmo7aG7lXInYO+bV1HI+FtfTY/Saj4zhzbuuikgicjDodUI9oprvdhbpmHtt/qE++U1Diey1x0TvCtu4kqCzAyg1EwZ01I8ifavDKPwv1F/M5HwXDPfumSAAfF19APaKeuEY8WzIw7O6/CIAmCAQpMRuPrFRnhKrcd0gswgkCJg7x5/dWWkcam4ba6hiwOg2lWGw9iddNa42fDNZdtfQ6GKUfDux44Zet2UtsbSSe8ZmQEEXLcl1bUyeQ1Ogra/bttfe8WBJjulHLwiWPmdRHqeegPE8Qy2GVB8aqdtQXVULRyJy/91T8DAAYuMzwAnRQOg6+frXVeBOKciCL5dB9FBjWieHOWKCWbx6UStYvQAj/avSj6Bvo94laAII0mq6N1qz+uqRlOtV9BvFA06Mj1yW7CyJ/d1PmOtbC0CTmgBSdfSR+faqpfwyNxr68o9zAqL9XQWxZDkPcRioJ5aFo028YmddaB8IBg7izpZFx8yuveQ8kyuZUlVG05AT8teVVbOLm0BoQ75QY0IJgaDTQR/p1nWqXFeHOXa34M1xmuAZhsFKfM5pGn7D0e4LhwEdGgnvDlgg5diFjkRv7ilpP2GcICWma3fylwqgsjD9kgNbQeksY+f71MFp2LSGAEgiNmMaTpoC0GQTzpZ7aYVyTvoB4dQupkkgbmDE7xNFex658ImY5cpKCdNF2j2IHtR1tXPqD2GcKxuMCRl1JI6ET99Q3fCqg7kZvbYfYT71FdN0XIByExDZQwInWZbciRMCCfSvMRixcuEjTLCkek6ieXT0rVHk8nTK9+5PpVezhS7hRu2lW8RY1gb6aeu321a4KIuH0Ov5609cLg1ysms8DW2QzkNHLlP315jADMQKs4u8KGPiRyr0bfIP1Bl62QxEVlW2xArKdZhy0jSoidamUa8qkNmZrp3Qkr55qRLGathhqI4W0KxyNSIUwteX7OlE3txVe8nSg3BUUsHhSzBQJJ5AEk+1PHCbTYZFUWyrmWbwyZkxJ6xGnLWk3D4l7bEoSpiJGhg+dW14/d5tJ6ktP0IpOaMpqvQ8uOToWG4oVEuCDzLGPb8ivT2k6CR1Oi/WhA4VntpctFWkA+Iz6/XlVS0hLmVMDcA6f0k6fWuTDHF2w3yGzj8Rf0tPbtrsWJIP8ASAD8zQrjHZZUQu+IL3CeWaT11zT+fOpExNtTGcg9CQv2gVU4heVjq400/eP0qnHOKflv8GUL9ywUJ8d1VHPvWUR5ydK1TD5yCMxPJ3LMfVFbb+YgeQO4viwkk6sRzbl6LsKtYK3nOkz1PnTZZGzVD3CNjhCpgXb4jmTX0Ikzz0/OlS8Kdu6PgIXSTESfMnX0AonjdMIVX4ZRB/7N85+VCShtqv8AiZgZ8OoiI6770qLcnR4I2/LfSvGxoEg8qG3Mb05VYx2GLjvF5jMw8oksOu2vpPWmuNPkLd7GrYyTIq6CXtqRvJHyP95+dCLKF2Cj/Ydfz1opgcSBnTUQZDbgALlaT00/PP2SNLgyy1dxOoQCY29iR9xoNxliuKtxnzG28RuNGgAdNDt+8T0g3w60QPEQd4YCJkkyBJga7T9tQ4rFpdKwwziFKj4gWa4vsD3d3X+A1FKp8HuionCi2Jw7OTme07E/tBlCxr5ZtP7mSfAuHFHvEtM3WI1J0hY9D6VGDGUgnwyB9hFTYWyxY6kTqfxopPirPUR9oboCF4JyDQKJJ1EQOetIXaLG3Q6BHhM9sBQueWDFw+o3DAbfuia6ZxDBKbTCNYkHnI1pQ4twwNcV1Y/8p9etsqCvrC86XGTcdqPRr1LfB8Rcu2yW8TAtJUaRmMZdNgNOvhOp3q+xVmDDdiJ6dPt+2q/DsQti2bamAGdsx00YltekSa0XGI4GVh4xIZTPhMeMEctQZHlTmmuKPLkNJZ8Zc7ACP5iI+gj5ivWgfCI/tQ+xjVWwR3huHaSCDJ5NyBhQf960TiEqx5Ab+Z/sDQxTZ5HuMxgmJ560OxZbXLzqHF3gLb3NTqFX10JPy0/q8qr2MYWGp8v96uhEFsoXeI3QxGv59qyrd28s6/TWsplfIETLaEmitjgtxhIWB5wPpvW/Z5BmzMAehO35mmV75jSD6mmZJtOkYkJ9ywVkHluK2SRRS7iRcfIyqCWC7SdTBqHtLhO7vSNA6qfcDKR81J968p8qLNIUvFq2qthsUAIIq2yaSKKkesquo3qF0q6TpUTW4idj+fz6V40I9nceqOUvNFtvOADuCR0O1M2Jt94Is/AP2twf5Tz9aQ7ihiKK8N7RNhrYSfBvB1gTJy9OflJqTNhb80fwamE7tvL7c/wFR3MKxxGVUZg8HQTodyegG8+s17ieM4YgFLoZ21VddI5vI3mdOcVTweO7xltMxKO8DyUbkeRIYj18qRCLvkxv2DfH+zq4cJcDEhj3bSABJBYMOmxEHqNd6HcOvgEkH87U2jusRhnw9uIyFFBI1jZl1mA0a9fSkPs6ma+LTSCpJKNoMyyfF5CD+Yoopuzd3oxv4tdUWrVpufiPToJjbnQq8A5buxA2AEkaaE666nWveGY5ruMureA8IuLlH8JCwPaaiRjacqeXPqNwfcEH3pmKO1/M8WcPgQdD+FE8LdVAFJ2Ok9DoV0/OtU8PizcMKNZEnkPU1edcsmBAU6kj4joIWZ01ocrb4YSpEGHwwtZvGpJaF5EAAgAg6yNT6ge1pLCIoVJbUFp022B9+Xl6VS4niRh8M90QcgGhMSSQup9/eqXZvjlzF5wiGBcP+ISoCoTKgqDJcLppImCTSHLbaNaQU7SIThLot+HMupGhGYwQsa5j8hJO9LOFxJTH3rgCs7LZcSCFPe93nIGbwkqbgBk6u3mKcOI2V7plYSOnnM/k0Fv4O337uBKtZtKBGzWyPuBH+9TVKSe1HuL5KvZ/idxMRbSBkuXcQSAf2vAzOwiN2WIJ+J+UU+PdpRwVi3bugpmhbjsJM6OqrrpyA+yjxxoopQe5+xhvi8TvQ17cmiWFysZMEDrVzwbwKxZFAw512oxVxLgGHMyl0ZswChsslj1NsCQBMkx1FJvZ/H3vCysHyrcCMdcgaAwObWM0EenQ107j3BUu4qwSWCEZWEwIUyI6SWM1zjs3wB2sPyUi4p5HwsBER1yn0FHHI5JjJpcV9zpHBMQCgzAFbg8cj9qI5bRt5QK1xGH8HdqR42IzAzyXf0BJj1rWwe7toEUsoUZju0wNQOf2+tRhbneAi5bFvK0hpV8xUqCZGgE9PxpkXXQLXNg/tBiFVbdpBCjXX338ySSaDpiSpMUV4vaBcEEMAIka+f31DheFK3xE+QFXY2oxAYNbiOu1ZU9/s34jDGPOspm9AUW2xARAsCDp5Dn19agI0zWmmOX3UNOLJGUma24dfIuAEwp35UUo0YmWbWZ3RiseJTMGNxvTB2u4d3ltiPjt+L1Qxm+RAPpmqCy47xk6WhdJ/rCff9KJ3sUe7t3F3iDI5jqOYjfqD51JOfnT+w2qOdJV6zfIAFT8dwK27gKiLdxc6joCSCs84YETzAFQYPDtcYIgk79ABzJPIDrVikqsAIcOwRvNC6dfITv57/ZUeJuhrkqPAPCo3hRtrzJ1Y+ZNFcfcXDYbIp8dzSdjH7TeQ3UA7yx6il23fgwKGL3cmlrFuMpyxmpfxl2faruZjrPzqrfA350TdHinZtFnCLuxCj3pixuDfDuJBCJ4ZGoyjTMOvOq/Y/ChsZb8jPyBp54phgywRU2TIt+08laFPgGJD3f8RjMyGUxoYhgRt09quLZZeJlmMtmF3NEZhK5tB1UvPmKoYjgqLLW/C42PXyPkfpRThOK769YdhDLNpp3AcEQfQk/MVBFPDmd9S/2Uy/cxr3QW7kJxS6NPEmb3YIxj3n61LicrX0tsrA93mzASIzEmefX6da149w4txANmyDu01AJMwVhRzOk/KrWNuZLT53dbaKWJGYvlUS0kEkn06HrT5yfDixSSosWBlOWI5x09fONzvW12yeX3a/efeqvDijol1S5DrmBZmOjeUxPL51c/W1G7ClW3yE0kBO011reFuSsBgF128RA+f4UN/RzcYWbsaTdAHsP70zcQxitaZSJzCACJHSYqPsjg1sC4o1zOXEgCM0SNPSsbdNtGPqi/f4beIkwfKfyKG3rBU6iD6U0jGVHfvKdCJHnQxyNehnPqK6250GvlULY62GytcQN0zgHp18qGduVuhSthkCkDRhObMxBXyACzrXPOL8Ba1a767cD3BBCgeFdeh33oMmpSltGrHJx3JHbeH5j6VfzDaaSf0acWe7w9M51R3QHqohh8s5X0UU0i7QSVsWueTbHYXOInYyD6c6WuMXO5DEkCJgttmO23UimHOaBdtMv6u5aIPhHmxB1nyUN/q8hWxyPFFmtCdw7tuP1iz3zEKEZLmU/4edoOcg6kCNf3ZOpAMueFxhxNpTZ8JuIx8UEhQBI8M6nQaciekVyy9bm+FVfCLGYACAMtoyR/UpJ6metdN7D4FLeGtOBDOAWJnUEtpHIQToOp61RFXDdYtMkCL3YuFdR8Uco0OntNSyBqa9wyhGZFLMGJ0I1XTcmT6ewqj+tlcqXIADKpJ0nxAb89wNN6c8m2XJtXGwgzqNGzz5AR+fvrKlxCoHYMGY5iSQxAkmdvKY9q8ot4FnOkMGams3zM+dHsH2XYlrd3QBgQywdWlSAT1KqCCNIB9arcH7p2LmbSHQ6jPOoVfMgif3dd9KqWWL4Aos4RmL3D/wDxn6Yi1v7Uew2IDYRPKVOs6yf9/ehPB9cQRG+EufMXVbb+n6Ud/wCI3FIUW7ZuMSQFCqWAEtp5LzE+lR5ebS9xqFbtAoizmDGA9uFAJzBnuKOmuYj2NEuEYZFUIh1c5nYjLAHwqdSNBLHWJPlNH1yYkB79hIXQO7RBJiFygMSSIAJpf4u36tavBFZmXMCPIbgdZ59BPsrfkbr0DqLXHYv8d4g9y4XGw0UbQo2/H1JqlgMKbuYAxcXxKDpI5rOw5ETA3HPQTgcSLIY3c5YQz+MGFdgAQvNszDSRoTTr2d4XbuXkaZUiQw56SPt29aqxaiM4ccMyWNxdEPCuyly+uYutoSQVYNm00PhjT3P97PaDsS9sTYJuLAzBioYHTXcAjnPIb9aPYG5ctkoVZgGAG8BQGLMpg6QBoNNfnbw1xrxLtPdg+BesftHrqNth7SVPLKwdoldkOHZcWDIIXMs8iQOXlPzpwxo8IqDA2R3jMObsfu/Gp8f8NLlLdkNSoWb5gmp8Eq22724PAVhvUFRm+TD/AEjpVbEjU+tFMfwRnwNsgbsZkwBmKQT7qBJ2zetbq/8AFaGYmt6TDGOxBuOrpoDaUlo8RkkZfL8+yd+kTilwWxh7LBZTvbjZipyBsgQRyYmY5hDy3N8Aa4bYVxBSRrObTkZ0Ea6Tp0E0I/SJbGRJEgpcU8jPgymegb7TSdznBMyUdrok7D41Ft3RcuGFAuF3afAoAJ25DL8x7umCwyyCCGkA6bQ2oPoRrXMOGoBaurusAAdDmAn/AElh/V6U/cGxyrZQyxlF330GWOgAggAVJpsjmhssbS3BHHcPUiRC1Us3ioJjwjQtypR7S9rzfvnBWc9tp8dzMVAXKGm3lIYnUayAfMa1Z4WiW/HcxF24Yyq9y81xQd/EuqkTvI01p89Qo+UXHG5LcOH64CN/as7+dqXeD8YF20GMK+odBrlZWZSNJ0JUkeVF8FxK0oLMyiNNSBrAO58iPnVCSatC22uxf7W27gNlphe81UjQyNwYmQJ5jc7xSrxO0z22Nxw4bRQAo8uSiI6yetNvaztrhLtvuMyuXZFldQhLBQ0wNpJgcpEiaV0ssb36sMitGdiWLHL119tNOWw1rnarHPfuSLtPkg402OXZjDC3hLQBnMM/kM2oAHKBHvNFFekvh/buxZvPhbxKLZORLmrAwACHAEghp1EjfQRTeLisuZGVh1U5h9Nquhj8qI3NOTLNoTpzqLtJwRLmGbvJJUhlyzOYaaAb6EjatLGKKtrVhbjXPCus9aXKHuaJnEOyZXFYZbKyt3B3beY5oDlLjAsxHhlrkfSKdOzvCVTDWrbfGi5WgnfXkeXtUljBOHAYAqJ5zFFJolKltTFtUU7uCRVM7669aWuIdmku3RdLlAhDtAGpU6NJ0ECBsa07f8au2bBa0crTAfTQysKJOk66+te3eKOUt2xka4UTv2UygMAsFKmNWGkSI6164y4kMipJWgpdOHZixvJJJO4G+sb1lDbnZ22xzBWUEAgZ5iRPSsqngn5KuF4nczQFkkag79QdfMT+dNnv58qR4DoJJJkiMx32JJA8+etZ2nxpsYN7tsDOFUA/zkKZ6/FMUodkeNXb97ubrSWBZX0GXIjuRlC+KYA30jnWun5jVwN+Gdl4kEyPpYuKBHxQG8SHmJgVnErzFghB725uBqQgkd2p5Sdz5saHcP41fbEJfVFNuy922WZ1XMxTISASM0eGSJ+dGOz1m7duyMpYmXuxoBvCdfLl670MVb3Ppf7C3UqXqXr3CbVjDoXGa67wWk6EhiQmvhAgCVg6AzNL/HLFxsOyJJMaHcsg1IP8UCD10jeKm7e9o0XEWMOs6SW1nKXIRJ66KWPOGqhxvjht4WFMXLkoD0EeIiOYkL6tPKgyNbG7GYHckkI2Pup3TG4JbwgEEAwDIUgjUROvKOmldO7FKn6pbbLuumYyVUbCYE6DQ9I9a5smBFy09siTBKeTAaAeuo96deynHLZwlu0NWW2CQZEjMV0YHQiVkEH4gaRpkm6KdWnGdha3bz3ReYQgfKigkdSWkbkaEnqQOVHLmMi2zTICk/IbfTypX4rfd7TDwqQrRudDuN+g06b61rbxjmxbQkEuqEwCBlIVh7wVBPMydNqtaTJE6D/CbRFsTvEk+Z1NbYs+GpbGkeg+wVFidjUaf7lhCtiWlwo3J+2umYWzlshY5AR66ffXPuHYTPjUA5GT6CukXDooHNh9NfuqvKxL7AnEYF1z/F9woF2l4cl8BWnQHbzKn/1+tb8Z4gGxF1VYEhjpzldD9a0sWS2hMTrrSntx8yDu1QHXswkEZn38vPQ6a6wf6aZcBgxawwWM+UGNNSJJiB61RxGPw1tsjX1DbGNYPQkAhTPU6USXDC7bIFw5WUhShGxHxAjQ/wBqx48SXkVBqc62t8HE+B4gvjXYAsoDaHcIsAD2UAR0FPGIFlcqgSCAxVvFOaVMBj4tzIE+lL2N/R29nF5bj51ZS6uDlLHYyNSIJE9Z33oz3rCwDa8THwkb6iZEDXQjauTquJKi3TryOyO32qRMTikYhfELkBUCStsA+P8AYlgBpprEa0gcR40158zQCZJidTtJ/pCj+kedPl6zhXK27lq0JGZmAaGciMwjK6mZ2OvQmkrtPwlMPdC2mLKRrJDa/wALBVkERuAQZHnVmnzRflXZHnhLv0BffkEEbgyPUaiug4DtADjsZcJGVbWddv8AlFSB/UXbTzFc6mt7WIZQQDAYQ3mJDQfdQfarJRTJlKja9dLMWYyxJYnqSZJ+dXbWIxFidbiBlIMyJV1I28wZHsa04LgHvXlCqzAEM0clBE68ug843py4/wATexdL2Yti6qmBsx6Gdec6+9T5c/hyUUOx4t6bHvslxAYnB2bsyxUK/wDOnhafUjN6MKY7d7IoC6VzX9GvG/8AHewVCFwWKqIUuseJRyJWZA08K9Neh3AazduD21wS/rZmocTxDKCxMAAkk8gBJJ8orwLQDjXCHvwt1slkHW2h8Vw6RnePCu/hG/UUaXsCzlPafjn6xiXuAkrPhmdVGxAJ0n8xTp2A4j3lp0Y+NWzREeBlUKwH7ukaeXUUsfpBtKuLAUQO7QADaFlQAOUAAR5U84Hhlu5hsG6g271uzayXF0MFASjfvIZMqep2k1uOL3Wgb4oacPxgooXIDHM1lD1bTUAnmdvpJisqn7Hqj7lLtZrwxm01SyfLV7dJnYdVfGpDKoVLpJJjQ22X2+L6U/cTtI/DYugZDatFgZjTI33Um3uJ2bAVYCKdJVRl06xUeXUOHkSuxcrDnD7RRLdp7gKWlCg92JMemh0nU+5pjw3HLaWjldg20EQ0zGwkL1nWkBO11g6C56SrdY6edXxxJTABBJ5DUn2qNajJGO1ozcBO2eMtvipUguVhgsmGklRzOxH0q32zxIbEBRooEx5sSx+mX5UUtcYtIMxNtS3mAxj012pL4nxlLuKZg4IncyBoI50Mck5pKnx/JZpZKM/MWLN2CxG4E/IT91EuyroMUq7DJdSOpAuRHsooLaxCF3h1iImQBqDz9Kauy2BQJ3roudmLKxAzZSBoCdRrJ96N5Hii2UaycXFUzbtpjslpUWQbhMn+FRqJ8yV9gaj7JM7WRJkBgFnkpaY9Jk+5qPtFwIX7oa45IAhEGw3mTPvtyph4RgBatooEQRHy2qnS5Kwqzmx5Yw2aixLaGpEuR71Vx9zwnzoYu5jWzXsdhc117nTQeppsa5N1F/dQsfVjlH2NQngeH7tUtj4m/wAR/IRAHzj5GrWBxINy9cOwbKP5bQj/AMs9Wy55FPs5vjON21xWIYDK7PcUM/itz3k5mVRmA03UmJ2o3wnFXWUm8gRgToDIgQQZkj3kgxOxrn1+6WYtzYkn33p84JbDYS2NptgaeYg/Wa5/6kv24y+dHkxUxGEXvXIYZSzEeF9iSf3aZP8Ajj2cDbW0C1yCojfw6sVBHxQRAPWYMQU48KxdtygwzNH7S6gjqGiDRu5wu9bwIdrfjVmuFQAxVGWDIIgnwgkRpHkYHPLHUVGX8h4Xc1u6BXDeNTiXe8WzXABLGTIOgk+RgDQaDrR/hHYu4bj4mz47TNIGbKwYMGJCnwtGok6idOo57exRua8/SNvp5V0PsJ+kmVTC3FS3kWFckhTl3zHcNznWddqyGJyk+Tp55qEU4oi7T9nGud5cS3cDjmZiYkiToOXT3mgHFuywHCxdOZsSh726Z8KWmIRLZk7yQwgftNyAp54pxsMSTkKct4M65jIBPIARr8qHXnLhu8ANuCSrFQpgGSVzAjTnlJ6CgxyUZ7Y8i5xc47pcHGqynDtf2ftC0uIw6BEMBlDZl8WzLqdJ00MGVMDWk+unCamrRzZwcHTGbsHetrefvLq2yyhVkaklgfC2ykZRr50wdrMPCqwWSpjp8/wqj+jbhmGOe9irRdQ620JIyZjqSR5CCW1CjlJBHQ7qYXEh8qW8ieEzqrMNwG36azXK1coRyptlmDI1j21wcv4LxwYXFJdZRmRwTr4mV5RlHLRGaupL21V7rWe7KkAHOSIJhSRljT4tDJ22rjnGsGqYxrdpiy94As6kFiPCZ3IJiecU6vw5kD3rzsGYLbTu8qszKlsXHJKsqKJ6akiBGtVuHl4fa4JpzcpDZa7SFr9yzkjKshpnUZZ0jT4tPSq3FuOG21sMoIdoMGIAy67GT4vLbz0CJZu3Cbtu3dQnQ3SQUiACSe7UDQTMjyHKqXFLNwqA2Jw951diCb1sQpCCPDvBUnYbjzoFujkXPFfyC/mCv0m2QuIRgN7f1Un7ivyp6wQg4WygYsttWIBgKi2wgZ+upj2brSB26LP3DOQzMjBisFcwjYjQ+um2wro1viK2xIXNcyBSRE6clmANSabjytK5fMJ0Fxgz0J9KyqH/AOVJZARwQ2VWIiYzqHAJBiYYbVlUWzxD2keOE3D+7ZtH5G3XOMJjM9tSVtmRubVpjoSNSyEn3NdgtYVHsBGAZHtqCpEggqND1rjd7hGLBhEtAdA0ge51pTlFSTkA3QT4P2ct40XrbKqOoUo1tESM2YeJVADAkL59CNaTrWOVVhQdRHQ6xz35RFP3ZjvcKzuxQsygQASBBmdd+lC8V2Z1Y2sigxAjUdR56elJyZ8blwzU0Kves51hAeZnKNvuI2FWbfCJgE57hjwgiTzIAiTAppwHZ1QZuQ45KBAHLTXoB79aNYHhiWlhVCgDfnsNSfOB8qmyaxR4ia3H6gLA9lfELjKiKvJl8wQYPORzpgxPEUERJ9BoB66fStMbcOURJJ0TQiJ/bbpvoPPqak4Vgrckv4uWu56nyE8qfh0zyR35vwBKW5nvDbRuOXaQi6AfeaMC7maRsNvxqG66gBE0FTYcqupIAp7SSpL6GpBOyPpUN64syx8K6n7hVfF8bRVMH3Og+tCeGYg4u8FEm0p8Tcif3Qdj/cVuHG27kHQ48PxBt2bmIfQsC4B3ygeBfca+rUOx+L7jhzk/EbZH9VwwfqxNS9pMR/lWB/zGk/yqR98fKgX6QsVFq1aB+I5j6KIH1b6VTJ8fUERl1p+7Of8A6tr+QUhM4BFPvZwf/Gtfy/ea5/6gv2l9QWXbnEbdlDdu5ioIWAJJZpidRpoSfYc6hP6RrA27z2tJ/wDaou0FhWw9yR8ILDfcAwfqfnSGbnITPqfxoNBGDxNtc2EmCON2raYi53Kt3TMWthoEA65dJ+EmN9gKLcC4VbRe/cS2uWdhGkgdZB1oNxDGl7mUahTA8zz/AA/3o32ot/q2GVHM3GCqqjZVUDO/mS2g5eI7kaFlxym2odHTx5FGC3hzE4dgqvdAUH4QzCZPMrqZ8iOfU1FieN9wrZu7lR8JdATqPhXMSd50nTpsEh7juB3jM0DmZieevpVfErOYkknmfvJpMcUE0jHmlTYe7PdrrQD2MQgaw7NGpUBWM5TGwkyDOn2S8V/R0Wl8E/erv3bEC4s8gdFf6H1pG2NGuB9qruHIAOZOhO38p5em1Vzxzj5sX49yOOSM/Lk/I+4LhbJgsPbZGVVWWU+Em65LMWG+mYL/AE1UFnLpbJKTIGfKo5nxDxHUctPPlUq4y7iyiw4RgCf3sp1IHIaH8YFbJhf8fuwrBdSfikZdvFmMawNvSK4rktz3Pnui64QikukB34VYONw/dzmN1WYSSGCHOzAGSAAp8qcsRdyoGAUslvF3EzKGAdLdtg2UiDqOYryzYVPgRVkQSqgE+pGp95rbEOSgSBFuxjAWnVu8tOQAI5HqafptRHJkSvpVyc3NJSnaVHL+IcUu32zXrj3G6sxb5Tt7VXV4r0rWC3XZ4EGzjN68uWvKtsT2hxiytx210MgazrowAnrvW2HQl0AMEsAD0JIANMlnso0lWuDu5PwTqOehEAkeRqbPmhj+MONerLOKxebuz1sYfcyf8i3z5+tZV29wtDl1YZURBpyRFQc+i15U/wDcMXuetDrh+MW7di3Jn/DQafyjWkzPV0W5qbuhlINIyZnk7Fudg7J7noNT8hV3C4NWHiLKemTN8zmEVHb4SgmF5knVtfrWzYFY0H1P41sMmnSqSbYN+5Zt8M10af6eXpMVvirICsoIbwnbr00JB9jVBcIq7D6n76sI9TZp4nTxx6N3Gj4lHtOhYKTsdZDDVTHkQNPWqGqjUA/ymftiiZwAuGToeZ/Ec/tqri+GhTqCvnBj2ruabVxzLy38wiOxiC8ZELTtqB/epLti7+0wt+glj7n8KHHENYYMokE8jEE6bjr+d6u/rF4jS1lJ/anOY/PnVW1dsNM3t8Gt/HdJjkWOZj/KDIHt9KM8C4/bW6tlEC2ipUHqw9NN9/XWg+C4cX8V0Ow5l9B6Zfxo8CpALQET4eQHmBWWm6QR47tfxm3wxb56AEyfck/OhHbO4HwwvDY3wqH+ALdA9iFU1tj+1JbMljbZrnIeU8z6UJ7W4krw6zk1Fu7lIPRk8J338BH9VNnGkmxbkLxea6L2ZacNb9D/AOTVxxeNuOQNdP7H8SZsHbJABlhptAY1y/1KS8L7mWXu03G1s2zaKkm7Pi00UAAga7k/fSTcxtlQTleQCRJESNRVj9IfFHD2oUZQp8Xmdx/2g+9KDcRZ/CYgkT6aU3SteAq9go8ySLXDCVeQYYeIHTQg7jzqHi4ZiXdizHckkn8/jWytldTyGlWLy5gfOpnNpnd8NSg41yj0kZZEbT/ahV4kn6RRTgSr3wtXdQ3wmSII9+f2xTjxDha2VcWLYl08JG8wRJJ1j8BQ71jlXuT+E5r2OV3NzVvg+BN68lsEDMdSdgBqZ0/M1mMwZGsbbjpy/PqKOdgMNmvs37q/U6/+tWZcqhhc/Y5/hNT2secLgSqjMpXxM0HokkexOTyMVeUMLjlRLK2YA81OhQ+RB9pB5CtcCClhADHgjT+IgmrYfMzSxOg5nmPWvkJ5lus6NEWJXLO4G46xykfT1mq+PuJZs949weJHULlJ/wAxGQTG28zEcudR4+/lRZMTmTadQQZ9fEfl5Us9or79yRkzKIIbYgTJzDmPMRXS0MYOdz+xysi2zaAZt2/+of8AQfxr0Lb/AH29k/E0MOPIkFYI01++tTxM8hX0HPsCqClru1YNLmCDGVeRn96mzhHH1utlyspidwRpE+Y38659/wATPQUa7J8QY4pB4QCCDJiR0XzPSotZi8TG3JdI9wPZuisqUYVj+zWV8rwFTLlux9tYbYmpA0n3rG0qlzk3yLo1WKjNuakFRXE10rYM9I0uJpUAEVO6+Go9KagD1AGIzzHkSPTY0aw794pQmSBKyZY9VkzI5iddx0gKLXn7VKt4qfz86owZcmGSa6NUi3dwA5oOuw/PvQ44Wy5K52mJjMwHTnofap7/ABct4Xcx9vqedUv1y0GksGIneTyjkZiOnSut/cVatMJNe5SxfDntvmw5LRqQB069RRZXtYm2P1q1eQj/AKbEodtSo8X0I135CdMaGSFgDovhHvzPuTVDGcQW2PEQOmsH2HOlZP1WV1CNv5hOXBmN4db8IsBlUTo50jyXlS5xfguJueHMrWwZCgwJ2mDzgkT60SPaW3O/2z9lWLHFLb7NP5+dTZddq+3Hj6C7QBwnYBP+Y52GiwNeepmmvA4JbSBEEKNhWyXBEg14CSelc3JqMuXib+wRriuHpdUh1DCdiJ66/bSz2stYWzZKJat98+UggaqoYEtvAmCsDqelNUaRXOe1OHuJePe65iSGGxBJj0I2j0qrRNynTfXoPwRi3bBzPqQfWprN6InaqLPt5VYtXBFdSUTr452yxiE0DqYZTIPmNRB/O1P3DcUL1hLyfGviI8wIZftFImFI9qN9mMU1q8FUZkcgFdoJ0BHLXb5dKRNblQ6qe/8AJW7VYZFxBZGzAgZwAQFLAECTo0qVJjYmr/YDBAC9rrmj2yiPtNS8f4S9q8e80t3YOYDMQAMpXpplB0/eGtVOx2MKXrtskQwMHlmU6H5TQ6pSeGUV7Ij4nz9R0sf5foI+QqH9Yi6nIMMv0kVvgbwK3B0j6j+1UeIA93buAfC4H1H4183GPncX/wC4Cs3466i0S2yup08wR9poA2OWBkmRuPyfKna1bHektGWJMiR4TznqCaG37d86Z7EHYFdfs5VfpmnDkmnp/EladCVjMPYvMFKFXM/CVBgAliczBdI5nXYVtY7E23VWW6Sp1BA3HvqOe40o92twF5rVvPZtvZRczG2EzgxEr4cwEwTA10nrSbwjil62wFi4WE/5TaT/ACgmNfLXXnvXZxqcsN45U/z/AMIsmPY6Cd7sdaQ+J3+n4Vb4Xw+xYcMLZcjUZjMbcoii4xOdQ2XLIBII1HkfSPoKr9yORG/OoHqMsltm2LaaLx7TNytn8+1ZQ4Wej1lTeHj9gt0hqtedZdfXzoaMblY5ttagfiWsimLTycrQtzVBq3ciYqG+8aiqCcXGleXuJAjypkcMvUFyXoXO8nSajuuBQk8QY7E/fVhMHiH+CzcI5HKR79Kojp2Dyze/jwOfyqjf4wcu8fePP6fKrF7sxi+di7HkM32TQe9g2kqwKnoQQfkdaqjiS7MaZrd4iTOmgk/n5fWht3GueewiKJtwwxqR6VTv8MbkIFPioIw0s8WddifLT7ajbGM58ZLExE1n6j1rUCNKJRhdpGloLMifuqresQd/epFuf2rBbLb7VnXZ43w+MdP2zlJPOfem3AXlYaPmPmfupMuJB8uXuKIYDF5YMajaptRhU42jU6HGPY1DjMKtxCrqGBHP86V5g8bnGpBbpUxaa4zTixl+xzTi3DO6uNbJ28SE81PI+Yg0PW5rpXRePYDPbY5FZhET5Gue4oGZyqPIA/j+YruafJ4sS2GopIkDN+yD7RV/AYh0IfTMpzKPNddfIc6ApdYbGp2V7ZGeRtvEidfWnvFyUf1ap1Ye41xY3HzlyzwAJ1MRuxOwmYQR1PKQH62ZMHSd/tqJ3Ukk9Z/M1q14cqasa9SOWV1S4C/Du1N+yWyvmDCCH8Xod5nU8+dWMP2vuhYbxSSdyNzO21L1q6AZI0re5fXkD86CWnxt8xQEMk4dMZ37Z4hhDBW+Y28hUGG43duMc1wLqAAFB39aX1xsbCtP1ozI0O9YtLjS4ikG82RqrOjX+B3P2cQzggaGI2A5COX53objOxzM2YwrfwjSZ3qlwftA4tEZpYERImrWI7Q3XVUNz4o2AHPQFl3/AL1za1EJUmvwEoOStsNWw2QKxJIUAt1PWst4bfSTRLs/wLEXRba6oRAdS853UE6gDWTyLeutNdjglpT8OY+f3DapfAyOXoecEIlzBOTIJA6ZQfrWU/3L9pTBa0CORZQflNZTf6WfuvwDtiIWLPiP55mqZPhr2sqrH8KIJdmi7VsdvnWVla+wR47G2FGHDhRnzMM0CfnvTNZFZWVbj6L4dFkGh/abDq+Cvl1ViiEqWAJU9VJ2PmKysrZ9Gvo5NPh9q8uHQ1lZSPUiKY/GqVrc1lZTI+ph5d2qa3WVlY+jxreP2VuvL0rKysfRowcK3HpRc71lZXE1PxhxI8R8Nc140IuvHX7zXlZVmg9QkUsAJuLPUfbV7ix/+UfQf+IrKyuhP4/sy3F/j+6NOMqMg05ke3SgprKynYfgBzfGeV7WVlPEmVhNZWVh4s8h7fZXUf0T4dWLMyqWW2SCQCQc8SDuDGlZWVHl6HwOhE0p/pGxbpYTI7LmeDlJEjoY3Fe1lBh+JHmc1NZWVlXiz//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6" name="Picture 2" descr="http://1.bp.blogspot.com/-lVRBV93qX_A/Te6OeN6t98I/AAAAAAAAAE0/28Cn8wgbPgk/s1600/orac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556791"/>
            <a:ext cx="3995936" cy="3960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15877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solidFill>
        </p:spPr>
        <p:txBody>
          <a:bodyPr>
            <a:normAutofit fontScale="90000"/>
          </a:bodyPr>
          <a:lstStyle/>
          <a:p>
            <a:r>
              <a:rPr lang="es-CO" i="1" dirty="0" smtClean="0">
                <a:solidFill>
                  <a:srgbClr val="FF0000"/>
                </a:solidFill>
                <a:latin typeface="Agency FB" pitchFamily="34" charset="0"/>
              </a:rPr>
              <a:t>Si lo desea llene esta sopa de letras, concerniente a este tema.</a:t>
            </a:r>
            <a:endParaRPr lang="es-CO" i="1" dirty="0">
              <a:solidFill>
                <a:srgbClr val="FF0000"/>
              </a:solidFill>
              <a:latin typeface="Agency FB" pitchFamily="34" charset="0"/>
            </a:endParaRPr>
          </a:p>
        </p:txBody>
      </p:sp>
      <p:pic>
        <p:nvPicPr>
          <p:cNvPr id="2050" name="Picture 2" descr="http://t3.gstatic.com/images?q=tbn:ANd9GcTjj1TbbvggX7xe_anj_TEkYdVnYBFEYrngb5mmgY1Z5n_Z-YV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0808"/>
            <a:ext cx="8424936"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87981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562</TotalTime>
  <Words>693</Words>
  <Application>Microsoft Office PowerPoint</Application>
  <PresentationFormat>Presentación en pantalla (4:3)</PresentationFormat>
  <Paragraphs>78</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MARANATHA, CRISTO VUENE PRONTO.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¿Quién es un siervo fiel?</vt:lpstr>
      <vt:lpstr>¿Qué pasa con el siervo infiel?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Hay una Promesa para el creyente</vt:lpstr>
      <vt:lpstr>Presentación de PowerPoint</vt:lpstr>
      <vt:lpstr> Anunciando la Venida de JESUCRISTO </vt:lpstr>
      <vt:lpstr>Presentación de PowerPoint</vt:lpstr>
      <vt:lpstr>Presentación de PowerPoint</vt:lpstr>
      <vt:lpstr>Presentación de PowerPoint</vt:lpstr>
      <vt:lpstr>Si lo desea llene esta sopa de letras, concerniente a este tema.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MARANATHA, CRISTO VUENE PRONTO.</dc:title>
  <dc:creator>FAMILIA FIERRO CH</dc:creator>
  <cp:lastModifiedBy>FAMILIA FIERRO CH</cp:lastModifiedBy>
  <cp:revision>85</cp:revision>
  <dcterms:created xsi:type="dcterms:W3CDTF">2012-10-15T11:50:34Z</dcterms:created>
  <dcterms:modified xsi:type="dcterms:W3CDTF">2013-04-25T00:53:05Z</dcterms:modified>
</cp:coreProperties>
</file>