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6" r:id="rId5"/>
    <p:sldId id="259" r:id="rId6"/>
    <p:sldId id="297" r:id="rId7"/>
    <p:sldId id="260" r:id="rId8"/>
    <p:sldId id="261" r:id="rId9"/>
    <p:sldId id="262" r:id="rId10"/>
    <p:sldId id="263" r:id="rId11"/>
    <p:sldId id="280" r:id="rId12"/>
    <p:sldId id="281" r:id="rId13"/>
    <p:sldId id="264" r:id="rId14"/>
    <p:sldId id="265" r:id="rId15"/>
    <p:sldId id="266" r:id="rId16"/>
    <p:sldId id="282" r:id="rId17"/>
    <p:sldId id="299" r:id="rId18"/>
    <p:sldId id="267" r:id="rId19"/>
    <p:sldId id="298" r:id="rId20"/>
    <p:sldId id="268" r:id="rId21"/>
    <p:sldId id="284" r:id="rId22"/>
    <p:sldId id="283" r:id="rId23"/>
    <p:sldId id="285" r:id="rId24"/>
    <p:sldId id="294" r:id="rId2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8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jpe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ata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98804A-6A79-46D9-9F2E-086B8171E807}" type="doc">
      <dgm:prSet loTypeId="urn:microsoft.com/office/officeart/2005/8/layout/vList4" loCatId="list" qsTypeId="urn:microsoft.com/office/officeart/2005/8/quickstyle/simple5" qsCatId="simple" csTypeId="urn:microsoft.com/office/officeart/2005/8/colors/accent1_2" csCatId="accent1" phldr="1"/>
      <dgm:spPr/>
      <dgm:t>
        <a:bodyPr/>
        <a:lstStyle/>
        <a:p>
          <a:endParaRPr lang="es-CO"/>
        </a:p>
      </dgm:t>
    </dgm:pt>
    <dgm:pt modelId="{28F233FB-2BDF-4001-8184-5A7C6D8B3A08}">
      <dgm:prSet/>
      <dgm:spPr>
        <a:blipFill rotWithShape="0">
          <a:blip xmlns:r="http://schemas.openxmlformats.org/officeDocument/2006/relationships" r:embed="rId1"/>
          <a:tile tx="0" ty="0" sx="100000" sy="100000" flip="none" algn="tl"/>
        </a:blipFill>
      </dgm:spPr>
      <dgm:t>
        <a:bodyPr/>
        <a:lstStyle/>
        <a:p>
          <a:pPr rtl="0"/>
          <a:r>
            <a:rPr lang="es-CO" dirty="0" smtClean="0">
              <a:latin typeface="Algerian" pitchFamily="82" charset="0"/>
            </a:rPr>
            <a:t>HERALDOS DE LA LUZ</a:t>
          </a:r>
          <a:endParaRPr lang="es-CO" dirty="0">
            <a:latin typeface="Algerian" pitchFamily="82" charset="0"/>
          </a:endParaRPr>
        </a:p>
      </dgm:t>
    </dgm:pt>
    <dgm:pt modelId="{FA86BDCC-E94F-44D6-B705-21C132A3347F}" type="parTrans" cxnId="{B1DEAE74-C4DC-49A3-83F7-A1864E4131F0}">
      <dgm:prSet/>
      <dgm:spPr/>
      <dgm:t>
        <a:bodyPr/>
        <a:lstStyle/>
        <a:p>
          <a:endParaRPr lang="es-CO"/>
        </a:p>
      </dgm:t>
    </dgm:pt>
    <dgm:pt modelId="{A75E9372-9C74-40EF-8A2B-24D7F2034388}" type="sibTrans" cxnId="{B1DEAE74-C4DC-49A3-83F7-A1864E4131F0}">
      <dgm:prSet/>
      <dgm:spPr/>
      <dgm:t>
        <a:bodyPr/>
        <a:lstStyle/>
        <a:p>
          <a:endParaRPr lang="es-CO"/>
        </a:p>
      </dgm:t>
    </dgm:pt>
    <dgm:pt modelId="{7C929F67-F18D-4F40-97B3-E66BBF6C84D4}" type="pres">
      <dgm:prSet presAssocID="{3098804A-6A79-46D9-9F2E-086B8171E807}" presName="linear" presStyleCnt="0">
        <dgm:presLayoutVars>
          <dgm:dir/>
          <dgm:resizeHandles val="exact"/>
        </dgm:presLayoutVars>
      </dgm:prSet>
      <dgm:spPr/>
      <dgm:t>
        <a:bodyPr/>
        <a:lstStyle/>
        <a:p>
          <a:endParaRPr lang="es-CO"/>
        </a:p>
      </dgm:t>
    </dgm:pt>
    <dgm:pt modelId="{12CA4D8C-E556-47D8-862C-74088E979899}" type="pres">
      <dgm:prSet presAssocID="{28F233FB-2BDF-4001-8184-5A7C6D8B3A08}" presName="comp" presStyleCnt="0"/>
      <dgm:spPr/>
    </dgm:pt>
    <dgm:pt modelId="{98F30757-B6DD-4F13-8B10-CC20F6C7F6E9}" type="pres">
      <dgm:prSet presAssocID="{28F233FB-2BDF-4001-8184-5A7C6D8B3A08}" presName="box" presStyleLbl="node1" presStyleIdx="0" presStyleCnt="1" custLinFactY="-17397" custLinFactNeighborX="-1882" custLinFactNeighborY="-100000"/>
      <dgm:spPr/>
      <dgm:t>
        <a:bodyPr/>
        <a:lstStyle/>
        <a:p>
          <a:endParaRPr lang="es-CO"/>
        </a:p>
      </dgm:t>
    </dgm:pt>
    <dgm:pt modelId="{D53746C8-28FF-46B8-9721-0A23B7A6F06A}" type="pres">
      <dgm:prSet presAssocID="{28F233FB-2BDF-4001-8184-5A7C6D8B3A08}" presName="img" presStyleLbl="fgImgPlace1" presStyleIdx="0" presStyleCnt="1"/>
      <dgm:spPr>
        <a:blipFill rotWithShape="1">
          <a:blip xmlns:r="http://schemas.openxmlformats.org/officeDocument/2006/relationships" r:embed="rId2"/>
          <a:stretch>
            <a:fillRect/>
          </a:stretch>
        </a:blipFill>
      </dgm:spPr>
      <dgm:t>
        <a:bodyPr/>
        <a:lstStyle/>
        <a:p>
          <a:endParaRPr lang="es-CO"/>
        </a:p>
      </dgm:t>
    </dgm:pt>
    <dgm:pt modelId="{98800772-A947-4FF1-B249-7981C7CF74B4}" type="pres">
      <dgm:prSet presAssocID="{28F233FB-2BDF-4001-8184-5A7C6D8B3A08}" presName="text" presStyleLbl="node1" presStyleIdx="0" presStyleCnt="1">
        <dgm:presLayoutVars>
          <dgm:bulletEnabled val="1"/>
        </dgm:presLayoutVars>
      </dgm:prSet>
      <dgm:spPr/>
      <dgm:t>
        <a:bodyPr/>
        <a:lstStyle/>
        <a:p>
          <a:endParaRPr lang="es-CO"/>
        </a:p>
      </dgm:t>
    </dgm:pt>
  </dgm:ptLst>
  <dgm:cxnLst>
    <dgm:cxn modelId="{83E09D0B-E2E9-489B-A0B7-0D69C137A262}" type="presOf" srcId="{3098804A-6A79-46D9-9F2E-086B8171E807}" destId="{7C929F67-F18D-4F40-97B3-E66BBF6C84D4}" srcOrd="0" destOrd="0" presId="urn:microsoft.com/office/officeart/2005/8/layout/vList4"/>
    <dgm:cxn modelId="{38815C3E-23F7-49EA-8A9B-06F8F5A19EF4}" type="presOf" srcId="{28F233FB-2BDF-4001-8184-5A7C6D8B3A08}" destId="{98800772-A947-4FF1-B249-7981C7CF74B4}" srcOrd="1" destOrd="0" presId="urn:microsoft.com/office/officeart/2005/8/layout/vList4"/>
    <dgm:cxn modelId="{C6918329-B01A-42D6-9F9F-E89639C8C5A0}" type="presOf" srcId="{28F233FB-2BDF-4001-8184-5A7C6D8B3A08}" destId="{98F30757-B6DD-4F13-8B10-CC20F6C7F6E9}" srcOrd="0" destOrd="0" presId="urn:microsoft.com/office/officeart/2005/8/layout/vList4"/>
    <dgm:cxn modelId="{B1DEAE74-C4DC-49A3-83F7-A1864E4131F0}" srcId="{3098804A-6A79-46D9-9F2E-086B8171E807}" destId="{28F233FB-2BDF-4001-8184-5A7C6D8B3A08}" srcOrd="0" destOrd="0" parTransId="{FA86BDCC-E94F-44D6-B705-21C132A3347F}" sibTransId="{A75E9372-9C74-40EF-8A2B-24D7F2034388}"/>
    <dgm:cxn modelId="{B5213D86-D552-4206-B1A3-9BB59E5736AA}" type="presParOf" srcId="{7C929F67-F18D-4F40-97B3-E66BBF6C84D4}" destId="{12CA4D8C-E556-47D8-862C-74088E979899}" srcOrd="0" destOrd="0" presId="urn:microsoft.com/office/officeart/2005/8/layout/vList4"/>
    <dgm:cxn modelId="{2622B322-C5BE-4E18-8146-264198686D4C}" type="presParOf" srcId="{12CA4D8C-E556-47D8-862C-74088E979899}" destId="{98F30757-B6DD-4F13-8B10-CC20F6C7F6E9}" srcOrd="0" destOrd="0" presId="urn:microsoft.com/office/officeart/2005/8/layout/vList4"/>
    <dgm:cxn modelId="{AB989487-89F5-48F4-B00C-1531FD0CDF2E}" type="presParOf" srcId="{12CA4D8C-E556-47D8-862C-74088E979899}" destId="{D53746C8-28FF-46B8-9721-0A23B7A6F06A}" srcOrd="1" destOrd="0" presId="urn:microsoft.com/office/officeart/2005/8/layout/vList4"/>
    <dgm:cxn modelId="{AE2EA788-3258-4B54-A8F6-16DD6F00CA3C}" type="presParOf" srcId="{12CA4D8C-E556-47D8-862C-74088E979899}" destId="{98800772-A947-4FF1-B249-7981C7CF74B4}"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BC13F7-7C7B-4325-AD6F-E31E617941F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4B0E9DE4-1E35-4D86-B70C-D8A227C0A813}">
      <dgm:prSet custT="1"/>
      <dgm:spPr>
        <a:solidFill>
          <a:srgbClr val="002060"/>
        </a:solidFill>
      </dgm:spPr>
      <dgm:t>
        <a:bodyPr/>
        <a:lstStyle/>
        <a:p>
          <a:pPr rtl="0"/>
          <a:r>
            <a:rPr lang="es-CO" sz="2000" dirty="0" smtClean="0"/>
            <a:t>Aquí se enseña que el hombre no tiene sino dos alternativas: </a:t>
          </a:r>
          <a:r>
            <a:rPr lang="es-CO" sz="2000" b="1" u="sng" dirty="0" smtClean="0"/>
            <a:t>Obediencia o desobediencia</a:t>
          </a:r>
          <a:r>
            <a:rPr lang="es-CO" sz="2000" dirty="0" smtClean="0"/>
            <a:t>, con Dios no hay termino medio. Por tanto, en sus manos estaba su destino eterno, tu eliges. Las manos de Dios están atadas por la elección del hombre.  Dios no tiene otra alternativa que retribuir al ser humano de acuerdo con su propia conducta</a:t>
          </a:r>
          <a:r>
            <a:rPr lang="es-CO" sz="2000" b="1" dirty="0" smtClean="0">
              <a:solidFill>
                <a:srgbClr val="FFFF00"/>
              </a:solidFill>
            </a:rPr>
            <a:t> (lea Mat.6:33)</a:t>
          </a:r>
          <a:r>
            <a:rPr lang="es-CO" sz="2000" dirty="0" smtClean="0"/>
            <a:t>. </a:t>
          </a:r>
          <a:endParaRPr lang="es-CO" sz="2000" dirty="0"/>
        </a:p>
      </dgm:t>
    </dgm:pt>
    <dgm:pt modelId="{E36F7849-1F5F-4F29-9BF0-573668E57054}" type="parTrans" cxnId="{C925C0D2-4AB8-46D4-92C9-8A0EF441DC28}">
      <dgm:prSet/>
      <dgm:spPr/>
      <dgm:t>
        <a:bodyPr/>
        <a:lstStyle/>
        <a:p>
          <a:endParaRPr lang="es-CO"/>
        </a:p>
      </dgm:t>
    </dgm:pt>
    <dgm:pt modelId="{8ACD97A6-A85F-4393-8AFD-E8268679169C}" type="sibTrans" cxnId="{C925C0D2-4AB8-46D4-92C9-8A0EF441DC28}">
      <dgm:prSet/>
      <dgm:spPr/>
      <dgm:t>
        <a:bodyPr/>
        <a:lstStyle/>
        <a:p>
          <a:endParaRPr lang="es-CO"/>
        </a:p>
      </dgm:t>
    </dgm:pt>
    <dgm:pt modelId="{B609B766-C18E-4DBC-B388-0B0B4F129223}">
      <dgm:prSet custT="1"/>
      <dgm:spPr>
        <a:solidFill>
          <a:srgbClr val="002060"/>
        </a:solidFill>
      </dgm:spPr>
      <dgm:t>
        <a:bodyPr/>
        <a:lstStyle/>
        <a:p>
          <a:pPr rtl="0"/>
          <a:r>
            <a:rPr lang="es-CO" sz="2400" dirty="0" smtClean="0"/>
            <a:t>Continuando con Deut. 28: el Verso 33 y45 dice: «El fruto de tu tierra y todo tu trabajo lo comerá pueblo que no conociste; y solamente serás oprimido y quebrantado todos los días»</a:t>
          </a:r>
          <a:endParaRPr lang="es-CO" sz="2400" dirty="0"/>
        </a:p>
      </dgm:t>
    </dgm:pt>
    <dgm:pt modelId="{9AA5866E-6AC2-4413-8DEB-84D58B22C448}" type="parTrans" cxnId="{8CA225CA-E865-4855-9855-E4077EEAEDEB}">
      <dgm:prSet/>
      <dgm:spPr/>
      <dgm:t>
        <a:bodyPr/>
        <a:lstStyle/>
        <a:p>
          <a:endParaRPr lang="es-CO"/>
        </a:p>
      </dgm:t>
    </dgm:pt>
    <dgm:pt modelId="{D7E7B0DC-2022-438C-9708-9F0ADA5ED26F}" type="sibTrans" cxnId="{8CA225CA-E865-4855-9855-E4077EEAEDEB}">
      <dgm:prSet/>
      <dgm:spPr/>
      <dgm:t>
        <a:bodyPr/>
        <a:lstStyle/>
        <a:p>
          <a:endParaRPr lang="es-CO"/>
        </a:p>
      </dgm:t>
    </dgm:pt>
    <dgm:pt modelId="{A059F44B-34FF-4F35-A706-6E23216DC56A}">
      <dgm:prSet custT="1"/>
      <dgm:spPr>
        <a:solidFill>
          <a:srgbClr val="002060"/>
        </a:solidFill>
      </dgm:spPr>
      <dgm:t>
        <a:bodyPr/>
        <a:lstStyle/>
        <a:p>
          <a:pPr rtl="0"/>
          <a:r>
            <a:rPr lang="es-CO" sz="2400" b="1" baseline="30000" dirty="0" smtClean="0"/>
            <a:t>45  «</a:t>
          </a:r>
          <a:r>
            <a:rPr lang="es-CO" sz="2400" dirty="0" smtClean="0"/>
            <a:t>Y vendrán sobre ti todas estas maldiciones, y te </a:t>
          </a:r>
          <a:r>
            <a:rPr lang="es-CO" sz="2400" i="1" u="sng" dirty="0" smtClean="0"/>
            <a:t>perseguirán</a:t>
          </a:r>
          <a:r>
            <a:rPr lang="es-CO" sz="2400" dirty="0" smtClean="0"/>
            <a:t>, y te </a:t>
          </a:r>
          <a:r>
            <a:rPr lang="es-CO" sz="2400" i="1" u="sng" dirty="0" smtClean="0"/>
            <a:t>alcanzarán</a:t>
          </a:r>
          <a:r>
            <a:rPr lang="es-CO" sz="2400" dirty="0" smtClean="0"/>
            <a:t> hasta que perezcas; por cuanto </a:t>
          </a:r>
          <a:r>
            <a:rPr lang="es-CO" sz="2400" b="1" i="1" dirty="0" smtClean="0"/>
            <a:t>no habrás atendido a la voz del SEÑOR tu Dios, para guardar sus mandamientos y sus estatutos, que él te mandó</a:t>
          </a:r>
          <a:r>
            <a:rPr lang="es-CO" sz="2400" dirty="0" smtClean="0"/>
            <a:t>»; </a:t>
          </a:r>
          <a:endParaRPr lang="es-CO" sz="2400" dirty="0"/>
        </a:p>
      </dgm:t>
    </dgm:pt>
    <dgm:pt modelId="{FBB76D62-1196-4CFB-9085-E577A4D9F6EA}" type="parTrans" cxnId="{15270177-76A2-4E51-869B-F6AF8F63C71B}">
      <dgm:prSet/>
      <dgm:spPr/>
      <dgm:t>
        <a:bodyPr/>
        <a:lstStyle/>
        <a:p>
          <a:endParaRPr lang="es-CO"/>
        </a:p>
      </dgm:t>
    </dgm:pt>
    <dgm:pt modelId="{8F8E1716-08F9-4AB5-8DA3-27564878607C}" type="sibTrans" cxnId="{15270177-76A2-4E51-869B-F6AF8F63C71B}">
      <dgm:prSet/>
      <dgm:spPr/>
      <dgm:t>
        <a:bodyPr/>
        <a:lstStyle/>
        <a:p>
          <a:endParaRPr lang="es-CO"/>
        </a:p>
      </dgm:t>
    </dgm:pt>
    <dgm:pt modelId="{3D3755A3-5804-4FC9-BB43-FFAB80ED4CBF}" type="pres">
      <dgm:prSet presAssocID="{BBBC13F7-7C7B-4325-AD6F-E31E617941F1}" presName="linearFlow" presStyleCnt="0">
        <dgm:presLayoutVars>
          <dgm:dir/>
          <dgm:resizeHandles val="exact"/>
        </dgm:presLayoutVars>
      </dgm:prSet>
      <dgm:spPr/>
      <dgm:t>
        <a:bodyPr/>
        <a:lstStyle/>
        <a:p>
          <a:endParaRPr lang="es-CO"/>
        </a:p>
      </dgm:t>
    </dgm:pt>
    <dgm:pt modelId="{9E248FEB-6F6B-49D6-A50E-DCA1A0E1934A}" type="pres">
      <dgm:prSet presAssocID="{4B0E9DE4-1E35-4D86-B70C-D8A227C0A813}" presName="composite" presStyleCnt="0"/>
      <dgm:spPr/>
    </dgm:pt>
    <dgm:pt modelId="{34F56392-6FB0-4AC1-8D90-27EF060B1A40}" type="pres">
      <dgm:prSet presAssocID="{4B0E9DE4-1E35-4D86-B70C-D8A227C0A813}" presName="imgShp" presStyleLbl="fgImgPlace1" presStyleIdx="0" presStyleCnt="3" custLinFactX="-19023" custLinFactNeighborX="-100000" custLinFactNeighborY="10660"/>
      <dgm:spPr>
        <a:blipFill rotWithShape="1">
          <a:blip xmlns:r="http://schemas.openxmlformats.org/officeDocument/2006/relationships" r:embed="rId1"/>
          <a:stretch>
            <a:fillRect/>
          </a:stretch>
        </a:blipFill>
      </dgm:spPr>
    </dgm:pt>
    <dgm:pt modelId="{5E6E541A-2934-48E4-BAB6-CE1DC44AF10E}" type="pres">
      <dgm:prSet presAssocID="{4B0E9DE4-1E35-4D86-B70C-D8A227C0A813}" presName="txShp" presStyleLbl="node1" presStyleIdx="0" presStyleCnt="3" custScaleX="149385" custScaleY="199004" custLinFactNeighborX="-960" custLinFactNeighborY="6678">
        <dgm:presLayoutVars>
          <dgm:bulletEnabled val="1"/>
        </dgm:presLayoutVars>
      </dgm:prSet>
      <dgm:spPr/>
      <dgm:t>
        <a:bodyPr/>
        <a:lstStyle/>
        <a:p>
          <a:endParaRPr lang="es-CO"/>
        </a:p>
      </dgm:t>
    </dgm:pt>
    <dgm:pt modelId="{BEA90CF5-B09F-4FA5-8803-68C6C0AF1A36}" type="pres">
      <dgm:prSet presAssocID="{8ACD97A6-A85F-4393-8AFD-E8268679169C}" presName="spacing" presStyleCnt="0"/>
      <dgm:spPr/>
    </dgm:pt>
    <dgm:pt modelId="{E745638F-C469-4F23-96B5-CB7F85D5F8AD}" type="pres">
      <dgm:prSet presAssocID="{B609B766-C18E-4DBC-B388-0B0B4F129223}" presName="composite" presStyleCnt="0"/>
      <dgm:spPr/>
    </dgm:pt>
    <dgm:pt modelId="{A7A5DCDE-6F62-4A57-B404-8DC4856EDB01}" type="pres">
      <dgm:prSet presAssocID="{B609B766-C18E-4DBC-B388-0B0B4F129223}" presName="imgShp" presStyleLbl="fgImgPlace1" presStyleIdx="1" presStyleCnt="3" custScaleX="100565" custLinFactNeighborX="-95388" custLinFactNeighborY="-8551"/>
      <dgm:spPr>
        <a:blipFill rotWithShape="1">
          <a:blip xmlns:r="http://schemas.openxmlformats.org/officeDocument/2006/relationships" r:embed="rId2"/>
          <a:stretch>
            <a:fillRect/>
          </a:stretch>
        </a:blipFill>
      </dgm:spPr>
    </dgm:pt>
    <dgm:pt modelId="{C488A757-407C-4D90-94DD-B221A1C81CF1}" type="pres">
      <dgm:prSet presAssocID="{B609B766-C18E-4DBC-B388-0B0B4F129223}" presName="txShp" presStyleLbl="node1" presStyleIdx="1" presStyleCnt="3" custScaleX="150010" custScaleY="154106">
        <dgm:presLayoutVars>
          <dgm:bulletEnabled val="1"/>
        </dgm:presLayoutVars>
      </dgm:prSet>
      <dgm:spPr/>
      <dgm:t>
        <a:bodyPr/>
        <a:lstStyle/>
        <a:p>
          <a:endParaRPr lang="es-CO"/>
        </a:p>
      </dgm:t>
    </dgm:pt>
    <dgm:pt modelId="{EC4C84A0-73D0-4AEA-AC8F-587C6A82342A}" type="pres">
      <dgm:prSet presAssocID="{D7E7B0DC-2022-438C-9708-9F0ADA5ED26F}" presName="spacing" presStyleCnt="0"/>
      <dgm:spPr/>
    </dgm:pt>
    <dgm:pt modelId="{353D8A65-30BC-4367-9E32-BEF362C5BD9F}" type="pres">
      <dgm:prSet presAssocID="{A059F44B-34FF-4F35-A706-6E23216DC56A}" presName="composite" presStyleCnt="0"/>
      <dgm:spPr/>
    </dgm:pt>
    <dgm:pt modelId="{6DA12160-853A-45AA-A209-A72B0FBE8051}" type="pres">
      <dgm:prSet presAssocID="{A059F44B-34FF-4F35-A706-6E23216DC56A}" presName="imgShp" presStyleLbl="fgImgPlace1" presStyleIdx="2" presStyleCnt="3" custLinFactNeighborX="-88985" custLinFactNeighborY="-2639"/>
      <dgm:spPr>
        <a:blipFill rotWithShape="1">
          <a:blip xmlns:r="http://schemas.openxmlformats.org/officeDocument/2006/relationships" r:embed="rId3"/>
          <a:stretch>
            <a:fillRect/>
          </a:stretch>
        </a:blipFill>
      </dgm:spPr>
    </dgm:pt>
    <dgm:pt modelId="{C630C79C-0211-4813-B032-671F50AF27B7}" type="pres">
      <dgm:prSet presAssocID="{A059F44B-34FF-4F35-A706-6E23216DC56A}" presName="txShp" presStyleLbl="node1" presStyleIdx="2" presStyleCnt="3" custScaleX="147830" custScaleY="148756">
        <dgm:presLayoutVars>
          <dgm:bulletEnabled val="1"/>
        </dgm:presLayoutVars>
      </dgm:prSet>
      <dgm:spPr/>
      <dgm:t>
        <a:bodyPr/>
        <a:lstStyle/>
        <a:p>
          <a:endParaRPr lang="es-CO"/>
        </a:p>
      </dgm:t>
    </dgm:pt>
  </dgm:ptLst>
  <dgm:cxnLst>
    <dgm:cxn modelId="{CBC4ED8E-05AC-4609-B80C-89087FD9C85D}" type="presOf" srcId="{B609B766-C18E-4DBC-B388-0B0B4F129223}" destId="{C488A757-407C-4D90-94DD-B221A1C81CF1}" srcOrd="0" destOrd="0" presId="urn:microsoft.com/office/officeart/2005/8/layout/vList3"/>
    <dgm:cxn modelId="{15270177-76A2-4E51-869B-F6AF8F63C71B}" srcId="{BBBC13F7-7C7B-4325-AD6F-E31E617941F1}" destId="{A059F44B-34FF-4F35-A706-6E23216DC56A}" srcOrd="2" destOrd="0" parTransId="{FBB76D62-1196-4CFB-9085-E577A4D9F6EA}" sibTransId="{8F8E1716-08F9-4AB5-8DA3-27564878607C}"/>
    <dgm:cxn modelId="{99630F22-A51C-4A2B-B1BD-33856AF5CD56}" type="presOf" srcId="{BBBC13F7-7C7B-4325-AD6F-E31E617941F1}" destId="{3D3755A3-5804-4FC9-BB43-FFAB80ED4CBF}" srcOrd="0" destOrd="0" presId="urn:microsoft.com/office/officeart/2005/8/layout/vList3"/>
    <dgm:cxn modelId="{CD733597-81D8-4D57-943E-2719ACCEDB1B}" type="presOf" srcId="{A059F44B-34FF-4F35-A706-6E23216DC56A}" destId="{C630C79C-0211-4813-B032-671F50AF27B7}" srcOrd="0" destOrd="0" presId="urn:microsoft.com/office/officeart/2005/8/layout/vList3"/>
    <dgm:cxn modelId="{C925C0D2-4AB8-46D4-92C9-8A0EF441DC28}" srcId="{BBBC13F7-7C7B-4325-AD6F-E31E617941F1}" destId="{4B0E9DE4-1E35-4D86-B70C-D8A227C0A813}" srcOrd="0" destOrd="0" parTransId="{E36F7849-1F5F-4F29-9BF0-573668E57054}" sibTransId="{8ACD97A6-A85F-4393-8AFD-E8268679169C}"/>
    <dgm:cxn modelId="{0248C6F6-0366-4A2F-A64E-AF448D24DB78}" type="presOf" srcId="{4B0E9DE4-1E35-4D86-B70C-D8A227C0A813}" destId="{5E6E541A-2934-48E4-BAB6-CE1DC44AF10E}" srcOrd="0" destOrd="0" presId="urn:microsoft.com/office/officeart/2005/8/layout/vList3"/>
    <dgm:cxn modelId="{8CA225CA-E865-4855-9855-E4077EEAEDEB}" srcId="{BBBC13F7-7C7B-4325-AD6F-E31E617941F1}" destId="{B609B766-C18E-4DBC-B388-0B0B4F129223}" srcOrd="1" destOrd="0" parTransId="{9AA5866E-6AC2-4413-8DEB-84D58B22C448}" sibTransId="{D7E7B0DC-2022-438C-9708-9F0ADA5ED26F}"/>
    <dgm:cxn modelId="{633BD8C4-4FD0-4865-A954-426887E1A72D}" type="presParOf" srcId="{3D3755A3-5804-4FC9-BB43-FFAB80ED4CBF}" destId="{9E248FEB-6F6B-49D6-A50E-DCA1A0E1934A}" srcOrd="0" destOrd="0" presId="urn:microsoft.com/office/officeart/2005/8/layout/vList3"/>
    <dgm:cxn modelId="{6E820AF0-9EF5-4CC9-8D6B-567B9A06A864}" type="presParOf" srcId="{9E248FEB-6F6B-49D6-A50E-DCA1A0E1934A}" destId="{34F56392-6FB0-4AC1-8D90-27EF060B1A40}" srcOrd="0" destOrd="0" presId="urn:microsoft.com/office/officeart/2005/8/layout/vList3"/>
    <dgm:cxn modelId="{2AF3BBDE-0861-449B-A8A3-E0D99D85F6B9}" type="presParOf" srcId="{9E248FEB-6F6B-49D6-A50E-DCA1A0E1934A}" destId="{5E6E541A-2934-48E4-BAB6-CE1DC44AF10E}" srcOrd="1" destOrd="0" presId="urn:microsoft.com/office/officeart/2005/8/layout/vList3"/>
    <dgm:cxn modelId="{57006043-DCF9-4323-8997-55CA5C363291}" type="presParOf" srcId="{3D3755A3-5804-4FC9-BB43-FFAB80ED4CBF}" destId="{BEA90CF5-B09F-4FA5-8803-68C6C0AF1A36}" srcOrd="1" destOrd="0" presId="urn:microsoft.com/office/officeart/2005/8/layout/vList3"/>
    <dgm:cxn modelId="{4A759DCB-F094-4730-996A-DBEE2486E43D}" type="presParOf" srcId="{3D3755A3-5804-4FC9-BB43-FFAB80ED4CBF}" destId="{E745638F-C469-4F23-96B5-CB7F85D5F8AD}" srcOrd="2" destOrd="0" presId="urn:microsoft.com/office/officeart/2005/8/layout/vList3"/>
    <dgm:cxn modelId="{239C94CD-DC78-4DA9-9CC3-1D32DFBE6C09}" type="presParOf" srcId="{E745638F-C469-4F23-96B5-CB7F85D5F8AD}" destId="{A7A5DCDE-6F62-4A57-B404-8DC4856EDB01}" srcOrd="0" destOrd="0" presId="urn:microsoft.com/office/officeart/2005/8/layout/vList3"/>
    <dgm:cxn modelId="{BADF8203-3413-4001-8AE8-885833DD5D80}" type="presParOf" srcId="{E745638F-C469-4F23-96B5-CB7F85D5F8AD}" destId="{C488A757-407C-4D90-94DD-B221A1C81CF1}" srcOrd="1" destOrd="0" presId="urn:microsoft.com/office/officeart/2005/8/layout/vList3"/>
    <dgm:cxn modelId="{70ACC0C6-1F5E-4393-B806-682F86192C21}" type="presParOf" srcId="{3D3755A3-5804-4FC9-BB43-FFAB80ED4CBF}" destId="{EC4C84A0-73D0-4AEA-AC8F-587C6A82342A}" srcOrd="3" destOrd="0" presId="urn:microsoft.com/office/officeart/2005/8/layout/vList3"/>
    <dgm:cxn modelId="{DC4DFC63-82B5-4CD5-AB1B-080C3A961B40}" type="presParOf" srcId="{3D3755A3-5804-4FC9-BB43-FFAB80ED4CBF}" destId="{353D8A65-30BC-4367-9E32-BEF362C5BD9F}" srcOrd="4" destOrd="0" presId="urn:microsoft.com/office/officeart/2005/8/layout/vList3"/>
    <dgm:cxn modelId="{CDCF37F4-9A38-475D-9889-482C5929B5DB}" type="presParOf" srcId="{353D8A65-30BC-4367-9E32-BEF362C5BD9F}" destId="{6DA12160-853A-45AA-A209-A72B0FBE8051}" srcOrd="0" destOrd="0" presId="urn:microsoft.com/office/officeart/2005/8/layout/vList3"/>
    <dgm:cxn modelId="{2E21307A-4659-4B5F-A7A4-8CB0D03F99FC}" type="presParOf" srcId="{353D8A65-30BC-4367-9E32-BEF362C5BD9F}" destId="{C630C79C-0211-4813-B032-671F50AF27B7}" srcOrd="1" destOrd="0" presId="urn:microsoft.com/office/officeart/2005/8/layout/vLis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EB4312-CDB1-43B4-AB53-9FE471F03AA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ABC2F74E-0B13-4872-85D7-6621BF3412AC}">
      <dgm:prSet/>
      <dgm:spPr>
        <a:solidFill>
          <a:srgbClr val="002060"/>
        </a:solidFill>
      </dgm:spPr>
      <dgm:t>
        <a:bodyPr/>
        <a:lstStyle/>
        <a:p>
          <a:pPr rtl="0"/>
          <a:r>
            <a:rPr lang="es-CO" dirty="0" smtClean="0"/>
            <a:t>La razón de todo esto sería su desdén por las condiciones del pacto que había hecho en forma voluntaria con Dios. Frente al monte Sinaí </a:t>
          </a:r>
          <a:r>
            <a:rPr lang="es-CO" b="1" dirty="0" smtClean="0">
              <a:solidFill>
                <a:srgbClr val="FFFF00"/>
              </a:solidFill>
            </a:rPr>
            <a:t>(lea Éxo.24:3)</a:t>
          </a:r>
          <a:r>
            <a:rPr lang="es-CO" dirty="0" smtClean="0"/>
            <a:t>.  Había prestado un solemne juramento ante el Eterno de ser leal a su clara voluntad</a:t>
          </a:r>
          <a:endParaRPr lang="es-CO" dirty="0"/>
        </a:p>
      </dgm:t>
    </dgm:pt>
    <dgm:pt modelId="{DE24D229-B805-42B5-A7E0-F9DFD7C3F674}" type="parTrans" cxnId="{4AE1EDB3-3325-42BD-9558-30CFFFA28FF9}">
      <dgm:prSet/>
      <dgm:spPr/>
      <dgm:t>
        <a:bodyPr/>
        <a:lstStyle/>
        <a:p>
          <a:endParaRPr lang="es-CO"/>
        </a:p>
      </dgm:t>
    </dgm:pt>
    <dgm:pt modelId="{15902C98-8B92-41A5-90D6-F25BE7384585}" type="sibTrans" cxnId="{4AE1EDB3-3325-42BD-9558-30CFFFA28FF9}">
      <dgm:prSet/>
      <dgm:spPr/>
      <dgm:t>
        <a:bodyPr/>
        <a:lstStyle/>
        <a:p>
          <a:endParaRPr lang="es-CO"/>
        </a:p>
      </dgm:t>
    </dgm:pt>
    <dgm:pt modelId="{C3B14A4C-D825-40ED-97A6-71C60E54ECB8}">
      <dgm:prSet/>
      <dgm:spPr>
        <a:solidFill>
          <a:srgbClr val="002060"/>
        </a:solidFill>
      </dgm:spPr>
      <dgm:t>
        <a:bodyPr/>
        <a:lstStyle/>
        <a:p>
          <a:pPr rtl="0"/>
          <a:r>
            <a:rPr lang="es-CO" dirty="0" smtClean="0"/>
            <a:t>Nosotros también hicimos un solemne pacto de obediencia con Dios en el momento del bautismo. Y cuando violamos ese pacto separándonos de Dios acarreamos las mismas consecuencias.</a:t>
          </a:r>
          <a:endParaRPr lang="es-CO" dirty="0"/>
        </a:p>
      </dgm:t>
    </dgm:pt>
    <dgm:pt modelId="{6FB9B818-EEEB-462C-BBC1-87499018E53A}" type="parTrans" cxnId="{BF86F96D-BAEA-4675-A387-455273113747}">
      <dgm:prSet/>
      <dgm:spPr/>
      <dgm:t>
        <a:bodyPr/>
        <a:lstStyle/>
        <a:p>
          <a:endParaRPr lang="es-CO"/>
        </a:p>
      </dgm:t>
    </dgm:pt>
    <dgm:pt modelId="{423C07AE-8B6F-47A7-A901-45D7253A9EAE}" type="sibTrans" cxnId="{BF86F96D-BAEA-4675-A387-455273113747}">
      <dgm:prSet/>
      <dgm:spPr/>
      <dgm:t>
        <a:bodyPr/>
        <a:lstStyle/>
        <a:p>
          <a:endParaRPr lang="es-CO"/>
        </a:p>
      </dgm:t>
    </dgm:pt>
    <dgm:pt modelId="{0E78DCC7-FF0C-40B4-A934-29C9A7F3B924}" type="pres">
      <dgm:prSet presAssocID="{49EB4312-CDB1-43B4-AB53-9FE471F03AA7}" presName="linearFlow" presStyleCnt="0">
        <dgm:presLayoutVars>
          <dgm:dir/>
          <dgm:resizeHandles val="exact"/>
        </dgm:presLayoutVars>
      </dgm:prSet>
      <dgm:spPr/>
    </dgm:pt>
    <dgm:pt modelId="{899932D5-EC2F-41FF-AA9E-8D578D5002EE}" type="pres">
      <dgm:prSet presAssocID="{ABC2F74E-0B13-4872-85D7-6621BF3412AC}" presName="composite" presStyleCnt="0"/>
      <dgm:spPr/>
    </dgm:pt>
    <dgm:pt modelId="{44B486C7-B383-47A6-8481-50EB221B3C4C}" type="pres">
      <dgm:prSet presAssocID="{ABC2F74E-0B13-4872-85D7-6621BF3412AC}" presName="imgShp" presStyleLbl="fgImgPlace1" presStyleIdx="0" presStyleCnt="2" custLinFactNeighborX="-20350" custLinFactNeighborY="-52"/>
      <dgm:spPr>
        <a:blipFill rotWithShape="1">
          <a:blip xmlns:r="http://schemas.openxmlformats.org/officeDocument/2006/relationships" r:embed="rId1"/>
          <a:stretch>
            <a:fillRect/>
          </a:stretch>
        </a:blipFill>
      </dgm:spPr>
    </dgm:pt>
    <dgm:pt modelId="{B6FE0D33-596D-4295-99BD-730391EA67D2}" type="pres">
      <dgm:prSet presAssocID="{ABC2F74E-0B13-4872-85D7-6621BF3412AC}" presName="txShp" presStyleLbl="node1" presStyleIdx="0" presStyleCnt="2" custScaleX="128598" custLinFactNeighborX="-2409" custLinFactNeighborY="-2789">
        <dgm:presLayoutVars>
          <dgm:bulletEnabled val="1"/>
        </dgm:presLayoutVars>
      </dgm:prSet>
      <dgm:spPr/>
    </dgm:pt>
    <dgm:pt modelId="{AACA4FE2-FF7D-4256-91B5-B3378AB4479F}" type="pres">
      <dgm:prSet presAssocID="{15902C98-8B92-41A5-90D6-F25BE7384585}" presName="spacing" presStyleCnt="0"/>
      <dgm:spPr/>
    </dgm:pt>
    <dgm:pt modelId="{9E66621C-9195-4A13-94BE-8F226756E759}" type="pres">
      <dgm:prSet presAssocID="{C3B14A4C-D825-40ED-97A6-71C60E54ECB8}" presName="composite" presStyleCnt="0"/>
      <dgm:spPr/>
    </dgm:pt>
    <dgm:pt modelId="{D0E2676C-4189-4DAA-B8DA-B1361121D74C}" type="pres">
      <dgm:prSet presAssocID="{C3B14A4C-D825-40ED-97A6-71C60E54ECB8}" presName="imgShp" presStyleLbl="fgImgPlace1" presStyleIdx="1" presStyleCnt="2" custLinFactNeighborX="-16244" custLinFactNeighborY="-3975"/>
      <dgm:spPr>
        <a:blipFill rotWithShape="1">
          <a:blip xmlns:r="http://schemas.openxmlformats.org/officeDocument/2006/relationships" r:embed="rId2"/>
          <a:stretch>
            <a:fillRect/>
          </a:stretch>
        </a:blipFill>
      </dgm:spPr>
    </dgm:pt>
    <dgm:pt modelId="{F54DE82C-73FA-41D0-A6B9-A814A3935A7A}" type="pres">
      <dgm:prSet presAssocID="{C3B14A4C-D825-40ED-97A6-71C60E54ECB8}" presName="txShp" presStyleLbl="node1" presStyleIdx="1" presStyleCnt="2" custScaleX="125966">
        <dgm:presLayoutVars>
          <dgm:bulletEnabled val="1"/>
        </dgm:presLayoutVars>
      </dgm:prSet>
      <dgm:spPr/>
    </dgm:pt>
  </dgm:ptLst>
  <dgm:cxnLst>
    <dgm:cxn modelId="{BF86F96D-BAEA-4675-A387-455273113747}" srcId="{49EB4312-CDB1-43B4-AB53-9FE471F03AA7}" destId="{C3B14A4C-D825-40ED-97A6-71C60E54ECB8}" srcOrd="1" destOrd="0" parTransId="{6FB9B818-EEEB-462C-BBC1-87499018E53A}" sibTransId="{423C07AE-8B6F-47A7-A901-45D7253A9EAE}"/>
    <dgm:cxn modelId="{B6C666BF-6A09-4F92-8D5E-6DA4EE28D9C7}" type="presOf" srcId="{49EB4312-CDB1-43B4-AB53-9FE471F03AA7}" destId="{0E78DCC7-FF0C-40B4-A934-29C9A7F3B924}" srcOrd="0" destOrd="0" presId="urn:microsoft.com/office/officeart/2005/8/layout/vList3"/>
    <dgm:cxn modelId="{4AE1EDB3-3325-42BD-9558-30CFFFA28FF9}" srcId="{49EB4312-CDB1-43B4-AB53-9FE471F03AA7}" destId="{ABC2F74E-0B13-4872-85D7-6621BF3412AC}" srcOrd="0" destOrd="0" parTransId="{DE24D229-B805-42B5-A7E0-F9DFD7C3F674}" sibTransId="{15902C98-8B92-41A5-90D6-F25BE7384585}"/>
    <dgm:cxn modelId="{9BD35F40-86F4-42CF-A9A4-EB5F2623F8C0}" type="presOf" srcId="{C3B14A4C-D825-40ED-97A6-71C60E54ECB8}" destId="{F54DE82C-73FA-41D0-A6B9-A814A3935A7A}" srcOrd="0" destOrd="0" presId="urn:microsoft.com/office/officeart/2005/8/layout/vList3"/>
    <dgm:cxn modelId="{B6BE3B14-2D5F-4FCA-A8F9-7BF6C0819512}" type="presOf" srcId="{ABC2F74E-0B13-4872-85D7-6621BF3412AC}" destId="{B6FE0D33-596D-4295-99BD-730391EA67D2}" srcOrd="0" destOrd="0" presId="urn:microsoft.com/office/officeart/2005/8/layout/vList3"/>
    <dgm:cxn modelId="{D1E5FBD2-0AF3-416F-8D6C-559E30420FE6}" type="presParOf" srcId="{0E78DCC7-FF0C-40B4-A934-29C9A7F3B924}" destId="{899932D5-EC2F-41FF-AA9E-8D578D5002EE}" srcOrd="0" destOrd="0" presId="urn:microsoft.com/office/officeart/2005/8/layout/vList3"/>
    <dgm:cxn modelId="{DB2C8D25-ABC8-446B-B973-C42829086D7B}" type="presParOf" srcId="{899932D5-EC2F-41FF-AA9E-8D578D5002EE}" destId="{44B486C7-B383-47A6-8481-50EB221B3C4C}" srcOrd="0" destOrd="0" presId="urn:microsoft.com/office/officeart/2005/8/layout/vList3"/>
    <dgm:cxn modelId="{EF828820-C067-4C3D-A8AA-2D385151F121}" type="presParOf" srcId="{899932D5-EC2F-41FF-AA9E-8D578D5002EE}" destId="{B6FE0D33-596D-4295-99BD-730391EA67D2}" srcOrd="1" destOrd="0" presId="urn:microsoft.com/office/officeart/2005/8/layout/vList3"/>
    <dgm:cxn modelId="{1449E130-DD4B-42E7-898C-9F5B9D8BA554}" type="presParOf" srcId="{0E78DCC7-FF0C-40B4-A934-29C9A7F3B924}" destId="{AACA4FE2-FF7D-4256-91B5-B3378AB4479F}" srcOrd="1" destOrd="0" presId="urn:microsoft.com/office/officeart/2005/8/layout/vList3"/>
    <dgm:cxn modelId="{5BC0217E-134F-413E-A136-DD75B05C1FDD}" type="presParOf" srcId="{0E78DCC7-FF0C-40B4-A934-29C9A7F3B924}" destId="{9E66621C-9195-4A13-94BE-8F226756E759}" srcOrd="2" destOrd="0" presId="urn:microsoft.com/office/officeart/2005/8/layout/vList3"/>
    <dgm:cxn modelId="{72C9E88C-271F-4501-8951-13588A261EF1}" type="presParOf" srcId="{9E66621C-9195-4A13-94BE-8F226756E759}" destId="{D0E2676C-4189-4DAA-B8DA-B1361121D74C}" srcOrd="0" destOrd="0" presId="urn:microsoft.com/office/officeart/2005/8/layout/vList3"/>
    <dgm:cxn modelId="{6930BFC3-AA13-48C9-82B5-CB26DE876A79}" type="presParOf" srcId="{9E66621C-9195-4A13-94BE-8F226756E759}" destId="{F54DE82C-73FA-41D0-A6B9-A814A3935A7A}" srcOrd="1" destOrd="0" presId="urn:microsoft.com/office/officeart/2005/8/layout/vList3"/>
  </dgm:cxnLst>
  <dgm:bg>
    <a:solidFill>
      <a:schemeClr val="accent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0B2A69-182D-4F97-83A6-C606A17FFE5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C60D86DD-488F-4A3D-ADDC-EF7B07580044}">
      <dgm:prSet/>
      <dgm:spPr>
        <a:solidFill>
          <a:srgbClr val="002060"/>
        </a:solidFill>
      </dgm:spPr>
      <dgm:t>
        <a:bodyPr/>
        <a:lstStyle/>
        <a:p>
          <a:pPr rtl="0"/>
          <a:r>
            <a:rPr lang="es-CO" b="1" i="1" dirty="0" smtClean="0">
              <a:solidFill>
                <a:schemeClr val="bg1"/>
              </a:solidFill>
            </a:rPr>
            <a:t>Recordemos que debía haber una separación entre la administración civil y religiosa. </a:t>
          </a:r>
          <a:endParaRPr lang="es-CO" b="1" i="1" dirty="0">
            <a:solidFill>
              <a:schemeClr val="bg1"/>
            </a:solidFill>
          </a:endParaRPr>
        </a:p>
      </dgm:t>
    </dgm:pt>
    <dgm:pt modelId="{717ED023-9F2A-465F-8AFB-C35BA7410973}" type="parTrans" cxnId="{DBED69E3-CECA-40E9-B610-E4A6DA241658}">
      <dgm:prSet/>
      <dgm:spPr/>
      <dgm:t>
        <a:bodyPr/>
        <a:lstStyle/>
        <a:p>
          <a:endParaRPr lang="es-CO"/>
        </a:p>
      </dgm:t>
    </dgm:pt>
    <dgm:pt modelId="{4ED0F164-DDC0-4782-80EB-63A59DC1854B}" type="sibTrans" cxnId="{DBED69E3-CECA-40E9-B610-E4A6DA241658}">
      <dgm:prSet/>
      <dgm:spPr/>
      <dgm:t>
        <a:bodyPr/>
        <a:lstStyle/>
        <a:p>
          <a:endParaRPr lang="es-CO"/>
        </a:p>
      </dgm:t>
    </dgm:pt>
    <dgm:pt modelId="{F32577FF-5FD2-4E44-9FBD-6D4D4189D3CE}">
      <dgm:prSet/>
      <dgm:spPr>
        <a:solidFill>
          <a:srgbClr val="002060"/>
        </a:solidFill>
      </dgm:spPr>
      <dgm:t>
        <a:bodyPr/>
        <a:lstStyle/>
        <a:p>
          <a:pPr rtl="0"/>
          <a:r>
            <a:rPr lang="es-CO" b="1" i="1" dirty="0" smtClean="0">
              <a:solidFill>
                <a:schemeClr val="bg1"/>
              </a:solidFill>
            </a:rPr>
            <a:t>El rey se encargaba de la administración civil o política, y los sacerdotes del lo religioso </a:t>
          </a:r>
          <a:r>
            <a:rPr lang="es-CO" b="1" i="1" dirty="0" smtClean="0">
              <a:solidFill>
                <a:srgbClr val="FFFF00"/>
              </a:solidFill>
            </a:rPr>
            <a:t>(lea 1Sam.13:8-12)</a:t>
          </a:r>
          <a:r>
            <a:rPr lang="es-CO" b="1" i="1" dirty="0" smtClean="0">
              <a:solidFill>
                <a:schemeClr val="bg1"/>
              </a:solidFill>
            </a:rPr>
            <a:t>, enseñaban la voluntad de Dios al pueblo </a:t>
          </a:r>
          <a:r>
            <a:rPr lang="es-CO" b="1" i="1" dirty="0" smtClean="0">
              <a:solidFill>
                <a:srgbClr val="FFFF00"/>
              </a:solidFill>
            </a:rPr>
            <a:t>(lea Nehem.8:1-3).</a:t>
          </a:r>
          <a:endParaRPr lang="es-CO" b="1" i="1" dirty="0">
            <a:solidFill>
              <a:srgbClr val="FFFF00"/>
            </a:solidFill>
          </a:endParaRPr>
        </a:p>
      </dgm:t>
    </dgm:pt>
    <dgm:pt modelId="{3F7B8D4C-284C-4179-B6D4-6A584C1FA1D3}" type="parTrans" cxnId="{7C2697F0-1E9E-4995-9BA8-2E558333890D}">
      <dgm:prSet/>
      <dgm:spPr/>
      <dgm:t>
        <a:bodyPr/>
        <a:lstStyle/>
        <a:p>
          <a:endParaRPr lang="es-CO"/>
        </a:p>
      </dgm:t>
    </dgm:pt>
    <dgm:pt modelId="{08FE13D3-FCAD-42E6-A99D-DACFA51E3060}" type="sibTrans" cxnId="{7C2697F0-1E9E-4995-9BA8-2E558333890D}">
      <dgm:prSet/>
      <dgm:spPr/>
      <dgm:t>
        <a:bodyPr/>
        <a:lstStyle/>
        <a:p>
          <a:endParaRPr lang="es-CO"/>
        </a:p>
      </dgm:t>
    </dgm:pt>
    <dgm:pt modelId="{FC3DAABD-1B1B-4B06-9C8F-09B15D4058A2}" type="pres">
      <dgm:prSet presAssocID="{A10B2A69-182D-4F97-83A6-C606A17FFE5D}" presName="linearFlow" presStyleCnt="0">
        <dgm:presLayoutVars>
          <dgm:dir/>
          <dgm:resizeHandles val="exact"/>
        </dgm:presLayoutVars>
      </dgm:prSet>
      <dgm:spPr/>
    </dgm:pt>
    <dgm:pt modelId="{6D0E219C-EBBD-47B3-AA18-77DC325D73B0}" type="pres">
      <dgm:prSet presAssocID="{C60D86DD-488F-4A3D-ADDC-EF7B07580044}" presName="composite" presStyleCnt="0"/>
      <dgm:spPr/>
    </dgm:pt>
    <dgm:pt modelId="{F62BAB77-702B-42D4-9B48-44AAB23F7201}" type="pres">
      <dgm:prSet presAssocID="{C60D86DD-488F-4A3D-ADDC-EF7B07580044}" presName="imgShp" presStyleLbl="fgImgPlace1" presStyleIdx="0" presStyleCnt="2" custScaleX="97559" custLinFactNeighborX="-27609" custLinFactNeighborY="-3707"/>
      <dgm:spPr>
        <a:blipFill rotWithShape="1">
          <a:blip xmlns:r="http://schemas.openxmlformats.org/officeDocument/2006/relationships" r:embed="rId1"/>
          <a:stretch>
            <a:fillRect/>
          </a:stretch>
        </a:blipFill>
      </dgm:spPr>
    </dgm:pt>
    <dgm:pt modelId="{0B875234-BE26-4F6D-8A0E-140159EC42C3}" type="pres">
      <dgm:prSet presAssocID="{C60D86DD-488F-4A3D-ADDC-EF7B07580044}" presName="txShp" presStyleLbl="node1" presStyleIdx="0" presStyleCnt="2" custScaleX="120838" custLinFactNeighborX="-1056" custLinFactNeighborY="-48">
        <dgm:presLayoutVars>
          <dgm:bulletEnabled val="1"/>
        </dgm:presLayoutVars>
      </dgm:prSet>
      <dgm:spPr/>
    </dgm:pt>
    <dgm:pt modelId="{F81BD883-9A34-47B7-A9E0-EC94FAE24C15}" type="pres">
      <dgm:prSet presAssocID="{4ED0F164-DDC0-4782-80EB-63A59DC1854B}" presName="spacing" presStyleCnt="0"/>
      <dgm:spPr/>
    </dgm:pt>
    <dgm:pt modelId="{00EE7270-72D2-41AE-B985-209D56819768}" type="pres">
      <dgm:prSet presAssocID="{F32577FF-5FD2-4E44-9FBD-6D4D4189D3CE}" presName="composite" presStyleCnt="0"/>
      <dgm:spPr/>
    </dgm:pt>
    <dgm:pt modelId="{B3862E2F-B909-48A5-B7F8-FB968271E317}" type="pres">
      <dgm:prSet presAssocID="{F32577FF-5FD2-4E44-9FBD-6D4D4189D3CE}" presName="imgShp" presStyleLbl="fgImgPlace1" presStyleIdx="1" presStyleCnt="2" custLinFactNeighborX="-30115" custLinFactNeighborY="-5511"/>
      <dgm:spPr>
        <a:blipFill rotWithShape="1">
          <a:blip xmlns:r="http://schemas.openxmlformats.org/officeDocument/2006/relationships" r:embed="rId2"/>
          <a:stretch>
            <a:fillRect/>
          </a:stretch>
        </a:blipFill>
      </dgm:spPr>
    </dgm:pt>
    <dgm:pt modelId="{BA816A08-64A7-4A7D-AD8E-9524FD6D1E04}" type="pres">
      <dgm:prSet presAssocID="{F32577FF-5FD2-4E44-9FBD-6D4D4189D3CE}" presName="txShp" presStyleLbl="node1" presStyleIdx="1" presStyleCnt="2" custScaleX="121869" custLinFactNeighborX="-507" custLinFactNeighborY="-1853">
        <dgm:presLayoutVars>
          <dgm:bulletEnabled val="1"/>
        </dgm:presLayoutVars>
      </dgm:prSet>
      <dgm:spPr/>
    </dgm:pt>
  </dgm:ptLst>
  <dgm:cxnLst>
    <dgm:cxn modelId="{C21708A9-757D-43FB-A7C8-B3D9E87CFDE2}" type="presOf" srcId="{C60D86DD-488F-4A3D-ADDC-EF7B07580044}" destId="{0B875234-BE26-4F6D-8A0E-140159EC42C3}" srcOrd="0" destOrd="0" presId="urn:microsoft.com/office/officeart/2005/8/layout/vList3"/>
    <dgm:cxn modelId="{7C2697F0-1E9E-4995-9BA8-2E558333890D}" srcId="{A10B2A69-182D-4F97-83A6-C606A17FFE5D}" destId="{F32577FF-5FD2-4E44-9FBD-6D4D4189D3CE}" srcOrd="1" destOrd="0" parTransId="{3F7B8D4C-284C-4179-B6D4-6A584C1FA1D3}" sibTransId="{08FE13D3-FCAD-42E6-A99D-DACFA51E3060}"/>
    <dgm:cxn modelId="{DBED69E3-CECA-40E9-B610-E4A6DA241658}" srcId="{A10B2A69-182D-4F97-83A6-C606A17FFE5D}" destId="{C60D86DD-488F-4A3D-ADDC-EF7B07580044}" srcOrd="0" destOrd="0" parTransId="{717ED023-9F2A-465F-8AFB-C35BA7410973}" sibTransId="{4ED0F164-DDC0-4782-80EB-63A59DC1854B}"/>
    <dgm:cxn modelId="{9363A43B-63F6-443E-B7E2-8E339D8BB1F9}" type="presOf" srcId="{A10B2A69-182D-4F97-83A6-C606A17FFE5D}" destId="{FC3DAABD-1B1B-4B06-9C8F-09B15D4058A2}" srcOrd="0" destOrd="0" presId="urn:microsoft.com/office/officeart/2005/8/layout/vList3"/>
    <dgm:cxn modelId="{0F103FC3-C986-4915-84C9-C92C84C889E9}" type="presOf" srcId="{F32577FF-5FD2-4E44-9FBD-6D4D4189D3CE}" destId="{BA816A08-64A7-4A7D-AD8E-9524FD6D1E04}" srcOrd="0" destOrd="0" presId="urn:microsoft.com/office/officeart/2005/8/layout/vList3"/>
    <dgm:cxn modelId="{C997113A-6A27-487E-B8D1-17FAF2B65FBD}" type="presParOf" srcId="{FC3DAABD-1B1B-4B06-9C8F-09B15D4058A2}" destId="{6D0E219C-EBBD-47B3-AA18-77DC325D73B0}" srcOrd="0" destOrd="0" presId="urn:microsoft.com/office/officeart/2005/8/layout/vList3"/>
    <dgm:cxn modelId="{90A48F9E-7296-4220-A40E-57FDAC6CC6A3}" type="presParOf" srcId="{6D0E219C-EBBD-47B3-AA18-77DC325D73B0}" destId="{F62BAB77-702B-42D4-9B48-44AAB23F7201}" srcOrd="0" destOrd="0" presId="urn:microsoft.com/office/officeart/2005/8/layout/vList3"/>
    <dgm:cxn modelId="{FB465784-668B-4CB6-BFD5-FDF4B821C341}" type="presParOf" srcId="{6D0E219C-EBBD-47B3-AA18-77DC325D73B0}" destId="{0B875234-BE26-4F6D-8A0E-140159EC42C3}" srcOrd="1" destOrd="0" presId="urn:microsoft.com/office/officeart/2005/8/layout/vList3"/>
    <dgm:cxn modelId="{99F8856F-FE16-41DD-A3BF-1E35E6F4D2C5}" type="presParOf" srcId="{FC3DAABD-1B1B-4B06-9C8F-09B15D4058A2}" destId="{F81BD883-9A34-47B7-A9E0-EC94FAE24C15}" srcOrd="1" destOrd="0" presId="urn:microsoft.com/office/officeart/2005/8/layout/vList3"/>
    <dgm:cxn modelId="{7195125D-C9AE-479D-8DC6-A838FD22D19F}" type="presParOf" srcId="{FC3DAABD-1B1B-4B06-9C8F-09B15D4058A2}" destId="{00EE7270-72D2-41AE-B985-209D56819768}" srcOrd="2" destOrd="0" presId="urn:microsoft.com/office/officeart/2005/8/layout/vList3"/>
    <dgm:cxn modelId="{1F420A1E-8232-4D45-A87D-C58136387C71}" type="presParOf" srcId="{00EE7270-72D2-41AE-B985-209D56819768}" destId="{B3862E2F-B909-48A5-B7F8-FB968271E317}" srcOrd="0" destOrd="0" presId="urn:microsoft.com/office/officeart/2005/8/layout/vList3"/>
    <dgm:cxn modelId="{41689F96-0CD8-47FC-B3D9-277AF2F2E3AC}" type="presParOf" srcId="{00EE7270-72D2-41AE-B985-209D56819768}" destId="{BA816A08-64A7-4A7D-AD8E-9524FD6D1E04}" srcOrd="1" destOrd="0" presId="urn:microsoft.com/office/officeart/2005/8/layout/vList3"/>
  </dgm:cxnLst>
  <dgm:bg>
    <a:solidFill>
      <a:schemeClr val="accent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30757-B6DD-4F13-8B10-CC20F6C7F6E9}">
      <dsp:nvSpPr>
        <dsp:cNvPr id="0" name=""/>
        <dsp:cNvSpPr/>
      </dsp:nvSpPr>
      <dsp:spPr>
        <a:xfrm>
          <a:off x="0" y="0"/>
          <a:ext cx="8064896" cy="1470025"/>
        </a:xfrm>
        <a:prstGeom prst="roundRect">
          <a:avLst>
            <a:gd name="adj" fmla="val 10000"/>
          </a:avLst>
        </a:prstGeom>
        <a:blipFill rotWithShape="0">
          <a:blip xmlns:r="http://schemas.openxmlformats.org/officeDocument/2006/relationships" r:embed="rId1"/>
          <a:tile tx="0" ty="0" sx="100000" sy="100000" flip="none" algn="tl"/>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rtl="0">
            <a:lnSpc>
              <a:spcPct val="90000"/>
            </a:lnSpc>
            <a:spcBef>
              <a:spcPct val="0"/>
            </a:spcBef>
            <a:spcAft>
              <a:spcPct val="35000"/>
            </a:spcAft>
          </a:pPr>
          <a:r>
            <a:rPr lang="es-CO" sz="4600" kern="1200" dirty="0" smtClean="0">
              <a:latin typeface="Algerian" pitchFamily="82" charset="0"/>
            </a:rPr>
            <a:t>HERALDOS DE LA LUZ</a:t>
          </a:r>
          <a:endParaRPr lang="es-CO" sz="4600" kern="1200" dirty="0">
            <a:latin typeface="Algerian" pitchFamily="82" charset="0"/>
          </a:endParaRPr>
        </a:p>
      </dsp:txBody>
      <dsp:txXfrm>
        <a:off x="1759981" y="0"/>
        <a:ext cx="6304914" cy="1470025"/>
      </dsp:txXfrm>
    </dsp:sp>
    <dsp:sp modelId="{D53746C8-28FF-46B8-9721-0A23B7A6F06A}">
      <dsp:nvSpPr>
        <dsp:cNvPr id="0" name=""/>
        <dsp:cNvSpPr/>
      </dsp:nvSpPr>
      <dsp:spPr>
        <a:xfrm>
          <a:off x="147002" y="147002"/>
          <a:ext cx="1612979" cy="1176020"/>
        </a:xfrm>
        <a:prstGeom prst="roundRect">
          <a:avLst>
            <a:gd name="adj" fmla="val 10000"/>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E541A-2934-48E4-BAB6-CE1DC44AF10E}">
      <dsp:nvSpPr>
        <dsp:cNvPr id="0" name=""/>
        <dsp:cNvSpPr/>
      </dsp:nvSpPr>
      <dsp:spPr>
        <a:xfrm rot="10800000">
          <a:off x="0" y="72004"/>
          <a:ext cx="8451227" cy="2143427"/>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961"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Aquí se enseña que el hombre no tiene sino dos alternativas: </a:t>
          </a:r>
          <a:r>
            <a:rPr lang="es-CO" sz="2000" b="1" u="sng" kern="1200" dirty="0" smtClean="0"/>
            <a:t>Obediencia o desobediencia</a:t>
          </a:r>
          <a:r>
            <a:rPr lang="es-CO" sz="2000" kern="1200" dirty="0" smtClean="0"/>
            <a:t>, con Dios no hay termino medio. Por tanto, en sus manos estaba su destino eterno, tu eliges. Las manos de Dios están atadas por la elección del hombre.  Dios no tiene otra alternativa que retribuir al ser humano de acuerdo con su propia conducta</a:t>
          </a:r>
          <a:r>
            <a:rPr lang="es-CO" sz="2000" b="1" kern="1200" dirty="0" smtClean="0">
              <a:solidFill>
                <a:srgbClr val="FFFF00"/>
              </a:solidFill>
            </a:rPr>
            <a:t> (lea Mat.6:33)</a:t>
          </a:r>
          <a:r>
            <a:rPr lang="es-CO" sz="2000" kern="1200" dirty="0" smtClean="0"/>
            <a:t>. </a:t>
          </a:r>
          <a:endParaRPr lang="es-CO" sz="2000" kern="1200" dirty="0"/>
        </a:p>
      </dsp:txBody>
      <dsp:txXfrm rot="10800000">
        <a:off x="535857" y="72004"/>
        <a:ext cx="7915370" cy="2143427"/>
      </dsp:txXfrm>
    </dsp:sp>
    <dsp:sp modelId="{34F56392-6FB0-4AC1-8D90-27EF060B1A40}">
      <dsp:nvSpPr>
        <dsp:cNvPr id="0" name=""/>
        <dsp:cNvSpPr/>
      </dsp:nvSpPr>
      <dsp:spPr>
        <a:xfrm>
          <a:off x="0" y="648068"/>
          <a:ext cx="1077077" cy="107707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88A757-407C-4D90-94DD-B221A1C81CF1}">
      <dsp:nvSpPr>
        <dsp:cNvPr id="0" name=""/>
        <dsp:cNvSpPr/>
      </dsp:nvSpPr>
      <dsp:spPr>
        <a:xfrm rot="10800000">
          <a:off x="10351" y="2465020"/>
          <a:ext cx="8486585" cy="1659841"/>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961" tIns="91440" rIns="170688" bIns="91440" numCol="1" spcCol="1270" anchor="ctr" anchorCtr="0">
          <a:noAutofit/>
        </a:bodyPr>
        <a:lstStyle/>
        <a:p>
          <a:pPr lvl="0" algn="ctr" defTabSz="1066800" rtl="0">
            <a:lnSpc>
              <a:spcPct val="90000"/>
            </a:lnSpc>
            <a:spcBef>
              <a:spcPct val="0"/>
            </a:spcBef>
            <a:spcAft>
              <a:spcPct val="35000"/>
            </a:spcAft>
          </a:pPr>
          <a:r>
            <a:rPr lang="es-CO" sz="2400" kern="1200" dirty="0" smtClean="0"/>
            <a:t>Continuando con Deut. 28: el Verso 33 y45 dice: «El fruto de tu tierra y todo tu trabajo lo comerá pueblo que no conociste; y solamente serás oprimido y quebrantado todos los días»</a:t>
          </a:r>
          <a:endParaRPr lang="es-CO" sz="2400" kern="1200" dirty="0"/>
        </a:p>
      </dsp:txBody>
      <dsp:txXfrm rot="10800000">
        <a:off x="425311" y="2465020"/>
        <a:ext cx="8071625" cy="1659841"/>
      </dsp:txXfrm>
    </dsp:sp>
    <dsp:sp modelId="{A7A5DCDE-6F62-4A57-B404-8DC4856EDB01}">
      <dsp:nvSpPr>
        <dsp:cNvPr id="0" name=""/>
        <dsp:cNvSpPr/>
      </dsp:nvSpPr>
      <dsp:spPr>
        <a:xfrm>
          <a:off x="0" y="2664301"/>
          <a:ext cx="1083162" cy="107707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30C79C-0211-4813-B032-671F50AF27B7}">
      <dsp:nvSpPr>
        <dsp:cNvPr id="0" name=""/>
        <dsp:cNvSpPr/>
      </dsp:nvSpPr>
      <dsp:spPr>
        <a:xfrm rot="10800000">
          <a:off x="72016" y="4446377"/>
          <a:ext cx="8363255" cy="1602217"/>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4961" tIns="91440" rIns="170688" bIns="91440" numCol="1" spcCol="1270" anchor="ctr" anchorCtr="0">
          <a:noAutofit/>
        </a:bodyPr>
        <a:lstStyle/>
        <a:p>
          <a:pPr lvl="0" algn="ctr" defTabSz="1066800" rtl="0">
            <a:lnSpc>
              <a:spcPct val="90000"/>
            </a:lnSpc>
            <a:spcBef>
              <a:spcPct val="0"/>
            </a:spcBef>
            <a:spcAft>
              <a:spcPct val="35000"/>
            </a:spcAft>
          </a:pPr>
          <a:r>
            <a:rPr lang="es-CO" sz="2400" b="1" kern="1200" baseline="30000" dirty="0" smtClean="0"/>
            <a:t>45  «</a:t>
          </a:r>
          <a:r>
            <a:rPr lang="es-CO" sz="2400" kern="1200" dirty="0" smtClean="0"/>
            <a:t>Y vendrán sobre ti todas estas maldiciones, y te </a:t>
          </a:r>
          <a:r>
            <a:rPr lang="es-CO" sz="2400" i="1" u="sng" kern="1200" dirty="0" smtClean="0"/>
            <a:t>perseguirán</a:t>
          </a:r>
          <a:r>
            <a:rPr lang="es-CO" sz="2400" kern="1200" dirty="0" smtClean="0"/>
            <a:t>, y te </a:t>
          </a:r>
          <a:r>
            <a:rPr lang="es-CO" sz="2400" i="1" u="sng" kern="1200" dirty="0" smtClean="0"/>
            <a:t>alcanzarán</a:t>
          </a:r>
          <a:r>
            <a:rPr lang="es-CO" sz="2400" kern="1200" dirty="0" smtClean="0"/>
            <a:t> hasta que perezcas; por cuanto </a:t>
          </a:r>
          <a:r>
            <a:rPr lang="es-CO" sz="2400" b="1" i="1" kern="1200" dirty="0" smtClean="0"/>
            <a:t>no habrás atendido a la voz del SEÑOR tu Dios, para guardar sus mandamientos y sus estatutos, que él te mandó</a:t>
          </a:r>
          <a:r>
            <a:rPr lang="es-CO" sz="2400" kern="1200" dirty="0" smtClean="0"/>
            <a:t>»; </a:t>
          </a:r>
          <a:endParaRPr lang="es-CO" sz="2400" kern="1200" dirty="0"/>
        </a:p>
      </dsp:txBody>
      <dsp:txXfrm rot="10800000">
        <a:off x="472570" y="4446377"/>
        <a:ext cx="7962701" cy="1602217"/>
      </dsp:txXfrm>
    </dsp:sp>
    <dsp:sp modelId="{6DA12160-853A-45AA-A209-A72B0FBE8051}">
      <dsp:nvSpPr>
        <dsp:cNvPr id="0" name=""/>
        <dsp:cNvSpPr/>
      </dsp:nvSpPr>
      <dsp:spPr>
        <a:xfrm>
          <a:off x="0" y="4680523"/>
          <a:ext cx="1077077" cy="1077077"/>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E0D33-596D-4295-99BD-730391EA67D2}">
      <dsp:nvSpPr>
        <dsp:cNvPr id="0" name=""/>
        <dsp:cNvSpPr/>
      </dsp:nvSpPr>
      <dsp:spPr>
        <a:xfrm rot="10800000">
          <a:off x="730406" y="0"/>
          <a:ext cx="7037762" cy="2630377"/>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9924" tIns="87630" rIns="163576" bIns="87630" numCol="1" spcCol="1270" anchor="ctr" anchorCtr="0">
          <a:noAutofit/>
        </a:bodyPr>
        <a:lstStyle/>
        <a:p>
          <a:pPr lvl="0" algn="ctr" defTabSz="1022350" rtl="0">
            <a:lnSpc>
              <a:spcPct val="90000"/>
            </a:lnSpc>
            <a:spcBef>
              <a:spcPct val="0"/>
            </a:spcBef>
            <a:spcAft>
              <a:spcPct val="35000"/>
            </a:spcAft>
          </a:pPr>
          <a:r>
            <a:rPr lang="es-CO" sz="2300" kern="1200" dirty="0" smtClean="0"/>
            <a:t>La razón de todo esto sería su desdén por las condiciones del pacto que había hecho en forma voluntaria con Dios. Frente al monte Sinaí </a:t>
          </a:r>
          <a:r>
            <a:rPr lang="es-CO" sz="2300" b="1" kern="1200" dirty="0" smtClean="0">
              <a:solidFill>
                <a:srgbClr val="FFFF00"/>
              </a:solidFill>
            </a:rPr>
            <a:t>(lea Éxo.24:3)</a:t>
          </a:r>
          <a:r>
            <a:rPr lang="es-CO" sz="2300" kern="1200" dirty="0" smtClean="0"/>
            <a:t>.  Había prestado un solemne juramento ante el Eterno de ser leal a su clara voluntad</a:t>
          </a:r>
          <a:endParaRPr lang="es-CO" sz="2300" kern="1200" dirty="0"/>
        </a:p>
      </dsp:txBody>
      <dsp:txXfrm rot="10800000">
        <a:off x="1388000" y="0"/>
        <a:ext cx="6380168" cy="2630377"/>
      </dsp:txXfrm>
    </dsp:sp>
    <dsp:sp modelId="{44B486C7-B383-47A6-8481-50EB221B3C4C}">
      <dsp:nvSpPr>
        <dsp:cNvPr id="0" name=""/>
        <dsp:cNvSpPr/>
      </dsp:nvSpPr>
      <dsp:spPr>
        <a:xfrm>
          <a:off x="0" y="0"/>
          <a:ext cx="2630377" cy="263037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4DE82C-73FA-41D0-A6B9-A814A3935A7A}">
      <dsp:nvSpPr>
        <dsp:cNvPr id="0" name=""/>
        <dsp:cNvSpPr/>
      </dsp:nvSpPr>
      <dsp:spPr>
        <a:xfrm rot="10800000">
          <a:off x="970274" y="3416929"/>
          <a:ext cx="6893721" cy="2630377"/>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9924" tIns="87630" rIns="163576" bIns="87630" numCol="1" spcCol="1270" anchor="ctr" anchorCtr="0">
          <a:noAutofit/>
        </a:bodyPr>
        <a:lstStyle/>
        <a:p>
          <a:pPr lvl="0" algn="ctr" defTabSz="1022350" rtl="0">
            <a:lnSpc>
              <a:spcPct val="90000"/>
            </a:lnSpc>
            <a:spcBef>
              <a:spcPct val="0"/>
            </a:spcBef>
            <a:spcAft>
              <a:spcPct val="35000"/>
            </a:spcAft>
          </a:pPr>
          <a:r>
            <a:rPr lang="es-CO" sz="2300" kern="1200" dirty="0" smtClean="0"/>
            <a:t>Nosotros también hicimos un solemne pacto de obediencia con Dios en el momento del bautismo. Y cuando violamos ese pacto separándonos de Dios acarreamos las mismas consecuencias.</a:t>
          </a:r>
          <a:endParaRPr lang="es-CO" sz="2300" kern="1200" dirty="0"/>
        </a:p>
      </dsp:txBody>
      <dsp:txXfrm rot="10800000">
        <a:off x="1627868" y="3416929"/>
        <a:ext cx="6236127" cy="2630377"/>
      </dsp:txXfrm>
    </dsp:sp>
    <dsp:sp modelId="{D0E2676C-4189-4DAA-B8DA-B1361121D74C}">
      <dsp:nvSpPr>
        <dsp:cNvPr id="0" name=""/>
        <dsp:cNvSpPr/>
      </dsp:nvSpPr>
      <dsp:spPr>
        <a:xfrm>
          <a:off x="0" y="3312372"/>
          <a:ext cx="2630377" cy="263037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75234-BE26-4F6D-8A0E-140159EC42C3}">
      <dsp:nvSpPr>
        <dsp:cNvPr id="0" name=""/>
        <dsp:cNvSpPr/>
      </dsp:nvSpPr>
      <dsp:spPr>
        <a:xfrm rot="10800000">
          <a:off x="936108" y="6"/>
          <a:ext cx="6480730" cy="1968259"/>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48" tIns="91440" rIns="170688" bIns="91440" numCol="1" spcCol="1270" anchor="ctr" anchorCtr="0">
          <a:noAutofit/>
        </a:bodyPr>
        <a:lstStyle/>
        <a:p>
          <a:pPr lvl="0" algn="ctr" defTabSz="1066800" rtl="0">
            <a:lnSpc>
              <a:spcPct val="90000"/>
            </a:lnSpc>
            <a:spcBef>
              <a:spcPct val="0"/>
            </a:spcBef>
            <a:spcAft>
              <a:spcPct val="35000"/>
            </a:spcAft>
          </a:pPr>
          <a:r>
            <a:rPr lang="es-CO" sz="2400" b="1" i="1" kern="1200" dirty="0" smtClean="0">
              <a:solidFill>
                <a:schemeClr val="bg1"/>
              </a:solidFill>
            </a:rPr>
            <a:t>Recordemos que debía haber una separación entre la administración civil y religiosa. </a:t>
          </a:r>
          <a:endParaRPr lang="es-CO" sz="2400" b="1" i="1" kern="1200" dirty="0">
            <a:solidFill>
              <a:schemeClr val="bg1"/>
            </a:solidFill>
          </a:endParaRPr>
        </a:p>
      </dsp:txBody>
      <dsp:txXfrm rot="10800000">
        <a:off x="1428173" y="6"/>
        <a:ext cx="5988665" cy="1968259"/>
      </dsp:txXfrm>
    </dsp:sp>
    <dsp:sp modelId="{F62BAB77-702B-42D4-9B48-44AAB23F7201}">
      <dsp:nvSpPr>
        <dsp:cNvPr id="0" name=""/>
        <dsp:cNvSpPr/>
      </dsp:nvSpPr>
      <dsp:spPr>
        <a:xfrm>
          <a:off x="48005" y="0"/>
          <a:ext cx="1920214" cy="1968259"/>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816A08-64A7-4A7D-AD8E-9524FD6D1E04}">
      <dsp:nvSpPr>
        <dsp:cNvPr id="0" name=""/>
        <dsp:cNvSpPr/>
      </dsp:nvSpPr>
      <dsp:spPr>
        <a:xfrm rot="10800000">
          <a:off x="936092" y="2520279"/>
          <a:ext cx="6536024" cy="1968259"/>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948" tIns="91440" rIns="170688" bIns="91440" numCol="1" spcCol="1270" anchor="ctr" anchorCtr="0">
          <a:noAutofit/>
        </a:bodyPr>
        <a:lstStyle/>
        <a:p>
          <a:pPr lvl="0" algn="ctr" defTabSz="1066800" rtl="0">
            <a:lnSpc>
              <a:spcPct val="90000"/>
            </a:lnSpc>
            <a:spcBef>
              <a:spcPct val="0"/>
            </a:spcBef>
            <a:spcAft>
              <a:spcPct val="35000"/>
            </a:spcAft>
          </a:pPr>
          <a:r>
            <a:rPr lang="es-CO" sz="2400" b="1" i="1" kern="1200" dirty="0" smtClean="0">
              <a:solidFill>
                <a:schemeClr val="bg1"/>
              </a:solidFill>
            </a:rPr>
            <a:t>El rey se encargaba de la administración civil o política, y los sacerdotes del lo religioso </a:t>
          </a:r>
          <a:r>
            <a:rPr lang="es-CO" sz="2400" b="1" i="1" kern="1200" dirty="0" smtClean="0">
              <a:solidFill>
                <a:srgbClr val="FFFF00"/>
              </a:solidFill>
            </a:rPr>
            <a:t>(lea 1Sam.13:8-12)</a:t>
          </a:r>
          <a:r>
            <a:rPr lang="es-CO" sz="2400" b="1" i="1" kern="1200" dirty="0" smtClean="0">
              <a:solidFill>
                <a:schemeClr val="bg1"/>
              </a:solidFill>
            </a:rPr>
            <a:t>, enseñaban la voluntad de Dios al pueblo </a:t>
          </a:r>
          <a:r>
            <a:rPr lang="es-CO" sz="2400" b="1" i="1" kern="1200" dirty="0" smtClean="0">
              <a:solidFill>
                <a:srgbClr val="FFFF00"/>
              </a:solidFill>
            </a:rPr>
            <a:t>(lea Nehem.8:1-3).</a:t>
          </a:r>
          <a:endParaRPr lang="es-CO" sz="2400" b="1" i="1" kern="1200" dirty="0">
            <a:solidFill>
              <a:srgbClr val="FFFF00"/>
            </a:solidFill>
          </a:endParaRPr>
        </a:p>
      </dsp:txBody>
      <dsp:txXfrm rot="10800000">
        <a:off x="1428157" y="2520279"/>
        <a:ext cx="6043959" cy="1968259"/>
      </dsp:txXfrm>
    </dsp:sp>
    <dsp:sp modelId="{B3862E2F-B909-48A5-B7F8-FB968271E317}">
      <dsp:nvSpPr>
        <dsp:cNvPr id="0" name=""/>
        <dsp:cNvSpPr/>
      </dsp:nvSpPr>
      <dsp:spPr>
        <a:xfrm>
          <a:off x="0" y="2448280"/>
          <a:ext cx="1968259" cy="1968259"/>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10/02/2006</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10/02/2006</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3895877304"/>
              </p:ext>
            </p:extLst>
          </p:nvPr>
        </p:nvGraphicFramePr>
        <p:xfrm>
          <a:off x="467544" y="548680"/>
          <a:ext cx="8064896" cy="147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2" descr="data:image/jpeg;base64,/9j/4AAQSkZJRgABAQAAAQABAAD/2wCEAAkGBhQSERQUEhQWFRQWGBoYGBgYGBwXGBccFxgXFBcVGhgYHCYeGhokGhQUHy8gIycpLCwsFR4xNTAqNSYsLCkBCQoKDgwOGg8PGikkHyQsKSkpKSwsLCwsLCksLCwsKSksKSwpLCksLCwpLCwpKSksKSwsLCwsLCwsLCksKSwsKf/AABEIANAA8wMBIgACEQEDEQH/xAAcAAACAgMBAQAAAAAAAAAAAAADBQQGAAECBwj/xAA+EAABAwIEAwUFBwMDBAMAAAABAAIRAwQSITFBBVFhBhMicYEyUpGhsQcUQnLB0fAjYuEVgvEzQ1OiFySS/8QAGQEAAgMBAAAAAAAAAAAAAAAAAgMAAQQF/8QAKREAAgICAgEEAQQDAQAAAAAAAAECEQMhEjFBBBMiUYEyUmFxBZGxFP/aAAwDAQACEQMRAD8AoFetyTDsxwZ95VcB4aVNpfVqe61oLjHN2WQSupaEk5jLX9V6z2b4C+jwaqKY/rV6U8jNbwgno1n1TTfnyKCpHnVmS3Nuh0kZwmVG9ByOqtR4QLGiyhSw1L+4bm+JFCkB46m+EZEA+aobKQBgGevPqlyjozxly2h3STa2qBme6QW1WEyoXQclJUE9j+24n1Pqp1W+a9hkZ+aruMACJlGp1pgI1NoBx8k2lbQC7LI5DzGqjd64GREz/AptJzWwHgEDOOumakOv6To8DQRmIB2807naF0vJyzh5EPIa06iNp/XNcMsOoCHd8Zk6iB8FB/1aTqhbIlQwa0A6BGOElKnX60LzPkiRGPJYPZEczui9/TESQeeqQuvCd1y+v1hR2DV9D99IE+HPyXYdBzHxVa++ciUe1unk5GfX90PIposF1aU6gmSx3LUH9kspcOOLMggFEp3jZh2RU/701rZEaIlKwbfRupcYGkRklTr9s+aBfcULpASnFJz3RWEsa8jivdbzkohvHe0JyQMm9UWnebZcgjTCoJQ4lESSHHONwNJPJave0AEhoJHMpDxeo6nL2vh3s56QUiZePqZOcT6lE0h0cK7GdxxMuJxOOfLZbddtLYDpjqormU2CXCUe2vLd+T6Qy5Q0kdSFbkk9jvb8hOAVRhqOJlxIa0E6TuB5rOLu7sHEQDp5JpZtsqb21iCyD7My0EaHkfIqsdrb/vcTmmRiQZJLjoLDD5MrtWrJKxRsKxY7Rs4FntXatiS+GjL3jH6r3ZrwwNpnJrQXO/LTaP0C8mo8Oph7HYXQ1zXaTo4FepUoc6tPs4HAbHxQCPgtUk0zj+pabVFW7R3jqVhc3bsq905tMc2MdmKQOwbTb8SV5xTqTqVfftMqf0bSnlhmpU9QQxvwE/FUDvTyny+qTIZhhcRlRdIGanUKG5Sa0ulOpcQLXAagpN+Bzj9Ddpyj+BFFUDOYUVtSdFw+m7l8FaQtk03oM5n1Q3Yj/hL3AgqRTuDCNOhVG6lA9VyKZMLHXBXLqyvl/BdN6JdWqG6mSoj73NAcZUd9SCo2/ISVDKneAIrbou3SY3YRre5lS0C0MjUWB+eaiGpmgOuoKshLr3jpmSFyzjFTMBxjkoFSvJXTTPko0XRNp3hBTGi8ETyUPhrGOBDgANjqeqlPsiD4ILeSun2U1YOpWLnQNFNswPXmootyDJC7AhWuyv4FvazEG5ZpFw50AnU7BOeNvBGZy+qV07loEAGY+CbdbOhjXxUSPc1TOZl3LRQDcwZJEqLf3hc4kqGaxWTJk5M28Yw0ywO4mCxrS5pIMzB6AAzkldVxc45mEFjpGWql0bcgBUtqilFI6ZZghYpjbR0f5WIuIu4/Y6PEXwYOcbL1O0q4qTXAiHtafi0LygUxsF6H2UrYrKkdCwljvNhP6EJsMimcv1cKSYs+022m3s6gmB3lM9Dk4fGCvNiSN17Rxfhv3m1r2/4yO9pae2wadZEheLOkT8+nNXJE9PP40Gtno+NxcM9M1Ap1I3W6lx1SHE0vWx5a3gJAn+ck3ZcZZKjMvMJkQfPYqw2HGm1BEgO5K+uxcqHFOniMo/cYRmQltDisCAAVGvuPOHhECUSVsDi2MqzWjcqO6o3kVCo8RbGalMqtI2KJRROLNuqtOkpfeMk5KZVoxmJhDZRlLkgdkana8133RbmFOZYvOyHVtntmQgWilTIvfmM8kSl4l33fMKVaWsnJMU0RoHR4eAJcfgsfTaIw6dVJutIGwSktwgknM6BaopAm7i4wZgz0U+x4wY1Vfqu5lGsKrWmXGB5Sia0XRa6fFMWUIVe5GE5pXW4izRmvXU/oEAuqVIY0ZnXkB6qcUElWyFe3ZeZOgyChyRicAdMvLdOq3BsGrgecLKFtFKq8EENYY8/5KXkdqjdh1spVapmh6rusc1qiJIC5/k0Sbb2OeF8KLhJ9Ewe1rPRbdUwUwG+iXVaibJqK0KcpNbJnfH+FYl33gjcrEi5AUWC2rHQq9dhbkRVoncioOXuu9dF502QrT2G4pgu2tf7NRppztJzb8xHqt7go7QjO1LG0X6uwjTJwgg8jqqj2y7Htex15bt8LjNZg1pu/EY906+qulwcGvln9D+6j2l86kXvaJEDGw6PH7gSjnG0cqE6dnhdTIwgVWkGOa9K+0LsA3uze2UupHxVKY1pzq5v9vMbeS80nPdJo3qdxtC2rRfjgKSy0cN4KYNaBmdSsDJKLhvQG2yML00xGIzusbd76k81riFjIBUNvhOe31UcOIcbWhrTOmJwz2TayuWjIEeSrGNS7C5wuEoRy6L5b0wZajuDWRlmq4zisGUK+4wYkEq26J7Llsso4iByXYvWnWF5+7iFTVGt+Mnf06oVL7C/8z8FvuAwrmlcMboc+v6KtjjJ3b89EOpxCTyQqilgssd1dTpklFwY3UP8A1Fdurynwl9lSxNAnGTmtPR7eli0OSNW4SNcZ00/gWhy+hUY2xfTvu7GcYuZE/JT6fahgYM5JOcCI6pYeFUy4Y6haN58Z9IhdPs7RuQNV58w1v7rJLI0zQvT5Poa3vEMbQWGZSavX5o169o9gQ3ZLKtVJnOzqQiscNgKi5Y1FaN1auLdlBQp2xJ8dSljeORJkCNoaRKCMeRmlXJWQKTsVNQqzyNsuaZihDctv5C26hIzA/RSW9CpO3RXzX6LF2+hmYWJRZZAFhrYCHRMEGNzB25FCFbCdVN4U1taphe15B/E3VvXPJdKaqNnMdt0ewNcHsaZljgCCcyQQCJ6oYtcIIBmfolvY1rqdE29RwdgJNM7upnP5GUzNoQSAZYROsOaenMKoStGNxcXTOeDcQNB/duju3mM8xOkeRn5qifaL9nZtybm1E0HGXN3pE5kflVvuaGJjmF2I8ojyII3XHDO1RY40bkBwcMMkZOHuu2mN1JIZFuO1+TxEv8Wan0iN16L2l+yhlcGtYPz1NFxE/wC137ryzivDK9q/DWp1KZHvtInyOiuE+Jqjki9oZ3DgRCrt0PF6oreKeKVzUcHGQqyzUug5u+gIOaM10LTKazCkpjIvRIo1jzyW31VGldYHO0RJjra7NiXaZKVRogbZ80GjRKltpFNUL2Llm8IwBdSj0bMnX+dFGqGCRoAiklFWy8fKbO2NHRSKTAczolta6ACkcLY92Z02CTz+hzStIZBwAyyCVXd6ZgE/RMr2uGDMZxpsFWqtfNKyTfSN0VDHGw7qnNRnvzWi8ldG2OuyRd9i5Scv0mxVkLTaRPVFoWxcYAVo4D2ZfWcA0QBm5x9lo5n9t1cVYE5KKuTBdieA97cNNRpNKmQ+oOcZtZ5l0BWjtddh7xPtAGeQlxMemidW1qy3phgkMYJJORcd3HqduWSr9lwl97VLyC2jPif65tbOp2WlwcI15ZzPeU5vI+l0dcI4TFpWuaoyLe7pCddMb45DIAquXphqvPbPibWUW0mw0Foa1o0axug9SqZVsHm3dWfLWSGsy9s5zHQQgnGqiuxuCWuUvJWiFiKaBK2h4/yafwMqlDNEtLp9M+GDGxzB8wu7W3xQJgc1qtw1zDnpzC6DVroxONbLbwzi8sbVZlVa6cOwMQQP7T+q9CaRUY17DAcBmM8JOoPkV49w24LJDm42nrBB5gp8OLd00OpOMkgYc5kmBpqFi4yxPrQGTEsivyXO6punxAdCND6bJPxGxD255HroFZLLi7W4WnBUIHjdhgOO8Db/AAu/vdvRBeGGZkCXPPkGwtNX2jnKTiyp2XF6tqQKjXBugeM25ZZxorYy/p3VLu7hjK1J2rXZ+oOxXdrxKpcGKlEdydQ8QI3jkYXnnDeIGnd1KVFxNJr3Bp5tnLP+aIWqL/Um14Fn2hfZD3DXXFi41KQ8T6ZzfTHMe835heZU6xavqJnE20qYqPIgRlrinKI6iVRR2W4bVqPqfdAGOMgvuXtmZMhjBzPyWfJKMXo04pSlG2jyChWlFLl6fcfZTaPIdRq1KLZzn+qOsZApfxvsfw6k3C2vWx8yxzwesADD80HuI0xyeKPPcaIy5gCU3vuzTGtmnWa4cnAtd8ClD7MB0TMbyq5X0Mbcidb1QQIRzdAJdRxNd0RK1MOMzmm85/Zag3on1OLmIH0Si8vS7ksc0jqhVHg6oeUvsKMWji3zdmn9nelpgbbKvtdBU61c5x8LZPNDY/FV/INfVyTml72Smb7B5yIE+clMOD9jLiu7Cym8+Tf1OSU027NWTLjrbVCixs8U6zty9U9t+FyMMTO0K78H+y80m4rmrTojl7b/ACyMBWewp21uf/rUcbozq1BPwBzGqfDDJnPy/wCQhHWPZUOBfZ1De9uD3NP/AN39GjmrN4KbIpt7um3RvP8Aucd3JhdVnPIdVdiOwyAHkFy21xGXwemy3Y8cYb8nHy+olkdyYht+FuvPE9xZbA8odWI2byb1THiV9St6QJhrG5MYNzs1o/VTrmoTk2BGQn2R5AKLSs6NJ3eOipV99+eH8jdGj5ouO78gKdvf+itcN7GuruNzfksa44m0QYc8bAg+w35pX2+4uKtRtJkBlLZvsgxAa0DYCQrrdNuLoEUYY0+1XeMh0Z7ztdFUO2XCqVpSbSpkuc44nPd7bso9BM5JE4UnX5ZtwZOU7ff/AApjyJ1WKI85rFm9pnR5jOliacLvD5pg0l28o3GLSXB3ootq3DlsunGNaEvE06JgtxhUqhTORImCD/lcjMZKXSaRt8E+MdDYRXGh1UrFns7jJOOH3rZG2W5+Oaq1pWaHgPyacidS3rB+ibmmGgPxB7DIxta6OkyFnlFpnI9RhcHseWvEXl5mBTgwyJJHvuP4RqgX/A7WsWvae7qjJuCMJPJ0DP0VdtnuAqPqElrY8I0edhnspDbpzmS4jGRnl4WZYsIjWGx/+kt0IURx/pdSrNOsS1jYAwZ8zr0kKjcb4axj3Q1788nYjkBthTllj30TXezADUc4E6ugHMbwBkoPFS2S2k5zgNHH2iY1yXLyK5M6+CNRoW8LumMMsqmkAPEHCQfQkQOuoTE9oMWIiq0iPaac/KXEj0hVOvfODiHF0/3aogr424nObH9oEnzSqZbS7YevXdWc8VKjqow+GYBY6QQ6QII1BHVV+tZOBP4vIH4DmrHwGwqXTxRpZNOp0+PNew9nuBULNgDWhzxq45meYn2VpxQl2ZsnqVB1FWeIcI7H3lzApW1Qj3nMwN9XPhWFn2IXrhJFBp5Gqf0YvTuK9rm0QS53pKrtb7R6lV2G3Zi67fFaOC8gP1GV70ist+wi6dE1KDf9zj9GqbafYCf+7dMH5KZJ/wDZwClXPaO9keIDy29VpvaC/OWJr9spB+Kpxj5K97L+5E62+xKxpn+tWrVOgw0x8gT801o9nOFWrf8AoU/95Lz8yq69907/AKngPIkn4LkWBMYgXu3Jz+WyJRS8C5ylL9Uiyt7VWrMre3YSNC1kAesKLW7SXNYkN8I91sfuoNDh8QHAj0yTizsAM5aQOibGIiUoroi23DXO8T3EmcwTJ+CYBpGgA6xmiOeJAwkE7yAD+u6O6iYEabyjboV/ZFY3TUnmtPeeg9UapRd/aehMf4XOF3/jHmC0/NWmXQFrXO5tH80UjFRotxFrZ3e8z8AVGqOqnJoa380kjywlVvtN2TuLiO7uKbB+KQ+T0EAiELkMhCMn8nQTjf2lU2lwYDUcMmnSmPQ6wvOOLcbfWe59Qlzjvt5BWd32UEML6t4xgGZcabsI9XOH0VNrWYa5wx42gnC6IxCTB6LP85v+DrY1ijH4AC8cli3H9vzWIvbZfJl1ph5BbUbCDX4cANFaLyzl2JpydmIy9Iz0Ki/d3HUJ2PP9oPH6l+SvUqbgpFOs5p5JhWshrooxtDrktccqbHxnGRt1bF5p3wXjopMDXDIfD4aJCKUIkmEbgpdg5MSyRplyrilctMMcwkQHtZ4ekjKUm4rw99s1pGYmSYkZgD00UG04g+nk15jlqB6Kee0VXCW4mwRBGEQfikPAzny9JNPXQDhlVoOKo/CB4sP/AJJGhGhbog0LN1xLaYwtxeJ/uiZho5pQ0vxNpMlx0YPPTPkr5w+1NCm2mIcQPE4zJPTmsb9PctiMvqXhXCtkEcOogQabXCc3PGIk8ydiuL3gVN7MFNrWAuEkDYageeSctLTOk7xl8ljYjISFr4RSOa8km7sW2/CqNIBrWBuxJnEY0OLmovFO0LqINN2YjJ2/keaZXlwGNxEy0Zwf3VWtrP75Wd3rnNpiC/CCXZ+yxoEwVTgqGQk4/JiNwdc1MTjLZyBIy8gVYuFcLc2C0ROeQAn4Jyzs7QpwWNqNGxqDIx55j4KZZ2uctIHXUH0SuAcskpu2QG0A90AhrvdfkfMHdF/0iox0gwPPI/JM33IxAPacQ03B8pWg2qTl3ZYdnDxDzbIlRIOyA9xIwvBxDQka9JU3htkwtmfFv/lHp25HtGBzC7HDWvOJpGOMwWy0jzGYKJsWwpYQIhrkGpZQQ6IjXP8AbVSqrg1ucAnlGyjNpPDcnGrza7Jw/LA+RU5FIxrGOkg5/MehW3YhEhrwN9D06IRFOoIORG4MOauRRqNOVTE3YEIWXR331OPG1zfQkfFq4a63nw1g0/nI+TiEC64w2j/1GVGj3mtxjrMGQlzu1nDXe1cU/IsdPURhSm6DUG/A5faVHCaV1ltmxw+c/VUTtX2zvrOqKLa1u8kTibSaXN6GCQCk3bfiFnXLW2LIIJx1A3u2u6Ab+arzbUNjLPcobb6R0cWCEVc3+BjfcZr3BmvWfUP9x8I8mjIBQnHVbXDgnVQTdAzTCxdysUoHkette2IPsnlt1EbrDagyWVJgTEEZeqivonYrKOJkxnOqzrJQhKumaezFqWuHlmoj7QTlib9Pgp4bPs6+6SAfLPVcOuIyjTUH/lNjltjE5eCKaIORE9UJ1sAclLqVAdoRra0xGP4VqWRLpj1mcexa6lsBCK61wtxR8larDgsZkZJmwsGUgQieYRk/yH7UVPs7wwMHe1GnvH6N3Y3n0J18k8aOmXnM/sp1egHZzmoZp4Shi+WzkZpvLPkzXQZHnyXD8tfiAfmuyNpz/mSV8X4j3TTh9t2QA369IRpb0FGNCXtRxJp8I0bGKNydG/RTOyXDqlNhdhZiqEEl9TaMgGNzHmVU2OFSsGlx7thlztS49ANTKuFv2ztpFI0DRaRhFRwjxbOI1jzSMk1y42OeOUlpEu8tGmoHNc4OEB9Nz8xycwuObYUGjVeys9oPh1GkTuddIhMKrquXetpuAyDyBmOcqTRv7aA04Q45CBIn0GStophaVVxgQD1BRYkgH4hAuKdOnULWnKAdZifwka6olO/BAgyquiq+juXjqF2GF0OY7C4b6ehXFSv72h3jLyUU0KtMYqA7wahpPxAI+iFuy6CX3HGsfguDhcdC7IO8joUdrHgYqDsbfcOvPJ26i3HHLW4Z3N40MOhbUbhLeoJMfBUPjtb7hVH3K+75hzwtcXFnQ6goJWxsMfM9GdXZUP8AUbgfHk7/AChdzVE92W1RyIwu8pGS85/+SLt4gimcvx0w4j4pWzjN1M/eKgnUB0BAmxvsV2z0HifbZlCW3FB5d7rS0/M6LzTilZteu+q2mKTXaMGcdSeZW69QuzJJO5JkoeFMqx8eOOPxBtXbltjFshGqQEnewS05vJEIXKlC/crsCaSxSsAWK6K5HqI8kVtcDUIXEWhjzhkNIBAJnUTqof3spMsaERdoaY2HZdVLRlUH34yPONilbb4bhHp3o2KS4NdDYumAq8PI3BTbgVLPPogHxZs8yOSYcPpkQ4gjkdlcE0w80m40S+M3ZZhpsHidI/KB7TvIJLWokANE4Zz5k6ymfHrRz2h9MkOboRqOYjcJFR7RtY7DctLf7gJHq3b0T1tNXRmWloc2lQiBmR/N0W9ZnAifr6rLe4YWh7XNLDoQckK7p4iJqNaNyZMb5CNUalGC2wYY5SdpEerdCmCXECNZ1y+qrlxYVbl5e6WNIgbkN2A69U6ueN21DNzTUdqC7TocOiRV+176uLu2OP5RkPXRIn6q9QOhh9G18ph7epTs2xTa0EZ4jm7Lqk3F79ldgxeKqTmNctlF4ja1jBqSN8II/TJSuEVKDQSSQ4aiJPpCVDFJu2Py5YY1Udj3hHaKr3Aouod45jYxF0Q0eyTly+ig23GHVLlrKjaYZnk0aECR4tSjU+0De7LabIn8RynzGpUXhHDodjcfX9h+63qLSOQ2kmNnsBcXukPc4QRs07KW91aiIqMZUbs5pwn/AHCPpC6q4X4TIlucaqTT4o0PY12bXiCToDsicV2SL+yt3dJ7sX9R0HPDJw+Xl5quVLaswEUnVGiZgOcB8AV6Y/hjC4wMAORA/wA6KPQtAHhrtQY8xEtP6eqXNKjRHK4nj9Ss9xJc5zjvLiT881tg16p32h4G53FPu9PDTdVd4ZyaJbiJ6jI5DmnVz9lb8P8ASumVKg1aWFgJ5NdJ+azp06RsnJKt9lNpsjVEDl2bdzcnCHAwRyIyI+S1UbCcmhcovbYMlYFvAVhVi7VUZKzEtELoUyr4i5TroG58IYqE6BFdTR6dPJWJcrIkO5LEyDFihOTL1xi9xNpPb7PdNBPJw1BSez4gHYucqfxSKVq5u5cNNcgfoqvwp+oJJj+bIZ6aQxR46Y+NedD6LZed0uNVDbxFweADluFJJDbobNuiE04fxSfDlOoGknl5pGbprjnH0XLnxBB/wl8H4NHFSRebXjbCMzBGxyXN1WpuGYB9AVU6l0TTbiMuJMHcAaid5lDZekI3AQscOzHXr6T5cyRilrpL8A5NZoD1Mo3FeLZTic91T2c5c7zjRZTuSumvEaBZ3gt2bVkUVoXi0aYNQl7o/EZA6Ab+qK45QCt12clDdIWyCjHpDY5UxpbPY9oZUOFzT4Ds4btJ2PJEubPLJjJAgmIPySN9TLNOeE8RFQd290OA8J5xsY+qjW7MPqcV/KJBbbuHtBs7Rl813Rdn4nQByTc0WnWPigN4YwaZ+sqWc/icW1YH2fRT/u2NzGD3gT0AzJ/nNQ+6c0+EAdVJt6hbMOAcd4nLoriyDd18JeBnJyyz6Lh1VxrDXwsGLzJyHwQLGrBhsvdu7l+w6BSzVDdi4zJzzceXQaI2r0Q7ueJMp1P62HE3Nji0T6OIn4LrhdXEHPOUnInz/dDZflrqbX54tYiGnUZHaMkXiPG6FEB1Z3VrGwXHrG3mUmqCScnSKR2+4cKV1ib/AN1geehOTviRPqq993nXJMuLcSdcV31XbmGj3WjJrf5zUN71FFtnQnKkkCFsBuhPpASiPqFBKN0jPRvIbLpoQ4R2BRbKk66Oe7zzRGM5LplOUZjIUM9bORRKxFWIbLpnPFuKCqRiO05KHwyMRznzS4VBHP8An1RLOp4sgfjPyWKWX5KwOV7H2AklJ612WPzdumFS6jFJ2yjTNV+s4E+evVOyS1o0c1RZqFUPY12xz8+qMSFDsH+ADKBoN11Vr8gtEX8bH4cyaJ9vdwCxxGA8/wAJ94Rpsj9w8ZgYhsW+IH1bKQl8qRwu9LKggkAmDEjXKcvNU2XkafQ8psJEkEDnBA+K6NIpeziNRpc1ziYJDmuJIMHf13CnW9+zdjvR+XzBPzUEXXR3r0PXKUGrSlSnMY4Swn8pzPmg49ioEpi6rbLi3rOpvDmnMfyEwqtQYaehVXYz3PDGvDL/AL4u/phpa3EYOUTBIBU37q05iR1BhIbOs6i8VBB2I2IOo/nJWKxv6dUeFwa7dhP0J1UMko7tEVxw6veeQIBHxAXVOgX/AIXRz9n6pjUoYQS4gDmclDZxWmTAfJ6QiWgeLfgNTpwMOI+Qkj1gQiUqbhv6qPVuqgOZAHXJCPEWtzqOblpmAPRMT+ycX0MDQBcCTDW5lx2gSSqBcvx1HP8AeJPoSnnFO1ratN1KiCQ7J73AiRPst/dI1GbMaeKO+wbguHtRlwQrBsiOW2253Rw1be7klvsvojCkJRWBaworGK+hMnZsBGp05WMt+eiK1sIQUjQpLFolbQWi+KKnTouLSc42A3XbbVw1EeeSb1+FVaeQ03zUetaOjMZ9VyskXYuEkbp1yGZjaDulz6mfQabfJFqU3xq1vmocuP7p6k3Giv6GNncQ7N3kFNp3MmClFlTAcCfX4aqYyvD4jXJacU09FcmhgtOCwNRG01qapE5vtki8OIioNH69HADEP1W6b1lu/CCHDEw6iY8iDzRm0WfgLvyuj6j9kDD5p9HdOoWmVMqkOaCFBbmi21TZQilQRjzodfqhXFPLbp+y6qNhyyMQyQscpIBRrn/lbe5pPulaqMIzQq7ZE/wK7L09oJUedDmOqBUpDZd0K8iHeh5LYy5KBRyUA8PKfNY8jYI5pShGmr0MWSwTKcZBFa1cgI1NFdC5Ss4IWnmVILZQXkK+YtNgMOa26mYUqmwZIrqQKrlsrmQKFOVMFODDtQjOtg0SNo+OqFOcoJMrsLkREmRpyUV74XTqkERt/wArssFTFgDsWuEkGecHLRZ3klJ8UM48VsjGusUV1WCsU4SA5x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img.webme.com/pic/i/iglesiaadventistadeesmirna/angel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3768" y="2276872"/>
            <a:ext cx="4896544"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664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7975" y="203109"/>
            <a:ext cx="4474840" cy="2016223"/>
          </a:xfrm>
        </p:spPr>
        <p:txBody>
          <a:bodyPr>
            <a:normAutofit lnSpcReduction="10000"/>
          </a:bodyPr>
          <a:lstStyle/>
          <a:p>
            <a:pPr marL="0" indent="0">
              <a:buNone/>
            </a:pPr>
            <a:r>
              <a:rPr lang="es-CO" dirty="0" smtClean="0"/>
              <a:t>El Diccionario define a un heraldo  como un «</a:t>
            </a:r>
            <a:r>
              <a:rPr lang="es-CO" dirty="0"/>
              <a:t> comunicador de </a:t>
            </a:r>
            <a:r>
              <a:rPr lang="es-CO" dirty="0" smtClean="0"/>
              <a:t>mensajes»</a:t>
            </a:r>
            <a:endParaRPr lang="es-CO" dirty="0"/>
          </a:p>
        </p:txBody>
      </p:sp>
      <p:sp>
        <p:nvSpPr>
          <p:cNvPr id="4" name="3 Rectángulo"/>
          <p:cNvSpPr/>
          <p:nvPr/>
        </p:nvSpPr>
        <p:spPr>
          <a:xfrm>
            <a:off x="2915817" y="2354104"/>
            <a:ext cx="5904655" cy="1938992"/>
          </a:xfrm>
          <a:prstGeom prst="rect">
            <a:avLst/>
          </a:prstGeom>
        </p:spPr>
        <p:txBody>
          <a:bodyPr wrap="square">
            <a:spAutoFit/>
          </a:bodyPr>
          <a:lstStyle/>
          <a:p>
            <a:r>
              <a:rPr lang="es-CO" sz="2000" dirty="0"/>
              <a:t>El señor advirtió a los Israelitas a través de Moisés </a:t>
            </a:r>
            <a:r>
              <a:rPr lang="es-CO" sz="2000" dirty="0" smtClean="0"/>
              <a:t> (su Heraldo),1405 </a:t>
            </a:r>
            <a:r>
              <a:rPr lang="es-CO" sz="2000" dirty="0"/>
              <a:t>años a.C. : «Y será que, </a:t>
            </a:r>
            <a:r>
              <a:rPr lang="es-CO" sz="2000" b="1" i="1" u="sng" dirty="0"/>
              <a:t>si oyeres </a:t>
            </a:r>
            <a:r>
              <a:rPr lang="es-CO" sz="2000" b="1" i="1" u="sng" dirty="0" smtClean="0"/>
              <a:t>diligente (con seriedad)</a:t>
            </a:r>
            <a:r>
              <a:rPr lang="es-CO" sz="2000" dirty="0" smtClean="0"/>
              <a:t> </a:t>
            </a:r>
            <a:r>
              <a:rPr lang="es-CO" sz="2000" b="1" u="sng" dirty="0"/>
              <a:t>la voz del SEÑOR tu Dios</a:t>
            </a:r>
            <a:r>
              <a:rPr lang="es-CO" sz="2000" dirty="0"/>
              <a:t>, para guardar, para poner por obra todos sus mandamientos que yo te mando hoy, también el SEÑOR tu Dios te pondrá alto sobre todos los gentiles de la tierra</a:t>
            </a:r>
            <a:r>
              <a:rPr lang="es-CO" sz="2000" dirty="0" smtClean="0"/>
              <a:t>»</a:t>
            </a:r>
            <a:endParaRPr lang="es-CO" sz="2000" dirty="0"/>
          </a:p>
        </p:txBody>
      </p:sp>
      <p:pic>
        <p:nvPicPr>
          <p:cNvPr id="2050" name="Picture 2" descr="http://t2.gstatic.com/images?q=tbn:ANd9GcTG6a0GqqNf6DsOqMitIn71G4184BiBb_hUIBeVdStRpdzyPTNQPClR0W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1552" y="188640"/>
            <a:ext cx="3708920" cy="175446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data:image/jpeg;base64,/9j/4AAQSkZJRgABAQAAAQABAAD/2wCEAAkGBhQQEBUUExQSFRUUFxQUFxQUFBUVFRUUFBQVFBcUFRQXHCYeFxkjGRQUHy8gJCcpLCwsFh4xNTAqNSYrLCkBCQoKDgwOGg8PFykcHBwpKSkpKSkpKSkpKSksKSkpKSkpKSkpKSkpKSkpKSkpKSwsLCwpKSksLCwsKSkpLCkpKf/AABEIAKgBLAMBIgACEQEDEQH/xAAcAAABBQEBAQAAAAAAAAAAAAAAAgMEBQYBBwj/xAA+EAABAwIEAwUHAQcEAQUAAAABAAIRAwQFEiExQVFxBmGBkbETIjKhwdHwQgcUUoKi4fEVI2LCkhYkM1Ny/8QAGQEAAwEBAQAAAAAAAAAAAAAAAAIDAQQF/8QAIhEAAgICAgMAAwEAAAAAAAAAAAECEQMhEjEEMkEiUXET/9oADAMBAAIRAxEAPwD1VC4uqxzAhCEGghCEACEIQAIQhAAhCEACELjnACToAgDqHGBPJZbtD23bbiGAF3f9ljrjtHcXLvfeQ3eJygjpxUJZ4p0tlo4W1b0Te3fal1b/AGmNOVpmRxO28arEGqdS4f0z5xCn4hdOkhrnDkRpM8lTupXB4vjmYn0UeVu2XUaVILi8aB8JHeQSD3D8KrK97UfpkMcjpp3Rol1MPqA5jmd1OaPCUihiNSnwbHQhNdC0KpWJOoZ4Qd+uybucPqHZgI5EGfOFK/1TPpnczqAR57pX7rVcNKrT/N9CsArqVoW6EEA98/4Ul1OR0Pil1GP2cdeYMjyCU2lOpkxvp6pGx0iC9oC4Ha9dDPFSnW+nu8fl1+6ap2BnXigKFtZPhv8AQpupbye8bHn3Ky/doGh22PEDkRyUZ9OdDP26dyLQUyAKYd3HYpupaFuo8+5Tn2xPX1T9CgUXRqRVez9/5/KVIdUgDwUy5sSNQOaYNAk7fgj7Iuwaou8Dxt9vWa9pII310I4iF7fhOIC4otqN48OR4hfPlMxEakkr1X9l2JZqb6ROog/KDHyVcUqdEcsbVm6XCF1cK7DmEEJstTyQQgCeuriEph1CEINBCEIAEIQgAQhCABCEIAFU9psQFGg4nc7fdWy8/wC3mIydD7okAdNz5qOafGDK4o8pGBxC8dVrASMzzAnZvep13SFKJnNoIAzEwNVj7tpqVp1ADgJG8nkVp6lwKIDGsDgWxmcTJM6meGvBcUaijtltjN5e5R8AAHCcxHeTsFVu7Qve8gFumoB9O5KfXqVJpvblEy0sGn91FfhfERI3jYxxH91ZyTZJRaRMpXjnGDAPHb5LjKIkmWk8iG/M6KE5sHUfL1KkUXt4gHp91t1sV7OVbfMdGMHfm+nFMGk9mu318FPbeCdh0EJm4uweHlulchlESx5d8Q9dk6+GM4ifRJp6NLjp+aKLfVZaFO7ZQbpVcxJ5qwoW87z9lGsKMdfQK8s6CSUtjwiNsw48E4zDJ4K4t7XTVSPYwp8mWWMp2YSFIZhbQVO9mlBqzkxuCK6rhoIhRa+Dcgr8Uk42kmUhXAxzsJcDt1+yvex9ybe5YdmzlceGuitf3ccQmLnD8sOHDUjuV4S2Qnj0eooUTCboVKLXDYjrHmpa9JbR5gkpJSykrQJqEISmAuri6gAQhCDQQhCABCEIAEIQgBFZ0NJHAH0XlXbmrBjkPz5lerVdj0XlnbOjNaryDso5c1yeX6o6vG9jB2dGaoG4BB7iZV5Wgxm29N5UPB2D22U/FU1juaduu58FZ/ubntJLdAYzRoCuVHUM1sPa5oykcwRoeh5qPVsR8RMO4gO1PSPsm/gJAJbBnf3e8T81HusQY+A74j1nTvCdaFYmvdM4tM9J80xlceLQORkJAongQ4cjAcOhmHJ4Ob+rM0/8mgf1cVWKX0jJsjVZ5gdIPzCaa0DvPM7eanFlPiZ848NEj2bJgaBZJUbFjIGboExcCSNOneptYiO5Rre3NR4HmpWVLDDLfNHrzWntLKFGwfD/ACHFaNtDRRbLxREZTQWp59GEwVMshDqaGU0olKYUGnWMTzWIanQE6MYZF1rJ0PFOtCC1URORd9k6ZbTLeAHzkj0CvFDwemBRbHHU9VMXrQ6PGl2zi4UpcTCktCEJTAQhCDTqFxEoA6hCEACEIQAIQhAAV5z2xtgajxmgl7nDSdxGq317dBje87fdYLtBUzSeIXJ5NNV+jv8AEhu2YqjhFSpe0RTMSRmP8LRq4x09Vte0FMBsDQN0j84qJ2OtiTUrHb4Gd5/UfQeCR2kv8rSuZ7hs64KpujA41dBpInfTSJPh4BVlpUYZBzTyMecpnE6mZ8k7n/AUunbgxO/MJ4JKJzZX+TJlNoOoLhrtoPPmplFxGhno7j9FFt5G406aHoeCsqLRHH14KqpEdsaq27eQ+fkQo4t949I6qZV10G3zXRRn3QOseinkkPjiVVWlM8h9FocHwgtpBx3dr/ZMXGG6U2xrUeG/MT6rZX1uGMa0DQKDejpitjVhbQwKeBCbtm+6EstSNDjb2qK9oTN/iYEhuscftzVVXv6v6abz/L+QhRN5FuUALO/65Ub8VNynWmOhxggjqm4mqSLdgUhoTdLUSFIa1akbYpjUpyUwIcnSEZoMBqTTjkrIqn7Pj3T1CtyvSxO4o8jIqkwQhCoISkIQlAEIXUGHELsIQBxdXF1BoIQhAFL2rvnUqHuEgniN4WX7K9qnsqubWeTTyPd7xktLdRlJ112jop/bK5kkctPJYJzJqtHU+X+V5+TI1O0exhwReGn9PQr/ABTMwvP6thy5BZO5qurvFJm7zE8hxPgF3EbnM0AHYc092QbBfVOpOgnkPulcuUqHUeES8uajbaiKbRAaPyVj61qbt5Zmyt1c938LPudle4td5pVZatinP/2OJ6tZ7oHnJU5u2EFSHWfs8o1GZqbQW7S8cRxk6rMYp2XNudQco46mPuF6dYVclMDkOfNV1+5tZ2U8dB3dyZ0umS3K7R5wAWw0ieXeO48QpOSGyPzxWiuMGDXQR9ge5RbjCCOGnr05J1OyLhTKikz8+ynYbSl/iuOomYiOCscKt/f7hp9z+clFu2Vihfs81/RZwptL/GP7hX+JM0VN2dHtbutU4D3R5/2CvcQK34OuxVpRlq5XtS/SYHGOKcsn+6mMRxmnSBLjtyTJaFvY06gxmzRoola+A5LN4r2pc8nL7rfN3iOCp6d3Vqn3faOkwNdJ5aI4y/RvOJsKt4x3xAFR32LH/DCzji9hh2Zp5OEeRVjYX58t0rtdjqn0aDDKTmiDqrIFV9lcSp1MyUWNQqpXDQSeCorvHajjlpNJPRcx3tAyk7J8TuQ/NFV2faiD8AHRwCcnJm07D164qltUaPafBw1HylbQrO9i3iqw1eegHHvK0hC78PqeZm9xKEIViRKQhCUAXVxdQYC4hCABCEINOoJQo2JVslNx8FknSsaK5NI897T1yajoPHZZ22M1HE/pAHnqrXFqsvKqqVKcx5n00XkvbPf6VHbh8iOLjH54SrO2r5GQFWUqU1RPBv1U66OgCzaM7IWIXZDTzOg6lTaVOKNGOAc0/wDlP1VVXbmrNG+WXfRXOHOzBzeLSHDodD8ws+WDNLSZLB0VffXdKgZHvv3gbDqVzEb40qXgs5TBeAXH4jJQ3smoM3xa2q1riNHAO2HESq3EKIjTw5pqpfF1JmXRoED+XSU9TZmbJ/IT3eiPGiguLaHx4qSyl7Km98bAkddgnmW+Z8/m6d7UD2dsQNyYH55JVEeyP2Oo5aWY/rJd9vlCnXjpKk4VZ5KQHIAeQCjVmy5a+jYiTVICz2L22fXktFVpaKBVYhSaNcbMtiWEk0zlBMtgRpDpEl0/FpPFR+yuHinWIktbLCS+BGWCY4EkjyWq9pGmkclW3Nm2SY5bcAFdZ2lRzywJuy37Q1qRokSwk7ag6rLWdKXOjhp+c0uqIEAAeH1SbZ7mlSnJyZeEVFUW1jce9CuvbRBVBYMJdJ4q6fT0WDnnuO2lRt5UDycriXtP8QcdNeYmIW0HZig+2HuNbUyt1MCHESddhrCRilj7VmaAX0/eaeMcRPzUDD7d9Yhpe8AkDeQuiORV0cs8TUrs2nYzCq9s0Uw5jqYAMfwuOpHxid+RWzUexsRSaBJMACTvoApBXdHSPNe2JKEFCcwlIQhIAIQhAAhCEAC6hCABU3aarFOPFXKy/au43ClmdROjxo3P+GHuW6lMWghnifUpGJ3mVpI1OwHedkzaSA0HiF5p7LJFs4Go48BA8t07Xqgzrsoltb5C7U7k+aZvGuIc0HVwMFYwQ9hzMxLzx26cE7a3XsrkOOx908oP90zht1lbleII/NEmrSNR7WjUvcGiO8wg34a+/shXYWTB4LK3lhVoRmIjmOS1VO2LYB3b8wPqp1azp1mQYPfy8EOHLf0kslfwrcOeyrRpOYZDQGuHJw3H1Vy620MdVBscOZQBa39RBPLTQeqvWEZPBUir7IZGVVpb+8egUDtX71ShT4F4J8wf+qvGU4PgqLFdb2n3AH+oD6pmtGJ7Lu3b7p8VBFKXFT6B3TTKfvLKsdMYqUNFAubdXj6Oig3FJZJFIsz9WgotVitrimob6Sj0VoqnUJXW2wU51NDKa2xaHsPtYVm+30Ua1rBqmVa8jRUrRP6V5bBTVvQDKkgbGfqnXv1T2TYrIjTVm9oVczGnmAfNKKgYFVmiP+JI+qnFetB3FM8Sa4yaOIQhOKSkIQkAEIQgAXUIQAIQhACaj8oJ5CV532hque8ydJW3xmvlpwOKwWJCSVy53ej0fEjW/wBlTUtwVHuBDm9VMzKHWdLwOWq4mj0Ry52SKzJA7tUXD9QAnmbLARFr0xxUjsdbl9/SbwGd3/ixxTNcqX2Nq+zvgf8AhUAPVsStilyQuV/g6NjdW0O011gnjzgfdQaVZpeW6td6qybSdU+EENJ+I7/mm6TUwfI7NAAM+nErplDWjzceSnTK3Ea+wbv6d6jXGM1WNAEdSJlWQpB5J/IVRi9YZg0cfmeAUGnHZ2KpF/hV77ZodtBcw9R/hVt23/3c8gwf1D7KVgLCKR55i7xGh+qYvmRXnuafJ4H1TPoj0y2pnVNsdLk80KPS/wDkWjImgaKNXpypZCZqNTNGxZT3FJQX0lb3AVdWUJHTF6IFVqZYw1HhjdyU9XKYo3LqTw9u45pUDNBRwMtAT7bJp2IPTVZ++xN1yIeXAfwh0A9Y3U+wqsaAIiNo0Vk4knyHrnD8uqTk0CXdX4ftKYbUlGkzbtGo7PD/AGT3uPoFZSouF0stFo8fNSV6WNVFHj5XcmwQhcTkyWhCFgAgIhdWACEIQAIQk1HwCeSARQ9oasmOSxF4ZK0uMV91k7l+q4Mrtnr4VSGanimKDdUr2iKLFzs6DtQAlLBgfdILtUgyei0L2N16+itf2e2ftrslw0YxzvMhonzVLcUp2Wx/ZXRGeu7jFNo6EuJ9B5JsSuaJ+RKsbZum0gBGwHDuVB2lxoMcKLRJdAe7g0bhvU/JSMe7Stpg06Lg6odCQQRT7yf4uQWetmAfFqdzPE8yu3JP4jz8OJ+0ibeVAxunJZZz81WeXvfRWmJXMCBry+yhUrItBc74ncOQHDquHJLZ6EFo0uFP066+aj4iyHt78zPMS35hRsFvcroOyt8Xt81ORqW+8OrdfotTtEZaY5QdmaDzAKaLctROYc8Fum2sdD7w+R+S5dtgyna+mRfwmTomapXKdWQirshs1FfcFV1ZkqyrhVt1dMYDmcB1UJF0yHVpFRKlOFYNuWuEjZRaz+5YoMdEPORwUn96gayojzJiQPJM5nNO/wA1SONlOFouqFXNqrPDLbO/uGp8FnLW7GYaydFu8FtMlMOO7/TgrQhbo4vIl/mXFLZKKRb/AAjoEteiujyX2CSUpJlaBMXUISACEIQAIQhAAmb34Cnl57h/7Q2m4uaNZxyuqE0XaQGgAZD4ifErJdDw9h7GTus1VKvsUrh2oIIWdrOXnz7PXx9CQE3QOp7kpr9CotGodY4lSKEhztYHiuOeuBiW2mgBtmpTdo+o2q9jaj2NcAHNaYDt9CQpdOnCXTpDOf5fVFUzXTVMsLKgGCI71Kq3QAUXPATTGGo8N4bnomcqRjRbYZZZh7V3eGjpu77Jm7OquLcRSA5Sqm8bqkYkWRaboKv8Pvswyn/KzpT9CtBSJ0Eo2WeG1fZVXUyePuzy3b/2H8quXEFZq+aXtDxq5vLct3jroCOissNxH2jRJ12n7qykuiLVEiqcp7l326U9yh1m8kN0Mhi/uI2VS7BW1danvTzVi6mSlNdCmxyj/wDTppfAXFo/TmI34aFM1cMa4al8xqC4nXxK0wrpmtSY7ceKrCa+lIzrsyFXBmgjeecpdPBhnzZnTHEk6Du2Vxc2InR3mEinanaVTlEs5qux7AcDD6rWtGgBk8hut9UgNgDRo+mgXn3+s3FtP7uKTgd805j48p4Ksuf2l3QBa5jGEAkjL3wANeJVccoK3e2eR5HOcutHrdJsNA7h6JS8is/2z1WmKtKm7vaS0+S2/Zvt7RvQcstcP0kyeoXWmjjpmlXE225aeISs45jzW2YT0IQlAEIQgAQhCAM9217SNs7cgH/cqAtYOInQu8PUrwG/uZfof87/ACQhOkK3RcYL2hLvccdeGu4V4K8iUIXnZoqMtHr+NNyhsC2GpFmBlQhROn4SGtTrWIQtQoos005robx//PyK4hDNG729bSBc9wAHE+nep/Z52cZueqEKU/gspfDQOfAhV1yZQhDMiQHoYUISFCXbVoSzRyuzs0n4hwPehC0myzo3UjVKcJQhOnYol1JR6lNCEUamQ60hQ6tYoQlZRDbQSl3LsrOuiEJl0LIgCoq3E7IVy1p4uCEKaewklR59iDMtV7RsHOHgDCm9nMRdRuKbmmDmA6g6QhC9P4ece7sul5p2y7XOF25tM6MAadf1CSfVCE0GJNH/2Q=="/>
          <p:cNvSpPr>
            <a:spLocks noChangeAspect="1" noChangeArrowheads="1"/>
          </p:cNvSpPr>
          <p:nvPr/>
        </p:nvSpPr>
        <p:spPr bwMode="auto">
          <a:xfrm>
            <a:off x="3175" y="1537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4" name="Picture 6" descr="http://1.bp.blogspot.com/-U0qdi4zx0Qo/USF3irSK3pI/AAAAAAAAAiY/nTfpEThm9c0/s640/como-oir-la-voz-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279" y="2420888"/>
            <a:ext cx="2760242" cy="1872208"/>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155574" y="4725144"/>
            <a:ext cx="6576666" cy="1938992"/>
          </a:xfrm>
          <a:prstGeom prst="rect">
            <a:avLst/>
          </a:prstGeom>
        </p:spPr>
        <p:txBody>
          <a:bodyPr wrap="square">
            <a:spAutoFit/>
          </a:bodyPr>
          <a:lstStyle/>
          <a:p>
            <a:r>
              <a:rPr lang="es-CO" sz="2400" dirty="0"/>
              <a:t>«Y será, </a:t>
            </a:r>
            <a:r>
              <a:rPr lang="es-CO" sz="2400" b="1" i="1" u="sng" dirty="0"/>
              <a:t>si no oyeres</a:t>
            </a:r>
            <a:r>
              <a:rPr lang="es-CO" sz="2400" dirty="0"/>
              <a:t> </a:t>
            </a:r>
            <a:r>
              <a:rPr lang="es-CO" sz="2400" b="1" u="sng" dirty="0"/>
              <a:t>la voz del SEÑOR tu Dios</a:t>
            </a:r>
            <a:r>
              <a:rPr lang="es-CO" sz="2400" dirty="0"/>
              <a:t>, para guardar, para poner por obra todos sus mandamientos y sus estatutos, que yo te mando hoy, [que] vendrán sobre ti todas estas maldiciones, y te alcanzarán» </a:t>
            </a:r>
            <a:r>
              <a:rPr lang="es-CO" sz="2400" dirty="0">
                <a:solidFill>
                  <a:srgbClr val="FF0000"/>
                </a:solidFill>
              </a:rPr>
              <a:t>(Deut.28:1; 15).</a:t>
            </a:r>
          </a:p>
        </p:txBody>
      </p:sp>
      <p:pic>
        <p:nvPicPr>
          <p:cNvPr id="8" name="Picture 2" descr="http://t0.gstatic.com/images?q=tbn:ANd9GcRUsYqAAqENqD-nBv2Le_beJ4HHSlUQa1r8yFCcKsnF0d67ehzut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6714" y="4725144"/>
            <a:ext cx="2143125" cy="2036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46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circle(in)">
                                      <p:cBhvr>
                                        <p:cTn id="10" dur="20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2054"/>
                                        </p:tgtEl>
                                        <p:attrNameLst>
                                          <p:attrName>style.visibility</p:attrName>
                                        </p:attrNameLst>
                                      </p:cBhvr>
                                      <p:to>
                                        <p:strVal val="visible"/>
                                      </p:to>
                                    </p:set>
                                    <p:animEffect transition="in" filter="barn(inVertical)">
                                      <p:cBhvr>
                                        <p:cTn id="18" dur="500"/>
                                        <p:tgtEl>
                                          <p:spTgt spid="205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3510045938"/>
              </p:ext>
            </p:extLst>
          </p:nvPr>
        </p:nvGraphicFramePr>
        <p:xfrm>
          <a:off x="395536" y="260648"/>
          <a:ext cx="8507288"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6717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888284403"/>
              </p:ext>
            </p:extLst>
          </p:nvPr>
        </p:nvGraphicFramePr>
        <p:xfrm>
          <a:off x="457200" y="476672"/>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788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448272"/>
          </a:xfrm>
        </p:spPr>
        <p:txBody>
          <a:bodyPr>
            <a:normAutofit/>
          </a:bodyPr>
          <a:lstStyle/>
          <a:p>
            <a:pPr marL="0" indent="0" algn="ctr">
              <a:buNone/>
            </a:pPr>
            <a:r>
              <a:rPr lang="es-CO" sz="3600" b="1" i="1" dirty="0" smtClean="0">
                <a:solidFill>
                  <a:srgbClr val="FF0000"/>
                </a:solidFill>
              </a:rPr>
              <a:t>¿Qué estaba sucediendo 405 años después?</a:t>
            </a:r>
          </a:p>
          <a:p>
            <a:pPr marL="0" indent="0" algn="ctr">
              <a:buNone/>
            </a:pPr>
            <a:r>
              <a:rPr lang="es-CO" sz="3500" b="1" dirty="0" smtClean="0">
                <a:solidFill>
                  <a:srgbClr val="FF0000"/>
                </a:solidFill>
              </a:rPr>
              <a:t>Jueces 21:25</a:t>
            </a:r>
            <a:r>
              <a:rPr lang="es-CO" dirty="0" smtClean="0"/>
              <a:t>.</a:t>
            </a:r>
            <a:r>
              <a:rPr lang="es-CO" b="1" baseline="30000" dirty="0"/>
              <a:t> </a:t>
            </a:r>
            <a:r>
              <a:rPr lang="es-CO" b="1" baseline="30000" dirty="0" smtClean="0"/>
              <a:t>«</a:t>
            </a:r>
            <a:r>
              <a:rPr lang="es-CO" i="1" dirty="0" smtClean="0">
                <a:latin typeface="Agency FB" pitchFamily="34" charset="0"/>
              </a:rPr>
              <a:t>En </a:t>
            </a:r>
            <a:r>
              <a:rPr lang="es-CO" i="1" dirty="0">
                <a:latin typeface="Agency FB" pitchFamily="34" charset="0"/>
              </a:rPr>
              <a:t>estos días no [había] rey en Israel: </a:t>
            </a:r>
            <a:r>
              <a:rPr lang="es-CO" i="1" dirty="0">
                <a:solidFill>
                  <a:srgbClr val="0070C0"/>
                </a:solidFill>
                <a:latin typeface="Agency FB" pitchFamily="34" charset="0"/>
              </a:rPr>
              <a:t>cada uno hacía lo [que le parecía] recto delante de sus </a:t>
            </a:r>
            <a:r>
              <a:rPr lang="es-CO" i="1" dirty="0" smtClean="0">
                <a:solidFill>
                  <a:srgbClr val="0070C0"/>
                </a:solidFill>
                <a:latin typeface="Agency FB" pitchFamily="34" charset="0"/>
              </a:rPr>
              <a:t>ojos</a:t>
            </a:r>
            <a:r>
              <a:rPr lang="es-CO" i="1" dirty="0" smtClean="0">
                <a:solidFill>
                  <a:srgbClr val="0070C0"/>
                </a:solidFill>
              </a:rPr>
              <a:t>».</a:t>
            </a:r>
          </a:p>
        </p:txBody>
      </p:sp>
      <p:sp>
        <p:nvSpPr>
          <p:cNvPr id="4" name="3 Rectángulo"/>
          <p:cNvSpPr/>
          <p:nvPr/>
        </p:nvSpPr>
        <p:spPr>
          <a:xfrm>
            <a:off x="251520" y="3284984"/>
            <a:ext cx="5184576" cy="3539430"/>
          </a:xfrm>
          <a:prstGeom prst="rect">
            <a:avLst/>
          </a:prstGeom>
        </p:spPr>
        <p:txBody>
          <a:bodyPr wrap="square">
            <a:spAutoFit/>
          </a:bodyPr>
          <a:lstStyle/>
          <a:p>
            <a:pPr algn="ctr"/>
            <a:r>
              <a:rPr lang="es-CO" sz="2800" dirty="0"/>
              <a:t>Recordemos que el Rey natural era Dios, y Él les había dado un </a:t>
            </a:r>
            <a:r>
              <a:rPr lang="es-CO" sz="2800" dirty="0" smtClean="0"/>
              <a:t>código, </a:t>
            </a:r>
            <a:r>
              <a:rPr lang="es-CO" sz="2800" dirty="0"/>
              <a:t>por medio del cual debían regirse, la Biblia, </a:t>
            </a:r>
            <a:r>
              <a:rPr lang="es-CO" sz="2800" i="1" u="sng" dirty="0"/>
              <a:t>pero ellos lo habían desechado y habían pedido un rey como lo tenían todas las naciones gentiles</a:t>
            </a:r>
            <a:r>
              <a:rPr lang="es-CO" sz="2800" dirty="0"/>
              <a:t>.</a:t>
            </a:r>
          </a:p>
          <a:p>
            <a:pPr algn="ctr"/>
            <a:r>
              <a:rPr lang="es-CO" sz="2800" dirty="0"/>
              <a:t> </a:t>
            </a:r>
            <a:r>
              <a:rPr lang="es-CO" sz="2800" dirty="0" smtClean="0">
                <a:solidFill>
                  <a:srgbClr val="FF0000"/>
                </a:solidFill>
              </a:rPr>
              <a:t>(lea 1 </a:t>
            </a:r>
            <a:r>
              <a:rPr lang="es-CO" sz="2800" dirty="0">
                <a:solidFill>
                  <a:srgbClr val="FF0000"/>
                </a:solidFill>
              </a:rPr>
              <a:t>Samuel 8:6,7).</a:t>
            </a:r>
          </a:p>
        </p:txBody>
      </p:sp>
      <p:pic>
        <p:nvPicPr>
          <p:cNvPr id="1026" name="Picture 2" descr="http://t3.gstatic.com/images?q=tbn:ANd9GcQV8_mHQIMM44Om_ccRT1GOtL8KEOMwE0IYMZMgPDcbazZEiwDEt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3501008"/>
            <a:ext cx="2958455" cy="2686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17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wipe(down)">
                                      <p:cBhvr>
                                        <p:cTn id="28" dur="580">
                                          <p:stCondLst>
                                            <p:cond delay="0"/>
                                          </p:stCondLst>
                                        </p:cTn>
                                        <p:tgtEl>
                                          <p:spTgt spid="1026"/>
                                        </p:tgtEl>
                                      </p:cBhvr>
                                    </p:animEffect>
                                    <p:anim calcmode="lin" valueType="num">
                                      <p:cBhvr>
                                        <p:cTn id="29"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4" dur="26">
                                          <p:stCondLst>
                                            <p:cond delay="650"/>
                                          </p:stCondLst>
                                        </p:cTn>
                                        <p:tgtEl>
                                          <p:spTgt spid="1026"/>
                                        </p:tgtEl>
                                      </p:cBhvr>
                                      <p:to x="100000" y="60000"/>
                                    </p:animScale>
                                    <p:animScale>
                                      <p:cBhvr>
                                        <p:cTn id="35" dur="166" decel="50000">
                                          <p:stCondLst>
                                            <p:cond delay="676"/>
                                          </p:stCondLst>
                                        </p:cTn>
                                        <p:tgtEl>
                                          <p:spTgt spid="1026"/>
                                        </p:tgtEl>
                                      </p:cBhvr>
                                      <p:to x="100000" y="100000"/>
                                    </p:animScale>
                                    <p:animScale>
                                      <p:cBhvr>
                                        <p:cTn id="36" dur="26">
                                          <p:stCondLst>
                                            <p:cond delay="1312"/>
                                          </p:stCondLst>
                                        </p:cTn>
                                        <p:tgtEl>
                                          <p:spTgt spid="1026"/>
                                        </p:tgtEl>
                                      </p:cBhvr>
                                      <p:to x="100000" y="80000"/>
                                    </p:animScale>
                                    <p:animScale>
                                      <p:cBhvr>
                                        <p:cTn id="37" dur="166" decel="50000">
                                          <p:stCondLst>
                                            <p:cond delay="1338"/>
                                          </p:stCondLst>
                                        </p:cTn>
                                        <p:tgtEl>
                                          <p:spTgt spid="1026"/>
                                        </p:tgtEl>
                                      </p:cBhvr>
                                      <p:to x="100000" y="100000"/>
                                    </p:animScale>
                                    <p:animScale>
                                      <p:cBhvr>
                                        <p:cTn id="38" dur="26">
                                          <p:stCondLst>
                                            <p:cond delay="1642"/>
                                          </p:stCondLst>
                                        </p:cTn>
                                        <p:tgtEl>
                                          <p:spTgt spid="1026"/>
                                        </p:tgtEl>
                                      </p:cBhvr>
                                      <p:to x="100000" y="90000"/>
                                    </p:animScale>
                                    <p:animScale>
                                      <p:cBhvr>
                                        <p:cTn id="39" dur="166" decel="50000">
                                          <p:stCondLst>
                                            <p:cond delay="1668"/>
                                          </p:stCondLst>
                                        </p:cTn>
                                        <p:tgtEl>
                                          <p:spTgt spid="1026"/>
                                        </p:tgtEl>
                                      </p:cBhvr>
                                      <p:to x="100000" y="100000"/>
                                    </p:animScale>
                                    <p:animScale>
                                      <p:cBhvr>
                                        <p:cTn id="40" dur="26">
                                          <p:stCondLst>
                                            <p:cond delay="1808"/>
                                          </p:stCondLst>
                                        </p:cTn>
                                        <p:tgtEl>
                                          <p:spTgt spid="1026"/>
                                        </p:tgtEl>
                                      </p:cBhvr>
                                      <p:to x="100000" y="95000"/>
                                    </p:animScale>
                                    <p:animScale>
                                      <p:cBhvr>
                                        <p:cTn id="41"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942491306"/>
              </p:ext>
            </p:extLst>
          </p:nvPr>
        </p:nvGraphicFramePr>
        <p:xfrm>
          <a:off x="683568" y="1268760"/>
          <a:ext cx="806489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777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a:bodyPr>
          <a:lstStyle/>
          <a:p>
            <a:pPr marL="0" indent="0" algn="ctr">
              <a:buNone/>
            </a:pPr>
            <a:r>
              <a:rPr lang="es-CO" sz="3500" dirty="0" smtClean="0">
                <a:solidFill>
                  <a:srgbClr val="FF0000"/>
                </a:solidFill>
              </a:rPr>
              <a:t>Jueces 6:1-4.</a:t>
            </a:r>
            <a:r>
              <a:rPr lang="es-CO" dirty="0"/>
              <a:t> </a:t>
            </a:r>
            <a:r>
              <a:rPr lang="es-CO" b="1" i="1" u="sng" dirty="0"/>
              <a:t>Mas los hijos de Israel hicieron lo malo en los ojos del SEÑOR</a:t>
            </a:r>
            <a:r>
              <a:rPr lang="es-CO" b="1" i="1" dirty="0"/>
              <a:t>; y el SEÑOR los entregó en las manos de Madián por siete años. </a:t>
            </a:r>
            <a:r>
              <a:rPr lang="es-CO" b="1" i="1" baseline="30000" dirty="0" smtClean="0"/>
              <a:t>2 </a:t>
            </a:r>
            <a:r>
              <a:rPr lang="es-CO" b="1" i="1" dirty="0"/>
              <a:t>Y la mano de Madián prevaleció contra Israel. Y los hijos de Israel, por causa de los madianitas, se hicieron cuevas en los montes, y cavernas, y lugares fuertes</a:t>
            </a:r>
            <a:r>
              <a:rPr lang="es-CO" dirty="0" smtClean="0"/>
              <a:t>.</a:t>
            </a:r>
            <a:endParaRPr lang="es-CO" dirty="0"/>
          </a:p>
          <a:p>
            <a:pPr marL="0" indent="0" algn="ctr">
              <a:buNone/>
            </a:pPr>
            <a:r>
              <a:rPr lang="es-CO" b="1" baseline="30000" dirty="0"/>
              <a:t>3 </a:t>
            </a:r>
            <a:r>
              <a:rPr lang="es-CO" dirty="0"/>
              <a:t>Porque cuando los de Israel habían sembrado, subían los madianitas, y amalecitas, y los [demás] orientales. Subían contra </a:t>
            </a:r>
            <a:r>
              <a:rPr lang="es-CO" dirty="0" smtClean="0"/>
              <a:t>ellos,</a:t>
            </a:r>
            <a:r>
              <a:rPr lang="es-CO" dirty="0"/>
              <a:t> </a:t>
            </a:r>
            <a:r>
              <a:rPr lang="es-CO" b="1" baseline="30000" dirty="0" smtClean="0"/>
              <a:t>4 </a:t>
            </a:r>
            <a:r>
              <a:rPr lang="es-CO" dirty="0"/>
              <a:t>y asentando campamento contra ellos destruían los frutos de la tierra, hasta llegar a Gaza; y no dejaban qué comer en Israel, ni ovejas, ni bueyes, ni </a:t>
            </a:r>
            <a:r>
              <a:rPr lang="es-CO" dirty="0" smtClean="0"/>
              <a:t>asnos.</a:t>
            </a:r>
            <a:endParaRPr lang="es-CO" dirty="0"/>
          </a:p>
        </p:txBody>
      </p:sp>
    </p:spTree>
    <p:extLst>
      <p:ext uri="{BB962C8B-B14F-4D97-AF65-F5344CB8AC3E}">
        <p14:creationId xmlns:p14="http://schemas.microsoft.com/office/powerpoint/2010/main" val="34626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474840" cy="3816424"/>
          </a:xfrm>
        </p:spPr>
        <p:txBody>
          <a:bodyPr>
            <a:normAutofit fontScale="92500" lnSpcReduction="20000"/>
          </a:bodyPr>
          <a:lstStyle/>
          <a:p>
            <a:pPr marL="0" indent="0" algn="ctr">
              <a:buNone/>
            </a:pPr>
            <a:r>
              <a:rPr lang="es-CO" sz="3600" dirty="0" smtClean="0">
                <a:solidFill>
                  <a:srgbClr val="FF0000"/>
                </a:solidFill>
              </a:rPr>
              <a:t>Verso 5</a:t>
            </a:r>
            <a:r>
              <a:rPr lang="es-CO" dirty="0" smtClean="0"/>
              <a:t>. Porque </a:t>
            </a:r>
            <a:r>
              <a:rPr lang="es-CO" dirty="0"/>
              <a:t>subían ellos y sus ganados, y venían con sus tiendas en grande multitud como langostas, que no [había] número en ellos ni en sus camellos; [así] venían a la tierra </a:t>
            </a:r>
            <a:r>
              <a:rPr lang="es-CO" dirty="0" smtClean="0"/>
              <a:t>destruyéndola</a:t>
            </a:r>
            <a:r>
              <a:rPr lang="es-CO" dirty="0"/>
              <a:t>.</a:t>
            </a:r>
          </a:p>
          <a:p>
            <a:pPr marL="0" indent="0" algn="ctr">
              <a:buNone/>
            </a:pPr>
            <a:r>
              <a:rPr lang="es-CO" dirty="0" smtClean="0"/>
              <a:t> </a:t>
            </a:r>
            <a:endParaRPr lang="es-CO" dirty="0"/>
          </a:p>
        </p:txBody>
      </p:sp>
      <p:pic>
        <p:nvPicPr>
          <p:cNvPr id="1026" name="Picture 2" descr="http://www.bispomacedo.com.br/es/files/2012/12/201212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9066" y="4725144"/>
            <a:ext cx="4788024"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joequatronejr.files.wordpress.com/2012/06/old-testament-kill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60648"/>
            <a:ext cx="3888432" cy="388843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96618" y="4754849"/>
            <a:ext cx="3699318" cy="1815882"/>
          </a:xfrm>
          <a:prstGeom prst="rect">
            <a:avLst/>
          </a:prstGeom>
        </p:spPr>
        <p:txBody>
          <a:bodyPr wrap="square">
            <a:spAutoFit/>
          </a:bodyPr>
          <a:lstStyle/>
          <a:p>
            <a:pPr algn="ctr"/>
            <a:r>
              <a:rPr lang="es-CO" sz="2800" b="1" baseline="30000" dirty="0" smtClean="0"/>
              <a:t> </a:t>
            </a:r>
            <a:r>
              <a:rPr lang="es-CO" sz="2800" b="1" dirty="0" smtClean="0"/>
              <a:t>     </a:t>
            </a:r>
            <a:r>
              <a:rPr lang="es-CO" sz="2800" b="1" dirty="0" smtClean="0">
                <a:solidFill>
                  <a:srgbClr val="FF0000"/>
                </a:solidFill>
              </a:rPr>
              <a:t>Verso 6. p </a:t>
            </a:r>
            <a:r>
              <a:rPr lang="es-CO" sz="2800" b="1" dirty="0" smtClean="0">
                <a:solidFill>
                  <a:srgbClr val="FF0000"/>
                </a:solidFill>
              </a:rPr>
              <a:t>p</a:t>
            </a:r>
            <a:r>
              <a:rPr lang="es-CO" sz="2800" b="1" dirty="0" smtClean="0">
                <a:solidFill>
                  <a:srgbClr val="FF0000"/>
                </a:solidFill>
              </a:rPr>
              <a:t>. </a:t>
            </a:r>
            <a:r>
              <a:rPr lang="es-CO" sz="2800" dirty="0" smtClean="0"/>
              <a:t>Era</a:t>
            </a:r>
            <a:r>
              <a:rPr lang="es-CO" sz="2800" dirty="0"/>
              <a:t>, [pues], Israel en gran manera empobrecida por los madianitas;</a:t>
            </a:r>
          </a:p>
        </p:txBody>
      </p:sp>
    </p:spTree>
    <p:extLst>
      <p:ext uri="{BB962C8B-B14F-4D97-AF65-F5344CB8AC3E}">
        <p14:creationId xmlns:p14="http://schemas.microsoft.com/office/powerpoint/2010/main" val="145861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20000"/>
          </a:bodyPr>
          <a:lstStyle/>
          <a:p>
            <a:pPr marL="0" indent="0">
              <a:buNone/>
            </a:pPr>
            <a:r>
              <a:rPr lang="es-CO" sz="4000" b="1" i="1" dirty="0" smtClean="0">
                <a:solidFill>
                  <a:srgbClr val="FF0000"/>
                </a:solidFill>
              </a:rPr>
              <a:t>¿Qué hizo el pueblo de Israel bajo estas circunstancias?</a:t>
            </a:r>
          </a:p>
          <a:p>
            <a:endParaRPr lang="es-CO" dirty="0"/>
          </a:p>
          <a:p>
            <a:r>
              <a:rPr lang="es-CO" sz="3600" dirty="0" smtClean="0">
                <a:solidFill>
                  <a:srgbClr val="FF0000"/>
                </a:solidFill>
              </a:rPr>
              <a:t>Verso 6, up.</a:t>
            </a:r>
            <a:r>
              <a:rPr lang="es-CO" dirty="0"/>
              <a:t> </a:t>
            </a:r>
            <a:r>
              <a:rPr lang="es-CO" dirty="0" smtClean="0"/>
              <a:t>«</a:t>
            </a:r>
            <a:r>
              <a:rPr lang="es-CO" i="1" dirty="0" smtClean="0">
                <a:latin typeface="Agency FB" pitchFamily="34" charset="0"/>
              </a:rPr>
              <a:t>y </a:t>
            </a:r>
            <a:r>
              <a:rPr lang="es-CO" i="1" dirty="0">
                <a:latin typeface="Agency FB" pitchFamily="34" charset="0"/>
              </a:rPr>
              <a:t>los hijos de Israel clamaron al </a:t>
            </a:r>
            <a:r>
              <a:rPr lang="es-CO" i="1" dirty="0" smtClean="0">
                <a:latin typeface="Agency FB" pitchFamily="34" charset="0"/>
              </a:rPr>
              <a:t>SEÑOR</a:t>
            </a:r>
            <a:r>
              <a:rPr lang="es-CO" dirty="0" smtClean="0"/>
              <a:t>»</a:t>
            </a:r>
          </a:p>
          <a:p>
            <a:pPr marL="0" indent="0" algn="ctr">
              <a:buNone/>
            </a:pPr>
            <a:endParaRPr lang="es-CO" dirty="0" smtClean="0"/>
          </a:p>
          <a:p>
            <a:pPr marL="0" indent="0" algn="ctr">
              <a:buNone/>
            </a:pPr>
            <a:r>
              <a:rPr lang="es-CO" i="1" dirty="0" smtClean="0">
                <a:solidFill>
                  <a:srgbClr val="FF0000"/>
                </a:solidFill>
              </a:rPr>
              <a:t>¿Qué haces tu cuando te sobreviene una dificultad? ¿A quien acudes?</a:t>
            </a:r>
          </a:p>
          <a:p>
            <a:endParaRPr lang="es-CO" dirty="0"/>
          </a:p>
          <a:p>
            <a:pPr marL="0" indent="0" algn="ctr">
              <a:buNone/>
            </a:pPr>
            <a:r>
              <a:rPr lang="es-CO" dirty="0" smtClean="0"/>
              <a:t>¿Cómo respondió Dios a su pueblo, a pesar de que habían hecho tres cosas:</a:t>
            </a:r>
          </a:p>
          <a:p>
            <a:pPr marL="0" indent="0">
              <a:buNone/>
            </a:pPr>
            <a:r>
              <a:rPr lang="es-CO" dirty="0" smtClean="0"/>
              <a:t>1). lo habían desechado pidiendo otro rey,</a:t>
            </a:r>
          </a:p>
          <a:p>
            <a:pPr marL="0" indent="0">
              <a:buNone/>
            </a:pPr>
            <a:r>
              <a:rPr lang="es-CO" dirty="0" smtClean="0"/>
              <a:t>2). no habían cumplido sus Mandamientos y</a:t>
            </a:r>
          </a:p>
          <a:p>
            <a:pPr marL="0" indent="0">
              <a:buNone/>
            </a:pPr>
            <a:r>
              <a:rPr lang="es-CO" dirty="0" smtClean="0"/>
              <a:t>3). «</a:t>
            </a:r>
            <a:r>
              <a:rPr lang="es-CO" i="1" dirty="0" smtClean="0">
                <a:solidFill>
                  <a:srgbClr val="0070C0"/>
                </a:solidFill>
              </a:rPr>
              <a:t>cada </a:t>
            </a:r>
            <a:r>
              <a:rPr lang="es-CO" i="1" dirty="0">
                <a:solidFill>
                  <a:srgbClr val="0070C0"/>
                </a:solidFill>
              </a:rPr>
              <a:t>uno hacía lo [que le parecía] recto delante de sus </a:t>
            </a:r>
            <a:r>
              <a:rPr lang="es-CO" i="1" dirty="0" smtClean="0">
                <a:solidFill>
                  <a:srgbClr val="0070C0"/>
                </a:solidFill>
              </a:rPr>
              <a:t>ojos»?</a:t>
            </a:r>
            <a:r>
              <a:rPr lang="es-CO" dirty="0" smtClean="0"/>
              <a:t>  </a:t>
            </a:r>
            <a:endParaRPr lang="es-CO" dirty="0"/>
          </a:p>
          <a:p>
            <a:endParaRPr lang="es-CO" dirty="0"/>
          </a:p>
        </p:txBody>
      </p:sp>
    </p:spTree>
    <p:extLst>
      <p:ext uri="{BB962C8B-B14F-4D97-AF65-F5344CB8AC3E}">
        <p14:creationId xmlns:p14="http://schemas.microsoft.com/office/powerpoint/2010/main" val="191766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80">
                                          <p:stCondLst>
                                            <p:cond delay="0"/>
                                          </p:stCondLst>
                                        </p:cTn>
                                        <p:tgtEl>
                                          <p:spTgt spid="3">
                                            <p:txEl>
                                              <p:pRg st="6" end="6"/>
                                            </p:txEl>
                                          </p:spTgt>
                                        </p:tgtEl>
                                      </p:cBhvr>
                                    </p:animEffect>
                                    <p:anim calcmode="lin" valueType="num">
                                      <p:cBhvr>
                                        <p:cTn id="23"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3">
                                            <p:txEl>
                                              <p:pRg st="6" end="6"/>
                                            </p:txEl>
                                          </p:spTgt>
                                        </p:tgtEl>
                                      </p:cBhvr>
                                      <p:to x="100000" y="60000"/>
                                    </p:animScale>
                                    <p:animScale>
                                      <p:cBhvr>
                                        <p:cTn id="29" dur="166" decel="50000">
                                          <p:stCondLst>
                                            <p:cond delay="676"/>
                                          </p:stCondLst>
                                        </p:cTn>
                                        <p:tgtEl>
                                          <p:spTgt spid="3">
                                            <p:txEl>
                                              <p:pRg st="6" end="6"/>
                                            </p:txEl>
                                          </p:spTgt>
                                        </p:tgtEl>
                                      </p:cBhvr>
                                      <p:to x="100000" y="100000"/>
                                    </p:animScale>
                                    <p:animScale>
                                      <p:cBhvr>
                                        <p:cTn id="30" dur="26">
                                          <p:stCondLst>
                                            <p:cond delay="1312"/>
                                          </p:stCondLst>
                                        </p:cTn>
                                        <p:tgtEl>
                                          <p:spTgt spid="3">
                                            <p:txEl>
                                              <p:pRg st="6" end="6"/>
                                            </p:txEl>
                                          </p:spTgt>
                                        </p:tgtEl>
                                      </p:cBhvr>
                                      <p:to x="100000" y="80000"/>
                                    </p:animScale>
                                    <p:animScale>
                                      <p:cBhvr>
                                        <p:cTn id="31" dur="166" decel="50000">
                                          <p:stCondLst>
                                            <p:cond delay="1338"/>
                                          </p:stCondLst>
                                        </p:cTn>
                                        <p:tgtEl>
                                          <p:spTgt spid="3">
                                            <p:txEl>
                                              <p:pRg st="6" end="6"/>
                                            </p:txEl>
                                          </p:spTgt>
                                        </p:tgtEl>
                                      </p:cBhvr>
                                      <p:to x="100000" y="100000"/>
                                    </p:animScale>
                                    <p:animScale>
                                      <p:cBhvr>
                                        <p:cTn id="32" dur="26">
                                          <p:stCondLst>
                                            <p:cond delay="1642"/>
                                          </p:stCondLst>
                                        </p:cTn>
                                        <p:tgtEl>
                                          <p:spTgt spid="3">
                                            <p:txEl>
                                              <p:pRg st="6" end="6"/>
                                            </p:txEl>
                                          </p:spTgt>
                                        </p:tgtEl>
                                      </p:cBhvr>
                                      <p:to x="100000" y="90000"/>
                                    </p:animScale>
                                    <p:animScale>
                                      <p:cBhvr>
                                        <p:cTn id="33" dur="166" decel="50000">
                                          <p:stCondLst>
                                            <p:cond delay="1668"/>
                                          </p:stCondLst>
                                        </p:cTn>
                                        <p:tgtEl>
                                          <p:spTgt spid="3">
                                            <p:txEl>
                                              <p:pRg st="6" end="6"/>
                                            </p:txEl>
                                          </p:spTgt>
                                        </p:tgtEl>
                                      </p:cBhvr>
                                      <p:to x="100000" y="100000"/>
                                    </p:animScale>
                                    <p:animScale>
                                      <p:cBhvr>
                                        <p:cTn id="34" dur="26">
                                          <p:stCondLst>
                                            <p:cond delay="1808"/>
                                          </p:stCondLst>
                                        </p:cTn>
                                        <p:tgtEl>
                                          <p:spTgt spid="3">
                                            <p:txEl>
                                              <p:pRg st="6" end="6"/>
                                            </p:txEl>
                                          </p:spTgt>
                                        </p:tgtEl>
                                      </p:cBhvr>
                                      <p:to x="100000" y="95000"/>
                                    </p:animScale>
                                    <p:animScale>
                                      <p:cBhvr>
                                        <p:cTn id="35" dur="166" decel="50000">
                                          <p:stCondLst>
                                            <p:cond delay="1834"/>
                                          </p:stCondLst>
                                        </p:cTn>
                                        <p:tgtEl>
                                          <p:spTgt spid="3">
                                            <p:txEl>
                                              <p:pRg st="6" end="6"/>
                                            </p:txEl>
                                          </p:spTgt>
                                        </p:tgtEl>
                                      </p:cBhvr>
                                      <p:to x="100000" y="100000"/>
                                    </p:animScale>
                                  </p:childTnLst>
                                </p:cTn>
                              </p:par>
                              <p:par>
                                <p:cTn id="36" presetID="26" presetClass="entr" presetSubtype="0"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ipe(down)">
                                      <p:cBhvr>
                                        <p:cTn id="38" dur="580">
                                          <p:stCondLst>
                                            <p:cond delay="0"/>
                                          </p:stCondLst>
                                        </p:cTn>
                                        <p:tgtEl>
                                          <p:spTgt spid="3">
                                            <p:txEl>
                                              <p:pRg st="7" end="7"/>
                                            </p:txEl>
                                          </p:spTgt>
                                        </p:tgtEl>
                                      </p:cBhvr>
                                    </p:animEffect>
                                    <p:anim calcmode="lin" valueType="num">
                                      <p:cBhvr>
                                        <p:cTn id="39"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4" dur="26">
                                          <p:stCondLst>
                                            <p:cond delay="650"/>
                                          </p:stCondLst>
                                        </p:cTn>
                                        <p:tgtEl>
                                          <p:spTgt spid="3">
                                            <p:txEl>
                                              <p:pRg st="7" end="7"/>
                                            </p:txEl>
                                          </p:spTgt>
                                        </p:tgtEl>
                                      </p:cBhvr>
                                      <p:to x="100000" y="60000"/>
                                    </p:animScale>
                                    <p:animScale>
                                      <p:cBhvr>
                                        <p:cTn id="45" dur="166" decel="50000">
                                          <p:stCondLst>
                                            <p:cond delay="676"/>
                                          </p:stCondLst>
                                        </p:cTn>
                                        <p:tgtEl>
                                          <p:spTgt spid="3">
                                            <p:txEl>
                                              <p:pRg st="7" end="7"/>
                                            </p:txEl>
                                          </p:spTgt>
                                        </p:tgtEl>
                                      </p:cBhvr>
                                      <p:to x="100000" y="100000"/>
                                    </p:animScale>
                                    <p:animScale>
                                      <p:cBhvr>
                                        <p:cTn id="46" dur="26">
                                          <p:stCondLst>
                                            <p:cond delay="1312"/>
                                          </p:stCondLst>
                                        </p:cTn>
                                        <p:tgtEl>
                                          <p:spTgt spid="3">
                                            <p:txEl>
                                              <p:pRg st="7" end="7"/>
                                            </p:txEl>
                                          </p:spTgt>
                                        </p:tgtEl>
                                      </p:cBhvr>
                                      <p:to x="100000" y="80000"/>
                                    </p:animScale>
                                    <p:animScale>
                                      <p:cBhvr>
                                        <p:cTn id="47" dur="166" decel="50000">
                                          <p:stCondLst>
                                            <p:cond delay="1338"/>
                                          </p:stCondLst>
                                        </p:cTn>
                                        <p:tgtEl>
                                          <p:spTgt spid="3">
                                            <p:txEl>
                                              <p:pRg st="7" end="7"/>
                                            </p:txEl>
                                          </p:spTgt>
                                        </p:tgtEl>
                                      </p:cBhvr>
                                      <p:to x="100000" y="100000"/>
                                    </p:animScale>
                                    <p:animScale>
                                      <p:cBhvr>
                                        <p:cTn id="48" dur="26">
                                          <p:stCondLst>
                                            <p:cond delay="1642"/>
                                          </p:stCondLst>
                                        </p:cTn>
                                        <p:tgtEl>
                                          <p:spTgt spid="3">
                                            <p:txEl>
                                              <p:pRg st="7" end="7"/>
                                            </p:txEl>
                                          </p:spTgt>
                                        </p:tgtEl>
                                      </p:cBhvr>
                                      <p:to x="100000" y="90000"/>
                                    </p:animScale>
                                    <p:animScale>
                                      <p:cBhvr>
                                        <p:cTn id="49" dur="166" decel="50000">
                                          <p:stCondLst>
                                            <p:cond delay="1668"/>
                                          </p:stCondLst>
                                        </p:cTn>
                                        <p:tgtEl>
                                          <p:spTgt spid="3">
                                            <p:txEl>
                                              <p:pRg st="7" end="7"/>
                                            </p:txEl>
                                          </p:spTgt>
                                        </p:tgtEl>
                                      </p:cBhvr>
                                      <p:to x="100000" y="100000"/>
                                    </p:animScale>
                                    <p:animScale>
                                      <p:cBhvr>
                                        <p:cTn id="50" dur="26">
                                          <p:stCondLst>
                                            <p:cond delay="1808"/>
                                          </p:stCondLst>
                                        </p:cTn>
                                        <p:tgtEl>
                                          <p:spTgt spid="3">
                                            <p:txEl>
                                              <p:pRg st="7" end="7"/>
                                            </p:txEl>
                                          </p:spTgt>
                                        </p:tgtEl>
                                      </p:cBhvr>
                                      <p:to x="100000" y="95000"/>
                                    </p:animScale>
                                    <p:animScale>
                                      <p:cBhvr>
                                        <p:cTn id="51" dur="166" decel="50000">
                                          <p:stCondLst>
                                            <p:cond delay="1834"/>
                                          </p:stCondLst>
                                        </p:cTn>
                                        <p:tgtEl>
                                          <p:spTgt spid="3">
                                            <p:txEl>
                                              <p:pRg st="7" end="7"/>
                                            </p:txEl>
                                          </p:spTgt>
                                        </p:tgtEl>
                                      </p:cBhvr>
                                      <p:to x="100000" y="100000"/>
                                    </p:animScale>
                                  </p:childTnLst>
                                </p:cTn>
                              </p:par>
                              <p:par>
                                <p:cTn id="52" presetID="26" presetClass="entr" presetSubtype="0" fill="hold" nodeType="with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wipe(down)">
                                      <p:cBhvr>
                                        <p:cTn id="54" dur="580">
                                          <p:stCondLst>
                                            <p:cond delay="0"/>
                                          </p:stCondLst>
                                        </p:cTn>
                                        <p:tgtEl>
                                          <p:spTgt spid="3">
                                            <p:txEl>
                                              <p:pRg st="8" end="8"/>
                                            </p:txEl>
                                          </p:spTgt>
                                        </p:tgtEl>
                                      </p:cBhvr>
                                    </p:animEffect>
                                    <p:anim calcmode="lin" valueType="num">
                                      <p:cBhvr>
                                        <p:cTn id="55"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60" dur="26">
                                          <p:stCondLst>
                                            <p:cond delay="650"/>
                                          </p:stCondLst>
                                        </p:cTn>
                                        <p:tgtEl>
                                          <p:spTgt spid="3">
                                            <p:txEl>
                                              <p:pRg st="8" end="8"/>
                                            </p:txEl>
                                          </p:spTgt>
                                        </p:tgtEl>
                                      </p:cBhvr>
                                      <p:to x="100000" y="60000"/>
                                    </p:animScale>
                                    <p:animScale>
                                      <p:cBhvr>
                                        <p:cTn id="61" dur="166" decel="50000">
                                          <p:stCondLst>
                                            <p:cond delay="676"/>
                                          </p:stCondLst>
                                        </p:cTn>
                                        <p:tgtEl>
                                          <p:spTgt spid="3">
                                            <p:txEl>
                                              <p:pRg st="8" end="8"/>
                                            </p:txEl>
                                          </p:spTgt>
                                        </p:tgtEl>
                                      </p:cBhvr>
                                      <p:to x="100000" y="100000"/>
                                    </p:animScale>
                                    <p:animScale>
                                      <p:cBhvr>
                                        <p:cTn id="62" dur="26">
                                          <p:stCondLst>
                                            <p:cond delay="1312"/>
                                          </p:stCondLst>
                                        </p:cTn>
                                        <p:tgtEl>
                                          <p:spTgt spid="3">
                                            <p:txEl>
                                              <p:pRg st="8" end="8"/>
                                            </p:txEl>
                                          </p:spTgt>
                                        </p:tgtEl>
                                      </p:cBhvr>
                                      <p:to x="100000" y="80000"/>
                                    </p:animScale>
                                    <p:animScale>
                                      <p:cBhvr>
                                        <p:cTn id="63" dur="166" decel="50000">
                                          <p:stCondLst>
                                            <p:cond delay="1338"/>
                                          </p:stCondLst>
                                        </p:cTn>
                                        <p:tgtEl>
                                          <p:spTgt spid="3">
                                            <p:txEl>
                                              <p:pRg st="8" end="8"/>
                                            </p:txEl>
                                          </p:spTgt>
                                        </p:tgtEl>
                                      </p:cBhvr>
                                      <p:to x="100000" y="100000"/>
                                    </p:animScale>
                                    <p:animScale>
                                      <p:cBhvr>
                                        <p:cTn id="64" dur="26">
                                          <p:stCondLst>
                                            <p:cond delay="1642"/>
                                          </p:stCondLst>
                                        </p:cTn>
                                        <p:tgtEl>
                                          <p:spTgt spid="3">
                                            <p:txEl>
                                              <p:pRg st="8" end="8"/>
                                            </p:txEl>
                                          </p:spTgt>
                                        </p:tgtEl>
                                      </p:cBhvr>
                                      <p:to x="100000" y="90000"/>
                                    </p:animScale>
                                    <p:animScale>
                                      <p:cBhvr>
                                        <p:cTn id="65" dur="166" decel="50000">
                                          <p:stCondLst>
                                            <p:cond delay="1668"/>
                                          </p:stCondLst>
                                        </p:cTn>
                                        <p:tgtEl>
                                          <p:spTgt spid="3">
                                            <p:txEl>
                                              <p:pRg st="8" end="8"/>
                                            </p:txEl>
                                          </p:spTgt>
                                        </p:tgtEl>
                                      </p:cBhvr>
                                      <p:to x="100000" y="100000"/>
                                    </p:animScale>
                                    <p:animScale>
                                      <p:cBhvr>
                                        <p:cTn id="66" dur="26">
                                          <p:stCondLst>
                                            <p:cond delay="1808"/>
                                          </p:stCondLst>
                                        </p:cTn>
                                        <p:tgtEl>
                                          <p:spTgt spid="3">
                                            <p:txEl>
                                              <p:pRg st="8" end="8"/>
                                            </p:txEl>
                                          </p:spTgt>
                                        </p:tgtEl>
                                      </p:cBhvr>
                                      <p:to x="100000" y="95000"/>
                                    </p:animScale>
                                    <p:animScale>
                                      <p:cBhvr>
                                        <p:cTn id="67" dur="166" decel="50000">
                                          <p:stCondLst>
                                            <p:cond delay="1834"/>
                                          </p:stCondLst>
                                        </p:cTn>
                                        <p:tgtEl>
                                          <p:spTgt spid="3">
                                            <p:txEl>
                                              <p:pRg st="8" end="8"/>
                                            </p:txEl>
                                          </p:spTgt>
                                        </p:tgtEl>
                                      </p:cBhvr>
                                      <p:to x="100000" y="100000"/>
                                    </p:animScale>
                                  </p:childTnLst>
                                </p:cTn>
                              </p:par>
                              <p:par>
                                <p:cTn id="68" presetID="26" presetClass="entr" presetSubtype="0" fill="hold" nodeType="with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wipe(down)">
                                      <p:cBhvr>
                                        <p:cTn id="70" dur="580">
                                          <p:stCondLst>
                                            <p:cond delay="0"/>
                                          </p:stCondLst>
                                        </p:cTn>
                                        <p:tgtEl>
                                          <p:spTgt spid="3">
                                            <p:txEl>
                                              <p:pRg st="9" end="9"/>
                                            </p:txEl>
                                          </p:spTgt>
                                        </p:tgtEl>
                                      </p:cBhvr>
                                    </p:animEffect>
                                    <p:anim calcmode="lin" valueType="num">
                                      <p:cBhvr>
                                        <p:cTn id="71"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76" dur="26">
                                          <p:stCondLst>
                                            <p:cond delay="650"/>
                                          </p:stCondLst>
                                        </p:cTn>
                                        <p:tgtEl>
                                          <p:spTgt spid="3">
                                            <p:txEl>
                                              <p:pRg st="9" end="9"/>
                                            </p:txEl>
                                          </p:spTgt>
                                        </p:tgtEl>
                                      </p:cBhvr>
                                      <p:to x="100000" y="60000"/>
                                    </p:animScale>
                                    <p:animScale>
                                      <p:cBhvr>
                                        <p:cTn id="77" dur="166" decel="50000">
                                          <p:stCondLst>
                                            <p:cond delay="676"/>
                                          </p:stCondLst>
                                        </p:cTn>
                                        <p:tgtEl>
                                          <p:spTgt spid="3">
                                            <p:txEl>
                                              <p:pRg st="9" end="9"/>
                                            </p:txEl>
                                          </p:spTgt>
                                        </p:tgtEl>
                                      </p:cBhvr>
                                      <p:to x="100000" y="100000"/>
                                    </p:animScale>
                                    <p:animScale>
                                      <p:cBhvr>
                                        <p:cTn id="78" dur="26">
                                          <p:stCondLst>
                                            <p:cond delay="1312"/>
                                          </p:stCondLst>
                                        </p:cTn>
                                        <p:tgtEl>
                                          <p:spTgt spid="3">
                                            <p:txEl>
                                              <p:pRg st="9" end="9"/>
                                            </p:txEl>
                                          </p:spTgt>
                                        </p:tgtEl>
                                      </p:cBhvr>
                                      <p:to x="100000" y="80000"/>
                                    </p:animScale>
                                    <p:animScale>
                                      <p:cBhvr>
                                        <p:cTn id="79" dur="166" decel="50000">
                                          <p:stCondLst>
                                            <p:cond delay="1338"/>
                                          </p:stCondLst>
                                        </p:cTn>
                                        <p:tgtEl>
                                          <p:spTgt spid="3">
                                            <p:txEl>
                                              <p:pRg st="9" end="9"/>
                                            </p:txEl>
                                          </p:spTgt>
                                        </p:tgtEl>
                                      </p:cBhvr>
                                      <p:to x="100000" y="100000"/>
                                    </p:animScale>
                                    <p:animScale>
                                      <p:cBhvr>
                                        <p:cTn id="80" dur="26">
                                          <p:stCondLst>
                                            <p:cond delay="1642"/>
                                          </p:stCondLst>
                                        </p:cTn>
                                        <p:tgtEl>
                                          <p:spTgt spid="3">
                                            <p:txEl>
                                              <p:pRg st="9" end="9"/>
                                            </p:txEl>
                                          </p:spTgt>
                                        </p:tgtEl>
                                      </p:cBhvr>
                                      <p:to x="100000" y="90000"/>
                                    </p:animScale>
                                    <p:animScale>
                                      <p:cBhvr>
                                        <p:cTn id="81" dur="166" decel="50000">
                                          <p:stCondLst>
                                            <p:cond delay="1668"/>
                                          </p:stCondLst>
                                        </p:cTn>
                                        <p:tgtEl>
                                          <p:spTgt spid="3">
                                            <p:txEl>
                                              <p:pRg st="9" end="9"/>
                                            </p:txEl>
                                          </p:spTgt>
                                        </p:tgtEl>
                                      </p:cBhvr>
                                      <p:to x="100000" y="100000"/>
                                    </p:animScale>
                                    <p:animScale>
                                      <p:cBhvr>
                                        <p:cTn id="82" dur="26">
                                          <p:stCondLst>
                                            <p:cond delay="1808"/>
                                          </p:stCondLst>
                                        </p:cTn>
                                        <p:tgtEl>
                                          <p:spTgt spid="3">
                                            <p:txEl>
                                              <p:pRg st="9" end="9"/>
                                            </p:txEl>
                                          </p:spTgt>
                                        </p:tgtEl>
                                      </p:cBhvr>
                                      <p:to x="100000" y="95000"/>
                                    </p:animScale>
                                    <p:animScale>
                                      <p:cBhvr>
                                        <p:cTn id="83"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a:solidFill>
                  <a:srgbClr val="FF0000"/>
                </a:solidFill>
              </a:rPr>
              <a:t>Cómo respondió Dios a su pueblo</a:t>
            </a:r>
          </a:p>
        </p:txBody>
      </p:sp>
      <p:sp>
        <p:nvSpPr>
          <p:cNvPr id="3" name="2 Marcador de contenido"/>
          <p:cNvSpPr>
            <a:spLocks noGrp="1"/>
          </p:cNvSpPr>
          <p:nvPr>
            <p:ph idx="1"/>
          </p:nvPr>
        </p:nvSpPr>
        <p:spPr>
          <a:xfrm>
            <a:off x="457200" y="1600200"/>
            <a:ext cx="8229600" cy="4997152"/>
          </a:xfrm>
          <a:blipFill>
            <a:blip r:embed="rId2"/>
            <a:tile tx="0" ty="0" sx="100000" sy="100000" flip="none" algn="tl"/>
          </a:blipFill>
        </p:spPr>
        <p:txBody>
          <a:bodyPr>
            <a:normAutofit fontScale="77500" lnSpcReduction="20000"/>
          </a:bodyPr>
          <a:lstStyle/>
          <a:p>
            <a:pPr marL="0" indent="0" algn="ctr">
              <a:buNone/>
            </a:pPr>
            <a:r>
              <a:rPr lang="es-CO" sz="3100" dirty="0" smtClean="0">
                <a:solidFill>
                  <a:srgbClr val="FF0000"/>
                </a:solidFill>
              </a:rPr>
              <a:t>Versos 7.</a:t>
            </a:r>
            <a:r>
              <a:rPr lang="es-CO" sz="3000" dirty="0" smtClean="0"/>
              <a:t> Y</a:t>
            </a:r>
            <a:r>
              <a:rPr lang="es-CO" sz="3000" b="1" i="1" dirty="0" smtClean="0"/>
              <a:t> </a:t>
            </a:r>
            <a:r>
              <a:rPr lang="es-CO" sz="3000" b="1" i="1" u="sng" dirty="0"/>
              <a:t>cuando los hijos de Israel hubieron clamado al SEÑOR</a:t>
            </a:r>
            <a:r>
              <a:rPr lang="es-CO" sz="3000" dirty="0"/>
              <a:t>, a causa de los </a:t>
            </a:r>
            <a:r>
              <a:rPr lang="es-CO" sz="3000" dirty="0" smtClean="0"/>
              <a:t>madianitas, </a:t>
            </a:r>
            <a:r>
              <a:rPr lang="es-CO" sz="3000" b="1" baseline="30000" dirty="0" smtClean="0"/>
              <a:t>8 </a:t>
            </a:r>
            <a:r>
              <a:rPr lang="es-CO" sz="3000" dirty="0"/>
              <a:t>Jehová envió a los hijos de Israel un varón profeta, el cual les dijo: </a:t>
            </a:r>
            <a:r>
              <a:rPr lang="es-CO" sz="3000" dirty="0" smtClean="0"/>
              <a:t>«Así </a:t>
            </a:r>
            <a:r>
              <a:rPr lang="es-CO" sz="3000" dirty="0"/>
              <a:t>ha dicho Jehová Dios de Israel: Yo os hice salir de Egipto, y os saqué de la casa de servidumbre. </a:t>
            </a:r>
            <a:r>
              <a:rPr lang="es-CO" sz="3000" b="1" baseline="30000" dirty="0" smtClean="0"/>
              <a:t>9 </a:t>
            </a:r>
            <a:r>
              <a:rPr lang="es-CO" sz="3000" dirty="0"/>
              <a:t>Os libré de mano de los egipcios, y de mano de todos los que os afligieron, a los cuales eché de delante de vosotros, y os di su </a:t>
            </a:r>
            <a:r>
              <a:rPr lang="es-CO" sz="3000" dirty="0" smtClean="0"/>
              <a:t>tierra;</a:t>
            </a:r>
            <a:r>
              <a:rPr lang="es-CO" sz="3000" b="1" baseline="30000" dirty="0" smtClean="0"/>
              <a:t>10 </a:t>
            </a:r>
            <a:r>
              <a:rPr lang="es-CO" sz="3000" dirty="0"/>
              <a:t>y os dije: Yo soy Jehová vuestro Dios; no temáis a los dioses de los amorreos, en cuya tierra habitáis; pero no habéis obedecido a mi </a:t>
            </a:r>
            <a:r>
              <a:rPr lang="es-CO" sz="3000" dirty="0" smtClean="0"/>
              <a:t>voz».</a:t>
            </a:r>
          </a:p>
          <a:p>
            <a:endParaRPr lang="es-CO" sz="3000" dirty="0" smtClean="0"/>
          </a:p>
          <a:p>
            <a:pPr marL="0" indent="0" algn="ctr">
              <a:buNone/>
            </a:pPr>
            <a:r>
              <a:rPr lang="es-CO" sz="3000" dirty="0" smtClean="0"/>
              <a:t>Note la forma como actuó Dios para solucionar el problema:</a:t>
            </a:r>
            <a:r>
              <a:rPr lang="es-CO" sz="3100" b="1" dirty="0" smtClean="0">
                <a:solidFill>
                  <a:srgbClr val="FF0000"/>
                </a:solidFill>
              </a:rPr>
              <a:t> (1)</a:t>
            </a:r>
            <a:r>
              <a:rPr lang="es-CO" sz="3000" dirty="0" smtClean="0"/>
              <a:t>, les envió un heraldo con un mensaje </a:t>
            </a:r>
            <a:r>
              <a:rPr lang="es-CO" sz="3100" b="1" dirty="0" smtClean="0">
                <a:solidFill>
                  <a:srgbClr val="FF0000"/>
                </a:solidFill>
              </a:rPr>
              <a:t>(2)</a:t>
            </a:r>
            <a:r>
              <a:rPr lang="es-CO" sz="3000" dirty="0" smtClean="0"/>
              <a:t>, debían recordar la forma maravillosa como Dios los había rescatado de la esclavitud Egipcia </a:t>
            </a:r>
            <a:r>
              <a:rPr lang="es-CO" sz="3100" b="1" dirty="0" smtClean="0">
                <a:solidFill>
                  <a:srgbClr val="FF0000"/>
                </a:solidFill>
              </a:rPr>
              <a:t>(3)</a:t>
            </a:r>
            <a:r>
              <a:rPr lang="es-CO" sz="3000" dirty="0" smtClean="0"/>
              <a:t>, Dios los había librado de todos los que los «</a:t>
            </a:r>
            <a:r>
              <a:rPr lang="es-CO" sz="3000" i="1" dirty="0" smtClean="0"/>
              <a:t>afligieron, a quienes eché de delante de vosotros, y os Dí su tierra</a:t>
            </a:r>
            <a:r>
              <a:rPr lang="es-CO" sz="3000" dirty="0" smtClean="0"/>
              <a:t>». Todo esto fortalecería su fe en Dios.  </a:t>
            </a:r>
          </a:p>
          <a:p>
            <a:endParaRPr lang="es-CO" dirty="0"/>
          </a:p>
          <a:p>
            <a:endParaRPr lang="es-CO" dirty="0"/>
          </a:p>
        </p:txBody>
      </p:sp>
    </p:spTree>
    <p:extLst>
      <p:ext uri="{BB962C8B-B14F-4D97-AF65-F5344CB8AC3E}">
        <p14:creationId xmlns:p14="http://schemas.microsoft.com/office/powerpoint/2010/main" val="101147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5482952" cy="3024336"/>
          </a:xfrm>
          <a:blipFill>
            <a:blip r:embed="rId2"/>
            <a:tile tx="0" ty="0" sx="100000" sy="100000" flip="none" algn="tl"/>
          </a:blipFill>
        </p:spPr>
        <p:txBody>
          <a:bodyPr>
            <a:noAutofit/>
          </a:bodyPr>
          <a:lstStyle/>
          <a:p>
            <a:pPr marL="0" indent="0" algn="ctr">
              <a:buNone/>
            </a:pPr>
            <a:r>
              <a:rPr lang="es-CO" sz="2400" dirty="0" smtClean="0"/>
              <a:t>Dios les envía un segundo Heraldo. </a:t>
            </a:r>
            <a:r>
              <a:rPr lang="es-CO" sz="2800" b="1" dirty="0" smtClean="0">
                <a:solidFill>
                  <a:srgbClr val="FF0000"/>
                </a:solidFill>
              </a:rPr>
              <a:t>Versos 11-13:</a:t>
            </a:r>
            <a:r>
              <a:rPr lang="es-CO" sz="2400" dirty="0" smtClean="0"/>
              <a:t>  Y </a:t>
            </a:r>
            <a:r>
              <a:rPr lang="es-CO" sz="2400" dirty="0"/>
              <a:t>vino el Ángel del SEÑOR, y se sentó debajo del alcornoque que [está] en Ofra, el cual [era] de Joás abiezerita; y su hijo Gedeón estaba sacudiendo el trigo en el lagar, para hacerlo esconder de los madianitas</a:t>
            </a:r>
            <a:r>
              <a:rPr lang="es-CO" sz="2400" dirty="0" smtClean="0"/>
              <a:t>.</a:t>
            </a:r>
            <a:endParaRPr lang="es-CO" sz="2400" dirty="0"/>
          </a:p>
        </p:txBody>
      </p:sp>
      <p:sp>
        <p:nvSpPr>
          <p:cNvPr id="4" name="3 Rectángulo"/>
          <p:cNvSpPr/>
          <p:nvPr/>
        </p:nvSpPr>
        <p:spPr>
          <a:xfrm>
            <a:off x="323528" y="3717032"/>
            <a:ext cx="8568952" cy="2677656"/>
          </a:xfrm>
          <a:prstGeom prst="rect">
            <a:avLst/>
          </a:prstGeom>
          <a:blipFill>
            <a:blip r:embed="rId2"/>
            <a:tile tx="0" ty="0" sx="100000" sy="100000" flip="none" algn="tl"/>
          </a:blipFill>
        </p:spPr>
        <p:txBody>
          <a:bodyPr wrap="square">
            <a:spAutoFit/>
          </a:bodyPr>
          <a:lstStyle/>
          <a:p>
            <a:pPr algn="ctr"/>
            <a:r>
              <a:rPr lang="es-CO" sz="2400" b="1" baseline="30000" dirty="0"/>
              <a:t>12 </a:t>
            </a:r>
            <a:r>
              <a:rPr lang="es-CO" sz="2400" dirty="0"/>
              <a:t>Y el Ángel del SEÑOR se le apareció, y le dijo: </a:t>
            </a:r>
            <a:r>
              <a:rPr lang="es-CO" sz="2400" dirty="0" smtClean="0"/>
              <a:t> «</a:t>
            </a:r>
            <a:r>
              <a:rPr lang="es-CO" sz="2400" b="1" dirty="0" smtClean="0"/>
              <a:t>el </a:t>
            </a:r>
            <a:r>
              <a:rPr lang="es-CO" sz="2400" b="1" dirty="0"/>
              <a:t>SEÑOR [es] contigo, varón esforzado y </a:t>
            </a:r>
            <a:r>
              <a:rPr lang="es-CO" sz="2400" b="1" dirty="0" smtClean="0"/>
              <a:t>valiente</a:t>
            </a:r>
            <a:r>
              <a:rPr lang="es-CO" sz="2400" dirty="0" smtClean="0"/>
              <a:t>». </a:t>
            </a:r>
            <a:r>
              <a:rPr lang="es-CO" sz="2400" b="1" baseline="30000" dirty="0"/>
              <a:t>13 </a:t>
            </a:r>
            <a:r>
              <a:rPr lang="es-CO" sz="2400" dirty="0"/>
              <a:t>Y Gedeón le respondió: </a:t>
            </a:r>
            <a:r>
              <a:rPr lang="es-CO" sz="2400" dirty="0" smtClean="0"/>
              <a:t>«</a:t>
            </a:r>
            <a:r>
              <a:rPr lang="es-CO" sz="2400" b="1" dirty="0" smtClean="0"/>
              <a:t>Ah</a:t>
            </a:r>
            <a:r>
              <a:rPr lang="es-CO" sz="2400" b="1" dirty="0"/>
              <a:t>, Señor mío, si el SEÑOR es con nosotros, ¿por qué nos ha sobrevenido todo esto? ¿Y dónde [están] todas sus maravillas, que nuestros padres nos han contado, diciendo: ¿No nos sacó el SEÑOR de Egipto? Y ahora el SEÑOR nos ha desamparado, y nos ha entregado en manos de los </a:t>
            </a:r>
            <a:r>
              <a:rPr lang="es-CO" sz="2400" b="1" dirty="0" smtClean="0"/>
              <a:t>madianitas</a:t>
            </a:r>
            <a:r>
              <a:rPr lang="es-CO" sz="2400" dirty="0" smtClean="0"/>
              <a:t>». </a:t>
            </a:r>
            <a:endParaRPr lang="es-CO" sz="2400" dirty="0"/>
          </a:p>
        </p:txBody>
      </p:sp>
      <p:pic>
        <p:nvPicPr>
          <p:cNvPr id="3074" name="Picture 2" descr="http://conformeadios.files.wordpress.com/2011/07/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9" y="260648"/>
            <a:ext cx="2802384" cy="2966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88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361459"/>
          </a:xfrm>
        </p:spPr>
        <p:txBody>
          <a:bodyPr>
            <a:normAutofit fontScale="92500" lnSpcReduction="10000"/>
          </a:bodyPr>
          <a:lstStyle/>
          <a:p>
            <a:pPr marL="0" indent="0" algn="ctr">
              <a:buNone/>
            </a:pPr>
            <a:r>
              <a:rPr lang="es-CO" i="1" dirty="0" smtClean="0">
                <a:solidFill>
                  <a:srgbClr val="FF0000"/>
                </a:solidFill>
              </a:rPr>
              <a:t>Note </a:t>
            </a:r>
            <a:r>
              <a:rPr lang="es-CO" i="1" dirty="0">
                <a:solidFill>
                  <a:srgbClr val="FF0000"/>
                </a:solidFill>
              </a:rPr>
              <a:t>que Dios no había desamparado a su pueblo, sino que éste lo había abandonado a </a:t>
            </a:r>
            <a:r>
              <a:rPr lang="es-CO" i="1" dirty="0" smtClean="0">
                <a:solidFill>
                  <a:srgbClr val="FF0000"/>
                </a:solidFill>
              </a:rPr>
              <a:t>Él. Aún </a:t>
            </a:r>
            <a:r>
              <a:rPr lang="es-CO" i="1" dirty="0">
                <a:solidFill>
                  <a:srgbClr val="FF0000"/>
                </a:solidFill>
              </a:rPr>
              <a:t>más, la propia debilidad de Israel, resultado de su voluntaria separación de la fuente de su fortaleza, era la que lo había entregado en manos de los Madianitas. </a:t>
            </a:r>
          </a:p>
          <a:p>
            <a:endParaRPr lang="es-CO" dirty="0" smtClean="0"/>
          </a:p>
          <a:p>
            <a:pPr marL="0" indent="0" algn="ctr">
              <a:buNone/>
            </a:pPr>
            <a:r>
              <a:rPr lang="es-CO" dirty="0" smtClean="0"/>
              <a:t>Nota</a:t>
            </a:r>
            <a:r>
              <a:rPr lang="es-CO" dirty="0"/>
              <a:t>. Cuando aparece la </a:t>
            </a:r>
            <a:r>
              <a:rPr lang="es-CO" dirty="0" smtClean="0"/>
              <a:t>palabra, </a:t>
            </a:r>
            <a:r>
              <a:rPr lang="es-CO" dirty="0"/>
              <a:t>Ángel con </a:t>
            </a:r>
            <a:r>
              <a:rPr lang="es-CO" dirty="0" smtClean="0"/>
              <a:t>mayúscula, </a:t>
            </a:r>
            <a:r>
              <a:rPr lang="es-CO" dirty="0"/>
              <a:t>como en este caso, no se refiere a un </a:t>
            </a:r>
            <a:r>
              <a:rPr lang="es-CO" dirty="0" smtClean="0"/>
              <a:t>ángel </a:t>
            </a:r>
            <a:r>
              <a:rPr lang="es-CO" dirty="0"/>
              <a:t>en particular, sino al mismo </a:t>
            </a:r>
            <a:r>
              <a:rPr lang="es-CO" dirty="0" smtClean="0"/>
              <a:t>Hijo de Dios </a:t>
            </a:r>
            <a:r>
              <a:rPr lang="es-CO" dirty="0"/>
              <a:t>que se  presenta </a:t>
            </a:r>
            <a:r>
              <a:rPr lang="es-CO" dirty="0" smtClean="0"/>
              <a:t>revestido </a:t>
            </a:r>
            <a:r>
              <a:rPr lang="es-CO" dirty="0"/>
              <a:t>de ángel</a:t>
            </a:r>
            <a:r>
              <a:rPr lang="es-CO" dirty="0" smtClean="0"/>
              <a:t>.</a:t>
            </a:r>
          </a:p>
          <a:p>
            <a:pPr marL="0" indent="0" algn="ctr">
              <a:buNone/>
            </a:pPr>
            <a:r>
              <a:rPr lang="es-CO" dirty="0" smtClean="0">
                <a:solidFill>
                  <a:srgbClr val="FF0000"/>
                </a:solidFill>
              </a:rPr>
              <a:t>(lea Mat. 4:11).</a:t>
            </a:r>
            <a:endParaRPr lang="es-CO" dirty="0">
              <a:solidFill>
                <a:srgbClr val="FF0000"/>
              </a:solidFill>
            </a:endParaRPr>
          </a:p>
          <a:p>
            <a:endParaRPr lang="es-CO" dirty="0"/>
          </a:p>
          <a:p>
            <a:endParaRPr lang="es-CO" dirty="0"/>
          </a:p>
        </p:txBody>
      </p:sp>
    </p:spTree>
    <p:extLst>
      <p:ext uri="{BB962C8B-B14F-4D97-AF65-F5344CB8AC3E}">
        <p14:creationId xmlns:p14="http://schemas.microsoft.com/office/powerpoint/2010/main" val="196001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heel(1)">
                                      <p:cBhvr>
                                        <p:cTn id="15"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80720"/>
          </a:xfrm>
          <a:blipFill>
            <a:blip r:embed="rId2"/>
            <a:tile tx="0" ty="0" sx="100000" sy="100000" flip="none" algn="tl"/>
          </a:blipFill>
        </p:spPr>
        <p:txBody>
          <a:bodyPr>
            <a:normAutofit fontScale="77500" lnSpcReduction="20000"/>
          </a:bodyPr>
          <a:lstStyle/>
          <a:p>
            <a:pPr marL="0" indent="0" algn="ctr">
              <a:buNone/>
            </a:pPr>
            <a:r>
              <a:rPr lang="es-CO" sz="3400" b="1" dirty="0" smtClean="0">
                <a:solidFill>
                  <a:srgbClr val="FF0000"/>
                </a:solidFill>
              </a:rPr>
              <a:t>Versos 14-15.</a:t>
            </a:r>
            <a:r>
              <a:rPr lang="es-CO" b="1" baseline="30000" dirty="0" smtClean="0"/>
              <a:t>  </a:t>
            </a:r>
            <a:r>
              <a:rPr lang="es-CO" dirty="0" smtClean="0"/>
              <a:t>Y </a:t>
            </a:r>
            <a:r>
              <a:rPr lang="es-CO" dirty="0"/>
              <a:t>mirándole el </a:t>
            </a:r>
            <a:r>
              <a:rPr lang="es-CO" dirty="0" smtClean="0"/>
              <a:t>SEÑOR (o sea el Ángel), </a:t>
            </a:r>
            <a:r>
              <a:rPr lang="es-CO" dirty="0"/>
              <a:t>le </a:t>
            </a:r>
            <a:r>
              <a:rPr lang="es-CO" dirty="0" smtClean="0"/>
              <a:t>dijo (a Gedeón): «</a:t>
            </a:r>
            <a:r>
              <a:rPr lang="es-CO" i="1" dirty="0" smtClean="0"/>
              <a:t>Ve </a:t>
            </a:r>
            <a:r>
              <a:rPr lang="es-CO" i="1" dirty="0"/>
              <a:t>con esta </a:t>
            </a:r>
            <a:r>
              <a:rPr lang="es-CO" b="1" i="1" u="sng" dirty="0"/>
              <a:t>tu fortaleza</a:t>
            </a:r>
            <a:r>
              <a:rPr lang="es-CO" i="1" dirty="0"/>
              <a:t>, y salvarás a Israel de la mano de los madianitas. ¿No te envío [yo</a:t>
            </a:r>
            <a:r>
              <a:rPr lang="es-CO" i="1" dirty="0" smtClean="0"/>
              <a:t>]</a:t>
            </a:r>
            <a:r>
              <a:rPr lang="es-CO" dirty="0" smtClean="0"/>
              <a:t>»? </a:t>
            </a:r>
            <a:endParaRPr lang="es-CO" dirty="0"/>
          </a:p>
          <a:p>
            <a:pPr marL="0" indent="0" algn="ctr">
              <a:buNone/>
            </a:pPr>
            <a:r>
              <a:rPr lang="es-CO" b="1" baseline="30000" dirty="0"/>
              <a:t>15 </a:t>
            </a:r>
            <a:r>
              <a:rPr lang="es-CO" dirty="0"/>
              <a:t>Entonces le </a:t>
            </a:r>
            <a:r>
              <a:rPr lang="es-CO" dirty="0" smtClean="0"/>
              <a:t>respondió (Gedeón): «</a:t>
            </a:r>
            <a:r>
              <a:rPr lang="es-CO" i="1" dirty="0" smtClean="0"/>
              <a:t>Ahora </a:t>
            </a:r>
            <a:r>
              <a:rPr lang="es-CO" i="1" dirty="0"/>
              <a:t>pues, Señor mío, ¿con qué tengo de salvar a Israel? He aquí que mi familia es pobre en Manasés, y yo el menor en la casa de mi </a:t>
            </a:r>
            <a:r>
              <a:rPr lang="es-CO" i="1" dirty="0" smtClean="0"/>
              <a:t>padre</a:t>
            </a:r>
            <a:r>
              <a:rPr lang="es-CO" dirty="0" smtClean="0"/>
              <a:t>». </a:t>
            </a:r>
            <a:endParaRPr lang="es-CO" dirty="0"/>
          </a:p>
          <a:p>
            <a:pPr marL="0" indent="0">
              <a:buNone/>
            </a:pPr>
            <a:r>
              <a:rPr lang="es-CO" b="1" dirty="0" smtClean="0"/>
              <a:t> </a:t>
            </a:r>
            <a:endParaRPr lang="es-CO" b="1" dirty="0"/>
          </a:p>
          <a:p>
            <a:pPr marL="0" indent="0" algn="ctr">
              <a:buNone/>
            </a:pPr>
            <a:r>
              <a:rPr lang="es-CO" dirty="0" smtClean="0"/>
              <a:t> </a:t>
            </a:r>
            <a:r>
              <a:rPr lang="es-CO" dirty="0"/>
              <a:t>Esta palabra </a:t>
            </a:r>
            <a:r>
              <a:rPr lang="es-CO" dirty="0" smtClean="0"/>
              <a:t>«</a:t>
            </a:r>
            <a:r>
              <a:rPr lang="es-CO" i="1" u="sng" dirty="0" smtClean="0"/>
              <a:t>Pobre</a:t>
            </a:r>
            <a:r>
              <a:rPr lang="es-CO" dirty="0" smtClean="0"/>
              <a:t>» puede </a:t>
            </a:r>
            <a:r>
              <a:rPr lang="es-CO" dirty="0"/>
              <a:t>también traducirse “</a:t>
            </a:r>
            <a:r>
              <a:rPr lang="es-CO" i="1" u="sng" dirty="0"/>
              <a:t>débil</a:t>
            </a:r>
            <a:r>
              <a:rPr lang="es-CO" dirty="0"/>
              <a:t>” o “</a:t>
            </a:r>
            <a:r>
              <a:rPr lang="es-CO" i="1" u="sng" dirty="0"/>
              <a:t>pequeña</a:t>
            </a:r>
            <a:r>
              <a:rPr lang="es-CO" dirty="0" smtClean="0"/>
              <a:t>”.. Quiso decir Gedeón: “mi </a:t>
            </a:r>
            <a:r>
              <a:rPr lang="es-CO" dirty="0"/>
              <a:t>familia es la débil”, es decir, de todas las familias de la tribu.  En repetidas ocasiones se encuentra tal espíritu de humildad y modestia en las personas a quienes Dios llama a su </a:t>
            </a:r>
            <a:r>
              <a:rPr lang="es-CO" dirty="0" smtClean="0"/>
              <a:t>servicio, como fue el caso de Moisés </a:t>
            </a:r>
            <a:r>
              <a:rPr lang="es-CO" dirty="0" smtClean="0">
                <a:solidFill>
                  <a:srgbClr val="FF0000"/>
                </a:solidFill>
              </a:rPr>
              <a:t>(ver Exo.4:10</a:t>
            </a:r>
            <a:r>
              <a:rPr lang="es-CO" dirty="0"/>
              <a:t> </a:t>
            </a:r>
            <a:r>
              <a:rPr lang="es-CO" dirty="0" smtClean="0"/>
              <a:t>y de Jeremías </a:t>
            </a:r>
            <a:r>
              <a:rPr lang="es-CO" dirty="0" smtClean="0">
                <a:solidFill>
                  <a:srgbClr val="FF0000"/>
                </a:solidFill>
              </a:rPr>
              <a:t>Jer.1:6</a:t>
            </a:r>
            <a:r>
              <a:rPr lang="es-CO" dirty="0">
                <a:solidFill>
                  <a:srgbClr val="FF0000"/>
                </a:solidFill>
              </a:rPr>
              <a:t>).   </a:t>
            </a:r>
            <a:endParaRPr lang="es-CO" dirty="0" smtClean="0">
              <a:solidFill>
                <a:srgbClr val="FF0000"/>
              </a:solidFill>
            </a:endParaRPr>
          </a:p>
          <a:p>
            <a:endParaRPr lang="es-CO" b="1" dirty="0"/>
          </a:p>
          <a:p>
            <a:pPr marL="0" indent="0" algn="ctr">
              <a:buNone/>
            </a:pPr>
            <a:r>
              <a:rPr lang="es-CO" dirty="0" smtClean="0"/>
              <a:t>Por otra parte Gedeón dice:</a:t>
            </a:r>
            <a:r>
              <a:rPr lang="es-CO" b="1" dirty="0" smtClean="0"/>
              <a:t> «Yo el menor en la casa de mi padre». Gedeón </a:t>
            </a:r>
            <a:r>
              <a:rPr lang="es-CO" dirty="0" smtClean="0"/>
              <a:t>dudaba </a:t>
            </a:r>
            <a:r>
              <a:rPr lang="es-CO" dirty="0"/>
              <a:t>que fuera prudente que él asumiera el liderazgo de una expedición cuando había hermanos u otros parientes </a:t>
            </a:r>
            <a:r>
              <a:rPr lang="es-CO" dirty="0" smtClean="0"/>
              <a:t>mayores, con más capacidades para realizar esta obra </a:t>
            </a:r>
            <a:r>
              <a:rPr lang="es-CO" dirty="0" smtClean="0">
                <a:solidFill>
                  <a:srgbClr val="FF0000"/>
                </a:solidFill>
              </a:rPr>
              <a:t>(lea 1Cor.1:26-29). </a:t>
            </a:r>
            <a:endParaRPr lang="es-CO" dirty="0">
              <a:solidFill>
                <a:srgbClr val="FF0000"/>
              </a:solidFill>
            </a:endParaRPr>
          </a:p>
        </p:txBody>
      </p:sp>
    </p:spTree>
    <p:extLst>
      <p:ext uri="{BB962C8B-B14F-4D97-AF65-F5344CB8AC3E}">
        <p14:creationId xmlns:p14="http://schemas.microsoft.com/office/powerpoint/2010/main" val="215025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bg/>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par>
                                <p:cTn id="12" presetID="22" presetClass="entr" presetSubtype="4"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ircle(in)">
                                      <p:cBhvr>
                                        <p:cTn id="19" dur="20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p:cTn id="2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76672"/>
            <a:ext cx="9144000" cy="5976664"/>
          </a:xfrm>
          <a:solidFill>
            <a:schemeClr val="tx1"/>
          </a:solidFill>
        </p:spPr>
        <p:txBody>
          <a:bodyPr>
            <a:normAutofit/>
          </a:bodyPr>
          <a:lstStyle/>
          <a:p>
            <a:pPr marL="0" indent="0">
              <a:buNone/>
            </a:pPr>
            <a:endParaRPr lang="es-CO" dirty="0" smtClean="0">
              <a:solidFill>
                <a:schemeClr val="bg1"/>
              </a:solidFill>
            </a:endParaRPr>
          </a:p>
          <a:p>
            <a:pPr marL="0" indent="0" algn="ctr">
              <a:buNone/>
            </a:pPr>
            <a:r>
              <a:rPr lang="es-CO" dirty="0" smtClean="0">
                <a:solidFill>
                  <a:schemeClr val="bg1"/>
                </a:solidFill>
              </a:rPr>
              <a:t>Ante esta manifestación de </a:t>
            </a:r>
            <a:r>
              <a:rPr lang="es-CO" dirty="0">
                <a:solidFill>
                  <a:schemeClr val="bg1"/>
                </a:solidFill>
              </a:rPr>
              <a:t>humildad y modestia </a:t>
            </a:r>
            <a:r>
              <a:rPr lang="es-CO" dirty="0" smtClean="0">
                <a:solidFill>
                  <a:schemeClr val="bg1"/>
                </a:solidFill>
              </a:rPr>
              <a:t> de parte de Gedeón ¿Qué le respondió Dios?</a:t>
            </a:r>
          </a:p>
          <a:p>
            <a:pPr marL="0" indent="0">
              <a:buNone/>
            </a:pPr>
            <a:endParaRPr lang="es-CO" b="1" baseline="30000" dirty="0">
              <a:solidFill>
                <a:schemeClr val="bg1"/>
              </a:solidFill>
            </a:endParaRPr>
          </a:p>
          <a:p>
            <a:pPr marL="0" indent="0" algn="ctr">
              <a:buNone/>
            </a:pPr>
            <a:r>
              <a:rPr lang="es-CO" b="1" dirty="0" smtClean="0">
                <a:solidFill>
                  <a:schemeClr val="bg1"/>
                </a:solidFill>
              </a:rPr>
              <a:t> </a:t>
            </a:r>
            <a:r>
              <a:rPr lang="es-CO" b="1" u="sng" dirty="0" smtClean="0">
                <a:solidFill>
                  <a:schemeClr val="bg1"/>
                </a:solidFill>
              </a:rPr>
              <a:t>Verso 16</a:t>
            </a:r>
            <a:r>
              <a:rPr lang="es-CO" b="1" dirty="0" smtClean="0">
                <a:solidFill>
                  <a:schemeClr val="bg1"/>
                </a:solidFill>
              </a:rPr>
              <a:t>. </a:t>
            </a:r>
            <a:r>
              <a:rPr lang="es-CO" dirty="0" smtClean="0">
                <a:solidFill>
                  <a:schemeClr val="bg1"/>
                </a:solidFill>
              </a:rPr>
              <a:t>Y </a:t>
            </a:r>
            <a:r>
              <a:rPr lang="es-CO" dirty="0">
                <a:solidFill>
                  <a:schemeClr val="bg1"/>
                </a:solidFill>
              </a:rPr>
              <a:t>el SEÑOR le dijo: </a:t>
            </a:r>
            <a:r>
              <a:rPr lang="es-CO" dirty="0" smtClean="0">
                <a:solidFill>
                  <a:schemeClr val="bg1"/>
                </a:solidFill>
              </a:rPr>
              <a:t>«</a:t>
            </a:r>
            <a:r>
              <a:rPr lang="es-CO" b="1" i="1" dirty="0" smtClean="0">
                <a:solidFill>
                  <a:schemeClr val="bg1"/>
                </a:solidFill>
                <a:latin typeface="Agency FB" pitchFamily="34" charset="0"/>
              </a:rPr>
              <a:t>Porque </a:t>
            </a:r>
            <a:r>
              <a:rPr lang="es-CO" b="1" i="1" dirty="0">
                <a:solidFill>
                  <a:schemeClr val="bg1"/>
                </a:solidFill>
                <a:latin typeface="Agency FB" pitchFamily="34" charset="0"/>
              </a:rPr>
              <a:t>[yo] seré contigo, y herirás a los madianitas como a un solo </a:t>
            </a:r>
            <a:r>
              <a:rPr lang="es-CO" b="1" i="1" dirty="0" smtClean="0">
                <a:solidFill>
                  <a:schemeClr val="bg1"/>
                </a:solidFill>
                <a:latin typeface="Agency FB" pitchFamily="34" charset="0"/>
              </a:rPr>
              <a:t>hombre</a:t>
            </a:r>
            <a:r>
              <a:rPr lang="es-CO" dirty="0" smtClean="0">
                <a:solidFill>
                  <a:schemeClr val="bg1"/>
                </a:solidFill>
              </a:rPr>
              <a:t>». El Señor le quiso decir: «</a:t>
            </a:r>
            <a:r>
              <a:rPr lang="es-CO" b="1" i="1" dirty="0" smtClean="0">
                <a:solidFill>
                  <a:schemeClr val="bg1"/>
                </a:solidFill>
                <a:latin typeface="Agency FB" pitchFamily="34" charset="0"/>
              </a:rPr>
              <a:t>ve, has lo que puedas, y déjame el resto a mí</a:t>
            </a:r>
            <a:r>
              <a:rPr lang="es-CO" dirty="0" smtClean="0">
                <a:solidFill>
                  <a:schemeClr val="bg1"/>
                </a:solidFill>
              </a:rPr>
              <a:t>».</a:t>
            </a:r>
            <a:endParaRPr lang="es-CO" dirty="0">
              <a:solidFill>
                <a:schemeClr val="bg1"/>
              </a:solidFill>
            </a:endParaRPr>
          </a:p>
          <a:p>
            <a:pPr marL="0" indent="0" algn="ctr">
              <a:buNone/>
            </a:pPr>
            <a:endParaRPr lang="es-CO" dirty="0" smtClean="0">
              <a:solidFill>
                <a:schemeClr val="bg1"/>
              </a:solidFill>
            </a:endParaRPr>
          </a:p>
          <a:p>
            <a:pPr marL="0" indent="0" algn="ctr">
              <a:buNone/>
            </a:pPr>
            <a:r>
              <a:rPr lang="es-CO" dirty="0" smtClean="0">
                <a:solidFill>
                  <a:schemeClr val="bg1"/>
                </a:solidFill>
              </a:rPr>
              <a:t>Gedeón </a:t>
            </a:r>
            <a:r>
              <a:rPr lang="es-CO" dirty="0">
                <a:solidFill>
                  <a:schemeClr val="bg1"/>
                </a:solidFill>
              </a:rPr>
              <a:t>no sólo era valiente y adinerado, sino también </a:t>
            </a:r>
            <a:r>
              <a:rPr lang="es-CO" dirty="0" smtClean="0">
                <a:solidFill>
                  <a:schemeClr val="bg1"/>
                </a:solidFill>
              </a:rPr>
              <a:t>inteligente, </a:t>
            </a:r>
            <a:r>
              <a:rPr lang="es-CO" i="1" u="sng" dirty="0" smtClean="0">
                <a:solidFill>
                  <a:schemeClr val="bg1"/>
                </a:solidFill>
              </a:rPr>
              <a:t>Pero </a:t>
            </a:r>
            <a:r>
              <a:rPr lang="es-CO" i="1" u="sng" dirty="0">
                <a:solidFill>
                  <a:schemeClr val="bg1"/>
                </a:solidFill>
              </a:rPr>
              <a:t>s</a:t>
            </a:r>
            <a:r>
              <a:rPr lang="es-CO" i="1" u="sng" dirty="0" smtClean="0">
                <a:solidFill>
                  <a:schemeClr val="bg1"/>
                </a:solidFill>
              </a:rPr>
              <a:t>u </a:t>
            </a:r>
            <a:r>
              <a:rPr lang="es-CO" i="1" u="sng" dirty="0">
                <a:solidFill>
                  <a:schemeClr val="bg1"/>
                </a:solidFill>
              </a:rPr>
              <a:t>fe era débil</a:t>
            </a:r>
            <a:r>
              <a:rPr lang="es-CO" dirty="0">
                <a:solidFill>
                  <a:schemeClr val="bg1"/>
                </a:solidFill>
              </a:rPr>
              <a:t>.  Quería ver milagros sin avanzar por fe. </a:t>
            </a:r>
          </a:p>
        </p:txBody>
      </p:sp>
    </p:spTree>
    <p:extLst>
      <p:ext uri="{BB962C8B-B14F-4D97-AF65-F5344CB8AC3E}">
        <p14:creationId xmlns:p14="http://schemas.microsoft.com/office/powerpoint/2010/main" val="17849690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
            </a:r>
            <a:br>
              <a:rPr lang="es-CO" dirty="0" smtClean="0"/>
            </a:br>
            <a:r>
              <a:rPr lang="es-CO" dirty="0"/>
              <a:t/>
            </a:r>
            <a:br>
              <a:rPr lang="es-CO" dirty="0"/>
            </a:br>
            <a:r>
              <a:rPr lang="es-CO" sz="4000" b="1" i="1" dirty="0" smtClean="0">
                <a:solidFill>
                  <a:srgbClr val="FF0000"/>
                </a:solidFill>
                <a:latin typeface="Agency FB" pitchFamily="34" charset="0"/>
              </a:rPr>
              <a:t>¿</a:t>
            </a:r>
            <a:r>
              <a:rPr lang="es-CO" sz="4000" b="1" i="1" dirty="0">
                <a:solidFill>
                  <a:srgbClr val="FF0000"/>
                </a:solidFill>
                <a:latin typeface="Agency FB" pitchFamily="34" charset="0"/>
              </a:rPr>
              <a:t>De que manera Gedeón prueba a Dios tres veces?</a:t>
            </a:r>
            <a:br>
              <a:rPr lang="es-CO" sz="4000" b="1" i="1" dirty="0">
                <a:solidFill>
                  <a:srgbClr val="FF0000"/>
                </a:solidFill>
                <a:latin typeface="Agency FB" pitchFamily="34" charset="0"/>
              </a:rPr>
            </a:br>
            <a:r>
              <a:rPr lang="es-CO" dirty="0"/>
              <a:t/>
            </a:r>
            <a:br>
              <a:rPr lang="es-CO" dirty="0"/>
            </a:br>
            <a:endParaRPr lang="es-CO" dirty="0"/>
          </a:p>
        </p:txBody>
      </p:sp>
      <p:sp>
        <p:nvSpPr>
          <p:cNvPr id="3" name="2 Marcador de contenido"/>
          <p:cNvSpPr>
            <a:spLocks noGrp="1"/>
          </p:cNvSpPr>
          <p:nvPr>
            <p:ph idx="1"/>
          </p:nvPr>
        </p:nvSpPr>
        <p:spPr>
          <a:xfrm>
            <a:off x="155575" y="1600200"/>
            <a:ext cx="8880921" cy="5141168"/>
          </a:xfrm>
          <a:blipFill>
            <a:blip r:embed="rId2"/>
            <a:tile tx="0" ty="0" sx="100000" sy="100000" flip="none" algn="tl"/>
          </a:blipFill>
        </p:spPr>
        <p:txBody>
          <a:bodyPr>
            <a:normAutofit fontScale="92500" lnSpcReduction="10000"/>
          </a:bodyPr>
          <a:lstStyle/>
          <a:p>
            <a:pPr marL="0" indent="0" algn="ctr">
              <a:buNone/>
            </a:pPr>
            <a:r>
              <a:rPr lang="es-CO" sz="2800" b="1" u="sng" dirty="0" smtClean="0"/>
              <a:t>Primero con el presente:</a:t>
            </a:r>
            <a:r>
              <a:rPr lang="es-CO" sz="2800" b="1" dirty="0" smtClean="0">
                <a:solidFill>
                  <a:srgbClr val="FF0000"/>
                </a:solidFill>
              </a:rPr>
              <a:t> Versos 17-24.</a:t>
            </a:r>
            <a:r>
              <a:rPr lang="es-CO" sz="2800" b="1" baseline="30000" dirty="0"/>
              <a:t> </a:t>
            </a:r>
            <a:r>
              <a:rPr lang="es-CO" sz="2800" dirty="0" smtClean="0"/>
              <a:t>Y </a:t>
            </a:r>
            <a:r>
              <a:rPr lang="es-CO" sz="2800" dirty="0"/>
              <a:t>él respondió: </a:t>
            </a:r>
            <a:r>
              <a:rPr lang="es-CO" sz="2800" dirty="0" smtClean="0"/>
              <a:t> «</a:t>
            </a:r>
            <a:r>
              <a:rPr lang="es-CO" sz="2800" dirty="0" smtClean="0">
                <a:latin typeface="Agency FB" pitchFamily="34" charset="0"/>
              </a:rPr>
              <a:t>Yo </a:t>
            </a:r>
            <a:r>
              <a:rPr lang="es-CO" sz="2800" dirty="0">
                <a:latin typeface="Agency FB" pitchFamily="34" charset="0"/>
              </a:rPr>
              <a:t>te ruego, que si he hallado gracia delante de ti, me des señal de que tú has hablado conmigo. </a:t>
            </a:r>
            <a:r>
              <a:rPr lang="es-CO" sz="2800" b="1" baseline="30000" dirty="0" smtClean="0">
                <a:latin typeface="Agency FB" pitchFamily="34" charset="0"/>
              </a:rPr>
              <a:t>18 </a:t>
            </a:r>
            <a:r>
              <a:rPr lang="es-CO" sz="2800" dirty="0">
                <a:latin typeface="Agency FB" pitchFamily="34" charset="0"/>
              </a:rPr>
              <a:t>Te ruego que no te vayas de aquí, hasta que a ti vuelva, y saque mi presente, y lo ponga delante de </a:t>
            </a:r>
            <a:r>
              <a:rPr lang="es-CO" sz="2800" dirty="0" smtClean="0">
                <a:latin typeface="Agency FB" pitchFamily="34" charset="0"/>
              </a:rPr>
              <a:t>ti</a:t>
            </a:r>
            <a:r>
              <a:rPr lang="es-CO" sz="2800" dirty="0" smtClean="0"/>
              <a:t>». </a:t>
            </a:r>
            <a:r>
              <a:rPr lang="es-CO" sz="2800" dirty="0"/>
              <a:t>Y él respondió: </a:t>
            </a:r>
            <a:r>
              <a:rPr lang="es-CO" sz="2800" dirty="0" smtClean="0"/>
              <a:t> «</a:t>
            </a:r>
            <a:r>
              <a:rPr lang="es-CO" sz="2800" dirty="0" smtClean="0">
                <a:latin typeface="Agency FB" pitchFamily="34" charset="0"/>
              </a:rPr>
              <a:t>Yo </a:t>
            </a:r>
            <a:r>
              <a:rPr lang="es-CO" sz="2800" dirty="0">
                <a:latin typeface="Agency FB" pitchFamily="34" charset="0"/>
              </a:rPr>
              <a:t>esperaré hasta que </a:t>
            </a:r>
            <a:r>
              <a:rPr lang="es-CO" sz="2800" dirty="0" smtClean="0">
                <a:latin typeface="Agency FB" pitchFamily="34" charset="0"/>
              </a:rPr>
              <a:t>vuelvas</a:t>
            </a:r>
            <a:r>
              <a:rPr lang="es-CO" sz="2800" dirty="0" smtClean="0"/>
              <a:t>». </a:t>
            </a:r>
          </a:p>
          <a:p>
            <a:pPr marL="0" indent="0" algn="ctr">
              <a:buNone/>
            </a:pPr>
            <a:endParaRPr lang="es-CO" sz="2800" b="1" baseline="30000" dirty="0" smtClean="0"/>
          </a:p>
          <a:p>
            <a:pPr marL="0" indent="0" algn="ctr">
              <a:buNone/>
            </a:pPr>
            <a:r>
              <a:rPr lang="es-CO" sz="2800" b="1" baseline="30000" dirty="0" smtClean="0"/>
              <a:t>19 </a:t>
            </a:r>
            <a:r>
              <a:rPr lang="es-CO" sz="2800" dirty="0"/>
              <a:t>Y entrándose Gedeón aderezó un cabrito, y panes sin levadura de un efa de harina; y puso la carne en un canastillo, y el caldo en una olla, y sacándolo se lo presentó debajo de aquel alcornoque</a:t>
            </a:r>
            <a:r>
              <a:rPr lang="es-CO" sz="2800" dirty="0" smtClean="0"/>
              <a:t>. </a:t>
            </a:r>
          </a:p>
          <a:p>
            <a:pPr marL="0" indent="0" algn="ctr">
              <a:buNone/>
            </a:pPr>
            <a:r>
              <a:rPr lang="es-CO" sz="2800" dirty="0" smtClean="0"/>
              <a:t>Gedeón pensó, </a:t>
            </a:r>
            <a:r>
              <a:rPr lang="es-CO" sz="2400" dirty="0"/>
              <a:t>Si el visitante era sólo un hombre, comería el alimento que se le proporcionaba; si era un ser celestial, lo aceptaría como ofrenda de sacrificio, y no como alimento. </a:t>
            </a:r>
            <a:r>
              <a:rPr lang="es-CO" sz="2400" dirty="0" smtClean="0"/>
              <a:t> Nota: recuerda que en otra ocasión el mismo Hijo de Dios comió del presente que le trajo Abrahán</a:t>
            </a:r>
            <a:r>
              <a:rPr lang="es-CO" sz="2400" b="1" dirty="0" smtClean="0">
                <a:solidFill>
                  <a:srgbClr val="FF0000"/>
                </a:solidFill>
              </a:rPr>
              <a:t> (Gen.18:1-8).</a:t>
            </a:r>
            <a:endParaRPr lang="es-CO" b="1" baseline="30000" dirty="0" smtClean="0">
              <a:solidFill>
                <a:srgbClr val="FF0000"/>
              </a:solidFill>
            </a:endParaRPr>
          </a:p>
        </p:txBody>
      </p:sp>
      <p:sp>
        <p:nvSpPr>
          <p:cNvPr id="4" name="AutoShape 2" descr="data:image/jpeg;base64,/9j/4AAQSkZJRgABAQAAAQABAAD/2wCEAAkGBhQSERUUExQVFRUWGBgYGBgXGBsbHhwaGBoeGhgcGhgZHSYeFxojGhgXIDAgIycpLCwsGB4xNTAqNSYrLCkBCQoKDgwOGg8PGiwkHyQvLCwsLDQsLCwsLCwsLCwsLCwsLCwsLCwsLCwsLCwsLCwsLCwsLCwsLCwsLCwsLCksLP/AABEIAPsAyQMBIgACEQEDEQH/xAAbAAACAwEBAQAAAAAAAAAAAAAEBQIDBgEHAP/EAEMQAAECAwUFBgQEBQIGAgMAAAECEQADIQQFEjFBIlFhcYEGEzKRobFCwdHwFBVS4SMzYpLxB4IkcoOissJT4hZDVP/EABoBAAMBAQEBAAAAAAAAAAAAAAIDBAEABQb/xAAvEQACAgICAQIFAgYDAQAAAAAAAQIRAyESMQQiQRNRYXGRgbEFMqHB4fBCYtEU/9oADAMBAAIRAxEAPwDW31Z0qCphGFdAjMOXcnOmXL3gOy3TNVMC1uwBABPDNvvrD9SEqG0AcNa8NeUZy/b9XImBiCAHRhy3qBHxfKPJyYYwnc9r9AFK1ocy7MlLgBz4qMSdDwjO2KzBNrmYif5hIBJ1OMGvA+8Z60dolKmOlTkVwpfA5qCBv3u8OrHYplVhSpi8QLhAIoKJBBqCQpukGppPqkNxyp7Nd+MWFqQ5A0UehcP1imbJcFgSTmXD+ZdqwJdPaETWCwGOVKjfyNMoYrDEgEFtYsxzfFqTu/6C8kOLEsi4ThUpVVHJKq06MxzoSR1hFfsrupygQwISoBAIAcAAB9Az9I2My0iUhSlFgA5J+8485tV5rtFoKiksapG4HLyGXGFSx44q49jvHttscXfNo6qP7aO3tAtpt5BcCvJ8qNuGdeUWIlskh+PKmZ3tSAZ1kKgxAYZMd1XP7tCk9ljRP8xZsTk6V6DnX73PbpWmSAubTUA5q1ACc9c/sKLvsXdupdScuHLd+0fW2al8nVTj0O+sMU66AcbGNrv9appUaDIcN1Yon9rJgUwKugJq2UV2O5ypu8UcRylpYO5qCqgBbTyMHybB3WEITtA0wlT8iXzbrAzjOO2mLeSC6Fy5tomEFaFpegKnDmnhQzqq3OA5tlmleEFRNdkpPNiBXf0jdzpSl7JmBCwASU/qIqMy+u/OALHdPdPkok6gOHzPmTrrDv8A55udR6+Yp52YT8vUVVTvJd+p9d8MEXlgllGyA4YN9OEaq3XYCMayyUgiWEUJObEs7dc4y9+SUHBgckZKZi+oIByozHPhnE2RuL4z/wB/QJZV/wAkdskzBbZZScSZiQW3KGzVs9nDujUXrYbSiYtcjEO8SKpfVgQ70qkH6RgSlcopnEAhKt4fMaZ0IbrHotnvJc0JmSVgUAUgqYFtUnIGrEHOmWuqKklTCmlJa6EF6WOfMWArEpWFivJNHT4jQKoz8YqkXPOQQC+FDEsSzGtGDLJBJrvGUay13uk7BB7xP6CkiuYU5ws3VwMotl2OXhSnvCxYMuoIDHCNwcAvqwd454U72JeJ0IrPZe98S1pwoYYXYqqA6cqvoIAlXNjABSUlDglVBQb2Ltn16RvJV2JAVVLFyWUNc9deUJL1tGDAhAJAU+EAnUEZVUaPuDboFeO0lbSMUOQqkdm040zZoCQGKiVuWByD1BLtnoYb/i7N/wDzr/tX9ICFrK1tPRMwsCH554dQ0aD8an+r+0xTBY1q/wAm8OPtYBabfMxKRKQAWIKllhVqg+efCMVe10TJqlTFKBYlKlEYU0wsQ4Brj0AyJ3x6xNuSWf1dVPAdo7JSJiQFBRZQVmMxnRsjE84tyuwfhuujAWPs+kpwrGEpIyIo42hlRzxJesaOxTBLCUJpuD7taxpR2elapJ1qTvzj6bdchAK1IDJBUSTkAHPo8NxxhF23sx45MwqJITPmL+EzXb+pgPVTw8Xaqq4mnQfWM3dM9xiOalFXU7RbzaDu0l+y0IVLlAKWQQtY+EVdv6mcYtGLORQk6dsfPG5RSQi7R3yZisIW0sUp8St4A8huqeQNjOAsAGUQ3EkegAH20LknvBhG9JL1zyGeWHT6w/sigMRU24BtWdkjlUn5Rj32OjFRVIslSgp6ghvPXyf5QVZ7OlGfioX0H78TwiiWQ754i1PmfvSGkqxYkmgDlyfvNvlC0g2xdNBfCkFSlbq8dNfvKHt0dn0IG2P4mZL1S/EZEivtTMy6bhShIU7KUKkOCxyHDT7AhvJsiEkliSc3UTDY8Y7skySnLSQl/KJRcBZB1c/WPrNcqQP5o6jjGhVZ0KApFf5TKL7Oer5xQsv/AGEcJfIRzbv7tipYINMjl0zidnt+QVgS+9zlvU2tPIw6VdKCG9yfZ4HX2dQWxVhnxX8weMhffEiVMQ/fYR4SHCRQvSlc6ekZ+33GnArCtK1GjAk0JrUuBz3DPSNqLjSGYCmTiLEXUl9IleCEpOTN9XyMmjslJMqWk4sacTqCWxBRdjizbf6MWi4dlJaUH8OlUtVfiJSo/wBSfR0sa6xr03fxHlEvwDf5hqxwV0cnNGS7LhFos22hiVO2RChs5jdlBc/sgmp71YGeQLe0D2y65tmmrVLQpUqYrEMNSlR8YKcyknaoDmYcWDtBLUwJZWRCkkebs0BSqpFDcu4szlrky0u6pzAZgJFa5JetS9SekKxPny2T3RIUzKZiUtkcLkBmzNNY9IRYZSgFYU0OY384VW+70me2JgpKiWajFIA/7t2nOIZYMqV3YF26MvLts4oCVGifcGoYVf6dYt/O1frT5H6xpF9l5aUPiqMSt5YPQZa6wh/MEcfP/wC0R5VLG/XH9jY/c26lVziSYpWTHMSuUV8qZVQQYXX7JUuzTkp8SpawOeEt55QVOnYc8gHPufSILtgxYXrnw5Q1bAbUezxz8S6cAd6k1+EpB9SBWBpU3ChaWxKqTufidA7U5QTe4Si2TkyvCFqroAGoNwCi3ThAwk4EsojarxZ6Z8yz7x1ZXuNTKbvlnvFAmtS7N1PWvQRorFYwog4XDUFcjqeB9c+SuWjGzfE3hrsAsw34jqc2Jj0nsRdOJRnKDpDgbsTsW3s2f0glFy0ZKSirCrn7GpCQqYG3Dn9+sMz2fQxAyOjBuAPDhxhuR6RzvN8UcIkjm2ZO3WeYlkro1Sc3GmVIBnKmqICSADuqY2V4SQtJDOQKfR4zk2emWtsFN75GJZYoxeyeTlF9k0nCkAuTvJPtFhnFKSqhYUrnTKAptt2mrvYVpv8AURGfLKlP66Ny8qQM4J7QWPM4qgi9LcyFgO+Bfh34T+0Qm2xkpSgklLJpw5jJ/aFF7ulQTXCBicAVcMXbIARTInnwq2GrVwabvXfCpWtBPNJqhzZ7atJLusl97PHbttbFwoKZTEblUxBjrX3gVdvQlHxhmybUA7xRsiTmTCy1WsLBYrQ9QQHJ5HIkjm3SDjS7F8mae3Xr3eeRLJ0p89YlJvJ6FjXPzfnuhVYLL3igpTlqJetOPp+8FWxG0ySKEg/Th8oRPnfpGfEYbbb1CGxCivlCu2q76We8Yg0AOgJoxoUmtCIAtByI2i4CsQUGTmW/Src8Vyr3lnGku6SC1CxApnqWJ6w2Kn3Jgzyb0F2C9VyApE1KlIHxMSChqKplx4vzgqZMeckIIShUorSQASRiQC+Ib1afpHVFZ7aQha5zlCnGBy5BBp+/OC7ltyUlKZqFTEBLIWHcIUoUUBlVCeFIoT1bGRmp/c+tFkJf+JhBdgQSTvoMh114Qu/Lj/V5xrpirOCkiYcIzSQ9Ck1BFQoUO+hEK/xMv/5pv964geGKf86N3W0aEziY+VaWHHQffCOBZNTC29FzFTEpSKZBuPHSgHlC4tvZbkkororvC3uQBioWLHxAs/OB76vVMiSZurMkHVR8IPvyEX2bZoHKhnwrTrn5RlrVPVb7YJaUkypQYDMqUfFXrhG5iYuwrl6U9nnqEpy5S6M9Y7qmz6DxrOaiGrUmvH7qI01m/wBO52zjws1Vk4vQVPKPQLruebKQlloS3/6wgYeWPxPlX3g1U0KS7NVljVJ6dC/IxcsMfuUvK/Yw0/sOqWAULlqSoABeWWXDKvSNL+YJsVmTLNVISBs6l69czDJQGEpIFC5bjkoDnpveM72rsZXKOHxJoCdaUH0PQ1jZQajcOzsbjKSU+i+0dq8CgDtEgFIG5QzpkMq1yO+DpN+kjFgdwKA66mvCMCh1KGdQn2ZuGUOO8mFaES5uAgOpgC44F6ZHeK5ZREs07ovn4+NI2FlvUKqpkn9L1Hr9IRXlNRiKklIwg+f1iKbHNmGv8xOEFQFC9TsjVqv0yoAL3uvJJUUsceXiDJSaBnVicAcRA5M3JrR5M8MpN0gKRbFpKlAAvUu+4VyiyUqalYWcKRMqK1bWvD0eLZlgWkIIlk4ixAJOEudnJ2oW3F+t06450wBcxTAUYAhgacgaimXtHCVildUK7zvVSQQErKVg4ioE5lmBfQfDuI3wML1GMGYp1BgAdfixcBmIb266QSoMwVgIqXJUsAhJJcGivIHkhvmVJTNwyUOEhlYiTiUNEvoz9dwgXvbNnjlBbD5NsVMQtQ2nDHZFc8JSNCB7wutEsoT3ilAMHyBJAcJyLs7DdnzBVjtAFQhSi6SGJAYNufLhmz5R203SETMShiIrhxZknIsHLh9WrpBdeoWVfm0xaUqlTWS6Eq0Yt4iBo/FoGs3aCZiwpScOqqAOSHSnhmMtTzge9ZhQoAJO3U4GAAdgDkAoAa5tHEIKEJBUSol6hOTapBqX3UpnBtrujPUxhelrmJWy1vTEAGyyFKNsvmdItu60JW5WoYQHIo1KEvqzjlThFKLMZiNqpANdwD5DSkW2FQKUgEJG0lbsVVOJNcNA70BDO+sJg0+wpRa2F3jeiSMMoGYpwCQNNC2ZB3iJTLxTsLDv3WFhnixgnlsuxhNbLYmQVJxCWSDiol8P+1yVUehrurCefMWpTkJ7k1SqoJANFAAjCWBzGvSG+zTQMW07Rs7JblKLTSkOT4QSz5Ak7t9NYt7tP61/2j6xk5F5oUtQJLISK7QepFTirVs2HCkV/wD5gj9E7+wfWJJ+Hz+g9ZJI9WTaQBUE8gT8ohO2yCxZwcjp0+3g+VLOsfLk8YasGj0HIz3aK8xZ5EyaAceEBOQdRLJ1cVU/SLP9OOzvcSBNWD3kyoB0ToeBOfKF3aCxG02yRZvgS86a24OAKb6j/eI3NhLqNAAAw+90W+PjpORPll7INMIb9n90tM0cETAcik1B5pOugVwh0tdTwHvSEt+Ix05n/wBf/U+cV41sTdFdqtBEsqll1SxiSD8SPiSRyHQpECItney6JWxy2cYAOhCXdMdskpcoISrce6UfiBzlqO/cTn5xKz3AoKK0rT3buEnEFJH6S27LlD6SDVGfmXKWVgSoM2hG0VDImv8AiNHc1zy5IIwBSkgFS1AHbNQlO5hUgN4t7xEG0d5hlzJSkvmHUpKdaE1I5QdZ0MpMsabSg7kDMlZ1mLINNA8Jljjt12Nlkk1VhaJS0kqxeIjowaA7ZZiqdKch0hZH/Z+x6Q1tEots5wln3fO7zEFsGUP7ik59IhkqATCU2OZs7Qosq88XzPvEL4JEokq/TT/emPvw839UC3rd81aWCnycciFU8oB9dGp7BO0tiP4dSirMSgOG36eJn0hZeHYVBBCQXbZOKpUSDU76UYc4MvuTNEtOMuDMkjPdMSfZJMGqtCgWIJIz4ftVoC18jpJSWxHYuybFKSopUcTOc95y4HWDLx7PGdJlBCyCCRhUXJKXBZQYM4NSMtztDKwr7xeDDgIIY7jtA05Ugi67C8sLxVKlGuiMZLDc9K60jO9pAfDiYO0XWZIUPA6g6SAcR1Luaku9YEFiJUlSUCjgitXJblmNN0ai+bvC5oNTMRQJZwp3IPAYRXk1DFKrumS1pwo2Sl0qDkhkh8wXYqLc2rAqdnPDKJJfZ3CAFnTQUrll884XW7sutQDkSzjDKwFQb4XS/jyD5O294093maFqDqKsQB4JYKTTShD84tvOyLlpOHJUyUoaAqK0Dyo8HBRXSC4J9mDtfZKchS1zEhpbbRmVKXoQSpn4c4X3bdYmS1zUlglLgBRA8TKxMWORLVFd+XptouxakqQoY0q8RNMR9wzBtzCFl2XMqTNVLSmpCCyjiDKx4k1J3Enfig9dCnjV/oYazoXOmNKpLBdaVhy61Ns73BCt9aO0Pfyaf+pP9g+saG8uz2F5oYFUyWXYUOIIy1TtGnk0N+7tX6pfkr6wUKWmgo41x2HCBbytqZMtc1Z2UBzvO4DiSwHEwTMmMIwP+oFvVNmyLGg/zFJUrqrCgebn/aIy/ZFCQ77JSVKlrtMwfxLQoqYaIScKUjhn5CNdY5WFMBWeyhIShI2UgJHJIYQzEW1xiokrfKVgdpmso9G6OfdoCmsKR9apoSuZXUdNkR2x2bFtKonjryh0dKwH2GLsKZkoJUKUMLDcIxAImzQ3i26NuH+YdiopQR9IlMIBTcbDViObdRC2K5ig6c1q4PkRBNySxhOFg0xZLcyB7Dyg61UKT/UIW3TbRiXLDDCsv/cXMFblEy2PGge0LaLwYhOQ4iTInVoZF7AEzQY+mzWzilmNYsUxoaiJ1Ie4mav68ivAGomag8yHY+ohpYyTnBBulBL4XyIeuXzi9FmCcoyKfuDuqOonoTVTDR4XWS98SloSyUpKQkDdgB93i222HGKGm6BrFcWElWKpIJ6Bqb4GcpdI2K9wnuw5UKKIwvq32TE7GMJDklgAH4R8U+W/1iMK9xpGw20fiJyn2Rgr/wBNL9Mo72gvJKe7rTGCeaQpQbfUekQk2ZKcTfEz9AB8hEZtkStgoOBUdA3zMMWR1Qtwtl9nvsK0+/lC+VeYValLTUCWjq3eQUiwITUDT7pC+Qgfi1hqGWj1xn3juT1YMYS2EXxfPeAJSFFiklhoFgn1DQb+fH/4/URKRLSKABjnp91grCNw9I233YPB1QsnXkE5nMkdRGVuaWLXfC5wrLkJdO4qSnAGP/MVH/aIUdoL6Uo4JSwpQJKinJOKjAij5V0jW/6a2ApkLWpLKmKAH/KgUbg6vSDwJuVsbk9MTZ2dDGCFGkRloaOrFDFzdskSM3eU/wD4kpCXJCTXkKtl5w4skhqrU53bowV92trUpe0BsJcKyIQKFJHqM2O6C7Hew0SpWVDLme+FQir4b4oL4b7Nwu1aAfKKU2sYwCan7AEI03q4YypyeOEfsfSKJBWtWySCNWSVeYBw/dYXwpA8ZWaW8A+HgXjJ2WSpM1YK6qVicghwSSK7s+sOZs/QqJ08RY84GvFIdBHL5/fOJoZvXxGOHpsf2NSm2h1eCYQ2C3EUem4w8lrcPDJoUmCWyTrAxhlP8JhUqZEE1xkVQdouCqRAWgZRQu1sIFTMo8Dz+QfENJY0yiSplIXJtWsGIU44xjdmpUDzPb5ZRTMtwQHL+JKaf1KCfnDDu0mFd82V5Zw1IUg+SwT6PCmqCDp01IeuQc8zX294HnW9KRzpC6ZIWolRGZAPBmGQ4Vi2dduNs2cE6P8AQtHb9hXLRKVfaVS8WRxKDV+FRAPIsPOFMi9f+Imq1EqXh6Yx5vBguxCSQBniJH/MXOXGA59zAKxOXIAY8FE+VSIzYXq+QxkXs7aABzx1+Rgr87O4QqsllSVEb9/XUZZwz/L5f2oRqV+5jUl7GJvOwolEBkhTh0Agqox4tzO+N7c9sSiRKqASkKId6q2iKbnbpHnEyy5KKCAdSoB3B6n3i+y3nMlfyyWGaVAqByyrmd+cU4JqDuQzLjclSPV5N9y9Veh+kGSbYhfhUlR3AgnyzEeaT7+UiUZika4WdsgK672hJe9pxzpC8JQpSHNas4IcjgTFuWo4/iLonx4ZSlxejbdpLChNpAW4lz9kkUZQqgjrjHWKLN2LUDsq80IIPEFo7JKDZ196nGlCcZdyqlcQObsMxuhxcV7JUAErxjfr1GhjcXkOcdG5McsfuDp7PrQEpCk48yRLRQZAeHPjwgi19nyUpxTJq3zClbLDTAGTn7RoMO10iZEE8jEW2Za0lKF4NzZ6uNN40ga2W8KSAGbF+2XWGV4SMcwq3pdNdxIr5CM/es4oDMkKOTgmPPcuE7+pVGPKIfImMecGi+0SQ65gRqyj7DM9IwU8zV0XNmN/S6fYxRZboJ+EqUC+IkjMU+KsOflp9IFeLXbN5I7apnqwSxT9Ro/IadYFnX/hVhUgpYsdodM4xNsSuyETANkEYwDvaoHPPgeEbJRTaJKZyNp0ji40+nlEjlKT2ypwhFLiga8b4I/l4VV1/ZoSzbdMmKC6jCdCacn1hhabYpFCkenR4DC6KPdsBoVGvQVHJ4X9wuh5Yp75BTcvpDsJLDSMxdalEbLpAq1c+tXhqbTPSnaSB/zOfvSDsW0Ngo5Yg+gLem+JSrOTEJCVYQrGkOwyALniYJlzqtTpHVYtyKjYy9QIkuxAtUuIJVNbjHcFI6kDbFa7uI1rFE+7lKarweqcHI1yjpLQLihikxbIuovEvyo/q9IYptafv9or/Ej7f6R3FG8pHnosrLolKeJ15Z+bwYEBVVIU45EelWhstCnJSj0+zE0Wcmh2eJIbyEdydjdGfvaT/wAMhLeJRbqaQFaLMVzZq0h+5wAbsIor/wAn6Ro74QMdnB/W/wDakq8qQy7H3R/CnqUHxk+qXI9Wj21FPx+L+RM8nGXL/e/8GesluwpQTtIAdQ3yl7MwHikl+Tw1uRBlqQnE4AwgvmxoeorBd49nRKQ6Mtqhq2MMoO+WZ572EEXddf8ACls9E0JzoSPaFePieOLvozyMsckbRqZSnAMdXlHJPhHIRByVcBA+5IJe07yxLWk4cLg8s/kYyd7Xv39AFMD5+sb2+rGJsrCd4Py+cYP8CJS1JWkMk51bgXjzvItT+56Hj04fVAlmu2aS4AY/qLHpQwPaCqXULINKVPtl+8OVXtLCWTQsfhfy+YjPTrarNRCiOAGfTPLOEt0PVt7CLRaEzJSwtOIEUDn2d9PukH9k7dLRZDKxDZUEbqKOEKHB6wik3iA4IAc0/b6QLNV3XeqrgnBKcSMkEKdCq5JckcNnTIotM1rTTNTPPdnEML1pv4QFOvFZG0xBGQGUUsQAnVgchUnPfq8fGzklwQCOo9HjnsFKg6wrKVBlFPP6GHs6+UFKUzFJBoRvyjOysSUkqZ23nLM6eUfLmy5g2XcDjrx6R10Zx5D020EGuEE0zPoGeDrHbABVD4czUemkKLpvES6FJ6F8obzrQCCslQSdK58hBIBx2XWq80kUBHpHbNeSjs4gCdCRC1N5S1DJhuOb9Ij3ctdU1gbZvBVQxxzANCd8UG3zGYoHSF6rxKCyVOAMjX2iQvZWiQ3PPfHbOoKkrXuMEMrh5QEu+iBQV30IHHjEfzib+of2j6wXR230MJ89SUnUjT94UTLyIUMWuhp8yYGs/aGYpFEJc1cklq8WJih8c0K1FSwwh9dz+cCr7Oqgi95zzpLapUrdmljyzja9nJbSBxJPy+UY62qHeBZHhlpHmB9I2fZ5LWeWOHvWPenrEkRT6QTeEnFLUOESssnCkBmYRbiGUfdYnt1Qq9URJwiOSQWrmYrm2hCakvHLLa8fCOp0DZZbCcBYOdBHmN63xNExQUwOoCXB+2j0m9Z+CUtTEsMhrWPP72tEqaXMtSVbwqj8hUnlHn+R/Mi/x/5XozBmkPm9c9ODDIQMueRQlZY5AMX8uMMLRYC7pQogUyPu1Y7LlpQQxc5sE5ekSMtQIhO5LNm7vXlnDCRZgtK0KBKSkgjJwp35HjBCLQNABnp7gGLxPCgSEg+kbFfMGUjvZuekiZKnJBmSyGVvScjTeK9FDSCJypZ2UIwmtSCPnWAbTLASm1S/FKChMS4rLJckJFdg7XRUOfwstaRMTrxFDrD3tWItJiu0TAlWEjFTQFxAq0JBfJLV3g5w7nSMKSRoIBs8of1AnUM3XOBcQlIhJtIzB4DmdPKCwpIZwvnQisfSrO50YZUGe+n3QQUJRSnNwak7uY1y3x1PoK0tkkKlgbzpqfLP0gHulJchQI0cEV0DGCpTJGIKPMAj1MfItruopJSN1a/MvG0gdi5U3CGIBJ8VHrwpF0iY5bPCzh2rzglSwRQMdHp1PvFybKAwJr0qY7o67KwwABSBV2Jf5cIYYU/oHlA8yWXABHM15RPArcIKgbEZBwJTgFBWoZ98EXQSpYGFhrl6xoVykOwQT0YHqY7JsCU1CQnIUO8x0YW0c50hJeCXmqQHzA6N9AY3F1fy0jhGasMsGes71GNTYUgJEezkfpo86UrZy2b4Wicaw2tKHTCZa2MBDoW+y4peC7uTAQVB9gOcdLo0+vYfwVtu+cYGZYwsrASkka5cnOsehW9LoIjzm88cqYQ60650YvmzD5x5nkVy2eh498XRCXZpqMiB/wBTCB5wBPmBzmXO8Z61eLDbMYrWrOQT5HF7QFPWTNQlIxJoTvKR/MwlVHAb+4aZTMp5cdssViNGIANSFZ7s9ILRMGBgM+LtzBoG5xXIMpWylSgrcZCh/wCRV7xG8ZPdlJOTCoDOolRol1YAEipJr1gRcc8JOiyyuNXOuXWj1EcuyX3S1yW2fFLPBTJwvrhy5FG+LLsnFSgVZPWgNBDe/pCVSgqWMSwcQAoTh8SRxIo29obHUW2bLukATbErMBQ0fIRVKlMaq1I56Boapv1EyzhTuVJcYc+u4/QwIJIW2R6nEOuXrG1Toy3VnZUl+OeWfNobLkkgMGyJc+0LrDJ26EADaOpTTXQ+ftBZnk5LO+icxprG66QNuyUyTUZg6YeHPSsQVY8TihAqTSp+/nHbRam4kfZo0Ql2sHe5YtXLe0da6O32RmSQjaUMQGmX+TpFUvCtRwoZtS+fm0dtBGBVFYiaBtX3Rddtm2aqr9/fSAtMPa2WyHJZuUGd1wHlFEgFKwAxpvH3lDTu/toIFsV/mC0gucVKH99YhZ70ABJUSdxIzjt6KKwW9vpC5NiGvl+0Mi2naApNDe5S7q3kn1jT2VVIzd1pZIHCHtim0EerPaPOvYeQ4hJaZTEw8ii1WfEIXCVGtChBhnYRC9Uog1hrZRSCl0cj614cO1lGLv5cgAgOSTVt/Mxr7y8FcnjKzrGlZUQnGoB0paqmam7XNjlHleQ258UX+OkouTM3JJlVSHB0Uz9C8XT78cIJASlOJNC4qzPXgYbSrJMLAlCNwSgEjcCVvFn4EgF5szzA8gBCJJtUii4t7E1nvYH4qkEc3j6/bwC5bDPGD0ANOIf3hjMlK1OIbloQr3T84Dtd3AhKgnAs4hhSVMQw2wklwHYZtWJ4wmn3oN/C9o0wG5ZiUJ/iE+Sg3pWD/wAclaf4enBsz6xZIuJkso6aCnnFdksaASA+0CHNMi4jc7koMKFchQpSZc0pqBMOyM2WXJI4KbFzeDUhSRXaBrqDzbWK7XYULJBOFaagt4VfCriHGW4kRGxWvvUZFMxBwLTmyho71GbHWKYSU4qSFyVOhzdKFALJ4N7wdhYUI3ffKA7MsplpdnOcXuWoxJ3H3+9YkwZeWef6f0MnF8Uy1ADV1DvT01gc2gB9TTkKsA5itMpTlynVgX65Z7o7KsO0MuWeWrmtKh4fmyxxx5yOhG3SK7RskO1FD9/l5RYuSFmjAZ5ZtppBIsWOhGVepFPWOyJbEgtSnXfWPI8TyXlnS93ZRkSS+xCyWMlb0DHQf584dud8BWJQq1Wo/SDY91OyKS2A2ywrbPqM+tKekDyLCpiKkkZ9IbWieXowO6sUWaeon4B1rG65HW+JTYjzEMJU1oEE0FagkV1bf84W2HtRImpdKyHLbSVCp0ybWPVjmjJdkDxSXsbOzTcSXi2E9hvEJoTDNFqSQ4UPOBdexm/chPkOXEWyksIpXeEsUxp84At/aqzyVBClnGQ4SlKiSHIGjZg66QLmktsKOOUnpBl5qoOcZC86OyiFA0VWnRmycdY0Ntt+MJZJD1Ys9cnZxGevKyFSidM/sCPNzPlO0X4VxjTFFlv+ZsgzCFBwUmtQkECu8hVcmGcXrvqYwPePRw6UVHMjR26p3xXauyyZxrhSaEEEg06QPN7AKNMS2f8AWdXc551PQmFVL6jvT9Cc/tcEMy8SnLMlzXJJSACFVqOA4s0uKUshU6dVcwuAVA4EuSlGejkltaaRy6exKJVcO1vNT55gRopVhCRRPOGKMhcpQXQPLdqpAprSM0h8ZToHVy+y/lGstC2SonQEQis0gEE6lwPcer+ceP8AxPJwaj9H+6KfF6cgC3WfFhUabzygWyWFSbSFpqhaCFEJbaDEEjikYX4Q7tliOFIBYl2J1YfOsUGzqRLU/iIYkacawGHzI4/He99IKcOU9EJ6jhfUivDhE7PKwgYfEKtkHObtnAlhKlBlVIAJ4lJYnrnBthU61Yiz5PQO+/ypEvjazRV6TH5FWN6IW60qfic2cZZs+XODrFN2dkV9OZ1NYAXOxE0YAlKSc1NmaZCh/aDbBP8A4a1NoAB6nypC/wCJ5ueVpPSBhCsS1sJsqsKnJJJc5auz/OF1tWUkuMwT60hglykNmWA++YfpCy8JwwrJNEggHech5mJvGnKD9Jiim22XXTadgOBVz+0M/wAzjHItZSkAZgNka6Rf+Im7x6x9XCXGKRLOFuzbGwpdz5fZrFMxaJSSXAeuUQmhQfEABzJeF1u2qAKUTkK5chl1ilv5InS+bB7xv0JClBKfCatUUNQ+6POLk/EJkmWSGRtFQVkwCsT7i46iNDfVqmIlqARMOI4QEkuSaMlJbIOa7jC+6LAmVKUmcmZLxlXiUpKmIw0UqilMBTKkYrXZRFKtG9F/pKcZFDuO/wDzHVX3KHiz0cRnrPYEzEYsSlBtkYlBtC4FKERfKsIapWTrixN9fWBYukaCz3rLWWAS0YztlbZiLwlGWUqSZQoathUokgJq7dC3CG86zLCRgUUDgA3u8Ye/7UpFoxkkFKgz0dOEpJBOfiUqnKNu9B41uz1K4bQqehS1ljQUDNhcZGoy13wzl2YAeFRGjV/xzjzfsp2lMpaUrPjDqSaM+XWg835+k2LtLKXshRB1PiHCrw6KT7EZYyi9LR9Z7OFElScNWD5mntFxsYeiesETUFTOC3IP7xDvcAZiNwJcwfFLsRyb6B56VZJLc4Cn2haTXI0BJi203ir9GWpgFV4BnU0IlJDoxfyDrMvEkhW1TMVHUb4VWZJFf0l/l7RJd7h0pSA6i2WW8+XvFN3JxlTvsprx2vpHzv8AFpxk4pdrf56PRwQcYSk+v9QzXOGFIzJLDjrA9tshWkMdaxfjrsgEjw8Ap3Nd0fSJShgxGlcywLg5b4+eTlXIFPjtF13XakJQWyBHQ74X267glSkau6eL/vGiTRGmnvEZ0r+OFA0KQD0JPzi/HBLFyvbcfy7/AGpfknh5ElNt/UQSbGkBI+IuOn1NBBc2zISnC1BmXYdeEA2qckWpaXZKWdT+Fy6m+6RVOvxK1lMsBTS1qS2QKWbmWB9IT8GblXZd8PJNpq67GM21d2jGamjPTqdwYRkryt3eF6YQSQBkSPYB+pMEXveHeS8aHWkkBTfCTm/s8L5oKqBkjdU8s49XwfG4vnI5xWNNe4PJnqUa4m4DPcz8oa9/xV99IrsdnIzbTh7wQw4ffSPbTJmba1LY5tyEI70tANS5AqP8isNpFpUpRBo28V9o5edlThLJBJGev7xW9psijppGE7RSie7mSsClpUFd2klzQpYEg7W1rTfEhfy2SFSJ2IEEJVKmeJNQ2BJGiQ4o75PDSbdRPiVTJj8qloNsV1lsOMN1fqdYxS9h3QZdNleXjUju1rKlKSQl6ks+bOKs5bm8HS7OBoOhEfS7PKT4l1OgPyiZloRXQakmGE7Z8qzYh4H51HvA1puRCwcSAXFRhBEXz71AAYGu+nvErPa1HNuYy94L0sz1LZhrz/0zQpQVK7yWwycKTvbASMI4JIi9NyWwBKXkkBmWHcDcUlNRwChzjeiaN8VzJ8tsxHOCCWWfQPZbQpKQFFyAASc6DPdAt43vLJYMVAaEUfjAtpWpSsKKj1rv0GsVzbnnEOkJ5FX7EQLcmtHKMU7YunXqc2oOJPqIFTesxZ2UpAdnLsG83ge3rEucJcwFLnbwk5HiOuQ0MaG2SEKQnu2wAfD5nKJmnu2VaVaEFjtJxKKqqC2HJ6xpJxlykqQFHHM2smYCoBfrGPVfxss5aVSwdrEnJyk1BAzO7mDAVt7fd5NCpcsjeZiWbo2Inc3nHg5vGy5MkvTo9ieLnxrqvy/7bNVOtqU4lzSyBh5qq7DmBXhCe8+1k2bMCvCBUDhANjveyTFBU+bNmKDbOApSngAxeI2ntPZ1TF7CgkJCEEIUWLuSSB0847F4/H08W/zX+SnFHFCVyjf19vlr+/2NCjtZMUwLBIYnKof/ADDi8r9aYVIU8tKXfQlXhHOM3K7QWJaqrCUsM07tKA+0Ui3ygialK3lrGywNCD4qhwwzpmYQ/GjJceDSEvx8c2moVX43X9Qi3d9MSVs0tW2rD4sJPtQwKULlJSUJLrlLIpUBS2HIkb4Ju7tfJkgiYsrTgCQSk0CXLEMHap5Puhfff+oCCqktTEAF8IfkC7DzhuOGa3FQ0Ojkmm4cVxX6faxr2WseETEzCCZgokKBOebB+FYZWjswT/LWRwIHuIH7G3aVPapgwqWGSlhspzzAAJNI1GPdHtYcbjD19s8XzMznmbT/APDIy7inJooKUHqQfp84l+V/0J842SFxa3KH8E/cj+M0cmSn3QOKBqFvvOBZStsjIUyppwi1NQp6saeUFyvYHGiEzA7kEkbiKesCzrYH2ApXEAn3htZ07HSBvwyXJavM/WNa1aNT+ZXZpOLNKhxLf5ixSWdmPDOBJxYGpz3xZItagBXfoI5P2OkvcEDKVUhNfhSTn/U9DFk1GEeInmCPKJhZUSTvgKZOJdzllGILsCvy+ZktNDTeDkNc4Nuq095KChKK1NTErXTOteUZW8ZpVMluX2/ZJIpzAjU3RLALildKekansJxpELmmzpRIWkhSy+2fY+Qh8L2SBtbPODzJBBBAIMeW/wCol4TJNoCJaylOEFs9+/lDmnEQqmzvaS2hVsx1wqS2R+HX1HnDG6LymoS6FIKT8JpGQWh2WXKgzEkn3MaK6A6Uvv5abhE0o7sqT1QdeciXaABOlDg2Y5HSM/aLkkSwQnvnHxGYTXz1jRTVkJ+/nGdvxTIUd2XrCordDVklHp0Zc2sCYUoQkkEklyNwAyJJpUvrFsi456yVAIGKtGSNGIybWsL+zqiyS5cu9Tv/AHMa2656isAlxx5xRJKDqjvj5JpXL+37A0ns7PCfFJHDvAW80n3gmzdiLUtIaYgVq6yKOWA2XO/KpJjWrkpErwjTQb4qNnToGppT2hK7GPycvzBLB/pbJSj+NNKifEAogb8jXrDuxdlLHJIUmUhSh8R2utXrHOzNrWtK8airCpg+7nrDa02RBSSUh94ofMVh9WiKWSV7Zaqa4Gg0pFiVwNdE4qRUuxIg5cDxbV2LbrRdKTF+GBpamgvFFEEqEy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extLst>
      <p:ext uri="{BB962C8B-B14F-4D97-AF65-F5344CB8AC3E}">
        <p14:creationId xmlns:p14="http://schemas.microsoft.com/office/powerpoint/2010/main" val="80790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80">
                                          <p:stCondLst>
                                            <p:cond delay="0"/>
                                          </p:stCondLst>
                                        </p:cTn>
                                        <p:tgtEl>
                                          <p:spTgt spid="3">
                                            <p:bg/>
                                          </p:spTgt>
                                        </p:tgtEl>
                                      </p:cBhvr>
                                    </p:animEffect>
                                    <p:anim calcmode="lin" valueType="num">
                                      <p:cBhvr>
                                        <p:cTn id="8"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bg/>
                                          </p:spTgt>
                                        </p:tgtEl>
                                      </p:cBhvr>
                                      <p:to x="100000" y="60000"/>
                                    </p:animScale>
                                    <p:animScale>
                                      <p:cBhvr>
                                        <p:cTn id="14" dur="166" decel="50000">
                                          <p:stCondLst>
                                            <p:cond delay="676"/>
                                          </p:stCondLst>
                                        </p:cTn>
                                        <p:tgtEl>
                                          <p:spTgt spid="3">
                                            <p:bg/>
                                          </p:spTgt>
                                        </p:tgtEl>
                                      </p:cBhvr>
                                      <p:to x="100000" y="100000"/>
                                    </p:animScale>
                                    <p:animScale>
                                      <p:cBhvr>
                                        <p:cTn id="15" dur="26">
                                          <p:stCondLst>
                                            <p:cond delay="1312"/>
                                          </p:stCondLst>
                                        </p:cTn>
                                        <p:tgtEl>
                                          <p:spTgt spid="3">
                                            <p:bg/>
                                          </p:spTgt>
                                        </p:tgtEl>
                                      </p:cBhvr>
                                      <p:to x="100000" y="80000"/>
                                    </p:animScale>
                                    <p:animScale>
                                      <p:cBhvr>
                                        <p:cTn id="16" dur="166" decel="50000">
                                          <p:stCondLst>
                                            <p:cond delay="1338"/>
                                          </p:stCondLst>
                                        </p:cTn>
                                        <p:tgtEl>
                                          <p:spTgt spid="3">
                                            <p:bg/>
                                          </p:spTgt>
                                        </p:tgtEl>
                                      </p:cBhvr>
                                      <p:to x="100000" y="100000"/>
                                    </p:animScale>
                                    <p:animScale>
                                      <p:cBhvr>
                                        <p:cTn id="17" dur="26">
                                          <p:stCondLst>
                                            <p:cond delay="1642"/>
                                          </p:stCondLst>
                                        </p:cTn>
                                        <p:tgtEl>
                                          <p:spTgt spid="3">
                                            <p:bg/>
                                          </p:spTgt>
                                        </p:tgtEl>
                                      </p:cBhvr>
                                      <p:to x="100000" y="90000"/>
                                    </p:animScale>
                                    <p:animScale>
                                      <p:cBhvr>
                                        <p:cTn id="18" dur="166" decel="50000">
                                          <p:stCondLst>
                                            <p:cond delay="1668"/>
                                          </p:stCondLst>
                                        </p:cTn>
                                        <p:tgtEl>
                                          <p:spTgt spid="3">
                                            <p:bg/>
                                          </p:spTgt>
                                        </p:tgtEl>
                                      </p:cBhvr>
                                      <p:to x="100000" y="100000"/>
                                    </p:animScale>
                                    <p:animScale>
                                      <p:cBhvr>
                                        <p:cTn id="19" dur="26">
                                          <p:stCondLst>
                                            <p:cond delay="1808"/>
                                          </p:stCondLst>
                                        </p:cTn>
                                        <p:tgtEl>
                                          <p:spTgt spid="3">
                                            <p:bg/>
                                          </p:spTgt>
                                        </p:tgtEl>
                                      </p:cBhvr>
                                      <p:to x="100000" y="95000"/>
                                    </p:animScale>
                                    <p:animScale>
                                      <p:cBhvr>
                                        <p:cTn id="20" dur="166" decel="50000">
                                          <p:stCondLst>
                                            <p:cond delay="1834"/>
                                          </p:stCondLst>
                                        </p:cTn>
                                        <p:tgtEl>
                                          <p:spTgt spid="3">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p:cTn id="2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0" end="0"/>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barn(inVertical)">
                                      <p:cBhvr>
                                        <p:cTn id="3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04665"/>
            <a:ext cx="5400600" cy="3456384"/>
          </a:xfrm>
        </p:spPr>
        <p:txBody>
          <a:bodyPr>
            <a:normAutofit fontScale="77500" lnSpcReduction="20000"/>
          </a:bodyPr>
          <a:lstStyle/>
          <a:p>
            <a:pPr marL="0" indent="0" algn="ctr">
              <a:buNone/>
            </a:pPr>
            <a:r>
              <a:rPr lang="es-CO" b="1" baseline="30000" dirty="0"/>
              <a:t>20 </a:t>
            </a:r>
            <a:r>
              <a:rPr lang="es-CO" dirty="0"/>
              <a:t>Y el ángel de Dios le dijo: </a:t>
            </a:r>
            <a:r>
              <a:rPr lang="es-CO" dirty="0" smtClean="0"/>
              <a:t>«</a:t>
            </a:r>
            <a:r>
              <a:rPr lang="es-CO" b="1" dirty="0" smtClean="0">
                <a:latin typeface="Agency FB" pitchFamily="34" charset="0"/>
              </a:rPr>
              <a:t>Toma </a:t>
            </a:r>
            <a:r>
              <a:rPr lang="es-CO" b="1" dirty="0">
                <a:latin typeface="Agency FB" pitchFamily="34" charset="0"/>
              </a:rPr>
              <a:t>la carne, y los panes sin levadura, y ponlos sobre esta peña, y vierte el </a:t>
            </a:r>
            <a:r>
              <a:rPr lang="es-CO" b="1" dirty="0" smtClean="0">
                <a:latin typeface="Agency FB" pitchFamily="34" charset="0"/>
              </a:rPr>
              <a:t>caldo</a:t>
            </a:r>
            <a:r>
              <a:rPr lang="es-CO" dirty="0" smtClean="0"/>
              <a:t>». </a:t>
            </a:r>
            <a:r>
              <a:rPr lang="es-CO" dirty="0"/>
              <a:t>Y él lo hizo así. </a:t>
            </a:r>
            <a:r>
              <a:rPr lang="es-CO" b="1" baseline="30000" dirty="0"/>
              <a:t>21 </a:t>
            </a:r>
            <a:r>
              <a:rPr lang="es-CO" dirty="0"/>
              <a:t>Y extendiendo el ángel del SEÑOR el canto del bordón que [tenía] en su mano, tocó en la carne y en los panes sin levadura; y subió fuego de la peña, el cual consumió la carne y los panes sin levadura. Y el ángel del SEÑOR desapareció de delante de él</a:t>
            </a:r>
            <a:r>
              <a:rPr lang="es-CO" dirty="0" smtClean="0"/>
              <a:t>.</a:t>
            </a:r>
            <a:endParaRPr lang="es-CO" dirty="0"/>
          </a:p>
        </p:txBody>
      </p:sp>
      <p:sp>
        <p:nvSpPr>
          <p:cNvPr id="4" name="3 Rectángulo"/>
          <p:cNvSpPr/>
          <p:nvPr/>
        </p:nvSpPr>
        <p:spPr>
          <a:xfrm>
            <a:off x="3962400" y="3704544"/>
            <a:ext cx="5148064" cy="3046988"/>
          </a:xfrm>
          <a:prstGeom prst="rect">
            <a:avLst/>
          </a:prstGeom>
        </p:spPr>
        <p:txBody>
          <a:bodyPr wrap="square">
            <a:spAutoFit/>
          </a:bodyPr>
          <a:lstStyle/>
          <a:p>
            <a:pPr algn="ctr"/>
            <a:r>
              <a:rPr lang="es-CO" sz="2400" b="1" baseline="30000" dirty="0"/>
              <a:t>22 </a:t>
            </a:r>
            <a:r>
              <a:rPr lang="es-CO" sz="2400" dirty="0"/>
              <a:t>Y viendo Gedeón que era el ángel del SEÑOR, dijo: </a:t>
            </a:r>
            <a:r>
              <a:rPr lang="es-CO" sz="2400" dirty="0" smtClean="0"/>
              <a:t>«</a:t>
            </a:r>
            <a:r>
              <a:rPr lang="es-CO" sz="2400" b="1" dirty="0" smtClean="0">
                <a:latin typeface="Agency FB" pitchFamily="34" charset="0"/>
              </a:rPr>
              <a:t>Ay</a:t>
            </a:r>
            <a:r>
              <a:rPr lang="es-CO" sz="2400" b="1" dirty="0">
                <a:latin typeface="Agency FB" pitchFamily="34" charset="0"/>
              </a:rPr>
              <a:t>, Señor DIOS, que he visto al ángel del SEÑOR cara a </a:t>
            </a:r>
            <a:r>
              <a:rPr lang="es-CO" sz="2400" b="1" dirty="0" smtClean="0">
                <a:latin typeface="Agency FB" pitchFamily="34" charset="0"/>
              </a:rPr>
              <a:t>cara</a:t>
            </a:r>
            <a:r>
              <a:rPr lang="es-CO" sz="2400" dirty="0" smtClean="0"/>
              <a:t>». </a:t>
            </a:r>
            <a:r>
              <a:rPr lang="es-CO" sz="2400" b="1" baseline="30000" dirty="0"/>
              <a:t>23 </a:t>
            </a:r>
            <a:r>
              <a:rPr lang="es-CO" sz="2400" dirty="0"/>
              <a:t>Y el SEÑOR le dijo: </a:t>
            </a:r>
            <a:r>
              <a:rPr lang="es-CO" sz="2400" dirty="0" smtClean="0"/>
              <a:t>«</a:t>
            </a:r>
            <a:r>
              <a:rPr lang="es-CO" sz="2400" b="1" dirty="0" smtClean="0">
                <a:latin typeface="Agency FB" pitchFamily="34" charset="0"/>
              </a:rPr>
              <a:t>Paz </a:t>
            </a:r>
            <a:r>
              <a:rPr lang="es-CO" sz="2400" b="1" dirty="0">
                <a:latin typeface="Agency FB" pitchFamily="34" charset="0"/>
              </a:rPr>
              <a:t>a ti; no tengas temor, no </a:t>
            </a:r>
            <a:r>
              <a:rPr lang="es-CO" sz="2400" b="1" dirty="0" smtClean="0">
                <a:latin typeface="Agency FB" pitchFamily="34" charset="0"/>
              </a:rPr>
              <a:t>morirás</a:t>
            </a:r>
            <a:r>
              <a:rPr lang="es-CO" sz="2400" dirty="0" smtClean="0"/>
              <a:t>». </a:t>
            </a:r>
            <a:r>
              <a:rPr lang="es-CO" sz="2400" b="1" baseline="30000" dirty="0"/>
              <a:t>24 </a:t>
            </a:r>
            <a:r>
              <a:rPr lang="es-CO" sz="2400" dirty="0"/>
              <a:t>Y edificó allí Gedeón altar al SEÑOR, al que llamó El SEÑOR es la Paz ([YHWH-salom]); [el cual dura] hasta hoy en Ofra de los abiezeritas</a:t>
            </a:r>
          </a:p>
        </p:txBody>
      </p:sp>
      <p:pic>
        <p:nvPicPr>
          <p:cNvPr id="5" name="Picture 2" descr="http://bibleencyclopedia.com/gs400px/stdas01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0275" y="188640"/>
            <a:ext cx="3133725" cy="332572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12apostoles.com/jesusviveenlacasadeallado/wp-content/uploads/2011/08/Jueces-6-Gede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61048"/>
            <a:ext cx="3979866" cy="2847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97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latin typeface="Agency FB" pitchFamily="34" charset="0"/>
              </a:rPr>
              <a:t>Es increíble que los hijos de Dios dudemos tanto de sus promesas </a:t>
            </a:r>
            <a:endParaRPr lang="es-CO" b="1" i="1" dirty="0">
              <a:solidFill>
                <a:srgbClr val="FF0000"/>
              </a:solidFill>
              <a:latin typeface="Agency FB" pitchFamily="34" charset="0"/>
            </a:endParaRPr>
          </a:p>
        </p:txBody>
      </p:sp>
      <p:sp>
        <p:nvSpPr>
          <p:cNvPr id="3" name="2 Marcador de contenido"/>
          <p:cNvSpPr>
            <a:spLocks noGrp="1"/>
          </p:cNvSpPr>
          <p:nvPr>
            <p:ph idx="1"/>
          </p:nvPr>
        </p:nvSpPr>
        <p:spPr>
          <a:xfrm>
            <a:off x="0" y="1685798"/>
            <a:ext cx="9126962" cy="5271594"/>
          </a:xfrm>
          <a:blipFill>
            <a:blip r:embed="rId2"/>
            <a:tile tx="0" ty="0" sx="100000" sy="100000" flip="none" algn="tl"/>
          </a:blipFill>
        </p:spPr>
        <p:txBody>
          <a:bodyPr>
            <a:normAutofit fontScale="70000" lnSpcReduction="20000"/>
          </a:bodyPr>
          <a:lstStyle/>
          <a:p>
            <a:pPr marL="0" indent="0" algn="ctr">
              <a:buNone/>
            </a:pPr>
            <a:r>
              <a:rPr lang="es-CO" dirty="0" smtClean="0"/>
              <a:t>El Mensajero de Dios, le había prometido a Gedeón «</a:t>
            </a:r>
            <a:r>
              <a:rPr lang="es-CO" b="1" i="1" dirty="0" smtClean="0"/>
              <a:t>Yo estaré contigo</a:t>
            </a:r>
            <a:r>
              <a:rPr lang="es-CO" dirty="0" smtClean="0"/>
              <a:t>», había realizado un</a:t>
            </a:r>
            <a:r>
              <a:rPr lang="es-CO" b="1" i="1" dirty="0" smtClean="0"/>
              <a:t> milagro </a:t>
            </a:r>
            <a:r>
              <a:rPr lang="es-CO" dirty="0" smtClean="0"/>
              <a:t>para convencerlo de quien se trataba, pero Gedeón todavía dudaba. Si hubiera tenido una </a:t>
            </a:r>
            <a:r>
              <a:rPr lang="es-CO" dirty="0"/>
              <a:t>fe madura no habría pedido otra señal. </a:t>
            </a:r>
            <a:endParaRPr lang="es-CO" dirty="0" smtClean="0"/>
          </a:p>
          <a:p>
            <a:pPr marL="0" indent="0" algn="ctr">
              <a:buNone/>
            </a:pPr>
            <a:r>
              <a:rPr lang="es-CO" dirty="0" smtClean="0"/>
              <a:t> </a:t>
            </a:r>
          </a:p>
          <a:p>
            <a:pPr marL="0" indent="0" algn="ctr">
              <a:buNone/>
            </a:pPr>
            <a:r>
              <a:rPr lang="es-CO" dirty="0" smtClean="0"/>
              <a:t>En </a:t>
            </a:r>
            <a:r>
              <a:rPr lang="es-CO" dirty="0"/>
              <a:t>contraste con esta vacilación de Gedeón está la del centurión romano.  Este soldado pagano no pidió un milagro en el cual basar su fe. Jesús declaró de ese centurión: “</a:t>
            </a:r>
            <a:r>
              <a:rPr lang="es-CO" b="1" i="1" u="sng" dirty="0"/>
              <a:t>Ni aun en Israel he hallado tanta fe</a:t>
            </a:r>
            <a:r>
              <a:rPr lang="es-CO" dirty="0"/>
              <a:t>”</a:t>
            </a:r>
            <a:r>
              <a:rPr lang="es-CO" b="1" dirty="0">
                <a:solidFill>
                  <a:srgbClr val="FF0000"/>
                </a:solidFill>
              </a:rPr>
              <a:t>(</a:t>
            </a:r>
            <a:r>
              <a:rPr lang="es-CO" b="1" dirty="0" smtClean="0">
                <a:solidFill>
                  <a:srgbClr val="FF0000"/>
                </a:solidFill>
              </a:rPr>
              <a:t>Luc.7:9)</a:t>
            </a:r>
            <a:r>
              <a:rPr lang="es-CO" dirty="0" smtClean="0"/>
              <a:t>. Esto nos dice que, muchas veces hay hombres con más fe fuera de la iglesia, que los que están dentro de ella.</a:t>
            </a:r>
          </a:p>
          <a:p>
            <a:pPr marL="0" indent="0" algn="ctr">
              <a:buNone/>
            </a:pPr>
            <a:r>
              <a:rPr lang="es-CO" dirty="0" smtClean="0"/>
              <a:t>  Si </a:t>
            </a:r>
            <a:r>
              <a:rPr lang="es-CO" dirty="0"/>
              <a:t>Gedeón hubiese tenido tal experiencia, no habría pedido una señal más después de haber recibido la prueba convincente con el fuego que brotó de la peña.  Sin embargo, Dios emplea a los mejores instrumentos disponibles, y cuando los que tienen una fe débil le piden una señal, muchas veces responde a su pedido.  Sin embargo, mientras que la fe se va desarrollando, Dios espera que los hombres acepten su palabra y dependan cada vez menos y menos de señales confirmatorias.  Muchos han arruinado su experiencia religiosa por su persistencia en recurrir al azar para ser </a:t>
            </a:r>
            <a:r>
              <a:rPr lang="es-CO" dirty="0" smtClean="0"/>
              <a:t>guiados.</a:t>
            </a:r>
            <a:endParaRPr lang="es-CO" dirty="0"/>
          </a:p>
        </p:txBody>
      </p:sp>
    </p:spTree>
    <p:extLst>
      <p:ext uri="{BB962C8B-B14F-4D97-AF65-F5344CB8AC3E}">
        <p14:creationId xmlns:p14="http://schemas.microsoft.com/office/powerpoint/2010/main" val="180322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7"/>
            <a:ext cx="6372200" cy="3384375"/>
          </a:xfrm>
        </p:spPr>
        <p:txBody>
          <a:bodyPr>
            <a:normAutofit fontScale="77500" lnSpcReduction="20000"/>
          </a:bodyPr>
          <a:lstStyle/>
          <a:p>
            <a:pPr marL="0" indent="0" algn="ctr">
              <a:buNone/>
            </a:pPr>
            <a:r>
              <a:rPr lang="es-CO" sz="3300" b="1" u="sng" dirty="0" smtClean="0"/>
              <a:t>Segundo con el vellón mojado:</a:t>
            </a:r>
            <a:r>
              <a:rPr lang="es-CO" sz="3300" b="1" dirty="0" smtClean="0">
                <a:solidFill>
                  <a:srgbClr val="FF0000"/>
                </a:solidFill>
              </a:rPr>
              <a:t> Versos 36-40</a:t>
            </a:r>
            <a:r>
              <a:rPr lang="es-CO" dirty="0" smtClean="0"/>
              <a:t>.</a:t>
            </a:r>
            <a:r>
              <a:rPr lang="es-CO" dirty="0"/>
              <a:t> Y Gedeón dijo a Dios: </a:t>
            </a:r>
            <a:r>
              <a:rPr lang="es-CO" dirty="0" smtClean="0"/>
              <a:t> «</a:t>
            </a:r>
            <a:r>
              <a:rPr lang="es-CO" b="1" dirty="0" smtClean="0">
                <a:latin typeface="Agency FB" pitchFamily="34" charset="0"/>
              </a:rPr>
              <a:t>Si </a:t>
            </a:r>
            <a:r>
              <a:rPr lang="es-CO" b="1" dirty="0">
                <a:latin typeface="Agency FB" pitchFamily="34" charset="0"/>
              </a:rPr>
              <a:t>has de salvar a Israel por mi mano, como has dicho, </a:t>
            </a:r>
            <a:r>
              <a:rPr lang="es-CO" b="1" baseline="30000" dirty="0" smtClean="0">
                <a:latin typeface="Agency FB" pitchFamily="34" charset="0"/>
              </a:rPr>
              <a:t>37 </a:t>
            </a:r>
            <a:r>
              <a:rPr lang="es-CO" b="1" dirty="0">
                <a:latin typeface="Agency FB" pitchFamily="34" charset="0"/>
              </a:rPr>
              <a:t>he aquí que yo pondré un vellón de lana en la era; y si el rocío estuviere en el vellón solamente, quedando seca toda la otra tierra, entonces entenderé que salvarás a Israel por mi mano, como lo has </a:t>
            </a:r>
            <a:r>
              <a:rPr lang="es-CO" b="1" dirty="0" smtClean="0">
                <a:latin typeface="Agency FB" pitchFamily="34" charset="0"/>
              </a:rPr>
              <a:t>dicho</a:t>
            </a:r>
            <a:r>
              <a:rPr lang="es-CO" dirty="0" smtClean="0"/>
              <a:t>». </a:t>
            </a:r>
            <a:r>
              <a:rPr lang="es-CO" b="1" baseline="30000" dirty="0" smtClean="0"/>
              <a:t>38 </a:t>
            </a:r>
            <a:r>
              <a:rPr lang="es-CO" dirty="0"/>
              <a:t>Y aconteció así, pues cuando se levantó de mañana, exprimió el vellón y sacó de él el rocío, un tazón lleno de agua</a:t>
            </a:r>
            <a:r>
              <a:rPr lang="es-CO" dirty="0" smtClean="0"/>
              <a:t>.</a:t>
            </a:r>
            <a:endParaRPr lang="es-CO" dirty="0"/>
          </a:p>
        </p:txBody>
      </p:sp>
      <p:pic>
        <p:nvPicPr>
          <p:cNvPr id="4098" name="Picture 2" descr="http://verdeporquetequieroverde.files.wordpress.com/2010/08/gua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404664"/>
            <a:ext cx="2592288" cy="3312368"/>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0" y="4149080"/>
            <a:ext cx="9144000" cy="2677656"/>
          </a:xfrm>
          <a:prstGeom prst="rect">
            <a:avLst/>
          </a:prstGeom>
        </p:spPr>
        <p:txBody>
          <a:bodyPr wrap="square">
            <a:spAutoFit/>
          </a:bodyPr>
          <a:lstStyle/>
          <a:p>
            <a:pPr algn="ctr"/>
            <a:r>
              <a:rPr lang="es-CO" sz="2800" b="1" u="sng" dirty="0" smtClean="0"/>
              <a:t>Tercero, el vellón seco.</a:t>
            </a:r>
            <a:r>
              <a:rPr lang="es-CO" sz="2800" b="1" dirty="0" smtClean="0"/>
              <a:t> </a:t>
            </a:r>
            <a:r>
              <a:rPr lang="es-CO" sz="2800" b="1" dirty="0" smtClean="0">
                <a:solidFill>
                  <a:srgbClr val="FF0000"/>
                </a:solidFill>
              </a:rPr>
              <a:t>Verso 39.</a:t>
            </a:r>
            <a:r>
              <a:rPr lang="es-CO" sz="2800" b="1" dirty="0" smtClean="0"/>
              <a:t>  </a:t>
            </a:r>
            <a:r>
              <a:rPr lang="es-CO" sz="2800" dirty="0" smtClean="0"/>
              <a:t>Mas </a:t>
            </a:r>
            <a:r>
              <a:rPr lang="es-CO" sz="2800" dirty="0"/>
              <a:t>Gedeón dijo a Dios: </a:t>
            </a:r>
            <a:r>
              <a:rPr lang="es-CO" sz="2800" dirty="0" smtClean="0"/>
              <a:t>«</a:t>
            </a:r>
            <a:r>
              <a:rPr lang="es-CO" sz="2800" b="1" dirty="0" smtClean="0">
                <a:latin typeface="Agency FB" pitchFamily="34" charset="0"/>
              </a:rPr>
              <a:t>No </a:t>
            </a:r>
            <a:r>
              <a:rPr lang="es-CO" sz="2800" b="1" dirty="0">
                <a:latin typeface="Agency FB" pitchFamily="34" charset="0"/>
              </a:rPr>
              <a:t>se encienda tu ira contra mí, si aún hablare esta vez; solamente probaré ahora otra vez con el vellón. Te ruego que solamente el vellón quede seco, y el rocío sobre la </a:t>
            </a:r>
            <a:r>
              <a:rPr lang="es-CO" sz="2800" b="1" dirty="0" smtClean="0">
                <a:latin typeface="Agency FB" pitchFamily="34" charset="0"/>
              </a:rPr>
              <a:t>tierra</a:t>
            </a:r>
            <a:r>
              <a:rPr lang="es-CO" sz="2800" dirty="0" smtClean="0"/>
              <a:t>».</a:t>
            </a:r>
            <a:r>
              <a:rPr lang="es-CO" sz="2800" b="1" baseline="30000" dirty="0"/>
              <a:t>40 </a:t>
            </a:r>
            <a:r>
              <a:rPr lang="es-CO" sz="2800" dirty="0"/>
              <a:t>Y aquella noche lo hizo Dios así; sólo el vellón quedó seco, y en toda la tierra hubo rocío.</a:t>
            </a:r>
          </a:p>
        </p:txBody>
      </p:sp>
    </p:spTree>
    <p:extLst>
      <p:ext uri="{BB962C8B-B14F-4D97-AF65-F5344CB8AC3E}">
        <p14:creationId xmlns:p14="http://schemas.microsoft.com/office/powerpoint/2010/main" val="56057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1)">
                                      <p:cBhvr>
                                        <p:cTn id="7"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251520" y="188640"/>
            <a:ext cx="8640960" cy="6480720"/>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dirty="0"/>
              <a:t> </a:t>
            </a:r>
            <a:r>
              <a:rPr lang="es-CO" sz="2000" dirty="0"/>
              <a:t>La primera señal que Gedeón pidió había sido concedida.  </a:t>
            </a:r>
            <a:r>
              <a:rPr lang="es-CO" sz="2000" dirty="0" smtClean="0"/>
              <a:t>Ahora, la segunda señal, el </a:t>
            </a:r>
            <a:r>
              <a:rPr lang="es-CO" sz="2000" dirty="0"/>
              <a:t>vellón juntó agua, y la tierra en torno de él quedó seca.  </a:t>
            </a:r>
            <a:endParaRPr lang="es-CO" sz="2000" dirty="0"/>
          </a:p>
          <a:p>
            <a:pPr algn="ctr"/>
            <a:r>
              <a:rPr lang="es-CO" sz="2000" dirty="0" smtClean="0"/>
              <a:t>Después </a:t>
            </a:r>
            <a:r>
              <a:rPr lang="es-CO" sz="2000" dirty="0"/>
              <a:t>de meditarlo, Gedeón pensó que, después de todo, esto era lo que naturalmente sucedería ya que la lana por naturaleza absorbe agua.  Por lo tanto, podría no haber sido una señal.  Posiblemente llegó a sentirse tan inseguro como antes.   </a:t>
            </a:r>
            <a:endParaRPr lang="es-CO" sz="2000" dirty="0" smtClean="0"/>
          </a:p>
          <a:p>
            <a:pPr algn="ctr"/>
            <a:r>
              <a:rPr lang="es-CO" sz="2000" dirty="0" smtClean="0"/>
              <a:t>La </a:t>
            </a:r>
            <a:r>
              <a:rPr lang="es-CO" sz="2000" dirty="0"/>
              <a:t>experiencia de Gedeón se repite con frecuencia hoy.  Hay quienes están continuamente decidiendo cosas importantes, no sobre la base de lo que enseña la Biblia ni de lo que es lógico y razonable, sino sobre la base de señales que ellos mismos formulan.  Muchas veces la señal pedida puede explicarse como coincidencia y no como un milagro innegable.  Entonces comienzan a dudar.  </a:t>
            </a:r>
            <a:endParaRPr lang="es-CO" sz="2000" dirty="0" smtClean="0"/>
          </a:p>
          <a:p>
            <a:endParaRPr lang="es-CO" sz="2000" dirty="0" smtClean="0"/>
          </a:p>
          <a:p>
            <a:pPr algn="ctr"/>
            <a:r>
              <a:rPr lang="es-CO" sz="2000" dirty="0" smtClean="0"/>
              <a:t>Esto </a:t>
            </a:r>
            <a:r>
              <a:rPr lang="es-CO" sz="2000" dirty="0"/>
              <a:t>le ocurrió a Gedeón.  Temió que esto pudiera haber sucedido en su caso, y pidió que la señal fuera invertida.  Reconociendo que la fe de Gedeón era limitada, el Señor condescendió a obrar el milagro para darle la señal que pedía.  Cuánto mejor habría sido que Gedeón hubiese hecho confiadamente y sin vacilación lo que Dios le pedía.      </a:t>
            </a:r>
          </a:p>
        </p:txBody>
      </p:sp>
    </p:spTree>
    <p:extLst>
      <p:ext uri="{BB962C8B-B14F-4D97-AF65-F5344CB8AC3E}">
        <p14:creationId xmlns:p14="http://schemas.microsoft.com/office/powerpoint/2010/main" val="52863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 calcmode="lin" valueType="num">
                                      <p:cBhvr>
                                        <p:cTn id="12"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4">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p:cTn id="19"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720080"/>
          </a:xfrm>
        </p:spPr>
        <p:txBody>
          <a:bodyPr>
            <a:normAutofit/>
          </a:bodyPr>
          <a:lstStyle/>
          <a:p>
            <a:pPr marL="0" indent="0" algn="ctr">
              <a:buNone/>
            </a:pPr>
            <a:r>
              <a:rPr lang="es-CO" sz="3600" b="1" u="sng" dirty="0" smtClean="0"/>
              <a:t>Gedeón acepta el llamado.</a:t>
            </a:r>
            <a:r>
              <a:rPr lang="es-CO" dirty="0" smtClean="0"/>
              <a:t> </a:t>
            </a:r>
          </a:p>
        </p:txBody>
      </p:sp>
      <p:sp>
        <p:nvSpPr>
          <p:cNvPr id="2" name="1 Rectángulo"/>
          <p:cNvSpPr/>
          <p:nvPr/>
        </p:nvSpPr>
        <p:spPr>
          <a:xfrm>
            <a:off x="251520" y="1628800"/>
            <a:ext cx="8712968" cy="4093428"/>
          </a:xfrm>
          <a:prstGeom prst="rect">
            <a:avLst/>
          </a:prstGeom>
          <a:solidFill>
            <a:srgbClr val="FFFF00"/>
          </a:solidFill>
        </p:spPr>
        <p:txBody>
          <a:bodyPr wrap="square">
            <a:spAutoFit/>
          </a:bodyPr>
          <a:lstStyle/>
          <a:p>
            <a:pPr algn="ctr"/>
            <a:r>
              <a:rPr lang="es-CO" sz="3600" b="1" dirty="0">
                <a:solidFill>
                  <a:srgbClr val="FF0000"/>
                </a:solidFill>
              </a:rPr>
              <a:t>Versos 25-35</a:t>
            </a:r>
            <a:r>
              <a:rPr lang="es-CO" sz="3200" b="1" dirty="0">
                <a:solidFill>
                  <a:srgbClr val="FF0000"/>
                </a:solidFill>
              </a:rPr>
              <a:t>.</a:t>
            </a:r>
            <a:r>
              <a:rPr lang="es-CO" sz="3200" dirty="0"/>
              <a:t> Aconteció que la misma noche le dijo Jehová: «</a:t>
            </a:r>
            <a:r>
              <a:rPr lang="es-CO" sz="3200" b="1" dirty="0">
                <a:latin typeface="Agency FB" pitchFamily="34" charset="0"/>
              </a:rPr>
              <a:t>Toma un toro del hato de tu padre, el segundo toro de siete años, y derriba el altar de Baal que tu padre tiene, y corta también la imagen de Asera que está junto a él; </a:t>
            </a:r>
            <a:r>
              <a:rPr lang="es-CO" sz="3200" b="1" baseline="30000" dirty="0">
                <a:latin typeface="Agency FB" pitchFamily="34" charset="0"/>
              </a:rPr>
              <a:t>26 </a:t>
            </a:r>
            <a:r>
              <a:rPr lang="es-CO" sz="3200" b="1" dirty="0">
                <a:latin typeface="Agency FB" pitchFamily="34" charset="0"/>
              </a:rPr>
              <a:t>y edifica altar a Jehová tu Dios en la cumbre de este peñasco en lugar conveniente; y tomando el segundo toro, sacrifícalo en holocausto con la madera de la imagen de Asera que habrás cortado</a:t>
            </a:r>
            <a:r>
              <a:rPr lang="es-CO" sz="3200" dirty="0"/>
              <a:t>». </a:t>
            </a:r>
          </a:p>
        </p:txBody>
      </p:sp>
    </p:spTree>
    <p:extLst>
      <p:ext uri="{BB962C8B-B14F-4D97-AF65-F5344CB8AC3E}">
        <p14:creationId xmlns:p14="http://schemas.microsoft.com/office/powerpoint/2010/main" val="108440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404664"/>
            <a:ext cx="5904656" cy="3096344"/>
          </a:xfrm>
          <a:blipFill>
            <a:blip r:embed="rId2"/>
            <a:tile tx="0" ty="0" sx="100000" sy="100000" flip="none" algn="tl"/>
          </a:blipFill>
        </p:spPr>
        <p:txBody>
          <a:bodyPr>
            <a:normAutofit fontScale="85000" lnSpcReduction="20000"/>
          </a:bodyPr>
          <a:lstStyle/>
          <a:p>
            <a:pPr marL="0" indent="0">
              <a:buNone/>
            </a:pPr>
            <a:r>
              <a:rPr lang="es-CO" sz="4100" b="1" baseline="30000" dirty="0"/>
              <a:t>27 </a:t>
            </a:r>
            <a:r>
              <a:rPr lang="es-CO" sz="4100" dirty="0"/>
              <a:t>Entonces Gedeón tomó diez hombres de sus siervos, e hizo como Jehová le dijo. Mas temiendo hacerlo de día, por la familia de su padre y por los hombres de la ciudad, lo hizo de noche</a:t>
            </a:r>
            <a:r>
              <a:rPr lang="es-CO" sz="4100" dirty="0" smtClean="0"/>
              <a:t>.</a:t>
            </a:r>
            <a:endParaRPr lang="es-CO" sz="4100" dirty="0"/>
          </a:p>
        </p:txBody>
      </p:sp>
      <p:pic>
        <p:nvPicPr>
          <p:cNvPr id="4" name="Picture 2" descr="http://globalrecordings.net/images/avs/lll3-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88640"/>
            <a:ext cx="2592288" cy="3312368"/>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23528" y="3933056"/>
            <a:ext cx="8352928" cy="2246769"/>
          </a:xfrm>
          <a:prstGeom prst="rect">
            <a:avLst/>
          </a:prstGeom>
          <a:blipFill>
            <a:blip r:embed="rId4"/>
            <a:tile tx="0" ty="0" sx="100000" sy="100000" flip="none" algn="tl"/>
          </a:blipFill>
        </p:spPr>
        <p:txBody>
          <a:bodyPr wrap="square">
            <a:spAutoFit/>
          </a:bodyPr>
          <a:lstStyle/>
          <a:p>
            <a:pPr algn="ctr"/>
            <a:r>
              <a:rPr lang="es-CO" sz="2800" b="1" baseline="30000" dirty="0"/>
              <a:t>28 </a:t>
            </a:r>
            <a:r>
              <a:rPr lang="es-CO" sz="2800" dirty="0"/>
              <a:t>Por la mañana, cuando los de la ciudad se levantaron, he aquí que el altar de Baal estaba derribado, y cortada la imagen de Asera que estaba junto a él, y el segundo toro había sido ofrecido en holocausto sobre el altar edificado.</a:t>
            </a:r>
          </a:p>
        </p:txBody>
      </p:sp>
    </p:spTree>
    <p:extLst>
      <p:ext uri="{BB962C8B-B14F-4D97-AF65-F5344CB8AC3E}">
        <p14:creationId xmlns:p14="http://schemas.microsoft.com/office/powerpoint/2010/main" val="61129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10000"/>
          </a:bodyPr>
          <a:lstStyle/>
          <a:p>
            <a:pPr marL="0" indent="0">
              <a:buNone/>
            </a:pPr>
            <a:r>
              <a:rPr lang="es-CO" b="1" baseline="30000" dirty="0"/>
              <a:t>29 </a:t>
            </a:r>
            <a:r>
              <a:rPr lang="es-CO" dirty="0"/>
              <a:t>Y se dijeron unos a otros: ¿</a:t>
            </a:r>
            <a:r>
              <a:rPr lang="es-CO" b="1" dirty="0">
                <a:latin typeface="Agency FB" pitchFamily="34" charset="0"/>
              </a:rPr>
              <a:t>Quién ha hecho esto</a:t>
            </a:r>
            <a:r>
              <a:rPr lang="es-CO" dirty="0"/>
              <a:t>? Y buscando e inquiriendo, les dijeron: Gedeón hijo de Joás lo ha hecho. Entonces los hombres de la ciudad dijeron a Joás: </a:t>
            </a:r>
            <a:r>
              <a:rPr lang="es-CO" b="1" baseline="30000" dirty="0" smtClean="0"/>
              <a:t>30</a:t>
            </a:r>
            <a:r>
              <a:rPr lang="es-CO" b="1" baseline="30000" dirty="0" smtClean="0">
                <a:latin typeface="Agency FB" pitchFamily="34" charset="0"/>
              </a:rPr>
              <a:t> </a:t>
            </a:r>
            <a:r>
              <a:rPr lang="es-CO" b="1" dirty="0">
                <a:latin typeface="Agency FB" pitchFamily="34" charset="0"/>
              </a:rPr>
              <a:t>Saca a tu hijo para que muera, porque ha derribado el altar de Baal y ha cortado la imagen de Asera que estaba junto a él</a:t>
            </a:r>
            <a:r>
              <a:rPr lang="es-CO" dirty="0" smtClean="0"/>
              <a:t>.</a:t>
            </a:r>
          </a:p>
          <a:p>
            <a:pPr marL="0" indent="0">
              <a:buNone/>
            </a:pPr>
            <a:r>
              <a:rPr lang="es-CO" dirty="0" smtClean="0"/>
              <a:t> </a:t>
            </a:r>
            <a:r>
              <a:rPr lang="es-CO" b="1" baseline="30000" dirty="0" smtClean="0"/>
              <a:t>31 </a:t>
            </a:r>
            <a:r>
              <a:rPr lang="es-CO" dirty="0"/>
              <a:t>Y Joás respondió a todos los que estaban junto a él: </a:t>
            </a:r>
            <a:r>
              <a:rPr lang="es-CO" b="1" dirty="0">
                <a:latin typeface="Agency FB" pitchFamily="34" charset="0"/>
              </a:rPr>
              <a:t>¿Contenderéis vosotros por Baal? ¿Defenderéis su causa? Cualquiera que contienda por él, que muera esta mañana. Si es un dios, contienda por sí mismo con el que derribó su altar</a:t>
            </a:r>
            <a:r>
              <a:rPr lang="es-CO" dirty="0"/>
              <a:t>. </a:t>
            </a:r>
          </a:p>
          <a:p>
            <a:pPr marL="0" indent="0">
              <a:buNone/>
            </a:pPr>
            <a:r>
              <a:rPr lang="es-CO" b="1" baseline="30000" dirty="0" smtClean="0"/>
              <a:t>32 </a:t>
            </a:r>
            <a:r>
              <a:rPr lang="es-CO" dirty="0"/>
              <a:t>Aquel día Gedeón fue llamado Jerobaal, esto es: Contienda Baal contra él, por cuanto derribó su altar. </a:t>
            </a:r>
          </a:p>
          <a:p>
            <a:endParaRPr lang="es-CO" b="1" baseline="30000" dirty="0" smtClean="0"/>
          </a:p>
          <a:p>
            <a:endParaRPr lang="es-CO" dirty="0"/>
          </a:p>
        </p:txBody>
      </p:sp>
    </p:spTree>
    <p:extLst>
      <p:ext uri="{BB962C8B-B14F-4D97-AF65-F5344CB8AC3E}">
        <p14:creationId xmlns:p14="http://schemas.microsoft.com/office/powerpoint/2010/main" val="175661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8640960" cy="6264696"/>
          </a:xfrm>
        </p:spPr>
        <p:txBody>
          <a:bodyPr>
            <a:normAutofit fontScale="77500" lnSpcReduction="20000"/>
          </a:bodyPr>
          <a:lstStyle/>
          <a:p>
            <a:pPr marL="0" indent="0" algn="ctr">
              <a:buNone/>
            </a:pPr>
            <a:r>
              <a:rPr lang="es-CO" b="1" baseline="30000" dirty="0"/>
              <a:t>33 </a:t>
            </a:r>
            <a:r>
              <a:rPr lang="es-CO" dirty="0"/>
              <a:t>Pero todos los madianitas y amalecitas y los del oriente se juntaron a una, y pasando acamparon en el valle de Jezreel. </a:t>
            </a:r>
          </a:p>
          <a:p>
            <a:endParaRPr lang="es-CO" b="1" baseline="30000" dirty="0" smtClean="0"/>
          </a:p>
          <a:p>
            <a:pPr marL="0" indent="0" algn="ctr">
              <a:buNone/>
            </a:pPr>
            <a:r>
              <a:rPr lang="es-CO" b="1" baseline="30000" dirty="0" smtClean="0"/>
              <a:t>34 </a:t>
            </a:r>
            <a:r>
              <a:rPr lang="es-CO" b="1" dirty="0">
                <a:latin typeface="Agency FB" pitchFamily="34" charset="0"/>
              </a:rPr>
              <a:t>Entonces el Espíritu de Jehová vino sobre Gedeón, y cuando éste tocó el cuerno, los abiezeritas se reunieron con él</a:t>
            </a:r>
            <a:r>
              <a:rPr lang="es-CO" b="1" dirty="0" smtClean="0">
                <a:latin typeface="Agency FB" pitchFamily="34" charset="0"/>
              </a:rPr>
              <a:t>. </a:t>
            </a:r>
          </a:p>
          <a:p>
            <a:endParaRPr lang="es-CO" sz="3600" dirty="0" smtClean="0"/>
          </a:p>
          <a:p>
            <a:pPr marL="0" indent="0">
              <a:buNone/>
            </a:pPr>
            <a:endParaRPr lang="es-CO" sz="3600" dirty="0" smtClean="0"/>
          </a:p>
          <a:p>
            <a:pPr marL="0" indent="0">
              <a:buNone/>
            </a:pPr>
            <a:endParaRPr lang="es-CO" sz="3600" dirty="0"/>
          </a:p>
          <a:p>
            <a:pPr marL="0" indent="0">
              <a:buNone/>
            </a:pPr>
            <a:endParaRPr lang="es-CO" sz="3600" dirty="0" smtClean="0"/>
          </a:p>
          <a:p>
            <a:pPr marL="0" indent="0">
              <a:buNone/>
            </a:pPr>
            <a:endParaRPr lang="es-CO" sz="3600" dirty="0"/>
          </a:p>
          <a:p>
            <a:pPr marL="0" indent="0">
              <a:buNone/>
            </a:pPr>
            <a:endParaRPr lang="es-CO" sz="3600" dirty="0" smtClean="0"/>
          </a:p>
          <a:p>
            <a:pPr marL="0" indent="0" algn="ctr">
              <a:buNone/>
            </a:pPr>
            <a:r>
              <a:rPr lang="es-CO" sz="3600" dirty="0" smtClean="0"/>
              <a:t>35 y </a:t>
            </a:r>
            <a:r>
              <a:rPr lang="es-CO" sz="3600" dirty="0"/>
              <a:t>envió mensajeros que fueran a su tribu de Manasés y a otras tres: Aser, Zabulón y Neftalí, instándoles a unirse a él para combatir contra el enemigo común.  Se reunieron fuertes contingentes de todas estas tribus.  Los abiezeritas, del clan de Gedeón, lo apoyaron totalmente.   </a:t>
            </a:r>
          </a:p>
        </p:txBody>
      </p:sp>
      <p:sp>
        <p:nvSpPr>
          <p:cNvPr id="4" name="3 Rectángulo redondeado"/>
          <p:cNvSpPr/>
          <p:nvPr/>
        </p:nvSpPr>
        <p:spPr>
          <a:xfrm>
            <a:off x="323528" y="1988840"/>
            <a:ext cx="8496944" cy="237626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i="1" dirty="0">
                <a:solidFill>
                  <a:srgbClr val="FF0000"/>
                </a:solidFill>
              </a:rPr>
              <a:t>Note que Gedeón actuó revestido del poder de Dios</a:t>
            </a:r>
            <a:r>
              <a:rPr lang="es-CO" sz="2400" i="1" dirty="0" smtClean="0">
                <a:solidFill>
                  <a:srgbClr val="FF0000"/>
                </a:solidFill>
              </a:rPr>
              <a:t>, </a:t>
            </a:r>
            <a:r>
              <a:rPr lang="es-CO" sz="2400" i="1" dirty="0">
                <a:solidFill>
                  <a:srgbClr val="FF0000"/>
                </a:solidFill>
              </a:rPr>
              <a:t>Dios lo acompaño para hacer su obra. Cuando los enemigos de Israel entraron en el territorio israelita, el Espíritu de Jehová impulsó a Gedeón a comenzar la lucha que habría de liberar a su pueblo.  Tomando el cuerno de carnero, dio el pregón de batalla, </a:t>
            </a:r>
          </a:p>
        </p:txBody>
      </p:sp>
    </p:spTree>
    <p:extLst>
      <p:ext uri="{BB962C8B-B14F-4D97-AF65-F5344CB8AC3E}">
        <p14:creationId xmlns:p14="http://schemas.microsoft.com/office/powerpoint/2010/main" val="364610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wipe(down)">
                                      <p:cBhvr>
                                        <p:cTn id="2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blipFill>
            <a:blip r:embed="rId2"/>
            <a:tile tx="0" ty="0" sx="100000" sy="100000" flip="none" algn="tl"/>
          </a:blipFill>
        </p:spPr>
        <p:txBody>
          <a:bodyPr>
            <a:normAutofit fontScale="85000" lnSpcReduction="10000"/>
          </a:bodyPr>
          <a:lstStyle/>
          <a:p>
            <a:pPr marL="0" indent="0" algn="ctr">
              <a:buNone/>
            </a:pPr>
            <a:r>
              <a:rPr lang="es-CO" dirty="0" smtClean="0"/>
              <a:t>Aquí encontramos a Gedeón revestido de poder y decidido a actuar en nombre de Dios para liberar a su pueblo del yugo de sus enemigos. Ya Gedeón había tomado la decisión de corregir en nombre de Dios la idolatría que imperaba en Israel comenzando con su familia.</a:t>
            </a:r>
          </a:p>
          <a:p>
            <a:pPr marL="0" indent="0" algn="ctr">
              <a:buNone/>
            </a:pPr>
            <a:endParaRPr lang="es-CO" dirty="0"/>
          </a:p>
          <a:p>
            <a:pPr marL="0" indent="0" algn="ctr">
              <a:buNone/>
            </a:pPr>
            <a:r>
              <a:rPr lang="es-CO" sz="3300" b="1" i="1" dirty="0" smtClean="0">
                <a:solidFill>
                  <a:srgbClr val="FF0000"/>
                </a:solidFill>
              </a:rPr>
              <a:t>¿Qué sucedería después?</a:t>
            </a:r>
            <a:r>
              <a:rPr lang="es-CO" dirty="0" smtClean="0"/>
              <a:t> </a:t>
            </a:r>
          </a:p>
          <a:p>
            <a:pPr marL="0" indent="0" algn="ctr">
              <a:buNone/>
            </a:pPr>
            <a:r>
              <a:rPr lang="es-CO" dirty="0" smtClean="0"/>
              <a:t>Eso lo vamos a estudiar en el siguiente segmento de nuestro estudio sobre este valiente «heraldo de luz». </a:t>
            </a:r>
          </a:p>
          <a:p>
            <a:pPr marL="0" indent="0">
              <a:buNone/>
            </a:pPr>
            <a:endParaRPr lang="es-CO" dirty="0" smtClean="0"/>
          </a:p>
          <a:p>
            <a:pPr marL="0" indent="0" algn="ctr">
              <a:buNone/>
            </a:pPr>
            <a:r>
              <a:rPr lang="es-CO" dirty="0" smtClean="0"/>
              <a:t>Que Dios le bendiga es mi deseo, y que juntos nos esforcemos  uniéndonos a ese pequeño ejercito de hombre valientes de los gedeones que Dios necesita hoy. Amen. </a:t>
            </a:r>
            <a:endParaRPr lang="es-CO" dirty="0"/>
          </a:p>
        </p:txBody>
      </p:sp>
    </p:spTree>
    <p:extLst>
      <p:ext uri="{BB962C8B-B14F-4D97-AF65-F5344CB8AC3E}">
        <p14:creationId xmlns:p14="http://schemas.microsoft.com/office/powerpoint/2010/main" val="317048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8" presetClass="emph" presetSubtype="0" fill="hold" nodeType="clickEffect">
                                  <p:stCondLst>
                                    <p:cond delay="0"/>
                                  </p:stCondLst>
                                  <p:childTnLst>
                                    <p:animRot by="21600000">
                                      <p:cBhvr>
                                        <p:cTn id="13" dur="2000" fill="hold"/>
                                        <p:tgtEl>
                                          <p:spTgt spid="3">
                                            <p:txEl>
                                              <p:pRg st="3" end="3"/>
                                            </p:txEl>
                                          </p:spTgt>
                                        </p:tgtEl>
                                        <p:attrNameLst>
                                          <p:attrName>r</p:attrName>
                                        </p:attrNameLst>
                                      </p:cBhvr>
                                    </p:animRot>
                                  </p:childTnLst>
                                </p:cTn>
                              </p:par>
                              <p:par>
                                <p:cTn id="14" presetID="8" presetClass="emph" presetSubtype="0" fill="hold" nodeType="withEffect">
                                  <p:stCondLst>
                                    <p:cond delay="0"/>
                                  </p:stCondLst>
                                  <p:childTnLst>
                                    <p:animRot by="21600000">
                                      <p:cBhvr>
                                        <p:cTn id="15" dur="2000" fill="hold"/>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2053</TotalTime>
  <Words>3137</Words>
  <Application>Microsoft Office PowerPoint</Application>
  <PresentationFormat>Presentación en pantalla (4:3)</PresentationFormat>
  <Paragraphs>95</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Cómo respondió Dios a su pueblo</vt:lpstr>
      <vt:lpstr>Presentación de PowerPoint</vt:lpstr>
      <vt:lpstr>Presentación de PowerPoint</vt:lpstr>
      <vt:lpstr>Presentación de PowerPoint</vt:lpstr>
      <vt:lpstr>Presentación de PowerPoint</vt:lpstr>
      <vt:lpstr>  ¿De que manera Gedeón prueba a Dios tres veces?  </vt:lpstr>
      <vt:lpstr>Presentación de PowerPoint</vt:lpstr>
      <vt:lpstr>Es increíble que los hijos de Dios dudemos tanto de sus promesas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HERALDOS DE LA LUZ</dc:title>
  <dc:creator>FAMILIA FIERRO CH</dc:creator>
  <cp:lastModifiedBy>FAMILIA FIERRO CH</cp:lastModifiedBy>
  <cp:revision>241</cp:revision>
  <dcterms:created xsi:type="dcterms:W3CDTF">2012-11-04T03:44:30Z</dcterms:created>
  <dcterms:modified xsi:type="dcterms:W3CDTF">2006-02-10T08:31:00Z</dcterms:modified>
</cp:coreProperties>
</file>