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8804A-6A79-46D9-9F2E-086B8171E807}" type="doc">
      <dgm:prSet loTypeId="urn:microsoft.com/office/officeart/2005/8/layout/vList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8F233FB-2BDF-4001-8184-5A7C6D8B3A08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s-CO" sz="3600" dirty="0" smtClean="0">
              <a:latin typeface="Algerian" pitchFamily="82" charset="0"/>
            </a:rPr>
            <a:t>HERALDOS DE LA LUZ: N°2.</a:t>
          </a:r>
          <a:endParaRPr lang="es-CO" sz="3600" dirty="0">
            <a:latin typeface="Algerian" pitchFamily="82" charset="0"/>
          </a:endParaRPr>
        </a:p>
      </dgm:t>
    </dgm:pt>
    <dgm:pt modelId="{FA86BDCC-E94F-44D6-B705-21C132A3347F}" type="parTrans" cxnId="{B1DEAE74-C4DC-49A3-83F7-A1864E4131F0}">
      <dgm:prSet/>
      <dgm:spPr/>
      <dgm:t>
        <a:bodyPr/>
        <a:lstStyle/>
        <a:p>
          <a:endParaRPr lang="es-CO"/>
        </a:p>
      </dgm:t>
    </dgm:pt>
    <dgm:pt modelId="{A75E9372-9C74-40EF-8A2B-24D7F2034388}" type="sibTrans" cxnId="{B1DEAE74-C4DC-49A3-83F7-A1864E4131F0}">
      <dgm:prSet/>
      <dgm:spPr/>
      <dgm:t>
        <a:bodyPr/>
        <a:lstStyle/>
        <a:p>
          <a:endParaRPr lang="es-CO"/>
        </a:p>
      </dgm:t>
    </dgm:pt>
    <dgm:pt modelId="{7C929F67-F18D-4F40-97B3-E66BBF6C84D4}" type="pres">
      <dgm:prSet presAssocID="{3098804A-6A79-46D9-9F2E-086B8171E80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12CA4D8C-E556-47D8-862C-74088E979899}" type="pres">
      <dgm:prSet presAssocID="{28F233FB-2BDF-4001-8184-5A7C6D8B3A08}" presName="comp" presStyleCnt="0"/>
      <dgm:spPr/>
    </dgm:pt>
    <dgm:pt modelId="{98F30757-B6DD-4F13-8B10-CC20F6C7F6E9}" type="pres">
      <dgm:prSet presAssocID="{28F233FB-2BDF-4001-8184-5A7C6D8B3A08}" presName="box" presStyleLbl="node1" presStyleIdx="0" presStyleCnt="1" custLinFactY="-17397" custLinFactNeighborX="-1882" custLinFactNeighborY="-100000"/>
      <dgm:spPr/>
      <dgm:t>
        <a:bodyPr/>
        <a:lstStyle/>
        <a:p>
          <a:endParaRPr lang="es-CO"/>
        </a:p>
      </dgm:t>
    </dgm:pt>
    <dgm:pt modelId="{D53746C8-28FF-46B8-9721-0A23B7A6F06A}" type="pres">
      <dgm:prSet presAssocID="{28F233FB-2BDF-4001-8184-5A7C6D8B3A08}" presName="img" presStyleLbl="fgImgPlace1" presStyleIdx="0" presStyleCnt="1"/>
      <dgm:spPr/>
    </dgm:pt>
    <dgm:pt modelId="{98800772-A947-4FF1-B249-7981C7CF74B4}" type="pres">
      <dgm:prSet presAssocID="{28F233FB-2BDF-4001-8184-5A7C6D8B3A08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ABA9A48-4725-41AA-A25F-DAD2E747E076}" type="presOf" srcId="{28F233FB-2BDF-4001-8184-5A7C6D8B3A08}" destId="{98800772-A947-4FF1-B249-7981C7CF74B4}" srcOrd="1" destOrd="0" presId="urn:microsoft.com/office/officeart/2005/8/layout/vList4"/>
    <dgm:cxn modelId="{DA778497-B250-4215-9251-D63CCE2AC522}" type="presOf" srcId="{3098804A-6A79-46D9-9F2E-086B8171E807}" destId="{7C929F67-F18D-4F40-97B3-E66BBF6C84D4}" srcOrd="0" destOrd="0" presId="urn:microsoft.com/office/officeart/2005/8/layout/vList4"/>
    <dgm:cxn modelId="{B1DEAE74-C4DC-49A3-83F7-A1864E4131F0}" srcId="{3098804A-6A79-46D9-9F2E-086B8171E807}" destId="{28F233FB-2BDF-4001-8184-5A7C6D8B3A08}" srcOrd="0" destOrd="0" parTransId="{FA86BDCC-E94F-44D6-B705-21C132A3347F}" sibTransId="{A75E9372-9C74-40EF-8A2B-24D7F2034388}"/>
    <dgm:cxn modelId="{0B180A59-3310-4BD7-8C22-468B87A60C05}" type="presOf" srcId="{28F233FB-2BDF-4001-8184-5A7C6D8B3A08}" destId="{98F30757-B6DD-4F13-8B10-CC20F6C7F6E9}" srcOrd="0" destOrd="0" presId="urn:microsoft.com/office/officeart/2005/8/layout/vList4"/>
    <dgm:cxn modelId="{3F67E6AD-FD5C-41EE-9AF1-BB1ACDC2AD13}" type="presParOf" srcId="{7C929F67-F18D-4F40-97B3-E66BBF6C84D4}" destId="{12CA4D8C-E556-47D8-862C-74088E979899}" srcOrd="0" destOrd="0" presId="urn:microsoft.com/office/officeart/2005/8/layout/vList4"/>
    <dgm:cxn modelId="{4E99FC20-ACD5-43C1-A09E-74003D9F47F4}" type="presParOf" srcId="{12CA4D8C-E556-47D8-862C-74088E979899}" destId="{98F30757-B6DD-4F13-8B10-CC20F6C7F6E9}" srcOrd="0" destOrd="0" presId="urn:microsoft.com/office/officeart/2005/8/layout/vList4"/>
    <dgm:cxn modelId="{577BDFCA-68A1-4DB9-942B-68EB5465B7B5}" type="presParOf" srcId="{12CA4D8C-E556-47D8-862C-74088E979899}" destId="{D53746C8-28FF-46B8-9721-0A23B7A6F06A}" srcOrd="1" destOrd="0" presId="urn:microsoft.com/office/officeart/2005/8/layout/vList4"/>
    <dgm:cxn modelId="{1693B00C-F750-4067-AD10-0865F7FEAC1F}" type="presParOf" srcId="{12CA4D8C-E556-47D8-862C-74088E979899}" destId="{98800772-A947-4FF1-B249-7981C7CF74B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30757-B6DD-4F13-8B10-CC20F6C7F6E9}">
      <dsp:nvSpPr>
        <dsp:cNvPr id="0" name=""/>
        <dsp:cNvSpPr/>
      </dsp:nvSpPr>
      <dsp:spPr>
        <a:xfrm>
          <a:off x="0" y="0"/>
          <a:ext cx="8064896" cy="14700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600" kern="1200" dirty="0" smtClean="0">
              <a:latin typeface="Algerian" pitchFamily="82" charset="0"/>
            </a:rPr>
            <a:t>HERALDOS DE LA LUZ: N°2.</a:t>
          </a:r>
          <a:endParaRPr lang="es-CO" sz="3600" kern="1200" dirty="0">
            <a:latin typeface="Algerian" pitchFamily="82" charset="0"/>
          </a:endParaRPr>
        </a:p>
      </dsp:txBody>
      <dsp:txXfrm>
        <a:off x="1759981" y="0"/>
        <a:ext cx="6304914" cy="1470025"/>
      </dsp:txXfrm>
    </dsp:sp>
    <dsp:sp modelId="{D53746C8-28FF-46B8-9721-0A23B7A6F06A}">
      <dsp:nvSpPr>
        <dsp:cNvPr id="0" name=""/>
        <dsp:cNvSpPr/>
      </dsp:nvSpPr>
      <dsp:spPr>
        <a:xfrm>
          <a:off x="147002" y="147002"/>
          <a:ext cx="1612979" cy="117602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770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964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352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179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560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215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582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835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9039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505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147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A2CD4-A91A-4336-8C3B-3478F9DEC43F}" type="datetimeFigureOut">
              <a:rPr lang="es-CO" smtClean="0"/>
              <a:t>12/02/2006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BA18E-14D7-4425-938E-7665F91F5B3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276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349514852"/>
              </p:ext>
            </p:extLst>
          </p:nvPr>
        </p:nvGraphicFramePr>
        <p:xfrm>
          <a:off x="467544" y="548680"/>
          <a:ext cx="8064896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2" descr="data:image/jpeg;base64,/9j/4AAQSkZJRgABAQAAAQABAAD/2wCEAAkGBhQSERQUEhQWFRQWGBoYGBgYGBwXGBccFxgXFBcVGhgYHCYeGhokGhQUHy8gIycpLCwsFR4xNTAqNSYsLCkBCQoKDgwOGg8PGikkHyQsKSkpKSwsLCwsLCksLCwsKSksKSwpLCksLCwpLCwpKSksKSwsLCwsLCwsLCksKSwsKf/AABEIANAA8wMBIgACEQEDEQH/xAAcAAACAgMBAQAAAAAAAAAAAAADBQQGAAECBwj/xAA+EAABAwIEAwUFBwMDBAMAAAABAAIRAwQSITFBBVFhBhMicYEyUpGhsQcUQnLB0fAjYuEVgvEzQ1OiFySS/8QAGQEAAgMBAAAAAAAAAAAAAAAAAgMAAQQF/8QAKREAAgICAgEEAQQDAQAAAAAAAAECEQMhEjFBBBMiUYEyUmFxBZGxFP/aAAwDAQACEQMRAD8AoFetyTDsxwZ95VcB4aVNpfVqe61oLjHN2WQSupaEk5jLX9V6z2b4C+jwaqKY/rV6U8jNbwgno1n1TTfnyKCpHnVmS3Nuh0kZwmVG9ByOqtR4QLGiyhSw1L+4bm+JFCkB46m+EZEA+aobKQBgGevPqlyjozxly2h3STa2qBme6QW1WEyoXQclJUE9j+24n1Pqp1W+a9hkZ+aruMACJlGp1pgI1NoBx8k2lbQC7LI5DzGqjd64GREz/AptJzWwHgEDOOumakOv6To8DQRmIB2807naF0vJyzh5EPIa06iNp/XNcMsOoCHd8Zk6iB8FB/1aTqhbIlQwa0A6BGOElKnX60LzPkiRGPJYPZEczui9/TESQeeqQuvCd1y+v1hR2DV9D99IE+HPyXYdBzHxVa++ciUe1unk5GfX90PIposF1aU6gmSx3LUH9kspcOOLMggFEp3jZh2RU/701rZEaIlKwbfRupcYGkRklTr9s+aBfcULpASnFJz3RWEsa8jivdbzkohvHe0JyQMm9UWnebZcgjTCoJQ4lESSHHONwNJPJave0AEhoJHMpDxeo6nL2vh3s56QUiZePqZOcT6lE0h0cK7GdxxMuJxOOfLZbddtLYDpjqormU2CXCUe2vLd+T6Qy5Q0kdSFbkk9jvb8hOAVRhqOJlxIa0E6TuB5rOLu7sHEQDp5JpZtsqb21iCyD7My0EaHkfIqsdrb/vcTmmRiQZJLjoLDD5MrtWrJKxRsKxY7Rs4FntXatiS+GjL3jH6r3ZrwwNpnJrQXO/LTaP0C8mo8Oph7HYXQ1zXaTo4FepUoc6tPs4HAbHxQCPgtUk0zj+pabVFW7R3jqVhc3bsq905tMc2MdmKQOwbTb8SV5xTqTqVfftMqf0bSnlhmpU9QQxvwE/FUDvTyny+qTIZhhcRlRdIGanUKG5Sa0ulOpcQLXAagpN+Bzj9Ddpyj+BFFUDOYUVtSdFw+m7l8FaQtk03oM5n1Q3Yj/hL3AgqRTuDCNOhVG6lA9VyKZMLHXBXLqyvl/BdN6JdWqG6mSoj73NAcZUd9SCo2/ISVDKneAIrbou3SY3YRre5lS0C0MjUWB+eaiGpmgOuoKshLr3jpmSFyzjFTMBxjkoFSvJXTTPko0XRNp3hBTGi8ETyUPhrGOBDgANjqeqlPsiD4ILeSun2U1YOpWLnQNFNswPXmootyDJC7AhWuyv4FvazEG5ZpFw50AnU7BOeNvBGZy+qV07loEAGY+CbdbOhjXxUSPc1TOZl3LRQDcwZJEqLf3hc4kqGaxWTJk5M28Yw0ywO4mCxrS5pIMzB6AAzkldVxc45mEFjpGWql0bcgBUtqilFI6ZZghYpjbR0f5WIuIu4/Y6PEXwYOcbL1O0q4qTXAiHtafi0LygUxsF6H2UrYrKkdCwljvNhP6EJsMimcv1cKSYs+022m3s6gmB3lM9Dk4fGCvNiSN17Rxfhv3m1r2/4yO9pae2wadZEheLOkT8+nNXJE9PP40Gtno+NxcM9M1Ap1I3W6lx1SHE0vWx5a3gJAn+ck3ZcZZKjMvMJkQfPYqw2HGm1BEgO5K+uxcqHFOniMo/cYRmQltDisCAAVGvuPOHhECUSVsDi2MqzWjcqO6o3kVCo8RbGalMqtI2KJRROLNuqtOkpfeMk5KZVoxmJhDZRlLkgdkana8133RbmFOZYvOyHVtntmQgWilTIvfmM8kSl4l33fMKVaWsnJMU0RoHR4eAJcfgsfTaIw6dVJutIGwSktwgknM6BaopAm7i4wZgz0U+x4wY1Vfqu5lGsKrWmXGB5Sia0XRa6fFMWUIVe5GE5pXW4izRmvXU/oEAuqVIY0ZnXkB6qcUElWyFe3ZeZOgyChyRicAdMvLdOq3BsGrgecLKFtFKq8EENYY8/5KXkdqjdh1spVapmh6rusc1qiJIC5/k0Sbb2OeF8KLhJ9Ewe1rPRbdUwUwG+iXVaibJqK0KcpNbJnfH+FYl33gjcrEi5AUWC2rHQq9dhbkRVoncioOXuu9dF502QrT2G4pgu2tf7NRppztJzb8xHqt7go7QjO1LG0X6uwjTJwgg8jqqj2y7Htex15bt8LjNZg1pu/EY906+qulwcGvln9D+6j2l86kXvaJEDGw6PH7gSjnG0cqE6dnhdTIwgVWkGOa9K+0LsA3uze2UupHxVKY1pzq5v9vMbeS80nPdJo3qdxtC2rRfjgKSy0cN4KYNaBmdSsDJKLhvQG2yML00xGIzusbd76k81riFjIBUNvhOe31UcOIcbWhrTOmJwz2TayuWjIEeSrGNS7C5wuEoRy6L5b0wZajuDWRlmq4zisGUK+4wYkEq26J7Llsso4iByXYvWnWF5+7iFTVGt+Mnf06oVL7C/8z8FvuAwrmlcMboc+v6KtjjJ3b89EOpxCTyQqilgssd1dTpklFwY3UP8A1Fdurynwl9lSxNAnGTmtPR7eli0OSNW4SNcZ00/gWhy+hUY2xfTvu7GcYuZE/JT6fahgYM5JOcCI6pYeFUy4Y6haN58Z9IhdPs7RuQNV58w1v7rJLI0zQvT5Poa3vEMbQWGZSavX5o169o9gQ3ZLKtVJnOzqQiscNgKi5Y1FaN1auLdlBQp2xJ8dSljeORJkCNoaRKCMeRmlXJWQKTsVNQqzyNsuaZihDctv5C26hIzA/RSW9CpO3RXzX6LF2+hmYWJRZZAFhrYCHRMEGNzB25FCFbCdVN4U1taphe15B/E3VvXPJdKaqNnMdt0ewNcHsaZljgCCcyQQCJ6oYtcIIBmfolvY1rqdE29RwdgJNM7upnP5GUzNoQSAZYROsOaenMKoStGNxcXTOeDcQNB/duju3mM8xOkeRn5qifaL9nZtybm1E0HGXN3pE5kflVvuaGJjmF2I8ojyII3XHDO1RY40bkBwcMMkZOHuu2mN1JIZFuO1+TxEv8Wan0iN16L2l+yhlcGtYPz1NFxE/wC137ryzivDK9q/DWp1KZHvtInyOiuE+Jqjki9oZ3DgRCrt0PF6oreKeKVzUcHGQqyzUug5u+gIOaM10LTKazCkpjIvRIo1jzyW31VGldYHO0RJjra7NiXaZKVRogbZ80GjRKltpFNUL2Llm8IwBdSj0bMnX+dFGqGCRoAiklFWy8fKbO2NHRSKTAczolta6ACkcLY92Z02CTz+hzStIZBwAyyCVXd6ZgE/RMr2uGDMZxpsFWqtfNKyTfSN0VDHGw7qnNRnvzWi8ldG2OuyRd9i5Scv0mxVkLTaRPVFoWxcYAVo4D2ZfWcA0QBm5x9lo5n9t1cVYE5KKuTBdieA97cNNRpNKmQ+oOcZtZ5l0BWjtddh7xPtAGeQlxMemidW1qy3phgkMYJJORcd3HqduWSr9lwl97VLyC2jPif65tbOp2WlwcI15ZzPeU5vI+l0dcI4TFpWuaoyLe7pCddMb45DIAquXphqvPbPibWUW0mw0Foa1o0axug9SqZVsHm3dWfLWSGsy9s5zHQQgnGqiuxuCWuUvJWiFiKaBK2h4/yafwMqlDNEtLp9M+GDGxzB8wu7W3xQJgc1qtw1zDnpzC6DVroxONbLbwzi8sbVZlVa6cOwMQQP7T+q9CaRUY17DAcBmM8JOoPkV49w24LJDm42nrBB5gp8OLd00OpOMkgYc5kmBpqFi4yxPrQGTEsivyXO6punxAdCND6bJPxGxD255HroFZLLi7W4WnBUIHjdhgOO8Db/AAu/vdvRBeGGZkCXPPkGwtNX2jnKTiyp2XF6tqQKjXBugeM25ZZxorYy/p3VLu7hjK1J2rXZ+oOxXdrxKpcGKlEdydQ8QI3jkYXnnDeIGnd1KVFxNJr3Bp5tnLP+aIWqL/Um14Fn2hfZD3DXXFi41KQ8T6ZzfTHMe835heZU6xavqJnE20qYqPIgRlrinKI6iVRR2W4bVqPqfdAGOMgvuXtmZMhjBzPyWfJKMXo04pSlG2jyChWlFLl6fcfZTaPIdRq1KLZzn+qOsZApfxvsfw6k3C2vWx8yxzwesADD80HuI0xyeKPPcaIy5gCU3vuzTGtmnWa4cnAtd8ClD7MB0TMbyq5X0Mbcidb1QQIRzdAJdRxNd0RK1MOMzmm85/Zag3on1OLmIH0Si8vS7ksc0jqhVHg6oeUvsKMWji3zdmn9nelpgbbKvtdBU61c5x8LZPNDY/FV/INfVyTml72Smb7B5yIE+clMOD9jLiu7Cym8+Tf1OSU027NWTLjrbVCixs8U6zty9U9t+FyMMTO0K78H+y80m4rmrTojl7b/ACyMBWewp21uf/rUcbozq1BPwBzGqfDDJnPy/wCQhHWPZUOBfZ1De9uD3NP/AN39GjmrN4KbIpt7um3RvP8Aucd3JhdVnPIdVdiOwyAHkFy21xGXwemy3Y8cYb8nHy+olkdyYht+FuvPE9xZbA8odWI2byb1THiV9St6QJhrG5MYNzs1o/VTrmoTk2BGQn2R5AKLSs6NJ3eOipV99+eH8jdGj5ouO78gKdvf+itcN7GuruNzfksa44m0QYc8bAg+w35pX2+4uKtRtJkBlLZvsgxAa0DYCQrrdNuLoEUYY0+1XeMh0Z7ztdFUO2XCqVpSbSpkuc44nPd7bso9BM5JE4UnX5ZtwZOU7ff/AApjyJ1WKI85rFm9pnR5jOliacLvD5pg0l28o3GLSXB3ootq3DlsunGNaEvE06JgtxhUqhTORImCD/lcjMZKXSaRt8E+MdDYRXGh1UrFns7jJOOH3rZG2W5+Oaq1pWaHgPyacidS3rB+ibmmGgPxB7DIxta6OkyFnlFpnI9RhcHseWvEXl5mBTgwyJJHvuP4RqgX/A7WsWvae7qjJuCMJPJ0DP0VdtnuAqPqElrY8I0edhnspDbpzmS4jGRnl4WZYsIjWGx/+kt0IURx/pdSrNOsS1jYAwZ8zr0kKjcb4axj3Q1788nYjkBthTllj30TXezADUc4E6ugHMbwBkoPFS2S2k5zgNHH2iY1yXLyK5M6+CNRoW8LumMMsqmkAPEHCQfQkQOuoTE9oMWIiq0iPaac/KXEj0hVOvfODiHF0/3aogr424nObH9oEnzSqZbS7YevXdWc8VKjqow+GYBY6QQ6QII1BHVV+tZOBP4vIH4DmrHwGwqXTxRpZNOp0+PNew9nuBULNgDWhzxq45meYn2VpxQl2ZsnqVB1FWeIcI7H3lzApW1Qj3nMwN9XPhWFn2IXrhJFBp5Gqf0YvTuK9rm0QS53pKrtb7R6lV2G3Zi67fFaOC8gP1GV70ist+wi6dE1KDf9zj9GqbafYCf+7dMH5KZJ/wDZwClXPaO9keIDy29VpvaC/OWJr9spB+Kpxj5K97L+5E62+xKxpn+tWrVOgw0x8gT801o9nOFWrf8AoU/95Lz8yq69907/AKngPIkn4LkWBMYgXu3Jz+WyJRS8C5ylL9Uiyt7VWrMre3YSNC1kAesKLW7SXNYkN8I91sfuoNDh8QHAj0yTizsAM5aQOibGIiUoroi23DXO8T3EmcwTJ+CYBpGgA6xmiOeJAwkE7yAD+u6O6iYEabyjboV/ZFY3TUnmtPeeg9UapRd/aehMf4XOF3/jHmC0/NWmXQFrXO5tH80UjFRotxFrZ3e8z8AVGqOqnJoa380kjywlVvtN2TuLiO7uKbB+KQ+T0EAiELkMhCMn8nQTjf2lU2lwYDUcMmnSmPQ6wvOOLcbfWe59Qlzjvt5BWd32UEML6t4xgGZcabsI9XOH0VNrWYa5wx42gnC6IxCTB6LP85v+DrY1ijH4AC8cli3H9vzWIvbZfJl1ph5BbUbCDX4cANFaLyzl2JpydmIy9Iz0Ki/d3HUJ2PP9oPH6l+SvUqbgpFOs5p5JhWshrooxtDrktccqbHxnGRt1bF5p3wXjopMDXDIfD4aJCKUIkmEbgpdg5MSyRplyrilctMMcwkQHtZ4ekjKUm4rw99s1pGYmSYkZgD00UG04g+nk15jlqB6Kee0VXCW4mwRBGEQfikPAzny9JNPXQDhlVoOKo/CB4sP/AJJGhGhbog0LN1xLaYwtxeJ/uiZho5pQ0vxNpMlx0YPPTPkr5w+1NCm2mIcQPE4zJPTmsb9PctiMvqXhXCtkEcOogQabXCc3PGIk8ydiuL3gVN7MFNrWAuEkDYageeSctLTOk7xl8ljYjISFr4RSOa8km7sW2/CqNIBrWBuxJnEY0OLmovFO0LqINN2YjJ2/keaZXlwGNxEy0Zwf3VWtrP75Wd3rnNpiC/CCXZ+yxoEwVTgqGQk4/JiNwdc1MTjLZyBIy8gVYuFcLc2C0ROeQAn4Jyzs7QpwWNqNGxqDIx55j4KZZ2uctIHXUH0SuAcskpu2QG0A90AhrvdfkfMHdF/0iox0gwPPI/JM33IxAPacQ03B8pWg2qTl3ZYdnDxDzbIlRIOyA9xIwvBxDQka9JU3htkwtmfFv/lHp25HtGBzC7HDWvOJpGOMwWy0jzGYKJsWwpYQIhrkGpZQQ6IjXP8AbVSqrg1ucAnlGyjNpPDcnGrza7Jw/LA+RU5FIxrGOkg5/MehW3YhEhrwN9D06IRFOoIORG4MOauRRqNOVTE3YEIWXR331OPG1zfQkfFq4a63nw1g0/nI+TiEC64w2j/1GVGj3mtxjrMGQlzu1nDXe1cU/IsdPURhSm6DUG/A5faVHCaV1ltmxw+c/VUTtX2zvrOqKLa1u8kTibSaXN6GCQCk3bfiFnXLW2LIIJx1A3u2u6Ab+arzbUNjLPcobb6R0cWCEVc3+BjfcZr3BmvWfUP9x8I8mjIBQnHVbXDgnVQTdAzTCxdysUoHkette2IPsnlt1EbrDagyWVJgTEEZeqivonYrKOJkxnOqzrJQhKumaezFqWuHlmoj7QTlib9Pgp4bPs6+6SAfLPVcOuIyjTUH/lNjltjE5eCKaIORE9UJ1sAclLqVAdoRra0xGP4VqWRLpj1mcexa6lsBCK61wtxR8larDgsZkZJmwsGUgQieYRk/yH7UVPs7wwMHe1GnvH6N3Y3n0J18k8aOmXnM/sp1egHZzmoZp4Shi+WzkZpvLPkzXQZHnyXD8tfiAfmuyNpz/mSV8X4j3TTh9t2QA369IRpb0FGNCXtRxJp8I0bGKNydG/RTOyXDqlNhdhZiqEEl9TaMgGNzHmVU2OFSsGlx7thlztS49ANTKuFv2ztpFI0DRaRhFRwjxbOI1jzSMk1y42OeOUlpEu8tGmoHNc4OEB9Nz8xycwuObYUGjVeys9oPh1GkTuddIhMKrquXetpuAyDyBmOcqTRv7aA04Q45CBIn0GStophaVVxgQD1BRYkgH4hAuKdOnULWnKAdZifwka6olO/BAgyquiq+juXjqF2GF0OY7C4b6ehXFSv72h3jLyUU0KtMYqA7wahpPxAI+iFuy6CX3HGsfguDhcdC7IO8joUdrHgYqDsbfcOvPJ26i3HHLW4Z3N40MOhbUbhLeoJMfBUPjtb7hVH3K+75hzwtcXFnQ6goJWxsMfM9GdXZUP8AUbgfHk7/AChdzVE92W1RyIwu8pGS85/+SLt4gimcvx0w4j4pWzjN1M/eKgnUB0BAmxvsV2z0HifbZlCW3FB5d7rS0/M6LzTilZteu+q2mKTXaMGcdSeZW69QuzJJO5JkoeFMqx8eOOPxBtXbltjFshGqQEnewS05vJEIXKlC/crsCaSxSsAWK6K5HqI8kVtcDUIXEWhjzhkNIBAJnUTqof3spMsaERdoaY2HZdVLRlUH34yPONilbb4bhHp3o2KS4NdDYumAq8PI3BTbgVLPPogHxZs8yOSYcPpkQ4gjkdlcE0w80m40S+M3ZZhpsHidI/KB7TvIJLWokANE4Zz5k6ymfHrRz2h9MkOboRqOYjcJFR7RtY7DctLf7gJHq3b0T1tNXRmWloc2lQiBmR/N0W9ZnAifr6rLe4YWh7XNLDoQckK7p4iJqNaNyZMb5CNUalGC2wYY5SdpEerdCmCXECNZ1y+qrlxYVbl5e6WNIgbkN2A69U6ueN21DNzTUdqC7TocOiRV+176uLu2OP5RkPXRIn6q9QOhh9G18ph7epTs2xTa0EZ4jm7Lqk3F79ldgxeKqTmNctlF4ja1jBqSN8II/TJSuEVKDQSSQ4aiJPpCVDFJu2Py5YY1Udj3hHaKr3Aouod45jYxF0Q0eyTly+ig23GHVLlrKjaYZnk0aECR4tSjU+0De7LabIn8RynzGpUXhHDodjcfX9h+63qLSOQ2kmNnsBcXukPc4QRs07KW91aiIqMZUbs5pwn/AHCPpC6q4X4TIlucaqTT4o0PY12bXiCToDsicV2SL+yt3dJ7sX9R0HPDJw+Xl5quVLaswEUnVGiZgOcB8AV6Y/hjC4wMAORA/wA6KPQtAHhrtQY8xEtP6eqXNKjRHK4nj9Ss9xJc5zjvLiT881tg16p32h4G53FPu9PDTdVd4ZyaJbiJ6jI5DmnVz9lb8P8ASumVKg1aWFgJ5NdJ+azp06RsnJKt9lNpsjVEDl2bdzcnCHAwRyIyI+S1UbCcmhcovbYMlYFvAVhVi7VUZKzEtELoUyr4i5TroG58IYqE6BFdTR6dPJWJcrIkO5LEyDFihOTL1xi9xNpPb7PdNBPJw1BSez4gHYucqfxSKVq5u5cNNcgfoqvwp+oJJj+bIZ6aQxR46Y+NedD6LZed0uNVDbxFweADluFJJDbobNuiE04fxSfDlOoGknl5pGbprjnH0XLnxBB/wl8H4NHFSRebXjbCMzBGxyXN1WpuGYB9AVU6l0TTbiMuJMHcAaid5lDZekI3AQscOzHXr6T5cyRilrpL8A5NZoD1Mo3FeLZTic91T2c5c7zjRZTuSumvEaBZ3gt2bVkUVoXi0aYNQl7o/EZA6Ab+qK45QCt12clDdIWyCjHpDY5UxpbPY9oZUOFzT4Ds4btJ2PJEubPLJjJAgmIPySN9TLNOeE8RFQd290OA8J5xsY+qjW7MPqcV/KJBbbuHtBs7Rl813Rdn4nQByTc0WnWPigN4YwaZ+sqWc/icW1YH2fRT/u2NzGD3gT0AzJ/nNQ+6c0+EAdVJt6hbMOAcd4nLoriyDd18JeBnJyyz6Lh1VxrDXwsGLzJyHwQLGrBhsvdu7l+w6BSzVDdi4zJzzceXQaI2r0Q7ueJMp1P62HE3Nji0T6OIn4LrhdXEHPOUnInz/dDZflrqbX54tYiGnUZHaMkXiPG6FEB1Z3VrGwXHrG3mUmqCScnSKR2+4cKV1ib/AN1geehOTviRPqq993nXJMuLcSdcV31XbmGj3WjJrf5zUN71FFtnQnKkkCFsBuhPpASiPqFBKN0jPRvIbLpoQ4R2BRbKk66Oe7zzRGM5LplOUZjIUM9bORRKxFWIbLpnPFuKCqRiO05KHwyMRznzS4VBHP8An1RLOp4sgfjPyWKWX5KwOV7H2AklJ612WPzdumFS6jFJ2yjTNV+s4E+evVOyS1o0c1RZqFUPY12xz8+qMSFDsH+ADKBoN11Vr8gtEX8bH4cyaJ9vdwCxxGA8/wAJ94Rpsj9w8ZgYhsW+IH1bKQl8qRwu9LKggkAmDEjXKcvNU2XkafQ8psJEkEDnBA+K6NIpeziNRpc1ziYJDmuJIMHf13CnW9+zdjvR+XzBPzUEXXR3r0PXKUGrSlSnMY4Swn8pzPmg49ioEpi6rbLi3rOpvDmnMfyEwqtQYaehVXYz3PDGvDL/AL4u/phpa3EYOUTBIBU37q05iR1BhIbOs6i8VBB2I2IOo/nJWKxv6dUeFwa7dhP0J1UMko7tEVxw6veeQIBHxAXVOgX/AIXRz9n6pjUoYQS4gDmclDZxWmTAfJ6QiWgeLfgNTpwMOI+Qkj1gQiUqbhv6qPVuqgOZAHXJCPEWtzqOblpmAPRMT+ycX0MDQBcCTDW5lx2gSSqBcvx1HP8AeJPoSnnFO1ratN1KiCQ7J73AiRPst/dI1GbMaeKO+wbguHtRlwQrBsiOW2253Rw1be7klvsvojCkJRWBaworGK+hMnZsBGp05WMt+eiK1sIQUjQpLFolbQWi+KKnTouLSc42A3XbbVw1EeeSb1+FVaeQ03zUetaOjMZ9VyskXYuEkbp1yGZjaDulz6mfQabfJFqU3xq1vmocuP7p6k3Giv6GNncQ7N3kFNp3MmClFlTAcCfX4aqYyvD4jXJacU09FcmhgtOCwNRG01qapE5vtki8OIioNH69HADEP1W6b1lu/CCHDEw6iY8iDzRm0WfgLvyuj6j9kDD5p9HdOoWmVMqkOaCFBbmi21TZQilQRjzodfqhXFPLbp+y6qNhyyMQyQscpIBRrn/lbe5pPulaqMIzQq7ZE/wK7L09oJUedDmOqBUpDZd0K8iHeh5LYy5KBRyUA8PKfNY8jYI5pShGmr0MWSwTKcZBFa1cgI1NFdC5Ss4IWnmVILZQXkK+YtNgMOa26mYUqmwZIrqQKrlsrmQKFOVMFODDtQjOtg0SNo+OqFOcoJMrsLkREmRpyUV74XTqkERt/wArssFTFgDsWuEkGecHLRZ3klJ8UM48VsjGusUV1WCsU4SA5x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28" name="Picture 4" descr="http://img.webme.com/pic/i/iglesiaadventistadeesmirna/angel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48880"/>
            <a:ext cx="489654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38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583264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CO" sz="5400" b="1" i="1" dirty="0" smtClean="0">
              <a:solidFill>
                <a:srgbClr val="FF0000"/>
              </a:solidFill>
              <a:latin typeface="Algerian" pitchFamily="82" charset="0"/>
            </a:endParaRPr>
          </a:p>
          <a:p>
            <a:pPr marL="0" indent="0" algn="ctr">
              <a:buNone/>
            </a:pPr>
            <a:r>
              <a:rPr lang="es-CO" sz="5400" b="1" i="1" dirty="0" smtClean="0">
                <a:solidFill>
                  <a:srgbClr val="FF0000"/>
                </a:solidFill>
                <a:latin typeface="Algerian" pitchFamily="82" charset="0"/>
              </a:rPr>
              <a:t>Dios como Comandante supremo de su gobierno, selecciona </a:t>
            </a:r>
            <a:r>
              <a:rPr lang="es-CO" sz="5400" b="1" i="1" dirty="0">
                <a:solidFill>
                  <a:srgbClr val="FF0000"/>
                </a:solidFill>
                <a:latin typeface="Algerian" pitchFamily="82" charset="0"/>
              </a:rPr>
              <a:t>el ejercito de Gedeón dos veces</a:t>
            </a:r>
            <a:endParaRPr lang="es-CO" sz="54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83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4653136"/>
            <a:ext cx="8784976" cy="201622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b="1" baseline="30000" dirty="0" smtClean="0"/>
              <a:t>2 </a:t>
            </a:r>
            <a:r>
              <a:rPr lang="es-CO" dirty="0"/>
              <a:t>Y Jehová dijo a Gedeón: </a:t>
            </a:r>
            <a:r>
              <a:rPr lang="es-CO" b="1" dirty="0">
                <a:latin typeface="Agency FB" pitchFamily="34" charset="0"/>
              </a:rPr>
              <a:t>El pueblo que está contigo es mucho para que yo entregue a los madianitas en su mano, no sea que se alabe Israel contra mí, diciendo: Mi mano me ha salvado</a:t>
            </a:r>
            <a:r>
              <a:rPr lang="es-CO" dirty="0"/>
              <a:t>. Gedeón tenía 32.000 </a:t>
            </a:r>
            <a:r>
              <a:rPr lang="es-CO" dirty="0" smtClean="0"/>
              <a:t>hombres, </a:t>
            </a:r>
            <a:r>
              <a:rPr lang="es-CO" dirty="0"/>
              <a:t>y los madianitas </a:t>
            </a:r>
            <a:r>
              <a:rPr lang="es-CO" dirty="0" smtClean="0"/>
              <a:t>135.000. La </a:t>
            </a:r>
            <a:r>
              <a:rPr lang="es-CO" dirty="0"/>
              <a:t>fe de Gedeón debe haber sido puesta duramente a prueba cuando el Señor le dijo que los que estaban con él eran muchos.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5139" y="764704"/>
            <a:ext cx="504056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>
                <a:solidFill>
                  <a:srgbClr val="FF0000"/>
                </a:solidFill>
              </a:rPr>
              <a:t>Jueces 7:1-8.</a:t>
            </a:r>
            <a:r>
              <a:rPr lang="es-CO" sz="2400" b="1" baseline="30000" dirty="0"/>
              <a:t> </a:t>
            </a:r>
            <a:r>
              <a:rPr lang="es-CO" sz="2400" dirty="0"/>
              <a:t>Levantándose, pues, de mañana Jerobaal, el cual es Gedeón, y todo el pueblo que estaba con él, acamparon junto a la fuente de Harod; y tenía el campamento de los madianitas al norte, más allá del collado de More, en el valle.</a:t>
            </a:r>
          </a:p>
        </p:txBody>
      </p:sp>
      <p:pic>
        <p:nvPicPr>
          <p:cNvPr id="2052" name="Picture 4" descr="http://3.bp.blogspot.com/-gQTnRYf6IwU/TgjhNJXIleI/AAAAAAAAAmQ/QbKTUgZn05A/s400/Fuen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995" y="867483"/>
            <a:ext cx="3563888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7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3 </a:t>
            </a:r>
            <a:r>
              <a:rPr lang="es-CO" dirty="0"/>
              <a:t>Ahora, pues, haz pregonar en oídos del pueblo, diciendo: </a:t>
            </a:r>
            <a:r>
              <a:rPr lang="es-CO" b="1" dirty="0">
                <a:latin typeface="Agency FB" pitchFamily="34" charset="0"/>
              </a:rPr>
              <a:t>Quien tema y se estremezca, madrugue y devuélvase desde el monte de Galaad</a:t>
            </a:r>
            <a:r>
              <a:rPr lang="es-CO" dirty="0"/>
              <a:t>. Y se devolvieron de los del pueblo </a:t>
            </a:r>
            <a:r>
              <a:rPr lang="es-CO" u="sng" dirty="0"/>
              <a:t>veintidós mil</a:t>
            </a:r>
            <a:r>
              <a:rPr lang="es-CO" dirty="0"/>
              <a:t>, y quedaron </a:t>
            </a:r>
            <a:r>
              <a:rPr lang="es-CO" u="sng" dirty="0"/>
              <a:t>diez mil</a:t>
            </a:r>
            <a:r>
              <a:rPr lang="es-CO" dirty="0"/>
              <a:t>. </a:t>
            </a:r>
          </a:p>
          <a:p>
            <a:pPr marL="0" indent="0" algn="ctr">
              <a:buNone/>
            </a:pPr>
            <a:r>
              <a:rPr lang="es-CO" b="1" baseline="30000" dirty="0"/>
              <a:t>4 </a:t>
            </a:r>
            <a:r>
              <a:rPr lang="es-CO" dirty="0"/>
              <a:t>Y Jehová dijo a Gedeón: </a:t>
            </a:r>
            <a:r>
              <a:rPr lang="es-CO" b="1" dirty="0">
                <a:latin typeface="Agency FB" pitchFamily="34" charset="0"/>
              </a:rPr>
              <a:t>Aún es mucho el pueblo; llévalos a las aguas, y allí te los probaré; y del que yo te diga: Vaya éste contigo, irá contigo; mas de cualquiera que yo te diga: Este no vaya contigo, el tal no irá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57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201622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b="1" baseline="30000" dirty="0" smtClean="0"/>
              <a:t>6 </a:t>
            </a:r>
            <a:r>
              <a:rPr lang="es-CO" dirty="0"/>
              <a:t>Y fue el número de los que lamieron llevando el agua con la mano a su boca, trescientos hombres; y todo el resto del pueblo </a:t>
            </a:r>
            <a:r>
              <a:rPr lang="es-CO" dirty="0" smtClean="0"/>
              <a:t>9.700 se </a:t>
            </a:r>
            <a:r>
              <a:rPr lang="es-CO" dirty="0"/>
              <a:t>dobló sobre sus rodillas para beber las aguas</a:t>
            </a:r>
            <a:r>
              <a:rPr lang="es-CO" dirty="0" smtClean="0"/>
              <a:t>. Note que fueron eliminados 31.700 hombres que aparentemente era aptos para la guerra.</a:t>
            </a:r>
            <a:endParaRPr lang="es-CO" dirty="0"/>
          </a:p>
          <a:p>
            <a:endParaRPr lang="es-CO" dirty="0"/>
          </a:p>
        </p:txBody>
      </p:sp>
      <p:pic>
        <p:nvPicPr>
          <p:cNvPr id="4" name="Picture 2" descr="http://www.catecismo.com.ar/sermonesdurante2/3_90A/3_90A_clip_image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4134477" cy="353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251520" y="404664"/>
            <a:ext cx="4752528" cy="35394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800" b="1" baseline="30000" dirty="0"/>
              <a:t>5 </a:t>
            </a:r>
            <a:r>
              <a:rPr lang="es-CO" sz="2800" dirty="0"/>
              <a:t>Entonces llevó el pueblo a las aguas; y Jehová dijo a Gedeón: Cualquiera que lamiere las aguas con su lengua como lame el perro, a aquél pondrás aparte; asimismo a cualquiera que se doblare sobre sus rodillas para beber. </a:t>
            </a:r>
          </a:p>
        </p:txBody>
      </p:sp>
    </p:spTree>
    <p:extLst>
      <p:ext uri="{BB962C8B-B14F-4D97-AF65-F5344CB8AC3E}">
        <p14:creationId xmlns:p14="http://schemas.microsoft.com/office/powerpoint/2010/main" val="195463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4365104"/>
            <a:ext cx="8229600" cy="216024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Estos tenían </a:t>
            </a:r>
            <a:r>
              <a:rPr lang="es-CO" dirty="0"/>
              <a:t>la fe necesaria para creer que si Dios estaba con ellos, podrían tener éxito aunque fueran pocos.  Como Jonatán más tarde le recordó a su paje de armas, el número de soldados era de poca importancia a la vista de Dios </a:t>
            </a:r>
            <a:r>
              <a:rPr lang="es-CO" b="1" dirty="0" smtClean="0">
                <a:solidFill>
                  <a:srgbClr val="FF0000"/>
                </a:solidFill>
              </a:rPr>
              <a:t>(lea 1Sam.14:6</a:t>
            </a:r>
            <a:r>
              <a:rPr lang="es-CO" b="1" dirty="0">
                <a:solidFill>
                  <a:srgbClr val="FF0000"/>
                </a:solidFill>
              </a:rPr>
              <a:t>).   </a:t>
            </a:r>
          </a:p>
          <a:p>
            <a:pPr marL="0" indent="0" algn="ctr">
              <a:buNone/>
            </a:pPr>
            <a:endParaRPr lang="es-CO" b="1" baseline="30000" dirty="0" smtClean="0"/>
          </a:p>
        </p:txBody>
      </p:sp>
      <p:pic>
        <p:nvPicPr>
          <p:cNvPr id="4098" name="Picture 2" descr="http://edumatica.ing.ula.ve/Politeca%202012/JornadasEdumatica/VIJornadas/ajo/Cosecha/Imagenes/1zaran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188640"/>
            <a:ext cx="43204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22626" y="188641"/>
            <a:ext cx="4572000" cy="35394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/>
            <a:r>
              <a:rPr lang="es-CO" sz="2800" dirty="0"/>
              <a:t>El zarandeo había servido para eliminar a los que se habían manchado con la idolatría, y para apartar a los hombres de valor y fe, cuya confianza en Dios no había sido viciada por el culto y las prácticas de la idolatría.</a:t>
            </a:r>
          </a:p>
        </p:txBody>
      </p:sp>
    </p:spTree>
    <p:extLst>
      <p:ext uri="{BB962C8B-B14F-4D97-AF65-F5344CB8AC3E}">
        <p14:creationId xmlns:p14="http://schemas.microsoft.com/office/powerpoint/2010/main" val="39451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b="1" baseline="30000" dirty="0" smtClean="0"/>
              <a:t>7 </a:t>
            </a:r>
            <a:r>
              <a:rPr lang="es-CO" dirty="0"/>
              <a:t>Entonces Jehová dijo a Gedeón: </a:t>
            </a:r>
            <a:r>
              <a:rPr lang="es-CO" dirty="0" smtClean="0"/>
              <a:t>«</a:t>
            </a:r>
            <a:r>
              <a:rPr lang="es-CO" b="1" i="1" dirty="0" smtClean="0">
                <a:latin typeface="Agency FB" pitchFamily="34" charset="0"/>
              </a:rPr>
              <a:t>Con </a:t>
            </a:r>
            <a:r>
              <a:rPr lang="es-CO" b="1" i="1" dirty="0">
                <a:latin typeface="Agency FB" pitchFamily="34" charset="0"/>
              </a:rPr>
              <a:t>estos trescientos hombres que lamieron el agua os salvaré, y entregaré a los madianitas en tus manos; y váyase toda la demás gente cada uno a su </a:t>
            </a:r>
            <a:r>
              <a:rPr lang="es-CO" b="1" i="1" dirty="0" smtClean="0">
                <a:latin typeface="Agency FB" pitchFamily="34" charset="0"/>
              </a:rPr>
              <a:t>lugar». </a:t>
            </a:r>
          </a:p>
          <a:p>
            <a:pPr marL="0" indent="0" algn="ctr">
              <a:buNone/>
            </a:pPr>
            <a:endParaRPr lang="es-CO" b="1" i="1" dirty="0"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s-CO" b="1" i="1" u="sng" dirty="0" smtClean="0"/>
              <a:t>Orad</a:t>
            </a:r>
            <a:r>
              <a:rPr lang="es-CO" b="1" i="1" u="sng" dirty="0"/>
              <a:t>, y nunca seréis sorprendidos</a:t>
            </a:r>
            <a:r>
              <a:rPr lang="es-CO" b="1" i="1" u="sng" dirty="0" smtClean="0"/>
              <a:t>.</a:t>
            </a:r>
            <a:endParaRPr lang="es-CO" b="1" i="1" u="sng" dirty="0"/>
          </a:p>
          <a:p>
            <a:pPr marL="0" indent="0" algn="ctr">
              <a:buNone/>
            </a:pPr>
            <a:r>
              <a:rPr lang="es-CO" dirty="0"/>
              <a:t>El Señor está dispuesto a hacer grandes cosas por nosotros. No ganaremos la victoria mediante números, sino mediante una entrega plena del alma a Jesús. Debemos avanzar en su fortaleza, confiando en el poderoso Dios de Israel.</a:t>
            </a:r>
          </a:p>
          <a:p>
            <a:pPr marL="0" indent="0" algn="ctr">
              <a:buNone/>
            </a:pPr>
            <a:endParaRPr lang="es-CO" b="1" i="1" dirty="0">
              <a:latin typeface="Agency FB" pitchFamily="34" charset="0"/>
            </a:endParaRPr>
          </a:p>
          <a:p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8 </a:t>
            </a:r>
            <a:r>
              <a:rPr lang="es-CO" dirty="0"/>
              <a:t>Y habiendo tomado provisiones para el pueblo, y sus trompetas, envió a todos los israelitas cada uno a su tienda, y retuvo a aquellos trescientos </a:t>
            </a:r>
            <a:r>
              <a:rPr lang="es-CO" dirty="0" smtClean="0"/>
              <a:t>hombres;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8291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2376264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/>
              <a:t>Nunca debierais ser sorprendidos, nunca debierais estar sin vuestra armadura puesta. </a:t>
            </a:r>
            <a:endParaRPr lang="es-CO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Estad </a:t>
            </a:r>
            <a:r>
              <a:rPr lang="es-CO" dirty="0"/>
              <a:t>preparados para cualquier emergencia, para cualquier llamamiento del deber. </a:t>
            </a:r>
            <a:endParaRPr lang="es-CO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323528" y="3167803"/>
            <a:ext cx="5688632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Aguardad, velad por cada oportunidad para presentar la verdad; sed versados en las profecías, familiarizaos con las lecciones de Cristo. No confiéis en argumentos bien preparados. Un argumento solo no es suficiente. Debéis buscar a Dios puestos de rodillas; debéis salir para encontrar a las personas mediante el poder y la influencia de su Espíritu.</a:t>
            </a:r>
          </a:p>
        </p:txBody>
      </p:sp>
      <p:pic>
        <p:nvPicPr>
          <p:cNvPr id="5" name="Picture 2" descr="http://3.bp.blogspot.com/-Qcv-Oo36DtQ/TVbhvbdxxnI/AAAAAAAABmA/x79QennN6Ik/s220/thumbnailCAW24VK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56992"/>
            <a:ext cx="266429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6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4800" b="1" i="1" dirty="0" smtClean="0">
                <a:solidFill>
                  <a:srgbClr val="FF0000"/>
                </a:solidFill>
                <a:latin typeface="Agency FB" pitchFamily="34" charset="0"/>
              </a:rPr>
              <a:t>Dios revela la victoria a Gedeón</a:t>
            </a:r>
            <a:endParaRPr lang="es-CO" sz="4800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Debido a que los Madianitas eran numerosos, y Gedeón contaba con solamente 300 hombres, estaba temeroso. Por tanto Dios le dice: </a:t>
            </a:r>
            <a:r>
              <a:rPr lang="es-CO" sz="3400" b="1" dirty="0" smtClean="0">
                <a:solidFill>
                  <a:srgbClr val="FF0000"/>
                </a:solidFill>
              </a:rPr>
              <a:t>Jueces 7:9-15</a:t>
            </a:r>
            <a:r>
              <a:rPr lang="es-CO" dirty="0" smtClean="0"/>
              <a:t>.</a:t>
            </a:r>
            <a:r>
              <a:rPr lang="es-CO" dirty="0"/>
              <a:t> Aconteció que aquella noche Jehová le dijo: </a:t>
            </a:r>
            <a:r>
              <a:rPr lang="es-CO" dirty="0" smtClean="0"/>
              <a:t>«</a:t>
            </a:r>
            <a:r>
              <a:rPr lang="es-CO" b="1" dirty="0" smtClean="0">
                <a:latin typeface="Agency FB" pitchFamily="34" charset="0"/>
              </a:rPr>
              <a:t>Levántate</a:t>
            </a:r>
            <a:r>
              <a:rPr lang="es-CO" b="1" dirty="0">
                <a:latin typeface="Agency FB" pitchFamily="34" charset="0"/>
              </a:rPr>
              <a:t>, y desciende al campamento; porque yo lo he entregado en tus manos. </a:t>
            </a:r>
            <a:r>
              <a:rPr lang="es-CO" b="1" baseline="30000" dirty="0" smtClean="0">
                <a:latin typeface="Agency FB" pitchFamily="34" charset="0"/>
              </a:rPr>
              <a:t>10 </a:t>
            </a:r>
            <a:r>
              <a:rPr lang="es-CO" b="1" dirty="0">
                <a:latin typeface="Agency FB" pitchFamily="34" charset="0"/>
              </a:rPr>
              <a:t>Y si tienes temor de descender, baja tú con Fura tu criado al campamento, </a:t>
            </a:r>
            <a:r>
              <a:rPr lang="es-CO" b="1" baseline="30000" dirty="0" smtClean="0">
                <a:latin typeface="Agency FB" pitchFamily="34" charset="0"/>
              </a:rPr>
              <a:t>11 </a:t>
            </a:r>
            <a:r>
              <a:rPr lang="es-CO" b="1" dirty="0">
                <a:latin typeface="Agency FB" pitchFamily="34" charset="0"/>
              </a:rPr>
              <a:t>y oirás lo que hablan; y entonces tus manos se esforzarán, y descenderás al </a:t>
            </a:r>
            <a:r>
              <a:rPr lang="es-CO" b="1" dirty="0" smtClean="0">
                <a:latin typeface="Agency FB" pitchFamily="34" charset="0"/>
              </a:rPr>
              <a:t>campamento</a:t>
            </a:r>
            <a:r>
              <a:rPr lang="es-CO" dirty="0" smtClean="0"/>
              <a:t>».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dirty="0"/>
              <a:t>Y él descendió con Fura su criado hasta los puestos avanzados de la gente armada que estaba en </a:t>
            </a:r>
            <a:r>
              <a:rPr lang="es-CO" dirty="0" smtClean="0"/>
              <a:t>el campamento.</a:t>
            </a:r>
            <a:r>
              <a:rPr lang="es-CO" dirty="0"/>
              <a:t> </a:t>
            </a:r>
            <a:r>
              <a:rPr lang="es-CO" b="1" baseline="30000" dirty="0" smtClean="0"/>
              <a:t>12 </a:t>
            </a:r>
            <a:r>
              <a:rPr lang="es-CO" dirty="0"/>
              <a:t>Y los madianitas, los amalecitas y los hijos del oriente estaban tendidos en el valle como langostas en multitud, y sus camellos eran innumerables como la arena que está a la ribera del mar en multitud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1567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612068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baseline="30000" dirty="0"/>
              <a:t>13 </a:t>
            </a:r>
            <a:r>
              <a:rPr lang="es-CO" dirty="0"/>
              <a:t>Cuando llegó Gedeón, he aquí que un hombre estaba contando a su compañero un sueño, diciendo: </a:t>
            </a:r>
            <a:r>
              <a:rPr lang="es-CO" dirty="0" smtClean="0"/>
              <a:t> «</a:t>
            </a:r>
            <a:r>
              <a:rPr lang="es-CO" b="1" dirty="0" smtClean="0">
                <a:latin typeface="Agency FB" pitchFamily="34" charset="0"/>
              </a:rPr>
              <a:t>He </a:t>
            </a:r>
            <a:r>
              <a:rPr lang="es-CO" b="1" dirty="0">
                <a:latin typeface="Agency FB" pitchFamily="34" charset="0"/>
              </a:rPr>
              <a:t>aquí yo soñé un sueño: Veía un pan de cebada que rodaba hasta el campamento de </a:t>
            </a:r>
            <a:r>
              <a:rPr lang="es-CO" b="1" dirty="0" smtClean="0">
                <a:latin typeface="Agency FB" pitchFamily="34" charset="0"/>
              </a:rPr>
              <a:t>Madían, </a:t>
            </a:r>
            <a:r>
              <a:rPr lang="es-CO" b="1" dirty="0">
                <a:latin typeface="Agency FB" pitchFamily="34" charset="0"/>
              </a:rPr>
              <a:t>y llegó a la tienda, y la golpeó de tal manera que cayó, y la trastornó de arriba abajo, y la tienda </a:t>
            </a:r>
            <a:r>
              <a:rPr lang="es-CO" b="1" dirty="0" smtClean="0">
                <a:latin typeface="Agency FB" pitchFamily="34" charset="0"/>
              </a:rPr>
              <a:t>cayó»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b="1" baseline="30000" dirty="0" smtClean="0"/>
              <a:t>14 </a:t>
            </a:r>
            <a:r>
              <a:rPr lang="es-CO" dirty="0"/>
              <a:t>Y su compañero respondió y dijo: </a:t>
            </a:r>
            <a:r>
              <a:rPr lang="es-CO" b="1" dirty="0" smtClean="0">
                <a:latin typeface="Agency FB" pitchFamily="34" charset="0"/>
              </a:rPr>
              <a:t>«Esto </a:t>
            </a:r>
            <a:r>
              <a:rPr lang="es-CO" b="1" dirty="0">
                <a:latin typeface="Agency FB" pitchFamily="34" charset="0"/>
              </a:rPr>
              <a:t>no es otra cosa sino la espada de Gedeón hijo de Joás, varón de Israel. Dios ha entregado en sus manos a los madianitas con todo el </a:t>
            </a:r>
            <a:r>
              <a:rPr lang="es-CO" b="1" dirty="0" smtClean="0">
                <a:latin typeface="Agency FB" pitchFamily="34" charset="0"/>
              </a:rPr>
              <a:t>campamento»</a:t>
            </a:r>
            <a:r>
              <a:rPr lang="es-CO" dirty="0" smtClean="0"/>
              <a:t>. </a:t>
            </a:r>
            <a:endParaRPr lang="es-CO" dirty="0"/>
          </a:p>
          <a:p>
            <a:pPr marL="0" indent="0" algn="ctr">
              <a:buNone/>
            </a:pPr>
            <a:r>
              <a:rPr lang="es-CO" b="1" baseline="30000" dirty="0"/>
              <a:t>15 </a:t>
            </a:r>
            <a:r>
              <a:rPr lang="es-CO" dirty="0"/>
              <a:t>Cuando Gedeón oyó el relato del sueño y su interpretación</a:t>
            </a:r>
            <a:r>
              <a:rPr lang="es-CO" dirty="0" smtClean="0"/>
              <a:t>,</a:t>
            </a:r>
            <a:r>
              <a:rPr lang="es-CO" u="sng" dirty="0" smtClean="0"/>
              <a:t> ADORÓ</a:t>
            </a:r>
            <a:r>
              <a:rPr lang="es-CO" dirty="0" smtClean="0"/>
              <a:t>; </a:t>
            </a:r>
            <a:r>
              <a:rPr lang="es-CO" dirty="0"/>
              <a:t>y vuelto al campamento de Israel, dijo: </a:t>
            </a:r>
            <a:r>
              <a:rPr lang="es-CO" b="1" dirty="0" smtClean="0">
                <a:latin typeface="Agency FB" pitchFamily="34" charset="0"/>
              </a:rPr>
              <a:t>«Levantaos</a:t>
            </a:r>
            <a:r>
              <a:rPr lang="es-CO" b="1" dirty="0">
                <a:latin typeface="Agency FB" pitchFamily="34" charset="0"/>
              </a:rPr>
              <a:t>, porque Jehová ha entregado el campamento de </a:t>
            </a:r>
            <a:r>
              <a:rPr lang="es-CO" b="1" dirty="0" smtClean="0">
                <a:latin typeface="Agency FB" pitchFamily="34" charset="0"/>
              </a:rPr>
              <a:t>Madían </a:t>
            </a:r>
            <a:r>
              <a:rPr lang="es-CO" b="1" dirty="0">
                <a:latin typeface="Agency FB" pitchFamily="34" charset="0"/>
              </a:rPr>
              <a:t>en vuestras </a:t>
            </a:r>
            <a:r>
              <a:rPr lang="es-CO" b="1" dirty="0" smtClean="0">
                <a:latin typeface="Agency FB" pitchFamily="34" charset="0"/>
              </a:rPr>
              <a:t>manos»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7013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s-CO" b="1" i="1" dirty="0" smtClean="0">
                <a:solidFill>
                  <a:schemeClr val="bg1"/>
                </a:solidFill>
                <a:latin typeface="Agency FB" pitchFamily="34" charset="0"/>
              </a:rPr>
              <a:t>Estratagema de Gedeón: tres instrumentos, trompetas, calabazas y luz.</a:t>
            </a:r>
            <a:endParaRPr lang="es-CO" b="1" i="1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3400" b="1" dirty="0" smtClean="0">
                <a:solidFill>
                  <a:srgbClr val="FF0000"/>
                </a:solidFill>
              </a:rPr>
              <a:t>Jueces 7:16-25</a:t>
            </a:r>
            <a:r>
              <a:rPr lang="es-CO" dirty="0" smtClean="0"/>
              <a:t>.</a:t>
            </a:r>
            <a:r>
              <a:rPr lang="es-CO" b="1" baseline="30000" dirty="0"/>
              <a:t> 16 </a:t>
            </a:r>
            <a:r>
              <a:rPr lang="es-CO" dirty="0"/>
              <a:t>Y repartiendo los trescientos hombres en tres escuadrones, dio a todos ellos trompetas en sus manos, y cántaros vacíos con teas ardiendo dentro de los cántaros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17 Y </a:t>
            </a:r>
            <a:r>
              <a:rPr lang="es-CO" dirty="0"/>
              <a:t>les dijo: </a:t>
            </a:r>
            <a:r>
              <a:rPr lang="es-CO" b="1" u="sng" dirty="0">
                <a:latin typeface="Agency FB" pitchFamily="34" charset="0"/>
              </a:rPr>
              <a:t>Miradme a mí, y haced como hago yo</a:t>
            </a:r>
            <a:r>
              <a:rPr lang="es-CO" b="1" dirty="0">
                <a:latin typeface="Agency FB" pitchFamily="34" charset="0"/>
              </a:rPr>
              <a:t>; he aquí que cuando yo llegue al extremo del campamento, haréis vosotros como hago yo. </a:t>
            </a:r>
            <a:r>
              <a:rPr lang="es-CO" b="1" baseline="30000" dirty="0" smtClean="0">
                <a:latin typeface="Agency FB" pitchFamily="34" charset="0"/>
              </a:rPr>
              <a:t>18 </a:t>
            </a:r>
            <a:r>
              <a:rPr lang="es-CO" b="1" dirty="0">
                <a:latin typeface="Agency FB" pitchFamily="34" charset="0"/>
              </a:rPr>
              <a:t>Yo tocaré la trompeta, y todos los que estarán conmigo; y vosotros tocaréis entonces las trompetas alrededor de todo el campamento, y diréis: ¡Por Jehová y por Gedeón! </a:t>
            </a:r>
          </a:p>
        </p:txBody>
      </p:sp>
    </p:spTree>
    <p:extLst>
      <p:ext uri="{BB962C8B-B14F-4D97-AF65-F5344CB8AC3E}">
        <p14:creationId xmlns:p14="http://schemas.microsoft.com/office/powerpoint/2010/main" val="127132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04664"/>
            <a:ext cx="8568952" cy="633670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sz="3600" b="1" dirty="0" smtClean="0">
                <a:solidFill>
                  <a:srgbClr val="FF0000"/>
                </a:solidFill>
              </a:rPr>
              <a:t>Patriarcas y profetas  p 593</a:t>
            </a:r>
            <a:r>
              <a:rPr lang="es-CO" dirty="0" smtClean="0"/>
              <a:t>. Dice: «</a:t>
            </a:r>
            <a:r>
              <a:rPr lang="es-CO" b="1" dirty="0" smtClean="0">
                <a:latin typeface="Agency FB" pitchFamily="34" charset="0"/>
              </a:rPr>
              <a:t>El </a:t>
            </a:r>
            <a:r>
              <a:rPr lang="es-CO" b="1" dirty="0">
                <a:latin typeface="Agency FB" pitchFamily="34" charset="0"/>
              </a:rPr>
              <a:t>plan de ataque fue sugerido por la dirección </a:t>
            </a:r>
            <a:r>
              <a:rPr lang="es-CO" b="1" dirty="0" smtClean="0">
                <a:latin typeface="Agency FB" pitchFamily="34" charset="0"/>
              </a:rPr>
              <a:t>divina. Esta </a:t>
            </a:r>
            <a:r>
              <a:rPr lang="es-CO" b="1" dirty="0">
                <a:latin typeface="Agency FB" pitchFamily="34" charset="0"/>
              </a:rPr>
              <a:t>división se hizo con el fin de crear la ilusión de que el ejército atacante era muy numeroso, para que cuando los madianitas vieran las antorchas y oyeran las trompetas en diferentes puntos en torno del campamento, supusieran que estaban </a:t>
            </a:r>
            <a:r>
              <a:rPr lang="es-CO" b="1" dirty="0" smtClean="0">
                <a:latin typeface="Agency FB" pitchFamily="34" charset="0"/>
              </a:rPr>
              <a:t>rodeados</a:t>
            </a:r>
            <a:r>
              <a:rPr lang="es-CO" dirty="0" smtClean="0"/>
              <a:t>».  </a:t>
            </a:r>
            <a:endParaRPr lang="es-CO" b="1" baseline="30000" dirty="0"/>
          </a:p>
          <a:p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19 </a:t>
            </a:r>
            <a:r>
              <a:rPr lang="es-CO" dirty="0"/>
              <a:t>Llegaron, pues, Gedeón y los cien hombres que llevaba consigo, al extremo del campamento, al principio de la guardia de la medianoche, cuando acababan de renovar los centinelas; y tocaron las trompetas, y quebraron los cántaros que llevaban en sus manos. </a:t>
            </a:r>
            <a:r>
              <a:rPr lang="es-CO" b="1" baseline="30000" dirty="0"/>
              <a:t>20 </a:t>
            </a:r>
            <a:r>
              <a:rPr lang="es-CO" dirty="0"/>
              <a:t>Y los tres escuadrones tocaron las trompetas, y quebrando los cántaros tomaron en la mano izquierda las teas, y en la derecha las trompetas con que tocaban, y gritaron: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¡</a:t>
            </a:r>
            <a:r>
              <a:rPr lang="es-CO" b="1" dirty="0">
                <a:latin typeface="Agency FB" pitchFamily="34" charset="0"/>
              </a:rPr>
              <a:t>Por la espada de Jehová y de Gedeón</a:t>
            </a:r>
            <a:r>
              <a:rPr lang="es-CO" b="1" dirty="0" smtClean="0">
                <a:latin typeface="Agency FB" pitchFamily="34" charset="0"/>
              </a:rPr>
              <a:t>!</a:t>
            </a:r>
            <a:endParaRPr lang="es-CO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332656"/>
            <a:ext cx="8568952" cy="626469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b="1" baseline="30000" dirty="0"/>
              <a:t>21 </a:t>
            </a:r>
            <a:r>
              <a:rPr lang="es-CO" dirty="0"/>
              <a:t>Y se estuvieron firmes cada uno en su puesto en derredor del campamento; entonces todo el ejército echó a correr dando gritos y </a:t>
            </a:r>
            <a:r>
              <a:rPr lang="es-CO" dirty="0" smtClean="0"/>
              <a:t>huyendo.</a:t>
            </a:r>
            <a:r>
              <a:rPr lang="es-CO" b="1" baseline="30000" dirty="0" smtClean="0"/>
              <a:t>22 </a:t>
            </a:r>
            <a:r>
              <a:rPr lang="es-CO" dirty="0"/>
              <a:t>Y los trescientos tocaban las trompetas; </a:t>
            </a:r>
            <a:r>
              <a:rPr lang="es-CO" i="1" u="sng" dirty="0"/>
              <a:t>y Jehová puso la espada de cada uno contra su compañero en todo el campamento</a:t>
            </a:r>
            <a:r>
              <a:rPr lang="es-CO" dirty="0"/>
              <a:t>. Y el ejército huyó hasta Bet-sita, en dirección de Zerera, y hasta la frontera de Abel-mehola en Tabat. </a:t>
            </a:r>
            <a:r>
              <a:rPr lang="es-CO" b="1" baseline="30000" dirty="0" smtClean="0"/>
              <a:t>23 </a:t>
            </a:r>
            <a:r>
              <a:rPr lang="es-CO" dirty="0"/>
              <a:t>Y juntándose los de Israel, de Neftalí, de Aser y de todo Manasés, siguieron a los madianitas. </a:t>
            </a:r>
          </a:p>
          <a:p>
            <a:pPr marL="0" indent="0" algn="ctr">
              <a:buNone/>
            </a:pPr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24 </a:t>
            </a:r>
            <a:r>
              <a:rPr lang="es-CO" dirty="0"/>
              <a:t>Gedeón también envió mensajeros por todo el monte de Efraín, diciendo: </a:t>
            </a:r>
            <a:r>
              <a:rPr lang="es-CO" dirty="0" smtClean="0"/>
              <a:t>«</a:t>
            </a:r>
            <a:r>
              <a:rPr lang="es-CO" b="1" dirty="0" smtClean="0">
                <a:latin typeface="Agency FB" pitchFamily="34" charset="0"/>
              </a:rPr>
              <a:t>Descended </a:t>
            </a:r>
            <a:r>
              <a:rPr lang="es-CO" b="1" dirty="0">
                <a:latin typeface="Agency FB" pitchFamily="34" charset="0"/>
              </a:rPr>
              <a:t>al encuentro de los madianitas, y tomad los vados de Bet-bara y del Jordán antes que ellos </a:t>
            </a:r>
            <a:r>
              <a:rPr lang="es-CO" b="1" dirty="0" smtClean="0">
                <a:latin typeface="Agency FB" pitchFamily="34" charset="0"/>
              </a:rPr>
              <a:t>lleguen»</a:t>
            </a:r>
            <a:r>
              <a:rPr lang="es-CO" dirty="0" smtClean="0"/>
              <a:t>. </a:t>
            </a:r>
            <a:r>
              <a:rPr lang="es-CO" dirty="0"/>
              <a:t>Y juntos todos los hombres de Efraín, tomaron los vados de Bet-bara y del Jordán. </a:t>
            </a:r>
          </a:p>
          <a:p>
            <a:pPr marL="0" indent="0" algn="ctr">
              <a:buNone/>
            </a:pPr>
            <a:endParaRPr lang="es-CO" b="1" baseline="30000" dirty="0" smtClean="0"/>
          </a:p>
          <a:p>
            <a:pPr marL="0" indent="0" algn="ctr">
              <a:buNone/>
            </a:pPr>
            <a:r>
              <a:rPr lang="es-CO" b="1" baseline="30000" dirty="0" smtClean="0"/>
              <a:t>25 </a:t>
            </a:r>
            <a:r>
              <a:rPr lang="es-CO" dirty="0"/>
              <a:t>Y tomaron a dos príncipes de los madianitas, Oreb y Zeeb; y mataron a Oreb en la peña de Oreb, y a Zeeb lo mataron en el lagar de Zeeb; y después que siguieron a los madianitas, trajeron las cabezas de Oreb y de Zeeb a Gedeón al otro lado del </a:t>
            </a:r>
            <a:r>
              <a:rPr lang="es-CO" dirty="0" smtClean="0"/>
              <a:t>Jordán.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2271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25202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Finalmente, para terminar esta segunda parte del tema sobre los «</a:t>
            </a:r>
            <a:r>
              <a:rPr lang="es-CO" i="1" u="sng" dirty="0" smtClean="0"/>
              <a:t>heraldos de la luz</a:t>
            </a:r>
            <a:r>
              <a:rPr lang="es-CO" dirty="0" smtClean="0"/>
              <a:t>» veamos barios puntos:</a:t>
            </a:r>
          </a:p>
          <a:p>
            <a:endParaRPr lang="es-CO" dirty="0"/>
          </a:p>
          <a:p>
            <a:pPr marL="0" indent="0">
              <a:buNone/>
            </a:pPr>
            <a:r>
              <a:rPr lang="es-CO" sz="3800" b="1" dirty="0" smtClean="0">
                <a:solidFill>
                  <a:srgbClr val="FF0000"/>
                </a:solidFill>
              </a:rPr>
              <a:t>1)</a:t>
            </a:r>
            <a:r>
              <a:rPr lang="es-CO" dirty="0" smtClean="0"/>
              <a:t>. El ejercito de Gedeón no portaba armas comunes como las que usa un ejercito, sino </a:t>
            </a:r>
            <a:r>
              <a:rPr lang="es-CO" b="1" i="1" u="sng" dirty="0">
                <a:latin typeface="Agency FB" pitchFamily="34" charset="0"/>
              </a:rPr>
              <a:t>trompetas</a:t>
            </a:r>
            <a:r>
              <a:rPr lang="es-CO" b="1" u="sng" dirty="0">
                <a:latin typeface="Agency FB" pitchFamily="34" charset="0"/>
              </a:rPr>
              <a:t> en sus manos</a:t>
            </a:r>
            <a:r>
              <a:rPr lang="es-CO" dirty="0"/>
              <a:t>, y </a:t>
            </a:r>
            <a:r>
              <a:rPr lang="es-CO" b="1" i="1" u="sng" dirty="0">
                <a:latin typeface="Agency FB" pitchFamily="34" charset="0"/>
              </a:rPr>
              <a:t>cántaros vacíos</a:t>
            </a:r>
            <a:r>
              <a:rPr lang="es-CO" dirty="0"/>
              <a:t> con </a:t>
            </a:r>
            <a:r>
              <a:rPr lang="es-CO" b="1" i="1" u="sng" dirty="0">
                <a:latin typeface="Agency FB" pitchFamily="34" charset="0"/>
              </a:rPr>
              <a:t>teas ardiendo dentro de los cántaros</a:t>
            </a:r>
            <a:r>
              <a:rPr lang="es-CO" b="1" i="1" u="sng" dirty="0" smtClean="0">
                <a:latin typeface="Agency FB" pitchFamily="34" charset="0"/>
              </a:rPr>
              <a:t>.</a:t>
            </a:r>
          </a:p>
        </p:txBody>
      </p:sp>
      <p:pic>
        <p:nvPicPr>
          <p:cNvPr id="1026" name="Picture 2" descr="http://static-cdn1.ustream.tv/i/channel/picture/7/3/0/5/7305688/7305688_blowingshofar_1298762964,66x66,r: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4" y="3383285"/>
            <a:ext cx="2412776" cy="215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83681" y="3383285"/>
            <a:ext cx="604837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rgbClr val="FF0000"/>
                </a:solidFill>
              </a:rPr>
              <a:t>2)</a:t>
            </a:r>
            <a:r>
              <a:rPr lang="es-CO" sz="2800" dirty="0"/>
              <a:t>. Las </a:t>
            </a:r>
            <a:r>
              <a:rPr lang="es-CO" sz="2800" b="1" i="1" u="sng" dirty="0"/>
              <a:t>trompetas</a:t>
            </a:r>
            <a:r>
              <a:rPr lang="es-CO" sz="2800" dirty="0"/>
              <a:t> eran el cuerno curvo de carnero o de buey. Como las que se usaron por orden de Dios en la destrucción de Jericó </a:t>
            </a:r>
            <a:r>
              <a:rPr lang="es-CO" sz="3200" dirty="0">
                <a:solidFill>
                  <a:srgbClr val="FF0000"/>
                </a:solidFill>
              </a:rPr>
              <a:t>(lea Josúe 6:4). </a:t>
            </a:r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971600" y="5733256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Note que </a:t>
            </a:r>
            <a:r>
              <a:rPr lang="es-CO" sz="2400" dirty="0" smtClean="0"/>
              <a:t>los heraldos tenían </a:t>
            </a:r>
            <a:r>
              <a:rPr lang="es-CO" sz="2400" dirty="0"/>
              <a:t>las «</a:t>
            </a:r>
            <a:r>
              <a:rPr lang="es-CO" sz="2400" i="1" u="sng" dirty="0"/>
              <a:t>trompetas en sus manos</a:t>
            </a:r>
            <a:r>
              <a:rPr lang="es-CO" sz="2400" dirty="0"/>
              <a:t>», listos para hacerlas sonar </a:t>
            </a:r>
            <a:r>
              <a:rPr lang="es-CO" sz="2400" dirty="0" smtClean="0"/>
              <a:t>en el momento oportuno </a:t>
            </a:r>
            <a:r>
              <a:rPr lang="es-CO" sz="2400" dirty="0" smtClean="0">
                <a:solidFill>
                  <a:srgbClr val="FF0000"/>
                </a:solidFill>
              </a:rPr>
              <a:t>(lea 1Ped.3:15).</a:t>
            </a: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1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429000"/>
            <a:ext cx="8229600" cy="204909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dirty="0" smtClean="0"/>
              <a:t>Note que los «cantaros» estaban «vacíos», lo cual quiere decir que los hijos de Dios deben estar desprovistos de argumentos  humanos como: </a:t>
            </a:r>
            <a:r>
              <a:rPr lang="es-CO" b="1" i="1" dirty="0" smtClean="0"/>
              <a:t>¡Yo pienso, yo creo! </a:t>
            </a:r>
            <a:r>
              <a:rPr lang="es-CO" dirty="0" smtClean="0"/>
              <a:t>Lo cual contradice lo que Dios ordena en su Palabra </a:t>
            </a:r>
            <a:r>
              <a:rPr lang="es-CO" dirty="0" smtClean="0">
                <a:solidFill>
                  <a:srgbClr val="FF0000"/>
                </a:solidFill>
              </a:rPr>
              <a:t>(Lea Luc.18:17) </a:t>
            </a:r>
          </a:p>
          <a:p>
            <a:endParaRPr lang="es-CO" b="1" dirty="0"/>
          </a:p>
          <a:p>
            <a:endParaRPr lang="es-CO" dirty="0"/>
          </a:p>
        </p:txBody>
      </p:sp>
      <p:sp>
        <p:nvSpPr>
          <p:cNvPr id="2" name="1 Rectángulo"/>
          <p:cNvSpPr/>
          <p:nvPr/>
        </p:nvSpPr>
        <p:spPr>
          <a:xfrm>
            <a:off x="179512" y="404664"/>
            <a:ext cx="64087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rgbClr val="FF0000"/>
                </a:solidFill>
              </a:rPr>
              <a:t>3)</a:t>
            </a:r>
            <a:r>
              <a:rPr lang="es-CO" sz="2800" b="1" dirty="0"/>
              <a:t>. </a:t>
            </a:r>
            <a:r>
              <a:rPr lang="es-CO" sz="2800" b="1" u="sng" dirty="0"/>
              <a:t>Cántaros</a:t>
            </a:r>
            <a:r>
              <a:rPr lang="es-CO" sz="2800" b="1" dirty="0"/>
              <a:t>.  </a:t>
            </a:r>
            <a:r>
              <a:rPr lang="es-CO" sz="2800" dirty="0"/>
              <a:t>Eran</a:t>
            </a:r>
            <a:r>
              <a:rPr lang="es-CO" sz="2800" b="1" dirty="0"/>
              <a:t> </a:t>
            </a:r>
            <a:r>
              <a:rPr lang="es-CO" sz="2800" dirty="0"/>
              <a:t>vasijas baratas de barro que la gente de esa época usaba como recipientes para cocinar, las cuales en este caso representan a los hijos de Dios </a:t>
            </a:r>
            <a:endParaRPr lang="es-CO" sz="2800" dirty="0" smtClean="0"/>
          </a:p>
          <a:p>
            <a:r>
              <a:rPr lang="es-CO" sz="2800" dirty="0" smtClean="0">
                <a:solidFill>
                  <a:srgbClr val="FF0000"/>
                </a:solidFill>
              </a:rPr>
              <a:t>(</a:t>
            </a:r>
            <a:r>
              <a:rPr lang="es-CO" sz="2800" dirty="0">
                <a:solidFill>
                  <a:srgbClr val="FF0000"/>
                </a:solidFill>
              </a:rPr>
              <a:t>lea 2Cor.4:7).  </a:t>
            </a:r>
          </a:p>
        </p:txBody>
      </p:sp>
      <p:pic>
        <p:nvPicPr>
          <p:cNvPr id="2050" name="Picture 2" descr="http://capolavoro.es/WebRoot/StoreES3/Shops/eb8473/4D80/4CB4/F223/4E9B/AE15/D94C/9B1B/2C0F/cantaro_burgales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75548"/>
            <a:ext cx="165618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4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121099"/>
          </a:xfrm>
        </p:spPr>
        <p:txBody>
          <a:bodyPr>
            <a:normAutofit fontScale="85000" lnSpcReduction="10000"/>
          </a:bodyPr>
          <a:lstStyle/>
          <a:p>
            <a:r>
              <a:rPr lang="es-CO" dirty="0" smtClean="0"/>
              <a:t>Note </a:t>
            </a:r>
            <a:r>
              <a:rPr lang="es-CO" dirty="0"/>
              <a:t>que las «teas ardiendo» </a:t>
            </a:r>
            <a:r>
              <a:rPr lang="es-CO" dirty="0" smtClean="0"/>
              <a:t>debían </a:t>
            </a:r>
            <a:r>
              <a:rPr lang="es-CO" dirty="0"/>
              <a:t>estar «dentro de las vasijas»,  que somos nosotros. Jesús dijo: «</a:t>
            </a:r>
            <a:r>
              <a:rPr lang="es-CO" b="1" dirty="0">
                <a:latin typeface="Agency FB" pitchFamily="34" charset="0"/>
              </a:rPr>
              <a:t>YO SOY la Luz del mundo</a:t>
            </a:r>
            <a:r>
              <a:rPr lang="es-CO" dirty="0"/>
              <a:t>» </a:t>
            </a:r>
            <a:r>
              <a:rPr lang="es-CO" dirty="0">
                <a:solidFill>
                  <a:srgbClr val="FF0000"/>
                </a:solidFill>
              </a:rPr>
              <a:t>(Juan 8:12)</a:t>
            </a:r>
            <a:r>
              <a:rPr lang="es-CO" dirty="0"/>
              <a:t>, por </a:t>
            </a:r>
            <a:r>
              <a:rPr lang="es-CO" dirty="0" smtClean="0"/>
              <a:t>tanto, </a:t>
            </a:r>
            <a:r>
              <a:rPr lang="es-CO" dirty="0"/>
              <a:t>para que la </a:t>
            </a:r>
            <a:r>
              <a:rPr lang="es-CO" dirty="0" smtClean="0"/>
              <a:t>Luz </a:t>
            </a:r>
            <a:r>
              <a:rPr lang="es-CO" dirty="0"/>
              <a:t>tenga efecto en nuestra vida debe estar dentro de nosotros</a:t>
            </a:r>
            <a:r>
              <a:rPr lang="es-CO" dirty="0" smtClean="0"/>
              <a:t>. En nuestro corazón. </a:t>
            </a:r>
            <a:endParaRPr lang="es-CO" dirty="0"/>
          </a:p>
          <a:p>
            <a:pPr marL="0" indent="0">
              <a:buNone/>
            </a:pPr>
            <a:endParaRPr lang="es-CO" dirty="0"/>
          </a:p>
          <a:p>
            <a:endParaRPr lang="es-CO" dirty="0"/>
          </a:p>
        </p:txBody>
      </p:sp>
      <p:pic>
        <p:nvPicPr>
          <p:cNvPr id="3074" name="Picture 2" descr="http://t2.gstatic.com/images?q=tbn:ANd9GcQt711zuZ-4RP-tMktx2--Lv8XeXZkFMkCNST_V4yBl9O-rsa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5605"/>
            <a:ext cx="2289423" cy="274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23528" y="463605"/>
            <a:ext cx="590465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>
                <a:solidFill>
                  <a:srgbClr val="FF0000"/>
                </a:solidFill>
              </a:rPr>
              <a:t>4)</a:t>
            </a:r>
            <a:r>
              <a:rPr lang="es-CO" sz="2400" b="1" dirty="0"/>
              <a:t>. </a:t>
            </a:r>
            <a:r>
              <a:rPr lang="es-CO" sz="2800" b="1" u="sng" dirty="0"/>
              <a:t>Teas </a:t>
            </a:r>
            <a:r>
              <a:rPr lang="es-CO" sz="2800" b="1" u="sng" dirty="0" smtClean="0"/>
              <a:t>ardiendo </a:t>
            </a:r>
            <a:r>
              <a:rPr lang="es-CO" sz="2800" b="1" u="sng" dirty="0"/>
              <a:t>dentro de las vasijas de </a:t>
            </a:r>
            <a:r>
              <a:rPr lang="es-CO" sz="2800" b="1" u="sng" dirty="0" smtClean="0"/>
              <a:t>barro</a:t>
            </a:r>
            <a:r>
              <a:rPr lang="es-CO" sz="2400" dirty="0" smtClean="0"/>
              <a:t>, </a:t>
            </a:r>
            <a:r>
              <a:rPr lang="es-CO" sz="2400" dirty="0"/>
              <a:t>pero cuando las vasijas se quebrasen y las antorchas fuesen agitadas en el aire, arderían con un repentino </a:t>
            </a:r>
            <a:r>
              <a:rPr lang="es-CO" sz="2400" dirty="0" smtClean="0"/>
              <a:t>resplandor. En </a:t>
            </a:r>
            <a:r>
              <a:rPr lang="es-CO" sz="2400" dirty="0"/>
              <a:t>este caso </a:t>
            </a:r>
            <a:r>
              <a:rPr lang="es-CO" sz="2400" dirty="0" smtClean="0"/>
              <a:t>también </a:t>
            </a:r>
            <a:r>
              <a:rPr lang="es-CO" sz="2400" dirty="0"/>
              <a:t>representan a cada hijo de Dios </a:t>
            </a:r>
            <a:r>
              <a:rPr lang="es-CO" sz="2400" dirty="0">
                <a:solidFill>
                  <a:srgbClr val="FF0000"/>
                </a:solidFill>
              </a:rPr>
              <a:t>(lea Mat.5:14).</a:t>
            </a:r>
          </a:p>
        </p:txBody>
      </p:sp>
    </p:spTree>
    <p:extLst>
      <p:ext uri="{BB962C8B-B14F-4D97-AF65-F5344CB8AC3E}">
        <p14:creationId xmlns:p14="http://schemas.microsoft.com/office/powerpoint/2010/main" val="9149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88031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Tales métodos sencillos y poco promisorios, bajo la dirección y bendición de Dios pueden lograr más que los recursos más complicados ideados por los hombres.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Dios </a:t>
            </a:r>
            <a:r>
              <a:rPr lang="es-CO" dirty="0"/>
              <a:t>dice:  «</a:t>
            </a:r>
            <a:r>
              <a:rPr lang="es-CO" b="1" i="1" dirty="0">
                <a:latin typeface="Agency FB" pitchFamily="34" charset="0"/>
              </a:rPr>
              <a:t>No con ejército, ni con fuerza, sino con mi Espíritu, ha dicho Jehová de los ejércitos</a:t>
            </a:r>
            <a:r>
              <a:rPr lang="es-CO" dirty="0" smtClean="0"/>
              <a:t>»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lea Zacarías </a:t>
            </a:r>
            <a:r>
              <a:rPr lang="es-CO" b="1" dirty="0" smtClean="0">
                <a:solidFill>
                  <a:srgbClr val="FF0000"/>
                </a:solidFill>
              </a:rPr>
              <a:t>4:6</a:t>
            </a:r>
            <a:r>
              <a:rPr lang="es-CO" b="1" dirty="0">
                <a:solidFill>
                  <a:srgbClr val="FF0000"/>
                </a:solidFill>
              </a:rPr>
              <a:t>)</a:t>
            </a:r>
            <a:r>
              <a:rPr lang="es-CO" b="1" dirty="0" smtClean="0">
                <a:solidFill>
                  <a:srgbClr val="FF0000"/>
                </a:solidFill>
              </a:rPr>
              <a:t>.  </a:t>
            </a:r>
            <a:endParaRPr lang="es-CO" b="1" dirty="0">
              <a:solidFill>
                <a:srgbClr val="FF0000"/>
              </a:solidFill>
            </a:endParaRPr>
          </a:p>
          <a:p>
            <a:endParaRPr lang="es-CO" dirty="0"/>
          </a:p>
        </p:txBody>
      </p:sp>
      <p:pic>
        <p:nvPicPr>
          <p:cNvPr id="1026" name="Picture 2" descr="http://t3.gstatic.com/images?q=tbn:ANd9GcQDDGniYxIhIYxkwQcnnJBSAKQJ1GD-rDTTrza_GX9EqSb18L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01008"/>
            <a:ext cx="3024336" cy="326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9512" y="3345832"/>
            <a:ext cx="5688632" cy="34163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Dios no depende de los números ni de las armas humanas para obtener la victoria, y así como Gedeón </a:t>
            </a:r>
            <a:r>
              <a:rPr lang="es-CO" sz="2400" dirty="0" smtClean="0"/>
              <a:t>confiando únicamente </a:t>
            </a:r>
            <a:r>
              <a:rPr lang="es-CO" sz="2400" dirty="0"/>
              <a:t>en Dios logro aniquilar el ejercito enemigo compuesto por </a:t>
            </a:r>
            <a:r>
              <a:rPr lang="es-CO" sz="2400" dirty="0" smtClean="0"/>
              <a:t>135.000 hombres </a:t>
            </a:r>
            <a:r>
              <a:rPr lang="es-CO" sz="2400" dirty="0"/>
              <a:t>con solamente 300 soldados </a:t>
            </a:r>
            <a:r>
              <a:rPr lang="es-CO" sz="2400" dirty="0" smtClean="0"/>
              <a:t>valerosos. </a:t>
            </a:r>
          </a:p>
          <a:p>
            <a:pPr algn="ctr"/>
            <a:r>
              <a:rPr lang="es-CO" sz="2400" dirty="0" smtClean="0"/>
              <a:t>Mi </a:t>
            </a:r>
            <a:r>
              <a:rPr lang="es-CO" sz="2400" dirty="0"/>
              <a:t>deseo es que tu y yo hagamos lo mismo. Que Dios te bendiga, en el nombre de Cristo. Amen.   </a:t>
            </a:r>
          </a:p>
        </p:txBody>
      </p:sp>
    </p:spTree>
    <p:extLst>
      <p:ext uri="{BB962C8B-B14F-4D97-AF65-F5344CB8AC3E}">
        <p14:creationId xmlns:p14="http://schemas.microsoft.com/office/powerpoint/2010/main" val="237924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1852</Words>
  <Application>Microsoft Office PowerPoint</Application>
  <PresentationFormat>Presentación en pantalla (4:3)</PresentationFormat>
  <Paragraphs>58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Dios revela la victoria a Gedeón</vt:lpstr>
      <vt:lpstr>Presentación de PowerPoint</vt:lpstr>
      <vt:lpstr>Estratagema de Gedeón: tres instrumentos, trompetas, calabazas y luz.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FAMILIA FIERRO CH</dc:creator>
  <cp:lastModifiedBy>FAMILIA FIERRO CH</cp:lastModifiedBy>
  <cp:revision>2</cp:revision>
  <dcterms:created xsi:type="dcterms:W3CDTF">2006-02-13T02:48:11Z</dcterms:created>
  <dcterms:modified xsi:type="dcterms:W3CDTF">2006-02-13T03:07:37Z</dcterms:modified>
</cp:coreProperties>
</file>