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9" r:id="rId3"/>
    <p:sldId id="281" r:id="rId4"/>
    <p:sldId id="282" r:id="rId5"/>
    <p:sldId id="283" r:id="rId6"/>
    <p:sldId id="284" r:id="rId7"/>
    <p:sldId id="285" r:id="rId8"/>
    <p:sldId id="286" r:id="rId9"/>
    <p:sldId id="260" r:id="rId10"/>
    <p:sldId id="288" r:id="rId11"/>
    <p:sldId id="287" r:id="rId12"/>
    <p:sldId id="289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24/09/2013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creeleadiosministerios.org/Biblia/mateo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eeleadiosministerios.org/Biblia/1pedro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.slidesharecdn.com/profecasmesinicasfinal-100102125034-phpapp02/95/slide-1-728.jpg?1262928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49" y="980728"/>
            <a:ext cx="8424936" cy="475252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xtLst/>
        </p:spPr>
      </p:pic>
      <p:sp>
        <p:nvSpPr>
          <p:cNvPr id="2" name="1 Rectángulo"/>
          <p:cNvSpPr/>
          <p:nvPr/>
        </p:nvSpPr>
        <p:spPr>
          <a:xfrm>
            <a:off x="7092278" y="1916832"/>
            <a:ext cx="1714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solidFill>
                  <a:srgbClr val="92D050"/>
                </a:solidFill>
              </a:rPr>
              <a:t>Tema N° 2 </a:t>
            </a:r>
          </a:p>
        </p:txBody>
      </p:sp>
    </p:spTree>
    <p:extLst>
      <p:ext uri="{BB962C8B-B14F-4D97-AF65-F5344CB8AC3E}">
        <p14:creationId xmlns:p14="http://schemas.microsoft.com/office/powerpoint/2010/main" val="42968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316835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sz="4000" dirty="0" smtClean="0">
                <a:solidFill>
                  <a:srgbClr val="00B050"/>
                </a:solidFill>
                <a:latin typeface="Bauhaus 93" pitchFamily="82" charset="0"/>
              </a:rPr>
              <a:t>No </a:t>
            </a:r>
            <a:r>
              <a:rPr lang="es-CO" sz="4000" dirty="0">
                <a:solidFill>
                  <a:srgbClr val="00B050"/>
                </a:solidFill>
                <a:latin typeface="Bauhaus 93" pitchFamily="82" charset="0"/>
              </a:rPr>
              <a:t>existe Palabra de Dios que no se </a:t>
            </a:r>
            <a:r>
              <a:rPr lang="es-CO" sz="4000" dirty="0" smtClean="0">
                <a:solidFill>
                  <a:srgbClr val="00B050"/>
                </a:solidFill>
                <a:latin typeface="Bauhaus 93" pitchFamily="82" charset="0"/>
              </a:rPr>
              <a:t>haya cumplido </a:t>
            </a:r>
            <a:r>
              <a:rPr lang="es-CO" sz="4000" dirty="0">
                <a:solidFill>
                  <a:srgbClr val="00B050"/>
                </a:solidFill>
                <a:latin typeface="Bauhaus 93" pitchFamily="82" charset="0"/>
              </a:rPr>
              <a:t>a </a:t>
            </a:r>
            <a:r>
              <a:rPr lang="es-CO" sz="4000" dirty="0" smtClean="0">
                <a:solidFill>
                  <a:srgbClr val="00B050"/>
                </a:solidFill>
                <a:latin typeface="Bauhaus 93" pitchFamily="82" charset="0"/>
              </a:rPr>
              <a:t>cabalidad ya sea en el Él Mesías o en el aspecto profético.</a:t>
            </a:r>
            <a:endParaRPr lang="es-CO" sz="4000" dirty="0">
              <a:solidFill>
                <a:srgbClr val="00B050"/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438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252027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sz="3800" b="1" u="sng" dirty="0"/>
              <a:t>11.- El Mesías sería Rey.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Lo dilatado de su imperio y la paz no tendrán límite, sobre el trono de David y de su reino, confirmándolo en juicio y en justicia desde ahora y para siempre. El celo de Jehová de los ejércitos hará esto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Isaías </a:t>
            </a:r>
            <a:r>
              <a:rPr lang="es-CO" b="1" dirty="0" smtClean="0">
                <a:solidFill>
                  <a:srgbClr val="FF0000"/>
                </a:solidFill>
              </a:rPr>
              <a:t>9:7).</a:t>
            </a:r>
          </a:p>
        </p:txBody>
      </p:sp>
      <p:sp>
        <p:nvSpPr>
          <p:cNvPr id="4" name="3 Flecha curvada hacia la izquierda"/>
          <p:cNvSpPr/>
          <p:nvPr/>
        </p:nvSpPr>
        <p:spPr>
          <a:xfrm>
            <a:off x="8100395" y="332655"/>
            <a:ext cx="991360" cy="25922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Flecha curvada hacia arriba"/>
          <p:cNvSpPr/>
          <p:nvPr/>
        </p:nvSpPr>
        <p:spPr>
          <a:xfrm rot="16200000">
            <a:off x="7191919" y="3833419"/>
            <a:ext cx="2808312" cy="99136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66095" y="2924942"/>
            <a:ext cx="540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/>
              <a:t>Cumplimiento: “</a:t>
            </a:r>
            <a:r>
              <a:rPr lang="es-CO" sz="2800" dirty="0">
                <a:latin typeface="Agency FB" pitchFamily="34" charset="0"/>
              </a:rPr>
              <a:t>Le dijo entonces Pilatos: ¿Luego, eres tú, Rey?, respondió Jesús: Tú dices que yo soy Rey. Yo para esto he nacido, y para esto he venido al mundo, para dar testimonio a la verdad. Todo aquel que es de la verdad, oye mi voz”. </a:t>
            </a:r>
            <a:r>
              <a:rPr lang="es-CO" sz="2800" b="1" dirty="0"/>
              <a:t/>
            </a:r>
            <a:br>
              <a:rPr lang="es-CO" sz="2800" b="1" dirty="0"/>
            </a:br>
            <a:r>
              <a:rPr lang="es-CO" sz="2800" b="1" dirty="0">
                <a:solidFill>
                  <a:srgbClr val="FF0000"/>
                </a:solidFill>
              </a:rPr>
              <a:t>( Juan 18:37).</a:t>
            </a:r>
            <a:endParaRPr lang="es-CO" sz="28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encrypted-tbn3.gstatic.com/images?q=tbn:ANd9GcQV3d7gsGoO8xtFBbQqjHh_u0Eb5BDgPMvc6N9-HzQsRiOjbNU8m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7341"/>
            <a:ext cx="2314575" cy="25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0" y="6033485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0070C0"/>
                </a:solidFill>
              </a:rPr>
              <a:t>Note que esto fue </a:t>
            </a:r>
            <a:r>
              <a:rPr lang="es-CO" sz="2000" b="1" dirty="0" smtClean="0">
                <a:solidFill>
                  <a:srgbClr val="0070C0"/>
                </a:solidFill>
              </a:rPr>
              <a:t>profetizado </a:t>
            </a:r>
            <a:r>
              <a:rPr lang="es-CO" sz="2000" b="1" dirty="0">
                <a:solidFill>
                  <a:srgbClr val="0070C0"/>
                </a:solidFill>
              </a:rPr>
              <a:t>por el Profeta Isaías 686 años antes</a:t>
            </a:r>
            <a:r>
              <a:rPr lang="es-CO" sz="2000" b="1" dirty="0" smtClean="0">
                <a:solidFill>
                  <a:srgbClr val="0070C0"/>
                </a:solidFill>
              </a:rPr>
              <a:t>. Y nosotros no sabemos lo que sucederá ni siquiera dentro de un minuto.  </a:t>
            </a:r>
            <a:endParaRPr lang="es-CO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6760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2376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sz="3000" b="1" u="sng" dirty="0"/>
              <a:t>12.- El Mesías sería ungido por el espíritu Santo.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Y reposará sobre El, Espíritu de Jehová; espíritu de sabiduría y de inteligencia, espíritu de consejo y de poder, espíritu de conocimiento y de temor de Jehová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Isaías </a:t>
            </a:r>
            <a:r>
              <a:rPr lang="es-CO" b="1" dirty="0" smtClean="0">
                <a:solidFill>
                  <a:srgbClr val="FF0000"/>
                </a:solidFill>
              </a:rPr>
              <a:t>11:2)</a:t>
            </a:r>
            <a:r>
              <a:rPr lang="es-CO" b="1" dirty="0" smtClean="0"/>
              <a:t>.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2699792" y="2924944"/>
            <a:ext cx="51125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/>
              <a:t>Cumplimiento: “</a:t>
            </a:r>
            <a:r>
              <a:rPr lang="es-CO" sz="2800" dirty="0">
                <a:latin typeface="Agency FB" pitchFamily="34" charset="0"/>
              </a:rPr>
              <a:t>Y Jesús, después que fue bautizado, subió luego del agua; y he aquí los cielos le fueron abiertos, y vio al Espíritu de Dios que descendía como paloma, y venía sobre El. Y hubo una voz de los cielos que decía: Este es mi hijo amado, en quien tengo complacencia”</a:t>
            </a:r>
            <a:r>
              <a:rPr lang="es-CO" sz="2800" b="1" dirty="0"/>
              <a:t>. </a:t>
            </a:r>
            <a:r>
              <a:rPr lang="es-CO" sz="2800" b="1" dirty="0">
                <a:solidFill>
                  <a:srgbClr val="FF0000"/>
                </a:solidFill>
              </a:rPr>
              <a:t>( Mateo </a:t>
            </a:r>
            <a:r>
              <a:rPr lang="es-CO" sz="2800" b="1" dirty="0" smtClean="0">
                <a:solidFill>
                  <a:srgbClr val="FF0000"/>
                </a:solidFill>
              </a:rPr>
              <a:t>3:16-17).</a:t>
            </a:r>
            <a:endParaRPr lang="es-CO" sz="2800" dirty="0">
              <a:solidFill>
                <a:srgbClr val="FF0000"/>
              </a:solidFill>
            </a:endParaRPr>
          </a:p>
        </p:txBody>
      </p:sp>
      <p:sp>
        <p:nvSpPr>
          <p:cNvPr id="5" name="4 Flecha curvada hacia la izquierda"/>
          <p:cNvSpPr/>
          <p:nvPr/>
        </p:nvSpPr>
        <p:spPr>
          <a:xfrm>
            <a:off x="8028384" y="188640"/>
            <a:ext cx="977828" cy="295232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Flecha curvada hacia arriba"/>
          <p:cNvSpPr/>
          <p:nvPr/>
        </p:nvSpPr>
        <p:spPr>
          <a:xfrm rot="16200000">
            <a:off x="7022268" y="4363108"/>
            <a:ext cx="2990060" cy="97782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s://encrypted-tbn1.gstatic.com/images?q=tbn:ANd9GcRuQsLyphCVtNCvqM_KEsHSH1lXQg0XgdtvXQr9C3fJ-GCwpdE6Q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12" y="2924944"/>
            <a:ext cx="2259880" cy="277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07505" y="5941825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Lo anunció Isaías 716 años antes. </a:t>
            </a:r>
          </a:p>
        </p:txBody>
      </p:sp>
    </p:spTree>
    <p:extLst>
      <p:ext uri="{BB962C8B-B14F-4D97-AF65-F5344CB8AC3E}">
        <p14:creationId xmlns:p14="http://schemas.microsoft.com/office/powerpoint/2010/main" val="1987358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18002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sz="3800" b="1" u="sng" dirty="0"/>
              <a:t>13.- El Mesías tendría un gran celo por todo lo concerniente a Dios.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Porque me consumió el celo de tu casa; y los denuestos de los que te vituperaban cayeron sobre mí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69:9).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79512" y="5229200"/>
            <a:ext cx="84249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 </a:t>
            </a:r>
            <a:r>
              <a:rPr lang="es-CO" sz="2000" b="1" dirty="0">
                <a:solidFill>
                  <a:srgbClr val="0070C0"/>
                </a:solidFill>
              </a:rPr>
              <a:t>El atrio externo, o atrio de los gentiles, era el escenario del tráfico profano aquí descrito. Al realizarlo Cristo declaró su derecho a manejar los asuntos del templo y anunció su misión como el Mesías. </a:t>
            </a:r>
            <a:r>
              <a:rPr lang="es-CO" sz="2000" b="1" dirty="0" smtClean="0">
                <a:solidFill>
                  <a:srgbClr val="0070C0"/>
                </a:solidFill>
              </a:rPr>
              <a:t>Y demuestra lo difícil que hacían los dirigentes de Israel el aseso de un gentil al pueblo de Dios.</a:t>
            </a:r>
            <a:endParaRPr lang="es-CO" sz="2000" b="1" dirty="0">
              <a:solidFill>
                <a:srgbClr val="0070C0"/>
              </a:solidFill>
            </a:endParaRPr>
          </a:p>
        </p:txBody>
      </p:sp>
      <p:sp>
        <p:nvSpPr>
          <p:cNvPr id="5" name="4 Flecha curvada hacia la izquierda"/>
          <p:cNvSpPr/>
          <p:nvPr/>
        </p:nvSpPr>
        <p:spPr>
          <a:xfrm>
            <a:off x="8244408" y="116632"/>
            <a:ext cx="899592" cy="22322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Flecha curvada hacia arriba"/>
          <p:cNvSpPr/>
          <p:nvPr/>
        </p:nvSpPr>
        <p:spPr>
          <a:xfrm rot="16200000">
            <a:off x="6533964" y="4059324"/>
            <a:ext cx="4320480" cy="89959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79512" y="2405630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/>
              <a:t>Cumplimiento: “</a:t>
            </a:r>
            <a:r>
              <a:rPr lang="es-CO" sz="2400" dirty="0">
                <a:latin typeface="Agency FB" pitchFamily="34" charset="0"/>
              </a:rPr>
              <a:t>Estaba cerca la pascua de los Judíos; y subió Jesús a Jerusalén, y halló en el templo a los que vendían bueyes, ovejas y palomas y a los cambistas allí sentados, y haciendo un azote de cuerdas echó fuera del templo a todos, y las ovejas y los bueyes; y esparció las monedas de los cambistas, y volcó las mesas; y dijo a los que vendían palomas: Quitad de aquí esto, y no hagáis de la casa de mi Padre casa de mercado. Entonces se acordaron sus discípulos que está escrito: El celo de tu casa me consume</a:t>
            </a:r>
            <a:r>
              <a:rPr lang="es-CO" sz="2400" b="1" dirty="0"/>
              <a:t>”. </a:t>
            </a:r>
            <a:r>
              <a:rPr lang="es-CO" sz="2400" b="1" dirty="0">
                <a:solidFill>
                  <a:srgbClr val="FF0000"/>
                </a:solidFill>
              </a:rPr>
              <a:t>( Juan 2:13-17).</a:t>
            </a:r>
            <a:endParaRPr lang="es-C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07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16024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CO" sz="3000" b="1" u="sng" dirty="0"/>
              <a:t>14.- El Mesías sería precedido por un mensajero.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Voz que clama en el desierto: Preparad camino a Jehová. Enderezad calzada en la soledad a nuestro Dios</a:t>
            </a:r>
            <a:r>
              <a:rPr lang="es-CO" b="1" dirty="0"/>
              <a:t>”. </a:t>
            </a:r>
            <a:br>
              <a:rPr lang="es-CO" b="1" dirty="0"/>
            </a:br>
            <a:r>
              <a:rPr lang="es-CO" b="1" dirty="0">
                <a:solidFill>
                  <a:srgbClr val="FF0000"/>
                </a:solidFill>
              </a:rPr>
              <a:t>( Isaías </a:t>
            </a:r>
            <a:r>
              <a:rPr lang="es-CO" b="1" dirty="0" smtClean="0">
                <a:solidFill>
                  <a:srgbClr val="FF0000"/>
                </a:solidFill>
              </a:rPr>
              <a:t>40:3)</a:t>
            </a:r>
            <a:r>
              <a:rPr lang="es-CO" b="1" dirty="0" smtClean="0"/>
              <a:t>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771800" y="2852936"/>
            <a:ext cx="5040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/>
              <a:t>Cumplimiento: “</a:t>
            </a:r>
            <a:r>
              <a:rPr lang="es-CO" sz="2400" b="1" dirty="0">
                <a:latin typeface="Agency FB" pitchFamily="34" charset="0"/>
              </a:rPr>
              <a:t>En aquellos días vino Juan el Bautista predicando en el desierto de Judea, y diciendo: Arrepentíos, porque el reino de los cielos se ha acercado. Pues éste es de quien habló el profeta Isaías cuando dijo: Voz del que clama en el desierto: Preparad camino del Señor. Enderezad sus sendas</a:t>
            </a:r>
            <a:r>
              <a:rPr lang="es-CO" sz="2400" b="1" dirty="0"/>
              <a:t>”. </a:t>
            </a:r>
            <a:r>
              <a:rPr lang="es-CO" sz="2400" b="1" dirty="0">
                <a:solidFill>
                  <a:srgbClr val="FF0000"/>
                </a:solidFill>
              </a:rPr>
              <a:t>( Mateo 3:1-3).</a:t>
            </a:r>
            <a:endParaRPr lang="es-CO" sz="2400" dirty="0">
              <a:solidFill>
                <a:srgbClr val="FF0000"/>
              </a:solidFill>
            </a:endParaRPr>
          </a:p>
        </p:txBody>
      </p:sp>
      <p:sp>
        <p:nvSpPr>
          <p:cNvPr id="5" name="AutoShape 2" descr="data:image/jpeg;base64,/9j/4AAQSkZJRgABAQAAAQABAAD/2wCEAAkGBxQTEhUUExQWFhUXFyAZGBgYGR0aHBsdGh0fHCIaHR4aHyggHCAnHSAgITEjJSorLi4uGyAzODMsNygtLiwBCgoKDg0OGxAQGywkICQsLC0sLCwsLCwsLCwsLCwsLCw0LCwsLCwsLCwsLCwsLCwsLCwsLCwsLCwsLCwsLCwsLP/AABEIAPMAzwMBIgACEQEDEQH/xAAbAAACAgMBAAAAAAAAAAAAAAAEBQMGAAIHAf/EAEEQAAIBAgQDBgIIBQIGAgMAAAECEQMhAAQSMQVBUQYTImFxgTKRFEJSobHB0fAHI2Jy4TPxFYKSorLSJEMWU2P/xAAZAQADAQEBAAAAAAAAAAAAAAACAwQBAAX/xAAsEQACAgICAQQCAAYDAQAAAAABAgARAyESMQQTQVFxImEyQoGRobEUI9EF/9oADAMBAAIRAxEAPwBRwvjbrMkMPbl6Ys3DuNU3IB1K3QiZ/tK7/j5Yp2TrLI8E8vTzvvgha4uB7DmP3GIPVYGWtgVp0FUnmPnjZacdP3/nFGbjNZYhpA5QCT7/AK4no9rDAkqOVxB97ETg/WNaET/xv3LmVHl88bJSA/f64q1LtExHxD5/iP8AGPanGOoc8rGfxP3YA+Q4/lhDxVP80tioMbBBilP2kRDBLgciQen6yPbB9HtImkkVQQLSZMeo3GC9YjtTM/43wRLP3WPSgwmyfHFYSGVhMSp2PTDJM6h3MeuDXKDAbCy+0mVMYKeN1jkZ95xs2xsfQfpguUDgZGKeNu6GPS0EfZO5HI9I/PGNWAG0333tyxheMXAx9pndDGNSxC+dCzYE7wCJ+WFzcUk+CoJO6t4SPS1vecCMgMYfGIjUpjzu/LCd+0YRtD02HW4+6YGDqXGaDR4wpjZrf4PthlERBWoXoGMFLyxuXWNUiOsiMCVc8t4M4BnC9zVxluoTp8sZHphDm860gqWE9PnO4A98CcQ4u60zcsTYAkC/Um0AdeWFDyATQEePEPZMtRgcwPfHqxyj2jHNcxnmY+Br9TLFj0VQOXMn5HGyUM2FEqZPSAfU+Xrgwze+vszj46jo3/SdJKYV9pV/+NV9F/8ANMVXh2VzoN6r0lG51g/ISRt6YZcXap9Gcd4zbXsfrA45sqKQLv6g+gx3KXSbTvaDeCB8W3P9xic07G242t1wMKBElBfeDsWvcdG6Ta5x6tapTjvEJHXrPWRBPy2wriT1KiwU7k2ZqFUkGIv5HyIP441ISoskgN6ifynE+Xrq4Om4mIPpsRgPMZQIZAgH7j+mGYqviTRi8lgchsSahTqIZXSZt+52HvgjLZoMSCAr84jxRgHKMQNW3Keu/wDnBNTMioB3gPkQbiJ2PTDnxH7/AGIpMgH6+4WGP2iQeoG33YkQ6RqAaBdiq6iAOd/wO8EDecApWIkkmolgGAhh/cNsSZrKd4oZCA8DS0sCgBnUui83PKb25gzFSD+UoVgeoxqCQVJuIMoQRe4Zeqm3nyMGcT0eIOGIZVqAGJRhqHkyNcfPAVImpm3ahNVKqhiJEgrzGwO94sZm+CKnZx3edYV4EgtB6TEEgjafLCvw6aMZWXYhbcWXVsbWI+uI2OmLjnIODsvxJrgVZG+lgDFvO8YGy/ZLSoD1naNhCwCZ2m/341r9k6bWNaoCDvAkTuBa64y8Q6NQQcndQmrxXxAOCjcnWSpjkSJ+RA8jibP8WFOk1QmQF8IFiWPwqLEGTa3XbfEFHsyFHhr1vdh/6nEPavhqrkq7BmBWmXkHcrsDygmJiOWO5ryAu4WwLIlHPaCvWuc04C6idB0QOUkQDJtc2HpiLLdr6tBlpvVGZpGNcydKmJVWsxI899NonFrzAd6FPL1MilUUkQgUnDMqhVCuJEsTJkEjb5cw4lQ0vUAnSrHlsCbT+HtixOLaqIcMBynYKeUpGnqpv4WhlaZJBuInqIt8xjQcIaoZqNpUWi2o+vIb9J8sa9ic+p4bSYMWakuh9K6mUK32dyO7iI/LEn/5Gr1qXdq+gsEJNge8KX3jUhIk33YTfE7ZsotV/vC4IQC3UJXLCmsIukC3MsfmTfA9bMsgJML0EGWPJf8AbB516qjQjUlI1ArDKum8H68t6QZF+bGjRFjpAtyH3TiRiym3lKlapZS+4zPxw2rYLBm/QAEARvJ5XnG9Hs/UeO9dgTYgAtteCzWAmNp+7FvrZlF3+QE/hgOpxH7KeVzH4Th6eU5/hAES2MDsxVlMqaGoJRqOTYuSt/IQJA/ZwUj12+oKY6m5+Vvvx6+ac7mPIC0eeI9XQj8/fDGxsxsgX+4IYDVme5nOKCuoC3N1ZjPONMjbAnHM7/Ie4O20/aF8Ss564F4uwNFyY2A5faHM41MFGzOfIPaI6dORJJ23F+Z2GJqWYIASrDE9dmvythWA6eEExEi9ue3U72OMytdi0NMj6wi/5+2MOMiFyvuFVspTQFiSEi/6edsRU81AMEwRuwB3HMT1xFmGpIxNSmTInUhMf9M2PXBX/E9goA23vHVjPzw1b+4sgddSDLsCuhgqkG5XzMzpPLbEq5d9QVQSSfCRcN6QPLbDDIUqlVwoVGLHciwiTJm4A897Ab4uWVylLLAEga/tBQDf0sg8z7nBN5Pp6AivSDSvZPsjWJ1NUVPJfEfkbHFhyHAKVMyEBaZk9fIbDBXD82z6vCsSANLagI3ltp8lwTmcyEFxJ5CQPmSbYgy5sjncfjRVGoo4n2ZRzrpHuqu+pQCpI+0vP1EHrO2IP+I1afgzSjTsGgPTJPnEqfIwemHGSz7OpJpkKNipDT12Nz5RjWlXZgwq0VRDaGZSGHQqd7XwAdujGhx7wYVKISW10gBurMV9VIJX2jG+Ry1RgT3iss+BmTxMPPQwXe0wPSb4EzXAKbD+U9amCfhptqp+mmpYDyVhgWlwHMUge4zMTujzpB8ipYL7DGkrD5AihBs52gqozKGprdhMagNB8TXuRpBMX+EgRhPxri2sPSrVSUZCrUwEHjjVpELqlIAMGC0iwU4W9p1rUGDVgO8Gu4uGD6yHERszuNgQQMV01tIYXLBCGadoN4O9zY+WK0xLWpzkACGUuIV0gpV1FU0/EfgN9AgXJnUfUbRhQctNKpUNpMqTzg39zP3YsHZzss9ak7rUee6RwoIAY1HdSpJPIUztzgYh7a1UpkUaYARRA8+rHluCBFjigMOVDuTcTxs9R3/CvOUUWsHdV1gb9F1EyRYCDIm/nAjF04nwFarU2FQgodaAqGUNqDA7gxYiJ+tuMcMyOZKMGUlSJgjlbcemOjcB4vVRdSnwQC1IwFEiRJtDlb+GwtIbE/kYyG5gx3jjkKXuX/h1FXps8yaLFRsYdNqgud5Yww3N9sZTyalVJMiABJJPSw2t6csL8jmkzaa5rCJVkSoygGQYY02Abkd9ptvhll6AUEFqh8y5Yx77YlyG+9GCo4kiRPQplYY6oN7x+EffgdcisWSRuT4m+WwwzpooJgfO+Ni2BXIF0u4RUnuKD3MGBBtbny5GcC/QWIBQhp6W29bDFgZfEDFzYcp/XEOarqoBsSbW2+f6Yfiyn+X/ACYt1+YhqcPqwbACObD8sAcVyDpQeY5Hw3+sN+mGrsajE7ny2UeXTAnGKQFFpZZgWHiPxDeP1xWvL3MS1ewlKyGY7xi0QNJ1Ly5QVjym+Nc7lhpJsZ5ixBB8t/8AOBslW0soiwJHsTf8TgvMViwZZ3UAMBDajuDyuZ264IitiEN6Mk+nsq3XUOh6HYxecTZDLJXYmkhLT4h8K3H1iLL1keVjgrhvCP5IaupB3hfCVvA1HcT09OeGaIVQIi6EJAVQNKz+Z5ljJMb4U7qP4Z2/eS5NTl07umddYiKtYDc7wvQCYH33x7lgUJqFTrk6WafnB+I+ZnrgylTdBAUgblogmOp5DyxNlV1qzPIQb6hc/wBoP44nu50GXiNUiO8I9DvP4e0YjpgTqYa7czY+sXw24fRRfqwsgAvEm1ydhM9I3wSaybAcrQtvuGBLgHQhgfuJMvxDQRaY5TtP788HZbM6iSlIXF2YkgTG36DEpyS1LMulRFo0l/UgyPbfBoyoHIAeQiOWFlxcNR8yGlmKkHxLtsBYH9MbK731PP8AygbdP3zxuTe0xzOwGN/op5+G3S59NQ99sDRhaEpX8SMuO4WoxkrUABtswuB1nStvLzOOb5tyoZevhY7/AFr398du4/wpK1BqbAMdLFNR2fSQD05/eccQz1YPJtMBuly0n3xd4rWtRb9ToHBeMJl8k7M1j4UWIOlAKYnTsCQWPmxxQ+I0ndtbGXqGQDEhYmT0HlywfkC9VQzwKYiB9tlBjfkDJ9ScA52uoMhy1QqQ0CAPIE3wxBTGu4eQjh+opXY4vgd3RDMLAZmqfGzECGgIRsABvYdScUMjli7cKyOYTJDMGkj09RNy2sAW1FSCNEiJERPTBeQPxE7wcio/5Rv2V4iaNcIo/l1CA5jSu8ByNIgiSJG836joYHI2xyDiOXYU+8002jdYaGBvElz0jkb8sdcr5lQC24CljFxAlrdREmcQ5k6jszLysTYVfEAFYg7tyH64JLbEfvlgDL8RnUdNkALAOjMNRgDSrEkk/VE7gXJAxpxPiIVC5I0gwY8WxgiOo2jrvGElCB1EBrPcYSJk389/bEYo02NxqgbmT7XxV6PaOk6t3bsKgWVWpHiBmACtgfIj2sSH3CM6atJKjLpLC6nkQYI+Y/DGLyFkiobCS9ys2WPYYB4+B9HqARsP/JemJX4pTpkrVrUlaYgsAfQjkfXA3HszT+isdawwGk6h4vGNiDeMFyaxMIoTlBplWhjvYc4I/c4uXZTheoLmHFz8CgdJ8fr5YHfsnUWvorDwqdRI5qJgqT1NiOV55Yt9JQCI22j06DkMU+RmpeIi0T3k9DKatRZdzzi0bERb3N8e182lICSbmIAJZjE8o5XnbEzExuNrCcUvtTnFWo7VNcIoTwGCC4DaVnZmJIn7Kf3YR42P1clHqdnf00sCzLLkczQqkoHfVcmm4ZWi97jxf8pPngwUVGyLAG5HtEnl6nHL+M8Pr0aPfq1RGpvNlcFWEEqXZhqAHPSFJBiBbDv+IWecGlTDGCASq8yxI2m+1hyw7JgHIcDqZi5HTy6gUy4XWhJ2QsC2/K8yfQ4OWOWOK5zOAIr0Qyw1/Ex8QM/ICLkzM32A6lwHN/SMuj1GYEyp0mGOm8sRYEqVkDnqIsQMLbAexGEV1NuL8WFOFWm1ZzqC01OnUVAJJPIAEbbknpiLgXGGzGpO70OpKlSzQsXnWQTpje26iPisBx3gtepUQ0AxKjQQXNJCjSYDCCJIMqCZ8XlifL8BqUqJoHRVqVEAYeILAOok82AVAmwJsOc4aMQrcAmhfvGvFs19HSoSsslMvEka5hF0tH22W4uPlhHlOPPUqhapRisOpph1CGGJUgwKgKTDESCOeG/aDg1Olk2SioOik9zJH8wqJvMeMAwNvOMVLhIqNUJdVHg7sEIB5NLCZY6dzAuzRaC5MagUIk5Oye5bO0nFkyiim1JqjOmtotsQJ1KrMxkxExEe3MO3OSRc86soVSRU1KIDIV5AczH3Y6B2u4YczROapmBSQ95StDKg16k1Sq3vHNRG+KHxTMyx+l3Soiksp8VNgAoK89MeEr777lQXUPGOQ/3EuczrMqlV8IkKOUE7/lhTWgEwZvvyPnhyeFUyDpzaFfqiDI/vUkaD5CfbC58kikzVUx0E/nhicRoTX5HZ/wByDK5dqjqi3LEAepsMd+y9AUkpJICWpSY5aE2JEyWAxxrsrmKVLOUXILIGuW2BMgMB/TM3m4xdu3TU1zTq7VDpVFj4gJALspbYeSjf1wrKAzDkNCCoJ0DUzK8BKCuh8Jp1jTKxybxK3lIiP7sa1ON1Fy9FKaFqoYpqEeDRLWBBk91IHKC25jE/Barakl9ZzFELuZlGbuqhkksxVIJ6acKs3SKKYHjSoTBBJhwoBAF915HngSv5R98l3Gq8WYOaecFQJUaUrT/MDJIQU2QbBiTp5kDcMRiKvn3qZSp3x0vTENEyXpPO5i7agCPNL3xVcznmqupFQv3Y1qy6pV/iG5Pi1AExz1bYt2W4c2YBRrVKrIxgMx0rpLBlHhWzKwJi6CSQcEVtaMBgAbEJy+fydLQM4y16wnvAyAigDMArpOpp0zElTbkQWnHXamipktEupZdJgaIktS1tGq9lki8gAgyE9IMWZGQozFhOhiwJYhWkFm+JpMjdbWsq4dxhabd3COVvTLAkbLYMWhbGygASL3Y4W3vqaotgblTXUznTLSAALyWJPvJNusnDurlkoUoDw9QKxYgyRbw72hp+7GvAoOZasWFNlqal/ll0m86yLCFDQbEtBGxxD2jT+UtQHWlYyQdVmDN40JixAgkczzknAspYiW5MoqGdiM6jVqg8aswujOWF4AYE7mBF+gvcYvHhA6eeOZjh30bMMKdQjwoytzAYFgQZ6g+oJ9MXbs9/8halZytOnS8NSo1wTAPh1G9iJmI1ACZxmfFzbUjUkLyjapnkXc8+tscs7Y8VavmKhWmQoQABgdlsasECPs7chc2x0ZM5TSlVzFHL1FprCivmK4o6g2zICpUiTNonzIgJO0HDdddariCafd1FjkbXHUFgQQbgAyQQcU+L46ruR5s5HfUo3FM7WdTraNdtA1X0+HxSfikHlNz1wx4vnHq0w9QMKy0xqkENqpwAxkWJjVH9eGfFOzxr1S+ogsg0gbCpTEMRYyGZfnOIe3D6hSab1KSieRh1M9fhcWk2MTguAK2PYx65AuQg9EHf+YmznHatRGmouk8hA1H4ZAAt1I54tfZDtQMshpuh0s0sQYZZUKSoI+yFtbbkcVGrkyrLq0kRJOkdIEwL3I+WNqdVdLM9/ECJ2O+4G8xt54Ww+I7GwK2Z1k5wJTWqrLBpsaY5DvG0gmdyFB32gDeZe8NZWRm1w/iIGppVAdKyoIMRDQebeWOd/wAMc0HSrqBBolNJaIXUp1sD9qVJnkDyJOJq3aevrpVzSSnRBDgEzVdfiLdYiAR5m5kYSXPqFQOuzFcOS3GvbDidOlUqIS5TL0lXS0ujVGBIWpfoy72ljzAjOy+U7+nVpCp3dUHUQwlgrqFkXgwBvfcdZwDnuCZnNJUqqgLVmLwzqocQQqrJvYj254Z9leH1PpFZhKOqhXno8eHazDQTPX7mnTaib0FIjXtBSWnkc4BdjRKRPi1P4ACNolgQQBaccc4yjVWo0wRLBQTv8RFj1vf2x1TtZwvRlxJW9SmBBJYywm5UargGTuNU8scyzMHPrpA8LGB6Ax7/AOMYGJP1coVQFNHuog4uwNepAETA+WBVUDEmbH8x/U/jiOBeOmKV6iW7MkR4fyNo/f447OeH0uIJQq1djSQ1IIBZgvhUsLqZLsdrMBjiXTF44N2lrU8vToJpVI3CS0k3JJax9umAyBiKXuatXbTpHEsiiZdu5QK1JRUVUAkd1478z4VK++FObZFzWZDkAqBVpHVAL0hqVRy8Ss4j+nqBhPmsxXcNGYe8g+J2BBFwfHt5AYb5nMZyu5NOjl+6kHTXV1aYAYKykEqCCVaOflAQMbJRMbzVrhGW4AteoKh1KgkvCrqebhVKibzJO4EAATIteXorTTQqaE2gvp5e5J9b4pFXOZnLENQoMSzHWiHUnmCVtsbNpDSLgGdT6hxt41VMuVkC61FZo3glgDt+xhhNxBUiBdpeylKoddBaSVSxLK4003J3MlfCZuYsZPMzin8f7PNRy71alQrUUQECqAzEiwg7DkBvE7Y6MeM5dp1t3dtqgifKbqfZueKZ26ytSu0U1U0qIkyxB1E+IgQUECBBIa5tvjBruGhY6iXs7w+dXeMUoKtIOPttGuLCwAJJ6A+dg+KcUrVqrPRRxTjTZNSgAg6diJ1b+Yjyw/7H5U1Q6OlTTTqFmBManZQgSfsBRqN7youJBZ9oye6OmoEpiFCosA3FhEWHsPLY4wsBCYm5TuM19WYBawhRH9NNqqcrifLD/s+pq03oye4Dh2Vba6kDRTkDbShY3tp8xFBUxf8ApBJ32YSYO/PHYuzXD1oUKCsG1/61SxY62TSKYhYOlGiFmIO5ODYbuax44+JlY/iRxFBmFy76jToIuinTgAakILG/iYRAAsFb1nzgebD5WiVYHu/CV5iNQi94gJ5dNzgntr2XnMvnsw+ig2kaUH8xdKqg1EyF1ENcTHhG5sFlc9QrD6LlKaoogioy92dQYaYaGY73Lb3tfBDJwOhFNi9RONx5k0PeIR8KtHQQb28wysZ85xU+1y/yKH/8q5pm32WKTPSFGHPC+KKq0mdlDNRuJEakebdZVpHltzxX+KZwV6OZuLVzpjyUMI/5g3zxqG8rD9TTj/6Eb3uoGtU1RUbwrYjVyARSN/MyflvGEtWqXqqFssjTq6cp8+ccpjBFHND6KymNTVLeS6GEx1uQCfteVg8mSNTAXjSGnmbepPpjcSUSTOzNoKvxLJ2a71lrUMuCTmIFtyis4IE7SCZP2Qw5yLEnZzN1XoZevRamuvT3usHwKCWTSrMobQNz0AjfBf8ADJUy+XzdZmkK9OlKxqhV1BE/qLOOe9zYYkPavMoBVqUVWmWUlAVBCEFu8pH4gw3lpDGZAvheQAPOxM3E1DeP9p6tGr3eXoU27seN6jDxELIpqpIIRVZYY+vWV9fjIqlq6u9JjlmaooZl0VURgRqUgOmpVYdIPWMC0uAnNZ3NVcyxNIV9IFMlNbbCBugFMCeZ1CLTDbiPB8rSIU6Up1EOmKgFUA3kBzDAybMLixuAcCWVTU0gECpX8zmqivUSrUNQpLktqMFEYeEkzB1bGfhwg4ZS1Z2oTYUwx8toH64PzAcMtN4bRqpuYhpCsAHbc7AA+gvgPhL6UatHxm87QBAHtc74A6B+pQACRX3K9xITWf8AuA+QGBJvgnNNrV6nWrb3BMYHNMgA8pj33xWvVSVtm55GGmUeFUzH75YWxGGOTFh93njQaM7uWfgeb+qfEYkSYsd77kz+7YtGR4zVY91p1yQAJ8VzAEzHP2AnbFH4P8R1Wjc+/niz9m64TM0tSd5JPhSfCWGlXabRfTcxNQeWAzUEJrqYq71LJ2cr0829bxNFFxTC6mQF/EXuhGqPCBcixgYdZ3JUzKQaTBdxLKRtDITpYXEkQ3mMUPLcWbJZ+tTqNrXMaarmBdmUgxt9YGPIAb4t+U49Sqpod7EHSeYIEaTzIIO/tjzHZuYK+/XwY4Lqz7RHxYsj9yy6HW8gmI5MDIIHpcfIlJnM9XN1WkdMAMSSoHwwE87GNhYBRvh92m4itSgxVpqU6qU2Is2liCGjn4WKN1kdMbcAyK6e8cwT4l8lFtR6ajMGx0xEScUqbWyJt8ZP2d4e1GiiVQA5mpUpi5LE2nkqqOpuTyiMB9odMO1Z/FA0oskL4ubHy9J9sWFKR0Qn8qbmB4r/AJx1mMVbjVKnTRgNTvbUztMXBgAQJ9sATZgyu9h+ELmM8FI/lUgahU31Qw0g321kT5CMdZqVgC1ViIQnTMEADwg+Uksf+YdMcm7G8VOWzGth4aq6HIkkamWDET8XTeeeLu/amj9LK1SO7RQQ1oLnxCRPiGkiPOfZzNQuHkxs70Iy4lxnK1VrUKtVAtSmVKsYOkg3B2JBkiDNhjmlPg/0bSXLtXYSKVIqpC6bszmY35GLi5xas/x7J/TkrF9arSJAC7uBpCqCIJMwOUzhTRrtLVKOWUlqWoMx8AqOytpWSFRFU6IkaiomOa+bETGxFR+J+4p4pkWRaS1FWk1HV4C6lxTMFQVaGYA8wDY74Q162l64BkEqZ2+Gx39cHNlNYqVK7aqjSykGdTTDSVBHkDYA9BibheSK6XKAkgSTfSFUC3mSJw31An5H6jsPivlpB13fxKsEmFG7G+0RNvXrg+tRGogmEpgSBaTG0zvt88NqCUyzCsqhlIOpRpJm/ICdxuOvTFrXsNl8zQ1UC1Otp1+E6qbt4l0wxOmSFaVNu+AiIw9MynUR5HjNiF3f+4o7O59v+GVaaAmqK38sKJvWpldZ6aEp1QP7hhbwvhmZzrCmiWpLBL+FUBNwzESZ5CCY5YbdgKk0s4mxK06i+WguSL9Q4EYubU0pZdQyHQtFs3VUHTrMWVj5mf8AownK9PxqBjUBLgFFzl0qOzCtSu9U09RAKpp3KgBdSKJkwSZi+KNUakaRrVTUdqrSyiAFdbxBMldNhuLLg3iXFa1c/SKtZKGiPo9OmSIX4SgiJEbzvflbCjPZbWtN6ShdSwywApIg26TO20iRvjVXs/3h7X2hzcULUC5OplqIskR4Wgqx2n/TK9fh8zjK+ZSlklpwDqRgGPJ/CxHrDfdhY+XenSuJVgHnfb6vtePU4Fz9QuERb+FWPk11JvzjTjCocj4m2Uv5ga/6X/PP3YjmRE23jzjBGZpFIQzAafYxB/HERyzb6THl62w7UWQZq+GnD2GkD1367g/l7YV0kMTBIG8csM8lRJGmJk42ZuH5OtF1+Gfcwd/LF/7NcNgGuUfUsVKcGA605ZrfWM6Qs7sLbTilrlXZtKrspeR9lQZY9Bb5mN8XipxGnllGVoioKmg01GlSzO0SfCSBqJFhJAS4FsLykMOM4WNwXtxk6bslNoitThakA6WRyyG5HhYVNBEj4lPLFMo99QqhRD6Xi5iTstzcDYjfljoFCtRr0qLmGOXPd5hDE6GU0mYgfVIhwRbw+WFHFeAGmpZ76G7ot1Qz3dT1AIUnqB0OPOx5uA4N7aqUqiuLBlfoZetUpuWgFGBamZ1sQLX2G5YRuTvjpPCciopUzOrUFqFuTEiZEWCg2AFhGKxQGhaOZtpjRXtNj4Q8dQTBPnhjVz70KwQFRTrAaTsA3wxI5ER4rkSCZAMvLWKgMhJjbP5s92GQxJIHO2xPrNsVjM0S1NiOUSfcfPDytlGhgAYJGmfO/Lpf5YV8ZzS90aSbLE8pM3PngPeD9SmdlagapSLbfSKanyGoEn5CfbFy49xE5V30GkELS4amarKSY1qByNrEi9xucc/yvEQmqJB1hlgSS2kpHzM/748znFXdX1ByzSWmykx9kGJ8zsBGKmS4amqN9Q3O8Tp5isQy1BqgIxAaob/GwJENtAWwFo54Gp8Sc0TQZgFLS6NJErBkRI3Ee4wBw6oe8mYaPrbseinaTaxInbFkyHZXvKRzFQkBwWTSYIEwS8jz1R0RsY/Fe5vqACyYiSU0PJZCfMKW5r5Gb7XABjfDJ+JPpDCmNJMSZgxN+Ujz6yMe57gyUwrLq8ZGlCQdUeGIiS08he4GLdwbs6tLKmnnKTMC5dNMvoJVAU6AypLRqXYTKmMKrkFmFi8tsV8ToyhIr1ahCiSSJ6Dlf9Nzyx0XhmdGToou+llH9TuG1BF82qQTyAG+AeJ5vJ5YCK62+rTIYEdFCxz3MKOUkTikdouLmuQ3jUBjpQxAEfFIM6+to2g4cq0NSbJkOUxzwnK1MtWXvG/1A1KpuDr0CVZTvcCCJUzuDYXPOZjXwuszbrl6tAkbnumKq3uBJ6E45pV409VhVeCZTVeTKBgD7gxPkBjoPYypNKpSqKGRmeQOYKkN7kyMKyXYJ7jEVSCF6nNMqzVNFLVEsqD3JGq/TVPLc4vnaHI0qAy9BKbjSBoqJdmBJ1g2IYkybi02tijcCy4Zi5AZaVPWwI+IgaVTz1MQPTFu4fxj6Ppyua/m6kDOPsFpIpz9oCDO145TgcxN/j7e0ZhUdvPczwggA00qxzR2p3HkACJ8jHthV2fyA+krSqKAHYrMiQWB0zBJBnSIP34etwbLzAXUHUvTdTpeRdkN9+YBnZgdhhXSDIJp1i1NRJRv9RByYCSDBAPhI9MJTJVqTKnQNRAgnFuEnvEUA6i2iLbyLY3q5F6co66Ttt054sHE82rmjmVjS2mpbkVYah62I9sMe2iAUkY//sn/ALY+W3y8sbzNVFkAG/mUHNZXQ5Ucz6Ta9z5zgvJ0kgzyi24MXB8sG8Vy0pRYBi9yygEkBjqvE7TEYGyKVa9UUaQh3kFmkaQBJaBewHzIEXxYuxImI7lg4TopkmDUqO66UF2KUyGP9IGqWPIGnTEnxYd8EyPdxmKkvVKHWdKymtmYi412nSTJsuwGGPDeHplaRpUQWqlBqq1D8UH/AE9UHQoJnSBA1TeScaZXO1C2l6RpuLgzKMJvDflvg8eLZYyTNmsUIk7V0TFLMUCAFQ0mjZkeAFYDdfqxy1DEubr/AErId4hOumsVF5wohlI528Y6xbc4D48CpdV8IcgtTMQYM60PMTvGx3AkYX8Mepl1+kU2tq0MpuCdVQ6TH9KqwP8AVib/AOhjWlcd3KPAYtawzgFfXQqUvtU2I9pB/I+2AqlY1crf4qBEH+hiBf0JHyxLlCFzFNlXQlV9SLuBPhdZ6TPsy4JyWQ0tXyx8LVE0qxkxpuJHQyD7YkVrE9BgFN/1/wDZvwTjZ0vT3KXQn7LWmPUwTMSZtfAGerEqx2AAH3j54By7NSqXUCpS1WNwbHUh6qyyD1DA4M4iiSwBJBAZSfstBEn7QupPMq2Hvscv7xBXi5A9+pTsnTGnUY8Im4sokHkN9P8A5qMXr+HvZmnmNdaumqmDpRWEBmHxMw1GQBYeZPMYpnEcoEVG3uC3QiRadvs/PHWf4b5oPw+ibDTqQ8rq5v7gjDma1sRZDIeJnvHexeWrU9NKjTp1BIpsggAkSAwFiCJnnigcD4hX7qpliClVKkMxiEVQQ8yCJN5t9YncgY6pxDMsAPIA32DLUUD/ALfxxz6FrVSZhszWdz1WmGbSvqYv6DphDNSb3NTGHaz7Sz9iuC5cUhVWnLFjoZufdmDVb7RDT8RsbDrhr2jzS0aLs7M0DxO21MMOS2XW1lVBc6rwoONstUp08gapAFNKWplX7NME6LbEkEkbyzYp3G+P0OJU6VGgtVXFQ1arMqqqkKynVDHUTaI2EDcRhwPFbMVXqPKpxbhdfO1jXVS0iPEYVQtgik7gD3LSYE4Rcd4XXoECsoAJswIIJtaev6Y6Xl8wit3CkDu08RNoAI9pv7YrXfmq1agzioKqkA7gOAWUi3W0jCcXkOW2NSp8IqllS4duVb4XEFt4PI9Y1QD5E46NWzyZTLOUIUlSqnmxYb+pa+Oe8Mzxp6gAJZdNx53W/Xn6YkrhnEMxIu173jzxXkGxE4joxh2ZzQogliArOjGY+GjLe8sQI5z5YErBqjmowLGoxJYAm7T91/wxZMjUFJlWnZFEMQLsbGSdyd8WvhPESfCW8UTeQSPTywl/xtoZf8QJzTK52vTgFakqfC0EFSNjPP8AzhiKNStUps1LuqbldZ+EEcyAxkBsdKOaabMfLmPvxBSAYmykTDMyggHmBIliOm2EnJe6mq5qhKzxYL3FSIhWOkLy1KJH/Vf3wV2qJf6PS+01/wC0Dxe0Tj3iNekz9ymkl203iSzQCYFrLtawXEPHMo1XNUwlQoUpkyBPwuFI6fW+7GLtpQT+H9IVnM2tOmzmAFFh53ged4xP/Dfhw8VZxLVH0Aj7Agt6an/8FxWuKVUBKyaj07szeFV5iFsD0k+2LJ/DnNM1FwTanXDD0Olo+Yb1nFqdTzMx/GPK7VVLKvjq0TDITpFRGurDkGIiJ5hhzwtzmdqAM1Kq0D46T/Ek+ouPnvuRhl2krdzmdZDaalMAMokgoYMTY7iR54R5uvTrNorEK4Hgr07Ag7Bp+r1U2B6HFaGxPPfRqBcQzjV1VagBKknULG4HT8t8AsIy7LO+YQ7z/wDVUE+kj7sbcQytaifEquvJkO8WtNvUcsQUaneagFYfCYIiCupedt3GEeYB6V/Us8CxmEb53idLuMvTp3ZFpvNvCdMnr4iWv5HBvaOv3Vam4idJ99LbflioeGmBuAAVnlbn5X9ueLR2m8fctyIJ9pQ/njyQgVSB9z1WH5rf7ivthU/nQv1qYZjvYzHzj5DA1fPAZakT9Usjf2k6hbnDg8v/ALDjfPJ3rO8kQqoOnhBP3gke2FfF000oE2Yevy9/ux6eJAcX3PNyuwcfqKc9Vk3ggOFk7yBfyi0RHTHQv4eZsHJZtVsaVYuB5MoI9LqccrZjJ1GRMn1Jv+O+LV/DzjIo5rQ5HdVgUfUYXaVZjyAYQfJzgGTUcXY7PzOr9qszGVeoByVgOZY2VZ8yQJxQuBKnes26ZdAgbqyqdRnyuJ56sWntzmyMq6zfwGOp7xYA/DFWzWZFPLVWUfFUKkdJBn/uOI8t0B8yjDXEwOjw1alGqzFkg6iEOkNCaiCuxlse9nc2tOQR4iDA6BFLH5wBjbhueDZauAQGvAPmFWfPnirZOtp1MZ2ZSRvJQj88cFL2DGOQvUsGeqilmwF+EIjHmDKix6gmCes4SZms2suWOqS2rYz1nE9et3i1KhPjLIANrAEGbbABQPXENVdSzzvNunL88NVamE2AYv4m383VEaoY8rkCfvBPvj2u91HoD7kW+Q29cFcZoqaNKqu8mnUv9aSyn0Kkj/lwt1Xv9qT88Ug8gDJv4SRLzwjh7VFFVWubaDYeUG9z0I57jDfgg+JoYQ3dgHfUD4puYPLEfZOoO5RSviVBMfWMDc9Rt6emGwpFSxXwkkTzBiRceh3EHEuTIdgwiISifr+/9sJP+F5kArTqoqkkatJL6T6nTPoMNUZ+Z9wIjyH75YlWY3JtN8LGpgJEr2R7MrSqU3FRmqCohvF/GN+cRffE/wDEHK3VwSCpglYsGvO45i/lhyHK6SourBl8yOR8iJE8pnlim8V4jXZWpijU7wrpOzaFLNuZIBK6QBzubThihmYGEG0bihFqVP5ZrUpjwioTPoG0kD0LRgzstxd8pVOoFqbLDqsH4QWDi8SIPqGPlgZuDGBAqgxcMtMDnsO8n54K4RwirXqGiquoKwzmCETUuo2JEkDSo5lj0xYAREPRXc6OgHEcp/KrK2lpUMviBggK5BkSDvBtHxRikHUp0VFKt5/kRY+2LKnZ9addXy7GioUU2KkgBiTAJ5g7wZEsLYUdoMxXpHRVQVR1HhcHfYeFhfoJw7GSDUgYBoOWOmJtvvb3HpgnhaatS3JfSoI6yQLnY+IMP7ThZTz9Mg+LQejeEj2N8F8O4gA9qguIBUgweTRPI/jgPMXlhYRvifjlBi7jDIKWhZ1arkmxnYjncHG/DHqGiKTRCnVTv9QiGX2JBHlbYDEOdpLqFN7EEg+cMY+63yxLmyClrmCBE8xHyg4l8fBywkfMv8nyOOYTbgzSGDfWn7oIOF+bEvpiygk3vM6eXv8AdibgyFqmkmwU2HLGvGE7rvR9ZqnvG8W6CMWAUeP6kTb2ZU6oIJBW4JFr3G/LEauRI2ncflhrUpzWA+rvIPkCfvm3ngWqbFSL6tQ/tM/gTGEAyshhv91LRw/tA9dKVGpLRVUByRcC8ETvtjfPVKhNdVAKrUZ2Exaf8YqOVzLU3DCCVYekj9gzhseK6WqlWOmqtxzUm+k25EkThGXES1iUYmAWjJnybd0atIyp3jdYiRHvhaakgzAJv93+MHUMqtWm7U6qoxMaGbSGEfr+mFNZrbk6hzxqD2nZIwyyeAgG5JI9BaPfHuWaWAmJ5nlgbKSQGBkBYbygx+mGFKkASxEi5I9v1xjaJmoLFTWjRU60dmWm0GVAJkfCSGOwkzF74X5/hr0/EwmmSQlQDwuFMSs7TvBvg2k8mBz9Bh5wvMURTiq+k027xQ3iRiJtpO2+w9fXvUKwSgP3B+zmZYKrCLWuTaADsPUYuXDs93niiDO3KYE+364rPD8xl67wmVcGJLZfWNPnouh+XXEjVzTr90rmCJMA02YGYDCJRheQI2tYjGMA8xkIEt1MBN7bxJm3lO1/wwBV4ilN4IYLFqkeEAz4Z8uh+/DDIZGjGpUAZgJaTJjaSTeJ9cD5/gtOqCrqxXqrssX3gNBve9sJBW9xdTXP5ju6T1BuqkrPMx4R84xWWraaZC/UYTO7E8z1JM4m41w4UtFNZpqxiS7lIWX0shmJYb3j2wnp6pYkeFgPEpDKQD9oSv8AtizxyANQSt7jbKUDmCqLEsY9D+gAn2OLzwnhSZemEp+Ik3JF3Y2kxt0A5CcIuxWV0oarAAs2hedpv+/XF2yCiC55THoN/nihmoSPIeTcR1E3aeotGgtAQTUPj6kbn5kR6DCJVFeUrGcx3fgdiYqLEK3TUDZvQnniftLRZqtEk/6gIk7Bibz7ER6YgGVNXL6ZKVqDypFip/S5+QwQFLEk2dRJUy4IIYXBIIPIgxiKhlxTJKqsspExttcHkQQMF5jP62Perprrapp2cba1Hn05TiIOZuPnhlWNzgSDcHzmWVmVgTPJtjy368/ljV6BIjVbB4gbdcRGxn39sLwp6a8YzLkLtcl4VkQGKgcpmbxO/rhZxX+avfJdhAI5ctvPb1GCs7nzTJZDBFhHPn74q5zTUwVDDYWN+fLltgclg8hHY9rRimnUJO9wJHzvv5YmzNSbgQd5nltED0388O8x2IzOo92oZYnUSFsORE74TZrJ1KR0uhVgbyLfv9JwhciN0ZRT0ajHglBCr1XUNpWFB5sQLYkzfBwGp0wwLFZbUYuSdunv5YIpjTkZ+sKgJHvpHyWMaOgrVUFVtDNBDfZmx3sRPLE/I8ib1LBQQaiavl2RtBBU9Jtf/HPEJpmQDH4xhtxfIvTeCRUSAQV2g84kxzwNVTcBgegO432OGq+ooruRU6LI20gmP3++WC6VcjzHnY4jarcMRe3pbnjbMG4YCJFxEjAk33DA1J6QSfQ+cfrjfNUwRuNrCefK+IDRMbD1xG1Itu2/VYPpvgaAhe1SXhvFWpd4otrptTMbgmYI9+fQ4sOcz/epT1OlSsAdRWHhJ1KG81afhNgd+RraZY8gG9tvfG9PLOCIHoTY/wDUPzwVrdjuBxPGj1Og8DoV4WorI1Nl+EBiwOxEdQ0z6bYMq5uqurXQeFjS6gkMOZJGwnrGKpwPtE1IFalNrtZvhhtKiB9VpUAkSDv1xb8pnaTq2hwhMaiAdQHmDdfXbpid7B3EEMDEWZ4sahTT4SGLMRYwEcRO4BJEjzxWUzHd1Kg06S6ySp0c5Nh4DPQi0csXHjOap0alC+lCtTxEgjxQJIYQwBBOmROFGT4ClTOUgCvdd4C6zJVdPeDUZ8OoSuk3W8k2OKcfArRE4EruW/IZErQppsadFdvtvdp974smZXRRCjnC+25+YB+eJK2RDeIGCYJi4IBBgdJ6jHnFrKpItJJMWFjv0w7kCQJBxIBMp3bh9OXDi/duJA5BxpmeV8bU6zPRTMUl1uF0VVBguu3/AFWDDyJ6YV5/Mmqaqm61Dcb2UkiPbCnhWdNB+5YlSD4WBjUp2nFIWK9odmXoOf5upHAt9RxO5IIBI2wBTolG+IMvpeORsYxavp6VF0V1VxykTH3feMCV+C8PW8Af21WG3lqx11MEr+YzygkBp6xc/IYD4jxSFgIQNpYAT7EHfBvEuIZZfDQoS3KCT8+X++EfEMvUUCpVgTIRImR6TjidRqLua03dpZiADdiPjg8j1JiBvA9MDV5KwSQFMxG08tsYoYLqK8/FcAzygbj2F+eCaGkIPFDb3FiBbnz/AM4iYm5XdDU6hSDqglpbmRMff/nEj5VXBDqCB6fceXpgh1Om0H8cCpX3kxy26H78eQJWSJRu12WNJ6yr8DaaijlEaW+TDbocAceqpNJwBBpAggREEn3scWbtplS6B6fiZAQw2DKYlB5j8z5YpHf6qWg7q0p6EXHpi3H+QDRikMKnuaqGZE/CNt+eB65WZFuVsb1QYVugt87/AH4jalqHPf8ATDhqYdSZAWAvttbpb1xlCreGEg+WIaR0t+4vz+WN6zGZA5b+eOnGpjeFrTb2keeJWOu20H5Y1Rg/xECOn++NWaB8X4R92OnWCNzbuqi21QDz/wAYJoq5IGq52kkesx0wFSqlpgAAcyJJ+WGFOk6idTKxNgRMjrMkAb2nG8SYt8nEfjOlcHy2XOXp0CRUEXVlDKzEyWNoN/fbB/COzOXy7syB2YgqoZtSopOoqggQJA3kwInHO+EcUq02AjUAbqQAt+YI2iOu+Lrke0av4NMBwbOdjzkibHcDEjY3BNdRIYnuKO3HCFesqUQFZaQbTcAlngXIgExsDJ84OAf4dI4zVUvOlcuYBvdyqqYP9OrF0zCU66Ma2kQANQ8Q5sDE3vcXBnYyAQg7OVVL1lDw5qLAZiSVkkmW8UFid7j5Yq8fdQMuQjGRLpw5iHVVJ0gGRysBB8rnB9XMqG0kwSJ25bflgHhxBZja0CR1Jv8AgMLa2d1Zuoptpprp9iST/wB2KSttIwxVbivivDVLErAJE2EA+cDnacIc7QEhag3Ehjf5H9OmGeaZqbMFIgMYG/P57Y3pZwR4oH4H5/nhihlHzMsNuIKVCpMUm1gcmBPLkRP34jdSSQ1NiZg7m/44svf01MCxtOkSPmMCV8/0BPny/X2wXJvidqoDRy6UUNaqAoUWsD93M9F3nFM4nnmrsajiBsg+yoP4nmeeDu1PEdTaSSzAbckB6DqfyGEdCiWjfoPx5/u+Ac/MoRaFw8Z2wAUGBp9TAGqRB1GMGd3AIYEwARsAJvbns1/bphfTy94Ow6RaemD3BiCCQBa8i5m0fnJGJ2h1OkCSoBPuLe45YxKRFlIi83M9LcgP0xr3ZET74zUBYQPS2PH3LSgMX8T4auYIlmGk3CGFIkHxA/FtE2PTCLiPYJ2Znp1wNTFtLKQJJkgEH5emLfAnaLbi34YkqvA5/hMYox5yooRfCpzrN8AqUSELsep0mD5257j2wuqcOrKbDUNxH6Y6rUZSPHpJOwN/3/vhHxHhlNh/LTS/NV2tfkYHthy5/mbZE55oaTCk+20+fS2MOpTBUi0wR1GL1xHgiOCw0UyomYifKN/uwvp9n61Qgh9MrfUTbzFremGLlU7ggsRqVmnRZmvYAwwAuI5nfbrfEv8AwtrkMJnad/MHb/fFryXYsX7xhq1fEBqBHmLEH0wa3Z5QgNP+dysCIj+ktf2wXqr7TqPuZU+F8KrE2BidRsDqjznzNsH1aZVisQh3HUmLdABtbqcH0uB1UnQHQR8M7jpLXHSce5XKs1TSzHT8RUjUSByI2iYvhgYERTA3uKzTOpuVxZdrdOW/54LyNRh4meG3UGSLWnbDT/hzfAIP2WtadwRP5HbnfEq8DfckEkXBKzO9hFv8DAn7gkE9Q/KVTVpE6lkCDEmZG0i49wcUntBkTJ1LcSSGvYAwZ5+o5YvmYjK0UAGhXb+YwGsi1pF5k2m8YrHE+J0mVWNbvAXAYSSABJm0CJEczvgFfiZq4m7uIeE8SzdAM9B3REMMJJUz1RpBFt4t74Ny3aqs1cPUIYyBKgKR8rMPI/4xo/FV1EA6ffl7Wwo4oQ0uWGqwCr0E/L/OGLkblHNgUrudAGYDKXDqdRJ35736f74H+kg3O0fv/fHPVzjr8LMB0k8tsFJx6rG6nziD90YsGQSFvGI6Mu9WtaxjpMYC4hmgEJLRb4ov+g9sVQ8cqnaPkf8A2wJXrVGHjLEE7RAt6Y45AJy4De57VgsTsDe/l18z+eGNCsgCy1j0v5mZ87YUpSk9BztgmrkSBq+qPY28icTnfcojQPNgAo233jznnOJa7aFt7xz2MYDytRQfEwBW0bD/AHH5Y2rZtCbyOUyLxG0c+uFkTZ09Wt7kYhP1vf8ADGYzHjmWGaqcGUxy849sZjMGvUAxNXrsqmD9foDzPXG/BnJFQnkRHyx7jMGepgh1cSL3gSPIjnj3Li88yTJxmMwI6mSepYCMYN56i/zxmMwc72hlYW+WI2pgXAvA/I4zGYK4pu55UpAXAv8A74KCgGY2FsZjMH7QJqbiCAR0Iwk4z2byr0y7UU1RuJU/NSMZjMMx9zR3KmnZ7L6Z7v8A73/9sJxw6nrjTYeZ/XGYzD1jo8zmQplF8C/LAtXhtIqSaayOcYzGY5eoDwV8soMaRHTlbGlRddmuBtjMZgvaJ94blchTZRqUG5/GMJeJZdQqgDmRz2nGYzGicYDUUBgAOn4DElP/AFBtfy8sZjMZ7z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4" descr="data:image/jpeg;base64,/9j/4AAQSkZJRgABAQAAAQABAAD/2wCEAAkGBxQTEhUUExQWFhUXFyAZGBgYGR0aHBsdGh0fHCIaHR4aHyggHCAnHSAgITEjJSorLi4uGyAzODMsNygtLiwBCgoKDg0OGxAQGywkICQsLC0sLCwsLCwsLCwsLCwsLCw0LCwsLCwsLCwsLCwsLCwsLCwsLCwsLCwsLCwsLCwsLP/AABEIAPMAzwMBIgACEQEDEQH/xAAbAAACAgMBAAAAAAAAAAAAAAAEBQMGAAIHAf/EAEEQAAIBAgQDBgIIBQIGAgMAAAECEQMhAAQSMQVBUQYTImFxgTKRFEJSobHB0fAHI2Jy4TPxFYKSorLSJEMWU2P/xAAZAQADAQEBAAAAAAAAAAAAAAACAwQBAAX/xAAsEQACAgICAQQCAAYDAQAAAAABAgARAyESMQQTQVFxImEyQoGRobEUI9EF/9oADAMBAAIRAxEAPwBRwvjbrMkMPbl6Ys3DuNU3IB1K3QiZ/tK7/j5Yp2TrLI8E8vTzvvgha4uB7DmP3GIPVYGWtgVp0FUnmPnjZacdP3/nFGbjNZYhpA5QCT7/AK4no9rDAkqOVxB97ETg/WNaET/xv3LmVHl88bJSA/f64q1LtExHxD5/iP8AGPanGOoc8rGfxP3YA+Q4/lhDxVP80tioMbBBilP2kRDBLgciQen6yPbB9HtImkkVQQLSZMeo3GC9YjtTM/43wRLP3WPSgwmyfHFYSGVhMSp2PTDJM6h3MeuDXKDAbCy+0mVMYKeN1jkZ95xs2xsfQfpguUDgZGKeNu6GPS0EfZO5HI9I/PGNWAG0333tyxheMXAx9pndDGNSxC+dCzYE7wCJ+WFzcUk+CoJO6t4SPS1vecCMgMYfGIjUpjzu/LCd+0YRtD02HW4+6YGDqXGaDR4wpjZrf4PthlERBWoXoGMFLyxuXWNUiOsiMCVc8t4M4BnC9zVxluoTp8sZHphDm860gqWE9PnO4A98CcQ4u60zcsTYAkC/Um0AdeWFDyATQEePEPZMtRgcwPfHqxyj2jHNcxnmY+Br9TLFj0VQOXMn5HGyUM2FEqZPSAfU+Xrgwze+vszj46jo3/SdJKYV9pV/+NV9F/8ANMVXh2VzoN6r0lG51g/ISRt6YZcXap9Gcd4zbXsfrA45sqKQLv6g+gx3KXSbTvaDeCB8W3P9xic07G242t1wMKBElBfeDsWvcdG6Ta5x6tapTjvEJHXrPWRBPy2wriT1KiwU7k2ZqFUkGIv5HyIP441ISoskgN6ifynE+Xrq4Om4mIPpsRgPMZQIZAgH7j+mGYqviTRi8lgchsSahTqIZXSZt+52HvgjLZoMSCAr84jxRgHKMQNW3Keu/wDnBNTMioB3gPkQbiJ2PTDnxH7/AGIpMgH6+4WGP2iQeoG33YkQ6RqAaBdiq6iAOd/wO8EDecApWIkkmolgGAhh/cNsSZrKd4oZCA8DS0sCgBnUui83PKb25gzFSD+UoVgeoxqCQVJuIMoQRe4Zeqm3nyMGcT0eIOGIZVqAGJRhqHkyNcfPAVImpm3ahNVKqhiJEgrzGwO94sZm+CKnZx3edYV4EgtB6TEEgjafLCvw6aMZWXYhbcWXVsbWI+uI2OmLjnIODsvxJrgVZG+lgDFvO8YGy/ZLSoD1naNhCwCZ2m/341r9k6bWNaoCDvAkTuBa64y8Q6NQQcndQmrxXxAOCjcnWSpjkSJ+RA8jibP8WFOk1QmQF8IFiWPwqLEGTa3XbfEFHsyFHhr1vdh/6nEPavhqrkq7BmBWmXkHcrsDygmJiOWO5ryAu4WwLIlHPaCvWuc04C6idB0QOUkQDJtc2HpiLLdr6tBlpvVGZpGNcydKmJVWsxI899NonFrzAd6FPL1MilUUkQgUnDMqhVCuJEsTJkEjb5cw4lQ0vUAnSrHlsCbT+HtixOLaqIcMBynYKeUpGnqpv4WhlaZJBuInqIt8xjQcIaoZqNpUWi2o+vIb9J8sa9ic+p4bSYMWakuh9K6mUK32dyO7iI/LEn/5Gr1qXdq+gsEJNge8KX3jUhIk33YTfE7ZsotV/vC4IQC3UJXLCmsIukC3MsfmTfA9bMsgJML0EGWPJf8AbB516qjQjUlI1ArDKum8H68t6QZF+bGjRFjpAtyH3TiRiym3lKlapZS+4zPxw2rYLBm/QAEARvJ5XnG9Hs/UeO9dgTYgAtteCzWAmNp+7FvrZlF3+QE/hgOpxH7KeVzH4Th6eU5/hAES2MDsxVlMqaGoJRqOTYuSt/IQJA/ZwUj12+oKY6m5+Vvvx6+ac7mPIC0eeI9XQj8/fDGxsxsgX+4IYDVme5nOKCuoC3N1ZjPONMjbAnHM7/Ie4O20/aF8Ss564F4uwNFyY2A5faHM41MFGzOfIPaI6dORJJ23F+Z2GJqWYIASrDE9dmvythWA6eEExEi9ue3U72OMytdi0NMj6wi/5+2MOMiFyvuFVspTQFiSEi/6edsRU81AMEwRuwB3HMT1xFmGpIxNSmTInUhMf9M2PXBX/E9goA23vHVjPzw1b+4sgddSDLsCuhgqkG5XzMzpPLbEq5d9QVQSSfCRcN6QPLbDDIUqlVwoVGLHciwiTJm4A897Ab4uWVylLLAEga/tBQDf0sg8z7nBN5Pp6AivSDSvZPsjWJ1NUVPJfEfkbHFhyHAKVMyEBaZk9fIbDBXD82z6vCsSANLagI3ltp8lwTmcyEFxJ5CQPmSbYgy5sjncfjRVGoo4n2ZRzrpHuqu+pQCpI+0vP1EHrO2IP+I1afgzSjTsGgPTJPnEqfIwemHGSz7OpJpkKNipDT12Nz5RjWlXZgwq0VRDaGZSGHQqd7XwAdujGhx7wYVKISW10gBurMV9VIJX2jG+Ry1RgT3iss+BmTxMPPQwXe0wPSb4EzXAKbD+U9amCfhptqp+mmpYDyVhgWlwHMUge4zMTujzpB8ipYL7DGkrD5AihBs52gqozKGprdhMagNB8TXuRpBMX+EgRhPxri2sPSrVSUZCrUwEHjjVpELqlIAMGC0iwU4W9p1rUGDVgO8Gu4uGD6yHERszuNgQQMV01tIYXLBCGadoN4O9zY+WK0xLWpzkACGUuIV0gpV1FU0/EfgN9AgXJnUfUbRhQctNKpUNpMqTzg39zP3YsHZzss9ak7rUee6RwoIAY1HdSpJPIUztzgYh7a1UpkUaYARRA8+rHluCBFjigMOVDuTcTxs9R3/CvOUUWsHdV1gb9F1EyRYCDIm/nAjF04nwFarU2FQgodaAqGUNqDA7gxYiJ+tuMcMyOZKMGUlSJgjlbcemOjcB4vVRdSnwQC1IwFEiRJtDlb+GwtIbE/kYyG5gx3jjkKXuX/h1FXps8yaLFRsYdNqgud5Yww3N9sZTyalVJMiABJJPSw2t6csL8jmkzaa5rCJVkSoygGQYY02Abkd9ptvhll6AUEFqh8y5Yx77YlyG+9GCo4kiRPQplYY6oN7x+EffgdcisWSRuT4m+WwwzpooJgfO+Ni2BXIF0u4RUnuKD3MGBBtbny5GcC/QWIBQhp6W29bDFgZfEDFzYcp/XEOarqoBsSbW2+f6Yfiyn+X/ACYt1+YhqcPqwbACObD8sAcVyDpQeY5Hw3+sN+mGrsajE7ny2UeXTAnGKQFFpZZgWHiPxDeP1xWvL3MS1ewlKyGY7xi0QNJ1Ly5QVjym+Nc7lhpJsZ5ixBB8t/8AOBslW0soiwJHsTf8TgvMViwZZ3UAMBDajuDyuZ264IitiEN6Mk+nsq3XUOh6HYxecTZDLJXYmkhLT4h8K3H1iLL1keVjgrhvCP5IaupB3hfCVvA1HcT09OeGaIVQIi6EJAVQNKz+Z5ljJMb4U7qP4Z2/eS5NTl07umddYiKtYDc7wvQCYH33x7lgUJqFTrk6WafnB+I+ZnrgylTdBAUgblogmOp5DyxNlV1qzPIQb6hc/wBoP44nu50GXiNUiO8I9DvP4e0YjpgTqYa7czY+sXw24fRRfqwsgAvEm1ydhM9I3wSaybAcrQtvuGBLgHQhgfuJMvxDQRaY5TtP788HZbM6iSlIXF2YkgTG36DEpyS1LMulRFo0l/UgyPbfBoyoHIAeQiOWFlxcNR8yGlmKkHxLtsBYH9MbK731PP8AygbdP3zxuTe0xzOwGN/op5+G3S59NQ99sDRhaEpX8SMuO4WoxkrUABtswuB1nStvLzOOb5tyoZevhY7/AFr398du4/wpK1BqbAMdLFNR2fSQD05/eccQz1YPJtMBuly0n3xd4rWtRb9ToHBeMJl8k7M1j4UWIOlAKYnTsCQWPmxxQ+I0ndtbGXqGQDEhYmT0HlywfkC9VQzwKYiB9tlBjfkDJ9ScA52uoMhy1QqQ0CAPIE3wxBTGu4eQjh+opXY4vgd3RDMLAZmqfGzECGgIRsABvYdScUMjli7cKyOYTJDMGkj09RNy2sAW1FSCNEiJERPTBeQPxE7wcio/5Rv2V4iaNcIo/l1CA5jSu8ByNIgiSJG836joYHI2xyDiOXYU+8002jdYaGBvElz0jkb8sdcr5lQC24CljFxAlrdREmcQ5k6jszLysTYVfEAFYg7tyH64JLbEfvlgDL8RnUdNkALAOjMNRgDSrEkk/VE7gXJAxpxPiIVC5I0gwY8WxgiOo2jrvGElCB1EBrPcYSJk389/bEYo02NxqgbmT7XxV6PaOk6t3bsKgWVWpHiBmACtgfIj2sSH3CM6atJKjLpLC6nkQYI+Y/DGLyFkiobCS9ys2WPYYB4+B9HqARsP/JemJX4pTpkrVrUlaYgsAfQjkfXA3HszT+isdawwGk6h4vGNiDeMFyaxMIoTlBplWhjvYc4I/c4uXZTheoLmHFz8CgdJ8fr5YHfsnUWvorDwqdRI5qJgqT1NiOV55Yt9JQCI22j06DkMU+RmpeIi0T3k9DKatRZdzzi0bERb3N8e182lICSbmIAJZjE8o5XnbEzExuNrCcUvtTnFWo7VNcIoTwGCC4DaVnZmJIn7Kf3YR42P1clHqdnf00sCzLLkczQqkoHfVcmm4ZWi97jxf8pPngwUVGyLAG5HtEnl6nHL+M8Pr0aPfq1RGpvNlcFWEEqXZhqAHPSFJBiBbDv+IWecGlTDGCASq8yxI2m+1hyw7JgHIcDqZi5HTy6gUy4XWhJ2QsC2/K8yfQ4OWOWOK5zOAIr0Qyw1/Ex8QM/ICLkzM32A6lwHN/SMuj1GYEyp0mGOm8sRYEqVkDnqIsQMLbAexGEV1NuL8WFOFWm1ZzqC01OnUVAJJPIAEbbknpiLgXGGzGpO70OpKlSzQsXnWQTpje26iPisBx3gtepUQ0AxKjQQXNJCjSYDCCJIMqCZ8XlifL8BqUqJoHRVqVEAYeILAOok82AVAmwJsOc4aMQrcAmhfvGvFs19HSoSsslMvEka5hF0tH22W4uPlhHlOPPUqhapRisOpph1CGGJUgwKgKTDESCOeG/aDg1Olk2SioOik9zJH8wqJvMeMAwNvOMVLhIqNUJdVHg7sEIB5NLCZY6dzAuzRaC5MagUIk5Oye5bO0nFkyiim1JqjOmtotsQJ1KrMxkxExEe3MO3OSRc86soVSRU1KIDIV5AczH3Y6B2u4YczROapmBSQ95StDKg16k1Sq3vHNRG+KHxTMyx+l3Soiksp8VNgAoK89MeEr777lQXUPGOQ/3EuczrMqlV8IkKOUE7/lhTWgEwZvvyPnhyeFUyDpzaFfqiDI/vUkaD5CfbC58kikzVUx0E/nhicRoTX5HZ/wByDK5dqjqi3LEAepsMd+y9AUkpJICWpSY5aE2JEyWAxxrsrmKVLOUXILIGuW2BMgMB/TM3m4xdu3TU1zTq7VDpVFj4gJALspbYeSjf1wrKAzDkNCCoJ0DUzK8BKCuh8Jp1jTKxybxK3lIiP7sa1ON1Fy9FKaFqoYpqEeDRLWBBk91IHKC25jE/Barakl9ZzFELuZlGbuqhkksxVIJ6acKs3SKKYHjSoTBBJhwoBAF915HngSv5R98l3Gq8WYOaecFQJUaUrT/MDJIQU2QbBiTp5kDcMRiKvn3qZSp3x0vTENEyXpPO5i7agCPNL3xVcznmqupFQv3Y1qy6pV/iG5Pi1AExz1bYt2W4c2YBRrVKrIxgMx0rpLBlHhWzKwJi6CSQcEVtaMBgAbEJy+fydLQM4y16wnvAyAigDMArpOpp0zElTbkQWnHXamipktEupZdJgaIktS1tGq9lki8gAgyE9IMWZGQozFhOhiwJYhWkFm+JpMjdbWsq4dxhabd3COVvTLAkbLYMWhbGygASL3Y4W3vqaotgblTXUznTLSAALyWJPvJNusnDurlkoUoDw9QKxYgyRbw72hp+7GvAoOZasWFNlqal/ll0m86yLCFDQbEtBGxxD2jT+UtQHWlYyQdVmDN40JixAgkczzknAspYiW5MoqGdiM6jVqg8aswujOWF4AYE7mBF+gvcYvHhA6eeOZjh30bMMKdQjwoytzAYFgQZ6g+oJ9MXbs9/8halZytOnS8NSo1wTAPh1G9iJmI1ACZxmfFzbUjUkLyjapnkXc8+tscs7Y8VavmKhWmQoQABgdlsasECPs7chc2x0ZM5TSlVzFHL1FprCivmK4o6g2zICpUiTNonzIgJO0HDdddariCafd1FjkbXHUFgQQbgAyQQcU+L46ruR5s5HfUo3FM7WdTraNdtA1X0+HxSfikHlNz1wx4vnHq0w9QMKy0xqkENqpwAxkWJjVH9eGfFOzxr1S+ogsg0gbCpTEMRYyGZfnOIe3D6hSab1KSieRh1M9fhcWk2MTguAK2PYx65AuQg9EHf+YmznHatRGmouk8hA1H4ZAAt1I54tfZDtQMshpuh0s0sQYZZUKSoI+yFtbbkcVGrkyrLq0kRJOkdIEwL3I+WNqdVdLM9/ECJ2O+4G8xt54Ww+I7GwK2Z1k5wJTWqrLBpsaY5DvG0gmdyFB32gDeZe8NZWRm1w/iIGppVAdKyoIMRDQebeWOd/wAMc0HSrqBBolNJaIXUp1sD9qVJnkDyJOJq3aevrpVzSSnRBDgEzVdfiLdYiAR5m5kYSXPqFQOuzFcOS3GvbDidOlUqIS5TL0lXS0ujVGBIWpfoy72ljzAjOy+U7+nVpCp3dUHUQwlgrqFkXgwBvfcdZwDnuCZnNJUqqgLVmLwzqocQQqrJvYj254Z9leH1PpFZhKOqhXno8eHazDQTPX7mnTaib0FIjXtBSWnkc4BdjRKRPi1P4ACNolgQQBaccc4yjVWo0wRLBQTv8RFj1vf2x1TtZwvRlxJW9SmBBJYywm5UargGTuNU8scyzMHPrpA8LGB6Ax7/AOMYGJP1coVQFNHuog4uwNepAETA+WBVUDEmbH8x/U/jiOBeOmKV6iW7MkR4fyNo/f447OeH0uIJQq1djSQ1IIBZgvhUsLqZLsdrMBjiXTF44N2lrU8vToJpVI3CS0k3JJax9umAyBiKXuatXbTpHEsiiZdu5QK1JRUVUAkd1478z4VK++FObZFzWZDkAqBVpHVAL0hqVRy8Ss4j+nqBhPmsxXcNGYe8g+J2BBFwfHt5AYb5nMZyu5NOjl+6kHTXV1aYAYKykEqCCVaOflAQMbJRMbzVrhGW4AteoKh1KgkvCrqebhVKibzJO4EAATIteXorTTQqaE2gvp5e5J9b4pFXOZnLENQoMSzHWiHUnmCVtsbNpDSLgGdT6hxt41VMuVkC61FZo3glgDt+xhhNxBUiBdpeylKoddBaSVSxLK4003J3MlfCZuYsZPMzin8f7PNRy71alQrUUQECqAzEiwg7DkBvE7Y6MeM5dp1t3dtqgifKbqfZueKZ26ytSu0U1U0qIkyxB1E+IgQUECBBIa5tvjBruGhY6iXs7w+dXeMUoKtIOPttGuLCwAJJ6A+dg+KcUrVqrPRRxTjTZNSgAg6diJ1b+Yjyw/7H5U1Q6OlTTTqFmBManZQgSfsBRqN7youJBZ9oye6OmoEpiFCosA3FhEWHsPLY4wsBCYm5TuM19WYBawhRH9NNqqcrifLD/s+pq03oye4Dh2Vba6kDRTkDbShY3tp8xFBUxf8ApBJ32YSYO/PHYuzXD1oUKCsG1/61SxY62TSKYhYOlGiFmIO5ODYbuax44+JlY/iRxFBmFy76jToIuinTgAakILG/iYRAAsFb1nzgebD5WiVYHu/CV5iNQi94gJ5dNzgntr2XnMvnsw+ig2kaUH8xdKqg1EyF1ENcTHhG5sFlc9QrD6LlKaoogioy92dQYaYaGY73Lb3tfBDJwOhFNi9RONx5k0PeIR8KtHQQb28wysZ85xU+1y/yKH/8q5pm32WKTPSFGHPC+KKq0mdlDNRuJEakebdZVpHltzxX+KZwV6OZuLVzpjyUMI/5g3zxqG8rD9TTj/6Eb3uoGtU1RUbwrYjVyARSN/MyflvGEtWqXqqFssjTq6cp8+ccpjBFHND6KymNTVLeS6GEx1uQCfteVg8mSNTAXjSGnmbepPpjcSUSTOzNoKvxLJ2a71lrUMuCTmIFtyis4IE7SCZP2Qw5yLEnZzN1XoZevRamuvT3usHwKCWTSrMobQNz0AjfBf8ADJUy+XzdZmkK9OlKxqhV1BE/qLOOe9zYYkPavMoBVqUVWmWUlAVBCEFu8pH4gw3lpDGZAvheQAPOxM3E1DeP9p6tGr3eXoU27seN6jDxELIpqpIIRVZYY+vWV9fjIqlq6u9JjlmaooZl0VURgRqUgOmpVYdIPWMC0uAnNZ3NVcyxNIV9IFMlNbbCBugFMCeZ1CLTDbiPB8rSIU6Up1EOmKgFUA3kBzDAybMLixuAcCWVTU0gECpX8zmqivUSrUNQpLktqMFEYeEkzB1bGfhwg4ZS1Z2oTYUwx8toH64PzAcMtN4bRqpuYhpCsAHbc7AA+gvgPhL6UatHxm87QBAHtc74A6B+pQACRX3K9xITWf8AuA+QGBJvgnNNrV6nWrb3BMYHNMgA8pj33xWvVSVtm55GGmUeFUzH75YWxGGOTFh93njQaM7uWfgeb+qfEYkSYsd77kz+7YtGR4zVY91p1yQAJ8VzAEzHP2AnbFH4P8R1Wjc+/niz9m64TM0tSd5JPhSfCWGlXabRfTcxNQeWAzUEJrqYq71LJ2cr0829bxNFFxTC6mQF/EXuhGqPCBcixgYdZ3JUzKQaTBdxLKRtDITpYXEkQ3mMUPLcWbJZ+tTqNrXMaarmBdmUgxt9YGPIAb4t+U49Sqpod7EHSeYIEaTzIIO/tjzHZuYK+/XwY4Lqz7RHxYsj9yy6HW8gmI5MDIIHpcfIlJnM9XN1WkdMAMSSoHwwE87GNhYBRvh92m4itSgxVpqU6qU2Is2liCGjn4WKN1kdMbcAyK6e8cwT4l8lFtR6ajMGx0xEScUqbWyJt8ZP2d4e1GiiVQA5mpUpi5LE2nkqqOpuTyiMB9odMO1Z/FA0oskL4ubHy9J9sWFKR0Qn8qbmB4r/AJx1mMVbjVKnTRgNTvbUztMXBgAQJ9sATZgyu9h+ELmM8FI/lUgahU31Qw0g321kT5CMdZqVgC1ViIQnTMEADwg+Uksf+YdMcm7G8VOWzGth4aq6HIkkamWDET8XTeeeLu/amj9LK1SO7RQQ1oLnxCRPiGkiPOfZzNQuHkxs70Iy4lxnK1VrUKtVAtSmVKsYOkg3B2JBkiDNhjmlPg/0bSXLtXYSKVIqpC6bszmY35GLi5xas/x7J/TkrF9arSJAC7uBpCqCIJMwOUzhTRrtLVKOWUlqWoMx8AqOytpWSFRFU6IkaiomOa+bETGxFR+J+4p4pkWRaS1FWk1HV4C6lxTMFQVaGYA8wDY74Q162l64BkEqZ2+Gx39cHNlNYqVK7aqjSykGdTTDSVBHkDYA9BibheSK6XKAkgSTfSFUC3mSJw31An5H6jsPivlpB13fxKsEmFG7G+0RNvXrg+tRGogmEpgSBaTG0zvt88NqCUyzCsqhlIOpRpJm/ICdxuOvTFrXsNl8zQ1UC1Otp1+E6qbt4l0wxOmSFaVNu+AiIw9MynUR5HjNiF3f+4o7O59v+GVaaAmqK38sKJvWpldZ6aEp1QP7hhbwvhmZzrCmiWpLBL+FUBNwzESZ5CCY5YbdgKk0s4mxK06i+WguSL9Q4EYubU0pZdQyHQtFs3VUHTrMWVj5mf8AownK9PxqBjUBLgFFzl0qOzCtSu9U09RAKpp3KgBdSKJkwSZi+KNUakaRrVTUdqrSyiAFdbxBMldNhuLLg3iXFa1c/SKtZKGiPo9OmSIX4SgiJEbzvflbCjPZbWtN6ShdSwywApIg26TO20iRvjVXs/3h7X2hzcULUC5OplqIskR4Wgqx2n/TK9fh8zjK+ZSlklpwDqRgGPJ/CxHrDfdhY+XenSuJVgHnfb6vtePU4Fz9QuERb+FWPk11JvzjTjCocj4m2Uv5ga/6X/PP3YjmRE23jzjBGZpFIQzAafYxB/HERyzb6THl62w7UWQZq+GnD2GkD1367g/l7YV0kMTBIG8csM8lRJGmJk42ZuH5OtF1+Gfcwd/LF/7NcNgGuUfUsVKcGA605ZrfWM6Qs7sLbTilrlXZtKrspeR9lQZY9Bb5mN8XipxGnllGVoioKmg01GlSzO0SfCSBqJFhJAS4FsLykMOM4WNwXtxk6bslNoitThakA6WRyyG5HhYVNBEj4lPLFMo99QqhRD6Xi5iTstzcDYjfljoFCtRr0qLmGOXPd5hDE6GU0mYgfVIhwRbw+WFHFeAGmpZ76G7ot1Qz3dT1AIUnqB0OPOx5uA4N7aqUqiuLBlfoZetUpuWgFGBamZ1sQLX2G5YRuTvjpPCciopUzOrUFqFuTEiZEWCg2AFhGKxQGhaOZtpjRXtNj4Q8dQTBPnhjVz70KwQFRTrAaTsA3wxI5ER4rkSCZAMvLWKgMhJjbP5s92GQxJIHO2xPrNsVjM0S1NiOUSfcfPDytlGhgAYJGmfO/Lpf5YV8ZzS90aSbLE8pM3PngPeD9SmdlagapSLbfSKanyGoEn5CfbFy49xE5V30GkELS4amarKSY1qByNrEi9xucc/yvEQmqJB1hlgSS2kpHzM/748znFXdX1ByzSWmykx9kGJ8zsBGKmS4amqN9Q3O8Tp5isQy1BqgIxAaob/GwJENtAWwFo54Gp8Sc0TQZgFLS6NJErBkRI3Ee4wBw6oe8mYaPrbseinaTaxInbFkyHZXvKRzFQkBwWTSYIEwS8jz1R0RsY/Fe5vqACyYiSU0PJZCfMKW5r5Gb7XABjfDJ+JPpDCmNJMSZgxN+Ujz6yMe57gyUwrLq8ZGlCQdUeGIiS08he4GLdwbs6tLKmnnKTMC5dNMvoJVAU6AypLRqXYTKmMKrkFmFi8tsV8ToyhIr1ahCiSSJ6Dlf9Nzyx0XhmdGToou+llH9TuG1BF82qQTyAG+AeJ5vJ5YCK62+rTIYEdFCxz3MKOUkTikdouLmuQ3jUBjpQxAEfFIM6+to2g4cq0NSbJkOUxzwnK1MtWXvG/1A1KpuDr0CVZTvcCCJUzuDYXPOZjXwuszbrl6tAkbnumKq3uBJ6E45pV409VhVeCZTVeTKBgD7gxPkBjoPYypNKpSqKGRmeQOYKkN7kyMKyXYJ7jEVSCF6nNMqzVNFLVEsqD3JGq/TVPLc4vnaHI0qAy9BKbjSBoqJdmBJ1g2IYkybi02tijcCy4Zi5AZaVPWwI+IgaVTz1MQPTFu4fxj6Ppyua/m6kDOPsFpIpz9oCDO145TgcxN/j7e0ZhUdvPczwggA00qxzR2p3HkACJ8jHthV2fyA+krSqKAHYrMiQWB0zBJBnSIP34etwbLzAXUHUvTdTpeRdkN9+YBnZgdhhXSDIJp1i1NRJRv9RByYCSDBAPhI9MJTJVqTKnQNRAgnFuEnvEUA6i2iLbyLY3q5F6co66Ttt054sHE82rmjmVjS2mpbkVYah62I9sMe2iAUkY//sn/ALY+W3y8sbzNVFkAG/mUHNZXQ5Ucz6Ta9z5zgvJ0kgzyi24MXB8sG8Vy0pRYBi9yygEkBjqvE7TEYGyKVa9UUaQh3kFmkaQBJaBewHzIEXxYuxImI7lg4TopkmDUqO66UF2KUyGP9IGqWPIGnTEnxYd8EyPdxmKkvVKHWdKymtmYi412nSTJsuwGGPDeHplaRpUQWqlBqq1D8UH/AE9UHQoJnSBA1TeScaZXO1C2l6RpuLgzKMJvDflvg8eLZYyTNmsUIk7V0TFLMUCAFQ0mjZkeAFYDdfqxy1DEubr/AErId4hOumsVF5wohlI528Y6xbc4D48CpdV8IcgtTMQYM60PMTvGx3AkYX8Mepl1+kU2tq0MpuCdVQ6TH9KqwP8AVib/AOhjWlcd3KPAYtawzgFfXQqUvtU2I9pB/I+2AqlY1crf4qBEH+hiBf0JHyxLlCFzFNlXQlV9SLuBPhdZ6TPsy4JyWQ0tXyx8LVE0qxkxpuJHQyD7YkVrE9BgFN/1/wDZvwTjZ0vT3KXQn7LWmPUwTMSZtfAGerEqx2AAH3j54By7NSqXUCpS1WNwbHUh6qyyD1DA4M4iiSwBJBAZSfstBEn7QupPMq2Hvscv7xBXi5A9+pTsnTGnUY8Im4sokHkN9P8A5qMXr+HvZmnmNdaumqmDpRWEBmHxMw1GQBYeZPMYpnEcoEVG3uC3QiRadvs/PHWf4b5oPw+ibDTqQ8rq5v7gjDma1sRZDIeJnvHexeWrU9NKjTp1BIpsggAkSAwFiCJnnigcD4hX7qpliClVKkMxiEVQQ8yCJN5t9YncgY6pxDMsAPIA32DLUUD/ALfxxz6FrVSZhszWdz1WmGbSvqYv6DphDNSb3NTGHaz7Sz9iuC5cUhVWnLFjoZufdmDVb7RDT8RsbDrhr2jzS0aLs7M0DxO21MMOS2XW1lVBc6rwoONstUp08gapAFNKWplX7NME6LbEkEkbyzYp3G+P0OJU6VGgtVXFQ1arMqqqkKynVDHUTaI2EDcRhwPFbMVXqPKpxbhdfO1jXVS0iPEYVQtgik7gD3LSYE4Rcd4XXoECsoAJswIIJtaev6Y6Xl8wit3CkDu08RNoAI9pv7YrXfmq1agzioKqkA7gOAWUi3W0jCcXkOW2NSp8IqllS4duVb4XEFt4PI9Y1QD5E46NWzyZTLOUIUlSqnmxYb+pa+Oe8Mzxp6gAJZdNx53W/Xn6YkrhnEMxIu173jzxXkGxE4joxh2ZzQogliArOjGY+GjLe8sQI5z5YErBqjmowLGoxJYAm7T91/wxZMjUFJlWnZFEMQLsbGSdyd8WvhPESfCW8UTeQSPTywl/xtoZf8QJzTK52vTgFakqfC0EFSNjPP8AzhiKNStUps1LuqbldZ+EEcyAxkBsdKOaabMfLmPvxBSAYmykTDMyggHmBIliOm2EnJe6mq5qhKzxYL3FSIhWOkLy1KJH/Vf3wV2qJf6PS+01/wC0Dxe0Tj3iNekz9ymkl203iSzQCYFrLtawXEPHMo1XNUwlQoUpkyBPwuFI6fW+7GLtpQT+H9IVnM2tOmzmAFFh53ged4xP/Dfhw8VZxLVH0Aj7Agt6an/8FxWuKVUBKyaj07szeFV5iFsD0k+2LJ/DnNM1FwTanXDD0Olo+Yb1nFqdTzMx/GPK7VVLKvjq0TDITpFRGurDkGIiJ5hhzwtzmdqAM1Kq0D46T/Ek+ouPnvuRhl2krdzmdZDaalMAMokgoYMTY7iR54R5uvTrNorEK4Hgr07Ag7Bp+r1U2B6HFaGxPPfRqBcQzjV1VagBKknULG4HT8t8AsIy7LO+YQ7z/wDVUE+kj7sbcQytaifEquvJkO8WtNvUcsQUaneagFYfCYIiCupedt3GEeYB6V/Us8CxmEb53idLuMvTp3ZFpvNvCdMnr4iWv5HBvaOv3Vam4idJ99LbflioeGmBuAAVnlbn5X9ueLR2m8fctyIJ9pQ/njyQgVSB9z1WH5rf7ivthU/nQv1qYZjvYzHzj5DA1fPAZakT9Usjf2k6hbnDg8v/ALDjfPJ3rO8kQqoOnhBP3gke2FfF000oE2Yevy9/ux6eJAcX3PNyuwcfqKc9Vk3ggOFk7yBfyi0RHTHQv4eZsHJZtVsaVYuB5MoI9LqccrZjJ1GRMn1Jv+O+LV/DzjIo5rQ5HdVgUfUYXaVZjyAYQfJzgGTUcXY7PzOr9qszGVeoByVgOZY2VZ8yQJxQuBKnes26ZdAgbqyqdRnyuJ56sWntzmyMq6zfwGOp7xYA/DFWzWZFPLVWUfFUKkdJBn/uOI8t0B8yjDXEwOjw1alGqzFkg6iEOkNCaiCuxlse9nc2tOQR4iDA6BFLH5wBjbhueDZauAQGvAPmFWfPnirZOtp1MZ2ZSRvJQj88cFL2DGOQvUsGeqilmwF+EIjHmDKix6gmCes4SZms2suWOqS2rYz1nE9et3i1KhPjLIANrAEGbbABQPXENVdSzzvNunL88NVamE2AYv4m383VEaoY8rkCfvBPvj2u91HoD7kW+Q29cFcZoqaNKqu8mnUv9aSyn0Kkj/lwt1Xv9qT88Ug8gDJv4SRLzwjh7VFFVWubaDYeUG9z0I57jDfgg+JoYQ3dgHfUD4puYPLEfZOoO5RSviVBMfWMDc9Rt6emGwpFSxXwkkTzBiRceh3EHEuTIdgwiISifr+/9sJP+F5kArTqoqkkatJL6T6nTPoMNUZ+Z9wIjyH75YlWY3JtN8LGpgJEr2R7MrSqU3FRmqCohvF/GN+cRffE/wDEHK3VwSCpglYsGvO45i/lhyHK6SourBl8yOR8iJE8pnlim8V4jXZWpijU7wrpOzaFLNuZIBK6QBzubThihmYGEG0bihFqVP5ZrUpjwioTPoG0kD0LRgzstxd8pVOoFqbLDqsH4QWDi8SIPqGPlgZuDGBAqgxcMtMDnsO8n54K4RwirXqGiquoKwzmCETUuo2JEkDSo5lj0xYAREPRXc6OgHEcp/KrK2lpUMviBggK5BkSDvBtHxRikHUp0VFKt5/kRY+2LKnZ9addXy7GioUU2KkgBiTAJ5g7wZEsLYUdoMxXpHRVQVR1HhcHfYeFhfoJw7GSDUgYBoOWOmJtvvb3HpgnhaatS3JfSoI6yQLnY+IMP7ThZTz9Mg+LQejeEj2N8F8O4gA9qguIBUgweTRPI/jgPMXlhYRvifjlBi7jDIKWhZ1arkmxnYjncHG/DHqGiKTRCnVTv9QiGX2JBHlbYDEOdpLqFN7EEg+cMY+63yxLmyClrmCBE8xHyg4l8fBywkfMv8nyOOYTbgzSGDfWn7oIOF+bEvpiygk3vM6eXv8AdibgyFqmkmwU2HLGvGE7rvR9ZqnvG8W6CMWAUeP6kTb2ZU6oIJBW4JFr3G/LEauRI2ncflhrUpzWA+rvIPkCfvm3ngWqbFSL6tQ/tM/gTGEAyshhv91LRw/tA9dKVGpLRVUByRcC8ETvtjfPVKhNdVAKrUZ2Exaf8YqOVzLU3DCCVYekj9gzhseK6WqlWOmqtxzUm+k25EkThGXES1iUYmAWjJnybd0atIyp3jdYiRHvhaakgzAJv93+MHUMqtWm7U6qoxMaGbSGEfr+mFNZrbk6hzxqD2nZIwyyeAgG5JI9BaPfHuWaWAmJ5nlgbKSQGBkBYbygx+mGFKkASxEi5I9v1xjaJmoLFTWjRU60dmWm0GVAJkfCSGOwkzF74X5/hr0/EwmmSQlQDwuFMSs7TvBvg2k8mBz9Bh5wvMURTiq+k027xQ3iRiJtpO2+w9fXvUKwSgP3B+zmZYKrCLWuTaADsPUYuXDs93niiDO3KYE+364rPD8xl67wmVcGJLZfWNPnouh+XXEjVzTr90rmCJMA02YGYDCJRheQI2tYjGMA8xkIEt1MBN7bxJm3lO1/wwBV4ilN4IYLFqkeEAz4Z8uh+/DDIZGjGpUAZgJaTJjaSTeJ9cD5/gtOqCrqxXqrssX3gNBve9sJBW9xdTXP5ju6T1BuqkrPMx4R84xWWraaZC/UYTO7E8z1JM4m41w4UtFNZpqxiS7lIWX0shmJYb3j2wnp6pYkeFgPEpDKQD9oSv8AtizxyANQSt7jbKUDmCqLEsY9D+gAn2OLzwnhSZemEp+Ik3JF3Y2kxt0A5CcIuxWV0oarAAs2hedpv+/XF2yCiC55THoN/nihmoSPIeTcR1E3aeotGgtAQTUPj6kbn5kR6DCJVFeUrGcx3fgdiYqLEK3TUDZvQnniftLRZqtEk/6gIk7Bibz7ER6YgGVNXL6ZKVqDypFip/S5+QwQFLEk2dRJUy4IIYXBIIPIgxiKhlxTJKqsspExttcHkQQMF5jP62Perprrapp2cba1Hn05TiIOZuPnhlWNzgSDcHzmWVmVgTPJtjy368/ljV6BIjVbB4gbdcRGxn39sLwp6a8YzLkLtcl4VkQGKgcpmbxO/rhZxX+avfJdhAI5ctvPb1GCs7nzTJZDBFhHPn74q5zTUwVDDYWN+fLltgclg8hHY9rRimnUJO9wJHzvv5YmzNSbgQd5nltED0388O8x2IzOo92oZYnUSFsORE74TZrJ1KR0uhVgbyLfv9JwhciN0ZRT0ajHglBCr1XUNpWFB5sQLYkzfBwGp0wwLFZbUYuSdunv5YIpjTkZ+sKgJHvpHyWMaOgrVUFVtDNBDfZmx3sRPLE/I8ib1LBQQaiavl2RtBBU9Jtf/HPEJpmQDH4xhtxfIvTeCRUSAQV2g84kxzwNVTcBgegO432OGq+ooruRU6LI20gmP3++WC6VcjzHnY4jarcMRe3pbnjbMG4YCJFxEjAk33DA1J6QSfQ+cfrjfNUwRuNrCefK+IDRMbD1xG1Itu2/VYPpvgaAhe1SXhvFWpd4otrptTMbgmYI9+fQ4sOcz/epT1OlSsAdRWHhJ1KG81afhNgd+RraZY8gG9tvfG9PLOCIHoTY/wDUPzwVrdjuBxPGj1Og8DoV4WorI1Nl+EBiwOxEdQ0z6bYMq5uqurXQeFjS6gkMOZJGwnrGKpwPtE1IFalNrtZvhhtKiB9VpUAkSDv1xb8pnaTq2hwhMaiAdQHmDdfXbpid7B3EEMDEWZ4sahTT4SGLMRYwEcRO4BJEjzxWUzHd1Kg06S6ySp0c5Nh4DPQi0csXHjOap0alC+lCtTxEgjxQJIYQwBBOmROFGT4ClTOUgCvdd4C6zJVdPeDUZ8OoSuk3W8k2OKcfArRE4EruW/IZErQppsadFdvtvdp974smZXRRCjnC+25+YB+eJK2RDeIGCYJi4IBBgdJ6jHnFrKpItJJMWFjv0w7kCQJBxIBMp3bh9OXDi/duJA5BxpmeV8bU6zPRTMUl1uF0VVBguu3/AFWDDyJ6YV5/Mmqaqm61Dcb2UkiPbCnhWdNB+5YlSD4WBjUp2nFIWK9odmXoOf5upHAt9RxO5IIBI2wBTolG+IMvpeORsYxavp6VF0V1VxykTH3feMCV+C8PW8Af21WG3lqx11MEr+YzygkBp6xc/IYD4jxSFgIQNpYAT7EHfBvEuIZZfDQoS3KCT8+X++EfEMvUUCpVgTIRImR6TjidRqLua03dpZiADdiPjg8j1JiBvA9MDV5KwSQFMxG08tsYoYLqK8/FcAzygbj2F+eCaGkIPFDb3FiBbnz/AM4iYm5XdDU6hSDqglpbmRMff/nEj5VXBDqCB6fceXpgh1Om0H8cCpX3kxy26H78eQJWSJRu12WNJ6yr8DaaijlEaW+TDbocAceqpNJwBBpAggREEn3scWbtplS6B6fiZAQw2DKYlB5j8z5YpHf6qWg7q0p6EXHpi3H+QDRikMKnuaqGZE/CNt+eB65WZFuVsb1QYVugt87/AH4jalqHPf8ATDhqYdSZAWAvttbpb1xlCreGEg+WIaR0t+4vz+WN6zGZA5b+eOnGpjeFrTb2keeJWOu20H5Y1Rg/xECOn++NWaB8X4R92OnWCNzbuqi21QDz/wAYJoq5IGq52kkesx0wFSqlpgAAcyJJ+WGFOk6idTKxNgRMjrMkAb2nG8SYt8nEfjOlcHy2XOXp0CRUEXVlDKzEyWNoN/fbB/COzOXy7syB2YgqoZtSopOoqggQJA3kwInHO+EcUq02AjUAbqQAt+YI2iOu+Lrke0av4NMBwbOdjzkibHcDEjY3BNdRIYnuKO3HCFesqUQFZaQbTcAlngXIgExsDJ84OAf4dI4zVUvOlcuYBvdyqqYP9OrF0zCU66Ma2kQANQ8Q5sDE3vcXBnYyAQg7OVVL1lDw5qLAZiSVkkmW8UFid7j5Yq8fdQMuQjGRLpw5iHVVJ0gGRysBB8rnB9XMqG0kwSJ25bflgHhxBZja0CR1Jv8AgMLa2d1Zuoptpprp9iST/wB2KSttIwxVbivivDVLErAJE2EA+cDnacIc7QEhag3Ehjf5H9OmGeaZqbMFIgMYG/P57Y3pZwR4oH4H5/nhihlHzMsNuIKVCpMUm1gcmBPLkRP34jdSSQ1NiZg7m/44svf01MCxtOkSPmMCV8/0BPny/X2wXJvidqoDRy6UUNaqAoUWsD93M9F3nFM4nnmrsajiBsg+yoP4nmeeDu1PEdTaSSzAbckB6DqfyGEdCiWjfoPx5/u+Ac/MoRaFw8Z2wAUGBp9TAGqRB1GMGd3AIYEwARsAJvbns1/bphfTy94Ow6RaemD3BiCCQBa8i5m0fnJGJ2h1OkCSoBPuLe45YxKRFlIi83M9LcgP0xr3ZET74zUBYQPS2PH3LSgMX8T4auYIlmGk3CGFIkHxA/FtE2PTCLiPYJ2Znp1wNTFtLKQJJkgEH5emLfAnaLbi34YkqvA5/hMYox5yooRfCpzrN8AqUSELsep0mD5257j2wuqcOrKbDUNxH6Y6rUZSPHpJOwN/3/vhHxHhlNh/LTS/NV2tfkYHthy5/mbZE55oaTCk+20+fS2MOpTBUi0wR1GL1xHgiOCw0UyomYifKN/uwvp9n61Qgh9MrfUTbzFremGLlU7ggsRqVmnRZmvYAwwAuI5nfbrfEv8AwtrkMJnad/MHb/fFryXYsX7xhq1fEBqBHmLEH0wa3Z5QgNP+dysCIj+ktf2wXqr7TqPuZU+F8KrE2BidRsDqjznzNsH1aZVisQh3HUmLdABtbqcH0uB1UnQHQR8M7jpLXHSce5XKs1TSzHT8RUjUSByI2iYvhgYERTA3uKzTOpuVxZdrdOW/54LyNRh4meG3UGSLWnbDT/hzfAIP2WtadwRP5HbnfEq8DfckEkXBKzO9hFv8DAn7gkE9Q/KVTVpE6lkCDEmZG0i49wcUntBkTJ1LcSSGvYAwZ5+o5YvmYjK0UAGhXb+YwGsi1pF5k2m8YrHE+J0mVWNbvAXAYSSABJm0CJEczvgFfiZq4m7uIeE8SzdAM9B3REMMJJUz1RpBFt4t74Ny3aqs1cPUIYyBKgKR8rMPI/4xo/FV1EA6ffl7Wwo4oQ0uWGqwCr0E/L/OGLkblHNgUrudAGYDKXDqdRJ35736f74H+kg3O0fv/fHPVzjr8LMB0k8tsFJx6rG6nziD90YsGQSFvGI6Mu9WtaxjpMYC4hmgEJLRb4ov+g9sVQ8cqnaPkf8A2wJXrVGHjLEE7RAt6Y45AJy4De57VgsTsDe/l18z+eGNCsgCy1j0v5mZ87YUpSk9BztgmrkSBq+qPY28icTnfcojQPNgAo233jznnOJa7aFt7xz2MYDytRQfEwBW0bD/AHH5Y2rZtCbyOUyLxG0c+uFkTZ09Wt7kYhP1vf8ADGYzHjmWGaqcGUxy849sZjMGvUAxNXrsqmD9foDzPXG/BnJFQnkRHyx7jMGepgh1cSL3gSPIjnj3Li88yTJxmMwI6mSepYCMYN56i/zxmMwc72hlYW+WI2pgXAvA/I4zGYK4pu55UpAXAv8A74KCgGY2FsZjMH7QJqbiCAR0Iwk4z2byr0y7UU1RuJU/NSMZjMMx9zR3KmnZ7L6Z7v8A73/9sJxw6nrjTYeZ/XGYzD1jo8zmQplF8C/LAtXhtIqSaayOcYzGY5eoDwV8soMaRHTlbGlRddmuBtjMZgvaJ94blchTZRqUG5/GMJeJZdQqgDmRz2nGYzGicYDUUBgAOn4DElP/AFBtfy8sZjMZ7zZ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0" name="Picture 6" descr="http://4.bp.blogspot.com/_zIWz5rxY-8E/TPl82BuYgXI/AAAAAAAABNc/qGx5KbOmcXk/s400/JUAN_EL_BAUTI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2627784" cy="2830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Flecha curvada hacia la izquierda"/>
          <p:cNvSpPr/>
          <p:nvPr/>
        </p:nvSpPr>
        <p:spPr>
          <a:xfrm>
            <a:off x="8286063" y="160338"/>
            <a:ext cx="833881" cy="254858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8" name="7 Flecha curvada hacia arriba"/>
          <p:cNvSpPr/>
          <p:nvPr/>
        </p:nvSpPr>
        <p:spPr>
          <a:xfrm rot="16031556">
            <a:off x="7045154" y="4014752"/>
            <a:ext cx="3469326" cy="81856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483768" y="602128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Lo anunció Isaías aproximadamente 715 años antes.</a:t>
            </a:r>
          </a:p>
        </p:txBody>
      </p:sp>
    </p:spTree>
    <p:extLst>
      <p:ext uri="{BB962C8B-B14F-4D97-AF65-F5344CB8AC3E}">
        <p14:creationId xmlns:p14="http://schemas.microsoft.com/office/powerpoint/2010/main" val="293817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 animBg="1"/>
      <p:bldP spid="8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17281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sz="4500" b="1" u="sng" dirty="0"/>
              <a:t>15.- El Mesías Ministraría en Galilea.</a:t>
            </a:r>
          </a:p>
          <a:p>
            <a:r>
              <a:rPr lang="es-CO" b="1" dirty="0"/>
              <a:t>Profecía: “</a:t>
            </a:r>
            <a:r>
              <a:rPr lang="es-CO" b="1" dirty="0">
                <a:latin typeface="Agency FB" pitchFamily="34" charset="0"/>
              </a:rPr>
              <a:t>Más no habrá siempre oscuridad para la que ahora está en angustia, tal como la aflicción que le vino en el tiempo que livianamente tocaron la primera vez a la tierra de Zabulón y a la tierra de Neftalí; pues al fin llenará de gloria el camino del mar, de aquel lado del </a:t>
            </a:r>
            <a:r>
              <a:rPr lang="es-CO" b="1" dirty="0" smtClean="0">
                <a:latin typeface="Agency FB" pitchFamily="34" charset="0"/>
              </a:rPr>
              <a:t>Jordán </a:t>
            </a:r>
            <a:r>
              <a:rPr lang="es-CO" b="1" dirty="0">
                <a:latin typeface="Agency FB" pitchFamily="34" charset="0"/>
              </a:rPr>
              <a:t>en galilea de los gentiles</a:t>
            </a:r>
            <a:r>
              <a:rPr lang="es-CO" b="1" dirty="0"/>
              <a:t>”.</a:t>
            </a:r>
            <a:r>
              <a:rPr lang="es-CO" b="1" dirty="0">
                <a:solidFill>
                  <a:srgbClr val="FF0000"/>
                </a:solidFill>
              </a:rPr>
              <a:t> ( Isaías </a:t>
            </a:r>
            <a:r>
              <a:rPr lang="es-CO" b="1" dirty="0" smtClean="0">
                <a:solidFill>
                  <a:srgbClr val="FF0000"/>
                </a:solidFill>
              </a:rPr>
              <a:t>9:1).</a:t>
            </a:r>
            <a:r>
              <a:rPr lang="es-CO" b="1" dirty="0">
                <a:solidFill>
                  <a:srgbClr val="FF0000"/>
                </a:solidFill>
              </a:rPr>
              <a:t> </a:t>
            </a:r>
            <a:endParaRPr lang="es-CO" b="1" dirty="0" smtClean="0">
              <a:solidFill>
                <a:srgbClr val="FF00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2204864"/>
            <a:ext cx="8532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/>
              <a:t>Cumplimiento: “</a:t>
            </a:r>
            <a:r>
              <a:rPr lang="es-CO" sz="2400" dirty="0">
                <a:latin typeface="Agency FB" pitchFamily="34" charset="0"/>
              </a:rPr>
              <a:t>Cuando Jesús oyó que Juan estaba preso, volvió a Galilea; y dejando a Nazaret, vino y habitó en Capernaúm, ciudad marítima, en la religión de Zabulón y Neftalí, para que se cumpliese lo dicho por el profeta Isaías, cuando dijo: Tierra de Zabulón y tierra de Neftalí, camino del mar, el otro lado del </a:t>
            </a:r>
            <a:r>
              <a:rPr lang="es-CO" sz="2400" dirty="0" smtClean="0">
                <a:latin typeface="Agency FB" pitchFamily="34" charset="0"/>
              </a:rPr>
              <a:t>Jordán, </a:t>
            </a:r>
            <a:r>
              <a:rPr lang="es-CO" sz="2400" dirty="0">
                <a:latin typeface="Agency FB" pitchFamily="34" charset="0"/>
              </a:rPr>
              <a:t>galilea de los gentiles; el pueblo asentado en tinieblas vio gran luz; y a los asentados en región de sombra de muerte, luz les resplandeció. Desde entonces comenzó Jesús a predicar y a decir: arrepentíos, porque el reino de los cielos se ha acercado”. </a:t>
            </a:r>
            <a:r>
              <a:rPr lang="es-CO" sz="2400" dirty="0">
                <a:solidFill>
                  <a:srgbClr val="FF0000"/>
                </a:solidFill>
                <a:latin typeface="Agency FB" pitchFamily="34" charset="0"/>
              </a:rPr>
              <a:t>( Mateo </a:t>
            </a:r>
            <a:r>
              <a:rPr lang="es-CO" sz="2400" dirty="0" smtClean="0">
                <a:solidFill>
                  <a:srgbClr val="FF0000"/>
                </a:solidFill>
                <a:latin typeface="Agency FB" pitchFamily="34" charset="0"/>
              </a:rPr>
              <a:t>4:12-17).</a:t>
            </a:r>
            <a:endParaRPr lang="es-CO" sz="2400" dirty="0">
              <a:solidFill>
                <a:srgbClr val="FF0000"/>
              </a:solidFill>
              <a:latin typeface="Agency FB" pitchFamily="34" charset="0"/>
            </a:endParaRPr>
          </a:p>
          <a:p>
            <a:endParaRPr lang="es-CO" sz="2400" dirty="0" smtClean="0">
              <a:latin typeface="Agency FB" pitchFamily="34" charset="0"/>
            </a:endParaRPr>
          </a:p>
          <a:p>
            <a:r>
              <a:rPr lang="es-CO" sz="2400" b="1" dirty="0" smtClean="0">
                <a:latin typeface="Agency FB" pitchFamily="34" charset="0"/>
              </a:rPr>
              <a:t>Comentario </a:t>
            </a:r>
            <a:r>
              <a:rPr lang="es-CO" sz="2400" b="1" dirty="0">
                <a:latin typeface="Agency FB" pitchFamily="34" charset="0"/>
              </a:rPr>
              <a:t>Bíblico:</a:t>
            </a:r>
            <a:r>
              <a:rPr lang="es-CO" sz="2400" dirty="0">
                <a:latin typeface="Agency FB" pitchFamily="34" charset="0"/>
              </a:rPr>
              <a:t> La profecía de Isaías fue cumplida cuando Jesús ministró en Capernaúm, cerca de la principal vía que une a Egipto con Damasco, llamado “El camino del mar</a:t>
            </a:r>
            <a:r>
              <a:rPr lang="es-CO" sz="2400" dirty="0" smtClean="0">
                <a:latin typeface="Agency FB" pitchFamily="34" charset="0"/>
              </a:rPr>
              <a:t>” </a:t>
            </a:r>
            <a:r>
              <a:rPr lang="es-CO" sz="2400" dirty="0" smtClean="0">
                <a:solidFill>
                  <a:srgbClr val="FF0000"/>
                </a:solidFill>
                <a:latin typeface="Agency FB" pitchFamily="34" charset="0"/>
              </a:rPr>
              <a:t>(lea Mat.4:12-17).</a:t>
            </a:r>
            <a:endParaRPr lang="es-CO" sz="2400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5" name="4 Flecha curvada hacia la izquierda"/>
          <p:cNvSpPr/>
          <p:nvPr/>
        </p:nvSpPr>
        <p:spPr>
          <a:xfrm>
            <a:off x="8189052" y="116632"/>
            <a:ext cx="847444" cy="194421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Flecha curvada hacia arriba"/>
          <p:cNvSpPr/>
          <p:nvPr/>
        </p:nvSpPr>
        <p:spPr>
          <a:xfrm rot="16032741">
            <a:off x="6682940" y="3802817"/>
            <a:ext cx="3955754" cy="75203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086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28803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sz="3500" b="1" u="sng" dirty="0"/>
              <a:t>16.- El ministerio del Mesías incluiría milagros.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Entonces los ojos de los ciegos serán abiertos y los oídos de los sordos se abrirán. Entonces el cojo saltará como un siervo, y cantará la lengua del mudo ; porque aguas serán cavadas en el desierto, y torrentes en la soledad</a:t>
            </a:r>
            <a:r>
              <a:rPr lang="es-CO" b="1" dirty="0"/>
              <a:t>”. </a:t>
            </a:r>
            <a:r>
              <a:rPr lang="es-CO" b="1" dirty="0">
                <a:solidFill>
                  <a:srgbClr val="FF0000"/>
                </a:solidFill>
              </a:rPr>
              <a:t>( Isaías 35:5- </a:t>
            </a:r>
            <a:r>
              <a:rPr lang="es-CO" b="1" dirty="0" smtClean="0">
                <a:solidFill>
                  <a:srgbClr val="FF0000"/>
                </a:solidFill>
              </a:rPr>
              <a:t>6).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267744" y="3477736"/>
            <a:ext cx="54726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/>
              <a:t>Cumplimiento: </a:t>
            </a:r>
            <a:r>
              <a:rPr lang="es-CO" b="1" dirty="0"/>
              <a:t>“</a:t>
            </a:r>
            <a:r>
              <a:rPr lang="es-CO" sz="2800" dirty="0">
                <a:latin typeface="Agency FB" pitchFamily="34" charset="0"/>
              </a:rPr>
              <a:t>Recorría Jesús todas las ciudades y aldeas enseñando en las sinagogas de ellos, y predicando el Evangelio del Reino, y sanando toda enfermedad y toda dolencia en el pueblo”. ( </a:t>
            </a:r>
            <a:r>
              <a:rPr lang="es-CO" sz="2800" dirty="0">
                <a:latin typeface="Agency FB" pitchFamily="34" charset="0"/>
                <a:hlinkClick r:id="rId2"/>
              </a:rPr>
              <a:t>Mateo 9:35</a:t>
            </a:r>
            <a:r>
              <a:rPr lang="es-CO" sz="2800" dirty="0">
                <a:latin typeface="Agency FB" pitchFamily="34" charset="0"/>
              </a:rPr>
              <a:t>).</a:t>
            </a:r>
          </a:p>
        </p:txBody>
      </p:sp>
      <p:sp>
        <p:nvSpPr>
          <p:cNvPr id="5" name="AutoShape 2" descr="data:image/jpeg;base64,/9j/4AAQSkZJRgABAQAAAQABAAD/2wCEAAkGBhQSERUUEhQVFRUVGSAaGBgYGBwaGxcfHxceHBgYHBgYHCYgGhokGRcYHy8gIycpLCwsGB4xNTAqNSYrLCkBCQoKDgwOGg8PGiwkHyQsLCwsLCwsLCwsLDQsLCwsLCwsLCwsLCwsLCwsLCwsLCwsLCwsLCwsLCwsLCwsLCwsLP/AABEIALwBDAMBIgACEQEDEQH/xAAcAAACAwEBAQEAAAAAAAAAAAAFBgMEBwIBAAj/xABFEAABAgMFBQUFBQYFAwUAAAABAhEAAyEEBRIxQQYiUWFxE4GRocEHMkKx0RQjUuHwM2JygrLxJFOSosIVQ7Njc4OT0v/EABkBAAMBAQEAAAAAAAAAAAAAAAECAwQABf/EACsRAAICAgIBAgQGAwAAAAAAAAABAhEDIRIxQSJRYXGBoQQTFDKx8FJikf/aAAwDAQACEQMRAD8A1ZKqd3pChfSQVKfjR4agdwdITL3nfeKHPj+v0YySRzK/aDLnHq1xRmJLhhXr6R7el5IkIxTVAcBqTygomWw5cCkTWWUx3q+Tc+sZxa9t7QSezwy06buI+Jp5QwXBtgZhCJpS5FDk54HSDKFjcGtjHLtG+sE6uIsAODEOFJqRWJJKqQEq0ISWZLBuEVr1WyCRp6xZSrzgVtHaky5YJJBOQHdny+sF9HHWykz/AAs5/wDPV/4jALaaWVWFbaKSfP8APygvsjWyziP88/8AiMUrxkYrLMS4Hukk6DFU9WgQ1J38Cr8GdoxDAirGoHMiJ6JStKiXU2AJI64iWIKWpQv4Rcs0iWrApSgUdoyhktg1ABVmo8Wb0u+X2iUy/dApkCBmoqpWn5Ra0+gcXSbLOyoUgTQXfCg16n5uDBJ2nV07P/yRWumzlJVVwUBugWBXwia0AicdKI/rf0iWTVnY9mo1ClA8Y8mZNxjub7xPM/OIlrAcksBxiidIRkyFRKVli2ekU5VpSobpBieSp3jrsBAuWsVWqmpSS3TCR6x326nTUVIDcQcz1B9Yt6d0RrkPgamEv3aiF4tO0C9FgGI5iMSWy/VPOOjlHgMM9nAkWkqsilKGE4F0OYYEekMtzz3s8pT5pEL1rTuTk6FKlDoQX/3P4wYumZ/hpQH4RTuhCkWcbU2czJTDPGCDzCSR5wMRKK8JyKSkjxII8xBe+1/dg6gv5QNkTmQRzbzr8orF6A1bOraUy3URVWEgCpJdiyRU6ZcYzbabZm0yyu0KlqEtcxTD4gKkEpFUhuPCCt5e1WWiapFnlqnrTQKcBJb3mNSR0FYmun2xTSN+ypIAxLwFTpSMyAp3IELKZaGKRmaVFS1Oo+Jhm9n0wfaV7xUQhiCSWdSeMNu2uwEq0STbrD/3EYlITktJDlaRorinkdc032YSv8XOH/pj5pht+BHrsd76d5DOB2hdv4DFlEw8TEF+ikr/ANz/AIKieUmkHyKMybQOyBFaQkW1WJan0U/WtPSG2TKV2CnAolWGubAn0MJK59SWZy5JoPHSM0r0MyyEAF+LPGe7W2hU+1qQB+zGEV7yfEt3CHSyX0idMMqTvKAJCjkojMJ4nwdoqS7vSnfCQSpRcnMnM+YEBz47GxwYozrgXKl41lJDhJCSHBLsDz3VUzES2e4ZqpapstLpTnx8PpD3dtyInWgmdLSRUhOgJL5anmYZLjtckzFyUgJKPh4gUJY55+cTeZvSNLgkJuzl5GdLCVHfSnePeR4wXtK1S0gpSCkZ8Wj6XdsqXNmKkpwpWrJ9OQ0cue+ILyQsoJI8CXZ+AivizBNq3xL1htAmIxMwOmsUNorrM5P8CSe/QeUTXTIZAW5Pp3Rat6j2UwgVwk+UZVOSk7LOKaQN2KU9imn/ANdXlJb0gVtBIJsU1qklFP8A5BBrZBDWSbT/AL6n/wDqivapJXZ1pSHUQGGpZYMa4vb+gkul9RGudQRjK2Cghkk59zmmfdFO8pit0JVvEMQmvyfwg1a9nZ0wv2am4BPqTyj4XDaAHEtfeKnzitpMW7SPdmJi1zZwWCFdmNP30xfvItMUf4P6zBDZPZ9eNS1oUgrTgOI4QCVg05MD3xFe1jCbUtBOVH5hRbziU3asrFVIdZ94ferQSkYTxrXiNI+nyysJBeigerVrHtvscszZhYE46kcRSvOkezz7tPrGXlU22/BzVxSKcizJM7MpWgPumhBJBBHB69/KDUkRVlSq4mqzO2Yz9YlKVYTgIB5hweRjXB6slVFzSPUjKKd3W8TUmmFSaKTwP0i4IpYh3MLJJ4D9UgZ/1cYgFS1pSobq1BgX5Zjv4xcttrTLllaiwHnwHWAc60LUhMyYoBKi4SwdtADqTCydHHZvEzJC1NQpWBxDOK86PBSTaGsyG1Sn5CBVrsaEIWtALsSoOahq5+MWbXbsNmQlGRSkeXGIxtJ2X03ovWW0GbLUCXwnXpl4PALaGcpFknkpOFMpVebHhprBDZaZiM3+U/OJtprnVabNNky1BClpPIcgeRZv7RqjG4CcqmZRsncIGCaVJUFpO6RXMggV0OsOmzGzVml2kGaola0Hs0E7rF0mmuoasKt1yMEs2deNM2zqPaIJycu4IO8K58xD9cBQtCJoQJipailJqVBKqsGd953ypGOd8mb/ABozm12q1WVU+7zMUJKVEhIVQhVU82KSCRk8XfZhZCm1TSTnLp/qTFf2j25a7yn7qE9myAw94BL4lcVVbuA0iz7MJ5VaZoP+Uf60xqxp6MeV7HG/0P2Tf5o/pVFqSilYrX6ay+c0f0GJ5JpDPtiIr7XbaSrMEscUwJUOzBydDDF+EOX4sIx9V5LmKJWokHMOwLZBogtNqKjWpJck1JOpixYLHirkxz7vOJOvJpxrjseNn7rlTuzMp0zJTELSAMRFSCBQ/OCu1M371K0DCgAuMsJep6Fh4xDssTLZsCpS6gJJd3Beg5sxaGi87IVpxTJYw6k+QrpGCWSnXZbj5RVkTcATMSE7yXxE6tugAZjjX6xTNq7QJUpPZzSGWQ3BmChmC58QNIjKAkBIO6nIPQcW74jWuoBFDny8Y044RUVJmPLmk24otS5eEMI+VLdw5rFWVaVKUQhsA+IvXpFwiKWZyKVKCU4UuwAFdafSKFvOCUpTFScJGJzQjRQybnBOZZ8SSAWJyPA6GOLfYlKlYEgF2B4ZhzWA0ErbIH/Dzcg889P2Q+sRTLGqjJ61z7ou3bdypKSkEKSpTsQc2A45Ui+mzHgPOEqadpFri1TAH2NVHBFamIp1jIVTERxb0hmVZHo1e+K9ou3CxSkkvVjVuTni0deT2O9AOuySsKTuq94dM4p7RWdXbdoUlloSSToaPXj73hDHISygK4nBYnOoic2ELDKyDp9f+UD1tdDJwvRLarMlE6YSTvkkgmgLVbg4rA/7OtD4XWFUB+JJ5h94NygpapXaKClaF+tGiOaspWlqhRY8ixY+kW4oiyYJYCOpYiKdOCUFRyFYkSuHQSnarGoTkKQwBfGX0bJta1HfEsm8gaEKJ5B/ll3x6uzqJJFeFWMW5KgpIIqOIyPGJRTcnao6Wlo7WHFQD1iG1SwUEcm/tExiNZi7RMF3mlpS8zun+kxQtJ+5lfwJ/pgjedJauASr5U9YpWqW8tDfhHyiDSWkXiyxssogrZL5PUBs+MGJqVKNUKDagju6wO2US3aHp6watFsCWTqchGzG6hslJXIX71uBMyYZyEpFoUkBSi5xgUwkO1QBVnyi3sfJKFlJliWRQ1qeBAAqOZhls92AJBBGIj3mz5EPFhNnSSAQApNR389RGfLj5u0aMc3FUzCNttn5wmm1IlrVKtI7TEAVBCid9BI4Kch9COBj32ZST9pmF8pZ/qTG5XLIMqSiUoMpAalQrUkHq8It73ALJeapkoBKLTKUptAsLT2jcHdKu8xWL0SkiC+5oPYkf5v/ABjydPnA/dykrS2ZXhrwZoHX3akpTLxKAwzCSa0GHOCNlSjAMSVzSclS04kt8NSc2YkaEmFuykMcpftRikwsoiGi5Lo+04EJJQqpcuBlusAOMXbk2PE5KZxIoqifxAZuevrD/cFyAKC1JAV5gRky5PCLY37nmy2zy5UvDMJM1L1d0sWIwjSJtub4VJkSk4AUzVhKi/u4VBTd4B84IItRTaik5EgeIjPNudqzaLQuQmkqWoM4qpSXBUHyqSO6JYVc7Z2VvjSJdmJ5KMBOIoUoPnQKpWDNpsuNJHLpC5sOomStnO8TRufGGdKKVPp3ReXlIxS/dbILGGSEuaCj+sW0l45SY7TA6OsmQWERrtrU1oeoescy5ZxPo0SLsySUqUKoLj9aw6Azy8ZoTgUoslKgTz4ANnWJrvtS5gJ0xfEClhwFHPUxIhGpqflFlBh0cSpjmeThOFn066R6IinTsIcueQDkwJSrQ59JWj7RLSpLqWDUHJiDnwcxYWgpKxwV6H6CBF1WkzbammEywQQ4LEkUca0hqvWwEFU0EFJAdJAozV5g+UFOw1oGJimu2qTMCSKHJXGtUnmBWJ7wtQSlKksHJBHBuEArTegoVqNKtWnhAlKhWmG7coYQCCQVB2D0HTm0emac4TLdfC1HdUX0YxeuG9FqWZa2rXnCxyBoc7PZkryUodUj/wDUX5N1YUBCSGBJy498U7DuhyYBbTe1ORZQpModtNGmSR1UHfpFuVDKF9DVMugs+IeEArVasIJcMM30bOMwn+2C8Fq3VpSHfCJaSOlakd8FbBteu0l1oCUk7zVS50IU5SCSCO6sCUhnhGW97Z9yvmPn/eKd4WkBMvCshkhxx19YFXza1CXMr8NOTZRCu1lSEuBRIr3CIs6KHfZGY4X3esW7wH3oI0aA+xtqZE0kgZeNWgrMtYUpBo5DEDRjSLVeITqQflLKhQ1bEn5EePzi9Zi6QWYgQEu5ZUlSQWUkKKDxcZeIBiO57bNSAZqiSRUOcI6Pn1gKXQ4ziBW0tg7WQT8SN4f8h4fIRfl2oKS46tAK3bT/AHi5KQ7JdSgfdfiOjeIhpySWzkZRe144QDOwMgqBBzUAAHw61INOMW7DtpIlS0hUlRKgFVw65ZI5P3wv33eZQpUuaO0Un4qqdL5+Gh5RHaNoLVPIWpSZdAkBMpFQAz1Sau8LFaOx5XC0OFzr7OahAbCSxAyr8jzjSbFZgzHP4Tw5flGU2ecXxOQXeHC5NoFpaUreYa51qBHkxycHs0NX0Z5eF4z02mYVTFYgshSkkgEgs44ClOEL15FpgU+Rh42+ugyLV2rDs7SXSR+JgVgjQn3u+E632QlJLsxOevBo3wa7RBjN7PZTSFE6n6/WGky4z/Zy9DImYCppeHCeRbMd8OFgvbtFFA7jxjpOmSki9EYm7zRYTZ+ZPWOMAGsAQ8RNGIB6xNbl4EvnrFGzyQtRKVO2g17+sXbbJ7RCUEF3rXL6xPlLloelQPlWteNIDgqUDRmIIq4OZAGlYYkwDtUrsilWEkJYcwxDHpnBtJjRjEPVAkZt8/GIhZ6HFUaB+FQSTV3iYEx6K5w7SCAdjyQsrIO8XJY8Xz1h0n7USmKCiYvMGiQDxzU7d0LVqQUrQ1Uuf5ThPlWKl5WsIFSATk+sIvToPMhvW8HT2acg56k/lSFm8bU6R0ia022pJLBXHyY6/nAG8bwCBhL4iKdIVqxsacnotWa8AUgivFoZti0YpyzwHzP5Qp3fcM+ZJ+0SpalJQoAtmXy3cyBrGgbB2TBLSqYwVNL8M/dHz8YdQ2dvyGdrNnRaLGoFZRh3qOxbIEAh8+MYdf8Acn2cgY8T8qDzj9JXpZ1Ks01KMOMoITiLJfRyASB3RhF/pE+TiIZehZsswwNR1gzbjJexpwq4sVLNjJIQ+jt1+saNY58qTI7RMtytOFQXxYPloc/k0K2yapaVqXORjSlJxDkBV3oaaUyjqfakq7VEtyhS0qkl6gEkYS/hxFIE1fQ6+IWttqeStqgp6+cSylOlPQfKBci2pTJwqLtuvxg52QaEelRFqmMeydslpTNTMUkYgAkEgYmL0fMjOLtsmJRMSjEMRqK59O4GM9vS0iWuUohwMXUOAHHMRVsd+qKkFIH3VRxP4iSc8otF+iiUluzabAotjAO6c9C+Q5/nH1qkFCnJJQoul6gDgx1GXhFC47eJiELTvIICmeg0c9DT9PBRcgT1Ok+7hTUnCN51MBq26NDCraCW7TP7BMso3sQavD3sXmfGMv2yvYomzQhWETT8Acnil9KtlGl/9F7VRxzV4AMISlhkwO8xPc3fCntVZbLYp6O0cSsOJveUTUbr90LK+/AyV6FG4dk1KWkzCSFkPLxYUHUJURoS2hMXLVYJIU8ztpilOfuLOFS0VI7NJmB2ThbSPpW1ySsKs8spALp7QuT0SPm8GJt8TSolaJoUWfslHDQAcc6c4Rc/IzeNaQHu2V2k0IfDUOeA+sMFwo7WZMm8wRyGLdHgBCgZe+w94nCX1H1h92EUWU6Szs+hppxb1jz5x1oqnQava402qzqlLAd3QT8KkndV6dCYx697KZeJEwEKSWI5gxutpWES3NGbxdh5lu+Mo9qm9P3WcpT3sTXwEXwunxJy9xJFqSCcRyNA36cwRuy81oqhk8Aak9dBAu/rCUhM16KcU4hj6x1Nkqs/Z7+IrTiZsgcteEa+0Jxs0e5r0VNlFa0hLHCS9CWencPMRelSkzUu4HDj5ZRnC79m4EpBwhALBNHcuSeJyHRI4RJd6bROVikpnLUNZYUojvSKRGSk3oqsEa2O1gsS5W6XIqcTMBXXnBBAbexJDcTn9Iy+1rmpmEThMSo1ImYgonniziqJijkkQ3ijl+FX+X2NatVqS4+8lA6usfWOhb5ekxH+pP1jJsRxM1OMdpmHzhoy4ob9In5+xrYnBwQoEaileh4xwu0OoULAjL9ZRkqlmOO0VoT4x3Ns79H/ALfY2C2TThJSCSNICW446gEFimoYjiPKECVeE1PuzFjooj1j6dtLaAwMxZ4Yi/zhuVsR/g3XY1WpADA1AqzPpCZfygZoWUqCSAzjMM/drFiXtVMdpgCuLUPlSONobVjTKCDuqqPFq86wyOx45Y5Kx92X2us6EoKV7yilOB2IchLHoK82zi+DMXaJ6JX3slkjGlQCZanHu1Yl9KGmkCLT7L5aAhCpp7Rhiwlwk6uNHfygrsnfYklUhaEhEr9pNwlG8FEAqHFn4ks8VWqIylFXT+H9/tjyLyDCWpK04g2IhhVPE6xme1WzMyx0btZKqhYYYSAApJDltCONecMd07Vi2z1jAvshiCCBVwQFGmlUnvEEtq7tXaLOmRIWkAqBUVF2TwHOvlE5Jvv6FMWTi9GJykCYTLS6UEuRx6x5aZSbMoBqpmOAXIKSkNXkRDxfOy1nu+S+NS1pIUpWiQaYeanL9OsAtqLqQuWqaVAIQgKcfETRAHUnuAPCEtqVPo0qpRtFTZW4lW21rSmYiXIA+8VoocEIUXJcs+Q8jptu9nlEfZlk03hMWC2WEjCl61hH9nREuUuYEJ7RVJal+6G+IvmH04iNEsu0KgUykMucpsVXJJqX1CB3DXWKOumjNJ7M/wBuNn59kTLWqWMOJitkzEBxTplqIU5u0k4JUgGUAoMcMpCXHcI/Ql52OZNlmVORKXLUN9n9cmLV6GME232YNitJlhzLXvylH8JzSTxSpwe7jDY9aEl7h/2dXnMKJiSCUJII5E5jwDw93ZaJgIKEKz1IFTxr15QrbIWXsrJLYVmb57/d/wBoHjDpdpAD6xBtcnQN0GrFd841XMCOSAHAd/e59IzrajZudbLWozF48BV7tUSUJNJY/FMYpUovQrA4tpNtlTFySmUsy1EpdQZwKYgHDAkUfR3izYLqRKkiUgboBfUkmqiSakkklzF0taA1ejIDY0dmJSUAYQd8s+VTX4j+sonssychCUiaqgrXXWO/swdiHA5xOENkPKJkwDbksoL5h+6G64ZrqCU5KDsH8a9YX0S3SRQ/hNCCDFy4JYStJXOSkJICQVMlXMkDyLR5UlyVG/o0SfJxJCXcJbqFDyy0jMdtJgXaZn7gwjwr841BUxBRuEBvw1APUUjILzSrHMUp6qNTrU1hsKXISXQs37NBSgMX608OLjPpF6/7Ggy5U5C0+4AUuHHCjwHvaY+Dv+f5xUnSFpzSQI9BLSOj0rCt3W0CYgqSle8KKDjOtMjTjG62+9DLsxEgBKgGCUAABi9AzV9Y/Osk1EbRKtpV2YSf2iAo9MKSfMtDx0JmbGa7ybQCJyETRQ4VpSoOSBQEaekRXp7MrFOFJfYq/FKOH/bVPlHtyqSgqWo1AYDU/wB/WD1ltTgUNanUDlFkk1snGTXRj20ns1NmBItKGPuhYIJbPJwM84R5tnUksGp8QLjrz8I0r2s2tSVJxvvOE0y5DiPWFfZa5O2UMRYn3cep4nhEJ1HotCeSTKsnZyeS5lzcDB14aJJZiaVAeoGXGPL32bnyJok4QVEO4yZyKl2GWsats5PKJipMwMZaQSaEF8t4eDEPzIhb2ttUv7eZaHxMk8QxGTaMfnEo7aKvJOCYBuzYGZMBxTQFAOAlBV5lQ+UfbQezKbKlY+1QwSVEKBSaB9H0eNV2YQoSghKRlVR8+sBPa0SixTFPknDnnjUE0HR/GNXCKVkVmyPyYMmLd4gCVKGIFQd09S/lFBSo5eofz/tC0a270aNZ9tFrspUSAtKEpChRS1ZPQ6AOePfAy2bRzLRPGJJUZgAKE5KXgKApjq6qdYB3daEFCELLAn5nOg5wS2dtKUzSpO6uU6knNiMjzNYaDMjjxlyG3ZbayXLEiVLswExLomKJdagr3lJU26HekGr8u1YtKJaFNJUkrKg2eL3acsn61aEy57LvpYhKiRvHTRyY0Bc5PYSwlWIpSQTWpfic4ZrWyON07QMvuWmZJWhROFbJzrU5v1+UQWu4h9mEtBaobFvUBYDoz+MR31NZKE6lYA8RX5wUnLAAbIV7kj8hE60OmwZZLGhpiFJGEJwgcDpTTJ4a9lZSMYLJKqAHUcX11HhACbZezlSvxTVqUS2gSTn1pBfY1JMkkOJmJaUlQoDjUSoNmAkgPzaCk+QNUPQqIzv2i7OItEs2c0UB2khbe6o0Mt3qlQAHIhPCHy7LMZcpCCSopSAonMnU+LwvbXh1J/dp3KGfikw2SXFWclYARZAhISMkJCfAN6ReuqeMYTqYrmaFJVniQwVzDMFcuHUc4r3UpYmjAz8VZDmYydMJoMoMFZ/oaRZGkBUWxXZqCmx8uj98GJPujoI1QYplV9SjKtcxIJYlRGjb0QG0n9FvSCO2UtrermkHxECzO5ecRYjPbHITLSlDZAAEjlEtms0oTRiCC5DYiWB5hJFIhTNxEHgTHK2KqDeFaa8Y8unZvaNIsdrxoopKqsrCGA4tCuZlnt02dIWjBOlkjGnKhZzx7/KDVyoSWWhgFpAUkBg4HvU1hHvq0Gw30Fgbk9KVKHHFuqz1xJJ74044bJy0JG02z82xqEua1FHAfxppvDl8jE8yUFprQNGl7S3em2SPs8wsTOAlzcAOHcCyQ6hQpOE117oya/ETZE1dnX/21Yaj3gDuqAOhDEdY0p2K4ckgUKGNb2atAWhCx8EhCO8kv/SIyWdNKsyTGl+z+0BVmbVCt7oAMPdn5xS62dlWh4sJwkH9D84YgrCh1FkJDnjlrAD7cJCUqYFShiqw6fIxbkW9dpStBaW+RzYNzAc+XWKpkDJfaTeEydNTMIUEBTJfJ+HUACDOziiCFKCe1Kd3IJCiM2yAeGG9fZ+m0JTLVNmYZZ3KppSqmAzJ/vBGx7AoGIKUSKEEUUk8OBHWM2SEpVRbHLj2Q3ZdBQlapwLrBEzfKgoHg5JB6Gr6ZRX2c2HSiaq0TiVzVl973UvkKcEgBzDJatmEKVLX2k0CWGCcTpJf3iMyWcZsxOUToStJdLFI4acjFIY+PYJz5BJEsMwp0jK/bnYJqpUqaEqMtCiFEGgdsLpzz+LIZaxqaVFsm4xn/tuUtN3goJwmYlKw1MJBIc6byU+MXe0CGpIxGwSwVV4U/XSJbfMAwjn6fnFSTML7vkHj60WgvvCo5ViZqcPUpHdllEgEAlj1ZjDJZrlWiYtamYoJZ6gOBWn70ArsvISgqhL1ppF6TtCoOwUQcwWY9e+BbTDki5UkO1wXaF7xO784YLXMYcsoSNk5yrRaStKAiWgOQMn+EDvr3Q231aUoTvV0ZvzGsM5WZ3j4aKFpSVTJStHKn6AqfxA8IJTUuG/hHiqvkDFVVnYAigCWI4EhIAD9TBBS940yr+vGAxUji+57ps5OuIADRlEB/EwzbHSwQpi4lgIpqSMSz/qLfywjWyclJBPwArbxHzh12FSRKV3Pxc5n5w0ZbFaGiWWpzMLe2FjUSmYk7uHCoa57p6OWhif7wDk/nFK8peKUscUq+WIeYjskeUaAtMz9U3Apc0qwIEslZ4gg08Q/dHdjtqZa1FakhHZqJUTQUzfgzmK211lJsEwJP7ZMsAnIbxJy/h84ye2i0SR2S5isCw2ELJBA5aCIRhpDels2PZfatFrnKTKKjhIzDOkgjEBmx5tGmoFBGa+yPZvsrOiaoDFMdSvxBxuDphr1UY0rFFoAklehH2xlpFrSVpxgy8nI1IcEajnSApsUs1TMYcFpLjvTQ9aQe2+WEzJJVqFDzH1gD4GJy7Iy7KCJKUpb9VjiWnfSWy+hjtSgpQQxJYq5MkYiT3CJVIOAKBcO3eQSPkY8rZ6IwbNWrDNVL0NU9DAL2skyp9knpG8AsAsDUFKhQ0NSc4t3c4IWPgD8yKAjwr3QV22usWuyy5iamUtK/wCU7q+5iD/LF8MurEyIU9krda7U61KT2aPdKw5JGSQXoOJbSHJd2SbagKmSpfbI3TiSCQ3w5ZaiBdxziVTEsEpSaJCW1bTpBYpUFY5YrqNFDhy5GNjgltGeM7WxVXsnL7UpVZpKRqooDiuSQk1epcgRbscix2QKCULSqhUHwgtkRnQ8oZbVaUrRvS1Y/Bv5uHjAGbs8mY/aKUXbI5MXYGOU0+znCS6K20F4dsxK0h8AzASA756hgX6wbTbzMUFomYEtwBCuYBqBwivKuuWgbktPFzWvGsQyrRMK2GEckl/MQJZEGGJvsZE3mkDdTnmSAH7s4sSr7PAEdawHkqOrGPJsoJcpoTnDqb7G4IN2m9WKcNSrQtQjKr0rT6RFZr7BlELOFaQX4v8AV9ICdoo5Cv64ViC22UqKS5SpJfkQ1Q2r8Y7mw/lhOxX8VqUMExDMMRI3uNAT4wRn2wlDEBVdeHSFOdOMp10YcCfSJ7JtD2u6DvcKV6H6wYZV0+xXjaD32spG7LSOhYeQhb22uuVarOpMyUgTWPZrHvpUziueEmhHCLSl4SXUxOeE+prFafY0nec11KvWrxfkIkY1dl0zlhYTKUSj3mHumtDzpEtluaaZiUFBSpZYBQIfnXTM90aKq6pondrI7Nb7qwSU4g9CFAM4+sW5VxdkFTAErnrLlZDsGAwJKnOGnL0iTjs3xzUjm4bnRZUKSklRNVKLVLMw5cucANo7eFTmzRKDqIDgKOT8GFe+DUy8ZmEgJl4x7yVYgM6ZFxTq8DrVtFKkoZcuSV4nwS3KQf3iSH6GGUTPNt7ZPJtjTJuJWJBXLwAZFwVv/pQIYFJcHnC5Z7agSkrmFIXNWqYsDIVZgaswDd5eDNotmJaQhWdWABBGujjrzgSiImA7wlKmTJsuWAo9mlBcthcqOIngKFhD7selaLMcRBXjbEAzjNuYDtClLuoBS5yqpmqSKHLACwIfV3rQw9XLKeVLwpVWrnnmfCBHs6S0GEH73+WPJ43kp/Eo/wBBjqQXmzDwYevrFTaG8ZdnldrMUwQXAGaizYQOJeH8WTFXb+QBYpbJwmXMEsgckqbxoR/FGOWiy/aLwRJ0dCOgO8ryMP8Atb7RVmVhmoTLRaCMCVJJUEJW5W4qTRKQWzdvdLqns2kCfewW7jEtQ5h8KfIwlbGit8vgbVs2GAaj/ICghgTC5cNoZeF6OR5wes8135E/Mx0VSEQubd2fEJJ4LUD3of8A4wmrsbHdKkjgDTzjQtq5OKzuz4VA+hPgqEtE0wJ9iS7BFstIkgzCCwQoFs95ODPT3oM7OyBMsk0tRKkkB3y5jkTAO/ZWOSoc0j/emGbZmSEyLSkZYXb9dI8ruH/f4Nz0zyy2cIlpmgkKD4hwZRKW7gOMF7ptKcapJ92YkLQD+FYcp7qjo0U7nlpmWXDixOtSau9cx3R2qelMuzTaNilJB5FJHmfSOx6ZzOuyCFYC9D3cj4RYLcYmvayhwvLQ+n08IrpkqUKU4RrgKzoSAQ4UAdMT+gMVlIwj3sROZZgOkRKtUyWohQcD4m9ItovarFKehAr4Q+gtNAO1zMSmJLDTJ+sTWMvuobm2X5wUtd3y5xBSClTZJYA010gfLkdnQjDyZjAcWg8k1QSkWU/EoiCSrElIdngdLtIKcCF4VfEcz84Jy5BKQMQJGv8AaLpUiZLZiAzBosLlgjIHrAuUlQpvdRE6rOsMQS2oOY+ohggq8LlU7pRiSaEULwvXps4AAqQFS1N7inZ+Ssx+so0OzrJTWPpy2FWbV4DhFjKTMUtVgtjfs3WVVUreSweuprQCJpdtny5bkAMXZSSRzDUo0atOsMpdcJSeKfplFG03SsB0BKx/pPgaQv5au0WWRPTQv3ffCJ6ElG7iphyKSzs0TLtGF3mIJ4cPEx3apC0uVSVpHEDF/STANaQtRAWh3fNldGPPXSGEljra6LQTLmTgolKigFxiq+m4OWKpj6Xd8mS/ZoQnEXqHboeEUlWAIlLStQSpTsUJ3U0pzPU1LmAshCApCJnaqUfeKJmFia0cNlyYCA/mIotukifau0JUtAQFIWwSMadwVcqSRUnThHVyWKZMQFLmKLqclmcA0SBw1OjsKtBK8dlrUJQMtUqagHEkLBUog5MrLLpnFzZ60CcrsZ47GdQYVUGhGF2FQzA8daQeTqkF4q9TL9hSZYxBIKHANHbg44Uhvuy90LKUhBToOFB5ZRWsmzYSaFicwa04HrFqz3f2a04UhsnfJ/nyhopojJplyxSmMzmt/INFO95qe0lomhJlrCwQoPUAENzzgjLmgqUkZhie/wDtEVolJWCzEjEOhZj3w76J+TJfbFcEgrkTMSsZlqCiDmhNUaNQqUOnQQA9iMh7a5+GUSO9Qhr9sKAm7pK23gpSMX8Wnl5QD9iNle0zFNklKPEKJ+QhPYpHqTH245x7Zufq8MVjmVmDr8z9YXriQ1oHfBy7lb00cz845dIkiW+yTZZhTQhGId296Rnab2lmq5VXrhVhB5tpGkWlQFnXiBI7NTjVsJ48oxvCxNdYEmLMIW/3P5vlX0g5sxaHE4Md6Wr9ecArYrcP8fpBbZOQe3SNFJVirxQfyjyYq9HoS6LWzVpCbODQYZ4fk6dfCIb7ZVmVJG6e0RgqHKUzMWIDTdMCbPeaZMuZLVniSocHAIL8o8uGVMnLXOJqqgxfCNSB6RSKfKyarofLHbFFCQtiSBXQ0cEdfmlUTTAXrUQNlXXKUBiXMUdd9Sa5uAkhq5M0W594yZITiWhL5BawCemI17o0wjQrJLRJAIOEqfTMnwgfaLHJyMtSDqQW8P7Ras9+y1qBdKiMsKgW8DFmdeCSwKd05hQ8wYq0gJtAlN34Q6Jii34iPmAIGqta55yU4ocQZm55eEHipANA/wDEfSKsxCicmGg9IDV9DKVFGTZlIL4wDwA9TB6x2kIAY4nFdGPKAnaKJ9wCLIxNUnpxjoqjnsMpthmFhQcvrFuRaEuQ9BmYGWRGBBWSxNBElgR74PEB+MVQtBVDEkp6RStF3Y1AlSmGhqO6LMiZXDziVSqs8E5OiGbKZDJJH96xGmaRmrxi2Dxj6DQbIBN4tAy9Lps88pM1G8k0IcH8xXUQSWU6AHpFM2RSnchPSpHjTygbKKKa2JO1Oxi0IJs8xRQfeqMSebChBFIULvsykrMqqlApAJH4tW1ObAZnpG0WWxsTvY3oXbveF213CLKslD4VlwTmGph6AZdTHONjxmsb0G7t2d+6SBNmS2d0oIHeVKTiJpmC0A9qNlEy0KUkqVjUMQXvhRZnKmxAlhmWFAOEEtnr7UVGSpW8KoPH90/rjyglbbMJsqZJJ7NSy7qJUCXBdJJyplApVozucr2Kmz2106zvLtIUuSPdme8uWOeq0jjnDVLvVE0p7MhT/EGKVA9/mH+iXeF2TpCsCs2oQc+YPpEF1zp8hQJU6PiYMX/EGyfUZcGgKTfzA4pGlT5olBUxiXApxOSQOZj27JRTKGLM1V1JdXmW7oo3ba5k3C6t1s0pzpkSYv2y0dmHJCUJBUpR0AFenXkYdPVk63RkXt5vMPZrMk1QFTljruo73x+UVvZDecqzpxzZiECYpblRAyQMPjvQlbV7QG22ufPai1bv8KQEoH+kP1JjsyihCEcE/wB/N4RvZr/L9FGk7P7e2btgqaVSgOIKh4pD+UELq9o9neapYWkkqYAEuH3ToxIahyjJkyCQ/wAL+MSpeEc2tI7Hgi9sZLt2lVMOBa1JWMhjLKH7v0i4ByhIn2YK5HQjMRbs+0doljCpAmN8RzI5x0XaM+b8O4u49DdaVOlucQT71WhI7MlJGZGbcB3RHNmHD+uEU56nBjFCJolsqW20mYsAatDTZ7xVKlhSQQhLAn+9CX5GFW7FvPBLFnppQUpGgXeQpImKAJAoG3U9BpGhxrQkFqxRvLa62rJNnSEpSSAoYSXFKYteflCXeKJ61GZP7RSiaqW5J7zGwSrkkqUVFABJckUc90WF7NyZk1JIKeIQWBbiPUMYrFy8UTljvtmS3NsrNnDER2crVahnySnNRegaNb2HuFVnlLCZa5YUQxmHeWAPeUjJAclk5tnDLJlplhkJSG4CvjEa7YrlnBUZN3JnKMY9HQuokuSXOukRmSXYAn9cYtSLQTmYjtc8uwLDlFEkEH2hDLwhiRm2nERLIlOQMzEbsC0W7JQA6mOURiO8rQCQhPwmvfrE8uaJaUA0xV73pFHFRZ1JPziabNKpCSakD8oKDQYlWsHI14R8Wz4wuSlPXUResFqUosqozg0dxCxk4mOUeTJC05F+Rj6XNMdLnEQaBtHiZv40KHOPk2iWSwU0VxbVCsdW2zBsWR8suEAZfE6/6QE4lIUrEovnTpT9VgJtPa3kJWPelzAFDg4IIPLLygldlpViIdxzgNtXLAmTAMpkoqV/EgjCRzjvkPTbqQEnWhpgWg6AwzC9VzLPiYKwq3uJDU65wrWZOFDj90dyklxDJs6nCEjMTEkqByzI+QhafIlKimq1Jnh0KUrAWKDUo4hiHHeIJ2SXZyHVIHeCfy8oG7W2VMifZ50rcWslC2yUEpxJfiQRnwhukLxIDgFxWkHjTsVtMksZQlAEtLDRIp/aMz9ru2iFSZlklFeNnmqQoYQAC8okFyXZwzRZ9pO2M+zq7CThQFpqoA4xmKF2GWbPGEWwGWpSUqUxzBOfWOu9DLHwSkwjcdjMxaE5uQT0zPlBGa6lnuESbII+9T/D6RLdf7ccnPgkkeYiTezQ1qiUB2Tomn1848UmOJReO0RFotSSo+EuO0yI8RFqShxAGR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4" descr="data:image/jpeg;base64,/9j/4AAQSkZJRgABAQAAAQABAAD/2wCEAAkGBhQSERUUEhQVFRUVGSAaGBgYGBwaGxcfHxceHBgYHBgYHCYgGhokGRcYHy8gIycpLCwsGB4xNTAqNSYrLCkBCQoKDgwOGg8PGiwkHyQsLCwsLCwsLCwsLDQsLCwsLCwsLCwsLCwsLCwsLCwsLCwsLCwsLCwsLCwsLCwsLCwsLP/AABEIALwBDAMBIgACEQEDEQH/xAAcAAACAwEBAQEAAAAAAAAAAAAFBgMEBwIBAAj/xABFEAABAgMFBQUFBQYFAwUAAAABAhEAAyEEBRIxQQYiUWFxE4GRocEHMkKx0RQjUuHwM2JygrLxJFOSosIVQ7Njc4OT0v/EABkBAAMBAQEAAAAAAAAAAAAAAAECAwQABf/EACsRAAICAgIBAgQGAwAAAAAAAAABAhEDIRIxQSJRYXGBoQQTFDKx8FJikf/aAAwDAQACEQMRAD8A1ZKqd3pChfSQVKfjR4agdwdITL3nfeKHPj+v0YySRzK/aDLnHq1xRmJLhhXr6R7el5IkIxTVAcBqTygomWw5cCkTWWUx3q+Tc+sZxa9t7QSezwy06buI+Jp5QwXBtgZhCJpS5FDk54HSDKFjcGtjHLtG+sE6uIsAODEOFJqRWJJKqQEq0ISWZLBuEVr1WyCRp6xZSrzgVtHaky5YJJBOQHdny+sF9HHWykz/AAs5/wDPV/4jALaaWVWFbaKSfP8APygvsjWyziP88/8AiMUrxkYrLMS4Hukk6DFU9WgQ1J38Cr8GdoxDAirGoHMiJ6JStKiXU2AJI64iWIKWpQv4Rcs0iWrApSgUdoyhktg1ABVmo8Wb0u+X2iUy/dApkCBmoqpWn5Ra0+gcXSbLOyoUgTQXfCg16n5uDBJ2nV07P/yRWumzlJVVwUBugWBXwia0AicdKI/rf0iWTVnY9mo1ClA8Y8mZNxjub7xPM/OIlrAcksBxiidIRkyFRKVli2ekU5VpSobpBieSp3jrsBAuWsVWqmpSS3TCR6x326nTUVIDcQcz1B9Yt6d0RrkPgamEv3aiF4tO0C9FgGI5iMSWy/VPOOjlHgMM9nAkWkqsilKGE4F0OYYEekMtzz3s8pT5pEL1rTuTk6FKlDoQX/3P4wYumZ/hpQH4RTuhCkWcbU2czJTDPGCDzCSR5wMRKK8JyKSkjxII8xBe+1/dg6gv5QNkTmQRzbzr8orF6A1bOraUy3URVWEgCpJdiyRU6ZcYzbabZm0yyu0KlqEtcxTD4gKkEpFUhuPCCt5e1WWiapFnlqnrTQKcBJb3mNSR0FYmun2xTSN+ypIAxLwFTpSMyAp3IELKZaGKRmaVFS1Oo+Jhm9n0wfaV7xUQhiCSWdSeMNu2uwEq0STbrD/3EYlITktJDlaRorinkdc032YSv8XOH/pj5pht+BHrsd76d5DOB2hdv4DFlEw8TEF+ikr/ANz/AIKieUmkHyKMybQOyBFaQkW1WJan0U/WtPSG2TKV2CnAolWGubAn0MJK59SWZy5JoPHSM0r0MyyEAF+LPGe7W2hU+1qQB+zGEV7yfEt3CHSyX0idMMqTvKAJCjkojMJ4nwdoqS7vSnfCQSpRcnMnM+YEBz47GxwYozrgXKl41lJDhJCSHBLsDz3VUzES2e4ZqpapstLpTnx8PpD3dtyInWgmdLSRUhOgJL5anmYZLjtckzFyUgJKPh4gUJY55+cTeZvSNLgkJuzl5GdLCVHfSnePeR4wXtK1S0gpSCkZ8Wj6XdsqXNmKkpwpWrJ9OQ0cue+ILyQsoJI8CXZ+AivizBNq3xL1htAmIxMwOmsUNorrM5P8CSe/QeUTXTIZAW5Pp3Rat6j2UwgVwk+UZVOSk7LOKaQN2KU9imn/ANdXlJb0gVtBIJsU1qklFP8A5BBrZBDWSbT/AL6n/wDqivapJXZ1pSHUQGGpZYMa4vb+gkul9RGudQRjK2Cghkk59zmmfdFO8pit0JVvEMQmvyfwg1a9nZ0wv2am4BPqTyj4XDaAHEtfeKnzitpMW7SPdmJi1zZwWCFdmNP30xfvItMUf4P6zBDZPZ9eNS1oUgrTgOI4QCVg05MD3xFe1jCbUtBOVH5hRbziU3asrFVIdZ94ferQSkYTxrXiNI+nyysJBeigerVrHtvscszZhYE46kcRSvOkezz7tPrGXlU22/BzVxSKcizJM7MpWgPumhBJBBHB69/KDUkRVlSq4mqzO2Yz9YlKVYTgIB5hweRjXB6slVFzSPUjKKd3W8TUmmFSaKTwP0i4IpYh3MLJJ4D9UgZ/1cYgFS1pSobq1BgX5Zjv4xcttrTLllaiwHnwHWAc60LUhMyYoBKi4SwdtADqTCydHHZvEzJC1NQpWBxDOK86PBSTaGsyG1Sn5CBVrsaEIWtALsSoOahq5+MWbXbsNmQlGRSkeXGIxtJ2X03ovWW0GbLUCXwnXpl4PALaGcpFknkpOFMpVebHhprBDZaZiM3+U/OJtprnVabNNky1BClpPIcgeRZv7RqjG4CcqmZRsncIGCaVJUFpO6RXMggV0OsOmzGzVml2kGaola0Hs0E7rF0mmuoasKt1yMEs2deNM2zqPaIJycu4IO8K58xD9cBQtCJoQJipailJqVBKqsGd953ypGOd8mb/ABozm12q1WVU+7zMUJKVEhIVQhVU82KSCRk8XfZhZCm1TSTnLp/qTFf2j25a7yn7qE9myAw94BL4lcVVbuA0iz7MJ5VaZoP+Uf60xqxp6MeV7HG/0P2Tf5o/pVFqSilYrX6ay+c0f0GJ5JpDPtiIr7XbaSrMEscUwJUOzBydDDF+EOX4sIx9V5LmKJWokHMOwLZBogtNqKjWpJck1JOpixYLHirkxz7vOJOvJpxrjseNn7rlTuzMp0zJTELSAMRFSCBQ/OCu1M371K0DCgAuMsJep6Fh4xDssTLZsCpS6gJJd3Beg5sxaGi87IVpxTJYw6k+QrpGCWSnXZbj5RVkTcATMSE7yXxE6tugAZjjX6xTNq7QJUpPZzSGWQ3BmChmC58QNIjKAkBIO6nIPQcW74jWuoBFDny8Y044RUVJmPLmk24otS5eEMI+VLdw5rFWVaVKUQhsA+IvXpFwiKWZyKVKCU4UuwAFdafSKFvOCUpTFScJGJzQjRQybnBOZZ8SSAWJyPA6GOLfYlKlYEgF2B4ZhzWA0ErbIH/Dzcg889P2Q+sRTLGqjJ61z7ou3bdypKSkEKSpTsQc2A45Ui+mzHgPOEqadpFri1TAH2NVHBFamIp1jIVTERxb0hmVZHo1e+K9ou3CxSkkvVjVuTni0deT2O9AOuySsKTuq94dM4p7RWdXbdoUlloSSToaPXj73hDHISygK4nBYnOoic2ELDKyDp9f+UD1tdDJwvRLarMlE6YSTvkkgmgLVbg4rA/7OtD4XWFUB+JJ5h94NygpapXaKClaF+tGiOaspWlqhRY8ixY+kW4oiyYJYCOpYiKdOCUFRyFYkSuHQSnarGoTkKQwBfGX0bJta1HfEsm8gaEKJ5B/ll3x6uzqJJFeFWMW5KgpIIqOIyPGJRTcnao6Wlo7WHFQD1iG1SwUEcm/tExiNZi7RMF3mlpS8zun+kxQtJ+5lfwJ/pgjedJauASr5U9YpWqW8tDfhHyiDSWkXiyxssogrZL5PUBs+MGJqVKNUKDagju6wO2US3aHp6watFsCWTqchGzG6hslJXIX71uBMyYZyEpFoUkBSi5xgUwkO1QBVnyi3sfJKFlJliWRQ1qeBAAqOZhls92AJBBGIj3mz5EPFhNnSSAQApNR389RGfLj5u0aMc3FUzCNttn5wmm1IlrVKtI7TEAVBCid9BI4Kch9COBj32ZST9pmF8pZ/qTG5XLIMqSiUoMpAalQrUkHq8It73ALJeapkoBKLTKUptAsLT2jcHdKu8xWL0SkiC+5oPYkf5v/ABjydPnA/dykrS2ZXhrwZoHX3akpTLxKAwzCSa0GHOCNlSjAMSVzSclS04kt8NSc2YkaEmFuykMcpftRikwsoiGi5Lo+04EJJQqpcuBlusAOMXbk2PE5KZxIoqifxAZuevrD/cFyAKC1JAV5gRky5PCLY37nmy2zy5UvDMJM1L1d0sWIwjSJtub4VJkSk4AUzVhKi/u4VBTd4B84IItRTaik5EgeIjPNudqzaLQuQmkqWoM4qpSXBUHyqSO6JYVc7Z2VvjSJdmJ5KMBOIoUoPnQKpWDNpsuNJHLpC5sOomStnO8TRufGGdKKVPp3ReXlIxS/dbILGGSEuaCj+sW0l45SY7TA6OsmQWERrtrU1oeoescy5ZxPo0SLsySUqUKoLj9aw6Azy8ZoTgUoslKgTz4ANnWJrvtS5gJ0xfEClhwFHPUxIhGpqflFlBh0cSpjmeThOFn066R6IinTsIcueQDkwJSrQ59JWj7RLSpLqWDUHJiDnwcxYWgpKxwV6H6CBF1WkzbammEywQQ4LEkUca0hqvWwEFU0EFJAdJAozV5g+UFOw1oGJimu2qTMCSKHJXGtUnmBWJ7wtQSlKksHJBHBuEArTegoVqNKtWnhAlKhWmG7coYQCCQVB2D0HTm0emac4TLdfC1HdUX0YxeuG9FqWZa2rXnCxyBoc7PZkryUodUj/wDUX5N1YUBCSGBJy498U7DuhyYBbTe1ORZQpModtNGmSR1UHfpFuVDKF9DVMugs+IeEArVasIJcMM30bOMwn+2C8Fq3VpSHfCJaSOlakd8FbBteu0l1oCUk7zVS50IU5SCSCO6sCUhnhGW97Z9yvmPn/eKd4WkBMvCshkhxx19YFXza1CXMr8NOTZRCu1lSEuBRIr3CIs6KHfZGY4X3esW7wH3oI0aA+xtqZE0kgZeNWgrMtYUpBo5DEDRjSLVeITqQflLKhQ1bEn5EePzi9Zi6QWYgQEu5ZUlSQWUkKKDxcZeIBiO57bNSAZqiSRUOcI6Pn1gKXQ4ziBW0tg7WQT8SN4f8h4fIRfl2oKS46tAK3bT/AHi5KQ7JdSgfdfiOjeIhpySWzkZRe144QDOwMgqBBzUAAHw61INOMW7DtpIlS0hUlRKgFVw65ZI5P3wv33eZQpUuaO0Un4qqdL5+Gh5RHaNoLVPIWpSZdAkBMpFQAz1Sau8LFaOx5XC0OFzr7OahAbCSxAyr8jzjSbFZgzHP4Tw5flGU2ecXxOQXeHC5NoFpaUreYa51qBHkxycHs0NX0Z5eF4z02mYVTFYgshSkkgEgs44ClOEL15FpgU+Rh42+ugyLV2rDs7SXSR+JgVgjQn3u+E632QlJLsxOevBo3wa7RBjN7PZTSFE6n6/WGky4z/Zy9DImYCppeHCeRbMd8OFgvbtFFA7jxjpOmSki9EYm7zRYTZ+ZPWOMAGsAQ8RNGIB6xNbl4EvnrFGzyQtRKVO2g17+sXbbJ7RCUEF3rXL6xPlLloelQPlWteNIDgqUDRmIIq4OZAGlYYkwDtUrsilWEkJYcwxDHpnBtJjRjEPVAkZt8/GIhZ6HFUaB+FQSTV3iYEx6K5w7SCAdjyQsrIO8XJY8Xz1h0n7USmKCiYvMGiQDxzU7d0LVqQUrQ1Uuf5ThPlWKl5WsIFSATk+sIvToPMhvW8HT2acg56k/lSFm8bU6R0ia022pJLBXHyY6/nAG8bwCBhL4iKdIVqxsacnotWa8AUgivFoZti0YpyzwHzP5Qp3fcM+ZJ+0SpalJQoAtmXy3cyBrGgbB2TBLSqYwVNL8M/dHz8YdQ2dvyGdrNnRaLGoFZRh3qOxbIEAh8+MYdf8Acn2cgY8T8qDzj9JXpZ1Ks01KMOMoITiLJfRyASB3RhF/pE+TiIZehZsswwNR1gzbjJexpwq4sVLNjJIQ+jt1+saNY58qTI7RMtytOFQXxYPloc/k0K2yapaVqXORjSlJxDkBV3oaaUyjqfakq7VEtyhS0qkl6gEkYS/hxFIE1fQ6+IWttqeStqgp6+cSylOlPQfKBci2pTJwqLtuvxg52QaEelRFqmMeydslpTNTMUkYgAkEgYmL0fMjOLtsmJRMSjEMRqK59O4GM9vS0iWuUohwMXUOAHHMRVsd+qKkFIH3VRxP4iSc8otF+iiUluzabAotjAO6c9C+Q5/nH1qkFCnJJQoul6gDgx1GXhFC47eJiELTvIICmeg0c9DT9PBRcgT1Ok+7hTUnCN51MBq26NDCraCW7TP7BMso3sQavD3sXmfGMv2yvYomzQhWETT8Acnil9KtlGl/9F7VRxzV4AMISlhkwO8xPc3fCntVZbLYp6O0cSsOJveUTUbr90LK+/AyV6FG4dk1KWkzCSFkPLxYUHUJURoS2hMXLVYJIU8ztpilOfuLOFS0VI7NJmB2ThbSPpW1ySsKs8spALp7QuT0SPm8GJt8TSolaJoUWfslHDQAcc6c4Rc/IzeNaQHu2V2k0IfDUOeA+sMFwo7WZMm8wRyGLdHgBCgZe+w94nCX1H1h92EUWU6Szs+hppxb1jz5x1oqnQava402qzqlLAd3QT8KkndV6dCYx697KZeJEwEKSWI5gxutpWES3NGbxdh5lu+Mo9qm9P3WcpT3sTXwEXwunxJy9xJFqSCcRyNA36cwRuy81oqhk8Aak9dBAu/rCUhM16KcU4hj6x1Nkqs/Z7+IrTiZsgcteEa+0Jxs0e5r0VNlFa0hLHCS9CWencPMRelSkzUu4HDj5ZRnC79m4EpBwhALBNHcuSeJyHRI4RJd6bROVikpnLUNZYUojvSKRGSk3oqsEa2O1gsS5W6XIqcTMBXXnBBAbexJDcTn9Iy+1rmpmEThMSo1ImYgonniziqJijkkQ3ijl+FX+X2NatVqS4+8lA6usfWOhb5ekxH+pP1jJsRxM1OMdpmHzhoy4ob9In5+xrYnBwQoEaileh4xwu0OoULAjL9ZRkqlmOO0VoT4x3Ns79H/ALfY2C2TThJSCSNICW446gEFimoYjiPKECVeE1PuzFjooj1j6dtLaAwMxZ4Yi/zhuVsR/g3XY1WpADA1AqzPpCZfygZoWUqCSAzjMM/drFiXtVMdpgCuLUPlSONobVjTKCDuqqPFq86wyOx45Y5Kx92X2us6EoKV7yilOB2IchLHoK82zi+DMXaJ6JX3slkjGlQCZanHu1Yl9KGmkCLT7L5aAhCpp7Rhiwlwk6uNHfygrsnfYklUhaEhEr9pNwlG8FEAqHFn4ks8VWqIylFXT+H9/tjyLyDCWpK04g2IhhVPE6xme1WzMyx0btZKqhYYYSAApJDltCONecMd07Vi2z1jAvshiCCBVwQFGmlUnvEEtq7tXaLOmRIWkAqBUVF2TwHOvlE5Jvv6FMWTi9GJykCYTLS6UEuRx6x5aZSbMoBqpmOAXIKSkNXkRDxfOy1nu+S+NS1pIUpWiQaYeanL9OsAtqLqQuWqaVAIQgKcfETRAHUnuAPCEtqVPo0qpRtFTZW4lW21rSmYiXIA+8VoocEIUXJcs+Q8jptu9nlEfZlk03hMWC2WEjCl61hH9nREuUuYEJ7RVJal+6G+IvmH04iNEsu0KgUykMucpsVXJJqX1CB3DXWKOumjNJ7M/wBuNn59kTLWqWMOJitkzEBxTplqIU5u0k4JUgGUAoMcMpCXHcI/Ql52OZNlmVORKXLUN9n9cmLV6GME232YNitJlhzLXvylH8JzSTxSpwe7jDY9aEl7h/2dXnMKJiSCUJII5E5jwDw93ZaJgIKEKz1IFTxr15QrbIWXsrJLYVmb57/d/wBoHjDpdpAD6xBtcnQN0GrFd841XMCOSAHAd/e59IzrajZudbLWozF48BV7tUSUJNJY/FMYpUovQrA4tpNtlTFySmUsy1EpdQZwKYgHDAkUfR3izYLqRKkiUgboBfUkmqiSakkklzF0taA1ejIDY0dmJSUAYQd8s+VTX4j+sonssychCUiaqgrXXWO/swdiHA5xOENkPKJkwDbksoL5h+6G64ZrqCU5KDsH8a9YX0S3SRQ/hNCCDFy4JYStJXOSkJICQVMlXMkDyLR5UlyVG/o0SfJxJCXcJbqFDyy0jMdtJgXaZn7gwjwr841BUxBRuEBvw1APUUjILzSrHMUp6qNTrU1hsKXISXQs37NBSgMX608OLjPpF6/7Ggy5U5C0+4AUuHHCjwHvaY+Dv+f5xUnSFpzSQI9BLSOj0rCt3W0CYgqSle8KKDjOtMjTjG62+9DLsxEgBKgGCUAABi9AzV9Y/Osk1EbRKtpV2YSf2iAo9MKSfMtDx0JmbGa7ybQCJyETRQ4VpSoOSBQEaekRXp7MrFOFJfYq/FKOH/bVPlHtyqSgqWo1AYDU/wB/WD1ltTgUNanUDlFkk1snGTXRj20ns1NmBItKGPuhYIJbPJwM84R5tnUksGp8QLjrz8I0r2s2tSVJxvvOE0y5DiPWFfZa5O2UMRYn3cep4nhEJ1HotCeSTKsnZyeS5lzcDB14aJJZiaVAeoGXGPL32bnyJok4QVEO4yZyKl2GWsats5PKJipMwMZaQSaEF8t4eDEPzIhb2ttUv7eZaHxMk8QxGTaMfnEo7aKvJOCYBuzYGZMBxTQFAOAlBV5lQ+UfbQezKbKlY+1QwSVEKBSaB9H0eNV2YQoSghKRlVR8+sBPa0SixTFPknDnnjUE0HR/GNXCKVkVmyPyYMmLd4gCVKGIFQd09S/lFBSo5eofz/tC0a270aNZ9tFrspUSAtKEpChRS1ZPQ6AOePfAy2bRzLRPGJJUZgAKE5KXgKApjq6qdYB3daEFCELLAn5nOg5wS2dtKUzSpO6uU6knNiMjzNYaDMjjxlyG3ZbayXLEiVLswExLomKJdagr3lJU26HekGr8u1YtKJaFNJUkrKg2eL3acsn61aEy57LvpYhKiRvHTRyY0Bc5PYSwlWIpSQTWpfic4ZrWyON07QMvuWmZJWhROFbJzrU5v1+UQWu4h9mEtBaobFvUBYDoz+MR31NZKE6lYA8RX5wUnLAAbIV7kj8hE60OmwZZLGhpiFJGEJwgcDpTTJ4a9lZSMYLJKqAHUcX11HhACbZezlSvxTVqUS2gSTn1pBfY1JMkkOJmJaUlQoDjUSoNmAkgPzaCk+QNUPQqIzv2i7OItEs2c0UB2khbe6o0Mt3qlQAHIhPCHy7LMZcpCCSopSAonMnU+LwvbXh1J/dp3KGfikw2SXFWclYARZAhISMkJCfAN6ReuqeMYTqYrmaFJVniQwVzDMFcuHUc4r3UpYmjAz8VZDmYydMJoMoMFZ/oaRZGkBUWxXZqCmx8uj98GJPujoI1QYplV9SjKtcxIJYlRGjb0QG0n9FvSCO2UtrermkHxECzO5ecRYjPbHITLSlDZAAEjlEtms0oTRiCC5DYiWB5hJFIhTNxEHgTHK2KqDeFaa8Y8unZvaNIsdrxoopKqsrCGA4tCuZlnt02dIWjBOlkjGnKhZzx7/KDVyoSWWhgFpAUkBg4HvU1hHvq0Gw30Fgbk9KVKHHFuqz1xJJ74044bJy0JG02z82xqEua1FHAfxppvDl8jE8yUFprQNGl7S3em2SPs8wsTOAlzcAOHcCyQ6hQpOE117oya/ETZE1dnX/21Yaj3gDuqAOhDEdY0p2K4ckgUKGNb2atAWhCx8EhCO8kv/SIyWdNKsyTGl+z+0BVmbVCt7oAMPdn5xS62dlWh4sJwkH9D84YgrCh1FkJDnjlrAD7cJCUqYFShiqw6fIxbkW9dpStBaW+RzYNzAc+XWKpkDJfaTeEydNTMIUEBTJfJ+HUACDOziiCFKCe1Kd3IJCiM2yAeGG9fZ+m0JTLVNmYZZ3KppSqmAzJ/vBGx7AoGIKUSKEEUUk8OBHWM2SEpVRbHLj2Q3ZdBQlapwLrBEzfKgoHg5JB6Gr6ZRX2c2HSiaq0TiVzVl973UvkKcEgBzDJatmEKVLX2k0CWGCcTpJf3iMyWcZsxOUToStJdLFI4acjFIY+PYJz5BJEsMwp0jK/bnYJqpUqaEqMtCiFEGgdsLpzz+LIZaxqaVFsm4xn/tuUtN3goJwmYlKw1MJBIc6byU+MXe0CGpIxGwSwVV4U/XSJbfMAwjn6fnFSTML7vkHj60WgvvCo5ViZqcPUpHdllEgEAlj1ZjDJZrlWiYtamYoJZ6gOBWn70ArsvISgqhL1ppF6TtCoOwUQcwWY9e+BbTDki5UkO1wXaF7xO784YLXMYcsoSNk5yrRaStKAiWgOQMn+EDvr3Q231aUoTvV0ZvzGsM5WZ3j4aKFpSVTJStHKn6AqfxA8IJTUuG/hHiqvkDFVVnYAigCWI4EhIAD9TBBS940yr+vGAxUji+57ps5OuIADRlEB/EwzbHSwQpi4lgIpqSMSz/qLfywjWyclJBPwArbxHzh12FSRKV3Pxc5n5w0ZbFaGiWWpzMLe2FjUSmYk7uHCoa57p6OWhif7wDk/nFK8peKUscUq+WIeYjskeUaAtMz9U3Apc0qwIEslZ4gg08Q/dHdjtqZa1FakhHZqJUTQUzfgzmK211lJsEwJP7ZMsAnIbxJy/h84ye2i0SR2S5isCw2ELJBA5aCIRhpDels2PZfatFrnKTKKjhIzDOkgjEBmx5tGmoFBGa+yPZvsrOiaoDFMdSvxBxuDphr1UY0rFFoAklehH2xlpFrSVpxgy8nI1IcEajnSApsUs1TMYcFpLjvTQ9aQe2+WEzJJVqFDzH1gD4GJy7Iy7KCJKUpb9VjiWnfSWy+hjtSgpQQxJYq5MkYiT3CJVIOAKBcO3eQSPkY8rZ6IwbNWrDNVL0NU9DAL2skyp9knpG8AsAsDUFKhQ0NSc4t3c4IWPgD8yKAjwr3QV22usWuyy5iamUtK/wCU7q+5iD/LF8MurEyIU9krda7U61KT2aPdKw5JGSQXoOJbSHJd2SbagKmSpfbI3TiSCQ3w5ZaiBdxziVTEsEpSaJCW1bTpBYpUFY5YrqNFDhy5GNjgltGeM7WxVXsnL7UpVZpKRqooDiuSQk1epcgRbscix2QKCULSqhUHwgtkRnQ8oZbVaUrRvS1Y/Bv5uHjAGbs8mY/aKUXbI5MXYGOU0+znCS6K20F4dsxK0h8AzASA756hgX6wbTbzMUFomYEtwBCuYBqBwivKuuWgbktPFzWvGsQyrRMK2GEckl/MQJZEGGJvsZE3mkDdTnmSAH7s4sSr7PAEdawHkqOrGPJsoJcpoTnDqb7G4IN2m9WKcNSrQtQjKr0rT6RFZr7BlELOFaQX4v8AV9ICdoo5Cv64ViC22UqKS5SpJfkQ1Q2r8Y7mw/lhOxX8VqUMExDMMRI3uNAT4wRn2wlDEBVdeHSFOdOMp10YcCfSJ7JtD2u6DvcKV6H6wYZV0+xXjaD32spG7LSOhYeQhb22uuVarOpMyUgTWPZrHvpUziueEmhHCLSl4SXUxOeE+prFafY0nec11KvWrxfkIkY1dl0zlhYTKUSj3mHumtDzpEtluaaZiUFBSpZYBQIfnXTM90aKq6pondrI7Nb7qwSU4g9CFAM4+sW5VxdkFTAErnrLlZDsGAwJKnOGnL0iTjs3xzUjm4bnRZUKSklRNVKLVLMw5cucANo7eFTmzRKDqIDgKOT8GFe+DUy8ZmEgJl4x7yVYgM6ZFxTq8DrVtFKkoZcuSV4nwS3KQf3iSH6GGUTPNt7ZPJtjTJuJWJBXLwAZFwVv/pQIYFJcHnC5Z7agSkrmFIXNWqYsDIVZgaswDd5eDNotmJaQhWdWABBGujjrzgSiImA7wlKmTJsuWAo9mlBcthcqOIngKFhD7selaLMcRBXjbEAzjNuYDtClLuoBS5yqpmqSKHLACwIfV3rQw9XLKeVLwpVWrnnmfCBHs6S0GEH73+WPJ43kp/Eo/wBBjqQXmzDwYevrFTaG8ZdnldrMUwQXAGaizYQOJeH8WTFXb+QBYpbJwmXMEsgckqbxoR/FGOWiy/aLwRJ0dCOgO8ryMP8Atb7RVmVhmoTLRaCMCVJJUEJW5W4qTRKQWzdvdLqns2kCfewW7jEtQ5h8KfIwlbGit8vgbVs2GAaj/ICghgTC5cNoZeF6OR5wes8135E/Mx0VSEQubd2fEJJ4LUD3of8A4wmrsbHdKkjgDTzjQtq5OKzuz4VA+hPgqEtE0wJ9iS7BFstIkgzCCwQoFs95ODPT3oM7OyBMsk0tRKkkB3y5jkTAO/ZWOSoc0j/emGbZmSEyLSkZYXb9dI8ruH/f4Nz0zyy2cIlpmgkKD4hwZRKW7gOMF7ptKcapJ92YkLQD+FYcp7qjo0U7nlpmWXDixOtSau9cx3R2qelMuzTaNilJB5FJHmfSOx6ZzOuyCFYC9D3cj4RYLcYmvayhwvLQ+n08IrpkqUKU4RrgKzoSAQ4UAdMT+gMVlIwj3sROZZgOkRKtUyWohQcD4m9ItovarFKehAr4Q+gtNAO1zMSmJLDTJ+sTWMvuobm2X5wUtd3y5xBSClTZJYA010gfLkdnQjDyZjAcWg8k1QSkWU/EoiCSrElIdngdLtIKcCF4VfEcz84Jy5BKQMQJGv8AaLpUiZLZiAzBosLlgjIHrAuUlQpvdRE6rOsMQS2oOY+ohggq8LlU7pRiSaEULwvXps4AAqQFS1N7inZ+Ssx+so0OzrJTWPpy2FWbV4DhFjKTMUtVgtjfs3WVVUreSweuprQCJpdtny5bkAMXZSSRzDUo0atOsMpdcJSeKfplFG03SsB0BKx/pPgaQv5au0WWRPTQv3ffCJ6ElG7iphyKSzs0TLtGF3mIJ4cPEx3apC0uVSVpHEDF/STANaQtRAWh3fNldGPPXSGEljra6LQTLmTgolKigFxiq+m4OWKpj6Xd8mS/ZoQnEXqHboeEUlWAIlLStQSpTsUJ3U0pzPU1LmAshCApCJnaqUfeKJmFia0cNlyYCA/mIotukifau0JUtAQFIWwSMadwVcqSRUnThHVyWKZMQFLmKLqclmcA0SBw1OjsKtBK8dlrUJQMtUqagHEkLBUog5MrLLpnFzZ60CcrsZ47GdQYVUGhGF2FQzA8daQeTqkF4q9TL9hSZYxBIKHANHbg44Uhvuy90LKUhBToOFB5ZRWsmzYSaFicwa04HrFqz3f2a04UhsnfJ/nyhopojJplyxSmMzmt/INFO95qe0lomhJlrCwQoPUAENzzgjLmgqUkZhie/wDtEVolJWCzEjEOhZj3w76J+TJfbFcEgrkTMSsZlqCiDmhNUaNQqUOnQQA9iMh7a5+GUSO9Qhr9sKAm7pK23gpSMX8Wnl5QD9iNle0zFNklKPEKJ+QhPYpHqTH245x7Zufq8MVjmVmDr8z9YXriQ1oHfBy7lb00cz845dIkiW+yTZZhTQhGId296Rnab2lmq5VXrhVhB5tpGkWlQFnXiBI7NTjVsJ48oxvCxNdYEmLMIW/3P5vlX0g5sxaHE4Md6Wr9ecArYrcP8fpBbZOQe3SNFJVirxQfyjyYq9HoS6LWzVpCbODQYZ4fk6dfCIb7ZVmVJG6e0RgqHKUzMWIDTdMCbPeaZMuZLVniSocHAIL8o8uGVMnLXOJqqgxfCNSB6RSKfKyarofLHbFFCQtiSBXQ0cEdfmlUTTAXrUQNlXXKUBiXMUdd9Sa5uAkhq5M0W594yZITiWhL5BawCemI17o0wjQrJLRJAIOEqfTMnwgfaLHJyMtSDqQW8P7Ras9+y1qBdKiMsKgW8DFmdeCSwKd05hQ8wYq0gJtAlN34Q6Jii34iPmAIGqta55yU4ocQZm55eEHipANA/wDEfSKsxCicmGg9IDV9DKVFGTZlIL4wDwA9TB6x2kIAY4nFdGPKAnaKJ9wCLIxNUnpxjoqjnsMpthmFhQcvrFuRaEuQ9BmYGWRGBBWSxNBElgR74PEB+MVQtBVDEkp6RStF3Y1AlSmGhqO6LMiZXDziVSqs8E5OiGbKZDJJH96xGmaRmrxi2Dxj6DQbIBN4tAy9Lps88pM1G8k0IcH8xXUQSWU6AHpFM2RSnchPSpHjTygbKKKa2JO1Oxi0IJs8xRQfeqMSebChBFIULvsykrMqqlApAJH4tW1ObAZnpG0WWxsTvY3oXbveF213CLKslD4VlwTmGph6AZdTHONjxmsb0G7t2d+6SBNmS2d0oIHeVKTiJpmC0A9qNlEy0KUkqVjUMQXvhRZnKmxAlhmWFAOEEtnr7UVGSpW8KoPH90/rjyglbbMJsqZJJ7NSy7qJUCXBdJJyplApVozucr2Kmz2106zvLtIUuSPdme8uWOeq0jjnDVLvVE0p7MhT/EGKVA9/mH+iXeF2TpCsCs2oQc+YPpEF1zp8hQJU6PiYMX/EGyfUZcGgKTfzA4pGlT5olBUxiXApxOSQOZj27JRTKGLM1V1JdXmW7oo3ba5k3C6t1s0pzpkSYv2y0dmHJCUJBUpR0AFenXkYdPVk63RkXt5vMPZrMk1QFTljruo73x+UVvZDecqzpxzZiECYpblRAyQMPjvQlbV7QG22ufPai1bv8KQEoH+kP1JjsyihCEcE/wB/N4RvZr/L9FGk7P7e2btgqaVSgOIKh4pD+UELq9o9neapYWkkqYAEuH3ToxIahyjJkyCQ/wAL+MSpeEc2tI7Hgi9sZLt2lVMOBa1JWMhjLKH7v0i4ByhIn2YK5HQjMRbs+0doljCpAmN8RzI5x0XaM+b8O4u49DdaVOlucQT71WhI7MlJGZGbcB3RHNmHD+uEU56nBjFCJolsqW20mYsAatDTZ7xVKlhSQQhLAn+9CX5GFW7FvPBLFnppQUpGgXeQpImKAJAoG3U9BpGhxrQkFqxRvLa62rJNnSEpSSAoYSXFKYteflCXeKJ61GZP7RSiaqW5J7zGwSrkkqUVFABJckUc90WF7NyZk1JIKeIQWBbiPUMYrFy8UTljvtmS3NsrNnDER2crVahnySnNRegaNb2HuFVnlLCZa5YUQxmHeWAPeUjJAclk5tnDLJlplhkJSG4CvjEa7YrlnBUZN3JnKMY9HQuokuSXOukRmSXYAn9cYtSLQTmYjtc8uwLDlFEkEH2hDLwhiRm2nERLIlOQMzEbsC0W7JQA6mOURiO8rQCQhPwmvfrE8uaJaUA0xV73pFHFRZ1JPziabNKpCSakD8oKDQYlWsHI14R8Wz4wuSlPXUResFqUosqozg0dxCxk4mOUeTJC05F+Rj6XNMdLnEQaBtHiZv40KHOPk2iWSwU0VxbVCsdW2zBsWR8suEAZfE6/6QE4lIUrEovnTpT9VgJtPa3kJWPelzAFDg4IIPLLygldlpViIdxzgNtXLAmTAMpkoqV/EgjCRzjvkPTbqQEnWhpgWg6AwzC9VzLPiYKwq3uJDU65wrWZOFDj90dyklxDJs6nCEjMTEkqByzI+QhafIlKimq1Jnh0KUrAWKDUo4hiHHeIJ2SXZyHVIHeCfy8oG7W2VMifZ50rcWslC2yUEpxJfiQRnwhukLxIDgFxWkHjTsVtMksZQlAEtLDRIp/aMz9ru2iFSZlklFeNnmqQoYQAC8okFyXZwzRZ9pO2M+zq7CThQFpqoA4xmKF2GWbPGEWwGWpSUqUxzBOfWOu9DLHwSkwjcdjMxaE5uQT0zPlBGa6lnuESbII+9T/D6RLdf7ccnPgkkeYiTezQ1qiUB2Tomn1848UmOJReO0RFotSSo+EuO0yI8RFqShxAGR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6" descr="data:image/jpeg;base64,/9j/4AAQSkZJRgABAQAAAQABAAD/2wCEAAkGBhQSERUUEhQVFRUVGSAaGBgYGBwaGxcfHxceHBgYHBgYHCYgGhokGRcYHy8gIycpLCwsGB4xNTAqNSYrLCkBCQoKDgwOGg8PGiwkHyQsLCwsLCwsLCwsLDQsLCwsLCwsLCwsLCwsLCwsLCwsLCwsLCwsLCwsLCwsLCwsLCwsLP/AABEIALwBDAMBIgACEQEDEQH/xAAcAAACAwEBAQEAAAAAAAAAAAAFBgMEBwIBAAj/xABFEAABAgMFBQUFBQYFAwUAAAABAhEAAyEEBRIxQQYiUWFxE4GRocEHMkKx0RQjUuHwM2JygrLxJFOSosIVQ7Njc4OT0v/EABkBAAMBAQEAAAAAAAAAAAAAAAECAwQABf/EACsRAAICAgIBAgQGAwAAAAAAAAABAhEDIRIxQSJRYXGBoQQTFDKx8FJikf/aAAwDAQACEQMRAD8A1ZKqd3pChfSQVKfjR4agdwdITL3nfeKHPj+v0YySRzK/aDLnHq1xRmJLhhXr6R7el5IkIxTVAcBqTygomWw5cCkTWWUx3q+Tc+sZxa9t7QSezwy06buI+Jp5QwXBtgZhCJpS5FDk54HSDKFjcGtjHLtG+sE6uIsAODEOFJqRWJJKqQEq0ISWZLBuEVr1WyCRp6xZSrzgVtHaky5YJJBOQHdny+sF9HHWykz/AAs5/wDPV/4jALaaWVWFbaKSfP8APygvsjWyziP88/8AiMUrxkYrLMS4Hukk6DFU9WgQ1J38Cr8GdoxDAirGoHMiJ6JStKiXU2AJI64iWIKWpQv4Rcs0iWrApSgUdoyhktg1ABVmo8Wb0u+X2iUy/dApkCBmoqpWn5Ra0+gcXSbLOyoUgTQXfCg16n5uDBJ2nV07P/yRWumzlJVVwUBugWBXwia0AicdKI/rf0iWTVnY9mo1ClA8Y8mZNxjub7xPM/OIlrAcksBxiidIRkyFRKVli2ekU5VpSobpBieSp3jrsBAuWsVWqmpSS3TCR6x326nTUVIDcQcz1B9Yt6d0RrkPgamEv3aiF4tO0C9FgGI5iMSWy/VPOOjlHgMM9nAkWkqsilKGE4F0OYYEekMtzz3s8pT5pEL1rTuTk6FKlDoQX/3P4wYumZ/hpQH4RTuhCkWcbU2czJTDPGCDzCSR5wMRKK8JyKSkjxII8xBe+1/dg6gv5QNkTmQRzbzr8orF6A1bOraUy3URVWEgCpJdiyRU6ZcYzbabZm0yyu0KlqEtcxTD4gKkEpFUhuPCCt5e1WWiapFnlqnrTQKcBJb3mNSR0FYmun2xTSN+ypIAxLwFTpSMyAp3IELKZaGKRmaVFS1Oo+Jhm9n0wfaV7xUQhiCSWdSeMNu2uwEq0STbrD/3EYlITktJDlaRorinkdc032YSv8XOH/pj5pht+BHrsd76d5DOB2hdv4DFlEw8TEF+ikr/ANz/AIKieUmkHyKMybQOyBFaQkW1WJan0U/WtPSG2TKV2CnAolWGubAn0MJK59SWZy5JoPHSM0r0MyyEAF+LPGe7W2hU+1qQB+zGEV7yfEt3CHSyX0idMMqTvKAJCjkojMJ4nwdoqS7vSnfCQSpRcnMnM+YEBz47GxwYozrgXKl41lJDhJCSHBLsDz3VUzES2e4ZqpapstLpTnx8PpD3dtyInWgmdLSRUhOgJL5anmYZLjtckzFyUgJKPh4gUJY55+cTeZvSNLgkJuzl5GdLCVHfSnePeR4wXtK1S0gpSCkZ8Wj6XdsqXNmKkpwpWrJ9OQ0cue+ILyQsoJI8CXZ+AivizBNq3xL1htAmIxMwOmsUNorrM5P8CSe/QeUTXTIZAW5Pp3Rat6j2UwgVwk+UZVOSk7LOKaQN2KU9imn/ANdXlJb0gVtBIJsU1qklFP8A5BBrZBDWSbT/AL6n/wDqivapJXZ1pSHUQGGpZYMa4vb+gkul9RGudQRjK2Cghkk59zmmfdFO8pit0JVvEMQmvyfwg1a9nZ0wv2am4BPqTyj4XDaAHEtfeKnzitpMW7SPdmJi1zZwWCFdmNP30xfvItMUf4P6zBDZPZ9eNS1oUgrTgOI4QCVg05MD3xFe1jCbUtBOVH5hRbziU3asrFVIdZ94ferQSkYTxrXiNI+nyysJBeigerVrHtvscszZhYE46kcRSvOkezz7tPrGXlU22/BzVxSKcizJM7MpWgPumhBJBBHB69/KDUkRVlSq4mqzO2Yz9YlKVYTgIB5hweRjXB6slVFzSPUjKKd3W8TUmmFSaKTwP0i4IpYh3MLJJ4D9UgZ/1cYgFS1pSobq1BgX5Zjv4xcttrTLllaiwHnwHWAc60LUhMyYoBKi4SwdtADqTCydHHZvEzJC1NQpWBxDOK86PBSTaGsyG1Sn5CBVrsaEIWtALsSoOahq5+MWbXbsNmQlGRSkeXGIxtJ2X03ovWW0GbLUCXwnXpl4PALaGcpFknkpOFMpVebHhprBDZaZiM3+U/OJtprnVabNNky1BClpPIcgeRZv7RqjG4CcqmZRsncIGCaVJUFpO6RXMggV0OsOmzGzVml2kGaola0Hs0E7rF0mmuoasKt1yMEs2deNM2zqPaIJycu4IO8K58xD9cBQtCJoQJipailJqVBKqsGd953ypGOd8mb/ABozm12q1WVU+7zMUJKVEhIVQhVU82KSCRk8XfZhZCm1TSTnLp/qTFf2j25a7yn7qE9myAw94BL4lcVVbuA0iz7MJ5VaZoP+Uf60xqxp6MeV7HG/0P2Tf5o/pVFqSilYrX6ay+c0f0GJ5JpDPtiIr7XbaSrMEscUwJUOzBydDDF+EOX4sIx9V5LmKJWokHMOwLZBogtNqKjWpJck1JOpixYLHirkxz7vOJOvJpxrjseNn7rlTuzMp0zJTELSAMRFSCBQ/OCu1M371K0DCgAuMsJep6Fh4xDssTLZsCpS6gJJd3Beg5sxaGi87IVpxTJYw6k+QrpGCWSnXZbj5RVkTcATMSE7yXxE6tugAZjjX6xTNq7QJUpPZzSGWQ3BmChmC58QNIjKAkBIO6nIPQcW74jWuoBFDny8Y044RUVJmPLmk24otS5eEMI+VLdw5rFWVaVKUQhsA+IvXpFwiKWZyKVKCU4UuwAFdafSKFvOCUpTFScJGJzQjRQybnBOZZ8SSAWJyPA6GOLfYlKlYEgF2B4ZhzWA0ErbIH/Dzcg889P2Q+sRTLGqjJ61z7ou3bdypKSkEKSpTsQc2A45Ui+mzHgPOEqadpFri1TAH2NVHBFamIp1jIVTERxb0hmVZHo1e+K9ou3CxSkkvVjVuTni0deT2O9AOuySsKTuq94dM4p7RWdXbdoUlloSSToaPXj73hDHISygK4nBYnOoic2ELDKyDp9f+UD1tdDJwvRLarMlE6YSTvkkgmgLVbg4rA/7OtD4XWFUB+JJ5h94NygpapXaKClaF+tGiOaspWlqhRY8ixY+kW4oiyYJYCOpYiKdOCUFRyFYkSuHQSnarGoTkKQwBfGX0bJta1HfEsm8gaEKJ5B/ll3x6uzqJJFeFWMW5KgpIIqOIyPGJRTcnao6Wlo7WHFQD1iG1SwUEcm/tExiNZi7RMF3mlpS8zun+kxQtJ+5lfwJ/pgjedJauASr5U9YpWqW8tDfhHyiDSWkXiyxssogrZL5PUBs+MGJqVKNUKDagju6wO2US3aHp6watFsCWTqchGzG6hslJXIX71uBMyYZyEpFoUkBSi5xgUwkO1QBVnyi3sfJKFlJliWRQ1qeBAAqOZhls92AJBBGIj3mz5EPFhNnSSAQApNR389RGfLj5u0aMc3FUzCNttn5wmm1IlrVKtI7TEAVBCid9BI4Kch9COBj32ZST9pmF8pZ/qTG5XLIMqSiUoMpAalQrUkHq8It73ALJeapkoBKLTKUptAsLT2jcHdKu8xWL0SkiC+5oPYkf5v/ABjydPnA/dykrS2ZXhrwZoHX3akpTLxKAwzCSa0GHOCNlSjAMSVzSclS04kt8NSc2YkaEmFuykMcpftRikwsoiGi5Lo+04EJJQqpcuBlusAOMXbk2PE5KZxIoqifxAZuevrD/cFyAKC1JAV5gRky5PCLY37nmy2zy5UvDMJM1L1d0sWIwjSJtub4VJkSk4AUzVhKi/u4VBTd4B84IItRTaik5EgeIjPNudqzaLQuQmkqWoM4qpSXBUHyqSO6JYVc7Z2VvjSJdmJ5KMBOIoUoPnQKpWDNpsuNJHLpC5sOomStnO8TRufGGdKKVPp3ReXlIxS/dbILGGSEuaCj+sW0l45SY7TA6OsmQWERrtrU1oeoescy5ZxPo0SLsySUqUKoLj9aw6Azy8ZoTgUoslKgTz4ANnWJrvtS5gJ0xfEClhwFHPUxIhGpqflFlBh0cSpjmeThOFn066R6IinTsIcueQDkwJSrQ59JWj7RLSpLqWDUHJiDnwcxYWgpKxwV6H6CBF1WkzbammEywQQ4LEkUca0hqvWwEFU0EFJAdJAozV5g+UFOw1oGJimu2qTMCSKHJXGtUnmBWJ7wtQSlKksHJBHBuEArTegoVqNKtWnhAlKhWmG7coYQCCQVB2D0HTm0emac4TLdfC1HdUX0YxeuG9FqWZa2rXnCxyBoc7PZkryUodUj/wDUX5N1YUBCSGBJy498U7DuhyYBbTe1ORZQpModtNGmSR1UHfpFuVDKF9DVMugs+IeEArVasIJcMM30bOMwn+2C8Fq3VpSHfCJaSOlakd8FbBteu0l1oCUk7zVS50IU5SCSCO6sCUhnhGW97Z9yvmPn/eKd4WkBMvCshkhxx19YFXza1CXMr8NOTZRCu1lSEuBRIr3CIs6KHfZGY4X3esW7wH3oI0aA+xtqZE0kgZeNWgrMtYUpBo5DEDRjSLVeITqQflLKhQ1bEn5EePzi9Zi6QWYgQEu5ZUlSQWUkKKDxcZeIBiO57bNSAZqiSRUOcI6Pn1gKXQ4ziBW0tg7WQT8SN4f8h4fIRfl2oKS46tAK3bT/AHi5KQ7JdSgfdfiOjeIhpySWzkZRe144QDOwMgqBBzUAAHw61INOMW7DtpIlS0hUlRKgFVw65ZI5P3wv33eZQpUuaO0Un4qqdL5+Gh5RHaNoLVPIWpSZdAkBMpFQAz1Sau8LFaOx5XC0OFzr7OahAbCSxAyr8jzjSbFZgzHP4Tw5flGU2ecXxOQXeHC5NoFpaUreYa51qBHkxycHs0NX0Z5eF4z02mYVTFYgshSkkgEgs44ClOEL15FpgU+Rh42+ugyLV2rDs7SXSR+JgVgjQn3u+E632QlJLsxOevBo3wa7RBjN7PZTSFE6n6/WGky4z/Zy9DImYCppeHCeRbMd8OFgvbtFFA7jxjpOmSki9EYm7zRYTZ+ZPWOMAGsAQ8RNGIB6xNbl4EvnrFGzyQtRKVO2g17+sXbbJ7RCUEF3rXL6xPlLloelQPlWteNIDgqUDRmIIq4OZAGlYYkwDtUrsilWEkJYcwxDHpnBtJjRjEPVAkZt8/GIhZ6HFUaB+FQSTV3iYEx6K5w7SCAdjyQsrIO8XJY8Xz1h0n7USmKCiYvMGiQDxzU7d0LVqQUrQ1Uuf5ThPlWKl5WsIFSATk+sIvToPMhvW8HT2acg56k/lSFm8bU6R0ia022pJLBXHyY6/nAG8bwCBhL4iKdIVqxsacnotWa8AUgivFoZti0YpyzwHzP5Qp3fcM+ZJ+0SpalJQoAtmXy3cyBrGgbB2TBLSqYwVNL8M/dHz8YdQ2dvyGdrNnRaLGoFZRh3qOxbIEAh8+MYdf8Acn2cgY8T8qDzj9JXpZ1Ks01KMOMoITiLJfRyASB3RhF/pE+TiIZehZsswwNR1gzbjJexpwq4sVLNjJIQ+jt1+saNY58qTI7RMtytOFQXxYPloc/k0K2yapaVqXORjSlJxDkBV3oaaUyjqfakq7VEtyhS0qkl6gEkYS/hxFIE1fQ6+IWttqeStqgp6+cSylOlPQfKBci2pTJwqLtuvxg52QaEelRFqmMeydslpTNTMUkYgAkEgYmL0fMjOLtsmJRMSjEMRqK59O4GM9vS0iWuUohwMXUOAHHMRVsd+qKkFIH3VRxP4iSc8otF+iiUluzabAotjAO6c9C+Q5/nH1qkFCnJJQoul6gDgx1GXhFC47eJiELTvIICmeg0c9DT9PBRcgT1Ok+7hTUnCN51MBq26NDCraCW7TP7BMso3sQavD3sXmfGMv2yvYomzQhWETT8Acnil9KtlGl/9F7VRxzV4AMISlhkwO8xPc3fCntVZbLYp6O0cSsOJveUTUbr90LK+/AyV6FG4dk1KWkzCSFkPLxYUHUJURoS2hMXLVYJIU8ztpilOfuLOFS0VI7NJmB2ThbSPpW1ySsKs8spALp7QuT0SPm8GJt8TSolaJoUWfslHDQAcc6c4Rc/IzeNaQHu2V2k0IfDUOeA+sMFwo7WZMm8wRyGLdHgBCgZe+w94nCX1H1h92EUWU6Szs+hppxb1jz5x1oqnQava402qzqlLAd3QT8KkndV6dCYx697KZeJEwEKSWI5gxutpWES3NGbxdh5lu+Mo9qm9P3WcpT3sTXwEXwunxJy9xJFqSCcRyNA36cwRuy81oqhk8Aak9dBAu/rCUhM16KcU4hj6x1Nkqs/Z7+IrTiZsgcteEa+0Jxs0e5r0VNlFa0hLHCS9CWencPMRelSkzUu4HDj5ZRnC79m4EpBwhALBNHcuSeJyHRI4RJd6bROVikpnLUNZYUojvSKRGSk3oqsEa2O1gsS5W6XIqcTMBXXnBBAbexJDcTn9Iy+1rmpmEThMSo1ImYgonniziqJijkkQ3ijl+FX+X2NatVqS4+8lA6usfWOhb5ekxH+pP1jJsRxM1OMdpmHzhoy4ob9In5+xrYnBwQoEaileh4xwu0OoULAjL9ZRkqlmOO0VoT4x3Ns79H/ALfY2C2TThJSCSNICW446gEFimoYjiPKECVeE1PuzFjooj1j6dtLaAwMxZ4Yi/zhuVsR/g3XY1WpADA1AqzPpCZfygZoWUqCSAzjMM/drFiXtVMdpgCuLUPlSONobVjTKCDuqqPFq86wyOx45Y5Kx92X2us6EoKV7yilOB2IchLHoK82zi+DMXaJ6JX3slkjGlQCZanHu1Yl9KGmkCLT7L5aAhCpp7Rhiwlwk6uNHfygrsnfYklUhaEhEr9pNwlG8FEAqHFn4ks8VWqIylFXT+H9/tjyLyDCWpK04g2IhhVPE6xme1WzMyx0btZKqhYYYSAApJDltCONecMd07Vi2z1jAvshiCCBVwQFGmlUnvEEtq7tXaLOmRIWkAqBUVF2TwHOvlE5Jvv6FMWTi9GJykCYTLS6UEuRx6x5aZSbMoBqpmOAXIKSkNXkRDxfOy1nu+S+NS1pIUpWiQaYeanL9OsAtqLqQuWqaVAIQgKcfETRAHUnuAPCEtqVPo0qpRtFTZW4lW21rSmYiXIA+8VoocEIUXJcs+Q8jptu9nlEfZlk03hMWC2WEjCl61hH9nREuUuYEJ7RVJal+6G+IvmH04iNEsu0KgUykMucpsVXJJqX1CB3DXWKOumjNJ7M/wBuNn59kTLWqWMOJitkzEBxTplqIU5u0k4JUgGUAoMcMpCXHcI/Ql52OZNlmVORKXLUN9n9cmLV6GME232YNitJlhzLXvylH8JzSTxSpwe7jDY9aEl7h/2dXnMKJiSCUJII5E5jwDw93ZaJgIKEKz1IFTxr15QrbIWXsrJLYVmb57/d/wBoHjDpdpAD6xBtcnQN0GrFd841XMCOSAHAd/e59IzrajZudbLWozF48BV7tUSUJNJY/FMYpUovQrA4tpNtlTFySmUsy1EpdQZwKYgHDAkUfR3izYLqRKkiUgboBfUkmqiSakkklzF0taA1ejIDY0dmJSUAYQd8s+VTX4j+sonssychCUiaqgrXXWO/swdiHA5xOENkPKJkwDbksoL5h+6G64ZrqCU5KDsH8a9YX0S3SRQ/hNCCDFy4JYStJXOSkJICQVMlXMkDyLR5UlyVG/o0SfJxJCXcJbqFDyy0jMdtJgXaZn7gwjwr841BUxBRuEBvw1APUUjILzSrHMUp6qNTrU1hsKXISXQs37NBSgMX608OLjPpF6/7Ggy5U5C0+4AUuHHCjwHvaY+Dv+f5xUnSFpzSQI9BLSOj0rCt3W0CYgqSle8KKDjOtMjTjG62+9DLsxEgBKgGCUAABi9AzV9Y/Osk1EbRKtpV2YSf2iAo9MKSfMtDx0JmbGa7ybQCJyETRQ4VpSoOSBQEaekRXp7MrFOFJfYq/FKOH/bVPlHtyqSgqWo1AYDU/wB/WD1ltTgUNanUDlFkk1snGTXRj20ns1NmBItKGPuhYIJbPJwM84R5tnUksGp8QLjrz8I0r2s2tSVJxvvOE0y5DiPWFfZa5O2UMRYn3cep4nhEJ1HotCeSTKsnZyeS5lzcDB14aJJZiaVAeoGXGPL32bnyJok4QVEO4yZyKl2GWsats5PKJipMwMZaQSaEF8t4eDEPzIhb2ttUv7eZaHxMk8QxGTaMfnEo7aKvJOCYBuzYGZMBxTQFAOAlBV5lQ+UfbQezKbKlY+1QwSVEKBSaB9H0eNV2YQoSghKRlVR8+sBPa0SixTFPknDnnjUE0HR/GNXCKVkVmyPyYMmLd4gCVKGIFQd09S/lFBSo5eofz/tC0a270aNZ9tFrspUSAtKEpChRS1ZPQ6AOePfAy2bRzLRPGJJUZgAKE5KXgKApjq6qdYB3daEFCELLAn5nOg5wS2dtKUzSpO6uU6knNiMjzNYaDMjjxlyG3ZbayXLEiVLswExLomKJdagr3lJU26HekGr8u1YtKJaFNJUkrKg2eL3acsn61aEy57LvpYhKiRvHTRyY0Bc5PYSwlWIpSQTWpfic4ZrWyON07QMvuWmZJWhROFbJzrU5v1+UQWu4h9mEtBaobFvUBYDoz+MR31NZKE6lYA8RX5wUnLAAbIV7kj8hE60OmwZZLGhpiFJGEJwgcDpTTJ4a9lZSMYLJKqAHUcX11HhACbZezlSvxTVqUS2gSTn1pBfY1JMkkOJmJaUlQoDjUSoNmAkgPzaCk+QNUPQqIzv2i7OItEs2c0UB2khbe6o0Mt3qlQAHIhPCHy7LMZcpCCSopSAonMnU+LwvbXh1J/dp3KGfikw2SXFWclYARZAhISMkJCfAN6ReuqeMYTqYrmaFJVniQwVzDMFcuHUc4r3UpYmjAz8VZDmYydMJoMoMFZ/oaRZGkBUWxXZqCmx8uj98GJPujoI1QYplV9SjKtcxIJYlRGjb0QG0n9FvSCO2UtrermkHxECzO5ecRYjPbHITLSlDZAAEjlEtms0oTRiCC5DYiWB5hJFIhTNxEHgTHK2KqDeFaa8Y8unZvaNIsdrxoopKqsrCGA4tCuZlnt02dIWjBOlkjGnKhZzx7/KDVyoSWWhgFpAUkBg4HvU1hHvq0Gw30Fgbk9KVKHHFuqz1xJJ74044bJy0JG02z82xqEua1FHAfxppvDl8jE8yUFprQNGl7S3em2SPs8wsTOAlzcAOHcCyQ6hQpOE117oya/ETZE1dnX/21Yaj3gDuqAOhDEdY0p2K4ckgUKGNb2atAWhCx8EhCO8kv/SIyWdNKsyTGl+z+0BVmbVCt7oAMPdn5xS62dlWh4sJwkH9D84YgrCh1FkJDnjlrAD7cJCUqYFShiqw6fIxbkW9dpStBaW+RzYNzAc+XWKpkDJfaTeEydNTMIUEBTJfJ+HUACDOziiCFKCe1Kd3IJCiM2yAeGG9fZ+m0JTLVNmYZZ3KppSqmAzJ/vBGx7AoGIKUSKEEUUk8OBHWM2SEpVRbHLj2Q3ZdBQlapwLrBEzfKgoHg5JB6Gr6ZRX2c2HSiaq0TiVzVl973UvkKcEgBzDJatmEKVLX2k0CWGCcTpJf3iMyWcZsxOUToStJdLFI4acjFIY+PYJz5BJEsMwp0jK/bnYJqpUqaEqMtCiFEGgdsLpzz+LIZaxqaVFsm4xn/tuUtN3goJwmYlKw1MJBIc6byU+MXe0CGpIxGwSwVV4U/XSJbfMAwjn6fnFSTML7vkHj60WgvvCo5ViZqcPUpHdllEgEAlj1ZjDJZrlWiYtamYoJZ6gOBWn70ArsvISgqhL1ppF6TtCoOwUQcwWY9e+BbTDki5UkO1wXaF7xO784YLXMYcsoSNk5yrRaStKAiWgOQMn+EDvr3Q231aUoTvV0ZvzGsM5WZ3j4aKFpSVTJStHKn6AqfxA8IJTUuG/hHiqvkDFVVnYAigCWI4EhIAD9TBBS940yr+vGAxUji+57ps5OuIADRlEB/EwzbHSwQpi4lgIpqSMSz/qLfywjWyclJBPwArbxHzh12FSRKV3Pxc5n5w0ZbFaGiWWpzMLe2FjUSmYk7uHCoa57p6OWhif7wDk/nFK8peKUscUq+WIeYjskeUaAtMz9U3Apc0qwIEslZ4gg08Q/dHdjtqZa1FakhHZqJUTQUzfgzmK211lJsEwJP7ZMsAnIbxJy/h84ye2i0SR2S5isCw2ELJBA5aCIRhpDels2PZfatFrnKTKKjhIzDOkgjEBmx5tGmoFBGa+yPZvsrOiaoDFMdSvxBxuDphr1UY0rFFoAklehH2xlpFrSVpxgy8nI1IcEajnSApsUs1TMYcFpLjvTQ9aQe2+WEzJJVqFDzH1gD4GJy7Iy7KCJKUpb9VjiWnfSWy+hjtSgpQQxJYq5MkYiT3CJVIOAKBcO3eQSPkY8rZ6IwbNWrDNVL0NU9DAL2skyp9knpG8AsAsDUFKhQ0NSc4t3c4IWPgD8yKAjwr3QV22usWuyy5iamUtK/wCU7q+5iD/LF8MurEyIU9krda7U61KT2aPdKw5JGSQXoOJbSHJd2SbagKmSpfbI3TiSCQ3w5ZaiBdxziVTEsEpSaJCW1bTpBYpUFY5YrqNFDhy5GNjgltGeM7WxVXsnL7UpVZpKRqooDiuSQk1epcgRbscix2QKCULSqhUHwgtkRnQ8oZbVaUrRvS1Y/Bv5uHjAGbs8mY/aKUXbI5MXYGOU0+znCS6K20F4dsxK0h8AzASA756hgX6wbTbzMUFomYEtwBCuYBqBwivKuuWgbktPFzWvGsQyrRMK2GEckl/MQJZEGGJvsZE3mkDdTnmSAH7s4sSr7PAEdawHkqOrGPJsoJcpoTnDqb7G4IN2m9WKcNSrQtQjKr0rT6RFZr7BlELOFaQX4v8AV9ICdoo5Cv64ViC22UqKS5SpJfkQ1Q2r8Y7mw/lhOxX8VqUMExDMMRI3uNAT4wRn2wlDEBVdeHSFOdOMp10YcCfSJ7JtD2u6DvcKV6H6wYZV0+xXjaD32spG7LSOhYeQhb22uuVarOpMyUgTWPZrHvpUziueEmhHCLSl4SXUxOeE+prFafY0nec11KvWrxfkIkY1dl0zlhYTKUSj3mHumtDzpEtluaaZiUFBSpZYBQIfnXTM90aKq6pondrI7Nb7qwSU4g9CFAM4+sW5VxdkFTAErnrLlZDsGAwJKnOGnL0iTjs3xzUjm4bnRZUKSklRNVKLVLMw5cucANo7eFTmzRKDqIDgKOT8GFe+DUy8ZmEgJl4x7yVYgM6ZFxTq8DrVtFKkoZcuSV4nwS3KQf3iSH6GGUTPNt7ZPJtjTJuJWJBXLwAZFwVv/pQIYFJcHnC5Z7agSkrmFIXNWqYsDIVZgaswDd5eDNotmJaQhWdWABBGujjrzgSiImA7wlKmTJsuWAo9mlBcthcqOIngKFhD7selaLMcRBXjbEAzjNuYDtClLuoBS5yqpmqSKHLACwIfV3rQw9XLKeVLwpVWrnnmfCBHs6S0GEH73+WPJ43kp/Eo/wBBjqQXmzDwYevrFTaG8ZdnldrMUwQXAGaizYQOJeH8WTFXb+QBYpbJwmXMEsgckqbxoR/FGOWiy/aLwRJ0dCOgO8ryMP8Atb7RVmVhmoTLRaCMCVJJUEJW5W4qTRKQWzdvdLqns2kCfewW7jEtQ5h8KfIwlbGit8vgbVs2GAaj/ICghgTC5cNoZeF6OR5wes8135E/Mx0VSEQubd2fEJJ4LUD3of8A4wmrsbHdKkjgDTzjQtq5OKzuz4VA+hPgqEtE0wJ9iS7BFstIkgzCCwQoFs95ODPT3oM7OyBMsk0tRKkkB3y5jkTAO/ZWOSoc0j/emGbZmSEyLSkZYXb9dI8ruH/f4Nz0zyy2cIlpmgkKD4hwZRKW7gOMF7ptKcapJ92YkLQD+FYcp7qjo0U7nlpmWXDixOtSau9cx3R2qelMuzTaNilJB5FJHmfSOx6ZzOuyCFYC9D3cj4RYLcYmvayhwvLQ+n08IrpkqUKU4RrgKzoSAQ4UAdMT+gMVlIwj3sROZZgOkRKtUyWohQcD4m9ItovarFKehAr4Q+gtNAO1zMSmJLDTJ+sTWMvuobm2X5wUtd3y5xBSClTZJYA010gfLkdnQjDyZjAcWg8k1QSkWU/EoiCSrElIdngdLtIKcCF4VfEcz84Jy5BKQMQJGv8AaLpUiZLZiAzBosLlgjIHrAuUlQpvdRE6rOsMQS2oOY+ohggq8LlU7pRiSaEULwvXps4AAqQFS1N7inZ+Ssx+so0OzrJTWPpy2FWbV4DhFjKTMUtVgtjfs3WVVUreSweuprQCJpdtny5bkAMXZSSRzDUo0atOsMpdcJSeKfplFG03SsB0BKx/pPgaQv5au0WWRPTQv3ffCJ6ElG7iphyKSzs0TLtGF3mIJ4cPEx3apC0uVSVpHEDF/STANaQtRAWh3fNldGPPXSGEljra6LQTLmTgolKigFxiq+m4OWKpj6Xd8mS/ZoQnEXqHboeEUlWAIlLStQSpTsUJ3U0pzPU1LmAshCApCJnaqUfeKJmFia0cNlyYCA/mIotukifau0JUtAQFIWwSMadwVcqSRUnThHVyWKZMQFLmKLqclmcA0SBw1OjsKtBK8dlrUJQMtUqagHEkLBUog5MrLLpnFzZ60CcrsZ47GdQYVUGhGF2FQzA8daQeTqkF4q9TL9hSZYxBIKHANHbg44Uhvuy90LKUhBToOFB5ZRWsmzYSaFicwa04HrFqz3f2a04UhsnfJ/nyhopojJplyxSmMzmt/INFO95qe0lomhJlrCwQoPUAENzzgjLmgqUkZhie/wDtEVolJWCzEjEOhZj3w76J+TJfbFcEgrkTMSsZlqCiDmhNUaNQqUOnQQA9iMh7a5+GUSO9Qhr9sKAm7pK23gpSMX8Wnl5QD9iNle0zFNklKPEKJ+QhPYpHqTH245x7Zufq8MVjmVmDr8z9YXriQ1oHfBy7lb00cz845dIkiW+yTZZhTQhGId296Rnab2lmq5VXrhVhB5tpGkWlQFnXiBI7NTjVsJ48oxvCxNdYEmLMIW/3P5vlX0g5sxaHE4Md6Wr9ecArYrcP8fpBbZOQe3SNFJVirxQfyjyYq9HoS6LWzVpCbODQYZ4fk6dfCIb7ZVmVJG6e0RgqHKUzMWIDTdMCbPeaZMuZLVniSocHAIL8o8uGVMnLXOJqqgxfCNSB6RSKfKyarofLHbFFCQtiSBXQ0cEdfmlUTTAXrUQNlXXKUBiXMUdd9Sa5uAkhq5M0W594yZITiWhL5BawCemI17o0wjQrJLRJAIOEqfTMnwgfaLHJyMtSDqQW8P7Ras9+y1qBdKiMsKgW8DFmdeCSwKd05hQ8wYq0gJtAlN34Q6Jii34iPmAIGqta55yU4ocQZm55eEHipANA/wDEfSKsxCicmGg9IDV9DKVFGTZlIL4wDwA9TB6x2kIAY4nFdGPKAnaKJ9wCLIxNUnpxjoqjnsMpthmFhQcvrFuRaEuQ9BmYGWRGBBWSxNBElgR74PEB+MVQtBVDEkp6RStF3Y1AlSmGhqO6LMiZXDziVSqs8E5OiGbKZDJJH96xGmaRmrxi2Dxj6DQbIBN4tAy9Lps88pM1G8k0IcH8xXUQSWU6AHpFM2RSnchPSpHjTygbKKKa2JO1Oxi0IJs8xRQfeqMSebChBFIULvsykrMqqlApAJH4tW1ObAZnpG0WWxsTvY3oXbveF213CLKslD4VlwTmGph6AZdTHONjxmsb0G7t2d+6SBNmS2d0oIHeVKTiJpmC0A9qNlEy0KUkqVjUMQXvhRZnKmxAlhmWFAOEEtnr7UVGSpW8KoPH90/rjyglbbMJsqZJJ7NSy7qJUCXBdJJyplApVozucr2Kmz2106zvLtIUuSPdme8uWOeq0jjnDVLvVE0p7MhT/EGKVA9/mH+iXeF2TpCsCs2oQc+YPpEF1zp8hQJU6PiYMX/EGyfUZcGgKTfzA4pGlT5olBUxiXApxOSQOZj27JRTKGLM1V1JdXmW7oo3ba5k3C6t1s0pzpkSYv2y0dmHJCUJBUpR0AFenXkYdPVk63RkXt5vMPZrMk1QFTljruo73x+UVvZDecqzpxzZiECYpblRAyQMPjvQlbV7QG22ufPai1bv8KQEoH+kP1JjsyihCEcE/wB/N4RvZr/L9FGk7P7e2btgqaVSgOIKh4pD+UELq9o9neapYWkkqYAEuH3ToxIahyjJkyCQ/wAL+MSpeEc2tI7Hgi9sZLt2lVMOBa1JWMhjLKH7v0i4ByhIn2YK5HQjMRbs+0doljCpAmN8RzI5x0XaM+b8O4u49DdaVOlucQT71WhI7MlJGZGbcB3RHNmHD+uEU56nBjFCJolsqW20mYsAatDTZ7xVKlhSQQhLAn+9CX5GFW7FvPBLFnppQUpGgXeQpImKAJAoG3U9BpGhxrQkFqxRvLa62rJNnSEpSSAoYSXFKYteflCXeKJ61GZP7RSiaqW5J7zGwSrkkqUVFABJckUc90WF7NyZk1JIKeIQWBbiPUMYrFy8UTljvtmS3NsrNnDER2crVahnySnNRegaNb2HuFVnlLCZa5YUQxmHeWAPeUjJAclk5tnDLJlplhkJSG4CvjEa7YrlnBUZN3JnKMY9HQuokuSXOukRmSXYAn9cYtSLQTmYjtc8uwLDlFEkEH2hDLwhiRm2nERLIlOQMzEbsC0W7JQA6mOURiO8rQCQhPwmvfrE8uaJaUA0xV73pFHFRZ1JPziabNKpCSakD8oKDQYlWsHI14R8Wz4wuSlPXUResFqUosqozg0dxCxk4mOUeTJC05F+Rj6XNMdLnEQaBtHiZv40KHOPk2iWSwU0VxbVCsdW2zBsWR8suEAZfE6/6QE4lIUrEovnTpT9VgJtPa3kJWPelzAFDg4IIPLLygldlpViIdxzgNtXLAmTAMpkoqV/EgjCRzjvkPTbqQEnWhpgWg6AwzC9VzLPiYKwq3uJDU65wrWZOFDj90dyklxDJs6nCEjMTEkqByzI+QhafIlKimq1Jnh0KUrAWKDUo4hiHHeIJ2SXZyHVIHeCfy8oG7W2VMifZ50rcWslC2yUEpxJfiQRnwhukLxIDgFxWkHjTsVtMksZQlAEtLDRIp/aMz9ru2iFSZlklFeNnmqQoYQAC8okFyXZwzRZ9pO2M+zq7CThQFpqoA4xmKF2GWbPGEWwGWpSUqUxzBOfWOu9DLHwSkwjcdjMxaE5uQT0zPlBGa6lnuESbII+9T/D6RLdf7ccnPgkkeYiTezQ1qiUB2Tomn1848UmOJReO0RFotSSo+EuO0yI8RFqShxAGR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4104" name="Picture 8" descr="http://obrerofiel.s3.amazonaws.com/ninos/img/Jesus%20ministerio2/Sana%20a%20Bartimeo%20%20Mr%20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52" y="3645024"/>
            <a:ext cx="200337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Flecha curvada hacia abajo"/>
          <p:cNvSpPr/>
          <p:nvPr/>
        </p:nvSpPr>
        <p:spPr>
          <a:xfrm rot="5400000">
            <a:off x="7072147" y="1248630"/>
            <a:ext cx="3047963" cy="88073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8" name="7 Flecha curvada hacia arriba"/>
          <p:cNvSpPr/>
          <p:nvPr/>
        </p:nvSpPr>
        <p:spPr>
          <a:xfrm rot="16200000">
            <a:off x="7029094" y="4339648"/>
            <a:ext cx="3134073" cy="88073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97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  <p:bldP spid="7" grpId="0"/>
      <p:bldP spid="2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19442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CO" sz="3800" b="1" u="sng" dirty="0" smtClean="0"/>
              <a:t>17</a:t>
            </a:r>
            <a:r>
              <a:rPr lang="es-CO" sz="3800" b="1" u="sng" dirty="0"/>
              <a:t>.- El Mesías enseñaría con Parábolas.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Abriré (el profeta esta hablando por el Mesías) mi boca en proverbios; hablaré cosas escondidas desde tiempos antiguos</a:t>
            </a:r>
            <a:r>
              <a:rPr lang="es-CO" dirty="0"/>
              <a:t>”</a:t>
            </a:r>
            <a:r>
              <a:rPr lang="es-CO" b="1" dirty="0"/>
              <a:t>.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78:2).</a:t>
            </a:r>
          </a:p>
        </p:txBody>
      </p:sp>
      <p:sp>
        <p:nvSpPr>
          <p:cNvPr id="2" name="1 Flecha curvada hacia abajo"/>
          <p:cNvSpPr/>
          <p:nvPr/>
        </p:nvSpPr>
        <p:spPr>
          <a:xfrm rot="5400000">
            <a:off x="7474876" y="674386"/>
            <a:ext cx="2305383" cy="8995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4" name="3 Flecha curvada hacia arriba"/>
          <p:cNvSpPr/>
          <p:nvPr/>
        </p:nvSpPr>
        <p:spPr>
          <a:xfrm rot="16200000">
            <a:off x="6366024" y="4087195"/>
            <a:ext cx="4536504" cy="88646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3" y="2420888"/>
            <a:ext cx="799288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/>
              <a:t>Cumplimiento: “</a:t>
            </a:r>
            <a:r>
              <a:rPr lang="es-CO" sz="2400" dirty="0"/>
              <a:t>Todo esto habló Jesús por parábolas a la gente, y sin parábolas no les hablaba; para que se cumpliese lo dicho por el Profeta cuando dijo: Abriré en Parábolas mi boca; Declararé cosas escondidas desde la fundación del mundo</a:t>
            </a:r>
            <a:r>
              <a:rPr lang="es-CO" sz="2400" b="1" dirty="0"/>
              <a:t>”.  </a:t>
            </a:r>
            <a:r>
              <a:rPr lang="es-CO" sz="2400" b="1" dirty="0">
                <a:solidFill>
                  <a:srgbClr val="FF0000"/>
                </a:solidFill>
              </a:rPr>
              <a:t>( Mateo 13:34-35).</a:t>
            </a:r>
            <a:br>
              <a:rPr lang="es-CO" sz="2400" b="1" dirty="0">
                <a:solidFill>
                  <a:srgbClr val="FF0000"/>
                </a:solidFill>
              </a:rPr>
            </a:br>
            <a:r>
              <a:rPr lang="es-CO" sz="2400" b="1" dirty="0"/>
              <a:t>“ Y sus discípulos le preguntaron diciendo: ¿Qué significa ésta parábola? y El dijo: a vosotros os es dado ha conocer los misterios del Reino de Dios; pero a los otros por parábolas, para que viendo no vean y oyendo no entiendan”. </a:t>
            </a:r>
            <a:r>
              <a:rPr lang="es-CO" sz="2400" b="1" dirty="0">
                <a:solidFill>
                  <a:srgbClr val="FF0000"/>
                </a:solidFill>
              </a:rPr>
              <a:t>( Lucas 8:9-10).</a:t>
            </a:r>
            <a:endParaRPr lang="es-C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1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507288" cy="21602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CO" sz="4000" b="1" u="sng" dirty="0"/>
              <a:t>18.El Mesías entraría a Jerusalén montado sobre un asno.</a:t>
            </a:r>
          </a:p>
          <a:p>
            <a:r>
              <a:rPr lang="es-CO" b="1" dirty="0"/>
              <a:t>Profecías: “</a:t>
            </a:r>
            <a:r>
              <a:rPr lang="es-CO" dirty="0">
                <a:latin typeface="Agency FB" pitchFamily="34" charset="0"/>
              </a:rPr>
              <a:t>Alégrate mucho, hija de Sión; da voces de Júbilo hija de Jerusalén, he aquí tu Rey vendrá a ti, justo y salvador, humilde y cabalgando sobre un asno, sobre un pollino hijo de asna”. </a:t>
            </a:r>
            <a:r>
              <a:rPr lang="es-CO" b="1" dirty="0">
                <a:solidFill>
                  <a:srgbClr val="FF0000"/>
                </a:solidFill>
              </a:rPr>
              <a:t>( Zacarías </a:t>
            </a:r>
            <a:r>
              <a:rPr lang="es-CO" b="1" dirty="0" smtClean="0">
                <a:solidFill>
                  <a:srgbClr val="FF0000"/>
                </a:solidFill>
              </a:rPr>
              <a:t>9:9).</a:t>
            </a:r>
          </a:p>
        </p:txBody>
      </p:sp>
      <p:sp>
        <p:nvSpPr>
          <p:cNvPr id="4" name="3 Flecha curvada hacia abajo"/>
          <p:cNvSpPr/>
          <p:nvPr/>
        </p:nvSpPr>
        <p:spPr>
          <a:xfrm rot="5400000">
            <a:off x="7223150" y="895574"/>
            <a:ext cx="2762596" cy="86409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09756" y="3212976"/>
            <a:ext cx="82786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400" b="1" dirty="0"/>
              <a:t>Cumplimiento: “</a:t>
            </a:r>
            <a:r>
              <a:rPr lang="es-CO" sz="2400" dirty="0">
                <a:latin typeface="Agency FB" pitchFamily="34" charset="0"/>
              </a:rPr>
              <a:t>Cuando se acercaron a Jerusalén y vinieron a Betfagé, al monte de los olivos, Jesús envió dos discípulos diciéndoles: Id a la aldea que esta enfrente de vosotros y luego hallaréis una asna atada, y un pollino con ella; desatadla y traédmelos. Y si alguien os dijere algo, decid: El Señor los necesita y luego los enviará. Todo esto aconteció para que se cumpliese lo dicho por el profeta, cuando dijo: Decid a la hija de Sion: He aquí, tu Rey viene a ti, manso y sentado sobre una asna, sobre un pollino hijo de animal de carga. Y los discípulos fueron, he hicieron como Jesús les mando: Y trajeron el asna y el pollino, y pusieron sobre ellos sus mantos; y El se sentó encima</a:t>
            </a:r>
            <a:r>
              <a:rPr lang="es-CO" sz="2400" b="1" dirty="0"/>
              <a:t>”. </a:t>
            </a:r>
            <a:r>
              <a:rPr lang="es-CO" sz="2400" b="1" dirty="0">
                <a:solidFill>
                  <a:srgbClr val="FF0000"/>
                </a:solidFill>
              </a:rPr>
              <a:t>( Mateo 21:1-7).</a:t>
            </a:r>
            <a:endParaRPr lang="es-CO" sz="2400" dirty="0">
              <a:solidFill>
                <a:srgbClr val="FF0000"/>
              </a:solidFill>
            </a:endParaRPr>
          </a:p>
        </p:txBody>
      </p:sp>
      <p:sp>
        <p:nvSpPr>
          <p:cNvPr id="6" name="5 Flecha curvada hacia arriba"/>
          <p:cNvSpPr/>
          <p:nvPr/>
        </p:nvSpPr>
        <p:spPr>
          <a:xfrm rot="16200000">
            <a:off x="6641366" y="4383970"/>
            <a:ext cx="3926164" cy="86409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55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1800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sz="3800" b="1" u="sng" dirty="0" smtClean="0"/>
              <a:t>19</a:t>
            </a:r>
            <a:r>
              <a:rPr lang="es-CO" sz="3800" b="1" u="sng" dirty="0"/>
              <a:t>. El Mesías sería “piedra de tropiezo” para los Judíos.</a:t>
            </a:r>
          </a:p>
          <a:p>
            <a:r>
              <a:rPr lang="es-CO" b="1" dirty="0"/>
              <a:t>Profecía : “</a:t>
            </a:r>
            <a:r>
              <a:rPr lang="es-CO" dirty="0">
                <a:latin typeface="Agency FB" pitchFamily="34" charset="0"/>
              </a:rPr>
              <a:t>La piedra que desecharon los edificadores a venido a ser cabeza del ángulo”.</a:t>
            </a:r>
            <a:r>
              <a:rPr lang="es-CO" b="1" dirty="0"/>
              <a:t> </a:t>
            </a:r>
            <a:r>
              <a:rPr lang="es-CO" b="1" dirty="0">
                <a:solidFill>
                  <a:srgbClr val="FF0000"/>
                </a:solidFill>
              </a:rPr>
              <a:t>( Salmo </a:t>
            </a:r>
            <a:r>
              <a:rPr lang="es-CO" b="1" dirty="0" smtClean="0">
                <a:solidFill>
                  <a:srgbClr val="FF0000"/>
                </a:solidFill>
              </a:rPr>
              <a:t>118:22).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5536" y="2780928"/>
            <a:ext cx="78488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/>
              <a:t>Cumplimiento: “</a:t>
            </a:r>
            <a:r>
              <a:rPr lang="es-CO" sz="2800" dirty="0">
                <a:latin typeface="Agency FB" pitchFamily="34" charset="0"/>
              </a:rPr>
              <a:t>Por lo cual también contiene la Escritura: He aquí, pongo en Sión la Principal piedra del ángulo, escogida, preciosa; Y el que creyera en el (JESÚS) no será avergonzado. Para vosotros, pues, los que creéis, El es precioso; pero para los que no creen, la Piedra que los edificadores desecharon a venido a ser la cabeza del ángulo; y piedra de tropiezo, roca que hace caer</a:t>
            </a:r>
            <a:r>
              <a:rPr lang="es-CO" sz="2800" dirty="0" smtClean="0">
                <a:latin typeface="Agency FB" pitchFamily="34" charset="0"/>
              </a:rPr>
              <a:t>”.</a:t>
            </a:r>
          </a:p>
          <a:p>
            <a:r>
              <a:rPr lang="es-CO" sz="2800" b="1" dirty="0" smtClean="0"/>
              <a:t> </a:t>
            </a:r>
            <a:r>
              <a:rPr lang="es-CO" sz="2800" b="1" dirty="0"/>
              <a:t>(</a:t>
            </a:r>
            <a:r>
              <a:rPr lang="es-CO" sz="2800" b="1" dirty="0">
                <a:hlinkClick r:id="rId2"/>
              </a:rPr>
              <a:t> I Pedro 2:6-8 </a:t>
            </a:r>
            <a:r>
              <a:rPr lang="es-CO" sz="2800" b="1" dirty="0"/>
              <a:t>).</a:t>
            </a:r>
            <a:endParaRPr lang="es-CO" sz="2800" dirty="0"/>
          </a:p>
        </p:txBody>
      </p:sp>
      <p:sp>
        <p:nvSpPr>
          <p:cNvPr id="6" name="5 Flecha curvada hacia abajo"/>
          <p:cNvSpPr/>
          <p:nvPr/>
        </p:nvSpPr>
        <p:spPr>
          <a:xfrm rot="5400000">
            <a:off x="7156784" y="670384"/>
            <a:ext cx="2420888" cy="10801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7" name="6 Flecha curvada hacia arriba"/>
          <p:cNvSpPr/>
          <p:nvPr/>
        </p:nvSpPr>
        <p:spPr>
          <a:xfrm rot="16200000">
            <a:off x="6304506" y="3853331"/>
            <a:ext cx="4286204" cy="139278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78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324036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CO" sz="5200" b="1" u="sng" dirty="0"/>
              <a:t>20.-El Mesías sería luz a los gentiles.</a:t>
            </a:r>
          </a:p>
          <a:p>
            <a:r>
              <a:rPr lang="es-CO" b="1" dirty="0"/>
              <a:t>Profecía: “</a:t>
            </a:r>
            <a:r>
              <a:rPr lang="es-CO" dirty="0">
                <a:latin typeface="Agency FB" pitchFamily="34" charset="0"/>
              </a:rPr>
              <a:t>Yo Jehová te he llamado en justicia, y te sostendré con la mano, te guardaré y te pondré por pacto al pueblo, por luz de las naciones, para que abras los ojos de los ciegos, para que saques de la cárcel a los presos y de las casas de prisión a los que moran en tinieblas”</a:t>
            </a:r>
            <a:r>
              <a:rPr lang="es-CO" b="1" dirty="0"/>
              <a:t>. </a:t>
            </a:r>
            <a:r>
              <a:rPr lang="es-CO" b="1" dirty="0">
                <a:solidFill>
                  <a:srgbClr val="FF0000"/>
                </a:solidFill>
              </a:rPr>
              <a:t>( Isaías </a:t>
            </a:r>
            <a:r>
              <a:rPr lang="es-CO" b="1" dirty="0" smtClean="0">
                <a:solidFill>
                  <a:srgbClr val="FF0000"/>
                </a:solidFill>
              </a:rPr>
              <a:t>42:6-7).</a:t>
            </a:r>
            <a:endParaRPr lang="es-CO" b="1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179512" y="3789040"/>
            <a:ext cx="80648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/>
              <a:t>Cumplimiento: “</a:t>
            </a:r>
            <a:r>
              <a:rPr lang="es-CO" sz="2800" dirty="0">
                <a:latin typeface="Agency FB" pitchFamily="34" charset="0"/>
              </a:rPr>
              <a:t>El pueblo asentado en tinieblas vio gran luz, y a los asentados en región de sombra de muerte, luz les resplandeció</a:t>
            </a:r>
            <a:r>
              <a:rPr lang="es-CO" sz="2800" b="1" dirty="0"/>
              <a:t>”. </a:t>
            </a:r>
            <a:r>
              <a:rPr lang="es-CO" sz="2800" b="1" dirty="0">
                <a:solidFill>
                  <a:srgbClr val="FF0000"/>
                </a:solidFill>
              </a:rPr>
              <a:t>( Mateo 4:16 ).</a:t>
            </a:r>
            <a:r>
              <a:rPr lang="es-CO" sz="2800" b="1" dirty="0"/>
              <a:t/>
            </a:r>
            <a:br>
              <a:rPr lang="es-CO" sz="2800" b="1" dirty="0"/>
            </a:br>
            <a:r>
              <a:rPr lang="es-CO" sz="2800" b="1" dirty="0"/>
              <a:t>“</a:t>
            </a:r>
            <a:r>
              <a:rPr lang="es-CO" sz="2800" dirty="0">
                <a:latin typeface="Agency FB" pitchFamily="34" charset="0"/>
              </a:rPr>
              <a:t> Luz (JESÚS, el Mesías) para revelación a los gentiles y Gloria de tu pueblo Israel”</a:t>
            </a:r>
            <a:r>
              <a:rPr lang="es-CO" sz="2800" b="1" dirty="0"/>
              <a:t>. </a:t>
            </a:r>
            <a:r>
              <a:rPr lang="es-CO" sz="2800" b="1" dirty="0">
                <a:solidFill>
                  <a:srgbClr val="FF0000"/>
                </a:solidFill>
              </a:rPr>
              <a:t>( Lucas 2:32)</a:t>
            </a:r>
            <a:r>
              <a:rPr lang="es-CO" sz="2800" b="1" dirty="0"/>
              <a:t>.</a:t>
            </a:r>
            <a:endParaRPr lang="es-CO" sz="2800" dirty="0"/>
          </a:p>
        </p:txBody>
      </p:sp>
      <p:sp>
        <p:nvSpPr>
          <p:cNvPr id="5" name="4 Flecha curvada hacia abajo"/>
          <p:cNvSpPr/>
          <p:nvPr/>
        </p:nvSpPr>
        <p:spPr>
          <a:xfrm rot="5400000">
            <a:off x="6646474" y="1471028"/>
            <a:ext cx="3627911" cy="1008113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5 Flecha curvada hacia arriba"/>
          <p:cNvSpPr/>
          <p:nvPr/>
        </p:nvSpPr>
        <p:spPr>
          <a:xfrm rot="16200000">
            <a:off x="7073411" y="4672001"/>
            <a:ext cx="2774036" cy="1008113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66327" y="6155254"/>
            <a:ext cx="63367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i="1" dirty="0">
                <a:solidFill>
                  <a:srgbClr val="FF0000"/>
                </a:solidFill>
              </a:rPr>
              <a:t>En el </a:t>
            </a:r>
            <a:r>
              <a:rPr lang="es-CO" sz="2000" b="1" i="1" dirty="0" smtClean="0">
                <a:solidFill>
                  <a:srgbClr val="FF0000"/>
                </a:solidFill>
              </a:rPr>
              <a:t>próximo </a:t>
            </a:r>
            <a:r>
              <a:rPr lang="es-CO" sz="2000" b="1" i="1" dirty="0">
                <a:solidFill>
                  <a:srgbClr val="FF0000"/>
                </a:solidFill>
              </a:rPr>
              <a:t>tema </a:t>
            </a:r>
            <a:r>
              <a:rPr lang="es-CO" sz="2000" b="1" i="1" dirty="0" smtClean="0">
                <a:solidFill>
                  <a:srgbClr val="FF0000"/>
                </a:solidFill>
              </a:rPr>
              <a:t>estudiaremos diez profecías. </a:t>
            </a:r>
            <a:endParaRPr lang="es-CO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30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1414</Words>
  <Application>Microsoft Office PowerPoint</Application>
  <PresentationFormat>Presentación en pantalla (4:3)</PresentationFormat>
  <Paragraphs>41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PROFECIAS MECIANICAS</dc:title>
  <dc:creator>FAMILIA FIERRO CH</dc:creator>
  <cp:lastModifiedBy>FAMILIA FIERRO CH</cp:lastModifiedBy>
  <cp:revision>103</cp:revision>
  <dcterms:created xsi:type="dcterms:W3CDTF">2012-11-08T22:53:23Z</dcterms:created>
  <dcterms:modified xsi:type="dcterms:W3CDTF">2013-09-24T11:17:17Z</dcterms:modified>
</cp:coreProperties>
</file>