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57" r:id="rId13"/>
    <p:sldId id="270" r:id="rId14"/>
    <p:sldId id="269" r:id="rId15"/>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8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839331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2959911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3890348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34570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108129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1275797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3112967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3535344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405724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3405556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703BA34B-85EA-49FD-8D07-288B5DCCD784}" type="datetimeFigureOut">
              <a:rPr lang="es-CO" smtClean="0"/>
              <a:t>22/09/2013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07EBE68B-5BBA-41A3-96EE-3AE35289E8EE}" type="slidenum">
              <a:rPr lang="es-CO" smtClean="0"/>
              <a:t>‹Nº›</a:t>
            </a:fld>
            <a:endParaRPr lang="es-CO"/>
          </a:p>
        </p:txBody>
      </p:sp>
    </p:spTree>
    <p:extLst>
      <p:ext uri="{BB962C8B-B14F-4D97-AF65-F5344CB8AC3E}">
        <p14:creationId xmlns:p14="http://schemas.microsoft.com/office/powerpoint/2010/main" val="1936467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3BA34B-85EA-49FD-8D07-288B5DCCD784}" type="datetimeFigureOut">
              <a:rPr lang="es-CO" smtClean="0"/>
              <a:t>22/09/2013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EBE68B-5BBA-41A3-96EE-3AE35289E8EE}" type="slidenum">
              <a:rPr lang="es-CO" smtClean="0"/>
              <a:t>‹Nº›</a:t>
            </a:fld>
            <a:endParaRPr lang="es-CO"/>
          </a:p>
        </p:txBody>
      </p:sp>
    </p:spTree>
    <p:extLst>
      <p:ext uri="{BB962C8B-B14F-4D97-AF65-F5344CB8AC3E}">
        <p14:creationId xmlns:p14="http://schemas.microsoft.com/office/powerpoint/2010/main" val="203346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lidesharecdn.com/profecasmesinicasfinal-100102125034-phpapp02/95/slide-1-728.jpg?1262928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149" y="980728"/>
            <a:ext cx="8424936" cy="4752527"/>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6948264" y="1916832"/>
            <a:ext cx="2010294" cy="584775"/>
          </a:xfrm>
          <a:prstGeom prst="rect">
            <a:avLst/>
          </a:prstGeom>
        </p:spPr>
        <p:txBody>
          <a:bodyPr wrap="none">
            <a:spAutoFit/>
          </a:bodyPr>
          <a:lstStyle/>
          <a:p>
            <a:r>
              <a:rPr lang="es-CO" sz="3200" b="1" dirty="0" smtClean="0">
                <a:solidFill>
                  <a:srgbClr val="92D050"/>
                </a:solidFill>
              </a:rPr>
              <a:t>Tema N° 3.</a:t>
            </a:r>
            <a:endParaRPr lang="es-CO" sz="3200" b="1" dirty="0">
              <a:solidFill>
                <a:srgbClr val="92D050"/>
              </a:solidFill>
            </a:endParaRPr>
          </a:p>
        </p:txBody>
      </p:sp>
    </p:spTree>
    <p:extLst>
      <p:ext uri="{BB962C8B-B14F-4D97-AF65-F5344CB8AC3E}">
        <p14:creationId xmlns:p14="http://schemas.microsoft.com/office/powerpoint/2010/main" val="18982864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Increíble: </a:t>
            </a:r>
            <a:r>
              <a:rPr lang="es-CO" dirty="0">
                <a:solidFill>
                  <a:srgbClr val="00B050"/>
                </a:solidFill>
                <a:latin typeface="Bauhaus 93" pitchFamily="82" charset="0"/>
              </a:rPr>
              <a:t>testigos oculares aseguran verlo caminar sobre el mar</a:t>
            </a:r>
          </a:p>
        </p:txBody>
      </p:sp>
      <p:sp>
        <p:nvSpPr>
          <p:cNvPr id="3" name="2 Marcador de contenido"/>
          <p:cNvSpPr>
            <a:spLocks noGrp="1"/>
          </p:cNvSpPr>
          <p:nvPr>
            <p:ph idx="1"/>
          </p:nvPr>
        </p:nvSpPr>
        <p:spPr>
          <a:xfrm>
            <a:off x="457200" y="1600201"/>
            <a:ext cx="8229600" cy="3052936"/>
          </a:xfrm>
          <a:blipFill>
            <a:blip r:embed="rId2"/>
            <a:tile tx="0" ty="0" sx="100000" sy="100000" flip="none" algn="tl"/>
          </a:blipFill>
        </p:spPr>
        <p:txBody>
          <a:bodyPr>
            <a:normAutofit fontScale="92500" lnSpcReduction="20000"/>
          </a:bodyPr>
          <a:lstStyle/>
          <a:p>
            <a:pPr marL="0" indent="0">
              <a:buNone/>
            </a:pPr>
            <a:endParaRPr lang="es-CO" sz="3600" b="1" dirty="0" smtClean="0">
              <a:solidFill>
                <a:srgbClr val="002060"/>
              </a:solidFill>
            </a:endParaRPr>
          </a:p>
          <a:p>
            <a:pPr marL="0" indent="0" algn="ctr">
              <a:buNone/>
            </a:pPr>
            <a:r>
              <a:rPr lang="es-CO" sz="3600" b="1" dirty="0" smtClean="0">
                <a:solidFill>
                  <a:srgbClr val="002060"/>
                </a:solidFill>
              </a:rPr>
              <a:t>Las siguientes profecías del Antiguo Testamento, fueron dichas por diferentes personas en un periodo de mas de quinientos años; no obstante, todas ellas fueron cumplidas en Jesucristo en solo veinticuatro horas. </a:t>
            </a:r>
            <a:endParaRPr lang="es-CO" sz="3600" dirty="0">
              <a:solidFill>
                <a:srgbClr val="002060"/>
              </a:solidFill>
            </a:endParaRPr>
          </a:p>
        </p:txBody>
      </p:sp>
      <p:sp>
        <p:nvSpPr>
          <p:cNvPr id="4" name="3 Rectángulo"/>
          <p:cNvSpPr/>
          <p:nvPr/>
        </p:nvSpPr>
        <p:spPr>
          <a:xfrm>
            <a:off x="467544" y="5085184"/>
            <a:ext cx="8208912" cy="1200329"/>
          </a:xfrm>
          <a:prstGeom prst="rect">
            <a:avLst/>
          </a:prstGeom>
        </p:spPr>
        <p:txBody>
          <a:bodyPr wrap="square">
            <a:spAutoFit/>
          </a:bodyPr>
          <a:lstStyle/>
          <a:p>
            <a:pPr algn="ctr"/>
            <a:r>
              <a:rPr lang="es-CO" sz="2400" b="1" dirty="0">
                <a:solidFill>
                  <a:srgbClr val="FF0000"/>
                </a:solidFill>
              </a:rPr>
              <a:t>Estas </a:t>
            </a:r>
            <a:r>
              <a:rPr lang="es-CO" sz="2400" b="1" dirty="0" smtClean="0">
                <a:solidFill>
                  <a:srgbClr val="FF0000"/>
                </a:solidFill>
              </a:rPr>
              <a:t>profecías </a:t>
            </a:r>
            <a:r>
              <a:rPr lang="es-CO" sz="2400" b="1" dirty="0">
                <a:solidFill>
                  <a:srgbClr val="FF0000"/>
                </a:solidFill>
              </a:rPr>
              <a:t>tenían el propósito de que las gentes lo identificaran como </a:t>
            </a:r>
            <a:r>
              <a:rPr lang="es-CO" sz="2400" b="1" dirty="0" smtClean="0">
                <a:solidFill>
                  <a:srgbClr val="FF0000"/>
                </a:solidFill>
              </a:rPr>
              <a:t>el Mecías </a:t>
            </a:r>
            <a:r>
              <a:rPr lang="es-CO" sz="2400" b="1" dirty="0">
                <a:solidFill>
                  <a:srgbClr val="FF0000"/>
                </a:solidFill>
              </a:rPr>
              <a:t>anunciado en las Escrituras y lo aceptaran como su Salvador.</a:t>
            </a:r>
          </a:p>
        </p:txBody>
      </p:sp>
    </p:spTree>
    <p:extLst>
      <p:ext uri="{BB962C8B-B14F-4D97-AF65-F5344CB8AC3E}">
        <p14:creationId xmlns:p14="http://schemas.microsoft.com/office/powerpoint/2010/main" val="298642271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088232"/>
          </a:xfrm>
        </p:spPr>
        <p:txBody>
          <a:bodyPr>
            <a:normAutofit fontScale="92500"/>
          </a:bodyPr>
          <a:lstStyle/>
          <a:p>
            <a:pPr marL="0" indent="0">
              <a:buNone/>
            </a:pPr>
            <a:r>
              <a:rPr lang="es-CO" sz="3600" b="1" u="sng" dirty="0"/>
              <a:t>21.- El Mesías sería traicionado por un amigo.</a:t>
            </a:r>
          </a:p>
          <a:p>
            <a:r>
              <a:rPr lang="es-CO" b="1" dirty="0"/>
              <a:t>Profecía: “</a:t>
            </a:r>
            <a:r>
              <a:rPr lang="es-CO" i="1" dirty="0">
                <a:latin typeface="Agency FB" pitchFamily="34" charset="0"/>
              </a:rPr>
              <a:t>Aun el hombre de mi paz en quien yo confiaba, el que de mi pan comía, alzó contra mi el calcañar</a:t>
            </a:r>
            <a:r>
              <a:rPr lang="es-CO" b="1" dirty="0"/>
              <a:t>”. </a:t>
            </a:r>
            <a:r>
              <a:rPr lang="es-CO" b="1" dirty="0">
                <a:solidFill>
                  <a:srgbClr val="FF0000"/>
                </a:solidFill>
              </a:rPr>
              <a:t>( Salmos </a:t>
            </a:r>
            <a:r>
              <a:rPr lang="es-CO" b="1" dirty="0" smtClean="0">
                <a:solidFill>
                  <a:srgbClr val="FF0000"/>
                </a:solidFill>
              </a:rPr>
              <a:t>41:9).</a:t>
            </a:r>
          </a:p>
        </p:txBody>
      </p:sp>
      <p:sp>
        <p:nvSpPr>
          <p:cNvPr id="4" name="3 Rectángulo"/>
          <p:cNvSpPr/>
          <p:nvPr/>
        </p:nvSpPr>
        <p:spPr>
          <a:xfrm>
            <a:off x="323528" y="2564904"/>
            <a:ext cx="4968552" cy="3046988"/>
          </a:xfrm>
          <a:prstGeom prst="rect">
            <a:avLst/>
          </a:prstGeom>
        </p:spPr>
        <p:txBody>
          <a:bodyPr wrap="square">
            <a:spAutoFit/>
          </a:bodyPr>
          <a:lstStyle/>
          <a:p>
            <a:r>
              <a:rPr lang="es-CO" sz="2400" b="1" dirty="0"/>
              <a:t>Cumplimiento: “</a:t>
            </a:r>
            <a:r>
              <a:rPr lang="es-CO" sz="2400" i="1" dirty="0">
                <a:latin typeface="Agency FB" pitchFamily="34" charset="0"/>
              </a:rPr>
              <a:t>No hablo [Jesús] de todos vosotros; yo sé a quiénes he elegido; mas para que se cumpla la Escritura: El que come pan conmigo, levantó contra mí su calcañar. Desde ahora lo digo antes que suceda, para que cuando suceda creáis que yo </a:t>
            </a:r>
            <a:r>
              <a:rPr lang="es-CO" sz="2400" i="1" dirty="0" smtClean="0">
                <a:latin typeface="Agency FB" pitchFamily="34" charset="0"/>
              </a:rPr>
              <a:t>soy.  </a:t>
            </a:r>
            <a:r>
              <a:rPr lang="es-CO" sz="2400" i="1" dirty="0">
                <a:latin typeface="Agency FB" pitchFamily="34" charset="0"/>
              </a:rPr>
              <a:t>De cierto, de cierto os digo, que uno de vosotros me va a entregar</a:t>
            </a:r>
            <a:r>
              <a:rPr lang="es-CO" sz="2400" b="1" dirty="0"/>
              <a:t>”. </a:t>
            </a:r>
            <a:r>
              <a:rPr lang="es-CO" sz="2400" b="1" dirty="0">
                <a:solidFill>
                  <a:srgbClr val="FF0000"/>
                </a:solidFill>
              </a:rPr>
              <a:t>( Juan </a:t>
            </a:r>
            <a:r>
              <a:rPr lang="es-CO" sz="2400" b="1" dirty="0" smtClean="0">
                <a:solidFill>
                  <a:srgbClr val="FF0000"/>
                </a:solidFill>
              </a:rPr>
              <a:t>13:18-19,21)</a:t>
            </a:r>
            <a:r>
              <a:rPr lang="es-CO" sz="2400" b="1" dirty="0">
                <a:solidFill>
                  <a:srgbClr val="FF0000"/>
                </a:solidFill>
              </a:rPr>
              <a:t> </a:t>
            </a:r>
            <a:endParaRPr lang="es-CO" sz="2400" dirty="0">
              <a:solidFill>
                <a:srgbClr val="FF0000"/>
              </a:solidFill>
            </a:endParaRPr>
          </a:p>
        </p:txBody>
      </p:sp>
      <p:pic>
        <p:nvPicPr>
          <p:cNvPr id="1026" name="Picture 2" descr="http://www.humanet.com.co/peregrinosdelaweb/ic/judas_vende_a_jesu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6096" y="2564904"/>
            <a:ext cx="3507864" cy="252028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1187624" y="5804594"/>
            <a:ext cx="6568204" cy="707886"/>
          </a:xfrm>
          <a:prstGeom prst="rect">
            <a:avLst/>
          </a:prstGeom>
        </p:spPr>
        <p:txBody>
          <a:bodyPr wrap="square">
            <a:spAutoFit/>
          </a:bodyPr>
          <a:lstStyle/>
          <a:p>
            <a:pPr algn="ctr"/>
            <a:r>
              <a:rPr lang="es-CO" sz="2000" b="1" dirty="0" smtClean="0">
                <a:solidFill>
                  <a:srgbClr val="FF0000"/>
                </a:solidFill>
              </a:rPr>
              <a:t>De </a:t>
            </a:r>
            <a:r>
              <a:rPr lang="es-CO" sz="2000" b="1" dirty="0">
                <a:solidFill>
                  <a:srgbClr val="FF0000"/>
                </a:solidFill>
              </a:rPr>
              <a:t>la misma forma hoy, cuantos no hay que traicionan a su Salvador, por unas cuantas </a:t>
            </a:r>
            <a:r>
              <a:rPr lang="es-CO" sz="2000" b="1" dirty="0" smtClean="0">
                <a:solidFill>
                  <a:srgbClr val="FF0000"/>
                </a:solidFill>
              </a:rPr>
              <a:t>monedas </a:t>
            </a:r>
            <a:r>
              <a:rPr lang="es-CO" sz="2000" b="1" dirty="0" smtClean="0"/>
              <a:t>(lea Mar.8:36,37).</a:t>
            </a:r>
            <a:endParaRPr lang="es-CO" sz="2000" dirty="0"/>
          </a:p>
        </p:txBody>
      </p:sp>
    </p:spTree>
    <p:extLst>
      <p:ext uri="{BB962C8B-B14F-4D97-AF65-F5344CB8AC3E}">
        <p14:creationId xmlns:p14="http://schemas.microsoft.com/office/powerpoint/2010/main" val="94596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nodeType="with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wipe(down)">
                                      <p:cBhvr>
                                        <p:cTn id="20" dur="500"/>
                                        <p:tgtEl>
                                          <p:spTgt spid="102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256584"/>
          </a:xfrm>
        </p:spPr>
        <p:txBody>
          <a:bodyPr>
            <a:normAutofit fontScale="77500" lnSpcReduction="20000"/>
          </a:bodyPr>
          <a:lstStyle/>
          <a:p>
            <a:pPr marL="0" indent="0" algn="ctr">
              <a:buNone/>
            </a:pPr>
            <a:r>
              <a:rPr lang="es-CO" sz="3600" b="1" u="sng" dirty="0"/>
              <a:t>22.- El Mesías seria traicionado por treinta piezas de plata.</a:t>
            </a:r>
          </a:p>
          <a:p>
            <a:r>
              <a:rPr lang="es-CO" b="1" dirty="0"/>
              <a:t>Profecía: “</a:t>
            </a:r>
            <a:r>
              <a:rPr lang="es-CO" dirty="0">
                <a:latin typeface="Agency FB" pitchFamily="34" charset="0"/>
              </a:rPr>
              <a:t>Y les dije: Si os parece bien, dadme mi salario; y si no dejadlo. Y pesaron por mi salario treinta piezas de plata”. </a:t>
            </a:r>
            <a:br>
              <a:rPr lang="es-CO" dirty="0">
                <a:latin typeface="Agency FB" pitchFamily="34" charset="0"/>
              </a:rPr>
            </a:br>
            <a:r>
              <a:rPr lang="es-CO" b="1" dirty="0">
                <a:solidFill>
                  <a:srgbClr val="FF0000"/>
                </a:solidFill>
              </a:rPr>
              <a:t>( Zacarías </a:t>
            </a:r>
            <a:r>
              <a:rPr lang="es-CO" b="1" dirty="0" smtClean="0">
                <a:solidFill>
                  <a:srgbClr val="FF0000"/>
                </a:solidFill>
              </a:rPr>
              <a:t>11:12).</a:t>
            </a:r>
            <a:r>
              <a:rPr lang="es-CO" b="1" dirty="0">
                <a:solidFill>
                  <a:srgbClr val="FF0000"/>
                </a:solidFill>
              </a:rPr>
              <a:t/>
            </a:r>
            <a:br>
              <a:rPr lang="es-CO" b="1" dirty="0">
                <a:solidFill>
                  <a:srgbClr val="FF0000"/>
                </a:solidFill>
              </a:rPr>
            </a:br>
            <a:endParaRPr lang="es-CO" b="1" dirty="0" smtClean="0">
              <a:solidFill>
                <a:srgbClr val="FF0000"/>
              </a:solidFill>
            </a:endParaRPr>
          </a:p>
          <a:p>
            <a:pPr algn="ctr"/>
            <a:r>
              <a:rPr lang="es-CO" b="1" dirty="0" smtClean="0"/>
              <a:t>Cumplimiento</a:t>
            </a:r>
            <a:r>
              <a:rPr lang="es-CO" b="1" dirty="0"/>
              <a:t>: “</a:t>
            </a:r>
            <a:r>
              <a:rPr lang="es-CO" i="1" dirty="0">
                <a:latin typeface="Agency FB" pitchFamily="34" charset="0"/>
              </a:rPr>
              <a:t>Entonces uno de los doce, que se llamaba Judas Iscariote fue a los principales Sacerdotes, y les dijo: ¿Qué me queréis dar, y yo os lo entregaré [a Jesús]? Y ellos le asignaron treinta piezas de plata. Y desde entonces buscaba oportunidad para entregarle</a:t>
            </a:r>
            <a:r>
              <a:rPr lang="es-CO" b="1" dirty="0"/>
              <a:t>”. </a:t>
            </a:r>
            <a:r>
              <a:rPr lang="es-CO" b="1" dirty="0">
                <a:solidFill>
                  <a:srgbClr val="FF0000"/>
                </a:solidFill>
              </a:rPr>
              <a:t>( Mateo 26:14-16 ).</a:t>
            </a:r>
            <a:r>
              <a:rPr lang="es-CO" b="1" dirty="0"/>
              <a:t/>
            </a:r>
            <a:br>
              <a:rPr lang="es-CO" b="1" dirty="0"/>
            </a:br>
            <a:r>
              <a:rPr lang="es-CO" dirty="0"/>
              <a:t>La noche de la cena de la pascua, Judas Iscariote, uno de los doce discípulos de Jesús, fue a los principales sacerdotes y les ofreció entregarles a Jesús. Como pago a sus servicios recibió treinta </a:t>
            </a:r>
            <a:r>
              <a:rPr lang="es-CO" dirty="0" smtClean="0"/>
              <a:t>piezas </a:t>
            </a:r>
            <a:r>
              <a:rPr lang="es-CO" dirty="0"/>
              <a:t>de </a:t>
            </a:r>
            <a:r>
              <a:rPr lang="es-CO" dirty="0" smtClean="0"/>
              <a:t>plata, cumpliéndose con toda exactitud lo dicho por Zacarías 510 años antes.</a:t>
            </a:r>
            <a:endParaRPr lang="es-CO" dirty="0"/>
          </a:p>
          <a:p>
            <a:endParaRPr lang="es-CO" dirty="0"/>
          </a:p>
        </p:txBody>
      </p:sp>
      <p:sp>
        <p:nvSpPr>
          <p:cNvPr id="4" name="3 Rectángulo"/>
          <p:cNvSpPr/>
          <p:nvPr/>
        </p:nvSpPr>
        <p:spPr>
          <a:xfrm>
            <a:off x="971600" y="5733256"/>
            <a:ext cx="6912768" cy="923330"/>
          </a:xfrm>
          <a:prstGeom prst="rect">
            <a:avLst/>
          </a:prstGeom>
        </p:spPr>
        <p:txBody>
          <a:bodyPr wrap="square">
            <a:spAutoFit/>
          </a:bodyPr>
          <a:lstStyle/>
          <a:p>
            <a:pPr algn="ctr"/>
            <a:r>
              <a:rPr lang="es-CO" b="1" dirty="0">
                <a:solidFill>
                  <a:srgbClr val="FF0000"/>
                </a:solidFill>
              </a:rPr>
              <a:t>Note que lo que dice el </a:t>
            </a:r>
            <a:r>
              <a:rPr lang="es-CO" b="1" dirty="0" smtClean="0">
                <a:solidFill>
                  <a:srgbClr val="FF0000"/>
                </a:solidFill>
              </a:rPr>
              <a:t>salmista David, </a:t>
            </a:r>
            <a:r>
              <a:rPr lang="es-CO" b="1" dirty="0">
                <a:solidFill>
                  <a:srgbClr val="FF0000"/>
                </a:solidFill>
              </a:rPr>
              <a:t>lo confirma muchos años después Sacarías, sin haber hablado con el </a:t>
            </a:r>
            <a:r>
              <a:rPr lang="es-CO" b="1" dirty="0" smtClean="0">
                <a:solidFill>
                  <a:srgbClr val="FF0000"/>
                </a:solidFill>
              </a:rPr>
              <a:t>salmista. ¿Cómo sucedió esto? Porque ambos fueron inspirados por el Espíritu Santo.</a:t>
            </a:r>
            <a:endParaRPr lang="es-CO" dirty="0">
              <a:solidFill>
                <a:srgbClr val="FF0000"/>
              </a:solidFill>
            </a:endParaRPr>
          </a:p>
        </p:txBody>
      </p:sp>
    </p:spTree>
    <p:extLst>
      <p:ext uri="{BB962C8B-B14F-4D97-AF65-F5344CB8AC3E}">
        <p14:creationId xmlns:p14="http://schemas.microsoft.com/office/powerpoint/2010/main" val="120838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5"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anim calcmode="lin" valueType="num">
                                      <p:cBhvr>
                                        <p:cTn id="23" dur="2000" fill="hold"/>
                                        <p:tgtEl>
                                          <p:spTgt spid="4"/>
                                        </p:tgtEl>
                                        <p:attrNameLst>
                                          <p:attrName>ppt_w</p:attrName>
                                        </p:attrNameLst>
                                      </p:cBhvr>
                                      <p:tavLst>
                                        <p:tav tm="0" fmla="#ppt_w*sin(2.5*pi*$)">
                                          <p:val>
                                            <p:fltVal val="0"/>
                                          </p:val>
                                        </p:tav>
                                        <p:tav tm="100000">
                                          <p:val>
                                            <p:fltVal val="1"/>
                                          </p:val>
                                        </p:tav>
                                      </p:tavLst>
                                    </p:anim>
                                    <p:anim calcmode="lin" valueType="num">
                                      <p:cBhvr>
                                        <p:cTn id="24"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85000" lnSpcReduction="10000"/>
          </a:bodyPr>
          <a:lstStyle/>
          <a:p>
            <a:pPr marL="0" indent="0" algn="ctr">
              <a:buNone/>
            </a:pPr>
            <a:r>
              <a:rPr lang="es-CO" sz="3500" b="1" u="sng" dirty="0"/>
              <a:t>23.- El “dinero de sangre” del Mesías se arrojaría en la casa de Dios.</a:t>
            </a:r>
          </a:p>
          <a:p>
            <a:r>
              <a:rPr lang="es-CO" b="1" dirty="0"/>
              <a:t>Profecía: “</a:t>
            </a:r>
            <a:r>
              <a:rPr lang="es-CO" i="1" dirty="0">
                <a:latin typeface="Agency FB" pitchFamily="34" charset="0"/>
              </a:rPr>
              <a:t>Y me dijo Jehová: Échalo al </a:t>
            </a:r>
            <a:r>
              <a:rPr lang="es-CO" i="1" dirty="0" smtClean="0">
                <a:latin typeface="Agency FB" pitchFamily="34" charset="0"/>
              </a:rPr>
              <a:t>tesoro. Y </a:t>
            </a:r>
            <a:r>
              <a:rPr lang="es-CO" i="1" dirty="0">
                <a:latin typeface="Agency FB" pitchFamily="34" charset="0"/>
              </a:rPr>
              <a:t>tomé las treinta piezas de plata, y las eché en la casa de Jehová al tesoro”</a:t>
            </a:r>
            <a:r>
              <a:rPr lang="es-CO" b="1" dirty="0"/>
              <a:t>. </a:t>
            </a:r>
            <a:r>
              <a:rPr lang="es-CO" b="1" dirty="0" smtClean="0">
                <a:solidFill>
                  <a:srgbClr val="FF0000"/>
                </a:solidFill>
              </a:rPr>
              <a:t>(</a:t>
            </a:r>
            <a:r>
              <a:rPr lang="es-CO" b="1" dirty="0">
                <a:solidFill>
                  <a:srgbClr val="FF0000"/>
                </a:solidFill>
              </a:rPr>
              <a:t> Zacarías </a:t>
            </a:r>
            <a:r>
              <a:rPr lang="es-CO" b="1" dirty="0" smtClean="0">
                <a:solidFill>
                  <a:srgbClr val="FF0000"/>
                </a:solidFill>
              </a:rPr>
              <a:t>11:13).</a:t>
            </a:r>
            <a:r>
              <a:rPr lang="es-CO" b="1" dirty="0">
                <a:solidFill>
                  <a:srgbClr val="FF0000"/>
                </a:solidFill>
              </a:rPr>
              <a:t/>
            </a:r>
            <a:br>
              <a:rPr lang="es-CO" b="1" dirty="0">
                <a:solidFill>
                  <a:srgbClr val="FF0000"/>
                </a:solidFill>
              </a:rPr>
            </a:br>
            <a:endParaRPr lang="es-CO" b="1" dirty="0" smtClean="0">
              <a:solidFill>
                <a:srgbClr val="FF0000"/>
              </a:solidFill>
            </a:endParaRPr>
          </a:p>
          <a:p>
            <a:r>
              <a:rPr lang="es-CO" b="1" dirty="0" smtClean="0"/>
              <a:t>Cumplimiento</a:t>
            </a:r>
            <a:r>
              <a:rPr lang="es-CO" b="1" dirty="0"/>
              <a:t>: “</a:t>
            </a:r>
            <a:r>
              <a:rPr lang="es-CO" i="1" dirty="0">
                <a:latin typeface="Agency FB" pitchFamily="34" charset="0"/>
              </a:rPr>
              <a:t>Y arrojando [Judas] las piezas de plata en el templo, </a:t>
            </a:r>
            <a:r>
              <a:rPr lang="es-CO" i="1" dirty="0" smtClean="0">
                <a:latin typeface="Agency FB" pitchFamily="34" charset="0"/>
              </a:rPr>
              <a:t>salió, y se ahorcó</a:t>
            </a:r>
            <a:r>
              <a:rPr lang="es-CO" b="1" dirty="0" smtClean="0"/>
              <a:t>”. </a:t>
            </a:r>
            <a:r>
              <a:rPr lang="es-CO" b="1" dirty="0">
                <a:solidFill>
                  <a:srgbClr val="FF0000"/>
                </a:solidFill>
              </a:rPr>
              <a:t>( Mateo </a:t>
            </a:r>
            <a:r>
              <a:rPr lang="es-CO" b="1" dirty="0" smtClean="0">
                <a:solidFill>
                  <a:srgbClr val="FF0000"/>
                </a:solidFill>
              </a:rPr>
              <a:t>27:5).</a:t>
            </a:r>
            <a:r>
              <a:rPr lang="es-CO" b="1" dirty="0"/>
              <a:t/>
            </a:r>
            <a:br>
              <a:rPr lang="es-CO" b="1" dirty="0"/>
            </a:br>
            <a:endParaRPr lang="es-CO" b="1" dirty="0" smtClean="0"/>
          </a:p>
          <a:p>
            <a:pPr algn="ctr"/>
            <a:r>
              <a:rPr lang="es-CO" sz="2800" dirty="0" smtClean="0"/>
              <a:t>El texto dice: Después </a:t>
            </a:r>
            <a:r>
              <a:rPr lang="es-CO" sz="2800" dirty="0"/>
              <a:t>de haber traicionado a Jesús, agobiado por el remordimiento, arrojó las monedas en templo, y al salir, se ahorcó</a:t>
            </a:r>
            <a:r>
              <a:rPr lang="es-CO" sz="2800" dirty="0" smtClean="0"/>
              <a:t>. Era el precio de un esclavo, lo que hoy serían unos 66 dólares, Ciertamente que, si Judas hubiese pedido perdón a Jesús, lo hubiera logrado, pero su pecado no se lo permitió.</a:t>
            </a:r>
          </a:p>
          <a:p>
            <a:pPr marL="0" indent="0" algn="ctr">
              <a:buNone/>
            </a:pPr>
            <a:r>
              <a:rPr lang="es-CO" sz="2800" dirty="0" smtClean="0">
                <a:solidFill>
                  <a:srgbClr val="FF0000"/>
                </a:solidFill>
              </a:rPr>
              <a:t>¡Piensa por un momento! ¿Cuánto le dolería a Jesús, la traición de uno de sus amigos?</a:t>
            </a:r>
            <a:endParaRPr lang="es-CO" sz="2800" dirty="0">
              <a:solidFill>
                <a:srgbClr val="FF0000"/>
              </a:solidFill>
            </a:endParaRPr>
          </a:p>
          <a:p>
            <a:endParaRPr lang="es-CO" dirty="0"/>
          </a:p>
        </p:txBody>
      </p:sp>
    </p:spTree>
    <p:extLst>
      <p:ext uri="{BB962C8B-B14F-4D97-AF65-F5344CB8AC3E}">
        <p14:creationId xmlns:p14="http://schemas.microsoft.com/office/powerpoint/2010/main" val="170387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80">
                                          <p:stCondLst>
                                            <p:cond delay="0"/>
                                          </p:stCondLst>
                                        </p:cTn>
                                        <p:tgtEl>
                                          <p:spTgt spid="3">
                                            <p:txEl>
                                              <p:pRg st="4" end="4"/>
                                            </p:txEl>
                                          </p:spTgt>
                                        </p:tgtEl>
                                      </p:cBhvr>
                                    </p:animEffect>
                                    <p:anim calcmode="lin" valueType="num">
                                      <p:cBhvr>
                                        <p:cTn id="2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4" end="4"/>
                                            </p:txEl>
                                          </p:spTgt>
                                        </p:tgtEl>
                                      </p:cBhvr>
                                      <p:to x="100000" y="60000"/>
                                    </p:animScale>
                                    <p:animScale>
                                      <p:cBhvr>
                                        <p:cTn id="32" dur="166" decel="50000">
                                          <p:stCondLst>
                                            <p:cond delay="676"/>
                                          </p:stCondLst>
                                        </p:cTn>
                                        <p:tgtEl>
                                          <p:spTgt spid="3">
                                            <p:txEl>
                                              <p:pRg st="4" end="4"/>
                                            </p:txEl>
                                          </p:spTgt>
                                        </p:tgtEl>
                                      </p:cBhvr>
                                      <p:to x="100000" y="100000"/>
                                    </p:animScale>
                                    <p:animScale>
                                      <p:cBhvr>
                                        <p:cTn id="33" dur="26">
                                          <p:stCondLst>
                                            <p:cond delay="1312"/>
                                          </p:stCondLst>
                                        </p:cTn>
                                        <p:tgtEl>
                                          <p:spTgt spid="3">
                                            <p:txEl>
                                              <p:pRg st="4" end="4"/>
                                            </p:txEl>
                                          </p:spTgt>
                                        </p:tgtEl>
                                      </p:cBhvr>
                                      <p:to x="100000" y="80000"/>
                                    </p:animScale>
                                    <p:animScale>
                                      <p:cBhvr>
                                        <p:cTn id="34" dur="166" decel="50000">
                                          <p:stCondLst>
                                            <p:cond delay="1338"/>
                                          </p:stCondLst>
                                        </p:cTn>
                                        <p:tgtEl>
                                          <p:spTgt spid="3">
                                            <p:txEl>
                                              <p:pRg st="4" end="4"/>
                                            </p:txEl>
                                          </p:spTgt>
                                        </p:tgtEl>
                                      </p:cBhvr>
                                      <p:to x="100000" y="100000"/>
                                    </p:animScale>
                                    <p:animScale>
                                      <p:cBhvr>
                                        <p:cTn id="35" dur="26">
                                          <p:stCondLst>
                                            <p:cond delay="1642"/>
                                          </p:stCondLst>
                                        </p:cTn>
                                        <p:tgtEl>
                                          <p:spTgt spid="3">
                                            <p:txEl>
                                              <p:pRg st="4" end="4"/>
                                            </p:txEl>
                                          </p:spTgt>
                                        </p:tgtEl>
                                      </p:cBhvr>
                                      <p:to x="100000" y="90000"/>
                                    </p:animScale>
                                    <p:animScale>
                                      <p:cBhvr>
                                        <p:cTn id="36" dur="166" decel="50000">
                                          <p:stCondLst>
                                            <p:cond delay="1668"/>
                                          </p:stCondLst>
                                        </p:cTn>
                                        <p:tgtEl>
                                          <p:spTgt spid="3">
                                            <p:txEl>
                                              <p:pRg st="4" end="4"/>
                                            </p:txEl>
                                          </p:spTgt>
                                        </p:tgtEl>
                                      </p:cBhvr>
                                      <p:to x="100000" y="100000"/>
                                    </p:animScale>
                                    <p:animScale>
                                      <p:cBhvr>
                                        <p:cTn id="37" dur="26">
                                          <p:stCondLst>
                                            <p:cond delay="1808"/>
                                          </p:stCondLst>
                                        </p:cTn>
                                        <p:tgtEl>
                                          <p:spTgt spid="3">
                                            <p:txEl>
                                              <p:pRg st="4" end="4"/>
                                            </p:txEl>
                                          </p:spTgt>
                                        </p:tgtEl>
                                      </p:cBhvr>
                                      <p:to x="100000" y="95000"/>
                                    </p:animScale>
                                    <p:animScale>
                                      <p:cBhvr>
                                        <p:cTn id="38"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04656"/>
          </a:xfrm>
        </p:spPr>
        <p:txBody>
          <a:bodyPr>
            <a:normAutofit fontScale="92500" lnSpcReduction="10000"/>
          </a:bodyPr>
          <a:lstStyle/>
          <a:p>
            <a:pPr marL="0" indent="0" algn="ctr">
              <a:buNone/>
            </a:pPr>
            <a:r>
              <a:rPr lang="es-CO" sz="3500" b="1" u="sng" dirty="0"/>
              <a:t>24.- El Mesías sería abandonado por sus seguidores</a:t>
            </a:r>
            <a:r>
              <a:rPr lang="es-CO" u="sng" dirty="0"/>
              <a:t>.</a:t>
            </a:r>
          </a:p>
          <a:p>
            <a:r>
              <a:rPr lang="es-CO" b="1" dirty="0"/>
              <a:t>Profecía: “</a:t>
            </a:r>
            <a:r>
              <a:rPr lang="es-CO" i="1" dirty="0">
                <a:latin typeface="Agency FB" pitchFamily="34" charset="0"/>
              </a:rPr>
              <a:t>Hiere al pastor, y serán dispersadas las ovejas”</a:t>
            </a:r>
            <a:r>
              <a:rPr lang="es-CO" b="1" dirty="0"/>
              <a:t>. </a:t>
            </a:r>
            <a:r>
              <a:rPr lang="es-CO" b="1" dirty="0">
                <a:solidFill>
                  <a:srgbClr val="FF0000"/>
                </a:solidFill>
              </a:rPr>
              <a:t>( Zacarías </a:t>
            </a:r>
            <a:r>
              <a:rPr lang="es-CO" b="1" dirty="0" smtClean="0">
                <a:solidFill>
                  <a:srgbClr val="FF0000"/>
                </a:solidFill>
              </a:rPr>
              <a:t>13:7).</a:t>
            </a:r>
            <a:r>
              <a:rPr lang="es-CO" b="1" dirty="0">
                <a:solidFill>
                  <a:srgbClr val="FF0000"/>
                </a:solidFill>
              </a:rPr>
              <a:t/>
            </a:r>
            <a:br>
              <a:rPr lang="es-CO" b="1" dirty="0">
                <a:solidFill>
                  <a:srgbClr val="FF0000"/>
                </a:solidFill>
              </a:rPr>
            </a:br>
            <a:endParaRPr lang="es-CO" b="1" dirty="0" smtClean="0">
              <a:solidFill>
                <a:srgbClr val="FF0000"/>
              </a:solidFill>
            </a:endParaRPr>
          </a:p>
          <a:p>
            <a:r>
              <a:rPr lang="es-CO" b="1" dirty="0" smtClean="0"/>
              <a:t>Cumplimiento</a:t>
            </a:r>
            <a:r>
              <a:rPr lang="es-CO" b="1" dirty="0"/>
              <a:t>: “</a:t>
            </a:r>
            <a:r>
              <a:rPr lang="es-CO" i="1" dirty="0">
                <a:latin typeface="Agency FB" pitchFamily="34" charset="0"/>
              </a:rPr>
              <a:t>Entonces Jesús les dijo: Todos os escandalizaréis de mí esta noche; por que escrito está: Hiere al pastor y las ovejas serán dispersadas [...] Entonces todos los discípulos, dejándole, huyeron</a:t>
            </a:r>
            <a:r>
              <a:rPr lang="es-CO" b="1" dirty="0"/>
              <a:t>”. </a:t>
            </a:r>
            <a:r>
              <a:rPr lang="es-CO" b="1" dirty="0">
                <a:solidFill>
                  <a:srgbClr val="FF0000"/>
                </a:solidFill>
              </a:rPr>
              <a:t>( Marcos </a:t>
            </a:r>
            <a:r>
              <a:rPr lang="es-CO" b="1" dirty="0" smtClean="0">
                <a:solidFill>
                  <a:srgbClr val="FF0000"/>
                </a:solidFill>
              </a:rPr>
              <a:t>14:27-50).</a:t>
            </a:r>
            <a:r>
              <a:rPr lang="es-CO" b="1" dirty="0">
                <a:solidFill>
                  <a:srgbClr val="FF0000"/>
                </a:solidFill>
              </a:rPr>
              <a:t/>
            </a:r>
            <a:br>
              <a:rPr lang="es-CO" b="1" dirty="0">
                <a:solidFill>
                  <a:srgbClr val="FF0000"/>
                </a:solidFill>
              </a:rPr>
            </a:br>
            <a:endParaRPr lang="es-CO" b="1" dirty="0" smtClean="0">
              <a:solidFill>
                <a:srgbClr val="FF0000"/>
              </a:solidFill>
            </a:endParaRPr>
          </a:p>
          <a:p>
            <a:pPr marL="0" indent="0" algn="ctr">
              <a:buNone/>
            </a:pPr>
            <a:r>
              <a:rPr lang="es-CO" dirty="0" smtClean="0">
                <a:solidFill>
                  <a:srgbClr val="FF0000"/>
                </a:solidFill>
              </a:rPr>
              <a:t>Los </a:t>
            </a:r>
            <a:r>
              <a:rPr lang="es-CO" dirty="0">
                <a:solidFill>
                  <a:srgbClr val="FF0000"/>
                </a:solidFill>
              </a:rPr>
              <a:t>doce discípulos que habían seguido a Jesús fielmente por </a:t>
            </a:r>
            <a:r>
              <a:rPr lang="es-CO" dirty="0" smtClean="0">
                <a:solidFill>
                  <a:srgbClr val="FF0000"/>
                </a:solidFill>
              </a:rPr>
              <a:t>más de tres </a:t>
            </a:r>
            <a:r>
              <a:rPr lang="es-CO" dirty="0">
                <a:solidFill>
                  <a:srgbClr val="FF0000"/>
                </a:solidFill>
              </a:rPr>
              <a:t>años, huyeron en medio de la </a:t>
            </a:r>
            <a:r>
              <a:rPr lang="es-CO" dirty="0" smtClean="0">
                <a:solidFill>
                  <a:srgbClr val="FF0000"/>
                </a:solidFill>
              </a:rPr>
              <a:t>noche </a:t>
            </a:r>
            <a:r>
              <a:rPr lang="es-CO" dirty="0" smtClean="0"/>
              <a:t>(lea Juan 13: 37,38). </a:t>
            </a:r>
            <a:endParaRPr lang="es-CO" dirty="0"/>
          </a:p>
        </p:txBody>
      </p:sp>
    </p:spTree>
    <p:extLst>
      <p:ext uri="{BB962C8B-B14F-4D97-AF65-F5344CB8AC3E}">
        <p14:creationId xmlns:p14="http://schemas.microsoft.com/office/powerpoint/2010/main" val="349568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192688"/>
          </a:xfrm>
        </p:spPr>
        <p:txBody>
          <a:bodyPr>
            <a:normAutofit fontScale="92500" lnSpcReduction="10000"/>
          </a:bodyPr>
          <a:lstStyle/>
          <a:p>
            <a:pPr marL="0" indent="0" algn="ctr">
              <a:buNone/>
            </a:pPr>
            <a:r>
              <a:rPr lang="es-CO" sz="3600" b="1" u="sng" dirty="0"/>
              <a:t>25.- El Mesías permanecería en silencio delante de sus acusadores.</a:t>
            </a:r>
          </a:p>
          <a:p>
            <a:r>
              <a:rPr lang="es-CO" b="1" dirty="0"/>
              <a:t>Profecía: “</a:t>
            </a:r>
            <a:r>
              <a:rPr lang="es-CO" i="1" dirty="0">
                <a:latin typeface="Agency FB" pitchFamily="34" charset="0"/>
              </a:rPr>
              <a:t>Angustiado, Él, y afligido, no abrió su boca</a:t>
            </a:r>
            <a:r>
              <a:rPr lang="es-CO" b="1" dirty="0"/>
              <a:t>”. </a:t>
            </a:r>
            <a:r>
              <a:rPr lang="es-CO" b="1" dirty="0">
                <a:solidFill>
                  <a:srgbClr val="FF0000"/>
                </a:solidFill>
              </a:rPr>
              <a:t>( Isaías </a:t>
            </a:r>
            <a:r>
              <a:rPr lang="es-CO" b="1" dirty="0" smtClean="0">
                <a:solidFill>
                  <a:srgbClr val="FF0000"/>
                </a:solidFill>
              </a:rPr>
              <a:t>53:7).</a:t>
            </a:r>
            <a:r>
              <a:rPr lang="es-CO" b="1" dirty="0">
                <a:solidFill>
                  <a:srgbClr val="FF0000"/>
                </a:solidFill>
              </a:rPr>
              <a:t/>
            </a:r>
            <a:br>
              <a:rPr lang="es-CO" b="1" dirty="0">
                <a:solidFill>
                  <a:srgbClr val="FF0000"/>
                </a:solidFill>
              </a:rPr>
            </a:br>
            <a:endParaRPr lang="es-CO" b="1" dirty="0" smtClean="0">
              <a:solidFill>
                <a:srgbClr val="FF0000"/>
              </a:solidFill>
            </a:endParaRPr>
          </a:p>
          <a:p>
            <a:r>
              <a:rPr lang="es-CO" b="1" dirty="0" smtClean="0"/>
              <a:t>Cumplimiento</a:t>
            </a:r>
            <a:r>
              <a:rPr lang="es-CO" b="1" dirty="0"/>
              <a:t>: “</a:t>
            </a:r>
            <a:r>
              <a:rPr lang="es-CO" i="1" dirty="0">
                <a:latin typeface="Agency FB" pitchFamily="34" charset="0"/>
              </a:rPr>
              <a:t>Y siendo acusado por los principales sacerdotes y por los ancianos, nada respondió</a:t>
            </a:r>
            <a:r>
              <a:rPr lang="es-CO" i="1" dirty="0" smtClean="0">
                <a:latin typeface="Agency FB" pitchFamily="34" charset="0"/>
              </a:rPr>
              <a:t>”</a:t>
            </a:r>
            <a:r>
              <a:rPr lang="es-CO" b="1" dirty="0" smtClean="0"/>
              <a:t>.</a:t>
            </a:r>
          </a:p>
          <a:p>
            <a:pPr marL="0" indent="0" algn="ctr">
              <a:buNone/>
            </a:pPr>
            <a:r>
              <a:rPr lang="es-CO" b="1" dirty="0" smtClean="0">
                <a:solidFill>
                  <a:srgbClr val="FF0000"/>
                </a:solidFill>
              </a:rPr>
              <a:t>(</a:t>
            </a:r>
            <a:r>
              <a:rPr lang="es-CO" b="1" dirty="0">
                <a:solidFill>
                  <a:srgbClr val="FF0000"/>
                </a:solidFill>
              </a:rPr>
              <a:t> Mateo </a:t>
            </a:r>
            <a:r>
              <a:rPr lang="es-CO" b="1" dirty="0" smtClean="0">
                <a:solidFill>
                  <a:srgbClr val="FF0000"/>
                </a:solidFill>
              </a:rPr>
              <a:t>27:12).</a:t>
            </a:r>
            <a:r>
              <a:rPr lang="es-CO" b="1" dirty="0">
                <a:solidFill>
                  <a:srgbClr val="FF0000"/>
                </a:solidFill>
              </a:rPr>
              <a:t/>
            </a:r>
            <a:br>
              <a:rPr lang="es-CO" b="1" dirty="0">
                <a:solidFill>
                  <a:srgbClr val="FF0000"/>
                </a:solidFill>
              </a:rPr>
            </a:br>
            <a:endParaRPr lang="es-CO" b="1" dirty="0" smtClean="0">
              <a:solidFill>
                <a:srgbClr val="FF0000"/>
              </a:solidFill>
            </a:endParaRPr>
          </a:p>
          <a:p>
            <a:pPr marL="0" indent="0" algn="ctr">
              <a:buNone/>
            </a:pPr>
            <a:r>
              <a:rPr lang="es-CO" b="1" dirty="0" smtClean="0"/>
              <a:t>Durante </a:t>
            </a:r>
            <a:r>
              <a:rPr lang="es-CO" b="1" dirty="0"/>
              <a:t>todo el proceso de mentiras y falsas acusaciones, Jesús callaba</a:t>
            </a:r>
            <a:r>
              <a:rPr lang="es-CO" b="1" dirty="0" smtClean="0"/>
              <a:t>. Qué ejemplo tremendo para nosotros cuando somos acusados, y a veces sin razón </a:t>
            </a:r>
            <a:r>
              <a:rPr lang="es-CO" b="1" dirty="0" smtClean="0">
                <a:solidFill>
                  <a:srgbClr val="FF0000"/>
                </a:solidFill>
              </a:rPr>
              <a:t>(lea Juan 13:15-17).</a:t>
            </a:r>
            <a:endParaRPr lang="es-CO" dirty="0">
              <a:solidFill>
                <a:srgbClr val="FF0000"/>
              </a:solidFill>
            </a:endParaRPr>
          </a:p>
        </p:txBody>
      </p:sp>
    </p:spTree>
    <p:extLst>
      <p:ext uri="{BB962C8B-B14F-4D97-AF65-F5344CB8AC3E}">
        <p14:creationId xmlns:p14="http://schemas.microsoft.com/office/powerpoint/2010/main" val="301014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animEffect transition="in" filter="wipe(down)">
                                      <p:cBhvr>
                                        <p:cTn id="59" dur="580">
                                          <p:stCondLst>
                                            <p:cond delay="0"/>
                                          </p:stCondLst>
                                        </p:cTn>
                                        <p:tgtEl>
                                          <p:spTgt spid="3">
                                            <p:txEl>
                                              <p:pRg st="3" end="3"/>
                                            </p:txEl>
                                          </p:spTgt>
                                        </p:tgtEl>
                                      </p:cBhvr>
                                    </p:animEffect>
                                    <p:anim calcmode="lin" valueType="num">
                                      <p:cBhvr>
                                        <p:cTn id="6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3">
                                            <p:txEl>
                                              <p:pRg st="3" end="3"/>
                                            </p:txEl>
                                          </p:spTgt>
                                        </p:tgtEl>
                                      </p:cBhvr>
                                      <p:to x="100000" y="60000"/>
                                    </p:animScale>
                                    <p:animScale>
                                      <p:cBhvr>
                                        <p:cTn id="66" dur="166" decel="50000">
                                          <p:stCondLst>
                                            <p:cond delay="676"/>
                                          </p:stCondLst>
                                        </p:cTn>
                                        <p:tgtEl>
                                          <p:spTgt spid="3">
                                            <p:txEl>
                                              <p:pRg st="3" end="3"/>
                                            </p:txEl>
                                          </p:spTgt>
                                        </p:tgtEl>
                                      </p:cBhvr>
                                      <p:to x="100000" y="100000"/>
                                    </p:animScale>
                                    <p:animScale>
                                      <p:cBhvr>
                                        <p:cTn id="67" dur="26">
                                          <p:stCondLst>
                                            <p:cond delay="1312"/>
                                          </p:stCondLst>
                                        </p:cTn>
                                        <p:tgtEl>
                                          <p:spTgt spid="3">
                                            <p:txEl>
                                              <p:pRg st="3" end="3"/>
                                            </p:txEl>
                                          </p:spTgt>
                                        </p:tgtEl>
                                      </p:cBhvr>
                                      <p:to x="100000" y="80000"/>
                                    </p:animScale>
                                    <p:animScale>
                                      <p:cBhvr>
                                        <p:cTn id="68" dur="166" decel="50000">
                                          <p:stCondLst>
                                            <p:cond delay="1338"/>
                                          </p:stCondLst>
                                        </p:cTn>
                                        <p:tgtEl>
                                          <p:spTgt spid="3">
                                            <p:txEl>
                                              <p:pRg st="3" end="3"/>
                                            </p:txEl>
                                          </p:spTgt>
                                        </p:tgtEl>
                                      </p:cBhvr>
                                      <p:to x="100000" y="100000"/>
                                    </p:animScale>
                                    <p:animScale>
                                      <p:cBhvr>
                                        <p:cTn id="69" dur="26">
                                          <p:stCondLst>
                                            <p:cond delay="1642"/>
                                          </p:stCondLst>
                                        </p:cTn>
                                        <p:tgtEl>
                                          <p:spTgt spid="3">
                                            <p:txEl>
                                              <p:pRg st="3" end="3"/>
                                            </p:txEl>
                                          </p:spTgt>
                                        </p:tgtEl>
                                      </p:cBhvr>
                                      <p:to x="100000" y="90000"/>
                                    </p:animScale>
                                    <p:animScale>
                                      <p:cBhvr>
                                        <p:cTn id="70" dur="166" decel="50000">
                                          <p:stCondLst>
                                            <p:cond delay="1668"/>
                                          </p:stCondLst>
                                        </p:cTn>
                                        <p:tgtEl>
                                          <p:spTgt spid="3">
                                            <p:txEl>
                                              <p:pRg st="3" end="3"/>
                                            </p:txEl>
                                          </p:spTgt>
                                        </p:tgtEl>
                                      </p:cBhvr>
                                      <p:to x="100000" y="100000"/>
                                    </p:animScale>
                                    <p:animScale>
                                      <p:cBhvr>
                                        <p:cTn id="71" dur="26">
                                          <p:stCondLst>
                                            <p:cond delay="1808"/>
                                          </p:stCondLst>
                                        </p:cTn>
                                        <p:tgtEl>
                                          <p:spTgt spid="3">
                                            <p:txEl>
                                              <p:pRg st="3" end="3"/>
                                            </p:txEl>
                                          </p:spTgt>
                                        </p:tgtEl>
                                      </p:cBhvr>
                                      <p:to x="100000" y="95000"/>
                                    </p:animScale>
                                    <p:animScale>
                                      <p:cBhvr>
                                        <p:cTn id="72" dur="166" decel="50000">
                                          <p:stCondLst>
                                            <p:cond delay="1834"/>
                                          </p:stCondLst>
                                        </p:cTn>
                                        <p:tgtEl>
                                          <p:spTgt spid="3">
                                            <p:txEl>
                                              <p:pRg st="3" end="3"/>
                                            </p:tx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1" presetClass="entr" presetSubtype="1" fill="hold" nodeType="clickEffect">
                                  <p:stCondLst>
                                    <p:cond delay="0"/>
                                  </p:stCondLst>
                                  <p:childTnLst>
                                    <p:set>
                                      <p:cBhvr>
                                        <p:cTn id="76" dur="1" fill="hold">
                                          <p:stCondLst>
                                            <p:cond delay="0"/>
                                          </p:stCondLst>
                                        </p:cTn>
                                        <p:tgtEl>
                                          <p:spTgt spid="3">
                                            <p:txEl>
                                              <p:pRg st="4" end="4"/>
                                            </p:txEl>
                                          </p:spTgt>
                                        </p:tgtEl>
                                        <p:attrNameLst>
                                          <p:attrName>style.visibility</p:attrName>
                                        </p:attrNameLst>
                                      </p:cBhvr>
                                      <p:to>
                                        <p:strVal val="visible"/>
                                      </p:to>
                                    </p:set>
                                    <p:animEffect transition="in" filter="wheel(1)">
                                      <p:cBhvr>
                                        <p:cTn id="7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592288"/>
          </a:xfrm>
        </p:spPr>
        <p:txBody>
          <a:bodyPr>
            <a:normAutofit lnSpcReduction="10000"/>
          </a:bodyPr>
          <a:lstStyle/>
          <a:p>
            <a:pPr marL="0" indent="0" algn="ctr">
              <a:buNone/>
            </a:pPr>
            <a:r>
              <a:rPr lang="es-CO" sz="3600" b="1" u="sng" dirty="0" smtClean="0"/>
              <a:t>26. El </a:t>
            </a:r>
            <a:r>
              <a:rPr lang="es-CO" sz="3600" b="1" u="sng" dirty="0"/>
              <a:t>Mesías sería herido y azotado.</a:t>
            </a:r>
          </a:p>
          <a:p>
            <a:pPr marL="0" indent="0">
              <a:buNone/>
            </a:pPr>
            <a:r>
              <a:rPr lang="es-CO" b="1" dirty="0"/>
              <a:t>Profecía: “</a:t>
            </a:r>
            <a:r>
              <a:rPr lang="es-CO" i="1" dirty="0">
                <a:latin typeface="Agency FB" pitchFamily="34" charset="0"/>
              </a:rPr>
              <a:t>Mas él herido fue por nuestras rebeliones, molido por nuestros pecados; el castigo de nuestra paz fue sobre Él, y por sus llagas fuimos nosotros curados</a:t>
            </a:r>
            <a:r>
              <a:rPr lang="es-CO" b="1" dirty="0"/>
              <a:t>”. </a:t>
            </a:r>
            <a:r>
              <a:rPr lang="es-CO" b="1" dirty="0">
                <a:solidFill>
                  <a:srgbClr val="FF0000"/>
                </a:solidFill>
              </a:rPr>
              <a:t>( Isaías </a:t>
            </a:r>
            <a:r>
              <a:rPr lang="es-CO" b="1" dirty="0" smtClean="0">
                <a:solidFill>
                  <a:srgbClr val="FF0000"/>
                </a:solidFill>
              </a:rPr>
              <a:t>53:5).</a:t>
            </a:r>
          </a:p>
        </p:txBody>
      </p:sp>
      <p:sp>
        <p:nvSpPr>
          <p:cNvPr id="4" name="3 Rectángulo"/>
          <p:cNvSpPr/>
          <p:nvPr/>
        </p:nvSpPr>
        <p:spPr>
          <a:xfrm>
            <a:off x="3491880" y="2924944"/>
            <a:ext cx="2664296" cy="3539430"/>
          </a:xfrm>
          <a:prstGeom prst="rect">
            <a:avLst/>
          </a:prstGeom>
        </p:spPr>
        <p:txBody>
          <a:bodyPr wrap="square">
            <a:spAutoFit/>
          </a:bodyPr>
          <a:lstStyle/>
          <a:p>
            <a:pPr algn="ctr"/>
            <a:r>
              <a:rPr lang="es-CO" sz="3200" b="1" dirty="0"/>
              <a:t>Cumplimiento :“</a:t>
            </a:r>
            <a:r>
              <a:rPr lang="es-CO" sz="3200" b="1" i="1" dirty="0">
                <a:latin typeface="Agency FB" pitchFamily="34" charset="0"/>
              </a:rPr>
              <a:t>Y habiendo azotado a Jesús le entregó para ser crucificado</a:t>
            </a:r>
            <a:r>
              <a:rPr lang="es-CO" sz="3200" b="1" dirty="0"/>
              <a:t>”. </a:t>
            </a:r>
            <a:r>
              <a:rPr lang="es-CO" sz="3200" b="1" dirty="0">
                <a:solidFill>
                  <a:srgbClr val="FF0000"/>
                </a:solidFill>
              </a:rPr>
              <a:t>( Mateo 27:26)</a:t>
            </a:r>
            <a:endParaRPr lang="es-CO" sz="3200" dirty="0">
              <a:solidFill>
                <a:srgbClr val="FF0000"/>
              </a:solidFill>
            </a:endParaRPr>
          </a:p>
        </p:txBody>
      </p:sp>
      <p:sp>
        <p:nvSpPr>
          <p:cNvPr id="5" name="AutoShape 2" descr="data:image/jpeg;base64,/9j/4AAQSkZJRgABAQAAAQABAAD/2wCEAAkGBhQSERUUExQWFRUWGBUWGBUYFxcXGBoYFRwVFRcYFxYXHCYeFxokGhgXHy8gIycpLCwsHB4xNTAqNSYrLCkBCQoKDgwOGg8PGiwkHyQsLCwsLCwpKSwsLCwsLCwsLCwsLCwsLCwsLCwsLCwsLCwsLCwsLCwsLCwsLCwsLCwsLP/AABEIALkBEQMBIgACEQEDEQH/xAAcAAACAgMBAQAAAAAAAAAAAAAFBgMEAQIHAAj/xABEEAABAwIEAwUFBQYDBwUAAAABAAIRAyEEBRIxBkFREyJhcYEykaGx8AcUQsHRFTNScoLhYpKyFiM0Q3Oi8SQ1U4PC/8QAGQEAAgMBAAAAAAAAAAAAAAAAAwQAAQIF/8QALhEAAgIBBAAFAwQCAwEAAAAAAAECEQMEEiExEyJBUWEycYEjobHBkfAz0eEU/9oADAMBAAIRAxEAPwBOyOgQwkyJW9ekYJnkmviHACm4NaIACWMwEMPquJl4zNfJ2IL9NC7VeRIlEMK0Oonqg5RTJHEkjkm8qqNimN3KjODedOmeZRDCVYtqd5fXJaYfDw53K8qFtSKkSlm9zYaqRLjnf74ATedymLA8FmoA5x3SvTfqxDJn2ua7nleWTTafBPaWKvn2F8rpWc8rfZ6IsT71VHBdSY5Lr7MtstDlI6BP7IC+85HU4FqcitKPAFUm7oH11XYhlg6LYZeOgVbIWTxDmGC+zdo9okozh+BqQGydvua8/CLa2rozvYhZrw3TpsJAjyW+ScN03skiZV7ipjyCGgyr3DdAimBHJDdb+vQM+ImtLhym0WaEJzCgKb29CYTo3DFAs7yR1T2bcwVc+YujMJc8lrB4YFosrRwQjZR5RhXtADt0WFJWpcGJumCjgJCg/ZyOimtexV7jKkCBgFn7ki33daGkqsvcLXEGU9pSI8FxHO8IadQtO4X0XjKMtPWFwfjTDuGIfqHl5IOZdSCwdopcL4I1a4HS6c+KsgIp6ukSq/2UZXqqPeeUALovEWVB9BwHRVCClFl3TOJOoBoklFuE2klx5WQbFsIcWu5Ej3Jh4WfAIFwkJry8jGP6i/Ry4VKsdU3YDIdERI2UHDOW6nF/onAYZNaTGlHc0Yz5PNSBrMJyS3xbgBAJTz92QPibL5YSmcy3waQLFLzqxB+4NXlc+7eBXlw6Z0aQQ41pxWPkVz/N63cIT/xm1wrknYi3T62XNc7dyWmr1EvuYbrCvsBwj2S4eBJ5oPhaWpwCZ2UtLAi6mfG0FgjzZcODgz4JbxDwK7k0sqSz0SXiXE1HeaBp1bdhM3CRZpviq0+K+h+G8SH4dh/whfOeEaS4c13zgEzhGHwT+HjJXwKZVcLGYLJK9CxCeFDywsr0KENYXnBbQvQoQrvwbTuAt6eGa3YKWF5SyGCFjStoWQFCGmhZWxKwoQ0JWJWxK1UKMFy0KkWpKhZDUFiuPfaDlrnVpHRdleUgcYUO/wC9L6qTjibQ3poqUqYO+y5hphwO8yukObIIK59wSIqO9F0QFTSzcsdsrPHbKkcj49ybTV1NG8yh3DdM0pLtiuh8QYcOde/0Ur5nRAYeSQ1E34jiOQgtqkOPCVQGmCPrdMgck/gKsOwAHKR8U1Gounh+hCGTmTJi5Uc0MsMqY1bIfmWIHZmeiMjMVyLnZheVL7wOoWUp5fgasd86ydldpDguD8XYTssS5k2Gy+gMTWIaT0C+euLMZ2mLqu6GB6K8kValXIGEnVFbJwO0uj2IeI3SowrJxDup96TyYd8rsPDLtVUN2Hd3Tfkl6tQ7xPiVWoZm9vMqfA1DVrMYT7TgD6lZhhlBtmpZVJFvA0JIXa/s8MYYDxUOWcCYdrB3ATAvzTBlmUtoN0sEBNwwSjPc2L5MsZR2oJSvSomyspsVN5Xi5RlY0KEJNSxrWiwVRRLqXpUMrIerLJViVoCsyoQyVgrwKxChDUqOopSFoad1dkIiSsNU/ZrHZKWXZCXJb4nwmppKanUQhWeU4pk+aHkipwcQ2GW2SYq8Isio5PMLn/BuZh9Z4HKF0Nosg6VVjSCah3PgWs6ZeUv4vLTW7jU4Z0waJKF8OOa6oYS+bFedX6jMMn6JrwtkrsOzSb7phYxWzSC8GroqkqQg5WVnU0NzTAl7CB4o25i0LFpMpSoQP9kan8R968ugaF5B8KHt+7N+NIpcR4oU8O9x5AlfOz6ZqPJ/iJPvMrtv2n4sswbo5299lzDhXLdYc6OsbfM7IOZ1SN442gGKI2NlFUotbBJT5geBg4l1aoBf2WXPWCTYeiYcNwlhNIAY24gF3ecfU/2WIpvsYWFsQsnwOBqM1ObWLubdTQ23tHVaymr0MIK9F1Fppd9puXOa4TuCRHqDCtcVcLCiZpPaGPMGTABsR8lNlfDtP7qe2cXxJaabHPcJcILXTEGCIjmEWL3R20CyQ2SpnWsJmbYAg7bmAroxRIsAfIrnGFxj6dL2HdpbTTe7U4g/4YGl0TZWcDxG5zSaYLo9pv4h4gbkfJBlnlH6kHWmxyVwf+ToLMUOYIUsyLJEpcR1NJdDg2+8A26AmT6Ihw9xMK7nAHaL+J8FcNSpOqYKekpWmhrIWCVVq4h7fw6vKygxectp0nVHBzdIm4TW5CvhS7K+e8SUsMDrMuidI38/AeJSXiPtVI9inPmfmlbiLNjUc57vxOJje4uAfABKuIxB8ZN7fMpfxXJ8BvDjFcnRH/aZWeCA5jT1DZv0BJN0OHFeKZL3EvvMyWdJgNdfzukyjTcIcWk+JM+KO5TiY9poAcI1EuPwCpuu2RfCH3h37TmF2jEd0f8AyTIB2gkCY8SE+0MQHiWkOB5ggj3hfO2YB1N7mVAHAwdTeh2MIjwvxDWwlUdk81KUiWzAI52Oy1HLS90YljtnfYXg9KP+3tJ7Jh4N5bG0T0KEH7VaYMNbYc3Wk+Q2+rI2+NXZjwpHRta1L0s5fxlSewlz2gxNjb4wbKWnxKzUGtkucYA2kc3GfZA6+CvfF82Tw2Hw5Z1qvQrh47pa4WkgypHGy12Zo2L7IHxJmLW0iCeRRHFYiBaUmZ5hX1jz+uqxKVBscL5YvcEYgMxbv8Wy681whc74c4Oeyr2rt+id+2gQVjGnFckn5nwUuKiRRMdCl3grDOpuJcCJjdNONc1wgqo2s0G3JKZ8lzUo+geEajTDgrWlea/mgBxxc6xRLDVo3W4aq+GClhovOqLBaV5hm6zWq6RsnkxdntB8V5Q/f1lQlMr8SZK3FUTTdseaXcXw7RoUWUxALS0k8zeQPWE3bLj3E2cV31qrXks7+iD+GTv42gpbNSXKGMHf2Ld6+IqUqdRtNjRqcZ5uJAgA3J/JQZjxDRwrOzpue9/OqTc/yxcKKtwPUpHSx0uJ/eEkTFxtvZG8r+zlrT2lUF7yZDje+8gJZQlur/f/AA6DycW/9/7OfZzmGIrMDS1+iZHdPNNHCWc0aGDc3UaWIJBcRGpzJsGucIDgOvxlNOIyUCwZJ3mLHw8EPqcNE3c0Omx6hNLFKK8orKpO27AOJpUasxjKwc83NQB9hcXbEG6koZG+kwup4lj6kkDSS0lsb96Dq8Pitsz4RDD3SWnlAJ6eKGZnTaxgBdpeN2OMydpYl8kZv6kmFxyjF8cfwFstLKuJccWHv00wDTIcXOiwdTAuCLeF1pkWYMwlZ4drpsc4lnaAi02l1wUOyHEV6YBDnBpm7u82N5AMx6Jyo42l21JlR1N9Ks1zXtEENqAamnSZi0g+nRXCpqrJKLhc0hty/PGOZOq28gyI8+aTeOuJxUDqbNme0epOxPgLI9S4PotDvu9TRq5A930bsPRco4lyupgq76dSrcy4EAyQ6TYneRZEyRmlTAqUO12CcVjz3h1MxO3kVA6q5/sgx8LdSq1V4O3xVmlipAB2A22Fo36lYqujF2E8uwd41QT1BdJ6eKKV8srmY0kCLiZHkIn4IZgmkgPIbExzm/I9BzlPVHCFjdQLTpgtBPIi7dQ5WnwWHdhsePcJuOy2sBr7ztr+XTp5IcAXezAdebXI6QJg/BdFw+YMqEvvzDhJIYIgd683n4IZhcrw2KL9QDXAmHMIabTcRtt5Iam/YPLTeqYnftgt9glukaTJv0sOQ3siGVMpPhznBoM9Z1DrJsL7jqV7Osj7GA7vtd+7qjcjo6Imep5oXg67mEtDHAkgiZ+XuKMmmuBVqUJeZDbRyxs91+nSZ1QTJ6AWEeJlMWSZa59SKjpJ7waR5CSOd0h5Xmj2EFxkSRcxHn4W3j1XReGGPb/v6ndDwNIiXkbiw9lvxPggvepUuhqDjJWlyNFDBuaNz74+GyuUKTp9r80Fq5q90w0+treSvZZVc93SN/op2LVGMmOW25UE3adnRKpYsMZcqhm5BedJJMXO10FOZOqODahuIHgYt70OeqUG0zEdG5RUk/uFhmjnnTTFuqINwBiSbqtllHSiGIxekSh7nNXIHPyuogXFYWeZCCOqva8taJHVFX491VxjZR4zEspCXRKVkotWgls9SpaQAdyrQ7gkuQ/DYp1V20BX6eFadzKuKvojZYyvNg6YOxRZmLa7dLOLyy4fTMEfH9VZo1THimsOSUfKwE4KXIf0M8PesIT2h+pXkzvYLww25q5x9qOUCO3BgiA7xidJ+Me5dL0QLpd4twDa1EsdMHp+SrIrizWH6hXyzibTpFUEt5O5t9+48E75XmFOq2WEO6wTb0NwuaYnCxtcTF/C35LP391MtLJBdpIjkYNjHJc/HqXje18obni3I6XisOLmSDMdduiFVNeowD0uPzHJA8LxlUBLXta4iBPPn6FFsPxPTdo7pDnjpqE3tYz8Nk/DPCS7A7XE3xLe73gbXkW9DO4KSeIsyoNlrWNc42NgZ8hzI80QxOIrYpzmFzaQaTqcXAyB/ALSPNWcPw9hqLHO1AloJLyWzPvt0ssSnu66DqKXyxGx9bEjTqZ2bXjugACBtfmLKHE5w1lNob7bHb+QM/NWswe/EvcWWptnlsP5uZKW8ZhXajALhsIHW/vS8fNKyTk4xa7GDDcd1WHdX8ZVdmTddi5oDIJ83SOm6RajSDBBB6EQfiiOR4p7HTTNxePh6pjLN7AWnrerKNSmWOc13KQtqWHM2/tdFuIMsf8AvH2ebubzvsVRypwLhqNx7KF4lw3I1LDtybf8BVtHTS0bG0eJdyRMY1z2hjgWuA3HlEb3BQysCHtdAi/x5wrtOvs4OEt8Pz8kjJvs6GONfgs4xnYsPZnSHjnufeFnC4Y0KjXMdJLQXyJub2+Sgo06mLeHfgaYnqbb+CLZlQZhmkvLiYHv+XvWrkkqNpKUm/QpY4y3TqhkA6TcW/ED+HyS7iBreefj49QjRzTW06m787T4QB5oHVrtD4bq32Mb+a3hTVimqmpStF/hLKu3xLdY7tMyQdnEbCPmuxdrTjvEbeC5vwZTOl7wdMk3I9PyTc3DENAJu70t4gK4Zv1JJ9BsOFeGn7hynUpus0+5QYvM20WEg/RQthFO7j3uUbILmuYuqWF1uerUeF2F8C++gphs81v3CjzkjQHDcHbqLbhL4olon3f+Vti8ygQZ9TYeK5e6Um32ORUU0xgyLiQg6XmRyMyRygo5i8xZp1ONkiYYgajvA5cx85hTjENDmtuaZ3B/L+6Yx53HhgdTot3nh3/Iaw2eMLy2mbrTG4TU/WTMbBU6mUUwWvpq1iHOgQUV89nIaoy7MC2yIYSsTsl6r7V1LQzwgG1goppPkoa6lYAXQ52Yz7BmLn4JIz3i93stMlVcqxddz9+6Ue3VpA/g6X+1/L4ryW9J6/ELyvfIqkdRdVQLiXEtYy5TKaQSL9pNTuNa27p5JzK6gwWF+dC1jX2McyHeiHVaZDrHdzT4W736hMWXYQPogO30D6PuVHHUCIJi5aQeR08oPguJk4Z0k+AIyqQ55dNwSLdCrWX47SGvOmRBE3InbTB8x0VkNHYvJF2ueAfF0Eel0CoHS1pJIFreRv8Aktw9wb7DFTGEVDaN5HInlz6z71UzzH62hje438VxLn7Tbe3VS41rZ1TvqdA33sEFqsddxHdkc5M/mFq22ai66Iq2AJMNm4FhPNSVMLoPi0ST18oTDhKLizVMHSAOgUOJy+KTokzqjblzVLIybVYBx9PVTBNyYm0kE33VTJcKCHEgktNgIB96N4VxpP74D2vaCfDYSAPEx6qnTraKpNgHW6jayJuexpBIxW5S/BIMQcRqa82BIaTuBtEpczXLzSf+f5powWDAqCT3ZkA+7y3CYs54b+8Up3fEzA90Dl5LWHKk6QTLheSPPfucww+Pc03uPFXaud27ojx8f0VbGZS6mb7bTtBG4KhdhT6Jrbjlyc/flhcRm4f4sfRGkgFpt7/Dqnf9o0q+Hqtb7RpugEC5IMX23XJBqb4hb081qMkNeQDyWdjTuIWOp4qZbwjgWnWTIk9DOzY63us/dnV6+lgmdz06lVMuwb6zw1gv13hdT4V4S7FmwLjuTcoWWW11Hl+xeKPiRrpe5pkeVdnTaGyICvYjFQIgohiaegQAgWPrk7GFzJ7ocPs7GOq+AfisU4yHFUnYuCCo8bjvMn9FQNUunp15/otwg5csxPIo8Bo5lIGwEfFDKjC9xUtGnPp9BWmHcfXopSh0ag3LsmwlEQ2PahHG5c19MObGrYz1/uheEpy3aPFG8tqtYfA/MIMa3eYanN7fL2irSlrw07GPRyhxmMLbGxTB2dOoLjfYjcShGKyvXNNx/ld+qNtcOnwIZoRzc9NfuLtfHwZJQrMMZVcCGNt1WMw4ZxLahkF0bFuxRTKsDXa2DTJ805GCjz2cmV3T4FBoMkQSUSwGMqN7vMiyYKnD1TUToInwWrMldIMGR4Jhu/QElRRjEdV5Mf3Gp0PuK8s8+xLOuVHpNz1hfUiASmKrWPkguII1klOy+TGJbWU8HhCLG9hP9lTznCagIjdsWHI/VkXZVESTcbofiMWHAwBYxE/psuVqKtpDcWAamD1mqyBALJvzgaiAgRwhAc29pjz/ALXTDpIl8+2RPxHvkKnhwC48ovHUyfyQUX6lXA0S5uowTp+Pr5KPB4QupA7TqPxMIkKGmkwgndzSBsbwFWYw9iynqDYJv17xG/JVZrab0WmnpE/7tzYB30meZ6TsVbzV/ZYeZ6jaI1CJWMNWBDG8iC0gjx/uq2dViyg+mRLb6XWtAnSZ28OvmtxZmrYLxNK5uSOzff8AywR70CxlQAGCTBEenP8AujeZVAadIj8TT4btnluFUx2CDtJAuWzNvACw8CjQ9jTZo1hqsbUuAIn6808ZNmzS1jTMgQLrnuFxWiWO62HulE8PXLXmZ0mD5RaAgTUoPgfxSjNJv8jNneRNqy4NbcmfGOvjMFJGZ5T2YvsZg7eh8U+ZbnbHsNM3c0TqNx4XF5Wr8IKjtJAe1xvO4H6/XJFjO+Y9+qJlwKa/s5ZXpbeX6rOXZS+vUDG+p6DqUw8ScJVaL+4C5hOkHcgnYO/VOXCXDgosH8Ru49T+iNPPtj5e2cyGncp+bpFrhXhVtFoAbe0k736pspUA1R4cho+rqDEYnxW8cVhW6XYw7k9q4RHjqgJNktZxWDRtvb5ohi8wseo2CWcxxOq7jJ6zYALm58iySOlgx7FyDK9OPmT+gUDKZne3RWGVhMnbktXlp2PNRNrgFlakyRtaB4/BWsPU3JVErdpi6pq0Y3NBvCvBWW1G6O46T/cwl2pmeipYkHSRHWdpHxVgVtIj8ZAEC8clPD4LWTkYaOYRboAJ6kx/5U7Mbe/OD8d/ggtHEQJgQB158/1lTmpYE87x06D5IbsZUk+xvokFs2Vyi5pHJLLse2nTa50GOXotsszoOd0DgIHMcgmsOq2di2XSb02NbgIiFAzCgn2QPr+6qYbiFvamg72xcf4hyKLvrW2XXhPcrTOLODg6Zr2DenwXlt231ZeWuPcHTCX3XqhfEVFrKUjdx0jzIJ/JE6zhBJMAXJ8lz7jbi8k9nSDn0z3TLDAeIcHXEwOvmsy5TKjdmtfN2vOnX2VQCIcYBPMO6X5oRi3Vmd4tMb6295tuYcPzSfTxj6j39o4udMTvtaB4LOHx9WkZpvc03FjaDvI2SbxqT5D7xuZnzXNuNp96pffACTJnVP6T70Bq8R1T7Qpu82AH1LYlaft2Zlg9HO9/enwVf/P8leIM5zItaQ5095wA02HMnrzJW2HxADG94R37Hlcifclf9rMdJ01GnckODom3MCP7rT9qNEWeTcydKj07NeKPVDMGGk13NrXGDznkIVPG5h2tAs02dAdPlY+F9vRKDM7I2BgeXqsPz03gECP4unkOhKuOBr1M+Ig64gYen3ZIg2jm1y2OKZ2jJ7uikYnmSG7eN0sDOn7R7o5COnRYr5q552M+Jn3AAIqw+7MvIWs6xjXvBiIB9eit5bjg+mZPskCEt1iTus4LGGm6RtzCzkwbo0uw2DPslz0dGymrY9mOkiBI6+iu08S8VpDSAGmehi9vFBeHsaCJEJsp1Q4jbbaBC47bhM78ZJxCeBh7A2pckX9VYwlDs2wTMTB6jkfcg78ZpPT9AsVs6kQEzHUR7a5FZY232FK2N3ug2MzQTa58EJxOPJO/PYfmtssy2tinltJtvxP2a31/IXQW8mV0bvHiVkFeo6o4cybBouSeg6qlmuX1aT9NRpb4frC6nkPDFPC39urF3kbeDR+EfFb5tk9PEDS8SeRFiPVPY9G1G32c+eu3SpdHGK1MuFissoaSCU7Zt9nLmNL6L9cX0EQfQixSZVfHdcNJE7/n0QpQlHhmozjLlEjXStqsc9vMqmascvrwW/3kc0Law24wWAEFoE9VJTOl0zHief6D5qux7d1C/EwdvU+PQckVJsxaQWbihYjYbdSfLorbXOd05HwCDUsTZXcNiZtyQZxaDxmuCapjASNUvLTYcvOFLg8wDawO4NvIclBXexswJH1zWPvQaAGmXkbckLbfoOeMlwMZx7XYgaYmGtEmCSdoO6dHviBC53w49rK7C5uonnY7mOfITy8E70sWXtnxPzgLqaSXO04mqXmsvQFhVpH1/wCFlP1ISsM16UtIMEEEEeBtdcc+0TJBh8RTZQ1tbUYSW63G8umJNhEWXY3CfBKPGmSVauJwVSmwv0VQHQJhpLSSeggFDfRVHIMDU77vESpaR5I1xNww7CY6oyHdme9TJ5tPj4bIHiu65Al9VGl1ZSq+0V51IgSRY7FaO53UlfFkiAbdDy8j0RUZPMKy2FC19l5lypRLJGjp7lHUMX+vcpGOA8lBiFa7KZM3FQ21nHwERt0UXaHrb3KJu90RoGmBJfJ5AsO/yK2UVdDonSSOvJVSreLfqPtE+kR4ASqpbdQgU4fx5Y8CbH5roWXYzUJHkuVBMOU545sczzXN1en3eaJ1dFqElsl+DoTyCN/r0QXFVIJJPxQurxMznM9B9WWuR4J+PxVOk5xZScbkbkDp42hK4tPJvngYz6iEFw7Y58McIfeGtrVXRSdcNae88Axv+FvxXRMJg2U2hlNoa0bNFgtsHgGUqbabBDWtDQOgFgpuw6ErtY8Kxrg4WTNLI+TRzYULqc7KxUkcpWWtC3QNOilXY4NJHISuR8TtGuYsZda/UkeZMrr+bYZz6T2tsSIC5PncspPY4aSAQJ36G/iudrbUo+x0NI7ixJfj2z0HT63UoqthVcuwQe0l2xdE9AAXFefgdjTJBdsPBaajdGlOVWyyKoUeIxDQqZbVBiVFTw8nvH9VtY122YeZ9JFtmZtnmr2HxZeRoafWw95UeBy0EjQGz1LhPuEoqKVOke87tX76GiGDrJ3KFPZ6ItTn7mpyyo4e0CSbhuw83mytfsunTpAuq99zoFjFrETzN1BnWdEtps06BEyLAztYbx4LbLcAXN1umQWlmq3eNojkLoPNW+gkZu/kY8vywEMLJAbPfkzsbBp5f2RDKccS4N9oRPTays4CqKbBPeLdg0SL3klUuFqAq4io6DpaTbkJNvz9yFp23kVFzfldjDLejl5EuyZ0K8u55vcQ3L2CzAegUTS7XewU5B5GFv4KA7AvF2Vsr4chwuCIdzE9FxTOckfTJ/EJN/Jd5zal/uXx0+S59mGHkXHtE8vBI6rI4STD4Vuicnq0YlQOCcsfk7SdrnZU2ZG0xafodVcdRFoksbQrtU9NH63DTeVrefMfkqBy6HaQb7eqIssWZ2soOpqGqwyPrZFG5Y+Jke75RuoK2BO/pYWutRnH3I0weCNism7bcrlSdgd4UlPDO3C25IzRV1r1NsmfciOEwJcYhpJnebdbA+OyO5ZkGzpDjIBtEDaI9FiWSMS1FsWqOUVHbNI87IjheH3ahqJ9P7pyoZW06oaRHL1WaeF01GhwvJA9ADPxQJ55LoLDGmCcLkNNpmPfco5w6wMx1AAQA8DbkZUFVpJn5j5FW8jpn75SJ/jZ8HJSE3KVsO4pRZ1oLbUvBaOqBdxnLRtqWHleBlYc2VksiII2M+C5V9ptUB1QxckN/X5LrDacc1xb7SqpdX09XO+cJPUr6V8/xY5p3W5/ABo0v/T06YF3y4nzP6BW3UQx09AY9AthhYrxu1jA0egE/FQZhVlrzHIj3wkL3P7/ANjb4X2/ooUaRdHWCf8ANMIdj8JpcGgyeYF4PTzRvLTp1Eiwc0f5QVUzDBnW6CZ3MQLO5ymcc6nQCcfKDaAewyDB959F6v2mqSTJHW8eSmGXubESJ3kxbz2VihlrpsPUGfiSAjuS7A0+iWk8PFMjVrAgz3tjbT0TZk2WE917on8AMn+10GwWVQZdBAtd8D4ET7kzYXDMAIYQTF202mIH8T5AjzSWVp8IPG0NuUaBSg6Zi8bdPX5LOAwTKE9n+K563v5pcwTaxG7ZE3HfjpDWw0HzlT5jj3YagajydQe0NBsXGZJI8pWcD86Rc+mxp7XwPuXkvf7fYfqV5dW/n9mKfgeezPVbNMbqZygqrT4BXZpjHaqbx/hKTHYcEG3X3kR6JwGx/l/IpXGx8/yC5+q5pjWDi0CM1ypraYeB068yJHvKosy6WzG9xG/1ZMmYf8MfJnyaqmC9lv8AV8ilIrmg0naBrcACACO9PS4Hl6c0KxuQjW10iNQBtG5Iv0R/F7+h+Sjqbf10/k1EhJgxWZgHATNtJM8jEAt8Aq2JwTdIIaSY8N+c/XNMo/cj/ou/JDcRuf6fkiIjFnFYT0J6+QO/opcBQ7wBjn57m49yKZ97R/p/0r2A3H8x/JEm2kZRo3C6NEtiQSLXggCUxZJgdp6ExEKDNvaw/wDIf9QTJgfa/wA3+pqFds16FWjhg0yOYO+0efQIbi6JFZhIkuBMR06x5hMeI/8Az+aqZj/xNL/7PkFqS8pcXQLDAGAnctgSOc7/ABKny+kG1qXPTUDf+4dFL+M/yP8AmFtg/wB8P+r+YQI+4V9HR1gWWTuvFd1nKMysELzV4qMhjQuN8V0hUzGmyNi5zvIEu+QXZX7Ljubf+6O/q/0uSWsVRT+/8Demff4BuMqQ55/EfzKoYylpotn8Th8Fcx37z+orGbfuqf8AV81zYcNDknwwdgz3HE83x/2n84UWLpEvBA3Am46RA/RWaH7tv/U/JZxntN82/JMLiQLtGMJlxcI0vnwn5XRSlwqwAvMwBJ1Bo6c4RTLP+JP8rlYr/vH/ANfyQZSl7l0ii3D0qToHaCIkw2L+UWEo7hMrDhDXNeP8MOn3ob/yz5rXhX9//n+SGuWGlBJcDG+iabQGtm8DU4AE8rDfbmlnj7BvdhhUeQC14JA6EEABGMP/AM3+an/qcgnFX7p39P8AqKJg/wCSIKa8rErtF5bLy69iR//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6" name="AutoShape 4" descr="data:image/jpeg;base64,/9j/4AAQSkZJRgABAQAAAQABAAD/2wCEAAkGBhQSERUUExQWFRUWGBUWGBUYFxcXGBoYFRwVFRcYFxYXHCYeFxokGhgXHy8gIycpLCwsHB4xNTAqNSYrLCkBCQoKDgwOGg8PGiwkHyQsLCwsLCwpKSwsLCwsLCwsLCwsLCwsLCwsLCwsLCwsLCwsLCwsLCwsLCwsLCwsLCwsLP/AABEIALkBEQMBIgACEQEDEQH/xAAcAAACAgMBAQAAAAAAAAAAAAAFBgMEAQIHAAj/xABEEAABAwIEAwUFBQYDBwUAAAABAAIRAyEEBRIxBkFREyJhcYEykaGx8AcUQsHRFTNScoLhYpKyFiM0Q3Oi8SQ1U4PC/8QAGQEAAgMBAAAAAAAAAAAAAAAAAwQAAQIF/8QALhEAAgIBBAAFAwQCAwEAAAAAAAECEQMEEiExEyJBUWEycYEjobHBkfAz0eEU/9oADAMBAAIRAxEAPwBOyOgQwkyJW9ekYJnkmviHACm4NaIACWMwEMPquJl4zNfJ2IL9NC7VeRIlEMK0Oonqg5RTJHEkjkm8qqNimN3KjODedOmeZRDCVYtqd5fXJaYfDw53K8qFtSKkSlm9zYaqRLjnf74ATedymLA8FmoA5x3SvTfqxDJn2ua7nleWTTafBPaWKvn2F8rpWc8rfZ6IsT71VHBdSY5Lr7MtstDlI6BP7IC+85HU4FqcitKPAFUm7oH11XYhlg6LYZeOgVbIWTxDmGC+zdo9okozh+BqQGydvua8/CLa2rozvYhZrw3TpsJAjyW+ScN03skiZV7ipjyCGgyr3DdAimBHJDdb+vQM+ImtLhym0WaEJzCgKb29CYTo3DFAs7yR1T2bcwVc+YujMJc8lrB4YFosrRwQjZR5RhXtADt0WFJWpcGJumCjgJCg/ZyOimtexV7jKkCBgFn7ki33daGkqsvcLXEGU9pSI8FxHO8IadQtO4X0XjKMtPWFwfjTDuGIfqHl5IOZdSCwdopcL4I1a4HS6c+KsgIp6ukSq/2UZXqqPeeUALovEWVB9BwHRVCClFl3TOJOoBoklFuE2klx5WQbFsIcWu5Ej3Jh4WfAIFwkJry8jGP6i/Ry4VKsdU3YDIdERI2UHDOW6nF/onAYZNaTGlHc0Yz5PNSBrMJyS3xbgBAJTz92QPibL5YSmcy3waQLFLzqxB+4NXlc+7eBXlw6Z0aQQ41pxWPkVz/N63cIT/xm1wrknYi3T62XNc7dyWmr1EvuYbrCvsBwj2S4eBJ5oPhaWpwCZ2UtLAi6mfG0FgjzZcODgz4JbxDwK7k0sqSz0SXiXE1HeaBp1bdhM3CRZpviq0+K+h+G8SH4dh/whfOeEaS4c13zgEzhGHwT+HjJXwKZVcLGYLJK9CxCeFDywsr0KENYXnBbQvQoQrvwbTuAt6eGa3YKWF5SyGCFjStoWQFCGmhZWxKwoQ0JWJWxK1UKMFy0KkWpKhZDUFiuPfaDlrnVpHRdleUgcYUO/wC9L6qTjibQ3poqUqYO+y5hphwO8yukObIIK59wSIqO9F0QFTSzcsdsrPHbKkcj49ybTV1NG8yh3DdM0pLtiuh8QYcOde/0Ur5nRAYeSQ1E34jiOQgtqkOPCVQGmCPrdMgck/gKsOwAHKR8U1Gounh+hCGTmTJi5Uc0MsMqY1bIfmWIHZmeiMjMVyLnZheVL7wOoWUp5fgasd86ydldpDguD8XYTssS5k2Gy+gMTWIaT0C+euLMZ2mLqu6GB6K8kValXIGEnVFbJwO0uj2IeI3SowrJxDup96TyYd8rsPDLtVUN2Hd3Tfkl6tQ7xPiVWoZm9vMqfA1DVrMYT7TgD6lZhhlBtmpZVJFvA0JIXa/s8MYYDxUOWcCYdrB3ATAvzTBlmUtoN0sEBNwwSjPc2L5MsZR2oJSvSomyspsVN5Xi5RlY0KEJNSxrWiwVRRLqXpUMrIerLJViVoCsyoQyVgrwKxChDUqOopSFoad1dkIiSsNU/ZrHZKWXZCXJb4nwmppKanUQhWeU4pk+aHkipwcQ2GW2SYq8Isio5PMLn/BuZh9Z4HKF0Nosg6VVjSCah3PgWs6ZeUv4vLTW7jU4Z0waJKF8OOa6oYS+bFedX6jMMn6JrwtkrsOzSb7phYxWzSC8GroqkqQg5WVnU0NzTAl7CB4o25i0LFpMpSoQP9kan8R968ugaF5B8KHt+7N+NIpcR4oU8O9x5AlfOz6ZqPJ/iJPvMrtv2n4sswbo5299lzDhXLdYc6OsbfM7IOZ1SN442gGKI2NlFUotbBJT5geBg4l1aoBf2WXPWCTYeiYcNwlhNIAY24gF3ecfU/2WIpvsYWFsQsnwOBqM1ObWLubdTQ23tHVaymr0MIK9F1Fppd9puXOa4TuCRHqDCtcVcLCiZpPaGPMGTABsR8lNlfDtP7qe2cXxJaabHPcJcILXTEGCIjmEWL3R20CyQ2SpnWsJmbYAg7bmAroxRIsAfIrnGFxj6dL2HdpbTTe7U4g/4YGl0TZWcDxG5zSaYLo9pv4h4gbkfJBlnlH6kHWmxyVwf+ToLMUOYIUsyLJEpcR1NJdDg2+8A26AmT6Ihw9xMK7nAHaL+J8FcNSpOqYKekpWmhrIWCVVq4h7fw6vKygxectp0nVHBzdIm4TW5CvhS7K+e8SUsMDrMuidI38/AeJSXiPtVI9inPmfmlbiLNjUc57vxOJje4uAfABKuIxB8ZN7fMpfxXJ8BvDjFcnRH/aZWeCA5jT1DZv0BJN0OHFeKZL3EvvMyWdJgNdfzukyjTcIcWk+JM+KO5TiY9poAcI1EuPwCpuu2RfCH3h37TmF2jEd0f8AyTIB2gkCY8SE+0MQHiWkOB5ggj3hfO2YB1N7mVAHAwdTeh2MIjwvxDWwlUdk81KUiWzAI52Oy1HLS90YljtnfYXg9KP+3tJ7Jh4N5bG0T0KEH7VaYMNbYc3Wk+Q2+rI2+NXZjwpHRta1L0s5fxlSewlz2gxNjb4wbKWnxKzUGtkucYA2kc3GfZA6+CvfF82Tw2Hw5Z1qvQrh47pa4WkgypHGy12Zo2L7IHxJmLW0iCeRRHFYiBaUmZ5hX1jz+uqxKVBscL5YvcEYgMxbv8Wy681whc74c4Oeyr2rt+id+2gQVjGnFckn5nwUuKiRRMdCl3grDOpuJcCJjdNONc1wgqo2s0G3JKZ8lzUo+geEajTDgrWlea/mgBxxc6xRLDVo3W4aq+GClhovOqLBaV5hm6zWq6RsnkxdntB8V5Q/f1lQlMr8SZK3FUTTdseaXcXw7RoUWUxALS0k8zeQPWE3bLj3E2cV31qrXks7+iD+GTv42gpbNSXKGMHf2Ld6+IqUqdRtNjRqcZ5uJAgA3J/JQZjxDRwrOzpue9/OqTc/yxcKKtwPUpHSx0uJ/eEkTFxtvZG8r+zlrT2lUF7yZDje+8gJZQlur/f/AA6DycW/9/7OfZzmGIrMDS1+iZHdPNNHCWc0aGDc3UaWIJBcRGpzJsGucIDgOvxlNOIyUCwZJ3mLHw8EPqcNE3c0Omx6hNLFKK8orKpO27AOJpUasxjKwc83NQB9hcXbEG6koZG+kwup4lj6kkDSS0lsb96Dq8Pitsz4RDD3SWnlAJ6eKGZnTaxgBdpeN2OMydpYl8kZv6kmFxyjF8cfwFstLKuJccWHv00wDTIcXOiwdTAuCLeF1pkWYMwlZ4drpsc4lnaAi02l1wUOyHEV6YBDnBpm7u82N5AMx6Jyo42l21JlR1N9Ks1zXtEENqAamnSZi0g+nRXCpqrJKLhc0hty/PGOZOq28gyI8+aTeOuJxUDqbNme0epOxPgLI9S4PotDvu9TRq5A930bsPRco4lyupgq76dSrcy4EAyQ6TYneRZEyRmlTAqUO12CcVjz3h1MxO3kVA6q5/sgx8LdSq1V4O3xVmlipAB2A22Fo36lYqujF2E8uwd41QT1BdJ6eKKV8srmY0kCLiZHkIn4IZgmkgPIbExzm/I9BzlPVHCFjdQLTpgtBPIi7dQ5WnwWHdhsePcJuOy2sBr7ztr+XTp5IcAXezAdebXI6QJg/BdFw+YMqEvvzDhJIYIgd683n4IZhcrw2KL9QDXAmHMIabTcRtt5Iam/YPLTeqYnftgt9glukaTJv0sOQ3siGVMpPhznBoM9Z1DrJsL7jqV7Osj7GA7vtd+7qjcjo6Imep5oXg67mEtDHAkgiZ+XuKMmmuBVqUJeZDbRyxs91+nSZ1QTJ6AWEeJlMWSZa59SKjpJ7waR5CSOd0h5Xmj2EFxkSRcxHn4W3j1XReGGPb/v6ndDwNIiXkbiw9lvxPggvepUuhqDjJWlyNFDBuaNz74+GyuUKTp9r80Fq5q90w0+treSvZZVc93SN/op2LVGMmOW25UE3adnRKpYsMZcqhm5BedJJMXO10FOZOqODahuIHgYt70OeqUG0zEdG5RUk/uFhmjnnTTFuqINwBiSbqtllHSiGIxekSh7nNXIHPyuogXFYWeZCCOqva8taJHVFX491VxjZR4zEspCXRKVkotWgls9SpaQAdyrQ7gkuQ/DYp1V20BX6eFadzKuKvojZYyvNg6YOxRZmLa7dLOLyy4fTMEfH9VZo1THimsOSUfKwE4KXIf0M8PesIT2h+pXkzvYLww25q5x9qOUCO3BgiA7xidJ+Me5dL0QLpd4twDa1EsdMHp+SrIrizWH6hXyzibTpFUEt5O5t9+48E75XmFOq2WEO6wTb0NwuaYnCxtcTF/C35LP391MtLJBdpIjkYNjHJc/HqXje18obni3I6XisOLmSDMdduiFVNeowD0uPzHJA8LxlUBLXta4iBPPn6FFsPxPTdo7pDnjpqE3tYz8Nk/DPCS7A7XE3xLe73gbXkW9DO4KSeIsyoNlrWNc42NgZ8hzI80QxOIrYpzmFzaQaTqcXAyB/ALSPNWcPw9hqLHO1AloJLyWzPvt0ssSnu66DqKXyxGx9bEjTqZ2bXjugACBtfmLKHE5w1lNob7bHb+QM/NWswe/EvcWWptnlsP5uZKW8ZhXajALhsIHW/vS8fNKyTk4xa7GDDcd1WHdX8ZVdmTddi5oDIJ83SOm6RajSDBBB6EQfiiOR4p7HTTNxePh6pjLN7AWnrerKNSmWOc13KQtqWHM2/tdFuIMsf8AvH2ebubzvsVRypwLhqNx7KF4lw3I1LDtybf8BVtHTS0bG0eJdyRMY1z2hjgWuA3HlEb3BQysCHtdAi/x5wrtOvs4OEt8Pz8kjJvs6GONfgs4xnYsPZnSHjnufeFnC4Y0KjXMdJLQXyJub2+Sgo06mLeHfgaYnqbb+CLZlQZhmkvLiYHv+XvWrkkqNpKUm/QpY4y3TqhkA6TcW/ED+HyS7iBreefj49QjRzTW06m787T4QB5oHVrtD4bq32Mb+a3hTVimqmpStF/hLKu3xLdY7tMyQdnEbCPmuxdrTjvEbeC5vwZTOl7wdMk3I9PyTc3DENAJu70t4gK4Zv1JJ9BsOFeGn7hynUpus0+5QYvM20WEg/RQthFO7j3uUbILmuYuqWF1uerUeF2F8C++gphs81v3CjzkjQHDcHbqLbhL4olon3f+Vti8ygQZ9TYeK5e6Um32ORUU0xgyLiQg6XmRyMyRygo5i8xZp1ONkiYYgajvA5cx85hTjENDmtuaZ3B/L+6Yx53HhgdTot3nh3/Iaw2eMLy2mbrTG4TU/WTMbBU6mUUwWvpq1iHOgQUV89nIaoy7MC2yIYSsTsl6r7V1LQzwgG1goppPkoa6lYAXQ52Yz7BmLn4JIz3i93stMlVcqxddz9+6Ue3VpA/g6X+1/L4ryW9J6/ELyvfIqkdRdVQLiXEtYy5TKaQSL9pNTuNa27p5JzK6gwWF+dC1jX2McyHeiHVaZDrHdzT4W736hMWXYQPogO30D6PuVHHUCIJi5aQeR08oPguJk4Z0k+AIyqQ55dNwSLdCrWX47SGvOmRBE3InbTB8x0VkNHYvJF2ueAfF0Eel0CoHS1pJIFreRv8Aktw9wb7DFTGEVDaN5HInlz6z71UzzH62hje438VxLn7Tbe3VS41rZ1TvqdA33sEFqsddxHdkc5M/mFq22ai66Iq2AJMNm4FhPNSVMLoPi0ST18oTDhKLizVMHSAOgUOJy+KTokzqjblzVLIybVYBx9PVTBNyYm0kE33VTJcKCHEgktNgIB96N4VxpP74D2vaCfDYSAPEx6qnTraKpNgHW6jayJuexpBIxW5S/BIMQcRqa82BIaTuBtEpczXLzSf+f5powWDAqCT3ZkA+7y3CYs54b+8Up3fEzA90Dl5LWHKk6QTLheSPPfucww+Pc03uPFXaud27ojx8f0VbGZS6mb7bTtBG4KhdhT6Jrbjlyc/flhcRm4f4sfRGkgFpt7/Dqnf9o0q+Hqtb7RpugEC5IMX23XJBqb4hb081qMkNeQDyWdjTuIWOp4qZbwjgWnWTIk9DOzY63us/dnV6+lgmdz06lVMuwb6zw1gv13hdT4V4S7FmwLjuTcoWWW11Hl+xeKPiRrpe5pkeVdnTaGyICvYjFQIgohiaegQAgWPrk7GFzJ7ocPs7GOq+AfisU4yHFUnYuCCo8bjvMn9FQNUunp15/otwg5csxPIo8Bo5lIGwEfFDKjC9xUtGnPp9BWmHcfXopSh0ag3LsmwlEQ2PahHG5c19MObGrYz1/uheEpy3aPFG8tqtYfA/MIMa3eYanN7fL2irSlrw07GPRyhxmMLbGxTB2dOoLjfYjcShGKyvXNNx/ld+qNtcOnwIZoRzc9NfuLtfHwZJQrMMZVcCGNt1WMw4ZxLahkF0bFuxRTKsDXa2DTJ805GCjz2cmV3T4FBoMkQSUSwGMqN7vMiyYKnD1TUToInwWrMldIMGR4Jhu/QElRRjEdV5Mf3Gp0PuK8s8+xLOuVHpNz1hfUiASmKrWPkguII1klOy+TGJbWU8HhCLG9hP9lTznCagIjdsWHI/VkXZVESTcbofiMWHAwBYxE/psuVqKtpDcWAamD1mqyBALJvzgaiAgRwhAc29pjz/ALXTDpIl8+2RPxHvkKnhwC48ovHUyfyQUX6lXA0S5uowTp+Pr5KPB4QupA7TqPxMIkKGmkwgndzSBsbwFWYw9iynqDYJv17xG/JVZrab0WmnpE/7tzYB30meZ6TsVbzV/ZYeZ6jaI1CJWMNWBDG8iC0gjx/uq2dViyg+mRLb6XWtAnSZ28OvmtxZmrYLxNK5uSOzff8AywR70CxlQAGCTBEenP8AujeZVAadIj8TT4btnluFUx2CDtJAuWzNvACw8CjQ9jTZo1hqsbUuAIn6808ZNmzS1jTMgQLrnuFxWiWO62HulE8PXLXmZ0mD5RaAgTUoPgfxSjNJv8jNneRNqy4NbcmfGOvjMFJGZ5T2YvsZg7eh8U+ZbnbHsNM3c0TqNx4XF5Wr8IKjtJAe1xvO4H6/XJFjO+Y9+qJlwKa/s5ZXpbeX6rOXZS+vUDG+p6DqUw8ScJVaL+4C5hOkHcgnYO/VOXCXDgosH8Ru49T+iNPPtj5e2cyGncp+bpFrhXhVtFoAbe0k736pspUA1R4cho+rqDEYnxW8cVhW6XYw7k9q4RHjqgJNktZxWDRtvb5ohi8wseo2CWcxxOq7jJ6zYALm58iySOlgx7FyDK9OPmT+gUDKZne3RWGVhMnbktXlp2PNRNrgFlakyRtaB4/BWsPU3JVErdpi6pq0Y3NBvCvBWW1G6O46T/cwl2pmeipYkHSRHWdpHxVgVtIj8ZAEC8clPD4LWTkYaOYRboAJ6kx/5U7Mbe/OD8d/ggtHEQJgQB158/1lTmpYE87x06D5IbsZUk+xvokFs2Vyi5pHJLLse2nTa50GOXotsszoOd0DgIHMcgmsOq2di2XSb02NbgIiFAzCgn2QPr+6qYbiFvamg72xcf4hyKLvrW2XXhPcrTOLODg6Zr2DenwXlt231ZeWuPcHTCX3XqhfEVFrKUjdx0jzIJ/JE6zhBJMAXJ8lz7jbi8k9nSDn0z3TLDAeIcHXEwOvmsy5TKjdmtfN2vOnX2VQCIcYBPMO6X5oRi3Vmd4tMb6295tuYcPzSfTxj6j39o4udMTvtaB4LOHx9WkZpvc03FjaDvI2SbxqT5D7xuZnzXNuNp96pffACTJnVP6T70Bq8R1T7Qpu82AH1LYlaft2Zlg9HO9/enwVf/P8leIM5zItaQ5095wA02HMnrzJW2HxADG94R37Hlcifclf9rMdJ01GnckODom3MCP7rT9qNEWeTcydKj07NeKPVDMGGk13NrXGDznkIVPG5h2tAs02dAdPlY+F9vRKDM7I2BgeXqsPz03gECP4unkOhKuOBr1M+Ig64gYen3ZIg2jm1y2OKZ2jJ7uikYnmSG7eN0sDOn7R7o5COnRYr5q552M+Jn3AAIqw+7MvIWs6xjXvBiIB9eit5bjg+mZPskCEt1iTus4LGGm6RtzCzkwbo0uw2DPslz0dGymrY9mOkiBI6+iu08S8VpDSAGmehi9vFBeHsaCJEJsp1Q4jbbaBC47bhM78ZJxCeBh7A2pckX9VYwlDs2wTMTB6jkfcg78ZpPT9AsVs6kQEzHUR7a5FZY232FK2N3ug2MzQTa58EJxOPJO/PYfmtssy2tinltJtvxP2a31/IXQW8mV0bvHiVkFeo6o4cybBouSeg6qlmuX1aT9NRpb4frC6nkPDFPC39urF3kbeDR+EfFb5tk9PEDS8SeRFiPVPY9G1G32c+eu3SpdHGK1MuFissoaSCU7Zt9nLmNL6L9cX0EQfQixSZVfHdcNJE7/n0QpQlHhmozjLlEjXStqsc9vMqmascvrwW/3kc0Law24wWAEFoE9VJTOl0zHief6D5qux7d1C/EwdvU+PQckVJsxaQWbihYjYbdSfLorbXOd05HwCDUsTZXcNiZtyQZxaDxmuCapjASNUvLTYcvOFLg8wDawO4NvIclBXexswJH1zWPvQaAGmXkbckLbfoOeMlwMZx7XYgaYmGtEmCSdoO6dHviBC53w49rK7C5uonnY7mOfITy8E70sWXtnxPzgLqaSXO04mqXmsvQFhVpH1/wCFlP1ISsM16UtIMEEEEeBtdcc+0TJBh8RTZQ1tbUYSW63G8umJNhEWXY3CfBKPGmSVauJwVSmwv0VQHQJhpLSSeggFDfRVHIMDU77vESpaR5I1xNww7CY6oyHdme9TJ5tPj4bIHiu65Al9VGl1ZSq+0V51IgSRY7FaO53UlfFkiAbdDy8j0RUZPMKy2FC19l5lypRLJGjp7lHUMX+vcpGOA8lBiFa7KZM3FQ21nHwERt0UXaHrb3KJu90RoGmBJfJ5AsO/yK2UVdDonSSOvJVSreLfqPtE+kR4ASqpbdQgU4fx5Y8CbH5roWXYzUJHkuVBMOU545sczzXN1en3eaJ1dFqElsl+DoTyCN/r0QXFVIJJPxQurxMznM9B9WWuR4J+PxVOk5xZScbkbkDp42hK4tPJvngYz6iEFw7Y58McIfeGtrVXRSdcNae88Axv+FvxXRMJg2U2hlNoa0bNFgtsHgGUqbabBDWtDQOgFgpuw6ErtY8Kxrg4WTNLI+TRzYULqc7KxUkcpWWtC3QNOilXY4NJHISuR8TtGuYsZda/UkeZMrr+bYZz6T2tsSIC5PncspPY4aSAQJ36G/iudrbUo+x0NI7ixJfj2z0HT63UoqthVcuwQe0l2xdE9AAXFefgdjTJBdsPBaajdGlOVWyyKoUeIxDQqZbVBiVFTw8nvH9VtY122YeZ9JFtmZtnmr2HxZeRoafWw95UeBy0EjQGz1LhPuEoqKVOke87tX76GiGDrJ3KFPZ6ItTn7mpyyo4e0CSbhuw83mytfsunTpAuq99zoFjFrETzN1BnWdEtps06BEyLAztYbx4LbLcAXN1umQWlmq3eNojkLoPNW+gkZu/kY8vywEMLJAbPfkzsbBp5f2RDKccS4N9oRPTays4CqKbBPeLdg0SL3klUuFqAq4io6DpaTbkJNvz9yFp23kVFzfldjDLejl5EuyZ0K8u55vcQ3L2CzAegUTS7XewU5B5GFv4KA7AvF2Vsr4chwuCIdzE9FxTOckfTJ/EJN/Jd5zal/uXx0+S59mGHkXHtE8vBI6rI4STD4Vuicnq0YlQOCcsfk7SdrnZU2ZG0xafodVcdRFoksbQrtU9NH63DTeVrefMfkqBy6HaQb7eqIssWZ2soOpqGqwyPrZFG5Y+Jke75RuoK2BO/pYWutRnH3I0weCNism7bcrlSdgd4UlPDO3C25IzRV1r1NsmfciOEwJcYhpJnebdbA+OyO5ZkGzpDjIBtEDaI9FiWSMS1FsWqOUVHbNI87IjheH3ahqJ9P7pyoZW06oaRHL1WaeF01GhwvJA9ADPxQJ55LoLDGmCcLkNNpmPfco5w6wMx1AAQA8DbkZUFVpJn5j5FW8jpn75SJ/jZ8HJSE3KVsO4pRZ1oLbUvBaOqBdxnLRtqWHleBlYc2VksiII2M+C5V9ptUB1QxckN/X5LrDacc1xb7SqpdX09XO+cJPUr6V8/xY5p3W5/ABo0v/T06YF3y4nzP6BW3UQx09AY9AthhYrxu1jA0egE/FQZhVlrzHIj3wkL3P7/ANjb4X2/ooUaRdHWCf8ANMIdj8JpcGgyeYF4PTzRvLTp1Eiwc0f5QVUzDBnW6CZ3MQLO5ymcc6nQCcfKDaAewyDB959F6v2mqSTJHW8eSmGXubESJ3kxbz2VihlrpsPUGfiSAjuS7A0+iWk8PFMjVrAgz3tjbT0TZk2WE917on8AMn+10GwWVQZdBAtd8D4ET7kzYXDMAIYQTF202mIH8T5AjzSWVp8IPG0NuUaBSg6Zi8bdPX5LOAwTKE9n+K563v5pcwTaxG7ZE3HfjpDWw0HzlT5jj3YagajydQe0NBsXGZJI8pWcD86Rc+mxp7XwPuXkvf7fYfqV5dW/n9mKfgeezPVbNMbqZygqrT4BXZpjHaqbx/hKTHYcEG3X3kR6JwGx/l/IpXGx8/yC5+q5pjWDi0CM1ypraYeB068yJHvKosy6WzG9xG/1ZMmYf8MfJnyaqmC9lv8AV8ilIrmg0naBrcACACO9PS4Hl6c0KxuQjW10iNQBtG5Iv0R/F7+h+Sjqbf10/k1EhJgxWZgHATNtJM8jEAt8Aq2JwTdIIaSY8N+c/XNMo/cj/ou/JDcRuf6fkiIjFnFYT0J6+QO/opcBQ7wBjn57m49yKZ97R/p/0r2A3H8x/JEm2kZRo3C6NEtiQSLXggCUxZJgdp6ExEKDNvaw/wDIf9QTJgfa/wA3+pqFds16FWjhg0yOYO+0efQIbi6JFZhIkuBMR06x5hMeI/8Az+aqZj/xNL/7PkFqS8pcXQLDAGAnctgSOc7/ABKny+kG1qXPTUDf+4dFL+M/yP8AmFtg/wB8P+r+YQI+4V9HR1gWWTuvFd1nKMysELzV4qMhjQuN8V0hUzGmyNi5zvIEu+QXZX7Ljubf+6O/q/0uSWsVRT+/8Demff4BuMqQ55/EfzKoYylpotn8Th8Fcx37z+orGbfuqf8AV81zYcNDknwwdgz3HE83x/2n84UWLpEvBA3Am46RA/RWaH7tv/U/JZxntN82/JMLiQLtGMJlxcI0vnwn5XRSlwqwAvMwBJ1Bo6c4RTLP+JP8rlYr/vH/ANfyQZSl7l0ii3D0qToHaCIkw2L+UWEo7hMrDhDXNeP8MOn3ob/yz5rXhX9//n+SGuWGlBJcDG+iabQGtm8DU4AE8rDfbmlnj7BvdhhUeQC14JA6EEABGMP/AM3+an/qcgnFX7p39P8AqKJg/wCSIKa8rErtF5bLy69iR//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sp>
        <p:nvSpPr>
          <p:cNvPr id="7" name="AutoShape 6" descr="data:image/jpeg;base64,/9j/4AAQSkZJRgABAQAAAQABAAD/2wCEAAkGBhQSERUUExQWFRUWGBUWGBUYFxcXGBoYFRwVFRcYFxYXHCYeFxokGhgXHy8gIycpLCwsHB4xNTAqNSYrLCkBCQoKDgwOGg8PGiwkHyQsLCwsLCwpKSwsLCwsLCwsLCwsLCwsLCwsLCwsLCwsLCwsLCwsLCwsLCwsLCwsLCwsLP/AABEIALkBEQMBIgACEQEDEQH/xAAcAAACAgMBAQAAAAAAAAAAAAAFBgMEAQIHAAj/xABEEAABAwIEAwUFBQYDBwUAAAABAAIRAyEEBRIxBkFREyJhcYEykaGx8AcUQsHRFTNScoLhYpKyFiM0Q3Oi8SQ1U4PC/8QAGQEAAgMBAAAAAAAAAAAAAAAAAwQAAQIF/8QALhEAAgIBBAAFAwQCAwEAAAAAAAECEQMEEiExEyJBUWEycYEjobHBkfAz0eEU/9oADAMBAAIRAxEAPwBOyOgQwkyJW9ekYJnkmviHACm4NaIACWMwEMPquJl4zNfJ2IL9NC7VeRIlEMK0Oonqg5RTJHEkjkm8qqNimN3KjODedOmeZRDCVYtqd5fXJaYfDw53K8qFtSKkSlm9zYaqRLjnf74ATedymLA8FmoA5x3SvTfqxDJn2ua7nleWTTafBPaWKvn2F8rpWc8rfZ6IsT71VHBdSY5Lr7MtstDlI6BP7IC+85HU4FqcitKPAFUm7oH11XYhlg6LYZeOgVbIWTxDmGC+zdo9okozh+BqQGydvua8/CLa2rozvYhZrw3TpsJAjyW+ScN03skiZV7ipjyCGgyr3DdAimBHJDdb+vQM+ImtLhym0WaEJzCgKb29CYTo3DFAs7yR1T2bcwVc+YujMJc8lrB4YFosrRwQjZR5RhXtADt0WFJWpcGJumCjgJCg/ZyOimtexV7jKkCBgFn7ki33daGkqsvcLXEGU9pSI8FxHO8IadQtO4X0XjKMtPWFwfjTDuGIfqHl5IOZdSCwdopcL4I1a4HS6c+KsgIp6ukSq/2UZXqqPeeUALovEWVB9BwHRVCClFl3TOJOoBoklFuE2klx5WQbFsIcWu5Ej3Jh4WfAIFwkJry8jGP6i/Ry4VKsdU3YDIdERI2UHDOW6nF/onAYZNaTGlHc0Yz5PNSBrMJyS3xbgBAJTz92QPibL5YSmcy3waQLFLzqxB+4NXlc+7eBXlw6Z0aQQ41pxWPkVz/N63cIT/xm1wrknYi3T62XNc7dyWmr1EvuYbrCvsBwj2S4eBJ5oPhaWpwCZ2UtLAi6mfG0FgjzZcODgz4JbxDwK7k0sqSz0SXiXE1HeaBp1bdhM3CRZpviq0+K+h+G8SH4dh/whfOeEaS4c13zgEzhGHwT+HjJXwKZVcLGYLJK9CxCeFDywsr0KENYXnBbQvQoQrvwbTuAt6eGa3YKWF5SyGCFjStoWQFCGmhZWxKwoQ0JWJWxK1UKMFy0KkWpKhZDUFiuPfaDlrnVpHRdleUgcYUO/wC9L6qTjibQ3poqUqYO+y5hphwO8yukObIIK59wSIqO9F0QFTSzcsdsrPHbKkcj49ybTV1NG8yh3DdM0pLtiuh8QYcOde/0Ur5nRAYeSQ1E34jiOQgtqkOPCVQGmCPrdMgck/gKsOwAHKR8U1Gounh+hCGTmTJi5Uc0MsMqY1bIfmWIHZmeiMjMVyLnZheVL7wOoWUp5fgasd86ydldpDguD8XYTssS5k2Gy+gMTWIaT0C+euLMZ2mLqu6GB6K8kValXIGEnVFbJwO0uj2IeI3SowrJxDup96TyYd8rsPDLtVUN2Hd3Tfkl6tQ7xPiVWoZm9vMqfA1DVrMYT7TgD6lZhhlBtmpZVJFvA0JIXa/s8MYYDxUOWcCYdrB3ATAvzTBlmUtoN0sEBNwwSjPc2L5MsZR2oJSvSomyspsVN5Xi5RlY0KEJNSxrWiwVRRLqXpUMrIerLJViVoCsyoQyVgrwKxChDUqOopSFoad1dkIiSsNU/ZrHZKWXZCXJb4nwmppKanUQhWeU4pk+aHkipwcQ2GW2SYq8Isio5PMLn/BuZh9Z4HKF0Nosg6VVjSCah3PgWs6ZeUv4vLTW7jU4Z0waJKF8OOa6oYS+bFedX6jMMn6JrwtkrsOzSb7phYxWzSC8GroqkqQg5WVnU0NzTAl7CB4o25i0LFpMpSoQP9kan8R968ugaF5B8KHt+7N+NIpcR4oU8O9x5AlfOz6ZqPJ/iJPvMrtv2n4sswbo5299lzDhXLdYc6OsbfM7IOZ1SN442gGKI2NlFUotbBJT5geBg4l1aoBf2WXPWCTYeiYcNwlhNIAY24gF3ecfU/2WIpvsYWFsQsnwOBqM1ObWLubdTQ23tHVaymr0MIK9F1Fppd9puXOa4TuCRHqDCtcVcLCiZpPaGPMGTABsR8lNlfDtP7qe2cXxJaabHPcJcILXTEGCIjmEWL3R20CyQ2SpnWsJmbYAg7bmAroxRIsAfIrnGFxj6dL2HdpbTTe7U4g/4YGl0TZWcDxG5zSaYLo9pv4h4gbkfJBlnlH6kHWmxyVwf+ToLMUOYIUsyLJEpcR1NJdDg2+8A26AmT6Ihw9xMK7nAHaL+J8FcNSpOqYKekpWmhrIWCVVq4h7fw6vKygxectp0nVHBzdIm4TW5CvhS7K+e8SUsMDrMuidI38/AeJSXiPtVI9inPmfmlbiLNjUc57vxOJje4uAfABKuIxB8ZN7fMpfxXJ8BvDjFcnRH/aZWeCA5jT1DZv0BJN0OHFeKZL3EvvMyWdJgNdfzukyjTcIcWk+JM+KO5TiY9poAcI1EuPwCpuu2RfCH3h37TmF2jEd0f8AyTIB2gkCY8SE+0MQHiWkOB5ggj3hfO2YB1N7mVAHAwdTeh2MIjwvxDWwlUdk81KUiWzAI52Oy1HLS90YljtnfYXg9KP+3tJ7Jh4N5bG0T0KEH7VaYMNbYc3Wk+Q2+rI2+NXZjwpHRta1L0s5fxlSewlz2gxNjb4wbKWnxKzUGtkucYA2kc3GfZA6+CvfF82Tw2Hw5Z1qvQrh47pa4WkgypHGy12Zo2L7IHxJmLW0iCeRRHFYiBaUmZ5hX1jz+uqxKVBscL5YvcEYgMxbv8Wy681whc74c4Oeyr2rt+id+2gQVjGnFckn5nwUuKiRRMdCl3grDOpuJcCJjdNONc1wgqo2s0G3JKZ8lzUo+geEajTDgrWlea/mgBxxc6xRLDVo3W4aq+GClhovOqLBaV5hm6zWq6RsnkxdntB8V5Q/f1lQlMr8SZK3FUTTdseaXcXw7RoUWUxALS0k8zeQPWE3bLj3E2cV31qrXks7+iD+GTv42gpbNSXKGMHf2Ld6+IqUqdRtNjRqcZ5uJAgA3J/JQZjxDRwrOzpue9/OqTc/yxcKKtwPUpHSx0uJ/eEkTFxtvZG8r+zlrT2lUF7yZDje+8gJZQlur/f/AA6DycW/9/7OfZzmGIrMDS1+iZHdPNNHCWc0aGDc3UaWIJBcRGpzJsGucIDgOvxlNOIyUCwZJ3mLHw8EPqcNE3c0Omx6hNLFKK8orKpO27AOJpUasxjKwc83NQB9hcXbEG6koZG+kwup4lj6kkDSS0lsb96Dq8Pitsz4RDD3SWnlAJ6eKGZnTaxgBdpeN2OMydpYl8kZv6kmFxyjF8cfwFstLKuJccWHv00wDTIcXOiwdTAuCLeF1pkWYMwlZ4drpsc4lnaAi02l1wUOyHEV6YBDnBpm7u82N5AMx6Jyo42l21JlR1N9Ks1zXtEENqAamnSZi0g+nRXCpqrJKLhc0hty/PGOZOq28gyI8+aTeOuJxUDqbNme0epOxPgLI9S4PotDvu9TRq5A930bsPRco4lyupgq76dSrcy4EAyQ6TYneRZEyRmlTAqUO12CcVjz3h1MxO3kVA6q5/sgx8LdSq1V4O3xVmlipAB2A22Fo36lYqujF2E8uwd41QT1BdJ6eKKV8srmY0kCLiZHkIn4IZgmkgPIbExzm/I9BzlPVHCFjdQLTpgtBPIi7dQ5WnwWHdhsePcJuOy2sBr7ztr+XTp5IcAXezAdebXI6QJg/BdFw+YMqEvvzDhJIYIgd683n4IZhcrw2KL9QDXAmHMIabTcRtt5Iam/YPLTeqYnftgt9glukaTJv0sOQ3siGVMpPhznBoM9Z1DrJsL7jqV7Osj7GA7vtd+7qjcjo6Imep5oXg67mEtDHAkgiZ+XuKMmmuBVqUJeZDbRyxs91+nSZ1QTJ6AWEeJlMWSZa59SKjpJ7waR5CSOd0h5Xmj2EFxkSRcxHn4W3j1XReGGPb/v6ndDwNIiXkbiw9lvxPggvepUuhqDjJWlyNFDBuaNz74+GyuUKTp9r80Fq5q90w0+treSvZZVc93SN/op2LVGMmOW25UE3adnRKpYsMZcqhm5BedJJMXO10FOZOqODahuIHgYt70OeqUG0zEdG5RUk/uFhmjnnTTFuqINwBiSbqtllHSiGIxekSh7nNXIHPyuogXFYWeZCCOqva8taJHVFX491VxjZR4zEspCXRKVkotWgls9SpaQAdyrQ7gkuQ/DYp1V20BX6eFadzKuKvojZYyvNg6YOxRZmLa7dLOLyy4fTMEfH9VZo1THimsOSUfKwE4KXIf0M8PesIT2h+pXkzvYLww25q5x9qOUCO3BgiA7xidJ+Me5dL0QLpd4twDa1EsdMHp+SrIrizWH6hXyzibTpFUEt5O5t9+48E75XmFOq2WEO6wTb0NwuaYnCxtcTF/C35LP391MtLJBdpIjkYNjHJc/HqXje18obni3I6XisOLmSDMdduiFVNeowD0uPzHJA8LxlUBLXta4iBPPn6FFsPxPTdo7pDnjpqE3tYz8Nk/DPCS7A7XE3xLe73gbXkW9DO4KSeIsyoNlrWNc42NgZ8hzI80QxOIrYpzmFzaQaTqcXAyB/ALSPNWcPw9hqLHO1AloJLyWzPvt0ssSnu66DqKXyxGx9bEjTqZ2bXjugACBtfmLKHE5w1lNob7bHb+QM/NWswe/EvcWWptnlsP5uZKW8ZhXajALhsIHW/vS8fNKyTk4xa7GDDcd1WHdX8ZVdmTddi5oDIJ83SOm6RajSDBBB6EQfiiOR4p7HTTNxePh6pjLN7AWnrerKNSmWOc13KQtqWHM2/tdFuIMsf8AvH2ebubzvsVRypwLhqNx7KF4lw3I1LDtybf8BVtHTS0bG0eJdyRMY1z2hjgWuA3HlEb3BQysCHtdAi/x5wrtOvs4OEt8Pz8kjJvs6GONfgs4xnYsPZnSHjnufeFnC4Y0KjXMdJLQXyJub2+Sgo06mLeHfgaYnqbb+CLZlQZhmkvLiYHv+XvWrkkqNpKUm/QpY4y3TqhkA6TcW/ED+HyS7iBreefj49QjRzTW06m787T4QB5oHVrtD4bq32Mb+a3hTVimqmpStF/hLKu3xLdY7tMyQdnEbCPmuxdrTjvEbeC5vwZTOl7wdMk3I9PyTc3DENAJu70t4gK4Zv1JJ9BsOFeGn7hynUpus0+5QYvM20WEg/RQthFO7j3uUbILmuYuqWF1uerUeF2F8C++gphs81v3CjzkjQHDcHbqLbhL4olon3f+Vti8ygQZ9TYeK5e6Um32ORUU0xgyLiQg6XmRyMyRygo5i8xZp1ONkiYYgajvA5cx85hTjENDmtuaZ3B/L+6Yx53HhgdTot3nh3/Iaw2eMLy2mbrTG4TU/WTMbBU6mUUwWvpq1iHOgQUV89nIaoy7MC2yIYSsTsl6r7V1LQzwgG1goppPkoa6lYAXQ52Yz7BmLn4JIz3i93stMlVcqxddz9+6Ue3VpA/g6X+1/L4ryW9J6/ELyvfIqkdRdVQLiXEtYy5TKaQSL9pNTuNa27p5JzK6gwWF+dC1jX2McyHeiHVaZDrHdzT4W736hMWXYQPogO30D6PuVHHUCIJi5aQeR08oPguJk4Z0k+AIyqQ55dNwSLdCrWX47SGvOmRBE3InbTB8x0VkNHYvJF2ueAfF0Eel0CoHS1pJIFreRv8Aktw9wb7DFTGEVDaN5HInlz6z71UzzH62hje438VxLn7Tbe3VS41rZ1TvqdA33sEFqsddxHdkc5M/mFq22ai66Iq2AJMNm4FhPNSVMLoPi0ST18oTDhKLizVMHSAOgUOJy+KTokzqjblzVLIybVYBx9PVTBNyYm0kE33VTJcKCHEgktNgIB96N4VxpP74D2vaCfDYSAPEx6qnTraKpNgHW6jayJuexpBIxW5S/BIMQcRqa82BIaTuBtEpczXLzSf+f5powWDAqCT3ZkA+7y3CYs54b+8Up3fEzA90Dl5LWHKk6QTLheSPPfucww+Pc03uPFXaud27ojx8f0VbGZS6mb7bTtBG4KhdhT6Jrbjlyc/flhcRm4f4sfRGkgFpt7/Dqnf9o0q+Hqtb7RpugEC5IMX23XJBqb4hb081qMkNeQDyWdjTuIWOp4qZbwjgWnWTIk9DOzY63us/dnV6+lgmdz06lVMuwb6zw1gv13hdT4V4S7FmwLjuTcoWWW11Hl+xeKPiRrpe5pkeVdnTaGyICvYjFQIgohiaegQAgWPrk7GFzJ7ocPs7GOq+AfisU4yHFUnYuCCo8bjvMn9FQNUunp15/otwg5csxPIo8Bo5lIGwEfFDKjC9xUtGnPp9BWmHcfXopSh0ag3LsmwlEQ2PahHG5c19MObGrYz1/uheEpy3aPFG8tqtYfA/MIMa3eYanN7fL2irSlrw07GPRyhxmMLbGxTB2dOoLjfYjcShGKyvXNNx/ld+qNtcOnwIZoRzc9NfuLtfHwZJQrMMZVcCGNt1WMw4ZxLahkF0bFuxRTKsDXa2DTJ805GCjz2cmV3T4FBoMkQSUSwGMqN7vMiyYKnD1TUToInwWrMldIMGR4Jhu/QElRRjEdV5Mf3Gp0PuK8s8+xLOuVHpNz1hfUiASmKrWPkguII1klOy+TGJbWU8HhCLG9hP9lTznCagIjdsWHI/VkXZVESTcbofiMWHAwBYxE/psuVqKtpDcWAamD1mqyBALJvzgaiAgRwhAc29pjz/ALXTDpIl8+2RPxHvkKnhwC48ovHUyfyQUX6lXA0S5uowTp+Pr5KPB4QupA7TqPxMIkKGmkwgndzSBsbwFWYw9iynqDYJv17xG/JVZrab0WmnpE/7tzYB30meZ6TsVbzV/ZYeZ6jaI1CJWMNWBDG8iC0gjx/uq2dViyg+mRLb6XWtAnSZ28OvmtxZmrYLxNK5uSOzff8AywR70CxlQAGCTBEenP8AujeZVAadIj8TT4btnluFUx2CDtJAuWzNvACw8CjQ9jTZo1hqsbUuAIn6808ZNmzS1jTMgQLrnuFxWiWO62HulE8PXLXmZ0mD5RaAgTUoPgfxSjNJv8jNneRNqy4NbcmfGOvjMFJGZ5T2YvsZg7eh8U+ZbnbHsNM3c0TqNx4XF5Wr8IKjtJAe1xvO4H6/XJFjO+Y9+qJlwKa/s5ZXpbeX6rOXZS+vUDG+p6DqUw8ScJVaL+4C5hOkHcgnYO/VOXCXDgosH8Ru49T+iNPPtj5e2cyGncp+bpFrhXhVtFoAbe0k736pspUA1R4cho+rqDEYnxW8cVhW6XYw7k9q4RHjqgJNktZxWDRtvb5ohi8wseo2CWcxxOq7jJ6zYALm58iySOlgx7FyDK9OPmT+gUDKZne3RWGVhMnbktXlp2PNRNrgFlakyRtaB4/BWsPU3JVErdpi6pq0Y3NBvCvBWW1G6O46T/cwl2pmeipYkHSRHWdpHxVgVtIj8ZAEC8clPD4LWTkYaOYRboAJ6kx/5U7Mbe/OD8d/ggtHEQJgQB158/1lTmpYE87x06D5IbsZUk+xvokFs2Vyi5pHJLLse2nTa50GOXotsszoOd0DgIHMcgmsOq2di2XSb02NbgIiFAzCgn2QPr+6qYbiFvamg72xcf4hyKLvrW2XXhPcrTOLODg6Zr2DenwXlt231ZeWuPcHTCX3XqhfEVFrKUjdx0jzIJ/JE6zhBJMAXJ8lz7jbi8k9nSDn0z3TLDAeIcHXEwOvmsy5TKjdmtfN2vOnX2VQCIcYBPMO6X5oRi3Vmd4tMb6295tuYcPzSfTxj6j39o4udMTvtaB4LOHx9WkZpvc03FjaDvI2SbxqT5D7xuZnzXNuNp96pffACTJnVP6T70Bq8R1T7Qpu82AH1LYlaft2Zlg9HO9/enwVf/P8leIM5zItaQ5095wA02HMnrzJW2HxADG94R37Hlcifclf9rMdJ01GnckODom3MCP7rT9qNEWeTcydKj07NeKPVDMGGk13NrXGDznkIVPG5h2tAs02dAdPlY+F9vRKDM7I2BgeXqsPz03gECP4unkOhKuOBr1M+Ig64gYen3ZIg2jm1y2OKZ2jJ7uikYnmSG7eN0sDOn7R7o5COnRYr5q552M+Jn3AAIqw+7MvIWs6xjXvBiIB9eit5bjg+mZPskCEt1iTus4LGGm6RtzCzkwbo0uw2DPslz0dGymrY9mOkiBI6+iu08S8VpDSAGmehi9vFBeHsaCJEJsp1Q4jbbaBC47bhM78ZJxCeBh7A2pckX9VYwlDs2wTMTB6jkfcg78ZpPT9AsVs6kQEzHUR7a5FZY232FK2N3ug2MzQTa58EJxOPJO/PYfmtssy2tinltJtvxP2a31/IXQW8mV0bvHiVkFeo6o4cybBouSeg6qlmuX1aT9NRpb4frC6nkPDFPC39urF3kbeDR+EfFb5tk9PEDS8SeRFiPVPY9G1G32c+eu3SpdHGK1MuFissoaSCU7Zt9nLmNL6L9cX0EQfQixSZVfHdcNJE7/n0QpQlHhmozjLlEjXStqsc9vMqmascvrwW/3kc0Law24wWAEFoE9VJTOl0zHief6D5qux7d1C/EwdvU+PQckVJsxaQWbihYjYbdSfLorbXOd05HwCDUsTZXcNiZtyQZxaDxmuCapjASNUvLTYcvOFLg8wDawO4NvIclBXexswJH1zWPvQaAGmXkbckLbfoOeMlwMZx7XYgaYmGtEmCSdoO6dHviBC53w49rK7C5uonnY7mOfITy8E70sWXtnxPzgLqaSXO04mqXmsvQFhVpH1/wCFlP1ISsM16UtIMEEEEeBtdcc+0TJBh8RTZQ1tbUYSW63G8umJNhEWXY3CfBKPGmSVauJwVSmwv0VQHQJhpLSSeggFDfRVHIMDU77vESpaR5I1xNww7CY6oyHdme9TJ5tPj4bIHiu65Al9VGl1ZSq+0V51IgSRY7FaO53UlfFkiAbdDy8j0RUZPMKy2FC19l5lypRLJGjp7lHUMX+vcpGOA8lBiFa7KZM3FQ21nHwERt0UXaHrb3KJu90RoGmBJfJ5AsO/yK2UVdDonSSOvJVSreLfqPtE+kR4ASqpbdQgU4fx5Y8CbH5roWXYzUJHkuVBMOU545sczzXN1en3eaJ1dFqElsl+DoTyCN/r0QXFVIJJPxQurxMznM9B9WWuR4J+PxVOk5xZScbkbkDp42hK4tPJvngYz6iEFw7Y58McIfeGtrVXRSdcNae88Axv+FvxXRMJg2U2hlNoa0bNFgtsHgGUqbabBDWtDQOgFgpuw6ErtY8Kxrg4WTNLI+TRzYULqc7KxUkcpWWtC3QNOilXY4NJHISuR8TtGuYsZda/UkeZMrr+bYZz6T2tsSIC5PncspPY4aSAQJ36G/iudrbUo+x0NI7ixJfj2z0HT63UoqthVcuwQe0l2xdE9AAXFefgdjTJBdsPBaajdGlOVWyyKoUeIxDQqZbVBiVFTw8nvH9VtY122YeZ9JFtmZtnmr2HxZeRoafWw95UeBy0EjQGz1LhPuEoqKVOke87tX76GiGDrJ3KFPZ6ItTn7mpyyo4e0CSbhuw83mytfsunTpAuq99zoFjFrETzN1BnWdEtps06BEyLAztYbx4LbLcAXN1umQWlmq3eNojkLoPNW+gkZu/kY8vywEMLJAbPfkzsbBp5f2RDKccS4N9oRPTays4CqKbBPeLdg0SL3klUuFqAq4io6DpaTbkJNvz9yFp23kVFzfldjDLejl5EuyZ0K8u55vcQ3L2CzAegUTS7XewU5B5GFv4KA7AvF2Vsr4chwuCIdzE9FxTOckfTJ/EJN/Jd5zal/uXx0+S59mGHkXHtE8vBI6rI4STD4Vuicnq0YlQOCcsfk7SdrnZU2ZG0xafodVcdRFoksbQrtU9NH63DTeVrefMfkqBy6HaQb7eqIssWZ2soOpqGqwyPrZFG5Y+Jke75RuoK2BO/pYWutRnH3I0weCNism7bcrlSdgd4UlPDO3C25IzRV1r1NsmfciOEwJcYhpJnebdbA+OyO5ZkGzpDjIBtEDaI9FiWSMS1FsWqOUVHbNI87IjheH3ahqJ9P7pyoZW06oaRHL1WaeF01GhwvJA9ADPxQJ55LoLDGmCcLkNNpmPfco5w6wMx1AAQA8DbkZUFVpJn5j5FW8jpn75SJ/jZ8HJSE3KVsO4pRZ1oLbUvBaOqBdxnLRtqWHleBlYc2VksiII2M+C5V9ptUB1QxckN/X5LrDacc1xb7SqpdX09XO+cJPUr6V8/xY5p3W5/ABo0v/T06YF3y4nzP6BW3UQx09AY9AthhYrxu1jA0egE/FQZhVlrzHIj3wkL3P7/ANjb4X2/ooUaRdHWCf8ANMIdj8JpcGgyeYF4PTzRvLTp1Eiwc0f5QVUzDBnW6CZ3MQLO5ymcc6nQCcfKDaAewyDB959F6v2mqSTJHW8eSmGXubESJ3kxbz2VihlrpsPUGfiSAjuS7A0+iWk8PFMjVrAgz3tjbT0TZk2WE917on8AMn+10GwWVQZdBAtd8D4ET7kzYXDMAIYQTF202mIH8T5AjzSWVp8IPG0NuUaBSg6Zi8bdPX5LOAwTKE9n+K563v5pcwTaxG7ZE3HfjpDWw0HzlT5jj3YagajydQe0NBsXGZJI8pWcD86Rc+mxp7XwPuXkvf7fYfqV5dW/n9mKfgeezPVbNMbqZygqrT4BXZpjHaqbx/hKTHYcEG3X3kR6JwGx/l/IpXGx8/yC5+q5pjWDi0CM1ypraYeB068yJHvKosy6WzG9xG/1ZMmYf8MfJnyaqmC9lv8AV8ilIrmg0naBrcACACO9PS4Hl6c0KxuQjW10iNQBtG5Iv0R/F7+h+Sjqbf10/k1EhJgxWZgHATNtJM8jEAt8Aq2JwTdIIaSY8N+c/XNMo/cj/ou/JDcRuf6fkiIjFnFYT0J6+QO/opcBQ7wBjn57m49yKZ97R/p/0r2A3H8x/JEm2kZRo3C6NEtiQSLXggCUxZJgdp6ExEKDNvaw/wDIf9QTJgfa/wA3+pqFds16FWjhg0yOYO+0efQIbi6JFZhIkuBMR06x5hMeI/8Az+aqZj/xNL/7PkFqS8pcXQLDAGAnctgSOc7/ABKny+kG1qXPTUDf+4dFL+M/yP8AmFtg/wB8P+r+YQI+4V9HR1gWWTuvFd1nKMysELzV4qMhjQuN8V0hUzGmyNi5zvIEu+QXZX7Ljubf+6O/q/0uSWsVRT+/8Demff4BuMqQ55/EfzKoYylpotn8Th8Fcx37z+orGbfuqf8AV81zYcNDknwwdgz3HE83x/2n84UWLpEvBA3Am46RA/RWaH7tv/U/JZxntN82/JMLiQLtGMJlxcI0vnwn5XRSlwqwAvMwBJ1Bo6c4RTLP+JP8rlYr/vH/ANfyQZSl7l0ii3D0qToHaCIkw2L+UWEo7hMrDhDXNeP8MOn3ob/yz5rXhX9//n+SGuWGlBJcDG+iabQGtm8DU4AE8rDfbmlnj7BvdhhUeQC14JA6EEABGMP/AM3+an/qcgnFX7p39P8AqKJg/wCSIKa8rErtF5bLy69iR//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056" name="Picture 8" descr="http://3.bp.blogspot.com/-NyzJTyOCCqQ/UU4B6s5-ZkI/AAAAAAAAAHI/dTqNk0kZPZg/s1600/Semana+Santa+-+Jesus+azotado+por+Pilat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2924944"/>
            <a:ext cx="2657872" cy="345489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apologeticspress.org/user_images/image/rr/2002/r&amp;r0201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4" y="3140968"/>
            <a:ext cx="3336305" cy="3238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7881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par>
                                <p:cTn id="18" presetID="21" presetClass="entr" presetSubtype="1" fill="hold" nodeType="withEffect">
                                  <p:stCondLst>
                                    <p:cond delay="0"/>
                                  </p:stCondLst>
                                  <p:childTnLst>
                                    <p:set>
                                      <p:cBhvr>
                                        <p:cTn id="19" dur="1" fill="hold">
                                          <p:stCondLst>
                                            <p:cond delay="0"/>
                                          </p:stCondLst>
                                        </p:cTn>
                                        <p:tgtEl>
                                          <p:spTgt spid="2056"/>
                                        </p:tgtEl>
                                        <p:attrNameLst>
                                          <p:attrName>style.visibility</p:attrName>
                                        </p:attrNameLst>
                                      </p:cBhvr>
                                      <p:to>
                                        <p:strVal val="visible"/>
                                      </p:to>
                                    </p:set>
                                    <p:animEffect transition="in" filter="wheel(1)">
                                      <p:cBhvr>
                                        <p:cTn id="20" dur="2000"/>
                                        <p:tgtEl>
                                          <p:spTgt spid="2056"/>
                                        </p:tgtEl>
                                      </p:cBhvr>
                                    </p:animEffect>
                                  </p:childTnLst>
                                </p:cTn>
                              </p:par>
                              <p:par>
                                <p:cTn id="21" presetID="21" presetClass="entr" presetSubtype="1" fill="hold" nodeType="withEffect">
                                  <p:stCondLst>
                                    <p:cond delay="0"/>
                                  </p:stCondLst>
                                  <p:childTnLst>
                                    <p:set>
                                      <p:cBhvr>
                                        <p:cTn id="22" dur="1" fill="hold">
                                          <p:stCondLst>
                                            <p:cond delay="0"/>
                                          </p:stCondLst>
                                        </p:cTn>
                                        <p:tgtEl>
                                          <p:spTgt spid="2058"/>
                                        </p:tgtEl>
                                        <p:attrNameLst>
                                          <p:attrName>style.visibility</p:attrName>
                                        </p:attrNameLst>
                                      </p:cBhvr>
                                      <p:to>
                                        <p:strVal val="visible"/>
                                      </p:to>
                                    </p:set>
                                    <p:animEffect transition="in" filter="wheel(1)">
                                      <p:cBhvr>
                                        <p:cTn id="23" dur="20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2016224"/>
          </a:xfrm>
        </p:spPr>
        <p:txBody>
          <a:bodyPr>
            <a:normAutofit lnSpcReduction="10000"/>
          </a:bodyPr>
          <a:lstStyle/>
          <a:p>
            <a:pPr marL="0" indent="0" algn="ctr">
              <a:buNone/>
            </a:pPr>
            <a:r>
              <a:rPr lang="es-CO" sz="3600" b="1" u="sng" dirty="0" smtClean="0"/>
              <a:t>27. </a:t>
            </a:r>
            <a:r>
              <a:rPr lang="es-CO" sz="3600" b="1" u="sng" dirty="0"/>
              <a:t>El Mesías sería golpeado y escupido.</a:t>
            </a:r>
          </a:p>
          <a:p>
            <a:pPr marL="0" indent="0">
              <a:buNone/>
            </a:pPr>
            <a:r>
              <a:rPr lang="es-CO" b="1" dirty="0"/>
              <a:t>Profecía: “</a:t>
            </a:r>
            <a:r>
              <a:rPr lang="es-CO" i="1" dirty="0">
                <a:latin typeface="Agency FB" pitchFamily="34" charset="0"/>
              </a:rPr>
              <a:t>Di mi cuerpo a los heridores y mis mejillas a los que me mesaban la barba; no escondí mi rostro de injurias y esputos”</a:t>
            </a:r>
            <a:r>
              <a:rPr lang="es-CO" b="1" dirty="0"/>
              <a:t>.   </a:t>
            </a:r>
            <a:r>
              <a:rPr lang="es-CO" b="1" dirty="0">
                <a:solidFill>
                  <a:srgbClr val="FF0000"/>
                </a:solidFill>
              </a:rPr>
              <a:t>( Isaías </a:t>
            </a:r>
            <a:r>
              <a:rPr lang="es-CO" b="1" dirty="0" smtClean="0">
                <a:solidFill>
                  <a:srgbClr val="FF0000"/>
                </a:solidFill>
              </a:rPr>
              <a:t>50:6).</a:t>
            </a:r>
          </a:p>
        </p:txBody>
      </p:sp>
      <p:sp>
        <p:nvSpPr>
          <p:cNvPr id="4" name="3 Rectángulo"/>
          <p:cNvSpPr/>
          <p:nvPr/>
        </p:nvSpPr>
        <p:spPr>
          <a:xfrm>
            <a:off x="395536" y="3140968"/>
            <a:ext cx="4572000" cy="2554545"/>
          </a:xfrm>
          <a:prstGeom prst="rect">
            <a:avLst/>
          </a:prstGeom>
        </p:spPr>
        <p:txBody>
          <a:bodyPr>
            <a:spAutoFit/>
          </a:bodyPr>
          <a:lstStyle/>
          <a:p>
            <a:pPr algn="ctr"/>
            <a:r>
              <a:rPr lang="es-CO" sz="3200" b="1" dirty="0"/>
              <a:t>Cumplimiento: “</a:t>
            </a:r>
            <a:r>
              <a:rPr lang="es-CO" sz="3200" dirty="0">
                <a:latin typeface="Agency FB" pitchFamily="34" charset="0"/>
              </a:rPr>
              <a:t>Entonces le escupieron en el rostro y le dieron de puñetazos, y otros le abofeteaban</a:t>
            </a:r>
            <a:r>
              <a:rPr lang="es-CO" sz="3200" b="1" dirty="0" smtClean="0"/>
              <a:t>”.</a:t>
            </a:r>
          </a:p>
          <a:p>
            <a:pPr algn="ctr"/>
            <a:r>
              <a:rPr lang="es-CO" sz="3200" b="1" dirty="0" smtClean="0"/>
              <a:t> </a:t>
            </a:r>
            <a:r>
              <a:rPr lang="es-CO" sz="3200" b="1" dirty="0">
                <a:solidFill>
                  <a:srgbClr val="FF0000"/>
                </a:solidFill>
              </a:rPr>
              <a:t>( Mateo 26:67).</a:t>
            </a:r>
            <a:endParaRPr lang="es-CO" sz="3200" dirty="0">
              <a:solidFill>
                <a:srgbClr val="FF0000"/>
              </a:solidFill>
            </a:endParaRPr>
          </a:p>
        </p:txBody>
      </p:sp>
      <p:pic>
        <p:nvPicPr>
          <p:cNvPr id="1028" name="Picture 4" descr="https://encrypted-tbn1.gstatic.com/images?q=tbn:ANd9GcRGEZxd2dMkkQ9xME1e8_uN_WzbA8gUr00XMxqjTVXgC0cEPGDaI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3101396"/>
            <a:ext cx="2448272"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52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1"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animEffect transition="in" filter="fade">
                                      <p:cBhvr>
                                        <p:cTn id="25" dur="1000"/>
                                        <p:tgtEl>
                                          <p:spTgt spid="1028"/>
                                        </p:tgtEl>
                                      </p:cBhvr>
                                    </p:animEffect>
                                    <p:anim calcmode="lin" valueType="num">
                                      <p:cBhvr>
                                        <p:cTn id="26" dur="1000" fill="hold"/>
                                        <p:tgtEl>
                                          <p:spTgt spid="1028"/>
                                        </p:tgtEl>
                                        <p:attrNameLst>
                                          <p:attrName>ppt_x</p:attrName>
                                        </p:attrNameLst>
                                      </p:cBhvr>
                                      <p:tavLst>
                                        <p:tav tm="0">
                                          <p:val>
                                            <p:strVal val="#ppt_x"/>
                                          </p:val>
                                        </p:tav>
                                        <p:tav tm="100000">
                                          <p:val>
                                            <p:strVal val="#ppt_x"/>
                                          </p:val>
                                        </p:tav>
                                      </p:tavLst>
                                    </p:anim>
                                    <p:anim calcmode="lin" valueType="num">
                                      <p:cBhvr>
                                        <p:cTn id="27"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sz="5100" b="1" u="sng" dirty="0" smtClean="0"/>
              <a:t>28</a:t>
            </a:r>
            <a:r>
              <a:rPr lang="es-CO" sz="5100" b="1" u="sng" dirty="0"/>
              <a:t>.- Se burlarían del Mesías.</a:t>
            </a:r>
          </a:p>
          <a:p>
            <a:pPr marL="0" indent="0" algn="ctr">
              <a:buNone/>
            </a:pPr>
            <a:r>
              <a:rPr lang="es-CO" sz="3400" b="1" dirty="0"/>
              <a:t>Profecía: “</a:t>
            </a:r>
            <a:r>
              <a:rPr lang="es-CO" sz="3400" i="1" dirty="0">
                <a:latin typeface="Agency FB" pitchFamily="34" charset="0"/>
              </a:rPr>
              <a:t>Todos los que me ven me encarnecen; estiran la boca, menean la cabeza diciendo. Se encomendó a Jehová; líbrele Él; sálvele, puesto que en Él se complacía</a:t>
            </a:r>
            <a:r>
              <a:rPr lang="es-CO" sz="3400" b="1" dirty="0"/>
              <a:t>”. </a:t>
            </a:r>
            <a:r>
              <a:rPr lang="es-CO" sz="3400" b="1" dirty="0">
                <a:solidFill>
                  <a:srgbClr val="FF0000"/>
                </a:solidFill>
              </a:rPr>
              <a:t>( Salmos </a:t>
            </a:r>
            <a:r>
              <a:rPr lang="es-CO" sz="3400" b="1" dirty="0" smtClean="0">
                <a:solidFill>
                  <a:srgbClr val="FF0000"/>
                </a:solidFill>
              </a:rPr>
              <a:t>22:7-8).</a:t>
            </a:r>
            <a:r>
              <a:rPr lang="es-CO" sz="3400" b="1" dirty="0">
                <a:solidFill>
                  <a:srgbClr val="FF0000"/>
                </a:solidFill>
              </a:rPr>
              <a:t/>
            </a:r>
            <a:br>
              <a:rPr lang="es-CO" sz="3400" b="1" dirty="0">
                <a:solidFill>
                  <a:srgbClr val="FF0000"/>
                </a:solidFill>
              </a:rPr>
            </a:br>
            <a:endParaRPr lang="es-CO" sz="3400" b="1" dirty="0" smtClean="0">
              <a:solidFill>
                <a:srgbClr val="FF0000"/>
              </a:solidFill>
            </a:endParaRPr>
          </a:p>
          <a:p>
            <a:pPr marL="0" indent="0" algn="ctr">
              <a:buNone/>
            </a:pPr>
            <a:r>
              <a:rPr lang="es-CO" b="1" dirty="0" smtClean="0"/>
              <a:t>Cumplimiento</a:t>
            </a:r>
            <a:r>
              <a:rPr lang="es-CO" b="1" dirty="0"/>
              <a:t>: “</a:t>
            </a:r>
            <a:r>
              <a:rPr lang="es-CO" i="1" dirty="0"/>
              <a:t>Entonces crucificaron con él a dos ladrones, uno a la derecha, y uno a la izquierda. Y los que pasaban le injuriaban, meneando la cabeza y diciendo. Tú que derribas el templo, y en tres días lo reedificas; sálvate a ti mismo; si eres hijo de Dios, desciende de la cruz. De esta manera también los principales sacerdotes, escarneciéndole con los escribas y los fariseos y los ancianos, decían: A otros salvó, así mismo no se puede salvar; si es el Rey de Israel, descienda ahora de la cruz, y creeremos en Él Confió en Dios; líbrele ahora sí le quiere; por que ha dicho: Soy hijo de Dios. Lo mismo le injuriaban también los ladrones que estaban crucificados con Él</a:t>
            </a:r>
            <a:r>
              <a:rPr lang="es-CO" b="1" dirty="0"/>
              <a:t>”. </a:t>
            </a:r>
            <a:endParaRPr lang="es-CO" b="1" dirty="0" smtClean="0"/>
          </a:p>
          <a:p>
            <a:pPr marL="0" indent="0" algn="ctr">
              <a:buNone/>
            </a:pPr>
            <a:r>
              <a:rPr lang="es-CO" b="1" dirty="0" smtClean="0">
                <a:solidFill>
                  <a:srgbClr val="FF0000"/>
                </a:solidFill>
              </a:rPr>
              <a:t>(</a:t>
            </a:r>
            <a:r>
              <a:rPr lang="es-CO" b="1" dirty="0">
                <a:solidFill>
                  <a:srgbClr val="FF0000"/>
                </a:solidFill>
              </a:rPr>
              <a:t> Mateo </a:t>
            </a:r>
            <a:r>
              <a:rPr lang="es-CO" b="1" dirty="0" smtClean="0">
                <a:solidFill>
                  <a:srgbClr val="FF0000"/>
                </a:solidFill>
              </a:rPr>
              <a:t>28:38-44).</a:t>
            </a:r>
            <a:endParaRPr lang="es-CO" dirty="0">
              <a:solidFill>
                <a:srgbClr val="FF0000"/>
              </a:solidFill>
            </a:endParaRPr>
          </a:p>
          <a:p>
            <a:endParaRPr lang="es-CO" dirty="0"/>
          </a:p>
        </p:txBody>
      </p:sp>
    </p:spTree>
    <p:extLst>
      <p:ext uri="{BB962C8B-B14F-4D97-AF65-F5344CB8AC3E}">
        <p14:creationId xmlns:p14="http://schemas.microsoft.com/office/powerpoint/2010/main" val="17216877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3384376"/>
          </a:xfrm>
        </p:spPr>
        <p:txBody>
          <a:bodyPr>
            <a:normAutofit fontScale="70000" lnSpcReduction="20000"/>
          </a:bodyPr>
          <a:lstStyle/>
          <a:p>
            <a:pPr marL="0" indent="0" algn="ctr">
              <a:buNone/>
            </a:pPr>
            <a:r>
              <a:rPr lang="es-CO" sz="3300" b="1" u="sng" dirty="0" smtClean="0"/>
              <a:t>29. </a:t>
            </a:r>
            <a:r>
              <a:rPr lang="es-CO" sz="3300" b="1" u="sng" dirty="0"/>
              <a:t>El Mesías se debilitaría; sería objeto de oprobio.</a:t>
            </a:r>
          </a:p>
          <a:p>
            <a:pPr marL="0" indent="0" algn="ctr">
              <a:buNone/>
            </a:pPr>
            <a:r>
              <a:rPr lang="es-CO" b="1" dirty="0"/>
              <a:t>Profecía: “</a:t>
            </a:r>
            <a:r>
              <a:rPr lang="es-CO" i="1" dirty="0">
                <a:latin typeface="Agency FB" pitchFamily="34" charset="0"/>
              </a:rPr>
              <a:t>Mis rodillas están debilitadas a causa del ayuno, y mi carne desfallece por falta de gordura. Yo he sido para ellos objeto de oprobio; me miraban, y burlándose meneaban su cabeza</a:t>
            </a:r>
            <a:r>
              <a:rPr lang="es-CO" b="1" dirty="0" smtClean="0"/>
              <a:t>”.</a:t>
            </a:r>
          </a:p>
          <a:p>
            <a:pPr marL="0" indent="0" algn="ctr">
              <a:buNone/>
            </a:pPr>
            <a:r>
              <a:rPr lang="es-CO" b="1" dirty="0" smtClean="0">
                <a:solidFill>
                  <a:srgbClr val="FF0000"/>
                </a:solidFill>
              </a:rPr>
              <a:t>(</a:t>
            </a:r>
            <a:r>
              <a:rPr lang="es-CO" b="1" dirty="0">
                <a:solidFill>
                  <a:srgbClr val="FF0000"/>
                </a:solidFill>
              </a:rPr>
              <a:t> Salmos </a:t>
            </a:r>
            <a:r>
              <a:rPr lang="es-CO" b="1" dirty="0" smtClean="0">
                <a:solidFill>
                  <a:srgbClr val="FF0000"/>
                </a:solidFill>
              </a:rPr>
              <a:t>109:24-25).</a:t>
            </a:r>
            <a:r>
              <a:rPr lang="es-CO" b="1" dirty="0">
                <a:solidFill>
                  <a:srgbClr val="FF0000"/>
                </a:solidFill>
              </a:rPr>
              <a:t/>
            </a:r>
            <a:br>
              <a:rPr lang="es-CO" b="1" dirty="0">
                <a:solidFill>
                  <a:srgbClr val="FF0000"/>
                </a:solidFill>
              </a:rPr>
            </a:br>
            <a:endParaRPr lang="es-CO" b="1" dirty="0" smtClean="0">
              <a:solidFill>
                <a:srgbClr val="FF0000"/>
              </a:solidFill>
            </a:endParaRPr>
          </a:p>
          <a:p>
            <a:pPr marL="0" indent="0" algn="ctr">
              <a:buNone/>
            </a:pPr>
            <a:r>
              <a:rPr lang="es-CO" b="1" dirty="0" smtClean="0"/>
              <a:t>Cumplimiento</a:t>
            </a:r>
            <a:r>
              <a:rPr lang="es-CO" b="1" dirty="0"/>
              <a:t>: “Y los que pasaban le injuriaban, meneando la cabeza y diciendo: ¡Bah! Tú que derribas el templo de Dios, y en tres días lo reedificas, sálvate a ti mismo y desciende de la cruz</a:t>
            </a:r>
            <a:r>
              <a:rPr lang="es-CO" b="1" dirty="0" smtClean="0"/>
              <a:t>”.</a:t>
            </a:r>
          </a:p>
          <a:p>
            <a:pPr marL="0" indent="0" algn="ctr">
              <a:buNone/>
            </a:pPr>
            <a:r>
              <a:rPr lang="es-CO" b="1" dirty="0" smtClean="0">
                <a:solidFill>
                  <a:srgbClr val="FF0000"/>
                </a:solidFill>
              </a:rPr>
              <a:t>(</a:t>
            </a:r>
            <a:r>
              <a:rPr lang="es-CO" b="1" dirty="0">
                <a:solidFill>
                  <a:srgbClr val="FF0000"/>
                </a:solidFill>
              </a:rPr>
              <a:t> Marcos 15:29-30 ). </a:t>
            </a:r>
            <a:endParaRPr lang="es-CO" b="1" dirty="0" smtClean="0">
              <a:solidFill>
                <a:srgbClr val="FF0000"/>
              </a:solidFill>
            </a:endParaRPr>
          </a:p>
        </p:txBody>
      </p:sp>
      <p:sp>
        <p:nvSpPr>
          <p:cNvPr id="4" name="3 Rectángulo"/>
          <p:cNvSpPr/>
          <p:nvPr/>
        </p:nvSpPr>
        <p:spPr>
          <a:xfrm>
            <a:off x="395536" y="4142413"/>
            <a:ext cx="5472608" cy="2246769"/>
          </a:xfrm>
          <a:prstGeom prst="rect">
            <a:avLst/>
          </a:prstGeom>
        </p:spPr>
        <p:txBody>
          <a:bodyPr wrap="square">
            <a:spAutoFit/>
          </a:bodyPr>
          <a:lstStyle/>
          <a:p>
            <a:pPr algn="ctr"/>
            <a:r>
              <a:rPr lang="es-CO" sz="2800" dirty="0"/>
              <a:t>Después de un tiempo sin comida, un interrogatorio hiriente e intenso, Jesús sale llevando su cruz ante una multitud que le injuriaba y se mofaba. </a:t>
            </a:r>
          </a:p>
        </p:txBody>
      </p:sp>
      <p:pic>
        <p:nvPicPr>
          <p:cNvPr id="2050" name="Picture 2" descr="https://encrypted-tbn0.gstatic.com/images?q=tbn:ANd9GcT8B1eRcW2FY0vX0npswp2Jn58t19DQ1ZlOSSIiy3ZeNwY4QwXZQ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3694826"/>
            <a:ext cx="2088232" cy="2694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406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fltVal val="0"/>
                                          </p:val>
                                        </p:tav>
                                        <p:tav tm="100000">
                                          <p:val>
                                            <p:strVal val="#ppt_w"/>
                                          </p:val>
                                        </p:tav>
                                      </p:tavLst>
                                    </p:anim>
                                    <p:anim calcmode="lin" valueType="num">
                                      <p:cBhvr>
                                        <p:cTn id="29" dur="1000" fill="hold"/>
                                        <p:tgtEl>
                                          <p:spTgt spid="4"/>
                                        </p:tgtEl>
                                        <p:attrNameLst>
                                          <p:attrName>ppt_h</p:attrName>
                                        </p:attrNameLst>
                                      </p:cBhvr>
                                      <p:tavLst>
                                        <p:tav tm="0">
                                          <p:val>
                                            <p:fltVal val="0"/>
                                          </p:val>
                                        </p:tav>
                                        <p:tav tm="100000">
                                          <p:val>
                                            <p:strVal val="#ppt_h"/>
                                          </p:val>
                                        </p:tav>
                                      </p:tavLst>
                                    </p:anim>
                                    <p:anim calcmode="lin" valueType="num">
                                      <p:cBhvr>
                                        <p:cTn id="30" dur="1000" fill="hold"/>
                                        <p:tgtEl>
                                          <p:spTgt spid="4"/>
                                        </p:tgtEl>
                                        <p:attrNameLst>
                                          <p:attrName>style.rotation</p:attrName>
                                        </p:attrNameLst>
                                      </p:cBhvr>
                                      <p:tavLst>
                                        <p:tav tm="0">
                                          <p:val>
                                            <p:fltVal val="90"/>
                                          </p:val>
                                        </p:tav>
                                        <p:tav tm="100000">
                                          <p:val>
                                            <p:fltVal val="0"/>
                                          </p:val>
                                        </p:tav>
                                      </p:tavLst>
                                    </p:anim>
                                    <p:animEffect transition="in" filter="fade">
                                      <p:cBhvr>
                                        <p:cTn id="31" dur="1000"/>
                                        <p:tgtEl>
                                          <p:spTgt spid="4"/>
                                        </p:tgtEl>
                                      </p:cBhvr>
                                    </p:animEffect>
                                  </p:childTnLst>
                                </p:cTn>
                              </p:par>
                              <p:par>
                                <p:cTn id="32" presetID="31" presetClass="entr" presetSubtype="0" fill="hold" nodeType="withEffect">
                                  <p:stCondLst>
                                    <p:cond delay="0"/>
                                  </p:stCondLst>
                                  <p:childTnLst>
                                    <p:set>
                                      <p:cBhvr>
                                        <p:cTn id="33" dur="1" fill="hold">
                                          <p:stCondLst>
                                            <p:cond delay="0"/>
                                          </p:stCondLst>
                                        </p:cTn>
                                        <p:tgtEl>
                                          <p:spTgt spid="2050"/>
                                        </p:tgtEl>
                                        <p:attrNameLst>
                                          <p:attrName>style.visibility</p:attrName>
                                        </p:attrNameLst>
                                      </p:cBhvr>
                                      <p:to>
                                        <p:strVal val="visible"/>
                                      </p:to>
                                    </p:set>
                                    <p:anim calcmode="lin" valueType="num">
                                      <p:cBhvr>
                                        <p:cTn id="34" dur="1000" fill="hold"/>
                                        <p:tgtEl>
                                          <p:spTgt spid="2050"/>
                                        </p:tgtEl>
                                        <p:attrNameLst>
                                          <p:attrName>ppt_w</p:attrName>
                                        </p:attrNameLst>
                                      </p:cBhvr>
                                      <p:tavLst>
                                        <p:tav tm="0">
                                          <p:val>
                                            <p:fltVal val="0"/>
                                          </p:val>
                                        </p:tav>
                                        <p:tav tm="100000">
                                          <p:val>
                                            <p:strVal val="#ppt_w"/>
                                          </p:val>
                                        </p:tav>
                                      </p:tavLst>
                                    </p:anim>
                                    <p:anim calcmode="lin" valueType="num">
                                      <p:cBhvr>
                                        <p:cTn id="35" dur="1000" fill="hold"/>
                                        <p:tgtEl>
                                          <p:spTgt spid="2050"/>
                                        </p:tgtEl>
                                        <p:attrNameLst>
                                          <p:attrName>ppt_h</p:attrName>
                                        </p:attrNameLst>
                                      </p:cBhvr>
                                      <p:tavLst>
                                        <p:tav tm="0">
                                          <p:val>
                                            <p:fltVal val="0"/>
                                          </p:val>
                                        </p:tav>
                                        <p:tav tm="100000">
                                          <p:val>
                                            <p:strVal val="#ppt_h"/>
                                          </p:val>
                                        </p:tav>
                                      </p:tavLst>
                                    </p:anim>
                                    <p:anim calcmode="lin" valueType="num">
                                      <p:cBhvr>
                                        <p:cTn id="36" dur="1000" fill="hold"/>
                                        <p:tgtEl>
                                          <p:spTgt spid="2050"/>
                                        </p:tgtEl>
                                        <p:attrNameLst>
                                          <p:attrName>style.rotation</p:attrName>
                                        </p:attrNameLst>
                                      </p:cBhvr>
                                      <p:tavLst>
                                        <p:tav tm="0">
                                          <p:val>
                                            <p:fltVal val="90"/>
                                          </p:val>
                                        </p:tav>
                                        <p:tav tm="100000">
                                          <p:val>
                                            <p:fltVal val="0"/>
                                          </p:val>
                                        </p:tav>
                                      </p:tavLst>
                                    </p:anim>
                                    <p:animEffect transition="in" filter="fade">
                                      <p:cBhvr>
                                        <p:cTn id="37"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3312368"/>
          </a:xfrm>
        </p:spPr>
        <p:txBody>
          <a:bodyPr>
            <a:normAutofit/>
          </a:bodyPr>
          <a:lstStyle/>
          <a:p>
            <a:pPr marL="0" indent="0" algn="ctr">
              <a:buNone/>
            </a:pPr>
            <a:r>
              <a:rPr lang="es-CO" sz="3000" b="1" u="sng" dirty="0" smtClean="0"/>
              <a:t>30. </a:t>
            </a:r>
            <a:r>
              <a:rPr lang="es-CO" sz="3000" b="1" u="sng" dirty="0"/>
              <a:t>Las manos y pies del Mesías serían horadados.</a:t>
            </a:r>
          </a:p>
          <a:p>
            <a:pPr marL="0" indent="0" algn="ctr">
              <a:buNone/>
            </a:pPr>
            <a:r>
              <a:rPr lang="es-CO" b="1" dirty="0"/>
              <a:t>Profecía: “</a:t>
            </a:r>
            <a:r>
              <a:rPr lang="es-CO" i="1" dirty="0">
                <a:latin typeface="Agency FB" pitchFamily="34" charset="0"/>
              </a:rPr>
              <a:t>Horadaron mis manos y mis pies</a:t>
            </a:r>
            <a:r>
              <a:rPr lang="es-CO" b="1" dirty="0" smtClean="0"/>
              <a:t>”.</a:t>
            </a:r>
          </a:p>
          <a:p>
            <a:pPr marL="0" indent="0" algn="ctr">
              <a:buNone/>
            </a:pPr>
            <a:r>
              <a:rPr lang="es-CO" b="1" dirty="0" smtClean="0"/>
              <a:t> </a:t>
            </a:r>
            <a:r>
              <a:rPr lang="es-CO" b="1" dirty="0">
                <a:solidFill>
                  <a:srgbClr val="FF0000"/>
                </a:solidFill>
              </a:rPr>
              <a:t>( Salmos </a:t>
            </a:r>
            <a:r>
              <a:rPr lang="es-CO" b="1" dirty="0" smtClean="0">
                <a:solidFill>
                  <a:srgbClr val="FF0000"/>
                </a:solidFill>
              </a:rPr>
              <a:t>22:16).</a:t>
            </a:r>
            <a:endParaRPr lang="es-CO" b="1" dirty="0"/>
          </a:p>
          <a:p>
            <a:pPr marL="0" indent="0" algn="ctr">
              <a:buNone/>
            </a:pPr>
            <a:r>
              <a:rPr lang="es-CO" b="1" dirty="0" smtClean="0"/>
              <a:t>Cumplimiento</a:t>
            </a:r>
            <a:r>
              <a:rPr lang="es-CO" b="1" dirty="0"/>
              <a:t>: “</a:t>
            </a:r>
            <a:r>
              <a:rPr lang="es-CO" dirty="0">
                <a:latin typeface="Agency FB" pitchFamily="34" charset="0"/>
              </a:rPr>
              <a:t>Y cuando llegaron al lugar llamado de la calavera, le crucificaron allí”. </a:t>
            </a:r>
            <a:r>
              <a:rPr lang="es-CO" b="1" dirty="0">
                <a:solidFill>
                  <a:srgbClr val="FF0000"/>
                </a:solidFill>
              </a:rPr>
              <a:t>( Lucas </a:t>
            </a:r>
            <a:r>
              <a:rPr lang="es-CO" b="1" dirty="0" smtClean="0">
                <a:solidFill>
                  <a:srgbClr val="FF0000"/>
                </a:solidFill>
              </a:rPr>
              <a:t>23:33).</a:t>
            </a:r>
            <a:endParaRPr lang="es-CO" dirty="0">
              <a:solidFill>
                <a:srgbClr val="FF0000"/>
              </a:solidFill>
            </a:endParaRPr>
          </a:p>
        </p:txBody>
      </p:sp>
      <p:sp>
        <p:nvSpPr>
          <p:cNvPr id="2" name="1 Rectángulo"/>
          <p:cNvSpPr/>
          <p:nvPr/>
        </p:nvSpPr>
        <p:spPr>
          <a:xfrm>
            <a:off x="323528" y="3645024"/>
            <a:ext cx="5904656" cy="3046988"/>
          </a:xfrm>
          <a:prstGeom prst="rect">
            <a:avLst/>
          </a:prstGeom>
        </p:spPr>
        <p:txBody>
          <a:bodyPr wrap="square">
            <a:spAutoFit/>
          </a:bodyPr>
          <a:lstStyle/>
          <a:p>
            <a:pPr algn="ctr"/>
            <a:r>
              <a:rPr lang="es-CO" sz="2400" b="1" dirty="0"/>
              <a:t>Es interesante observar que esta predicción de manos y pies horadados fue </a:t>
            </a:r>
            <a:r>
              <a:rPr lang="es-CO" sz="2400" b="1" dirty="0" smtClean="0"/>
              <a:t>dicha por David mucho </a:t>
            </a:r>
            <a:r>
              <a:rPr lang="es-CO" sz="2400" b="1" dirty="0"/>
              <a:t>antes de que la crucifixión se inventara como forma de pena capital</a:t>
            </a:r>
            <a:r>
              <a:rPr lang="es-CO" sz="2400" b="1" dirty="0" smtClean="0"/>
              <a:t>.</a:t>
            </a:r>
          </a:p>
          <a:p>
            <a:pPr algn="ctr"/>
            <a:r>
              <a:rPr lang="es-CO" sz="2400" b="1" dirty="0" smtClean="0"/>
              <a:t> </a:t>
            </a:r>
            <a:r>
              <a:rPr lang="es-CO" sz="2400" b="1" dirty="0"/>
              <a:t>El Salmista escribió esta profecía aproximadamente mil años </a:t>
            </a:r>
            <a:r>
              <a:rPr lang="es-CO" sz="2400" b="1" dirty="0" smtClean="0"/>
              <a:t>antes de </a:t>
            </a:r>
            <a:r>
              <a:rPr lang="es-CO" sz="2400" b="1" dirty="0"/>
              <a:t>que la crucifixión fuese común entre los romanos; los judíos nunca practicaron la crucifixión.</a:t>
            </a:r>
            <a:endParaRPr lang="es-CO" sz="2400" dirty="0"/>
          </a:p>
        </p:txBody>
      </p:sp>
      <p:pic>
        <p:nvPicPr>
          <p:cNvPr id="4098" name="Picture 2" descr="https://encrypted-tbn3.gstatic.com/images?q=tbn:ANd9GcRoAv1DxSo35THlU3XIS23lh5lYZR9EfZuLqunAu7Whuu69WNy1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645024"/>
            <a:ext cx="2915816" cy="3046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25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heel(1)">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fltVal val="0"/>
                                          </p:val>
                                        </p:tav>
                                        <p:tav tm="100000">
                                          <p:val>
                                            <p:strVal val="#ppt_w"/>
                                          </p:val>
                                        </p:tav>
                                      </p:tavLst>
                                    </p:anim>
                                    <p:anim calcmode="lin" valueType="num">
                                      <p:cBhvr>
                                        <p:cTn id="35" dur="1000" fill="hold"/>
                                        <p:tgtEl>
                                          <p:spTgt spid="2"/>
                                        </p:tgtEl>
                                        <p:attrNameLst>
                                          <p:attrName>ppt_h</p:attrName>
                                        </p:attrNameLst>
                                      </p:cBhvr>
                                      <p:tavLst>
                                        <p:tav tm="0">
                                          <p:val>
                                            <p:fltVal val="0"/>
                                          </p:val>
                                        </p:tav>
                                        <p:tav tm="100000">
                                          <p:val>
                                            <p:strVal val="#ppt_h"/>
                                          </p:val>
                                        </p:tav>
                                      </p:tavLst>
                                    </p:anim>
                                    <p:anim calcmode="lin" valueType="num">
                                      <p:cBhvr>
                                        <p:cTn id="36" dur="1000" fill="hold"/>
                                        <p:tgtEl>
                                          <p:spTgt spid="2"/>
                                        </p:tgtEl>
                                        <p:attrNameLst>
                                          <p:attrName>style.rotation</p:attrName>
                                        </p:attrNameLst>
                                      </p:cBhvr>
                                      <p:tavLst>
                                        <p:tav tm="0">
                                          <p:val>
                                            <p:fltVal val="90"/>
                                          </p:val>
                                        </p:tav>
                                        <p:tav tm="100000">
                                          <p:val>
                                            <p:fltVal val="0"/>
                                          </p:val>
                                        </p:tav>
                                      </p:tavLst>
                                    </p:anim>
                                    <p:animEffect transition="in" filter="fade">
                                      <p:cBhvr>
                                        <p:cTn id="37" dur="1000"/>
                                        <p:tgtEl>
                                          <p:spTgt spid="2"/>
                                        </p:tgtEl>
                                      </p:cBhvr>
                                    </p:animEffect>
                                  </p:childTnLst>
                                </p:cTn>
                              </p:par>
                              <p:par>
                                <p:cTn id="38" presetID="31" presetClass="entr" presetSubtype="0" fill="hold" nodeType="withEffect">
                                  <p:stCondLst>
                                    <p:cond delay="0"/>
                                  </p:stCondLst>
                                  <p:childTnLst>
                                    <p:set>
                                      <p:cBhvr>
                                        <p:cTn id="39" dur="1" fill="hold">
                                          <p:stCondLst>
                                            <p:cond delay="0"/>
                                          </p:stCondLst>
                                        </p:cTn>
                                        <p:tgtEl>
                                          <p:spTgt spid="4098"/>
                                        </p:tgtEl>
                                        <p:attrNameLst>
                                          <p:attrName>style.visibility</p:attrName>
                                        </p:attrNameLst>
                                      </p:cBhvr>
                                      <p:to>
                                        <p:strVal val="visible"/>
                                      </p:to>
                                    </p:set>
                                    <p:anim calcmode="lin" valueType="num">
                                      <p:cBhvr>
                                        <p:cTn id="40" dur="1000" fill="hold"/>
                                        <p:tgtEl>
                                          <p:spTgt spid="4098"/>
                                        </p:tgtEl>
                                        <p:attrNameLst>
                                          <p:attrName>ppt_w</p:attrName>
                                        </p:attrNameLst>
                                      </p:cBhvr>
                                      <p:tavLst>
                                        <p:tav tm="0">
                                          <p:val>
                                            <p:fltVal val="0"/>
                                          </p:val>
                                        </p:tav>
                                        <p:tav tm="100000">
                                          <p:val>
                                            <p:strVal val="#ppt_w"/>
                                          </p:val>
                                        </p:tav>
                                      </p:tavLst>
                                    </p:anim>
                                    <p:anim calcmode="lin" valueType="num">
                                      <p:cBhvr>
                                        <p:cTn id="41" dur="1000" fill="hold"/>
                                        <p:tgtEl>
                                          <p:spTgt spid="4098"/>
                                        </p:tgtEl>
                                        <p:attrNameLst>
                                          <p:attrName>ppt_h</p:attrName>
                                        </p:attrNameLst>
                                      </p:cBhvr>
                                      <p:tavLst>
                                        <p:tav tm="0">
                                          <p:val>
                                            <p:fltVal val="0"/>
                                          </p:val>
                                        </p:tav>
                                        <p:tav tm="100000">
                                          <p:val>
                                            <p:strVal val="#ppt_h"/>
                                          </p:val>
                                        </p:tav>
                                      </p:tavLst>
                                    </p:anim>
                                    <p:anim calcmode="lin" valueType="num">
                                      <p:cBhvr>
                                        <p:cTn id="42" dur="1000" fill="hold"/>
                                        <p:tgtEl>
                                          <p:spTgt spid="4098"/>
                                        </p:tgtEl>
                                        <p:attrNameLst>
                                          <p:attrName>style.rotation</p:attrName>
                                        </p:attrNameLst>
                                      </p:cBhvr>
                                      <p:tavLst>
                                        <p:tav tm="0">
                                          <p:val>
                                            <p:fltVal val="90"/>
                                          </p:val>
                                        </p:tav>
                                        <p:tav tm="100000">
                                          <p:val>
                                            <p:fltVal val="0"/>
                                          </p:val>
                                        </p:tav>
                                      </p:tavLst>
                                    </p:anim>
                                    <p:animEffect transition="in" filter="fade">
                                      <p:cBhvr>
                                        <p:cTn id="43"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a:blipFill>
            <a:blip r:embed="rId2"/>
            <a:tile tx="0" ty="0" sx="100000" sy="100000" flip="none" algn="tl"/>
          </a:blipFill>
        </p:spPr>
        <p:txBody>
          <a:bodyPr>
            <a:normAutofit fontScale="92500" lnSpcReduction="10000"/>
          </a:bodyPr>
          <a:lstStyle/>
          <a:p>
            <a:pPr marL="0" indent="0" algn="ctr">
              <a:buNone/>
            </a:pPr>
            <a:r>
              <a:rPr lang="es-CO" dirty="0" smtClean="0"/>
              <a:t>La </a:t>
            </a:r>
            <a:r>
              <a:rPr lang="es-CO" dirty="0"/>
              <a:t>crucifixión se originó con los fenicios </a:t>
            </a:r>
            <a:r>
              <a:rPr lang="es-CO" dirty="0"/>
              <a:t>desde el siglo VI AC </a:t>
            </a:r>
            <a:r>
              <a:rPr lang="es-CO" dirty="0" smtClean="0"/>
              <a:t>y luego paso a ser practicada por los persas, y </a:t>
            </a:r>
            <a:r>
              <a:rPr lang="es-CO" dirty="0"/>
              <a:t> </a:t>
            </a:r>
            <a:r>
              <a:rPr lang="es-CO" dirty="0" smtClean="0"/>
              <a:t>los </a:t>
            </a:r>
            <a:r>
              <a:rPr lang="es-CO" dirty="0"/>
              <a:t>romanos </a:t>
            </a:r>
            <a:r>
              <a:rPr lang="es-CO" dirty="0" smtClean="0"/>
              <a:t>utilizaron </a:t>
            </a:r>
            <a:r>
              <a:rPr lang="es-CO" dirty="0"/>
              <a:t>ese método de ejecución durante al menos 70 años antes de que Jesús fuera crucificado</a:t>
            </a:r>
            <a:r>
              <a:rPr lang="es-CO" dirty="0" smtClean="0"/>
              <a:t>.</a:t>
            </a:r>
          </a:p>
          <a:p>
            <a:pPr marL="0" indent="0">
              <a:buNone/>
            </a:pPr>
            <a:endParaRPr lang="es-CO" dirty="0"/>
          </a:p>
          <a:p>
            <a:pPr marL="0" indent="0" algn="ctr">
              <a:buNone/>
            </a:pPr>
            <a:r>
              <a:rPr lang="es-CO" dirty="0" smtClean="0"/>
              <a:t>Note que el último salmo, el 150 fue escrito aproximadamente 470 años antes de Cristo, y la profecía se encuentra en </a:t>
            </a:r>
            <a:r>
              <a:rPr lang="es-CO" smtClean="0"/>
              <a:t>el Salmo 22, cuando </a:t>
            </a:r>
            <a:r>
              <a:rPr lang="es-CO" dirty="0" smtClean="0"/>
              <a:t>el Imperio Romano no existía como Imperio. Esto nos habla del conocimiento que tiene Dios del futuro. Alabado sea Dios. </a:t>
            </a:r>
            <a:endParaRPr lang="es-CO" dirty="0"/>
          </a:p>
        </p:txBody>
      </p:sp>
    </p:spTree>
    <p:extLst>
      <p:ext uri="{BB962C8B-B14F-4D97-AF65-F5344CB8AC3E}">
        <p14:creationId xmlns:p14="http://schemas.microsoft.com/office/powerpoint/2010/main" val="413131494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5050904" cy="5145435"/>
          </a:xfrm>
          <a:solidFill>
            <a:schemeClr val="accent6">
              <a:lumMod val="60000"/>
              <a:lumOff val="40000"/>
            </a:schemeClr>
          </a:solidFill>
        </p:spPr>
        <p:txBody>
          <a:bodyPr>
            <a:normAutofit/>
          </a:bodyPr>
          <a:lstStyle/>
          <a:p>
            <a:pPr marL="0" indent="0" algn="ctr">
              <a:buNone/>
            </a:pPr>
            <a:r>
              <a:rPr lang="es-CO" dirty="0" smtClean="0"/>
              <a:t>Le invito para que juntos profundicemos estas profecías que nos hablan del Mecías en el siguiente tema, que no es otra cosa sino, el cumplimiento del plan de Salvación realizado por Jesús en nuestro favor. Que Dios nos bendiga.</a:t>
            </a:r>
          </a:p>
          <a:p>
            <a:pPr marL="0" indent="0" algn="ctr">
              <a:buNone/>
            </a:pPr>
            <a:r>
              <a:rPr lang="es-CO" dirty="0" smtClean="0"/>
              <a:t> Amen.</a:t>
            </a:r>
            <a:endParaRPr lang="es-CO" dirty="0"/>
          </a:p>
        </p:txBody>
      </p:sp>
      <p:sp>
        <p:nvSpPr>
          <p:cNvPr id="4" name="AutoShape 2" descr="data:image/jpeg;base64,/9j/4AAQSkZJRgABAQAAAQABAAD/2wCEAAkGBxQTEhQUEhQUFRUUFRYWFBQWFRUUFBUVFRcXFhgWFhUdHCghGBolHxYVITEhJSkrLi4uFx8zODMsNygtLisBCgoKDg0OGhAQGywkHSQsLCwsLCwsLCwsLCwsLCwsLCwsLCwsLCwsLCwsLCwsLCwsLCwsLCwsLCwsLCwsLCwsLP/AABEIAKkBKwMBIgACEQEDEQH/xAAbAAABBQEBAAAAAAAAAAAAAAAAAQMEBQYCB//EAEUQAAEDAgQDBAcECQIFBQEAAAEAAhEDIQQSMUEFUWEGInGREzJSgaGx0ULB0vAHFCNDU2JygpKTohYzg+Hxc6OywuIV/8QAGQEBAAMBAQAAAAAAAAAAAAAAAAECAwQF/8QAIBEBAQEAAgMBAAMBAAAAAAAAAAECAxESITFBBBNRYf/aAAwDAQACEQMRAD8A9xQhCAQhCAQhCAQhCAQhCAQklEoFQklJKBUkpqpXaDBN+Shf/wBdhJDQXRvoFHci0zb8WMpmrigI3nyVNxjFuc3ukNAuZJv4wFkqnaPQB0mSCfAlV1ySNc8Nr0eniAU7KxXCeLZyJWmwWMkQfNM7lRvhuVglC4BXQKuxdIQhAIQhAIQhAIQhAIQhAIQhAIQhAIQhAIQhAIQhAJJSOK4LkDkolRn1wDE31jeOa4dieii2RPVS8yTMoBx3T4oZjJMZT5qv9mf9W8NJ2ZGZRhW6FL6XoVfuK9U/mUXiGNFJhc7wA5nku/S9CvN+2vHTUeRTd3Wd1sb+07rf4AKu9yT004+O6q5xPFe645pc63nZdcNlolYfgNYvaHT6zjE8mnL8w9bariclME6bnkfoueXt3TEk9IvaDi7Q2owm+WR7wV5pgMXMX+0fmu+1WNrvxZYGEB8Bhn7I1c7kLn4Lb9kadJlMU4bG8tBk7uPMqt7tXkknovBjoVrcM+yiswdLUNaP6bfBOPBAOQids2mqvJZGerNLvB4wGGnXZTwVn8O8NLSb5VcMxAOhF+q2xr17cfLjq+koFLKjOrRt8Ura/RW8oy8akSiU16RL6RT3Do4lXEpZRDpCRKgEiEIFQkCVAIQhAIQhAIQhAIKEhQNvKznGu1dHD5gZe5sgtboHQXBpdpNtBJHJW3GMV6KjUqewxzvILxLiGLLsOynRLTiC51V2bQF5MF3ubr1Vd66i2c9vRuC06lbJiKpyVDdzQZybmn1G0LQucNyPOFU9nMHkoUmg6C9tTpr5FT6hv9r3C3yVMRfdduLRpB95/JSBxGwF+f1TRPR3x6fyrnOPZPkeuoy9Vp1FO6lOqCBmPygxrouG1Q71BIBAPxUY4iDb4gk8jfw26KM2rrEQDAsBsDFz1+ClCzxDnmm9oESxwB8QQF4TWqEZs2g0XqPaHFfsXgES4BojW573wzT4leYdqasZAN6bST1iPu+Kw5XZ/Gl9jgnFDkZGrDlcPAm63fEOKhuFz2Mbc15PwOrlqEnSb+BEFanj2NDMM5syCJb1nQLGXqV15v5/hrHcSdUe1x2naIHJSeH8TLHi9is1R4nTiTmHQgz8EzW40CCGNdPN1h9UqvlHqWF7QgRJVxhuLtcvGcNx0wPSNk+0069cp+qveFcXBux1hqDY+SeVivWa9XGJB3VhRxGWPivP8JxaYutVgcRmAV5tG+P17aYVbTPxH0SCr4e8/FQ8DiCO7Ounj/3U8uN9fIeS6c3uPP3nxvRPSdR8FA7R8PqV6IFF4a9rg5ubMGOImzovE3308rL0nj5LtrpSxEqtZxf0Yis0iPWcIIpiBJdzaL3GwVyx03FwbgrL9qqANN5zZRkJzXgFneBMXy2M9JUrsXiHHDBjxlfSc6m5szlFnNAO4yubBVcW/KtvP7GhCVcgrpXZhCVCBEqEIBCEIBCEIBCEIBcuK6TdQoMp+kTF5MFV5vhg/uN/gvMjw0HGUmtcWhpHpBcipkZGQf3Nc6+krb/pLxALsLR9uqHO/paQD8yqPs/QbUxQdqWsGblLzJM76vHmseW++m3FPXb0TDMytA5ADyUcVRJ7zt+fzmwuOSkzAJVbVqyLQI1h7idtei0ypo76bS5j2szx919T46KLVxNpJ6av62PPY+S5fU/m5XLjoRuPAA++VWY2vG48M5iCLzy1EE3U9ohzF4yOVwb3AEztpcSAOijVuIRFgTNoeW6gaQL6aqudV6gTqcwm0REnRdOe3cmwmJbfUX5m3gq2ryIPaTGOFI5Se9InMXamT8QR4LC0TVqkgtLmU2950eqJAEncXHX3L0GuGuBDgXbQRSIEaW06eaqeJ12MpOa0ZRGwpgCdob525rHee/bp4+TqeMjL0aWUpMUC6ASTAgTsAng6fckqCbrFqiMw45KdS4S1w0UcG6ueGO0VamTtQY7hTmaCyr6NU06jXAxeHeB5r0sYUPFws32n7P5W52i26mGs9JGAr94ar0LhD+6F5TwXEktE+s0wfqvQOB4ywur5+lvca5rlY4TEB9rB3XQ+HVUtOsIldOO4Wk3cstcc3GidHT5+fNc4VjWkhv2jJ11geQtHkqWjxJws7vD3z81YUeIMcRDouPWltvOFrOTOnNrh3n8PcUpgsMwYuQdCNwfdKpeyVbLVLDP7Wi1wDjLg/DvNJ4cd3Q6kCd8q0dQAjmCskazqVem50D0eJawkDWjiWinJ/wCpH+Cr832n7jpuQV2CmgV0Ct2BxKuAUsqB0hIEqAQhCAQhCAQhCAKYqlPOUasUHl3bXFh3EQ0kBtKjcnQZzlP/AMwfcnexFEZ6jx9p5J62/wC6y/aOp6erjXNP/MrMpNNoAYTmnpABW57AYD0eGYBo1oDTvHXyC59+9OjPrLSV3Q3UN0uSAPMjxUCvinXOaIMESyJFoEt1sbFTsa2W65eZhxtpFiNyFBc2c37SSSQRleNbtaO/DfHeFtGVMVsSZ/5gLb3zU4BIOW+UQbTvodVUYus+BebmDmb3rX0bz0jrKtG1CQIM2NxmiP8AO5vM/RQcThnu0mBmgw+YF/bGpnWdeiUjPnEE7l3q7giZNgMuhiEVazhoXRyGWNTzH3p2vhHEnW9gYe0SZ073IE/C1p5rtA1nSdDus60iDicW4TLuUXZudpbf3ql4rWzC5nWbtzQPAaK0xVX2TG83220VZiy4g3N5PgDb2diq9rRQYatldl8vDkrDZQcUwanUHW2pJj36J/CVswWO43xe/QIurPhjrqvi6suHU5IWWq1zGtwLbBWP6sHgtdeQofDm2AVrSp3VsVfUeY8T4d+r4qB6rxb7vvVzw3ElqT9IIy18OY1DiT4ZfqmqEQD9VbvqqydxrMJjJCntxQG6y+DeZtKmVHnmlqYvf1sLsVgVlxiSCnWY4qi/pqKVePVcR4GFxxFhrUqjC6C8WfF2uEFro6EA+5Z5vE4U3DcTHNWmuldZlbzC8WY4DMcp3mwneDy8VPa6bi45i4WEo4sFTKOKIu0keBhdGee/rj3/ABp+VsgV0Cs7h+LPGsO8bH4Kzw/Emu1BHxC2nJmufXFrKyCVN03g6GU4rMwhCEAhCEAhCEHDyqzi2JFOlUedGMc7yBKsqhWN/SVjvRYCteC8CmP7zB+EoPJP1Q1KVDQ5q5rPBO5OVse9n+5ey8Ao5aLRf/xDfuK8j4Hgc+OpAi1JjKTv6w0VCPcXnzXs3Dh+zZaJaCRyJEn4krCe9Oi+skxjxLQ4NIue8dO668R0j3qvyAgFsAOtEECCZGUejJicpnwHJWOIa7NZoiDLi1p2BAHfB9rzCi13WDXimC4DZo0OnrEk6WiJ3W0YotXDkhhynvFwAgnKCYGtPxMkDVM/qs90geJaAM95A/ZREgXnYQpApZpIaw5Z7uWnlbAkjQ3J2ka+9N/qrR7Js0TDTAJv9jXXzRKGcICW5tc2oaXAaWk07d6TtqVFxGAqRYiIB9YCBH/pkjTmd1aU6IaWg3JANgwZXAEx4RqBN22hd1cL6wBp3Jzd4B24g90899JhRYdsVxDBO3BuZPddzsL0xbS6zVekYjLodIvpy9H+ZXpWJ4a0gD9nlcMx9SZAIJaMkEXiSsnxzhUSYYT7rxYknLJOiy1lrmsjiqVjY3BnXfwaJsodF2V3iBItZWtehaIZrtHxGXxVbVpmDy8PCL5Qsr8aS+05WPC3XVTgnyzwspuCccyw3HVit3w52iumaKh4KZAWhHqpj4vpj+39MO9BzzP8obP3KqwwgJ/9JQdOGc1+WBV85p+azlDi9RlnBro1gxHjKvYrNyeq0Qqxou6ePcLESOazzu0B3pm/Vs/NSsPxVj7TB5Gx/Pgo6p5yr2ni2OPJSadBrhLXaqiLgkbVjQkKO0+lriMA4dVE7zUtHib22NwnxjGP1spQXDY8jdWuF4lKp34cbIY2CpkRdNdhcbKucJXlYvCVCtBw+rotMsdVsMG9WTCqLAVFd0SunLj39OIQhXZhCEIBCEhQNVSvN/0q1MzcNR/iVgXD+Ua/M+S9FrFeX9uKubHMG1Gg9x8XAgfMKNXqLZndVfA6ZdiKr2i/ozpbvOLWNM7GSL8h0XqNF0iRuJ815z2RxXoy9zmucHFocAMxDBOg1MF7RHUC5IXobKkX1GvNYcbbboYlsgTckgWO0zt/KbpqtXBs1wBtBiSSTAEEcyL/AHXTba7jJ5XIiAbe0WjomqleRBdI/tbME3jOC3w6Lftl0ec43lwgn1SKcRF2yXCf/HVJSLRd2S+himLWtYmZIP8Aj0TRqQAZi4LQ54Eggb+kFpE39qLgFdtdmsHZouYfJIn7P7Swi9+SB05CDlySQ4iMt7TI56zPVRX0vW7pmZByu5kXO4u0x0KkU3Nc4GQTlIAaWwM0AyA47NYPeedmzULgTm1jfxgARpcT05oIL6IsCJsRLgYDd4JHrDveY5qn4vg5aZbmLTIlr3SSf6fVjMbbnzv3sEQBa+15IAkdzofv6V+MoQDpEDZkGdj+zEEHKYlVqY8xx2Dh/vNot6xG7bDr8d1X126jaNNOgtAWs7S4INOrTtbLvfYC8EC3ILLPubctd7RusNTptlE4f9odQfz5K0wTLquwje+7qArXDarn06uNsOCLQu0Wa4O7RaZlwmPjXSBieHNrNhwENm8gRPXM2LwqnE9jqbogESAbOMkwSf3lpABE2960mBdDnCY5XjcEz3m7A77qzpshzTIkCXDNMNBFyTUNoM8vFdfHJc+3Dy6s08wxPYtwZmBJE2lwFrCZz8zpKocb2fewZjTcQDqHggEdc31XtjWjv6GLjvZoyXBHfnkTpyKjVKAPeJbYiTmF5lxF62XY/cLKbxRWcteJUa7qdvWA5uBMeJPzVhh8S2pob8t1v+KdmmPEwAcuY96S219a2kXBGgIusfxHsdVF6ZzhsEkOALSYOoqHp5HmsdcVa55UYsSNHNQKGMew5al42sHjU6TfRWWGqsfdpB6bhZddNpqU/h3kbqxpGdVDp0lOw1NWzEWp2HpK4wTVBwtNXOEprbMYaq64cr7DqlwLFdUAt8ubR5CEKygQhCAXLl0uHIGKq8h7T1Ca+KqNic7aTZEjuiSI3u0ea9cxL4aTyBPldeVvw+dzGmSXvc/aMxMCfDKfNV38Wz9WfAXYZjWiq/K943kNEuDozaAl17n7I9+qqiGmIEC2kDzI+apcFwdpa7MW98AAC8NBNz4kxHKeZV6xsAAbCPJYZbaVrsU60OGl7sFzManp8CpNLHS67wBylpvbu6eP5KlFK1aSqWGBjDvGmkAXi18/Pp80v61p3m3N/VsLfz9Zm6lNcuTTB3d/k75Sr9q9I9KpMkkkgDcRaJ7uY7/NI6vpLWnnAnTUDrr8E8+lHqxeZzEnyXT6LTzEcrap2dITq4uYpl2UGRF4vuZjUqM6rsAyCLQ0QDbXvWuWDTcKzdQHN3+R5EfemqmHEau31M6wdx0CjtPTHdpi4sPdAEC+XnE94E7/AHLz2ky5JnT2SPjH3r1HtDgmmmRJiNw03ve41uvOKuGDXEj5AcuQ6BY8ljXCuotip7lOabqLEPHvT7jdc+nVhqOD1dFrMM+ywvCami2GAq2VcfW19xNoVMtQEfmbbK1q1nFrmk5dL5SJB1iXi+m436KmqHdXWFwrcjSCRN7Bg2A9nZdfFXHzz5XdGoMwvc6AunL9qLuOaQAbBOCpUi4k88rQNBt6SdZ3SOw8DuEkgAAOcQ20C8DknWULd5zpvOV7gLmbXW3bmRThnA2B+1JvqQRIHpdxbouKuFJMw64Itmt1n0gsb2Gk9FPbRAHrP97jKbdhwftP1n1inYy3HOBMqAF7TMgG8E6QATUMG0HW8nxzNXsS6ZpunUiTe1rEE9V6Y7Ct070REZ3Rvre+q7pUGt9URoN9AICz1mVeaseQYihXoEB7ZHI2dbkdCrXh9Zr+hiYWo7X8CfWyPZJDAZYNZmcwG/JZ7C4LJUaRpaP6XiQqzEWvJVzhKCuMLRUbCUVc4WmrzKl0k4SmrOkFHoMUpoWkZV0hCFKAhCEAuCuikKCu4wf2T+ojzWNfgiCHWsO779/iVu8ZQzNIWexGFcLRoq69rZZ2qajTLXOa7aD9yj1eJYkfvXeTforqvhuv+130VbXoD8tcsLitZqIL+N4sfvfOmz6KM/j2M/i+VOn+FP16Q6/4H6qHUpjmf8HLO42vNZdHtFjf4v8A7bPwrn/ibGj96P8ASp/hUZ9Ic3f6Z+qYdSbzf/p//pR48n/U+WU49q8b/Eb76bPwpB2yxo+1TPjS+hCrKlIfz/4N/Goxp9Knupt/GnjyHlheu7d4satoH/p1Pxps/pCxI1p0j/a8f/ZUZofy1f8ATZ+NQcbQdHcZVnk5gA+BKmTkPLC6x36QKjwQ6iy/IvH3FZyrx2SSWx/d9QodTCVvYd+fckfwiqRdse+VP9er9qPOfh+jxNr3tABEmBuPNWpCocLwp7XtcdnArS+hVd56a8eu0jAOghavhlXRZbDU4Wg4cdFl17dEq/JRV7QjDNa1zHOBmCIgRFvikpXCru0GGL6D8olzRnaNyW6geIkLWd/jPclntKd25btSd7yfwlNjt07agP8AN34FgA6p/CNurSpFBrz+739oK3XK5+8Nz/xlUOlJo8S4/cF23tZVP2Kf+78SytCm/wBgeascPh3n7HxCmZ5EeWF43tDWOzB4N+r1Ip8XrEC/+1v1VbQwrvZ+I+qm0sKfZ+X1VpjSvnlaYLG1Ce874NHyXPEsDm741i/nM/nmjDYeIt+fNWzaTniA2BuSr5zZVLqdI2Fo2CsqNJP08MAAOQTraa16Z9lptToSNC6UoCEIQCEIQCRKhBzC5ITiSEDRYuDTUiEkIIxpDkk9COQUrKkyoIvoRySehHJS8qMqCGaHRcmgp2VJkQVr8MqzH8MzA2WlyLh1JKPO8RwHooNbgPRelvwgTLsAOSp4r+TyytwHouX8LPJenVOFjkolXg45Kmsdr55OnndLAlWWFwpC1LuDdF0zhcbLK8bacqrw9JSPQqzp4CE8MGrTCbyJWEOZoO+/jupAp9E3gaUSFNDF0z449fTTaa7FIck6GpYRBv0aMnROQiEHAalhdQhAkJYSoQCEIQCEIQCEIQCEIQCEIQCEIQCEIQCEIQCEIQIiEqECQiEqEHOVIWLtCBs0gufQhPIQM+hCX0ScKVR0ntwGLtCFKAhCEAhCEAhCEAhCEAhCEAhCEAhCE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5124" name="Picture 4" descr="http://www.importancia.org/wp-content/uploads/Or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556792"/>
            <a:ext cx="3280098"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543298"/>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781</Words>
  <Application>Microsoft Office PowerPoint</Application>
  <PresentationFormat>Presentación en pantalla (4:3)</PresentationFormat>
  <Paragraphs>55</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Presentación de PowerPoint</vt:lpstr>
      <vt:lpstr>Increíble: testigos oculares aseguran verlo caminar sobre el mar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Increible: testigos oculares aseguran verlo caminar sobre el mar</dc:title>
  <dc:creator>FAMILIA FIERRO CH</dc:creator>
  <cp:lastModifiedBy>FAMILIA FIERRO CH</cp:lastModifiedBy>
  <cp:revision>44</cp:revision>
  <dcterms:created xsi:type="dcterms:W3CDTF">2013-09-22T01:10:19Z</dcterms:created>
  <dcterms:modified xsi:type="dcterms:W3CDTF">2013-09-22T23:40:27Z</dcterms:modified>
</cp:coreProperties>
</file>