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63" r:id="rId5"/>
    <p:sldId id="264" r:id="rId6"/>
    <p:sldId id="257" r:id="rId7"/>
    <p:sldId id="265" r:id="rId8"/>
    <p:sldId id="266" r:id="rId9"/>
    <p:sldId id="267" r:id="rId10"/>
    <p:sldId id="268" r:id="rId11"/>
    <p:sldId id="269" r:id="rId12"/>
    <p:sldId id="258" r:id="rId13"/>
    <p:sldId id="259" r:id="rId14"/>
    <p:sldId id="270" r:id="rId15"/>
    <p:sldId id="271" r:id="rId1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3018594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209880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3619947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3272067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2179614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4255478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2946847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2913510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2935783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358022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EDAECCF5-687A-442F-8DE2-C4F8CC61FC06}" type="datetimeFigureOut">
              <a:rPr lang="es-CO" smtClean="0"/>
              <a:t>23/09/2013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7C760D9-BA96-4072-B1A5-4DB8FBEC338B}" type="slidenum">
              <a:rPr lang="es-CO" smtClean="0"/>
              <a:t>‹Nº›</a:t>
            </a:fld>
            <a:endParaRPr lang="es-CO"/>
          </a:p>
        </p:txBody>
      </p:sp>
    </p:spTree>
    <p:extLst>
      <p:ext uri="{BB962C8B-B14F-4D97-AF65-F5344CB8AC3E}">
        <p14:creationId xmlns:p14="http://schemas.microsoft.com/office/powerpoint/2010/main" val="2864282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ECCF5-687A-442F-8DE2-C4F8CC61FC06}" type="datetimeFigureOut">
              <a:rPr lang="es-CO" smtClean="0"/>
              <a:t>23/09/2013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760D9-BA96-4072-B1A5-4DB8FBEC338B}" type="slidenum">
              <a:rPr lang="es-CO" smtClean="0"/>
              <a:t>‹Nº›</a:t>
            </a:fld>
            <a:endParaRPr lang="es-CO"/>
          </a:p>
        </p:txBody>
      </p:sp>
    </p:spTree>
    <p:extLst>
      <p:ext uri="{BB962C8B-B14F-4D97-AF65-F5344CB8AC3E}">
        <p14:creationId xmlns:p14="http://schemas.microsoft.com/office/powerpoint/2010/main" val="889285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lidesharecdn.com/profecasmesinicasfinal-100102125034-phpapp02/95/slide-1-728.jpg?1262928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96752"/>
            <a:ext cx="8424936" cy="4752527"/>
          </a:xfrm>
          <a:prstGeom prst="rect">
            <a:avLst/>
          </a:prstGeom>
          <a:blipFill>
            <a:blip r:embed="rId3"/>
            <a:tile tx="0" ty="0" sx="100000" sy="100000" flip="none" algn="tl"/>
          </a:blipFill>
          <a:extLst/>
        </p:spPr>
      </p:pic>
      <p:sp>
        <p:nvSpPr>
          <p:cNvPr id="2" name="1 Rectángulo"/>
          <p:cNvSpPr/>
          <p:nvPr/>
        </p:nvSpPr>
        <p:spPr>
          <a:xfrm>
            <a:off x="7092278" y="1916832"/>
            <a:ext cx="1714805" cy="523220"/>
          </a:xfrm>
          <a:prstGeom prst="rect">
            <a:avLst/>
          </a:prstGeom>
        </p:spPr>
        <p:txBody>
          <a:bodyPr wrap="square">
            <a:spAutoFit/>
          </a:bodyPr>
          <a:lstStyle/>
          <a:p>
            <a:r>
              <a:rPr lang="es-CO" sz="2800" b="1" dirty="0">
                <a:solidFill>
                  <a:srgbClr val="92D050"/>
                </a:solidFill>
              </a:rPr>
              <a:t>Tema N° </a:t>
            </a:r>
            <a:r>
              <a:rPr lang="es-CO" sz="2800" b="1" dirty="0" smtClean="0">
                <a:solidFill>
                  <a:srgbClr val="92D050"/>
                </a:solidFill>
              </a:rPr>
              <a:t>4 </a:t>
            </a:r>
            <a:endParaRPr lang="es-CO" sz="2800" b="1" dirty="0">
              <a:solidFill>
                <a:srgbClr val="92D050"/>
              </a:solidFill>
            </a:endParaRPr>
          </a:p>
        </p:txBody>
      </p:sp>
    </p:spTree>
    <p:extLst>
      <p:ext uri="{BB962C8B-B14F-4D97-AF65-F5344CB8AC3E}">
        <p14:creationId xmlns:p14="http://schemas.microsoft.com/office/powerpoint/2010/main" val="5714997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145435"/>
          </a:xfrm>
        </p:spPr>
        <p:txBody>
          <a:bodyPr>
            <a:normAutofit/>
          </a:bodyPr>
          <a:lstStyle/>
          <a:p>
            <a:pPr marL="0" indent="0" algn="ctr">
              <a:buNone/>
            </a:pPr>
            <a:endParaRPr lang="es-CO" sz="5400" dirty="0" smtClean="0">
              <a:latin typeface="Algerian" pitchFamily="82" charset="0"/>
            </a:endParaRPr>
          </a:p>
          <a:p>
            <a:pPr marL="0" indent="0" algn="ctr">
              <a:buNone/>
            </a:pPr>
            <a:r>
              <a:rPr lang="es-CO" sz="5400" dirty="0" smtClean="0">
                <a:latin typeface="Algerian" pitchFamily="82" charset="0"/>
              </a:rPr>
              <a:t>Todo </a:t>
            </a:r>
            <a:r>
              <a:rPr lang="es-CO" sz="5400" dirty="0">
                <a:latin typeface="Algerian" pitchFamily="82" charset="0"/>
              </a:rPr>
              <a:t>ojo verá que la salvación proviene de Jehová</a:t>
            </a:r>
          </a:p>
        </p:txBody>
      </p:sp>
      <p:sp>
        <p:nvSpPr>
          <p:cNvPr id="4" name="3 Menos"/>
          <p:cNvSpPr/>
          <p:nvPr/>
        </p:nvSpPr>
        <p:spPr>
          <a:xfrm>
            <a:off x="-214627" y="4411960"/>
            <a:ext cx="9649072" cy="9144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4 Menos"/>
          <p:cNvSpPr/>
          <p:nvPr/>
        </p:nvSpPr>
        <p:spPr>
          <a:xfrm>
            <a:off x="-142619" y="1268760"/>
            <a:ext cx="9577064" cy="9144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93946513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3312368"/>
          </a:xfrm>
        </p:spPr>
        <p:txBody>
          <a:bodyPr>
            <a:normAutofit fontScale="85000" lnSpcReduction="20000"/>
          </a:bodyPr>
          <a:lstStyle/>
          <a:p>
            <a:pPr marL="0" indent="0" algn="ctr">
              <a:buNone/>
            </a:pPr>
            <a:r>
              <a:rPr lang="es-CO" sz="3600" b="1" u="sng" dirty="0" smtClean="0"/>
              <a:t>41.El </a:t>
            </a:r>
            <a:r>
              <a:rPr lang="es-CO" sz="3600" b="1" u="sng" dirty="0"/>
              <a:t>Mesías daría un grito de angustia por su abandono.</a:t>
            </a:r>
          </a:p>
          <a:p>
            <a:pPr marL="0" indent="0" algn="ctr">
              <a:buNone/>
            </a:pPr>
            <a:r>
              <a:rPr lang="es-CO" b="1" dirty="0"/>
              <a:t>Profecía: “</a:t>
            </a:r>
            <a:r>
              <a:rPr lang="es-CO" sz="2800" i="1" dirty="0">
                <a:latin typeface="Agency FB" pitchFamily="34" charset="0"/>
              </a:rPr>
              <a:t>Dios mío, Dios mío, ¿Por qué me has desamparado</a:t>
            </a:r>
            <a:r>
              <a:rPr lang="es-CO" b="1" dirty="0"/>
              <a:t>?”. </a:t>
            </a:r>
            <a:r>
              <a:rPr lang="es-CO" b="1" dirty="0">
                <a:solidFill>
                  <a:srgbClr val="FF0000"/>
                </a:solidFill>
              </a:rPr>
              <a:t>( Salmo </a:t>
            </a:r>
            <a:r>
              <a:rPr lang="es-CO" b="1" dirty="0" smtClean="0">
                <a:solidFill>
                  <a:srgbClr val="FF0000"/>
                </a:solidFill>
              </a:rPr>
              <a:t>22:1)</a:t>
            </a:r>
            <a:r>
              <a:rPr lang="es-CO" b="1" dirty="0" smtClean="0"/>
              <a:t>.</a:t>
            </a:r>
          </a:p>
          <a:p>
            <a:pPr marL="0" indent="0" algn="ctr">
              <a:buNone/>
            </a:pPr>
            <a:r>
              <a:rPr lang="es-CO" b="1" dirty="0" smtClean="0"/>
              <a:t>Cumplimiento</a:t>
            </a:r>
            <a:r>
              <a:rPr lang="es-CO" b="1" dirty="0"/>
              <a:t>: “</a:t>
            </a:r>
            <a:r>
              <a:rPr lang="es-CO" dirty="0">
                <a:latin typeface="Agency FB" pitchFamily="34" charset="0"/>
              </a:rPr>
              <a:t>Cerca de la hora novena, Jesús clamó a gran voz diciendo: Elí, Elí, ¿lama sabactani? Esto es: Dios mío, Dios mío, ¿Por qué me has desamparado?</a:t>
            </a:r>
            <a:r>
              <a:rPr lang="es-CO" b="1" dirty="0"/>
              <a:t>”. </a:t>
            </a:r>
            <a:endParaRPr lang="es-CO" b="1" dirty="0" smtClean="0"/>
          </a:p>
          <a:p>
            <a:pPr marL="0" indent="0" algn="ctr">
              <a:buNone/>
            </a:pPr>
            <a:r>
              <a:rPr lang="es-CO" b="1" dirty="0" smtClean="0">
                <a:solidFill>
                  <a:srgbClr val="FF0000"/>
                </a:solidFill>
              </a:rPr>
              <a:t>(</a:t>
            </a:r>
            <a:r>
              <a:rPr lang="es-CO" b="1" dirty="0">
                <a:solidFill>
                  <a:srgbClr val="FF0000"/>
                </a:solidFill>
              </a:rPr>
              <a:t> Mateo </a:t>
            </a:r>
            <a:r>
              <a:rPr lang="es-CO" b="1" dirty="0" smtClean="0">
                <a:solidFill>
                  <a:srgbClr val="FF0000"/>
                </a:solidFill>
              </a:rPr>
              <a:t>27:46).</a:t>
            </a:r>
            <a:endParaRPr lang="es-CO" dirty="0">
              <a:solidFill>
                <a:srgbClr val="FF0000"/>
              </a:solidFill>
            </a:endParaRPr>
          </a:p>
        </p:txBody>
      </p:sp>
      <p:sp>
        <p:nvSpPr>
          <p:cNvPr id="4" name="3 Rectángulo"/>
          <p:cNvSpPr/>
          <p:nvPr/>
        </p:nvSpPr>
        <p:spPr>
          <a:xfrm>
            <a:off x="0" y="4005064"/>
            <a:ext cx="9144000" cy="2831544"/>
          </a:xfrm>
          <a:prstGeom prst="rect">
            <a:avLst/>
          </a:prstGeom>
        </p:spPr>
        <p:txBody>
          <a:bodyPr wrap="square">
            <a:spAutoFit/>
          </a:bodyPr>
          <a:lstStyle/>
          <a:p>
            <a:pPr algn="ctr"/>
            <a:r>
              <a:rPr lang="es-CO" sz="2000" b="1" dirty="0">
                <a:solidFill>
                  <a:srgbClr val="0070C0"/>
                </a:solidFill>
              </a:rPr>
              <a:t>La oscura nube de transgresión humana se colocó entre el Padre y el Hijo. La interrupción de la comunión entre Dios y su Hijo produjo un estado de cosas en las cortes celestiales que no puede ser descrito con el lenguaje humano</a:t>
            </a:r>
            <a:r>
              <a:rPr lang="es-CO" sz="2000" b="1" dirty="0" smtClean="0">
                <a:solidFill>
                  <a:srgbClr val="0070C0"/>
                </a:solidFill>
              </a:rPr>
              <a:t>.</a:t>
            </a:r>
          </a:p>
          <a:p>
            <a:pPr algn="ctr"/>
            <a:r>
              <a:rPr lang="es-CO" sz="2000" b="1" dirty="0" smtClean="0">
                <a:solidFill>
                  <a:srgbClr val="0070C0"/>
                </a:solidFill>
              </a:rPr>
              <a:t>  </a:t>
            </a:r>
            <a:r>
              <a:rPr lang="es-CO" sz="2000" b="1" dirty="0">
                <a:solidFill>
                  <a:srgbClr val="0070C0"/>
                </a:solidFill>
              </a:rPr>
              <a:t>La naturaleza no pudo presenciar una escena tal: la de Cristo que agonizaba llevando el castigo de las transgresiones del hombre.  Dios y sus ángeles se revistieron de oscuridad, y ocultaron al Salvador de las miradas de la curiosa multitud mientras bebía las últimas heces </a:t>
            </a:r>
            <a:r>
              <a:rPr lang="es-CO" sz="2000" b="1" dirty="0" smtClean="0">
                <a:solidFill>
                  <a:srgbClr val="0070C0"/>
                </a:solidFill>
              </a:rPr>
              <a:t>(gotas) de </a:t>
            </a:r>
            <a:r>
              <a:rPr lang="es-CO" sz="2000" b="1" dirty="0">
                <a:solidFill>
                  <a:srgbClr val="0070C0"/>
                </a:solidFill>
              </a:rPr>
              <a:t>la copa de la ira de </a:t>
            </a:r>
            <a:r>
              <a:rPr lang="es-CO" sz="2000" b="1" dirty="0" smtClean="0">
                <a:solidFill>
                  <a:srgbClr val="0070C0"/>
                </a:solidFill>
              </a:rPr>
              <a:t>Dios</a:t>
            </a:r>
          </a:p>
          <a:p>
            <a:pPr algn="ctr"/>
            <a:r>
              <a:rPr lang="es-CO" sz="2000" b="1" dirty="0" smtClean="0">
                <a:solidFill>
                  <a:srgbClr val="0070C0"/>
                </a:solidFill>
              </a:rPr>
              <a:t> </a:t>
            </a:r>
            <a:r>
              <a:rPr lang="es-CO" sz="2000" b="1" dirty="0">
                <a:solidFill>
                  <a:srgbClr val="0070C0"/>
                </a:solidFill>
              </a:rPr>
              <a:t>(Carta 139, 1898).</a:t>
            </a:r>
          </a:p>
          <a:p>
            <a:endParaRPr lang="es-CO" dirty="0"/>
          </a:p>
        </p:txBody>
      </p:sp>
    </p:spTree>
    <p:extLst>
      <p:ext uri="{BB962C8B-B14F-4D97-AF65-F5344CB8AC3E}">
        <p14:creationId xmlns:p14="http://schemas.microsoft.com/office/powerpoint/2010/main" val="22020574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3240360"/>
          </a:xfrm>
        </p:spPr>
        <p:txBody>
          <a:bodyPr>
            <a:normAutofit fontScale="92500"/>
          </a:bodyPr>
          <a:lstStyle/>
          <a:p>
            <a:pPr marL="0" indent="0" algn="ctr">
              <a:buNone/>
            </a:pPr>
            <a:r>
              <a:rPr lang="es-CO" sz="3600" b="1" u="sng" dirty="0" smtClean="0"/>
              <a:t>42. El </a:t>
            </a:r>
            <a:r>
              <a:rPr lang="es-CO" sz="3600" b="1" u="sng" dirty="0"/>
              <a:t>Mesías se encomendaría a Dios.</a:t>
            </a:r>
          </a:p>
          <a:p>
            <a:pPr marL="0" indent="0" algn="ctr">
              <a:buNone/>
            </a:pPr>
            <a:r>
              <a:rPr lang="es-CO" b="1" dirty="0"/>
              <a:t>Profecía: “</a:t>
            </a:r>
            <a:r>
              <a:rPr lang="es-CO" i="1" dirty="0">
                <a:latin typeface="Agency FB" pitchFamily="34" charset="0"/>
              </a:rPr>
              <a:t>En tus manos encomiendo mi espíritu</a:t>
            </a:r>
            <a:r>
              <a:rPr lang="es-CO" b="1" dirty="0"/>
              <a:t>”. </a:t>
            </a:r>
            <a:r>
              <a:rPr lang="es-CO" b="1" dirty="0">
                <a:solidFill>
                  <a:srgbClr val="FF0000"/>
                </a:solidFill>
              </a:rPr>
              <a:t>( </a:t>
            </a:r>
            <a:r>
              <a:rPr lang="es-CO" b="1" dirty="0" smtClean="0">
                <a:solidFill>
                  <a:srgbClr val="FF0000"/>
                </a:solidFill>
              </a:rPr>
              <a:t>Salmo31:5)</a:t>
            </a:r>
            <a:r>
              <a:rPr lang="es-CO" b="1" dirty="0" smtClean="0"/>
              <a:t>.</a:t>
            </a:r>
            <a:r>
              <a:rPr lang="es-CO" b="1" dirty="0"/>
              <a:t/>
            </a:r>
            <a:br>
              <a:rPr lang="es-CO" b="1" dirty="0"/>
            </a:br>
            <a:endParaRPr lang="es-CO" b="1" dirty="0" smtClean="0"/>
          </a:p>
          <a:p>
            <a:pPr marL="0" indent="0" algn="ctr">
              <a:buNone/>
            </a:pPr>
            <a:r>
              <a:rPr lang="es-CO" b="1" dirty="0" smtClean="0"/>
              <a:t>Cumplimiento</a:t>
            </a:r>
            <a:r>
              <a:rPr lang="es-CO" b="1" dirty="0"/>
              <a:t>: “</a:t>
            </a:r>
            <a:r>
              <a:rPr lang="es-CO" dirty="0">
                <a:latin typeface="Agency FB" pitchFamily="34" charset="0"/>
              </a:rPr>
              <a:t>Entonces Jesús, clamando a gran voz, dijo: Padre, en tus manos encomiendo mi espíritu</a:t>
            </a:r>
            <a:r>
              <a:rPr lang="es-CO" b="1" dirty="0"/>
              <a:t>”. </a:t>
            </a:r>
            <a:r>
              <a:rPr lang="es-CO" b="1" dirty="0">
                <a:solidFill>
                  <a:srgbClr val="FF0000"/>
                </a:solidFill>
              </a:rPr>
              <a:t>( Lucas </a:t>
            </a:r>
            <a:r>
              <a:rPr lang="es-CO" b="1" dirty="0" smtClean="0">
                <a:solidFill>
                  <a:srgbClr val="FF0000"/>
                </a:solidFill>
              </a:rPr>
              <a:t>23:46).</a:t>
            </a:r>
            <a:endParaRPr lang="es-CO" dirty="0">
              <a:solidFill>
                <a:srgbClr val="FF0000"/>
              </a:solidFill>
            </a:endParaRPr>
          </a:p>
          <a:p>
            <a:endParaRPr lang="es-CO" dirty="0"/>
          </a:p>
        </p:txBody>
      </p:sp>
      <p:sp>
        <p:nvSpPr>
          <p:cNvPr id="4" name="3 Rectángulo"/>
          <p:cNvSpPr/>
          <p:nvPr/>
        </p:nvSpPr>
        <p:spPr>
          <a:xfrm>
            <a:off x="0" y="3933056"/>
            <a:ext cx="9144000" cy="2677656"/>
          </a:xfrm>
          <a:prstGeom prst="rect">
            <a:avLst/>
          </a:prstGeom>
        </p:spPr>
        <p:txBody>
          <a:bodyPr wrap="square">
            <a:spAutoFit/>
          </a:bodyPr>
          <a:lstStyle/>
          <a:p>
            <a:pPr algn="ctr"/>
            <a:r>
              <a:rPr lang="es-CO" sz="2400" dirty="0" smtClean="0">
                <a:solidFill>
                  <a:srgbClr val="0070C0"/>
                </a:solidFill>
              </a:rPr>
              <a:t>Esta </a:t>
            </a:r>
            <a:r>
              <a:rPr lang="es-CO" sz="2400" dirty="0">
                <a:solidFill>
                  <a:srgbClr val="0070C0"/>
                </a:solidFill>
              </a:rPr>
              <a:t>actitud lleva a una sublime culminación el espíritu de humilde sumisión a la voluntad del Padre, ejemplificado a través de toda la vida terrenal de Jesús.  Este mismo espíritu abnegado fue el que impulsó a Jesús a pronunciar en el huerto de Getsemaní estas palabras: “</a:t>
            </a:r>
            <a:r>
              <a:rPr lang="es-CO" sz="2400" b="1" dirty="0">
                <a:solidFill>
                  <a:srgbClr val="0070C0"/>
                </a:solidFill>
                <a:latin typeface="Agency FB" pitchFamily="34" charset="0"/>
              </a:rPr>
              <a:t>no sea como yo quiero, sino como tú</a:t>
            </a:r>
            <a:r>
              <a:rPr lang="es-CO" sz="2400" dirty="0">
                <a:solidFill>
                  <a:srgbClr val="0070C0"/>
                </a:solidFill>
              </a:rPr>
              <a:t>”</a:t>
            </a:r>
            <a:r>
              <a:rPr lang="es-CO" sz="2400" dirty="0"/>
              <a:t> </a:t>
            </a:r>
            <a:r>
              <a:rPr lang="es-CO" sz="2400" dirty="0">
                <a:solidFill>
                  <a:srgbClr val="FF0000"/>
                </a:solidFill>
              </a:rPr>
              <a:t>(</a:t>
            </a:r>
            <a:r>
              <a:rPr lang="es-CO" sz="2400" dirty="0" smtClean="0">
                <a:solidFill>
                  <a:srgbClr val="FF0000"/>
                </a:solidFill>
              </a:rPr>
              <a:t>Mat. 26:39</a:t>
            </a:r>
            <a:r>
              <a:rPr lang="es-CO" sz="2400" dirty="0">
                <a:solidFill>
                  <a:srgbClr val="FF0000"/>
                </a:solidFill>
              </a:rPr>
              <a:t>)</a:t>
            </a:r>
            <a:r>
              <a:rPr lang="es-CO" sz="2400" dirty="0"/>
              <a:t>. </a:t>
            </a:r>
            <a:r>
              <a:rPr lang="es-CO" sz="2400" dirty="0" smtClean="0">
                <a:solidFill>
                  <a:srgbClr val="0070C0"/>
                </a:solidFill>
              </a:rPr>
              <a:t>Dichosa </a:t>
            </a:r>
            <a:r>
              <a:rPr lang="es-CO" sz="2400" dirty="0">
                <a:solidFill>
                  <a:srgbClr val="0070C0"/>
                </a:solidFill>
              </a:rPr>
              <a:t>la persona que vive y muere en las “manos” de Dios.  Todo lo que tenemos está seguro si lo colocamos en sus manos. </a:t>
            </a:r>
          </a:p>
        </p:txBody>
      </p:sp>
    </p:spTree>
    <p:extLst>
      <p:ext uri="{BB962C8B-B14F-4D97-AF65-F5344CB8AC3E}">
        <p14:creationId xmlns:p14="http://schemas.microsoft.com/office/powerpoint/2010/main" val="1719036930"/>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80">
                                          <p:stCondLst>
                                            <p:cond delay="0"/>
                                          </p:stCondLst>
                                        </p:cTn>
                                        <p:tgtEl>
                                          <p:spTgt spid="4"/>
                                        </p:tgtEl>
                                      </p:cBhvr>
                                    </p:animEffect>
                                    <p:anim calcmode="lin" valueType="num">
                                      <p:cBhvr>
                                        <p:cTn id="3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gtEl>
                                      </p:cBhvr>
                                      <p:to x="100000" y="60000"/>
                                    </p:animScale>
                                    <p:animScale>
                                      <p:cBhvr>
                                        <p:cTn id="38" dur="166" decel="50000">
                                          <p:stCondLst>
                                            <p:cond delay="676"/>
                                          </p:stCondLst>
                                        </p:cTn>
                                        <p:tgtEl>
                                          <p:spTgt spid="4"/>
                                        </p:tgtEl>
                                      </p:cBhvr>
                                      <p:to x="100000" y="100000"/>
                                    </p:animScale>
                                    <p:animScale>
                                      <p:cBhvr>
                                        <p:cTn id="39" dur="26">
                                          <p:stCondLst>
                                            <p:cond delay="1312"/>
                                          </p:stCondLst>
                                        </p:cTn>
                                        <p:tgtEl>
                                          <p:spTgt spid="4"/>
                                        </p:tgtEl>
                                      </p:cBhvr>
                                      <p:to x="100000" y="80000"/>
                                    </p:animScale>
                                    <p:animScale>
                                      <p:cBhvr>
                                        <p:cTn id="40" dur="166" decel="50000">
                                          <p:stCondLst>
                                            <p:cond delay="1338"/>
                                          </p:stCondLst>
                                        </p:cTn>
                                        <p:tgtEl>
                                          <p:spTgt spid="4"/>
                                        </p:tgtEl>
                                      </p:cBhvr>
                                      <p:to x="100000" y="100000"/>
                                    </p:animScale>
                                    <p:animScale>
                                      <p:cBhvr>
                                        <p:cTn id="41" dur="26">
                                          <p:stCondLst>
                                            <p:cond delay="1642"/>
                                          </p:stCondLst>
                                        </p:cTn>
                                        <p:tgtEl>
                                          <p:spTgt spid="4"/>
                                        </p:tgtEl>
                                      </p:cBhvr>
                                      <p:to x="100000" y="90000"/>
                                    </p:animScale>
                                    <p:animScale>
                                      <p:cBhvr>
                                        <p:cTn id="42" dur="166" decel="50000">
                                          <p:stCondLst>
                                            <p:cond delay="1668"/>
                                          </p:stCondLst>
                                        </p:cTn>
                                        <p:tgtEl>
                                          <p:spTgt spid="4"/>
                                        </p:tgtEl>
                                      </p:cBhvr>
                                      <p:to x="100000" y="100000"/>
                                    </p:animScale>
                                    <p:animScale>
                                      <p:cBhvr>
                                        <p:cTn id="43" dur="26">
                                          <p:stCondLst>
                                            <p:cond delay="1808"/>
                                          </p:stCondLst>
                                        </p:cTn>
                                        <p:tgtEl>
                                          <p:spTgt spid="4"/>
                                        </p:tgtEl>
                                      </p:cBhvr>
                                      <p:to x="100000" y="95000"/>
                                    </p:animScale>
                                    <p:animScale>
                                      <p:cBhvr>
                                        <p:cTn id="4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10000"/>
          </a:bodyPr>
          <a:lstStyle/>
          <a:p>
            <a:pPr marL="0" indent="0">
              <a:buNone/>
            </a:pPr>
            <a:r>
              <a:rPr lang="es-CO" b="1" u="sng" dirty="0" smtClean="0"/>
              <a:t>43.Ninguno </a:t>
            </a:r>
            <a:r>
              <a:rPr lang="es-CO" b="1" u="sng" dirty="0"/>
              <a:t>de los huesos del Mesías sería quebrantado.</a:t>
            </a:r>
          </a:p>
          <a:p>
            <a:pPr marL="0" indent="0" algn="ctr">
              <a:buNone/>
            </a:pPr>
            <a:endParaRPr lang="es-CO" b="1" dirty="0" smtClean="0"/>
          </a:p>
          <a:p>
            <a:pPr marL="0" indent="0" algn="ctr">
              <a:buNone/>
            </a:pPr>
            <a:r>
              <a:rPr lang="es-CO" b="1" dirty="0" smtClean="0"/>
              <a:t>Profecía</a:t>
            </a:r>
            <a:r>
              <a:rPr lang="es-CO" b="1" dirty="0"/>
              <a:t>: “</a:t>
            </a:r>
            <a:r>
              <a:rPr lang="es-CO" dirty="0">
                <a:latin typeface="Agency FB" pitchFamily="34" charset="0"/>
              </a:rPr>
              <a:t>El guarda todos sus huesos; ni uno de ellos será quebrantado</a:t>
            </a:r>
            <a:r>
              <a:rPr lang="es-CO" b="1" dirty="0"/>
              <a:t>”. </a:t>
            </a:r>
            <a:r>
              <a:rPr lang="es-CO" b="1" dirty="0">
                <a:solidFill>
                  <a:srgbClr val="FF0000"/>
                </a:solidFill>
              </a:rPr>
              <a:t>( Salmo </a:t>
            </a:r>
            <a:r>
              <a:rPr lang="es-CO" b="1" dirty="0" smtClean="0">
                <a:solidFill>
                  <a:srgbClr val="FF0000"/>
                </a:solidFill>
              </a:rPr>
              <a:t>34:29)</a:t>
            </a:r>
            <a:r>
              <a:rPr lang="es-CO" b="1" dirty="0" smtClean="0"/>
              <a:t>.</a:t>
            </a:r>
            <a:r>
              <a:rPr lang="es-CO" b="1" dirty="0"/>
              <a:t/>
            </a:r>
            <a:br>
              <a:rPr lang="es-CO" b="1" dirty="0"/>
            </a:br>
            <a:r>
              <a:rPr lang="es-CO" b="1" dirty="0"/>
              <a:t>“ </a:t>
            </a:r>
            <a:r>
              <a:rPr lang="es-CO" dirty="0">
                <a:latin typeface="Agency FB" pitchFamily="34" charset="0"/>
              </a:rPr>
              <a:t>Y todos mis huesos se descoyuntaron</a:t>
            </a:r>
            <a:r>
              <a:rPr lang="es-CO" b="1" dirty="0"/>
              <a:t>”. </a:t>
            </a:r>
            <a:r>
              <a:rPr lang="es-CO" b="1" dirty="0">
                <a:solidFill>
                  <a:srgbClr val="FF0000"/>
                </a:solidFill>
              </a:rPr>
              <a:t>( Salmo </a:t>
            </a:r>
            <a:r>
              <a:rPr lang="es-CO" b="1" dirty="0" smtClean="0">
                <a:solidFill>
                  <a:srgbClr val="FF0000"/>
                </a:solidFill>
              </a:rPr>
              <a:t>22:14)</a:t>
            </a:r>
            <a:r>
              <a:rPr lang="es-CO" b="1" dirty="0" smtClean="0"/>
              <a:t>.</a:t>
            </a:r>
            <a:r>
              <a:rPr lang="es-CO" b="1" dirty="0"/>
              <a:t/>
            </a:r>
            <a:br>
              <a:rPr lang="es-CO" b="1" dirty="0"/>
            </a:br>
            <a:endParaRPr lang="es-CO" b="1" dirty="0" smtClean="0"/>
          </a:p>
          <a:p>
            <a:pPr marL="0" indent="0" algn="ctr">
              <a:buNone/>
            </a:pPr>
            <a:r>
              <a:rPr lang="es-CO" b="1" dirty="0" smtClean="0"/>
              <a:t>Cumplimiento</a:t>
            </a:r>
            <a:r>
              <a:rPr lang="es-CO" b="1" dirty="0"/>
              <a:t>: “</a:t>
            </a:r>
            <a:r>
              <a:rPr lang="es-CO" dirty="0">
                <a:latin typeface="Agency FB" pitchFamily="34" charset="0"/>
              </a:rPr>
              <a:t>Mas cuando llegaron a Jesús, como le vieron ya muerto, no le quebraron las piernas</a:t>
            </a:r>
            <a:r>
              <a:rPr lang="es-CO" b="1" dirty="0"/>
              <a:t>”. </a:t>
            </a:r>
            <a:r>
              <a:rPr lang="es-CO" b="1" dirty="0">
                <a:solidFill>
                  <a:srgbClr val="FF0000"/>
                </a:solidFill>
              </a:rPr>
              <a:t>( Juan </a:t>
            </a:r>
            <a:r>
              <a:rPr lang="es-CO" b="1" dirty="0" smtClean="0">
                <a:solidFill>
                  <a:srgbClr val="FF0000"/>
                </a:solidFill>
              </a:rPr>
              <a:t>19:33)</a:t>
            </a:r>
            <a:r>
              <a:rPr lang="es-CO" b="1" dirty="0" smtClean="0"/>
              <a:t>.</a:t>
            </a:r>
            <a:r>
              <a:rPr lang="es-CO" b="1" dirty="0"/>
              <a:t/>
            </a:r>
            <a:br>
              <a:rPr lang="es-CO" b="1" dirty="0"/>
            </a:br>
            <a:endParaRPr lang="es-CO" b="1" dirty="0" smtClean="0"/>
          </a:p>
          <a:p>
            <a:pPr marL="0" indent="0" algn="ctr">
              <a:buNone/>
            </a:pPr>
            <a:r>
              <a:rPr lang="es-CO" b="1" dirty="0" smtClean="0">
                <a:solidFill>
                  <a:srgbClr val="0070C0"/>
                </a:solidFill>
              </a:rPr>
              <a:t>Mientras </a:t>
            </a:r>
            <a:r>
              <a:rPr lang="es-CO" b="1" dirty="0">
                <a:solidFill>
                  <a:srgbClr val="0070C0"/>
                </a:solidFill>
              </a:rPr>
              <a:t>se cuelga en una cruz de las manos y de los pies, es muy probable que todos los huesos de un hombre se descoyunten. </a:t>
            </a:r>
            <a:endParaRPr lang="es-CO" b="1" dirty="0" smtClean="0">
              <a:solidFill>
                <a:srgbClr val="0070C0"/>
              </a:solidFill>
            </a:endParaRPr>
          </a:p>
          <a:p>
            <a:pPr marL="0" indent="0" algn="ctr">
              <a:buNone/>
            </a:pPr>
            <a:r>
              <a:rPr lang="es-CO" b="1" dirty="0" smtClean="0">
                <a:solidFill>
                  <a:srgbClr val="0070C0"/>
                </a:solidFill>
              </a:rPr>
              <a:t>Los </a:t>
            </a:r>
            <a:r>
              <a:rPr lang="es-CO" b="1" dirty="0">
                <a:solidFill>
                  <a:srgbClr val="0070C0"/>
                </a:solidFill>
              </a:rPr>
              <a:t>romanos apresuraban la muerte de los condenados quebrándoles las piernas, pero cuando se acercaron a Jesús, se dieron cuenta que ya estaba muerto.</a:t>
            </a:r>
            <a:endParaRPr lang="es-CO" dirty="0">
              <a:solidFill>
                <a:srgbClr val="0070C0"/>
              </a:solidFill>
            </a:endParaRPr>
          </a:p>
          <a:p>
            <a:endParaRPr lang="es-CO" dirty="0"/>
          </a:p>
        </p:txBody>
      </p:sp>
    </p:spTree>
    <p:extLst>
      <p:ext uri="{BB962C8B-B14F-4D97-AF65-F5344CB8AC3E}">
        <p14:creationId xmlns:p14="http://schemas.microsoft.com/office/powerpoint/2010/main" val="2198726064"/>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1" dur="500"/>
                                        <p:tgtEl>
                                          <p:spTgt spid="3">
                                            <p:txEl>
                                              <p:pRg st="4" end="4"/>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3456383"/>
          </a:xfrm>
        </p:spPr>
        <p:txBody>
          <a:bodyPr>
            <a:normAutofit fontScale="92500" lnSpcReduction="20000"/>
          </a:bodyPr>
          <a:lstStyle/>
          <a:p>
            <a:pPr marL="0" indent="0" algn="ctr">
              <a:buNone/>
            </a:pPr>
            <a:r>
              <a:rPr lang="es-CO" b="1" u="sng" dirty="0" smtClean="0"/>
              <a:t>44.El </a:t>
            </a:r>
            <a:r>
              <a:rPr lang="es-CO" b="1" u="sng" dirty="0"/>
              <a:t>corazón del Mesías literalmente se quebraría.</a:t>
            </a:r>
          </a:p>
          <a:p>
            <a:pPr marL="0" indent="0" algn="ctr">
              <a:buNone/>
            </a:pPr>
            <a:endParaRPr lang="es-CO" b="1" dirty="0" smtClean="0"/>
          </a:p>
          <a:p>
            <a:pPr marL="0" indent="0" algn="ctr">
              <a:buNone/>
            </a:pPr>
            <a:r>
              <a:rPr lang="es-CO" b="1" dirty="0" smtClean="0"/>
              <a:t>Profecía</a:t>
            </a:r>
            <a:r>
              <a:rPr lang="es-CO" b="1" dirty="0"/>
              <a:t>: “</a:t>
            </a:r>
            <a:r>
              <a:rPr lang="es-CO" i="1" dirty="0">
                <a:latin typeface="Agency FB" pitchFamily="34" charset="0"/>
              </a:rPr>
              <a:t>Mi corazón fue como cera, derritiéndose en medio de mis entrañas</a:t>
            </a:r>
            <a:r>
              <a:rPr lang="es-CO" b="1" dirty="0"/>
              <a:t>”. </a:t>
            </a:r>
            <a:r>
              <a:rPr lang="es-CO" b="1" dirty="0">
                <a:solidFill>
                  <a:srgbClr val="FF0000"/>
                </a:solidFill>
              </a:rPr>
              <a:t>( Salmo </a:t>
            </a:r>
            <a:r>
              <a:rPr lang="es-CO" b="1" dirty="0" smtClean="0">
                <a:solidFill>
                  <a:srgbClr val="FF0000"/>
                </a:solidFill>
              </a:rPr>
              <a:t>22:14)</a:t>
            </a:r>
            <a:r>
              <a:rPr lang="es-CO" b="1" dirty="0" smtClean="0"/>
              <a:t>.</a:t>
            </a:r>
            <a:r>
              <a:rPr lang="es-CO" b="1" dirty="0"/>
              <a:t/>
            </a:r>
            <a:br>
              <a:rPr lang="es-CO" b="1" dirty="0"/>
            </a:br>
            <a:endParaRPr lang="es-CO" b="1" dirty="0" smtClean="0"/>
          </a:p>
          <a:p>
            <a:pPr marL="0" indent="0" algn="ctr">
              <a:buNone/>
            </a:pPr>
            <a:r>
              <a:rPr lang="es-CO" b="1" dirty="0" smtClean="0"/>
              <a:t>Cumplimiento</a:t>
            </a:r>
            <a:r>
              <a:rPr lang="es-CO" b="1" dirty="0"/>
              <a:t>: “</a:t>
            </a:r>
            <a:r>
              <a:rPr lang="es-CO" dirty="0">
                <a:latin typeface="Agency FB" pitchFamily="34" charset="0"/>
              </a:rPr>
              <a:t>Pero uno de los soldados le abrió el costado con una lanza, y al instante salió sangre y agua</a:t>
            </a:r>
            <a:r>
              <a:rPr lang="es-CO" b="1" dirty="0" smtClean="0"/>
              <a:t>”.</a:t>
            </a:r>
          </a:p>
          <a:p>
            <a:pPr marL="0" indent="0" algn="ctr">
              <a:buNone/>
            </a:pPr>
            <a:r>
              <a:rPr lang="es-CO" b="1" dirty="0" smtClean="0"/>
              <a:t> </a:t>
            </a:r>
            <a:r>
              <a:rPr lang="es-CO" b="1" dirty="0">
                <a:solidFill>
                  <a:srgbClr val="FF0000"/>
                </a:solidFill>
              </a:rPr>
              <a:t>( Juan </a:t>
            </a:r>
            <a:r>
              <a:rPr lang="es-CO" b="1" dirty="0" smtClean="0">
                <a:solidFill>
                  <a:srgbClr val="FF0000"/>
                </a:solidFill>
              </a:rPr>
              <a:t>19:34).</a:t>
            </a:r>
            <a:endParaRPr lang="es-CO" dirty="0"/>
          </a:p>
        </p:txBody>
      </p:sp>
      <p:pic>
        <p:nvPicPr>
          <p:cNvPr id="1026" name="Picture 2" descr="https://encrypted-tbn2.gstatic.com/images?q=tbn:ANd9GcQXUnkT9dRf4kKymgbT5lf3AvE-_Zlz1WqjDtDYlFv_OmkxrF4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645024"/>
            <a:ext cx="2880320" cy="2664296"/>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23528" y="3776843"/>
            <a:ext cx="4572000" cy="2677656"/>
          </a:xfrm>
          <a:prstGeom prst="rect">
            <a:avLst/>
          </a:prstGeom>
        </p:spPr>
        <p:txBody>
          <a:bodyPr>
            <a:spAutoFit/>
          </a:bodyPr>
          <a:lstStyle/>
          <a:p>
            <a:pPr algn="ctr"/>
            <a:r>
              <a:rPr lang="es-CO" dirty="0"/>
              <a:t> </a:t>
            </a:r>
            <a:r>
              <a:rPr lang="es-CO" sz="2800" dirty="0"/>
              <a:t>Es evidente que Jesús murió con el corazón quebrantado como resultado de la horrible presión del peso de los pecados del </a:t>
            </a:r>
            <a:r>
              <a:rPr lang="es-CO" sz="2800" dirty="0" smtClean="0"/>
              <a:t>mundo</a:t>
            </a:r>
          </a:p>
          <a:p>
            <a:pPr algn="ctr"/>
            <a:r>
              <a:rPr lang="es-CO" sz="2800" dirty="0" smtClean="0"/>
              <a:t> </a:t>
            </a:r>
            <a:r>
              <a:rPr lang="es-CO" sz="2800" dirty="0">
                <a:solidFill>
                  <a:srgbClr val="FF0000"/>
                </a:solidFill>
              </a:rPr>
              <a:t>(DTG 717);</a:t>
            </a:r>
            <a:endParaRPr lang="es-CO" sz="2800" dirty="0">
              <a:solidFill>
                <a:srgbClr val="FF0000"/>
              </a:solidFill>
            </a:endParaRPr>
          </a:p>
        </p:txBody>
      </p:sp>
    </p:spTree>
    <p:extLst>
      <p:ext uri="{BB962C8B-B14F-4D97-AF65-F5344CB8AC3E}">
        <p14:creationId xmlns:p14="http://schemas.microsoft.com/office/powerpoint/2010/main" val="170469459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1)">
                                      <p:cBhvr>
                                        <p:cTn id="26" dur="2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1000"/>
                                        <p:tgtEl>
                                          <p:spTgt spid="1026"/>
                                        </p:tgtEl>
                                      </p:cBhvr>
                                    </p:animEffect>
                                    <p:anim calcmode="lin" valueType="num">
                                      <p:cBhvr>
                                        <p:cTn id="32" dur="1000" fill="hold"/>
                                        <p:tgtEl>
                                          <p:spTgt spid="1026"/>
                                        </p:tgtEl>
                                        <p:attrNameLst>
                                          <p:attrName>ppt_x</p:attrName>
                                        </p:attrNameLst>
                                      </p:cBhvr>
                                      <p:tavLst>
                                        <p:tav tm="0">
                                          <p:val>
                                            <p:strVal val="#ppt_x"/>
                                          </p:val>
                                        </p:tav>
                                        <p:tav tm="100000">
                                          <p:val>
                                            <p:strVal val="#ppt_x"/>
                                          </p:val>
                                        </p:tav>
                                      </p:tavLst>
                                    </p:anim>
                                    <p:anim calcmode="lin" valueType="num">
                                      <p:cBhvr>
                                        <p:cTn id="33" dur="1000" fill="hold"/>
                                        <p:tgtEl>
                                          <p:spTgt spid="102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76672"/>
            <a:ext cx="8712968" cy="5760640"/>
          </a:xfrm>
        </p:spPr>
        <p:txBody>
          <a:bodyPr>
            <a:normAutofit fontScale="92500" lnSpcReduction="20000"/>
          </a:bodyPr>
          <a:lstStyle/>
          <a:p>
            <a:pPr marL="0" indent="0" algn="ctr">
              <a:buNone/>
            </a:pPr>
            <a:r>
              <a:rPr lang="es-CO" sz="3600" b="1" u="sng" dirty="0" smtClean="0"/>
              <a:t>45.El </a:t>
            </a:r>
            <a:r>
              <a:rPr lang="es-CO" sz="3600" b="1" u="sng" dirty="0"/>
              <a:t>costado del Mesías sería traspasado.</a:t>
            </a:r>
          </a:p>
          <a:p>
            <a:pPr marL="0" indent="0" algn="ctr">
              <a:buNone/>
            </a:pPr>
            <a:endParaRPr lang="es-CO" b="1" dirty="0" smtClean="0"/>
          </a:p>
          <a:p>
            <a:pPr marL="0" indent="0" algn="ctr">
              <a:buNone/>
            </a:pPr>
            <a:r>
              <a:rPr lang="es-CO" b="1" dirty="0" smtClean="0"/>
              <a:t>Profecía</a:t>
            </a:r>
            <a:r>
              <a:rPr lang="es-CO" b="1" dirty="0"/>
              <a:t>: “</a:t>
            </a:r>
            <a:r>
              <a:rPr lang="es-CO" dirty="0">
                <a:latin typeface="Agency FB" pitchFamily="34" charset="0"/>
              </a:rPr>
              <a:t>Y mirarán a mí, a quien traspasaron</a:t>
            </a:r>
            <a:r>
              <a:rPr lang="es-CO" b="1" dirty="0"/>
              <a:t>”. </a:t>
            </a:r>
            <a:r>
              <a:rPr lang="es-CO" b="1" dirty="0">
                <a:solidFill>
                  <a:srgbClr val="FF0000"/>
                </a:solidFill>
              </a:rPr>
              <a:t>( Zacarías </a:t>
            </a:r>
            <a:r>
              <a:rPr lang="es-CO" b="1" dirty="0" smtClean="0">
                <a:solidFill>
                  <a:srgbClr val="FF0000"/>
                </a:solidFill>
              </a:rPr>
              <a:t>12:10). </a:t>
            </a:r>
          </a:p>
          <a:p>
            <a:pPr marL="0" indent="0" algn="ctr">
              <a:buNone/>
            </a:pPr>
            <a:endParaRPr lang="es-CO" b="1" dirty="0" smtClean="0"/>
          </a:p>
          <a:p>
            <a:pPr marL="0" indent="0" algn="ctr">
              <a:buNone/>
            </a:pPr>
            <a:r>
              <a:rPr lang="es-CO" b="1" dirty="0" smtClean="0"/>
              <a:t>Cumplimiento</a:t>
            </a:r>
            <a:r>
              <a:rPr lang="es-CO" b="1" dirty="0"/>
              <a:t>: “</a:t>
            </a:r>
            <a:r>
              <a:rPr lang="es-CO" dirty="0">
                <a:latin typeface="Agency FB" pitchFamily="34" charset="0"/>
              </a:rPr>
              <a:t>Pero uno de los soldados le abrió el costado con una lanza, y al instante salió sangre y agua</a:t>
            </a:r>
            <a:r>
              <a:rPr lang="es-CO" b="1" dirty="0"/>
              <a:t>”.</a:t>
            </a:r>
          </a:p>
          <a:p>
            <a:pPr marL="0" indent="0" algn="ctr">
              <a:buNone/>
            </a:pPr>
            <a:r>
              <a:rPr lang="es-CO" b="1" dirty="0"/>
              <a:t> </a:t>
            </a:r>
            <a:r>
              <a:rPr lang="es-CO" b="1" dirty="0">
                <a:solidFill>
                  <a:srgbClr val="FF0000"/>
                </a:solidFill>
              </a:rPr>
              <a:t>( Juan 19:34).</a:t>
            </a:r>
            <a:endParaRPr lang="es-CO" dirty="0"/>
          </a:p>
          <a:p>
            <a:pPr marL="0" indent="0" algn="ctr">
              <a:buNone/>
            </a:pPr>
            <a:r>
              <a:rPr lang="es-CO" dirty="0" smtClean="0"/>
              <a:t>Note que esto fue anunciado muchos siglos antes por el salmista, y que leíamos anteriormente.</a:t>
            </a:r>
            <a:r>
              <a:rPr lang="es-CO" dirty="0"/>
              <a:t> Juan hace notar que este pasaje se cumplió cuando uno de los soldados romanos traspasó el costado de </a:t>
            </a:r>
            <a:r>
              <a:rPr lang="es-CO" dirty="0" smtClean="0"/>
              <a:t>Cristo</a:t>
            </a:r>
          </a:p>
          <a:p>
            <a:pPr marL="0" indent="0" algn="ctr">
              <a:buNone/>
            </a:pPr>
            <a:r>
              <a:rPr lang="es-CO" dirty="0" smtClean="0"/>
              <a:t> </a:t>
            </a:r>
            <a:r>
              <a:rPr lang="es-CO" dirty="0" smtClean="0">
                <a:solidFill>
                  <a:srgbClr val="FF0000"/>
                </a:solidFill>
              </a:rPr>
              <a:t>(lea Juan 19:37</a:t>
            </a:r>
            <a:r>
              <a:rPr lang="es-CO" dirty="0">
                <a:solidFill>
                  <a:srgbClr val="FF0000"/>
                </a:solidFill>
              </a:rPr>
              <a:t>). </a:t>
            </a:r>
          </a:p>
        </p:txBody>
      </p:sp>
    </p:spTree>
    <p:extLst>
      <p:ext uri="{BB962C8B-B14F-4D97-AF65-F5344CB8AC3E}">
        <p14:creationId xmlns:p14="http://schemas.microsoft.com/office/powerpoint/2010/main" val="177651398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4" end="4"/>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1)">
                                      <p:cBhvr>
                                        <p:cTn id="31" dur="20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heel(1)">
                                      <p:cBhvr>
                                        <p:cTn id="36"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3744416"/>
          </a:xfrm>
        </p:spPr>
        <p:txBody>
          <a:bodyPr>
            <a:normAutofit fontScale="85000" lnSpcReduction="20000"/>
          </a:bodyPr>
          <a:lstStyle/>
          <a:p>
            <a:pPr marL="0" indent="0" algn="ctr">
              <a:buNone/>
            </a:pPr>
            <a:r>
              <a:rPr lang="es-CO" b="1" u="sng" dirty="0" smtClean="0"/>
              <a:t>46.Una </a:t>
            </a:r>
            <a:r>
              <a:rPr lang="es-CO" b="1" u="sng" dirty="0"/>
              <a:t>densa oscuridad cubriría la tierra desde el mediodía hasta las tres de la tarde.</a:t>
            </a:r>
          </a:p>
          <a:p>
            <a:pPr marL="0" indent="0">
              <a:buNone/>
            </a:pPr>
            <a:endParaRPr lang="es-CO" b="1" dirty="0" smtClean="0"/>
          </a:p>
          <a:p>
            <a:pPr marL="0" indent="0" algn="ctr">
              <a:buNone/>
            </a:pPr>
            <a:r>
              <a:rPr lang="es-CO" b="1" dirty="0" smtClean="0"/>
              <a:t>Profecía</a:t>
            </a:r>
            <a:r>
              <a:rPr lang="es-CO" b="1" dirty="0"/>
              <a:t>: “</a:t>
            </a:r>
            <a:r>
              <a:rPr lang="es-CO" i="1" dirty="0">
                <a:latin typeface="Agency FB" pitchFamily="34" charset="0"/>
              </a:rPr>
              <a:t>Acontecerá aquel día, dice Jehová el Señor, que haré que se ponga el sol al mediodía, y cubriré de tinieblas la tierra en el día claro”.</a:t>
            </a:r>
            <a:r>
              <a:rPr lang="es-CO" b="1" dirty="0"/>
              <a:t> </a:t>
            </a:r>
            <a:r>
              <a:rPr lang="es-CO" b="1" dirty="0">
                <a:solidFill>
                  <a:srgbClr val="FF0000"/>
                </a:solidFill>
              </a:rPr>
              <a:t>( Amós </a:t>
            </a:r>
            <a:r>
              <a:rPr lang="es-CO" b="1" dirty="0" smtClean="0">
                <a:solidFill>
                  <a:srgbClr val="FF0000"/>
                </a:solidFill>
              </a:rPr>
              <a:t>8:9).</a:t>
            </a:r>
            <a:r>
              <a:rPr lang="es-CO" b="1" dirty="0"/>
              <a:t/>
            </a:r>
            <a:br>
              <a:rPr lang="es-CO" b="1" dirty="0"/>
            </a:br>
            <a:endParaRPr lang="es-CO" b="1" dirty="0" smtClean="0"/>
          </a:p>
          <a:p>
            <a:pPr marL="0" indent="0" algn="ctr">
              <a:buNone/>
            </a:pPr>
            <a:r>
              <a:rPr lang="es-CO" b="1" dirty="0" smtClean="0"/>
              <a:t>Cumplimiento</a:t>
            </a:r>
            <a:r>
              <a:rPr lang="es-CO" b="1" dirty="0"/>
              <a:t>: “</a:t>
            </a:r>
            <a:r>
              <a:rPr lang="es-CO" i="1" dirty="0">
                <a:latin typeface="Agency FB" pitchFamily="34" charset="0"/>
              </a:rPr>
              <a:t>Y desde la hora sexta [mediodía] hubo tinieblas sobre toda la tierra hasta la hora novena de la tarde”. </a:t>
            </a:r>
            <a:endParaRPr lang="es-CO" i="1" dirty="0" smtClean="0">
              <a:latin typeface="Agency FB" pitchFamily="34" charset="0"/>
            </a:endParaRPr>
          </a:p>
          <a:p>
            <a:pPr marL="0" indent="0" algn="ctr">
              <a:buNone/>
            </a:pPr>
            <a:r>
              <a:rPr lang="es-CO" b="1" dirty="0" smtClean="0">
                <a:solidFill>
                  <a:srgbClr val="FF0000"/>
                </a:solidFill>
              </a:rPr>
              <a:t>(</a:t>
            </a:r>
            <a:r>
              <a:rPr lang="es-CO" b="1" dirty="0">
                <a:solidFill>
                  <a:srgbClr val="FF0000"/>
                </a:solidFill>
              </a:rPr>
              <a:t> Mateo </a:t>
            </a:r>
            <a:r>
              <a:rPr lang="es-CO" b="1" dirty="0" smtClean="0">
                <a:solidFill>
                  <a:srgbClr val="FF0000"/>
                </a:solidFill>
              </a:rPr>
              <a:t>27:45).</a:t>
            </a:r>
            <a:endParaRPr lang="es-CO" dirty="0">
              <a:solidFill>
                <a:srgbClr val="FF0000"/>
              </a:solidFill>
            </a:endParaRPr>
          </a:p>
          <a:p>
            <a:endParaRPr lang="es-CO" dirty="0"/>
          </a:p>
        </p:txBody>
      </p:sp>
      <p:sp>
        <p:nvSpPr>
          <p:cNvPr id="4" name="3 Rectángulo"/>
          <p:cNvSpPr/>
          <p:nvPr/>
        </p:nvSpPr>
        <p:spPr>
          <a:xfrm>
            <a:off x="519967" y="4380951"/>
            <a:ext cx="8208912" cy="2246769"/>
          </a:xfrm>
          <a:prstGeom prst="rect">
            <a:avLst/>
          </a:prstGeom>
        </p:spPr>
        <p:txBody>
          <a:bodyPr wrap="square">
            <a:spAutoFit/>
          </a:bodyPr>
          <a:lstStyle/>
          <a:p>
            <a:pPr algn="ctr"/>
            <a:r>
              <a:rPr lang="es-CO" sz="2800" b="1" dirty="0">
                <a:solidFill>
                  <a:srgbClr val="0070C0"/>
                </a:solidFill>
              </a:rPr>
              <a:t>Jesús fue crucificado como a “la hora tercera”, o sea las 9 de la mañana. Por lo tanto, había pendido de la cruz como tres </a:t>
            </a:r>
            <a:r>
              <a:rPr lang="es-CO" sz="2800" b="1" dirty="0" smtClean="0">
                <a:solidFill>
                  <a:srgbClr val="0070C0"/>
                </a:solidFill>
              </a:rPr>
              <a:t>horas, cuando comenzó la oscuridad por toda Judea, hasta las tres de la tarde, hora en que murió Jesús. </a:t>
            </a:r>
            <a:endParaRPr lang="es-CO" sz="2800" b="1" dirty="0">
              <a:solidFill>
                <a:srgbClr val="0070C0"/>
              </a:solidFill>
            </a:endParaRPr>
          </a:p>
        </p:txBody>
      </p:sp>
    </p:spTree>
    <p:extLst>
      <p:ext uri="{BB962C8B-B14F-4D97-AF65-F5344CB8AC3E}">
        <p14:creationId xmlns:p14="http://schemas.microsoft.com/office/powerpoint/2010/main" val="388544839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1000"/>
                                        <p:tgtEl>
                                          <p:spTgt spid="3">
                                            <p:txEl>
                                              <p:pRg st="3" end="3"/>
                                            </p:txEl>
                                          </p:spTgt>
                                        </p:tgtEl>
                                      </p:cBhvr>
                                    </p:animEffect>
                                    <p:anim calcmode="lin" valueType="num">
                                      <p:cBhvr>
                                        <p:cTn id="2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heel(1)">
                                      <p:cBhvr>
                                        <p:cTn id="35"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3600400"/>
          </a:xfrm>
        </p:spPr>
        <p:txBody>
          <a:bodyPr>
            <a:normAutofit fontScale="85000" lnSpcReduction="10000"/>
          </a:bodyPr>
          <a:lstStyle/>
          <a:p>
            <a:pPr marL="0" indent="0" algn="ctr">
              <a:buNone/>
            </a:pPr>
            <a:r>
              <a:rPr lang="es-CO" sz="3600" b="1" u="sng" dirty="0" smtClean="0"/>
              <a:t>47.El </a:t>
            </a:r>
            <a:r>
              <a:rPr lang="es-CO" sz="3600" b="1" u="sng" dirty="0"/>
              <a:t>Mesías sería sepultado en la tumba de un rico.</a:t>
            </a:r>
          </a:p>
          <a:p>
            <a:pPr marL="0" indent="0" algn="ctr">
              <a:buNone/>
            </a:pPr>
            <a:r>
              <a:rPr lang="es-CO" b="1" dirty="0"/>
              <a:t>Profecía: “</a:t>
            </a:r>
            <a:r>
              <a:rPr lang="es-CO" dirty="0">
                <a:latin typeface="Agency FB" pitchFamily="34" charset="0"/>
              </a:rPr>
              <a:t>Y se dispuso con los impíos su sepultura, mas con los ricos fue en su muerte”.</a:t>
            </a:r>
            <a:r>
              <a:rPr lang="es-CO" b="1" dirty="0"/>
              <a:t> </a:t>
            </a:r>
            <a:r>
              <a:rPr lang="es-CO" b="1" dirty="0">
                <a:solidFill>
                  <a:srgbClr val="FF0000"/>
                </a:solidFill>
              </a:rPr>
              <a:t>( Isaías </a:t>
            </a:r>
            <a:r>
              <a:rPr lang="es-CO" b="1" dirty="0" smtClean="0">
                <a:solidFill>
                  <a:srgbClr val="FF0000"/>
                </a:solidFill>
              </a:rPr>
              <a:t>53:9).</a:t>
            </a:r>
            <a:r>
              <a:rPr lang="es-CO" b="1" dirty="0">
                <a:solidFill>
                  <a:srgbClr val="FF0000"/>
                </a:solidFill>
              </a:rPr>
              <a:t/>
            </a:r>
            <a:br>
              <a:rPr lang="es-CO" b="1" dirty="0">
                <a:solidFill>
                  <a:srgbClr val="FF0000"/>
                </a:solidFill>
              </a:rPr>
            </a:br>
            <a:endParaRPr lang="es-CO" b="1" dirty="0" smtClean="0">
              <a:solidFill>
                <a:srgbClr val="FF0000"/>
              </a:solidFill>
            </a:endParaRPr>
          </a:p>
          <a:p>
            <a:pPr marL="0" indent="0" algn="ctr">
              <a:buNone/>
            </a:pPr>
            <a:r>
              <a:rPr lang="es-CO" b="1" dirty="0" smtClean="0"/>
              <a:t>Cumplimiento</a:t>
            </a:r>
            <a:r>
              <a:rPr lang="es-CO" b="1" dirty="0"/>
              <a:t>: “</a:t>
            </a:r>
            <a:r>
              <a:rPr lang="es-CO" dirty="0">
                <a:latin typeface="Agency FB" pitchFamily="34" charset="0"/>
              </a:rPr>
              <a:t>Vino un hombre rico de Arimatea, llamado </a:t>
            </a:r>
            <a:r>
              <a:rPr lang="es-CO" dirty="0" smtClean="0">
                <a:latin typeface="Agency FB" pitchFamily="34" charset="0"/>
              </a:rPr>
              <a:t>José.. </a:t>
            </a:r>
            <a:r>
              <a:rPr lang="es-CO" dirty="0">
                <a:latin typeface="Agency FB" pitchFamily="34" charset="0"/>
              </a:rPr>
              <a:t>y pidió el cuerpo de </a:t>
            </a:r>
            <a:r>
              <a:rPr lang="es-CO" dirty="0" smtClean="0">
                <a:latin typeface="Agency FB" pitchFamily="34" charset="0"/>
              </a:rPr>
              <a:t>Jesús.. </a:t>
            </a:r>
            <a:r>
              <a:rPr lang="es-CO" dirty="0">
                <a:latin typeface="Agency FB" pitchFamily="34" charset="0"/>
              </a:rPr>
              <a:t>y tomando José el cuerpo, lo envolvió en una sábana limpia, y lo puso en su sepulcro nuevo</a:t>
            </a:r>
            <a:r>
              <a:rPr lang="es-CO" b="1" dirty="0"/>
              <a:t>”. </a:t>
            </a:r>
            <a:r>
              <a:rPr lang="es-CO" b="1" dirty="0">
                <a:solidFill>
                  <a:srgbClr val="FF0000"/>
                </a:solidFill>
              </a:rPr>
              <a:t>( Mateo </a:t>
            </a:r>
            <a:r>
              <a:rPr lang="es-CO" b="1" dirty="0" smtClean="0">
                <a:solidFill>
                  <a:srgbClr val="FF0000"/>
                </a:solidFill>
              </a:rPr>
              <a:t>27:57-60)</a:t>
            </a:r>
            <a:r>
              <a:rPr lang="es-CO" b="1" dirty="0" smtClean="0"/>
              <a:t>.</a:t>
            </a:r>
            <a:endParaRPr lang="es-CO" dirty="0"/>
          </a:p>
        </p:txBody>
      </p:sp>
      <p:sp>
        <p:nvSpPr>
          <p:cNvPr id="4" name="3 Rectángulo"/>
          <p:cNvSpPr/>
          <p:nvPr/>
        </p:nvSpPr>
        <p:spPr>
          <a:xfrm>
            <a:off x="0" y="4149080"/>
            <a:ext cx="9144000" cy="2554545"/>
          </a:xfrm>
          <a:prstGeom prst="rect">
            <a:avLst/>
          </a:prstGeom>
        </p:spPr>
        <p:txBody>
          <a:bodyPr wrap="square">
            <a:spAutoFit/>
          </a:bodyPr>
          <a:lstStyle/>
          <a:p>
            <a:pPr algn="ctr"/>
            <a:r>
              <a:rPr lang="es-CO" sz="2000" dirty="0">
                <a:solidFill>
                  <a:srgbClr val="0070C0"/>
                </a:solidFill>
              </a:rPr>
              <a:t>Jesús murió a las 3 de la tarde del viernes, y el día siguiente era sábado. Ya hemos visto que los días empezaban a las 6 de la tarde; por tanto, cuando Jesús murió ya era el tiempo de preparación para el sábado, y no había tiempo que perder, porque después de las 6 entraría en vigor la ley del sábado y no se podría hacer ningún trabajo.</a:t>
            </a:r>
          </a:p>
          <a:p>
            <a:pPr algn="ctr"/>
            <a:r>
              <a:rPr lang="es-CO" sz="2000" dirty="0">
                <a:solidFill>
                  <a:srgbClr val="0070C0"/>
                </a:solidFill>
              </a:rPr>
              <a:t>José de Arimatea actuó con </a:t>
            </a:r>
            <a:r>
              <a:rPr lang="es-CO" sz="2000" dirty="0" smtClean="0">
                <a:solidFill>
                  <a:srgbClr val="0070C0"/>
                </a:solidFill>
              </a:rPr>
              <a:t>diligencia, compró una sabana de lino y procedió a enterrar a Jesús en su propia tumba </a:t>
            </a:r>
            <a:r>
              <a:rPr lang="es-CO" sz="2000" dirty="0" smtClean="0">
                <a:solidFill>
                  <a:srgbClr val="FF0000"/>
                </a:solidFill>
              </a:rPr>
              <a:t>(lea Mar. 15:46).</a:t>
            </a:r>
            <a:r>
              <a:rPr lang="es-CO" sz="2000" dirty="0" smtClean="0">
                <a:solidFill>
                  <a:srgbClr val="0070C0"/>
                </a:solidFill>
              </a:rPr>
              <a:t> Ocurría </a:t>
            </a:r>
            <a:r>
              <a:rPr lang="es-CO" sz="2000" dirty="0">
                <a:solidFill>
                  <a:srgbClr val="0070C0"/>
                </a:solidFill>
              </a:rPr>
              <a:t>con frecuencia que los cuerpos de los condenados a muerte no se llevaban a enterrar, sino se bajaban de la cruz y se dejaban a merced de los buitres y los demás animales carroñeros. </a:t>
            </a:r>
            <a:endParaRPr lang="es-CO" sz="2000" dirty="0">
              <a:solidFill>
                <a:srgbClr val="0070C0"/>
              </a:solidFill>
            </a:endParaRPr>
          </a:p>
        </p:txBody>
      </p:sp>
    </p:spTree>
    <p:extLst>
      <p:ext uri="{BB962C8B-B14F-4D97-AF65-F5344CB8AC3E}">
        <p14:creationId xmlns:p14="http://schemas.microsoft.com/office/powerpoint/2010/main" val="31914873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b="1" dirty="0" smtClean="0"/>
              <a:t/>
            </a:r>
            <a:br>
              <a:rPr lang="es-CO" sz="3200" b="1" dirty="0" smtClean="0"/>
            </a:br>
            <a:r>
              <a:rPr lang="es-CO" sz="3200" b="1" i="1" dirty="0" smtClean="0">
                <a:solidFill>
                  <a:srgbClr val="0070C0"/>
                </a:solidFill>
              </a:rPr>
              <a:t>Al </a:t>
            </a:r>
            <a:r>
              <a:rPr lang="es-CO" sz="3200" b="1" i="1" dirty="0">
                <a:solidFill>
                  <a:srgbClr val="0070C0"/>
                </a:solidFill>
              </a:rPr>
              <a:t>cumplir estas últimas tres profecías, Jesús muestra el poder sobrenatural de Mesías.</a:t>
            </a:r>
            <a:r>
              <a:rPr lang="es-CO" sz="3200" i="1" dirty="0">
                <a:solidFill>
                  <a:srgbClr val="0070C0"/>
                </a:solidFill>
              </a:rPr>
              <a:t/>
            </a:r>
            <a:br>
              <a:rPr lang="es-CO" sz="3200" i="1" dirty="0">
                <a:solidFill>
                  <a:srgbClr val="0070C0"/>
                </a:solidFill>
              </a:rPr>
            </a:br>
            <a:endParaRPr lang="es-CO" sz="3200" i="1" dirty="0">
              <a:solidFill>
                <a:srgbClr val="0070C0"/>
              </a:solidFill>
            </a:endParaRPr>
          </a:p>
        </p:txBody>
      </p:sp>
      <p:sp>
        <p:nvSpPr>
          <p:cNvPr id="3" name="2 Marcador de contenido"/>
          <p:cNvSpPr>
            <a:spLocks noGrp="1"/>
          </p:cNvSpPr>
          <p:nvPr>
            <p:ph idx="1"/>
          </p:nvPr>
        </p:nvSpPr>
        <p:spPr>
          <a:xfrm>
            <a:off x="457200" y="1600200"/>
            <a:ext cx="8229600" cy="2404864"/>
          </a:xfrm>
        </p:spPr>
        <p:txBody>
          <a:bodyPr>
            <a:normAutofit fontScale="92500" lnSpcReduction="20000"/>
          </a:bodyPr>
          <a:lstStyle/>
          <a:p>
            <a:pPr marL="0" indent="0" algn="ctr">
              <a:buNone/>
            </a:pPr>
            <a:r>
              <a:rPr lang="es-CO" b="1" u="sng" dirty="0" smtClean="0"/>
              <a:t>48.El </a:t>
            </a:r>
            <a:r>
              <a:rPr lang="es-CO" b="1" u="sng" dirty="0"/>
              <a:t>Mesías se levantaría de entre los muertos.</a:t>
            </a:r>
          </a:p>
          <a:p>
            <a:endParaRPr lang="es-CO" b="1" dirty="0" smtClean="0"/>
          </a:p>
          <a:p>
            <a:pPr marL="0" indent="0" algn="ctr">
              <a:buNone/>
            </a:pPr>
            <a:r>
              <a:rPr lang="es-CO" b="1" dirty="0" smtClean="0"/>
              <a:t>Profecía</a:t>
            </a:r>
            <a:r>
              <a:rPr lang="es-CO" b="1" dirty="0"/>
              <a:t>: “</a:t>
            </a:r>
            <a:r>
              <a:rPr lang="es-CO" dirty="0">
                <a:latin typeface="Agency FB" pitchFamily="34" charset="0"/>
              </a:rPr>
              <a:t>Porque no dejarás mi alma </a:t>
            </a:r>
            <a:r>
              <a:rPr lang="es-CO" dirty="0" smtClean="0">
                <a:latin typeface="Agency FB" pitchFamily="34" charset="0"/>
              </a:rPr>
              <a:t>(mi persona) en </a:t>
            </a:r>
            <a:r>
              <a:rPr lang="es-CO" dirty="0">
                <a:latin typeface="Agency FB" pitchFamily="34" charset="0"/>
              </a:rPr>
              <a:t>el Seol, ni permitirás que tu santo vea corrupción</a:t>
            </a:r>
            <a:r>
              <a:rPr lang="es-CO" b="1" dirty="0"/>
              <a:t>”. </a:t>
            </a:r>
            <a:endParaRPr lang="es-CO" b="1" dirty="0" smtClean="0"/>
          </a:p>
          <a:p>
            <a:pPr marL="0" indent="0" algn="ctr">
              <a:buNone/>
            </a:pPr>
            <a:r>
              <a:rPr lang="es-CO" b="1" dirty="0" smtClean="0">
                <a:solidFill>
                  <a:srgbClr val="FF0000"/>
                </a:solidFill>
              </a:rPr>
              <a:t>(</a:t>
            </a:r>
            <a:r>
              <a:rPr lang="es-CO" b="1" dirty="0">
                <a:solidFill>
                  <a:srgbClr val="FF0000"/>
                </a:solidFill>
              </a:rPr>
              <a:t> Salmo </a:t>
            </a:r>
            <a:r>
              <a:rPr lang="es-CO" b="1" dirty="0" smtClean="0">
                <a:solidFill>
                  <a:srgbClr val="FF0000"/>
                </a:solidFill>
              </a:rPr>
              <a:t>16:10).</a:t>
            </a:r>
            <a:endParaRPr lang="es-CO" b="1" dirty="0" smtClean="0"/>
          </a:p>
        </p:txBody>
      </p:sp>
      <p:sp>
        <p:nvSpPr>
          <p:cNvPr id="4" name="3 Rectángulo"/>
          <p:cNvSpPr/>
          <p:nvPr/>
        </p:nvSpPr>
        <p:spPr>
          <a:xfrm>
            <a:off x="467544" y="4077072"/>
            <a:ext cx="4572000" cy="2062103"/>
          </a:xfrm>
          <a:prstGeom prst="rect">
            <a:avLst/>
          </a:prstGeom>
        </p:spPr>
        <p:txBody>
          <a:bodyPr>
            <a:spAutoFit/>
          </a:bodyPr>
          <a:lstStyle/>
          <a:p>
            <a:pPr algn="ctr"/>
            <a:r>
              <a:rPr lang="es-CO" sz="3200" b="1" dirty="0"/>
              <a:t>Cumplimiento: “</a:t>
            </a:r>
            <a:r>
              <a:rPr lang="es-CO" sz="3200" i="1" dirty="0">
                <a:latin typeface="Agency FB" pitchFamily="34" charset="0"/>
              </a:rPr>
              <a:t>Buscáis a Jesús Nazareno, el que fue crucificado, ha resucitado”.</a:t>
            </a:r>
          </a:p>
          <a:p>
            <a:pPr algn="ctr"/>
            <a:r>
              <a:rPr lang="es-CO" sz="3200" b="1" dirty="0">
                <a:solidFill>
                  <a:srgbClr val="FF0000"/>
                </a:solidFill>
              </a:rPr>
              <a:t>( Marcos 16:6).</a:t>
            </a:r>
            <a:endParaRPr lang="es-CO" sz="3200" dirty="0">
              <a:solidFill>
                <a:srgbClr val="FF0000"/>
              </a:solidFill>
            </a:endParaRPr>
          </a:p>
        </p:txBody>
      </p:sp>
      <p:pic>
        <p:nvPicPr>
          <p:cNvPr id="2050" name="Picture 2" descr="https://encrypted-tbn2.gstatic.com/images?q=tbn:ANd9GcT442jgi35Tdw8H7iVo2TN6y7biQVrQrlSzHp3hovhfE72pfLv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077072"/>
            <a:ext cx="2752725" cy="2448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36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2" end="2"/>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p:cTn id="1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circle(in)">
                                      <p:cBhvr>
                                        <p:cTn id="26" dur="2000"/>
                                        <p:tgtEl>
                                          <p:spTgt spid="4"/>
                                        </p:tgtEl>
                                      </p:cBhvr>
                                    </p:animEffect>
                                  </p:childTnLst>
                                </p:cTn>
                              </p:par>
                              <p:par>
                                <p:cTn id="27" presetID="6" presetClass="entr" presetSubtype="16" fill="hold" nodeType="with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circle(in)">
                                      <p:cBhvr>
                                        <p:cTn id="29"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a:solidFill>
                  <a:srgbClr val="FF0000"/>
                </a:solidFill>
              </a:rPr>
              <a:t>Según el DTG, p770, los 11 discípulos  vieron cómo Jesús ascendió al cielo </a:t>
            </a:r>
            <a:endParaRPr lang="es-CO" dirty="0"/>
          </a:p>
        </p:txBody>
      </p:sp>
      <p:sp>
        <p:nvSpPr>
          <p:cNvPr id="3" name="2 Marcador de contenido"/>
          <p:cNvSpPr>
            <a:spLocks noGrp="1"/>
          </p:cNvSpPr>
          <p:nvPr>
            <p:ph idx="1"/>
          </p:nvPr>
        </p:nvSpPr>
        <p:spPr>
          <a:xfrm>
            <a:off x="457200" y="1600201"/>
            <a:ext cx="8229600" cy="1612776"/>
          </a:xfrm>
        </p:spPr>
        <p:txBody>
          <a:bodyPr/>
          <a:lstStyle/>
          <a:p>
            <a:pPr marL="0" indent="0" algn="ctr">
              <a:buNone/>
            </a:pPr>
            <a:r>
              <a:rPr lang="es-CO" sz="3600" b="1" u="sng" dirty="0"/>
              <a:t>49</a:t>
            </a:r>
            <a:r>
              <a:rPr lang="es-CO" sz="3600" b="1" u="sng" dirty="0" smtClean="0"/>
              <a:t>. </a:t>
            </a:r>
            <a:r>
              <a:rPr lang="es-CO" sz="3600" b="1" u="sng" dirty="0"/>
              <a:t>El Mesías ascendería al cielo.</a:t>
            </a:r>
          </a:p>
          <a:p>
            <a:pPr marL="0" indent="0" algn="ctr">
              <a:buNone/>
            </a:pPr>
            <a:r>
              <a:rPr lang="es-CO" b="1" dirty="0"/>
              <a:t>Profecía: “</a:t>
            </a:r>
            <a:r>
              <a:rPr lang="es-CO" dirty="0">
                <a:latin typeface="Agency FB" pitchFamily="34" charset="0"/>
              </a:rPr>
              <a:t>Subiste a lo alto</a:t>
            </a:r>
            <a:r>
              <a:rPr lang="es-CO" b="1" dirty="0"/>
              <a:t>”. </a:t>
            </a:r>
            <a:r>
              <a:rPr lang="es-CO" b="1" dirty="0">
                <a:solidFill>
                  <a:srgbClr val="FF0000"/>
                </a:solidFill>
              </a:rPr>
              <a:t>( Salmo </a:t>
            </a:r>
            <a:r>
              <a:rPr lang="es-CO" b="1" dirty="0" smtClean="0">
                <a:solidFill>
                  <a:srgbClr val="FF0000"/>
                </a:solidFill>
              </a:rPr>
              <a:t>68:18)</a:t>
            </a:r>
            <a:r>
              <a:rPr lang="es-CO" b="1" dirty="0" smtClean="0"/>
              <a:t>.</a:t>
            </a:r>
          </a:p>
        </p:txBody>
      </p:sp>
      <p:sp>
        <p:nvSpPr>
          <p:cNvPr id="4" name="3 Rectángulo"/>
          <p:cNvSpPr/>
          <p:nvPr/>
        </p:nvSpPr>
        <p:spPr>
          <a:xfrm>
            <a:off x="467544" y="3457806"/>
            <a:ext cx="4572000" cy="2062103"/>
          </a:xfrm>
          <a:prstGeom prst="rect">
            <a:avLst/>
          </a:prstGeom>
        </p:spPr>
        <p:txBody>
          <a:bodyPr>
            <a:spAutoFit/>
          </a:bodyPr>
          <a:lstStyle/>
          <a:p>
            <a:pPr algn="ctr"/>
            <a:r>
              <a:rPr lang="es-CO" sz="3200" b="1" dirty="0"/>
              <a:t>Cumplimiento: “</a:t>
            </a:r>
            <a:r>
              <a:rPr lang="es-CO" sz="3200" dirty="0">
                <a:latin typeface="Agency FB" pitchFamily="34" charset="0"/>
              </a:rPr>
              <a:t>Viéndolo ellos, fue alzado, y le recibió una nube que le ocultó de sus ojos</a:t>
            </a:r>
            <a:r>
              <a:rPr lang="es-CO" sz="3200" b="1" dirty="0"/>
              <a:t>”. </a:t>
            </a:r>
            <a:r>
              <a:rPr lang="es-CO" sz="3200" b="1" dirty="0">
                <a:solidFill>
                  <a:srgbClr val="FF0000"/>
                </a:solidFill>
              </a:rPr>
              <a:t>( Hechos 1:9)</a:t>
            </a:r>
            <a:r>
              <a:rPr lang="es-CO" sz="3200" b="1" dirty="0"/>
              <a:t>.</a:t>
            </a:r>
            <a:endParaRPr lang="es-CO" sz="3200" dirty="0"/>
          </a:p>
        </p:txBody>
      </p:sp>
      <p:sp>
        <p:nvSpPr>
          <p:cNvPr id="5" name="AutoShape 2" descr="data:image/jpeg;base64,/9j/4AAQSkZJRgABAQAAAQABAAD/2wCEAAkGBhMSERUUExQWFBQWGBgXGBgYFxcYHRgXHSAaGhwXFxgXHCYeGBokGhgXHy8gJCcpLSwsFx8xNTAqNSYrLCkBCQoKDgwOGg8PGiwkHyUsLCwsLCwsLCwsLCwsLCwsLCwsLCwsLCwsLCwsLCksLCwsLCwsLCwsLCwsLCwsLCwsLP/AABEIAPsAyQMBIgACEQEDEQH/xAAcAAACAwEBAQEAAAAAAAAAAAAEBQIDBgEHAAj/xABREAACAQIEAwUDBQkNBwMFAAABAhEAAwQSITEFQVETImFxgQYykSNCobHBFFJUYnJzstHwFSQzU4KSk5Sis9LT4QcWNEN0o/FjZMIXNUSDw//EABoBAAIDAQEAAAAAAAAAAAAAAAIDAAEEBQb/xAAuEQACAgICAQMBBwQDAAAAAAAAAQIRAyESMQQTQVEiMmFxgZHh8COxwdEFQqH/2gAMAwEAAhEDEQA/ANHkuXLl8nEXlC3nRVRlACqFgAFTzJrowl38Jv8Axsn67VXYMd6//wBRd/8AjRFY0lRobd9gbYO9+FXv5uHP/wDKqzhb/wCFXP6Ox/l0yqpmoAtgBwt/8Kf+isf4KicHiPwq5/R2P8umANSiqckgkmLRgb/4Xd/o8P8A5VS/c29+F3/5uH/yaYxUWoPUQSgwIcJuc8ViPQ2R9VqpLwdvwrFf0ij6kotLnKiEqvVRfBgK8EJ//JxR/wD3EfUKuTgA/CMV/WLlHotTU0LylrGAD2fHO/iv6zd/xVJPZ9f4/Ff1m9/iqnFe0dq2/Z9525hFzZfFo2FMuGY+3fQPbYMskeRHI9DVPO/gt4aKB7PL/HYn+s3v8Vd/3fH8fiv6zd/xUxNcJNRZrK9IBHAR+EYr+sXPtNdPAv8A3GK/p2+0UYbtRF0mreZBeiCDgp/CsV/Sj7Urn7iP+F4r+kT/AC6P1rhY0SyoB4wL9xn/AAvFfz7X22qj+5Fz8LxPxs/5VMBcqQNMUkxbTQs/ca7+GYr42f8AKqJ4Nd/DcV8bH+TTWa4TRAifF4C/btu4xt8lEdoIw5BIBOvyO2lV/wC8l7qP5q0z4wYw189LN0/2GrOZfOqaCTDcCut//qLv1iiaG4cf4b/qL36VXuKl6Kq2RLVExVN1yOVcF2gY9QCCK6pqkXasVqTIKqJM1KuMcRa0ubJmXnrEE6Dl1j40zJqFy0CIIkHSDSH2WnQs4bj5K5xBbYgH0nkOnw60+Ray/FLaYdkIEKwdXEmNYhomB3iB61prSMvIsP7Q8DO4+mrabVoOTWmgxKoxuJ7O3cfbKpM+n66sS4PI+On10PxhkNi6rMoDIw36g/TS9grsxfCcc9q0rC+oa9MKyzFxm99+eigxsNvU/wD2c412v4oNlMlWJXbNqJA6HqOlZluC4nsLZ7OVMkad5TJAmRI7o+Bp/wD7K+zXtizRdJHdbSU3DL11Jn0rRKqbGzPRCs1FkqfajTXf1+qoNeHQ+grPT9hKYLirgUS3kPE9KXWOP25Ob5NdlLfO5aADbxmo8exZWBm75hVnYM5gGOgg/CiMPwNVOZibjiNWjTxAAAFSUa7NC4qNyD0WrYqAkV2aKLEpEWrs1EtXdafFgTiSSamRXy12K0JmZoB47/wuI/M3f0GoD7mNHe0H/CYn8xe/Qaodj4UbJEX8O/5v/UX/ANM0Rnofh2138/f/ALxq7dYg0NjFH3OXWFVC5XzXKqaaW2OQSsGK6VoUXIq+3fpcmVRM1YtfLUwIpDZQo47gg6qW9wHvwJOWVJj+bHrPKm2G4khUuWUCQTB0AOo15/61YFFLMZwOM5taZwCU5ZlMqy9NdxsQeRpkJpKmSrHi3AZBExlJnlMj7KK7AOoB8xyIPIjpWOs8XxCkZ7TZY+UAUtnOxJYDSNYECtZw+7NtdySqmOeonXpvT9Mppo6eGAiGYkHQ7CfPSvsJgLaSEXXYnw+9nkPAVflZtJgcz0+yuYbEBmyqNBAB5HnI6jTfn9NRRS9iOUmuyYumeeUMFnqefkNx/wCKlnGZvDug+ETFKuK8Sa1azCIUhydu7nEz4ZSx9KR/7ym6yWrKkwVUsdAASBObckx0111qWVQZxbDdpjbcd4d0HUd2CzNI3krEeZrSkfTQfDuELblixdzMsfHU5QNFG3wo4iss3YxuyvJUAm9XV9FAiJlGSpGpNpVDmabEj2fNcqSXaHdYrtu5NaIipL4IcfP70xH5i7+g1GZKD9of+DxP5m7+i1M+zprFozXCiMtw/wDrYj+8eqr9zWu8NPcufnr/APevULlzveFLY+BNbc181mrbL1JhNJbLsDuWoqpZFMIoS6QDpQNksttXdKvShbSHeiValsjL03q9DQ69amXI23+rxPgJqqb0iglUPLbmfsHjUu1S2uVFYxpCz/abYeZNVs8KUU6xvOuvzvrM+FMRbEactBGnpWyEeKAbB0tMw7+XLyRdR6n53wjwNWYW0A5M8h/8tfXX6KkDm0Bjr1/0pZZxJQ4hz96zqPxVlR+3gaNlAvtFZLWso+fa06SuseoY1V7NcLJPaMO7mzA/fNyInXKBoCd4EQNxn44BaS3dkG2q96GOaRCwQIAI6netRwu5mtIfCPhpP0UrI6QQSFr4CukVysrCI5a4Urpavg1WkWU3RVB0opkJoPEIeVHZaKb1cw661FwZFEJbyjxp6Kk1RV7QD95Yj8zc/RNP8g8azntA84PEz/E3PqNaiDTn0IR5/g7nyb/nsR/e3KrNwzNUYS7o353Ef3typ7GlTY+HQZZxFXLeoOwutXlhtWZthOgmaGu2Ry3mrUNSy1Vg9E0GlVukGRXbtwxUFcxrQ9kDbO1RxasFLLBABzKdiv69TX2GaatCSCp2II+OlWnTsoWcEuFsQ0gKBbLBBOhY5QzdSQGAHIedakn6dfP9tKy3s3g2TFXQ++QDzynceEMPhWkvKcgYbrqPGNCPUTW/sWyu/r3Q5ljAGg05zz2pcWXt74O3Y9mvkm8fyrh+FOtIzLrI0PnWN4niuzvKdSAQrdcrLcZzHXVT6ChIWcV4bKwDBV8jc/ki2hjnlf6DWtwmHFtFVfdUAD9f20oxtsOt0gghkDqR0JzTTPh4ItIDvlH/AIpGYKIVUGWpVxjSewuijsia7bWIkzUbl6Ko+6OdEqG02g8mh3tSarS/41F8XRoU1R1rOtUXr86CqMTjCdqlgrZNPigXrbI8fSMFiPzT/VWrrLe0wjBYj801aqKYxJ5dhbPcJ/8AUvn/ALtyppeAOtXYBAbRHLtL397cqB4cOpoZRsbGa9zn3YBVL4ufOrV4WOpqrE2wggD1ikOFDVNXo+N88jRuGx3I0sDRU7JLbUtjNMfggiuRFBpaaBRWHGmu1L6FstsDXSjLV346eNC2Wii7CayKjBOWQfuhDyZbo+lY/Rptb+o0oa7Fy3GgV481YQD/ADtPh1ptnytHXX7D9lbo9IWzqW8py8jJXw6r9o9azFnhWfFPnn3Awg7MxgjxhQB61rLiSI/b0rOcNDfdd4sQAFA30YsZBH80yOR0oMjaiXHstTAFAtoCV0WfxAZg9NJHwpwDXAZr41ic3LsYkkSqLmu0NiLxFWSiFy0SaruWoWql4jB161c2LDCijY1FInehrtyTVtwk7VG1gzOtMiiSSR9hbE/60xs24FctWoFRe7rpWuK0Y5uwb2nH7zv/AJs1qIrLe0o/ed/8g/ZWqq5AHm/CW+SH5d3+8er84POkWFx57IAffXP03r60Wn3qOg1EdtfA50HjOIADTU+VcVBzoW+FpchigdwNo3dWNOsPgFFZtb5B0piOLEVllFjmvg0CpQWOvRtQGH4iz7CaYLw0nUmltV2UlXZbawjMJn4UdhbbDutt1rmHQKImjLYoGyjP8ZZmfMNDbB+O5PjyPoK0YvdpZS4OgJj6ai2DBdW6aHxGv6zUOEH5ErzRmBHkSI8iK2Y8nJC2qD7WJlZmSN/sPqNfWs7hsVkv3HzBEKEtOokHRgN9JaR1iq+JNBgMV5qw36lSJ1g8t+Y3NUcPAk3bzAoviQDEMWYHkIBPU5abpge4Ra4k6mUW52czBQnN1Op7nlWgs3w6hlMgiRWascOOMzXXvsEY6WkgZUGysSJk+8eUnnANaLD4cIoVRAG37Hc1gyuLehqVFxNU3asJqBNAEhbfwOY6VRcwzIKbu4AoHFGRTohpksOdKIzRS2xd0mpJiSxrQhchiLs1JF51VZQiiUFMiZmLvaUfvO9+SP0lrV1lvaIfvW5/J/TWtRVyKPJuGYIGyvm/6bV8eHt1qWAxqJh7bOwUHNufxmpZ7R+0vZALaZC7CZJBCjQbDc7mPCmJhK/YZjCN1mqruBO7HTzrED2lxkh1csqyzyiquhgoSND6V6ThIu2kYiMyq0eYBqmgm5LsSPvp8OtWpg2cyRC08TBKOQq1lUeAGvgKCgvUFGUIQM23IfbTvD49cupis89oOxh1JJiARv4TuahdtsuhnUUmeOxqknoepxFQ29N7fEkMAGax+EwbHxptwnh+cnlBg60mcKCSTNVbYdaFtMFxDHYMoPqNCD1+bpU0wAUGDQd+y6nMCeQ0iYOhAkEag9KVjkoy0TiminjLISW2X5xbQecEDX1rK8SxoxBFu33bagGPv9ZEz82ZOvvHeNK0fGOAjPbLM9zMxEMRAkGCAoABmNYnfpSy/wAJFtkbnLLHVSTA9QPqrcJqhfwFiLidm/ZnNlYMTCxuIO4PIGvRC9ZXhXs/NzvqwX4TB7snfbT0FaPGAZekVjm7loYkcvYsCKgt+NaBwlkPJJ2ouxh0I7rBvEGfqNN9LQLmk6OpfG5oa85fQbVfwm0eyUvBYiSdKVcW48Rd7CxlFwRmdvdSdht3j4CijjS2wlJydJDO3w+rreEUVkLnthew93Lei4pBjKAATsGU8tdCp6giavw+MttbzPiM10gMQO7AbUCIDbc9/KmcklZTw5G6Zs4oPiHFbVhc11wg8efgBzoLCcTAu27epFxSV5wRByzvtO/Ssl7VBvu5mZM6IoCgtoJBnuxqZ0/leVMvVio43KXEf8Q9rMLfsOlu4C5Kd0gg6Ok7ivQK/OV1T90WSE7P5W0ChafngCORHltFfoqqk7SLnj4OjxLh9tTZtO3eIJ0OwEmABsIP1Ggfay12ltTbtjQ95xuqiNF8deemlD28t+3asWVGneunvasTBzaRAHjvHjRy4qxctnD33Fq4jZVJI7w+aGMa7anTaha+q0Pg/p30WWODWrgS4GLWQhQIdoAgk5ZlywmR0pv7JY2LGS4cpRsqhu6cvzYDQY3pXgsV2TG090ZHZuzdGEgsZAYREbxGgjWqrfC1VnNx2c7BmmSdBPWBoI561FKnsrLx4WaXiHFSGCWhnaAxJ90A6DWfGlS8TuX0BBQ9k8tkbMHAnUgxGs6eDHkKWX8Gth0JAglTlnaDAYgcxO/WaKw2KItuT/zBcAWFGQxmWIHNQ+muulFdsTCnG0toQ43G3bzObLXAloDJqAuQNvt3ju3gNOVbn2S4kMVZGf8AhUADzzOozjkQSD6g1gERlsW0vPkUgAFhpk8ORI6HmfKo8F4w+GAa2czK4ykzBtlWzjfUZinqaNPsOcLquz1XijG2oy6DrRnCsYgUEb86T8K9qheCSFJcA5dRB0OUkyJgyNpp1ZNl0zARlPeEQVboR+wI20pM0p6LjcF9SG9py3LSqeIghJG4IPwIO1W4S4rLoam7iufJU9B3sR/uvcuXAVXMFiO7oCZmddSBHxpphsF85oLHXbYnpVq3hNfXcUBRuUpaZHT6RYxApXxC+OR86pxfGY8KV3cTmBYnKiiWY7Afb5UzHjbJVdiv2rxZVUUMFDzMiQdVEMByAJNIOF8Raw9u4hYgQzGAoKTlKxvHnRHtBcfEOrWgQqCUL6EkblROxPh5xQOMnsc7tBYMqoAdTzMDQdPTny19DeFL6kesYPFKbSvIykTJPLevOWuIxv4gjtHF45TJle6ANgds069Kv4VinbBpZuSFOaNp1kA6nQCdP/EC3sLktFElcxGYqdG0Agx4jao/gRiqMmW8E4GL0ugJWyA2UuNWPLMwIAgE7GdKPucMBhzHdMtcbRiCSdY0Jj6qLs4i1hMPlZWDiDsZuNpy6aRSgLexRY3O6uVWAG7E6Bf9B1FC0uzQpyb0hjieP281u6hU5GgAiDA0M+h+iue2963cNtlJI11Vc23eB15Rm1HSlnEvZkW4ME3D7qA+6nNrp2A/aar4biAT2ZhmEZYMeMIxEEjWAdCCR52nyWiY8UeXexNmz4i2w37W0dR+OtfoavC+yCXbcLmm7bBaCCpzqe8D7vPTnvJivdKt9IV5UWpKz8v8G48+HnvE22mQdcpnUr0MaxsQetEJj7f3a10hbocsVDHQzoPPTl18qUlZwpKr3kuBnafmsAEAHnm/Y1PD2UuNaQoEkkMV0kx3T4a9Ke8alb/IpOtG7e/hbYDrZCXMsgDlPNdY0PhNBW8cXvZwGyoNIEwdh4SBrrzO1IcHxwXAqXhLAwG++ggamnt7Et3kQwyEkDYOh2KkbNH+tZI43B7EeT7UV8cug25kidMpBmerE6sarXiFu5hlRiRcRsp/GQzLkeA0ny5mgMTezGNQRyMgjyHun0itD7JeyBcC7dACN7qncjr69K0JaM+KTUtCvF8SzWxbIYqecCQw6hogMsNMx72mlE4DCjs0uBYBUASZ0BeB6lQZj5xNOvbDColsykW5VMwAlJBAmNSpYr1Oh8qEW2r4SWBVUfukbQwAfzAABn0pMtHSg72DYUi2UbXv2gfLLmWfMaH0pxY4q8XGX3lMR98uYqUPxBHQ+tK0eEQOIMdmBGxZhPwk1Zw7FW7+II9225djrBy91gNOcmlu+zQqqmaDA8dKLmUyCARRj+2JYe7FZ+/w8oFa3bUIQCy5mZiYBMZjAI2iRMGY0oscDGVXDgqwlTqJHiDqDvRqMZ7EySj9oe8M9oUzd8jWj8Z7QWssDU1gvuYqSBtRuEwoY95wo8ATIqeigWl2F28fmuSyhl+v9vsrntBxZW7G2VCpmLEDZsuirp+MZ100pph+H4cR32P8mKW8d4fau3jHuWlC+bNDEeix/OplUiYanlQvW2gDtOZmzHN5DTL+KCSR5Ck/D8OGfO4JbVspiAoJ7vUmAW9I8af4mxlUr/6YHhLEjTwAP0UiHEyoZraZxmLSSQCMxMCBJ+iYqvY2eVpKh+EAlrhAC/Ceg6n0o7gmBW5GJIPZ2ycgg6nTvBeQHjqSOgisMntB2rdncXIR3Vg6aGI1A15V7Dwu0LdtLY2UKo9P9aDJcUcyMNmRTBPfKhm5hmU6ALrv4zsOc8oNTxYFpvkycwAUEEzryDRofT1rvtRjWTEqoOUYhbaq3RgSp+AbN61auDt27q5C4y27xNyRnYq0Elo6IYGwmlt6NakhlcsKozXlN0gAkACC3Uhj3iNh/rWD9sLttruaypTbSMve8uRB516AmLgsjsHWJDaSPBvGsHx/DyWHPUqeo6UWPTAXYJwzirXGthj3hdtA+I7ROf0/Havd6/OnBbk4uz43bQPn2i6/t41+iJp2RUL8ifqNX8H5W4RezriLZIAaxpOneQqw9dDX2FxYKKRpcTT05GneDxlpcKtpBDMqnbVnIEknUn4Ur4twd7bK+Yd/QghljzzakeMU2GRcmnoP03GKfZW4HYZY7ynOD5wD9lMcNizeRWn5QaefUfb60D2SqvvFmMSR7oHQDffrXODMAXE7ajxo8itWIzwuKNH7PILuIRHGnzhO43MV6FfxS2wttZ00kCQo28q85scPuhhcUBX3UNzPUx7v1+Vaexjke3kuXWtXdCWkLr+KdVy+Hx60hySLx+FkUeUlQu9oeNFpRVzGVOpA2PvKDv7sE6x4TUeFY92tC2yt8mwJUgA5dIXx7+bfpFB3nC3rb3Ct1lcgmIUW10LEcy2bf8Xwp/xbhHZWzdV8y7rqJIJ90R7w0G3gaGSTQzeOkxBicSHUsARkJAnqfDeZg+lB8Hs3LeJRgMxy6rE6QYXzyqY8Ypvi+HrcM23C3dwZjOPXnruKu4ZbNq9YXvsz3LeZnGXKA0hQBoT722wmqTXQyS9y7GcZbMsFRaECcmeSRnIUZlgmV1O8/i009l+PWWPYsoVCxyhp7pbXKNI1MmJ0npVftD7Adpd7WwSoacyBsoB++HQdRWj4HwK1hrAtKoMHMSdZfm2vPQfCpBJC5y5IKu8FttGkAdAK7+41hRJWANyTH+lXriJOVSCeZ3AEwfWQRHgfVHjOLoLkgFhpDkaHwRifqWKVk8iMHxW2DHHJjMmymlsB25KCD6kzCjxP07Vicdx9LJy5szFySyjulyTpmOscpiIHPevuMlrva9jcKIdx7oa4VLTvAOmvXQwJrD3cbltBN2Gh/KEgGegUx5in4/6itltvD12bN8Z92JctDu3VWGB6jMQQBupkfTSriGBcBQLqXrjicgzpCwSDoAJgEEE6RSj2b4owxlks2k5SfAgjU/CtPxrjRsdojIIaMrKQCBGzSJ9ARyq5Li6Q/wBT1I8pfgZDjGBNlklu8Rm2iNeWskHka2/B/a+7ZtWmuE3AYzD3mI2lecxB51Rwv2PtYjCB7jhbrBiOeXUZZI10Uek0v4l21gQWVwBqUE6eI39BFLnJypIbgWP6ufTX6Gk9puIJew3a22D9lc7RWHLafEctDTLD3wR2g2Fy7aadsl3vrPhJj1rzXBcUFt84/g7gi4oMq6nQsPxlOsb79a23s1iEDvZuEFLttNesDKGHw38qpxpCJx4sG4xiELjLKXE7rqTuRsfHTSqHuG4hU+8BKnxHKr+OYUZiLn8Kg0b+MXZW86B4WoFwa8/2mqXRfaE3Co+7bMc71k/9xP11+h5r89cJ/wCOsxt90Wh/3F/VX6Cp2T2Mk+z8lYHHtacEa6DQzt4QafY3jKT2bWiCAQR3Bv5AfTSBMLmts/TKKbcaGa5bf+NsW2/lABT/AGlNOnBOSsdjlOMSu9iNid2BB/KGn06H1rQ8A4OLY7Rh3zr+SOnn9VI/Z/C52ltk1/lcvqJ9BWna/AynQAZnPh08zQ5Jf9UdTw8Sa9WX5H3EeJwoyzroI3Y9F6DxqkcPLKTeuFBvlQ5QPM7sfOassJlHasO83dRfvRyA6UpzNiGKnRVchvj+3wpSNc387b6X+wHEXESRZuM681ZeXgw8zuOdE8LxN1VFwMSAQAJnnMDw5U64lYyJlW3FsDcOUn4b+tI+FX8t4oQRaY94SbmXeGkCQQY1ontaOf5GP02r/wAmixGqi4ih1bvFGEiTuR09KoxmKuwHVTaCCFEnunqp6kxrOmu9Ssl0/g2DLqwghh+MCByO48QetMOM4G/2QFxUQGJAnwMGJ15Hbc0m6M7Vo9FsXTkXMZMCfONfpobieNdFPZ22ckNswUCBuSfsBrFWu2uBSWYKVGUBtTp5wBVXFLbhCbl8qo+bJYk8g2sCoov5EyyxrSDfZjity4rBiSTIAG7kltJOy95yTy35Vrr3DRcVVMHTclgAI+YqkADaJ8KyX+zq0jhwslxbbvEaKXIGnXTWtsxCZCusBrYk77HXxOT6a5flusrovDLlBGa4twILh0tgllLspOUAgtJkRudTFZTiPsfesoCqZwQSZUkqY2IGnTUeNejXMXbuK1vUHyiCPnCehA1+NZrG+2ZtIbdxS5+a4gBhzVp2Mc9fLq/D5GXpKw5wUu0Y7gXs3da8rMptKrZtmk6zlECtAOApfxL3bhZkRgMp0AYATM8htG9Cm/cuEtZtNbTQuztkLa7BhG50kKfCicTxtMMMgUm7E6xFvyUaDr1O5NdjBGUnzmjneRmjGHpw7NFeW0O7ABClhGkBYB0/bakmJvrcVDbfISJtvyB2KN4aQVMjypDwzib3bly4xmEKnoF6eZJqfDoa2FPusCw5QRo0fQ3mK2o5jsS4m0BcKkZFuE6crd3w/FP1Hwph7LY/K6o+9tiB+SdGX0P0HwofjVglWzDvpzj3l5NQ3aEql5dGBCP+WNmPmKxZo0/xO54c/Vhxfa/t+xuOMLBCuCR807kD7RS98Yqoy2gdtWj40Xh8euJwysNHQwROx6eXMUu4rjAVCqADu3idorIlejR9wHwEfvjD9TibP6a177NeA8Eb9+YYR/z7P6a/qr36aZP2Ms+z8n3L0WAg5wT9f6qOxDZsJh35o9y0fIw6/pN8KU3ljKPAH400wVycNftk7G1cXzkofocfCtU1VP7/ANi4tt/lQ04W+SyoHvO30k5V+EFvTxo63fWHJ90AOfKSFX4KvxNJLVwtdVRtaWB5xlnzkir8TiQEvAHTOiDyUEfZWZq2dvHlUY18a/Rf7DcVxctmQHdbeX194+c6V3hGGNs3VP4rT9f10pxYOkHvJt4g6x6fVTLDYprpRsyqg0YaDU6EnrodKv2KjO5/V2E8UxfbAAt2VvqdzSy/xsBexsjs7Xz2+c3Uk+P203441kKNM7RCqD9cVkimZ8rHKARmPIddOdFFa2L8ubjKk+/5X3DS1jGzJcChFV1CKPvdTrzYkDUnea0uJ40MQuWGDKVE7AEzM6SdM22mutI+GsLuIJUfJqZUHnlGRY9KY4hMiuyn57N5x8mPiAzetLlsyt77GOK4gRhk7yrKLCz3iDry8KWcWs29ctw6mSAWMztM6daDxeIfslXMMoEAAEkwTvpp8elEYq4qhbkZmIgmRE9cu9ElRx5um0bb/Z7dW3h1kyXZvQLoB5kkn1FHcX4gRZRFNs5tSCWDTJgoFU9D1OmgrGey/tILdp7DIXFxxEEggFSrEHcEEL8fCtbwLAi9hrJuHNFthnPPOxiRzAUKYO5Irk+RDhkc5fJ0/Ha4Iou8aswBckiZzZiCGiD3gZkDSBy0NZi9jbCsWhWtwCWUCQVZkLTvBIWehaetbHGW0socPZQ3LtxSpOhbL7pLNsqifADzNeewMMHS4pY6o2hIEkll00mSPhXQ8CUZNvoz+dbiqQ7t8YGUXGkpKlhoScs5PTb4eNIeM4prpdoAcmSNPebRLfmqgk+tB2sQxPZpMFsozaDcRPkfCim9n74YC6sLGfQiIImSdzOmn0V0p54R7ZzsfjTk+g7BYgW8GVCMw1Y3IhS0bJOrjx2rnB0IsWzuUM/t8aq7JkBt5iGADKCYUnTMhB0g8j1HjUrAIBFsFX5owIgjmOoNHCamrQGXFLHJpl/G7RZXA9+1r+VaOvrFJvZ1A+ZDoLgI8mXY/VR17Hv2obTOyhBbWGZgOo2GnI60ImW0FKyIIefWGHgROo8KRnfKNI6P/G/08qcv58j/ANl7OS3dDe8zER4pp9JM+RFRvYYOobXTcdDVKYiMTcQfOVLi+JiD8QB8KJN2GPINy8f2+usW+zp5IqMmvvYt4H/9ww4/9xa/TFfoCa/PvBVI4lhh1xFr9MV+gqOXsc+f2j8rJ7PXWAIgggHeqURrb5WkEwPSQfXatfg0lVjov1UPxbh4ugqIzrqp8txUj5DbqQ6OJdx7EeHuFVZhuZM+sA/pVLC2C+VR85j+qava+iqmmoBDDwJM+oNdtX+zJy6lQQD0nmPoorNyitW9EsfiLRukFCpmMwbn1ilvaHvdJ18qKtYYMrO5kn9poQjn10MUcaFZHJ7ZfhsQbYYR3o7p6KelV8JwvaXAIkSC3iBrHrU7eGEDUwOZEAeEzQthTmHzRJhhy8iKJbsTK1V9GtS0EuFgAMgzAeI1UCOWfIPWo327uQkKMqqs8zpr8KFw+Lbs0DkF2LR+MqaCfNj8bVWWOGXLtyWBUc4nwmAdudKS+RWfNx6BsfiMzALosD47c9a6uGeANefp+utBwvhaCGlGVoMtuJ2jWBqRVvFccLLIFRSp3MToP2mpz9kcyb5Ssp4dwkJhb1xh8ozWltkbiSSxHMDKDPhNbPDXmtYezaQDtMtu0onTORqZ/FUMxPjWfw9+basRCENfudezXurbHTO8DyJFaLAKA5vOf4FCPDtGhnbznu+SVyfIk29/P7UdfClHGi5MILZ7O3HbOvyl+JKgbmT4mFG08tDQ2J4TaaJUCzhpIX765v3jzjUk82Y0Y2OFqw91ok6/yvmr6b+ZNIeP8QIsW8Op+Uu6v4A6sT8YpGNSk9fz5G17sxWJw+Xs7g6NdPq+n1CtpxTG/Io+W0wCwGJIaBtKx39IIg8qQcUtjLcjZUVB4Rr9tE2caGwhDb2jlHly+horotc6v5M+S4LkW8L4c95rguQHdZPMKuoRY/KzOR+KvWlZsK2cKWNpGuADMYcKqquYTqM2ZvhV3EeONbwrMul3Eu7fk2x3RH8kAD1oDg+gA6V21CKSSRxHkm25Nk7fC8o7JdrltWHhfQCHHQnUHzqPGIuWrrQM0Le066Lc+KspNMr97LD8wVA9SB9VCXQMwXkVv2z5ZQR9Q+FFJaJjm1NMU8Mv/KKxOqrkn8n3fipHwNNsQ069f2IpHw6wGe2DIFxNxyYEif260yt50JtvqVggjmDz+gVy5faPUOLeO3+oTwdSeIYRo/51r9IV71Xhfs6ZxuG8L9r9KvdM1ST0jnZF9R+cMLxJgqhdoG/lV2Hu5nzswA8P1CkpW4IHZ3Nh/wAt+m21E2rhA1Vx5o/6qZ6SDUy7j/Dw3y1rUfOH2n7aUWr/AF0nY/Yac2MdlafoysJHTagsVh7YYldUbXLrp5aVI6+ljbvaZG3aJEB18pj66JHDWytmA20II39KAyJpqR8KrbEFTo2nn+2lXTfQxTiltf8ApKxbe6Rbn6acWOD/ACZRtTuseP8Ar9dZ9r8GQYPnTbBcbOrMw7ikjUSW2WPUg/yauSl7FYZ403y7/wAFPE7oFzKp/gotg9cu7er5j61osLxO5iLUIVWBD+BgePPWsbcvg8x035UfwbivZB10IaOfmPtq5Q+kweRUlY/w+DVLcPcDCcxjeR0blGtW/unbtALlLrAgn4eq6RHhSW1irYaGJCnbYwJkbHSjLpUD5N7bKOROpnwOwoePyYBzwriq3bbIB32v2M0mZtSSFHQA8qfcUxwKWcPMNfc3rn5BYlV/lT8KwXDMQFvg+6JGaOQB1jxgTTC9xQ3Lty+0AnRF+9WIAHgFAFY8uD6rX4/mdnx5coKx5xnjfbYhLSGbNv8AtR7xPmdKpwuKzXHvPqT3U/bpzpBhmygn5z/QKniMXPcXYbnw8Kr0q0jWkmtjLEYgZCJkbnx50vw+IIF1Ts9oN6iPjvQmNxBjKNzp5CpRmuoOUAH8kEfZT8caYjyq4OvYv9oP4ZV2FpET1Ak/Sanw47/D/WgMTiS7sfvjNEYO7AHLea6t7PO1oKxuJLOiDYHOfsn6aGxeIJW5B1FwR5OpU/XX2HuyzHm23lUSkm6Dz29CNfrqykgZAfudGHvWbhU+RiPpj40z7Qscx0JECZGgk7eJ+ygDcyi9bIbv5WXTn+wq7t20kHWuZNVJnpYZOWKNPtK/xWv7UMfZZj934adu2t/XXvOavCvZaPu7DCDPbJXvGSgZky/aM+imrVU1FavXeqQojBrqrUq+WrogDxe6baDJGdnRVBXNMsM0DmQmZv5NJEx+LyrNgFsksOxfRssxqQCMwI0JMkCDOatWa6oq1XwQSWLjnEBDZU2jmh+yYGBMZs2gmB1JnZZBNBxRz5ThkALMCTZJFtQzKGcj38wCnugAB99DWlFdFTXwVsyP3SdT9w2jCkley7w7iNIlYfvOQQIMIfnDLTDh2Ht3WdWwtlWAJANldCGZQGaNSYDaDY6E71oFqdTXwTfyZFGQiTgsOT8pAFr38j5MiymjsO+J0gjxII43hLNknLhMK4Fq5cE2lk5Mvd0QiWzGPyT6aiamtTRKMbZs4dsR2RwOHAz5ZNq2THyeugI1ztEE+5y1ijiq4W01xf3PwzBHKg9nbAMWu2+8JknubRPOdK3SGvs1XZKZi/uTBk5UwGHZyjlYt2wrXF1FoMEIzFO9Oo+uhr9rBBoHD8MQUV0zBELK5cLIa33ScgOuwcTFb4moXKqybMLbweBPaRgMOGRCwV1tozQbgKFSndYC0x3I21gzRt3gWAWzaunA2IuuiKAiTFw91oC6mIOX0mtWBVuUVLIeeW/3ONvOOH2TGmWLeYnKzAgEDukLGbkZEaEi3D2uGvdW2uBtd4gBiqjfsp0iRreUax7p8J3ptDoOmw26VE2VmconrAn40XIriJP9x8B+CWf5grn+4uA/BLP82n7Vyg5P5LpCC57B4A74W18CPqNVf/T/AIfzwtv+3/irSiuLVWyxJg/YjBWri3LdhVdDmVgX7p6gFiK0MCorUqh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 name="AutoShape 4" descr="data:image/jpeg;base64,/9j/4AAQSkZJRgABAQAAAQABAAD/2wCEAAkGBhMSERUUExQWFBQWGBgXGBgYFxcYHRgXHSAaGhwXFxgXHCYeGBokGhgXHy8gJCcpLSwsFx8xNTAqNSYrLCkBCQoKDgwOGg8PGiwkHyUsLCwsLCwsLCwsLCwsLCwsLCwsLCwsLCwsLCwsLCksLCwsLCwsLCwsLCwsLCwsLCwsLP/AABEIAPsAyQMBIgACEQEDEQH/xAAcAAACAwEBAQEAAAAAAAAAAAAEBQIDBgEHAAj/xABREAACAQIEAwUDBQkNBwMFAAABAhEAAwQSITEFQVETImFxgQYykSNCobHBFFJUYnJzstHwFSQzU4KSk5Sis9LT4QcWNEN0o/FjZMIXNUSDw//EABoBAAIDAQEAAAAAAAAAAAAAAAIDAAEEBQb/xAAuEQACAgICAQMBBwQDAAAAAAAAAQIRAyESMQQTQVEiMmFxgZHh8COxwdEFQqH/2gAMAwEAAhEDEQA/ANHkuXLl8nEXlC3nRVRlACqFgAFTzJrowl38Jv8Axsn67VXYMd6//wBRd/8AjRFY0lRobd9gbYO9+FXv5uHP/wDKqzhb/wCFXP6Ox/l0yqpmoAtgBwt/8Kf+isf4KicHiPwq5/R2P8umANSiqckgkmLRgb/4Xd/o8P8A5VS/c29+F3/5uH/yaYxUWoPUQSgwIcJuc8ViPQ2R9VqpLwdvwrFf0ij6kotLnKiEqvVRfBgK8EJ//JxR/wD3EfUKuTgA/CMV/WLlHotTU0LylrGAD2fHO/iv6zd/xVJPZ9f4/Ff1m9/iqnFe0dq2/Z9525hFzZfFo2FMuGY+3fQPbYMskeRHI9DVPO/gt4aKB7PL/HYn+s3v8Vd/3fH8fiv6zd/xUxNcJNRZrK9IBHAR+EYr+sXPtNdPAv8A3GK/p2+0UYbtRF0mreZBeiCDgp/CsV/Sj7Urn7iP+F4r+kT/AC6P1rhY0SyoB4wL9xn/AAvFfz7X22qj+5Fz8LxPxs/5VMBcqQNMUkxbTQs/ca7+GYr42f8AKqJ4Nd/DcV8bH+TTWa4TRAifF4C/btu4xt8lEdoIw5BIBOvyO2lV/wC8l7qP5q0z4wYw189LN0/2GrOZfOqaCTDcCut//qLv1iiaG4cf4b/qL36VXuKl6Kq2RLVExVN1yOVcF2gY9QCCK6pqkXasVqTIKqJM1KuMcRa0ubJmXnrEE6Dl1j40zJqFy0CIIkHSDSH2WnQs4bj5K5xBbYgH0nkOnw60+Ray/FLaYdkIEKwdXEmNYhomB3iB61prSMvIsP7Q8DO4+mrabVoOTWmgxKoxuJ7O3cfbKpM+n66sS4PI+On10PxhkNi6rMoDIw36g/TS9grsxfCcc9q0rC+oa9MKyzFxm99+eigxsNvU/wD2c412v4oNlMlWJXbNqJA6HqOlZluC4nsLZ7OVMkad5TJAmRI7o+Bp/wD7K+zXtizRdJHdbSU3DL11Jn0rRKqbGzPRCs1FkqfajTXf1+qoNeHQ+grPT9hKYLirgUS3kPE9KXWOP25Ob5NdlLfO5aADbxmo8exZWBm75hVnYM5gGOgg/CiMPwNVOZibjiNWjTxAAAFSUa7NC4qNyD0WrYqAkV2aKLEpEWrs1EtXdafFgTiSSamRXy12K0JmZoB47/wuI/M3f0GoD7mNHe0H/CYn8xe/Qaodj4UbJEX8O/5v/UX/ANM0Rnofh2138/f/ALxq7dYg0NjFH3OXWFVC5XzXKqaaW2OQSsGK6VoUXIq+3fpcmVRM1YtfLUwIpDZQo47gg6qW9wHvwJOWVJj+bHrPKm2G4khUuWUCQTB0AOo15/61YFFLMZwOM5taZwCU5ZlMqy9NdxsQeRpkJpKmSrHi3AZBExlJnlMj7KK7AOoB8xyIPIjpWOs8XxCkZ7TZY+UAUtnOxJYDSNYECtZw+7NtdySqmOeonXpvT9Mppo6eGAiGYkHQ7CfPSvsJgLaSEXXYnw+9nkPAVflZtJgcz0+yuYbEBmyqNBAB5HnI6jTfn9NRRS9iOUmuyYumeeUMFnqefkNx/wCKlnGZvDug+ETFKuK8Sa1azCIUhydu7nEz4ZSx9KR/7ym6yWrKkwVUsdAASBObckx0111qWVQZxbDdpjbcd4d0HUd2CzNI3krEeZrSkfTQfDuELblixdzMsfHU5QNFG3wo4iss3YxuyvJUAm9XV9FAiJlGSpGpNpVDmabEj2fNcqSXaHdYrtu5NaIipL4IcfP70xH5i7+g1GZKD9of+DxP5m7+i1M+zprFozXCiMtw/wDrYj+8eqr9zWu8NPcufnr/APevULlzveFLY+BNbc181mrbL1JhNJbLsDuWoqpZFMIoS6QDpQNksttXdKvShbSHeiValsjL03q9DQ69amXI23+rxPgJqqb0iglUPLbmfsHjUu1S2uVFYxpCz/abYeZNVs8KUU6xvOuvzvrM+FMRbEactBGnpWyEeKAbB0tMw7+XLyRdR6n53wjwNWYW0A5M8h/8tfXX6KkDm0Bjr1/0pZZxJQ4hz96zqPxVlR+3gaNlAvtFZLWso+fa06SuseoY1V7NcLJPaMO7mzA/fNyInXKBoCd4EQNxn44BaS3dkG2q96GOaRCwQIAI6netRwu5mtIfCPhpP0UrI6QQSFr4CukVysrCI5a4Urpavg1WkWU3RVB0opkJoPEIeVHZaKb1cw661FwZFEJbyjxp6Kk1RV7QD95Yj8zc/RNP8g8azntA84PEz/E3PqNaiDTn0IR5/g7nyb/nsR/e3KrNwzNUYS7o353Ef3typ7GlTY+HQZZxFXLeoOwutXlhtWZthOgmaGu2Ry3mrUNSy1Vg9E0GlVukGRXbtwxUFcxrQ9kDbO1RxasFLLBABzKdiv69TX2GaatCSCp2II+OlWnTsoWcEuFsQ0gKBbLBBOhY5QzdSQGAHIedakn6dfP9tKy3s3g2TFXQ++QDzynceEMPhWkvKcgYbrqPGNCPUTW/sWyu/r3Q5ljAGg05zz2pcWXt74O3Y9mvkm8fyrh+FOtIzLrI0PnWN4niuzvKdSAQrdcrLcZzHXVT6ChIWcV4bKwDBV8jc/ki2hjnlf6DWtwmHFtFVfdUAD9f20oxtsOt0gghkDqR0JzTTPh4ItIDvlH/AIpGYKIVUGWpVxjSewuijsia7bWIkzUbl6Ko+6OdEqG02g8mh3tSarS/41F8XRoU1R1rOtUXr86CqMTjCdqlgrZNPigXrbI8fSMFiPzT/VWrrLe0wjBYj801aqKYxJ5dhbPcJ/8AUvn/ALtyppeAOtXYBAbRHLtL397cqB4cOpoZRsbGa9zn3YBVL4ufOrV4WOpqrE2wggD1ikOFDVNXo+N88jRuGx3I0sDRU7JLbUtjNMfggiuRFBpaaBRWHGmu1L6FstsDXSjLV346eNC2Wii7CayKjBOWQfuhDyZbo+lY/Rptb+o0oa7Fy3GgV481YQD/ADtPh1ptnytHXX7D9lbo9IWzqW8py8jJXw6r9o9azFnhWfFPnn3Awg7MxgjxhQB61rLiSI/b0rOcNDfdd4sQAFA30YsZBH80yOR0oMjaiXHstTAFAtoCV0WfxAZg9NJHwpwDXAZr41ic3LsYkkSqLmu0NiLxFWSiFy0SaruWoWql4jB161c2LDCijY1FInehrtyTVtwk7VG1gzOtMiiSSR9hbE/60xs24FctWoFRe7rpWuK0Y5uwb2nH7zv/AJs1qIrLe0o/ed/8g/ZWqq5AHm/CW+SH5d3+8er84POkWFx57IAffXP03r60Wn3qOg1EdtfA50HjOIADTU+VcVBzoW+FpchigdwNo3dWNOsPgFFZtb5B0piOLEVllFjmvg0CpQWOvRtQGH4iz7CaYLw0nUmltV2UlXZbawjMJn4UdhbbDutt1rmHQKImjLYoGyjP8ZZmfMNDbB+O5PjyPoK0YvdpZS4OgJj6ai2DBdW6aHxGv6zUOEH5ErzRmBHkSI8iK2Y8nJC2qD7WJlZmSN/sPqNfWs7hsVkv3HzBEKEtOokHRgN9JaR1iq+JNBgMV5qw36lSJ1g8t+Y3NUcPAk3bzAoviQDEMWYHkIBPU5abpge4Ra4k6mUW52czBQnN1Op7nlWgs3w6hlMgiRWascOOMzXXvsEY6WkgZUGysSJk+8eUnnANaLD4cIoVRAG37Hc1gyuLehqVFxNU3asJqBNAEhbfwOY6VRcwzIKbu4AoHFGRTohpksOdKIzRS2xd0mpJiSxrQhchiLs1JF51VZQiiUFMiZmLvaUfvO9+SP0lrV1lvaIfvW5/J/TWtRVyKPJuGYIGyvm/6bV8eHt1qWAxqJh7bOwUHNufxmpZ7R+0vZALaZC7CZJBCjQbDc7mPCmJhK/YZjCN1mqruBO7HTzrED2lxkh1csqyzyiquhgoSND6V6ThIu2kYiMyq0eYBqmgm5LsSPvp8OtWpg2cyRC08TBKOQq1lUeAGvgKCgvUFGUIQM23IfbTvD49cupis89oOxh1JJiARv4TuahdtsuhnUUmeOxqknoepxFQ29N7fEkMAGax+EwbHxptwnh+cnlBg60mcKCSTNVbYdaFtMFxDHYMoPqNCD1+bpU0wAUGDQd+y6nMCeQ0iYOhAkEag9KVjkoy0TiminjLISW2X5xbQecEDX1rK8SxoxBFu33bagGPv9ZEz82ZOvvHeNK0fGOAjPbLM9zMxEMRAkGCAoABmNYnfpSy/wAJFtkbnLLHVSTA9QPqrcJqhfwFiLidm/ZnNlYMTCxuIO4PIGvRC9ZXhXs/NzvqwX4TB7snfbT0FaPGAZekVjm7loYkcvYsCKgt+NaBwlkPJJ2ouxh0I7rBvEGfqNN9LQLmk6OpfG5oa85fQbVfwm0eyUvBYiSdKVcW48Rd7CxlFwRmdvdSdht3j4CijjS2wlJydJDO3w+rreEUVkLnthew93Lei4pBjKAATsGU8tdCp6giavw+MttbzPiM10gMQO7AbUCIDbc9/KmcklZTw5G6Zs4oPiHFbVhc11wg8efgBzoLCcTAu27epFxSV5wRByzvtO/Ssl7VBvu5mZM6IoCgtoJBnuxqZ0/leVMvVio43KXEf8Q9rMLfsOlu4C5Kd0gg6Ok7ivQK/OV1T90WSE7P5W0ChafngCORHltFfoqqk7SLnj4OjxLh9tTZtO3eIJ0OwEmABsIP1Ggfay12ltTbtjQ95xuqiNF8deemlD28t+3asWVGneunvasTBzaRAHjvHjRy4qxctnD33Fq4jZVJI7w+aGMa7anTaha+q0Pg/p30WWODWrgS4GLWQhQIdoAgk5ZlywmR0pv7JY2LGS4cpRsqhu6cvzYDQY3pXgsV2TG090ZHZuzdGEgsZAYREbxGgjWqrfC1VnNx2c7BmmSdBPWBoI561FKnsrLx4WaXiHFSGCWhnaAxJ90A6DWfGlS8TuX0BBQ9k8tkbMHAnUgxGs6eDHkKWX8Gth0JAglTlnaDAYgcxO/WaKw2KItuT/zBcAWFGQxmWIHNQ+muulFdsTCnG0toQ43G3bzObLXAloDJqAuQNvt3ju3gNOVbn2S4kMVZGf8AhUADzzOozjkQSD6g1gERlsW0vPkUgAFhpk8ORI6HmfKo8F4w+GAa2czK4ykzBtlWzjfUZinqaNPsOcLquz1XijG2oy6DrRnCsYgUEb86T8K9qheCSFJcA5dRB0OUkyJgyNpp1ZNl0zARlPeEQVboR+wI20pM0p6LjcF9SG9py3LSqeIghJG4IPwIO1W4S4rLoam7iufJU9B3sR/uvcuXAVXMFiO7oCZmddSBHxpphsF85oLHXbYnpVq3hNfXcUBRuUpaZHT6RYxApXxC+OR86pxfGY8KV3cTmBYnKiiWY7Afb5UzHjbJVdiv2rxZVUUMFDzMiQdVEMByAJNIOF8Raw9u4hYgQzGAoKTlKxvHnRHtBcfEOrWgQqCUL6EkblROxPh5xQOMnsc7tBYMqoAdTzMDQdPTny19DeFL6kesYPFKbSvIykTJPLevOWuIxv4gjtHF45TJle6ANgds069Kv4VinbBpZuSFOaNp1kA6nQCdP/EC3sLktFElcxGYqdG0Agx4jao/gRiqMmW8E4GL0ugJWyA2UuNWPLMwIAgE7GdKPucMBhzHdMtcbRiCSdY0Jj6qLs4i1hMPlZWDiDsZuNpy6aRSgLexRY3O6uVWAG7E6Bf9B1FC0uzQpyb0hjieP281u6hU5GgAiDA0M+h+iue2963cNtlJI11Vc23eB15Rm1HSlnEvZkW4ME3D7qA+6nNrp2A/aar4biAT2ZhmEZYMeMIxEEjWAdCCR52nyWiY8UeXexNmz4i2w37W0dR+OtfoavC+yCXbcLmm7bBaCCpzqe8D7vPTnvJivdKt9IV5UWpKz8v8G48+HnvE22mQdcpnUr0MaxsQetEJj7f3a10hbocsVDHQzoPPTl18qUlZwpKr3kuBnafmsAEAHnm/Y1PD2UuNaQoEkkMV0kx3T4a9Ke8alb/IpOtG7e/hbYDrZCXMsgDlPNdY0PhNBW8cXvZwGyoNIEwdh4SBrrzO1IcHxwXAqXhLAwG++ggamnt7Et3kQwyEkDYOh2KkbNH+tZI43B7EeT7UV8cug25kidMpBmerE6sarXiFu5hlRiRcRsp/GQzLkeA0ny5mgMTezGNQRyMgjyHun0itD7JeyBcC7dACN7qncjr69K0JaM+KTUtCvF8SzWxbIYqecCQw6hogMsNMx72mlE4DCjs0uBYBUASZ0BeB6lQZj5xNOvbDColsykW5VMwAlJBAmNSpYr1Oh8qEW2r4SWBVUfukbQwAfzAABn0pMtHSg72DYUi2UbXv2gfLLmWfMaH0pxY4q8XGX3lMR98uYqUPxBHQ+tK0eEQOIMdmBGxZhPwk1Zw7FW7+II9225djrBy91gNOcmlu+zQqqmaDA8dKLmUyCARRj+2JYe7FZ+/w8oFa3bUIQCy5mZiYBMZjAI2iRMGY0oscDGVXDgqwlTqJHiDqDvRqMZ7EySj9oe8M9oUzd8jWj8Z7QWssDU1gvuYqSBtRuEwoY95wo8ATIqeigWl2F28fmuSyhl+v9vsrntBxZW7G2VCpmLEDZsuirp+MZ100pph+H4cR32P8mKW8d4fau3jHuWlC+bNDEeix/OplUiYanlQvW2gDtOZmzHN5DTL+KCSR5Ck/D8OGfO4JbVspiAoJ7vUmAW9I8af4mxlUr/6YHhLEjTwAP0UiHEyoZraZxmLSSQCMxMCBJ+iYqvY2eVpKh+EAlrhAC/Ceg6n0o7gmBW5GJIPZ2ycgg6nTvBeQHjqSOgisMntB2rdncXIR3Vg6aGI1A15V7Dwu0LdtLY2UKo9P9aDJcUcyMNmRTBPfKhm5hmU6ALrv4zsOc8oNTxYFpvkycwAUEEzryDRofT1rvtRjWTEqoOUYhbaq3RgSp+AbN61auDt27q5C4y27xNyRnYq0Elo6IYGwmlt6NakhlcsKozXlN0gAkACC3Uhj3iNh/rWD9sLttruaypTbSMve8uRB516AmLgsjsHWJDaSPBvGsHx/DyWHPUqeo6UWPTAXYJwzirXGthj3hdtA+I7ROf0/Havd6/OnBbk4uz43bQPn2i6/t41+iJp2RUL8ifqNX8H5W4RezriLZIAaxpOneQqw9dDX2FxYKKRpcTT05GneDxlpcKtpBDMqnbVnIEknUn4Ur4twd7bK+Yd/QghljzzakeMU2GRcmnoP03GKfZW4HYZY7ynOD5wD9lMcNizeRWn5QaefUfb60D2SqvvFmMSR7oHQDffrXODMAXE7ajxo8itWIzwuKNH7PILuIRHGnzhO43MV6FfxS2wttZ00kCQo28q85scPuhhcUBX3UNzPUx7v1+Vaexjke3kuXWtXdCWkLr+KdVy+Hx60hySLx+FkUeUlQu9oeNFpRVzGVOpA2PvKDv7sE6x4TUeFY92tC2yt8mwJUgA5dIXx7+bfpFB3nC3rb3Ct1lcgmIUW10LEcy2bf8Xwp/xbhHZWzdV8y7rqJIJ90R7w0G3gaGSTQzeOkxBicSHUsARkJAnqfDeZg+lB8Hs3LeJRgMxy6rE6QYXzyqY8Ypvi+HrcM23C3dwZjOPXnruKu4ZbNq9YXvsz3LeZnGXKA0hQBoT722wmqTXQyS9y7GcZbMsFRaECcmeSRnIUZlgmV1O8/i009l+PWWPYsoVCxyhp7pbXKNI1MmJ0npVftD7Adpd7WwSoacyBsoB++HQdRWj4HwK1hrAtKoMHMSdZfm2vPQfCpBJC5y5IKu8FttGkAdAK7+41hRJWANyTH+lXriJOVSCeZ3AEwfWQRHgfVHjOLoLkgFhpDkaHwRifqWKVk8iMHxW2DHHJjMmymlsB25KCD6kzCjxP07Vicdx9LJy5szFySyjulyTpmOscpiIHPevuMlrva9jcKIdx7oa4VLTvAOmvXQwJrD3cbltBN2Gh/KEgGegUx5in4/6itltvD12bN8Z92JctDu3VWGB6jMQQBupkfTSriGBcBQLqXrjicgzpCwSDoAJgEEE6RSj2b4owxlks2k5SfAgjU/CtPxrjRsdojIIaMrKQCBGzSJ9ARyq5Li6Q/wBT1I8pfgZDjGBNlklu8Rm2iNeWskHka2/B/a+7ZtWmuE3AYzD3mI2lecxB51Rwv2PtYjCB7jhbrBiOeXUZZI10Uek0v4l21gQWVwBqUE6eI39BFLnJypIbgWP6ufTX6Gk9puIJew3a22D9lc7RWHLafEctDTLD3wR2g2Fy7aadsl3vrPhJj1rzXBcUFt84/g7gi4oMq6nQsPxlOsb79a23s1iEDvZuEFLttNesDKGHw38qpxpCJx4sG4xiELjLKXE7rqTuRsfHTSqHuG4hU+8BKnxHKr+OYUZiLn8Kg0b+MXZW86B4WoFwa8/2mqXRfaE3Co+7bMc71k/9xP11+h5r89cJ/wCOsxt90Wh/3F/VX6Cp2T2Mk+z8lYHHtacEa6DQzt4QafY3jKT2bWiCAQR3Bv5AfTSBMLmts/TKKbcaGa5bf+NsW2/lABT/AGlNOnBOSsdjlOMSu9iNid2BB/KGn06H1rQ8A4OLY7Rh3zr+SOnn9VI/Z/C52ltk1/lcvqJ9BWna/AynQAZnPh08zQ5Jf9UdTw8Sa9WX5H3EeJwoyzroI3Y9F6DxqkcPLKTeuFBvlQ5QPM7sfOassJlHasO83dRfvRyA6UpzNiGKnRVchvj+3wpSNc387b6X+wHEXESRZuM681ZeXgw8zuOdE8LxN1VFwMSAQAJnnMDw5U64lYyJlW3FsDcOUn4b+tI+FX8t4oQRaY94SbmXeGkCQQY1ontaOf5GP02r/wAmixGqi4ih1bvFGEiTuR09KoxmKuwHVTaCCFEnunqp6kxrOmu9Ssl0/g2DLqwghh+MCByO48QetMOM4G/2QFxUQGJAnwMGJ15Hbc0m6M7Vo9FsXTkXMZMCfONfpobieNdFPZ22ckNswUCBuSfsBrFWu2uBSWYKVGUBtTp5wBVXFLbhCbl8qo+bJYk8g2sCoov5EyyxrSDfZjity4rBiSTIAG7kltJOy95yTy35Vrr3DRcVVMHTclgAI+YqkADaJ8KyX+zq0jhwslxbbvEaKXIGnXTWtsxCZCusBrYk77HXxOT6a5flusrovDLlBGa4twILh0tgllLspOUAgtJkRudTFZTiPsfesoCqZwQSZUkqY2IGnTUeNejXMXbuK1vUHyiCPnCehA1+NZrG+2ZtIbdxS5+a4gBhzVp2Mc9fLq/D5GXpKw5wUu0Y7gXs3da8rMptKrZtmk6zlECtAOApfxL3bhZkRgMp0AYATM8htG9Cm/cuEtZtNbTQuztkLa7BhG50kKfCicTxtMMMgUm7E6xFvyUaDr1O5NdjBGUnzmjneRmjGHpw7NFeW0O7ABClhGkBYB0/bakmJvrcVDbfISJtvyB2KN4aQVMjypDwzib3bly4xmEKnoF6eZJqfDoa2FPusCw5QRo0fQ3mK2o5jsS4m0BcKkZFuE6crd3w/FP1Hwph7LY/K6o+9tiB+SdGX0P0HwofjVglWzDvpzj3l5NQ3aEql5dGBCP+WNmPmKxZo0/xO54c/Vhxfa/t+xuOMLBCuCR807kD7RS98Yqoy2gdtWj40Xh8euJwysNHQwROx6eXMUu4rjAVCqADu3idorIlejR9wHwEfvjD9TibP6a177NeA8Eb9+YYR/z7P6a/qr36aZP2Ms+z8n3L0WAg5wT9f6qOxDZsJh35o9y0fIw6/pN8KU3ljKPAH400wVycNftk7G1cXzkofocfCtU1VP7/ANi4tt/lQ04W+SyoHvO30k5V+EFvTxo63fWHJ90AOfKSFX4KvxNJLVwtdVRtaWB5xlnzkir8TiQEvAHTOiDyUEfZWZq2dvHlUY18a/Rf7DcVxctmQHdbeX194+c6V3hGGNs3VP4rT9f10pxYOkHvJt4g6x6fVTLDYprpRsyqg0YaDU6EnrodKv2KjO5/V2E8UxfbAAt2VvqdzSy/xsBexsjs7Xz2+c3Uk+P203441kKNM7RCqD9cVkimZ8rHKARmPIddOdFFa2L8ubjKk+/5X3DS1jGzJcChFV1CKPvdTrzYkDUnea0uJ40MQuWGDKVE7AEzM6SdM22mutI+GsLuIJUfJqZUHnlGRY9KY4hMiuyn57N5x8mPiAzetLlsyt77GOK4gRhk7yrKLCz3iDry8KWcWs29ctw6mSAWMztM6daDxeIfslXMMoEAAEkwTvpp8elEYq4qhbkZmIgmRE9cu9ElRx5um0bb/Z7dW3h1kyXZvQLoB5kkn1FHcX4gRZRFNs5tSCWDTJgoFU9D1OmgrGey/tILdp7DIXFxxEEggFSrEHcEEL8fCtbwLAi9hrJuHNFthnPPOxiRzAUKYO5Irk+RDhkc5fJ0/Ha4Iou8aswBckiZzZiCGiD3gZkDSBy0NZi9jbCsWhWtwCWUCQVZkLTvBIWehaetbHGW0socPZQ3LtxSpOhbL7pLNsqifADzNeewMMHS4pY6o2hIEkll00mSPhXQ8CUZNvoz+dbiqQ7t8YGUXGkpKlhoScs5PTb4eNIeM4prpdoAcmSNPebRLfmqgk+tB2sQxPZpMFsozaDcRPkfCim9n74YC6sLGfQiIImSdzOmn0V0p54R7ZzsfjTk+g7BYgW8GVCMw1Y3IhS0bJOrjx2rnB0IsWzuUM/t8aq7JkBt5iGADKCYUnTMhB0g8j1HjUrAIBFsFX5owIgjmOoNHCamrQGXFLHJpl/G7RZXA9+1r+VaOvrFJvZ1A+ZDoLgI8mXY/VR17Hv2obTOyhBbWGZgOo2GnI60ImW0FKyIIefWGHgROo8KRnfKNI6P/G/08qcv58j/ANl7OS3dDe8zER4pp9JM+RFRvYYOobXTcdDVKYiMTcQfOVLi+JiD8QB8KJN2GPINy8f2+usW+zp5IqMmvvYt4H/9ww4/9xa/TFfoCa/PvBVI4lhh1xFr9MV+gqOXsc+f2j8rJ7PXWAIgggHeqURrb5WkEwPSQfXatfg0lVjov1UPxbh4ugqIzrqp8txUj5DbqQ6OJdx7EeHuFVZhuZM+sA/pVLC2C+VR85j+qava+iqmmoBDDwJM+oNdtX+zJy6lQQD0nmPoorNyitW9EsfiLRukFCpmMwbn1ilvaHvdJ18qKtYYMrO5kn9poQjn10MUcaFZHJ7ZfhsQbYYR3o7p6KelV8JwvaXAIkSC3iBrHrU7eGEDUwOZEAeEzQthTmHzRJhhy8iKJbsTK1V9GtS0EuFgAMgzAeI1UCOWfIPWo327uQkKMqqs8zpr8KFw+Lbs0DkF2LR+MqaCfNj8bVWWOGXLtyWBUc4nwmAdudKS+RWfNx6BsfiMzALosD47c9a6uGeANefp+utBwvhaCGlGVoMtuJ2jWBqRVvFccLLIFRSp3MToP2mpz9kcyb5Ssp4dwkJhb1xh8ozWltkbiSSxHMDKDPhNbPDXmtYezaQDtMtu0onTORqZ/FUMxPjWfw9+basRCENfudezXurbHTO8DyJFaLAKA5vOf4FCPDtGhnbznu+SVyfIk29/P7UdfClHGi5MILZ7O3HbOvyl+JKgbmT4mFG08tDQ2J4TaaJUCzhpIX765v3jzjUk82Y0Y2OFqw91ok6/yvmr6b+ZNIeP8QIsW8Op+Uu6v4A6sT8YpGNSk9fz5G17sxWJw+Xs7g6NdPq+n1CtpxTG/Io+W0wCwGJIaBtKx39IIg8qQcUtjLcjZUVB4Rr9tE2caGwhDb2jlHly+horotc6v5M+S4LkW8L4c95rguQHdZPMKuoRY/KzOR+KvWlZsK2cKWNpGuADMYcKqquYTqM2ZvhV3EeONbwrMul3Eu7fk2x3RH8kAD1oDg+gA6V21CKSSRxHkm25Nk7fC8o7JdrltWHhfQCHHQnUHzqPGIuWrrQM0Le066Lc+KspNMr97LD8wVA9SB9VCXQMwXkVv2z5ZQR9Q+FFJaJjm1NMU8Mv/KKxOqrkn8n3fipHwNNsQ069f2IpHw6wGe2DIFxNxyYEif260yt50JtvqVggjmDz+gVy5faPUOLeO3+oTwdSeIYRo/51r9IV71Xhfs6ZxuG8L9r9KvdM1ST0jnZF9R+cMLxJgqhdoG/lV2Hu5nzswA8P1CkpW4IHZ3Nh/wAt+m21E2rhA1Vx5o/6qZ6SDUy7j/Dw3y1rUfOH2n7aUWr/AF0nY/Yac2MdlafoysJHTagsVh7YYldUbXLrp5aVI6+ljbvaZG3aJEB18pj66JHDWytmA20II39KAyJpqR8KrbEFTo2nn+2lXTfQxTiltf8ApKxbe6Rbn6acWOD/ACZRtTuseP8Ar9dZ9r8GQYPnTbBcbOrMw7ikjUSW2WPUg/yauSl7FYZ403y7/wAFPE7oFzKp/gotg9cu7er5j61osLxO5iLUIVWBD+BgePPWsbcvg8x035UfwbivZB10IaOfmPtq5Q+kweRUlY/w+DVLcPcDCcxjeR0blGtW/unbtALlLrAgn4eq6RHhSW1irYaGJCnbYwJkbHSjLpUD5N7bKOROpnwOwoePyYBzwriq3bbIB32v2M0mZtSSFHQA8qfcUxwKWcPMNfc3rn5BYlV/lT8KwXDMQFvg+6JGaOQB1jxgTTC9xQ3Lty+0AnRF+9WIAHgFAFY8uD6rX4/mdnx5coKx5xnjfbYhLSGbNv8AtR7xPmdKpwuKzXHvPqT3U/bpzpBhmygn5z/QKniMXPcXYbnw8Kr0q0jWkmtjLEYgZCJkbnx50vw+IIF1Ts9oN6iPjvQmNxBjKNzp5CpRmuoOUAH8kEfZT8caYjyq4OvYv9oP4ZV2FpET1Ak/Sanw47/D/WgMTiS7sfvjNEYO7AHLea6t7PO1oKxuJLOiDYHOfsn6aGxeIJW5B1FwR5OpU/XX2HuyzHm23lUSkm6Dz29CNfrqykgZAfudGHvWbhU+RiPpj40z7Qscx0JECZGgk7eJ+ygDcyi9bIbv5WXTn+wq7t20kHWuZNVJnpYZOWKNPtK/xWv7UMfZZj934adu2t/XXvOavCvZaPu7DCDPbJXvGSgZky/aM+imrVU1FavXeqQojBrqrUq+WrogDxe6baDJGdnRVBXNMsM0DmQmZv5NJEx+LyrNgFsksOxfRssxqQCMwI0JMkCDOatWa6oq1XwQSWLjnEBDZU2jmh+yYGBMZs2gmB1JnZZBNBxRz5ThkALMCTZJFtQzKGcj38wCnugAB99DWlFdFTXwVsyP3SdT9w2jCkley7w7iNIlYfvOQQIMIfnDLTDh2Ht3WdWwtlWAJANldCGZQGaNSYDaDY6E71oFqdTXwTfyZFGQiTgsOT8pAFr38j5MiymjsO+J0gjxII43hLNknLhMK4Fq5cE2lk5Mvd0QiWzGPyT6aiamtTRKMbZs4dsR2RwOHAz5ZNq2THyeugI1ztEE+5y1ijiq4W01xf3PwzBHKg9nbAMWu2+8JknubRPOdK3SGvs1XZKZi/uTBk5UwGHZyjlYt2wrXF1FoMEIzFO9Oo+uhr9rBBoHD8MQUV0zBELK5cLIa33ScgOuwcTFb4moXKqybMLbweBPaRgMOGRCwV1tozQbgKFSndYC0x3I21gzRt3gWAWzaunA2IuuiKAiTFw91oC6mIOX0mtWBVuUVLIeeW/3ONvOOH2TGmWLeYnKzAgEDukLGbkZEaEi3D2uGvdW2uBtd4gBiqjfsp0iRreUax7p8J3ptDoOmw26VE2VmconrAn40XIriJP9x8B+CWf5grn+4uA/BLP82n7Vyg5P5LpCC57B4A74W18CPqNVf/T/AIfzwtv+3/irSiuLVWyxJg/YjBWri3LdhVdDmVgX7p6gFiK0MCorUqhD/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6" descr="data:image/jpeg;base64,/9j/4AAQSkZJRgABAQAAAQABAAD/2wCEAAkGBhMSERUUExQWFBQWGBgXGBgYFxcYHRgXHSAaGhwXFxgXHCYeGBokGhgXHy8gJCcpLSwsFx8xNTAqNSYrLCkBCQoKDgwOGg8PGiwkHyUsLCwsLCwsLCwsLCwsLCwsLCwsLCwsLCwsLCwsLCksLCwsLCwsLCwsLCwsLCwsLCwsLP/AABEIAPsAyQMBIgACEQEDEQH/xAAcAAACAwEBAQEAAAAAAAAAAAAEBQIDBgEHAAj/xABREAACAQIEAwUDBQkNBwMFAAABAhEAAwQSITEFQVETImFxgQYykSNCobHBFFJUYnJzstHwFSQzU4KSk5Sis9LT4QcWNEN0o/FjZMIXNUSDw//EABoBAAIDAQEAAAAAAAAAAAAAAAIDAAEEBQb/xAAuEQACAgICAQMBBwQDAAAAAAAAAQIRAyESMQQTQVEiMmFxgZHh8COxwdEFQqH/2gAMAwEAAhEDEQA/ANHkuXLl8nEXlC3nRVRlACqFgAFTzJrowl38Jv8Axsn67VXYMd6//wBRd/8AjRFY0lRobd9gbYO9+FXv5uHP/wDKqzhb/wCFXP6Ox/l0yqpmoAtgBwt/8Kf+isf4KicHiPwq5/R2P8umANSiqckgkmLRgb/4Xd/o8P8A5VS/c29+F3/5uH/yaYxUWoPUQSgwIcJuc8ViPQ2R9VqpLwdvwrFf0ij6kotLnKiEqvVRfBgK8EJ//JxR/wD3EfUKuTgA/CMV/WLlHotTU0LylrGAD2fHO/iv6zd/xVJPZ9f4/Ff1m9/iqnFe0dq2/Z9525hFzZfFo2FMuGY+3fQPbYMskeRHI9DVPO/gt4aKB7PL/HYn+s3v8Vd/3fH8fiv6zd/xUxNcJNRZrK9IBHAR+EYr+sXPtNdPAv8A3GK/p2+0UYbtRF0mreZBeiCDgp/CsV/Sj7Urn7iP+F4r+kT/AC6P1rhY0SyoB4wL9xn/AAvFfz7X22qj+5Fz8LxPxs/5VMBcqQNMUkxbTQs/ca7+GYr42f8AKqJ4Nd/DcV8bH+TTWa4TRAifF4C/btu4xt8lEdoIw5BIBOvyO2lV/wC8l7qP5q0z4wYw189LN0/2GrOZfOqaCTDcCut//qLv1iiaG4cf4b/qL36VXuKl6Kq2RLVExVN1yOVcF2gY9QCCK6pqkXasVqTIKqJM1KuMcRa0ubJmXnrEE6Dl1j40zJqFy0CIIkHSDSH2WnQs4bj5K5xBbYgH0nkOnw60+Ray/FLaYdkIEKwdXEmNYhomB3iB61prSMvIsP7Q8DO4+mrabVoOTWmgxKoxuJ7O3cfbKpM+n66sS4PI+On10PxhkNi6rMoDIw36g/TS9grsxfCcc9q0rC+oa9MKyzFxm99+eigxsNvU/wD2c412v4oNlMlWJXbNqJA6HqOlZluC4nsLZ7OVMkad5TJAmRI7o+Bp/wD7K+zXtizRdJHdbSU3DL11Jn0rRKqbGzPRCs1FkqfajTXf1+qoNeHQ+grPT9hKYLirgUS3kPE9KXWOP25Ob5NdlLfO5aADbxmo8exZWBm75hVnYM5gGOgg/CiMPwNVOZibjiNWjTxAAAFSUa7NC4qNyD0WrYqAkV2aKLEpEWrs1EtXdafFgTiSSamRXy12K0JmZoB47/wuI/M3f0GoD7mNHe0H/CYn8xe/Qaodj4UbJEX8O/5v/UX/ANM0Rnofh2138/f/ALxq7dYg0NjFH3OXWFVC5XzXKqaaW2OQSsGK6VoUXIq+3fpcmVRM1YtfLUwIpDZQo47gg6qW9wHvwJOWVJj+bHrPKm2G4khUuWUCQTB0AOo15/61YFFLMZwOM5taZwCU5ZlMqy9NdxsQeRpkJpKmSrHi3AZBExlJnlMj7KK7AOoB8xyIPIjpWOs8XxCkZ7TZY+UAUtnOxJYDSNYECtZw+7NtdySqmOeonXpvT9Mppo6eGAiGYkHQ7CfPSvsJgLaSEXXYnw+9nkPAVflZtJgcz0+yuYbEBmyqNBAB5HnI6jTfn9NRRS9iOUmuyYumeeUMFnqefkNx/wCKlnGZvDug+ETFKuK8Sa1azCIUhydu7nEz4ZSx9KR/7ym6yWrKkwVUsdAASBObckx0111qWVQZxbDdpjbcd4d0HUd2CzNI3krEeZrSkfTQfDuELblixdzMsfHU5QNFG3wo4iss3YxuyvJUAm9XV9FAiJlGSpGpNpVDmabEj2fNcqSXaHdYrtu5NaIipL4IcfP70xH5i7+g1GZKD9of+DxP5m7+i1M+zprFozXCiMtw/wDrYj+8eqr9zWu8NPcufnr/APevULlzveFLY+BNbc181mrbL1JhNJbLsDuWoqpZFMIoS6QDpQNksttXdKvShbSHeiValsjL03q9DQ69amXI23+rxPgJqqb0iglUPLbmfsHjUu1S2uVFYxpCz/abYeZNVs8KUU6xvOuvzvrM+FMRbEactBGnpWyEeKAbB0tMw7+XLyRdR6n53wjwNWYW0A5M8h/8tfXX6KkDm0Bjr1/0pZZxJQ4hz96zqPxVlR+3gaNlAvtFZLWso+fa06SuseoY1V7NcLJPaMO7mzA/fNyInXKBoCd4EQNxn44BaS3dkG2q96GOaRCwQIAI6netRwu5mtIfCPhpP0UrI6QQSFr4CukVysrCI5a4Urpavg1WkWU3RVB0opkJoPEIeVHZaKb1cw661FwZFEJbyjxp6Kk1RV7QD95Yj8zc/RNP8g8azntA84PEz/E3PqNaiDTn0IR5/g7nyb/nsR/e3KrNwzNUYS7o353Ef3typ7GlTY+HQZZxFXLeoOwutXlhtWZthOgmaGu2Ry3mrUNSy1Vg9E0GlVukGRXbtwxUFcxrQ9kDbO1RxasFLLBABzKdiv69TX2GaatCSCp2II+OlWnTsoWcEuFsQ0gKBbLBBOhY5QzdSQGAHIedakn6dfP9tKy3s3g2TFXQ++QDzynceEMPhWkvKcgYbrqPGNCPUTW/sWyu/r3Q5ljAGg05zz2pcWXt74O3Y9mvkm8fyrh+FOtIzLrI0PnWN4niuzvKdSAQrdcrLcZzHXVT6ChIWcV4bKwDBV8jc/ki2hjnlf6DWtwmHFtFVfdUAD9f20oxtsOt0gghkDqR0JzTTPh4ItIDvlH/AIpGYKIVUGWpVxjSewuijsia7bWIkzUbl6Ko+6OdEqG02g8mh3tSarS/41F8XRoU1R1rOtUXr86CqMTjCdqlgrZNPigXrbI8fSMFiPzT/VWrrLe0wjBYj801aqKYxJ5dhbPcJ/8AUvn/ALtyppeAOtXYBAbRHLtL397cqB4cOpoZRsbGa9zn3YBVL4ufOrV4WOpqrE2wggD1ikOFDVNXo+N88jRuGx3I0sDRU7JLbUtjNMfggiuRFBpaaBRWHGmu1L6FstsDXSjLV346eNC2Wii7CayKjBOWQfuhDyZbo+lY/Rptb+o0oa7Fy3GgV481YQD/ADtPh1ptnytHXX7D9lbo9IWzqW8py8jJXw6r9o9azFnhWfFPnn3Awg7MxgjxhQB61rLiSI/b0rOcNDfdd4sQAFA30YsZBH80yOR0oMjaiXHstTAFAtoCV0WfxAZg9NJHwpwDXAZr41ic3LsYkkSqLmu0NiLxFWSiFy0SaruWoWql4jB161c2LDCijY1FInehrtyTVtwk7VG1gzOtMiiSSR9hbE/60xs24FctWoFRe7rpWuK0Y5uwb2nH7zv/AJs1qIrLe0o/ed/8g/ZWqq5AHm/CW+SH5d3+8er84POkWFx57IAffXP03r60Wn3qOg1EdtfA50HjOIADTU+VcVBzoW+FpchigdwNo3dWNOsPgFFZtb5B0piOLEVllFjmvg0CpQWOvRtQGH4iz7CaYLw0nUmltV2UlXZbawjMJn4UdhbbDutt1rmHQKImjLYoGyjP8ZZmfMNDbB+O5PjyPoK0YvdpZS4OgJj6ai2DBdW6aHxGv6zUOEH5ErzRmBHkSI8iK2Y8nJC2qD7WJlZmSN/sPqNfWs7hsVkv3HzBEKEtOokHRgN9JaR1iq+JNBgMV5qw36lSJ1g8t+Y3NUcPAk3bzAoviQDEMWYHkIBPU5abpge4Ra4k6mUW52czBQnN1Op7nlWgs3w6hlMgiRWascOOMzXXvsEY6WkgZUGysSJk+8eUnnANaLD4cIoVRAG37Hc1gyuLehqVFxNU3asJqBNAEhbfwOY6VRcwzIKbu4AoHFGRTohpksOdKIzRS2xd0mpJiSxrQhchiLs1JF51VZQiiUFMiZmLvaUfvO9+SP0lrV1lvaIfvW5/J/TWtRVyKPJuGYIGyvm/6bV8eHt1qWAxqJh7bOwUHNufxmpZ7R+0vZALaZC7CZJBCjQbDc7mPCmJhK/YZjCN1mqruBO7HTzrED2lxkh1csqyzyiquhgoSND6V6ThIu2kYiMyq0eYBqmgm5LsSPvp8OtWpg2cyRC08TBKOQq1lUeAGvgKCgvUFGUIQM23IfbTvD49cupis89oOxh1JJiARv4TuahdtsuhnUUmeOxqknoepxFQ29N7fEkMAGax+EwbHxptwnh+cnlBg60mcKCSTNVbYdaFtMFxDHYMoPqNCD1+bpU0wAUGDQd+y6nMCeQ0iYOhAkEag9KVjkoy0TiminjLISW2X5xbQecEDX1rK8SxoxBFu33bagGPv9ZEz82ZOvvHeNK0fGOAjPbLM9zMxEMRAkGCAoABmNYnfpSy/wAJFtkbnLLHVSTA9QPqrcJqhfwFiLidm/ZnNlYMTCxuIO4PIGvRC9ZXhXs/NzvqwX4TB7snfbT0FaPGAZekVjm7loYkcvYsCKgt+NaBwlkPJJ2ouxh0I7rBvEGfqNN9LQLmk6OpfG5oa85fQbVfwm0eyUvBYiSdKVcW48Rd7CxlFwRmdvdSdht3j4CijjS2wlJydJDO3w+rreEUVkLnthew93Lei4pBjKAATsGU8tdCp6giavw+MttbzPiM10gMQO7AbUCIDbc9/KmcklZTw5G6Zs4oPiHFbVhc11wg8efgBzoLCcTAu27epFxSV5wRByzvtO/Ssl7VBvu5mZM6IoCgtoJBnuxqZ0/leVMvVio43KXEf8Q9rMLfsOlu4C5Kd0gg6Ok7ivQK/OV1T90WSE7P5W0ChafngCORHltFfoqqk7SLnj4OjxLh9tTZtO3eIJ0OwEmABsIP1Ggfay12ltTbtjQ95xuqiNF8deemlD28t+3asWVGneunvasTBzaRAHjvHjRy4qxctnD33Fq4jZVJI7w+aGMa7anTaha+q0Pg/p30WWODWrgS4GLWQhQIdoAgk5ZlywmR0pv7JY2LGS4cpRsqhu6cvzYDQY3pXgsV2TG090ZHZuzdGEgsZAYREbxGgjWqrfC1VnNx2c7BmmSdBPWBoI561FKnsrLx4WaXiHFSGCWhnaAxJ90A6DWfGlS8TuX0BBQ9k8tkbMHAnUgxGs6eDHkKWX8Gth0JAglTlnaDAYgcxO/WaKw2KItuT/zBcAWFGQxmWIHNQ+muulFdsTCnG0toQ43G3bzObLXAloDJqAuQNvt3ju3gNOVbn2S4kMVZGf8AhUADzzOozjkQSD6g1gERlsW0vPkUgAFhpk8ORI6HmfKo8F4w+GAa2czK4ykzBtlWzjfUZinqaNPsOcLquz1XijG2oy6DrRnCsYgUEb86T8K9qheCSFJcA5dRB0OUkyJgyNpp1ZNl0zARlPeEQVboR+wI20pM0p6LjcF9SG9py3LSqeIghJG4IPwIO1W4S4rLoam7iufJU9B3sR/uvcuXAVXMFiO7oCZmddSBHxpphsF85oLHXbYnpVq3hNfXcUBRuUpaZHT6RYxApXxC+OR86pxfGY8KV3cTmBYnKiiWY7Afb5UzHjbJVdiv2rxZVUUMFDzMiQdVEMByAJNIOF8Raw9u4hYgQzGAoKTlKxvHnRHtBcfEOrWgQqCUL6EkblROxPh5xQOMnsc7tBYMqoAdTzMDQdPTny19DeFL6kesYPFKbSvIykTJPLevOWuIxv4gjtHF45TJle6ANgds069Kv4VinbBpZuSFOaNp1kA6nQCdP/EC3sLktFElcxGYqdG0Agx4jao/gRiqMmW8E4GL0ugJWyA2UuNWPLMwIAgE7GdKPucMBhzHdMtcbRiCSdY0Jj6qLs4i1hMPlZWDiDsZuNpy6aRSgLexRY3O6uVWAG7E6Bf9B1FC0uzQpyb0hjieP281u6hU5GgAiDA0M+h+iue2963cNtlJI11Vc23eB15Rm1HSlnEvZkW4ME3D7qA+6nNrp2A/aar4biAT2ZhmEZYMeMIxEEjWAdCCR52nyWiY8UeXexNmz4i2w37W0dR+OtfoavC+yCXbcLmm7bBaCCpzqe8D7vPTnvJivdKt9IV5UWpKz8v8G48+HnvE22mQdcpnUr0MaxsQetEJj7f3a10hbocsVDHQzoPPTl18qUlZwpKr3kuBnafmsAEAHnm/Y1PD2UuNaQoEkkMV0kx3T4a9Ke8alb/IpOtG7e/hbYDrZCXMsgDlPNdY0PhNBW8cXvZwGyoNIEwdh4SBrrzO1IcHxwXAqXhLAwG++ggamnt7Et3kQwyEkDYOh2KkbNH+tZI43B7EeT7UV8cug25kidMpBmerE6sarXiFu5hlRiRcRsp/GQzLkeA0ny5mgMTezGNQRyMgjyHun0itD7JeyBcC7dACN7qncjr69K0JaM+KTUtCvF8SzWxbIYqecCQw6hogMsNMx72mlE4DCjs0uBYBUASZ0BeB6lQZj5xNOvbDColsykW5VMwAlJBAmNSpYr1Oh8qEW2r4SWBVUfukbQwAfzAABn0pMtHSg72DYUi2UbXv2gfLLmWfMaH0pxY4q8XGX3lMR98uYqUPxBHQ+tK0eEQOIMdmBGxZhPwk1Zw7FW7+II9225djrBy91gNOcmlu+zQqqmaDA8dKLmUyCARRj+2JYe7FZ+/w8oFa3bUIQCy5mZiYBMZjAI2iRMGY0oscDGVXDgqwlTqJHiDqDvRqMZ7EySj9oe8M9oUzd8jWj8Z7QWssDU1gvuYqSBtRuEwoY95wo8ATIqeigWl2F28fmuSyhl+v9vsrntBxZW7G2VCpmLEDZsuirp+MZ100pph+H4cR32P8mKW8d4fau3jHuWlC+bNDEeix/OplUiYanlQvW2gDtOZmzHN5DTL+KCSR5Ck/D8OGfO4JbVspiAoJ7vUmAW9I8af4mxlUr/6YHhLEjTwAP0UiHEyoZraZxmLSSQCMxMCBJ+iYqvY2eVpKh+EAlrhAC/Ceg6n0o7gmBW5GJIPZ2ycgg6nTvBeQHjqSOgisMntB2rdncXIR3Vg6aGI1A15V7Dwu0LdtLY2UKo9P9aDJcUcyMNmRTBPfKhm5hmU6ALrv4zsOc8oNTxYFpvkycwAUEEzryDRofT1rvtRjWTEqoOUYhbaq3RgSp+AbN61auDt27q5C4y27xNyRnYq0Elo6IYGwmlt6NakhlcsKozXlN0gAkACC3Uhj3iNh/rWD9sLttruaypTbSMve8uRB516AmLgsjsHWJDaSPBvGsHx/DyWHPUqeo6UWPTAXYJwzirXGthj3hdtA+I7ROf0/Havd6/OnBbk4uz43bQPn2i6/t41+iJp2RUL8ifqNX8H5W4RezriLZIAaxpOneQqw9dDX2FxYKKRpcTT05GneDxlpcKtpBDMqnbVnIEknUn4Ur4twd7bK+Yd/QghljzzakeMU2GRcmnoP03GKfZW4HYZY7ynOD5wD9lMcNizeRWn5QaefUfb60D2SqvvFmMSR7oHQDffrXODMAXE7ajxo8itWIzwuKNH7PILuIRHGnzhO43MV6FfxS2wttZ00kCQo28q85scPuhhcUBX3UNzPUx7v1+Vaexjke3kuXWtXdCWkLr+KdVy+Hx60hySLx+FkUeUlQu9oeNFpRVzGVOpA2PvKDv7sE6x4TUeFY92tC2yt8mwJUgA5dIXx7+bfpFB3nC3rb3Ct1lcgmIUW10LEcy2bf8Xwp/xbhHZWzdV8y7rqJIJ90R7w0G3gaGSTQzeOkxBicSHUsARkJAnqfDeZg+lB8Hs3LeJRgMxy6rE6QYXzyqY8Ypvi+HrcM23C3dwZjOPXnruKu4ZbNq9YXvsz3LeZnGXKA0hQBoT722wmqTXQyS9y7GcZbMsFRaECcmeSRnIUZlgmV1O8/i009l+PWWPYsoVCxyhp7pbXKNI1MmJ0npVftD7Adpd7WwSoacyBsoB++HQdRWj4HwK1hrAtKoMHMSdZfm2vPQfCpBJC5y5IKu8FttGkAdAK7+41hRJWANyTH+lXriJOVSCeZ3AEwfWQRHgfVHjOLoLkgFhpDkaHwRifqWKVk8iMHxW2DHHJjMmymlsB25KCD6kzCjxP07Vicdx9LJy5szFySyjulyTpmOscpiIHPevuMlrva9jcKIdx7oa4VLTvAOmvXQwJrD3cbltBN2Gh/KEgGegUx5in4/6itltvD12bN8Z92JctDu3VWGB6jMQQBupkfTSriGBcBQLqXrjicgzpCwSDoAJgEEE6RSj2b4owxlks2k5SfAgjU/CtPxrjRsdojIIaMrKQCBGzSJ9ARyq5Li6Q/wBT1I8pfgZDjGBNlklu8Rm2iNeWskHka2/B/a+7ZtWmuE3AYzD3mI2lecxB51Rwv2PtYjCB7jhbrBiOeXUZZI10Uek0v4l21gQWVwBqUE6eI39BFLnJypIbgWP6ufTX6Gk9puIJew3a22D9lc7RWHLafEctDTLD3wR2g2Fy7aadsl3vrPhJj1rzXBcUFt84/g7gi4oMq6nQsPxlOsb79a23s1iEDvZuEFLttNesDKGHw38qpxpCJx4sG4xiELjLKXE7rqTuRsfHTSqHuG4hU+8BKnxHKr+OYUZiLn8Kg0b+MXZW86B4WoFwa8/2mqXRfaE3Co+7bMc71k/9xP11+h5r89cJ/wCOsxt90Wh/3F/VX6Cp2T2Mk+z8lYHHtacEa6DQzt4QafY3jKT2bWiCAQR3Bv5AfTSBMLmts/TKKbcaGa5bf+NsW2/lABT/AGlNOnBOSsdjlOMSu9iNid2BB/KGn06H1rQ8A4OLY7Rh3zr+SOnn9VI/Z/C52ltk1/lcvqJ9BWna/AynQAZnPh08zQ5Jf9UdTw8Sa9WX5H3EeJwoyzroI3Y9F6DxqkcPLKTeuFBvlQ5QPM7sfOassJlHasO83dRfvRyA6UpzNiGKnRVchvj+3wpSNc387b6X+wHEXESRZuM681ZeXgw8zuOdE8LxN1VFwMSAQAJnnMDw5U64lYyJlW3FsDcOUn4b+tI+FX8t4oQRaY94SbmXeGkCQQY1ontaOf5GP02r/wAmixGqi4ih1bvFGEiTuR09KoxmKuwHVTaCCFEnunqp6kxrOmu9Ssl0/g2DLqwghh+MCByO48QetMOM4G/2QFxUQGJAnwMGJ15Hbc0m6M7Vo9FsXTkXMZMCfONfpobieNdFPZ22ckNswUCBuSfsBrFWu2uBSWYKVGUBtTp5wBVXFLbhCbl8qo+bJYk8g2sCoov5EyyxrSDfZjity4rBiSTIAG7kltJOy95yTy35Vrr3DRcVVMHTclgAI+YqkADaJ8KyX+zq0jhwslxbbvEaKXIGnXTWtsxCZCusBrYk77HXxOT6a5flusrovDLlBGa4twILh0tgllLspOUAgtJkRudTFZTiPsfesoCqZwQSZUkqY2IGnTUeNejXMXbuK1vUHyiCPnCehA1+NZrG+2ZtIbdxS5+a4gBhzVp2Mc9fLq/D5GXpKw5wUu0Y7gXs3da8rMptKrZtmk6zlECtAOApfxL3bhZkRgMp0AYATM8htG9Cm/cuEtZtNbTQuztkLa7BhG50kKfCicTxtMMMgUm7E6xFvyUaDr1O5NdjBGUnzmjneRmjGHpw7NFeW0O7ABClhGkBYB0/bakmJvrcVDbfISJtvyB2KN4aQVMjypDwzib3bly4xmEKnoF6eZJqfDoa2FPusCw5QRo0fQ3mK2o5jsS4m0BcKkZFuE6crd3w/FP1Hwph7LY/K6o+9tiB+SdGX0P0HwofjVglWzDvpzj3l5NQ3aEql5dGBCP+WNmPmKxZo0/xO54c/Vhxfa/t+xuOMLBCuCR807kD7RS98Yqoy2gdtWj40Xh8euJwysNHQwROx6eXMUu4rjAVCqADu3idorIlejR9wHwEfvjD9TibP6a177NeA8Eb9+YYR/z7P6a/qr36aZP2Ms+z8n3L0WAg5wT9f6qOxDZsJh35o9y0fIw6/pN8KU3ljKPAH400wVycNftk7G1cXzkofocfCtU1VP7/ANi4tt/lQ04W+SyoHvO30k5V+EFvTxo63fWHJ90AOfKSFX4KvxNJLVwtdVRtaWB5xlnzkir8TiQEvAHTOiDyUEfZWZq2dvHlUY18a/Rf7DcVxctmQHdbeX194+c6V3hGGNs3VP4rT9f10pxYOkHvJt4g6x6fVTLDYprpRsyqg0YaDU6EnrodKv2KjO5/V2E8UxfbAAt2VvqdzSy/xsBexsjs7Xz2+c3Uk+P203441kKNM7RCqD9cVkimZ8rHKARmPIddOdFFa2L8ubjKk+/5X3DS1jGzJcChFV1CKPvdTrzYkDUnea0uJ40MQuWGDKVE7AEzM6SdM22mutI+GsLuIJUfJqZUHnlGRY9KY4hMiuyn57N5x8mPiAzetLlsyt77GOK4gRhk7yrKLCz3iDry8KWcWs29ctw6mSAWMztM6daDxeIfslXMMoEAAEkwTvpp8elEYq4qhbkZmIgmRE9cu9ElRx5um0bb/Z7dW3h1kyXZvQLoB5kkn1FHcX4gRZRFNs5tSCWDTJgoFU9D1OmgrGey/tILdp7DIXFxxEEggFSrEHcEEL8fCtbwLAi9hrJuHNFthnPPOxiRzAUKYO5Irk+RDhkc5fJ0/Ha4Iou8aswBckiZzZiCGiD3gZkDSBy0NZi9jbCsWhWtwCWUCQVZkLTvBIWehaetbHGW0socPZQ3LtxSpOhbL7pLNsqifADzNeewMMHS4pY6o2hIEkll00mSPhXQ8CUZNvoz+dbiqQ7t8YGUXGkpKlhoScs5PTb4eNIeM4prpdoAcmSNPebRLfmqgk+tB2sQxPZpMFsozaDcRPkfCim9n74YC6sLGfQiIImSdzOmn0V0p54R7ZzsfjTk+g7BYgW8GVCMw1Y3IhS0bJOrjx2rnB0IsWzuUM/t8aq7JkBt5iGADKCYUnTMhB0g8j1HjUrAIBFsFX5owIgjmOoNHCamrQGXFLHJpl/G7RZXA9+1r+VaOvrFJvZ1A+ZDoLgI8mXY/VR17Hv2obTOyhBbWGZgOo2GnI60ImW0FKyIIefWGHgROo8KRnfKNI6P/G/08qcv58j/ANl7OS3dDe8zER4pp9JM+RFRvYYOobXTcdDVKYiMTcQfOVLi+JiD8QB8KJN2GPINy8f2+usW+zp5IqMmvvYt4H/9ww4/9xa/TFfoCa/PvBVI4lhh1xFr9MV+gqOXsc+f2j8rJ7PXWAIgggHeqURrb5WkEwPSQfXatfg0lVjov1UPxbh4ugqIzrqp8txUj5DbqQ6OJdx7EeHuFVZhuZM+sA/pVLC2C+VR85j+qava+iqmmoBDDwJM+oNdtX+zJy6lQQD0nmPoorNyitW9EsfiLRukFCpmMwbn1ilvaHvdJ18qKtYYMrO5kn9poQjn10MUcaFZHJ7ZfhsQbYYR3o7p6KelV8JwvaXAIkSC3iBrHrU7eGEDUwOZEAeEzQthTmHzRJhhy8iKJbsTK1V9GtS0EuFgAMgzAeI1UCOWfIPWo327uQkKMqqs8zpr8KFw+Lbs0DkF2LR+MqaCfNj8bVWWOGXLtyWBUc4nwmAdudKS+RWfNx6BsfiMzALosD47c9a6uGeANefp+utBwvhaCGlGVoMtuJ2jWBqRVvFccLLIFRSp3MToP2mpz9kcyb5Ssp4dwkJhb1xh8ozWltkbiSSxHMDKDPhNbPDXmtYezaQDtMtu0onTORqZ/FUMxPjWfw9+basRCENfudezXurbHTO8DyJFaLAKA5vOf4FCPDtGhnbznu+SVyfIk29/P7UdfClHGi5MILZ7O3HbOvyl+JKgbmT4mFG08tDQ2J4TaaJUCzhpIX765v3jzjUk82Y0Y2OFqw91ok6/yvmr6b+ZNIeP8QIsW8Op+Uu6v4A6sT8YpGNSk9fz5G17sxWJw+Xs7g6NdPq+n1CtpxTG/Io+W0wCwGJIaBtKx39IIg8qQcUtjLcjZUVB4Rr9tE2caGwhDb2jlHly+horotc6v5M+S4LkW8L4c95rguQHdZPMKuoRY/KzOR+KvWlZsK2cKWNpGuADMYcKqquYTqM2ZvhV3EeONbwrMul3Eu7fk2x3RH8kAD1oDg+gA6V21CKSSRxHkm25Nk7fC8o7JdrltWHhfQCHHQnUHzqPGIuWrrQM0Le066Lc+KspNMr97LD8wVA9SB9VCXQMwXkVv2z5ZQR9Q+FFJaJjm1NMU8Mv/KKxOqrkn8n3fipHwNNsQ069f2IpHw6wGe2DIFxNxyYEif260yt50JtvqVggjmDz+gVy5faPUOLeO3+oTwdSeIYRo/51r9IV71Xhfs6ZxuG8L9r9KvdM1ST0jnZF9R+cMLxJgqhdoG/lV2Hu5nzswA8P1CkpW4IHZ3Nh/wAt+m21E2rhA1Vx5o/6qZ6SDUy7j/Dw3y1rUfOH2n7aUWr/AF0nY/Yac2MdlafoysJHTagsVh7YYldUbXLrp5aVI6+ljbvaZG3aJEB18pj66JHDWytmA20II39KAyJpqR8KrbEFTo2nn+2lXTfQxTiltf8ApKxbe6Rbn6acWOD/ACZRtTuseP8Ar9dZ9r8GQYPnTbBcbOrMw7ikjUSW2WPUg/yauSl7FYZ403y7/wAFPE7oFzKp/gotg9cu7er5j61osLxO5iLUIVWBD+BgePPWsbcvg8x035UfwbivZB10IaOfmPtq5Q+kweRUlY/w+DVLcPcDCcxjeR0blGtW/unbtALlLrAgn4eq6RHhSW1irYaGJCnbYwJkbHSjLpUD5N7bKOROpnwOwoePyYBzwriq3bbIB32v2M0mZtSSFHQA8qfcUxwKWcPMNfc3rn5BYlV/lT8KwXDMQFvg+6JGaOQB1jxgTTC9xQ3Lty+0AnRF+9WIAHgFAFY8uD6rX4/mdnx5coKx5xnjfbYhLSGbNv8AtR7xPmdKpwuKzXHvPqT3U/bpzpBhmygn5z/QKniMXPcXYbnw8Kr0q0jWkmtjLEYgZCJkbnx50vw+IIF1Ts9oN6iPjvQmNxBjKNzp5CpRmuoOUAH8kEfZT8caYjyq4OvYv9oP4ZV2FpET1Ak/Sanw47/D/WgMTiS7sfvjNEYO7AHLea6t7PO1oKxuJLOiDYHOfsn6aGxeIJW5B1FwR5OpU/XX2HuyzHm23lUSkm6Dz29CNfrqykgZAfudGHvWbhU+RiPpj40z7Qscx0JECZGgk7eJ+ygDcyi9bIbv5WXTn+wq7t20kHWuZNVJnpYZOWKNPtK/xWv7UMfZZj934adu2t/XXvOavCvZaPu7DCDPbJXvGSgZky/aM+imrVU1FavXeqQojBrqrUq+WrogDxe6baDJGdnRVBXNMsM0DmQmZv5NJEx+LyrNgFsksOxfRssxqQCMwI0JMkCDOatWa6oq1XwQSWLjnEBDZU2jmh+yYGBMZs2gmB1JnZZBNBxRz5ThkALMCTZJFtQzKGcj38wCnugAB99DWlFdFTXwVsyP3SdT9w2jCkley7w7iNIlYfvOQQIMIfnDLTDh2Ht3WdWwtlWAJANldCGZQGaNSYDaDY6E71oFqdTXwTfyZFGQiTgsOT8pAFr38j5MiymjsO+J0gjxII43hLNknLhMK4Fq5cE2lk5Mvd0QiWzGPyT6aiamtTRKMbZs4dsR2RwOHAz5ZNq2THyeugI1ztEE+5y1ijiq4W01xf3PwzBHKg9nbAMWu2+8JknubRPOdK3SGvs1XZKZi/uTBk5UwGHZyjlYt2wrXF1FoMEIzFO9Oo+uhr9rBBoHD8MQUV0zBELK5cLIa33ScgOuwcTFb4moXKqybMLbweBPaRgMOGRCwV1tozQbgKFSndYC0x3I21gzRt3gWAWzaunA2IuuiKAiTFw91oC6mIOX0mtWBVuUVLIeeW/3ONvOOH2TGmWLeYnKzAgEDukLGbkZEaEi3D2uGvdW2uBtd4gBiqjfsp0iRreUax7p8J3ptDoOmw26VE2VmconrAn40XIriJP9x8B+CWf5grn+4uA/BLP82n7Vyg5P5LpCC57B4A74W18CPqNVf/T/AIfzwtv+3/irSiuLVWyxJg/YjBWri3LdhVdDmVgX7p6gFiK0MCorUqhD/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3080" name="Picture 8" descr="http://biblelessonsite.org/images/ascend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0915" y="3147279"/>
            <a:ext cx="3923928" cy="3041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6200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2000"/>
                                        <p:tgtEl>
                                          <p:spTgt spid="4"/>
                                        </p:tgtEl>
                                      </p:cBhvr>
                                    </p:animEffect>
                                  </p:childTnLst>
                                </p:cTn>
                              </p:par>
                              <p:par>
                                <p:cTn id="24" presetID="21" presetClass="entr" presetSubtype="1" fill="hold" nodeType="withEffect">
                                  <p:stCondLst>
                                    <p:cond delay="0"/>
                                  </p:stCondLst>
                                  <p:childTnLst>
                                    <p:set>
                                      <p:cBhvr>
                                        <p:cTn id="25" dur="1" fill="hold">
                                          <p:stCondLst>
                                            <p:cond delay="0"/>
                                          </p:stCondLst>
                                        </p:cTn>
                                        <p:tgtEl>
                                          <p:spTgt spid="3080"/>
                                        </p:tgtEl>
                                        <p:attrNameLst>
                                          <p:attrName>style.visibility</p:attrName>
                                        </p:attrNameLst>
                                      </p:cBhvr>
                                      <p:to>
                                        <p:strVal val="visible"/>
                                      </p:to>
                                    </p:set>
                                    <p:animEffect transition="in" filter="wheel(1)">
                                      <p:cBhvr>
                                        <p:cTn id="26" dur="2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3600400"/>
          </a:xfrm>
        </p:spPr>
        <p:txBody>
          <a:bodyPr>
            <a:normAutofit fontScale="92500" lnSpcReduction="10000"/>
          </a:bodyPr>
          <a:lstStyle/>
          <a:p>
            <a:pPr marL="0" indent="0" algn="ctr">
              <a:buNone/>
            </a:pPr>
            <a:r>
              <a:rPr lang="es-CO" b="1" u="sng" dirty="0" smtClean="0"/>
              <a:t>50.El </a:t>
            </a:r>
            <a:r>
              <a:rPr lang="es-CO" b="1" u="sng" dirty="0"/>
              <a:t>Mesías se sentaría a la diestra de Dios.</a:t>
            </a:r>
          </a:p>
          <a:p>
            <a:pPr marL="0" indent="0" algn="ctr">
              <a:buNone/>
            </a:pPr>
            <a:r>
              <a:rPr lang="es-CO" b="1" dirty="0"/>
              <a:t>Profecía: “</a:t>
            </a:r>
            <a:r>
              <a:rPr lang="es-CO" dirty="0">
                <a:latin typeface="Agency FB" pitchFamily="34" charset="0"/>
              </a:rPr>
              <a:t>Jehová dijo a mi Señor: Siéntate a mi diestra, hasta que ponga a tus enemigos por estrado de tus pies”. </a:t>
            </a:r>
            <a:br>
              <a:rPr lang="es-CO" dirty="0">
                <a:latin typeface="Agency FB" pitchFamily="34" charset="0"/>
              </a:rPr>
            </a:br>
            <a:r>
              <a:rPr lang="es-CO" b="1" dirty="0">
                <a:solidFill>
                  <a:srgbClr val="FF0000"/>
                </a:solidFill>
              </a:rPr>
              <a:t>( Salmo </a:t>
            </a:r>
            <a:r>
              <a:rPr lang="es-CO" b="1" dirty="0" smtClean="0">
                <a:solidFill>
                  <a:srgbClr val="FF0000"/>
                </a:solidFill>
              </a:rPr>
              <a:t>110:1).</a:t>
            </a:r>
            <a:r>
              <a:rPr lang="es-CO" b="1" dirty="0">
                <a:solidFill>
                  <a:srgbClr val="FF0000"/>
                </a:solidFill>
              </a:rPr>
              <a:t/>
            </a:r>
            <a:br>
              <a:rPr lang="es-CO" b="1" dirty="0">
                <a:solidFill>
                  <a:srgbClr val="FF0000"/>
                </a:solidFill>
              </a:rPr>
            </a:br>
            <a:endParaRPr lang="es-CO" b="1" dirty="0" smtClean="0">
              <a:solidFill>
                <a:srgbClr val="FF0000"/>
              </a:solidFill>
            </a:endParaRPr>
          </a:p>
          <a:p>
            <a:pPr marL="0" indent="0" algn="ctr">
              <a:buNone/>
            </a:pPr>
            <a:r>
              <a:rPr lang="es-CO" b="1" dirty="0" smtClean="0"/>
              <a:t>Cumplimiento</a:t>
            </a:r>
            <a:r>
              <a:rPr lang="es-CO" b="1" dirty="0"/>
              <a:t>: “</a:t>
            </a:r>
            <a:r>
              <a:rPr lang="es-CO" dirty="0">
                <a:latin typeface="Agency FB" pitchFamily="34" charset="0"/>
              </a:rPr>
              <a:t>Habiendo efectuado la purificación de nuestros </a:t>
            </a:r>
            <a:r>
              <a:rPr lang="es-CO" dirty="0" smtClean="0">
                <a:latin typeface="Agency FB" pitchFamily="34" charset="0"/>
              </a:rPr>
              <a:t>pecados </a:t>
            </a:r>
            <a:r>
              <a:rPr lang="es-CO" dirty="0">
                <a:latin typeface="Agency FB" pitchFamily="34" charset="0"/>
              </a:rPr>
              <a:t>se sentó a la diestra de la Majestad en las alturas”. </a:t>
            </a:r>
            <a:r>
              <a:rPr lang="es-CO" b="1" dirty="0" smtClean="0">
                <a:solidFill>
                  <a:srgbClr val="FF0000"/>
                </a:solidFill>
              </a:rPr>
              <a:t>(</a:t>
            </a:r>
            <a:r>
              <a:rPr lang="es-CO" b="1" dirty="0">
                <a:solidFill>
                  <a:srgbClr val="FF0000"/>
                </a:solidFill>
              </a:rPr>
              <a:t> Hebreos </a:t>
            </a:r>
            <a:r>
              <a:rPr lang="es-CO" b="1" dirty="0" smtClean="0">
                <a:solidFill>
                  <a:srgbClr val="FF0000"/>
                </a:solidFill>
              </a:rPr>
              <a:t>1:3).</a:t>
            </a:r>
            <a:endParaRPr lang="es-CO" dirty="0">
              <a:solidFill>
                <a:srgbClr val="FF0000"/>
              </a:solidFill>
            </a:endParaRPr>
          </a:p>
          <a:p>
            <a:endParaRPr lang="es-CO" dirty="0"/>
          </a:p>
        </p:txBody>
      </p:sp>
      <p:sp>
        <p:nvSpPr>
          <p:cNvPr id="4" name="3 Rectángulo"/>
          <p:cNvSpPr/>
          <p:nvPr/>
        </p:nvSpPr>
        <p:spPr>
          <a:xfrm>
            <a:off x="0" y="4090144"/>
            <a:ext cx="9144000" cy="2554545"/>
          </a:xfrm>
          <a:prstGeom prst="rect">
            <a:avLst/>
          </a:prstGeom>
        </p:spPr>
        <p:txBody>
          <a:bodyPr wrap="square">
            <a:spAutoFit/>
          </a:bodyPr>
          <a:lstStyle/>
          <a:p>
            <a:pPr algn="ctr"/>
            <a:r>
              <a:rPr lang="es-CO" dirty="0"/>
              <a:t> </a:t>
            </a:r>
            <a:r>
              <a:rPr lang="es-CO" sz="2000" dirty="0" smtClean="0"/>
              <a:t>«Se sentó». Esta </a:t>
            </a:r>
            <a:r>
              <a:rPr lang="es-CO" sz="2000" dirty="0"/>
              <a:t>expresión indica hacerse cargo de algo, asumir un cargo; sugiere una inauguración, una coronación.  Significa investir con autoridad, reconocer el derecho de Cristo a tener jurisdicción.  Era el principio, no el fin, de su actividad como mediador especial.  Era la colocación del sello de Dios sobre su obra de intercesión.  Dios, sentando en esa forma a Cristo a su diestra, colocó su aprobación sobre la obra que Cristo había hecho en la tierra, y la aceptó.  Lo consagró como sumo sacerdote y, por lo tanto, lo autorizó para que se desempeñara como mediador según el orden de Melquisedec </a:t>
            </a:r>
            <a:r>
              <a:rPr lang="es-CO" sz="2000" dirty="0">
                <a:solidFill>
                  <a:srgbClr val="FF0000"/>
                </a:solidFill>
              </a:rPr>
              <a:t>(</a:t>
            </a:r>
            <a:r>
              <a:rPr lang="es-CO" sz="2000" u="sng" dirty="0" smtClean="0">
                <a:solidFill>
                  <a:srgbClr val="FF0000"/>
                </a:solidFill>
              </a:rPr>
              <a:t>Heb. </a:t>
            </a:r>
            <a:r>
              <a:rPr lang="es-CO" sz="2000" u="sng" dirty="0">
                <a:solidFill>
                  <a:srgbClr val="FF0000"/>
                </a:solidFill>
              </a:rPr>
              <a:t>7:17). </a:t>
            </a:r>
          </a:p>
        </p:txBody>
      </p:sp>
    </p:spTree>
    <p:extLst>
      <p:ext uri="{BB962C8B-B14F-4D97-AF65-F5344CB8AC3E}">
        <p14:creationId xmlns:p14="http://schemas.microsoft.com/office/powerpoint/2010/main" val="126778986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78098"/>
          </a:xfrm>
        </p:spPr>
        <p:txBody>
          <a:bodyPr>
            <a:normAutofit fontScale="90000"/>
          </a:bodyPr>
          <a:lstStyle/>
          <a:p>
            <a:r>
              <a:rPr lang="es-CO" sz="5400" b="1" i="1" dirty="0" smtClean="0">
                <a:solidFill>
                  <a:srgbClr val="0070C0"/>
                </a:solidFill>
              </a:rPr>
              <a:t>Para reflexionar</a:t>
            </a:r>
            <a:endParaRPr lang="es-CO" sz="5400" b="1" i="1" dirty="0">
              <a:solidFill>
                <a:srgbClr val="0070C0"/>
              </a:solidFill>
            </a:endParaRPr>
          </a:p>
        </p:txBody>
      </p:sp>
      <p:sp>
        <p:nvSpPr>
          <p:cNvPr id="3" name="2 Marcador de contenido"/>
          <p:cNvSpPr>
            <a:spLocks noGrp="1"/>
          </p:cNvSpPr>
          <p:nvPr>
            <p:ph idx="1"/>
          </p:nvPr>
        </p:nvSpPr>
        <p:spPr>
          <a:xfrm>
            <a:off x="0" y="1340768"/>
            <a:ext cx="9144000" cy="5517232"/>
          </a:xfrm>
          <a:blipFill>
            <a:blip r:embed="rId2"/>
            <a:tile tx="0" ty="0" sx="100000" sy="100000" flip="none" algn="tl"/>
          </a:blipFill>
        </p:spPr>
        <p:txBody>
          <a:bodyPr>
            <a:normAutofit fontScale="77500" lnSpcReduction="20000"/>
          </a:bodyPr>
          <a:lstStyle/>
          <a:p>
            <a:pPr marL="0" indent="0" algn="ctr">
              <a:buNone/>
            </a:pPr>
            <a:r>
              <a:rPr lang="es-CO" dirty="0"/>
              <a:t>Jesucristo no hubiera podido cumplir las profecías arriba mencionadas si no hubiese sido </a:t>
            </a:r>
            <a:r>
              <a:rPr lang="es-CO" dirty="0" smtClean="0"/>
              <a:t>el «Descendiente» mencionado en </a:t>
            </a:r>
            <a:r>
              <a:rPr lang="es-CO" dirty="0" smtClean="0">
                <a:solidFill>
                  <a:srgbClr val="FF0000"/>
                </a:solidFill>
              </a:rPr>
              <a:t>Gén.3:15</a:t>
            </a:r>
            <a:r>
              <a:rPr lang="es-CO" dirty="0" smtClean="0">
                <a:solidFill>
                  <a:srgbClr val="FF0000"/>
                </a:solidFill>
              </a:rPr>
              <a:t>.</a:t>
            </a:r>
            <a:r>
              <a:rPr lang="es-CO" dirty="0"/>
              <a:t/>
            </a:r>
            <a:br>
              <a:rPr lang="es-CO" dirty="0"/>
            </a:br>
            <a:r>
              <a:rPr lang="es-CO" dirty="0"/>
              <a:t>¿Cómo un simple hombre iba a poder controlar el tiempo y lugar de su nacimiento?, </a:t>
            </a:r>
            <a:br>
              <a:rPr lang="es-CO" dirty="0"/>
            </a:br>
            <a:r>
              <a:rPr lang="es-CO" dirty="0"/>
              <a:t>¿Por qué un falso Mesías iba a querer emular la muerte y sepultura de Cristo?.</a:t>
            </a:r>
            <a:br>
              <a:rPr lang="es-CO" dirty="0"/>
            </a:br>
            <a:endParaRPr lang="es-CO" dirty="0" smtClean="0"/>
          </a:p>
          <a:p>
            <a:pPr marL="0" indent="0" algn="ctr">
              <a:buNone/>
            </a:pPr>
            <a:r>
              <a:rPr lang="es-CO" dirty="0" smtClean="0"/>
              <a:t>Algunos </a:t>
            </a:r>
            <a:r>
              <a:rPr lang="es-CO" dirty="0"/>
              <a:t>escépticos dicen que es pura coincidencia el cumplimiento de estas profecías. Es posible que encuentre algunos casos que algunas de estas se cumplieron en la vida de algunos hombres</a:t>
            </a:r>
            <a:r>
              <a:rPr lang="es-CO" dirty="0" smtClean="0"/>
              <a:t>.</a:t>
            </a:r>
          </a:p>
          <a:p>
            <a:pPr marL="0" indent="0" algn="ctr">
              <a:buNone/>
            </a:pPr>
            <a:endParaRPr lang="es-CO" dirty="0"/>
          </a:p>
          <a:p>
            <a:pPr marL="0" indent="0" algn="ctr">
              <a:buNone/>
            </a:pPr>
            <a:r>
              <a:rPr lang="es-CO" dirty="0" smtClean="0"/>
              <a:t> Pero </a:t>
            </a:r>
            <a:r>
              <a:rPr lang="es-CO" dirty="0"/>
              <a:t>Jesucristo es la única persona en toda la historia humana que pudo haber cumplido todas estas </a:t>
            </a:r>
            <a:r>
              <a:rPr lang="es-CO" dirty="0" smtClean="0"/>
              <a:t>50 profecías, </a:t>
            </a:r>
            <a:r>
              <a:rPr lang="es-CO" dirty="0"/>
              <a:t>y</a:t>
            </a:r>
            <a:r>
              <a:rPr lang="es-CO" dirty="0" smtClean="0"/>
              <a:t> </a:t>
            </a:r>
            <a:r>
              <a:rPr lang="es-CO" dirty="0"/>
              <a:t>apenas son un puñado de las predicciones mesiánicas que se encuentran en las escrituras.</a:t>
            </a:r>
            <a:br>
              <a:rPr lang="es-CO" dirty="0"/>
            </a:br>
            <a:endParaRPr lang="es-CO" dirty="0"/>
          </a:p>
        </p:txBody>
      </p:sp>
    </p:spTree>
    <p:extLst>
      <p:ext uri="{BB962C8B-B14F-4D97-AF65-F5344CB8AC3E}">
        <p14:creationId xmlns:p14="http://schemas.microsoft.com/office/powerpoint/2010/main" val="38811292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1224136"/>
          </a:xfrm>
        </p:spPr>
        <p:txBody>
          <a:bodyPr>
            <a:normAutofit fontScale="92500"/>
          </a:bodyPr>
          <a:lstStyle/>
          <a:p>
            <a:pPr marL="0" indent="0" algn="ctr">
              <a:buNone/>
            </a:pPr>
            <a:r>
              <a:rPr lang="es-CO" dirty="0"/>
              <a:t>Hemos presentado </a:t>
            </a:r>
            <a:r>
              <a:rPr lang="es-CO" dirty="0" smtClean="0"/>
              <a:t>esta serie de temas </a:t>
            </a:r>
            <a:r>
              <a:rPr lang="es-CO" dirty="0"/>
              <a:t>sobre profecías mesiánicas para ilustrar un punto clave</a:t>
            </a:r>
            <a:r>
              <a:rPr lang="es-CO" dirty="0" smtClean="0"/>
              <a:t>:</a:t>
            </a:r>
            <a:endParaRPr lang="es-CO" dirty="0"/>
          </a:p>
        </p:txBody>
      </p:sp>
      <p:sp>
        <p:nvSpPr>
          <p:cNvPr id="4" name="3 Rectángulo"/>
          <p:cNvSpPr/>
          <p:nvPr/>
        </p:nvSpPr>
        <p:spPr>
          <a:xfrm>
            <a:off x="2771800" y="1628800"/>
            <a:ext cx="3168352" cy="5262979"/>
          </a:xfrm>
          <a:prstGeom prst="rect">
            <a:avLst/>
          </a:prstGeom>
        </p:spPr>
        <p:txBody>
          <a:bodyPr wrap="square">
            <a:spAutoFit/>
          </a:bodyPr>
          <a:lstStyle/>
          <a:p>
            <a:pPr algn="ctr"/>
            <a:r>
              <a:rPr lang="es-CO" sz="2800" i="1" dirty="0">
                <a:solidFill>
                  <a:srgbClr val="0070C0"/>
                </a:solidFill>
                <a:latin typeface="Agency FB" pitchFamily="34" charset="0"/>
              </a:rPr>
              <a:t>Así como cada una de las profecías respecto a la primera venida de Jesús se ha cumplido literalmente, toda la profecía que se relaciona con su segunda venida y los acontecimientos de los últimos tiempos, también se cumplirán ... exactamente como Dios ha predicho. </a:t>
            </a:r>
            <a:endParaRPr lang="es-CO" sz="2800" i="1" dirty="0">
              <a:solidFill>
                <a:srgbClr val="0070C0"/>
              </a:solidFill>
              <a:latin typeface="Agency FB" pitchFamily="34" charset="0"/>
            </a:endParaRPr>
          </a:p>
        </p:txBody>
      </p:sp>
      <p:pic>
        <p:nvPicPr>
          <p:cNvPr id="4098" name="Picture 2" descr="https://lh4.googleusercontent.com/-4EXuhKKyv90/TYdh4eGLa5I/AAAAAAAABTs/6wHZ3spkOok/s1600/la-segunda-venida-de-cris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132856"/>
            <a:ext cx="3059832" cy="344805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4" descr="data:image/jpeg;base64,/9j/4AAQSkZJRgABAQAAAQABAAD/2wCEAAkGBxQSEhUUExQVFRUXFBQYGBgXGBUXGBgXGBcXGBcVFxcYHSggGBolHRcVITEhJSksLi4uFx8zODMsNygtLisBCgoKDg0OGxAQGy0kICUsLDQsLC0wLCwsNCwsLCwsLCwsLCwsLCwsLCwsLCwsLCwsLCwsLCwsLCwsLCwsLCwsLP/AABEIAMQBAgMBIgACEQEDEQH/xAAcAAABBQEBAQAAAAAAAAAAAAAGAAIDBAUHAQj/xABJEAABAwEFAwgHBgIHCAMAAAABAAIRAwQFEiExBkFRIjJSYXGBkaETFBZysdHSByNCtMHwYpIVNYKTouHxJCVDU2ODssIzhLP/xAAZAQACAwEAAAAAAAAAAAAAAAAAAwECBAX/xAAoEQACAQIGAgMBAQADAAAAAAAAAQIDEQQSEyExUUFhMnGRIoEzQrH/2gAMAwEAAhEDEQA/AAu4rmshsdOtXpgkhxc4urDSs5gyY7rYMm8SpfVLr6DfG2fJKw/1Sz3T+bCwAVSMc19zS2opbLg3/VLr6DfG2fJe+p3X0G+Ns+SHgU8K2l7ZGoukbwsV2dBvjbPkl6ldnQb42z5LEcQmSjT9sjU9I3vUrs6DfG2fJWLNct31BLKTSPetY+KHrLQL3QNN54BE1GqGANbkAmU8Pm5bFyrW4S/CN9x3eNaTf5rWozdd2j/ht/mtfyXtpfKzKhUzw6XDYKvf/qi//R92dBv81s+SRu+7eg3+a1/JY5MJB6Xpe2W1fS/DX9RuzoN/mtnyS9RuzoN8bZ8ljuCjcUaXthq+l+G36ldnQb42z5Jep3X0G+Ns+SwnnJR4lGl7YavpfgQ+pXZ0G+Ns+SRsV2DVjfG2fJYDSn2jcjS9sNX0vw2/Vbr6DfG2fJeeq3X0G+Ns+SH2lNJRpe2Gr6X4EXqt19BvjbPkl6tdfQb42z5IfdooWlTpe2Gr6X4E3q119BvjbPkvPV7q6LfG2fJDcLwuRpe2Tq+kE3q119BvjbPkl6tdfRb42z5IYxL3EjS9sjV9L8CX1e6ui3xtnyXvq119FvjbPkhgvSL0aXthq+l+BP6tdfQb42z5JerXX0G+Ns+SGZSnrUaXthq+l+BN6tdfRb42z5K5dtyXfWP3dNroLQeVaRzpI5xbqGu0lBwKK9gjyqnvUPhWVJwcY3uxlOSlJKyOcykvEkwzHQrCP90s90/mwsEogu8f7qZ7rvzYWXZLA6pJmGjeUUVe/wBj6jsl9IqMZKmewAQp/RtbMZ9Z3/5KKBqVdlbEBC8w7t6e9/ivG5IKMv2RwYIHf2q0yusltRPbVTFOxRo1yZVaq1KhaE6pnort3RVKxVqNUD2q0TK8cxLsWuUQ6E/Ip1Wiq+iqAniE3Cp2vBEFRupwpAYzJTWtuQTGZlWrQ2S1gzcSFD4uBnsEqQ2d3Rd4FGlz3I0AZdp3lar7mEaLLLFRTsaY4ds5pVBjPJQtRveVxToEKW6w+jJ4JtOrGfAudNw5KgC9hJetTRYvRhMLVOF41qAK69IUmHVR4UAexByXjgpnty7F48b0ARBFuwXOqe9Q+FZCsCOtFWwQzqe/R+FZLrfBjaPzRzhJJJAo6VcVHHdtJvFrvK1T+irXhaAPu2ZAZGP/ABU9zPIuymRkcD/O1QsxjM0Up5Yv7ZonG7i/SGlqrVHyctAtClQ9I4MGTQeUR8AobyaBAaIAGneVdLa4qUt7EbqQFMH95qm4q6H/AHYB1181UAkqSg1pTgUn56aLxqAJg6O39+asUq0a71Ta6Ote4lKYWL7qU5he037ioaFaFK4TmFa5Uc+mq1ezyJCs03xkU4iOxHIXMcthSMqZQVdtFAFUXUiCq2sTe56GZpVqxFSQYLSI7lLTpGQIPgiiz0aUNZV9ECY5LsOLv4JU55UXjG7G3BtaAQ2sMP8AENO8bkZUbdTe3E0hw4tMoKvTZCeVQIH8Djl/Zch51K0WVxyfTO87j36FY5UadXeL3NCnOHyOkWstIJGg8utB+0pBHXl3g71jvv6vJOM565DNUK1qc7Uk6eUZeSbSw7g7tlalbMrEhoFRxC1bEMVME65hRVqK1mYogqWm1RvZBT6Ls0ARu1PaVCrBGZVdBKLICiwxlwP7KttZomVhBB3aIAirU9+qJtgudU96h8KyHi3eObw/UIk2HpYXVPeofCsl1vgNofNHNEkkkCjo9z/1ZT9135oKnSoF7hTZqdTuaN5KtXY+LqYR0Xfmgsmz3i+mCGwCdTvKiik279mipK0Ul0jdtTm0j6NuQaPGQDJ60PVapcc+P6pta2PcZJkplMp8nczpWLLqUiZ/e9QPcNB/qvRUyj9ymESVUBq8hSPZBSAQA0BSALyE5gUXAcArdlaSQACScgBmSeAA1Wjsvs7VttYUqQ63OPNY3pH5b13bZXY6z2FoLG46sZ1XAYj1N6I6h5qHOwWOX3R9m1srgOc1tBp/5hOL+Rskd8LYq/ZJVDeTaabnRoWOaPHEfguuLwhQ5SIsj58q7KVabyyqMJB45dx3q1S2fYwS4gAcV2DaC6xWYYgPAOF2pHaN4XMrW1lOphrP5TdWkx5cFkqTqeTTTULcbmFXusgel4mB1DcsvZOx0qtdz7RODFhBPNLzo1x3SAiW/L0phhJc05GACNYWRsL6KrSr0KpwhzmvBEZEduR081GeWm2xkILUSQQ7RMNmwmk2acZ0ySQI6DtW5TloqlC1srtIYcxqx45Q+faFbr0a1KzNDHemlzmta+JLRG/tQxaaNfFBs2F4yAbixAjQg6ab5hIppNbv/TTWjZ7fh7tLYKT2BwphjwMw0ATHZuKqtuSiDTqCcDm6a5kZSprRer2n0VpYHOAGbSA4T1jKVR9YpQ4Co8A/hcNFrgpJWMMrXIbQ/A7B4HqULjOqp2t+fOLtwJEZK7Ts7qjCWxyd2/tWm9luJy34K9oAKonJWXkgqB6sVPGFREKRqjQSaVLlNBTazclFZ6uZHHP5qVzpCCB1AyxEGxJzf71H4VUMMcW9iKNjSMTyOlR+FVUrfBjaH/IjmCSSSgWdEu7+qme6782FgOW/d39VM9135sLAhRS4f2PqePpDYXgT4Td6aKPYT26poWlct1utFUMGTdXHgPmVWUlFXZaMHJ2XJfuHZipa+VIZTmMWpJGsCR8UWWX7PqBECo578+dkJG6G5jzRVctmZSY1gAAaNOHb1qao0Nc2syS0OGICCTkRA681yZ4uc5bOyOlHCxhHdbnO6tx0abix9OC0kES75+aILguJlp+6p0mho50jIDiXceCz73sdrfVe91mrBznOOHA48kudhzAjSF0j7NrPhsYJBBdUqEzkcjhE+C0KEpWuzNKrGK/lI0tmdmqFhpllEGXZucc3OO6TuA3BbS8Sla1sYhKteNuZQpuqVDha0EklWJXHvtQ2i9Zrix03fdUzNUjRzx+HsHxVWyUrsGry29tLrcbZTJaOYxh5vox+Fw3zr3oovOvY77szqrW+jtdCmXObvLW5uA6Q1jgUCW266j2ksY4tG8Awt/7H7NNreHDRkdzwWkeYRdSjsXcXFmXR2M9IA+nUlpSfc77GQ9hxGBi4YSQB5kK7sjbDTfUoOPMe5o/skj9EU1bF6RloykFjWA8Dm75LDOtUjPLLg3wpwcM8VuY147SUGmmKbiSGjLgfxE8E61bZF9MhhmN+kds5hB9sqii4teHNeN3H5hZFotTnkmTn5p0cLB7lZYyfDG3hai95dM56pvrBIz14q3dd0mq11R2TGAknj1BEmz9w03Ma57ASeVnwC0TrQpozQozqP7BOhQxnnNHEuKKbO+gyjgFVs7zOpW8btpD/AIbZP8IVO2WWlIY2m3E7qGQWWWJU+zVHByhvdAdbbINWODu/cswIq2jultNuOmILYxRlkUKrZSmpRujFWpuErM8CjUzWic091JsTJTRRCTHxU4fIVZyTXIAsB+QRNsMOVU96j8KyFWuRVsKeVU9+h8KyXW+DG0PmjmqSSSBR0S7v6qZ7jvzYWE5bt3f1Uz3HfmwsNyilw/sfU8fSGpm9PTITRZIwLtOymz9KzsaCJdDy4ne5sAdwzyWLsnstSslBlqtTRUq1XinQpjC4Mc6eW8TBcIJjdHFFLKroa0allY/4s/08VzMbUd1FG7BwunIsOsnpTZ6DThxhznkahrRJ7ySB3qttJYhZ6VWm0uILQ/OOsGIAyyHiorNtBRstWjVqh7m1KJY1zQCGcoF5cJmIw6Sciiq+7pFrs2EPwmOS9ueRzjraQqU6KdNPyTUrOFRxfBt0zIB4gFMs7wS4DcfiqlzVposBILmgMdGQxNEExwOverZAaS7SYnuWzMrpnPsSudCa0qvTq4zloFSv6/aVlaXVCBAmFVyvuFjL+0HaYWOgQw/fVAWsG8cX9yGdmNl7PTotfXGKs/lOxu3nOI3lY9w1DeNtfa64mmwjAw6T+Edg1PWVu7T2I1XD0b2tnI4m4mx2cexZ8RVs8puw1BtXItqLS1tPCwtw8Gx+ij+yKi0+sVI5XpGCerMrB2uultmZRZTdLqkl7tJ0yaBzRmj/AGP2e9TL2YsWJrHExGcGe7NWoRShdPkriZ3aj0cbtVb0d5ViNPWKvm8rrmxgllQkAhzvg1oPxXFL7d/tlY/9d/8A5Fdg2LtH+yUzOZdUnsJgf+IVsTHiRSjL+XEyNt7rs9aqGMbhLQcVTRjTlDZO/PQZrCsf2eYoc57msicxDiOJB5vZrGqOdm6DXOqvc1hd6w/CS0EgTnBOi1b7dhpO64Hic/KVndaUI2ixyhnkrnNL9sbaNkbTYI9JUAA6iYHktKxNwtEDWAOsDTx1UG0tAvq2WmOkT5HPzWzVp4IbTjGRAJ0Y3pFIlP8AhJ8u5shG03bwVatdrC7IEtHLOsE82m3r4rIp8nFUfm927ojgtB1nloazmgmXHVzjq48SUx1mazN5045KINIbbyZ5s00ajn/iB8Ny50+mRGWR06xxRze95Prg0qDSZMSBlHbuVO33ZJp2YwHCjLTweNe4rfh5uHy8/wDhgxMNT4+ARYvXptSm5ji1wggkEHimucugnc5lhhC8Cc1eBSSIFFmwZ5VT3qHwrIURXsHzqnv0fhWS63wY2j80c3SSSQJOiXd/VTPdd+bCw3dSILlp4rsptOUtd+aVd9hphsASeJJnyRRWz+x1V2t9IyqFBzzDRJWiy4XGpSZIJqVGsy3FxAT6DMJOXNwnqzAP6rfuG2MpWuk9+YYcYnQwDhPcSPBNtdCZNp2CO+KLKNrf6Kfu4ADiS3GGAOeGzGI6TqvaFvitZWh0kNqB2emNzQJ4aFZra7qjnOcZc4lzjxcTJXlWmlVcNGSTZeliZU214Kd63jB9ABIpWioQ+QRhOKGjry8gjj7PtsWGbHVIa5pLaLjo8a+jnc4TkN47Fyx7gHnLLGch7sR4uVfBipCdXVHHwjNCpKMcqCdVzlmZ36z2k0rTwZUyPU78J/TvC1qrDUMbt5Xz5ZNubbQ5BqCqGxHpG4zlpysneav2r7VbweIa6lT62U8/8ZKUqT4b2JclyjtG0N9UbBQdUqEDLkt3vduAH7hcCv6/KttqFzyczMLKvC86tofjrVH1HcXEnuHAdQXjLWWiB4pmS3BC9nStk6jG2dgbmcy6OkdVYvS+KdCXVDyvwBpBg7iQYz7JVTZDZSsyxm14qgrVS30LBGEgnJ1QEaHM9QHWo7TsheFsrubVFMejAGIu+7BIBgESSdJCwvDXqNt7G9YxKnZLcxLfflS2upYmjEwxyd8n/JdxAh0nL7oT3BCmwOy9SxVahqGm7G1oBYDkQTxHWiy9KmCnVcdzCe6E+0UrRMcpOTuz5kvR82is7/qvj+Yrq2xWVjZ2H+aZ/VchtL8TieLnHzXYNkzFnj+AKuL+KGUN2zR2acRxze4nvJKubUPhjRxfu6gVLd9MNbP8X6dqw9oLSXunc05fqfNc2W5th80Zd4OivRdvwvA7SBC0qlMNYZeATzieHAIf2irFtKnVaYLHjPhPJ/VVaV7GrgJaDUBIPWW5juJgo0XKKaNGqlJxNl4c8hoPo2Rx+8cOoDmN8ym2uzNdlGKIgRLQOxR06rKbeUfSVHagZy7fJ/YXjhVqDM+jbrhYJPedAotuMTXRI1obkMLP3wCHKznG1msXfd0gW4uLiOaBvKIG2YNBiQSOcTLu7gqlopsps0yaDE8ePWUynKz+ytSLaXi24FW+lUtloc6mzIQCTkBwLid/VqrPsdUjOrTnhD/jC19jbQ2o6rj0xSAP4tUXCiDowAda0VcVKk8kfBjpYWFRZ5eTlFvuKvRzLcTekzlDvGoWVC7XUsoIzaEFbVXQw8poAcPPqKbh8bneWSKVsDlWaIFIs2D51T3qHwrIUhFewR5VT3qHwrLXW+DMdH5o5ukkkpEnTNn2Td1ITEtfn/8AaVd+pBcZ0z0KluWoG3ZTJEgNd+aVT1um7R0Hr+Cmjw/sbV8fSLgbJjQmm3ylp+C9oQWtnnMOXyVCpVyBaRLeGeRPwzV+7PvHaRnmOvemR2Qqpu7hNd9OGhK2PgFSMOFqyr2teGmc0ySshC3YMmrLhqZqPMCSco+St2uoKbQBEiQAOkdYVGyVMIx8AY7XGT5AeKe5u8nleTAePF3UloaKzUcs8y7VRWiyjEQDJnIDP/RTSYES1uknU+6ETbM7F2m1wWUzTokiajzGIbzxd2BUbtySD1z7N2i1PwUaZed8GA33nHII/uP7H6hIdaqzGiRLKcuJHAuMAdwK6dct2UbHSbSpgNaNTlLjxJ4q6bSzpDxSZVUXSY9jA0AAQAAABuAyAUdpo4mFoMHURxUzXAr0uHFRyQU7ARhG90weIIOc8EM/ajfIs9iqAHl1BgaO3UokqWHETFR4nMhpAk8dEK37sMbVXa6o+aLWmGScRcd7jw7OCj/C3s4DSGYHEhdfup2CnH8DED3rsNbbNUP+z1Hsa4w5gxgtByJwyRlC2LBflM8h7jTcAAcUiO0HRLxazJWNGGaTdw2sdplsTMk8dI14L2wWJtX0hdphwN7T+JZNjtjGjJ7Xa6a5qxUvunQoO5Qkydd65yg78GtsGrXT9JSrUScxib37j4hM2XZT9CHFgdU/ETnBGRAHch+ne81DhJJcToCe/Lct/Z6ngcXPkBxmAtFSDjBotSmqk07BAy0DdA7AAnkA5ySqlZ1M5jI+CY2qBoZWHKdBbIbanoU2ovMNZgB5Tvgp9oNoMJLWaoRp0XVqoDjm45kro4ahZZpHOxWJv/EAo2Fo4WuedHHLuRvZjObtNwWFZrL6uGhzH5gYQGOJI7AJhary9ozp1GjrY8eOWSzV05yujRh3GEFFsuWmsIQptP8A/GStV1pBEgyOoz8Fl3rUD6bh1FVoQyyQ2tJODsAdrpSA8aHI9qIthGw6p79H4VlQuqh6Sm9h3Fa+x7C1zwdz6Xwqrr1Jfy0cWEbSTOXJJLxMMp0i6B/uunu5LvzSzgw72tf3CVtbL2N9a76VOm0ve5r4aNTFpLj5ArPtFmLSWua5rxq0ggjtB0RRfP2Nq+PpFX0cf8MtGYOpEFb1zDCMzPXxWI6pnhxFx4DQdpV+z2gk4GZRk550HujenJ7mdmzb7yYwco9g3nuQteNtfVOTSBuG/wAFccWirAzOHInMzvce7ert30A4uIMEHXqGQUvchbbmPTsjoGIFoG8j4BW6OBvNEnicytWtUc3njEFQ5EyI7CqPbgtcZZhyw8jGQQYcJaY3EcOpdC2ave12yqGueGsp4XODWNAicmAbgYI7ECut1Mfi8M0YfZtbG4q5GhFISerH81nxLy02x1COaaR0X0GXDsgLMtz2A4SXkdv+Svi1Ss212uHc4N+JXFlJM6dKLTG2a8KoOCmS1sgj0gJ6obI8p3rWo30GuisQ0H8UQ3vnRZDbhrWqHuq+jYDlyTicAdc3cnTgtS+7mc+kRAeY3xnwlaaaqRSl4FVXRlLLtfv2ObeTXsD30RhdJacpDZOBzgYLS4CQBKzPTPL+QajOoPe4R7riU9jKj6rzVBwubQc1pnkkMh3J3cpvkrv9EPLpGWvnu+CmrKcpWiVoqnGN5clK8rytFJhc18n+IAhVbpt9mvKaNroUvSxvGbo1LHag9UrdvG7A9oa6o1mWuX6rLs2x9lpPbWNV7nsIcDjAEjqaNFeipr5EVJUpR2W/pAntF9lT2vL7HVhnQfiJb2OGo7c+1D1DYZ8zaaxiMwzNwdOkuER1wuiXvt5hOGzUjUOcl0ho71jWG8KtoNQ2l7GF7hhayRhEQQXaSf1KZWquKvFlKVGUuYg3ZrDSogtpjLiec7rcf00UwfwCLzslZ4mXtnQh5Pk6ZQ9fFw1aIxNPpGTHJEPH9nf3LJmUnuzo06kYqyRjW22Boz1WFaLzILi3U/sJl4uMn9VnCnJW6nSSRnr123ZFy77uFVxc85awinZKnZ6TqldzA57XYKe+IA5o4ydUNU34GzMZLc2AAe9xDXOLYcOGI750lVrXyN32FxUU0vIf3dTJealTN5/w/wAIUl6WswGN5zsuwLwEsEuOeqo0qvKc87hmTu/zXNTbNFkV71sdCnRJIDS0HljJxcd3WEA2i1BwxjQ5Eda1dprzNY4W8wIWoPzqM/hxDtH78l0KNK0bvkzyqb5UTbOu++e3j80S3bZ8NR3W6l5Cqg26LUGVXO6tEUbP281nvJEQ6lHeKvyTakWpX8WK0pxcbebnJEkklpMB2z7INLF/3v8A9XrsF73BZ7U0itSa/KJ0cOxwzHiuM/ZXWDKdkcdB6XzrOH6rtDbSBqUlcs0TV0vpHOdpfsubSpuq2aqWtptLzTcJJDRMB47N6AatDA0NblA+Iz819EuvCm0cogdp+ar2mlZ68NdTpVARJlrSADpnxKaqlluJcGfNZslTPliNTnuVy46xaHCfxLpG1mx9lJIouNEudhIJxM1EEDnDMAa5TogS3XBVsjyKo5GXLaQ5pOkNPGTGcKI14t7Ml0pWWxZfaxEFU6raZzgKpTs5cSSeRlpAd2HcD15qW0WUk7hpyRzo1GWoHX5IdRXBUWPD2jQDwCL/ALOLA60WkgVCxjGte8NIBfmQ1uYII1nqQ3Z7iZUpvcbSQRBj0OU8A8OyGUZ+C3rgtVKwPx0alWq5zAHFwayBIOgLhHad6pOtHK/IyFGWbbY69VsVMckxmctAQOqP1StL6dKm52EENaTAEkwNBxKArftO2uWuFTA9jcnRLc8zIMTuO5VRtOWyMeKTGQw574zMf5rE6qT/AJialhm0ryOkWGqTSYSA0lrS4bgSJcPipG3hTMw8GDBIMgHrI0XIrRta4HC0wHQc8w4GDPZCir36Xg5co5mBDiN0hvVuA3JkakkuCjwsb/I63bb5o0ee8A93dms0X25ziNBuAGcbpJ0XKbLeRLgHuOEAwJI39fX1b0Stv5rgA77qmBJIMuce0/69iTWqVOFsOpYena/IT2+piaQQCTunPxQy98A4uTGqqPv6TyGBrMs35EzoImSepYduvqXOjXr6gMzms0KM2zZCUKceTee9s5lVrQ8AZ5IYZe01Wb9ZOcAAST171nW+21ahExOQAxQ1s5weK0wwrvuyksZHwdBubahjj6BzgXRyZPDceMK/UvXCOUYh0j9964y9j6bw5riagcCMIMjr7OHFdD2aw1WtFfGa5Ew7IaxIG8ZjsU1sPGH9Iy062dtNDdpMFo5lOap0LRB7+pDtvuqpRgVG4Z0cDLT37u9dFtVqpWVsCC7u/YCCbXa6lueaTObiON+5o08Y3IoTlb17IqJf6DNpa50MGrnADvXXdnLGLPQZTbuGfEneVy+87kq06zGUn4ziAbuIPX1da6pYSWsbjIc4NEgaT+qti5XjG3BWind3RPazIxPMN8z2IVvm8nVOQwQz95la9ve6oczks6pZw0Ss9Oy3NLTtYGbdTwN7kPUqn3x62OHktvaC0oYs1X70Ht+BXTpJ5dzBUdpbHtgbLyi3ZQct/vUfhWQZRr4CTvRPsJVLn1Z6VD4Vleqv5bIov+kjm6SSSuZjqmyDXGxUA2cRDgI4+srpd93g+jTLmtx4MOPOAwuyaDxPZogH7NqzGULK6oYaBVJP/fdGnXClvW8Xl7w17sLnaSQSB1aTPxWZtp7ds3RjdL6RJeG0FWo8yQAWkCJMDeATx4rON5VcQwudJzyJy/z08Qo2y4kSSBziNI947v1hePdDS+IJkzO4SYHEdZUOW5dR2L9O9nkQ/OJhmuX4nOPWF6LyL5DnS0xkc53Nbwz49RWLTkgbyYy7tXdXUrXJJ1JaCRl+J28zubuy3DrVHBJ7FlJk1oqMEClBI3gZA55N3frkqLHBsySXFxJiDJ1zJ1K8rCBAOWeIDIE5gcdB8VL6QNYCTAEiBq5xAkDqyEqyVkUbuz2lbC0Pk5YWgQIzxt08IU1KtiMkSMpEZucBMH+EDMqh/wDIeUMssmgCN4HcpazsIhpI5IJPvDFEjrI8ESigUvJOyrLnTmZz3SZkg9Wg65UWHGXZy8Yp7pB7x81SFYc3s1/fX8FNaHFtWo5uQDgSeJcJjzKnLYrmuh7XAN1MAZbsp5Q7Br3FPdUc0OaDuGKNY3D3fjOapUKk4ieboN/h1DPxXlOq4mBOIACezKT5K2UhSL9lAzfOYjMxhaD1bzpAXle1OMQ4gkCSSJzIAEbuPFV31wzEQQ+Ia2chMQCRG4D4KNvHWdJ0mYzjUalRlvuyc21kT2i2lmc8szB1gfid1GchwAJ3rNxzAzMnOcgY3kzmn2lzpkjTfhA3dH9FEGYjGus9v7yTIxSFyk2y/Z3DCYJk5CBJOeee4KlaThcABkDrpPHCTx4jqVttQEGIAa0mIyyiIJ1JJ1Va1vLnyXAQAIzAPEnv3qI8ky4NCi6DjaAIgzlmeiZkmevrO5b1O1NtLG1KLwy0UgSOVBbxa5u8GI80IPqCGjlZcYOc/iGRPaDu3L20RUjENOoN7shkqSp3Jz7FypbKtstDac8p0B2HMN6RBXQaDaFlpCkwRuyBJJ3yeK5zd72sqBwyIyygceG5bzL6AeHPLTqBhkBo6IEJVeEnZR4GUHHmXJZrPw2th3EP8SPlKMLK4YAT2oCvi1g1GEdNsfvsRjZK0sHYs1WLyoemszsSPIKyb3rgAq9aa8CUL3la8U8FFKF2TOVkCt/1+VHasak/C6VZt9TE8qq5hXZgrRscqUru4wlFv2f86r71D4V0KejKLNgGwanvUPhWUVfgy9H5o5ykkkgSdM2erYLupO0hr/zK8bWHOMycwDrHE/v5plzNJuymBElr4kgSRaZOpGcAnuUPqrxwJj/mUx/7JFk7m1OyX0i6Le1oIJIkjVu78RHaOKfVcHAERmATG8nQdYAWd6vU4NiOnTz/AMSe2jUEDk5Zc+nxmed+4UZF4Laj8j2TiLS6MWU8B0j2mB2SvXQ3J0tEgNy0jjxHco6tJ5yhuevLpaD+13qRlNxEuAxRGT6fjzlJW4jUAIJBkThgCDxJJ3aduSY5wcRoJPmJGETprKlLH5tOEtMGQ+mCCN+ue7JVzZXmeblpy6fYfxbwhJBJsmLm5xGUSTnn1da8dVmXbgN5y0AhM9VdkOTAHTZrpPO1yCd6J2YAaBBjl0znu/F+5RZFW2QtbIgCSdJO7TXsUjqpJy0nPrIEd+iabK/PMScpx08gdY5X7lPZZ3NblhmI57NJ4YozUuwJsie/icvIeGpPHwTH1iBBgDdhkDtn55qR9kfEgMnhjp68ecmGyVN2Gffp59vK8FOxDbGeky5ognQ7x5ZpOrYhAOmny/eS9dYXwcmzx9IwnrjlKMXZUmRhHY+np/MrbdlXm6PTI0kyd0+JUdGjhB1kgxI6tB17+5Tsu98fhE/xs+a8/o+oCDyXEHLlsgf4s1G3YWfRQa8hw8D2HKFI+o4EgRpnAntyVn+j6h6I7HUo8nLyjd72nJjCeJfTgdcYla6IsyvVqgEEkzAE5YstNP1UFSrwntOqt1LFWJyDf5qI/wDZRm7au9rf7yl9SlW7Ku/RWbaIz6zMfH98F650OB1jwhS/0RV4D+8pfUvTdlWAMLf7yl9Sm8eyLSLYtBfWZn1+SOLNeENAQHZLtqh4cQ0ZdOn+jkT2eoAMy3+ZvzWWtBO1jVRk03c0rTWJBJQxfVpwtIG9a9a0SNW/zN+aH7xsdR+mE/26f1KtGFnuXrSutgeec14aZiVo/wBEVei3+8pfUrNa6X4SBh16dP6ltzrsxZHbgwpRbsDzqnvUPhWWF/Q9bot/vKX1Il2Msjqbn4wBidSgBzHE4RVnJpOmJviFSrJODL0YtTRzFJJJWEG9du1tps9NtKm4BrQQOcDm5zs8JE5uKte31s6fnU+tJJVcIvwXVSSVri9vrZ0/Op9aXt9bOn51PrSSU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vDt7bN7wcwc8ZGWYyLoKSSnJHoNSfYNBepJK4s//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 name="AutoShape 6" descr="data:image/jpeg;base64,/9j/4AAQSkZJRgABAQAAAQABAAD/2wCEAAkGBxQSEhUUExQVFRUXFBQYGBgXGBUXGBgXGBcXGBcVFxcYHSggGBolHRcVITEhJSksLi4uFx8zODMsNygtLisBCgoKDg0OGxAQGy0kICUsLDQsLC0wLCwsNCwsLCwsLCwsLCwsLCwsLCwsLCwsLCwsLCwsLCwsLCwsLCwsLCwsLP/AABEIAMQBAgMBIgACEQEDEQH/xAAcAAABBQEBAQAAAAAAAAAAAAAGAAIDBAUHAQj/xABJEAABAwEFAwgHBgIHCAMAAAABAAIRAwQFEiExBkFRIjJSYXGBkaETFBZysdHSByNCtMHwYpIVNYKTouHxJCVDU2ODssIzhLP/xAAZAQACAwEAAAAAAAAAAAAAAAAAAwECBAX/xAAoEQACAQIGAgMBAQADAAAAAAAAAQIDEQQSEyExUUFhMnGRIoEzQrH/2gAMAwEAAhEDEQA/AAu4rmshsdOtXpgkhxc4urDSs5gyY7rYMm8SpfVLr6DfG2fJKw/1Sz3T+bCwAVSMc19zS2opbLg3/VLr6DfG2fJe+p3X0G+Ns+SHgU8K2l7ZGoukbwsV2dBvjbPkl6ldnQb42z5LEcQmSjT9sjU9I3vUrs6DfG2fJWLNct31BLKTSPetY+KHrLQL3QNN54BE1GqGANbkAmU8Pm5bFyrW4S/CN9x3eNaTf5rWozdd2j/ht/mtfyXtpfKzKhUzw6XDYKvf/qi//R92dBv81s+SRu+7eg3+a1/JY5MJB6Xpe2W1fS/DX9RuzoN/mtnyS9RuzoN8bZ8ljuCjcUaXthq+l+G36ldnQb42z5Jep3X0G+Ns+SwnnJR4lGl7YavpfgQ+pXZ0G+Ns+SRsV2DVjfG2fJYDSn2jcjS9sNX0vw2/Vbr6DfG2fJeeq3X0G+Ns+SH2lNJRpe2Gr6X4EXqt19BvjbPkl6tdfQb42z5IfdooWlTpe2Gr6X4E3q119BvjbPkvPV7q6LfG2fJDcLwuRpe2Tq+kE3q119BvjbPkl6tdfRb42z5IYxL3EjS9sjV9L8CX1e6ui3xtnyXvq119FvjbPkhgvSL0aXthq+l+BP6tdfQb42z5JerXX0G+Ns+SGZSnrUaXthq+l+BN6tdfRb42z5K5dtyXfWP3dNroLQeVaRzpI5xbqGu0lBwKK9gjyqnvUPhWVJwcY3uxlOSlJKyOcykvEkwzHQrCP90s90/mwsEogu8f7qZ7rvzYWXZLA6pJmGjeUUVe/wBj6jsl9IqMZKmewAQp/RtbMZ9Z3/5KKBqVdlbEBC8w7t6e9/ivG5IKMv2RwYIHf2q0yusltRPbVTFOxRo1yZVaq1KhaE6pnort3RVKxVqNUD2q0TK8cxLsWuUQ6E/Ip1Wiq+iqAniE3Cp2vBEFRupwpAYzJTWtuQTGZlWrQ2S1gzcSFD4uBnsEqQ2d3Rd4FGlz3I0AZdp3lar7mEaLLLFRTsaY4ds5pVBjPJQtRveVxToEKW6w+jJ4JtOrGfAudNw5KgC9hJetTRYvRhMLVOF41qAK69IUmHVR4UAexByXjgpnty7F48b0ARBFuwXOqe9Q+FZCsCOtFWwQzqe/R+FZLrfBjaPzRzhJJJAo6VcVHHdtJvFrvK1T+irXhaAPu2ZAZGP/ABU9zPIuymRkcD/O1QsxjM0Up5Yv7ZonG7i/SGlqrVHyctAtClQ9I4MGTQeUR8AobyaBAaIAGneVdLa4qUt7EbqQFMH95qm4q6H/AHYB1181UAkqSg1pTgUn56aLxqAJg6O39+asUq0a71Ta6Ote4lKYWL7qU5he037ioaFaFK4TmFa5Uc+mq1ezyJCs03xkU4iOxHIXMcthSMqZQVdtFAFUXUiCq2sTe56GZpVqxFSQYLSI7lLTpGQIPgiiz0aUNZV9ECY5LsOLv4JU55UXjG7G3BtaAQ2sMP8AENO8bkZUbdTe3E0hw4tMoKvTZCeVQIH8Djl/Zch51K0WVxyfTO87j36FY5UadXeL3NCnOHyOkWstIJGg8utB+0pBHXl3g71jvv6vJOM565DNUK1qc7Uk6eUZeSbSw7g7tlalbMrEhoFRxC1bEMVME65hRVqK1mYogqWm1RvZBT6Ls0ARu1PaVCrBGZVdBKLICiwxlwP7KttZomVhBB3aIAirU9+qJtgudU96h8KyHi3eObw/UIk2HpYXVPeofCsl1vgNofNHNEkkkCjo9z/1ZT9135oKnSoF7hTZqdTuaN5KtXY+LqYR0Xfmgsmz3i+mCGwCdTvKiik279mipK0Ul0jdtTm0j6NuQaPGQDJ60PVapcc+P6pta2PcZJkplMp8nczpWLLqUiZ/e9QPcNB/qvRUyj9ymESVUBq8hSPZBSAQA0BSALyE5gUXAcArdlaSQACScgBmSeAA1Wjsvs7VttYUqQ63OPNY3pH5b13bZXY6z2FoLG46sZ1XAYj1N6I6h5qHOwWOX3R9m1srgOc1tBp/5hOL+Rskd8LYq/ZJVDeTaabnRoWOaPHEfguuLwhQ5SIsj58q7KVabyyqMJB45dx3q1S2fYwS4gAcV2DaC6xWYYgPAOF2pHaN4XMrW1lOphrP5TdWkx5cFkqTqeTTTULcbmFXusgel4mB1DcsvZOx0qtdz7RODFhBPNLzo1x3SAiW/L0phhJc05GACNYWRsL6KrSr0KpwhzmvBEZEduR081GeWm2xkILUSQQ7RMNmwmk2acZ0ySQI6DtW5TloqlC1srtIYcxqx45Q+faFbr0a1KzNDHemlzmta+JLRG/tQxaaNfFBs2F4yAbixAjQg6ab5hIppNbv/TTWjZ7fh7tLYKT2BwphjwMw0ATHZuKqtuSiDTqCcDm6a5kZSprRer2n0VpYHOAGbSA4T1jKVR9YpQ4Co8A/hcNFrgpJWMMrXIbQ/A7B4HqULjOqp2t+fOLtwJEZK7Ts7qjCWxyd2/tWm9luJy34K9oAKonJWXkgqB6sVPGFREKRqjQSaVLlNBTazclFZ6uZHHP5qVzpCCB1AyxEGxJzf71H4VUMMcW9iKNjSMTyOlR+FVUrfBjaH/IjmCSSSgWdEu7+qme6782FgOW/d39VM9135sLAhRS4f2PqePpDYXgT4Td6aKPYT26poWlct1utFUMGTdXHgPmVWUlFXZaMHJ2XJfuHZipa+VIZTmMWpJGsCR8UWWX7PqBECo578+dkJG6G5jzRVctmZSY1gAAaNOHb1qao0Nc2syS0OGICCTkRA681yZ4uc5bOyOlHCxhHdbnO6tx0abix9OC0kES75+aILguJlp+6p0mho50jIDiXceCz73sdrfVe91mrBznOOHA48kudhzAjSF0j7NrPhsYJBBdUqEzkcjhE+C0KEpWuzNKrGK/lI0tmdmqFhpllEGXZucc3OO6TuA3BbS8Sla1sYhKteNuZQpuqVDha0EklWJXHvtQ2i9Zrix03fdUzNUjRzx+HsHxVWyUrsGry29tLrcbZTJaOYxh5vox+Fw3zr3oovOvY77szqrW+jtdCmXObvLW5uA6Q1jgUCW266j2ksY4tG8Awt/7H7NNreHDRkdzwWkeYRdSjsXcXFmXR2M9IA+nUlpSfc77GQ9hxGBi4YSQB5kK7sjbDTfUoOPMe5o/skj9EU1bF6RloykFjWA8Dm75LDOtUjPLLg3wpwcM8VuY147SUGmmKbiSGjLgfxE8E61bZF9MhhmN+kds5hB9sqii4teHNeN3H5hZFotTnkmTn5p0cLB7lZYyfDG3hai95dM56pvrBIz14q3dd0mq11R2TGAknj1BEmz9w03Ma57ASeVnwC0TrQpozQozqP7BOhQxnnNHEuKKbO+gyjgFVs7zOpW8btpD/AIbZP8IVO2WWlIY2m3E7qGQWWWJU+zVHByhvdAdbbINWODu/cswIq2jultNuOmILYxRlkUKrZSmpRujFWpuErM8CjUzWic091JsTJTRRCTHxU4fIVZyTXIAsB+QRNsMOVU96j8KyFWuRVsKeVU9+h8KyXW+DG0PmjmqSSSBR0S7v6qZ7jvzYWE5bt3f1Uz3HfmwsNyilw/sfU8fSGpm9PTITRZIwLtOymz9KzsaCJdDy4ne5sAdwzyWLsnstSslBlqtTRUq1XinQpjC4Mc6eW8TBcIJjdHFFLKroa0allY/4s/08VzMbUd1FG7BwunIsOsnpTZ6DThxhznkahrRJ7ySB3qttJYhZ6VWm0uILQ/OOsGIAyyHiorNtBRstWjVqh7m1KJY1zQCGcoF5cJmIw6Sciiq+7pFrs2EPwmOS9ueRzjraQqU6KdNPyTUrOFRxfBt0zIB4gFMs7wS4DcfiqlzVposBILmgMdGQxNEExwOverZAaS7SYnuWzMrpnPsSudCa0qvTq4zloFSv6/aVlaXVCBAmFVyvuFjL+0HaYWOgQw/fVAWsG8cX9yGdmNl7PTotfXGKs/lOxu3nOI3lY9w1DeNtfa64mmwjAw6T+Edg1PWVu7T2I1XD0b2tnI4m4mx2cexZ8RVs8puw1BtXItqLS1tPCwtw8Gx+ij+yKi0+sVI5XpGCerMrB2uultmZRZTdLqkl7tJ0yaBzRmj/AGP2e9TL2YsWJrHExGcGe7NWoRShdPkriZ3aj0cbtVb0d5ViNPWKvm8rrmxgllQkAhzvg1oPxXFL7d/tlY/9d/8A5Fdg2LtH+yUzOZdUnsJgf+IVsTHiRSjL+XEyNt7rs9aqGMbhLQcVTRjTlDZO/PQZrCsf2eYoc57msicxDiOJB5vZrGqOdm6DXOqvc1hd6w/CS0EgTnBOi1b7dhpO64Hic/KVndaUI2ixyhnkrnNL9sbaNkbTYI9JUAA6iYHktKxNwtEDWAOsDTx1UG0tAvq2WmOkT5HPzWzVp4IbTjGRAJ0Y3pFIlP8AhJ8u5shG03bwVatdrC7IEtHLOsE82m3r4rIp8nFUfm927ojgtB1nloazmgmXHVzjq48SUx1mazN5045KINIbbyZ5s00ajn/iB8Ny50+mRGWR06xxRze95Prg0qDSZMSBlHbuVO33ZJp2YwHCjLTweNe4rfh5uHy8/wDhgxMNT4+ARYvXptSm5ji1wggkEHimucugnc5lhhC8Cc1eBSSIFFmwZ5VT3qHwrIURXsHzqnv0fhWS63wY2j80c3SSSQJOiXd/VTPdd+bCw3dSILlp4rsptOUtd+aVd9hphsASeJJnyRRWz+x1V2t9IyqFBzzDRJWiy4XGpSZIJqVGsy3FxAT6DMJOXNwnqzAP6rfuG2MpWuk9+YYcYnQwDhPcSPBNtdCZNp2CO+KLKNrf6Kfu4ADiS3GGAOeGzGI6TqvaFvitZWh0kNqB2emNzQJ4aFZra7qjnOcZc4lzjxcTJXlWmlVcNGSTZeliZU214Kd63jB9ABIpWioQ+QRhOKGjry8gjj7PtsWGbHVIa5pLaLjo8a+jnc4TkN47Fyx7gHnLLGch7sR4uVfBipCdXVHHwjNCpKMcqCdVzlmZ36z2k0rTwZUyPU78J/TvC1qrDUMbt5Xz5ZNubbQ5BqCqGxHpG4zlpysneav2r7VbweIa6lT62U8/8ZKUqT4b2JclyjtG0N9UbBQdUqEDLkt3vduAH7hcCv6/KttqFzyczMLKvC86tofjrVH1HcXEnuHAdQXjLWWiB4pmS3BC9nStk6jG2dgbmcy6OkdVYvS+KdCXVDyvwBpBg7iQYz7JVTZDZSsyxm14qgrVS30LBGEgnJ1QEaHM9QHWo7TsheFsrubVFMejAGIu+7BIBgESSdJCwvDXqNt7G9YxKnZLcxLfflS2upYmjEwxyd8n/JdxAh0nL7oT3BCmwOy9SxVahqGm7G1oBYDkQTxHWiy9KmCnVcdzCe6E+0UrRMcpOTuz5kvR82is7/qvj+Yrq2xWVjZ2H+aZ/VchtL8TieLnHzXYNkzFnj+AKuL+KGUN2zR2acRxze4nvJKubUPhjRxfu6gVLd9MNbP8X6dqw9oLSXunc05fqfNc2W5th80Zd4OivRdvwvA7SBC0qlMNYZeATzieHAIf2irFtKnVaYLHjPhPJ/VVaV7GrgJaDUBIPWW5juJgo0XKKaNGqlJxNl4c8hoPo2Rx+8cOoDmN8ym2uzNdlGKIgRLQOxR06rKbeUfSVHagZy7fJ/YXjhVqDM+jbrhYJPedAotuMTXRI1obkMLP3wCHKznG1msXfd0gW4uLiOaBvKIG2YNBiQSOcTLu7gqlopsps0yaDE8ePWUynKz+ytSLaXi24FW+lUtloc6mzIQCTkBwLid/VqrPsdUjOrTnhD/jC19jbQ2o6rj0xSAP4tUXCiDowAda0VcVKk8kfBjpYWFRZ5eTlFvuKvRzLcTekzlDvGoWVC7XUsoIzaEFbVXQw8poAcPPqKbh8bneWSKVsDlWaIFIs2D51T3qHwrIUhFewR5VT3qHwrLXW+DMdH5o5ukkkpEnTNn2Td1ITEtfn/8AaVd+pBcZ0z0KluWoG3ZTJEgNd+aVT1um7R0Hr+Cmjw/sbV8fSLgbJjQmm3ylp+C9oQWtnnMOXyVCpVyBaRLeGeRPwzV+7PvHaRnmOvemR2Qqpu7hNd9OGhK2PgFSMOFqyr2teGmc0ySshC3YMmrLhqZqPMCSco+St2uoKbQBEiQAOkdYVGyVMIx8AY7XGT5AeKe5u8nleTAePF3UloaKzUcs8y7VRWiyjEQDJnIDP/RTSYES1uknU+6ETbM7F2m1wWUzTokiajzGIbzxd2BUbtySD1z7N2i1PwUaZed8GA33nHII/uP7H6hIdaqzGiRLKcuJHAuMAdwK6dct2UbHSbSpgNaNTlLjxJ4q6bSzpDxSZVUXSY9jA0AAQAAABuAyAUdpo4mFoMHURxUzXAr0uHFRyQU7ARhG90weIIOc8EM/ajfIs9iqAHl1BgaO3UokqWHETFR4nMhpAk8dEK37sMbVXa6o+aLWmGScRcd7jw7OCj/C3s4DSGYHEhdfup2CnH8DED3rsNbbNUP+z1Hsa4w5gxgtByJwyRlC2LBflM8h7jTcAAcUiO0HRLxazJWNGGaTdw2sdplsTMk8dI14L2wWJtX0hdphwN7T+JZNjtjGjJ7Xa6a5qxUvunQoO5Qkydd65yg78GtsGrXT9JSrUScxib37j4hM2XZT9CHFgdU/ETnBGRAHch+ne81DhJJcToCe/Lct/Z6ngcXPkBxmAtFSDjBotSmqk07BAy0DdA7AAnkA5ySqlZ1M5jI+CY2qBoZWHKdBbIbanoU2ovMNZgB5Tvgp9oNoMJLWaoRp0XVqoDjm45kro4ahZZpHOxWJv/EAo2Fo4WuedHHLuRvZjObtNwWFZrL6uGhzH5gYQGOJI7AJhary9ozp1GjrY8eOWSzV05yujRh3GEFFsuWmsIQptP8A/GStV1pBEgyOoz8Fl3rUD6bh1FVoQyyQ2tJODsAdrpSA8aHI9qIthGw6p79H4VlQuqh6Sm9h3Fa+x7C1zwdz6Xwqrr1Jfy0cWEbSTOXJJLxMMp0i6B/uunu5LvzSzgw72tf3CVtbL2N9a76VOm0ve5r4aNTFpLj5ArPtFmLSWua5rxq0ggjtB0RRfP2Nq+PpFX0cf8MtGYOpEFb1zDCMzPXxWI6pnhxFx4DQdpV+z2gk4GZRk550HujenJ7mdmzb7yYwco9g3nuQteNtfVOTSBuG/wAFccWirAzOHInMzvce7ert30A4uIMEHXqGQUvchbbmPTsjoGIFoG8j4BW6OBvNEnicytWtUc3njEFQ5EyI7CqPbgtcZZhyw8jGQQYcJaY3EcOpdC2ave12yqGueGsp4XODWNAicmAbgYI7ECut1Mfi8M0YfZtbG4q5GhFISerH81nxLy02x1COaaR0X0GXDsgLMtz2A4SXkdv+Svi1Ss212uHc4N+JXFlJM6dKLTG2a8KoOCmS1sgj0gJ6obI8p3rWo30GuisQ0H8UQ3vnRZDbhrWqHuq+jYDlyTicAdc3cnTgtS+7mc+kRAeY3xnwlaaaqRSl4FVXRlLLtfv2ObeTXsD30RhdJacpDZOBzgYLS4CQBKzPTPL+QajOoPe4R7riU9jKj6rzVBwubQc1pnkkMh3J3cpvkrv9EPLpGWvnu+CmrKcpWiVoqnGN5clK8rytFJhc18n+IAhVbpt9mvKaNroUvSxvGbo1LHag9UrdvG7A9oa6o1mWuX6rLs2x9lpPbWNV7nsIcDjAEjqaNFeipr5EVJUpR2W/pAntF9lT2vL7HVhnQfiJb2OGo7c+1D1DYZ8zaaxiMwzNwdOkuER1wuiXvt5hOGzUjUOcl0ho71jWG8KtoNQ2l7GF7hhayRhEQQXaSf1KZWquKvFlKVGUuYg3ZrDSogtpjLiec7rcf00UwfwCLzslZ4mXtnQh5Pk6ZQ9fFw1aIxNPpGTHJEPH9nf3LJmUnuzo06kYqyRjW22Boz1WFaLzILi3U/sJl4uMn9VnCnJW6nSSRnr123ZFy77uFVxc85awinZKnZ6TqldzA57XYKe+IA5o4ydUNU34GzMZLc2AAe9xDXOLYcOGI750lVrXyN32FxUU0vIf3dTJealTN5/w/wAIUl6WswGN5zsuwLwEsEuOeqo0qvKc87hmTu/zXNTbNFkV71sdCnRJIDS0HljJxcd3WEA2i1BwxjQ5Eda1dprzNY4W8wIWoPzqM/hxDtH78l0KNK0bvkzyqb5UTbOu++e3j80S3bZ8NR3W6l5Cqg26LUGVXO6tEUbP281nvJEQ6lHeKvyTakWpX8WK0pxcbebnJEkklpMB2z7INLF/3v8A9XrsF73BZ7U0itSa/KJ0cOxwzHiuM/ZXWDKdkcdB6XzrOH6rtDbSBqUlcs0TV0vpHOdpfsubSpuq2aqWtptLzTcJJDRMB47N6AatDA0NblA+Iz819EuvCm0cogdp+ar2mlZ68NdTpVARJlrSADpnxKaqlluJcGfNZslTPliNTnuVy46xaHCfxLpG1mx9lJIouNEudhIJxM1EEDnDMAa5TogS3XBVsjyKo5GXLaQ5pOkNPGTGcKI14t7Ml0pWWxZfaxEFU6raZzgKpTs5cSSeRlpAd2HcD15qW0WUk7hpyRzo1GWoHX5IdRXBUWPD2jQDwCL/ALOLA60WkgVCxjGte8NIBfmQ1uYII1nqQ3Z7iZUpvcbSQRBj0OU8A8OyGUZ+C3rgtVKwPx0alWq5zAHFwayBIOgLhHad6pOtHK/IyFGWbbY69VsVMckxmctAQOqP1StL6dKm52EENaTAEkwNBxKArftO2uWuFTA9jcnRLc8zIMTuO5VRtOWyMeKTGQw574zMf5rE6qT/AJialhm0ryOkWGqTSYSA0lrS4bgSJcPipG3hTMw8GDBIMgHrI0XIrRta4HC0wHQc8w4GDPZCir36Xg5co5mBDiN0hvVuA3JkakkuCjwsb/I63bb5o0ee8A93dms0X25ziNBuAGcbpJ0XKbLeRLgHuOEAwJI39fX1b0Stv5rgA77qmBJIMuce0/69iTWqVOFsOpYena/IT2+piaQQCTunPxQy98A4uTGqqPv6TyGBrMs35EzoImSepYduvqXOjXr6gMzms0KM2zZCUKceTee9s5lVrQ8AZ5IYZe01Wb9ZOcAAST171nW+21ahExOQAxQ1s5weK0wwrvuyksZHwdBubahjj6BzgXRyZPDceMK/UvXCOUYh0j9964y9j6bw5riagcCMIMjr7OHFdD2aw1WtFfGa5Ew7IaxIG8ZjsU1sPGH9Iy062dtNDdpMFo5lOap0LRB7+pDtvuqpRgVG4Z0cDLT37u9dFtVqpWVsCC7u/YCCbXa6lueaTObiON+5o08Y3IoTlb17IqJf6DNpa50MGrnADvXXdnLGLPQZTbuGfEneVy+87kq06zGUn4ziAbuIPX1da6pYSWsbjIc4NEgaT+qti5XjG3BWind3RPazIxPMN8z2IVvm8nVOQwQz95la9ve6oczks6pZw0Ss9Oy3NLTtYGbdTwN7kPUqn3x62OHktvaC0oYs1X70Ht+BXTpJ5dzBUdpbHtgbLyi3ZQct/vUfhWQZRr4CTvRPsJVLn1Z6VD4Vleqv5bIov+kjm6SSSuZjqmyDXGxUA2cRDgI4+srpd93g+jTLmtx4MOPOAwuyaDxPZogH7NqzGULK6oYaBVJP/fdGnXClvW8Xl7w17sLnaSQSB1aTPxWZtp7ds3RjdL6RJeG0FWo8yQAWkCJMDeATx4rON5VcQwudJzyJy/z08Qo2y4kSSBziNI947v1hePdDS+IJkzO4SYHEdZUOW5dR2L9O9nkQ/OJhmuX4nOPWF6LyL5DnS0xkc53Nbwz49RWLTkgbyYy7tXdXUrXJJ1JaCRl+J28zubuy3DrVHBJ7FlJk1oqMEClBI3gZA55N3frkqLHBsySXFxJiDJ1zJ1K8rCBAOWeIDIE5gcdB8VL6QNYCTAEiBq5xAkDqyEqyVkUbuz2lbC0Pk5YWgQIzxt08IU1KtiMkSMpEZucBMH+EDMqh/wDIeUMssmgCN4HcpazsIhpI5IJPvDFEjrI8ESigUvJOyrLnTmZz3SZkg9Wg65UWHGXZy8Yp7pB7x81SFYc3s1/fX8FNaHFtWo5uQDgSeJcJjzKnLYrmuh7XAN1MAZbsp5Q7Br3FPdUc0OaDuGKNY3D3fjOapUKk4ieboN/h1DPxXlOq4mBOIACezKT5K2UhSL9lAzfOYjMxhaD1bzpAXle1OMQ4gkCSSJzIAEbuPFV31wzEQQ+Ia2chMQCRG4D4KNvHWdJ0mYzjUalRlvuyc21kT2i2lmc8szB1gfid1GchwAJ3rNxzAzMnOcgY3kzmn2lzpkjTfhA3dH9FEGYjGus9v7yTIxSFyk2y/Z3DCYJk5CBJOeee4KlaThcABkDrpPHCTx4jqVttQEGIAa0mIyyiIJ1JJ1Va1vLnyXAQAIzAPEnv3qI8ky4NCi6DjaAIgzlmeiZkmevrO5b1O1NtLG1KLwy0UgSOVBbxa5u8GI80IPqCGjlZcYOc/iGRPaDu3L20RUjENOoN7shkqSp3Jz7FypbKtstDac8p0B2HMN6RBXQaDaFlpCkwRuyBJJ3yeK5zd72sqBwyIyygceG5bzL6AeHPLTqBhkBo6IEJVeEnZR4GUHHmXJZrPw2th3EP8SPlKMLK4YAT2oCvi1g1GEdNsfvsRjZK0sHYs1WLyoemszsSPIKyb3rgAq9aa8CUL3la8U8FFKF2TOVkCt/1+VHasak/C6VZt9TE8qq5hXZgrRscqUru4wlFv2f86r71D4V0KejKLNgGwanvUPhWUVfgy9H5o5ykkkgSdM2erYLupO0hr/zK8bWHOMycwDrHE/v5plzNJuymBElr4kgSRaZOpGcAnuUPqrxwJj/mUx/7JFk7m1OyX0i6Le1oIJIkjVu78RHaOKfVcHAERmATG8nQdYAWd6vU4NiOnTz/AMSe2jUEDk5Zc+nxmed+4UZF4Laj8j2TiLS6MWU8B0j2mB2SvXQ3J0tEgNy0jjxHco6tJ5yhuevLpaD+13qRlNxEuAxRGT6fjzlJW4jUAIJBkThgCDxJJ3aduSY5wcRoJPmJGETprKlLH5tOEtMGQ+mCCN+ue7JVzZXmeblpy6fYfxbwhJBJsmLm5xGUSTnn1da8dVmXbgN5y0AhM9VdkOTAHTZrpPO1yCd6J2YAaBBjl0znu/F+5RZFW2QtbIgCSdJO7TXsUjqpJy0nPrIEd+iabK/PMScpx08gdY5X7lPZZ3NblhmI57NJ4YozUuwJsie/icvIeGpPHwTH1iBBgDdhkDtn55qR9kfEgMnhjp68ecmGyVN2Gffp59vK8FOxDbGeky5ognQ7x5ZpOrYhAOmny/eS9dYXwcmzx9IwnrjlKMXZUmRhHY+np/MrbdlXm6PTI0kyd0+JUdGjhB1kgxI6tB17+5Tsu98fhE/xs+a8/o+oCDyXEHLlsgf4s1G3YWfRQa8hw8D2HKFI+o4EgRpnAntyVn+j6h6I7HUo8nLyjd72nJjCeJfTgdcYla6IsyvVqgEEkzAE5YstNP1UFSrwntOqt1LFWJyDf5qI/wDZRm7au9rf7yl9SlW7Ku/RWbaIz6zMfH98F650OB1jwhS/0RV4D+8pfUvTdlWAMLf7yl9Sm8eyLSLYtBfWZn1+SOLNeENAQHZLtqh4cQ0ZdOn+jkT2eoAMy3+ZvzWWtBO1jVRk03c0rTWJBJQxfVpwtIG9a9a0SNW/zN+aH7xsdR+mE/26f1KtGFnuXrSutgeec14aZiVo/wBEVei3+8pfUrNa6X4SBh16dP6ltzrsxZHbgwpRbsDzqnvUPhWWF/Q9bot/vKX1Il2Msjqbn4wBidSgBzHE4RVnJpOmJviFSrJODL0YtTRzFJJJWEG9du1tps9NtKm4BrQQOcDm5zs8JE5uKte31s6fnU+tJJVcIvwXVSSVri9vrZ0/Op9aXt9bOn51PrSSU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vDt7bN7wcwc8ZGWYyLoKSSnJHoNSfYNBepJK4s//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8" descr="data:image/jpeg;base64,/9j/4AAQSkZJRgABAQAAAQABAAD/2wCEAAkGBxQSEhUUExQVFRUXFBQYGBgXGBUXGBgXGBcXGBcVFxcYHSggGBolHRcVITEhJSksLi4uFx8zODMsNygtLisBCgoKDg0OGxAQGy0kICUsLDQsLC0wLCwsNCwsLCwsLCwsLCwsLCwsLCwsLCwsLCwsLCwsLCwsLCwsLCwsLCwsLP/AABEIAMQBAgMBIgACEQEDEQH/xAAcAAABBQEBAQAAAAAAAAAAAAAGAAIDBAUHAQj/xABJEAABAwEFAwgHBgIHCAMAAAABAAIRAwQFEiExBkFRIjJSYXGBkaETFBZysdHSByNCtMHwYpIVNYKTouHxJCVDU2ODssIzhLP/xAAZAQACAwEAAAAAAAAAAAAAAAAAAwECBAX/xAAoEQACAQIGAgMBAQADAAAAAAAAAQIDEQQSEyExUUFhMnGRIoEzQrH/2gAMAwEAAhEDEQA/AAu4rmshsdOtXpgkhxc4urDSs5gyY7rYMm8SpfVLr6DfG2fJKw/1Sz3T+bCwAVSMc19zS2opbLg3/VLr6DfG2fJe+p3X0G+Ns+SHgU8K2l7ZGoukbwsV2dBvjbPkl6ldnQb42z5LEcQmSjT9sjU9I3vUrs6DfG2fJWLNct31BLKTSPetY+KHrLQL3QNN54BE1GqGANbkAmU8Pm5bFyrW4S/CN9x3eNaTf5rWozdd2j/ht/mtfyXtpfKzKhUzw6XDYKvf/qi//R92dBv81s+SRu+7eg3+a1/JY5MJB6Xpe2W1fS/DX9RuzoN/mtnyS9RuzoN8bZ8ljuCjcUaXthq+l+G36ldnQb42z5Jep3X0G+Ns+SwnnJR4lGl7YavpfgQ+pXZ0G+Ns+SRsV2DVjfG2fJYDSn2jcjS9sNX0vw2/Vbr6DfG2fJeeq3X0G+Ns+SH2lNJRpe2Gr6X4EXqt19BvjbPkl6tdfQb42z5IfdooWlTpe2Gr6X4E3q119BvjbPkvPV7q6LfG2fJDcLwuRpe2Tq+kE3q119BvjbPkl6tdfRb42z5IYxL3EjS9sjV9L8CX1e6ui3xtnyXvq119FvjbPkhgvSL0aXthq+l+BP6tdfQb42z5JerXX0G+Ns+SGZSnrUaXthq+l+BN6tdfRb42z5K5dtyXfWP3dNroLQeVaRzpI5xbqGu0lBwKK9gjyqnvUPhWVJwcY3uxlOSlJKyOcykvEkwzHQrCP90s90/mwsEogu8f7qZ7rvzYWXZLA6pJmGjeUUVe/wBj6jsl9IqMZKmewAQp/RtbMZ9Z3/5KKBqVdlbEBC8w7t6e9/ivG5IKMv2RwYIHf2q0yusltRPbVTFOxRo1yZVaq1KhaE6pnort3RVKxVqNUD2q0TK8cxLsWuUQ6E/Ip1Wiq+iqAniE3Cp2vBEFRupwpAYzJTWtuQTGZlWrQ2S1gzcSFD4uBnsEqQ2d3Rd4FGlz3I0AZdp3lar7mEaLLLFRTsaY4ds5pVBjPJQtRveVxToEKW6w+jJ4JtOrGfAudNw5KgC9hJetTRYvRhMLVOF41qAK69IUmHVR4UAexByXjgpnty7F48b0ARBFuwXOqe9Q+FZCsCOtFWwQzqe/R+FZLrfBjaPzRzhJJJAo6VcVHHdtJvFrvK1T+irXhaAPu2ZAZGP/ABU9zPIuymRkcD/O1QsxjM0Up5Yv7ZonG7i/SGlqrVHyctAtClQ9I4MGTQeUR8AobyaBAaIAGneVdLa4qUt7EbqQFMH95qm4q6H/AHYB1181UAkqSg1pTgUn56aLxqAJg6O39+asUq0a71Ta6Ote4lKYWL7qU5he037ioaFaFK4TmFa5Uc+mq1ezyJCs03xkU4iOxHIXMcthSMqZQVdtFAFUXUiCq2sTe56GZpVqxFSQYLSI7lLTpGQIPgiiz0aUNZV9ECY5LsOLv4JU55UXjG7G3BtaAQ2sMP8AENO8bkZUbdTe3E0hw4tMoKvTZCeVQIH8Djl/Zch51K0WVxyfTO87j36FY5UadXeL3NCnOHyOkWstIJGg8utB+0pBHXl3g71jvv6vJOM565DNUK1qc7Uk6eUZeSbSw7g7tlalbMrEhoFRxC1bEMVME65hRVqK1mYogqWm1RvZBT6Ls0ARu1PaVCrBGZVdBKLICiwxlwP7KttZomVhBB3aIAirU9+qJtgudU96h8KyHi3eObw/UIk2HpYXVPeofCsl1vgNofNHNEkkkCjo9z/1ZT9135oKnSoF7hTZqdTuaN5KtXY+LqYR0Xfmgsmz3i+mCGwCdTvKiik279mipK0Ul0jdtTm0j6NuQaPGQDJ60PVapcc+P6pta2PcZJkplMp8nczpWLLqUiZ/e9QPcNB/qvRUyj9ymESVUBq8hSPZBSAQA0BSALyE5gUXAcArdlaSQACScgBmSeAA1Wjsvs7VttYUqQ63OPNY3pH5b13bZXY6z2FoLG46sZ1XAYj1N6I6h5qHOwWOX3R9m1srgOc1tBp/5hOL+Rskd8LYq/ZJVDeTaabnRoWOaPHEfguuLwhQ5SIsj58q7KVabyyqMJB45dx3q1S2fYwS4gAcV2DaC6xWYYgPAOF2pHaN4XMrW1lOphrP5TdWkx5cFkqTqeTTTULcbmFXusgel4mB1DcsvZOx0qtdz7RODFhBPNLzo1x3SAiW/L0phhJc05GACNYWRsL6KrSr0KpwhzmvBEZEduR081GeWm2xkILUSQQ7RMNmwmk2acZ0ySQI6DtW5TloqlC1srtIYcxqx45Q+faFbr0a1KzNDHemlzmta+JLRG/tQxaaNfFBs2F4yAbixAjQg6ab5hIppNbv/TTWjZ7fh7tLYKT2BwphjwMw0ATHZuKqtuSiDTqCcDm6a5kZSprRer2n0VpYHOAGbSA4T1jKVR9YpQ4Co8A/hcNFrgpJWMMrXIbQ/A7B4HqULjOqp2t+fOLtwJEZK7Ts7qjCWxyd2/tWm9luJy34K9oAKonJWXkgqB6sVPGFREKRqjQSaVLlNBTazclFZ6uZHHP5qVzpCCB1AyxEGxJzf71H4VUMMcW9iKNjSMTyOlR+FVUrfBjaH/IjmCSSSgWdEu7+qme6782FgOW/d39VM9135sLAhRS4f2PqePpDYXgT4Td6aKPYT26poWlct1utFUMGTdXHgPmVWUlFXZaMHJ2XJfuHZipa+VIZTmMWpJGsCR8UWWX7PqBECo578+dkJG6G5jzRVctmZSY1gAAaNOHb1qao0Nc2syS0OGICCTkRA681yZ4uc5bOyOlHCxhHdbnO6tx0abix9OC0kES75+aILguJlp+6p0mho50jIDiXceCz73sdrfVe91mrBznOOHA48kudhzAjSF0j7NrPhsYJBBdUqEzkcjhE+C0KEpWuzNKrGK/lI0tmdmqFhpllEGXZucc3OO6TuA3BbS8Sla1sYhKteNuZQpuqVDha0EklWJXHvtQ2i9Zrix03fdUzNUjRzx+HsHxVWyUrsGry29tLrcbZTJaOYxh5vox+Fw3zr3oovOvY77szqrW+jtdCmXObvLW5uA6Q1jgUCW266j2ksY4tG8Awt/7H7NNreHDRkdzwWkeYRdSjsXcXFmXR2M9IA+nUlpSfc77GQ9hxGBi4YSQB5kK7sjbDTfUoOPMe5o/skj9EU1bF6RloykFjWA8Dm75LDOtUjPLLg3wpwcM8VuY147SUGmmKbiSGjLgfxE8E61bZF9MhhmN+kds5hB9sqii4teHNeN3H5hZFotTnkmTn5p0cLB7lZYyfDG3hai95dM56pvrBIz14q3dd0mq11R2TGAknj1BEmz9w03Ma57ASeVnwC0TrQpozQozqP7BOhQxnnNHEuKKbO+gyjgFVs7zOpW8btpD/AIbZP8IVO2WWlIY2m3E7qGQWWWJU+zVHByhvdAdbbINWODu/cswIq2jultNuOmILYxRlkUKrZSmpRujFWpuErM8CjUzWic091JsTJTRRCTHxU4fIVZyTXIAsB+QRNsMOVU96j8KyFWuRVsKeVU9+h8KyXW+DG0PmjmqSSSBR0S7v6qZ7jvzYWE5bt3f1Uz3HfmwsNyilw/sfU8fSGpm9PTITRZIwLtOymz9KzsaCJdDy4ne5sAdwzyWLsnstSslBlqtTRUq1XinQpjC4Mc6eW8TBcIJjdHFFLKroa0allY/4s/08VzMbUd1FG7BwunIsOsnpTZ6DThxhznkahrRJ7ySB3qttJYhZ6VWm0uILQ/OOsGIAyyHiorNtBRstWjVqh7m1KJY1zQCGcoF5cJmIw6Sciiq+7pFrs2EPwmOS9ueRzjraQqU6KdNPyTUrOFRxfBt0zIB4gFMs7wS4DcfiqlzVposBILmgMdGQxNEExwOverZAaS7SYnuWzMrpnPsSudCa0qvTq4zloFSv6/aVlaXVCBAmFVyvuFjL+0HaYWOgQw/fVAWsG8cX9yGdmNl7PTotfXGKs/lOxu3nOI3lY9w1DeNtfa64mmwjAw6T+Edg1PWVu7T2I1XD0b2tnI4m4mx2cexZ8RVs8puw1BtXItqLS1tPCwtw8Gx+ij+yKi0+sVI5XpGCerMrB2uultmZRZTdLqkl7tJ0yaBzRmj/AGP2e9TL2YsWJrHExGcGe7NWoRShdPkriZ3aj0cbtVb0d5ViNPWKvm8rrmxgllQkAhzvg1oPxXFL7d/tlY/9d/8A5Fdg2LtH+yUzOZdUnsJgf+IVsTHiRSjL+XEyNt7rs9aqGMbhLQcVTRjTlDZO/PQZrCsf2eYoc57msicxDiOJB5vZrGqOdm6DXOqvc1hd6w/CS0EgTnBOi1b7dhpO64Hic/KVndaUI2ixyhnkrnNL9sbaNkbTYI9JUAA6iYHktKxNwtEDWAOsDTx1UG0tAvq2WmOkT5HPzWzVp4IbTjGRAJ0Y3pFIlP8AhJ8u5shG03bwVatdrC7IEtHLOsE82m3r4rIp8nFUfm927ojgtB1nloazmgmXHVzjq48SUx1mazN5045KINIbbyZ5s00ajn/iB8Ny50+mRGWR06xxRze95Prg0qDSZMSBlHbuVO33ZJp2YwHCjLTweNe4rfh5uHy8/wDhgxMNT4+ARYvXptSm5ji1wggkEHimucugnc5lhhC8Cc1eBSSIFFmwZ5VT3qHwrIURXsHzqnv0fhWS63wY2j80c3SSSQJOiXd/VTPdd+bCw3dSILlp4rsptOUtd+aVd9hphsASeJJnyRRWz+x1V2t9IyqFBzzDRJWiy4XGpSZIJqVGsy3FxAT6DMJOXNwnqzAP6rfuG2MpWuk9+YYcYnQwDhPcSPBNtdCZNp2CO+KLKNrf6Kfu4ADiS3GGAOeGzGI6TqvaFvitZWh0kNqB2emNzQJ4aFZra7qjnOcZc4lzjxcTJXlWmlVcNGSTZeliZU214Kd63jB9ABIpWioQ+QRhOKGjry8gjj7PtsWGbHVIa5pLaLjo8a+jnc4TkN47Fyx7gHnLLGch7sR4uVfBipCdXVHHwjNCpKMcqCdVzlmZ36z2k0rTwZUyPU78J/TvC1qrDUMbt5Xz5ZNubbQ5BqCqGxHpG4zlpysneav2r7VbweIa6lT62U8/8ZKUqT4b2JclyjtG0N9UbBQdUqEDLkt3vduAH7hcCv6/KttqFzyczMLKvC86tofjrVH1HcXEnuHAdQXjLWWiB4pmS3BC9nStk6jG2dgbmcy6OkdVYvS+KdCXVDyvwBpBg7iQYz7JVTZDZSsyxm14qgrVS30LBGEgnJ1QEaHM9QHWo7TsheFsrubVFMejAGIu+7BIBgESSdJCwvDXqNt7G9YxKnZLcxLfflS2upYmjEwxyd8n/JdxAh0nL7oT3BCmwOy9SxVahqGm7G1oBYDkQTxHWiy9KmCnVcdzCe6E+0UrRMcpOTuz5kvR82is7/qvj+Yrq2xWVjZ2H+aZ/VchtL8TieLnHzXYNkzFnj+AKuL+KGUN2zR2acRxze4nvJKubUPhjRxfu6gVLd9MNbP8X6dqw9oLSXunc05fqfNc2W5th80Zd4OivRdvwvA7SBC0qlMNYZeATzieHAIf2irFtKnVaYLHjPhPJ/VVaV7GrgJaDUBIPWW5juJgo0XKKaNGqlJxNl4c8hoPo2Rx+8cOoDmN8ym2uzNdlGKIgRLQOxR06rKbeUfSVHagZy7fJ/YXjhVqDM+jbrhYJPedAotuMTXRI1obkMLP3wCHKznG1msXfd0gW4uLiOaBvKIG2YNBiQSOcTLu7gqlopsps0yaDE8ePWUynKz+ytSLaXi24FW+lUtloc6mzIQCTkBwLid/VqrPsdUjOrTnhD/jC19jbQ2o6rj0xSAP4tUXCiDowAda0VcVKk8kfBjpYWFRZ5eTlFvuKvRzLcTekzlDvGoWVC7XUsoIzaEFbVXQw8poAcPPqKbh8bneWSKVsDlWaIFIs2D51T3qHwrIUhFewR5VT3qHwrLXW+DMdH5o5ukkkpEnTNn2Td1ITEtfn/8AaVd+pBcZ0z0KluWoG3ZTJEgNd+aVT1um7R0Hr+Cmjw/sbV8fSLgbJjQmm3ylp+C9oQWtnnMOXyVCpVyBaRLeGeRPwzV+7PvHaRnmOvemR2Qqpu7hNd9OGhK2PgFSMOFqyr2teGmc0ySshC3YMmrLhqZqPMCSco+St2uoKbQBEiQAOkdYVGyVMIx8AY7XGT5AeKe5u8nleTAePF3UloaKzUcs8y7VRWiyjEQDJnIDP/RTSYES1uknU+6ETbM7F2m1wWUzTokiajzGIbzxd2BUbtySD1z7N2i1PwUaZed8GA33nHII/uP7H6hIdaqzGiRLKcuJHAuMAdwK6dct2UbHSbSpgNaNTlLjxJ4q6bSzpDxSZVUXSY9jA0AAQAAABuAyAUdpo4mFoMHURxUzXAr0uHFRyQU7ARhG90weIIOc8EM/ajfIs9iqAHl1BgaO3UokqWHETFR4nMhpAk8dEK37sMbVXa6o+aLWmGScRcd7jw7OCj/C3s4DSGYHEhdfup2CnH8DED3rsNbbNUP+z1Hsa4w5gxgtByJwyRlC2LBflM8h7jTcAAcUiO0HRLxazJWNGGaTdw2sdplsTMk8dI14L2wWJtX0hdphwN7T+JZNjtjGjJ7Xa6a5qxUvunQoO5Qkydd65yg78GtsGrXT9JSrUScxib37j4hM2XZT9CHFgdU/ETnBGRAHch+ne81DhJJcToCe/Lct/Z6ngcXPkBxmAtFSDjBotSmqk07BAy0DdA7AAnkA5ySqlZ1M5jI+CY2qBoZWHKdBbIbanoU2ovMNZgB5Tvgp9oNoMJLWaoRp0XVqoDjm45kro4ahZZpHOxWJv/EAo2Fo4WuedHHLuRvZjObtNwWFZrL6uGhzH5gYQGOJI7AJhary9ozp1GjrY8eOWSzV05yujRh3GEFFsuWmsIQptP8A/GStV1pBEgyOoz8Fl3rUD6bh1FVoQyyQ2tJODsAdrpSA8aHI9qIthGw6p79H4VlQuqh6Sm9h3Fa+x7C1zwdz6Xwqrr1Jfy0cWEbSTOXJJLxMMp0i6B/uunu5LvzSzgw72tf3CVtbL2N9a76VOm0ve5r4aNTFpLj5ArPtFmLSWua5rxq0ggjtB0RRfP2Nq+PpFX0cf8MtGYOpEFb1zDCMzPXxWI6pnhxFx4DQdpV+z2gk4GZRk550HujenJ7mdmzb7yYwco9g3nuQteNtfVOTSBuG/wAFccWirAzOHInMzvce7ert30A4uIMEHXqGQUvchbbmPTsjoGIFoG8j4BW6OBvNEnicytWtUc3njEFQ5EyI7CqPbgtcZZhyw8jGQQYcJaY3EcOpdC2ave12yqGueGsp4XODWNAicmAbgYI7ECut1Mfi8M0YfZtbG4q5GhFISerH81nxLy02x1COaaR0X0GXDsgLMtz2A4SXkdv+Svi1Ss212uHc4N+JXFlJM6dKLTG2a8KoOCmS1sgj0gJ6obI8p3rWo30GuisQ0H8UQ3vnRZDbhrWqHuq+jYDlyTicAdc3cnTgtS+7mc+kRAeY3xnwlaaaqRSl4FVXRlLLtfv2ObeTXsD30RhdJacpDZOBzgYLS4CQBKzPTPL+QajOoPe4R7riU9jKj6rzVBwubQc1pnkkMh3J3cpvkrv9EPLpGWvnu+CmrKcpWiVoqnGN5clK8rytFJhc18n+IAhVbpt9mvKaNroUvSxvGbo1LHag9UrdvG7A9oa6o1mWuX6rLs2x9lpPbWNV7nsIcDjAEjqaNFeipr5EVJUpR2W/pAntF9lT2vL7HVhnQfiJb2OGo7c+1D1DYZ8zaaxiMwzNwdOkuER1wuiXvt5hOGzUjUOcl0ho71jWG8KtoNQ2l7GF7hhayRhEQQXaSf1KZWquKvFlKVGUuYg3ZrDSogtpjLiec7rcf00UwfwCLzslZ4mXtnQh5Pk6ZQ9fFw1aIxNPpGTHJEPH9nf3LJmUnuzo06kYqyRjW22Boz1WFaLzILi3U/sJl4uMn9VnCnJW6nSSRnr123ZFy77uFVxc85awinZKnZ6TqldzA57XYKe+IA5o4ydUNU34GzMZLc2AAe9xDXOLYcOGI750lVrXyN32FxUU0vIf3dTJealTN5/w/wAIUl6WswGN5zsuwLwEsEuOeqo0qvKc87hmTu/zXNTbNFkV71sdCnRJIDS0HljJxcd3WEA2i1BwxjQ5Eda1dprzNY4W8wIWoPzqM/hxDtH78l0KNK0bvkzyqb5UTbOu++e3j80S3bZ8NR3W6l5Cqg26LUGVXO6tEUbP281nvJEQ6lHeKvyTakWpX8WK0pxcbebnJEkklpMB2z7INLF/3v8A9XrsF73BZ7U0itSa/KJ0cOxwzHiuM/ZXWDKdkcdB6XzrOH6rtDbSBqUlcs0TV0vpHOdpfsubSpuq2aqWtptLzTcJJDRMB47N6AatDA0NblA+Iz819EuvCm0cogdp+ar2mlZ68NdTpVARJlrSADpnxKaqlluJcGfNZslTPliNTnuVy46xaHCfxLpG1mx9lJIouNEudhIJxM1EEDnDMAa5TogS3XBVsjyKo5GXLaQ5pOkNPGTGcKI14t7Ml0pWWxZfaxEFU6raZzgKpTs5cSSeRlpAd2HcD15qW0WUk7hpyRzo1GWoHX5IdRXBUWPD2jQDwCL/ALOLA60WkgVCxjGte8NIBfmQ1uYII1nqQ3Z7iZUpvcbSQRBj0OU8A8OyGUZ+C3rgtVKwPx0alWq5zAHFwayBIOgLhHad6pOtHK/IyFGWbbY69VsVMckxmctAQOqP1StL6dKm52EENaTAEkwNBxKArftO2uWuFTA9jcnRLc8zIMTuO5VRtOWyMeKTGQw574zMf5rE6qT/AJialhm0ryOkWGqTSYSA0lrS4bgSJcPipG3hTMw8GDBIMgHrI0XIrRta4HC0wHQc8w4GDPZCir36Xg5co5mBDiN0hvVuA3JkakkuCjwsb/I63bb5o0ee8A93dms0X25ziNBuAGcbpJ0XKbLeRLgHuOEAwJI39fX1b0Stv5rgA77qmBJIMuce0/69iTWqVOFsOpYena/IT2+piaQQCTunPxQy98A4uTGqqPv6TyGBrMs35EzoImSepYduvqXOjXr6gMzms0KM2zZCUKceTee9s5lVrQ8AZ5IYZe01Wb9ZOcAAST171nW+21ahExOQAxQ1s5weK0wwrvuyksZHwdBubahjj6BzgXRyZPDceMK/UvXCOUYh0j9964y9j6bw5riagcCMIMjr7OHFdD2aw1WtFfGa5Ew7IaxIG8ZjsU1sPGH9Iy062dtNDdpMFo5lOap0LRB7+pDtvuqpRgVG4Z0cDLT37u9dFtVqpWVsCC7u/YCCbXa6lueaTObiON+5o08Y3IoTlb17IqJf6DNpa50MGrnADvXXdnLGLPQZTbuGfEneVy+87kq06zGUn4ziAbuIPX1da6pYSWsbjIc4NEgaT+qti5XjG3BWind3RPazIxPMN8z2IVvm8nVOQwQz95la9ve6oczks6pZw0Ss9Oy3NLTtYGbdTwN7kPUqn3x62OHktvaC0oYs1X70Ht+BXTpJ5dzBUdpbHtgbLyi3ZQct/vUfhWQZRr4CTvRPsJVLn1Z6VD4Vleqv5bIov+kjm6SSSuZjqmyDXGxUA2cRDgI4+srpd93g+jTLmtx4MOPOAwuyaDxPZogH7NqzGULK6oYaBVJP/fdGnXClvW8Xl7w17sLnaSQSB1aTPxWZtp7ds3RjdL6RJeG0FWo8yQAWkCJMDeATx4rON5VcQwudJzyJy/z08Qo2y4kSSBziNI947v1hePdDS+IJkzO4SYHEdZUOW5dR2L9O9nkQ/OJhmuX4nOPWF6LyL5DnS0xkc53Nbwz49RWLTkgbyYy7tXdXUrXJJ1JaCRl+J28zubuy3DrVHBJ7FlJk1oqMEClBI3gZA55N3frkqLHBsySXFxJiDJ1zJ1K8rCBAOWeIDIE5gcdB8VL6QNYCTAEiBq5xAkDqyEqyVkUbuz2lbC0Pk5YWgQIzxt08IU1KtiMkSMpEZucBMH+EDMqh/wDIeUMssmgCN4HcpazsIhpI5IJPvDFEjrI8ESigUvJOyrLnTmZz3SZkg9Wg65UWHGXZy8Yp7pB7x81SFYc3s1/fX8FNaHFtWo5uQDgSeJcJjzKnLYrmuh7XAN1MAZbsp5Q7Br3FPdUc0OaDuGKNY3D3fjOapUKk4ieboN/h1DPxXlOq4mBOIACezKT5K2UhSL9lAzfOYjMxhaD1bzpAXle1OMQ4gkCSSJzIAEbuPFV31wzEQQ+Ia2chMQCRG4D4KNvHWdJ0mYzjUalRlvuyc21kT2i2lmc8szB1gfid1GchwAJ3rNxzAzMnOcgY3kzmn2lzpkjTfhA3dH9FEGYjGus9v7yTIxSFyk2y/Z3DCYJk5CBJOeee4KlaThcABkDrpPHCTx4jqVttQEGIAa0mIyyiIJ1JJ1Va1vLnyXAQAIzAPEnv3qI8ky4NCi6DjaAIgzlmeiZkmevrO5b1O1NtLG1KLwy0UgSOVBbxa5u8GI80IPqCGjlZcYOc/iGRPaDu3L20RUjENOoN7shkqSp3Jz7FypbKtstDac8p0B2HMN6RBXQaDaFlpCkwRuyBJJ3yeK5zd72sqBwyIyygceG5bzL6AeHPLTqBhkBo6IEJVeEnZR4GUHHmXJZrPw2th3EP8SPlKMLK4YAT2oCvi1g1GEdNsfvsRjZK0sHYs1WLyoemszsSPIKyb3rgAq9aa8CUL3la8U8FFKF2TOVkCt/1+VHasak/C6VZt9TE8qq5hXZgrRscqUru4wlFv2f86r71D4V0KejKLNgGwanvUPhWUVfgy9H5o5ykkkgSdM2erYLupO0hr/zK8bWHOMycwDrHE/v5plzNJuymBElr4kgSRaZOpGcAnuUPqrxwJj/mUx/7JFk7m1OyX0i6Le1oIJIkjVu78RHaOKfVcHAERmATG8nQdYAWd6vU4NiOnTz/AMSe2jUEDk5Zc+nxmed+4UZF4Laj8j2TiLS6MWU8B0j2mB2SvXQ3J0tEgNy0jjxHco6tJ5yhuevLpaD+13qRlNxEuAxRGT6fjzlJW4jUAIJBkThgCDxJJ3aduSY5wcRoJPmJGETprKlLH5tOEtMGQ+mCCN+ue7JVzZXmeblpy6fYfxbwhJBJsmLm5xGUSTnn1da8dVmXbgN5y0AhM9VdkOTAHTZrpPO1yCd6J2YAaBBjl0znu/F+5RZFW2QtbIgCSdJO7TXsUjqpJy0nPrIEd+iabK/PMScpx08gdY5X7lPZZ3NblhmI57NJ4YozUuwJsie/icvIeGpPHwTH1iBBgDdhkDtn55qR9kfEgMnhjp68ecmGyVN2Gffp59vK8FOxDbGeky5ognQ7x5ZpOrYhAOmny/eS9dYXwcmzx9IwnrjlKMXZUmRhHY+np/MrbdlXm6PTI0kyd0+JUdGjhB1kgxI6tB17+5Tsu98fhE/xs+a8/o+oCDyXEHLlsgf4s1G3YWfRQa8hw8D2HKFI+o4EgRpnAntyVn+j6h6I7HUo8nLyjd72nJjCeJfTgdcYla6IsyvVqgEEkzAE5YstNP1UFSrwntOqt1LFWJyDf5qI/wDZRm7au9rf7yl9SlW7Ku/RWbaIz6zMfH98F650OB1jwhS/0RV4D+8pfUvTdlWAMLf7yl9Sm8eyLSLYtBfWZn1+SOLNeENAQHZLtqh4cQ0ZdOn+jkT2eoAMy3+ZvzWWtBO1jVRk03c0rTWJBJQxfVpwtIG9a9a0SNW/zN+aH7xsdR+mE/26f1KtGFnuXrSutgeec14aZiVo/wBEVei3+8pfUrNa6X4SBh16dP6ltzrsxZHbgwpRbsDzqnvUPhWWF/Q9bot/vKX1Il2Msjqbn4wBidSgBzHE4RVnJpOmJviFSrJODL0YtTRzFJJJWEG9du1tps9NtKm4BrQQOcDm5zs8JE5uKte31s6fnU+tJJVcIvwXVSSVri9vrZ0/Op9aXt9bOn51PrSSU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vDt7bN7wcwc8ZGWYyLoKSSnJHoNSfYNBepJK4s//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8" name="AutoShape 10" descr="data:image/jpeg;base64,/9j/4AAQSkZJRgABAQAAAQABAAD/2wCEAAkGBxQSEhUUExQVFRUXFBQYGBgXGBUXGBgXGBcXGBcVFxcYHSggGBolHRcVITEhJSksLi4uFx8zODMsNygtLisBCgoKDg0OGxAQGy0kICUsLDQsLC0wLCwsNCwsLCwsLCwsLCwsLCwsLCwsLCwsLCwsLCwsLCwsLCwsLCwsLCwsLP/AABEIAMQBAgMBIgACEQEDEQH/xAAcAAABBQEBAQAAAAAAAAAAAAAGAAIDBAUHAQj/xABJEAABAwEFAwgHBgIHCAMAAAABAAIRAwQFEiExBkFRIjJSYXGBkaETFBZysdHSByNCtMHwYpIVNYKTouHxJCVDU2ODssIzhLP/xAAZAQACAwEAAAAAAAAAAAAAAAAAAwECBAX/xAAoEQACAQIGAgMBAQADAAAAAAAAAQIDEQQSEyExUUFhMnGRIoEzQrH/2gAMAwEAAhEDEQA/AAu4rmshsdOtXpgkhxc4urDSs5gyY7rYMm8SpfVLr6DfG2fJKw/1Sz3T+bCwAVSMc19zS2opbLg3/VLr6DfG2fJe+p3X0G+Ns+SHgU8K2l7ZGoukbwsV2dBvjbPkl6ldnQb42z5LEcQmSjT9sjU9I3vUrs6DfG2fJWLNct31BLKTSPetY+KHrLQL3QNN54BE1GqGANbkAmU8Pm5bFyrW4S/CN9x3eNaTf5rWozdd2j/ht/mtfyXtpfKzKhUzw6XDYKvf/qi//R92dBv81s+SRu+7eg3+a1/JY5MJB6Xpe2W1fS/DX9RuzoN/mtnyS9RuzoN8bZ8ljuCjcUaXthq+l+G36ldnQb42z5Jep3X0G+Ns+SwnnJR4lGl7YavpfgQ+pXZ0G+Ns+SRsV2DVjfG2fJYDSn2jcjS9sNX0vw2/Vbr6DfG2fJeeq3X0G+Ns+SH2lNJRpe2Gr6X4EXqt19BvjbPkl6tdfQb42z5IfdooWlTpe2Gr6X4E3q119BvjbPkvPV7q6LfG2fJDcLwuRpe2Tq+kE3q119BvjbPkl6tdfRb42z5IYxL3EjS9sjV9L8CX1e6ui3xtnyXvq119FvjbPkhgvSL0aXthq+l+BP6tdfQb42z5JerXX0G+Ns+SGZSnrUaXthq+l+BN6tdfRb42z5K5dtyXfWP3dNroLQeVaRzpI5xbqGu0lBwKK9gjyqnvUPhWVJwcY3uxlOSlJKyOcykvEkwzHQrCP90s90/mwsEogu8f7qZ7rvzYWXZLA6pJmGjeUUVe/wBj6jsl9IqMZKmewAQp/RtbMZ9Z3/5KKBqVdlbEBC8w7t6e9/ivG5IKMv2RwYIHf2q0yusltRPbVTFOxRo1yZVaq1KhaE6pnort3RVKxVqNUD2q0TK8cxLsWuUQ6E/Ip1Wiq+iqAniE3Cp2vBEFRupwpAYzJTWtuQTGZlWrQ2S1gzcSFD4uBnsEqQ2d3Rd4FGlz3I0AZdp3lar7mEaLLLFRTsaY4ds5pVBjPJQtRveVxToEKW6w+jJ4JtOrGfAudNw5KgC9hJetTRYvRhMLVOF41qAK69IUmHVR4UAexByXjgpnty7F48b0ARBFuwXOqe9Q+FZCsCOtFWwQzqe/R+FZLrfBjaPzRzhJJJAo6VcVHHdtJvFrvK1T+irXhaAPu2ZAZGP/ABU9zPIuymRkcD/O1QsxjM0Up5Yv7ZonG7i/SGlqrVHyctAtClQ9I4MGTQeUR8AobyaBAaIAGneVdLa4qUt7EbqQFMH95qm4q6H/AHYB1181UAkqSg1pTgUn56aLxqAJg6O39+asUq0a71Ta6Ote4lKYWL7qU5he037ioaFaFK4TmFa5Uc+mq1ezyJCs03xkU4iOxHIXMcthSMqZQVdtFAFUXUiCq2sTe56GZpVqxFSQYLSI7lLTpGQIPgiiz0aUNZV9ECY5LsOLv4JU55UXjG7G3BtaAQ2sMP8AENO8bkZUbdTe3E0hw4tMoKvTZCeVQIH8Djl/Zch51K0WVxyfTO87j36FY5UadXeL3NCnOHyOkWstIJGg8utB+0pBHXl3g71jvv6vJOM565DNUK1qc7Uk6eUZeSbSw7g7tlalbMrEhoFRxC1bEMVME65hRVqK1mYogqWm1RvZBT6Ls0ARu1PaVCrBGZVdBKLICiwxlwP7KttZomVhBB3aIAirU9+qJtgudU96h8KyHi3eObw/UIk2HpYXVPeofCsl1vgNofNHNEkkkCjo9z/1ZT9135oKnSoF7hTZqdTuaN5KtXY+LqYR0Xfmgsmz3i+mCGwCdTvKiik279mipK0Ul0jdtTm0j6NuQaPGQDJ60PVapcc+P6pta2PcZJkplMp8nczpWLLqUiZ/e9QPcNB/qvRUyj9ymESVUBq8hSPZBSAQA0BSALyE5gUXAcArdlaSQACScgBmSeAA1Wjsvs7VttYUqQ63OPNY3pH5b13bZXY6z2FoLG46sZ1XAYj1N6I6h5qHOwWOX3R9m1srgOc1tBp/5hOL+Rskd8LYq/ZJVDeTaabnRoWOaPHEfguuLwhQ5SIsj58q7KVabyyqMJB45dx3q1S2fYwS4gAcV2DaC6xWYYgPAOF2pHaN4XMrW1lOphrP5TdWkx5cFkqTqeTTTULcbmFXusgel4mB1DcsvZOx0qtdz7RODFhBPNLzo1x3SAiW/L0phhJc05GACNYWRsL6KrSr0KpwhzmvBEZEduR081GeWm2xkILUSQQ7RMNmwmk2acZ0ySQI6DtW5TloqlC1srtIYcxqx45Q+faFbr0a1KzNDHemlzmta+JLRG/tQxaaNfFBs2F4yAbixAjQg6ab5hIppNbv/TTWjZ7fh7tLYKT2BwphjwMw0ATHZuKqtuSiDTqCcDm6a5kZSprRer2n0VpYHOAGbSA4T1jKVR9YpQ4Co8A/hcNFrgpJWMMrXIbQ/A7B4HqULjOqp2t+fOLtwJEZK7Ts7qjCWxyd2/tWm9luJy34K9oAKonJWXkgqB6sVPGFREKRqjQSaVLlNBTazclFZ6uZHHP5qVzpCCB1AyxEGxJzf71H4VUMMcW9iKNjSMTyOlR+FVUrfBjaH/IjmCSSSgWdEu7+qme6782FgOW/d39VM9135sLAhRS4f2PqePpDYXgT4Td6aKPYT26poWlct1utFUMGTdXHgPmVWUlFXZaMHJ2XJfuHZipa+VIZTmMWpJGsCR8UWWX7PqBECo578+dkJG6G5jzRVctmZSY1gAAaNOHb1qao0Nc2syS0OGICCTkRA681yZ4uc5bOyOlHCxhHdbnO6tx0abix9OC0kES75+aILguJlp+6p0mho50jIDiXceCz73sdrfVe91mrBznOOHA48kudhzAjSF0j7NrPhsYJBBdUqEzkcjhE+C0KEpWuzNKrGK/lI0tmdmqFhpllEGXZucc3OO6TuA3BbS8Sla1sYhKteNuZQpuqVDha0EklWJXHvtQ2i9Zrix03fdUzNUjRzx+HsHxVWyUrsGry29tLrcbZTJaOYxh5vox+Fw3zr3oovOvY77szqrW+jtdCmXObvLW5uA6Q1jgUCW266j2ksY4tG8Awt/7H7NNreHDRkdzwWkeYRdSjsXcXFmXR2M9IA+nUlpSfc77GQ9hxGBi4YSQB5kK7sjbDTfUoOPMe5o/skj9EU1bF6RloykFjWA8Dm75LDOtUjPLLg3wpwcM8VuY147SUGmmKbiSGjLgfxE8E61bZF9MhhmN+kds5hB9sqii4teHNeN3H5hZFotTnkmTn5p0cLB7lZYyfDG3hai95dM56pvrBIz14q3dd0mq11R2TGAknj1BEmz9w03Ma57ASeVnwC0TrQpozQozqP7BOhQxnnNHEuKKbO+gyjgFVs7zOpW8btpD/AIbZP8IVO2WWlIY2m3E7qGQWWWJU+zVHByhvdAdbbINWODu/cswIq2jultNuOmILYxRlkUKrZSmpRujFWpuErM8CjUzWic091JsTJTRRCTHxU4fIVZyTXIAsB+QRNsMOVU96j8KyFWuRVsKeVU9+h8KyXW+DG0PmjmqSSSBR0S7v6qZ7jvzYWE5bt3f1Uz3HfmwsNyilw/sfU8fSGpm9PTITRZIwLtOymz9KzsaCJdDy4ne5sAdwzyWLsnstSslBlqtTRUq1XinQpjC4Mc6eW8TBcIJjdHFFLKroa0allY/4s/08VzMbUd1FG7BwunIsOsnpTZ6DThxhznkahrRJ7ySB3qttJYhZ6VWm0uILQ/OOsGIAyyHiorNtBRstWjVqh7m1KJY1zQCGcoF5cJmIw6Sciiq+7pFrs2EPwmOS9ueRzjraQqU6KdNPyTUrOFRxfBt0zIB4gFMs7wS4DcfiqlzVposBILmgMdGQxNEExwOverZAaS7SYnuWzMrpnPsSudCa0qvTq4zloFSv6/aVlaXVCBAmFVyvuFjL+0HaYWOgQw/fVAWsG8cX9yGdmNl7PTotfXGKs/lOxu3nOI3lY9w1DeNtfa64mmwjAw6T+Edg1PWVu7T2I1XD0b2tnI4m4mx2cexZ8RVs8puw1BtXItqLS1tPCwtw8Gx+ij+yKi0+sVI5XpGCerMrB2uultmZRZTdLqkl7tJ0yaBzRmj/AGP2e9TL2YsWJrHExGcGe7NWoRShdPkriZ3aj0cbtVb0d5ViNPWKvm8rrmxgllQkAhzvg1oPxXFL7d/tlY/9d/8A5Fdg2LtH+yUzOZdUnsJgf+IVsTHiRSjL+XEyNt7rs9aqGMbhLQcVTRjTlDZO/PQZrCsf2eYoc57msicxDiOJB5vZrGqOdm6DXOqvc1hd6w/CS0EgTnBOi1b7dhpO64Hic/KVndaUI2ixyhnkrnNL9sbaNkbTYI9JUAA6iYHktKxNwtEDWAOsDTx1UG0tAvq2WmOkT5HPzWzVp4IbTjGRAJ0Y3pFIlP8AhJ8u5shG03bwVatdrC7IEtHLOsE82m3r4rIp8nFUfm927ojgtB1nloazmgmXHVzjq48SUx1mazN5045KINIbbyZ5s00ajn/iB8Ny50+mRGWR06xxRze95Prg0qDSZMSBlHbuVO33ZJp2YwHCjLTweNe4rfh5uHy8/wDhgxMNT4+ARYvXptSm5ji1wggkEHimucugnc5lhhC8Cc1eBSSIFFmwZ5VT3qHwrIURXsHzqnv0fhWS63wY2j80c3SSSQJOiXd/VTPdd+bCw3dSILlp4rsptOUtd+aVd9hphsASeJJnyRRWz+x1V2t9IyqFBzzDRJWiy4XGpSZIJqVGsy3FxAT6DMJOXNwnqzAP6rfuG2MpWuk9+YYcYnQwDhPcSPBNtdCZNp2CO+KLKNrf6Kfu4ADiS3GGAOeGzGI6TqvaFvitZWh0kNqB2emNzQJ4aFZra7qjnOcZc4lzjxcTJXlWmlVcNGSTZeliZU214Kd63jB9ABIpWioQ+QRhOKGjry8gjj7PtsWGbHVIa5pLaLjo8a+jnc4TkN47Fyx7gHnLLGch7sR4uVfBipCdXVHHwjNCpKMcqCdVzlmZ36z2k0rTwZUyPU78J/TvC1qrDUMbt5Xz5ZNubbQ5BqCqGxHpG4zlpysneav2r7VbweIa6lT62U8/8ZKUqT4b2JclyjtG0N9UbBQdUqEDLkt3vduAH7hcCv6/KttqFzyczMLKvC86tofjrVH1HcXEnuHAdQXjLWWiB4pmS3BC9nStk6jG2dgbmcy6OkdVYvS+KdCXVDyvwBpBg7iQYz7JVTZDZSsyxm14qgrVS30LBGEgnJ1QEaHM9QHWo7TsheFsrubVFMejAGIu+7BIBgESSdJCwvDXqNt7G9YxKnZLcxLfflS2upYmjEwxyd8n/JdxAh0nL7oT3BCmwOy9SxVahqGm7G1oBYDkQTxHWiy9KmCnVcdzCe6E+0UrRMcpOTuz5kvR82is7/qvj+Yrq2xWVjZ2H+aZ/VchtL8TieLnHzXYNkzFnj+AKuL+KGUN2zR2acRxze4nvJKubUPhjRxfu6gVLd9MNbP8X6dqw9oLSXunc05fqfNc2W5th80Zd4OivRdvwvA7SBC0qlMNYZeATzieHAIf2irFtKnVaYLHjPhPJ/VVaV7GrgJaDUBIPWW5juJgo0XKKaNGqlJxNl4c8hoPo2Rx+8cOoDmN8ym2uzNdlGKIgRLQOxR06rKbeUfSVHagZy7fJ/YXjhVqDM+jbrhYJPedAotuMTXRI1obkMLP3wCHKznG1msXfd0gW4uLiOaBvKIG2YNBiQSOcTLu7gqlopsps0yaDE8ePWUynKz+ytSLaXi24FW+lUtloc6mzIQCTkBwLid/VqrPsdUjOrTnhD/jC19jbQ2o6rj0xSAP4tUXCiDowAda0VcVKk8kfBjpYWFRZ5eTlFvuKvRzLcTekzlDvGoWVC7XUsoIzaEFbVXQw8poAcPPqKbh8bneWSKVsDlWaIFIs2D51T3qHwrIUhFewR5VT3qHwrLXW+DMdH5o5ukkkpEnTNn2Td1ITEtfn/8AaVd+pBcZ0z0KluWoG3ZTJEgNd+aVT1um7R0Hr+Cmjw/sbV8fSLgbJjQmm3ylp+C9oQWtnnMOXyVCpVyBaRLeGeRPwzV+7PvHaRnmOvemR2Qqpu7hNd9OGhK2PgFSMOFqyr2teGmc0ySshC3YMmrLhqZqPMCSco+St2uoKbQBEiQAOkdYVGyVMIx8AY7XGT5AeKe5u8nleTAePF3UloaKzUcs8y7VRWiyjEQDJnIDP/RTSYES1uknU+6ETbM7F2m1wWUzTokiajzGIbzxd2BUbtySD1z7N2i1PwUaZed8GA33nHII/uP7H6hIdaqzGiRLKcuJHAuMAdwK6dct2UbHSbSpgNaNTlLjxJ4q6bSzpDxSZVUXSY9jA0AAQAAABuAyAUdpo4mFoMHURxUzXAr0uHFRyQU7ARhG90weIIOc8EM/ajfIs9iqAHl1BgaO3UokqWHETFR4nMhpAk8dEK37sMbVXa6o+aLWmGScRcd7jw7OCj/C3s4DSGYHEhdfup2CnH8DED3rsNbbNUP+z1Hsa4w5gxgtByJwyRlC2LBflM8h7jTcAAcUiO0HRLxazJWNGGaTdw2sdplsTMk8dI14L2wWJtX0hdphwN7T+JZNjtjGjJ7Xa6a5qxUvunQoO5Qkydd65yg78GtsGrXT9JSrUScxib37j4hM2XZT9CHFgdU/ETnBGRAHch+ne81DhJJcToCe/Lct/Z6ngcXPkBxmAtFSDjBotSmqk07BAy0DdA7AAnkA5ySqlZ1M5jI+CY2qBoZWHKdBbIbanoU2ovMNZgB5Tvgp9oNoMJLWaoRp0XVqoDjm45kro4ahZZpHOxWJv/EAo2Fo4WuedHHLuRvZjObtNwWFZrL6uGhzH5gYQGOJI7AJhary9ozp1GjrY8eOWSzV05yujRh3GEFFsuWmsIQptP8A/GStV1pBEgyOoz8Fl3rUD6bh1FVoQyyQ2tJODsAdrpSA8aHI9qIthGw6p79H4VlQuqh6Sm9h3Fa+x7C1zwdz6Xwqrr1Jfy0cWEbSTOXJJLxMMp0i6B/uunu5LvzSzgw72tf3CVtbL2N9a76VOm0ve5r4aNTFpLj5ArPtFmLSWua5rxq0ggjtB0RRfP2Nq+PpFX0cf8MtGYOpEFb1zDCMzPXxWI6pnhxFx4DQdpV+z2gk4GZRk550HujenJ7mdmzb7yYwco9g3nuQteNtfVOTSBuG/wAFccWirAzOHInMzvce7ert30A4uIMEHXqGQUvchbbmPTsjoGIFoG8j4BW6OBvNEnicytWtUc3njEFQ5EyI7CqPbgtcZZhyw8jGQQYcJaY3EcOpdC2ave12yqGueGsp4XODWNAicmAbgYI7ECut1Mfi8M0YfZtbG4q5GhFISerH81nxLy02x1COaaR0X0GXDsgLMtz2A4SXkdv+Svi1Ss212uHc4N+JXFlJM6dKLTG2a8KoOCmS1sgj0gJ6obI8p3rWo30GuisQ0H8UQ3vnRZDbhrWqHuq+jYDlyTicAdc3cnTgtS+7mc+kRAeY3xnwlaaaqRSl4FVXRlLLtfv2ObeTXsD30RhdJacpDZOBzgYLS4CQBKzPTPL+QajOoPe4R7riU9jKj6rzVBwubQc1pnkkMh3J3cpvkrv9EPLpGWvnu+CmrKcpWiVoqnGN5clK8rytFJhc18n+IAhVbpt9mvKaNroUvSxvGbo1LHag9UrdvG7A9oa6o1mWuX6rLs2x9lpPbWNV7nsIcDjAEjqaNFeipr5EVJUpR2W/pAntF9lT2vL7HVhnQfiJb2OGo7c+1D1DYZ8zaaxiMwzNwdOkuER1wuiXvt5hOGzUjUOcl0ho71jWG8KtoNQ2l7GF7hhayRhEQQXaSf1KZWquKvFlKVGUuYg3ZrDSogtpjLiec7rcf00UwfwCLzslZ4mXtnQh5Pk6ZQ9fFw1aIxNPpGTHJEPH9nf3LJmUnuzo06kYqyRjW22Boz1WFaLzILi3U/sJl4uMn9VnCnJW6nSSRnr123ZFy77uFVxc85awinZKnZ6TqldzA57XYKe+IA5o4ydUNU34GzMZLc2AAe9xDXOLYcOGI750lVrXyN32FxUU0vIf3dTJealTN5/w/wAIUl6WswGN5zsuwLwEsEuOeqo0qvKc87hmTu/zXNTbNFkV71sdCnRJIDS0HljJxcd3WEA2i1BwxjQ5Eda1dprzNY4W8wIWoPzqM/hxDtH78l0KNK0bvkzyqb5UTbOu++e3j80S3bZ8NR3W6l5Cqg26LUGVXO6tEUbP281nvJEQ6lHeKvyTakWpX8WK0pxcbebnJEkklpMB2z7INLF/3v8A9XrsF73BZ7U0itSa/KJ0cOxwzHiuM/ZXWDKdkcdB6XzrOH6rtDbSBqUlcs0TV0vpHOdpfsubSpuq2aqWtptLzTcJJDRMB47N6AatDA0NblA+Iz819EuvCm0cogdp+ar2mlZ68NdTpVARJlrSADpnxKaqlluJcGfNZslTPliNTnuVy46xaHCfxLpG1mx9lJIouNEudhIJxM1EEDnDMAa5TogS3XBVsjyKo5GXLaQ5pOkNPGTGcKI14t7Ml0pWWxZfaxEFU6raZzgKpTs5cSSeRlpAd2HcD15qW0WUk7hpyRzo1GWoHX5IdRXBUWPD2jQDwCL/ALOLA60WkgVCxjGte8NIBfmQ1uYII1nqQ3Z7iZUpvcbSQRBj0OU8A8OyGUZ+C3rgtVKwPx0alWq5zAHFwayBIOgLhHad6pOtHK/IyFGWbbY69VsVMckxmctAQOqP1StL6dKm52EENaTAEkwNBxKArftO2uWuFTA9jcnRLc8zIMTuO5VRtOWyMeKTGQw574zMf5rE6qT/AJialhm0ryOkWGqTSYSA0lrS4bgSJcPipG3hTMw8GDBIMgHrI0XIrRta4HC0wHQc8w4GDPZCir36Xg5co5mBDiN0hvVuA3JkakkuCjwsb/I63bb5o0ee8A93dms0X25ziNBuAGcbpJ0XKbLeRLgHuOEAwJI39fX1b0Stv5rgA77qmBJIMuce0/69iTWqVOFsOpYena/IT2+piaQQCTunPxQy98A4uTGqqPv6TyGBrMs35EzoImSepYduvqXOjXr6gMzms0KM2zZCUKceTee9s5lVrQ8AZ5IYZe01Wb9ZOcAAST171nW+21ahExOQAxQ1s5weK0wwrvuyksZHwdBubahjj6BzgXRyZPDceMK/UvXCOUYh0j9964y9j6bw5riagcCMIMjr7OHFdD2aw1WtFfGa5Ew7IaxIG8ZjsU1sPGH9Iy062dtNDdpMFo5lOap0LRB7+pDtvuqpRgVG4Z0cDLT37u9dFtVqpWVsCC7u/YCCbXa6lueaTObiON+5o08Y3IoTlb17IqJf6DNpa50MGrnADvXXdnLGLPQZTbuGfEneVy+87kq06zGUn4ziAbuIPX1da6pYSWsbjIc4NEgaT+qti5XjG3BWind3RPazIxPMN8z2IVvm8nVOQwQz95la9ve6oczks6pZw0Ss9Oy3NLTtYGbdTwN7kPUqn3x62OHktvaC0oYs1X70Ht+BXTpJ5dzBUdpbHtgbLyi3ZQct/vUfhWQZRr4CTvRPsJVLn1Z6VD4Vleqv5bIov+kjm6SSSuZjqmyDXGxUA2cRDgI4+srpd93g+jTLmtx4MOPOAwuyaDxPZogH7NqzGULK6oYaBVJP/fdGnXClvW8Xl7w17sLnaSQSB1aTPxWZtp7ds3RjdL6RJeG0FWo8yQAWkCJMDeATx4rON5VcQwudJzyJy/z08Qo2y4kSSBziNI947v1hePdDS+IJkzO4SYHEdZUOW5dR2L9O9nkQ/OJhmuX4nOPWF6LyL5DnS0xkc53Nbwz49RWLTkgbyYy7tXdXUrXJJ1JaCRl+J28zubuy3DrVHBJ7FlJk1oqMEClBI3gZA55N3frkqLHBsySXFxJiDJ1zJ1K8rCBAOWeIDIE5gcdB8VL6QNYCTAEiBq5xAkDqyEqyVkUbuz2lbC0Pk5YWgQIzxt08IU1KtiMkSMpEZucBMH+EDMqh/wDIeUMssmgCN4HcpazsIhpI5IJPvDFEjrI8ESigUvJOyrLnTmZz3SZkg9Wg65UWHGXZy8Yp7pB7x81SFYc3s1/fX8FNaHFtWo5uQDgSeJcJjzKnLYrmuh7XAN1MAZbsp5Q7Br3FPdUc0OaDuGKNY3D3fjOapUKk4ieboN/h1DPxXlOq4mBOIACezKT5K2UhSL9lAzfOYjMxhaD1bzpAXle1OMQ4gkCSSJzIAEbuPFV31wzEQQ+Ia2chMQCRG4D4KNvHWdJ0mYzjUalRlvuyc21kT2i2lmc8szB1gfid1GchwAJ3rNxzAzMnOcgY3kzmn2lzpkjTfhA3dH9FEGYjGus9v7yTIxSFyk2y/Z3DCYJk5CBJOeee4KlaThcABkDrpPHCTx4jqVttQEGIAa0mIyyiIJ1JJ1Va1vLnyXAQAIzAPEnv3qI8ky4NCi6DjaAIgzlmeiZkmevrO5b1O1NtLG1KLwy0UgSOVBbxa5u8GI80IPqCGjlZcYOc/iGRPaDu3L20RUjENOoN7shkqSp3Jz7FypbKtstDac8p0B2HMN6RBXQaDaFlpCkwRuyBJJ3yeK5zd72sqBwyIyygceG5bzL6AeHPLTqBhkBo6IEJVeEnZR4GUHHmXJZrPw2th3EP8SPlKMLK4YAT2oCvi1g1GEdNsfvsRjZK0sHYs1WLyoemszsSPIKyb3rgAq9aa8CUL3la8U8FFKF2TOVkCt/1+VHasak/C6VZt9TE8qq5hXZgrRscqUru4wlFv2f86r71D4V0KejKLNgGwanvUPhWUVfgy9H5o5ykkkgSdM2erYLupO0hr/zK8bWHOMycwDrHE/v5plzNJuymBElr4kgSRaZOpGcAnuUPqrxwJj/mUx/7JFk7m1OyX0i6Le1oIJIkjVu78RHaOKfVcHAERmATG8nQdYAWd6vU4NiOnTz/AMSe2jUEDk5Zc+nxmed+4UZF4Laj8j2TiLS6MWU8B0j2mB2SvXQ3J0tEgNy0jjxHco6tJ5yhuevLpaD+13qRlNxEuAxRGT6fjzlJW4jUAIJBkThgCDxJJ3aduSY5wcRoJPmJGETprKlLH5tOEtMGQ+mCCN+ue7JVzZXmeblpy6fYfxbwhJBJsmLm5xGUSTnn1da8dVmXbgN5y0AhM9VdkOTAHTZrpPO1yCd6J2YAaBBjl0znu/F+5RZFW2QtbIgCSdJO7TXsUjqpJy0nPrIEd+iabK/PMScpx08gdY5X7lPZZ3NblhmI57NJ4YozUuwJsie/icvIeGpPHwTH1iBBgDdhkDtn55qR9kfEgMnhjp68ecmGyVN2Gffp59vK8FOxDbGeky5ognQ7x5ZpOrYhAOmny/eS9dYXwcmzx9IwnrjlKMXZUmRhHY+np/MrbdlXm6PTI0kyd0+JUdGjhB1kgxI6tB17+5Tsu98fhE/xs+a8/o+oCDyXEHLlsgf4s1G3YWfRQa8hw8D2HKFI+o4EgRpnAntyVn+j6h6I7HUo8nLyjd72nJjCeJfTgdcYla6IsyvVqgEEkzAE5YstNP1UFSrwntOqt1LFWJyDf5qI/wDZRm7au9rf7yl9SlW7Ku/RWbaIz6zMfH98F650OB1jwhS/0RV4D+8pfUvTdlWAMLf7yl9Sm8eyLSLYtBfWZn1+SOLNeENAQHZLtqh4cQ0ZdOn+jkT2eoAMy3+ZvzWWtBO1jVRk03c0rTWJBJQxfVpwtIG9a9a0SNW/zN+aH7xsdR+mE/26f1KtGFnuXrSutgeec14aZiVo/wBEVei3+8pfUrNa6X4SBh16dP6ltzrsxZHbgwpRbsDzqnvUPhWWF/Q9bot/vKX1Il2Msjqbn4wBidSgBzHE4RVnJpOmJviFSrJODL0YtTRzFJJJWEG9du1tps9NtKm4BrQQOcDm5zs8JE5uKte31s6fnU+tJJVcIvwXVSSVri9vrZ0/Op9aXt9bOn51PrSSU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l7fWzp+dT60kkZI9BqT7F7fWzp+dT60vb62dPzqfWkkjJHoNSfYvb62dPzqfWvDt7bN7wcwc8ZGWYyLoKSSnJHoNSfYNBepJK4s//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4108" name="Picture 12" descr="http://nuevafrontera.files.wordpress.com/2009/12/nacimiento-de-jesus.jpg%3Fw=360&amp;h=3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132855"/>
            <a:ext cx="2798561" cy="3448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5468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4108"/>
                                        </p:tgtEl>
                                        <p:attrNameLst>
                                          <p:attrName>style.visibility</p:attrName>
                                        </p:attrNameLst>
                                      </p:cBhvr>
                                      <p:to>
                                        <p:strVal val="visible"/>
                                      </p:to>
                                    </p:set>
                                    <p:animEffect transition="in" filter="wipe(down)">
                                      <p:cBhvr>
                                        <p:cTn id="39" dur="580">
                                          <p:stCondLst>
                                            <p:cond delay="0"/>
                                          </p:stCondLst>
                                        </p:cTn>
                                        <p:tgtEl>
                                          <p:spTgt spid="4108"/>
                                        </p:tgtEl>
                                      </p:cBhvr>
                                    </p:animEffect>
                                    <p:anim calcmode="lin" valueType="num">
                                      <p:cBhvr>
                                        <p:cTn id="40" dur="1822" tmFilter="0,0; 0.14,0.36; 0.43,0.73; 0.71,0.91; 1.0,1.0">
                                          <p:stCondLst>
                                            <p:cond delay="0"/>
                                          </p:stCondLst>
                                        </p:cTn>
                                        <p:tgtEl>
                                          <p:spTgt spid="410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10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10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10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108"/>
                                        </p:tgtEl>
                                        <p:attrNameLst>
                                          <p:attrName>ppt_y</p:attrName>
                                        </p:attrNameLst>
                                      </p:cBhvr>
                                      <p:tavLst>
                                        <p:tav tm="0" fmla="#ppt_y-sin(pi*$)/81">
                                          <p:val>
                                            <p:fltVal val="0"/>
                                          </p:val>
                                        </p:tav>
                                        <p:tav tm="100000">
                                          <p:val>
                                            <p:fltVal val="1"/>
                                          </p:val>
                                        </p:tav>
                                      </p:tavLst>
                                    </p:anim>
                                    <p:animScale>
                                      <p:cBhvr>
                                        <p:cTn id="45" dur="26">
                                          <p:stCondLst>
                                            <p:cond delay="650"/>
                                          </p:stCondLst>
                                        </p:cTn>
                                        <p:tgtEl>
                                          <p:spTgt spid="4108"/>
                                        </p:tgtEl>
                                      </p:cBhvr>
                                      <p:to x="100000" y="60000"/>
                                    </p:animScale>
                                    <p:animScale>
                                      <p:cBhvr>
                                        <p:cTn id="46" dur="166" decel="50000">
                                          <p:stCondLst>
                                            <p:cond delay="676"/>
                                          </p:stCondLst>
                                        </p:cTn>
                                        <p:tgtEl>
                                          <p:spTgt spid="4108"/>
                                        </p:tgtEl>
                                      </p:cBhvr>
                                      <p:to x="100000" y="100000"/>
                                    </p:animScale>
                                    <p:animScale>
                                      <p:cBhvr>
                                        <p:cTn id="47" dur="26">
                                          <p:stCondLst>
                                            <p:cond delay="1312"/>
                                          </p:stCondLst>
                                        </p:cTn>
                                        <p:tgtEl>
                                          <p:spTgt spid="4108"/>
                                        </p:tgtEl>
                                      </p:cBhvr>
                                      <p:to x="100000" y="80000"/>
                                    </p:animScale>
                                    <p:animScale>
                                      <p:cBhvr>
                                        <p:cTn id="48" dur="166" decel="50000">
                                          <p:stCondLst>
                                            <p:cond delay="1338"/>
                                          </p:stCondLst>
                                        </p:cTn>
                                        <p:tgtEl>
                                          <p:spTgt spid="4108"/>
                                        </p:tgtEl>
                                      </p:cBhvr>
                                      <p:to x="100000" y="100000"/>
                                    </p:animScale>
                                    <p:animScale>
                                      <p:cBhvr>
                                        <p:cTn id="49" dur="26">
                                          <p:stCondLst>
                                            <p:cond delay="1642"/>
                                          </p:stCondLst>
                                        </p:cTn>
                                        <p:tgtEl>
                                          <p:spTgt spid="4108"/>
                                        </p:tgtEl>
                                      </p:cBhvr>
                                      <p:to x="100000" y="90000"/>
                                    </p:animScale>
                                    <p:animScale>
                                      <p:cBhvr>
                                        <p:cTn id="50" dur="166" decel="50000">
                                          <p:stCondLst>
                                            <p:cond delay="1668"/>
                                          </p:stCondLst>
                                        </p:cTn>
                                        <p:tgtEl>
                                          <p:spTgt spid="4108"/>
                                        </p:tgtEl>
                                      </p:cBhvr>
                                      <p:to x="100000" y="100000"/>
                                    </p:animScale>
                                    <p:animScale>
                                      <p:cBhvr>
                                        <p:cTn id="51" dur="26">
                                          <p:stCondLst>
                                            <p:cond delay="1808"/>
                                          </p:stCondLst>
                                        </p:cTn>
                                        <p:tgtEl>
                                          <p:spTgt spid="4108"/>
                                        </p:tgtEl>
                                      </p:cBhvr>
                                      <p:to x="100000" y="95000"/>
                                    </p:animScale>
                                    <p:animScale>
                                      <p:cBhvr>
                                        <p:cTn id="52" dur="166" decel="50000">
                                          <p:stCondLst>
                                            <p:cond delay="1834"/>
                                          </p:stCondLst>
                                        </p:cTn>
                                        <p:tgtEl>
                                          <p:spTgt spid="410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1584176"/>
          </a:xfrm>
        </p:spPr>
        <p:txBody>
          <a:bodyPr/>
          <a:lstStyle/>
          <a:p>
            <a:pPr marL="0" indent="0" algn="ctr">
              <a:buNone/>
            </a:pPr>
            <a:r>
              <a:rPr lang="es-CO" dirty="0"/>
              <a:t>Hemos visto cómo Jesús cumplió las Escrituras en cuanto a su padecimiento como siervo en la primera venida</a:t>
            </a:r>
            <a:r>
              <a:rPr lang="es-CO" dirty="0" smtClean="0"/>
              <a:t>.</a:t>
            </a:r>
            <a:endParaRPr lang="es-CO" dirty="0"/>
          </a:p>
          <a:p>
            <a:endParaRPr lang="es-CO" dirty="0"/>
          </a:p>
        </p:txBody>
      </p:sp>
      <p:sp>
        <p:nvSpPr>
          <p:cNvPr id="4" name="3 Rectángulo"/>
          <p:cNvSpPr/>
          <p:nvPr/>
        </p:nvSpPr>
        <p:spPr>
          <a:xfrm>
            <a:off x="448657" y="2204864"/>
            <a:ext cx="4572000" cy="3108543"/>
          </a:xfrm>
          <a:prstGeom prst="rect">
            <a:avLst/>
          </a:prstGeom>
        </p:spPr>
        <p:txBody>
          <a:bodyPr>
            <a:spAutoFit/>
          </a:bodyPr>
          <a:lstStyle/>
          <a:p>
            <a:pPr algn="ctr"/>
            <a:r>
              <a:rPr lang="es-CO" sz="2800" i="1" dirty="0" smtClean="0">
                <a:solidFill>
                  <a:srgbClr val="0070C0"/>
                </a:solidFill>
                <a:latin typeface="Agency FB" pitchFamily="34" charset="0"/>
              </a:rPr>
              <a:t>El llamado que Dios hace a través de su Palabra es que usted y yo nos preparemos para </a:t>
            </a:r>
            <a:r>
              <a:rPr lang="es-CO" sz="2800" i="1" dirty="0">
                <a:solidFill>
                  <a:srgbClr val="0070C0"/>
                </a:solidFill>
                <a:latin typeface="Agency FB" pitchFamily="34" charset="0"/>
              </a:rPr>
              <a:t>lo que la Biblia predice sobre su </a:t>
            </a:r>
            <a:r>
              <a:rPr lang="es-CO" sz="2800" i="1" dirty="0" smtClean="0">
                <a:solidFill>
                  <a:srgbClr val="0070C0"/>
                </a:solidFill>
                <a:latin typeface="Agency FB" pitchFamily="34" charset="0"/>
              </a:rPr>
              <a:t>retorno, su </a:t>
            </a:r>
            <a:r>
              <a:rPr lang="es-CO" sz="2800" i="1" dirty="0">
                <a:solidFill>
                  <a:srgbClr val="0070C0"/>
                </a:solidFill>
                <a:latin typeface="Agency FB" pitchFamily="34" charset="0"/>
              </a:rPr>
              <a:t>segunda venida y la conclusión de esta </a:t>
            </a:r>
            <a:r>
              <a:rPr lang="es-CO" sz="2800" i="1" dirty="0" smtClean="0">
                <a:solidFill>
                  <a:srgbClr val="0070C0"/>
                </a:solidFill>
                <a:latin typeface="Agency FB" pitchFamily="34" charset="0"/>
              </a:rPr>
              <a:t>última generación, lo cual sucederá muy pronto. </a:t>
            </a:r>
            <a:endParaRPr lang="es-CO" sz="2800" i="1" dirty="0">
              <a:solidFill>
                <a:srgbClr val="0070C0"/>
              </a:solidFill>
              <a:latin typeface="Agency FB" pitchFamily="34" charset="0"/>
            </a:endParaRPr>
          </a:p>
        </p:txBody>
      </p:sp>
      <p:pic>
        <p:nvPicPr>
          <p:cNvPr id="5122" name="Picture 2" descr="https://encrypted-tbn0.gstatic.com/images?q=tbn:ANd9GcRSqsXR500-4_3jh8d098Kb4cS_dGxVOe6lVDv2zlYNGDno_NF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204864"/>
            <a:ext cx="3096344" cy="280831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29635" y="5400218"/>
            <a:ext cx="8443822" cy="954107"/>
          </a:xfrm>
          <a:prstGeom prst="rect">
            <a:avLst/>
          </a:prstGeom>
        </p:spPr>
        <p:txBody>
          <a:bodyPr wrap="square">
            <a:spAutoFit/>
          </a:bodyPr>
          <a:lstStyle/>
          <a:p>
            <a:pPr algn="ctr"/>
            <a:r>
              <a:rPr lang="es-CO" sz="2800" b="1" i="1" dirty="0">
                <a:solidFill>
                  <a:srgbClr val="FF0000"/>
                </a:solidFill>
                <a:latin typeface="Agency FB" pitchFamily="34" charset="0"/>
              </a:rPr>
              <a:t>Qué Dios le bendiga es mi deseo y oración. Amen</a:t>
            </a:r>
            <a:r>
              <a:rPr lang="es-CO" sz="2800" b="1" i="1" dirty="0" smtClean="0">
                <a:solidFill>
                  <a:srgbClr val="FF0000"/>
                </a:solidFill>
                <a:latin typeface="Agency FB" pitchFamily="34" charset="0"/>
              </a:rPr>
              <a:t>. Y por favor: Comparta estos temas, que Cristo regresa muy pronto. </a:t>
            </a:r>
            <a:endParaRPr lang="es-CO" sz="2800" b="1" i="1" dirty="0">
              <a:solidFill>
                <a:srgbClr val="FF0000"/>
              </a:solidFill>
              <a:latin typeface="Agency FB" pitchFamily="34" charset="0"/>
            </a:endParaRPr>
          </a:p>
        </p:txBody>
      </p:sp>
    </p:spTree>
    <p:extLst>
      <p:ext uri="{BB962C8B-B14F-4D97-AF65-F5344CB8AC3E}">
        <p14:creationId xmlns:p14="http://schemas.microsoft.com/office/powerpoint/2010/main" val="170792977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circle(in)">
                                      <p:cBhvr>
                                        <p:cTn id="10" dur="20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1079</Words>
  <Application>Microsoft Office PowerPoint</Application>
  <PresentationFormat>Presentación en pantalla (4:3)</PresentationFormat>
  <Paragraphs>71</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Al cumplir estas últimas tres profecías, Jesús muestra el poder sobrenatural de Mesías. </vt:lpstr>
      <vt:lpstr>Según el DTG, p770, los 11 discípulos  vieron cómo Jesús ascendió al cielo </vt:lpstr>
      <vt:lpstr>Presentación de PowerPoint</vt:lpstr>
      <vt:lpstr>Para reflexionar</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Todo ojo verá que la salvación proviene de Jehová</dc:title>
  <dc:creator>FAMILIA FIERRO CH</dc:creator>
  <cp:lastModifiedBy>FAMILIA FIERRO CH</cp:lastModifiedBy>
  <cp:revision>49</cp:revision>
  <dcterms:created xsi:type="dcterms:W3CDTF">2013-09-22T01:12:07Z</dcterms:created>
  <dcterms:modified xsi:type="dcterms:W3CDTF">2013-09-24T04:13:58Z</dcterms:modified>
</cp:coreProperties>
</file>