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iagrams/_rels/data2.xml.rels><?xml version="1.0" encoding="UTF-8" standalone="yes"?>
<Relationships xmlns="http://schemas.openxmlformats.org/package/2006/relationships"><Relationship Id="rId1" Type="http://schemas.openxmlformats.org/officeDocument/2006/relationships/image" Target="../media/image12.png"/></Relationships>
</file>

<file path=ppt/diagrams/_rels/data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2.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EE780D-86E5-46F9-87EF-77F7A025CDDB}"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6B6309C0-29DB-4EC3-8A12-3DBF1B961B87}">
      <dgm:prSet custT="1"/>
      <dgm:spPr>
        <a:solidFill>
          <a:srgbClr val="002060"/>
        </a:solidFill>
      </dgm:spPr>
      <dgm:t>
        <a:bodyPr/>
        <a:lstStyle/>
        <a:p>
          <a:pPr rtl="0"/>
          <a:r>
            <a:rPr lang="es-CO" sz="2000" b="1" dirty="0" smtClean="0"/>
            <a:t>Todo esto pone de manifiesto un intento de no repetir lo que para muchos fueron relaciones frustrantes con sus propios padres, pero también, con frecuencia, sentimientos de culpa por no pasar suficiente tiempo con sus hijos. </a:t>
          </a:r>
          <a:endParaRPr lang="es-CO" sz="2000" b="1" dirty="0"/>
        </a:p>
      </dgm:t>
    </dgm:pt>
    <dgm:pt modelId="{5AC6097F-14EA-41F4-A6C4-7C63DACC6FEA}" type="parTrans" cxnId="{3A46A5EC-CBF5-41F5-B32F-A94914108D49}">
      <dgm:prSet/>
      <dgm:spPr/>
      <dgm:t>
        <a:bodyPr/>
        <a:lstStyle/>
        <a:p>
          <a:endParaRPr lang="es-CO"/>
        </a:p>
      </dgm:t>
    </dgm:pt>
    <dgm:pt modelId="{F3526640-8371-4F68-9051-A6AF95CC2422}" type="sibTrans" cxnId="{3A46A5EC-CBF5-41F5-B32F-A94914108D49}">
      <dgm:prSet/>
      <dgm:spPr/>
      <dgm:t>
        <a:bodyPr/>
        <a:lstStyle/>
        <a:p>
          <a:endParaRPr lang="es-CO"/>
        </a:p>
      </dgm:t>
    </dgm:pt>
    <dgm:pt modelId="{08B6AFA5-27BC-40CB-9752-5987CA0349FA}">
      <dgm:prSet custT="1"/>
      <dgm:spPr>
        <a:solidFill>
          <a:srgbClr val="002060"/>
        </a:solidFill>
      </dgm:spPr>
      <dgm:t>
        <a:bodyPr/>
        <a:lstStyle/>
        <a:p>
          <a:pPr rtl="0"/>
          <a:r>
            <a:rPr lang="es-CO" sz="2000" b="1" dirty="0" smtClean="0"/>
            <a:t>Nadie quiere ser calificado de «autoritario» o de «tirano», y por ello las normas se esfuman, los limites no existen y los padres terminan en situaciones de virtual servidumbre: su labor fundamental es complacer a sus hijos, situación totalmente impensable hace apenas 30 o 40 años.</a:t>
          </a:r>
          <a:endParaRPr lang="es-CO" sz="2000" b="1" dirty="0"/>
        </a:p>
      </dgm:t>
    </dgm:pt>
    <dgm:pt modelId="{A1A67C8C-67DF-4623-8574-EC2CE5519C1D}" type="parTrans" cxnId="{DABBFC24-4234-482E-902C-E8D015846DDC}">
      <dgm:prSet/>
      <dgm:spPr/>
      <dgm:t>
        <a:bodyPr/>
        <a:lstStyle/>
        <a:p>
          <a:endParaRPr lang="es-CO"/>
        </a:p>
      </dgm:t>
    </dgm:pt>
    <dgm:pt modelId="{13EE0BDF-1188-448D-901A-10A056B46515}" type="sibTrans" cxnId="{DABBFC24-4234-482E-902C-E8D015846DDC}">
      <dgm:prSet/>
      <dgm:spPr/>
      <dgm:t>
        <a:bodyPr/>
        <a:lstStyle/>
        <a:p>
          <a:endParaRPr lang="es-CO"/>
        </a:p>
      </dgm:t>
    </dgm:pt>
    <dgm:pt modelId="{E842BC20-C3ED-49B3-ADB1-80B9896BC511}" type="pres">
      <dgm:prSet presAssocID="{6FEE780D-86E5-46F9-87EF-77F7A025CDDB}" presName="linearFlow" presStyleCnt="0">
        <dgm:presLayoutVars>
          <dgm:dir/>
          <dgm:resizeHandles val="exact"/>
        </dgm:presLayoutVars>
      </dgm:prSet>
      <dgm:spPr/>
      <dgm:t>
        <a:bodyPr/>
        <a:lstStyle/>
        <a:p>
          <a:endParaRPr lang="es-CO"/>
        </a:p>
      </dgm:t>
    </dgm:pt>
    <dgm:pt modelId="{954FBF5F-58AE-468A-AEC3-D527D05CA223}" type="pres">
      <dgm:prSet presAssocID="{6B6309C0-29DB-4EC3-8A12-3DBF1B961B87}" presName="composite" presStyleCnt="0"/>
      <dgm:spPr/>
    </dgm:pt>
    <dgm:pt modelId="{086C3998-8482-41AB-9E59-0FE098A0BC95}" type="pres">
      <dgm:prSet presAssocID="{6B6309C0-29DB-4EC3-8A12-3DBF1B961B87}" presName="imgShp" presStyleLbl="fgImgPlace1" presStyleIdx="0" presStyleCnt="2"/>
      <dgm:spPr>
        <a:blipFill rotWithShape="1">
          <a:blip xmlns:r="http://schemas.openxmlformats.org/officeDocument/2006/relationships" r:embed="rId1"/>
          <a:stretch>
            <a:fillRect/>
          </a:stretch>
        </a:blipFill>
      </dgm:spPr>
    </dgm:pt>
    <dgm:pt modelId="{912BE229-D0BE-4AE1-8F08-E5F4325DAC0D}" type="pres">
      <dgm:prSet presAssocID="{6B6309C0-29DB-4EC3-8A12-3DBF1B961B87}" presName="txShp" presStyleLbl="node1" presStyleIdx="0" presStyleCnt="2">
        <dgm:presLayoutVars>
          <dgm:bulletEnabled val="1"/>
        </dgm:presLayoutVars>
      </dgm:prSet>
      <dgm:spPr/>
      <dgm:t>
        <a:bodyPr/>
        <a:lstStyle/>
        <a:p>
          <a:endParaRPr lang="es-CO"/>
        </a:p>
      </dgm:t>
    </dgm:pt>
    <dgm:pt modelId="{6E0C7ECE-75EF-4A8C-98CB-93D65CAE418D}" type="pres">
      <dgm:prSet presAssocID="{F3526640-8371-4F68-9051-A6AF95CC2422}" presName="spacing" presStyleCnt="0"/>
      <dgm:spPr/>
    </dgm:pt>
    <dgm:pt modelId="{B4B30F2C-551D-4858-9A1C-50CF7AB97313}" type="pres">
      <dgm:prSet presAssocID="{08B6AFA5-27BC-40CB-9752-5987CA0349FA}" presName="composite" presStyleCnt="0"/>
      <dgm:spPr/>
    </dgm:pt>
    <dgm:pt modelId="{74824011-1D7C-42DD-A668-0577EAC567DD}" type="pres">
      <dgm:prSet presAssocID="{08B6AFA5-27BC-40CB-9752-5987CA0349FA}" presName="imgShp" presStyleLbl="fgImgPlace1" presStyleIdx="1" presStyleCnt="2"/>
      <dgm:spPr>
        <a:blipFill rotWithShape="1">
          <a:blip xmlns:r="http://schemas.openxmlformats.org/officeDocument/2006/relationships" r:embed="rId2"/>
          <a:stretch>
            <a:fillRect/>
          </a:stretch>
        </a:blipFill>
      </dgm:spPr>
    </dgm:pt>
    <dgm:pt modelId="{27FFC6FB-1964-4AC6-8C07-8E4C2A697468}" type="pres">
      <dgm:prSet presAssocID="{08B6AFA5-27BC-40CB-9752-5987CA0349FA}" presName="txShp" presStyleLbl="node1" presStyleIdx="1" presStyleCnt="2" custLinFactNeighborX="-173" custLinFactNeighborY="-3975">
        <dgm:presLayoutVars>
          <dgm:bulletEnabled val="1"/>
        </dgm:presLayoutVars>
      </dgm:prSet>
      <dgm:spPr/>
      <dgm:t>
        <a:bodyPr/>
        <a:lstStyle/>
        <a:p>
          <a:endParaRPr lang="es-CO"/>
        </a:p>
      </dgm:t>
    </dgm:pt>
  </dgm:ptLst>
  <dgm:cxnLst>
    <dgm:cxn modelId="{3A46A5EC-CBF5-41F5-B32F-A94914108D49}" srcId="{6FEE780D-86E5-46F9-87EF-77F7A025CDDB}" destId="{6B6309C0-29DB-4EC3-8A12-3DBF1B961B87}" srcOrd="0" destOrd="0" parTransId="{5AC6097F-14EA-41F4-A6C4-7C63DACC6FEA}" sibTransId="{F3526640-8371-4F68-9051-A6AF95CC2422}"/>
    <dgm:cxn modelId="{72C7C8F6-A2CE-46FB-8A11-BE7956C1D97E}" type="presOf" srcId="{6B6309C0-29DB-4EC3-8A12-3DBF1B961B87}" destId="{912BE229-D0BE-4AE1-8F08-E5F4325DAC0D}" srcOrd="0" destOrd="0" presId="urn:microsoft.com/office/officeart/2005/8/layout/vList3"/>
    <dgm:cxn modelId="{DABBFC24-4234-482E-902C-E8D015846DDC}" srcId="{6FEE780D-86E5-46F9-87EF-77F7A025CDDB}" destId="{08B6AFA5-27BC-40CB-9752-5987CA0349FA}" srcOrd="1" destOrd="0" parTransId="{A1A67C8C-67DF-4623-8574-EC2CE5519C1D}" sibTransId="{13EE0BDF-1188-448D-901A-10A056B46515}"/>
    <dgm:cxn modelId="{0F3C06DB-22CE-4799-8E88-C63FF0DE33F8}" type="presOf" srcId="{6FEE780D-86E5-46F9-87EF-77F7A025CDDB}" destId="{E842BC20-C3ED-49B3-ADB1-80B9896BC511}" srcOrd="0" destOrd="0" presId="urn:microsoft.com/office/officeart/2005/8/layout/vList3"/>
    <dgm:cxn modelId="{B8BA07DB-F02B-49E2-A2B5-A3EAAA42F5E9}" type="presOf" srcId="{08B6AFA5-27BC-40CB-9752-5987CA0349FA}" destId="{27FFC6FB-1964-4AC6-8C07-8E4C2A697468}" srcOrd="0" destOrd="0" presId="urn:microsoft.com/office/officeart/2005/8/layout/vList3"/>
    <dgm:cxn modelId="{43CC8C01-297B-491B-B1B1-1D7F7276AFDC}" type="presParOf" srcId="{E842BC20-C3ED-49B3-ADB1-80B9896BC511}" destId="{954FBF5F-58AE-468A-AEC3-D527D05CA223}" srcOrd="0" destOrd="0" presId="urn:microsoft.com/office/officeart/2005/8/layout/vList3"/>
    <dgm:cxn modelId="{A4B39F48-A5C5-4A9D-9B23-56FD8D1E3E1C}" type="presParOf" srcId="{954FBF5F-58AE-468A-AEC3-D527D05CA223}" destId="{086C3998-8482-41AB-9E59-0FE098A0BC95}" srcOrd="0" destOrd="0" presId="urn:microsoft.com/office/officeart/2005/8/layout/vList3"/>
    <dgm:cxn modelId="{934A68C2-56B5-4F90-B5D8-794754BEB1C6}" type="presParOf" srcId="{954FBF5F-58AE-468A-AEC3-D527D05CA223}" destId="{912BE229-D0BE-4AE1-8F08-E5F4325DAC0D}" srcOrd="1" destOrd="0" presId="urn:microsoft.com/office/officeart/2005/8/layout/vList3"/>
    <dgm:cxn modelId="{339F3E5C-480B-4243-BA2C-42CFA7027295}" type="presParOf" srcId="{E842BC20-C3ED-49B3-ADB1-80B9896BC511}" destId="{6E0C7ECE-75EF-4A8C-98CB-93D65CAE418D}" srcOrd="1" destOrd="0" presId="urn:microsoft.com/office/officeart/2005/8/layout/vList3"/>
    <dgm:cxn modelId="{6D2A8912-A38B-4600-A71B-3C6A2E5295BF}" type="presParOf" srcId="{E842BC20-C3ED-49B3-ADB1-80B9896BC511}" destId="{B4B30F2C-551D-4858-9A1C-50CF7AB97313}" srcOrd="2" destOrd="0" presId="urn:microsoft.com/office/officeart/2005/8/layout/vList3"/>
    <dgm:cxn modelId="{6F058BC4-2376-4507-96F1-AF1AE1238FBF}" type="presParOf" srcId="{B4B30F2C-551D-4858-9A1C-50CF7AB97313}" destId="{74824011-1D7C-42DD-A668-0577EAC567DD}" srcOrd="0" destOrd="0" presId="urn:microsoft.com/office/officeart/2005/8/layout/vList3"/>
    <dgm:cxn modelId="{F1634BB7-6B83-468F-90B6-52DEF5E0A637}" type="presParOf" srcId="{B4B30F2C-551D-4858-9A1C-50CF7AB97313}" destId="{27FFC6FB-1964-4AC6-8C07-8E4C2A697468}" srcOrd="1" destOrd="0" presId="urn:microsoft.com/office/officeart/2005/8/layout/vList3"/>
  </dgm:cxnLst>
  <dgm:bg>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5A2EF1-7127-469A-B954-E6E5DA186D1B}"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517AE46B-BE44-4DAB-8C9C-AD1620AC1E1A}">
      <dgm:prSet/>
      <dgm:spPr>
        <a:solidFill>
          <a:schemeClr val="accent2"/>
        </a:solidFill>
      </dgm:spPr>
      <dgm:t>
        <a:bodyPr/>
        <a:lstStyle/>
        <a:p>
          <a:pPr rtl="0"/>
          <a:r>
            <a:rPr lang="es-CO" b="1" i="1" dirty="0" smtClean="0">
              <a:latin typeface="Agency FB" pitchFamily="34" charset="0"/>
            </a:rPr>
            <a:t>¿Qué de eso ocurre en su familia?</a:t>
          </a:r>
          <a:endParaRPr lang="es-CO" b="1" i="1" dirty="0">
            <a:latin typeface="Agency FB" pitchFamily="34" charset="0"/>
          </a:endParaRPr>
        </a:p>
      </dgm:t>
    </dgm:pt>
    <dgm:pt modelId="{7DE78759-DFAB-44D8-91EA-2267B987086F}" type="parTrans" cxnId="{11FFEA01-5893-46D1-8D50-83EE209D3993}">
      <dgm:prSet/>
      <dgm:spPr/>
      <dgm:t>
        <a:bodyPr/>
        <a:lstStyle/>
        <a:p>
          <a:endParaRPr lang="es-CO"/>
        </a:p>
      </dgm:t>
    </dgm:pt>
    <dgm:pt modelId="{0272CAB8-5495-472A-B1FE-7E72C18B0597}" type="sibTrans" cxnId="{11FFEA01-5893-46D1-8D50-83EE209D3993}">
      <dgm:prSet/>
      <dgm:spPr/>
      <dgm:t>
        <a:bodyPr/>
        <a:lstStyle/>
        <a:p>
          <a:endParaRPr lang="es-CO"/>
        </a:p>
      </dgm:t>
    </dgm:pt>
    <dgm:pt modelId="{A995DADD-CCBF-4FAD-BF75-83170BF7542E}" type="pres">
      <dgm:prSet presAssocID="{DF5A2EF1-7127-469A-B954-E6E5DA186D1B}" presName="linearFlow" presStyleCnt="0">
        <dgm:presLayoutVars>
          <dgm:dir/>
          <dgm:resizeHandles val="exact"/>
        </dgm:presLayoutVars>
      </dgm:prSet>
      <dgm:spPr/>
      <dgm:t>
        <a:bodyPr/>
        <a:lstStyle/>
        <a:p>
          <a:endParaRPr lang="es-CO"/>
        </a:p>
      </dgm:t>
    </dgm:pt>
    <dgm:pt modelId="{EA193827-BF9F-47A2-B3C3-1A131DC05550}" type="pres">
      <dgm:prSet presAssocID="{517AE46B-BE44-4DAB-8C9C-AD1620AC1E1A}" presName="composite" presStyleCnt="0"/>
      <dgm:spPr/>
    </dgm:pt>
    <dgm:pt modelId="{B79631FF-CE82-4FD0-87C2-F075FF1033A8}" type="pres">
      <dgm:prSet presAssocID="{517AE46B-BE44-4DAB-8C9C-AD1620AC1E1A}" presName="imgShp" presStyleLbl="fgImgPlace1" presStyleIdx="0" presStyleCnt="1" custScaleX="199695"/>
      <dgm:spPr>
        <a:blipFill rotWithShape="1">
          <a:blip xmlns:r="http://schemas.openxmlformats.org/officeDocument/2006/relationships" r:embed="rId1"/>
          <a:stretch>
            <a:fillRect/>
          </a:stretch>
        </a:blipFill>
      </dgm:spPr>
    </dgm:pt>
    <dgm:pt modelId="{CABA7AA5-A2C2-4899-86A7-132F2048749C}" type="pres">
      <dgm:prSet presAssocID="{517AE46B-BE44-4DAB-8C9C-AD1620AC1E1A}" presName="txShp" presStyleLbl="node1" presStyleIdx="0" presStyleCnt="1" custScaleX="84209">
        <dgm:presLayoutVars>
          <dgm:bulletEnabled val="1"/>
        </dgm:presLayoutVars>
      </dgm:prSet>
      <dgm:spPr/>
      <dgm:t>
        <a:bodyPr/>
        <a:lstStyle/>
        <a:p>
          <a:endParaRPr lang="es-CO"/>
        </a:p>
      </dgm:t>
    </dgm:pt>
  </dgm:ptLst>
  <dgm:cxnLst>
    <dgm:cxn modelId="{850A2EA7-FD56-4C0D-9B0F-EACEFE704D80}" type="presOf" srcId="{DF5A2EF1-7127-469A-B954-E6E5DA186D1B}" destId="{A995DADD-CCBF-4FAD-BF75-83170BF7542E}" srcOrd="0" destOrd="0" presId="urn:microsoft.com/office/officeart/2005/8/layout/vList3"/>
    <dgm:cxn modelId="{11FFEA01-5893-46D1-8D50-83EE209D3993}" srcId="{DF5A2EF1-7127-469A-B954-E6E5DA186D1B}" destId="{517AE46B-BE44-4DAB-8C9C-AD1620AC1E1A}" srcOrd="0" destOrd="0" parTransId="{7DE78759-DFAB-44D8-91EA-2267B987086F}" sibTransId="{0272CAB8-5495-472A-B1FE-7E72C18B0597}"/>
    <dgm:cxn modelId="{425EDFC2-26B0-4DB2-942E-BE07DEE02644}" type="presOf" srcId="{517AE46B-BE44-4DAB-8C9C-AD1620AC1E1A}" destId="{CABA7AA5-A2C2-4899-86A7-132F2048749C}" srcOrd="0" destOrd="0" presId="urn:microsoft.com/office/officeart/2005/8/layout/vList3"/>
    <dgm:cxn modelId="{95DC29DC-62E5-4EC7-9771-E34CCF45D15E}" type="presParOf" srcId="{A995DADD-CCBF-4FAD-BF75-83170BF7542E}" destId="{EA193827-BF9F-47A2-B3C3-1A131DC05550}" srcOrd="0" destOrd="0" presId="urn:microsoft.com/office/officeart/2005/8/layout/vList3"/>
    <dgm:cxn modelId="{D5802F83-B032-40A4-A676-79AC622F2BD0}" type="presParOf" srcId="{EA193827-BF9F-47A2-B3C3-1A131DC05550}" destId="{B79631FF-CE82-4FD0-87C2-F075FF1033A8}" srcOrd="0" destOrd="0" presId="urn:microsoft.com/office/officeart/2005/8/layout/vList3"/>
    <dgm:cxn modelId="{16C5DDB0-63C5-4781-8DF5-01030A427E49}" type="presParOf" srcId="{EA193827-BF9F-47A2-B3C3-1A131DC05550}" destId="{CABA7AA5-A2C2-4899-86A7-132F2048749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C80666-39F9-4905-A3B1-8A9FCA6A6447}"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7AB1A79E-9015-4FF8-AAAE-FE479FDCBD92}">
      <dgm:prSet custT="1"/>
      <dgm:spPr/>
      <dgm:t>
        <a:bodyPr/>
        <a:lstStyle/>
        <a:p>
          <a:pPr rtl="0"/>
          <a:r>
            <a:rPr lang="es-CO" sz="2000" b="1" dirty="0" smtClean="0"/>
            <a:t>El siguiente TEST de 20 preguntas lo ayudará a reflexionar sobre la forma como usted esta manejando las relaciones con sus hijos. </a:t>
          </a:r>
          <a:endParaRPr lang="es-CO" sz="2000" b="1" dirty="0"/>
        </a:p>
      </dgm:t>
    </dgm:pt>
    <dgm:pt modelId="{90A1CE67-CB46-4C92-AF0A-B22844D50AD8}" type="parTrans" cxnId="{36CB7B25-BC3D-4A55-B16A-8EF515427788}">
      <dgm:prSet/>
      <dgm:spPr/>
      <dgm:t>
        <a:bodyPr/>
        <a:lstStyle/>
        <a:p>
          <a:endParaRPr lang="es-CO"/>
        </a:p>
      </dgm:t>
    </dgm:pt>
    <dgm:pt modelId="{6E526BF9-62EF-4EBD-8FFE-F7FF2E099782}" type="sibTrans" cxnId="{36CB7B25-BC3D-4A55-B16A-8EF515427788}">
      <dgm:prSet/>
      <dgm:spPr/>
      <dgm:t>
        <a:bodyPr/>
        <a:lstStyle/>
        <a:p>
          <a:endParaRPr lang="es-CO"/>
        </a:p>
      </dgm:t>
    </dgm:pt>
    <dgm:pt modelId="{0350A62F-1AE0-4CEB-B67D-5EF1C08983E9}">
      <dgm:prSet custT="1"/>
      <dgm:spPr/>
      <dgm:t>
        <a:bodyPr/>
        <a:lstStyle/>
        <a:p>
          <a:pPr rtl="0"/>
          <a:r>
            <a:rPr lang="es-CO" sz="2400" b="1" dirty="0" smtClean="0"/>
            <a:t>Lo ideal es que usted y su pareja respondan por separado y luego comparen sus repuestas. </a:t>
          </a:r>
          <a:endParaRPr lang="es-CO" sz="2400" b="1" dirty="0"/>
        </a:p>
      </dgm:t>
    </dgm:pt>
    <dgm:pt modelId="{018A7EDB-62AB-48F3-8476-9ED28733ADCD}" type="parTrans" cxnId="{2D74C7A2-03C1-4CA5-8B36-35B0D51AB41B}">
      <dgm:prSet/>
      <dgm:spPr/>
      <dgm:t>
        <a:bodyPr/>
        <a:lstStyle/>
        <a:p>
          <a:endParaRPr lang="es-CO"/>
        </a:p>
      </dgm:t>
    </dgm:pt>
    <dgm:pt modelId="{DDF3562C-A2CA-41AA-9167-842997F1AC6C}" type="sibTrans" cxnId="{2D74C7A2-03C1-4CA5-8B36-35B0D51AB41B}">
      <dgm:prSet/>
      <dgm:spPr/>
      <dgm:t>
        <a:bodyPr/>
        <a:lstStyle/>
        <a:p>
          <a:endParaRPr lang="es-CO"/>
        </a:p>
      </dgm:t>
    </dgm:pt>
    <dgm:pt modelId="{2ED54770-9526-4F02-AAC4-3060E3B3F38F}">
      <dgm:prSet custT="1"/>
      <dgm:spPr/>
      <dgm:t>
        <a:bodyPr/>
        <a:lstStyle/>
        <a:p>
          <a:pPr rtl="0"/>
          <a:r>
            <a:rPr lang="es-CO" sz="2000" b="1" dirty="0" smtClean="0"/>
            <a:t>De esa manera podrán hacer replanteamientos a partir de la manera como cada uno ve las cosas e introducir cambios en las relaciones con sus hijos.  </a:t>
          </a:r>
          <a:endParaRPr lang="es-CO" sz="2000" b="1" dirty="0"/>
        </a:p>
      </dgm:t>
    </dgm:pt>
    <dgm:pt modelId="{4F98A1C6-3164-4F41-B24F-E5A3427F49A3}" type="parTrans" cxnId="{F2BE18E4-3487-4C46-9B93-6ECC95995A2F}">
      <dgm:prSet/>
      <dgm:spPr/>
      <dgm:t>
        <a:bodyPr/>
        <a:lstStyle/>
        <a:p>
          <a:endParaRPr lang="es-CO"/>
        </a:p>
      </dgm:t>
    </dgm:pt>
    <dgm:pt modelId="{CF750E14-E980-4CC3-AB6B-9DA7D58B2B4A}" type="sibTrans" cxnId="{F2BE18E4-3487-4C46-9B93-6ECC95995A2F}">
      <dgm:prSet/>
      <dgm:spPr/>
      <dgm:t>
        <a:bodyPr/>
        <a:lstStyle/>
        <a:p>
          <a:endParaRPr lang="es-CO"/>
        </a:p>
      </dgm:t>
    </dgm:pt>
    <dgm:pt modelId="{571215EF-4C6A-4FE6-903B-580876247C74}" type="pres">
      <dgm:prSet presAssocID="{9EC80666-39F9-4905-A3B1-8A9FCA6A6447}" presName="linearFlow" presStyleCnt="0">
        <dgm:presLayoutVars>
          <dgm:dir/>
          <dgm:resizeHandles val="exact"/>
        </dgm:presLayoutVars>
      </dgm:prSet>
      <dgm:spPr/>
      <dgm:t>
        <a:bodyPr/>
        <a:lstStyle/>
        <a:p>
          <a:endParaRPr lang="es-CO"/>
        </a:p>
      </dgm:t>
    </dgm:pt>
    <dgm:pt modelId="{637BDB8F-5DA5-4EE1-9832-0D2BED2AAEEA}" type="pres">
      <dgm:prSet presAssocID="{7AB1A79E-9015-4FF8-AAAE-FE479FDCBD92}" presName="composite" presStyleCnt="0"/>
      <dgm:spPr/>
    </dgm:pt>
    <dgm:pt modelId="{B6DF9ADF-41CD-4322-8DA6-37A364B380EB}" type="pres">
      <dgm:prSet presAssocID="{7AB1A79E-9015-4FF8-AAAE-FE479FDCBD92}" presName="imgShp" presStyleLbl="fgImgPlace1" presStyleIdx="0" presStyleCnt="3"/>
      <dgm:spPr>
        <a:blipFill rotWithShape="1">
          <a:blip xmlns:r="http://schemas.openxmlformats.org/officeDocument/2006/relationships" r:embed="rId1"/>
          <a:stretch>
            <a:fillRect/>
          </a:stretch>
        </a:blipFill>
      </dgm:spPr>
    </dgm:pt>
    <dgm:pt modelId="{253C6C93-BB58-4126-A45D-66F121E0D14E}" type="pres">
      <dgm:prSet presAssocID="{7AB1A79E-9015-4FF8-AAAE-FE479FDCBD92}" presName="txShp" presStyleLbl="node1" presStyleIdx="0" presStyleCnt="3">
        <dgm:presLayoutVars>
          <dgm:bulletEnabled val="1"/>
        </dgm:presLayoutVars>
      </dgm:prSet>
      <dgm:spPr/>
      <dgm:t>
        <a:bodyPr/>
        <a:lstStyle/>
        <a:p>
          <a:endParaRPr lang="es-CO"/>
        </a:p>
      </dgm:t>
    </dgm:pt>
    <dgm:pt modelId="{0C440BE1-8F77-4F3F-97DE-D921C471DFEA}" type="pres">
      <dgm:prSet presAssocID="{6E526BF9-62EF-4EBD-8FFE-F7FF2E099782}" presName="spacing" presStyleCnt="0"/>
      <dgm:spPr/>
    </dgm:pt>
    <dgm:pt modelId="{AF8AB3C1-E7FB-4079-A157-1BED268F0D90}" type="pres">
      <dgm:prSet presAssocID="{0350A62F-1AE0-4CEB-B67D-5EF1C08983E9}" presName="composite" presStyleCnt="0"/>
      <dgm:spPr/>
    </dgm:pt>
    <dgm:pt modelId="{A64C5841-332F-4FAE-B2F9-309F3944E517}" type="pres">
      <dgm:prSet presAssocID="{0350A62F-1AE0-4CEB-B67D-5EF1C08983E9}" presName="imgShp" presStyleLbl="fgImgPlace1" presStyleIdx="1" presStyleCnt="3"/>
      <dgm:spPr>
        <a:blipFill rotWithShape="1">
          <a:blip xmlns:r="http://schemas.openxmlformats.org/officeDocument/2006/relationships" r:embed="rId2"/>
          <a:stretch>
            <a:fillRect/>
          </a:stretch>
        </a:blipFill>
      </dgm:spPr>
    </dgm:pt>
    <dgm:pt modelId="{D35FC131-79D0-4F4D-AAEC-A842368A7FE7}" type="pres">
      <dgm:prSet presAssocID="{0350A62F-1AE0-4CEB-B67D-5EF1C08983E9}" presName="txShp" presStyleLbl="node1" presStyleIdx="1" presStyleCnt="3">
        <dgm:presLayoutVars>
          <dgm:bulletEnabled val="1"/>
        </dgm:presLayoutVars>
      </dgm:prSet>
      <dgm:spPr/>
      <dgm:t>
        <a:bodyPr/>
        <a:lstStyle/>
        <a:p>
          <a:endParaRPr lang="es-CO"/>
        </a:p>
      </dgm:t>
    </dgm:pt>
    <dgm:pt modelId="{23596B51-6895-4E5A-80AD-F1E4A18FB7C4}" type="pres">
      <dgm:prSet presAssocID="{DDF3562C-A2CA-41AA-9167-842997F1AC6C}" presName="spacing" presStyleCnt="0"/>
      <dgm:spPr/>
    </dgm:pt>
    <dgm:pt modelId="{5D5B3CE5-3AD1-432F-8A2A-647AB0C1CC5D}" type="pres">
      <dgm:prSet presAssocID="{2ED54770-9526-4F02-AAC4-3060E3B3F38F}" presName="composite" presStyleCnt="0"/>
      <dgm:spPr/>
    </dgm:pt>
    <dgm:pt modelId="{325C2C3A-14A7-4934-ADA9-6D730496E919}" type="pres">
      <dgm:prSet presAssocID="{2ED54770-9526-4F02-AAC4-3060E3B3F38F}" presName="imgShp" presStyleLbl="fgImgPlace1" presStyleIdx="2" presStyleCnt="3"/>
      <dgm:spPr>
        <a:blipFill rotWithShape="1">
          <a:blip xmlns:r="http://schemas.openxmlformats.org/officeDocument/2006/relationships" r:embed="rId3"/>
          <a:stretch>
            <a:fillRect/>
          </a:stretch>
        </a:blipFill>
      </dgm:spPr>
    </dgm:pt>
    <dgm:pt modelId="{B8CDF958-5702-470B-913C-0B3318448895}" type="pres">
      <dgm:prSet presAssocID="{2ED54770-9526-4F02-AAC4-3060E3B3F38F}" presName="txShp" presStyleLbl="node1" presStyleIdx="2" presStyleCnt="3">
        <dgm:presLayoutVars>
          <dgm:bulletEnabled val="1"/>
        </dgm:presLayoutVars>
      </dgm:prSet>
      <dgm:spPr/>
      <dgm:t>
        <a:bodyPr/>
        <a:lstStyle/>
        <a:p>
          <a:endParaRPr lang="es-CO"/>
        </a:p>
      </dgm:t>
    </dgm:pt>
  </dgm:ptLst>
  <dgm:cxnLst>
    <dgm:cxn modelId="{0F262065-64C3-49E9-AFC7-75DFC2B4FED4}" type="presOf" srcId="{0350A62F-1AE0-4CEB-B67D-5EF1C08983E9}" destId="{D35FC131-79D0-4F4D-AAEC-A842368A7FE7}" srcOrd="0" destOrd="0" presId="urn:microsoft.com/office/officeart/2005/8/layout/vList3"/>
    <dgm:cxn modelId="{36CB7B25-BC3D-4A55-B16A-8EF515427788}" srcId="{9EC80666-39F9-4905-A3B1-8A9FCA6A6447}" destId="{7AB1A79E-9015-4FF8-AAAE-FE479FDCBD92}" srcOrd="0" destOrd="0" parTransId="{90A1CE67-CB46-4C92-AF0A-B22844D50AD8}" sibTransId="{6E526BF9-62EF-4EBD-8FFE-F7FF2E099782}"/>
    <dgm:cxn modelId="{2D74C7A2-03C1-4CA5-8B36-35B0D51AB41B}" srcId="{9EC80666-39F9-4905-A3B1-8A9FCA6A6447}" destId="{0350A62F-1AE0-4CEB-B67D-5EF1C08983E9}" srcOrd="1" destOrd="0" parTransId="{018A7EDB-62AB-48F3-8476-9ED28733ADCD}" sibTransId="{DDF3562C-A2CA-41AA-9167-842997F1AC6C}"/>
    <dgm:cxn modelId="{F2BE18E4-3487-4C46-9B93-6ECC95995A2F}" srcId="{9EC80666-39F9-4905-A3B1-8A9FCA6A6447}" destId="{2ED54770-9526-4F02-AAC4-3060E3B3F38F}" srcOrd="2" destOrd="0" parTransId="{4F98A1C6-3164-4F41-B24F-E5A3427F49A3}" sibTransId="{CF750E14-E980-4CC3-AB6B-9DA7D58B2B4A}"/>
    <dgm:cxn modelId="{3B5948BB-51E6-41F9-9390-A034C2986DBC}" type="presOf" srcId="{9EC80666-39F9-4905-A3B1-8A9FCA6A6447}" destId="{571215EF-4C6A-4FE6-903B-580876247C74}" srcOrd="0" destOrd="0" presId="urn:microsoft.com/office/officeart/2005/8/layout/vList3"/>
    <dgm:cxn modelId="{B158F56E-C45E-45DF-A215-77B8F4B30519}" type="presOf" srcId="{7AB1A79E-9015-4FF8-AAAE-FE479FDCBD92}" destId="{253C6C93-BB58-4126-A45D-66F121E0D14E}" srcOrd="0" destOrd="0" presId="urn:microsoft.com/office/officeart/2005/8/layout/vList3"/>
    <dgm:cxn modelId="{9186F379-0006-4CD6-880D-64F42870C368}" type="presOf" srcId="{2ED54770-9526-4F02-AAC4-3060E3B3F38F}" destId="{B8CDF958-5702-470B-913C-0B3318448895}" srcOrd="0" destOrd="0" presId="urn:microsoft.com/office/officeart/2005/8/layout/vList3"/>
    <dgm:cxn modelId="{ECBAB06A-F1AA-4A67-85AE-E2B591EBBF41}" type="presParOf" srcId="{571215EF-4C6A-4FE6-903B-580876247C74}" destId="{637BDB8F-5DA5-4EE1-9832-0D2BED2AAEEA}" srcOrd="0" destOrd="0" presId="urn:microsoft.com/office/officeart/2005/8/layout/vList3"/>
    <dgm:cxn modelId="{F5AE4591-EE9A-48DC-8095-48A52B5254AF}" type="presParOf" srcId="{637BDB8F-5DA5-4EE1-9832-0D2BED2AAEEA}" destId="{B6DF9ADF-41CD-4322-8DA6-37A364B380EB}" srcOrd="0" destOrd="0" presId="urn:microsoft.com/office/officeart/2005/8/layout/vList3"/>
    <dgm:cxn modelId="{A60F41D4-5ECD-4D40-8AF0-3DE23FDA9FB0}" type="presParOf" srcId="{637BDB8F-5DA5-4EE1-9832-0D2BED2AAEEA}" destId="{253C6C93-BB58-4126-A45D-66F121E0D14E}" srcOrd="1" destOrd="0" presId="urn:microsoft.com/office/officeart/2005/8/layout/vList3"/>
    <dgm:cxn modelId="{859F737F-A334-4929-99A4-0FFB385FAB88}" type="presParOf" srcId="{571215EF-4C6A-4FE6-903B-580876247C74}" destId="{0C440BE1-8F77-4F3F-97DE-D921C471DFEA}" srcOrd="1" destOrd="0" presId="urn:microsoft.com/office/officeart/2005/8/layout/vList3"/>
    <dgm:cxn modelId="{2A288DBA-B728-450D-8E46-8F58D3C6BF52}" type="presParOf" srcId="{571215EF-4C6A-4FE6-903B-580876247C74}" destId="{AF8AB3C1-E7FB-4079-A157-1BED268F0D90}" srcOrd="2" destOrd="0" presId="urn:microsoft.com/office/officeart/2005/8/layout/vList3"/>
    <dgm:cxn modelId="{8D22BE21-5AD1-4AF4-ABE7-E376EEEEEAA2}" type="presParOf" srcId="{AF8AB3C1-E7FB-4079-A157-1BED268F0D90}" destId="{A64C5841-332F-4FAE-B2F9-309F3944E517}" srcOrd="0" destOrd="0" presId="urn:microsoft.com/office/officeart/2005/8/layout/vList3"/>
    <dgm:cxn modelId="{2BC816D6-3476-4E62-9559-C9582372720D}" type="presParOf" srcId="{AF8AB3C1-E7FB-4079-A157-1BED268F0D90}" destId="{D35FC131-79D0-4F4D-AAEC-A842368A7FE7}" srcOrd="1" destOrd="0" presId="urn:microsoft.com/office/officeart/2005/8/layout/vList3"/>
    <dgm:cxn modelId="{BAA2A179-33B5-452C-8013-1A8DBF153D04}" type="presParOf" srcId="{571215EF-4C6A-4FE6-903B-580876247C74}" destId="{23596B51-6895-4E5A-80AD-F1E4A18FB7C4}" srcOrd="3" destOrd="0" presId="urn:microsoft.com/office/officeart/2005/8/layout/vList3"/>
    <dgm:cxn modelId="{E958E159-BD17-484B-B5BB-8E372871B29A}" type="presParOf" srcId="{571215EF-4C6A-4FE6-903B-580876247C74}" destId="{5D5B3CE5-3AD1-432F-8A2A-647AB0C1CC5D}" srcOrd="4" destOrd="0" presId="urn:microsoft.com/office/officeart/2005/8/layout/vList3"/>
    <dgm:cxn modelId="{8CC890C7-82F8-487C-928F-DF91304048D5}" type="presParOf" srcId="{5D5B3CE5-3AD1-432F-8A2A-647AB0C1CC5D}" destId="{325C2C3A-14A7-4934-ADA9-6D730496E919}" srcOrd="0" destOrd="0" presId="urn:microsoft.com/office/officeart/2005/8/layout/vList3"/>
    <dgm:cxn modelId="{845999CF-D0A4-40B7-9469-1810EF5A9871}" type="presParOf" srcId="{5D5B3CE5-3AD1-432F-8A2A-647AB0C1CC5D}" destId="{B8CDF958-5702-470B-913C-0B3318448895}" srcOrd="1" destOrd="0" presId="urn:microsoft.com/office/officeart/2005/8/layout/vList3"/>
  </dgm:cxnLst>
  <dgm:bg>
    <a:gradFill>
      <a:gsLst>
        <a:gs pos="0">
          <a:srgbClr val="FBEAC7"/>
        </a:gs>
        <a:gs pos="17999">
          <a:srgbClr val="FEE7F2"/>
        </a:gs>
        <a:gs pos="36000">
          <a:srgbClr val="FAC77D"/>
        </a:gs>
        <a:gs pos="61000">
          <a:srgbClr val="FBA97D"/>
        </a:gs>
        <a:gs pos="82001">
          <a:srgbClr val="FBD49C"/>
        </a:gs>
        <a:gs pos="100000">
          <a:srgbClr val="FEE7F2"/>
        </a:gs>
      </a:gsLst>
      <a:lin ang="5400000" scaled="0"/>
    </a:grad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2BE229-D0BE-4AE1-8F08-E5F4325DAC0D}">
      <dsp:nvSpPr>
        <dsp:cNvPr id="0" name=""/>
        <dsp:cNvSpPr/>
      </dsp:nvSpPr>
      <dsp:spPr>
        <a:xfrm rot="10800000">
          <a:off x="2117159" y="706"/>
          <a:ext cx="5794123" cy="2630950"/>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76" tIns="76200" rIns="142240" bIns="76200" numCol="1" spcCol="1270" anchor="ctr" anchorCtr="0">
          <a:noAutofit/>
        </a:bodyPr>
        <a:lstStyle/>
        <a:p>
          <a:pPr lvl="0" algn="ctr" defTabSz="889000" rtl="0">
            <a:lnSpc>
              <a:spcPct val="90000"/>
            </a:lnSpc>
            <a:spcBef>
              <a:spcPct val="0"/>
            </a:spcBef>
            <a:spcAft>
              <a:spcPct val="35000"/>
            </a:spcAft>
          </a:pPr>
          <a:r>
            <a:rPr lang="es-CO" sz="2000" b="1" kern="1200" dirty="0" smtClean="0"/>
            <a:t>Todo esto pone de manifiesto un intento de no repetir lo que para muchos fueron relaciones frustrantes con sus propios padres, pero también, con frecuencia, sentimientos de culpa por no pasar suficiente tiempo con sus hijos. </a:t>
          </a:r>
          <a:endParaRPr lang="es-CO" sz="2000" b="1" kern="1200" dirty="0"/>
        </a:p>
      </dsp:txBody>
      <dsp:txXfrm rot="10800000">
        <a:off x="2774896" y="706"/>
        <a:ext cx="5136386" cy="2630950"/>
      </dsp:txXfrm>
    </dsp:sp>
    <dsp:sp modelId="{086C3998-8482-41AB-9E59-0FE098A0BC95}">
      <dsp:nvSpPr>
        <dsp:cNvPr id="0" name=""/>
        <dsp:cNvSpPr/>
      </dsp:nvSpPr>
      <dsp:spPr>
        <a:xfrm>
          <a:off x="801684" y="706"/>
          <a:ext cx="2630950" cy="2630950"/>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FFC6FB-1964-4AC6-8C07-8E4C2A697468}">
      <dsp:nvSpPr>
        <dsp:cNvPr id="0" name=""/>
        <dsp:cNvSpPr/>
      </dsp:nvSpPr>
      <dsp:spPr>
        <a:xfrm rot="10800000">
          <a:off x="2107135" y="3312434"/>
          <a:ext cx="5794123" cy="2630950"/>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0176" tIns="76200" rIns="142240" bIns="76200" numCol="1" spcCol="1270" anchor="ctr" anchorCtr="0">
          <a:noAutofit/>
        </a:bodyPr>
        <a:lstStyle/>
        <a:p>
          <a:pPr lvl="0" algn="ctr" defTabSz="889000" rtl="0">
            <a:lnSpc>
              <a:spcPct val="90000"/>
            </a:lnSpc>
            <a:spcBef>
              <a:spcPct val="0"/>
            </a:spcBef>
            <a:spcAft>
              <a:spcPct val="35000"/>
            </a:spcAft>
          </a:pPr>
          <a:r>
            <a:rPr lang="es-CO" sz="2000" b="1" kern="1200" dirty="0" smtClean="0"/>
            <a:t>Nadie quiere ser calificado de «autoritario» o de «tirano», y por ello las normas se esfuman, los limites no existen y los padres terminan en situaciones de virtual servidumbre: su labor fundamental es complacer a sus hijos, situación totalmente impensable hace apenas 30 o 40 años.</a:t>
          </a:r>
          <a:endParaRPr lang="es-CO" sz="2000" b="1" kern="1200" dirty="0"/>
        </a:p>
      </dsp:txBody>
      <dsp:txXfrm rot="10800000">
        <a:off x="2764872" y="3312434"/>
        <a:ext cx="5136386" cy="2630950"/>
      </dsp:txXfrm>
    </dsp:sp>
    <dsp:sp modelId="{74824011-1D7C-42DD-A668-0577EAC567DD}">
      <dsp:nvSpPr>
        <dsp:cNvPr id="0" name=""/>
        <dsp:cNvSpPr/>
      </dsp:nvSpPr>
      <dsp:spPr>
        <a:xfrm>
          <a:off x="801684" y="3417015"/>
          <a:ext cx="2630950" cy="2630950"/>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BA7AA5-A2C2-4899-86A7-132F2048749C}">
      <dsp:nvSpPr>
        <dsp:cNvPr id="0" name=""/>
        <dsp:cNvSpPr/>
      </dsp:nvSpPr>
      <dsp:spPr>
        <a:xfrm rot="10800000">
          <a:off x="2709819" y="0"/>
          <a:ext cx="4864519" cy="1143000"/>
        </a:xfrm>
        <a:prstGeom prst="homePlat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4031" tIns="121920" rIns="227584" bIns="121920" numCol="1" spcCol="1270" anchor="ctr" anchorCtr="0">
          <a:noAutofit/>
        </a:bodyPr>
        <a:lstStyle/>
        <a:p>
          <a:pPr lvl="0" algn="ctr" defTabSz="1422400" rtl="0">
            <a:lnSpc>
              <a:spcPct val="90000"/>
            </a:lnSpc>
            <a:spcBef>
              <a:spcPct val="0"/>
            </a:spcBef>
            <a:spcAft>
              <a:spcPct val="35000"/>
            </a:spcAft>
          </a:pPr>
          <a:r>
            <a:rPr lang="es-CO" sz="3200" b="1" i="1" kern="1200" dirty="0" smtClean="0">
              <a:latin typeface="Agency FB" pitchFamily="34" charset="0"/>
            </a:rPr>
            <a:t>¿Qué de eso ocurre en su familia?</a:t>
          </a:r>
          <a:endParaRPr lang="es-CO" sz="3200" b="1" i="1" kern="1200" dirty="0">
            <a:latin typeface="Agency FB" pitchFamily="34" charset="0"/>
          </a:endParaRPr>
        </a:p>
      </dsp:txBody>
      <dsp:txXfrm rot="10800000">
        <a:off x="2995569" y="0"/>
        <a:ext cx="4578769" cy="1143000"/>
      </dsp:txXfrm>
    </dsp:sp>
    <dsp:sp modelId="{B79631FF-CE82-4FD0-87C2-F075FF1033A8}">
      <dsp:nvSpPr>
        <dsp:cNvPr id="0" name=""/>
        <dsp:cNvSpPr/>
      </dsp:nvSpPr>
      <dsp:spPr>
        <a:xfrm>
          <a:off x="1112461" y="0"/>
          <a:ext cx="2282513" cy="1143000"/>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3C6C93-BB58-4126-A45D-66F121E0D14E}">
      <dsp:nvSpPr>
        <dsp:cNvPr id="0" name=""/>
        <dsp:cNvSpPr/>
      </dsp:nvSpPr>
      <dsp:spPr>
        <a:xfrm rot="10800000">
          <a:off x="1692784" y="1710"/>
          <a:ext cx="5472684" cy="125730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76200" rIns="142240" bIns="76200" numCol="1" spcCol="1270" anchor="ctr" anchorCtr="0">
          <a:noAutofit/>
        </a:bodyPr>
        <a:lstStyle/>
        <a:p>
          <a:pPr lvl="0" algn="ctr" defTabSz="889000" rtl="0">
            <a:lnSpc>
              <a:spcPct val="90000"/>
            </a:lnSpc>
            <a:spcBef>
              <a:spcPct val="0"/>
            </a:spcBef>
            <a:spcAft>
              <a:spcPct val="35000"/>
            </a:spcAft>
          </a:pPr>
          <a:r>
            <a:rPr lang="es-CO" sz="2000" b="1" kern="1200" dirty="0" smtClean="0"/>
            <a:t>El siguiente TEST de 20 preguntas lo ayudará a reflexionar sobre la forma como usted esta manejando las relaciones con sus hijos. </a:t>
          </a:r>
          <a:endParaRPr lang="es-CO" sz="2000" b="1" kern="1200" dirty="0"/>
        </a:p>
      </dsp:txBody>
      <dsp:txXfrm rot="10800000">
        <a:off x="2007110" y="1710"/>
        <a:ext cx="5158358" cy="1257304"/>
      </dsp:txXfrm>
    </dsp:sp>
    <dsp:sp modelId="{B6DF9ADF-41CD-4322-8DA6-37A364B380EB}">
      <dsp:nvSpPr>
        <dsp:cNvPr id="0" name=""/>
        <dsp:cNvSpPr/>
      </dsp:nvSpPr>
      <dsp:spPr>
        <a:xfrm>
          <a:off x="1064131" y="1710"/>
          <a:ext cx="1257304" cy="1257304"/>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5FC131-79D0-4F4D-AAEC-A842368A7FE7}">
      <dsp:nvSpPr>
        <dsp:cNvPr id="0" name=""/>
        <dsp:cNvSpPr/>
      </dsp:nvSpPr>
      <dsp:spPr>
        <a:xfrm rot="10800000">
          <a:off x="1692784" y="1634329"/>
          <a:ext cx="5472684" cy="125730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91440" rIns="170688" bIns="91440" numCol="1" spcCol="1270" anchor="ctr" anchorCtr="0">
          <a:noAutofit/>
        </a:bodyPr>
        <a:lstStyle/>
        <a:p>
          <a:pPr lvl="0" algn="ctr" defTabSz="1066800" rtl="0">
            <a:lnSpc>
              <a:spcPct val="90000"/>
            </a:lnSpc>
            <a:spcBef>
              <a:spcPct val="0"/>
            </a:spcBef>
            <a:spcAft>
              <a:spcPct val="35000"/>
            </a:spcAft>
          </a:pPr>
          <a:r>
            <a:rPr lang="es-CO" sz="2400" b="1" kern="1200" dirty="0" smtClean="0"/>
            <a:t>Lo ideal es que usted y su pareja respondan por separado y luego comparen sus repuestas. </a:t>
          </a:r>
          <a:endParaRPr lang="es-CO" sz="2400" b="1" kern="1200" dirty="0"/>
        </a:p>
      </dsp:txBody>
      <dsp:txXfrm rot="10800000">
        <a:off x="2007110" y="1634329"/>
        <a:ext cx="5158358" cy="1257304"/>
      </dsp:txXfrm>
    </dsp:sp>
    <dsp:sp modelId="{A64C5841-332F-4FAE-B2F9-309F3944E517}">
      <dsp:nvSpPr>
        <dsp:cNvPr id="0" name=""/>
        <dsp:cNvSpPr/>
      </dsp:nvSpPr>
      <dsp:spPr>
        <a:xfrm>
          <a:off x="1064131" y="1634329"/>
          <a:ext cx="1257304" cy="1257304"/>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CDF958-5702-470B-913C-0B3318448895}">
      <dsp:nvSpPr>
        <dsp:cNvPr id="0" name=""/>
        <dsp:cNvSpPr/>
      </dsp:nvSpPr>
      <dsp:spPr>
        <a:xfrm rot="10800000">
          <a:off x="1692784" y="3266948"/>
          <a:ext cx="5472684" cy="1257304"/>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76200" rIns="142240" bIns="76200" numCol="1" spcCol="1270" anchor="ctr" anchorCtr="0">
          <a:noAutofit/>
        </a:bodyPr>
        <a:lstStyle/>
        <a:p>
          <a:pPr lvl="0" algn="ctr" defTabSz="889000" rtl="0">
            <a:lnSpc>
              <a:spcPct val="90000"/>
            </a:lnSpc>
            <a:spcBef>
              <a:spcPct val="0"/>
            </a:spcBef>
            <a:spcAft>
              <a:spcPct val="35000"/>
            </a:spcAft>
          </a:pPr>
          <a:r>
            <a:rPr lang="es-CO" sz="2000" b="1" kern="1200" dirty="0" smtClean="0"/>
            <a:t>De esa manera podrán hacer replanteamientos a partir de la manera como cada uno ve las cosas e introducir cambios en las relaciones con sus hijos.  </a:t>
          </a:r>
          <a:endParaRPr lang="es-CO" sz="2000" b="1" kern="1200" dirty="0"/>
        </a:p>
      </dsp:txBody>
      <dsp:txXfrm rot="10800000">
        <a:off x="2007110" y="3266948"/>
        <a:ext cx="5158358" cy="1257304"/>
      </dsp:txXfrm>
    </dsp:sp>
    <dsp:sp modelId="{325C2C3A-14A7-4934-ADA9-6D730496E919}">
      <dsp:nvSpPr>
        <dsp:cNvPr id="0" name=""/>
        <dsp:cNvSpPr/>
      </dsp:nvSpPr>
      <dsp:spPr>
        <a:xfrm>
          <a:off x="1064131" y="3266948"/>
          <a:ext cx="1257304" cy="1257304"/>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551054-67CD-4D14-8E05-89726AF83DF6}" type="datetimeFigureOut">
              <a:rPr lang="es-CO" smtClean="0"/>
              <a:t>19/09/2013</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2D1C1C-5CDC-42BF-980B-C48373326002}" type="slidenum">
              <a:rPr lang="es-CO" smtClean="0"/>
              <a:t>‹Nº›</a:t>
            </a:fld>
            <a:endParaRPr lang="es-CO"/>
          </a:p>
        </p:txBody>
      </p:sp>
    </p:spTree>
    <p:extLst>
      <p:ext uri="{BB962C8B-B14F-4D97-AF65-F5344CB8AC3E}">
        <p14:creationId xmlns:p14="http://schemas.microsoft.com/office/powerpoint/2010/main" val="441327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63531FE3-616A-45EC-8A3C-7B711FF05F99}" type="slidenum">
              <a:rPr lang="es-CO" smtClean="0"/>
              <a:t>17</a:t>
            </a:fld>
            <a:endParaRPr lang="es-CO" dirty="0"/>
          </a:p>
        </p:txBody>
      </p:sp>
    </p:spTree>
    <p:extLst>
      <p:ext uri="{BB962C8B-B14F-4D97-AF65-F5344CB8AC3E}">
        <p14:creationId xmlns:p14="http://schemas.microsoft.com/office/powerpoint/2010/main" val="1456665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D563D237-9779-42C0-98FE-07DDF1C8DC03}"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0762084-2701-40E7-A325-3E8AA634F6FF}" type="slidenum">
              <a:rPr lang="es-CO" smtClean="0"/>
              <a:t>‹Nº›</a:t>
            </a:fld>
            <a:endParaRPr lang="es-CO"/>
          </a:p>
        </p:txBody>
      </p:sp>
    </p:spTree>
    <p:extLst>
      <p:ext uri="{BB962C8B-B14F-4D97-AF65-F5344CB8AC3E}">
        <p14:creationId xmlns:p14="http://schemas.microsoft.com/office/powerpoint/2010/main" val="1160739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D563D237-9779-42C0-98FE-07DDF1C8DC03}"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0762084-2701-40E7-A325-3E8AA634F6FF}" type="slidenum">
              <a:rPr lang="es-CO" smtClean="0"/>
              <a:t>‹Nº›</a:t>
            </a:fld>
            <a:endParaRPr lang="es-CO"/>
          </a:p>
        </p:txBody>
      </p:sp>
    </p:spTree>
    <p:extLst>
      <p:ext uri="{BB962C8B-B14F-4D97-AF65-F5344CB8AC3E}">
        <p14:creationId xmlns:p14="http://schemas.microsoft.com/office/powerpoint/2010/main" val="19709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563D237-9779-42C0-98FE-07DDF1C8DC03}"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0762084-2701-40E7-A325-3E8AA634F6FF}" type="slidenum">
              <a:rPr lang="es-CO" smtClean="0"/>
              <a:t>‹Nº›</a:t>
            </a:fld>
            <a:endParaRPr lang="es-CO"/>
          </a:p>
        </p:txBody>
      </p:sp>
    </p:spTree>
    <p:extLst>
      <p:ext uri="{BB962C8B-B14F-4D97-AF65-F5344CB8AC3E}">
        <p14:creationId xmlns:p14="http://schemas.microsoft.com/office/powerpoint/2010/main" val="1036512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D563D237-9779-42C0-98FE-07DDF1C8DC03}"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0762084-2701-40E7-A325-3E8AA634F6FF}" type="slidenum">
              <a:rPr lang="es-CO" smtClean="0"/>
              <a:t>‹Nº›</a:t>
            </a:fld>
            <a:endParaRPr lang="es-CO"/>
          </a:p>
        </p:txBody>
      </p:sp>
    </p:spTree>
    <p:extLst>
      <p:ext uri="{BB962C8B-B14F-4D97-AF65-F5344CB8AC3E}">
        <p14:creationId xmlns:p14="http://schemas.microsoft.com/office/powerpoint/2010/main" val="1363151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D563D237-9779-42C0-98FE-07DDF1C8DC03}" type="datetimeFigureOut">
              <a:rPr lang="es-CO" smtClean="0"/>
              <a:t>19/09/2013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D0762084-2701-40E7-A325-3E8AA634F6FF}" type="slidenum">
              <a:rPr lang="es-CO" smtClean="0"/>
              <a:t>‹Nº›</a:t>
            </a:fld>
            <a:endParaRPr lang="es-CO"/>
          </a:p>
        </p:txBody>
      </p:sp>
    </p:spTree>
    <p:extLst>
      <p:ext uri="{BB962C8B-B14F-4D97-AF65-F5344CB8AC3E}">
        <p14:creationId xmlns:p14="http://schemas.microsoft.com/office/powerpoint/2010/main" val="1825958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D563D237-9779-42C0-98FE-07DDF1C8DC03}" type="datetimeFigureOut">
              <a:rPr lang="es-CO" smtClean="0"/>
              <a:t>19/09/2013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D0762084-2701-40E7-A325-3E8AA634F6FF}" type="slidenum">
              <a:rPr lang="es-CO" smtClean="0"/>
              <a:t>‹Nº›</a:t>
            </a:fld>
            <a:endParaRPr lang="es-CO"/>
          </a:p>
        </p:txBody>
      </p:sp>
    </p:spTree>
    <p:extLst>
      <p:ext uri="{BB962C8B-B14F-4D97-AF65-F5344CB8AC3E}">
        <p14:creationId xmlns:p14="http://schemas.microsoft.com/office/powerpoint/2010/main" val="3818642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563D237-9779-42C0-98FE-07DDF1C8DC03}" type="datetimeFigureOut">
              <a:rPr lang="es-CO" smtClean="0"/>
              <a:t>19/09/2013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D0762084-2701-40E7-A325-3E8AA634F6FF}" type="slidenum">
              <a:rPr lang="es-CO" smtClean="0"/>
              <a:t>‹Nº›</a:t>
            </a:fld>
            <a:endParaRPr lang="es-CO"/>
          </a:p>
        </p:txBody>
      </p:sp>
    </p:spTree>
    <p:extLst>
      <p:ext uri="{BB962C8B-B14F-4D97-AF65-F5344CB8AC3E}">
        <p14:creationId xmlns:p14="http://schemas.microsoft.com/office/powerpoint/2010/main" val="111798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563D237-9779-42C0-98FE-07DDF1C8DC03}"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0762084-2701-40E7-A325-3E8AA634F6FF}" type="slidenum">
              <a:rPr lang="es-CO" smtClean="0"/>
              <a:t>‹Nº›</a:t>
            </a:fld>
            <a:endParaRPr lang="es-CO"/>
          </a:p>
        </p:txBody>
      </p:sp>
    </p:spTree>
    <p:extLst>
      <p:ext uri="{BB962C8B-B14F-4D97-AF65-F5344CB8AC3E}">
        <p14:creationId xmlns:p14="http://schemas.microsoft.com/office/powerpoint/2010/main" val="4238445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563D237-9779-42C0-98FE-07DDF1C8DC03}"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0762084-2701-40E7-A325-3E8AA634F6FF}" type="slidenum">
              <a:rPr lang="es-CO" smtClean="0"/>
              <a:t>‹Nº›</a:t>
            </a:fld>
            <a:endParaRPr lang="es-CO"/>
          </a:p>
        </p:txBody>
      </p:sp>
    </p:spTree>
    <p:extLst>
      <p:ext uri="{BB962C8B-B14F-4D97-AF65-F5344CB8AC3E}">
        <p14:creationId xmlns:p14="http://schemas.microsoft.com/office/powerpoint/2010/main" val="314563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D563D237-9779-42C0-98FE-07DDF1C8DC03}"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0762084-2701-40E7-A325-3E8AA634F6FF}" type="slidenum">
              <a:rPr lang="es-CO" smtClean="0"/>
              <a:t>‹Nº›</a:t>
            </a:fld>
            <a:endParaRPr lang="es-CO"/>
          </a:p>
        </p:txBody>
      </p:sp>
    </p:spTree>
    <p:extLst>
      <p:ext uri="{BB962C8B-B14F-4D97-AF65-F5344CB8AC3E}">
        <p14:creationId xmlns:p14="http://schemas.microsoft.com/office/powerpoint/2010/main" val="345810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D563D237-9779-42C0-98FE-07DDF1C8DC03}"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0762084-2701-40E7-A325-3E8AA634F6FF}" type="slidenum">
              <a:rPr lang="es-CO" smtClean="0"/>
              <a:t>‹Nº›</a:t>
            </a:fld>
            <a:endParaRPr lang="es-CO"/>
          </a:p>
        </p:txBody>
      </p:sp>
    </p:spTree>
    <p:extLst>
      <p:ext uri="{BB962C8B-B14F-4D97-AF65-F5344CB8AC3E}">
        <p14:creationId xmlns:p14="http://schemas.microsoft.com/office/powerpoint/2010/main" val="2713131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63D237-9779-42C0-98FE-07DDF1C8DC03}" type="datetimeFigureOut">
              <a:rPr lang="es-CO" smtClean="0"/>
              <a:t>19/09/2013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762084-2701-40E7-A325-3E8AA634F6FF}" type="slidenum">
              <a:rPr lang="es-CO" smtClean="0"/>
              <a:t>‹Nº›</a:t>
            </a:fld>
            <a:endParaRPr lang="es-CO"/>
          </a:p>
        </p:txBody>
      </p:sp>
    </p:spTree>
    <p:extLst>
      <p:ext uri="{BB962C8B-B14F-4D97-AF65-F5344CB8AC3E}">
        <p14:creationId xmlns:p14="http://schemas.microsoft.com/office/powerpoint/2010/main" val="2627257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340768"/>
            <a:ext cx="8784976" cy="1470025"/>
          </a:xfrm>
          <a:blipFill>
            <a:blip r:embed="rId2"/>
            <a:tile tx="0" ty="0" sx="100000" sy="100000" flip="none" algn="tl"/>
          </a:blipFill>
        </p:spPr>
        <p:txBody>
          <a:bodyPr>
            <a:normAutofit/>
          </a:bodyPr>
          <a:lstStyle/>
          <a:p>
            <a:r>
              <a:rPr lang="es-CO" sz="6600" dirty="0" smtClean="0">
                <a:latin typeface="Algerian" pitchFamily="82" charset="0"/>
              </a:rPr>
              <a:t>Y los bendijo </a:t>
            </a:r>
            <a:r>
              <a:rPr lang="es-CO" sz="6600" dirty="0" smtClean="0">
                <a:latin typeface="Algerian" pitchFamily="82" charset="0"/>
              </a:rPr>
              <a:t>Dios</a:t>
            </a:r>
            <a:endParaRPr lang="es-CO" sz="6600" dirty="0">
              <a:latin typeface="Algerian" pitchFamily="82" charset="0"/>
            </a:endParaRPr>
          </a:p>
        </p:txBody>
      </p:sp>
      <p:sp>
        <p:nvSpPr>
          <p:cNvPr id="3" name="2 Subtítulo"/>
          <p:cNvSpPr>
            <a:spLocks noGrp="1"/>
          </p:cNvSpPr>
          <p:nvPr>
            <p:ph type="subTitle" idx="1"/>
          </p:nvPr>
        </p:nvSpPr>
        <p:spPr>
          <a:xfrm>
            <a:off x="1331640" y="3429000"/>
            <a:ext cx="6400800" cy="1752600"/>
          </a:xfrm>
          <a:blipFill>
            <a:blip r:embed="rId3"/>
            <a:tile tx="0" ty="0" sx="100000" sy="100000" flip="none" algn="tl"/>
          </a:blipFill>
        </p:spPr>
        <p:txBody>
          <a:bodyPr/>
          <a:lstStyle/>
          <a:p>
            <a:r>
              <a:rPr lang="es-CO" b="1" dirty="0" smtClean="0"/>
              <a:t>Por tanto, dejará el hombre a su padre y a su madre y se unirá a su mujer</a:t>
            </a:r>
            <a:endParaRPr lang="es-CO" b="1" dirty="0"/>
          </a:p>
          <a:p>
            <a:endParaRPr lang="es-CO" dirty="0"/>
          </a:p>
        </p:txBody>
      </p:sp>
    </p:spTree>
    <p:extLst>
      <p:ext uri="{BB962C8B-B14F-4D97-AF65-F5344CB8AC3E}">
        <p14:creationId xmlns:p14="http://schemas.microsoft.com/office/powerpoint/2010/main" val="3460253836"/>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2800" b="1" i="1" dirty="0">
                <a:solidFill>
                  <a:srgbClr val="0070C0"/>
                </a:solidFill>
              </a:rPr>
              <a:t>No debemos </a:t>
            </a:r>
            <a:r>
              <a:rPr lang="es-CO" sz="2800" b="1" i="1" dirty="0" smtClean="0">
                <a:solidFill>
                  <a:srgbClr val="0070C0"/>
                </a:solidFill>
              </a:rPr>
              <a:t>olvidar </a:t>
            </a:r>
            <a:r>
              <a:rPr lang="es-CO" sz="2800" b="1" i="1" dirty="0">
                <a:solidFill>
                  <a:srgbClr val="0070C0"/>
                </a:solidFill>
              </a:rPr>
              <a:t>que Dios es el originador de la </a:t>
            </a:r>
            <a:r>
              <a:rPr lang="es-CO" sz="2800" b="1" i="1" dirty="0" smtClean="0">
                <a:solidFill>
                  <a:srgbClr val="0070C0"/>
                </a:solidFill>
              </a:rPr>
              <a:t>familia: </a:t>
            </a:r>
            <a:r>
              <a:rPr lang="es-CO" sz="2800" dirty="0" smtClean="0"/>
              <a:t> </a:t>
            </a:r>
            <a:r>
              <a:rPr lang="es-CO" sz="2800" b="1" dirty="0">
                <a:solidFill>
                  <a:srgbClr val="FF0000"/>
                </a:solidFill>
              </a:rPr>
              <a:t>(lea Gén.1:27,28).</a:t>
            </a:r>
          </a:p>
        </p:txBody>
      </p:sp>
      <p:sp>
        <p:nvSpPr>
          <p:cNvPr id="3" name="2 Marcador de contenido"/>
          <p:cNvSpPr>
            <a:spLocks noGrp="1"/>
          </p:cNvSpPr>
          <p:nvPr>
            <p:ph idx="1"/>
          </p:nvPr>
        </p:nvSpPr>
        <p:spPr>
          <a:xfrm>
            <a:off x="3203848" y="1600201"/>
            <a:ext cx="2736304" cy="2692896"/>
          </a:xfrm>
        </p:spPr>
        <p:txBody>
          <a:bodyPr>
            <a:normAutofit fontScale="85000" lnSpcReduction="10000"/>
          </a:bodyPr>
          <a:lstStyle/>
          <a:p>
            <a:pPr marL="0" indent="0" algn="ctr">
              <a:buNone/>
            </a:pPr>
            <a:r>
              <a:rPr lang="es-CO" dirty="0" smtClean="0"/>
              <a:t>Por tanto, tu como padre, no puedes pretender tener un buen hogar si no le das a Dios el primer lugar. </a:t>
            </a:r>
          </a:p>
        </p:txBody>
      </p:sp>
      <p:sp>
        <p:nvSpPr>
          <p:cNvPr id="4" name="3 Rectángulo"/>
          <p:cNvSpPr/>
          <p:nvPr/>
        </p:nvSpPr>
        <p:spPr>
          <a:xfrm>
            <a:off x="467544" y="5301208"/>
            <a:ext cx="7776864" cy="1077218"/>
          </a:xfrm>
          <a:prstGeom prst="rect">
            <a:avLst/>
          </a:prstGeom>
        </p:spPr>
        <p:txBody>
          <a:bodyPr wrap="square">
            <a:spAutoFit/>
          </a:bodyPr>
          <a:lstStyle/>
          <a:p>
            <a:pPr algn="ctr"/>
            <a:r>
              <a:rPr lang="es-CO" sz="3200" b="1" i="1" dirty="0">
                <a:solidFill>
                  <a:srgbClr val="FF0000"/>
                </a:solidFill>
              </a:rPr>
              <a:t>Ser padre </a:t>
            </a:r>
            <a:r>
              <a:rPr lang="es-CO" sz="3200" b="1" i="1" dirty="0" smtClean="0">
                <a:solidFill>
                  <a:srgbClr val="FF0000"/>
                </a:solidFill>
              </a:rPr>
              <a:t>significa </a:t>
            </a:r>
            <a:r>
              <a:rPr lang="es-CO" sz="3200" b="1" i="1" dirty="0">
                <a:solidFill>
                  <a:srgbClr val="FF0000"/>
                </a:solidFill>
              </a:rPr>
              <a:t>dar amor, </a:t>
            </a:r>
            <a:r>
              <a:rPr lang="es-CO" sz="3200" b="1" i="1" dirty="0" smtClean="0">
                <a:solidFill>
                  <a:srgbClr val="FF0000"/>
                </a:solidFill>
              </a:rPr>
              <a:t>comprensión </a:t>
            </a:r>
            <a:r>
              <a:rPr lang="es-CO" sz="3200" b="1" i="1" dirty="0">
                <a:solidFill>
                  <a:srgbClr val="FF0000"/>
                </a:solidFill>
              </a:rPr>
              <a:t>vigilancia pero también disciplina</a:t>
            </a:r>
          </a:p>
        </p:txBody>
      </p:sp>
      <p:pic>
        <p:nvPicPr>
          <p:cNvPr id="1026" name="Picture 2" descr="http://t3.gstatic.com/images?q=tbn:ANd9GcS_EBivj3sID6y8uM43AN5npsXLYzA5vPIvRrCMhJCXPmsKIY4NX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72816"/>
            <a:ext cx="2304256" cy="28083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t0.gstatic.com/images?q=tbn:ANd9GcQd_JPbAzT-ATls-AGDdLap4P9UycQMSagJeeKSiL1LPXeAPKCNj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772817"/>
            <a:ext cx="2466975"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702844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wipe(down)">
                                      <p:cBhvr>
                                        <p:cTn id="23" dur="580">
                                          <p:stCondLst>
                                            <p:cond delay="0"/>
                                          </p:stCondLst>
                                        </p:cTn>
                                        <p:tgtEl>
                                          <p:spTgt spid="1026"/>
                                        </p:tgtEl>
                                      </p:cBhvr>
                                    </p:animEffect>
                                    <p:anim calcmode="lin" valueType="num">
                                      <p:cBhvr>
                                        <p:cTn id="24"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9" dur="26">
                                          <p:stCondLst>
                                            <p:cond delay="650"/>
                                          </p:stCondLst>
                                        </p:cTn>
                                        <p:tgtEl>
                                          <p:spTgt spid="1026"/>
                                        </p:tgtEl>
                                      </p:cBhvr>
                                      <p:to x="100000" y="60000"/>
                                    </p:animScale>
                                    <p:animScale>
                                      <p:cBhvr>
                                        <p:cTn id="30" dur="166" decel="50000">
                                          <p:stCondLst>
                                            <p:cond delay="676"/>
                                          </p:stCondLst>
                                        </p:cTn>
                                        <p:tgtEl>
                                          <p:spTgt spid="1026"/>
                                        </p:tgtEl>
                                      </p:cBhvr>
                                      <p:to x="100000" y="100000"/>
                                    </p:animScale>
                                    <p:animScale>
                                      <p:cBhvr>
                                        <p:cTn id="31" dur="26">
                                          <p:stCondLst>
                                            <p:cond delay="1312"/>
                                          </p:stCondLst>
                                        </p:cTn>
                                        <p:tgtEl>
                                          <p:spTgt spid="1026"/>
                                        </p:tgtEl>
                                      </p:cBhvr>
                                      <p:to x="100000" y="80000"/>
                                    </p:animScale>
                                    <p:animScale>
                                      <p:cBhvr>
                                        <p:cTn id="32" dur="166" decel="50000">
                                          <p:stCondLst>
                                            <p:cond delay="1338"/>
                                          </p:stCondLst>
                                        </p:cTn>
                                        <p:tgtEl>
                                          <p:spTgt spid="1026"/>
                                        </p:tgtEl>
                                      </p:cBhvr>
                                      <p:to x="100000" y="100000"/>
                                    </p:animScale>
                                    <p:animScale>
                                      <p:cBhvr>
                                        <p:cTn id="33" dur="26">
                                          <p:stCondLst>
                                            <p:cond delay="1642"/>
                                          </p:stCondLst>
                                        </p:cTn>
                                        <p:tgtEl>
                                          <p:spTgt spid="1026"/>
                                        </p:tgtEl>
                                      </p:cBhvr>
                                      <p:to x="100000" y="90000"/>
                                    </p:animScale>
                                    <p:animScale>
                                      <p:cBhvr>
                                        <p:cTn id="34" dur="166" decel="50000">
                                          <p:stCondLst>
                                            <p:cond delay="1668"/>
                                          </p:stCondLst>
                                        </p:cTn>
                                        <p:tgtEl>
                                          <p:spTgt spid="1026"/>
                                        </p:tgtEl>
                                      </p:cBhvr>
                                      <p:to x="100000" y="100000"/>
                                    </p:animScale>
                                    <p:animScale>
                                      <p:cBhvr>
                                        <p:cTn id="35" dur="26">
                                          <p:stCondLst>
                                            <p:cond delay="1808"/>
                                          </p:stCondLst>
                                        </p:cTn>
                                        <p:tgtEl>
                                          <p:spTgt spid="1026"/>
                                        </p:tgtEl>
                                      </p:cBhvr>
                                      <p:to x="100000" y="95000"/>
                                    </p:animScale>
                                    <p:animScale>
                                      <p:cBhvr>
                                        <p:cTn id="36" dur="166" decel="50000">
                                          <p:stCondLst>
                                            <p:cond delay="1834"/>
                                          </p:stCondLst>
                                        </p:cTn>
                                        <p:tgtEl>
                                          <p:spTgt spid="1026"/>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030"/>
                                        </p:tgtEl>
                                        <p:attrNameLst>
                                          <p:attrName>style.visibility</p:attrName>
                                        </p:attrNameLst>
                                      </p:cBhvr>
                                      <p:to>
                                        <p:strVal val="visible"/>
                                      </p:to>
                                    </p:set>
                                    <p:animEffect transition="in" filter="wipe(down)">
                                      <p:cBhvr>
                                        <p:cTn id="39" dur="580">
                                          <p:stCondLst>
                                            <p:cond delay="0"/>
                                          </p:stCondLst>
                                        </p:cTn>
                                        <p:tgtEl>
                                          <p:spTgt spid="1030"/>
                                        </p:tgtEl>
                                      </p:cBhvr>
                                    </p:animEffect>
                                    <p:anim calcmode="lin" valueType="num">
                                      <p:cBhvr>
                                        <p:cTn id="40" dur="1822" tmFilter="0,0; 0.14,0.36; 0.43,0.73; 0.71,0.91; 1.0,1.0">
                                          <p:stCondLst>
                                            <p:cond delay="0"/>
                                          </p:stCondLst>
                                        </p:cTn>
                                        <p:tgtEl>
                                          <p:spTgt spid="103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3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3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3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30"/>
                                        </p:tgtEl>
                                        <p:attrNameLst>
                                          <p:attrName>ppt_y</p:attrName>
                                        </p:attrNameLst>
                                      </p:cBhvr>
                                      <p:tavLst>
                                        <p:tav tm="0" fmla="#ppt_y-sin(pi*$)/81">
                                          <p:val>
                                            <p:fltVal val="0"/>
                                          </p:val>
                                        </p:tav>
                                        <p:tav tm="100000">
                                          <p:val>
                                            <p:fltVal val="1"/>
                                          </p:val>
                                        </p:tav>
                                      </p:tavLst>
                                    </p:anim>
                                    <p:animScale>
                                      <p:cBhvr>
                                        <p:cTn id="45" dur="26">
                                          <p:stCondLst>
                                            <p:cond delay="650"/>
                                          </p:stCondLst>
                                        </p:cTn>
                                        <p:tgtEl>
                                          <p:spTgt spid="1030"/>
                                        </p:tgtEl>
                                      </p:cBhvr>
                                      <p:to x="100000" y="60000"/>
                                    </p:animScale>
                                    <p:animScale>
                                      <p:cBhvr>
                                        <p:cTn id="46" dur="166" decel="50000">
                                          <p:stCondLst>
                                            <p:cond delay="676"/>
                                          </p:stCondLst>
                                        </p:cTn>
                                        <p:tgtEl>
                                          <p:spTgt spid="1030"/>
                                        </p:tgtEl>
                                      </p:cBhvr>
                                      <p:to x="100000" y="100000"/>
                                    </p:animScale>
                                    <p:animScale>
                                      <p:cBhvr>
                                        <p:cTn id="47" dur="26">
                                          <p:stCondLst>
                                            <p:cond delay="1312"/>
                                          </p:stCondLst>
                                        </p:cTn>
                                        <p:tgtEl>
                                          <p:spTgt spid="1030"/>
                                        </p:tgtEl>
                                      </p:cBhvr>
                                      <p:to x="100000" y="80000"/>
                                    </p:animScale>
                                    <p:animScale>
                                      <p:cBhvr>
                                        <p:cTn id="48" dur="166" decel="50000">
                                          <p:stCondLst>
                                            <p:cond delay="1338"/>
                                          </p:stCondLst>
                                        </p:cTn>
                                        <p:tgtEl>
                                          <p:spTgt spid="1030"/>
                                        </p:tgtEl>
                                      </p:cBhvr>
                                      <p:to x="100000" y="100000"/>
                                    </p:animScale>
                                    <p:animScale>
                                      <p:cBhvr>
                                        <p:cTn id="49" dur="26">
                                          <p:stCondLst>
                                            <p:cond delay="1642"/>
                                          </p:stCondLst>
                                        </p:cTn>
                                        <p:tgtEl>
                                          <p:spTgt spid="1030"/>
                                        </p:tgtEl>
                                      </p:cBhvr>
                                      <p:to x="100000" y="90000"/>
                                    </p:animScale>
                                    <p:animScale>
                                      <p:cBhvr>
                                        <p:cTn id="50" dur="166" decel="50000">
                                          <p:stCondLst>
                                            <p:cond delay="1668"/>
                                          </p:stCondLst>
                                        </p:cTn>
                                        <p:tgtEl>
                                          <p:spTgt spid="1030"/>
                                        </p:tgtEl>
                                      </p:cBhvr>
                                      <p:to x="100000" y="100000"/>
                                    </p:animScale>
                                    <p:animScale>
                                      <p:cBhvr>
                                        <p:cTn id="51" dur="26">
                                          <p:stCondLst>
                                            <p:cond delay="1808"/>
                                          </p:stCondLst>
                                        </p:cTn>
                                        <p:tgtEl>
                                          <p:spTgt spid="1030"/>
                                        </p:tgtEl>
                                      </p:cBhvr>
                                      <p:to x="100000" y="95000"/>
                                    </p:animScale>
                                    <p:animScale>
                                      <p:cBhvr>
                                        <p:cTn id="52" dur="166" decel="50000">
                                          <p:stCondLst>
                                            <p:cond delay="1834"/>
                                          </p:stCondLst>
                                        </p:cTn>
                                        <p:tgtEl>
                                          <p:spTgt spid="1030"/>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1000" fill="hold"/>
                                        <p:tgtEl>
                                          <p:spTgt spid="4"/>
                                        </p:tgtEl>
                                        <p:attrNameLst>
                                          <p:attrName>ppt_w</p:attrName>
                                        </p:attrNameLst>
                                      </p:cBhvr>
                                      <p:tavLst>
                                        <p:tav tm="0">
                                          <p:val>
                                            <p:fltVal val="0"/>
                                          </p:val>
                                        </p:tav>
                                        <p:tav tm="100000">
                                          <p:val>
                                            <p:strVal val="#ppt_w"/>
                                          </p:val>
                                        </p:tav>
                                      </p:tavLst>
                                    </p:anim>
                                    <p:anim calcmode="lin" valueType="num">
                                      <p:cBhvr>
                                        <p:cTn id="58" dur="1000" fill="hold"/>
                                        <p:tgtEl>
                                          <p:spTgt spid="4"/>
                                        </p:tgtEl>
                                        <p:attrNameLst>
                                          <p:attrName>ppt_h</p:attrName>
                                        </p:attrNameLst>
                                      </p:cBhvr>
                                      <p:tavLst>
                                        <p:tav tm="0">
                                          <p:val>
                                            <p:fltVal val="0"/>
                                          </p:val>
                                        </p:tav>
                                        <p:tav tm="100000">
                                          <p:val>
                                            <p:strVal val="#ppt_h"/>
                                          </p:val>
                                        </p:tav>
                                      </p:tavLst>
                                    </p:anim>
                                    <p:anim calcmode="lin" valueType="num">
                                      <p:cBhvr>
                                        <p:cTn id="59" dur="1000" fill="hold"/>
                                        <p:tgtEl>
                                          <p:spTgt spid="4"/>
                                        </p:tgtEl>
                                        <p:attrNameLst>
                                          <p:attrName>style.rotation</p:attrName>
                                        </p:attrNameLst>
                                      </p:cBhvr>
                                      <p:tavLst>
                                        <p:tav tm="0">
                                          <p:val>
                                            <p:fltVal val="90"/>
                                          </p:val>
                                        </p:tav>
                                        <p:tav tm="100000">
                                          <p:val>
                                            <p:fltVal val="0"/>
                                          </p:val>
                                        </p:tav>
                                      </p:tavLst>
                                    </p:anim>
                                    <p:animEffect transition="in" filter="fade">
                                      <p:cBhvr>
                                        <p:cTn id="6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260648"/>
            <a:ext cx="8229600" cy="6264696"/>
          </a:xfrm>
          <a:gradFill>
            <a:gsLst>
              <a:gs pos="0">
                <a:srgbClr val="FFEFD1"/>
              </a:gs>
              <a:gs pos="64999">
                <a:srgbClr val="F0EBD5"/>
              </a:gs>
              <a:gs pos="100000">
                <a:srgbClr val="D1C39F"/>
              </a:gs>
            </a:gsLst>
            <a:lin ang="5400000" scaled="0"/>
          </a:gradFill>
        </p:spPr>
        <p:txBody>
          <a:bodyPr>
            <a:normAutofit fontScale="92500" lnSpcReduction="20000"/>
          </a:bodyPr>
          <a:lstStyle/>
          <a:p>
            <a:pPr marL="0" indent="0" algn="ctr">
              <a:buNone/>
            </a:pPr>
            <a:r>
              <a:rPr lang="es-CO" sz="4300" b="1" dirty="0" smtClean="0">
                <a:solidFill>
                  <a:srgbClr val="FF0000"/>
                </a:solidFill>
              </a:rPr>
              <a:t>Y los bendijo Dios</a:t>
            </a:r>
            <a:endParaRPr lang="es-CO" sz="4300" b="1" dirty="0" smtClean="0">
              <a:solidFill>
                <a:srgbClr val="FF0000"/>
              </a:solidFill>
            </a:endParaRPr>
          </a:p>
          <a:p>
            <a:pPr marL="0" indent="0" algn="ctr">
              <a:buNone/>
            </a:pPr>
            <a:r>
              <a:rPr lang="es-CO" b="1" i="1" u="sng" dirty="0" smtClean="0"/>
              <a:t>Una carrera por el futuro de sus hijos.</a:t>
            </a:r>
          </a:p>
          <a:p>
            <a:pPr marL="0" indent="0" algn="ctr">
              <a:buNone/>
            </a:pPr>
            <a:endParaRPr lang="es-CO" dirty="0" smtClean="0"/>
          </a:p>
          <a:p>
            <a:pPr marL="0" indent="0" algn="ctr">
              <a:buNone/>
            </a:pPr>
            <a:r>
              <a:rPr lang="es-CO" dirty="0" smtClean="0"/>
              <a:t>Es una colección </a:t>
            </a:r>
            <a:r>
              <a:rPr lang="es-CO" dirty="0"/>
              <a:t>de 20 temas </a:t>
            </a:r>
            <a:r>
              <a:rPr lang="es-CO" dirty="0" smtClean="0"/>
              <a:t>que enfoca diferentes problemáticas, como la </a:t>
            </a:r>
            <a:r>
              <a:rPr lang="es-CO" b="1" i="1" dirty="0" smtClean="0"/>
              <a:t>intimidación escolar</a:t>
            </a:r>
            <a:r>
              <a:rPr lang="es-CO" dirty="0" smtClean="0"/>
              <a:t>, la </a:t>
            </a:r>
            <a:r>
              <a:rPr lang="es-CO" b="1" i="1" dirty="0" smtClean="0"/>
              <a:t>drogadicción</a:t>
            </a:r>
            <a:r>
              <a:rPr lang="es-CO" dirty="0" smtClean="0"/>
              <a:t> o el </a:t>
            </a:r>
            <a:r>
              <a:rPr lang="es-CO" b="1" i="1" dirty="0" smtClean="0"/>
              <a:t>alcoholismo</a:t>
            </a:r>
            <a:r>
              <a:rPr lang="es-CO" dirty="0" smtClean="0"/>
              <a:t>, así como fórmulas de </a:t>
            </a:r>
            <a:r>
              <a:rPr lang="es-CO" b="1" i="1" dirty="0" smtClean="0"/>
              <a:t>interacción</a:t>
            </a:r>
            <a:r>
              <a:rPr lang="es-CO" dirty="0" smtClean="0"/>
              <a:t> </a:t>
            </a:r>
            <a:r>
              <a:rPr lang="es-CO" i="1" dirty="0" smtClean="0"/>
              <a:t>(quiere decir: </a:t>
            </a:r>
            <a:r>
              <a:rPr lang="es-CO" u="sng" dirty="0" smtClean="0"/>
              <a:t>relación recíproca </a:t>
            </a:r>
            <a:r>
              <a:rPr lang="es-CO" u="sng" dirty="0"/>
              <a:t>entre dos o más </a:t>
            </a:r>
            <a:r>
              <a:rPr lang="es-CO" u="sng" dirty="0" smtClean="0"/>
              <a:t>personas</a:t>
            </a:r>
            <a:r>
              <a:rPr lang="es-CO" dirty="0" smtClean="0"/>
              <a:t>)</a:t>
            </a:r>
            <a:r>
              <a:rPr lang="es-CO" dirty="0"/>
              <a:t>  </a:t>
            </a:r>
            <a:r>
              <a:rPr lang="es-CO" dirty="0" smtClean="0"/>
              <a:t>en las </a:t>
            </a:r>
            <a:r>
              <a:rPr lang="es-CO" b="1" i="1" dirty="0" smtClean="0"/>
              <a:t>relaciones de padres e hijos</a:t>
            </a:r>
            <a:r>
              <a:rPr lang="es-CO" dirty="0" smtClean="0"/>
              <a:t>, como la </a:t>
            </a:r>
            <a:r>
              <a:rPr lang="es-CO" b="1" i="1" dirty="0" smtClean="0"/>
              <a:t>comunicación asertiva</a:t>
            </a:r>
            <a:r>
              <a:rPr lang="es-CO" dirty="0"/>
              <a:t> </a:t>
            </a:r>
            <a:r>
              <a:rPr lang="es-CO" dirty="0" smtClean="0"/>
              <a:t>(quiere decir: </a:t>
            </a:r>
            <a:r>
              <a:rPr lang="es-CO" u="sng" dirty="0" smtClean="0"/>
              <a:t>la </a:t>
            </a:r>
            <a:r>
              <a:rPr lang="es-CO" u="sng" dirty="0"/>
              <a:t>habilidad que un sujeto posee para tratar con las otras </a:t>
            </a:r>
            <a:r>
              <a:rPr lang="es-CO" u="sng" dirty="0" smtClean="0"/>
              <a:t>personas</a:t>
            </a:r>
            <a:r>
              <a:rPr lang="es-CO" dirty="0" smtClean="0"/>
              <a:t>), los </a:t>
            </a:r>
            <a:r>
              <a:rPr lang="es-CO" b="1" i="1" dirty="0" smtClean="0"/>
              <a:t>estilos de crianza</a:t>
            </a:r>
            <a:r>
              <a:rPr lang="es-CO" dirty="0" smtClean="0"/>
              <a:t>, o el </a:t>
            </a:r>
            <a:r>
              <a:rPr lang="es-CO" b="1" i="1" dirty="0" smtClean="0"/>
              <a:t>manejo de autoridad</a:t>
            </a:r>
            <a:r>
              <a:rPr lang="es-CO" dirty="0" smtClean="0"/>
              <a:t>.</a:t>
            </a:r>
          </a:p>
          <a:p>
            <a:pPr marL="0" indent="0" algn="ctr">
              <a:buNone/>
            </a:pPr>
            <a:r>
              <a:rPr lang="es-CO" dirty="0" smtClean="0"/>
              <a:t> A continuación encontrará los títulos de los diferentes temas, que espero </a:t>
            </a:r>
            <a:r>
              <a:rPr lang="es-CO" dirty="0" smtClean="0"/>
              <a:t>con la bendición de Dios, serán </a:t>
            </a:r>
            <a:r>
              <a:rPr lang="es-CO" dirty="0" smtClean="0"/>
              <a:t>de gran ayuda para usted y su familia:</a:t>
            </a:r>
          </a:p>
        </p:txBody>
      </p:sp>
    </p:spTree>
    <p:extLst>
      <p:ext uri="{BB962C8B-B14F-4D97-AF65-F5344CB8AC3E}">
        <p14:creationId xmlns:p14="http://schemas.microsoft.com/office/powerpoint/2010/main" val="4422638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heel(1)">
                                      <p:cBhvr>
                                        <p:cTn id="7" dur="20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down)">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548680"/>
            <a:ext cx="8352928" cy="5760640"/>
          </a:xfrm>
          <a:blipFill>
            <a:blip r:embed="rId2"/>
            <a:tile tx="0" ty="0" sx="100000" sy="100000" flip="none" algn="tl"/>
          </a:blipFill>
        </p:spPr>
        <p:txBody>
          <a:bodyPr>
            <a:normAutofit fontScale="77500" lnSpcReduction="20000"/>
          </a:bodyPr>
          <a:lstStyle/>
          <a:p>
            <a:r>
              <a:rPr lang="es-CO" dirty="0" smtClean="0"/>
              <a:t>1). </a:t>
            </a:r>
            <a:r>
              <a:rPr lang="es-CO" b="1" dirty="0" smtClean="0"/>
              <a:t>¿Qué tipo de papá soy? </a:t>
            </a:r>
            <a:r>
              <a:rPr lang="es-CO" dirty="0" smtClean="0"/>
              <a:t>Estilos de crianzas, riesgos y virtudes.</a:t>
            </a:r>
          </a:p>
          <a:p>
            <a:r>
              <a:rPr lang="es-CO" dirty="0" smtClean="0"/>
              <a:t>2). </a:t>
            </a:r>
            <a:r>
              <a:rPr lang="es-CO" b="1" dirty="0" smtClean="0"/>
              <a:t>Más que un problema de puños. </a:t>
            </a:r>
            <a:r>
              <a:rPr lang="es-CO" dirty="0" smtClean="0"/>
              <a:t>La intimidación escolar.</a:t>
            </a:r>
          </a:p>
          <a:p>
            <a:r>
              <a:rPr lang="es-CO" dirty="0" smtClean="0"/>
              <a:t>3). </a:t>
            </a:r>
            <a:r>
              <a:rPr lang="es-CO" b="1" dirty="0" smtClean="0"/>
              <a:t>Adiós al blablablá.</a:t>
            </a:r>
            <a:r>
              <a:rPr lang="es-CO" dirty="0" smtClean="0"/>
              <a:t> Comunicación asertiva  entre padres e hijos.</a:t>
            </a:r>
          </a:p>
          <a:p>
            <a:r>
              <a:rPr lang="es-CO" dirty="0" smtClean="0"/>
              <a:t>4). </a:t>
            </a:r>
            <a:r>
              <a:rPr lang="es-CO" b="1" dirty="0" smtClean="0"/>
              <a:t>A un clic del peligro.</a:t>
            </a:r>
            <a:r>
              <a:rPr lang="es-CO" dirty="0" smtClean="0"/>
              <a:t> Comportamiento en la era digital.</a:t>
            </a:r>
          </a:p>
          <a:p>
            <a:r>
              <a:rPr lang="es-CO" dirty="0" smtClean="0"/>
              <a:t>5). </a:t>
            </a:r>
            <a:r>
              <a:rPr lang="es-CO" b="1" dirty="0" smtClean="0"/>
              <a:t>El genio no está en la botella.</a:t>
            </a:r>
            <a:r>
              <a:rPr lang="es-CO" dirty="0" smtClean="0"/>
              <a:t> El problema del alcohol.</a:t>
            </a:r>
          </a:p>
          <a:p>
            <a:r>
              <a:rPr lang="es-CO" dirty="0" smtClean="0"/>
              <a:t>6). </a:t>
            </a:r>
            <a:r>
              <a:rPr lang="es-CO" b="1" dirty="0" smtClean="0"/>
              <a:t>Tomando ando.</a:t>
            </a:r>
            <a:r>
              <a:rPr lang="es-CO" dirty="0" smtClean="0"/>
              <a:t> Como saber cuando hay un problema de alcohol y cómo manejarlo.</a:t>
            </a:r>
          </a:p>
          <a:p>
            <a:r>
              <a:rPr lang="es-CO" dirty="0" smtClean="0"/>
              <a:t>7). </a:t>
            </a:r>
            <a:r>
              <a:rPr lang="es-CO" b="1" dirty="0" smtClean="0"/>
              <a:t>Yo peleo, tu peleas, nosotros peleamos.  </a:t>
            </a:r>
            <a:r>
              <a:rPr lang="es-CO" dirty="0" smtClean="0"/>
              <a:t>¿Cómo manejar el conflicto?</a:t>
            </a:r>
          </a:p>
          <a:p>
            <a:r>
              <a:rPr lang="es-CO" dirty="0" smtClean="0"/>
              <a:t>8). </a:t>
            </a:r>
            <a:r>
              <a:rPr lang="es-CO" b="1" dirty="0" smtClean="0"/>
              <a:t>¿Ellos deciden sobre su cuerpo?  </a:t>
            </a:r>
            <a:r>
              <a:rPr lang="es-CO" dirty="0" smtClean="0"/>
              <a:t>El abecé de la sexualidad.</a:t>
            </a:r>
          </a:p>
          <a:p>
            <a:r>
              <a:rPr lang="es-CO" dirty="0" smtClean="0"/>
              <a:t>9). </a:t>
            </a:r>
            <a:r>
              <a:rPr lang="es-CO" b="1" dirty="0" smtClean="0"/>
              <a:t>Sex si sex no. </a:t>
            </a:r>
            <a:r>
              <a:rPr lang="es-CO" dirty="0" smtClean="0"/>
              <a:t>La sexualidad y sus momentos. </a:t>
            </a:r>
          </a:p>
          <a:p>
            <a:r>
              <a:rPr lang="es-CO" dirty="0" smtClean="0"/>
              <a:t>10). </a:t>
            </a:r>
            <a:r>
              <a:rPr lang="es-CO" b="1" dirty="0" smtClean="0"/>
              <a:t>¿Comer o no comer? Esa es la cuestión.</a:t>
            </a:r>
            <a:r>
              <a:rPr lang="es-CO" dirty="0" smtClean="0"/>
              <a:t> Transtornos alimentarios.</a:t>
            </a:r>
          </a:p>
        </p:txBody>
      </p:sp>
    </p:spTree>
    <p:extLst>
      <p:ext uri="{BB962C8B-B14F-4D97-AF65-F5344CB8AC3E}">
        <p14:creationId xmlns:p14="http://schemas.microsoft.com/office/powerpoint/2010/main" val="1573088566"/>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a:blipFill>
            <a:blip r:embed="rId2"/>
            <a:tile tx="0" ty="0" sx="100000" sy="100000" flip="none" algn="tl"/>
          </a:blipFill>
        </p:spPr>
        <p:txBody>
          <a:bodyPr>
            <a:normAutofit fontScale="77500" lnSpcReduction="20000"/>
          </a:bodyPr>
          <a:lstStyle/>
          <a:p>
            <a:r>
              <a:rPr lang="es-CO" dirty="0"/>
              <a:t>11). </a:t>
            </a:r>
            <a:r>
              <a:rPr lang="es-CO" b="1" dirty="0"/>
              <a:t>Un porro que no se baila.</a:t>
            </a:r>
            <a:r>
              <a:rPr lang="es-CO" dirty="0"/>
              <a:t> El universo de las drogas.</a:t>
            </a:r>
          </a:p>
          <a:p>
            <a:r>
              <a:rPr lang="es-CO" dirty="0"/>
              <a:t>12). </a:t>
            </a:r>
            <a:r>
              <a:rPr lang="es-CO" b="1" dirty="0"/>
              <a:t>Si van a meter, te debes meter.</a:t>
            </a:r>
            <a:r>
              <a:rPr lang="es-CO" dirty="0"/>
              <a:t> Consumo de drogas, tendencias y prevención.</a:t>
            </a:r>
          </a:p>
          <a:p>
            <a:r>
              <a:rPr lang="es-CO" dirty="0"/>
              <a:t>13). </a:t>
            </a:r>
            <a:r>
              <a:rPr lang="es-CO" b="1" dirty="0"/>
              <a:t>Un pase que es un impase.</a:t>
            </a:r>
            <a:r>
              <a:rPr lang="es-CO" dirty="0"/>
              <a:t> Cómo abordar un problema de drogas con sus hijos.</a:t>
            </a:r>
          </a:p>
          <a:p>
            <a:r>
              <a:rPr lang="es-CO" dirty="0"/>
              <a:t>14). </a:t>
            </a:r>
            <a:r>
              <a:rPr lang="es-CO" b="1" dirty="0"/>
              <a:t>Cuando la muerte se decide.</a:t>
            </a:r>
            <a:r>
              <a:rPr lang="es-CO" dirty="0"/>
              <a:t> Un problema sin fin.</a:t>
            </a:r>
          </a:p>
          <a:p>
            <a:r>
              <a:rPr lang="es-CO" dirty="0"/>
              <a:t>15). </a:t>
            </a:r>
            <a:r>
              <a:rPr lang="es-CO" b="1" dirty="0"/>
              <a:t>Querido ¡yo te quiero! </a:t>
            </a:r>
            <a:r>
              <a:rPr lang="es-CO" dirty="0"/>
              <a:t>Autoestima para el día a día.</a:t>
            </a:r>
          </a:p>
          <a:p>
            <a:r>
              <a:rPr lang="es-CO" dirty="0"/>
              <a:t>16). </a:t>
            </a:r>
            <a:r>
              <a:rPr lang="es-CO" b="1" dirty="0"/>
              <a:t>Amistades peligrosas. </a:t>
            </a:r>
            <a:r>
              <a:rPr lang="es-CO" dirty="0"/>
              <a:t>La elección de los verdaderos amigos.</a:t>
            </a:r>
          </a:p>
          <a:p>
            <a:r>
              <a:rPr lang="es-CO" dirty="0"/>
              <a:t>17). </a:t>
            </a:r>
            <a:r>
              <a:rPr lang="es-CO" b="1" dirty="0"/>
              <a:t>¿Amigos con derechos? </a:t>
            </a:r>
            <a:r>
              <a:rPr lang="es-CO" dirty="0"/>
              <a:t>La amistad, derechos y deberes.</a:t>
            </a:r>
          </a:p>
          <a:p>
            <a:r>
              <a:rPr lang="es-CO" dirty="0"/>
              <a:t>18). </a:t>
            </a:r>
            <a:r>
              <a:rPr lang="es-CO" b="1" dirty="0"/>
              <a:t>¡Porque yo lo digo… y punto!</a:t>
            </a:r>
            <a:r>
              <a:rPr lang="es-CO" dirty="0"/>
              <a:t> Autoritarismo vs. indulgencia. ¿hay una salida? </a:t>
            </a:r>
          </a:p>
          <a:p>
            <a:r>
              <a:rPr lang="es-CO" dirty="0"/>
              <a:t>19). </a:t>
            </a:r>
            <a:r>
              <a:rPr lang="es-CO" b="1" dirty="0"/>
              <a:t>¿Cómo ser papá y mamá 24/7?</a:t>
            </a:r>
            <a:r>
              <a:rPr lang="es-CO" dirty="0"/>
              <a:t> Un trabajo de tiempo completo.</a:t>
            </a:r>
          </a:p>
          <a:p>
            <a:r>
              <a:rPr lang="es-CO" dirty="0"/>
              <a:t>20). </a:t>
            </a:r>
            <a:r>
              <a:rPr lang="es-CO" b="1" dirty="0"/>
              <a:t>Un apellido en común.. Y más.</a:t>
            </a:r>
            <a:r>
              <a:rPr lang="es-CO" dirty="0"/>
              <a:t> Temas en familia para disfrutar.</a:t>
            </a:r>
          </a:p>
        </p:txBody>
      </p:sp>
    </p:spTree>
    <p:extLst>
      <p:ext uri="{BB962C8B-B14F-4D97-AF65-F5344CB8AC3E}">
        <p14:creationId xmlns:p14="http://schemas.microsoft.com/office/powerpoint/2010/main" val="2136997203"/>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229600" cy="4853136"/>
          </a:xfrm>
          <a:blipFill>
            <a:blip r:embed="rId2"/>
            <a:tile tx="0" ty="0" sx="100000" sy="100000" flip="none" algn="tl"/>
          </a:blipFill>
        </p:spPr>
        <p:txBody>
          <a:bodyPr>
            <a:normAutofit fontScale="85000" lnSpcReduction="20000"/>
          </a:bodyPr>
          <a:lstStyle/>
          <a:p>
            <a:pPr marL="0" indent="0" algn="ctr">
              <a:buNone/>
            </a:pPr>
            <a:r>
              <a:rPr lang="es-CO" sz="4700" b="1" i="1" dirty="0" smtClean="0"/>
              <a:t>Tema: </a:t>
            </a:r>
            <a:r>
              <a:rPr lang="es-CO" sz="4700" b="1" i="1" u="sng" dirty="0" smtClean="0"/>
              <a:t>¿Qué tipo de papá eres?</a:t>
            </a:r>
            <a:endParaRPr lang="es-CO" sz="4000" b="1" i="1" u="sng" dirty="0" smtClean="0"/>
          </a:p>
          <a:p>
            <a:pPr marL="0" indent="0">
              <a:buNone/>
            </a:pPr>
            <a:r>
              <a:rPr lang="es-CO" sz="2800" dirty="0" smtClean="0"/>
              <a:t>Es de vital importancia que tomemos como base para este tema el libro por excelencia, la Biblia, allí encontramos el Papa modelo, Dios. Que según el tipo de papá, así son los hijos: </a:t>
            </a:r>
          </a:p>
          <a:p>
            <a:r>
              <a:rPr lang="es-CO" sz="2800" b="1" dirty="0" smtClean="0">
                <a:solidFill>
                  <a:srgbClr val="FF0000"/>
                </a:solidFill>
              </a:rPr>
              <a:t>Génesis 1:26,27. </a:t>
            </a:r>
            <a:r>
              <a:rPr lang="es-CO" sz="2800" dirty="0" smtClean="0"/>
              <a:t>Entonces </a:t>
            </a:r>
            <a:r>
              <a:rPr lang="es-CO" sz="2800" dirty="0"/>
              <a:t>dijo Dios: "Hagamos al hombre a </a:t>
            </a:r>
            <a:r>
              <a:rPr lang="es-CO" sz="2800" i="1" u="sng" dirty="0"/>
              <a:t>nuestra </a:t>
            </a:r>
            <a:r>
              <a:rPr lang="es-CO" sz="2800" i="1" u="sng" dirty="0" smtClean="0"/>
              <a:t>imagen</a:t>
            </a:r>
            <a:r>
              <a:rPr lang="es-CO" sz="2800" dirty="0" smtClean="0"/>
              <a:t>,</a:t>
            </a:r>
            <a:r>
              <a:rPr lang="es-CO" sz="2800" baseline="30000" dirty="0"/>
              <a:t> </a:t>
            </a:r>
            <a:r>
              <a:rPr lang="es-CO" sz="2800" dirty="0" smtClean="0"/>
              <a:t>conforme </a:t>
            </a:r>
            <a:r>
              <a:rPr lang="es-CO" sz="2800" dirty="0"/>
              <a:t>a </a:t>
            </a:r>
            <a:r>
              <a:rPr lang="es-CO" sz="2800" i="1" u="sng" dirty="0"/>
              <a:t>nuestra semejanza</a:t>
            </a:r>
            <a:r>
              <a:rPr lang="es-CO" sz="2800" dirty="0" smtClean="0"/>
              <a:t>;</a:t>
            </a:r>
            <a:r>
              <a:rPr lang="es-CO" sz="2800" b="1" baseline="30000" dirty="0"/>
              <a:t> 27 </a:t>
            </a:r>
            <a:r>
              <a:rPr lang="es-CO" sz="2800" dirty="0"/>
              <a:t>Y creó Dios al </a:t>
            </a:r>
            <a:r>
              <a:rPr lang="es-CO" sz="2800" dirty="0" smtClean="0"/>
              <a:t>hombre</a:t>
            </a:r>
            <a:r>
              <a:rPr lang="es-CO" sz="2800" baseline="30000" dirty="0"/>
              <a:t> </a:t>
            </a:r>
            <a:r>
              <a:rPr lang="es-CO" sz="2800" dirty="0" smtClean="0"/>
              <a:t>a </a:t>
            </a:r>
            <a:r>
              <a:rPr lang="es-CO" sz="2800" dirty="0"/>
              <a:t>su </a:t>
            </a:r>
            <a:r>
              <a:rPr lang="es-CO" sz="2800" dirty="0" smtClean="0"/>
              <a:t>imagen,</a:t>
            </a:r>
            <a:r>
              <a:rPr lang="es-CO" sz="2800" baseline="30000" dirty="0"/>
              <a:t> </a:t>
            </a:r>
            <a:r>
              <a:rPr lang="es-CO" sz="2800" dirty="0" smtClean="0"/>
              <a:t>a </a:t>
            </a:r>
            <a:r>
              <a:rPr lang="es-CO" sz="2800" dirty="0"/>
              <a:t>imagen de Dios lo creó; </a:t>
            </a:r>
            <a:r>
              <a:rPr lang="es-CO" sz="2400" dirty="0"/>
              <a:t>varón y hembra los </a:t>
            </a:r>
            <a:r>
              <a:rPr lang="es-CO" sz="2400" dirty="0" smtClean="0"/>
              <a:t>creó</a:t>
            </a:r>
            <a:r>
              <a:rPr lang="es-CO" sz="2800" dirty="0"/>
              <a:t>.</a:t>
            </a:r>
            <a:endParaRPr lang="es-CO" sz="2800" dirty="0" smtClean="0"/>
          </a:p>
          <a:p>
            <a:pPr marL="0" indent="0">
              <a:buNone/>
            </a:pPr>
            <a:endParaRPr lang="es-CO" sz="2800" dirty="0"/>
          </a:p>
          <a:p>
            <a:pPr marL="0" indent="0">
              <a:buNone/>
            </a:pPr>
            <a:r>
              <a:rPr lang="es-CO" sz="2800" dirty="0" smtClean="0"/>
              <a:t>El propósito de Nuestro Padre Dios, era que sus hijos fuesen como Él es, que llevaran «Su imagen y semejanza». Que se parecieran a Él, Física y Espiritual mente. </a:t>
            </a:r>
            <a:r>
              <a:rPr lang="es-CO" sz="2800" b="1" dirty="0" smtClean="0">
                <a:solidFill>
                  <a:srgbClr val="FF0000"/>
                </a:solidFill>
              </a:rPr>
              <a:t>Lev.11:45.  </a:t>
            </a:r>
            <a:r>
              <a:rPr lang="es-CO" sz="2800" dirty="0" smtClean="0"/>
              <a:t>Dice: «Sed, pues, santos, porque YO SOY SANTO», Lo mismo dice San Pedro en </a:t>
            </a:r>
            <a:r>
              <a:rPr lang="es-CO" sz="2800" b="1" dirty="0" smtClean="0">
                <a:solidFill>
                  <a:srgbClr val="FF0000"/>
                </a:solidFill>
              </a:rPr>
              <a:t>1Ped.1:16.</a:t>
            </a:r>
            <a:r>
              <a:rPr lang="es-CO" sz="2800" dirty="0" smtClean="0"/>
              <a:t> </a:t>
            </a:r>
            <a:endParaRPr lang="es-CO" sz="2800" dirty="0"/>
          </a:p>
        </p:txBody>
      </p:sp>
      <p:sp>
        <p:nvSpPr>
          <p:cNvPr id="4" name="3 Título"/>
          <p:cNvSpPr>
            <a:spLocks noGrp="1"/>
          </p:cNvSpPr>
          <p:nvPr>
            <p:ph type="title"/>
          </p:nvPr>
        </p:nvSpPr>
        <p:spPr>
          <a:xfrm>
            <a:off x="251520" y="274638"/>
            <a:ext cx="8568952" cy="1143000"/>
          </a:xfrm>
        </p:spPr>
        <p:txBody>
          <a:bodyPr>
            <a:normAutofit/>
          </a:bodyPr>
          <a:lstStyle/>
          <a:p>
            <a:pPr algn="l"/>
            <a:r>
              <a:rPr lang="es-CO" dirty="0" smtClean="0">
                <a:latin typeface="Algerian" pitchFamily="82" charset="0"/>
              </a:rPr>
              <a:t>Y los bendijo Dios: tema 1</a:t>
            </a:r>
            <a:r>
              <a:rPr lang="es-CO" sz="3100" dirty="0" smtClean="0">
                <a:latin typeface="Algerian" pitchFamily="82" charset="0"/>
              </a:rPr>
              <a:t> </a:t>
            </a:r>
            <a:endParaRPr lang="es-CO" sz="1300" dirty="0">
              <a:latin typeface="Algerian" pitchFamily="82" charset="0"/>
            </a:endParaRPr>
          </a:p>
        </p:txBody>
      </p:sp>
    </p:spTree>
    <p:extLst>
      <p:ext uri="{BB962C8B-B14F-4D97-AF65-F5344CB8AC3E}">
        <p14:creationId xmlns:p14="http://schemas.microsoft.com/office/powerpoint/2010/main" val="41132192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0" dur="1000"/>
                                        <p:tgtEl>
                                          <p:spTgt spid="3">
                                            <p:txEl>
                                              <p:pRg st="1" end="1"/>
                                            </p:txEl>
                                          </p:spTgt>
                                        </p:tgtEl>
                                      </p:cBhvr>
                                    </p:animEffect>
                                  </p:childTnLst>
                                </p:cTn>
                              </p:par>
                              <p:par>
                                <p:cTn id="21" presetID="31"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3 Grupo"/>
          <p:cNvGrpSpPr/>
          <p:nvPr/>
        </p:nvGrpSpPr>
        <p:grpSpPr>
          <a:xfrm>
            <a:off x="539552" y="333818"/>
            <a:ext cx="7920879" cy="5791180"/>
            <a:chOff x="1433159" y="333818"/>
            <a:chExt cx="6277682" cy="5791180"/>
          </a:xfrm>
        </p:grpSpPr>
        <p:sp>
          <p:nvSpPr>
            <p:cNvPr id="5" name="4 Forma libre"/>
            <p:cNvSpPr/>
            <p:nvPr/>
          </p:nvSpPr>
          <p:spPr>
            <a:xfrm rot="21600000">
              <a:off x="2238156" y="333818"/>
              <a:ext cx="5472684" cy="1609997"/>
            </a:xfrm>
            <a:custGeom>
              <a:avLst/>
              <a:gdLst>
                <a:gd name="connsiteX0" fmla="*/ 0 w 5472684"/>
                <a:gd name="connsiteY0" fmla="*/ 0 h 1609995"/>
                <a:gd name="connsiteX1" fmla="*/ 4667687 w 5472684"/>
                <a:gd name="connsiteY1" fmla="*/ 0 h 1609995"/>
                <a:gd name="connsiteX2" fmla="*/ 5472684 w 5472684"/>
                <a:gd name="connsiteY2" fmla="*/ 804998 h 1609995"/>
                <a:gd name="connsiteX3" fmla="*/ 4667687 w 5472684"/>
                <a:gd name="connsiteY3" fmla="*/ 1609995 h 1609995"/>
                <a:gd name="connsiteX4" fmla="*/ 0 w 5472684"/>
                <a:gd name="connsiteY4" fmla="*/ 1609995 h 1609995"/>
                <a:gd name="connsiteX5" fmla="*/ 0 w 5472684"/>
                <a:gd name="connsiteY5" fmla="*/ 0 h 1609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2684" h="1609995">
                  <a:moveTo>
                    <a:pt x="5472684" y="1609994"/>
                  </a:moveTo>
                  <a:lnTo>
                    <a:pt x="804997" y="1609994"/>
                  </a:lnTo>
                  <a:lnTo>
                    <a:pt x="0" y="804997"/>
                  </a:lnTo>
                  <a:lnTo>
                    <a:pt x="804997" y="1"/>
                  </a:lnTo>
                  <a:lnTo>
                    <a:pt x="5472684" y="1"/>
                  </a:lnTo>
                  <a:lnTo>
                    <a:pt x="5472684" y="1609994"/>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12462" tIns="106681" rIns="199136" bIns="106681" numCol="1" spcCol="1270" anchor="ctr" anchorCtr="0">
              <a:noAutofit/>
            </a:bodyPr>
            <a:lstStyle/>
            <a:p>
              <a:pPr lvl="0" algn="ctr" defTabSz="1244600" rtl="0">
                <a:lnSpc>
                  <a:spcPct val="90000"/>
                </a:lnSpc>
                <a:spcBef>
                  <a:spcPct val="0"/>
                </a:spcBef>
                <a:spcAft>
                  <a:spcPct val="35000"/>
                </a:spcAft>
              </a:pPr>
              <a:r>
                <a:rPr lang="es-CO" sz="2800" kern="1200" dirty="0" smtClean="0"/>
                <a:t>Este tema de  </a:t>
              </a:r>
              <a:r>
                <a:rPr lang="es-CO" sz="2800" b="1" i="1" kern="1200" dirty="0" smtClean="0"/>
                <a:t>¿Qué tipo de papá eres? </a:t>
              </a:r>
              <a:r>
                <a:rPr lang="es-CO" sz="2800" kern="1200" dirty="0" smtClean="0"/>
                <a:t>es una carrera para ejercer </a:t>
              </a:r>
              <a:r>
                <a:rPr lang="es-CO" sz="2800" u="sng" kern="1200" dirty="0" smtClean="0"/>
                <a:t>todos los días. </a:t>
              </a:r>
              <a:endParaRPr lang="es-CO" sz="2800" u="sng" kern="1200" dirty="0"/>
            </a:p>
          </p:txBody>
        </p:sp>
        <p:sp>
          <p:nvSpPr>
            <p:cNvPr id="6" name="5 Elipse"/>
            <p:cNvSpPr/>
            <p:nvPr/>
          </p:nvSpPr>
          <p:spPr>
            <a:xfrm>
              <a:off x="1433159" y="333819"/>
              <a:ext cx="1609995" cy="1609995"/>
            </a:xfrm>
            <a:prstGeom prst="ellipse">
              <a:avLst/>
            </a:prstGeom>
            <a:blipFill rotWithShape="1">
              <a:blip r:embed="rId2"/>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 name="6 Forma libre"/>
            <p:cNvSpPr/>
            <p:nvPr/>
          </p:nvSpPr>
          <p:spPr>
            <a:xfrm rot="21600000">
              <a:off x="2238156" y="2424410"/>
              <a:ext cx="5472684" cy="1609996"/>
            </a:xfrm>
            <a:custGeom>
              <a:avLst/>
              <a:gdLst>
                <a:gd name="connsiteX0" fmla="*/ 0 w 5472684"/>
                <a:gd name="connsiteY0" fmla="*/ 0 h 1609995"/>
                <a:gd name="connsiteX1" fmla="*/ 4667687 w 5472684"/>
                <a:gd name="connsiteY1" fmla="*/ 0 h 1609995"/>
                <a:gd name="connsiteX2" fmla="*/ 5472684 w 5472684"/>
                <a:gd name="connsiteY2" fmla="*/ 804998 h 1609995"/>
                <a:gd name="connsiteX3" fmla="*/ 4667687 w 5472684"/>
                <a:gd name="connsiteY3" fmla="*/ 1609995 h 1609995"/>
                <a:gd name="connsiteX4" fmla="*/ 0 w 5472684"/>
                <a:gd name="connsiteY4" fmla="*/ 1609995 h 1609995"/>
                <a:gd name="connsiteX5" fmla="*/ 0 w 5472684"/>
                <a:gd name="connsiteY5" fmla="*/ 0 h 1609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2684" h="1609995">
                  <a:moveTo>
                    <a:pt x="5472684" y="1609994"/>
                  </a:moveTo>
                  <a:lnTo>
                    <a:pt x="804997" y="1609994"/>
                  </a:lnTo>
                  <a:lnTo>
                    <a:pt x="0" y="804997"/>
                  </a:lnTo>
                  <a:lnTo>
                    <a:pt x="804997" y="1"/>
                  </a:lnTo>
                  <a:lnTo>
                    <a:pt x="5472684" y="1"/>
                  </a:lnTo>
                  <a:lnTo>
                    <a:pt x="5472684" y="1609994"/>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12462" tIns="76201" rIns="142240" bIns="76200" numCol="1" spcCol="1270" anchor="ctr" anchorCtr="0">
              <a:noAutofit/>
            </a:bodyPr>
            <a:lstStyle/>
            <a:p>
              <a:pPr lvl="0" algn="ctr" defTabSz="889000" rtl="0">
                <a:lnSpc>
                  <a:spcPct val="90000"/>
                </a:lnSpc>
                <a:spcBef>
                  <a:spcPct val="0"/>
                </a:spcBef>
                <a:spcAft>
                  <a:spcPct val="35000"/>
                </a:spcAft>
              </a:pPr>
              <a:r>
                <a:rPr lang="es-CO" sz="2000" kern="1200" dirty="0" smtClean="0"/>
                <a:t>Recuerda que una familia bien estructurada se convierte en factor de protección contra problemas de comportamiento como el consumo de alcohol, el embarazo adolecente y el fracaso escolar.</a:t>
              </a:r>
              <a:endParaRPr lang="es-CO" sz="2000" kern="1200" dirty="0"/>
            </a:p>
          </p:txBody>
        </p:sp>
        <p:sp>
          <p:nvSpPr>
            <p:cNvPr id="8" name="7 Elipse"/>
            <p:cNvSpPr/>
            <p:nvPr/>
          </p:nvSpPr>
          <p:spPr>
            <a:xfrm>
              <a:off x="1433159" y="2424411"/>
              <a:ext cx="1609995" cy="1609995"/>
            </a:xfrm>
            <a:prstGeom prst="ellipse">
              <a:avLst/>
            </a:prstGeom>
            <a:blipFill rotWithShape="1">
              <a:blip r:embed="rId3"/>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9" name="8 Forma libre"/>
            <p:cNvSpPr/>
            <p:nvPr/>
          </p:nvSpPr>
          <p:spPr>
            <a:xfrm rot="21600000">
              <a:off x="2238156" y="4515002"/>
              <a:ext cx="5472685" cy="1609996"/>
            </a:xfrm>
            <a:custGeom>
              <a:avLst/>
              <a:gdLst>
                <a:gd name="connsiteX0" fmla="*/ 0 w 5472684"/>
                <a:gd name="connsiteY0" fmla="*/ 0 h 1609995"/>
                <a:gd name="connsiteX1" fmla="*/ 4667687 w 5472684"/>
                <a:gd name="connsiteY1" fmla="*/ 0 h 1609995"/>
                <a:gd name="connsiteX2" fmla="*/ 5472684 w 5472684"/>
                <a:gd name="connsiteY2" fmla="*/ 804998 h 1609995"/>
                <a:gd name="connsiteX3" fmla="*/ 4667687 w 5472684"/>
                <a:gd name="connsiteY3" fmla="*/ 1609995 h 1609995"/>
                <a:gd name="connsiteX4" fmla="*/ 0 w 5472684"/>
                <a:gd name="connsiteY4" fmla="*/ 1609995 h 1609995"/>
                <a:gd name="connsiteX5" fmla="*/ 0 w 5472684"/>
                <a:gd name="connsiteY5" fmla="*/ 0 h 1609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2684" h="1609995">
                  <a:moveTo>
                    <a:pt x="5472684" y="1609994"/>
                  </a:moveTo>
                  <a:lnTo>
                    <a:pt x="804997" y="1609994"/>
                  </a:lnTo>
                  <a:lnTo>
                    <a:pt x="0" y="804997"/>
                  </a:lnTo>
                  <a:lnTo>
                    <a:pt x="804997" y="1"/>
                  </a:lnTo>
                  <a:lnTo>
                    <a:pt x="5472684" y="1"/>
                  </a:lnTo>
                  <a:lnTo>
                    <a:pt x="5472684" y="1609994"/>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12462" tIns="60961" rIns="113793" bIns="60960" numCol="1" spcCol="1270" anchor="ctr" anchorCtr="0">
              <a:noAutofit/>
            </a:bodyPr>
            <a:lstStyle/>
            <a:p>
              <a:pPr lvl="0" algn="ctr" defTabSz="711200" rtl="0">
                <a:lnSpc>
                  <a:spcPct val="90000"/>
                </a:lnSpc>
                <a:spcBef>
                  <a:spcPct val="0"/>
                </a:spcBef>
                <a:spcAft>
                  <a:spcPct val="35000"/>
                </a:spcAft>
              </a:pPr>
              <a:r>
                <a:rPr lang="es-CO" kern="1200" dirty="0" smtClean="0"/>
                <a:t>El mundo contemporáneo ha sido testigo de un cambio importante en las relaciones entre padres e hijos. Comparado con la imágenes tradicionales </a:t>
              </a:r>
              <a:r>
                <a:rPr lang="es-CO" sz="2000" kern="1200" dirty="0" smtClean="0"/>
                <a:t>d</a:t>
              </a:r>
              <a:r>
                <a:rPr lang="es-CO" kern="1200" dirty="0" smtClean="0"/>
                <a:t>e padres de familia,</a:t>
              </a:r>
              <a:r>
                <a:rPr lang="es-CO" b="1" u="sng" kern="1200" dirty="0" smtClean="0"/>
                <a:t> los actuales son mucho más complacientes, laxos, inconsistentes, proclives a exagerar con los regalos…. </a:t>
              </a:r>
              <a:endParaRPr lang="es-CO" b="1" u="sng" kern="1200" dirty="0"/>
            </a:p>
          </p:txBody>
        </p:sp>
        <p:sp>
          <p:nvSpPr>
            <p:cNvPr id="10" name="9 Elipse"/>
            <p:cNvSpPr/>
            <p:nvPr/>
          </p:nvSpPr>
          <p:spPr>
            <a:xfrm>
              <a:off x="1433159" y="4515003"/>
              <a:ext cx="1609995" cy="1609995"/>
            </a:xfrm>
            <a:prstGeom prst="ellipse">
              <a:avLst/>
            </a:prstGeom>
            <a:blipFill rotWithShape="1">
              <a:blip r:embed="rId4"/>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Tree>
    <p:extLst>
      <p:ext uri="{BB962C8B-B14F-4D97-AF65-F5344CB8AC3E}">
        <p14:creationId xmlns:p14="http://schemas.microsoft.com/office/powerpoint/2010/main" val="36384637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097793456"/>
              </p:ext>
            </p:extLst>
          </p:nvPr>
        </p:nvGraphicFramePr>
        <p:xfrm>
          <a:off x="179512" y="476672"/>
          <a:ext cx="8712968"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37651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Elipse"/>
          <p:cNvSpPr/>
          <p:nvPr/>
        </p:nvSpPr>
        <p:spPr>
          <a:xfrm>
            <a:off x="683568" y="2492896"/>
            <a:ext cx="7920880" cy="42484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b="1" dirty="0"/>
              <a:t>¿Qué tipo de padre soy?</a:t>
            </a:r>
          </a:p>
          <a:p>
            <a:pPr algn="ctr"/>
            <a:r>
              <a:rPr lang="es-CO" sz="2400" b="1" dirty="0"/>
              <a:t>Existen cuatro grandes estilos de crianza: el autoritario, </a:t>
            </a:r>
            <a:r>
              <a:rPr lang="es-CO" sz="2400" b="1" dirty="0" smtClean="0"/>
              <a:t>los «padres y maestros», </a:t>
            </a:r>
            <a:r>
              <a:rPr lang="es-CO" sz="2400" b="1" dirty="0"/>
              <a:t>el indulgente y el negligente</a:t>
            </a:r>
            <a:r>
              <a:rPr lang="es-CO" sz="2400" b="1" dirty="0" smtClean="0"/>
              <a:t>.</a:t>
            </a:r>
          </a:p>
          <a:p>
            <a:pPr algn="ctr"/>
            <a:r>
              <a:rPr lang="es-CO" sz="2400" b="1" dirty="0" smtClean="0"/>
              <a:t> </a:t>
            </a:r>
          </a:p>
          <a:p>
            <a:pPr algn="ctr"/>
            <a:r>
              <a:rPr lang="es-CO" sz="2400" b="1" dirty="0" smtClean="0"/>
              <a:t>Por </a:t>
            </a:r>
            <a:r>
              <a:rPr lang="es-CO" sz="2400" b="1" dirty="0"/>
              <a:t>supuesto, muchos padres de familia tienen comportamientos que podrían ubicarse en más de una categoría, pero eso mismo ya los convierte en inconsistentes.</a:t>
            </a:r>
          </a:p>
        </p:txBody>
      </p:sp>
      <p:pic>
        <p:nvPicPr>
          <p:cNvPr id="1026" name="Picture 2" descr="http://t0.gstatic.com/images?q=tbn:ANd9GcT__QIlwp6AQ-ICvCvqxW2M1nA8-rrmpV8pAN7XeQBim-MYGVtqn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88640"/>
            <a:ext cx="6984776" cy="2175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85077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i="1" dirty="0" smtClean="0">
                <a:solidFill>
                  <a:srgbClr val="FF0000"/>
                </a:solidFill>
              </a:rPr>
              <a:t>Analicemos las cuatro categorías de padres:</a:t>
            </a:r>
            <a:endParaRPr lang="es-CO" i="1" dirty="0">
              <a:solidFill>
                <a:srgbClr val="FF0000"/>
              </a:solidFill>
            </a:endParaRPr>
          </a:p>
        </p:txBody>
      </p:sp>
      <p:sp>
        <p:nvSpPr>
          <p:cNvPr id="4" name="3 Marcador de texto"/>
          <p:cNvSpPr>
            <a:spLocks noGrp="1"/>
          </p:cNvSpPr>
          <p:nvPr>
            <p:ph type="body" idx="1"/>
          </p:nvPr>
        </p:nvSpPr>
        <p:spPr/>
        <p:txBody>
          <a:bodyPr/>
          <a:lstStyle/>
          <a:p>
            <a:pPr algn="ctr"/>
            <a:r>
              <a:rPr lang="es-CO" i="1" dirty="0" smtClean="0">
                <a:solidFill>
                  <a:srgbClr val="00B0F0"/>
                </a:solidFill>
              </a:rPr>
              <a:t>Los padres autoritarios</a:t>
            </a:r>
            <a:endParaRPr lang="es-CO" i="1" dirty="0">
              <a:solidFill>
                <a:srgbClr val="00B0F0"/>
              </a:solidFill>
            </a:endParaRPr>
          </a:p>
        </p:txBody>
      </p:sp>
      <p:sp>
        <p:nvSpPr>
          <p:cNvPr id="5" name="4 Marcador de contenido"/>
          <p:cNvSpPr>
            <a:spLocks noGrp="1"/>
          </p:cNvSpPr>
          <p:nvPr>
            <p:ph sz="half" idx="2"/>
          </p:nvPr>
        </p:nvSpPr>
        <p:spPr>
          <a:xfrm>
            <a:off x="457200" y="2174875"/>
            <a:ext cx="2890664" cy="3951288"/>
          </a:xfrm>
        </p:spPr>
        <p:txBody>
          <a:bodyPr>
            <a:normAutofit fontScale="92500"/>
          </a:bodyPr>
          <a:lstStyle/>
          <a:p>
            <a:pPr marL="0" indent="0">
              <a:buNone/>
            </a:pPr>
            <a:r>
              <a:rPr lang="es-CO" dirty="0" smtClean="0"/>
              <a:t>Son exigentes y controladores pero no responsivos ni cálidos, las reglas son claras y los diálogos breves. Es el modelo tradicional bajo el cual fueron educadas la mayoría de personas hasta la Segunda Guerra Mundial.</a:t>
            </a:r>
            <a:endParaRPr lang="es-CO" dirty="0"/>
          </a:p>
        </p:txBody>
      </p:sp>
      <p:sp>
        <p:nvSpPr>
          <p:cNvPr id="6" name="5 Marcador de texto"/>
          <p:cNvSpPr>
            <a:spLocks noGrp="1"/>
          </p:cNvSpPr>
          <p:nvPr>
            <p:ph type="body" sz="quarter" idx="3"/>
          </p:nvPr>
        </p:nvSpPr>
        <p:spPr/>
        <p:txBody>
          <a:bodyPr/>
          <a:lstStyle/>
          <a:p>
            <a:pPr algn="ctr"/>
            <a:r>
              <a:rPr lang="es-CO" i="1" dirty="0" smtClean="0">
                <a:solidFill>
                  <a:srgbClr val="00B0F0"/>
                </a:solidFill>
              </a:rPr>
              <a:t>Los «padres y maestros»</a:t>
            </a:r>
            <a:endParaRPr lang="es-CO" i="1" dirty="0">
              <a:solidFill>
                <a:srgbClr val="00B0F0"/>
              </a:solidFill>
            </a:endParaRPr>
          </a:p>
        </p:txBody>
      </p:sp>
      <p:sp>
        <p:nvSpPr>
          <p:cNvPr id="7" name="6 Marcador de contenido"/>
          <p:cNvSpPr>
            <a:spLocks noGrp="1"/>
          </p:cNvSpPr>
          <p:nvPr>
            <p:ph sz="quarter" idx="4"/>
          </p:nvPr>
        </p:nvSpPr>
        <p:spPr>
          <a:xfrm>
            <a:off x="5868144" y="2174875"/>
            <a:ext cx="2818656" cy="3951288"/>
          </a:xfrm>
        </p:spPr>
        <p:txBody>
          <a:bodyPr>
            <a:normAutofit fontScale="77500" lnSpcReduction="20000"/>
          </a:bodyPr>
          <a:lstStyle/>
          <a:p>
            <a:pPr marL="0" indent="0">
              <a:buNone/>
            </a:pPr>
            <a:r>
              <a:rPr lang="es-CO" dirty="0" smtClean="0"/>
              <a:t>Piden y dan, son cálidos, apoyan y estimulan, pero al mismo tiempo son firmes e imparten normas sin ser restrictivos, salvo en casos de absoluta necesidad. El dialogo es frecuente y abierto, pero no se asume que las decisiones se tomen por votación. Los hijos respetan a sus padres y son respetados. Cada uno tiene derechos y deberes diferentes , como corresponde a sus edades.</a:t>
            </a:r>
            <a:endParaRPr lang="es-CO" dirty="0"/>
          </a:p>
        </p:txBody>
      </p:sp>
      <p:sp>
        <p:nvSpPr>
          <p:cNvPr id="3" name="2 Cerrar corchete"/>
          <p:cNvSpPr/>
          <p:nvPr/>
        </p:nvSpPr>
        <p:spPr>
          <a:xfrm>
            <a:off x="3200281" y="2276872"/>
            <a:ext cx="261743" cy="36004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8" name="7 Abrir corchete"/>
          <p:cNvSpPr/>
          <p:nvPr/>
        </p:nvSpPr>
        <p:spPr>
          <a:xfrm rot="10800000" flipH="1">
            <a:off x="5508104" y="2276872"/>
            <a:ext cx="216022" cy="36004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pic>
        <p:nvPicPr>
          <p:cNvPr id="1026" name="Picture 2" descr="http://t1.gstatic.com/images?q=tbn:ANd9GcRixHpyWmV6OM4K2xijCtDrg9axRKPvCBb-98dak17HGIWHoY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9" y="2780928"/>
            <a:ext cx="1800200" cy="1771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16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0" dur="500"/>
                                        <p:tgtEl>
                                          <p:spTgt spid="5">
                                            <p:txEl>
                                              <p:pRg st="0" end="0"/>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3" dur="500"/>
                                        <p:tgtEl>
                                          <p:spTgt spid="6">
                                            <p:txEl>
                                              <p:pRg st="0" end="0"/>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6" dur="500"/>
                                        <p:tgtEl>
                                          <p:spTgt spid="7">
                                            <p:txEl>
                                              <p:pRg st="0" end="0"/>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par>
                                <p:cTn id="23" presetID="14" presetClass="entr" presetSubtype="1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randombar(horizontal)">
                                      <p:cBhvr>
                                        <p:cTn id="2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build="p"/>
      <p:bldP spid="7" grpId="0" build="p"/>
      <p:bldP spid="3"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67544" y="1124744"/>
            <a:ext cx="4040188" cy="690091"/>
          </a:xfrm>
        </p:spPr>
        <p:txBody>
          <a:bodyPr/>
          <a:lstStyle/>
          <a:p>
            <a:pPr algn="ctr"/>
            <a:r>
              <a:rPr lang="es-CO" i="1" dirty="0" smtClean="0">
                <a:solidFill>
                  <a:srgbClr val="00B0F0"/>
                </a:solidFill>
              </a:rPr>
              <a:t>Los padres indulgentes</a:t>
            </a:r>
            <a:endParaRPr lang="es-CO" i="1" dirty="0">
              <a:solidFill>
                <a:srgbClr val="00B0F0"/>
              </a:solidFill>
            </a:endParaRPr>
          </a:p>
        </p:txBody>
      </p:sp>
      <p:sp>
        <p:nvSpPr>
          <p:cNvPr id="5" name="4 Marcador de texto"/>
          <p:cNvSpPr>
            <a:spLocks noGrp="1"/>
          </p:cNvSpPr>
          <p:nvPr>
            <p:ph type="body" sz="quarter" idx="3"/>
          </p:nvPr>
        </p:nvSpPr>
        <p:spPr>
          <a:xfrm>
            <a:off x="4644008" y="1124744"/>
            <a:ext cx="4041775" cy="639762"/>
          </a:xfrm>
        </p:spPr>
        <p:txBody>
          <a:bodyPr/>
          <a:lstStyle/>
          <a:p>
            <a:pPr algn="ctr"/>
            <a:r>
              <a:rPr lang="es-CO" i="1" dirty="0" smtClean="0">
                <a:solidFill>
                  <a:srgbClr val="00B0F0"/>
                </a:solidFill>
              </a:rPr>
              <a:t>Los padres negligentes</a:t>
            </a:r>
            <a:endParaRPr lang="es-CO" i="1" dirty="0">
              <a:solidFill>
                <a:srgbClr val="00B0F0"/>
              </a:solidFill>
            </a:endParaRPr>
          </a:p>
        </p:txBody>
      </p:sp>
      <p:sp>
        <p:nvSpPr>
          <p:cNvPr id="6" name="5 Marcador de contenido"/>
          <p:cNvSpPr>
            <a:spLocks noGrp="1"/>
          </p:cNvSpPr>
          <p:nvPr>
            <p:ph sz="quarter" idx="4"/>
          </p:nvPr>
        </p:nvSpPr>
        <p:spPr>
          <a:xfrm>
            <a:off x="5868144" y="1916832"/>
            <a:ext cx="2746648" cy="3951288"/>
          </a:xfrm>
        </p:spPr>
        <p:txBody>
          <a:bodyPr>
            <a:normAutofit fontScale="85000" lnSpcReduction="10000"/>
          </a:bodyPr>
          <a:lstStyle/>
          <a:p>
            <a:pPr marL="0" indent="0">
              <a:buNone/>
            </a:pPr>
            <a:r>
              <a:rPr lang="es-CO" dirty="0" smtClean="0"/>
              <a:t>No son responsables ni demandantes, no monitorean o guían a sus hijos y no se relacionan con ellos cálidamente. Transmiten el mensaje de que hay cosas más importantes y es frecuente que olviden sus compromisos y traten de remediar las fallas con regalos, dinero o recompensas inmerecidas.</a:t>
            </a:r>
            <a:endParaRPr lang="es-CO" dirty="0"/>
          </a:p>
        </p:txBody>
      </p:sp>
      <p:sp>
        <p:nvSpPr>
          <p:cNvPr id="8" name="7 Marcador de contenido"/>
          <p:cNvSpPr>
            <a:spLocks noGrp="1"/>
          </p:cNvSpPr>
          <p:nvPr>
            <p:ph sz="half" idx="2"/>
          </p:nvPr>
        </p:nvSpPr>
        <p:spPr>
          <a:xfrm>
            <a:off x="467544" y="1916832"/>
            <a:ext cx="2808312" cy="3951288"/>
          </a:xfrm>
        </p:spPr>
        <p:txBody>
          <a:bodyPr>
            <a:normAutofit fontScale="92500"/>
          </a:bodyPr>
          <a:lstStyle/>
          <a:p>
            <a:pPr marL="0" indent="0">
              <a:buNone/>
            </a:pPr>
            <a:r>
              <a:rPr lang="es-CO" dirty="0" smtClean="0"/>
              <a:t>Evitan la confrontación y con frecuencia y con frecuencia son manipulados. Viven pidiendo perdón por sus errores y tienden a sentirse inferiores a sus hijos. Sus ordenes y castigos suelen ser inconsistentes y temerosos.</a:t>
            </a:r>
            <a:endParaRPr lang="es-CO" dirty="0"/>
          </a:p>
        </p:txBody>
      </p:sp>
      <p:sp>
        <p:nvSpPr>
          <p:cNvPr id="9" name="8 Cerrar corchete"/>
          <p:cNvSpPr/>
          <p:nvPr/>
        </p:nvSpPr>
        <p:spPr>
          <a:xfrm>
            <a:off x="3036972" y="1988840"/>
            <a:ext cx="333751" cy="3744416"/>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10" name="9 Abrir corchete"/>
          <p:cNvSpPr/>
          <p:nvPr/>
        </p:nvSpPr>
        <p:spPr>
          <a:xfrm>
            <a:off x="5535536" y="1988840"/>
            <a:ext cx="260600" cy="3744416"/>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pic>
        <p:nvPicPr>
          <p:cNvPr id="11" name="Picture 2" descr="http://t1.gstatic.com/images?q=tbn:ANd9GcRixHpyWmV6OM4K2xijCtDrg9axRKPvCBb-98dak17HGIWHoY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2780928"/>
            <a:ext cx="1872208" cy="1771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927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wheel(1)">
                                      <p:cBhvr>
                                        <p:cTn id="10" dur="2000"/>
                                        <p:tgtEl>
                                          <p:spTgt spid="5">
                                            <p:txEl>
                                              <p:pRg st="0" end="0"/>
                                            </p:txEl>
                                          </p:spTgt>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wheel(1)">
                                      <p:cBhvr>
                                        <p:cTn id="13" dur="2000"/>
                                        <p:tgtEl>
                                          <p:spTgt spid="6">
                                            <p:txEl>
                                              <p:pRg st="0" end="0"/>
                                            </p:txEl>
                                          </p:spTgt>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wheel(1)">
                                      <p:cBhvr>
                                        <p:cTn id="16" dur="2000"/>
                                        <p:tgtEl>
                                          <p:spTgt spid="8">
                                            <p:txEl>
                                              <p:pRg st="0" end="0"/>
                                            </p:txEl>
                                          </p:spTgt>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2000"/>
                                        <p:tgtEl>
                                          <p:spTgt spid="9"/>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par>
                                <p:cTn id="23" presetID="21" presetClass="entr" presetSubtype="1"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heel(1)">
                                      <p:cBhvr>
                                        <p:cTn id="2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8" grpId="0" build="p"/>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normAutofit fontScale="90000"/>
          </a:bodyPr>
          <a:lstStyle/>
          <a:p>
            <a:r>
              <a:rPr lang="es-CO" b="1" i="1" dirty="0" smtClean="0">
                <a:solidFill>
                  <a:srgbClr val="FF0000"/>
                </a:solidFill>
                <a:latin typeface="Agency FB" pitchFamily="34" charset="0"/>
              </a:rPr>
              <a:t>Como «padres y maestros» hagamos lo siguiente:</a:t>
            </a:r>
            <a:endParaRPr lang="es-CO" b="1" i="1" dirty="0">
              <a:solidFill>
                <a:srgbClr val="FF0000"/>
              </a:solidFill>
              <a:latin typeface="Agency FB" pitchFamily="34" charset="0"/>
            </a:endParaRPr>
          </a:p>
        </p:txBody>
      </p:sp>
      <p:sp>
        <p:nvSpPr>
          <p:cNvPr id="8" name="7 Marcador de contenido"/>
          <p:cNvSpPr>
            <a:spLocks noGrp="1"/>
          </p:cNvSpPr>
          <p:nvPr>
            <p:ph idx="1"/>
          </p:nvPr>
        </p:nvSpPr>
        <p:spPr>
          <a:xfrm>
            <a:off x="395536" y="1556792"/>
            <a:ext cx="8229600" cy="5040560"/>
          </a:xfrm>
          <a:gradFill>
            <a:gsLst>
              <a:gs pos="0">
                <a:srgbClr val="FFEFD1"/>
              </a:gs>
              <a:gs pos="64999">
                <a:srgbClr val="F0EBD5"/>
              </a:gs>
              <a:gs pos="100000">
                <a:srgbClr val="D1C39F"/>
              </a:gs>
            </a:gsLst>
            <a:lin ang="5400000" scaled="0"/>
          </a:gradFill>
        </p:spPr>
        <p:txBody>
          <a:bodyPr>
            <a:normAutofit fontScale="85000" lnSpcReduction="20000"/>
          </a:bodyPr>
          <a:lstStyle/>
          <a:p>
            <a:pPr marL="0" indent="0">
              <a:buNone/>
            </a:pPr>
            <a:r>
              <a:rPr lang="es-CO" dirty="0" smtClean="0"/>
              <a:t>1). </a:t>
            </a:r>
            <a:r>
              <a:rPr lang="es-CO" b="1" dirty="0" smtClean="0">
                <a:solidFill>
                  <a:srgbClr val="002060"/>
                </a:solidFill>
              </a:rPr>
              <a:t>Recuerde que todo comportamiento tiene consecuencias buenas o malas </a:t>
            </a:r>
            <a:r>
              <a:rPr lang="es-CO" b="1" dirty="0" smtClean="0">
                <a:solidFill>
                  <a:srgbClr val="FF0000"/>
                </a:solidFill>
              </a:rPr>
              <a:t>(lea Gal.6:7,8).</a:t>
            </a:r>
          </a:p>
          <a:p>
            <a:pPr marL="0" indent="0">
              <a:buNone/>
            </a:pPr>
            <a:r>
              <a:rPr lang="es-CO" dirty="0" smtClean="0"/>
              <a:t>2). </a:t>
            </a:r>
            <a:r>
              <a:rPr lang="es-CO" b="1" dirty="0" smtClean="0">
                <a:solidFill>
                  <a:srgbClr val="00B050"/>
                </a:solidFill>
              </a:rPr>
              <a:t>Un mal comportamiento que quede sin consecuencias tenderá a repetirse.</a:t>
            </a:r>
          </a:p>
          <a:p>
            <a:pPr marL="0" indent="0">
              <a:buNone/>
            </a:pPr>
            <a:r>
              <a:rPr lang="es-CO" dirty="0" smtClean="0"/>
              <a:t>3). </a:t>
            </a:r>
            <a:r>
              <a:rPr lang="es-CO" b="1" dirty="0" smtClean="0">
                <a:solidFill>
                  <a:srgbClr val="7030A0"/>
                </a:solidFill>
              </a:rPr>
              <a:t>Las cosas se ganan, no son gratis.</a:t>
            </a:r>
          </a:p>
          <a:p>
            <a:pPr marL="0" indent="0">
              <a:buNone/>
            </a:pPr>
            <a:r>
              <a:rPr lang="es-CO" dirty="0" smtClean="0"/>
              <a:t>4). </a:t>
            </a:r>
            <a:r>
              <a:rPr lang="es-CO" b="1" dirty="0" smtClean="0">
                <a:solidFill>
                  <a:srgbClr val="C00000"/>
                </a:solidFill>
              </a:rPr>
              <a:t>La complacencia inmediata estimula la inmadurez. Los niños deben aprender a postergar las recompensas.</a:t>
            </a:r>
          </a:p>
          <a:p>
            <a:pPr marL="0" indent="0">
              <a:buNone/>
            </a:pPr>
            <a:r>
              <a:rPr lang="es-CO" dirty="0" smtClean="0"/>
              <a:t>5). </a:t>
            </a:r>
            <a:r>
              <a:rPr lang="es-CO" b="1" dirty="0" smtClean="0">
                <a:solidFill>
                  <a:srgbClr val="FFC000"/>
                </a:solidFill>
              </a:rPr>
              <a:t>Entérese de quiénes son los amigos de sus hijos</a:t>
            </a:r>
            <a:r>
              <a:rPr lang="es-CO" dirty="0" smtClean="0"/>
              <a:t>.</a:t>
            </a:r>
          </a:p>
          <a:p>
            <a:pPr marL="0" indent="0">
              <a:buNone/>
            </a:pPr>
            <a:r>
              <a:rPr lang="es-CO" dirty="0" smtClean="0"/>
              <a:t>6). </a:t>
            </a:r>
            <a:r>
              <a:rPr lang="es-CO" b="1" dirty="0" smtClean="0"/>
              <a:t>Todo derecho implica un deber: los niños tienen derecho a ser protegidos, educados y vestidos, pero tienen el deber de obedecer a sus padres, de estudiar y de comportarse de acuerdo con reglas fundamentales de respeto a si mismos y a los otros. </a:t>
            </a:r>
            <a:endParaRPr lang="es-CO" b="1" dirty="0"/>
          </a:p>
        </p:txBody>
      </p:sp>
    </p:spTree>
    <p:extLst>
      <p:ext uri="{BB962C8B-B14F-4D97-AF65-F5344CB8AC3E}">
        <p14:creationId xmlns:p14="http://schemas.microsoft.com/office/powerpoint/2010/main" val="2506631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 calcmode="lin" valueType="num">
                                      <p:cBhvr>
                                        <p:cTn id="7" dur="1000" fill="hold"/>
                                        <p:tgtEl>
                                          <p:spTgt spid="8">
                                            <p:bg/>
                                          </p:spTgt>
                                        </p:tgtEl>
                                        <p:attrNameLst>
                                          <p:attrName>ppt_w</p:attrName>
                                        </p:attrNameLst>
                                      </p:cBhvr>
                                      <p:tavLst>
                                        <p:tav tm="0">
                                          <p:val>
                                            <p:fltVal val="0"/>
                                          </p:val>
                                        </p:tav>
                                        <p:tav tm="100000">
                                          <p:val>
                                            <p:strVal val="#ppt_w"/>
                                          </p:val>
                                        </p:tav>
                                      </p:tavLst>
                                    </p:anim>
                                    <p:anim calcmode="lin" valueType="num">
                                      <p:cBhvr>
                                        <p:cTn id="8" dur="1000" fill="hold"/>
                                        <p:tgtEl>
                                          <p:spTgt spid="8">
                                            <p:bg/>
                                          </p:spTgt>
                                        </p:tgtEl>
                                        <p:attrNameLst>
                                          <p:attrName>ppt_h</p:attrName>
                                        </p:attrNameLst>
                                      </p:cBhvr>
                                      <p:tavLst>
                                        <p:tav tm="0">
                                          <p:val>
                                            <p:fltVal val="0"/>
                                          </p:val>
                                        </p:tav>
                                        <p:tav tm="100000">
                                          <p:val>
                                            <p:strVal val="#ppt_h"/>
                                          </p:val>
                                        </p:tav>
                                      </p:tavLst>
                                    </p:anim>
                                    <p:anim calcmode="lin" valueType="num">
                                      <p:cBhvr>
                                        <p:cTn id="9" dur="1000" fill="hold"/>
                                        <p:tgtEl>
                                          <p:spTgt spid="8">
                                            <p:bg/>
                                          </p:spTgt>
                                        </p:tgtEl>
                                        <p:attrNameLst>
                                          <p:attrName>style.rotation</p:attrName>
                                        </p:attrNameLst>
                                      </p:cBhvr>
                                      <p:tavLst>
                                        <p:tav tm="0">
                                          <p:val>
                                            <p:fltVal val="90"/>
                                          </p:val>
                                        </p:tav>
                                        <p:tav tm="100000">
                                          <p:val>
                                            <p:fltVal val="0"/>
                                          </p:val>
                                        </p:tav>
                                      </p:tavLst>
                                    </p:anim>
                                    <p:animEffect transition="in" filter="fade">
                                      <p:cBhvr>
                                        <p:cTn id="10" dur="1000"/>
                                        <p:tgtEl>
                                          <p:spTgt spid="8">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 calcmode="lin" valueType="num">
                                      <p:cBhvr>
                                        <p:cTn id="15"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 calcmode="lin" valueType="num">
                                      <p:cBhvr>
                                        <p:cTn id="23" dur="1000" fill="hold"/>
                                        <p:tgtEl>
                                          <p:spTgt spid="8">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8">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8">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8">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 calcmode="lin" valueType="num">
                                      <p:cBhvr>
                                        <p:cTn id="31" dur="1000" fill="hold"/>
                                        <p:tgtEl>
                                          <p:spTgt spid="8">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8">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8">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8">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anim calcmode="lin" valueType="num">
                                      <p:cBhvr>
                                        <p:cTn id="39" dur="1000" fill="hold"/>
                                        <p:tgtEl>
                                          <p:spTgt spid="8">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8">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8">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8">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8">
                                            <p:txEl>
                                              <p:pRg st="4" end="4"/>
                                            </p:txEl>
                                          </p:spTgt>
                                        </p:tgtEl>
                                        <p:attrNameLst>
                                          <p:attrName>style.visibility</p:attrName>
                                        </p:attrNameLst>
                                      </p:cBhvr>
                                      <p:to>
                                        <p:strVal val="visible"/>
                                      </p:to>
                                    </p:set>
                                    <p:anim calcmode="lin" valueType="num">
                                      <p:cBhvr>
                                        <p:cTn id="47" dur="1000" fill="hold"/>
                                        <p:tgtEl>
                                          <p:spTgt spid="8">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8">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8">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8">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8">
                                            <p:txEl>
                                              <p:pRg st="5" end="5"/>
                                            </p:txEl>
                                          </p:spTgt>
                                        </p:tgtEl>
                                        <p:attrNameLst>
                                          <p:attrName>style.visibility</p:attrName>
                                        </p:attrNameLst>
                                      </p:cBhvr>
                                      <p:to>
                                        <p:strVal val="visible"/>
                                      </p:to>
                                    </p:set>
                                    <p:anim calcmode="lin" valueType="num">
                                      <p:cBhvr>
                                        <p:cTn id="55" dur="1000" fill="hold"/>
                                        <p:tgtEl>
                                          <p:spTgt spid="8">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8">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8">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a:gradFill>
            <a:gsLst>
              <a:gs pos="0">
                <a:srgbClr val="FFEFD1"/>
              </a:gs>
              <a:gs pos="64999">
                <a:srgbClr val="F0EBD5"/>
              </a:gs>
              <a:gs pos="100000">
                <a:srgbClr val="D1C39F"/>
              </a:gs>
            </a:gsLst>
            <a:lin ang="5400000" scaled="0"/>
          </a:gradFill>
        </p:spPr>
        <p:txBody>
          <a:bodyPr>
            <a:normAutofit fontScale="77500" lnSpcReduction="20000"/>
          </a:bodyPr>
          <a:lstStyle/>
          <a:p>
            <a:pPr marL="0" indent="0">
              <a:buNone/>
            </a:pPr>
            <a:endParaRPr lang="es-CO" dirty="0" smtClean="0"/>
          </a:p>
          <a:p>
            <a:pPr marL="0" indent="0">
              <a:buNone/>
            </a:pPr>
            <a:r>
              <a:rPr lang="es-CO" dirty="0" smtClean="0"/>
              <a:t>7). </a:t>
            </a:r>
            <a:r>
              <a:rPr lang="es-CO" b="1" dirty="0" smtClean="0">
                <a:solidFill>
                  <a:schemeClr val="accent2">
                    <a:lumMod val="75000"/>
                  </a:schemeClr>
                </a:solidFill>
              </a:rPr>
              <a:t>Nunca amenace con algo que no esté dispuesto a cumplir.</a:t>
            </a:r>
          </a:p>
          <a:p>
            <a:pPr marL="0" indent="0">
              <a:buNone/>
            </a:pPr>
            <a:r>
              <a:rPr lang="es-CO" dirty="0" smtClean="0"/>
              <a:t>8). </a:t>
            </a:r>
            <a:r>
              <a:rPr lang="es-CO" b="1" dirty="0" smtClean="0">
                <a:solidFill>
                  <a:schemeClr val="accent5">
                    <a:lumMod val="50000"/>
                  </a:schemeClr>
                </a:solidFill>
              </a:rPr>
              <a:t>Los castigos deben ser oportunos, consistentes y justos (proporción entre la falta y el castigo).</a:t>
            </a:r>
          </a:p>
          <a:p>
            <a:pPr marL="0" indent="0">
              <a:buNone/>
            </a:pPr>
            <a:r>
              <a:rPr lang="es-CO" dirty="0" smtClean="0"/>
              <a:t>9). </a:t>
            </a:r>
            <a:r>
              <a:rPr lang="es-CO" b="1" dirty="0" smtClean="0">
                <a:solidFill>
                  <a:schemeClr val="accent6">
                    <a:lumMod val="75000"/>
                  </a:schemeClr>
                </a:solidFill>
              </a:rPr>
              <a:t>No pretenda empezar a utilizar su autoridad cuando sus hijos tengan 15 años. Empiece desde la infancia.</a:t>
            </a:r>
          </a:p>
          <a:p>
            <a:pPr marL="0" indent="0">
              <a:buNone/>
            </a:pPr>
            <a:r>
              <a:rPr lang="es-CO" dirty="0" smtClean="0"/>
              <a:t>10). </a:t>
            </a:r>
            <a:r>
              <a:rPr lang="es-CO" b="1" dirty="0" smtClean="0">
                <a:solidFill>
                  <a:schemeClr val="tx2">
                    <a:lumMod val="60000"/>
                    <a:lumOff val="40000"/>
                  </a:schemeClr>
                </a:solidFill>
              </a:rPr>
              <a:t>Si no ha sabido usar su autoridad y ahora sus hijos adolecentes lo ignoran, comience estableciendo normas no negociables.</a:t>
            </a:r>
          </a:p>
          <a:p>
            <a:pPr marL="0" indent="0">
              <a:buNone/>
            </a:pPr>
            <a:r>
              <a:rPr lang="es-CO" dirty="0" smtClean="0"/>
              <a:t>11). </a:t>
            </a:r>
            <a:r>
              <a:rPr lang="es-CO" b="1" dirty="0" smtClean="0">
                <a:solidFill>
                  <a:srgbClr val="7030A0"/>
                </a:solidFill>
              </a:rPr>
              <a:t>No le tenga miedo al castigo. La violencia es totalmente innecesaria, pero no se crea el cuento de que una nalgada oportuna «traumatiza» eso es absolutamente falso.</a:t>
            </a:r>
          </a:p>
          <a:p>
            <a:pPr marL="0" indent="0">
              <a:buNone/>
            </a:pPr>
            <a:r>
              <a:rPr lang="es-CO" dirty="0" smtClean="0"/>
              <a:t>12). </a:t>
            </a:r>
            <a:r>
              <a:rPr lang="es-CO" b="1" dirty="0" smtClean="0">
                <a:solidFill>
                  <a:schemeClr val="accent2"/>
                </a:solidFill>
              </a:rPr>
              <a:t>El cariño y el diálogo  son imprescindibles.</a:t>
            </a:r>
          </a:p>
          <a:p>
            <a:pPr marL="0" indent="0">
              <a:buNone/>
            </a:pPr>
            <a:r>
              <a:rPr lang="es-CO" dirty="0" smtClean="0"/>
              <a:t>13). No acepte discutir asuntos que usted defina «no negociables»: limítese a dar una explicación  concisa y ponga punto final a este tema </a:t>
            </a:r>
            <a:r>
              <a:rPr lang="es-CO" b="1" dirty="0" smtClean="0">
                <a:solidFill>
                  <a:srgbClr val="FF0000"/>
                </a:solidFill>
              </a:rPr>
              <a:t>(Así lo hozo Dios con Adán y Eva Gé. 2:16,17).  </a:t>
            </a:r>
            <a:endParaRPr lang="es-CO" b="1" dirty="0">
              <a:solidFill>
                <a:srgbClr val="FF0000"/>
              </a:solidFill>
            </a:endParaRPr>
          </a:p>
        </p:txBody>
      </p:sp>
    </p:spTree>
    <p:extLst>
      <p:ext uri="{BB962C8B-B14F-4D97-AF65-F5344CB8AC3E}">
        <p14:creationId xmlns:p14="http://schemas.microsoft.com/office/powerpoint/2010/main" val="91645671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2675221002"/>
              </p:ext>
            </p:extLst>
          </p:nvPr>
        </p:nvGraphicFramePr>
        <p:xfrm>
          <a:off x="0" y="260648"/>
          <a:ext cx="86868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1 Marcador de contenido"/>
          <p:cNvGraphicFramePr>
            <a:graphicFrameLocks noGrp="1"/>
          </p:cNvGraphicFramePr>
          <p:nvPr>
            <p:ph idx="1"/>
            <p:extLst>
              <p:ext uri="{D42A27DB-BD31-4B8C-83A1-F6EECF244321}">
                <p14:modId xmlns:p14="http://schemas.microsoft.com/office/powerpoint/2010/main" val="175871027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9061552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332656"/>
            <a:ext cx="8640960" cy="6264696"/>
          </a:xfrm>
          <a:gradFill>
            <a:gsLst>
              <a:gs pos="0">
                <a:srgbClr val="FFEFD1"/>
              </a:gs>
              <a:gs pos="64999">
                <a:srgbClr val="F0EBD5"/>
              </a:gs>
              <a:gs pos="100000">
                <a:srgbClr val="D1C39F"/>
              </a:gs>
            </a:gsLst>
            <a:lin ang="5400000" scaled="0"/>
          </a:gradFill>
        </p:spPr>
        <p:txBody>
          <a:bodyPr>
            <a:normAutofit fontScale="77500" lnSpcReduction="20000"/>
          </a:bodyPr>
          <a:lstStyle/>
          <a:p>
            <a:r>
              <a:rPr lang="es-CO" dirty="0" smtClean="0"/>
              <a:t>1. ¿Hace cumplir los horarios que acuerda con sus hijos? Si { }  No { } A veces { }.</a:t>
            </a:r>
          </a:p>
          <a:p>
            <a:r>
              <a:rPr lang="es-CO" dirty="0" smtClean="0"/>
              <a:t>2. ¿Sus hijos se quejan de que no pueden contar con usted? Si { }  No { }  A veces  { }.</a:t>
            </a:r>
          </a:p>
          <a:p>
            <a:r>
              <a:rPr lang="es-CO" dirty="0" smtClean="0"/>
              <a:t>3. ¿Permite que sus hijos lo griten y lo insulten? Si { } No { } A veces { }.</a:t>
            </a:r>
          </a:p>
          <a:p>
            <a:r>
              <a:rPr lang="es-CO" dirty="0" smtClean="0"/>
              <a:t>4. Si cometen una falta grave, ¿usted tratará de ocultarla? Si { } No { } A vece { }.</a:t>
            </a:r>
          </a:p>
          <a:p>
            <a:r>
              <a:rPr lang="es-CO" dirty="0" smtClean="0"/>
              <a:t>5. ¿Piensa con frecuencia que sus hijos lo manipulan? Si { } No { } A veces { }.</a:t>
            </a:r>
          </a:p>
          <a:p>
            <a:r>
              <a:rPr lang="es-CO" dirty="0" smtClean="0"/>
              <a:t>6. ¿Conversa frecuentemente con sus hijos?  Si { } No { } A veces { }.</a:t>
            </a:r>
          </a:p>
          <a:p>
            <a:r>
              <a:rPr lang="es-CO" dirty="0" smtClean="0"/>
              <a:t>7. ¿Les reconoce sus logros positivos? Si { } No { } A veces { }.</a:t>
            </a:r>
          </a:p>
          <a:p>
            <a:r>
              <a:rPr lang="es-CO" dirty="0" smtClean="0"/>
              <a:t>8. ¿Siente que ha fracasado como padre/madre? Si { } No { } A veces { }.</a:t>
            </a:r>
          </a:p>
          <a:p>
            <a:r>
              <a:rPr lang="es-CO" dirty="0" smtClean="0"/>
              <a:t>9. ¿Está enterado del desempeño escolar de sus hijos? Si { } No { } A veces { }.</a:t>
            </a:r>
          </a:p>
          <a:p>
            <a:r>
              <a:rPr lang="es-CO" dirty="0" smtClean="0"/>
              <a:t>10. ¿Conoce a los amigos de sus hijos? Si { } No { } A veces { }.  </a:t>
            </a:r>
            <a:endParaRPr lang="es-CO" dirty="0"/>
          </a:p>
        </p:txBody>
      </p:sp>
    </p:spTree>
    <p:extLst>
      <p:ext uri="{BB962C8B-B14F-4D97-AF65-F5344CB8AC3E}">
        <p14:creationId xmlns:p14="http://schemas.microsoft.com/office/powerpoint/2010/main" val="357680722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 calcmode="lin" valueType="num">
                                      <p:cBhvr>
                                        <p:cTn id="7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8" end="8"/>
                                            </p:txEl>
                                          </p:spTgt>
                                        </p:tgtEl>
                                        <p:attrNameLst>
                                          <p:attrName>style.visibility</p:attrName>
                                        </p:attrNameLst>
                                      </p:cBhvr>
                                      <p:to>
                                        <p:strVal val="visible"/>
                                      </p:to>
                                    </p:set>
                                    <p:anim calcmode="lin" valueType="num">
                                      <p:cBhvr>
                                        <p:cTn id="79"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9" end="9"/>
                                            </p:txEl>
                                          </p:spTgt>
                                        </p:tgtEl>
                                        <p:attrNameLst>
                                          <p:attrName>style.visibility</p:attrName>
                                        </p:attrNameLst>
                                      </p:cBhvr>
                                      <p:to>
                                        <p:strVal val="visible"/>
                                      </p:to>
                                    </p:set>
                                    <p:anim calcmode="lin" valueType="num">
                                      <p:cBhvr>
                                        <p:cTn id="87"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76672"/>
            <a:ext cx="8352928" cy="5976664"/>
          </a:xfrm>
          <a:gradFill>
            <a:gsLst>
              <a:gs pos="0">
                <a:srgbClr val="FFEFD1"/>
              </a:gs>
              <a:gs pos="64999">
                <a:srgbClr val="F0EBD5"/>
              </a:gs>
              <a:gs pos="100000">
                <a:srgbClr val="D1C39F"/>
              </a:gs>
            </a:gsLst>
            <a:lin ang="5400000" scaled="0"/>
          </a:gradFill>
        </p:spPr>
        <p:txBody>
          <a:bodyPr>
            <a:noAutofit/>
          </a:bodyPr>
          <a:lstStyle/>
          <a:p>
            <a:pPr marL="0" indent="0">
              <a:buNone/>
            </a:pPr>
            <a:r>
              <a:rPr lang="es-CO" sz="2800" dirty="0" smtClean="0"/>
              <a:t>11. ¿Tiende a dar demasiados premios a sus hijos? Si { } No { } A veces { }. </a:t>
            </a:r>
          </a:p>
          <a:p>
            <a:pPr marL="0" indent="0">
              <a:buNone/>
            </a:pPr>
            <a:r>
              <a:rPr lang="es-CO" sz="2800" dirty="0" smtClean="0"/>
              <a:t>12. ¿Desautoriza a su pareja delante de los hijos? Si { } No { } A veces { }.</a:t>
            </a:r>
          </a:p>
          <a:p>
            <a:pPr marL="0" indent="0">
              <a:buNone/>
            </a:pPr>
            <a:r>
              <a:rPr lang="es-CO" sz="2800" dirty="0" smtClean="0"/>
              <a:t>13. ¿La relación con sus hijos es distante y fría? Si { } No { } A veces { }.</a:t>
            </a:r>
          </a:p>
          <a:p>
            <a:pPr marL="0" indent="0">
              <a:buNone/>
            </a:pPr>
            <a:r>
              <a:rPr lang="es-CO" sz="2800" dirty="0" smtClean="0"/>
              <a:t>14. ¿Compensa su ausencia con bienes materiales? Si { } No { } A veces { }. </a:t>
            </a:r>
          </a:p>
          <a:p>
            <a:pPr marL="0" indent="0">
              <a:buNone/>
            </a:pPr>
            <a:r>
              <a:rPr lang="es-CO" sz="2800" dirty="0" smtClean="0"/>
              <a:t>15. ¿Comparte tiempo y actividades con sus hijos? Si { } No { } A veces { }. </a:t>
            </a:r>
          </a:p>
          <a:p>
            <a:pPr marL="0" indent="0">
              <a:buNone/>
            </a:pPr>
            <a:r>
              <a:rPr lang="es-CO" sz="2800" dirty="0" smtClean="0"/>
              <a:t>16. ¿Piensa que sus hijos le tienen más miedo que respeto? Si { } No { } A veces { }.</a:t>
            </a:r>
          </a:p>
        </p:txBody>
      </p:sp>
    </p:spTree>
    <p:extLst>
      <p:ext uri="{BB962C8B-B14F-4D97-AF65-F5344CB8AC3E}">
        <p14:creationId xmlns:p14="http://schemas.microsoft.com/office/powerpoint/2010/main" val="458926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08712"/>
          </a:xfrm>
          <a:gradFill>
            <a:gsLst>
              <a:gs pos="0">
                <a:srgbClr val="FFEFD1"/>
              </a:gs>
              <a:gs pos="64999">
                <a:srgbClr val="F0EBD5"/>
              </a:gs>
              <a:gs pos="100000">
                <a:srgbClr val="D1C39F"/>
              </a:gs>
            </a:gsLst>
            <a:lin ang="5400000" scaled="0"/>
          </a:gradFill>
        </p:spPr>
        <p:txBody>
          <a:bodyPr>
            <a:normAutofit/>
          </a:bodyPr>
          <a:lstStyle/>
          <a:p>
            <a:pPr marL="0" indent="0">
              <a:buNone/>
            </a:pPr>
            <a:r>
              <a:rPr lang="es-CO" dirty="0"/>
              <a:t>17. ¿Va a las reuniones del colegio? Si { } No { } A veces { }.</a:t>
            </a:r>
          </a:p>
          <a:p>
            <a:pPr marL="0" indent="0">
              <a:buNone/>
            </a:pPr>
            <a:r>
              <a:rPr lang="es-CO" dirty="0"/>
              <a:t>18. ¿expresa afecto y valoración verbal y físicamente? Si { } No { } A veces { }.</a:t>
            </a:r>
          </a:p>
          <a:p>
            <a:pPr marL="0" indent="0">
              <a:buNone/>
            </a:pPr>
            <a:r>
              <a:rPr lang="es-CO" dirty="0"/>
              <a:t>19. ¿Amenaza con castigar pero no lo hace? Si { } No { } A veces { }.</a:t>
            </a:r>
          </a:p>
          <a:p>
            <a:pPr marL="0" indent="0">
              <a:buNone/>
            </a:pPr>
            <a:r>
              <a:rPr lang="es-CO" dirty="0"/>
              <a:t>20. ¿Sus hijos tienen claro que «en la vida nada es gratis? Si { } No { } A veces { </a:t>
            </a:r>
            <a:r>
              <a:rPr lang="es-CO" dirty="0" smtClean="0"/>
              <a:t>}.</a:t>
            </a:r>
          </a:p>
          <a:p>
            <a:pPr marL="0" indent="0" algn="ctr">
              <a:buNone/>
            </a:pPr>
            <a:endParaRPr lang="es-CO" dirty="0" smtClean="0"/>
          </a:p>
        </p:txBody>
      </p:sp>
    </p:spTree>
    <p:extLst>
      <p:ext uri="{BB962C8B-B14F-4D97-AF65-F5344CB8AC3E}">
        <p14:creationId xmlns:p14="http://schemas.microsoft.com/office/powerpoint/2010/main" val="153295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0375" y="4293096"/>
            <a:ext cx="8229600" cy="2232248"/>
          </a:xfrm>
        </p:spPr>
        <p:txBody>
          <a:bodyPr/>
          <a:lstStyle/>
          <a:p>
            <a:pPr marL="0" indent="0" algn="ctr">
              <a:buNone/>
            </a:pPr>
            <a:r>
              <a:rPr lang="es-CO" dirty="0" smtClean="0"/>
              <a:t>Próximo </a:t>
            </a:r>
            <a:r>
              <a:rPr lang="es-CO" dirty="0"/>
              <a:t>tema: «Más que un problema de puños</a:t>
            </a:r>
            <a:r>
              <a:rPr lang="es-CO" dirty="0" smtClean="0"/>
              <a:t>» matoneo o intimidación escolar.</a:t>
            </a:r>
            <a:endParaRPr lang="es-CO" dirty="0"/>
          </a:p>
          <a:p>
            <a:pPr marL="0" indent="0" algn="ctr">
              <a:buNone/>
            </a:pPr>
            <a:r>
              <a:rPr lang="es-CO" dirty="0"/>
              <a:t> </a:t>
            </a:r>
            <a:r>
              <a:rPr lang="es-CO" i="1" dirty="0">
                <a:solidFill>
                  <a:srgbClr val="FF0000"/>
                </a:solidFill>
              </a:rPr>
              <a:t>Que Dios le bendiga </a:t>
            </a:r>
            <a:r>
              <a:rPr lang="es-CO" i="1" dirty="0" smtClean="0">
                <a:solidFill>
                  <a:srgbClr val="FF0000"/>
                </a:solidFill>
              </a:rPr>
              <a:t>su hogar es </a:t>
            </a:r>
            <a:r>
              <a:rPr lang="es-CO" i="1" dirty="0">
                <a:solidFill>
                  <a:srgbClr val="FF0000"/>
                </a:solidFill>
              </a:rPr>
              <a:t>mi oración. Amen.</a:t>
            </a:r>
          </a:p>
        </p:txBody>
      </p:sp>
      <p:sp>
        <p:nvSpPr>
          <p:cNvPr id="4" name="3 Rectángulo"/>
          <p:cNvSpPr/>
          <p:nvPr/>
        </p:nvSpPr>
        <p:spPr>
          <a:xfrm>
            <a:off x="179512" y="404664"/>
            <a:ext cx="4572000" cy="3539430"/>
          </a:xfrm>
          <a:prstGeom prst="rect">
            <a:avLst/>
          </a:prstGeom>
        </p:spPr>
        <p:txBody>
          <a:bodyPr>
            <a:spAutoFit/>
          </a:bodyPr>
          <a:lstStyle/>
          <a:p>
            <a:pPr algn="ctr"/>
            <a:r>
              <a:rPr lang="es-CO" sz="2800" dirty="0"/>
              <a:t>No se olvide que para que una familia permanezca unida debe orar unida: Los hijos son prestados, y cuando nos presentemos delante de Dios diremos: «Aquí estoy con los hijos que me dio Jehová» </a:t>
            </a:r>
            <a:r>
              <a:rPr lang="es-CO" sz="2800" b="1" dirty="0">
                <a:solidFill>
                  <a:srgbClr val="FF0000"/>
                </a:solidFill>
              </a:rPr>
              <a:t>(Isaías 8:18)</a:t>
            </a:r>
            <a:r>
              <a:rPr lang="es-CO" sz="2800" dirty="0"/>
              <a:t>.</a:t>
            </a:r>
          </a:p>
        </p:txBody>
      </p:sp>
      <p:sp>
        <p:nvSpPr>
          <p:cNvPr id="5" name="AutoShape 2" descr="data:image/jpeg;base64,/9j/4AAQSkZJRgABAQAAAQABAAD/2wCEAAkGBhQSEBQUEhQVFBQWFRgYGBgVFBgYGBgYGxYXGBcYGBgYHCYfFxklGRcWIC8gJCcpLSwsFR8xNTAqNSYrLCoBCQoKDgwOGg8PGjAkHyQqLDQpLCosLSwsLCwpLCwsLSwpKSwsLCwsKiksLCwsLCwsLCwsLCwsLCwsLCwsLCwsLP/AABEIAL4BCgMBIgACEQEDEQH/xAAcAAABBQEBAQAAAAAAAAAAAAAAAwQFBgcCAQj/xABREAACAQIEAgcDCAQKCAQHAAABAhEAAwQSITEFQQYTIlFhcYEHMpEUI0KhscHR0lKSk+EVM2JygrKz0/DxFiRDRFNUc+IXosLjJSY1dIOjtP/EABoBAQADAQEBAAAAAAAAAAAAAAACAwQBBQb/xAAyEQACAgEDAgMHAwMFAAAAAAAAAQIDEQQSITFBE1HRFCJhkaGx8AUyUnGB4RUjQmLB/9oADAMBAAIRAxEAPwDW+IjF/wCwNn+nP3VDXE4xyOE/834Vb6K5gmp47Iot61xwiAcF/wCb8KguI9DuL3zNz5GfJmH/AKa1eiuYJq5rokYs3sr4gdxhvRz+WkX9juNO62P2h/JW30VzYi1ayxGG/wDgxi+6z+1/7K7X2O4wcrP7T/262+iueGiS11q6GJf+EGO7sP8Ar/8At10nshxvMYf9c/3dbXRTw4h665/8vuZBZ9kN/wCmLXo//ZTtPY/+kq+lw/lrVKK7sRF6y59ZfczzBeyOwPfX4XD+FTdj2c4Rdlf9f91WiipbUVePZ/J/Mgk6G4deTfrU4w2Dt22yqpgc5p5jPojaTSygAaR4/vrnToQc5PqxC3xAExz5dxqO4liMaP4m3Zb+cT+YUrjrKjtKR6fbTjB8QzQpGvf99d6kVwVy5juMcsPhf1j/AHtNMRjeOEQMNhP1j/e1fKKYLPEX8V9fUyHiHR3jF4y1myP5t2PtuVHt7P8Aih3tj0vL/eVt1Fc2lkdTKPRL6+phb+zHiJ+gfS8n95XA9lnEf0W/bW/z1u9Fc2In7ZLyX19TCx7MeI/of/stfnr3/wANOJfoD1uW/wA1bnRXPDRL26z8z6mIW/ZnxHmi/tbdPbPsvxR94EeVy3WxUV3w0R9tt/M+plFv2VXeZuel5PwqUwHssUe+98eV5fy1odFd2oqlqJvuViz7PrC7XL/q6/kp1b6IWh9O7+sPy1O0V3CIO2b6sa4Xhy29ix8zNOqKK6VhRRRQBRRRQBRRRQCd6Y7O9RpxrEFTII1HmOVSN+zOxgjY/jURiZzGRB/xrQ6iXw1/MoNK1EYUkQAdzy+upegawFFFFDgUUUUAzvXfnVHdv8P311eyqCe+keI2YIceRrwuIkxPiCdI2qLJI8xeUL2R71R6OVbuIru7qTG1J2rZYwNakkcZYbZ0HPSuqTsWgqgD7aUocCiq5xf2g4HDYlcNfvhLpy6ZHIXOYTOyqVSfE1Y6AKKKKAKKKbcS4imHs3L11stu2pdzBMKBJMAEnTuoBzRUR0c6VYfH22uYW51iK2UnI6dqAYh1BOhGtS9AFFQ/GeluGwj5L9zI3VPdjI7fN2/fbsqdp23pXhHSKxiWuLZfObWTOMrCM6B094CZUg6UBJ0UUUAUUUUB5NE0UUATRNFFAE0TRRQBNNcdhc403FOq8LUBB23ytPMVMYfEBhIqM4pb5ga60xwWNKv4HSK7gZLLmpN8YgMFgD4kD7aqHEOlJNzq7YLLmgmcoJBGbWPd/GlLXHLdsiVy69rfu7yIOvKefpWSepipbVyXqiWMlwDUTUI+LFsBrcZM3aE6FTuVHIjf0NS9q5NX1z3rKKZLB26ggg0jcwykQRsIml68IqTWThGvhI0HP7K6t4dlPZiYjXymKkIrxtx6/Z++iydZxbuHYgT4eQ7/ADpWaQJ7cd4B+E/uoUfOHXkK6cMT9op/1vi/nwz+sKsx9qOKGJvL8kV7FvEYyxmts5uFsPb6xZGUhc0qPEsY21qftJxKrjuKW2YB7n8G9WpOr5SM2Uc4q19H8QyYHpA6MVdcbxBlZTBVhaBBBGxB1oBta9rOMy5Hwtlb5u4JVXrHC5cWjsoeRKOsKDvudNNbLw/pxd/gi9jb9jJdsi9mtgsFZrZIEFhIU6a+dY7wi4jXLZS612cRwUuzXDcPWFHN1cxMjK5YRyiK2/2lrPB8dH/L3Psk0BULPtVxhy2jhrHyk4nDWQOtcWyuJsNetmYlSAADvvUni+krY/oziMS6BGuYW/KqSQCpdDE6wcs+tZ9wQ4frsIMMGYDiXDs91r5ui4xw1wkCR2MhLLEnblFWfo0f/k25/wDbYv8Atb1Ad4b2l3bfD8EuCw5uMmGbrWvrctoow2GS4+Uga5hOU7Ejxove2DFM46nC2TbJwI7d1w2bGWc6ropEBgwzRsNtdIfp3jIwXCLb3ntWm4bfYhbptq9xcFbNpWg9qXIWDvnI51BcO2H/AFuj/wD/ADPQFn4/7QbuKwF2zds2ka5hscHKFjDWGC9ifomedSeD6f4lE+T4bDW7lxHwthWYuFhsKLjPdKgxEADz8KomJPzdz/o8Y/tFp1exQW8y3Lz2LL4zBi6yXTa7HyCdXB0E6+lAbV0L6QnHYCxiimQ3VJKgyAQzKYPdKz61N1S/Y5/9Ewf81/7a5V0oAooooDyiiigCiiigCuS9dGkHNdQBrtIm7VG6b+0U4a51OHCtcBh2YSFMTkUD3mjfkNt5iqJ7TMWCDnnXVWVdR6AQNtvrqMrIxeCSrbWTXMVOWJ3NRN1SBK76x9dJdFelqYy2ToLiGHUcu4+R+2nvEsUArMZAAk98DnVkWms9iLyuDO8VxUqOzqw1kARMkMfIN8YHjMz0dwocZ75BLrqrGNDrG+45DlHfTXhmFzs91JFtnJAYctZiCfpE/CpK/gQw1UkjbITPwBEjw8K8OUoxltR7Ma247iw5FIRM/gATqRGsjnoJnvFTmHcRVY4NhBne6AZOmswNhoDtIUVYLHKvWoXuZ8zybuJ48iQorxTXtTIBXJ39K6ri4YE/48KAQDyzHuEf49a6T3z5gfAGksMvZ82H1a/jStttfNm/Ch0Rv4K090O9u2zpGV2RSy8+yxEj0pzawiKGCooDks0KBmJ3LRuT3mqxxH2hYDD4o4e/eyXcy6G3cyjOBklwpUDUbmrUprrODS1wLDr7tiysFTpaQarOU6DcSY7pp46AgggEEQQdiK6qBwnTjCXbtu0lwl7l29aQdW4m5YAa8JKwIBGp0PKa4CRscGsIoVLNpVVs6hbaAB9swAGjeO9KpgLYt9WLaC3BGQIoSDuMsRBk/GnFFANb/C7Lqqvatsqe6GRSF0jsgjs6aacq5HB7A2s2vof7NfoCE5fRG3dyqM4j07wdh7yXbhVrLWVuDq3OU3hNrULBnw25xU/QDM8Gsf8ABtfSH8Wuz6vy58++h+DWCCDZtEEqxm2hllEKdtwNAeVPKKATw+GW2oRFVFGyqAoHPQDQa0pRRQBRRRQHlFFFAFFFcXGoDx2imztt50ozyKo3tL6R3cOltLLKhu51LHVl0EQO8ydeUV1tRWWcS3PCMk4mD173GMtcZnP9JjoDz1+qKuPRvoRly3cWY1BW3BMnSDcPw0pj0L4QTiA5U9VlMOU0aCkATpIIj41ouMdVAY7jbV4355Qe7mDXkWWPoetXWsZEuA8Et/Lbl22VVVtLbZVXLLZmI12gBYMd2+lWdralWUKNRGo0Pn31G8Dw+W2TEZiTuT39/Lw0+upNNzVMrpcRTM1kVubKvdw+QlYIWSB8dvMc/wB9N3slnW2VDFpykMBsJO/u+dW18KrTIGo107tqTw3DLVollUBj9Lc+UnWqsLOTT7U1HHc6w3CUW2AsB498DWfy+HdStptj/juNKrc28aS5kdxn0Ov2z8K9bSWZ9082znkfW7lR+N4mwbKgU95Lbfbr4UujRJPIGqRwvjLOxCJmAbUlhv3eMaepqepscMYJUw3lvHFXUDOqnQTlOs84U78zH206vXwyAqZDc/CqvetXGYnOIKmViADuIJ8RvUrwR3a2nWAKSxIA/RLSPqj0IqGnuc3hk7atqyS6LGUdwJ/x9dczATyJ+qlJkt5Af4+Nc3V7SitiM5gXtHxoGO4jahs15cAFMdgZWRjnbZB4mrhe9q2ITFXl+T2epW5jrNts75+swlnrSWHu5GlRprqe7Wqe026i4/idrMA9xMALac3IZCQo5wNaZTYXF40MjNimxPFoHXMBZQYViH6qIbNNwTp7g7qNgudn2u4vqLpbD2Bdy4J7QDuUjFRGedZA7tp5xrHdGOmtzAWyrWrbG5jOKvcAY9lrFpbuVGjYtKyRtyqt3roW0WJgLhuCEk7ABVJJ8K8v3BdVWRgwe/x1lK6yDhFYEd4IIrgLzh/arjjaAbC2RevXMGlhs1wWWGLRnXMSJJUBQcp3Y92ty6E9KmxuBTEXVW25a4jKpJGZHZCVJ1gxPrWRY7pLaxWBwWGYhcPhb3CxcvrcIgXLLi6CQPmyhVhM7rV89mHFMG2FsWLc2WuG+9u0Xa6WRbrq1wOVAIJU/XXOSXBSOnlycbxQj/jcL/qmrLh/apiBjWS5Yt9SL+NtBld+sJwtvrNQ0qJGUf0jtGtb9oFxF4hxK0SBcuXuGdWpPacBe3lHOJHxpC5bnFMo1/8AiXHQBv8A7okUwMmk+z7p5fxt17eJtWrZ6i1iLZtMxHV3ZgNm+kNNtKvVYn7KeNYHCZnLZYwmGF2+157i9Y7H5nIFOSGB0B5VtldIhRRRQBRRRQHlFFFAeE1xcrs1wTXUDnLpWe9NeixxWKQi4VUIVeBJAzA5V8Trry5zMVd+JYrKsL7x0H40yu2MtvT3p3qi6XG000VrKkyGbABbarbUDq1yqveoA7IPfpp4z314VYm2yNCMVDDcnNoCCfd/fU3awodJGjD7ajcfhWQpA7L3FJj6LTLeQOp8576wyhzk3KxN7R/c4gq2WaPcG3poB5xHrTrDsYE7wJjaedQmIwZZljbMpI74Mj4GD6Cp7C28vjWOyOLMFFsYxXA5IiuXWaLrV410BSSYAEnyGpqbSbwZkR6ktigOSW5jxY/gB8afLZIdmOxO3kBHlz+NQqtcS+txgSLuUAR7hO6tr3BY8Z8K74/0iW3bIEFhl07ydRMaxpJ8Aa0aaMo2bccvoSnysrpgkcRxBbc9aCo5kdoR4xqPhVX6P8OFpTrOZ2MkET2oUwdtAD602xN5r2Uu7EnXWBA/mjTu+FOsHjnVSpQvlEArz7gZr1NXobZQTXLXUr098It5HV3I1z53RA2vjpuY3AE68p8JqzYZdZ7vu/z+qsr4peuW2DMxPuoFknLJGo1gtMnWRvWh9H8UDhzEQjG2NeS/5x6VXDTS0zUZd1n8/oTssVq3R7cEraOnm31D/KugZfyFJWGhJPLQedGFPa9KuRnZ23D7RfrDbQv+mUXNpt2omuTwqyXZ+qt52GVmyLmZSIIZokiORqD4r7SMDhsV8mv3il0ZJm3cKjOAVlwpUTI1mrMK4Ble4TZKkG1bIKhSOrWCF91SI1A0gcq7w/C7SxFu2CCxEIogtoxEDQkb99OXcDUkAeNdUAzTg1gI1sWbQRjLKLahWPeViCfOkjwCx11m6LYV7CulvL2QquAGGUaEaCO7WN6kaKAb3uHWndXa2jOvusyKWXyYiR6ULw+0CGFtAQxYEIshm0Zpjcjc86cVWj7RcF8t+R9aevz9X/Fvk6wier6yMubwnfTegJDHdFsNdsvZaygt3CC4RQkkEEGVgzI33qVoooAooooAooooDyvJr2uCaAGNR3FeNWsNbNy64RR3nc9w7zTrE3goJJA03JisY6a9IDexxCmbdkEARpJ7JMHmbka8ggPnGc9iJwjufwLavtEw7Es+dezILKFBE/RBbM3nHwqYwvHLd23nturqTEqdj3Ebg67HvrLsTxTrOz736IA+lOUZY90akzz+FPeg2GvriLhYN1BLKCeZUmCB4aif5Vefvy+T0YR5watg7oiBTq6krrUNYOoqRu35U+FWZIWQxLgZ2VlxHL99SlmoMYwqQQNOtCnyNvN+HxqattMRzrDZzM5byes3apK/rlT+kfIHQfrf1TXt18omJ176Qwl8sXzLlIIEd6xKnUDfMfhV+mgpWcmax4jwPWwwdSHEiZ18NQfOaz7phYW3ft5CxJBJBMzBRVjntmHPetBvPCVSek1oi/aeAcqPuYmCpA8N9693TxTuTx0M0m1BrzIvjONNi0jtpmdUkzopmT5zFT+CgiVJIAzE+e0xyqn8cwWIxFgm6UVdCqoGLBp03OvL91StjCizh7IzwuUHU6uWUHMRrA5c/trbrL1TXFJZbb6EKa97eeEhzxmwj5Sw0DA6eJgR3HWrH0VsEWQhMt1jFiOfu6xykRp41WcSiXWKI/u5Wc6EF0APp9EGNzVp6OYj5u60ETcgadyqDHrp6VmskraozwTXuycSXv3eQ5aD7z91dYRtfSmVwRJPL7eS/ea8wl/5xF70J9Z+/wC4159trhwlkklkx32nY0DiHErUNmvJgApA7C5XQ/OPsg7iatd/2tX0xd5WsWjhlu42yhDv1pfCWetJb6OVpUaaiT3a1r2lH/WeMf8AT4d/aJTG1dw1viGLz2PlGIOM4qShvOoW0uHZgTbXQh5uLm37PgKsQJDph0v4hjOF3Bew1hLf+p3usU3crJeKvbVMwhnByhtYEnuq03vaJxCzikt4jC2VtdfZwzspuy127bZ89osArW1KkHnt36Z58rRuH8QGHZ/ky2+GXMhuvdWy7OpuqC20NKnb3R3U843xa1ieLG4t83GPEsH1K9YxU2DZYllTaM+QTH0vE0BaU9sOIOH63qbM/wAG/K47cZ/lpw+X3vdyie+edPH9oPE8rWxg7XXC8y5/nzhxaWz1ubNEk/RzaCay/BYxHwVwIwY2+CFHAPut/CmbKfHK6n+kK0v2qYhQnDFu3WtWG63OVuNbBIw025Kn9Mj4mgL70T44cZgbGJK5DdthioMgHYgHukVmNmxaXityzi/lFhm4uuJw7dSequsEhFzkR2p5fVVs9lHG7J4fhMMHHXrhVuMkGQhcgNMRudpmqbxjpI9/idrD3bmZ7PHLXVW4AZbAU6wACVk7md6Ae3fa7jbdu897C2rf+rNiLKt1ocKuJWxlvK0akFmBEcu/SQte0TiDrctJhrDYpcYMOSDdawqG31mdyBmEbToNayZcQr4a6/WtcvNw++b2e4zlX/hBQohj2ZthDA3medWnit9FxF8XbrWrDcXQXWW41vsjDEiWUyNfsoDYuhPSE47AWMSyhGuqSVBkAhmUwTylZ9anKz72Ocbs/wAG4PC5x1/UPdyQZ6v5RcTNMR72kTNaDQBRRRQHLHSm73YpW+YFQXGeI9VbJnXYef8AlJ9K42oxcn0QUXJqKInGdIesuMGlUB7MqY3gFzECTBA00g8xGY8c4Y5xjBQTmfcbkF99f8TVvxWLRptPmk6k8pA6zKTO5iT/AIFeYO8haIg7zuSeZnfaNfGKx0RnqlKXTyNmpvhpdteOvkd8D6OW8OpZFh2mWeTA7hsRt4HWpPhyKX0MwoE6H6/300xLOBmzxlBkgEEjTfWNPLnSvC8US5GbNsc0bgzE+oP1VU9HbX78y+jW03S8OHDLIqbAHl8PGlLxULAM0ztXTrpRiuI27CF7r5R3aa1NLPCJzWHljbDYpX6+1sQ3ZJ01yKZk7EMPhFcnpzg7J6u7fRXXRhqSpPIhQYOtQeP4rh7r50V4zAt2fm2MEAnyMTyMDupnfsYW584ti2tw+8wUSdtZK76Dziq7avDl/uJrJUkrU3FlsPTzB/RvZzzyW7jxPflQx5U44NxpMTcdkkQAIbQkAzMHXnzAOtULEcOEMFUlwAVzkruDAYSft842EVwfiRR5tuyEMQSBBkaFYM+UVqprjH3kZLG/2s2oLmIHKqT0442bWJs2ktZxBZjIB3y6Tp3k+lSvAOk/WQtwds7H9LvEcmHdzqndM8WmKa2yrctvLrmZYBCmRpuDLneNJr1tFBTsTfQy28Il7WMJQELE65iQwGvIDfXxG1dXcAGAVTuNSABPLbYDw8KqWAwlxFItPCjeRpoTqIOnlrvXT46+307irOvVtBO/kBXpOnnKZQpZLp0ZwKYfrRmBYyRpBAVZbXvM+gB8asGGx4CdYzBQq9o8lPdH6WsR3mqjwHAMgzWzKgHODqSDuW1n1qb4+xVZKs6TqE2MhQNAQTDBTOp1r53XyUJu1PPQ11Rcltwc/wCkK4oXLdm3dGURLrlBk5SVJMsYlpiD31J8Hug9WNQ0W9GgPAzwWHjrrtrWadJ+E3bIy4YlUYqCUgwRmQi685ivbJkgiO6mfQyxfw+NVFKoVdS4uEKotBgCbZe52gQ2UaHQKapquhZLem+Vwlz/AJNr0nG7csc/Dp2N0uYG2xJZEJaJlQZjaZGsV6uBthzcCILhEF8ozEdxaJI0pRXrutJiG9nh1pFZUtoqt7wVFAM7yAINcrwu0CCLVsERByLIy+7BjSOXdTqigGi8JsgEC1bEggxbXUEyQdNROvnSt/CI4AdFYAyAyggEbETsaWooBha4FZW+L6oFuC11IK6Dq8wfLlGnvDeKcHA2+s6zInWRGfKM0d2aJil6KAafwVZ1+at9qZ+bXWTJnTWTrXb8OtGZtoZYMZRTLDZttx304ooBCzgbaEFURSBlBVQIEzAgbTrFL0UUAUUUUAhij2TVM6W4dmW2wEqrdrwB0JjmILVccY2lQHGW7AHe6/VLfdSVStg4PucV3gy3+RQsNbLKGYgntk/z2PaPoJXyJpxh0W7bm20ENv47Hz0ipC9YI9xMxMgCNJ72PdTC3wZrKrorkQIQkHx0Ig/Gt9VUa4pLy+x49tztk2/j9eRy1u5pLDIB2oJkhZMnzH+NK5fidvDtndgi5BAPfLGIHhS7dpMoBkxoQQYmG0O/OqB03s3C3XL20zarowBgCCBpyB9ai1XbLwpSxk16TdVLxYrOPPp5FjxntButK4e2cveRBP31C4uzdZesvOXedpnKPDu8qX6N4m09tQSvWESYmJ5wTUhisOo0AlvU1ur09dX7UTt1Fln7mR/D7wG1su0bjx7yTpTbinFMRYLutrrbJ1ZZysggSDqS43ObfvpymFuJLbc8pifTupTh/FxdfKBvuD9en41HUaaF0cSFV86nmLJbhmO6wtchcjhcoUAIIG08zr3V5xDAknOgAMjNp7w23HPbv2phw/gr2rmWyGI3RYnLuCqgbjmNNJiavOF6NX7gGcLbHMvqf1V+8ivHlU4PazWp7uSpJb0zDXkROx00PjUnguHvikylCV5MTAB/nd++ok0nxK4LV9gFGRRq92zcIdhoSQAFywFA1Og3qSwPSkkfxmH8gI9AOsEV59n6h7PPEU8r5G5aKdkUxfA+z8pJF85o2KAj11Gb6qbp0LxVtswxSlu44ZYHlqY9KmU6SMQDlU+IkfjT23x4gAtbJ/mHN9sGs0/1OV/EpP8APkcjROnpFfJP7kH8m4igOcYe7bjXLmRo5nXSYmmfTXipzOpW5btJlbrVAKnsjsQYhsxER9lSHF+kxuW2FtwjEhVB1JkiZnwnXYVEY7gd3F276u69agR7QaQpIaW7K6ZSAqzEzzivR0VasjufTJnvv2SxtW7HYhsBbIw9q5d60B7rXLbMM7u7SLamAIUj3Y2HLvk8P0Uu3nQXCjMk2sQ2qt1bKrZbUSoUhozAA6HWNKMdwU41MKl7rUNiBkt22MEALmzCROmhOURJ0q04JBhAxdszNAAA1gQqKB4d/MsY5CtlVEKZuxfueTJ4tlkVW/2onsVi1tLJEk6Ko95jyAn7TsNTSfAsQ7q5uEEh47I0EqrQO8DNE84qDvYm4XN1lA0gFmgIpjsgk6E8zHLuFTXAcYroYEEszQeYLRKn6S6b1BpLjuXIlaKKKiAooqG6SdIBh7ZylTdgZUJ7zExzjUx4UIykorLJmuVcGYO2h8DVX6P9PLV5D1uW1cBjKW0feCs89Nqro6SXMPjFuNql3+NHL3jqPET8NKy3amNTin3+gjJSWUaZRUfi+OWrYBJkkAgDUwdie6mV3pbbQSykL3yPs51ZLUVweJMkTtFN8BjRdtq6ggMJAbQxykcqcVanlZQCiiiugbYxJEkgR3mKh8TZFwbhlmQykESOYI0qE6d4w9YZGdLNrrMkxmYkrLDcgffTTg2HNtVKXJeF6wEwrbBoXaN456DX6JqWpUJ7WWvTuUHIXGJLCVUhZIBkEHUiYGvL/OuLmJCnUHzA0+2oO1i7qlgjLAdoR1mAWJjMpB5wNDoKXucQvASUtx5sfuFeyoto+dckmO2xmS6xgsGCwQBpA21OhmTVd6R8QQ27iZSGftKDlBDTud41k+Oop71pYEk5e6BoPTfw9aVxGCt4lCHAVssZgozqTsf5Q09YrK/06Hi+M289TfV+pyVfg4WCj4Th7ZMyMquvuj9IjbWeyZ9KmuBdImZ4u28riARyYnb+aSPsmk34S9klHBbmSuoI/SHcIqUSyCFIgwRDcwQdj6GPWvV3ZK0SGJsoUDsVVJALMRAJ2kbn4VL9HODYCS/X2bjnfKyoPXWT9VRP8E9bhr8kqVfMIOhAtCUbvBg+sVVMd8mQS1pJkjsoNREj7vjXj6vV2QltXQ9TT6WNkd2Td8ElpRFvJH8kj7t6d5RWD8P6O271sXFsHLvKoJH6o0PrT7BWBZJCNftnb32EeXaEeled7V3aZr9ifaSNavYZSPdGpnb0Fenh9tlhlDeetZva4leG2KvjwOZ/6+apIdI8QgHz9th/LtMD6kECurUxD0lifBbb/RbDHXqkB8AB9lFnozYgwGHlduD4drSqrf6ZYoAZBYueABB+q4fs50rb6e30Az4Nz39Xc+zMon40dtcuv1HhXx6Z+Y64v0RW0oOGR2bNLnNmYiNpY/ADvNSfC+Ew5cggZIAIIgmC++pEjuG5qKt+0pM8Ph8QmnNVP9Un7KkcD0+wt0soZ1Ycntsvw012rTG5bdqZknp5OfiSTyTVsBfACqv12e89x9O2yqP0VXQnzP495mWu8QDMYiBt41AYpD12RY+cOYE7DbNPlE+taaoYe6RCXkHEeMq15MPEl7bNrsEXKG/pFmA8gaYcL4vcw13qz2raNIG8KTqVPiCZG0+IpDj3Dbg4rhupUlLeHKue8OTr4mRPpUVxvGKSwHLsjWCSZ0M8gefjXi6lSnqN6eEl1+CFrdaWFlvHzNUxPSfD2yoa6stGgMwCJBaNhFO+G8Tt30z2mzLJEwRqN9DrWEtivmxJKdknNJEZZ0MaNGvw51dPZjj0VsR2zoinJvrO4O0mQPX4bYz3FFdkpSw/j/bBo+IxSoJY+Q5nyrNum63LmJBMW1a3CGJMRJYeMjnpoI7zfsFhS3zlzUnYcgOX7vjuTXXE+EW769tQWAOUkbHvqbWSyyG+ODEMZhvk6ZmzR1gICaj1nUEwfCfrfW+JZ8OjXCC5nLmMGTy15aCpbpf0SvWLaZb5eXDEQJgHXVp01qrYoZ2Yr2fdBDrLQCdu7cfdWScYpbYrOMdTLJbZe/LGc9F/5x1LJheIuLTAhWYMAZJMAwAToJ7uVNrzMxGYlm2A/AchTOzYt32t9bcayoddVMS0gDSe0Nd9Y8K1LhHQuzZYPq7ciaqehhOzfnjyL6JOUORz0W4YbNhQ0lm1M/ZUxRRXol4UUUUBX+k3ADfh0jOogg6B03yEjx1FVj+BnRH0uA5V0YGApaCM2x0ER3RWikUhewaupVhIIgjvFV+HHep+RJzk4OHZozvEcKS5LnMGg6gxrzmPHWmS8GI1W4w7w2obv8hV6fosBOVmjuYz9e9Nh0ZuD6SnwEj7Zr1I3xPHno5dimJwu4JkTGsjn5A6jypyuFIXPzX6xzB8Pvqy/wCi98/7S2Nf0TIHx+6pDhnRdbernOfqHpUp6lYI16KWeSp4fgly+M4Rl2gzB05+kkUgnQu8oJVdYgAGOczBMeG4Gu2lacloAAAAAbAV7FZfaJZ4PTVUUsFCwOC6tL6NqQO1+zMjc99ZZxHCBrqAkxn0g66W5+GlbNxGzFzEDm+3j80omst4pg8t5PBh/ZOay6p5aZv0nCaNj4VhksWUtW1Og0Ub+Z5AeJ8dzT9bLEdsj+aNh5nn9VdYIDICABIB+PfSznSjeTN3GOJwaHdEP9EfhXD8IsmJtp8I+ylr7wRNNMbxOPd+Pf5VHan2LFJroxtxnhOHCR1aluWraeJ1qAHCgo7JIGmnL4CKk8XfLUxxmLKRA1PfUJwgllosrss6JkZxDBnM0xIEiJg6dxnX1NV7E3M4kxJJ1BiIBjQbwauQu9YyhiF/leFUnjXSe1huttLZuEZ3XP8AN5TDlS3vTvtMcq8mNjdma1lZ4/Gevwq8WcPH50L3w7EqyyNMq6zygV7cwgeCQddRG4jUR4/fVT6K9Jkv4hLGS4M5aGgFTkti5DkE5ecjcHKDExVj4F0ws31X5u5bbqzccnKyC2EBe4roSGUOckDtBpBAgx9I7G44fU+fklu4I3F38Uxyo/VgCOywVyAfpMo31O0VD4y22HzPfytbIgZFzMTuZnVtvr8aeXON4a6zdSmJtXFhna0F6ooVZ+sGdhmGRZ0EmdJpDhYW67F0v3LoTMBeyQtsqp6yVcrEsq5RJk6gQa8qGnsjY5OeSFkVKPJBY+5axL2bVm4wWO0oEKBKwDI33kDuq6dBL9lLow+RVlp0lix1gMeQGuniarXFeE9oNbTtEMDDZe1AhvPQ056JWVOLshrjJlYS20sBAGm0savUvfxj/JkrljbiXXPHf+/9TbKKjmNyz2i2e39KR2lG2YH6Q7wf3GRq83ERxforh8Uwa+peBEZmAjxykTVO437MlD2hauRa6wSjatoCQufcqSI12mtIpDG2Syae8CGXzUyB6xHrXMIYRTf9C8GT83bcueTkwms7HmPUD7bwBXFi6GUMNj8fI+IOnpSldAUUUUA3bEfOqnepJ8IIA++nFMcIc9535ABB6an6/up9QHlFI4m8VGketV3GdJbyGAtr1zfjQkotlooqh3+nGJGyWPXP+NRON6eYtpHV4f0NwffXMk/Cf4zUqKxG/wBIcSx1CDye5+NNLnEbzbkDyd/xqO4tjp8919PU3mivn1zcP02/aPXIt3P02/aNXN/wJrSf9l9PU3vGW+w5A7RRhtqdDA+NZHxLAXDdtHIwBuCdDt1cfbNQi2bn6bfrtSqcOY7sf1z+Wq5pzLoVRq6y+3qbdg5CJofdXl4ClcReCiTPlzrHsLwInd3Hlc/7alLXRFW3uXf1x+WprPkZ3TDru+i9S54vGSwnlypkSWbWoTDdA7c63Lv7QflqcwfQK0Nesu/rj8tTKmorv+fM9uWtKQv280AifOntzoag2d/iPwpSz0VUGczHzP7qYyR4XRlcxVzU5QBEgad3fUFgLt8qqgZlLPJiWCg7VpX+jiTJ3764+RLh0hQDE/XrWCWijJuT7m2GtcUooQ6H4ZltS8jQRP1+lSeKwqB84UB2hWYAZiFnKCdyBLR5mq3iOmzWyYtKf6RqLxvtMcb2EP8ASNboYgkjNKuc25JGg4X3ajrfR8AnUZSAp7C5mRZyqzRLAZjGaRqdKzbGe1i5ECyB5XGH3VXeKdP71yIa6m/u3n8PEV2U1klDSWS49C09K+A4m1ctpbQ5DdhXBBLn6CwPd0mfKpbgPs3uq6vfZAbZlVSWVm0MvO4086yy50jvNE37+mo+dfTy7VcHjd//AJrE/tn/AD1VvWclkf0qS5SX09T6HxFm9cGRgqqYzEGZE8ufpFSYr5nHG7//ADOI/av+eg9Ibw/29/8Aa3Pz1LxEXf6bZ3f29T6Zor5lHSW9/wAa/wDtrn5qf4Til1/94xA//K/5q74hX7C/5G/XrTIxe2MwOrJ3n9JfHvHPwO62HxqPsdeanRh5g61iVixcb/esUPK635qkcJ0aNxu1i8V+1J+2ikVz02zqzYXuACSQB46UyvYkv2bc+LbR5cx5/DvFV4d7PBE/K8T6vUvZ6IZRAxN+P51S5KNsf5fQncPYCKFHKlai8NwQof4663m1Pvk38pvjUit4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4" descr="data:image/jpeg;base64,/9j/4AAQSkZJRgABAQAAAQABAAD/2wCEAAkGBhQSEBQUEhQVFBQWFRgYGBgVFBgYGBgYGxYXGBcYGBgYHCYfFxklGRcWIC8gJCcpLSwsFR8xNTAqNSYrLCoBCQoKDgwOGg8PGjAkHyQqLDQpLCosLSwsLCwpLCwsLSwpKSwsLCwsKiksLCwsLCwsLCwsLCwsLCwsLCwsLCwsLP/AABEIAL4BCgMBIgACEQEDEQH/xAAcAAABBQEBAQAAAAAAAAAAAAAAAwQFBgcCAQj/xABREAACAQIEAgcDCAQKCAQHAAABAhEAAwQSITEFQQYTIlFhcYEHMpEUI0KhscHR0lKSk+EVM2JygrKz0/DxFiRDRFNUc+IXosLjJSY1dIOjtP/EABoBAQADAQEBAAAAAAAAAAAAAAACAwQBBQb/xAAyEQACAgEDAgMHAwMFAAAAAAAAAQIDEQQSITFBE1HRFCJhkaGx8AUyUnGB4RUjQmLB/9oADAMBAAIRAxEAPwDW+IjF/wCwNn+nP3VDXE4xyOE/834Vb6K5gmp47Iot61xwiAcF/wCb8KguI9DuL3zNz5GfJmH/AKa1eiuYJq5rokYs3sr4gdxhvRz+WkX9juNO62P2h/JW30VzYi1ayxGG/wDgxi+6z+1/7K7X2O4wcrP7T/262+iueGiS11q6GJf+EGO7sP8Ar/8At10nshxvMYf9c/3dbXRTw4h665/8vuZBZ9kN/wCmLXo//ZTtPY/+kq+lw/lrVKK7sRF6y59ZfczzBeyOwPfX4XD+FTdj2c4Rdlf9f91WiipbUVePZ/J/Mgk6G4deTfrU4w2Dt22yqpgc5p5jPojaTSygAaR4/vrnToQc5PqxC3xAExz5dxqO4liMaP4m3Zb+cT+YUrjrKjtKR6fbTjB8QzQpGvf99d6kVwVy5juMcsPhf1j/AHtNMRjeOEQMNhP1j/e1fKKYLPEX8V9fUyHiHR3jF4y1myP5t2PtuVHt7P8Aih3tj0vL/eVt1Fc2lkdTKPRL6+phb+zHiJ+gfS8n95XA9lnEf0W/bW/z1u9Fc2In7ZLyX19TCx7MeI/of/stfnr3/wANOJfoD1uW/wA1bnRXPDRL26z8z6mIW/ZnxHmi/tbdPbPsvxR94EeVy3WxUV3w0R9tt/M+plFv2VXeZuel5PwqUwHssUe+98eV5fy1odFd2oqlqJvuViz7PrC7XL/q6/kp1b6IWh9O7+sPy1O0V3CIO2b6sa4Xhy29ix8zNOqKK6VhRRRQBRRRQBRRRQCd6Y7O9RpxrEFTII1HmOVSN+zOxgjY/jURiZzGRB/xrQ6iXw1/MoNK1EYUkQAdzy+upegawFFFFDgUUUUAzvXfnVHdv8P311eyqCe+keI2YIceRrwuIkxPiCdI2qLJI8xeUL2R71R6OVbuIru7qTG1J2rZYwNakkcZYbZ0HPSuqTsWgqgD7aUocCiq5xf2g4HDYlcNfvhLpy6ZHIXOYTOyqVSfE1Y6AKKKKAKKKbcS4imHs3L11stu2pdzBMKBJMAEnTuoBzRUR0c6VYfH22uYW51iK2UnI6dqAYh1BOhGtS9AFFQ/GeluGwj5L9zI3VPdjI7fN2/fbsqdp23pXhHSKxiWuLZfObWTOMrCM6B094CZUg6UBJ0UUUAUUUUB5NE0UUATRNFFAE0TRRQBNNcdhc403FOq8LUBB23ytPMVMYfEBhIqM4pb5ga60xwWNKv4HSK7gZLLmpN8YgMFgD4kD7aqHEOlJNzq7YLLmgmcoJBGbWPd/GlLXHLdsiVy69rfu7yIOvKefpWSepipbVyXqiWMlwDUTUI+LFsBrcZM3aE6FTuVHIjf0NS9q5NX1z3rKKZLB26ggg0jcwykQRsIml68IqTWThGvhI0HP7K6t4dlPZiYjXymKkIrxtx6/Z++iydZxbuHYgT4eQ7/ADpWaQJ7cd4B+E/uoUfOHXkK6cMT9op/1vi/nwz+sKsx9qOKGJvL8kV7FvEYyxmts5uFsPb6xZGUhc0qPEsY21qftJxKrjuKW2YB7n8G9WpOr5SM2Uc4q19H8QyYHpA6MVdcbxBlZTBVhaBBBGxB1oBta9rOMy5Hwtlb5u4JVXrHC5cWjsoeRKOsKDvudNNbLw/pxd/gi9jb9jJdsi9mtgsFZrZIEFhIU6a+dY7wi4jXLZS612cRwUuzXDcPWFHN1cxMjK5YRyiK2/2lrPB8dH/L3Psk0BULPtVxhy2jhrHyk4nDWQOtcWyuJsNetmYlSAADvvUni+krY/oziMS6BGuYW/KqSQCpdDE6wcs+tZ9wQ4frsIMMGYDiXDs91r5ui4xw1wkCR2MhLLEnblFWfo0f/k25/wDbYv8Atb1Ad4b2l3bfD8EuCw5uMmGbrWvrctoow2GS4+Uga5hOU7Ejxove2DFM46nC2TbJwI7d1w2bGWc6ropEBgwzRsNtdIfp3jIwXCLb3ntWm4bfYhbptq9xcFbNpWg9qXIWDvnI51BcO2H/AFuj/wD/ADPQFn4/7QbuKwF2zds2ka5hscHKFjDWGC9ifomedSeD6f4lE+T4bDW7lxHwthWYuFhsKLjPdKgxEADz8KomJPzdz/o8Y/tFp1exQW8y3Lz2LL4zBi6yXTa7HyCdXB0E6+lAbV0L6QnHYCxiimQ3VJKgyAQzKYPdKz61N1S/Y5/9Ewf81/7a5V0oAooooDyiiigCiiigCuS9dGkHNdQBrtIm7VG6b+0U4a51OHCtcBh2YSFMTkUD3mjfkNt5iqJ7TMWCDnnXVWVdR6AQNtvrqMrIxeCSrbWTXMVOWJ3NRN1SBK76x9dJdFelqYy2ToLiGHUcu4+R+2nvEsUArMZAAk98DnVkWms9iLyuDO8VxUqOzqw1kARMkMfIN8YHjMz0dwocZ75BLrqrGNDrG+45DlHfTXhmFzs91JFtnJAYctZiCfpE/CpK/gQw1UkjbITPwBEjw8K8OUoxltR7Ma247iw5FIRM/gATqRGsjnoJnvFTmHcRVY4NhBne6AZOmswNhoDtIUVYLHKvWoXuZ8zybuJ48iQorxTXtTIBXJ39K6ri4YE/48KAQDyzHuEf49a6T3z5gfAGksMvZ82H1a/jStttfNm/Ch0Rv4K090O9u2zpGV2RSy8+yxEj0pzawiKGCooDks0KBmJ3LRuT3mqxxH2hYDD4o4e/eyXcy6G3cyjOBklwpUDUbmrUprrODS1wLDr7tiysFTpaQarOU6DcSY7pp46AgggEEQQdiK6qBwnTjCXbtu0lwl7l29aQdW4m5YAa8JKwIBGp0PKa4CRscGsIoVLNpVVs6hbaAB9swAGjeO9KpgLYt9WLaC3BGQIoSDuMsRBk/GnFFANb/C7Lqqvatsqe6GRSF0jsgjs6aacq5HB7A2s2vof7NfoCE5fRG3dyqM4j07wdh7yXbhVrLWVuDq3OU3hNrULBnw25xU/QDM8Gsf8ABtfSH8Wuz6vy58++h+DWCCDZtEEqxm2hllEKdtwNAeVPKKATw+GW2oRFVFGyqAoHPQDQa0pRRQBRRRQHlFFFAFFFcXGoDx2imztt50ozyKo3tL6R3cOltLLKhu51LHVl0EQO8ydeUV1tRWWcS3PCMk4mD173GMtcZnP9JjoDz1+qKuPRvoRly3cWY1BW3BMnSDcPw0pj0L4QTiA5U9VlMOU0aCkATpIIj41ouMdVAY7jbV4355Qe7mDXkWWPoetXWsZEuA8Et/Lbl22VVVtLbZVXLLZmI12gBYMd2+lWdralWUKNRGo0Pn31G8Dw+W2TEZiTuT39/Lw0+upNNzVMrpcRTM1kVubKvdw+QlYIWSB8dvMc/wB9N3slnW2VDFpykMBsJO/u+dW18KrTIGo107tqTw3DLVollUBj9Lc+UnWqsLOTT7U1HHc6w3CUW2AsB498DWfy+HdStptj/juNKrc28aS5kdxn0Ov2z8K9bSWZ9082znkfW7lR+N4mwbKgU95Lbfbr4UujRJPIGqRwvjLOxCJmAbUlhv3eMaepqepscMYJUw3lvHFXUDOqnQTlOs84U78zH206vXwyAqZDc/CqvetXGYnOIKmViADuIJ8RvUrwR3a2nWAKSxIA/RLSPqj0IqGnuc3hk7atqyS6LGUdwJ/x9dczATyJ+qlJkt5Af4+Nc3V7SitiM5gXtHxoGO4jahs15cAFMdgZWRjnbZB4mrhe9q2ITFXl+T2epW5jrNts75+swlnrSWHu5GlRprqe7Wqe026i4/idrMA9xMALac3IZCQo5wNaZTYXF40MjNimxPFoHXMBZQYViH6qIbNNwTp7g7qNgudn2u4vqLpbD2Bdy4J7QDuUjFRGedZA7tp5xrHdGOmtzAWyrWrbG5jOKvcAY9lrFpbuVGjYtKyRtyqt3roW0WJgLhuCEk7ABVJJ8K8v3BdVWRgwe/x1lK6yDhFYEd4IIrgLzh/arjjaAbC2RevXMGlhs1wWWGLRnXMSJJUBQcp3Y92ty6E9KmxuBTEXVW25a4jKpJGZHZCVJ1gxPrWRY7pLaxWBwWGYhcPhb3CxcvrcIgXLLi6CQPmyhVhM7rV89mHFMG2FsWLc2WuG+9u0Xa6WRbrq1wOVAIJU/XXOSXBSOnlycbxQj/jcL/qmrLh/apiBjWS5Yt9SL+NtBld+sJwtvrNQ0qJGUf0jtGtb9oFxF4hxK0SBcuXuGdWpPacBe3lHOJHxpC5bnFMo1/8AiXHQBv8A7okUwMmk+z7p5fxt17eJtWrZ6i1iLZtMxHV3ZgNm+kNNtKvVYn7KeNYHCZnLZYwmGF2+157i9Y7H5nIFOSGB0B5VtldIhRRRQBRRRQHlFFFAeE1xcrs1wTXUDnLpWe9NeixxWKQi4VUIVeBJAzA5V8Trry5zMVd+JYrKsL7x0H40yu2MtvT3p3qi6XG000VrKkyGbABbarbUDq1yqveoA7IPfpp4z314VYm2yNCMVDDcnNoCCfd/fU3awodJGjD7ajcfhWQpA7L3FJj6LTLeQOp8576wyhzk3KxN7R/c4gq2WaPcG3poB5xHrTrDsYE7wJjaedQmIwZZljbMpI74Mj4GD6Cp7C28vjWOyOLMFFsYxXA5IiuXWaLrV410BSSYAEnyGpqbSbwZkR6ktigOSW5jxY/gB8afLZIdmOxO3kBHlz+NQqtcS+txgSLuUAR7hO6tr3BY8Z8K74/0iW3bIEFhl07ydRMaxpJ8Aa0aaMo2bccvoSnysrpgkcRxBbc9aCo5kdoR4xqPhVX6P8OFpTrOZ2MkET2oUwdtAD602xN5r2Uu7EnXWBA/mjTu+FOsHjnVSpQvlEArz7gZr1NXobZQTXLXUr098It5HV3I1z53RA2vjpuY3AE68p8JqzYZdZ7vu/z+qsr4peuW2DMxPuoFknLJGo1gtMnWRvWh9H8UDhzEQjG2NeS/5x6VXDTS0zUZd1n8/oTssVq3R7cEraOnm31D/KugZfyFJWGhJPLQedGFPa9KuRnZ23D7RfrDbQv+mUXNpt2omuTwqyXZ+qt52GVmyLmZSIIZokiORqD4r7SMDhsV8mv3il0ZJm3cKjOAVlwpUTI1mrMK4Ble4TZKkG1bIKhSOrWCF91SI1A0gcq7w/C7SxFu2CCxEIogtoxEDQkb99OXcDUkAeNdUAzTg1gI1sWbQRjLKLahWPeViCfOkjwCx11m6LYV7CulvL2QquAGGUaEaCO7WN6kaKAb3uHWndXa2jOvusyKWXyYiR6ULw+0CGFtAQxYEIshm0Zpjcjc86cVWj7RcF8t+R9aevz9X/Fvk6wier6yMubwnfTegJDHdFsNdsvZaygt3CC4RQkkEEGVgzI33qVoooAooooAooooDyvJr2uCaAGNR3FeNWsNbNy64RR3nc9w7zTrE3goJJA03JisY6a9IDexxCmbdkEARpJ7JMHmbka8ggPnGc9iJwjufwLavtEw7Es+dezILKFBE/RBbM3nHwqYwvHLd23nturqTEqdj3Ebg67HvrLsTxTrOz736IA+lOUZY90akzz+FPeg2GvriLhYN1BLKCeZUmCB4aif5Vefvy+T0YR5watg7oiBTq6krrUNYOoqRu35U+FWZIWQxLgZ2VlxHL99SlmoMYwqQQNOtCnyNvN+HxqattMRzrDZzM5byes3apK/rlT+kfIHQfrf1TXt18omJ176Qwl8sXzLlIIEd6xKnUDfMfhV+mgpWcmax4jwPWwwdSHEiZ18NQfOaz7phYW3ft5CxJBJBMzBRVjntmHPetBvPCVSek1oi/aeAcqPuYmCpA8N9693TxTuTx0M0m1BrzIvjONNi0jtpmdUkzopmT5zFT+CgiVJIAzE+e0xyqn8cwWIxFgm6UVdCqoGLBp03OvL91StjCizh7IzwuUHU6uWUHMRrA5c/trbrL1TXFJZbb6EKa97eeEhzxmwj5Sw0DA6eJgR3HWrH0VsEWQhMt1jFiOfu6xykRp41WcSiXWKI/u5Wc6EF0APp9EGNzVp6OYj5u60ETcgadyqDHrp6VmskraozwTXuycSXv3eQ5aD7z91dYRtfSmVwRJPL7eS/ea8wl/5xF70J9Z+/wC4159trhwlkklkx32nY0DiHErUNmvJgApA7C5XQ/OPsg7iatd/2tX0xd5WsWjhlu42yhDv1pfCWetJb6OVpUaaiT3a1r2lH/WeMf8AT4d/aJTG1dw1viGLz2PlGIOM4qShvOoW0uHZgTbXQh5uLm37PgKsQJDph0v4hjOF3Bew1hLf+p3usU3crJeKvbVMwhnByhtYEnuq03vaJxCzikt4jC2VtdfZwzspuy127bZ89osArW1KkHnt36Z58rRuH8QGHZ/ky2+GXMhuvdWy7OpuqC20NKnb3R3U843xa1ieLG4t83GPEsH1K9YxU2DZYllTaM+QTH0vE0BaU9sOIOH63qbM/wAG/K47cZ/lpw+X3vdyie+edPH9oPE8rWxg7XXC8y5/nzhxaWz1ubNEk/RzaCay/BYxHwVwIwY2+CFHAPut/CmbKfHK6n+kK0v2qYhQnDFu3WtWG63OVuNbBIw025Kn9Mj4mgL70T44cZgbGJK5DdthioMgHYgHukVmNmxaXityzi/lFhm4uuJw7dSequsEhFzkR2p5fVVs9lHG7J4fhMMHHXrhVuMkGQhcgNMRudpmqbxjpI9/idrD3bmZ7PHLXVW4AZbAU6wACVk7md6Ae3fa7jbdu897C2rf+rNiLKt1ocKuJWxlvK0akFmBEcu/SQte0TiDrctJhrDYpcYMOSDdawqG31mdyBmEbToNayZcQr4a6/WtcvNw++b2e4zlX/hBQohj2ZthDA3medWnit9FxF8XbrWrDcXQXWW41vsjDEiWUyNfsoDYuhPSE47AWMSyhGuqSVBkAhmUwTylZ9anKz72Ocbs/wAG4PC5x1/UPdyQZ6v5RcTNMR72kTNaDQBRRRQHLHSm73YpW+YFQXGeI9VbJnXYef8AlJ9K42oxcn0QUXJqKInGdIesuMGlUB7MqY3gFzECTBA00g8xGY8c4Y5xjBQTmfcbkF99f8TVvxWLRptPmk6k8pA6zKTO5iT/AIFeYO8haIg7zuSeZnfaNfGKx0RnqlKXTyNmpvhpdteOvkd8D6OW8OpZFh2mWeTA7hsRt4HWpPhyKX0MwoE6H6/300xLOBmzxlBkgEEjTfWNPLnSvC8US5GbNsc0bgzE+oP1VU9HbX78y+jW03S8OHDLIqbAHl8PGlLxULAM0ztXTrpRiuI27CF7r5R3aa1NLPCJzWHljbDYpX6+1sQ3ZJ01yKZk7EMPhFcnpzg7J6u7fRXXRhqSpPIhQYOtQeP4rh7r50V4zAt2fm2MEAnyMTyMDupnfsYW584ti2tw+8wUSdtZK76Dziq7avDl/uJrJUkrU3FlsPTzB/RvZzzyW7jxPflQx5U44NxpMTcdkkQAIbQkAzMHXnzAOtULEcOEMFUlwAVzkruDAYSft842EVwfiRR5tuyEMQSBBkaFYM+UVqprjH3kZLG/2s2oLmIHKqT0442bWJs2ktZxBZjIB3y6Tp3k+lSvAOk/WQtwds7H9LvEcmHdzqndM8WmKa2yrctvLrmZYBCmRpuDLneNJr1tFBTsTfQy28Il7WMJQELE65iQwGvIDfXxG1dXcAGAVTuNSABPLbYDw8KqWAwlxFItPCjeRpoTqIOnlrvXT46+307irOvVtBO/kBXpOnnKZQpZLp0ZwKYfrRmBYyRpBAVZbXvM+gB8asGGx4CdYzBQq9o8lPdH6WsR3mqjwHAMgzWzKgHODqSDuW1n1qb4+xVZKs6TqE2MhQNAQTDBTOp1r53XyUJu1PPQ11Rcltwc/wCkK4oXLdm3dGURLrlBk5SVJMsYlpiD31J8Hug9WNQ0W9GgPAzwWHjrrtrWadJ+E3bIy4YlUYqCUgwRmQi685ivbJkgiO6mfQyxfw+NVFKoVdS4uEKotBgCbZe52gQ2UaHQKapquhZLem+Vwlz/AJNr0nG7csc/Dp2N0uYG2xJZEJaJlQZjaZGsV6uBthzcCILhEF8ozEdxaJI0pRXrutJiG9nh1pFZUtoqt7wVFAM7yAINcrwu0CCLVsERByLIy+7BjSOXdTqigGi8JsgEC1bEggxbXUEyQdNROvnSt/CI4AdFYAyAyggEbETsaWooBha4FZW+L6oFuC11IK6Dq8wfLlGnvDeKcHA2+s6zInWRGfKM0d2aJil6KAafwVZ1+at9qZ+bXWTJnTWTrXb8OtGZtoZYMZRTLDZttx304ooBCzgbaEFURSBlBVQIEzAgbTrFL0UUAUUUUAhij2TVM6W4dmW2wEqrdrwB0JjmILVccY2lQHGW7AHe6/VLfdSVStg4PucV3gy3+RQsNbLKGYgntk/z2PaPoJXyJpxh0W7bm20ENv47Hz0ipC9YI9xMxMgCNJ72PdTC3wZrKrorkQIQkHx0Ig/Gt9VUa4pLy+x49tztk2/j9eRy1u5pLDIB2oJkhZMnzH+NK5fidvDtndgi5BAPfLGIHhS7dpMoBkxoQQYmG0O/OqB03s3C3XL20zarowBgCCBpyB9ai1XbLwpSxk16TdVLxYrOPPp5FjxntButK4e2cveRBP31C4uzdZesvOXedpnKPDu8qX6N4m09tQSvWESYmJ5wTUhisOo0AlvU1ur09dX7UTt1Fln7mR/D7wG1su0bjx7yTpTbinFMRYLutrrbJ1ZZysggSDqS43ObfvpymFuJLbc8pifTupTh/FxdfKBvuD9en41HUaaF0cSFV86nmLJbhmO6wtchcjhcoUAIIG08zr3V5xDAknOgAMjNp7w23HPbv2phw/gr2rmWyGI3RYnLuCqgbjmNNJiavOF6NX7gGcLbHMvqf1V+8ivHlU4PazWp7uSpJb0zDXkROx00PjUnguHvikylCV5MTAB/nd++ok0nxK4LV9gFGRRq92zcIdhoSQAFywFA1Og3qSwPSkkfxmH8gI9AOsEV59n6h7PPEU8r5G5aKdkUxfA+z8pJF85o2KAj11Gb6qbp0LxVtswxSlu44ZYHlqY9KmU6SMQDlU+IkfjT23x4gAtbJ/mHN9sGs0/1OV/EpP8APkcjROnpFfJP7kH8m4igOcYe7bjXLmRo5nXSYmmfTXipzOpW5btJlbrVAKnsjsQYhsxER9lSHF+kxuW2FtwjEhVB1JkiZnwnXYVEY7gd3F276u69agR7QaQpIaW7K6ZSAqzEzzivR0VasjufTJnvv2SxtW7HYhsBbIw9q5d60B7rXLbMM7u7SLamAIUj3Y2HLvk8P0Uu3nQXCjMk2sQ2qt1bKrZbUSoUhozAA6HWNKMdwU41MKl7rUNiBkt22MEALmzCROmhOURJ0q04JBhAxdszNAAA1gQqKB4d/MsY5CtlVEKZuxfueTJ4tlkVW/2onsVi1tLJEk6Ko95jyAn7TsNTSfAsQ7q5uEEh47I0EqrQO8DNE84qDvYm4XN1lA0gFmgIpjsgk6E8zHLuFTXAcYroYEEszQeYLRKn6S6b1BpLjuXIlaKKKiAooqG6SdIBh7ZylTdgZUJ7zExzjUx4UIykorLJmuVcGYO2h8DVX6P9PLV5D1uW1cBjKW0feCs89Nqro6SXMPjFuNql3+NHL3jqPET8NKy3amNTin3+gjJSWUaZRUfi+OWrYBJkkAgDUwdie6mV3pbbQSykL3yPs51ZLUVweJMkTtFN8BjRdtq6ggMJAbQxykcqcVanlZQCiiiugbYxJEkgR3mKh8TZFwbhlmQykESOYI0qE6d4w9YZGdLNrrMkxmYkrLDcgffTTg2HNtVKXJeF6wEwrbBoXaN456DX6JqWpUJ7WWvTuUHIXGJLCVUhZIBkEHUiYGvL/OuLmJCnUHzA0+2oO1i7qlgjLAdoR1mAWJjMpB5wNDoKXucQvASUtx5sfuFeyoto+dckmO2xmS6xgsGCwQBpA21OhmTVd6R8QQ27iZSGftKDlBDTud41k+Oop71pYEk5e6BoPTfw9aVxGCt4lCHAVssZgozqTsf5Q09YrK/06Hi+M289TfV+pyVfg4WCj4Th7ZMyMquvuj9IjbWeyZ9KmuBdImZ4u28riARyYnb+aSPsmk34S9klHBbmSuoI/SHcIqUSyCFIgwRDcwQdj6GPWvV3ZK0SGJsoUDsVVJALMRAJ2kbn4VL9HODYCS/X2bjnfKyoPXWT9VRP8E9bhr8kqVfMIOhAtCUbvBg+sVVMd8mQS1pJkjsoNREj7vjXj6vV2QltXQ9TT6WNkd2Td8ElpRFvJH8kj7t6d5RWD8P6O271sXFsHLvKoJH6o0PrT7BWBZJCNftnb32EeXaEeled7V3aZr9ifaSNavYZSPdGpnb0Fenh9tlhlDeetZva4leG2KvjwOZ/6+apIdI8QgHz9th/LtMD6kECurUxD0lifBbb/RbDHXqkB8AB9lFnozYgwGHlduD4drSqrf6ZYoAZBYueABB+q4fs50rb6e30Az4Nz39Xc+zMon40dtcuv1HhXx6Z+Y64v0RW0oOGR2bNLnNmYiNpY/ADvNSfC+Ew5cggZIAIIgmC++pEjuG5qKt+0pM8Ph8QmnNVP9Un7KkcD0+wt0soZ1Ycntsvw012rTG5bdqZknp5OfiSTyTVsBfACqv12e89x9O2yqP0VXQnzP495mWu8QDMYiBt41AYpD12RY+cOYE7DbNPlE+taaoYe6RCXkHEeMq15MPEl7bNrsEXKG/pFmA8gaYcL4vcw13qz2raNIG8KTqVPiCZG0+IpDj3Dbg4rhupUlLeHKue8OTr4mRPpUVxvGKSwHLsjWCSZ0M8gefjXi6lSnqN6eEl1+CFrdaWFlvHzNUxPSfD2yoa6stGgMwCJBaNhFO+G8Tt30z2mzLJEwRqN9DrWEtivmxJKdknNJEZZ0MaNGvw51dPZjj0VsR2zoinJvrO4O0mQPX4bYz3FFdkpSw/j/bBo+IxSoJY+Q5nyrNum63LmJBMW1a3CGJMRJYeMjnpoI7zfsFhS3zlzUnYcgOX7vjuTXXE+EW769tQWAOUkbHvqbWSyyG+ODEMZhvk6ZmzR1gICaj1nUEwfCfrfW+JZ8OjXCC5nLmMGTy15aCpbpf0SvWLaZb5eXDEQJgHXVp01qrYoZ2Yr2fdBDrLQCdu7cfdWScYpbYrOMdTLJbZe/LGc9F/5x1LJheIuLTAhWYMAZJMAwAToJ7uVNrzMxGYlm2A/AchTOzYt32t9bcayoddVMS0gDSe0Nd9Y8K1LhHQuzZYPq7ciaqehhOzfnjyL6JOUORz0W4YbNhQ0lm1M/ZUxRRXol4UUUUBX+k3ADfh0jOogg6B03yEjx1FVj+BnRH0uA5V0YGApaCM2x0ER3RWikUhewaupVhIIgjvFV+HHep+RJzk4OHZozvEcKS5LnMGg6gxrzmPHWmS8GI1W4w7w2obv8hV6fosBOVmjuYz9e9Nh0ZuD6SnwEj7Zr1I3xPHno5dimJwu4JkTGsjn5A6jypyuFIXPzX6xzB8Pvqy/wCi98/7S2Nf0TIHx+6pDhnRdbernOfqHpUp6lYI16KWeSp4fgly+M4Rl2gzB05+kkUgnQu8oJVdYgAGOczBMeG4Gu2lacloAAAAAbAV7FZfaJZ4PTVUUsFCwOC6tL6NqQO1+zMjc99ZZxHCBrqAkxn0g66W5+GlbNxGzFzEDm+3j80omst4pg8t5PBh/ZOay6p5aZv0nCaNj4VhksWUtW1Og0Ub+Z5AeJ8dzT9bLEdsj+aNh5nn9VdYIDICABIB+PfSznSjeTN3GOJwaHdEP9EfhXD8IsmJtp8I+ylr7wRNNMbxOPd+Pf5VHan2LFJroxtxnhOHCR1aluWraeJ1qAHCgo7JIGmnL4CKk8XfLUxxmLKRA1PfUJwgllosrss6JkZxDBnM0xIEiJg6dxnX1NV7E3M4kxJJ1BiIBjQbwauQu9YyhiF/leFUnjXSe1huttLZuEZ3XP8AN5TDlS3vTvtMcq8mNjdma1lZ4/Gevwq8WcPH50L3w7EqyyNMq6zygV7cwgeCQddRG4jUR4/fVT6K9Jkv4hLGS4M5aGgFTkti5DkE5ecjcHKDExVj4F0ws31X5u5bbqzccnKyC2EBe4roSGUOckDtBpBAgx9I7G44fU+fklu4I3F38Uxyo/VgCOywVyAfpMo31O0VD4y22HzPfytbIgZFzMTuZnVtvr8aeXON4a6zdSmJtXFhna0F6ooVZ+sGdhmGRZ0EmdJpDhYW67F0v3LoTMBeyQtsqp6yVcrEsq5RJk6gQa8qGnsjY5OeSFkVKPJBY+5axL2bVm4wWO0oEKBKwDI33kDuq6dBL9lLow+RVlp0lix1gMeQGuniarXFeE9oNbTtEMDDZe1AhvPQ056JWVOLshrjJlYS20sBAGm0savUvfxj/JkrljbiXXPHf+/9TbKKjmNyz2i2e39KR2lG2YH6Q7wf3GRq83ERxforh8Uwa+peBEZmAjxykTVO437MlD2hauRa6wSjatoCQufcqSI12mtIpDG2Syae8CGXzUyB6xHrXMIYRTf9C8GT83bcueTkwms7HmPUD7bwBXFi6GUMNj8fI+IOnpSldAUUUUA3bEfOqnepJ8IIA++nFMcIc9535ABB6an6/up9QHlFI4m8VGketV3GdJbyGAtr1zfjQkotlooqh3+nGJGyWPXP+NRON6eYtpHV4f0NwffXMk/Cf4zUqKxG/wBIcSx1CDye5+NNLnEbzbkDyd/xqO4tjp8919PU3mivn1zcP02/aPXIt3P02/aNXN/wJrSf9l9PU3vGW+w5A7RRhtqdDA+NZHxLAXDdtHIwBuCdDt1cfbNQi2bn6bfrtSqcOY7sf1z+Wq5pzLoVRq6y+3qbdg5CJofdXl4ClcReCiTPlzrHsLwInd3Hlc/7alLXRFW3uXf1x+WprPkZ3TDru+i9S54vGSwnlypkSWbWoTDdA7c63Lv7QflqcwfQK0Nesu/rj8tTKmorv+fM9uWtKQv280AifOntzoag2d/iPwpSz0VUGczHzP7qYyR4XRlcxVzU5QBEgad3fUFgLt8qqgZlLPJiWCg7VpX+jiTJ3764+RLh0hQDE/XrWCWijJuT7m2GtcUooQ6H4ZltS8jQRP1+lSeKwqB84UB2hWYAZiFnKCdyBLR5mq3iOmzWyYtKf6RqLxvtMcb2EP8ASNboYgkjNKuc25JGg4X3ajrfR8AnUZSAp7C5mRZyqzRLAZjGaRqdKzbGe1i5ECyB5XGH3VXeKdP71yIa6m/u3n8PEV2U1klDSWS49C09K+A4m1ctpbQ5DdhXBBLn6CwPd0mfKpbgPs3uq6vfZAbZlVSWVm0MvO4086yy50jvNE37+mo+dfTy7VcHjd//AJrE/tn/AD1VvWclkf0qS5SX09T6HxFm9cGRgqqYzEGZE8ufpFSYr5nHG7//ADOI/av+eg9Ibw/29/8Aa3Pz1LxEXf6bZ3f29T6Zor5lHSW9/wAa/wDtrn5qf4Til1/94xA//K/5q74hX7C/5G/XrTIxe2MwOrJ3n9JfHvHPwO62HxqPsdeanRh5g61iVixcb/esUPK635qkcJ0aNxu1i8V+1J+2ikVz02zqzYXuACSQB46UyvYkv2bc+LbR5cx5/DvFV4d7PBE/K8T6vUvZ6IZRAxN+P51S5KNsf5fQncPYCKFHKlai8NwQof4663m1Pvk38pvjUit4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0" name="Picture 6" descr="http://2.bp.blogspot.com/_atY8D5Wmerg/TM8PiXoXlwI/AAAAAAAAEgk/LITTa0k0nAo/s1600/orarenfamil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7690" y="261812"/>
            <a:ext cx="3679676"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62844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TotalTime>
  <Words>1937</Words>
  <Application>Microsoft Office PowerPoint</Application>
  <PresentationFormat>Presentación en pantalla (4:3)</PresentationFormat>
  <Paragraphs>97</Paragraphs>
  <Slides>18</Slides>
  <Notes>1</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Y los bendijo Dios</vt:lpstr>
      <vt:lpstr>No debemos olvidar que Dios es el originador de la familia:  (lea Gén.1:27,28).</vt:lpstr>
      <vt:lpstr>Presentación de PowerPoint</vt:lpstr>
      <vt:lpstr>Presentación de PowerPoint</vt:lpstr>
      <vt:lpstr>Presentación de PowerPoint</vt:lpstr>
      <vt:lpstr>Y los bendijo Dios: tema 1 </vt:lpstr>
      <vt:lpstr>Presentación de PowerPoint</vt:lpstr>
      <vt:lpstr>Presentación de PowerPoint</vt:lpstr>
      <vt:lpstr>Presentación de PowerPoint</vt:lpstr>
      <vt:lpstr>Analicemos las cuatro categorías de padres:</vt:lpstr>
      <vt:lpstr>Presentación de PowerPoint</vt:lpstr>
      <vt:lpstr>Como «padres y maestros» hagamos lo siguiente: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PROFESIÓN PAPÁS</dc:title>
  <dc:creator>FAMILIA FIERRO CH</dc:creator>
  <cp:lastModifiedBy>FAMILIA FIERRO CH</cp:lastModifiedBy>
  <cp:revision>7</cp:revision>
  <dcterms:created xsi:type="dcterms:W3CDTF">2013-09-03T12:11:49Z</dcterms:created>
  <dcterms:modified xsi:type="dcterms:W3CDTF">2013-09-19T12:12:37Z</dcterms:modified>
</cp:coreProperties>
</file>