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png"/></Relationships>
</file>

<file path=ppt/diagrams/_rels/drawing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F6C630-3179-473C-9635-7B5062E07068}"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80A96257-B504-4671-9EFB-A6666D74BA22}">
      <dgm:prSet custT="1"/>
      <dgm:spPr/>
      <dgm:t>
        <a:bodyPr/>
        <a:lstStyle/>
        <a:p>
          <a:pPr rtl="0"/>
          <a:r>
            <a:rPr lang="es-CO" sz="2000" dirty="0" smtClean="0"/>
            <a:t>No puedo continuar adelante sin antes mencionar la Palabra de Dios que es la que contiene las normas establecidas por Dios para que por ella se rijan los seres humanos. Y pienso que, por el descuido en aplicar esta orden de Dios, es que se presenta este fenómeno es la niñez lo cual refleja la falta de amor al prójimo, y por ende, a Dios.   </a:t>
          </a:r>
          <a:endParaRPr lang="es-CO" sz="2000" dirty="0"/>
        </a:p>
      </dgm:t>
    </dgm:pt>
    <dgm:pt modelId="{C5C30209-AF50-450B-80C4-349C58E2E2FE}" type="parTrans" cxnId="{22F55BB8-1935-4419-A789-9AC70B3CF0B3}">
      <dgm:prSet/>
      <dgm:spPr/>
      <dgm:t>
        <a:bodyPr/>
        <a:lstStyle/>
        <a:p>
          <a:endParaRPr lang="es-CO"/>
        </a:p>
      </dgm:t>
    </dgm:pt>
    <dgm:pt modelId="{12751ABB-B7A5-4844-9D59-32CD99CC6DF4}" type="sibTrans" cxnId="{22F55BB8-1935-4419-A789-9AC70B3CF0B3}">
      <dgm:prSet/>
      <dgm:spPr/>
      <dgm:t>
        <a:bodyPr/>
        <a:lstStyle/>
        <a:p>
          <a:endParaRPr lang="es-CO"/>
        </a:p>
      </dgm:t>
    </dgm:pt>
    <dgm:pt modelId="{CFFE4710-949A-40FB-9120-A950A67355CD}">
      <dgm:prSet custT="1"/>
      <dgm:spPr/>
      <dgm:t>
        <a:bodyPr/>
        <a:lstStyle/>
        <a:p>
          <a:pPr rtl="0"/>
          <a:r>
            <a:rPr lang="es-CO" sz="2000" dirty="0" smtClean="0"/>
            <a:t>Esta responsabilidad Dios la encargó a los padres </a:t>
          </a:r>
          <a:r>
            <a:rPr lang="es-CO" sz="2000" b="1" dirty="0" smtClean="0"/>
            <a:t>(Deut.6:2,6,7)</a:t>
          </a:r>
          <a:r>
            <a:rPr lang="es-CO" sz="2000" dirty="0" smtClean="0"/>
            <a:t>. «a fin de que temas a Jehová, tu Dios, guardando todos los estatutos y mandamientos que yo te mando, </a:t>
          </a:r>
          <a:r>
            <a:rPr lang="es-CO" sz="2000" b="1" i="1" u="sng" dirty="0" smtClean="0"/>
            <a:t>tú, tu hijo y el hijo de tu hijo</a:t>
          </a:r>
          <a:r>
            <a:rPr lang="es-CO" sz="2000" dirty="0" smtClean="0"/>
            <a:t>, todos los días de tu vida, para que se prolonguen tus días. Estas palabras que yo te mando hoy, estarán sobre tu corazón. </a:t>
          </a:r>
          <a:r>
            <a:rPr lang="es-CO" sz="2000" b="1" baseline="30000" dirty="0" smtClean="0"/>
            <a:t>7 </a:t>
          </a:r>
          <a:r>
            <a:rPr lang="es-CO" sz="2000" dirty="0" smtClean="0"/>
            <a:t>Se las </a:t>
          </a:r>
          <a:r>
            <a:rPr lang="es-CO" sz="2000" b="1" i="1" u="sng" dirty="0" smtClean="0"/>
            <a:t>repetirás a tus hijos</a:t>
          </a:r>
          <a:r>
            <a:rPr lang="es-CO" sz="2000" b="1" dirty="0" smtClean="0"/>
            <a:t>, y les hablarás de ellas estando en tu casa y andando por el camino, al acostarte y cuando te levantes</a:t>
          </a:r>
          <a:r>
            <a:rPr lang="es-CO" sz="2000" dirty="0" smtClean="0"/>
            <a:t>».</a:t>
          </a:r>
          <a:endParaRPr lang="es-CO" sz="2000" dirty="0"/>
        </a:p>
      </dgm:t>
    </dgm:pt>
    <dgm:pt modelId="{EB94054B-A050-47B3-B15E-700154A17E53}" type="parTrans" cxnId="{CCD64A07-E3F8-453F-B2BB-003209F40664}">
      <dgm:prSet/>
      <dgm:spPr/>
      <dgm:t>
        <a:bodyPr/>
        <a:lstStyle/>
        <a:p>
          <a:endParaRPr lang="es-CO"/>
        </a:p>
      </dgm:t>
    </dgm:pt>
    <dgm:pt modelId="{6C5710AF-01DC-4682-B7DB-85EDABC018E7}" type="sibTrans" cxnId="{CCD64A07-E3F8-453F-B2BB-003209F40664}">
      <dgm:prSet/>
      <dgm:spPr/>
      <dgm:t>
        <a:bodyPr/>
        <a:lstStyle/>
        <a:p>
          <a:endParaRPr lang="es-CO"/>
        </a:p>
      </dgm:t>
    </dgm:pt>
    <dgm:pt modelId="{EBC1A942-AFF5-4924-A0CE-ABCB07324711}" type="pres">
      <dgm:prSet presAssocID="{5DF6C630-3179-473C-9635-7B5062E07068}" presName="Name0" presStyleCnt="0">
        <dgm:presLayoutVars>
          <dgm:chMax val="7"/>
          <dgm:dir/>
          <dgm:animLvl val="lvl"/>
          <dgm:resizeHandles val="exact"/>
        </dgm:presLayoutVars>
      </dgm:prSet>
      <dgm:spPr/>
      <dgm:t>
        <a:bodyPr/>
        <a:lstStyle/>
        <a:p>
          <a:endParaRPr lang="es-CO"/>
        </a:p>
      </dgm:t>
    </dgm:pt>
    <dgm:pt modelId="{7742B485-460D-4814-A828-06B8CD389056}" type="pres">
      <dgm:prSet presAssocID="{80A96257-B504-4671-9EFB-A6666D74BA22}" presName="circle1" presStyleLbl="node1" presStyleIdx="0" presStyleCnt="2" custScaleY="88957"/>
      <dgm:spPr>
        <a:blipFill rotWithShape="0">
          <a:blip xmlns:r="http://schemas.openxmlformats.org/officeDocument/2006/relationships" r:embed="rId1"/>
          <a:stretch>
            <a:fillRect/>
          </a:stretch>
        </a:blipFill>
      </dgm:spPr>
    </dgm:pt>
    <dgm:pt modelId="{D539115A-3844-4955-929B-0E965CDE5F89}" type="pres">
      <dgm:prSet presAssocID="{80A96257-B504-4671-9EFB-A6666D74BA22}" presName="space" presStyleCnt="0"/>
      <dgm:spPr/>
    </dgm:pt>
    <dgm:pt modelId="{DF460695-0B39-48A9-9899-0BCCA981E2A2}" type="pres">
      <dgm:prSet presAssocID="{80A96257-B504-4671-9EFB-A6666D74BA22}" presName="rect1" presStyleLbl="alignAcc1" presStyleIdx="0" presStyleCnt="2"/>
      <dgm:spPr/>
      <dgm:t>
        <a:bodyPr/>
        <a:lstStyle/>
        <a:p>
          <a:endParaRPr lang="es-CO"/>
        </a:p>
      </dgm:t>
    </dgm:pt>
    <dgm:pt modelId="{2321DBF5-2A55-4144-B3C4-F7DA0BE9C729}" type="pres">
      <dgm:prSet presAssocID="{CFFE4710-949A-40FB-9120-A950A67355CD}" presName="vertSpace2" presStyleLbl="node1" presStyleIdx="0" presStyleCnt="2"/>
      <dgm:spPr/>
    </dgm:pt>
    <dgm:pt modelId="{9FD82A62-22B3-4739-9FEC-CE245643CE3B}" type="pres">
      <dgm:prSet presAssocID="{CFFE4710-949A-40FB-9120-A950A67355CD}" presName="circle2" presStyleLbl="node1" presStyleIdx="1" presStyleCnt="2"/>
      <dgm:spPr>
        <a:blipFill rotWithShape="0">
          <a:blip xmlns:r="http://schemas.openxmlformats.org/officeDocument/2006/relationships" r:embed="rId2"/>
          <a:stretch>
            <a:fillRect/>
          </a:stretch>
        </a:blipFill>
      </dgm:spPr>
    </dgm:pt>
    <dgm:pt modelId="{89EDE326-6743-4999-8CC0-1D00DCD69E46}" type="pres">
      <dgm:prSet presAssocID="{CFFE4710-949A-40FB-9120-A950A67355CD}" presName="rect2" presStyleLbl="alignAcc1" presStyleIdx="1" presStyleCnt="2" custScaleY="105416"/>
      <dgm:spPr/>
      <dgm:t>
        <a:bodyPr/>
        <a:lstStyle/>
        <a:p>
          <a:endParaRPr lang="es-CO"/>
        </a:p>
      </dgm:t>
    </dgm:pt>
    <dgm:pt modelId="{01E1F9EA-AD90-4EF3-B330-BA4EE62C20A9}" type="pres">
      <dgm:prSet presAssocID="{80A96257-B504-4671-9EFB-A6666D74BA22}" presName="rect1ParTxNoCh" presStyleLbl="alignAcc1" presStyleIdx="1" presStyleCnt="2">
        <dgm:presLayoutVars>
          <dgm:chMax val="1"/>
          <dgm:bulletEnabled val="1"/>
        </dgm:presLayoutVars>
      </dgm:prSet>
      <dgm:spPr/>
      <dgm:t>
        <a:bodyPr/>
        <a:lstStyle/>
        <a:p>
          <a:endParaRPr lang="es-CO"/>
        </a:p>
      </dgm:t>
    </dgm:pt>
    <dgm:pt modelId="{D07D19C0-EFA4-4635-BEFC-370EC586A47E}" type="pres">
      <dgm:prSet presAssocID="{CFFE4710-949A-40FB-9120-A950A67355CD}" presName="rect2ParTxNoCh" presStyleLbl="alignAcc1" presStyleIdx="1" presStyleCnt="2">
        <dgm:presLayoutVars>
          <dgm:chMax val="1"/>
          <dgm:bulletEnabled val="1"/>
        </dgm:presLayoutVars>
      </dgm:prSet>
      <dgm:spPr/>
      <dgm:t>
        <a:bodyPr/>
        <a:lstStyle/>
        <a:p>
          <a:endParaRPr lang="es-CO"/>
        </a:p>
      </dgm:t>
    </dgm:pt>
  </dgm:ptLst>
  <dgm:cxnLst>
    <dgm:cxn modelId="{53D4386A-4EBB-473E-90A0-597B3BDDF7CD}" type="presOf" srcId="{5DF6C630-3179-473C-9635-7B5062E07068}" destId="{EBC1A942-AFF5-4924-A0CE-ABCB07324711}" srcOrd="0" destOrd="0" presId="urn:microsoft.com/office/officeart/2005/8/layout/target3"/>
    <dgm:cxn modelId="{22F55BB8-1935-4419-A789-9AC70B3CF0B3}" srcId="{5DF6C630-3179-473C-9635-7B5062E07068}" destId="{80A96257-B504-4671-9EFB-A6666D74BA22}" srcOrd="0" destOrd="0" parTransId="{C5C30209-AF50-450B-80C4-349C58E2E2FE}" sibTransId="{12751ABB-B7A5-4844-9D59-32CD99CC6DF4}"/>
    <dgm:cxn modelId="{B4F9241A-A9BA-4E92-9E46-EFABE3EF4CEB}" type="presOf" srcId="{CFFE4710-949A-40FB-9120-A950A67355CD}" destId="{89EDE326-6743-4999-8CC0-1D00DCD69E46}" srcOrd="0" destOrd="0" presId="urn:microsoft.com/office/officeart/2005/8/layout/target3"/>
    <dgm:cxn modelId="{64E67E4A-7507-4C61-8364-8FBD9E27D39F}" type="presOf" srcId="{80A96257-B504-4671-9EFB-A6666D74BA22}" destId="{01E1F9EA-AD90-4EF3-B330-BA4EE62C20A9}" srcOrd="1" destOrd="0" presId="urn:microsoft.com/office/officeart/2005/8/layout/target3"/>
    <dgm:cxn modelId="{CCD64A07-E3F8-453F-B2BB-003209F40664}" srcId="{5DF6C630-3179-473C-9635-7B5062E07068}" destId="{CFFE4710-949A-40FB-9120-A950A67355CD}" srcOrd="1" destOrd="0" parTransId="{EB94054B-A050-47B3-B15E-700154A17E53}" sibTransId="{6C5710AF-01DC-4682-B7DB-85EDABC018E7}"/>
    <dgm:cxn modelId="{FD6523DB-C5A5-411A-B6F6-0BC755D14E68}" type="presOf" srcId="{80A96257-B504-4671-9EFB-A6666D74BA22}" destId="{DF460695-0B39-48A9-9899-0BCCA981E2A2}" srcOrd="0" destOrd="0" presId="urn:microsoft.com/office/officeart/2005/8/layout/target3"/>
    <dgm:cxn modelId="{BEF2F1D4-29FD-4639-A729-14C9EC943286}" type="presOf" srcId="{CFFE4710-949A-40FB-9120-A950A67355CD}" destId="{D07D19C0-EFA4-4635-BEFC-370EC586A47E}" srcOrd="1" destOrd="0" presId="urn:microsoft.com/office/officeart/2005/8/layout/target3"/>
    <dgm:cxn modelId="{CE26DB23-1543-4124-8CE5-D955A7D9C689}" type="presParOf" srcId="{EBC1A942-AFF5-4924-A0CE-ABCB07324711}" destId="{7742B485-460D-4814-A828-06B8CD389056}" srcOrd="0" destOrd="0" presId="urn:microsoft.com/office/officeart/2005/8/layout/target3"/>
    <dgm:cxn modelId="{A1FB5768-6424-4E92-8509-56BE05846356}" type="presParOf" srcId="{EBC1A942-AFF5-4924-A0CE-ABCB07324711}" destId="{D539115A-3844-4955-929B-0E965CDE5F89}" srcOrd="1" destOrd="0" presId="urn:microsoft.com/office/officeart/2005/8/layout/target3"/>
    <dgm:cxn modelId="{9846F0C7-9C19-4900-8E0E-4CE550B840E7}" type="presParOf" srcId="{EBC1A942-AFF5-4924-A0CE-ABCB07324711}" destId="{DF460695-0B39-48A9-9899-0BCCA981E2A2}" srcOrd="2" destOrd="0" presId="urn:microsoft.com/office/officeart/2005/8/layout/target3"/>
    <dgm:cxn modelId="{098FDD42-208C-47B4-A5B6-35D6B14EF660}" type="presParOf" srcId="{EBC1A942-AFF5-4924-A0CE-ABCB07324711}" destId="{2321DBF5-2A55-4144-B3C4-F7DA0BE9C729}" srcOrd="3" destOrd="0" presId="urn:microsoft.com/office/officeart/2005/8/layout/target3"/>
    <dgm:cxn modelId="{305E4559-BB5D-415A-883C-7588B3A0B91D}" type="presParOf" srcId="{EBC1A942-AFF5-4924-A0CE-ABCB07324711}" destId="{9FD82A62-22B3-4739-9FEC-CE245643CE3B}" srcOrd="4" destOrd="0" presId="urn:microsoft.com/office/officeart/2005/8/layout/target3"/>
    <dgm:cxn modelId="{F0999A16-86B7-45F2-9AA3-D6976BB658A8}" type="presParOf" srcId="{EBC1A942-AFF5-4924-A0CE-ABCB07324711}" destId="{89EDE326-6743-4999-8CC0-1D00DCD69E46}" srcOrd="5" destOrd="0" presId="urn:microsoft.com/office/officeart/2005/8/layout/target3"/>
    <dgm:cxn modelId="{E1DE1758-4E22-4948-8A35-D320D18BB4AD}" type="presParOf" srcId="{EBC1A942-AFF5-4924-A0CE-ABCB07324711}" destId="{01E1F9EA-AD90-4EF3-B330-BA4EE62C20A9}" srcOrd="6" destOrd="0" presId="urn:microsoft.com/office/officeart/2005/8/layout/target3"/>
    <dgm:cxn modelId="{35E1D1D3-B091-4320-AA27-07A0CB2536D5}" type="presParOf" srcId="{EBC1A942-AFF5-4924-A0CE-ABCB07324711}" destId="{D07D19C0-EFA4-4635-BEFC-370EC586A47E}" srcOrd="7"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27A440-A993-495E-BF50-BF5CA5950E9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23389FC7-974A-4D9C-A238-97E7C8529DEB}">
      <dgm:prSet/>
      <dgm:spPr/>
      <dgm:t>
        <a:bodyPr/>
        <a:lstStyle/>
        <a:p>
          <a:pPr algn="ctr" rtl="0"/>
          <a:r>
            <a:rPr lang="es-CO" dirty="0" smtClean="0"/>
            <a:t>Su actitud con los adultos es hostil, desafiante y agresiva; en muchos casos asume conductas antisociales, como el vandalismo o el consumo excesivo de alcohol, y tiene una actitud negativa frente a la escuela.</a:t>
          </a:r>
          <a:endParaRPr lang="es-CO" dirty="0"/>
        </a:p>
      </dgm:t>
    </dgm:pt>
    <dgm:pt modelId="{AF124471-639C-4A13-9FE0-32359C665754}" type="parTrans" cxnId="{F1745C8F-258A-4F2A-9C0A-46F2FEC4369C}">
      <dgm:prSet/>
      <dgm:spPr/>
      <dgm:t>
        <a:bodyPr/>
        <a:lstStyle/>
        <a:p>
          <a:endParaRPr lang="es-CO"/>
        </a:p>
      </dgm:t>
    </dgm:pt>
    <dgm:pt modelId="{2FB878DF-9E0D-408E-9479-39B31DC10B36}" type="sibTrans" cxnId="{F1745C8F-258A-4F2A-9C0A-46F2FEC4369C}">
      <dgm:prSet/>
      <dgm:spPr/>
      <dgm:t>
        <a:bodyPr/>
        <a:lstStyle/>
        <a:p>
          <a:endParaRPr lang="es-CO"/>
        </a:p>
      </dgm:t>
    </dgm:pt>
    <dgm:pt modelId="{5BCF7166-9993-4684-9E8B-E4649370601E}">
      <dgm:prSet/>
      <dgm:spPr/>
      <dgm:t>
        <a:bodyPr/>
        <a:lstStyle/>
        <a:p>
          <a:pPr algn="ctr" rtl="0"/>
          <a:r>
            <a:rPr lang="es-CO" dirty="0" smtClean="0"/>
            <a:t>Cuando todo esto va acompañado de maltrato a animales, desafío a los padres o a la autoridad, puede preverse la aparición de comportamientos delincuenciales en la adolescencia y criminales en la adultez.</a:t>
          </a:r>
          <a:endParaRPr lang="es-CO" dirty="0"/>
        </a:p>
      </dgm:t>
    </dgm:pt>
    <dgm:pt modelId="{6D354005-3578-44A6-9EBE-FE0DCA245985}" type="parTrans" cxnId="{232FBBFC-3404-4E42-B61C-E1DEFD4EC127}">
      <dgm:prSet/>
      <dgm:spPr/>
      <dgm:t>
        <a:bodyPr/>
        <a:lstStyle/>
        <a:p>
          <a:endParaRPr lang="es-CO"/>
        </a:p>
      </dgm:t>
    </dgm:pt>
    <dgm:pt modelId="{C2596B5E-F111-4708-8503-5B2FE886A713}" type="sibTrans" cxnId="{232FBBFC-3404-4E42-B61C-E1DEFD4EC127}">
      <dgm:prSet/>
      <dgm:spPr/>
      <dgm:t>
        <a:bodyPr/>
        <a:lstStyle/>
        <a:p>
          <a:endParaRPr lang="es-CO"/>
        </a:p>
      </dgm:t>
    </dgm:pt>
    <dgm:pt modelId="{32FCD8C2-098D-4040-B060-45BE27B5D658}" type="pres">
      <dgm:prSet presAssocID="{CC27A440-A993-495E-BF50-BF5CA5950E9B}" presName="linear" presStyleCnt="0">
        <dgm:presLayoutVars>
          <dgm:animLvl val="lvl"/>
          <dgm:resizeHandles val="exact"/>
        </dgm:presLayoutVars>
      </dgm:prSet>
      <dgm:spPr/>
      <dgm:t>
        <a:bodyPr/>
        <a:lstStyle/>
        <a:p>
          <a:endParaRPr lang="es-CO"/>
        </a:p>
      </dgm:t>
    </dgm:pt>
    <dgm:pt modelId="{D19A7C47-C4C4-4C3E-8B6B-B5B00C0CB09A}" type="pres">
      <dgm:prSet presAssocID="{23389FC7-974A-4D9C-A238-97E7C8529DEB}" presName="parentText" presStyleLbl="node1" presStyleIdx="0" presStyleCnt="2">
        <dgm:presLayoutVars>
          <dgm:chMax val="0"/>
          <dgm:bulletEnabled val="1"/>
        </dgm:presLayoutVars>
      </dgm:prSet>
      <dgm:spPr/>
      <dgm:t>
        <a:bodyPr/>
        <a:lstStyle/>
        <a:p>
          <a:endParaRPr lang="es-CO"/>
        </a:p>
      </dgm:t>
    </dgm:pt>
    <dgm:pt modelId="{0E998865-9D49-491F-95D8-0659BAD67106}" type="pres">
      <dgm:prSet presAssocID="{2FB878DF-9E0D-408E-9479-39B31DC10B36}" presName="spacer" presStyleCnt="0"/>
      <dgm:spPr/>
    </dgm:pt>
    <dgm:pt modelId="{0B9E4630-0F5E-4605-AC31-F8EE95E60BFF}" type="pres">
      <dgm:prSet presAssocID="{5BCF7166-9993-4684-9E8B-E4649370601E}" presName="parentText" presStyleLbl="node1" presStyleIdx="1" presStyleCnt="2">
        <dgm:presLayoutVars>
          <dgm:chMax val="0"/>
          <dgm:bulletEnabled val="1"/>
        </dgm:presLayoutVars>
      </dgm:prSet>
      <dgm:spPr/>
      <dgm:t>
        <a:bodyPr/>
        <a:lstStyle/>
        <a:p>
          <a:endParaRPr lang="es-CO"/>
        </a:p>
      </dgm:t>
    </dgm:pt>
  </dgm:ptLst>
  <dgm:cxnLst>
    <dgm:cxn modelId="{232FBBFC-3404-4E42-B61C-E1DEFD4EC127}" srcId="{CC27A440-A993-495E-BF50-BF5CA5950E9B}" destId="{5BCF7166-9993-4684-9E8B-E4649370601E}" srcOrd="1" destOrd="0" parTransId="{6D354005-3578-44A6-9EBE-FE0DCA245985}" sibTransId="{C2596B5E-F111-4708-8503-5B2FE886A713}"/>
    <dgm:cxn modelId="{A1398CFC-C3FD-4689-94A3-E1F56A249EF0}" type="presOf" srcId="{23389FC7-974A-4D9C-A238-97E7C8529DEB}" destId="{D19A7C47-C4C4-4C3E-8B6B-B5B00C0CB09A}" srcOrd="0" destOrd="0" presId="urn:microsoft.com/office/officeart/2005/8/layout/vList2"/>
    <dgm:cxn modelId="{30A6BF00-24F4-42F2-9755-7EBD73B45FB9}" type="presOf" srcId="{5BCF7166-9993-4684-9E8B-E4649370601E}" destId="{0B9E4630-0F5E-4605-AC31-F8EE95E60BFF}" srcOrd="0" destOrd="0" presId="urn:microsoft.com/office/officeart/2005/8/layout/vList2"/>
    <dgm:cxn modelId="{885396A5-D517-4B82-9F7E-74130774768E}" type="presOf" srcId="{CC27A440-A993-495E-BF50-BF5CA5950E9B}" destId="{32FCD8C2-098D-4040-B060-45BE27B5D658}" srcOrd="0" destOrd="0" presId="urn:microsoft.com/office/officeart/2005/8/layout/vList2"/>
    <dgm:cxn modelId="{F1745C8F-258A-4F2A-9C0A-46F2FEC4369C}" srcId="{CC27A440-A993-495E-BF50-BF5CA5950E9B}" destId="{23389FC7-974A-4D9C-A238-97E7C8529DEB}" srcOrd="0" destOrd="0" parTransId="{AF124471-639C-4A13-9FE0-32359C665754}" sibTransId="{2FB878DF-9E0D-408E-9479-39B31DC10B36}"/>
    <dgm:cxn modelId="{6534DBC0-8AD0-45E5-8DD8-5B7D5FA21BA1}" type="presParOf" srcId="{32FCD8C2-098D-4040-B060-45BE27B5D658}" destId="{D19A7C47-C4C4-4C3E-8B6B-B5B00C0CB09A}" srcOrd="0" destOrd="0" presId="urn:microsoft.com/office/officeart/2005/8/layout/vList2"/>
    <dgm:cxn modelId="{398AFA3E-32F7-4F86-B2A6-3C1D69F497EC}" type="presParOf" srcId="{32FCD8C2-098D-4040-B060-45BE27B5D658}" destId="{0E998865-9D49-491F-95D8-0659BAD67106}" srcOrd="1" destOrd="0" presId="urn:microsoft.com/office/officeart/2005/8/layout/vList2"/>
    <dgm:cxn modelId="{830B5DAE-C59D-4C33-9155-7842BF6C15C5}" type="presParOf" srcId="{32FCD8C2-098D-4040-B060-45BE27B5D658}" destId="{0B9E4630-0F5E-4605-AC31-F8EE95E60BFF}" srcOrd="2" destOrd="0" presId="urn:microsoft.com/office/officeart/2005/8/layout/vList2"/>
  </dgm:cxnLst>
  <dgm:bg>
    <a:gradFill>
      <a:gsLst>
        <a:gs pos="0">
          <a:srgbClr val="FBEAC7"/>
        </a:gs>
        <a:gs pos="17999">
          <a:srgbClr val="FEE7F2"/>
        </a:gs>
        <a:gs pos="36000">
          <a:srgbClr val="FAC77D"/>
        </a:gs>
        <a:gs pos="61000">
          <a:srgbClr val="FBA97D"/>
        </a:gs>
        <a:gs pos="82001">
          <a:srgbClr val="FBD49C"/>
        </a:gs>
        <a:gs pos="100000">
          <a:srgbClr val="FEE7F2"/>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7D86EC-527E-4CDD-9B46-8D2DB029F9A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DAEC7561-F251-461D-8553-5F71CCAE3A88}">
      <dgm:prSet/>
      <dgm:spPr/>
      <dgm:t>
        <a:bodyPr/>
        <a:lstStyle/>
        <a:p>
          <a:pPr algn="ctr" rtl="0"/>
          <a:r>
            <a:rPr lang="es-CO" b="1" u="sng" dirty="0" smtClean="0"/>
            <a:t>Agresor seguro de si mismo:</a:t>
          </a:r>
          <a:r>
            <a:rPr lang="es-CO" dirty="0" smtClean="0"/>
            <a:t> sus principales características son la certeza y la seguridad sobre qué quiere ser y lo hace. Siente satisfacción al ejercer su dominio. Puede tener buenas habilidades sociales.</a:t>
          </a:r>
          <a:endParaRPr lang="es-CO" dirty="0"/>
        </a:p>
      </dgm:t>
    </dgm:pt>
    <dgm:pt modelId="{3730293C-B08E-47F8-B0B5-65DC4EF8393B}" type="parTrans" cxnId="{8D68A278-B455-442A-A4AB-E517DB0CAA2F}">
      <dgm:prSet/>
      <dgm:spPr/>
      <dgm:t>
        <a:bodyPr/>
        <a:lstStyle/>
        <a:p>
          <a:endParaRPr lang="es-CO"/>
        </a:p>
      </dgm:t>
    </dgm:pt>
    <dgm:pt modelId="{5B594E26-9D9D-444E-826F-B503E42A4974}" type="sibTrans" cxnId="{8D68A278-B455-442A-A4AB-E517DB0CAA2F}">
      <dgm:prSet/>
      <dgm:spPr/>
      <dgm:t>
        <a:bodyPr/>
        <a:lstStyle/>
        <a:p>
          <a:endParaRPr lang="es-CO"/>
        </a:p>
      </dgm:t>
    </dgm:pt>
    <dgm:pt modelId="{7253B6A0-9136-4EDA-A37C-8ACA333CBC09}">
      <dgm:prSet/>
      <dgm:spPr/>
      <dgm:t>
        <a:bodyPr/>
        <a:lstStyle/>
        <a:p>
          <a:pPr algn="ctr" rtl="0"/>
          <a:r>
            <a:rPr lang="es-CO" b="1" u="sng" dirty="0" smtClean="0"/>
            <a:t>Agresor activo:</a:t>
          </a:r>
          <a:r>
            <a:rPr lang="es-CO" dirty="0" smtClean="0"/>
            <a:t> se forma directa, impulsiva y abierta agrede a la victima, se jacta de su fuerza física, valora la violencia y deja ver conductas antisociales y de enfrentamiento a la autoridad.</a:t>
          </a:r>
          <a:endParaRPr lang="es-CO" dirty="0"/>
        </a:p>
      </dgm:t>
    </dgm:pt>
    <dgm:pt modelId="{9359C795-A417-4616-88AD-8AD22030DA85}" type="parTrans" cxnId="{44F80EC6-5D40-4437-8F4E-8B8254B96346}">
      <dgm:prSet/>
      <dgm:spPr/>
      <dgm:t>
        <a:bodyPr/>
        <a:lstStyle/>
        <a:p>
          <a:endParaRPr lang="es-CO"/>
        </a:p>
      </dgm:t>
    </dgm:pt>
    <dgm:pt modelId="{EBF55BCC-9529-4DFB-A4AE-44BFFADA0175}" type="sibTrans" cxnId="{44F80EC6-5D40-4437-8F4E-8B8254B96346}">
      <dgm:prSet/>
      <dgm:spPr/>
      <dgm:t>
        <a:bodyPr/>
        <a:lstStyle/>
        <a:p>
          <a:endParaRPr lang="es-CO"/>
        </a:p>
      </dgm:t>
    </dgm:pt>
    <dgm:pt modelId="{81EC9805-86EE-4DF5-B284-88E1818E82A8}">
      <dgm:prSet/>
      <dgm:spPr/>
      <dgm:t>
        <a:bodyPr/>
        <a:lstStyle/>
        <a:p>
          <a:pPr algn="ctr" rtl="0"/>
          <a:r>
            <a:rPr lang="es-CO" b="1" u="sng" dirty="0" smtClean="0"/>
            <a:t>Agresor agredido:</a:t>
          </a:r>
          <a:r>
            <a:rPr lang="es-CO" dirty="0" smtClean="0"/>
            <a:t> impopular y disruptivo (</a:t>
          </a:r>
          <a:r>
            <a:rPr lang="es-CO" b="0" i="0" dirty="0" smtClean="0"/>
            <a:t>Que produce ruptura brusca, por ejemplo: el cambio de la maquina de escribir al computador), </a:t>
          </a:r>
          <a:r>
            <a:rPr lang="es-CO" dirty="0" smtClean="0"/>
            <a:t>acumula el rechazo de los niños a quienes agrede y suele ser el blanco de agresiones de compañeros más fuertes. </a:t>
          </a:r>
          <a:endParaRPr lang="es-CO" dirty="0"/>
        </a:p>
      </dgm:t>
    </dgm:pt>
    <dgm:pt modelId="{335C52F0-F2CF-424A-8514-C18C8CED7C60}" type="parTrans" cxnId="{68B6BD55-B6D7-4AD4-8B10-A381084CF171}">
      <dgm:prSet/>
      <dgm:spPr/>
      <dgm:t>
        <a:bodyPr/>
        <a:lstStyle/>
        <a:p>
          <a:endParaRPr lang="es-CO"/>
        </a:p>
      </dgm:t>
    </dgm:pt>
    <dgm:pt modelId="{1A11BEAE-F698-48E7-B5D3-66D620337807}" type="sibTrans" cxnId="{68B6BD55-B6D7-4AD4-8B10-A381084CF171}">
      <dgm:prSet/>
      <dgm:spPr/>
      <dgm:t>
        <a:bodyPr/>
        <a:lstStyle/>
        <a:p>
          <a:endParaRPr lang="es-CO"/>
        </a:p>
      </dgm:t>
    </dgm:pt>
    <dgm:pt modelId="{5C90B7EB-DE05-43F6-857B-91A5A1035CF6}" type="pres">
      <dgm:prSet presAssocID="{EF7D86EC-527E-4CDD-9B46-8D2DB029F9A9}" presName="linear" presStyleCnt="0">
        <dgm:presLayoutVars>
          <dgm:animLvl val="lvl"/>
          <dgm:resizeHandles val="exact"/>
        </dgm:presLayoutVars>
      </dgm:prSet>
      <dgm:spPr/>
      <dgm:t>
        <a:bodyPr/>
        <a:lstStyle/>
        <a:p>
          <a:endParaRPr lang="es-CO"/>
        </a:p>
      </dgm:t>
    </dgm:pt>
    <dgm:pt modelId="{CB6E9EBB-918E-48D2-80C9-299AA3E980AD}" type="pres">
      <dgm:prSet presAssocID="{DAEC7561-F251-461D-8553-5F71CCAE3A88}" presName="parentText" presStyleLbl="node1" presStyleIdx="0" presStyleCnt="2">
        <dgm:presLayoutVars>
          <dgm:chMax val="0"/>
          <dgm:bulletEnabled val="1"/>
        </dgm:presLayoutVars>
      </dgm:prSet>
      <dgm:spPr/>
      <dgm:t>
        <a:bodyPr/>
        <a:lstStyle/>
        <a:p>
          <a:endParaRPr lang="es-CO"/>
        </a:p>
      </dgm:t>
    </dgm:pt>
    <dgm:pt modelId="{6CC09E21-5764-4998-B9B9-24B2E8D12EF9}" type="pres">
      <dgm:prSet presAssocID="{DAEC7561-F251-461D-8553-5F71CCAE3A88}" presName="childText" presStyleLbl="revTx" presStyleIdx="0" presStyleCnt="1">
        <dgm:presLayoutVars>
          <dgm:bulletEnabled val="1"/>
        </dgm:presLayoutVars>
      </dgm:prSet>
      <dgm:spPr/>
      <dgm:t>
        <a:bodyPr/>
        <a:lstStyle/>
        <a:p>
          <a:endParaRPr lang="es-CO"/>
        </a:p>
      </dgm:t>
    </dgm:pt>
    <dgm:pt modelId="{41D6FF1A-9DF7-40AE-BE5C-0A74A9636BA0}" type="pres">
      <dgm:prSet presAssocID="{81EC9805-86EE-4DF5-B284-88E1818E82A8}" presName="parentText" presStyleLbl="node1" presStyleIdx="1" presStyleCnt="2">
        <dgm:presLayoutVars>
          <dgm:chMax val="0"/>
          <dgm:bulletEnabled val="1"/>
        </dgm:presLayoutVars>
      </dgm:prSet>
      <dgm:spPr/>
      <dgm:t>
        <a:bodyPr/>
        <a:lstStyle/>
        <a:p>
          <a:endParaRPr lang="es-CO"/>
        </a:p>
      </dgm:t>
    </dgm:pt>
  </dgm:ptLst>
  <dgm:cxnLst>
    <dgm:cxn modelId="{68B6BD55-B6D7-4AD4-8B10-A381084CF171}" srcId="{EF7D86EC-527E-4CDD-9B46-8D2DB029F9A9}" destId="{81EC9805-86EE-4DF5-B284-88E1818E82A8}" srcOrd="1" destOrd="0" parTransId="{335C52F0-F2CF-424A-8514-C18C8CED7C60}" sibTransId="{1A11BEAE-F698-48E7-B5D3-66D620337807}"/>
    <dgm:cxn modelId="{2FCFA514-F624-4DFE-A820-EBBA16540E1F}" type="presOf" srcId="{DAEC7561-F251-461D-8553-5F71CCAE3A88}" destId="{CB6E9EBB-918E-48D2-80C9-299AA3E980AD}" srcOrd="0" destOrd="0" presId="urn:microsoft.com/office/officeart/2005/8/layout/vList2"/>
    <dgm:cxn modelId="{DE474703-4FE7-49C5-87C7-B40F38EE2260}" type="presOf" srcId="{81EC9805-86EE-4DF5-B284-88E1818E82A8}" destId="{41D6FF1A-9DF7-40AE-BE5C-0A74A9636BA0}" srcOrd="0" destOrd="0" presId="urn:microsoft.com/office/officeart/2005/8/layout/vList2"/>
    <dgm:cxn modelId="{E12DE535-EF26-4FDC-915B-D89FDD73220A}" type="presOf" srcId="{7253B6A0-9136-4EDA-A37C-8ACA333CBC09}" destId="{6CC09E21-5764-4998-B9B9-24B2E8D12EF9}" srcOrd="0" destOrd="0" presId="urn:microsoft.com/office/officeart/2005/8/layout/vList2"/>
    <dgm:cxn modelId="{8D68A278-B455-442A-A4AB-E517DB0CAA2F}" srcId="{EF7D86EC-527E-4CDD-9B46-8D2DB029F9A9}" destId="{DAEC7561-F251-461D-8553-5F71CCAE3A88}" srcOrd="0" destOrd="0" parTransId="{3730293C-B08E-47F8-B0B5-65DC4EF8393B}" sibTransId="{5B594E26-9D9D-444E-826F-B503E42A4974}"/>
    <dgm:cxn modelId="{05262030-20F4-4883-8C81-DB9F4A564EBE}" type="presOf" srcId="{EF7D86EC-527E-4CDD-9B46-8D2DB029F9A9}" destId="{5C90B7EB-DE05-43F6-857B-91A5A1035CF6}" srcOrd="0" destOrd="0" presId="urn:microsoft.com/office/officeart/2005/8/layout/vList2"/>
    <dgm:cxn modelId="{44F80EC6-5D40-4437-8F4E-8B8254B96346}" srcId="{DAEC7561-F251-461D-8553-5F71CCAE3A88}" destId="{7253B6A0-9136-4EDA-A37C-8ACA333CBC09}" srcOrd="0" destOrd="0" parTransId="{9359C795-A417-4616-88AD-8AD22030DA85}" sibTransId="{EBF55BCC-9529-4DFB-A4AE-44BFFADA0175}"/>
    <dgm:cxn modelId="{DABE7725-FEC8-4DF3-957E-29A876602867}" type="presParOf" srcId="{5C90B7EB-DE05-43F6-857B-91A5A1035CF6}" destId="{CB6E9EBB-918E-48D2-80C9-299AA3E980AD}" srcOrd="0" destOrd="0" presId="urn:microsoft.com/office/officeart/2005/8/layout/vList2"/>
    <dgm:cxn modelId="{70E319FC-380F-44B2-AE42-C7CA7E861EAF}" type="presParOf" srcId="{5C90B7EB-DE05-43F6-857B-91A5A1035CF6}" destId="{6CC09E21-5764-4998-B9B9-24B2E8D12EF9}" srcOrd="1" destOrd="0" presId="urn:microsoft.com/office/officeart/2005/8/layout/vList2"/>
    <dgm:cxn modelId="{82242DBD-E5AB-43D1-8014-1C71BA41355F}" type="presParOf" srcId="{5C90B7EB-DE05-43F6-857B-91A5A1035CF6}" destId="{41D6FF1A-9DF7-40AE-BE5C-0A74A9636BA0}" srcOrd="2" destOrd="0" presId="urn:microsoft.com/office/officeart/2005/8/layout/vList2"/>
  </dgm:cxnLst>
  <dgm:bg>
    <a:gradFill>
      <a:gsLst>
        <a:gs pos="0">
          <a:srgbClr val="FBEAC7"/>
        </a:gs>
        <a:gs pos="17999">
          <a:srgbClr val="FEE7F2"/>
        </a:gs>
        <a:gs pos="36000">
          <a:srgbClr val="FAC77D"/>
        </a:gs>
        <a:gs pos="61000">
          <a:srgbClr val="FBA97D"/>
        </a:gs>
        <a:gs pos="82001">
          <a:srgbClr val="FBD49C"/>
        </a:gs>
        <a:gs pos="100000">
          <a:srgbClr val="FEE7F2"/>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FA95D8-41FF-4AE7-A3F7-3E17D167CE3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F461465C-7027-40FB-868A-E5FD43ADC32F}">
      <dgm:prSet/>
      <dgm:spPr/>
      <dgm:t>
        <a:bodyPr/>
        <a:lstStyle/>
        <a:p>
          <a:pPr rtl="0"/>
          <a:r>
            <a:rPr lang="es-CO" dirty="0" smtClean="0"/>
            <a:t>En las mañanas, antes de salir a estudiar, pueden sentir temor, dolor de estomago, de cabeza y poco apetito, duermen intranquilos o tienen pesadillas, piden a sus familiares dinero extra o lo roban para dárselo a sus agresores. Es poco probable que hablen de esto con sus padres. </a:t>
          </a:r>
          <a:endParaRPr lang="es-CO" dirty="0"/>
        </a:p>
      </dgm:t>
    </dgm:pt>
    <dgm:pt modelId="{37307D51-BD88-460E-8D22-83229AE9E003}" type="parTrans" cxnId="{448E46A1-DB6B-4D8C-9083-2829DA1FC27D}">
      <dgm:prSet/>
      <dgm:spPr/>
      <dgm:t>
        <a:bodyPr/>
        <a:lstStyle/>
        <a:p>
          <a:endParaRPr lang="es-CO"/>
        </a:p>
      </dgm:t>
    </dgm:pt>
    <dgm:pt modelId="{72487386-4898-4846-9BE8-F918D9A93686}" type="sibTrans" cxnId="{448E46A1-DB6B-4D8C-9083-2829DA1FC27D}">
      <dgm:prSet/>
      <dgm:spPr/>
      <dgm:t>
        <a:bodyPr/>
        <a:lstStyle/>
        <a:p>
          <a:endParaRPr lang="es-CO"/>
        </a:p>
      </dgm:t>
    </dgm:pt>
    <dgm:pt modelId="{EAF4A7E1-F660-49EB-954A-D883D3269749}" type="pres">
      <dgm:prSet presAssocID="{D7FA95D8-41FF-4AE7-A3F7-3E17D167CE3B}" presName="linear" presStyleCnt="0">
        <dgm:presLayoutVars>
          <dgm:animLvl val="lvl"/>
          <dgm:resizeHandles val="exact"/>
        </dgm:presLayoutVars>
      </dgm:prSet>
      <dgm:spPr/>
      <dgm:t>
        <a:bodyPr/>
        <a:lstStyle/>
        <a:p>
          <a:endParaRPr lang="es-CO"/>
        </a:p>
      </dgm:t>
    </dgm:pt>
    <dgm:pt modelId="{6956BBD0-BCEB-4F0F-A344-DCDC7697C475}" type="pres">
      <dgm:prSet presAssocID="{F461465C-7027-40FB-868A-E5FD43ADC32F}" presName="parentText" presStyleLbl="node1" presStyleIdx="0" presStyleCnt="1">
        <dgm:presLayoutVars>
          <dgm:chMax val="0"/>
          <dgm:bulletEnabled val="1"/>
        </dgm:presLayoutVars>
      </dgm:prSet>
      <dgm:spPr/>
      <dgm:t>
        <a:bodyPr/>
        <a:lstStyle/>
        <a:p>
          <a:endParaRPr lang="es-CO"/>
        </a:p>
      </dgm:t>
    </dgm:pt>
  </dgm:ptLst>
  <dgm:cxnLst>
    <dgm:cxn modelId="{257C8889-65EB-49D2-B7C0-F47538883A9D}" type="presOf" srcId="{F461465C-7027-40FB-868A-E5FD43ADC32F}" destId="{6956BBD0-BCEB-4F0F-A344-DCDC7697C475}" srcOrd="0" destOrd="0" presId="urn:microsoft.com/office/officeart/2005/8/layout/vList2"/>
    <dgm:cxn modelId="{448E46A1-DB6B-4D8C-9083-2829DA1FC27D}" srcId="{D7FA95D8-41FF-4AE7-A3F7-3E17D167CE3B}" destId="{F461465C-7027-40FB-868A-E5FD43ADC32F}" srcOrd="0" destOrd="0" parTransId="{37307D51-BD88-460E-8D22-83229AE9E003}" sibTransId="{72487386-4898-4846-9BE8-F918D9A93686}"/>
    <dgm:cxn modelId="{B44A38D5-20ED-4365-9289-8436FFF6BC7C}" type="presOf" srcId="{D7FA95D8-41FF-4AE7-A3F7-3E17D167CE3B}" destId="{EAF4A7E1-F660-49EB-954A-D883D3269749}" srcOrd="0" destOrd="0" presId="urn:microsoft.com/office/officeart/2005/8/layout/vList2"/>
    <dgm:cxn modelId="{F352A132-E6C3-46B5-9654-64EBB27B767C}" type="presParOf" srcId="{EAF4A7E1-F660-49EB-954A-D883D3269749}" destId="{6956BBD0-BCEB-4F0F-A344-DCDC7697C47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10E95B-1D16-4318-B9F0-65034619C39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A49F75DB-9D16-473C-A4B2-5036708F8246}">
      <dgm:prSet/>
      <dgm:spPr/>
      <dgm:t>
        <a:bodyPr/>
        <a:lstStyle/>
        <a:p>
          <a:pPr rtl="0"/>
          <a:r>
            <a:rPr lang="es-CO" dirty="0" smtClean="0"/>
            <a:t>Los primeros se limitan a observar lo que está ocurriendo, mientras los segundos son quienes respaldan y aplauden la agresión, así no intervengan directamente.</a:t>
          </a:r>
          <a:endParaRPr lang="es-CO" dirty="0"/>
        </a:p>
      </dgm:t>
    </dgm:pt>
    <dgm:pt modelId="{448E6DD3-BEFF-41C1-9E25-61C7608ACBB1}" type="parTrans" cxnId="{CBBA9BA8-441F-41D8-AD06-4CBCE394555E}">
      <dgm:prSet/>
      <dgm:spPr/>
      <dgm:t>
        <a:bodyPr/>
        <a:lstStyle/>
        <a:p>
          <a:endParaRPr lang="es-CO"/>
        </a:p>
      </dgm:t>
    </dgm:pt>
    <dgm:pt modelId="{14916703-18A5-4A7F-A686-C69B7862F9A9}" type="sibTrans" cxnId="{CBBA9BA8-441F-41D8-AD06-4CBCE394555E}">
      <dgm:prSet/>
      <dgm:spPr/>
      <dgm:t>
        <a:bodyPr/>
        <a:lstStyle/>
        <a:p>
          <a:endParaRPr lang="es-CO"/>
        </a:p>
      </dgm:t>
    </dgm:pt>
    <dgm:pt modelId="{297C8ED9-1022-475F-A428-4B21F7D44D68}">
      <dgm:prSet/>
      <dgm:spPr/>
      <dgm:t>
        <a:bodyPr/>
        <a:lstStyle/>
        <a:p>
          <a:pPr rtl="0"/>
          <a:r>
            <a:rPr lang="es-CO" dirty="0" smtClean="0"/>
            <a:t>Sin quererlo, los espectadores pueden convertirse en cómplices por su silencio, muchas veces motivado debido al temor de convertirse en victimas o por creer que se trata de asuntos personales que no les incumben. Además, pueden desempeñar un papel determinante en la defensa de las víctima.</a:t>
          </a:r>
          <a:endParaRPr lang="es-CO" dirty="0"/>
        </a:p>
      </dgm:t>
    </dgm:pt>
    <dgm:pt modelId="{76124879-DDA0-46D9-9CC2-A6FA9E209921}" type="parTrans" cxnId="{5B6E03BA-79A1-4290-9C2E-0E1221741512}">
      <dgm:prSet/>
      <dgm:spPr/>
      <dgm:t>
        <a:bodyPr/>
        <a:lstStyle/>
        <a:p>
          <a:endParaRPr lang="es-CO"/>
        </a:p>
      </dgm:t>
    </dgm:pt>
    <dgm:pt modelId="{F447AB61-2425-4ABF-A21D-11AD56CA4024}" type="sibTrans" cxnId="{5B6E03BA-79A1-4290-9C2E-0E1221741512}">
      <dgm:prSet/>
      <dgm:spPr/>
      <dgm:t>
        <a:bodyPr/>
        <a:lstStyle/>
        <a:p>
          <a:endParaRPr lang="es-CO"/>
        </a:p>
      </dgm:t>
    </dgm:pt>
    <dgm:pt modelId="{959BB0AE-CA0E-4D02-9F84-08488E69DBE9}" type="pres">
      <dgm:prSet presAssocID="{6E10E95B-1D16-4318-B9F0-65034619C396}" presName="linear" presStyleCnt="0">
        <dgm:presLayoutVars>
          <dgm:animLvl val="lvl"/>
          <dgm:resizeHandles val="exact"/>
        </dgm:presLayoutVars>
      </dgm:prSet>
      <dgm:spPr/>
      <dgm:t>
        <a:bodyPr/>
        <a:lstStyle/>
        <a:p>
          <a:endParaRPr lang="es-CO"/>
        </a:p>
      </dgm:t>
    </dgm:pt>
    <dgm:pt modelId="{2AEC6EAA-7900-4635-AA22-004B2816F430}" type="pres">
      <dgm:prSet presAssocID="{A49F75DB-9D16-473C-A4B2-5036708F8246}" presName="parentText" presStyleLbl="node1" presStyleIdx="0" presStyleCnt="2">
        <dgm:presLayoutVars>
          <dgm:chMax val="0"/>
          <dgm:bulletEnabled val="1"/>
        </dgm:presLayoutVars>
      </dgm:prSet>
      <dgm:spPr/>
      <dgm:t>
        <a:bodyPr/>
        <a:lstStyle/>
        <a:p>
          <a:endParaRPr lang="es-CO"/>
        </a:p>
      </dgm:t>
    </dgm:pt>
    <dgm:pt modelId="{ED919BEA-22BB-4A29-AD1E-79E030DB7D83}" type="pres">
      <dgm:prSet presAssocID="{14916703-18A5-4A7F-A686-C69B7862F9A9}" presName="spacer" presStyleCnt="0"/>
      <dgm:spPr/>
    </dgm:pt>
    <dgm:pt modelId="{C38B9040-2D21-47BC-85ED-D07E9267FA9E}" type="pres">
      <dgm:prSet presAssocID="{297C8ED9-1022-475F-A428-4B21F7D44D68}" presName="parentText" presStyleLbl="node1" presStyleIdx="1" presStyleCnt="2">
        <dgm:presLayoutVars>
          <dgm:chMax val="0"/>
          <dgm:bulletEnabled val="1"/>
        </dgm:presLayoutVars>
      </dgm:prSet>
      <dgm:spPr/>
      <dgm:t>
        <a:bodyPr/>
        <a:lstStyle/>
        <a:p>
          <a:endParaRPr lang="es-CO"/>
        </a:p>
      </dgm:t>
    </dgm:pt>
  </dgm:ptLst>
  <dgm:cxnLst>
    <dgm:cxn modelId="{82D43B3B-D6A1-4312-A2AA-5371E250DE1A}" type="presOf" srcId="{6E10E95B-1D16-4318-B9F0-65034619C396}" destId="{959BB0AE-CA0E-4D02-9F84-08488E69DBE9}" srcOrd="0" destOrd="0" presId="urn:microsoft.com/office/officeart/2005/8/layout/vList2"/>
    <dgm:cxn modelId="{5468A574-B00F-429C-A910-4195B810CCED}" type="presOf" srcId="{297C8ED9-1022-475F-A428-4B21F7D44D68}" destId="{C38B9040-2D21-47BC-85ED-D07E9267FA9E}" srcOrd="0" destOrd="0" presId="urn:microsoft.com/office/officeart/2005/8/layout/vList2"/>
    <dgm:cxn modelId="{CBBA9BA8-441F-41D8-AD06-4CBCE394555E}" srcId="{6E10E95B-1D16-4318-B9F0-65034619C396}" destId="{A49F75DB-9D16-473C-A4B2-5036708F8246}" srcOrd="0" destOrd="0" parTransId="{448E6DD3-BEFF-41C1-9E25-61C7608ACBB1}" sibTransId="{14916703-18A5-4A7F-A686-C69B7862F9A9}"/>
    <dgm:cxn modelId="{5B6E03BA-79A1-4290-9C2E-0E1221741512}" srcId="{6E10E95B-1D16-4318-B9F0-65034619C396}" destId="{297C8ED9-1022-475F-A428-4B21F7D44D68}" srcOrd="1" destOrd="0" parTransId="{76124879-DDA0-46D9-9CC2-A6FA9E209921}" sibTransId="{F447AB61-2425-4ABF-A21D-11AD56CA4024}"/>
    <dgm:cxn modelId="{BBCB9E53-ECA1-44B3-8B26-3FAF49CE43BA}" type="presOf" srcId="{A49F75DB-9D16-473C-A4B2-5036708F8246}" destId="{2AEC6EAA-7900-4635-AA22-004B2816F430}" srcOrd="0" destOrd="0" presId="urn:microsoft.com/office/officeart/2005/8/layout/vList2"/>
    <dgm:cxn modelId="{C08232EC-C741-4EEC-8101-F8E51E490BCE}" type="presParOf" srcId="{959BB0AE-CA0E-4D02-9F84-08488E69DBE9}" destId="{2AEC6EAA-7900-4635-AA22-004B2816F430}" srcOrd="0" destOrd="0" presId="urn:microsoft.com/office/officeart/2005/8/layout/vList2"/>
    <dgm:cxn modelId="{CDFD006A-1634-4243-B77C-39175F57BF11}" type="presParOf" srcId="{959BB0AE-CA0E-4D02-9F84-08488E69DBE9}" destId="{ED919BEA-22BB-4A29-AD1E-79E030DB7D83}" srcOrd="1" destOrd="0" presId="urn:microsoft.com/office/officeart/2005/8/layout/vList2"/>
    <dgm:cxn modelId="{88F014C1-7BDF-49F5-822E-7CE0BFDD0A2A}" type="presParOf" srcId="{959BB0AE-CA0E-4D02-9F84-08488E69DBE9}" destId="{C38B9040-2D21-47BC-85ED-D07E9267FA9E}" srcOrd="2" destOrd="0" presId="urn:microsoft.com/office/officeart/2005/8/layout/vList2"/>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DA5190B-FC23-41AE-A7D8-FE810781A51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D2DF86B5-C144-4C23-96C0-0D88C91B392E}">
      <dgm:prSet custT="1"/>
      <dgm:spPr/>
      <dgm:t>
        <a:bodyPr/>
        <a:lstStyle/>
        <a:p>
          <a:pPr rtl="0"/>
          <a:r>
            <a:rPr lang="es-CO" sz="2800" b="1" dirty="0" smtClean="0">
              <a:solidFill>
                <a:srgbClr val="FF0000"/>
              </a:solidFill>
            </a:rPr>
            <a:t>1</a:t>
          </a:r>
          <a:r>
            <a:rPr lang="es-CO" sz="2300" dirty="0" smtClean="0"/>
            <a:t>. Investigue lo que pasa. Incluso si su hijo le pide que no lo haga (tendrá temor a que las cosas empeoren); trate de hablar con sus compañeros de clase, maestros y familiares. Pero, sobre todo, hágale saber que lo que ocurre es intolerable y que como padres están ahí para ayudarlo. Manténgase tranquilo y en control.</a:t>
          </a:r>
          <a:endParaRPr lang="es-CO" sz="2300" dirty="0"/>
        </a:p>
      </dgm:t>
    </dgm:pt>
    <dgm:pt modelId="{B8934883-6D9B-4A14-A667-FC07BD3EE1AA}" type="parTrans" cxnId="{FBB7A207-737C-4D01-A2F7-867A9D18ECD8}">
      <dgm:prSet/>
      <dgm:spPr/>
      <dgm:t>
        <a:bodyPr/>
        <a:lstStyle/>
        <a:p>
          <a:endParaRPr lang="es-CO"/>
        </a:p>
      </dgm:t>
    </dgm:pt>
    <dgm:pt modelId="{9B044E14-55BA-4B25-B4F2-105722ADF42E}" type="sibTrans" cxnId="{FBB7A207-737C-4D01-A2F7-867A9D18ECD8}">
      <dgm:prSet/>
      <dgm:spPr/>
      <dgm:t>
        <a:bodyPr/>
        <a:lstStyle/>
        <a:p>
          <a:endParaRPr lang="es-CO"/>
        </a:p>
      </dgm:t>
    </dgm:pt>
    <dgm:pt modelId="{7CB08865-7C0B-428D-B40D-B9EE671C165A}">
      <dgm:prSet custT="1"/>
      <dgm:spPr/>
      <dgm:t>
        <a:bodyPr/>
        <a:lstStyle/>
        <a:p>
          <a:pPr rtl="0"/>
          <a:r>
            <a:rPr lang="es-CO" sz="3600" b="1" dirty="0" smtClean="0">
              <a:solidFill>
                <a:srgbClr val="FF0000"/>
              </a:solidFill>
            </a:rPr>
            <a:t>2</a:t>
          </a:r>
          <a:r>
            <a:rPr lang="es-CO" sz="2800" dirty="0" smtClean="0"/>
            <a:t>. Su hijo puede tender a culparse a sí mismo (ese es uno de los rasgos de las victimas potenciales). Discuta con él hágale ver que el matoneo no tiene justificación.</a:t>
          </a:r>
          <a:endParaRPr lang="es-CO" sz="2800" dirty="0"/>
        </a:p>
      </dgm:t>
    </dgm:pt>
    <dgm:pt modelId="{673675F2-805B-4BCC-B434-DE6B3E13DC4D}" type="parTrans" cxnId="{FA5ABD22-68F5-45BF-B139-7960AFEB4470}">
      <dgm:prSet/>
      <dgm:spPr/>
      <dgm:t>
        <a:bodyPr/>
        <a:lstStyle/>
        <a:p>
          <a:endParaRPr lang="es-CO"/>
        </a:p>
      </dgm:t>
    </dgm:pt>
    <dgm:pt modelId="{5A6102F5-BC8D-4256-97F4-4364A82C9808}" type="sibTrans" cxnId="{FA5ABD22-68F5-45BF-B139-7960AFEB4470}">
      <dgm:prSet/>
      <dgm:spPr/>
      <dgm:t>
        <a:bodyPr/>
        <a:lstStyle/>
        <a:p>
          <a:endParaRPr lang="es-CO"/>
        </a:p>
      </dgm:t>
    </dgm:pt>
    <dgm:pt modelId="{0104FCDA-3946-4E8E-BD8F-AB6FFBBD8A58}" type="pres">
      <dgm:prSet presAssocID="{8DA5190B-FC23-41AE-A7D8-FE810781A512}" presName="linear" presStyleCnt="0">
        <dgm:presLayoutVars>
          <dgm:animLvl val="lvl"/>
          <dgm:resizeHandles val="exact"/>
        </dgm:presLayoutVars>
      </dgm:prSet>
      <dgm:spPr/>
      <dgm:t>
        <a:bodyPr/>
        <a:lstStyle/>
        <a:p>
          <a:endParaRPr lang="es-CO"/>
        </a:p>
      </dgm:t>
    </dgm:pt>
    <dgm:pt modelId="{001B46CD-F104-4A87-B18A-79409346D9C6}" type="pres">
      <dgm:prSet presAssocID="{D2DF86B5-C144-4C23-96C0-0D88C91B392E}" presName="parentText" presStyleLbl="node1" presStyleIdx="0" presStyleCnt="2">
        <dgm:presLayoutVars>
          <dgm:chMax val="0"/>
          <dgm:bulletEnabled val="1"/>
        </dgm:presLayoutVars>
      </dgm:prSet>
      <dgm:spPr/>
      <dgm:t>
        <a:bodyPr/>
        <a:lstStyle/>
        <a:p>
          <a:endParaRPr lang="es-CO"/>
        </a:p>
      </dgm:t>
    </dgm:pt>
    <dgm:pt modelId="{6F6C7CB7-0B85-4792-8D12-04BE263AF0B3}" type="pres">
      <dgm:prSet presAssocID="{9B044E14-55BA-4B25-B4F2-105722ADF42E}" presName="spacer" presStyleCnt="0"/>
      <dgm:spPr/>
    </dgm:pt>
    <dgm:pt modelId="{00FB29EA-F6B2-43D7-B247-B38C458C7E47}" type="pres">
      <dgm:prSet presAssocID="{7CB08865-7C0B-428D-B40D-B9EE671C165A}" presName="parentText" presStyleLbl="node1" presStyleIdx="1" presStyleCnt="2">
        <dgm:presLayoutVars>
          <dgm:chMax val="0"/>
          <dgm:bulletEnabled val="1"/>
        </dgm:presLayoutVars>
      </dgm:prSet>
      <dgm:spPr/>
      <dgm:t>
        <a:bodyPr/>
        <a:lstStyle/>
        <a:p>
          <a:endParaRPr lang="es-CO"/>
        </a:p>
      </dgm:t>
    </dgm:pt>
  </dgm:ptLst>
  <dgm:cxnLst>
    <dgm:cxn modelId="{EC80F346-A65A-43FC-B22A-FBDE73728E7C}" type="presOf" srcId="{8DA5190B-FC23-41AE-A7D8-FE810781A512}" destId="{0104FCDA-3946-4E8E-BD8F-AB6FFBBD8A58}" srcOrd="0" destOrd="0" presId="urn:microsoft.com/office/officeart/2005/8/layout/vList2"/>
    <dgm:cxn modelId="{FA5ABD22-68F5-45BF-B139-7960AFEB4470}" srcId="{8DA5190B-FC23-41AE-A7D8-FE810781A512}" destId="{7CB08865-7C0B-428D-B40D-B9EE671C165A}" srcOrd="1" destOrd="0" parTransId="{673675F2-805B-4BCC-B434-DE6B3E13DC4D}" sibTransId="{5A6102F5-BC8D-4256-97F4-4364A82C9808}"/>
    <dgm:cxn modelId="{3ECD12DE-6372-4C1F-B20A-7318080C0804}" type="presOf" srcId="{7CB08865-7C0B-428D-B40D-B9EE671C165A}" destId="{00FB29EA-F6B2-43D7-B247-B38C458C7E47}" srcOrd="0" destOrd="0" presId="urn:microsoft.com/office/officeart/2005/8/layout/vList2"/>
    <dgm:cxn modelId="{FBB7A207-737C-4D01-A2F7-867A9D18ECD8}" srcId="{8DA5190B-FC23-41AE-A7D8-FE810781A512}" destId="{D2DF86B5-C144-4C23-96C0-0D88C91B392E}" srcOrd="0" destOrd="0" parTransId="{B8934883-6D9B-4A14-A667-FC07BD3EE1AA}" sibTransId="{9B044E14-55BA-4B25-B4F2-105722ADF42E}"/>
    <dgm:cxn modelId="{E7A2229A-15B2-46E6-9EF5-9879D01D49F4}" type="presOf" srcId="{D2DF86B5-C144-4C23-96C0-0D88C91B392E}" destId="{001B46CD-F104-4A87-B18A-79409346D9C6}" srcOrd="0" destOrd="0" presId="urn:microsoft.com/office/officeart/2005/8/layout/vList2"/>
    <dgm:cxn modelId="{6A98A3F0-EC29-4304-95DF-BCDDB841FDE3}" type="presParOf" srcId="{0104FCDA-3946-4E8E-BD8F-AB6FFBBD8A58}" destId="{001B46CD-F104-4A87-B18A-79409346D9C6}" srcOrd="0" destOrd="0" presId="urn:microsoft.com/office/officeart/2005/8/layout/vList2"/>
    <dgm:cxn modelId="{A0CC1F87-231E-4C85-ABC9-D0BA1CC52310}" type="presParOf" srcId="{0104FCDA-3946-4E8E-BD8F-AB6FFBBD8A58}" destId="{6F6C7CB7-0B85-4792-8D12-04BE263AF0B3}" srcOrd="1" destOrd="0" presId="urn:microsoft.com/office/officeart/2005/8/layout/vList2"/>
    <dgm:cxn modelId="{E81D3B3C-8E27-44A8-9594-A61FA6919381}" type="presParOf" srcId="{0104FCDA-3946-4E8E-BD8F-AB6FFBBD8A58}" destId="{00FB29EA-F6B2-43D7-B247-B38C458C7E47}" srcOrd="2" destOrd="0" presId="urn:microsoft.com/office/officeart/2005/8/layout/vList2"/>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000E610-0EE8-4EEB-A1D8-8E26CF7B54A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732E85BE-6A98-437E-8F6B-16472856B047}">
      <dgm:prSet custT="1"/>
      <dgm:spPr/>
      <dgm:t>
        <a:bodyPr/>
        <a:lstStyle/>
        <a:p>
          <a:pPr rtl="0"/>
          <a:r>
            <a:rPr lang="es-CO" sz="2800" b="1" dirty="0" smtClean="0">
              <a:solidFill>
                <a:srgbClr val="FF0000"/>
              </a:solidFill>
            </a:rPr>
            <a:t>3</a:t>
          </a:r>
          <a:r>
            <a:rPr lang="es-CO" sz="2300" dirty="0" smtClean="0"/>
            <a:t>. Aunque no es recomendable sugerirle que responda a las agresiones con violencia (eso puede agravar la situación), tampoco se limite a darle consejos monjiles como «ignora la situación», «cuenta hasta cien» o «diles no me trates así». Eso le hará saber que usted no tiene la menor idea de lo que ocurre afuera. Cuando a uno lo agarran a patadas o lo humillan delante de otros, contar hasta un millón no sirve de nada.</a:t>
          </a:r>
          <a:endParaRPr lang="es-CO" sz="2300" dirty="0"/>
        </a:p>
      </dgm:t>
    </dgm:pt>
    <dgm:pt modelId="{3DC66319-EE62-4A3B-801A-C2A5205867BA}" type="parTrans" cxnId="{77BDA9C3-9BF3-4E68-AF9E-8AF040702D25}">
      <dgm:prSet/>
      <dgm:spPr/>
      <dgm:t>
        <a:bodyPr/>
        <a:lstStyle/>
        <a:p>
          <a:endParaRPr lang="es-CO"/>
        </a:p>
      </dgm:t>
    </dgm:pt>
    <dgm:pt modelId="{006933F4-64DC-45DA-9980-B3C364E2B7BD}" type="sibTrans" cxnId="{77BDA9C3-9BF3-4E68-AF9E-8AF040702D25}">
      <dgm:prSet/>
      <dgm:spPr/>
      <dgm:t>
        <a:bodyPr/>
        <a:lstStyle/>
        <a:p>
          <a:endParaRPr lang="es-CO"/>
        </a:p>
      </dgm:t>
    </dgm:pt>
    <dgm:pt modelId="{4FB287D3-999F-4A23-9A70-18C254371221}">
      <dgm:prSet custT="1"/>
      <dgm:spPr/>
      <dgm:t>
        <a:bodyPr/>
        <a:lstStyle/>
        <a:p>
          <a:pPr rtl="0"/>
          <a:r>
            <a:rPr lang="es-CO" sz="3600" b="1" dirty="0" smtClean="0">
              <a:solidFill>
                <a:srgbClr val="FF0000"/>
              </a:solidFill>
            </a:rPr>
            <a:t>4</a:t>
          </a:r>
          <a:r>
            <a:rPr lang="es-CO" sz="2900" dirty="0" smtClean="0"/>
            <a:t>. Sugiéranle andar con barios amigos o compañeros, cada vez que lo agredan decir en voz alta que el otro es un cobarde y un aprovechado porque se mete con alguien menos fuerte y menos grande y buscar la solidaridad de los espectadores no «secuaces», especialmente del sexo opuesto.  </a:t>
          </a:r>
          <a:endParaRPr lang="es-CO" sz="2900" dirty="0"/>
        </a:p>
      </dgm:t>
    </dgm:pt>
    <dgm:pt modelId="{82C890A5-86BB-40CC-BACE-B387DFF9FFA8}" type="parTrans" cxnId="{749D36AD-F929-4129-9B7E-0FA854C8B827}">
      <dgm:prSet/>
      <dgm:spPr/>
      <dgm:t>
        <a:bodyPr/>
        <a:lstStyle/>
        <a:p>
          <a:endParaRPr lang="es-CO"/>
        </a:p>
      </dgm:t>
    </dgm:pt>
    <dgm:pt modelId="{628D1247-03F5-4207-ACE3-4EB8B43D8695}" type="sibTrans" cxnId="{749D36AD-F929-4129-9B7E-0FA854C8B827}">
      <dgm:prSet/>
      <dgm:spPr/>
      <dgm:t>
        <a:bodyPr/>
        <a:lstStyle/>
        <a:p>
          <a:endParaRPr lang="es-CO"/>
        </a:p>
      </dgm:t>
    </dgm:pt>
    <dgm:pt modelId="{5DB6F6FE-2633-4F26-8688-CD5B3C73A91E}" type="pres">
      <dgm:prSet presAssocID="{8000E610-0EE8-4EEB-A1D8-8E26CF7B54AD}" presName="linear" presStyleCnt="0">
        <dgm:presLayoutVars>
          <dgm:animLvl val="lvl"/>
          <dgm:resizeHandles val="exact"/>
        </dgm:presLayoutVars>
      </dgm:prSet>
      <dgm:spPr/>
      <dgm:t>
        <a:bodyPr/>
        <a:lstStyle/>
        <a:p>
          <a:endParaRPr lang="es-CO"/>
        </a:p>
      </dgm:t>
    </dgm:pt>
    <dgm:pt modelId="{8008DEF2-C09E-469A-A66F-AE5C3E446932}" type="pres">
      <dgm:prSet presAssocID="{732E85BE-6A98-437E-8F6B-16472856B047}" presName="parentText" presStyleLbl="node1" presStyleIdx="0" presStyleCnt="2">
        <dgm:presLayoutVars>
          <dgm:chMax val="0"/>
          <dgm:bulletEnabled val="1"/>
        </dgm:presLayoutVars>
      </dgm:prSet>
      <dgm:spPr/>
      <dgm:t>
        <a:bodyPr/>
        <a:lstStyle/>
        <a:p>
          <a:endParaRPr lang="es-CO"/>
        </a:p>
      </dgm:t>
    </dgm:pt>
    <dgm:pt modelId="{2F48F6EB-6911-45C4-9157-563AF24FBBF0}" type="pres">
      <dgm:prSet presAssocID="{006933F4-64DC-45DA-9980-B3C364E2B7BD}" presName="spacer" presStyleCnt="0"/>
      <dgm:spPr/>
    </dgm:pt>
    <dgm:pt modelId="{06C1D2DA-F220-44D5-BC63-A749CC04A934}" type="pres">
      <dgm:prSet presAssocID="{4FB287D3-999F-4A23-9A70-18C254371221}" presName="parentText" presStyleLbl="node1" presStyleIdx="1" presStyleCnt="2">
        <dgm:presLayoutVars>
          <dgm:chMax val="0"/>
          <dgm:bulletEnabled val="1"/>
        </dgm:presLayoutVars>
      </dgm:prSet>
      <dgm:spPr/>
      <dgm:t>
        <a:bodyPr/>
        <a:lstStyle/>
        <a:p>
          <a:endParaRPr lang="es-CO"/>
        </a:p>
      </dgm:t>
    </dgm:pt>
  </dgm:ptLst>
  <dgm:cxnLst>
    <dgm:cxn modelId="{749D36AD-F929-4129-9B7E-0FA854C8B827}" srcId="{8000E610-0EE8-4EEB-A1D8-8E26CF7B54AD}" destId="{4FB287D3-999F-4A23-9A70-18C254371221}" srcOrd="1" destOrd="0" parTransId="{82C890A5-86BB-40CC-BACE-B387DFF9FFA8}" sibTransId="{628D1247-03F5-4207-ACE3-4EB8B43D8695}"/>
    <dgm:cxn modelId="{86DEA8A4-3C62-4C06-8D8E-882EE9693B9F}" type="presOf" srcId="{8000E610-0EE8-4EEB-A1D8-8E26CF7B54AD}" destId="{5DB6F6FE-2633-4F26-8688-CD5B3C73A91E}" srcOrd="0" destOrd="0" presId="urn:microsoft.com/office/officeart/2005/8/layout/vList2"/>
    <dgm:cxn modelId="{77BDA9C3-9BF3-4E68-AF9E-8AF040702D25}" srcId="{8000E610-0EE8-4EEB-A1D8-8E26CF7B54AD}" destId="{732E85BE-6A98-437E-8F6B-16472856B047}" srcOrd="0" destOrd="0" parTransId="{3DC66319-EE62-4A3B-801A-C2A5205867BA}" sibTransId="{006933F4-64DC-45DA-9980-B3C364E2B7BD}"/>
    <dgm:cxn modelId="{A5B1C847-0674-4AEE-8463-D2B0EF1532A4}" type="presOf" srcId="{732E85BE-6A98-437E-8F6B-16472856B047}" destId="{8008DEF2-C09E-469A-A66F-AE5C3E446932}" srcOrd="0" destOrd="0" presId="urn:microsoft.com/office/officeart/2005/8/layout/vList2"/>
    <dgm:cxn modelId="{48026A96-1D4F-4C4C-A902-27C930A58691}" type="presOf" srcId="{4FB287D3-999F-4A23-9A70-18C254371221}" destId="{06C1D2DA-F220-44D5-BC63-A749CC04A934}" srcOrd="0" destOrd="0" presId="urn:microsoft.com/office/officeart/2005/8/layout/vList2"/>
    <dgm:cxn modelId="{019C8159-6597-4ACB-9E05-51642F0EF360}" type="presParOf" srcId="{5DB6F6FE-2633-4F26-8688-CD5B3C73A91E}" destId="{8008DEF2-C09E-469A-A66F-AE5C3E446932}" srcOrd="0" destOrd="0" presId="urn:microsoft.com/office/officeart/2005/8/layout/vList2"/>
    <dgm:cxn modelId="{97D5B6E5-2776-4320-A817-313E53D9D0D9}" type="presParOf" srcId="{5DB6F6FE-2633-4F26-8688-CD5B3C73A91E}" destId="{2F48F6EB-6911-45C4-9157-563AF24FBBF0}" srcOrd="1" destOrd="0" presId="urn:microsoft.com/office/officeart/2005/8/layout/vList2"/>
    <dgm:cxn modelId="{122C3D62-8874-41E3-B681-65B9EC74D918}" type="presParOf" srcId="{5DB6F6FE-2633-4F26-8688-CD5B3C73A91E}" destId="{06C1D2DA-F220-44D5-BC63-A749CC04A934}" srcOrd="2" destOrd="0" presId="urn:microsoft.com/office/officeart/2005/8/layout/vList2"/>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42B485-460D-4814-A828-06B8CD389056}">
      <dsp:nvSpPr>
        <dsp:cNvPr id="0" name=""/>
        <dsp:cNvSpPr/>
      </dsp:nvSpPr>
      <dsp:spPr>
        <a:xfrm>
          <a:off x="0" y="591459"/>
          <a:ext cx="4937760" cy="439248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460695-0B39-48A9-9899-0BCCA981E2A2}">
      <dsp:nvSpPr>
        <dsp:cNvPr id="0" name=""/>
        <dsp:cNvSpPr/>
      </dsp:nvSpPr>
      <dsp:spPr>
        <a:xfrm>
          <a:off x="2468880" y="591459"/>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kern="1200" dirty="0" smtClean="0"/>
            <a:t>No puedo continuar adelante sin antes mencionar la Palabra de Dios que es la que contiene las normas establecidas por Dios para que por ella se rijan los seres humanos. Y pienso que, por el descuido en aplicar esta orden de Dios, es que se presenta este fenómeno es la niñez lo cual refleja la falta de amor al prójimo, y por ende, a Dios.   </a:t>
          </a:r>
          <a:endParaRPr lang="es-CO" sz="2000" kern="1200" dirty="0"/>
        </a:p>
      </dsp:txBody>
      <dsp:txXfrm>
        <a:off x="2468880" y="591459"/>
        <a:ext cx="5760719" cy="2345436"/>
      </dsp:txXfrm>
    </dsp:sp>
    <dsp:sp modelId="{9FD82A62-22B3-4739-9FEC-CE245643CE3B}">
      <dsp:nvSpPr>
        <dsp:cNvPr id="0" name=""/>
        <dsp:cNvSpPr/>
      </dsp:nvSpPr>
      <dsp:spPr>
        <a:xfrm>
          <a:off x="1296162" y="2936895"/>
          <a:ext cx="2345436" cy="2345436"/>
        </a:xfrm>
        <a:prstGeom prst="pie">
          <a:avLst>
            <a:gd name="adj1" fmla="val 5400000"/>
            <a:gd name="adj2" fmla="val 1620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EDE326-6743-4999-8CC0-1D00DCD69E46}">
      <dsp:nvSpPr>
        <dsp:cNvPr id="0" name=""/>
        <dsp:cNvSpPr/>
      </dsp:nvSpPr>
      <dsp:spPr>
        <a:xfrm>
          <a:off x="2468880" y="2873381"/>
          <a:ext cx="5760719" cy="247246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kern="1200" dirty="0" smtClean="0"/>
            <a:t>Esta responsabilidad Dios la encargó a los padres </a:t>
          </a:r>
          <a:r>
            <a:rPr lang="es-CO" sz="2000" b="1" kern="1200" dirty="0" smtClean="0"/>
            <a:t>(Deut.6:2,6,7)</a:t>
          </a:r>
          <a:r>
            <a:rPr lang="es-CO" sz="2000" kern="1200" dirty="0" smtClean="0"/>
            <a:t>. «a fin de que temas a Jehová, tu Dios, guardando todos los estatutos y mandamientos que yo te mando, </a:t>
          </a:r>
          <a:r>
            <a:rPr lang="es-CO" sz="2000" b="1" i="1" u="sng" kern="1200" dirty="0" smtClean="0"/>
            <a:t>tú, tu hijo y el hijo de tu hijo</a:t>
          </a:r>
          <a:r>
            <a:rPr lang="es-CO" sz="2000" kern="1200" dirty="0" smtClean="0"/>
            <a:t>, todos los días de tu vida, para que se prolonguen tus días. Estas palabras que yo te mando hoy, estarán sobre tu corazón. </a:t>
          </a:r>
          <a:r>
            <a:rPr lang="es-CO" sz="2000" b="1" kern="1200" baseline="30000" dirty="0" smtClean="0"/>
            <a:t>7 </a:t>
          </a:r>
          <a:r>
            <a:rPr lang="es-CO" sz="2000" kern="1200" dirty="0" smtClean="0"/>
            <a:t>Se las </a:t>
          </a:r>
          <a:r>
            <a:rPr lang="es-CO" sz="2000" b="1" i="1" u="sng" kern="1200" dirty="0" smtClean="0"/>
            <a:t>repetirás a tus hijos</a:t>
          </a:r>
          <a:r>
            <a:rPr lang="es-CO" sz="2000" b="1" kern="1200" dirty="0" smtClean="0"/>
            <a:t>, y les hablarás de ellas estando en tu casa y andando por el camino, al acostarte y cuando te levantes</a:t>
          </a:r>
          <a:r>
            <a:rPr lang="es-CO" sz="2000" kern="1200" dirty="0" smtClean="0"/>
            <a:t>».</a:t>
          </a:r>
          <a:endParaRPr lang="es-CO" sz="2000" kern="1200" dirty="0"/>
        </a:p>
      </dsp:txBody>
      <dsp:txXfrm>
        <a:off x="2468880" y="2873381"/>
        <a:ext cx="5760719" cy="24724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9A7C47-C4C4-4C3E-8B6B-B5B00C0CB09A}">
      <dsp:nvSpPr>
        <dsp:cNvPr id="0" name=""/>
        <dsp:cNvSpPr/>
      </dsp:nvSpPr>
      <dsp:spPr>
        <a:xfrm>
          <a:off x="0" y="369921"/>
          <a:ext cx="8229600" cy="18556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s-CO" sz="2600" kern="1200" dirty="0" smtClean="0"/>
            <a:t>Su actitud con los adultos es hostil, desafiante y agresiva; en muchos casos asume conductas antisociales, como el vandalismo o el consumo excesivo de alcohol, y tiene una actitud negativa frente a la escuela.</a:t>
          </a:r>
          <a:endParaRPr lang="es-CO" sz="2600" kern="1200" dirty="0"/>
        </a:p>
      </dsp:txBody>
      <dsp:txXfrm>
        <a:off x="90584" y="460505"/>
        <a:ext cx="8048432" cy="1674452"/>
      </dsp:txXfrm>
    </dsp:sp>
    <dsp:sp modelId="{0B9E4630-0F5E-4605-AC31-F8EE95E60BFF}">
      <dsp:nvSpPr>
        <dsp:cNvPr id="0" name=""/>
        <dsp:cNvSpPr/>
      </dsp:nvSpPr>
      <dsp:spPr>
        <a:xfrm>
          <a:off x="0" y="2300421"/>
          <a:ext cx="8229600" cy="18556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s-CO" sz="2600" kern="1200" dirty="0" smtClean="0"/>
            <a:t>Cuando todo esto va acompañado de maltrato a animales, desafío a los padres o a la autoridad, puede preverse la aparición de comportamientos delincuenciales en la adolescencia y criminales en la adultez.</a:t>
          </a:r>
          <a:endParaRPr lang="es-CO" sz="2600" kern="1200" dirty="0"/>
        </a:p>
      </dsp:txBody>
      <dsp:txXfrm>
        <a:off x="90584" y="2391005"/>
        <a:ext cx="8048432" cy="16744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6E9EBB-918E-48D2-80C9-299AA3E980AD}">
      <dsp:nvSpPr>
        <dsp:cNvPr id="0" name=""/>
        <dsp:cNvSpPr/>
      </dsp:nvSpPr>
      <dsp:spPr>
        <a:xfrm>
          <a:off x="0" y="53362"/>
          <a:ext cx="8229600" cy="21745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s-CO" sz="2500" b="1" u="sng" kern="1200" dirty="0" smtClean="0"/>
            <a:t>Agresor seguro de si mismo:</a:t>
          </a:r>
          <a:r>
            <a:rPr lang="es-CO" sz="2500" kern="1200" dirty="0" smtClean="0"/>
            <a:t> sus principales características son la certeza y la seguridad sobre qué quiere ser y lo hace. Siente satisfacción al ejercer su dominio. Puede tener buenas habilidades sociales.</a:t>
          </a:r>
          <a:endParaRPr lang="es-CO" sz="2500" kern="1200" dirty="0"/>
        </a:p>
      </dsp:txBody>
      <dsp:txXfrm>
        <a:off x="106153" y="159515"/>
        <a:ext cx="8017294" cy="1962248"/>
      </dsp:txXfrm>
    </dsp:sp>
    <dsp:sp modelId="{6CC09E21-5764-4998-B9B9-24B2E8D12EF9}">
      <dsp:nvSpPr>
        <dsp:cNvPr id="0" name=""/>
        <dsp:cNvSpPr/>
      </dsp:nvSpPr>
      <dsp:spPr>
        <a:xfrm>
          <a:off x="0" y="2227917"/>
          <a:ext cx="8229600" cy="90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1750" rIns="177800" bIns="31750" numCol="1" spcCol="1270" anchor="t" anchorCtr="0">
          <a:noAutofit/>
        </a:bodyPr>
        <a:lstStyle/>
        <a:p>
          <a:pPr marL="228600" lvl="1" indent="-228600" algn="ctr" defTabSz="889000" rtl="0">
            <a:lnSpc>
              <a:spcPct val="90000"/>
            </a:lnSpc>
            <a:spcBef>
              <a:spcPct val="0"/>
            </a:spcBef>
            <a:spcAft>
              <a:spcPct val="20000"/>
            </a:spcAft>
            <a:buChar char="••"/>
          </a:pPr>
          <a:r>
            <a:rPr lang="es-CO" sz="2000" b="1" u="sng" kern="1200" dirty="0" smtClean="0"/>
            <a:t>Agresor activo:</a:t>
          </a:r>
          <a:r>
            <a:rPr lang="es-CO" sz="2000" kern="1200" dirty="0" smtClean="0"/>
            <a:t> se forma directa, impulsiva y abierta agrede a la victima, se jacta de su fuerza física, valora la violencia y deja ver conductas antisociales y de enfrentamiento a la autoridad.</a:t>
          </a:r>
          <a:endParaRPr lang="es-CO" sz="2000" kern="1200" dirty="0"/>
        </a:p>
      </dsp:txBody>
      <dsp:txXfrm>
        <a:off x="0" y="2227917"/>
        <a:ext cx="8229600" cy="905625"/>
      </dsp:txXfrm>
    </dsp:sp>
    <dsp:sp modelId="{41D6FF1A-9DF7-40AE-BE5C-0A74A9636BA0}">
      <dsp:nvSpPr>
        <dsp:cNvPr id="0" name=""/>
        <dsp:cNvSpPr/>
      </dsp:nvSpPr>
      <dsp:spPr>
        <a:xfrm>
          <a:off x="0" y="3133542"/>
          <a:ext cx="8229600" cy="21745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s-CO" sz="2500" b="1" u="sng" kern="1200" dirty="0" smtClean="0"/>
            <a:t>Agresor agredido:</a:t>
          </a:r>
          <a:r>
            <a:rPr lang="es-CO" sz="2500" kern="1200" dirty="0" smtClean="0"/>
            <a:t> impopular y disruptivo (</a:t>
          </a:r>
          <a:r>
            <a:rPr lang="es-CO" sz="2500" b="0" i="0" kern="1200" dirty="0" smtClean="0"/>
            <a:t>Que produce ruptura brusca, por ejemplo: el cambio de la maquina de escribir al computador), </a:t>
          </a:r>
          <a:r>
            <a:rPr lang="es-CO" sz="2500" kern="1200" dirty="0" smtClean="0"/>
            <a:t>acumula el rechazo de los niños a quienes agrede y suele ser el blanco de agresiones de compañeros más fuertes. </a:t>
          </a:r>
          <a:endParaRPr lang="es-CO" sz="2500" kern="1200" dirty="0"/>
        </a:p>
      </dsp:txBody>
      <dsp:txXfrm>
        <a:off x="106153" y="3239695"/>
        <a:ext cx="8017294" cy="19622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6BBD0-BCEB-4F0F-A344-DCDC7697C475}">
      <dsp:nvSpPr>
        <dsp:cNvPr id="0" name=""/>
        <dsp:cNvSpPr/>
      </dsp:nvSpPr>
      <dsp:spPr>
        <a:xfrm>
          <a:off x="0" y="46105"/>
          <a:ext cx="8229600" cy="2676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s-CO" sz="2600" kern="1200" dirty="0" smtClean="0"/>
            <a:t>En las mañanas, antes de salir a estudiar, pueden sentir temor, dolor de estomago, de cabeza y poco apetito, duermen intranquilos o tienen pesadillas, piden a sus familiares dinero extra o lo roban para dárselo a sus agresores. Es poco probable que hablen de esto con sus padres. </a:t>
          </a:r>
          <a:endParaRPr lang="es-CO" sz="2600" kern="1200" dirty="0"/>
        </a:p>
      </dsp:txBody>
      <dsp:txXfrm>
        <a:off x="130678" y="176783"/>
        <a:ext cx="7968244" cy="24156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EC6EAA-7900-4635-AA22-004B2816F430}">
      <dsp:nvSpPr>
        <dsp:cNvPr id="0" name=""/>
        <dsp:cNvSpPr/>
      </dsp:nvSpPr>
      <dsp:spPr>
        <a:xfrm>
          <a:off x="0" y="35387"/>
          <a:ext cx="8229600" cy="277004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s-CO" sz="2700" kern="1200" dirty="0" smtClean="0"/>
            <a:t>Los primeros se limitan a observar lo que está ocurriendo, mientras los segundos son quienes respaldan y aplauden la agresión, así no intervengan directamente.</a:t>
          </a:r>
          <a:endParaRPr lang="es-CO" sz="2700" kern="1200" dirty="0"/>
        </a:p>
      </dsp:txBody>
      <dsp:txXfrm>
        <a:off x="135223" y="170610"/>
        <a:ext cx="7959154" cy="2499602"/>
      </dsp:txXfrm>
    </dsp:sp>
    <dsp:sp modelId="{C38B9040-2D21-47BC-85ED-D07E9267FA9E}">
      <dsp:nvSpPr>
        <dsp:cNvPr id="0" name=""/>
        <dsp:cNvSpPr/>
      </dsp:nvSpPr>
      <dsp:spPr>
        <a:xfrm>
          <a:off x="0" y="2883196"/>
          <a:ext cx="8229600" cy="277004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s-CO" sz="2700" kern="1200" dirty="0" smtClean="0"/>
            <a:t>Sin quererlo, los espectadores pueden convertirse en cómplices por su silencio, muchas veces motivado debido al temor de convertirse en victimas o por creer que se trata de asuntos personales que no les incumben. Además, pueden desempeñar un papel determinante en la defensa de las víctima.</a:t>
          </a:r>
          <a:endParaRPr lang="es-CO" sz="2700" kern="1200" dirty="0"/>
        </a:p>
      </dsp:txBody>
      <dsp:txXfrm>
        <a:off x="135223" y="3018419"/>
        <a:ext cx="7959154" cy="24996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1B46CD-F104-4A87-B18A-79409346D9C6}">
      <dsp:nvSpPr>
        <dsp:cNvPr id="0" name=""/>
        <dsp:cNvSpPr/>
      </dsp:nvSpPr>
      <dsp:spPr>
        <a:xfrm>
          <a:off x="0" y="8661"/>
          <a:ext cx="8229600" cy="2162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s-CO" sz="2800" b="1" kern="1200" dirty="0" smtClean="0">
              <a:solidFill>
                <a:srgbClr val="FF0000"/>
              </a:solidFill>
            </a:rPr>
            <a:t>1</a:t>
          </a:r>
          <a:r>
            <a:rPr lang="es-CO" sz="2300" kern="1200" dirty="0" smtClean="0"/>
            <a:t>. Investigue lo que pasa. Incluso si su hijo le pide que no lo haga (tendrá temor a que las cosas empeoren); trate de hablar con sus compañeros de clase, maestros y familiares. Pero, sobre todo, hágale saber que lo que ocurre es intolerable y que como padres están ahí para ayudarlo. Manténgase tranquilo y en control.</a:t>
          </a:r>
          <a:endParaRPr lang="es-CO" sz="2300" kern="1200" dirty="0"/>
        </a:p>
      </dsp:txBody>
      <dsp:txXfrm>
        <a:off x="105548" y="114209"/>
        <a:ext cx="8018504" cy="1951064"/>
      </dsp:txXfrm>
    </dsp:sp>
    <dsp:sp modelId="{00FB29EA-F6B2-43D7-B247-B38C458C7E47}">
      <dsp:nvSpPr>
        <dsp:cNvPr id="0" name=""/>
        <dsp:cNvSpPr/>
      </dsp:nvSpPr>
      <dsp:spPr>
        <a:xfrm>
          <a:off x="0" y="2355141"/>
          <a:ext cx="8229600" cy="2162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es-CO" sz="3600" b="1" kern="1200" dirty="0" smtClean="0">
              <a:solidFill>
                <a:srgbClr val="FF0000"/>
              </a:solidFill>
            </a:rPr>
            <a:t>2</a:t>
          </a:r>
          <a:r>
            <a:rPr lang="es-CO" sz="2800" kern="1200" dirty="0" smtClean="0"/>
            <a:t>. Su hijo puede tender a culparse a sí mismo (ese es uno de los rasgos de las victimas potenciales). Discuta con él hágale ver que el matoneo no tiene justificación.</a:t>
          </a:r>
          <a:endParaRPr lang="es-CO" sz="2800" kern="1200" dirty="0"/>
        </a:p>
      </dsp:txBody>
      <dsp:txXfrm>
        <a:off x="105548" y="2460689"/>
        <a:ext cx="8018504" cy="195106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08DEF2-C09E-469A-A66F-AE5C3E446932}">
      <dsp:nvSpPr>
        <dsp:cNvPr id="0" name=""/>
        <dsp:cNvSpPr/>
      </dsp:nvSpPr>
      <dsp:spPr>
        <a:xfrm>
          <a:off x="0" y="367"/>
          <a:ext cx="8229600" cy="301709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s-CO" sz="2800" b="1" kern="1200" dirty="0" smtClean="0">
              <a:solidFill>
                <a:srgbClr val="FF0000"/>
              </a:solidFill>
            </a:rPr>
            <a:t>3</a:t>
          </a:r>
          <a:r>
            <a:rPr lang="es-CO" sz="2300" kern="1200" dirty="0" smtClean="0"/>
            <a:t>. Aunque no es recomendable sugerirle que responda a las agresiones con violencia (eso puede agravar la situación), tampoco se limite a darle consejos monjiles como «ignora la situación», «cuenta hasta cien» o «diles no me trates así». Eso le hará saber que usted no tiene la menor idea de lo que ocurre afuera. Cuando a uno lo agarran a patadas o lo humillan delante de otros, contar hasta un millón no sirve de nada.</a:t>
          </a:r>
          <a:endParaRPr lang="es-CO" sz="2300" kern="1200" dirty="0"/>
        </a:p>
      </dsp:txBody>
      <dsp:txXfrm>
        <a:off x="147282" y="147649"/>
        <a:ext cx="7935036" cy="2722527"/>
      </dsp:txXfrm>
    </dsp:sp>
    <dsp:sp modelId="{06C1D2DA-F220-44D5-BC63-A749CC04A934}">
      <dsp:nvSpPr>
        <dsp:cNvPr id="0" name=""/>
        <dsp:cNvSpPr/>
      </dsp:nvSpPr>
      <dsp:spPr>
        <a:xfrm>
          <a:off x="0" y="3031212"/>
          <a:ext cx="8229600" cy="301709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es-CO" sz="3600" b="1" kern="1200" dirty="0" smtClean="0">
              <a:solidFill>
                <a:srgbClr val="FF0000"/>
              </a:solidFill>
            </a:rPr>
            <a:t>4</a:t>
          </a:r>
          <a:r>
            <a:rPr lang="es-CO" sz="2900" kern="1200" dirty="0" smtClean="0"/>
            <a:t>. Sugiéranle andar con barios amigos o compañeros, cada vez que lo agredan decir en voz alta que el otro es un cobarde y un aprovechado porque se mete con alguien menos fuerte y menos grande y buscar la solidaridad de los espectadores no «secuaces», especialmente del sexo opuesto.  </a:t>
          </a:r>
          <a:endParaRPr lang="es-CO" sz="2900" kern="1200" dirty="0"/>
        </a:p>
      </dsp:txBody>
      <dsp:txXfrm>
        <a:off x="147282" y="3178494"/>
        <a:ext cx="7935036" cy="2722527"/>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79A47383-73AF-4A04-8924-9BAC615E2F71}"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8EA9508-546A-4A87-94D6-BFC8FE543396}" type="slidenum">
              <a:rPr lang="es-CO" smtClean="0"/>
              <a:t>‹Nº›</a:t>
            </a:fld>
            <a:endParaRPr lang="es-CO"/>
          </a:p>
        </p:txBody>
      </p:sp>
    </p:spTree>
    <p:extLst>
      <p:ext uri="{BB962C8B-B14F-4D97-AF65-F5344CB8AC3E}">
        <p14:creationId xmlns:p14="http://schemas.microsoft.com/office/powerpoint/2010/main" val="673009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9A47383-73AF-4A04-8924-9BAC615E2F71}"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8EA9508-546A-4A87-94D6-BFC8FE543396}" type="slidenum">
              <a:rPr lang="es-CO" smtClean="0"/>
              <a:t>‹Nº›</a:t>
            </a:fld>
            <a:endParaRPr lang="es-CO"/>
          </a:p>
        </p:txBody>
      </p:sp>
    </p:spTree>
    <p:extLst>
      <p:ext uri="{BB962C8B-B14F-4D97-AF65-F5344CB8AC3E}">
        <p14:creationId xmlns:p14="http://schemas.microsoft.com/office/powerpoint/2010/main" val="3015382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9A47383-73AF-4A04-8924-9BAC615E2F71}"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8EA9508-546A-4A87-94D6-BFC8FE543396}" type="slidenum">
              <a:rPr lang="es-CO" smtClean="0"/>
              <a:t>‹Nº›</a:t>
            </a:fld>
            <a:endParaRPr lang="es-CO"/>
          </a:p>
        </p:txBody>
      </p:sp>
    </p:spTree>
    <p:extLst>
      <p:ext uri="{BB962C8B-B14F-4D97-AF65-F5344CB8AC3E}">
        <p14:creationId xmlns:p14="http://schemas.microsoft.com/office/powerpoint/2010/main" val="4186676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79A47383-73AF-4A04-8924-9BAC615E2F71}"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8EA9508-546A-4A87-94D6-BFC8FE543396}" type="slidenum">
              <a:rPr lang="es-CO" smtClean="0"/>
              <a:t>‹Nº›</a:t>
            </a:fld>
            <a:endParaRPr lang="es-CO"/>
          </a:p>
        </p:txBody>
      </p:sp>
    </p:spTree>
    <p:extLst>
      <p:ext uri="{BB962C8B-B14F-4D97-AF65-F5344CB8AC3E}">
        <p14:creationId xmlns:p14="http://schemas.microsoft.com/office/powerpoint/2010/main" val="3101706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79A47383-73AF-4A04-8924-9BAC615E2F71}" type="datetimeFigureOut">
              <a:rPr lang="es-CO" smtClean="0"/>
              <a:t>19/09/2013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38EA9508-546A-4A87-94D6-BFC8FE543396}" type="slidenum">
              <a:rPr lang="es-CO" smtClean="0"/>
              <a:t>‹Nº›</a:t>
            </a:fld>
            <a:endParaRPr lang="es-CO"/>
          </a:p>
        </p:txBody>
      </p:sp>
    </p:spTree>
    <p:extLst>
      <p:ext uri="{BB962C8B-B14F-4D97-AF65-F5344CB8AC3E}">
        <p14:creationId xmlns:p14="http://schemas.microsoft.com/office/powerpoint/2010/main" val="4139353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79A47383-73AF-4A04-8924-9BAC615E2F71}" type="datetimeFigureOut">
              <a:rPr lang="es-CO" smtClean="0"/>
              <a:t>19/09/2013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38EA9508-546A-4A87-94D6-BFC8FE543396}" type="slidenum">
              <a:rPr lang="es-CO" smtClean="0"/>
              <a:t>‹Nº›</a:t>
            </a:fld>
            <a:endParaRPr lang="es-CO"/>
          </a:p>
        </p:txBody>
      </p:sp>
    </p:spTree>
    <p:extLst>
      <p:ext uri="{BB962C8B-B14F-4D97-AF65-F5344CB8AC3E}">
        <p14:creationId xmlns:p14="http://schemas.microsoft.com/office/powerpoint/2010/main" val="2582504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9A47383-73AF-4A04-8924-9BAC615E2F71}" type="datetimeFigureOut">
              <a:rPr lang="es-CO" smtClean="0"/>
              <a:t>19/09/2013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38EA9508-546A-4A87-94D6-BFC8FE543396}" type="slidenum">
              <a:rPr lang="es-CO" smtClean="0"/>
              <a:t>‹Nº›</a:t>
            </a:fld>
            <a:endParaRPr lang="es-CO"/>
          </a:p>
        </p:txBody>
      </p:sp>
    </p:spTree>
    <p:extLst>
      <p:ext uri="{BB962C8B-B14F-4D97-AF65-F5344CB8AC3E}">
        <p14:creationId xmlns:p14="http://schemas.microsoft.com/office/powerpoint/2010/main" val="52731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9A47383-73AF-4A04-8924-9BAC615E2F71}"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8EA9508-546A-4A87-94D6-BFC8FE543396}" type="slidenum">
              <a:rPr lang="es-CO" smtClean="0"/>
              <a:t>‹Nº›</a:t>
            </a:fld>
            <a:endParaRPr lang="es-CO"/>
          </a:p>
        </p:txBody>
      </p:sp>
    </p:spTree>
    <p:extLst>
      <p:ext uri="{BB962C8B-B14F-4D97-AF65-F5344CB8AC3E}">
        <p14:creationId xmlns:p14="http://schemas.microsoft.com/office/powerpoint/2010/main" val="3573392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9A47383-73AF-4A04-8924-9BAC615E2F71}"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8EA9508-546A-4A87-94D6-BFC8FE543396}" type="slidenum">
              <a:rPr lang="es-CO" smtClean="0"/>
              <a:t>‹Nº›</a:t>
            </a:fld>
            <a:endParaRPr lang="es-CO"/>
          </a:p>
        </p:txBody>
      </p:sp>
    </p:spTree>
    <p:extLst>
      <p:ext uri="{BB962C8B-B14F-4D97-AF65-F5344CB8AC3E}">
        <p14:creationId xmlns:p14="http://schemas.microsoft.com/office/powerpoint/2010/main" val="4237751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9A47383-73AF-4A04-8924-9BAC615E2F71}"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8EA9508-546A-4A87-94D6-BFC8FE543396}" type="slidenum">
              <a:rPr lang="es-CO" smtClean="0"/>
              <a:t>‹Nº›</a:t>
            </a:fld>
            <a:endParaRPr lang="es-CO"/>
          </a:p>
        </p:txBody>
      </p:sp>
    </p:spTree>
    <p:extLst>
      <p:ext uri="{BB962C8B-B14F-4D97-AF65-F5344CB8AC3E}">
        <p14:creationId xmlns:p14="http://schemas.microsoft.com/office/powerpoint/2010/main" val="1854892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9A47383-73AF-4A04-8924-9BAC615E2F71}"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8EA9508-546A-4A87-94D6-BFC8FE543396}" type="slidenum">
              <a:rPr lang="es-CO" smtClean="0"/>
              <a:t>‹Nº›</a:t>
            </a:fld>
            <a:endParaRPr lang="es-CO"/>
          </a:p>
        </p:txBody>
      </p:sp>
    </p:spTree>
    <p:extLst>
      <p:ext uri="{BB962C8B-B14F-4D97-AF65-F5344CB8AC3E}">
        <p14:creationId xmlns:p14="http://schemas.microsoft.com/office/powerpoint/2010/main" val="2356310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A47383-73AF-4A04-8924-9BAC615E2F71}" type="datetimeFigureOut">
              <a:rPr lang="es-CO" smtClean="0"/>
              <a:t>19/09/2013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EA9508-546A-4A87-94D6-BFC8FE543396}" type="slidenum">
              <a:rPr lang="es-CO" smtClean="0"/>
              <a:t>‹Nº›</a:t>
            </a:fld>
            <a:endParaRPr lang="es-CO"/>
          </a:p>
        </p:txBody>
      </p:sp>
    </p:spTree>
    <p:extLst>
      <p:ext uri="{BB962C8B-B14F-4D97-AF65-F5344CB8AC3E}">
        <p14:creationId xmlns:p14="http://schemas.microsoft.com/office/powerpoint/2010/main" val="665197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3.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74848" y="260648"/>
            <a:ext cx="8229600" cy="1138138"/>
          </a:xfrm>
        </p:spPr>
        <p:txBody>
          <a:bodyPr>
            <a:normAutofit/>
          </a:bodyPr>
          <a:lstStyle/>
          <a:p>
            <a:r>
              <a:rPr lang="es-CO" dirty="0" smtClean="0">
                <a:latin typeface="Algerian" pitchFamily="82" charset="0"/>
              </a:rPr>
              <a:t>Y los bendijo Dios: </a:t>
            </a:r>
            <a:r>
              <a:rPr lang="es-CO" sz="3600" dirty="0" smtClean="0">
                <a:latin typeface="Algerian" pitchFamily="82" charset="0"/>
              </a:rPr>
              <a:t>Clase </a:t>
            </a:r>
            <a:r>
              <a:rPr lang="es-CO" sz="3600" dirty="0" smtClean="0">
                <a:latin typeface="Algerian" pitchFamily="82" charset="0"/>
              </a:rPr>
              <a:t>2</a:t>
            </a:r>
            <a:endParaRPr lang="es-CO" dirty="0"/>
          </a:p>
        </p:txBody>
      </p:sp>
      <p:sp>
        <p:nvSpPr>
          <p:cNvPr id="3" name="2 Marcador de contenido"/>
          <p:cNvSpPr>
            <a:spLocks noGrp="1"/>
          </p:cNvSpPr>
          <p:nvPr>
            <p:ph idx="1"/>
          </p:nvPr>
        </p:nvSpPr>
        <p:spPr>
          <a:xfrm>
            <a:off x="1475656" y="1556792"/>
            <a:ext cx="5904656" cy="576064"/>
          </a:xfrm>
          <a:solidFill>
            <a:schemeClr val="accent5">
              <a:lumMod val="20000"/>
              <a:lumOff val="80000"/>
            </a:schemeClr>
          </a:solidFill>
        </p:spPr>
        <p:txBody>
          <a:bodyPr>
            <a:noAutofit/>
          </a:bodyPr>
          <a:lstStyle/>
          <a:p>
            <a:pPr marL="0" indent="0" algn="ctr">
              <a:buNone/>
            </a:pPr>
            <a:r>
              <a:rPr lang="es-CO" sz="2800" b="1" i="1" dirty="0" smtClean="0"/>
              <a:t>Una </a:t>
            </a:r>
            <a:r>
              <a:rPr lang="es-CO" sz="2800" b="1" i="1" dirty="0"/>
              <a:t>carrera para ejercer todos los días</a:t>
            </a:r>
            <a:br>
              <a:rPr lang="es-CO" sz="2800" b="1" i="1" dirty="0"/>
            </a:br>
            <a:endParaRPr lang="es-CO" sz="1800" dirty="0"/>
          </a:p>
        </p:txBody>
      </p:sp>
      <p:sp>
        <p:nvSpPr>
          <p:cNvPr id="5" name="4 Elipse"/>
          <p:cNvSpPr/>
          <p:nvPr/>
        </p:nvSpPr>
        <p:spPr>
          <a:xfrm>
            <a:off x="539552" y="3140968"/>
            <a:ext cx="8064896" cy="3384376"/>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t>Hay tres términos claves para entender el acoso escolar: desequilibrio, intención y reiteración. Siempre hay una persona en posición de poder y otra vulnerable. El victimario tiene la intención de agredir. No se trata de un error o una mala interpretación y este comportamiento se repite durante meses o, incluso años.</a:t>
            </a:r>
          </a:p>
        </p:txBody>
      </p:sp>
      <p:sp>
        <p:nvSpPr>
          <p:cNvPr id="4" name="3 Rectángulo"/>
          <p:cNvSpPr/>
          <p:nvPr/>
        </p:nvSpPr>
        <p:spPr>
          <a:xfrm>
            <a:off x="539552" y="2348880"/>
            <a:ext cx="8064896" cy="707886"/>
          </a:xfrm>
          <a:prstGeom prst="rect">
            <a:avLst/>
          </a:prstGeom>
        </p:spPr>
        <p:txBody>
          <a:bodyPr wrap="square">
            <a:spAutoFit/>
          </a:bodyPr>
          <a:lstStyle/>
          <a:p>
            <a:pPr algn="ctr"/>
            <a:r>
              <a:rPr lang="es-CO" sz="4000" b="1" dirty="0">
                <a:solidFill>
                  <a:srgbClr val="0070C0"/>
                </a:solidFill>
              </a:rPr>
              <a:t>Tema: </a:t>
            </a:r>
            <a:r>
              <a:rPr lang="es-CO" sz="4000" b="1" u="sng" dirty="0">
                <a:solidFill>
                  <a:srgbClr val="0070C0"/>
                </a:solidFill>
              </a:rPr>
              <a:t>Matoneo, ¿Moda o realidad</a:t>
            </a:r>
            <a:endParaRPr lang="es-CO" sz="4000" u="sng" dirty="0"/>
          </a:p>
        </p:txBody>
      </p:sp>
    </p:spTree>
    <p:extLst>
      <p:ext uri="{BB962C8B-B14F-4D97-AF65-F5344CB8AC3E}">
        <p14:creationId xmlns:p14="http://schemas.microsoft.com/office/powerpoint/2010/main" val="48083212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332656"/>
            <a:ext cx="8712968" cy="6264696"/>
          </a:xfrm>
          <a:blipFill>
            <a:blip r:embed="rId2"/>
            <a:tile tx="0" ty="0" sx="100000" sy="100000" flip="none" algn="tl"/>
          </a:blipFill>
        </p:spPr>
        <p:txBody>
          <a:bodyPr>
            <a:normAutofit fontScale="77500" lnSpcReduction="20000"/>
          </a:bodyPr>
          <a:lstStyle/>
          <a:p>
            <a:pPr marL="0" indent="0" algn="ctr">
              <a:buNone/>
            </a:pPr>
            <a:r>
              <a:rPr lang="es-CO" dirty="0" smtClean="0"/>
              <a:t>El </a:t>
            </a:r>
            <a:r>
              <a:rPr lang="es-CO" i="1" dirty="0" smtClean="0">
                <a:latin typeface="Agency FB" pitchFamily="34" charset="0"/>
              </a:rPr>
              <a:t>bullying </a:t>
            </a:r>
            <a:r>
              <a:rPr lang="es-CO" dirty="0" smtClean="0"/>
              <a:t>es una palabra inglesa que traducida al español incluye conductas de maltrato, humillación, exclusión y agresión entre personas. </a:t>
            </a:r>
          </a:p>
          <a:p>
            <a:pPr marL="0" indent="0" algn="ctr">
              <a:buNone/>
            </a:pPr>
            <a:endParaRPr lang="es-CO" dirty="0" smtClean="0"/>
          </a:p>
          <a:p>
            <a:pPr marL="0" indent="0" algn="ctr">
              <a:buNone/>
            </a:pPr>
            <a:r>
              <a:rPr lang="es-CO" dirty="0" smtClean="0"/>
              <a:t>En español se utilizan frecuentemente términos como «</a:t>
            </a:r>
            <a:r>
              <a:rPr lang="es-CO" i="1" u="sng" dirty="0" smtClean="0"/>
              <a:t>matoneo</a:t>
            </a:r>
            <a:r>
              <a:rPr lang="es-CO" dirty="0" smtClean="0"/>
              <a:t>», «</a:t>
            </a:r>
            <a:r>
              <a:rPr lang="es-CO" i="1" u="sng" dirty="0" smtClean="0"/>
              <a:t>acoso escolar</a:t>
            </a:r>
            <a:r>
              <a:rPr lang="es-CO" dirty="0" smtClean="0"/>
              <a:t>» e «</a:t>
            </a:r>
            <a:r>
              <a:rPr lang="es-CO" i="1" u="sng" dirty="0" smtClean="0"/>
              <a:t>intimidación escolar</a:t>
            </a:r>
            <a:r>
              <a:rPr lang="es-CO" dirty="0" smtClean="0"/>
              <a:t>», pero ninguno es muy adecuado porque no abarca la totalidad de lo que la palabra inglesa significa. En este sentido utilizaremos los tres conceptos indistintamente, pues por el momento no hay otros, ni mejores, ni disponibles. </a:t>
            </a:r>
          </a:p>
          <a:p>
            <a:pPr marL="0" indent="0" algn="ctr">
              <a:buNone/>
            </a:pPr>
            <a:endParaRPr lang="es-CO" dirty="0" smtClean="0"/>
          </a:p>
          <a:p>
            <a:pPr marL="0" indent="0" algn="ctr">
              <a:buNone/>
            </a:pPr>
            <a:r>
              <a:rPr lang="es-CO" dirty="0" smtClean="0"/>
              <a:t>El matoneo es un fenómeno que se presenta especialmente en la infancia tardía y la primera parte de la adolescencia, y que en realidad existe desde que se inventaron las escuelas y probablemente  desde antes. Paro se ha puesto de moda a raíz de la publicidad hecha alrededor de suicidios ocurridos en países como Estados Unidos, Austria y Canadá, donde los excesos de ciertos jóvenes y la falta de vigilancia por parte de los adultos desemboca en situaciones trágicas.</a:t>
            </a:r>
            <a:endParaRPr lang="es-CO" dirty="0"/>
          </a:p>
        </p:txBody>
      </p:sp>
    </p:spTree>
    <p:extLst>
      <p:ext uri="{BB962C8B-B14F-4D97-AF65-F5344CB8AC3E}">
        <p14:creationId xmlns:p14="http://schemas.microsoft.com/office/powerpoint/2010/main" val="244484066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heel(1)">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203804691"/>
              </p:ext>
            </p:extLst>
          </p:nvPr>
        </p:nvGraphicFramePr>
        <p:xfrm>
          <a:off x="457200" y="332656"/>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75347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1440160"/>
          </a:xfrm>
        </p:spPr>
        <p:txBody>
          <a:bodyPr/>
          <a:lstStyle/>
          <a:p>
            <a:pPr marL="0" indent="0" algn="ctr">
              <a:buNone/>
            </a:pPr>
            <a:r>
              <a:rPr lang="es-CO" sz="3600" b="1" i="1" dirty="0" smtClean="0"/>
              <a:t>¿Cómo funciona el </a:t>
            </a:r>
            <a:r>
              <a:rPr lang="es-CO" sz="3600" b="1" dirty="0" smtClean="0"/>
              <a:t>«</a:t>
            </a:r>
            <a:r>
              <a:rPr lang="es-CO" sz="3600" b="1" i="1" u="sng" dirty="0" smtClean="0"/>
              <a:t>matoneo</a:t>
            </a:r>
            <a:r>
              <a:rPr lang="es-CO" sz="3600" b="1" dirty="0"/>
              <a:t>», «</a:t>
            </a:r>
            <a:r>
              <a:rPr lang="es-CO" sz="3600" b="1" i="1" u="sng" dirty="0"/>
              <a:t>acoso escolar</a:t>
            </a:r>
            <a:r>
              <a:rPr lang="es-CO" sz="3600" b="1" dirty="0"/>
              <a:t>» e «</a:t>
            </a:r>
            <a:r>
              <a:rPr lang="es-CO" sz="3600" b="1" i="1" u="sng" dirty="0"/>
              <a:t>intimidación escolar</a:t>
            </a:r>
            <a:r>
              <a:rPr lang="es-CO" sz="3600" b="1" i="1" dirty="0" smtClean="0"/>
              <a:t>»?</a:t>
            </a:r>
          </a:p>
          <a:p>
            <a:endParaRPr lang="es-CO" i="1" dirty="0" smtClean="0"/>
          </a:p>
        </p:txBody>
      </p:sp>
      <p:sp>
        <p:nvSpPr>
          <p:cNvPr id="4" name="3 Rectángulo"/>
          <p:cNvSpPr/>
          <p:nvPr/>
        </p:nvSpPr>
        <p:spPr>
          <a:xfrm>
            <a:off x="307975" y="1700808"/>
            <a:ext cx="4572000" cy="5262979"/>
          </a:xfrm>
          <a:prstGeom prst="rect">
            <a:avLst/>
          </a:prstGeom>
        </p:spPr>
        <p:txBody>
          <a:bodyPr>
            <a:spAutoFit/>
          </a:bodyPr>
          <a:lstStyle/>
          <a:p>
            <a:pPr algn="ctr"/>
            <a:r>
              <a:rPr lang="es-CO" sz="2800" i="1" dirty="0"/>
              <a:t>El matón de sexo masculino puede actuar solo, mientras que las niñas casi siempre lo hacen en pequeñas «bandas» bajo la dirección de una líder. </a:t>
            </a:r>
            <a:endParaRPr lang="es-CO" sz="2800" i="1" dirty="0" smtClean="0"/>
          </a:p>
          <a:p>
            <a:pPr algn="ctr"/>
            <a:endParaRPr lang="es-CO" sz="2800" i="1" dirty="0"/>
          </a:p>
          <a:p>
            <a:pPr algn="ctr"/>
            <a:r>
              <a:rPr lang="es-CO" sz="2800" i="1" dirty="0" smtClean="0"/>
              <a:t>Aunque </a:t>
            </a:r>
            <a:r>
              <a:rPr lang="es-CO" sz="2800" i="1" dirty="0"/>
              <a:t>el acoso entre ellas puede tener expresiones físicas, lo común es que se trate de </a:t>
            </a:r>
            <a:r>
              <a:rPr lang="es-CO" sz="2800" i="1" dirty="0">
                <a:latin typeface="Agency FB" pitchFamily="34" charset="0"/>
              </a:rPr>
              <a:t>burlas, comentarios humillantes o actitudes que discriminan</a:t>
            </a:r>
            <a:r>
              <a:rPr lang="es-CO" sz="2800" i="1" dirty="0"/>
              <a:t>.</a:t>
            </a:r>
          </a:p>
        </p:txBody>
      </p:sp>
      <p:sp>
        <p:nvSpPr>
          <p:cNvPr id="5" name="AutoShape 2" descr="data:image/jpeg;base64,/9j/4AAQSkZJRgABAQAAAQABAAD/2wCEAAkGBhQSERUUExQVFRUVGBcWGBgXGBgXGBcaFRcVFxQXFxcYHCYeGBojGhUXIC8gJCcpLCwsFR4xNTAqNSYrLCkBCQoKDgwOGg8PGiwkHyUsLCwsLCwsLCwsLCksLCwsLCwsKSwsLCwsLCwsLCwsLCwsKSwsLCksLCwsLCwsLCwsLP/AABEIAMIBAwMBIgACEQEDEQH/xAAcAAABBQEBAQAAAAAAAAAAAAAFAAMEBgcCAQj/xABDEAACAAQEAwYDBgQEBQQDAAABAgADESEEBRIxQVFhBhMicYGRMqGxB0JSwdHwFCNi4TNykvEVFkOywiSCoqMXU2P/xAAZAQADAQEBAAAAAAAAAAAAAAACAwQBAAX/xAAqEQADAAICAQQCAgICAwAAAAAAAQIDESExEgQTQVEUMiJhUpGh8AVCcf/aAAwDAQACEQMRAD8A0TJ8eoQ6QAA4FhSxUWPlB7DYyq+/tWKW88S5hl/j/mfRbeZg1hcR4aVv+7RhrLMKRxOwqPTUoJFwSASDzHKM0zvtP3s4KpJk4drAH/GnjYDmqG3+ap2UwXlZzPaQyNNIdgfGAKoW/BXlsKwN5JjWwox1e9BfO5ataW6mZLuUDDUAd6jcQLxvaQYWQZpBZjRUXi7tZVHr7AGBuW5Usqyt4RfjqZvvPMbd2J5xznWQrPAIYq6MXXiuoqRcevCA9+N6Gfj3oj5fmMyc+udNZnrwYhAeKykB0hRtqIJJHCLdlmbaLEkjkeHkYyMScVIosyXYD40Opffh6xYuz2bHaYTXhWFVkyb8l0PnFj14/JrUnEKwqDHGLl1EVjB44rQqYBvOxcycxm4iahqSqyn7uWq1OkAaSZjU3rtWGxmlrngReCk9LkD9o5LSMRMC7Hxr5Nf5GsSswzWa0vDyndkDjVMoaMabLXhFkxGFM2UZmjvJ6gKKgEbklyopq8uZ2gL28y1mVGWzgI9xQ1Io4p58I6Z7chvep8vsT4KRiJay2DaUNQdRqDzBNYJJkg8OmpFRWvTjFZyORO8TV0qKaQwuebH8I6Rc8nzcqNMyWa1pVaEfrCvDInyH5xrgZy3LpeEeaZRIExw5X7qtS+noYI5tjg2mYpqKAGnMk286mnrHeNKsCGpT9YDz8tfQQjKFv3gb7wpZlavhawhryLJLTFTjcUmhvGZm5kvRRuNJuQdJBINhwHCK+2IYHSZstAJsxKKK2mKYta4SUyAH+YQLs1z1p+HyG0UqeCs2bolL4Zss6mNeNK+u8M9Lf8XJnqI09ncjFoypVpkw6U8qo5Q/JhF4y2R3WHRaaSwDMK1NaCv0iq9nMA03EBHddKNM1KlNqqy+lR8otWe4vSyhRuwWvLc1+VPWOz15NQZiXjugtgJ9jzNhEwOKgcoCSp0SpU+DS0tCae3sJI1H848x2IoKA0J/fvHhvRuV4GTZ2tyYVlvx0l2NxR5cvoiYrJEprUBSni1BVVhzKugBB8yQeIixZfMLSkLfEVUmm1SBWBrye8lNLJsaA03I4r0qLQSwiELQwyW3PLApJVwSIUeCPY4EUcA0JjuOZhsY44BY7PnqvdS2YA1agrUUuAeB632gf2mnTCAwlTJiaQ2gKQB/nPHygmmWrNYEqNwdSmhA/DbfiD57wbpDX4zS42CttGb5VnKvKVps8I7aiVp8PiOkbcqR5FwPY/Cf/pX3b9YUc1hb3z/pBq6X/WVjHorNrp4pZdV4VrTV6fpAbPZ2JMolEdZdD3kxPEVX8Kla6a3q3Ic6QQz/AC+s1tJuV1UuOhoeFh6xW5+dz8HPZEcrZWtsQyg7eZMJt+CVBY58+DvA5dMlqk15bIhUGWKWVTxPJiOB2HmSTOFxoPGGsD21dj46VO/+0T1l4eaNtLc1sf0MS2pyve/9lkusa00dFuUc98RDM/K5q3RhMHnpb52PvEGbjXQ+NWXzFvfaEViqe0OnJL6YUK6rix5cD+kQZ2CR7U0MOG0eSseDE0OswUO/AjcQE05DqVRAw+MmSDR7rz/WDcuck4C9+BG4geyOljRlPHgfPlCl4Ja1lko3EbqfThB/xr+gOZCsrEPKYXI5MNj0ifmM1MRJpT+YKCvr86mIiUZaNx5xEZu7O9RwPLz/AFgseR43/QN41kX9jEiUFLr6e0OpNIoedj5jYxzShqPWGS16c7jzEXzatbRBUOHpnM7MANWsmlwSdhXb529YIZPj+9ww7yhqCjH8SiwbpaKv2nxGmVb75UfUn6RXsb2kmCUshTppZzxYb6VPCxEI9pK9Ip9xuNsP5J2klqCrVtr0gmm2wNfT3gNMALNqfVqmIbzLAPUiwEQcNjbEiYhVRMADi9lVB6mHJs+hJpJJHdUvYbb894pjGo6JryO9bNS7OYFMNhzNooaZ4jS9BwFTc2iDMzDvL/1260iJmvaKWcNKUstXUiisOFQfSxiqvnQ/i5EtZiFCKVDWq2wPWoA9YkU1WTbKX4zjZo+Eew9YnSJZLADjAfB406kk0qxVm6+EovzMz5RYwqyEuasd/wBB0im7ULZJMuno8zHF6RoU+cc5bhC99k58T5frDGDk63DOK6thwtziVJz9XxZwsvSxlprmmvwVICIBxa9SLUFPKFRjb/nQ28ileEhRJIFgBSHYUcluEOEHUKPKwqxxx1WKZiO0iTcY0uXiFPdkyzJuCWHxWaz32p9IuNYzDsN2fQTp2Y4kBAJs0yyxt4mPj9AaDqTygpMa4NOlS6ACO45lzAQCCCCKgi4IOxEdQJooUc6jyhRxxW8yy0TdIJIPTiP2IqnbTKk1y2oPg0/6NvkYt6Y5SN7xXu2ihpasAWo2w6gg/QRl0nPZf/45ePqZVrh8f8EWX9nQmypcyRM06lBIa4DUvQi4FR1gU2Q4uTUmWSFuSpqIPdj+0c1GSTo1KzAAbFA1akdOJEaBNQEEEVHGF+1NLejfVefp81Y318f/AAyfDZ2y2cEHraCKY8OKQczfKlmuTppwA8oBT8gK7CnlGPFc/qxKyxXaA+dZcfA0kAVajcqc6cI4EqdLO2oDlv7RPq0sUYR62LNInrTeqRRK0tyxYDOx8JtzB/MGC0iWjXSg6fpygJKmyZ9AxVjsCD4h5EfSOsQwwulu8rLZgoLeE6jsP6tuEY8LS3Jqyp8UT8ZmBUldNxeh+8OMMysRq+EkGh8J49DWJcufLnAawGpcHiPIi8d59qZEZKfykYUHxabEAHjTTt1jMalvkK6crhDWGnoR4SN6aaioI6co6xeH1LVbMLxVJOaIDxrUVP1hnOe07SpcuYp8SzCpH4lOo348BBpOb1IDc3G6JnaAVMutvFWnmDFCz6Z/PpTiOdq1BoIKZtn7Tp4/h1d1IB0aFqrEX06bkA84cyf7PsZiXHeq0kMbs4JbqQoNT6kRXMU68iSrSnxQPwE4iWwUBjpI8Sm2puBpStInOp8dpVwtPCeAEXV+weFwQlyZuJNZjEatKi+96kmnC1YLTPs3k1t3pqKoVZSpP4TVbHlHedt6SRimNbbM2OMornWgImbKt7g7dLRWZ0ku8pFK6nZFqtags1jXzMa5M+zuU8slJry+9OltfdvpcfDsFOk+fGKT2v8As5x2GmSwqd6GZFR5S21AWB4oa87W3hj6F/JuWGlpIliniZUCmY1NbAfianE3ptFfz3PllSnnTDVUBagNzyUdSbesRM87QMstZYKayFBLEUD6RUkcaVqBxjL+2Wf95/6dGLBT42rZm5DoKn9iIEnkvRa0sUb+QjnX2xYqaujDKuFVlPweKZev/UIFD5AHrDvYDtauDmtPmVYTAQxuWpWpbqaj1jN+9oa0rwHkP2IsGLxlMMiCgBYk87Ab+v0MenOtPZ5rXJ9JZP2klYpNcltS8x1+h84JawNzHyll+bTpBrJmvLO50MRWnMCx9Yu/Z77UsaWEsy/4gnbTZ/oR8hCeg9M3MTwTvWHO8peKnhs4maAzjQSKlagkdCRY+kCc37SnapPrCLzyuuSmPTVXL4Lljs+loCKg/T+8UTHdpklEaVAQeFkAGkobEaRawuPKmxMBBiMRiZmiSpdjwHDqTsB1MFF+y/ENLZ5zitK90lGZhxAY+ENTbcV5QMPJdJjanFjlyywdhc30T5uCY1CDvZBJ/wCmx8S146SfrFvn45V41PIRmXZ7s/iHnYaeoMoSCyFpm7yiKKBT4jpI5XJ8o0FNCX3PMxTlySnsjiGyUMS52T3MeRBbNRWFE3vod7DKlJxlYkrPikJnjj7jexiRh8/d7LLcnoDEfi0X+SfRdsLiQjaloG50EEf+PTOY9op2HE9rkBPM1PsImpJfi/sIJXS42ZUTT20Hf4xjxj3+KPSBCST+Mx06mliT6xvvWvkH2J+iTj8IJisLaiCATsDwikZl2Xx9+7eU1RT4ipqONxSLYs88Yjz81C8Y55nT2zVhUrgxrGdksdhXBaTMBJqGl+IV80r84lyOzWYT1VGlziqltIckBdV2pq2rGor2ql1oTBCTm6MN4b+S/oT+NP2VnIsnxaKEmLSg3LA/7wSnT3kqWmTJYABNKmp5DaJuIZ5mpQ1F02YG4bhXj/vGZdtsbNlDue8rqLa9Nbg/dJNyDvATPmxt2saD38fhZoqp7mtbi6khjU0rsb7RLyb7Nnxf82Y6vh1NQJTf4lN/FSopTYCvWM5y1mmCXJT4ncIOmpgB9Y+n8vw6yJUuTLsstVRbC4UUr5nf1inHi8a8mS5M250ir5ZhZMlP/SS1MoH+YGF1PMcSepqfyK9mpUtBMmS2rKY2rfxbvfpb340rA3PpcxZpeXQIVbvE2Bp8XvWtPOBs/NEk5dRPDrDmhN6zHYb+QHtFV3qdk0y29FY7a4f+KnNOLbWUV2UVpTka1PmYJZD28mYfDPLcGaSPBwp4d24b026xTsyx7M9AaKu375xF1nm3vEU+S5bKqSfGiWO1DmvxIam9SQTXc19Y2rsxmLYnBSzOqGmKQ1DQ8qj8J4x89zMMxb+nnx605mNV7AZzZpVTejLU14AG/oPeHLS+RL2zJu3XZ+Zg8bNlTWL31rMa5mI3wsTz4HqpgJKexPoPMxtf235KJ2Dl4kDxSG0t1Sbb5OB/rMYnJkPMISWrMx2Cgk+whq0hfLOFa/QW/frBrKsin4o6ZCFgKVY2VedWNhetos/ZT7OlWkzF3O4lA+Ef5yN/IW84vbYpUUKgAUbAAAD0ETX6lLiSrH6ZvmuCq5X9mSIAcTN1H8Euw8i5ufQCLJhpkjCpplIqDpufNjc+sVPPu3yqxVBrYWNLKDxvx9Ip+O7STptatpHIW+e8L8cuTvod54sXXZo2a9r1A+ID1gb2XxoxmPkyWrodm1XoSFVmIHHh84r/AGQ7C4nGzpeqXMWQWGuaQQAu50lqaidhSu8b1k+QYTBikmSiEcaVc+bmrH3glER3yLrLeTrgOYDL5UhNEpFReSjfqTuT1MeYvFhBUmIWKzSgoIpvaDPmrpFa8qX3pb1jay/CBjA29sP4zPqmggc+KY3+sd5TgnMsLVWmUBcg+FQdhXnBT/l5Cnj8Tb2JAHSnHeFxid8jKyTj4ARnnmIUHR2eT8B92/WFDfxmK/JQBKDjeHZZA2gZPxWkkciREY5pSIW6fZaktcFgJEcPSK9N7RKouREXF5xMAJ0NYVpsT5DjGPjs50kWbvwOMR8RmSrxjOsw7cuKaBvW5O1KVqPWK7jc1nzq6mJHIGg9oonBT7E16hfHJoea9uJEuoLgnkL/AEitT+30l28QYL0G8U2bJNDY+0QXSHr08onr1FF3y7tbhy900ci1x0229YtWCzfDzralr/Qw42vTzjKczkBZhp8LBXWnJ1DAelaekMyJ7IdSkgjiI14E+jV6ik9M2ySqy3VUY1HioWqWpcNTiL0ig9spTzXmTgCw73STbfSbCnDwmnQQP7J5rMOYSWdixY93UngwIA8q0jQ/+ANKDCoImOZikgHSy6tO/IMfURkz4PQV17k7Kn9kmAE7MpNdkLTb/wD81JH/AMtMfQMx4zj7OOyok4szqfDLcVAtVyo+lY0Ka0PbJdaYJz46lABofhPkQR7RneJnquGEsm8pWCm12E2ZfyoRFn7VYmjhS2lWFz5EERnmbuGZ0RyQtdAodmLO3ADc/MQNJudDcelWwNMxtXNecPnEClB7wDxD+LeH5M2m/wDsIzxM8gwZu0EslzYypqMDs1Pc0pFdbFjh+/3+UTMtmVdSeBr7f3jGtBJ74N8mYMYjDTZTrqWbLZSOJ1C1OoNDXpGJPnC4Sf8AwchFllXMubNmbkg0b9BW3QRpuAz+Y4FPCOm/vGS/anlndY4uNpyiZ6/C/wAwD6wCqcn8Q3FYl5FywnaBT4VOsVpYi54gHkOcA+1nawKhkyj42+M/hHIHn9IrXY6cqNOZwDSRNIrwIAII68PWAhasZPp0q2bXqG5HRFvyHtBgMFLSZ3D4nFG57zSJUs/0C9fMgnyinAwwz1Y+0UtbRKq09m09l/tIbGh5bES5xb+WimistLAHctWtdrU6waSeuEBn4vEVPCXqBAJ8hVj0jCMpzSZh5yTZR0uhqpoDSoINj0JiZjs8mzj/ADXLXLUOwJ3oBCfY2/6KZ9TqdPs2nJu2DTnWfLRWlBipVqiYCDQsPu7EEA/KDMhMBinM0TQfEwZSShV/vAGope9LxgeBzmZJ8Ut2XjQGx5VGxix9mu2YkIZcyXqUsWLA3q29QbH5Q/2tLSWyf3W3vZuOEwiSlpKACVrY6qnmTDwxwSjMQFG5JoAOpMfP3/O01WbQqLUkj4gaEmmxpEQ5zOmuzTJjMCbLqOkbGwJoIbjht6a0Kuvk3qZ9peFBIGtgOIWx8oUYomZgDf6Qot/HxfZN7lhrNO0AadNVDXS7D5mI0ucW3JgJgctxDap6yZjJUlmCMVoTU3pBrCSzaxvsKGt+keHkxePR7GLJ5LTK9j0KTCHqQDUGt6bgjrFjk9oSyBZl5kujA/jS2r1pfzEM9oMqLIGodSbil6eUCXkMUR+VFHUbEQOTFOaVtcnKNql9cob7WYRQwdRSpIPKu4PrDGU4I2JG/wBILTsgxUyXpEic4qCrCW5t7Qbynsfi3CVw00aQFupXbj4qQ3FDnHpk81/LYAzPDeM0v4afKKk0iN+y37KdZ14h9H9KUJ9WNh6ViFjPsdwstwGmTirV0mqbgVIPh3pceUNiTMlJmIGUWAr90aR5CpA+ZhoyY2zL/s+wclmDq01lP32otDcHStOHMmDkrL8OgosmUvkij8oVeZS9aGxgdLezB+y8iuOwo5z5Q/8AsWN5z2T3bBtOqWqOG001Al5ZU0O9g3r5w8qJwVR6COqiE1m29jpw6WjjsviwCdWxUBSQRX32g1MnpzPpeBImrHQzGXXTUVjXnbM/HX2RM3ysTg2qlCALitOZ3jOs9lypc4rI8ZKNqNLKRtpPGwjVlmKRWlhvy9Yy/FdlJjTXczbMTQAUsSeNYKMv+TMrF8Sik4jCVOoigNa04Xv6frDRw3JosGddmmkrVSW0it96H8v1itpUmnvDJpV0KuXPaPEkMWp9ItmS5IZieAeKovSoAHPlFakUqaxo32dz6rMU7V3+Gjcq87A+sZb0gsS2wvkmWugGpgfQiKt9sksaMM3EM6+hCn6iLhjswGG1M8wlBuGAYjVtcCpB2EZn9ouctiTLCqe7WrA8yaAj0p84VinVbKM9Lw0VKRNorX3FPcg/lHimGVPOOqxWeaTMtld5NVepJ8lBY/T5xB11JJ4mp9bxNyvGd2XbjoKr5sR+VYuuVSMmxYCFZmEmUFCXJUmm1WqPekC60MmPJdlDSO1Mad/+FQ15OLRh/UlT7q0e4n7DpgQGXiFZ+IZCqnyIJI9RGLLP2a8N/Rm44Q5Kfc8zFhzL7OMdIBLSS4HGWQ/yHi+UV6YhWxBBHAih9oomk+hLlrs411YwQwqVP9Irt03gdLNCTy/YixdnnEsBnVirVGofdNj6wxX4p0C1vgFvhmYlirVPT2hRoMvAhgGUqynYgi8KI/ya+h/tSbUsqhpQaeXD2h04VNQfSuqlNVBUDlXeOw/WPddoMWMT8slOavLRieJUE/MQxh+z2GltrSRKVhsQiinla0TDMjlsSBHG7Y/HOuIjYmsdLNjjCTqgL2oxAEpTxWbLPuwB+Rh/E5kBYe8Ac8Peywit99GJ6KamM8lPYSh10gDm+YhJg6oPkWEDZOPmTHooJPIfmeEHJuSo7BnqxApStBuT+cTZMhVFFAA6WiHLUuto9HFLmUmRsHl7UBdvRf1iYuDXlXzJMdgxy2KAO9+UJGHowCH7o+cOS8DLW4lrXyvHctqmu0dTmGmCQOwJmOcPdNIQcoFNjFG5EddpMejTFlFqMtSTWg00qoZqGld6C9oG4XFSQCQR4TpJYE3O2lfibzMH4thJpDmKmM9lQnqRQfO8C5nZZaEvpWpuR4QBvcnkBFgwebI3IU4sbmlLqija/SAeaY9ptGDFhcBaaaGtKUvUkUIN4JQ0Lq0wJimw0iqylMwmxPAU/qO3oI8y/tRNk6h3MsowGpaEk1vqvYmJuDwhBq1AKhgT8RNbhhvXr5bgxNxGGVwNYAArpqoXjtqpqIHlDUl8iHT7RBxSma3h1BFAUBrmldQVr8CTQwSTJZUyTpmUAArXka3NfxXHtHBnpJCtbSxoNPCnMmpH9o7zl5kuSTLojChApUgHc3tQ8GFLihuYapr4AeRPhmd9rck/hpwUGqsKqedyDbgbQCgzn8xnYO7FmNjU1228t4DsYNdCK7FqhxDSGQIM5HkffmpNEBoeZ6CNbSWzEm3pGj/ZVMMzDTZaqUmK1e9FCTqFVsb2HpeNPw2KKqA7AkDewr1j5zmZzOwmJmmQ5SvhNOIFKC/KG/8AmvFNcz5h/wDdE9YXT2ipZlM+L+D6QnZ5JWmt1FeZAiNiZOGxSlXWXMU8CAfnHzhPxzudTuzHmST9Yk5dn8+QwaXMI6bg+YMb+O10wffX0bBmX2R4OYD3euUT+E6h7NX6xIy7sacPIMoCVNpUgslzXhRiVB6wL7G/aes8iVNUrMput1NNzzWNEw+KVwCCCDxF4B1knhhpY65SMlbsFPJJ7vTc2rWnqDeFGw9yIUZ7lGe3BLMwRyuIoYhvOiO80xU2l2TKW+ibNxcRjPJiIz9YRmwt5pQ1YafwTe+C7msRcRmBawsIizJ8NGbE152+imPTpcs6Yx5DEzECI07HAQhsoSSJrOBDE3GgQIxubBVqxoIrWZYudPFArKh5VqfOmw6RqWzGwxnPbDSCJOln2uaAfrGd4rOMX3jTBMm6jxVreQAsBE98oIa43B+W8dDK6f7ExTPjAmpdfIsh7Uzpb6sUZ05KEadRqOo4cPnFlzP7QJciSqyJTATBqLMalQw3C3qQSN7RVZkinP3/AEhjNJ6OEUMKqgUjkfWCXjTBp1K8UwllOZu8/UTr702BFWqwqtvL2pB58t+8pqu4H1tzBgD2bxelJjAapi0UdEO+n1/7eseYXGzvHX4l8ZrcFajUQD0IP7EG5dPa4ETeuGWA4cnYVoRQ2XnWp2rHa4+XQgTABqCsVuRU0FWPXiOcBcTwMyYzGXMAIG2lrg0Fo6wyaJ8wLLqjXat/C3HzuOPCGRh/yBrL/iN43OJgtLWlK6xTxU+FvEb2PHrEeSSrABtcw3lPvWu6mC2YSJoOrStVPjp95SFVjvsysre8QRhVQiWh1ByGlzPwNxHQV3/dHeCnhIX5N9knCsspTMI1h7TJfFDwYfkfTrBXDy+60ma2pX/wWF9NbaWHEcCv57RMOplvqpqxKnTMQ7MD979fe3EpgsD3dTU3OqhNQvRYC8ihchY8btmZdr8EZeIKUABAYAXADcB0qDAN5Ypbyi1dtAZuJZh90BfYfqYrr4RjwIpfhAKk0bkhqjjDYHURvTnvF1wEtJaBVAA+Z6mkVjAavhAoONuXU7QfXMpUsfEBAZOVpBYuNtlYz1q4iYf6vyERJRoDEjOZyvPZkJKsQeV6CsRmSHz0JrtnYeEDHMOyZRZgqipYgAcybAQYBfvs1ykhJmIIsf5YPEAULEetB6Ra2xb4ZXnS28IBYrWxpeo4V+sTMnywYfDy5Q+4ortdt2PO5JiufaHiRKwwRT/jNQjoviYjlegPnCHPkx8vxkIYb7aU0jXJfVS+kilelY9jIDMPKFG+1IPuM+qcywJQaluPnAkzIuDpUUMVHHye7cr7eRiT1Ea5KvTXv+Iw02GnnQ3MmRBxOKpEpd0SJuKpA7EZvwEQsROZrCsDsK6zRM0mjJzt61MMmGxVXrgKTcxsel/KJGGwZcBibEAil6g3EQezeNEyWVYLVTpJGzAitfY3j3A5avdqys6llBNGO5F7bb1g/bSB8uQ5IwCLwqeZufSu0SXljlABzOX4Zgbow/MRFfP5kv8AxEPmLx2hm0EM9khTKcAeCatf8systv8AuHtD83CodwD5xXcy7RrMlOFbS1KjgQy+JfmBHUztItBtWgrfjS/zjfHaA3yS8fgZfED0EBMTlUk/dhvEdpK7H2FYHTcyLcPc/pGqGY6RzjctAB7ttLCjAg06EW/d4cwElxJaZMOt1JWoIujAVFePE3iLMevH2iZl8oGRiFvcKd+Wr2h0vSJck/0P4GahWijUSvdkngQf5Tf+MFpQmu0pyQgdTKY8iPCa8RuPaKZlUp5BYmYCGFChNajlatD9PSLXg071AWJIJDEV+9ShNevGKHlS7FTiquidMwYZNLzListjv8Pwn/Qz/wCmICz0SWyKPAyk/wBSzVtRfNvkfOp+ThUIrS539Ir+AywjMERhUMxZa3qPERv1BHpGe/5dBPD49sJZLh2+JjVqAV42glin0qTyEG2yBfuHT03HpxHzgN2ly15eGmMWWgFLVqamgFKdYkqK3tlMZI1pGczfGxY7kk+5hCQOVfnCBpDiv0/ONCImOrp0rAwMlf5gty2ixFAfi+cQcRh0PWDmtcCbhN7KxOUBjS43B6RzqiXjgK0WlB84i6Ypnojrs9URYuxOH1YpWpXQCyiwq33Rc06+kV2sWvIJ8vD4YtOs0w6kp8dFstBwvU16xrekdK2zRP8AjBAOoy5QW7E1Yr57D6xnXa7Ov4qcCrs0tF0rqAWpJqxCjYG3tEHNc8mYg+I0W1hxpsWpuYh8I6Vo2n9CCx7ChQQB9exU+1U2k0f5fzi1xRe2GJriNIudIFBvesR5+ZKcH7gidiYYw2CeefCPCN2Ow/U9IMZd2ZLeKdYcEH/kfyg9MkBAFUAADYWAgcfp/mh2X1CXEgiZkiS8OQtzxbif7dIy3McMBPYmtHU7Gl1Fgee3zjaZiVlsOkY/2klMGav3WPkBD7WuieK32EsPNWUoCgD9edYaw+aURR0/MwOIDAHeoBvEbvKD1P1MT/ZTt7QdfNjTj8hA3FY4kbj6xDWfSPHngwI3WyFippPWIfXjEuagMRlTccrwxPgFzyjipj0TTHYSPNMYboXewU7PNUzl5y2+X+8CWlwR7NNTEgfiV1+VY1C73oEmbFi7J4rUTLF23C8SOnMjlyitTJRqehI9o8lOVIIahFwRuCONRG6TM8muTXsvy2YxoEI5lhQD3idiskH8VhXH/TDqTz8JIPvX3gP2G7cidSTPIWbsrbCZ06N9Yu7SxqU8q/MUhkwkhGTJTfIgsUv7SsdSXLlDdzqNOS/3Pyi8kRlPbLGd7i35JRB6fF8yY63pGYluitdyeXzj0Kdqn0iYqjp6w3PTiOET+RW18kPFeEVpc+8A8ZiXa21eW/lBvFrq28/9zALFTCDWoNORr84dj0Iy7XXREmIy2IIPWGSxPSJc/GtMPiv1NyPL9IZ0w5bJnr4PVlgDrxjtKk845EOoYIweCxw0yOWePKwWzhwOOcexH76FGHH2JWsBJuEUTWelWPHjbgOUHKwLcVY+cDKObPZEqsR8X8RgjLWggVNm1J84Iwew4sYz7OssBntqFVJGodDvGiYRLRWszkBnY8re0KzdDsPNaM/m5a0p3lb6Dbqpup+vtA8yd+hI+hi/Zjl4JSZT4hoavNdv31iq4rDjU4A+8f8AtWJfspn4AU2GT5QSxEinCIZk1P6Rg/aRG1Q394dbRP8A4U/h94YnSKUJPHhGp8gU9rg4aV5COCV518oe7gcoXcwO0M02RS3IQ2s51ZWQ6WU1H5g9CKiJbSY57mCVGONogMSSSeJJpwuax53cSxIoxEONIgnQERtAt7XrSkbN9nmeTMVhg80glT3deJCgeJupr8oxnGyzW0XP7NO1cuQryZzBAxDqx+GtKEE8NhD46I8r29GuYicFRm4KCfYVjGHnamLG+ok18zX840DtJ2xkLh27qbLdyAAoNamor8r+kZnlmJ1KQaBlt58j++UBmT0HgfOiUYamMOP6w6b8zDbSvSJSwEYtakrw4DrA2h00IoRWDuIwmva55iITZNU0JI53imLSXJHkxt1wCi33RQD3j1sE9K09t/UQYl5Uo5mH0kaY33l8HLA/kAScA7fCjH0MSpORzDyHmf0g8s4wMzDHspOk0B3PXpBLI66BeNT2SJeUS5Slm8ZAJvYWHLj6xVgSIcxE5m4k16x6UpvBymuxdNPpHBpCj3RHkGAfYyrEAb+sTmmWgQ2IvbeOgxknEYiimB+Fk87mPcY+yjzMPYIQWjjzNMcsiUSTSth/aKsmdS3Hhqae3vA77R81QzhJ1VcDVT8I69TGfnN3kzdyVsacoVkjyHYrUmj5piXaQ6LRSSpVifhIIqaDeotFWCzTqB073POw/tBPAZj3yih+cOScPdxyI26j+0SvfRW0uwJ/BtxEefwv7EWNcOB/ePJoUfunzgGGkVd8IfLzhmfhfCePkIsE6nID5xDmyweZ+kD0zX0Dxh13qL0hp0H7tClr4BzFR7R4yE/3jKXIUPcoaaX5fWPDKh0W4+0eF+nvGBkaYlCPb2uITr5w5Plkg9L+0KWoI2JMH2tgbUtoEYxb1+kRMME7xC4qmpSw/pqNQt0rB+fhSRwHnf6QCxOHoYoxV8EmeV+yNM7Y9mcKuAmTZKAaQHVgzEbrcVPFbRnGVP8AzQVoaihUbbb/ACj3HY5+5EvWQlbrqNDYcNiLAxOyrDIqh1pz60O/tDMj0hOKdvf0E6PzA8o47kcifO8S1SvWOyvSIvJl2kiGZRjlpXyiaU5x6JQ4CsBvRr54IbSxvwjhpY5ARMVKWOx26HlHplDgPWOfBqYPMqB+Iwe9QCDBmaOvtDTjp7wcW56AqFS0ystgGrZQPSHEy78Vz8oONKrDS4Yk/sesO91tCpxTL5Bv8COQhQW/hh+IQo7dB/wPoXGm0B8vNXPnChRdHR5r7HTu3nEmTtChRpxgeNcnNZ9STc73gdnB/nv5/lChRwQd7Gt4otso+J/Jfq0KFEd/sWx+iHU2MRMcYUKEFBHUWgfjWhQoFmfJBkn4v3xMeA3hQo6+zsfR1xjyfYCkKFAoZXRzhRXe/nHjbwoUNoRi/YR2gPjBeFCjcP7B5v1ZAxQ/lHyH1MEezP8Ahn/MfoI8hRRl6IsHZYcN8I8omNtChRCyxdEdYcm7CFCjAiM+xjyc14UKOfRn/segWhtd4UKMQTJBWIGYcIUKHYv2EZOiMohQoUMO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8" name="Picture 4" descr="http://padresexpertos.com/blog/wp-content/uploads/2012/09/Foto-1-Matoneo-estudiant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2204864"/>
            <a:ext cx="3204617" cy="3961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4736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barn(inVertical)">
                                      <p:cBhvr>
                                        <p:cTn id="1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2060"/>
          </a:solidFill>
        </p:spPr>
        <p:txBody>
          <a:bodyPr/>
          <a:lstStyle/>
          <a:p>
            <a:r>
              <a:rPr lang="es-CO" dirty="0" smtClean="0">
                <a:solidFill>
                  <a:schemeClr val="bg1"/>
                </a:solidFill>
              </a:rPr>
              <a:t>Matoneo vs. peleas</a:t>
            </a:r>
            <a:endParaRPr lang="es-CO" dirty="0">
              <a:solidFill>
                <a:schemeClr val="bg1"/>
              </a:solidFill>
            </a:endParaRPr>
          </a:p>
        </p:txBody>
      </p:sp>
      <p:sp>
        <p:nvSpPr>
          <p:cNvPr id="3" name="2 Marcador de contenido"/>
          <p:cNvSpPr>
            <a:spLocks noGrp="1"/>
          </p:cNvSpPr>
          <p:nvPr>
            <p:ph idx="1"/>
          </p:nvPr>
        </p:nvSpPr>
        <p:spPr>
          <a:xfrm>
            <a:off x="2843808" y="1600200"/>
            <a:ext cx="3024336" cy="4925144"/>
          </a:xfrm>
        </p:spPr>
        <p:txBody>
          <a:bodyPr>
            <a:normAutofit fontScale="70000" lnSpcReduction="20000"/>
          </a:bodyPr>
          <a:lstStyle/>
          <a:p>
            <a:pPr marL="0" indent="0" algn="ctr">
              <a:buNone/>
            </a:pPr>
            <a:r>
              <a:rPr lang="es-CO" dirty="0" smtClean="0"/>
              <a:t>El matoneo hace referencia a actitudes y comportamientos agresivos, intencionados y repetidos que ocurren sin motivación y con frecuencia son adoptados por uno o más estudiantes contra otro u otros. </a:t>
            </a:r>
          </a:p>
          <a:p>
            <a:pPr marL="0" indent="0" algn="ctr">
              <a:buNone/>
            </a:pPr>
            <a:r>
              <a:rPr lang="es-CO" dirty="0" smtClean="0"/>
              <a:t>Casi siempre sucede en presencia de testigos que permanecen en silencio para no atraer la atención de los agresores o aplauden el hecho. </a:t>
            </a:r>
          </a:p>
        </p:txBody>
      </p:sp>
      <p:pic>
        <p:nvPicPr>
          <p:cNvPr id="3074" name="Picture 2" descr="http://t0.gstatic.com/images?q=tbn:ANd9GcTQwnY3VXBdsYDrlFefFNnZo20-JPUu4swGFpT-cQai_WGP41B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420888"/>
            <a:ext cx="2592288" cy="309634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t3.gstatic.com/images?q=tbn:ANd9GcTzjKEC2xyQpoIp1nIBHJV10Ci9lPuKZQJLn1m2FyO0hCtiMSDPj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2420888"/>
            <a:ext cx="2736304"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780472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074"/>
                                        </p:tgtEl>
                                        <p:attrNameLst>
                                          <p:attrName>style.visibility</p:attrName>
                                        </p:attrNameLst>
                                      </p:cBhvr>
                                      <p:to>
                                        <p:strVal val="visible"/>
                                      </p:to>
                                    </p:set>
                                    <p:anim calcmode="lin" valueType="num">
                                      <p:cBhvr>
                                        <p:cTn id="21" dur="1000" fill="hold"/>
                                        <p:tgtEl>
                                          <p:spTgt spid="3074"/>
                                        </p:tgtEl>
                                        <p:attrNameLst>
                                          <p:attrName>ppt_w</p:attrName>
                                        </p:attrNameLst>
                                      </p:cBhvr>
                                      <p:tavLst>
                                        <p:tav tm="0">
                                          <p:val>
                                            <p:fltVal val="0"/>
                                          </p:val>
                                        </p:tav>
                                        <p:tav tm="100000">
                                          <p:val>
                                            <p:strVal val="#ppt_w"/>
                                          </p:val>
                                        </p:tav>
                                      </p:tavLst>
                                    </p:anim>
                                    <p:anim calcmode="lin" valueType="num">
                                      <p:cBhvr>
                                        <p:cTn id="22" dur="1000" fill="hold"/>
                                        <p:tgtEl>
                                          <p:spTgt spid="3074"/>
                                        </p:tgtEl>
                                        <p:attrNameLst>
                                          <p:attrName>ppt_h</p:attrName>
                                        </p:attrNameLst>
                                      </p:cBhvr>
                                      <p:tavLst>
                                        <p:tav tm="0">
                                          <p:val>
                                            <p:fltVal val="0"/>
                                          </p:val>
                                        </p:tav>
                                        <p:tav tm="100000">
                                          <p:val>
                                            <p:strVal val="#ppt_h"/>
                                          </p:val>
                                        </p:tav>
                                      </p:tavLst>
                                    </p:anim>
                                    <p:anim calcmode="lin" valueType="num">
                                      <p:cBhvr>
                                        <p:cTn id="23" dur="1000" fill="hold"/>
                                        <p:tgtEl>
                                          <p:spTgt spid="3074"/>
                                        </p:tgtEl>
                                        <p:attrNameLst>
                                          <p:attrName>style.rotation</p:attrName>
                                        </p:attrNameLst>
                                      </p:cBhvr>
                                      <p:tavLst>
                                        <p:tav tm="0">
                                          <p:val>
                                            <p:fltVal val="90"/>
                                          </p:val>
                                        </p:tav>
                                        <p:tav tm="100000">
                                          <p:val>
                                            <p:fltVal val="0"/>
                                          </p:val>
                                        </p:tav>
                                      </p:tavLst>
                                    </p:anim>
                                    <p:animEffect transition="in" filter="fade">
                                      <p:cBhvr>
                                        <p:cTn id="24" dur="1000"/>
                                        <p:tgtEl>
                                          <p:spTgt spid="3074"/>
                                        </p:tgtEl>
                                      </p:cBhvr>
                                    </p:animEffect>
                                  </p:childTnLst>
                                </p:cTn>
                              </p:par>
                              <p:par>
                                <p:cTn id="25" presetID="31" presetClass="entr" presetSubtype="0" fill="hold" nodeType="withEffect">
                                  <p:stCondLst>
                                    <p:cond delay="0"/>
                                  </p:stCondLst>
                                  <p:childTnLst>
                                    <p:set>
                                      <p:cBhvr>
                                        <p:cTn id="26" dur="1" fill="hold">
                                          <p:stCondLst>
                                            <p:cond delay="0"/>
                                          </p:stCondLst>
                                        </p:cTn>
                                        <p:tgtEl>
                                          <p:spTgt spid="3076"/>
                                        </p:tgtEl>
                                        <p:attrNameLst>
                                          <p:attrName>style.visibility</p:attrName>
                                        </p:attrNameLst>
                                      </p:cBhvr>
                                      <p:to>
                                        <p:strVal val="visible"/>
                                      </p:to>
                                    </p:set>
                                    <p:anim calcmode="lin" valueType="num">
                                      <p:cBhvr>
                                        <p:cTn id="27" dur="1000" fill="hold"/>
                                        <p:tgtEl>
                                          <p:spTgt spid="3076"/>
                                        </p:tgtEl>
                                        <p:attrNameLst>
                                          <p:attrName>ppt_w</p:attrName>
                                        </p:attrNameLst>
                                      </p:cBhvr>
                                      <p:tavLst>
                                        <p:tav tm="0">
                                          <p:val>
                                            <p:fltVal val="0"/>
                                          </p:val>
                                        </p:tav>
                                        <p:tav tm="100000">
                                          <p:val>
                                            <p:strVal val="#ppt_w"/>
                                          </p:val>
                                        </p:tav>
                                      </p:tavLst>
                                    </p:anim>
                                    <p:anim calcmode="lin" valueType="num">
                                      <p:cBhvr>
                                        <p:cTn id="28" dur="1000" fill="hold"/>
                                        <p:tgtEl>
                                          <p:spTgt spid="3076"/>
                                        </p:tgtEl>
                                        <p:attrNameLst>
                                          <p:attrName>ppt_h</p:attrName>
                                        </p:attrNameLst>
                                      </p:cBhvr>
                                      <p:tavLst>
                                        <p:tav tm="0">
                                          <p:val>
                                            <p:fltVal val="0"/>
                                          </p:val>
                                        </p:tav>
                                        <p:tav tm="100000">
                                          <p:val>
                                            <p:strVal val="#ppt_h"/>
                                          </p:val>
                                        </p:tav>
                                      </p:tavLst>
                                    </p:anim>
                                    <p:anim calcmode="lin" valueType="num">
                                      <p:cBhvr>
                                        <p:cTn id="29" dur="1000" fill="hold"/>
                                        <p:tgtEl>
                                          <p:spTgt spid="3076"/>
                                        </p:tgtEl>
                                        <p:attrNameLst>
                                          <p:attrName>style.rotation</p:attrName>
                                        </p:attrNameLst>
                                      </p:cBhvr>
                                      <p:tavLst>
                                        <p:tav tm="0">
                                          <p:val>
                                            <p:fltVal val="90"/>
                                          </p:val>
                                        </p:tav>
                                        <p:tav tm="100000">
                                          <p:val>
                                            <p:fltVal val="0"/>
                                          </p:val>
                                        </p:tav>
                                      </p:tavLst>
                                    </p:anim>
                                    <p:animEffect transition="in" filter="fade">
                                      <p:cBhvr>
                                        <p:cTn id="30" dur="1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27584" y="3284984"/>
            <a:ext cx="7560840" cy="3573016"/>
          </a:xfrm>
        </p:spPr>
        <p:txBody>
          <a:bodyPr>
            <a:noAutofit/>
          </a:bodyPr>
          <a:lstStyle/>
          <a:p>
            <a:pPr marL="0" indent="0" algn="ctr">
              <a:buNone/>
            </a:pPr>
            <a:r>
              <a:rPr lang="es-CO" sz="2800" b="1" dirty="0" smtClean="0"/>
              <a:t>Es </a:t>
            </a:r>
            <a:r>
              <a:rPr lang="es-CO" sz="2800" b="1" dirty="0"/>
              <a:t>importante distinguir el matoneo de las peleas. </a:t>
            </a:r>
            <a:r>
              <a:rPr lang="es-CO" sz="2800" i="1" dirty="0">
                <a:latin typeface="Agency FB" pitchFamily="34" charset="0"/>
              </a:rPr>
              <a:t>El matoneo implica la presencia de un agresor en situación de superioridad y de un agredido</a:t>
            </a:r>
            <a:r>
              <a:rPr lang="es-CO" sz="2800" dirty="0"/>
              <a:t>, las peleas son eventos puntuales. </a:t>
            </a:r>
            <a:r>
              <a:rPr lang="es-CO" sz="2800" i="1" dirty="0">
                <a:latin typeface="Agency FB" pitchFamily="34" charset="0"/>
              </a:rPr>
              <a:t>Además, el matoneo causa efectos negativos como baja autoestima, estados de </a:t>
            </a:r>
            <a:r>
              <a:rPr lang="es-CO" sz="2800" i="1" dirty="0" smtClean="0">
                <a:latin typeface="Agency FB" pitchFamily="34" charset="0"/>
              </a:rPr>
              <a:t>ansiedad </a:t>
            </a:r>
            <a:r>
              <a:rPr lang="es-CO" sz="2800" i="1" dirty="0">
                <a:latin typeface="Agency FB" pitchFamily="34" charset="0"/>
              </a:rPr>
              <a:t>y cuadros </a:t>
            </a:r>
            <a:r>
              <a:rPr lang="es-CO" sz="2800" i="1" dirty="0" smtClean="0">
                <a:latin typeface="Agency FB" pitchFamily="34" charset="0"/>
              </a:rPr>
              <a:t>depresivos, </a:t>
            </a:r>
            <a:r>
              <a:rPr lang="es-CO" sz="2800" i="1" dirty="0">
                <a:latin typeface="Agency FB" pitchFamily="34" charset="0"/>
              </a:rPr>
              <a:t>dificultando la integración en el medio escolar y el desarrollo normal de los aprendizajes</a:t>
            </a:r>
            <a:r>
              <a:rPr lang="es-CO" sz="2800" i="1" dirty="0" smtClean="0">
                <a:latin typeface="Agency FB" pitchFamily="34" charset="0"/>
              </a:rPr>
              <a:t>.</a:t>
            </a:r>
            <a:endParaRPr lang="es-CO" sz="2800" i="1" dirty="0">
              <a:latin typeface="Agency FB" pitchFamily="34" charset="0"/>
            </a:endParaRPr>
          </a:p>
        </p:txBody>
      </p:sp>
      <p:pic>
        <p:nvPicPr>
          <p:cNvPr id="2050" name="Picture 2" descr="http://t0.gstatic.com/images?q=tbn:ANd9GcTeRKqq9TjZKc6T16DXJo2rz-BplXmFyUfWVTWrlqsLyvB-tamZ5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07901"/>
            <a:ext cx="2095500" cy="254503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2.gstatic.com/images?q=tbn:ANd9GcQWMPSBDFQvIqwj_2k7FVKdt_lygIiWaloWe88wHP7xwkN0arK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295325"/>
            <a:ext cx="1944216" cy="2557611"/>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2411760" y="307901"/>
            <a:ext cx="4392488" cy="2677656"/>
          </a:xfrm>
          <a:prstGeom prst="rect">
            <a:avLst/>
          </a:prstGeom>
        </p:spPr>
        <p:txBody>
          <a:bodyPr wrap="square">
            <a:spAutoFit/>
          </a:bodyPr>
          <a:lstStyle/>
          <a:p>
            <a:pPr algn="ctr"/>
            <a:r>
              <a:rPr lang="es-CO" sz="2400" dirty="0"/>
              <a:t>La conducta de matoneo pueden generarse entre un grupo y un individuo, en enfrentamientos individuales, con agresiones físicas, verbales o gestuales (groserías, apodos o muecas), abiertas o descubiertas. </a:t>
            </a:r>
          </a:p>
        </p:txBody>
      </p:sp>
    </p:spTree>
    <p:extLst>
      <p:ext uri="{BB962C8B-B14F-4D97-AF65-F5344CB8AC3E}">
        <p14:creationId xmlns:p14="http://schemas.microsoft.com/office/powerpoint/2010/main" val="333398175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1)">
                                      <p:cBhvr>
                                        <p:cTn id="7" dur="2000"/>
                                        <p:tgtEl>
                                          <p:spTgt spid="2050"/>
                                        </p:tgtEl>
                                      </p:cBhvr>
                                    </p:animEffect>
                                  </p:childTnLst>
                                </p:cTn>
                              </p:par>
                              <p:par>
                                <p:cTn id="8" presetID="21" presetClass="entr" presetSubtype="1" fill="hold" nodeType="withEffect">
                                  <p:stCondLst>
                                    <p:cond delay="0"/>
                                  </p:stCondLst>
                                  <p:childTnLst>
                                    <p:set>
                                      <p:cBhvr>
                                        <p:cTn id="9" dur="1" fill="hold">
                                          <p:stCondLst>
                                            <p:cond delay="0"/>
                                          </p:stCondLst>
                                        </p:cTn>
                                        <p:tgtEl>
                                          <p:spTgt spid="2052"/>
                                        </p:tgtEl>
                                        <p:attrNameLst>
                                          <p:attrName>style.visibility</p:attrName>
                                        </p:attrNameLst>
                                      </p:cBhvr>
                                      <p:to>
                                        <p:strVal val="visible"/>
                                      </p:to>
                                    </p:set>
                                    <p:animEffect transition="in" filter="wheel(1)">
                                      <p:cBhvr>
                                        <p:cTn id="10" dur="2000"/>
                                        <p:tgtEl>
                                          <p:spTgt spid="2052"/>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ipe(down)">
                                      <p:cBhvr>
                                        <p:cTn id="18" dur="580">
                                          <p:stCondLst>
                                            <p:cond delay="0"/>
                                          </p:stCondLst>
                                        </p:cTn>
                                        <p:tgtEl>
                                          <p:spTgt spid="3">
                                            <p:txEl>
                                              <p:pRg st="0" end="0"/>
                                            </p:txEl>
                                          </p:spTgt>
                                        </p:tgtEl>
                                      </p:cBhvr>
                                    </p:animEffect>
                                    <p:anim calcmode="lin" valueType="num">
                                      <p:cBhvr>
                                        <p:cTn id="19"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4" dur="26">
                                          <p:stCondLst>
                                            <p:cond delay="650"/>
                                          </p:stCondLst>
                                        </p:cTn>
                                        <p:tgtEl>
                                          <p:spTgt spid="3">
                                            <p:txEl>
                                              <p:pRg st="0" end="0"/>
                                            </p:txEl>
                                          </p:spTgt>
                                        </p:tgtEl>
                                      </p:cBhvr>
                                      <p:to x="100000" y="60000"/>
                                    </p:animScale>
                                    <p:animScale>
                                      <p:cBhvr>
                                        <p:cTn id="25" dur="166" decel="50000">
                                          <p:stCondLst>
                                            <p:cond delay="676"/>
                                          </p:stCondLst>
                                        </p:cTn>
                                        <p:tgtEl>
                                          <p:spTgt spid="3">
                                            <p:txEl>
                                              <p:pRg st="0" end="0"/>
                                            </p:txEl>
                                          </p:spTgt>
                                        </p:tgtEl>
                                      </p:cBhvr>
                                      <p:to x="100000" y="100000"/>
                                    </p:animScale>
                                    <p:animScale>
                                      <p:cBhvr>
                                        <p:cTn id="26" dur="26">
                                          <p:stCondLst>
                                            <p:cond delay="1312"/>
                                          </p:stCondLst>
                                        </p:cTn>
                                        <p:tgtEl>
                                          <p:spTgt spid="3">
                                            <p:txEl>
                                              <p:pRg st="0" end="0"/>
                                            </p:txEl>
                                          </p:spTgt>
                                        </p:tgtEl>
                                      </p:cBhvr>
                                      <p:to x="100000" y="80000"/>
                                    </p:animScale>
                                    <p:animScale>
                                      <p:cBhvr>
                                        <p:cTn id="27" dur="166" decel="50000">
                                          <p:stCondLst>
                                            <p:cond delay="1338"/>
                                          </p:stCondLst>
                                        </p:cTn>
                                        <p:tgtEl>
                                          <p:spTgt spid="3">
                                            <p:txEl>
                                              <p:pRg st="0" end="0"/>
                                            </p:txEl>
                                          </p:spTgt>
                                        </p:tgtEl>
                                      </p:cBhvr>
                                      <p:to x="100000" y="100000"/>
                                    </p:animScale>
                                    <p:animScale>
                                      <p:cBhvr>
                                        <p:cTn id="28" dur="26">
                                          <p:stCondLst>
                                            <p:cond delay="1642"/>
                                          </p:stCondLst>
                                        </p:cTn>
                                        <p:tgtEl>
                                          <p:spTgt spid="3">
                                            <p:txEl>
                                              <p:pRg st="0" end="0"/>
                                            </p:txEl>
                                          </p:spTgt>
                                        </p:tgtEl>
                                      </p:cBhvr>
                                      <p:to x="100000" y="90000"/>
                                    </p:animScale>
                                    <p:animScale>
                                      <p:cBhvr>
                                        <p:cTn id="29" dur="166" decel="50000">
                                          <p:stCondLst>
                                            <p:cond delay="1668"/>
                                          </p:stCondLst>
                                        </p:cTn>
                                        <p:tgtEl>
                                          <p:spTgt spid="3">
                                            <p:txEl>
                                              <p:pRg st="0" end="0"/>
                                            </p:txEl>
                                          </p:spTgt>
                                        </p:tgtEl>
                                      </p:cBhvr>
                                      <p:to x="100000" y="100000"/>
                                    </p:animScale>
                                    <p:animScale>
                                      <p:cBhvr>
                                        <p:cTn id="30" dur="26">
                                          <p:stCondLst>
                                            <p:cond delay="1808"/>
                                          </p:stCondLst>
                                        </p:cTn>
                                        <p:tgtEl>
                                          <p:spTgt spid="3">
                                            <p:txEl>
                                              <p:pRg st="0" end="0"/>
                                            </p:txEl>
                                          </p:spTgt>
                                        </p:tgtEl>
                                      </p:cBhvr>
                                      <p:to x="100000" y="95000"/>
                                    </p:animScale>
                                    <p:animScale>
                                      <p:cBhvr>
                                        <p:cTn id="31"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t>Existen por lo menos cinco tipos de matoneo</a:t>
            </a:r>
            <a:endParaRPr lang="es-CO" b="1" i="1" dirty="0"/>
          </a:p>
        </p:txBody>
      </p:sp>
      <p:sp>
        <p:nvSpPr>
          <p:cNvPr id="3" name="2 Marcador de contenido"/>
          <p:cNvSpPr>
            <a:spLocks noGrp="1"/>
          </p:cNvSpPr>
          <p:nvPr>
            <p:ph sz="half" idx="1"/>
          </p:nvPr>
        </p:nvSpPr>
        <p:spPr>
          <a:xfrm>
            <a:off x="323528" y="1916832"/>
            <a:ext cx="3744416" cy="4525963"/>
          </a:xfrm>
        </p:spPr>
        <p:txBody>
          <a:bodyPr>
            <a:normAutofit/>
          </a:bodyPr>
          <a:lstStyle/>
          <a:p>
            <a:pPr marL="0" indent="0">
              <a:buNone/>
            </a:pPr>
            <a:r>
              <a:rPr lang="es-CO" sz="2400" b="1" dirty="0" smtClean="0"/>
              <a:t>FICICO.</a:t>
            </a:r>
            <a:r>
              <a:rPr lang="es-CO" sz="2400" dirty="0" smtClean="0"/>
              <a:t> Puede ser directo (amenazar con armas, golpear o empujar) o indirecto (esconder, romper o esconder cosas).</a:t>
            </a:r>
          </a:p>
          <a:p>
            <a:pPr marL="0" indent="0">
              <a:buNone/>
            </a:pPr>
            <a:endParaRPr lang="es-CO" sz="2400" dirty="0" smtClean="0"/>
          </a:p>
          <a:p>
            <a:pPr marL="0" indent="0">
              <a:buNone/>
            </a:pPr>
            <a:r>
              <a:rPr lang="es-CO" sz="2400" b="1" dirty="0" smtClean="0"/>
              <a:t>VERBAL</a:t>
            </a:r>
            <a:r>
              <a:rPr lang="es-CO" sz="2400" dirty="0" smtClean="0"/>
              <a:t>. Puede ser directo (insultar o poner apodos) o indirecto (hablar mal de alguien).</a:t>
            </a:r>
            <a:endParaRPr lang="es-CO" sz="2400" dirty="0"/>
          </a:p>
        </p:txBody>
      </p:sp>
      <p:sp>
        <p:nvSpPr>
          <p:cNvPr id="4" name="3 Marcador de contenido"/>
          <p:cNvSpPr>
            <a:spLocks noGrp="1"/>
          </p:cNvSpPr>
          <p:nvPr>
            <p:ph sz="half" idx="2"/>
          </p:nvPr>
        </p:nvSpPr>
        <p:spPr>
          <a:xfrm>
            <a:off x="4860032" y="1844824"/>
            <a:ext cx="3750568" cy="4525963"/>
          </a:xfrm>
        </p:spPr>
        <p:txBody>
          <a:bodyPr>
            <a:normAutofit/>
          </a:bodyPr>
          <a:lstStyle/>
          <a:p>
            <a:pPr marL="0" indent="0">
              <a:buNone/>
            </a:pPr>
            <a:r>
              <a:rPr lang="es-CO" sz="2400" b="1" dirty="0" smtClean="0"/>
              <a:t>SOCIAL.</a:t>
            </a:r>
            <a:r>
              <a:rPr lang="es-CO" sz="2400" dirty="0" smtClean="0"/>
              <a:t> Es la exclusión. Por ejemplo, ignorar a alguien, no dejarlo participar o atacarlo en una red social.</a:t>
            </a:r>
          </a:p>
          <a:p>
            <a:pPr marL="0" indent="0">
              <a:buNone/>
            </a:pPr>
            <a:endParaRPr lang="es-CO" sz="2400" dirty="0" smtClean="0"/>
          </a:p>
          <a:p>
            <a:pPr marL="0" indent="0">
              <a:buNone/>
            </a:pPr>
            <a:r>
              <a:rPr lang="es-CO" sz="2400" b="1" dirty="0" smtClean="0"/>
              <a:t>GESTUAL.</a:t>
            </a:r>
            <a:r>
              <a:rPr lang="es-CO" sz="2400" dirty="0" smtClean="0"/>
              <a:t> Consiste en amenazar para intimidar, obligar a hacer cosas con chantaje, burlas sexuales, muecas y posturas corporales desaprobatorias.</a:t>
            </a:r>
            <a:endParaRPr lang="es-CO" sz="2400" dirty="0"/>
          </a:p>
        </p:txBody>
      </p:sp>
      <p:sp>
        <p:nvSpPr>
          <p:cNvPr id="5" name="4 Abrir llave"/>
          <p:cNvSpPr/>
          <p:nvPr/>
        </p:nvSpPr>
        <p:spPr>
          <a:xfrm>
            <a:off x="4427984" y="1988840"/>
            <a:ext cx="504056" cy="396044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Cerrar llave"/>
          <p:cNvSpPr/>
          <p:nvPr/>
        </p:nvSpPr>
        <p:spPr>
          <a:xfrm>
            <a:off x="3923928" y="1988839"/>
            <a:ext cx="432048" cy="393391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121223704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barn(inVertical)">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arn(inVertical)">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a:xfrm>
            <a:off x="457200" y="620689"/>
            <a:ext cx="8229600" cy="1224136"/>
          </a:xfrm>
        </p:spPr>
        <p:txBody>
          <a:bodyPr/>
          <a:lstStyle/>
          <a:p>
            <a:pPr marL="0" indent="0" algn="ctr">
              <a:buNone/>
            </a:pPr>
            <a:r>
              <a:rPr lang="es-CO" dirty="0" smtClean="0"/>
              <a:t>Existe también el acoso denominado «CYBERBULLYING»</a:t>
            </a:r>
          </a:p>
        </p:txBody>
      </p:sp>
      <p:pic>
        <p:nvPicPr>
          <p:cNvPr id="1026" name="Picture 2" descr="http://t3.gstatic.com/images?q=tbn:ANd9GcQylisjfHyHK8CvRSGgfZpiNVz9E_DZz6vC_xk4yMXoOK7-ea4bX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830" y="2348880"/>
            <a:ext cx="2619375" cy="2880320"/>
          </a:xfrm>
          <a:prstGeom prst="rect">
            <a:avLst/>
          </a:prstGeom>
          <a:noFill/>
          <a:extLst>
            <a:ext uri="{909E8E84-426E-40DD-AFC4-6F175D3DCCD1}">
              <a14:hiddenFill xmlns:a14="http://schemas.microsoft.com/office/drawing/2010/main">
                <a:solidFill>
                  <a:srgbClr val="FFFFFF"/>
                </a:solidFill>
              </a14:hiddenFill>
            </a:ext>
          </a:extLst>
        </p:spPr>
      </p:pic>
      <p:sp>
        <p:nvSpPr>
          <p:cNvPr id="7" name="6 Rectángulo"/>
          <p:cNvSpPr/>
          <p:nvPr/>
        </p:nvSpPr>
        <p:spPr>
          <a:xfrm>
            <a:off x="2843808" y="2182505"/>
            <a:ext cx="3165202" cy="3046988"/>
          </a:xfrm>
          <a:prstGeom prst="rect">
            <a:avLst/>
          </a:prstGeom>
        </p:spPr>
        <p:txBody>
          <a:bodyPr wrap="square">
            <a:spAutoFit/>
          </a:bodyPr>
          <a:lstStyle/>
          <a:p>
            <a:pPr algn="ctr"/>
            <a:r>
              <a:rPr lang="es-CO" sz="3200" dirty="0"/>
              <a:t>Es el acoso entre pares a través de internet, el celular o algún dispositivo electrónico.</a:t>
            </a:r>
          </a:p>
        </p:txBody>
      </p:sp>
      <p:pic>
        <p:nvPicPr>
          <p:cNvPr id="1028" name="Picture 4" descr="http://t1.gstatic.com/images?q=tbn:ANd9GcSAwbHgopUHCXnCbYvfOzsfNTmo053JkqFFLh7cLScW4gl3NZqU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2898" y="2348881"/>
            <a:ext cx="2789581"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822380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028"/>
                                        </p:tgtEl>
                                        <p:attrNameLst>
                                          <p:attrName>style.visibility</p:attrName>
                                        </p:attrNameLst>
                                      </p:cBhvr>
                                      <p:to>
                                        <p:strVal val="visible"/>
                                      </p:to>
                                    </p:set>
                                    <p:animEffect transition="in" filter="wipe(down)">
                                      <p:cBhvr>
                                        <p:cTn id="39" dur="580">
                                          <p:stCondLst>
                                            <p:cond delay="0"/>
                                          </p:stCondLst>
                                        </p:cTn>
                                        <p:tgtEl>
                                          <p:spTgt spid="1028"/>
                                        </p:tgtEl>
                                      </p:cBhvr>
                                    </p:animEffect>
                                    <p:anim calcmode="lin" valueType="num">
                                      <p:cBhvr>
                                        <p:cTn id="40" dur="1822" tmFilter="0,0; 0.14,0.36; 0.43,0.73; 0.71,0.91; 1.0,1.0">
                                          <p:stCondLst>
                                            <p:cond delay="0"/>
                                          </p:stCondLst>
                                        </p:cTn>
                                        <p:tgtEl>
                                          <p:spTgt spid="102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2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02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02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028"/>
                                        </p:tgtEl>
                                        <p:attrNameLst>
                                          <p:attrName>ppt_y</p:attrName>
                                        </p:attrNameLst>
                                      </p:cBhvr>
                                      <p:tavLst>
                                        <p:tav tm="0" fmla="#ppt_y-sin(pi*$)/81">
                                          <p:val>
                                            <p:fltVal val="0"/>
                                          </p:val>
                                        </p:tav>
                                        <p:tav tm="100000">
                                          <p:val>
                                            <p:fltVal val="1"/>
                                          </p:val>
                                        </p:tav>
                                      </p:tavLst>
                                    </p:anim>
                                    <p:animScale>
                                      <p:cBhvr>
                                        <p:cTn id="45" dur="26">
                                          <p:stCondLst>
                                            <p:cond delay="650"/>
                                          </p:stCondLst>
                                        </p:cTn>
                                        <p:tgtEl>
                                          <p:spTgt spid="1028"/>
                                        </p:tgtEl>
                                      </p:cBhvr>
                                      <p:to x="100000" y="60000"/>
                                    </p:animScale>
                                    <p:animScale>
                                      <p:cBhvr>
                                        <p:cTn id="46" dur="166" decel="50000">
                                          <p:stCondLst>
                                            <p:cond delay="676"/>
                                          </p:stCondLst>
                                        </p:cTn>
                                        <p:tgtEl>
                                          <p:spTgt spid="1028"/>
                                        </p:tgtEl>
                                      </p:cBhvr>
                                      <p:to x="100000" y="100000"/>
                                    </p:animScale>
                                    <p:animScale>
                                      <p:cBhvr>
                                        <p:cTn id="47" dur="26">
                                          <p:stCondLst>
                                            <p:cond delay="1312"/>
                                          </p:stCondLst>
                                        </p:cTn>
                                        <p:tgtEl>
                                          <p:spTgt spid="1028"/>
                                        </p:tgtEl>
                                      </p:cBhvr>
                                      <p:to x="100000" y="80000"/>
                                    </p:animScale>
                                    <p:animScale>
                                      <p:cBhvr>
                                        <p:cTn id="48" dur="166" decel="50000">
                                          <p:stCondLst>
                                            <p:cond delay="1338"/>
                                          </p:stCondLst>
                                        </p:cTn>
                                        <p:tgtEl>
                                          <p:spTgt spid="1028"/>
                                        </p:tgtEl>
                                      </p:cBhvr>
                                      <p:to x="100000" y="100000"/>
                                    </p:animScale>
                                    <p:animScale>
                                      <p:cBhvr>
                                        <p:cTn id="49" dur="26">
                                          <p:stCondLst>
                                            <p:cond delay="1642"/>
                                          </p:stCondLst>
                                        </p:cTn>
                                        <p:tgtEl>
                                          <p:spTgt spid="1028"/>
                                        </p:tgtEl>
                                      </p:cBhvr>
                                      <p:to x="100000" y="90000"/>
                                    </p:animScale>
                                    <p:animScale>
                                      <p:cBhvr>
                                        <p:cTn id="50" dur="166" decel="50000">
                                          <p:stCondLst>
                                            <p:cond delay="1668"/>
                                          </p:stCondLst>
                                        </p:cTn>
                                        <p:tgtEl>
                                          <p:spTgt spid="1028"/>
                                        </p:tgtEl>
                                      </p:cBhvr>
                                      <p:to x="100000" y="100000"/>
                                    </p:animScale>
                                    <p:animScale>
                                      <p:cBhvr>
                                        <p:cTn id="51" dur="26">
                                          <p:stCondLst>
                                            <p:cond delay="1808"/>
                                          </p:stCondLst>
                                        </p:cTn>
                                        <p:tgtEl>
                                          <p:spTgt spid="1028"/>
                                        </p:tgtEl>
                                      </p:cBhvr>
                                      <p:to x="100000" y="95000"/>
                                    </p:animScale>
                                    <p:animScale>
                                      <p:cBhvr>
                                        <p:cTn id="52" dur="166" decel="50000">
                                          <p:stCondLst>
                                            <p:cond delay="1834"/>
                                          </p:stCondLst>
                                        </p:cTn>
                                        <p:tgtEl>
                                          <p:spTgt spid="102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t>LOS ACTORES</a:t>
            </a:r>
            <a:endParaRPr lang="es-CO" b="1" i="1" dirty="0"/>
          </a:p>
        </p:txBody>
      </p:sp>
      <p:sp>
        <p:nvSpPr>
          <p:cNvPr id="3" name="2 Marcador de contenido"/>
          <p:cNvSpPr>
            <a:spLocks noGrp="1"/>
          </p:cNvSpPr>
          <p:nvPr>
            <p:ph sz="half" idx="1"/>
          </p:nvPr>
        </p:nvSpPr>
        <p:spPr>
          <a:xfrm>
            <a:off x="457200" y="1600200"/>
            <a:ext cx="2890664" cy="4525963"/>
          </a:xfrm>
        </p:spPr>
        <p:txBody>
          <a:bodyPr>
            <a:noAutofit/>
          </a:bodyPr>
          <a:lstStyle/>
          <a:p>
            <a:pPr marL="0" indent="0" algn="ctr">
              <a:buNone/>
            </a:pPr>
            <a:r>
              <a:rPr lang="es-CO" sz="2400" dirty="0" smtClean="0"/>
              <a:t>Se trata de alguien a quien le gusta humillar, hacer bromas pesadas, insultar y burlarse de otros niños de su edad o menores. Suele ser más grande y fuerte que sus compañeros, pero rara vez se distingue por su inteligencia o por ser buen estudiante.</a:t>
            </a:r>
          </a:p>
        </p:txBody>
      </p:sp>
      <p:sp>
        <p:nvSpPr>
          <p:cNvPr id="4" name="3 Marcador de contenido"/>
          <p:cNvSpPr>
            <a:spLocks noGrp="1"/>
          </p:cNvSpPr>
          <p:nvPr>
            <p:ph sz="half" idx="2"/>
          </p:nvPr>
        </p:nvSpPr>
        <p:spPr>
          <a:xfrm>
            <a:off x="6084168" y="1742082"/>
            <a:ext cx="2602632" cy="4927278"/>
          </a:xfrm>
        </p:spPr>
        <p:txBody>
          <a:bodyPr>
            <a:normAutofit fontScale="70000" lnSpcReduction="20000"/>
          </a:bodyPr>
          <a:lstStyle/>
          <a:p>
            <a:pPr marL="0" indent="0" algn="ctr">
              <a:buNone/>
            </a:pPr>
            <a:r>
              <a:rPr lang="es-CO" dirty="0"/>
              <a:t>Se alimenta de la satisfacción que le proporciona saberse más poderoso, de los aplausos de sus amigos y de la indiferencia o incapacidad de manejo de los adultos. Suele sobresalir en actividades deportivas, tiende a ser </a:t>
            </a:r>
            <a:r>
              <a:rPr lang="es-CO" dirty="0" smtClean="0"/>
              <a:t>impulsivo </a:t>
            </a:r>
            <a:r>
              <a:rPr lang="es-CO" dirty="0"/>
              <a:t>, de mal carácter, con poco manejo de la frustración, se le dificulta adoptar normas y se vale de estrategias para beneficiarse en los exámenes.</a:t>
            </a:r>
          </a:p>
          <a:p>
            <a:endParaRPr lang="es-CO" dirty="0"/>
          </a:p>
        </p:txBody>
      </p:sp>
      <p:pic>
        <p:nvPicPr>
          <p:cNvPr id="1026" name="Picture 2" descr="http://t1.gstatic.com/images?q=tbn:ANd9GcSvwgSZTiA-XHPN9ehsGrqkkxbLtIIY94tnLcSUQV3BJc4NwIy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1988840"/>
            <a:ext cx="2376264" cy="4608512"/>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3574772" y="1531196"/>
            <a:ext cx="2066464" cy="461665"/>
          </a:xfrm>
          <a:prstGeom prst="rect">
            <a:avLst/>
          </a:prstGeom>
        </p:spPr>
        <p:txBody>
          <a:bodyPr wrap="none">
            <a:spAutoFit/>
          </a:bodyPr>
          <a:lstStyle/>
          <a:p>
            <a:pPr algn="ctr"/>
            <a:r>
              <a:rPr lang="es-CO" sz="2400" dirty="0"/>
              <a:t>EL VICTIMARIO</a:t>
            </a:r>
          </a:p>
        </p:txBody>
      </p:sp>
    </p:spTree>
    <p:extLst>
      <p:ext uri="{BB962C8B-B14F-4D97-AF65-F5344CB8AC3E}">
        <p14:creationId xmlns:p14="http://schemas.microsoft.com/office/powerpoint/2010/main" val="44068125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heel(1)">
                                      <p:cBhvr>
                                        <p:cTn id="10" dur="2000"/>
                                        <p:tgtEl>
                                          <p:spTgt spid="4">
                                            <p:txEl>
                                              <p:pRg st="0" end="0"/>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wheel(1)">
                                      <p:cBhvr>
                                        <p:cTn id="13" dur="2000"/>
                                        <p:tgtEl>
                                          <p:spTgt spid="1026"/>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542669853"/>
              </p:ext>
            </p:extLst>
          </p:nvPr>
        </p:nvGraphicFramePr>
        <p:xfrm>
          <a:off x="467544" y="1124744"/>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470205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440718051"/>
              </p:ext>
            </p:extLst>
          </p:nvPr>
        </p:nvGraphicFramePr>
        <p:xfrm>
          <a:off x="457200" y="764704"/>
          <a:ext cx="8229600" cy="5361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840678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t>LAS VICTIMAS</a:t>
            </a:r>
            <a:endParaRPr lang="es-CO" b="1" i="1" dirty="0"/>
          </a:p>
        </p:txBody>
      </p:sp>
      <p:sp>
        <p:nvSpPr>
          <p:cNvPr id="4" name="3 Marcador de contenido"/>
          <p:cNvSpPr>
            <a:spLocks noGrp="1"/>
          </p:cNvSpPr>
          <p:nvPr>
            <p:ph sz="half" idx="1"/>
          </p:nvPr>
        </p:nvSpPr>
        <p:spPr>
          <a:xfrm>
            <a:off x="457200" y="1600200"/>
            <a:ext cx="2746648" cy="4525963"/>
          </a:xfrm>
        </p:spPr>
        <p:txBody>
          <a:bodyPr>
            <a:normAutofit fontScale="62500" lnSpcReduction="20000"/>
          </a:bodyPr>
          <a:lstStyle/>
          <a:p>
            <a:pPr marL="0" indent="0" algn="ctr">
              <a:buNone/>
            </a:pPr>
            <a:r>
              <a:rPr lang="es-CO" dirty="0" smtClean="0"/>
              <a:t>Suelen ser niños que transmiten cierta debilidad  y timidez. En el colegio son objeto de bromas desagradables, los conocen por su apodo, los insultan, ridiculizan, molestan, empujan y golpean. No saben como defenderse, se ven involucrados en peleas de las que tratan de huir, son despojados de sus pertenencias (como libros o dinero) y se enfrentan a continuas agresiones como cortes, arañazos, heridas y daños en su ropa.</a:t>
            </a:r>
            <a:endParaRPr lang="es-CO" dirty="0"/>
          </a:p>
        </p:txBody>
      </p:sp>
      <p:sp>
        <p:nvSpPr>
          <p:cNvPr id="5" name="4 Marcador de contenido"/>
          <p:cNvSpPr>
            <a:spLocks noGrp="1"/>
          </p:cNvSpPr>
          <p:nvPr>
            <p:ph sz="half" idx="2"/>
          </p:nvPr>
        </p:nvSpPr>
        <p:spPr>
          <a:xfrm>
            <a:off x="5868144" y="1600200"/>
            <a:ext cx="2952328" cy="4525963"/>
          </a:xfrm>
        </p:spPr>
        <p:txBody>
          <a:bodyPr>
            <a:normAutofit fontScale="62500" lnSpcReduction="20000"/>
          </a:bodyPr>
          <a:lstStyle/>
          <a:p>
            <a:pPr marL="0" indent="0" algn="ctr">
              <a:buNone/>
            </a:pPr>
            <a:r>
              <a:rPr lang="es-CO" dirty="0" smtClean="0"/>
              <a:t>Casi siempre están solos en el colegio, no pertenecen a un grupo. Cuando se forman equipos de fuego son tomados en cuenta como última opción, tienen dificultad para hablar en publico y dan la impresión de inseguridad y ansiedad; su aspecto puede ser triste, desolado y demasiado serio para su edad. </a:t>
            </a:r>
            <a:endParaRPr lang="es-CO" dirty="0"/>
          </a:p>
        </p:txBody>
      </p:sp>
      <p:sp>
        <p:nvSpPr>
          <p:cNvPr id="3" name="AutoShape 2" descr="data:image/jpeg;base64,/9j/4AAQSkZJRgABAQAAAQABAAD/2wCEAAkGBxQTEhUSEhQUFRQVFhYUFxcUFBQWFRwUFBcWGBcWFRQYHCggGBolHBUVITEhJSkrLi4uFx8zODMsNygtLisBCgoKDg0OGxAQGiwdHBwsLCwrLCwsLDcsLCwsLCwsLCwsNywsLCwsLCwsLCwsLCwsLCwsKywrLCssNywsLCssK//AABEIANgAyAMBIgACEQEDEQH/xAAbAAABBQEBAAAAAAAAAAAAAAAEAAIDBQYBB//EAEEQAAEDAQQGCAMGBQMFAQAAAAEAAhEDBBIhMQVBUWFxsQYTIjKBkaHBctHwIzNCYrLhFFKCkvEkNMIWQ2Nzogf/xAAaAQACAwEBAAAAAAAAAAAAAAABAwACBAUG/8QAKhEAAgEEAgEEAQMFAAAAAAAAAAECAxEhMRJBBAUTMmEiFFFiM1JxgaH/2gAMAwEAAhEDEQA/AHDJMoHtP4+wQNG0HDwRVifJefzewThFieVHV7p4FSKGtkfHkiwI0Fl+7p/A39IVnojvhVlm+6Z8Df0hWWie+Ehmg0z8xx9l0plXNv1qPzTioQ49ZHpAf9S7/wBdPm9a4bVktP8A+5d8FP8A5K8Ni6nxA2p7SuArrAnmUCsR+zbwPNR2q3tZhOOwJn8TdotGWBk8fdUtRo7xMn2SKtXjrY+nS5vOg6rpMkh2GDmuGvukESoq9tOJhpndIG9VdR8Y69QQ1WtB1+B9lk5Tl2auEF0WzNJOacCPAkempHaK0o5ogwe0TdMg46wdazhqzgczrTqdU5HEb81dSkuwOEX0bSz2kObs7JGO4E+6Bt7pPkqGhbC3u4g6j7KyNpDoOojXqI1LRCpyM8qfF40WmgDhU+IfpRrMSNppj69Qgejx+8+IfpVhTGLfhdzaqy2PWhtCiQ2HG8du5CWizSRG32VooHnEcYQCR0rHtSRaShDEAKfRZxdx9gmMomfrai9GUO98XsE1GdsIUNTJ3A8kabK7YoatldBw1HkrNFUy4sn3bPgb+kK40JTl8oKw6PeadPD8DP0haGwUBTbicUg0rQZUOXjyTlWWjSbAW47U6npdhUAWBWR6Qf7l3wM/5LVUqwdksrp//cO+Fnurw2Lq/EDTmrjQuynmUz9e0C4xuZjAahjj4qtr1CcPrBPtTsGnIwAB7oOpOXmsFRXkb6eIkb35qAnCNvNSVB6qNrZDkUizHMGGPH5pDD61LgPNcDcOB5qWASXv2RNjrwccjmhSMAfArrOXJRYI8mw6Oj734m/pVj+Jvwv5tVX0YMtqcW8laPzZ/UPMT7JlwImCEbVDoI1PjylFn69FU03wGzhD+d/FAJbMdIlJQWJ8sH1rSRIR2bR7df5l3RtMB1Tc/wD4tRZwI8Z8UPo7vVPj9gtNsmC+AqAhrSBddwPJElCWnuu4HkUXoCNOy13LPSP/AIqf6QqG1aRc/Wn2+tNOk3/xU/0hVZpYzOzDhPzWV7N6H1HYjxXZUdR3aaNsp6gQyyW9zCobfbQ+qT+Vo9FCqq2Piqf6eSvDYupG6LyU18/WpRUKgLZ3fJbPQfR4ACpVBLjiGnITrO3gmykkZowbdjyS0vHZA/C0ZbwhJ9FvunfR5wq9a0G66MJnHWZ1BZO36LNKC6CTMcRqWWWWa4LBT1lyg3A+Sc8SQNpk/XinU2Yef7KpYjA9EqQx3FE06Xe3KFjfQokGFmrUZniNaQOIG5FOp47v2Qbe8PBSxDWdFu5U/p/SVa2ps5GDBg7CYE+qpejD4Dx8PIq6q1ReHj4T/hXAEU8gh61MGAcr3oQo22zDHNC17UTHH2UCHB4YIGSSq3VCUlCF2BMneodH51PjPIIejpAQZT9H1h2sfxn2Wm+TBbAeUHbD2HcDyRJcJQGlKkMdwPJF6JHZO+pLWfAz0aFGmUD2GTndaPIBPWVm5aGuzHinJrsx4rqgRKl0h94f6eSu1FZLIHVS8/hugDfGJ9UU7FZK+DUdBtDCOtqjHAtbs3lbeFSdGR2FdF2qVG7lUrFdpyzX2EFeV9I2kANObSZPLzC9le2RBWI6XaKiHhocHG4RlnkZ1KrSeWXTPKSyCJwJIw3Si/4dzpLWmADJ1bo+SvrBoQMdedidW5WnUiIGSXKSWi8YMyjdHvul2s4Ab9qhp6MqMe1pE3o2+K1FexFxGIAGwY81PcALZxOQJVeYeBmrdo2428DN0gHDWdio6FKTOwrX2nR7nm6LzZM4unGdnj6KndZg1z2bDHknU1yFVHYfoh0X42t5FGmrLz8I5lBaMEF/Ee6IZ94fgHMosK0Skpj9XFPTajcuKgRxXVxdUICHX9bFyyvIvY/iXXfJMs+vimmcNbanA5oe3WkuaZ2HkkVBae67gUWBWL2zHsM+EcgpFHZe4z4W8gpJSTShrziPFOlMqZjx5FdlQgnvgEo7RNkl90d4gOds8PUINtO89jP5nBa3RNhFKvTLvxtLfGTCgDR6Ns1xka0qlS8y+3NpmOGBCLCEp0ixxLcQ4yRsJ1qFSWzVw9oO0c1W6SqB9anQGJE1H7mgQPEkhNt1T+Hl7O0yZc0fhJ5Aqo6QVnWWyurUiOsrPBe/PvA5bgMAo3ZXLRTbSXZHpDRha9w3kje1U1oeGd5wHEhUdTSVao1t+q90DW47MckKKY2Bc+VZXwd6n6TUavJr/RcVdLUxrJ4BV9fTDiZa3Ke9v3BCupKBzYRVUMvTlHbZYaP0m8VWiZvOAMtGWKk07ZOrrB2bak+DmxzEf2oDQ8fxDMCczuwC02mrOX0ZGJbDwBumeZWyi3a7OR5kIqXGJTaEoAmrOos9byKbZR10bac+Tv3Q/Rl0mrxp8ij3n7dv/rd6Ob81d7M60Sig0Id7mOLA0/iPiGwD+oKe22e80tBInWNSy9BhpvcR3mNdn4c80LhNQ+ygpJWC0dZTa+IkSQkoQzs80yzfi4rrXY+J9k2g7PinJiLBCHtXdPAqUu3KC0SWnx5IsCRe2LCmz4QpUDdqdWwMI7rc/BEUeszdHhwH7pJoRLdlzRvPJWll0S52ai0a3ttMCcYk/lK1rNmHgoQr9HaOaLTSbra0vPjIHJX2kLKXxGYLrp2EgEH0Q2hW/a1JzF2D+WBHv5q1IAdJIxAEHaJUKnbDaRUYHjXq2HWPBTKOjSDZu4SZjedalUAUelrU0GGzffdbF3BwcYPGM1WdN7C1lgLAcGFpHGVpbQwXmO2GPAiFR/8A6EP9G7i1Vl8WNo/1I/5PL6HdHBPUdnHZ81IuQ1k91D4oSjqrlV6hLleMezLXrLRPoX7/ABJgNccsMo91s6BloWM0GftjM4MccTC1tC0jAHDCZyGHFdOn8Tyvlu9RlHouh1dor09Usc3gbxHP0R1T7yn8Lx+k+ygtVb/U3mC9LGicheBfr8VPUpON12ALZMYxiIifrJFyRnUWFfXmq6pZGvEkYmQfHBEi043XC6TlOR4FPecuKNyDaFAMaGtwAXVKkoQybGx5rlmHe4p9PLxPMptnOB+I+ydYRcmKFtHddwPJEoa0913A8kWBMvaI+zb8LeTVKVHQ7jfhbyCkKSaEc60hzYOs8lc6K0ib0FUVQ9pvjyU9Ew4FQhvNAGatZ2y630BPNHaUs9+I1CQN4Kp+jlQ9dUMYFrJ44ifQK90jIbLc5HNQoE0sgnoaw2xtVt5h1wdoO9EqEA9Kkik8jEjEeBCp+nTJsb90HmtFUbIIOREHgVmuktpH8FWbUIDmAA8dRHFCWmXp/NHmFHLxPNPUujtG1qriKdJ7gTgQOz5q3PRksH29anT/ACtPWP8A7QuaqM5PCPXy9QoU4flLJmKztqls9hqP7rHEbSIHqrxlmp0+0ykTH/crdnPK6E8GrUnrH3QfwswMbzmFqVJRX5HDqeoSlL8EU1ns1RjyG3bxbEg3oEn1VtZbH2QCSQMcSSZ2jYjKdINEBOlHn0jHL85cpbOdWNgTkklQJHXZLSPqdSCsTuww7XY8ZiUdVdAJ2AlAMwpUxtLecn0V4PJSWiwekuOKSeKMvSPMplm18U+mM+JTKGviU4zksoa0913A8lI6u0a1BWrAtIEmQcADmiwJpGio9xvwt5BSSq5luIa0BhwaMyBkAmutdXU1g8SUvgxnvQXYbVPab/VyUoKqXVahIJc0RMQ3bxTalKe85x8Y5IqDKPyYLR6X0Qf2nb2D/wCT+60NrcIMiQAT+y8d0fSZJlxED+cj3V1Z9JPpOvMqugXRBdeEHNW9mTWBH62ClZpmv6PVQ2s9l24XNa4sJBdIkAkDKRyWilYjQNpDxUrkRUvgkDM3GjHxvErX2e1tf3dkjLJIUrtr9jZ0n+4RKpNO6IbWqUnXLxDsZ7tzXI1nJXN7bhxXDUG36KsQGbo8EQXPI2XoHkEBpR1CzMwY0E5NaBfJ3a1Q9LunHVHqrKWveAS92YbEYN2nkpaTH9Q19Uh1V7QXO4iQAdirUk4K/wC4abU5YKOoS83qmeYbmGzzO9PSdmuFZ73NKVjjnQo6VQuMjujXt+Q3oe0y97WasSeGxGwoQ6kkkoED0i/shgzfh4a/ZMrYvbGTM/iP7BcpVLznVT3Wy1vueSbTBuAnvF4J81eC7FzDykkknCzKMpCTx9p9yo6TbxunES4ngIhTsdieI5KGh3/Ej0TkrMzTbcWT3BfiMAJ8UzrTec3XEt4HNSz2/wClQWgRUYdoLfdMMabZ2o0wSCVNQeHNDhrErjsvUpljEAt/lJ8jl7oAeidIrq4rFSLRrBJa4AxjJGoorSFENY6o0XSMRGsDMFC0TFUeI+SurTQlt3dHif8AKtBYM9d/kmd0HbxRqNJyc7tRnLRhHGVb2TSFZ1e4wBrXElgOLmga5yzWTsFpim0ZkQDtluBUmkNKu7UuIkBsA5gbTmkvx7y5LBvpeXGNJRllmt0l0lFMkOBe4STde0tGyCHbzgs3pbpJVrhzWuusMkkZncqClVNQ3DAaMYHurFlMHdOEbvoJ0KMXkTU8uegIshrhGTY5lem2iqDQpxkWN5BeevbI4kjzyWl0Hbr9A0znTwz/AA6kjzqeE10aPTai5OL7HFNqHBOKHtTuzH1CwI6zGWTtOc7g3yx90Wh7C3sA63S7zxRChBIa3VCBdGbsOA1lEOdAkoMnN7vLYNSiIxNpiW0hkBLvYePsg7ba/turO1rx5gEIiHtaXDF7iCd41N8kBp8Q+jVwBm6Rxg+PdT0rITLJepJFcVgGYb3nDeOSHoHEu1B8eeCipW8XidROHgP39FCLQYgZF07+8mchMoOzLap3m7wQobeMGnY4eoUtY4t4x5hR6QPYnZB8inHPiSFRUX/aEbWg+X+VM791CRFRp2ghAgUVxOXFYoMECoxx281etGMa/nn6Kjq5A7HN5q8BOLvBMh2ZvJ2jO5VKjfzOPgTPuuW2jJ7Ix9k61mK7p1tB8foKd9SMdnumQ00R3VmA6MZid+Hkj2NkTsUVGndA8fVEUNYV4KysVnK7udpgY+YTKNo6mo1+MHBw3ZKWIMKCoLzY4hSrBSjZhoTcZqSNF1gMEGQcjmgLW6YbrcbvhrVHo/SRpSx2LDjhm07R8ld2CtfcX4GAGyNpz5eq4k4ODPS06imrosoSXAorTWutnXkBv1BLG6G1e0Y1DE8dQVfpebh13YJ4yMEW7C6wHtHPjrKbpKnFFwGpp+aZCPZScgsic1T9JaX2TI/C9seOCukBpihfpETBGI4iME0WGtdgCuJjT2RtyXVCGMZouqIMDAz3hsXH6PqNAJAABE4jIFa02Nv8x8kPbLCBTdBdgCctiCbI9FXa8hucE3SA7DuHulbD2CeBXbZ927gtRyUPZkDtAUdYdpnE8k+jkOA5JlfNvxBEnYQF1clKVConN7J3Y+WavRiG6sBHE5KoYzsPP5TyVm1xut1EAY8k2CMnkNMo9LNiu0gTLSPKP3THUSS2ThgY+uSK02AHtOOzwUFJ2GOcgq8NsL+KZM058V0u7U6iomuGXFJ2Iw4J1xVgpyr6j7pLdRxCns9bMHMZj3UdoaCDt1ISd1gtDEslbaX475Wn0BTii3fJ9VlXyCAdo8loKFB7GxRfGM3HYt4A5hcvyMne8XGS7L/khgbzrxybgN7tZ4BVVr06GtIcxzKgGAIlvEOVK3TdQUyDHaOG4TkNqzcGa3JBrNJf6k1BiLpaBuGviTirB2kb5qNcLoNM3deIvFZ/R9O89ozwd6QrCn2iOB8r0ck1YwLNDoereoMP5eSVupy0zu81T6Atrm0mg4gSNhEbFYu0g13Zh2JzgRhBRIGVawBAJGJjxjX5JLKteXBztd9583EpIXIbC5vPmoq9EFrhjiDrOxThSuszrjnamgnyCsB6MdWxpn4fYKO0GafG76qxp6OcacbW8xgo6NmvMojMuOPBmfqtXFs47qxV/oiY2Gjh7KOuMW/EFf8A8OIwGQEbOKEq2cF1MGAXEkAbABJ8yFb22KXkK4HCc2mSrxtibClp2cDUj7bKvyEAPo3aLz+U8lMWiG/COSdpbCk7fA8yuvERuGHERiUzRmlK5TadwDdoP+UBTdIny81ZW2s2/TJEtBMgnOYGepWekOg1dpd1MuA1HDyKW6ijLJso0nUp46Mw8nPMJ1GrqP8AlXLOidtj7j/6A88U1/Qy2k4UY/rb81b3I9MP6eppoprY/G+M8jw3pMtLXCQcYWjs/wD+c2p/fexm6S4+MI60dAzSpy0tqPgwAIF4QQMcycUuVdK739DYeLJ2WvszGjrBTqE9Y4gnu8dQKOtFmqUWmcYyOWW0qufSka54wZGCVXSNe4ad6Q4ASRjGxcxeQpt8sHaVD24pLID/ABjnOvuAM5jVGxRWqiyoW9WC0kxdccJ1Qdsp9Eatic+zkoKpZl/buhWOiadYBwgw7A7Yz3hNsdcwD+SPHJXOjaxqNuvF4tgEawNoTz0d7INGHAA4Enn805O4q1io0fU7DBP/AHH+yntdbq3VGz+Bxbx7IhAik6nda9rmkPJIIgwf8KPTzpLeY2GFYAdocE0jOZJST9CECiSTIDiDuSVbgPV9GaCyLkT0iscWWoGDUJ+EEXvRWD7UQJukAa3ENCzekOm1FpgEujMMiP7z8kxYKSyrGfda6bcS9gHxCNXsqqzdX2w6CA8uYRgbr8TjswWks+nLG83jRfjspMPrM8lLpXpA2o3+Hs9FzS8EFz2gEN13W4kmFodf6ObH0/8AkY+jSvuJdeDDLhiTgMsfRGWZ1Cn2jUbMa3Ahs6gF6D0a0R1bbzgAS0NDYyA1neVb07FTbkxg4NCr730Wfp6/uPNG6RpHKoz+4KdlVp7rgeBB5L0R9ipnNjDxaPkhK+gLO7vUaf8AY35K/wCo+ij9N/l/wwNrs98AThIJwnLJZ63OeKru0QGyccpGK9U/6RsoECmQPjf81nekHRmlRqseGnqXgsfi4lroMGZQdZPoqvT5rtGbp2EdR1jnFzrt+XRhEHAei9fsz7zGuGRaD5iViOimhqT5bVvOdTLXhpd2S0zdJA70EEYrdgJdSSlaxr8WjKmny7OpJJJRrEhrdZRUaWnwIzB1EHaM0SkoQ8u6S6OLS6oYDrwFSBEk92oBqDoPAqguD3XqfSWwB9Mu1AEPETLDq8D2hwXmYsVTruoa0uqTAA1jbOoZGVh8ii+V49mqjUSVmA1KUG9mNY3bVO2OM5RiTwAWqZ0GqwJrU7/8oa4tG68MfRGdBtCdXUearSKrQQ0OGTCRiw68Q7whUXjzk7SZZ1orRkBo+uxzaraVQRgZY4AjXjqWhsrpF9vZOscNThrXoxVHbqVJs1YYaTsHwQIdqc2MzGBA2Ba1R4qyZndS7yjOVhSrjq6zBunKfynUVntOdECWtNA3gDi0wHRsDsittpDo+4CWdpuw94eGtUjKz6WBlzd+YQu47CrPRl9E0vsa7XtLHNORmcRGRSW0rPp1mFrxIcIkd6OOa4jcFh//AExWtTibS57GB7zHWFxc0nsw0dlojitRYNCUKTbrKTAPhBPmUkk8US1dFUXd6kw/0hOsujqVPFlNrTtAxXElAhULqSSBBJJJKEEVn+mVoaKPVz2qhAaNwMk+CSShAHobD6lR7R2WMbTkazeLifULXJJIsCEkkkgESSSShDhGCpdGuaypVZADmRjGJpnFgnYMR4BJJEFy0rVmU23nODW7SQB5qnt9V1YsfRvNDCZqEQLrsDDT3sgdQ3pJIE7HnRTnGKtd7zsaA0AfCJHmj7Poym0zBc7UXm8RwnLwSSUCGQg7bo1lUdoY7RgUklA3sZTSOgalGXM7TdcfJJJJIcUMUm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8" name="Picture 4" descr="http://www.elcolombiano.com/BancoMedios/Imagenes/ni%C3%B1o-violencia-matoneo-250x250-250420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1772816"/>
            <a:ext cx="2520280"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71498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0" end="0"/>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p:cTn id="19" dur="1000" fill="hold"/>
                                        <p:tgtEl>
                                          <p:spTgt spid="1028"/>
                                        </p:tgtEl>
                                        <p:attrNameLst>
                                          <p:attrName>ppt_w</p:attrName>
                                        </p:attrNameLst>
                                      </p:cBhvr>
                                      <p:tavLst>
                                        <p:tav tm="0">
                                          <p:val>
                                            <p:fltVal val="0"/>
                                          </p:val>
                                        </p:tav>
                                        <p:tav tm="100000">
                                          <p:val>
                                            <p:strVal val="#ppt_w"/>
                                          </p:val>
                                        </p:tav>
                                      </p:tavLst>
                                    </p:anim>
                                    <p:anim calcmode="lin" valueType="num">
                                      <p:cBhvr>
                                        <p:cTn id="20" dur="1000" fill="hold"/>
                                        <p:tgtEl>
                                          <p:spTgt spid="1028"/>
                                        </p:tgtEl>
                                        <p:attrNameLst>
                                          <p:attrName>ppt_h</p:attrName>
                                        </p:attrNameLst>
                                      </p:cBhvr>
                                      <p:tavLst>
                                        <p:tav tm="0">
                                          <p:val>
                                            <p:fltVal val="0"/>
                                          </p:val>
                                        </p:tav>
                                        <p:tav tm="100000">
                                          <p:val>
                                            <p:strVal val="#ppt_h"/>
                                          </p:val>
                                        </p:tav>
                                      </p:tavLst>
                                    </p:anim>
                                    <p:anim calcmode="lin" valueType="num">
                                      <p:cBhvr>
                                        <p:cTn id="21" dur="1000" fill="hold"/>
                                        <p:tgtEl>
                                          <p:spTgt spid="1028"/>
                                        </p:tgtEl>
                                        <p:attrNameLst>
                                          <p:attrName>style.rotation</p:attrName>
                                        </p:attrNameLst>
                                      </p:cBhvr>
                                      <p:tavLst>
                                        <p:tav tm="0">
                                          <p:val>
                                            <p:fltVal val="90"/>
                                          </p:val>
                                        </p:tav>
                                        <p:tav tm="100000">
                                          <p:val>
                                            <p:fltVal val="0"/>
                                          </p:val>
                                        </p:tav>
                                      </p:tavLst>
                                    </p:anim>
                                    <p:animEffect transition="in" filter="fade">
                                      <p:cBhvr>
                                        <p:cTn id="22"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7 Marcador de contenido"/>
          <p:cNvGraphicFramePr>
            <a:graphicFrameLocks noGrp="1"/>
          </p:cNvGraphicFramePr>
          <p:nvPr>
            <p:ph idx="1"/>
            <p:extLst>
              <p:ext uri="{D42A27DB-BD31-4B8C-83A1-F6EECF244321}">
                <p14:modId xmlns:p14="http://schemas.microsoft.com/office/powerpoint/2010/main" val="46573090"/>
              </p:ext>
            </p:extLst>
          </p:nvPr>
        </p:nvGraphicFramePr>
        <p:xfrm>
          <a:off x="467544" y="3573016"/>
          <a:ext cx="8229600" cy="27691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6 Rectángulo"/>
          <p:cNvSpPr/>
          <p:nvPr/>
        </p:nvSpPr>
        <p:spPr>
          <a:xfrm>
            <a:off x="251520" y="260648"/>
            <a:ext cx="5832648" cy="2677656"/>
          </a:xfrm>
          <a:prstGeom prst="rect">
            <a:avLst/>
          </a:prstGeom>
        </p:spPr>
        <p:txBody>
          <a:bodyPr wrap="square">
            <a:spAutoFit/>
          </a:bodyPr>
          <a:lstStyle/>
          <a:p>
            <a:pPr marL="457200" indent="-457200" algn="ctr">
              <a:buFont typeface="Arial" pitchFamily="34" charset="0"/>
              <a:buChar char="•"/>
            </a:pPr>
            <a:r>
              <a:rPr lang="es-CO" sz="2800" dirty="0" smtClean="0"/>
              <a:t>Regresan </a:t>
            </a:r>
            <a:r>
              <a:rPr lang="es-CO" sz="2800" dirty="0"/>
              <a:t>a casa con signos de haber sido agredidos, con frecuencia no tienen amigos con quienes compartir el tiempo libre y nunca o casi nunca son invitados a fiestas o reuniones </a:t>
            </a:r>
            <a:r>
              <a:rPr lang="es-CO" sz="2800" dirty="0" smtClean="0"/>
              <a:t>sociales.</a:t>
            </a:r>
            <a:endParaRPr lang="es-CO" sz="2800" dirty="0"/>
          </a:p>
        </p:txBody>
      </p:sp>
      <p:pic>
        <p:nvPicPr>
          <p:cNvPr id="2050" name="Picture 2" descr="http://t2.gstatic.com/images?q=tbn:ANd9GcRej1Kas7BJhVrGXO334rU7qHEIG9cM9PF79v3_EKE7Es8ENN3GK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92404" y="260648"/>
            <a:ext cx="2628900" cy="2677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73443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6132" y="4365104"/>
            <a:ext cx="8784975" cy="2304256"/>
          </a:xfrm>
        </p:spPr>
        <p:txBody>
          <a:bodyPr/>
          <a:lstStyle/>
          <a:p>
            <a:pPr marL="0" indent="0" algn="ctr">
              <a:buNone/>
            </a:pPr>
            <a:r>
              <a:rPr lang="es-CO" dirty="0" smtClean="0"/>
              <a:t>Los testigos pueden considerarse de dos tipos: los testigos o espectadores y los «secuaces», es decir, los cómplices del victimario. </a:t>
            </a:r>
            <a:endParaRPr lang="es-CO" dirty="0"/>
          </a:p>
        </p:txBody>
      </p:sp>
      <p:sp>
        <p:nvSpPr>
          <p:cNvPr id="6" name="5 Elipse"/>
          <p:cNvSpPr/>
          <p:nvPr/>
        </p:nvSpPr>
        <p:spPr>
          <a:xfrm>
            <a:off x="611560" y="188640"/>
            <a:ext cx="4680520" cy="37444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t>Es importante tener en cuenta que quienes suelen abusar de su fuerza son bastante sensibles a la aprobación o desaprobación de los testigos.</a:t>
            </a:r>
          </a:p>
        </p:txBody>
      </p:sp>
      <p:pic>
        <p:nvPicPr>
          <p:cNvPr id="3074" name="Picture 2" descr="http://t0.gstatic.com/images?q=tbn:ANd9GcQJE_-9pB9MWa86OUyLpCdwcHX8x0SWMGkNiQQtTNPTX75S0gsqC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88640"/>
            <a:ext cx="3600400"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89208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Marcador de contenido"/>
          <p:cNvGraphicFramePr>
            <a:graphicFrameLocks noGrp="1"/>
          </p:cNvGraphicFramePr>
          <p:nvPr>
            <p:ph idx="1"/>
            <p:extLst>
              <p:ext uri="{D42A27DB-BD31-4B8C-83A1-F6EECF244321}">
                <p14:modId xmlns:p14="http://schemas.microsoft.com/office/powerpoint/2010/main" val="3250833708"/>
              </p:ext>
            </p:extLst>
          </p:nvPr>
        </p:nvGraphicFramePr>
        <p:xfrm>
          <a:off x="457200" y="620688"/>
          <a:ext cx="8229600"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07953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t>¿Qué hacer si su hijo es la victima?</a:t>
            </a:r>
            <a:endParaRPr lang="es-CO" b="1" i="1"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16745382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744707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05019926"/>
              </p:ext>
            </p:extLst>
          </p:nvPr>
        </p:nvGraphicFramePr>
        <p:xfrm>
          <a:off x="457200" y="332656"/>
          <a:ext cx="822960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88661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476672"/>
            <a:ext cx="2962672" cy="4248471"/>
          </a:xfrm>
          <a:solidFill>
            <a:schemeClr val="accent1">
              <a:lumMod val="60000"/>
              <a:lumOff val="40000"/>
            </a:schemeClr>
          </a:solidFill>
        </p:spPr>
        <p:txBody>
          <a:bodyPr>
            <a:normAutofit lnSpcReduction="10000"/>
          </a:bodyPr>
          <a:lstStyle/>
          <a:p>
            <a:pPr marL="0" indent="0">
              <a:buNone/>
            </a:pPr>
            <a:r>
              <a:rPr lang="es-CO" sz="3200" b="1" dirty="0" smtClean="0">
                <a:solidFill>
                  <a:srgbClr val="FF0000"/>
                </a:solidFill>
              </a:rPr>
              <a:t>5</a:t>
            </a:r>
            <a:r>
              <a:rPr lang="es-CO" dirty="0" smtClean="0"/>
              <a:t>. Póngase en contacto con las autoridades escolares y con los maestros, y pida su colaboración.</a:t>
            </a:r>
          </a:p>
        </p:txBody>
      </p:sp>
      <p:sp>
        <p:nvSpPr>
          <p:cNvPr id="5" name="4 Marcador de contenido"/>
          <p:cNvSpPr>
            <a:spLocks noGrp="1"/>
          </p:cNvSpPr>
          <p:nvPr>
            <p:ph sz="half" idx="2"/>
          </p:nvPr>
        </p:nvSpPr>
        <p:spPr>
          <a:xfrm>
            <a:off x="5796136" y="404665"/>
            <a:ext cx="2890664" cy="4248471"/>
          </a:xfrm>
          <a:solidFill>
            <a:schemeClr val="accent1">
              <a:lumMod val="60000"/>
              <a:lumOff val="40000"/>
            </a:schemeClr>
          </a:solidFill>
        </p:spPr>
        <p:txBody>
          <a:bodyPr>
            <a:normAutofit lnSpcReduction="10000"/>
          </a:bodyPr>
          <a:lstStyle/>
          <a:p>
            <a:pPr marL="0" indent="0">
              <a:buNone/>
            </a:pPr>
            <a:r>
              <a:rPr lang="es-CO" sz="3200" b="1" dirty="0">
                <a:solidFill>
                  <a:srgbClr val="FF0000"/>
                </a:solidFill>
              </a:rPr>
              <a:t>6</a:t>
            </a:r>
            <a:r>
              <a:rPr lang="es-CO" dirty="0"/>
              <a:t>. Si nada de esto funciona, tendrá que acudir a un abogado y considerar el cambio de escuela antes de que su hijo resulte lesionado emocionalmente</a:t>
            </a:r>
            <a:r>
              <a:rPr lang="es-CO" dirty="0" smtClean="0"/>
              <a:t>.</a:t>
            </a:r>
            <a:endParaRPr lang="es-CO" dirty="0"/>
          </a:p>
        </p:txBody>
      </p:sp>
      <p:pic>
        <p:nvPicPr>
          <p:cNvPr id="4098" name="Picture 2" descr="http://t2.gstatic.com/images?q=tbn:ANd9GcQj3fAi8Or3tBhZgHlHKTq-_SLHdDaiQEtjcSdC18kRtEJCvs-44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6485" y="1124744"/>
            <a:ext cx="2376264" cy="2736304"/>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539552" y="5089718"/>
            <a:ext cx="8136904" cy="1384995"/>
          </a:xfrm>
          <a:prstGeom prst="rect">
            <a:avLst/>
          </a:prstGeom>
        </p:spPr>
        <p:txBody>
          <a:bodyPr wrap="square">
            <a:spAutoFit/>
          </a:bodyPr>
          <a:lstStyle/>
          <a:p>
            <a:pPr algn="ctr"/>
            <a:r>
              <a:rPr lang="es-CO" sz="2800" i="1" dirty="0">
                <a:latin typeface="Agency FB" pitchFamily="34" charset="0"/>
              </a:rPr>
              <a:t>Recuerda que los </a:t>
            </a:r>
            <a:r>
              <a:rPr lang="es-CO" sz="2800" i="1" dirty="0" smtClean="0">
                <a:latin typeface="Agency FB" pitchFamily="34" charset="0"/>
              </a:rPr>
              <a:t>hijos </a:t>
            </a:r>
            <a:r>
              <a:rPr lang="es-CO" sz="2800" i="1" dirty="0">
                <a:latin typeface="Agency FB" pitchFamily="34" charset="0"/>
              </a:rPr>
              <a:t>son un regalo de Dios, </a:t>
            </a:r>
            <a:r>
              <a:rPr lang="es-CO" sz="2800" i="1" dirty="0" smtClean="0">
                <a:latin typeface="Agency FB" pitchFamily="34" charset="0"/>
              </a:rPr>
              <a:t>debemos protegerlos.  Desde el principio, Ore a Dios, pídale que por favor, proporcione los medios para resolver el problema. Que Dios le bendiga. Ame.</a:t>
            </a:r>
            <a:endParaRPr lang="es-CO" sz="2800" i="1" dirty="0">
              <a:latin typeface="Agency FB" pitchFamily="34" charset="0"/>
            </a:endParaRPr>
          </a:p>
        </p:txBody>
      </p:sp>
    </p:spTree>
    <p:extLst>
      <p:ext uri="{BB962C8B-B14F-4D97-AF65-F5344CB8AC3E}">
        <p14:creationId xmlns:p14="http://schemas.microsoft.com/office/powerpoint/2010/main" val="31090346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1789</Words>
  <Application>Microsoft Office PowerPoint</Application>
  <PresentationFormat>Presentación en pantalla (4:3)</PresentationFormat>
  <Paragraphs>55</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Y los bendijo Dios: Clase 2</vt:lpstr>
      <vt:lpstr>Presentación de PowerPoint</vt:lpstr>
      <vt:lpstr>Presentación de PowerPoint</vt:lpstr>
      <vt:lpstr>Presentación de PowerPoint</vt:lpstr>
      <vt:lpstr>Matoneo vs. peleas</vt:lpstr>
      <vt:lpstr>Presentación de PowerPoint</vt:lpstr>
      <vt:lpstr>Existen por lo menos cinco tipos de matoneo</vt:lpstr>
      <vt:lpstr>Presentación de PowerPoint</vt:lpstr>
      <vt:lpstr>LOS ACTORES</vt:lpstr>
      <vt:lpstr>Presentación de PowerPoint</vt:lpstr>
      <vt:lpstr>Presentación de PowerPoint</vt:lpstr>
      <vt:lpstr>LAS VICTIMAS</vt:lpstr>
      <vt:lpstr>Presentación de PowerPoint</vt:lpstr>
      <vt:lpstr>Presentación de PowerPoint</vt:lpstr>
      <vt:lpstr>Presentación de PowerPoint</vt:lpstr>
      <vt:lpstr>¿Qué hacer si su hijo es la victima?</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Profesión papás: Clase 2</dc:title>
  <dc:creator>FAMILIA FIERRO CH</dc:creator>
  <cp:lastModifiedBy>FAMILIA FIERRO CH</cp:lastModifiedBy>
  <cp:revision>2</cp:revision>
  <dcterms:created xsi:type="dcterms:W3CDTF">2013-09-03T12:28:04Z</dcterms:created>
  <dcterms:modified xsi:type="dcterms:W3CDTF">2013-09-19T12:14:46Z</dcterms:modified>
</cp:coreProperties>
</file>