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png"/></Relationships>
</file>

<file path=ppt/diagrams/_rels/data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diagrams/_rels/data3.xml.rels><?xml version="1.0" encoding="UTF-8" standalone="yes"?>
<Relationships xmlns="http://schemas.openxmlformats.org/package/2006/relationships"><Relationship Id="rId1" Type="http://schemas.openxmlformats.org/officeDocument/2006/relationships/image" Target="../media/image11.png"/></Relationships>
</file>

<file path=ppt/diagrams/_rels/data4.xml.rels><?xml version="1.0" encoding="UTF-8" standalone="yes"?>
<Relationships xmlns="http://schemas.openxmlformats.org/package/2006/relationships"><Relationship Id="rId1" Type="http://schemas.openxmlformats.org/officeDocument/2006/relationships/image" Target="../media/image12.png"/></Relationships>
</file>

<file path=ppt/diagrams/_rels/data5.xml.rels><?xml version="1.0" encoding="UTF-8" standalone="yes"?>
<Relationships xmlns="http://schemas.openxmlformats.org/package/2006/relationships"><Relationship Id="rId1" Type="http://schemas.openxmlformats.org/officeDocument/2006/relationships/image" Target="../media/image14.png"/></Relationships>
</file>

<file path=ppt/diagrams/_rels/data6.xml.rels><?xml version="1.0" encoding="UTF-8" standalone="yes"?>
<Relationships xmlns="http://schemas.openxmlformats.org/package/2006/relationships"><Relationship Id="rId1" Type="http://schemas.openxmlformats.org/officeDocument/2006/relationships/image" Target="../media/image15.png"/></Relationships>
</file>

<file path=ppt/diagrams/_rels/data7.xml.rels><?xml version="1.0" encoding="UTF-8" standalone="yes"?>
<Relationships xmlns="http://schemas.openxmlformats.org/package/2006/relationships"><Relationship Id="rId1" Type="http://schemas.openxmlformats.org/officeDocument/2006/relationships/image" Target="../media/image16.png"/></Relationships>
</file>

<file path=ppt/diagrams/_rels/data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iagrams/_rels/data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image" Target="../media/image19.png"/></Relationships>
</file>

<file path=ppt/diagrams/_rels/data10.xml.rels><?xml version="1.0" encoding="UTF-8" standalone="yes"?>
<Relationships xmlns="http://schemas.openxmlformats.org/package/2006/relationships"><Relationship Id="rId1" Type="http://schemas.openxmlformats.org/officeDocument/2006/relationships/image" Target="../media/image22.png"/></Relationships>
</file>

<file path=ppt/diagrams/_rels/data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ata12.xml.rels><?xml version="1.0" encoding="UTF-8" standalone="yes"?>
<Relationships xmlns="http://schemas.openxmlformats.org/package/2006/relationships"><Relationship Id="rId1" Type="http://schemas.openxmlformats.org/officeDocument/2006/relationships/image" Target="../media/image25.png"/></Relationships>
</file>

<file path=ppt/diagrams/_rels/data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image" Target="../media/image26.png"/></Relationships>
</file>

<file path=ppt/diagrams/_rels/data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image" Target="../media/image28.png"/></Relationships>
</file>

<file path=ppt/diagrams/_rels/data15.xml.rels><?xml version="1.0" encoding="UTF-8" standalone="yes"?>
<Relationships xmlns="http://schemas.openxmlformats.org/package/2006/relationships"><Relationship Id="rId1" Type="http://schemas.openxmlformats.org/officeDocument/2006/relationships/image" Target="../media/image30.png"/></Relationships>
</file>

<file path=ppt/diagrams/_rels/data16.xml.rels><?xml version="1.0" encoding="UTF-8" standalone="yes"?>
<Relationships xmlns="http://schemas.openxmlformats.org/package/2006/relationships"><Relationship Id="rId1" Type="http://schemas.openxmlformats.org/officeDocument/2006/relationships/image" Target="../media/image31.png"/></Relationships>
</file>

<file path=ppt/diagrams/_rels/data1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image" Target="../media/image33.png"/></Relationships>
</file>

<file path=ppt/diagrams/_rels/drawing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png"/></Relationships>
</file>

<file path=ppt/diagrams/_rels/drawing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diagrams/_rels/drawing3.xml.rels><?xml version="1.0" encoding="UTF-8" standalone="yes"?>
<Relationships xmlns="http://schemas.openxmlformats.org/package/2006/relationships"><Relationship Id="rId1" Type="http://schemas.openxmlformats.org/officeDocument/2006/relationships/image" Target="../media/image11.png"/></Relationships>
</file>

<file path=ppt/diagrams/_rels/drawing4.xml.rels><?xml version="1.0" encoding="UTF-8" standalone="yes"?>
<Relationships xmlns="http://schemas.openxmlformats.org/package/2006/relationships"><Relationship Id="rId1" Type="http://schemas.openxmlformats.org/officeDocument/2006/relationships/image" Target="../media/image12.png"/></Relationships>
</file>

<file path=ppt/diagrams/_rels/drawing5.xml.rels><?xml version="1.0" encoding="UTF-8" standalone="yes"?>
<Relationships xmlns="http://schemas.openxmlformats.org/package/2006/relationships"><Relationship Id="rId1" Type="http://schemas.openxmlformats.org/officeDocument/2006/relationships/image" Target="../media/image14.png"/></Relationships>
</file>

<file path=ppt/diagrams/_rels/drawing6.xml.rels><?xml version="1.0" encoding="UTF-8" standalone="yes"?>
<Relationships xmlns="http://schemas.openxmlformats.org/package/2006/relationships"><Relationship Id="rId1" Type="http://schemas.openxmlformats.org/officeDocument/2006/relationships/image" Target="../media/image15.png"/></Relationships>
</file>

<file path=ppt/diagrams/_rels/drawing7.xml.rels><?xml version="1.0" encoding="UTF-8" standalone="yes"?>
<Relationships xmlns="http://schemas.openxmlformats.org/package/2006/relationships"><Relationship Id="rId1" Type="http://schemas.openxmlformats.org/officeDocument/2006/relationships/image" Target="../media/image16.png"/></Relationships>
</file>

<file path=ppt/diagrams/_rels/drawing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iagrams/_rels/drawing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image" Target="../media/image19.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22.png"/></Relationships>
</file>

<file path=ppt/diagrams/_rels/drawing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rawing12.xml.rels><?xml version="1.0" encoding="UTF-8" standalone="yes"?>
<Relationships xmlns="http://schemas.openxmlformats.org/package/2006/relationships"><Relationship Id="rId1" Type="http://schemas.openxmlformats.org/officeDocument/2006/relationships/image" Target="../media/image25.png"/></Relationships>
</file>

<file path=ppt/diagrams/_rels/drawing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image" Target="../media/image26.png"/></Relationships>
</file>

<file path=ppt/diagrams/_rels/drawing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image" Target="../media/image28.png"/></Relationships>
</file>

<file path=ppt/diagrams/_rels/drawing15.xml.rels><?xml version="1.0" encoding="UTF-8" standalone="yes"?>
<Relationships xmlns="http://schemas.openxmlformats.org/package/2006/relationships"><Relationship Id="rId1" Type="http://schemas.openxmlformats.org/officeDocument/2006/relationships/image" Target="../media/image30.png"/></Relationships>
</file>

<file path=ppt/diagrams/_rels/drawing16.xml.rels><?xml version="1.0" encoding="UTF-8" standalone="yes"?>
<Relationships xmlns="http://schemas.openxmlformats.org/package/2006/relationships"><Relationship Id="rId1" Type="http://schemas.openxmlformats.org/officeDocument/2006/relationships/image" Target="../media/image31.png"/></Relationships>
</file>

<file path=ppt/diagrams/_rels/drawing18.xml.rels><?xml version="1.0" encoding="UTF-8" standalone="yes"?>
<Relationships xmlns="http://schemas.openxmlformats.org/package/2006/relationships"><Relationship Id="rId1" Type="http://schemas.openxmlformats.org/officeDocument/2006/relationships/image" Target="../media/image3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9B0CBC-FB3A-4534-B76A-488DBC790AC6}"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BEDFCAFC-0F4A-468A-9AF6-CC42B0B4DDD7}">
      <dgm:prSet custT="1"/>
      <dgm:spPr>
        <a:solidFill>
          <a:schemeClr val="tx1"/>
        </a:solidFill>
      </dgm:spPr>
      <dgm:t>
        <a:bodyPr/>
        <a:lstStyle/>
        <a:p>
          <a:pPr rtl="0"/>
          <a:r>
            <a:rPr lang="es-CO" sz="2000" dirty="0" smtClean="0"/>
            <a:t>Para muchos, el disfrute del ocio y de las relaciones sociales suele estar asociado con el consumo de alcohol. Fa falta de control por parte de los padres, el incumplimiento de las normas frente al expendio y la venta a menores de edad hacen que su uso sea fácil y tienda a incrementarse cada día. </a:t>
          </a:r>
          <a:endParaRPr lang="es-CO" sz="2000" dirty="0"/>
        </a:p>
      </dgm:t>
    </dgm:pt>
    <dgm:pt modelId="{6D2C0796-84D4-4BBA-9AF2-74152E6F4FAB}" type="parTrans" cxnId="{93B8FA18-FEB4-4C93-B649-74FE05CC612E}">
      <dgm:prSet/>
      <dgm:spPr/>
      <dgm:t>
        <a:bodyPr/>
        <a:lstStyle/>
        <a:p>
          <a:endParaRPr lang="es-CO"/>
        </a:p>
      </dgm:t>
    </dgm:pt>
    <dgm:pt modelId="{D7C51FAA-2E53-4370-BFFF-ADE53F67D453}" type="sibTrans" cxnId="{93B8FA18-FEB4-4C93-B649-74FE05CC612E}">
      <dgm:prSet/>
      <dgm:spPr/>
      <dgm:t>
        <a:bodyPr/>
        <a:lstStyle/>
        <a:p>
          <a:endParaRPr lang="es-CO"/>
        </a:p>
      </dgm:t>
    </dgm:pt>
    <dgm:pt modelId="{8A042586-8CEB-4F59-9EA7-D2162F1E1517}">
      <dgm:prSet/>
      <dgm:spPr>
        <a:solidFill>
          <a:schemeClr val="tx1"/>
        </a:solidFill>
      </dgm:spPr>
      <dgm:t>
        <a:bodyPr/>
        <a:lstStyle/>
        <a:p>
          <a:pPr rtl="0"/>
          <a:r>
            <a:rPr lang="es-CO" dirty="0" smtClean="0"/>
            <a:t>Como lo e hecho en los temas anteriores: cito aquí lo que dice la Palabra de Dios sobre el consumo de cualquier clase de bebida embriagante.</a:t>
          </a:r>
          <a:r>
            <a:rPr lang="es-CO" b="1" dirty="0" smtClean="0"/>
            <a:t> «El vino es escarnecedor, el licor es alborotador; y cualquiera que por ellos yerra, no es sabio</a:t>
          </a:r>
          <a:r>
            <a:rPr lang="es-CO" dirty="0" smtClean="0"/>
            <a:t>»</a:t>
          </a:r>
          <a:r>
            <a:rPr lang="es-CO" b="1" dirty="0" smtClean="0">
              <a:solidFill>
                <a:srgbClr val="FF0000"/>
              </a:solidFill>
            </a:rPr>
            <a:t> (Prov.20:1). Reina Valera (1909) </a:t>
          </a:r>
          <a:endParaRPr lang="es-CO" b="1" dirty="0">
            <a:solidFill>
              <a:srgbClr val="FF0000"/>
            </a:solidFill>
          </a:endParaRPr>
        </a:p>
      </dgm:t>
    </dgm:pt>
    <dgm:pt modelId="{A53FF34B-E877-4A0C-BC37-043CCFE35694}" type="parTrans" cxnId="{BE843C0C-7B06-4901-9068-0A2DE7F97E0F}">
      <dgm:prSet/>
      <dgm:spPr/>
      <dgm:t>
        <a:bodyPr/>
        <a:lstStyle/>
        <a:p>
          <a:endParaRPr lang="es-CO"/>
        </a:p>
      </dgm:t>
    </dgm:pt>
    <dgm:pt modelId="{1944241C-5883-4D3A-8C88-0639D2025D2A}" type="sibTrans" cxnId="{BE843C0C-7B06-4901-9068-0A2DE7F97E0F}">
      <dgm:prSet/>
      <dgm:spPr/>
      <dgm:t>
        <a:bodyPr/>
        <a:lstStyle/>
        <a:p>
          <a:endParaRPr lang="es-CO"/>
        </a:p>
      </dgm:t>
    </dgm:pt>
    <dgm:pt modelId="{58EF6B2F-5ECD-429C-9B25-888735FC3E55}" type="pres">
      <dgm:prSet presAssocID="{929B0CBC-FB3A-4534-B76A-488DBC790AC6}" presName="linearFlow" presStyleCnt="0">
        <dgm:presLayoutVars>
          <dgm:dir/>
          <dgm:resizeHandles val="exact"/>
        </dgm:presLayoutVars>
      </dgm:prSet>
      <dgm:spPr/>
      <dgm:t>
        <a:bodyPr/>
        <a:lstStyle/>
        <a:p>
          <a:endParaRPr lang="es-CO"/>
        </a:p>
      </dgm:t>
    </dgm:pt>
    <dgm:pt modelId="{D4B4B192-160C-4FBC-9630-B0A5C7A583FC}" type="pres">
      <dgm:prSet presAssocID="{BEDFCAFC-0F4A-468A-9AF6-CC42B0B4DDD7}" presName="composite" presStyleCnt="0"/>
      <dgm:spPr/>
    </dgm:pt>
    <dgm:pt modelId="{8702A9FE-E0A6-4D8E-A74A-EF709187CFAE}" type="pres">
      <dgm:prSet presAssocID="{BEDFCAFC-0F4A-468A-9AF6-CC42B0B4DDD7}" presName="imgShp" presStyleLbl="fgImgPlace1" presStyleIdx="0" presStyleCnt="2" custLinFactNeighborX="-32487" custLinFactNeighborY="-2789"/>
      <dgm:spPr>
        <a:blipFill rotWithShape="1">
          <a:blip xmlns:r="http://schemas.openxmlformats.org/officeDocument/2006/relationships" r:embed="rId1"/>
          <a:stretch>
            <a:fillRect/>
          </a:stretch>
        </a:blipFill>
      </dgm:spPr>
    </dgm:pt>
    <dgm:pt modelId="{0FAEB1D7-34F8-49B4-A67C-1CE047C2EF22}" type="pres">
      <dgm:prSet presAssocID="{BEDFCAFC-0F4A-468A-9AF6-CC42B0B4DDD7}" presName="txShp" presStyleLbl="node1" presStyleIdx="0" presStyleCnt="2" custScaleX="115440">
        <dgm:presLayoutVars>
          <dgm:bulletEnabled val="1"/>
        </dgm:presLayoutVars>
      </dgm:prSet>
      <dgm:spPr/>
      <dgm:t>
        <a:bodyPr/>
        <a:lstStyle/>
        <a:p>
          <a:endParaRPr lang="es-CO"/>
        </a:p>
      </dgm:t>
    </dgm:pt>
    <dgm:pt modelId="{F8FADB38-F529-4819-9957-D70663AA1597}" type="pres">
      <dgm:prSet presAssocID="{D7C51FAA-2E53-4370-BFFF-ADE53F67D453}" presName="spacing" presStyleCnt="0"/>
      <dgm:spPr/>
    </dgm:pt>
    <dgm:pt modelId="{EAFACF93-3C42-4815-9643-6924BB6BB00D}" type="pres">
      <dgm:prSet presAssocID="{8A042586-8CEB-4F59-9EA7-D2162F1E1517}" presName="composite" presStyleCnt="0"/>
      <dgm:spPr/>
    </dgm:pt>
    <dgm:pt modelId="{7E12D89D-9CBE-4488-9111-3047935BE867}" type="pres">
      <dgm:prSet presAssocID="{8A042586-8CEB-4F59-9EA7-D2162F1E1517}" presName="imgShp" presStyleLbl="fgImgPlace1" presStyleIdx="1" presStyleCnt="2" custLinFactNeighborX="-27012" custLinFactNeighborY="-1238"/>
      <dgm:spPr>
        <a:blipFill rotWithShape="1">
          <a:blip xmlns:r="http://schemas.openxmlformats.org/officeDocument/2006/relationships" r:embed="rId2"/>
          <a:stretch>
            <a:fillRect/>
          </a:stretch>
        </a:blipFill>
      </dgm:spPr>
    </dgm:pt>
    <dgm:pt modelId="{9A49CFE6-0800-4B5E-90ED-52A816AE6F1B}" type="pres">
      <dgm:prSet presAssocID="{8A042586-8CEB-4F59-9EA7-D2162F1E1517}" presName="txShp" presStyleLbl="node1" presStyleIdx="1" presStyleCnt="2" custScaleX="112634">
        <dgm:presLayoutVars>
          <dgm:bulletEnabled val="1"/>
        </dgm:presLayoutVars>
      </dgm:prSet>
      <dgm:spPr/>
      <dgm:t>
        <a:bodyPr/>
        <a:lstStyle/>
        <a:p>
          <a:endParaRPr lang="es-CO"/>
        </a:p>
      </dgm:t>
    </dgm:pt>
  </dgm:ptLst>
  <dgm:cxnLst>
    <dgm:cxn modelId="{23B4FF37-C5AB-413E-9CCD-52546DA9D0C9}" type="presOf" srcId="{BEDFCAFC-0F4A-468A-9AF6-CC42B0B4DDD7}" destId="{0FAEB1D7-34F8-49B4-A67C-1CE047C2EF22}" srcOrd="0" destOrd="0" presId="urn:microsoft.com/office/officeart/2005/8/layout/vList3"/>
    <dgm:cxn modelId="{8939744E-85B9-496C-B372-84F090B07EA1}" type="presOf" srcId="{8A042586-8CEB-4F59-9EA7-D2162F1E1517}" destId="{9A49CFE6-0800-4B5E-90ED-52A816AE6F1B}" srcOrd="0" destOrd="0" presId="urn:microsoft.com/office/officeart/2005/8/layout/vList3"/>
    <dgm:cxn modelId="{98E266B5-F8D0-463D-8587-8A8243B7CC4D}" type="presOf" srcId="{929B0CBC-FB3A-4534-B76A-488DBC790AC6}" destId="{58EF6B2F-5ECD-429C-9B25-888735FC3E55}" srcOrd="0" destOrd="0" presId="urn:microsoft.com/office/officeart/2005/8/layout/vList3"/>
    <dgm:cxn modelId="{93B8FA18-FEB4-4C93-B649-74FE05CC612E}" srcId="{929B0CBC-FB3A-4534-B76A-488DBC790AC6}" destId="{BEDFCAFC-0F4A-468A-9AF6-CC42B0B4DDD7}" srcOrd="0" destOrd="0" parTransId="{6D2C0796-84D4-4BBA-9AF2-74152E6F4FAB}" sibTransId="{D7C51FAA-2E53-4370-BFFF-ADE53F67D453}"/>
    <dgm:cxn modelId="{BE843C0C-7B06-4901-9068-0A2DE7F97E0F}" srcId="{929B0CBC-FB3A-4534-B76A-488DBC790AC6}" destId="{8A042586-8CEB-4F59-9EA7-D2162F1E1517}" srcOrd="1" destOrd="0" parTransId="{A53FF34B-E877-4A0C-BC37-043CCFE35694}" sibTransId="{1944241C-5883-4D3A-8C88-0639D2025D2A}"/>
    <dgm:cxn modelId="{E5280D2B-9333-4753-BA4A-4945393447A1}" type="presParOf" srcId="{58EF6B2F-5ECD-429C-9B25-888735FC3E55}" destId="{D4B4B192-160C-4FBC-9630-B0A5C7A583FC}" srcOrd="0" destOrd="0" presId="urn:microsoft.com/office/officeart/2005/8/layout/vList3"/>
    <dgm:cxn modelId="{E5F5CA48-B83C-42AE-84D2-C3DD8F1C07C9}" type="presParOf" srcId="{D4B4B192-160C-4FBC-9630-B0A5C7A583FC}" destId="{8702A9FE-E0A6-4D8E-A74A-EF709187CFAE}" srcOrd="0" destOrd="0" presId="urn:microsoft.com/office/officeart/2005/8/layout/vList3"/>
    <dgm:cxn modelId="{AF3986B1-C47A-43F9-B0A0-440D3D1F41D4}" type="presParOf" srcId="{D4B4B192-160C-4FBC-9630-B0A5C7A583FC}" destId="{0FAEB1D7-34F8-49B4-A67C-1CE047C2EF22}" srcOrd="1" destOrd="0" presId="urn:microsoft.com/office/officeart/2005/8/layout/vList3"/>
    <dgm:cxn modelId="{498D0FFF-6C32-4442-A738-F2CB0BA15420}" type="presParOf" srcId="{58EF6B2F-5ECD-429C-9B25-888735FC3E55}" destId="{F8FADB38-F529-4819-9957-D70663AA1597}" srcOrd="1" destOrd="0" presId="urn:microsoft.com/office/officeart/2005/8/layout/vList3"/>
    <dgm:cxn modelId="{F4AEF35C-450B-4D29-83DB-C94BF462E9ED}" type="presParOf" srcId="{58EF6B2F-5ECD-429C-9B25-888735FC3E55}" destId="{EAFACF93-3C42-4815-9643-6924BB6BB00D}" srcOrd="2" destOrd="0" presId="urn:microsoft.com/office/officeart/2005/8/layout/vList3"/>
    <dgm:cxn modelId="{84D54F9B-8B12-46EF-805B-E13709B4DBA2}" type="presParOf" srcId="{EAFACF93-3C42-4815-9643-6924BB6BB00D}" destId="{7E12D89D-9CBE-4488-9111-3047935BE867}" srcOrd="0" destOrd="0" presId="urn:microsoft.com/office/officeart/2005/8/layout/vList3"/>
    <dgm:cxn modelId="{DEF51FCE-07EC-40F6-8F3B-D3FE3E0E79AD}" type="presParOf" srcId="{EAFACF93-3C42-4815-9643-6924BB6BB00D}" destId="{9A49CFE6-0800-4B5E-90ED-52A816AE6F1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2BF942-0AD9-46FC-A08E-937DEDB341E5}"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CA68A4AB-8418-43D3-B5BE-BE2693F01372}">
      <dgm:prSet/>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s-CO" dirty="0" smtClean="0"/>
            <a:t>Quizá la resistencia a considerar el alcohol como una sustancia peligrosa se debe a que sus efectos suelen tomar varios años en presentarse, a diferencia de lo que ocurre con otras sustancias como el bazuco (básica de cocaína) o la heroína. También hay razones de tipo cultural. </a:t>
          </a:r>
          <a:endParaRPr lang="es-CO" dirty="0"/>
        </a:p>
      </dgm:t>
    </dgm:pt>
    <dgm:pt modelId="{03687020-DF79-41D7-BE45-FDF8F7698507}" type="parTrans" cxnId="{24921AA9-EDF1-4894-8E8C-414AB5F6D624}">
      <dgm:prSet/>
      <dgm:spPr/>
      <dgm:t>
        <a:bodyPr/>
        <a:lstStyle/>
        <a:p>
          <a:endParaRPr lang="es-CO"/>
        </a:p>
      </dgm:t>
    </dgm:pt>
    <dgm:pt modelId="{D64BBAEB-8B02-42C1-9AB7-47E8C8CDCD5C}" type="sibTrans" cxnId="{24921AA9-EDF1-4894-8E8C-414AB5F6D624}">
      <dgm:prSet/>
      <dgm:spPr/>
      <dgm:t>
        <a:bodyPr/>
        <a:lstStyle/>
        <a:p>
          <a:endParaRPr lang="es-CO"/>
        </a:p>
      </dgm:t>
    </dgm:pt>
    <dgm:pt modelId="{96291C86-5B6F-4145-8425-3E406712CD8A}">
      <dgm:prSet/>
      <dgm:spPr/>
      <dgm:t>
        <a:bodyPr/>
        <a:lstStyle/>
        <a:p>
          <a:pPr rtl="0"/>
          <a:r>
            <a:rPr lang="es-CO" dirty="0" smtClean="0"/>
            <a:t>En nuestro medio muchos padres de familia creen que el hecho de que los adolecentes y jóvenes tomen, incluso en exceso, no es malo, es lo normal de la juventud, e incluso ellos mismos lo promueven. La realidad es que cometen un error y provocan un daño que, no por ser involuntario, es menos grave, además de ser un acto ilegal.</a:t>
          </a:r>
          <a:endParaRPr lang="es-CO" dirty="0"/>
        </a:p>
      </dgm:t>
    </dgm:pt>
    <dgm:pt modelId="{4048755C-3B98-4A31-98C5-966612FB6428}" type="parTrans" cxnId="{749E5D25-1E5B-4A1B-8D29-784A88C29DC7}">
      <dgm:prSet/>
      <dgm:spPr/>
      <dgm:t>
        <a:bodyPr/>
        <a:lstStyle/>
        <a:p>
          <a:endParaRPr lang="es-CO"/>
        </a:p>
      </dgm:t>
    </dgm:pt>
    <dgm:pt modelId="{20C7D646-A476-4E2C-86D0-1DB6768A95CF}" type="sibTrans" cxnId="{749E5D25-1E5B-4A1B-8D29-784A88C29DC7}">
      <dgm:prSet/>
      <dgm:spPr/>
      <dgm:t>
        <a:bodyPr/>
        <a:lstStyle/>
        <a:p>
          <a:endParaRPr lang="es-CO"/>
        </a:p>
      </dgm:t>
    </dgm:pt>
    <dgm:pt modelId="{60EE279F-E386-44D5-96D2-81ABB332DC81}" type="pres">
      <dgm:prSet presAssocID="{C22BF942-0AD9-46FC-A08E-937DEDB341E5}" presName="Name0" presStyleCnt="0">
        <dgm:presLayoutVars>
          <dgm:chMax val="7"/>
          <dgm:dir/>
          <dgm:animLvl val="lvl"/>
          <dgm:resizeHandles val="exact"/>
        </dgm:presLayoutVars>
      </dgm:prSet>
      <dgm:spPr/>
      <dgm:t>
        <a:bodyPr/>
        <a:lstStyle/>
        <a:p>
          <a:endParaRPr lang="es-CO"/>
        </a:p>
      </dgm:t>
    </dgm:pt>
    <dgm:pt modelId="{673DB3A3-BE8C-4398-B1A8-CB4BEEEB7228}" type="pres">
      <dgm:prSet presAssocID="{CA68A4AB-8418-43D3-B5BE-BE2693F01372}" presName="circle1" presStyleLbl="node1" presStyleIdx="0" presStyleCnt="2"/>
      <dgm:spPr>
        <a:blipFill rotWithShape="0">
          <a:blip xmlns:r="http://schemas.openxmlformats.org/officeDocument/2006/relationships" r:embed="rId1"/>
          <a:stretch>
            <a:fillRect/>
          </a:stretch>
        </a:blipFill>
      </dgm:spPr>
    </dgm:pt>
    <dgm:pt modelId="{A8413B16-28CF-41AA-9F42-12703F88F4CB}" type="pres">
      <dgm:prSet presAssocID="{CA68A4AB-8418-43D3-B5BE-BE2693F01372}" presName="space" presStyleCnt="0"/>
      <dgm:spPr/>
    </dgm:pt>
    <dgm:pt modelId="{AA50D022-314E-4BE8-B1A1-68488CF29472}" type="pres">
      <dgm:prSet presAssocID="{CA68A4AB-8418-43D3-B5BE-BE2693F01372}" presName="rect1" presStyleLbl="alignAcc1" presStyleIdx="0" presStyleCnt="2"/>
      <dgm:spPr/>
      <dgm:t>
        <a:bodyPr/>
        <a:lstStyle/>
        <a:p>
          <a:endParaRPr lang="es-CO"/>
        </a:p>
      </dgm:t>
    </dgm:pt>
    <dgm:pt modelId="{6BF50722-86C5-44E2-87D7-85BA38979E45}" type="pres">
      <dgm:prSet presAssocID="{96291C86-5B6F-4145-8425-3E406712CD8A}" presName="vertSpace2" presStyleLbl="node1" presStyleIdx="0" presStyleCnt="2"/>
      <dgm:spPr/>
    </dgm:pt>
    <dgm:pt modelId="{9535CDB8-013E-4F60-A9A9-1A7502FD7DFE}" type="pres">
      <dgm:prSet presAssocID="{96291C86-5B6F-4145-8425-3E406712CD8A}" presName="circle2" presStyleLbl="node1" presStyleIdx="1" presStyleCnt="2"/>
      <dgm:spPr>
        <a:blipFill rotWithShape="0">
          <a:blip xmlns:r="http://schemas.openxmlformats.org/officeDocument/2006/relationships" r:embed="rId2"/>
          <a:stretch>
            <a:fillRect/>
          </a:stretch>
        </a:blipFill>
      </dgm:spPr>
    </dgm:pt>
    <dgm:pt modelId="{2892C210-5C89-480F-8EB9-1AF60D295D31}" type="pres">
      <dgm:prSet presAssocID="{96291C86-5B6F-4145-8425-3E406712CD8A}" presName="rect2" presStyleLbl="alignAcc1" presStyleIdx="1" presStyleCnt="2"/>
      <dgm:spPr/>
      <dgm:t>
        <a:bodyPr/>
        <a:lstStyle/>
        <a:p>
          <a:endParaRPr lang="es-CO"/>
        </a:p>
      </dgm:t>
    </dgm:pt>
    <dgm:pt modelId="{443FFCCC-8BA2-4282-9EDA-463BC28E2D37}" type="pres">
      <dgm:prSet presAssocID="{CA68A4AB-8418-43D3-B5BE-BE2693F01372}" presName="rect1ParTxNoCh" presStyleLbl="alignAcc1" presStyleIdx="1" presStyleCnt="2">
        <dgm:presLayoutVars>
          <dgm:chMax val="1"/>
          <dgm:bulletEnabled val="1"/>
        </dgm:presLayoutVars>
      </dgm:prSet>
      <dgm:spPr/>
      <dgm:t>
        <a:bodyPr/>
        <a:lstStyle/>
        <a:p>
          <a:endParaRPr lang="es-CO"/>
        </a:p>
      </dgm:t>
    </dgm:pt>
    <dgm:pt modelId="{F9AFCF62-9C87-44F0-9586-B3AF091021FE}" type="pres">
      <dgm:prSet presAssocID="{96291C86-5B6F-4145-8425-3E406712CD8A}" presName="rect2ParTxNoCh" presStyleLbl="alignAcc1" presStyleIdx="1" presStyleCnt="2">
        <dgm:presLayoutVars>
          <dgm:chMax val="1"/>
          <dgm:bulletEnabled val="1"/>
        </dgm:presLayoutVars>
      </dgm:prSet>
      <dgm:spPr/>
      <dgm:t>
        <a:bodyPr/>
        <a:lstStyle/>
        <a:p>
          <a:endParaRPr lang="es-CO"/>
        </a:p>
      </dgm:t>
    </dgm:pt>
  </dgm:ptLst>
  <dgm:cxnLst>
    <dgm:cxn modelId="{CDEC4B5B-7479-40D7-A0E4-160F38AB73A4}" type="presOf" srcId="{C22BF942-0AD9-46FC-A08E-937DEDB341E5}" destId="{60EE279F-E386-44D5-96D2-81ABB332DC81}" srcOrd="0" destOrd="0" presId="urn:microsoft.com/office/officeart/2005/8/layout/target3"/>
    <dgm:cxn modelId="{24921AA9-EDF1-4894-8E8C-414AB5F6D624}" srcId="{C22BF942-0AD9-46FC-A08E-937DEDB341E5}" destId="{CA68A4AB-8418-43D3-B5BE-BE2693F01372}" srcOrd="0" destOrd="0" parTransId="{03687020-DF79-41D7-BE45-FDF8F7698507}" sibTransId="{D64BBAEB-8B02-42C1-9AB7-47E8C8CDCD5C}"/>
    <dgm:cxn modelId="{29B2F5A2-1EA4-450D-8602-7B0878E8E857}" type="presOf" srcId="{CA68A4AB-8418-43D3-B5BE-BE2693F01372}" destId="{AA50D022-314E-4BE8-B1A1-68488CF29472}" srcOrd="0" destOrd="0" presId="urn:microsoft.com/office/officeart/2005/8/layout/target3"/>
    <dgm:cxn modelId="{734415EB-048C-4EC2-9268-3244C1927AEA}" type="presOf" srcId="{CA68A4AB-8418-43D3-B5BE-BE2693F01372}" destId="{443FFCCC-8BA2-4282-9EDA-463BC28E2D37}" srcOrd="1" destOrd="0" presId="urn:microsoft.com/office/officeart/2005/8/layout/target3"/>
    <dgm:cxn modelId="{01ED6A4E-3014-4226-AE6E-97A45052DD0B}" type="presOf" srcId="{96291C86-5B6F-4145-8425-3E406712CD8A}" destId="{F9AFCF62-9C87-44F0-9586-B3AF091021FE}" srcOrd="1" destOrd="0" presId="urn:microsoft.com/office/officeart/2005/8/layout/target3"/>
    <dgm:cxn modelId="{749E5D25-1E5B-4A1B-8D29-784A88C29DC7}" srcId="{C22BF942-0AD9-46FC-A08E-937DEDB341E5}" destId="{96291C86-5B6F-4145-8425-3E406712CD8A}" srcOrd="1" destOrd="0" parTransId="{4048755C-3B98-4A31-98C5-966612FB6428}" sibTransId="{20C7D646-A476-4E2C-86D0-1DB6768A95CF}"/>
    <dgm:cxn modelId="{007C45A7-65BD-4996-9236-96BD8D2CB1D7}" type="presOf" srcId="{96291C86-5B6F-4145-8425-3E406712CD8A}" destId="{2892C210-5C89-480F-8EB9-1AF60D295D31}" srcOrd="0" destOrd="0" presId="urn:microsoft.com/office/officeart/2005/8/layout/target3"/>
    <dgm:cxn modelId="{0E1C9734-1209-44B1-8644-76ED1A581B11}" type="presParOf" srcId="{60EE279F-E386-44D5-96D2-81ABB332DC81}" destId="{673DB3A3-BE8C-4398-B1A8-CB4BEEEB7228}" srcOrd="0" destOrd="0" presId="urn:microsoft.com/office/officeart/2005/8/layout/target3"/>
    <dgm:cxn modelId="{FB093CBE-69AD-4B8B-84D9-4B5929364BC2}" type="presParOf" srcId="{60EE279F-E386-44D5-96D2-81ABB332DC81}" destId="{A8413B16-28CF-41AA-9F42-12703F88F4CB}" srcOrd="1" destOrd="0" presId="urn:microsoft.com/office/officeart/2005/8/layout/target3"/>
    <dgm:cxn modelId="{9A2B479A-B28A-4226-B826-7E28A86D1471}" type="presParOf" srcId="{60EE279F-E386-44D5-96D2-81ABB332DC81}" destId="{AA50D022-314E-4BE8-B1A1-68488CF29472}" srcOrd="2" destOrd="0" presId="urn:microsoft.com/office/officeart/2005/8/layout/target3"/>
    <dgm:cxn modelId="{CC7426F6-A458-4F42-9EEF-7E9F2B71AFE9}" type="presParOf" srcId="{60EE279F-E386-44D5-96D2-81ABB332DC81}" destId="{6BF50722-86C5-44E2-87D7-85BA38979E45}" srcOrd="3" destOrd="0" presId="urn:microsoft.com/office/officeart/2005/8/layout/target3"/>
    <dgm:cxn modelId="{C01BB089-9C3C-49EE-B3A0-9DD31BFCF6AC}" type="presParOf" srcId="{60EE279F-E386-44D5-96D2-81ABB332DC81}" destId="{9535CDB8-013E-4F60-A9A9-1A7502FD7DFE}" srcOrd="4" destOrd="0" presId="urn:microsoft.com/office/officeart/2005/8/layout/target3"/>
    <dgm:cxn modelId="{4B38CFAF-63E1-444E-9A09-8785185114ED}" type="presParOf" srcId="{60EE279F-E386-44D5-96D2-81ABB332DC81}" destId="{2892C210-5C89-480F-8EB9-1AF60D295D31}" srcOrd="5" destOrd="0" presId="urn:microsoft.com/office/officeart/2005/8/layout/target3"/>
    <dgm:cxn modelId="{F34EB8C2-091C-4DD4-A36D-8D402D19F6FE}" type="presParOf" srcId="{60EE279F-E386-44D5-96D2-81ABB332DC81}" destId="{443FFCCC-8BA2-4282-9EDA-463BC28E2D37}" srcOrd="6" destOrd="0" presId="urn:microsoft.com/office/officeart/2005/8/layout/target3"/>
    <dgm:cxn modelId="{26E5FD40-AA1E-46CB-9FED-FE2CDCD81F90}" type="presParOf" srcId="{60EE279F-E386-44D5-96D2-81ABB332DC81}" destId="{F9AFCF62-9C87-44F0-9586-B3AF091021FE}"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3200D7F-EBF1-4DBF-8D05-7480DB329F9C}"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EA45050B-64A2-4BED-A467-2A302F3862F8}">
      <dgm:prSet/>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s-CO" dirty="0" smtClean="0"/>
            <a:t>El nombre abreviado de una clase especial de alcohol, el ETANOL, que desde tiempos inmemoriales ha sido utilizado con fines embriagantes.</a:t>
          </a:r>
          <a:endParaRPr lang="es-CO" dirty="0"/>
        </a:p>
      </dgm:t>
    </dgm:pt>
    <dgm:pt modelId="{54357A99-C6B8-4E95-A4E6-A7AAC6B07E04}" type="parTrans" cxnId="{D51F7E6D-2C92-4AAB-94B7-D4967DA62429}">
      <dgm:prSet/>
      <dgm:spPr/>
      <dgm:t>
        <a:bodyPr/>
        <a:lstStyle/>
        <a:p>
          <a:endParaRPr lang="es-CO"/>
        </a:p>
      </dgm:t>
    </dgm:pt>
    <dgm:pt modelId="{1B8FF853-4D0E-4EA6-9ED4-8D7F18AF30DA}" type="sibTrans" cxnId="{D51F7E6D-2C92-4AAB-94B7-D4967DA62429}">
      <dgm:prSet/>
      <dgm:spPr/>
      <dgm:t>
        <a:bodyPr/>
        <a:lstStyle/>
        <a:p>
          <a:endParaRPr lang="es-CO"/>
        </a:p>
      </dgm:t>
    </dgm:pt>
    <dgm:pt modelId="{6E2A28E1-A7B0-4FDC-82DB-D040DC205DC9}">
      <dgm:prSet/>
      <dgm:spPr/>
      <dgm:t>
        <a:bodyPr/>
        <a:lstStyle/>
        <a:p>
          <a:pPr rtl="0"/>
          <a:r>
            <a:rPr lang="es-CO" dirty="0" smtClean="0"/>
            <a:t>Se obtiene del proceso de FERMENTACIÓN, como es el caso del fruto de la vid con el que se embriagó Noé, o la chicha, el guarapo, la cerveza y el vino, o de la destilación, como el whisky, el brandy, el vodka, y todas las llamadas bebidas fuertes. </a:t>
          </a:r>
          <a:endParaRPr lang="es-CO" dirty="0"/>
        </a:p>
      </dgm:t>
    </dgm:pt>
    <dgm:pt modelId="{5DBBB564-7A5A-4877-BCA8-722E742D2E47}" type="parTrans" cxnId="{5C99EE0B-8C05-41A7-9243-40B0A1575274}">
      <dgm:prSet/>
      <dgm:spPr/>
      <dgm:t>
        <a:bodyPr/>
        <a:lstStyle/>
        <a:p>
          <a:endParaRPr lang="es-CO"/>
        </a:p>
      </dgm:t>
    </dgm:pt>
    <dgm:pt modelId="{59EF70E9-4C8D-4EE4-8130-BD4135212841}" type="sibTrans" cxnId="{5C99EE0B-8C05-41A7-9243-40B0A1575274}">
      <dgm:prSet/>
      <dgm:spPr/>
      <dgm:t>
        <a:bodyPr/>
        <a:lstStyle/>
        <a:p>
          <a:endParaRPr lang="es-CO"/>
        </a:p>
      </dgm:t>
    </dgm:pt>
    <dgm:pt modelId="{2023ACC2-D461-4A90-A69B-D514EDE1F3A4}" type="pres">
      <dgm:prSet presAssocID="{73200D7F-EBF1-4DBF-8D05-7480DB329F9C}" presName="Name0" presStyleCnt="0">
        <dgm:presLayoutVars>
          <dgm:chMax val="7"/>
          <dgm:dir/>
          <dgm:animLvl val="lvl"/>
          <dgm:resizeHandles val="exact"/>
        </dgm:presLayoutVars>
      </dgm:prSet>
      <dgm:spPr/>
      <dgm:t>
        <a:bodyPr/>
        <a:lstStyle/>
        <a:p>
          <a:endParaRPr lang="es-CO"/>
        </a:p>
      </dgm:t>
    </dgm:pt>
    <dgm:pt modelId="{2A93D35A-36A2-4712-9FFB-D30A3A85240B}" type="pres">
      <dgm:prSet presAssocID="{EA45050B-64A2-4BED-A467-2A302F3862F8}" presName="circle1" presStyleLbl="node1" presStyleIdx="0" presStyleCnt="1"/>
      <dgm:spPr>
        <a:blipFill rotWithShape="0">
          <a:blip xmlns:r="http://schemas.openxmlformats.org/officeDocument/2006/relationships" r:embed="rId1"/>
          <a:stretch>
            <a:fillRect/>
          </a:stretch>
        </a:blipFill>
      </dgm:spPr>
    </dgm:pt>
    <dgm:pt modelId="{02C93FCE-7987-4D73-9E3D-C9A355D45FE9}" type="pres">
      <dgm:prSet presAssocID="{EA45050B-64A2-4BED-A467-2A302F3862F8}" presName="space" presStyleCnt="0"/>
      <dgm:spPr/>
    </dgm:pt>
    <dgm:pt modelId="{63350AC2-CC8B-4476-834E-53D1B24C448C}" type="pres">
      <dgm:prSet presAssocID="{EA45050B-64A2-4BED-A467-2A302F3862F8}" presName="rect1" presStyleLbl="alignAcc1" presStyleIdx="0" presStyleCnt="1"/>
      <dgm:spPr/>
      <dgm:t>
        <a:bodyPr/>
        <a:lstStyle/>
        <a:p>
          <a:endParaRPr lang="es-CO"/>
        </a:p>
      </dgm:t>
    </dgm:pt>
    <dgm:pt modelId="{09DEB8B6-5598-4BC5-A954-B645B0464A45}" type="pres">
      <dgm:prSet presAssocID="{EA45050B-64A2-4BED-A467-2A302F3862F8}" presName="rect1ParTx" presStyleLbl="alignAcc1" presStyleIdx="0" presStyleCnt="1">
        <dgm:presLayoutVars>
          <dgm:chMax val="1"/>
          <dgm:bulletEnabled val="1"/>
        </dgm:presLayoutVars>
      </dgm:prSet>
      <dgm:spPr/>
      <dgm:t>
        <a:bodyPr/>
        <a:lstStyle/>
        <a:p>
          <a:endParaRPr lang="es-CO"/>
        </a:p>
      </dgm:t>
    </dgm:pt>
    <dgm:pt modelId="{A151F920-7A20-4EFA-9E5E-5C5FD6CDF177}" type="pres">
      <dgm:prSet presAssocID="{EA45050B-64A2-4BED-A467-2A302F3862F8}" presName="rect1ChTx" presStyleLbl="alignAcc1" presStyleIdx="0" presStyleCnt="1">
        <dgm:presLayoutVars>
          <dgm:bulletEnabled val="1"/>
        </dgm:presLayoutVars>
      </dgm:prSet>
      <dgm:spPr/>
      <dgm:t>
        <a:bodyPr/>
        <a:lstStyle/>
        <a:p>
          <a:endParaRPr lang="es-CO"/>
        </a:p>
      </dgm:t>
    </dgm:pt>
  </dgm:ptLst>
  <dgm:cxnLst>
    <dgm:cxn modelId="{F63FF9CA-54B7-44E8-B052-14E0210EDBE0}" type="presOf" srcId="{73200D7F-EBF1-4DBF-8D05-7480DB329F9C}" destId="{2023ACC2-D461-4A90-A69B-D514EDE1F3A4}" srcOrd="0" destOrd="0" presId="urn:microsoft.com/office/officeart/2005/8/layout/target3"/>
    <dgm:cxn modelId="{A6F8641C-7269-4E8E-B9C1-CC3BDB0295ED}" type="presOf" srcId="{EA45050B-64A2-4BED-A467-2A302F3862F8}" destId="{63350AC2-CC8B-4476-834E-53D1B24C448C}" srcOrd="0" destOrd="0" presId="urn:microsoft.com/office/officeart/2005/8/layout/target3"/>
    <dgm:cxn modelId="{D51F7E6D-2C92-4AAB-94B7-D4967DA62429}" srcId="{73200D7F-EBF1-4DBF-8D05-7480DB329F9C}" destId="{EA45050B-64A2-4BED-A467-2A302F3862F8}" srcOrd="0" destOrd="0" parTransId="{54357A99-C6B8-4E95-A4E6-A7AAC6B07E04}" sibTransId="{1B8FF853-4D0E-4EA6-9ED4-8D7F18AF30DA}"/>
    <dgm:cxn modelId="{5C99EE0B-8C05-41A7-9243-40B0A1575274}" srcId="{EA45050B-64A2-4BED-A467-2A302F3862F8}" destId="{6E2A28E1-A7B0-4FDC-82DB-D040DC205DC9}" srcOrd="0" destOrd="0" parTransId="{5DBBB564-7A5A-4877-BCA8-722E742D2E47}" sibTransId="{59EF70E9-4C8D-4EE4-8130-BD4135212841}"/>
    <dgm:cxn modelId="{3FCC881C-9516-48BA-89D0-2C8BAA799E30}" type="presOf" srcId="{6E2A28E1-A7B0-4FDC-82DB-D040DC205DC9}" destId="{A151F920-7A20-4EFA-9E5E-5C5FD6CDF177}" srcOrd="0" destOrd="0" presId="urn:microsoft.com/office/officeart/2005/8/layout/target3"/>
    <dgm:cxn modelId="{3B4E21FD-6F15-4903-B6C9-AAB84CD7182A}" type="presOf" srcId="{EA45050B-64A2-4BED-A467-2A302F3862F8}" destId="{09DEB8B6-5598-4BC5-A954-B645B0464A45}" srcOrd="1" destOrd="0" presId="urn:microsoft.com/office/officeart/2005/8/layout/target3"/>
    <dgm:cxn modelId="{3ABE114D-A233-4D3A-B7DB-23EAB685E762}" type="presParOf" srcId="{2023ACC2-D461-4A90-A69B-D514EDE1F3A4}" destId="{2A93D35A-36A2-4712-9FFB-D30A3A85240B}" srcOrd="0" destOrd="0" presId="urn:microsoft.com/office/officeart/2005/8/layout/target3"/>
    <dgm:cxn modelId="{6FC1DD67-FC73-4257-8B38-A6AE0E3783FD}" type="presParOf" srcId="{2023ACC2-D461-4A90-A69B-D514EDE1F3A4}" destId="{02C93FCE-7987-4D73-9E3D-C9A355D45FE9}" srcOrd="1" destOrd="0" presId="urn:microsoft.com/office/officeart/2005/8/layout/target3"/>
    <dgm:cxn modelId="{6FC864BC-B09F-4844-ABE7-14DE214D0110}" type="presParOf" srcId="{2023ACC2-D461-4A90-A69B-D514EDE1F3A4}" destId="{63350AC2-CC8B-4476-834E-53D1B24C448C}" srcOrd="2" destOrd="0" presId="urn:microsoft.com/office/officeart/2005/8/layout/target3"/>
    <dgm:cxn modelId="{B6BD644E-966C-4F3F-B91D-BB95FBD67E00}" type="presParOf" srcId="{2023ACC2-D461-4A90-A69B-D514EDE1F3A4}" destId="{09DEB8B6-5598-4BC5-A954-B645B0464A45}" srcOrd="3" destOrd="0" presId="urn:microsoft.com/office/officeart/2005/8/layout/target3"/>
    <dgm:cxn modelId="{E45E356A-E5ED-46A9-98DC-520C61405E24}" type="presParOf" srcId="{2023ACC2-D461-4A90-A69B-D514EDE1F3A4}" destId="{A151F920-7A20-4EFA-9E5E-5C5FD6CDF177}"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1F0A8CF-C650-4465-8597-627526C26692}"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A017CEAF-CEFA-4F04-87E6-911D3D56C163}">
      <dgm:prSet/>
      <dgm:spPr/>
      <dgm:t>
        <a:bodyPr/>
        <a:lstStyle/>
        <a:p>
          <a:pPr rtl="0"/>
          <a:r>
            <a:rPr lang="es-CO" dirty="0" smtClean="0"/>
            <a:t>El etanol es el único de los alcoholes producidos industrialmente que puede ingerirse sin riesgo de envenenamiento.</a:t>
          </a:r>
        </a:p>
        <a:p>
          <a:pPr rtl="0"/>
          <a:r>
            <a:rPr lang="es-CO" dirty="0" smtClean="0"/>
            <a:t> El</a:t>
          </a:r>
          <a:r>
            <a:rPr lang="es-CO" b="1" dirty="0" smtClean="0"/>
            <a:t> metano</a:t>
          </a:r>
          <a:r>
            <a:rPr lang="es-CO" dirty="0" smtClean="0"/>
            <a:t>l, que es el alcohol de cocina o industrial, es mucho más toxico y su ingesta puede ser mortal, o producir ceguera irreversible en los casos benignos, pues dentro del organismo se transforma en formol. </a:t>
          </a:r>
        </a:p>
        <a:p>
          <a:pPr rtl="0"/>
          <a:r>
            <a:rPr lang="es-CO" b="0" i="1" dirty="0" smtClean="0"/>
            <a:t>Nota: En la foto aparece Antonio Hernández Carías fue ingresado al Hospital Nacional de Sonsonate (el Salvador), bajo sospechas de haber ingerido metanol. Días después, él y sus dos hermanos, Víctor y Emiliano, fallecieron tras beber el contenido de envases de la marca “Trenzuda” Extraido de internet.</a:t>
          </a:r>
          <a:r>
            <a:rPr lang="es-CO" dirty="0" smtClean="0"/>
            <a:t> </a:t>
          </a:r>
          <a:endParaRPr lang="es-CO" dirty="0"/>
        </a:p>
      </dgm:t>
    </dgm:pt>
    <dgm:pt modelId="{0A200AFA-5A1E-4541-B347-8D1A679635D4}" type="parTrans" cxnId="{32C9F01E-1C7B-49BF-A70C-68CA101E9458}">
      <dgm:prSet/>
      <dgm:spPr/>
      <dgm:t>
        <a:bodyPr/>
        <a:lstStyle/>
        <a:p>
          <a:endParaRPr lang="es-CO"/>
        </a:p>
      </dgm:t>
    </dgm:pt>
    <dgm:pt modelId="{6168D698-2E74-438C-A5D4-3027F5CA9397}" type="sibTrans" cxnId="{32C9F01E-1C7B-49BF-A70C-68CA101E9458}">
      <dgm:prSet/>
      <dgm:spPr/>
      <dgm:t>
        <a:bodyPr/>
        <a:lstStyle/>
        <a:p>
          <a:endParaRPr lang="es-CO"/>
        </a:p>
      </dgm:t>
    </dgm:pt>
    <dgm:pt modelId="{D60C1ABC-A3CA-4F9B-B29E-9FD586C38DB6}" type="pres">
      <dgm:prSet presAssocID="{51F0A8CF-C650-4465-8597-627526C26692}" presName="Name0" presStyleCnt="0">
        <dgm:presLayoutVars>
          <dgm:chMax val="7"/>
          <dgm:dir/>
          <dgm:animLvl val="lvl"/>
          <dgm:resizeHandles val="exact"/>
        </dgm:presLayoutVars>
      </dgm:prSet>
      <dgm:spPr/>
      <dgm:t>
        <a:bodyPr/>
        <a:lstStyle/>
        <a:p>
          <a:endParaRPr lang="es-CO"/>
        </a:p>
      </dgm:t>
    </dgm:pt>
    <dgm:pt modelId="{77431EED-FC01-4B25-897A-CDC757CB1161}" type="pres">
      <dgm:prSet presAssocID="{A017CEAF-CEFA-4F04-87E6-911D3D56C163}" presName="circle1" presStyleLbl="node1" presStyleIdx="0" presStyleCnt="1"/>
      <dgm:spPr>
        <a:blipFill rotWithShape="0">
          <a:blip xmlns:r="http://schemas.openxmlformats.org/officeDocument/2006/relationships" r:embed="rId1"/>
          <a:stretch>
            <a:fillRect/>
          </a:stretch>
        </a:blipFill>
      </dgm:spPr>
    </dgm:pt>
    <dgm:pt modelId="{9EE6DAEF-B11E-40FA-9D90-F575ACC11E19}" type="pres">
      <dgm:prSet presAssocID="{A017CEAF-CEFA-4F04-87E6-911D3D56C163}" presName="space" presStyleCnt="0"/>
      <dgm:spPr/>
    </dgm:pt>
    <dgm:pt modelId="{099A5DD9-1F73-4DDC-8DD9-CBAC37952D6F}" type="pres">
      <dgm:prSet presAssocID="{A017CEAF-CEFA-4F04-87E6-911D3D56C163}" presName="rect1" presStyleLbl="alignAcc1" presStyleIdx="0" presStyleCnt="1"/>
      <dgm:spPr/>
      <dgm:t>
        <a:bodyPr/>
        <a:lstStyle/>
        <a:p>
          <a:endParaRPr lang="es-CO"/>
        </a:p>
      </dgm:t>
    </dgm:pt>
    <dgm:pt modelId="{6CF82DF5-6A64-4A71-9EA1-ED81209AEE50}" type="pres">
      <dgm:prSet presAssocID="{A017CEAF-CEFA-4F04-87E6-911D3D56C163}" presName="rect1ParTxNoCh" presStyleLbl="alignAcc1" presStyleIdx="0" presStyleCnt="1">
        <dgm:presLayoutVars>
          <dgm:chMax val="1"/>
          <dgm:bulletEnabled val="1"/>
        </dgm:presLayoutVars>
      </dgm:prSet>
      <dgm:spPr/>
      <dgm:t>
        <a:bodyPr/>
        <a:lstStyle/>
        <a:p>
          <a:endParaRPr lang="es-CO"/>
        </a:p>
      </dgm:t>
    </dgm:pt>
  </dgm:ptLst>
  <dgm:cxnLst>
    <dgm:cxn modelId="{32C9F01E-1C7B-49BF-A70C-68CA101E9458}" srcId="{51F0A8CF-C650-4465-8597-627526C26692}" destId="{A017CEAF-CEFA-4F04-87E6-911D3D56C163}" srcOrd="0" destOrd="0" parTransId="{0A200AFA-5A1E-4541-B347-8D1A679635D4}" sibTransId="{6168D698-2E74-438C-A5D4-3027F5CA9397}"/>
    <dgm:cxn modelId="{61C01AE6-383F-46F6-96F8-A247B02CE326}" type="presOf" srcId="{51F0A8CF-C650-4465-8597-627526C26692}" destId="{D60C1ABC-A3CA-4F9B-B29E-9FD586C38DB6}" srcOrd="0" destOrd="0" presId="urn:microsoft.com/office/officeart/2005/8/layout/target3"/>
    <dgm:cxn modelId="{E47B5A66-71C3-43EF-99E5-5C281D7F7A21}" type="presOf" srcId="{A017CEAF-CEFA-4F04-87E6-911D3D56C163}" destId="{099A5DD9-1F73-4DDC-8DD9-CBAC37952D6F}" srcOrd="0" destOrd="0" presId="urn:microsoft.com/office/officeart/2005/8/layout/target3"/>
    <dgm:cxn modelId="{969AD09E-E028-41C0-A285-6652174C87C2}" type="presOf" srcId="{A017CEAF-CEFA-4F04-87E6-911D3D56C163}" destId="{6CF82DF5-6A64-4A71-9EA1-ED81209AEE50}" srcOrd="1" destOrd="0" presId="urn:microsoft.com/office/officeart/2005/8/layout/target3"/>
    <dgm:cxn modelId="{016B19B1-8DC8-4766-8FC1-5DEA7038C4F7}" type="presParOf" srcId="{D60C1ABC-A3CA-4F9B-B29E-9FD586C38DB6}" destId="{77431EED-FC01-4B25-897A-CDC757CB1161}" srcOrd="0" destOrd="0" presId="urn:microsoft.com/office/officeart/2005/8/layout/target3"/>
    <dgm:cxn modelId="{3865FCD6-8AD3-4FC6-98C3-2441BBC9B176}" type="presParOf" srcId="{D60C1ABC-A3CA-4F9B-B29E-9FD586C38DB6}" destId="{9EE6DAEF-B11E-40FA-9D90-F575ACC11E19}" srcOrd="1" destOrd="0" presId="urn:microsoft.com/office/officeart/2005/8/layout/target3"/>
    <dgm:cxn modelId="{1EA63AFA-243A-4BD9-BE54-C64EAA96A2B6}" type="presParOf" srcId="{D60C1ABC-A3CA-4F9B-B29E-9FD586C38DB6}" destId="{099A5DD9-1F73-4DDC-8DD9-CBAC37952D6F}" srcOrd="2" destOrd="0" presId="urn:microsoft.com/office/officeart/2005/8/layout/target3"/>
    <dgm:cxn modelId="{179471F0-1EAE-4F38-8B27-1891DEBB46DE}" type="presParOf" srcId="{D60C1ABC-A3CA-4F9B-B29E-9FD586C38DB6}" destId="{6CF82DF5-6A64-4A71-9EA1-ED81209AEE50}" srcOrd="3" destOrd="0" presId="urn:microsoft.com/office/officeart/2005/8/layout/target3"/>
  </dgm:cxnLst>
  <dgm:bg>
    <a:gradFill>
      <a:gsLst>
        <a:gs pos="0">
          <a:srgbClr val="000000"/>
        </a:gs>
        <a:gs pos="39999">
          <a:srgbClr val="0A128C"/>
        </a:gs>
        <a:gs pos="70000">
          <a:srgbClr val="181CC7"/>
        </a:gs>
        <a:gs pos="88000">
          <a:srgbClr val="7005D4"/>
        </a:gs>
        <a:gs pos="100000">
          <a:srgbClr val="8C3D91"/>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213821C-9E21-4A53-8ACF-3F5C5D13876C}"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D3E007D9-E5AC-48BF-8026-B81B7A11E8FA}">
      <dgm:prSet/>
      <dgm:spPr/>
      <dgm:t>
        <a:bodyPr/>
        <a:lstStyle/>
        <a:p>
          <a:pPr rtl="0"/>
          <a:r>
            <a:rPr lang="es-CO" dirty="0" smtClean="0"/>
            <a:t>El consumo temprano de alcohol en los adolecentes, cada vez más frecuente, permite calcular las probabilidades de uso de otras sustancias psicoactivas. </a:t>
          </a:r>
          <a:endParaRPr lang="es-CO" dirty="0"/>
        </a:p>
      </dgm:t>
    </dgm:pt>
    <dgm:pt modelId="{AB534C39-75CD-44CC-A031-CB1A8CB1979A}" type="parTrans" cxnId="{06B66CCE-33A4-459F-BF3C-DBFA3A7E1BE7}">
      <dgm:prSet/>
      <dgm:spPr/>
      <dgm:t>
        <a:bodyPr/>
        <a:lstStyle/>
        <a:p>
          <a:endParaRPr lang="es-CO"/>
        </a:p>
      </dgm:t>
    </dgm:pt>
    <dgm:pt modelId="{56500A88-B331-481B-A798-39A0067A680B}" type="sibTrans" cxnId="{06B66CCE-33A4-459F-BF3C-DBFA3A7E1BE7}">
      <dgm:prSet/>
      <dgm:spPr/>
      <dgm:t>
        <a:bodyPr/>
        <a:lstStyle/>
        <a:p>
          <a:endParaRPr lang="es-CO"/>
        </a:p>
      </dgm:t>
    </dgm:pt>
    <dgm:pt modelId="{26B69D33-3FE9-4614-8092-E928E89A214E}">
      <dgm:prSet/>
      <dgm:spPr/>
      <dgm:t>
        <a:bodyPr/>
        <a:lstStyle/>
        <a:p>
          <a:pPr rtl="0"/>
          <a:r>
            <a:rPr lang="es-CO" dirty="0" smtClean="0"/>
            <a:t>Estudios hechos en diferentes países muestran que quienes comienzan a consumirlo antes de los 14 años tienen hasta 10 veces más probabilidades de desarrollar problemas con esta sustancia en la adultez y de usar otras que quienes empiezan a tomar después de los 18 años.</a:t>
          </a:r>
          <a:endParaRPr lang="es-CO" dirty="0"/>
        </a:p>
      </dgm:t>
    </dgm:pt>
    <dgm:pt modelId="{50899038-FCC7-46B2-ABCB-B57A0493B161}" type="parTrans" cxnId="{B5D263EF-20E5-4056-A647-B7BE6918F2FB}">
      <dgm:prSet/>
      <dgm:spPr/>
      <dgm:t>
        <a:bodyPr/>
        <a:lstStyle/>
        <a:p>
          <a:endParaRPr lang="es-CO"/>
        </a:p>
      </dgm:t>
    </dgm:pt>
    <dgm:pt modelId="{352D473A-EE3C-435A-986C-3DE4E847C2CC}" type="sibTrans" cxnId="{B5D263EF-20E5-4056-A647-B7BE6918F2FB}">
      <dgm:prSet/>
      <dgm:spPr/>
      <dgm:t>
        <a:bodyPr/>
        <a:lstStyle/>
        <a:p>
          <a:endParaRPr lang="es-CO"/>
        </a:p>
      </dgm:t>
    </dgm:pt>
    <dgm:pt modelId="{FC0ECD9B-E040-40B6-9E04-C6C1C3A36F2B}" type="pres">
      <dgm:prSet presAssocID="{F213821C-9E21-4A53-8ACF-3F5C5D13876C}" presName="Name0" presStyleCnt="0">
        <dgm:presLayoutVars>
          <dgm:chMax val="7"/>
          <dgm:dir/>
          <dgm:animLvl val="lvl"/>
          <dgm:resizeHandles val="exact"/>
        </dgm:presLayoutVars>
      </dgm:prSet>
      <dgm:spPr/>
      <dgm:t>
        <a:bodyPr/>
        <a:lstStyle/>
        <a:p>
          <a:endParaRPr lang="es-CO"/>
        </a:p>
      </dgm:t>
    </dgm:pt>
    <dgm:pt modelId="{A80FC2E3-22A3-42BD-8959-EB6EF449BB9D}" type="pres">
      <dgm:prSet presAssocID="{D3E007D9-E5AC-48BF-8026-B81B7A11E8FA}" presName="circle1" presStyleLbl="node1" presStyleIdx="0" presStyleCnt="1"/>
      <dgm:spPr>
        <a:blipFill rotWithShape="0">
          <a:blip xmlns:r="http://schemas.openxmlformats.org/officeDocument/2006/relationships" r:embed="rId1"/>
          <a:stretch>
            <a:fillRect/>
          </a:stretch>
        </a:blipFill>
      </dgm:spPr>
    </dgm:pt>
    <dgm:pt modelId="{96A5E211-01FA-4414-B230-E17EB7072239}" type="pres">
      <dgm:prSet presAssocID="{D3E007D9-E5AC-48BF-8026-B81B7A11E8FA}" presName="space" presStyleCnt="0"/>
      <dgm:spPr/>
    </dgm:pt>
    <dgm:pt modelId="{DA1E62AC-C003-4BEC-853C-C38BE86321B0}" type="pres">
      <dgm:prSet presAssocID="{D3E007D9-E5AC-48BF-8026-B81B7A11E8FA}" presName="rect1" presStyleLbl="alignAcc1" presStyleIdx="0" presStyleCnt="1" custLinFactNeighborX="-1549" custLinFactNeighborY="632"/>
      <dgm:spPr/>
      <dgm:t>
        <a:bodyPr/>
        <a:lstStyle/>
        <a:p>
          <a:endParaRPr lang="es-CO"/>
        </a:p>
      </dgm:t>
    </dgm:pt>
    <dgm:pt modelId="{0B8DF799-C227-43B4-9C09-C0CAA27CF8F2}" type="pres">
      <dgm:prSet presAssocID="{D3E007D9-E5AC-48BF-8026-B81B7A11E8FA}" presName="rect1ParTx" presStyleLbl="alignAcc1" presStyleIdx="0" presStyleCnt="1">
        <dgm:presLayoutVars>
          <dgm:chMax val="1"/>
          <dgm:bulletEnabled val="1"/>
        </dgm:presLayoutVars>
      </dgm:prSet>
      <dgm:spPr/>
      <dgm:t>
        <a:bodyPr/>
        <a:lstStyle/>
        <a:p>
          <a:endParaRPr lang="es-CO"/>
        </a:p>
      </dgm:t>
    </dgm:pt>
    <dgm:pt modelId="{C609EF1F-AF48-42FD-88B1-374E109538AD}" type="pres">
      <dgm:prSet presAssocID="{D3E007D9-E5AC-48BF-8026-B81B7A11E8FA}" presName="rect1ChTx" presStyleLbl="alignAcc1" presStyleIdx="0" presStyleCnt="1">
        <dgm:presLayoutVars>
          <dgm:bulletEnabled val="1"/>
        </dgm:presLayoutVars>
      </dgm:prSet>
      <dgm:spPr/>
      <dgm:t>
        <a:bodyPr/>
        <a:lstStyle/>
        <a:p>
          <a:endParaRPr lang="es-CO"/>
        </a:p>
      </dgm:t>
    </dgm:pt>
  </dgm:ptLst>
  <dgm:cxnLst>
    <dgm:cxn modelId="{06B66CCE-33A4-459F-BF3C-DBFA3A7E1BE7}" srcId="{F213821C-9E21-4A53-8ACF-3F5C5D13876C}" destId="{D3E007D9-E5AC-48BF-8026-B81B7A11E8FA}" srcOrd="0" destOrd="0" parTransId="{AB534C39-75CD-44CC-A031-CB1A8CB1979A}" sibTransId="{56500A88-B331-481B-A798-39A0067A680B}"/>
    <dgm:cxn modelId="{90637788-EBD5-43EB-A2FB-AB5A01E26197}" type="presOf" srcId="{D3E007D9-E5AC-48BF-8026-B81B7A11E8FA}" destId="{DA1E62AC-C003-4BEC-853C-C38BE86321B0}" srcOrd="0" destOrd="0" presId="urn:microsoft.com/office/officeart/2005/8/layout/target3"/>
    <dgm:cxn modelId="{B5D263EF-20E5-4056-A647-B7BE6918F2FB}" srcId="{D3E007D9-E5AC-48BF-8026-B81B7A11E8FA}" destId="{26B69D33-3FE9-4614-8092-E928E89A214E}" srcOrd="0" destOrd="0" parTransId="{50899038-FCC7-46B2-ABCB-B57A0493B161}" sibTransId="{352D473A-EE3C-435A-986C-3DE4E847C2CC}"/>
    <dgm:cxn modelId="{42416C0E-56D8-4BDF-A75C-764AF9A22AEC}" type="presOf" srcId="{F213821C-9E21-4A53-8ACF-3F5C5D13876C}" destId="{FC0ECD9B-E040-40B6-9E04-C6C1C3A36F2B}" srcOrd="0" destOrd="0" presId="urn:microsoft.com/office/officeart/2005/8/layout/target3"/>
    <dgm:cxn modelId="{04159F26-3817-4370-9CD8-0E7A0EAEED74}" type="presOf" srcId="{D3E007D9-E5AC-48BF-8026-B81B7A11E8FA}" destId="{0B8DF799-C227-43B4-9C09-C0CAA27CF8F2}" srcOrd="1" destOrd="0" presId="urn:microsoft.com/office/officeart/2005/8/layout/target3"/>
    <dgm:cxn modelId="{ECA13D25-6562-40C9-9295-5226721A12CF}" type="presOf" srcId="{26B69D33-3FE9-4614-8092-E928E89A214E}" destId="{C609EF1F-AF48-42FD-88B1-374E109538AD}" srcOrd="0" destOrd="0" presId="urn:microsoft.com/office/officeart/2005/8/layout/target3"/>
    <dgm:cxn modelId="{DF2F942E-E0E1-4081-904E-117E8230A6FF}" type="presParOf" srcId="{FC0ECD9B-E040-40B6-9E04-C6C1C3A36F2B}" destId="{A80FC2E3-22A3-42BD-8959-EB6EF449BB9D}" srcOrd="0" destOrd="0" presId="urn:microsoft.com/office/officeart/2005/8/layout/target3"/>
    <dgm:cxn modelId="{77792098-67FD-42E6-AE39-ECBBA7A852A5}" type="presParOf" srcId="{FC0ECD9B-E040-40B6-9E04-C6C1C3A36F2B}" destId="{96A5E211-01FA-4414-B230-E17EB7072239}" srcOrd="1" destOrd="0" presId="urn:microsoft.com/office/officeart/2005/8/layout/target3"/>
    <dgm:cxn modelId="{4390DB6A-A5F1-4F3E-BFAB-0359DD840B8C}" type="presParOf" srcId="{FC0ECD9B-E040-40B6-9E04-C6C1C3A36F2B}" destId="{DA1E62AC-C003-4BEC-853C-C38BE86321B0}" srcOrd="2" destOrd="0" presId="urn:microsoft.com/office/officeart/2005/8/layout/target3"/>
    <dgm:cxn modelId="{460F79DA-E5E4-4366-8300-4ACC86C5B37E}" type="presParOf" srcId="{FC0ECD9B-E040-40B6-9E04-C6C1C3A36F2B}" destId="{0B8DF799-C227-43B4-9C09-C0CAA27CF8F2}" srcOrd="3" destOrd="0" presId="urn:microsoft.com/office/officeart/2005/8/layout/target3"/>
    <dgm:cxn modelId="{09880836-DCC3-4BA3-8922-FF7D5C3E7FB5}" type="presParOf" srcId="{FC0ECD9B-E040-40B6-9E04-C6C1C3A36F2B}" destId="{C609EF1F-AF48-42FD-88B1-374E109538AD}" srcOrd="4"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1528F37-6D25-46FB-9992-9A6FC79C11EA}"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0DCF7723-965B-4462-9C3A-41787F11EA53}">
      <dgm:prSet/>
      <dgm:spPr/>
      <dgm:t>
        <a:bodyPr/>
        <a:lstStyle/>
        <a:p>
          <a:pPr rtl="0"/>
          <a:r>
            <a:rPr lang="es-CO" dirty="0" smtClean="0"/>
            <a:t>De hecho, casi la totalidad  de las sustancias psicoactivas suenen ingerirse acompañadas de alcohol, lo cual puede resultar fatal, especialmente si se mezcla con otro depresor, como los barbitúricos, o un estimulante, como el éxtasis.</a:t>
          </a:r>
          <a:endParaRPr lang="es-CO" dirty="0"/>
        </a:p>
      </dgm:t>
    </dgm:pt>
    <dgm:pt modelId="{86F9F447-87DA-4CB9-B3CE-14C0E1A4A341}" type="parTrans" cxnId="{D1270860-AFF9-4BB1-940E-F4DE94BB49EE}">
      <dgm:prSet/>
      <dgm:spPr/>
      <dgm:t>
        <a:bodyPr/>
        <a:lstStyle/>
        <a:p>
          <a:endParaRPr lang="es-CO"/>
        </a:p>
      </dgm:t>
    </dgm:pt>
    <dgm:pt modelId="{3E62403D-D939-4935-B9EC-9F297E0D04BF}" type="sibTrans" cxnId="{D1270860-AFF9-4BB1-940E-F4DE94BB49EE}">
      <dgm:prSet/>
      <dgm:spPr/>
      <dgm:t>
        <a:bodyPr/>
        <a:lstStyle/>
        <a:p>
          <a:endParaRPr lang="es-CO"/>
        </a:p>
      </dgm:t>
    </dgm:pt>
    <dgm:pt modelId="{7BB7DECC-2560-41AB-9ED9-30CB08D8D9CE}">
      <dgm:prSet/>
      <dgm:spPr/>
      <dgm:t>
        <a:bodyPr/>
        <a:lstStyle/>
        <a:p>
          <a:pPr rtl="0"/>
          <a:r>
            <a:rPr lang="es-CO" dirty="0" smtClean="0"/>
            <a:t>Se ha comprobado en algunas investigaciones que ciertas regiones del cerebro, como la corteza prefrontal (</a:t>
          </a:r>
          <a:r>
            <a:rPr lang="es-CO" i="1" dirty="0" smtClean="0">
              <a:latin typeface="Agency FB" pitchFamily="34" charset="0"/>
            </a:rPr>
            <a:t>encargada de la toma de decisiones, planeación, raciocinio, solución de problemas y control de impulso</a:t>
          </a:r>
          <a:r>
            <a:rPr lang="es-CO" dirty="0" smtClean="0"/>
            <a:t>), junto con el hipocampo (</a:t>
          </a:r>
          <a:r>
            <a:rPr lang="es-CO" dirty="0" smtClean="0">
              <a:latin typeface="Agency FB" pitchFamily="34" charset="0"/>
            </a:rPr>
            <a:t>responsable parcialmente del aprendizaje, la memoria y de ciertos procesos de abstracción</a:t>
          </a:r>
          <a:r>
            <a:rPr lang="es-CO" dirty="0" smtClean="0"/>
            <a:t>),  se ven fuertemente afectadas con el consumo frecuente de alcohol en la adolescencia.</a:t>
          </a:r>
          <a:endParaRPr lang="es-CO" dirty="0"/>
        </a:p>
      </dgm:t>
    </dgm:pt>
    <dgm:pt modelId="{9F1CD890-E174-45B7-A899-D91E828BBD58}" type="parTrans" cxnId="{0BDAC5C7-C199-4109-8176-1A74B6EB2B08}">
      <dgm:prSet/>
      <dgm:spPr/>
      <dgm:t>
        <a:bodyPr/>
        <a:lstStyle/>
        <a:p>
          <a:endParaRPr lang="es-CO"/>
        </a:p>
      </dgm:t>
    </dgm:pt>
    <dgm:pt modelId="{79572B33-D1BA-4658-9643-4572E4C7D783}" type="sibTrans" cxnId="{0BDAC5C7-C199-4109-8176-1A74B6EB2B08}">
      <dgm:prSet/>
      <dgm:spPr/>
      <dgm:t>
        <a:bodyPr/>
        <a:lstStyle/>
        <a:p>
          <a:endParaRPr lang="es-CO"/>
        </a:p>
      </dgm:t>
    </dgm:pt>
    <dgm:pt modelId="{D18CD880-807F-47B9-9265-277BA9F72276}" type="pres">
      <dgm:prSet presAssocID="{D1528F37-6D25-46FB-9992-9A6FC79C11EA}" presName="Name0" presStyleCnt="0">
        <dgm:presLayoutVars>
          <dgm:chMax val="7"/>
          <dgm:dir/>
          <dgm:animLvl val="lvl"/>
          <dgm:resizeHandles val="exact"/>
        </dgm:presLayoutVars>
      </dgm:prSet>
      <dgm:spPr/>
      <dgm:t>
        <a:bodyPr/>
        <a:lstStyle/>
        <a:p>
          <a:endParaRPr lang="es-CO"/>
        </a:p>
      </dgm:t>
    </dgm:pt>
    <dgm:pt modelId="{65046427-48DA-4537-A5B3-22A8D62099EF}" type="pres">
      <dgm:prSet presAssocID="{0DCF7723-965B-4462-9C3A-41787F11EA53}" presName="circle1" presStyleLbl="node1" presStyleIdx="0" presStyleCnt="1"/>
      <dgm:spPr>
        <a:blipFill rotWithShape="0">
          <a:blip xmlns:r="http://schemas.openxmlformats.org/officeDocument/2006/relationships" r:embed="rId1"/>
          <a:stretch>
            <a:fillRect/>
          </a:stretch>
        </a:blipFill>
      </dgm:spPr>
    </dgm:pt>
    <dgm:pt modelId="{D3A3C8B2-DA66-4562-9A30-567E545E9847}" type="pres">
      <dgm:prSet presAssocID="{0DCF7723-965B-4462-9C3A-41787F11EA53}" presName="space" presStyleCnt="0"/>
      <dgm:spPr/>
    </dgm:pt>
    <dgm:pt modelId="{49C0A87C-1E97-4434-B99D-A545080AC1F8}" type="pres">
      <dgm:prSet presAssocID="{0DCF7723-965B-4462-9C3A-41787F11EA53}" presName="rect1" presStyleLbl="alignAcc1" presStyleIdx="0" presStyleCnt="1"/>
      <dgm:spPr/>
      <dgm:t>
        <a:bodyPr/>
        <a:lstStyle/>
        <a:p>
          <a:endParaRPr lang="es-CO"/>
        </a:p>
      </dgm:t>
    </dgm:pt>
    <dgm:pt modelId="{5345D9B5-5AF9-4022-8F13-DBFE57D4EAF2}" type="pres">
      <dgm:prSet presAssocID="{0DCF7723-965B-4462-9C3A-41787F11EA53}" presName="rect1ParTx" presStyleLbl="alignAcc1" presStyleIdx="0" presStyleCnt="1">
        <dgm:presLayoutVars>
          <dgm:chMax val="1"/>
          <dgm:bulletEnabled val="1"/>
        </dgm:presLayoutVars>
      </dgm:prSet>
      <dgm:spPr/>
      <dgm:t>
        <a:bodyPr/>
        <a:lstStyle/>
        <a:p>
          <a:endParaRPr lang="es-CO"/>
        </a:p>
      </dgm:t>
    </dgm:pt>
    <dgm:pt modelId="{25E5FD84-56B4-41C2-B70D-78A765C6820F}" type="pres">
      <dgm:prSet presAssocID="{0DCF7723-965B-4462-9C3A-41787F11EA53}" presName="rect1ChTx" presStyleLbl="alignAcc1" presStyleIdx="0" presStyleCnt="1">
        <dgm:presLayoutVars>
          <dgm:bulletEnabled val="1"/>
        </dgm:presLayoutVars>
      </dgm:prSet>
      <dgm:spPr/>
      <dgm:t>
        <a:bodyPr/>
        <a:lstStyle/>
        <a:p>
          <a:endParaRPr lang="es-CO"/>
        </a:p>
      </dgm:t>
    </dgm:pt>
  </dgm:ptLst>
  <dgm:cxnLst>
    <dgm:cxn modelId="{8C3F9983-CE26-4F14-8CE4-0915C03EE849}" type="presOf" srcId="{0DCF7723-965B-4462-9C3A-41787F11EA53}" destId="{49C0A87C-1E97-4434-B99D-A545080AC1F8}" srcOrd="0" destOrd="0" presId="urn:microsoft.com/office/officeart/2005/8/layout/target3"/>
    <dgm:cxn modelId="{D1270860-AFF9-4BB1-940E-F4DE94BB49EE}" srcId="{D1528F37-6D25-46FB-9992-9A6FC79C11EA}" destId="{0DCF7723-965B-4462-9C3A-41787F11EA53}" srcOrd="0" destOrd="0" parTransId="{86F9F447-87DA-4CB9-B3CE-14C0E1A4A341}" sibTransId="{3E62403D-D939-4935-B9EC-9F297E0D04BF}"/>
    <dgm:cxn modelId="{6F0CC52D-6CF8-4BA9-AE98-7E405C265D79}" type="presOf" srcId="{7BB7DECC-2560-41AB-9ED9-30CB08D8D9CE}" destId="{25E5FD84-56B4-41C2-B70D-78A765C6820F}" srcOrd="0" destOrd="0" presId="urn:microsoft.com/office/officeart/2005/8/layout/target3"/>
    <dgm:cxn modelId="{EE120D92-36B2-4682-9F1A-DE09BD74A422}" type="presOf" srcId="{D1528F37-6D25-46FB-9992-9A6FC79C11EA}" destId="{D18CD880-807F-47B9-9265-277BA9F72276}" srcOrd="0" destOrd="0" presId="urn:microsoft.com/office/officeart/2005/8/layout/target3"/>
    <dgm:cxn modelId="{A2B6F2E1-BCA0-405B-8889-04AB471500A5}" type="presOf" srcId="{0DCF7723-965B-4462-9C3A-41787F11EA53}" destId="{5345D9B5-5AF9-4022-8F13-DBFE57D4EAF2}" srcOrd="1" destOrd="0" presId="urn:microsoft.com/office/officeart/2005/8/layout/target3"/>
    <dgm:cxn modelId="{0BDAC5C7-C199-4109-8176-1A74B6EB2B08}" srcId="{0DCF7723-965B-4462-9C3A-41787F11EA53}" destId="{7BB7DECC-2560-41AB-9ED9-30CB08D8D9CE}" srcOrd="0" destOrd="0" parTransId="{9F1CD890-E174-45B7-A899-D91E828BBD58}" sibTransId="{79572B33-D1BA-4658-9643-4572E4C7D783}"/>
    <dgm:cxn modelId="{9EBDA2C8-BDD0-474D-83C3-BAB83B4708D2}" type="presParOf" srcId="{D18CD880-807F-47B9-9265-277BA9F72276}" destId="{65046427-48DA-4537-A5B3-22A8D62099EF}" srcOrd="0" destOrd="0" presId="urn:microsoft.com/office/officeart/2005/8/layout/target3"/>
    <dgm:cxn modelId="{4330752A-3C6B-4D50-BA4D-0735B99453B1}" type="presParOf" srcId="{D18CD880-807F-47B9-9265-277BA9F72276}" destId="{D3A3C8B2-DA66-4562-9A30-567E545E9847}" srcOrd="1" destOrd="0" presId="urn:microsoft.com/office/officeart/2005/8/layout/target3"/>
    <dgm:cxn modelId="{3363E406-C100-46CB-8AFB-30DEC0FBDCFB}" type="presParOf" srcId="{D18CD880-807F-47B9-9265-277BA9F72276}" destId="{49C0A87C-1E97-4434-B99D-A545080AC1F8}" srcOrd="2" destOrd="0" presId="urn:microsoft.com/office/officeart/2005/8/layout/target3"/>
    <dgm:cxn modelId="{F80B5851-0DDC-4962-9382-0A37A2805BA1}" type="presParOf" srcId="{D18CD880-807F-47B9-9265-277BA9F72276}" destId="{5345D9B5-5AF9-4022-8F13-DBFE57D4EAF2}" srcOrd="3" destOrd="0" presId="urn:microsoft.com/office/officeart/2005/8/layout/target3"/>
    <dgm:cxn modelId="{EC1A645B-4E05-4F68-A668-929B2B8F34B9}" type="presParOf" srcId="{D18CD880-807F-47B9-9265-277BA9F72276}" destId="{25E5FD84-56B4-41C2-B70D-78A765C6820F}" srcOrd="4" destOrd="0" presId="urn:microsoft.com/office/officeart/2005/8/layout/target3"/>
  </dgm:cxnLst>
  <dgm:bg>
    <a:gradFill>
      <a:gsLst>
        <a:gs pos="0">
          <a:srgbClr val="000082"/>
        </a:gs>
        <a:gs pos="30000">
          <a:srgbClr val="66008F"/>
        </a:gs>
        <a:gs pos="64999">
          <a:srgbClr val="BA0066"/>
        </a:gs>
        <a:gs pos="89999">
          <a:srgbClr val="FF0000"/>
        </a:gs>
        <a:gs pos="100000">
          <a:srgbClr val="FF8200"/>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A5B1088-FF76-4E8D-A083-4D6C382DB94C}"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26A15D9B-669E-4ABD-98A3-775603B44788}">
      <dgm:prSet/>
      <dgm:spPr>
        <a:gradFill rotWithShape="0">
          <a:gsLst>
            <a:gs pos="0">
              <a:srgbClr val="FFEFD1"/>
            </a:gs>
            <a:gs pos="64999">
              <a:srgbClr val="F0EBD5"/>
            </a:gs>
            <a:gs pos="100000">
              <a:srgbClr val="D1C39F"/>
            </a:gs>
          </a:gsLst>
          <a:lin ang="5400000" scaled="0"/>
        </a:gradFill>
      </dgm:spPr>
      <dgm:t>
        <a:bodyPr/>
        <a:lstStyle/>
        <a:p>
          <a:pPr rtl="0"/>
          <a:r>
            <a:rPr lang="es-CO" dirty="0" smtClean="0"/>
            <a:t>La razón es que el cerebro sólo alcanza su máximo desarrollo alrededor de los 21 años y tomar antes afecta su progreso madurativo, generando dificultades a nivel cognoscitivo (relativo al conocimiento).</a:t>
          </a:r>
          <a:endParaRPr lang="es-CO" dirty="0"/>
        </a:p>
      </dgm:t>
    </dgm:pt>
    <dgm:pt modelId="{AA1FE32B-0C9E-4232-9B3F-D1FF1F10C582}" type="parTrans" cxnId="{92D7B98D-CC93-48D9-8150-0B1DDB97202C}">
      <dgm:prSet/>
      <dgm:spPr/>
      <dgm:t>
        <a:bodyPr/>
        <a:lstStyle/>
        <a:p>
          <a:endParaRPr lang="es-CO"/>
        </a:p>
      </dgm:t>
    </dgm:pt>
    <dgm:pt modelId="{EAEC8E6A-56D4-424A-82E5-940B5F101A32}" type="sibTrans" cxnId="{92D7B98D-CC93-48D9-8150-0B1DDB97202C}">
      <dgm:prSet/>
      <dgm:spPr/>
      <dgm:t>
        <a:bodyPr/>
        <a:lstStyle/>
        <a:p>
          <a:endParaRPr lang="es-CO"/>
        </a:p>
      </dgm:t>
    </dgm:pt>
    <dgm:pt modelId="{257BEB14-3F4B-46F5-9F78-FA249E05BDE6}">
      <dgm:prSet/>
      <dgm:spPr/>
      <dgm:t>
        <a:bodyPr/>
        <a:lstStyle/>
        <a:p>
          <a:pPr rtl="0"/>
          <a:r>
            <a:rPr lang="es-CO" dirty="0" smtClean="0"/>
            <a:t>Muchas personas se preguntan si existen factores hereditarios que predispongan al alcoholismo. La respuesta es sí.</a:t>
          </a:r>
          <a:endParaRPr lang="es-CO" dirty="0"/>
        </a:p>
      </dgm:t>
    </dgm:pt>
    <dgm:pt modelId="{6B737761-0827-4004-9E72-571D6FC7D5EE}" type="parTrans" cxnId="{00468B60-47C6-4AA6-8043-EDBFC8CD90B4}">
      <dgm:prSet/>
      <dgm:spPr/>
      <dgm:t>
        <a:bodyPr/>
        <a:lstStyle/>
        <a:p>
          <a:endParaRPr lang="es-CO"/>
        </a:p>
      </dgm:t>
    </dgm:pt>
    <dgm:pt modelId="{31421FA8-B740-49D0-8753-F0D133662F2B}" type="sibTrans" cxnId="{00468B60-47C6-4AA6-8043-EDBFC8CD90B4}">
      <dgm:prSet/>
      <dgm:spPr/>
      <dgm:t>
        <a:bodyPr/>
        <a:lstStyle/>
        <a:p>
          <a:endParaRPr lang="es-CO"/>
        </a:p>
      </dgm:t>
    </dgm:pt>
    <dgm:pt modelId="{E73EC1CC-E1A7-44E0-BCDE-00D198233C4B}" type="pres">
      <dgm:prSet presAssocID="{EA5B1088-FF76-4E8D-A083-4D6C382DB94C}" presName="Name0" presStyleCnt="0">
        <dgm:presLayoutVars>
          <dgm:chMax val="7"/>
          <dgm:dir/>
          <dgm:animLvl val="lvl"/>
          <dgm:resizeHandles val="exact"/>
        </dgm:presLayoutVars>
      </dgm:prSet>
      <dgm:spPr/>
      <dgm:t>
        <a:bodyPr/>
        <a:lstStyle/>
        <a:p>
          <a:endParaRPr lang="es-CO"/>
        </a:p>
      </dgm:t>
    </dgm:pt>
    <dgm:pt modelId="{C644CD12-F81F-47D2-B8B6-EA269A54AE16}" type="pres">
      <dgm:prSet presAssocID="{26A15D9B-669E-4ABD-98A3-775603B44788}" presName="circle1" presStyleLbl="node1" presStyleIdx="0" presStyleCnt="1"/>
      <dgm:spPr>
        <a:blipFill rotWithShape="0">
          <a:blip xmlns:r="http://schemas.openxmlformats.org/officeDocument/2006/relationships" r:embed="rId1"/>
          <a:stretch>
            <a:fillRect/>
          </a:stretch>
        </a:blipFill>
      </dgm:spPr>
    </dgm:pt>
    <dgm:pt modelId="{FAD0752C-643B-45E3-93AB-8CD49C5E6CE0}" type="pres">
      <dgm:prSet presAssocID="{26A15D9B-669E-4ABD-98A3-775603B44788}" presName="space" presStyleCnt="0"/>
      <dgm:spPr/>
    </dgm:pt>
    <dgm:pt modelId="{A4B22214-9F19-44AF-84BA-01BB0785AE5A}" type="pres">
      <dgm:prSet presAssocID="{26A15D9B-669E-4ABD-98A3-775603B44788}" presName="rect1" presStyleLbl="alignAcc1" presStyleIdx="0" presStyleCnt="1"/>
      <dgm:spPr/>
      <dgm:t>
        <a:bodyPr/>
        <a:lstStyle/>
        <a:p>
          <a:endParaRPr lang="es-CO"/>
        </a:p>
      </dgm:t>
    </dgm:pt>
    <dgm:pt modelId="{88DCC12B-2E15-4144-A13F-2404E6EB9552}" type="pres">
      <dgm:prSet presAssocID="{26A15D9B-669E-4ABD-98A3-775603B44788}" presName="rect1ParTx" presStyleLbl="alignAcc1" presStyleIdx="0" presStyleCnt="1">
        <dgm:presLayoutVars>
          <dgm:chMax val="1"/>
          <dgm:bulletEnabled val="1"/>
        </dgm:presLayoutVars>
      </dgm:prSet>
      <dgm:spPr/>
      <dgm:t>
        <a:bodyPr/>
        <a:lstStyle/>
        <a:p>
          <a:endParaRPr lang="es-CO"/>
        </a:p>
      </dgm:t>
    </dgm:pt>
    <dgm:pt modelId="{99783A70-E22B-43D3-939F-ABE554D50B69}" type="pres">
      <dgm:prSet presAssocID="{26A15D9B-669E-4ABD-98A3-775603B44788}" presName="rect1ChTx" presStyleLbl="alignAcc1" presStyleIdx="0" presStyleCnt="1">
        <dgm:presLayoutVars>
          <dgm:bulletEnabled val="1"/>
        </dgm:presLayoutVars>
      </dgm:prSet>
      <dgm:spPr/>
      <dgm:t>
        <a:bodyPr/>
        <a:lstStyle/>
        <a:p>
          <a:endParaRPr lang="es-CO"/>
        </a:p>
      </dgm:t>
    </dgm:pt>
  </dgm:ptLst>
  <dgm:cxnLst>
    <dgm:cxn modelId="{92D7B98D-CC93-48D9-8150-0B1DDB97202C}" srcId="{EA5B1088-FF76-4E8D-A083-4D6C382DB94C}" destId="{26A15D9B-669E-4ABD-98A3-775603B44788}" srcOrd="0" destOrd="0" parTransId="{AA1FE32B-0C9E-4232-9B3F-D1FF1F10C582}" sibTransId="{EAEC8E6A-56D4-424A-82E5-940B5F101A32}"/>
    <dgm:cxn modelId="{B25887C3-D645-4DF1-8135-64CEFD415E49}" type="presOf" srcId="{26A15D9B-669E-4ABD-98A3-775603B44788}" destId="{A4B22214-9F19-44AF-84BA-01BB0785AE5A}" srcOrd="0" destOrd="0" presId="urn:microsoft.com/office/officeart/2005/8/layout/target3"/>
    <dgm:cxn modelId="{F73FCED6-7A89-4BC9-8DD7-BE798447F72F}" type="presOf" srcId="{26A15D9B-669E-4ABD-98A3-775603B44788}" destId="{88DCC12B-2E15-4144-A13F-2404E6EB9552}" srcOrd="1" destOrd="0" presId="urn:microsoft.com/office/officeart/2005/8/layout/target3"/>
    <dgm:cxn modelId="{05D74C39-9AC7-43AF-9F96-EE9237B10413}" type="presOf" srcId="{EA5B1088-FF76-4E8D-A083-4D6C382DB94C}" destId="{E73EC1CC-E1A7-44E0-BCDE-00D198233C4B}" srcOrd="0" destOrd="0" presId="urn:microsoft.com/office/officeart/2005/8/layout/target3"/>
    <dgm:cxn modelId="{00468B60-47C6-4AA6-8043-EDBFC8CD90B4}" srcId="{26A15D9B-669E-4ABD-98A3-775603B44788}" destId="{257BEB14-3F4B-46F5-9F78-FA249E05BDE6}" srcOrd="0" destOrd="0" parTransId="{6B737761-0827-4004-9E72-571D6FC7D5EE}" sibTransId="{31421FA8-B740-49D0-8753-F0D133662F2B}"/>
    <dgm:cxn modelId="{3E03B088-4456-4A2C-89AF-3148F34DC968}" type="presOf" srcId="{257BEB14-3F4B-46F5-9F78-FA249E05BDE6}" destId="{99783A70-E22B-43D3-939F-ABE554D50B69}" srcOrd="0" destOrd="0" presId="urn:microsoft.com/office/officeart/2005/8/layout/target3"/>
    <dgm:cxn modelId="{9365A9E4-EDF8-491B-953A-506A0F634272}" type="presParOf" srcId="{E73EC1CC-E1A7-44E0-BCDE-00D198233C4B}" destId="{C644CD12-F81F-47D2-B8B6-EA269A54AE16}" srcOrd="0" destOrd="0" presId="urn:microsoft.com/office/officeart/2005/8/layout/target3"/>
    <dgm:cxn modelId="{FBE0FDA3-17AC-4D0A-925F-AA70D078AFCF}" type="presParOf" srcId="{E73EC1CC-E1A7-44E0-BCDE-00D198233C4B}" destId="{FAD0752C-643B-45E3-93AB-8CD49C5E6CE0}" srcOrd="1" destOrd="0" presId="urn:microsoft.com/office/officeart/2005/8/layout/target3"/>
    <dgm:cxn modelId="{D31B6A72-D130-4E25-AE92-4AFE18A3B6AB}" type="presParOf" srcId="{E73EC1CC-E1A7-44E0-BCDE-00D198233C4B}" destId="{A4B22214-9F19-44AF-84BA-01BB0785AE5A}" srcOrd="2" destOrd="0" presId="urn:microsoft.com/office/officeart/2005/8/layout/target3"/>
    <dgm:cxn modelId="{ECF6E936-8B69-427F-8469-F5A61DFBE35D}" type="presParOf" srcId="{E73EC1CC-E1A7-44E0-BCDE-00D198233C4B}" destId="{88DCC12B-2E15-4144-A13F-2404E6EB9552}" srcOrd="3" destOrd="0" presId="urn:microsoft.com/office/officeart/2005/8/layout/target3"/>
    <dgm:cxn modelId="{7FC674A0-24E1-41C6-B39C-1D1B8A035342}" type="presParOf" srcId="{E73EC1CC-E1A7-44E0-BCDE-00D198233C4B}" destId="{99783A70-E22B-43D3-939F-ABE554D50B69}"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D01D58D-2CB1-47D0-BBA4-F4EA6DA8574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158B72CE-C09A-4547-B7A7-110C8DA8B85A}">
      <dgm:prSet/>
      <dgm:spPr/>
      <dgm:t>
        <a:bodyPr/>
        <a:lstStyle/>
        <a:p>
          <a:pPr rtl="0"/>
          <a:r>
            <a:rPr lang="es-CO" dirty="0" smtClean="0"/>
            <a:t>Las investigaciones de los últimos años muestran que los padres alcohólicos tienden a tener hijos con inclinación a serlo. Esto significa que el alcohol es asimilado de una forma especial por el organismo, lo cual facilita la aparición de dependencia.</a:t>
          </a:r>
          <a:endParaRPr lang="es-CO" dirty="0"/>
        </a:p>
      </dgm:t>
    </dgm:pt>
    <dgm:pt modelId="{6A88CE98-D18B-43E8-B851-03C1AF27DB3A}" type="parTrans" cxnId="{3CA880A3-7E33-4EC7-A6A9-18A57C81A44F}">
      <dgm:prSet/>
      <dgm:spPr/>
      <dgm:t>
        <a:bodyPr/>
        <a:lstStyle/>
        <a:p>
          <a:endParaRPr lang="es-CO"/>
        </a:p>
      </dgm:t>
    </dgm:pt>
    <dgm:pt modelId="{29D69D0E-235E-4FDB-AC97-F73F5C135545}" type="sibTrans" cxnId="{3CA880A3-7E33-4EC7-A6A9-18A57C81A44F}">
      <dgm:prSet/>
      <dgm:spPr/>
      <dgm:t>
        <a:bodyPr/>
        <a:lstStyle/>
        <a:p>
          <a:endParaRPr lang="es-CO"/>
        </a:p>
      </dgm:t>
    </dgm:pt>
    <dgm:pt modelId="{866B3D44-A6F3-49CD-9042-DC1F43E35801}">
      <dgm:prSet custT="1"/>
      <dgm:spPr/>
      <dgm:t>
        <a:bodyPr/>
        <a:lstStyle/>
        <a:p>
          <a:pPr rtl="0"/>
          <a:r>
            <a:rPr lang="es-CO" sz="2400" dirty="0" smtClean="0"/>
            <a:t>Este riesgo puede ser positivo: </a:t>
          </a:r>
          <a:r>
            <a:rPr lang="es-CO" sz="2400" dirty="0" smtClean="0">
              <a:latin typeface="Agency FB" pitchFamily="34" charset="0"/>
            </a:rPr>
            <a:t>al ver lo que le ocurrió a su padre o a su abuelo, el joven puede tomar la decisión de manejar el alcohol con prudencia. </a:t>
          </a:r>
          <a:endParaRPr lang="es-CO" sz="2400" dirty="0">
            <a:latin typeface="Agency FB" pitchFamily="34" charset="0"/>
          </a:endParaRPr>
        </a:p>
      </dgm:t>
    </dgm:pt>
    <dgm:pt modelId="{19AAE00F-51BF-435A-ACF2-4FB68B7880F1}" type="parTrans" cxnId="{90ED076C-15CE-4451-8FFE-782615840F3A}">
      <dgm:prSet/>
      <dgm:spPr/>
      <dgm:t>
        <a:bodyPr/>
        <a:lstStyle/>
        <a:p>
          <a:endParaRPr lang="es-CO"/>
        </a:p>
      </dgm:t>
    </dgm:pt>
    <dgm:pt modelId="{535BA242-2F9B-46B2-88B7-8B2CBCE64ABE}" type="sibTrans" cxnId="{90ED076C-15CE-4451-8FFE-782615840F3A}">
      <dgm:prSet/>
      <dgm:spPr/>
      <dgm:t>
        <a:bodyPr/>
        <a:lstStyle/>
        <a:p>
          <a:endParaRPr lang="es-CO"/>
        </a:p>
      </dgm:t>
    </dgm:pt>
    <dgm:pt modelId="{B3A450CC-23F7-4C59-9A17-38C7BD4978E3}" type="pres">
      <dgm:prSet presAssocID="{6D01D58D-2CB1-47D0-BBA4-F4EA6DA85741}" presName="linearFlow" presStyleCnt="0">
        <dgm:presLayoutVars>
          <dgm:dir/>
          <dgm:resizeHandles val="exact"/>
        </dgm:presLayoutVars>
      </dgm:prSet>
      <dgm:spPr/>
      <dgm:t>
        <a:bodyPr/>
        <a:lstStyle/>
        <a:p>
          <a:endParaRPr lang="es-CO"/>
        </a:p>
      </dgm:t>
    </dgm:pt>
    <dgm:pt modelId="{C8F3D28C-0FBB-438E-B73B-08B8CB68ACC2}" type="pres">
      <dgm:prSet presAssocID="{158B72CE-C09A-4547-B7A7-110C8DA8B85A}" presName="composite" presStyleCnt="0"/>
      <dgm:spPr/>
    </dgm:pt>
    <dgm:pt modelId="{4CE56BB3-6367-46CD-B317-2DF496FD7502}" type="pres">
      <dgm:prSet presAssocID="{158B72CE-C09A-4547-B7A7-110C8DA8B85A}" presName="imgShp" presStyleLbl="fgImgPlace1" presStyleIdx="0" presStyleCnt="2" custLinFactNeighborX="-22531" custLinFactNeighborY="-3050"/>
      <dgm:spPr>
        <a:blipFill rotWithShape="1">
          <a:blip xmlns:r="http://schemas.openxmlformats.org/officeDocument/2006/relationships" r:embed="rId1"/>
          <a:stretch>
            <a:fillRect/>
          </a:stretch>
        </a:blipFill>
      </dgm:spPr>
    </dgm:pt>
    <dgm:pt modelId="{9A85D781-5DC8-4D15-B2F1-2EEC4801C9B7}" type="pres">
      <dgm:prSet presAssocID="{158B72CE-C09A-4547-B7A7-110C8DA8B85A}" presName="txShp" presStyleLbl="node1" presStyleIdx="0" presStyleCnt="2" custScaleX="117875">
        <dgm:presLayoutVars>
          <dgm:bulletEnabled val="1"/>
        </dgm:presLayoutVars>
      </dgm:prSet>
      <dgm:spPr/>
      <dgm:t>
        <a:bodyPr/>
        <a:lstStyle/>
        <a:p>
          <a:endParaRPr lang="es-CO"/>
        </a:p>
      </dgm:t>
    </dgm:pt>
    <dgm:pt modelId="{33E7DB0C-0F5E-46D5-A7D0-21DF1E89839C}" type="pres">
      <dgm:prSet presAssocID="{29D69D0E-235E-4FDB-AC97-F73F5C135545}" presName="spacing" presStyleCnt="0"/>
      <dgm:spPr/>
    </dgm:pt>
    <dgm:pt modelId="{372CCCAF-5155-40DF-9548-C9190CCD186E}" type="pres">
      <dgm:prSet presAssocID="{866B3D44-A6F3-49CD-9042-DC1F43E35801}" presName="composite" presStyleCnt="0"/>
      <dgm:spPr/>
    </dgm:pt>
    <dgm:pt modelId="{002D36CD-6A5B-4A24-B7FB-CF78F7AECD89}" type="pres">
      <dgm:prSet presAssocID="{866B3D44-A6F3-49CD-9042-DC1F43E35801}" presName="imgShp" presStyleLbl="fgImgPlace1" presStyleIdx="1" presStyleCnt="2" custLinFactNeighborX="-21007" custLinFactNeighborY="1134"/>
      <dgm:spPr>
        <a:blipFill rotWithShape="1">
          <a:blip xmlns:r="http://schemas.openxmlformats.org/officeDocument/2006/relationships" r:embed="rId2"/>
          <a:stretch>
            <a:fillRect/>
          </a:stretch>
        </a:blipFill>
      </dgm:spPr>
    </dgm:pt>
    <dgm:pt modelId="{371696BA-CB7B-4DFC-AD9C-F6873B57A19C}" type="pres">
      <dgm:prSet presAssocID="{866B3D44-A6F3-49CD-9042-DC1F43E35801}" presName="txShp" presStyleLbl="node1" presStyleIdx="1" presStyleCnt="2" custScaleX="120507">
        <dgm:presLayoutVars>
          <dgm:bulletEnabled val="1"/>
        </dgm:presLayoutVars>
      </dgm:prSet>
      <dgm:spPr/>
      <dgm:t>
        <a:bodyPr/>
        <a:lstStyle/>
        <a:p>
          <a:endParaRPr lang="es-CO"/>
        </a:p>
      </dgm:t>
    </dgm:pt>
  </dgm:ptLst>
  <dgm:cxnLst>
    <dgm:cxn modelId="{90ED076C-15CE-4451-8FFE-782615840F3A}" srcId="{6D01D58D-2CB1-47D0-BBA4-F4EA6DA85741}" destId="{866B3D44-A6F3-49CD-9042-DC1F43E35801}" srcOrd="1" destOrd="0" parTransId="{19AAE00F-51BF-435A-ACF2-4FB68B7880F1}" sibTransId="{535BA242-2F9B-46B2-88B7-8B2CBCE64ABE}"/>
    <dgm:cxn modelId="{139D1565-8D21-4DDE-AB53-0FF1B9386C1A}" type="presOf" srcId="{158B72CE-C09A-4547-B7A7-110C8DA8B85A}" destId="{9A85D781-5DC8-4D15-B2F1-2EEC4801C9B7}" srcOrd="0" destOrd="0" presId="urn:microsoft.com/office/officeart/2005/8/layout/vList3"/>
    <dgm:cxn modelId="{CB58B4FA-6957-4AE1-AAE8-CECC90A50809}" type="presOf" srcId="{866B3D44-A6F3-49CD-9042-DC1F43E35801}" destId="{371696BA-CB7B-4DFC-AD9C-F6873B57A19C}" srcOrd="0" destOrd="0" presId="urn:microsoft.com/office/officeart/2005/8/layout/vList3"/>
    <dgm:cxn modelId="{3CA880A3-7E33-4EC7-A6A9-18A57C81A44F}" srcId="{6D01D58D-2CB1-47D0-BBA4-F4EA6DA85741}" destId="{158B72CE-C09A-4547-B7A7-110C8DA8B85A}" srcOrd="0" destOrd="0" parTransId="{6A88CE98-D18B-43E8-B851-03C1AF27DB3A}" sibTransId="{29D69D0E-235E-4FDB-AC97-F73F5C135545}"/>
    <dgm:cxn modelId="{9A528C3E-8062-4AF5-961C-DF0F60082055}" type="presOf" srcId="{6D01D58D-2CB1-47D0-BBA4-F4EA6DA85741}" destId="{B3A450CC-23F7-4C59-9A17-38C7BD4978E3}" srcOrd="0" destOrd="0" presId="urn:microsoft.com/office/officeart/2005/8/layout/vList3"/>
    <dgm:cxn modelId="{A2E3FB4F-E8A9-43DD-A892-72872E1D101D}" type="presParOf" srcId="{B3A450CC-23F7-4C59-9A17-38C7BD4978E3}" destId="{C8F3D28C-0FBB-438E-B73B-08B8CB68ACC2}" srcOrd="0" destOrd="0" presId="urn:microsoft.com/office/officeart/2005/8/layout/vList3"/>
    <dgm:cxn modelId="{85336C9C-9364-4235-AF59-A2A89B05A726}" type="presParOf" srcId="{C8F3D28C-0FBB-438E-B73B-08B8CB68ACC2}" destId="{4CE56BB3-6367-46CD-B317-2DF496FD7502}" srcOrd="0" destOrd="0" presId="urn:microsoft.com/office/officeart/2005/8/layout/vList3"/>
    <dgm:cxn modelId="{E4684EDB-A06B-42B9-9593-14A9378F6820}" type="presParOf" srcId="{C8F3D28C-0FBB-438E-B73B-08B8CB68ACC2}" destId="{9A85D781-5DC8-4D15-B2F1-2EEC4801C9B7}" srcOrd="1" destOrd="0" presId="urn:microsoft.com/office/officeart/2005/8/layout/vList3"/>
    <dgm:cxn modelId="{D06235A0-8D41-479B-8492-81F520669A9C}" type="presParOf" srcId="{B3A450CC-23F7-4C59-9A17-38C7BD4978E3}" destId="{33E7DB0C-0F5E-46D5-A7D0-21DF1E89839C}" srcOrd="1" destOrd="0" presId="urn:microsoft.com/office/officeart/2005/8/layout/vList3"/>
    <dgm:cxn modelId="{22F0C9F3-A5DF-4139-88F8-FDE2DF8CA98D}" type="presParOf" srcId="{B3A450CC-23F7-4C59-9A17-38C7BD4978E3}" destId="{372CCCAF-5155-40DF-9548-C9190CCD186E}" srcOrd="2" destOrd="0" presId="urn:microsoft.com/office/officeart/2005/8/layout/vList3"/>
    <dgm:cxn modelId="{8F75DC81-89C3-488F-9717-59296023D4A7}" type="presParOf" srcId="{372CCCAF-5155-40DF-9548-C9190CCD186E}" destId="{002D36CD-6A5B-4A24-B7FB-CF78F7AECD89}" srcOrd="0" destOrd="0" presId="urn:microsoft.com/office/officeart/2005/8/layout/vList3"/>
    <dgm:cxn modelId="{6252FC4C-BB12-4E00-B069-8F149EF3E673}" type="presParOf" srcId="{372CCCAF-5155-40DF-9548-C9190CCD186E}" destId="{371696BA-CB7B-4DFC-AD9C-F6873B57A19C}" srcOrd="1" destOrd="0" presId="urn:microsoft.com/office/officeart/2005/8/layout/vList3"/>
  </dgm:cxnLst>
  <dgm:bg>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2B9AFE6-E790-4A2B-B56B-9DB46BCB283A}"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5642E303-A9C0-426E-971F-959989424E0F}">
      <dgm:prSet/>
      <dgm:spPr>
        <a:solidFill>
          <a:srgbClr val="FFC000"/>
        </a:solidFill>
      </dgm:spPr>
      <dgm:t>
        <a:bodyPr/>
        <a:lstStyle/>
        <a:p>
          <a:pPr rtl="0"/>
          <a:r>
            <a:rPr lang="es-CO" dirty="0" smtClean="0">
              <a:solidFill>
                <a:srgbClr val="002060"/>
              </a:solidFill>
            </a:rPr>
            <a:t>El suicidio es uno de los factores de riesgo más serios como consecuencia del abuso y consumo temprano de bebidas alcohólicas. </a:t>
          </a:r>
          <a:endParaRPr lang="es-CO" dirty="0">
            <a:solidFill>
              <a:srgbClr val="002060"/>
            </a:solidFill>
          </a:endParaRPr>
        </a:p>
      </dgm:t>
    </dgm:pt>
    <dgm:pt modelId="{1A4B960C-CD58-4E52-BAB1-C7B5F4779455}" type="parTrans" cxnId="{E42F0955-DDCE-4870-8809-2B0981160B47}">
      <dgm:prSet/>
      <dgm:spPr/>
      <dgm:t>
        <a:bodyPr/>
        <a:lstStyle/>
        <a:p>
          <a:endParaRPr lang="es-CO"/>
        </a:p>
      </dgm:t>
    </dgm:pt>
    <dgm:pt modelId="{3084739C-CA95-41D9-9D1E-381D46C30645}" type="sibTrans" cxnId="{E42F0955-DDCE-4870-8809-2B0981160B47}">
      <dgm:prSet/>
      <dgm:spPr/>
      <dgm:t>
        <a:bodyPr/>
        <a:lstStyle/>
        <a:p>
          <a:endParaRPr lang="es-CO"/>
        </a:p>
      </dgm:t>
    </dgm:pt>
    <dgm:pt modelId="{94DE1375-0905-4C51-8A97-69BF24C845CE}">
      <dgm:prSet/>
      <dgm:spPr>
        <a:solidFill>
          <a:srgbClr val="FFC000"/>
        </a:solidFill>
      </dgm:spPr>
      <dgm:t>
        <a:bodyPr/>
        <a:lstStyle/>
        <a:p>
          <a:pPr rtl="0"/>
          <a:r>
            <a:rPr lang="es-CO" dirty="0" smtClean="0">
              <a:solidFill>
                <a:srgbClr val="002060"/>
              </a:solidFill>
            </a:rPr>
            <a:t>Una investigación realizada en el año 2000 evidenció que los jóvenes de 12 a 17 años que habían bebido de manera constante en el último año, presentaron el doble de probabilidad de estar en riesgo de suicidio que aquellos que se abstuvieron de hacerlo. </a:t>
          </a:r>
          <a:endParaRPr lang="es-CO" dirty="0">
            <a:solidFill>
              <a:srgbClr val="002060"/>
            </a:solidFill>
          </a:endParaRPr>
        </a:p>
      </dgm:t>
    </dgm:pt>
    <dgm:pt modelId="{D05D5A26-589B-4755-8016-3C01B3C1B193}" type="parTrans" cxnId="{D286A897-87CC-4448-902C-60D9DF48D8A7}">
      <dgm:prSet/>
      <dgm:spPr/>
      <dgm:t>
        <a:bodyPr/>
        <a:lstStyle/>
        <a:p>
          <a:endParaRPr lang="es-CO"/>
        </a:p>
      </dgm:t>
    </dgm:pt>
    <dgm:pt modelId="{BD11110C-1ACD-4DAE-B4F1-34E5D47EFAA7}" type="sibTrans" cxnId="{D286A897-87CC-4448-902C-60D9DF48D8A7}">
      <dgm:prSet/>
      <dgm:spPr/>
      <dgm:t>
        <a:bodyPr/>
        <a:lstStyle/>
        <a:p>
          <a:endParaRPr lang="es-CO"/>
        </a:p>
      </dgm:t>
    </dgm:pt>
    <dgm:pt modelId="{2AB26D67-6668-45E6-8A4D-8B248D47E36B}" type="pres">
      <dgm:prSet presAssocID="{02B9AFE6-E790-4A2B-B56B-9DB46BCB283A}" presName="linearFlow" presStyleCnt="0">
        <dgm:presLayoutVars>
          <dgm:dir/>
          <dgm:resizeHandles val="exact"/>
        </dgm:presLayoutVars>
      </dgm:prSet>
      <dgm:spPr/>
      <dgm:t>
        <a:bodyPr/>
        <a:lstStyle/>
        <a:p>
          <a:endParaRPr lang="es-CO"/>
        </a:p>
      </dgm:t>
    </dgm:pt>
    <dgm:pt modelId="{333CFAAE-3A01-48CE-8DF3-7C630CA2F04F}" type="pres">
      <dgm:prSet presAssocID="{5642E303-A9C0-426E-971F-959989424E0F}" presName="composite" presStyleCnt="0"/>
      <dgm:spPr/>
    </dgm:pt>
    <dgm:pt modelId="{C121F458-0EA9-4B0E-A3D8-975E60A64F86}" type="pres">
      <dgm:prSet presAssocID="{5642E303-A9C0-426E-971F-959989424E0F}" presName="imgShp" presStyleLbl="fgImgPlace1" presStyleIdx="0" presStyleCnt="2" custLinFactNeighborX="-32877" custLinFactNeighborY="-3050"/>
      <dgm:spPr>
        <a:blipFill rotWithShape="1">
          <a:blip xmlns:r="http://schemas.openxmlformats.org/officeDocument/2006/relationships" r:embed="rId1"/>
          <a:stretch>
            <a:fillRect/>
          </a:stretch>
        </a:blipFill>
      </dgm:spPr>
    </dgm:pt>
    <dgm:pt modelId="{298916B2-BB05-4AC6-924D-9E9CFCF18F1B}" type="pres">
      <dgm:prSet presAssocID="{5642E303-A9C0-426E-971F-959989424E0F}" presName="txShp" presStyleLbl="node1" presStyleIdx="0" presStyleCnt="2" custScaleX="115243">
        <dgm:presLayoutVars>
          <dgm:bulletEnabled val="1"/>
        </dgm:presLayoutVars>
      </dgm:prSet>
      <dgm:spPr/>
      <dgm:t>
        <a:bodyPr/>
        <a:lstStyle/>
        <a:p>
          <a:endParaRPr lang="es-CO"/>
        </a:p>
      </dgm:t>
    </dgm:pt>
    <dgm:pt modelId="{ED17AB9F-4015-4DBE-9690-523EE88FCFE0}" type="pres">
      <dgm:prSet presAssocID="{3084739C-CA95-41D9-9D1E-381D46C30645}" presName="spacing" presStyleCnt="0"/>
      <dgm:spPr/>
    </dgm:pt>
    <dgm:pt modelId="{7385EFCB-990D-408F-9A4F-10B3829172CE}" type="pres">
      <dgm:prSet presAssocID="{94DE1375-0905-4C51-8A97-69BF24C845CE}" presName="composite" presStyleCnt="0"/>
      <dgm:spPr/>
    </dgm:pt>
    <dgm:pt modelId="{BEBC7C60-69D1-40A1-9676-331586735F29}" type="pres">
      <dgm:prSet presAssocID="{94DE1375-0905-4C51-8A97-69BF24C845CE}" presName="imgShp" presStyleLbl="fgImgPlace1" presStyleIdx="1" presStyleCnt="2" custLinFactNeighborX="-32877" custLinFactNeighborY="-4959"/>
      <dgm:spPr>
        <a:blipFill rotWithShape="1">
          <a:blip xmlns:r="http://schemas.openxmlformats.org/officeDocument/2006/relationships" r:embed="rId2"/>
          <a:stretch>
            <a:fillRect/>
          </a:stretch>
        </a:blipFill>
      </dgm:spPr>
    </dgm:pt>
    <dgm:pt modelId="{44B7333E-DFBC-44BA-B54B-FCECCBDAEF6B}" type="pres">
      <dgm:prSet presAssocID="{94DE1375-0905-4C51-8A97-69BF24C845CE}" presName="txShp" presStyleLbl="node1" presStyleIdx="1" presStyleCnt="2" custScaleX="115243">
        <dgm:presLayoutVars>
          <dgm:bulletEnabled val="1"/>
        </dgm:presLayoutVars>
      </dgm:prSet>
      <dgm:spPr/>
      <dgm:t>
        <a:bodyPr/>
        <a:lstStyle/>
        <a:p>
          <a:endParaRPr lang="es-CO"/>
        </a:p>
      </dgm:t>
    </dgm:pt>
  </dgm:ptLst>
  <dgm:cxnLst>
    <dgm:cxn modelId="{A3E1BAC5-EFDE-4C6D-A325-CDF8B167149D}" type="presOf" srcId="{02B9AFE6-E790-4A2B-B56B-9DB46BCB283A}" destId="{2AB26D67-6668-45E6-8A4D-8B248D47E36B}" srcOrd="0" destOrd="0" presId="urn:microsoft.com/office/officeart/2005/8/layout/vList3"/>
    <dgm:cxn modelId="{E42F0955-DDCE-4870-8809-2B0981160B47}" srcId="{02B9AFE6-E790-4A2B-B56B-9DB46BCB283A}" destId="{5642E303-A9C0-426E-971F-959989424E0F}" srcOrd="0" destOrd="0" parTransId="{1A4B960C-CD58-4E52-BAB1-C7B5F4779455}" sibTransId="{3084739C-CA95-41D9-9D1E-381D46C30645}"/>
    <dgm:cxn modelId="{E8391D01-9503-4EEC-8358-182484AFF466}" type="presOf" srcId="{94DE1375-0905-4C51-8A97-69BF24C845CE}" destId="{44B7333E-DFBC-44BA-B54B-FCECCBDAEF6B}" srcOrd="0" destOrd="0" presId="urn:microsoft.com/office/officeart/2005/8/layout/vList3"/>
    <dgm:cxn modelId="{4E469209-5BFB-431E-B63D-1F98565797C0}" type="presOf" srcId="{5642E303-A9C0-426E-971F-959989424E0F}" destId="{298916B2-BB05-4AC6-924D-9E9CFCF18F1B}" srcOrd="0" destOrd="0" presId="urn:microsoft.com/office/officeart/2005/8/layout/vList3"/>
    <dgm:cxn modelId="{D286A897-87CC-4448-902C-60D9DF48D8A7}" srcId="{02B9AFE6-E790-4A2B-B56B-9DB46BCB283A}" destId="{94DE1375-0905-4C51-8A97-69BF24C845CE}" srcOrd="1" destOrd="0" parTransId="{D05D5A26-589B-4755-8016-3C01B3C1B193}" sibTransId="{BD11110C-1ACD-4DAE-B4F1-34E5D47EFAA7}"/>
    <dgm:cxn modelId="{606C5846-72C0-4C7A-AE50-6EA436AC9FF4}" type="presParOf" srcId="{2AB26D67-6668-45E6-8A4D-8B248D47E36B}" destId="{333CFAAE-3A01-48CE-8DF3-7C630CA2F04F}" srcOrd="0" destOrd="0" presId="urn:microsoft.com/office/officeart/2005/8/layout/vList3"/>
    <dgm:cxn modelId="{13655AA3-4137-4F64-AF2D-E4A143F575B8}" type="presParOf" srcId="{333CFAAE-3A01-48CE-8DF3-7C630CA2F04F}" destId="{C121F458-0EA9-4B0E-A3D8-975E60A64F86}" srcOrd="0" destOrd="0" presId="urn:microsoft.com/office/officeart/2005/8/layout/vList3"/>
    <dgm:cxn modelId="{239DF1C8-1BFB-4D0A-B938-C01FF45757D3}" type="presParOf" srcId="{333CFAAE-3A01-48CE-8DF3-7C630CA2F04F}" destId="{298916B2-BB05-4AC6-924D-9E9CFCF18F1B}" srcOrd="1" destOrd="0" presId="urn:microsoft.com/office/officeart/2005/8/layout/vList3"/>
    <dgm:cxn modelId="{8F7CF44D-9401-484D-B9A7-B6DB5664B5AD}" type="presParOf" srcId="{2AB26D67-6668-45E6-8A4D-8B248D47E36B}" destId="{ED17AB9F-4015-4DBE-9690-523EE88FCFE0}" srcOrd="1" destOrd="0" presId="urn:microsoft.com/office/officeart/2005/8/layout/vList3"/>
    <dgm:cxn modelId="{F9B79524-1AB5-43E5-905F-733A9911ABD6}" type="presParOf" srcId="{2AB26D67-6668-45E6-8A4D-8B248D47E36B}" destId="{7385EFCB-990D-408F-9A4F-10B3829172CE}" srcOrd="2" destOrd="0" presId="urn:microsoft.com/office/officeart/2005/8/layout/vList3"/>
    <dgm:cxn modelId="{399FCA64-092A-4EF7-A367-7E8F6C068917}" type="presParOf" srcId="{7385EFCB-990D-408F-9A4F-10B3829172CE}" destId="{BEBC7C60-69D1-40A1-9676-331586735F29}" srcOrd="0" destOrd="0" presId="urn:microsoft.com/office/officeart/2005/8/layout/vList3"/>
    <dgm:cxn modelId="{32DD2FCB-6687-42C1-98D6-CB88E201592A}" type="presParOf" srcId="{7385EFCB-990D-408F-9A4F-10B3829172CE}" destId="{44B7333E-DFBC-44BA-B54B-FCECCBDAEF6B}" srcOrd="1" destOrd="0" presId="urn:microsoft.com/office/officeart/2005/8/layout/vList3"/>
  </dgm:cxnLst>
  <dgm:bg>
    <a:gradFill>
      <a:gsLst>
        <a:gs pos="0">
          <a:srgbClr val="03D4A8"/>
        </a:gs>
        <a:gs pos="25000">
          <a:srgbClr val="21D6E0"/>
        </a:gs>
        <a:gs pos="75000">
          <a:srgbClr val="0087E6"/>
        </a:gs>
        <a:gs pos="100000">
          <a:srgbClr val="005CB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ECB4380-CB41-4901-8689-5F64315FCD96}"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80F6C42B-EA6F-4A91-815C-BBAB787AA214}">
      <dgm:prSet/>
      <dgm:spPr/>
      <dgm:t>
        <a:bodyPr/>
        <a:lstStyle/>
        <a:p>
          <a:pPr rtl="0"/>
          <a:r>
            <a:rPr lang="es-CO" dirty="0" smtClean="0"/>
            <a:t>El diseño y la aplicación de las normas y leyes frente al consumo del alcohol en menores de edad tiene una lógica de fondo: </a:t>
          </a:r>
          <a:endParaRPr lang="es-CO" dirty="0"/>
        </a:p>
      </dgm:t>
    </dgm:pt>
    <dgm:pt modelId="{E37C704E-F737-4042-8236-DD8A96503D32}" type="parTrans" cxnId="{8FEBF4C4-5C82-4A0C-B245-BF5893601D82}">
      <dgm:prSet/>
      <dgm:spPr/>
      <dgm:t>
        <a:bodyPr/>
        <a:lstStyle/>
        <a:p>
          <a:endParaRPr lang="es-CO"/>
        </a:p>
      </dgm:t>
    </dgm:pt>
    <dgm:pt modelId="{2012FDB3-28E5-4EE8-9E27-1CB0224006B6}" type="sibTrans" cxnId="{8FEBF4C4-5C82-4A0C-B245-BF5893601D82}">
      <dgm:prSet/>
      <dgm:spPr/>
      <dgm:t>
        <a:bodyPr/>
        <a:lstStyle/>
        <a:p>
          <a:endParaRPr lang="es-CO"/>
        </a:p>
      </dgm:t>
    </dgm:pt>
    <dgm:pt modelId="{BB0B6A90-8750-4FA6-9BF0-11A6825BA919}">
      <dgm:prSet/>
      <dgm:spPr/>
      <dgm:t>
        <a:bodyPr/>
        <a:lstStyle/>
        <a:p>
          <a:pPr rtl="0"/>
          <a:r>
            <a:rPr lang="es-CO" dirty="0" smtClean="0"/>
            <a:t>El enorme daño que se produce en su salud como fruto del abuso de esta sustancia y todas las implicaciones sociales y económicas que genera, no sólo para el individuo mismo, sino para el país en general. El consumo de alcohol en menores de edad puede afectar las siguientes áreas de funcionamiento:</a:t>
          </a:r>
          <a:endParaRPr lang="es-CO" dirty="0"/>
        </a:p>
      </dgm:t>
    </dgm:pt>
    <dgm:pt modelId="{61C602C0-98AF-4FD9-BC67-AB3684AC8031}" type="parTrans" cxnId="{ACB8CCD9-1005-4863-BA5D-20E8A0A8EAC3}">
      <dgm:prSet/>
      <dgm:spPr/>
      <dgm:t>
        <a:bodyPr/>
        <a:lstStyle/>
        <a:p>
          <a:endParaRPr lang="es-CO"/>
        </a:p>
      </dgm:t>
    </dgm:pt>
    <dgm:pt modelId="{1C227945-C780-46C8-BA70-5F9BEDF51CDF}" type="sibTrans" cxnId="{ACB8CCD9-1005-4863-BA5D-20E8A0A8EAC3}">
      <dgm:prSet/>
      <dgm:spPr/>
      <dgm:t>
        <a:bodyPr/>
        <a:lstStyle/>
        <a:p>
          <a:endParaRPr lang="es-CO"/>
        </a:p>
      </dgm:t>
    </dgm:pt>
    <dgm:pt modelId="{BB650A97-E5B9-4F3F-81B5-44932293DB0F}" type="pres">
      <dgm:prSet presAssocID="{BECB4380-CB41-4901-8689-5F64315FCD96}" presName="Name0" presStyleCnt="0">
        <dgm:presLayoutVars>
          <dgm:chMax val="7"/>
          <dgm:dir/>
          <dgm:animLvl val="lvl"/>
          <dgm:resizeHandles val="exact"/>
        </dgm:presLayoutVars>
      </dgm:prSet>
      <dgm:spPr/>
      <dgm:t>
        <a:bodyPr/>
        <a:lstStyle/>
        <a:p>
          <a:endParaRPr lang="es-CO"/>
        </a:p>
      </dgm:t>
    </dgm:pt>
    <dgm:pt modelId="{76D1AAF9-A103-41C9-B68E-C70F5AC72183}" type="pres">
      <dgm:prSet presAssocID="{80F6C42B-EA6F-4A91-815C-BBAB787AA214}" presName="circle1" presStyleLbl="node1" presStyleIdx="0" presStyleCnt="1"/>
      <dgm:spPr>
        <a:blipFill rotWithShape="0">
          <a:blip xmlns:r="http://schemas.openxmlformats.org/officeDocument/2006/relationships" r:embed="rId1"/>
          <a:stretch>
            <a:fillRect/>
          </a:stretch>
        </a:blipFill>
      </dgm:spPr>
    </dgm:pt>
    <dgm:pt modelId="{A834FDA7-19C3-4B9D-A47D-500C1C457F72}" type="pres">
      <dgm:prSet presAssocID="{80F6C42B-EA6F-4A91-815C-BBAB787AA214}" presName="space" presStyleCnt="0"/>
      <dgm:spPr/>
    </dgm:pt>
    <dgm:pt modelId="{CC3B5593-45F1-4932-ABFC-B21D657B50D3}" type="pres">
      <dgm:prSet presAssocID="{80F6C42B-EA6F-4A91-815C-BBAB787AA214}" presName="rect1" presStyleLbl="alignAcc1" presStyleIdx="0" presStyleCnt="1"/>
      <dgm:spPr/>
      <dgm:t>
        <a:bodyPr/>
        <a:lstStyle/>
        <a:p>
          <a:endParaRPr lang="es-CO"/>
        </a:p>
      </dgm:t>
    </dgm:pt>
    <dgm:pt modelId="{C37B592B-5020-4A64-95AD-8205203BDB08}" type="pres">
      <dgm:prSet presAssocID="{80F6C42B-EA6F-4A91-815C-BBAB787AA214}" presName="rect1ParTx" presStyleLbl="alignAcc1" presStyleIdx="0" presStyleCnt="1">
        <dgm:presLayoutVars>
          <dgm:chMax val="1"/>
          <dgm:bulletEnabled val="1"/>
        </dgm:presLayoutVars>
      </dgm:prSet>
      <dgm:spPr/>
      <dgm:t>
        <a:bodyPr/>
        <a:lstStyle/>
        <a:p>
          <a:endParaRPr lang="es-CO"/>
        </a:p>
      </dgm:t>
    </dgm:pt>
    <dgm:pt modelId="{5454FC87-A755-42FC-B6F8-201BF3B45FD7}" type="pres">
      <dgm:prSet presAssocID="{80F6C42B-EA6F-4A91-815C-BBAB787AA214}" presName="rect1ChTx" presStyleLbl="alignAcc1" presStyleIdx="0" presStyleCnt="1">
        <dgm:presLayoutVars>
          <dgm:bulletEnabled val="1"/>
        </dgm:presLayoutVars>
      </dgm:prSet>
      <dgm:spPr/>
      <dgm:t>
        <a:bodyPr/>
        <a:lstStyle/>
        <a:p>
          <a:endParaRPr lang="es-CO"/>
        </a:p>
      </dgm:t>
    </dgm:pt>
  </dgm:ptLst>
  <dgm:cxnLst>
    <dgm:cxn modelId="{7A7E5950-470C-475A-87A1-C0E42714D19E}" type="presOf" srcId="{BB0B6A90-8750-4FA6-9BF0-11A6825BA919}" destId="{5454FC87-A755-42FC-B6F8-201BF3B45FD7}" srcOrd="0" destOrd="0" presId="urn:microsoft.com/office/officeart/2005/8/layout/target3"/>
    <dgm:cxn modelId="{43F98E6F-C950-4D7E-9A6E-2BA093861286}" type="presOf" srcId="{BECB4380-CB41-4901-8689-5F64315FCD96}" destId="{BB650A97-E5B9-4F3F-81B5-44932293DB0F}" srcOrd="0" destOrd="0" presId="urn:microsoft.com/office/officeart/2005/8/layout/target3"/>
    <dgm:cxn modelId="{ACB8CCD9-1005-4863-BA5D-20E8A0A8EAC3}" srcId="{80F6C42B-EA6F-4A91-815C-BBAB787AA214}" destId="{BB0B6A90-8750-4FA6-9BF0-11A6825BA919}" srcOrd="0" destOrd="0" parTransId="{61C602C0-98AF-4FD9-BC67-AB3684AC8031}" sibTransId="{1C227945-C780-46C8-BA70-5F9BEDF51CDF}"/>
    <dgm:cxn modelId="{592A700D-E72B-4822-A1DA-2CDE3DC30FBE}" type="presOf" srcId="{80F6C42B-EA6F-4A91-815C-BBAB787AA214}" destId="{C37B592B-5020-4A64-95AD-8205203BDB08}" srcOrd="1" destOrd="0" presId="urn:microsoft.com/office/officeart/2005/8/layout/target3"/>
    <dgm:cxn modelId="{8FEBF4C4-5C82-4A0C-B245-BF5893601D82}" srcId="{BECB4380-CB41-4901-8689-5F64315FCD96}" destId="{80F6C42B-EA6F-4A91-815C-BBAB787AA214}" srcOrd="0" destOrd="0" parTransId="{E37C704E-F737-4042-8236-DD8A96503D32}" sibTransId="{2012FDB3-28E5-4EE8-9E27-1CB0224006B6}"/>
    <dgm:cxn modelId="{82603D3C-D7AE-47CF-ABFD-580E7EECA5E8}" type="presOf" srcId="{80F6C42B-EA6F-4A91-815C-BBAB787AA214}" destId="{CC3B5593-45F1-4932-ABFC-B21D657B50D3}" srcOrd="0" destOrd="0" presId="urn:microsoft.com/office/officeart/2005/8/layout/target3"/>
    <dgm:cxn modelId="{DD7F8773-3FBD-44C4-8944-9555B723A3DC}" type="presParOf" srcId="{BB650A97-E5B9-4F3F-81B5-44932293DB0F}" destId="{76D1AAF9-A103-41C9-B68E-C70F5AC72183}" srcOrd="0" destOrd="0" presId="urn:microsoft.com/office/officeart/2005/8/layout/target3"/>
    <dgm:cxn modelId="{65B7DE22-E301-4980-BB0D-266827AD26B0}" type="presParOf" srcId="{BB650A97-E5B9-4F3F-81B5-44932293DB0F}" destId="{A834FDA7-19C3-4B9D-A47D-500C1C457F72}" srcOrd="1" destOrd="0" presId="urn:microsoft.com/office/officeart/2005/8/layout/target3"/>
    <dgm:cxn modelId="{94D095DF-B6CB-4A47-AD81-D4C89619EE72}" type="presParOf" srcId="{BB650A97-E5B9-4F3F-81B5-44932293DB0F}" destId="{CC3B5593-45F1-4932-ABFC-B21D657B50D3}" srcOrd="2" destOrd="0" presId="urn:microsoft.com/office/officeart/2005/8/layout/target3"/>
    <dgm:cxn modelId="{4455AA12-41D8-4FAF-A524-7065491A1D71}" type="presParOf" srcId="{BB650A97-E5B9-4F3F-81B5-44932293DB0F}" destId="{C37B592B-5020-4A64-95AD-8205203BDB08}" srcOrd="3" destOrd="0" presId="urn:microsoft.com/office/officeart/2005/8/layout/target3"/>
    <dgm:cxn modelId="{83D6EE7C-6DD1-4F6E-A87A-5CCE18568C45}" type="presParOf" srcId="{BB650A97-E5B9-4F3F-81B5-44932293DB0F}" destId="{5454FC87-A755-42FC-B6F8-201BF3B45FD7}"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FA236F3-2237-4B9B-8AA3-F27F509C4EF2}"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DB192AC5-02E6-456F-8EC1-BBE31BAD869D}">
      <dgm:prSet custT="1"/>
      <dgm:spPr/>
      <dgm:t>
        <a:bodyPr/>
        <a:lstStyle/>
        <a:p>
          <a:pPr rtl="0"/>
          <a:r>
            <a:rPr lang="es-CO" sz="2800" b="1" u="none" dirty="0" smtClean="0">
              <a:solidFill>
                <a:srgbClr val="FF0000"/>
              </a:solidFill>
            </a:rPr>
            <a:t>A. </a:t>
          </a:r>
          <a:r>
            <a:rPr lang="es-CO" sz="2800" b="1" u="sng" dirty="0" smtClean="0"/>
            <a:t>La salud</a:t>
          </a:r>
          <a:r>
            <a:rPr lang="es-CO" sz="2800" dirty="0" smtClean="0"/>
            <a:t> Sus efectos negativos sobre órganos  y sistemas ocurren de manera progresiva y pueden llega r a ser irreversibles.</a:t>
          </a:r>
          <a:endParaRPr lang="es-CO" sz="2800" dirty="0"/>
        </a:p>
      </dgm:t>
    </dgm:pt>
    <dgm:pt modelId="{DD43F229-9B9F-4770-9E56-B3469637C48A}" type="parTrans" cxnId="{C2046493-D41D-4BD7-8F2C-F16CCD430E55}">
      <dgm:prSet/>
      <dgm:spPr/>
      <dgm:t>
        <a:bodyPr/>
        <a:lstStyle/>
        <a:p>
          <a:endParaRPr lang="es-CO"/>
        </a:p>
      </dgm:t>
    </dgm:pt>
    <dgm:pt modelId="{F864930D-6A0B-4457-A26F-7A2CA404B696}" type="sibTrans" cxnId="{C2046493-D41D-4BD7-8F2C-F16CCD430E55}">
      <dgm:prSet/>
      <dgm:spPr/>
      <dgm:t>
        <a:bodyPr/>
        <a:lstStyle/>
        <a:p>
          <a:endParaRPr lang="es-CO"/>
        </a:p>
      </dgm:t>
    </dgm:pt>
    <dgm:pt modelId="{1C1D7D32-7918-4C01-A8FD-AB685AE09F65}">
      <dgm:prSet custT="1"/>
      <dgm:spPr/>
      <dgm:t>
        <a:bodyPr/>
        <a:lstStyle/>
        <a:p>
          <a:pPr rtl="0"/>
          <a:r>
            <a:rPr lang="es-CO" sz="2000" dirty="0" smtClean="0"/>
            <a:t>Uno de los más serios es la afectación de varias áreas y funciones del cerebro, lo cual hace que el desempeño a nivel intelectual no sea el más adecuado. En cuanto al hígado, las consecuencias son igualmente desfavorables. Este órgano es el encargado del procesamiento metabólico del alcohol, y el consumo frecuente daña sus células.  </a:t>
          </a:r>
          <a:endParaRPr lang="es-CO" sz="2000" dirty="0"/>
        </a:p>
      </dgm:t>
    </dgm:pt>
    <dgm:pt modelId="{FEED4945-9787-4C30-855C-5C8E5856E74F}" type="parTrans" cxnId="{C34E1055-D60D-4FA8-9B4E-C2B841796457}">
      <dgm:prSet/>
      <dgm:spPr/>
      <dgm:t>
        <a:bodyPr/>
        <a:lstStyle/>
        <a:p>
          <a:endParaRPr lang="es-CO"/>
        </a:p>
      </dgm:t>
    </dgm:pt>
    <dgm:pt modelId="{7FE86430-CA7B-4565-829F-AA2A56079886}" type="sibTrans" cxnId="{C34E1055-D60D-4FA8-9B4E-C2B841796457}">
      <dgm:prSet/>
      <dgm:spPr/>
      <dgm:t>
        <a:bodyPr/>
        <a:lstStyle/>
        <a:p>
          <a:endParaRPr lang="es-CO"/>
        </a:p>
      </dgm:t>
    </dgm:pt>
    <dgm:pt modelId="{A72F0EA6-9C13-4B47-9717-0111EC67CBA2}" type="pres">
      <dgm:prSet presAssocID="{FFA236F3-2237-4B9B-8AA3-F27F509C4EF2}" presName="Name0" presStyleCnt="0">
        <dgm:presLayoutVars>
          <dgm:chMax val="7"/>
          <dgm:dir/>
          <dgm:animLvl val="lvl"/>
          <dgm:resizeHandles val="exact"/>
        </dgm:presLayoutVars>
      </dgm:prSet>
      <dgm:spPr/>
      <dgm:t>
        <a:bodyPr/>
        <a:lstStyle/>
        <a:p>
          <a:endParaRPr lang="es-CO"/>
        </a:p>
      </dgm:t>
    </dgm:pt>
    <dgm:pt modelId="{EB4DFDAB-A170-4467-AD3F-8CEF8DF47616}" type="pres">
      <dgm:prSet presAssocID="{DB192AC5-02E6-456F-8EC1-BBE31BAD869D}" presName="circle1" presStyleLbl="node1" presStyleIdx="0" presStyleCnt="2"/>
      <dgm:spPr>
        <a:blipFill rotWithShape="0">
          <a:blip xmlns:r="http://schemas.openxmlformats.org/officeDocument/2006/relationships" r:embed="rId1"/>
          <a:stretch>
            <a:fillRect/>
          </a:stretch>
        </a:blipFill>
      </dgm:spPr>
    </dgm:pt>
    <dgm:pt modelId="{7CC3C508-04EE-40C0-AF3B-04FB53DFC29B}" type="pres">
      <dgm:prSet presAssocID="{DB192AC5-02E6-456F-8EC1-BBE31BAD869D}" presName="space" presStyleCnt="0"/>
      <dgm:spPr/>
    </dgm:pt>
    <dgm:pt modelId="{36E8E552-029E-445C-B4DF-FEC8BD2489F6}" type="pres">
      <dgm:prSet presAssocID="{DB192AC5-02E6-456F-8EC1-BBE31BAD869D}" presName="rect1" presStyleLbl="alignAcc1" presStyleIdx="0" presStyleCnt="2"/>
      <dgm:spPr/>
      <dgm:t>
        <a:bodyPr/>
        <a:lstStyle/>
        <a:p>
          <a:endParaRPr lang="es-CO"/>
        </a:p>
      </dgm:t>
    </dgm:pt>
    <dgm:pt modelId="{19F89D43-A169-4705-854E-46ED70997BAC}" type="pres">
      <dgm:prSet presAssocID="{1C1D7D32-7918-4C01-A8FD-AB685AE09F65}" presName="vertSpace2" presStyleLbl="node1" presStyleIdx="0" presStyleCnt="2"/>
      <dgm:spPr/>
    </dgm:pt>
    <dgm:pt modelId="{740BF471-C6E4-4B44-8D7D-A1FEC93C509F}" type="pres">
      <dgm:prSet presAssocID="{1C1D7D32-7918-4C01-A8FD-AB685AE09F65}" presName="circle2" presStyleLbl="node1" presStyleIdx="1" presStyleCnt="2"/>
      <dgm:spPr>
        <a:blipFill rotWithShape="0">
          <a:blip xmlns:r="http://schemas.openxmlformats.org/officeDocument/2006/relationships" r:embed="rId2"/>
          <a:stretch>
            <a:fillRect/>
          </a:stretch>
        </a:blipFill>
      </dgm:spPr>
    </dgm:pt>
    <dgm:pt modelId="{E68F6AA9-D1F7-442D-B676-1E01B4E9CD79}" type="pres">
      <dgm:prSet presAssocID="{1C1D7D32-7918-4C01-A8FD-AB685AE09F65}" presName="rect2" presStyleLbl="alignAcc1" presStyleIdx="1" presStyleCnt="2"/>
      <dgm:spPr/>
      <dgm:t>
        <a:bodyPr/>
        <a:lstStyle/>
        <a:p>
          <a:endParaRPr lang="es-CO"/>
        </a:p>
      </dgm:t>
    </dgm:pt>
    <dgm:pt modelId="{EDFBCD52-6AE2-405D-9F1A-C45C701836F7}" type="pres">
      <dgm:prSet presAssocID="{DB192AC5-02E6-456F-8EC1-BBE31BAD869D}" presName="rect1ParTxNoCh" presStyleLbl="alignAcc1" presStyleIdx="1" presStyleCnt="2">
        <dgm:presLayoutVars>
          <dgm:chMax val="1"/>
          <dgm:bulletEnabled val="1"/>
        </dgm:presLayoutVars>
      </dgm:prSet>
      <dgm:spPr/>
      <dgm:t>
        <a:bodyPr/>
        <a:lstStyle/>
        <a:p>
          <a:endParaRPr lang="es-CO"/>
        </a:p>
      </dgm:t>
    </dgm:pt>
    <dgm:pt modelId="{E08EE2C1-B89B-4823-957B-D342BA6FA675}" type="pres">
      <dgm:prSet presAssocID="{1C1D7D32-7918-4C01-A8FD-AB685AE09F65}" presName="rect2ParTxNoCh" presStyleLbl="alignAcc1" presStyleIdx="1" presStyleCnt="2">
        <dgm:presLayoutVars>
          <dgm:chMax val="1"/>
          <dgm:bulletEnabled val="1"/>
        </dgm:presLayoutVars>
      </dgm:prSet>
      <dgm:spPr/>
      <dgm:t>
        <a:bodyPr/>
        <a:lstStyle/>
        <a:p>
          <a:endParaRPr lang="es-CO"/>
        </a:p>
      </dgm:t>
    </dgm:pt>
  </dgm:ptLst>
  <dgm:cxnLst>
    <dgm:cxn modelId="{C2046493-D41D-4BD7-8F2C-F16CCD430E55}" srcId="{FFA236F3-2237-4B9B-8AA3-F27F509C4EF2}" destId="{DB192AC5-02E6-456F-8EC1-BBE31BAD869D}" srcOrd="0" destOrd="0" parTransId="{DD43F229-9B9F-4770-9E56-B3469637C48A}" sibTransId="{F864930D-6A0B-4457-A26F-7A2CA404B696}"/>
    <dgm:cxn modelId="{C34E1055-D60D-4FA8-9B4E-C2B841796457}" srcId="{FFA236F3-2237-4B9B-8AA3-F27F509C4EF2}" destId="{1C1D7D32-7918-4C01-A8FD-AB685AE09F65}" srcOrd="1" destOrd="0" parTransId="{FEED4945-9787-4C30-855C-5C8E5856E74F}" sibTransId="{7FE86430-CA7B-4565-829F-AA2A56079886}"/>
    <dgm:cxn modelId="{121A785C-8CF6-4545-B6F8-88B35F9D7035}" type="presOf" srcId="{FFA236F3-2237-4B9B-8AA3-F27F509C4EF2}" destId="{A72F0EA6-9C13-4B47-9717-0111EC67CBA2}" srcOrd="0" destOrd="0" presId="urn:microsoft.com/office/officeart/2005/8/layout/target3"/>
    <dgm:cxn modelId="{F7AE7FE5-B3D9-457A-A0CA-AA016A8D36BD}" type="presOf" srcId="{1C1D7D32-7918-4C01-A8FD-AB685AE09F65}" destId="{E08EE2C1-B89B-4823-957B-D342BA6FA675}" srcOrd="1" destOrd="0" presId="urn:microsoft.com/office/officeart/2005/8/layout/target3"/>
    <dgm:cxn modelId="{A18BEB9F-4469-4634-BD33-AE3239C60350}" type="presOf" srcId="{DB192AC5-02E6-456F-8EC1-BBE31BAD869D}" destId="{EDFBCD52-6AE2-405D-9F1A-C45C701836F7}" srcOrd="1" destOrd="0" presId="urn:microsoft.com/office/officeart/2005/8/layout/target3"/>
    <dgm:cxn modelId="{357AA75A-07B3-49B8-99DB-2404C86D08E4}" type="presOf" srcId="{1C1D7D32-7918-4C01-A8FD-AB685AE09F65}" destId="{E68F6AA9-D1F7-442D-B676-1E01B4E9CD79}" srcOrd="0" destOrd="0" presId="urn:microsoft.com/office/officeart/2005/8/layout/target3"/>
    <dgm:cxn modelId="{6DF28827-8F90-4804-94E1-D6F7D48F1CAB}" type="presOf" srcId="{DB192AC5-02E6-456F-8EC1-BBE31BAD869D}" destId="{36E8E552-029E-445C-B4DF-FEC8BD2489F6}" srcOrd="0" destOrd="0" presId="urn:microsoft.com/office/officeart/2005/8/layout/target3"/>
    <dgm:cxn modelId="{53AF4171-7944-4439-B891-06C4B342CB9D}" type="presParOf" srcId="{A72F0EA6-9C13-4B47-9717-0111EC67CBA2}" destId="{EB4DFDAB-A170-4467-AD3F-8CEF8DF47616}" srcOrd="0" destOrd="0" presId="urn:microsoft.com/office/officeart/2005/8/layout/target3"/>
    <dgm:cxn modelId="{85A813AC-CB09-4666-A5A3-B5602E8E9DAC}" type="presParOf" srcId="{A72F0EA6-9C13-4B47-9717-0111EC67CBA2}" destId="{7CC3C508-04EE-40C0-AF3B-04FB53DFC29B}" srcOrd="1" destOrd="0" presId="urn:microsoft.com/office/officeart/2005/8/layout/target3"/>
    <dgm:cxn modelId="{0F63681F-EAFB-4224-B339-BD5B2768AA66}" type="presParOf" srcId="{A72F0EA6-9C13-4B47-9717-0111EC67CBA2}" destId="{36E8E552-029E-445C-B4DF-FEC8BD2489F6}" srcOrd="2" destOrd="0" presId="urn:microsoft.com/office/officeart/2005/8/layout/target3"/>
    <dgm:cxn modelId="{1ED1C47E-6A45-4447-9A05-E1181F3A77CD}" type="presParOf" srcId="{A72F0EA6-9C13-4B47-9717-0111EC67CBA2}" destId="{19F89D43-A169-4705-854E-46ED70997BAC}" srcOrd="3" destOrd="0" presId="urn:microsoft.com/office/officeart/2005/8/layout/target3"/>
    <dgm:cxn modelId="{62A86432-8BAB-4D33-9EC3-DD725D6BFD5B}" type="presParOf" srcId="{A72F0EA6-9C13-4B47-9717-0111EC67CBA2}" destId="{740BF471-C6E4-4B44-8D7D-A1FEC93C509F}" srcOrd="4" destOrd="0" presId="urn:microsoft.com/office/officeart/2005/8/layout/target3"/>
    <dgm:cxn modelId="{4276B605-F7BB-4CFC-8DE9-DA22D62B91DF}" type="presParOf" srcId="{A72F0EA6-9C13-4B47-9717-0111EC67CBA2}" destId="{E68F6AA9-D1F7-442D-B676-1E01B4E9CD79}" srcOrd="5" destOrd="0" presId="urn:microsoft.com/office/officeart/2005/8/layout/target3"/>
    <dgm:cxn modelId="{E404CF29-D400-4EC4-AFBC-3FB20461B4D4}" type="presParOf" srcId="{A72F0EA6-9C13-4B47-9717-0111EC67CBA2}" destId="{EDFBCD52-6AE2-405D-9F1A-C45C701836F7}" srcOrd="6" destOrd="0" presId="urn:microsoft.com/office/officeart/2005/8/layout/target3"/>
    <dgm:cxn modelId="{B66119F9-4E8F-4470-9096-7AEB7022C3D0}" type="presParOf" srcId="{A72F0EA6-9C13-4B47-9717-0111EC67CBA2}" destId="{E08EE2C1-B89B-4823-957B-D342BA6FA675}" srcOrd="7" destOrd="0" presId="urn:microsoft.com/office/officeart/2005/8/layout/target3"/>
  </dgm:cxnLst>
  <dgm:bg>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EA983AF-2882-47AF-B644-2096C5EDA5C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82816AA9-74E1-479C-B033-052872F36135}">
      <dgm:prSet/>
      <dgm:spPr/>
      <dgm:t>
        <a:bodyPr/>
        <a:lstStyle/>
        <a:p>
          <a:pPr rtl="0"/>
          <a:r>
            <a:rPr lang="es-CO" dirty="0" smtClean="0"/>
            <a:t>El alcohol también disminuye la capacidad de absorción de nutrientes en el intestino delgado y puede causar problemas de salud en los huesos y en sistema endocrino  (</a:t>
          </a:r>
          <a:r>
            <a:rPr lang="es-CO" b="1" dirty="0" smtClean="0">
              <a:latin typeface="Agency FB" pitchFamily="34" charset="0"/>
            </a:rPr>
            <a:t>Se aplica a la glándula que produce hormonas que van a parar directamente a la sangre y estimulan o regulan la actividad de otros órganos</a:t>
          </a:r>
          <a:r>
            <a:rPr lang="es-CO" dirty="0" smtClean="0"/>
            <a:t>). </a:t>
          </a:r>
          <a:endParaRPr lang="es-CO" dirty="0"/>
        </a:p>
      </dgm:t>
    </dgm:pt>
    <dgm:pt modelId="{68886C58-FA0C-4364-8C0C-B1E65C7F5AED}" type="parTrans" cxnId="{E9849FEC-6AD7-47BF-90D5-C4DDE22EE314}">
      <dgm:prSet/>
      <dgm:spPr/>
      <dgm:t>
        <a:bodyPr/>
        <a:lstStyle/>
        <a:p>
          <a:endParaRPr lang="es-CO"/>
        </a:p>
      </dgm:t>
    </dgm:pt>
    <dgm:pt modelId="{34234683-289B-4C58-9A1F-D543DC996160}" type="sibTrans" cxnId="{E9849FEC-6AD7-47BF-90D5-C4DDE22EE314}">
      <dgm:prSet/>
      <dgm:spPr/>
      <dgm:t>
        <a:bodyPr/>
        <a:lstStyle/>
        <a:p>
          <a:endParaRPr lang="es-CO"/>
        </a:p>
      </dgm:t>
    </dgm:pt>
    <dgm:pt modelId="{A190797D-1863-4E4F-9834-3FC4D94617F4}">
      <dgm:prSet/>
      <dgm:spPr/>
      <dgm:t>
        <a:bodyPr/>
        <a:lstStyle/>
        <a:p>
          <a:pPr rtl="0"/>
          <a:r>
            <a:rPr lang="es-CO" dirty="0" smtClean="0"/>
            <a:t>Además afecta el balance de iones (</a:t>
          </a:r>
          <a:r>
            <a:rPr lang="es-CO" b="1" dirty="0" smtClean="0">
              <a:latin typeface="Agency FB" pitchFamily="34" charset="0"/>
            </a:rPr>
            <a:t>Átomo o conjunto de átomos con carga eléctrica debida a la pérdida o ganancia de electrones</a:t>
          </a:r>
          <a:r>
            <a:rPr lang="es-CO" dirty="0" smtClean="0"/>
            <a:t>) y agua que necesita el cuerpo tara recuperar su metabolismo, perjudicando el desarrollo normal del joven; </a:t>
          </a:r>
          <a:r>
            <a:rPr lang="es-CO" dirty="0" smtClean="0">
              <a:solidFill>
                <a:srgbClr val="FF0000"/>
              </a:solidFill>
            </a:rPr>
            <a:t>los problemas de sobrepeso son más comunes y en las niñas entre 12 y 16 años de edad que beben hay cuatro veces más probabilidad de sufrir de depresión.</a:t>
          </a:r>
          <a:endParaRPr lang="es-CO" dirty="0">
            <a:solidFill>
              <a:srgbClr val="FF0000"/>
            </a:solidFill>
          </a:endParaRPr>
        </a:p>
      </dgm:t>
    </dgm:pt>
    <dgm:pt modelId="{50C025BA-AC94-47E4-97C4-3B23C30B7CCB}" type="parTrans" cxnId="{20EBCDD2-6CE1-437D-B22F-59B89F559171}">
      <dgm:prSet/>
      <dgm:spPr/>
      <dgm:t>
        <a:bodyPr/>
        <a:lstStyle/>
        <a:p>
          <a:endParaRPr lang="es-CO"/>
        </a:p>
      </dgm:t>
    </dgm:pt>
    <dgm:pt modelId="{701DEA16-E045-47CF-B724-B0F27BEF0752}" type="sibTrans" cxnId="{20EBCDD2-6CE1-437D-B22F-59B89F559171}">
      <dgm:prSet/>
      <dgm:spPr/>
      <dgm:t>
        <a:bodyPr/>
        <a:lstStyle/>
        <a:p>
          <a:endParaRPr lang="es-CO"/>
        </a:p>
      </dgm:t>
    </dgm:pt>
    <dgm:pt modelId="{F9D577DA-2373-4F13-B7B5-5FE900D74C8D}" type="pres">
      <dgm:prSet presAssocID="{6EA983AF-2882-47AF-B644-2096C5EDA5CE}" presName="Name0" presStyleCnt="0">
        <dgm:presLayoutVars>
          <dgm:chMax val="7"/>
          <dgm:dir/>
          <dgm:animLvl val="lvl"/>
          <dgm:resizeHandles val="exact"/>
        </dgm:presLayoutVars>
      </dgm:prSet>
      <dgm:spPr/>
      <dgm:t>
        <a:bodyPr/>
        <a:lstStyle/>
        <a:p>
          <a:endParaRPr lang="es-CO"/>
        </a:p>
      </dgm:t>
    </dgm:pt>
    <dgm:pt modelId="{2E3C805C-C1D2-4E40-B7B9-BE8E21790F77}" type="pres">
      <dgm:prSet presAssocID="{82816AA9-74E1-479C-B033-052872F36135}" presName="circle1" presStyleLbl="node1" presStyleIdx="0" presStyleCnt="1"/>
      <dgm:spPr>
        <a:blipFill rotWithShape="0">
          <a:blip xmlns:r="http://schemas.openxmlformats.org/officeDocument/2006/relationships" r:embed="rId1"/>
          <a:stretch>
            <a:fillRect/>
          </a:stretch>
        </a:blipFill>
      </dgm:spPr>
    </dgm:pt>
    <dgm:pt modelId="{A8358740-DE18-46FC-9F0B-1D4694D14B59}" type="pres">
      <dgm:prSet presAssocID="{82816AA9-74E1-479C-B033-052872F36135}" presName="space" presStyleCnt="0"/>
      <dgm:spPr/>
    </dgm:pt>
    <dgm:pt modelId="{B884A4C8-8C39-4CC2-A540-45BA1B0A575C}" type="pres">
      <dgm:prSet presAssocID="{82816AA9-74E1-479C-B033-052872F36135}" presName="rect1" presStyleLbl="alignAcc1" presStyleIdx="0" presStyleCnt="1"/>
      <dgm:spPr/>
      <dgm:t>
        <a:bodyPr/>
        <a:lstStyle/>
        <a:p>
          <a:endParaRPr lang="es-CO"/>
        </a:p>
      </dgm:t>
    </dgm:pt>
    <dgm:pt modelId="{8E6A8B12-6AF4-4655-812F-FB6740A9F74E}" type="pres">
      <dgm:prSet presAssocID="{82816AA9-74E1-479C-B033-052872F36135}" presName="rect1ParTx" presStyleLbl="alignAcc1" presStyleIdx="0" presStyleCnt="1">
        <dgm:presLayoutVars>
          <dgm:chMax val="1"/>
          <dgm:bulletEnabled val="1"/>
        </dgm:presLayoutVars>
      </dgm:prSet>
      <dgm:spPr/>
      <dgm:t>
        <a:bodyPr/>
        <a:lstStyle/>
        <a:p>
          <a:endParaRPr lang="es-CO"/>
        </a:p>
      </dgm:t>
    </dgm:pt>
    <dgm:pt modelId="{D6E40A07-6D61-4629-AF51-E61D999D766C}" type="pres">
      <dgm:prSet presAssocID="{82816AA9-74E1-479C-B033-052872F36135}" presName="rect1ChTx" presStyleLbl="alignAcc1" presStyleIdx="0" presStyleCnt="1">
        <dgm:presLayoutVars>
          <dgm:bulletEnabled val="1"/>
        </dgm:presLayoutVars>
      </dgm:prSet>
      <dgm:spPr/>
      <dgm:t>
        <a:bodyPr/>
        <a:lstStyle/>
        <a:p>
          <a:endParaRPr lang="es-CO"/>
        </a:p>
      </dgm:t>
    </dgm:pt>
  </dgm:ptLst>
  <dgm:cxnLst>
    <dgm:cxn modelId="{01CF02D6-3814-47A6-BCF0-F8EB83F35B7C}" type="presOf" srcId="{A190797D-1863-4E4F-9834-3FC4D94617F4}" destId="{D6E40A07-6D61-4629-AF51-E61D999D766C}" srcOrd="0" destOrd="0" presId="urn:microsoft.com/office/officeart/2005/8/layout/target3"/>
    <dgm:cxn modelId="{19A7DE9B-852D-4AAD-9F32-7158E8F0CD33}" type="presOf" srcId="{82816AA9-74E1-479C-B033-052872F36135}" destId="{8E6A8B12-6AF4-4655-812F-FB6740A9F74E}" srcOrd="1" destOrd="0" presId="urn:microsoft.com/office/officeart/2005/8/layout/target3"/>
    <dgm:cxn modelId="{B912E102-CD82-4AC5-8098-AE4DB89E1D55}" type="presOf" srcId="{82816AA9-74E1-479C-B033-052872F36135}" destId="{B884A4C8-8C39-4CC2-A540-45BA1B0A575C}" srcOrd="0" destOrd="0" presId="urn:microsoft.com/office/officeart/2005/8/layout/target3"/>
    <dgm:cxn modelId="{E9849FEC-6AD7-47BF-90D5-C4DDE22EE314}" srcId="{6EA983AF-2882-47AF-B644-2096C5EDA5CE}" destId="{82816AA9-74E1-479C-B033-052872F36135}" srcOrd="0" destOrd="0" parTransId="{68886C58-FA0C-4364-8C0C-B1E65C7F5AED}" sibTransId="{34234683-289B-4C58-9A1F-D543DC996160}"/>
    <dgm:cxn modelId="{20EBCDD2-6CE1-437D-B22F-59B89F559171}" srcId="{82816AA9-74E1-479C-B033-052872F36135}" destId="{A190797D-1863-4E4F-9834-3FC4D94617F4}" srcOrd="0" destOrd="0" parTransId="{50C025BA-AC94-47E4-97C4-3B23C30B7CCB}" sibTransId="{701DEA16-E045-47CF-B724-B0F27BEF0752}"/>
    <dgm:cxn modelId="{BE8958F7-A577-4989-9539-A7ED8D9E6E9C}" type="presOf" srcId="{6EA983AF-2882-47AF-B644-2096C5EDA5CE}" destId="{F9D577DA-2373-4F13-B7B5-5FE900D74C8D}" srcOrd="0" destOrd="0" presId="urn:microsoft.com/office/officeart/2005/8/layout/target3"/>
    <dgm:cxn modelId="{8DAC9028-6959-46A7-8961-9907B00517E9}" type="presParOf" srcId="{F9D577DA-2373-4F13-B7B5-5FE900D74C8D}" destId="{2E3C805C-C1D2-4E40-B7B9-BE8E21790F77}" srcOrd="0" destOrd="0" presId="urn:microsoft.com/office/officeart/2005/8/layout/target3"/>
    <dgm:cxn modelId="{2C56FC90-C6B2-4973-9C83-A483BF8F5B61}" type="presParOf" srcId="{F9D577DA-2373-4F13-B7B5-5FE900D74C8D}" destId="{A8358740-DE18-46FC-9F0B-1D4694D14B59}" srcOrd="1" destOrd="0" presId="urn:microsoft.com/office/officeart/2005/8/layout/target3"/>
    <dgm:cxn modelId="{CAC9BADD-E4C9-4F01-B708-D385287D8A0D}" type="presParOf" srcId="{F9D577DA-2373-4F13-B7B5-5FE900D74C8D}" destId="{B884A4C8-8C39-4CC2-A540-45BA1B0A575C}" srcOrd="2" destOrd="0" presId="urn:microsoft.com/office/officeart/2005/8/layout/target3"/>
    <dgm:cxn modelId="{7F123729-A7CF-4973-B24C-CEF327B98E6C}" type="presParOf" srcId="{F9D577DA-2373-4F13-B7B5-5FE900D74C8D}" destId="{8E6A8B12-6AF4-4655-812F-FB6740A9F74E}" srcOrd="3" destOrd="0" presId="urn:microsoft.com/office/officeart/2005/8/layout/target3"/>
    <dgm:cxn modelId="{4AC2DB70-9BCB-4BCA-8193-E3F5D0461DB1}" type="presParOf" srcId="{F9D577DA-2373-4F13-B7B5-5FE900D74C8D}" destId="{D6E40A07-6D61-4629-AF51-E61D999D766C}" srcOrd="4" destOrd="0" presId="urn:microsoft.com/office/officeart/2005/8/layout/target3"/>
  </dgm:cxnLst>
  <dgm:bg>
    <a:gradFill>
      <a:gsLst>
        <a:gs pos="0">
          <a:srgbClr val="000082"/>
        </a:gs>
        <a:gs pos="30000">
          <a:srgbClr val="66008F"/>
        </a:gs>
        <a:gs pos="64999">
          <a:srgbClr val="BA0066"/>
        </a:gs>
        <a:gs pos="89999">
          <a:srgbClr val="FF0000"/>
        </a:gs>
        <a:gs pos="100000">
          <a:srgbClr val="FF8200"/>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AC8F91B-FAD7-4F27-8E0D-0C9A0CE89CCD}"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859BE8BF-D50C-4143-AE5F-4B80F6D51B63}">
      <dgm:prSet custT="1"/>
      <dgm:spPr/>
      <dgm:t>
        <a:bodyPr/>
        <a:lstStyle/>
        <a:p>
          <a:pPr rtl="0"/>
          <a:r>
            <a:rPr lang="es-CO" sz="2800" b="1" dirty="0" smtClean="0">
              <a:solidFill>
                <a:srgbClr val="FF0000"/>
              </a:solidFill>
            </a:rPr>
            <a:t>B</a:t>
          </a:r>
          <a:r>
            <a:rPr lang="es-CO" sz="2400" dirty="0" smtClean="0"/>
            <a:t>. </a:t>
          </a:r>
          <a:r>
            <a:rPr lang="es-CO" sz="2400" b="1" u="sng" dirty="0" smtClean="0"/>
            <a:t>El rendimiento académico.</a:t>
          </a:r>
          <a:r>
            <a:rPr lang="es-CO" sz="2400" dirty="0" smtClean="0"/>
            <a:t> Lo que ocurre usualmente es que el aprendizaje se vuelve más lento. De la misma manera, se alteran los procesos de atención, memoria y pensamiento.</a:t>
          </a:r>
          <a:endParaRPr lang="es-CO" sz="2400" dirty="0"/>
        </a:p>
      </dgm:t>
    </dgm:pt>
    <dgm:pt modelId="{43557368-BDCA-4710-AEA4-1DA354952F4E}" type="parTrans" cxnId="{3DBE8592-9775-4F53-B9A8-CF10A78D1E53}">
      <dgm:prSet/>
      <dgm:spPr/>
      <dgm:t>
        <a:bodyPr/>
        <a:lstStyle/>
        <a:p>
          <a:endParaRPr lang="es-CO"/>
        </a:p>
      </dgm:t>
    </dgm:pt>
    <dgm:pt modelId="{A282C663-A625-4F90-934D-435590A697B1}" type="sibTrans" cxnId="{3DBE8592-9775-4F53-B9A8-CF10A78D1E53}">
      <dgm:prSet/>
      <dgm:spPr/>
      <dgm:t>
        <a:bodyPr/>
        <a:lstStyle/>
        <a:p>
          <a:endParaRPr lang="es-CO"/>
        </a:p>
      </dgm:t>
    </dgm:pt>
    <dgm:pt modelId="{51C78FCD-BD62-41AA-8935-2654886941E2}">
      <dgm:prSet/>
      <dgm:spPr/>
      <dgm:t>
        <a:bodyPr/>
        <a:lstStyle/>
        <a:p>
          <a:pPr rtl="0"/>
          <a:r>
            <a:rPr lang="es-CO" dirty="0" smtClean="0"/>
            <a:t>Prueba de ello son las investigaciones realizadas por Bron, Taper, Granholm et al.(2000), quienes indican que los adolecentes que abusan del alcohol recuerdan un 10% menos de lo que aprendieron comparados con los que no toman. Otros efectos son el ausentismo y la deserción escolar. Hay estudios que muestran que estudiantes de la escuela secundaria que usan alcohol u otras drogas tienen cinco veces más probabilidades de abandonar la escuela.</a:t>
          </a:r>
          <a:endParaRPr lang="es-CO" dirty="0"/>
        </a:p>
      </dgm:t>
    </dgm:pt>
    <dgm:pt modelId="{45F59795-35D7-4BEF-8542-06AADA16E1D8}" type="parTrans" cxnId="{B1B9278D-9FD0-450C-BB75-B02C9BFAC520}">
      <dgm:prSet/>
      <dgm:spPr/>
      <dgm:t>
        <a:bodyPr/>
        <a:lstStyle/>
        <a:p>
          <a:endParaRPr lang="es-CO"/>
        </a:p>
      </dgm:t>
    </dgm:pt>
    <dgm:pt modelId="{5D2B89A5-00BF-4240-A006-F5E801BA8780}" type="sibTrans" cxnId="{B1B9278D-9FD0-450C-BB75-B02C9BFAC520}">
      <dgm:prSet/>
      <dgm:spPr/>
      <dgm:t>
        <a:bodyPr/>
        <a:lstStyle/>
        <a:p>
          <a:endParaRPr lang="es-CO"/>
        </a:p>
      </dgm:t>
    </dgm:pt>
    <dgm:pt modelId="{8C38A8AA-C7F9-4BEC-AE2E-9FC4E6BC995C}" type="pres">
      <dgm:prSet presAssocID="{9AC8F91B-FAD7-4F27-8E0D-0C9A0CE89CCD}" presName="Name0" presStyleCnt="0">
        <dgm:presLayoutVars>
          <dgm:chMax val="7"/>
          <dgm:dir/>
          <dgm:animLvl val="lvl"/>
          <dgm:resizeHandles val="exact"/>
        </dgm:presLayoutVars>
      </dgm:prSet>
      <dgm:spPr/>
      <dgm:t>
        <a:bodyPr/>
        <a:lstStyle/>
        <a:p>
          <a:endParaRPr lang="es-CO"/>
        </a:p>
      </dgm:t>
    </dgm:pt>
    <dgm:pt modelId="{DBDCE9D8-488E-48EB-AA2A-56ABB5157702}" type="pres">
      <dgm:prSet presAssocID="{859BE8BF-D50C-4143-AE5F-4B80F6D51B63}" presName="circle1" presStyleLbl="node1" presStyleIdx="0" presStyleCnt="2"/>
      <dgm:spPr>
        <a:blipFill rotWithShape="0">
          <a:blip xmlns:r="http://schemas.openxmlformats.org/officeDocument/2006/relationships" r:embed="rId1"/>
          <a:stretch>
            <a:fillRect/>
          </a:stretch>
        </a:blipFill>
      </dgm:spPr>
    </dgm:pt>
    <dgm:pt modelId="{D06E9F18-B916-46E8-9A53-BF0665B7CC27}" type="pres">
      <dgm:prSet presAssocID="{859BE8BF-D50C-4143-AE5F-4B80F6D51B63}" presName="space" presStyleCnt="0"/>
      <dgm:spPr/>
    </dgm:pt>
    <dgm:pt modelId="{BB419851-0222-45ED-B658-7B3A4D0A35A5}" type="pres">
      <dgm:prSet presAssocID="{859BE8BF-D50C-4143-AE5F-4B80F6D51B63}" presName="rect1" presStyleLbl="alignAcc1" presStyleIdx="0" presStyleCnt="2"/>
      <dgm:spPr/>
      <dgm:t>
        <a:bodyPr/>
        <a:lstStyle/>
        <a:p>
          <a:endParaRPr lang="es-CO"/>
        </a:p>
      </dgm:t>
    </dgm:pt>
    <dgm:pt modelId="{5A8893C7-146D-436F-9D3B-9224B4A1CE70}" type="pres">
      <dgm:prSet presAssocID="{51C78FCD-BD62-41AA-8935-2654886941E2}" presName="vertSpace2" presStyleLbl="node1" presStyleIdx="0" presStyleCnt="2"/>
      <dgm:spPr/>
    </dgm:pt>
    <dgm:pt modelId="{D96B17C3-C9C2-4C2D-BB17-FDC05F7EB827}" type="pres">
      <dgm:prSet presAssocID="{51C78FCD-BD62-41AA-8935-2654886941E2}" presName="circle2" presStyleLbl="node1" presStyleIdx="1" presStyleCnt="2"/>
      <dgm:spPr>
        <a:blipFill rotWithShape="0">
          <a:blip xmlns:r="http://schemas.openxmlformats.org/officeDocument/2006/relationships" r:embed="rId2"/>
          <a:stretch>
            <a:fillRect/>
          </a:stretch>
        </a:blipFill>
      </dgm:spPr>
    </dgm:pt>
    <dgm:pt modelId="{AAE4CFE9-3176-4F6E-A02D-024E7693DA72}" type="pres">
      <dgm:prSet presAssocID="{51C78FCD-BD62-41AA-8935-2654886941E2}" presName="rect2" presStyleLbl="alignAcc1" presStyleIdx="1" presStyleCnt="2"/>
      <dgm:spPr/>
      <dgm:t>
        <a:bodyPr/>
        <a:lstStyle/>
        <a:p>
          <a:endParaRPr lang="es-CO"/>
        </a:p>
      </dgm:t>
    </dgm:pt>
    <dgm:pt modelId="{49A13971-FB09-4132-973A-A00617A99209}" type="pres">
      <dgm:prSet presAssocID="{859BE8BF-D50C-4143-AE5F-4B80F6D51B63}" presName="rect1ParTxNoCh" presStyleLbl="alignAcc1" presStyleIdx="1" presStyleCnt="2">
        <dgm:presLayoutVars>
          <dgm:chMax val="1"/>
          <dgm:bulletEnabled val="1"/>
        </dgm:presLayoutVars>
      </dgm:prSet>
      <dgm:spPr/>
      <dgm:t>
        <a:bodyPr/>
        <a:lstStyle/>
        <a:p>
          <a:endParaRPr lang="es-CO"/>
        </a:p>
      </dgm:t>
    </dgm:pt>
    <dgm:pt modelId="{D10DAAEA-1489-49C1-9134-26E5D6461E05}" type="pres">
      <dgm:prSet presAssocID="{51C78FCD-BD62-41AA-8935-2654886941E2}" presName="rect2ParTxNoCh" presStyleLbl="alignAcc1" presStyleIdx="1" presStyleCnt="2">
        <dgm:presLayoutVars>
          <dgm:chMax val="1"/>
          <dgm:bulletEnabled val="1"/>
        </dgm:presLayoutVars>
      </dgm:prSet>
      <dgm:spPr/>
      <dgm:t>
        <a:bodyPr/>
        <a:lstStyle/>
        <a:p>
          <a:endParaRPr lang="es-CO"/>
        </a:p>
      </dgm:t>
    </dgm:pt>
  </dgm:ptLst>
  <dgm:cxnLst>
    <dgm:cxn modelId="{62C5E787-1573-4B14-8AE4-0DC933AF6656}" type="presOf" srcId="{9AC8F91B-FAD7-4F27-8E0D-0C9A0CE89CCD}" destId="{8C38A8AA-C7F9-4BEC-AE2E-9FC4E6BC995C}" srcOrd="0" destOrd="0" presId="urn:microsoft.com/office/officeart/2005/8/layout/target3"/>
    <dgm:cxn modelId="{49C5EDCE-F61B-4768-9E0D-CE7D0B117FB0}" type="presOf" srcId="{51C78FCD-BD62-41AA-8935-2654886941E2}" destId="{AAE4CFE9-3176-4F6E-A02D-024E7693DA72}" srcOrd="0" destOrd="0" presId="urn:microsoft.com/office/officeart/2005/8/layout/target3"/>
    <dgm:cxn modelId="{8416DCBC-3091-4F38-9930-2B11886FF0AB}" type="presOf" srcId="{51C78FCD-BD62-41AA-8935-2654886941E2}" destId="{D10DAAEA-1489-49C1-9134-26E5D6461E05}" srcOrd="1" destOrd="0" presId="urn:microsoft.com/office/officeart/2005/8/layout/target3"/>
    <dgm:cxn modelId="{0AF46055-C156-4762-A8E3-2B21C7A6EC6A}" type="presOf" srcId="{859BE8BF-D50C-4143-AE5F-4B80F6D51B63}" destId="{BB419851-0222-45ED-B658-7B3A4D0A35A5}" srcOrd="0" destOrd="0" presId="urn:microsoft.com/office/officeart/2005/8/layout/target3"/>
    <dgm:cxn modelId="{B1B9278D-9FD0-450C-BB75-B02C9BFAC520}" srcId="{9AC8F91B-FAD7-4F27-8E0D-0C9A0CE89CCD}" destId="{51C78FCD-BD62-41AA-8935-2654886941E2}" srcOrd="1" destOrd="0" parTransId="{45F59795-35D7-4BEF-8542-06AADA16E1D8}" sibTransId="{5D2B89A5-00BF-4240-A006-F5E801BA8780}"/>
    <dgm:cxn modelId="{22A638AC-1725-413F-BEA4-CBA2EBDEFEC2}" type="presOf" srcId="{859BE8BF-D50C-4143-AE5F-4B80F6D51B63}" destId="{49A13971-FB09-4132-973A-A00617A99209}" srcOrd="1" destOrd="0" presId="urn:microsoft.com/office/officeart/2005/8/layout/target3"/>
    <dgm:cxn modelId="{3DBE8592-9775-4F53-B9A8-CF10A78D1E53}" srcId="{9AC8F91B-FAD7-4F27-8E0D-0C9A0CE89CCD}" destId="{859BE8BF-D50C-4143-AE5F-4B80F6D51B63}" srcOrd="0" destOrd="0" parTransId="{43557368-BDCA-4710-AEA4-1DA354952F4E}" sibTransId="{A282C663-A625-4F90-934D-435590A697B1}"/>
    <dgm:cxn modelId="{B3EC81F7-BA00-4AD9-8540-A84713646B20}" type="presParOf" srcId="{8C38A8AA-C7F9-4BEC-AE2E-9FC4E6BC995C}" destId="{DBDCE9D8-488E-48EB-AA2A-56ABB5157702}" srcOrd="0" destOrd="0" presId="urn:microsoft.com/office/officeart/2005/8/layout/target3"/>
    <dgm:cxn modelId="{427B6388-0E88-4839-B623-38C5F1021E72}" type="presParOf" srcId="{8C38A8AA-C7F9-4BEC-AE2E-9FC4E6BC995C}" destId="{D06E9F18-B916-46E8-9A53-BF0665B7CC27}" srcOrd="1" destOrd="0" presId="urn:microsoft.com/office/officeart/2005/8/layout/target3"/>
    <dgm:cxn modelId="{9630C1CF-66F3-4A94-B6DC-A481080CAA5B}" type="presParOf" srcId="{8C38A8AA-C7F9-4BEC-AE2E-9FC4E6BC995C}" destId="{BB419851-0222-45ED-B658-7B3A4D0A35A5}" srcOrd="2" destOrd="0" presId="urn:microsoft.com/office/officeart/2005/8/layout/target3"/>
    <dgm:cxn modelId="{3BA6E9FF-DA21-41F9-9BDE-7CB3806BFA94}" type="presParOf" srcId="{8C38A8AA-C7F9-4BEC-AE2E-9FC4E6BC995C}" destId="{5A8893C7-146D-436F-9D3B-9224B4A1CE70}" srcOrd="3" destOrd="0" presId="urn:microsoft.com/office/officeart/2005/8/layout/target3"/>
    <dgm:cxn modelId="{DA0A730F-08D1-4F00-82DA-2058384A54F4}" type="presParOf" srcId="{8C38A8AA-C7F9-4BEC-AE2E-9FC4E6BC995C}" destId="{D96B17C3-C9C2-4C2D-BB17-FDC05F7EB827}" srcOrd="4" destOrd="0" presId="urn:microsoft.com/office/officeart/2005/8/layout/target3"/>
    <dgm:cxn modelId="{F58AD5F4-9608-484D-8428-8352866442E7}" type="presParOf" srcId="{8C38A8AA-C7F9-4BEC-AE2E-9FC4E6BC995C}" destId="{AAE4CFE9-3176-4F6E-A02D-024E7693DA72}" srcOrd="5" destOrd="0" presId="urn:microsoft.com/office/officeart/2005/8/layout/target3"/>
    <dgm:cxn modelId="{EC7A47FA-9AD8-4F8E-8363-B2987082BC37}" type="presParOf" srcId="{8C38A8AA-C7F9-4BEC-AE2E-9FC4E6BC995C}" destId="{49A13971-FB09-4132-973A-A00617A99209}" srcOrd="6" destOrd="0" presId="urn:microsoft.com/office/officeart/2005/8/layout/target3"/>
    <dgm:cxn modelId="{05A61A1C-3041-4EED-A6F1-EA7476F43FBD}" type="presParOf" srcId="{8C38A8AA-C7F9-4BEC-AE2E-9FC4E6BC995C}" destId="{D10DAAEA-1489-49C1-9134-26E5D6461E05}"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AF607EF-AE6F-4190-ACE6-81BD900F2A7F}"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E1E3F4DB-F676-4DE7-94EC-367C3251266B}">
      <dgm:prSet custT="1"/>
      <dgm:spPr>
        <a:solidFill>
          <a:srgbClr val="002060"/>
        </a:solidFill>
      </dgm:spPr>
      <dgm:t>
        <a:bodyPr/>
        <a:lstStyle/>
        <a:p>
          <a:pPr rtl="0"/>
          <a:r>
            <a:rPr lang="es-CO" sz="2800" b="1" dirty="0" smtClean="0">
              <a:solidFill>
                <a:srgbClr val="FF0000"/>
              </a:solidFill>
            </a:rPr>
            <a:t>C</a:t>
          </a:r>
          <a:r>
            <a:rPr lang="es-CO" sz="2000" b="1" dirty="0" smtClean="0">
              <a:solidFill>
                <a:srgbClr val="FF0000"/>
              </a:solidFill>
            </a:rPr>
            <a:t>.</a:t>
          </a:r>
          <a:r>
            <a:rPr lang="es-CO" sz="1800" dirty="0" smtClean="0"/>
            <a:t> </a:t>
          </a:r>
          <a:r>
            <a:rPr lang="es-CO" sz="1800" b="1" u="sng" dirty="0" smtClean="0"/>
            <a:t>Las conductas de riesgo. </a:t>
          </a:r>
          <a:r>
            <a:rPr lang="es-CO" sz="1800" dirty="0" smtClean="0"/>
            <a:t>Frecuentemente los estudiantes que beben grandes cantidades de alcohol, comparados con los que no lo hacen, exhiben más conductas de riesgo para sí mismos y los demás. Las medidas de protección son mínimas, especialmente en lo que se refiere al ejercicio de su sexualidad. Esto se refleja en el número creciente de embarazos no seseados y de infecciones de transmisión sexual.</a:t>
          </a:r>
          <a:endParaRPr lang="es-CO" sz="1800" dirty="0"/>
        </a:p>
      </dgm:t>
    </dgm:pt>
    <dgm:pt modelId="{E227E7B8-D033-4831-B642-E49A3460726E}" type="parTrans" cxnId="{AAF6061D-9685-4E48-8949-28B97F5090B9}">
      <dgm:prSet/>
      <dgm:spPr/>
      <dgm:t>
        <a:bodyPr/>
        <a:lstStyle/>
        <a:p>
          <a:endParaRPr lang="es-CO"/>
        </a:p>
      </dgm:t>
    </dgm:pt>
    <dgm:pt modelId="{3A082BB8-3391-4DB6-9E01-DAB5453FC5DB}" type="sibTrans" cxnId="{AAF6061D-9685-4E48-8949-28B97F5090B9}">
      <dgm:prSet/>
      <dgm:spPr/>
      <dgm:t>
        <a:bodyPr/>
        <a:lstStyle/>
        <a:p>
          <a:endParaRPr lang="es-CO"/>
        </a:p>
      </dgm:t>
    </dgm:pt>
    <dgm:pt modelId="{9C091564-C7E3-43A0-B78D-20EB57C8ED37}">
      <dgm:prSet/>
      <dgm:spPr>
        <a:solidFill>
          <a:srgbClr val="002060"/>
        </a:solidFill>
      </dgm:spPr>
      <dgm:t>
        <a:bodyPr/>
        <a:lstStyle/>
        <a:p>
          <a:pPr rtl="0"/>
          <a:r>
            <a:rPr lang="es-CO" dirty="0" smtClean="0"/>
            <a:t>En un estudio realizado por IREFREA  (</a:t>
          </a:r>
          <a:r>
            <a:rPr lang="es-CO" b="0" i="0" dirty="0" smtClean="0">
              <a:latin typeface="Agency FB" pitchFamily="34" charset="0"/>
            </a:rPr>
            <a:t>Instituto Europeo de Estudios en Prevención</a:t>
          </a:r>
          <a:r>
            <a:rPr lang="es-CO" b="0" i="0" dirty="0" smtClean="0"/>
            <a:t>) </a:t>
          </a:r>
          <a:r>
            <a:rPr lang="es-CO" dirty="0" smtClean="0"/>
            <a:t>en 2008 se observó que jóvenes de nueve países europeos, con edades comprendidas entre los 16 y los 35 años, reconocían que el consumo de alcohol y determinadas drogas los llevaba a »alterar sus decisiones» y a mantener relaciones sexuales «de las cuales luego se arrepienten».</a:t>
          </a:r>
          <a:endParaRPr lang="es-CO" dirty="0"/>
        </a:p>
      </dgm:t>
    </dgm:pt>
    <dgm:pt modelId="{B86AE675-CC81-4779-B362-E15FEF38A12F}" type="parTrans" cxnId="{652EBF43-6C9B-4AA4-93B8-B989B423CCA4}">
      <dgm:prSet/>
      <dgm:spPr/>
      <dgm:t>
        <a:bodyPr/>
        <a:lstStyle/>
        <a:p>
          <a:endParaRPr lang="es-CO"/>
        </a:p>
      </dgm:t>
    </dgm:pt>
    <dgm:pt modelId="{9EEFEDA5-5B6F-4CD8-90AE-5F0BF49C42D3}" type="sibTrans" cxnId="{652EBF43-6C9B-4AA4-93B8-B989B423CCA4}">
      <dgm:prSet/>
      <dgm:spPr/>
      <dgm:t>
        <a:bodyPr/>
        <a:lstStyle/>
        <a:p>
          <a:endParaRPr lang="es-CO"/>
        </a:p>
      </dgm:t>
    </dgm:pt>
    <dgm:pt modelId="{F311F9D1-0B29-4CD0-BF38-ED4A4D77EAA2}" type="pres">
      <dgm:prSet presAssocID="{3AF607EF-AE6F-4190-ACE6-81BD900F2A7F}" presName="linearFlow" presStyleCnt="0">
        <dgm:presLayoutVars>
          <dgm:dir/>
          <dgm:resizeHandles val="exact"/>
        </dgm:presLayoutVars>
      </dgm:prSet>
      <dgm:spPr/>
      <dgm:t>
        <a:bodyPr/>
        <a:lstStyle/>
        <a:p>
          <a:endParaRPr lang="es-CO"/>
        </a:p>
      </dgm:t>
    </dgm:pt>
    <dgm:pt modelId="{D8C57892-C0F4-4BC1-9D99-30AAA3C83D96}" type="pres">
      <dgm:prSet presAssocID="{E1E3F4DB-F676-4DE7-94EC-367C3251266B}" presName="composite" presStyleCnt="0"/>
      <dgm:spPr/>
    </dgm:pt>
    <dgm:pt modelId="{49903A38-87ED-4DB5-83D8-B0175113D794}" type="pres">
      <dgm:prSet presAssocID="{E1E3F4DB-F676-4DE7-94EC-367C3251266B}" presName="imgShp" presStyleLbl="fgImgPlace1" presStyleIdx="0" presStyleCnt="2" custLinFactNeighborX="-34368" custLinFactNeighborY="2930"/>
      <dgm:spPr>
        <a:blipFill rotWithShape="1">
          <a:blip xmlns:r="http://schemas.openxmlformats.org/officeDocument/2006/relationships" r:embed="rId1"/>
          <a:stretch>
            <a:fillRect/>
          </a:stretch>
        </a:blipFill>
      </dgm:spPr>
    </dgm:pt>
    <dgm:pt modelId="{73E344AA-395C-499B-8CFD-DF0C287A6EE9}" type="pres">
      <dgm:prSet presAssocID="{E1E3F4DB-F676-4DE7-94EC-367C3251266B}" presName="txShp" presStyleLbl="node1" presStyleIdx="0" presStyleCnt="2" custScaleX="128595">
        <dgm:presLayoutVars>
          <dgm:bulletEnabled val="1"/>
        </dgm:presLayoutVars>
      </dgm:prSet>
      <dgm:spPr/>
      <dgm:t>
        <a:bodyPr/>
        <a:lstStyle/>
        <a:p>
          <a:endParaRPr lang="es-CO"/>
        </a:p>
      </dgm:t>
    </dgm:pt>
    <dgm:pt modelId="{077E61E8-2DBD-44C0-AD2E-9470C3767F29}" type="pres">
      <dgm:prSet presAssocID="{3A082BB8-3391-4DB6-9E01-DAB5453FC5DB}" presName="spacing" presStyleCnt="0"/>
      <dgm:spPr/>
    </dgm:pt>
    <dgm:pt modelId="{A0EC6699-4273-409C-A7B4-9FBBB0E1F648}" type="pres">
      <dgm:prSet presAssocID="{9C091564-C7E3-43A0-B78D-20EB57C8ED37}" presName="composite" presStyleCnt="0"/>
      <dgm:spPr/>
    </dgm:pt>
    <dgm:pt modelId="{2DB74664-AE09-49FA-B441-045B5487450F}" type="pres">
      <dgm:prSet presAssocID="{9C091564-C7E3-43A0-B78D-20EB57C8ED37}" presName="imgShp" presStyleLbl="fgImgPlace1" presStyleIdx="1" presStyleCnt="2" custLinFactNeighborX="-31399" custLinFactNeighborY="-2245"/>
      <dgm:spPr>
        <a:blipFill rotWithShape="1">
          <a:blip xmlns:r="http://schemas.openxmlformats.org/officeDocument/2006/relationships" r:embed="rId2"/>
          <a:stretch>
            <a:fillRect/>
          </a:stretch>
        </a:blipFill>
      </dgm:spPr>
    </dgm:pt>
    <dgm:pt modelId="{751E6F38-A47B-4CB9-BD8A-72CBF804CB1B}" type="pres">
      <dgm:prSet presAssocID="{9C091564-C7E3-43A0-B78D-20EB57C8ED37}" presName="txShp" presStyleLbl="node1" presStyleIdx="1" presStyleCnt="2" custScaleX="130467">
        <dgm:presLayoutVars>
          <dgm:bulletEnabled val="1"/>
        </dgm:presLayoutVars>
      </dgm:prSet>
      <dgm:spPr/>
      <dgm:t>
        <a:bodyPr/>
        <a:lstStyle/>
        <a:p>
          <a:endParaRPr lang="es-CO"/>
        </a:p>
      </dgm:t>
    </dgm:pt>
  </dgm:ptLst>
  <dgm:cxnLst>
    <dgm:cxn modelId="{B195DA93-CE41-444F-9F0B-BBE524C64823}" type="presOf" srcId="{E1E3F4DB-F676-4DE7-94EC-367C3251266B}" destId="{73E344AA-395C-499B-8CFD-DF0C287A6EE9}" srcOrd="0" destOrd="0" presId="urn:microsoft.com/office/officeart/2005/8/layout/vList3"/>
    <dgm:cxn modelId="{E8883D28-E17B-4FA0-9B38-259DB2164544}" type="presOf" srcId="{3AF607EF-AE6F-4190-ACE6-81BD900F2A7F}" destId="{F311F9D1-0B29-4CD0-BF38-ED4A4D77EAA2}" srcOrd="0" destOrd="0" presId="urn:microsoft.com/office/officeart/2005/8/layout/vList3"/>
    <dgm:cxn modelId="{AAF6061D-9685-4E48-8949-28B97F5090B9}" srcId="{3AF607EF-AE6F-4190-ACE6-81BD900F2A7F}" destId="{E1E3F4DB-F676-4DE7-94EC-367C3251266B}" srcOrd="0" destOrd="0" parTransId="{E227E7B8-D033-4831-B642-E49A3460726E}" sibTransId="{3A082BB8-3391-4DB6-9E01-DAB5453FC5DB}"/>
    <dgm:cxn modelId="{5C2DAA9E-CA7F-4720-8D14-429538D77341}" type="presOf" srcId="{9C091564-C7E3-43A0-B78D-20EB57C8ED37}" destId="{751E6F38-A47B-4CB9-BD8A-72CBF804CB1B}" srcOrd="0" destOrd="0" presId="urn:microsoft.com/office/officeart/2005/8/layout/vList3"/>
    <dgm:cxn modelId="{652EBF43-6C9B-4AA4-93B8-B989B423CCA4}" srcId="{3AF607EF-AE6F-4190-ACE6-81BD900F2A7F}" destId="{9C091564-C7E3-43A0-B78D-20EB57C8ED37}" srcOrd="1" destOrd="0" parTransId="{B86AE675-CC81-4779-B362-E15FEF38A12F}" sibTransId="{9EEFEDA5-5B6F-4CD8-90AE-5F0BF49C42D3}"/>
    <dgm:cxn modelId="{67BC7162-1B35-4AA5-AE33-9FB998AEB535}" type="presParOf" srcId="{F311F9D1-0B29-4CD0-BF38-ED4A4D77EAA2}" destId="{D8C57892-C0F4-4BC1-9D99-30AAA3C83D96}" srcOrd="0" destOrd="0" presId="urn:microsoft.com/office/officeart/2005/8/layout/vList3"/>
    <dgm:cxn modelId="{DDE7CD80-6A87-444C-AFF8-945F7718C0AE}" type="presParOf" srcId="{D8C57892-C0F4-4BC1-9D99-30AAA3C83D96}" destId="{49903A38-87ED-4DB5-83D8-B0175113D794}" srcOrd="0" destOrd="0" presId="urn:microsoft.com/office/officeart/2005/8/layout/vList3"/>
    <dgm:cxn modelId="{934AA738-D757-4D70-9840-90FFA705C7E7}" type="presParOf" srcId="{D8C57892-C0F4-4BC1-9D99-30AAA3C83D96}" destId="{73E344AA-395C-499B-8CFD-DF0C287A6EE9}" srcOrd="1" destOrd="0" presId="urn:microsoft.com/office/officeart/2005/8/layout/vList3"/>
    <dgm:cxn modelId="{7BA067F8-AE5A-4391-85BA-606A0A8D4563}" type="presParOf" srcId="{F311F9D1-0B29-4CD0-BF38-ED4A4D77EAA2}" destId="{077E61E8-2DBD-44C0-AD2E-9470C3767F29}" srcOrd="1" destOrd="0" presId="urn:microsoft.com/office/officeart/2005/8/layout/vList3"/>
    <dgm:cxn modelId="{7A0E7DF1-6F2F-453D-B947-13AD007D6C34}" type="presParOf" srcId="{F311F9D1-0B29-4CD0-BF38-ED4A4D77EAA2}" destId="{A0EC6699-4273-409C-A7B4-9FBBB0E1F648}" srcOrd="2" destOrd="0" presId="urn:microsoft.com/office/officeart/2005/8/layout/vList3"/>
    <dgm:cxn modelId="{57C19D60-8642-4EBC-B0C1-21A1D33ADBC1}" type="presParOf" srcId="{A0EC6699-4273-409C-A7B4-9FBBB0E1F648}" destId="{2DB74664-AE09-49FA-B441-045B5487450F}" srcOrd="0" destOrd="0" presId="urn:microsoft.com/office/officeart/2005/8/layout/vList3"/>
    <dgm:cxn modelId="{34848B73-181B-4830-8917-83BAD43D6ACF}" type="presParOf" srcId="{A0EC6699-4273-409C-A7B4-9FBBB0E1F648}" destId="{751E6F38-A47B-4CB9-BD8A-72CBF804CB1B}" srcOrd="1" destOrd="0" presId="urn:microsoft.com/office/officeart/2005/8/layout/vList3"/>
  </dgm:cxnLst>
  <dgm:bg>
    <a:gradFill>
      <a:gsLst>
        <a:gs pos="0">
          <a:srgbClr val="FBEAC7"/>
        </a:gs>
        <a:gs pos="17999">
          <a:srgbClr val="FEE7F2"/>
        </a:gs>
        <a:gs pos="36000">
          <a:srgbClr val="FAC77D"/>
        </a:gs>
        <a:gs pos="61000">
          <a:srgbClr val="FBA97D"/>
        </a:gs>
        <a:gs pos="82001">
          <a:srgbClr val="FBD49C"/>
        </a:gs>
        <a:gs pos="100000">
          <a:srgbClr val="FEE7F2"/>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ABA08C5-3517-4BDD-9791-D317ED0DD9F7}"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69D66016-609E-4416-A921-A4C8B2D9C500}">
      <dgm:prSet/>
      <dgm:spPr/>
      <dgm:t>
        <a:bodyPr/>
        <a:lstStyle/>
        <a:p>
          <a:pPr rtl="0"/>
          <a:r>
            <a:rPr lang="es-CO" dirty="0" smtClean="0"/>
            <a:t>Otro problema asociado es el suicidio y los accidentes vehiculares. El Colombia, estos no son ocasionados únicamente por quien conduce, sino también por la irresponsabilidad de algunas personas que no cumplen las normas peatonales. </a:t>
          </a:r>
          <a:endParaRPr lang="es-CO" dirty="0"/>
        </a:p>
      </dgm:t>
    </dgm:pt>
    <dgm:pt modelId="{3360F5C3-2E53-4ACD-B82D-43000E356628}" type="parTrans" cxnId="{8F2265EC-D685-4045-8EBB-8AED1FE00516}">
      <dgm:prSet/>
      <dgm:spPr/>
      <dgm:t>
        <a:bodyPr/>
        <a:lstStyle/>
        <a:p>
          <a:endParaRPr lang="es-CO"/>
        </a:p>
      </dgm:t>
    </dgm:pt>
    <dgm:pt modelId="{FC1123DF-1BDB-4966-9BDF-C360545E9D1B}" type="sibTrans" cxnId="{8F2265EC-D685-4045-8EBB-8AED1FE00516}">
      <dgm:prSet/>
      <dgm:spPr/>
      <dgm:t>
        <a:bodyPr/>
        <a:lstStyle/>
        <a:p>
          <a:endParaRPr lang="es-CO"/>
        </a:p>
      </dgm:t>
    </dgm:pt>
    <dgm:pt modelId="{B87A45CC-95AD-40DB-BE12-0C7C52D1F299}">
      <dgm:prSet/>
      <dgm:spPr/>
      <dgm:t>
        <a:bodyPr/>
        <a:lstStyle/>
        <a:p>
          <a:pPr rtl="0"/>
          <a:r>
            <a:rPr lang="es-CO" dirty="0" smtClean="0"/>
            <a:t>En este caso el joven que se encuentra en estado de embriaguez puede ser la victima perfecta para ser arrollada por algún carro.</a:t>
          </a:r>
          <a:endParaRPr lang="es-CO" dirty="0"/>
        </a:p>
      </dgm:t>
    </dgm:pt>
    <dgm:pt modelId="{475D6838-E0A7-4DB6-AF02-13E5612C6366}" type="parTrans" cxnId="{D3D4C138-C222-463F-BB04-F2288565E582}">
      <dgm:prSet/>
      <dgm:spPr/>
      <dgm:t>
        <a:bodyPr/>
        <a:lstStyle/>
        <a:p>
          <a:endParaRPr lang="es-CO"/>
        </a:p>
      </dgm:t>
    </dgm:pt>
    <dgm:pt modelId="{6DBCBED6-B80A-44AE-B204-17D858268118}" type="sibTrans" cxnId="{D3D4C138-C222-463F-BB04-F2288565E582}">
      <dgm:prSet/>
      <dgm:spPr/>
      <dgm:t>
        <a:bodyPr/>
        <a:lstStyle/>
        <a:p>
          <a:endParaRPr lang="es-CO"/>
        </a:p>
      </dgm:t>
    </dgm:pt>
    <dgm:pt modelId="{32BC44F8-E67A-4514-9484-47C9D8F79833}" type="pres">
      <dgm:prSet presAssocID="{BABA08C5-3517-4BDD-9791-D317ED0DD9F7}" presName="Name0" presStyleCnt="0">
        <dgm:presLayoutVars>
          <dgm:chMax val="7"/>
          <dgm:dir/>
          <dgm:animLvl val="lvl"/>
          <dgm:resizeHandles val="exact"/>
        </dgm:presLayoutVars>
      </dgm:prSet>
      <dgm:spPr/>
      <dgm:t>
        <a:bodyPr/>
        <a:lstStyle/>
        <a:p>
          <a:endParaRPr lang="es-CO"/>
        </a:p>
      </dgm:t>
    </dgm:pt>
    <dgm:pt modelId="{3D63E337-34CE-49FA-9AE3-84404EEE8E87}" type="pres">
      <dgm:prSet presAssocID="{69D66016-609E-4416-A921-A4C8B2D9C500}" presName="circle1" presStyleLbl="node1" presStyleIdx="0" presStyleCnt="1"/>
      <dgm:spPr>
        <a:blipFill rotWithShape="0">
          <a:blip xmlns:r="http://schemas.openxmlformats.org/officeDocument/2006/relationships" r:embed="rId1"/>
          <a:stretch>
            <a:fillRect/>
          </a:stretch>
        </a:blipFill>
      </dgm:spPr>
    </dgm:pt>
    <dgm:pt modelId="{4043C7AF-3253-428B-B27D-2D5F36584527}" type="pres">
      <dgm:prSet presAssocID="{69D66016-609E-4416-A921-A4C8B2D9C500}" presName="space" presStyleCnt="0"/>
      <dgm:spPr/>
    </dgm:pt>
    <dgm:pt modelId="{32B86940-3E68-4C56-9630-02BF06224252}" type="pres">
      <dgm:prSet presAssocID="{69D66016-609E-4416-A921-A4C8B2D9C500}" presName="rect1" presStyleLbl="alignAcc1" presStyleIdx="0" presStyleCnt="1"/>
      <dgm:spPr/>
      <dgm:t>
        <a:bodyPr/>
        <a:lstStyle/>
        <a:p>
          <a:endParaRPr lang="es-CO"/>
        </a:p>
      </dgm:t>
    </dgm:pt>
    <dgm:pt modelId="{79DE2002-0780-4DC7-87BA-1368B969D401}" type="pres">
      <dgm:prSet presAssocID="{69D66016-609E-4416-A921-A4C8B2D9C500}" presName="rect1ParTx" presStyleLbl="alignAcc1" presStyleIdx="0" presStyleCnt="1">
        <dgm:presLayoutVars>
          <dgm:chMax val="1"/>
          <dgm:bulletEnabled val="1"/>
        </dgm:presLayoutVars>
      </dgm:prSet>
      <dgm:spPr/>
      <dgm:t>
        <a:bodyPr/>
        <a:lstStyle/>
        <a:p>
          <a:endParaRPr lang="es-CO"/>
        </a:p>
      </dgm:t>
    </dgm:pt>
    <dgm:pt modelId="{B5203D6C-A12E-4727-8F2D-45C8DDB19256}" type="pres">
      <dgm:prSet presAssocID="{69D66016-609E-4416-A921-A4C8B2D9C500}" presName="rect1ChTx" presStyleLbl="alignAcc1" presStyleIdx="0" presStyleCnt="1">
        <dgm:presLayoutVars>
          <dgm:bulletEnabled val="1"/>
        </dgm:presLayoutVars>
      </dgm:prSet>
      <dgm:spPr/>
      <dgm:t>
        <a:bodyPr/>
        <a:lstStyle/>
        <a:p>
          <a:endParaRPr lang="es-CO"/>
        </a:p>
      </dgm:t>
    </dgm:pt>
  </dgm:ptLst>
  <dgm:cxnLst>
    <dgm:cxn modelId="{D3D4C138-C222-463F-BB04-F2288565E582}" srcId="{69D66016-609E-4416-A921-A4C8B2D9C500}" destId="{B87A45CC-95AD-40DB-BE12-0C7C52D1F299}" srcOrd="0" destOrd="0" parTransId="{475D6838-E0A7-4DB6-AF02-13E5612C6366}" sibTransId="{6DBCBED6-B80A-44AE-B204-17D858268118}"/>
    <dgm:cxn modelId="{9CD57604-33C1-402D-A566-B464699FAB21}" type="presOf" srcId="{B87A45CC-95AD-40DB-BE12-0C7C52D1F299}" destId="{B5203D6C-A12E-4727-8F2D-45C8DDB19256}" srcOrd="0" destOrd="0" presId="urn:microsoft.com/office/officeart/2005/8/layout/target3"/>
    <dgm:cxn modelId="{B714BE7E-3257-4ED4-B57D-B581E0225107}" type="presOf" srcId="{BABA08C5-3517-4BDD-9791-D317ED0DD9F7}" destId="{32BC44F8-E67A-4514-9484-47C9D8F79833}" srcOrd="0" destOrd="0" presId="urn:microsoft.com/office/officeart/2005/8/layout/target3"/>
    <dgm:cxn modelId="{6E961679-DAF2-4AE6-B32F-29921007CC9E}" type="presOf" srcId="{69D66016-609E-4416-A921-A4C8B2D9C500}" destId="{79DE2002-0780-4DC7-87BA-1368B969D401}" srcOrd="1" destOrd="0" presId="urn:microsoft.com/office/officeart/2005/8/layout/target3"/>
    <dgm:cxn modelId="{8F2265EC-D685-4045-8EBB-8AED1FE00516}" srcId="{BABA08C5-3517-4BDD-9791-D317ED0DD9F7}" destId="{69D66016-609E-4416-A921-A4C8B2D9C500}" srcOrd="0" destOrd="0" parTransId="{3360F5C3-2E53-4ACD-B82D-43000E356628}" sibTransId="{FC1123DF-1BDB-4966-9BDF-C360545E9D1B}"/>
    <dgm:cxn modelId="{083E11F6-15E5-4A67-9DB0-8D25FCB9733B}" type="presOf" srcId="{69D66016-609E-4416-A921-A4C8B2D9C500}" destId="{32B86940-3E68-4C56-9630-02BF06224252}" srcOrd="0" destOrd="0" presId="urn:microsoft.com/office/officeart/2005/8/layout/target3"/>
    <dgm:cxn modelId="{9489D705-35CF-48A7-A728-E0CBF51901C7}" type="presParOf" srcId="{32BC44F8-E67A-4514-9484-47C9D8F79833}" destId="{3D63E337-34CE-49FA-9AE3-84404EEE8E87}" srcOrd="0" destOrd="0" presId="urn:microsoft.com/office/officeart/2005/8/layout/target3"/>
    <dgm:cxn modelId="{1DA2EAE1-3D18-4F2A-890F-FC665AC08C59}" type="presParOf" srcId="{32BC44F8-E67A-4514-9484-47C9D8F79833}" destId="{4043C7AF-3253-428B-B27D-2D5F36584527}" srcOrd="1" destOrd="0" presId="urn:microsoft.com/office/officeart/2005/8/layout/target3"/>
    <dgm:cxn modelId="{DB263542-F672-4367-9359-C938ED496C1F}" type="presParOf" srcId="{32BC44F8-E67A-4514-9484-47C9D8F79833}" destId="{32B86940-3E68-4C56-9630-02BF06224252}" srcOrd="2" destOrd="0" presId="urn:microsoft.com/office/officeart/2005/8/layout/target3"/>
    <dgm:cxn modelId="{2ADCFB2B-40F0-4E61-AB04-3F51AE4D7334}" type="presParOf" srcId="{32BC44F8-E67A-4514-9484-47C9D8F79833}" destId="{79DE2002-0780-4DC7-87BA-1368B969D401}" srcOrd="3" destOrd="0" presId="urn:microsoft.com/office/officeart/2005/8/layout/target3"/>
    <dgm:cxn modelId="{31276788-A0D6-441E-AF73-55E999A7F6FF}" type="presParOf" srcId="{32BC44F8-E67A-4514-9484-47C9D8F79833}" destId="{B5203D6C-A12E-4727-8F2D-45C8DDB19256}" srcOrd="4" destOrd="0" presId="urn:microsoft.com/office/officeart/2005/8/layout/target3"/>
  </dgm:cxnLst>
  <dgm:bg>
    <a:solidFill>
      <a:schemeClr val="accent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BBE6576-DC06-4C48-8B1A-64115E918981}"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1BB25CBD-1CE3-4F70-9AAB-BE05AFC6FF9D}">
      <dgm:prSet custT="1"/>
      <dgm:spPr/>
      <dgm:t>
        <a:bodyPr/>
        <a:lstStyle/>
        <a:p>
          <a:pPr rtl="0"/>
          <a:r>
            <a:rPr lang="es-CO" sz="4000" b="1" dirty="0" smtClean="0">
              <a:solidFill>
                <a:srgbClr val="FF0000"/>
              </a:solidFill>
            </a:rPr>
            <a:t>D.</a:t>
          </a:r>
          <a:r>
            <a:rPr lang="es-CO" sz="3500" dirty="0" smtClean="0"/>
            <a:t> </a:t>
          </a:r>
          <a:r>
            <a:rPr lang="es-CO" sz="3600" b="1" u="sng" dirty="0" smtClean="0"/>
            <a:t>Las relaciones sociales</a:t>
          </a:r>
          <a:r>
            <a:rPr lang="es-CO" sz="3500" dirty="0" smtClean="0"/>
            <a:t>. Tal vez las consecuencias sociales más importantes en jóvenes consumidores es que tienen mayores probabilidades que otros de participar o ser victimas de crímenes violentos, como abuso sexual, asalto agravado y robos. </a:t>
          </a:r>
          <a:endParaRPr lang="es-CO" sz="3500" dirty="0"/>
        </a:p>
      </dgm:t>
    </dgm:pt>
    <dgm:pt modelId="{FE0B434E-FE77-4874-A4CF-ABDE29609BD4}" type="parTrans" cxnId="{A51C9ECE-0744-41A1-97C0-960A755940CF}">
      <dgm:prSet/>
      <dgm:spPr/>
      <dgm:t>
        <a:bodyPr/>
        <a:lstStyle/>
        <a:p>
          <a:endParaRPr lang="es-CO"/>
        </a:p>
      </dgm:t>
    </dgm:pt>
    <dgm:pt modelId="{9FE5E2C8-2691-4E52-BE5E-A70A9C6D6BD5}" type="sibTrans" cxnId="{A51C9ECE-0744-41A1-97C0-960A755940CF}">
      <dgm:prSet/>
      <dgm:spPr/>
      <dgm:t>
        <a:bodyPr/>
        <a:lstStyle/>
        <a:p>
          <a:endParaRPr lang="es-CO"/>
        </a:p>
      </dgm:t>
    </dgm:pt>
    <dgm:pt modelId="{120F3ECE-87B1-4865-A1BD-D9D9846B1789}" type="pres">
      <dgm:prSet presAssocID="{3BBE6576-DC06-4C48-8B1A-64115E918981}" presName="Name0" presStyleCnt="0">
        <dgm:presLayoutVars>
          <dgm:chMax val="7"/>
          <dgm:dir/>
          <dgm:animLvl val="lvl"/>
          <dgm:resizeHandles val="exact"/>
        </dgm:presLayoutVars>
      </dgm:prSet>
      <dgm:spPr/>
      <dgm:t>
        <a:bodyPr/>
        <a:lstStyle/>
        <a:p>
          <a:endParaRPr lang="es-CO"/>
        </a:p>
      </dgm:t>
    </dgm:pt>
    <dgm:pt modelId="{E1CF4FF1-7676-4425-AD3F-72CDA60B1BD4}" type="pres">
      <dgm:prSet presAssocID="{1BB25CBD-1CE3-4F70-9AAB-BE05AFC6FF9D}" presName="circle1" presStyleLbl="node1" presStyleIdx="0" presStyleCnt="1"/>
      <dgm:spPr>
        <a:blipFill rotWithShape="0">
          <a:blip xmlns:r="http://schemas.openxmlformats.org/officeDocument/2006/relationships" r:embed="rId1"/>
          <a:stretch>
            <a:fillRect/>
          </a:stretch>
        </a:blipFill>
      </dgm:spPr>
    </dgm:pt>
    <dgm:pt modelId="{0240B370-2E40-4CD4-9F52-EF70F9F8089C}" type="pres">
      <dgm:prSet presAssocID="{1BB25CBD-1CE3-4F70-9AAB-BE05AFC6FF9D}" presName="space" presStyleCnt="0"/>
      <dgm:spPr/>
    </dgm:pt>
    <dgm:pt modelId="{C408F764-3A9B-4BA3-9401-92DB50CBD8D8}" type="pres">
      <dgm:prSet presAssocID="{1BB25CBD-1CE3-4F70-9AAB-BE05AFC6FF9D}" presName="rect1" presStyleLbl="alignAcc1" presStyleIdx="0" presStyleCnt="1"/>
      <dgm:spPr/>
      <dgm:t>
        <a:bodyPr/>
        <a:lstStyle/>
        <a:p>
          <a:endParaRPr lang="es-CO"/>
        </a:p>
      </dgm:t>
    </dgm:pt>
    <dgm:pt modelId="{5E3B5899-1527-4BCA-8C4E-BC306D046D3E}" type="pres">
      <dgm:prSet presAssocID="{1BB25CBD-1CE3-4F70-9AAB-BE05AFC6FF9D}" presName="rect1ParTxNoCh" presStyleLbl="alignAcc1" presStyleIdx="0" presStyleCnt="1">
        <dgm:presLayoutVars>
          <dgm:chMax val="1"/>
          <dgm:bulletEnabled val="1"/>
        </dgm:presLayoutVars>
      </dgm:prSet>
      <dgm:spPr/>
      <dgm:t>
        <a:bodyPr/>
        <a:lstStyle/>
        <a:p>
          <a:endParaRPr lang="es-CO"/>
        </a:p>
      </dgm:t>
    </dgm:pt>
  </dgm:ptLst>
  <dgm:cxnLst>
    <dgm:cxn modelId="{0E4F1FA0-3037-44B4-9824-1D8A91FFADF3}" type="presOf" srcId="{1BB25CBD-1CE3-4F70-9AAB-BE05AFC6FF9D}" destId="{5E3B5899-1527-4BCA-8C4E-BC306D046D3E}" srcOrd="1" destOrd="0" presId="urn:microsoft.com/office/officeart/2005/8/layout/target3"/>
    <dgm:cxn modelId="{A51C9ECE-0744-41A1-97C0-960A755940CF}" srcId="{3BBE6576-DC06-4C48-8B1A-64115E918981}" destId="{1BB25CBD-1CE3-4F70-9AAB-BE05AFC6FF9D}" srcOrd="0" destOrd="0" parTransId="{FE0B434E-FE77-4874-A4CF-ABDE29609BD4}" sibTransId="{9FE5E2C8-2691-4E52-BE5E-A70A9C6D6BD5}"/>
    <dgm:cxn modelId="{FFEE6E4D-A442-445F-9F2E-2893F34A17F6}" type="presOf" srcId="{1BB25CBD-1CE3-4F70-9AAB-BE05AFC6FF9D}" destId="{C408F764-3A9B-4BA3-9401-92DB50CBD8D8}" srcOrd="0" destOrd="0" presId="urn:microsoft.com/office/officeart/2005/8/layout/target3"/>
    <dgm:cxn modelId="{F93B7CF6-6CDA-4421-AB60-AADB580211D9}" type="presOf" srcId="{3BBE6576-DC06-4C48-8B1A-64115E918981}" destId="{120F3ECE-87B1-4865-A1BD-D9D9846B1789}" srcOrd="0" destOrd="0" presId="urn:microsoft.com/office/officeart/2005/8/layout/target3"/>
    <dgm:cxn modelId="{936F8043-2D9A-4C58-A635-E41E4E88F8A1}" type="presParOf" srcId="{120F3ECE-87B1-4865-A1BD-D9D9846B1789}" destId="{E1CF4FF1-7676-4425-AD3F-72CDA60B1BD4}" srcOrd="0" destOrd="0" presId="urn:microsoft.com/office/officeart/2005/8/layout/target3"/>
    <dgm:cxn modelId="{B1592AC7-47AB-4915-A025-9315AE656A4F}" type="presParOf" srcId="{120F3ECE-87B1-4865-A1BD-D9D9846B1789}" destId="{0240B370-2E40-4CD4-9F52-EF70F9F8089C}" srcOrd="1" destOrd="0" presId="urn:microsoft.com/office/officeart/2005/8/layout/target3"/>
    <dgm:cxn modelId="{2B2E7B30-4A35-4C78-9C79-5D5EB2389910}" type="presParOf" srcId="{120F3ECE-87B1-4865-A1BD-D9D9846B1789}" destId="{C408F764-3A9B-4BA3-9401-92DB50CBD8D8}" srcOrd="2" destOrd="0" presId="urn:microsoft.com/office/officeart/2005/8/layout/target3"/>
    <dgm:cxn modelId="{9FBE768F-892E-43E0-9E10-6992601F3B8C}" type="presParOf" srcId="{120F3ECE-87B1-4865-A1BD-D9D9846B1789}" destId="{5E3B5899-1527-4BCA-8C4E-BC306D046D3E}" srcOrd="3" destOrd="0" presId="urn:microsoft.com/office/officeart/2005/8/layout/target3"/>
  </dgm:cxnLst>
  <dgm:bg>
    <a:gradFill>
      <a:gsLst>
        <a:gs pos="0">
          <a:srgbClr val="FF3399"/>
        </a:gs>
        <a:gs pos="25000">
          <a:srgbClr val="FF6633"/>
        </a:gs>
        <a:gs pos="50000">
          <a:srgbClr val="FFFF00"/>
        </a:gs>
        <a:gs pos="75000">
          <a:srgbClr val="01A78F"/>
        </a:gs>
        <a:gs pos="100000">
          <a:srgbClr val="3366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1EB7D3D-E39F-440F-8BF7-9244B3B7B53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1E45E439-9A14-43B6-A209-E7D99EF41A99}">
      <dgm:prSet custT="1"/>
      <dgm:spPr/>
      <dgm:t>
        <a:bodyPr/>
        <a:lstStyle/>
        <a:p>
          <a:pPr rtl="0"/>
          <a:r>
            <a:rPr lang="es-CO" sz="2400" b="1" dirty="0" smtClean="0">
              <a:solidFill>
                <a:srgbClr val="FF0000"/>
              </a:solidFill>
            </a:rPr>
            <a:t>2</a:t>
          </a:r>
          <a:r>
            <a:rPr lang="es-CO" sz="2400" dirty="0" smtClean="0"/>
            <a:t>. No le dé el mensaje de que el alcohol es una buena manera de manejar los problemas, haga lo que dice </a:t>
          </a:r>
          <a:r>
            <a:rPr lang="es-CO" sz="2400" b="1" dirty="0" smtClean="0">
              <a:solidFill>
                <a:srgbClr val="FF0000"/>
              </a:solidFill>
            </a:rPr>
            <a:t>(1Ped.5:7)</a:t>
          </a:r>
          <a:r>
            <a:rPr lang="es-CO" sz="2400" dirty="0" smtClean="0"/>
            <a:t>. Evite comentarios como «Tuve un día terrible, necesito un trago».</a:t>
          </a:r>
          <a:endParaRPr lang="es-CO" sz="2400" dirty="0"/>
        </a:p>
      </dgm:t>
    </dgm:pt>
    <dgm:pt modelId="{18BA68AB-7316-44F7-BF9D-6A96404F5D80}" type="parTrans" cxnId="{D753B3FD-A6BF-4E68-8ABE-692C8AB0B859}">
      <dgm:prSet/>
      <dgm:spPr/>
      <dgm:t>
        <a:bodyPr/>
        <a:lstStyle/>
        <a:p>
          <a:endParaRPr lang="es-CO"/>
        </a:p>
      </dgm:t>
    </dgm:pt>
    <dgm:pt modelId="{64BA2A4D-6A2C-4C40-ABE1-4D8015CD3529}" type="sibTrans" cxnId="{D753B3FD-A6BF-4E68-8ABE-692C8AB0B859}">
      <dgm:prSet/>
      <dgm:spPr/>
      <dgm:t>
        <a:bodyPr/>
        <a:lstStyle/>
        <a:p>
          <a:endParaRPr lang="es-CO"/>
        </a:p>
      </dgm:t>
    </dgm:pt>
    <dgm:pt modelId="{12628C6D-568E-4073-AAA1-7EC105D1F291}">
      <dgm:prSet custT="1"/>
      <dgm:spPr/>
      <dgm:t>
        <a:bodyPr/>
        <a:lstStyle/>
        <a:p>
          <a:pPr rtl="0"/>
          <a:r>
            <a:rPr lang="es-CO" sz="2400" b="1" dirty="0" smtClean="0">
              <a:solidFill>
                <a:srgbClr val="FF0000"/>
              </a:solidFill>
            </a:rPr>
            <a:t>3</a:t>
          </a:r>
          <a:r>
            <a:rPr lang="es-CO" sz="2400" dirty="0" smtClean="0"/>
            <a:t>. Muéstrele a sus hijos que hay maneras más saludables de enfrentar la tención, como hacer ejercicio y salir a caminar, recuerde que usted debe ser un ejemplo para ellos.</a:t>
          </a:r>
          <a:endParaRPr lang="es-CO" sz="2400" dirty="0"/>
        </a:p>
      </dgm:t>
    </dgm:pt>
    <dgm:pt modelId="{0CED7F8B-CF91-490B-A298-8866F1139A19}" type="parTrans" cxnId="{8C75FD94-1DC8-417B-B07A-DE7E37368027}">
      <dgm:prSet/>
      <dgm:spPr/>
      <dgm:t>
        <a:bodyPr/>
        <a:lstStyle/>
        <a:p>
          <a:endParaRPr lang="es-CO"/>
        </a:p>
      </dgm:t>
    </dgm:pt>
    <dgm:pt modelId="{5B4706B5-EF42-4E00-AC26-867E23D98C26}" type="sibTrans" cxnId="{8C75FD94-1DC8-417B-B07A-DE7E37368027}">
      <dgm:prSet/>
      <dgm:spPr/>
      <dgm:t>
        <a:bodyPr/>
        <a:lstStyle/>
        <a:p>
          <a:endParaRPr lang="es-CO"/>
        </a:p>
      </dgm:t>
    </dgm:pt>
    <dgm:pt modelId="{EEEC0720-9685-4CCC-AF9E-A2FFF8348E3B}">
      <dgm:prSet/>
      <dgm:spPr/>
      <dgm:t>
        <a:bodyPr/>
        <a:lstStyle/>
        <a:p>
          <a:pPr rtl="0"/>
          <a:r>
            <a:rPr lang="es-CO" b="1" dirty="0" smtClean="0">
              <a:solidFill>
                <a:srgbClr val="FF0000"/>
              </a:solidFill>
            </a:rPr>
            <a:t>4</a:t>
          </a:r>
          <a:r>
            <a:rPr lang="es-CO" dirty="0" smtClean="0"/>
            <a:t>. No se embriague nunca delante de sus hijos.</a:t>
          </a:r>
          <a:endParaRPr lang="es-CO" dirty="0"/>
        </a:p>
      </dgm:t>
    </dgm:pt>
    <dgm:pt modelId="{7D5A2428-E4C4-470A-873C-F1425D6C12BC}" type="parTrans" cxnId="{11889754-C0A7-4794-92D5-1296BC0810ED}">
      <dgm:prSet/>
      <dgm:spPr/>
      <dgm:t>
        <a:bodyPr/>
        <a:lstStyle/>
        <a:p>
          <a:endParaRPr lang="es-CO"/>
        </a:p>
      </dgm:t>
    </dgm:pt>
    <dgm:pt modelId="{4B32F42A-54B3-4CD7-974B-1EDFEBEAF068}" type="sibTrans" cxnId="{11889754-C0A7-4794-92D5-1296BC0810ED}">
      <dgm:prSet/>
      <dgm:spPr/>
      <dgm:t>
        <a:bodyPr/>
        <a:lstStyle/>
        <a:p>
          <a:endParaRPr lang="es-CO"/>
        </a:p>
      </dgm:t>
    </dgm:pt>
    <dgm:pt modelId="{ECA45F72-914F-45C9-B62E-0FFE2B4107F1}">
      <dgm:prSet/>
      <dgm:spPr/>
      <dgm:t>
        <a:bodyPr/>
        <a:lstStyle/>
        <a:p>
          <a:pPr rtl="0"/>
          <a:r>
            <a:rPr lang="es-CO" b="1" dirty="0" smtClean="0">
              <a:solidFill>
                <a:srgbClr val="FF0000"/>
              </a:solidFill>
            </a:rPr>
            <a:t>5</a:t>
          </a:r>
          <a:r>
            <a:rPr lang="es-CO" dirty="0" smtClean="0"/>
            <a:t>. Mientras que en los adultos se habla de «consumo moderado», para los menores de edad debe hablar de «cero consumo», como manda la ley. </a:t>
          </a:r>
          <a:endParaRPr lang="es-CO" dirty="0"/>
        </a:p>
      </dgm:t>
    </dgm:pt>
    <dgm:pt modelId="{89F5A823-D4C0-41D1-BE37-47212278F562}" type="parTrans" cxnId="{640E8A64-50AA-4BDE-93CF-12C48717F549}">
      <dgm:prSet/>
      <dgm:spPr/>
      <dgm:t>
        <a:bodyPr/>
        <a:lstStyle/>
        <a:p>
          <a:endParaRPr lang="es-CO"/>
        </a:p>
      </dgm:t>
    </dgm:pt>
    <dgm:pt modelId="{A09CBBF0-ED39-4A47-A64E-732847031EE6}" type="sibTrans" cxnId="{640E8A64-50AA-4BDE-93CF-12C48717F549}">
      <dgm:prSet/>
      <dgm:spPr/>
      <dgm:t>
        <a:bodyPr/>
        <a:lstStyle/>
        <a:p>
          <a:endParaRPr lang="es-CO"/>
        </a:p>
      </dgm:t>
    </dgm:pt>
    <dgm:pt modelId="{C9E4CFDE-8BF8-48A5-BC54-4F9F804CDB60}" type="pres">
      <dgm:prSet presAssocID="{C1EB7D3D-E39F-440F-8BF7-9244B3B7B532}" presName="linear" presStyleCnt="0">
        <dgm:presLayoutVars>
          <dgm:animLvl val="lvl"/>
          <dgm:resizeHandles val="exact"/>
        </dgm:presLayoutVars>
      </dgm:prSet>
      <dgm:spPr/>
      <dgm:t>
        <a:bodyPr/>
        <a:lstStyle/>
        <a:p>
          <a:endParaRPr lang="es-CO"/>
        </a:p>
      </dgm:t>
    </dgm:pt>
    <dgm:pt modelId="{690844E2-319A-47B9-8F1E-0FFF03DE77A0}" type="pres">
      <dgm:prSet presAssocID="{1E45E439-9A14-43B6-A209-E7D99EF41A99}" presName="parentText" presStyleLbl="node1" presStyleIdx="0" presStyleCnt="4">
        <dgm:presLayoutVars>
          <dgm:chMax val="0"/>
          <dgm:bulletEnabled val="1"/>
        </dgm:presLayoutVars>
      </dgm:prSet>
      <dgm:spPr/>
      <dgm:t>
        <a:bodyPr/>
        <a:lstStyle/>
        <a:p>
          <a:endParaRPr lang="es-CO"/>
        </a:p>
      </dgm:t>
    </dgm:pt>
    <dgm:pt modelId="{6CCF874A-2A4C-4BED-A67F-E946E2C68D78}" type="pres">
      <dgm:prSet presAssocID="{64BA2A4D-6A2C-4C40-ABE1-4D8015CD3529}" presName="spacer" presStyleCnt="0"/>
      <dgm:spPr/>
    </dgm:pt>
    <dgm:pt modelId="{0CD51574-33AD-42BF-8168-B308C052F4F3}" type="pres">
      <dgm:prSet presAssocID="{12628C6D-568E-4073-AAA1-7EC105D1F291}" presName="parentText" presStyleLbl="node1" presStyleIdx="1" presStyleCnt="4">
        <dgm:presLayoutVars>
          <dgm:chMax val="0"/>
          <dgm:bulletEnabled val="1"/>
        </dgm:presLayoutVars>
      </dgm:prSet>
      <dgm:spPr/>
      <dgm:t>
        <a:bodyPr/>
        <a:lstStyle/>
        <a:p>
          <a:endParaRPr lang="es-CO"/>
        </a:p>
      </dgm:t>
    </dgm:pt>
    <dgm:pt modelId="{0070F901-8FEB-41FE-9A1A-52F702B3C357}" type="pres">
      <dgm:prSet presAssocID="{5B4706B5-EF42-4E00-AC26-867E23D98C26}" presName="spacer" presStyleCnt="0"/>
      <dgm:spPr/>
    </dgm:pt>
    <dgm:pt modelId="{F8E942FC-18BB-4E55-BFA4-B68FFD50EA5B}" type="pres">
      <dgm:prSet presAssocID="{EEEC0720-9685-4CCC-AF9E-A2FFF8348E3B}" presName="parentText" presStyleLbl="node1" presStyleIdx="2" presStyleCnt="4">
        <dgm:presLayoutVars>
          <dgm:chMax val="0"/>
          <dgm:bulletEnabled val="1"/>
        </dgm:presLayoutVars>
      </dgm:prSet>
      <dgm:spPr/>
      <dgm:t>
        <a:bodyPr/>
        <a:lstStyle/>
        <a:p>
          <a:endParaRPr lang="es-CO"/>
        </a:p>
      </dgm:t>
    </dgm:pt>
    <dgm:pt modelId="{384EA1C1-4F5B-4465-B76A-075955BA6812}" type="pres">
      <dgm:prSet presAssocID="{4B32F42A-54B3-4CD7-974B-1EDFEBEAF068}" presName="spacer" presStyleCnt="0"/>
      <dgm:spPr/>
    </dgm:pt>
    <dgm:pt modelId="{7E63E488-9AC2-4A7D-B46D-A808013B67D6}" type="pres">
      <dgm:prSet presAssocID="{ECA45F72-914F-45C9-B62E-0FFE2B4107F1}" presName="parentText" presStyleLbl="node1" presStyleIdx="3" presStyleCnt="4">
        <dgm:presLayoutVars>
          <dgm:chMax val="0"/>
          <dgm:bulletEnabled val="1"/>
        </dgm:presLayoutVars>
      </dgm:prSet>
      <dgm:spPr/>
      <dgm:t>
        <a:bodyPr/>
        <a:lstStyle/>
        <a:p>
          <a:endParaRPr lang="es-CO"/>
        </a:p>
      </dgm:t>
    </dgm:pt>
  </dgm:ptLst>
  <dgm:cxnLst>
    <dgm:cxn modelId="{7BF46DE6-802B-42A5-BAED-0DC0B62AFA7D}" type="presOf" srcId="{1E45E439-9A14-43B6-A209-E7D99EF41A99}" destId="{690844E2-319A-47B9-8F1E-0FFF03DE77A0}" srcOrd="0" destOrd="0" presId="urn:microsoft.com/office/officeart/2005/8/layout/vList2"/>
    <dgm:cxn modelId="{77BC13DE-1C9A-4CB1-B288-8A96B1458DF4}" type="presOf" srcId="{ECA45F72-914F-45C9-B62E-0FFE2B4107F1}" destId="{7E63E488-9AC2-4A7D-B46D-A808013B67D6}" srcOrd="0" destOrd="0" presId="urn:microsoft.com/office/officeart/2005/8/layout/vList2"/>
    <dgm:cxn modelId="{640E8A64-50AA-4BDE-93CF-12C48717F549}" srcId="{C1EB7D3D-E39F-440F-8BF7-9244B3B7B532}" destId="{ECA45F72-914F-45C9-B62E-0FFE2B4107F1}" srcOrd="3" destOrd="0" parTransId="{89F5A823-D4C0-41D1-BE37-47212278F562}" sibTransId="{A09CBBF0-ED39-4A47-A64E-732847031EE6}"/>
    <dgm:cxn modelId="{D753B3FD-A6BF-4E68-8ABE-692C8AB0B859}" srcId="{C1EB7D3D-E39F-440F-8BF7-9244B3B7B532}" destId="{1E45E439-9A14-43B6-A209-E7D99EF41A99}" srcOrd="0" destOrd="0" parTransId="{18BA68AB-7316-44F7-BF9D-6A96404F5D80}" sibTransId="{64BA2A4D-6A2C-4C40-ABE1-4D8015CD3529}"/>
    <dgm:cxn modelId="{68FE3044-D9B5-4C4C-B2F4-970E148A34F0}" type="presOf" srcId="{EEEC0720-9685-4CCC-AF9E-A2FFF8348E3B}" destId="{F8E942FC-18BB-4E55-BFA4-B68FFD50EA5B}" srcOrd="0" destOrd="0" presId="urn:microsoft.com/office/officeart/2005/8/layout/vList2"/>
    <dgm:cxn modelId="{FF2BF07B-543C-4F4A-A4AA-F354F7F4E138}" type="presOf" srcId="{12628C6D-568E-4073-AAA1-7EC105D1F291}" destId="{0CD51574-33AD-42BF-8168-B308C052F4F3}" srcOrd="0" destOrd="0" presId="urn:microsoft.com/office/officeart/2005/8/layout/vList2"/>
    <dgm:cxn modelId="{11889754-C0A7-4794-92D5-1296BC0810ED}" srcId="{C1EB7D3D-E39F-440F-8BF7-9244B3B7B532}" destId="{EEEC0720-9685-4CCC-AF9E-A2FFF8348E3B}" srcOrd="2" destOrd="0" parTransId="{7D5A2428-E4C4-470A-873C-F1425D6C12BC}" sibTransId="{4B32F42A-54B3-4CD7-974B-1EDFEBEAF068}"/>
    <dgm:cxn modelId="{8C75FD94-1DC8-417B-B07A-DE7E37368027}" srcId="{C1EB7D3D-E39F-440F-8BF7-9244B3B7B532}" destId="{12628C6D-568E-4073-AAA1-7EC105D1F291}" srcOrd="1" destOrd="0" parTransId="{0CED7F8B-CF91-490B-A298-8866F1139A19}" sibTransId="{5B4706B5-EF42-4E00-AC26-867E23D98C26}"/>
    <dgm:cxn modelId="{66A6C8AE-AC75-42E1-9E0D-E00A1FC057B0}" type="presOf" srcId="{C1EB7D3D-E39F-440F-8BF7-9244B3B7B532}" destId="{C9E4CFDE-8BF8-48A5-BC54-4F9F804CDB60}" srcOrd="0" destOrd="0" presId="urn:microsoft.com/office/officeart/2005/8/layout/vList2"/>
    <dgm:cxn modelId="{0C90DB98-CEDE-46A9-816F-174FDB9ADED9}" type="presParOf" srcId="{C9E4CFDE-8BF8-48A5-BC54-4F9F804CDB60}" destId="{690844E2-319A-47B9-8F1E-0FFF03DE77A0}" srcOrd="0" destOrd="0" presId="urn:microsoft.com/office/officeart/2005/8/layout/vList2"/>
    <dgm:cxn modelId="{5268C1E9-DFBF-4317-B13C-9DC0487C93E2}" type="presParOf" srcId="{C9E4CFDE-8BF8-48A5-BC54-4F9F804CDB60}" destId="{6CCF874A-2A4C-4BED-A67F-E946E2C68D78}" srcOrd="1" destOrd="0" presId="urn:microsoft.com/office/officeart/2005/8/layout/vList2"/>
    <dgm:cxn modelId="{63E97A9D-2F70-4A7E-9DBC-9140878A3A9D}" type="presParOf" srcId="{C9E4CFDE-8BF8-48A5-BC54-4F9F804CDB60}" destId="{0CD51574-33AD-42BF-8168-B308C052F4F3}" srcOrd="2" destOrd="0" presId="urn:microsoft.com/office/officeart/2005/8/layout/vList2"/>
    <dgm:cxn modelId="{1CF639BF-844E-4201-836F-F9992F48DC8E}" type="presParOf" srcId="{C9E4CFDE-8BF8-48A5-BC54-4F9F804CDB60}" destId="{0070F901-8FEB-41FE-9A1A-52F702B3C357}" srcOrd="3" destOrd="0" presId="urn:microsoft.com/office/officeart/2005/8/layout/vList2"/>
    <dgm:cxn modelId="{75AE2A21-9FEF-4C9F-9B7B-2746DDF1E505}" type="presParOf" srcId="{C9E4CFDE-8BF8-48A5-BC54-4F9F804CDB60}" destId="{F8E942FC-18BB-4E55-BFA4-B68FFD50EA5B}" srcOrd="4" destOrd="0" presId="urn:microsoft.com/office/officeart/2005/8/layout/vList2"/>
    <dgm:cxn modelId="{0D8ED7DF-99F0-431B-9283-2819FD46FFDB}" type="presParOf" srcId="{C9E4CFDE-8BF8-48A5-BC54-4F9F804CDB60}" destId="{384EA1C1-4F5B-4465-B76A-075955BA6812}" srcOrd="5" destOrd="0" presId="urn:microsoft.com/office/officeart/2005/8/layout/vList2"/>
    <dgm:cxn modelId="{C81CE1A1-AFEB-4AC9-8725-18D8C2170CAE}" type="presParOf" srcId="{C9E4CFDE-8BF8-48A5-BC54-4F9F804CDB60}" destId="{7E63E488-9AC2-4A7D-B46D-A808013B67D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761974A-91A5-4A3E-B5FD-F02CC3B6AC40}"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932A644F-8085-4F09-95AC-B93BE49EC954}">
      <dgm:prSet/>
      <dgm:spPr>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dgm:spPr>
      <dgm:t>
        <a:bodyPr/>
        <a:lstStyle/>
        <a:p>
          <a:pPr rtl="0"/>
          <a:r>
            <a:rPr lang="es-CO" dirty="0" smtClean="0"/>
            <a:t>Recuerde que al tomar está acarreando no solamente sobre usted, sino sobre su familia una cantidad de enfermedades que irremisiblemente la cosecha final será pobreza, dolor y muerte. </a:t>
          </a:r>
          <a:endParaRPr lang="es-CO" dirty="0"/>
        </a:p>
      </dgm:t>
    </dgm:pt>
    <dgm:pt modelId="{3FFEF8F4-6228-47D3-B7D4-5F138DCD41D4}" type="parTrans" cxnId="{56A1B1AC-BEA3-4D51-B03E-CBE6BE5867C9}">
      <dgm:prSet/>
      <dgm:spPr/>
      <dgm:t>
        <a:bodyPr/>
        <a:lstStyle/>
        <a:p>
          <a:endParaRPr lang="es-CO"/>
        </a:p>
      </dgm:t>
    </dgm:pt>
    <dgm:pt modelId="{1FD50BE7-B7B6-4D71-AA3C-1E386434134E}" type="sibTrans" cxnId="{56A1B1AC-BEA3-4D51-B03E-CBE6BE5867C9}">
      <dgm:prSet/>
      <dgm:spPr/>
      <dgm:t>
        <a:bodyPr/>
        <a:lstStyle/>
        <a:p>
          <a:endParaRPr lang="es-CO"/>
        </a:p>
      </dgm:t>
    </dgm:pt>
    <dgm:pt modelId="{D9F4DD08-1C5A-4755-9FA9-3BA847E64F55}">
      <dgm:prSet/>
      <dgm:spPr/>
      <dgm:t>
        <a:bodyPr/>
        <a:lstStyle/>
        <a:p>
          <a:pPr rtl="0"/>
          <a:r>
            <a:rPr lang="es-CO" smtClean="0"/>
            <a:t>Por </a:t>
          </a:r>
          <a:r>
            <a:rPr lang="es-CO" smtClean="0"/>
            <a:t>tanto, </a:t>
          </a:r>
          <a:r>
            <a:rPr lang="es-CO" dirty="0" smtClean="0"/>
            <a:t>mi oración es que con la ayuda de Dios, corrija el rumbo de su vida, y disfrutará de salud, paz, felicidad verdadera. Que Dios le bendiga. Amen.  </a:t>
          </a:r>
          <a:endParaRPr lang="es-CO" dirty="0"/>
        </a:p>
      </dgm:t>
    </dgm:pt>
    <dgm:pt modelId="{DB043841-896B-4CB5-B791-C2BCE28B944C}" type="parTrans" cxnId="{55719394-C316-4D59-8801-1A17D60648FF}">
      <dgm:prSet/>
      <dgm:spPr/>
      <dgm:t>
        <a:bodyPr/>
        <a:lstStyle/>
        <a:p>
          <a:endParaRPr lang="es-CO"/>
        </a:p>
      </dgm:t>
    </dgm:pt>
    <dgm:pt modelId="{45536198-D26E-480B-9673-B7CA4B6FBCD0}" type="sibTrans" cxnId="{55719394-C316-4D59-8801-1A17D60648FF}">
      <dgm:prSet/>
      <dgm:spPr/>
      <dgm:t>
        <a:bodyPr/>
        <a:lstStyle/>
        <a:p>
          <a:endParaRPr lang="es-CO"/>
        </a:p>
      </dgm:t>
    </dgm:pt>
    <dgm:pt modelId="{5C674D2C-0173-4785-952E-63202F00A843}" type="pres">
      <dgm:prSet presAssocID="{C761974A-91A5-4A3E-B5FD-F02CC3B6AC40}" presName="Name0" presStyleCnt="0">
        <dgm:presLayoutVars>
          <dgm:chMax val="7"/>
          <dgm:dir/>
          <dgm:animLvl val="lvl"/>
          <dgm:resizeHandles val="exact"/>
        </dgm:presLayoutVars>
      </dgm:prSet>
      <dgm:spPr/>
      <dgm:t>
        <a:bodyPr/>
        <a:lstStyle/>
        <a:p>
          <a:endParaRPr lang="es-CO"/>
        </a:p>
      </dgm:t>
    </dgm:pt>
    <dgm:pt modelId="{E71F755D-3F01-4C0C-A6AD-3EB2BF4BD265}" type="pres">
      <dgm:prSet presAssocID="{932A644F-8085-4F09-95AC-B93BE49EC954}" presName="circle1" presStyleLbl="node1" presStyleIdx="0" presStyleCnt="1"/>
      <dgm:spPr>
        <a:blipFill rotWithShape="0">
          <a:blip xmlns:r="http://schemas.openxmlformats.org/officeDocument/2006/relationships" r:embed="rId1"/>
          <a:stretch>
            <a:fillRect/>
          </a:stretch>
        </a:blipFill>
      </dgm:spPr>
    </dgm:pt>
    <dgm:pt modelId="{9E39DBF1-00A5-442C-ACFB-F22EEAFB4135}" type="pres">
      <dgm:prSet presAssocID="{932A644F-8085-4F09-95AC-B93BE49EC954}" presName="space" presStyleCnt="0"/>
      <dgm:spPr/>
    </dgm:pt>
    <dgm:pt modelId="{03EA16F5-F029-4C21-9213-FB2D7291CB10}" type="pres">
      <dgm:prSet presAssocID="{932A644F-8085-4F09-95AC-B93BE49EC954}" presName="rect1" presStyleLbl="alignAcc1" presStyleIdx="0" presStyleCnt="1"/>
      <dgm:spPr/>
      <dgm:t>
        <a:bodyPr/>
        <a:lstStyle/>
        <a:p>
          <a:endParaRPr lang="es-CO"/>
        </a:p>
      </dgm:t>
    </dgm:pt>
    <dgm:pt modelId="{938E27F8-37E2-4836-94F3-921C76CE502B}" type="pres">
      <dgm:prSet presAssocID="{932A644F-8085-4F09-95AC-B93BE49EC954}" presName="rect1ParTx" presStyleLbl="alignAcc1" presStyleIdx="0" presStyleCnt="1">
        <dgm:presLayoutVars>
          <dgm:chMax val="1"/>
          <dgm:bulletEnabled val="1"/>
        </dgm:presLayoutVars>
      </dgm:prSet>
      <dgm:spPr/>
      <dgm:t>
        <a:bodyPr/>
        <a:lstStyle/>
        <a:p>
          <a:endParaRPr lang="es-CO"/>
        </a:p>
      </dgm:t>
    </dgm:pt>
    <dgm:pt modelId="{5161F15B-6EBD-4B3E-9D86-C057BFD75D49}" type="pres">
      <dgm:prSet presAssocID="{932A644F-8085-4F09-95AC-B93BE49EC954}" presName="rect1ChTx" presStyleLbl="alignAcc1" presStyleIdx="0" presStyleCnt="1">
        <dgm:presLayoutVars>
          <dgm:bulletEnabled val="1"/>
        </dgm:presLayoutVars>
      </dgm:prSet>
      <dgm:spPr/>
      <dgm:t>
        <a:bodyPr/>
        <a:lstStyle/>
        <a:p>
          <a:endParaRPr lang="es-CO"/>
        </a:p>
      </dgm:t>
    </dgm:pt>
  </dgm:ptLst>
  <dgm:cxnLst>
    <dgm:cxn modelId="{AAFBAD61-BEDA-42E4-B048-506A654CFF24}" type="presOf" srcId="{C761974A-91A5-4A3E-B5FD-F02CC3B6AC40}" destId="{5C674D2C-0173-4785-952E-63202F00A843}" srcOrd="0" destOrd="0" presId="urn:microsoft.com/office/officeart/2005/8/layout/target3"/>
    <dgm:cxn modelId="{89813124-4978-43EC-9AE2-5E76BF79A681}" type="presOf" srcId="{932A644F-8085-4F09-95AC-B93BE49EC954}" destId="{938E27F8-37E2-4836-94F3-921C76CE502B}" srcOrd="1" destOrd="0" presId="urn:microsoft.com/office/officeart/2005/8/layout/target3"/>
    <dgm:cxn modelId="{56A1B1AC-BEA3-4D51-B03E-CBE6BE5867C9}" srcId="{C761974A-91A5-4A3E-B5FD-F02CC3B6AC40}" destId="{932A644F-8085-4F09-95AC-B93BE49EC954}" srcOrd="0" destOrd="0" parTransId="{3FFEF8F4-6228-47D3-B7D4-5F138DCD41D4}" sibTransId="{1FD50BE7-B7B6-4D71-AA3C-1E386434134E}"/>
    <dgm:cxn modelId="{FF9D7D70-B895-4CED-8E65-577A013100A3}" type="presOf" srcId="{D9F4DD08-1C5A-4755-9FA9-3BA847E64F55}" destId="{5161F15B-6EBD-4B3E-9D86-C057BFD75D49}" srcOrd="0" destOrd="0" presId="urn:microsoft.com/office/officeart/2005/8/layout/target3"/>
    <dgm:cxn modelId="{55719394-C316-4D59-8801-1A17D60648FF}" srcId="{932A644F-8085-4F09-95AC-B93BE49EC954}" destId="{D9F4DD08-1C5A-4755-9FA9-3BA847E64F55}" srcOrd="0" destOrd="0" parTransId="{DB043841-896B-4CB5-B791-C2BCE28B944C}" sibTransId="{45536198-D26E-480B-9673-B7CA4B6FBCD0}"/>
    <dgm:cxn modelId="{638F1E81-E65B-4CC9-B7A7-84D4F41AF03E}" type="presOf" srcId="{932A644F-8085-4F09-95AC-B93BE49EC954}" destId="{03EA16F5-F029-4C21-9213-FB2D7291CB10}" srcOrd="0" destOrd="0" presId="urn:microsoft.com/office/officeart/2005/8/layout/target3"/>
    <dgm:cxn modelId="{80CC08C3-9E5A-45A0-AEE4-9ACEAE5301E4}" type="presParOf" srcId="{5C674D2C-0173-4785-952E-63202F00A843}" destId="{E71F755D-3F01-4C0C-A6AD-3EB2BF4BD265}" srcOrd="0" destOrd="0" presId="urn:microsoft.com/office/officeart/2005/8/layout/target3"/>
    <dgm:cxn modelId="{AB98425C-60F9-4C6D-8335-D3035DDD5955}" type="presParOf" srcId="{5C674D2C-0173-4785-952E-63202F00A843}" destId="{9E39DBF1-00A5-442C-ACFB-F22EEAFB4135}" srcOrd="1" destOrd="0" presId="urn:microsoft.com/office/officeart/2005/8/layout/target3"/>
    <dgm:cxn modelId="{255426D5-19B4-4A74-B7B8-2B1415670E3E}" type="presParOf" srcId="{5C674D2C-0173-4785-952E-63202F00A843}" destId="{03EA16F5-F029-4C21-9213-FB2D7291CB10}" srcOrd="2" destOrd="0" presId="urn:microsoft.com/office/officeart/2005/8/layout/target3"/>
    <dgm:cxn modelId="{6009AA1D-0F52-4BE3-B331-0264C980E4E3}" type="presParOf" srcId="{5C674D2C-0173-4785-952E-63202F00A843}" destId="{938E27F8-37E2-4836-94F3-921C76CE502B}" srcOrd="3" destOrd="0" presId="urn:microsoft.com/office/officeart/2005/8/layout/target3"/>
    <dgm:cxn modelId="{20C3E14F-74F8-49AA-8A38-ACDC5AC93C8D}" type="presParOf" srcId="{5C674D2C-0173-4785-952E-63202F00A843}" destId="{5161F15B-6EBD-4B3E-9D86-C057BFD75D49}" srcOrd="4" destOrd="0" presId="urn:microsoft.com/office/officeart/2005/8/layout/target3"/>
  </dgm:cxnLst>
  <dgm:bg>
    <a:blipFill>
      <a:blip xmlns:r="http://schemas.openxmlformats.org/officeDocument/2006/relationships" r:embed="rId2"/>
      <a:tile tx="0" ty="0" sx="100000" sy="100000" flip="none" algn="tl"/>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AEB1D7-34F8-49B4-A67C-1CE047C2EF22}">
      <dsp:nvSpPr>
        <dsp:cNvPr id="0" name=""/>
        <dsp:cNvSpPr/>
      </dsp:nvSpPr>
      <dsp:spPr>
        <a:xfrm rot="10800000">
          <a:off x="1402315" y="1364"/>
          <a:ext cx="6317666" cy="2630377"/>
        </a:xfrm>
        <a:prstGeom prst="homePlat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59924" tIns="76200" rIns="142240" bIns="76200" numCol="1" spcCol="1270" anchor="ctr" anchorCtr="0">
          <a:noAutofit/>
        </a:bodyPr>
        <a:lstStyle/>
        <a:p>
          <a:pPr lvl="0" algn="ctr" defTabSz="889000" rtl="0">
            <a:lnSpc>
              <a:spcPct val="90000"/>
            </a:lnSpc>
            <a:spcBef>
              <a:spcPct val="0"/>
            </a:spcBef>
            <a:spcAft>
              <a:spcPct val="35000"/>
            </a:spcAft>
          </a:pPr>
          <a:r>
            <a:rPr lang="es-CO" sz="2000" kern="1200" dirty="0" smtClean="0"/>
            <a:t>Para muchos, el disfrute del ocio y de las relaciones sociales suele estar asociado con el consumo de alcohol. Fa falta de control por parte de los padres, el incumplimiento de las normas frente al expendio y la venta a menores de edad hacen que su uso sea fácil y tienda a incrementarse cada día. </a:t>
          </a:r>
          <a:endParaRPr lang="es-CO" sz="2000" kern="1200" dirty="0"/>
        </a:p>
      </dsp:txBody>
      <dsp:txXfrm rot="10800000">
        <a:off x="2059909" y="1364"/>
        <a:ext cx="5660072" cy="2630377"/>
      </dsp:txXfrm>
    </dsp:sp>
    <dsp:sp modelId="{8702A9FE-E0A6-4D8E-A74A-EF709187CFAE}">
      <dsp:nvSpPr>
        <dsp:cNvPr id="0" name=""/>
        <dsp:cNvSpPr/>
      </dsp:nvSpPr>
      <dsp:spPr>
        <a:xfrm>
          <a:off x="0" y="0"/>
          <a:ext cx="2630377" cy="2630377"/>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49CFE6-0800-4B5E-90ED-52A816AE6F1B}">
      <dsp:nvSpPr>
        <dsp:cNvPr id="0" name=""/>
        <dsp:cNvSpPr/>
      </dsp:nvSpPr>
      <dsp:spPr>
        <a:xfrm rot="10800000">
          <a:off x="1517488" y="3416929"/>
          <a:ext cx="6164102" cy="2630377"/>
        </a:xfrm>
        <a:prstGeom prst="homePlat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59924"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Como lo e hecho en los temas anteriores: cito aquí lo que dice la Palabra de Dios sobre el consumo de cualquier clase de bebida embriagante.</a:t>
          </a:r>
          <a:r>
            <a:rPr lang="es-CO" sz="1900" b="1" kern="1200" dirty="0" smtClean="0"/>
            <a:t> «El vino es escarnecedor, el licor es alborotador; y cualquiera que por ellos yerra, no es sabio</a:t>
          </a:r>
          <a:r>
            <a:rPr lang="es-CO" sz="1900" kern="1200" dirty="0" smtClean="0"/>
            <a:t>»</a:t>
          </a:r>
          <a:r>
            <a:rPr lang="es-CO" sz="1900" b="1" kern="1200" dirty="0" smtClean="0">
              <a:solidFill>
                <a:srgbClr val="FF0000"/>
              </a:solidFill>
            </a:rPr>
            <a:t> (Prov.20:1). Reina Valera (1909) </a:t>
          </a:r>
          <a:endParaRPr lang="es-CO" sz="1900" b="1" kern="1200" dirty="0">
            <a:solidFill>
              <a:srgbClr val="FF0000"/>
            </a:solidFill>
          </a:endParaRPr>
        </a:p>
      </dsp:txBody>
      <dsp:txXfrm rot="10800000">
        <a:off x="2175082" y="3416929"/>
        <a:ext cx="5506508" cy="2630377"/>
      </dsp:txXfrm>
    </dsp:sp>
    <dsp:sp modelId="{7E12D89D-9CBE-4488-9111-3047935BE867}">
      <dsp:nvSpPr>
        <dsp:cNvPr id="0" name=""/>
        <dsp:cNvSpPr/>
      </dsp:nvSpPr>
      <dsp:spPr>
        <a:xfrm>
          <a:off x="0" y="3384365"/>
          <a:ext cx="2630377" cy="2630377"/>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3DB3A3-BE8C-4398-B1A8-CB4BEEEB7228}">
      <dsp:nvSpPr>
        <dsp:cNvPr id="0" name=""/>
        <dsp:cNvSpPr/>
      </dsp:nvSpPr>
      <dsp:spPr>
        <a:xfrm>
          <a:off x="0" y="319861"/>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50D022-314E-4BE8-B1A1-68488CF29472}">
      <dsp:nvSpPr>
        <dsp:cNvPr id="0" name=""/>
        <dsp:cNvSpPr/>
      </dsp:nvSpPr>
      <dsp:spPr>
        <a:xfrm>
          <a:off x="2468880" y="319861"/>
          <a:ext cx="5760719" cy="4937760"/>
        </a:xfrm>
        <a:prstGeom prst="rect">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s-CO" sz="2100" kern="1200" dirty="0" smtClean="0"/>
            <a:t>Quizá la resistencia a considerar el alcohol como una sustancia peligrosa se debe a que sus efectos suelen tomar varios años en presentarse, a diferencia de lo que ocurre con otras sustancias como el bazuco (básica de cocaína) o la heroína. También hay razones de tipo cultural. </a:t>
          </a:r>
          <a:endParaRPr lang="es-CO" sz="2100" kern="1200" dirty="0"/>
        </a:p>
      </dsp:txBody>
      <dsp:txXfrm>
        <a:off x="2468880" y="319861"/>
        <a:ext cx="5760719" cy="2345436"/>
      </dsp:txXfrm>
    </dsp:sp>
    <dsp:sp modelId="{9535CDB8-013E-4F60-A9A9-1A7502FD7DFE}">
      <dsp:nvSpPr>
        <dsp:cNvPr id="0" name=""/>
        <dsp:cNvSpPr/>
      </dsp:nvSpPr>
      <dsp:spPr>
        <a:xfrm>
          <a:off x="1296162" y="2665297"/>
          <a:ext cx="2345436" cy="2345436"/>
        </a:xfrm>
        <a:prstGeom prst="pie">
          <a:avLst>
            <a:gd name="adj1" fmla="val 5400000"/>
            <a:gd name="adj2" fmla="val 1620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92C210-5C89-480F-8EB9-1AF60D295D31}">
      <dsp:nvSpPr>
        <dsp:cNvPr id="0" name=""/>
        <dsp:cNvSpPr/>
      </dsp:nvSpPr>
      <dsp:spPr>
        <a:xfrm>
          <a:off x="2468880" y="2665297"/>
          <a:ext cx="5760719" cy="234543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s-CO" sz="2100" kern="1200" dirty="0" smtClean="0"/>
            <a:t>En nuestro medio muchos padres de familia creen que el hecho de que los adolecentes y jóvenes tomen, incluso en exceso, no es malo, es lo normal de la juventud, e incluso ellos mismos lo promueven. La realidad es que cometen un error y provocan un daño que, no por ser involuntario, es menos grave, además de ser un acto ilegal.</a:t>
          </a:r>
          <a:endParaRPr lang="es-CO" sz="2100" kern="1200" dirty="0"/>
        </a:p>
      </dsp:txBody>
      <dsp:txXfrm>
        <a:off x="2468880" y="2665297"/>
        <a:ext cx="5760719" cy="23454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93D35A-36A2-4712-9FFB-D30A3A85240B}">
      <dsp:nvSpPr>
        <dsp:cNvPr id="0" name=""/>
        <dsp:cNvSpPr/>
      </dsp:nvSpPr>
      <dsp:spPr>
        <a:xfrm>
          <a:off x="0" y="0"/>
          <a:ext cx="4525963" cy="4525963"/>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350AC2-CC8B-4476-834E-53D1B24C448C}">
      <dsp:nvSpPr>
        <dsp:cNvPr id="0" name=""/>
        <dsp:cNvSpPr/>
      </dsp:nvSpPr>
      <dsp:spPr>
        <a:xfrm>
          <a:off x="2262981" y="0"/>
          <a:ext cx="5966618" cy="4525963"/>
        </a:xfrm>
        <a:prstGeom prst="rect">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s-CO" sz="3000" kern="1200" dirty="0" smtClean="0"/>
            <a:t>El nombre abreviado de una clase especial de alcohol, el ETANOL, que desde tiempos inmemoriales ha sido utilizado con fines embriagantes.</a:t>
          </a:r>
          <a:endParaRPr lang="es-CO" sz="3000" kern="1200" dirty="0"/>
        </a:p>
      </dsp:txBody>
      <dsp:txXfrm>
        <a:off x="2262981" y="0"/>
        <a:ext cx="2983309" cy="4525963"/>
      </dsp:txXfrm>
    </dsp:sp>
    <dsp:sp modelId="{A151F920-7A20-4EFA-9E5E-5C5FD6CDF177}">
      <dsp:nvSpPr>
        <dsp:cNvPr id="0" name=""/>
        <dsp:cNvSpPr/>
      </dsp:nvSpPr>
      <dsp:spPr>
        <a:xfrm>
          <a:off x="5246290" y="0"/>
          <a:ext cx="298330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228600" lvl="1" indent="-228600" algn="l" defTabSz="977900" rtl="0">
            <a:lnSpc>
              <a:spcPct val="90000"/>
            </a:lnSpc>
            <a:spcBef>
              <a:spcPct val="0"/>
            </a:spcBef>
            <a:spcAft>
              <a:spcPct val="15000"/>
            </a:spcAft>
            <a:buChar char="••"/>
          </a:pPr>
          <a:r>
            <a:rPr lang="es-CO" sz="2200" kern="1200" dirty="0" smtClean="0"/>
            <a:t>Se obtiene del proceso de FERMENTACIÓN, como es el caso del fruto de la vid con el que se embriagó Noé, o la chicha, el guarapo, la cerveza y el vino, o de la destilación, como el whisky, el brandy, el vodka, y todas las llamadas bebidas fuertes. </a:t>
          </a:r>
          <a:endParaRPr lang="es-CO" sz="2200" kern="1200" dirty="0"/>
        </a:p>
      </dsp:txBody>
      <dsp:txXfrm>
        <a:off x="5246290" y="0"/>
        <a:ext cx="2983309" cy="45259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431EED-FC01-4B25-897A-CDC757CB1161}">
      <dsp:nvSpPr>
        <dsp:cNvPr id="0" name=""/>
        <dsp:cNvSpPr/>
      </dsp:nvSpPr>
      <dsp:spPr>
        <a:xfrm>
          <a:off x="0" y="319861"/>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9A5DD9-1F73-4DDC-8DD9-CBAC37952D6F}">
      <dsp:nvSpPr>
        <dsp:cNvPr id="0" name=""/>
        <dsp:cNvSpPr/>
      </dsp:nvSpPr>
      <dsp:spPr>
        <a:xfrm>
          <a:off x="2468880" y="319861"/>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es-CO" sz="2100" kern="1200" dirty="0" smtClean="0"/>
            <a:t>El etanol es el único de los alcoholes producidos industrialmente que puede ingerirse sin riesgo de envenenamiento.</a:t>
          </a:r>
        </a:p>
        <a:p>
          <a:pPr lvl="0" algn="ctr" defTabSz="933450" rtl="0">
            <a:lnSpc>
              <a:spcPct val="90000"/>
            </a:lnSpc>
            <a:spcBef>
              <a:spcPct val="0"/>
            </a:spcBef>
            <a:spcAft>
              <a:spcPct val="35000"/>
            </a:spcAft>
          </a:pPr>
          <a:r>
            <a:rPr lang="es-CO" sz="2100" kern="1200" dirty="0" smtClean="0"/>
            <a:t> El</a:t>
          </a:r>
          <a:r>
            <a:rPr lang="es-CO" sz="2100" b="1" kern="1200" dirty="0" smtClean="0"/>
            <a:t> metano</a:t>
          </a:r>
          <a:r>
            <a:rPr lang="es-CO" sz="2100" kern="1200" dirty="0" smtClean="0"/>
            <a:t>l, que es el alcohol de cocina o industrial, es mucho más toxico y su ingesta puede ser mortal, o producir ceguera irreversible en los casos benignos, pues dentro del organismo se transforma en formol. </a:t>
          </a:r>
        </a:p>
        <a:p>
          <a:pPr lvl="0" algn="ctr" defTabSz="933450" rtl="0">
            <a:lnSpc>
              <a:spcPct val="90000"/>
            </a:lnSpc>
            <a:spcBef>
              <a:spcPct val="0"/>
            </a:spcBef>
            <a:spcAft>
              <a:spcPct val="35000"/>
            </a:spcAft>
          </a:pPr>
          <a:r>
            <a:rPr lang="es-CO" sz="2100" b="0" i="1" kern="1200" dirty="0" smtClean="0"/>
            <a:t>Nota: En la foto aparece Antonio Hernández Carías fue ingresado al Hospital Nacional de Sonsonate (el Salvador), bajo sospechas de haber ingerido metanol. Días después, él y sus dos hermanos, Víctor y Emiliano, fallecieron tras beber el contenido de envases de la marca “Trenzuda” Extraido de internet.</a:t>
          </a:r>
          <a:r>
            <a:rPr lang="es-CO" sz="2100" kern="1200" dirty="0" smtClean="0"/>
            <a:t> </a:t>
          </a:r>
          <a:endParaRPr lang="es-CO" sz="2100" kern="1200" dirty="0"/>
        </a:p>
      </dsp:txBody>
      <dsp:txXfrm>
        <a:off x="2468880" y="319861"/>
        <a:ext cx="5760719" cy="49377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0FC2E3-22A3-42BD-8959-EB6EF449BB9D}">
      <dsp:nvSpPr>
        <dsp:cNvPr id="0" name=""/>
        <dsp:cNvSpPr/>
      </dsp:nvSpPr>
      <dsp:spPr>
        <a:xfrm>
          <a:off x="0" y="0"/>
          <a:ext cx="4525963" cy="4525963"/>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1E62AC-C003-4BEC-853C-C38BE86321B0}">
      <dsp:nvSpPr>
        <dsp:cNvPr id="0" name=""/>
        <dsp:cNvSpPr/>
      </dsp:nvSpPr>
      <dsp:spPr>
        <a:xfrm>
          <a:off x="2170558" y="0"/>
          <a:ext cx="5966618" cy="45259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kern="1200" dirty="0" smtClean="0"/>
            <a:t>El consumo temprano de alcohol en los adolecentes, cada vez más frecuente, permite calcular las probabilidades de uso de otras sustancias psicoactivas. </a:t>
          </a:r>
          <a:endParaRPr lang="es-CO" sz="2800" kern="1200" dirty="0"/>
        </a:p>
      </dsp:txBody>
      <dsp:txXfrm>
        <a:off x="2170558" y="0"/>
        <a:ext cx="2983309" cy="4525963"/>
      </dsp:txXfrm>
    </dsp:sp>
    <dsp:sp modelId="{C609EF1F-AF48-42FD-88B1-374E109538AD}">
      <dsp:nvSpPr>
        <dsp:cNvPr id="0" name=""/>
        <dsp:cNvSpPr/>
      </dsp:nvSpPr>
      <dsp:spPr>
        <a:xfrm>
          <a:off x="5246290" y="0"/>
          <a:ext cx="298330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228600" lvl="1" indent="-228600" algn="l" defTabSz="933450" rtl="0">
            <a:lnSpc>
              <a:spcPct val="90000"/>
            </a:lnSpc>
            <a:spcBef>
              <a:spcPct val="0"/>
            </a:spcBef>
            <a:spcAft>
              <a:spcPct val="15000"/>
            </a:spcAft>
            <a:buChar char="••"/>
          </a:pPr>
          <a:r>
            <a:rPr lang="es-CO" sz="2100" kern="1200" dirty="0" smtClean="0"/>
            <a:t>Estudios hechos en diferentes países muestran que quienes comienzan a consumirlo antes de los 14 años tienen hasta 10 veces más probabilidades de desarrollar problemas con esta sustancia en la adultez y de usar otras que quienes empiezan a tomar después de los 18 años.</a:t>
          </a:r>
          <a:endParaRPr lang="es-CO" sz="2100" kern="1200" dirty="0"/>
        </a:p>
      </dsp:txBody>
      <dsp:txXfrm>
        <a:off x="5246290" y="0"/>
        <a:ext cx="2983309" cy="45259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046427-48DA-4537-A5B3-22A8D62099EF}">
      <dsp:nvSpPr>
        <dsp:cNvPr id="0" name=""/>
        <dsp:cNvSpPr/>
      </dsp:nvSpPr>
      <dsp:spPr>
        <a:xfrm>
          <a:off x="0" y="175845"/>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C0A87C-1E97-4434-B99D-A545080AC1F8}">
      <dsp:nvSpPr>
        <dsp:cNvPr id="0" name=""/>
        <dsp:cNvSpPr/>
      </dsp:nvSpPr>
      <dsp:spPr>
        <a:xfrm>
          <a:off x="2468880" y="175845"/>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s-CO" sz="2400" kern="1200" dirty="0" smtClean="0"/>
            <a:t>De hecho, casi la totalidad  de las sustancias psicoactivas suenen ingerirse acompañadas de alcohol, lo cual puede resultar fatal, especialmente si se mezcla con otro depresor, como los barbitúricos, o un estimulante, como el éxtasis.</a:t>
          </a:r>
          <a:endParaRPr lang="es-CO" sz="2400" kern="1200" dirty="0"/>
        </a:p>
      </dsp:txBody>
      <dsp:txXfrm>
        <a:off x="2468880" y="175845"/>
        <a:ext cx="2880359" cy="4937760"/>
      </dsp:txXfrm>
    </dsp:sp>
    <dsp:sp modelId="{25E5FD84-56B4-41C2-B70D-78A765C6820F}">
      <dsp:nvSpPr>
        <dsp:cNvPr id="0" name=""/>
        <dsp:cNvSpPr/>
      </dsp:nvSpPr>
      <dsp:spPr>
        <a:xfrm>
          <a:off x="5349240" y="175845"/>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71450" lvl="1" indent="-171450" algn="l" defTabSz="844550" rtl="0">
            <a:lnSpc>
              <a:spcPct val="90000"/>
            </a:lnSpc>
            <a:spcBef>
              <a:spcPct val="0"/>
            </a:spcBef>
            <a:spcAft>
              <a:spcPct val="15000"/>
            </a:spcAft>
            <a:buChar char="••"/>
          </a:pPr>
          <a:r>
            <a:rPr lang="es-CO" sz="1900" kern="1200" dirty="0" smtClean="0"/>
            <a:t>Se ha comprobado en algunas investigaciones que ciertas regiones del cerebro, como la corteza prefrontal (</a:t>
          </a:r>
          <a:r>
            <a:rPr lang="es-CO" sz="1900" i="1" kern="1200" dirty="0" smtClean="0">
              <a:latin typeface="Agency FB" pitchFamily="34" charset="0"/>
            </a:rPr>
            <a:t>encargada de la toma de decisiones, planeación, raciocinio, solución de problemas y control de impulso</a:t>
          </a:r>
          <a:r>
            <a:rPr lang="es-CO" sz="1900" kern="1200" dirty="0" smtClean="0"/>
            <a:t>), junto con el hipocampo (</a:t>
          </a:r>
          <a:r>
            <a:rPr lang="es-CO" sz="1900" kern="1200" dirty="0" smtClean="0">
              <a:latin typeface="Agency FB" pitchFamily="34" charset="0"/>
            </a:rPr>
            <a:t>responsable parcialmente del aprendizaje, la memoria y de ciertos procesos de abstracción</a:t>
          </a:r>
          <a:r>
            <a:rPr lang="es-CO" sz="1900" kern="1200" dirty="0" smtClean="0"/>
            <a:t>),  se ven fuertemente afectadas con el consumo frecuente de alcohol en la adolescencia.</a:t>
          </a:r>
          <a:endParaRPr lang="es-CO" sz="1900" kern="1200" dirty="0"/>
        </a:p>
      </dsp:txBody>
      <dsp:txXfrm>
        <a:off x="5349240" y="175845"/>
        <a:ext cx="2880359" cy="49377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44CD12-F81F-47D2-B8B6-EA269A54AE16}">
      <dsp:nvSpPr>
        <dsp:cNvPr id="0" name=""/>
        <dsp:cNvSpPr/>
      </dsp:nvSpPr>
      <dsp:spPr>
        <a:xfrm>
          <a:off x="0" y="31829"/>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B22214-9F19-44AF-84BA-01BB0785AE5A}">
      <dsp:nvSpPr>
        <dsp:cNvPr id="0" name=""/>
        <dsp:cNvSpPr/>
      </dsp:nvSpPr>
      <dsp:spPr>
        <a:xfrm>
          <a:off x="2468880" y="31829"/>
          <a:ext cx="5760719" cy="4937760"/>
        </a:xfrm>
        <a:prstGeom prst="rect">
          <a:avLst/>
        </a:prstGeom>
        <a:gradFill rotWithShape="0">
          <a:gsLst>
            <a:gs pos="0">
              <a:srgbClr val="FFEFD1"/>
            </a:gs>
            <a:gs pos="64999">
              <a:srgbClr val="F0EBD5"/>
            </a:gs>
            <a:gs pos="100000">
              <a:srgbClr val="D1C39F"/>
            </a:gs>
          </a:gsLst>
          <a:lin ang="5400000" scaled="0"/>
        </a:gra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s-CO" sz="2600" kern="1200" dirty="0" smtClean="0"/>
            <a:t>La razón es que el cerebro sólo alcanza su máximo desarrollo alrededor de los 21 años y tomar antes afecta su progreso madurativo, generando dificultades a nivel cognoscitivo (relativo al conocimiento).</a:t>
          </a:r>
          <a:endParaRPr lang="es-CO" sz="2600" kern="1200" dirty="0"/>
        </a:p>
      </dsp:txBody>
      <dsp:txXfrm>
        <a:off x="2468880" y="31829"/>
        <a:ext cx="2880359" cy="4937760"/>
      </dsp:txXfrm>
    </dsp:sp>
    <dsp:sp modelId="{99783A70-E22B-43D3-939F-ABE554D50B69}">
      <dsp:nvSpPr>
        <dsp:cNvPr id="0" name=""/>
        <dsp:cNvSpPr/>
      </dsp:nvSpPr>
      <dsp:spPr>
        <a:xfrm>
          <a:off x="5349240" y="31829"/>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285750" lvl="1" indent="-285750" algn="l" defTabSz="1333500" rtl="0">
            <a:lnSpc>
              <a:spcPct val="90000"/>
            </a:lnSpc>
            <a:spcBef>
              <a:spcPct val="0"/>
            </a:spcBef>
            <a:spcAft>
              <a:spcPct val="15000"/>
            </a:spcAft>
            <a:buChar char="••"/>
          </a:pPr>
          <a:r>
            <a:rPr lang="es-CO" sz="3000" kern="1200" dirty="0" smtClean="0"/>
            <a:t>Muchas personas se preguntan si existen factores hereditarios que predispongan al alcoholismo. La respuesta es sí.</a:t>
          </a:r>
          <a:endParaRPr lang="es-CO" sz="3000" kern="1200" dirty="0"/>
        </a:p>
      </dsp:txBody>
      <dsp:txXfrm>
        <a:off x="5349240" y="31829"/>
        <a:ext cx="2880359" cy="49377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85D781-5DC8-4D15-B2F1-2EEC4801C9B7}">
      <dsp:nvSpPr>
        <dsp:cNvPr id="0" name=""/>
        <dsp:cNvSpPr/>
      </dsp:nvSpPr>
      <dsp:spPr>
        <a:xfrm rot="10800000">
          <a:off x="1235736" y="81"/>
          <a:ext cx="6450926" cy="236384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2388" tIns="83820" rIns="156464" bIns="83820" numCol="1" spcCol="1270" anchor="ctr" anchorCtr="0">
          <a:noAutofit/>
        </a:bodyPr>
        <a:lstStyle/>
        <a:p>
          <a:pPr lvl="0" algn="ctr" defTabSz="977900" rtl="0">
            <a:lnSpc>
              <a:spcPct val="90000"/>
            </a:lnSpc>
            <a:spcBef>
              <a:spcPct val="0"/>
            </a:spcBef>
            <a:spcAft>
              <a:spcPct val="35000"/>
            </a:spcAft>
          </a:pPr>
          <a:r>
            <a:rPr lang="es-CO" sz="2200" kern="1200" dirty="0" smtClean="0"/>
            <a:t>Las investigaciones de los últimos años muestran que los padres alcohólicos tienden a tener hijos con inclinación a serlo. Esto significa que el alcohol es asimilado de una forma especial por el organismo, lo cual facilita la aparición de dependencia.</a:t>
          </a:r>
          <a:endParaRPr lang="es-CO" sz="2200" kern="1200" dirty="0"/>
        </a:p>
      </dsp:txBody>
      <dsp:txXfrm rot="10800000">
        <a:off x="1826696" y="81"/>
        <a:ext cx="5859966" cy="2363840"/>
      </dsp:txXfrm>
    </dsp:sp>
    <dsp:sp modelId="{4CE56BB3-6367-46CD-B317-2DF496FD7502}">
      <dsp:nvSpPr>
        <dsp:cNvPr id="0" name=""/>
        <dsp:cNvSpPr/>
      </dsp:nvSpPr>
      <dsp:spPr>
        <a:xfrm>
          <a:off x="10340" y="0"/>
          <a:ext cx="2363840" cy="2363840"/>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71696BA-CB7B-4DFC-AD9C-F6873B57A19C}">
      <dsp:nvSpPr>
        <dsp:cNvPr id="0" name=""/>
        <dsp:cNvSpPr/>
      </dsp:nvSpPr>
      <dsp:spPr>
        <a:xfrm rot="10800000">
          <a:off x="1127705" y="3069545"/>
          <a:ext cx="6594967" cy="236384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2388" tIns="91440" rIns="170688" bIns="91440" numCol="1" spcCol="1270" anchor="ctr" anchorCtr="0">
          <a:noAutofit/>
        </a:bodyPr>
        <a:lstStyle/>
        <a:p>
          <a:pPr lvl="0" algn="ctr" defTabSz="1066800" rtl="0">
            <a:lnSpc>
              <a:spcPct val="90000"/>
            </a:lnSpc>
            <a:spcBef>
              <a:spcPct val="0"/>
            </a:spcBef>
            <a:spcAft>
              <a:spcPct val="35000"/>
            </a:spcAft>
          </a:pPr>
          <a:r>
            <a:rPr lang="es-CO" sz="2400" kern="1200" dirty="0" smtClean="0"/>
            <a:t>Este riesgo puede ser positivo: </a:t>
          </a:r>
          <a:r>
            <a:rPr lang="es-CO" sz="2400" kern="1200" dirty="0" smtClean="0">
              <a:latin typeface="Agency FB" pitchFamily="34" charset="0"/>
            </a:rPr>
            <a:t>al ver lo que le ocurrió a su padre o a su abuelo, el joven puede tomar la decisión de manejar el alcohol con prudencia. </a:t>
          </a:r>
          <a:endParaRPr lang="es-CO" sz="2400" kern="1200" dirty="0">
            <a:latin typeface="Agency FB" pitchFamily="34" charset="0"/>
          </a:endParaRPr>
        </a:p>
      </dsp:txBody>
      <dsp:txXfrm rot="10800000">
        <a:off x="1718665" y="3069545"/>
        <a:ext cx="6004007" cy="2363840"/>
      </dsp:txXfrm>
    </dsp:sp>
    <dsp:sp modelId="{002D36CD-6A5B-4A24-B7FB-CF78F7AECD89}">
      <dsp:nvSpPr>
        <dsp:cNvPr id="0" name=""/>
        <dsp:cNvSpPr/>
      </dsp:nvSpPr>
      <dsp:spPr>
        <a:xfrm>
          <a:off x="10355" y="3069626"/>
          <a:ext cx="2363840" cy="2363840"/>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8916B2-BB05-4AC6-924D-9E9CFCF18F1B}">
      <dsp:nvSpPr>
        <dsp:cNvPr id="0" name=""/>
        <dsp:cNvSpPr/>
      </dsp:nvSpPr>
      <dsp:spPr>
        <a:xfrm rot="10800000">
          <a:off x="1343767" y="81"/>
          <a:ext cx="6306885" cy="2363840"/>
        </a:xfrm>
        <a:prstGeom prst="homePlat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2388" tIns="83820" rIns="156464" bIns="83820" numCol="1" spcCol="1270" anchor="ctr" anchorCtr="0">
          <a:noAutofit/>
        </a:bodyPr>
        <a:lstStyle/>
        <a:p>
          <a:pPr lvl="0" algn="ctr" defTabSz="977900" rtl="0">
            <a:lnSpc>
              <a:spcPct val="90000"/>
            </a:lnSpc>
            <a:spcBef>
              <a:spcPct val="0"/>
            </a:spcBef>
            <a:spcAft>
              <a:spcPct val="35000"/>
            </a:spcAft>
          </a:pPr>
          <a:r>
            <a:rPr lang="es-CO" sz="2200" kern="1200" dirty="0" smtClean="0">
              <a:solidFill>
                <a:srgbClr val="002060"/>
              </a:solidFill>
            </a:rPr>
            <a:t>El suicidio es uno de los factores de riesgo más serios como consecuencia del abuso y consumo temprano de bebidas alcohólicas. </a:t>
          </a:r>
          <a:endParaRPr lang="es-CO" sz="2200" kern="1200" dirty="0">
            <a:solidFill>
              <a:srgbClr val="002060"/>
            </a:solidFill>
          </a:endParaRPr>
        </a:p>
      </dsp:txBody>
      <dsp:txXfrm rot="10800000">
        <a:off x="1934727" y="81"/>
        <a:ext cx="5715925" cy="2363840"/>
      </dsp:txXfrm>
    </dsp:sp>
    <dsp:sp modelId="{C121F458-0EA9-4B0E-A3D8-975E60A64F86}">
      <dsp:nvSpPr>
        <dsp:cNvPr id="0" name=""/>
        <dsp:cNvSpPr/>
      </dsp:nvSpPr>
      <dsp:spPr>
        <a:xfrm>
          <a:off x="0" y="0"/>
          <a:ext cx="2363840" cy="2363840"/>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B7333E-DFBC-44BA-B54B-FCECCBDAEF6B}">
      <dsp:nvSpPr>
        <dsp:cNvPr id="0" name=""/>
        <dsp:cNvSpPr/>
      </dsp:nvSpPr>
      <dsp:spPr>
        <a:xfrm rot="10800000">
          <a:off x="1343767" y="3069545"/>
          <a:ext cx="6306885" cy="2363840"/>
        </a:xfrm>
        <a:prstGeom prst="homePlat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2388" tIns="83820" rIns="156464" bIns="83820" numCol="1" spcCol="1270" anchor="ctr" anchorCtr="0">
          <a:noAutofit/>
        </a:bodyPr>
        <a:lstStyle/>
        <a:p>
          <a:pPr lvl="0" algn="ctr" defTabSz="977900" rtl="0">
            <a:lnSpc>
              <a:spcPct val="90000"/>
            </a:lnSpc>
            <a:spcBef>
              <a:spcPct val="0"/>
            </a:spcBef>
            <a:spcAft>
              <a:spcPct val="35000"/>
            </a:spcAft>
          </a:pPr>
          <a:r>
            <a:rPr lang="es-CO" sz="2200" kern="1200" dirty="0" smtClean="0">
              <a:solidFill>
                <a:srgbClr val="002060"/>
              </a:solidFill>
            </a:rPr>
            <a:t>Una investigación realizada en el año 2000 evidenció que los jóvenes de 12 a 17 años que habían bebido de manera constante en el último año, presentaron el doble de probabilidad de estar en riesgo de suicidio que aquellos que se abstuvieron de hacerlo. </a:t>
          </a:r>
          <a:endParaRPr lang="es-CO" sz="2200" kern="1200" dirty="0">
            <a:solidFill>
              <a:srgbClr val="002060"/>
            </a:solidFill>
          </a:endParaRPr>
        </a:p>
      </dsp:txBody>
      <dsp:txXfrm rot="10800000">
        <a:off x="1934727" y="3069545"/>
        <a:ext cx="5715925" cy="2363840"/>
      </dsp:txXfrm>
    </dsp:sp>
    <dsp:sp modelId="{BEBC7C60-69D1-40A1-9676-331586735F29}">
      <dsp:nvSpPr>
        <dsp:cNvPr id="0" name=""/>
        <dsp:cNvSpPr/>
      </dsp:nvSpPr>
      <dsp:spPr>
        <a:xfrm>
          <a:off x="0" y="2952322"/>
          <a:ext cx="2363840" cy="2363840"/>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D1AAF9-A103-41C9-B68E-C70F5AC72183}">
      <dsp:nvSpPr>
        <dsp:cNvPr id="0" name=""/>
        <dsp:cNvSpPr/>
      </dsp:nvSpPr>
      <dsp:spPr>
        <a:xfrm>
          <a:off x="0" y="0"/>
          <a:ext cx="4525963" cy="4525963"/>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3B5593-45F1-4932-ABFC-B21D657B50D3}">
      <dsp:nvSpPr>
        <dsp:cNvPr id="0" name=""/>
        <dsp:cNvSpPr/>
      </dsp:nvSpPr>
      <dsp:spPr>
        <a:xfrm>
          <a:off x="2262981" y="0"/>
          <a:ext cx="5966618" cy="45259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s-CO" sz="3300" kern="1200" dirty="0" smtClean="0"/>
            <a:t>El diseño y la aplicación de las normas y leyes frente al consumo del alcohol en menores de edad tiene una lógica de fondo: </a:t>
          </a:r>
          <a:endParaRPr lang="es-CO" sz="3300" kern="1200" dirty="0"/>
        </a:p>
      </dsp:txBody>
      <dsp:txXfrm>
        <a:off x="2262981" y="0"/>
        <a:ext cx="2983309" cy="4525963"/>
      </dsp:txXfrm>
    </dsp:sp>
    <dsp:sp modelId="{5454FC87-A755-42FC-B6F8-201BF3B45FD7}">
      <dsp:nvSpPr>
        <dsp:cNvPr id="0" name=""/>
        <dsp:cNvSpPr/>
      </dsp:nvSpPr>
      <dsp:spPr>
        <a:xfrm>
          <a:off x="5246290" y="0"/>
          <a:ext cx="298330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228600" lvl="1" indent="-228600" algn="l" defTabSz="933450" rtl="0">
            <a:lnSpc>
              <a:spcPct val="90000"/>
            </a:lnSpc>
            <a:spcBef>
              <a:spcPct val="0"/>
            </a:spcBef>
            <a:spcAft>
              <a:spcPct val="15000"/>
            </a:spcAft>
            <a:buChar char="••"/>
          </a:pPr>
          <a:r>
            <a:rPr lang="es-CO" sz="2100" kern="1200" dirty="0" smtClean="0"/>
            <a:t>El enorme daño que se produce en su salud como fruto del abuso de esta sustancia y todas las implicaciones sociales y económicas que genera, no sólo para el individuo mismo, sino para el país en general. El consumo de alcohol en menores de edad puede afectar las siguientes áreas de funcionamiento:</a:t>
          </a:r>
          <a:endParaRPr lang="es-CO" sz="2100" kern="1200" dirty="0"/>
        </a:p>
      </dsp:txBody>
      <dsp:txXfrm>
        <a:off x="5246290" y="0"/>
        <a:ext cx="2983309" cy="452596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4DFDAB-A170-4467-AD3F-8CEF8DF47616}">
      <dsp:nvSpPr>
        <dsp:cNvPr id="0" name=""/>
        <dsp:cNvSpPr/>
      </dsp:nvSpPr>
      <dsp:spPr>
        <a:xfrm>
          <a:off x="0" y="519451"/>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E8E552-029E-445C-B4DF-FEC8BD2489F6}">
      <dsp:nvSpPr>
        <dsp:cNvPr id="0" name=""/>
        <dsp:cNvSpPr/>
      </dsp:nvSpPr>
      <dsp:spPr>
        <a:xfrm>
          <a:off x="2468880" y="519452"/>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u="none" kern="1200" dirty="0" smtClean="0">
              <a:solidFill>
                <a:srgbClr val="FF0000"/>
              </a:solidFill>
            </a:rPr>
            <a:t>A. </a:t>
          </a:r>
          <a:r>
            <a:rPr lang="es-CO" sz="2800" b="1" u="sng" kern="1200" dirty="0" smtClean="0"/>
            <a:t>La salud</a:t>
          </a:r>
          <a:r>
            <a:rPr lang="es-CO" sz="2800" kern="1200" dirty="0" smtClean="0"/>
            <a:t> Sus efectos negativos sobre órganos  y sistemas ocurren de manera progresiva y pueden llega r a ser irreversibles.</a:t>
          </a:r>
          <a:endParaRPr lang="es-CO" sz="2800" kern="1200" dirty="0"/>
        </a:p>
      </dsp:txBody>
      <dsp:txXfrm>
        <a:off x="2468880" y="519452"/>
        <a:ext cx="5760719" cy="2345436"/>
      </dsp:txXfrm>
    </dsp:sp>
    <dsp:sp modelId="{740BF471-C6E4-4B44-8D7D-A1FEC93C509F}">
      <dsp:nvSpPr>
        <dsp:cNvPr id="0" name=""/>
        <dsp:cNvSpPr/>
      </dsp:nvSpPr>
      <dsp:spPr>
        <a:xfrm>
          <a:off x="1296162" y="2864888"/>
          <a:ext cx="2345436" cy="2345436"/>
        </a:xfrm>
        <a:prstGeom prst="pie">
          <a:avLst>
            <a:gd name="adj1" fmla="val 5400000"/>
            <a:gd name="adj2" fmla="val 1620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8F6AA9-D1F7-442D-B676-1E01B4E9CD79}">
      <dsp:nvSpPr>
        <dsp:cNvPr id="0" name=""/>
        <dsp:cNvSpPr/>
      </dsp:nvSpPr>
      <dsp:spPr>
        <a:xfrm>
          <a:off x="2468880" y="2864888"/>
          <a:ext cx="5760719" cy="234543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kern="1200" dirty="0" smtClean="0"/>
            <a:t>Uno de los más serios es la afectación de varias áreas y funciones del cerebro, lo cual hace que el desempeño a nivel intelectual no sea el más adecuado. En cuanto al hígado, las consecuencias son igualmente desfavorables. Este órgano es el encargado del procesamiento metabólico del alcohol, y el consumo frecuente daña sus células.  </a:t>
          </a:r>
          <a:endParaRPr lang="es-CO" sz="2000" kern="1200" dirty="0"/>
        </a:p>
      </dsp:txBody>
      <dsp:txXfrm>
        <a:off x="2468880" y="2864888"/>
        <a:ext cx="5760719" cy="234543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3C805C-C1D2-4E40-B7B9-BE8E21790F77}">
      <dsp:nvSpPr>
        <dsp:cNvPr id="0" name=""/>
        <dsp:cNvSpPr/>
      </dsp:nvSpPr>
      <dsp:spPr>
        <a:xfrm>
          <a:off x="0" y="663467"/>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84A4C8-8C39-4CC2-A540-45BA1B0A575C}">
      <dsp:nvSpPr>
        <dsp:cNvPr id="0" name=""/>
        <dsp:cNvSpPr/>
      </dsp:nvSpPr>
      <dsp:spPr>
        <a:xfrm>
          <a:off x="2468880" y="663467"/>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s-CO" sz="2200" kern="1200" dirty="0" smtClean="0"/>
            <a:t>El alcohol también disminuye la capacidad de absorción de nutrientes en el intestino delgado y puede causar problemas de salud en los huesos y en sistema endocrino  (</a:t>
          </a:r>
          <a:r>
            <a:rPr lang="es-CO" sz="2200" b="1" kern="1200" dirty="0" smtClean="0">
              <a:latin typeface="Agency FB" pitchFamily="34" charset="0"/>
            </a:rPr>
            <a:t>Se aplica a la glándula que produce hormonas que van a parar directamente a la sangre y estimulan o regulan la actividad de otros órganos</a:t>
          </a:r>
          <a:r>
            <a:rPr lang="es-CO" sz="2200" kern="1200" dirty="0" smtClean="0"/>
            <a:t>). </a:t>
          </a:r>
          <a:endParaRPr lang="es-CO" sz="2200" kern="1200" dirty="0"/>
        </a:p>
      </dsp:txBody>
      <dsp:txXfrm>
        <a:off x="2468880" y="663467"/>
        <a:ext cx="2880359" cy="4937760"/>
      </dsp:txXfrm>
    </dsp:sp>
    <dsp:sp modelId="{D6E40A07-6D61-4629-AF51-E61D999D766C}">
      <dsp:nvSpPr>
        <dsp:cNvPr id="0" name=""/>
        <dsp:cNvSpPr/>
      </dsp:nvSpPr>
      <dsp:spPr>
        <a:xfrm>
          <a:off x="5349240" y="663467"/>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71450" lvl="1" indent="-171450" algn="l" defTabSz="844550" rtl="0">
            <a:lnSpc>
              <a:spcPct val="90000"/>
            </a:lnSpc>
            <a:spcBef>
              <a:spcPct val="0"/>
            </a:spcBef>
            <a:spcAft>
              <a:spcPct val="15000"/>
            </a:spcAft>
            <a:buChar char="••"/>
          </a:pPr>
          <a:r>
            <a:rPr lang="es-CO" sz="1900" kern="1200" dirty="0" smtClean="0"/>
            <a:t>Además afecta el balance de iones (</a:t>
          </a:r>
          <a:r>
            <a:rPr lang="es-CO" sz="1900" b="1" kern="1200" dirty="0" smtClean="0">
              <a:latin typeface="Agency FB" pitchFamily="34" charset="0"/>
            </a:rPr>
            <a:t>Átomo o conjunto de átomos con carga eléctrica debida a la pérdida o ganancia de electrones</a:t>
          </a:r>
          <a:r>
            <a:rPr lang="es-CO" sz="1900" kern="1200" dirty="0" smtClean="0"/>
            <a:t>) y agua que necesita el cuerpo tara recuperar su metabolismo, perjudicando el desarrollo normal del joven; </a:t>
          </a:r>
          <a:r>
            <a:rPr lang="es-CO" sz="1900" kern="1200" dirty="0" smtClean="0">
              <a:solidFill>
                <a:srgbClr val="FF0000"/>
              </a:solidFill>
            </a:rPr>
            <a:t>los problemas de sobrepeso son más comunes y en las niñas entre 12 y 16 años de edad que beben hay cuatro veces más probabilidad de sufrir de depresión.</a:t>
          </a:r>
          <a:endParaRPr lang="es-CO" sz="1900" kern="1200" dirty="0">
            <a:solidFill>
              <a:srgbClr val="FF0000"/>
            </a:solidFill>
          </a:endParaRPr>
        </a:p>
      </dsp:txBody>
      <dsp:txXfrm>
        <a:off x="5349240" y="663467"/>
        <a:ext cx="2880359" cy="493776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DCE9D8-488E-48EB-AA2A-56ABB5157702}">
      <dsp:nvSpPr>
        <dsp:cNvPr id="0" name=""/>
        <dsp:cNvSpPr/>
      </dsp:nvSpPr>
      <dsp:spPr>
        <a:xfrm>
          <a:off x="0" y="391869"/>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419851-0222-45ED-B658-7B3A4D0A35A5}">
      <dsp:nvSpPr>
        <dsp:cNvPr id="0" name=""/>
        <dsp:cNvSpPr/>
      </dsp:nvSpPr>
      <dsp:spPr>
        <a:xfrm>
          <a:off x="2468880" y="391869"/>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kern="1200" dirty="0" smtClean="0">
              <a:solidFill>
                <a:srgbClr val="FF0000"/>
              </a:solidFill>
            </a:rPr>
            <a:t>B</a:t>
          </a:r>
          <a:r>
            <a:rPr lang="es-CO" sz="2400" kern="1200" dirty="0" smtClean="0"/>
            <a:t>. </a:t>
          </a:r>
          <a:r>
            <a:rPr lang="es-CO" sz="2400" b="1" u="sng" kern="1200" dirty="0" smtClean="0"/>
            <a:t>El rendimiento académico.</a:t>
          </a:r>
          <a:r>
            <a:rPr lang="es-CO" sz="2400" kern="1200" dirty="0" smtClean="0"/>
            <a:t> Lo que ocurre usualmente es que el aprendizaje se vuelve más lento. De la misma manera, se alteran los procesos de atención, memoria y pensamiento.</a:t>
          </a:r>
          <a:endParaRPr lang="es-CO" sz="2400" kern="1200" dirty="0"/>
        </a:p>
      </dsp:txBody>
      <dsp:txXfrm>
        <a:off x="2468880" y="391869"/>
        <a:ext cx="5760719" cy="2345436"/>
      </dsp:txXfrm>
    </dsp:sp>
    <dsp:sp modelId="{D96B17C3-C9C2-4C2D-BB17-FDC05F7EB827}">
      <dsp:nvSpPr>
        <dsp:cNvPr id="0" name=""/>
        <dsp:cNvSpPr/>
      </dsp:nvSpPr>
      <dsp:spPr>
        <a:xfrm>
          <a:off x="1296162" y="2737305"/>
          <a:ext cx="2345436" cy="2345436"/>
        </a:xfrm>
        <a:prstGeom prst="pie">
          <a:avLst>
            <a:gd name="adj1" fmla="val 5400000"/>
            <a:gd name="adj2" fmla="val 1620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E4CFE9-3176-4F6E-A02D-024E7693DA72}">
      <dsp:nvSpPr>
        <dsp:cNvPr id="0" name=""/>
        <dsp:cNvSpPr/>
      </dsp:nvSpPr>
      <dsp:spPr>
        <a:xfrm>
          <a:off x="2468880" y="2737305"/>
          <a:ext cx="5760719" cy="234543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s-CO" sz="1800" kern="1200" dirty="0" smtClean="0"/>
            <a:t>Prueba de ello son las investigaciones realizadas por Bron, Taper, Granholm et al.(2000), quienes indican que los adolecentes que abusan del alcohol recuerdan un 10% menos de lo que aprendieron comparados con los que no toman. Otros efectos son el ausentismo y la deserción escolar. Hay estudios que muestran que estudiantes de la escuela secundaria que usan alcohol u otras drogas tienen cinco veces más probabilidades de abandonar la escuela.</a:t>
          </a:r>
          <a:endParaRPr lang="es-CO" sz="1800" kern="1200" dirty="0"/>
        </a:p>
      </dsp:txBody>
      <dsp:txXfrm>
        <a:off x="2468880" y="2737305"/>
        <a:ext cx="5760719" cy="234543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E344AA-395C-499B-8CFD-DF0C287A6EE9}">
      <dsp:nvSpPr>
        <dsp:cNvPr id="0" name=""/>
        <dsp:cNvSpPr/>
      </dsp:nvSpPr>
      <dsp:spPr>
        <a:xfrm rot="10800000">
          <a:off x="811213" y="924"/>
          <a:ext cx="7037597" cy="2425763"/>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9694" tIns="106680" rIns="199136" bIns="106680" numCol="1" spcCol="1270" anchor="ctr" anchorCtr="0">
          <a:noAutofit/>
        </a:bodyPr>
        <a:lstStyle/>
        <a:p>
          <a:pPr lvl="0" algn="ctr" defTabSz="1244600" rtl="0">
            <a:lnSpc>
              <a:spcPct val="90000"/>
            </a:lnSpc>
            <a:spcBef>
              <a:spcPct val="0"/>
            </a:spcBef>
            <a:spcAft>
              <a:spcPct val="35000"/>
            </a:spcAft>
          </a:pPr>
          <a:r>
            <a:rPr lang="es-CO" sz="2800" b="1" kern="1200" dirty="0" smtClean="0">
              <a:solidFill>
                <a:srgbClr val="FF0000"/>
              </a:solidFill>
            </a:rPr>
            <a:t>C</a:t>
          </a:r>
          <a:r>
            <a:rPr lang="es-CO" sz="2000" b="1" kern="1200" dirty="0" smtClean="0">
              <a:solidFill>
                <a:srgbClr val="FF0000"/>
              </a:solidFill>
            </a:rPr>
            <a:t>.</a:t>
          </a:r>
          <a:r>
            <a:rPr lang="es-CO" sz="1800" kern="1200" dirty="0" smtClean="0"/>
            <a:t> </a:t>
          </a:r>
          <a:r>
            <a:rPr lang="es-CO" sz="1800" b="1" u="sng" kern="1200" dirty="0" smtClean="0"/>
            <a:t>Las conductas de riesgo. </a:t>
          </a:r>
          <a:r>
            <a:rPr lang="es-CO" sz="1800" kern="1200" dirty="0" smtClean="0"/>
            <a:t>Frecuentemente los estudiantes que beben grandes cantidades de alcohol, comparados con los que no lo hacen, exhiben más conductas de riesgo para sí mismos y los demás. Las medidas de protección son mínimas, especialmente en lo que se refiere al ejercicio de su sexualidad. Esto se refleja en el número creciente de embarazos no seseados y de infecciones de transmisión sexual.</a:t>
          </a:r>
          <a:endParaRPr lang="es-CO" sz="1800" kern="1200" dirty="0"/>
        </a:p>
      </dsp:txBody>
      <dsp:txXfrm rot="10800000">
        <a:off x="1417654" y="924"/>
        <a:ext cx="6431156" cy="2425763"/>
      </dsp:txXfrm>
    </dsp:sp>
    <dsp:sp modelId="{49903A38-87ED-4DB5-83D8-B0175113D794}">
      <dsp:nvSpPr>
        <dsp:cNvPr id="0" name=""/>
        <dsp:cNvSpPr/>
      </dsp:nvSpPr>
      <dsp:spPr>
        <a:xfrm>
          <a:off x="0" y="71999"/>
          <a:ext cx="2425763" cy="2425763"/>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1E6F38-A47B-4CB9-BD8A-72CBF804CB1B}">
      <dsp:nvSpPr>
        <dsp:cNvPr id="0" name=""/>
        <dsp:cNvSpPr/>
      </dsp:nvSpPr>
      <dsp:spPr>
        <a:xfrm rot="10800000">
          <a:off x="734376" y="3150795"/>
          <a:ext cx="7140046" cy="2425763"/>
        </a:xfrm>
        <a:prstGeom prst="homePlat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9694" tIns="72390" rIns="135128" bIns="72390" numCol="1" spcCol="1270" anchor="ctr" anchorCtr="0">
          <a:noAutofit/>
        </a:bodyPr>
        <a:lstStyle/>
        <a:p>
          <a:pPr lvl="0" algn="ctr" defTabSz="844550" rtl="0">
            <a:lnSpc>
              <a:spcPct val="90000"/>
            </a:lnSpc>
            <a:spcBef>
              <a:spcPct val="0"/>
            </a:spcBef>
            <a:spcAft>
              <a:spcPct val="35000"/>
            </a:spcAft>
          </a:pPr>
          <a:r>
            <a:rPr lang="es-CO" sz="1900" kern="1200" dirty="0" smtClean="0"/>
            <a:t>En un estudio realizado por IREFREA  (</a:t>
          </a:r>
          <a:r>
            <a:rPr lang="es-CO" sz="1900" b="0" i="0" kern="1200" dirty="0" smtClean="0">
              <a:latin typeface="Agency FB" pitchFamily="34" charset="0"/>
            </a:rPr>
            <a:t>Instituto Europeo de Estudios en Prevención</a:t>
          </a:r>
          <a:r>
            <a:rPr lang="es-CO" sz="1900" b="0" i="0" kern="1200" dirty="0" smtClean="0"/>
            <a:t>) </a:t>
          </a:r>
          <a:r>
            <a:rPr lang="es-CO" sz="1900" kern="1200" dirty="0" smtClean="0"/>
            <a:t>en 2008 se observó que jóvenes de nueve países europeos, con edades comprendidas entre los 16 y los 35 años, reconocían que el consumo de alcohol y determinadas drogas los llevaba a »alterar sus decisiones» y a mantener relaciones sexuales «de las cuales luego se arrepienten».</a:t>
          </a:r>
          <a:endParaRPr lang="es-CO" sz="1900" kern="1200" dirty="0"/>
        </a:p>
      </dsp:txBody>
      <dsp:txXfrm rot="10800000">
        <a:off x="1340817" y="3150795"/>
        <a:ext cx="6533605" cy="2425763"/>
      </dsp:txXfrm>
    </dsp:sp>
    <dsp:sp modelId="{2DB74664-AE09-49FA-B441-045B5487450F}">
      <dsp:nvSpPr>
        <dsp:cNvPr id="0" name=""/>
        <dsp:cNvSpPr/>
      </dsp:nvSpPr>
      <dsp:spPr>
        <a:xfrm>
          <a:off x="0" y="3096337"/>
          <a:ext cx="2425763" cy="2425763"/>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63E337-34CE-49FA-9AE3-84404EEE8E87}">
      <dsp:nvSpPr>
        <dsp:cNvPr id="0" name=""/>
        <dsp:cNvSpPr/>
      </dsp:nvSpPr>
      <dsp:spPr>
        <a:xfrm>
          <a:off x="0" y="247853"/>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B86940-3E68-4C56-9630-02BF06224252}">
      <dsp:nvSpPr>
        <dsp:cNvPr id="0" name=""/>
        <dsp:cNvSpPr/>
      </dsp:nvSpPr>
      <dsp:spPr>
        <a:xfrm>
          <a:off x="2468880" y="247853"/>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s-CO" sz="2400" kern="1200" dirty="0" smtClean="0"/>
            <a:t>Otro problema asociado es el suicidio y los accidentes vehiculares. El Colombia, estos no son ocasionados únicamente por quien conduce, sino también por la irresponsabilidad de algunas personas que no cumplen las normas peatonales. </a:t>
          </a:r>
          <a:endParaRPr lang="es-CO" sz="2400" kern="1200" dirty="0"/>
        </a:p>
      </dsp:txBody>
      <dsp:txXfrm>
        <a:off x="2468880" y="247853"/>
        <a:ext cx="2880359" cy="4937760"/>
      </dsp:txXfrm>
    </dsp:sp>
    <dsp:sp modelId="{B5203D6C-A12E-4727-8F2D-45C8DDB19256}">
      <dsp:nvSpPr>
        <dsp:cNvPr id="0" name=""/>
        <dsp:cNvSpPr/>
      </dsp:nvSpPr>
      <dsp:spPr>
        <a:xfrm>
          <a:off x="5349240" y="247853"/>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285750" lvl="1" indent="-285750" algn="l" defTabSz="1333500" rtl="0">
            <a:lnSpc>
              <a:spcPct val="90000"/>
            </a:lnSpc>
            <a:spcBef>
              <a:spcPct val="0"/>
            </a:spcBef>
            <a:spcAft>
              <a:spcPct val="15000"/>
            </a:spcAft>
            <a:buChar char="••"/>
          </a:pPr>
          <a:r>
            <a:rPr lang="es-CO" sz="3000" kern="1200" dirty="0" smtClean="0"/>
            <a:t>En este caso el joven que se encuentra en estado de embriaguez puede ser la victima perfecta para ser arrollada por algún carro.</a:t>
          </a:r>
          <a:endParaRPr lang="es-CO" sz="3000" kern="1200" dirty="0"/>
        </a:p>
      </dsp:txBody>
      <dsp:txXfrm>
        <a:off x="5349240" y="247853"/>
        <a:ext cx="2880359" cy="493776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CF4FF1-7676-4425-AD3F-72CDA60B1BD4}">
      <dsp:nvSpPr>
        <dsp:cNvPr id="0" name=""/>
        <dsp:cNvSpPr/>
      </dsp:nvSpPr>
      <dsp:spPr>
        <a:xfrm>
          <a:off x="0" y="355865"/>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08F764-3A9B-4BA3-9401-92DB50CBD8D8}">
      <dsp:nvSpPr>
        <dsp:cNvPr id="0" name=""/>
        <dsp:cNvSpPr/>
      </dsp:nvSpPr>
      <dsp:spPr>
        <a:xfrm>
          <a:off x="2468880" y="355865"/>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s-CO" sz="4000" b="1" kern="1200" dirty="0" smtClean="0">
              <a:solidFill>
                <a:srgbClr val="FF0000"/>
              </a:solidFill>
            </a:rPr>
            <a:t>D.</a:t>
          </a:r>
          <a:r>
            <a:rPr lang="es-CO" sz="3500" kern="1200" dirty="0" smtClean="0"/>
            <a:t> </a:t>
          </a:r>
          <a:r>
            <a:rPr lang="es-CO" sz="3600" b="1" u="sng" kern="1200" dirty="0" smtClean="0"/>
            <a:t>Las relaciones sociales</a:t>
          </a:r>
          <a:r>
            <a:rPr lang="es-CO" sz="3500" kern="1200" dirty="0" smtClean="0"/>
            <a:t>. Tal vez las consecuencias sociales más importantes en jóvenes consumidores es que tienen mayores probabilidades que otros de participar o ser victimas de crímenes violentos, como abuso sexual, asalto agravado y robos. </a:t>
          </a:r>
          <a:endParaRPr lang="es-CO" sz="3500" kern="1200" dirty="0"/>
        </a:p>
      </dsp:txBody>
      <dsp:txXfrm>
        <a:off x="2468880" y="355865"/>
        <a:ext cx="5760719" cy="493776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0844E2-319A-47B9-8F1E-0FFF03DE77A0}">
      <dsp:nvSpPr>
        <dsp:cNvPr id="0" name=""/>
        <dsp:cNvSpPr/>
      </dsp:nvSpPr>
      <dsp:spPr>
        <a:xfrm>
          <a:off x="0" y="117549"/>
          <a:ext cx="8229600" cy="13197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b="1" kern="1200" dirty="0" smtClean="0">
              <a:solidFill>
                <a:srgbClr val="FF0000"/>
              </a:solidFill>
            </a:rPr>
            <a:t>2</a:t>
          </a:r>
          <a:r>
            <a:rPr lang="es-CO" sz="2400" kern="1200" dirty="0" smtClean="0"/>
            <a:t>. No le dé el mensaje de que el alcohol es una buena manera de manejar los problemas, haga lo que dice </a:t>
          </a:r>
          <a:r>
            <a:rPr lang="es-CO" sz="2400" b="1" kern="1200" dirty="0" smtClean="0">
              <a:solidFill>
                <a:srgbClr val="FF0000"/>
              </a:solidFill>
            </a:rPr>
            <a:t>(1Ped.5:7)</a:t>
          </a:r>
          <a:r>
            <a:rPr lang="es-CO" sz="2400" kern="1200" dirty="0" smtClean="0"/>
            <a:t>. Evite comentarios como «Tuve un día terrible, necesito un trago».</a:t>
          </a:r>
          <a:endParaRPr lang="es-CO" sz="2400" kern="1200" dirty="0"/>
        </a:p>
      </dsp:txBody>
      <dsp:txXfrm>
        <a:off x="64425" y="181974"/>
        <a:ext cx="8100750" cy="1190909"/>
      </dsp:txXfrm>
    </dsp:sp>
    <dsp:sp modelId="{0CD51574-33AD-42BF-8168-B308C052F4F3}">
      <dsp:nvSpPr>
        <dsp:cNvPr id="0" name=""/>
        <dsp:cNvSpPr/>
      </dsp:nvSpPr>
      <dsp:spPr>
        <a:xfrm>
          <a:off x="0" y="1506429"/>
          <a:ext cx="8229600" cy="13197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b="1" kern="1200" dirty="0" smtClean="0">
              <a:solidFill>
                <a:srgbClr val="FF0000"/>
              </a:solidFill>
            </a:rPr>
            <a:t>3</a:t>
          </a:r>
          <a:r>
            <a:rPr lang="es-CO" sz="2400" kern="1200" dirty="0" smtClean="0"/>
            <a:t>. Muéstrele a sus hijos que hay maneras más saludables de enfrentar la tención, como hacer ejercicio y salir a caminar, recuerde que usted debe ser un ejemplo para ellos.</a:t>
          </a:r>
          <a:endParaRPr lang="es-CO" sz="2400" kern="1200" dirty="0"/>
        </a:p>
      </dsp:txBody>
      <dsp:txXfrm>
        <a:off x="64425" y="1570854"/>
        <a:ext cx="8100750" cy="1190909"/>
      </dsp:txXfrm>
    </dsp:sp>
    <dsp:sp modelId="{F8E942FC-18BB-4E55-BFA4-B68FFD50EA5B}">
      <dsp:nvSpPr>
        <dsp:cNvPr id="0" name=""/>
        <dsp:cNvSpPr/>
      </dsp:nvSpPr>
      <dsp:spPr>
        <a:xfrm>
          <a:off x="0" y="2895309"/>
          <a:ext cx="8229600" cy="13197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b="1" kern="1200" dirty="0" smtClean="0">
              <a:solidFill>
                <a:srgbClr val="FF0000"/>
              </a:solidFill>
            </a:rPr>
            <a:t>4</a:t>
          </a:r>
          <a:r>
            <a:rPr lang="es-CO" sz="2400" kern="1200" dirty="0" smtClean="0"/>
            <a:t>. No se embriague nunca delante de sus hijos.</a:t>
          </a:r>
          <a:endParaRPr lang="es-CO" sz="2400" kern="1200" dirty="0"/>
        </a:p>
      </dsp:txBody>
      <dsp:txXfrm>
        <a:off x="64425" y="2959734"/>
        <a:ext cx="8100750" cy="1190909"/>
      </dsp:txXfrm>
    </dsp:sp>
    <dsp:sp modelId="{7E63E488-9AC2-4A7D-B46D-A808013B67D6}">
      <dsp:nvSpPr>
        <dsp:cNvPr id="0" name=""/>
        <dsp:cNvSpPr/>
      </dsp:nvSpPr>
      <dsp:spPr>
        <a:xfrm>
          <a:off x="0" y="4284189"/>
          <a:ext cx="8229600" cy="13197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s-CO" sz="2400" b="1" kern="1200" dirty="0" smtClean="0">
              <a:solidFill>
                <a:srgbClr val="FF0000"/>
              </a:solidFill>
            </a:rPr>
            <a:t>5</a:t>
          </a:r>
          <a:r>
            <a:rPr lang="es-CO" sz="2400" kern="1200" dirty="0" smtClean="0"/>
            <a:t>. Mientras que en los adultos se habla de «consumo moderado», para los menores de edad debe hablar de «cero consumo», como manda la ley. </a:t>
          </a:r>
          <a:endParaRPr lang="es-CO" sz="2400" kern="1200" dirty="0"/>
        </a:p>
      </dsp:txBody>
      <dsp:txXfrm>
        <a:off x="64425" y="4348614"/>
        <a:ext cx="8100750" cy="119090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F755D-3F01-4C0C-A6AD-3EB2BF4BD265}">
      <dsp:nvSpPr>
        <dsp:cNvPr id="0" name=""/>
        <dsp:cNvSpPr/>
      </dsp:nvSpPr>
      <dsp:spPr>
        <a:xfrm>
          <a:off x="0" y="283857"/>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EA16F5-F029-4C21-9213-FB2D7291CB10}">
      <dsp:nvSpPr>
        <dsp:cNvPr id="0" name=""/>
        <dsp:cNvSpPr/>
      </dsp:nvSpPr>
      <dsp:spPr>
        <a:xfrm>
          <a:off x="2468880" y="283857"/>
          <a:ext cx="5760719" cy="4937760"/>
        </a:xfrm>
        <a:prstGeom prst="rect">
          <a:avLst/>
        </a:prstGeom>
        <a:gradFill rotWithShape="0">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es-CO" sz="2700" kern="1200" dirty="0" smtClean="0"/>
            <a:t>Recuerde que al tomar está acarreando no solamente sobre usted, sino sobre su familia una cantidad de enfermedades que irremisiblemente la cosecha final será pobreza, dolor y muerte. </a:t>
          </a:r>
          <a:endParaRPr lang="es-CO" sz="2700" kern="1200" dirty="0"/>
        </a:p>
      </dsp:txBody>
      <dsp:txXfrm>
        <a:off x="2468880" y="283857"/>
        <a:ext cx="2880359" cy="4937760"/>
      </dsp:txXfrm>
    </dsp:sp>
    <dsp:sp modelId="{5161F15B-6EBD-4B3E-9D86-C057BFD75D49}">
      <dsp:nvSpPr>
        <dsp:cNvPr id="0" name=""/>
        <dsp:cNvSpPr/>
      </dsp:nvSpPr>
      <dsp:spPr>
        <a:xfrm>
          <a:off x="5349240" y="283857"/>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285750" lvl="1" indent="-285750" algn="l" defTabSz="1244600" rtl="0">
            <a:lnSpc>
              <a:spcPct val="90000"/>
            </a:lnSpc>
            <a:spcBef>
              <a:spcPct val="0"/>
            </a:spcBef>
            <a:spcAft>
              <a:spcPct val="15000"/>
            </a:spcAft>
            <a:buChar char="••"/>
          </a:pPr>
          <a:r>
            <a:rPr lang="es-CO" sz="2800" kern="1200" smtClean="0"/>
            <a:t>Por </a:t>
          </a:r>
          <a:r>
            <a:rPr lang="es-CO" sz="2800" kern="1200" smtClean="0"/>
            <a:t>tanto, </a:t>
          </a:r>
          <a:r>
            <a:rPr lang="es-CO" sz="2800" kern="1200" dirty="0" smtClean="0"/>
            <a:t>mi oración es que con la ayuda de Dios, corrija el rumbo de su vida, y disfrutará de salud, paz, felicidad verdadera. Que Dios le bendiga. Amen.  </a:t>
          </a:r>
          <a:endParaRPr lang="es-CO" sz="2800" kern="1200" dirty="0"/>
        </a:p>
      </dsp:txBody>
      <dsp:txXfrm>
        <a:off x="5349240" y="283857"/>
        <a:ext cx="2880359" cy="4937760"/>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A5E1446B-74CD-48F3-8F44-99C62442296E}"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6F7075C-AC98-4C45-BDDA-4963EFB95A72}" type="slidenum">
              <a:rPr lang="es-CO" smtClean="0"/>
              <a:t>‹Nº›</a:t>
            </a:fld>
            <a:endParaRPr lang="es-CO"/>
          </a:p>
        </p:txBody>
      </p:sp>
    </p:spTree>
    <p:extLst>
      <p:ext uri="{BB962C8B-B14F-4D97-AF65-F5344CB8AC3E}">
        <p14:creationId xmlns:p14="http://schemas.microsoft.com/office/powerpoint/2010/main" val="2754604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5E1446B-74CD-48F3-8F44-99C62442296E}"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6F7075C-AC98-4C45-BDDA-4963EFB95A72}" type="slidenum">
              <a:rPr lang="es-CO" smtClean="0"/>
              <a:t>‹Nº›</a:t>
            </a:fld>
            <a:endParaRPr lang="es-CO"/>
          </a:p>
        </p:txBody>
      </p:sp>
    </p:spTree>
    <p:extLst>
      <p:ext uri="{BB962C8B-B14F-4D97-AF65-F5344CB8AC3E}">
        <p14:creationId xmlns:p14="http://schemas.microsoft.com/office/powerpoint/2010/main" val="300727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5E1446B-74CD-48F3-8F44-99C62442296E}"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6F7075C-AC98-4C45-BDDA-4963EFB95A72}" type="slidenum">
              <a:rPr lang="es-CO" smtClean="0"/>
              <a:t>‹Nº›</a:t>
            </a:fld>
            <a:endParaRPr lang="es-CO"/>
          </a:p>
        </p:txBody>
      </p:sp>
    </p:spTree>
    <p:extLst>
      <p:ext uri="{BB962C8B-B14F-4D97-AF65-F5344CB8AC3E}">
        <p14:creationId xmlns:p14="http://schemas.microsoft.com/office/powerpoint/2010/main" val="199205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A5E1446B-74CD-48F3-8F44-99C62442296E}"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6F7075C-AC98-4C45-BDDA-4963EFB95A72}" type="slidenum">
              <a:rPr lang="es-CO" smtClean="0"/>
              <a:t>‹Nº›</a:t>
            </a:fld>
            <a:endParaRPr lang="es-CO"/>
          </a:p>
        </p:txBody>
      </p:sp>
    </p:spTree>
    <p:extLst>
      <p:ext uri="{BB962C8B-B14F-4D97-AF65-F5344CB8AC3E}">
        <p14:creationId xmlns:p14="http://schemas.microsoft.com/office/powerpoint/2010/main" val="345170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A5E1446B-74CD-48F3-8F44-99C62442296E}" type="datetimeFigureOut">
              <a:rPr lang="es-CO" smtClean="0"/>
              <a:t>19/09/2013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A6F7075C-AC98-4C45-BDDA-4963EFB95A72}" type="slidenum">
              <a:rPr lang="es-CO" smtClean="0"/>
              <a:t>‹Nº›</a:t>
            </a:fld>
            <a:endParaRPr lang="es-CO"/>
          </a:p>
        </p:txBody>
      </p:sp>
    </p:spTree>
    <p:extLst>
      <p:ext uri="{BB962C8B-B14F-4D97-AF65-F5344CB8AC3E}">
        <p14:creationId xmlns:p14="http://schemas.microsoft.com/office/powerpoint/2010/main" val="1286059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A5E1446B-74CD-48F3-8F44-99C62442296E}" type="datetimeFigureOut">
              <a:rPr lang="es-CO" smtClean="0"/>
              <a:t>19/09/2013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A6F7075C-AC98-4C45-BDDA-4963EFB95A72}" type="slidenum">
              <a:rPr lang="es-CO" smtClean="0"/>
              <a:t>‹Nº›</a:t>
            </a:fld>
            <a:endParaRPr lang="es-CO"/>
          </a:p>
        </p:txBody>
      </p:sp>
    </p:spTree>
    <p:extLst>
      <p:ext uri="{BB962C8B-B14F-4D97-AF65-F5344CB8AC3E}">
        <p14:creationId xmlns:p14="http://schemas.microsoft.com/office/powerpoint/2010/main" val="320939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5E1446B-74CD-48F3-8F44-99C62442296E}" type="datetimeFigureOut">
              <a:rPr lang="es-CO" smtClean="0"/>
              <a:t>19/09/2013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A6F7075C-AC98-4C45-BDDA-4963EFB95A72}" type="slidenum">
              <a:rPr lang="es-CO" smtClean="0"/>
              <a:t>‹Nº›</a:t>
            </a:fld>
            <a:endParaRPr lang="es-CO"/>
          </a:p>
        </p:txBody>
      </p:sp>
    </p:spTree>
    <p:extLst>
      <p:ext uri="{BB962C8B-B14F-4D97-AF65-F5344CB8AC3E}">
        <p14:creationId xmlns:p14="http://schemas.microsoft.com/office/powerpoint/2010/main" val="3777693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5E1446B-74CD-48F3-8F44-99C62442296E}"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6F7075C-AC98-4C45-BDDA-4963EFB95A72}" type="slidenum">
              <a:rPr lang="es-CO" smtClean="0"/>
              <a:t>‹Nº›</a:t>
            </a:fld>
            <a:endParaRPr lang="es-CO"/>
          </a:p>
        </p:txBody>
      </p:sp>
    </p:spTree>
    <p:extLst>
      <p:ext uri="{BB962C8B-B14F-4D97-AF65-F5344CB8AC3E}">
        <p14:creationId xmlns:p14="http://schemas.microsoft.com/office/powerpoint/2010/main" val="1028363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5E1446B-74CD-48F3-8F44-99C62442296E}" type="datetimeFigureOut">
              <a:rPr lang="es-CO" smtClean="0"/>
              <a:t>19/09/2013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A6F7075C-AC98-4C45-BDDA-4963EFB95A72}" type="slidenum">
              <a:rPr lang="es-CO" smtClean="0"/>
              <a:t>‹Nº›</a:t>
            </a:fld>
            <a:endParaRPr lang="es-CO"/>
          </a:p>
        </p:txBody>
      </p:sp>
    </p:spTree>
    <p:extLst>
      <p:ext uri="{BB962C8B-B14F-4D97-AF65-F5344CB8AC3E}">
        <p14:creationId xmlns:p14="http://schemas.microsoft.com/office/powerpoint/2010/main" val="290553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5E1446B-74CD-48F3-8F44-99C62442296E}"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6F7075C-AC98-4C45-BDDA-4963EFB95A72}" type="slidenum">
              <a:rPr lang="es-CO" smtClean="0"/>
              <a:t>‹Nº›</a:t>
            </a:fld>
            <a:endParaRPr lang="es-CO"/>
          </a:p>
        </p:txBody>
      </p:sp>
    </p:spTree>
    <p:extLst>
      <p:ext uri="{BB962C8B-B14F-4D97-AF65-F5344CB8AC3E}">
        <p14:creationId xmlns:p14="http://schemas.microsoft.com/office/powerpoint/2010/main" val="73133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5E1446B-74CD-48F3-8F44-99C62442296E}" type="datetimeFigureOut">
              <a:rPr lang="es-CO" smtClean="0"/>
              <a:t>19/09/2013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A6F7075C-AC98-4C45-BDDA-4963EFB95A72}" type="slidenum">
              <a:rPr lang="es-CO" smtClean="0"/>
              <a:t>‹Nº›</a:t>
            </a:fld>
            <a:endParaRPr lang="es-CO"/>
          </a:p>
        </p:txBody>
      </p:sp>
    </p:spTree>
    <p:extLst>
      <p:ext uri="{BB962C8B-B14F-4D97-AF65-F5344CB8AC3E}">
        <p14:creationId xmlns:p14="http://schemas.microsoft.com/office/powerpoint/2010/main" val="3373603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E1446B-74CD-48F3-8F44-99C62442296E}" type="datetimeFigureOut">
              <a:rPr lang="es-CO" smtClean="0"/>
              <a:t>19/09/2013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F7075C-AC98-4C45-BDDA-4963EFB95A72}" type="slidenum">
              <a:rPr lang="es-CO" smtClean="0"/>
              <a:t>‹Nº›</a:t>
            </a:fld>
            <a:endParaRPr lang="es-CO"/>
          </a:p>
        </p:txBody>
      </p:sp>
    </p:spTree>
    <p:extLst>
      <p:ext uri="{BB962C8B-B14F-4D97-AF65-F5344CB8AC3E}">
        <p14:creationId xmlns:p14="http://schemas.microsoft.com/office/powerpoint/2010/main" val="2287680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192" y="980728"/>
            <a:ext cx="8229600" cy="1143000"/>
          </a:xfrm>
        </p:spPr>
        <p:txBody>
          <a:bodyPr>
            <a:normAutofit fontScale="90000"/>
          </a:bodyPr>
          <a:lstStyle/>
          <a:p>
            <a:r>
              <a:rPr lang="es-CO" dirty="0" smtClean="0">
                <a:latin typeface="Algerian" pitchFamily="82" charset="0"/>
              </a:rPr>
              <a:t>Y los bendijo dios</a:t>
            </a:r>
            <a:r>
              <a:rPr lang="es-CO" sz="8000" dirty="0" smtClean="0">
                <a:latin typeface="Algerian" pitchFamily="82" charset="0"/>
              </a:rPr>
              <a:t>: </a:t>
            </a:r>
            <a:r>
              <a:rPr lang="es-CO" sz="4000" dirty="0">
                <a:latin typeface="Algerian" pitchFamily="82" charset="0"/>
              </a:rPr>
              <a:t>Clase </a:t>
            </a:r>
            <a:r>
              <a:rPr lang="es-CO" sz="4000" dirty="0" smtClean="0">
                <a:latin typeface="Algerian" pitchFamily="82" charset="0"/>
              </a:rPr>
              <a:t>5</a:t>
            </a:r>
            <a:endParaRPr lang="es-CO" dirty="0"/>
          </a:p>
        </p:txBody>
      </p:sp>
      <p:sp>
        <p:nvSpPr>
          <p:cNvPr id="4" name="3 Rectángulo"/>
          <p:cNvSpPr/>
          <p:nvPr/>
        </p:nvSpPr>
        <p:spPr>
          <a:xfrm>
            <a:off x="1113926" y="2200508"/>
            <a:ext cx="6768752" cy="584775"/>
          </a:xfrm>
          <a:prstGeom prst="rect">
            <a:avLst/>
          </a:prstGeom>
        </p:spPr>
        <p:txBody>
          <a:bodyPr wrap="square">
            <a:spAutoFit/>
          </a:bodyPr>
          <a:lstStyle/>
          <a:p>
            <a:r>
              <a:rPr lang="es-CO" sz="3200" b="1" i="1" dirty="0">
                <a:solidFill>
                  <a:srgbClr val="0070C0"/>
                </a:solidFill>
              </a:rPr>
              <a:t>Una carrera para ejercer todos los día</a:t>
            </a:r>
          </a:p>
        </p:txBody>
      </p:sp>
      <p:sp>
        <p:nvSpPr>
          <p:cNvPr id="5" name="4 Rectángulo"/>
          <p:cNvSpPr/>
          <p:nvPr/>
        </p:nvSpPr>
        <p:spPr>
          <a:xfrm>
            <a:off x="237006" y="3079609"/>
            <a:ext cx="6624736" cy="1692771"/>
          </a:xfrm>
          <a:prstGeom prst="rect">
            <a:avLst/>
          </a:prstGeom>
        </p:spPr>
        <p:txBody>
          <a:bodyPr wrap="square">
            <a:spAutoFit/>
          </a:bodyPr>
          <a:lstStyle/>
          <a:p>
            <a:r>
              <a:rPr lang="es-CO" sz="4400" b="1" dirty="0" smtClean="0"/>
              <a:t>Tema: El </a:t>
            </a:r>
            <a:r>
              <a:rPr lang="es-CO" sz="4400" b="1" dirty="0"/>
              <a:t>genio no está en la </a:t>
            </a:r>
            <a:r>
              <a:rPr lang="es-CO" sz="6000" b="1" dirty="0" smtClean="0">
                <a:solidFill>
                  <a:srgbClr val="FF0000"/>
                </a:solidFill>
              </a:rPr>
              <a:t>Botella</a:t>
            </a:r>
            <a:endParaRPr lang="es-CO" sz="6000" b="1" dirty="0">
              <a:solidFill>
                <a:srgbClr val="FF0000"/>
              </a:solidFill>
            </a:endParaRPr>
          </a:p>
        </p:txBody>
      </p:sp>
      <p:pic>
        <p:nvPicPr>
          <p:cNvPr id="3074" name="Picture 2" descr="http://t3.gstatic.com/images?q=tbn:ANd9GcSCY2BSojouIrqCxlOM6wofsLQuIFCyQ0L8tDBR9G8s8M767Gqvz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669661">
            <a:off x="5889470" y="3722391"/>
            <a:ext cx="2839577" cy="2660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12922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p:cTn id="13" dur="1000" fill="hold"/>
                                        <p:tgtEl>
                                          <p:spTgt spid="3074"/>
                                        </p:tgtEl>
                                        <p:attrNameLst>
                                          <p:attrName>ppt_w</p:attrName>
                                        </p:attrNameLst>
                                      </p:cBhvr>
                                      <p:tavLst>
                                        <p:tav tm="0">
                                          <p:val>
                                            <p:fltVal val="0"/>
                                          </p:val>
                                        </p:tav>
                                        <p:tav tm="100000">
                                          <p:val>
                                            <p:strVal val="#ppt_w"/>
                                          </p:val>
                                        </p:tav>
                                      </p:tavLst>
                                    </p:anim>
                                    <p:anim calcmode="lin" valueType="num">
                                      <p:cBhvr>
                                        <p:cTn id="14" dur="1000" fill="hold"/>
                                        <p:tgtEl>
                                          <p:spTgt spid="3074"/>
                                        </p:tgtEl>
                                        <p:attrNameLst>
                                          <p:attrName>ppt_h</p:attrName>
                                        </p:attrNameLst>
                                      </p:cBhvr>
                                      <p:tavLst>
                                        <p:tav tm="0">
                                          <p:val>
                                            <p:fltVal val="0"/>
                                          </p:val>
                                        </p:tav>
                                        <p:tav tm="100000">
                                          <p:val>
                                            <p:strVal val="#ppt_h"/>
                                          </p:val>
                                        </p:tav>
                                      </p:tavLst>
                                    </p:anim>
                                    <p:anim calcmode="lin" valueType="num">
                                      <p:cBhvr>
                                        <p:cTn id="15" dur="1000" fill="hold"/>
                                        <p:tgtEl>
                                          <p:spTgt spid="3074"/>
                                        </p:tgtEl>
                                        <p:attrNameLst>
                                          <p:attrName>style.rotation</p:attrName>
                                        </p:attrNameLst>
                                      </p:cBhvr>
                                      <p:tavLst>
                                        <p:tav tm="0">
                                          <p:val>
                                            <p:fltVal val="90"/>
                                          </p:val>
                                        </p:tav>
                                        <p:tav tm="100000">
                                          <p:val>
                                            <p:fltVal val="0"/>
                                          </p:val>
                                        </p:tav>
                                      </p:tavLst>
                                    </p:anim>
                                    <p:animEffect transition="in" filter="fade">
                                      <p:cBhvr>
                                        <p:cTn id="16"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155964673"/>
              </p:ext>
            </p:extLst>
          </p:nvPr>
        </p:nvGraphicFramePr>
        <p:xfrm>
          <a:off x="457200" y="476672"/>
          <a:ext cx="8229600" cy="60486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575003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987824" y="388231"/>
            <a:ext cx="3240360" cy="3976874"/>
          </a:xfrm>
        </p:spPr>
        <p:txBody>
          <a:bodyPr>
            <a:normAutofit fontScale="70000" lnSpcReduction="20000"/>
          </a:bodyPr>
          <a:lstStyle/>
          <a:p>
            <a:pPr marL="0" indent="0" algn="ctr">
              <a:buNone/>
            </a:pPr>
            <a:r>
              <a:rPr lang="es-CO" dirty="0" smtClean="0"/>
              <a:t>Como un ejemplo del efecto nocivo que produce en el cuerpo el consumo de bebidas embriagantes, la Biblia registra para nosotros el incidente de Noé:  </a:t>
            </a:r>
          </a:p>
          <a:p>
            <a:pPr marL="0" indent="0" algn="ctr">
              <a:buNone/>
            </a:pPr>
            <a:endParaRPr lang="es-CO" dirty="0"/>
          </a:p>
          <a:p>
            <a:pPr marL="0" indent="0" algn="ctr">
              <a:buNone/>
            </a:pPr>
            <a:r>
              <a:rPr lang="es-CO" dirty="0" smtClean="0"/>
              <a:t>«</a:t>
            </a:r>
            <a:r>
              <a:rPr lang="es-CO" i="1" dirty="0" smtClean="0">
                <a:latin typeface="Agency FB" pitchFamily="34" charset="0"/>
              </a:rPr>
              <a:t>Entonces </a:t>
            </a:r>
            <a:r>
              <a:rPr lang="es-CO" i="1" dirty="0">
                <a:latin typeface="Agency FB" pitchFamily="34" charset="0"/>
              </a:rPr>
              <a:t>Noé comenzó a cultivar la tierra y plantó una </a:t>
            </a:r>
            <a:r>
              <a:rPr lang="es-CO" i="1" dirty="0" smtClean="0">
                <a:latin typeface="Agency FB" pitchFamily="34" charset="0"/>
              </a:rPr>
              <a:t>viña.</a:t>
            </a:r>
            <a:r>
              <a:rPr lang="es-CO" i="1" dirty="0">
                <a:latin typeface="Agency FB" pitchFamily="34" charset="0"/>
              </a:rPr>
              <a:t> </a:t>
            </a:r>
            <a:r>
              <a:rPr lang="es-CO" i="1" dirty="0" smtClean="0">
                <a:latin typeface="Agency FB" pitchFamily="34" charset="0"/>
              </a:rPr>
              <a:t>Y </a:t>
            </a:r>
            <a:r>
              <a:rPr lang="es-CO" i="1" dirty="0">
                <a:latin typeface="Agency FB" pitchFamily="34" charset="0"/>
              </a:rPr>
              <a:t>bebiendo el vino, se embriagó y quedó desnudo en medio de su </a:t>
            </a:r>
            <a:r>
              <a:rPr lang="es-CO" i="1" dirty="0" smtClean="0">
                <a:latin typeface="Agency FB" pitchFamily="34" charset="0"/>
              </a:rPr>
              <a:t>tienda</a:t>
            </a:r>
            <a:r>
              <a:rPr lang="es-CO" dirty="0" smtClean="0"/>
              <a:t>» </a:t>
            </a:r>
            <a:r>
              <a:rPr lang="es-CO" dirty="0" smtClean="0">
                <a:solidFill>
                  <a:srgbClr val="FF0000"/>
                </a:solidFill>
              </a:rPr>
              <a:t>(Gén. 9:20,21). </a:t>
            </a:r>
            <a:endParaRPr lang="es-CO" dirty="0">
              <a:solidFill>
                <a:srgbClr val="FF0000"/>
              </a:solidFill>
            </a:endParaRPr>
          </a:p>
        </p:txBody>
      </p:sp>
      <p:pic>
        <p:nvPicPr>
          <p:cNvPr id="3074" name="Picture 2" descr="http://t0.gstatic.com/images?q=tbn:ANd9GcSyGLq60jbFFRfZBTgEI3YEoN3taQbfMtTi-BvaEDBWX52PBsK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1156"/>
            <a:ext cx="2752403" cy="29518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http://t1.gstatic.com/images?q=tbn:ANd9GcRZAzczbO8uptdDhEvVA5gQoOMYDTtxHR8eO6zWfrD32X391zTRh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01008"/>
            <a:ext cx="2790503" cy="266429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s://fbcdn-sphotos-b-a.akamaihd.net/hphotos-ak-prn1/p480x480/432347_491407024237791_1179194162_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209" y="261156"/>
            <a:ext cx="2692038" cy="29518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t0.gstatic.com/images?q=tbn:ANd9GcRvDD5b86jXfX8C2J-VPo6lL9mCf2Mqki8_rueb4u5su3Nl8VMO7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4209" y="3501008"/>
            <a:ext cx="2692038" cy="266429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t0.gstatic.com/images?q=tbn:ANd9GcTo3mLLq-RLjRyKtBbFOq-vSCqwJDUU_wTBoCj_e0lD5pPRgxkJ"/>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832" y="4422228"/>
            <a:ext cx="3024336" cy="2103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534808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down)">
                                      <p:cBhvr>
                                        <p:cTn id="7" dur="580">
                                          <p:stCondLst>
                                            <p:cond delay="0"/>
                                          </p:stCondLst>
                                        </p:cTn>
                                        <p:tgtEl>
                                          <p:spTgt spid="3074"/>
                                        </p:tgtEl>
                                      </p:cBhvr>
                                    </p:animEffect>
                                    <p:anim calcmode="lin" valueType="num">
                                      <p:cBhvr>
                                        <p:cTn id="8"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13" dur="26">
                                          <p:stCondLst>
                                            <p:cond delay="650"/>
                                          </p:stCondLst>
                                        </p:cTn>
                                        <p:tgtEl>
                                          <p:spTgt spid="3074"/>
                                        </p:tgtEl>
                                      </p:cBhvr>
                                      <p:to x="100000" y="60000"/>
                                    </p:animScale>
                                    <p:animScale>
                                      <p:cBhvr>
                                        <p:cTn id="14" dur="166" decel="50000">
                                          <p:stCondLst>
                                            <p:cond delay="676"/>
                                          </p:stCondLst>
                                        </p:cTn>
                                        <p:tgtEl>
                                          <p:spTgt spid="3074"/>
                                        </p:tgtEl>
                                      </p:cBhvr>
                                      <p:to x="100000" y="100000"/>
                                    </p:animScale>
                                    <p:animScale>
                                      <p:cBhvr>
                                        <p:cTn id="15" dur="26">
                                          <p:stCondLst>
                                            <p:cond delay="1312"/>
                                          </p:stCondLst>
                                        </p:cTn>
                                        <p:tgtEl>
                                          <p:spTgt spid="3074"/>
                                        </p:tgtEl>
                                      </p:cBhvr>
                                      <p:to x="100000" y="80000"/>
                                    </p:animScale>
                                    <p:animScale>
                                      <p:cBhvr>
                                        <p:cTn id="16" dur="166" decel="50000">
                                          <p:stCondLst>
                                            <p:cond delay="1338"/>
                                          </p:stCondLst>
                                        </p:cTn>
                                        <p:tgtEl>
                                          <p:spTgt spid="3074"/>
                                        </p:tgtEl>
                                      </p:cBhvr>
                                      <p:to x="100000" y="100000"/>
                                    </p:animScale>
                                    <p:animScale>
                                      <p:cBhvr>
                                        <p:cTn id="17" dur="26">
                                          <p:stCondLst>
                                            <p:cond delay="1642"/>
                                          </p:stCondLst>
                                        </p:cTn>
                                        <p:tgtEl>
                                          <p:spTgt spid="3074"/>
                                        </p:tgtEl>
                                      </p:cBhvr>
                                      <p:to x="100000" y="90000"/>
                                    </p:animScale>
                                    <p:animScale>
                                      <p:cBhvr>
                                        <p:cTn id="18" dur="166" decel="50000">
                                          <p:stCondLst>
                                            <p:cond delay="1668"/>
                                          </p:stCondLst>
                                        </p:cTn>
                                        <p:tgtEl>
                                          <p:spTgt spid="3074"/>
                                        </p:tgtEl>
                                      </p:cBhvr>
                                      <p:to x="100000" y="100000"/>
                                    </p:animScale>
                                    <p:animScale>
                                      <p:cBhvr>
                                        <p:cTn id="19" dur="26">
                                          <p:stCondLst>
                                            <p:cond delay="1808"/>
                                          </p:stCondLst>
                                        </p:cTn>
                                        <p:tgtEl>
                                          <p:spTgt spid="3074"/>
                                        </p:tgtEl>
                                      </p:cBhvr>
                                      <p:to x="100000" y="95000"/>
                                    </p:animScale>
                                    <p:animScale>
                                      <p:cBhvr>
                                        <p:cTn id="20" dur="166" decel="50000">
                                          <p:stCondLst>
                                            <p:cond delay="1834"/>
                                          </p:stCondLst>
                                        </p:cTn>
                                        <p:tgtEl>
                                          <p:spTgt spid="307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80">
                                          <p:stCondLst>
                                            <p:cond delay="0"/>
                                          </p:stCondLst>
                                        </p:cTn>
                                        <p:tgtEl>
                                          <p:spTgt spid="6"/>
                                        </p:tgtEl>
                                      </p:cBhvr>
                                    </p:animEffect>
                                    <p:anim calcmode="lin" valueType="num">
                                      <p:cBhvr>
                                        <p:cTn id="4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7" dur="26">
                                          <p:stCondLst>
                                            <p:cond delay="650"/>
                                          </p:stCondLst>
                                        </p:cTn>
                                        <p:tgtEl>
                                          <p:spTgt spid="6"/>
                                        </p:tgtEl>
                                      </p:cBhvr>
                                      <p:to x="100000" y="60000"/>
                                    </p:animScale>
                                    <p:animScale>
                                      <p:cBhvr>
                                        <p:cTn id="48" dur="166" decel="50000">
                                          <p:stCondLst>
                                            <p:cond delay="676"/>
                                          </p:stCondLst>
                                        </p:cTn>
                                        <p:tgtEl>
                                          <p:spTgt spid="6"/>
                                        </p:tgtEl>
                                      </p:cBhvr>
                                      <p:to x="100000" y="100000"/>
                                    </p:animScale>
                                    <p:animScale>
                                      <p:cBhvr>
                                        <p:cTn id="49" dur="26">
                                          <p:stCondLst>
                                            <p:cond delay="1312"/>
                                          </p:stCondLst>
                                        </p:cTn>
                                        <p:tgtEl>
                                          <p:spTgt spid="6"/>
                                        </p:tgtEl>
                                      </p:cBhvr>
                                      <p:to x="100000" y="80000"/>
                                    </p:animScale>
                                    <p:animScale>
                                      <p:cBhvr>
                                        <p:cTn id="50" dur="166" decel="50000">
                                          <p:stCondLst>
                                            <p:cond delay="1338"/>
                                          </p:stCondLst>
                                        </p:cTn>
                                        <p:tgtEl>
                                          <p:spTgt spid="6"/>
                                        </p:tgtEl>
                                      </p:cBhvr>
                                      <p:to x="100000" y="100000"/>
                                    </p:animScale>
                                    <p:animScale>
                                      <p:cBhvr>
                                        <p:cTn id="51" dur="26">
                                          <p:stCondLst>
                                            <p:cond delay="1642"/>
                                          </p:stCondLst>
                                        </p:cTn>
                                        <p:tgtEl>
                                          <p:spTgt spid="6"/>
                                        </p:tgtEl>
                                      </p:cBhvr>
                                      <p:to x="100000" y="90000"/>
                                    </p:animScale>
                                    <p:animScale>
                                      <p:cBhvr>
                                        <p:cTn id="52" dur="166" decel="50000">
                                          <p:stCondLst>
                                            <p:cond delay="1668"/>
                                          </p:stCondLst>
                                        </p:cTn>
                                        <p:tgtEl>
                                          <p:spTgt spid="6"/>
                                        </p:tgtEl>
                                      </p:cBhvr>
                                      <p:to x="100000" y="100000"/>
                                    </p:animScale>
                                    <p:animScale>
                                      <p:cBhvr>
                                        <p:cTn id="53" dur="26">
                                          <p:stCondLst>
                                            <p:cond delay="1808"/>
                                          </p:stCondLst>
                                        </p:cTn>
                                        <p:tgtEl>
                                          <p:spTgt spid="6"/>
                                        </p:tgtEl>
                                      </p:cBhvr>
                                      <p:to x="100000" y="95000"/>
                                    </p:animScale>
                                    <p:animScale>
                                      <p:cBhvr>
                                        <p:cTn id="54" dur="166" decel="50000">
                                          <p:stCondLst>
                                            <p:cond delay="1834"/>
                                          </p:stCondLst>
                                        </p:cTn>
                                        <p:tgtEl>
                                          <p:spTgt spid="6"/>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down)">
                                      <p:cBhvr>
                                        <p:cTn id="57" dur="580">
                                          <p:stCondLst>
                                            <p:cond delay="0"/>
                                          </p:stCondLst>
                                        </p:cTn>
                                        <p:tgtEl>
                                          <p:spTgt spid="7"/>
                                        </p:tgtEl>
                                      </p:cBhvr>
                                    </p:animEffect>
                                    <p:anim calcmode="lin" valueType="num">
                                      <p:cBhvr>
                                        <p:cTn id="5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3" dur="26">
                                          <p:stCondLst>
                                            <p:cond delay="650"/>
                                          </p:stCondLst>
                                        </p:cTn>
                                        <p:tgtEl>
                                          <p:spTgt spid="7"/>
                                        </p:tgtEl>
                                      </p:cBhvr>
                                      <p:to x="100000" y="60000"/>
                                    </p:animScale>
                                    <p:animScale>
                                      <p:cBhvr>
                                        <p:cTn id="64" dur="166" decel="50000">
                                          <p:stCondLst>
                                            <p:cond delay="676"/>
                                          </p:stCondLst>
                                        </p:cTn>
                                        <p:tgtEl>
                                          <p:spTgt spid="7"/>
                                        </p:tgtEl>
                                      </p:cBhvr>
                                      <p:to x="100000" y="100000"/>
                                    </p:animScale>
                                    <p:animScale>
                                      <p:cBhvr>
                                        <p:cTn id="65" dur="26">
                                          <p:stCondLst>
                                            <p:cond delay="1312"/>
                                          </p:stCondLst>
                                        </p:cTn>
                                        <p:tgtEl>
                                          <p:spTgt spid="7"/>
                                        </p:tgtEl>
                                      </p:cBhvr>
                                      <p:to x="100000" y="80000"/>
                                    </p:animScale>
                                    <p:animScale>
                                      <p:cBhvr>
                                        <p:cTn id="66" dur="166" decel="50000">
                                          <p:stCondLst>
                                            <p:cond delay="1338"/>
                                          </p:stCondLst>
                                        </p:cTn>
                                        <p:tgtEl>
                                          <p:spTgt spid="7"/>
                                        </p:tgtEl>
                                      </p:cBhvr>
                                      <p:to x="100000" y="100000"/>
                                    </p:animScale>
                                    <p:animScale>
                                      <p:cBhvr>
                                        <p:cTn id="67" dur="26">
                                          <p:stCondLst>
                                            <p:cond delay="1642"/>
                                          </p:stCondLst>
                                        </p:cTn>
                                        <p:tgtEl>
                                          <p:spTgt spid="7"/>
                                        </p:tgtEl>
                                      </p:cBhvr>
                                      <p:to x="100000" y="90000"/>
                                    </p:animScale>
                                    <p:animScale>
                                      <p:cBhvr>
                                        <p:cTn id="68" dur="166" decel="50000">
                                          <p:stCondLst>
                                            <p:cond delay="1668"/>
                                          </p:stCondLst>
                                        </p:cTn>
                                        <p:tgtEl>
                                          <p:spTgt spid="7"/>
                                        </p:tgtEl>
                                      </p:cBhvr>
                                      <p:to x="100000" y="100000"/>
                                    </p:animScale>
                                    <p:animScale>
                                      <p:cBhvr>
                                        <p:cTn id="69" dur="26">
                                          <p:stCondLst>
                                            <p:cond delay="1808"/>
                                          </p:stCondLst>
                                        </p:cTn>
                                        <p:tgtEl>
                                          <p:spTgt spid="7"/>
                                        </p:tgtEl>
                                      </p:cBhvr>
                                      <p:to x="100000" y="95000"/>
                                    </p:animScale>
                                    <p:animScale>
                                      <p:cBhvr>
                                        <p:cTn id="70" dur="166" decel="50000">
                                          <p:stCondLst>
                                            <p:cond delay="1834"/>
                                          </p:stCondLst>
                                        </p:cTn>
                                        <p:tgtEl>
                                          <p:spTgt spid="7"/>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45" presetClass="entr" presetSubtype="0" fill="hold" nodeType="click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fade">
                                      <p:cBhvr>
                                        <p:cTn id="75" dur="2000"/>
                                        <p:tgtEl>
                                          <p:spTgt spid="8"/>
                                        </p:tgtEl>
                                      </p:cBhvr>
                                    </p:animEffect>
                                    <p:anim calcmode="lin" valueType="num">
                                      <p:cBhvr>
                                        <p:cTn id="76" dur="2000" fill="hold"/>
                                        <p:tgtEl>
                                          <p:spTgt spid="8"/>
                                        </p:tgtEl>
                                        <p:attrNameLst>
                                          <p:attrName>ppt_w</p:attrName>
                                        </p:attrNameLst>
                                      </p:cBhvr>
                                      <p:tavLst>
                                        <p:tav tm="0" fmla="#ppt_w*sin(2.5*pi*$)">
                                          <p:val>
                                            <p:fltVal val="0"/>
                                          </p:val>
                                        </p:tav>
                                        <p:tav tm="100000">
                                          <p:val>
                                            <p:fltVal val="1"/>
                                          </p:val>
                                        </p:tav>
                                      </p:tavLst>
                                    </p:anim>
                                    <p:anim calcmode="lin" valueType="num">
                                      <p:cBhvr>
                                        <p:cTn id="77"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945852045"/>
              </p:ext>
            </p:extLst>
          </p:nvPr>
        </p:nvGraphicFramePr>
        <p:xfrm>
          <a:off x="457200" y="548680"/>
          <a:ext cx="8229600"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063085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3600" b="1" i="1" dirty="0" smtClean="0">
                <a:solidFill>
                  <a:srgbClr val="FF0000"/>
                </a:solidFill>
                <a:latin typeface="Castellar" pitchFamily="18" charset="0"/>
              </a:rPr>
              <a:t>¿De donde viene el alcohol?</a:t>
            </a:r>
            <a:endParaRPr lang="es-CO" sz="3600" b="1" i="1" dirty="0">
              <a:solidFill>
                <a:srgbClr val="FF0000"/>
              </a:solidFill>
              <a:latin typeface="Castellar" pitchFamily="18"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1306199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719719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442670083"/>
              </p:ext>
            </p:extLst>
          </p:nvPr>
        </p:nvGraphicFramePr>
        <p:xfrm>
          <a:off x="457200" y="548680"/>
          <a:ext cx="8229600"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818273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blipFill>
            <a:blip r:embed="rId2"/>
            <a:tile tx="0" ty="0" sx="100000" sy="100000" flip="none" algn="tl"/>
          </a:blipFill>
        </p:spPr>
        <p:txBody>
          <a:bodyPr>
            <a:noAutofit/>
          </a:bodyPr>
          <a:lstStyle/>
          <a:p>
            <a:r>
              <a:rPr lang="es-CO" sz="3600" b="1" i="1" dirty="0" smtClean="0">
                <a:solidFill>
                  <a:srgbClr val="FF0000"/>
                </a:solidFill>
                <a:latin typeface="Copperplate Gothic Light" pitchFamily="34" charset="0"/>
              </a:rPr>
              <a:t>Riesgos asociados al consumo temprano de alcohol</a:t>
            </a:r>
            <a:endParaRPr lang="es-CO" sz="3600" b="1" i="1" dirty="0">
              <a:solidFill>
                <a:srgbClr val="FF0000"/>
              </a:solidFill>
              <a:latin typeface="Copperplate Gothic Light" pitchFamily="34" charset="0"/>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02714534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417208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865482086"/>
              </p:ext>
            </p:extLst>
          </p:nvPr>
        </p:nvGraphicFramePr>
        <p:xfrm>
          <a:off x="457200" y="836712"/>
          <a:ext cx="8229600" cy="5289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625835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248165670"/>
              </p:ext>
            </p:extLst>
          </p:nvPr>
        </p:nvGraphicFramePr>
        <p:xfrm>
          <a:off x="457200" y="1124744"/>
          <a:ext cx="8229600" cy="50014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113690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886446510"/>
              </p:ext>
            </p:extLst>
          </p:nvPr>
        </p:nvGraphicFramePr>
        <p:xfrm>
          <a:off x="457200" y="692696"/>
          <a:ext cx="8229600" cy="54334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4736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546009666"/>
              </p:ext>
            </p:extLst>
          </p:nvPr>
        </p:nvGraphicFramePr>
        <p:xfrm>
          <a:off x="457200" y="692696"/>
          <a:ext cx="8229600" cy="54334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469991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solidFill>
                  <a:srgbClr val="FF0000"/>
                </a:solidFill>
                <a:latin typeface="Copperplate Gothic Light" pitchFamily="34" charset="0"/>
              </a:rPr>
              <a:t>Los factores de riesgo</a:t>
            </a:r>
            <a:endParaRPr lang="es-CO" b="1" i="1" dirty="0">
              <a:solidFill>
                <a:srgbClr val="FF0000"/>
              </a:solidFill>
              <a:latin typeface="Copperplate Gothic Light" pitchFamily="34" charset="0"/>
            </a:endParaRPr>
          </a:p>
        </p:txBody>
      </p:sp>
      <p:sp>
        <p:nvSpPr>
          <p:cNvPr id="3" name="2 Marcador de contenido"/>
          <p:cNvSpPr>
            <a:spLocks noGrp="1"/>
          </p:cNvSpPr>
          <p:nvPr>
            <p:ph idx="1"/>
          </p:nvPr>
        </p:nvSpPr>
        <p:spPr>
          <a:xfrm>
            <a:off x="457200" y="1600200"/>
            <a:ext cx="4114800" cy="4925144"/>
          </a:xfrm>
          <a:gradFill>
            <a:gsLst>
              <a:gs pos="0">
                <a:srgbClr val="FFEFD1"/>
              </a:gs>
              <a:gs pos="64999">
                <a:srgbClr val="F0EBD5"/>
              </a:gs>
              <a:gs pos="100000">
                <a:srgbClr val="D1C39F"/>
              </a:gs>
            </a:gsLst>
            <a:lin ang="5400000" scaled="0"/>
          </a:gradFill>
        </p:spPr>
        <p:txBody>
          <a:bodyPr>
            <a:normAutofit fontScale="85000" lnSpcReduction="10000"/>
          </a:bodyPr>
          <a:lstStyle/>
          <a:p>
            <a:r>
              <a:rPr lang="es-CO" dirty="0" smtClean="0"/>
              <a:t>El alcohol es una de las sustancias psicoactivas con mayor acogida en la población juvenil. Su uso es legal, salvo en menores de edad, por lo está autorizado en la cultura occidental. Existe una variedad de factores de riesgo que impulsan al joven a iniciarse en el consumo. Los principales son:</a:t>
            </a:r>
          </a:p>
          <a:p>
            <a:pPr marL="514350" indent="-514350">
              <a:buAutoNum type="alphaLcPeriod"/>
            </a:pPr>
            <a:endParaRPr lang="es-CO" dirty="0"/>
          </a:p>
        </p:txBody>
      </p:sp>
      <p:pic>
        <p:nvPicPr>
          <p:cNvPr id="1026" name="Picture 2" descr="http://t3.gstatic.com/images?q=tbn:ANd9GcRXND1WGiTDOOCI3IGB21kSMlp3oeseR0EvTyjF3BTvop17xgT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234859">
            <a:off x="4860032" y="1700808"/>
            <a:ext cx="4032448" cy="4584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09252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124744"/>
            <a:ext cx="8229600" cy="4929411"/>
          </a:xfrm>
          <a:gradFill>
            <a:gsLst>
              <a:gs pos="0">
                <a:srgbClr val="FFEFD1"/>
              </a:gs>
              <a:gs pos="64999">
                <a:srgbClr val="F0EBD5"/>
              </a:gs>
              <a:gs pos="100000">
                <a:srgbClr val="D1C39F"/>
              </a:gs>
            </a:gsLst>
            <a:lin ang="5400000" scaled="0"/>
          </a:gradFill>
        </p:spPr>
        <p:txBody>
          <a:bodyPr/>
          <a:lstStyle/>
          <a:p>
            <a:pPr marL="514350" indent="-514350">
              <a:buAutoNum type="alphaLcPeriod"/>
            </a:pPr>
            <a:r>
              <a:rPr lang="es-CO" b="1" u="sng" dirty="0"/>
              <a:t>Disponibilidad de accesibilidad.</a:t>
            </a:r>
            <a:r>
              <a:rPr lang="es-CO" b="1" dirty="0"/>
              <a:t> </a:t>
            </a:r>
            <a:r>
              <a:rPr lang="es-CO" dirty="0"/>
              <a:t>Hay un escaso control de la ley, de los precios, el horario y los lugares de venta.</a:t>
            </a:r>
          </a:p>
          <a:p>
            <a:pPr marL="0" indent="0">
              <a:buNone/>
            </a:pPr>
            <a:endParaRPr lang="es-CO" dirty="0" smtClean="0"/>
          </a:p>
          <a:p>
            <a:pPr marL="0" indent="0">
              <a:buNone/>
            </a:pPr>
            <a:r>
              <a:rPr lang="es-CO" dirty="0" smtClean="0"/>
              <a:t>b</a:t>
            </a:r>
            <a:r>
              <a:rPr lang="es-CO" dirty="0"/>
              <a:t>.   </a:t>
            </a:r>
            <a:r>
              <a:rPr lang="es-CO" b="1" u="sng" dirty="0"/>
              <a:t>Institucionalización y aprobación social.</a:t>
            </a:r>
            <a:r>
              <a:rPr lang="es-CO" dirty="0"/>
              <a:t> El alcohol es una sustancia aceptada socialmente y medios como la televisión, el cine o la prensa muestran personajes famosos divirtiéndose mientras beben.</a:t>
            </a:r>
            <a:r>
              <a:rPr lang="es-CO" b="1" dirty="0"/>
              <a:t> </a:t>
            </a:r>
          </a:p>
          <a:p>
            <a:endParaRPr lang="es-CO" dirty="0"/>
          </a:p>
        </p:txBody>
      </p:sp>
    </p:spTree>
    <p:extLst>
      <p:ext uri="{BB962C8B-B14F-4D97-AF65-F5344CB8AC3E}">
        <p14:creationId xmlns:p14="http://schemas.microsoft.com/office/powerpoint/2010/main" val="360762252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ircle(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1"/>
            <a:ext cx="8229600" cy="5112568"/>
          </a:xfrm>
          <a:gradFill>
            <a:gsLst>
              <a:gs pos="0">
                <a:srgbClr val="FFEFD1"/>
              </a:gs>
              <a:gs pos="64999">
                <a:srgbClr val="F0EBD5"/>
              </a:gs>
              <a:gs pos="100000">
                <a:srgbClr val="D1C39F"/>
              </a:gs>
            </a:gsLst>
            <a:lin ang="5400000" scaled="0"/>
          </a:gradFill>
        </p:spPr>
        <p:txBody>
          <a:bodyPr>
            <a:normAutofit/>
          </a:bodyPr>
          <a:lstStyle/>
          <a:p>
            <a:pPr marL="0" indent="0">
              <a:buNone/>
            </a:pPr>
            <a:r>
              <a:rPr lang="es-CO" dirty="0" smtClean="0"/>
              <a:t>c. </a:t>
            </a:r>
            <a:r>
              <a:rPr lang="es-CO" b="1" u="sng" dirty="0" smtClean="0"/>
              <a:t>Publicidad como una fuente de presión social.</a:t>
            </a:r>
            <a:r>
              <a:rPr lang="es-CO" dirty="0" smtClean="0"/>
              <a:t> A través de mensajes persuasivos se incita al consumo, especialmente porque los jóvenes no tienen una actitud critica frente a los medios audiovisuales.</a:t>
            </a:r>
          </a:p>
          <a:p>
            <a:pPr marL="0" indent="0">
              <a:buNone/>
            </a:pPr>
            <a:r>
              <a:rPr lang="es-CO" dirty="0" smtClean="0"/>
              <a:t>d. </a:t>
            </a:r>
            <a:r>
              <a:rPr lang="es-CO" b="1" u="sng" dirty="0" smtClean="0"/>
              <a:t>Asociación del alcohol y drogas de síntesis como el éxtasis, el Popper o Dick con el ocio. </a:t>
            </a:r>
            <a:r>
              <a:rPr lang="es-CO" dirty="0" smtClean="0"/>
              <a:t>Esto está ligado al tiempo libre, los fines de semana, ciertos lugares como discotecas y a la búsqueda de nuevas sensaciones y experiencias.</a:t>
            </a:r>
            <a:endParaRPr lang="es-CO" dirty="0"/>
          </a:p>
        </p:txBody>
      </p:sp>
    </p:spTree>
    <p:extLst>
      <p:ext uri="{BB962C8B-B14F-4D97-AF65-F5344CB8AC3E}">
        <p14:creationId xmlns:p14="http://schemas.microsoft.com/office/powerpoint/2010/main" val="104358437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96753"/>
            <a:ext cx="8229600" cy="4608512"/>
          </a:xfrm>
          <a:gradFill>
            <a:gsLst>
              <a:gs pos="0">
                <a:srgbClr val="FFEFD1"/>
              </a:gs>
              <a:gs pos="64999">
                <a:srgbClr val="F0EBD5"/>
              </a:gs>
              <a:gs pos="100000">
                <a:srgbClr val="D1C39F"/>
              </a:gs>
            </a:gsLst>
            <a:lin ang="5400000" scaled="0"/>
          </a:gradFill>
        </p:spPr>
        <p:txBody>
          <a:bodyPr/>
          <a:lstStyle/>
          <a:p>
            <a:pPr marL="0" indent="0">
              <a:buNone/>
            </a:pPr>
            <a:endParaRPr lang="es-CO" dirty="0" smtClean="0"/>
          </a:p>
          <a:p>
            <a:pPr marL="0" indent="0">
              <a:buNone/>
            </a:pPr>
            <a:r>
              <a:rPr lang="es-CO" dirty="0" smtClean="0"/>
              <a:t>e. </a:t>
            </a:r>
            <a:r>
              <a:rPr lang="es-CO" b="1" u="sng" dirty="0" smtClean="0"/>
              <a:t>Desinformación y prejuicios.</a:t>
            </a:r>
            <a:r>
              <a:rPr lang="es-CO" dirty="0" smtClean="0"/>
              <a:t> La falta de conocimiento o información errónea sobre las drogas  sus repercusiones negativas.</a:t>
            </a:r>
          </a:p>
          <a:p>
            <a:pPr marL="0" indent="0">
              <a:buNone/>
            </a:pPr>
            <a:endParaRPr lang="es-CO" dirty="0" smtClean="0"/>
          </a:p>
          <a:p>
            <a:pPr marL="0" indent="0">
              <a:buNone/>
            </a:pPr>
            <a:r>
              <a:rPr lang="es-CO" dirty="0" smtClean="0"/>
              <a:t>f. </a:t>
            </a:r>
            <a:r>
              <a:rPr lang="es-CO" b="1" u="sng" dirty="0" smtClean="0"/>
              <a:t>Actitudes favorables hacia el consumo</a:t>
            </a:r>
            <a:r>
              <a:rPr lang="es-CO" dirty="0" smtClean="0"/>
              <a:t>. Éstas son predictores del comienzo del uso de alcohol y probablemente de otras drogas. </a:t>
            </a:r>
            <a:endParaRPr lang="es-CO" dirty="0"/>
          </a:p>
        </p:txBody>
      </p:sp>
    </p:spTree>
    <p:extLst>
      <p:ext uri="{BB962C8B-B14F-4D97-AF65-F5344CB8AC3E}">
        <p14:creationId xmlns:p14="http://schemas.microsoft.com/office/powerpoint/2010/main" val="31757194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rgbClr val="FF0000"/>
                </a:solidFill>
                <a:latin typeface="DotumChe" pitchFamily="49" charset="-127"/>
                <a:ea typeface="DotumChe" pitchFamily="49" charset="-127"/>
              </a:rPr>
              <a:t>Las consecuencias del consumo en menores de 18 años</a:t>
            </a:r>
            <a:endParaRPr lang="es-CO" b="1" i="1" dirty="0">
              <a:solidFill>
                <a:srgbClr val="FF0000"/>
              </a:solidFill>
              <a:latin typeface="DotumChe" pitchFamily="49" charset="-127"/>
              <a:ea typeface="DotumChe" pitchFamily="49" charset="-127"/>
            </a:endParaRPr>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328217493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622055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506543754"/>
              </p:ext>
            </p:extLst>
          </p:nvPr>
        </p:nvGraphicFramePr>
        <p:xfrm>
          <a:off x="323528" y="548680"/>
          <a:ext cx="8229600"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4390297"/>
      </p:ext>
    </p:extLst>
  </p:cSld>
  <p:clrMapOvr>
    <a:masterClrMapping/>
  </p:clrMapOvr>
  <p:transition spd="slow">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249733830"/>
              </p:ext>
            </p:extLst>
          </p:nvPr>
        </p:nvGraphicFramePr>
        <p:xfrm>
          <a:off x="457200" y="332656"/>
          <a:ext cx="8229600" cy="62646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8140019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724128" y="1052736"/>
            <a:ext cx="2962672" cy="5112568"/>
          </a:xfrm>
        </p:spPr>
        <p:txBody>
          <a:bodyPr>
            <a:normAutofit fontScale="77500" lnSpcReduction="20000"/>
          </a:bodyPr>
          <a:lstStyle/>
          <a:p>
            <a:pPr marL="0" indent="0" algn="ctr">
              <a:buNone/>
            </a:pPr>
            <a:r>
              <a:rPr lang="es-CO" dirty="0" smtClean="0"/>
              <a:t>Note cómo el consumo de alcohol en estos últimos días, va asociado a la obesidad, accidentes, suicidios, sida, embarazos no deseados y deserción escolar entre otros como los que existían antes del diluvio y la destrucción de Sodoma </a:t>
            </a:r>
            <a:r>
              <a:rPr lang="es-CO" dirty="0" smtClean="0">
                <a:solidFill>
                  <a:srgbClr val="FF0000"/>
                </a:solidFill>
              </a:rPr>
              <a:t>(lea Gén.6:5; Mat.24:37-39).</a:t>
            </a:r>
            <a:endParaRPr lang="es-CO" dirty="0">
              <a:solidFill>
                <a:srgbClr val="FF0000"/>
              </a:solidFill>
            </a:endParaRPr>
          </a:p>
        </p:txBody>
      </p:sp>
      <p:sp>
        <p:nvSpPr>
          <p:cNvPr id="4" name="3 Elipse"/>
          <p:cNvSpPr/>
          <p:nvPr/>
        </p:nvSpPr>
        <p:spPr>
          <a:xfrm>
            <a:off x="395536" y="1052736"/>
            <a:ext cx="5112568" cy="5040560"/>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dirty="0"/>
              <a:t>Un estudio de la </a:t>
            </a:r>
            <a:r>
              <a:rPr lang="es-CO" sz="2400" dirty="0" smtClean="0"/>
              <a:t>Universidad </a:t>
            </a:r>
            <a:r>
              <a:rPr lang="es-CO" sz="2400" dirty="0"/>
              <a:t>de Washington reveló que las personas que consumían normalmente cinco o más bebidas </a:t>
            </a:r>
            <a:r>
              <a:rPr lang="es-CO" sz="2400" dirty="0" smtClean="0"/>
              <a:t>alcohólicas, </a:t>
            </a:r>
            <a:r>
              <a:rPr lang="es-CO" sz="2400" dirty="0"/>
              <a:t>una detrás de la otra, desde los 13 años, eran más propensas al sobrepeso o a la </a:t>
            </a:r>
            <a:r>
              <a:rPr lang="es-CO" sz="2400" dirty="0" smtClean="0"/>
              <a:t>hipertensión </a:t>
            </a:r>
            <a:r>
              <a:rPr lang="es-CO" sz="2400" dirty="0"/>
              <a:t>a la edad de 24 años.</a:t>
            </a:r>
          </a:p>
        </p:txBody>
      </p:sp>
    </p:spTree>
    <p:extLst>
      <p:ext uri="{BB962C8B-B14F-4D97-AF65-F5344CB8AC3E}">
        <p14:creationId xmlns:p14="http://schemas.microsoft.com/office/powerpoint/2010/main" val="276652259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846455571"/>
              </p:ext>
            </p:extLst>
          </p:nvPr>
        </p:nvGraphicFramePr>
        <p:xfrm>
          <a:off x="457200" y="404664"/>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586013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2120246464"/>
              </p:ext>
            </p:extLst>
          </p:nvPr>
        </p:nvGraphicFramePr>
        <p:xfrm>
          <a:off x="457200" y="548680"/>
          <a:ext cx="8229600"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986917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552394141"/>
              </p:ext>
            </p:extLst>
          </p:nvPr>
        </p:nvGraphicFramePr>
        <p:xfrm>
          <a:off x="457200" y="692696"/>
          <a:ext cx="8229600" cy="54334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55901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Marcador de contenido"/>
          <p:cNvGraphicFramePr>
            <a:graphicFrameLocks noGrp="1"/>
          </p:cNvGraphicFramePr>
          <p:nvPr>
            <p:ph idx="1"/>
            <p:extLst>
              <p:ext uri="{D42A27DB-BD31-4B8C-83A1-F6EECF244321}">
                <p14:modId xmlns:p14="http://schemas.microsoft.com/office/powerpoint/2010/main" val="1501497091"/>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9795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latin typeface="Copperplate Gothic Light" pitchFamily="34" charset="0"/>
              </a:rPr>
              <a:t>Y para terminar:</a:t>
            </a:r>
            <a:r>
              <a:rPr lang="es-CO" b="1" i="1" dirty="0" smtClean="0">
                <a:solidFill>
                  <a:srgbClr val="FF0000"/>
                </a:solidFill>
                <a:latin typeface="Copperplate Gothic Light" pitchFamily="34" charset="0"/>
              </a:rPr>
              <a:t> </a:t>
            </a:r>
            <a:br>
              <a:rPr lang="es-CO" b="1" i="1" dirty="0" smtClean="0">
                <a:solidFill>
                  <a:srgbClr val="FF0000"/>
                </a:solidFill>
                <a:latin typeface="Copperplate Gothic Light" pitchFamily="34" charset="0"/>
              </a:rPr>
            </a:br>
            <a:r>
              <a:rPr lang="es-CO" b="1" i="1" dirty="0" smtClean="0">
                <a:solidFill>
                  <a:srgbClr val="FF0000"/>
                </a:solidFill>
                <a:latin typeface="Copperplate Gothic Light" pitchFamily="34" charset="0"/>
              </a:rPr>
              <a:t>Consejos de manejo</a:t>
            </a:r>
            <a:endParaRPr lang="es-CO" b="1" i="1" dirty="0">
              <a:solidFill>
                <a:srgbClr val="FF0000"/>
              </a:solidFill>
              <a:latin typeface="Copperplate Gothic Light" pitchFamily="34" charset="0"/>
            </a:endParaRPr>
          </a:p>
        </p:txBody>
      </p:sp>
      <p:sp>
        <p:nvSpPr>
          <p:cNvPr id="3" name="2 Marcador de contenido"/>
          <p:cNvSpPr>
            <a:spLocks noGrp="1"/>
          </p:cNvSpPr>
          <p:nvPr>
            <p:ph idx="1"/>
          </p:nvPr>
        </p:nvSpPr>
        <p:spPr>
          <a:xfrm>
            <a:off x="457200" y="1600200"/>
            <a:ext cx="4474840" cy="4525963"/>
          </a:xfrm>
          <a:blipFill>
            <a:blip r:embed="rId2"/>
            <a:tile tx="0" ty="0" sx="100000" sy="100000" flip="none" algn="tl"/>
          </a:blipFill>
        </p:spPr>
        <p:txBody>
          <a:bodyPr>
            <a:normAutofit lnSpcReduction="10000"/>
          </a:bodyPr>
          <a:lstStyle/>
          <a:p>
            <a:pPr marL="0" indent="0" algn="ctr">
              <a:buNone/>
            </a:pPr>
            <a:r>
              <a:rPr lang="es-CO" dirty="0" smtClean="0"/>
              <a:t>Dé buen ejemplo: los hijos de quienes consumen alcohol tienen una tendencia mayor a hacerlo que los que no lo hacen. Algunas sugerencias para disminuir la probabilidad de que su hijo lo haga siendo adolecente:</a:t>
            </a:r>
          </a:p>
          <a:p>
            <a:pPr marL="0" indent="0">
              <a:buNone/>
            </a:pPr>
            <a:endParaRPr lang="es-CO" dirty="0"/>
          </a:p>
        </p:txBody>
      </p:sp>
      <p:pic>
        <p:nvPicPr>
          <p:cNvPr id="4" name="Picture 2" descr="http://t0.gstatic.com/images?q=tbn:ANd9GcTo3mLLq-RLjRyKtBbFOq-vSCqwJDUU_wTBoCj_e0lD5pPRgxk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628800"/>
            <a:ext cx="3528392"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4049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a:gradFill>
            <a:gsLst>
              <a:gs pos="0">
                <a:srgbClr val="FFFFFF"/>
              </a:gs>
              <a:gs pos="7001">
                <a:srgbClr val="E6E6E6"/>
              </a:gs>
              <a:gs pos="32001">
                <a:srgbClr val="7D8496"/>
              </a:gs>
              <a:gs pos="47000">
                <a:srgbClr val="E6E6E6"/>
              </a:gs>
              <a:gs pos="85001">
                <a:srgbClr val="7D8496"/>
              </a:gs>
              <a:gs pos="100000">
                <a:srgbClr val="E6E6E6"/>
              </a:gs>
            </a:gsLst>
            <a:lin ang="5400000" scaled="0"/>
          </a:gradFill>
        </p:spPr>
        <p:txBody>
          <a:bodyPr>
            <a:normAutofit fontScale="92500" lnSpcReduction="10000"/>
          </a:bodyPr>
          <a:lstStyle/>
          <a:p>
            <a:pPr marL="0" lvl="0" indent="0" algn="ctr">
              <a:buNone/>
            </a:pPr>
            <a:r>
              <a:rPr lang="es-CO" sz="3500" b="1" dirty="0" smtClean="0">
                <a:solidFill>
                  <a:srgbClr val="FF0000"/>
                </a:solidFill>
              </a:rPr>
              <a:t>1</a:t>
            </a:r>
            <a:r>
              <a:rPr lang="es-CO" dirty="0" smtClean="0"/>
              <a:t>. Mi </a:t>
            </a:r>
            <a:r>
              <a:rPr lang="es-CO" dirty="0"/>
              <a:t>consejo como cristiano es que nunca </a:t>
            </a:r>
            <a:r>
              <a:rPr lang="es-CO" dirty="0" smtClean="0"/>
              <a:t>tome alcohol, si tu aspiras a entrar al reino de los cielos, escucha lo que el apóstol Pablo dice: </a:t>
            </a:r>
          </a:p>
          <a:p>
            <a:pPr marL="0" lvl="0" indent="0" algn="ctr">
              <a:buNone/>
            </a:pPr>
            <a:r>
              <a:rPr lang="es-CO" dirty="0" smtClean="0"/>
              <a:t>«¿</a:t>
            </a:r>
            <a:r>
              <a:rPr lang="es-CO" dirty="0" smtClean="0">
                <a:latin typeface="Agency FB" pitchFamily="34" charset="0"/>
              </a:rPr>
              <a:t>No </a:t>
            </a:r>
            <a:r>
              <a:rPr lang="es-CO" dirty="0">
                <a:latin typeface="Agency FB" pitchFamily="34" charset="0"/>
              </a:rPr>
              <a:t>sabéis que los injustos no heredarán el reino de Dios? No erréis; ni los fornicarios, ni los idólatras, ni los adúlteros, ni los afeminados, ni los que se echan con varones, </a:t>
            </a:r>
            <a:r>
              <a:rPr lang="es-CO" dirty="0" smtClean="0">
                <a:latin typeface="Agency FB" pitchFamily="34" charset="0"/>
              </a:rPr>
              <a:t>ni </a:t>
            </a:r>
            <a:r>
              <a:rPr lang="es-CO" dirty="0">
                <a:latin typeface="Agency FB" pitchFamily="34" charset="0"/>
              </a:rPr>
              <a:t>los ladrones, ni los avaros, ni los </a:t>
            </a:r>
            <a:r>
              <a:rPr lang="es-CO" b="1" i="1" dirty="0">
                <a:latin typeface="Agency FB" pitchFamily="34" charset="0"/>
              </a:rPr>
              <a:t>borrachos</a:t>
            </a:r>
            <a:r>
              <a:rPr lang="es-CO" dirty="0">
                <a:latin typeface="Agency FB" pitchFamily="34" charset="0"/>
              </a:rPr>
              <a:t>, ni los maldicientes, ni los estafadores, heredarán el reino de </a:t>
            </a:r>
            <a:r>
              <a:rPr lang="es-CO" dirty="0" smtClean="0">
                <a:latin typeface="Agency FB" pitchFamily="34" charset="0"/>
              </a:rPr>
              <a:t>Dios.</a:t>
            </a:r>
          </a:p>
          <a:p>
            <a:pPr marL="0" lvl="0" indent="0" algn="ctr">
              <a:buNone/>
            </a:pPr>
            <a:r>
              <a:rPr lang="es-CO" dirty="0" smtClean="0">
                <a:latin typeface="Agency FB" pitchFamily="34" charset="0"/>
              </a:rPr>
              <a:t>Esto erais algunos. Paro ya habéis sido lavados</a:t>
            </a:r>
            <a:r>
              <a:rPr lang="es-CO" dirty="0">
                <a:latin typeface="Agency FB" pitchFamily="34" charset="0"/>
              </a:rPr>
              <a:t>, ya habéis sido santificados, ya habéis sido justificados en el nombre del Señor Jesús, y por el Espíritu de nuestro </a:t>
            </a:r>
            <a:r>
              <a:rPr lang="es-CO" dirty="0" smtClean="0">
                <a:latin typeface="Agency FB" pitchFamily="34" charset="0"/>
              </a:rPr>
              <a:t>Dios»</a:t>
            </a:r>
            <a:r>
              <a:rPr lang="es-CO" dirty="0" smtClean="0"/>
              <a:t> </a:t>
            </a:r>
            <a:r>
              <a:rPr lang="es-CO" b="1" dirty="0" smtClean="0">
                <a:solidFill>
                  <a:srgbClr val="FF0000"/>
                </a:solidFill>
              </a:rPr>
              <a:t>(1 Corin. 6:9-12)</a:t>
            </a:r>
            <a:r>
              <a:rPr lang="es-CO" dirty="0" smtClean="0"/>
              <a:t>.</a:t>
            </a:r>
            <a:r>
              <a:rPr lang="es-CO" dirty="0"/>
              <a:t> </a:t>
            </a:r>
            <a:r>
              <a:rPr lang="es-CO" dirty="0" smtClean="0"/>
              <a:t>Pero </a:t>
            </a:r>
            <a:r>
              <a:rPr lang="es-CO" dirty="0"/>
              <a:t>si </a:t>
            </a:r>
            <a:r>
              <a:rPr lang="es-CO" dirty="0" smtClean="0"/>
              <a:t>su deseo es hacerlo</a:t>
            </a:r>
            <a:r>
              <a:rPr lang="es-CO" dirty="0"/>
              <a:t>, </a:t>
            </a:r>
            <a:r>
              <a:rPr lang="es-CO" dirty="0" smtClean="0"/>
              <a:t>Dios no lo obliga a abandonarlo, consuma  </a:t>
            </a:r>
            <a:r>
              <a:rPr lang="es-CO" dirty="0"/>
              <a:t>en cantidades moderadas.</a:t>
            </a:r>
          </a:p>
          <a:p>
            <a:endParaRPr lang="es-CO" dirty="0"/>
          </a:p>
        </p:txBody>
      </p:sp>
    </p:spTree>
    <p:extLst>
      <p:ext uri="{BB962C8B-B14F-4D97-AF65-F5344CB8AC3E}">
        <p14:creationId xmlns:p14="http://schemas.microsoft.com/office/powerpoint/2010/main" val="38549495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1)">
                                      <p:cBhvr>
                                        <p:cTn id="15" dur="2000"/>
                                        <p:tgtEl>
                                          <p:spTgt spid="3">
                                            <p:txEl>
                                              <p:pRg st="1" end="1"/>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1)">
                                      <p:cBhvr>
                                        <p:cTn id="18"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307597987"/>
              </p:ext>
            </p:extLst>
          </p:nvPr>
        </p:nvGraphicFramePr>
        <p:xfrm>
          <a:off x="467544" y="620688"/>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928919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336704"/>
          </a:xfrm>
        </p:spPr>
        <p:txBody>
          <a:bodyPr>
            <a:normAutofit fontScale="92500" lnSpcReduction="20000"/>
          </a:bodyPr>
          <a:lstStyle/>
          <a:p>
            <a:pPr marL="0" indent="0">
              <a:buNone/>
            </a:pPr>
            <a:r>
              <a:rPr lang="es-CO" b="1" dirty="0" smtClean="0">
                <a:solidFill>
                  <a:srgbClr val="FF0000"/>
                </a:solidFill>
              </a:rPr>
              <a:t>6</a:t>
            </a:r>
            <a:r>
              <a:rPr lang="es-CO" dirty="0" smtClean="0"/>
              <a:t>. No les cuente anécdotas sobre consumo de alcohol que transmitan que bebe es divertido o glamoroso.</a:t>
            </a:r>
          </a:p>
          <a:p>
            <a:pPr marL="0" indent="0">
              <a:buNone/>
            </a:pPr>
            <a:endParaRPr lang="es-CO" dirty="0" smtClean="0"/>
          </a:p>
          <a:p>
            <a:pPr marL="0" indent="0">
              <a:buNone/>
            </a:pPr>
            <a:r>
              <a:rPr lang="es-CO" b="1" dirty="0" smtClean="0">
                <a:solidFill>
                  <a:srgbClr val="FF0000"/>
                </a:solidFill>
              </a:rPr>
              <a:t>7</a:t>
            </a:r>
            <a:r>
              <a:rPr lang="es-CO" dirty="0" smtClean="0"/>
              <a:t>. Nunca conduzca cuando haya bebido y hágalo evidente. No acepte subirse a un carro cuyo conductor ha estado bebiendo.</a:t>
            </a:r>
          </a:p>
          <a:p>
            <a:pPr marL="0" indent="0">
              <a:buNone/>
            </a:pPr>
            <a:endParaRPr lang="es-CO" dirty="0" smtClean="0"/>
          </a:p>
          <a:p>
            <a:pPr marL="0" indent="0">
              <a:buNone/>
            </a:pPr>
            <a:r>
              <a:rPr lang="es-CO" b="1" dirty="0" smtClean="0">
                <a:solidFill>
                  <a:srgbClr val="FF0000"/>
                </a:solidFill>
              </a:rPr>
              <a:t>8</a:t>
            </a:r>
            <a:r>
              <a:rPr lang="es-CO" dirty="0" smtClean="0"/>
              <a:t>. Nunca los envíe a comprar alcohol.</a:t>
            </a:r>
          </a:p>
          <a:p>
            <a:pPr marL="0" indent="0">
              <a:buNone/>
            </a:pPr>
            <a:endParaRPr lang="es-CO" dirty="0" smtClean="0"/>
          </a:p>
          <a:p>
            <a:pPr marL="0" indent="0">
              <a:buNone/>
            </a:pPr>
            <a:r>
              <a:rPr lang="es-CO" b="1" dirty="0" smtClean="0">
                <a:solidFill>
                  <a:srgbClr val="FF0000"/>
                </a:solidFill>
              </a:rPr>
              <a:t>9</a:t>
            </a:r>
            <a:r>
              <a:rPr lang="es-CO" dirty="0" smtClean="0"/>
              <a:t>. Cuando organice fiestas para adultos sirva también muchas bebidas sin alcohol; si alguien se pasa de tragos haga los arreglos necesarios para que regresen a su casa sin riesgos y asegúrese de que ellos se den cuenta de todo esto. </a:t>
            </a:r>
            <a:endParaRPr lang="es-CO" dirty="0"/>
          </a:p>
        </p:txBody>
      </p:sp>
    </p:spTree>
    <p:extLst>
      <p:ext uri="{BB962C8B-B14F-4D97-AF65-F5344CB8AC3E}">
        <p14:creationId xmlns:p14="http://schemas.microsoft.com/office/powerpoint/2010/main" val="48957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471893932"/>
              </p:ext>
            </p:extLst>
          </p:nvPr>
        </p:nvGraphicFramePr>
        <p:xfrm>
          <a:off x="457200" y="620688"/>
          <a:ext cx="8229600" cy="5505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Rectángulo"/>
          <p:cNvSpPr/>
          <p:nvPr/>
        </p:nvSpPr>
        <p:spPr>
          <a:xfrm>
            <a:off x="755576" y="6225961"/>
            <a:ext cx="7848872" cy="523220"/>
          </a:xfrm>
          <a:prstGeom prst="rect">
            <a:avLst/>
          </a:prstGeom>
        </p:spPr>
        <p:txBody>
          <a:bodyPr wrap="square">
            <a:spAutoFit/>
          </a:bodyPr>
          <a:lstStyle/>
          <a:p>
            <a:r>
              <a:rPr lang="es-CO" sz="2800" b="1" dirty="0">
                <a:solidFill>
                  <a:srgbClr val="FF0000"/>
                </a:solidFill>
              </a:rPr>
              <a:t>No deje de ver el </a:t>
            </a:r>
            <a:r>
              <a:rPr lang="es-CO" sz="2800" b="1" dirty="0" smtClean="0">
                <a:solidFill>
                  <a:srgbClr val="FF0000"/>
                </a:solidFill>
              </a:rPr>
              <a:t>próximo </a:t>
            </a:r>
            <a:r>
              <a:rPr lang="es-CO" sz="2800" b="1" dirty="0">
                <a:solidFill>
                  <a:srgbClr val="FF0000"/>
                </a:solidFill>
              </a:rPr>
              <a:t>tema: TOMANDO ANDO</a:t>
            </a:r>
          </a:p>
        </p:txBody>
      </p:sp>
    </p:spTree>
    <p:extLst>
      <p:ext uri="{BB962C8B-B14F-4D97-AF65-F5344CB8AC3E}">
        <p14:creationId xmlns:p14="http://schemas.microsoft.com/office/powerpoint/2010/main" val="19484694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2218</Words>
  <Application>Microsoft Office PowerPoint</Application>
  <PresentationFormat>Presentación en pantalla (4:3)</PresentationFormat>
  <Paragraphs>73</Paragraphs>
  <Slides>28</Slides>
  <Notes>0</Notes>
  <HiddenSlides>0</HiddenSlides>
  <MMClips>0</MMClips>
  <ScaleCrop>false</ScaleCrop>
  <HeadingPairs>
    <vt:vector size="4" baseType="variant">
      <vt:variant>
        <vt:lpstr>Tema</vt:lpstr>
      </vt:variant>
      <vt:variant>
        <vt:i4>1</vt:i4>
      </vt:variant>
      <vt:variant>
        <vt:lpstr>Títulos de diapositiva</vt:lpstr>
      </vt:variant>
      <vt:variant>
        <vt:i4>28</vt:i4>
      </vt:variant>
    </vt:vector>
  </HeadingPairs>
  <TitlesOfParts>
    <vt:vector size="29" baseType="lpstr">
      <vt:lpstr>Tema de Office</vt:lpstr>
      <vt:lpstr>Y los bendijo dios: Clase 5</vt:lpstr>
      <vt:lpstr>Presentación de PowerPoint</vt:lpstr>
      <vt:lpstr>Presentación de PowerPoint</vt:lpstr>
      <vt:lpstr>Presentación de PowerPoint</vt:lpstr>
      <vt:lpstr>¿De donde viene el alcohol?</vt:lpstr>
      <vt:lpstr>Presentación de PowerPoint</vt:lpstr>
      <vt:lpstr>Riesgos asociados al consumo temprano de alcohol</vt:lpstr>
      <vt:lpstr>Presentación de PowerPoint</vt:lpstr>
      <vt:lpstr>Presentación de PowerPoint</vt:lpstr>
      <vt:lpstr>Presentación de PowerPoint</vt:lpstr>
      <vt:lpstr>Presentación de PowerPoint</vt:lpstr>
      <vt:lpstr>Los factores de riesgo</vt:lpstr>
      <vt:lpstr>Presentación de PowerPoint</vt:lpstr>
      <vt:lpstr>Presentación de PowerPoint</vt:lpstr>
      <vt:lpstr>Presentación de PowerPoint</vt:lpstr>
      <vt:lpstr>Las consecuencias del consumo en menores de 18 años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Y para terminar:  Consejos de manejo</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Profesión papás: Clase 5</dc:title>
  <dc:creator>FAMILIA FIERRO CH</dc:creator>
  <cp:lastModifiedBy>FAMILIA FIERRO CH</cp:lastModifiedBy>
  <cp:revision>3</cp:revision>
  <dcterms:created xsi:type="dcterms:W3CDTF">2013-09-03T12:36:48Z</dcterms:created>
  <dcterms:modified xsi:type="dcterms:W3CDTF">2013-09-19T12:20:51Z</dcterms:modified>
</cp:coreProperties>
</file>