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54156-27FA-4A5C-929B-5526F197FE14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07B00FDB-AD40-49D7-9652-4E5CDF90B423}">
      <dgm:prSet/>
      <dgm:spPr/>
      <dgm:t>
        <a:bodyPr/>
        <a:lstStyle/>
        <a:p>
          <a:pPr rtl="0"/>
          <a:r>
            <a:rPr lang="es-CO" dirty="0" smtClean="0"/>
            <a:t>Uno de los mitos más difundidos entre los jóvenes es (y entre muchos adultos) es que tomar cerveza o vino resulta menos perjudicial que ingerir licores como el vodka, el whisky o el aguardiente, pues las primeras tienen mucho menos alcohol. </a:t>
          </a:r>
          <a:endParaRPr lang="es-CO" dirty="0"/>
        </a:p>
      </dgm:t>
    </dgm:pt>
    <dgm:pt modelId="{220E3ABE-032C-400E-AFDB-8A8156045184}" type="parTrans" cxnId="{603BEA4D-F948-4823-9BE0-8FFFB4C6D8C3}">
      <dgm:prSet/>
      <dgm:spPr/>
      <dgm:t>
        <a:bodyPr/>
        <a:lstStyle/>
        <a:p>
          <a:endParaRPr lang="es-CO"/>
        </a:p>
      </dgm:t>
    </dgm:pt>
    <dgm:pt modelId="{FE11E54B-6C19-4F93-A56E-3D2C2AA19CDF}" type="sibTrans" cxnId="{603BEA4D-F948-4823-9BE0-8FFFB4C6D8C3}">
      <dgm:prSet/>
      <dgm:spPr/>
      <dgm:t>
        <a:bodyPr/>
        <a:lstStyle/>
        <a:p>
          <a:endParaRPr lang="es-CO"/>
        </a:p>
      </dgm:t>
    </dgm:pt>
    <dgm:pt modelId="{697F0879-7A7E-4205-873F-A1D042733F46}">
      <dgm:prSet/>
      <dgm:spPr/>
      <dgm:t>
        <a:bodyPr/>
        <a:lstStyle/>
        <a:p>
          <a:pPr rtl="0"/>
          <a:r>
            <a:rPr lang="es-CO" dirty="0" smtClean="0"/>
            <a:t>La última parte de la frase es cierta, pero la conclusión es falsa. Lo que importa es la cantidad de alcohol que entra en el organismo y por ello se han establecido internacionalmente unas equivalencias.</a:t>
          </a:r>
          <a:endParaRPr lang="es-CO" dirty="0"/>
        </a:p>
      </dgm:t>
    </dgm:pt>
    <dgm:pt modelId="{DAF0046A-F379-4054-BF13-44B4B31C0A48}" type="parTrans" cxnId="{6D467C3D-F1A1-46B3-8B6A-1D8EEDC82006}">
      <dgm:prSet/>
      <dgm:spPr/>
      <dgm:t>
        <a:bodyPr/>
        <a:lstStyle/>
        <a:p>
          <a:endParaRPr lang="es-CO"/>
        </a:p>
      </dgm:t>
    </dgm:pt>
    <dgm:pt modelId="{E58F2F62-BBFF-4FBA-A5EF-933887442CDD}" type="sibTrans" cxnId="{6D467C3D-F1A1-46B3-8B6A-1D8EEDC82006}">
      <dgm:prSet/>
      <dgm:spPr/>
      <dgm:t>
        <a:bodyPr/>
        <a:lstStyle/>
        <a:p>
          <a:endParaRPr lang="es-CO"/>
        </a:p>
      </dgm:t>
    </dgm:pt>
    <dgm:pt modelId="{1A4E5770-AD72-4847-B3DA-EAC278EE989A}" type="pres">
      <dgm:prSet presAssocID="{77754156-27FA-4A5C-929B-5526F197FE1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14CA354-AD9B-4FCA-A32C-478B6DB2361D}" type="pres">
      <dgm:prSet presAssocID="{07B00FDB-AD40-49D7-9652-4E5CDF90B423}" presName="circle1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ABC9B5C-2B33-428B-976E-57F8EEDA984A}" type="pres">
      <dgm:prSet presAssocID="{07B00FDB-AD40-49D7-9652-4E5CDF90B423}" presName="space" presStyleCnt="0"/>
      <dgm:spPr/>
    </dgm:pt>
    <dgm:pt modelId="{DDA39E1B-3872-4F8F-9322-B645BDBA8BC9}" type="pres">
      <dgm:prSet presAssocID="{07B00FDB-AD40-49D7-9652-4E5CDF90B423}" presName="rect1" presStyleLbl="alignAcc1" presStyleIdx="0" presStyleCnt="1"/>
      <dgm:spPr/>
      <dgm:t>
        <a:bodyPr/>
        <a:lstStyle/>
        <a:p>
          <a:endParaRPr lang="es-CO"/>
        </a:p>
      </dgm:t>
    </dgm:pt>
    <dgm:pt modelId="{24D637AD-7A5F-47FA-BDCA-874876A846C7}" type="pres">
      <dgm:prSet presAssocID="{07B00FDB-AD40-49D7-9652-4E5CDF90B423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01F9D702-D324-4112-8DB2-A2741DB3A590}" type="pres">
      <dgm:prSet presAssocID="{07B00FDB-AD40-49D7-9652-4E5CDF90B423}" presName="rect1ChTx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9FD99558-B1DA-4FA3-9EB9-B67EC07AE6F2}" type="presOf" srcId="{697F0879-7A7E-4205-873F-A1D042733F46}" destId="{01F9D702-D324-4112-8DB2-A2741DB3A590}" srcOrd="0" destOrd="0" presId="urn:microsoft.com/office/officeart/2005/8/layout/target3"/>
    <dgm:cxn modelId="{6D467C3D-F1A1-46B3-8B6A-1D8EEDC82006}" srcId="{07B00FDB-AD40-49D7-9652-4E5CDF90B423}" destId="{697F0879-7A7E-4205-873F-A1D042733F46}" srcOrd="0" destOrd="0" parTransId="{DAF0046A-F379-4054-BF13-44B4B31C0A48}" sibTransId="{E58F2F62-BBFF-4FBA-A5EF-933887442CDD}"/>
    <dgm:cxn modelId="{79C66C35-62FE-4F44-8182-41A07C253935}" type="presOf" srcId="{07B00FDB-AD40-49D7-9652-4E5CDF90B423}" destId="{DDA39E1B-3872-4F8F-9322-B645BDBA8BC9}" srcOrd="0" destOrd="0" presId="urn:microsoft.com/office/officeart/2005/8/layout/target3"/>
    <dgm:cxn modelId="{603BEA4D-F948-4823-9BE0-8FFFB4C6D8C3}" srcId="{77754156-27FA-4A5C-929B-5526F197FE14}" destId="{07B00FDB-AD40-49D7-9652-4E5CDF90B423}" srcOrd="0" destOrd="0" parTransId="{220E3ABE-032C-400E-AFDB-8A8156045184}" sibTransId="{FE11E54B-6C19-4F93-A56E-3D2C2AA19CDF}"/>
    <dgm:cxn modelId="{0718BFB2-7C4D-4ABE-BD2B-BB7BF41094E5}" type="presOf" srcId="{77754156-27FA-4A5C-929B-5526F197FE14}" destId="{1A4E5770-AD72-4847-B3DA-EAC278EE989A}" srcOrd="0" destOrd="0" presId="urn:microsoft.com/office/officeart/2005/8/layout/target3"/>
    <dgm:cxn modelId="{0BE5D54C-E9D7-45E7-9973-4A7D2D836920}" type="presOf" srcId="{07B00FDB-AD40-49D7-9652-4E5CDF90B423}" destId="{24D637AD-7A5F-47FA-BDCA-874876A846C7}" srcOrd="1" destOrd="0" presId="urn:microsoft.com/office/officeart/2005/8/layout/target3"/>
    <dgm:cxn modelId="{265848C1-0371-4277-BA70-844ACFDC7B3A}" type="presParOf" srcId="{1A4E5770-AD72-4847-B3DA-EAC278EE989A}" destId="{914CA354-AD9B-4FCA-A32C-478B6DB2361D}" srcOrd="0" destOrd="0" presId="urn:microsoft.com/office/officeart/2005/8/layout/target3"/>
    <dgm:cxn modelId="{57E68E77-75E4-439C-88E5-2A1E9A411082}" type="presParOf" srcId="{1A4E5770-AD72-4847-B3DA-EAC278EE989A}" destId="{6ABC9B5C-2B33-428B-976E-57F8EEDA984A}" srcOrd="1" destOrd="0" presId="urn:microsoft.com/office/officeart/2005/8/layout/target3"/>
    <dgm:cxn modelId="{6F1D12FE-C21E-40BE-A0E5-5D827504F9E6}" type="presParOf" srcId="{1A4E5770-AD72-4847-B3DA-EAC278EE989A}" destId="{DDA39E1B-3872-4F8F-9322-B645BDBA8BC9}" srcOrd="2" destOrd="0" presId="urn:microsoft.com/office/officeart/2005/8/layout/target3"/>
    <dgm:cxn modelId="{6D121521-1BC9-4D5B-BE72-289270419264}" type="presParOf" srcId="{1A4E5770-AD72-4847-B3DA-EAC278EE989A}" destId="{24D637AD-7A5F-47FA-BDCA-874876A846C7}" srcOrd="3" destOrd="0" presId="urn:microsoft.com/office/officeart/2005/8/layout/target3"/>
    <dgm:cxn modelId="{7C8B4D8B-A679-472C-AFE0-6653A4E3C983}" type="presParOf" srcId="{1A4E5770-AD72-4847-B3DA-EAC278EE989A}" destId="{01F9D702-D324-4112-8DB2-A2741DB3A590}" srcOrd="4" destOrd="0" presId="urn:microsoft.com/office/officeart/2005/8/layout/target3"/>
  </dgm:cxnLst>
  <dgm:bg>
    <a:gradFill>
      <a:gsLst>
        <a:gs pos="0">
          <a:srgbClr val="000082"/>
        </a:gs>
        <a:gs pos="13000">
          <a:srgbClr val="0047FF"/>
        </a:gs>
        <a:gs pos="28000">
          <a:srgbClr val="000082"/>
        </a:gs>
        <a:gs pos="42999">
          <a:srgbClr val="0047FF"/>
        </a:gs>
        <a:gs pos="58000">
          <a:srgbClr val="000082"/>
        </a:gs>
        <a:gs pos="72000">
          <a:srgbClr val="0047FF"/>
        </a:gs>
        <a:gs pos="87000">
          <a:srgbClr val="000082"/>
        </a:gs>
        <a:gs pos="100000">
          <a:srgbClr val="0047FF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2C3AE9-CF22-4EB2-8589-90ACDF9234A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9C81AAC5-2CEA-4B1F-9413-7C026FDC3CD9}">
      <dgm:prSet/>
      <dgm:spPr/>
      <dgm:t>
        <a:bodyPr/>
        <a:lstStyle/>
        <a:p>
          <a:pPr rtl="0"/>
          <a:r>
            <a:rPr lang="es-CO" dirty="0" smtClean="0"/>
            <a:t>Como lo recalco muchas veces: Lo más importante es darles buen ejemplo a los hijos, por ello es necesario que tu como padre o madre escuches la voz de Dios, ya que tu eres el sacerdote de la familia. Recuerda </a:t>
          </a:r>
          <a:r>
            <a:rPr lang="es-CO" b="1" dirty="0" smtClean="0">
              <a:solidFill>
                <a:srgbClr val="FF0000"/>
              </a:solidFill>
            </a:rPr>
            <a:t>Deut.6:2.</a:t>
          </a:r>
          <a:endParaRPr lang="es-CO" b="1" dirty="0">
            <a:solidFill>
              <a:srgbClr val="FF0000"/>
            </a:solidFill>
          </a:endParaRPr>
        </a:p>
      </dgm:t>
    </dgm:pt>
    <dgm:pt modelId="{0896B5B7-6A5F-4E31-AECF-C3040B101F97}" type="parTrans" cxnId="{C788683A-74A8-4D6C-A95B-6310C8E77773}">
      <dgm:prSet/>
      <dgm:spPr/>
      <dgm:t>
        <a:bodyPr/>
        <a:lstStyle/>
        <a:p>
          <a:endParaRPr lang="es-CO"/>
        </a:p>
      </dgm:t>
    </dgm:pt>
    <dgm:pt modelId="{461C65C3-132E-4123-B2F5-27C7120A56DF}" type="sibTrans" cxnId="{C788683A-74A8-4D6C-A95B-6310C8E77773}">
      <dgm:prSet/>
      <dgm:spPr/>
      <dgm:t>
        <a:bodyPr/>
        <a:lstStyle/>
        <a:p>
          <a:endParaRPr lang="es-CO"/>
        </a:p>
      </dgm:t>
    </dgm:pt>
    <dgm:pt modelId="{C5E77266-7700-4760-BB3D-5BE46B20AD89}">
      <dgm:prSet/>
      <dgm:spPr/>
      <dgm:t>
        <a:bodyPr/>
        <a:lstStyle/>
        <a:p>
          <a:pPr rtl="0"/>
          <a:r>
            <a:rPr lang="es-CO" b="1" baseline="30000" dirty="0" smtClean="0"/>
            <a:t>«</a:t>
          </a:r>
          <a:r>
            <a:rPr lang="es-CO" dirty="0" smtClean="0"/>
            <a:t>a fin de que </a:t>
          </a:r>
          <a:r>
            <a:rPr lang="es-CO" i="1" u="sng" dirty="0" smtClean="0"/>
            <a:t>temas</a:t>
          </a:r>
          <a:r>
            <a:rPr lang="es-CO" dirty="0" smtClean="0"/>
            <a:t> a Jehová, </a:t>
          </a:r>
          <a:r>
            <a:rPr lang="es-CO" i="1" u="sng" dirty="0" smtClean="0"/>
            <a:t>tu</a:t>
          </a:r>
          <a:r>
            <a:rPr lang="es-CO" dirty="0" smtClean="0"/>
            <a:t> Dios, guardando todos los estatutos y mandamientos que yo </a:t>
          </a:r>
          <a:r>
            <a:rPr lang="es-CO" i="1" u="sng" dirty="0" smtClean="0"/>
            <a:t>te</a:t>
          </a:r>
          <a:r>
            <a:rPr lang="es-CO" dirty="0" smtClean="0"/>
            <a:t> mando, </a:t>
          </a:r>
          <a:r>
            <a:rPr lang="es-CO" i="1" u="sng" dirty="0" smtClean="0"/>
            <a:t>tú</a:t>
          </a:r>
          <a:r>
            <a:rPr lang="es-CO" dirty="0" smtClean="0"/>
            <a:t>, tu hijo y el hijo de tu hijo, todos los días de </a:t>
          </a:r>
          <a:r>
            <a:rPr lang="es-CO" i="1" u="sng" dirty="0" smtClean="0"/>
            <a:t>tu</a:t>
          </a:r>
          <a:r>
            <a:rPr lang="es-CO" dirty="0" smtClean="0"/>
            <a:t> vida, para que se prolonguen tus días». Note que la orden de Dios comienza con el papá, la mamá. Cuando nosotros no lo estamos haciendo, perdemos la autoridad. </a:t>
          </a:r>
          <a:endParaRPr lang="es-CO" dirty="0"/>
        </a:p>
      </dgm:t>
    </dgm:pt>
    <dgm:pt modelId="{03C8DB90-99F4-4BEF-A17D-8ABAB575E075}" type="parTrans" cxnId="{5706A70C-3DFA-410E-8A22-0C2AA80D59D6}">
      <dgm:prSet/>
      <dgm:spPr/>
      <dgm:t>
        <a:bodyPr/>
        <a:lstStyle/>
        <a:p>
          <a:endParaRPr lang="es-CO"/>
        </a:p>
      </dgm:t>
    </dgm:pt>
    <dgm:pt modelId="{00D3168C-4082-4ACB-AD16-6A8D43EDC9C4}" type="sibTrans" cxnId="{5706A70C-3DFA-410E-8A22-0C2AA80D59D6}">
      <dgm:prSet/>
      <dgm:spPr/>
      <dgm:t>
        <a:bodyPr/>
        <a:lstStyle/>
        <a:p>
          <a:endParaRPr lang="es-CO"/>
        </a:p>
      </dgm:t>
    </dgm:pt>
    <dgm:pt modelId="{7CA01E2E-448D-48DE-B160-F978ABBBBEE5}" type="pres">
      <dgm:prSet presAssocID="{382C3AE9-CF22-4EB2-8589-90ACDF9234A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0F077991-2007-4760-999F-C0BB2191F90E}" type="pres">
      <dgm:prSet presAssocID="{9C81AAC5-2CEA-4B1F-9413-7C026FDC3CD9}" presName="circle1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DC7D1E3-ABE1-43E0-9504-FEAE6E96AC68}" type="pres">
      <dgm:prSet presAssocID="{9C81AAC5-2CEA-4B1F-9413-7C026FDC3CD9}" presName="space" presStyleCnt="0"/>
      <dgm:spPr/>
    </dgm:pt>
    <dgm:pt modelId="{2CCC38D3-4D71-4BCE-8C63-4A1392586A6E}" type="pres">
      <dgm:prSet presAssocID="{9C81AAC5-2CEA-4B1F-9413-7C026FDC3CD9}" presName="rect1" presStyleLbl="alignAcc1" presStyleIdx="0" presStyleCnt="1"/>
      <dgm:spPr/>
      <dgm:t>
        <a:bodyPr/>
        <a:lstStyle/>
        <a:p>
          <a:endParaRPr lang="es-CO"/>
        </a:p>
      </dgm:t>
    </dgm:pt>
    <dgm:pt modelId="{DFE53356-C5D8-49B5-9A5E-4B5190BB7DF2}" type="pres">
      <dgm:prSet presAssocID="{9C81AAC5-2CEA-4B1F-9413-7C026FDC3CD9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37FBBBC-0CC1-4D91-93BA-7F9F62C234F8}" type="pres">
      <dgm:prSet presAssocID="{9C81AAC5-2CEA-4B1F-9413-7C026FDC3CD9}" presName="rect1ChTx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C788683A-74A8-4D6C-A95B-6310C8E77773}" srcId="{382C3AE9-CF22-4EB2-8589-90ACDF9234AF}" destId="{9C81AAC5-2CEA-4B1F-9413-7C026FDC3CD9}" srcOrd="0" destOrd="0" parTransId="{0896B5B7-6A5F-4E31-AECF-C3040B101F97}" sibTransId="{461C65C3-132E-4123-B2F5-27C7120A56DF}"/>
    <dgm:cxn modelId="{E2874D16-4D3A-4D4A-A255-370F4CD43497}" type="presOf" srcId="{9C81AAC5-2CEA-4B1F-9413-7C026FDC3CD9}" destId="{2CCC38D3-4D71-4BCE-8C63-4A1392586A6E}" srcOrd="0" destOrd="0" presId="urn:microsoft.com/office/officeart/2005/8/layout/target3"/>
    <dgm:cxn modelId="{D4E7B4AF-6C9E-42E1-8A1D-B9AA3AFFE1F0}" type="presOf" srcId="{C5E77266-7700-4760-BB3D-5BE46B20AD89}" destId="{337FBBBC-0CC1-4D91-93BA-7F9F62C234F8}" srcOrd="0" destOrd="0" presId="urn:microsoft.com/office/officeart/2005/8/layout/target3"/>
    <dgm:cxn modelId="{5706A70C-3DFA-410E-8A22-0C2AA80D59D6}" srcId="{9C81AAC5-2CEA-4B1F-9413-7C026FDC3CD9}" destId="{C5E77266-7700-4760-BB3D-5BE46B20AD89}" srcOrd="0" destOrd="0" parTransId="{03C8DB90-99F4-4BEF-A17D-8ABAB575E075}" sibTransId="{00D3168C-4082-4ACB-AD16-6A8D43EDC9C4}"/>
    <dgm:cxn modelId="{BF0F17FC-956B-478E-B255-FCDAF6CAA967}" type="presOf" srcId="{382C3AE9-CF22-4EB2-8589-90ACDF9234AF}" destId="{7CA01E2E-448D-48DE-B160-F978ABBBBEE5}" srcOrd="0" destOrd="0" presId="urn:microsoft.com/office/officeart/2005/8/layout/target3"/>
    <dgm:cxn modelId="{BC0BC3BF-2D07-4A5A-97C1-31A8DA69CC9C}" type="presOf" srcId="{9C81AAC5-2CEA-4B1F-9413-7C026FDC3CD9}" destId="{DFE53356-C5D8-49B5-9A5E-4B5190BB7DF2}" srcOrd="1" destOrd="0" presId="urn:microsoft.com/office/officeart/2005/8/layout/target3"/>
    <dgm:cxn modelId="{6AEA781E-AE65-4880-9957-08EA5CAF7EE3}" type="presParOf" srcId="{7CA01E2E-448D-48DE-B160-F978ABBBBEE5}" destId="{0F077991-2007-4760-999F-C0BB2191F90E}" srcOrd="0" destOrd="0" presId="urn:microsoft.com/office/officeart/2005/8/layout/target3"/>
    <dgm:cxn modelId="{4DE74861-C03B-4337-9E56-7B628BD0BB6D}" type="presParOf" srcId="{7CA01E2E-448D-48DE-B160-F978ABBBBEE5}" destId="{7DC7D1E3-ABE1-43E0-9504-FEAE6E96AC68}" srcOrd="1" destOrd="0" presId="urn:microsoft.com/office/officeart/2005/8/layout/target3"/>
    <dgm:cxn modelId="{531629AE-8F2F-4107-B411-F27FC79721A8}" type="presParOf" srcId="{7CA01E2E-448D-48DE-B160-F978ABBBBEE5}" destId="{2CCC38D3-4D71-4BCE-8C63-4A1392586A6E}" srcOrd="2" destOrd="0" presId="urn:microsoft.com/office/officeart/2005/8/layout/target3"/>
    <dgm:cxn modelId="{1E95B7A3-9E8E-4619-8B8C-1FFE9B8DAFF6}" type="presParOf" srcId="{7CA01E2E-448D-48DE-B160-F978ABBBBEE5}" destId="{DFE53356-C5D8-49B5-9A5E-4B5190BB7DF2}" srcOrd="3" destOrd="0" presId="urn:microsoft.com/office/officeart/2005/8/layout/target3"/>
    <dgm:cxn modelId="{72125C2D-D78B-45A4-8BAF-6689D11AFEB7}" type="presParOf" srcId="{7CA01E2E-448D-48DE-B160-F978ABBBBEE5}" destId="{337FBBBC-0CC1-4D91-93BA-7F9F62C234F8}" srcOrd="4" destOrd="0" presId="urn:microsoft.com/office/officeart/2005/8/layout/target3"/>
  </dgm:cxnLst>
  <dgm:bg>
    <a:gradFill>
      <a:gsLst>
        <a:gs pos="0">
          <a:srgbClr val="5E9EFF"/>
        </a:gs>
        <a:gs pos="39999">
          <a:srgbClr val="85C2FF"/>
        </a:gs>
        <a:gs pos="70000">
          <a:srgbClr val="C4D6EB"/>
        </a:gs>
        <a:gs pos="100000">
          <a:srgbClr val="FFEBFA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B59A7A-EDF2-43D3-A6B2-5488F898D83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F6A83D55-284D-44C9-BD9D-C5338DEC347A}">
      <dgm:prSet/>
      <dgm:spPr/>
      <dgm:t>
        <a:bodyPr/>
        <a:lstStyle/>
        <a:p>
          <a:pPr rtl="0"/>
          <a:r>
            <a:rPr lang="es-CO" dirty="0" smtClean="0"/>
            <a:t>Si tu o tus hijos están enredados con estas cosas, te invito para que estudies la Palabra de Dios, Dios te ama, es por eso que envió a Su Hijo para muriera por ti en la cruz, para rescatarte de toda clase de vicios y seas feliz. </a:t>
          </a:r>
          <a:r>
            <a:rPr lang="es-CO" b="1" dirty="0" smtClean="0">
              <a:solidFill>
                <a:srgbClr val="FF0000"/>
              </a:solidFill>
            </a:rPr>
            <a:t>(lea Juan 3:16). </a:t>
          </a:r>
          <a:endParaRPr lang="es-CO" b="1" dirty="0">
            <a:solidFill>
              <a:srgbClr val="FF0000"/>
            </a:solidFill>
          </a:endParaRPr>
        </a:p>
      </dgm:t>
    </dgm:pt>
    <dgm:pt modelId="{57D6A248-830B-468D-9F0A-60D61B2A931B}" type="parTrans" cxnId="{ACC5212B-7352-420B-8825-EEF34D373487}">
      <dgm:prSet/>
      <dgm:spPr/>
      <dgm:t>
        <a:bodyPr/>
        <a:lstStyle/>
        <a:p>
          <a:endParaRPr lang="es-CO"/>
        </a:p>
      </dgm:t>
    </dgm:pt>
    <dgm:pt modelId="{5657160D-D5F0-4A26-BC15-E5E4D27375CE}" type="sibTrans" cxnId="{ACC5212B-7352-420B-8825-EEF34D373487}">
      <dgm:prSet/>
      <dgm:spPr/>
      <dgm:t>
        <a:bodyPr/>
        <a:lstStyle/>
        <a:p>
          <a:endParaRPr lang="es-CO"/>
        </a:p>
      </dgm:t>
    </dgm:pt>
    <dgm:pt modelId="{43F6D9AA-9608-4CF5-8860-630B4AD4016E}">
      <dgm:prSet/>
      <dgm:spPr/>
      <dgm:t>
        <a:bodyPr/>
        <a:lstStyle/>
        <a:p>
          <a:pPr rtl="0"/>
          <a:r>
            <a:rPr lang="es-CO" dirty="0" smtClean="0"/>
            <a:t>Que Dios te bendiga es mi oración. Amen.</a:t>
          </a:r>
          <a:endParaRPr lang="es-CO" dirty="0"/>
        </a:p>
      </dgm:t>
    </dgm:pt>
    <dgm:pt modelId="{9F7B9BA2-C861-449D-AEAD-C9C9AA98D904}" type="parTrans" cxnId="{D2BDF7BC-3A73-4925-8465-7125743B9A2F}">
      <dgm:prSet/>
      <dgm:spPr/>
      <dgm:t>
        <a:bodyPr/>
        <a:lstStyle/>
        <a:p>
          <a:endParaRPr lang="es-CO"/>
        </a:p>
      </dgm:t>
    </dgm:pt>
    <dgm:pt modelId="{F3818FF0-7A4B-4C10-822C-E5F1E51FFF9D}" type="sibTrans" cxnId="{D2BDF7BC-3A73-4925-8465-7125743B9A2F}">
      <dgm:prSet/>
      <dgm:spPr/>
      <dgm:t>
        <a:bodyPr/>
        <a:lstStyle/>
        <a:p>
          <a:endParaRPr lang="es-CO"/>
        </a:p>
      </dgm:t>
    </dgm:pt>
    <dgm:pt modelId="{26987DC1-A10A-4732-8D31-EA89718DE5B8}" type="pres">
      <dgm:prSet presAssocID="{48B59A7A-EDF2-43D3-A6B2-5488F898D83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CO"/>
        </a:p>
      </dgm:t>
    </dgm:pt>
    <dgm:pt modelId="{946F0308-4818-4D54-B7C9-3E5A10D6FA66}" type="pres">
      <dgm:prSet presAssocID="{F6A83D55-284D-44C9-BD9D-C5338DEC347A}" presName="circle1" presStyleLbl="nod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6EA9B32-46C7-45A4-9A9B-7C878FB4474A}" type="pres">
      <dgm:prSet presAssocID="{F6A83D55-284D-44C9-BD9D-C5338DEC347A}" presName="space" presStyleCnt="0"/>
      <dgm:spPr/>
    </dgm:pt>
    <dgm:pt modelId="{14684CB9-A185-47C6-9285-BADADDB006EC}" type="pres">
      <dgm:prSet presAssocID="{F6A83D55-284D-44C9-BD9D-C5338DEC347A}" presName="rect1" presStyleLbl="alignAcc1" presStyleIdx="0" presStyleCnt="1"/>
      <dgm:spPr/>
      <dgm:t>
        <a:bodyPr/>
        <a:lstStyle/>
        <a:p>
          <a:endParaRPr lang="es-CO"/>
        </a:p>
      </dgm:t>
    </dgm:pt>
    <dgm:pt modelId="{DC670269-A216-45DA-8F72-29B7BF713D3F}" type="pres">
      <dgm:prSet presAssocID="{F6A83D55-284D-44C9-BD9D-C5338DEC347A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940FBB43-E982-4053-AA85-9D6A5313FB13}" type="pres">
      <dgm:prSet presAssocID="{F6A83D55-284D-44C9-BD9D-C5338DEC347A}" presName="rect1ChTx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D2BDF7BC-3A73-4925-8465-7125743B9A2F}" srcId="{F6A83D55-284D-44C9-BD9D-C5338DEC347A}" destId="{43F6D9AA-9608-4CF5-8860-630B4AD4016E}" srcOrd="0" destOrd="0" parTransId="{9F7B9BA2-C861-449D-AEAD-C9C9AA98D904}" sibTransId="{F3818FF0-7A4B-4C10-822C-E5F1E51FFF9D}"/>
    <dgm:cxn modelId="{EEE94C38-B7A9-46D1-A925-13CFD18DBBC6}" type="presOf" srcId="{48B59A7A-EDF2-43D3-A6B2-5488F898D835}" destId="{26987DC1-A10A-4732-8D31-EA89718DE5B8}" srcOrd="0" destOrd="0" presId="urn:microsoft.com/office/officeart/2005/8/layout/target3"/>
    <dgm:cxn modelId="{39F022C7-4E59-4965-BBEC-5E7286766A15}" type="presOf" srcId="{F6A83D55-284D-44C9-BD9D-C5338DEC347A}" destId="{14684CB9-A185-47C6-9285-BADADDB006EC}" srcOrd="0" destOrd="0" presId="urn:microsoft.com/office/officeart/2005/8/layout/target3"/>
    <dgm:cxn modelId="{54033D38-D57E-4C7F-89CD-0B4BB5558A48}" type="presOf" srcId="{43F6D9AA-9608-4CF5-8860-630B4AD4016E}" destId="{940FBB43-E982-4053-AA85-9D6A5313FB13}" srcOrd="0" destOrd="0" presId="urn:microsoft.com/office/officeart/2005/8/layout/target3"/>
    <dgm:cxn modelId="{0E19B888-F85D-4E3D-9055-1C99339880D2}" type="presOf" srcId="{F6A83D55-284D-44C9-BD9D-C5338DEC347A}" destId="{DC670269-A216-45DA-8F72-29B7BF713D3F}" srcOrd="1" destOrd="0" presId="urn:microsoft.com/office/officeart/2005/8/layout/target3"/>
    <dgm:cxn modelId="{ACC5212B-7352-420B-8825-EEF34D373487}" srcId="{48B59A7A-EDF2-43D3-A6B2-5488F898D835}" destId="{F6A83D55-284D-44C9-BD9D-C5338DEC347A}" srcOrd="0" destOrd="0" parTransId="{57D6A248-830B-468D-9F0A-60D61B2A931B}" sibTransId="{5657160D-D5F0-4A26-BC15-E5E4D27375CE}"/>
    <dgm:cxn modelId="{F254DA66-9D26-4611-AD6F-9E5B0C45FB84}" type="presParOf" srcId="{26987DC1-A10A-4732-8D31-EA89718DE5B8}" destId="{946F0308-4818-4D54-B7C9-3E5A10D6FA66}" srcOrd="0" destOrd="0" presId="urn:microsoft.com/office/officeart/2005/8/layout/target3"/>
    <dgm:cxn modelId="{A841C121-4D46-44F9-9C04-30775B356CE0}" type="presParOf" srcId="{26987DC1-A10A-4732-8D31-EA89718DE5B8}" destId="{86EA9B32-46C7-45A4-9A9B-7C878FB4474A}" srcOrd="1" destOrd="0" presId="urn:microsoft.com/office/officeart/2005/8/layout/target3"/>
    <dgm:cxn modelId="{560C15EA-DC52-4B67-A1BB-7EFDAFFCCCF1}" type="presParOf" srcId="{26987DC1-A10A-4732-8D31-EA89718DE5B8}" destId="{14684CB9-A185-47C6-9285-BADADDB006EC}" srcOrd="2" destOrd="0" presId="urn:microsoft.com/office/officeart/2005/8/layout/target3"/>
    <dgm:cxn modelId="{B60E9329-9281-49CE-A099-7E3E5A3F9B48}" type="presParOf" srcId="{26987DC1-A10A-4732-8D31-EA89718DE5B8}" destId="{DC670269-A216-45DA-8F72-29B7BF713D3F}" srcOrd="3" destOrd="0" presId="urn:microsoft.com/office/officeart/2005/8/layout/target3"/>
    <dgm:cxn modelId="{EA4623D2-62E3-42F2-BD79-A1CEB28D4E27}" type="presParOf" srcId="{26987DC1-A10A-4732-8D31-EA89718DE5B8}" destId="{940FBB43-E982-4053-AA85-9D6A5313FB13}" srcOrd="4" destOrd="0" presId="urn:microsoft.com/office/officeart/2005/8/layout/target3"/>
  </dgm:cxnLst>
  <dgm:bg>
    <a:gradFill>
      <a:gsLst>
        <a:gs pos="0">
          <a:srgbClr val="FC9FCB"/>
        </a:gs>
        <a:gs pos="13000">
          <a:srgbClr val="F8B049"/>
        </a:gs>
        <a:gs pos="21001">
          <a:srgbClr val="F8B049"/>
        </a:gs>
        <a:gs pos="63000">
          <a:srgbClr val="FEE7F2"/>
        </a:gs>
        <a:gs pos="67000">
          <a:srgbClr val="F952A0"/>
        </a:gs>
        <a:gs pos="69000">
          <a:srgbClr val="C50849"/>
        </a:gs>
        <a:gs pos="82001">
          <a:srgbClr val="B43E85"/>
        </a:gs>
        <a:gs pos="100000">
          <a:srgbClr val="F8B049"/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CA354-AD9B-4FCA-A32C-478B6DB2361D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39E1B-3872-4F8F-9322-B645BDBA8BC9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kern="1200" dirty="0" smtClean="0"/>
            <a:t>Uno de los mitos más difundidos entre los jóvenes es (y entre muchos adultos) es que tomar cerveza o vino resulta menos perjudicial que ingerir licores como el vodka, el whisky o el aguardiente, pues las primeras tienen mucho menos alcohol. </a:t>
          </a:r>
          <a:endParaRPr lang="es-CO" sz="2400" kern="1200" dirty="0"/>
        </a:p>
      </dsp:txBody>
      <dsp:txXfrm>
        <a:off x="2262981" y="0"/>
        <a:ext cx="2983309" cy="4525963"/>
      </dsp:txXfrm>
    </dsp:sp>
    <dsp:sp modelId="{01F9D702-D324-4112-8DB2-A2741DB3A590}">
      <dsp:nvSpPr>
        <dsp:cNvPr id="0" name=""/>
        <dsp:cNvSpPr/>
      </dsp:nvSpPr>
      <dsp:spPr>
        <a:xfrm>
          <a:off x="5246290" y="0"/>
          <a:ext cx="2983309" cy="452596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400" kern="1200" dirty="0" smtClean="0"/>
            <a:t>La última parte de la frase es cierta, pero la conclusión es falsa. Lo que importa es la cantidad de alcohol que entra en el organismo y por ello se han establecido internacionalmente unas equivalencias.</a:t>
          </a:r>
          <a:endParaRPr lang="es-CO" sz="2400" kern="1200" dirty="0"/>
        </a:p>
      </dsp:txBody>
      <dsp:txXfrm>
        <a:off x="5246290" y="0"/>
        <a:ext cx="2983309" cy="45259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077991-2007-4760-999F-C0BB2191F90E}">
      <dsp:nvSpPr>
        <dsp:cNvPr id="0" name=""/>
        <dsp:cNvSpPr/>
      </dsp:nvSpPr>
      <dsp:spPr>
        <a:xfrm>
          <a:off x="0" y="391869"/>
          <a:ext cx="4937760" cy="4937760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CC38D3-4D71-4BCE-8C63-4A1392586A6E}">
      <dsp:nvSpPr>
        <dsp:cNvPr id="0" name=""/>
        <dsp:cNvSpPr/>
      </dsp:nvSpPr>
      <dsp:spPr>
        <a:xfrm>
          <a:off x="2468880" y="391869"/>
          <a:ext cx="5760719" cy="49377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600" kern="1200" dirty="0" smtClean="0"/>
            <a:t>Como lo recalco muchas veces: Lo más importante es darles buen ejemplo a los hijos, por ello es necesario que tu como padre o madre escuches la voz de Dios, ya que tu eres el sacerdote de la familia. Recuerda </a:t>
          </a:r>
          <a:r>
            <a:rPr lang="es-CO" sz="2600" b="1" kern="1200" dirty="0" smtClean="0">
              <a:solidFill>
                <a:srgbClr val="FF0000"/>
              </a:solidFill>
            </a:rPr>
            <a:t>Deut.6:2.</a:t>
          </a:r>
          <a:endParaRPr lang="es-CO" sz="2600" b="1" kern="1200" dirty="0">
            <a:solidFill>
              <a:srgbClr val="FF0000"/>
            </a:solidFill>
          </a:endParaRPr>
        </a:p>
      </dsp:txBody>
      <dsp:txXfrm>
        <a:off x="2468880" y="391869"/>
        <a:ext cx="2880359" cy="4937760"/>
      </dsp:txXfrm>
    </dsp:sp>
    <dsp:sp modelId="{337FBBBC-0CC1-4D91-93BA-7F9F62C234F8}">
      <dsp:nvSpPr>
        <dsp:cNvPr id="0" name=""/>
        <dsp:cNvSpPr/>
      </dsp:nvSpPr>
      <dsp:spPr>
        <a:xfrm>
          <a:off x="5349240" y="391869"/>
          <a:ext cx="2880359" cy="493776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000" b="1" kern="1200" baseline="30000" dirty="0" smtClean="0"/>
            <a:t>«</a:t>
          </a:r>
          <a:r>
            <a:rPr lang="es-CO" sz="2000" kern="1200" dirty="0" smtClean="0"/>
            <a:t>a fin de que </a:t>
          </a:r>
          <a:r>
            <a:rPr lang="es-CO" sz="2000" i="1" u="sng" kern="1200" dirty="0" smtClean="0"/>
            <a:t>temas</a:t>
          </a:r>
          <a:r>
            <a:rPr lang="es-CO" sz="2000" kern="1200" dirty="0" smtClean="0"/>
            <a:t> a Jehová, </a:t>
          </a:r>
          <a:r>
            <a:rPr lang="es-CO" sz="2000" i="1" u="sng" kern="1200" dirty="0" smtClean="0"/>
            <a:t>tu</a:t>
          </a:r>
          <a:r>
            <a:rPr lang="es-CO" sz="2000" kern="1200" dirty="0" smtClean="0"/>
            <a:t> Dios, guardando todos los estatutos y mandamientos que yo </a:t>
          </a:r>
          <a:r>
            <a:rPr lang="es-CO" sz="2000" i="1" u="sng" kern="1200" dirty="0" smtClean="0"/>
            <a:t>te</a:t>
          </a:r>
          <a:r>
            <a:rPr lang="es-CO" sz="2000" kern="1200" dirty="0" smtClean="0"/>
            <a:t> mando, </a:t>
          </a:r>
          <a:r>
            <a:rPr lang="es-CO" sz="2000" i="1" u="sng" kern="1200" dirty="0" smtClean="0"/>
            <a:t>tú</a:t>
          </a:r>
          <a:r>
            <a:rPr lang="es-CO" sz="2000" kern="1200" dirty="0" smtClean="0"/>
            <a:t>, tu hijo y el hijo de tu hijo, todos los días de </a:t>
          </a:r>
          <a:r>
            <a:rPr lang="es-CO" sz="2000" i="1" u="sng" kern="1200" dirty="0" smtClean="0"/>
            <a:t>tu</a:t>
          </a:r>
          <a:r>
            <a:rPr lang="es-CO" sz="2000" kern="1200" dirty="0" smtClean="0"/>
            <a:t> vida, para que se prolonguen tus días». Note que la orden de Dios comienza con el papá, la mamá. Cuando nosotros no lo estamos haciendo, perdemos la autoridad. </a:t>
          </a:r>
          <a:endParaRPr lang="es-CO" sz="2000" kern="1200" dirty="0"/>
        </a:p>
      </dsp:txBody>
      <dsp:txXfrm>
        <a:off x="5349240" y="391869"/>
        <a:ext cx="2880359" cy="49377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F0308-4818-4D54-B7C9-3E5A10D6FA66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684CB9-A185-47C6-9285-BADADDB006EC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/>
            <a:t>Si tu o tus hijos están enredados con estas cosas, te invito para que estudies la Palabra de Dios, Dios te ama, es por eso que envió a Su Hijo para muriera por ti en la cruz, para rescatarte de toda clase de vicios y seas feliz. </a:t>
          </a:r>
          <a:r>
            <a:rPr lang="es-CO" sz="2500" b="1" kern="1200" dirty="0" smtClean="0">
              <a:solidFill>
                <a:srgbClr val="FF0000"/>
              </a:solidFill>
            </a:rPr>
            <a:t>(lea Juan 3:16). </a:t>
          </a:r>
          <a:endParaRPr lang="es-CO" sz="2500" b="1" kern="1200" dirty="0">
            <a:solidFill>
              <a:srgbClr val="FF0000"/>
            </a:solidFill>
          </a:endParaRPr>
        </a:p>
      </dsp:txBody>
      <dsp:txXfrm>
        <a:off x="2262981" y="0"/>
        <a:ext cx="2983309" cy="4525963"/>
      </dsp:txXfrm>
    </dsp:sp>
    <dsp:sp modelId="{940FBB43-E982-4053-AA85-9D6A5313FB13}">
      <dsp:nvSpPr>
        <dsp:cNvPr id="0" name=""/>
        <dsp:cNvSpPr/>
      </dsp:nvSpPr>
      <dsp:spPr>
        <a:xfrm>
          <a:off x="5246290" y="0"/>
          <a:ext cx="2983309" cy="452596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285750" lvl="1" indent="-285750" algn="l" defTabSz="21780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4900" kern="1200" dirty="0" smtClean="0"/>
            <a:t>Que Dios te bendiga es mi oración. Amen.</a:t>
          </a:r>
          <a:endParaRPr lang="es-CO" sz="4900" kern="1200" dirty="0"/>
        </a:p>
      </dsp:txBody>
      <dsp:txXfrm>
        <a:off x="5246290" y="0"/>
        <a:ext cx="2983309" cy="4525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07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414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0207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13627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971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716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8123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7116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2418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6372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0746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7FAE-87F1-4EB8-A952-1DF1C6869E1D}" type="datetimeFigureOut">
              <a:rPr lang="es-CO" smtClean="0"/>
              <a:t>19/09/2013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C23F1-7577-4A15-9733-DCC55FD276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2711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5192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latin typeface="Algerian" pitchFamily="82" charset="0"/>
              </a:rPr>
              <a:t>Y los bendijo dios</a:t>
            </a:r>
            <a:r>
              <a:rPr lang="es-CO" sz="8000" dirty="0" smtClean="0">
                <a:latin typeface="Algerian" pitchFamily="82" charset="0"/>
              </a:rPr>
              <a:t>: </a:t>
            </a:r>
            <a:r>
              <a:rPr lang="es-CO" sz="4000" dirty="0">
                <a:latin typeface="Algerian" pitchFamily="82" charset="0"/>
              </a:rPr>
              <a:t>Clase 6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1113926" y="2200508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i="1" dirty="0">
                <a:solidFill>
                  <a:srgbClr val="0070C0"/>
                </a:solidFill>
              </a:rPr>
              <a:t>Una carrera para ejercer todos los día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547664" y="3096704"/>
            <a:ext cx="66247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400" b="1" dirty="0" smtClean="0"/>
              <a:t>Tema: </a:t>
            </a:r>
            <a:r>
              <a:rPr lang="es-CO" sz="4400" b="1" dirty="0" smtClean="0">
                <a:solidFill>
                  <a:srgbClr val="FF0000"/>
                </a:solidFill>
              </a:rPr>
              <a:t>TOMANDO</a:t>
            </a:r>
            <a:r>
              <a:rPr lang="es-CO" sz="4400" b="1" dirty="0" smtClean="0"/>
              <a:t> ando</a:t>
            </a:r>
            <a:endParaRPr lang="es-CO" sz="4000" b="1" dirty="0">
              <a:solidFill>
                <a:srgbClr val="FF000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39552" y="4797152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400" b="1" i="1" dirty="0">
                <a:solidFill>
                  <a:srgbClr val="0070C0"/>
                </a:solidFill>
              </a:rPr>
              <a:t>Cómo identificar y tratar a un joven que abusa del alcohol </a:t>
            </a:r>
            <a:endParaRPr lang="es-CO" sz="3600" b="1" i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http://t0.gstatic.com/images?q=tbn:ANd9GcRyR00gpSbRpATTlQTOvdr1Fwu1_G5QTCisIenp_gEqnPf5gr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077072"/>
            <a:ext cx="3547095" cy="2567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29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764704"/>
            <a:ext cx="4042792" cy="5361459"/>
          </a:xfrm>
        </p:spPr>
        <p:txBody>
          <a:bodyPr>
            <a:normAutofit fontScale="92500" lnSpcReduction="10000"/>
          </a:bodyPr>
          <a:lstStyle/>
          <a:p>
            <a:r>
              <a:rPr lang="es-CO" dirty="0" smtClean="0"/>
              <a:t>Cualquier incidente de borrachera es abuso de alcohol, pero eso no significa necesariamente que ya existe un problema serio.</a:t>
            </a:r>
          </a:p>
          <a:p>
            <a:pPr marL="0" indent="0" algn="r">
              <a:buNone/>
            </a:pPr>
            <a:r>
              <a:rPr lang="es-CO" i="1" dirty="0" smtClean="0">
                <a:solidFill>
                  <a:srgbClr val="FF0000"/>
                </a:solidFill>
              </a:rPr>
              <a:t>En esta entrega conozca algunos elementos que le permitirán hacer un juicio más claro y manejar la situación.</a:t>
            </a:r>
            <a:endParaRPr lang="es-CO" i="1" dirty="0">
              <a:solidFill>
                <a:srgbClr val="FF0000"/>
              </a:solidFill>
            </a:endParaRPr>
          </a:p>
        </p:txBody>
      </p:sp>
      <p:sp>
        <p:nvSpPr>
          <p:cNvPr id="5" name="4 Cerrar llave"/>
          <p:cNvSpPr/>
          <p:nvPr/>
        </p:nvSpPr>
        <p:spPr>
          <a:xfrm rot="10800000" flipH="1">
            <a:off x="4499992" y="980728"/>
            <a:ext cx="360040" cy="48245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2050" name="Picture 2" descr="http://t1.gstatic.com/images?q=tbn:ANd9GcT9IaU4GvCVV_HEBQlMRQxkYDNm-9rQc_B-D9z61rRsblvuS3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3816424" cy="482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43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1143000"/>
          </a:xfrm>
        </p:spPr>
        <p:txBody>
          <a:bodyPr/>
          <a:lstStyle/>
          <a:p>
            <a:r>
              <a:rPr lang="es-CO" dirty="0" smtClean="0"/>
              <a:t>Tome nota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690864" cy="478112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es-CO" dirty="0" smtClean="0"/>
              <a:t>La mayoría de niños y adolecentes piensan que es muy fácil conseguir alcohol.</a:t>
            </a:r>
          </a:p>
          <a:p>
            <a:r>
              <a:rPr lang="es-CO" dirty="0" smtClean="0"/>
              <a:t>Cercal 15% de los menores de edad han tomado alcohol dentro del colegio y 10% lo han hecho antes de llegar a la institución educativa.</a:t>
            </a:r>
          </a:p>
          <a:p>
            <a:r>
              <a:rPr lang="es-CO" dirty="0" smtClean="0"/>
              <a:t>El 12% de los varones menores de edad han tenido peleas bajo los efectos del alcohol.</a:t>
            </a:r>
          </a:p>
          <a:p>
            <a:r>
              <a:rPr lang="es-CO" dirty="0" smtClean="0"/>
              <a:t>La elevada permisividad de los padres con respecto al consumo de alcohol en sus hijos contribuye de manera muy sería a aumentar los riesgos.</a:t>
            </a:r>
            <a:endParaRPr lang="es-CO" dirty="0"/>
          </a:p>
        </p:txBody>
      </p:sp>
      <p:pic>
        <p:nvPicPr>
          <p:cNvPr id="3074" name="Picture 2" descr="http://t3.gstatic.com/images?q=tbn:ANd9GcTaIgHwb3iu5yc-DtlIlx3mwDGaEzwWA5hmviaUEEB-xFCNftyxN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8640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t2.gstatic.com/images?q=tbn:ANd9GcSrpMr6kpkZCfOFGfLp91YIRdwS7xPIp0LhjlbWjkSFJOR74zyQd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933056"/>
            <a:ext cx="3223007" cy="2335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001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1143000"/>
          </a:xfrm>
        </p:spPr>
        <p:txBody>
          <a:bodyPr>
            <a:normAutofit fontScale="90000"/>
          </a:bodyPr>
          <a:lstStyle/>
          <a:p>
            <a:r>
              <a:rPr lang="es-CO" i="1" dirty="0" smtClean="0">
                <a:solidFill>
                  <a:srgbClr val="FF0000"/>
                </a:solidFill>
                <a:latin typeface="Agency FB" pitchFamily="34" charset="0"/>
              </a:rPr>
              <a:t>Indicadores de posible alcoholismo</a:t>
            </a:r>
            <a:endParaRPr lang="es-CO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826768" cy="4277072"/>
          </a:xfrm>
        </p:spPr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r>
              <a:rPr lang="es-CO" dirty="0" smtClean="0"/>
              <a:t>Tiene tendencia a ingerir alcohol cuando experimenta tención o nerviosismo.</a:t>
            </a:r>
          </a:p>
          <a:p>
            <a:pPr marL="0" indent="0" algn="r">
              <a:buNone/>
            </a:pPr>
            <a:r>
              <a:rPr lang="es-CO" dirty="0" smtClean="0"/>
              <a:t>Ha sufrido de lagunas de memoria, durante las cuales actúa de una manera aparentemente normal.</a:t>
            </a:r>
          </a:p>
          <a:p>
            <a:pPr marL="0" indent="0" algn="r">
              <a:buNone/>
            </a:pPr>
            <a:r>
              <a:rPr lang="es-CO" dirty="0" smtClean="0"/>
              <a:t>Suele beber a escondidas y guarda provisiones de alcohol antes que de cualquier otra cosa.</a:t>
            </a:r>
          </a:p>
          <a:p>
            <a:pPr marL="0" indent="0" algn="r">
              <a:buNone/>
            </a:pPr>
            <a:r>
              <a:rPr lang="es-CO" dirty="0" smtClean="0"/>
              <a:t>Toma muy rápido.</a:t>
            </a:r>
            <a:endParaRPr lang="es-CO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32040" y="1600201"/>
            <a:ext cx="3754760" cy="427707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Una vez comienza a tomar, le resulta difícil detenerse.</a:t>
            </a:r>
          </a:p>
          <a:p>
            <a:pPr marL="0" indent="0">
              <a:buNone/>
            </a:pPr>
            <a:r>
              <a:rPr lang="es-CO" dirty="0" smtClean="0"/>
              <a:t>Prefiere eludir las conversaciones relacionadas con el alcohol.</a:t>
            </a:r>
          </a:p>
          <a:p>
            <a:pPr marL="0" indent="0">
              <a:buNone/>
            </a:pPr>
            <a:r>
              <a:rPr lang="es-CO" dirty="0" smtClean="0"/>
              <a:t>A pesar de la evidencia, no reconoce que el alcohol le esté causando problemas. Cree que son exageraciones de los demás o culpa del tipo de alcohol que bebió.</a:t>
            </a:r>
          </a:p>
          <a:p>
            <a:pPr marL="0" indent="0">
              <a:buNone/>
            </a:pPr>
            <a:r>
              <a:rPr lang="es-CO" dirty="0" smtClean="0"/>
              <a:t>Se niega a conseguir algún alimento mientras toma.</a:t>
            </a:r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4283968" y="3326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dirty="0"/>
              <a:t>Algunos de los siguientes puntos le permitirán identificar si es necesario preocuparse y acudir a un especialista: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79512" y="6021288"/>
            <a:ext cx="8676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Siente la necesidad de consumir con frecuencia, pero lo disfraza como una manera normal de divertirse, una exigencia social o fruto del trabajo.</a:t>
            </a:r>
          </a:p>
        </p:txBody>
      </p:sp>
      <p:sp>
        <p:nvSpPr>
          <p:cNvPr id="7" name="6 Cerrar llave"/>
          <p:cNvSpPr/>
          <p:nvPr/>
        </p:nvSpPr>
        <p:spPr>
          <a:xfrm>
            <a:off x="4283968" y="1700808"/>
            <a:ext cx="233772" cy="38884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" name="7 Abrir llave"/>
          <p:cNvSpPr/>
          <p:nvPr/>
        </p:nvSpPr>
        <p:spPr>
          <a:xfrm>
            <a:off x="4704584" y="1700808"/>
            <a:ext cx="155448" cy="38884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276536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8164" y="260648"/>
            <a:ext cx="9125835" cy="1143000"/>
          </a:xfrm>
        </p:spPr>
        <p:txBody>
          <a:bodyPr>
            <a:normAutofit fontScale="90000"/>
          </a:bodyPr>
          <a:lstStyle/>
          <a:p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Cómo actuar si su hijo está abusando del alcohol</a:t>
            </a:r>
            <a:endParaRPr lang="es-CO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s-CO" b="1" dirty="0" smtClean="0">
                <a:solidFill>
                  <a:srgbClr val="002060"/>
                </a:solidFill>
              </a:rPr>
              <a:t>Mire cuantos de los indicadores explicados en la siguiente columna cumple su hijo.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rgbClr val="00B050"/>
                </a:solidFill>
              </a:rPr>
              <a:t>Controle de manera directa y explíquele por qué considera la situación inaceptable.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rgbClr val="7030A0"/>
                </a:solidFill>
              </a:rPr>
              <a:t>Muéstrele las consecuencias del consumo abusivo de alcohol a esa edad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chemeClr val="accent6">
                    <a:lumMod val="75000"/>
                  </a:schemeClr>
                </a:solidFill>
              </a:rPr>
              <a:t>Ofrézcale apoyo y ayuda, pero sea firme en sus rechazo al consumo.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rgbClr val="FFC000"/>
                </a:solidFill>
              </a:rPr>
              <a:t>Ejerza los controles que sean necesarios en el manejo de tiempo, dinero, ocio y amigos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chemeClr val="accent3">
                    <a:lumMod val="50000"/>
                  </a:schemeClr>
                </a:solidFill>
              </a:rPr>
              <a:t>Sea consecuente con cualquier sanción que anuncie.</a:t>
            </a:r>
          </a:p>
          <a:p>
            <a:pPr marL="514350" indent="-514350">
              <a:buAutoNum type="arabicPeriod"/>
            </a:pPr>
            <a:r>
              <a:rPr lang="es-CO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 siente que la situación se le sale de las manos, consulte con un profesional.  </a:t>
            </a:r>
            <a:endParaRPr lang="es-CO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52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¿Sabía usted que…?</a:t>
            </a:r>
            <a:endParaRPr lang="es-CO" b="1" i="1" dirty="0">
              <a:solidFill>
                <a:srgbClr val="FF0000"/>
              </a:solidFill>
              <a:latin typeface="Agency FB" pitchFamily="34" charset="0"/>
            </a:endParaRP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76175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7041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0.gstatic.com/images?q=tbn:ANd9GcQHMZpGdFBm6Dz5jWDkdENQhnTOeYMznlrlOJdxQvedN0XmvHgzQnH5ug3J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7" y="265499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598102" y="2070739"/>
            <a:ext cx="22267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Un </a:t>
            </a:r>
            <a:r>
              <a:rPr lang="es-CO" sz="2000" b="1" dirty="0" smtClean="0"/>
              <a:t>trago </a:t>
            </a:r>
            <a:r>
              <a:rPr lang="es-CO" sz="2000" b="1" dirty="0"/>
              <a:t>de whisky</a:t>
            </a:r>
          </a:p>
        </p:txBody>
      </p:sp>
      <p:pic>
        <p:nvPicPr>
          <p:cNvPr id="1028" name="Picture 4" descr="http://t1.gstatic.com/images?q=tbn:ANd9GcQNXhUmPSMqPgx7y9JqU0BJMCeoGKPLg6AEirs8hH0NhQMncx6dQ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716" y="1329192"/>
            <a:ext cx="1368152" cy="148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vimart.com.mx/blog/wp-content/uploads/2010/08/Fotos_de_carta_vi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733" y="2924944"/>
            <a:ext cx="936105" cy="140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283968" y="1606294"/>
            <a:ext cx="28469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Una copa de aguardiente</a:t>
            </a:r>
          </a:p>
        </p:txBody>
      </p:sp>
      <p:sp>
        <p:nvSpPr>
          <p:cNvPr id="6" name="5 Rectángulo"/>
          <p:cNvSpPr/>
          <p:nvPr/>
        </p:nvSpPr>
        <p:spPr>
          <a:xfrm>
            <a:off x="5724128" y="3522859"/>
            <a:ext cx="14136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b="1" dirty="0"/>
              <a:t>Una copa de </a:t>
            </a:r>
            <a:r>
              <a:rPr lang="es-CO" sz="2000" b="1" dirty="0" smtClean="0"/>
              <a:t> </a:t>
            </a:r>
            <a:r>
              <a:rPr lang="es-CO" sz="2000" b="1" dirty="0"/>
              <a:t>5 </a:t>
            </a:r>
            <a:r>
              <a:rPr lang="es-CO" sz="2000" b="1" dirty="0" smtClean="0"/>
              <a:t>onzas de vino</a:t>
            </a:r>
            <a:endParaRPr lang="es-CO" sz="2000" b="1" dirty="0"/>
          </a:p>
        </p:txBody>
      </p:sp>
      <p:sp>
        <p:nvSpPr>
          <p:cNvPr id="7" name="AutoShape 8" descr="data:image/jpeg;base64,/9j/4AAQSkZJRgABAQAAAQABAAD/2wCEAAkGBxQSEhUUEBQVFRUUFRQUFBUVFRQUFBUVFBQWFhQUFBQYHCggGBolHBQUITEiJykrLi4uFx8zODMsNygtLisBCgoKDg0OGhAQGywkICQsLCwsLCwsLCwsLCwsLCwsLCwsLCwsLCwsLCwsLCwsLCwsLCwsLCwsLCwsLCwsLCwsLP/AABEIAOoA1wMBEQACEQEDEQH/xAAcAAACAwEBAQEAAAAAAAAAAAAAAwIEBQYBBwj/xABHEAACAQICBQgGBgkDAwUAAAABAgADEQQhBRIxQVEGMmFxgZGhsRMiM1LB0QcUQnKS8CNDU2KCk6Ky4RVUg8Li8RY0c3TD/8QAGwEBAAMBAQEBAAAAAAAAAAAAAAECAwQFBgf/xAA1EQACAQIEBAMHAgYDAAAAAAAAAQIDEQQSITEFMkFREyJhFDNCcYGRocHwBiNSsdHhFZKi/9oADAMBAAIRAxEAPwD7hACAEAIBCo1tkgFWrVMo2WSIJijvkKQsOFW/+Ja9yAMkHoYyLsA2wk/4kgr/AFgcZTMWsS1r7DJvcixNVkkEmqcIzBIiWP5ykakk2rHjJzWIsNp1b7ZZMWJFxFyD0GSD2AEAIAQAgBACAEAIAQAgEHkArPRvKuJNzw0wuZz8otYXKlbFHdM3IskQp4hjvkZmTYvhrDifCaXsiljPq4km/TMnJl0hNFbt0SI6ksuVnAM0k7FUT+sbL7Oj4xm7iwwVxJzIWYqrWvslXK4SIkkSNSSavFyLEXqSG2TYuYNtvZNabKMszQgIAQAgBACAEAIAQAgHjGwgGdgccWoo72DMgZgNgJ2gdF5W5NitVx5LWWZuTLWLiIxW57JZJtFWIegScx5SriyyYsUCDkJXKybjqmyw7SZZ9iDOrpZplJF0W8NTsLy8dEVkQrIWzEq9SULF5BIym0IOxZoJbMzSC7lGQr4ixkuQSIJVvKXRNidhtk2RB5oPHrVeqEBtTb0ZYiwLDnBTvta0tTd2yJGxNioQAgBACAEAIAQAgBAPDAMupQ9y18/Va+qe0ZqenPqlGiblChi1FTUrU3onYrMFak/3aimw6jaUS1LGw9TVGcvexBSOks7CVzk2LCVcs5ZPQiwmpjgNkq5DKLTFI20CVunuTZjtZTvtJ0Y1J+lQC15N4oWZXq11lHJEpMR6dQZGawsyTYobLycwsQdhvlGy1iC17bBfqlbk2JV6DVUKNdFawJBs1r5gEbL7O3KWV2VZqaIwy011KahVUCwGQm8FZGbL80ICAEAIAQAgBACAEAIAGAUCZRkine3y3d0o2WKOKsRbMdRIlHIlIyauGYG6v+IA+IIlWXsLatVG4HtPyjMyLCmxr+6fD5yHJ9ibC/r7D7LeHzlHUJSJrpE+6/d/mR4noTlBtIN7r34ZfOHUGUiuLqe4e0gSueXYWQ5Xqk7AOm5Pwk5pDQfSoP8AaYDqB85KbBbpYUHnMx7beUEF6goXmi3ie+SmQxytnNEyrLuA39k6IFJFuXKhACAEAIAQAgBACAEADAMvX+PhM2WsJqtM2yyKFepKssUq1SVbLFU1rSlySP1gyuYWD00hyJsHpYzCxIVYzE2JitIzEWGLUlsxNixTeLkFhGhEDvSSbgYj5yyZVos6Axy1RU1SCUcow4MNxnRRldGc1Y1psUCAEAIAQAgBACAEAIAQDkjpEKxV7bTY8duRnlyxsI1XTlo+h1+A3HMhtTE/nP8APCdGZMzylHE4gcfzeVc0XUSnVrfnsmbmLFP026Uz9C2US9e22ZuaJUSP1iRnJyh9akeIMrGJiOMZxlGJXvJUiLFhK0vmQLFOvJUkRYeuItLZ0hYjidIKouT+egb5SdeEVdstGlKT0Rhae5Z+gpMygghHa5yICqSLDiTYC/GZ0sR48skPuazwzpwc5nM/QjTrVq9WvUapZyLsrldYqN632DLPonXVaVenSi3pq7fqc8IpUZTa3eh9xDkbD8fOegkchL0x6IBIV+iAMSoDs7t8AnACAEAIAQAgBAOC0xT9Y9bD+oz4/jKtVUj2cI/LYytZk5jW6Nq927snJQx9Wnpe50yoQnuhbY9xtW/3W+B2dk9GHEYvcyeC7FN8ed9xmctWwHDPsA+Uuq7lrcq8LJdCp/qajK+7eeHSfzlJU2kHh2+h7Wx1xcSsqjIVBoqNpC0qpMt4R7Tx2cjO0HRLDaSAk52yPBZ6NKAbT+euFORPszY6npW+wE9QPZJdWS3JWDkxy499y2G3P5CZPFW6mqwL6kkru21z1LYeNrzCeLlsjZYWCLWHNum+2+d5wVZym7tlsiWiOI+lNwqeqtgVQbcueG+Anu8BerucPELuj9TtfoRamMIdXJwAGXhvPj5z2KMX7TNy9LHnVpJ0YJH0UvO85Dz0kWALXEAY63F1NmHNPT08R0SHfoSizhK+ut9h2EcCNolYzzISVmOlyAgBACAEAIBxOll9Z+h2nynG1qevhNjGqCeAmeiiuyzRMuhVRZeLNEyrUpA7pqps0ViFKivur+ES8qku4aRF8JT9xe4SVWn3CihTYRNyjullWn3LZULTCrfmjulnVl3JshiUxuAlXN9xoPRJk5EMeqyjZRjkTolGyjH01mbZRlTT2hExWqlTYSO7fOnB4qVF3ic9RKUXF7HccjdA4ejQ1EpLa2qdYa5K55MWvfpn2eEqOpDM9zwa0csrI3l0dSHNRV+6NT+206zE9OCXp7yfOAYWOwn1epr3Yqxz9ZiALc0Jew45DbfjMptxdy8ddDVotNEynoMoZVOh1/qX/B8JW1pfMtui7LlQgBACAEAIBxulV/SVPvX7yflPluNLWX0PVwmyMiqs+biz0kVmE1TNEJqCWTLoUVl7lxLrLpl0RMkkW0siQCRcHoWGyByiUZDGoso2UY+mko2UY+muzrmbZVlpVzEpB6mM9jsOTvs+7yn33D/dI8HE85qzvOcIBS0tSDJnxA6r5A99pSautS0dyhgCdUA3uuRvt6JEVZWD3uXmPNPBh3H1T5y76EIvSSAgBACAEAIBymlU/SP0k/P5z5/i0bt/I9LCvyow6wnyS0PVi9Cs4miNEJeWRdC5YsQIliyFskspFrkdSTcm4WgAFgDVEqyjGoJRkMsLM2VY6mJRlGW1GYlafMjGex1fJ0fo+0T9A4f7pHg4nnNWdxzhAE4unrIw4g2690iSuiVuZq87WGxlB/PfKIMskXUjiDb4S/Qgu03uAeIB74QJSQEAIAQAgHLaa9o9txv4D/M8DjF0ro9HCbGLVAOc+RlvoerEqPLo0QlxLouhJli5EiSWIySSJliTwwSFoA1RKsoxqSjIY9Jmyg6nKsoyyOcvXFFeYxnsdbyf9n2z7/Ae6R4OI5zUnaYBACAZNIZAe6WX8LEfCZx2LPcs05oVH4TmAcLj8JI+EhAdJAQAgBACAcxpv2jdnkJ4fF1ZXPQwhhVFnxt9T1olepLo0QlhLJl0KYS6LIgwlixCSSeWkliNpJJ6IIJrKMqxqSrIY9Jmyg6nKsqy0h2RR50YVNjrOT/s+34T9AwPukeDiOc1J2GAQAgGbb1nH7/mFb4yi3ZboTSXRUsYXf0MfEA/GQB8kBACAEAIBzGnvat1KfCeLxheQ78GYbGfFdT14ldxLo0QppZFkKIly6FtLFiJEkk8MkkheSSeiATEqyrGrKsqOSZsqOpyrKMsqYo+8RjUOt5Pez7fgJ+g4P3SPAxHOak6zEIAQDPqj12/hPhb4SnUt0JJLlR2F2t1g+FvhI6gsSQEAIAQAgHMcoB+mPSonj8W1pndhDDafEdT2ICnElGiEsJdF0KYS5YWZYkiVkkkSJNyUeWk3JuAEghslaQCayGVY+nM2UHU5RlGWQJNHnRjU2Os5O+y/iM/QsJ7pHg1+dmrOoxCAEAoVvaN91D4vM/jZb4T1ZoVG4bnN1L/ANUgksySAgBACAEA5XlKbVx0p8Z5XFV/KOzCbmOZ8K92ezAU0lGqFNLFkKaXRYWRLIsiMkk8tJJPLRcABFwS1ZFyD1RIbIY9BKMox1OUZRljd2HylqGtRGFTY6rkw16N/wB4z9CwmlJHg1uc150mQQAgGfW9q33E/ueZW87foX+Eks1KDcNzm6l82kdQWZICAEAIAQDkOV1xWQ7rAHtvPL4m/wCW0deF3MufCS5me1EW8lGqFNLFkLaWRYU0uiURkknhEEhaASAi5BICQCQEgqMQSjIY+nKMoNrNZTfgfKTQ94jCodTyUP6HL3jP0PCe6R4VfmNmdRiEAIBm1Pav0Kg/uPxmS52XfKhompQnhec3Uo/uPxkdQWpICAEAIAQDh+XlX1rbwFYDq4TzOIxbgzrwr1KSnIdU+EktWe1Ag0I0Qoy5ZEGkouKMuSeSSTyCT2AeyCCQkAmsqyrGrKsqxiiVZRnmP5h6bDvOfheWoc6MZnWckT+htwM/QME70kzw8QrTNydhgEAIBmfrKh4sPBVExi/OzRryoas2MxuDOb/eA7lX5yECzJAQAgBACAfNfpKq6tTWJsLAX4XGR6pw43zQsdNDR3KmhMWalFCdtrHrGR8p8TjKPh1Wj2ab0LjTmRshbGWLoUxlkXQsy5J5BIXgBAJCQCQkEElkMhjVlCg1TKsqzG5XaVNGmmrtZrdgH+RO/h+GVWTv0MJysdx9H2scMGb7dmn2eDa8Oy6HiYjnOonYYBAAmAYmj6wdS4Nw7OR1a5A8phHv6mkuxdWbIzGaON1JH2mY+Nh4CRF3JZaliAgBACAEA4jlnhqdfWViARlci46iOHlPF4jUcHc7cMj5/omi2CcqHD0WN9Um5Q8VOWXRPHxM4YqKdrSXXuerThbY6dK4YXBBHRPIlBxZsgYxYshZMsXQsmSWI60mxIa0WABoBINIsCQMMgYsqyo1ZRlWMLgbZCi5bFWc5pbRz4qsruCmHoqxZ2FhxNr5nIDIeE9jCThQpuN/M3sctXTc7fkPphLGnUK0yoUIrWVtW3qg7r2tewGZn0eCkorKzya0W3c7GpWVRdiB1meg2kc9iu2kB9kE+AlPEXQnIxT1XbbkOA+chtsWsCrLRiGyppLEFFIXnt6qD947+yc2MxHgwut3ol6s0pQzP0Rq4Gh6Omie6oF+JAzM6KUcsEmZSd5Nj5oQEAIAQAgHCcp8GajE0mGvndSRn2HbPE4ks2h3YZ2Pm2mTVpE+lpOLbwpKzgo04S0jJHqwkrGTh+UQQ3SpboNx3gzolgc+jRr4kept4PlkhyqWvxDA+F5w1OFSWsSylF9TZw+mKVTmuO+cU8JUhuixZ9KDMsjRYC4kZWTcNeLC57rxlYuHpBGVgVX0jTpi7sq9ZAl44epPlRD0Mqvy0wy31W1rcCLd5nZDhVeW6sZ+JDuZ7cuwxsnq9QLE+E6Fwdx31IzwezLGF03WqH9HSrOd3qnz3Sk8HTjzSSDaJae0tWw9EPjabJSqMi+iDL6V1DhnFxzfVVu+b8Pw1CdW9N3a1v0ODF1Eo6GLyN041fTK1Ev6JfS1HBLMAq0mJ25219UAbdnGe5VjTo03NrY8uMpTaife8JhBbXIzf1uJGtntkUIZoqffUmcrPKuhcVAJ1KBlclLpFRWIxCoPWPUBtPUJWc1Fakxi5bCsFo8tU9PVFmtqot+aNt7cZyxo56niz+i7GjnZZY/U152GQQAgBACARc2B6jAPmulFOIBs4VlJ1i2YAFyH42yIy32nkYyOfY7aLynG1OUdRCfRYyg44M5//VQR+Kef7BTnrOD+aPRzWHJyhNX2uGw9YbylSm5/CNf4TP8A4/JyVJL53/0TmF6uBfn6PdOqip/sN/CMmMjy1r/X/JOWL+FEDo/Rp/UOv/BiR5LaM+PXxp/VF8kOw2ngtHrzSU7a6Sjnj3uk/wDqXUorb9R6vgl/XgddZ/iZjKGLe8PwjRVRgxeD/wBzT/nD5yng4r+h/YnxT0YzB/7hOytfyMeDif6PwPFRComDba7t91q7eCzSMcXHaK/8lXUTFLo/A7sNUc//AF8Q1+1lmjnjus0vqv0M8sH0H06WHXOngGP/AA0U8XYSlsRLmrflv9BaK2RZp48rbUoYal/8lekpH8KD4yjw1+ecn8k/1Iu2W6ePLc7EKf3aC3v0ByT4MJi6MIPk/wCwd10++h82+kqszGilnAIerquNWoGNlOutzmNUi++0+n4dTUFJ/JHk4uV2kUvoxqqMW6ltU1aLom67h6dQDupnul+K39mbXpf5FcE4+Orn6H0Hp+m9NVc2ZQAb9G4jcROXA8UpKChVdmvs18zTFYSam3FXTL9PSivU9HSSq5tcuKbCkOj0rWUnoF56sMTCpHNT1OOVNw0loXFwztzmCjgmZt0sfhL+Z9St0PoYNENwM/eObd5kqCRDbLEsQEAIAQAgBAF1nsLno85DB8y5X6MxGBqnF4ZDXw5ualNc3RTzhbeu8EXtbPKcVWk82ZHVSqJrKylgcPgMZRFSlQoVKYAU2RRUpn3XtmD/AOc55GNeIoeaF7HTTm9mzI0l9H2EqX9DrUm3Zllv1N85w0+NVoPzpNHQrdTktI8hMVRv6NRVG5kOf4Tn5z1qPFsPV3dn6mto2sjncRh69LnrWTrDrPRjOnPlaf2OdxdxQ0hV/a1Pxv8AOXyR7IrckNKVv21X+Y/zkeHDsvsTmfdh/q1f9vW/mP8AOT4cOy+xXM+4f6tX/b1v5j/OPDh2X2GZ9zz/AFKsdtWqeuo/zkZI9l9iy1PFZn2sx6yT5yHlRvSg27I29EaKLEeqzE7FVS7H+ETir17f70PSpxjSWp3GjuReIq29IVw6ZZWD1j2DJe+ePPiNGDtHzv8ABnVxa+FHfcm+T1DDCyAlsru3rO2W7cvZMqcqmJnrp8jycRWk1qz5z9J6fWGrGi6uaYenqJmULGnUPrb7ik632XyG2fS4SCpxy+pw1G7HGchuQ2Ix1RSL0qQuxrG+Wp7gFiWvluna5K+VGKVtWfpLkxydpYegiqXqkgE1Kx13YnO5PwnJ/wAfh3PxHFX/AH0NJV6j0ubwE7UktjE9kgIAQAgBACAEAIBm6eqlaY1dpYWHG2du21u2Z1JZY3LRV2VcNivVDIfVYAjhY5jKE7q5DVnYx8foui1Q1adNadY7alMajN0VAMnH3gZSUMysyVNlGph+IAPFeaf4TsnjYrg8Z+anozpp4prRlVqpTnZDjuPUdk+dr4KpSdpI9CE1LZk/rVM7TbrGU5lCpHlNSnjtBYevtp0m4EqD4ib08dXpfExocnpD6M2qG/1hVA5oFLYOF9a57Z69P+IIxVnD8/6KSgmVk+ig78T3Uv8Avmj/AIij0h+SngepZpfRTT+1iHPVTUf9Rmcv4ifSH5JVFdzTwf0bYNPaGo/3nCj+kCc1TjuJlypI0UIo1qHJXApsoIevWc+JM45cSxkt5f2L3a2NnDBKY1aaBeCqoB/CMzOSXi1nq239ysm95G1gdHVGzI1B+9tP8O3vtPXwXBKs7Snojhq4mK0Rt4bAqmzM8TPrMPhKdFWijglUlLcy+UHJ/D4ghqg1aiggVUsGCm11a4IdcgbMDmARYi86HBMrmZl1qdHCUSKK2LnUUkKGqO9hrWUABQAWOWxLzKo40otloXm7G/oDEa1Ff3br3bPAzSGqKy3NOXICAEAIAQAgBACAEAx+UWxRx1tnEWnNiX5TSmtTlMNpP6tW9HVyoVmJpOchSqtm1JjuVjdlPEsOE48DiYu9NvY6a1ByjmRuVkvsnqHAUqlOSBfo5EoRlpJXJTa2KVXRFJvs6p4oSvgMvCcdThtCfSxvDF1I9St/6fzulVh0MqnxFjOOfBYvZnTHiL6omuh8QNlVD1q6/EzklwKXS37+hqsfT6pkxojE+9T/ABVPK0yfAqnoX9vpeo2noLEHa9IdtQ/KSuA1fQh8QpFujyaf7VZB92n8WM1jwBvmkv39ikuIx6RNGhyepDnvUf8Ai1R3LOqnwKhHfUwnj5vbQrae5Q4XRa03amAj1BTZlAuusDZjfaMs56NLB0KXLFHLOrOerZv0NLI6B0IKkXBnRYpcTW0sNi5nokkXKOPxIpoauIbUQDWz29GXHgOMpUqxgrtl4QlN2SOSdq1djWqqad1NPD0b500Y3Z6mftHsL8BYcZ40sWq9VRWy/udzpqnCy3O05M5Uznf1ifAD4T1actDjkjdUzYoewAgBACAEAIAQAgGVyjw7PSJp5uh11HvW5y9ov22mNeGeDSL03ZnIjCLi0KkAo3qup3dB6Z80sLVnUzQdrHo+Kqe5HC6PxmEGqT9aojmMMsQg3KwOTgcQb9Bntp1qUb/gwn4VV6aMvYXSlOplsOzVYarXG0cGIvunTSxEKnU5p0ZRLZRTvt15ToMT30MEXPRTkokaqwQNVYJsOVYAwLFxYi8gGZpbRFLFU2pYimKiNtBvt3EEZg9MNC5X0HyYpYSmUpu60hnqvULhOgE7BKOyV2yyV3sXKekUAIwqCoR9s5JfiWO3xnDPGN+Wisz79DdUbaz0Kz6LLkVcWy1GBDIgv6NG96x5zcCdnATmWGqTbdSRt4sY6QRQxtqRsSWZidUWzuc7nonBHDqlUyxd2ap5ldm7yfFk+PE757VN20OWpsb9MztRzk5ICAEAIAQAgBACARcQDiNNYZ8JVOIoKXR/bU12ke8o2X39/GcFSlKnU8SG3VHVGanHLL6F3A6WFZNejU1l3kAayn3XU5q3QZ0qpmWhnKnldmVsf6OoCKqh75EkC5HC9s+28znCMv8ARaLlHYx6lJ09hXKDclRfSU+4nW7mUTnvVp8rTX2f+Db+XPnRBdO16ftKCuPeoVcz/wAb5D8Rllj8uk4k+x05cs/ui3R5VUv1npV6GpE27UvLQ4jSlvoUlw6r8LTLdLlPht9ZB94Mn9wm6xdJ7MyeCrL4RycpsLb/ANxRvw9IPOT7VS7lXhK39I0cpsJ/uKfY1/IQ8XS7k+x1v6TxuVWE3O7/AHKVVvHVt4zOWPoRW5eOArPp+RT8q0/V0Kh6X1Ka+LE/0zlnxeittTZcPl8UkvyUa+mq9Tb6KkOC69Vu/wBVe9TOeXE6kuRJfP8AwaLC0Y73l+D2k+sb1Gaod2uRYdSABR3TBtzd6s83y0RNkuRJGjSJa1h1DcOobp105prLBGbjZ3ZDH4oU/VHrVdoUW9X943yEirNw8q1kUjFS1exQwGDeq5JN2PObPVUe6t/PaZSEFT1esmWlK6t0OuwlIKAq7BOygm3dnPNmlTE70YE5ICAEAIAQAgBACAEATXohhYi94YTscbpfkkyua2EZqdTeVtmODA5MOgiclSg75oaM6YVtMstTLOkmX1cXSsf2lIWB6TTY27mHVMJVpR54/VGmSL5X9GQq0VcfoqitfYCdQ9zW8LznnUUuVmkU1ujF0hhaybVYdNj5zz6jqJ6nXTcGZL4ioN5mNovc6VFANJ1N58I8KPQvlR7/AKk53+A+UeCi2X1JLjm94yrpoWQ5K7neZm4xRRpFvC0nY5AnxlWr7Izk4I28Lop9r2UcWIHnLLDy3by/NmEqi6altcTQp/bNVvdpC/8AUcp3U1SjteX9jCWd+haOlmOVNdS+4DWc+c7Y1Z2srIwcE99R2D0SzZ1PUBzI2u3WYWnKtSG7G9hsMFGqgsPztm9Kg27sylMv0aVp3wiooxbuWBNEVCSAgBACAEAIAQAgBACAeFYBVxej0qCzqD598q4p7llJo5rSHIim1zSYofzwnLUwcJG0a7Ri1+TeMpeye43Wy8FtftnJLBNbG8cRF7mXicPix7SirddMedifGc88JLrc2jWj0M6sag24Wn31B5TB4WX7Rsqy7iDWP+0T+bUkezPv+C/jLuMTFNuwlPtqVDI9mff8EeMu5boYqv8AZoUV/gZvMSFhH+0VlVi+5fpDGv8AaKjgiBZosI+rZk6kVsh9Lk5Vc3qEseLsT4CaRwkV0Kuu+hs4Pk8FFmJPQo1RN40LbIylUXU2sFo4JzFC9O/vm0cO3uZSqmjTw3GdUKCRi5llKdpuo2KNjBLEBJAQAgBACAEAIAQAgBACAEAIAGARMhgUwkARUpLwHcJRpGibKlTDp7q9wmTSLpsUaC+6vcJWyLXZMUxwHcIshdjEUcBISRS7HIo4CaJIq2PVZokUY1RLgYIIPZICSAgBACAEAIAQ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10" descr="data:image/jpeg;base64,/9j/4AAQSkZJRgABAQAAAQABAAD/2wCEAAkGBxQSEhUUEBQVFRUUFRQUFBUVFRQUFBUVFBQWFhQUFBQYHCggGBolHBQUITEiJykrLi4uFx8zODMsNygtLisBCgoKDg0OGhAQGywkICQsLCwsLCwsLCwsLCwsLCwsLCwsLCwsLCwsLCwsLCwsLCwsLCwsLCwsLCwsLCwsLCwsLP/AABEIAOoA1wMBEQACEQEDEQH/xAAcAAACAwEBAQEAAAAAAAAAAAAAAwIEBQYBBwj/xABHEAACAQICBQgGBgkDAwUAAAABAgADEQQhBRIxQVEGMmFxgZGhsRMiM1LB0QcUQnKS8CNDU2KCk6Ky4RVUg8Li8RY0c3TD/8QAGwEBAAMBAQEBAAAAAAAAAAAAAAECAwQFBgf/xAA1EQACAQIEBAMHAgYDAAAAAAAAAQIDEQQSITEFMkFREyJhFDNCcYGRocHwBiNSsdHhFZKi/9oADAMBAAIRAxEAPwD7hACAEAIBCo1tkgFWrVMo2WSIJijvkKQsOFW/+Ja9yAMkHoYyLsA2wk/4kgr/AFgcZTMWsS1r7DJvcixNVkkEmqcIzBIiWP5ykakk2rHjJzWIsNp1b7ZZMWJFxFyD0GSD2AEAIAQAgBACAEAIAQAgEHkArPRvKuJNzw0wuZz8otYXKlbFHdM3IskQp4hjvkZmTYvhrDifCaXsiljPq4km/TMnJl0hNFbt0SI6ksuVnAM0k7FUT+sbL7Oj4xm7iwwVxJzIWYqrWvslXK4SIkkSNSSavFyLEXqSG2TYuYNtvZNabKMszQgIAQAgBACAEAIAQAgHjGwgGdgccWoo72DMgZgNgJ2gdF5W5NitVx5LWWZuTLWLiIxW57JZJtFWIegScx5SriyyYsUCDkJXKybjqmyw7SZZ9iDOrpZplJF0W8NTsLy8dEVkQrIWzEq9SULF5BIym0IOxZoJbMzSC7lGQr4ixkuQSIJVvKXRNidhtk2RB5oPHrVeqEBtTb0ZYiwLDnBTvta0tTd2yJGxNioQAgBACAEAIAQAgBAPDAMupQ9y18/Va+qe0ZqenPqlGiblChi1FTUrU3onYrMFak/3aimw6jaUS1LGw9TVGcvexBSOks7CVzk2LCVcs5ZPQiwmpjgNkq5DKLTFI20CVunuTZjtZTvtJ0Y1J+lQC15N4oWZXq11lHJEpMR6dQZGawsyTYobLycwsQdhvlGy1iC17bBfqlbk2JV6DVUKNdFawJBs1r5gEbL7O3KWV2VZqaIwy011KahVUCwGQm8FZGbL80ICAEAIAQAgBACAEAIAGAUCZRkine3y3d0o2WKOKsRbMdRIlHIlIyauGYG6v+IA+IIlWXsLatVG4HtPyjMyLCmxr+6fD5yHJ9ibC/r7D7LeHzlHUJSJrpE+6/d/mR4noTlBtIN7r34ZfOHUGUiuLqe4e0gSueXYWQ5Xqk7AOm5Pwk5pDQfSoP8AaYDqB85KbBbpYUHnMx7beUEF6goXmi3ie+SmQxytnNEyrLuA39k6IFJFuXKhACAEAIAQAgBACAEADAMvX+PhM2WsJqtM2yyKFepKssUq1SVbLFU1rSlySP1gyuYWD00hyJsHpYzCxIVYzE2JitIzEWGLUlsxNixTeLkFhGhEDvSSbgYj5yyZVos6Axy1RU1SCUcow4MNxnRRldGc1Y1psUCAEAIAQAgBACAEAIAQDkjpEKxV7bTY8duRnlyxsI1XTlo+h1+A3HMhtTE/nP8APCdGZMzylHE4gcfzeVc0XUSnVrfnsmbmLFP026Uz9C2US9e22ZuaJUSP1iRnJyh9akeIMrGJiOMZxlGJXvJUiLFhK0vmQLFOvJUkRYeuItLZ0hYjidIKouT+egb5SdeEVdstGlKT0Rhae5Z+gpMygghHa5yICqSLDiTYC/GZ0sR48skPuazwzpwc5nM/QjTrVq9WvUapZyLsrldYqN632DLPonXVaVenSi3pq7fqc8IpUZTa3eh9xDkbD8fOegkchL0x6IBIV+iAMSoDs7t8AnACAEAIAQAgBAOC0xT9Y9bD+oz4/jKtVUj2cI/LYytZk5jW6Nq927snJQx9Wnpe50yoQnuhbY9xtW/3W+B2dk9GHEYvcyeC7FN8ed9xmctWwHDPsA+Uuq7lrcq8LJdCp/qajK+7eeHSfzlJU2kHh2+h7Wx1xcSsqjIVBoqNpC0qpMt4R7Tx2cjO0HRLDaSAk52yPBZ6NKAbT+euFORPszY6npW+wE9QPZJdWS3JWDkxy499y2G3P5CZPFW6mqwL6kkru21z1LYeNrzCeLlsjZYWCLWHNum+2+d5wVZym7tlsiWiOI+lNwqeqtgVQbcueG+Anu8BerucPELuj9TtfoRamMIdXJwAGXhvPj5z2KMX7TNy9LHnVpJ0YJH0UvO85Dz0kWALXEAY63F1NmHNPT08R0SHfoSizhK+ut9h2EcCNolYzzISVmOlyAgBACAEAIBxOll9Z+h2nynG1qevhNjGqCeAmeiiuyzRMuhVRZeLNEyrUpA7pqps0ViFKivur+ES8qku4aRF8JT9xe4SVWn3CihTYRNyjullWn3LZULTCrfmjulnVl3JshiUxuAlXN9xoPRJk5EMeqyjZRjkTolGyjH01mbZRlTT2hExWqlTYSO7fOnB4qVF3ic9RKUXF7HccjdA4ejQ1EpLa2qdYa5K55MWvfpn2eEqOpDM9zwa0csrI3l0dSHNRV+6NT+206zE9OCXp7yfOAYWOwn1epr3Yqxz9ZiALc0Jew45DbfjMptxdy8ddDVotNEynoMoZVOh1/qX/B8JW1pfMtui7LlQgBACAEAIBxulV/SVPvX7yflPluNLWX0PVwmyMiqs+biz0kVmE1TNEJqCWTLoUVl7lxLrLpl0RMkkW0siQCRcHoWGyByiUZDGoso2UY+mko2UY+muzrmbZVlpVzEpB6mM9jsOTvs+7yn33D/dI8HE85qzvOcIBS0tSDJnxA6r5A99pSautS0dyhgCdUA3uuRvt6JEVZWD3uXmPNPBh3H1T5y76EIvSSAgBACAEAIBymlU/SP0k/P5z5/i0bt/I9LCvyow6wnyS0PVi9Cs4miNEJeWRdC5YsQIliyFskspFrkdSTcm4WgAFgDVEqyjGoJRkMsLM2VY6mJRlGW1GYlafMjGex1fJ0fo+0T9A4f7pHg4nnNWdxzhAE4unrIw4g2690iSuiVuZq87WGxlB/PfKIMskXUjiDb4S/Qgu03uAeIB74QJSQEAIAQAgHLaa9o9txv4D/M8DjF0ro9HCbGLVAOc+RlvoerEqPLo0QlxLouhJli5EiSWIySSJliTwwSFoA1RKsoxqSjIY9Jmyg6nKsoyyOcvXFFeYxnsdbyf9n2z7/Ae6R4OI5zUnaYBACAZNIZAe6WX8LEfCZx2LPcs05oVH4TmAcLj8JI+EhAdJAQAgBACAcxpv2jdnkJ4fF1ZXPQwhhVFnxt9T1olepLo0QlhLJl0KYS6LIgwlixCSSeWkliNpJJ6IIJrKMqxqSrIY9Jmyg6nKsqy0h2RR50YVNjrOT/s+34T9AwPukeDiOc1J2GAQAgGbb1nH7/mFb4yi3ZboTSXRUsYXf0MfEA/GQB8kBACAEAIBzGnvat1KfCeLxheQ78GYbGfFdT14ldxLo0QppZFkKIly6FtLFiJEkk8MkkheSSeiATEqyrGrKsqOSZsqOpyrKMsqYo+8RjUOt5Pez7fgJ+g4P3SPAxHOak6zEIAQDPqj12/hPhb4SnUt0JJLlR2F2t1g+FvhI6gsSQEAIAQAgHMcoB+mPSonj8W1pndhDDafEdT2ICnElGiEsJdF0KYS5YWZYkiVkkkSJNyUeWk3JuAEghslaQCayGVY+nM2UHU5RlGWQJNHnRjU2Os5O+y/iM/QsJ7pHg1+dmrOoxCAEAoVvaN91D4vM/jZb4T1ZoVG4bnN1L/ANUgksySAgBACAEA5XlKbVx0p8Z5XFV/KOzCbmOZ8K92ezAU0lGqFNLFkKaXRYWRLIsiMkk8tJJPLRcABFwS1ZFyD1RIbIY9BKMox1OUZRljd2HylqGtRGFTY6rkw16N/wB4z9CwmlJHg1uc150mQQAgGfW9q33E/ueZW87foX+Eks1KDcNzm6l82kdQWZICAEAIAQDkOV1xWQ7rAHtvPL4m/wCW0deF3MufCS5me1EW8lGqFNLFkLaWRYU0uiURkknhEEhaASAi5BICQCQEgqMQSjIY+nKMoNrNZTfgfKTQ94jCodTyUP6HL3jP0PCe6R4VfmNmdRiEAIBm1Pav0Kg/uPxmS52XfKhompQnhec3Uo/uPxkdQWpICAEAIAQDh+XlX1rbwFYDq4TzOIxbgzrwr1KSnIdU+EktWe1Ag0I0Qoy5ZEGkouKMuSeSSTyCT2AeyCCQkAmsqyrGrKsqxiiVZRnmP5h6bDvOfheWoc6MZnWckT+htwM/QME70kzw8QrTNydhgEAIBmfrKh4sPBVExi/OzRryoas2MxuDOb/eA7lX5yECzJAQAgBACAfNfpKq6tTWJsLAX4XGR6pw43zQsdNDR3KmhMWalFCdtrHrGR8p8TjKPh1Wj2ab0LjTmRshbGWLoUxlkXQsy5J5BIXgBAJCQCQkEElkMhjVlCg1TKsqzG5XaVNGmmrtZrdgH+RO/h+GVWTv0MJysdx9H2scMGb7dmn2eDa8Oy6HiYjnOonYYBAAmAYmj6wdS4Nw7OR1a5A8phHv6mkuxdWbIzGaON1JH2mY+Nh4CRF3JZaliAgBACAEA4jlnhqdfWViARlci46iOHlPF4jUcHc7cMj5/omi2CcqHD0WN9Um5Q8VOWXRPHxM4YqKdrSXXuerThbY6dK4YXBBHRPIlBxZsgYxYshZMsXQsmSWI60mxIa0WABoBINIsCQMMgYsqyo1ZRlWMLgbZCi5bFWc5pbRz4qsruCmHoqxZ2FhxNr5nIDIeE9jCThQpuN/M3sctXTc7fkPphLGnUK0yoUIrWVtW3qg7r2tewGZn0eCkorKzya0W3c7GpWVRdiB1meg2kc9iu2kB9kE+AlPEXQnIxT1XbbkOA+chtsWsCrLRiGyppLEFFIXnt6qD947+yc2MxHgwut3ol6s0pQzP0Rq4Gh6Omie6oF+JAzM6KUcsEmZSd5Nj5oQEAIAQAgHCcp8GajE0mGvndSRn2HbPE4ks2h3YZ2Pm2mTVpE+lpOLbwpKzgo04S0jJHqwkrGTh+UQQ3SpboNx3gzolgc+jRr4kept4PlkhyqWvxDA+F5w1OFSWsSylF9TZw+mKVTmuO+cU8JUhuixZ9KDMsjRYC4kZWTcNeLC57rxlYuHpBGVgVX0jTpi7sq9ZAl44epPlRD0Mqvy0wy31W1rcCLd5nZDhVeW6sZ+JDuZ7cuwxsnq9QLE+E6Fwdx31IzwezLGF03WqH9HSrOd3qnz3Sk8HTjzSSDaJae0tWw9EPjabJSqMi+iDL6V1DhnFxzfVVu+b8Pw1CdW9N3a1v0ODF1Eo6GLyN041fTK1Ev6JfS1HBLMAq0mJ25219UAbdnGe5VjTo03NrY8uMpTaife8JhBbXIzf1uJGtntkUIZoqffUmcrPKuhcVAJ1KBlclLpFRWIxCoPWPUBtPUJWc1Fakxi5bCsFo8tU9PVFmtqot+aNt7cZyxo56niz+i7GjnZZY/U152GQQAgBACARc2B6jAPmulFOIBs4VlJ1i2YAFyH42yIy32nkYyOfY7aLynG1OUdRCfRYyg44M5//VQR+Kef7BTnrOD+aPRzWHJyhNX2uGw9YbylSm5/CNf4TP8A4/JyVJL53/0TmF6uBfn6PdOqip/sN/CMmMjy1r/X/JOWL+FEDo/Rp/UOv/BiR5LaM+PXxp/VF8kOw2ngtHrzSU7a6Sjnj3uk/wDqXUorb9R6vgl/XgddZ/iZjKGLe8PwjRVRgxeD/wBzT/nD5yng4r+h/YnxT0YzB/7hOytfyMeDif6PwPFRComDba7t91q7eCzSMcXHaK/8lXUTFLo/A7sNUc//AF8Q1+1lmjnjus0vqv0M8sH0H06WHXOngGP/AA0U8XYSlsRLmrflv9BaK2RZp48rbUoYal/8lekpH8KD4yjw1+ecn8k/1Iu2W6ePLc7EKf3aC3v0ByT4MJi6MIPk/wCwd10++h82+kqszGilnAIerquNWoGNlOutzmNUi++0+n4dTUFJ/JHk4uV2kUvoxqqMW6ltU1aLom67h6dQDupnul+K39mbXpf5FcE4+Orn6H0Hp+m9NVc2ZQAb9G4jcROXA8UpKChVdmvs18zTFYSam3FXTL9PSivU9HSSq5tcuKbCkOj0rWUnoF56sMTCpHNT1OOVNw0loXFwztzmCjgmZt0sfhL+Z9St0PoYNENwM/eObd5kqCRDbLEsQEAIAQAgBAF1nsLno85DB8y5X6MxGBqnF4ZDXw5ualNc3RTzhbeu8EXtbPKcVWk82ZHVSqJrKylgcPgMZRFSlQoVKYAU2RRUpn3XtmD/AOc55GNeIoeaF7HTTm9mzI0l9H2EqX9DrUm3Zllv1N85w0+NVoPzpNHQrdTktI8hMVRv6NRVG5kOf4Tn5z1qPFsPV3dn6mto2sjncRh69LnrWTrDrPRjOnPlaf2OdxdxQ0hV/a1Pxv8AOXyR7IrckNKVv21X+Y/zkeHDsvsTmfdh/q1f9vW/mP8AOT4cOy+xXM+4f6tX/b1v5j/OPDh2X2GZ9zz/AFKsdtWqeuo/zkZI9l9iy1PFZn2sx6yT5yHlRvSg27I29EaKLEeqzE7FVS7H+ETir17f70PSpxjSWp3GjuReIq29IVw6ZZWD1j2DJe+ePPiNGDtHzv8ABnVxa+FHfcm+T1DDCyAlsru3rO2W7cvZMqcqmJnrp8jycRWk1qz5z9J6fWGrGi6uaYenqJmULGnUPrb7ik632XyG2fS4SCpxy+pw1G7HGchuQ2Ix1RSL0qQuxrG+Wp7gFiWvluna5K+VGKVtWfpLkxydpYegiqXqkgE1Kx13YnO5PwnJ/wAfh3PxHFX/AH0NJV6j0ubwE7UktjE9kgIAQAgBACAEAIBm6eqlaY1dpYWHG2du21u2Z1JZY3LRV2VcNivVDIfVYAjhY5jKE7q5DVnYx8foui1Q1adNadY7alMajN0VAMnH3gZSUMysyVNlGph+IAPFeaf4TsnjYrg8Z+anozpp4prRlVqpTnZDjuPUdk+dr4KpSdpI9CE1LZk/rVM7TbrGU5lCpHlNSnjtBYevtp0m4EqD4ib08dXpfExocnpD6M2qG/1hVA5oFLYOF9a57Z69P+IIxVnD8/6KSgmVk+ig78T3Uv8Avmj/AIij0h+SngepZpfRTT+1iHPVTUf9Rmcv4ifSH5JVFdzTwf0bYNPaGo/3nCj+kCc1TjuJlypI0UIo1qHJXApsoIevWc+JM45cSxkt5f2L3a2NnDBKY1aaBeCqoB/CMzOSXi1nq239ysm95G1gdHVGzI1B+9tP8O3vtPXwXBKs7Snojhq4mK0Rt4bAqmzM8TPrMPhKdFWijglUlLcy+UHJ/D4ghqg1aiggVUsGCm11a4IdcgbMDmARYi86HBMrmZl1qdHCUSKK2LnUUkKGqO9hrWUABQAWOWxLzKo40otloXm7G/oDEa1Ff3br3bPAzSGqKy3NOXICAEAIAQAgBACAEAx+UWxRx1tnEWnNiX5TSmtTlMNpP6tW9HVyoVmJpOchSqtm1JjuVjdlPEsOE48DiYu9NvY6a1ByjmRuVkvsnqHAUqlOSBfo5EoRlpJXJTa2KVXRFJvs6p4oSvgMvCcdThtCfSxvDF1I9St/6fzulVh0MqnxFjOOfBYvZnTHiL6omuh8QNlVD1q6/EzklwKXS37+hqsfT6pkxojE+9T/ABVPK0yfAqnoX9vpeo2noLEHa9IdtQ/KSuA1fQh8QpFujyaf7VZB92n8WM1jwBvmkv39ikuIx6RNGhyepDnvUf8Ai1R3LOqnwKhHfUwnj5vbQrae5Q4XRa03amAj1BTZlAuusDZjfaMs56NLB0KXLFHLOrOerZv0NLI6B0IKkXBnRYpcTW0sNi5nokkXKOPxIpoauIbUQDWz29GXHgOMpUqxgrtl4QlN2SOSdq1djWqqad1NPD0b500Y3Z6mftHsL8BYcZ40sWq9VRWy/udzpqnCy3O05M5Uznf1ifAD4T1actDjkjdUzYoewAgBACAEAIAQAgGVyjw7PSJp5uh11HvW5y9ov22mNeGeDSL03ZnIjCLi0KkAo3qup3dB6Z80sLVnUzQdrHo+Kqe5HC6PxmEGqT9aojmMMsQg3KwOTgcQb9Bntp1qUb/gwn4VV6aMvYXSlOplsOzVYarXG0cGIvunTSxEKnU5p0ZRLZRTvt15ToMT30MEXPRTkokaqwQNVYJsOVYAwLFxYi8gGZpbRFLFU2pYimKiNtBvt3EEZg9MNC5X0HyYpYSmUpu60hnqvULhOgE7BKOyV2yyV3sXKekUAIwqCoR9s5JfiWO3xnDPGN+Wisz79DdUbaz0Kz6LLkVcWy1GBDIgv6NG96x5zcCdnATmWGqTbdSRt4sY6QRQxtqRsSWZidUWzuc7nonBHDqlUyxd2ap5ldm7yfFk+PE757VN20OWpsb9MztRzk5ICAEAIAQAgBACARcQDiNNYZ8JVOIoKXR/bU12ke8o2X39/GcFSlKnU8SG3VHVGanHLL6F3A6WFZNejU1l3kAayn3XU5q3QZ0qpmWhnKnldmVsf6OoCKqh75EkC5HC9s+28znCMv8ARaLlHYx6lJ09hXKDclRfSU+4nW7mUTnvVp8rTX2f+Db+XPnRBdO16ftKCuPeoVcz/wAb5D8Rllj8uk4k+x05cs/ui3R5VUv1npV6GpE27UvLQ4jSlvoUlw6r8LTLdLlPht9ZB94Mn9wm6xdJ7MyeCrL4RycpsLb/ANxRvw9IPOT7VS7lXhK39I0cpsJ/uKfY1/IQ8XS7k+x1v6TxuVWE3O7/AHKVVvHVt4zOWPoRW5eOArPp+RT8q0/V0Kh6X1Ka+LE/0zlnxeittTZcPl8UkvyUa+mq9Tb6KkOC69Vu/wBVe9TOeXE6kuRJfP8AwaLC0Y73l+D2k+sb1Gaod2uRYdSABR3TBtzd6s83y0RNkuRJGjSJa1h1DcOobp105prLBGbjZ3ZDH4oU/VHrVdoUW9X943yEirNw8q1kUjFS1exQwGDeq5JN2PObPVUe6t/PaZSEFT1esmWlK6t0OuwlIKAq7BOygm3dnPNmlTE70YE5ICAEAIAQAgBACAEATXohhYi94YTscbpfkkyua2EZqdTeVtmODA5MOgiclSg75oaM6YVtMstTLOkmX1cXSsf2lIWB6TTY27mHVMJVpR54/VGmSL5X9GQq0VcfoqitfYCdQ9zW8LznnUUuVmkU1ujF0hhaybVYdNj5zz6jqJ6nXTcGZL4ioN5mNovc6VFANJ1N58I8KPQvlR7/AKk53+A+UeCi2X1JLjm94yrpoWQ5K7neZm4xRRpFvC0nY5AnxlWr7Izk4I28Lop9r2UcWIHnLLDy3by/NmEqi6altcTQp/bNVvdpC/8AUcp3U1SjteX9jCWd+haOlmOVNdS+4DWc+c7Y1Z2srIwcE99R2D0SzZ1PUBzI2u3WYWnKtSG7G9hsMFGqgsPztm9Kg27sylMv0aVp3wiooxbuWBNEVCSAgBACAEAIAQAgBACAeFYBVxej0qCzqD598q4p7llJo5rSHIim1zSYofzwnLUwcJG0a7Ri1+TeMpeye43Wy8FtftnJLBNbG8cRF7mXicPix7SirddMedifGc88JLrc2jWj0M6sag24Wn31B5TB4WX7Rsqy7iDWP+0T+bUkezPv+C/jLuMTFNuwlPtqVDI9mff8EeMu5boYqv8AZoUV/gZvMSFhH+0VlVi+5fpDGv8AaKjgiBZosI+rZk6kVsh9Lk5Vc3qEseLsT4CaRwkV0Kuu+hs4Pk8FFmJPQo1RN40LbIylUXU2sFo4JzFC9O/vm0cO3uZSqmjTw3GdUKCRi5llKdpuo2KNjBLEBJAQAgBACAEAIAQAgBACAEAIAGARMhgUwkARUpLwHcJRpGibKlTDp7q9wmTSLpsUaC+6vcJWyLXZMUxwHcIshdjEUcBISRS7HIo4CaJIq2PVZokUY1RLgYIIPZICSAgBACAEAIAQD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6" name="Picture 12" descr="http://santana-brewery.com/images/cerveza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149" y="4538522"/>
            <a:ext cx="1440160" cy="220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4596200" y="5460421"/>
            <a:ext cx="2218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/>
              <a:t>Un vaso de cerveza</a:t>
            </a:r>
          </a:p>
        </p:txBody>
      </p:sp>
      <p:sp>
        <p:nvSpPr>
          <p:cNvPr id="17" name="16 Flecha curvada hacia la derecha"/>
          <p:cNvSpPr/>
          <p:nvPr/>
        </p:nvSpPr>
        <p:spPr>
          <a:xfrm>
            <a:off x="2710148" y="4068514"/>
            <a:ext cx="1573820" cy="20257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9" name="18 Flecha curvada hacia la izquierda"/>
          <p:cNvSpPr/>
          <p:nvPr/>
        </p:nvSpPr>
        <p:spPr>
          <a:xfrm rot="11297863">
            <a:off x="2756539" y="1921137"/>
            <a:ext cx="1720056" cy="178229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0" name="19 Igual que"/>
          <p:cNvSpPr/>
          <p:nvPr/>
        </p:nvSpPr>
        <p:spPr>
          <a:xfrm>
            <a:off x="4294857" y="3804844"/>
            <a:ext cx="639936" cy="35096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3" name="22 Flecha abajo"/>
          <p:cNvSpPr/>
          <p:nvPr/>
        </p:nvSpPr>
        <p:spPr>
          <a:xfrm rot="16200000">
            <a:off x="5001031" y="3606907"/>
            <a:ext cx="789335" cy="6568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4" name="23 Rectángulo"/>
          <p:cNvSpPr/>
          <p:nvPr/>
        </p:nvSpPr>
        <p:spPr>
          <a:xfrm>
            <a:off x="155574" y="78374"/>
            <a:ext cx="88809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/>
              <a:t>Recuerde que lo que importa no es el tipo </a:t>
            </a:r>
            <a:r>
              <a:rPr lang="es-CO" b="1" dirty="0" smtClean="0"/>
              <a:t>de trago </a:t>
            </a:r>
            <a:r>
              <a:rPr lang="es-CO" b="1" dirty="0"/>
              <a:t>que se toma, sino la cantidad de alcohol que contiene por volumen: un trago de whisky tiene cerca de 10 veces más alcohol que una cerveza, pero la cerveza, en volumen, cerca de 10 veces más grande que el trago de whisky.</a:t>
            </a:r>
          </a:p>
        </p:txBody>
      </p:sp>
    </p:spTree>
    <p:extLst>
      <p:ext uri="{BB962C8B-B14F-4D97-AF65-F5344CB8AC3E}">
        <p14:creationId xmlns:p14="http://schemas.microsoft.com/office/powerpoint/2010/main" val="418424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17" grpId="0" animBg="1"/>
      <p:bldP spid="19" grpId="0" animBg="1"/>
      <p:bldP spid="20" grpId="0" animBg="1"/>
      <p:bldP spid="23" grpId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576064"/>
          </a:xfrm>
        </p:spPr>
        <p:txBody>
          <a:bodyPr>
            <a:normAutofit fontScale="90000"/>
          </a:bodyPr>
          <a:lstStyle/>
          <a:p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Consejos de prevención</a:t>
            </a:r>
            <a:b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</a:br>
            <a:endParaRPr lang="es-CO" sz="2700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67544" y="2420888"/>
            <a:ext cx="4038600" cy="4309939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AutoNum type="arabicPeriod"/>
            </a:pPr>
            <a:r>
              <a:rPr lang="es-CO" dirty="0" smtClean="0"/>
              <a:t>Evite el consumo de alcohol en su casa.</a:t>
            </a:r>
          </a:p>
          <a:p>
            <a:pPr marL="514350" indent="-514350">
              <a:buAutoNum type="arabicPeriod"/>
            </a:pPr>
            <a:r>
              <a:rPr lang="es-CO" dirty="0" smtClean="0"/>
              <a:t>Comuníquese con otros padres.</a:t>
            </a:r>
          </a:p>
          <a:p>
            <a:pPr marL="514350" indent="-514350">
              <a:buAutoNum type="arabicPeriod"/>
            </a:pPr>
            <a:r>
              <a:rPr lang="es-CO" dirty="0" smtClean="0"/>
              <a:t>Conozca las actividades de sus hijos.</a:t>
            </a:r>
          </a:p>
          <a:p>
            <a:pPr marL="514350" indent="-514350">
              <a:buAutoNum type="arabicPeriod"/>
            </a:pPr>
            <a:r>
              <a:rPr lang="es-CO" dirty="0" smtClean="0"/>
              <a:t>Dele una guía básica.</a:t>
            </a:r>
          </a:p>
          <a:p>
            <a:pPr marL="514350" indent="-514350">
              <a:buAutoNum type="arabicPeriod"/>
            </a:pPr>
            <a:r>
              <a:rPr lang="es-CO" dirty="0" smtClean="0"/>
              <a:t>Establezca reglas familiares sobre el consumo de alcohol en la adolescencia. </a:t>
            </a:r>
          </a:p>
          <a:p>
            <a:pPr marL="514350" indent="-514350">
              <a:buAutoNum type="arabicPeriod"/>
            </a:pPr>
            <a:r>
              <a:rPr lang="es-CO" dirty="0" smtClean="0"/>
              <a:t>No ofrecer alcohol a menores de edad en las fiestas familiares. </a:t>
            </a:r>
            <a:endParaRPr lang="es-CO" dirty="0"/>
          </a:p>
        </p:txBody>
      </p:sp>
      <p:sp>
        <p:nvSpPr>
          <p:cNvPr id="5" name="4 Marcador de contenido"/>
          <p:cNvSpPr>
            <a:spLocks noGrp="1"/>
          </p:cNvSpPr>
          <p:nvPr>
            <p:ph sz="half" idx="2"/>
          </p:nvPr>
        </p:nvSpPr>
        <p:spPr>
          <a:xfrm>
            <a:off x="4644008" y="2420888"/>
            <a:ext cx="4038600" cy="399330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dirty="0" smtClean="0"/>
              <a:t>7. Los hermanos mayores no fomentarán el uso de alcohol ni les darán bebidas a sus hermanos menores. Así mismo, no asistirán o no permanecerán en fiestas de adolecentes en las que se sirva alcohol.</a:t>
            </a:r>
          </a:p>
          <a:p>
            <a:pPr marL="0" indent="0">
              <a:buNone/>
            </a:pPr>
            <a:r>
              <a:rPr lang="es-CO" dirty="0" smtClean="0"/>
              <a:t>8. No se subirán a un automóvil conducido por alguien que ha estado bebiendo.</a:t>
            </a:r>
          </a:p>
          <a:p>
            <a:pPr marL="0" indent="0">
              <a:buNone/>
            </a:pPr>
            <a:r>
              <a:rPr lang="es-CO" dirty="0" smtClean="0"/>
              <a:t>9. No apoye el consumo entre adolecentes.</a:t>
            </a:r>
          </a:p>
          <a:p>
            <a:pPr marL="0" indent="0">
              <a:buNone/>
            </a:pPr>
            <a:r>
              <a:rPr lang="es-CO" dirty="0" smtClean="0"/>
              <a:t>10. Ayude a su hijo a cultivar amistades sanas. </a:t>
            </a:r>
          </a:p>
          <a:p>
            <a:pPr marL="0" indent="0">
              <a:buNone/>
            </a:pPr>
            <a:r>
              <a:rPr lang="es-CO" dirty="0" smtClean="0"/>
              <a:t>11. Fomente alternativas más saludables al consumo de alcohol. </a:t>
            </a:r>
            <a:endParaRPr lang="es-CO" dirty="0"/>
          </a:p>
        </p:txBody>
      </p:sp>
      <p:sp>
        <p:nvSpPr>
          <p:cNvPr id="6" name="5 Rectángulo"/>
          <p:cNvSpPr/>
          <p:nvPr/>
        </p:nvSpPr>
        <p:spPr>
          <a:xfrm>
            <a:off x="251520" y="836712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/>
              <a:t>Recuerda, tu como padre debes dar buen ejemplo a tus hijos porque Dios te pedirá cuanta de ellos, pero si por alguna causa, como que tu cónyuge no sea creyente, puedes si </a:t>
            </a:r>
            <a:r>
              <a:rPr lang="es-CO" sz="2000" b="1" dirty="0" smtClean="0"/>
              <a:t>hacer </a:t>
            </a:r>
            <a:r>
              <a:rPr lang="es-CO" sz="2000" b="1" dirty="0"/>
              <a:t>el máximo por evitar  su consumo dentro de tu casa. </a:t>
            </a:r>
          </a:p>
        </p:txBody>
      </p:sp>
    </p:spTree>
    <p:extLst>
      <p:ext uri="{BB962C8B-B14F-4D97-AF65-F5344CB8AC3E}">
        <p14:creationId xmlns:p14="http://schemas.microsoft.com/office/powerpoint/2010/main" val="62447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110519"/>
              </p:ext>
            </p:extLst>
          </p:nvPr>
        </p:nvGraphicFramePr>
        <p:xfrm>
          <a:off x="457200" y="404664"/>
          <a:ext cx="8229600" cy="572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943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960147"/>
              </p:ext>
            </p:extLst>
          </p:nvPr>
        </p:nvGraphicFramePr>
        <p:xfrm>
          <a:off x="323528" y="62068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1 Rectángulo"/>
          <p:cNvSpPr/>
          <p:nvPr/>
        </p:nvSpPr>
        <p:spPr>
          <a:xfrm>
            <a:off x="467544" y="551723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i="1" dirty="0">
                <a:solidFill>
                  <a:srgbClr val="FF0000"/>
                </a:solidFill>
              </a:rPr>
              <a:t>Lo invito para que juntos estudiemos el </a:t>
            </a:r>
            <a:r>
              <a:rPr lang="es-CO" sz="2400" b="1" i="1" dirty="0" smtClean="0">
                <a:solidFill>
                  <a:srgbClr val="FF0000"/>
                </a:solidFill>
              </a:rPr>
              <a:t>siguiente tema:</a:t>
            </a:r>
          </a:p>
          <a:p>
            <a:pPr algn="ctr"/>
            <a:r>
              <a:rPr lang="es-CO" sz="2400" b="1" i="1" dirty="0" smtClean="0">
                <a:solidFill>
                  <a:srgbClr val="FF0000"/>
                </a:solidFill>
              </a:rPr>
              <a:t> «Yo </a:t>
            </a:r>
            <a:r>
              <a:rPr lang="es-CO" sz="2400" b="1" i="1" dirty="0">
                <a:solidFill>
                  <a:srgbClr val="FF0000"/>
                </a:solidFill>
              </a:rPr>
              <a:t>peleo, tú peleas, nosotros </a:t>
            </a:r>
            <a:r>
              <a:rPr lang="es-CO" sz="2400" b="1" i="1" dirty="0" smtClean="0">
                <a:solidFill>
                  <a:srgbClr val="FF0000"/>
                </a:solidFill>
              </a:rPr>
              <a:t>peleamos»</a:t>
            </a:r>
          </a:p>
          <a:p>
            <a:pPr algn="ctr"/>
            <a:r>
              <a:rPr lang="es-CO" sz="2400" b="1" i="1" dirty="0" smtClean="0"/>
              <a:t>Este </a:t>
            </a:r>
            <a:r>
              <a:rPr lang="es-CO" sz="2400" b="1" i="1" dirty="0"/>
              <a:t>tema nos enseña, ¿Cómo manejar el conflicto?</a:t>
            </a:r>
          </a:p>
        </p:txBody>
      </p:sp>
    </p:spTree>
    <p:extLst>
      <p:ext uri="{BB962C8B-B14F-4D97-AF65-F5344CB8AC3E}">
        <p14:creationId xmlns:p14="http://schemas.microsoft.com/office/powerpoint/2010/main" val="21290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988</Words>
  <Application>Microsoft Office PowerPoint</Application>
  <PresentationFormat>Presentación en pantalla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Y los bendijo dios: Clase 6</vt:lpstr>
      <vt:lpstr>Presentación de PowerPoint</vt:lpstr>
      <vt:lpstr>Tome nota </vt:lpstr>
      <vt:lpstr>Indicadores de posible alcoholismo</vt:lpstr>
      <vt:lpstr>Cómo actuar si su hijo está abusando del alcohol</vt:lpstr>
      <vt:lpstr>¿Sabía usted que…?</vt:lpstr>
      <vt:lpstr>Presentación de PowerPoint</vt:lpstr>
      <vt:lpstr>Consejos de prevención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Profesión papás: Clase 6</dc:title>
  <dc:creator>FAMILIA FIERRO CH</dc:creator>
  <cp:lastModifiedBy>FAMILIA FIERRO CH</cp:lastModifiedBy>
  <cp:revision>2</cp:revision>
  <dcterms:created xsi:type="dcterms:W3CDTF">2013-09-03T12:39:05Z</dcterms:created>
  <dcterms:modified xsi:type="dcterms:W3CDTF">2013-09-19T12:22:12Z</dcterms:modified>
</cp:coreProperties>
</file>