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200"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1.xml.rels><?xml version="1.0" encoding="UTF-8" standalone="yes"?>
<Relationships xmlns="http://schemas.openxmlformats.org/package/2006/relationships"><Relationship Id="rId1" Type="http://schemas.openxmlformats.org/officeDocument/2006/relationships/image" Target="../media/image4.png"/></Relationships>
</file>

<file path=ppt/diagrams/_rels/drawing1.xml.rels><?xml version="1.0" encoding="UTF-8" standalone="yes"?>
<Relationships xmlns="http://schemas.openxmlformats.org/package/2006/relationships"><Relationship Id="rId1" Type="http://schemas.openxmlformats.org/officeDocument/2006/relationships/image" Target="../media/image4.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77DF3D6-A903-4797-9ED7-DC4A775B070A}"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837CF71D-AFCE-4FEE-9206-3719426FD8BE}">
      <dgm:prSet/>
      <dgm:spPr/>
      <dgm:t>
        <a:bodyPr/>
        <a:lstStyle/>
        <a:p>
          <a:pPr rtl="0"/>
          <a:r>
            <a:rPr lang="es-CO" b="1" dirty="0" smtClean="0"/>
            <a:t>El Diccionario define La virginidad</a:t>
          </a:r>
          <a:r>
            <a:rPr lang="es-CO" dirty="0" smtClean="0"/>
            <a:t>, </a:t>
          </a:r>
          <a:r>
            <a:rPr lang="es-CO" b="1" dirty="0" smtClean="0"/>
            <a:t>en términos generales</a:t>
          </a:r>
          <a:r>
            <a:rPr lang="es-CO" dirty="0" smtClean="0"/>
            <a:t>, «</a:t>
          </a:r>
          <a:r>
            <a:rPr lang="es-CO" i="1" dirty="0" smtClean="0">
              <a:latin typeface="Agency FB" pitchFamily="34" charset="0"/>
            </a:rPr>
            <a:t>es el estado en el que un proceso u objeto cualquiera se mantiene sin haber sufrido ninguna alteración desde su origen</a:t>
          </a:r>
          <a:r>
            <a:rPr lang="es-CO" dirty="0" smtClean="0"/>
            <a:t>».</a:t>
          </a:r>
          <a:endParaRPr lang="es-CO" dirty="0"/>
        </a:p>
      </dgm:t>
    </dgm:pt>
    <dgm:pt modelId="{143028CD-9254-4283-9097-8E348F76F20F}" type="parTrans" cxnId="{CCD6EC41-7979-4F0A-A659-6B4425982276}">
      <dgm:prSet/>
      <dgm:spPr/>
      <dgm:t>
        <a:bodyPr/>
        <a:lstStyle/>
        <a:p>
          <a:endParaRPr lang="es-CO"/>
        </a:p>
      </dgm:t>
    </dgm:pt>
    <dgm:pt modelId="{43D1C6F3-0E66-4851-ABC1-C82F5FA1EA83}" type="sibTrans" cxnId="{CCD6EC41-7979-4F0A-A659-6B4425982276}">
      <dgm:prSet/>
      <dgm:spPr/>
      <dgm:t>
        <a:bodyPr/>
        <a:lstStyle/>
        <a:p>
          <a:endParaRPr lang="es-CO"/>
        </a:p>
      </dgm:t>
    </dgm:pt>
    <dgm:pt modelId="{A4B630EF-740F-4E94-A7C3-8D984D51D8C0}">
      <dgm:prSet/>
      <dgm:spPr/>
      <dgm:t>
        <a:bodyPr/>
        <a:lstStyle/>
        <a:p>
          <a:pPr rtl="0"/>
          <a:r>
            <a:rPr lang="es-CO" dirty="0" smtClean="0"/>
            <a:t>El plan de Dios era que los seres humanos, tanto el hombre como la mujer, se conservaran vírgenes hasta el matrimonio, según el contexto de </a:t>
          </a:r>
          <a:r>
            <a:rPr lang="es-CO" b="1" dirty="0" smtClean="0">
              <a:solidFill>
                <a:srgbClr val="FF0000"/>
              </a:solidFill>
            </a:rPr>
            <a:t>(Gén:1:27,28)</a:t>
          </a:r>
          <a:r>
            <a:rPr lang="es-CO" dirty="0" smtClean="0"/>
            <a:t>. Pero la concepción de la virginidad ha venido cambiando (sobre todo en la mujer). Y esto, quizá, debido a que se han echado por tierra los valores morales inculcados en el hogar. </a:t>
          </a:r>
          <a:endParaRPr lang="es-CO" dirty="0"/>
        </a:p>
      </dgm:t>
    </dgm:pt>
    <dgm:pt modelId="{3F9E0F60-7953-43FF-88DB-D087E45E2F73}" type="parTrans" cxnId="{80BBF6D1-1658-4C69-882F-A3E09593BC02}">
      <dgm:prSet/>
      <dgm:spPr/>
      <dgm:t>
        <a:bodyPr/>
        <a:lstStyle/>
        <a:p>
          <a:endParaRPr lang="es-CO"/>
        </a:p>
      </dgm:t>
    </dgm:pt>
    <dgm:pt modelId="{8BBC8490-909F-460C-B3C9-9B9FCC099A7F}" type="sibTrans" cxnId="{80BBF6D1-1658-4C69-882F-A3E09593BC02}">
      <dgm:prSet/>
      <dgm:spPr/>
      <dgm:t>
        <a:bodyPr/>
        <a:lstStyle/>
        <a:p>
          <a:endParaRPr lang="es-CO"/>
        </a:p>
      </dgm:t>
    </dgm:pt>
    <dgm:pt modelId="{DDDCBF76-D5CE-493F-B7D5-ABAF0FD2F2CA}" type="pres">
      <dgm:prSet presAssocID="{177DF3D6-A903-4797-9ED7-DC4A775B070A}" presName="Name0" presStyleCnt="0">
        <dgm:presLayoutVars>
          <dgm:chMax val="7"/>
          <dgm:dir/>
          <dgm:animLvl val="lvl"/>
          <dgm:resizeHandles val="exact"/>
        </dgm:presLayoutVars>
      </dgm:prSet>
      <dgm:spPr/>
      <dgm:t>
        <a:bodyPr/>
        <a:lstStyle/>
        <a:p>
          <a:endParaRPr lang="es-CO"/>
        </a:p>
      </dgm:t>
    </dgm:pt>
    <dgm:pt modelId="{E68BC40E-BB65-4C0B-AF45-FF994472AA6A}" type="pres">
      <dgm:prSet presAssocID="{837CF71D-AFCE-4FEE-9206-3719426FD8BE}" presName="circle1" presStyleLbl="node1" presStyleIdx="0" presStyleCnt="1"/>
      <dgm:spPr>
        <a:blipFill rotWithShape="0">
          <a:blip xmlns:r="http://schemas.openxmlformats.org/officeDocument/2006/relationships" r:embed="rId1"/>
          <a:stretch>
            <a:fillRect/>
          </a:stretch>
        </a:blipFill>
      </dgm:spPr>
    </dgm:pt>
    <dgm:pt modelId="{867278E2-BDB6-427B-9268-B08B88172B07}" type="pres">
      <dgm:prSet presAssocID="{837CF71D-AFCE-4FEE-9206-3719426FD8BE}" presName="space" presStyleCnt="0"/>
      <dgm:spPr/>
    </dgm:pt>
    <dgm:pt modelId="{F3BCBBFC-949C-4268-AC87-0CE8CEAD88EE}" type="pres">
      <dgm:prSet presAssocID="{837CF71D-AFCE-4FEE-9206-3719426FD8BE}" presName="rect1" presStyleLbl="alignAcc1" presStyleIdx="0" presStyleCnt="1"/>
      <dgm:spPr/>
      <dgm:t>
        <a:bodyPr/>
        <a:lstStyle/>
        <a:p>
          <a:endParaRPr lang="es-CO"/>
        </a:p>
      </dgm:t>
    </dgm:pt>
    <dgm:pt modelId="{AB8A35C5-715D-4BF2-BCDF-81F51F29E061}" type="pres">
      <dgm:prSet presAssocID="{837CF71D-AFCE-4FEE-9206-3719426FD8BE}" presName="rect1ParTx" presStyleLbl="alignAcc1" presStyleIdx="0" presStyleCnt="1">
        <dgm:presLayoutVars>
          <dgm:chMax val="1"/>
          <dgm:bulletEnabled val="1"/>
        </dgm:presLayoutVars>
      </dgm:prSet>
      <dgm:spPr/>
      <dgm:t>
        <a:bodyPr/>
        <a:lstStyle/>
        <a:p>
          <a:endParaRPr lang="es-CO"/>
        </a:p>
      </dgm:t>
    </dgm:pt>
    <dgm:pt modelId="{5622F763-753C-408E-A21E-E691668E122F}" type="pres">
      <dgm:prSet presAssocID="{837CF71D-AFCE-4FEE-9206-3719426FD8BE}" presName="rect1ChTx" presStyleLbl="alignAcc1" presStyleIdx="0" presStyleCnt="1">
        <dgm:presLayoutVars>
          <dgm:bulletEnabled val="1"/>
        </dgm:presLayoutVars>
      </dgm:prSet>
      <dgm:spPr/>
      <dgm:t>
        <a:bodyPr/>
        <a:lstStyle/>
        <a:p>
          <a:endParaRPr lang="es-CO"/>
        </a:p>
      </dgm:t>
    </dgm:pt>
  </dgm:ptLst>
  <dgm:cxnLst>
    <dgm:cxn modelId="{80BBF6D1-1658-4C69-882F-A3E09593BC02}" srcId="{837CF71D-AFCE-4FEE-9206-3719426FD8BE}" destId="{A4B630EF-740F-4E94-A7C3-8D984D51D8C0}" srcOrd="0" destOrd="0" parTransId="{3F9E0F60-7953-43FF-88DB-D087E45E2F73}" sibTransId="{8BBC8490-909F-460C-B3C9-9B9FCC099A7F}"/>
    <dgm:cxn modelId="{6B4D4CE3-E1EB-4F2B-B3FE-C7BD475BC658}" type="presOf" srcId="{837CF71D-AFCE-4FEE-9206-3719426FD8BE}" destId="{F3BCBBFC-949C-4268-AC87-0CE8CEAD88EE}" srcOrd="0" destOrd="0" presId="urn:microsoft.com/office/officeart/2005/8/layout/target3"/>
    <dgm:cxn modelId="{CCD6EC41-7979-4F0A-A659-6B4425982276}" srcId="{177DF3D6-A903-4797-9ED7-DC4A775B070A}" destId="{837CF71D-AFCE-4FEE-9206-3719426FD8BE}" srcOrd="0" destOrd="0" parTransId="{143028CD-9254-4283-9097-8E348F76F20F}" sibTransId="{43D1C6F3-0E66-4851-ABC1-C82F5FA1EA83}"/>
    <dgm:cxn modelId="{ABCEB8E0-E8D7-4CC1-AFBC-C6FCECE56527}" type="presOf" srcId="{A4B630EF-740F-4E94-A7C3-8D984D51D8C0}" destId="{5622F763-753C-408E-A21E-E691668E122F}" srcOrd="0" destOrd="0" presId="urn:microsoft.com/office/officeart/2005/8/layout/target3"/>
    <dgm:cxn modelId="{B488162D-68A9-4BB4-9B63-33C7C1CB9513}" type="presOf" srcId="{177DF3D6-A903-4797-9ED7-DC4A775B070A}" destId="{DDDCBF76-D5CE-493F-B7D5-ABAF0FD2F2CA}" srcOrd="0" destOrd="0" presId="urn:microsoft.com/office/officeart/2005/8/layout/target3"/>
    <dgm:cxn modelId="{FF2C6D02-3EA9-46B0-A305-4EDB3195F8FD}" type="presOf" srcId="{837CF71D-AFCE-4FEE-9206-3719426FD8BE}" destId="{AB8A35C5-715D-4BF2-BCDF-81F51F29E061}" srcOrd="1" destOrd="0" presId="urn:microsoft.com/office/officeart/2005/8/layout/target3"/>
    <dgm:cxn modelId="{4EEDC418-C33B-439D-9CC6-10FF1D116870}" type="presParOf" srcId="{DDDCBF76-D5CE-493F-B7D5-ABAF0FD2F2CA}" destId="{E68BC40E-BB65-4C0B-AF45-FF994472AA6A}" srcOrd="0" destOrd="0" presId="urn:microsoft.com/office/officeart/2005/8/layout/target3"/>
    <dgm:cxn modelId="{CAF19692-0D96-4730-A389-21F11888BF49}" type="presParOf" srcId="{DDDCBF76-D5CE-493F-B7D5-ABAF0FD2F2CA}" destId="{867278E2-BDB6-427B-9268-B08B88172B07}" srcOrd="1" destOrd="0" presId="urn:microsoft.com/office/officeart/2005/8/layout/target3"/>
    <dgm:cxn modelId="{F65220D2-FBC1-4329-B1BD-EECCA2D37113}" type="presParOf" srcId="{DDDCBF76-D5CE-493F-B7D5-ABAF0FD2F2CA}" destId="{F3BCBBFC-949C-4268-AC87-0CE8CEAD88EE}" srcOrd="2" destOrd="0" presId="urn:microsoft.com/office/officeart/2005/8/layout/target3"/>
    <dgm:cxn modelId="{2393953B-DD93-47F8-9C31-FE50B51EC380}" type="presParOf" srcId="{DDDCBF76-D5CE-493F-B7D5-ABAF0FD2F2CA}" destId="{AB8A35C5-715D-4BF2-BCDF-81F51F29E061}" srcOrd="3" destOrd="0" presId="urn:microsoft.com/office/officeart/2005/8/layout/target3"/>
    <dgm:cxn modelId="{53EC7DAF-A24C-4DF9-B47E-FDA20FAA0B83}" type="presParOf" srcId="{DDDCBF76-D5CE-493F-B7D5-ABAF0FD2F2CA}" destId="{5622F763-753C-408E-A21E-E691668E122F}" srcOrd="4"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8BC40E-BB65-4C0B-AF45-FF994472AA6A}">
      <dsp:nvSpPr>
        <dsp:cNvPr id="0" name=""/>
        <dsp:cNvSpPr/>
      </dsp:nvSpPr>
      <dsp:spPr>
        <a:xfrm>
          <a:off x="0" y="0"/>
          <a:ext cx="4853136" cy="4853136"/>
        </a:xfrm>
        <a:prstGeom prst="pie">
          <a:avLst>
            <a:gd name="adj1" fmla="val 5400000"/>
            <a:gd name="adj2" fmla="val 1620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3BCBBFC-949C-4268-AC87-0CE8CEAD88EE}">
      <dsp:nvSpPr>
        <dsp:cNvPr id="0" name=""/>
        <dsp:cNvSpPr/>
      </dsp:nvSpPr>
      <dsp:spPr>
        <a:xfrm>
          <a:off x="2426568" y="0"/>
          <a:ext cx="5803032" cy="4853136"/>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es-CO" sz="2800" b="1" kern="1200" dirty="0" smtClean="0"/>
            <a:t>El Diccionario define La virginidad</a:t>
          </a:r>
          <a:r>
            <a:rPr lang="es-CO" sz="2800" kern="1200" dirty="0" smtClean="0"/>
            <a:t>, </a:t>
          </a:r>
          <a:r>
            <a:rPr lang="es-CO" sz="2800" b="1" kern="1200" dirty="0" smtClean="0"/>
            <a:t>en términos generales</a:t>
          </a:r>
          <a:r>
            <a:rPr lang="es-CO" sz="2800" kern="1200" dirty="0" smtClean="0"/>
            <a:t>, «</a:t>
          </a:r>
          <a:r>
            <a:rPr lang="es-CO" sz="2800" i="1" kern="1200" dirty="0" smtClean="0">
              <a:latin typeface="Agency FB" pitchFamily="34" charset="0"/>
            </a:rPr>
            <a:t>es el estado en el que un proceso u objeto cualquiera se mantiene sin haber sufrido ninguna alteración desde su origen</a:t>
          </a:r>
          <a:r>
            <a:rPr lang="es-CO" sz="2800" kern="1200" dirty="0" smtClean="0"/>
            <a:t>».</a:t>
          </a:r>
          <a:endParaRPr lang="es-CO" sz="2800" kern="1200" dirty="0"/>
        </a:p>
      </dsp:txBody>
      <dsp:txXfrm>
        <a:off x="2426568" y="0"/>
        <a:ext cx="2901516" cy="4853136"/>
      </dsp:txXfrm>
    </dsp:sp>
    <dsp:sp modelId="{5622F763-753C-408E-A21E-E691668E122F}">
      <dsp:nvSpPr>
        <dsp:cNvPr id="0" name=""/>
        <dsp:cNvSpPr/>
      </dsp:nvSpPr>
      <dsp:spPr>
        <a:xfrm>
          <a:off x="5328084" y="0"/>
          <a:ext cx="2901516" cy="4853136"/>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228600" lvl="1" indent="-228600" algn="l" defTabSz="889000" rtl="0">
            <a:lnSpc>
              <a:spcPct val="90000"/>
            </a:lnSpc>
            <a:spcBef>
              <a:spcPct val="0"/>
            </a:spcBef>
            <a:spcAft>
              <a:spcPct val="15000"/>
            </a:spcAft>
            <a:buChar char="••"/>
          </a:pPr>
          <a:r>
            <a:rPr lang="es-CO" sz="2000" kern="1200" dirty="0" smtClean="0"/>
            <a:t>El plan de Dios era que los seres humanos, tanto el hombre como la mujer, se conservaran vírgenes hasta el matrimonio, según el contexto de </a:t>
          </a:r>
          <a:r>
            <a:rPr lang="es-CO" sz="2000" b="1" kern="1200" dirty="0" smtClean="0">
              <a:solidFill>
                <a:srgbClr val="FF0000"/>
              </a:solidFill>
            </a:rPr>
            <a:t>(Gén:1:27,28)</a:t>
          </a:r>
          <a:r>
            <a:rPr lang="es-CO" sz="2000" kern="1200" dirty="0" smtClean="0"/>
            <a:t>. Pero la concepción de la virginidad ha venido cambiando (sobre todo en la mujer). Y esto, quizá, debido a que se han echado por tierra los valores morales inculcados en el hogar. </a:t>
          </a:r>
          <a:endParaRPr lang="es-CO" sz="2000" kern="1200" dirty="0"/>
        </a:p>
      </dsp:txBody>
      <dsp:txXfrm>
        <a:off x="5328084" y="0"/>
        <a:ext cx="2901516" cy="4853136"/>
      </dsp:txXfrm>
    </dsp:sp>
  </dsp:spTree>
</dsp:drawing>
</file>

<file path=ppt/diagrams/layout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CO"/>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CO"/>
          </a:p>
        </p:txBody>
      </p:sp>
      <p:sp>
        <p:nvSpPr>
          <p:cNvPr id="4" name="3 Marcador de fecha"/>
          <p:cNvSpPr>
            <a:spLocks noGrp="1"/>
          </p:cNvSpPr>
          <p:nvPr>
            <p:ph type="dt" sz="half" idx="10"/>
          </p:nvPr>
        </p:nvSpPr>
        <p:spPr/>
        <p:txBody>
          <a:bodyPr/>
          <a:lstStyle/>
          <a:p>
            <a:fld id="{E896DE22-2A56-44D3-A102-7D2CC066B556}" type="datetimeFigureOut">
              <a:rPr lang="es-CO" smtClean="0"/>
              <a:t>19/09/2013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8534EB83-0260-497A-B326-585B6B316163}" type="slidenum">
              <a:rPr lang="es-CO" smtClean="0"/>
              <a:t>‹Nº›</a:t>
            </a:fld>
            <a:endParaRPr lang="es-CO"/>
          </a:p>
        </p:txBody>
      </p:sp>
    </p:spTree>
    <p:extLst>
      <p:ext uri="{BB962C8B-B14F-4D97-AF65-F5344CB8AC3E}">
        <p14:creationId xmlns:p14="http://schemas.microsoft.com/office/powerpoint/2010/main" val="24597923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E896DE22-2A56-44D3-A102-7D2CC066B556}" type="datetimeFigureOut">
              <a:rPr lang="es-CO" smtClean="0"/>
              <a:t>19/09/2013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8534EB83-0260-497A-B326-585B6B316163}" type="slidenum">
              <a:rPr lang="es-CO" smtClean="0"/>
              <a:t>‹Nº›</a:t>
            </a:fld>
            <a:endParaRPr lang="es-CO"/>
          </a:p>
        </p:txBody>
      </p:sp>
    </p:spTree>
    <p:extLst>
      <p:ext uri="{BB962C8B-B14F-4D97-AF65-F5344CB8AC3E}">
        <p14:creationId xmlns:p14="http://schemas.microsoft.com/office/powerpoint/2010/main" val="38726296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E896DE22-2A56-44D3-A102-7D2CC066B556}" type="datetimeFigureOut">
              <a:rPr lang="es-CO" smtClean="0"/>
              <a:t>19/09/2013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8534EB83-0260-497A-B326-585B6B316163}" type="slidenum">
              <a:rPr lang="es-CO" smtClean="0"/>
              <a:t>‹Nº›</a:t>
            </a:fld>
            <a:endParaRPr lang="es-CO"/>
          </a:p>
        </p:txBody>
      </p:sp>
    </p:spTree>
    <p:extLst>
      <p:ext uri="{BB962C8B-B14F-4D97-AF65-F5344CB8AC3E}">
        <p14:creationId xmlns:p14="http://schemas.microsoft.com/office/powerpoint/2010/main" val="34959647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fecha"/>
          <p:cNvSpPr>
            <a:spLocks noGrp="1"/>
          </p:cNvSpPr>
          <p:nvPr>
            <p:ph type="dt" sz="half" idx="10"/>
          </p:nvPr>
        </p:nvSpPr>
        <p:spPr/>
        <p:txBody>
          <a:bodyPr/>
          <a:lstStyle/>
          <a:p>
            <a:fld id="{E896DE22-2A56-44D3-A102-7D2CC066B556}" type="datetimeFigureOut">
              <a:rPr lang="es-CO" smtClean="0"/>
              <a:t>19/09/2013</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8534EB83-0260-497A-B326-585B6B316163}" type="slidenum">
              <a:rPr lang="es-CO" smtClean="0"/>
              <a:t>‹Nº›</a:t>
            </a:fld>
            <a:endParaRPr lang="es-CO"/>
          </a:p>
        </p:txBody>
      </p:sp>
    </p:spTree>
    <p:extLst>
      <p:ext uri="{BB962C8B-B14F-4D97-AF65-F5344CB8AC3E}">
        <p14:creationId xmlns:p14="http://schemas.microsoft.com/office/powerpoint/2010/main" val="22447866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6 Marcador de fecha"/>
          <p:cNvSpPr>
            <a:spLocks noGrp="1"/>
          </p:cNvSpPr>
          <p:nvPr>
            <p:ph type="dt" sz="half" idx="10"/>
          </p:nvPr>
        </p:nvSpPr>
        <p:spPr/>
        <p:txBody>
          <a:bodyPr/>
          <a:lstStyle/>
          <a:p>
            <a:fld id="{E896DE22-2A56-44D3-A102-7D2CC066B556}" type="datetimeFigureOut">
              <a:rPr lang="es-CO" smtClean="0"/>
              <a:t>19/09/2013</a:t>
            </a:fld>
            <a:endParaRPr lang="es-CO"/>
          </a:p>
        </p:txBody>
      </p:sp>
      <p:sp>
        <p:nvSpPr>
          <p:cNvPr id="8" name="7 Marcador de pie de página"/>
          <p:cNvSpPr>
            <a:spLocks noGrp="1"/>
          </p:cNvSpPr>
          <p:nvPr>
            <p:ph type="ftr" sz="quarter" idx="11"/>
          </p:nvPr>
        </p:nvSpPr>
        <p:spPr/>
        <p:txBody>
          <a:bodyPr/>
          <a:lstStyle/>
          <a:p>
            <a:endParaRPr lang="es-CO"/>
          </a:p>
        </p:txBody>
      </p:sp>
      <p:sp>
        <p:nvSpPr>
          <p:cNvPr id="9" name="8 Marcador de número de diapositiva"/>
          <p:cNvSpPr>
            <a:spLocks noGrp="1"/>
          </p:cNvSpPr>
          <p:nvPr>
            <p:ph type="sldNum" sz="quarter" idx="12"/>
          </p:nvPr>
        </p:nvSpPr>
        <p:spPr/>
        <p:txBody>
          <a:bodyPr/>
          <a:lstStyle/>
          <a:p>
            <a:fld id="{8534EB83-0260-497A-B326-585B6B316163}" type="slidenum">
              <a:rPr lang="es-CO" smtClean="0"/>
              <a:t>‹Nº›</a:t>
            </a:fld>
            <a:endParaRPr lang="es-CO"/>
          </a:p>
        </p:txBody>
      </p:sp>
    </p:spTree>
    <p:extLst>
      <p:ext uri="{BB962C8B-B14F-4D97-AF65-F5344CB8AC3E}">
        <p14:creationId xmlns:p14="http://schemas.microsoft.com/office/powerpoint/2010/main" val="14603806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fecha"/>
          <p:cNvSpPr>
            <a:spLocks noGrp="1"/>
          </p:cNvSpPr>
          <p:nvPr>
            <p:ph type="dt" sz="half" idx="10"/>
          </p:nvPr>
        </p:nvSpPr>
        <p:spPr/>
        <p:txBody>
          <a:bodyPr/>
          <a:lstStyle/>
          <a:p>
            <a:fld id="{E896DE22-2A56-44D3-A102-7D2CC066B556}" type="datetimeFigureOut">
              <a:rPr lang="es-CO" smtClean="0"/>
              <a:t>19/09/2013</a:t>
            </a:fld>
            <a:endParaRPr lang="es-CO"/>
          </a:p>
        </p:txBody>
      </p:sp>
      <p:sp>
        <p:nvSpPr>
          <p:cNvPr id="4" name="3 Marcador de pie de página"/>
          <p:cNvSpPr>
            <a:spLocks noGrp="1"/>
          </p:cNvSpPr>
          <p:nvPr>
            <p:ph type="ftr" sz="quarter" idx="11"/>
          </p:nvPr>
        </p:nvSpPr>
        <p:spPr/>
        <p:txBody>
          <a:bodyPr/>
          <a:lstStyle/>
          <a:p>
            <a:endParaRPr lang="es-CO"/>
          </a:p>
        </p:txBody>
      </p:sp>
      <p:sp>
        <p:nvSpPr>
          <p:cNvPr id="5" name="4 Marcador de número de diapositiva"/>
          <p:cNvSpPr>
            <a:spLocks noGrp="1"/>
          </p:cNvSpPr>
          <p:nvPr>
            <p:ph type="sldNum" sz="quarter" idx="12"/>
          </p:nvPr>
        </p:nvSpPr>
        <p:spPr/>
        <p:txBody>
          <a:bodyPr/>
          <a:lstStyle/>
          <a:p>
            <a:fld id="{8534EB83-0260-497A-B326-585B6B316163}" type="slidenum">
              <a:rPr lang="es-CO" smtClean="0"/>
              <a:t>‹Nº›</a:t>
            </a:fld>
            <a:endParaRPr lang="es-CO"/>
          </a:p>
        </p:txBody>
      </p:sp>
    </p:spTree>
    <p:extLst>
      <p:ext uri="{BB962C8B-B14F-4D97-AF65-F5344CB8AC3E}">
        <p14:creationId xmlns:p14="http://schemas.microsoft.com/office/powerpoint/2010/main" val="12526143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896DE22-2A56-44D3-A102-7D2CC066B556}" type="datetimeFigureOut">
              <a:rPr lang="es-CO" smtClean="0"/>
              <a:t>19/09/2013</a:t>
            </a:fld>
            <a:endParaRPr lang="es-CO"/>
          </a:p>
        </p:txBody>
      </p:sp>
      <p:sp>
        <p:nvSpPr>
          <p:cNvPr id="3" name="2 Marcador de pie de página"/>
          <p:cNvSpPr>
            <a:spLocks noGrp="1"/>
          </p:cNvSpPr>
          <p:nvPr>
            <p:ph type="ftr" sz="quarter" idx="11"/>
          </p:nvPr>
        </p:nvSpPr>
        <p:spPr/>
        <p:txBody>
          <a:bodyPr/>
          <a:lstStyle/>
          <a:p>
            <a:endParaRPr lang="es-CO"/>
          </a:p>
        </p:txBody>
      </p:sp>
      <p:sp>
        <p:nvSpPr>
          <p:cNvPr id="4" name="3 Marcador de número de diapositiva"/>
          <p:cNvSpPr>
            <a:spLocks noGrp="1"/>
          </p:cNvSpPr>
          <p:nvPr>
            <p:ph type="sldNum" sz="quarter" idx="12"/>
          </p:nvPr>
        </p:nvSpPr>
        <p:spPr/>
        <p:txBody>
          <a:bodyPr/>
          <a:lstStyle/>
          <a:p>
            <a:fld id="{8534EB83-0260-497A-B326-585B6B316163}" type="slidenum">
              <a:rPr lang="es-CO" smtClean="0"/>
              <a:t>‹Nº›</a:t>
            </a:fld>
            <a:endParaRPr lang="es-CO"/>
          </a:p>
        </p:txBody>
      </p:sp>
    </p:spTree>
    <p:extLst>
      <p:ext uri="{BB962C8B-B14F-4D97-AF65-F5344CB8AC3E}">
        <p14:creationId xmlns:p14="http://schemas.microsoft.com/office/powerpoint/2010/main" val="28241867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CO"/>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E896DE22-2A56-44D3-A102-7D2CC066B556}" type="datetimeFigureOut">
              <a:rPr lang="es-CO" smtClean="0"/>
              <a:t>19/09/2013</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8534EB83-0260-497A-B326-585B6B316163}" type="slidenum">
              <a:rPr lang="es-CO" smtClean="0"/>
              <a:t>‹Nº›</a:t>
            </a:fld>
            <a:endParaRPr lang="es-CO"/>
          </a:p>
        </p:txBody>
      </p:sp>
    </p:spTree>
    <p:extLst>
      <p:ext uri="{BB962C8B-B14F-4D97-AF65-F5344CB8AC3E}">
        <p14:creationId xmlns:p14="http://schemas.microsoft.com/office/powerpoint/2010/main" val="18519278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CO"/>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E896DE22-2A56-44D3-A102-7D2CC066B556}" type="datetimeFigureOut">
              <a:rPr lang="es-CO" smtClean="0"/>
              <a:t>19/09/2013</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8534EB83-0260-497A-B326-585B6B316163}" type="slidenum">
              <a:rPr lang="es-CO" smtClean="0"/>
              <a:t>‹Nº›</a:t>
            </a:fld>
            <a:endParaRPr lang="es-CO"/>
          </a:p>
        </p:txBody>
      </p:sp>
    </p:spTree>
    <p:extLst>
      <p:ext uri="{BB962C8B-B14F-4D97-AF65-F5344CB8AC3E}">
        <p14:creationId xmlns:p14="http://schemas.microsoft.com/office/powerpoint/2010/main" val="19290560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E896DE22-2A56-44D3-A102-7D2CC066B556}" type="datetimeFigureOut">
              <a:rPr lang="es-CO" smtClean="0"/>
              <a:t>19/09/2013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8534EB83-0260-497A-B326-585B6B316163}" type="slidenum">
              <a:rPr lang="es-CO" smtClean="0"/>
              <a:t>‹Nº›</a:t>
            </a:fld>
            <a:endParaRPr lang="es-CO"/>
          </a:p>
        </p:txBody>
      </p:sp>
    </p:spTree>
    <p:extLst>
      <p:ext uri="{BB962C8B-B14F-4D97-AF65-F5344CB8AC3E}">
        <p14:creationId xmlns:p14="http://schemas.microsoft.com/office/powerpoint/2010/main" val="38684771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E896DE22-2A56-44D3-A102-7D2CC066B556}" type="datetimeFigureOut">
              <a:rPr lang="es-CO" smtClean="0"/>
              <a:t>19/09/2013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8534EB83-0260-497A-B326-585B6B316163}" type="slidenum">
              <a:rPr lang="es-CO" smtClean="0"/>
              <a:t>‹Nº›</a:t>
            </a:fld>
            <a:endParaRPr lang="es-CO"/>
          </a:p>
        </p:txBody>
      </p:sp>
    </p:spTree>
    <p:extLst>
      <p:ext uri="{BB962C8B-B14F-4D97-AF65-F5344CB8AC3E}">
        <p14:creationId xmlns:p14="http://schemas.microsoft.com/office/powerpoint/2010/main" val="4752150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96DE22-2A56-44D3-A102-7D2CC066B556}" type="datetimeFigureOut">
              <a:rPr lang="es-CO" smtClean="0"/>
              <a:t>19/09/2013</a:t>
            </a:fld>
            <a:endParaRPr lang="es-CO"/>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34EB83-0260-497A-B326-585B6B316163}" type="slidenum">
              <a:rPr lang="es-CO" smtClean="0"/>
              <a:t>‹Nº›</a:t>
            </a:fld>
            <a:endParaRPr lang="es-CO"/>
          </a:p>
        </p:txBody>
      </p:sp>
    </p:spTree>
    <p:extLst>
      <p:ext uri="{BB962C8B-B14F-4D97-AF65-F5344CB8AC3E}">
        <p14:creationId xmlns:p14="http://schemas.microsoft.com/office/powerpoint/2010/main" val="18972162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4.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95008" y="764704"/>
            <a:ext cx="8229600" cy="1143000"/>
          </a:xfrm>
        </p:spPr>
        <p:txBody>
          <a:bodyPr>
            <a:normAutofit fontScale="90000"/>
          </a:bodyPr>
          <a:lstStyle/>
          <a:p>
            <a:r>
              <a:rPr lang="es-CO" dirty="0" smtClean="0">
                <a:latin typeface="Algerian" pitchFamily="82" charset="0"/>
              </a:rPr>
              <a:t>Y los bendijo dios</a:t>
            </a:r>
            <a:r>
              <a:rPr lang="es-CO" sz="8000" dirty="0" smtClean="0">
                <a:latin typeface="Algerian" pitchFamily="82" charset="0"/>
              </a:rPr>
              <a:t>: </a:t>
            </a:r>
            <a:r>
              <a:rPr lang="es-CO" sz="4000" dirty="0">
                <a:latin typeface="Algerian" pitchFamily="82" charset="0"/>
              </a:rPr>
              <a:t>Clase </a:t>
            </a:r>
            <a:r>
              <a:rPr lang="es-CO" sz="4000" dirty="0" smtClean="0">
                <a:latin typeface="Algerian" pitchFamily="82" charset="0"/>
              </a:rPr>
              <a:t>9</a:t>
            </a:r>
            <a:endParaRPr lang="es-CO" dirty="0"/>
          </a:p>
        </p:txBody>
      </p:sp>
      <p:sp>
        <p:nvSpPr>
          <p:cNvPr id="4" name="3 Rectángulo"/>
          <p:cNvSpPr/>
          <p:nvPr/>
        </p:nvSpPr>
        <p:spPr>
          <a:xfrm>
            <a:off x="664547" y="2060848"/>
            <a:ext cx="7490522" cy="584775"/>
          </a:xfrm>
          <a:prstGeom prst="rect">
            <a:avLst/>
          </a:prstGeom>
        </p:spPr>
        <p:txBody>
          <a:bodyPr wrap="square">
            <a:spAutoFit/>
          </a:bodyPr>
          <a:lstStyle/>
          <a:p>
            <a:pPr algn="ctr"/>
            <a:r>
              <a:rPr lang="es-CO" sz="3200" b="1" i="1" dirty="0">
                <a:solidFill>
                  <a:srgbClr val="0070C0"/>
                </a:solidFill>
              </a:rPr>
              <a:t>Una carrera para ejercer todos los día</a:t>
            </a:r>
          </a:p>
        </p:txBody>
      </p:sp>
      <p:sp>
        <p:nvSpPr>
          <p:cNvPr id="5" name="4 Rectángulo"/>
          <p:cNvSpPr/>
          <p:nvPr/>
        </p:nvSpPr>
        <p:spPr>
          <a:xfrm>
            <a:off x="539552" y="2780928"/>
            <a:ext cx="7416824" cy="4093428"/>
          </a:xfrm>
          <a:prstGeom prst="rect">
            <a:avLst/>
          </a:prstGeom>
        </p:spPr>
        <p:txBody>
          <a:bodyPr wrap="square">
            <a:spAutoFit/>
          </a:bodyPr>
          <a:lstStyle/>
          <a:p>
            <a:r>
              <a:rPr lang="es-CO" sz="4400" dirty="0" smtClean="0"/>
              <a:t>       Tema: Sex </a:t>
            </a:r>
            <a:r>
              <a:rPr lang="es-CO" sz="8000" b="1" dirty="0" smtClean="0">
                <a:solidFill>
                  <a:srgbClr val="00B050"/>
                </a:solidFill>
              </a:rPr>
              <a:t>si</a:t>
            </a:r>
            <a:r>
              <a:rPr lang="es-CO" sz="4400" dirty="0" smtClean="0"/>
              <a:t> </a:t>
            </a:r>
          </a:p>
          <a:p>
            <a:r>
              <a:rPr lang="es-CO" sz="4400" dirty="0"/>
              <a:t> </a:t>
            </a:r>
            <a:r>
              <a:rPr lang="es-CO" sz="4400" dirty="0" smtClean="0"/>
              <a:t>                   </a:t>
            </a:r>
            <a:r>
              <a:rPr lang="es-CO" sz="5400" dirty="0" smtClean="0"/>
              <a:t>o sex </a:t>
            </a:r>
            <a:r>
              <a:rPr lang="es-CO" sz="7200" b="1" dirty="0" smtClean="0">
                <a:solidFill>
                  <a:srgbClr val="FF0000"/>
                </a:solidFill>
              </a:rPr>
              <a:t>NO</a:t>
            </a:r>
          </a:p>
          <a:p>
            <a:r>
              <a:rPr lang="es-CO" sz="3600" b="1" dirty="0" smtClean="0"/>
              <a:t>     La </a:t>
            </a:r>
            <a:r>
              <a:rPr lang="es-CO" sz="3600" b="1" dirty="0"/>
              <a:t>sexualidad y sus momentos</a:t>
            </a:r>
          </a:p>
          <a:p>
            <a:pPr algn="ctr"/>
            <a:endParaRPr lang="es-CO" sz="7200" b="1" dirty="0" smtClean="0">
              <a:solidFill>
                <a:srgbClr val="FF0000"/>
              </a:solidFill>
            </a:endParaRPr>
          </a:p>
        </p:txBody>
      </p:sp>
    </p:spTree>
    <p:extLst>
      <p:ext uri="{BB962C8B-B14F-4D97-AF65-F5344CB8AC3E}">
        <p14:creationId xmlns:p14="http://schemas.microsoft.com/office/powerpoint/2010/main" val="116049910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1000"/>
                                        <p:tgtEl>
                                          <p:spTgt spid="5">
                                            <p:txEl>
                                              <p:pRg st="1" end="1"/>
                                            </p:txEl>
                                          </p:spTgt>
                                        </p:tgtEl>
                                      </p:cBhvr>
                                    </p:animEffect>
                                    <p:anim calcmode="lin" valueType="num">
                                      <p:cBhvr>
                                        <p:cTn id="13"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5">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1000"/>
                                        <p:tgtEl>
                                          <p:spTgt spid="5">
                                            <p:txEl>
                                              <p:pRg st="2" end="2"/>
                                            </p:txEl>
                                          </p:spTgt>
                                        </p:tgtEl>
                                      </p:cBhvr>
                                    </p:animEffect>
                                    <p:anim calcmode="lin" valueType="num">
                                      <p:cBhvr>
                                        <p:cTn id="18"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Elipse"/>
          <p:cNvSpPr/>
          <p:nvPr/>
        </p:nvSpPr>
        <p:spPr>
          <a:xfrm>
            <a:off x="0" y="1124744"/>
            <a:ext cx="5364088" cy="489654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2400" b="1" dirty="0"/>
              <a:t>La sexualidad no es solamente placer, </a:t>
            </a:r>
            <a:r>
              <a:rPr lang="es-CO" sz="2400" b="1" dirty="0" smtClean="0"/>
              <a:t>también </a:t>
            </a:r>
            <a:r>
              <a:rPr lang="es-CO" sz="2400" b="1" dirty="0"/>
              <a:t>es procrear, cuidarse, respetarse, y respetar a la otra persona, informarse, hablar del tema y asumir sus consecuencias. Esto deben tenerlo claro sus hijos, y es el mejor mensaje que puede darles. </a:t>
            </a:r>
          </a:p>
        </p:txBody>
      </p:sp>
      <p:pic>
        <p:nvPicPr>
          <p:cNvPr id="1026" name="Picture 2" descr="http://t0.gstatic.com/images?q=tbn:ANd9GcQHX9roDCeMpZux_VT1CWIj9Up6QdTk6DugAcMm1ubzdbydMcg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4088" y="980728"/>
            <a:ext cx="3528392" cy="45365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1382820"/>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267744" y="476672"/>
            <a:ext cx="4104456" cy="5649491"/>
          </a:xfrm>
        </p:spPr>
        <p:txBody>
          <a:bodyPr>
            <a:normAutofit fontScale="85000" lnSpcReduction="20000"/>
          </a:bodyPr>
          <a:lstStyle/>
          <a:p>
            <a:pPr marL="0" indent="0" algn="ctr">
              <a:buNone/>
            </a:pPr>
            <a:r>
              <a:rPr lang="es-CO" dirty="0">
                <a:latin typeface="Harlow Solid Italic" pitchFamily="82" charset="0"/>
              </a:rPr>
              <a:t>Instruye al niño en su camino, y aún cuando fuere viejo no se apartará de el.... </a:t>
            </a:r>
            <a:r>
              <a:rPr lang="es-CO" b="1" dirty="0" smtClean="0">
                <a:solidFill>
                  <a:srgbClr val="FF0000"/>
                </a:solidFill>
              </a:rPr>
              <a:t>Proverbios </a:t>
            </a:r>
            <a:r>
              <a:rPr lang="es-CO" b="1" dirty="0">
                <a:solidFill>
                  <a:srgbClr val="FF0000"/>
                </a:solidFill>
              </a:rPr>
              <a:t>22:6</a:t>
            </a:r>
            <a:r>
              <a:rPr lang="es-CO" dirty="0">
                <a:solidFill>
                  <a:srgbClr val="FF0000"/>
                </a:solidFill>
              </a:rPr>
              <a:t> </a:t>
            </a:r>
            <a:endParaRPr lang="es-CO" dirty="0" smtClean="0">
              <a:solidFill>
                <a:srgbClr val="FF0000"/>
              </a:solidFill>
            </a:endParaRPr>
          </a:p>
          <a:p>
            <a:pPr marL="0" indent="0" algn="ctr">
              <a:buNone/>
            </a:pPr>
            <a:r>
              <a:rPr lang="es-CO" dirty="0" smtClean="0"/>
              <a:t>Es la orden de Dios a los padres de todo el mundo. El comienzo de la vida sexual en los adolescentes en muchas ocasiones no se hace por convicción propia, sino motivado por el grupo de pares o la pareja. </a:t>
            </a:r>
          </a:p>
          <a:p>
            <a:pPr marL="0" indent="0" algn="ctr">
              <a:buNone/>
            </a:pPr>
            <a:r>
              <a:rPr lang="es-CO" dirty="0" smtClean="0">
                <a:latin typeface="Harlow Solid Italic" pitchFamily="82" charset="0"/>
              </a:rPr>
              <a:t>Los padres deben preparar a sus hijos para que no se dejen presionar en este aspecto.</a:t>
            </a:r>
            <a:endParaRPr lang="es-CO" dirty="0">
              <a:latin typeface="Harlow Solid Italic" pitchFamily="82" charset="0"/>
            </a:endParaRPr>
          </a:p>
        </p:txBody>
      </p:sp>
      <p:sp>
        <p:nvSpPr>
          <p:cNvPr id="4" name="3 Flecha curvada hacia la izquierda"/>
          <p:cNvSpPr/>
          <p:nvPr/>
        </p:nvSpPr>
        <p:spPr>
          <a:xfrm>
            <a:off x="6261308" y="3284984"/>
            <a:ext cx="1046996" cy="273630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5" name="4 Flecha curvada hacia arriba"/>
          <p:cNvSpPr/>
          <p:nvPr/>
        </p:nvSpPr>
        <p:spPr>
          <a:xfrm rot="16445264">
            <a:off x="5343468" y="1573023"/>
            <a:ext cx="2980536" cy="938977"/>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6" name="5 Flecha curvada hacia la izquierda"/>
          <p:cNvSpPr/>
          <p:nvPr/>
        </p:nvSpPr>
        <p:spPr>
          <a:xfrm rot="10800000">
            <a:off x="1325936" y="332655"/>
            <a:ext cx="1013815" cy="3184319"/>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7" name="6 Flecha curvada hacia la derecha"/>
          <p:cNvSpPr/>
          <p:nvPr/>
        </p:nvSpPr>
        <p:spPr>
          <a:xfrm>
            <a:off x="1350162" y="3284984"/>
            <a:ext cx="989589" cy="2736304"/>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pic>
        <p:nvPicPr>
          <p:cNvPr id="1026" name="Picture 2" descr="http://t3.gstatic.com/images?q=tbn:ANd9GcTPwq5uTxSEG_wKH6RPlUxVYV0_NfJ2Oyn9JTa5_augMB4xtcZ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2320" y="2339488"/>
            <a:ext cx="1660128" cy="142875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devocionaldiario.com/wp-content/themes/arthemia-premium/scripts/timthumb.php?src=http://www.devocionaldiario.com/wp-content/uploads/2009/06/wallpaperinstruye-300x216.jpg&amp;w=150&amp;h=150&amp;zc=1&amp;q=1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85" y="2339489"/>
            <a:ext cx="1297176" cy="1428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44098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1" end="1"/>
                                            </p:txEl>
                                          </p:spTgt>
                                        </p:tgtEl>
                                      </p:cBhvr>
                                    </p:animEffect>
                                  </p:childTnLst>
                                </p:cTn>
                              </p:par>
                              <p:par>
                                <p:cTn id="17" presetID="31"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p:cTn id="19"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2"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O" sz="6000" dirty="0" smtClean="0">
                <a:solidFill>
                  <a:srgbClr val="FF0000"/>
                </a:solidFill>
                <a:latin typeface="Harlow Solid Italic" pitchFamily="82" charset="0"/>
              </a:rPr>
              <a:t>Virginidad</a:t>
            </a:r>
            <a:endParaRPr lang="es-CO" sz="6000" dirty="0">
              <a:solidFill>
                <a:srgbClr val="FF0000"/>
              </a:solidFill>
              <a:latin typeface="Harlow Solid Italic" pitchFamily="82" charset="0"/>
            </a:endParaRP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2822419827"/>
              </p:ext>
            </p:extLst>
          </p:nvPr>
        </p:nvGraphicFramePr>
        <p:xfrm>
          <a:off x="457200" y="1600200"/>
          <a:ext cx="8229600" cy="48531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4528927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8229600" cy="6408712"/>
          </a:xfrm>
        </p:spPr>
        <p:txBody>
          <a:bodyPr>
            <a:normAutofit fontScale="85000" lnSpcReduction="20000"/>
          </a:bodyPr>
          <a:lstStyle/>
          <a:p>
            <a:pPr marL="0" indent="0">
              <a:buNone/>
            </a:pPr>
            <a:r>
              <a:rPr lang="es-CO" i="1" dirty="0" smtClean="0">
                <a:solidFill>
                  <a:srgbClr val="FF0000"/>
                </a:solidFill>
              </a:rPr>
              <a:t>Hace un tiempo, que una joven tuviera relaciones sexuales antes de casarse era mal visto por la sociedad. Ahora, debido a la influencia de los medios de comunicación, la liberación femenina, la igualdad entre hombres y mujeres, y la presión social, la concepción es muy diferente e, incluso, pasa lo contrario </a:t>
            </a:r>
            <a:r>
              <a:rPr lang="es-CO" i="1" dirty="0" smtClean="0"/>
              <a:t>(lea Mat.1:18,19). </a:t>
            </a:r>
          </a:p>
          <a:p>
            <a:pPr marL="0" indent="0" algn="ctr">
              <a:buNone/>
            </a:pPr>
            <a:r>
              <a:rPr lang="es-CO" dirty="0" smtClean="0"/>
              <a:t>Lo que antes era visto como un escándalo, por ejemplo, que una niña de colegio de 15 o 16 años tuviera relaciones sexuales, ahora se ha normalizado tanto que el hecho de no haber tenido relaciones sexuales a cierta edad es motivo de burla entre su grupo de amigos.</a:t>
            </a:r>
          </a:p>
          <a:p>
            <a:pPr marL="0" indent="0" algn="r">
              <a:buNone/>
            </a:pPr>
            <a:r>
              <a:rPr lang="es-CO" dirty="0" smtClean="0"/>
              <a:t> </a:t>
            </a:r>
            <a:r>
              <a:rPr lang="es-CO" i="1" dirty="0" smtClean="0">
                <a:solidFill>
                  <a:srgbClr val="FF0000"/>
                </a:solidFill>
              </a:rPr>
              <a:t>El inicio de la vida sexual en los adolescentes en muchas ocasiones no se hace por convicción propia , sino motivado por el grupo de pares o </a:t>
            </a:r>
            <a:r>
              <a:rPr lang="es-CO" i="1" dirty="0">
                <a:solidFill>
                  <a:srgbClr val="FF0000"/>
                </a:solidFill>
              </a:rPr>
              <a:t>l</a:t>
            </a:r>
            <a:r>
              <a:rPr lang="es-CO" i="1" dirty="0" smtClean="0">
                <a:solidFill>
                  <a:srgbClr val="FF0000"/>
                </a:solidFill>
              </a:rPr>
              <a:t>a pareja. Es por esto que los padres deben preparar a sus hijos para que no se dejen presionar en este aspecto.  </a:t>
            </a:r>
            <a:endParaRPr lang="es-CO" i="1" dirty="0">
              <a:solidFill>
                <a:srgbClr val="FF0000"/>
              </a:solidFill>
            </a:endParaRPr>
          </a:p>
        </p:txBody>
      </p:sp>
    </p:spTree>
    <p:extLst>
      <p:ext uri="{BB962C8B-B14F-4D97-AF65-F5344CB8AC3E}">
        <p14:creationId xmlns:p14="http://schemas.microsoft.com/office/powerpoint/2010/main" val="2041290406"/>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b="1" i="1" dirty="0" smtClean="0">
                <a:solidFill>
                  <a:srgbClr val="FF0000"/>
                </a:solidFill>
                <a:latin typeface="Agency FB" pitchFamily="34" charset="0"/>
              </a:rPr>
              <a:t>Métodos de anticoncepción</a:t>
            </a:r>
            <a:endParaRPr lang="es-CO" b="1" i="1" dirty="0">
              <a:solidFill>
                <a:srgbClr val="FF0000"/>
              </a:solidFill>
              <a:latin typeface="Agency FB" pitchFamily="34" charset="0"/>
            </a:endParaRPr>
          </a:p>
        </p:txBody>
      </p:sp>
      <p:sp>
        <p:nvSpPr>
          <p:cNvPr id="3" name="2 Marcador de contenido"/>
          <p:cNvSpPr>
            <a:spLocks noGrp="1"/>
          </p:cNvSpPr>
          <p:nvPr>
            <p:ph idx="1"/>
          </p:nvPr>
        </p:nvSpPr>
        <p:spPr>
          <a:xfrm>
            <a:off x="457200" y="1600200"/>
            <a:ext cx="8229600" cy="1756792"/>
          </a:xfrm>
        </p:spPr>
        <p:txBody>
          <a:bodyPr>
            <a:normAutofit fontScale="85000" lnSpcReduction="20000"/>
          </a:bodyPr>
          <a:lstStyle/>
          <a:p>
            <a:pPr marL="0" indent="0">
              <a:buNone/>
            </a:pPr>
            <a:r>
              <a:rPr lang="es-CO" dirty="0" smtClean="0"/>
              <a:t>Son métodos anticonceptivos son elementos, productos o procedimientos que pueden ser usados por hombres o mujeres para prevenir un embarazo o infecciones de transmisión sexual. Entre ellos se encuentran los siguientes:</a:t>
            </a:r>
          </a:p>
          <a:p>
            <a:pPr marL="0" indent="0">
              <a:buNone/>
            </a:pPr>
            <a:endParaRPr lang="es-CO" dirty="0"/>
          </a:p>
        </p:txBody>
      </p:sp>
      <p:pic>
        <p:nvPicPr>
          <p:cNvPr id="2050" name="Picture 2" descr="http://t2.gstatic.com/images?q=tbn:ANd9GcQqSKFWCgkr5YfHgl4sWR8IrvytRJsLNAkZPw6KaUvKUw2Sj6feY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06257" y="3687424"/>
            <a:ext cx="3816424" cy="2939406"/>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467544" y="3602856"/>
            <a:ext cx="4113042" cy="3108543"/>
          </a:xfrm>
          <a:prstGeom prst="rect">
            <a:avLst/>
          </a:prstGeom>
        </p:spPr>
        <p:txBody>
          <a:bodyPr wrap="square">
            <a:spAutoFit/>
          </a:bodyPr>
          <a:lstStyle/>
          <a:p>
            <a:r>
              <a:rPr lang="es-CO" sz="2800" dirty="0"/>
              <a:t>Anillo vaginal.</a:t>
            </a:r>
          </a:p>
          <a:p>
            <a:r>
              <a:rPr lang="es-CO" sz="2800" dirty="0"/>
              <a:t>Parche anticonceptivo.</a:t>
            </a:r>
          </a:p>
          <a:p>
            <a:r>
              <a:rPr lang="es-CO" sz="2800" dirty="0"/>
              <a:t>Píldoras.</a:t>
            </a:r>
          </a:p>
          <a:p>
            <a:r>
              <a:rPr lang="es-CO" sz="2800" dirty="0"/>
              <a:t>Dispositivo intrauterino.</a:t>
            </a:r>
          </a:p>
          <a:p>
            <a:r>
              <a:rPr lang="es-CO" sz="2800" dirty="0"/>
              <a:t>Condón femenino.</a:t>
            </a:r>
          </a:p>
          <a:p>
            <a:r>
              <a:rPr lang="es-CO" sz="2800" dirty="0"/>
              <a:t>Condón masculino.</a:t>
            </a:r>
          </a:p>
          <a:p>
            <a:r>
              <a:rPr lang="es-CO" sz="2800" dirty="0"/>
              <a:t>Inyección.</a:t>
            </a:r>
          </a:p>
        </p:txBody>
      </p:sp>
    </p:spTree>
    <p:extLst>
      <p:ext uri="{BB962C8B-B14F-4D97-AF65-F5344CB8AC3E}">
        <p14:creationId xmlns:p14="http://schemas.microsoft.com/office/powerpoint/2010/main" val="228950459"/>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45" presetClass="entr" presetSubtype="0" fill="hold" nodeType="clickEffect">
                                  <p:stCondLst>
                                    <p:cond delay="0"/>
                                  </p:stCondLst>
                                  <p:childTnLst>
                                    <p:set>
                                      <p:cBhvr>
                                        <p:cTn id="14" dur="1" fill="hold">
                                          <p:stCondLst>
                                            <p:cond delay="0"/>
                                          </p:stCondLst>
                                        </p:cTn>
                                        <p:tgtEl>
                                          <p:spTgt spid="2050"/>
                                        </p:tgtEl>
                                        <p:attrNameLst>
                                          <p:attrName>style.visibility</p:attrName>
                                        </p:attrNameLst>
                                      </p:cBhvr>
                                      <p:to>
                                        <p:strVal val="visible"/>
                                      </p:to>
                                    </p:set>
                                    <p:animEffect transition="in" filter="fade">
                                      <p:cBhvr>
                                        <p:cTn id="15" dur="2000"/>
                                        <p:tgtEl>
                                          <p:spTgt spid="2050"/>
                                        </p:tgtEl>
                                      </p:cBhvr>
                                    </p:animEffect>
                                    <p:anim calcmode="lin" valueType="num">
                                      <p:cBhvr>
                                        <p:cTn id="16" dur="2000" fill="hold"/>
                                        <p:tgtEl>
                                          <p:spTgt spid="2050"/>
                                        </p:tgtEl>
                                        <p:attrNameLst>
                                          <p:attrName>ppt_w</p:attrName>
                                        </p:attrNameLst>
                                      </p:cBhvr>
                                      <p:tavLst>
                                        <p:tav tm="0" fmla="#ppt_w*sin(2.5*pi*$)">
                                          <p:val>
                                            <p:fltVal val="0"/>
                                          </p:val>
                                        </p:tav>
                                        <p:tav tm="100000">
                                          <p:val>
                                            <p:fltVal val="1"/>
                                          </p:val>
                                        </p:tav>
                                      </p:tavLst>
                                    </p:anim>
                                    <p:anim calcmode="lin" valueType="num">
                                      <p:cBhvr>
                                        <p:cTn id="17" dur="2000" fill="hold"/>
                                        <p:tgtEl>
                                          <p:spTgt spid="2050"/>
                                        </p:tgtEl>
                                        <p:attrNameLst>
                                          <p:attrName>ppt_h</p:attrName>
                                        </p:attrNameLst>
                                      </p:cBhvr>
                                      <p:tavLst>
                                        <p:tav tm="0">
                                          <p:val>
                                            <p:strVal val="#ppt_h"/>
                                          </p:val>
                                        </p:tav>
                                        <p:tav tm="100000">
                                          <p:val>
                                            <p:strVal val="#ppt_h"/>
                                          </p:val>
                                        </p:tav>
                                      </p:tavLst>
                                    </p:anim>
                                  </p:childTnLst>
                                </p:cTn>
                              </p:par>
                              <p:par>
                                <p:cTn id="18" presetID="45" presetClass="entr" presetSubtype="0"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2000"/>
                                        <p:tgtEl>
                                          <p:spTgt spid="4"/>
                                        </p:tgtEl>
                                      </p:cBhvr>
                                    </p:animEffect>
                                    <p:anim calcmode="lin" valueType="num">
                                      <p:cBhvr>
                                        <p:cTn id="21" dur="2000" fill="hold"/>
                                        <p:tgtEl>
                                          <p:spTgt spid="4"/>
                                        </p:tgtEl>
                                        <p:attrNameLst>
                                          <p:attrName>ppt_w</p:attrName>
                                        </p:attrNameLst>
                                      </p:cBhvr>
                                      <p:tavLst>
                                        <p:tav tm="0" fmla="#ppt_w*sin(2.5*pi*$)">
                                          <p:val>
                                            <p:fltVal val="0"/>
                                          </p:val>
                                        </p:tav>
                                        <p:tav tm="100000">
                                          <p:val>
                                            <p:fltVal val="1"/>
                                          </p:val>
                                        </p:tav>
                                      </p:tavLst>
                                    </p:anim>
                                    <p:anim calcmode="lin" valueType="num">
                                      <p:cBhvr>
                                        <p:cTn id="22"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536" y="229914"/>
            <a:ext cx="2376264" cy="6295430"/>
          </a:xfrm>
          <a:blipFill>
            <a:blip r:embed="rId2"/>
            <a:tile tx="0" ty="0" sx="100000" sy="100000" flip="none" algn="tl"/>
          </a:blipFill>
        </p:spPr>
        <p:txBody>
          <a:bodyPr>
            <a:normAutofit lnSpcReduction="10000"/>
          </a:bodyPr>
          <a:lstStyle/>
          <a:p>
            <a:pPr marL="0" indent="0" algn="ctr">
              <a:buNone/>
            </a:pPr>
            <a:endParaRPr lang="es-CO" dirty="0" smtClean="0"/>
          </a:p>
          <a:p>
            <a:pPr marL="0" indent="0" algn="ctr">
              <a:buNone/>
            </a:pPr>
            <a:r>
              <a:rPr lang="es-CO" dirty="0" smtClean="0"/>
              <a:t>Este es el método natural, que si tu lo utilizas sabiamente, no te ocasiona ningún daño. Lo que necesitas es autocontrol.</a:t>
            </a:r>
            <a:endParaRPr lang="es-CO" dirty="0"/>
          </a:p>
        </p:txBody>
      </p:sp>
      <p:pic>
        <p:nvPicPr>
          <p:cNvPr id="1026" name="Picture 2" descr="http://www.semenessemilla.org/wp-content/uploads/2010/03/metodo-anticonceptivo-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7824" y="240882"/>
            <a:ext cx="5886332" cy="63367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373917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O" b="1" i="1" dirty="0" smtClean="0">
                <a:solidFill>
                  <a:srgbClr val="FF0000"/>
                </a:solidFill>
                <a:latin typeface="Agency FB" pitchFamily="34" charset="0"/>
              </a:rPr>
              <a:t>¿Qué está dispuesto a aceptar y que no?</a:t>
            </a:r>
            <a:endParaRPr lang="es-CO" b="1" i="1" dirty="0">
              <a:solidFill>
                <a:srgbClr val="FF0000"/>
              </a:solidFill>
              <a:latin typeface="Agency FB" pitchFamily="34" charset="0"/>
            </a:endParaRPr>
          </a:p>
        </p:txBody>
      </p:sp>
      <p:sp>
        <p:nvSpPr>
          <p:cNvPr id="3" name="2 Marcador de contenido"/>
          <p:cNvSpPr>
            <a:spLocks noGrp="1"/>
          </p:cNvSpPr>
          <p:nvPr>
            <p:ph idx="1"/>
          </p:nvPr>
        </p:nvSpPr>
        <p:spPr>
          <a:xfrm>
            <a:off x="457200" y="1600201"/>
            <a:ext cx="8229600" cy="964704"/>
          </a:xfrm>
        </p:spPr>
        <p:txBody>
          <a:bodyPr>
            <a:normAutofit fontScale="92500" lnSpcReduction="10000"/>
          </a:bodyPr>
          <a:lstStyle/>
          <a:p>
            <a:pPr marL="0" indent="0" algn="ctr">
              <a:buNone/>
            </a:pPr>
            <a:r>
              <a:rPr lang="es-CO" dirty="0" smtClean="0"/>
              <a:t>Usted y su pareja deben tener claro qu</a:t>
            </a:r>
            <a:r>
              <a:rPr lang="es-CO" dirty="0"/>
              <a:t>é</a:t>
            </a:r>
            <a:r>
              <a:rPr lang="es-CO" dirty="0" smtClean="0"/>
              <a:t> están dispuestos a tolerar, qué no y por qué razones.</a:t>
            </a:r>
          </a:p>
        </p:txBody>
      </p:sp>
      <p:sp>
        <p:nvSpPr>
          <p:cNvPr id="4" name="3 Rectángulo"/>
          <p:cNvSpPr/>
          <p:nvPr/>
        </p:nvSpPr>
        <p:spPr>
          <a:xfrm>
            <a:off x="323528" y="2924944"/>
            <a:ext cx="5832648" cy="3539430"/>
          </a:xfrm>
          <a:prstGeom prst="rect">
            <a:avLst/>
          </a:prstGeom>
        </p:spPr>
        <p:txBody>
          <a:bodyPr wrap="square">
            <a:spAutoFit/>
          </a:bodyPr>
          <a:lstStyle/>
          <a:p>
            <a:pPr marL="514350" indent="-514350">
              <a:buAutoNum type="arabicPeriod"/>
            </a:pPr>
            <a:r>
              <a:rPr lang="es-CO" sz="2800" b="1" dirty="0"/>
              <a:t>Que haya visitas en el dormitorio.</a:t>
            </a:r>
          </a:p>
          <a:p>
            <a:pPr marL="514350" indent="-514350">
              <a:buAutoNum type="arabicPeriod"/>
            </a:pPr>
            <a:r>
              <a:rPr lang="es-CO" sz="2800" b="1" dirty="0"/>
              <a:t>Qué haya visitas en el dormitorio y a puerta cerrada.</a:t>
            </a:r>
          </a:p>
          <a:p>
            <a:pPr marL="514350" indent="-514350">
              <a:buAutoNum type="arabicPeriod"/>
            </a:pPr>
            <a:r>
              <a:rPr lang="es-CO" sz="2800" b="1" dirty="0"/>
              <a:t>Qué su hijo/a tenga novio/a desde los doce años.</a:t>
            </a:r>
          </a:p>
          <a:p>
            <a:pPr marL="514350" indent="-514350">
              <a:buAutoNum type="arabicPeriod"/>
            </a:pPr>
            <a:r>
              <a:rPr lang="es-CO" sz="2800" b="1" dirty="0"/>
              <a:t>Qué sus hijos vean pornografía.</a:t>
            </a:r>
          </a:p>
          <a:p>
            <a:pPr marL="514350" indent="-514350">
              <a:buAutoNum type="arabicPeriod"/>
            </a:pPr>
            <a:r>
              <a:rPr lang="es-CO" sz="2800" b="1" dirty="0"/>
              <a:t>Qué sus hijos le sean infieles a su pareja.  </a:t>
            </a:r>
          </a:p>
        </p:txBody>
      </p:sp>
      <p:pic>
        <p:nvPicPr>
          <p:cNvPr id="1026" name="Picture 2" descr="http://t2.gstatic.com/images?q=tbn:ANd9GcQGcSxYj_93pjs0RM_n9q3B5y75TgyNicpC5cvRgwXxaSJqKQfoH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0192" y="2924944"/>
            <a:ext cx="2520280" cy="32476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238394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b="1" i="1" dirty="0" smtClean="0">
                <a:solidFill>
                  <a:srgbClr val="FF0000"/>
                </a:solidFill>
                <a:latin typeface="Agency FB" pitchFamily="34" charset="0"/>
              </a:rPr>
              <a:t>¿Qué influye en la vida sexual precoz e irresponsable?</a:t>
            </a:r>
            <a:endParaRPr lang="es-CO" b="1" i="1" dirty="0">
              <a:solidFill>
                <a:srgbClr val="FF0000"/>
              </a:solidFill>
              <a:latin typeface="Agency FB" pitchFamily="34" charset="0"/>
            </a:endParaRPr>
          </a:p>
        </p:txBody>
      </p:sp>
      <p:sp>
        <p:nvSpPr>
          <p:cNvPr id="3" name="2 Marcador de contenido"/>
          <p:cNvSpPr>
            <a:spLocks noGrp="1"/>
          </p:cNvSpPr>
          <p:nvPr>
            <p:ph idx="1"/>
          </p:nvPr>
        </p:nvSpPr>
        <p:spPr>
          <a:xfrm>
            <a:off x="457200" y="1600200"/>
            <a:ext cx="8229600" cy="5069160"/>
          </a:xfrm>
        </p:spPr>
        <p:txBody>
          <a:bodyPr>
            <a:normAutofit fontScale="92500" lnSpcReduction="10000"/>
          </a:bodyPr>
          <a:lstStyle/>
          <a:p>
            <a:pPr>
              <a:buFont typeface="Wingdings" pitchFamily="2" charset="2"/>
              <a:buChar char="v"/>
            </a:pPr>
            <a:r>
              <a:rPr lang="es-CO" b="1" dirty="0" smtClean="0">
                <a:solidFill>
                  <a:srgbClr val="002060"/>
                </a:solidFill>
              </a:rPr>
              <a:t>El mal ejemplo de sus padres y amigos.</a:t>
            </a:r>
          </a:p>
          <a:p>
            <a:pPr>
              <a:buFont typeface="Wingdings" pitchFamily="2" charset="2"/>
              <a:buChar char="v"/>
            </a:pPr>
            <a:r>
              <a:rPr lang="es-CO" b="1" dirty="0" smtClean="0">
                <a:solidFill>
                  <a:srgbClr val="C00000"/>
                </a:solidFill>
              </a:rPr>
              <a:t>La negligencia de los padres por saber ¿Dónde y con quién están sus hijos?</a:t>
            </a:r>
          </a:p>
          <a:p>
            <a:pPr>
              <a:buFont typeface="Wingdings" pitchFamily="2" charset="2"/>
              <a:buChar char="v"/>
            </a:pPr>
            <a:r>
              <a:rPr lang="es-CO" b="1" dirty="0" smtClean="0">
                <a:solidFill>
                  <a:srgbClr val="00B0F0"/>
                </a:solidFill>
              </a:rPr>
              <a:t>La excesiva tolerancia y la falta de límites.</a:t>
            </a:r>
          </a:p>
          <a:p>
            <a:pPr>
              <a:buFont typeface="Wingdings" pitchFamily="2" charset="2"/>
              <a:buChar char="v"/>
            </a:pPr>
            <a:r>
              <a:rPr lang="es-CO" b="1" dirty="0" smtClean="0">
                <a:solidFill>
                  <a:srgbClr val="7030A0"/>
                </a:solidFill>
              </a:rPr>
              <a:t>La presión negativa de los padres.</a:t>
            </a:r>
          </a:p>
          <a:p>
            <a:pPr>
              <a:buFont typeface="Wingdings" pitchFamily="2" charset="2"/>
              <a:buChar char="v"/>
            </a:pPr>
            <a:r>
              <a:rPr lang="es-CO" b="1" dirty="0" smtClean="0">
                <a:solidFill>
                  <a:srgbClr val="92D050"/>
                </a:solidFill>
              </a:rPr>
              <a:t>La publicidad y los medios masivos que «genital- izan» la sexualidad.</a:t>
            </a:r>
          </a:p>
          <a:p>
            <a:pPr>
              <a:buFont typeface="Wingdings" pitchFamily="2" charset="2"/>
              <a:buChar char="v"/>
            </a:pPr>
            <a:r>
              <a:rPr lang="es-CO" b="1" dirty="0" smtClean="0">
                <a:solidFill>
                  <a:schemeClr val="accent6">
                    <a:lumMod val="50000"/>
                  </a:schemeClr>
                </a:solidFill>
              </a:rPr>
              <a:t>La mala educación sexual.</a:t>
            </a:r>
          </a:p>
          <a:p>
            <a:pPr>
              <a:buFont typeface="Wingdings" pitchFamily="2" charset="2"/>
              <a:buChar char="v"/>
            </a:pPr>
            <a:r>
              <a:rPr lang="es-CO" b="1" dirty="0" smtClean="0"/>
              <a:t>El consumo de alcohol y las drogas. </a:t>
            </a:r>
          </a:p>
          <a:p>
            <a:pPr marL="0" indent="0">
              <a:buNone/>
            </a:pPr>
            <a:r>
              <a:rPr lang="es-CO" b="1" dirty="0" smtClean="0"/>
              <a:t> </a:t>
            </a:r>
            <a:endParaRPr lang="es-CO" b="1" dirty="0"/>
          </a:p>
        </p:txBody>
      </p:sp>
    </p:spTree>
    <p:extLst>
      <p:ext uri="{BB962C8B-B14F-4D97-AF65-F5344CB8AC3E}">
        <p14:creationId xmlns:p14="http://schemas.microsoft.com/office/powerpoint/2010/main" val="253781154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 calcmode="lin" valueType="num">
                                      <p:cBhvr>
                                        <p:cTn id="39"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 calcmode="lin" valueType="num">
                                      <p:cBhvr>
                                        <p:cTn id="47"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5" end="5"/>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3">
                                            <p:txEl>
                                              <p:pRg st="6" end="6"/>
                                            </p:txEl>
                                          </p:spTgt>
                                        </p:tgtEl>
                                        <p:attrNameLst>
                                          <p:attrName>style.visibility</p:attrName>
                                        </p:attrNameLst>
                                      </p:cBhvr>
                                      <p:to>
                                        <p:strVal val="visible"/>
                                      </p:to>
                                    </p:set>
                                    <p:anim calcmode="lin" valueType="num">
                                      <p:cBhvr>
                                        <p:cTn id="55"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b="1" i="1" dirty="0" smtClean="0">
                <a:solidFill>
                  <a:srgbClr val="FF0000"/>
                </a:solidFill>
                <a:latin typeface="Agency FB" pitchFamily="34" charset="0"/>
              </a:rPr>
              <a:t>Porqué evitar el embarazo en la adolescencia</a:t>
            </a:r>
            <a:endParaRPr lang="es-CO" b="1" i="1" dirty="0">
              <a:solidFill>
                <a:srgbClr val="FF0000"/>
              </a:solidFill>
              <a:latin typeface="Agency FB" pitchFamily="34" charset="0"/>
            </a:endParaRPr>
          </a:p>
        </p:txBody>
      </p:sp>
      <p:sp>
        <p:nvSpPr>
          <p:cNvPr id="3" name="2 Marcador de contenido"/>
          <p:cNvSpPr>
            <a:spLocks noGrp="1"/>
          </p:cNvSpPr>
          <p:nvPr>
            <p:ph sz="half" idx="1"/>
          </p:nvPr>
        </p:nvSpPr>
        <p:spPr>
          <a:xfrm>
            <a:off x="457200" y="1600200"/>
            <a:ext cx="3610744" cy="4925144"/>
          </a:xfrm>
        </p:spPr>
        <p:txBody>
          <a:bodyPr>
            <a:normAutofit fontScale="70000" lnSpcReduction="20000"/>
          </a:bodyPr>
          <a:lstStyle/>
          <a:p>
            <a:pPr marL="0" indent="0" algn="r">
              <a:buNone/>
            </a:pPr>
            <a:r>
              <a:rPr lang="es-CO" dirty="0" smtClean="0"/>
              <a:t>Tener bebes a temprana edad aumenta los riesgos de complicaciones de salud de la madre y su hijo.</a:t>
            </a:r>
          </a:p>
          <a:p>
            <a:pPr>
              <a:buFont typeface="Wingdings" pitchFamily="2" charset="2"/>
              <a:buChar char="§"/>
            </a:pPr>
            <a:endParaRPr lang="es-CO" dirty="0" smtClean="0"/>
          </a:p>
          <a:p>
            <a:pPr marL="0" indent="0" algn="r">
              <a:buNone/>
            </a:pPr>
            <a:r>
              <a:rPr lang="es-CO" dirty="0" smtClean="0"/>
              <a:t>Los adolescentes se ven obligados a asumir unas responsabilidades para las que seguramente no están preparados; son responsable de otra vida aparte de la suya, cuando seguramente aún dependen de sus padres.</a:t>
            </a:r>
          </a:p>
          <a:p>
            <a:pPr>
              <a:buFont typeface="Wingdings" pitchFamily="2" charset="2"/>
              <a:buChar char="§"/>
            </a:pPr>
            <a:endParaRPr lang="es-CO" dirty="0" smtClean="0"/>
          </a:p>
          <a:p>
            <a:pPr marL="0" indent="0" algn="r">
              <a:buNone/>
            </a:pPr>
            <a:r>
              <a:rPr lang="es-CO" dirty="0" smtClean="0"/>
              <a:t>Se ven obligados a crecer y madurar más rápido. </a:t>
            </a:r>
            <a:endParaRPr lang="es-CO" dirty="0"/>
          </a:p>
        </p:txBody>
      </p:sp>
      <p:sp>
        <p:nvSpPr>
          <p:cNvPr id="4" name="3 Marcador de contenido"/>
          <p:cNvSpPr>
            <a:spLocks noGrp="1"/>
          </p:cNvSpPr>
          <p:nvPr>
            <p:ph sz="half" idx="2"/>
          </p:nvPr>
        </p:nvSpPr>
        <p:spPr>
          <a:xfrm>
            <a:off x="5364088" y="1600200"/>
            <a:ext cx="3322712" cy="4925144"/>
          </a:xfrm>
        </p:spPr>
        <p:txBody>
          <a:bodyPr>
            <a:normAutofit fontScale="70000" lnSpcReduction="20000"/>
          </a:bodyPr>
          <a:lstStyle/>
          <a:p>
            <a:pPr marL="0" indent="0">
              <a:buNone/>
            </a:pPr>
            <a:r>
              <a:rPr lang="es-CO" dirty="0" smtClean="0"/>
              <a:t>Deben renunciar a cosas típicas de su edad como salir con amigos, a fiestas, o, incluso a estudiar, para quedarse en casa con el bebé.</a:t>
            </a:r>
          </a:p>
          <a:p>
            <a:pPr>
              <a:buFont typeface="Wingdings" pitchFamily="2" charset="2"/>
              <a:buChar char="§"/>
            </a:pPr>
            <a:endParaRPr lang="es-CO" dirty="0" smtClean="0"/>
          </a:p>
          <a:p>
            <a:pPr marL="0" indent="0">
              <a:buNone/>
            </a:pPr>
            <a:r>
              <a:rPr lang="es-CO" dirty="0" smtClean="0"/>
              <a:t>Muchas veces deben ponerse a trabajar y abandonar sus estudios para poder mantener a su hijo.</a:t>
            </a:r>
          </a:p>
          <a:p>
            <a:pPr>
              <a:buFont typeface="Wingdings" pitchFamily="2" charset="2"/>
              <a:buChar char="§"/>
            </a:pPr>
            <a:endParaRPr lang="es-CO" dirty="0" smtClean="0"/>
          </a:p>
          <a:p>
            <a:pPr marL="0" indent="0">
              <a:buNone/>
            </a:pPr>
            <a:r>
              <a:rPr lang="es-CO" dirty="0" smtClean="0"/>
              <a:t>Las dificultades aumentan cuando la madre es abandonada por el padre y debe asumir sola la responsabilidad.</a:t>
            </a:r>
            <a:endParaRPr lang="es-CO" dirty="0"/>
          </a:p>
        </p:txBody>
      </p:sp>
      <p:sp>
        <p:nvSpPr>
          <p:cNvPr id="5" name="4 Abrir llave"/>
          <p:cNvSpPr/>
          <p:nvPr/>
        </p:nvSpPr>
        <p:spPr>
          <a:xfrm>
            <a:off x="4860032" y="1556792"/>
            <a:ext cx="587496" cy="4248472"/>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
        <p:nvSpPr>
          <p:cNvPr id="6" name="5 Cerrar llave"/>
          <p:cNvSpPr/>
          <p:nvPr/>
        </p:nvSpPr>
        <p:spPr>
          <a:xfrm>
            <a:off x="4067944" y="1556792"/>
            <a:ext cx="432048" cy="4248472"/>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Tree>
    <p:extLst>
      <p:ext uri="{BB962C8B-B14F-4D97-AF65-F5344CB8AC3E}">
        <p14:creationId xmlns:p14="http://schemas.microsoft.com/office/powerpoint/2010/main" val="1441089096"/>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p:cTn id="15"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p:cTn id="23"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4">
                                            <p:txEl>
                                              <p:pRg st="0" end="0"/>
                                            </p:txEl>
                                          </p:spTgt>
                                        </p:tgtEl>
                                        <p:attrNameLst>
                                          <p:attrName>style.visibility</p:attrName>
                                        </p:attrNameLst>
                                      </p:cBhvr>
                                      <p:to>
                                        <p:strVal val="visible"/>
                                      </p:to>
                                    </p:set>
                                    <p:anim calcmode="lin" valueType="num">
                                      <p:cBhvr>
                                        <p:cTn id="31"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32"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33"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34" dur="1000"/>
                                        <p:tgtEl>
                                          <p:spTgt spid="4">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4">
                                            <p:txEl>
                                              <p:pRg st="2" end="2"/>
                                            </p:txEl>
                                          </p:spTgt>
                                        </p:tgtEl>
                                        <p:attrNameLst>
                                          <p:attrName>style.visibility</p:attrName>
                                        </p:attrNameLst>
                                      </p:cBhvr>
                                      <p:to>
                                        <p:strVal val="visible"/>
                                      </p:to>
                                    </p:set>
                                    <p:anim calcmode="lin" valueType="num">
                                      <p:cBhvr>
                                        <p:cTn id="39" dur="1000" fill="hold"/>
                                        <p:tgtEl>
                                          <p:spTgt spid="4">
                                            <p:txEl>
                                              <p:pRg st="2" end="2"/>
                                            </p:txEl>
                                          </p:spTgt>
                                        </p:tgtEl>
                                        <p:attrNameLst>
                                          <p:attrName>ppt_w</p:attrName>
                                        </p:attrNameLst>
                                      </p:cBhvr>
                                      <p:tavLst>
                                        <p:tav tm="0">
                                          <p:val>
                                            <p:fltVal val="0"/>
                                          </p:val>
                                        </p:tav>
                                        <p:tav tm="100000">
                                          <p:val>
                                            <p:strVal val="#ppt_w"/>
                                          </p:val>
                                        </p:tav>
                                      </p:tavLst>
                                    </p:anim>
                                    <p:anim calcmode="lin" valueType="num">
                                      <p:cBhvr>
                                        <p:cTn id="40" dur="1000" fill="hold"/>
                                        <p:tgtEl>
                                          <p:spTgt spid="4">
                                            <p:txEl>
                                              <p:pRg st="2" end="2"/>
                                            </p:txEl>
                                          </p:spTgt>
                                        </p:tgtEl>
                                        <p:attrNameLst>
                                          <p:attrName>ppt_h</p:attrName>
                                        </p:attrNameLst>
                                      </p:cBhvr>
                                      <p:tavLst>
                                        <p:tav tm="0">
                                          <p:val>
                                            <p:fltVal val="0"/>
                                          </p:val>
                                        </p:tav>
                                        <p:tav tm="100000">
                                          <p:val>
                                            <p:strVal val="#ppt_h"/>
                                          </p:val>
                                        </p:tav>
                                      </p:tavLst>
                                    </p:anim>
                                    <p:anim calcmode="lin" valueType="num">
                                      <p:cBhvr>
                                        <p:cTn id="41" dur="1000" fill="hold"/>
                                        <p:tgtEl>
                                          <p:spTgt spid="4">
                                            <p:txEl>
                                              <p:pRg st="2" end="2"/>
                                            </p:txEl>
                                          </p:spTgt>
                                        </p:tgtEl>
                                        <p:attrNameLst>
                                          <p:attrName>style.rotation</p:attrName>
                                        </p:attrNameLst>
                                      </p:cBhvr>
                                      <p:tavLst>
                                        <p:tav tm="0">
                                          <p:val>
                                            <p:fltVal val="90"/>
                                          </p:val>
                                        </p:tav>
                                        <p:tav tm="100000">
                                          <p:val>
                                            <p:fltVal val="0"/>
                                          </p:val>
                                        </p:tav>
                                      </p:tavLst>
                                    </p:anim>
                                    <p:animEffect transition="in" filter="fade">
                                      <p:cBhvr>
                                        <p:cTn id="42" dur="1000"/>
                                        <p:tgtEl>
                                          <p:spTgt spid="4">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4">
                                            <p:txEl>
                                              <p:pRg st="4" end="4"/>
                                            </p:txEl>
                                          </p:spTgt>
                                        </p:tgtEl>
                                        <p:attrNameLst>
                                          <p:attrName>style.visibility</p:attrName>
                                        </p:attrNameLst>
                                      </p:cBhvr>
                                      <p:to>
                                        <p:strVal val="visible"/>
                                      </p:to>
                                    </p:set>
                                    <p:anim calcmode="lin" valueType="num">
                                      <p:cBhvr>
                                        <p:cTn id="47" dur="1000" fill="hold"/>
                                        <p:tgtEl>
                                          <p:spTgt spid="4">
                                            <p:txEl>
                                              <p:pRg st="4" end="4"/>
                                            </p:txEl>
                                          </p:spTgt>
                                        </p:tgtEl>
                                        <p:attrNameLst>
                                          <p:attrName>ppt_w</p:attrName>
                                        </p:attrNameLst>
                                      </p:cBhvr>
                                      <p:tavLst>
                                        <p:tav tm="0">
                                          <p:val>
                                            <p:fltVal val="0"/>
                                          </p:val>
                                        </p:tav>
                                        <p:tav tm="100000">
                                          <p:val>
                                            <p:strVal val="#ppt_w"/>
                                          </p:val>
                                        </p:tav>
                                      </p:tavLst>
                                    </p:anim>
                                    <p:anim calcmode="lin" valueType="num">
                                      <p:cBhvr>
                                        <p:cTn id="48" dur="1000" fill="hold"/>
                                        <p:tgtEl>
                                          <p:spTgt spid="4">
                                            <p:txEl>
                                              <p:pRg st="4" end="4"/>
                                            </p:txEl>
                                          </p:spTgt>
                                        </p:tgtEl>
                                        <p:attrNameLst>
                                          <p:attrName>ppt_h</p:attrName>
                                        </p:attrNameLst>
                                      </p:cBhvr>
                                      <p:tavLst>
                                        <p:tav tm="0">
                                          <p:val>
                                            <p:fltVal val="0"/>
                                          </p:val>
                                        </p:tav>
                                        <p:tav tm="100000">
                                          <p:val>
                                            <p:strVal val="#ppt_h"/>
                                          </p:val>
                                        </p:tav>
                                      </p:tavLst>
                                    </p:anim>
                                    <p:anim calcmode="lin" valueType="num">
                                      <p:cBhvr>
                                        <p:cTn id="49" dur="1000" fill="hold"/>
                                        <p:tgtEl>
                                          <p:spTgt spid="4">
                                            <p:txEl>
                                              <p:pRg st="4" end="4"/>
                                            </p:txEl>
                                          </p:spTgt>
                                        </p:tgtEl>
                                        <p:attrNameLst>
                                          <p:attrName>style.rotation</p:attrName>
                                        </p:attrNameLst>
                                      </p:cBhvr>
                                      <p:tavLst>
                                        <p:tav tm="0">
                                          <p:val>
                                            <p:fltVal val="90"/>
                                          </p:val>
                                        </p:tav>
                                        <p:tav tm="100000">
                                          <p:val>
                                            <p:fltVal val="0"/>
                                          </p:val>
                                        </p:tav>
                                      </p:tavLst>
                                    </p:anim>
                                    <p:animEffect transition="in" filter="fade">
                                      <p:cBhvr>
                                        <p:cTn id="50" dur="10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Marcador de contenido"/>
          <p:cNvSpPr>
            <a:spLocks noGrp="1"/>
          </p:cNvSpPr>
          <p:nvPr>
            <p:ph sz="half" idx="1"/>
          </p:nvPr>
        </p:nvSpPr>
        <p:spPr>
          <a:xfrm>
            <a:off x="457200" y="836712"/>
            <a:ext cx="3610744" cy="5289451"/>
          </a:xfrm>
        </p:spPr>
        <p:txBody>
          <a:bodyPr>
            <a:normAutofit fontScale="85000" lnSpcReduction="20000"/>
          </a:bodyPr>
          <a:lstStyle/>
          <a:p>
            <a:pPr marL="0" indent="0" algn="r">
              <a:buNone/>
            </a:pPr>
            <a:r>
              <a:rPr lang="es-CO" dirty="0" smtClean="0"/>
              <a:t>Hay sentimientos de frustración, depresión y rabia por no poder hacer las cosas que estaban acostumbrados a hacer y por tener que cambiar los planes para el futuro.</a:t>
            </a:r>
          </a:p>
          <a:p>
            <a:pPr algn="r"/>
            <a:endParaRPr lang="es-CO" dirty="0" smtClean="0"/>
          </a:p>
          <a:p>
            <a:pPr marL="0" indent="0" algn="r">
              <a:buNone/>
            </a:pPr>
            <a:r>
              <a:rPr lang="es-CO" dirty="0" smtClean="0"/>
              <a:t>En algunos casos los adolescentes se casan, pero es muy difícil que el matrimonio sea exitoso; generalmente termina en divorcio porque su decisión está provocada por la llegada del bebé.</a:t>
            </a:r>
            <a:endParaRPr lang="es-CO" dirty="0"/>
          </a:p>
        </p:txBody>
      </p:sp>
      <p:sp>
        <p:nvSpPr>
          <p:cNvPr id="7" name="6 Marcador de contenido"/>
          <p:cNvSpPr>
            <a:spLocks noGrp="1"/>
          </p:cNvSpPr>
          <p:nvPr>
            <p:ph sz="half" idx="2"/>
          </p:nvPr>
        </p:nvSpPr>
        <p:spPr>
          <a:xfrm>
            <a:off x="4932040" y="836712"/>
            <a:ext cx="3754760" cy="5289451"/>
          </a:xfrm>
        </p:spPr>
        <p:txBody>
          <a:bodyPr>
            <a:normAutofit fontScale="85000" lnSpcReduction="20000"/>
          </a:bodyPr>
          <a:lstStyle/>
          <a:p>
            <a:pPr marL="0" indent="0">
              <a:buNone/>
            </a:pPr>
            <a:r>
              <a:rPr lang="es-CO" dirty="0" smtClean="0"/>
              <a:t>Algunos adolescentes optan por el aborto, que además de ser un asesinato, es una decisión riesgosa para su salud física (puede haber complicaciones) y emocional (se presentan sentimientos de culpa, depresión, angustia etc).</a:t>
            </a:r>
          </a:p>
          <a:p>
            <a:endParaRPr lang="es-CO" dirty="0" smtClean="0"/>
          </a:p>
          <a:p>
            <a:pPr marL="0" indent="0">
              <a:buNone/>
            </a:pPr>
            <a:r>
              <a:rPr lang="es-CO" dirty="0" smtClean="0"/>
              <a:t>Otras adolescentes optan por la adopción, que también es una experiencia que suele ser muy dolorosa.</a:t>
            </a:r>
            <a:endParaRPr lang="es-CO" dirty="0"/>
          </a:p>
        </p:txBody>
      </p:sp>
      <p:sp>
        <p:nvSpPr>
          <p:cNvPr id="8" name="7 Abrir llave"/>
          <p:cNvSpPr/>
          <p:nvPr/>
        </p:nvSpPr>
        <p:spPr>
          <a:xfrm>
            <a:off x="4644008" y="692696"/>
            <a:ext cx="504056" cy="504056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
        <p:nvSpPr>
          <p:cNvPr id="9" name="8 Cerrar llave"/>
          <p:cNvSpPr/>
          <p:nvPr/>
        </p:nvSpPr>
        <p:spPr>
          <a:xfrm>
            <a:off x="3995936" y="692696"/>
            <a:ext cx="504056" cy="504056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Tree>
    <p:extLst>
      <p:ext uri="{BB962C8B-B14F-4D97-AF65-F5344CB8AC3E}">
        <p14:creationId xmlns:p14="http://schemas.microsoft.com/office/powerpoint/2010/main" val="220132926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1000" fill="hold"/>
                                        <p:tgtEl>
                                          <p:spTgt spid="6">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6">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6">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6">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 calcmode="lin" valueType="num">
                                      <p:cBhvr>
                                        <p:cTn id="15" dur="1000" fill="hold"/>
                                        <p:tgtEl>
                                          <p:spTgt spid="6">
                                            <p:txEl>
                                              <p:pRg st="2" end="2"/>
                                            </p:txEl>
                                          </p:spTgt>
                                        </p:tgtEl>
                                        <p:attrNameLst>
                                          <p:attrName>ppt_w</p:attrName>
                                        </p:attrNameLst>
                                      </p:cBhvr>
                                      <p:tavLst>
                                        <p:tav tm="0">
                                          <p:val>
                                            <p:fltVal val="0"/>
                                          </p:val>
                                        </p:tav>
                                        <p:tav tm="100000">
                                          <p:val>
                                            <p:strVal val="#ppt_w"/>
                                          </p:val>
                                        </p:tav>
                                      </p:tavLst>
                                    </p:anim>
                                    <p:anim calcmode="lin" valueType="num">
                                      <p:cBhvr>
                                        <p:cTn id="16" dur="1000" fill="hold"/>
                                        <p:tgtEl>
                                          <p:spTgt spid="6">
                                            <p:txEl>
                                              <p:pRg st="2" end="2"/>
                                            </p:txEl>
                                          </p:spTgt>
                                        </p:tgtEl>
                                        <p:attrNameLst>
                                          <p:attrName>ppt_h</p:attrName>
                                        </p:attrNameLst>
                                      </p:cBhvr>
                                      <p:tavLst>
                                        <p:tav tm="0">
                                          <p:val>
                                            <p:fltVal val="0"/>
                                          </p:val>
                                        </p:tav>
                                        <p:tav tm="100000">
                                          <p:val>
                                            <p:strVal val="#ppt_h"/>
                                          </p:val>
                                        </p:tav>
                                      </p:tavLst>
                                    </p:anim>
                                    <p:anim calcmode="lin" valueType="num">
                                      <p:cBhvr>
                                        <p:cTn id="17" dur="1000" fill="hold"/>
                                        <p:tgtEl>
                                          <p:spTgt spid="6">
                                            <p:txEl>
                                              <p:pRg st="2" end="2"/>
                                            </p:txEl>
                                          </p:spTgt>
                                        </p:tgtEl>
                                        <p:attrNameLst>
                                          <p:attrName>style.rotation</p:attrName>
                                        </p:attrNameLst>
                                      </p:cBhvr>
                                      <p:tavLst>
                                        <p:tav tm="0">
                                          <p:val>
                                            <p:fltVal val="90"/>
                                          </p:val>
                                        </p:tav>
                                        <p:tav tm="100000">
                                          <p:val>
                                            <p:fltVal val="0"/>
                                          </p:val>
                                        </p:tav>
                                      </p:tavLst>
                                    </p:anim>
                                    <p:animEffect transition="in" filter="fade">
                                      <p:cBhvr>
                                        <p:cTn id="18" dur="1000"/>
                                        <p:tgtEl>
                                          <p:spTgt spid="6">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7">
                                            <p:txEl>
                                              <p:pRg st="0" end="0"/>
                                            </p:txEl>
                                          </p:spTgt>
                                        </p:tgtEl>
                                        <p:attrNameLst>
                                          <p:attrName>style.visibility</p:attrName>
                                        </p:attrNameLst>
                                      </p:cBhvr>
                                      <p:to>
                                        <p:strVal val="visible"/>
                                      </p:to>
                                    </p:set>
                                    <p:anim calcmode="lin" valueType="num">
                                      <p:cBhvr>
                                        <p:cTn id="23" dur="1000" fill="hold"/>
                                        <p:tgtEl>
                                          <p:spTgt spid="7">
                                            <p:txEl>
                                              <p:pRg st="0" end="0"/>
                                            </p:txEl>
                                          </p:spTgt>
                                        </p:tgtEl>
                                        <p:attrNameLst>
                                          <p:attrName>ppt_w</p:attrName>
                                        </p:attrNameLst>
                                      </p:cBhvr>
                                      <p:tavLst>
                                        <p:tav tm="0">
                                          <p:val>
                                            <p:fltVal val="0"/>
                                          </p:val>
                                        </p:tav>
                                        <p:tav tm="100000">
                                          <p:val>
                                            <p:strVal val="#ppt_w"/>
                                          </p:val>
                                        </p:tav>
                                      </p:tavLst>
                                    </p:anim>
                                    <p:anim calcmode="lin" valueType="num">
                                      <p:cBhvr>
                                        <p:cTn id="24" dur="1000" fill="hold"/>
                                        <p:tgtEl>
                                          <p:spTgt spid="7">
                                            <p:txEl>
                                              <p:pRg st="0" end="0"/>
                                            </p:txEl>
                                          </p:spTgt>
                                        </p:tgtEl>
                                        <p:attrNameLst>
                                          <p:attrName>ppt_h</p:attrName>
                                        </p:attrNameLst>
                                      </p:cBhvr>
                                      <p:tavLst>
                                        <p:tav tm="0">
                                          <p:val>
                                            <p:fltVal val="0"/>
                                          </p:val>
                                        </p:tav>
                                        <p:tav tm="100000">
                                          <p:val>
                                            <p:strVal val="#ppt_h"/>
                                          </p:val>
                                        </p:tav>
                                      </p:tavLst>
                                    </p:anim>
                                    <p:anim calcmode="lin" valueType="num">
                                      <p:cBhvr>
                                        <p:cTn id="25" dur="1000" fill="hold"/>
                                        <p:tgtEl>
                                          <p:spTgt spid="7">
                                            <p:txEl>
                                              <p:pRg st="0" end="0"/>
                                            </p:txEl>
                                          </p:spTgt>
                                        </p:tgtEl>
                                        <p:attrNameLst>
                                          <p:attrName>style.rotation</p:attrName>
                                        </p:attrNameLst>
                                      </p:cBhvr>
                                      <p:tavLst>
                                        <p:tav tm="0">
                                          <p:val>
                                            <p:fltVal val="90"/>
                                          </p:val>
                                        </p:tav>
                                        <p:tav tm="100000">
                                          <p:val>
                                            <p:fltVal val="0"/>
                                          </p:val>
                                        </p:tav>
                                      </p:tavLst>
                                    </p:anim>
                                    <p:animEffect transition="in" filter="fade">
                                      <p:cBhvr>
                                        <p:cTn id="26" dur="1000"/>
                                        <p:tgtEl>
                                          <p:spTgt spid="7">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7">
                                            <p:txEl>
                                              <p:pRg st="2" end="2"/>
                                            </p:txEl>
                                          </p:spTgt>
                                        </p:tgtEl>
                                        <p:attrNameLst>
                                          <p:attrName>style.visibility</p:attrName>
                                        </p:attrNameLst>
                                      </p:cBhvr>
                                      <p:to>
                                        <p:strVal val="visible"/>
                                      </p:to>
                                    </p:set>
                                    <p:anim calcmode="lin" valueType="num">
                                      <p:cBhvr>
                                        <p:cTn id="31" dur="1000" fill="hold"/>
                                        <p:tgtEl>
                                          <p:spTgt spid="7">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7">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7">
                                            <p:txEl>
                                              <p:pRg st="2" end="2"/>
                                            </p:txEl>
                                          </p:spTgt>
                                        </p:tgtEl>
                                        <p:attrNameLst>
                                          <p:attrName>style.rotation</p:attrName>
                                        </p:attrNameLst>
                                      </p:cBhvr>
                                      <p:tavLst>
                                        <p:tav tm="0">
                                          <p:val>
                                            <p:fltVal val="90"/>
                                          </p:val>
                                        </p:tav>
                                        <p:tav tm="100000">
                                          <p:val>
                                            <p:fltVal val="0"/>
                                          </p:val>
                                        </p:tav>
                                      </p:tavLst>
                                    </p:anim>
                                    <p:animEffect transition="in" filter="fade">
                                      <p:cBhvr>
                                        <p:cTn id="34" dur="10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t3.gstatic.com/images?q=tbn:ANd9GcRbSVKpCNoWsh70YidIG_Y8zAy_l5NMXWzUBUnWCaAfm0IEQ8jOz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88641"/>
            <a:ext cx="2592288" cy="165618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t0.gstatic.com/images?q=tbn:ANd9GcQv06tHfbJeVRtr88to68ajnbtwEJ1RCykOhVL8TssG5GVU_lA2s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8184" y="187347"/>
            <a:ext cx="2016224" cy="160217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www.cdc.gov/Spanish/Datos/EmbarazoAdolescentes/EmbarazoAdolescentes_626px.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16693" y="1844825"/>
            <a:ext cx="4032448" cy="488764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www.cartagenacomovamos.org/contenidos/cartagenometro/cartagenometro.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935" y="1789526"/>
            <a:ext cx="4485073" cy="5068474"/>
          </a:xfrm>
          <a:prstGeom prst="rect">
            <a:avLst/>
          </a:prstGeom>
          <a:noFill/>
          <a:extLst>
            <a:ext uri="{909E8E84-426E-40DD-AFC4-6F175D3DCCD1}">
              <a14:hiddenFill xmlns:a14="http://schemas.microsoft.com/office/drawing/2010/main">
                <a:solidFill>
                  <a:srgbClr val="FFFFFF"/>
                </a:solidFill>
              </a14:hiddenFill>
            </a:ext>
          </a:extLst>
        </p:spPr>
      </p:pic>
      <p:sp>
        <p:nvSpPr>
          <p:cNvPr id="8" name="AutoShape 10" descr="data:image/jpeg;base64,/9j/4AAQSkZJRgABAQAAAQABAAD/2wCEAAkGBxQTEhUUExQUFhUXGBcYGBUXGBUYFxgYGBcXFxUXFxYYHCggGBwlHBUVIjEhJSksLi4uFx8zODMsNygtLisBCgoKDg0OGhAQGywmHyQsLCwsLCwsLCwsLCwsLCwsLCwsLCwsLCwsLCwsLCwsLCwsLCwsLCwsNysrLDcsNzc3K//AABEIAMgAmAMBIgACEQEDEQH/xAAcAAACAgMBAQAAAAAAAAAAAAAFBgMEAAIHAQj/xAA8EAACAQIEAwYDBwEIAwEAAAABAhEAAwQSITEFQVEGEyJhcYEyQpEHI6GxwdHwFENSYnKCkuHxFTNjU//EABoBAAMBAQEBAAAAAAAAAAAAAAIDBAEABQb/xAAlEQADAAICAgICAgMAAAAAAAAAAQIDERIhBDFBURMiMmEFQnH/2gAMAwEAAhEDEQA/AOzzWUKGPYPkYa7huRH71Je4vaUElthJruL3oIu98JiRNSVza32wJvMSJtyco5+WtD+JdqbjPmBjkBJ0ovxgfkk6tcgiDB8qqZEVswABpV4L2vF11tFDnI35UylGJ2FKqaDm5LAYtt9amtpzmo0WAAT9KnRhE8qBJb7NbPZqti8WiAljtvUHEsZkIUHVtjGgrmnaDi+a5kkkLyG3qepoqejUvsbMf2jWfAfeNPbWqdvj90DSD+B+tKK4o8gPzq1hb2u59gKU6YaSHfh3aUM2V/A2kTzq9fsW8SGtnwt8yjcg9DzBpGxVpbtsrmIb5TGoPLat+y3GTirZtkxicP8AC/MxpHmNNvOnTTFXKfQ0XeyqLZNuwFtk/wBpsfXSg+G4FirSsFuXbrfLLAIPrTTwXioxVrMPCwMOvRv2q2uG0gsY+lHyFPFPs5x2g7K40ut1Llq20ROYn2OlFeA8EyCWRe9+a4RMnyp1GFTTwjSpQBXbCU/GwXh8I3MmsorWVnI1yji3Fu0925cJzQNYA6VVs4x7kgsTpoJ0roFr7NcMDLNcb3j8qLYXsdhLe1oHzJJp3NCuNnILd6Dl3PlrVpOHXn+C27f6TXa8Pw+1bEJbRfQCp6x5EcsJy/sjwrFWb/ePh2IiJJAj610ANebZFX1M/kKImvJoHWw1GgbawV0t47ilf7oU/nNXw2uUCABNSCoHvqtxVJ8TKY8wpE/nQMYkJ3b3Gm3dsxrvmGyiYgTzJpE4nLXPAOk9ATypo+1NhNvLJbmTt1EUsAXm1tCc3M/KdqWwtNki5U0OrdKJYTCM2uQ6+tX+CcFW2AW8T8yaYESNqQ32UzGkCbfAbjKQrBSeY3pC4fgr3DuIpnnK7EZuRnzrrSYwAwCIG5/ShPa/AjE4ZiB418SnzGop01pC3i2zXCYn+lxob+yv6HyJ2/E/iae5rmWNY38EGX4goI9RqPyNO3Zfi638OjkgSBPrRTWxVToLTXoFYt9OTr9R+9Y2JQa5hG8+XWi2gNGwQ17VHiXFks22uNJAIUKPiZ2gIijmxJA96yiS2c3oImta9NI32i9rjhh3FoxcYSz/AP5qdtOprUtmNpLYW472wsYZu7Oa441KpGnqSYHpQ5ftBtEZhYvlP70CPrXP+yXDv6m6WbS1bINxiPm1hVnm3Mmm3H9rLds5VjTTmFHkFG9FxQpU32N3Ae0ljFg902o3VtD6jrRc1z7gN/D4gPftKEupoxUZJnY+mlMWD7QjZxPmCJ/mhrGg5ew9FB+0iFRavKP/AFtDdcjQG9NQs+lTWe0WFYSLy7EwZBgbmDXn/mbbKhMd3eBycyyxqx6LH50ul0NlnLeL3hiMW3eMSwjQxoOg8qZsNaCgACl/jmEW1dOIw4N2zbJDwDmQcwSfiHQ0dfG2ltC6GBRhKkbkelJpMoxNF4CKHcd4obds5ZmDr0HM+tBm7Vhy2RGYLuRy9qYOElL9uY+vL1pTTTKE01sV+B8Qe/8AEGUAjKo2y8yT1p5sXRlgiqNzApb12rwN02rnXZ0zsDcJuZBes8gWj6yPzofwLioRLls/CWIjp/CK8v4jJim8wD+hpY4s5S7dA5+Ieo/6o5eyfKuNDBc4laEhVGZTPLUn/mi448169h7ZbJJIYjUSACo+k1zTG4wyLineivBOIm5icKsyWuyfVhl/KnqP1Eu+x7+0XjxteIaLaRRZ/wAV++GGcf5EVj6tWVz3t3ima4tosWyXb491ZbY/BPxrKoS66Jars7/g+J94+pAABbKCOXWDXPuD9kxjXuY3F3CLTMzBAdSoJ1ZuQinPB2rNnO7XbjBlya5ACBzRVE7mKr28bge7bCSVSMpWSJHQHesf9Ba37EPE8WvXoTA4dLeFUwkj4v8AGw86lPDLzD710zeSbU//ANDhwgFgoOiyPpS1xDiAW53Tgo3Q/p1qfI7RVjnG+gN2fwZw2I703MyEFbi9UO+nlvV+xfJHzSJGqprBifqFP+qhPF7pG1b4e4pAPh1AOzGD8DSfUIa7HTpdg5omNaKJwt13u20zhCydIhvFAHy02cDv4dbQv3nLEZrVq1OTRNGkTzMT6CkbiRm74FQlliNRqDpv/m2ry062rXeBGAW4qqNyHVT3m+0kLTlO0S8uxlx3be9iZsqqJb+AW1AaTJA1OmQnTYUrf1OUZDraPihJ8IbQkHyOhHnWuFwt1FZmVixXvABAkBhOb0NacRsXPGHOVc10BAyjKWUPqeh10rKlGxdJ7GHhfA7aDNbaVP49J60wcMbunUHY7+tct4fxS9ZaUhlJkqDO8RHTembB9qbb6NoRup3HWpckUnv2eliyTS16Og8QxKOMo8RPntHOhmKxC2oBOp2HM9aV8VxzJ/6lEn5yfh9BVXBXGYl2f1Ztz+1Ka2tlMSteyDjWMjEoeWo+tUu0nxo3WQfpFZxtM7fd65NWNRcUbPanmsH96ZPWiXL3sAfIROxo32KxFqziExF3a0c4EbkAwPrQF2+P1mrGDsl0cDoasmd9EDrXZZ4FjVOKfEXhmFvvL2Q/M5Mqv+4g+1ZQPCuA0sCw/uzE+RPSvKal0Lb7OjcU7YObozAPkYtm5zsqg8lFWLXaizebNfLLcIiUidObHmNdqQBIYltay5f30HqNKHidsZ+JccuAgIylVMqygbHSD+1HOCcUGOHd3B98sEP1A9dq5+t79oon2bxJtX0bYGR+wrKX6hY3+yHLtFZKJrqQPrQ3g+KY2D8XhMr4goyvKmBz8SqaYuL46yUt28pd3GpJiNOQH60nreSwoRnthgLiGQSSJDo3l0qXE/gu8qGkqIuI4nM40b5huOfOfYVf7lTAOUC0S4ymS9wW1aDOgBAbWgH9QO8GUrHi1AJ3BjT2q7h8N33e3CFKm2SpJyeJFXdeYE1SzztdlviGIuXA6w1oePu7cgDKwFxxcbc6RA86jXAm4+YhGOexAQkABlOgHoBRJ2W3dKKoNxrjrqYgtZUCSdSNTUF7FMbYkKGJQ/D4YtDupVp5s2/lQh62LuJVVVddco06FXOh23FBH39daZMXhgJBnYEdYVnBhphtBS/jEKvB3A/PWiTOfR5ZxDIQQdtYMx6Gn62LGJRe5Zrdw5fuk8UnnAPKkS5b0qbhnE3sklI1EEHmDuKXkjl6GxkchvhPD3724gOYGdesE614T4XTpIo79nHFWxGNyuB8GVFQBURRvCganXnQzjOF7rFX05SSPek3tPsowvaFS7pPtRjsyoOb0oTiBr/OlF+zRhvWq4ZNa7AGJsZbrKeRNZRXtVZC4gkfMqn9KymCildea0Go/SomNepWGI3QQasLf0qI61qKwz5OicAK37auw8SCN/xpT7Tp963lEVnAsRcE92fXpVftLcPeA9RrUsTrIehlt3h2wdhmKzH/AEeVMfBUcJ4n7tMjs2sM6QAUUxpJgTQjgmGDtqDA1jkdJ/SnQILm5iWwqZcyMIgufCYj2qimQooWywCqgNtQGV2MP4is3XJOpyrAHrUVq1kKg5gQNVWYUxNm2yHkACxjrRbA21dQIVRddi6yNbdqXuEqYjMxA0NRXLUgaHOVOp+JHxB3Kn4gEU/SlthpATupVi3O3Owg52gMqnlAJpfxdzPdZuppqxxlSRGWARG0QQhX0RSSP8VJ4nN70cPZ1LRdK6e01TuLr5GrpMZfeoMQmxG1YmE0Nv2RMVxjN8q2zPvoBRP7RrQF7Ou7AT+FKXAcW9pvuwZaNeXvR/tNxRXUAkFhqSPyFS5du0yvB1An3+frRngVrmdgKFWF7xoHKmewgt2mbop39NqriWSXSbE/HYhrjliZ1genKK9qqq17ThRsDrW01G1eTQnEmavVeo5qzg8MXOlY3o2ZdPSGDs6wS0zcyYnyoNxm9nuHyqxj72RVtr6n8qp4DC95cAnTcny9/Q0qJ7dlGa9SsaLmA4fdglRA1Mnb4Sfy/Om/FWXAzBBm7y2BbyASy2SMobbSdTUGDKgeIaASRDnRQGYadSbSfWiKKw8AKi6PulyuyHvr/ivNDaEqsCub2IRQQBwEDyhCWFNwSCD477K45RpNSXbs6gESHuICdBmizYCXOWkmD1q3cZc0A5Q020kZHXD2R966t8JzEx70NuE7rCgi2xt5YAAJ7i2wnTSWkdKFhIpcdeFYDbURoJgBJI5GE981K2Htyw/m9FeJ3c7ZV1CqxnmRynziqVy4EkDfQe9FPSNfsy8wLADkP+a0DeFvb8aitg+5/hry+0Ajz19tq7Rrfye4fFsCBmyqSJPlOprfjSNbusgYMuhUg7qdRVIsBXSOLdj7d3CIcOIdRmWfmBGqmgyXOOlv5GY4dw9fBzfC4gowYUe4rxNL1hQshswkfWl82jmKkEEaEHcetTERtVS9EtdM8CV5XoY89aytBNG3rWtrqnetAKAM2UUXsYnukiNT/NapYPCljIpgwXC+tIy3K9lXj4r9oBLbZzO5060W4RYdP7O4ZiYgaSJGvkDTLg8EByoth7FT15b9JD14S3tsW7V68N7Rb4Tq5nwszRppBJUn0qVeIvAUyGAKotwZla7dMXbhb5Y86ahZqO7hVI1EigXkv5QT8SddC4lxWHd6KjhbKZvFbNm3recH5cxgV5iLmYFoIkZ8p1gXPDbUN8y92jek1V49gzaVmtkhSMpXcZZkgDlPlQqxjyVXUnnoR4S2hAnYEADXbWqppWtokvG8b0yHGF7aucvMDNA0DkkTr/h/CgkmmTiVxGsMQVLM0tlnw5QAvtJaDS5T47QiidMVHKoXuTyitXNeCtUmct+zyK6f2J4oFwRe7c0tkjX5RyA61zKKsAkLlkxMxynrFLzYVkWmMxZvxvYQ4/xL+ovNcChQdABExynqaGV4wrAackpnSEtunyNlWsqWyorK7ZqHTGdhFnS4512MfpWWOyCDfU0ynHg7EVo2Krx/z39ntrx4+gTZ4MF5Vas4cCpmxVHsHwyxirQGHcpiEHiRjIueY/cUK3YVNR/wDJZq5ZSKG38QbTFLgKuu6ncfzrXqcUU86zTC6+AvFDsZiQu9RXuI5tFNBuLXvDv+5Ndx29BJfLAnavicjKDv+VLKXI5adJplv8HN3UnU7Uv4vBNbMEc4mvRwcVPFHleWqdcn6NL2JLCDtEaeVarqPOtIr0DzqjRG+z1x615Xp2re0nMjSiRno2trGteMa2c1Ga0xdnk1uBWtMvZfs019lZwRan/d6eVLu1K2xkY3b0gJhbZdgiasxIgen/dZXb73Z2zet2UjI1ie6ZQARO4JjVTAmspazy12NeC9ixftW5MkD8KF4rGWV3uAeU0j37jNuSfUmoClJXh/bHv/ACH0hoxHaC0Ni59P+as8FxwvuBaa6lweIEco+bMKTStdF7CYAJhzcI8TmfYaL7b06fFkny+dak6ZgxYx9kWsWivcSBm2ZoHxqw1B6ilHj3YEYaWXM9rk0mV8n109RWC8QQeY2I5Hypo4B2uU/d4ggHbOYyt5P09abUce0Szm5rTemcpv4R0PgfTz1H1qjdw7khmfbaur9qux293CrI3az+tvr/l+lcwxpBHhOmvh5qfP6bcq6Zh96OvLnn9W3o3TiRkC9BUCNNGHQnrVi42HYkC6hzKT4tvQ0K4fZuYh+6s2y1w6R0HMsflHnXR8F9lmGCr37uzbsFIVZ5gaTHvScmOE9plmDyMtTprf9nI8Bw97r5Lalj0H6nkKZLH2e3mEu6L5AFtfwrrPDOzOHw65bSsOpJkn1NTtglG5J8qVkzX/AKjceCF/L2crP2aXIm3cGnN9AT0UCfqaUuMcNu4dst5SPPdT713fFX4oBxHKxBKC5lM5SJB6ignyql6YyvEmltHGJrQmjXangy4e4GttNpy2UQQUIiUYHpmGvSKk4L2da6AzaLyHWq3lnjy2RThp1xSBvDbIZtY9K7D2fh0EDb+aUl4ns2qroPfnTJ2GxfhKH4kMH9DUWXIr7R6OLFwQ8YNYrKlw7A/vWUJz2fODp0qMrU9y3rIPtWrgHyNez0eDsrsvSur8OAFgKNlGXTyFcszT6iuocOb7uP7zEisQGR+jS+pCkb9NOtC2ukk0Rvt8M+ntQ4rl+uh+tYwEMnYvtNfR0sx3iExEwU5kqenUU0cbt4S6T3tpdZzHKoLeeYag+dcv4fxA2LneKJifDtIO4o7a4hdv21uBAoYsILSZUwZ0qLyHUdo9jwFOT9a9jRgcTYwyFcPbCA7ndm6ZmOprSzxpmO2lLncsfjY+i6D686tWcWLeyzUDyVT7Z6qwxK0kNK42RVfEYyg39bm128q0a+TpNY7bMWNInvXyTVXE3FQEk/WtL+MVIBOrGB5mh+OwhuEFjpzoNbGSDsVww4xgx0tqZ82/YUzYbBwsAbV7gbMLHKrbOBRtvWgHK3tA7E2vCZpXfNbuZ7Zhh9COhpmxtwmg961NBy0OxyOXZ7ia37fRhGZen7ispU4XfNpww9x1HOsovygVh76Obkio28qtW+F3G2qb/wABc6/hXsvPC+T55ePk+gUxro/BsRK2R/8AEf7oP7UlngVzr+FOHZi0V7sMJIUgexO9FjyzT0mK8jFcztovYi7H70Ou7CDtJ9tOVT8SaND5/nVKT6ft0/CmMlRDd8v4azs3jytxLdx4tNmkgiFMab7Sa2dTPrJH4UExSzsRALA+fMUm5VLTKcGRxSaOjXHsqJJnzY9K1t4xflUx1gx+NKXZftVbw1prd1djmttGaJHiX8J+tNljGG+AxmDBAjWP0rycuJw9H0WHNOSdmXcQzdFHWquI4iqDTU/zerGMtAbCg+Js0pex67AuNxTNcFxjqGBHlB5V0B0BA/nvSDjrOlPHAMQLuHRuYGU+o0P5U5roCumWrK1tdWsBrW60mlswr3bcihuKGUE0aiqd+yHBUjQ6Ut+xkMB28UJrKHYvCth3ysZU/C3Xy9ayjeMY6GLheGUrtRlMIkbVlZSN7Ylm/wDSJ0qFeHBmQqNUZp9CI/MCsrKp8RtZpJfLSeGtixxYb9Qf5NUrQgz+s8q8rK95nzCMujlH8jX9KD4tTBiNCCesVlZQMdIEx611bgyxbX0FZWVD5fwev4HpljEiht23NeVlef8AJ6sgziNnSvexvEO7utZJ0bxL/mG49xH0rKynz/FgZfgbsQ9ZbNZWUk0xxUSJWVlC0EiLifD1vWyreo8iK8rKyjmmjuKZ/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9" name="AutoShape 12" descr="data:image/jpeg;base64,/9j/4AAQSkZJRgABAQAAAQABAAD/2wCEAAkGBxQTEhUUExQUFhUXGBcYGBUXGBUYFxgYGBcXFxUXFxYYHCggGBwlHBUVIjEhJSksLi4uFx8zODMsNygtLisBCgoKDg0OGhAQGywmHyQsLCwsLCwsLCwsLCwsLCwsLCwsLCwsLCwsLCwsLCwsLCwsLCwsLCwsNysrLDcsNzc3K//AABEIAMgAmAMBIgACEQEDEQH/xAAcAAACAgMBAQAAAAAAAAAAAAAFBgMEAAIHAQj/xAA8EAACAQIEAwYDBwEIAwEAAAABAhEAAwQSITEFQVEGEyJhcYEyQpEHI6GxwdHwFENSYnKCkuHxFTNjU//EABoBAAMBAQEBAAAAAAAAAAAAAAIDBAEABQb/xAAlEQADAAICAgICAgMAAAAAAAAAAQIDERIhBDFBURMiMmEFQnH/2gAMAwEAAhEDEQA/AOzzWUKGPYPkYa7huRH71Je4vaUElthJruL3oIu98JiRNSVza32wJvMSJtyco5+WtD+JdqbjPmBjkBJ0ovxgfkk6tcgiDB8qqZEVswABpV4L2vF11tFDnI35UylGJ2FKqaDm5LAYtt9amtpzmo0WAAT9KnRhE8qBJb7NbPZqti8WiAljtvUHEsZkIUHVtjGgrmnaDi+a5kkkLyG3qepoqejUvsbMf2jWfAfeNPbWqdvj90DSD+B+tKK4o8gPzq1hb2u59gKU6YaSHfh3aUM2V/A2kTzq9fsW8SGtnwt8yjcg9DzBpGxVpbtsrmIb5TGoPLat+y3GTirZtkxicP8AC/MxpHmNNvOnTTFXKfQ0XeyqLZNuwFtk/wBpsfXSg+G4FirSsFuXbrfLLAIPrTTwXioxVrMPCwMOvRv2q2uG0gsY+lHyFPFPs5x2g7K40ut1Llq20ROYn2OlFeA8EyCWRe9+a4RMnyp1GFTTwjSpQBXbCU/GwXh8I3MmsorWVnI1yji3Fu0925cJzQNYA6VVs4x7kgsTpoJ0roFr7NcMDLNcb3j8qLYXsdhLe1oHzJJp3NCuNnILd6Dl3PlrVpOHXn+C27f6TXa8Pw+1bEJbRfQCp6x5EcsJy/sjwrFWb/ePh2IiJJAj610ANebZFX1M/kKImvJoHWw1GgbawV0t47ilf7oU/nNXw2uUCABNSCoHvqtxVJ8TKY8wpE/nQMYkJ3b3Gm3dsxrvmGyiYgTzJpE4nLXPAOk9ATypo+1NhNvLJbmTt1EUsAXm1tCc3M/KdqWwtNki5U0OrdKJYTCM2uQ6+tX+CcFW2AW8T8yaYESNqQ32UzGkCbfAbjKQrBSeY3pC4fgr3DuIpnnK7EZuRnzrrSYwAwCIG5/ShPa/AjE4ZiB418SnzGop01pC3i2zXCYn+lxob+yv6HyJ2/E/iae5rmWNY38EGX4goI9RqPyNO3Zfi638OjkgSBPrRTWxVToLTXoFYt9OTr9R+9Y2JQa5hG8+XWi2gNGwQ17VHiXFks22uNJAIUKPiZ2gIijmxJA96yiS2c3oImta9NI32i9rjhh3FoxcYSz/AP5qdtOprUtmNpLYW472wsYZu7Oa441KpGnqSYHpQ5ftBtEZhYvlP70CPrXP+yXDv6m6WbS1bINxiPm1hVnm3Mmm3H9rLds5VjTTmFHkFG9FxQpU32N3Ae0ljFg902o3VtD6jrRc1z7gN/D4gPftKEupoxUZJnY+mlMWD7QjZxPmCJ/mhrGg5ew9FB+0iFRavKP/AFtDdcjQG9NQs+lTWe0WFYSLy7EwZBgbmDXn/mbbKhMd3eBycyyxqx6LH50ul0NlnLeL3hiMW3eMSwjQxoOg8qZsNaCgACl/jmEW1dOIw4N2zbJDwDmQcwSfiHQ0dfG2ltC6GBRhKkbkelJpMoxNF4CKHcd4obds5ZmDr0HM+tBm7Vhy2RGYLuRy9qYOElL9uY+vL1pTTTKE01sV+B8Qe/8AEGUAjKo2y8yT1p5sXRlgiqNzApb12rwN02rnXZ0zsDcJuZBes8gWj6yPzofwLioRLls/CWIjp/CK8v4jJim8wD+hpY4s5S7dA5+Ieo/6o5eyfKuNDBc4laEhVGZTPLUn/mi448169h7ZbJJIYjUSACo+k1zTG4wyLineivBOIm5icKsyWuyfVhl/KnqP1Eu+x7+0XjxteIaLaRRZ/wAV++GGcf5EVj6tWVz3t3ima4tosWyXb491ZbY/BPxrKoS66Jars7/g+J94+pAABbKCOXWDXPuD9kxjXuY3F3CLTMzBAdSoJ1ZuQinPB2rNnO7XbjBlya5ACBzRVE7mKr28bge7bCSVSMpWSJHQHesf9Ba37EPE8WvXoTA4dLeFUwkj4v8AGw86lPDLzD710zeSbU//ANDhwgFgoOiyPpS1xDiAW53Tgo3Q/p1qfI7RVjnG+gN2fwZw2I703MyEFbi9UO+nlvV+xfJHzSJGqprBifqFP+qhPF7pG1b4e4pAPh1AOzGD8DSfUIa7HTpdg5omNaKJwt13u20zhCydIhvFAHy02cDv4dbQv3nLEZrVq1OTRNGkTzMT6CkbiRm74FQlliNRqDpv/m2ry062rXeBGAW4qqNyHVT3m+0kLTlO0S8uxlx3be9iZsqqJb+AW1AaTJA1OmQnTYUrf1OUZDraPihJ8IbQkHyOhHnWuFwt1FZmVixXvABAkBhOb0NacRsXPGHOVc10BAyjKWUPqeh10rKlGxdJ7GHhfA7aDNbaVP49J60wcMbunUHY7+tct4fxS9ZaUhlJkqDO8RHTembB9qbb6NoRup3HWpckUnv2eliyTS16Og8QxKOMo8RPntHOhmKxC2oBOp2HM9aV8VxzJ/6lEn5yfh9BVXBXGYl2f1Ztz+1Ka2tlMSteyDjWMjEoeWo+tUu0nxo3WQfpFZxtM7fd65NWNRcUbPanmsH96ZPWiXL3sAfIROxo32KxFqziExF3a0c4EbkAwPrQF2+P1mrGDsl0cDoasmd9EDrXZZ4FjVOKfEXhmFvvL2Q/M5Mqv+4g+1ZQPCuA0sCw/uzE+RPSvKal0Lb7OjcU7YObozAPkYtm5zsqg8lFWLXaizebNfLLcIiUidObHmNdqQBIYltay5f30HqNKHidsZ+JccuAgIylVMqygbHSD+1HOCcUGOHd3B98sEP1A9dq5+t79oon2bxJtX0bYGR+wrKX6hY3+yHLtFZKJrqQPrQ3g+KY2D8XhMr4goyvKmBz8SqaYuL46yUt28pd3GpJiNOQH60nreSwoRnthgLiGQSSJDo3l0qXE/gu8qGkqIuI4nM40b5huOfOfYVf7lTAOUC0S4ymS9wW1aDOgBAbWgH9QO8GUrHi1AJ3BjT2q7h8N33e3CFKm2SpJyeJFXdeYE1SzztdlviGIuXA6w1oePu7cgDKwFxxcbc6RA86jXAm4+YhGOexAQkABlOgHoBRJ2W3dKKoNxrjrqYgtZUCSdSNTUF7FMbYkKGJQ/D4YtDupVp5s2/lQh62LuJVVVddco06FXOh23FBH39daZMXhgJBnYEdYVnBhphtBS/jEKvB3A/PWiTOfR5ZxDIQQdtYMx6Gn62LGJRe5Zrdw5fuk8UnnAPKkS5b0qbhnE3sklI1EEHmDuKXkjl6GxkchvhPD3724gOYGdesE614T4XTpIo79nHFWxGNyuB8GVFQBURRvCganXnQzjOF7rFX05SSPek3tPsowvaFS7pPtRjsyoOb0oTiBr/OlF+zRhvWq4ZNa7AGJsZbrKeRNZRXtVZC4gkfMqn9KymCildea0Go/SomNepWGI3QQasLf0qI61qKwz5OicAK37auw8SCN/xpT7Tp963lEVnAsRcE92fXpVftLcPeA9RrUsTrIehlt3h2wdhmKzH/AEeVMfBUcJ4n7tMjs2sM6QAUUxpJgTQjgmGDtqDA1jkdJ/SnQILm5iWwqZcyMIgufCYj2qimQooWywCqgNtQGV2MP4is3XJOpyrAHrUVq1kKg5gQNVWYUxNm2yHkACxjrRbA21dQIVRddi6yNbdqXuEqYjMxA0NRXLUgaHOVOp+JHxB3Kn4gEU/SlthpATupVi3O3Owg52gMqnlAJpfxdzPdZuppqxxlSRGWARG0QQhX0RSSP8VJ4nN70cPZ1LRdK6e01TuLr5GrpMZfeoMQmxG1YmE0Nv2RMVxjN8q2zPvoBRP7RrQF7Ou7AT+FKXAcW9pvuwZaNeXvR/tNxRXUAkFhqSPyFS5du0yvB1An3+frRngVrmdgKFWF7xoHKmewgt2mbop39NqriWSXSbE/HYhrjliZ1genKK9qqq17ThRsDrW01G1eTQnEmavVeo5qzg8MXOlY3o2ZdPSGDs6wS0zcyYnyoNxm9nuHyqxj72RVtr6n8qp4DC95cAnTcny9/Q0qJ7dlGa9SsaLmA4fdglRA1Mnb4Sfy/Om/FWXAzBBm7y2BbyASy2SMobbSdTUGDKgeIaASRDnRQGYadSbSfWiKKw8AKi6PulyuyHvr/ivNDaEqsCub2IRQQBwEDyhCWFNwSCD477K45RpNSXbs6gESHuICdBmizYCXOWkmD1q3cZc0A5Q020kZHXD2R966t8JzEx70NuE7rCgi2xt5YAAJ7i2wnTSWkdKFhIpcdeFYDbURoJgBJI5GE981K2Htyw/m9FeJ3c7ZV1CqxnmRynziqVy4EkDfQe9FPSNfsy8wLADkP+a0DeFvb8aitg+5/hry+0Ajz19tq7Rrfye4fFsCBmyqSJPlOprfjSNbusgYMuhUg7qdRVIsBXSOLdj7d3CIcOIdRmWfmBGqmgyXOOlv5GY4dw9fBzfC4gowYUe4rxNL1hQshswkfWl82jmKkEEaEHcetTERtVS9EtdM8CV5XoY89aytBNG3rWtrqnetAKAM2UUXsYnukiNT/NapYPCljIpgwXC+tIy3K9lXj4r9oBLbZzO5060W4RYdP7O4ZiYgaSJGvkDTLg8EByoth7FT15b9JD14S3tsW7V68N7Rb4Tq5nwszRppBJUn0qVeIvAUyGAKotwZla7dMXbhb5Y86ahZqO7hVI1EigXkv5QT8SddC4lxWHd6KjhbKZvFbNm3recH5cxgV5iLmYFoIkZ8p1gXPDbUN8y92jek1V49gzaVmtkhSMpXcZZkgDlPlQqxjyVXUnnoR4S2hAnYEADXbWqppWtokvG8b0yHGF7aucvMDNA0DkkTr/h/CgkmmTiVxGsMQVLM0tlnw5QAvtJaDS5T47QiidMVHKoXuTyitXNeCtUmct+zyK6f2J4oFwRe7c0tkjX5RyA61zKKsAkLlkxMxynrFLzYVkWmMxZvxvYQ4/xL+ovNcChQdABExynqaGV4wrAackpnSEtunyNlWsqWyorK7ZqHTGdhFnS4512MfpWWOyCDfU0ynHg7EVo2Krx/z39ntrx4+gTZ4MF5Vas4cCpmxVHsHwyxirQGHcpiEHiRjIueY/cUK3YVNR/wDJZq5ZSKG38QbTFLgKuu6ncfzrXqcUU86zTC6+AvFDsZiQu9RXuI5tFNBuLXvDv+5Ndx29BJfLAnavicjKDv+VLKXI5adJplv8HN3UnU7Uv4vBNbMEc4mvRwcVPFHleWqdcn6NL2JLCDtEaeVarqPOtIr0DzqjRG+z1x615Xp2re0nMjSiRno2trGteMa2c1Ga0xdnk1uBWtMvZfs019lZwRan/d6eVLu1K2xkY3b0gJhbZdgiasxIgen/dZXb73Z2zet2UjI1ie6ZQARO4JjVTAmspazy12NeC9ixftW5MkD8KF4rGWV3uAeU0j37jNuSfUmoClJXh/bHv/ACH0hoxHaC0Ni59P+as8FxwvuBaa6lweIEco+bMKTStdF7CYAJhzcI8TmfYaL7b06fFkny+dak6ZgxYx9kWsWivcSBm2ZoHxqw1B6ilHj3YEYaWXM9rk0mV8n109RWC8QQeY2I5Hypo4B2uU/d4ggHbOYyt5P09abUce0Szm5rTemcpv4R0PgfTz1H1qjdw7khmfbaur9qux293CrI3az+tvr/l+lcwxpBHhOmvh5qfP6bcq6Zh96OvLnn9W3o3TiRkC9BUCNNGHQnrVi42HYkC6hzKT4tvQ0K4fZuYh+6s2y1w6R0HMsflHnXR8F9lmGCr37uzbsFIVZ5gaTHvScmOE9plmDyMtTprf9nI8Bw97r5Lalj0H6nkKZLH2e3mEu6L5AFtfwrrPDOzOHw65bSsOpJkn1NTtglG5J8qVkzX/AKjceCF/L2crP2aXIm3cGnN9AT0UCfqaUuMcNu4dst5SPPdT713fFX4oBxHKxBKC5lM5SJB6ignyql6YyvEmltHGJrQmjXangy4e4GttNpy2UQQUIiUYHpmGvSKk4L2da6AzaLyHWq3lnjy2RThp1xSBvDbIZtY9K7D2fh0EDb+aUl4ns2qroPfnTJ2GxfhKH4kMH9DUWXIr7R6OLFwQ8YNYrKlw7A/vWUJz2fODp0qMrU9y3rIPtWrgHyNez0eDsrsvSur8OAFgKNlGXTyFcszT6iuocOb7uP7zEisQGR+jS+pCkb9NOtC2ukk0Rvt8M+ntQ4rl+uh+tYwEMnYvtNfR0sx3iExEwU5kqenUU0cbt4S6T3tpdZzHKoLeeYag+dcv4fxA2LneKJifDtIO4o7a4hdv21uBAoYsILSZUwZ0qLyHUdo9jwFOT9a9jRgcTYwyFcPbCA7ndm6ZmOprSzxpmO2lLncsfjY+i6D686tWcWLeyzUDyVT7Z6qwxK0kNK42RVfEYyg39bm128q0a+TpNY7bMWNInvXyTVXE3FQEk/WtL+MVIBOrGB5mh+OwhuEFjpzoNbGSDsVww4xgx0tqZ82/YUzYbBwsAbV7gbMLHKrbOBRtvWgHK3tA7E2vCZpXfNbuZ7Zhh9COhpmxtwmg961NBy0OxyOXZ7ia37fRhGZen7ispU4XfNpww9x1HOsovygVh76Obkio28qtW+F3G2qb/wABc6/hXsvPC+T55ePk+gUxro/BsRK2R/8AEf7oP7UlngVzr+FOHZi0V7sMJIUgexO9FjyzT0mK8jFcztovYi7H70Ou7CDtJ9tOVT8SaND5/nVKT6ft0/CmMlRDd8v4azs3jytxLdx4tNmkgiFMab7Sa2dTPrJH4UExSzsRALA+fMUm5VLTKcGRxSaOjXHsqJJnzY9K1t4xflUx1gx+NKXZftVbw1prd1djmttGaJHiX8J+tNljGG+AxmDBAjWP0rycuJw9H0WHNOSdmXcQzdFHWquI4iqDTU/zerGMtAbCg+Js0pex67AuNxTNcFxjqGBHlB5V0B0BA/nvSDjrOlPHAMQLuHRuYGU+o0P5U5roCumWrK1tdWsBrW60mlswr3bcihuKGUE0aiqd+yHBUjQ6Ut+xkMB28UJrKHYvCth3ysZU/C3Xy9ayjeMY6GLheGUrtRlMIkbVlZSN7Ylm/wDSJ0qFeHBmQqNUZp9CI/MCsrKp8RtZpJfLSeGtixxYb9Qf5NUrQgz+s8q8rK95nzCMujlH8jX9KD4tTBiNCCesVlZQMdIEx611bgyxbX0FZWVD5fwev4HpljEiht23NeVlef8AJ6sgziNnSvexvEO7utZJ0bxL/mG49xH0rKynz/FgZfgbsQ9ZbNZWUk0xxUSJWVlC0EiLifD1vWyreo8iK8rKyjmmjuKZ/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pic>
        <p:nvPicPr>
          <p:cNvPr id="1038" name="Picture 14" descr="http://elembarazo.net/wp-content/19-DE-FEBRERO_LIBRO-ADOLESCENCIA.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80512" y="187347"/>
            <a:ext cx="1809750" cy="16021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773153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032"/>
                                        </p:tgtEl>
                                        <p:attrNameLst>
                                          <p:attrName>style.visibility</p:attrName>
                                        </p:attrNameLst>
                                      </p:cBhvr>
                                      <p:to>
                                        <p:strVal val="visible"/>
                                      </p:to>
                                    </p:set>
                                    <p:anim calcmode="lin" valueType="num">
                                      <p:cBhvr>
                                        <p:cTn id="7" dur="1000" fill="hold"/>
                                        <p:tgtEl>
                                          <p:spTgt spid="1032"/>
                                        </p:tgtEl>
                                        <p:attrNameLst>
                                          <p:attrName>ppt_w</p:attrName>
                                        </p:attrNameLst>
                                      </p:cBhvr>
                                      <p:tavLst>
                                        <p:tav tm="0">
                                          <p:val>
                                            <p:fltVal val="0"/>
                                          </p:val>
                                        </p:tav>
                                        <p:tav tm="100000">
                                          <p:val>
                                            <p:strVal val="#ppt_w"/>
                                          </p:val>
                                        </p:tav>
                                      </p:tavLst>
                                    </p:anim>
                                    <p:anim calcmode="lin" valueType="num">
                                      <p:cBhvr>
                                        <p:cTn id="8" dur="1000" fill="hold"/>
                                        <p:tgtEl>
                                          <p:spTgt spid="1032"/>
                                        </p:tgtEl>
                                        <p:attrNameLst>
                                          <p:attrName>ppt_h</p:attrName>
                                        </p:attrNameLst>
                                      </p:cBhvr>
                                      <p:tavLst>
                                        <p:tav tm="0">
                                          <p:val>
                                            <p:fltVal val="0"/>
                                          </p:val>
                                        </p:tav>
                                        <p:tav tm="100000">
                                          <p:val>
                                            <p:strVal val="#ppt_h"/>
                                          </p:val>
                                        </p:tav>
                                      </p:tavLst>
                                    </p:anim>
                                    <p:anim calcmode="lin" valueType="num">
                                      <p:cBhvr>
                                        <p:cTn id="9" dur="1000" fill="hold"/>
                                        <p:tgtEl>
                                          <p:spTgt spid="1032"/>
                                        </p:tgtEl>
                                        <p:attrNameLst>
                                          <p:attrName>style.rotation</p:attrName>
                                        </p:attrNameLst>
                                      </p:cBhvr>
                                      <p:tavLst>
                                        <p:tav tm="0">
                                          <p:val>
                                            <p:fltVal val="90"/>
                                          </p:val>
                                        </p:tav>
                                        <p:tav tm="100000">
                                          <p:val>
                                            <p:fltVal val="0"/>
                                          </p:val>
                                        </p:tav>
                                      </p:tavLst>
                                    </p:anim>
                                    <p:animEffect transition="in" filter="fade">
                                      <p:cBhvr>
                                        <p:cTn id="10" dur="1000"/>
                                        <p:tgtEl>
                                          <p:spTgt spid="103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1030"/>
                                        </p:tgtEl>
                                        <p:attrNameLst>
                                          <p:attrName>style.visibility</p:attrName>
                                        </p:attrNameLst>
                                      </p:cBhvr>
                                      <p:to>
                                        <p:strVal val="visible"/>
                                      </p:to>
                                    </p:set>
                                    <p:anim calcmode="lin" valueType="num">
                                      <p:cBhvr>
                                        <p:cTn id="15" dur="1000" fill="hold"/>
                                        <p:tgtEl>
                                          <p:spTgt spid="1030"/>
                                        </p:tgtEl>
                                        <p:attrNameLst>
                                          <p:attrName>ppt_w</p:attrName>
                                        </p:attrNameLst>
                                      </p:cBhvr>
                                      <p:tavLst>
                                        <p:tav tm="0">
                                          <p:val>
                                            <p:fltVal val="0"/>
                                          </p:val>
                                        </p:tav>
                                        <p:tav tm="100000">
                                          <p:val>
                                            <p:strVal val="#ppt_w"/>
                                          </p:val>
                                        </p:tav>
                                      </p:tavLst>
                                    </p:anim>
                                    <p:anim calcmode="lin" valueType="num">
                                      <p:cBhvr>
                                        <p:cTn id="16" dur="1000" fill="hold"/>
                                        <p:tgtEl>
                                          <p:spTgt spid="1030"/>
                                        </p:tgtEl>
                                        <p:attrNameLst>
                                          <p:attrName>ppt_h</p:attrName>
                                        </p:attrNameLst>
                                      </p:cBhvr>
                                      <p:tavLst>
                                        <p:tav tm="0">
                                          <p:val>
                                            <p:fltVal val="0"/>
                                          </p:val>
                                        </p:tav>
                                        <p:tav tm="100000">
                                          <p:val>
                                            <p:strVal val="#ppt_h"/>
                                          </p:val>
                                        </p:tav>
                                      </p:tavLst>
                                    </p:anim>
                                    <p:anim calcmode="lin" valueType="num">
                                      <p:cBhvr>
                                        <p:cTn id="17" dur="1000" fill="hold"/>
                                        <p:tgtEl>
                                          <p:spTgt spid="1030"/>
                                        </p:tgtEl>
                                        <p:attrNameLst>
                                          <p:attrName>style.rotation</p:attrName>
                                        </p:attrNameLst>
                                      </p:cBhvr>
                                      <p:tavLst>
                                        <p:tav tm="0">
                                          <p:val>
                                            <p:fltVal val="90"/>
                                          </p:val>
                                        </p:tav>
                                        <p:tav tm="100000">
                                          <p:val>
                                            <p:fltVal val="0"/>
                                          </p:val>
                                        </p:tav>
                                      </p:tavLst>
                                    </p:anim>
                                    <p:animEffect transition="in" filter="fade">
                                      <p:cBhvr>
                                        <p:cTn id="18" dur="1000"/>
                                        <p:tgtEl>
                                          <p:spTgt spid="10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O" sz="4800" b="1" i="1" dirty="0" smtClean="0">
                <a:solidFill>
                  <a:srgbClr val="FF0000"/>
                </a:solidFill>
                <a:latin typeface="Agency FB" pitchFamily="34" charset="0"/>
              </a:rPr>
              <a:t>Como reaccionar cuando…..</a:t>
            </a:r>
            <a:endParaRPr lang="es-CO" sz="4800" b="1" i="1" dirty="0">
              <a:solidFill>
                <a:srgbClr val="FF0000"/>
              </a:solidFill>
              <a:latin typeface="Agency FB" pitchFamily="34" charset="0"/>
            </a:endParaRPr>
          </a:p>
        </p:txBody>
      </p:sp>
      <p:sp>
        <p:nvSpPr>
          <p:cNvPr id="5" name="4 Marcador de contenido"/>
          <p:cNvSpPr>
            <a:spLocks noGrp="1"/>
          </p:cNvSpPr>
          <p:nvPr>
            <p:ph idx="1"/>
          </p:nvPr>
        </p:nvSpPr>
        <p:spPr>
          <a:xfrm>
            <a:off x="179512" y="1600200"/>
            <a:ext cx="8784976" cy="5141168"/>
          </a:xfrm>
          <a:solidFill>
            <a:srgbClr val="92D050"/>
          </a:solidFill>
        </p:spPr>
        <p:txBody>
          <a:bodyPr>
            <a:normAutofit fontScale="77500" lnSpcReduction="20000"/>
          </a:bodyPr>
          <a:lstStyle/>
          <a:p>
            <a:pPr marL="0" indent="0" algn="ctr">
              <a:buNone/>
            </a:pPr>
            <a:r>
              <a:rPr lang="es-CO" dirty="0" smtClean="0"/>
              <a:t>Recuerda que nosotros como padres tenemos la responsabilidad de ser vigilantes con nuestros hijos.</a:t>
            </a:r>
          </a:p>
          <a:p>
            <a:pPr marL="0" indent="0">
              <a:buNone/>
            </a:pPr>
            <a:endParaRPr lang="es-CO" b="1" dirty="0" smtClean="0"/>
          </a:p>
          <a:p>
            <a:pPr marL="0" indent="0">
              <a:buNone/>
            </a:pPr>
            <a:r>
              <a:rPr lang="es-CO" b="1" dirty="0" smtClean="0"/>
              <a:t>1). Cuando descubro que mi hijo/a de 12 años está besándose con otra persona de su mismo sexo: </a:t>
            </a:r>
          </a:p>
          <a:p>
            <a:pPr marL="0" indent="0">
              <a:buNone/>
            </a:pPr>
            <a:r>
              <a:rPr lang="es-CO" dirty="0" smtClean="0"/>
              <a:t>No puede dejar pasar la situación. Pídale a la otra persona que se baya y confronte a sus hijos para saber que es lo que ocurre, ya que están tomando una tendencia que no concuerda con el plan de Dios </a:t>
            </a:r>
            <a:r>
              <a:rPr lang="es-CO" b="1" dirty="0" smtClean="0">
                <a:solidFill>
                  <a:srgbClr val="FFFF00"/>
                </a:solidFill>
              </a:rPr>
              <a:t>(lea Gén.1:27).</a:t>
            </a:r>
          </a:p>
          <a:p>
            <a:pPr marL="0" indent="0">
              <a:buNone/>
            </a:pPr>
            <a:r>
              <a:rPr lang="es-CO" b="1" dirty="0" smtClean="0"/>
              <a:t>2). Cuando me entero que mi hija menor ya no es virgen: </a:t>
            </a:r>
          </a:p>
          <a:p>
            <a:pPr marL="0" indent="0">
              <a:buNone/>
            </a:pPr>
            <a:r>
              <a:rPr lang="es-CO" dirty="0" smtClean="0"/>
              <a:t>Puede ser la oportunidad para hablar sobre la sexualidad responsable,  los riesgos de no tomar las precauciones o de cambiar de pareja con frecuencia. Ya que la virginidad tanto del hombre como de la mujer debe ser conservada hasta el matrimonio.</a:t>
            </a:r>
            <a:endParaRPr lang="es-CO" dirty="0"/>
          </a:p>
        </p:txBody>
      </p:sp>
    </p:spTree>
    <p:extLst>
      <p:ext uri="{BB962C8B-B14F-4D97-AF65-F5344CB8AC3E}">
        <p14:creationId xmlns:p14="http://schemas.microsoft.com/office/powerpoint/2010/main" val="81188857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 calcmode="lin" valueType="num">
                                      <p:cBhvr>
                                        <p:cTn id="7" dur="1000" fill="hold"/>
                                        <p:tgtEl>
                                          <p:spTgt spid="5">
                                            <p:bg/>
                                          </p:spTgt>
                                        </p:tgtEl>
                                        <p:attrNameLst>
                                          <p:attrName>ppt_w</p:attrName>
                                        </p:attrNameLst>
                                      </p:cBhvr>
                                      <p:tavLst>
                                        <p:tav tm="0">
                                          <p:val>
                                            <p:fltVal val="0"/>
                                          </p:val>
                                        </p:tav>
                                        <p:tav tm="100000">
                                          <p:val>
                                            <p:strVal val="#ppt_w"/>
                                          </p:val>
                                        </p:tav>
                                      </p:tavLst>
                                    </p:anim>
                                    <p:anim calcmode="lin" valueType="num">
                                      <p:cBhvr>
                                        <p:cTn id="8" dur="1000" fill="hold"/>
                                        <p:tgtEl>
                                          <p:spTgt spid="5">
                                            <p:bg/>
                                          </p:spTgt>
                                        </p:tgtEl>
                                        <p:attrNameLst>
                                          <p:attrName>ppt_h</p:attrName>
                                        </p:attrNameLst>
                                      </p:cBhvr>
                                      <p:tavLst>
                                        <p:tav tm="0">
                                          <p:val>
                                            <p:fltVal val="0"/>
                                          </p:val>
                                        </p:tav>
                                        <p:tav tm="100000">
                                          <p:val>
                                            <p:strVal val="#ppt_h"/>
                                          </p:val>
                                        </p:tav>
                                      </p:tavLst>
                                    </p:anim>
                                    <p:anim calcmode="lin" valueType="num">
                                      <p:cBhvr>
                                        <p:cTn id="9" dur="1000" fill="hold"/>
                                        <p:tgtEl>
                                          <p:spTgt spid="5">
                                            <p:bg/>
                                          </p:spTgt>
                                        </p:tgtEl>
                                        <p:attrNameLst>
                                          <p:attrName>style.rotation</p:attrName>
                                        </p:attrNameLst>
                                      </p:cBhvr>
                                      <p:tavLst>
                                        <p:tav tm="0">
                                          <p:val>
                                            <p:fltVal val="90"/>
                                          </p:val>
                                        </p:tav>
                                        <p:tav tm="100000">
                                          <p:val>
                                            <p:fltVal val="0"/>
                                          </p:val>
                                        </p:tav>
                                      </p:tavLst>
                                    </p:anim>
                                    <p:animEffect transition="in" filter="fade">
                                      <p:cBhvr>
                                        <p:cTn id="10" dur="1000"/>
                                        <p:tgtEl>
                                          <p:spTgt spid="5">
                                            <p:bg/>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 calcmode="lin" valueType="num">
                                      <p:cBhvr>
                                        <p:cTn id="15"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5">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nodeType="click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animEffect transition="in" filter="wheel(1)">
                                      <p:cBhvr>
                                        <p:cTn id="23" dur="2000"/>
                                        <p:tgtEl>
                                          <p:spTgt spid="5">
                                            <p:txEl>
                                              <p:pRg st="2" end="2"/>
                                            </p:txEl>
                                          </p:spTgt>
                                        </p:tgtEl>
                                      </p:cBhvr>
                                    </p:animEffect>
                                  </p:childTnLst>
                                </p:cTn>
                              </p:par>
                              <p:par>
                                <p:cTn id="24" presetID="21" presetClass="entr" presetSubtype="1" fill="hold" nodeType="withEffect">
                                  <p:stCondLst>
                                    <p:cond delay="0"/>
                                  </p:stCondLst>
                                  <p:childTnLst>
                                    <p:set>
                                      <p:cBhvr>
                                        <p:cTn id="25" dur="1" fill="hold">
                                          <p:stCondLst>
                                            <p:cond delay="0"/>
                                          </p:stCondLst>
                                        </p:cTn>
                                        <p:tgtEl>
                                          <p:spTgt spid="5">
                                            <p:txEl>
                                              <p:pRg st="3" end="3"/>
                                            </p:txEl>
                                          </p:spTgt>
                                        </p:tgtEl>
                                        <p:attrNameLst>
                                          <p:attrName>style.visibility</p:attrName>
                                        </p:attrNameLst>
                                      </p:cBhvr>
                                      <p:to>
                                        <p:strVal val="visible"/>
                                      </p:to>
                                    </p:set>
                                    <p:animEffect transition="in" filter="wheel(1)">
                                      <p:cBhvr>
                                        <p:cTn id="26" dur="2000"/>
                                        <p:tgtEl>
                                          <p:spTgt spid="5">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1" presetClass="entr" presetSubtype="1" fill="hold"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animEffect transition="in" filter="wheel(1)">
                                      <p:cBhvr>
                                        <p:cTn id="31" dur="2000"/>
                                        <p:tgtEl>
                                          <p:spTgt spid="5">
                                            <p:txEl>
                                              <p:pRg st="4" end="4"/>
                                            </p:txEl>
                                          </p:spTgt>
                                        </p:tgtEl>
                                      </p:cBhvr>
                                    </p:animEffect>
                                  </p:childTnLst>
                                </p:cTn>
                              </p:par>
                              <p:par>
                                <p:cTn id="32" presetID="21" presetClass="entr" presetSubtype="1" fill="hold" nodeType="withEffect">
                                  <p:stCondLst>
                                    <p:cond delay="0"/>
                                  </p:stCondLst>
                                  <p:childTnLst>
                                    <p:set>
                                      <p:cBhvr>
                                        <p:cTn id="33" dur="1" fill="hold">
                                          <p:stCondLst>
                                            <p:cond delay="0"/>
                                          </p:stCondLst>
                                        </p:cTn>
                                        <p:tgtEl>
                                          <p:spTgt spid="5">
                                            <p:txEl>
                                              <p:pRg st="5" end="5"/>
                                            </p:txEl>
                                          </p:spTgt>
                                        </p:tgtEl>
                                        <p:attrNameLst>
                                          <p:attrName>style.visibility</p:attrName>
                                        </p:attrNameLst>
                                      </p:cBhvr>
                                      <p:to>
                                        <p:strVal val="visible"/>
                                      </p:to>
                                    </p:set>
                                    <p:animEffect transition="in" filter="wheel(1)">
                                      <p:cBhvr>
                                        <p:cTn id="34" dur="20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51520" y="404664"/>
            <a:ext cx="8712968" cy="6192688"/>
          </a:xfrm>
          <a:solidFill>
            <a:srgbClr val="92D050"/>
          </a:solidFill>
        </p:spPr>
        <p:txBody>
          <a:bodyPr>
            <a:normAutofit fontScale="85000" lnSpcReduction="20000"/>
          </a:bodyPr>
          <a:lstStyle/>
          <a:p>
            <a:pPr marL="0" indent="0">
              <a:buNone/>
            </a:pPr>
            <a:r>
              <a:rPr lang="es-CO" b="1" dirty="0" smtClean="0"/>
              <a:t>3). Mi hijo de 16 años pide autorización para quedarse a dormir en mi casa con su novia de la misma edad:</a:t>
            </a:r>
          </a:p>
          <a:p>
            <a:pPr marL="0" indent="0">
              <a:buNone/>
            </a:pPr>
            <a:r>
              <a:rPr lang="es-CO" dirty="0" smtClean="0"/>
              <a:t>Usted no puede acceder a esta solicitud, de lo contrario tendrá que asumir la responsabilidad que le corresponde, a sabiendas que está la primera vez de una larga historia. </a:t>
            </a:r>
          </a:p>
          <a:p>
            <a:pPr marL="0" indent="0">
              <a:buNone/>
            </a:pPr>
            <a:endParaRPr lang="es-CO" b="1" dirty="0" smtClean="0"/>
          </a:p>
          <a:p>
            <a:pPr marL="0" indent="0">
              <a:buNone/>
            </a:pPr>
            <a:r>
              <a:rPr lang="es-CO" b="1" dirty="0" smtClean="0"/>
              <a:t>4). Encuentro a mi hijo/a de 15 años viendo películas porno:</a:t>
            </a:r>
          </a:p>
          <a:p>
            <a:pPr marL="0" indent="0">
              <a:buNone/>
            </a:pPr>
            <a:r>
              <a:rPr lang="es-CO" dirty="0" smtClean="0"/>
              <a:t>La pornografía es un asunto que incita los sentidos a la sexualidad, y en tu hogar como cristiano no debe permitirse.</a:t>
            </a:r>
          </a:p>
          <a:p>
            <a:pPr marL="0" indent="0">
              <a:buNone/>
            </a:pPr>
            <a:endParaRPr lang="es-CO" b="1" dirty="0" smtClean="0"/>
          </a:p>
          <a:p>
            <a:pPr marL="0" indent="0">
              <a:buNone/>
            </a:pPr>
            <a:r>
              <a:rPr lang="es-CO" b="1" dirty="0" smtClean="0"/>
              <a:t>5). Sorprendo a mi hijo/a teniendo conversaciones subidas de tono:</a:t>
            </a:r>
          </a:p>
          <a:p>
            <a:pPr marL="0" indent="0">
              <a:buNone/>
            </a:pPr>
            <a:r>
              <a:rPr lang="es-CO" dirty="0" smtClean="0"/>
              <a:t>Debe limitar estas expresiones y sugerir formas más respetuosas y serias de manejar esos asuntos;  sus hijos siempre deben conservar una conversación respetuosa.  </a:t>
            </a:r>
            <a:endParaRPr lang="es-CO" dirty="0"/>
          </a:p>
        </p:txBody>
      </p:sp>
    </p:spTree>
    <p:extLst>
      <p:ext uri="{BB962C8B-B14F-4D97-AF65-F5344CB8AC3E}">
        <p14:creationId xmlns:p14="http://schemas.microsoft.com/office/powerpoint/2010/main" val="132187782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circle(in)">
                                      <p:cBhvr>
                                        <p:cTn id="7" dur="2000"/>
                                        <p:tgtEl>
                                          <p:spTgt spid="3">
                                            <p:txEl>
                                              <p:pRg st="3" end="3"/>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circle(in)">
                                      <p:cBhvr>
                                        <p:cTn id="10" dur="2000"/>
                                        <p:tgtEl>
                                          <p:spTgt spid="3">
                                            <p:txEl>
                                              <p:pRg st="4" end="4"/>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anim calcmode="lin" valueType="num">
                                      <p:cBhvr>
                                        <p:cTn id="15"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16"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17" dur="500"/>
                                        <p:tgtEl>
                                          <p:spTgt spid="3">
                                            <p:txEl>
                                              <p:pRg st="6" end="6"/>
                                            </p:txEl>
                                          </p:spTgt>
                                        </p:tgtEl>
                                      </p:cBhvr>
                                    </p:animEffect>
                                  </p:childTnLst>
                                </p:cTn>
                              </p:par>
                              <p:par>
                                <p:cTn id="18" presetID="53" presetClass="entr" presetSubtype="16" fill="hold" nodeType="withEffect">
                                  <p:stCondLst>
                                    <p:cond delay="0"/>
                                  </p:stCondLst>
                                  <p:childTnLst>
                                    <p:set>
                                      <p:cBhvr>
                                        <p:cTn id="19" dur="1" fill="hold">
                                          <p:stCondLst>
                                            <p:cond delay="0"/>
                                          </p:stCondLst>
                                        </p:cTn>
                                        <p:tgtEl>
                                          <p:spTgt spid="3">
                                            <p:txEl>
                                              <p:pRg st="7" end="7"/>
                                            </p:txEl>
                                          </p:spTgt>
                                        </p:tgtEl>
                                        <p:attrNameLst>
                                          <p:attrName>style.visibility</p:attrName>
                                        </p:attrNameLst>
                                      </p:cBhvr>
                                      <p:to>
                                        <p:strVal val="visible"/>
                                      </p:to>
                                    </p:set>
                                    <p:anim calcmode="lin" valueType="num">
                                      <p:cBhvr>
                                        <p:cTn id="20"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21"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2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O" sz="6600" dirty="0" smtClean="0">
                <a:solidFill>
                  <a:srgbClr val="FF0000"/>
                </a:solidFill>
                <a:latin typeface="Harlow Solid Italic" pitchFamily="82" charset="0"/>
              </a:rPr>
              <a:t>Recuerde</a:t>
            </a:r>
            <a:endParaRPr lang="es-CO" sz="6600" dirty="0">
              <a:solidFill>
                <a:srgbClr val="FF0000"/>
              </a:solidFill>
              <a:latin typeface="Harlow Solid Italic" pitchFamily="82" charset="0"/>
            </a:endParaRPr>
          </a:p>
        </p:txBody>
      </p:sp>
      <p:sp>
        <p:nvSpPr>
          <p:cNvPr id="3" name="2 Marcador de contenido"/>
          <p:cNvSpPr>
            <a:spLocks noGrp="1"/>
          </p:cNvSpPr>
          <p:nvPr>
            <p:ph idx="1"/>
          </p:nvPr>
        </p:nvSpPr>
        <p:spPr>
          <a:xfrm>
            <a:off x="179512" y="1600200"/>
            <a:ext cx="8507288" cy="5141168"/>
          </a:xfrm>
          <a:solidFill>
            <a:srgbClr val="92D050"/>
          </a:solidFill>
        </p:spPr>
        <p:txBody>
          <a:bodyPr>
            <a:normAutofit fontScale="77500" lnSpcReduction="20000"/>
          </a:bodyPr>
          <a:lstStyle/>
          <a:p>
            <a:pPr marL="0" indent="0" algn="ctr">
              <a:buNone/>
            </a:pPr>
            <a:r>
              <a:rPr lang="es-CO" dirty="0" smtClean="0"/>
              <a:t>No podemos negar que la sexualidad y todo lo que implica </a:t>
            </a:r>
            <a:r>
              <a:rPr lang="es-CO" dirty="0" smtClean="0">
                <a:latin typeface="Agency FB" pitchFamily="34" charset="0"/>
              </a:rPr>
              <a:t>(emociones, sentimientos, expresiones de afecto, relaciones de pareja, sexo, curiosidad)</a:t>
            </a:r>
            <a:r>
              <a:rPr lang="es-CO" dirty="0" smtClean="0"/>
              <a:t>, es uno de los placeres de la vida, pero que Dios los reservó para disfrutarlos dentro del matrimonio.</a:t>
            </a:r>
            <a:endParaRPr lang="es-CO" dirty="0"/>
          </a:p>
          <a:p>
            <a:pPr marL="0" indent="0" algn="ctr">
              <a:buNone/>
            </a:pPr>
            <a:r>
              <a:rPr lang="es-CO" dirty="0" smtClean="0"/>
              <a:t>Por tanto no permita que esto se convierta en una pesadilla. La sexualidad saludable implica tomar decisiones responsables, desde no tener relaciones sexuales sino hasta después del matrimonio.  </a:t>
            </a:r>
          </a:p>
          <a:p>
            <a:pPr marL="0" indent="0" algn="ctr">
              <a:buNone/>
            </a:pPr>
            <a:r>
              <a:rPr lang="es-CO" dirty="0" smtClean="0"/>
              <a:t>Por eso se deben tomar las precauciones necesarias para prevenir consecuencias no deseables. Hay que estar preparados física, psicológica y emocionalmente. La sexualidad no es solamente placer, también es cuidarse, respetarse, respetar a la otra persona, informarse, hablar  del tema y asumir sus consecuencias. Esto deben tenerlo bien claro sus hijos, y es el mejor mensaje que debe dárseles. Que Dios le bendiga es mi oración. Amen</a:t>
            </a:r>
            <a:endParaRPr lang="es-CO" dirty="0"/>
          </a:p>
        </p:txBody>
      </p:sp>
    </p:spTree>
    <p:extLst>
      <p:ext uri="{BB962C8B-B14F-4D97-AF65-F5344CB8AC3E}">
        <p14:creationId xmlns:p14="http://schemas.microsoft.com/office/powerpoint/2010/main" val="403634353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style.rotation</p:attrName>
                                        </p:attrNameLst>
                                      </p:cBhvr>
                                      <p:tavLst>
                                        <p:tav tm="0">
                                          <p:val>
                                            <p:fltVal val="90"/>
                                          </p:val>
                                        </p:tav>
                                        <p:tav tm="100000">
                                          <p:val>
                                            <p:fltVal val="0"/>
                                          </p:val>
                                        </p:tav>
                                      </p:tavLst>
                                    </p:anim>
                                    <p:animEffect transition="in" filter="fade">
                                      <p:cBhvr>
                                        <p:cTn id="10" dur="1000"/>
                                        <p:tgtEl>
                                          <p:spTgt spid="3">
                                            <p:bg/>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1275</Words>
  <Application>Microsoft Office PowerPoint</Application>
  <PresentationFormat>Presentación en pantalla (4:3)</PresentationFormat>
  <Paragraphs>78</Paragraphs>
  <Slides>15</Slides>
  <Notes>0</Notes>
  <HiddenSlides>0</HiddenSlides>
  <MMClips>0</MMClips>
  <ScaleCrop>false</ScaleCrop>
  <HeadingPairs>
    <vt:vector size="4" baseType="variant">
      <vt:variant>
        <vt:lpstr>Tema</vt:lpstr>
      </vt:variant>
      <vt:variant>
        <vt:i4>1</vt:i4>
      </vt:variant>
      <vt:variant>
        <vt:lpstr>Títulos de diapositiva</vt:lpstr>
      </vt:variant>
      <vt:variant>
        <vt:i4>15</vt:i4>
      </vt:variant>
    </vt:vector>
  </HeadingPairs>
  <TitlesOfParts>
    <vt:vector size="16" baseType="lpstr">
      <vt:lpstr>Tema de Office</vt:lpstr>
      <vt:lpstr>Y los bendijo dios: Clase 9</vt:lpstr>
      <vt:lpstr>Presentación de PowerPoint</vt:lpstr>
      <vt:lpstr>Presentación de PowerPoint</vt:lpstr>
      <vt:lpstr>Virginidad</vt:lpstr>
      <vt:lpstr>Presentación de PowerPoint</vt:lpstr>
      <vt:lpstr>Métodos de anticoncepción</vt:lpstr>
      <vt:lpstr>Presentación de PowerPoint</vt:lpstr>
      <vt:lpstr>¿Qué está dispuesto a aceptar y que no?</vt:lpstr>
      <vt:lpstr>¿Qué influye en la vida sexual precoz e irresponsable?</vt:lpstr>
      <vt:lpstr>Porqué evitar el embarazo en la adolescencia</vt:lpstr>
      <vt:lpstr>Presentación de PowerPoint</vt:lpstr>
      <vt:lpstr>Presentación de PowerPoint</vt:lpstr>
      <vt:lpstr>Como reaccionar cuando…..</vt:lpstr>
      <vt:lpstr>Presentación de PowerPoint</vt:lpstr>
      <vt:lpstr>Recuerde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Profesión papás: Clase 9</dc:title>
  <dc:creator>FAMILIA FIERRO CH</dc:creator>
  <cp:lastModifiedBy>FAMILIA FIERRO CH</cp:lastModifiedBy>
  <cp:revision>3</cp:revision>
  <dcterms:created xsi:type="dcterms:W3CDTF">2013-09-03T12:46:03Z</dcterms:created>
  <dcterms:modified xsi:type="dcterms:W3CDTF">2013-09-19T12:31:49Z</dcterms:modified>
</cp:coreProperties>
</file>