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7.png"/></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jpeg"/><Relationship Id="rId4" Type="http://schemas.openxmlformats.org/officeDocument/2006/relationships/image" Target="../media/image11.png"/></Relationships>
</file>

<file path=ppt/diagrams/_rels/data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_rels/data4.xml.rels><?xml version="1.0" encoding="UTF-8" standalone="yes"?>
<Relationships xmlns="http://schemas.openxmlformats.org/package/2006/relationships"><Relationship Id="rId1" Type="http://schemas.openxmlformats.org/officeDocument/2006/relationships/image" Target="../media/image18.png"/></Relationships>
</file>

<file path=ppt/diagrams/_rels/data5.xml.rels><?xml version="1.0" encoding="UTF-8" standalone="yes"?>
<Relationships xmlns="http://schemas.openxmlformats.org/package/2006/relationships"><Relationship Id="rId1" Type="http://schemas.openxmlformats.org/officeDocument/2006/relationships/image" Target="../media/image22.png"/></Relationships>
</file>

<file path=ppt/diagrams/_rels/data6.xml.rels><?xml version="1.0" encoding="UTF-8" standalone="yes"?>
<Relationships xmlns="http://schemas.openxmlformats.org/package/2006/relationships"><Relationship Id="rId1" Type="http://schemas.openxmlformats.org/officeDocument/2006/relationships/image" Target="../media/image24.png"/></Relationships>
</file>

<file path=ppt/diagrams/_rels/data7.xml.rels><?xml version="1.0" encoding="UTF-8" standalone="yes"?>
<Relationships xmlns="http://schemas.openxmlformats.org/package/2006/relationships"><Relationship Id="rId1" Type="http://schemas.openxmlformats.org/officeDocument/2006/relationships/image" Target="../media/image26.png"/></Relationships>
</file>

<file path=ppt/diagrams/_rels/data8.xml.rels><?xml version="1.0" encoding="UTF-8" standalone="yes"?>
<Relationships xmlns="http://schemas.openxmlformats.org/package/2006/relationships"><Relationship Id="rId1" Type="http://schemas.openxmlformats.org/officeDocument/2006/relationships/image" Target="../media/image31.png"/></Relationships>
</file>

<file path=ppt/diagrams/_rels/data9.xml.rels><?xml version="1.0" encoding="UTF-8" standalone="yes"?>
<Relationships xmlns="http://schemas.openxmlformats.org/package/2006/relationships"><Relationship Id="rId1" Type="http://schemas.openxmlformats.org/officeDocument/2006/relationships/image" Target="../media/image32.png"/></Relationships>
</file>

<file path=ppt/diagrams/_rels/data10.xml.rels><?xml version="1.0" encoding="UTF-8" standalone="yes"?>
<Relationships xmlns="http://schemas.openxmlformats.org/package/2006/relationships"><Relationship Id="rId1" Type="http://schemas.openxmlformats.org/officeDocument/2006/relationships/image" Target="../media/image33.png"/></Relationships>
</file>

<file path=ppt/diagrams/_rels/drawing1.xml.rels><?xml version="1.0" encoding="UTF-8" standalone="yes"?>
<Relationships xmlns="http://schemas.openxmlformats.org/package/2006/relationships"><Relationship Id="rId1" Type="http://schemas.openxmlformats.org/officeDocument/2006/relationships/image" Target="../media/image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jpeg"/><Relationship Id="rId4" Type="http://schemas.openxmlformats.org/officeDocument/2006/relationships/image" Target="../media/image11.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8FBE65-FC56-4310-9BD5-545F39C201D5}"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F8D88994-CD83-4F79-8AAE-02957160ECCC}">
      <dgm:prSet/>
      <dgm:spPr/>
      <dgm:t>
        <a:bodyPr/>
        <a:lstStyle/>
        <a:p>
          <a:pPr rtl="0"/>
          <a:r>
            <a:rPr lang="es-CO" dirty="0" smtClean="0"/>
            <a:t>Es por eso que los trastornos alimenticios establecidos por Dios son alteraciones graves del comportamiento y entre ellos se encuentra la anorexia, la bulimia y la obesidad producida por la excesiva ingesta de comida poco saludable (con exceso de grasa, azucares o carbohidratos). Estos trastornos suelen presentarse en la adolescencia. </a:t>
          </a:r>
          <a:endParaRPr lang="es-CO" dirty="0"/>
        </a:p>
      </dgm:t>
    </dgm:pt>
    <dgm:pt modelId="{36E42AEE-B08F-4C64-AE18-0695210419B9}" type="parTrans" cxnId="{3895846F-F7B0-437F-AFF5-B93448D3785D}">
      <dgm:prSet/>
      <dgm:spPr/>
      <dgm:t>
        <a:bodyPr/>
        <a:lstStyle/>
        <a:p>
          <a:endParaRPr lang="es-CO"/>
        </a:p>
      </dgm:t>
    </dgm:pt>
    <dgm:pt modelId="{88B8CFFD-FE1D-42A5-AFD8-A2BB060B602B}" type="sibTrans" cxnId="{3895846F-F7B0-437F-AFF5-B93448D3785D}">
      <dgm:prSet/>
      <dgm:spPr/>
      <dgm:t>
        <a:bodyPr/>
        <a:lstStyle/>
        <a:p>
          <a:endParaRPr lang="es-CO"/>
        </a:p>
      </dgm:t>
    </dgm:pt>
    <dgm:pt modelId="{C349A573-9A11-4144-ABC1-BE79CB5A7DE0}">
      <dgm:prSet/>
      <dgm:spPr/>
      <dgm:t>
        <a:bodyPr/>
        <a:lstStyle/>
        <a:p>
          <a:pPr rtl="0"/>
          <a:r>
            <a:rPr lang="es-CO" dirty="0" smtClean="0"/>
            <a:t>Mientras que la anorexia comienza alrededor de los 14 años, la bulimia lo hace más tardíamente, cerca de los 18 años. Además, estos dos problemas son mucho más frecuentes en las mujeres que en los hombres.  </a:t>
          </a:r>
          <a:endParaRPr lang="es-CO" dirty="0"/>
        </a:p>
      </dgm:t>
    </dgm:pt>
    <dgm:pt modelId="{0ACEFE11-19B8-4D44-B582-5AC715ECB916}" type="parTrans" cxnId="{4A79135C-0683-44D2-801D-2BC2F77D1FF5}">
      <dgm:prSet/>
      <dgm:spPr/>
      <dgm:t>
        <a:bodyPr/>
        <a:lstStyle/>
        <a:p>
          <a:endParaRPr lang="es-CO"/>
        </a:p>
      </dgm:t>
    </dgm:pt>
    <dgm:pt modelId="{8A55705F-C4D8-4DF5-AD6A-54AF8F2E0B01}" type="sibTrans" cxnId="{4A79135C-0683-44D2-801D-2BC2F77D1FF5}">
      <dgm:prSet/>
      <dgm:spPr/>
      <dgm:t>
        <a:bodyPr/>
        <a:lstStyle/>
        <a:p>
          <a:endParaRPr lang="es-CO"/>
        </a:p>
      </dgm:t>
    </dgm:pt>
    <dgm:pt modelId="{549CEDD4-1EE9-4AA7-A70D-0CB6FE8857E8}" type="pres">
      <dgm:prSet presAssocID="{B28FBE65-FC56-4310-9BD5-545F39C201D5}" presName="Name0" presStyleCnt="0">
        <dgm:presLayoutVars>
          <dgm:chMax val="7"/>
          <dgm:dir/>
          <dgm:animLvl val="lvl"/>
          <dgm:resizeHandles val="exact"/>
        </dgm:presLayoutVars>
      </dgm:prSet>
      <dgm:spPr/>
      <dgm:t>
        <a:bodyPr/>
        <a:lstStyle/>
        <a:p>
          <a:endParaRPr lang="es-CO"/>
        </a:p>
      </dgm:t>
    </dgm:pt>
    <dgm:pt modelId="{E25684D9-2000-45F7-84B8-16914A7EA681}" type="pres">
      <dgm:prSet presAssocID="{F8D88994-CD83-4F79-8AAE-02957160ECCC}" presName="circle1" presStyleLbl="node1" presStyleIdx="0" presStyleCnt="1"/>
      <dgm:spPr>
        <a:blipFill rotWithShape="0">
          <a:blip xmlns:r="http://schemas.openxmlformats.org/officeDocument/2006/relationships" r:embed="rId1"/>
          <a:stretch>
            <a:fillRect/>
          </a:stretch>
        </a:blipFill>
      </dgm:spPr>
    </dgm:pt>
    <dgm:pt modelId="{A3ADE6B3-B8DA-4F46-BB48-D1B94B56E65A}" type="pres">
      <dgm:prSet presAssocID="{F8D88994-CD83-4F79-8AAE-02957160ECCC}" presName="space" presStyleCnt="0"/>
      <dgm:spPr/>
    </dgm:pt>
    <dgm:pt modelId="{B969A2D4-964F-4A78-80B1-397D0D0DE8A9}" type="pres">
      <dgm:prSet presAssocID="{F8D88994-CD83-4F79-8AAE-02957160ECCC}" presName="rect1" presStyleLbl="alignAcc1" presStyleIdx="0" presStyleCnt="1"/>
      <dgm:spPr/>
      <dgm:t>
        <a:bodyPr/>
        <a:lstStyle/>
        <a:p>
          <a:endParaRPr lang="es-CO"/>
        </a:p>
      </dgm:t>
    </dgm:pt>
    <dgm:pt modelId="{4EDD3159-EEFF-4FD6-A5E3-F7C97A33C1B3}" type="pres">
      <dgm:prSet presAssocID="{F8D88994-CD83-4F79-8AAE-02957160ECCC}" presName="rect1ParTx" presStyleLbl="alignAcc1" presStyleIdx="0" presStyleCnt="1">
        <dgm:presLayoutVars>
          <dgm:chMax val="1"/>
          <dgm:bulletEnabled val="1"/>
        </dgm:presLayoutVars>
      </dgm:prSet>
      <dgm:spPr/>
      <dgm:t>
        <a:bodyPr/>
        <a:lstStyle/>
        <a:p>
          <a:endParaRPr lang="es-CO"/>
        </a:p>
      </dgm:t>
    </dgm:pt>
    <dgm:pt modelId="{C0E94DC6-CBFE-4F92-BF3F-CF8319FA7573}" type="pres">
      <dgm:prSet presAssocID="{F8D88994-CD83-4F79-8AAE-02957160ECCC}" presName="rect1ChTx" presStyleLbl="alignAcc1" presStyleIdx="0" presStyleCnt="1">
        <dgm:presLayoutVars>
          <dgm:bulletEnabled val="1"/>
        </dgm:presLayoutVars>
      </dgm:prSet>
      <dgm:spPr/>
      <dgm:t>
        <a:bodyPr/>
        <a:lstStyle/>
        <a:p>
          <a:endParaRPr lang="es-CO"/>
        </a:p>
      </dgm:t>
    </dgm:pt>
  </dgm:ptLst>
  <dgm:cxnLst>
    <dgm:cxn modelId="{2A20A520-C2DB-4402-8593-ED01E73184E0}" type="presOf" srcId="{F8D88994-CD83-4F79-8AAE-02957160ECCC}" destId="{B969A2D4-964F-4A78-80B1-397D0D0DE8A9}" srcOrd="0" destOrd="0" presId="urn:microsoft.com/office/officeart/2005/8/layout/target3"/>
    <dgm:cxn modelId="{4A79135C-0683-44D2-801D-2BC2F77D1FF5}" srcId="{F8D88994-CD83-4F79-8AAE-02957160ECCC}" destId="{C349A573-9A11-4144-ABC1-BE79CB5A7DE0}" srcOrd="0" destOrd="0" parTransId="{0ACEFE11-19B8-4D44-B582-5AC715ECB916}" sibTransId="{8A55705F-C4D8-4DF5-AD6A-54AF8F2E0B01}"/>
    <dgm:cxn modelId="{8494F062-FD26-4427-8EE7-ABE77F625C78}" type="presOf" srcId="{C349A573-9A11-4144-ABC1-BE79CB5A7DE0}" destId="{C0E94DC6-CBFE-4F92-BF3F-CF8319FA7573}" srcOrd="0" destOrd="0" presId="urn:microsoft.com/office/officeart/2005/8/layout/target3"/>
    <dgm:cxn modelId="{5BA422CC-8FD3-464A-90B1-F7A183E0419B}" type="presOf" srcId="{B28FBE65-FC56-4310-9BD5-545F39C201D5}" destId="{549CEDD4-1EE9-4AA7-A70D-0CB6FE8857E8}" srcOrd="0" destOrd="0" presId="urn:microsoft.com/office/officeart/2005/8/layout/target3"/>
    <dgm:cxn modelId="{3895846F-F7B0-437F-AFF5-B93448D3785D}" srcId="{B28FBE65-FC56-4310-9BD5-545F39C201D5}" destId="{F8D88994-CD83-4F79-8AAE-02957160ECCC}" srcOrd="0" destOrd="0" parTransId="{36E42AEE-B08F-4C64-AE18-0695210419B9}" sibTransId="{88B8CFFD-FE1D-42A5-AFD8-A2BB060B602B}"/>
    <dgm:cxn modelId="{13DD6334-8BDC-4F51-9FAA-254C250A97A1}" type="presOf" srcId="{F8D88994-CD83-4F79-8AAE-02957160ECCC}" destId="{4EDD3159-EEFF-4FD6-A5E3-F7C97A33C1B3}" srcOrd="1" destOrd="0" presId="urn:microsoft.com/office/officeart/2005/8/layout/target3"/>
    <dgm:cxn modelId="{3BDAEA8D-823B-4A3D-9654-46C6FE1B46AF}" type="presParOf" srcId="{549CEDD4-1EE9-4AA7-A70D-0CB6FE8857E8}" destId="{E25684D9-2000-45F7-84B8-16914A7EA681}" srcOrd="0" destOrd="0" presId="urn:microsoft.com/office/officeart/2005/8/layout/target3"/>
    <dgm:cxn modelId="{E939679D-30BB-4566-8200-75BF1ADFD238}" type="presParOf" srcId="{549CEDD4-1EE9-4AA7-A70D-0CB6FE8857E8}" destId="{A3ADE6B3-B8DA-4F46-BB48-D1B94B56E65A}" srcOrd="1" destOrd="0" presId="urn:microsoft.com/office/officeart/2005/8/layout/target3"/>
    <dgm:cxn modelId="{B39AADF1-D8DC-4E28-8DD0-C85B701D734E}" type="presParOf" srcId="{549CEDD4-1EE9-4AA7-A70D-0CB6FE8857E8}" destId="{B969A2D4-964F-4A78-80B1-397D0D0DE8A9}" srcOrd="2" destOrd="0" presId="urn:microsoft.com/office/officeart/2005/8/layout/target3"/>
    <dgm:cxn modelId="{0273FCBA-A560-4FE8-A0D6-40FD0DF02CF4}" type="presParOf" srcId="{549CEDD4-1EE9-4AA7-A70D-0CB6FE8857E8}" destId="{4EDD3159-EEFF-4FD6-A5E3-F7C97A33C1B3}" srcOrd="3" destOrd="0" presId="urn:microsoft.com/office/officeart/2005/8/layout/target3"/>
    <dgm:cxn modelId="{F59D0594-E037-4BDF-96D9-31D524DAB34C}" type="presParOf" srcId="{549CEDD4-1EE9-4AA7-A70D-0CB6FE8857E8}" destId="{C0E94DC6-CBFE-4F92-BF3F-CF8319FA7573}" srcOrd="4"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B96119-B938-481F-A4EB-92E197FACE0E}"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FFB162BB-F714-4AD4-A0A7-9228E6D5F321}">
      <dgm:prSet/>
      <dgm:spPr>
        <a:blipFill rotWithShape="0">
          <a:blip xmlns:r="http://schemas.openxmlformats.org/officeDocument/2006/relationships" r:embed="rId1"/>
          <a:tile tx="0" ty="0" sx="100000" sy="100000" flip="none" algn="tl"/>
        </a:blipFill>
      </dgm:spPr>
      <dgm:t>
        <a:bodyPr/>
        <a:lstStyle/>
        <a:p>
          <a:pPr rtl="0"/>
          <a:r>
            <a:rPr lang="es-CO" b="1" u="sng" dirty="0" smtClean="0"/>
            <a:t>Las causas</a:t>
          </a:r>
          <a:r>
            <a:rPr lang="es-CO" dirty="0" smtClean="0"/>
            <a:t> Los problemas asociados con la alimentación son relativamente nuevos. Nunca antes en la historia se habían visto tantas personas con exceso de peso (en algunos países más del 50% y los registros de gente que moría por anorexia eran muy raros antes de 1950. </a:t>
          </a:r>
          <a:endParaRPr lang="es-CO" dirty="0"/>
        </a:p>
      </dgm:t>
    </dgm:pt>
    <dgm:pt modelId="{B9C20333-F95F-42CA-8A83-5EA967937A16}" type="parTrans" cxnId="{E291B19E-2EAB-4F1C-82D4-A490E305419C}">
      <dgm:prSet/>
      <dgm:spPr/>
      <dgm:t>
        <a:bodyPr/>
        <a:lstStyle/>
        <a:p>
          <a:endParaRPr lang="es-CO"/>
        </a:p>
      </dgm:t>
    </dgm:pt>
    <dgm:pt modelId="{79EEFD8F-FBEF-4F51-AF7E-0626FA197317}" type="sibTrans" cxnId="{E291B19E-2EAB-4F1C-82D4-A490E305419C}">
      <dgm:prSet/>
      <dgm:spPr/>
      <dgm:t>
        <a:bodyPr/>
        <a:lstStyle/>
        <a:p>
          <a:endParaRPr lang="es-CO"/>
        </a:p>
      </dgm:t>
    </dgm:pt>
    <dgm:pt modelId="{13E725D1-F402-4201-A714-BA69F0EAF20A}">
      <dgm:prSet custT="1"/>
      <dgm:spPr>
        <a:blipFill rotWithShape="0">
          <a:blip xmlns:r="http://schemas.openxmlformats.org/officeDocument/2006/relationships" r:embed="rId1"/>
          <a:tile tx="0" ty="0" sx="100000" sy="100000" flip="none" algn="tl"/>
        </a:blipFill>
      </dgm:spPr>
      <dgm:t>
        <a:bodyPr/>
        <a:lstStyle/>
        <a:p>
          <a:pPr rtl="0"/>
          <a:r>
            <a:rPr lang="es-CO" sz="2000" b="1" dirty="0" smtClean="0"/>
            <a:t>Quiero recalcar aquí las palabras de Cristo y que sería un indicio de su regreso </a:t>
          </a:r>
          <a:r>
            <a:rPr lang="es-CO" sz="2000" b="1" dirty="0" smtClean="0">
              <a:solidFill>
                <a:schemeClr val="tx1"/>
              </a:solidFill>
            </a:rPr>
            <a:t>(lea Mat.24)</a:t>
          </a:r>
          <a:r>
            <a:rPr lang="es-CO" sz="2000" b="1" dirty="0" smtClean="0"/>
            <a:t>, la gente vivirá para «comer y beber», como fue antes del diluvio.</a:t>
          </a:r>
          <a:endParaRPr lang="es-CO" sz="2000" b="1" dirty="0"/>
        </a:p>
      </dgm:t>
    </dgm:pt>
    <dgm:pt modelId="{CB057D6E-C77E-464F-879E-D35AD90BD94D}" type="parTrans" cxnId="{6F288224-F2B8-438B-8A71-622E8316D1B2}">
      <dgm:prSet/>
      <dgm:spPr/>
      <dgm:t>
        <a:bodyPr/>
        <a:lstStyle/>
        <a:p>
          <a:endParaRPr lang="es-CO"/>
        </a:p>
      </dgm:t>
    </dgm:pt>
    <dgm:pt modelId="{6DC60E0F-DA9F-4DE6-8363-FB37D2DB1842}" type="sibTrans" cxnId="{6F288224-F2B8-438B-8A71-622E8316D1B2}">
      <dgm:prSet/>
      <dgm:spPr/>
      <dgm:t>
        <a:bodyPr/>
        <a:lstStyle/>
        <a:p>
          <a:endParaRPr lang="es-CO"/>
        </a:p>
      </dgm:t>
    </dgm:pt>
    <dgm:pt modelId="{417CC8C3-BEE6-457F-BD23-20CCF136CB35}">
      <dgm:prSet/>
      <dgm:spPr>
        <a:blipFill rotWithShape="0">
          <a:blip xmlns:r="http://schemas.openxmlformats.org/officeDocument/2006/relationships" r:embed="rId1"/>
          <a:tile tx="0" ty="0" sx="100000" sy="100000" flip="none" algn="tl"/>
        </a:blipFill>
      </dgm:spPr>
      <dgm:t>
        <a:bodyPr/>
        <a:lstStyle/>
        <a:p>
          <a:pPr rtl="0"/>
          <a:r>
            <a:rPr lang="es-CO" dirty="0" smtClean="0"/>
            <a:t>Algo similar ocurría con la bulimia Sin embargo, estos trastornos siguen siendo poco frecuentes en África y Asia. Desafortunadamente la anorexia y la bulimia suele ser trastornos vividos en secreto por los adolescentes.  Por lo general, los padres sólo se enteran cuando los síntomas han comenzado y la situación es critica. </a:t>
          </a:r>
          <a:endParaRPr lang="es-CO" dirty="0"/>
        </a:p>
      </dgm:t>
    </dgm:pt>
    <dgm:pt modelId="{6266F9B2-ED1E-46E9-BCE4-D7CE1B682752}" type="parTrans" cxnId="{D6B539AA-87CA-432F-94FF-6468757A973A}">
      <dgm:prSet/>
      <dgm:spPr/>
      <dgm:t>
        <a:bodyPr/>
        <a:lstStyle/>
        <a:p>
          <a:endParaRPr lang="es-CO"/>
        </a:p>
      </dgm:t>
    </dgm:pt>
    <dgm:pt modelId="{C622EB07-91FA-4A8A-9369-981FC683CD3E}" type="sibTrans" cxnId="{D6B539AA-87CA-432F-94FF-6468757A973A}">
      <dgm:prSet/>
      <dgm:spPr/>
      <dgm:t>
        <a:bodyPr/>
        <a:lstStyle/>
        <a:p>
          <a:endParaRPr lang="es-CO"/>
        </a:p>
      </dgm:t>
    </dgm:pt>
    <dgm:pt modelId="{F7111E3A-0F3A-4B2E-9440-F6192DB68B69}" type="pres">
      <dgm:prSet presAssocID="{B6B96119-B938-481F-A4EB-92E197FACE0E}" presName="linearFlow" presStyleCnt="0">
        <dgm:presLayoutVars>
          <dgm:dir/>
          <dgm:resizeHandles val="exact"/>
        </dgm:presLayoutVars>
      </dgm:prSet>
      <dgm:spPr/>
      <dgm:t>
        <a:bodyPr/>
        <a:lstStyle/>
        <a:p>
          <a:endParaRPr lang="es-CO"/>
        </a:p>
      </dgm:t>
    </dgm:pt>
    <dgm:pt modelId="{BA9C3257-5A04-40D3-801D-5A5643221A96}" type="pres">
      <dgm:prSet presAssocID="{FFB162BB-F714-4AD4-A0A7-9228E6D5F321}" presName="composite" presStyleCnt="0"/>
      <dgm:spPr/>
    </dgm:pt>
    <dgm:pt modelId="{50CFA36D-FAC7-4C5D-AD44-7FC5B989B282}" type="pres">
      <dgm:prSet presAssocID="{FFB162BB-F714-4AD4-A0A7-9228E6D5F321}" presName="imgShp" presStyleLbl="fgImgPlace1" presStyleIdx="0" presStyleCnt="3" custLinFactNeighborX="-73480" custLinFactNeighborY="2056"/>
      <dgm:spPr>
        <a:blipFill rotWithShape="1">
          <a:blip xmlns:r="http://schemas.openxmlformats.org/officeDocument/2006/relationships" r:embed="rId2"/>
          <a:stretch>
            <a:fillRect/>
          </a:stretch>
        </a:blipFill>
      </dgm:spPr>
    </dgm:pt>
    <dgm:pt modelId="{45EB6AA7-2744-44BA-BE75-E74518A21D66}" type="pres">
      <dgm:prSet presAssocID="{FFB162BB-F714-4AD4-A0A7-9228E6D5F321}" presName="txShp" presStyleLbl="node1" presStyleIdx="0" presStyleCnt="3" custScaleX="132042">
        <dgm:presLayoutVars>
          <dgm:bulletEnabled val="1"/>
        </dgm:presLayoutVars>
      </dgm:prSet>
      <dgm:spPr/>
      <dgm:t>
        <a:bodyPr/>
        <a:lstStyle/>
        <a:p>
          <a:endParaRPr lang="es-CO"/>
        </a:p>
      </dgm:t>
    </dgm:pt>
    <dgm:pt modelId="{3C948604-4A86-404E-B87E-867D45804EFF}" type="pres">
      <dgm:prSet presAssocID="{79EEFD8F-FBEF-4F51-AF7E-0626FA197317}" presName="spacing" presStyleCnt="0"/>
      <dgm:spPr/>
    </dgm:pt>
    <dgm:pt modelId="{8E29AA92-4EB5-41C7-896D-A262B697BB5F}" type="pres">
      <dgm:prSet presAssocID="{13E725D1-F402-4201-A714-BA69F0EAF20A}" presName="composite" presStyleCnt="0"/>
      <dgm:spPr/>
    </dgm:pt>
    <dgm:pt modelId="{EA0FB0B1-7D9F-47EC-AF75-E6A7613FDFA9}" type="pres">
      <dgm:prSet presAssocID="{13E725D1-F402-4201-A714-BA69F0EAF20A}" presName="imgShp" presStyleLbl="fgImgPlace1" presStyleIdx="1" presStyleCnt="3" custLinFactNeighborX="-73480" custLinFactNeighborY="-8579"/>
      <dgm:spPr>
        <a:blipFill rotWithShape="1">
          <a:blip xmlns:r="http://schemas.openxmlformats.org/officeDocument/2006/relationships" r:embed="rId3"/>
          <a:stretch>
            <a:fillRect/>
          </a:stretch>
        </a:blipFill>
      </dgm:spPr>
    </dgm:pt>
    <dgm:pt modelId="{44B3F05F-5982-4C26-AD02-37E138853756}" type="pres">
      <dgm:prSet presAssocID="{13E725D1-F402-4201-A714-BA69F0EAF20A}" presName="txShp" presStyleLbl="node1" presStyleIdx="1" presStyleCnt="3" custScaleX="132274">
        <dgm:presLayoutVars>
          <dgm:bulletEnabled val="1"/>
        </dgm:presLayoutVars>
      </dgm:prSet>
      <dgm:spPr/>
      <dgm:t>
        <a:bodyPr/>
        <a:lstStyle/>
        <a:p>
          <a:endParaRPr lang="es-CO"/>
        </a:p>
      </dgm:t>
    </dgm:pt>
    <dgm:pt modelId="{B0E86DAA-6198-4266-8CF6-2F18280AF3BC}" type="pres">
      <dgm:prSet presAssocID="{6DC60E0F-DA9F-4DE6-8363-FB37D2DB1842}" presName="spacing" presStyleCnt="0"/>
      <dgm:spPr/>
    </dgm:pt>
    <dgm:pt modelId="{AD827253-AEDF-4E72-AC9E-80B5B969CDB0}" type="pres">
      <dgm:prSet presAssocID="{417CC8C3-BEE6-457F-BD23-20CCF136CB35}" presName="composite" presStyleCnt="0"/>
      <dgm:spPr/>
    </dgm:pt>
    <dgm:pt modelId="{EEB0603F-CBDD-4CAE-92C8-1B74F5EA6621}" type="pres">
      <dgm:prSet presAssocID="{417CC8C3-BEE6-457F-BD23-20CCF136CB35}" presName="imgShp" presStyleLbl="fgImgPlace1" presStyleIdx="2" presStyleCnt="3" custLinFactNeighborX="-78664" custLinFactNeighborY="-3663"/>
      <dgm:spPr>
        <a:blipFill rotWithShape="1">
          <a:blip xmlns:r="http://schemas.openxmlformats.org/officeDocument/2006/relationships" r:embed="rId4"/>
          <a:stretch>
            <a:fillRect/>
          </a:stretch>
        </a:blipFill>
      </dgm:spPr>
    </dgm:pt>
    <dgm:pt modelId="{12F0F988-E6E0-4C27-9DD3-9095E0116E29}" type="pres">
      <dgm:prSet presAssocID="{417CC8C3-BEE6-457F-BD23-20CCF136CB35}" presName="txShp" presStyleLbl="node1" presStyleIdx="2" presStyleCnt="3" custScaleX="133590">
        <dgm:presLayoutVars>
          <dgm:bulletEnabled val="1"/>
        </dgm:presLayoutVars>
      </dgm:prSet>
      <dgm:spPr/>
      <dgm:t>
        <a:bodyPr/>
        <a:lstStyle/>
        <a:p>
          <a:endParaRPr lang="es-CO"/>
        </a:p>
      </dgm:t>
    </dgm:pt>
  </dgm:ptLst>
  <dgm:cxnLst>
    <dgm:cxn modelId="{FA081880-757E-4A6C-9A5B-18B6D3B18933}" type="presOf" srcId="{417CC8C3-BEE6-457F-BD23-20CCF136CB35}" destId="{12F0F988-E6E0-4C27-9DD3-9095E0116E29}" srcOrd="0" destOrd="0" presId="urn:microsoft.com/office/officeart/2005/8/layout/vList3"/>
    <dgm:cxn modelId="{D6B539AA-87CA-432F-94FF-6468757A973A}" srcId="{B6B96119-B938-481F-A4EB-92E197FACE0E}" destId="{417CC8C3-BEE6-457F-BD23-20CCF136CB35}" srcOrd="2" destOrd="0" parTransId="{6266F9B2-ED1E-46E9-BCE4-D7CE1B682752}" sibTransId="{C622EB07-91FA-4A8A-9369-981FC683CD3E}"/>
    <dgm:cxn modelId="{9715D770-07F5-45C0-A932-E7DB4E10AC48}" type="presOf" srcId="{B6B96119-B938-481F-A4EB-92E197FACE0E}" destId="{F7111E3A-0F3A-4B2E-9440-F6192DB68B69}" srcOrd="0" destOrd="0" presId="urn:microsoft.com/office/officeart/2005/8/layout/vList3"/>
    <dgm:cxn modelId="{7AD6237F-8B29-44B7-8E75-7271464F7C68}" type="presOf" srcId="{13E725D1-F402-4201-A714-BA69F0EAF20A}" destId="{44B3F05F-5982-4C26-AD02-37E138853756}" srcOrd="0" destOrd="0" presId="urn:microsoft.com/office/officeart/2005/8/layout/vList3"/>
    <dgm:cxn modelId="{F5D4B9B2-5B66-4987-A9DF-28235FBD09D5}" type="presOf" srcId="{FFB162BB-F714-4AD4-A0A7-9228E6D5F321}" destId="{45EB6AA7-2744-44BA-BE75-E74518A21D66}" srcOrd="0" destOrd="0" presId="urn:microsoft.com/office/officeart/2005/8/layout/vList3"/>
    <dgm:cxn modelId="{6F288224-F2B8-438B-8A71-622E8316D1B2}" srcId="{B6B96119-B938-481F-A4EB-92E197FACE0E}" destId="{13E725D1-F402-4201-A714-BA69F0EAF20A}" srcOrd="1" destOrd="0" parTransId="{CB057D6E-C77E-464F-879E-D35AD90BD94D}" sibTransId="{6DC60E0F-DA9F-4DE6-8363-FB37D2DB1842}"/>
    <dgm:cxn modelId="{E291B19E-2EAB-4F1C-82D4-A490E305419C}" srcId="{B6B96119-B938-481F-A4EB-92E197FACE0E}" destId="{FFB162BB-F714-4AD4-A0A7-9228E6D5F321}" srcOrd="0" destOrd="0" parTransId="{B9C20333-F95F-42CA-8A83-5EA967937A16}" sibTransId="{79EEFD8F-FBEF-4F51-AF7E-0626FA197317}"/>
    <dgm:cxn modelId="{F2037F5E-1B84-4CB9-8F6F-FF72AD8E3452}" type="presParOf" srcId="{F7111E3A-0F3A-4B2E-9440-F6192DB68B69}" destId="{BA9C3257-5A04-40D3-801D-5A5643221A96}" srcOrd="0" destOrd="0" presId="urn:microsoft.com/office/officeart/2005/8/layout/vList3"/>
    <dgm:cxn modelId="{0DFFD218-744C-402C-8819-CC2088884C16}" type="presParOf" srcId="{BA9C3257-5A04-40D3-801D-5A5643221A96}" destId="{50CFA36D-FAC7-4C5D-AD44-7FC5B989B282}" srcOrd="0" destOrd="0" presId="urn:microsoft.com/office/officeart/2005/8/layout/vList3"/>
    <dgm:cxn modelId="{A55438BC-4FFE-42EF-98F4-CF3FA21DEF7D}" type="presParOf" srcId="{BA9C3257-5A04-40D3-801D-5A5643221A96}" destId="{45EB6AA7-2744-44BA-BE75-E74518A21D66}" srcOrd="1" destOrd="0" presId="urn:microsoft.com/office/officeart/2005/8/layout/vList3"/>
    <dgm:cxn modelId="{50EA8011-B412-483B-B11B-80C49E247B76}" type="presParOf" srcId="{F7111E3A-0F3A-4B2E-9440-F6192DB68B69}" destId="{3C948604-4A86-404E-B87E-867D45804EFF}" srcOrd="1" destOrd="0" presId="urn:microsoft.com/office/officeart/2005/8/layout/vList3"/>
    <dgm:cxn modelId="{32FB0A12-9AB4-43C8-A43D-D62A29066DFA}" type="presParOf" srcId="{F7111E3A-0F3A-4B2E-9440-F6192DB68B69}" destId="{8E29AA92-4EB5-41C7-896D-A262B697BB5F}" srcOrd="2" destOrd="0" presId="urn:microsoft.com/office/officeart/2005/8/layout/vList3"/>
    <dgm:cxn modelId="{8E02072F-2473-48DD-AD47-2BBB80E61EE4}" type="presParOf" srcId="{8E29AA92-4EB5-41C7-896D-A262B697BB5F}" destId="{EA0FB0B1-7D9F-47EC-AF75-E6A7613FDFA9}" srcOrd="0" destOrd="0" presId="urn:microsoft.com/office/officeart/2005/8/layout/vList3"/>
    <dgm:cxn modelId="{3DA6F21D-EEE5-4708-B5B0-CF173E615A3E}" type="presParOf" srcId="{8E29AA92-4EB5-41C7-896D-A262B697BB5F}" destId="{44B3F05F-5982-4C26-AD02-37E138853756}" srcOrd="1" destOrd="0" presId="urn:microsoft.com/office/officeart/2005/8/layout/vList3"/>
    <dgm:cxn modelId="{DBCC5F85-A9F5-4202-9342-377B0B674B69}" type="presParOf" srcId="{F7111E3A-0F3A-4B2E-9440-F6192DB68B69}" destId="{B0E86DAA-6198-4266-8CF6-2F18280AF3BC}" srcOrd="3" destOrd="0" presId="urn:microsoft.com/office/officeart/2005/8/layout/vList3"/>
    <dgm:cxn modelId="{0995C461-5342-43B8-B498-E03F17B2BB90}" type="presParOf" srcId="{F7111E3A-0F3A-4B2E-9440-F6192DB68B69}" destId="{AD827253-AEDF-4E72-AC9E-80B5B969CDB0}" srcOrd="4" destOrd="0" presId="urn:microsoft.com/office/officeart/2005/8/layout/vList3"/>
    <dgm:cxn modelId="{61E915C1-1172-4232-8A2E-C008D22AC945}" type="presParOf" srcId="{AD827253-AEDF-4E72-AC9E-80B5B969CDB0}" destId="{EEB0603F-CBDD-4CAE-92C8-1B74F5EA6621}" srcOrd="0" destOrd="0" presId="urn:microsoft.com/office/officeart/2005/8/layout/vList3"/>
    <dgm:cxn modelId="{AEF7C2DA-9D5A-4771-A127-7761E37F2A14}" type="presParOf" srcId="{AD827253-AEDF-4E72-AC9E-80B5B969CDB0}" destId="{12F0F988-E6E0-4C27-9DD3-9095E0116E29}" srcOrd="1" destOrd="0" presId="urn:microsoft.com/office/officeart/2005/8/layout/vList3"/>
  </dgm:cxnLst>
  <dgm:bg>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50FF2F-9D27-4132-BC73-5465B54DFC3B}"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A5A198AC-25EC-475D-AA16-F50C469DCF86}">
      <dgm:prSet/>
      <dgm:spPr>
        <a:solidFill>
          <a:srgbClr val="002060"/>
        </a:solidFill>
      </dgm:spPr>
      <dgm:t>
        <a:bodyPr/>
        <a:lstStyle/>
        <a:p>
          <a:pPr rtl="0"/>
          <a:r>
            <a:rPr lang="es-CO" dirty="0" smtClean="0"/>
            <a:t>Esto dificulta que puedan brindar su ayuda a tiempo. La anorexia y la bulimia conduce a que la salud de la persona que la sufre se afecte gravemente e incluso pueden provocar la muerte. </a:t>
          </a:r>
          <a:endParaRPr lang="es-CO" dirty="0"/>
        </a:p>
      </dgm:t>
    </dgm:pt>
    <dgm:pt modelId="{AF49022D-8F80-4F59-A6F3-8EACE2A943B4}" type="parTrans" cxnId="{C465F683-741C-4740-8127-7201AEC86A89}">
      <dgm:prSet/>
      <dgm:spPr/>
      <dgm:t>
        <a:bodyPr/>
        <a:lstStyle/>
        <a:p>
          <a:endParaRPr lang="es-CO"/>
        </a:p>
      </dgm:t>
    </dgm:pt>
    <dgm:pt modelId="{3FA2A844-E76E-400D-A83B-B8A7F1F06E93}" type="sibTrans" cxnId="{C465F683-741C-4740-8127-7201AEC86A89}">
      <dgm:prSet/>
      <dgm:spPr/>
      <dgm:t>
        <a:bodyPr/>
        <a:lstStyle/>
        <a:p>
          <a:endParaRPr lang="es-CO"/>
        </a:p>
      </dgm:t>
    </dgm:pt>
    <dgm:pt modelId="{9B5C7B64-DDC8-40D0-9200-1C109E58260F}">
      <dgm:prSet/>
      <dgm:spPr>
        <a:solidFill>
          <a:srgbClr val="002060"/>
        </a:solidFill>
      </dgm:spPr>
      <dgm:t>
        <a:bodyPr/>
        <a:lstStyle/>
        <a:p>
          <a:pPr rtl="0"/>
          <a:r>
            <a:rPr lang="es-CO" dirty="0" smtClean="0"/>
            <a:t>Aunque principalmente son trastornos de tipo psicológico, el hecho de que tenga aprobación social la delgadez y que los estándares de belleza presentados en los medios se ajusten a ese criterio contribuye a agravar la problemática y a dificultar su prevención.</a:t>
          </a:r>
          <a:endParaRPr lang="es-CO" dirty="0"/>
        </a:p>
      </dgm:t>
    </dgm:pt>
    <dgm:pt modelId="{095865BD-CF5F-4D79-85B3-57DB2342D230}" type="parTrans" cxnId="{CAA5AC72-BDA6-413D-BD4B-7E329EB90CD3}">
      <dgm:prSet/>
      <dgm:spPr/>
      <dgm:t>
        <a:bodyPr/>
        <a:lstStyle/>
        <a:p>
          <a:endParaRPr lang="es-CO"/>
        </a:p>
      </dgm:t>
    </dgm:pt>
    <dgm:pt modelId="{ED176C5C-A865-49C8-826B-48F749C86F76}" type="sibTrans" cxnId="{CAA5AC72-BDA6-413D-BD4B-7E329EB90CD3}">
      <dgm:prSet/>
      <dgm:spPr/>
      <dgm:t>
        <a:bodyPr/>
        <a:lstStyle/>
        <a:p>
          <a:endParaRPr lang="es-CO"/>
        </a:p>
      </dgm:t>
    </dgm:pt>
    <dgm:pt modelId="{F53345EC-A7F5-4F3E-8CDB-A155B627AED8}">
      <dgm:prSet/>
      <dgm:spPr>
        <a:solidFill>
          <a:srgbClr val="002060"/>
        </a:solidFill>
      </dgm:spPr>
      <dgm:t>
        <a:bodyPr/>
        <a:lstStyle/>
        <a:p>
          <a:pPr rtl="0"/>
          <a:r>
            <a:rPr lang="es-CO" dirty="0" smtClean="0"/>
            <a:t>La anorexia es un trastorno caracterizado por una pérdida auto inducida de peso, acompañada de distorsión de la imagen corporal (la persona se percibe gorda aunque esté delgada). A continuación vea los signos más notables.</a:t>
          </a:r>
          <a:endParaRPr lang="es-CO" dirty="0"/>
        </a:p>
      </dgm:t>
    </dgm:pt>
    <dgm:pt modelId="{B8640FE2-D191-4827-9DC6-B74EE4C5B422}" type="parTrans" cxnId="{A46285A4-932B-4D06-98F2-9636338E2184}">
      <dgm:prSet/>
      <dgm:spPr/>
      <dgm:t>
        <a:bodyPr/>
        <a:lstStyle/>
        <a:p>
          <a:endParaRPr lang="es-CO"/>
        </a:p>
      </dgm:t>
    </dgm:pt>
    <dgm:pt modelId="{800073D8-33EF-4110-AC4C-ED165198377E}" type="sibTrans" cxnId="{A46285A4-932B-4D06-98F2-9636338E2184}">
      <dgm:prSet/>
      <dgm:spPr/>
      <dgm:t>
        <a:bodyPr/>
        <a:lstStyle/>
        <a:p>
          <a:endParaRPr lang="es-CO"/>
        </a:p>
      </dgm:t>
    </dgm:pt>
    <dgm:pt modelId="{833C7BAE-5DDC-4E91-B517-2F0338A42451}" type="pres">
      <dgm:prSet presAssocID="{3250FF2F-9D27-4132-BC73-5465B54DFC3B}" presName="linearFlow" presStyleCnt="0">
        <dgm:presLayoutVars>
          <dgm:dir/>
          <dgm:resizeHandles val="exact"/>
        </dgm:presLayoutVars>
      </dgm:prSet>
      <dgm:spPr/>
      <dgm:t>
        <a:bodyPr/>
        <a:lstStyle/>
        <a:p>
          <a:endParaRPr lang="es-CO"/>
        </a:p>
      </dgm:t>
    </dgm:pt>
    <dgm:pt modelId="{FF65ED77-FFF0-45E0-9D41-2D22302F393A}" type="pres">
      <dgm:prSet presAssocID="{A5A198AC-25EC-475D-AA16-F50C469DCF86}" presName="composite" presStyleCnt="0"/>
      <dgm:spPr/>
    </dgm:pt>
    <dgm:pt modelId="{D85569B2-4E8C-45B3-8EBF-6B7DD0D0954B}" type="pres">
      <dgm:prSet presAssocID="{A5A198AC-25EC-475D-AA16-F50C469DCF86}" presName="imgShp" presStyleLbl="fgImgPlace1" presStyleIdx="0" presStyleCnt="3" custLinFactNeighborX="-57359" custLinFactNeighborY="-45"/>
      <dgm:spPr>
        <a:blipFill rotWithShape="1">
          <a:blip xmlns:r="http://schemas.openxmlformats.org/officeDocument/2006/relationships" r:embed="rId1"/>
          <a:stretch>
            <a:fillRect/>
          </a:stretch>
        </a:blipFill>
      </dgm:spPr>
    </dgm:pt>
    <dgm:pt modelId="{3F1E723D-A8D0-4903-9BDA-FCE77750EB7F}" type="pres">
      <dgm:prSet presAssocID="{A5A198AC-25EC-475D-AA16-F50C469DCF86}" presName="txShp" presStyleLbl="node1" presStyleIdx="0" presStyleCnt="3" custScaleX="126927">
        <dgm:presLayoutVars>
          <dgm:bulletEnabled val="1"/>
        </dgm:presLayoutVars>
      </dgm:prSet>
      <dgm:spPr/>
      <dgm:t>
        <a:bodyPr/>
        <a:lstStyle/>
        <a:p>
          <a:endParaRPr lang="es-CO"/>
        </a:p>
      </dgm:t>
    </dgm:pt>
    <dgm:pt modelId="{57B2BE55-886F-4B75-BB34-980D613B8361}" type="pres">
      <dgm:prSet presAssocID="{3FA2A844-E76E-400D-A83B-B8A7F1F06E93}" presName="spacing" presStyleCnt="0"/>
      <dgm:spPr/>
    </dgm:pt>
    <dgm:pt modelId="{4EE2B272-504C-456B-B94D-F84F58BBB841}" type="pres">
      <dgm:prSet presAssocID="{9B5C7B64-DDC8-40D0-9200-1C109E58260F}" presName="composite" presStyleCnt="0"/>
      <dgm:spPr/>
    </dgm:pt>
    <dgm:pt modelId="{51054407-5712-40BB-9C0C-84B87EC5F57D}" type="pres">
      <dgm:prSet presAssocID="{9B5C7B64-DDC8-40D0-9200-1C109E58260F}" presName="imgShp" presStyleLbl="fgImgPlace1" presStyleIdx="1" presStyleCnt="3" custLinFactNeighborX="-61694" custLinFactNeighborY="-4185"/>
      <dgm:spPr>
        <a:blipFill rotWithShape="1">
          <a:blip xmlns:r="http://schemas.openxmlformats.org/officeDocument/2006/relationships" r:embed="rId2"/>
          <a:stretch>
            <a:fillRect/>
          </a:stretch>
        </a:blipFill>
      </dgm:spPr>
    </dgm:pt>
    <dgm:pt modelId="{12354638-BEAB-42F2-B42D-953EE8456D25}" type="pres">
      <dgm:prSet presAssocID="{9B5C7B64-DDC8-40D0-9200-1C109E58260F}" presName="txShp" presStyleLbl="node1" presStyleIdx="1" presStyleCnt="3" custScaleX="128548">
        <dgm:presLayoutVars>
          <dgm:bulletEnabled val="1"/>
        </dgm:presLayoutVars>
      </dgm:prSet>
      <dgm:spPr/>
      <dgm:t>
        <a:bodyPr/>
        <a:lstStyle/>
        <a:p>
          <a:endParaRPr lang="es-CO"/>
        </a:p>
      </dgm:t>
    </dgm:pt>
    <dgm:pt modelId="{FF5E7F64-6582-4F0A-BC73-96DEB00B581A}" type="pres">
      <dgm:prSet presAssocID="{ED176C5C-A865-49C8-826B-48F749C86F76}" presName="spacing" presStyleCnt="0"/>
      <dgm:spPr/>
    </dgm:pt>
    <dgm:pt modelId="{DD70A388-EE5A-4B3E-A8DB-5ED034DA8C01}" type="pres">
      <dgm:prSet presAssocID="{F53345EC-A7F5-4F3E-8CDB-A155B627AED8}" presName="composite" presStyleCnt="0"/>
      <dgm:spPr/>
    </dgm:pt>
    <dgm:pt modelId="{8632DBC2-6AF3-4323-947D-7738D9188817}" type="pres">
      <dgm:prSet presAssocID="{F53345EC-A7F5-4F3E-8CDB-A155B627AED8}" presName="imgShp" presStyleLbl="fgImgPlace1" presStyleIdx="2" presStyleCnt="3" custLinFactNeighborX="-61694" custLinFactNeighborY="4678"/>
      <dgm:spPr>
        <a:blipFill rotWithShape="1">
          <a:blip xmlns:r="http://schemas.openxmlformats.org/officeDocument/2006/relationships" r:embed="rId3"/>
          <a:stretch>
            <a:fillRect/>
          </a:stretch>
        </a:blipFill>
      </dgm:spPr>
    </dgm:pt>
    <dgm:pt modelId="{464F052C-93E7-4B81-80F0-1760431A541C}" type="pres">
      <dgm:prSet presAssocID="{F53345EC-A7F5-4F3E-8CDB-A155B627AED8}" presName="txShp" presStyleLbl="node1" presStyleIdx="2" presStyleCnt="3" custScaleX="131332">
        <dgm:presLayoutVars>
          <dgm:bulletEnabled val="1"/>
        </dgm:presLayoutVars>
      </dgm:prSet>
      <dgm:spPr/>
      <dgm:t>
        <a:bodyPr/>
        <a:lstStyle/>
        <a:p>
          <a:endParaRPr lang="es-CO"/>
        </a:p>
      </dgm:t>
    </dgm:pt>
  </dgm:ptLst>
  <dgm:cxnLst>
    <dgm:cxn modelId="{5B9E08C7-41A9-4AA9-9B6C-744A80E05EF3}" type="presOf" srcId="{A5A198AC-25EC-475D-AA16-F50C469DCF86}" destId="{3F1E723D-A8D0-4903-9BDA-FCE77750EB7F}" srcOrd="0" destOrd="0" presId="urn:microsoft.com/office/officeart/2005/8/layout/vList3"/>
    <dgm:cxn modelId="{A46285A4-932B-4D06-98F2-9636338E2184}" srcId="{3250FF2F-9D27-4132-BC73-5465B54DFC3B}" destId="{F53345EC-A7F5-4F3E-8CDB-A155B627AED8}" srcOrd="2" destOrd="0" parTransId="{B8640FE2-D191-4827-9DC6-B74EE4C5B422}" sibTransId="{800073D8-33EF-4110-AC4C-ED165198377E}"/>
    <dgm:cxn modelId="{8BEAABE6-37FA-42DD-B6C1-145DA2D2CD99}" type="presOf" srcId="{F53345EC-A7F5-4F3E-8CDB-A155B627AED8}" destId="{464F052C-93E7-4B81-80F0-1760431A541C}" srcOrd="0" destOrd="0" presId="urn:microsoft.com/office/officeart/2005/8/layout/vList3"/>
    <dgm:cxn modelId="{5B637064-D1E9-4675-9FFE-EFD8C688FA9C}" type="presOf" srcId="{9B5C7B64-DDC8-40D0-9200-1C109E58260F}" destId="{12354638-BEAB-42F2-B42D-953EE8456D25}" srcOrd="0" destOrd="0" presId="urn:microsoft.com/office/officeart/2005/8/layout/vList3"/>
    <dgm:cxn modelId="{AB06DD7E-0DC9-4464-AC0F-50507E94814F}" type="presOf" srcId="{3250FF2F-9D27-4132-BC73-5465B54DFC3B}" destId="{833C7BAE-5DDC-4E91-B517-2F0338A42451}" srcOrd="0" destOrd="0" presId="urn:microsoft.com/office/officeart/2005/8/layout/vList3"/>
    <dgm:cxn modelId="{CAA5AC72-BDA6-413D-BD4B-7E329EB90CD3}" srcId="{3250FF2F-9D27-4132-BC73-5465B54DFC3B}" destId="{9B5C7B64-DDC8-40D0-9200-1C109E58260F}" srcOrd="1" destOrd="0" parTransId="{095865BD-CF5F-4D79-85B3-57DB2342D230}" sibTransId="{ED176C5C-A865-49C8-826B-48F749C86F76}"/>
    <dgm:cxn modelId="{C465F683-741C-4740-8127-7201AEC86A89}" srcId="{3250FF2F-9D27-4132-BC73-5465B54DFC3B}" destId="{A5A198AC-25EC-475D-AA16-F50C469DCF86}" srcOrd="0" destOrd="0" parTransId="{AF49022D-8F80-4F59-A6F3-8EACE2A943B4}" sibTransId="{3FA2A844-E76E-400D-A83B-B8A7F1F06E93}"/>
    <dgm:cxn modelId="{C6BA7D8A-B3F8-446A-B030-68D2AFD31173}" type="presParOf" srcId="{833C7BAE-5DDC-4E91-B517-2F0338A42451}" destId="{FF65ED77-FFF0-45E0-9D41-2D22302F393A}" srcOrd="0" destOrd="0" presId="urn:microsoft.com/office/officeart/2005/8/layout/vList3"/>
    <dgm:cxn modelId="{5BA92FE6-6CA2-4365-8A02-92E759878E29}" type="presParOf" srcId="{FF65ED77-FFF0-45E0-9D41-2D22302F393A}" destId="{D85569B2-4E8C-45B3-8EBF-6B7DD0D0954B}" srcOrd="0" destOrd="0" presId="urn:microsoft.com/office/officeart/2005/8/layout/vList3"/>
    <dgm:cxn modelId="{99A2E518-06A2-4DE0-9EFF-FD0788D1CED2}" type="presParOf" srcId="{FF65ED77-FFF0-45E0-9D41-2D22302F393A}" destId="{3F1E723D-A8D0-4903-9BDA-FCE77750EB7F}" srcOrd="1" destOrd="0" presId="urn:microsoft.com/office/officeart/2005/8/layout/vList3"/>
    <dgm:cxn modelId="{A99095EE-D68D-4E9D-B4CE-EFD7D516C40E}" type="presParOf" srcId="{833C7BAE-5DDC-4E91-B517-2F0338A42451}" destId="{57B2BE55-886F-4B75-BB34-980D613B8361}" srcOrd="1" destOrd="0" presId="urn:microsoft.com/office/officeart/2005/8/layout/vList3"/>
    <dgm:cxn modelId="{09A0A8E7-A1DD-40C5-B5C0-96A9DCF702BD}" type="presParOf" srcId="{833C7BAE-5DDC-4E91-B517-2F0338A42451}" destId="{4EE2B272-504C-456B-B94D-F84F58BBB841}" srcOrd="2" destOrd="0" presId="urn:microsoft.com/office/officeart/2005/8/layout/vList3"/>
    <dgm:cxn modelId="{2C6A9E26-C4D8-4010-97E7-E2BA25357868}" type="presParOf" srcId="{4EE2B272-504C-456B-B94D-F84F58BBB841}" destId="{51054407-5712-40BB-9C0C-84B87EC5F57D}" srcOrd="0" destOrd="0" presId="urn:microsoft.com/office/officeart/2005/8/layout/vList3"/>
    <dgm:cxn modelId="{EFFAE438-0CD7-4D37-A1B9-7753B7558DA0}" type="presParOf" srcId="{4EE2B272-504C-456B-B94D-F84F58BBB841}" destId="{12354638-BEAB-42F2-B42D-953EE8456D25}" srcOrd="1" destOrd="0" presId="urn:microsoft.com/office/officeart/2005/8/layout/vList3"/>
    <dgm:cxn modelId="{9FD5F905-DC09-4490-BBC1-49270BD97B57}" type="presParOf" srcId="{833C7BAE-5DDC-4E91-B517-2F0338A42451}" destId="{FF5E7F64-6582-4F0A-BC73-96DEB00B581A}" srcOrd="3" destOrd="0" presId="urn:microsoft.com/office/officeart/2005/8/layout/vList3"/>
    <dgm:cxn modelId="{87D94FF7-632D-48F7-8922-5FD809038D9B}" type="presParOf" srcId="{833C7BAE-5DDC-4E91-B517-2F0338A42451}" destId="{DD70A388-EE5A-4B3E-A8DB-5ED034DA8C01}" srcOrd="4" destOrd="0" presId="urn:microsoft.com/office/officeart/2005/8/layout/vList3"/>
    <dgm:cxn modelId="{E079225D-BD17-4EEE-80ED-296DE8972F38}" type="presParOf" srcId="{DD70A388-EE5A-4B3E-A8DB-5ED034DA8C01}" destId="{8632DBC2-6AF3-4323-947D-7738D9188817}" srcOrd="0" destOrd="0" presId="urn:microsoft.com/office/officeart/2005/8/layout/vList3"/>
    <dgm:cxn modelId="{BF6159D3-EAF1-4ACF-B19D-0F182C35C222}" type="presParOf" srcId="{DD70A388-EE5A-4B3E-A8DB-5ED034DA8C01}" destId="{464F052C-93E7-4B81-80F0-1760431A541C}" srcOrd="1" destOrd="0" presId="urn:microsoft.com/office/officeart/2005/8/layout/vList3"/>
  </dgm:cxnLst>
  <dgm:bg>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F12F339-6B82-4803-B13A-50EE62630765}"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732A800A-20DC-42B3-A114-DDC6D76B4B8B}">
      <dgm:prSet/>
      <dgm:spPr/>
      <dgm:t>
        <a:bodyPr/>
        <a:lstStyle/>
        <a:p>
          <a:pPr rtl="0"/>
          <a:r>
            <a:rPr lang="es-CO" dirty="0" smtClean="0"/>
            <a:t>Una de las razones por las cuales una persona llega a un peso que no es el adecuado es la disminución en los precios de los alimentos. Gracias a las innovaciones de la agricultura, los precios de los productos con alto contenido calórico se han desplomado.</a:t>
          </a:r>
          <a:endParaRPr lang="es-CO" dirty="0"/>
        </a:p>
      </dgm:t>
    </dgm:pt>
    <dgm:pt modelId="{F7B13D47-A316-489A-81E4-2C93765AB219}" type="parTrans" cxnId="{3E503ED1-4CED-4516-844C-76BB96D7CBAE}">
      <dgm:prSet/>
      <dgm:spPr/>
      <dgm:t>
        <a:bodyPr/>
        <a:lstStyle/>
        <a:p>
          <a:endParaRPr lang="es-CO"/>
        </a:p>
      </dgm:t>
    </dgm:pt>
    <dgm:pt modelId="{91C2AFBD-C21C-4EC1-9AC7-614D453F42D8}" type="sibTrans" cxnId="{3E503ED1-4CED-4516-844C-76BB96D7CBAE}">
      <dgm:prSet/>
      <dgm:spPr/>
      <dgm:t>
        <a:bodyPr/>
        <a:lstStyle/>
        <a:p>
          <a:endParaRPr lang="es-CO"/>
        </a:p>
      </dgm:t>
    </dgm:pt>
    <dgm:pt modelId="{738206A5-6092-477B-BE4E-9D7C5B8E0B6B}">
      <dgm:prSet/>
      <dgm:spPr/>
      <dgm:t>
        <a:bodyPr/>
        <a:lstStyle/>
        <a:p>
          <a:pPr rtl="0"/>
          <a:r>
            <a:rPr lang="es-CO" dirty="0" smtClean="0"/>
            <a:t>Además, las poblaciones han adquirido hábitos cada vez más sedentarios. A esto se suma una inmensa industria de comida chatarra que ha logrado modificar lo que se come y como se come. Hoy en día cocinan menos alimentos frescos en casa, y son sustituidos por recocidos o enlatados.</a:t>
          </a:r>
          <a:endParaRPr lang="es-CO" dirty="0"/>
        </a:p>
      </dgm:t>
    </dgm:pt>
    <dgm:pt modelId="{8C457998-5ABA-4B93-8C26-698B1C6BE132}" type="parTrans" cxnId="{10E92031-7BA6-48C4-AA91-19160F5B72BA}">
      <dgm:prSet/>
      <dgm:spPr/>
      <dgm:t>
        <a:bodyPr/>
        <a:lstStyle/>
        <a:p>
          <a:endParaRPr lang="es-CO"/>
        </a:p>
      </dgm:t>
    </dgm:pt>
    <dgm:pt modelId="{B8BE4580-2801-41F7-85E3-AAD1AD7FB224}" type="sibTrans" cxnId="{10E92031-7BA6-48C4-AA91-19160F5B72BA}">
      <dgm:prSet/>
      <dgm:spPr/>
      <dgm:t>
        <a:bodyPr/>
        <a:lstStyle/>
        <a:p>
          <a:endParaRPr lang="es-CO"/>
        </a:p>
      </dgm:t>
    </dgm:pt>
    <dgm:pt modelId="{A4BDF1A7-4E75-4E09-BB77-E6560C92C8EE}" type="pres">
      <dgm:prSet presAssocID="{AF12F339-6B82-4803-B13A-50EE62630765}" presName="Name0" presStyleCnt="0">
        <dgm:presLayoutVars>
          <dgm:chMax val="7"/>
          <dgm:dir/>
          <dgm:animLvl val="lvl"/>
          <dgm:resizeHandles val="exact"/>
        </dgm:presLayoutVars>
      </dgm:prSet>
      <dgm:spPr/>
      <dgm:t>
        <a:bodyPr/>
        <a:lstStyle/>
        <a:p>
          <a:endParaRPr lang="es-CO"/>
        </a:p>
      </dgm:t>
    </dgm:pt>
    <dgm:pt modelId="{6BB98DAE-380D-4CBC-806F-92784A4D3D2A}" type="pres">
      <dgm:prSet presAssocID="{732A800A-20DC-42B3-A114-DDC6D76B4B8B}" presName="circle1" presStyleLbl="node1" presStyleIdx="0" presStyleCnt="1"/>
      <dgm:spPr>
        <a:blipFill rotWithShape="0">
          <a:blip xmlns:r="http://schemas.openxmlformats.org/officeDocument/2006/relationships" r:embed="rId1"/>
          <a:stretch>
            <a:fillRect/>
          </a:stretch>
        </a:blipFill>
      </dgm:spPr>
      <dgm:t>
        <a:bodyPr/>
        <a:lstStyle/>
        <a:p>
          <a:endParaRPr lang="es-CO"/>
        </a:p>
      </dgm:t>
    </dgm:pt>
    <dgm:pt modelId="{EB352107-853E-4A02-8A42-73008720ABBE}" type="pres">
      <dgm:prSet presAssocID="{732A800A-20DC-42B3-A114-DDC6D76B4B8B}" presName="space" presStyleCnt="0"/>
      <dgm:spPr/>
    </dgm:pt>
    <dgm:pt modelId="{AB3DD3BE-9C22-4240-B9DB-485B3FD1F66A}" type="pres">
      <dgm:prSet presAssocID="{732A800A-20DC-42B3-A114-DDC6D76B4B8B}" presName="rect1" presStyleLbl="alignAcc1" presStyleIdx="0" presStyleCnt="1"/>
      <dgm:spPr/>
      <dgm:t>
        <a:bodyPr/>
        <a:lstStyle/>
        <a:p>
          <a:endParaRPr lang="es-CO"/>
        </a:p>
      </dgm:t>
    </dgm:pt>
    <dgm:pt modelId="{E4C7CC6A-3972-4E76-807B-EAC561C19049}" type="pres">
      <dgm:prSet presAssocID="{732A800A-20DC-42B3-A114-DDC6D76B4B8B}" presName="rect1ParTx" presStyleLbl="alignAcc1" presStyleIdx="0" presStyleCnt="1">
        <dgm:presLayoutVars>
          <dgm:chMax val="1"/>
          <dgm:bulletEnabled val="1"/>
        </dgm:presLayoutVars>
      </dgm:prSet>
      <dgm:spPr/>
      <dgm:t>
        <a:bodyPr/>
        <a:lstStyle/>
        <a:p>
          <a:endParaRPr lang="es-CO"/>
        </a:p>
      </dgm:t>
    </dgm:pt>
    <dgm:pt modelId="{44B38CA9-E379-44B0-B216-872B62FC965C}" type="pres">
      <dgm:prSet presAssocID="{732A800A-20DC-42B3-A114-DDC6D76B4B8B}" presName="rect1ChTx" presStyleLbl="alignAcc1" presStyleIdx="0" presStyleCnt="1">
        <dgm:presLayoutVars>
          <dgm:bulletEnabled val="1"/>
        </dgm:presLayoutVars>
      </dgm:prSet>
      <dgm:spPr/>
      <dgm:t>
        <a:bodyPr/>
        <a:lstStyle/>
        <a:p>
          <a:endParaRPr lang="es-CO"/>
        </a:p>
      </dgm:t>
    </dgm:pt>
  </dgm:ptLst>
  <dgm:cxnLst>
    <dgm:cxn modelId="{10E92031-7BA6-48C4-AA91-19160F5B72BA}" srcId="{732A800A-20DC-42B3-A114-DDC6D76B4B8B}" destId="{738206A5-6092-477B-BE4E-9D7C5B8E0B6B}" srcOrd="0" destOrd="0" parTransId="{8C457998-5ABA-4B93-8C26-698B1C6BE132}" sibTransId="{B8BE4580-2801-41F7-85E3-AAD1AD7FB224}"/>
    <dgm:cxn modelId="{3E503ED1-4CED-4516-844C-76BB96D7CBAE}" srcId="{AF12F339-6B82-4803-B13A-50EE62630765}" destId="{732A800A-20DC-42B3-A114-DDC6D76B4B8B}" srcOrd="0" destOrd="0" parTransId="{F7B13D47-A316-489A-81E4-2C93765AB219}" sibTransId="{91C2AFBD-C21C-4EC1-9AC7-614D453F42D8}"/>
    <dgm:cxn modelId="{DEB2BFCB-31AD-4A8D-A132-308E341DAC4C}" type="presOf" srcId="{738206A5-6092-477B-BE4E-9D7C5B8E0B6B}" destId="{44B38CA9-E379-44B0-B216-872B62FC965C}" srcOrd="0" destOrd="0" presId="urn:microsoft.com/office/officeart/2005/8/layout/target3"/>
    <dgm:cxn modelId="{1E0D9C8C-2F6D-4CBD-8589-76553899357E}" type="presOf" srcId="{732A800A-20DC-42B3-A114-DDC6D76B4B8B}" destId="{AB3DD3BE-9C22-4240-B9DB-485B3FD1F66A}" srcOrd="0" destOrd="0" presId="urn:microsoft.com/office/officeart/2005/8/layout/target3"/>
    <dgm:cxn modelId="{F47B1A3A-9B77-4E48-A22E-2765CE8D2633}" type="presOf" srcId="{732A800A-20DC-42B3-A114-DDC6D76B4B8B}" destId="{E4C7CC6A-3972-4E76-807B-EAC561C19049}" srcOrd="1" destOrd="0" presId="urn:microsoft.com/office/officeart/2005/8/layout/target3"/>
    <dgm:cxn modelId="{90906D08-9D85-4262-89E2-B953C35D3397}" type="presOf" srcId="{AF12F339-6B82-4803-B13A-50EE62630765}" destId="{A4BDF1A7-4E75-4E09-BB77-E6560C92C8EE}" srcOrd="0" destOrd="0" presId="urn:microsoft.com/office/officeart/2005/8/layout/target3"/>
    <dgm:cxn modelId="{4716A858-AB9C-411F-A7E6-1BEC419ABBF2}" type="presParOf" srcId="{A4BDF1A7-4E75-4E09-BB77-E6560C92C8EE}" destId="{6BB98DAE-380D-4CBC-806F-92784A4D3D2A}" srcOrd="0" destOrd="0" presId="urn:microsoft.com/office/officeart/2005/8/layout/target3"/>
    <dgm:cxn modelId="{E877EBC1-6DA6-45B0-B656-4933B3855B06}" type="presParOf" srcId="{A4BDF1A7-4E75-4E09-BB77-E6560C92C8EE}" destId="{EB352107-853E-4A02-8A42-73008720ABBE}" srcOrd="1" destOrd="0" presId="urn:microsoft.com/office/officeart/2005/8/layout/target3"/>
    <dgm:cxn modelId="{1E4D23EC-7B7C-4D0D-9128-54B7A458FB69}" type="presParOf" srcId="{A4BDF1A7-4E75-4E09-BB77-E6560C92C8EE}" destId="{AB3DD3BE-9C22-4240-B9DB-485B3FD1F66A}" srcOrd="2" destOrd="0" presId="urn:microsoft.com/office/officeart/2005/8/layout/target3"/>
    <dgm:cxn modelId="{174C5436-1645-495B-B54A-67FCC64B507A}" type="presParOf" srcId="{A4BDF1A7-4E75-4E09-BB77-E6560C92C8EE}" destId="{E4C7CC6A-3972-4E76-807B-EAC561C19049}" srcOrd="3" destOrd="0" presId="urn:microsoft.com/office/officeart/2005/8/layout/target3"/>
    <dgm:cxn modelId="{5BC380BB-1F30-4F38-AB75-E39953FD840A}" type="presParOf" srcId="{A4BDF1A7-4E75-4E09-BB77-E6560C92C8EE}" destId="{44B38CA9-E379-44B0-B216-872B62FC965C}" srcOrd="4" destOrd="0" presId="urn:microsoft.com/office/officeart/2005/8/layout/target3"/>
  </dgm:cxnLst>
  <dgm:bg>
    <a:gradFill>
      <a:gsLst>
        <a:gs pos="0">
          <a:srgbClr val="000000"/>
        </a:gs>
        <a:gs pos="39999">
          <a:srgbClr val="0A128C"/>
        </a:gs>
        <a:gs pos="70000">
          <a:srgbClr val="181CC7"/>
        </a:gs>
        <a:gs pos="88000">
          <a:srgbClr val="7005D4"/>
        </a:gs>
        <a:gs pos="100000">
          <a:srgbClr val="8C3D91"/>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5E82BD3-CF37-4D5A-98D0-A304D80835F5}"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3C502330-B2DA-406A-B70D-AEE7AB1E8E3B}">
      <dgm:prSet/>
      <dgm:spPr/>
      <dgm:t>
        <a:bodyPr/>
        <a:lstStyle/>
        <a:p>
          <a:pPr rtl="0"/>
          <a:r>
            <a:rPr lang="es-CO" dirty="0" smtClean="0"/>
            <a:t>Las personas más educadas tienden a sufrir menos de obesidad. Sin embargo, hay una paradoja nutricional: la gente de un nivel socioeconómico más bajo tiene mayor tendencia a ser obesa que la de un nivel alto.</a:t>
          </a:r>
          <a:endParaRPr lang="es-CO" dirty="0"/>
        </a:p>
      </dgm:t>
    </dgm:pt>
    <dgm:pt modelId="{F17D4B86-47E3-457F-8C96-A9C0CF32E947}" type="parTrans" cxnId="{3FF027E6-9FB6-4571-A53A-9BE4DF81A5BB}">
      <dgm:prSet/>
      <dgm:spPr/>
      <dgm:t>
        <a:bodyPr/>
        <a:lstStyle/>
        <a:p>
          <a:endParaRPr lang="es-CO"/>
        </a:p>
      </dgm:t>
    </dgm:pt>
    <dgm:pt modelId="{2373E444-DC05-484E-90C0-7E13451A07C1}" type="sibTrans" cxnId="{3FF027E6-9FB6-4571-A53A-9BE4DF81A5BB}">
      <dgm:prSet/>
      <dgm:spPr/>
      <dgm:t>
        <a:bodyPr/>
        <a:lstStyle/>
        <a:p>
          <a:endParaRPr lang="es-CO"/>
        </a:p>
      </dgm:t>
    </dgm:pt>
    <dgm:pt modelId="{26EFE1F3-138F-46E0-87F5-F3B14B4B056C}">
      <dgm:prSet/>
      <dgm:spPr/>
      <dgm:t>
        <a:bodyPr/>
        <a:lstStyle/>
        <a:p>
          <a:pPr rtl="0"/>
          <a:r>
            <a:rPr lang="es-CO" dirty="0" smtClean="0"/>
            <a:t>Las razones están relacionada con que el primer grupo poblacional consume productos de baja calidad, industrializados y de producción masiva, con poca fibra y exceso de carbohidratos, grasa y azúcares.</a:t>
          </a:r>
          <a:endParaRPr lang="es-CO" dirty="0"/>
        </a:p>
      </dgm:t>
    </dgm:pt>
    <dgm:pt modelId="{9B5D258F-BF15-478C-AB67-FB691F4D30E7}" type="parTrans" cxnId="{4302B5E6-E99A-46C3-85D1-28D858310013}">
      <dgm:prSet/>
      <dgm:spPr/>
      <dgm:t>
        <a:bodyPr/>
        <a:lstStyle/>
        <a:p>
          <a:endParaRPr lang="es-CO"/>
        </a:p>
      </dgm:t>
    </dgm:pt>
    <dgm:pt modelId="{CDEB11C7-6756-499B-8BF7-23BDEEC2F24D}" type="sibTrans" cxnId="{4302B5E6-E99A-46C3-85D1-28D858310013}">
      <dgm:prSet/>
      <dgm:spPr/>
      <dgm:t>
        <a:bodyPr/>
        <a:lstStyle/>
        <a:p>
          <a:endParaRPr lang="es-CO"/>
        </a:p>
      </dgm:t>
    </dgm:pt>
    <dgm:pt modelId="{74157991-8FD6-4B8D-A810-41C2057D4383}" type="pres">
      <dgm:prSet presAssocID="{D5E82BD3-CF37-4D5A-98D0-A304D80835F5}" presName="Name0" presStyleCnt="0">
        <dgm:presLayoutVars>
          <dgm:chMax val="7"/>
          <dgm:dir/>
          <dgm:animLvl val="lvl"/>
          <dgm:resizeHandles val="exact"/>
        </dgm:presLayoutVars>
      </dgm:prSet>
      <dgm:spPr/>
      <dgm:t>
        <a:bodyPr/>
        <a:lstStyle/>
        <a:p>
          <a:endParaRPr lang="es-CO"/>
        </a:p>
      </dgm:t>
    </dgm:pt>
    <dgm:pt modelId="{5BB6D14C-4833-4E95-AFDE-51BC6415F418}" type="pres">
      <dgm:prSet presAssocID="{3C502330-B2DA-406A-B70D-AEE7AB1E8E3B}" presName="circle1" presStyleLbl="node1" presStyleIdx="0" presStyleCnt="1"/>
      <dgm:spPr>
        <a:blipFill rotWithShape="0">
          <a:blip xmlns:r="http://schemas.openxmlformats.org/officeDocument/2006/relationships" r:embed="rId1"/>
          <a:stretch>
            <a:fillRect/>
          </a:stretch>
        </a:blipFill>
      </dgm:spPr>
    </dgm:pt>
    <dgm:pt modelId="{C4DE7BF1-A1B7-4C75-956A-4FF2F8D78A8E}" type="pres">
      <dgm:prSet presAssocID="{3C502330-B2DA-406A-B70D-AEE7AB1E8E3B}" presName="space" presStyleCnt="0"/>
      <dgm:spPr/>
    </dgm:pt>
    <dgm:pt modelId="{D9E8E556-9487-4385-92F1-0459BB74EDE5}" type="pres">
      <dgm:prSet presAssocID="{3C502330-B2DA-406A-B70D-AEE7AB1E8E3B}" presName="rect1" presStyleLbl="alignAcc1" presStyleIdx="0" presStyleCnt="1"/>
      <dgm:spPr/>
      <dgm:t>
        <a:bodyPr/>
        <a:lstStyle/>
        <a:p>
          <a:endParaRPr lang="es-CO"/>
        </a:p>
      </dgm:t>
    </dgm:pt>
    <dgm:pt modelId="{9EDF3A11-66D0-48EF-ADC0-420807550CE1}" type="pres">
      <dgm:prSet presAssocID="{3C502330-B2DA-406A-B70D-AEE7AB1E8E3B}" presName="rect1ParTx" presStyleLbl="alignAcc1" presStyleIdx="0" presStyleCnt="1">
        <dgm:presLayoutVars>
          <dgm:chMax val="1"/>
          <dgm:bulletEnabled val="1"/>
        </dgm:presLayoutVars>
      </dgm:prSet>
      <dgm:spPr/>
      <dgm:t>
        <a:bodyPr/>
        <a:lstStyle/>
        <a:p>
          <a:endParaRPr lang="es-CO"/>
        </a:p>
      </dgm:t>
    </dgm:pt>
    <dgm:pt modelId="{87BE8CCC-B68A-40D6-AC95-59F78D08850D}" type="pres">
      <dgm:prSet presAssocID="{3C502330-B2DA-406A-B70D-AEE7AB1E8E3B}" presName="rect1ChTx" presStyleLbl="alignAcc1" presStyleIdx="0" presStyleCnt="1">
        <dgm:presLayoutVars>
          <dgm:bulletEnabled val="1"/>
        </dgm:presLayoutVars>
      </dgm:prSet>
      <dgm:spPr/>
      <dgm:t>
        <a:bodyPr/>
        <a:lstStyle/>
        <a:p>
          <a:endParaRPr lang="es-CO"/>
        </a:p>
      </dgm:t>
    </dgm:pt>
  </dgm:ptLst>
  <dgm:cxnLst>
    <dgm:cxn modelId="{8EF57FB7-1AA8-4A8A-AF72-B5A1EB2A8146}" type="presOf" srcId="{26EFE1F3-138F-46E0-87F5-F3B14B4B056C}" destId="{87BE8CCC-B68A-40D6-AC95-59F78D08850D}" srcOrd="0" destOrd="0" presId="urn:microsoft.com/office/officeart/2005/8/layout/target3"/>
    <dgm:cxn modelId="{8F9688E7-79DB-49A0-970A-EB1DD5221432}" type="presOf" srcId="{3C502330-B2DA-406A-B70D-AEE7AB1E8E3B}" destId="{9EDF3A11-66D0-48EF-ADC0-420807550CE1}" srcOrd="1" destOrd="0" presId="urn:microsoft.com/office/officeart/2005/8/layout/target3"/>
    <dgm:cxn modelId="{4302B5E6-E99A-46C3-85D1-28D858310013}" srcId="{3C502330-B2DA-406A-B70D-AEE7AB1E8E3B}" destId="{26EFE1F3-138F-46E0-87F5-F3B14B4B056C}" srcOrd="0" destOrd="0" parTransId="{9B5D258F-BF15-478C-AB67-FB691F4D30E7}" sibTransId="{CDEB11C7-6756-499B-8BF7-23BDEEC2F24D}"/>
    <dgm:cxn modelId="{3FF027E6-9FB6-4571-A53A-9BE4DF81A5BB}" srcId="{D5E82BD3-CF37-4D5A-98D0-A304D80835F5}" destId="{3C502330-B2DA-406A-B70D-AEE7AB1E8E3B}" srcOrd="0" destOrd="0" parTransId="{F17D4B86-47E3-457F-8C96-A9C0CF32E947}" sibTransId="{2373E444-DC05-484E-90C0-7E13451A07C1}"/>
    <dgm:cxn modelId="{1B0CE248-166B-46BA-8FFB-14E2F6A257CE}" type="presOf" srcId="{3C502330-B2DA-406A-B70D-AEE7AB1E8E3B}" destId="{D9E8E556-9487-4385-92F1-0459BB74EDE5}" srcOrd="0" destOrd="0" presId="urn:microsoft.com/office/officeart/2005/8/layout/target3"/>
    <dgm:cxn modelId="{629E17D6-7187-4470-A62A-6CE04100DCB5}" type="presOf" srcId="{D5E82BD3-CF37-4D5A-98D0-A304D80835F5}" destId="{74157991-8FD6-4B8D-A810-41C2057D4383}" srcOrd="0" destOrd="0" presId="urn:microsoft.com/office/officeart/2005/8/layout/target3"/>
    <dgm:cxn modelId="{B25E0C42-4AC2-4A09-BEDF-4F2DA398F68C}" type="presParOf" srcId="{74157991-8FD6-4B8D-A810-41C2057D4383}" destId="{5BB6D14C-4833-4E95-AFDE-51BC6415F418}" srcOrd="0" destOrd="0" presId="urn:microsoft.com/office/officeart/2005/8/layout/target3"/>
    <dgm:cxn modelId="{053C6394-19AA-4746-8A77-D35F83F5259B}" type="presParOf" srcId="{74157991-8FD6-4B8D-A810-41C2057D4383}" destId="{C4DE7BF1-A1B7-4C75-956A-4FF2F8D78A8E}" srcOrd="1" destOrd="0" presId="urn:microsoft.com/office/officeart/2005/8/layout/target3"/>
    <dgm:cxn modelId="{32B0C69D-710A-483B-9C58-F6F18C517F2D}" type="presParOf" srcId="{74157991-8FD6-4B8D-A810-41C2057D4383}" destId="{D9E8E556-9487-4385-92F1-0459BB74EDE5}" srcOrd="2" destOrd="0" presId="urn:microsoft.com/office/officeart/2005/8/layout/target3"/>
    <dgm:cxn modelId="{E802AF4D-9F03-4B87-8845-88E8C5BFA86F}" type="presParOf" srcId="{74157991-8FD6-4B8D-A810-41C2057D4383}" destId="{9EDF3A11-66D0-48EF-ADC0-420807550CE1}" srcOrd="3" destOrd="0" presId="urn:microsoft.com/office/officeart/2005/8/layout/target3"/>
    <dgm:cxn modelId="{9C04375D-EAE7-4ECF-B0C8-5FADED5A3219}" type="presParOf" srcId="{74157991-8FD6-4B8D-A810-41C2057D4383}" destId="{87BE8CCC-B68A-40D6-AC95-59F78D08850D}" srcOrd="4" destOrd="0" presId="urn:microsoft.com/office/officeart/2005/8/layout/target3"/>
  </dgm:cxnLst>
  <dgm:bg>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CB3C5EC-024A-43FD-89DE-0FDC3D978132}"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4D59BA99-1A92-40B3-A85F-BBA6FC67AFF4}">
      <dgm:prSet/>
      <dgm:spPr/>
      <dgm:t>
        <a:bodyPr/>
        <a:lstStyle/>
        <a:p>
          <a:pPr rtl="0"/>
          <a:r>
            <a:rPr lang="es-CO" dirty="0" smtClean="0"/>
            <a:t>Así mismo es muy fácil, a veces imposible, detenerse o controlar las cantidades. Posteriormente se incurre en conductas compensatorias no saludables con el fin de no ganar peso, como la provocación del vómito, el abuso de laxantes, los ayunos o los ejercicios excesivos.</a:t>
          </a:r>
          <a:endParaRPr lang="es-CO" dirty="0"/>
        </a:p>
      </dgm:t>
    </dgm:pt>
    <dgm:pt modelId="{D243ED95-A88D-4038-AD9F-FFEE8CDC745E}" type="parTrans" cxnId="{2C97DC42-338F-4B27-A785-E4BA4C7D6D8C}">
      <dgm:prSet/>
      <dgm:spPr/>
      <dgm:t>
        <a:bodyPr/>
        <a:lstStyle/>
        <a:p>
          <a:endParaRPr lang="es-CO"/>
        </a:p>
      </dgm:t>
    </dgm:pt>
    <dgm:pt modelId="{221E63D7-F6C3-40AC-8532-0C9D3CB001EE}" type="sibTrans" cxnId="{2C97DC42-338F-4B27-A785-E4BA4C7D6D8C}">
      <dgm:prSet/>
      <dgm:spPr/>
      <dgm:t>
        <a:bodyPr/>
        <a:lstStyle/>
        <a:p>
          <a:endParaRPr lang="es-CO"/>
        </a:p>
      </dgm:t>
    </dgm:pt>
    <dgm:pt modelId="{256162FF-1741-402F-AA6D-744F1D9F0E5B}">
      <dgm:prSet/>
      <dgm:spPr/>
      <dgm:t>
        <a:bodyPr/>
        <a:lstStyle/>
        <a:p>
          <a:pPr rtl="0"/>
          <a:r>
            <a:rPr lang="es-CO" dirty="0" smtClean="0"/>
            <a:t>A diferencia de las personas que sufren anorexia, el peso corporal se mantiene o puede llegar a aumentar. Además, es más fácil que quienes sufren de este trastorno acepten la gravedad de la situación y sean consientes de que sus patrones de alimentación no son normales ni deseables, lo que puede disminuir la dificultad para pedir ayuda.</a:t>
          </a:r>
          <a:endParaRPr lang="es-CO" dirty="0"/>
        </a:p>
      </dgm:t>
    </dgm:pt>
    <dgm:pt modelId="{47168102-D197-453F-AA9C-D06628BD1F74}" type="parTrans" cxnId="{33933DD8-7E7A-4E8B-B359-3DF52357A4C7}">
      <dgm:prSet/>
      <dgm:spPr/>
      <dgm:t>
        <a:bodyPr/>
        <a:lstStyle/>
        <a:p>
          <a:endParaRPr lang="es-CO"/>
        </a:p>
      </dgm:t>
    </dgm:pt>
    <dgm:pt modelId="{B863A138-2D6D-4348-A82C-5E6352C869E7}" type="sibTrans" cxnId="{33933DD8-7E7A-4E8B-B359-3DF52357A4C7}">
      <dgm:prSet/>
      <dgm:spPr/>
      <dgm:t>
        <a:bodyPr/>
        <a:lstStyle/>
        <a:p>
          <a:endParaRPr lang="es-CO"/>
        </a:p>
      </dgm:t>
    </dgm:pt>
    <dgm:pt modelId="{A05E2E42-6F0E-4712-9793-3CE0E88F7735}" type="pres">
      <dgm:prSet presAssocID="{1CB3C5EC-024A-43FD-89DE-0FDC3D978132}" presName="Name0" presStyleCnt="0">
        <dgm:presLayoutVars>
          <dgm:chMax val="7"/>
          <dgm:dir/>
          <dgm:animLvl val="lvl"/>
          <dgm:resizeHandles val="exact"/>
        </dgm:presLayoutVars>
      </dgm:prSet>
      <dgm:spPr/>
      <dgm:t>
        <a:bodyPr/>
        <a:lstStyle/>
        <a:p>
          <a:endParaRPr lang="es-CO"/>
        </a:p>
      </dgm:t>
    </dgm:pt>
    <dgm:pt modelId="{6D6D548E-B192-4901-ADB9-7AE6A926FA0C}" type="pres">
      <dgm:prSet presAssocID="{4D59BA99-1A92-40B3-A85F-BBA6FC67AFF4}" presName="circle1" presStyleLbl="node1" presStyleIdx="0" presStyleCnt="1"/>
      <dgm:spPr>
        <a:blipFill rotWithShape="0">
          <a:blip xmlns:r="http://schemas.openxmlformats.org/officeDocument/2006/relationships" r:embed="rId1"/>
          <a:stretch>
            <a:fillRect/>
          </a:stretch>
        </a:blipFill>
      </dgm:spPr>
    </dgm:pt>
    <dgm:pt modelId="{291F0698-B1D8-4340-B808-C420DA878F32}" type="pres">
      <dgm:prSet presAssocID="{4D59BA99-1A92-40B3-A85F-BBA6FC67AFF4}" presName="space" presStyleCnt="0"/>
      <dgm:spPr/>
    </dgm:pt>
    <dgm:pt modelId="{D57F0EE4-97C7-4F9D-A5AD-3A57AE30F88B}" type="pres">
      <dgm:prSet presAssocID="{4D59BA99-1A92-40B3-A85F-BBA6FC67AFF4}" presName="rect1" presStyleLbl="alignAcc1" presStyleIdx="0" presStyleCnt="1"/>
      <dgm:spPr/>
      <dgm:t>
        <a:bodyPr/>
        <a:lstStyle/>
        <a:p>
          <a:endParaRPr lang="es-CO"/>
        </a:p>
      </dgm:t>
    </dgm:pt>
    <dgm:pt modelId="{20658356-C301-48DF-B2BF-58D74776BFBD}" type="pres">
      <dgm:prSet presAssocID="{4D59BA99-1A92-40B3-A85F-BBA6FC67AFF4}" presName="rect1ParTx" presStyleLbl="alignAcc1" presStyleIdx="0" presStyleCnt="1">
        <dgm:presLayoutVars>
          <dgm:chMax val="1"/>
          <dgm:bulletEnabled val="1"/>
        </dgm:presLayoutVars>
      </dgm:prSet>
      <dgm:spPr/>
      <dgm:t>
        <a:bodyPr/>
        <a:lstStyle/>
        <a:p>
          <a:endParaRPr lang="es-CO"/>
        </a:p>
      </dgm:t>
    </dgm:pt>
    <dgm:pt modelId="{9F86DD8F-B0A9-4F75-B8B7-6ED682822C51}" type="pres">
      <dgm:prSet presAssocID="{4D59BA99-1A92-40B3-A85F-BBA6FC67AFF4}" presName="rect1ChTx" presStyleLbl="alignAcc1" presStyleIdx="0" presStyleCnt="1">
        <dgm:presLayoutVars>
          <dgm:bulletEnabled val="1"/>
        </dgm:presLayoutVars>
      </dgm:prSet>
      <dgm:spPr/>
      <dgm:t>
        <a:bodyPr/>
        <a:lstStyle/>
        <a:p>
          <a:endParaRPr lang="es-CO"/>
        </a:p>
      </dgm:t>
    </dgm:pt>
  </dgm:ptLst>
  <dgm:cxnLst>
    <dgm:cxn modelId="{33933DD8-7E7A-4E8B-B359-3DF52357A4C7}" srcId="{4D59BA99-1A92-40B3-A85F-BBA6FC67AFF4}" destId="{256162FF-1741-402F-AA6D-744F1D9F0E5B}" srcOrd="0" destOrd="0" parTransId="{47168102-D197-453F-AA9C-D06628BD1F74}" sibTransId="{B863A138-2D6D-4348-A82C-5E6352C869E7}"/>
    <dgm:cxn modelId="{393CAF14-CE06-46F0-AF65-986CCB21E783}" type="presOf" srcId="{4D59BA99-1A92-40B3-A85F-BBA6FC67AFF4}" destId="{20658356-C301-48DF-B2BF-58D74776BFBD}" srcOrd="1" destOrd="0" presId="urn:microsoft.com/office/officeart/2005/8/layout/target3"/>
    <dgm:cxn modelId="{B5555471-6829-4034-9B68-B04675CB11D9}" type="presOf" srcId="{4D59BA99-1A92-40B3-A85F-BBA6FC67AFF4}" destId="{D57F0EE4-97C7-4F9D-A5AD-3A57AE30F88B}" srcOrd="0" destOrd="0" presId="urn:microsoft.com/office/officeart/2005/8/layout/target3"/>
    <dgm:cxn modelId="{E649EE83-9E45-4D6E-8B60-1A3E3A310B2C}" type="presOf" srcId="{256162FF-1741-402F-AA6D-744F1D9F0E5B}" destId="{9F86DD8F-B0A9-4F75-B8B7-6ED682822C51}" srcOrd="0" destOrd="0" presId="urn:microsoft.com/office/officeart/2005/8/layout/target3"/>
    <dgm:cxn modelId="{2C97DC42-338F-4B27-A785-E4BA4C7D6D8C}" srcId="{1CB3C5EC-024A-43FD-89DE-0FDC3D978132}" destId="{4D59BA99-1A92-40B3-A85F-BBA6FC67AFF4}" srcOrd="0" destOrd="0" parTransId="{D243ED95-A88D-4038-AD9F-FFEE8CDC745E}" sibTransId="{221E63D7-F6C3-40AC-8532-0C9D3CB001EE}"/>
    <dgm:cxn modelId="{AED0A133-22DE-4303-9168-99B01E8A7D54}" type="presOf" srcId="{1CB3C5EC-024A-43FD-89DE-0FDC3D978132}" destId="{A05E2E42-6F0E-4712-9793-3CE0E88F7735}" srcOrd="0" destOrd="0" presId="urn:microsoft.com/office/officeart/2005/8/layout/target3"/>
    <dgm:cxn modelId="{6DB8006B-2E27-4434-8C88-97887C018C7F}" type="presParOf" srcId="{A05E2E42-6F0E-4712-9793-3CE0E88F7735}" destId="{6D6D548E-B192-4901-ADB9-7AE6A926FA0C}" srcOrd="0" destOrd="0" presId="urn:microsoft.com/office/officeart/2005/8/layout/target3"/>
    <dgm:cxn modelId="{911FFB5F-DCD8-4D8E-82FC-EF58D593A909}" type="presParOf" srcId="{A05E2E42-6F0E-4712-9793-3CE0E88F7735}" destId="{291F0698-B1D8-4340-B808-C420DA878F32}" srcOrd="1" destOrd="0" presId="urn:microsoft.com/office/officeart/2005/8/layout/target3"/>
    <dgm:cxn modelId="{70AB7F69-52FA-4D30-947A-BE0C3FD1C237}" type="presParOf" srcId="{A05E2E42-6F0E-4712-9793-3CE0E88F7735}" destId="{D57F0EE4-97C7-4F9D-A5AD-3A57AE30F88B}" srcOrd="2" destOrd="0" presId="urn:microsoft.com/office/officeart/2005/8/layout/target3"/>
    <dgm:cxn modelId="{38FDE4A7-1ED8-4BDE-BA37-5161D6E4C4F4}" type="presParOf" srcId="{A05E2E42-6F0E-4712-9793-3CE0E88F7735}" destId="{20658356-C301-48DF-B2BF-58D74776BFBD}" srcOrd="3" destOrd="0" presId="urn:microsoft.com/office/officeart/2005/8/layout/target3"/>
    <dgm:cxn modelId="{250AF360-FFB6-42AA-9EE0-0C5D22106AF0}" type="presParOf" srcId="{A05E2E42-6F0E-4712-9793-3CE0E88F7735}" destId="{9F86DD8F-B0A9-4F75-B8B7-6ED682822C51}" srcOrd="4" destOrd="0" presId="urn:microsoft.com/office/officeart/2005/8/layout/target3"/>
  </dgm:cxnLst>
  <dgm:bg>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AB4D72D-2A33-45E1-A648-674356FC9B1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6832F575-76F3-468C-8283-5FB1EC95F1F3}">
      <dgm:prSet/>
      <dgm:spPr/>
      <dgm:t>
        <a:bodyPr/>
        <a:lstStyle/>
        <a:p>
          <a:pPr rtl="0"/>
          <a:r>
            <a:rPr lang="es-CO" dirty="0" smtClean="0"/>
            <a:t>Estudios realizados por las universidades de Antioquia y Nacional concluyeron que en el país habría cerca de 80.000 jóvenes entre los 14 y 19 años con anorexia o bulimia.</a:t>
          </a:r>
          <a:endParaRPr lang="es-CO" dirty="0"/>
        </a:p>
      </dgm:t>
    </dgm:pt>
    <dgm:pt modelId="{33B3379D-1C51-4446-9170-F2F9B7527886}" type="parTrans" cxnId="{922E14E7-B051-4DCB-B586-27F58CB4BE52}">
      <dgm:prSet/>
      <dgm:spPr/>
      <dgm:t>
        <a:bodyPr/>
        <a:lstStyle/>
        <a:p>
          <a:endParaRPr lang="es-CO"/>
        </a:p>
      </dgm:t>
    </dgm:pt>
    <dgm:pt modelId="{AAB8171A-A591-4A3E-8C36-166530EBF54C}" type="sibTrans" cxnId="{922E14E7-B051-4DCB-B586-27F58CB4BE52}">
      <dgm:prSet/>
      <dgm:spPr/>
      <dgm:t>
        <a:bodyPr/>
        <a:lstStyle/>
        <a:p>
          <a:endParaRPr lang="es-CO"/>
        </a:p>
      </dgm:t>
    </dgm:pt>
    <dgm:pt modelId="{5B035220-7DC2-42C8-BF6E-CB05272C7235}">
      <dgm:prSet/>
      <dgm:spPr/>
      <dgm:t>
        <a:bodyPr/>
        <a:lstStyle/>
        <a:p>
          <a:pPr rtl="0"/>
          <a:r>
            <a:rPr lang="es-CO" dirty="0" smtClean="0"/>
            <a:t>En Bogotá, entre el 10 y el 12% de los adolescentes las sufrirán y en Medellín, el 17,7% de jóvenes, entre los 12 y 21 años sufrirán de anorexia. Estos datos deben ser tomados con mucha precaución porque se hicieron afirmaciones un tanto exageradas (como que se trata de «las cifras más altas del mundo, tomando como base un pequeño número de estudiantes de unos pocos colegios.</a:t>
          </a:r>
          <a:endParaRPr lang="es-CO" dirty="0"/>
        </a:p>
      </dgm:t>
    </dgm:pt>
    <dgm:pt modelId="{36BAA3F2-3850-4A18-AB54-7E4BE0B21D98}" type="parTrans" cxnId="{E14773FA-F823-4D88-9A73-E98A1E4B0F9B}">
      <dgm:prSet/>
      <dgm:spPr/>
      <dgm:t>
        <a:bodyPr/>
        <a:lstStyle/>
        <a:p>
          <a:endParaRPr lang="es-CO"/>
        </a:p>
      </dgm:t>
    </dgm:pt>
    <dgm:pt modelId="{46A559C3-749B-40F6-BFB8-AE2C14BF513B}" type="sibTrans" cxnId="{E14773FA-F823-4D88-9A73-E98A1E4B0F9B}">
      <dgm:prSet/>
      <dgm:spPr/>
      <dgm:t>
        <a:bodyPr/>
        <a:lstStyle/>
        <a:p>
          <a:endParaRPr lang="es-CO"/>
        </a:p>
      </dgm:t>
    </dgm:pt>
    <dgm:pt modelId="{6D1208FC-C4D2-4298-8443-3113E65123E6}" type="pres">
      <dgm:prSet presAssocID="{AAB4D72D-2A33-45E1-A648-674356FC9B16}" presName="Name0" presStyleCnt="0">
        <dgm:presLayoutVars>
          <dgm:chMax val="7"/>
          <dgm:dir/>
          <dgm:animLvl val="lvl"/>
          <dgm:resizeHandles val="exact"/>
        </dgm:presLayoutVars>
      </dgm:prSet>
      <dgm:spPr/>
      <dgm:t>
        <a:bodyPr/>
        <a:lstStyle/>
        <a:p>
          <a:endParaRPr lang="es-CO"/>
        </a:p>
      </dgm:t>
    </dgm:pt>
    <dgm:pt modelId="{3A74F288-BD4E-471F-920D-0684DBB46168}" type="pres">
      <dgm:prSet presAssocID="{6832F575-76F3-468C-8283-5FB1EC95F1F3}" presName="circle1" presStyleLbl="node1" presStyleIdx="0" presStyleCnt="1"/>
      <dgm:spPr>
        <a:blipFill rotWithShape="0">
          <a:blip xmlns:r="http://schemas.openxmlformats.org/officeDocument/2006/relationships" r:embed="rId1"/>
          <a:stretch>
            <a:fillRect/>
          </a:stretch>
        </a:blipFill>
      </dgm:spPr>
    </dgm:pt>
    <dgm:pt modelId="{930302C6-549E-4A03-ADB2-61585638048C}" type="pres">
      <dgm:prSet presAssocID="{6832F575-76F3-468C-8283-5FB1EC95F1F3}" presName="space" presStyleCnt="0"/>
      <dgm:spPr/>
    </dgm:pt>
    <dgm:pt modelId="{37613E2E-BC05-43A2-BFFD-485A127AF32D}" type="pres">
      <dgm:prSet presAssocID="{6832F575-76F3-468C-8283-5FB1EC95F1F3}" presName="rect1" presStyleLbl="alignAcc1" presStyleIdx="0" presStyleCnt="1"/>
      <dgm:spPr/>
      <dgm:t>
        <a:bodyPr/>
        <a:lstStyle/>
        <a:p>
          <a:endParaRPr lang="es-CO"/>
        </a:p>
      </dgm:t>
    </dgm:pt>
    <dgm:pt modelId="{1A01F5D5-9C51-4C65-BE5D-173ACDE83A83}" type="pres">
      <dgm:prSet presAssocID="{6832F575-76F3-468C-8283-5FB1EC95F1F3}" presName="rect1ParTx" presStyleLbl="alignAcc1" presStyleIdx="0" presStyleCnt="1">
        <dgm:presLayoutVars>
          <dgm:chMax val="1"/>
          <dgm:bulletEnabled val="1"/>
        </dgm:presLayoutVars>
      </dgm:prSet>
      <dgm:spPr/>
      <dgm:t>
        <a:bodyPr/>
        <a:lstStyle/>
        <a:p>
          <a:endParaRPr lang="es-CO"/>
        </a:p>
      </dgm:t>
    </dgm:pt>
    <dgm:pt modelId="{FF278FAA-EF45-4947-9E36-E689E85AEE08}" type="pres">
      <dgm:prSet presAssocID="{6832F575-76F3-468C-8283-5FB1EC95F1F3}" presName="rect1ChTx" presStyleLbl="alignAcc1" presStyleIdx="0" presStyleCnt="1">
        <dgm:presLayoutVars>
          <dgm:bulletEnabled val="1"/>
        </dgm:presLayoutVars>
      </dgm:prSet>
      <dgm:spPr/>
      <dgm:t>
        <a:bodyPr/>
        <a:lstStyle/>
        <a:p>
          <a:endParaRPr lang="es-CO"/>
        </a:p>
      </dgm:t>
    </dgm:pt>
  </dgm:ptLst>
  <dgm:cxnLst>
    <dgm:cxn modelId="{09816F3B-4030-4DA4-9E87-0D6D117246AD}" type="presOf" srcId="{6832F575-76F3-468C-8283-5FB1EC95F1F3}" destId="{1A01F5D5-9C51-4C65-BE5D-173ACDE83A83}" srcOrd="1" destOrd="0" presId="urn:microsoft.com/office/officeart/2005/8/layout/target3"/>
    <dgm:cxn modelId="{DDA64934-9EA7-43C1-B798-E6D6C4710916}" type="presOf" srcId="{6832F575-76F3-468C-8283-5FB1EC95F1F3}" destId="{37613E2E-BC05-43A2-BFFD-485A127AF32D}" srcOrd="0" destOrd="0" presId="urn:microsoft.com/office/officeart/2005/8/layout/target3"/>
    <dgm:cxn modelId="{D27740FA-AE00-48E0-834B-612EF1BF4046}" type="presOf" srcId="{5B035220-7DC2-42C8-BF6E-CB05272C7235}" destId="{FF278FAA-EF45-4947-9E36-E689E85AEE08}" srcOrd="0" destOrd="0" presId="urn:microsoft.com/office/officeart/2005/8/layout/target3"/>
    <dgm:cxn modelId="{6E108D7A-95E4-4D8C-90C9-F32177D91787}" type="presOf" srcId="{AAB4D72D-2A33-45E1-A648-674356FC9B16}" destId="{6D1208FC-C4D2-4298-8443-3113E65123E6}" srcOrd="0" destOrd="0" presId="urn:microsoft.com/office/officeart/2005/8/layout/target3"/>
    <dgm:cxn modelId="{922E14E7-B051-4DCB-B586-27F58CB4BE52}" srcId="{AAB4D72D-2A33-45E1-A648-674356FC9B16}" destId="{6832F575-76F3-468C-8283-5FB1EC95F1F3}" srcOrd="0" destOrd="0" parTransId="{33B3379D-1C51-4446-9170-F2F9B7527886}" sibTransId="{AAB8171A-A591-4A3E-8C36-166530EBF54C}"/>
    <dgm:cxn modelId="{E14773FA-F823-4D88-9A73-E98A1E4B0F9B}" srcId="{6832F575-76F3-468C-8283-5FB1EC95F1F3}" destId="{5B035220-7DC2-42C8-BF6E-CB05272C7235}" srcOrd="0" destOrd="0" parTransId="{36BAA3F2-3850-4A18-AB54-7E4BE0B21D98}" sibTransId="{46A559C3-749B-40F6-BFB8-AE2C14BF513B}"/>
    <dgm:cxn modelId="{AD92A935-0C2E-4390-8015-4299AED5BD38}" type="presParOf" srcId="{6D1208FC-C4D2-4298-8443-3113E65123E6}" destId="{3A74F288-BD4E-471F-920D-0684DBB46168}" srcOrd="0" destOrd="0" presId="urn:microsoft.com/office/officeart/2005/8/layout/target3"/>
    <dgm:cxn modelId="{045477F6-C991-49D2-B05B-B773B96AB84C}" type="presParOf" srcId="{6D1208FC-C4D2-4298-8443-3113E65123E6}" destId="{930302C6-549E-4A03-ADB2-61585638048C}" srcOrd="1" destOrd="0" presId="urn:microsoft.com/office/officeart/2005/8/layout/target3"/>
    <dgm:cxn modelId="{59440B03-98B8-4C95-AE4C-7033564E1864}" type="presParOf" srcId="{6D1208FC-C4D2-4298-8443-3113E65123E6}" destId="{37613E2E-BC05-43A2-BFFD-485A127AF32D}" srcOrd="2" destOrd="0" presId="urn:microsoft.com/office/officeart/2005/8/layout/target3"/>
    <dgm:cxn modelId="{49FCB62F-87DC-4977-9C69-26CB5C25C991}" type="presParOf" srcId="{6D1208FC-C4D2-4298-8443-3113E65123E6}" destId="{1A01F5D5-9C51-4C65-BE5D-173ACDE83A83}" srcOrd="3" destOrd="0" presId="urn:microsoft.com/office/officeart/2005/8/layout/target3"/>
    <dgm:cxn modelId="{849EAD0C-AA26-41EC-8407-B4943D5CD404}" type="presParOf" srcId="{6D1208FC-C4D2-4298-8443-3113E65123E6}" destId="{FF278FAA-EF45-4947-9E36-E689E85AEE08}" srcOrd="4"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D2397AF-37B2-4336-A4C6-F1107DC6E925}"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FEAEF6F1-1F1F-44E5-84AB-71B624FDAC1E}">
      <dgm:prSet/>
      <dgm:spPr/>
      <dgm:t>
        <a:bodyPr/>
        <a:lstStyle/>
        <a:p>
          <a:pPr rtl="0"/>
          <a:r>
            <a:rPr lang="es-CO" dirty="0" smtClean="0"/>
            <a:t>En el lado contrario, la Organización Mundial de la Salud (OMS) cifra en </a:t>
          </a:r>
          <a:r>
            <a:rPr lang="es-CO" u="sng" dirty="0" smtClean="0"/>
            <a:t>1.600 millones el número de adultos con sobrepeso en todo el mundo más 400 millones de obesos</a:t>
          </a:r>
          <a:r>
            <a:rPr lang="es-CO" dirty="0" smtClean="0"/>
            <a:t>, en los datos de 2005; se estima que en diez años la cifra aumente en un 33%. </a:t>
          </a:r>
          <a:endParaRPr lang="es-CO" dirty="0"/>
        </a:p>
      </dgm:t>
    </dgm:pt>
    <dgm:pt modelId="{E3E0BB29-6B7A-4A93-8A47-5C4170976B4A}" type="parTrans" cxnId="{70AA1E0D-C238-4341-8281-F13A54A035A0}">
      <dgm:prSet/>
      <dgm:spPr/>
      <dgm:t>
        <a:bodyPr/>
        <a:lstStyle/>
        <a:p>
          <a:endParaRPr lang="es-CO"/>
        </a:p>
      </dgm:t>
    </dgm:pt>
    <dgm:pt modelId="{D476F959-B526-4C37-9FFD-AB0FE34C0EC3}" type="sibTrans" cxnId="{70AA1E0D-C238-4341-8281-F13A54A035A0}">
      <dgm:prSet/>
      <dgm:spPr/>
      <dgm:t>
        <a:bodyPr/>
        <a:lstStyle/>
        <a:p>
          <a:endParaRPr lang="es-CO"/>
        </a:p>
      </dgm:t>
    </dgm:pt>
    <dgm:pt modelId="{1B7C24FF-FB04-4416-B45C-53249DA4BFDD}">
      <dgm:prSet/>
      <dgm:spPr/>
      <dgm:t>
        <a:bodyPr/>
        <a:lstStyle/>
        <a:p>
          <a:pPr rtl="0"/>
          <a:r>
            <a:rPr lang="es-CO" dirty="0" smtClean="0"/>
            <a:t>Por decirlo de otra forma, hay el doble de personas con sobrepeso que con hambre. Aunque en el caso de la hambruna sí está muy localizada en los países con ingresos bajos, </a:t>
          </a:r>
          <a:r>
            <a:rPr lang="es-CO" u="sng" dirty="0" smtClean="0"/>
            <a:t>el sobrepeso empieza a ser una plaga propia de las zonas urbanas</a:t>
          </a:r>
          <a:r>
            <a:rPr lang="es-CO" dirty="0" smtClean="0"/>
            <a:t>, independientemente de que estén en un país rico o pobre, asegura la OMS. </a:t>
          </a:r>
          <a:endParaRPr lang="es-CO" dirty="0"/>
        </a:p>
      </dgm:t>
    </dgm:pt>
    <dgm:pt modelId="{AE6E535B-9BF6-481D-9939-804AFDED81EF}" type="parTrans" cxnId="{6DC611A1-8D39-48BD-8ADB-44B29379210A}">
      <dgm:prSet/>
      <dgm:spPr/>
      <dgm:t>
        <a:bodyPr/>
        <a:lstStyle/>
        <a:p>
          <a:endParaRPr lang="es-CO"/>
        </a:p>
      </dgm:t>
    </dgm:pt>
    <dgm:pt modelId="{01C46D4B-9577-4CB1-A458-EEA46D1B2288}" type="sibTrans" cxnId="{6DC611A1-8D39-48BD-8ADB-44B29379210A}">
      <dgm:prSet/>
      <dgm:spPr/>
      <dgm:t>
        <a:bodyPr/>
        <a:lstStyle/>
        <a:p>
          <a:endParaRPr lang="es-CO"/>
        </a:p>
      </dgm:t>
    </dgm:pt>
    <dgm:pt modelId="{4FF6DB74-FD71-47D0-9E8E-694CC042C435}" type="pres">
      <dgm:prSet presAssocID="{6D2397AF-37B2-4336-A4C6-F1107DC6E925}" presName="Name0" presStyleCnt="0">
        <dgm:presLayoutVars>
          <dgm:chMax val="7"/>
          <dgm:dir/>
          <dgm:animLvl val="lvl"/>
          <dgm:resizeHandles val="exact"/>
        </dgm:presLayoutVars>
      </dgm:prSet>
      <dgm:spPr/>
      <dgm:t>
        <a:bodyPr/>
        <a:lstStyle/>
        <a:p>
          <a:endParaRPr lang="es-CO"/>
        </a:p>
      </dgm:t>
    </dgm:pt>
    <dgm:pt modelId="{5B7B8787-B8D4-40AA-9E25-7E7DE8EBC9DE}" type="pres">
      <dgm:prSet presAssocID="{FEAEF6F1-1F1F-44E5-84AB-71B624FDAC1E}" presName="circle1" presStyleLbl="node1" presStyleIdx="0" presStyleCnt="1"/>
      <dgm:spPr>
        <a:blipFill rotWithShape="0">
          <a:blip xmlns:r="http://schemas.openxmlformats.org/officeDocument/2006/relationships" r:embed="rId1"/>
          <a:stretch>
            <a:fillRect/>
          </a:stretch>
        </a:blipFill>
      </dgm:spPr>
    </dgm:pt>
    <dgm:pt modelId="{E5DEEB79-E122-414C-85CD-2286C7EDB6F5}" type="pres">
      <dgm:prSet presAssocID="{FEAEF6F1-1F1F-44E5-84AB-71B624FDAC1E}" presName="space" presStyleCnt="0"/>
      <dgm:spPr/>
    </dgm:pt>
    <dgm:pt modelId="{ECEBB3C6-53B4-4B17-AE80-38ED37E03998}" type="pres">
      <dgm:prSet presAssocID="{FEAEF6F1-1F1F-44E5-84AB-71B624FDAC1E}" presName="rect1" presStyleLbl="alignAcc1" presStyleIdx="0" presStyleCnt="1"/>
      <dgm:spPr/>
      <dgm:t>
        <a:bodyPr/>
        <a:lstStyle/>
        <a:p>
          <a:endParaRPr lang="es-CO"/>
        </a:p>
      </dgm:t>
    </dgm:pt>
    <dgm:pt modelId="{6D945907-0F5C-4407-A90B-9EB63512E660}" type="pres">
      <dgm:prSet presAssocID="{FEAEF6F1-1F1F-44E5-84AB-71B624FDAC1E}" presName="rect1ParTx" presStyleLbl="alignAcc1" presStyleIdx="0" presStyleCnt="1">
        <dgm:presLayoutVars>
          <dgm:chMax val="1"/>
          <dgm:bulletEnabled val="1"/>
        </dgm:presLayoutVars>
      </dgm:prSet>
      <dgm:spPr/>
      <dgm:t>
        <a:bodyPr/>
        <a:lstStyle/>
        <a:p>
          <a:endParaRPr lang="es-CO"/>
        </a:p>
      </dgm:t>
    </dgm:pt>
    <dgm:pt modelId="{3726103B-BB14-49EC-BB29-A398CE9A9FBB}" type="pres">
      <dgm:prSet presAssocID="{FEAEF6F1-1F1F-44E5-84AB-71B624FDAC1E}" presName="rect1ChTx" presStyleLbl="alignAcc1" presStyleIdx="0" presStyleCnt="1">
        <dgm:presLayoutVars>
          <dgm:bulletEnabled val="1"/>
        </dgm:presLayoutVars>
      </dgm:prSet>
      <dgm:spPr/>
      <dgm:t>
        <a:bodyPr/>
        <a:lstStyle/>
        <a:p>
          <a:endParaRPr lang="es-CO"/>
        </a:p>
      </dgm:t>
    </dgm:pt>
  </dgm:ptLst>
  <dgm:cxnLst>
    <dgm:cxn modelId="{70AA1E0D-C238-4341-8281-F13A54A035A0}" srcId="{6D2397AF-37B2-4336-A4C6-F1107DC6E925}" destId="{FEAEF6F1-1F1F-44E5-84AB-71B624FDAC1E}" srcOrd="0" destOrd="0" parTransId="{E3E0BB29-6B7A-4A93-8A47-5C4170976B4A}" sibTransId="{D476F959-B526-4C37-9FFD-AB0FE34C0EC3}"/>
    <dgm:cxn modelId="{3A5E3A3F-7D62-4E9D-BD2E-24A85ECEFA0F}" type="presOf" srcId="{FEAEF6F1-1F1F-44E5-84AB-71B624FDAC1E}" destId="{ECEBB3C6-53B4-4B17-AE80-38ED37E03998}" srcOrd="0" destOrd="0" presId="urn:microsoft.com/office/officeart/2005/8/layout/target3"/>
    <dgm:cxn modelId="{6DC611A1-8D39-48BD-8ADB-44B29379210A}" srcId="{FEAEF6F1-1F1F-44E5-84AB-71B624FDAC1E}" destId="{1B7C24FF-FB04-4416-B45C-53249DA4BFDD}" srcOrd="0" destOrd="0" parTransId="{AE6E535B-9BF6-481D-9939-804AFDED81EF}" sibTransId="{01C46D4B-9577-4CB1-A458-EEA46D1B2288}"/>
    <dgm:cxn modelId="{D7CCACEB-10E6-4AA2-9B48-1E0CD3F9C267}" type="presOf" srcId="{1B7C24FF-FB04-4416-B45C-53249DA4BFDD}" destId="{3726103B-BB14-49EC-BB29-A398CE9A9FBB}" srcOrd="0" destOrd="0" presId="urn:microsoft.com/office/officeart/2005/8/layout/target3"/>
    <dgm:cxn modelId="{DF79076C-04FA-4BAD-BEF0-B72D681AD774}" type="presOf" srcId="{FEAEF6F1-1F1F-44E5-84AB-71B624FDAC1E}" destId="{6D945907-0F5C-4407-A90B-9EB63512E660}" srcOrd="1" destOrd="0" presId="urn:microsoft.com/office/officeart/2005/8/layout/target3"/>
    <dgm:cxn modelId="{B4C4978D-91B1-4A67-B1C5-B24EBEC4D2ED}" type="presOf" srcId="{6D2397AF-37B2-4336-A4C6-F1107DC6E925}" destId="{4FF6DB74-FD71-47D0-9E8E-694CC042C435}" srcOrd="0" destOrd="0" presId="urn:microsoft.com/office/officeart/2005/8/layout/target3"/>
    <dgm:cxn modelId="{17153D62-AAD5-49DB-95E4-C5F36061BFA0}" type="presParOf" srcId="{4FF6DB74-FD71-47D0-9E8E-694CC042C435}" destId="{5B7B8787-B8D4-40AA-9E25-7E7DE8EBC9DE}" srcOrd="0" destOrd="0" presId="urn:microsoft.com/office/officeart/2005/8/layout/target3"/>
    <dgm:cxn modelId="{01E24A20-3E0D-4D6E-BEC2-4FEF4CFDB513}" type="presParOf" srcId="{4FF6DB74-FD71-47D0-9E8E-694CC042C435}" destId="{E5DEEB79-E122-414C-85CD-2286C7EDB6F5}" srcOrd="1" destOrd="0" presId="urn:microsoft.com/office/officeart/2005/8/layout/target3"/>
    <dgm:cxn modelId="{57F4A8FB-0A3B-4A43-AA19-E6467272C002}" type="presParOf" srcId="{4FF6DB74-FD71-47D0-9E8E-694CC042C435}" destId="{ECEBB3C6-53B4-4B17-AE80-38ED37E03998}" srcOrd="2" destOrd="0" presId="urn:microsoft.com/office/officeart/2005/8/layout/target3"/>
    <dgm:cxn modelId="{891445E8-77E3-433D-A401-384E5C281126}" type="presParOf" srcId="{4FF6DB74-FD71-47D0-9E8E-694CC042C435}" destId="{6D945907-0F5C-4407-A90B-9EB63512E660}" srcOrd="3" destOrd="0" presId="urn:microsoft.com/office/officeart/2005/8/layout/target3"/>
    <dgm:cxn modelId="{EBFFF023-E973-4342-BE3E-47CE057007AC}" type="presParOf" srcId="{4FF6DB74-FD71-47D0-9E8E-694CC042C435}" destId="{3726103B-BB14-49EC-BB29-A398CE9A9FBB}" srcOrd="4" destOrd="0" presId="urn:microsoft.com/office/officeart/2005/8/layout/targe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5E6FEA3-58DF-43A5-8800-A840AF600D2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02E14434-4CAD-4362-9923-44B918A64043}">
      <dgm:prSet/>
      <dgm:spPr/>
      <dgm:t>
        <a:bodyPr/>
        <a:lstStyle/>
        <a:p>
          <a:pPr rtl="0"/>
          <a:r>
            <a:rPr lang="es-CO" b="1" u="sng" dirty="0" smtClean="0"/>
            <a:t>La solución:</a:t>
          </a:r>
          <a:r>
            <a:rPr lang="es-CO" dirty="0" smtClean="0"/>
            <a:t> Pasa por dos dimensiones, </a:t>
          </a:r>
          <a:r>
            <a:rPr lang="es-CO" u="sng" dirty="0" smtClean="0"/>
            <a:t>una personal</a:t>
          </a:r>
          <a:r>
            <a:rPr lang="es-CO" dirty="0" smtClean="0"/>
            <a:t> </a:t>
          </a:r>
          <a:r>
            <a:rPr lang="es-CO" dirty="0" smtClean="0">
              <a:latin typeface="Agency FB" pitchFamily="34" charset="0"/>
            </a:rPr>
            <a:t>(control del peso, una dieta equilibrada y aumentar la actividad física</a:t>
          </a:r>
          <a:r>
            <a:rPr lang="es-CO" dirty="0" smtClean="0"/>
            <a:t>)</a:t>
          </a:r>
          <a:endParaRPr lang="es-CO" dirty="0"/>
        </a:p>
      </dgm:t>
    </dgm:pt>
    <dgm:pt modelId="{ED31D4A9-4113-4020-A895-1B91CC83F900}" type="parTrans" cxnId="{B2626AE1-197A-4670-B135-F00144ACF7D2}">
      <dgm:prSet/>
      <dgm:spPr/>
      <dgm:t>
        <a:bodyPr/>
        <a:lstStyle/>
        <a:p>
          <a:endParaRPr lang="es-CO"/>
        </a:p>
      </dgm:t>
    </dgm:pt>
    <dgm:pt modelId="{E5486B6D-CD4D-4246-A210-00F10A900C6D}" type="sibTrans" cxnId="{B2626AE1-197A-4670-B135-F00144ACF7D2}">
      <dgm:prSet/>
      <dgm:spPr/>
      <dgm:t>
        <a:bodyPr/>
        <a:lstStyle/>
        <a:p>
          <a:endParaRPr lang="es-CO"/>
        </a:p>
      </dgm:t>
    </dgm:pt>
    <dgm:pt modelId="{AD782776-26E4-43BE-B858-B1A13F1DA943}">
      <dgm:prSet/>
      <dgm:spPr/>
      <dgm:t>
        <a:bodyPr/>
        <a:lstStyle/>
        <a:p>
          <a:pPr rtl="0"/>
          <a:r>
            <a:rPr lang="es-CO" u="sng" dirty="0" smtClean="0"/>
            <a:t>y otra concerniente a los poderes públicos</a:t>
          </a:r>
          <a:r>
            <a:rPr lang="es-CO" dirty="0" smtClean="0"/>
            <a:t> (políticas de concienciación –que la gente tome conciencia- y controles de calidad a las empresas del sector). En algunos países se han tomado medidas tan llamativas como instalar básculas en plena calle, como sucedió recientemente en Israel. </a:t>
          </a:r>
          <a:endParaRPr lang="es-CO" dirty="0"/>
        </a:p>
      </dgm:t>
    </dgm:pt>
    <dgm:pt modelId="{1329299D-3480-43FA-804A-0D8B753AB9A9}" type="parTrans" cxnId="{F013AE38-9C7E-45E0-88CC-A43624484BD4}">
      <dgm:prSet/>
      <dgm:spPr/>
      <dgm:t>
        <a:bodyPr/>
        <a:lstStyle/>
        <a:p>
          <a:endParaRPr lang="es-CO"/>
        </a:p>
      </dgm:t>
    </dgm:pt>
    <dgm:pt modelId="{20A8D9B8-0897-4905-95AC-4BAA801B03BB}" type="sibTrans" cxnId="{F013AE38-9C7E-45E0-88CC-A43624484BD4}">
      <dgm:prSet/>
      <dgm:spPr/>
      <dgm:t>
        <a:bodyPr/>
        <a:lstStyle/>
        <a:p>
          <a:endParaRPr lang="es-CO"/>
        </a:p>
      </dgm:t>
    </dgm:pt>
    <dgm:pt modelId="{72792D75-9F4E-4F2D-AFAA-68C536ED3ED5}" type="pres">
      <dgm:prSet presAssocID="{95E6FEA3-58DF-43A5-8800-A840AF600D29}" presName="Name0" presStyleCnt="0">
        <dgm:presLayoutVars>
          <dgm:chMax val="7"/>
          <dgm:dir/>
          <dgm:animLvl val="lvl"/>
          <dgm:resizeHandles val="exact"/>
        </dgm:presLayoutVars>
      </dgm:prSet>
      <dgm:spPr/>
      <dgm:t>
        <a:bodyPr/>
        <a:lstStyle/>
        <a:p>
          <a:endParaRPr lang="es-CO"/>
        </a:p>
      </dgm:t>
    </dgm:pt>
    <dgm:pt modelId="{18AD699F-A39E-47CA-B25C-90D800B89E1D}" type="pres">
      <dgm:prSet presAssocID="{02E14434-4CAD-4362-9923-44B918A64043}" presName="circle1" presStyleLbl="node1" presStyleIdx="0" presStyleCnt="1"/>
      <dgm:spPr>
        <a:blipFill rotWithShape="0">
          <a:blip xmlns:r="http://schemas.openxmlformats.org/officeDocument/2006/relationships" r:embed="rId1"/>
          <a:stretch>
            <a:fillRect/>
          </a:stretch>
        </a:blipFill>
      </dgm:spPr>
    </dgm:pt>
    <dgm:pt modelId="{AE7536F0-ACC8-4533-ACE0-A90EA0F1625A}" type="pres">
      <dgm:prSet presAssocID="{02E14434-4CAD-4362-9923-44B918A64043}" presName="space" presStyleCnt="0"/>
      <dgm:spPr/>
    </dgm:pt>
    <dgm:pt modelId="{DE08191D-203E-4EAE-826C-B4AF0EBBCEFC}" type="pres">
      <dgm:prSet presAssocID="{02E14434-4CAD-4362-9923-44B918A64043}" presName="rect1" presStyleLbl="alignAcc1" presStyleIdx="0" presStyleCnt="1"/>
      <dgm:spPr/>
      <dgm:t>
        <a:bodyPr/>
        <a:lstStyle/>
        <a:p>
          <a:endParaRPr lang="es-CO"/>
        </a:p>
      </dgm:t>
    </dgm:pt>
    <dgm:pt modelId="{B3F4C9CA-CDDF-4A05-8E95-E0102B1F8302}" type="pres">
      <dgm:prSet presAssocID="{02E14434-4CAD-4362-9923-44B918A64043}" presName="rect1ParTx" presStyleLbl="alignAcc1" presStyleIdx="0" presStyleCnt="1">
        <dgm:presLayoutVars>
          <dgm:chMax val="1"/>
          <dgm:bulletEnabled val="1"/>
        </dgm:presLayoutVars>
      </dgm:prSet>
      <dgm:spPr/>
      <dgm:t>
        <a:bodyPr/>
        <a:lstStyle/>
        <a:p>
          <a:endParaRPr lang="es-CO"/>
        </a:p>
      </dgm:t>
    </dgm:pt>
    <dgm:pt modelId="{D28FA985-6917-433B-B4DB-7A834204CEA4}" type="pres">
      <dgm:prSet presAssocID="{02E14434-4CAD-4362-9923-44B918A64043}" presName="rect1ChTx" presStyleLbl="alignAcc1" presStyleIdx="0" presStyleCnt="1">
        <dgm:presLayoutVars>
          <dgm:bulletEnabled val="1"/>
        </dgm:presLayoutVars>
      </dgm:prSet>
      <dgm:spPr/>
      <dgm:t>
        <a:bodyPr/>
        <a:lstStyle/>
        <a:p>
          <a:endParaRPr lang="es-CO"/>
        </a:p>
      </dgm:t>
    </dgm:pt>
  </dgm:ptLst>
  <dgm:cxnLst>
    <dgm:cxn modelId="{AE7CE4FF-49AF-4974-8A0A-67A7C657959E}" type="presOf" srcId="{02E14434-4CAD-4362-9923-44B918A64043}" destId="{DE08191D-203E-4EAE-826C-B4AF0EBBCEFC}" srcOrd="0" destOrd="0" presId="urn:microsoft.com/office/officeart/2005/8/layout/target3"/>
    <dgm:cxn modelId="{4E20587A-5CAE-491C-8A00-2C37798F9E50}" type="presOf" srcId="{95E6FEA3-58DF-43A5-8800-A840AF600D29}" destId="{72792D75-9F4E-4F2D-AFAA-68C536ED3ED5}" srcOrd="0" destOrd="0" presId="urn:microsoft.com/office/officeart/2005/8/layout/target3"/>
    <dgm:cxn modelId="{B2626AE1-197A-4670-B135-F00144ACF7D2}" srcId="{95E6FEA3-58DF-43A5-8800-A840AF600D29}" destId="{02E14434-4CAD-4362-9923-44B918A64043}" srcOrd="0" destOrd="0" parTransId="{ED31D4A9-4113-4020-A895-1B91CC83F900}" sibTransId="{E5486B6D-CD4D-4246-A210-00F10A900C6D}"/>
    <dgm:cxn modelId="{F013AE38-9C7E-45E0-88CC-A43624484BD4}" srcId="{02E14434-4CAD-4362-9923-44B918A64043}" destId="{AD782776-26E4-43BE-B858-B1A13F1DA943}" srcOrd="0" destOrd="0" parTransId="{1329299D-3480-43FA-804A-0D8B753AB9A9}" sibTransId="{20A8D9B8-0897-4905-95AC-4BAA801B03BB}"/>
    <dgm:cxn modelId="{839458B8-40E5-4AC9-A5E2-FE538F25091D}" type="presOf" srcId="{02E14434-4CAD-4362-9923-44B918A64043}" destId="{B3F4C9CA-CDDF-4A05-8E95-E0102B1F8302}" srcOrd="1" destOrd="0" presId="urn:microsoft.com/office/officeart/2005/8/layout/target3"/>
    <dgm:cxn modelId="{5F46CF7E-5523-4729-A2A1-4F2933979021}" type="presOf" srcId="{AD782776-26E4-43BE-B858-B1A13F1DA943}" destId="{D28FA985-6917-433B-B4DB-7A834204CEA4}" srcOrd="0" destOrd="0" presId="urn:microsoft.com/office/officeart/2005/8/layout/target3"/>
    <dgm:cxn modelId="{D86AA123-DD01-42DB-9180-96768DA59422}" type="presParOf" srcId="{72792D75-9F4E-4F2D-AFAA-68C536ED3ED5}" destId="{18AD699F-A39E-47CA-B25C-90D800B89E1D}" srcOrd="0" destOrd="0" presId="urn:microsoft.com/office/officeart/2005/8/layout/target3"/>
    <dgm:cxn modelId="{E5A3FBBE-97EA-475A-AC2F-1FC0C38A31D1}" type="presParOf" srcId="{72792D75-9F4E-4F2D-AFAA-68C536ED3ED5}" destId="{AE7536F0-ACC8-4533-ACE0-A90EA0F1625A}" srcOrd="1" destOrd="0" presId="urn:microsoft.com/office/officeart/2005/8/layout/target3"/>
    <dgm:cxn modelId="{27955A37-7D4E-4AC6-B9D8-493222BF518D}" type="presParOf" srcId="{72792D75-9F4E-4F2D-AFAA-68C536ED3ED5}" destId="{DE08191D-203E-4EAE-826C-B4AF0EBBCEFC}" srcOrd="2" destOrd="0" presId="urn:microsoft.com/office/officeart/2005/8/layout/target3"/>
    <dgm:cxn modelId="{35DB1E57-46CA-4B13-82E1-FA8A4A7E6D43}" type="presParOf" srcId="{72792D75-9F4E-4F2D-AFAA-68C536ED3ED5}" destId="{B3F4C9CA-CDDF-4A05-8E95-E0102B1F8302}" srcOrd="3" destOrd="0" presId="urn:microsoft.com/office/officeart/2005/8/layout/target3"/>
    <dgm:cxn modelId="{52B46DD1-4517-468A-AF3A-A7DB7A87D4B4}" type="presParOf" srcId="{72792D75-9F4E-4F2D-AFAA-68C536ED3ED5}" destId="{D28FA985-6917-433B-B4DB-7A834204CEA4}" srcOrd="4"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9D466CB-E4C5-4E68-A4AD-AD1DAF22DD8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320116FF-5C35-4F0E-9425-9F4E99E0035B}">
      <dgm:prSet/>
      <dgm:spPr/>
      <dgm:t>
        <a:bodyPr/>
        <a:lstStyle/>
        <a:p>
          <a:pPr rtl="0"/>
          <a:r>
            <a:rPr lang="es-CO" dirty="0" smtClean="0"/>
            <a:t>Por último: La prevención de estos problemas requieren que se inculquen en el hogar buenos hábitos alimenticios, se motive al ejercicio frecuente y se rechacen los estándares de belleza promovidos o impuestos por la moda. </a:t>
          </a:r>
          <a:endParaRPr lang="es-CO" dirty="0"/>
        </a:p>
      </dgm:t>
    </dgm:pt>
    <dgm:pt modelId="{B00F63DB-F31E-4A5F-880B-E46E0B3556CD}" type="parTrans" cxnId="{9FAE6AD8-65BA-495F-BAE4-CC18E80A3848}">
      <dgm:prSet/>
      <dgm:spPr/>
      <dgm:t>
        <a:bodyPr/>
        <a:lstStyle/>
        <a:p>
          <a:endParaRPr lang="es-CO"/>
        </a:p>
      </dgm:t>
    </dgm:pt>
    <dgm:pt modelId="{4A6F1EB0-E179-466A-BE3D-8A4F268724DB}" type="sibTrans" cxnId="{9FAE6AD8-65BA-495F-BAE4-CC18E80A3848}">
      <dgm:prSet/>
      <dgm:spPr/>
      <dgm:t>
        <a:bodyPr/>
        <a:lstStyle/>
        <a:p>
          <a:endParaRPr lang="es-CO"/>
        </a:p>
      </dgm:t>
    </dgm:pt>
    <dgm:pt modelId="{69273CAC-6854-47C1-9542-19A2126A45C2}">
      <dgm:prSet/>
      <dgm:spPr/>
      <dgm:t>
        <a:bodyPr/>
        <a:lstStyle/>
        <a:p>
          <a:pPr rtl="0"/>
          <a:r>
            <a:rPr lang="es-CO" dirty="0" smtClean="0"/>
            <a:t>Los jóvenes deben aprender a valorarse por razones diferentes a la apariencia físicas su hijo/a presenta síntomas de anorexia o bulimia y no reacciona rápidamente ante sus requerimientos, lo mejor es consultar a un especialista. </a:t>
          </a:r>
          <a:endParaRPr lang="es-CO" dirty="0"/>
        </a:p>
      </dgm:t>
    </dgm:pt>
    <dgm:pt modelId="{85F0ED6E-88DC-4C9D-A34F-32B80A6D66A5}" type="parTrans" cxnId="{EA1A7E57-0CF3-42FB-8E7B-559054F04721}">
      <dgm:prSet/>
      <dgm:spPr/>
      <dgm:t>
        <a:bodyPr/>
        <a:lstStyle/>
        <a:p>
          <a:endParaRPr lang="es-CO"/>
        </a:p>
      </dgm:t>
    </dgm:pt>
    <dgm:pt modelId="{E2392301-AD19-45FC-B782-A683BB223EDE}" type="sibTrans" cxnId="{EA1A7E57-0CF3-42FB-8E7B-559054F04721}">
      <dgm:prSet/>
      <dgm:spPr/>
      <dgm:t>
        <a:bodyPr/>
        <a:lstStyle/>
        <a:p>
          <a:endParaRPr lang="es-CO"/>
        </a:p>
      </dgm:t>
    </dgm:pt>
    <dgm:pt modelId="{143151BE-0CE7-4D73-BB87-286707D53C37}">
      <dgm:prSet/>
      <dgm:spPr/>
      <dgm:t>
        <a:bodyPr/>
        <a:lstStyle/>
        <a:p>
          <a:pPr rtl="0"/>
          <a:r>
            <a:rPr lang="es-CO" dirty="0" smtClean="0"/>
            <a:t>Recuerde que entre más tiempo pase, más difícil será lograr una recuperación permanente. </a:t>
          </a:r>
          <a:endParaRPr lang="es-CO" dirty="0"/>
        </a:p>
      </dgm:t>
    </dgm:pt>
    <dgm:pt modelId="{325D1326-CEEE-49AD-99CC-E1A0144ECC03}" type="parTrans" cxnId="{804FB6BA-F6C8-4FCD-826A-70DD1DFA830F}">
      <dgm:prSet/>
      <dgm:spPr/>
      <dgm:t>
        <a:bodyPr/>
        <a:lstStyle/>
        <a:p>
          <a:endParaRPr lang="es-CO"/>
        </a:p>
      </dgm:t>
    </dgm:pt>
    <dgm:pt modelId="{1A4E9E4C-4669-49EC-A432-E080C1B7AF4A}" type="sibTrans" cxnId="{804FB6BA-F6C8-4FCD-826A-70DD1DFA830F}">
      <dgm:prSet/>
      <dgm:spPr/>
      <dgm:t>
        <a:bodyPr/>
        <a:lstStyle/>
        <a:p>
          <a:endParaRPr lang="es-CO"/>
        </a:p>
      </dgm:t>
    </dgm:pt>
    <dgm:pt modelId="{201F0A23-2665-44A9-9C6C-DE99B448A765}">
      <dgm:prSet/>
      <dgm:spPr/>
      <dgm:t>
        <a:bodyPr/>
        <a:lstStyle/>
        <a:p>
          <a:pPr rtl="0"/>
          <a:r>
            <a:rPr lang="es-CO" dirty="0" smtClean="0"/>
            <a:t>Recuerda que somos «templo de Dios». Que Dios le bendiga es mi oración. Amen. </a:t>
          </a:r>
          <a:endParaRPr lang="es-CO" dirty="0"/>
        </a:p>
      </dgm:t>
    </dgm:pt>
    <dgm:pt modelId="{7AAE0492-BDA7-47D6-9CB9-9BF587F50373}" type="parTrans" cxnId="{97B11A16-D4AC-42B4-BD28-2B853C744EA0}">
      <dgm:prSet/>
      <dgm:spPr/>
      <dgm:t>
        <a:bodyPr/>
        <a:lstStyle/>
        <a:p>
          <a:endParaRPr lang="es-CO"/>
        </a:p>
      </dgm:t>
    </dgm:pt>
    <dgm:pt modelId="{C910F359-9608-4336-979A-5DF3D94C26F7}" type="sibTrans" cxnId="{97B11A16-D4AC-42B4-BD28-2B853C744EA0}">
      <dgm:prSet/>
      <dgm:spPr/>
      <dgm:t>
        <a:bodyPr/>
        <a:lstStyle/>
        <a:p>
          <a:endParaRPr lang="es-CO"/>
        </a:p>
      </dgm:t>
    </dgm:pt>
    <dgm:pt modelId="{C6DEEB11-7AB2-4059-935E-4F5EBBBD349A}" type="pres">
      <dgm:prSet presAssocID="{D9D466CB-E4C5-4E68-A4AD-AD1DAF22DD87}" presName="Name0" presStyleCnt="0">
        <dgm:presLayoutVars>
          <dgm:chMax val="7"/>
          <dgm:dir/>
          <dgm:animLvl val="lvl"/>
          <dgm:resizeHandles val="exact"/>
        </dgm:presLayoutVars>
      </dgm:prSet>
      <dgm:spPr/>
      <dgm:t>
        <a:bodyPr/>
        <a:lstStyle/>
        <a:p>
          <a:endParaRPr lang="es-CO"/>
        </a:p>
      </dgm:t>
    </dgm:pt>
    <dgm:pt modelId="{9E33A3A2-DA78-4CEA-ABAD-A0404AA45AC5}" type="pres">
      <dgm:prSet presAssocID="{320116FF-5C35-4F0E-9425-9F4E99E0035B}" presName="circle1" presStyleLbl="node1" presStyleIdx="0" presStyleCnt="1"/>
      <dgm:spPr>
        <a:blipFill rotWithShape="0">
          <a:blip xmlns:r="http://schemas.openxmlformats.org/officeDocument/2006/relationships" r:embed="rId1"/>
          <a:stretch>
            <a:fillRect/>
          </a:stretch>
        </a:blipFill>
      </dgm:spPr>
    </dgm:pt>
    <dgm:pt modelId="{B6FA2902-C5D8-4652-9CD6-7949D1071B05}" type="pres">
      <dgm:prSet presAssocID="{320116FF-5C35-4F0E-9425-9F4E99E0035B}" presName="space" presStyleCnt="0"/>
      <dgm:spPr/>
    </dgm:pt>
    <dgm:pt modelId="{1EAD39DF-8082-42D3-9F3F-A8240F753C9B}" type="pres">
      <dgm:prSet presAssocID="{320116FF-5C35-4F0E-9425-9F4E99E0035B}" presName="rect1" presStyleLbl="alignAcc1" presStyleIdx="0" presStyleCnt="1"/>
      <dgm:spPr/>
      <dgm:t>
        <a:bodyPr/>
        <a:lstStyle/>
        <a:p>
          <a:endParaRPr lang="es-CO"/>
        </a:p>
      </dgm:t>
    </dgm:pt>
    <dgm:pt modelId="{5F62942C-99DF-468F-BE94-54EFE54EF615}" type="pres">
      <dgm:prSet presAssocID="{320116FF-5C35-4F0E-9425-9F4E99E0035B}" presName="rect1ParTx" presStyleLbl="alignAcc1" presStyleIdx="0" presStyleCnt="1">
        <dgm:presLayoutVars>
          <dgm:chMax val="1"/>
          <dgm:bulletEnabled val="1"/>
        </dgm:presLayoutVars>
      </dgm:prSet>
      <dgm:spPr/>
      <dgm:t>
        <a:bodyPr/>
        <a:lstStyle/>
        <a:p>
          <a:endParaRPr lang="es-CO"/>
        </a:p>
      </dgm:t>
    </dgm:pt>
    <dgm:pt modelId="{0CF5088E-0A62-45F0-963F-1F7CB56CF8C0}" type="pres">
      <dgm:prSet presAssocID="{320116FF-5C35-4F0E-9425-9F4E99E0035B}" presName="rect1ChTx" presStyleLbl="alignAcc1" presStyleIdx="0" presStyleCnt="1">
        <dgm:presLayoutVars>
          <dgm:bulletEnabled val="1"/>
        </dgm:presLayoutVars>
      </dgm:prSet>
      <dgm:spPr/>
      <dgm:t>
        <a:bodyPr/>
        <a:lstStyle/>
        <a:p>
          <a:endParaRPr lang="es-CO"/>
        </a:p>
      </dgm:t>
    </dgm:pt>
  </dgm:ptLst>
  <dgm:cxnLst>
    <dgm:cxn modelId="{97B11A16-D4AC-42B4-BD28-2B853C744EA0}" srcId="{320116FF-5C35-4F0E-9425-9F4E99E0035B}" destId="{201F0A23-2665-44A9-9C6C-DE99B448A765}" srcOrd="2" destOrd="0" parTransId="{7AAE0492-BDA7-47D6-9CB9-9BF587F50373}" sibTransId="{C910F359-9608-4336-979A-5DF3D94C26F7}"/>
    <dgm:cxn modelId="{EA1A7E57-0CF3-42FB-8E7B-559054F04721}" srcId="{320116FF-5C35-4F0E-9425-9F4E99E0035B}" destId="{69273CAC-6854-47C1-9542-19A2126A45C2}" srcOrd="0" destOrd="0" parTransId="{85F0ED6E-88DC-4C9D-A34F-32B80A6D66A5}" sibTransId="{E2392301-AD19-45FC-B782-A683BB223EDE}"/>
    <dgm:cxn modelId="{804FB6BA-F6C8-4FCD-826A-70DD1DFA830F}" srcId="{320116FF-5C35-4F0E-9425-9F4E99E0035B}" destId="{143151BE-0CE7-4D73-BB87-286707D53C37}" srcOrd="1" destOrd="0" parTransId="{325D1326-CEEE-49AD-99CC-E1A0144ECC03}" sibTransId="{1A4E9E4C-4669-49EC-A432-E080C1B7AF4A}"/>
    <dgm:cxn modelId="{B084FE95-DB18-4F76-934B-3BF8CECFB389}" type="presOf" srcId="{D9D466CB-E4C5-4E68-A4AD-AD1DAF22DD87}" destId="{C6DEEB11-7AB2-4059-935E-4F5EBBBD349A}" srcOrd="0" destOrd="0" presId="urn:microsoft.com/office/officeart/2005/8/layout/target3"/>
    <dgm:cxn modelId="{4EABDDDA-C26B-4CDA-AB87-7F1D0992BD01}" type="presOf" srcId="{69273CAC-6854-47C1-9542-19A2126A45C2}" destId="{0CF5088E-0A62-45F0-963F-1F7CB56CF8C0}" srcOrd="0" destOrd="0" presId="urn:microsoft.com/office/officeart/2005/8/layout/target3"/>
    <dgm:cxn modelId="{70E116D4-37D9-4D04-9E08-AFC30A34145A}" type="presOf" srcId="{143151BE-0CE7-4D73-BB87-286707D53C37}" destId="{0CF5088E-0A62-45F0-963F-1F7CB56CF8C0}" srcOrd="0" destOrd="1" presId="urn:microsoft.com/office/officeart/2005/8/layout/target3"/>
    <dgm:cxn modelId="{11033155-8382-4181-B396-76C08DD286BF}" type="presOf" srcId="{320116FF-5C35-4F0E-9425-9F4E99E0035B}" destId="{1EAD39DF-8082-42D3-9F3F-A8240F753C9B}" srcOrd="0" destOrd="0" presId="urn:microsoft.com/office/officeart/2005/8/layout/target3"/>
    <dgm:cxn modelId="{2F3EFBB4-C971-4383-80AC-73305F5359D9}" type="presOf" srcId="{320116FF-5C35-4F0E-9425-9F4E99E0035B}" destId="{5F62942C-99DF-468F-BE94-54EFE54EF615}" srcOrd="1" destOrd="0" presId="urn:microsoft.com/office/officeart/2005/8/layout/target3"/>
    <dgm:cxn modelId="{9FAE6AD8-65BA-495F-BAE4-CC18E80A3848}" srcId="{D9D466CB-E4C5-4E68-A4AD-AD1DAF22DD87}" destId="{320116FF-5C35-4F0E-9425-9F4E99E0035B}" srcOrd="0" destOrd="0" parTransId="{B00F63DB-F31E-4A5F-880B-E46E0B3556CD}" sibTransId="{4A6F1EB0-E179-466A-BE3D-8A4F268724DB}"/>
    <dgm:cxn modelId="{E2875CA1-CD7B-4087-8BC9-31418398947D}" type="presOf" srcId="{201F0A23-2665-44A9-9C6C-DE99B448A765}" destId="{0CF5088E-0A62-45F0-963F-1F7CB56CF8C0}" srcOrd="0" destOrd="2" presId="urn:microsoft.com/office/officeart/2005/8/layout/target3"/>
    <dgm:cxn modelId="{545FD30D-6D7F-440E-ACAA-5A60BA6E9C0F}" type="presParOf" srcId="{C6DEEB11-7AB2-4059-935E-4F5EBBBD349A}" destId="{9E33A3A2-DA78-4CEA-ABAD-A0404AA45AC5}" srcOrd="0" destOrd="0" presId="urn:microsoft.com/office/officeart/2005/8/layout/target3"/>
    <dgm:cxn modelId="{F75B1D3C-250D-409B-A41B-3AE4B83D2E75}" type="presParOf" srcId="{C6DEEB11-7AB2-4059-935E-4F5EBBBD349A}" destId="{B6FA2902-C5D8-4652-9CD6-7949D1071B05}" srcOrd="1" destOrd="0" presId="urn:microsoft.com/office/officeart/2005/8/layout/target3"/>
    <dgm:cxn modelId="{F51B1585-701C-47D7-9175-BE16EAB6C4D1}" type="presParOf" srcId="{C6DEEB11-7AB2-4059-935E-4F5EBBBD349A}" destId="{1EAD39DF-8082-42D3-9F3F-A8240F753C9B}" srcOrd="2" destOrd="0" presId="urn:microsoft.com/office/officeart/2005/8/layout/target3"/>
    <dgm:cxn modelId="{E81C4D81-1F8B-4DB1-B315-45F33279F6C7}" type="presParOf" srcId="{C6DEEB11-7AB2-4059-935E-4F5EBBBD349A}" destId="{5F62942C-99DF-468F-BE94-54EFE54EF615}" srcOrd="3" destOrd="0" presId="urn:microsoft.com/office/officeart/2005/8/layout/target3"/>
    <dgm:cxn modelId="{FD8DB407-ED00-44F5-92EC-B20D6767592F}" type="presParOf" srcId="{C6DEEB11-7AB2-4059-935E-4F5EBBBD349A}" destId="{0CF5088E-0A62-45F0-963F-1F7CB56CF8C0}" srcOrd="4" destOrd="0" presId="urn:microsoft.com/office/officeart/2005/8/layout/targe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684D9-2000-45F7-84B8-16914A7EA681}">
      <dsp:nvSpPr>
        <dsp:cNvPr id="0" name=""/>
        <dsp:cNvSpPr/>
      </dsp:nvSpPr>
      <dsp:spPr>
        <a:xfrm>
          <a:off x="0" y="17584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69A2D4-964F-4A78-80B1-397D0D0DE8A9}">
      <dsp:nvSpPr>
        <dsp:cNvPr id="0" name=""/>
        <dsp:cNvSpPr/>
      </dsp:nvSpPr>
      <dsp:spPr>
        <a:xfrm>
          <a:off x="2468880" y="175845"/>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s-CO" sz="2100" kern="1200" dirty="0" smtClean="0"/>
            <a:t>Es por eso que los trastornos alimenticios establecidos por Dios son alteraciones graves del comportamiento y entre ellos se encuentra la anorexia, la bulimia y la obesidad producida por la excesiva ingesta de comida poco saludable (con exceso de grasa, azucares o carbohidratos). Estos trastornos suelen presentarse en la adolescencia. </a:t>
          </a:r>
          <a:endParaRPr lang="es-CO" sz="2100" kern="1200" dirty="0"/>
        </a:p>
      </dsp:txBody>
      <dsp:txXfrm>
        <a:off x="2468880" y="175845"/>
        <a:ext cx="2880359" cy="4937760"/>
      </dsp:txXfrm>
    </dsp:sp>
    <dsp:sp modelId="{C0E94DC6-CBFE-4F92-BF3F-CF8319FA7573}">
      <dsp:nvSpPr>
        <dsp:cNvPr id="0" name=""/>
        <dsp:cNvSpPr/>
      </dsp:nvSpPr>
      <dsp:spPr>
        <a:xfrm>
          <a:off x="5349240" y="175845"/>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228600" lvl="1" indent="-228600" algn="l" defTabSz="1111250" rtl="0">
            <a:lnSpc>
              <a:spcPct val="90000"/>
            </a:lnSpc>
            <a:spcBef>
              <a:spcPct val="0"/>
            </a:spcBef>
            <a:spcAft>
              <a:spcPct val="15000"/>
            </a:spcAft>
            <a:buChar char="••"/>
          </a:pPr>
          <a:r>
            <a:rPr lang="es-CO" sz="2500" kern="1200" dirty="0" smtClean="0"/>
            <a:t>Mientras que la anorexia comienza alrededor de los 14 años, la bulimia lo hace más tardíamente, cerca de los 18 años. Además, estos dos problemas son mucho más frecuentes en las mujeres que en los hombres.  </a:t>
          </a:r>
          <a:endParaRPr lang="es-CO" sz="2500" kern="1200" dirty="0"/>
        </a:p>
      </dsp:txBody>
      <dsp:txXfrm>
        <a:off x="5349240" y="175845"/>
        <a:ext cx="2880359" cy="49377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EB6AA7-2744-44BA-BE75-E74518A21D66}">
      <dsp:nvSpPr>
        <dsp:cNvPr id="0" name=""/>
        <dsp:cNvSpPr/>
      </dsp:nvSpPr>
      <dsp:spPr>
        <a:xfrm rot="10800000">
          <a:off x="501679" y="40"/>
          <a:ext cx="7226241" cy="1389227"/>
        </a:xfrm>
        <a:prstGeom prst="homePlate">
          <a:avLst/>
        </a:prstGeom>
        <a:blipFill rotWithShape="0">
          <a:blip xmlns:r="http://schemas.openxmlformats.org/officeDocument/2006/relationships" r:embed="rId1"/>
          <a:tile tx="0" ty="0" sx="100000" sy="100000" flip="none" algn="tl"/>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2611" tIns="60960" rIns="113792" bIns="60960" numCol="1" spcCol="1270" anchor="ctr" anchorCtr="0">
          <a:noAutofit/>
        </a:bodyPr>
        <a:lstStyle/>
        <a:p>
          <a:pPr lvl="0" algn="ctr" defTabSz="711200" rtl="0">
            <a:lnSpc>
              <a:spcPct val="90000"/>
            </a:lnSpc>
            <a:spcBef>
              <a:spcPct val="0"/>
            </a:spcBef>
            <a:spcAft>
              <a:spcPct val="35000"/>
            </a:spcAft>
          </a:pPr>
          <a:r>
            <a:rPr lang="es-CO" sz="1600" b="1" u="sng" kern="1200" dirty="0" smtClean="0"/>
            <a:t>Las causas</a:t>
          </a:r>
          <a:r>
            <a:rPr lang="es-CO" sz="1600" kern="1200" dirty="0" smtClean="0"/>
            <a:t> Los problemas asociados con la alimentación son relativamente nuevos. Nunca antes en la historia se habían visto tantas personas con exceso de peso (en algunos países más del 50% y los registros de gente que moría por anorexia eran muy raros antes de 1950. </a:t>
          </a:r>
          <a:endParaRPr lang="es-CO" sz="1600" kern="1200" dirty="0"/>
        </a:p>
      </dsp:txBody>
      <dsp:txXfrm rot="10800000">
        <a:off x="848986" y="40"/>
        <a:ext cx="6878934" cy="1389227"/>
      </dsp:txXfrm>
    </dsp:sp>
    <dsp:sp modelId="{50CFA36D-FAC7-4C5D-AD44-7FC5B989B282}">
      <dsp:nvSpPr>
        <dsp:cNvPr id="0" name=""/>
        <dsp:cNvSpPr/>
      </dsp:nvSpPr>
      <dsp:spPr>
        <a:xfrm>
          <a:off x="0" y="28603"/>
          <a:ext cx="1389227" cy="1389227"/>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B3F05F-5982-4C26-AD02-37E138853756}">
      <dsp:nvSpPr>
        <dsp:cNvPr id="0" name=""/>
        <dsp:cNvSpPr/>
      </dsp:nvSpPr>
      <dsp:spPr>
        <a:xfrm rot="10800000">
          <a:off x="495330" y="1803962"/>
          <a:ext cx="7238938" cy="1389227"/>
        </a:xfrm>
        <a:prstGeom prst="homePlate">
          <a:avLst/>
        </a:prstGeom>
        <a:blipFill rotWithShape="0">
          <a:blip xmlns:r="http://schemas.openxmlformats.org/officeDocument/2006/relationships" r:embed="rId1"/>
          <a:tile tx="0" ty="0" sx="100000" sy="100000" flip="none" algn="tl"/>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2611" tIns="76200" rIns="142240" bIns="76200" numCol="1" spcCol="1270" anchor="ctr" anchorCtr="0">
          <a:noAutofit/>
        </a:bodyPr>
        <a:lstStyle/>
        <a:p>
          <a:pPr lvl="0" algn="ctr" defTabSz="889000" rtl="0">
            <a:lnSpc>
              <a:spcPct val="90000"/>
            </a:lnSpc>
            <a:spcBef>
              <a:spcPct val="0"/>
            </a:spcBef>
            <a:spcAft>
              <a:spcPct val="35000"/>
            </a:spcAft>
          </a:pPr>
          <a:r>
            <a:rPr lang="es-CO" sz="2000" b="1" kern="1200" dirty="0" smtClean="0"/>
            <a:t>Quiero recalcar aquí las palabras de Cristo y que sería un indicio de su regreso </a:t>
          </a:r>
          <a:r>
            <a:rPr lang="es-CO" sz="2000" b="1" kern="1200" dirty="0" smtClean="0">
              <a:solidFill>
                <a:schemeClr val="tx1"/>
              </a:solidFill>
            </a:rPr>
            <a:t>(lea Mat.24)</a:t>
          </a:r>
          <a:r>
            <a:rPr lang="es-CO" sz="2000" b="1" kern="1200" dirty="0" smtClean="0"/>
            <a:t>, la gente vivirá para «comer y beber», como fue antes del diluvio.</a:t>
          </a:r>
          <a:endParaRPr lang="es-CO" sz="2000" b="1" kern="1200" dirty="0"/>
        </a:p>
      </dsp:txBody>
      <dsp:txXfrm rot="10800000">
        <a:off x="842637" y="1803962"/>
        <a:ext cx="6891631" cy="1389227"/>
      </dsp:txXfrm>
    </dsp:sp>
    <dsp:sp modelId="{EA0FB0B1-7D9F-47EC-AF75-E6A7613FDFA9}">
      <dsp:nvSpPr>
        <dsp:cNvPr id="0" name=""/>
        <dsp:cNvSpPr/>
      </dsp:nvSpPr>
      <dsp:spPr>
        <a:xfrm>
          <a:off x="0" y="1684780"/>
          <a:ext cx="1389227" cy="1389227"/>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F0F988-E6E0-4C27-9DD3-9095E0116E29}">
      <dsp:nvSpPr>
        <dsp:cNvPr id="0" name=""/>
        <dsp:cNvSpPr/>
      </dsp:nvSpPr>
      <dsp:spPr>
        <a:xfrm rot="10800000">
          <a:off x="459320" y="3607884"/>
          <a:ext cx="7310958" cy="1389227"/>
        </a:xfrm>
        <a:prstGeom prst="homePlate">
          <a:avLst/>
        </a:prstGeom>
        <a:blipFill rotWithShape="0">
          <a:blip xmlns:r="http://schemas.openxmlformats.org/officeDocument/2006/relationships" r:embed="rId1"/>
          <a:tile tx="0" ty="0" sx="100000" sy="100000" flip="none" algn="tl"/>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2611" tIns="57150" rIns="106680" bIns="57150" numCol="1" spcCol="1270" anchor="ctr" anchorCtr="0">
          <a:noAutofit/>
        </a:bodyPr>
        <a:lstStyle/>
        <a:p>
          <a:pPr lvl="0" algn="ctr" defTabSz="666750" rtl="0">
            <a:lnSpc>
              <a:spcPct val="90000"/>
            </a:lnSpc>
            <a:spcBef>
              <a:spcPct val="0"/>
            </a:spcBef>
            <a:spcAft>
              <a:spcPct val="35000"/>
            </a:spcAft>
          </a:pPr>
          <a:r>
            <a:rPr lang="es-CO" sz="1500" kern="1200" dirty="0" smtClean="0"/>
            <a:t>Algo similar ocurría con la bulimia Sin embargo, estos trastornos siguen siendo poco frecuentes en África y Asia. Desafortunadamente la anorexia y la bulimia suele ser trastornos vividos en secreto por los adolescentes.  Por lo general, los padres sólo se enteran cuando los síntomas han comenzado y la situación es critica. </a:t>
          </a:r>
          <a:endParaRPr lang="es-CO" sz="1500" kern="1200" dirty="0"/>
        </a:p>
      </dsp:txBody>
      <dsp:txXfrm rot="10800000">
        <a:off x="806627" y="3607884"/>
        <a:ext cx="6963651" cy="1389227"/>
      </dsp:txXfrm>
    </dsp:sp>
    <dsp:sp modelId="{EEB0603F-CBDD-4CAE-92C8-1B74F5EA6621}">
      <dsp:nvSpPr>
        <dsp:cNvPr id="0" name=""/>
        <dsp:cNvSpPr/>
      </dsp:nvSpPr>
      <dsp:spPr>
        <a:xfrm>
          <a:off x="0" y="3556996"/>
          <a:ext cx="1389227" cy="1389227"/>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1E723D-A8D0-4903-9BDA-FCE77750EB7F}">
      <dsp:nvSpPr>
        <dsp:cNvPr id="0" name=""/>
        <dsp:cNvSpPr/>
      </dsp:nvSpPr>
      <dsp:spPr>
        <a:xfrm rot="10800000">
          <a:off x="688523" y="742"/>
          <a:ext cx="6946313" cy="1661149"/>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2521"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Esto dificulta que puedan brindar su ayuda a tiempo. La anorexia y la bulimia conduce a que la salud de la persona que la sufre se afecte gravemente e incluso pueden provocar la muerte. </a:t>
          </a:r>
          <a:endParaRPr lang="es-CO" sz="1900" kern="1200" dirty="0"/>
        </a:p>
      </dsp:txBody>
      <dsp:txXfrm rot="10800000">
        <a:off x="1103810" y="742"/>
        <a:ext cx="6531026" cy="1661149"/>
      </dsp:txXfrm>
    </dsp:sp>
    <dsp:sp modelId="{D85569B2-4E8C-45B3-8EBF-6B7DD0D0954B}">
      <dsp:nvSpPr>
        <dsp:cNvPr id="0" name=""/>
        <dsp:cNvSpPr/>
      </dsp:nvSpPr>
      <dsp:spPr>
        <a:xfrm>
          <a:off x="0" y="0"/>
          <a:ext cx="1661149" cy="1661149"/>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354638-BEAB-42F2-B42D-953EE8456D25}">
      <dsp:nvSpPr>
        <dsp:cNvPr id="0" name=""/>
        <dsp:cNvSpPr/>
      </dsp:nvSpPr>
      <dsp:spPr>
        <a:xfrm rot="10800000">
          <a:off x="621989" y="2157757"/>
          <a:ext cx="7035025" cy="1661149"/>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2521" tIns="68580" rIns="128016" bIns="68580" numCol="1" spcCol="1270" anchor="ctr" anchorCtr="0">
          <a:noAutofit/>
        </a:bodyPr>
        <a:lstStyle/>
        <a:p>
          <a:pPr lvl="0" algn="ctr" defTabSz="800100" rtl="0">
            <a:lnSpc>
              <a:spcPct val="90000"/>
            </a:lnSpc>
            <a:spcBef>
              <a:spcPct val="0"/>
            </a:spcBef>
            <a:spcAft>
              <a:spcPct val="35000"/>
            </a:spcAft>
          </a:pPr>
          <a:r>
            <a:rPr lang="es-CO" sz="1800" kern="1200" dirty="0" smtClean="0"/>
            <a:t>Aunque principalmente son trastornos de tipo psicológico, el hecho de que tenga aprobación social la delgadez y que los estándares de belleza presentados en los medios se ajusten a ese criterio contribuye a agravar la problemática y a dificultar su prevención.</a:t>
          </a:r>
          <a:endParaRPr lang="es-CO" sz="1800" kern="1200" dirty="0"/>
        </a:p>
      </dsp:txBody>
      <dsp:txXfrm rot="10800000">
        <a:off x="1037276" y="2157757"/>
        <a:ext cx="6619738" cy="1661149"/>
      </dsp:txXfrm>
    </dsp:sp>
    <dsp:sp modelId="{51054407-5712-40BB-9C0C-84B87EC5F57D}">
      <dsp:nvSpPr>
        <dsp:cNvPr id="0" name=""/>
        <dsp:cNvSpPr/>
      </dsp:nvSpPr>
      <dsp:spPr>
        <a:xfrm>
          <a:off x="0" y="2088238"/>
          <a:ext cx="1661149" cy="1661149"/>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4F052C-93E7-4B81-80F0-1760431A541C}">
      <dsp:nvSpPr>
        <dsp:cNvPr id="0" name=""/>
        <dsp:cNvSpPr/>
      </dsp:nvSpPr>
      <dsp:spPr>
        <a:xfrm rot="10800000">
          <a:off x="521107" y="4314772"/>
          <a:ext cx="7187385" cy="1661149"/>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2521" tIns="68580" rIns="128016" bIns="68580" numCol="1" spcCol="1270" anchor="ctr" anchorCtr="0">
          <a:noAutofit/>
        </a:bodyPr>
        <a:lstStyle/>
        <a:p>
          <a:pPr lvl="0" algn="ctr" defTabSz="800100" rtl="0">
            <a:lnSpc>
              <a:spcPct val="90000"/>
            </a:lnSpc>
            <a:spcBef>
              <a:spcPct val="0"/>
            </a:spcBef>
            <a:spcAft>
              <a:spcPct val="35000"/>
            </a:spcAft>
          </a:pPr>
          <a:r>
            <a:rPr lang="es-CO" sz="1800" kern="1200" dirty="0" smtClean="0"/>
            <a:t>La anorexia es un trastorno caracterizado por una pérdida auto inducida de peso, acompañada de distorsión de la imagen corporal (la persona se percibe gorda aunque esté delgada). A continuación vea los signos más notables.</a:t>
          </a:r>
          <a:endParaRPr lang="es-CO" sz="1800" kern="1200" dirty="0"/>
        </a:p>
      </dsp:txBody>
      <dsp:txXfrm rot="10800000">
        <a:off x="936394" y="4314772"/>
        <a:ext cx="6772098" cy="1661149"/>
      </dsp:txXfrm>
    </dsp:sp>
    <dsp:sp modelId="{8632DBC2-6AF3-4323-947D-7738D9188817}">
      <dsp:nvSpPr>
        <dsp:cNvPr id="0" name=""/>
        <dsp:cNvSpPr/>
      </dsp:nvSpPr>
      <dsp:spPr>
        <a:xfrm>
          <a:off x="0" y="4315514"/>
          <a:ext cx="1661149" cy="1661149"/>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31686B0E-F9F5-4C86-AF2E-A96A8C4D2B1F}"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BF7B1DFF-0F1C-4E95-A23B-0FCE9482EC24}" type="slidenum">
              <a:rPr lang="es-CO" smtClean="0"/>
              <a:t>‹Nº›</a:t>
            </a:fld>
            <a:endParaRPr lang="es-CO"/>
          </a:p>
        </p:txBody>
      </p:sp>
    </p:spTree>
    <p:extLst>
      <p:ext uri="{BB962C8B-B14F-4D97-AF65-F5344CB8AC3E}">
        <p14:creationId xmlns:p14="http://schemas.microsoft.com/office/powerpoint/2010/main" val="839261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31686B0E-F9F5-4C86-AF2E-A96A8C4D2B1F}"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BF7B1DFF-0F1C-4E95-A23B-0FCE9482EC24}" type="slidenum">
              <a:rPr lang="es-CO" smtClean="0"/>
              <a:t>‹Nº›</a:t>
            </a:fld>
            <a:endParaRPr lang="es-CO"/>
          </a:p>
        </p:txBody>
      </p:sp>
    </p:spTree>
    <p:extLst>
      <p:ext uri="{BB962C8B-B14F-4D97-AF65-F5344CB8AC3E}">
        <p14:creationId xmlns:p14="http://schemas.microsoft.com/office/powerpoint/2010/main" val="3006475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31686B0E-F9F5-4C86-AF2E-A96A8C4D2B1F}"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BF7B1DFF-0F1C-4E95-A23B-0FCE9482EC24}" type="slidenum">
              <a:rPr lang="es-CO" smtClean="0"/>
              <a:t>‹Nº›</a:t>
            </a:fld>
            <a:endParaRPr lang="es-CO"/>
          </a:p>
        </p:txBody>
      </p:sp>
    </p:spTree>
    <p:extLst>
      <p:ext uri="{BB962C8B-B14F-4D97-AF65-F5344CB8AC3E}">
        <p14:creationId xmlns:p14="http://schemas.microsoft.com/office/powerpoint/2010/main" val="1322263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31686B0E-F9F5-4C86-AF2E-A96A8C4D2B1F}"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BF7B1DFF-0F1C-4E95-A23B-0FCE9482EC24}" type="slidenum">
              <a:rPr lang="es-CO" smtClean="0"/>
              <a:t>‹Nº›</a:t>
            </a:fld>
            <a:endParaRPr lang="es-CO"/>
          </a:p>
        </p:txBody>
      </p:sp>
    </p:spTree>
    <p:extLst>
      <p:ext uri="{BB962C8B-B14F-4D97-AF65-F5344CB8AC3E}">
        <p14:creationId xmlns:p14="http://schemas.microsoft.com/office/powerpoint/2010/main" val="2087986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31686B0E-F9F5-4C86-AF2E-A96A8C4D2B1F}" type="datetimeFigureOut">
              <a:rPr lang="es-CO" smtClean="0"/>
              <a:t>19/09/2013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BF7B1DFF-0F1C-4E95-A23B-0FCE9482EC24}" type="slidenum">
              <a:rPr lang="es-CO" smtClean="0"/>
              <a:t>‹Nº›</a:t>
            </a:fld>
            <a:endParaRPr lang="es-CO"/>
          </a:p>
        </p:txBody>
      </p:sp>
    </p:spTree>
    <p:extLst>
      <p:ext uri="{BB962C8B-B14F-4D97-AF65-F5344CB8AC3E}">
        <p14:creationId xmlns:p14="http://schemas.microsoft.com/office/powerpoint/2010/main" val="2896657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31686B0E-F9F5-4C86-AF2E-A96A8C4D2B1F}" type="datetimeFigureOut">
              <a:rPr lang="es-CO" smtClean="0"/>
              <a:t>19/09/2013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BF7B1DFF-0F1C-4E95-A23B-0FCE9482EC24}" type="slidenum">
              <a:rPr lang="es-CO" smtClean="0"/>
              <a:t>‹Nº›</a:t>
            </a:fld>
            <a:endParaRPr lang="es-CO"/>
          </a:p>
        </p:txBody>
      </p:sp>
    </p:spTree>
    <p:extLst>
      <p:ext uri="{BB962C8B-B14F-4D97-AF65-F5344CB8AC3E}">
        <p14:creationId xmlns:p14="http://schemas.microsoft.com/office/powerpoint/2010/main" val="2651432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1686B0E-F9F5-4C86-AF2E-A96A8C4D2B1F}" type="datetimeFigureOut">
              <a:rPr lang="es-CO" smtClean="0"/>
              <a:t>19/09/2013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BF7B1DFF-0F1C-4E95-A23B-0FCE9482EC24}" type="slidenum">
              <a:rPr lang="es-CO" smtClean="0"/>
              <a:t>‹Nº›</a:t>
            </a:fld>
            <a:endParaRPr lang="es-CO"/>
          </a:p>
        </p:txBody>
      </p:sp>
    </p:spTree>
    <p:extLst>
      <p:ext uri="{BB962C8B-B14F-4D97-AF65-F5344CB8AC3E}">
        <p14:creationId xmlns:p14="http://schemas.microsoft.com/office/powerpoint/2010/main" val="1814114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1686B0E-F9F5-4C86-AF2E-A96A8C4D2B1F}"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BF7B1DFF-0F1C-4E95-A23B-0FCE9482EC24}" type="slidenum">
              <a:rPr lang="es-CO" smtClean="0"/>
              <a:t>‹Nº›</a:t>
            </a:fld>
            <a:endParaRPr lang="es-CO"/>
          </a:p>
        </p:txBody>
      </p:sp>
    </p:spTree>
    <p:extLst>
      <p:ext uri="{BB962C8B-B14F-4D97-AF65-F5344CB8AC3E}">
        <p14:creationId xmlns:p14="http://schemas.microsoft.com/office/powerpoint/2010/main" val="4127631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1686B0E-F9F5-4C86-AF2E-A96A8C4D2B1F}"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BF7B1DFF-0F1C-4E95-A23B-0FCE9482EC24}" type="slidenum">
              <a:rPr lang="es-CO" smtClean="0"/>
              <a:t>‹Nº›</a:t>
            </a:fld>
            <a:endParaRPr lang="es-CO"/>
          </a:p>
        </p:txBody>
      </p:sp>
    </p:spTree>
    <p:extLst>
      <p:ext uri="{BB962C8B-B14F-4D97-AF65-F5344CB8AC3E}">
        <p14:creationId xmlns:p14="http://schemas.microsoft.com/office/powerpoint/2010/main" val="1587488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31686B0E-F9F5-4C86-AF2E-A96A8C4D2B1F}"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BF7B1DFF-0F1C-4E95-A23B-0FCE9482EC24}" type="slidenum">
              <a:rPr lang="es-CO" smtClean="0"/>
              <a:t>‹Nº›</a:t>
            </a:fld>
            <a:endParaRPr lang="es-CO"/>
          </a:p>
        </p:txBody>
      </p:sp>
    </p:spTree>
    <p:extLst>
      <p:ext uri="{BB962C8B-B14F-4D97-AF65-F5344CB8AC3E}">
        <p14:creationId xmlns:p14="http://schemas.microsoft.com/office/powerpoint/2010/main" val="655599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31686B0E-F9F5-4C86-AF2E-A96A8C4D2B1F}"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BF7B1DFF-0F1C-4E95-A23B-0FCE9482EC24}" type="slidenum">
              <a:rPr lang="es-CO" smtClean="0"/>
              <a:t>‹Nº›</a:t>
            </a:fld>
            <a:endParaRPr lang="es-CO"/>
          </a:p>
        </p:txBody>
      </p:sp>
    </p:spTree>
    <p:extLst>
      <p:ext uri="{BB962C8B-B14F-4D97-AF65-F5344CB8AC3E}">
        <p14:creationId xmlns:p14="http://schemas.microsoft.com/office/powerpoint/2010/main" val="3745075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686B0E-F9F5-4C86-AF2E-A96A8C4D2B1F}" type="datetimeFigureOut">
              <a:rPr lang="es-CO" smtClean="0"/>
              <a:t>19/09/2013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B1DFF-0F1C-4E95-A23B-0FCE9482EC24}" type="slidenum">
              <a:rPr lang="es-CO" smtClean="0"/>
              <a:t>‹Nº›</a:t>
            </a:fld>
            <a:endParaRPr lang="es-CO"/>
          </a:p>
        </p:txBody>
      </p:sp>
    </p:spTree>
    <p:extLst>
      <p:ext uri="{BB962C8B-B14F-4D97-AF65-F5344CB8AC3E}">
        <p14:creationId xmlns:p14="http://schemas.microsoft.com/office/powerpoint/2010/main" val="35104131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476672"/>
            <a:ext cx="8856984" cy="1431032"/>
          </a:xfrm>
        </p:spPr>
        <p:txBody>
          <a:bodyPr>
            <a:normAutofit/>
          </a:bodyPr>
          <a:lstStyle/>
          <a:p>
            <a:r>
              <a:rPr lang="es-CO" dirty="0" smtClean="0">
                <a:latin typeface="Algerian" pitchFamily="82" charset="0"/>
              </a:rPr>
              <a:t>Y </a:t>
            </a:r>
            <a:r>
              <a:rPr lang="es-CO" smtClean="0">
                <a:latin typeface="Algerian" pitchFamily="82" charset="0"/>
              </a:rPr>
              <a:t>los bendijo dios</a:t>
            </a:r>
            <a:r>
              <a:rPr lang="es-CO" sz="8000" smtClean="0">
                <a:latin typeface="Algerian" pitchFamily="82" charset="0"/>
              </a:rPr>
              <a:t>: </a:t>
            </a:r>
            <a:r>
              <a:rPr lang="es-CO" sz="4000" dirty="0">
                <a:latin typeface="Algerian" pitchFamily="82" charset="0"/>
              </a:rPr>
              <a:t>Clase </a:t>
            </a:r>
            <a:r>
              <a:rPr lang="es-CO" sz="4000" dirty="0" smtClean="0">
                <a:latin typeface="Algerian" pitchFamily="82" charset="0"/>
              </a:rPr>
              <a:t>10</a:t>
            </a:r>
            <a:endParaRPr lang="es-CO" dirty="0"/>
          </a:p>
        </p:txBody>
      </p:sp>
      <p:sp>
        <p:nvSpPr>
          <p:cNvPr id="4" name="3 Rectángulo"/>
          <p:cNvSpPr/>
          <p:nvPr/>
        </p:nvSpPr>
        <p:spPr>
          <a:xfrm>
            <a:off x="664547" y="2060848"/>
            <a:ext cx="7490522" cy="584775"/>
          </a:xfrm>
          <a:prstGeom prst="rect">
            <a:avLst/>
          </a:prstGeom>
        </p:spPr>
        <p:txBody>
          <a:bodyPr wrap="square">
            <a:spAutoFit/>
          </a:bodyPr>
          <a:lstStyle/>
          <a:p>
            <a:pPr algn="ctr"/>
            <a:r>
              <a:rPr lang="es-CO" sz="3200" b="1" i="1" dirty="0">
                <a:solidFill>
                  <a:srgbClr val="0070C0"/>
                </a:solidFill>
              </a:rPr>
              <a:t>Una carrera para ejercer todos los día</a:t>
            </a:r>
          </a:p>
        </p:txBody>
      </p:sp>
      <p:sp>
        <p:nvSpPr>
          <p:cNvPr id="5" name="4 Rectángulo"/>
          <p:cNvSpPr/>
          <p:nvPr/>
        </p:nvSpPr>
        <p:spPr>
          <a:xfrm>
            <a:off x="507143" y="3604361"/>
            <a:ext cx="8280920" cy="1600438"/>
          </a:xfrm>
          <a:prstGeom prst="rect">
            <a:avLst/>
          </a:prstGeom>
        </p:spPr>
        <p:txBody>
          <a:bodyPr wrap="square">
            <a:spAutoFit/>
          </a:bodyPr>
          <a:lstStyle/>
          <a:p>
            <a:r>
              <a:rPr lang="es-CO" sz="4400" dirty="0" smtClean="0"/>
              <a:t>       Tema: </a:t>
            </a:r>
            <a:r>
              <a:rPr lang="es-CO" sz="5400" dirty="0" smtClean="0">
                <a:solidFill>
                  <a:srgbClr val="FF0000"/>
                </a:solidFill>
                <a:latin typeface="Harlow Solid Italic" pitchFamily="82" charset="0"/>
              </a:rPr>
              <a:t>¿Comer o no comer? </a:t>
            </a:r>
            <a:r>
              <a:rPr lang="es-CO" sz="4400" dirty="0" smtClean="0"/>
              <a:t>Esa no es la cuestión </a:t>
            </a:r>
            <a:endParaRPr lang="es-CO" sz="7200" b="1" dirty="0" smtClean="0">
              <a:solidFill>
                <a:srgbClr val="FF0000"/>
              </a:solidFill>
            </a:endParaRPr>
          </a:p>
        </p:txBody>
      </p:sp>
    </p:spTree>
    <p:extLst>
      <p:ext uri="{BB962C8B-B14F-4D97-AF65-F5344CB8AC3E}">
        <p14:creationId xmlns:p14="http://schemas.microsoft.com/office/powerpoint/2010/main" val="28828512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6000" b="1" dirty="0" smtClean="0">
                <a:solidFill>
                  <a:srgbClr val="002060"/>
                </a:solidFill>
                <a:latin typeface="Agency FB" pitchFamily="34" charset="0"/>
              </a:rPr>
              <a:t>Trastornos alimenticios</a:t>
            </a:r>
            <a:endParaRPr lang="es-CO" sz="6000" b="1" dirty="0">
              <a:solidFill>
                <a:srgbClr val="002060"/>
              </a:solidFill>
              <a:latin typeface="Agency FB" pitchFamily="34" charset="0"/>
            </a:endParaRPr>
          </a:p>
        </p:txBody>
      </p:sp>
      <p:pic>
        <p:nvPicPr>
          <p:cNvPr id="1026" name="Picture 2" descr="http://t2.gstatic.com/images?q=tbn:ANd9GcRG8lUDMOhwt6nAb0SDrvqyWfJ-AWO_hR1inOhNnBsacuwlUTRn7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791284"/>
            <a:ext cx="3816424" cy="46620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t0.gstatic.com/images?q=tbn:ANd9GcRCGEBnf9_rWhvG67oGgw3vJRbdLID_bQZ6LvI7bkxlCrv6SK1j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791284"/>
            <a:ext cx="4752528" cy="4662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74296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half" idx="1"/>
          </p:nvPr>
        </p:nvSpPr>
        <p:spPr>
          <a:xfrm>
            <a:off x="457200" y="692696"/>
            <a:ext cx="3610744" cy="5433467"/>
          </a:xfrm>
          <a:blipFill>
            <a:blip r:embed="rId2"/>
            <a:tile tx="0" ty="0" sx="100000" sy="100000" flip="none" algn="tl"/>
          </a:blipFill>
        </p:spPr>
        <p:txBody>
          <a:bodyPr>
            <a:normAutofit fontScale="92500" lnSpcReduction="10000"/>
          </a:bodyPr>
          <a:lstStyle/>
          <a:p>
            <a:pPr marL="0" indent="0" algn="r">
              <a:buNone/>
            </a:pPr>
            <a:r>
              <a:rPr lang="es-CO" dirty="0" smtClean="0"/>
              <a:t>La prevención de estos problemas requiere que se inculquen buenos hábitos alimenticios, se motive al ejercicio frecuente y se rechacen los estándares de belleza promovidos o impuestos. </a:t>
            </a:r>
          </a:p>
          <a:p>
            <a:pPr marL="0" indent="0" algn="r">
              <a:buNone/>
            </a:pPr>
            <a:endParaRPr lang="es-CO" dirty="0"/>
          </a:p>
          <a:p>
            <a:pPr marL="0" indent="0" algn="r">
              <a:buNone/>
            </a:pPr>
            <a:r>
              <a:rPr lang="es-CO" dirty="0" smtClean="0"/>
              <a:t>Los jóvenes deben aprender a valorarse por razones diferentes a su apariencia física.</a:t>
            </a:r>
            <a:endParaRPr lang="es-CO" dirty="0"/>
          </a:p>
        </p:txBody>
      </p:sp>
      <p:sp>
        <p:nvSpPr>
          <p:cNvPr id="6" name="5 Marcador de contenido"/>
          <p:cNvSpPr>
            <a:spLocks noGrp="1"/>
          </p:cNvSpPr>
          <p:nvPr>
            <p:ph sz="half" idx="2"/>
          </p:nvPr>
        </p:nvSpPr>
        <p:spPr>
          <a:xfrm>
            <a:off x="5220072" y="692696"/>
            <a:ext cx="3466728" cy="5433467"/>
          </a:xfrm>
          <a:blipFill>
            <a:blip r:embed="rId2"/>
            <a:tile tx="0" ty="0" sx="100000" sy="100000" flip="none" algn="tl"/>
          </a:blipFill>
        </p:spPr>
        <p:txBody>
          <a:bodyPr>
            <a:normAutofit fontScale="92500" lnSpcReduction="10000"/>
          </a:bodyPr>
          <a:lstStyle/>
          <a:p>
            <a:pPr marL="0" indent="0">
              <a:buNone/>
            </a:pPr>
            <a:r>
              <a:rPr lang="es-CO" dirty="0" smtClean="0"/>
              <a:t>Se calcula que en Colombia hay cerca de 80.000 jóvenes, entre 14 y 19 años, con anorexia o a bulimia. Los adolescentes tratan de ocultar que las sufren y las consecuencias pueden ser irreversibles si no se detectan a tiempo. </a:t>
            </a:r>
          </a:p>
          <a:p>
            <a:pPr marL="0" indent="0">
              <a:buNone/>
            </a:pPr>
            <a:r>
              <a:rPr lang="es-CO" dirty="0" smtClean="0"/>
              <a:t>Aquí aprenderá a diferenciarlas y a reconocer sus síntomas.</a:t>
            </a:r>
            <a:endParaRPr lang="es-CO" dirty="0"/>
          </a:p>
        </p:txBody>
      </p:sp>
      <p:sp>
        <p:nvSpPr>
          <p:cNvPr id="7" name="6 Cerrar llave"/>
          <p:cNvSpPr/>
          <p:nvPr/>
        </p:nvSpPr>
        <p:spPr>
          <a:xfrm flipH="1">
            <a:off x="4788023" y="764704"/>
            <a:ext cx="417189" cy="525658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8" name="7 Cerrar llave"/>
          <p:cNvSpPr/>
          <p:nvPr/>
        </p:nvSpPr>
        <p:spPr>
          <a:xfrm>
            <a:off x="4067944" y="764704"/>
            <a:ext cx="360040" cy="525658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2301736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p:cTn id="13"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 calcmode="lin" valueType="num">
                                      <p:cBhvr>
                                        <p:cTn id="21"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6">
                                            <p:txEl>
                                              <p:pRg st="0" end="0"/>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 calcmode="lin" valueType="num">
                                      <p:cBhvr>
                                        <p:cTn id="27"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8"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29"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30" dur="1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a:xfrm>
            <a:off x="323528" y="188640"/>
            <a:ext cx="4824536" cy="4320480"/>
          </a:xfrm>
          <a:blipFill>
            <a:blip r:embed="rId2"/>
            <a:tile tx="0" ty="0" sx="100000" sy="100000" flip="none" algn="tl"/>
          </a:blipFill>
        </p:spPr>
        <p:txBody>
          <a:bodyPr>
            <a:noAutofit/>
          </a:bodyPr>
          <a:lstStyle/>
          <a:p>
            <a:pPr marL="0" indent="0" algn="ctr">
              <a:buNone/>
            </a:pPr>
            <a:r>
              <a:rPr lang="es-CO" sz="3600" dirty="0" smtClean="0"/>
              <a:t>Uno de los Mandamientos de la Ley de Dios, y que además, es el más corto, con solamente 9 letras dice: «No matarás» </a:t>
            </a:r>
          </a:p>
          <a:p>
            <a:pPr marL="0" indent="0" algn="ctr">
              <a:buNone/>
            </a:pPr>
            <a:r>
              <a:rPr lang="es-CO" sz="3600" dirty="0" smtClean="0">
                <a:solidFill>
                  <a:srgbClr val="FF0000"/>
                </a:solidFill>
              </a:rPr>
              <a:t>(Éxodo 20:13)</a:t>
            </a:r>
            <a:r>
              <a:rPr lang="es-CO" sz="3600" dirty="0" smtClean="0"/>
              <a:t>. </a:t>
            </a:r>
            <a:endParaRPr lang="es-CO" sz="3600" dirty="0"/>
          </a:p>
        </p:txBody>
      </p:sp>
      <p:pic>
        <p:nvPicPr>
          <p:cNvPr id="1026" name="Picture 2" descr="http://2.bp.blogspot.com/-Xf-cbvkSbI8/Tz23A93NF1I/AAAAAAAAAAk/vhlExq9AXss/s320/Mandamiento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332656"/>
            <a:ext cx="3995936" cy="4320479"/>
          </a:xfrm>
          <a:prstGeom prst="rect">
            <a:avLst/>
          </a:prstGeom>
          <a:noFill/>
          <a:extLst>
            <a:ext uri="{909E8E84-426E-40DD-AFC4-6F175D3DCCD1}">
              <a14:hiddenFill xmlns:a14="http://schemas.microsoft.com/office/drawing/2010/main">
                <a:solidFill>
                  <a:srgbClr val="FFFFFF"/>
                </a:solidFill>
              </a14:hiddenFill>
            </a:ext>
          </a:extLst>
        </p:spPr>
      </p:pic>
      <p:sp>
        <p:nvSpPr>
          <p:cNvPr id="7" name="6 Rectángulo"/>
          <p:cNvSpPr/>
          <p:nvPr/>
        </p:nvSpPr>
        <p:spPr>
          <a:xfrm>
            <a:off x="323528" y="5013176"/>
            <a:ext cx="8568952" cy="1384995"/>
          </a:xfrm>
          <a:prstGeom prst="rect">
            <a:avLst/>
          </a:prstGeom>
          <a:blipFill>
            <a:blip r:embed="rId4"/>
            <a:tile tx="0" ty="0" sx="100000" sy="100000" flip="none" algn="tl"/>
          </a:blipFill>
        </p:spPr>
        <p:txBody>
          <a:bodyPr wrap="square">
            <a:spAutoFit/>
          </a:bodyPr>
          <a:lstStyle/>
          <a:p>
            <a:pPr algn="ctr"/>
            <a:r>
              <a:rPr lang="es-CO" sz="2800" dirty="0"/>
              <a:t>Este mandamiento no solamente nos prohíbe matar a nuestro prójimo sino, cuidarnos de no matarnos a nosotros mismos </a:t>
            </a:r>
            <a:r>
              <a:rPr lang="es-CO" sz="2800" dirty="0">
                <a:solidFill>
                  <a:srgbClr val="FF0000"/>
                </a:solidFill>
              </a:rPr>
              <a:t>(lea 1Cor.3:16,17).  </a:t>
            </a:r>
          </a:p>
        </p:txBody>
      </p:sp>
    </p:spTree>
    <p:extLst>
      <p:ext uri="{BB962C8B-B14F-4D97-AF65-F5344CB8AC3E}">
        <p14:creationId xmlns:p14="http://schemas.microsoft.com/office/powerpoint/2010/main" val="287856397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788160083"/>
              </p:ext>
            </p:extLst>
          </p:nvPr>
        </p:nvGraphicFramePr>
        <p:xfrm>
          <a:off x="457200" y="836712"/>
          <a:ext cx="8229600" cy="5289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223088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Recuerda. </a:t>
            </a:r>
            <a:r>
              <a:rPr lang="es-CO" b="1" dirty="0" smtClean="0">
                <a:solidFill>
                  <a:srgbClr val="FF0000"/>
                </a:solidFill>
                <a:latin typeface="Lucida Calligraphy" pitchFamily="66" charset="0"/>
              </a:rPr>
              <a:t>¿Comer o no comer?: </a:t>
            </a:r>
            <a:br>
              <a:rPr lang="es-CO" b="1" dirty="0" smtClean="0">
                <a:solidFill>
                  <a:srgbClr val="FF0000"/>
                </a:solidFill>
                <a:latin typeface="Lucida Calligraphy" pitchFamily="66" charset="0"/>
              </a:rPr>
            </a:br>
            <a:r>
              <a:rPr lang="es-CO" b="1" dirty="0" smtClean="0">
                <a:solidFill>
                  <a:srgbClr val="FF0000"/>
                </a:solidFill>
                <a:latin typeface="Lucida Calligraphy" pitchFamily="66" charset="0"/>
              </a:rPr>
              <a:t>Esa no es la cuestión.</a:t>
            </a:r>
            <a:endParaRPr lang="es-CO" b="1" dirty="0">
              <a:solidFill>
                <a:srgbClr val="FF0000"/>
              </a:solidFill>
              <a:latin typeface="Lucida Calligraphy" pitchFamily="66"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719137025"/>
              </p:ext>
            </p:extLst>
          </p:nvPr>
        </p:nvGraphicFramePr>
        <p:xfrm>
          <a:off x="457200" y="1600200"/>
          <a:ext cx="8229600" cy="499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95145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4278553862"/>
              </p:ext>
            </p:extLst>
          </p:nvPr>
        </p:nvGraphicFramePr>
        <p:xfrm>
          <a:off x="457200" y="476672"/>
          <a:ext cx="8229600"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71447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half" idx="1"/>
          </p:nvPr>
        </p:nvSpPr>
        <p:spPr>
          <a:xfrm>
            <a:off x="457200" y="620688"/>
            <a:ext cx="3610744" cy="5505475"/>
          </a:xfrm>
        </p:spPr>
        <p:txBody>
          <a:bodyPr>
            <a:normAutofit fontScale="85000" lnSpcReduction="10000"/>
          </a:bodyPr>
          <a:lstStyle/>
          <a:p>
            <a:pPr marL="0" indent="0" algn="r">
              <a:buNone/>
            </a:pPr>
            <a:r>
              <a:rPr lang="es-CO" dirty="0" smtClean="0"/>
              <a:t>Restricción extrema en la alimentación o uso de métodos purgativos (cada plato es minuciosamente espulgado).</a:t>
            </a:r>
          </a:p>
          <a:p>
            <a:pPr marL="0" indent="0" algn="r">
              <a:buNone/>
            </a:pPr>
            <a:r>
              <a:rPr lang="es-CO" dirty="0" smtClean="0"/>
              <a:t>Rechazo a mantener el peso corporal igual o por encima del valor mínimo normal.</a:t>
            </a:r>
          </a:p>
          <a:p>
            <a:pPr marL="0" indent="0" algn="r">
              <a:buNone/>
            </a:pPr>
            <a:r>
              <a:rPr lang="es-CO" dirty="0" smtClean="0"/>
              <a:t>Miedo intenso a ganar </a:t>
            </a:r>
            <a:r>
              <a:rPr lang="es-CO" dirty="0"/>
              <a:t>p</a:t>
            </a:r>
            <a:r>
              <a:rPr lang="es-CO" dirty="0" smtClean="0"/>
              <a:t>eso o a convertirse en obeso incluso estando por debajo del peso normal. </a:t>
            </a:r>
          </a:p>
          <a:p>
            <a:pPr marL="0" indent="0" algn="r">
              <a:buNone/>
            </a:pPr>
            <a:r>
              <a:rPr lang="es-CO" dirty="0" smtClean="0"/>
              <a:t>Alteración de la percepción del peso o la altura.</a:t>
            </a:r>
            <a:endParaRPr lang="es-CO" dirty="0"/>
          </a:p>
        </p:txBody>
      </p:sp>
      <p:sp>
        <p:nvSpPr>
          <p:cNvPr id="6" name="5 Marcador de contenido"/>
          <p:cNvSpPr>
            <a:spLocks noGrp="1"/>
          </p:cNvSpPr>
          <p:nvPr>
            <p:ph sz="half" idx="2"/>
          </p:nvPr>
        </p:nvSpPr>
        <p:spPr>
          <a:xfrm>
            <a:off x="5004048" y="620688"/>
            <a:ext cx="3682752" cy="5505475"/>
          </a:xfrm>
        </p:spPr>
        <p:txBody>
          <a:bodyPr>
            <a:normAutofit fontScale="85000" lnSpcReduction="10000"/>
          </a:bodyPr>
          <a:lstStyle/>
          <a:p>
            <a:pPr marL="0" indent="0">
              <a:buNone/>
            </a:pPr>
            <a:r>
              <a:rPr lang="es-CO" dirty="0" smtClean="0"/>
              <a:t>Negación, a pesar de conceptos médicos, del peligro que genera estar por debajo del peso adecuado.</a:t>
            </a:r>
          </a:p>
          <a:p>
            <a:pPr marL="0" indent="0">
              <a:buNone/>
            </a:pPr>
            <a:r>
              <a:rPr lang="es-CO" dirty="0" smtClean="0"/>
              <a:t>Ausencia de al menos tres ciclos menstruales consecutivos.</a:t>
            </a:r>
          </a:p>
          <a:p>
            <a:pPr marL="0" indent="0">
              <a:buNone/>
            </a:pPr>
            <a:r>
              <a:rPr lang="es-CO" dirty="0" smtClean="0"/>
              <a:t>Ejercicio en exceso.</a:t>
            </a:r>
          </a:p>
          <a:p>
            <a:pPr marL="0" indent="0">
              <a:buNone/>
            </a:pPr>
            <a:r>
              <a:rPr lang="es-CO" dirty="0" smtClean="0"/>
              <a:t>Esconde o bota la comida e insistir en comer a solas.</a:t>
            </a:r>
          </a:p>
          <a:p>
            <a:pPr marL="0" indent="0">
              <a:buNone/>
            </a:pPr>
            <a:r>
              <a:rPr lang="es-CO" dirty="0" smtClean="0"/>
              <a:t>Mentir sobre la cantidad de comida que se ingiere.</a:t>
            </a:r>
            <a:endParaRPr lang="es-CO" dirty="0"/>
          </a:p>
        </p:txBody>
      </p:sp>
      <p:sp>
        <p:nvSpPr>
          <p:cNvPr id="7" name="6 Cerrar llave"/>
          <p:cNvSpPr/>
          <p:nvPr/>
        </p:nvSpPr>
        <p:spPr>
          <a:xfrm>
            <a:off x="3923928" y="692696"/>
            <a:ext cx="504056" cy="51845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8" name="7 Abrir llave"/>
          <p:cNvSpPr/>
          <p:nvPr/>
        </p:nvSpPr>
        <p:spPr>
          <a:xfrm>
            <a:off x="4572000" y="692696"/>
            <a:ext cx="648072" cy="518457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344737857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32" dur="5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randombar(horizontal)">
                                      <p:cBhvr>
                                        <p:cTn id="37" dur="500"/>
                                        <p:tgtEl>
                                          <p:spTgt spid="6">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6">
                                            <p:txEl>
                                              <p:pRg st="3" end="3"/>
                                            </p:txEl>
                                          </p:spTgt>
                                        </p:tgtEl>
                                        <p:attrNameLst>
                                          <p:attrName>style.visibility</p:attrName>
                                        </p:attrNameLst>
                                      </p:cBhvr>
                                      <p:to>
                                        <p:strVal val="visible"/>
                                      </p:to>
                                    </p:set>
                                    <p:animEffect transition="in" filter="randombar(horizontal)">
                                      <p:cBhvr>
                                        <p:cTn id="42" dur="500"/>
                                        <p:tgtEl>
                                          <p:spTgt spid="6">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animEffect transition="in" filter="randombar(horizontal)">
                                      <p:cBhvr>
                                        <p:cTn id="4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a:bodyPr>
          <a:lstStyle/>
          <a:p>
            <a:r>
              <a:rPr lang="es-CO" sz="5400" b="1" i="1" dirty="0" smtClean="0">
                <a:solidFill>
                  <a:srgbClr val="FF0000"/>
                </a:solidFill>
                <a:latin typeface="Harlow Solid Italic" pitchFamily="82" charset="0"/>
              </a:rPr>
              <a:t>Obesidad y sobrepeso</a:t>
            </a:r>
            <a:endParaRPr lang="es-CO" sz="5400" b="1" i="1" dirty="0">
              <a:solidFill>
                <a:srgbClr val="FF0000"/>
              </a:solidFill>
              <a:latin typeface="Harlow Solid Italic" pitchFamily="82" charset="0"/>
            </a:endParaRPr>
          </a:p>
        </p:txBody>
      </p:sp>
      <p:sp>
        <p:nvSpPr>
          <p:cNvPr id="6" name="5 Marcador de contenido"/>
          <p:cNvSpPr>
            <a:spLocks noGrp="1"/>
          </p:cNvSpPr>
          <p:nvPr>
            <p:ph idx="1"/>
          </p:nvPr>
        </p:nvSpPr>
        <p:spPr>
          <a:xfrm>
            <a:off x="457200" y="1600200"/>
            <a:ext cx="5122912" cy="2908921"/>
          </a:xfrm>
        </p:spPr>
        <p:txBody>
          <a:bodyPr>
            <a:normAutofit fontScale="92500" lnSpcReduction="20000"/>
          </a:bodyPr>
          <a:lstStyle/>
          <a:p>
            <a:pPr marL="0" indent="0">
              <a:buNone/>
            </a:pPr>
            <a:r>
              <a:rPr lang="es-CO" dirty="0" smtClean="0"/>
              <a:t>La obesidad es la acumulación excesiva de grasa en el organismo, que genera un aumento de peso corporal por encima del que correspondería según la estatura, el sexo y la edad.  </a:t>
            </a:r>
            <a:endParaRPr lang="es-CO" dirty="0"/>
          </a:p>
        </p:txBody>
      </p:sp>
      <p:pic>
        <p:nvPicPr>
          <p:cNvPr id="1026" name="Picture 2" descr="http://medicablogs.diariomedico.com/micro/files/2013/05/obesidad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844825"/>
            <a:ext cx="3422154" cy="2664296"/>
          </a:xfrm>
          <a:prstGeom prst="rect">
            <a:avLst/>
          </a:prstGeom>
          <a:noFill/>
          <a:extLst>
            <a:ext uri="{909E8E84-426E-40DD-AFC4-6F175D3DCCD1}">
              <a14:hiddenFill xmlns:a14="http://schemas.microsoft.com/office/drawing/2010/main">
                <a:solidFill>
                  <a:srgbClr val="FFFFFF"/>
                </a:solidFill>
              </a14:hiddenFill>
            </a:ext>
          </a:extLst>
        </p:spPr>
      </p:pic>
      <p:sp>
        <p:nvSpPr>
          <p:cNvPr id="7" name="6 Rectángulo"/>
          <p:cNvSpPr/>
          <p:nvPr/>
        </p:nvSpPr>
        <p:spPr>
          <a:xfrm>
            <a:off x="395536" y="4869160"/>
            <a:ext cx="8606730" cy="1384995"/>
          </a:xfrm>
          <a:prstGeom prst="rect">
            <a:avLst/>
          </a:prstGeom>
        </p:spPr>
        <p:txBody>
          <a:bodyPr wrap="square">
            <a:spAutoFit/>
          </a:bodyPr>
          <a:lstStyle/>
          <a:p>
            <a:pPr algn="ctr"/>
            <a:r>
              <a:rPr lang="es-CO" sz="2800" dirty="0"/>
              <a:t>Una de las formas más utilizadas para calcular el sobrepeso se </a:t>
            </a:r>
            <a:r>
              <a:rPr lang="es-CO" sz="2800" dirty="0" smtClean="0"/>
              <a:t>conoce </a:t>
            </a:r>
            <a:r>
              <a:rPr lang="es-CO" sz="2800" dirty="0"/>
              <a:t>como índice de masa corporal o IMC.</a:t>
            </a:r>
          </a:p>
        </p:txBody>
      </p:sp>
    </p:spTree>
    <p:extLst>
      <p:ext uri="{BB962C8B-B14F-4D97-AF65-F5344CB8AC3E}">
        <p14:creationId xmlns:p14="http://schemas.microsoft.com/office/powerpoint/2010/main" val="42153261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heel(1)">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4978896" cy="3096344"/>
          </a:xfrm>
        </p:spPr>
        <p:txBody>
          <a:bodyPr>
            <a:normAutofit fontScale="85000" lnSpcReduction="10000"/>
          </a:bodyPr>
          <a:lstStyle/>
          <a:p>
            <a:pPr marL="0" indent="0">
              <a:buNone/>
            </a:pPr>
            <a:r>
              <a:rPr lang="es-CO" dirty="0" smtClean="0"/>
              <a:t>Para determinar el de cada persona hay que dividir el peso en kilos por la estatura en metros elevada al cuadrado. Por ejemplo, si una persona mide 1,75 metros y pesa 90 kilos, para establecer su IMC se deberá hacer la siguiente operación.</a:t>
            </a:r>
            <a:endParaRPr lang="es-CO" dirty="0"/>
          </a:p>
        </p:txBody>
      </p:sp>
      <p:pic>
        <p:nvPicPr>
          <p:cNvPr id="4098" name="Picture 2" descr="http://t1.gstatic.com/images?q=tbn:ANd9GcSYURMVVtw2GeL3GDRKP2Rg_BHHYPqYGtsEkKV9HsUefT4K-UXxQ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476672"/>
            <a:ext cx="3096344" cy="288032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95536" y="3789040"/>
            <a:ext cx="8424936" cy="2369880"/>
          </a:xfrm>
          <a:prstGeom prst="rect">
            <a:avLst/>
          </a:prstGeom>
        </p:spPr>
        <p:txBody>
          <a:bodyPr wrap="square">
            <a:spAutoFit/>
          </a:bodyPr>
          <a:lstStyle/>
          <a:p>
            <a:pPr algn="ctr"/>
            <a:r>
              <a:rPr lang="es-CO" sz="2800" b="1" dirty="0"/>
              <a:t>90/(1,75) =90/3,06 =29,4</a:t>
            </a:r>
          </a:p>
          <a:p>
            <a:pPr algn="ctr"/>
            <a:r>
              <a:rPr lang="es-CO" sz="2400" dirty="0"/>
              <a:t>Según la </a:t>
            </a:r>
            <a:r>
              <a:rPr lang="es-CO" sz="2400" dirty="0" smtClean="0"/>
              <a:t>organización </a:t>
            </a:r>
            <a:r>
              <a:rPr lang="es-CO" sz="2400" dirty="0"/>
              <a:t>mundial de la salud, el IMC normal debe estar entre 18,5 y 24,9; el sobrepeso, entre 25 y 29,5 y la </a:t>
            </a:r>
            <a:r>
              <a:rPr lang="es-CO" sz="2400" dirty="0" smtClean="0"/>
              <a:t>obesidad, </a:t>
            </a:r>
            <a:r>
              <a:rPr lang="es-CO" sz="2400" dirty="0"/>
              <a:t>a partir de 30. Por debajo de 18 la persona tiene un peso </a:t>
            </a:r>
            <a:r>
              <a:rPr lang="es-CO" sz="2400" dirty="0" smtClean="0"/>
              <a:t>sobre normal. Luego </a:t>
            </a:r>
            <a:r>
              <a:rPr lang="es-CO" sz="2400" dirty="0"/>
              <a:t>la persona que </a:t>
            </a:r>
            <a:r>
              <a:rPr lang="es-CO" sz="2400" dirty="0" smtClean="0"/>
              <a:t>pusimos </a:t>
            </a:r>
            <a:r>
              <a:rPr lang="es-CO" sz="2400" dirty="0"/>
              <a:t>como ejemplo estaría con sobrepeso y al borde de la </a:t>
            </a:r>
            <a:r>
              <a:rPr lang="es-CO" sz="2400" dirty="0" smtClean="0"/>
              <a:t>obesidad. </a:t>
            </a:r>
            <a:endParaRPr lang="es-CO" sz="2400" dirty="0"/>
          </a:p>
        </p:txBody>
      </p:sp>
    </p:spTree>
    <p:extLst>
      <p:ext uri="{BB962C8B-B14F-4D97-AF65-F5344CB8AC3E}">
        <p14:creationId xmlns:p14="http://schemas.microsoft.com/office/powerpoint/2010/main" val="32381478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FF0000"/>
                </a:solidFill>
              </a:rPr>
              <a:t>Una persona obesa está propensa a las siguientes enfermedades</a:t>
            </a:r>
            <a:endParaRPr lang="es-CO" b="1" i="1" dirty="0">
              <a:solidFill>
                <a:srgbClr val="FF0000"/>
              </a:solidFill>
            </a:endParaRPr>
          </a:p>
        </p:txBody>
      </p:sp>
      <p:pic>
        <p:nvPicPr>
          <p:cNvPr id="3074" name="Picture 2" descr="http://www.juntadeandalucia.es/averroes/~29701428/salud/nuevima/obesida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700808"/>
            <a:ext cx="8496944" cy="489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6201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 calcmode="lin" valueType="num">
                                      <p:cBhvr>
                                        <p:cTn id="9" dur="1000" fill="hold"/>
                                        <p:tgtEl>
                                          <p:spTgt spid="3074"/>
                                        </p:tgtEl>
                                        <p:attrNameLst>
                                          <p:attrName>style.rotation</p:attrName>
                                        </p:attrNameLst>
                                      </p:cBhvr>
                                      <p:tavLst>
                                        <p:tav tm="0">
                                          <p:val>
                                            <p:fltVal val="90"/>
                                          </p:val>
                                        </p:tav>
                                        <p:tav tm="100000">
                                          <p:val>
                                            <p:fltVal val="0"/>
                                          </p:val>
                                        </p:tav>
                                      </p:tavLst>
                                    </p:anim>
                                    <p:animEffect transition="in" filter="fade">
                                      <p:cBhvr>
                                        <p:cTn id="10"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251520" y="274638"/>
            <a:ext cx="8640960" cy="1498178"/>
          </a:xfrm>
        </p:spPr>
        <p:txBody>
          <a:bodyPr>
            <a:noAutofit/>
          </a:bodyPr>
          <a:lstStyle/>
          <a:p>
            <a:r>
              <a:rPr lang="es-CO" sz="1800" b="1" dirty="0" smtClean="0"/>
              <a:t/>
            </a:r>
            <a:br>
              <a:rPr lang="es-CO" sz="1800" b="1" dirty="0" smtClean="0"/>
            </a:br>
            <a:r>
              <a:rPr lang="es-CO" sz="2000" b="1" dirty="0" smtClean="0"/>
              <a:t>Las </a:t>
            </a:r>
            <a:r>
              <a:rPr lang="es-CO" sz="2000" b="1" dirty="0"/>
              <a:t>causas de la OBESIDAD hasta el día de hoy no han sido del todo comprendidas pero se sabe que existen muchos factores causantes de esta grave enfermedad, unos que parecen ser muy sencillos y otros bastante complicados.</a:t>
            </a:r>
            <a:br>
              <a:rPr lang="es-CO" sz="2000" b="1" dirty="0"/>
            </a:br>
            <a:r>
              <a:rPr lang="es-CO" sz="2000" b="1" dirty="0">
                <a:solidFill>
                  <a:srgbClr val="FF0000"/>
                </a:solidFill>
              </a:rPr>
              <a:t>Por mencionar las más importantes causas, tenemos las siguientes:</a:t>
            </a:r>
            <a:br>
              <a:rPr lang="es-CO" sz="2000" b="1" dirty="0">
                <a:solidFill>
                  <a:srgbClr val="FF0000"/>
                </a:solidFill>
              </a:rPr>
            </a:br>
            <a:endParaRPr lang="es-CO" sz="1600" b="1" dirty="0">
              <a:solidFill>
                <a:srgbClr val="FF0000"/>
              </a:solidFill>
            </a:endParaRPr>
          </a:p>
        </p:txBody>
      </p:sp>
      <p:sp>
        <p:nvSpPr>
          <p:cNvPr id="3" name="2 Marcador de contenido"/>
          <p:cNvSpPr>
            <a:spLocks noGrp="1"/>
          </p:cNvSpPr>
          <p:nvPr>
            <p:ph sz="half" idx="1"/>
          </p:nvPr>
        </p:nvSpPr>
        <p:spPr>
          <a:xfrm>
            <a:off x="467544" y="1988840"/>
            <a:ext cx="3528392" cy="4065315"/>
          </a:xfrm>
        </p:spPr>
        <p:txBody>
          <a:bodyPr>
            <a:normAutofit fontScale="92500" lnSpcReduction="20000"/>
          </a:bodyPr>
          <a:lstStyle/>
          <a:p>
            <a:pPr marL="0" indent="0" algn="r">
              <a:buNone/>
            </a:pPr>
            <a:r>
              <a:rPr lang="es-CO" dirty="0" smtClean="0"/>
              <a:t>De acuerdo con el Instituto Colombiano de Bienestar Familiar, en 2010 el 51,2% de los adultos sufría de sobrepeso y el 16,5%, obesidad.  </a:t>
            </a:r>
            <a:endParaRPr lang="es-CO" dirty="0"/>
          </a:p>
        </p:txBody>
      </p:sp>
      <p:sp>
        <p:nvSpPr>
          <p:cNvPr id="8" name="7 Marcador de contenido"/>
          <p:cNvSpPr>
            <a:spLocks noGrp="1"/>
          </p:cNvSpPr>
          <p:nvPr>
            <p:ph sz="half" idx="2"/>
          </p:nvPr>
        </p:nvSpPr>
        <p:spPr>
          <a:xfrm>
            <a:off x="5580112" y="2060848"/>
            <a:ext cx="3168352" cy="4065315"/>
          </a:xfrm>
        </p:spPr>
        <p:txBody>
          <a:bodyPr>
            <a:normAutofit fontScale="92500" lnSpcReduction="20000"/>
          </a:bodyPr>
          <a:lstStyle/>
          <a:p>
            <a:pPr marL="0" indent="0">
              <a:buNone/>
            </a:pPr>
            <a:r>
              <a:rPr lang="es-CO" dirty="0" smtClean="0"/>
              <a:t>Genéticas.</a:t>
            </a:r>
          </a:p>
          <a:p>
            <a:pPr marL="0" indent="0">
              <a:buNone/>
            </a:pPr>
            <a:r>
              <a:rPr lang="es-CO" dirty="0" smtClean="0"/>
              <a:t>Metabólicas</a:t>
            </a:r>
          </a:p>
          <a:p>
            <a:pPr marL="0" indent="0">
              <a:buNone/>
            </a:pPr>
            <a:r>
              <a:rPr lang="es-CO" dirty="0" smtClean="0"/>
              <a:t>Psicológicas</a:t>
            </a:r>
          </a:p>
          <a:p>
            <a:pPr marL="0" indent="0">
              <a:buNone/>
            </a:pPr>
            <a:r>
              <a:rPr lang="es-CO" dirty="0" smtClean="0"/>
              <a:t>Socioculturales</a:t>
            </a:r>
          </a:p>
          <a:p>
            <a:pPr marL="0" indent="0">
              <a:buNone/>
            </a:pPr>
            <a:r>
              <a:rPr lang="es-CO" dirty="0" smtClean="0"/>
              <a:t>Sedentarismo</a:t>
            </a:r>
          </a:p>
          <a:p>
            <a:pPr marL="0" indent="0">
              <a:buNone/>
            </a:pPr>
            <a:r>
              <a:rPr lang="es-CO" dirty="0" smtClean="0"/>
              <a:t>Neuroendocrinas</a:t>
            </a:r>
          </a:p>
          <a:p>
            <a:pPr marL="0" indent="0">
              <a:buNone/>
            </a:pPr>
            <a:r>
              <a:rPr lang="es-CO" dirty="0" smtClean="0"/>
              <a:t>Medicamentosas</a:t>
            </a:r>
          </a:p>
          <a:p>
            <a:pPr marL="0" indent="0">
              <a:buNone/>
            </a:pPr>
            <a:r>
              <a:rPr lang="es-CO" dirty="0" smtClean="0"/>
              <a:t>Nutrición alimentaria calórica</a:t>
            </a:r>
          </a:p>
          <a:p>
            <a:pPr marL="0" indent="0">
              <a:buNone/>
            </a:pPr>
            <a:r>
              <a:rPr lang="es-CO" dirty="0" smtClean="0"/>
              <a:t>Multifactoriales</a:t>
            </a:r>
          </a:p>
          <a:p>
            <a:pPr marL="0" indent="0">
              <a:buNone/>
            </a:pPr>
            <a:endParaRPr lang="es-CO" dirty="0"/>
          </a:p>
        </p:txBody>
      </p:sp>
      <p:sp>
        <p:nvSpPr>
          <p:cNvPr id="9" name="8 Cerrar llave"/>
          <p:cNvSpPr/>
          <p:nvPr/>
        </p:nvSpPr>
        <p:spPr>
          <a:xfrm>
            <a:off x="3995936" y="1988840"/>
            <a:ext cx="443480" cy="417646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10" name="9 Abrir llave"/>
          <p:cNvSpPr/>
          <p:nvPr/>
        </p:nvSpPr>
        <p:spPr>
          <a:xfrm>
            <a:off x="4932040" y="1988840"/>
            <a:ext cx="659504" cy="417646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374850870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 calcmode="lin" valueType="num">
                                      <p:cBhvr>
                                        <p:cTn id="15"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8">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 calcmode="lin" valueType="num">
                                      <p:cBhvr>
                                        <p:cTn id="21" dur="1000" fill="hold"/>
                                        <p:tgtEl>
                                          <p:spTgt spid="8">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8">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8">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8">
                                            <p:txEl>
                                              <p:pRg st="1" end="1"/>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anim calcmode="lin" valueType="num">
                                      <p:cBhvr>
                                        <p:cTn id="27" dur="10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8">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8">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8">
                                            <p:txEl>
                                              <p:pRg st="2" end="2"/>
                                            </p:txEl>
                                          </p:spTgt>
                                        </p:tgtEl>
                                      </p:cBhvr>
                                    </p:animEffect>
                                  </p:childTnLst>
                                </p:cTn>
                              </p:par>
                              <p:par>
                                <p:cTn id="31" presetID="31" presetClass="entr" presetSubtype="0" fill="hold" nodeType="with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anim calcmode="lin" valueType="num">
                                      <p:cBhvr>
                                        <p:cTn id="33" dur="1000" fill="hold"/>
                                        <p:tgtEl>
                                          <p:spTgt spid="8">
                                            <p:txEl>
                                              <p:pRg st="3" end="3"/>
                                            </p:txEl>
                                          </p:spTgt>
                                        </p:tgtEl>
                                        <p:attrNameLst>
                                          <p:attrName>ppt_w</p:attrName>
                                        </p:attrNameLst>
                                      </p:cBhvr>
                                      <p:tavLst>
                                        <p:tav tm="0">
                                          <p:val>
                                            <p:fltVal val="0"/>
                                          </p:val>
                                        </p:tav>
                                        <p:tav tm="100000">
                                          <p:val>
                                            <p:strVal val="#ppt_w"/>
                                          </p:val>
                                        </p:tav>
                                      </p:tavLst>
                                    </p:anim>
                                    <p:anim calcmode="lin" valueType="num">
                                      <p:cBhvr>
                                        <p:cTn id="34" dur="1000" fill="hold"/>
                                        <p:tgtEl>
                                          <p:spTgt spid="8">
                                            <p:txEl>
                                              <p:pRg st="3" end="3"/>
                                            </p:txEl>
                                          </p:spTgt>
                                        </p:tgtEl>
                                        <p:attrNameLst>
                                          <p:attrName>ppt_h</p:attrName>
                                        </p:attrNameLst>
                                      </p:cBhvr>
                                      <p:tavLst>
                                        <p:tav tm="0">
                                          <p:val>
                                            <p:fltVal val="0"/>
                                          </p:val>
                                        </p:tav>
                                        <p:tav tm="100000">
                                          <p:val>
                                            <p:strVal val="#ppt_h"/>
                                          </p:val>
                                        </p:tav>
                                      </p:tavLst>
                                    </p:anim>
                                    <p:anim calcmode="lin" valueType="num">
                                      <p:cBhvr>
                                        <p:cTn id="35" dur="1000" fill="hold"/>
                                        <p:tgtEl>
                                          <p:spTgt spid="8">
                                            <p:txEl>
                                              <p:pRg st="3" end="3"/>
                                            </p:txEl>
                                          </p:spTgt>
                                        </p:tgtEl>
                                        <p:attrNameLst>
                                          <p:attrName>style.rotation</p:attrName>
                                        </p:attrNameLst>
                                      </p:cBhvr>
                                      <p:tavLst>
                                        <p:tav tm="0">
                                          <p:val>
                                            <p:fltVal val="90"/>
                                          </p:val>
                                        </p:tav>
                                        <p:tav tm="100000">
                                          <p:val>
                                            <p:fltVal val="0"/>
                                          </p:val>
                                        </p:tav>
                                      </p:tavLst>
                                    </p:anim>
                                    <p:animEffect transition="in" filter="fade">
                                      <p:cBhvr>
                                        <p:cTn id="36" dur="1000"/>
                                        <p:tgtEl>
                                          <p:spTgt spid="8">
                                            <p:txEl>
                                              <p:pRg st="3" end="3"/>
                                            </p:txEl>
                                          </p:spTgt>
                                        </p:tgtEl>
                                      </p:cBhvr>
                                    </p:animEffect>
                                  </p:childTnLst>
                                </p:cTn>
                              </p:par>
                              <p:par>
                                <p:cTn id="37" presetID="31" presetClass="entr" presetSubtype="0" fill="hold" nodeType="withEffect">
                                  <p:stCondLst>
                                    <p:cond delay="0"/>
                                  </p:stCondLst>
                                  <p:childTnLst>
                                    <p:set>
                                      <p:cBhvr>
                                        <p:cTn id="38" dur="1" fill="hold">
                                          <p:stCondLst>
                                            <p:cond delay="0"/>
                                          </p:stCondLst>
                                        </p:cTn>
                                        <p:tgtEl>
                                          <p:spTgt spid="8">
                                            <p:txEl>
                                              <p:pRg st="4" end="4"/>
                                            </p:txEl>
                                          </p:spTgt>
                                        </p:tgtEl>
                                        <p:attrNameLst>
                                          <p:attrName>style.visibility</p:attrName>
                                        </p:attrNameLst>
                                      </p:cBhvr>
                                      <p:to>
                                        <p:strVal val="visible"/>
                                      </p:to>
                                    </p:set>
                                    <p:anim calcmode="lin" valueType="num">
                                      <p:cBhvr>
                                        <p:cTn id="39" dur="1000" fill="hold"/>
                                        <p:tgtEl>
                                          <p:spTgt spid="8">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8">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8">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8">
                                            <p:txEl>
                                              <p:pRg st="4" end="4"/>
                                            </p:txEl>
                                          </p:spTgt>
                                        </p:tgtEl>
                                      </p:cBhvr>
                                    </p:animEffect>
                                  </p:childTnLst>
                                </p:cTn>
                              </p:par>
                              <p:par>
                                <p:cTn id="43" presetID="31" presetClass="entr" presetSubtype="0" fill="hold" nodeType="withEffect">
                                  <p:stCondLst>
                                    <p:cond delay="0"/>
                                  </p:stCondLst>
                                  <p:childTnLst>
                                    <p:set>
                                      <p:cBhvr>
                                        <p:cTn id="44" dur="1" fill="hold">
                                          <p:stCondLst>
                                            <p:cond delay="0"/>
                                          </p:stCondLst>
                                        </p:cTn>
                                        <p:tgtEl>
                                          <p:spTgt spid="8">
                                            <p:txEl>
                                              <p:pRg st="5" end="5"/>
                                            </p:txEl>
                                          </p:spTgt>
                                        </p:tgtEl>
                                        <p:attrNameLst>
                                          <p:attrName>style.visibility</p:attrName>
                                        </p:attrNameLst>
                                      </p:cBhvr>
                                      <p:to>
                                        <p:strVal val="visible"/>
                                      </p:to>
                                    </p:set>
                                    <p:anim calcmode="lin" valueType="num">
                                      <p:cBhvr>
                                        <p:cTn id="45" dur="1000" fill="hold"/>
                                        <p:tgtEl>
                                          <p:spTgt spid="8">
                                            <p:txEl>
                                              <p:pRg st="5" end="5"/>
                                            </p:txEl>
                                          </p:spTgt>
                                        </p:tgtEl>
                                        <p:attrNameLst>
                                          <p:attrName>ppt_w</p:attrName>
                                        </p:attrNameLst>
                                      </p:cBhvr>
                                      <p:tavLst>
                                        <p:tav tm="0">
                                          <p:val>
                                            <p:fltVal val="0"/>
                                          </p:val>
                                        </p:tav>
                                        <p:tav tm="100000">
                                          <p:val>
                                            <p:strVal val="#ppt_w"/>
                                          </p:val>
                                        </p:tav>
                                      </p:tavLst>
                                    </p:anim>
                                    <p:anim calcmode="lin" valueType="num">
                                      <p:cBhvr>
                                        <p:cTn id="46" dur="1000" fill="hold"/>
                                        <p:tgtEl>
                                          <p:spTgt spid="8">
                                            <p:txEl>
                                              <p:pRg st="5" end="5"/>
                                            </p:txEl>
                                          </p:spTgt>
                                        </p:tgtEl>
                                        <p:attrNameLst>
                                          <p:attrName>ppt_h</p:attrName>
                                        </p:attrNameLst>
                                      </p:cBhvr>
                                      <p:tavLst>
                                        <p:tav tm="0">
                                          <p:val>
                                            <p:fltVal val="0"/>
                                          </p:val>
                                        </p:tav>
                                        <p:tav tm="100000">
                                          <p:val>
                                            <p:strVal val="#ppt_h"/>
                                          </p:val>
                                        </p:tav>
                                      </p:tavLst>
                                    </p:anim>
                                    <p:anim calcmode="lin" valueType="num">
                                      <p:cBhvr>
                                        <p:cTn id="47" dur="1000" fill="hold"/>
                                        <p:tgtEl>
                                          <p:spTgt spid="8">
                                            <p:txEl>
                                              <p:pRg st="5" end="5"/>
                                            </p:txEl>
                                          </p:spTgt>
                                        </p:tgtEl>
                                        <p:attrNameLst>
                                          <p:attrName>style.rotation</p:attrName>
                                        </p:attrNameLst>
                                      </p:cBhvr>
                                      <p:tavLst>
                                        <p:tav tm="0">
                                          <p:val>
                                            <p:fltVal val="90"/>
                                          </p:val>
                                        </p:tav>
                                        <p:tav tm="100000">
                                          <p:val>
                                            <p:fltVal val="0"/>
                                          </p:val>
                                        </p:tav>
                                      </p:tavLst>
                                    </p:anim>
                                    <p:animEffect transition="in" filter="fade">
                                      <p:cBhvr>
                                        <p:cTn id="48" dur="1000"/>
                                        <p:tgtEl>
                                          <p:spTgt spid="8">
                                            <p:txEl>
                                              <p:pRg st="5" end="5"/>
                                            </p:txEl>
                                          </p:spTgt>
                                        </p:tgtEl>
                                      </p:cBhvr>
                                    </p:animEffect>
                                  </p:childTnLst>
                                </p:cTn>
                              </p:par>
                              <p:par>
                                <p:cTn id="49" presetID="31" presetClass="entr" presetSubtype="0" fill="hold" nodeType="withEffect">
                                  <p:stCondLst>
                                    <p:cond delay="0"/>
                                  </p:stCondLst>
                                  <p:childTnLst>
                                    <p:set>
                                      <p:cBhvr>
                                        <p:cTn id="50" dur="1" fill="hold">
                                          <p:stCondLst>
                                            <p:cond delay="0"/>
                                          </p:stCondLst>
                                        </p:cTn>
                                        <p:tgtEl>
                                          <p:spTgt spid="8">
                                            <p:txEl>
                                              <p:pRg st="6" end="6"/>
                                            </p:txEl>
                                          </p:spTgt>
                                        </p:tgtEl>
                                        <p:attrNameLst>
                                          <p:attrName>style.visibility</p:attrName>
                                        </p:attrNameLst>
                                      </p:cBhvr>
                                      <p:to>
                                        <p:strVal val="visible"/>
                                      </p:to>
                                    </p:set>
                                    <p:anim calcmode="lin" valueType="num">
                                      <p:cBhvr>
                                        <p:cTn id="51" dur="1000" fill="hold"/>
                                        <p:tgtEl>
                                          <p:spTgt spid="8">
                                            <p:txEl>
                                              <p:pRg st="6" end="6"/>
                                            </p:txEl>
                                          </p:spTgt>
                                        </p:tgtEl>
                                        <p:attrNameLst>
                                          <p:attrName>ppt_w</p:attrName>
                                        </p:attrNameLst>
                                      </p:cBhvr>
                                      <p:tavLst>
                                        <p:tav tm="0">
                                          <p:val>
                                            <p:fltVal val="0"/>
                                          </p:val>
                                        </p:tav>
                                        <p:tav tm="100000">
                                          <p:val>
                                            <p:strVal val="#ppt_w"/>
                                          </p:val>
                                        </p:tav>
                                      </p:tavLst>
                                    </p:anim>
                                    <p:anim calcmode="lin" valueType="num">
                                      <p:cBhvr>
                                        <p:cTn id="52" dur="1000" fill="hold"/>
                                        <p:tgtEl>
                                          <p:spTgt spid="8">
                                            <p:txEl>
                                              <p:pRg st="6" end="6"/>
                                            </p:txEl>
                                          </p:spTgt>
                                        </p:tgtEl>
                                        <p:attrNameLst>
                                          <p:attrName>ppt_h</p:attrName>
                                        </p:attrNameLst>
                                      </p:cBhvr>
                                      <p:tavLst>
                                        <p:tav tm="0">
                                          <p:val>
                                            <p:fltVal val="0"/>
                                          </p:val>
                                        </p:tav>
                                        <p:tav tm="100000">
                                          <p:val>
                                            <p:strVal val="#ppt_h"/>
                                          </p:val>
                                        </p:tav>
                                      </p:tavLst>
                                    </p:anim>
                                    <p:anim calcmode="lin" valueType="num">
                                      <p:cBhvr>
                                        <p:cTn id="53" dur="1000" fill="hold"/>
                                        <p:tgtEl>
                                          <p:spTgt spid="8">
                                            <p:txEl>
                                              <p:pRg st="6" end="6"/>
                                            </p:txEl>
                                          </p:spTgt>
                                        </p:tgtEl>
                                        <p:attrNameLst>
                                          <p:attrName>style.rotation</p:attrName>
                                        </p:attrNameLst>
                                      </p:cBhvr>
                                      <p:tavLst>
                                        <p:tav tm="0">
                                          <p:val>
                                            <p:fltVal val="90"/>
                                          </p:val>
                                        </p:tav>
                                        <p:tav tm="100000">
                                          <p:val>
                                            <p:fltVal val="0"/>
                                          </p:val>
                                        </p:tav>
                                      </p:tavLst>
                                    </p:anim>
                                    <p:animEffect transition="in" filter="fade">
                                      <p:cBhvr>
                                        <p:cTn id="54" dur="1000"/>
                                        <p:tgtEl>
                                          <p:spTgt spid="8">
                                            <p:txEl>
                                              <p:pRg st="6" end="6"/>
                                            </p:txEl>
                                          </p:spTgt>
                                        </p:tgtEl>
                                      </p:cBhvr>
                                    </p:animEffect>
                                  </p:childTnLst>
                                </p:cTn>
                              </p:par>
                              <p:par>
                                <p:cTn id="55" presetID="31" presetClass="entr" presetSubtype="0" fill="hold" nodeType="withEffect">
                                  <p:stCondLst>
                                    <p:cond delay="0"/>
                                  </p:stCondLst>
                                  <p:childTnLst>
                                    <p:set>
                                      <p:cBhvr>
                                        <p:cTn id="56" dur="1" fill="hold">
                                          <p:stCondLst>
                                            <p:cond delay="0"/>
                                          </p:stCondLst>
                                        </p:cTn>
                                        <p:tgtEl>
                                          <p:spTgt spid="8">
                                            <p:txEl>
                                              <p:pRg st="7" end="7"/>
                                            </p:txEl>
                                          </p:spTgt>
                                        </p:tgtEl>
                                        <p:attrNameLst>
                                          <p:attrName>style.visibility</p:attrName>
                                        </p:attrNameLst>
                                      </p:cBhvr>
                                      <p:to>
                                        <p:strVal val="visible"/>
                                      </p:to>
                                    </p:set>
                                    <p:anim calcmode="lin" valueType="num">
                                      <p:cBhvr>
                                        <p:cTn id="57" dur="1000" fill="hold"/>
                                        <p:tgtEl>
                                          <p:spTgt spid="8">
                                            <p:txEl>
                                              <p:pRg st="7" end="7"/>
                                            </p:txEl>
                                          </p:spTgt>
                                        </p:tgtEl>
                                        <p:attrNameLst>
                                          <p:attrName>ppt_w</p:attrName>
                                        </p:attrNameLst>
                                      </p:cBhvr>
                                      <p:tavLst>
                                        <p:tav tm="0">
                                          <p:val>
                                            <p:fltVal val="0"/>
                                          </p:val>
                                        </p:tav>
                                        <p:tav tm="100000">
                                          <p:val>
                                            <p:strVal val="#ppt_w"/>
                                          </p:val>
                                        </p:tav>
                                      </p:tavLst>
                                    </p:anim>
                                    <p:anim calcmode="lin" valueType="num">
                                      <p:cBhvr>
                                        <p:cTn id="58" dur="1000" fill="hold"/>
                                        <p:tgtEl>
                                          <p:spTgt spid="8">
                                            <p:txEl>
                                              <p:pRg st="7" end="7"/>
                                            </p:txEl>
                                          </p:spTgt>
                                        </p:tgtEl>
                                        <p:attrNameLst>
                                          <p:attrName>ppt_h</p:attrName>
                                        </p:attrNameLst>
                                      </p:cBhvr>
                                      <p:tavLst>
                                        <p:tav tm="0">
                                          <p:val>
                                            <p:fltVal val="0"/>
                                          </p:val>
                                        </p:tav>
                                        <p:tav tm="100000">
                                          <p:val>
                                            <p:strVal val="#ppt_h"/>
                                          </p:val>
                                        </p:tav>
                                      </p:tavLst>
                                    </p:anim>
                                    <p:anim calcmode="lin" valueType="num">
                                      <p:cBhvr>
                                        <p:cTn id="59" dur="1000" fill="hold"/>
                                        <p:tgtEl>
                                          <p:spTgt spid="8">
                                            <p:txEl>
                                              <p:pRg st="7" end="7"/>
                                            </p:txEl>
                                          </p:spTgt>
                                        </p:tgtEl>
                                        <p:attrNameLst>
                                          <p:attrName>style.rotation</p:attrName>
                                        </p:attrNameLst>
                                      </p:cBhvr>
                                      <p:tavLst>
                                        <p:tav tm="0">
                                          <p:val>
                                            <p:fltVal val="90"/>
                                          </p:val>
                                        </p:tav>
                                        <p:tav tm="100000">
                                          <p:val>
                                            <p:fltVal val="0"/>
                                          </p:val>
                                        </p:tav>
                                      </p:tavLst>
                                    </p:anim>
                                    <p:animEffect transition="in" filter="fade">
                                      <p:cBhvr>
                                        <p:cTn id="60" dur="1000"/>
                                        <p:tgtEl>
                                          <p:spTgt spid="8">
                                            <p:txEl>
                                              <p:pRg st="7" end="7"/>
                                            </p:txEl>
                                          </p:spTgt>
                                        </p:tgtEl>
                                      </p:cBhvr>
                                    </p:animEffect>
                                  </p:childTnLst>
                                </p:cTn>
                              </p:par>
                              <p:par>
                                <p:cTn id="61" presetID="31" presetClass="entr" presetSubtype="0" fill="hold" nodeType="withEffect">
                                  <p:stCondLst>
                                    <p:cond delay="0"/>
                                  </p:stCondLst>
                                  <p:childTnLst>
                                    <p:set>
                                      <p:cBhvr>
                                        <p:cTn id="62" dur="1" fill="hold">
                                          <p:stCondLst>
                                            <p:cond delay="0"/>
                                          </p:stCondLst>
                                        </p:cTn>
                                        <p:tgtEl>
                                          <p:spTgt spid="8">
                                            <p:txEl>
                                              <p:pRg st="8" end="8"/>
                                            </p:txEl>
                                          </p:spTgt>
                                        </p:tgtEl>
                                        <p:attrNameLst>
                                          <p:attrName>style.visibility</p:attrName>
                                        </p:attrNameLst>
                                      </p:cBhvr>
                                      <p:to>
                                        <p:strVal val="visible"/>
                                      </p:to>
                                    </p:set>
                                    <p:anim calcmode="lin" valueType="num">
                                      <p:cBhvr>
                                        <p:cTn id="63" dur="1000" fill="hold"/>
                                        <p:tgtEl>
                                          <p:spTgt spid="8">
                                            <p:txEl>
                                              <p:pRg st="8" end="8"/>
                                            </p:txEl>
                                          </p:spTgt>
                                        </p:tgtEl>
                                        <p:attrNameLst>
                                          <p:attrName>ppt_w</p:attrName>
                                        </p:attrNameLst>
                                      </p:cBhvr>
                                      <p:tavLst>
                                        <p:tav tm="0">
                                          <p:val>
                                            <p:fltVal val="0"/>
                                          </p:val>
                                        </p:tav>
                                        <p:tav tm="100000">
                                          <p:val>
                                            <p:strVal val="#ppt_w"/>
                                          </p:val>
                                        </p:tav>
                                      </p:tavLst>
                                    </p:anim>
                                    <p:anim calcmode="lin" valueType="num">
                                      <p:cBhvr>
                                        <p:cTn id="64" dur="1000" fill="hold"/>
                                        <p:tgtEl>
                                          <p:spTgt spid="8">
                                            <p:txEl>
                                              <p:pRg st="8" end="8"/>
                                            </p:txEl>
                                          </p:spTgt>
                                        </p:tgtEl>
                                        <p:attrNameLst>
                                          <p:attrName>ppt_h</p:attrName>
                                        </p:attrNameLst>
                                      </p:cBhvr>
                                      <p:tavLst>
                                        <p:tav tm="0">
                                          <p:val>
                                            <p:fltVal val="0"/>
                                          </p:val>
                                        </p:tav>
                                        <p:tav tm="100000">
                                          <p:val>
                                            <p:strVal val="#ppt_h"/>
                                          </p:val>
                                        </p:tav>
                                      </p:tavLst>
                                    </p:anim>
                                    <p:anim calcmode="lin" valueType="num">
                                      <p:cBhvr>
                                        <p:cTn id="65" dur="1000" fill="hold"/>
                                        <p:tgtEl>
                                          <p:spTgt spid="8">
                                            <p:txEl>
                                              <p:pRg st="8" end="8"/>
                                            </p:txEl>
                                          </p:spTgt>
                                        </p:tgtEl>
                                        <p:attrNameLst>
                                          <p:attrName>style.rotation</p:attrName>
                                        </p:attrNameLst>
                                      </p:cBhvr>
                                      <p:tavLst>
                                        <p:tav tm="0">
                                          <p:val>
                                            <p:fltVal val="90"/>
                                          </p:val>
                                        </p:tav>
                                        <p:tav tm="100000">
                                          <p:val>
                                            <p:fltVal val="0"/>
                                          </p:val>
                                        </p:tav>
                                      </p:tavLst>
                                    </p:anim>
                                    <p:animEffect transition="in" filter="fade">
                                      <p:cBhvr>
                                        <p:cTn id="66" dur="10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Marcador de contenido"/>
          <p:cNvGraphicFramePr>
            <a:graphicFrameLocks noGrp="1"/>
          </p:cNvGraphicFramePr>
          <p:nvPr>
            <p:ph idx="1"/>
            <p:extLst>
              <p:ext uri="{D42A27DB-BD31-4B8C-83A1-F6EECF244321}">
                <p14:modId xmlns:p14="http://schemas.microsoft.com/office/powerpoint/2010/main" val="4037077182"/>
              </p:ext>
            </p:extLst>
          </p:nvPr>
        </p:nvGraphicFramePr>
        <p:xfrm>
          <a:off x="457200" y="404664"/>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824013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548680"/>
            <a:ext cx="4042792" cy="5760640"/>
          </a:xfrm>
        </p:spPr>
        <p:txBody>
          <a:bodyPr>
            <a:normAutofit/>
          </a:bodyPr>
          <a:lstStyle/>
          <a:p>
            <a:pPr marL="0" indent="0" algn="ctr">
              <a:buNone/>
            </a:pPr>
            <a:r>
              <a:rPr lang="es-CO" dirty="0" smtClean="0"/>
              <a:t>La alimentación provista por Dios para el hombre en la creación siempre ha sido la mejor, contiene todos los nutrientes necesario para mantener nuestro cuerpo en optimas condiciones. </a:t>
            </a:r>
          </a:p>
          <a:p>
            <a:pPr marL="0" indent="0">
              <a:buNone/>
            </a:pPr>
            <a:r>
              <a:rPr lang="es-CO" sz="2800" dirty="0" smtClean="0">
                <a:solidFill>
                  <a:srgbClr val="FF0000"/>
                </a:solidFill>
              </a:rPr>
              <a:t>(lea Gén.2:16,17; 3:18).</a:t>
            </a:r>
            <a:endParaRPr lang="es-CO" sz="2800" dirty="0">
              <a:solidFill>
                <a:srgbClr val="FF0000"/>
              </a:solidFill>
            </a:endParaRPr>
          </a:p>
        </p:txBody>
      </p:sp>
      <p:pic>
        <p:nvPicPr>
          <p:cNvPr id="2050" name="Picture 2" descr="http://t2.gstatic.com/images?q=tbn:ANd9GcSP_X6YnUZl-UJIvHsVb9alyiGTANKiYqy7SrGcZGP_23FXG4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7360" y="188640"/>
            <a:ext cx="4104456" cy="295232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farm6.staticflickr.com/5261/5636392220_69f69117a6_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573016"/>
            <a:ext cx="4439816" cy="3284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57154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4690864" cy="5361459"/>
          </a:xfrm>
          <a:blipFill>
            <a:blip r:embed="rId2"/>
            <a:tile tx="0" ty="0" sx="100000" sy="100000" flip="none" algn="tl"/>
          </a:blipFill>
        </p:spPr>
        <p:txBody>
          <a:bodyPr>
            <a:normAutofit/>
          </a:bodyPr>
          <a:lstStyle/>
          <a:p>
            <a:pPr marL="0" indent="0" algn="ctr">
              <a:buNone/>
            </a:pPr>
            <a:r>
              <a:rPr lang="es-CO" dirty="0" smtClean="0"/>
              <a:t>Las personas con 20% de sobrepeso tienen un 25% más de probabilidades de morir por enfermedades coronarías, 10% más de sufrir accidentes cerebrovasculares, 100% de desarrollar diabetes y 40% de que se vea afrentada a vesícula biliar.</a:t>
            </a:r>
            <a:endParaRPr lang="es-CO" dirty="0"/>
          </a:p>
        </p:txBody>
      </p:sp>
      <p:pic>
        <p:nvPicPr>
          <p:cNvPr id="3074" name="Picture 2" descr="http://t3.gstatic.com/images?q=tbn:ANd9GcQmn_XzrI3dmhh0XX2kaFuNrWpENo-21IAL6Y0RF_uwhI51GSg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908720"/>
            <a:ext cx="3600400" cy="489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13247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4000693312"/>
              </p:ext>
            </p:extLst>
          </p:nvPr>
        </p:nvGraphicFramePr>
        <p:xfrm>
          <a:off x="323528" y="620688"/>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4537073"/>
      </p:ext>
    </p:extLst>
  </p:cSld>
  <p:clrMapOvr>
    <a:masterClrMapping/>
  </p:clrMapOvr>
  <p:transition spd="slow">
    <p:wheel spokes="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i="1" dirty="0" smtClean="0">
                <a:solidFill>
                  <a:srgbClr val="FF0000"/>
                </a:solidFill>
                <a:latin typeface="Bauhaus 93" pitchFamily="82" charset="0"/>
              </a:rPr>
              <a:t>Como reconocer la bulimia</a:t>
            </a:r>
            <a:endParaRPr lang="es-CO" i="1" dirty="0">
              <a:solidFill>
                <a:srgbClr val="FF0000"/>
              </a:solidFill>
              <a:latin typeface="Bauhaus 93" pitchFamily="82" charset="0"/>
            </a:endParaRPr>
          </a:p>
        </p:txBody>
      </p:sp>
      <p:sp>
        <p:nvSpPr>
          <p:cNvPr id="3" name="2 Marcador de contenido"/>
          <p:cNvSpPr>
            <a:spLocks noGrp="1"/>
          </p:cNvSpPr>
          <p:nvPr>
            <p:ph idx="1"/>
          </p:nvPr>
        </p:nvSpPr>
        <p:spPr>
          <a:xfrm>
            <a:off x="457200" y="1600201"/>
            <a:ext cx="5410944" cy="2620888"/>
          </a:xfrm>
        </p:spPr>
        <p:txBody>
          <a:bodyPr>
            <a:normAutofit fontScale="85000" lnSpcReduction="20000"/>
          </a:bodyPr>
          <a:lstStyle/>
          <a:p>
            <a:pPr marL="0" indent="0">
              <a:buNone/>
            </a:pPr>
            <a:r>
              <a:rPr lang="es-CO" dirty="0" smtClean="0"/>
              <a:t>La bulimia se caracteriza por la necesidad de comer compulsivamente. Se presentan atracones seguidos por una necesidad de vomitar o de purgarse, al sentir culpa por haber comido de esa manera.</a:t>
            </a:r>
            <a:endParaRPr lang="es-CO" dirty="0"/>
          </a:p>
        </p:txBody>
      </p:sp>
      <p:sp>
        <p:nvSpPr>
          <p:cNvPr id="4" name="AutoShape 2" descr="data:image/jpeg;base64,/9j/4AAQSkZJRgABAQAAAQABAAD/2wCEAAkGBxQTEhUUEhQWFRQWGRobGRgXGBgdGhcaGBgYGBwYHhgcHiggHRwlHBcUJDEhJSksLi4uHB8zODMsNygtLiwBCgoKDg0OGxAQGywkHyYsLC8sLCwsLCwsLCwsLCwsLCwsLywsLCwsLCwsLCwsLCwsLCwsLCwsLCwsLCw0LCwsLP/AABEIAKAAjwMBIgACEQEDEQH/xAAcAAACAgMBAQAAAAAAAAAAAAAFBgMEAQIHAAj/xAA8EAACAAQEBAQCCAUDBQAAAAABAgADBBEFEiExBkFRYRMicYGR0QcyQmKhscHwFCNScvEVM+FDRFOCkv/EABkBAAIDAQAAAAAAAAAAAAAAAAMEAAECBf/EACQRAAICAQQBBQEBAAAAAAAAAAABAhEDBBIhMUETFDJRYSLh/9oADAMBAAIRAxEAPwBqktfYc7fCJ1l67RVwpfIB+/WCUSfDAwdxTNVXsIuqvYRDJW5i4oikaMBYkAPQRlViSKLowB2ghTTbC1opqsWZQiGixLpwDm5wq/SBx9Jw2UMw8Se4JlygdxtmY8lv8bG0Ns2YqKzMbKoJJOwAFyY+O+I8Wasq508k/wA12IzHULfyqT2UARZY9pxBU1Ierq3R2UgS5DuySgd7iUp845nNCnidfNnTC01UZjsALL7douYdThadQLsb3OVBcX5ljfT0tFOupTlDajX39b/KB3yF8FmiRJLC815UxtzKYggHkSp/GH3hn6RmkOJNbNNRJtpNtebKt/Vb/cTrzG/eECe58FTm1NwAL627wNxeaTlmF2MwWtoNLdxzEWm7MtKj6hkzEmokyWyvLcAq6m6sOxjSdIjkn0JcSsZsyjc+VwZiHkrgeb/6A+MdfeWesaYNqinUSNIWsVomzaae/wDxDXUoYV8aksZg3ItyhfUuoWH06uYSopdhFy0UMLa41gkphua5Ylj+KJqdNYtKsQ043i0BGQiPKI3yxhY3vELNlWJVcLdmIAAJJJsABzJjUQrfShijU+GzmRM+YZDciyhtCSDuOwiiLsz9IfFdL/plT4c+VNZ0MsCW6sc0wZRcA7a7x8ySwoay6nubCDHCXDr1U7IHWWqrmmO1ystB9o2/Ac4tcUcGzaNyWImyjYrOQ+Uq2xte41BGsVuV1YVRdWWKObeSylrkcpRt31POIZEuysbbDQsSfhfeB1BOKjmvTLoSfbeL1JNDMSyte2rNcsSNOth8IyzS5I5GsmYobXsL294ETWGW3mPXL+sF6MjO1hv109tIq1UmzEC3oNolkpkPDGJvTVMuol/Wltmsdio1ZSehW4j6hM7OA6WyuoZbdGFxHy9R0BMwBAzG+qrrofSPpjhyaTRUpe+bwlDX3uuhvF7k2YlFpWbTprjlAHFsUdfqqD6wyVLiFrFWFv31ipIkOy/QKAoHPnBBZcDcMFl7wWAg0/kLQ+KJ6ZN4sBYBysVIqPCKnLbfW3cQVqpuyjnqfTlA5SUVbDQjudE3cfGKM+veWdcpB2uOcXJlSCANBaA2MTQfQRz8+aS5THcWOL4aGSimLMlCYBYkHS99RygNiUukqQpnJ4hTVVYEi/cDQ6iLHDlRanf7hb8rwn4PijNMS4Ko17tbS55CCS1DUYv7Mw06bl+F/BsLlUxYyUGYoTci2Zi19R0HKAPEmAzp6PNJVCjMgyrk8QMFJuuul+vO8PDU17FTlZb2PzHMdoHSps5qnK6IJdiSwvd22vY6AaQNt3uCxqqELCvo4dlDOyrrtc/LbtDZhv0f0a2DoznndrA/AQx5+VrWgfi1VUICZKK9hseZ7mNOT7ZEvCI04NoQTlpZfxJPrvEb8J0R/wC1lg+h+cKON4jVCZLsKR8+UZpJmy5iOT/tjzbgczoYccLrnSnL1bgBLAzGFjbYZhtm9It/RmuLMyMJlIQsmUiXIHlXXXneGJ5KoABoBtCpgU2qq6nM0vwKSS17rMVnnOtiquRoE52HvDFjch2Xy9YYxR2oXyzt0Sz5YI2EA62gDaQclSiEGvKKM6VzuIK0CToF4Ud/3aDSiBVDLOZhvBVYJPsBjX8m8iQpN7a9YpVEzM7Hvb2EXPGyhj0BgS0ywhHVTpJD2mjbbKlXUm9rwKxKvyrv3MWZ00XuYFLRGpnpKH2zY9h9o/C8czmTo6cUoq2OeDXXDiz6Gbc6/f0X8IBOCCA1rSyLDsNR+UNHFAAlJLGi5hb0QaQqVb5jpvteGdRUWo/SF8D3Jy+2NBrRa62sYrUE0OzsDtYfGEyoq50sMoGZCfdT27RHw3jBWpyMSqzQV15ONV+Ooi1ktov0eGx/eaN4yZlxcCAhnHMQdIJ4c2hBje63RiqXJpSYNLmTA7qCV200HzMW8eow9OyHW5H4axcWXZbrbTcXtfveKFdissSihBRzcKp1JI536d426jHkHzKXBJwuglyxJCqguSLC1yd/UwQxWsEkXYE36dYByJt7WOvI9DEmPVZmShfRhvbn3gXumsTS7XRtadSyq+n2X8LxFZ5IC2A67n2gk0hQNFvClw0T4vLbX3hxBg+jyyyY7l2Y1WKOPJUehUox/MbvrBJYGYa+Y5trgQUEPT7ObDogrZlkI5tp7c4Xa+q5QZxOZa/bSFCqnXaOPq8lzOxpMdRM1E6GH6PaC+epYdUl9wPrN+nsYW0pTNdEvbOwBI3A5mOo0MlVRUQZUUBVHYfrG9Hit734L1mTbHavIvcS1P8ANyf0r+J1gBm120iXGKrNNmMNfMR7DSKaVRBhfNLdNsLihtgkWainzAdf3vCbjlMytc6FdRblY3BhySdzMa0eEirm3ItKlkGa3XmEA53tr2iRbbpGvirYboacGnRpq5ZzrnP3bjTTbbUxXnmbeWsoqC7kMxUsEUC+a3XYQTqg0zNlNuS9CeS9h3iPAyyiZmFidDc7W5AwxXQru7FmZV4itW8s1QMjIpFpaXLG+nUd4scQy3lvI8R88woSW0AvfUAQc/0hTN8ZmIVBcjkSP0AgZxaC4W62BGYHmNTb8LQLK5KNyDYtrklE2oZtx3glow12O8KNJOmSiqzVKlhdTbRh1v1hhpKq/OBGpKuUS4XQlJ62OnL5Q2naF1W2I33EGaaqDrcbjQjvDmicYpxFdU5SakLeEzPLY8oImoABPQQm4HXMjeFN369fXvDBVMAFHXU+n+YdyT2xbE447kkR1TkiACp5iTBKpngbwMnzwLn315RxZu2djGqQS4ck56m/KWt/c6CH6n5QrcG0eWTnI80w3/8AUbCGhI6+mhsxqzmame6bOZTXKk5hsW/OJEmqdtDDnivDkucS6t4bnfS6k9bcvaAj8GTb+V5Xrc/lHOnpsifCsfhqcbXLoFXvZV1LGwHUnlB+Sv8ADKJSHNfzTLc2PQ8hoBFWm4XmyZizTMRilyEXmbaRrMD5rnRibnt2jLi8a57I5KfXQSpixXU2B1sLc+/KMpUqPJsR8LDnAuorMg1b5RDhviVLEJ5UH1nb8gOcXGcnSRTx9tjCs9XzXv5Nfu/3H06QGq3aZMvnDS119QNfhDL/AAy+C0tNAQdeZNtz3gBStLWW6kjMNO+kEzQa2pv9/wAM4JLloIT6eVXU+XYA6EfWRhzhLniZSTfCnc9Uf7Lj59obuGgiJMYNoTrc6C3T4xrjYp56FJnm/pI3B5EGCNRyYlKTSZlSePI4pWivh9YGG8TJUshzL6djC3h2Dz0Gr/P3ggKJl3dj67QkpNPgPKMRdSuLzQGXK45HntB6pq9deQtC3U3M1JmX6pGaCk78Y6Gqk1GhTTQTdkNRUEmKCq02asq+h3/tG8WqkhASxt+/jGcEpZhEx/CYOWXIWFvJY3hLCk5rd0PZZOMHt7OkUEwWAGwsB6CL4aFfD1mje3xgkaogeZrekdR6jGkcpYZhYsOZt+sRzKkAaWXuflCrinE0uWDY3P73hGxji5mNgSSeQheeqcuIoYhpfLOi4jxCiG2563ELr4i85mFNLae41bKRlX+5ibX7bwqYLg1RXzMpcy0GrtfVV7csx5R1TDaFJMtJUgZZKaDrMbmxPPXnAHjcuZMNujBVEXMOwuYbTKuU8xr3EpbZVtr5iSMx7bQU/wBRdZjMJJUEAWbTb+3SDD8sxJJ0A5CPCXYebXtF01xExuT5fJRSpntztfkotb3MQS8GNi2h125wSd1XYa9LxvLWZM+oLDvpE9Jz7tlert64By0AG4+UbiSBsLReGHTzoQB3JEZfAZp/6ij2Jie2n4RXrx8sHTJoAgfUVHTWDJ4RJPnqXPZVUfpE8vhWUNCzN6mLWkyMnuMaOQ4RMrA/81AJROp6Dqe8HhUAC+56QUxF7U7drfnCjiFYZZ29IJqlckjWk+LGfDadEbxJtnmn6t9VljsDu3eCZxIDnHNDxI0VJ/ER6n99oXWOfSQd7fLOi1vEoXQH8YVsU4qY/a+BhdqP4hhmaXMVTzZSIIYFw7NmtdUv95toJHTt/IxLNCPRVMybO1NwO+59IIUWDtuqMe/P4w94ZwrLlDNNOY99o3xTE5ctCsuw72hxYVFciktQ5PgoUNX/AAlPJVr2mN/MVfrC51PssH6DiimYOfGlKizBKQBrs4YLlIXuWsPSEyjUzJ6EMxS91z/WB5juIixjgU/xcmfS5VTxFeYrGwllXDHLbdTY6cj6wPHjb5ZvJOK4OtzsKY6Gay90AuPc/KI5uFBVFnmMerEG/wAIKeLmGYbHUR4i+kM+lFeBXfL7KFJQKup1PeCCmIlMSqsbVIxdm6iMx4CPXiEPWiMxuTEbGLRDlPEFTdDKvuDmPQcoQasT18uTxR/UOnccjDzWU3iAsm51I5+0CEoDfU/v0hDJL+rZ0MSSjSIOFOD5FVL8WZPLn7UmV5TLPRidb+0NNPwOJbBqUCWw5uuf84FUmGhHE2S5lTR9sfa7MNmEN2G8XLotUvht/Wustu/VT2guPLjfD4A5ceRcrk2k4VUm4qJxfr0i3JwwKAASPSDFPWynF1mI1/vCJmy9PhrDSSFXYDm0K6XufeAON06BDoBDbOW+wgVVYcrG7a+sVJWiRdMWMGSzJf8AxDIQIGVclJZzllULc9P8wtnjZb2sbX0MDi1HhhJRcujrGCT7ywCdiRF8i0c84J4pE4zFHIqbHexG4946HJmBgIInaB012etzjZWjJERmIQnjF4hDRnNEKNzETxkEx5rmIRnEMLrj4Y11T5wZGV9d/fX4wj0dSZZOm8HcJrt1hGHdPo6WRcbkFfCYEkEEHruPeKs2Yw3U/C4iwamNHqouWGLMRzSXYJmSlJuqkHsCPyjC1c1NEeYD2J/WLrT+l4ruxOusYWOvIT1b8EkvH64bTjbuAYqV/E9You1RbsFEaVU+wJOwhXr6gu1z8IKm/sG0nzR1Lg6fKrqYGeA01DZwfwNukHlwOn/8a/ARyjgjFWpqhSQRLchW5WvsY7MrdNv0hjG1JCmaLg/wqphMtQ3hqFYjQgcxqPxgrg1aSik6dR3iveKTTDLmW+w9yOgbmP1jfQNcjlJm3iUqIX6Cs5QYSbFkJ8oj2QRDnj14lFk+SNSkR5oxeIQ//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4100" name="Picture 4" descr="http://www.dancyfood.nl/wp-content/uploads/2013/06/bulimia-vomit.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1857375"/>
            <a:ext cx="3024336" cy="2363713"/>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460375" y="4509120"/>
            <a:ext cx="8432105" cy="1384995"/>
          </a:xfrm>
          <a:prstGeom prst="rect">
            <a:avLst/>
          </a:prstGeom>
        </p:spPr>
        <p:txBody>
          <a:bodyPr wrap="square">
            <a:spAutoFit/>
          </a:bodyPr>
          <a:lstStyle/>
          <a:p>
            <a:pPr algn="ctr"/>
            <a:r>
              <a:rPr lang="es-CO" sz="2800" dirty="0" smtClean="0"/>
              <a:t>Los </a:t>
            </a:r>
            <a:r>
              <a:rPr lang="es-CO" sz="2800" dirty="0"/>
              <a:t>atracones son episodios en los que se ingiere una cantidad de comida que es significativamente mayor a la que otras personas comerían en ese mismo tiempo.</a:t>
            </a:r>
          </a:p>
        </p:txBody>
      </p:sp>
    </p:spTree>
    <p:extLst>
      <p:ext uri="{BB962C8B-B14F-4D97-AF65-F5344CB8AC3E}">
        <p14:creationId xmlns:p14="http://schemas.microsoft.com/office/powerpoint/2010/main" val="48932031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171455333"/>
              </p:ext>
            </p:extLst>
          </p:nvPr>
        </p:nvGraphicFramePr>
        <p:xfrm>
          <a:off x="457200" y="764704"/>
          <a:ext cx="8229600" cy="5361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141001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5400" b="1" dirty="0" smtClean="0">
                <a:solidFill>
                  <a:srgbClr val="FF0000"/>
                </a:solidFill>
                <a:latin typeface="Harlow Solid Italic" pitchFamily="82" charset="0"/>
              </a:rPr>
              <a:t>Las consecuencias</a:t>
            </a:r>
            <a:endParaRPr lang="es-CO" sz="5400" b="1" dirty="0">
              <a:solidFill>
                <a:srgbClr val="FF0000"/>
              </a:solidFill>
              <a:latin typeface="Harlow Solid Italic" pitchFamily="82" charset="0"/>
            </a:endParaRPr>
          </a:p>
        </p:txBody>
      </p:sp>
      <p:sp>
        <p:nvSpPr>
          <p:cNvPr id="4" name="3 Marcador de contenido"/>
          <p:cNvSpPr>
            <a:spLocks noGrp="1"/>
          </p:cNvSpPr>
          <p:nvPr>
            <p:ph sz="half" idx="1"/>
          </p:nvPr>
        </p:nvSpPr>
        <p:spPr>
          <a:xfrm>
            <a:off x="467544" y="1600200"/>
            <a:ext cx="3456384" cy="4997152"/>
          </a:xfrm>
        </p:spPr>
        <p:txBody>
          <a:bodyPr>
            <a:normAutofit fontScale="62500" lnSpcReduction="20000"/>
          </a:bodyPr>
          <a:lstStyle/>
          <a:p>
            <a:pPr marL="0" indent="0" algn="r">
              <a:buNone/>
            </a:pPr>
            <a:r>
              <a:rPr lang="es-CO" b="1" u="sng" dirty="0" smtClean="0"/>
              <a:t>Anorexia:</a:t>
            </a:r>
            <a:r>
              <a:rPr lang="es-CO" dirty="0" smtClean="0"/>
              <a:t> Disminuciones cardiacas y de la presión artería, arritmias que pueden provocar un paro cardiaco y la muerte.</a:t>
            </a:r>
          </a:p>
          <a:p>
            <a:pPr marL="0" indent="0" algn="r">
              <a:buNone/>
            </a:pPr>
            <a:r>
              <a:rPr lang="es-CO" dirty="0" smtClean="0"/>
              <a:t>Piel seca, áspera, quebradiza y fría especialmente en manos y pies.</a:t>
            </a:r>
          </a:p>
          <a:p>
            <a:pPr marL="0" indent="0" algn="r">
              <a:buNone/>
            </a:pPr>
            <a:r>
              <a:rPr lang="es-CO" dirty="0" smtClean="0"/>
              <a:t>Puede arecer un bello fino y largo, tipo pelusa, llamado lanugo, en zonas como la espalda, los brazos y las mejillas.</a:t>
            </a:r>
          </a:p>
          <a:p>
            <a:pPr marL="0" indent="0" algn="r">
              <a:buNone/>
            </a:pPr>
            <a:r>
              <a:rPr lang="es-CO" dirty="0" smtClean="0"/>
              <a:t>Terrado en la evacuación gástrica.</a:t>
            </a:r>
          </a:p>
          <a:p>
            <a:pPr marL="0" indent="0" algn="r">
              <a:buNone/>
            </a:pPr>
            <a:r>
              <a:rPr lang="es-CO" dirty="0" smtClean="0"/>
              <a:t>Estreñimiento. Ausencia de la menstruación por tres meses o más.</a:t>
            </a:r>
          </a:p>
          <a:p>
            <a:pPr marL="0" indent="0" algn="r">
              <a:buNone/>
            </a:pPr>
            <a:r>
              <a:rPr lang="es-CO" dirty="0" smtClean="0"/>
              <a:t>Osteoporosis, que implica la posibilidad de fracturas espontanees, a causa de la disminución de calcio. </a:t>
            </a:r>
            <a:endParaRPr lang="es-CO" dirty="0"/>
          </a:p>
        </p:txBody>
      </p:sp>
      <p:sp>
        <p:nvSpPr>
          <p:cNvPr id="5" name="4 Marcador de contenido"/>
          <p:cNvSpPr>
            <a:spLocks noGrp="1"/>
          </p:cNvSpPr>
          <p:nvPr>
            <p:ph sz="half" idx="2"/>
          </p:nvPr>
        </p:nvSpPr>
        <p:spPr>
          <a:xfrm>
            <a:off x="5076056" y="1600200"/>
            <a:ext cx="3610744" cy="4997152"/>
          </a:xfrm>
        </p:spPr>
        <p:txBody>
          <a:bodyPr>
            <a:normAutofit fontScale="62500" lnSpcReduction="20000"/>
          </a:bodyPr>
          <a:lstStyle/>
          <a:p>
            <a:pPr marL="0" indent="0">
              <a:buNone/>
            </a:pPr>
            <a:r>
              <a:rPr lang="es-CO" b="1" u="sng" dirty="0" smtClean="0"/>
              <a:t>Bulimia:</a:t>
            </a:r>
            <a:r>
              <a:rPr lang="es-CO" dirty="0" smtClean="0"/>
              <a:t> Perdida del esmalte de los dientes por el ácido del vomito frecuente.</a:t>
            </a:r>
          </a:p>
          <a:p>
            <a:pPr marL="0" indent="0">
              <a:buNone/>
            </a:pPr>
            <a:r>
              <a:rPr lang="es-CO" dirty="0" smtClean="0"/>
              <a:t>Daños en las encías, el paladar y la garganta.</a:t>
            </a:r>
          </a:p>
          <a:p>
            <a:pPr marL="0" indent="0">
              <a:buNone/>
            </a:pPr>
            <a:r>
              <a:rPr lang="es-CO" dirty="0" smtClean="0"/>
              <a:t>El rostro se redondea por el aumento de las glándulas salivales.</a:t>
            </a:r>
          </a:p>
          <a:p>
            <a:pPr marL="0" indent="0">
              <a:buNone/>
            </a:pPr>
            <a:r>
              <a:rPr lang="es-CO" dirty="0" smtClean="0"/>
              <a:t>Debilidad muscular, hormigueos y calambres por disminución de sodio.</a:t>
            </a:r>
          </a:p>
          <a:p>
            <a:pPr marL="0" indent="0">
              <a:buNone/>
            </a:pPr>
            <a:r>
              <a:rPr lang="es-CO" dirty="0" smtClean="0"/>
              <a:t>Deshidratación.</a:t>
            </a:r>
          </a:p>
          <a:p>
            <a:pPr marL="0" indent="0">
              <a:buNone/>
            </a:pPr>
            <a:r>
              <a:rPr lang="es-CO" dirty="0" smtClean="0"/>
              <a:t>Gastritis, diarreas y dolores abdominales.</a:t>
            </a:r>
          </a:p>
          <a:p>
            <a:pPr marL="0" indent="0">
              <a:buNone/>
            </a:pPr>
            <a:r>
              <a:rPr lang="es-CO" dirty="0" smtClean="0"/>
              <a:t>Disminución de la presión arterial, aumento de la frecuencia cardiaca y aparición de arritmias que pueden ocasionar un paro.</a:t>
            </a:r>
          </a:p>
          <a:p>
            <a:pPr marL="0" indent="0">
              <a:buNone/>
            </a:pPr>
            <a:r>
              <a:rPr lang="es-CO" dirty="0" smtClean="0"/>
              <a:t>Irregularidades menstruales o ausencia de la menstruación.</a:t>
            </a:r>
            <a:endParaRPr lang="es-CO" dirty="0"/>
          </a:p>
        </p:txBody>
      </p:sp>
      <p:sp>
        <p:nvSpPr>
          <p:cNvPr id="3" name="2 Abrir llave"/>
          <p:cNvSpPr/>
          <p:nvPr/>
        </p:nvSpPr>
        <p:spPr>
          <a:xfrm>
            <a:off x="4644008" y="1628800"/>
            <a:ext cx="587496" cy="446449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Cerrar llave"/>
          <p:cNvSpPr/>
          <p:nvPr/>
        </p:nvSpPr>
        <p:spPr>
          <a:xfrm rot="10800000" flipH="1">
            <a:off x="3779912" y="1628800"/>
            <a:ext cx="648071" cy="446449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75067830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116632"/>
            <a:ext cx="8496944" cy="1296144"/>
          </a:xfrm>
          <a:blipFill>
            <a:blip r:embed="rId2"/>
            <a:tile tx="0" ty="0" sx="100000" sy="100000" flip="none" algn="tl"/>
          </a:blipFill>
        </p:spPr>
        <p:txBody>
          <a:bodyPr>
            <a:normAutofit fontScale="90000"/>
          </a:bodyPr>
          <a:lstStyle/>
          <a:p>
            <a:r>
              <a:rPr lang="es-CO" sz="5400" i="1" dirty="0" smtClean="0">
                <a:solidFill>
                  <a:srgbClr val="FF0000"/>
                </a:solidFill>
                <a:latin typeface="Harlow Solid Italic" pitchFamily="82" charset="0"/>
              </a:rPr>
              <a:t>Miremos algunas cifras en Colombia</a:t>
            </a:r>
            <a:endParaRPr lang="es-CO" sz="5400" i="1" dirty="0">
              <a:solidFill>
                <a:srgbClr val="FF0000"/>
              </a:solidFill>
              <a:latin typeface="Harlow Solid Italic" pitchFamily="82" charset="0"/>
            </a:endParaRPr>
          </a:p>
        </p:txBody>
      </p:sp>
      <p:graphicFrame>
        <p:nvGraphicFramePr>
          <p:cNvPr id="6" name="5 Marcador de contenido"/>
          <p:cNvGraphicFramePr>
            <a:graphicFrameLocks noGrp="1"/>
          </p:cNvGraphicFramePr>
          <p:nvPr>
            <p:ph idx="1"/>
            <p:extLst>
              <p:ext uri="{D42A27DB-BD31-4B8C-83A1-F6EECF244321}">
                <p14:modId xmlns:p14="http://schemas.microsoft.com/office/powerpoint/2010/main" val="76576793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063180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0375" y="260648"/>
            <a:ext cx="8229600" cy="1040979"/>
          </a:xfrm>
        </p:spPr>
        <p:txBody>
          <a:bodyPr>
            <a:normAutofit lnSpcReduction="10000"/>
          </a:bodyPr>
          <a:lstStyle/>
          <a:p>
            <a:pPr marL="0" indent="0" algn="ctr">
              <a:buNone/>
            </a:pPr>
            <a:r>
              <a:rPr lang="es-CO" dirty="0" smtClean="0"/>
              <a:t>El problema es real pero es poco probable que Colombia sea el país  más afectado.</a:t>
            </a:r>
          </a:p>
        </p:txBody>
      </p:sp>
      <p:pic>
        <p:nvPicPr>
          <p:cNvPr id="1026" name="Picture 2" descr="http://t2.gstatic.com/images?q=tbn:ANd9GcR0SfkLgmywMD9pgySkT6Uk0SWjKYmcffG8HNw3E5gwvrb1Olebw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8564" y="1700492"/>
            <a:ext cx="2805924" cy="3672724"/>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2843808" y="1556792"/>
            <a:ext cx="3314756" cy="3970318"/>
          </a:xfrm>
          <a:prstGeom prst="rect">
            <a:avLst/>
          </a:prstGeom>
        </p:spPr>
        <p:txBody>
          <a:bodyPr wrap="square">
            <a:spAutoFit/>
          </a:bodyPr>
          <a:lstStyle/>
          <a:p>
            <a:pPr algn="ctr"/>
            <a:r>
              <a:rPr lang="es-CO" sz="2800" dirty="0"/>
              <a:t>Aparentemente, el 75% de los casos se resuelve satisfactoriamente con el tratamiento adecuado, pero el 9% de quienes sufren alguno de estos trastornos muere.</a:t>
            </a:r>
          </a:p>
        </p:txBody>
      </p:sp>
      <p:sp>
        <p:nvSpPr>
          <p:cNvPr id="6" name="AutoShape 4" descr="data:image/jpeg;base64,/9j/4AAQSkZJRgABAQAAAQABAAD/2wCEAAUDBAoJCAgIBwkJCAoJCAkKCQgJCQgICQkPEQgJCAgICAgJChELCAoaDgkJDxUQER0RFR8fCQ0YJCIUJBwSFRIBBQUFCAcIDwkJDxIQDxAUFBIUFBUVFBQUFBQUFBQUFBQUFBQUFBQUFBQUHhQUFBQUFBQSFB4UFBQUFB4UFBQUHv/AABEIAFoAeAMBIgACEQEDEQH/xAAcAAACAgMBAQAAAAAAAAAAAAAABgUHAQQIAwL/xABAEAACAQIEAwcCAgYHCQAAAAACAwEEEgAFERMGISIHFCMxMkFCUWEIcRUkUmKBkSUzQ1NygrE1VaGlstHS1PH/xAAaAQADAAMBAAAAAAAAAAAAAAAAAwQBAgUG/8QAKhEAAgIBAwIFBAMBAAAAAAAAAAECEQMEEjEhQQUTYXGhIkJR4SORwRT/2gAMAwEAAhEDEQA/AOMsGDH1gA+cGM6YNMAGMGM6YIjABjBjMxg0wAYwYzpjNuAD5wYzpgiMAGMGPq3GNMAGMGM6YzgAuFZEL0iO1aLGj/VGJawBDcRFrBaSXtHy5Y88wo2iwVvXSLJi1EINRULLSbuoRItTGZ9M+/tpj1UDe9sJg2qJgiohv6tV+lxeVuvtrynGvmVLmS0blNTDaI2EQsAjKB6h20mV4ri7yiNInXTE0cKlJpuivc1BNIKPLQatiJUg/wBZCwViVt20XpES1v19vb3x88HVYZfmdJvr6KRlxB6RIpIh3un1EPTI8/MfviR4JI1ELmL2Nty3ltL6h8C7ctYM2lNvVOnliCzLiGn2KshJ4nXLK0UCkVaQ3pTU7gye3HxgNJ++H4koJtcpic8nJpflFiZLkuX1gsKvzKkEHuNQlttY0D2hYurFxLhCNRut3JjmJxMaRrh4zPO6RDBWliiVcI75IErijpYktvWAbFvnMyPVExJROK47PkN/RlTUo3GBvBTigdlYk63fUVxayIyrduMtBjlHvOjbQ9meYHSMzZ76MhEd1tComsqkKjquG0YXVHI+JbExMQPLXCs2keabcn0NFKEcaXeyquPaSors+Gkq2WpfUiCmiu0RSNw9Kx9JRF0lHnqWuLX4Jqkqrf0OtbGG1zTGpatSUaz4mykmLG1cCPqL389dcQrMtFmY+GZsFCXvOpETW1YSCha4mXaoKBMiumfMdIkpnSYnizOApBEUtbUua5XdhNtxaTb4g9RSIyN3nM8yw6cIRh5clz8GYYt63XVFiVvFdIhhI2hrzQ4hY0bFr0krraQmrHcXBLEbtIibZmImJ1mMzjORawmCXSRFbasC5/vEI6cvr5YiuIK9RlQIGjCkJabW1QkN1dMvErit9Fi/D0nn1a+UxiX4bpxMSK3pJjQWQj8YLpH0yHMrvbCtbBywxhBk9tzdojSjcYPhgV13WKx8vj8dcNnDOXqFJCK9wurqFBCvX4EVo6859p01t/PGkeWgPUQs6bisQIEzkBMIRG6JPWPaI+OKgrO0nMAIn0zGoUt3SSyK26B6Ru+X0KZ56fTXHNhpsxRjStbrr06lzVFaK6mr3BXcSBC4VCKxm+4i2/MdLR5fXGjU8UAvpEV2jbd0B1RJdRF4c/yjEFlWb07aRFWyrFjXoUdWpoGtqDuK4dwindEpIjEo84HSecTpv1YZeSdvcaxzLSW9TLaRWv8AZuW1EGTP6yLhLSJ+0c446fJxP3LfEayZXLH1ilFXXp3PWlz0HuHZplpMStuJYEVl1vT0x+ev0wY8IyxVJax5EkCttK329X53TaU+2kD94wYtwYsrjceDm2yGmoSWXXDmCLRHvFloEWsKu2R8f68vL+GK6y6kzY8pqKtDG93MvHEfENkTuCbFkQ9IxImM2zrHl7xq08F9mSWd2qahQEq1TyQsahtS1fyIRI4WoZkSgSZMQVs6QURj04rbl+XkxJLzKiTU3W2MNYlFwkabVCNnUIyS9I56Tz11npR1WJycOWOWKW3ddEV2V8QiS3JrWrWIpFQmZAJEEiSxWO5ytiP5RiRo+E8nJhCvcqb2CK0C+WdUiXSsVL1LW3pH9338sRPY9w7T5lnBU9I0lqVSnUb76ZLz1C28QQYku60ygZOJj6xPLHTtHwNw/kiRZU3VLlO3xe1orqSKbtsu70bFQCx6rZgdBgvP3xRkl91CIwt0Vh2WLoVDVjSLIQpHra1Vx1NrNhhK3BqSGPSLPy+muGrOuIKqmHcTVkNw2iIrtXqY3WknnDNZLz85xooz1VG8abLaYFhWFU5nt1Jq8RJtJFSynZbNrI8OQWWs2qj2mZmFzy9r2EwiISK4S9PK793kOn8sZxztBlht6HzxDUHQ5LnjFyKO+WgUhcJwuAJYrUzyIb2a6Ryj35xigspk1OWxxERgIgoLfRHxtHlbpBe/ldzw7doOZVq3VuT2sJJV/eLrR6YMVMtJnptmRI+U+Zc/phNpwHcaVWTBImEQ9XVbPUX35z/HCUnuk2VOScYpdl1/sY0cYtKoRvENosELum7mVt38LvPTyxdvAeTOqVsSIddIthVZkWztxusLqYRRF026jbrM85jlrjlitfc4dkf7QdsRuL5dP3Ipn+OOlcrzxtJlK6Z6y3SXdUiLTW1mh7goY9fWBRA2lIazF0xrynVGoybKKtLo3qbUeVRqZ92j0VGQlTMKpaBDaNxioeoSG33Zp95jW7CM3N6euFgvEBARIjRaCwG8rhJZXal6tNYjXXE12j9nyv6Vr0XU6qRdMaukLak939cWwV+hog1XVEQMyJ8ufKu6Ki3RXaNxEsf2RLX927/WMMcYTVRfVfHuT7p4JNNehO8MGl73EwTWCugdtsiRRcImvbISgRmwR0iImJ1mJidcX7wVwpSVeT5s9xbJd7q+7NXcTEJaimFa09XqGd3znSZ1mfOYxzjlLAXUJSz0XdXxEpgCZ6h/liwg4iaNJW0STFdLs0z/AA+lu4TGpIdz4rgVenSNPPnijFjTkok2XLJJyQ5cTNyViKSiR3lm0O0ypYICT4gbRY7qgDbIiI9PlA6zpgxQR0hrfuMYVwruITIumJH/AMf+rBi2Wnxp8EkdTkS5+C7KipOsTSOoOmlKkpNq0du62mWlpEP7UGtg/a2NOWmE7ttpS/R1Iqp6nHWjtF8iXCGbv+IYJi4/zaYZvw0doDstdQURIGppGPUBEQlegGGImS7RmGiJFdpMaxz0n2wu9rCcwznNqmta0WCt7RVuFaClC0+7JQsR6At56e8lMzznHncfg6xZvNfKbdlj1LlHYvY1Pw4qKjzF9Qnq/VGqEi6eqdsh9P3EcSxcOVtXUlVsuY0iIuq8mCV3q+t0TiR7KuGWjd3lYiIrIrhYJdRHb8fjECPOZ8yxduXoUzLu6VL37JVIXkphCRD3WR2GNUN5K+UjrETbGuO1KLnFNE0ntdMozhipqFMIfUrvtSN7OoRAxHfYsi1kRhl/l5wMxz5Yn6Xj7LRcoaRT6lyiIWVNcpPdjn4EikWRWFr6ZdrrBfGeWLQ4w4Sy1uU1NPlJB3i0NgD8MtBIWGlI7cAOoXRrMzM+XvOKvpuxOpWndcg0DbcRtEh5T8i/7Y0zP8hCTXUqPjrKjFDsx79vC2paYoFTRtE3kXSRFpy8yjSNPLzwiOrZJfUPV8S+/wD8xffG3DpZflNS96iYO2YLIrbRJxkI+rmRQJFPLy+uKRoMpc8S2bbR9REVuDy32G+bfIx9heR79TV15dXcUiSrv71hkpB/5RFpx9xDD8NSK9xjepKiG4fVuH/ZUw/tEU8vtF8z5Yeuw/L54O4YreIK9QPqs1dTKpKRvSO0O4SGFcN1xXNZ5eQhjTFNRxFTMzbYEdt5ASlCAqArFsLaEBjp0YMXTF0+84hz6dz+rsek8G8Uw4YvG+jf3fr9mpkWYBU0TKLMfEB+4TbekrjZvGxZfEoLmP8AhjzjlhUzaiVkdI5L2Iq90h2F7QE01XFcyruXeI6iIiAFEa3zrppGN2pQaC6hIbcV3xvnnfHW/FQ2LL9qLrjt/wA2M4otsq8X/wCdYlKNXwv9HDgTM6R9XSU1BlmX99e8AQb1VDLWGVolc9ppD89OWNzLKfvxMqyEbTeQ2KUIrZskSyIVjpArvI+fl5aRrOK64BYX6VoOok/rtNa23c25lorErbou0ktdNY/OMWF208CNyFNFSJfUkQi1otEjSV01LSLpWyY5T9NeX3mcWQSx3I8llyOa2i1xbllQ91SukUb3FulYobjIRUbmkIj6tFrMtI9hwYbvwxJq6nMcxr3tu/RWVVj2EXSTd2lfSAsrR6SjrK7z0GMZw7zN3UQkl0OpeE+zLLmUWXOaJk0UUjSYB92vLaUwCYtAiBFHTGukTPvMzzwl9vvDOVZNlQuULRqKmrUpQ3k8mR1Mf4ZfGFiU689Js+uPfhz8SfDCaSkSzNRE101MDP6PzUrSFC1nFw0nVzifLC1xt2n8E5vVJfmmdPcCQtCl7nmo03qmSIhGhvLX5RrETaOvlhcnapsI3GVpHnlqQzDNquk4cYypplLWbakWW8oQtxFaIjBame0I/VbPpzdB4bIV+Cqrdc8iFdx+4CPVdp0x1YheBu1vgDKNycuzDaJlt5TR54wi08o66S2P4RGG0PxP8I/75/5fnH/pYysuxUgcXJ2z2LJm01M570PSpa7meIBFp6elZF1ery/PGVvvjKaJwd4hGTjUkJEXqYYpWZfvQF0az/eYr7tg/EtkdSjuWV126tqyJr+75inqEx2qcQZSRcM9RSXl0xHvOkNwR+IDI0cSV76iuJdD+iaGjparutcQnKgRueACJcvqJ3OYiPD+8a5eTdTYOG20je/Fdlht4ftpFNWKq1BsG0ttg2sWIkVul0EQzpE88IP4Z+zMq5611ogymUXeqklmDBMJt2kEQFNpEYkJBPVECesRri5877duCatL0VOb7oP/AKwCy/OreX7I906S+8c8L7vxAcLZRRMTw5V77TK7xKPMFiMwIrHcJlKEloMdMR7+c4JZm+iNY433Jz8Q2QjnLKekF5JTR7hFtCJL3rtglkPxtFenLyuw29kXC4ZVk9NTfO0mtIbrWGZXEy0tbdRFcae1uOfOzntryZe5+laoh3a9rWeBWs6CISt6VFPORIp99WTi5A/Etwpd/teRi31Fl+aef7No0eF4fpbtm+RWlSErt44QN9eVSwiXRMoBVYstvxxaRG7bEY81kPPnzHnig18BS0n90YwhQgqhpEsfDVDVo3P3iuYuNI5zz+k4uvtk7dsjrhQFFmG8Ii0mfqeYL6pkBEfEpou6R/LqwvdmHaPw3S5PnS63MhXW5kLVCrueYs21AshpV7gU0hzYTGefyHXTScWfx1boXKeV1z0F7sz7NQHNcrKoebDKvpvCsARLR4Fb6pu9Oun0xZn44QEP0VcQiRLqfl1aQ0S/47n+v0wt9mHaxw7T5ip+ZVhCChJiiGnriEW+kLxFEkQ6Ef21018sInb/ANrlNnOasfTPYVOAiimIQNXhCRFBMWxWt0kRz9eqPphGocaqJtiUnK5Dx+GPLagcr4weobhbl1NTCXq8Qpfdb+S3jP8AGMGJXsP7VuGco4dZSPzX9brCOoqVlQ5iVhyoVrReumlbBHaGNddJunXTBheOqMSbvg4ywYMGFFYYMGDAAYMGDAAYMGDAAYMGDAAYMGDAAYMGDAAYMGDAB//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0" name="Picture 6" descr="http://t1.gstatic.com/images?q=tbn:ANd9GcQedjE_O1fpIga53HIDoqFUleQKmwSuHBFwIheWiwnLI2-X_fm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6" y="1700808"/>
            <a:ext cx="2660038" cy="3672408"/>
          </a:xfrm>
          <a:prstGeom prst="rect">
            <a:avLst/>
          </a:prstGeom>
          <a:noFill/>
          <a:extLst>
            <a:ext uri="{909E8E84-426E-40DD-AFC4-6F175D3DCCD1}">
              <a14:hiddenFill xmlns:a14="http://schemas.microsoft.com/office/drawing/2010/main">
                <a:solidFill>
                  <a:srgbClr val="FFFFFF"/>
                </a:solidFill>
              </a14:hiddenFill>
            </a:ext>
          </a:extLst>
        </p:spPr>
      </p:pic>
      <p:sp>
        <p:nvSpPr>
          <p:cNvPr id="7" name="6 Rectángulo"/>
          <p:cNvSpPr/>
          <p:nvPr/>
        </p:nvSpPr>
        <p:spPr>
          <a:xfrm>
            <a:off x="307974" y="5541174"/>
            <a:ext cx="8656513" cy="1200329"/>
          </a:xfrm>
          <a:prstGeom prst="rect">
            <a:avLst/>
          </a:prstGeom>
        </p:spPr>
        <p:txBody>
          <a:bodyPr wrap="square">
            <a:spAutoFit/>
          </a:bodyPr>
          <a:lstStyle/>
          <a:p>
            <a:pPr algn="ctr"/>
            <a:r>
              <a:rPr lang="es-CO" sz="2400" i="1" dirty="0" smtClean="0">
                <a:solidFill>
                  <a:srgbClr val="FF0000"/>
                </a:solidFill>
              </a:rPr>
              <a:t>En Colombia botan la leche y la comida por los bajos precios.</a:t>
            </a:r>
          </a:p>
          <a:p>
            <a:pPr algn="ctr"/>
            <a:r>
              <a:rPr lang="es-CO" sz="2400" i="1" dirty="0" smtClean="0">
                <a:solidFill>
                  <a:srgbClr val="FF0000"/>
                </a:solidFill>
              </a:rPr>
              <a:t>La </a:t>
            </a:r>
            <a:r>
              <a:rPr lang="es-CO" sz="2400" i="1" dirty="0">
                <a:solidFill>
                  <a:srgbClr val="FF0000"/>
                </a:solidFill>
              </a:rPr>
              <a:t>alarmante cifra anual de alimentos desperdiciados en el planeta, que llegó en 2012 a 1.300 millones de toneladas</a:t>
            </a:r>
          </a:p>
        </p:txBody>
      </p:sp>
    </p:spTree>
    <p:extLst>
      <p:ext uri="{BB962C8B-B14F-4D97-AF65-F5344CB8AC3E}">
        <p14:creationId xmlns:p14="http://schemas.microsoft.com/office/powerpoint/2010/main" val="178293885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1030"/>
                                        </p:tgtEl>
                                        <p:attrNameLst>
                                          <p:attrName>style.visibility</p:attrName>
                                        </p:attrNameLst>
                                      </p:cBhvr>
                                      <p:to>
                                        <p:strVal val="visible"/>
                                      </p:to>
                                    </p:set>
                                    <p:anim calcmode="lin" valueType="num">
                                      <p:cBhvr>
                                        <p:cTn id="19" dur="1000" fill="hold"/>
                                        <p:tgtEl>
                                          <p:spTgt spid="1030"/>
                                        </p:tgtEl>
                                        <p:attrNameLst>
                                          <p:attrName>ppt_w</p:attrName>
                                        </p:attrNameLst>
                                      </p:cBhvr>
                                      <p:tavLst>
                                        <p:tav tm="0">
                                          <p:val>
                                            <p:fltVal val="0"/>
                                          </p:val>
                                        </p:tav>
                                        <p:tav tm="100000">
                                          <p:val>
                                            <p:strVal val="#ppt_w"/>
                                          </p:val>
                                        </p:tav>
                                      </p:tavLst>
                                    </p:anim>
                                    <p:anim calcmode="lin" valueType="num">
                                      <p:cBhvr>
                                        <p:cTn id="20" dur="1000" fill="hold"/>
                                        <p:tgtEl>
                                          <p:spTgt spid="1030"/>
                                        </p:tgtEl>
                                        <p:attrNameLst>
                                          <p:attrName>ppt_h</p:attrName>
                                        </p:attrNameLst>
                                      </p:cBhvr>
                                      <p:tavLst>
                                        <p:tav tm="0">
                                          <p:val>
                                            <p:fltVal val="0"/>
                                          </p:val>
                                        </p:tav>
                                        <p:tav tm="100000">
                                          <p:val>
                                            <p:strVal val="#ppt_h"/>
                                          </p:val>
                                        </p:tav>
                                      </p:tavLst>
                                    </p:anim>
                                    <p:anim calcmode="lin" valueType="num">
                                      <p:cBhvr>
                                        <p:cTn id="21" dur="1000" fill="hold"/>
                                        <p:tgtEl>
                                          <p:spTgt spid="1030"/>
                                        </p:tgtEl>
                                        <p:attrNameLst>
                                          <p:attrName>style.rotation</p:attrName>
                                        </p:attrNameLst>
                                      </p:cBhvr>
                                      <p:tavLst>
                                        <p:tav tm="0">
                                          <p:val>
                                            <p:fltVal val="90"/>
                                          </p:val>
                                        </p:tav>
                                        <p:tav tm="100000">
                                          <p:val>
                                            <p:fltVal val="0"/>
                                          </p:val>
                                        </p:tav>
                                      </p:tavLst>
                                    </p:anim>
                                    <p:animEffect transition="in" filter="fade">
                                      <p:cBhvr>
                                        <p:cTn id="22" dur="1000"/>
                                        <p:tgtEl>
                                          <p:spTgt spid="103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b="1" i="1" dirty="0" smtClean="0">
                <a:solidFill>
                  <a:srgbClr val="FF0000"/>
                </a:solidFill>
                <a:latin typeface="Agency FB" pitchFamily="34" charset="0"/>
              </a:rPr>
              <a:t>Miremos algunas cifras a nivel mundial</a:t>
            </a:r>
            <a:endParaRPr lang="es-CO" b="1" i="1" dirty="0">
              <a:solidFill>
                <a:srgbClr val="FF0000"/>
              </a:solidFill>
              <a:latin typeface="Agency FB" pitchFamily="34" charset="0"/>
            </a:endParaRPr>
          </a:p>
        </p:txBody>
      </p:sp>
      <p:sp>
        <p:nvSpPr>
          <p:cNvPr id="3" name="2 Marcador de contenido"/>
          <p:cNvSpPr>
            <a:spLocks noGrp="1"/>
          </p:cNvSpPr>
          <p:nvPr>
            <p:ph idx="1"/>
          </p:nvPr>
        </p:nvSpPr>
        <p:spPr>
          <a:xfrm>
            <a:off x="457200" y="1844824"/>
            <a:ext cx="3106688" cy="4680520"/>
          </a:xfrm>
        </p:spPr>
        <p:txBody>
          <a:bodyPr/>
          <a:lstStyle/>
          <a:p>
            <a:pPr marL="0" indent="0" algn="ctr">
              <a:buNone/>
            </a:pPr>
            <a:endParaRPr lang="es-CO" dirty="0" smtClean="0"/>
          </a:p>
          <a:p>
            <a:pPr marL="0" indent="0" algn="ctr">
              <a:buNone/>
            </a:pPr>
            <a:r>
              <a:rPr lang="es-CO" dirty="0" smtClean="0"/>
              <a:t>Somos </a:t>
            </a:r>
            <a:r>
              <a:rPr lang="es-CO" dirty="0"/>
              <a:t>854 millones de hambrientos, 1.600 millones de gordos y 400 millones de obesos </a:t>
            </a:r>
          </a:p>
        </p:txBody>
      </p:sp>
      <p:pic>
        <p:nvPicPr>
          <p:cNvPr id="1026" name="Picture 2" descr="http://static.20minutos.es/img/2008/06/04/8226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6985" y="1772816"/>
            <a:ext cx="5400600"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93244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 calcmode="lin" valueType="num">
                                      <p:cBhvr>
                                        <p:cTn id="25" dur="1000" fill="hold"/>
                                        <p:tgtEl>
                                          <p:spTgt spid="1026"/>
                                        </p:tgtEl>
                                        <p:attrNameLst>
                                          <p:attrName>ppt_w</p:attrName>
                                        </p:attrNameLst>
                                      </p:cBhvr>
                                      <p:tavLst>
                                        <p:tav tm="0">
                                          <p:val>
                                            <p:fltVal val="0"/>
                                          </p:val>
                                        </p:tav>
                                        <p:tav tm="100000">
                                          <p:val>
                                            <p:strVal val="#ppt_w"/>
                                          </p:val>
                                        </p:tav>
                                      </p:tavLst>
                                    </p:anim>
                                    <p:anim calcmode="lin" valueType="num">
                                      <p:cBhvr>
                                        <p:cTn id="26" dur="1000" fill="hold"/>
                                        <p:tgtEl>
                                          <p:spTgt spid="1026"/>
                                        </p:tgtEl>
                                        <p:attrNameLst>
                                          <p:attrName>ppt_h</p:attrName>
                                        </p:attrNameLst>
                                      </p:cBhvr>
                                      <p:tavLst>
                                        <p:tav tm="0">
                                          <p:val>
                                            <p:fltVal val="0"/>
                                          </p:val>
                                        </p:tav>
                                        <p:tav tm="100000">
                                          <p:val>
                                            <p:strVal val="#ppt_h"/>
                                          </p:val>
                                        </p:tav>
                                      </p:tavLst>
                                    </p:anim>
                                    <p:anim calcmode="lin" valueType="num">
                                      <p:cBhvr>
                                        <p:cTn id="27" dur="1000" fill="hold"/>
                                        <p:tgtEl>
                                          <p:spTgt spid="1026"/>
                                        </p:tgtEl>
                                        <p:attrNameLst>
                                          <p:attrName>style.rotation</p:attrName>
                                        </p:attrNameLst>
                                      </p:cBhvr>
                                      <p:tavLst>
                                        <p:tav tm="0">
                                          <p:val>
                                            <p:fltVal val="90"/>
                                          </p:val>
                                        </p:tav>
                                        <p:tav tm="100000">
                                          <p:val>
                                            <p:fltVal val="0"/>
                                          </p:val>
                                        </p:tav>
                                      </p:tavLst>
                                    </p:anim>
                                    <p:animEffect transition="in" filter="fade">
                                      <p:cBhvr>
                                        <p:cTn id="28"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2448272"/>
          </a:xfrm>
        </p:spPr>
        <p:txBody>
          <a:bodyPr>
            <a:normAutofit fontScale="85000" lnSpcReduction="20000"/>
          </a:bodyPr>
          <a:lstStyle/>
          <a:p>
            <a:pPr marL="0" indent="0">
              <a:buNone/>
            </a:pPr>
            <a:r>
              <a:rPr lang="es-CO" b="1" dirty="0">
                <a:solidFill>
                  <a:srgbClr val="002060"/>
                </a:solidFill>
              </a:rPr>
              <a:t># La crisis alimenticia ha disparado la hambruna en el mundo. </a:t>
            </a:r>
            <a:br>
              <a:rPr lang="es-CO" b="1" dirty="0">
                <a:solidFill>
                  <a:srgbClr val="002060"/>
                </a:solidFill>
              </a:rPr>
            </a:br>
            <a:r>
              <a:rPr lang="es-CO" b="1" dirty="0">
                <a:solidFill>
                  <a:srgbClr val="002060"/>
                </a:solidFill>
              </a:rPr>
              <a:t># Al mismo tiempo, el sobrepeso y la obesidad crecen en las ciudades. </a:t>
            </a:r>
            <a:br>
              <a:rPr lang="es-CO" b="1" dirty="0">
                <a:solidFill>
                  <a:srgbClr val="002060"/>
                </a:solidFill>
              </a:rPr>
            </a:br>
            <a:r>
              <a:rPr lang="es-CO" b="1" dirty="0">
                <a:solidFill>
                  <a:srgbClr val="002060"/>
                </a:solidFill>
              </a:rPr>
              <a:t># La anorexia y la bulimia, otros trastornos del mundo desarrollado. </a:t>
            </a:r>
            <a:r>
              <a:rPr lang="es-CO" dirty="0"/>
              <a:t/>
            </a:r>
            <a:br>
              <a:rPr lang="es-CO" dirty="0"/>
            </a:br>
            <a:endParaRPr lang="es-CO" dirty="0"/>
          </a:p>
        </p:txBody>
      </p:sp>
      <p:sp>
        <p:nvSpPr>
          <p:cNvPr id="2" name="1 Rectángulo"/>
          <p:cNvSpPr/>
          <p:nvPr/>
        </p:nvSpPr>
        <p:spPr>
          <a:xfrm>
            <a:off x="179512" y="2708920"/>
            <a:ext cx="6048672" cy="4154984"/>
          </a:xfrm>
          <a:prstGeom prst="rect">
            <a:avLst/>
          </a:prstGeom>
        </p:spPr>
        <p:txBody>
          <a:bodyPr wrap="square">
            <a:spAutoFit/>
          </a:bodyPr>
          <a:lstStyle/>
          <a:p>
            <a:pPr algn="ctr"/>
            <a:r>
              <a:rPr lang="es-CO" sz="2400" dirty="0"/>
              <a:t>La FAO (Organización de las Naciones Unidas para la Agricultura y la Alimentación), reunida desde este martes en Roma para analizar la situación, </a:t>
            </a:r>
            <a:r>
              <a:rPr lang="es-CO" sz="2400" u="sng" dirty="0"/>
              <a:t>ha reconocido que los objetivos marcados en 1996 de reducir el hambre en el mundo a la mitad no han tenido ningún éxito</a:t>
            </a:r>
            <a:r>
              <a:rPr lang="es-CO" sz="2400" dirty="0"/>
              <a:t>: hasta hace poco se habían conseguido ligeros recortes en la cifra de desnutridos </a:t>
            </a:r>
            <a:r>
              <a:rPr lang="es-CO" sz="2400" dirty="0">
                <a:latin typeface="Agency FB" pitchFamily="34" charset="0"/>
              </a:rPr>
              <a:t>(unos 3 millones sobre la cifra total de 854)</a:t>
            </a:r>
            <a:r>
              <a:rPr lang="es-CO" sz="2400" dirty="0"/>
              <a:t>, que la crisis alimenticia se han encargado de echar por tierra. </a:t>
            </a:r>
            <a:br>
              <a:rPr lang="es-CO" sz="2400" dirty="0"/>
            </a:br>
            <a:endParaRPr lang="es-CO" sz="2400" dirty="0"/>
          </a:p>
        </p:txBody>
      </p:sp>
      <p:sp>
        <p:nvSpPr>
          <p:cNvPr id="4" name="AutoShape 2" descr="data:image/jpeg;base64,/9j/4AAQSkZJRgABAQAAAQABAAD/2wCEAAkGBxQSEhIUExQUFBUWFxQVFRQUFBQVFBcUFBQXGBUUFRQYHCggGBolHBQUITEhJSkrLi4uFx8zODMsNygtLisBCgoKDg0OGBAQGiwfHB8sLCwsLCwsLCwsLCwsLCwsLCwsLCwsLCwsLCwsLCwsNywsNyw3LCssLCsrLCsrNysrK//AABEIAL8BCAMBIgACEQEDEQH/xAAcAAACAgMBAQAAAAAAAAAAAAADBAUGAAECBwj/xAA7EAABAwIEAggDBgYCAwAAAAABAAIDBBEFEiExQVEGEyJhcYGRoRSxwSMyQlLR8AcVYnKC4ZLxY3TC/8QAGQEAAwEBAQAAAAAAAAAAAAAAAAIDAQQF/8QAIREAAgICAwEBAAMAAAAAAAAAAAECERIhAzFBE1EiMmH/2gAMAwEAAhEDEQA/AJKNHYUBiOwKZcK1EahtKI1AHYRGrhq7CLAI1EahNRAiwCNRAUJpRAss0ICu2lcBdhbZh21ECG1ECy2B2EUIQRWhaARqMxBajMWoBhhTMSVYmoVqFfQytLaxMSNLFtYgDS2sWIA0sW1iAMWltYgDS2sWIAxYsWIA8hYEViExGaplwjUVpQmlECAOwiIYXYKACtRAUJp0Xaw0IEVqE1EaUAECI1CaURpWgEaiNQmuXbXIMCojShXRGlABWIzCl2uRGuWgNsKbgSDHJuB61CvocC2tBYmJG1i1dbQBixYsQBixYsQBixYsQBixYsQBixYsQB5C1FafRAaUVpUy4W6ICggogKwAwK7BQQV2HIYBmrtAbIuusQAyCu2lK9at/EBFmjrXLsFR4qgs+NHNZYEmHLsPUR8eFya9Fm0TfWBb61QPxxWfzA81mQYlgEw5roVA5qu/GHn3rXxZS5m4MtDakJumqQqc2p2113tdEZVm+5R9DfnZf45weIXfXN5j1CobZjxJ9U3BMbjX3TfXQj4dlv8AiWfmHqs+KbzUDTyXIKdG+lr6bplyWY+GiRdUN5ruOUHio9/d3o0RsBZPkhHAeWIcT7gIiYmYsWLEAYsWLEAYsWLEAeNCREEiiPjFyK1TsuTfXLXxChDVOXJqSlchqJ01a0a0KDMyH8Qb+CXI3Anv5gtfHqvic33XcdShtmqJMnECb67LTqq+xUEJLO14pls1rcrpW20aook3yngVwZiN/PyQoH305X9OSDUtJ9UNM3SHGVPii9deySY3s967jk37kuxh5sm66k1347JaJ1yiOGh421RQJBaeY7Hh8kWN1x+9koJNb/JHjda48VnRtDLmI8buySlgdF1FIA13gT7IbN0htk3Apynfp3qEiqbhpuLndSFPJYrJWkaqZYKKa/NOl3H92UVSPCkp3dg28B5p09CtDcTrbowbdJ07hoCdU9HKqIjNUzVNmDrfht6FPJTNdMRPuFVMhJehFi0FtMIYsWLEAYsWltAHzgXITnm4PI6+C5El7LBuuejrYwKiy6665S50RIiL2QCthozuFjd1xb1RImrBjiUblZGb6dy7/NdCjOxRdmpUGDbgeS6cNR5oWdKVOIBgKKMZYIHDguqgaXCrmH1rzrsOCn6CqGzxcFI7Q8VZ3CezquwBdPYhhYEfWxm7dMw5d47lHA30umoGEabFOMbfwIslQEzSg37kno3YnSOHHmQmmSa81FRS/M+5UhT7BEjEOsF02ILNdxOV1vQqPintcEph9XYX8ENG+CVE86XHqpOnnv8AJVo4xGXOGbKM1s1tL8lKYI+xeXWcHWt3ajUeS3sZRbLXQ1A7KmQMzde75qtSVcQGYODSCOySNtk7T4i02AcL8glTSNlBolaaXS50tfXmQbH3TUUwsO9Imdt+B8uZufoiulBI79FRSrRJq9slYHrp01naKKgxONxytdmPdwvxT8NiNNb8VTL8OeUUSbHXXSWgICYVUQapm1ixaK0wSxjEG08MszvuxtLj32Gg8zZbUL0l+3qKWk3Bd8RKP/HCbsB8ZMv/ABK2gDw5ouLhEcbhcWtey7y9lc52HDj7W91pr7aoJl3SVVU2RVi3RJT4g0FNUdYHEABVGMl7xfxKnKC+YWWtDRlZZ46IPBsbHhfYlRk0Rj0cC0/vbmiyV5iIvdTtLUxVDMsgBHDmO8KapaZVqym1lVa6iYgZX67Df9FP9I+jUkfaZ9pGTuPvN/uH1S1FR5WgeviqdEqtmomm+ilLXauqOjSss9pnt4NNvbVIy0VReejU+eMxu2IynwIsod9NkJYd2kg+XH5IuAz2IT3SGLtNk4OFj/cP9fJImM1ZGh26K15+XySoese/j7fotE6OnRDM7vN0WN2hQXDXy+iG+oDb89tOaAQy6S3BROL4j2SBck6WGpPkpKChkl37LfdSsGGxwi+UX5ndCr03FsqOBdGXvDDMC1ubMW8TrcXUhilWKcENPgpLE8VcBZoHiToq1K5hdmfeR3f93yC1uyi/ihKge57jI52j9NeKtUVHI1ge0gjQixv5JLDcVs4ANaByAC9Gp6ds0Fw1ocRbQWuklFPoaM67K3T1Rs1xJBvuNbX4kclMVNc8RjKCXHRpGwJ/EeQCgKuB0bR2TcnKBz1y69ymsOlu0DwaRxa4aOCgm4stKClEksGaI2ttqbWJ4lTdPKCdR6aKqUlXmtbYfRS8M3FdsZWeZOFMsYizbHyOqLG8jcHxGqjqKZSUDiVdOznkmdCYc/XRdPOiBXWy2IBuQB4nioDpZWyMoxG02mnc2nYRuHSGxcPBtz5LaENdEgZ5KmsO0rurh/8AXhuGn/J2d3mFin8MomwxRRMFmxsaxo7mi30WIA+dQxanOVhXYOgQ6h2i572dfhEPlISEzyUepdrZJSOVUTGsOG58lO4Qwl4URQNs0d6tPR2LW6SbK8aB9JKhoIjdo7LmB81D0FeWHdMdOx9vGf6P/pQcT0uNobLZ6VguNhwAKfmwlj7vj0J3bwPhyXm1HVFpCumBY1ewJSU4lIyTHKemy3uNlR5J800zhsZHW+X0Xp9VGJ43BpDXlpDXb2NtCe5eV/y6Sne6OVtnAnXg7X7wPELYq1Zrey2YJLsrRXN6yncBu3tj/Hf2uqXgz9ldMPkU/R/Cql+xv4IRmW69nVvc38pIHhuPayiK2tsCqJEGMV+La2G+yynrwzXc8yqvLKSQfNE+L1A4rXAIyRb3dJn2sDbwSUuNvO7ik6LDs4uXWSGJNyyCOO5JSrjVlHMkJK++5SslaAjUmAzPAzWb4lPnorpq4KmKQtsXwk53NI5r2PowC2Ox8V5zgWHBjg0DQL0fCHhrbKbdDJaI/pPTBn2rXEOsQ2x0u7c27lXMCqxH2SeLjc7mw3PorfjOWSCUWuWte4eIBP0XmcFcHtvtcWH1UJxyZ0wnUdlowebYfvUqy0pNlS8GqNVc6KbZXiq0cXJK3ZJU05A21UtSSO5KPowHHW/hZN1FW1lhZwc42aL7+XcuiOjnlvQeeQGSNp4Znee1vcqvX+JxUDXJRRlx5dfUCw82saf+SZkqwYXznQNYH3PAR3cT80P+HkJNO6ofo+rkfUOvocrtIgfBjWrctiONFrCxcZli2ydHzcXgJOrl0uu5D8lF1c3BSo6pMTnNzugBtyBzK6e9d0Iu6/JUJkpC3UK34JHZqrWHQ3IVtpuyzyUpHTBFK6dTXqGjkwe5P6KFhdZExat6yeR/Amw/tGgWgAQn6RBu5aGYynKOpLCo+K9kcJaKpl+wLGdrqfxPDo6yKxsHjVj+IPLwK8rpaktIKumAYzsLqTbi9Fou1sQpaZ0Tyx4s5p1/Udys+HyJypgZUAXsHAaOG/ge5Jx07ozY+vApX+lF0QPS82lB/O0Hzbp+iqFSCSrr0tHYY4a2cR5OH6gKmylUjtEJ9i8kVhdLUZGa55+ybrHdmyj44HPcAwXJ/eqoR6ZcqUZmdk6WXOG4HaQySOuTewA28SusPjMTQ29uenHipCCpB/GAouTs6KTJSCNo7vJdujJ1Fihwvfpq1wTcLm8RkPsl7YwSlowTe1jxCn6JtvqEpRuAsDbucmZpba+R/VZJoeJ3ijw2GW2/VyezCV4phs5ytufwj5K/9OMXMdO8NPafeNtuAI7R9L+q8rgq8u6biV7E5nVF0wyqykK6YViAdZeXUdcCbXVtwCua3tO2FtuZKeiEj0qOpcGgRtuTuSbADmk4qhxcXfedqAeACCysaGCxu9zQdD91p1HnZbpqm/dZDZkVQLpbK4wQUjN6qVsB7o9XTOP+IPqrnSsa1rWiwDQAABpYCyoENX1uK2GraaA+AkmI9w0e6usFTpc6JoPWzJxsYxWtEUMr/wAjHO9BotKp/wARsUyUTwPxuazyvc+wWJcxPkeOVLrAqFqX6qSqHE3A1+niVCVEgHG/hsrQiZNnLynsMZp4lRRdcgKxUEOw5JpqkZx7ZOYRDsi9K6/qYMo0c85R4fiPomsOjtbuVN6U4j10xtq1nZb48T6qcI5MvySxiQ3BGoNXZf3oglqZw/Qkrpmv4nJB7JWOPSyEW5UVkqHUv0XOdCZgTFNUFhuEhBNdMApWrHTLxguNXsCVO1VeMt7rzCnmLTopZ2KEttdRcCynom62vBXEFBT1Wjrxyfmbax8RzVcNSSuqSpIdcLUmlozJN7LHJ0FaPvSOI5CwTNPhMcIswW+fqnKPFM0eqjaut10KxzkxlCJquAA2UX10d7EWKLV1LraKIlqL7t15oSsWRMxNLTdjlK0eK37Mg81V6dxabtOnJSAmzDXQ80NUbEtUNRlOW92n7qYdV3b3qvU0xsBvZHdUOIyx6nmdgpPZdKiA6a1Zc9jRrlBNu8n9AqrJSFxuQru/AHk5ndoniuXYVl3arwliiPJHJlHFI5urVKUOIyMGQi2Yt9tvmrVT4a3kFIQYOwkaDhrZD5Y+k/i/BTCsUIAB4aacbcVZ6aqa4XvY8+4KFqejoIGR2SxNiBcC+48FF4xHU00bw5tw4ZGuabgufoLd6Sk3aCmlssXQ+e8T5naOmkfJf+i9mX8gFZRiQ4nZUzDYZ2wsY2IgNaG9ogAW02QpqWrvl6wN4iwvp4lbK7CK0b/iZiPWmGJm5N/8nHKFpQELHSVsbHOzlly539oJ+ZCxUhHWyUnskJaKKRpa5tr720KreJdDXauhdnH5XaH1VkhfdSERVIzaJSjZ5eygdE8dY1zT37eqseENB1V0lpWStyyNDgeB+h4KrYp0dkgvJTkuYN27uH6hVdcnRkH83s10gxLqYSGntv0HcOJVGKnaxxlOZ2uw8LJF0AWQWHZvI89roTajxmy31fILsQnitlKxYxo666y4fKSNEQRrCp6KUKtBBupKJ10k8IlNLbQrGbB0x0LtpXDDdGDUjZc00piJCDVsvyrAom4KjK0qLnrzfdRNXiZtYHRJNnc7ZYoMx8lFi+PQzUA7qMjopXbFMxYcfxB3utxoFK/B6KqA4hORSuI7LS7yW8Mw5h2BB71Lw1DoXAObpzA0U21eysbOMMpnP++bDkNPVWWOBjRpYJcNbK0ujsHb2QaaY3LX6FSb/Cq/0laUk+CO6NvHVL0z7aHitSSFru7mp5MY6fRt5W8EeCh4h2nJK9dY/VGZV5Te/iFikZQ077M2ePs3ceXioSpd1tXHATeOmvM4/me4Wjb5Akp/FcZZDC97hmBbZrfzPOjW+NyoPCYHQRXdrKXkyn+p4Fh4AiwVI/osvws7aqznNd4/7KVxOUZOsB+7c+XLwUS6tzXudQ1w/RRtTXPdTPjaLudZoaNdzrqtVtmZJIiujjryzzO4nKPXMfosTvRihzfYCznBr3vdu0POjWjnt7LF2Phk+jiXJFdmqNpLlJhvBLYS3tJ2Rux5OI+SBRilZzTrG2CB1jb+QQn1wvbkAfncew9UdAR3SToyJG9ZEAHDVzR+Lw71Thhw/wC1fziViL7aaeeyisTawdoM1cXaja+pH6J87BQfhWm0HcjMwwnYKY6uwuBf5otNWtG4U3Oh8CDdgx4iyDLg5CuOVsrdNFEVjHQm5PZ9kZhRVZ8PIQo6XmFYGYqx7rFvZ+ae/lrXjMzbiOKMhsCApaBrtL2P73RZMKlbyI5hOT0Jbtp801hmIZDlfsdPDvulcqGSI2LD5COCXqMEkduVdfhhuNtxyW+r9limhnCzz84GRv7hbdhJA29Fe5YWka2KWdQA7aI+gvyRSYZnRlWDDsVY7R434ld1dOGuyys0Ozhouj0ea5uaNxI7uCV1I1WiQ/lxtmiNxy4oQxN0fZkbcd6VoppaYhx7cfMcPHkrSRDUMDnAWPHkVLp0yt/hG0Ra8h0Dw13FjvopqSnMrdssjd+RHcVWMRwZ9O/rYjcDUjl/pO1uIOYGTMPYduODX8R4IcWtgpD0+YtOQ9pu48OCyjxESMObcaG/A8rJJmORvyl2j+LgLXS9RFaRzmG7ZWnbcPspJD2TEs42P/YPeo+aq0dr2htbkoSHEszG33Bt5KOxSuJIa09pwsTyA3KaMGzJT0SdJXmplu49iC7mjnIb6+SmKCr66SRv52+eYG4+SrGHOEbJMvIDz4pno9UFsgdZXw/COfrJZtO5pIO5Ov8AtCxYtjiIY+zvulrd7nnytr6osmJdmSU8L5e+2g9Sqm2pLnZnHW9/PdWhCjn5J30emdF6BsMbSB23NaXnvt/tYoTDOkpDe2L20uNPZYr5kKCYfM0AeH0S5qsrRc2AuSSoB+K2NmiyTJdKdSprZZKybqsca0ktu4n00SD8Qmk/pHdp7rUNKAL+A9SApCjsWk8BmPohpF48YSge4DVSDpMzSCLjayBSO1Hl6lOBwB8yPRKjqilVEbG8xkk6B1vDsi3rayHLibHDssv3qclpRKwjjY28bKjRylh9ismvUR5I0xh1S/NqbDkE64dYyxJPiUto8ckWnGVQaXZiXhFVFMWO02TmFYoYnAH7pUjOwEahRtZQbEJrUhf6lxY1kzQ5vEfu6hMTw0jUD9FD0GIvhcNdOIVypKts7RpukUnHTGSUuiHwrEi0ZHajh3KY60EXUZW4bY3bohQSlmh1WSW7NT8ZLSC22qUmkI7Q1twXbJc2yXMmV1xtxWWOPNkbNHfQ2XEERjN4zpobcO9JPd1bw5v3H7jhfwXVLiF3ln5bkHu5aLLaMaG6idjS2S32bz1creTjxshU8JiMsQJs8Ex8TzFkriB+xnb3ZgO/cG6UgxI9VG/iw27yPFOtoUlMO6QNczLN/aeJ3shsjA62C92OaXRk76bAKt412estp2gRbk8ZgPdc4Di7usiHI28imwa6EfIjde0tjBGhvbvRMIxImzXHS+wTHSCMZHADTMobD2HNdNimhXJpjOJu6t7rbXJH6JGnJJLjuflyTOL9uUN7sx8tghBlrJktCydseF8rQNySpSkYImHibEk8zZIUjbDNx4dw4pSuribgaBUiiU5BaitvEyMbAC55niloCLm6UY5HgduqIkyQgeSdFpbpTqFiYU//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8" name="Picture 4" descr="http://delamama.files.wordpress.com/2011/05/anorec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3212976"/>
            <a:ext cx="2771800" cy="3075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082912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wheel(1)">
                                      <p:cBhvr>
                                        <p:cTn id="10"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450700094"/>
              </p:ext>
            </p:extLst>
          </p:nvPr>
        </p:nvGraphicFramePr>
        <p:xfrm>
          <a:off x="457200" y="620688"/>
          <a:ext cx="8229600" cy="5505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480290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612595372"/>
              </p:ext>
            </p:extLst>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192832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216583090"/>
              </p:ext>
            </p:extLst>
          </p:nvPr>
        </p:nvGraphicFramePr>
        <p:xfrm>
          <a:off x="457200" y="764704"/>
          <a:ext cx="8229600" cy="5361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219449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2077</Words>
  <Application>Microsoft Office PowerPoint</Application>
  <PresentationFormat>Presentación en pantalla (4:3)</PresentationFormat>
  <Paragraphs>95</Paragraphs>
  <Slides>26</Slides>
  <Notes>0</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Tema de Office</vt:lpstr>
      <vt:lpstr>Y los bendijo dios: Clase 10</vt:lpstr>
      <vt:lpstr>Trastornos alimenticios</vt:lpstr>
      <vt:lpstr>Presentación de PowerPoint</vt:lpstr>
      <vt:lpstr>Presentación de PowerPoint</vt:lpstr>
      <vt:lpstr>Presentación de PowerPoint</vt:lpstr>
      <vt:lpstr>Recuerda. ¿Comer o no comer?:  Esa no es la cuestión.</vt:lpstr>
      <vt:lpstr>Presentación de PowerPoint</vt:lpstr>
      <vt:lpstr>Presentación de PowerPoint</vt:lpstr>
      <vt:lpstr>Obesidad y sobrepeso</vt:lpstr>
      <vt:lpstr>Presentación de PowerPoint</vt:lpstr>
      <vt:lpstr>Una persona obesa está propensa a las siguientes enfermedades</vt:lpstr>
      <vt:lpstr> Las causas de la OBESIDAD hasta el día de hoy no han sido del todo comprendidas pero se sabe que existen muchos factores causantes de esta grave enfermedad, unos que parecen ser muy sencillos y otros bastante complicados. Por mencionar las más importantes causas, tenemos las siguientes: </vt:lpstr>
      <vt:lpstr>Presentación de PowerPoint</vt:lpstr>
      <vt:lpstr>Presentación de PowerPoint</vt:lpstr>
      <vt:lpstr>Presentación de PowerPoint</vt:lpstr>
      <vt:lpstr>Presentación de PowerPoint</vt:lpstr>
      <vt:lpstr>Como reconocer la bulimia</vt:lpstr>
      <vt:lpstr>Presentación de PowerPoint</vt:lpstr>
      <vt:lpstr>Las consecuencias</vt:lpstr>
      <vt:lpstr>Miremos algunas cifras en Colombia</vt:lpstr>
      <vt:lpstr>Presentación de PowerPoint</vt:lpstr>
      <vt:lpstr>Miremos algunas cifras a nivel mundial</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Profesión papás: Clase 10</dc:title>
  <dc:creator>FAMILIA FIERRO CH</dc:creator>
  <cp:lastModifiedBy>FAMILIA FIERRO CH</cp:lastModifiedBy>
  <cp:revision>2</cp:revision>
  <dcterms:created xsi:type="dcterms:W3CDTF">2013-09-03T12:47:38Z</dcterms:created>
  <dcterms:modified xsi:type="dcterms:W3CDTF">2013-09-19T12:32:19Z</dcterms:modified>
</cp:coreProperties>
</file>