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1" Type="http://schemas.openxmlformats.org/officeDocument/2006/relationships/image" Target="../media/image3.png"/></Relationships>
</file>

<file path=ppt/diagrams/_rels/data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_rels/data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ata5.xml.rels><?xml version="1.0" encoding="UTF-8" standalone="yes"?>
<Relationships xmlns="http://schemas.openxmlformats.org/package/2006/relationships"><Relationship Id="rId1" Type="http://schemas.openxmlformats.org/officeDocument/2006/relationships/image" Target="../media/image12.png"/></Relationships>
</file>

<file path=ppt/diagrams/_rels/data6.xml.rels><?xml version="1.0" encoding="UTF-8" standalone="yes"?>
<Relationships xmlns="http://schemas.openxmlformats.org/package/2006/relationships"><Relationship Id="rId1" Type="http://schemas.openxmlformats.org/officeDocument/2006/relationships/image" Target="../media/image13.png"/></Relationships>
</file>

<file path=ppt/diagrams/_rels/data7.xml.rels><?xml version="1.0" encoding="UTF-8" standalone="yes"?>
<Relationships xmlns="http://schemas.openxmlformats.org/package/2006/relationships"><Relationship Id="rId1" Type="http://schemas.openxmlformats.org/officeDocument/2006/relationships/image" Target="../media/image15.png"/></Relationships>
</file>

<file path=ppt/diagrams/_rels/data8.xml.rels><?xml version="1.0" encoding="UTF-8" standalone="yes"?>
<Relationships xmlns="http://schemas.openxmlformats.org/package/2006/relationships"><Relationship Id="rId1" Type="http://schemas.openxmlformats.org/officeDocument/2006/relationships/image" Target="../media/image16.png"/></Relationships>
</file>

<file path=ppt/diagrams/_rels/data9.xml.rels><?xml version="1.0" encoding="UTF-8" standalone="yes"?>
<Relationships xmlns="http://schemas.openxmlformats.org/package/2006/relationships"><Relationship Id="rId1" Type="http://schemas.openxmlformats.org/officeDocument/2006/relationships/image" Target="../media/image17.png"/></Relationships>
</file>

<file path=ppt/diagrams/_rels/data10.xml.rels><?xml version="1.0" encoding="UTF-8" standalone="yes"?>
<Relationships xmlns="http://schemas.openxmlformats.org/package/2006/relationships"><Relationship Id="rId1" Type="http://schemas.openxmlformats.org/officeDocument/2006/relationships/image" Target="../media/image18.png"/></Relationships>
</file>

<file path=ppt/diagrams/_rels/data11.xml.rels><?xml version="1.0" encoding="UTF-8" standalone="yes"?>
<Relationships xmlns="http://schemas.openxmlformats.org/package/2006/relationships"><Relationship Id="rId1" Type="http://schemas.openxmlformats.org/officeDocument/2006/relationships/image" Target="../media/image19.png"/></Relationships>
</file>

<file path=ppt/diagrams/_rels/data12.xml.rels><?xml version="1.0" encoding="UTF-8" standalone="yes"?>
<Relationships xmlns="http://schemas.openxmlformats.org/package/2006/relationships"><Relationship Id="rId1" Type="http://schemas.openxmlformats.org/officeDocument/2006/relationships/image" Target="../media/image20.png"/></Relationships>
</file>

<file path=ppt/diagrams/_rels/data13.xml.rels><?xml version="1.0" encoding="UTF-8" standalone="yes"?>
<Relationships xmlns="http://schemas.openxmlformats.org/package/2006/relationships"><Relationship Id="rId1" Type="http://schemas.openxmlformats.org/officeDocument/2006/relationships/image" Target="../media/image21.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3.png"/></Relationships>
</file>

<file path=ppt/diagrams/_rels/drawing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B6F20E-20AA-4DAE-AC6E-4EA1475EF45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7829F07-595F-4D55-9DEA-498DAE79FB17}">
      <dgm:prSet/>
      <dgm:spPr/>
      <dgm:t>
        <a:bodyPr/>
        <a:lstStyle/>
        <a:p>
          <a:pPr rtl="0"/>
          <a:r>
            <a:rPr lang="es-CO" dirty="0" smtClean="0"/>
            <a:t>Según la oficina de las Naciones Unidas para las Drogas y el Delito; cerca de 250 millones de personas en el mundo (5% de la población adulta) consumen sustancias ilegales con frecuencia, y alrededor de 30 millones necesitan tratamiento. Su atención puede costar 200 y 250 mil millones de dólares al año.</a:t>
          </a:r>
          <a:endParaRPr lang="es-CO" dirty="0"/>
        </a:p>
      </dgm:t>
    </dgm:pt>
    <dgm:pt modelId="{7C9BCD81-F519-4F27-8091-75D0DF479D0F}" type="parTrans" cxnId="{E77A8BD8-97A6-408C-8CEB-9DBE5E800680}">
      <dgm:prSet/>
      <dgm:spPr/>
      <dgm:t>
        <a:bodyPr/>
        <a:lstStyle/>
        <a:p>
          <a:endParaRPr lang="es-CO"/>
        </a:p>
      </dgm:t>
    </dgm:pt>
    <dgm:pt modelId="{796A2E61-2A5F-4166-A51E-60BA09978223}" type="sibTrans" cxnId="{E77A8BD8-97A6-408C-8CEB-9DBE5E800680}">
      <dgm:prSet/>
      <dgm:spPr/>
      <dgm:t>
        <a:bodyPr/>
        <a:lstStyle/>
        <a:p>
          <a:endParaRPr lang="es-CO"/>
        </a:p>
      </dgm:t>
    </dgm:pt>
    <dgm:pt modelId="{EADDCE30-27AA-4590-8CFF-8627EE5E5CE8}">
      <dgm:prSet/>
      <dgm:spPr/>
      <dgm:t>
        <a:bodyPr/>
        <a:lstStyle/>
        <a:p>
          <a:pPr rtl="0"/>
          <a:r>
            <a:rPr lang="es-CO" dirty="0" smtClean="0"/>
            <a:t>En Colombia la población joven de 16 a 25 años es la más afectada. De acuerdo con el Ministerio de Salud, en el país habría 300.000 personas con necesidad de ser atendidos. </a:t>
          </a:r>
          <a:endParaRPr lang="es-CO" dirty="0"/>
        </a:p>
      </dgm:t>
    </dgm:pt>
    <dgm:pt modelId="{75D00E3D-00EA-4376-B0B8-FFE6CA9BC000}" type="parTrans" cxnId="{64DC6462-0D35-4508-A5A9-837BC4107404}">
      <dgm:prSet/>
      <dgm:spPr/>
      <dgm:t>
        <a:bodyPr/>
        <a:lstStyle/>
        <a:p>
          <a:endParaRPr lang="es-CO"/>
        </a:p>
      </dgm:t>
    </dgm:pt>
    <dgm:pt modelId="{1070197C-9183-4F43-ACCA-C51C3F42D829}" type="sibTrans" cxnId="{64DC6462-0D35-4508-A5A9-837BC4107404}">
      <dgm:prSet/>
      <dgm:spPr/>
      <dgm:t>
        <a:bodyPr/>
        <a:lstStyle/>
        <a:p>
          <a:endParaRPr lang="es-CO"/>
        </a:p>
      </dgm:t>
    </dgm:pt>
    <dgm:pt modelId="{561C03C5-A4D2-43C2-A8DB-88C6CACDC2C1}" type="pres">
      <dgm:prSet presAssocID="{22B6F20E-20AA-4DAE-AC6E-4EA1475EF457}" presName="Name0" presStyleCnt="0">
        <dgm:presLayoutVars>
          <dgm:chMax val="7"/>
          <dgm:dir/>
          <dgm:animLvl val="lvl"/>
          <dgm:resizeHandles val="exact"/>
        </dgm:presLayoutVars>
      </dgm:prSet>
      <dgm:spPr/>
      <dgm:t>
        <a:bodyPr/>
        <a:lstStyle/>
        <a:p>
          <a:endParaRPr lang="es-CO"/>
        </a:p>
      </dgm:t>
    </dgm:pt>
    <dgm:pt modelId="{D078265A-AF03-4713-919C-17361AFB07FD}" type="pres">
      <dgm:prSet presAssocID="{87829F07-595F-4D55-9DEA-498DAE79FB17}" presName="circle1" presStyleLbl="node1" presStyleIdx="0" presStyleCnt="1"/>
      <dgm:spPr>
        <a:blipFill rotWithShape="0">
          <a:blip xmlns:r="http://schemas.openxmlformats.org/officeDocument/2006/relationships" r:embed="rId1"/>
          <a:stretch>
            <a:fillRect/>
          </a:stretch>
        </a:blipFill>
      </dgm:spPr>
    </dgm:pt>
    <dgm:pt modelId="{9254F2B0-0FF2-4D22-8D1A-5A743BF3F690}" type="pres">
      <dgm:prSet presAssocID="{87829F07-595F-4D55-9DEA-498DAE79FB17}" presName="space" presStyleCnt="0"/>
      <dgm:spPr/>
    </dgm:pt>
    <dgm:pt modelId="{32088403-108C-40AB-A8CA-77739911F531}" type="pres">
      <dgm:prSet presAssocID="{87829F07-595F-4D55-9DEA-498DAE79FB17}" presName="rect1" presStyleLbl="alignAcc1" presStyleIdx="0" presStyleCnt="1"/>
      <dgm:spPr/>
      <dgm:t>
        <a:bodyPr/>
        <a:lstStyle/>
        <a:p>
          <a:endParaRPr lang="es-CO"/>
        </a:p>
      </dgm:t>
    </dgm:pt>
    <dgm:pt modelId="{8708B129-E243-42C1-8C58-D1FC9A528F1D}" type="pres">
      <dgm:prSet presAssocID="{87829F07-595F-4D55-9DEA-498DAE79FB17}" presName="rect1ParTx" presStyleLbl="alignAcc1" presStyleIdx="0" presStyleCnt="1">
        <dgm:presLayoutVars>
          <dgm:chMax val="1"/>
          <dgm:bulletEnabled val="1"/>
        </dgm:presLayoutVars>
      </dgm:prSet>
      <dgm:spPr/>
      <dgm:t>
        <a:bodyPr/>
        <a:lstStyle/>
        <a:p>
          <a:endParaRPr lang="es-CO"/>
        </a:p>
      </dgm:t>
    </dgm:pt>
    <dgm:pt modelId="{726EA046-73A5-45B0-8783-77A035D352DD}" type="pres">
      <dgm:prSet presAssocID="{87829F07-595F-4D55-9DEA-498DAE79FB17}" presName="rect1ChTx" presStyleLbl="alignAcc1" presStyleIdx="0" presStyleCnt="1">
        <dgm:presLayoutVars>
          <dgm:bulletEnabled val="1"/>
        </dgm:presLayoutVars>
      </dgm:prSet>
      <dgm:spPr/>
      <dgm:t>
        <a:bodyPr/>
        <a:lstStyle/>
        <a:p>
          <a:endParaRPr lang="es-CO"/>
        </a:p>
      </dgm:t>
    </dgm:pt>
  </dgm:ptLst>
  <dgm:cxnLst>
    <dgm:cxn modelId="{012B95AD-A6D5-48EC-B2BE-A22882FF482C}" type="presOf" srcId="{87829F07-595F-4D55-9DEA-498DAE79FB17}" destId="{8708B129-E243-42C1-8C58-D1FC9A528F1D}" srcOrd="1" destOrd="0" presId="urn:microsoft.com/office/officeart/2005/8/layout/target3"/>
    <dgm:cxn modelId="{ED626BE0-15CA-4C1F-8015-AF7EC88C0572}" type="presOf" srcId="{87829F07-595F-4D55-9DEA-498DAE79FB17}" destId="{32088403-108C-40AB-A8CA-77739911F531}" srcOrd="0" destOrd="0" presId="urn:microsoft.com/office/officeart/2005/8/layout/target3"/>
    <dgm:cxn modelId="{6E682DA4-5A9B-497D-9FCC-6DFAE178CBFA}" type="presOf" srcId="{EADDCE30-27AA-4590-8CFF-8627EE5E5CE8}" destId="{726EA046-73A5-45B0-8783-77A035D352DD}" srcOrd="0" destOrd="0" presId="urn:microsoft.com/office/officeart/2005/8/layout/target3"/>
    <dgm:cxn modelId="{1F73403D-AC4C-4931-AFEE-325B2BE42168}" type="presOf" srcId="{22B6F20E-20AA-4DAE-AC6E-4EA1475EF457}" destId="{561C03C5-A4D2-43C2-A8DB-88C6CACDC2C1}" srcOrd="0" destOrd="0" presId="urn:microsoft.com/office/officeart/2005/8/layout/target3"/>
    <dgm:cxn modelId="{64DC6462-0D35-4508-A5A9-837BC4107404}" srcId="{87829F07-595F-4D55-9DEA-498DAE79FB17}" destId="{EADDCE30-27AA-4590-8CFF-8627EE5E5CE8}" srcOrd="0" destOrd="0" parTransId="{75D00E3D-00EA-4376-B0B8-FFE6CA9BC000}" sibTransId="{1070197C-9183-4F43-ACCA-C51C3F42D829}"/>
    <dgm:cxn modelId="{E77A8BD8-97A6-408C-8CEB-9DBE5E800680}" srcId="{22B6F20E-20AA-4DAE-AC6E-4EA1475EF457}" destId="{87829F07-595F-4D55-9DEA-498DAE79FB17}" srcOrd="0" destOrd="0" parTransId="{7C9BCD81-F519-4F27-8091-75D0DF479D0F}" sibTransId="{796A2E61-2A5F-4166-A51E-60BA09978223}"/>
    <dgm:cxn modelId="{00E4C124-6617-4923-B49F-A40B144F5893}" type="presParOf" srcId="{561C03C5-A4D2-43C2-A8DB-88C6CACDC2C1}" destId="{D078265A-AF03-4713-919C-17361AFB07FD}" srcOrd="0" destOrd="0" presId="urn:microsoft.com/office/officeart/2005/8/layout/target3"/>
    <dgm:cxn modelId="{F3288939-7329-4B02-996F-6EB7F23222B7}" type="presParOf" srcId="{561C03C5-A4D2-43C2-A8DB-88C6CACDC2C1}" destId="{9254F2B0-0FF2-4D22-8D1A-5A743BF3F690}" srcOrd="1" destOrd="0" presId="urn:microsoft.com/office/officeart/2005/8/layout/target3"/>
    <dgm:cxn modelId="{1CA5E685-6766-4B88-A718-AB17B419959F}" type="presParOf" srcId="{561C03C5-A4D2-43C2-A8DB-88C6CACDC2C1}" destId="{32088403-108C-40AB-A8CA-77739911F531}" srcOrd="2" destOrd="0" presId="urn:microsoft.com/office/officeart/2005/8/layout/target3"/>
    <dgm:cxn modelId="{0B350A97-7396-415F-AD2F-07B66E40C3FF}" type="presParOf" srcId="{561C03C5-A4D2-43C2-A8DB-88C6CACDC2C1}" destId="{8708B129-E243-42C1-8C58-D1FC9A528F1D}" srcOrd="3" destOrd="0" presId="urn:microsoft.com/office/officeart/2005/8/layout/target3"/>
    <dgm:cxn modelId="{7A796DE9-65C8-4A3F-BFAC-F791AB9E15BE}" type="presParOf" srcId="{561C03C5-A4D2-43C2-A8DB-88C6CACDC2C1}" destId="{726EA046-73A5-45B0-8783-77A035D352DD}"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B32D9E-F83C-455D-940D-815AFBD837F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C33A6B2-836C-4D55-972A-C7BBCA120012}">
      <dgm:prSet/>
      <dgm:spPr/>
      <dgm:t>
        <a:bodyPr/>
        <a:lstStyle/>
        <a:p>
          <a:pPr rtl="0"/>
          <a:r>
            <a:rPr lang="es-CO" dirty="0" smtClean="0"/>
            <a:t>A pesar de que una ley reciente declaró que este asunto debe ser considerado un problema de salud publica y no un delito, a realidad es que en materia prevención y tratamiento el país tiene graves deficiencias.</a:t>
          </a:r>
          <a:endParaRPr lang="es-CO" dirty="0"/>
        </a:p>
      </dgm:t>
    </dgm:pt>
    <dgm:pt modelId="{3D1AA91D-18D2-4E6C-83BB-D5D3E50BAACA}" type="parTrans" cxnId="{3F725C0E-D36B-449B-B9BF-A57D23A1EAB8}">
      <dgm:prSet/>
      <dgm:spPr/>
      <dgm:t>
        <a:bodyPr/>
        <a:lstStyle/>
        <a:p>
          <a:endParaRPr lang="es-CO"/>
        </a:p>
      </dgm:t>
    </dgm:pt>
    <dgm:pt modelId="{347AC19A-3DD1-45F1-A6DA-C303A81B4329}" type="sibTrans" cxnId="{3F725C0E-D36B-449B-B9BF-A57D23A1EAB8}">
      <dgm:prSet/>
      <dgm:spPr/>
      <dgm:t>
        <a:bodyPr/>
        <a:lstStyle/>
        <a:p>
          <a:endParaRPr lang="es-CO"/>
        </a:p>
      </dgm:t>
    </dgm:pt>
    <dgm:pt modelId="{5EC236AC-B326-4418-ADDD-FAD2170B3340}">
      <dgm:prSet/>
      <dgm:spPr/>
      <dgm:t>
        <a:bodyPr/>
        <a:lstStyle/>
        <a:p>
          <a:pPr rtl="0"/>
          <a:r>
            <a:rPr lang="es-CO" dirty="0" smtClean="0"/>
            <a:t>Utilizaremos el concepto de sustancias psicoactivas (SPA) para referirnos a aquellas que modifican el funcionamiento del sistema nervioso central. El término drogas puede resultar confuso, pues descubre todos los medicamentos existentes. Algunas SPA tienen uso médico, pero la mayoría no.</a:t>
          </a:r>
          <a:endParaRPr lang="es-CO" dirty="0"/>
        </a:p>
      </dgm:t>
    </dgm:pt>
    <dgm:pt modelId="{43DF29F5-3057-4341-8A05-D4D821745357}" type="parTrans" cxnId="{2AD052FA-8308-4811-9B34-0F35DCF44437}">
      <dgm:prSet/>
      <dgm:spPr/>
      <dgm:t>
        <a:bodyPr/>
        <a:lstStyle/>
        <a:p>
          <a:endParaRPr lang="es-CO"/>
        </a:p>
      </dgm:t>
    </dgm:pt>
    <dgm:pt modelId="{F9DF9277-2E3D-4BAB-A888-D6C9ED9D9890}" type="sibTrans" cxnId="{2AD052FA-8308-4811-9B34-0F35DCF44437}">
      <dgm:prSet/>
      <dgm:spPr/>
      <dgm:t>
        <a:bodyPr/>
        <a:lstStyle/>
        <a:p>
          <a:endParaRPr lang="es-CO"/>
        </a:p>
      </dgm:t>
    </dgm:pt>
    <dgm:pt modelId="{5FAFFE3F-884B-42DE-B08B-48356CD6215F}" type="pres">
      <dgm:prSet presAssocID="{98B32D9E-F83C-455D-940D-815AFBD837FC}" presName="Name0" presStyleCnt="0">
        <dgm:presLayoutVars>
          <dgm:chMax val="7"/>
          <dgm:dir/>
          <dgm:animLvl val="lvl"/>
          <dgm:resizeHandles val="exact"/>
        </dgm:presLayoutVars>
      </dgm:prSet>
      <dgm:spPr/>
      <dgm:t>
        <a:bodyPr/>
        <a:lstStyle/>
        <a:p>
          <a:endParaRPr lang="es-CO"/>
        </a:p>
      </dgm:t>
    </dgm:pt>
    <dgm:pt modelId="{AC32D1F3-83D8-4290-9728-AD9C8E63D32E}" type="pres">
      <dgm:prSet presAssocID="{8C33A6B2-836C-4D55-972A-C7BBCA120012}" presName="circle1" presStyleLbl="node1" presStyleIdx="0" presStyleCnt="1"/>
      <dgm:spPr>
        <a:blipFill rotWithShape="0">
          <a:blip xmlns:r="http://schemas.openxmlformats.org/officeDocument/2006/relationships" r:embed="rId1"/>
          <a:stretch>
            <a:fillRect/>
          </a:stretch>
        </a:blipFill>
      </dgm:spPr>
    </dgm:pt>
    <dgm:pt modelId="{3A554063-A106-4616-A611-E9B6C70A129D}" type="pres">
      <dgm:prSet presAssocID="{8C33A6B2-836C-4D55-972A-C7BBCA120012}" presName="space" presStyleCnt="0"/>
      <dgm:spPr/>
    </dgm:pt>
    <dgm:pt modelId="{93717F05-EAFC-42E6-AE05-A6AF0CBD799B}" type="pres">
      <dgm:prSet presAssocID="{8C33A6B2-836C-4D55-972A-C7BBCA120012}" presName="rect1" presStyleLbl="alignAcc1" presStyleIdx="0" presStyleCnt="1"/>
      <dgm:spPr/>
      <dgm:t>
        <a:bodyPr/>
        <a:lstStyle/>
        <a:p>
          <a:endParaRPr lang="es-CO"/>
        </a:p>
      </dgm:t>
    </dgm:pt>
    <dgm:pt modelId="{CA4937B4-6B1F-4B1A-89A9-0CDBCCE68385}" type="pres">
      <dgm:prSet presAssocID="{8C33A6B2-836C-4D55-972A-C7BBCA120012}" presName="rect1ParTx" presStyleLbl="alignAcc1" presStyleIdx="0" presStyleCnt="1">
        <dgm:presLayoutVars>
          <dgm:chMax val="1"/>
          <dgm:bulletEnabled val="1"/>
        </dgm:presLayoutVars>
      </dgm:prSet>
      <dgm:spPr/>
      <dgm:t>
        <a:bodyPr/>
        <a:lstStyle/>
        <a:p>
          <a:endParaRPr lang="es-CO"/>
        </a:p>
      </dgm:t>
    </dgm:pt>
    <dgm:pt modelId="{509F72B4-B14A-4A66-AB30-A5B0BB5E27E5}" type="pres">
      <dgm:prSet presAssocID="{8C33A6B2-836C-4D55-972A-C7BBCA120012}" presName="rect1ChTx" presStyleLbl="alignAcc1" presStyleIdx="0" presStyleCnt="1">
        <dgm:presLayoutVars>
          <dgm:bulletEnabled val="1"/>
        </dgm:presLayoutVars>
      </dgm:prSet>
      <dgm:spPr/>
      <dgm:t>
        <a:bodyPr/>
        <a:lstStyle/>
        <a:p>
          <a:endParaRPr lang="es-CO"/>
        </a:p>
      </dgm:t>
    </dgm:pt>
  </dgm:ptLst>
  <dgm:cxnLst>
    <dgm:cxn modelId="{2AD052FA-8308-4811-9B34-0F35DCF44437}" srcId="{8C33A6B2-836C-4D55-972A-C7BBCA120012}" destId="{5EC236AC-B326-4418-ADDD-FAD2170B3340}" srcOrd="0" destOrd="0" parTransId="{43DF29F5-3057-4341-8A05-D4D821745357}" sibTransId="{F9DF9277-2E3D-4BAB-A888-D6C9ED9D9890}"/>
    <dgm:cxn modelId="{A83FCFB4-D213-4557-A169-06CFAF5636C6}" type="presOf" srcId="{98B32D9E-F83C-455D-940D-815AFBD837FC}" destId="{5FAFFE3F-884B-42DE-B08B-48356CD6215F}" srcOrd="0" destOrd="0" presId="urn:microsoft.com/office/officeart/2005/8/layout/target3"/>
    <dgm:cxn modelId="{3F725C0E-D36B-449B-B9BF-A57D23A1EAB8}" srcId="{98B32D9E-F83C-455D-940D-815AFBD837FC}" destId="{8C33A6B2-836C-4D55-972A-C7BBCA120012}" srcOrd="0" destOrd="0" parTransId="{3D1AA91D-18D2-4E6C-83BB-D5D3E50BAACA}" sibTransId="{347AC19A-3DD1-45F1-A6DA-C303A81B4329}"/>
    <dgm:cxn modelId="{9B15AC47-23B9-4E84-B927-E3A8F7FB1C59}" type="presOf" srcId="{8C33A6B2-836C-4D55-972A-C7BBCA120012}" destId="{CA4937B4-6B1F-4B1A-89A9-0CDBCCE68385}" srcOrd="1" destOrd="0" presId="urn:microsoft.com/office/officeart/2005/8/layout/target3"/>
    <dgm:cxn modelId="{B6FC69C8-2A5C-4E8C-9EAB-7A027DC59297}" type="presOf" srcId="{8C33A6B2-836C-4D55-972A-C7BBCA120012}" destId="{93717F05-EAFC-42E6-AE05-A6AF0CBD799B}" srcOrd="0" destOrd="0" presId="urn:microsoft.com/office/officeart/2005/8/layout/target3"/>
    <dgm:cxn modelId="{A02EC50F-F254-4193-BE98-2007F7D54177}" type="presOf" srcId="{5EC236AC-B326-4418-ADDD-FAD2170B3340}" destId="{509F72B4-B14A-4A66-AB30-A5B0BB5E27E5}" srcOrd="0" destOrd="0" presId="urn:microsoft.com/office/officeart/2005/8/layout/target3"/>
    <dgm:cxn modelId="{96BC10C3-09AB-4F60-91E2-EC58D52C1113}" type="presParOf" srcId="{5FAFFE3F-884B-42DE-B08B-48356CD6215F}" destId="{AC32D1F3-83D8-4290-9728-AD9C8E63D32E}" srcOrd="0" destOrd="0" presId="urn:microsoft.com/office/officeart/2005/8/layout/target3"/>
    <dgm:cxn modelId="{11A3C97C-F826-4F13-869C-0CDC72465302}" type="presParOf" srcId="{5FAFFE3F-884B-42DE-B08B-48356CD6215F}" destId="{3A554063-A106-4616-A611-E9B6C70A129D}" srcOrd="1" destOrd="0" presId="urn:microsoft.com/office/officeart/2005/8/layout/target3"/>
    <dgm:cxn modelId="{9D06820B-2D25-4CE2-A9B0-82D52F21244E}" type="presParOf" srcId="{5FAFFE3F-884B-42DE-B08B-48356CD6215F}" destId="{93717F05-EAFC-42E6-AE05-A6AF0CBD799B}" srcOrd="2" destOrd="0" presId="urn:microsoft.com/office/officeart/2005/8/layout/target3"/>
    <dgm:cxn modelId="{0D57B2D2-F033-45E5-9775-88E7EBA49575}" type="presParOf" srcId="{5FAFFE3F-884B-42DE-B08B-48356CD6215F}" destId="{CA4937B4-6B1F-4B1A-89A9-0CDBCCE68385}" srcOrd="3" destOrd="0" presId="urn:microsoft.com/office/officeart/2005/8/layout/target3"/>
    <dgm:cxn modelId="{4D6C9AC7-2D47-41A7-A51E-CDA87F9454E8}" type="presParOf" srcId="{5FAFFE3F-884B-42DE-B08B-48356CD6215F}" destId="{509F72B4-B14A-4A66-AB30-A5B0BB5E27E5}"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C5F17B-ED5F-4349-9FF3-53DCE87AABB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05463F72-E03C-4926-A8D7-74A8EC4EEB60}">
      <dgm:prSet custT="1"/>
      <dgm:spPr/>
      <dgm:t>
        <a:bodyPr/>
        <a:lstStyle/>
        <a:p>
          <a:pPr rtl="0"/>
          <a:r>
            <a:rPr lang="es-CO" sz="2800" b="1" i="1" dirty="0" smtClean="0"/>
            <a:t>Está dividida en cinco categorías:</a:t>
          </a:r>
          <a:endParaRPr lang="es-CO" sz="2800" b="1" i="1" dirty="0"/>
        </a:p>
      </dgm:t>
    </dgm:pt>
    <dgm:pt modelId="{F6D9F086-D867-441E-A755-7242EAD4AD94}" type="parTrans" cxnId="{E2B9A406-2113-443B-B572-1280739814DA}">
      <dgm:prSet/>
      <dgm:spPr/>
      <dgm:t>
        <a:bodyPr/>
        <a:lstStyle/>
        <a:p>
          <a:endParaRPr lang="es-CO"/>
        </a:p>
      </dgm:t>
    </dgm:pt>
    <dgm:pt modelId="{C6EC4F04-8AF8-45C6-8157-9C9D22D75F01}" type="sibTrans" cxnId="{E2B9A406-2113-443B-B572-1280739814DA}">
      <dgm:prSet/>
      <dgm:spPr/>
      <dgm:t>
        <a:bodyPr/>
        <a:lstStyle/>
        <a:p>
          <a:endParaRPr lang="es-CO"/>
        </a:p>
      </dgm:t>
    </dgm:pt>
    <dgm:pt modelId="{54F0FE2C-D113-49AB-B032-62E8862EEEF9}">
      <dgm:prSet/>
      <dgm:spPr/>
      <dgm:t>
        <a:bodyPr/>
        <a:lstStyle/>
        <a:p>
          <a:pPr rtl="0"/>
          <a:r>
            <a:rPr lang="es-CO" dirty="0" smtClean="0"/>
            <a:t>1). </a:t>
          </a:r>
          <a:r>
            <a:rPr lang="es-CO" b="1" u="sng" dirty="0" smtClean="0"/>
            <a:t>Depresiones del sistema nervioso central</a:t>
          </a:r>
          <a:r>
            <a:rPr lang="es-CO" dirty="0" smtClean="0"/>
            <a:t>. Es decir, que lentifican su funcionamiento normal. Las principales son, el alcohol, los derivados del opio como la morfina y la heroína, los ansiolíticos y los tranquilizantes.</a:t>
          </a:r>
          <a:endParaRPr lang="es-CO" dirty="0"/>
        </a:p>
      </dgm:t>
    </dgm:pt>
    <dgm:pt modelId="{F37C21BF-C5C3-42A8-8088-5B16873BDB43}" type="parTrans" cxnId="{F624B662-9CF7-43E4-82D1-40C622A90923}">
      <dgm:prSet/>
      <dgm:spPr/>
      <dgm:t>
        <a:bodyPr/>
        <a:lstStyle/>
        <a:p>
          <a:endParaRPr lang="es-CO"/>
        </a:p>
      </dgm:t>
    </dgm:pt>
    <dgm:pt modelId="{775C85D7-BDD2-407C-A18B-D0846D75E51C}" type="sibTrans" cxnId="{F624B662-9CF7-43E4-82D1-40C622A90923}">
      <dgm:prSet/>
      <dgm:spPr/>
      <dgm:t>
        <a:bodyPr/>
        <a:lstStyle/>
        <a:p>
          <a:endParaRPr lang="es-CO"/>
        </a:p>
      </dgm:t>
    </dgm:pt>
    <dgm:pt modelId="{08858192-4374-4277-AE27-0442B78FA0FC}">
      <dgm:prSet/>
      <dgm:spPr/>
      <dgm:t>
        <a:bodyPr/>
        <a:lstStyle/>
        <a:p>
          <a:pPr rtl="0"/>
          <a:r>
            <a:rPr lang="es-CO" dirty="0" smtClean="0"/>
            <a:t>2). </a:t>
          </a:r>
          <a:r>
            <a:rPr lang="es-CO" b="1" u="sng" dirty="0" smtClean="0"/>
            <a:t>Estimulantes del sistema nervioso central</a:t>
          </a:r>
          <a:r>
            <a:rPr lang="es-CO" dirty="0" smtClean="0"/>
            <a:t>. Estamos hablando de la cocaína, el bazuco, la cafeína, las anfetaminas y los antidepresivos.</a:t>
          </a:r>
          <a:endParaRPr lang="es-CO" dirty="0"/>
        </a:p>
      </dgm:t>
    </dgm:pt>
    <dgm:pt modelId="{714A0F5C-6D9A-4684-A7D7-7A2E52E43B8E}" type="parTrans" cxnId="{E8748DAD-1C4D-4158-AAF1-E80291F0686F}">
      <dgm:prSet/>
      <dgm:spPr/>
      <dgm:t>
        <a:bodyPr/>
        <a:lstStyle/>
        <a:p>
          <a:endParaRPr lang="es-CO"/>
        </a:p>
      </dgm:t>
    </dgm:pt>
    <dgm:pt modelId="{DEBBFFF4-59A0-443D-90B4-4AADE71A0086}" type="sibTrans" cxnId="{E8748DAD-1C4D-4158-AAF1-E80291F0686F}">
      <dgm:prSet/>
      <dgm:spPr/>
      <dgm:t>
        <a:bodyPr/>
        <a:lstStyle/>
        <a:p>
          <a:endParaRPr lang="es-CO"/>
        </a:p>
      </dgm:t>
    </dgm:pt>
    <dgm:pt modelId="{879E487E-7B4C-488B-B991-2E1A4CADC633}" type="pres">
      <dgm:prSet presAssocID="{C3C5F17B-ED5F-4349-9FF3-53DCE87AABBB}" presName="linearFlow" presStyleCnt="0">
        <dgm:presLayoutVars>
          <dgm:dir/>
          <dgm:resizeHandles val="exact"/>
        </dgm:presLayoutVars>
      </dgm:prSet>
      <dgm:spPr/>
      <dgm:t>
        <a:bodyPr/>
        <a:lstStyle/>
        <a:p>
          <a:endParaRPr lang="es-CO"/>
        </a:p>
      </dgm:t>
    </dgm:pt>
    <dgm:pt modelId="{C9E9224E-335E-4C4D-8D9B-C656F89CA11A}" type="pres">
      <dgm:prSet presAssocID="{05463F72-E03C-4926-A8D7-74A8EC4EEB60}" presName="composite" presStyleCnt="0"/>
      <dgm:spPr/>
    </dgm:pt>
    <dgm:pt modelId="{86121208-714C-4A36-91A4-00720C9B9DDC}" type="pres">
      <dgm:prSet presAssocID="{05463F72-E03C-4926-A8D7-74A8EC4EEB60}" presName="imgShp" presStyleLbl="fgImgPlace1" presStyleIdx="0" presStyleCnt="3" custLinFactNeighborX="-83813" custLinFactNeighborY="-3588"/>
      <dgm:spPr>
        <a:blipFill rotWithShape="1">
          <a:blip xmlns:r="http://schemas.openxmlformats.org/officeDocument/2006/relationships" r:embed="rId1"/>
          <a:stretch>
            <a:fillRect/>
          </a:stretch>
        </a:blipFill>
      </dgm:spPr>
    </dgm:pt>
    <dgm:pt modelId="{1415DFDF-178C-429B-A684-01FC87B2C23F}" type="pres">
      <dgm:prSet presAssocID="{05463F72-E03C-4926-A8D7-74A8EC4EEB60}" presName="txShp" presStyleLbl="node1" presStyleIdx="0" presStyleCnt="3" custScaleX="121051">
        <dgm:presLayoutVars>
          <dgm:bulletEnabled val="1"/>
        </dgm:presLayoutVars>
      </dgm:prSet>
      <dgm:spPr/>
      <dgm:t>
        <a:bodyPr/>
        <a:lstStyle/>
        <a:p>
          <a:endParaRPr lang="es-CO"/>
        </a:p>
      </dgm:t>
    </dgm:pt>
    <dgm:pt modelId="{3B500B06-CA22-48AD-AE67-052D61D188D7}" type="pres">
      <dgm:prSet presAssocID="{C6EC4F04-8AF8-45C6-8157-9C9D22D75F01}" presName="spacing" presStyleCnt="0"/>
      <dgm:spPr/>
    </dgm:pt>
    <dgm:pt modelId="{35E3A397-80C9-424C-A63B-3D9CD1BCB680}" type="pres">
      <dgm:prSet presAssocID="{54F0FE2C-D113-49AB-B032-62E8862EEEF9}" presName="composite" presStyleCnt="0"/>
      <dgm:spPr/>
    </dgm:pt>
    <dgm:pt modelId="{230E42A9-C928-4DBF-B3B7-C3C749CEEB1D}" type="pres">
      <dgm:prSet presAssocID="{54F0FE2C-D113-49AB-B032-62E8862EEEF9}" presName="imgShp" presStyleLbl="fgImgPlace1" presStyleIdx="1" presStyleCnt="3" custLinFactNeighborX="-83813" custLinFactNeighborY="4013"/>
      <dgm:spPr>
        <a:blipFill rotWithShape="1">
          <a:blip xmlns:r="http://schemas.openxmlformats.org/officeDocument/2006/relationships" r:embed="rId2"/>
          <a:stretch>
            <a:fillRect/>
          </a:stretch>
        </a:blipFill>
      </dgm:spPr>
    </dgm:pt>
    <dgm:pt modelId="{A32B76AD-A62D-4787-A69B-5AD747984EDE}" type="pres">
      <dgm:prSet presAssocID="{54F0FE2C-D113-49AB-B032-62E8862EEEF9}" presName="txShp" presStyleLbl="node1" presStyleIdx="1" presStyleCnt="3" custScaleX="131577">
        <dgm:presLayoutVars>
          <dgm:bulletEnabled val="1"/>
        </dgm:presLayoutVars>
      </dgm:prSet>
      <dgm:spPr/>
      <dgm:t>
        <a:bodyPr/>
        <a:lstStyle/>
        <a:p>
          <a:endParaRPr lang="es-CO"/>
        </a:p>
      </dgm:t>
    </dgm:pt>
    <dgm:pt modelId="{2BDFFAED-0A2D-4DC6-92C9-BD92599163E7}" type="pres">
      <dgm:prSet presAssocID="{775C85D7-BDD2-407C-A18B-D0846D75E51C}" presName="spacing" presStyleCnt="0"/>
      <dgm:spPr/>
    </dgm:pt>
    <dgm:pt modelId="{4E363924-3B0D-4C9B-847D-81A05F56E4D6}" type="pres">
      <dgm:prSet presAssocID="{08858192-4374-4277-AE27-0442B78FA0FC}" presName="composite" presStyleCnt="0"/>
      <dgm:spPr/>
    </dgm:pt>
    <dgm:pt modelId="{08B0956C-6A4C-4655-B06C-1ECC7206535F}" type="pres">
      <dgm:prSet presAssocID="{08858192-4374-4277-AE27-0442B78FA0FC}" presName="imgShp" presStyleLbl="fgImgPlace1" presStyleIdx="2" presStyleCnt="3" custLinFactNeighborX="-83813" custLinFactNeighborY="5887"/>
      <dgm:spPr>
        <a:blipFill rotWithShape="1">
          <a:blip xmlns:r="http://schemas.openxmlformats.org/officeDocument/2006/relationships" r:embed="rId3"/>
          <a:stretch>
            <a:fillRect/>
          </a:stretch>
        </a:blipFill>
      </dgm:spPr>
    </dgm:pt>
    <dgm:pt modelId="{72C0DDB3-E7B0-41D9-936B-4085A8191555}" type="pres">
      <dgm:prSet presAssocID="{08858192-4374-4277-AE27-0442B78FA0FC}" presName="txShp" presStyleLbl="node1" presStyleIdx="2" presStyleCnt="3" custScaleX="131451" custLinFactNeighborX="-63" custLinFactNeighborY="-45657">
        <dgm:presLayoutVars>
          <dgm:bulletEnabled val="1"/>
        </dgm:presLayoutVars>
      </dgm:prSet>
      <dgm:spPr/>
      <dgm:t>
        <a:bodyPr/>
        <a:lstStyle/>
        <a:p>
          <a:endParaRPr lang="es-CO"/>
        </a:p>
      </dgm:t>
    </dgm:pt>
  </dgm:ptLst>
  <dgm:cxnLst>
    <dgm:cxn modelId="{2EE10BD9-59BD-45C4-8879-53B7C1DCD79E}" type="presOf" srcId="{05463F72-E03C-4926-A8D7-74A8EC4EEB60}" destId="{1415DFDF-178C-429B-A684-01FC87B2C23F}" srcOrd="0" destOrd="0" presId="urn:microsoft.com/office/officeart/2005/8/layout/vList3"/>
    <dgm:cxn modelId="{E2B9A406-2113-443B-B572-1280739814DA}" srcId="{C3C5F17B-ED5F-4349-9FF3-53DCE87AABBB}" destId="{05463F72-E03C-4926-A8D7-74A8EC4EEB60}" srcOrd="0" destOrd="0" parTransId="{F6D9F086-D867-441E-A755-7242EAD4AD94}" sibTransId="{C6EC4F04-8AF8-45C6-8157-9C9D22D75F01}"/>
    <dgm:cxn modelId="{F9782860-6E8A-49D6-98FD-EE974DC1D40C}" type="presOf" srcId="{08858192-4374-4277-AE27-0442B78FA0FC}" destId="{72C0DDB3-E7B0-41D9-936B-4085A8191555}" srcOrd="0" destOrd="0" presId="urn:microsoft.com/office/officeart/2005/8/layout/vList3"/>
    <dgm:cxn modelId="{E8748DAD-1C4D-4158-AAF1-E80291F0686F}" srcId="{C3C5F17B-ED5F-4349-9FF3-53DCE87AABBB}" destId="{08858192-4374-4277-AE27-0442B78FA0FC}" srcOrd="2" destOrd="0" parTransId="{714A0F5C-6D9A-4684-A7D7-7A2E52E43B8E}" sibTransId="{DEBBFFF4-59A0-443D-90B4-4AADE71A0086}"/>
    <dgm:cxn modelId="{F624B662-9CF7-43E4-82D1-40C622A90923}" srcId="{C3C5F17B-ED5F-4349-9FF3-53DCE87AABBB}" destId="{54F0FE2C-D113-49AB-B032-62E8862EEEF9}" srcOrd="1" destOrd="0" parTransId="{F37C21BF-C5C3-42A8-8088-5B16873BDB43}" sibTransId="{775C85D7-BDD2-407C-A18B-D0846D75E51C}"/>
    <dgm:cxn modelId="{B8EBED76-2F29-455A-9841-B910EEF342A2}" type="presOf" srcId="{54F0FE2C-D113-49AB-B032-62E8862EEEF9}" destId="{A32B76AD-A62D-4787-A69B-5AD747984EDE}" srcOrd="0" destOrd="0" presId="urn:microsoft.com/office/officeart/2005/8/layout/vList3"/>
    <dgm:cxn modelId="{FC338F34-CF9E-46C0-A4CB-C05E8774CF4F}" type="presOf" srcId="{C3C5F17B-ED5F-4349-9FF3-53DCE87AABBB}" destId="{879E487E-7B4C-488B-B991-2E1A4CADC633}" srcOrd="0" destOrd="0" presId="urn:microsoft.com/office/officeart/2005/8/layout/vList3"/>
    <dgm:cxn modelId="{C38F27F4-9E96-482A-9FF1-BC320A9D50D3}" type="presParOf" srcId="{879E487E-7B4C-488B-B991-2E1A4CADC633}" destId="{C9E9224E-335E-4C4D-8D9B-C656F89CA11A}" srcOrd="0" destOrd="0" presId="urn:microsoft.com/office/officeart/2005/8/layout/vList3"/>
    <dgm:cxn modelId="{9F1459D5-2041-408A-B796-43B5DD0E78CF}" type="presParOf" srcId="{C9E9224E-335E-4C4D-8D9B-C656F89CA11A}" destId="{86121208-714C-4A36-91A4-00720C9B9DDC}" srcOrd="0" destOrd="0" presId="urn:microsoft.com/office/officeart/2005/8/layout/vList3"/>
    <dgm:cxn modelId="{ADAB9666-875F-4824-9511-563849A97EA4}" type="presParOf" srcId="{C9E9224E-335E-4C4D-8D9B-C656F89CA11A}" destId="{1415DFDF-178C-429B-A684-01FC87B2C23F}" srcOrd="1" destOrd="0" presId="urn:microsoft.com/office/officeart/2005/8/layout/vList3"/>
    <dgm:cxn modelId="{3B15C9BC-0931-47BA-958C-26A3798FBAC2}" type="presParOf" srcId="{879E487E-7B4C-488B-B991-2E1A4CADC633}" destId="{3B500B06-CA22-48AD-AE67-052D61D188D7}" srcOrd="1" destOrd="0" presId="urn:microsoft.com/office/officeart/2005/8/layout/vList3"/>
    <dgm:cxn modelId="{772EAD03-411F-49E1-878B-555BAD6BEADD}" type="presParOf" srcId="{879E487E-7B4C-488B-B991-2E1A4CADC633}" destId="{35E3A397-80C9-424C-A63B-3D9CD1BCB680}" srcOrd="2" destOrd="0" presId="urn:microsoft.com/office/officeart/2005/8/layout/vList3"/>
    <dgm:cxn modelId="{543AED4F-E8D0-4E9D-BD3E-CA5559D282D2}" type="presParOf" srcId="{35E3A397-80C9-424C-A63B-3D9CD1BCB680}" destId="{230E42A9-C928-4DBF-B3B7-C3C749CEEB1D}" srcOrd="0" destOrd="0" presId="urn:microsoft.com/office/officeart/2005/8/layout/vList3"/>
    <dgm:cxn modelId="{91201FF4-BADD-45EC-BBAC-B3FE0C8249E9}" type="presParOf" srcId="{35E3A397-80C9-424C-A63B-3D9CD1BCB680}" destId="{A32B76AD-A62D-4787-A69B-5AD747984EDE}" srcOrd="1" destOrd="0" presId="urn:microsoft.com/office/officeart/2005/8/layout/vList3"/>
    <dgm:cxn modelId="{9A3D08F7-914F-448D-AA05-8A4C950BB995}" type="presParOf" srcId="{879E487E-7B4C-488B-B991-2E1A4CADC633}" destId="{2BDFFAED-0A2D-4DC6-92C9-BD92599163E7}" srcOrd="3" destOrd="0" presId="urn:microsoft.com/office/officeart/2005/8/layout/vList3"/>
    <dgm:cxn modelId="{9BB67930-AA65-4AC2-8080-EF945F7F647D}" type="presParOf" srcId="{879E487E-7B4C-488B-B991-2E1A4CADC633}" destId="{4E363924-3B0D-4C9B-847D-81A05F56E4D6}" srcOrd="4" destOrd="0" presId="urn:microsoft.com/office/officeart/2005/8/layout/vList3"/>
    <dgm:cxn modelId="{69993331-4517-48D8-BAA5-64A5CDD6F673}" type="presParOf" srcId="{4E363924-3B0D-4C9B-847D-81A05F56E4D6}" destId="{08B0956C-6A4C-4655-B06C-1ECC7206535F}" srcOrd="0" destOrd="0" presId="urn:microsoft.com/office/officeart/2005/8/layout/vList3"/>
    <dgm:cxn modelId="{CFD74C94-589E-4627-8D25-6F3240F86485}" type="presParOf" srcId="{4E363924-3B0D-4C9B-847D-81A05F56E4D6}" destId="{72C0DDB3-E7B0-41D9-936B-4085A819155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92601D2-1234-43E7-8C4B-8501637C8532}"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1AEDF9A8-79A9-4F43-BF45-57296AA1839D}">
      <dgm:prSet/>
      <dgm:spPr/>
      <dgm:t>
        <a:bodyPr/>
        <a:lstStyle/>
        <a:p>
          <a:pPr rtl="0"/>
          <a:r>
            <a:rPr lang="es-CO" dirty="0" smtClean="0"/>
            <a:t>3). </a:t>
          </a:r>
          <a:r>
            <a:rPr lang="es-CO" b="1" u="sng" dirty="0" smtClean="0"/>
            <a:t>Alucinógenos.</a:t>
          </a:r>
          <a:r>
            <a:rPr lang="es-CO" dirty="0" smtClean="0"/>
            <a:t> Como su nombre lo indica, producen alucinaciones. Los más conocidos son el LSD, los ácidos, los hongos mágicos, el cacao sabanero y el yagé.</a:t>
          </a:r>
          <a:endParaRPr lang="es-CO" dirty="0"/>
        </a:p>
      </dgm:t>
    </dgm:pt>
    <dgm:pt modelId="{992D0374-D797-45A5-A111-E9BBC63261CF}" type="parTrans" cxnId="{368FEEBA-C90C-4B76-9368-54AA57907126}">
      <dgm:prSet/>
      <dgm:spPr/>
      <dgm:t>
        <a:bodyPr/>
        <a:lstStyle/>
        <a:p>
          <a:endParaRPr lang="es-CO"/>
        </a:p>
      </dgm:t>
    </dgm:pt>
    <dgm:pt modelId="{C65CB498-4C95-42BD-888C-0C5D03BDA5BE}" type="sibTrans" cxnId="{368FEEBA-C90C-4B76-9368-54AA57907126}">
      <dgm:prSet/>
      <dgm:spPr/>
      <dgm:t>
        <a:bodyPr/>
        <a:lstStyle/>
        <a:p>
          <a:endParaRPr lang="es-CO"/>
        </a:p>
      </dgm:t>
    </dgm:pt>
    <dgm:pt modelId="{4AE137AA-8289-4515-B19B-10F978E20F26}">
      <dgm:prSet/>
      <dgm:spPr/>
      <dgm:t>
        <a:bodyPr/>
        <a:lstStyle/>
        <a:p>
          <a:pPr rtl="0"/>
          <a:r>
            <a:rPr lang="es-CO" dirty="0" smtClean="0"/>
            <a:t>4). </a:t>
          </a:r>
          <a:r>
            <a:rPr lang="es-CO" b="1" u="sng" dirty="0" smtClean="0"/>
            <a:t>Mixtas.</a:t>
          </a:r>
          <a:r>
            <a:rPr lang="es-CO" dirty="0" smtClean="0"/>
            <a:t> Se caracterizan por producir efectos diferentes en las personas y a veces según el momento. Son la mariguana, el éxtasis y el tabaco.</a:t>
          </a:r>
          <a:endParaRPr lang="es-CO" dirty="0"/>
        </a:p>
      </dgm:t>
    </dgm:pt>
    <dgm:pt modelId="{7943A599-693B-4788-9B05-F600CB961F2E}" type="parTrans" cxnId="{CCB537BB-C716-4908-9A6A-F60F99D67F62}">
      <dgm:prSet/>
      <dgm:spPr/>
      <dgm:t>
        <a:bodyPr/>
        <a:lstStyle/>
        <a:p>
          <a:endParaRPr lang="es-CO"/>
        </a:p>
      </dgm:t>
    </dgm:pt>
    <dgm:pt modelId="{F2D4B36C-6201-41CD-A17E-5DA98EF993AF}" type="sibTrans" cxnId="{CCB537BB-C716-4908-9A6A-F60F99D67F62}">
      <dgm:prSet/>
      <dgm:spPr/>
      <dgm:t>
        <a:bodyPr/>
        <a:lstStyle/>
        <a:p>
          <a:endParaRPr lang="es-CO"/>
        </a:p>
      </dgm:t>
    </dgm:pt>
    <dgm:pt modelId="{90D759FE-E13B-4BC1-8D1B-C9AC546D6CC0}">
      <dgm:prSet/>
      <dgm:spPr/>
      <dgm:t>
        <a:bodyPr/>
        <a:lstStyle/>
        <a:p>
          <a:pPr rtl="0"/>
          <a:r>
            <a:rPr lang="es-CO" dirty="0" smtClean="0"/>
            <a:t>5). </a:t>
          </a:r>
          <a:r>
            <a:rPr lang="es-CO" b="1" u="sng" dirty="0" smtClean="0"/>
            <a:t>Sintéticas de efectos varios.</a:t>
          </a:r>
          <a:r>
            <a:rPr lang="es-CO" dirty="0" smtClean="0"/>
            <a:t> Algunos fueron medicamentos como el Popper, pero otras son productos industriales como los pegantes y el Dick.</a:t>
          </a:r>
          <a:endParaRPr lang="es-CO" dirty="0"/>
        </a:p>
      </dgm:t>
    </dgm:pt>
    <dgm:pt modelId="{5547D7DD-9EC1-4176-860A-854B3891ABFA}" type="parTrans" cxnId="{1857938E-0C45-4D78-AE72-64227DBA7AFC}">
      <dgm:prSet/>
      <dgm:spPr/>
      <dgm:t>
        <a:bodyPr/>
        <a:lstStyle/>
        <a:p>
          <a:endParaRPr lang="es-CO"/>
        </a:p>
      </dgm:t>
    </dgm:pt>
    <dgm:pt modelId="{BBD435FC-F3A4-4CC1-B88F-38DFF81499CE}" type="sibTrans" cxnId="{1857938E-0C45-4D78-AE72-64227DBA7AFC}">
      <dgm:prSet/>
      <dgm:spPr/>
      <dgm:t>
        <a:bodyPr/>
        <a:lstStyle/>
        <a:p>
          <a:endParaRPr lang="es-CO"/>
        </a:p>
      </dgm:t>
    </dgm:pt>
    <dgm:pt modelId="{E52CEC7A-46B8-4576-A02B-BDA79196162D}" type="pres">
      <dgm:prSet presAssocID="{092601D2-1234-43E7-8C4B-8501637C8532}" presName="linearFlow" presStyleCnt="0">
        <dgm:presLayoutVars>
          <dgm:dir/>
          <dgm:resizeHandles val="exact"/>
        </dgm:presLayoutVars>
      </dgm:prSet>
      <dgm:spPr/>
      <dgm:t>
        <a:bodyPr/>
        <a:lstStyle/>
        <a:p>
          <a:endParaRPr lang="es-CO"/>
        </a:p>
      </dgm:t>
    </dgm:pt>
    <dgm:pt modelId="{BBE5BCEC-0582-412E-9F74-8C624937A439}" type="pres">
      <dgm:prSet presAssocID="{1AEDF9A8-79A9-4F43-BF45-57296AA1839D}" presName="composite" presStyleCnt="0"/>
      <dgm:spPr/>
    </dgm:pt>
    <dgm:pt modelId="{10438F85-9534-42A4-94D8-301620A5DD7F}" type="pres">
      <dgm:prSet presAssocID="{1AEDF9A8-79A9-4F43-BF45-57296AA1839D}" presName="imgShp" presStyleLbl="fgImgPlace1" presStyleIdx="0" presStyleCnt="3" custLinFactNeighborX="-71338" custLinFactNeighborY="-114"/>
      <dgm:spPr>
        <a:blipFill rotWithShape="1">
          <a:blip xmlns:r="http://schemas.openxmlformats.org/officeDocument/2006/relationships" r:embed="rId1"/>
          <a:stretch>
            <a:fillRect/>
          </a:stretch>
        </a:blipFill>
      </dgm:spPr>
    </dgm:pt>
    <dgm:pt modelId="{1FC55048-946E-4B53-9043-0DD267C49361}" type="pres">
      <dgm:prSet presAssocID="{1AEDF9A8-79A9-4F43-BF45-57296AA1839D}" presName="txShp" presStyleLbl="node1" presStyleIdx="0" presStyleCnt="3" custScaleX="131577">
        <dgm:presLayoutVars>
          <dgm:bulletEnabled val="1"/>
        </dgm:presLayoutVars>
      </dgm:prSet>
      <dgm:spPr/>
      <dgm:t>
        <a:bodyPr/>
        <a:lstStyle/>
        <a:p>
          <a:endParaRPr lang="es-CO"/>
        </a:p>
      </dgm:t>
    </dgm:pt>
    <dgm:pt modelId="{D841031A-B3DE-40A9-8F9B-9ED1114190B7}" type="pres">
      <dgm:prSet presAssocID="{C65CB498-4C95-42BD-888C-0C5D03BDA5BE}" presName="spacing" presStyleCnt="0"/>
      <dgm:spPr/>
    </dgm:pt>
    <dgm:pt modelId="{3C458230-2CC6-4638-8A40-F27B0F4BD0E7}" type="pres">
      <dgm:prSet presAssocID="{4AE137AA-8289-4515-B19B-10F978E20F26}" presName="composite" presStyleCnt="0"/>
      <dgm:spPr/>
    </dgm:pt>
    <dgm:pt modelId="{D2DACA12-1DF4-4821-B19D-7DE714E9D47E}" type="pres">
      <dgm:prSet presAssocID="{4AE137AA-8289-4515-B19B-10F978E20F26}" presName="imgShp" presStyleLbl="fgImgPlace1" presStyleIdx="1" presStyleCnt="3" custLinFactNeighborX="-66750" custLinFactNeighborY="-1511"/>
      <dgm:spPr>
        <a:blipFill rotWithShape="1">
          <a:blip xmlns:r="http://schemas.openxmlformats.org/officeDocument/2006/relationships" r:embed="rId2"/>
          <a:stretch>
            <a:fillRect/>
          </a:stretch>
        </a:blipFill>
      </dgm:spPr>
    </dgm:pt>
    <dgm:pt modelId="{7FBF42FF-AEE1-4D21-9B1E-8F98591BCD18}" type="pres">
      <dgm:prSet presAssocID="{4AE137AA-8289-4515-B19B-10F978E20F26}" presName="txShp" presStyleLbl="node1" presStyleIdx="1" presStyleCnt="3" custScaleX="134112">
        <dgm:presLayoutVars>
          <dgm:bulletEnabled val="1"/>
        </dgm:presLayoutVars>
      </dgm:prSet>
      <dgm:spPr/>
      <dgm:t>
        <a:bodyPr/>
        <a:lstStyle/>
        <a:p>
          <a:endParaRPr lang="es-CO"/>
        </a:p>
      </dgm:t>
    </dgm:pt>
    <dgm:pt modelId="{EF236DA2-650F-4724-8177-1CC062A6C89C}" type="pres">
      <dgm:prSet presAssocID="{F2D4B36C-6201-41CD-A17E-5DA98EF993AF}" presName="spacing" presStyleCnt="0"/>
      <dgm:spPr/>
    </dgm:pt>
    <dgm:pt modelId="{89EE00E4-6D65-403F-8928-8CD63DA27C63}" type="pres">
      <dgm:prSet presAssocID="{90D759FE-E13B-4BC1-8D1B-C9AC546D6CC0}" presName="composite" presStyleCnt="0"/>
      <dgm:spPr/>
    </dgm:pt>
    <dgm:pt modelId="{D1311726-BCEA-4416-BC38-362768DFCBC0}" type="pres">
      <dgm:prSet presAssocID="{90D759FE-E13B-4BC1-8D1B-C9AC546D6CC0}" presName="imgShp" presStyleLbl="fgImgPlace1" presStyleIdx="2" presStyleCnt="3" custLinFactNeighborX="-66750" custLinFactNeighborY="1680"/>
      <dgm:spPr>
        <a:blipFill rotWithShape="1">
          <a:blip xmlns:r="http://schemas.openxmlformats.org/officeDocument/2006/relationships" r:embed="rId3"/>
          <a:stretch>
            <a:fillRect/>
          </a:stretch>
        </a:blipFill>
      </dgm:spPr>
    </dgm:pt>
    <dgm:pt modelId="{8176AAF5-F8D7-490C-A1DD-4B4B3306E987}" type="pres">
      <dgm:prSet presAssocID="{90D759FE-E13B-4BC1-8D1B-C9AC546D6CC0}" presName="txShp" presStyleLbl="node1" presStyleIdx="2" presStyleCnt="3" custScaleX="127365" custLinFactNeighborX="3784" custLinFactNeighborY="1680">
        <dgm:presLayoutVars>
          <dgm:bulletEnabled val="1"/>
        </dgm:presLayoutVars>
      </dgm:prSet>
      <dgm:spPr/>
      <dgm:t>
        <a:bodyPr/>
        <a:lstStyle/>
        <a:p>
          <a:endParaRPr lang="es-CO"/>
        </a:p>
      </dgm:t>
    </dgm:pt>
  </dgm:ptLst>
  <dgm:cxnLst>
    <dgm:cxn modelId="{1857938E-0C45-4D78-AE72-64227DBA7AFC}" srcId="{092601D2-1234-43E7-8C4B-8501637C8532}" destId="{90D759FE-E13B-4BC1-8D1B-C9AC546D6CC0}" srcOrd="2" destOrd="0" parTransId="{5547D7DD-9EC1-4176-860A-854B3891ABFA}" sibTransId="{BBD435FC-F3A4-4CC1-B88F-38DFF81499CE}"/>
    <dgm:cxn modelId="{162BF7F5-AAB9-4667-879C-90DC33E72362}" type="presOf" srcId="{90D759FE-E13B-4BC1-8D1B-C9AC546D6CC0}" destId="{8176AAF5-F8D7-490C-A1DD-4B4B3306E987}" srcOrd="0" destOrd="0" presId="urn:microsoft.com/office/officeart/2005/8/layout/vList3"/>
    <dgm:cxn modelId="{9ACADEC8-6826-45F3-9152-36B440A24254}" type="presOf" srcId="{1AEDF9A8-79A9-4F43-BF45-57296AA1839D}" destId="{1FC55048-946E-4B53-9043-0DD267C49361}" srcOrd="0" destOrd="0" presId="urn:microsoft.com/office/officeart/2005/8/layout/vList3"/>
    <dgm:cxn modelId="{368FEEBA-C90C-4B76-9368-54AA57907126}" srcId="{092601D2-1234-43E7-8C4B-8501637C8532}" destId="{1AEDF9A8-79A9-4F43-BF45-57296AA1839D}" srcOrd="0" destOrd="0" parTransId="{992D0374-D797-45A5-A111-E9BBC63261CF}" sibTransId="{C65CB498-4C95-42BD-888C-0C5D03BDA5BE}"/>
    <dgm:cxn modelId="{CCB537BB-C716-4908-9A6A-F60F99D67F62}" srcId="{092601D2-1234-43E7-8C4B-8501637C8532}" destId="{4AE137AA-8289-4515-B19B-10F978E20F26}" srcOrd="1" destOrd="0" parTransId="{7943A599-693B-4788-9B05-F600CB961F2E}" sibTransId="{F2D4B36C-6201-41CD-A17E-5DA98EF993AF}"/>
    <dgm:cxn modelId="{21C3B5E5-4D7F-42FD-ABBB-539FF43BC383}" type="presOf" srcId="{4AE137AA-8289-4515-B19B-10F978E20F26}" destId="{7FBF42FF-AEE1-4D21-9B1E-8F98591BCD18}" srcOrd="0" destOrd="0" presId="urn:microsoft.com/office/officeart/2005/8/layout/vList3"/>
    <dgm:cxn modelId="{8D89DD1F-5DA1-459C-8717-DC9B039B2981}" type="presOf" srcId="{092601D2-1234-43E7-8C4B-8501637C8532}" destId="{E52CEC7A-46B8-4576-A02B-BDA79196162D}" srcOrd="0" destOrd="0" presId="urn:microsoft.com/office/officeart/2005/8/layout/vList3"/>
    <dgm:cxn modelId="{869DCF97-857E-4CDE-B26D-E891980FD054}" type="presParOf" srcId="{E52CEC7A-46B8-4576-A02B-BDA79196162D}" destId="{BBE5BCEC-0582-412E-9F74-8C624937A439}" srcOrd="0" destOrd="0" presId="urn:microsoft.com/office/officeart/2005/8/layout/vList3"/>
    <dgm:cxn modelId="{9993D12B-71B2-4460-8E4C-2E142CBEA384}" type="presParOf" srcId="{BBE5BCEC-0582-412E-9F74-8C624937A439}" destId="{10438F85-9534-42A4-94D8-301620A5DD7F}" srcOrd="0" destOrd="0" presId="urn:microsoft.com/office/officeart/2005/8/layout/vList3"/>
    <dgm:cxn modelId="{A2DAC9C6-90C8-481A-8CBF-7958E319D5C5}" type="presParOf" srcId="{BBE5BCEC-0582-412E-9F74-8C624937A439}" destId="{1FC55048-946E-4B53-9043-0DD267C49361}" srcOrd="1" destOrd="0" presId="urn:microsoft.com/office/officeart/2005/8/layout/vList3"/>
    <dgm:cxn modelId="{66F536B7-2187-4F1E-8114-FF0D7351B43B}" type="presParOf" srcId="{E52CEC7A-46B8-4576-A02B-BDA79196162D}" destId="{D841031A-B3DE-40A9-8F9B-9ED1114190B7}" srcOrd="1" destOrd="0" presId="urn:microsoft.com/office/officeart/2005/8/layout/vList3"/>
    <dgm:cxn modelId="{857D2073-1CE5-4DF1-BF88-076B0EB64DF2}" type="presParOf" srcId="{E52CEC7A-46B8-4576-A02B-BDA79196162D}" destId="{3C458230-2CC6-4638-8A40-F27B0F4BD0E7}" srcOrd="2" destOrd="0" presId="urn:microsoft.com/office/officeart/2005/8/layout/vList3"/>
    <dgm:cxn modelId="{B571DF8B-BA03-4077-B6E8-A503134C7628}" type="presParOf" srcId="{3C458230-2CC6-4638-8A40-F27B0F4BD0E7}" destId="{D2DACA12-1DF4-4821-B19D-7DE714E9D47E}" srcOrd="0" destOrd="0" presId="urn:microsoft.com/office/officeart/2005/8/layout/vList3"/>
    <dgm:cxn modelId="{085A033D-0CCF-423C-8F60-4CE5DEE9CE93}" type="presParOf" srcId="{3C458230-2CC6-4638-8A40-F27B0F4BD0E7}" destId="{7FBF42FF-AEE1-4D21-9B1E-8F98591BCD18}" srcOrd="1" destOrd="0" presId="urn:microsoft.com/office/officeart/2005/8/layout/vList3"/>
    <dgm:cxn modelId="{E08FC69E-9FF8-4D44-8801-54C96FE9F1C6}" type="presParOf" srcId="{E52CEC7A-46B8-4576-A02B-BDA79196162D}" destId="{EF236DA2-650F-4724-8177-1CC062A6C89C}" srcOrd="3" destOrd="0" presId="urn:microsoft.com/office/officeart/2005/8/layout/vList3"/>
    <dgm:cxn modelId="{295F0FB1-8D5D-440B-B158-2630C7674002}" type="presParOf" srcId="{E52CEC7A-46B8-4576-A02B-BDA79196162D}" destId="{89EE00E4-6D65-403F-8928-8CD63DA27C63}" srcOrd="4" destOrd="0" presId="urn:microsoft.com/office/officeart/2005/8/layout/vList3"/>
    <dgm:cxn modelId="{CE3D5642-8DD3-458C-B658-71C8A0B9CF67}" type="presParOf" srcId="{89EE00E4-6D65-403F-8928-8CD63DA27C63}" destId="{D1311726-BCEA-4416-BC38-362768DFCBC0}" srcOrd="0" destOrd="0" presId="urn:microsoft.com/office/officeart/2005/8/layout/vList3"/>
    <dgm:cxn modelId="{89CB0CE5-BC8E-4DB9-83E8-C79C43640A09}" type="presParOf" srcId="{89EE00E4-6D65-403F-8928-8CD63DA27C63}" destId="{8176AAF5-F8D7-490C-A1DD-4B4B3306E98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CCF7C9D-15CE-46D8-815D-4FE2731BDFB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376EE284-EB9E-4D7B-83C2-B5C88D72D207}">
      <dgm:prSet/>
      <dgm:spPr/>
      <dgm:t>
        <a:bodyPr/>
        <a:lstStyle/>
        <a:p>
          <a:pPr rtl="0"/>
          <a:r>
            <a:rPr lang="es-CO" b="1" u="sng" dirty="0" smtClean="0"/>
            <a:t>Depresores:</a:t>
          </a:r>
          <a:r>
            <a:rPr lang="es-CO" dirty="0" smtClean="0"/>
            <a:t> Alteran la percepción de la realidad y son utilizados como analgésicos. Producen estreñimiento, dificultades respiratorias supresión de la tos, náusea, vómitos y disminución del tamaño pupilar. A nivel psicológico se experimenta euforia, pero se elimina la sensación. Una sobredosis puede causar la muerte.</a:t>
          </a:r>
          <a:endParaRPr lang="es-CO" dirty="0"/>
        </a:p>
      </dgm:t>
    </dgm:pt>
    <dgm:pt modelId="{01C03DD4-76EC-4D09-B9EE-D4FE75DF7055}" type="parTrans" cxnId="{3C5563EC-0A91-46FA-8324-0062C9A09102}">
      <dgm:prSet/>
      <dgm:spPr/>
      <dgm:t>
        <a:bodyPr/>
        <a:lstStyle/>
        <a:p>
          <a:endParaRPr lang="es-CO"/>
        </a:p>
      </dgm:t>
    </dgm:pt>
    <dgm:pt modelId="{9AA5C981-7456-42BF-BCBB-418432C8C3C6}" type="sibTrans" cxnId="{3C5563EC-0A91-46FA-8324-0062C9A09102}">
      <dgm:prSet/>
      <dgm:spPr/>
      <dgm:t>
        <a:bodyPr/>
        <a:lstStyle/>
        <a:p>
          <a:endParaRPr lang="es-CO"/>
        </a:p>
      </dgm:t>
    </dgm:pt>
    <dgm:pt modelId="{3B19E65E-C585-4EBB-A7D7-137F861DA1C5}">
      <dgm:prSet/>
      <dgm:spPr/>
      <dgm:t>
        <a:bodyPr/>
        <a:lstStyle/>
        <a:p>
          <a:pPr rtl="0"/>
          <a:r>
            <a:rPr lang="es-CO" b="1" u="sng" dirty="0" smtClean="0"/>
            <a:t>Ansiolíticos:</a:t>
          </a:r>
          <a:r>
            <a:rPr lang="es-CO" dirty="0" smtClean="0"/>
            <a:t> A corto plazo reducen la ansiedad y la agitación, así como las respuestas emocionales y el dolor; el nivel de atención baja, los músculos se relajan y es más fácil conciliar el sueño. Además, produce dependencia física y su suspensión repentina puede provocar convulsiones e incluso la muerte. Es muy peligroso mezclarlos con alcohol.</a:t>
          </a:r>
          <a:endParaRPr lang="es-CO" dirty="0"/>
        </a:p>
      </dgm:t>
    </dgm:pt>
    <dgm:pt modelId="{29285151-4E93-4B3F-8D8D-6CC81C0DCD12}" type="parTrans" cxnId="{377575A1-1E35-4786-914A-E77C3E3920B6}">
      <dgm:prSet/>
      <dgm:spPr/>
      <dgm:t>
        <a:bodyPr/>
        <a:lstStyle/>
        <a:p>
          <a:endParaRPr lang="es-CO"/>
        </a:p>
      </dgm:t>
    </dgm:pt>
    <dgm:pt modelId="{0F7EAE83-895C-4868-859D-B203B0D3473A}" type="sibTrans" cxnId="{377575A1-1E35-4786-914A-E77C3E3920B6}">
      <dgm:prSet/>
      <dgm:spPr/>
      <dgm:t>
        <a:bodyPr/>
        <a:lstStyle/>
        <a:p>
          <a:endParaRPr lang="es-CO"/>
        </a:p>
      </dgm:t>
    </dgm:pt>
    <dgm:pt modelId="{BF991B3F-8060-4898-B45B-7E7D7112792D}" type="pres">
      <dgm:prSet presAssocID="{BCCF7C9D-15CE-46D8-815D-4FE2731BDFBE}" presName="Name0" presStyleCnt="0">
        <dgm:presLayoutVars>
          <dgm:chMax val="7"/>
          <dgm:dir/>
          <dgm:animLvl val="lvl"/>
          <dgm:resizeHandles val="exact"/>
        </dgm:presLayoutVars>
      </dgm:prSet>
      <dgm:spPr/>
      <dgm:t>
        <a:bodyPr/>
        <a:lstStyle/>
        <a:p>
          <a:endParaRPr lang="es-CO"/>
        </a:p>
      </dgm:t>
    </dgm:pt>
    <dgm:pt modelId="{61CA0FCF-9BB1-4B56-A4BD-043690D56B48}" type="pres">
      <dgm:prSet presAssocID="{376EE284-EB9E-4D7B-83C2-B5C88D72D207}" presName="circle1" presStyleLbl="node1" presStyleIdx="0" presStyleCnt="1"/>
      <dgm:spPr>
        <a:blipFill rotWithShape="0">
          <a:blip xmlns:r="http://schemas.openxmlformats.org/officeDocument/2006/relationships" r:embed="rId1"/>
          <a:stretch>
            <a:fillRect/>
          </a:stretch>
        </a:blipFill>
      </dgm:spPr>
    </dgm:pt>
    <dgm:pt modelId="{FFEDCE3A-6579-4059-AA5A-816CA5BDC4D8}" type="pres">
      <dgm:prSet presAssocID="{376EE284-EB9E-4D7B-83C2-B5C88D72D207}" presName="space" presStyleCnt="0"/>
      <dgm:spPr/>
    </dgm:pt>
    <dgm:pt modelId="{A274CABA-8002-467B-8905-96624055C12C}" type="pres">
      <dgm:prSet presAssocID="{376EE284-EB9E-4D7B-83C2-B5C88D72D207}" presName="rect1" presStyleLbl="alignAcc1" presStyleIdx="0" presStyleCnt="1"/>
      <dgm:spPr/>
      <dgm:t>
        <a:bodyPr/>
        <a:lstStyle/>
        <a:p>
          <a:endParaRPr lang="es-CO"/>
        </a:p>
      </dgm:t>
    </dgm:pt>
    <dgm:pt modelId="{45F1534D-BC02-4A93-862A-8F853F3888E8}" type="pres">
      <dgm:prSet presAssocID="{376EE284-EB9E-4D7B-83C2-B5C88D72D207}" presName="rect1ParTx" presStyleLbl="alignAcc1" presStyleIdx="0" presStyleCnt="1">
        <dgm:presLayoutVars>
          <dgm:chMax val="1"/>
          <dgm:bulletEnabled val="1"/>
        </dgm:presLayoutVars>
      </dgm:prSet>
      <dgm:spPr/>
      <dgm:t>
        <a:bodyPr/>
        <a:lstStyle/>
        <a:p>
          <a:endParaRPr lang="es-CO"/>
        </a:p>
      </dgm:t>
    </dgm:pt>
    <dgm:pt modelId="{6EA2E721-4C65-4870-9B83-C06C900C51F5}" type="pres">
      <dgm:prSet presAssocID="{376EE284-EB9E-4D7B-83C2-B5C88D72D207}" presName="rect1ChTx" presStyleLbl="alignAcc1" presStyleIdx="0" presStyleCnt="1">
        <dgm:presLayoutVars>
          <dgm:bulletEnabled val="1"/>
        </dgm:presLayoutVars>
      </dgm:prSet>
      <dgm:spPr/>
      <dgm:t>
        <a:bodyPr/>
        <a:lstStyle/>
        <a:p>
          <a:endParaRPr lang="es-CO"/>
        </a:p>
      </dgm:t>
    </dgm:pt>
  </dgm:ptLst>
  <dgm:cxnLst>
    <dgm:cxn modelId="{23433AB2-2552-442E-BE81-DA5BEB9704A4}" type="presOf" srcId="{3B19E65E-C585-4EBB-A7D7-137F861DA1C5}" destId="{6EA2E721-4C65-4870-9B83-C06C900C51F5}" srcOrd="0" destOrd="0" presId="urn:microsoft.com/office/officeart/2005/8/layout/target3"/>
    <dgm:cxn modelId="{377575A1-1E35-4786-914A-E77C3E3920B6}" srcId="{376EE284-EB9E-4D7B-83C2-B5C88D72D207}" destId="{3B19E65E-C585-4EBB-A7D7-137F861DA1C5}" srcOrd="0" destOrd="0" parTransId="{29285151-4E93-4B3F-8D8D-6CC81C0DCD12}" sibTransId="{0F7EAE83-895C-4868-859D-B203B0D3473A}"/>
    <dgm:cxn modelId="{D6E88943-C0EA-446F-84BD-EF8845907754}" type="presOf" srcId="{376EE284-EB9E-4D7B-83C2-B5C88D72D207}" destId="{45F1534D-BC02-4A93-862A-8F853F3888E8}" srcOrd="1" destOrd="0" presId="urn:microsoft.com/office/officeart/2005/8/layout/target3"/>
    <dgm:cxn modelId="{E8BB7A98-C51C-4827-8E02-34987F163825}" type="presOf" srcId="{376EE284-EB9E-4D7B-83C2-B5C88D72D207}" destId="{A274CABA-8002-467B-8905-96624055C12C}" srcOrd="0" destOrd="0" presId="urn:microsoft.com/office/officeart/2005/8/layout/target3"/>
    <dgm:cxn modelId="{3C5563EC-0A91-46FA-8324-0062C9A09102}" srcId="{BCCF7C9D-15CE-46D8-815D-4FE2731BDFBE}" destId="{376EE284-EB9E-4D7B-83C2-B5C88D72D207}" srcOrd="0" destOrd="0" parTransId="{01C03DD4-76EC-4D09-B9EE-D4FE75DF7055}" sibTransId="{9AA5C981-7456-42BF-BCBB-418432C8C3C6}"/>
    <dgm:cxn modelId="{E7E7909A-FA00-46EC-9421-C8514B022E47}" type="presOf" srcId="{BCCF7C9D-15CE-46D8-815D-4FE2731BDFBE}" destId="{BF991B3F-8060-4898-B45B-7E7D7112792D}" srcOrd="0" destOrd="0" presId="urn:microsoft.com/office/officeart/2005/8/layout/target3"/>
    <dgm:cxn modelId="{4979C693-8FA7-43F3-A51B-AD983539FA96}" type="presParOf" srcId="{BF991B3F-8060-4898-B45B-7E7D7112792D}" destId="{61CA0FCF-9BB1-4B56-A4BD-043690D56B48}" srcOrd="0" destOrd="0" presId="urn:microsoft.com/office/officeart/2005/8/layout/target3"/>
    <dgm:cxn modelId="{818F6611-0CA8-45A4-B859-17CFAD466C3F}" type="presParOf" srcId="{BF991B3F-8060-4898-B45B-7E7D7112792D}" destId="{FFEDCE3A-6579-4059-AA5A-816CA5BDC4D8}" srcOrd="1" destOrd="0" presId="urn:microsoft.com/office/officeart/2005/8/layout/target3"/>
    <dgm:cxn modelId="{B37F573B-6928-457F-8C81-FEEADF6668B0}" type="presParOf" srcId="{BF991B3F-8060-4898-B45B-7E7D7112792D}" destId="{A274CABA-8002-467B-8905-96624055C12C}" srcOrd="2" destOrd="0" presId="urn:microsoft.com/office/officeart/2005/8/layout/target3"/>
    <dgm:cxn modelId="{9620C047-5133-4B1A-B318-885046A23ADF}" type="presParOf" srcId="{BF991B3F-8060-4898-B45B-7E7D7112792D}" destId="{45F1534D-BC02-4A93-862A-8F853F3888E8}" srcOrd="3" destOrd="0" presId="urn:microsoft.com/office/officeart/2005/8/layout/target3"/>
    <dgm:cxn modelId="{3D5B40B5-A8DF-46E6-B4A6-C85010ADD7E3}" type="presParOf" srcId="{BF991B3F-8060-4898-B45B-7E7D7112792D}" destId="{6EA2E721-4C65-4870-9B83-C06C900C51F5}" srcOrd="4"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5D560A9-807F-4534-8487-6508FBA46840}"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C18D1807-734B-4334-AA58-654AC6F9A63C}">
      <dgm:prSet/>
      <dgm:spPr/>
      <dgm:t>
        <a:bodyPr/>
        <a:lstStyle/>
        <a:p>
          <a:pPr rtl="0"/>
          <a:r>
            <a:rPr lang="es-CO" b="1" u="sng" dirty="0" smtClean="0"/>
            <a:t>Estimulantes: </a:t>
          </a:r>
          <a:r>
            <a:rPr lang="es-CO" dirty="0" smtClean="0"/>
            <a:t>Generan arritmias cardiacas, pérdida de peso y apetito, problemas en la piel, daño nasal y renal, convulsiones, muerte súbita y problemas de sueño y sexuales.</a:t>
          </a:r>
          <a:endParaRPr lang="es-CO" dirty="0"/>
        </a:p>
      </dgm:t>
    </dgm:pt>
    <dgm:pt modelId="{263FA7C9-09BB-4DC9-BF16-0874B829CB78}" type="parTrans" cxnId="{8EFFEFF2-0111-4F7D-A1E3-BC30E5C65938}">
      <dgm:prSet/>
      <dgm:spPr/>
      <dgm:t>
        <a:bodyPr/>
        <a:lstStyle/>
        <a:p>
          <a:endParaRPr lang="es-CO"/>
        </a:p>
      </dgm:t>
    </dgm:pt>
    <dgm:pt modelId="{D5E10B7A-EACA-4DB0-8F1D-0628732112AD}" type="sibTrans" cxnId="{8EFFEFF2-0111-4F7D-A1E3-BC30E5C65938}">
      <dgm:prSet/>
      <dgm:spPr/>
      <dgm:t>
        <a:bodyPr/>
        <a:lstStyle/>
        <a:p>
          <a:endParaRPr lang="es-CO"/>
        </a:p>
      </dgm:t>
    </dgm:pt>
    <dgm:pt modelId="{D39B3402-CC34-4DF2-AC19-B1DCC358683C}">
      <dgm:prSet/>
      <dgm:spPr/>
      <dgm:t>
        <a:bodyPr/>
        <a:lstStyle/>
        <a:p>
          <a:pPr rtl="0"/>
          <a:r>
            <a:rPr lang="es-CO" b="1" u="sng" dirty="0" smtClean="0"/>
            <a:t>Impacto psicológico: </a:t>
          </a:r>
          <a:r>
            <a:rPr lang="es-CO" dirty="0" smtClean="0"/>
            <a:t>La mayoría pueden causar estados paranoides, ansiedad, habla excesiva, irritabilidad, delirios, alucinaciones, hiperactividad, ataques de pánico, cambios de conducta y de valores, depresión, anteponía (incapacidad de sentir placer).</a:t>
          </a:r>
          <a:endParaRPr lang="es-CO" dirty="0"/>
        </a:p>
      </dgm:t>
    </dgm:pt>
    <dgm:pt modelId="{98879CC3-89B1-4928-BDF5-47EB5C9E0082}" type="parTrans" cxnId="{F1DAB486-A5BF-433C-8A3F-A7F7912F5CA8}">
      <dgm:prSet/>
      <dgm:spPr/>
      <dgm:t>
        <a:bodyPr/>
        <a:lstStyle/>
        <a:p>
          <a:endParaRPr lang="es-CO"/>
        </a:p>
      </dgm:t>
    </dgm:pt>
    <dgm:pt modelId="{2DD34D4F-4760-4F38-A3C6-1788D1D39380}" type="sibTrans" cxnId="{F1DAB486-A5BF-433C-8A3F-A7F7912F5CA8}">
      <dgm:prSet/>
      <dgm:spPr/>
      <dgm:t>
        <a:bodyPr/>
        <a:lstStyle/>
        <a:p>
          <a:endParaRPr lang="es-CO"/>
        </a:p>
      </dgm:t>
    </dgm:pt>
    <dgm:pt modelId="{D3A054B0-263E-47D6-881C-F5348B6FA504}" type="pres">
      <dgm:prSet presAssocID="{25D560A9-807F-4534-8487-6508FBA46840}" presName="Name0" presStyleCnt="0">
        <dgm:presLayoutVars>
          <dgm:chMax val="7"/>
          <dgm:dir/>
          <dgm:animLvl val="lvl"/>
          <dgm:resizeHandles val="exact"/>
        </dgm:presLayoutVars>
      </dgm:prSet>
      <dgm:spPr/>
      <dgm:t>
        <a:bodyPr/>
        <a:lstStyle/>
        <a:p>
          <a:endParaRPr lang="es-CO"/>
        </a:p>
      </dgm:t>
    </dgm:pt>
    <dgm:pt modelId="{8E7800F2-C4CB-41B6-8038-FE306CEC05D4}" type="pres">
      <dgm:prSet presAssocID="{C18D1807-734B-4334-AA58-654AC6F9A63C}" presName="circle1" presStyleLbl="node1" presStyleIdx="0" presStyleCnt="1"/>
      <dgm:spPr>
        <a:blipFill rotWithShape="0">
          <a:blip xmlns:r="http://schemas.openxmlformats.org/officeDocument/2006/relationships" r:embed="rId1"/>
          <a:stretch>
            <a:fillRect/>
          </a:stretch>
        </a:blipFill>
      </dgm:spPr>
    </dgm:pt>
    <dgm:pt modelId="{10C10769-46CB-47B8-A797-97F10790B7DE}" type="pres">
      <dgm:prSet presAssocID="{C18D1807-734B-4334-AA58-654AC6F9A63C}" presName="space" presStyleCnt="0"/>
      <dgm:spPr/>
    </dgm:pt>
    <dgm:pt modelId="{7B0F2B20-7F6C-4F84-86CC-B390500F2155}" type="pres">
      <dgm:prSet presAssocID="{C18D1807-734B-4334-AA58-654AC6F9A63C}" presName="rect1" presStyleLbl="alignAcc1" presStyleIdx="0" presStyleCnt="1"/>
      <dgm:spPr/>
      <dgm:t>
        <a:bodyPr/>
        <a:lstStyle/>
        <a:p>
          <a:endParaRPr lang="es-CO"/>
        </a:p>
      </dgm:t>
    </dgm:pt>
    <dgm:pt modelId="{D7D472D7-F4A9-4678-97D1-2A50CA65ACE5}" type="pres">
      <dgm:prSet presAssocID="{C18D1807-734B-4334-AA58-654AC6F9A63C}" presName="rect1ParTx" presStyleLbl="alignAcc1" presStyleIdx="0" presStyleCnt="1">
        <dgm:presLayoutVars>
          <dgm:chMax val="1"/>
          <dgm:bulletEnabled val="1"/>
        </dgm:presLayoutVars>
      </dgm:prSet>
      <dgm:spPr/>
      <dgm:t>
        <a:bodyPr/>
        <a:lstStyle/>
        <a:p>
          <a:endParaRPr lang="es-CO"/>
        </a:p>
      </dgm:t>
    </dgm:pt>
    <dgm:pt modelId="{EB1BAC05-4D58-4C64-98AD-F8DB6E398463}" type="pres">
      <dgm:prSet presAssocID="{C18D1807-734B-4334-AA58-654AC6F9A63C}" presName="rect1ChTx" presStyleLbl="alignAcc1" presStyleIdx="0" presStyleCnt="1">
        <dgm:presLayoutVars>
          <dgm:bulletEnabled val="1"/>
        </dgm:presLayoutVars>
      </dgm:prSet>
      <dgm:spPr/>
      <dgm:t>
        <a:bodyPr/>
        <a:lstStyle/>
        <a:p>
          <a:endParaRPr lang="es-CO"/>
        </a:p>
      </dgm:t>
    </dgm:pt>
  </dgm:ptLst>
  <dgm:cxnLst>
    <dgm:cxn modelId="{94E0E3CD-7E69-4B02-BEDF-F90AC5304252}" type="presOf" srcId="{D39B3402-CC34-4DF2-AC19-B1DCC358683C}" destId="{EB1BAC05-4D58-4C64-98AD-F8DB6E398463}" srcOrd="0" destOrd="0" presId="urn:microsoft.com/office/officeart/2005/8/layout/target3"/>
    <dgm:cxn modelId="{25268952-51E1-41E1-BC03-1755BDF05ACF}" type="presOf" srcId="{C18D1807-734B-4334-AA58-654AC6F9A63C}" destId="{7B0F2B20-7F6C-4F84-86CC-B390500F2155}" srcOrd="0" destOrd="0" presId="urn:microsoft.com/office/officeart/2005/8/layout/target3"/>
    <dgm:cxn modelId="{8EFFEFF2-0111-4F7D-A1E3-BC30E5C65938}" srcId="{25D560A9-807F-4534-8487-6508FBA46840}" destId="{C18D1807-734B-4334-AA58-654AC6F9A63C}" srcOrd="0" destOrd="0" parTransId="{263FA7C9-09BB-4DC9-BF16-0874B829CB78}" sibTransId="{D5E10B7A-EACA-4DB0-8F1D-0628732112AD}"/>
    <dgm:cxn modelId="{074204DA-0C37-488E-AA48-7DB7EB867A14}" type="presOf" srcId="{25D560A9-807F-4534-8487-6508FBA46840}" destId="{D3A054B0-263E-47D6-881C-F5348B6FA504}" srcOrd="0" destOrd="0" presId="urn:microsoft.com/office/officeart/2005/8/layout/target3"/>
    <dgm:cxn modelId="{D2D552D8-7F1B-45C5-8D15-5FBE414C6F51}" type="presOf" srcId="{C18D1807-734B-4334-AA58-654AC6F9A63C}" destId="{D7D472D7-F4A9-4678-97D1-2A50CA65ACE5}" srcOrd="1" destOrd="0" presId="urn:microsoft.com/office/officeart/2005/8/layout/target3"/>
    <dgm:cxn modelId="{F1DAB486-A5BF-433C-8A3F-A7F7912F5CA8}" srcId="{C18D1807-734B-4334-AA58-654AC6F9A63C}" destId="{D39B3402-CC34-4DF2-AC19-B1DCC358683C}" srcOrd="0" destOrd="0" parTransId="{98879CC3-89B1-4928-BDF5-47EB5C9E0082}" sibTransId="{2DD34D4F-4760-4F38-A3C6-1788D1D39380}"/>
    <dgm:cxn modelId="{3B11243A-AFB5-4A41-A3B7-76B5C3F35CD5}" type="presParOf" srcId="{D3A054B0-263E-47D6-881C-F5348B6FA504}" destId="{8E7800F2-C4CB-41B6-8038-FE306CEC05D4}" srcOrd="0" destOrd="0" presId="urn:microsoft.com/office/officeart/2005/8/layout/target3"/>
    <dgm:cxn modelId="{E4AB433D-A06B-478B-A9C9-3C52620F1C84}" type="presParOf" srcId="{D3A054B0-263E-47D6-881C-F5348B6FA504}" destId="{10C10769-46CB-47B8-A797-97F10790B7DE}" srcOrd="1" destOrd="0" presId="urn:microsoft.com/office/officeart/2005/8/layout/target3"/>
    <dgm:cxn modelId="{56D7CA34-44F4-423F-B231-519A6B893192}" type="presParOf" srcId="{D3A054B0-263E-47D6-881C-F5348B6FA504}" destId="{7B0F2B20-7F6C-4F84-86CC-B390500F2155}" srcOrd="2" destOrd="0" presId="urn:microsoft.com/office/officeart/2005/8/layout/target3"/>
    <dgm:cxn modelId="{AF30DAD8-8A7A-4D66-B17C-426A40CB0F4B}" type="presParOf" srcId="{D3A054B0-263E-47D6-881C-F5348B6FA504}" destId="{D7D472D7-F4A9-4678-97D1-2A50CA65ACE5}" srcOrd="3" destOrd="0" presId="urn:microsoft.com/office/officeart/2005/8/layout/target3"/>
    <dgm:cxn modelId="{979A0A44-7553-4506-A5EF-6326CA999CDD}" type="presParOf" srcId="{D3A054B0-263E-47D6-881C-F5348B6FA504}" destId="{EB1BAC05-4D58-4C64-98AD-F8DB6E398463}" srcOrd="4" destOrd="0" presId="urn:microsoft.com/office/officeart/2005/8/layout/targe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CA0B059-5062-4E04-8AC0-34B6EA5C5B7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C5C323E9-0461-4A83-ADAD-91710C86A172}">
      <dgm:prSet/>
      <dgm:spPr/>
      <dgm:t>
        <a:bodyPr/>
        <a:lstStyle/>
        <a:p>
          <a:pPr rtl="0"/>
          <a:r>
            <a:rPr lang="es-CO" dirty="0" smtClean="0"/>
            <a:t>Hay una tendencia de aburrirse con todo y se presentan alteraciones psicomotoras como la disminución de los reflejos.</a:t>
          </a:r>
          <a:endParaRPr lang="es-CO" dirty="0"/>
        </a:p>
      </dgm:t>
    </dgm:pt>
    <dgm:pt modelId="{F4547BD9-6B20-4F95-ADC7-D7EA2D4A22DF}" type="parTrans" cxnId="{A1ED221F-C2A6-43D2-B8FA-D17BC4B0220F}">
      <dgm:prSet/>
      <dgm:spPr/>
      <dgm:t>
        <a:bodyPr/>
        <a:lstStyle/>
        <a:p>
          <a:endParaRPr lang="es-CO"/>
        </a:p>
      </dgm:t>
    </dgm:pt>
    <dgm:pt modelId="{A7A82035-6204-4D4C-8A00-5A63462939EA}" type="sibTrans" cxnId="{A1ED221F-C2A6-43D2-B8FA-D17BC4B0220F}">
      <dgm:prSet/>
      <dgm:spPr/>
      <dgm:t>
        <a:bodyPr/>
        <a:lstStyle/>
        <a:p>
          <a:endParaRPr lang="es-CO"/>
        </a:p>
      </dgm:t>
    </dgm:pt>
    <dgm:pt modelId="{D2FCFD22-C5BC-47D0-A1A9-4F2C3361B4B3}">
      <dgm:prSet/>
      <dgm:spPr/>
      <dgm:t>
        <a:bodyPr/>
        <a:lstStyle/>
        <a:p>
          <a:pPr rtl="0"/>
          <a:r>
            <a:rPr lang="es-CO" dirty="0" smtClean="0"/>
            <a:t>Finalmente, se observa una exacerbación de otros trastornos o enfermedades psicológicas y físicas.</a:t>
          </a:r>
          <a:endParaRPr lang="es-CO" dirty="0"/>
        </a:p>
      </dgm:t>
    </dgm:pt>
    <dgm:pt modelId="{AF046E50-7648-436A-84F2-1759B9746141}" type="parTrans" cxnId="{D86D83DA-AF6C-46BA-B907-1956CBE7CE7C}">
      <dgm:prSet/>
      <dgm:spPr/>
      <dgm:t>
        <a:bodyPr/>
        <a:lstStyle/>
        <a:p>
          <a:endParaRPr lang="es-CO"/>
        </a:p>
      </dgm:t>
    </dgm:pt>
    <dgm:pt modelId="{2EFEF0B5-6180-49DB-AFE9-31C92BBAEAE1}" type="sibTrans" cxnId="{D86D83DA-AF6C-46BA-B907-1956CBE7CE7C}">
      <dgm:prSet/>
      <dgm:spPr/>
      <dgm:t>
        <a:bodyPr/>
        <a:lstStyle/>
        <a:p>
          <a:endParaRPr lang="es-CO"/>
        </a:p>
      </dgm:t>
    </dgm:pt>
    <dgm:pt modelId="{1E06CC93-24AF-4864-90B6-8A933FD2CD35}" type="pres">
      <dgm:prSet presAssocID="{ACA0B059-5062-4E04-8AC0-34B6EA5C5B7C}" presName="Name0" presStyleCnt="0">
        <dgm:presLayoutVars>
          <dgm:chMax val="7"/>
          <dgm:dir/>
          <dgm:animLvl val="lvl"/>
          <dgm:resizeHandles val="exact"/>
        </dgm:presLayoutVars>
      </dgm:prSet>
      <dgm:spPr/>
      <dgm:t>
        <a:bodyPr/>
        <a:lstStyle/>
        <a:p>
          <a:endParaRPr lang="es-CO"/>
        </a:p>
      </dgm:t>
    </dgm:pt>
    <dgm:pt modelId="{44FDE6C0-CE70-4300-AA5B-8395B55432C6}" type="pres">
      <dgm:prSet presAssocID="{C5C323E9-0461-4A83-ADAD-91710C86A172}" presName="circle1" presStyleLbl="node1" presStyleIdx="0" presStyleCnt="1"/>
      <dgm:spPr>
        <a:blipFill rotWithShape="0">
          <a:blip xmlns:r="http://schemas.openxmlformats.org/officeDocument/2006/relationships" r:embed="rId1"/>
          <a:stretch>
            <a:fillRect/>
          </a:stretch>
        </a:blipFill>
      </dgm:spPr>
    </dgm:pt>
    <dgm:pt modelId="{12386B60-6672-4945-8E62-D00A96404F4C}" type="pres">
      <dgm:prSet presAssocID="{C5C323E9-0461-4A83-ADAD-91710C86A172}" presName="space" presStyleCnt="0"/>
      <dgm:spPr/>
    </dgm:pt>
    <dgm:pt modelId="{4E369396-7AF2-46B2-93B4-A90CE295D73E}" type="pres">
      <dgm:prSet presAssocID="{C5C323E9-0461-4A83-ADAD-91710C86A172}" presName="rect1" presStyleLbl="alignAcc1" presStyleIdx="0" presStyleCnt="1" custLinFactNeighborX="-178" custLinFactNeighborY="-3561"/>
      <dgm:spPr/>
      <dgm:t>
        <a:bodyPr/>
        <a:lstStyle/>
        <a:p>
          <a:endParaRPr lang="es-CO"/>
        </a:p>
      </dgm:t>
    </dgm:pt>
    <dgm:pt modelId="{9F7A0AC5-1764-4A7D-8CEA-FE83D2A7CE09}" type="pres">
      <dgm:prSet presAssocID="{C5C323E9-0461-4A83-ADAD-91710C86A172}" presName="rect1ParTx" presStyleLbl="alignAcc1" presStyleIdx="0" presStyleCnt="1">
        <dgm:presLayoutVars>
          <dgm:chMax val="1"/>
          <dgm:bulletEnabled val="1"/>
        </dgm:presLayoutVars>
      </dgm:prSet>
      <dgm:spPr/>
      <dgm:t>
        <a:bodyPr/>
        <a:lstStyle/>
        <a:p>
          <a:endParaRPr lang="es-CO"/>
        </a:p>
      </dgm:t>
    </dgm:pt>
    <dgm:pt modelId="{6527325A-F09A-4D08-AEE0-0AB1E018DE3A}" type="pres">
      <dgm:prSet presAssocID="{C5C323E9-0461-4A83-ADAD-91710C86A172}" presName="rect1ChTx" presStyleLbl="alignAcc1" presStyleIdx="0" presStyleCnt="1">
        <dgm:presLayoutVars>
          <dgm:bulletEnabled val="1"/>
        </dgm:presLayoutVars>
      </dgm:prSet>
      <dgm:spPr/>
      <dgm:t>
        <a:bodyPr/>
        <a:lstStyle/>
        <a:p>
          <a:endParaRPr lang="es-CO"/>
        </a:p>
      </dgm:t>
    </dgm:pt>
  </dgm:ptLst>
  <dgm:cxnLst>
    <dgm:cxn modelId="{D86D83DA-AF6C-46BA-B907-1956CBE7CE7C}" srcId="{C5C323E9-0461-4A83-ADAD-91710C86A172}" destId="{D2FCFD22-C5BC-47D0-A1A9-4F2C3361B4B3}" srcOrd="0" destOrd="0" parTransId="{AF046E50-7648-436A-84F2-1759B9746141}" sibTransId="{2EFEF0B5-6180-49DB-AFE9-31C92BBAEAE1}"/>
    <dgm:cxn modelId="{773037AA-3664-4B62-A01B-14C7B09341FD}" type="presOf" srcId="{C5C323E9-0461-4A83-ADAD-91710C86A172}" destId="{9F7A0AC5-1764-4A7D-8CEA-FE83D2A7CE09}" srcOrd="1" destOrd="0" presId="urn:microsoft.com/office/officeart/2005/8/layout/target3"/>
    <dgm:cxn modelId="{A1ED221F-C2A6-43D2-B8FA-D17BC4B0220F}" srcId="{ACA0B059-5062-4E04-8AC0-34B6EA5C5B7C}" destId="{C5C323E9-0461-4A83-ADAD-91710C86A172}" srcOrd="0" destOrd="0" parTransId="{F4547BD9-6B20-4F95-ADC7-D7EA2D4A22DF}" sibTransId="{A7A82035-6204-4D4C-8A00-5A63462939EA}"/>
    <dgm:cxn modelId="{786DB297-F371-4130-AD05-F2F283D1CEA3}" type="presOf" srcId="{ACA0B059-5062-4E04-8AC0-34B6EA5C5B7C}" destId="{1E06CC93-24AF-4864-90B6-8A933FD2CD35}" srcOrd="0" destOrd="0" presId="urn:microsoft.com/office/officeart/2005/8/layout/target3"/>
    <dgm:cxn modelId="{6071D21B-E208-4C32-9C20-BA154CC08420}" type="presOf" srcId="{D2FCFD22-C5BC-47D0-A1A9-4F2C3361B4B3}" destId="{6527325A-F09A-4D08-AEE0-0AB1E018DE3A}" srcOrd="0" destOrd="0" presId="urn:microsoft.com/office/officeart/2005/8/layout/target3"/>
    <dgm:cxn modelId="{36D1E233-9FEE-4B07-9F1A-97CB81E3C08A}" type="presOf" srcId="{C5C323E9-0461-4A83-ADAD-91710C86A172}" destId="{4E369396-7AF2-46B2-93B4-A90CE295D73E}" srcOrd="0" destOrd="0" presId="urn:microsoft.com/office/officeart/2005/8/layout/target3"/>
    <dgm:cxn modelId="{A1148B5B-8D1D-47B7-A830-98CE4F9AA341}" type="presParOf" srcId="{1E06CC93-24AF-4864-90B6-8A933FD2CD35}" destId="{44FDE6C0-CE70-4300-AA5B-8395B55432C6}" srcOrd="0" destOrd="0" presId="urn:microsoft.com/office/officeart/2005/8/layout/target3"/>
    <dgm:cxn modelId="{EC2D9EBD-C438-43A4-8185-04CF2DDDE491}" type="presParOf" srcId="{1E06CC93-24AF-4864-90B6-8A933FD2CD35}" destId="{12386B60-6672-4945-8E62-D00A96404F4C}" srcOrd="1" destOrd="0" presId="urn:microsoft.com/office/officeart/2005/8/layout/target3"/>
    <dgm:cxn modelId="{92479A71-111C-4585-BDD9-2B47998CB162}" type="presParOf" srcId="{1E06CC93-24AF-4864-90B6-8A933FD2CD35}" destId="{4E369396-7AF2-46B2-93B4-A90CE295D73E}" srcOrd="2" destOrd="0" presId="urn:microsoft.com/office/officeart/2005/8/layout/target3"/>
    <dgm:cxn modelId="{16018DE6-47DF-4EF0-9CDD-58C556BD878A}" type="presParOf" srcId="{1E06CC93-24AF-4864-90B6-8A933FD2CD35}" destId="{9F7A0AC5-1764-4A7D-8CEA-FE83D2A7CE09}" srcOrd="3" destOrd="0" presId="urn:microsoft.com/office/officeart/2005/8/layout/target3"/>
    <dgm:cxn modelId="{7EF21D02-AEAF-4E02-8E9A-A1C0C586C59F}" type="presParOf" srcId="{1E06CC93-24AF-4864-90B6-8A933FD2CD35}" destId="{6527325A-F09A-4D08-AEE0-0AB1E018DE3A}" srcOrd="4" destOrd="0" presId="urn:microsoft.com/office/officeart/2005/8/layout/target3"/>
  </dgm:cxnLst>
  <dgm:bg>
    <a:gradFill>
      <a:gsLst>
        <a:gs pos="0">
          <a:srgbClr val="000082"/>
        </a:gs>
        <a:gs pos="30000">
          <a:srgbClr val="66008F"/>
        </a:gs>
        <a:gs pos="64999">
          <a:srgbClr val="BA0066"/>
        </a:gs>
        <a:gs pos="89999">
          <a:srgbClr val="FF0000"/>
        </a:gs>
        <a:gs pos="100000">
          <a:srgbClr val="FF8200"/>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5580DBD-304D-46A2-8602-4A4A6CB5C6B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77E8FCE7-813D-4E6A-98A1-05EBC3FA5F69}">
      <dgm:prSet/>
      <dgm:spPr/>
      <dgm:t>
        <a:bodyPr/>
        <a:lstStyle/>
        <a:p>
          <a:pPr rtl="0"/>
          <a:r>
            <a:rPr lang="es-CO" dirty="0" smtClean="0"/>
            <a:t>Sólo unos pocos consumidores de drogas muestran realmente comportamientos agresivos, como los crónicos de bazuco y cocaína. </a:t>
          </a:r>
          <a:endParaRPr lang="es-CO" dirty="0"/>
        </a:p>
      </dgm:t>
    </dgm:pt>
    <dgm:pt modelId="{C8D33EC9-78D2-4B57-9E64-99B09FC1AD47}" type="parTrans" cxnId="{E0C52FA2-AFE6-40A6-9139-1EC5BA9849D7}">
      <dgm:prSet/>
      <dgm:spPr/>
      <dgm:t>
        <a:bodyPr/>
        <a:lstStyle/>
        <a:p>
          <a:endParaRPr lang="es-CO"/>
        </a:p>
      </dgm:t>
    </dgm:pt>
    <dgm:pt modelId="{A73260F1-583C-426A-80D3-2D70A2AFE7BF}" type="sibTrans" cxnId="{E0C52FA2-AFE6-40A6-9139-1EC5BA9849D7}">
      <dgm:prSet/>
      <dgm:spPr/>
      <dgm:t>
        <a:bodyPr/>
        <a:lstStyle/>
        <a:p>
          <a:endParaRPr lang="es-CO"/>
        </a:p>
      </dgm:t>
    </dgm:pt>
    <dgm:pt modelId="{45B9EC8E-9AB7-4148-92D3-1EF9DBFB1D7A}">
      <dgm:prSet/>
      <dgm:spPr/>
      <dgm:t>
        <a:bodyPr/>
        <a:lstStyle/>
        <a:p>
          <a:pPr algn="ctr" rtl="0"/>
          <a:r>
            <a:rPr lang="es-CO" dirty="0" smtClean="0"/>
            <a:t>En general, puede decirse que hay más agresividad ligada al alcohol que a la mayoría de las SPA (aquellas drogas que modifican el funcionamiento del sistema nervioso central. </a:t>
          </a:r>
          <a:endParaRPr lang="es-CO" dirty="0"/>
        </a:p>
      </dgm:t>
    </dgm:pt>
    <dgm:pt modelId="{B9EA9281-BD37-4B6B-9216-7FAC12A024F5}" type="parTrans" cxnId="{7D4340BA-9DF3-42AA-964B-DFB5497F4F55}">
      <dgm:prSet/>
      <dgm:spPr/>
      <dgm:t>
        <a:bodyPr/>
        <a:lstStyle/>
        <a:p>
          <a:endParaRPr lang="es-CO"/>
        </a:p>
      </dgm:t>
    </dgm:pt>
    <dgm:pt modelId="{2975A266-7447-4310-BE8A-105083322957}" type="sibTrans" cxnId="{7D4340BA-9DF3-42AA-964B-DFB5497F4F55}">
      <dgm:prSet/>
      <dgm:spPr/>
      <dgm:t>
        <a:bodyPr/>
        <a:lstStyle/>
        <a:p>
          <a:endParaRPr lang="es-CO"/>
        </a:p>
      </dgm:t>
    </dgm:pt>
    <dgm:pt modelId="{4A2F0A19-62BD-48E9-95AA-D56E27431512}" type="pres">
      <dgm:prSet presAssocID="{45580DBD-304D-46A2-8602-4A4A6CB5C6B5}" presName="Name0" presStyleCnt="0">
        <dgm:presLayoutVars>
          <dgm:chMax val="7"/>
          <dgm:dir/>
          <dgm:animLvl val="lvl"/>
          <dgm:resizeHandles val="exact"/>
        </dgm:presLayoutVars>
      </dgm:prSet>
      <dgm:spPr/>
      <dgm:t>
        <a:bodyPr/>
        <a:lstStyle/>
        <a:p>
          <a:endParaRPr lang="es-CO"/>
        </a:p>
      </dgm:t>
    </dgm:pt>
    <dgm:pt modelId="{5EE48F85-50F2-4FB1-BFAD-5938445CCBE7}" type="pres">
      <dgm:prSet presAssocID="{77E8FCE7-813D-4E6A-98A1-05EBC3FA5F69}" presName="circle1" presStyleLbl="node1" presStyleIdx="0" presStyleCnt="1"/>
      <dgm:spPr>
        <a:blipFill rotWithShape="0">
          <a:blip xmlns:r="http://schemas.openxmlformats.org/officeDocument/2006/relationships" r:embed="rId1"/>
          <a:stretch>
            <a:fillRect/>
          </a:stretch>
        </a:blipFill>
      </dgm:spPr>
    </dgm:pt>
    <dgm:pt modelId="{EE19AF0E-6D7B-4F54-89C7-71970A8245AC}" type="pres">
      <dgm:prSet presAssocID="{77E8FCE7-813D-4E6A-98A1-05EBC3FA5F69}" presName="space" presStyleCnt="0"/>
      <dgm:spPr/>
    </dgm:pt>
    <dgm:pt modelId="{C55DC524-0DF0-47DA-991D-7585829C59F5}" type="pres">
      <dgm:prSet presAssocID="{77E8FCE7-813D-4E6A-98A1-05EBC3FA5F69}" presName="rect1" presStyleLbl="alignAcc1" presStyleIdx="0" presStyleCnt="1"/>
      <dgm:spPr/>
      <dgm:t>
        <a:bodyPr/>
        <a:lstStyle/>
        <a:p>
          <a:endParaRPr lang="es-CO"/>
        </a:p>
      </dgm:t>
    </dgm:pt>
    <dgm:pt modelId="{58E9DC29-0849-4E20-B488-D50F5F48AB1D}" type="pres">
      <dgm:prSet presAssocID="{77E8FCE7-813D-4E6A-98A1-05EBC3FA5F69}" presName="rect1ParTx" presStyleLbl="alignAcc1" presStyleIdx="0" presStyleCnt="1">
        <dgm:presLayoutVars>
          <dgm:chMax val="1"/>
          <dgm:bulletEnabled val="1"/>
        </dgm:presLayoutVars>
      </dgm:prSet>
      <dgm:spPr/>
      <dgm:t>
        <a:bodyPr/>
        <a:lstStyle/>
        <a:p>
          <a:endParaRPr lang="es-CO"/>
        </a:p>
      </dgm:t>
    </dgm:pt>
    <dgm:pt modelId="{CB13F7E7-5DC9-4C31-98D8-87ED30A4D67C}" type="pres">
      <dgm:prSet presAssocID="{77E8FCE7-813D-4E6A-98A1-05EBC3FA5F69}" presName="rect1ChTx" presStyleLbl="alignAcc1" presStyleIdx="0" presStyleCnt="1">
        <dgm:presLayoutVars>
          <dgm:bulletEnabled val="1"/>
        </dgm:presLayoutVars>
      </dgm:prSet>
      <dgm:spPr/>
      <dgm:t>
        <a:bodyPr/>
        <a:lstStyle/>
        <a:p>
          <a:endParaRPr lang="es-CO"/>
        </a:p>
      </dgm:t>
    </dgm:pt>
  </dgm:ptLst>
  <dgm:cxnLst>
    <dgm:cxn modelId="{7D4340BA-9DF3-42AA-964B-DFB5497F4F55}" srcId="{77E8FCE7-813D-4E6A-98A1-05EBC3FA5F69}" destId="{45B9EC8E-9AB7-4148-92D3-1EF9DBFB1D7A}" srcOrd="0" destOrd="0" parTransId="{B9EA9281-BD37-4B6B-9216-7FAC12A024F5}" sibTransId="{2975A266-7447-4310-BE8A-105083322957}"/>
    <dgm:cxn modelId="{E0C52FA2-AFE6-40A6-9139-1EC5BA9849D7}" srcId="{45580DBD-304D-46A2-8602-4A4A6CB5C6B5}" destId="{77E8FCE7-813D-4E6A-98A1-05EBC3FA5F69}" srcOrd="0" destOrd="0" parTransId="{C8D33EC9-78D2-4B57-9E64-99B09FC1AD47}" sibTransId="{A73260F1-583C-426A-80D3-2D70A2AFE7BF}"/>
    <dgm:cxn modelId="{2CA8B2BF-8D6C-4EB9-8757-0038AAC1932E}" type="presOf" srcId="{77E8FCE7-813D-4E6A-98A1-05EBC3FA5F69}" destId="{C55DC524-0DF0-47DA-991D-7585829C59F5}" srcOrd="0" destOrd="0" presId="urn:microsoft.com/office/officeart/2005/8/layout/target3"/>
    <dgm:cxn modelId="{63326600-04E5-4458-84A3-1CC18F6EC63A}" type="presOf" srcId="{45B9EC8E-9AB7-4148-92D3-1EF9DBFB1D7A}" destId="{CB13F7E7-5DC9-4C31-98D8-87ED30A4D67C}" srcOrd="0" destOrd="0" presId="urn:microsoft.com/office/officeart/2005/8/layout/target3"/>
    <dgm:cxn modelId="{9CA540BC-923C-408D-825E-E6C852BC75A3}" type="presOf" srcId="{77E8FCE7-813D-4E6A-98A1-05EBC3FA5F69}" destId="{58E9DC29-0849-4E20-B488-D50F5F48AB1D}" srcOrd="1" destOrd="0" presId="urn:microsoft.com/office/officeart/2005/8/layout/target3"/>
    <dgm:cxn modelId="{B846292B-C264-4D4E-AA83-4946B1A2A1B0}" type="presOf" srcId="{45580DBD-304D-46A2-8602-4A4A6CB5C6B5}" destId="{4A2F0A19-62BD-48E9-95AA-D56E27431512}" srcOrd="0" destOrd="0" presId="urn:microsoft.com/office/officeart/2005/8/layout/target3"/>
    <dgm:cxn modelId="{A9092FAB-B735-47CF-B98D-AB459F4268B5}" type="presParOf" srcId="{4A2F0A19-62BD-48E9-95AA-D56E27431512}" destId="{5EE48F85-50F2-4FB1-BFAD-5938445CCBE7}" srcOrd="0" destOrd="0" presId="urn:microsoft.com/office/officeart/2005/8/layout/target3"/>
    <dgm:cxn modelId="{A099D063-941B-4841-83F2-F33F46CBF2B7}" type="presParOf" srcId="{4A2F0A19-62BD-48E9-95AA-D56E27431512}" destId="{EE19AF0E-6D7B-4F54-89C7-71970A8245AC}" srcOrd="1" destOrd="0" presId="urn:microsoft.com/office/officeart/2005/8/layout/target3"/>
    <dgm:cxn modelId="{CD6EDA39-9EB1-4F90-AC0B-2C94F76A7ABE}" type="presParOf" srcId="{4A2F0A19-62BD-48E9-95AA-D56E27431512}" destId="{C55DC524-0DF0-47DA-991D-7585829C59F5}" srcOrd="2" destOrd="0" presId="urn:microsoft.com/office/officeart/2005/8/layout/target3"/>
    <dgm:cxn modelId="{57BE77BB-58A2-4553-A4FD-CCC19D25AC9C}" type="presParOf" srcId="{4A2F0A19-62BD-48E9-95AA-D56E27431512}" destId="{58E9DC29-0849-4E20-B488-D50F5F48AB1D}" srcOrd="3" destOrd="0" presId="urn:microsoft.com/office/officeart/2005/8/layout/target3"/>
    <dgm:cxn modelId="{4566B316-C1F9-4711-86A1-8B6D33F98814}" type="presParOf" srcId="{4A2F0A19-62BD-48E9-95AA-D56E27431512}" destId="{CB13F7E7-5DC9-4C31-98D8-87ED30A4D67C}"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F37C29A-2451-443C-B71C-4610698096F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2AB247D2-312C-4AA0-8A30-D28C3500A8D3}">
      <dgm:prSet/>
      <dgm:spPr/>
      <dgm:t>
        <a:bodyPr/>
        <a:lstStyle/>
        <a:p>
          <a:pPr rtl="0"/>
          <a:r>
            <a:rPr lang="es-CO" b="1" u="sng" dirty="0" smtClean="0"/>
            <a:t>Tolerancia:</a:t>
          </a:r>
          <a:r>
            <a:rPr lang="es-CO" dirty="0" smtClean="0"/>
            <a:t> luego de consumir durante cierto tiempo una SPA (especialmente depresores), se hace necesario incrementar las dosis para obtener el efecto original. La tolerancia es la causa fundamental de las sobredosis.</a:t>
          </a:r>
          <a:endParaRPr lang="es-CO" dirty="0"/>
        </a:p>
      </dgm:t>
    </dgm:pt>
    <dgm:pt modelId="{A2BF15AF-ABC9-48B1-B0A2-B71274AE1260}" type="parTrans" cxnId="{30A62AE5-729E-4C65-B639-43AE9F164473}">
      <dgm:prSet/>
      <dgm:spPr/>
      <dgm:t>
        <a:bodyPr/>
        <a:lstStyle/>
        <a:p>
          <a:endParaRPr lang="es-CO"/>
        </a:p>
      </dgm:t>
    </dgm:pt>
    <dgm:pt modelId="{39735C3A-258E-402A-B392-6FA9688BA3D8}" type="sibTrans" cxnId="{30A62AE5-729E-4C65-B639-43AE9F164473}">
      <dgm:prSet/>
      <dgm:spPr/>
      <dgm:t>
        <a:bodyPr/>
        <a:lstStyle/>
        <a:p>
          <a:endParaRPr lang="es-CO"/>
        </a:p>
      </dgm:t>
    </dgm:pt>
    <dgm:pt modelId="{D2B82AF5-D86C-4AB9-8641-112B2EDCD58F}">
      <dgm:prSet/>
      <dgm:spPr/>
      <dgm:t>
        <a:bodyPr/>
        <a:lstStyle/>
        <a:p>
          <a:pPr rtl="0"/>
          <a:r>
            <a:rPr lang="es-CO" b="1" u="sng" dirty="0" smtClean="0"/>
            <a:t>Síndrome de abstinencia: </a:t>
          </a:r>
          <a:r>
            <a:rPr lang="es-CO" dirty="0" smtClean="0"/>
            <a:t>es el conjunto de síntomas que aparecen como consecuencia de la suspensión del consumo de SPA. Estos son especialmente notables con los depresores del sistema nervioso central, pues hay sudoración excesiva, temblor de las manos, contracciones musculares, diarrea, vómito y eventualmente contracciones musculares hasta la muerte.</a:t>
          </a:r>
          <a:endParaRPr lang="es-CO" dirty="0"/>
        </a:p>
      </dgm:t>
    </dgm:pt>
    <dgm:pt modelId="{3D88F227-8BAD-4636-A447-439F8D8B191F}" type="parTrans" cxnId="{7791425F-6566-4F6B-943A-781D92C298F3}">
      <dgm:prSet/>
      <dgm:spPr/>
      <dgm:t>
        <a:bodyPr/>
        <a:lstStyle/>
        <a:p>
          <a:endParaRPr lang="es-CO"/>
        </a:p>
      </dgm:t>
    </dgm:pt>
    <dgm:pt modelId="{6DDE4051-5DDA-4AA7-A882-4B087B1928A1}" type="sibTrans" cxnId="{7791425F-6566-4F6B-943A-781D92C298F3}">
      <dgm:prSet/>
      <dgm:spPr/>
      <dgm:t>
        <a:bodyPr/>
        <a:lstStyle/>
        <a:p>
          <a:endParaRPr lang="es-CO"/>
        </a:p>
      </dgm:t>
    </dgm:pt>
    <dgm:pt modelId="{DE889CBA-946F-4D25-856F-F2BF6A7729BF}" type="pres">
      <dgm:prSet presAssocID="{2F37C29A-2451-443C-B71C-4610698096FE}" presName="Name0" presStyleCnt="0">
        <dgm:presLayoutVars>
          <dgm:chMax val="7"/>
          <dgm:dir/>
          <dgm:animLvl val="lvl"/>
          <dgm:resizeHandles val="exact"/>
        </dgm:presLayoutVars>
      </dgm:prSet>
      <dgm:spPr/>
      <dgm:t>
        <a:bodyPr/>
        <a:lstStyle/>
        <a:p>
          <a:endParaRPr lang="es-CO"/>
        </a:p>
      </dgm:t>
    </dgm:pt>
    <dgm:pt modelId="{42950915-AF02-4335-BE15-50CD27302E7E}" type="pres">
      <dgm:prSet presAssocID="{2AB247D2-312C-4AA0-8A30-D28C3500A8D3}" presName="circle1" presStyleLbl="node1" presStyleIdx="0" presStyleCnt="1"/>
      <dgm:spPr>
        <a:blipFill rotWithShape="0">
          <a:blip xmlns:r="http://schemas.openxmlformats.org/officeDocument/2006/relationships" r:embed="rId1"/>
          <a:stretch>
            <a:fillRect/>
          </a:stretch>
        </a:blipFill>
      </dgm:spPr>
    </dgm:pt>
    <dgm:pt modelId="{D86E092C-AD0A-4333-AA13-C3DDED0ABF53}" type="pres">
      <dgm:prSet presAssocID="{2AB247D2-312C-4AA0-8A30-D28C3500A8D3}" presName="space" presStyleCnt="0"/>
      <dgm:spPr/>
    </dgm:pt>
    <dgm:pt modelId="{11905093-28B9-4E6D-B9CA-C4A6E2B3C7DD}" type="pres">
      <dgm:prSet presAssocID="{2AB247D2-312C-4AA0-8A30-D28C3500A8D3}" presName="rect1" presStyleLbl="alignAcc1" presStyleIdx="0" presStyleCnt="1"/>
      <dgm:spPr/>
      <dgm:t>
        <a:bodyPr/>
        <a:lstStyle/>
        <a:p>
          <a:endParaRPr lang="es-CO"/>
        </a:p>
      </dgm:t>
    </dgm:pt>
    <dgm:pt modelId="{D94DE525-5D4F-4844-A709-34CB4219C977}" type="pres">
      <dgm:prSet presAssocID="{2AB247D2-312C-4AA0-8A30-D28C3500A8D3}" presName="rect1ParTx" presStyleLbl="alignAcc1" presStyleIdx="0" presStyleCnt="1">
        <dgm:presLayoutVars>
          <dgm:chMax val="1"/>
          <dgm:bulletEnabled val="1"/>
        </dgm:presLayoutVars>
      </dgm:prSet>
      <dgm:spPr/>
      <dgm:t>
        <a:bodyPr/>
        <a:lstStyle/>
        <a:p>
          <a:endParaRPr lang="es-CO"/>
        </a:p>
      </dgm:t>
    </dgm:pt>
    <dgm:pt modelId="{A6AA98A3-ECCC-4681-B4A6-F95B3A9B4A44}" type="pres">
      <dgm:prSet presAssocID="{2AB247D2-312C-4AA0-8A30-D28C3500A8D3}" presName="rect1ChTx" presStyleLbl="alignAcc1" presStyleIdx="0" presStyleCnt="1">
        <dgm:presLayoutVars>
          <dgm:bulletEnabled val="1"/>
        </dgm:presLayoutVars>
      </dgm:prSet>
      <dgm:spPr/>
      <dgm:t>
        <a:bodyPr/>
        <a:lstStyle/>
        <a:p>
          <a:endParaRPr lang="es-CO"/>
        </a:p>
      </dgm:t>
    </dgm:pt>
  </dgm:ptLst>
  <dgm:cxnLst>
    <dgm:cxn modelId="{30A62AE5-729E-4C65-B639-43AE9F164473}" srcId="{2F37C29A-2451-443C-B71C-4610698096FE}" destId="{2AB247D2-312C-4AA0-8A30-D28C3500A8D3}" srcOrd="0" destOrd="0" parTransId="{A2BF15AF-ABC9-48B1-B0A2-B71274AE1260}" sibTransId="{39735C3A-258E-402A-B392-6FA9688BA3D8}"/>
    <dgm:cxn modelId="{4DE99503-8830-40DF-8266-8DA97FA287A2}" type="presOf" srcId="{D2B82AF5-D86C-4AB9-8641-112B2EDCD58F}" destId="{A6AA98A3-ECCC-4681-B4A6-F95B3A9B4A44}" srcOrd="0" destOrd="0" presId="urn:microsoft.com/office/officeart/2005/8/layout/target3"/>
    <dgm:cxn modelId="{133A565C-C841-4B4F-9229-93E748117532}" type="presOf" srcId="{2F37C29A-2451-443C-B71C-4610698096FE}" destId="{DE889CBA-946F-4D25-856F-F2BF6A7729BF}" srcOrd="0" destOrd="0" presId="urn:microsoft.com/office/officeart/2005/8/layout/target3"/>
    <dgm:cxn modelId="{7791425F-6566-4F6B-943A-781D92C298F3}" srcId="{2AB247D2-312C-4AA0-8A30-D28C3500A8D3}" destId="{D2B82AF5-D86C-4AB9-8641-112B2EDCD58F}" srcOrd="0" destOrd="0" parTransId="{3D88F227-8BAD-4636-A447-439F8D8B191F}" sibTransId="{6DDE4051-5DDA-4AA7-A882-4B087B1928A1}"/>
    <dgm:cxn modelId="{30D2EFC0-8EEF-40FB-A602-FC6B1B2F76A4}" type="presOf" srcId="{2AB247D2-312C-4AA0-8A30-D28C3500A8D3}" destId="{11905093-28B9-4E6D-B9CA-C4A6E2B3C7DD}" srcOrd="0" destOrd="0" presId="urn:microsoft.com/office/officeart/2005/8/layout/target3"/>
    <dgm:cxn modelId="{C87D70BA-3AA9-423E-AAEB-D3F422582723}" type="presOf" srcId="{2AB247D2-312C-4AA0-8A30-D28C3500A8D3}" destId="{D94DE525-5D4F-4844-A709-34CB4219C977}" srcOrd="1" destOrd="0" presId="urn:microsoft.com/office/officeart/2005/8/layout/target3"/>
    <dgm:cxn modelId="{6C06215F-04A9-4E55-BFD2-D24D39EA6DE6}" type="presParOf" srcId="{DE889CBA-946F-4D25-856F-F2BF6A7729BF}" destId="{42950915-AF02-4335-BE15-50CD27302E7E}" srcOrd="0" destOrd="0" presId="urn:microsoft.com/office/officeart/2005/8/layout/target3"/>
    <dgm:cxn modelId="{AF4F8878-0231-46EA-A183-41BAAB5BCA8A}" type="presParOf" srcId="{DE889CBA-946F-4D25-856F-F2BF6A7729BF}" destId="{D86E092C-AD0A-4333-AA13-C3DDED0ABF53}" srcOrd="1" destOrd="0" presId="urn:microsoft.com/office/officeart/2005/8/layout/target3"/>
    <dgm:cxn modelId="{5881DB77-0529-4B03-97F5-ECAE6CE732D5}" type="presParOf" srcId="{DE889CBA-946F-4D25-856F-F2BF6A7729BF}" destId="{11905093-28B9-4E6D-B9CA-C4A6E2B3C7DD}" srcOrd="2" destOrd="0" presId="urn:microsoft.com/office/officeart/2005/8/layout/target3"/>
    <dgm:cxn modelId="{DED1A12F-018F-4923-A278-F7EC6E28768F}" type="presParOf" srcId="{DE889CBA-946F-4D25-856F-F2BF6A7729BF}" destId="{D94DE525-5D4F-4844-A709-34CB4219C977}" srcOrd="3" destOrd="0" presId="urn:microsoft.com/office/officeart/2005/8/layout/target3"/>
    <dgm:cxn modelId="{BE5F818C-C446-4E09-AB03-F431D82CD6C6}" type="presParOf" srcId="{DE889CBA-946F-4D25-856F-F2BF6A7729BF}" destId="{A6AA98A3-ECCC-4681-B4A6-F95B3A9B4A44}" srcOrd="4" destOrd="0" presId="urn:microsoft.com/office/officeart/2005/8/layout/target3"/>
  </dgm:cxnLst>
  <dgm:bg>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70BE6A4-369A-49E0-B78D-D4978A2E7B42}"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13876E53-6BD6-4894-BDF0-EE0D86C03AAE}">
      <dgm:prSet/>
      <dgm:spPr/>
      <dgm:t>
        <a:bodyPr/>
        <a:lstStyle/>
        <a:p>
          <a:pPr rtl="0"/>
          <a:r>
            <a:rPr lang="es-CO" dirty="0" smtClean="0"/>
            <a:t>El consumo de SPA es o no una enfermedad forma parte de un debate que está lejos de resolverse. El concepto de enfermedad aplicado a la problemática de las drogas y el alcohol no se apoya en ninguna clase de desarrollo científico. </a:t>
          </a:r>
          <a:endParaRPr lang="es-CO" dirty="0"/>
        </a:p>
      </dgm:t>
    </dgm:pt>
    <dgm:pt modelId="{5F311872-D82D-47D1-897B-D7FC88D3CE5C}" type="parTrans" cxnId="{5CC56DE6-DA17-497C-8F4D-EB82564E533A}">
      <dgm:prSet/>
      <dgm:spPr/>
      <dgm:t>
        <a:bodyPr/>
        <a:lstStyle/>
        <a:p>
          <a:endParaRPr lang="es-CO"/>
        </a:p>
      </dgm:t>
    </dgm:pt>
    <dgm:pt modelId="{6B6BBA99-879A-4454-8479-FA8A7524C872}" type="sibTrans" cxnId="{5CC56DE6-DA17-497C-8F4D-EB82564E533A}">
      <dgm:prSet/>
      <dgm:spPr/>
      <dgm:t>
        <a:bodyPr/>
        <a:lstStyle/>
        <a:p>
          <a:endParaRPr lang="es-CO"/>
        </a:p>
      </dgm:t>
    </dgm:pt>
    <dgm:pt modelId="{D7A07A58-8237-435A-8F43-F5CA01EF07B7}">
      <dgm:prSet/>
      <dgm:spPr/>
      <dgm:t>
        <a:bodyPr/>
        <a:lstStyle/>
        <a:p>
          <a:pPr rtl="0"/>
          <a:r>
            <a:rPr lang="es-CO" dirty="0" smtClean="0"/>
            <a:t>Es más bien producto de los éxitos de la medicina a finales del siglo XIX, que  llevaron a pensar que todo lo negativo y desagradable en los seres humanos era fruto de una enfermedad y, por lo tanto, tenía cura. </a:t>
          </a:r>
          <a:endParaRPr lang="es-CO" dirty="0"/>
        </a:p>
      </dgm:t>
    </dgm:pt>
    <dgm:pt modelId="{F2BFC73E-5A26-41C0-98D9-1F5A37C15632}" type="parTrans" cxnId="{78BC4CAA-7078-4C42-AFD1-52457B0BA57F}">
      <dgm:prSet/>
      <dgm:spPr/>
      <dgm:t>
        <a:bodyPr/>
        <a:lstStyle/>
        <a:p>
          <a:endParaRPr lang="es-CO"/>
        </a:p>
      </dgm:t>
    </dgm:pt>
    <dgm:pt modelId="{E8D2E83E-DA6D-4C6B-8FDC-5A3EF2E9995B}" type="sibTrans" cxnId="{78BC4CAA-7078-4C42-AFD1-52457B0BA57F}">
      <dgm:prSet/>
      <dgm:spPr/>
      <dgm:t>
        <a:bodyPr/>
        <a:lstStyle/>
        <a:p>
          <a:endParaRPr lang="es-CO"/>
        </a:p>
      </dgm:t>
    </dgm:pt>
    <dgm:pt modelId="{1DAE7F14-D566-4BDC-8F96-182EBFAC86E3}" type="pres">
      <dgm:prSet presAssocID="{370BE6A4-369A-49E0-B78D-D4978A2E7B42}" presName="Name0" presStyleCnt="0">
        <dgm:presLayoutVars>
          <dgm:chMax val="7"/>
          <dgm:dir/>
          <dgm:animLvl val="lvl"/>
          <dgm:resizeHandles val="exact"/>
        </dgm:presLayoutVars>
      </dgm:prSet>
      <dgm:spPr/>
      <dgm:t>
        <a:bodyPr/>
        <a:lstStyle/>
        <a:p>
          <a:endParaRPr lang="es-CO"/>
        </a:p>
      </dgm:t>
    </dgm:pt>
    <dgm:pt modelId="{8D491AC3-D352-4D9E-8096-43334AC36A52}" type="pres">
      <dgm:prSet presAssocID="{13876E53-6BD6-4894-BDF0-EE0D86C03AAE}" presName="circle1" presStyleLbl="node1" presStyleIdx="0" presStyleCnt="1"/>
      <dgm:spPr>
        <a:blipFill rotWithShape="0">
          <a:blip xmlns:r="http://schemas.openxmlformats.org/officeDocument/2006/relationships" r:embed="rId1"/>
          <a:stretch>
            <a:fillRect/>
          </a:stretch>
        </a:blipFill>
      </dgm:spPr>
    </dgm:pt>
    <dgm:pt modelId="{AB8CC556-BD87-4A3D-ACDF-C151657826AA}" type="pres">
      <dgm:prSet presAssocID="{13876E53-6BD6-4894-BDF0-EE0D86C03AAE}" presName="space" presStyleCnt="0"/>
      <dgm:spPr/>
    </dgm:pt>
    <dgm:pt modelId="{7066E5F5-802D-4A3E-938C-E9C4F43DCF51}" type="pres">
      <dgm:prSet presAssocID="{13876E53-6BD6-4894-BDF0-EE0D86C03AAE}" presName="rect1" presStyleLbl="alignAcc1" presStyleIdx="0" presStyleCnt="1"/>
      <dgm:spPr/>
      <dgm:t>
        <a:bodyPr/>
        <a:lstStyle/>
        <a:p>
          <a:endParaRPr lang="es-CO"/>
        </a:p>
      </dgm:t>
    </dgm:pt>
    <dgm:pt modelId="{FC990592-6161-4FFF-8703-43853457C12B}" type="pres">
      <dgm:prSet presAssocID="{13876E53-6BD6-4894-BDF0-EE0D86C03AAE}" presName="rect1ParTx" presStyleLbl="alignAcc1" presStyleIdx="0" presStyleCnt="1">
        <dgm:presLayoutVars>
          <dgm:chMax val="1"/>
          <dgm:bulletEnabled val="1"/>
        </dgm:presLayoutVars>
      </dgm:prSet>
      <dgm:spPr/>
      <dgm:t>
        <a:bodyPr/>
        <a:lstStyle/>
        <a:p>
          <a:endParaRPr lang="es-CO"/>
        </a:p>
      </dgm:t>
    </dgm:pt>
    <dgm:pt modelId="{A6ED335F-C98F-4B93-9C02-433DFCD9A210}" type="pres">
      <dgm:prSet presAssocID="{13876E53-6BD6-4894-BDF0-EE0D86C03AAE}" presName="rect1ChTx" presStyleLbl="alignAcc1" presStyleIdx="0" presStyleCnt="1">
        <dgm:presLayoutVars>
          <dgm:bulletEnabled val="1"/>
        </dgm:presLayoutVars>
      </dgm:prSet>
      <dgm:spPr/>
      <dgm:t>
        <a:bodyPr/>
        <a:lstStyle/>
        <a:p>
          <a:endParaRPr lang="es-CO"/>
        </a:p>
      </dgm:t>
    </dgm:pt>
  </dgm:ptLst>
  <dgm:cxnLst>
    <dgm:cxn modelId="{B5EC4970-0E7E-45BA-BDEA-7C1531B100AB}" type="presOf" srcId="{370BE6A4-369A-49E0-B78D-D4978A2E7B42}" destId="{1DAE7F14-D566-4BDC-8F96-182EBFAC86E3}" srcOrd="0" destOrd="0" presId="urn:microsoft.com/office/officeart/2005/8/layout/target3"/>
    <dgm:cxn modelId="{14D9F71F-0397-4949-A06B-D75DDAE34078}" type="presOf" srcId="{13876E53-6BD6-4894-BDF0-EE0D86C03AAE}" destId="{7066E5F5-802D-4A3E-938C-E9C4F43DCF51}" srcOrd="0" destOrd="0" presId="urn:microsoft.com/office/officeart/2005/8/layout/target3"/>
    <dgm:cxn modelId="{5CC56DE6-DA17-497C-8F4D-EB82564E533A}" srcId="{370BE6A4-369A-49E0-B78D-D4978A2E7B42}" destId="{13876E53-6BD6-4894-BDF0-EE0D86C03AAE}" srcOrd="0" destOrd="0" parTransId="{5F311872-D82D-47D1-897B-D7FC88D3CE5C}" sibTransId="{6B6BBA99-879A-4454-8479-FA8A7524C872}"/>
    <dgm:cxn modelId="{78BC4CAA-7078-4C42-AFD1-52457B0BA57F}" srcId="{13876E53-6BD6-4894-BDF0-EE0D86C03AAE}" destId="{D7A07A58-8237-435A-8F43-F5CA01EF07B7}" srcOrd="0" destOrd="0" parTransId="{F2BFC73E-5A26-41C0-98D9-1F5A37C15632}" sibTransId="{E8D2E83E-DA6D-4C6B-8FDC-5A3EF2E9995B}"/>
    <dgm:cxn modelId="{CD36529A-6446-4D3E-B962-566A9AB2C6F1}" type="presOf" srcId="{D7A07A58-8237-435A-8F43-F5CA01EF07B7}" destId="{A6ED335F-C98F-4B93-9C02-433DFCD9A210}" srcOrd="0" destOrd="0" presId="urn:microsoft.com/office/officeart/2005/8/layout/target3"/>
    <dgm:cxn modelId="{009E01F6-0F70-404E-8056-DD3C631D9FD6}" type="presOf" srcId="{13876E53-6BD6-4894-BDF0-EE0D86C03AAE}" destId="{FC990592-6161-4FFF-8703-43853457C12B}" srcOrd="1" destOrd="0" presId="urn:microsoft.com/office/officeart/2005/8/layout/target3"/>
    <dgm:cxn modelId="{FBB36345-1542-43EB-834B-738066BD8555}" type="presParOf" srcId="{1DAE7F14-D566-4BDC-8F96-182EBFAC86E3}" destId="{8D491AC3-D352-4D9E-8096-43334AC36A52}" srcOrd="0" destOrd="0" presId="urn:microsoft.com/office/officeart/2005/8/layout/target3"/>
    <dgm:cxn modelId="{FE85D4CD-A775-49E4-9D4C-A3A419596807}" type="presParOf" srcId="{1DAE7F14-D566-4BDC-8F96-182EBFAC86E3}" destId="{AB8CC556-BD87-4A3D-ACDF-C151657826AA}" srcOrd="1" destOrd="0" presId="urn:microsoft.com/office/officeart/2005/8/layout/target3"/>
    <dgm:cxn modelId="{D0CC2B66-FB64-4550-999E-F53A6AEE2C04}" type="presParOf" srcId="{1DAE7F14-D566-4BDC-8F96-182EBFAC86E3}" destId="{7066E5F5-802D-4A3E-938C-E9C4F43DCF51}" srcOrd="2" destOrd="0" presId="urn:microsoft.com/office/officeart/2005/8/layout/target3"/>
    <dgm:cxn modelId="{3CCD51F0-132F-4DC3-B21B-73B52627E8BA}" type="presParOf" srcId="{1DAE7F14-D566-4BDC-8F96-182EBFAC86E3}" destId="{FC990592-6161-4FFF-8703-43853457C12B}" srcOrd="3" destOrd="0" presId="urn:microsoft.com/office/officeart/2005/8/layout/target3"/>
    <dgm:cxn modelId="{1ED165BE-2E10-47D6-A941-75231B7D90B7}" type="presParOf" srcId="{1DAE7F14-D566-4BDC-8F96-182EBFAC86E3}" destId="{A6ED335F-C98F-4B93-9C02-433DFCD9A210}" srcOrd="4" destOrd="0" presId="urn:microsoft.com/office/officeart/2005/8/layout/target3"/>
  </dgm:cxnLst>
  <dgm:bg>
    <a:gradFill>
      <a:gsLst>
        <a:gs pos="0">
          <a:srgbClr val="D6B19C"/>
        </a:gs>
        <a:gs pos="30000">
          <a:srgbClr val="D49E6C"/>
        </a:gs>
        <a:gs pos="70000">
          <a:srgbClr val="A65528"/>
        </a:gs>
        <a:gs pos="100000">
          <a:srgbClr val="663012"/>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92FFDCD-6362-4B30-B115-73AC69BA5B2A}"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2ADB68F3-00AA-4D1D-A322-717241585B43}">
      <dgm:prSet/>
      <dgm:spPr/>
      <dgm:t>
        <a:bodyPr/>
        <a:lstStyle/>
        <a:p>
          <a:pPr rtl="0"/>
          <a:r>
            <a:rPr lang="es-CO" dirty="0" smtClean="0"/>
            <a:t>El hechos es que no existen explicaciones, neurológicas o genéticas para decir que los comportamientos agrupados bajo el concepto de adiciones sean realmente una enfermedad. Estas afirmaciones no significan que se niegue la posibilidad de que una persona que consume drogas se enferme.  </a:t>
          </a:r>
          <a:endParaRPr lang="es-CO" dirty="0"/>
        </a:p>
      </dgm:t>
    </dgm:pt>
    <dgm:pt modelId="{E86BC1B7-A8DD-4A5D-BC6A-69BAC1195D7B}" type="parTrans" cxnId="{3E3EE54E-83D0-4A1C-8634-81F813A6B12C}">
      <dgm:prSet/>
      <dgm:spPr/>
      <dgm:t>
        <a:bodyPr/>
        <a:lstStyle/>
        <a:p>
          <a:endParaRPr lang="es-CO"/>
        </a:p>
      </dgm:t>
    </dgm:pt>
    <dgm:pt modelId="{60491AA8-5C9E-40AC-80C7-8074079B8532}" type="sibTrans" cxnId="{3E3EE54E-83D0-4A1C-8634-81F813A6B12C}">
      <dgm:prSet/>
      <dgm:spPr/>
      <dgm:t>
        <a:bodyPr/>
        <a:lstStyle/>
        <a:p>
          <a:endParaRPr lang="es-CO"/>
        </a:p>
      </dgm:t>
    </dgm:pt>
    <dgm:pt modelId="{93CC2BBA-0B5A-4ECF-9BC0-8F81433DE7B3}">
      <dgm:prSet/>
      <dgm:spPr/>
      <dgm:t>
        <a:bodyPr/>
        <a:lstStyle/>
        <a:p>
          <a:pPr rtl="0"/>
          <a:r>
            <a:rPr lang="es-CO" dirty="0" smtClean="0"/>
            <a:t>En realidad, prácticamente cualquier comportamiento abusivo puede provocar enfermedades: desde tomar agua hasta trotar, o jugar a la ruleta rusa. Lo que resulta difícil de aceptar es que la explicación de la aparición de un comportamiento exagerado tenga que ser la preexistencia de una enfermedad. </a:t>
          </a:r>
          <a:endParaRPr lang="es-CO" dirty="0"/>
        </a:p>
      </dgm:t>
    </dgm:pt>
    <dgm:pt modelId="{DFA8C62D-F06B-414E-8589-E85830743D84}" type="parTrans" cxnId="{A62D1507-9699-45AE-91C9-AB7231EC7AC3}">
      <dgm:prSet/>
      <dgm:spPr/>
      <dgm:t>
        <a:bodyPr/>
        <a:lstStyle/>
        <a:p>
          <a:endParaRPr lang="es-CO"/>
        </a:p>
      </dgm:t>
    </dgm:pt>
    <dgm:pt modelId="{60020A69-BA86-494E-A663-A3E9E3BCCB5D}" type="sibTrans" cxnId="{A62D1507-9699-45AE-91C9-AB7231EC7AC3}">
      <dgm:prSet/>
      <dgm:spPr/>
      <dgm:t>
        <a:bodyPr/>
        <a:lstStyle/>
        <a:p>
          <a:endParaRPr lang="es-CO"/>
        </a:p>
      </dgm:t>
    </dgm:pt>
    <dgm:pt modelId="{1C86B68B-B953-4B5E-AACC-CDA47BC1D524}" type="pres">
      <dgm:prSet presAssocID="{592FFDCD-6362-4B30-B115-73AC69BA5B2A}" presName="Name0" presStyleCnt="0">
        <dgm:presLayoutVars>
          <dgm:chMax val="7"/>
          <dgm:dir/>
          <dgm:animLvl val="lvl"/>
          <dgm:resizeHandles val="exact"/>
        </dgm:presLayoutVars>
      </dgm:prSet>
      <dgm:spPr/>
      <dgm:t>
        <a:bodyPr/>
        <a:lstStyle/>
        <a:p>
          <a:endParaRPr lang="es-CO"/>
        </a:p>
      </dgm:t>
    </dgm:pt>
    <dgm:pt modelId="{AD72CE55-EDE6-406D-8CC7-9A0760B20142}" type="pres">
      <dgm:prSet presAssocID="{2ADB68F3-00AA-4D1D-A322-717241585B43}" presName="circle1" presStyleLbl="node1" presStyleIdx="0" presStyleCnt="1"/>
      <dgm:spPr>
        <a:blipFill rotWithShape="0">
          <a:blip xmlns:r="http://schemas.openxmlformats.org/officeDocument/2006/relationships" r:embed="rId1"/>
          <a:stretch>
            <a:fillRect/>
          </a:stretch>
        </a:blipFill>
      </dgm:spPr>
    </dgm:pt>
    <dgm:pt modelId="{0AE6A127-50D0-4083-9906-F3AFE3EEA75A}" type="pres">
      <dgm:prSet presAssocID="{2ADB68F3-00AA-4D1D-A322-717241585B43}" presName="space" presStyleCnt="0"/>
      <dgm:spPr/>
    </dgm:pt>
    <dgm:pt modelId="{E7459BE6-1F72-4A1D-B43C-B50011B552D5}" type="pres">
      <dgm:prSet presAssocID="{2ADB68F3-00AA-4D1D-A322-717241585B43}" presName="rect1" presStyleLbl="alignAcc1" presStyleIdx="0" presStyleCnt="1"/>
      <dgm:spPr/>
      <dgm:t>
        <a:bodyPr/>
        <a:lstStyle/>
        <a:p>
          <a:endParaRPr lang="es-CO"/>
        </a:p>
      </dgm:t>
    </dgm:pt>
    <dgm:pt modelId="{A193BA49-9763-4127-B4A8-7C8AC9E0B270}" type="pres">
      <dgm:prSet presAssocID="{2ADB68F3-00AA-4D1D-A322-717241585B43}" presName="rect1ParTx" presStyleLbl="alignAcc1" presStyleIdx="0" presStyleCnt="1">
        <dgm:presLayoutVars>
          <dgm:chMax val="1"/>
          <dgm:bulletEnabled val="1"/>
        </dgm:presLayoutVars>
      </dgm:prSet>
      <dgm:spPr/>
      <dgm:t>
        <a:bodyPr/>
        <a:lstStyle/>
        <a:p>
          <a:endParaRPr lang="es-CO"/>
        </a:p>
      </dgm:t>
    </dgm:pt>
    <dgm:pt modelId="{D8436254-A104-4624-8311-578E8D414D75}" type="pres">
      <dgm:prSet presAssocID="{2ADB68F3-00AA-4D1D-A322-717241585B43}" presName="rect1ChTx" presStyleLbl="alignAcc1" presStyleIdx="0" presStyleCnt="1">
        <dgm:presLayoutVars>
          <dgm:bulletEnabled val="1"/>
        </dgm:presLayoutVars>
      </dgm:prSet>
      <dgm:spPr/>
      <dgm:t>
        <a:bodyPr/>
        <a:lstStyle/>
        <a:p>
          <a:endParaRPr lang="es-CO"/>
        </a:p>
      </dgm:t>
    </dgm:pt>
  </dgm:ptLst>
  <dgm:cxnLst>
    <dgm:cxn modelId="{9413FB20-2D3F-4472-B3F3-9F5B9C95BCEB}" type="presOf" srcId="{592FFDCD-6362-4B30-B115-73AC69BA5B2A}" destId="{1C86B68B-B953-4B5E-AACC-CDA47BC1D524}" srcOrd="0" destOrd="0" presId="urn:microsoft.com/office/officeart/2005/8/layout/target3"/>
    <dgm:cxn modelId="{3E3EE54E-83D0-4A1C-8634-81F813A6B12C}" srcId="{592FFDCD-6362-4B30-B115-73AC69BA5B2A}" destId="{2ADB68F3-00AA-4D1D-A322-717241585B43}" srcOrd="0" destOrd="0" parTransId="{E86BC1B7-A8DD-4A5D-BC6A-69BAC1195D7B}" sibTransId="{60491AA8-5C9E-40AC-80C7-8074079B8532}"/>
    <dgm:cxn modelId="{C588ED2B-B3B0-411E-B8E2-FFA2462539D1}" type="presOf" srcId="{2ADB68F3-00AA-4D1D-A322-717241585B43}" destId="{A193BA49-9763-4127-B4A8-7C8AC9E0B270}" srcOrd="1" destOrd="0" presId="urn:microsoft.com/office/officeart/2005/8/layout/target3"/>
    <dgm:cxn modelId="{55712F53-8B3D-4041-BD17-16B1AB569ED4}" type="presOf" srcId="{93CC2BBA-0B5A-4ECF-9BC0-8F81433DE7B3}" destId="{D8436254-A104-4624-8311-578E8D414D75}" srcOrd="0" destOrd="0" presId="urn:microsoft.com/office/officeart/2005/8/layout/target3"/>
    <dgm:cxn modelId="{A62D1507-9699-45AE-91C9-AB7231EC7AC3}" srcId="{2ADB68F3-00AA-4D1D-A322-717241585B43}" destId="{93CC2BBA-0B5A-4ECF-9BC0-8F81433DE7B3}" srcOrd="0" destOrd="0" parTransId="{DFA8C62D-F06B-414E-8589-E85830743D84}" sibTransId="{60020A69-BA86-494E-A663-A3E9E3BCCB5D}"/>
    <dgm:cxn modelId="{1EC6DBF1-0E4A-45ED-9FB7-73906DE60E1C}" type="presOf" srcId="{2ADB68F3-00AA-4D1D-A322-717241585B43}" destId="{E7459BE6-1F72-4A1D-B43C-B50011B552D5}" srcOrd="0" destOrd="0" presId="urn:microsoft.com/office/officeart/2005/8/layout/target3"/>
    <dgm:cxn modelId="{5C413F39-EB12-41E6-AF47-AE10CDE1D156}" type="presParOf" srcId="{1C86B68B-B953-4B5E-AACC-CDA47BC1D524}" destId="{AD72CE55-EDE6-406D-8CC7-9A0760B20142}" srcOrd="0" destOrd="0" presId="urn:microsoft.com/office/officeart/2005/8/layout/target3"/>
    <dgm:cxn modelId="{82E66F06-D2ED-4AC2-9469-992016DEC748}" type="presParOf" srcId="{1C86B68B-B953-4B5E-AACC-CDA47BC1D524}" destId="{0AE6A127-50D0-4083-9906-F3AFE3EEA75A}" srcOrd="1" destOrd="0" presId="urn:microsoft.com/office/officeart/2005/8/layout/target3"/>
    <dgm:cxn modelId="{33EBE099-BE55-4C63-9F7B-7FAF27E47F02}" type="presParOf" srcId="{1C86B68B-B953-4B5E-AACC-CDA47BC1D524}" destId="{E7459BE6-1F72-4A1D-B43C-B50011B552D5}" srcOrd="2" destOrd="0" presId="urn:microsoft.com/office/officeart/2005/8/layout/target3"/>
    <dgm:cxn modelId="{1A49FC2C-4FB4-40AB-A7B4-6074F394C285}" type="presParOf" srcId="{1C86B68B-B953-4B5E-AACC-CDA47BC1D524}" destId="{A193BA49-9763-4127-B4A8-7C8AC9E0B270}" srcOrd="3" destOrd="0" presId="urn:microsoft.com/office/officeart/2005/8/layout/target3"/>
    <dgm:cxn modelId="{88C6B98A-4382-43FF-B612-96DA1A10F4DB}" type="presParOf" srcId="{1C86B68B-B953-4B5E-AACC-CDA47BC1D524}" destId="{D8436254-A104-4624-8311-578E8D414D75}" srcOrd="4" destOrd="0" presId="urn:microsoft.com/office/officeart/2005/8/layout/target3"/>
  </dgm:cxnLst>
  <dgm:bg>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4F80213-B1F1-4910-8352-D320F4B6088A}"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6F396798-767C-450F-8F58-D17F671FD3C8}">
      <dgm:prSet/>
      <dgm:spPr/>
      <dgm:t>
        <a:bodyPr/>
        <a:lstStyle/>
        <a:p>
          <a:pPr rtl="0"/>
          <a:r>
            <a:rPr lang="es-CO" dirty="0" smtClean="0"/>
            <a:t>El problema radica en lo que dice Dios a través de </a:t>
          </a:r>
          <a:r>
            <a:rPr lang="es-CO" b="1" dirty="0" smtClean="0">
              <a:solidFill>
                <a:srgbClr val="FF0000"/>
              </a:solidFill>
            </a:rPr>
            <a:t>Jeremías 2:13.</a:t>
          </a:r>
          <a:r>
            <a:rPr lang="es-CO" dirty="0" smtClean="0"/>
            <a:t> «Porque dos males ha hecho mi pueblo:</a:t>
          </a:r>
          <a:r>
            <a:rPr lang="es-CO" u="sng" dirty="0" smtClean="0"/>
            <a:t> me dejaron a mí,</a:t>
          </a:r>
          <a:r>
            <a:rPr lang="es-CO" dirty="0" smtClean="0"/>
            <a:t> fuente de agua viva, y </a:t>
          </a:r>
          <a:r>
            <a:rPr lang="es-CO" u="sng" dirty="0" smtClean="0"/>
            <a:t>cavaron para sí cisternas, cisternas rotas que no retienen agua</a:t>
          </a:r>
          <a:r>
            <a:rPr lang="es-CO" dirty="0" smtClean="0"/>
            <a:t>».</a:t>
          </a:r>
          <a:endParaRPr lang="es-CO" dirty="0"/>
        </a:p>
      </dgm:t>
    </dgm:pt>
    <dgm:pt modelId="{D1564C04-0162-474C-8F07-6CA2FD7B1661}" type="parTrans" cxnId="{66C211DC-8CC4-4F41-B12C-89214CDB5E4F}">
      <dgm:prSet/>
      <dgm:spPr/>
      <dgm:t>
        <a:bodyPr/>
        <a:lstStyle/>
        <a:p>
          <a:endParaRPr lang="es-CO"/>
        </a:p>
      </dgm:t>
    </dgm:pt>
    <dgm:pt modelId="{8A139CE4-08E9-4A55-B8C1-7E4BF4F2AD61}" type="sibTrans" cxnId="{66C211DC-8CC4-4F41-B12C-89214CDB5E4F}">
      <dgm:prSet/>
      <dgm:spPr/>
      <dgm:t>
        <a:bodyPr/>
        <a:lstStyle/>
        <a:p>
          <a:endParaRPr lang="es-CO"/>
        </a:p>
      </dgm:t>
    </dgm:pt>
    <dgm:pt modelId="{74E3AE51-FF8A-4B8A-84E3-6A0B04AC8D21}">
      <dgm:prSet/>
      <dgm:spPr/>
      <dgm:t>
        <a:bodyPr/>
        <a:lstStyle/>
        <a:p>
          <a:pPr algn="ctr" rtl="0"/>
          <a:r>
            <a:rPr lang="es-CO" dirty="0" smtClean="0"/>
            <a:t>Los hombres al darle la espalda a Dios yendo en busca de los vicios del mundo, sin darse cuenta esta cavando su tumba, toda clase de vicio conduce al que lo practica a esta situación de miseria, enfermedad y muerte prematura. </a:t>
          </a:r>
          <a:endParaRPr lang="es-CO" dirty="0"/>
        </a:p>
      </dgm:t>
    </dgm:pt>
    <dgm:pt modelId="{6E76116D-5446-45F4-9C5C-1073ADC8BE14}" type="parTrans" cxnId="{463F6B29-E373-4810-8B21-A95A8EA9E416}">
      <dgm:prSet/>
      <dgm:spPr/>
      <dgm:t>
        <a:bodyPr/>
        <a:lstStyle/>
        <a:p>
          <a:endParaRPr lang="es-CO"/>
        </a:p>
      </dgm:t>
    </dgm:pt>
    <dgm:pt modelId="{F076D81E-8154-41C2-88BD-14EFC2C38D86}" type="sibTrans" cxnId="{463F6B29-E373-4810-8B21-A95A8EA9E416}">
      <dgm:prSet/>
      <dgm:spPr/>
      <dgm:t>
        <a:bodyPr/>
        <a:lstStyle/>
        <a:p>
          <a:endParaRPr lang="es-CO"/>
        </a:p>
      </dgm:t>
    </dgm:pt>
    <dgm:pt modelId="{D9BAC10D-24D1-47DF-8219-5E7940D454E1}" type="pres">
      <dgm:prSet presAssocID="{84F80213-B1F1-4910-8352-D320F4B6088A}" presName="Name0" presStyleCnt="0">
        <dgm:presLayoutVars>
          <dgm:chMax val="7"/>
          <dgm:dir/>
          <dgm:animLvl val="lvl"/>
          <dgm:resizeHandles val="exact"/>
        </dgm:presLayoutVars>
      </dgm:prSet>
      <dgm:spPr/>
      <dgm:t>
        <a:bodyPr/>
        <a:lstStyle/>
        <a:p>
          <a:endParaRPr lang="es-CO"/>
        </a:p>
      </dgm:t>
    </dgm:pt>
    <dgm:pt modelId="{C171B713-D163-4EF5-AB3B-74BD3DFDBB6E}" type="pres">
      <dgm:prSet presAssocID="{6F396798-767C-450F-8F58-D17F671FD3C8}" presName="circle1" presStyleLbl="node1" presStyleIdx="0" presStyleCnt="1" custScaleY="95792" custLinFactNeighborX="-1290" custLinFactNeighborY="2104"/>
      <dgm:spPr>
        <a:blipFill rotWithShape="0">
          <a:blip xmlns:r="http://schemas.openxmlformats.org/officeDocument/2006/relationships" r:embed="rId1"/>
          <a:stretch>
            <a:fillRect/>
          </a:stretch>
        </a:blipFill>
      </dgm:spPr>
    </dgm:pt>
    <dgm:pt modelId="{B07CA016-652C-4328-B818-A6DCB715CA22}" type="pres">
      <dgm:prSet presAssocID="{6F396798-767C-450F-8F58-D17F671FD3C8}" presName="space" presStyleCnt="0"/>
      <dgm:spPr/>
    </dgm:pt>
    <dgm:pt modelId="{6492FF64-DE04-4569-8DA3-0BDB1C1C57C4}" type="pres">
      <dgm:prSet presAssocID="{6F396798-767C-450F-8F58-D17F671FD3C8}" presName="rect1" presStyleLbl="alignAcc1" presStyleIdx="0" presStyleCnt="1"/>
      <dgm:spPr/>
      <dgm:t>
        <a:bodyPr/>
        <a:lstStyle/>
        <a:p>
          <a:endParaRPr lang="es-CO"/>
        </a:p>
      </dgm:t>
    </dgm:pt>
    <dgm:pt modelId="{B3DBC0E2-41EF-4DE0-A138-25CD49D89512}" type="pres">
      <dgm:prSet presAssocID="{6F396798-767C-450F-8F58-D17F671FD3C8}" presName="rect1ParTx" presStyleLbl="alignAcc1" presStyleIdx="0" presStyleCnt="1">
        <dgm:presLayoutVars>
          <dgm:chMax val="1"/>
          <dgm:bulletEnabled val="1"/>
        </dgm:presLayoutVars>
      </dgm:prSet>
      <dgm:spPr/>
      <dgm:t>
        <a:bodyPr/>
        <a:lstStyle/>
        <a:p>
          <a:endParaRPr lang="es-CO"/>
        </a:p>
      </dgm:t>
    </dgm:pt>
    <dgm:pt modelId="{9F08CFF6-24C8-415C-8439-24E9341131E1}" type="pres">
      <dgm:prSet presAssocID="{6F396798-767C-450F-8F58-D17F671FD3C8}" presName="rect1ChTx" presStyleLbl="alignAcc1" presStyleIdx="0" presStyleCnt="1">
        <dgm:presLayoutVars>
          <dgm:bulletEnabled val="1"/>
        </dgm:presLayoutVars>
      </dgm:prSet>
      <dgm:spPr/>
      <dgm:t>
        <a:bodyPr/>
        <a:lstStyle/>
        <a:p>
          <a:endParaRPr lang="es-CO"/>
        </a:p>
      </dgm:t>
    </dgm:pt>
  </dgm:ptLst>
  <dgm:cxnLst>
    <dgm:cxn modelId="{8A16B9FE-A8E9-4B6F-B051-3876848ECD96}" type="presOf" srcId="{6F396798-767C-450F-8F58-D17F671FD3C8}" destId="{6492FF64-DE04-4569-8DA3-0BDB1C1C57C4}" srcOrd="0" destOrd="0" presId="urn:microsoft.com/office/officeart/2005/8/layout/target3"/>
    <dgm:cxn modelId="{66C211DC-8CC4-4F41-B12C-89214CDB5E4F}" srcId="{84F80213-B1F1-4910-8352-D320F4B6088A}" destId="{6F396798-767C-450F-8F58-D17F671FD3C8}" srcOrd="0" destOrd="0" parTransId="{D1564C04-0162-474C-8F07-6CA2FD7B1661}" sibTransId="{8A139CE4-08E9-4A55-B8C1-7E4BF4F2AD61}"/>
    <dgm:cxn modelId="{463F6B29-E373-4810-8B21-A95A8EA9E416}" srcId="{6F396798-767C-450F-8F58-D17F671FD3C8}" destId="{74E3AE51-FF8A-4B8A-84E3-6A0B04AC8D21}" srcOrd="0" destOrd="0" parTransId="{6E76116D-5446-45F4-9C5C-1073ADC8BE14}" sibTransId="{F076D81E-8154-41C2-88BD-14EFC2C38D86}"/>
    <dgm:cxn modelId="{7426719C-44BB-476F-ADF7-FBFFD1B1058B}" type="presOf" srcId="{6F396798-767C-450F-8F58-D17F671FD3C8}" destId="{B3DBC0E2-41EF-4DE0-A138-25CD49D89512}" srcOrd="1" destOrd="0" presId="urn:microsoft.com/office/officeart/2005/8/layout/target3"/>
    <dgm:cxn modelId="{357392D5-80B6-4DFB-8A4C-C2FE675D03DA}" type="presOf" srcId="{84F80213-B1F1-4910-8352-D320F4B6088A}" destId="{D9BAC10D-24D1-47DF-8219-5E7940D454E1}" srcOrd="0" destOrd="0" presId="urn:microsoft.com/office/officeart/2005/8/layout/target3"/>
    <dgm:cxn modelId="{5C0B525B-C008-42FA-B22F-C5A72300BFE0}" type="presOf" srcId="{74E3AE51-FF8A-4B8A-84E3-6A0B04AC8D21}" destId="{9F08CFF6-24C8-415C-8439-24E9341131E1}" srcOrd="0" destOrd="0" presId="urn:microsoft.com/office/officeart/2005/8/layout/target3"/>
    <dgm:cxn modelId="{09666BC0-EB75-4A4D-AA3B-179B470E39B3}" type="presParOf" srcId="{D9BAC10D-24D1-47DF-8219-5E7940D454E1}" destId="{C171B713-D163-4EF5-AB3B-74BD3DFDBB6E}" srcOrd="0" destOrd="0" presId="urn:microsoft.com/office/officeart/2005/8/layout/target3"/>
    <dgm:cxn modelId="{BD327068-1FA2-4B3D-B917-6DB34CF40BF0}" type="presParOf" srcId="{D9BAC10D-24D1-47DF-8219-5E7940D454E1}" destId="{B07CA016-652C-4328-B818-A6DCB715CA22}" srcOrd="1" destOrd="0" presId="urn:microsoft.com/office/officeart/2005/8/layout/target3"/>
    <dgm:cxn modelId="{A78CE0EC-6F0E-4678-8829-90E7750EA71A}" type="presParOf" srcId="{D9BAC10D-24D1-47DF-8219-5E7940D454E1}" destId="{6492FF64-DE04-4569-8DA3-0BDB1C1C57C4}" srcOrd="2" destOrd="0" presId="urn:microsoft.com/office/officeart/2005/8/layout/target3"/>
    <dgm:cxn modelId="{96421DC8-639B-412B-9BCB-E51043C84B2E}" type="presParOf" srcId="{D9BAC10D-24D1-47DF-8219-5E7940D454E1}" destId="{B3DBC0E2-41EF-4DE0-A138-25CD49D89512}" srcOrd="3" destOrd="0" presId="urn:microsoft.com/office/officeart/2005/8/layout/target3"/>
    <dgm:cxn modelId="{D09FADBF-B6D7-47A6-BDEE-95C0C5CF51AE}" type="presParOf" srcId="{D9BAC10D-24D1-47DF-8219-5E7940D454E1}" destId="{9F08CFF6-24C8-415C-8439-24E9341131E1}" srcOrd="4"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FB755D8-C25F-4178-9160-E6A4E9252A8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1C8ECC0-2684-4AE4-894F-B8B3CB5BF4C7}">
      <dgm:prSet/>
      <dgm:spPr/>
      <dgm:t>
        <a:bodyPr/>
        <a:lstStyle/>
        <a:p>
          <a:pPr rtl="0"/>
          <a:r>
            <a:rPr lang="es-CO" dirty="0" smtClean="0"/>
            <a:t>No se olvide que la drogadicción es como un abismo sin fondo, el que lo practica, siempre está buscando satisfacer su apetito lejos de Dios.</a:t>
          </a:r>
        </a:p>
        <a:p>
          <a:pPr rtl="0"/>
          <a:r>
            <a:rPr lang="es-CO" dirty="0" smtClean="0"/>
            <a:t> Pero  Dios dice: «</a:t>
          </a:r>
          <a:r>
            <a:rPr lang="es-CO" b="1" dirty="0" smtClean="0">
              <a:latin typeface="Agency FB" pitchFamily="34" charset="0"/>
            </a:rPr>
            <a:t>No os engañéis; Dios no puede ser burlado: pues todo lo que el hombre sembrare, eso también segará</a:t>
          </a:r>
          <a:r>
            <a:rPr lang="es-CO" dirty="0" smtClean="0"/>
            <a:t>» </a:t>
          </a:r>
          <a:r>
            <a:rPr lang="es-CO" b="1" dirty="0" smtClean="0">
              <a:solidFill>
                <a:srgbClr val="FF0000"/>
              </a:solidFill>
            </a:rPr>
            <a:t>(Gal.6:7)</a:t>
          </a:r>
          <a:r>
            <a:rPr lang="es-CO" dirty="0" smtClean="0"/>
            <a:t>. La única solución posible es que el hombre escuche la voz de Dios nuevamente y responda al llamado de Él.</a:t>
          </a:r>
          <a:endParaRPr lang="es-CO" dirty="0"/>
        </a:p>
      </dgm:t>
    </dgm:pt>
    <dgm:pt modelId="{7C9BD05A-3F44-490B-904B-CD1D86098263}" type="parTrans" cxnId="{95CDB9F9-9D1C-4C9C-BAF7-1C30F7829B55}">
      <dgm:prSet/>
      <dgm:spPr/>
      <dgm:t>
        <a:bodyPr/>
        <a:lstStyle/>
        <a:p>
          <a:endParaRPr lang="es-CO"/>
        </a:p>
      </dgm:t>
    </dgm:pt>
    <dgm:pt modelId="{D8835CDF-AD88-46F4-B4A8-7698BE199B5D}" type="sibTrans" cxnId="{95CDB9F9-9D1C-4C9C-BAF7-1C30F7829B55}">
      <dgm:prSet/>
      <dgm:spPr/>
      <dgm:t>
        <a:bodyPr/>
        <a:lstStyle/>
        <a:p>
          <a:endParaRPr lang="es-CO"/>
        </a:p>
      </dgm:t>
    </dgm:pt>
    <dgm:pt modelId="{BDF15729-D710-4B13-A845-16DD07ECFE71}">
      <dgm:prSet/>
      <dgm:spPr/>
      <dgm:t>
        <a:bodyPr/>
        <a:lstStyle/>
        <a:p>
          <a:pPr rtl="0"/>
          <a:r>
            <a:rPr lang="es-CO" dirty="0" smtClean="0">
              <a:solidFill>
                <a:srgbClr val="FF0000"/>
              </a:solidFill>
            </a:rPr>
            <a:t>(Luc.19:10)</a:t>
          </a:r>
          <a:r>
            <a:rPr lang="es-CO" dirty="0" smtClean="0"/>
            <a:t>.</a:t>
          </a:r>
          <a:r>
            <a:rPr lang="es-CO" b="1" baseline="30000" dirty="0" smtClean="0"/>
            <a:t> «</a:t>
          </a:r>
          <a:r>
            <a:rPr lang="es-CO" dirty="0" smtClean="0"/>
            <a:t>Porque el Hijo del Hombre vino a buscar y a salvar lo que se había perdido» . «Porque de tal manera amó Dios al mundo, que ha dado a su Hijo unigénito, para que todo aquel que en él cree, no se pierda, mas tenga vida eterna».</a:t>
          </a:r>
          <a:endParaRPr lang="es-CO" dirty="0"/>
        </a:p>
      </dgm:t>
    </dgm:pt>
    <dgm:pt modelId="{7984C84D-4280-4111-BE5F-FEB2E3576E9C}" type="parTrans" cxnId="{9800CEB2-D04A-4264-BD7D-1ADFEFD1AD83}">
      <dgm:prSet/>
      <dgm:spPr/>
      <dgm:t>
        <a:bodyPr/>
        <a:lstStyle/>
        <a:p>
          <a:endParaRPr lang="es-CO"/>
        </a:p>
      </dgm:t>
    </dgm:pt>
    <dgm:pt modelId="{D53D1DD2-6FB4-4941-A0D4-47A35E32A154}" type="sibTrans" cxnId="{9800CEB2-D04A-4264-BD7D-1ADFEFD1AD83}">
      <dgm:prSet/>
      <dgm:spPr/>
      <dgm:t>
        <a:bodyPr/>
        <a:lstStyle/>
        <a:p>
          <a:endParaRPr lang="es-CO"/>
        </a:p>
      </dgm:t>
    </dgm:pt>
    <dgm:pt modelId="{C0938E97-5653-43CB-A6D9-A7A71499D33A}">
      <dgm:prSet/>
      <dgm:spPr/>
      <dgm:t>
        <a:bodyPr/>
        <a:lstStyle/>
        <a:p>
          <a:pPr rtl="0"/>
          <a:r>
            <a:rPr lang="es-CO" dirty="0" smtClean="0">
              <a:solidFill>
                <a:srgbClr val="FF0000"/>
              </a:solidFill>
            </a:rPr>
            <a:t>(lea Éxo.15:26).</a:t>
          </a:r>
          <a:endParaRPr lang="es-CO" dirty="0">
            <a:solidFill>
              <a:srgbClr val="FF0000"/>
            </a:solidFill>
          </a:endParaRPr>
        </a:p>
      </dgm:t>
    </dgm:pt>
    <dgm:pt modelId="{5F9A2AFD-2F64-439C-AACD-1458B64A7D6B}" type="parTrans" cxnId="{27ACB3A3-786C-4D93-9F55-FF287937C056}">
      <dgm:prSet/>
      <dgm:spPr/>
      <dgm:t>
        <a:bodyPr/>
        <a:lstStyle/>
        <a:p>
          <a:endParaRPr lang="es-CO"/>
        </a:p>
      </dgm:t>
    </dgm:pt>
    <dgm:pt modelId="{7C8F7D82-A705-4766-94AE-32448D4CE631}" type="sibTrans" cxnId="{27ACB3A3-786C-4D93-9F55-FF287937C056}">
      <dgm:prSet/>
      <dgm:spPr/>
      <dgm:t>
        <a:bodyPr/>
        <a:lstStyle/>
        <a:p>
          <a:endParaRPr lang="es-CO"/>
        </a:p>
      </dgm:t>
    </dgm:pt>
    <dgm:pt modelId="{0B4B1098-E34D-40BE-922F-2C3CA72B644D}">
      <dgm:prSet/>
      <dgm:spPr/>
      <dgm:t>
        <a:bodyPr/>
        <a:lstStyle/>
        <a:p>
          <a:pPr rtl="0"/>
          <a:r>
            <a:rPr lang="es-CO" dirty="0" smtClean="0"/>
            <a:t> Cuando el hombre se encuentra en un callejón sin salida,  Dios viene en su auxilio.  </a:t>
          </a:r>
          <a:endParaRPr lang="es-CO" dirty="0"/>
        </a:p>
      </dgm:t>
    </dgm:pt>
    <dgm:pt modelId="{F1564556-5EBF-48E0-AA9A-29E2880D6BE0}" type="parTrans" cxnId="{6AE6F7E9-671C-4737-BF08-18291350E6A1}">
      <dgm:prSet/>
      <dgm:spPr/>
      <dgm:t>
        <a:bodyPr/>
        <a:lstStyle/>
        <a:p>
          <a:endParaRPr lang="es-CO"/>
        </a:p>
      </dgm:t>
    </dgm:pt>
    <dgm:pt modelId="{B79FB774-5DAA-4FA4-8E91-77C7B6CF635D}" type="sibTrans" cxnId="{6AE6F7E9-671C-4737-BF08-18291350E6A1}">
      <dgm:prSet/>
      <dgm:spPr/>
      <dgm:t>
        <a:bodyPr/>
        <a:lstStyle/>
        <a:p>
          <a:endParaRPr lang="es-CO"/>
        </a:p>
      </dgm:t>
    </dgm:pt>
    <dgm:pt modelId="{481FEFD2-1250-4712-B9E2-C5E726CF28CA}" type="pres">
      <dgm:prSet presAssocID="{7FB755D8-C25F-4178-9160-E6A4E9252A87}" presName="Name0" presStyleCnt="0">
        <dgm:presLayoutVars>
          <dgm:chMax val="7"/>
          <dgm:dir/>
          <dgm:animLvl val="lvl"/>
          <dgm:resizeHandles val="exact"/>
        </dgm:presLayoutVars>
      </dgm:prSet>
      <dgm:spPr/>
      <dgm:t>
        <a:bodyPr/>
        <a:lstStyle/>
        <a:p>
          <a:endParaRPr lang="es-CO"/>
        </a:p>
      </dgm:t>
    </dgm:pt>
    <dgm:pt modelId="{E4F7073F-C89F-43E8-9560-E24997C9B97E}" type="pres">
      <dgm:prSet presAssocID="{81C8ECC0-2684-4AE4-894F-B8B3CB5BF4C7}" presName="circle1" presStyleLbl="node1" presStyleIdx="0" presStyleCnt="1"/>
      <dgm:spPr>
        <a:blipFill rotWithShape="0">
          <a:blip xmlns:r="http://schemas.openxmlformats.org/officeDocument/2006/relationships" r:embed="rId1"/>
          <a:stretch>
            <a:fillRect/>
          </a:stretch>
        </a:blipFill>
      </dgm:spPr>
    </dgm:pt>
    <dgm:pt modelId="{4C63A6B9-90C5-422F-9B5F-5D4638288C47}" type="pres">
      <dgm:prSet presAssocID="{81C8ECC0-2684-4AE4-894F-B8B3CB5BF4C7}" presName="space" presStyleCnt="0"/>
      <dgm:spPr/>
    </dgm:pt>
    <dgm:pt modelId="{6E47CB73-3B46-4F6C-AD9E-E08D4E3564E2}" type="pres">
      <dgm:prSet presAssocID="{81C8ECC0-2684-4AE4-894F-B8B3CB5BF4C7}" presName="rect1" presStyleLbl="alignAcc1" presStyleIdx="0" presStyleCnt="1" custLinFactNeighborX="-424" custLinFactNeighborY="-312"/>
      <dgm:spPr/>
      <dgm:t>
        <a:bodyPr/>
        <a:lstStyle/>
        <a:p>
          <a:endParaRPr lang="es-CO"/>
        </a:p>
      </dgm:t>
    </dgm:pt>
    <dgm:pt modelId="{52E48D19-827B-4064-B63F-007A36335353}" type="pres">
      <dgm:prSet presAssocID="{81C8ECC0-2684-4AE4-894F-B8B3CB5BF4C7}" presName="rect1ParTx" presStyleLbl="alignAcc1" presStyleIdx="0" presStyleCnt="1">
        <dgm:presLayoutVars>
          <dgm:chMax val="1"/>
          <dgm:bulletEnabled val="1"/>
        </dgm:presLayoutVars>
      </dgm:prSet>
      <dgm:spPr/>
      <dgm:t>
        <a:bodyPr/>
        <a:lstStyle/>
        <a:p>
          <a:endParaRPr lang="es-CO"/>
        </a:p>
      </dgm:t>
    </dgm:pt>
    <dgm:pt modelId="{85C7084A-186D-4BAE-941F-3544C946813E}" type="pres">
      <dgm:prSet presAssocID="{81C8ECC0-2684-4AE4-894F-B8B3CB5BF4C7}" presName="rect1ChTx" presStyleLbl="alignAcc1" presStyleIdx="0" presStyleCnt="1" custScaleX="108036" custScaleY="96249">
        <dgm:presLayoutVars>
          <dgm:bulletEnabled val="1"/>
        </dgm:presLayoutVars>
      </dgm:prSet>
      <dgm:spPr/>
      <dgm:t>
        <a:bodyPr/>
        <a:lstStyle/>
        <a:p>
          <a:endParaRPr lang="es-CO"/>
        </a:p>
      </dgm:t>
    </dgm:pt>
  </dgm:ptLst>
  <dgm:cxnLst>
    <dgm:cxn modelId="{27ACB3A3-786C-4D93-9F55-FF287937C056}" srcId="{81C8ECC0-2684-4AE4-894F-B8B3CB5BF4C7}" destId="{C0938E97-5653-43CB-A6D9-A7A71499D33A}" srcOrd="2" destOrd="0" parTransId="{5F9A2AFD-2F64-439C-AACD-1458B64A7D6B}" sibTransId="{7C8F7D82-A705-4766-94AE-32448D4CE631}"/>
    <dgm:cxn modelId="{A6DCCAAE-8F89-45B3-B5A1-89954E2BB4FE}" type="presOf" srcId="{BDF15729-D710-4B13-A845-16DD07ECFE71}" destId="{85C7084A-186D-4BAE-941F-3544C946813E}" srcOrd="0" destOrd="0" presId="urn:microsoft.com/office/officeart/2005/8/layout/target3"/>
    <dgm:cxn modelId="{19F04FB6-1C79-4F34-8964-AAA89A73FC37}" type="presOf" srcId="{81C8ECC0-2684-4AE4-894F-B8B3CB5BF4C7}" destId="{52E48D19-827B-4064-B63F-007A36335353}" srcOrd="1" destOrd="0" presId="urn:microsoft.com/office/officeart/2005/8/layout/target3"/>
    <dgm:cxn modelId="{9800CEB2-D04A-4264-BD7D-1ADFEFD1AD83}" srcId="{81C8ECC0-2684-4AE4-894F-B8B3CB5BF4C7}" destId="{BDF15729-D710-4B13-A845-16DD07ECFE71}" srcOrd="0" destOrd="0" parTransId="{7984C84D-4280-4111-BE5F-FEB2E3576E9C}" sibTransId="{D53D1DD2-6FB4-4941-A0D4-47A35E32A154}"/>
    <dgm:cxn modelId="{26029382-B78A-4051-8E27-E95316A158C4}" type="presOf" srcId="{7FB755D8-C25F-4178-9160-E6A4E9252A87}" destId="{481FEFD2-1250-4712-B9E2-C5E726CF28CA}" srcOrd="0" destOrd="0" presId="urn:microsoft.com/office/officeart/2005/8/layout/target3"/>
    <dgm:cxn modelId="{79631FAE-BCE3-4A75-AF65-6F32B0DB6B96}" type="presOf" srcId="{81C8ECC0-2684-4AE4-894F-B8B3CB5BF4C7}" destId="{6E47CB73-3B46-4F6C-AD9E-E08D4E3564E2}" srcOrd="0" destOrd="0" presId="urn:microsoft.com/office/officeart/2005/8/layout/target3"/>
    <dgm:cxn modelId="{95CDB9F9-9D1C-4C9C-BAF7-1C30F7829B55}" srcId="{7FB755D8-C25F-4178-9160-E6A4E9252A87}" destId="{81C8ECC0-2684-4AE4-894F-B8B3CB5BF4C7}" srcOrd="0" destOrd="0" parTransId="{7C9BD05A-3F44-490B-904B-CD1D86098263}" sibTransId="{D8835CDF-AD88-46F4-B4A8-7698BE199B5D}"/>
    <dgm:cxn modelId="{6AE6F7E9-671C-4737-BF08-18291350E6A1}" srcId="{81C8ECC0-2684-4AE4-894F-B8B3CB5BF4C7}" destId="{0B4B1098-E34D-40BE-922F-2C3CA72B644D}" srcOrd="1" destOrd="0" parTransId="{F1564556-5EBF-48E0-AA9A-29E2880D6BE0}" sibTransId="{B79FB774-5DAA-4FA4-8E91-77C7B6CF635D}"/>
    <dgm:cxn modelId="{D1B4E91D-987C-494D-A6C1-4840A9E85065}" type="presOf" srcId="{0B4B1098-E34D-40BE-922F-2C3CA72B644D}" destId="{85C7084A-186D-4BAE-941F-3544C946813E}" srcOrd="0" destOrd="1" presId="urn:microsoft.com/office/officeart/2005/8/layout/target3"/>
    <dgm:cxn modelId="{45C037EC-24B5-4263-958F-7B6E51F5E620}" type="presOf" srcId="{C0938E97-5653-43CB-A6D9-A7A71499D33A}" destId="{85C7084A-186D-4BAE-941F-3544C946813E}" srcOrd="0" destOrd="2" presId="urn:microsoft.com/office/officeart/2005/8/layout/target3"/>
    <dgm:cxn modelId="{7EF567BB-4798-4EFB-A80B-327342C64D6D}" type="presParOf" srcId="{481FEFD2-1250-4712-B9E2-C5E726CF28CA}" destId="{E4F7073F-C89F-43E8-9560-E24997C9B97E}" srcOrd="0" destOrd="0" presId="urn:microsoft.com/office/officeart/2005/8/layout/target3"/>
    <dgm:cxn modelId="{CACE0C44-6010-495E-B59D-8A72EA3C9CCD}" type="presParOf" srcId="{481FEFD2-1250-4712-B9E2-C5E726CF28CA}" destId="{4C63A6B9-90C5-422F-9B5F-5D4638288C47}" srcOrd="1" destOrd="0" presId="urn:microsoft.com/office/officeart/2005/8/layout/target3"/>
    <dgm:cxn modelId="{3A561246-21D2-4051-9E27-FE6B1D0913F0}" type="presParOf" srcId="{481FEFD2-1250-4712-B9E2-C5E726CF28CA}" destId="{6E47CB73-3B46-4F6C-AD9E-E08D4E3564E2}" srcOrd="2" destOrd="0" presId="urn:microsoft.com/office/officeart/2005/8/layout/target3"/>
    <dgm:cxn modelId="{04BA8BDD-81D4-4507-BC66-F406EBD80358}" type="presParOf" srcId="{481FEFD2-1250-4712-B9E2-C5E726CF28CA}" destId="{52E48D19-827B-4064-B63F-007A36335353}" srcOrd="3" destOrd="0" presId="urn:microsoft.com/office/officeart/2005/8/layout/target3"/>
    <dgm:cxn modelId="{69F6914B-2F23-4231-88C3-0674AE1D8B35}" type="presParOf" srcId="{481FEFD2-1250-4712-B9E2-C5E726CF28CA}" destId="{85C7084A-186D-4BAE-941F-3544C946813E}"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78265A-AF03-4713-919C-17361AFB07FD}">
      <dsp:nvSpPr>
        <dsp:cNvPr id="0" name=""/>
        <dsp:cNvSpPr/>
      </dsp:nvSpPr>
      <dsp:spPr>
        <a:xfrm>
          <a:off x="0" y="0"/>
          <a:ext cx="4525963" cy="452596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088403-108C-40AB-A8CA-77739911F531}">
      <dsp:nvSpPr>
        <dsp:cNvPr id="0" name=""/>
        <dsp:cNvSpPr/>
      </dsp:nvSpPr>
      <dsp:spPr>
        <a:xfrm>
          <a:off x="2262981"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CO" sz="2200" kern="1200" dirty="0" smtClean="0"/>
            <a:t>Según la oficina de las Naciones Unidas para las Drogas y el Delito; cerca de 250 millones de personas en el mundo (5% de la población adulta) consumen sustancias ilegales con frecuencia, y alrededor de 30 millones necesitan tratamiento. Su atención puede costar 200 y 250 mil millones de dólares al año.</a:t>
          </a:r>
          <a:endParaRPr lang="es-CO" sz="2200" kern="1200" dirty="0"/>
        </a:p>
      </dsp:txBody>
      <dsp:txXfrm>
        <a:off x="2262981" y="0"/>
        <a:ext cx="2983309" cy="4525963"/>
      </dsp:txXfrm>
    </dsp:sp>
    <dsp:sp modelId="{726EA046-73A5-45B0-8783-77A035D352DD}">
      <dsp:nvSpPr>
        <dsp:cNvPr id="0" name=""/>
        <dsp:cNvSpPr/>
      </dsp:nvSpPr>
      <dsp:spPr>
        <a:xfrm>
          <a:off x="5246290" y="0"/>
          <a:ext cx="298330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228600" lvl="1" indent="-228600" algn="l" defTabSz="1155700" rtl="0">
            <a:lnSpc>
              <a:spcPct val="90000"/>
            </a:lnSpc>
            <a:spcBef>
              <a:spcPct val="0"/>
            </a:spcBef>
            <a:spcAft>
              <a:spcPct val="15000"/>
            </a:spcAft>
            <a:buChar char="••"/>
          </a:pPr>
          <a:r>
            <a:rPr lang="es-CO" sz="2600" kern="1200" dirty="0" smtClean="0"/>
            <a:t>En Colombia la población joven de 16 a 25 años es la más afectada. De acuerdo con el Ministerio de Salud, en el país habría 300.000 personas con necesidad de ser atendidos. </a:t>
          </a:r>
          <a:endParaRPr lang="es-CO" sz="2600" kern="1200" dirty="0"/>
        </a:p>
      </dsp:txBody>
      <dsp:txXfrm>
        <a:off x="5246290" y="0"/>
        <a:ext cx="2983309" cy="45259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32D1F3-83D8-4290-9728-AD9C8E63D32E}">
      <dsp:nvSpPr>
        <dsp:cNvPr id="0" name=""/>
        <dsp:cNvSpPr/>
      </dsp:nvSpPr>
      <dsp:spPr>
        <a:xfrm>
          <a:off x="0" y="23141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717F05-EAFC-42E6-AE05-A6AF0CBD799B}">
      <dsp:nvSpPr>
        <dsp:cNvPr id="0" name=""/>
        <dsp:cNvSpPr/>
      </dsp:nvSpPr>
      <dsp:spPr>
        <a:xfrm>
          <a:off x="2468880" y="231420"/>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s-CO" sz="2600" kern="1200" dirty="0" smtClean="0"/>
            <a:t>A pesar de que una ley reciente declaró que este asunto debe ser considerado un problema de salud publica y no un delito, a realidad es que en materia prevención y tratamiento el país tiene graves deficiencias.</a:t>
          </a:r>
          <a:endParaRPr lang="es-CO" sz="2600" kern="1200" dirty="0"/>
        </a:p>
      </dsp:txBody>
      <dsp:txXfrm>
        <a:off x="2468880" y="231420"/>
        <a:ext cx="2880359" cy="4937760"/>
      </dsp:txXfrm>
    </dsp:sp>
    <dsp:sp modelId="{509F72B4-B14A-4A66-AB30-A5B0BB5E27E5}">
      <dsp:nvSpPr>
        <dsp:cNvPr id="0" name=""/>
        <dsp:cNvSpPr/>
      </dsp:nvSpPr>
      <dsp:spPr>
        <a:xfrm>
          <a:off x="5349240" y="231420"/>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Char char="••"/>
          </a:pPr>
          <a:r>
            <a:rPr lang="es-CO" sz="2000" kern="1200" dirty="0" smtClean="0"/>
            <a:t>Utilizaremos el concepto de sustancias psicoactivas (SPA) para referirnos a aquellas que modifican el funcionamiento del sistema nervioso central. El término drogas puede resultar confuso, pues descubre todos los medicamentos existentes. Algunas SPA tienen uso médico, pero la mayoría no.</a:t>
          </a:r>
          <a:endParaRPr lang="es-CO" sz="2000" kern="1200" dirty="0"/>
        </a:p>
      </dsp:txBody>
      <dsp:txXfrm>
        <a:off x="5349240" y="231420"/>
        <a:ext cx="2880359" cy="49377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5DFDF-178C-429B-A684-01FC87B2C23F}">
      <dsp:nvSpPr>
        <dsp:cNvPr id="0" name=""/>
        <dsp:cNvSpPr/>
      </dsp:nvSpPr>
      <dsp:spPr>
        <a:xfrm rot="10800000">
          <a:off x="828743" y="1710"/>
          <a:ext cx="6624738" cy="12573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106680" rIns="199136" bIns="106680" numCol="1" spcCol="1270" anchor="ctr" anchorCtr="0">
          <a:noAutofit/>
        </a:bodyPr>
        <a:lstStyle/>
        <a:p>
          <a:pPr lvl="0" algn="ctr" defTabSz="1244600" rtl="0">
            <a:lnSpc>
              <a:spcPct val="90000"/>
            </a:lnSpc>
            <a:spcBef>
              <a:spcPct val="0"/>
            </a:spcBef>
            <a:spcAft>
              <a:spcPct val="35000"/>
            </a:spcAft>
          </a:pPr>
          <a:r>
            <a:rPr lang="es-CO" sz="2800" b="1" i="1" kern="1200" dirty="0" smtClean="0"/>
            <a:t>Está dividida en cinco categorías:</a:t>
          </a:r>
          <a:endParaRPr lang="es-CO" sz="2800" b="1" i="1" kern="1200" dirty="0"/>
        </a:p>
      </dsp:txBody>
      <dsp:txXfrm rot="10800000">
        <a:off x="1143069" y="1710"/>
        <a:ext cx="6310412" cy="1257304"/>
      </dsp:txXfrm>
    </dsp:sp>
    <dsp:sp modelId="{86121208-714C-4A36-91A4-00720C9B9DDC}">
      <dsp:nvSpPr>
        <dsp:cNvPr id="0" name=""/>
        <dsp:cNvSpPr/>
      </dsp:nvSpPr>
      <dsp:spPr>
        <a:xfrm>
          <a:off x="0" y="0"/>
          <a:ext cx="1257304" cy="1257304"/>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2B76AD-A62D-4787-A69B-5AD747984EDE}">
      <dsp:nvSpPr>
        <dsp:cNvPr id="0" name=""/>
        <dsp:cNvSpPr/>
      </dsp:nvSpPr>
      <dsp:spPr>
        <a:xfrm rot="10800000">
          <a:off x="514403" y="1634329"/>
          <a:ext cx="7200793" cy="12573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1). </a:t>
          </a:r>
          <a:r>
            <a:rPr lang="es-CO" sz="1900" b="1" u="sng" kern="1200" dirty="0" smtClean="0"/>
            <a:t>Depresiones del sistema nervioso central</a:t>
          </a:r>
          <a:r>
            <a:rPr lang="es-CO" sz="1900" kern="1200" dirty="0" smtClean="0"/>
            <a:t>. Es decir, que lentifican su funcionamiento normal. Las principales son, el alcohol, los derivados del opio como la morfina y la heroína, los ansiolíticos y los tranquilizantes.</a:t>
          </a:r>
          <a:endParaRPr lang="es-CO" sz="1900" kern="1200" dirty="0"/>
        </a:p>
      </dsp:txBody>
      <dsp:txXfrm rot="10800000">
        <a:off x="828729" y="1634329"/>
        <a:ext cx="6886467" cy="1257304"/>
      </dsp:txXfrm>
    </dsp:sp>
    <dsp:sp modelId="{230E42A9-C928-4DBF-B3B7-C3C749CEEB1D}">
      <dsp:nvSpPr>
        <dsp:cNvPr id="0" name=""/>
        <dsp:cNvSpPr/>
      </dsp:nvSpPr>
      <dsp:spPr>
        <a:xfrm>
          <a:off x="0" y="1684784"/>
          <a:ext cx="1257304" cy="1257304"/>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C0DDB3-E7B0-41D9-936B-4085A8191555}">
      <dsp:nvSpPr>
        <dsp:cNvPr id="0" name=""/>
        <dsp:cNvSpPr/>
      </dsp:nvSpPr>
      <dsp:spPr>
        <a:xfrm rot="10800000">
          <a:off x="514403" y="2692900"/>
          <a:ext cx="7193897" cy="12573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2). </a:t>
          </a:r>
          <a:r>
            <a:rPr lang="es-CO" sz="1900" b="1" u="sng" kern="1200" dirty="0" smtClean="0"/>
            <a:t>Estimulantes del sistema nervioso central</a:t>
          </a:r>
          <a:r>
            <a:rPr lang="es-CO" sz="1900" kern="1200" dirty="0" smtClean="0"/>
            <a:t>. Estamos hablando de la cocaína, el bazuco, la cafeína, las anfetaminas y los antidepresivos.</a:t>
          </a:r>
          <a:endParaRPr lang="es-CO" sz="1900" kern="1200" dirty="0"/>
        </a:p>
      </dsp:txBody>
      <dsp:txXfrm rot="10800000">
        <a:off x="828729" y="2692900"/>
        <a:ext cx="6879571" cy="1257304"/>
      </dsp:txXfrm>
    </dsp:sp>
    <dsp:sp modelId="{08B0956C-6A4C-4655-B06C-1ECC7206535F}">
      <dsp:nvSpPr>
        <dsp:cNvPr id="0" name=""/>
        <dsp:cNvSpPr/>
      </dsp:nvSpPr>
      <dsp:spPr>
        <a:xfrm>
          <a:off x="0" y="3268658"/>
          <a:ext cx="1257304" cy="1257304"/>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C55048-946E-4B53-9043-0DD267C49361}">
      <dsp:nvSpPr>
        <dsp:cNvPr id="0" name=""/>
        <dsp:cNvSpPr/>
      </dsp:nvSpPr>
      <dsp:spPr>
        <a:xfrm rot="10800000">
          <a:off x="514403" y="1787"/>
          <a:ext cx="7200793" cy="1569611"/>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2155" tIns="83820" rIns="156464" bIns="83820" numCol="1" spcCol="1270" anchor="ctr" anchorCtr="0">
          <a:noAutofit/>
        </a:bodyPr>
        <a:lstStyle/>
        <a:p>
          <a:pPr lvl="0" algn="ctr" defTabSz="977900" rtl="0">
            <a:lnSpc>
              <a:spcPct val="90000"/>
            </a:lnSpc>
            <a:spcBef>
              <a:spcPct val="0"/>
            </a:spcBef>
            <a:spcAft>
              <a:spcPct val="35000"/>
            </a:spcAft>
          </a:pPr>
          <a:r>
            <a:rPr lang="es-CO" sz="2200" kern="1200" dirty="0" smtClean="0"/>
            <a:t>3). </a:t>
          </a:r>
          <a:r>
            <a:rPr lang="es-CO" sz="2200" b="1" u="sng" kern="1200" dirty="0" smtClean="0"/>
            <a:t>Alucinógenos.</a:t>
          </a:r>
          <a:r>
            <a:rPr lang="es-CO" sz="2200" kern="1200" dirty="0" smtClean="0"/>
            <a:t> Como su nombre lo indica, producen alucinaciones. Los más conocidos son el LSD, los ácidos, los hongos mágicos, el cacao sabanero y el yagé.</a:t>
          </a:r>
          <a:endParaRPr lang="es-CO" sz="2200" kern="1200" dirty="0"/>
        </a:p>
      </dsp:txBody>
      <dsp:txXfrm rot="10800000">
        <a:off x="906806" y="1787"/>
        <a:ext cx="6808390" cy="1569611"/>
      </dsp:txXfrm>
    </dsp:sp>
    <dsp:sp modelId="{10438F85-9534-42A4-94D8-301620A5DD7F}">
      <dsp:nvSpPr>
        <dsp:cNvPr id="0" name=""/>
        <dsp:cNvSpPr/>
      </dsp:nvSpPr>
      <dsp:spPr>
        <a:xfrm>
          <a:off x="0" y="0"/>
          <a:ext cx="1569611" cy="1569611"/>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BF42FF-AEE1-4D21-9B1E-8F98591BCD18}">
      <dsp:nvSpPr>
        <dsp:cNvPr id="0" name=""/>
        <dsp:cNvSpPr/>
      </dsp:nvSpPr>
      <dsp:spPr>
        <a:xfrm rot="10800000">
          <a:off x="445037" y="2039939"/>
          <a:ext cx="7339525" cy="1569611"/>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2155" tIns="83820" rIns="156464" bIns="83820" numCol="1" spcCol="1270" anchor="ctr" anchorCtr="0">
          <a:noAutofit/>
        </a:bodyPr>
        <a:lstStyle/>
        <a:p>
          <a:pPr lvl="0" algn="ctr" defTabSz="977900" rtl="0">
            <a:lnSpc>
              <a:spcPct val="90000"/>
            </a:lnSpc>
            <a:spcBef>
              <a:spcPct val="0"/>
            </a:spcBef>
            <a:spcAft>
              <a:spcPct val="35000"/>
            </a:spcAft>
          </a:pPr>
          <a:r>
            <a:rPr lang="es-CO" sz="2200" kern="1200" dirty="0" smtClean="0"/>
            <a:t>4). </a:t>
          </a:r>
          <a:r>
            <a:rPr lang="es-CO" sz="2200" b="1" u="sng" kern="1200" dirty="0" smtClean="0"/>
            <a:t>Mixtas.</a:t>
          </a:r>
          <a:r>
            <a:rPr lang="es-CO" sz="2200" kern="1200" dirty="0" smtClean="0"/>
            <a:t> Se caracterizan por producir efectos diferentes en las personas y a veces según el momento. Son la mariguana, el éxtasis y el tabaco.</a:t>
          </a:r>
          <a:endParaRPr lang="es-CO" sz="2200" kern="1200" dirty="0"/>
        </a:p>
      </dsp:txBody>
      <dsp:txXfrm rot="10800000">
        <a:off x="837440" y="2039939"/>
        <a:ext cx="6947122" cy="1569611"/>
      </dsp:txXfrm>
    </dsp:sp>
    <dsp:sp modelId="{D2DACA12-1DF4-4821-B19D-7DE714E9D47E}">
      <dsp:nvSpPr>
        <dsp:cNvPr id="0" name=""/>
        <dsp:cNvSpPr/>
      </dsp:nvSpPr>
      <dsp:spPr>
        <a:xfrm>
          <a:off x="0" y="2016222"/>
          <a:ext cx="1569611" cy="1569611"/>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76AAF5-F8D7-490C-A1DD-4B4B3306E987}">
      <dsp:nvSpPr>
        <dsp:cNvPr id="0" name=""/>
        <dsp:cNvSpPr/>
      </dsp:nvSpPr>
      <dsp:spPr>
        <a:xfrm rot="10800000">
          <a:off x="854747" y="4079879"/>
          <a:ext cx="6970283" cy="1569611"/>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2155" tIns="80010" rIns="149352" bIns="80010" numCol="1" spcCol="1270" anchor="ctr" anchorCtr="0">
          <a:noAutofit/>
        </a:bodyPr>
        <a:lstStyle/>
        <a:p>
          <a:pPr lvl="0" algn="ctr" defTabSz="933450" rtl="0">
            <a:lnSpc>
              <a:spcPct val="90000"/>
            </a:lnSpc>
            <a:spcBef>
              <a:spcPct val="0"/>
            </a:spcBef>
            <a:spcAft>
              <a:spcPct val="35000"/>
            </a:spcAft>
          </a:pPr>
          <a:r>
            <a:rPr lang="es-CO" sz="2100" kern="1200" dirty="0" smtClean="0"/>
            <a:t>5). </a:t>
          </a:r>
          <a:r>
            <a:rPr lang="es-CO" sz="2100" b="1" u="sng" kern="1200" dirty="0" smtClean="0"/>
            <a:t>Sintéticas de efectos varios.</a:t>
          </a:r>
          <a:r>
            <a:rPr lang="es-CO" sz="2100" kern="1200" dirty="0" smtClean="0"/>
            <a:t> Algunos fueron medicamentos como el Popper, pero otras son productos industriales como los pegantes y el Dick.</a:t>
          </a:r>
          <a:endParaRPr lang="es-CO" sz="2100" kern="1200" dirty="0"/>
        </a:p>
      </dsp:txBody>
      <dsp:txXfrm rot="10800000">
        <a:off x="1247150" y="4079879"/>
        <a:ext cx="6577880" cy="1569611"/>
      </dsp:txXfrm>
    </dsp:sp>
    <dsp:sp modelId="{D1311726-BCEA-4416-BC38-362768DFCBC0}">
      <dsp:nvSpPr>
        <dsp:cNvPr id="0" name=""/>
        <dsp:cNvSpPr/>
      </dsp:nvSpPr>
      <dsp:spPr>
        <a:xfrm>
          <a:off x="0" y="4079879"/>
          <a:ext cx="1569611" cy="1569611"/>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BBB435A4-3D84-470F-84C1-58C0F0F17A9D}"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5B825E4-0DE7-4E8D-BCD1-57D2C5D21151}" type="slidenum">
              <a:rPr lang="es-CO" smtClean="0"/>
              <a:t>‹Nº›</a:t>
            </a:fld>
            <a:endParaRPr lang="es-CO"/>
          </a:p>
        </p:txBody>
      </p:sp>
    </p:spTree>
    <p:extLst>
      <p:ext uri="{BB962C8B-B14F-4D97-AF65-F5344CB8AC3E}">
        <p14:creationId xmlns:p14="http://schemas.microsoft.com/office/powerpoint/2010/main" val="486055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BB435A4-3D84-470F-84C1-58C0F0F17A9D}"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5B825E4-0DE7-4E8D-BCD1-57D2C5D21151}" type="slidenum">
              <a:rPr lang="es-CO" smtClean="0"/>
              <a:t>‹Nº›</a:t>
            </a:fld>
            <a:endParaRPr lang="es-CO"/>
          </a:p>
        </p:txBody>
      </p:sp>
    </p:spTree>
    <p:extLst>
      <p:ext uri="{BB962C8B-B14F-4D97-AF65-F5344CB8AC3E}">
        <p14:creationId xmlns:p14="http://schemas.microsoft.com/office/powerpoint/2010/main" val="3134159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BB435A4-3D84-470F-84C1-58C0F0F17A9D}"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5B825E4-0DE7-4E8D-BCD1-57D2C5D21151}" type="slidenum">
              <a:rPr lang="es-CO" smtClean="0"/>
              <a:t>‹Nº›</a:t>
            </a:fld>
            <a:endParaRPr lang="es-CO"/>
          </a:p>
        </p:txBody>
      </p:sp>
    </p:spTree>
    <p:extLst>
      <p:ext uri="{BB962C8B-B14F-4D97-AF65-F5344CB8AC3E}">
        <p14:creationId xmlns:p14="http://schemas.microsoft.com/office/powerpoint/2010/main" val="895288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BBB435A4-3D84-470F-84C1-58C0F0F17A9D}"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5B825E4-0DE7-4E8D-BCD1-57D2C5D21151}" type="slidenum">
              <a:rPr lang="es-CO" smtClean="0"/>
              <a:t>‹Nº›</a:t>
            </a:fld>
            <a:endParaRPr lang="es-CO"/>
          </a:p>
        </p:txBody>
      </p:sp>
    </p:spTree>
    <p:extLst>
      <p:ext uri="{BB962C8B-B14F-4D97-AF65-F5344CB8AC3E}">
        <p14:creationId xmlns:p14="http://schemas.microsoft.com/office/powerpoint/2010/main" val="4174536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BBB435A4-3D84-470F-84C1-58C0F0F17A9D}" type="datetimeFigureOut">
              <a:rPr lang="es-CO" smtClean="0"/>
              <a:t>19/09/2013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85B825E4-0DE7-4E8D-BCD1-57D2C5D21151}" type="slidenum">
              <a:rPr lang="es-CO" smtClean="0"/>
              <a:t>‹Nº›</a:t>
            </a:fld>
            <a:endParaRPr lang="es-CO"/>
          </a:p>
        </p:txBody>
      </p:sp>
    </p:spTree>
    <p:extLst>
      <p:ext uri="{BB962C8B-B14F-4D97-AF65-F5344CB8AC3E}">
        <p14:creationId xmlns:p14="http://schemas.microsoft.com/office/powerpoint/2010/main" val="2670668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BBB435A4-3D84-470F-84C1-58C0F0F17A9D}" type="datetimeFigureOut">
              <a:rPr lang="es-CO" smtClean="0"/>
              <a:t>19/09/2013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85B825E4-0DE7-4E8D-BCD1-57D2C5D21151}" type="slidenum">
              <a:rPr lang="es-CO" smtClean="0"/>
              <a:t>‹Nº›</a:t>
            </a:fld>
            <a:endParaRPr lang="es-CO"/>
          </a:p>
        </p:txBody>
      </p:sp>
    </p:spTree>
    <p:extLst>
      <p:ext uri="{BB962C8B-B14F-4D97-AF65-F5344CB8AC3E}">
        <p14:creationId xmlns:p14="http://schemas.microsoft.com/office/powerpoint/2010/main" val="2344674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BB435A4-3D84-470F-84C1-58C0F0F17A9D}" type="datetimeFigureOut">
              <a:rPr lang="es-CO" smtClean="0"/>
              <a:t>19/09/2013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85B825E4-0DE7-4E8D-BCD1-57D2C5D21151}" type="slidenum">
              <a:rPr lang="es-CO" smtClean="0"/>
              <a:t>‹Nº›</a:t>
            </a:fld>
            <a:endParaRPr lang="es-CO"/>
          </a:p>
        </p:txBody>
      </p:sp>
    </p:spTree>
    <p:extLst>
      <p:ext uri="{BB962C8B-B14F-4D97-AF65-F5344CB8AC3E}">
        <p14:creationId xmlns:p14="http://schemas.microsoft.com/office/powerpoint/2010/main" val="3928964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BB435A4-3D84-470F-84C1-58C0F0F17A9D}"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5B825E4-0DE7-4E8D-BCD1-57D2C5D21151}" type="slidenum">
              <a:rPr lang="es-CO" smtClean="0"/>
              <a:t>‹Nº›</a:t>
            </a:fld>
            <a:endParaRPr lang="es-CO"/>
          </a:p>
        </p:txBody>
      </p:sp>
    </p:spTree>
    <p:extLst>
      <p:ext uri="{BB962C8B-B14F-4D97-AF65-F5344CB8AC3E}">
        <p14:creationId xmlns:p14="http://schemas.microsoft.com/office/powerpoint/2010/main" val="4129339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BB435A4-3D84-470F-84C1-58C0F0F17A9D}"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5B825E4-0DE7-4E8D-BCD1-57D2C5D21151}" type="slidenum">
              <a:rPr lang="es-CO" smtClean="0"/>
              <a:t>‹Nº›</a:t>
            </a:fld>
            <a:endParaRPr lang="es-CO"/>
          </a:p>
        </p:txBody>
      </p:sp>
    </p:spTree>
    <p:extLst>
      <p:ext uri="{BB962C8B-B14F-4D97-AF65-F5344CB8AC3E}">
        <p14:creationId xmlns:p14="http://schemas.microsoft.com/office/powerpoint/2010/main" val="1069819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BB435A4-3D84-470F-84C1-58C0F0F17A9D}"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5B825E4-0DE7-4E8D-BCD1-57D2C5D21151}" type="slidenum">
              <a:rPr lang="es-CO" smtClean="0"/>
              <a:t>‹Nº›</a:t>
            </a:fld>
            <a:endParaRPr lang="es-CO"/>
          </a:p>
        </p:txBody>
      </p:sp>
    </p:spTree>
    <p:extLst>
      <p:ext uri="{BB962C8B-B14F-4D97-AF65-F5344CB8AC3E}">
        <p14:creationId xmlns:p14="http://schemas.microsoft.com/office/powerpoint/2010/main" val="2826927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BB435A4-3D84-470F-84C1-58C0F0F17A9D}"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5B825E4-0DE7-4E8D-BCD1-57D2C5D21151}" type="slidenum">
              <a:rPr lang="es-CO" smtClean="0"/>
              <a:t>‹Nº›</a:t>
            </a:fld>
            <a:endParaRPr lang="es-CO"/>
          </a:p>
        </p:txBody>
      </p:sp>
    </p:spTree>
    <p:extLst>
      <p:ext uri="{BB962C8B-B14F-4D97-AF65-F5344CB8AC3E}">
        <p14:creationId xmlns:p14="http://schemas.microsoft.com/office/powerpoint/2010/main" val="387522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435A4-3D84-470F-84C1-58C0F0F17A9D}" type="datetimeFigureOut">
              <a:rPr lang="es-CO" smtClean="0"/>
              <a:t>19/09/2013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B825E4-0DE7-4E8D-BCD1-57D2C5D21151}" type="slidenum">
              <a:rPr lang="es-CO" smtClean="0"/>
              <a:t>‹Nº›</a:t>
            </a:fld>
            <a:endParaRPr lang="es-CO"/>
          </a:p>
        </p:txBody>
      </p:sp>
    </p:spTree>
    <p:extLst>
      <p:ext uri="{BB962C8B-B14F-4D97-AF65-F5344CB8AC3E}">
        <p14:creationId xmlns:p14="http://schemas.microsoft.com/office/powerpoint/2010/main" val="3447520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345" y="1988840"/>
            <a:ext cx="8856984" cy="1431032"/>
          </a:xfrm>
        </p:spPr>
        <p:txBody>
          <a:bodyPr>
            <a:normAutofit/>
          </a:bodyPr>
          <a:lstStyle/>
          <a:p>
            <a:r>
              <a:rPr lang="es-CO" dirty="0" smtClean="0">
                <a:latin typeface="Algerian" pitchFamily="82" charset="0"/>
              </a:rPr>
              <a:t>Y </a:t>
            </a:r>
            <a:r>
              <a:rPr lang="es-CO" smtClean="0">
                <a:latin typeface="Algerian" pitchFamily="82" charset="0"/>
              </a:rPr>
              <a:t>los bendijo dios</a:t>
            </a:r>
            <a:r>
              <a:rPr lang="es-CO" sz="8000" smtClean="0">
                <a:latin typeface="Algerian" pitchFamily="82" charset="0"/>
              </a:rPr>
              <a:t>: </a:t>
            </a:r>
            <a:r>
              <a:rPr lang="es-CO" sz="4000" dirty="0">
                <a:latin typeface="Algerian" pitchFamily="82" charset="0"/>
              </a:rPr>
              <a:t>Clase </a:t>
            </a:r>
            <a:r>
              <a:rPr lang="es-CO" sz="4000" dirty="0" smtClean="0">
                <a:latin typeface="Algerian" pitchFamily="82" charset="0"/>
              </a:rPr>
              <a:t>11</a:t>
            </a:r>
            <a:endParaRPr lang="es-CO" dirty="0"/>
          </a:p>
        </p:txBody>
      </p:sp>
      <p:sp>
        <p:nvSpPr>
          <p:cNvPr id="4" name="3 Rectángulo"/>
          <p:cNvSpPr/>
          <p:nvPr/>
        </p:nvSpPr>
        <p:spPr>
          <a:xfrm>
            <a:off x="755576" y="3717032"/>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486994" y="4869160"/>
            <a:ext cx="8280920" cy="769441"/>
          </a:xfrm>
          <a:prstGeom prst="rect">
            <a:avLst/>
          </a:prstGeom>
        </p:spPr>
        <p:txBody>
          <a:bodyPr wrap="square">
            <a:spAutoFit/>
          </a:bodyPr>
          <a:lstStyle/>
          <a:p>
            <a:r>
              <a:rPr lang="es-CO" sz="4400" dirty="0" smtClean="0"/>
              <a:t>       Tema: </a:t>
            </a:r>
            <a:r>
              <a:rPr lang="es-CO" sz="4400" b="1" i="1" dirty="0" smtClean="0">
                <a:solidFill>
                  <a:srgbClr val="FF0000"/>
                </a:solidFill>
              </a:rPr>
              <a:t>El universo de las drogas</a:t>
            </a:r>
            <a:endParaRPr lang="es-CO" sz="7200" b="1" i="1" dirty="0" smtClean="0">
              <a:solidFill>
                <a:srgbClr val="FF0000"/>
              </a:solidFill>
            </a:endParaRPr>
          </a:p>
        </p:txBody>
      </p:sp>
    </p:spTree>
    <p:extLst>
      <p:ext uri="{BB962C8B-B14F-4D97-AF65-F5344CB8AC3E}">
        <p14:creationId xmlns:p14="http://schemas.microsoft.com/office/powerpoint/2010/main" val="11488278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5400" b="1" i="1" dirty="0" smtClean="0">
                <a:solidFill>
                  <a:srgbClr val="0070C0"/>
                </a:solidFill>
              </a:rPr>
              <a:t>Introducción</a:t>
            </a:r>
            <a:endParaRPr lang="es-CO" sz="5400" b="1" i="1" dirty="0">
              <a:solidFill>
                <a:srgbClr val="0070C0"/>
              </a:solidFill>
            </a:endParaRPr>
          </a:p>
        </p:txBody>
      </p:sp>
      <p:sp>
        <p:nvSpPr>
          <p:cNvPr id="3" name="2 Marcador de contenido"/>
          <p:cNvSpPr>
            <a:spLocks noGrp="1"/>
          </p:cNvSpPr>
          <p:nvPr>
            <p:ph idx="1"/>
          </p:nvPr>
        </p:nvSpPr>
        <p:spPr>
          <a:xfrm>
            <a:off x="457200" y="1600200"/>
            <a:ext cx="4042792" cy="4925144"/>
          </a:xfrm>
        </p:spPr>
        <p:txBody>
          <a:bodyPr>
            <a:normAutofit fontScale="92500" lnSpcReduction="20000"/>
          </a:bodyPr>
          <a:lstStyle/>
          <a:p>
            <a:pPr marL="0" indent="0" algn="ctr">
              <a:buNone/>
            </a:pPr>
            <a:r>
              <a:rPr lang="es-CO" dirty="0" smtClean="0"/>
              <a:t>Aun cuando los seres humanos (e incluso algunos animales) han mostrado inclinación a intoxicarse con diferentes sustancias desde que se tenga memoria, nunca se trató de un comportamiento que afectara masivamente a grandes grupos de población.</a:t>
            </a:r>
            <a:endParaRPr lang="es-CO" dirty="0"/>
          </a:p>
        </p:txBody>
      </p:sp>
      <p:sp>
        <p:nvSpPr>
          <p:cNvPr id="4" name="3 Flecha curvada hacia arriba"/>
          <p:cNvSpPr/>
          <p:nvPr/>
        </p:nvSpPr>
        <p:spPr>
          <a:xfrm rot="16200000">
            <a:off x="3455876" y="2384884"/>
            <a:ext cx="2232248" cy="57606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5" name="4 Flecha curvada hacia la izquierda"/>
          <p:cNvSpPr/>
          <p:nvPr/>
        </p:nvSpPr>
        <p:spPr>
          <a:xfrm>
            <a:off x="4283968" y="3645024"/>
            <a:ext cx="576064" cy="251229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pic>
        <p:nvPicPr>
          <p:cNvPr id="1026" name="Picture 2" descr="http://t0.gstatic.com/images?q=tbn:ANd9GcSJPfFLGfGBkfI9RbxGgbntyzciCjlRhOVqlRwMqZi2PmAqIh2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8979" y="1819424"/>
            <a:ext cx="3600400" cy="4312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335452"/>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par>
                                <p:cTn id="14" presetID="6" presetClass="entr" presetSubtype="16"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circle(in)">
                                      <p:cBhvr>
                                        <p:cTn id="16"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120680"/>
          </a:xfrm>
        </p:spPr>
        <p:txBody>
          <a:bodyPr>
            <a:normAutofit/>
          </a:bodyPr>
          <a:lstStyle/>
          <a:p>
            <a:pPr marL="0" indent="0">
              <a:buNone/>
            </a:pPr>
            <a:r>
              <a:rPr lang="es-CO" dirty="0" smtClean="0"/>
              <a:t>El apóstol Pablo dice: «</a:t>
            </a:r>
            <a:r>
              <a:rPr lang="es-CO" dirty="0" smtClean="0">
                <a:latin typeface="Agency FB" pitchFamily="34" charset="0"/>
              </a:rPr>
              <a:t>Porque</a:t>
            </a:r>
            <a:r>
              <a:rPr lang="es-CO" dirty="0">
                <a:latin typeface="Agency FB" pitchFamily="34" charset="0"/>
              </a:rPr>
              <a:t> </a:t>
            </a:r>
            <a:r>
              <a:rPr lang="es-CO" b="1" dirty="0">
                <a:latin typeface="Agency FB" pitchFamily="34" charset="0"/>
              </a:rPr>
              <a:t>todo lo que Dios creó es bueno</a:t>
            </a:r>
            <a:r>
              <a:rPr lang="es-CO" dirty="0">
                <a:latin typeface="Agency FB" pitchFamily="34" charset="0"/>
              </a:rPr>
              <a:t>, y nada es de desecharse, si se toma con acción de </a:t>
            </a:r>
            <a:r>
              <a:rPr lang="es-CO" dirty="0" smtClean="0">
                <a:latin typeface="Agency FB" pitchFamily="34" charset="0"/>
              </a:rPr>
              <a:t>gracias</a:t>
            </a:r>
            <a:r>
              <a:rPr lang="es-CO" dirty="0" smtClean="0"/>
              <a:t>» </a:t>
            </a:r>
            <a:r>
              <a:rPr lang="es-CO" dirty="0" smtClean="0">
                <a:solidFill>
                  <a:srgbClr val="FF0000"/>
                </a:solidFill>
              </a:rPr>
              <a:t>1Tim.4:4.</a:t>
            </a:r>
            <a:endParaRPr lang="es-CO" dirty="0">
              <a:solidFill>
                <a:srgbClr val="FF0000"/>
              </a:solidFill>
            </a:endParaRPr>
          </a:p>
          <a:p>
            <a:pPr marL="0" indent="0">
              <a:buNone/>
            </a:pPr>
            <a:r>
              <a:rPr lang="es-CO" dirty="0"/>
              <a:t> </a:t>
            </a:r>
            <a:r>
              <a:rPr lang="es-CO" dirty="0" smtClean="0"/>
              <a:t>»</a:t>
            </a:r>
            <a:r>
              <a:rPr lang="es-CO" dirty="0" smtClean="0">
                <a:latin typeface="Agency FB" pitchFamily="34" charset="0"/>
              </a:rPr>
              <a:t>Pues</a:t>
            </a:r>
            <a:r>
              <a:rPr lang="es-CO" dirty="0">
                <a:latin typeface="Agency FB" pitchFamily="34" charset="0"/>
              </a:rPr>
              <a:t> si coméis, o si bebéis, o </a:t>
            </a:r>
            <a:r>
              <a:rPr lang="es-CO" u="sng" dirty="0">
                <a:latin typeface="Agency FB" pitchFamily="34" charset="0"/>
              </a:rPr>
              <a:t>hacéis otra cosa</a:t>
            </a:r>
            <a:r>
              <a:rPr lang="es-CO" dirty="0">
                <a:latin typeface="Agency FB" pitchFamily="34" charset="0"/>
              </a:rPr>
              <a:t>, hacedlo todo para la gloria de </a:t>
            </a:r>
            <a:r>
              <a:rPr lang="es-CO" dirty="0" smtClean="0">
                <a:latin typeface="Agency FB" pitchFamily="34" charset="0"/>
              </a:rPr>
              <a:t>Dios</a:t>
            </a:r>
            <a:r>
              <a:rPr lang="es-CO" dirty="0" smtClean="0"/>
              <a:t>». </a:t>
            </a:r>
            <a:r>
              <a:rPr lang="es-CO" dirty="0" smtClean="0">
                <a:solidFill>
                  <a:srgbClr val="FF0000"/>
                </a:solidFill>
              </a:rPr>
              <a:t>1Corintios 10:31.</a:t>
            </a:r>
          </a:p>
          <a:p>
            <a:pPr marL="0" indent="0">
              <a:buNone/>
            </a:pPr>
            <a:r>
              <a:rPr lang="es-CO" dirty="0" smtClean="0">
                <a:solidFill>
                  <a:srgbClr val="FF0000"/>
                </a:solidFill>
              </a:rPr>
              <a:t>1Cor.10:23.</a:t>
            </a:r>
            <a:r>
              <a:rPr lang="es-CO" b="1" baseline="30000" dirty="0" smtClean="0"/>
              <a:t> «</a:t>
            </a:r>
            <a:r>
              <a:rPr lang="es-CO" dirty="0" smtClean="0">
                <a:latin typeface="Agency FB" pitchFamily="34" charset="0"/>
              </a:rPr>
              <a:t>Todo </a:t>
            </a:r>
            <a:r>
              <a:rPr lang="es-CO" dirty="0">
                <a:latin typeface="Agency FB" pitchFamily="34" charset="0"/>
              </a:rPr>
              <a:t>me es lícito</a:t>
            </a:r>
            <a:r>
              <a:rPr lang="es-CO" dirty="0" smtClean="0">
                <a:latin typeface="Agency FB" pitchFamily="34" charset="0"/>
              </a:rPr>
              <a:t>, </a:t>
            </a:r>
            <a:r>
              <a:rPr lang="es-CO" dirty="0">
                <a:latin typeface="Agency FB" pitchFamily="34" charset="0"/>
              </a:rPr>
              <a:t>pero no todo conviene; todo me es lícito, pero no todo </a:t>
            </a:r>
            <a:r>
              <a:rPr lang="es-CO" dirty="0" smtClean="0">
                <a:latin typeface="Agency FB" pitchFamily="34" charset="0"/>
              </a:rPr>
              <a:t>edifica</a:t>
            </a:r>
            <a:r>
              <a:rPr lang="es-CO" dirty="0" smtClean="0"/>
              <a:t>».</a:t>
            </a:r>
          </a:p>
          <a:p>
            <a:pPr marL="0" indent="0">
              <a:buNone/>
            </a:pPr>
            <a:r>
              <a:rPr lang="es-CO" dirty="0"/>
              <a:t> </a:t>
            </a:r>
            <a:r>
              <a:rPr lang="es-CO" dirty="0" smtClean="0">
                <a:solidFill>
                  <a:srgbClr val="FF0000"/>
                </a:solidFill>
              </a:rPr>
              <a:t>1Cor. 3: 16,17.</a:t>
            </a:r>
            <a:r>
              <a:rPr lang="es-CO" dirty="0" smtClean="0"/>
              <a:t> «¿</a:t>
            </a:r>
            <a:r>
              <a:rPr lang="es-CO" dirty="0">
                <a:latin typeface="Agency FB" pitchFamily="34" charset="0"/>
              </a:rPr>
              <a:t>No sabéis que sois templo de Dios y que el Espíritu de Dios habita en vosotros? 17 Si alguno destruye el templo de Dios, Dios le destruirá </a:t>
            </a:r>
            <a:r>
              <a:rPr lang="es-CO" dirty="0" smtClean="0">
                <a:latin typeface="Agency FB" pitchFamily="34" charset="0"/>
              </a:rPr>
              <a:t>a él. Porque el templo de Dios es santo. Y ese templo sois vosotros</a:t>
            </a:r>
            <a:r>
              <a:rPr lang="es-CO" dirty="0" smtClean="0"/>
              <a:t>»</a:t>
            </a:r>
            <a:r>
              <a:rPr lang="es-CO" b="1" dirty="0" smtClean="0"/>
              <a:t>.</a:t>
            </a:r>
            <a:r>
              <a:rPr lang="es-CO" dirty="0" smtClean="0"/>
              <a:t> </a:t>
            </a:r>
          </a:p>
        </p:txBody>
      </p:sp>
    </p:spTree>
    <p:extLst>
      <p:ext uri="{BB962C8B-B14F-4D97-AF65-F5344CB8AC3E}">
        <p14:creationId xmlns:p14="http://schemas.microsoft.com/office/powerpoint/2010/main" val="418062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p:spPr>
        <p:txBody>
          <a:bodyPr>
            <a:noAutofit/>
          </a:bodyPr>
          <a:lstStyle/>
          <a:p>
            <a:r>
              <a:rPr lang="es-CO" sz="2400" i="1" dirty="0" smtClean="0">
                <a:solidFill>
                  <a:srgbClr val="FF0000"/>
                </a:solidFill>
              </a:rPr>
              <a:t>Dios quiere que mantengamos nuestros cuerpos en santidad, es por eso que Satanás se ha propuesto destruirnos de diversas formas, el sexo, enfermedades, bulimia, anorexia, glotonería y ahora con las drogas.   </a:t>
            </a:r>
            <a:endParaRPr lang="es-CO" sz="2400" i="1" dirty="0">
              <a:solidFill>
                <a:srgbClr val="FF0000"/>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92471166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123084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33369091"/>
              </p:ext>
            </p:extLst>
          </p:nvPr>
        </p:nvGraphicFramePr>
        <p:xfrm>
          <a:off x="457200" y="332657"/>
          <a:ext cx="822960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0" y="5661248"/>
            <a:ext cx="9144000" cy="1477328"/>
          </a:xfrm>
          <a:prstGeom prst="rect">
            <a:avLst/>
          </a:prstGeom>
        </p:spPr>
        <p:txBody>
          <a:bodyPr wrap="square">
            <a:spAutoFit/>
          </a:bodyPr>
          <a:lstStyle/>
          <a:p>
            <a:pPr algn="ctr"/>
            <a:r>
              <a:rPr lang="es-CO" i="1" dirty="0">
                <a:solidFill>
                  <a:srgbClr val="FF0000"/>
                </a:solidFill>
              </a:rPr>
              <a:t>Podemos entender por sustancias psicoactivas a cualquier </a:t>
            </a:r>
            <a:r>
              <a:rPr lang="es-CO" i="1" dirty="0" smtClean="0">
                <a:solidFill>
                  <a:srgbClr val="FF0000"/>
                </a:solidFill>
              </a:rPr>
              <a:t>sustancia natural </a:t>
            </a:r>
            <a:r>
              <a:rPr lang="es-CO" i="1" dirty="0">
                <a:solidFill>
                  <a:srgbClr val="FF0000"/>
                </a:solidFill>
              </a:rPr>
              <a:t>o artificial que al ser introducidas por cualquier vía </a:t>
            </a:r>
            <a:r>
              <a:rPr lang="es-CO" b="1" i="1" dirty="0">
                <a:solidFill>
                  <a:srgbClr val="FF0000"/>
                </a:solidFill>
                <a:latin typeface="Agency FB" pitchFamily="34" charset="0"/>
              </a:rPr>
              <a:t>(oral, </a:t>
            </a:r>
            <a:r>
              <a:rPr lang="es-CO" b="1" i="1" dirty="0" smtClean="0">
                <a:solidFill>
                  <a:srgbClr val="FF0000"/>
                </a:solidFill>
                <a:latin typeface="Agency FB" pitchFamily="34" charset="0"/>
              </a:rPr>
              <a:t>nasal, intravenosa</a:t>
            </a:r>
            <a:r>
              <a:rPr lang="es-CO" b="1" i="1" dirty="0">
                <a:solidFill>
                  <a:srgbClr val="FF0000"/>
                </a:solidFill>
                <a:latin typeface="Agency FB" pitchFamily="34" charset="0"/>
              </a:rPr>
              <a:t>, intramuscular)</a:t>
            </a:r>
            <a:r>
              <a:rPr lang="es-CO" i="1" dirty="0">
                <a:solidFill>
                  <a:srgbClr val="FF0000"/>
                </a:solidFill>
              </a:rPr>
              <a:t> ejerce un efecto sobre el Sistema Nervioso </a:t>
            </a:r>
            <a:r>
              <a:rPr lang="es-CO" i="1" dirty="0" smtClean="0">
                <a:solidFill>
                  <a:srgbClr val="FF0000"/>
                </a:solidFill>
              </a:rPr>
              <a:t>Central y </a:t>
            </a:r>
            <a:r>
              <a:rPr lang="es-CO" i="1" dirty="0">
                <a:solidFill>
                  <a:srgbClr val="FF0000"/>
                </a:solidFill>
              </a:rPr>
              <a:t>son capaces de alterar las emociones, percepciones, estado de ánimo o </a:t>
            </a:r>
            <a:r>
              <a:rPr lang="es-CO" i="1" dirty="0" smtClean="0">
                <a:solidFill>
                  <a:srgbClr val="FF0000"/>
                </a:solidFill>
              </a:rPr>
              <a:t>inhibir el </a:t>
            </a:r>
            <a:r>
              <a:rPr lang="es-CO" i="1" dirty="0">
                <a:solidFill>
                  <a:srgbClr val="FF0000"/>
                </a:solidFill>
              </a:rPr>
              <a:t>dolor de la persona que las consume.</a:t>
            </a:r>
          </a:p>
          <a:p>
            <a:r>
              <a:rPr lang="es-CO" dirty="0"/>
              <a:t>.</a:t>
            </a:r>
          </a:p>
        </p:txBody>
      </p:sp>
    </p:spTree>
    <p:extLst>
      <p:ext uri="{BB962C8B-B14F-4D97-AF65-F5344CB8AC3E}">
        <p14:creationId xmlns:p14="http://schemas.microsoft.com/office/powerpoint/2010/main" val="18057313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4800" b="1" i="1" dirty="0" smtClean="0">
                <a:solidFill>
                  <a:srgbClr val="0070C0"/>
                </a:solidFill>
                <a:latin typeface="Agency FB" pitchFamily="34" charset="0"/>
              </a:rPr>
              <a:t>¿Cuáles son las principales SPA?</a:t>
            </a:r>
            <a:endParaRPr lang="es-CO" sz="4800" b="1" i="1" dirty="0">
              <a:solidFill>
                <a:srgbClr val="0070C0"/>
              </a:solidFill>
              <a:latin typeface="Agency FB"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31888786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201966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395536" y="260648"/>
            <a:ext cx="8229600" cy="1143000"/>
          </a:xfrm>
        </p:spPr>
        <p:txBody>
          <a:bodyPr>
            <a:normAutofit fontScale="90000"/>
          </a:bodyPr>
          <a:lstStyle/>
          <a:p>
            <a:r>
              <a:rPr lang="es-CO" b="1" i="1" dirty="0" smtClean="0">
                <a:solidFill>
                  <a:srgbClr val="0070C0"/>
                </a:solidFill>
              </a:rPr>
              <a:t>Bebidas que contienen cafeína y afectan al sistema nervioso central</a:t>
            </a:r>
            <a:endParaRPr lang="es-CO" b="1" i="1" dirty="0">
              <a:solidFill>
                <a:srgbClr val="0070C0"/>
              </a:solidFill>
            </a:endParaRPr>
          </a:p>
        </p:txBody>
      </p:sp>
      <p:pic>
        <p:nvPicPr>
          <p:cNvPr id="1026" name="Picture 2" descr="http://saludablemente.info/wp-content/uploads/2010/10/cafe%C3%AD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556792"/>
            <a:ext cx="8712968"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2549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845224585"/>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48405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0070C0"/>
                </a:solidFill>
              </a:rPr>
              <a:t>PRINCIPALES EFECTOS</a:t>
            </a:r>
            <a:endParaRPr lang="es-CO" b="1" i="1" dirty="0">
              <a:solidFill>
                <a:srgbClr val="0070C0"/>
              </a:solidFill>
            </a:endParaRPr>
          </a:p>
        </p:txBody>
      </p:sp>
      <p:sp>
        <p:nvSpPr>
          <p:cNvPr id="3" name="2 Marcador de contenido"/>
          <p:cNvSpPr>
            <a:spLocks noGrp="1"/>
          </p:cNvSpPr>
          <p:nvPr>
            <p:ph idx="1"/>
          </p:nvPr>
        </p:nvSpPr>
        <p:spPr>
          <a:xfrm>
            <a:off x="457200" y="1600200"/>
            <a:ext cx="4762872" cy="4709119"/>
          </a:xfrm>
        </p:spPr>
        <p:txBody>
          <a:bodyPr>
            <a:normAutofit/>
          </a:bodyPr>
          <a:lstStyle/>
          <a:p>
            <a:pPr marL="0" indent="0" algn="ctr">
              <a:buNone/>
            </a:pPr>
            <a:endParaRPr lang="es-CO" dirty="0" smtClean="0"/>
          </a:p>
          <a:p>
            <a:pPr marL="0" indent="0" algn="ctr">
              <a:buNone/>
            </a:pPr>
            <a:r>
              <a:rPr lang="es-CO" dirty="0" smtClean="0"/>
              <a:t>Conozca de manera muy general en qué consisten. Recuerde que los del alcohol se explicaron anteriormente y que los alucinógenos producen, como su nombre lo indica, alucinaciones.</a:t>
            </a:r>
            <a:endParaRPr lang="es-CO" dirty="0"/>
          </a:p>
        </p:txBody>
      </p:sp>
      <p:pic>
        <p:nvPicPr>
          <p:cNvPr id="1026" name="Picture 2" descr="http://t2.gstatic.com/images?q=tbn:ANd9GcRE6tUG0-sNuVGjT1fpwaftfbQwNXfwHixHVSgK8iHHUF_jW3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564904"/>
            <a:ext cx="3456384" cy="2664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62866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376056827"/>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885434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385041437"/>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25650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4800" b="1" i="1" dirty="0" smtClean="0">
                <a:solidFill>
                  <a:srgbClr val="0070C0"/>
                </a:solidFill>
              </a:rPr>
              <a:t>Marihuana</a:t>
            </a:r>
            <a:endParaRPr lang="es-CO" sz="4800" b="1" i="1" dirty="0">
              <a:solidFill>
                <a:srgbClr val="0070C0"/>
              </a:solidFill>
            </a:endParaRPr>
          </a:p>
        </p:txBody>
      </p:sp>
      <p:sp>
        <p:nvSpPr>
          <p:cNvPr id="3" name="2 Marcador de contenido"/>
          <p:cNvSpPr>
            <a:spLocks noGrp="1"/>
          </p:cNvSpPr>
          <p:nvPr>
            <p:ph idx="1"/>
          </p:nvPr>
        </p:nvSpPr>
        <p:spPr>
          <a:xfrm>
            <a:off x="457200" y="1600201"/>
            <a:ext cx="4762872" cy="2692896"/>
          </a:xfrm>
        </p:spPr>
        <p:txBody>
          <a:bodyPr>
            <a:normAutofit fontScale="77500" lnSpcReduction="20000"/>
          </a:bodyPr>
          <a:lstStyle/>
          <a:p>
            <a:pPr marL="0" indent="0">
              <a:buNone/>
            </a:pPr>
            <a:r>
              <a:rPr lang="es-CO" dirty="0" smtClean="0"/>
              <a:t>A corto plazo su consumo genera resequedad de la boca, ojos rojos e irritados, interés en estímulos visuales, auditivos o gustativos, alteración de la percepción del tiempo, aumento del apetito, somnolencia, dificultad motora y aletargamiento. </a:t>
            </a:r>
            <a:endParaRPr lang="es-CO" dirty="0"/>
          </a:p>
        </p:txBody>
      </p:sp>
      <p:pic>
        <p:nvPicPr>
          <p:cNvPr id="1026" name="Picture 2" descr="http://us.123rf.com/400wm/400/400/luiscar/luiscar1210/luiscar121000011/15716836-hoja-de-marihuana-y-cigarrillo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1628800"/>
            <a:ext cx="3276364" cy="266429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539552" y="4581128"/>
            <a:ext cx="8244916" cy="1569660"/>
          </a:xfrm>
          <a:prstGeom prst="rect">
            <a:avLst/>
          </a:prstGeom>
        </p:spPr>
        <p:txBody>
          <a:bodyPr wrap="square">
            <a:spAutoFit/>
          </a:bodyPr>
          <a:lstStyle/>
          <a:p>
            <a:pPr algn="ctr"/>
            <a:r>
              <a:rPr lang="es-CO" sz="2400" dirty="0"/>
              <a:t>Además, si su consumo es crónico, hay un impacto en los procesos cognitivos, es decir, en la organización y procesamiento de la información </a:t>
            </a:r>
            <a:r>
              <a:rPr lang="es-CO" sz="2400" dirty="0">
                <a:latin typeface="Agency FB" pitchFamily="34" charset="0"/>
              </a:rPr>
              <a:t>(memoria, atención, aprendizaje , capacidad de solución de problemas, percepción</a:t>
            </a:r>
            <a:r>
              <a:rPr lang="es-CO" sz="2400" dirty="0"/>
              <a:t>), planeación y toma de </a:t>
            </a:r>
            <a:r>
              <a:rPr lang="es-CO" sz="2400" dirty="0" smtClean="0"/>
              <a:t>decisiones.</a:t>
            </a:r>
            <a:endParaRPr lang="es-CO" sz="2400" dirty="0"/>
          </a:p>
        </p:txBody>
      </p:sp>
    </p:spTree>
    <p:extLst>
      <p:ext uri="{BB962C8B-B14F-4D97-AF65-F5344CB8AC3E}">
        <p14:creationId xmlns:p14="http://schemas.microsoft.com/office/powerpoint/2010/main" val="323141895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332164280"/>
              </p:ext>
            </p:extLst>
          </p:nvPr>
        </p:nvGraphicFramePr>
        <p:xfrm>
          <a:off x="457200" y="980728"/>
          <a:ext cx="8229600" cy="51454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149682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518262497"/>
              </p:ext>
            </p:extLst>
          </p:nvPr>
        </p:nvGraphicFramePr>
        <p:xfrm>
          <a:off x="395536" y="1052736"/>
          <a:ext cx="8229600" cy="4929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3797677"/>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0070C0"/>
                </a:solidFill>
              </a:rPr>
              <a:t>CONCEPTOS CLAVES</a:t>
            </a:r>
            <a:endParaRPr lang="es-CO" b="1" i="1" dirty="0">
              <a:solidFill>
                <a:srgbClr val="0070C0"/>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69308418"/>
              </p:ext>
            </p:extLst>
          </p:nvPr>
        </p:nvGraphicFramePr>
        <p:xfrm>
          <a:off x="457200" y="1600200"/>
          <a:ext cx="8229600"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489732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92500" lnSpcReduction="20000"/>
          </a:bodyPr>
          <a:lstStyle/>
          <a:p>
            <a:pPr marL="0" indent="0">
              <a:buNone/>
            </a:pPr>
            <a:r>
              <a:rPr lang="es-CO" b="1" u="sng" dirty="0" smtClean="0"/>
              <a:t>Dependencia:</a:t>
            </a:r>
            <a:r>
              <a:rPr lang="es-CO" dirty="0" smtClean="0"/>
              <a:t> se desarrolla cuando se cumplen por lo menos tres de estos criterios en un periodo de un año.</a:t>
            </a:r>
          </a:p>
          <a:p>
            <a:pPr marL="0" indent="0">
              <a:buNone/>
            </a:pPr>
            <a:r>
              <a:rPr lang="es-CO" dirty="0" smtClean="0"/>
              <a:t>1). </a:t>
            </a:r>
            <a:r>
              <a:rPr lang="es-CO" b="1" dirty="0" smtClean="0">
                <a:solidFill>
                  <a:srgbClr val="FF0000"/>
                </a:solidFill>
              </a:rPr>
              <a:t>Tolerancia.</a:t>
            </a:r>
          </a:p>
          <a:p>
            <a:pPr marL="0" indent="0">
              <a:buNone/>
            </a:pPr>
            <a:r>
              <a:rPr lang="es-CO" dirty="0" smtClean="0"/>
              <a:t>2).</a:t>
            </a:r>
            <a:r>
              <a:rPr lang="es-CO" b="1" dirty="0" smtClean="0">
                <a:solidFill>
                  <a:srgbClr val="002060"/>
                </a:solidFill>
              </a:rPr>
              <a:t> Síndrome de abstinencia.</a:t>
            </a:r>
          </a:p>
          <a:p>
            <a:pPr marL="0" indent="0">
              <a:buNone/>
            </a:pPr>
            <a:r>
              <a:rPr lang="es-CO" dirty="0" smtClean="0"/>
              <a:t>3). </a:t>
            </a:r>
            <a:r>
              <a:rPr lang="es-CO" b="1" dirty="0" smtClean="0">
                <a:solidFill>
                  <a:srgbClr val="00B0F0"/>
                </a:solidFill>
              </a:rPr>
              <a:t>Uso de las SPA por más tiempo del que se pretendía.</a:t>
            </a:r>
          </a:p>
          <a:p>
            <a:pPr marL="0" indent="0">
              <a:buNone/>
            </a:pPr>
            <a:r>
              <a:rPr lang="es-CO" dirty="0" smtClean="0"/>
              <a:t>4). </a:t>
            </a:r>
            <a:r>
              <a:rPr lang="es-CO" b="1" dirty="0" smtClean="0">
                <a:solidFill>
                  <a:srgbClr val="7030A0"/>
                </a:solidFill>
              </a:rPr>
              <a:t>Reconocimiento de su uso excesivo e intento por reducir el consumo sin éxito.</a:t>
            </a:r>
          </a:p>
          <a:p>
            <a:pPr marL="0" indent="0">
              <a:buNone/>
            </a:pPr>
            <a:r>
              <a:rPr lang="es-CO" dirty="0" smtClean="0"/>
              <a:t>5). </a:t>
            </a:r>
            <a:r>
              <a:rPr lang="es-CO" b="1" dirty="0" smtClean="0">
                <a:solidFill>
                  <a:srgbClr val="C00000"/>
                </a:solidFill>
              </a:rPr>
              <a:t>Gastar mucho tiempo en recuperarse del consumo.</a:t>
            </a:r>
          </a:p>
          <a:p>
            <a:pPr marL="0" indent="0">
              <a:buNone/>
            </a:pPr>
            <a:r>
              <a:rPr lang="es-CO" dirty="0" smtClean="0"/>
              <a:t>6). </a:t>
            </a:r>
            <a:r>
              <a:rPr lang="es-CO" b="1" dirty="0" smtClean="0">
                <a:solidFill>
                  <a:srgbClr val="FFC000"/>
                </a:solidFill>
              </a:rPr>
              <a:t>Seguir consumiendo a pesar de las consecuencias.</a:t>
            </a:r>
          </a:p>
          <a:p>
            <a:pPr marL="0" indent="0">
              <a:buNone/>
            </a:pPr>
            <a:r>
              <a:rPr lang="es-CO" dirty="0" smtClean="0"/>
              <a:t>7). </a:t>
            </a:r>
            <a:r>
              <a:rPr lang="es-CO" b="1" dirty="0" smtClean="0">
                <a:solidFill>
                  <a:schemeClr val="accent6">
                    <a:lumMod val="75000"/>
                  </a:schemeClr>
                </a:solidFill>
              </a:rPr>
              <a:t>Abandono de muchas actividades (recreativas, sociales y familiares).</a:t>
            </a:r>
            <a:endParaRPr lang="es-CO" b="1" dirty="0">
              <a:solidFill>
                <a:schemeClr val="accent6">
                  <a:lumMod val="75000"/>
                </a:schemeClr>
              </a:solidFill>
            </a:endParaRPr>
          </a:p>
        </p:txBody>
      </p:sp>
    </p:spTree>
    <p:extLst>
      <p:ext uri="{BB962C8B-B14F-4D97-AF65-F5344CB8AC3E}">
        <p14:creationId xmlns:p14="http://schemas.microsoft.com/office/powerpoint/2010/main" val="262887803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4" end="4"/>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6" end="6"/>
                                            </p:txEl>
                                          </p:spTgt>
                                        </p:tgtEl>
                                      </p:cBhvr>
                                    </p:animEffect>
                                  </p:childTnLst>
                                </p:cTn>
                              </p:par>
                              <p:par>
                                <p:cTn id="41" presetID="31" presetClass="entr" presetSubtype="0"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p:cTn id="4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332656"/>
            <a:ext cx="8229600" cy="5976664"/>
          </a:xfrm>
        </p:spPr>
        <p:txBody>
          <a:bodyPr/>
          <a:lstStyle/>
          <a:p>
            <a:pPr marL="0" indent="0">
              <a:buNone/>
            </a:pPr>
            <a:endParaRPr lang="es-CO" b="1" u="sng" dirty="0" smtClean="0"/>
          </a:p>
          <a:p>
            <a:pPr marL="0" indent="0">
              <a:buNone/>
            </a:pPr>
            <a:r>
              <a:rPr lang="es-CO" b="1" u="sng" dirty="0" smtClean="0"/>
              <a:t>Abuso:</a:t>
            </a:r>
            <a:r>
              <a:rPr lang="es-CO" dirty="0" smtClean="0"/>
              <a:t> Es el uso recurrente de SPA que causa malestar o trastornos significativos a nivel físico o psicológico. Además, se presentan uno o más de estos criterios durante un año.</a:t>
            </a:r>
          </a:p>
          <a:p>
            <a:pPr marL="0" indent="0">
              <a:buNone/>
            </a:pPr>
            <a:r>
              <a:rPr lang="es-CO" dirty="0" smtClean="0"/>
              <a:t>1). </a:t>
            </a:r>
            <a:r>
              <a:rPr lang="es-CO" b="1" dirty="0" smtClean="0">
                <a:solidFill>
                  <a:schemeClr val="accent6">
                    <a:lumMod val="75000"/>
                  </a:schemeClr>
                </a:solidFill>
              </a:rPr>
              <a:t>Fracaso en el cumplimiento de obligaciones.</a:t>
            </a:r>
          </a:p>
          <a:p>
            <a:pPr marL="0" indent="0">
              <a:buNone/>
            </a:pPr>
            <a:r>
              <a:rPr lang="es-CO" dirty="0" smtClean="0"/>
              <a:t>2). </a:t>
            </a:r>
            <a:r>
              <a:rPr lang="es-CO" b="1" dirty="0" smtClean="0">
                <a:solidFill>
                  <a:srgbClr val="FF0000"/>
                </a:solidFill>
              </a:rPr>
              <a:t>Toma de riesgos físicos.</a:t>
            </a:r>
          </a:p>
          <a:p>
            <a:pPr marL="0" indent="0">
              <a:buNone/>
            </a:pPr>
            <a:r>
              <a:rPr lang="es-CO" dirty="0" smtClean="0"/>
              <a:t>3). </a:t>
            </a:r>
            <a:r>
              <a:rPr lang="es-CO" b="1" dirty="0" smtClean="0">
                <a:solidFill>
                  <a:srgbClr val="00B0F0"/>
                </a:solidFill>
              </a:rPr>
              <a:t>Problemas legales asociados con el consumo.</a:t>
            </a:r>
          </a:p>
          <a:p>
            <a:pPr marL="0" indent="0">
              <a:buNone/>
            </a:pPr>
            <a:r>
              <a:rPr lang="es-CO" dirty="0" smtClean="0"/>
              <a:t>4). </a:t>
            </a:r>
            <a:r>
              <a:rPr lang="es-CO" b="1" dirty="0" smtClean="0">
                <a:solidFill>
                  <a:srgbClr val="002060"/>
                </a:solidFill>
              </a:rPr>
              <a:t>Constantes dificultades sociales e interpersonales a causa del consumo.</a:t>
            </a:r>
            <a:endParaRPr lang="es-CO" b="1" dirty="0">
              <a:solidFill>
                <a:srgbClr val="002060"/>
              </a:solidFill>
            </a:endParaRPr>
          </a:p>
        </p:txBody>
      </p:sp>
    </p:spTree>
    <p:extLst>
      <p:ext uri="{BB962C8B-B14F-4D97-AF65-F5344CB8AC3E}">
        <p14:creationId xmlns:p14="http://schemas.microsoft.com/office/powerpoint/2010/main" val="91400378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p:cTn id="2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00B0F0"/>
                </a:solidFill>
              </a:rPr>
              <a:t>¿Porqué el consumo de las SPA es peligroso?</a:t>
            </a:r>
            <a:endParaRPr lang="es-CO" b="1" i="1" dirty="0">
              <a:solidFill>
                <a:srgbClr val="00B0F0"/>
              </a:solidFill>
            </a:endParaRPr>
          </a:p>
        </p:txBody>
      </p:sp>
      <p:sp>
        <p:nvSpPr>
          <p:cNvPr id="3" name="2 Marcador de contenido"/>
          <p:cNvSpPr>
            <a:spLocks noGrp="1"/>
          </p:cNvSpPr>
          <p:nvPr>
            <p:ph sz="half" idx="1"/>
          </p:nvPr>
        </p:nvSpPr>
        <p:spPr>
          <a:xfrm>
            <a:off x="457200" y="1600200"/>
            <a:ext cx="3322712" cy="4525963"/>
          </a:xfrm>
        </p:spPr>
        <p:txBody>
          <a:bodyPr>
            <a:normAutofit fontScale="77500" lnSpcReduction="20000"/>
          </a:bodyPr>
          <a:lstStyle/>
          <a:p>
            <a:pPr marL="0" lvl="0" indent="0" algn="ctr">
              <a:buNone/>
            </a:pPr>
            <a:r>
              <a:rPr lang="es-CO" dirty="0" smtClean="0"/>
              <a:t>Recuerda que las SPA son aquellas </a:t>
            </a:r>
            <a:r>
              <a:rPr lang="es-CO" dirty="0"/>
              <a:t>drogas que modifican el funcionamiento del sistema nervioso </a:t>
            </a:r>
            <a:r>
              <a:rPr lang="es-CO" dirty="0" smtClean="0"/>
              <a:t>central.</a:t>
            </a:r>
          </a:p>
          <a:p>
            <a:pPr marL="0" lvl="0" indent="0" algn="ctr">
              <a:buNone/>
            </a:pPr>
            <a:r>
              <a:rPr lang="es-CO" dirty="0" smtClean="0"/>
              <a:t>La respuesta es simple. El único tesoro de los seres humanos es el cerebro y el consumo de SPA tiene un elevado riesgo de modificar de manera permanente su funcionamiento.</a:t>
            </a:r>
          </a:p>
          <a:p>
            <a:pPr marL="0" lvl="0" indent="0" algn="ctr">
              <a:buNone/>
            </a:pPr>
            <a:r>
              <a:rPr lang="es-CO" dirty="0"/>
              <a:t>Pero, además, todas las áreas fundamentales de la vida se ven alteradas:</a:t>
            </a:r>
          </a:p>
        </p:txBody>
      </p:sp>
      <p:sp>
        <p:nvSpPr>
          <p:cNvPr id="4" name="3 Marcador de contenido"/>
          <p:cNvSpPr>
            <a:spLocks noGrp="1"/>
          </p:cNvSpPr>
          <p:nvPr>
            <p:ph sz="half" idx="2"/>
          </p:nvPr>
        </p:nvSpPr>
        <p:spPr>
          <a:xfrm>
            <a:off x="5076056" y="1600200"/>
            <a:ext cx="3610744" cy="4525963"/>
          </a:xfrm>
        </p:spPr>
        <p:txBody>
          <a:bodyPr>
            <a:normAutofit fontScale="77500" lnSpcReduction="20000"/>
          </a:bodyPr>
          <a:lstStyle/>
          <a:p>
            <a:pPr marL="0" indent="0" algn="ctr">
              <a:buNone/>
            </a:pPr>
            <a:r>
              <a:rPr lang="es-CO" dirty="0" smtClean="0"/>
              <a:t>la social, especialmente a nivel familiar; la dimensión cognoscitiva (pierde la capacidad de entender), laboral y económica, la vida afectiva y sexual; la salud física y psicológica. Y, como si fuera poco, su consumo en encuentra asociado con otros problemas, como la delincuencia, la violencia, el fracaso académico, las afecciones de transmisión sexual y los embarazos no deseados.</a:t>
            </a:r>
            <a:endParaRPr lang="es-CO" dirty="0"/>
          </a:p>
        </p:txBody>
      </p:sp>
      <p:sp>
        <p:nvSpPr>
          <p:cNvPr id="5" name="4 Abrir llave"/>
          <p:cNvSpPr/>
          <p:nvPr/>
        </p:nvSpPr>
        <p:spPr>
          <a:xfrm>
            <a:off x="4788024" y="1556792"/>
            <a:ext cx="515488" cy="432048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Cerrar llave"/>
          <p:cNvSpPr/>
          <p:nvPr/>
        </p:nvSpPr>
        <p:spPr>
          <a:xfrm>
            <a:off x="3779912" y="1556792"/>
            <a:ext cx="360040" cy="43204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189651162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 calcmode="lin" valueType="num">
                                      <p:cBhvr>
                                        <p:cTn id="29"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Autofit/>
          </a:bodyPr>
          <a:lstStyle/>
          <a:p>
            <a:r>
              <a:rPr lang="es-CO" b="1" i="1" dirty="0" smtClean="0">
                <a:solidFill>
                  <a:srgbClr val="00B0F0"/>
                </a:solidFill>
              </a:rPr>
              <a:t>¿Es el consumo de drogas una enfermedad?</a:t>
            </a:r>
            <a:endParaRPr lang="es-CO" b="1" i="1" dirty="0">
              <a:solidFill>
                <a:srgbClr val="00B0F0"/>
              </a:solidFill>
            </a:endParaRPr>
          </a:p>
        </p:txBody>
      </p:sp>
      <p:graphicFrame>
        <p:nvGraphicFramePr>
          <p:cNvPr id="2" name="1 Marcador de contenido"/>
          <p:cNvGraphicFramePr>
            <a:graphicFrameLocks noGrp="1"/>
          </p:cNvGraphicFramePr>
          <p:nvPr>
            <p:ph idx="1"/>
            <p:extLst>
              <p:ext uri="{D42A27DB-BD31-4B8C-83A1-F6EECF244321}">
                <p14:modId xmlns:p14="http://schemas.microsoft.com/office/powerpoint/2010/main" val="894668506"/>
              </p:ext>
            </p:extLst>
          </p:nvPr>
        </p:nvGraphicFramePr>
        <p:xfrm>
          <a:off x="467544" y="184482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07079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772732846"/>
              </p:ext>
            </p:extLst>
          </p:nvPr>
        </p:nvGraphicFramePr>
        <p:xfrm>
          <a:off x="457200" y="692696"/>
          <a:ext cx="8229600" cy="5433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76918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En definitiva: </a:t>
            </a:r>
            <a:r>
              <a:rPr lang="es-CO" b="1" i="1" dirty="0" smtClean="0">
                <a:solidFill>
                  <a:srgbClr val="0070C0"/>
                </a:solidFill>
                <a:latin typeface="Agency FB" pitchFamily="34" charset="0"/>
              </a:rPr>
              <a:t>¿Dónde está la raíz del problema?</a:t>
            </a:r>
            <a:endParaRPr lang="es-CO" b="1" i="1" dirty="0">
              <a:solidFill>
                <a:srgbClr val="0070C0"/>
              </a:solidFill>
              <a:latin typeface="Agency FB"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330630755"/>
              </p:ext>
            </p:extLst>
          </p:nvPr>
        </p:nvGraphicFramePr>
        <p:xfrm>
          <a:off x="457200" y="1600200"/>
          <a:ext cx="822960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34004217"/>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953916343"/>
              </p:ext>
            </p:extLst>
          </p:nvPr>
        </p:nvGraphicFramePr>
        <p:xfrm>
          <a:off x="457200" y="404664"/>
          <a:ext cx="8229600"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971600" y="5805264"/>
            <a:ext cx="7920880" cy="646331"/>
          </a:xfrm>
          <a:prstGeom prst="rect">
            <a:avLst/>
          </a:prstGeom>
        </p:spPr>
        <p:txBody>
          <a:bodyPr wrap="square">
            <a:spAutoFit/>
          </a:bodyPr>
          <a:lstStyle/>
          <a:p>
            <a:r>
              <a:rPr lang="es-CO" dirty="0"/>
              <a:t>Que Dios le bendiga es mi oración. Amen</a:t>
            </a:r>
            <a:r>
              <a:rPr lang="es-CO" dirty="0" smtClean="0"/>
              <a:t>.</a:t>
            </a:r>
          </a:p>
          <a:p>
            <a:r>
              <a:rPr lang="es-CO" dirty="0" smtClean="0"/>
              <a:t> </a:t>
            </a:r>
            <a:r>
              <a:rPr lang="es-CO" dirty="0"/>
              <a:t>No se </a:t>
            </a:r>
            <a:r>
              <a:rPr lang="es-CO" dirty="0" smtClean="0"/>
              <a:t>pierda </a:t>
            </a:r>
            <a:r>
              <a:rPr lang="es-CO" dirty="0"/>
              <a:t>el siguiente tema: «</a:t>
            </a:r>
            <a:r>
              <a:rPr lang="es-CO" b="1" dirty="0">
                <a:solidFill>
                  <a:srgbClr val="FF0000"/>
                </a:solidFill>
              </a:rPr>
              <a:t>Consumo de drogas, tendencias y prevención</a:t>
            </a:r>
            <a:r>
              <a:rPr lang="es-CO" dirty="0"/>
              <a:t>»</a:t>
            </a:r>
          </a:p>
        </p:txBody>
      </p:sp>
    </p:spTree>
    <p:extLst>
      <p:ext uri="{BB962C8B-B14F-4D97-AF65-F5344CB8AC3E}">
        <p14:creationId xmlns:p14="http://schemas.microsoft.com/office/powerpoint/2010/main" val="5475436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1816</Words>
  <Application>Microsoft Office PowerPoint</Application>
  <PresentationFormat>Presentación en pantalla (4:3)</PresentationFormat>
  <Paragraphs>75</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Y los bendijo dios: Clase 11</vt:lpstr>
      <vt:lpstr>Introducción</vt:lpstr>
      <vt:lpstr>Presentación de PowerPoint</vt:lpstr>
      <vt:lpstr>Dios quiere que mantengamos nuestros cuerpos en santidad, es por eso que Satanás se ha propuesto destruirnos de diversas formas, el sexo, enfermedades, bulimia, anorexia, glotonería y ahora con las drogas.   </vt:lpstr>
      <vt:lpstr>Presentación de PowerPoint</vt:lpstr>
      <vt:lpstr>¿Cuáles son las principales SPA?</vt:lpstr>
      <vt:lpstr>Bebidas que contienen cafeína y afectan al sistema nervioso central</vt:lpstr>
      <vt:lpstr>Presentación de PowerPoint</vt:lpstr>
      <vt:lpstr>PRINCIPALES EFECTOS</vt:lpstr>
      <vt:lpstr>Presentación de PowerPoint</vt:lpstr>
      <vt:lpstr>Presentación de PowerPoint</vt:lpstr>
      <vt:lpstr>Marihuana</vt:lpstr>
      <vt:lpstr>Presentación de PowerPoint</vt:lpstr>
      <vt:lpstr>Presentación de PowerPoint</vt:lpstr>
      <vt:lpstr>CONCEPTOS CLAVES</vt:lpstr>
      <vt:lpstr>Presentación de PowerPoint</vt:lpstr>
      <vt:lpstr>Presentación de PowerPoint</vt:lpstr>
      <vt:lpstr>¿Porqué el consumo de las SPA es peligroso?</vt:lpstr>
      <vt:lpstr>¿Es el consumo de drogas una enfermedad?</vt:lpstr>
      <vt:lpstr>Presentación de PowerPoint</vt:lpstr>
      <vt:lpstr>En definitiva: ¿Dónde está la raíz del problema?</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 Clase 11</dc:title>
  <dc:creator>FAMILIA FIERRO CH</dc:creator>
  <cp:lastModifiedBy>FAMILIA FIERRO CH</cp:lastModifiedBy>
  <cp:revision>2</cp:revision>
  <dcterms:created xsi:type="dcterms:W3CDTF">2013-09-03T12:49:18Z</dcterms:created>
  <dcterms:modified xsi:type="dcterms:W3CDTF">2013-09-19T12:33:04Z</dcterms:modified>
</cp:coreProperties>
</file>