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iagrams/_rels/data2.xml.rels><?xml version="1.0" encoding="UTF-8" standalone="yes"?>
<Relationships xmlns="http://schemas.openxmlformats.org/package/2006/relationships"><Relationship Id="rId1" Type="http://schemas.openxmlformats.org/officeDocument/2006/relationships/image" Target="../media/image11.png"/></Relationships>
</file>

<file path=ppt/diagrams/_rels/data3.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09AB27-A534-448E-B4E7-BB7CD649A23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06ADC709-8C4C-4E8B-AD2C-B89C0CA083C9}">
      <dgm:prSet custT="1"/>
      <dgm:spPr>
        <a:solidFill>
          <a:srgbClr val="FF0000"/>
        </a:solidFill>
      </dgm:spPr>
      <dgm:t>
        <a:bodyPr/>
        <a:lstStyle/>
        <a:p>
          <a:pPr rtl="0"/>
          <a:r>
            <a:rPr lang="es-CO" sz="2800" b="1" dirty="0" smtClean="0"/>
            <a:t>6</a:t>
          </a:r>
          <a:r>
            <a:rPr lang="es-CO" sz="2000" dirty="0" smtClean="0"/>
            <a:t>. En las ciudades grandes se ha incrementado el consumo de ciertas sustancias sintéticas como el Popper y el dicloruro de metilo o «dick».</a:t>
          </a:r>
          <a:endParaRPr lang="es-CO" sz="2000" dirty="0"/>
        </a:p>
      </dgm:t>
    </dgm:pt>
    <dgm:pt modelId="{71EDA360-935D-4E3C-9C0A-1E5D223FD65D}" type="parTrans" cxnId="{E407F176-E679-48A1-937A-043E1B9F82CC}">
      <dgm:prSet/>
      <dgm:spPr/>
      <dgm:t>
        <a:bodyPr/>
        <a:lstStyle/>
        <a:p>
          <a:endParaRPr lang="es-CO"/>
        </a:p>
      </dgm:t>
    </dgm:pt>
    <dgm:pt modelId="{7230F7B0-AC52-4322-A3CD-8BCCBDD17BD6}" type="sibTrans" cxnId="{E407F176-E679-48A1-937A-043E1B9F82CC}">
      <dgm:prSet/>
      <dgm:spPr/>
      <dgm:t>
        <a:bodyPr/>
        <a:lstStyle/>
        <a:p>
          <a:endParaRPr lang="es-CO"/>
        </a:p>
      </dgm:t>
    </dgm:pt>
    <dgm:pt modelId="{A98F7F35-9E10-4416-BDB9-B40059F7FD98}">
      <dgm:prSet custT="1"/>
      <dgm:spPr>
        <a:solidFill>
          <a:srgbClr val="FF0000"/>
        </a:solidFill>
      </dgm:spPr>
      <dgm:t>
        <a:bodyPr/>
        <a:lstStyle/>
        <a:p>
          <a:pPr rtl="0"/>
          <a:r>
            <a:rPr lang="es-CO" sz="2800" b="1" dirty="0" smtClean="0"/>
            <a:t>7</a:t>
          </a:r>
          <a:r>
            <a:rPr lang="es-CO" sz="2000" dirty="0" smtClean="0"/>
            <a:t>. Ha habido una disminución importante del consumo de bazuco (pasta básica de cocaína), cuyo uso se limita cada vez más a poblaciones marginalizadas.</a:t>
          </a:r>
          <a:endParaRPr lang="es-CO" sz="2000" dirty="0"/>
        </a:p>
      </dgm:t>
    </dgm:pt>
    <dgm:pt modelId="{22C6A922-971B-47BB-A070-F629DF18D940}" type="parTrans" cxnId="{0F2D94E0-85A9-4BF0-BF13-BD72CD914D8E}">
      <dgm:prSet/>
      <dgm:spPr/>
      <dgm:t>
        <a:bodyPr/>
        <a:lstStyle/>
        <a:p>
          <a:endParaRPr lang="es-CO"/>
        </a:p>
      </dgm:t>
    </dgm:pt>
    <dgm:pt modelId="{9CDD42EE-FA79-42F5-BCCA-3C2A8D939F12}" type="sibTrans" cxnId="{0F2D94E0-85A9-4BF0-BF13-BD72CD914D8E}">
      <dgm:prSet/>
      <dgm:spPr/>
      <dgm:t>
        <a:bodyPr/>
        <a:lstStyle/>
        <a:p>
          <a:endParaRPr lang="es-CO"/>
        </a:p>
      </dgm:t>
    </dgm:pt>
    <dgm:pt modelId="{F8A5B5FA-A2FD-4FC7-8268-F81F36F58DCB}">
      <dgm:prSet custT="1"/>
      <dgm:spPr>
        <a:solidFill>
          <a:srgbClr val="FF0000"/>
        </a:solidFill>
      </dgm:spPr>
      <dgm:t>
        <a:bodyPr/>
        <a:lstStyle/>
        <a:p>
          <a:pPr rtl="0"/>
          <a:r>
            <a:rPr lang="es-CO" sz="2800" b="1" dirty="0" smtClean="0"/>
            <a:t>8</a:t>
          </a:r>
          <a:r>
            <a:rPr lang="es-CO" sz="1900" dirty="0" smtClean="0"/>
            <a:t>. La necesidad de desarrollar sistemas preventivos, dentro de las cuales se inserten programas y campañas preventivas, adquiere cada vez más un carácter agudo.</a:t>
          </a:r>
          <a:endParaRPr lang="es-CO" sz="1900" dirty="0"/>
        </a:p>
      </dgm:t>
    </dgm:pt>
    <dgm:pt modelId="{7247E2DD-4F64-4FEB-8BAF-8C3BBEB32C02}" type="parTrans" cxnId="{B2F39109-093F-401B-8D56-0EF7662C996F}">
      <dgm:prSet/>
      <dgm:spPr/>
      <dgm:t>
        <a:bodyPr/>
        <a:lstStyle/>
        <a:p>
          <a:endParaRPr lang="es-CO"/>
        </a:p>
      </dgm:t>
    </dgm:pt>
    <dgm:pt modelId="{D8D05EFD-A305-49B7-8033-B7B3278D70B0}" type="sibTrans" cxnId="{B2F39109-093F-401B-8D56-0EF7662C996F}">
      <dgm:prSet/>
      <dgm:spPr/>
      <dgm:t>
        <a:bodyPr/>
        <a:lstStyle/>
        <a:p>
          <a:endParaRPr lang="es-CO"/>
        </a:p>
      </dgm:t>
    </dgm:pt>
    <dgm:pt modelId="{792644EF-400C-41B1-9A1E-76E74FDA5325}">
      <dgm:prSet custT="1"/>
      <dgm:spPr>
        <a:solidFill>
          <a:srgbClr val="FF0000"/>
        </a:solidFill>
      </dgm:spPr>
      <dgm:t>
        <a:bodyPr/>
        <a:lstStyle/>
        <a:p>
          <a:pPr rtl="0"/>
          <a:r>
            <a:rPr lang="es-CO" sz="2800" b="1" dirty="0" smtClean="0"/>
            <a:t>9</a:t>
          </a:r>
          <a:r>
            <a:rPr lang="es-CO" sz="2000" dirty="0" smtClean="0"/>
            <a:t>. Se impone la necesidad de evaluar los centros de tratamiento que siguen actuando, en la mayoría de casos, con criterios que han sido abandonados en barios países por su ineficacia, costos o falta de preparación del personal. </a:t>
          </a:r>
          <a:endParaRPr lang="es-CO" sz="2000" dirty="0"/>
        </a:p>
      </dgm:t>
    </dgm:pt>
    <dgm:pt modelId="{F84309FA-6F42-4B12-9034-062680371A91}" type="parTrans" cxnId="{58767A42-6327-49DF-AE2D-8A32FB1B56A3}">
      <dgm:prSet/>
      <dgm:spPr/>
      <dgm:t>
        <a:bodyPr/>
        <a:lstStyle/>
        <a:p>
          <a:endParaRPr lang="es-CO"/>
        </a:p>
      </dgm:t>
    </dgm:pt>
    <dgm:pt modelId="{CA015225-0656-468D-A2BF-1575D7DB3D2A}" type="sibTrans" cxnId="{58767A42-6327-49DF-AE2D-8A32FB1B56A3}">
      <dgm:prSet/>
      <dgm:spPr/>
      <dgm:t>
        <a:bodyPr/>
        <a:lstStyle/>
        <a:p>
          <a:endParaRPr lang="es-CO"/>
        </a:p>
      </dgm:t>
    </dgm:pt>
    <dgm:pt modelId="{A442C98F-7978-47B0-BA5A-FB4D3C4956CC}" type="pres">
      <dgm:prSet presAssocID="{4509AB27-A534-448E-B4E7-BB7CD649A23D}" presName="linearFlow" presStyleCnt="0">
        <dgm:presLayoutVars>
          <dgm:dir/>
          <dgm:resizeHandles val="exact"/>
        </dgm:presLayoutVars>
      </dgm:prSet>
      <dgm:spPr/>
      <dgm:t>
        <a:bodyPr/>
        <a:lstStyle/>
        <a:p>
          <a:endParaRPr lang="es-CO"/>
        </a:p>
      </dgm:t>
    </dgm:pt>
    <dgm:pt modelId="{68E8C8D8-A7E1-4DCB-B27F-69BAAE7B152E}" type="pres">
      <dgm:prSet presAssocID="{06ADC709-8C4C-4E8B-AD2C-B89C0CA083C9}" presName="composite" presStyleCnt="0"/>
      <dgm:spPr/>
    </dgm:pt>
    <dgm:pt modelId="{721E840A-8B5F-4153-A759-7C2B0A97C7C9}" type="pres">
      <dgm:prSet presAssocID="{06ADC709-8C4C-4E8B-AD2C-B89C0CA083C9}" presName="imgShp" presStyleLbl="fgImgPlace1" presStyleIdx="0" presStyleCnt="4" custLinFactNeighborX="-81981" custLinFactNeighborY="-160"/>
      <dgm:spPr>
        <a:blipFill rotWithShape="1">
          <a:blip xmlns:r="http://schemas.openxmlformats.org/officeDocument/2006/relationships" r:embed="rId1"/>
          <a:stretch>
            <a:fillRect/>
          </a:stretch>
        </a:blipFill>
      </dgm:spPr>
    </dgm:pt>
    <dgm:pt modelId="{DDFBF6DF-CE20-4999-AC5D-274C6D231741}" type="pres">
      <dgm:prSet presAssocID="{06ADC709-8C4C-4E8B-AD2C-B89C0CA083C9}" presName="txShp" presStyleLbl="node1" presStyleIdx="0" presStyleCnt="4" custScaleX="131577">
        <dgm:presLayoutVars>
          <dgm:bulletEnabled val="1"/>
        </dgm:presLayoutVars>
      </dgm:prSet>
      <dgm:spPr/>
      <dgm:t>
        <a:bodyPr/>
        <a:lstStyle/>
        <a:p>
          <a:endParaRPr lang="es-CO"/>
        </a:p>
      </dgm:t>
    </dgm:pt>
    <dgm:pt modelId="{138DE405-DC81-478A-8D1F-193E836DF5DA}" type="pres">
      <dgm:prSet presAssocID="{7230F7B0-AC52-4322-A3CD-8BCCBDD17BD6}" presName="spacing" presStyleCnt="0"/>
      <dgm:spPr/>
    </dgm:pt>
    <dgm:pt modelId="{E350C4A2-C971-4DD7-B443-31BD39938BA3}" type="pres">
      <dgm:prSet presAssocID="{A98F7F35-9E10-4416-BDB9-B40059F7FD98}" presName="composite" presStyleCnt="0"/>
      <dgm:spPr/>
    </dgm:pt>
    <dgm:pt modelId="{E40A30C8-0D23-4856-87B6-38D9FDB1F3E4}" type="pres">
      <dgm:prSet presAssocID="{A98F7F35-9E10-4416-BDB9-B40059F7FD98}" presName="imgShp" presStyleLbl="fgImgPlace1" presStyleIdx="1" presStyleCnt="4" custLinFactNeighborX="-81981" custLinFactNeighborY="5126"/>
      <dgm:spPr>
        <a:blipFill rotWithShape="1">
          <a:blip xmlns:r="http://schemas.openxmlformats.org/officeDocument/2006/relationships" r:embed="rId2"/>
          <a:stretch>
            <a:fillRect/>
          </a:stretch>
        </a:blipFill>
      </dgm:spPr>
    </dgm:pt>
    <dgm:pt modelId="{9047C3B4-E740-40B9-BD09-887FCFBD5988}" type="pres">
      <dgm:prSet presAssocID="{A98F7F35-9E10-4416-BDB9-B40059F7FD98}" presName="txShp" presStyleLbl="node1" presStyleIdx="1" presStyleCnt="4" custScaleX="131577">
        <dgm:presLayoutVars>
          <dgm:bulletEnabled val="1"/>
        </dgm:presLayoutVars>
      </dgm:prSet>
      <dgm:spPr/>
      <dgm:t>
        <a:bodyPr/>
        <a:lstStyle/>
        <a:p>
          <a:endParaRPr lang="es-CO"/>
        </a:p>
      </dgm:t>
    </dgm:pt>
    <dgm:pt modelId="{AF07FCD8-F841-4407-B6A9-887BE616D567}" type="pres">
      <dgm:prSet presAssocID="{9CDD42EE-FA79-42F5-BCCA-3C2A8D939F12}" presName="spacing" presStyleCnt="0"/>
      <dgm:spPr/>
    </dgm:pt>
    <dgm:pt modelId="{CEF88D3F-7E8C-47F2-92D5-F3F6C94E95F3}" type="pres">
      <dgm:prSet presAssocID="{F8A5B5FA-A2FD-4FC7-8268-F81F36F58DCB}" presName="composite" presStyleCnt="0"/>
      <dgm:spPr/>
    </dgm:pt>
    <dgm:pt modelId="{CEADAF12-B4C5-43A9-BFAA-E22238DF41E6}" type="pres">
      <dgm:prSet presAssocID="{F8A5B5FA-A2FD-4FC7-8268-F81F36F58DCB}" presName="imgShp" presStyleLbl="fgImgPlace1" presStyleIdx="2" presStyleCnt="4" custLinFactNeighborX="-81981" custLinFactNeighborY="4782"/>
      <dgm:spPr>
        <a:blipFill rotWithShape="1">
          <a:blip xmlns:r="http://schemas.openxmlformats.org/officeDocument/2006/relationships" r:embed="rId3"/>
          <a:stretch>
            <a:fillRect/>
          </a:stretch>
        </a:blipFill>
      </dgm:spPr>
    </dgm:pt>
    <dgm:pt modelId="{6D8E9582-A6F4-4D85-8188-47538ED853AB}" type="pres">
      <dgm:prSet presAssocID="{F8A5B5FA-A2FD-4FC7-8268-F81F36F58DCB}" presName="txShp" presStyleLbl="node1" presStyleIdx="2" presStyleCnt="4" custScaleX="131577">
        <dgm:presLayoutVars>
          <dgm:bulletEnabled val="1"/>
        </dgm:presLayoutVars>
      </dgm:prSet>
      <dgm:spPr/>
      <dgm:t>
        <a:bodyPr/>
        <a:lstStyle/>
        <a:p>
          <a:endParaRPr lang="es-CO"/>
        </a:p>
      </dgm:t>
    </dgm:pt>
    <dgm:pt modelId="{949081BB-9950-4AAC-8022-57DD9FEF3B52}" type="pres">
      <dgm:prSet presAssocID="{D8D05EFD-A305-49B7-8033-B7B3278D70B0}" presName="spacing" presStyleCnt="0"/>
      <dgm:spPr/>
    </dgm:pt>
    <dgm:pt modelId="{0FBBD8F7-5CBB-41E0-82E9-95C18B45BBC5}" type="pres">
      <dgm:prSet presAssocID="{792644EF-400C-41B1-9A1E-76E74FDA5325}" presName="composite" presStyleCnt="0"/>
      <dgm:spPr/>
    </dgm:pt>
    <dgm:pt modelId="{39A2B29F-040F-4907-8968-8D6A722EE797}" type="pres">
      <dgm:prSet presAssocID="{792644EF-400C-41B1-9A1E-76E74FDA5325}" presName="imgShp" presStyleLbl="fgImgPlace1" presStyleIdx="3" presStyleCnt="4" custLinFactNeighborX="-87611" custLinFactNeighborY="-1193"/>
      <dgm:spPr>
        <a:blipFill rotWithShape="1">
          <a:blip xmlns:r="http://schemas.openxmlformats.org/officeDocument/2006/relationships" r:embed="rId4"/>
          <a:stretch>
            <a:fillRect/>
          </a:stretch>
        </a:blipFill>
      </dgm:spPr>
    </dgm:pt>
    <dgm:pt modelId="{8B94CD01-3C25-4A78-9C62-90AE74788A3A}" type="pres">
      <dgm:prSet presAssocID="{792644EF-400C-41B1-9A1E-76E74FDA5325}" presName="txShp" presStyleLbl="node1" presStyleIdx="3" presStyleCnt="4" custScaleX="133787">
        <dgm:presLayoutVars>
          <dgm:bulletEnabled val="1"/>
        </dgm:presLayoutVars>
      </dgm:prSet>
      <dgm:spPr/>
      <dgm:t>
        <a:bodyPr/>
        <a:lstStyle/>
        <a:p>
          <a:endParaRPr lang="es-CO"/>
        </a:p>
      </dgm:t>
    </dgm:pt>
  </dgm:ptLst>
  <dgm:cxnLst>
    <dgm:cxn modelId="{718C43EB-FF78-405B-A2FD-FCEF97E39804}" type="presOf" srcId="{06ADC709-8C4C-4E8B-AD2C-B89C0CA083C9}" destId="{DDFBF6DF-CE20-4999-AC5D-274C6D231741}" srcOrd="0" destOrd="0" presId="urn:microsoft.com/office/officeart/2005/8/layout/vList3"/>
    <dgm:cxn modelId="{D4BEB0BC-FEC5-40A9-9533-0745FE19A639}" type="presOf" srcId="{792644EF-400C-41B1-9A1E-76E74FDA5325}" destId="{8B94CD01-3C25-4A78-9C62-90AE74788A3A}" srcOrd="0" destOrd="0" presId="urn:microsoft.com/office/officeart/2005/8/layout/vList3"/>
    <dgm:cxn modelId="{58767A42-6327-49DF-AE2D-8A32FB1B56A3}" srcId="{4509AB27-A534-448E-B4E7-BB7CD649A23D}" destId="{792644EF-400C-41B1-9A1E-76E74FDA5325}" srcOrd="3" destOrd="0" parTransId="{F84309FA-6F42-4B12-9034-062680371A91}" sibTransId="{CA015225-0656-468D-A2BF-1575D7DB3D2A}"/>
    <dgm:cxn modelId="{199DEF1F-86EB-40E1-8C7A-01ADB15CB449}" type="presOf" srcId="{4509AB27-A534-448E-B4E7-BB7CD649A23D}" destId="{A442C98F-7978-47B0-BA5A-FB4D3C4956CC}" srcOrd="0" destOrd="0" presId="urn:microsoft.com/office/officeart/2005/8/layout/vList3"/>
    <dgm:cxn modelId="{0F2D94E0-85A9-4BF0-BF13-BD72CD914D8E}" srcId="{4509AB27-A534-448E-B4E7-BB7CD649A23D}" destId="{A98F7F35-9E10-4416-BDB9-B40059F7FD98}" srcOrd="1" destOrd="0" parTransId="{22C6A922-971B-47BB-A070-F629DF18D940}" sibTransId="{9CDD42EE-FA79-42F5-BCCA-3C2A8D939F12}"/>
    <dgm:cxn modelId="{E407F176-E679-48A1-937A-043E1B9F82CC}" srcId="{4509AB27-A534-448E-B4E7-BB7CD649A23D}" destId="{06ADC709-8C4C-4E8B-AD2C-B89C0CA083C9}" srcOrd="0" destOrd="0" parTransId="{71EDA360-935D-4E3C-9C0A-1E5D223FD65D}" sibTransId="{7230F7B0-AC52-4322-A3CD-8BCCBDD17BD6}"/>
    <dgm:cxn modelId="{B3D602B7-52EB-4936-BD10-0FF1D21F207D}" type="presOf" srcId="{A98F7F35-9E10-4416-BDB9-B40059F7FD98}" destId="{9047C3B4-E740-40B9-BD09-887FCFBD5988}" srcOrd="0" destOrd="0" presId="urn:microsoft.com/office/officeart/2005/8/layout/vList3"/>
    <dgm:cxn modelId="{A6533C7D-4B40-4746-8EB5-25ED649016BE}" type="presOf" srcId="{F8A5B5FA-A2FD-4FC7-8268-F81F36F58DCB}" destId="{6D8E9582-A6F4-4D85-8188-47538ED853AB}" srcOrd="0" destOrd="0" presId="urn:microsoft.com/office/officeart/2005/8/layout/vList3"/>
    <dgm:cxn modelId="{B2F39109-093F-401B-8D56-0EF7662C996F}" srcId="{4509AB27-A534-448E-B4E7-BB7CD649A23D}" destId="{F8A5B5FA-A2FD-4FC7-8268-F81F36F58DCB}" srcOrd="2" destOrd="0" parTransId="{7247E2DD-4F64-4FEB-8BAF-8C3BBEB32C02}" sibTransId="{D8D05EFD-A305-49B7-8033-B7B3278D70B0}"/>
    <dgm:cxn modelId="{1ED062CA-26D5-4771-A41D-2395AD615BE0}" type="presParOf" srcId="{A442C98F-7978-47B0-BA5A-FB4D3C4956CC}" destId="{68E8C8D8-A7E1-4DCB-B27F-69BAAE7B152E}" srcOrd="0" destOrd="0" presId="urn:microsoft.com/office/officeart/2005/8/layout/vList3"/>
    <dgm:cxn modelId="{830BF73B-9FE4-4302-BEF6-9481029C9DAE}" type="presParOf" srcId="{68E8C8D8-A7E1-4DCB-B27F-69BAAE7B152E}" destId="{721E840A-8B5F-4153-A759-7C2B0A97C7C9}" srcOrd="0" destOrd="0" presId="urn:microsoft.com/office/officeart/2005/8/layout/vList3"/>
    <dgm:cxn modelId="{A62A455C-8B9A-4D5E-9F81-4AACCD422CC9}" type="presParOf" srcId="{68E8C8D8-A7E1-4DCB-B27F-69BAAE7B152E}" destId="{DDFBF6DF-CE20-4999-AC5D-274C6D231741}" srcOrd="1" destOrd="0" presId="urn:microsoft.com/office/officeart/2005/8/layout/vList3"/>
    <dgm:cxn modelId="{8F6B0D24-D24F-43E4-80F9-8E3300778F20}" type="presParOf" srcId="{A442C98F-7978-47B0-BA5A-FB4D3C4956CC}" destId="{138DE405-DC81-478A-8D1F-193E836DF5DA}" srcOrd="1" destOrd="0" presId="urn:microsoft.com/office/officeart/2005/8/layout/vList3"/>
    <dgm:cxn modelId="{C88E5B90-1298-4A0B-88F1-88B8FDEBA4C8}" type="presParOf" srcId="{A442C98F-7978-47B0-BA5A-FB4D3C4956CC}" destId="{E350C4A2-C971-4DD7-B443-31BD39938BA3}" srcOrd="2" destOrd="0" presId="urn:microsoft.com/office/officeart/2005/8/layout/vList3"/>
    <dgm:cxn modelId="{B3F091B6-5E72-4CED-8F8C-133CB929E485}" type="presParOf" srcId="{E350C4A2-C971-4DD7-B443-31BD39938BA3}" destId="{E40A30C8-0D23-4856-87B6-38D9FDB1F3E4}" srcOrd="0" destOrd="0" presId="urn:microsoft.com/office/officeart/2005/8/layout/vList3"/>
    <dgm:cxn modelId="{17D5C002-4EA4-4510-BA69-D470EC5C34D5}" type="presParOf" srcId="{E350C4A2-C971-4DD7-B443-31BD39938BA3}" destId="{9047C3B4-E740-40B9-BD09-887FCFBD5988}" srcOrd="1" destOrd="0" presId="urn:microsoft.com/office/officeart/2005/8/layout/vList3"/>
    <dgm:cxn modelId="{578E6560-AD68-4F85-814F-8512B1F00742}" type="presParOf" srcId="{A442C98F-7978-47B0-BA5A-FB4D3C4956CC}" destId="{AF07FCD8-F841-4407-B6A9-887BE616D567}" srcOrd="3" destOrd="0" presId="urn:microsoft.com/office/officeart/2005/8/layout/vList3"/>
    <dgm:cxn modelId="{44577221-7696-4CAA-A23C-41FFD0A9AE76}" type="presParOf" srcId="{A442C98F-7978-47B0-BA5A-FB4D3C4956CC}" destId="{CEF88D3F-7E8C-47F2-92D5-F3F6C94E95F3}" srcOrd="4" destOrd="0" presId="urn:microsoft.com/office/officeart/2005/8/layout/vList3"/>
    <dgm:cxn modelId="{A0CA467F-B3FC-4BE2-820C-F49786B2C554}" type="presParOf" srcId="{CEF88D3F-7E8C-47F2-92D5-F3F6C94E95F3}" destId="{CEADAF12-B4C5-43A9-BFAA-E22238DF41E6}" srcOrd="0" destOrd="0" presId="urn:microsoft.com/office/officeart/2005/8/layout/vList3"/>
    <dgm:cxn modelId="{8C830D61-62C1-42A1-AC61-8543EB424742}" type="presParOf" srcId="{CEF88D3F-7E8C-47F2-92D5-F3F6C94E95F3}" destId="{6D8E9582-A6F4-4D85-8188-47538ED853AB}" srcOrd="1" destOrd="0" presId="urn:microsoft.com/office/officeart/2005/8/layout/vList3"/>
    <dgm:cxn modelId="{2EB80864-6099-4FE8-B147-3EFA54FC3669}" type="presParOf" srcId="{A442C98F-7978-47B0-BA5A-FB4D3C4956CC}" destId="{949081BB-9950-4AAC-8022-57DD9FEF3B52}" srcOrd="5" destOrd="0" presId="urn:microsoft.com/office/officeart/2005/8/layout/vList3"/>
    <dgm:cxn modelId="{D518EB3F-0DDB-468A-84E7-343961069084}" type="presParOf" srcId="{A442C98F-7978-47B0-BA5A-FB4D3C4956CC}" destId="{0FBBD8F7-5CBB-41E0-82E9-95C18B45BBC5}" srcOrd="6" destOrd="0" presId="urn:microsoft.com/office/officeart/2005/8/layout/vList3"/>
    <dgm:cxn modelId="{0B86BA9B-5B9F-46CC-864C-050AE2132379}" type="presParOf" srcId="{0FBBD8F7-5CBB-41E0-82E9-95C18B45BBC5}" destId="{39A2B29F-040F-4907-8968-8D6A722EE797}" srcOrd="0" destOrd="0" presId="urn:microsoft.com/office/officeart/2005/8/layout/vList3"/>
    <dgm:cxn modelId="{CABE5EE7-9D2F-4E77-9768-B8AA056871F7}" type="presParOf" srcId="{0FBBD8F7-5CBB-41E0-82E9-95C18B45BBC5}" destId="{8B94CD01-3C25-4A78-9C62-90AE74788A3A}"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84ED86-8A53-4D0E-96DC-3FBBC4D3A2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AEF056A2-427C-41CC-91F6-12E47362A0C5}">
      <dgm:prSet/>
      <dgm:spPr/>
      <dgm:t>
        <a:bodyPr/>
        <a:lstStyle/>
        <a:p>
          <a:pPr rtl="0"/>
          <a:r>
            <a:rPr lang="es-CO" dirty="0" smtClean="0"/>
            <a:t>El objetivo fundamental es retardar la edad de inicio del consumo de alcohol, sustancia que precede al uso de todas las demás sustancias legales o ilegales.</a:t>
          </a:r>
          <a:endParaRPr lang="es-CO" dirty="0"/>
        </a:p>
      </dgm:t>
    </dgm:pt>
    <dgm:pt modelId="{2AE04D70-0E20-4B8E-93C9-D7505B71A5BA}" type="parTrans" cxnId="{2E4FB73A-1759-4B36-A5C6-974CC32CAC33}">
      <dgm:prSet/>
      <dgm:spPr/>
      <dgm:t>
        <a:bodyPr/>
        <a:lstStyle/>
        <a:p>
          <a:endParaRPr lang="es-CO"/>
        </a:p>
      </dgm:t>
    </dgm:pt>
    <dgm:pt modelId="{354CDA62-F26A-45AE-A327-2178C5F096A4}" type="sibTrans" cxnId="{2E4FB73A-1759-4B36-A5C6-974CC32CAC33}">
      <dgm:prSet/>
      <dgm:spPr/>
      <dgm:t>
        <a:bodyPr/>
        <a:lstStyle/>
        <a:p>
          <a:endParaRPr lang="es-CO"/>
        </a:p>
      </dgm:t>
    </dgm:pt>
    <dgm:pt modelId="{BC749B2F-0102-42F5-951C-92C5B89914BE}">
      <dgm:prSet/>
      <dgm:spPr/>
      <dgm:t>
        <a:bodyPr/>
        <a:lstStyle/>
        <a:p>
          <a:pPr rtl="0"/>
          <a:r>
            <a:rPr lang="es-CO" dirty="0" smtClean="0"/>
            <a:t>Además, se busca destruir los mitos y las ideas falsas que existen sobre la marihuana, sustancia que, en general, antecede a la utilización del resto de sustancias ilegales. Es decir, existe una escalada que comienza con el alcohol y termina con la heroína y el bazuco.   </a:t>
          </a:r>
          <a:endParaRPr lang="es-CO" dirty="0"/>
        </a:p>
      </dgm:t>
    </dgm:pt>
    <dgm:pt modelId="{EDB53745-3856-4207-84B0-B7541E1E58FC}" type="parTrans" cxnId="{86C901BE-FDF1-4C84-99A7-473A9E0F3619}">
      <dgm:prSet/>
      <dgm:spPr/>
      <dgm:t>
        <a:bodyPr/>
        <a:lstStyle/>
        <a:p>
          <a:endParaRPr lang="es-CO"/>
        </a:p>
      </dgm:t>
    </dgm:pt>
    <dgm:pt modelId="{DAA3EE25-48E0-4C76-8CD4-96A268260352}" type="sibTrans" cxnId="{86C901BE-FDF1-4C84-99A7-473A9E0F3619}">
      <dgm:prSet/>
      <dgm:spPr/>
      <dgm:t>
        <a:bodyPr/>
        <a:lstStyle/>
        <a:p>
          <a:endParaRPr lang="es-CO"/>
        </a:p>
      </dgm:t>
    </dgm:pt>
    <dgm:pt modelId="{1E02AA0A-8777-48EF-AA87-EF7F12C2D4CA}" type="pres">
      <dgm:prSet presAssocID="{E084ED86-8A53-4D0E-96DC-3FBBC4D3A21E}" presName="Name0" presStyleCnt="0">
        <dgm:presLayoutVars>
          <dgm:chMax val="7"/>
          <dgm:dir/>
          <dgm:animLvl val="lvl"/>
          <dgm:resizeHandles val="exact"/>
        </dgm:presLayoutVars>
      </dgm:prSet>
      <dgm:spPr/>
      <dgm:t>
        <a:bodyPr/>
        <a:lstStyle/>
        <a:p>
          <a:endParaRPr lang="es-CO"/>
        </a:p>
      </dgm:t>
    </dgm:pt>
    <dgm:pt modelId="{0607219A-C185-4812-8AEB-C350E78E14E5}" type="pres">
      <dgm:prSet presAssocID="{AEF056A2-427C-41CC-91F6-12E47362A0C5}" presName="circle1" presStyleLbl="node1" presStyleIdx="0" presStyleCnt="1"/>
      <dgm:spPr>
        <a:blipFill rotWithShape="0">
          <a:blip xmlns:r="http://schemas.openxmlformats.org/officeDocument/2006/relationships" r:embed="rId1"/>
          <a:stretch>
            <a:fillRect/>
          </a:stretch>
        </a:blipFill>
      </dgm:spPr>
      <dgm:t>
        <a:bodyPr/>
        <a:lstStyle/>
        <a:p>
          <a:endParaRPr lang="es-CO"/>
        </a:p>
      </dgm:t>
    </dgm:pt>
    <dgm:pt modelId="{069E0BDC-DFC7-4748-AD6E-BEB139A62910}" type="pres">
      <dgm:prSet presAssocID="{AEF056A2-427C-41CC-91F6-12E47362A0C5}" presName="space" presStyleCnt="0"/>
      <dgm:spPr/>
    </dgm:pt>
    <dgm:pt modelId="{3E977E6C-33CC-474D-ADBF-E16D5DF646C6}" type="pres">
      <dgm:prSet presAssocID="{AEF056A2-427C-41CC-91F6-12E47362A0C5}" presName="rect1" presStyleLbl="alignAcc1" presStyleIdx="0" presStyleCnt="1"/>
      <dgm:spPr/>
      <dgm:t>
        <a:bodyPr/>
        <a:lstStyle/>
        <a:p>
          <a:endParaRPr lang="es-CO"/>
        </a:p>
      </dgm:t>
    </dgm:pt>
    <dgm:pt modelId="{1C341114-A4D4-4414-82B6-46DF396D2A77}" type="pres">
      <dgm:prSet presAssocID="{AEF056A2-427C-41CC-91F6-12E47362A0C5}" presName="rect1ParTx" presStyleLbl="alignAcc1" presStyleIdx="0" presStyleCnt="1">
        <dgm:presLayoutVars>
          <dgm:chMax val="1"/>
          <dgm:bulletEnabled val="1"/>
        </dgm:presLayoutVars>
      </dgm:prSet>
      <dgm:spPr/>
      <dgm:t>
        <a:bodyPr/>
        <a:lstStyle/>
        <a:p>
          <a:endParaRPr lang="es-CO"/>
        </a:p>
      </dgm:t>
    </dgm:pt>
    <dgm:pt modelId="{299EF3E2-6ADF-42D8-A864-6DB4CC12179D}" type="pres">
      <dgm:prSet presAssocID="{AEF056A2-427C-41CC-91F6-12E47362A0C5}" presName="rect1ChTx" presStyleLbl="alignAcc1" presStyleIdx="0" presStyleCnt="1">
        <dgm:presLayoutVars>
          <dgm:bulletEnabled val="1"/>
        </dgm:presLayoutVars>
      </dgm:prSet>
      <dgm:spPr/>
      <dgm:t>
        <a:bodyPr/>
        <a:lstStyle/>
        <a:p>
          <a:endParaRPr lang="es-CO"/>
        </a:p>
      </dgm:t>
    </dgm:pt>
  </dgm:ptLst>
  <dgm:cxnLst>
    <dgm:cxn modelId="{2E4FB73A-1759-4B36-A5C6-974CC32CAC33}" srcId="{E084ED86-8A53-4D0E-96DC-3FBBC4D3A21E}" destId="{AEF056A2-427C-41CC-91F6-12E47362A0C5}" srcOrd="0" destOrd="0" parTransId="{2AE04D70-0E20-4B8E-93C9-D7505B71A5BA}" sibTransId="{354CDA62-F26A-45AE-A327-2178C5F096A4}"/>
    <dgm:cxn modelId="{C0FB210F-EED8-4BCA-9B09-8F8B6466FB76}" type="presOf" srcId="{AEF056A2-427C-41CC-91F6-12E47362A0C5}" destId="{3E977E6C-33CC-474D-ADBF-E16D5DF646C6}" srcOrd="0" destOrd="0" presId="urn:microsoft.com/office/officeart/2005/8/layout/target3"/>
    <dgm:cxn modelId="{86C901BE-FDF1-4C84-99A7-473A9E0F3619}" srcId="{AEF056A2-427C-41CC-91F6-12E47362A0C5}" destId="{BC749B2F-0102-42F5-951C-92C5B89914BE}" srcOrd="0" destOrd="0" parTransId="{EDB53745-3856-4207-84B0-B7541E1E58FC}" sibTransId="{DAA3EE25-48E0-4C76-8CD4-96A268260352}"/>
    <dgm:cxn modelId="{95277CBD-81D6-41D5-A242-DB35B6240A50}" type="presOf" srcId="{AEF056A2-427C-41CC-91F6-12E47362A0C5}" destId="{1C341114-A4D4-4414-82B6-46DF396D2A77}" srcOrd="1" destOrd="0" presId="urn:microsoft.com/office/officeart/2005/8/layout/target3"/>
    <dgm:cxn modelId="{0CA22CEB-2FE7-435C-94EC-B0BFF16CB76C}" type="presOf" srcId="{E084ED86-8A53-4D0E-96DC-3FBBC4D3A21E}" destId="{1E02AA0A-8777-48EF-AA87-EF7F12C2D4CA}" srcOrd="0" destOrd="0" presId="urn:microsoft.com/office/officeart/2005/8/layout/target3"/>
    <dgm:cxn modelId="{38335211-A847-4529-8D45-11CC1B6A0D99}" type="presOf" srcId="{BC749B2F-0102-42F5-951C-92C5B89914BE}" destId="{299EF3E2-6ADF-42D8-A864-6DB4CC12179D}" srcOrd="0" destOrd="0" presId="urn:microsoft.com/office/officeart/2005/8/layout/target3"/>
    <dgm:cxn modelId="{1506CD1F-D205-4CD5-9E6D-43A6133C9FBF}" type="presParOf" srcId="{1E02AA0A-8777-48EF-AA87-EF7F12C2D4CA}" destId="{0607219A-C185-4812-8AEB-C350E78E14E5}" srcOrd="0" destOrd="0" presId="urn:microsoft.com/office/officeart/2005/8/layout/target3"/>
    <dgm:cxn modelId="{75FF7C68-B523-4C9E-92A4-B2E383E81609}" type="presParOf" srcId="{1E02AA0A-8777-48EF-AA87-EF7F12C2D4CA}" destId="{069E0BDC-DFC7-4748-AD6E-BEB139A62910}" srcOrd="1" destOrd="0" presId="urn:microsoft.com/office/officeart/2005/8/layout/target3"/>
    <dgm:cxn modelId="{7B8AC0DE-6742-4F81-8916-E980127D1C25}" type="presParOf" srcId="{1E02AA0A-8777-48EF-AA87-EF7F12C2D4CA}" destId="{3E977E6C-33CC-474D-ADBF-E16D5DF646C6}" srcOrd="2" destOrd="0" presId="urn:microsoft.com/office/officeart/2005/8/layout/target3"/>
    <dgm:cxn modelId="{EA55F868-D9A0-489E-9BE6-1BCE9F06CBC0}" type="presParOf" srcId="{1E02AA0A-8777-48EF-AA87-EF7F12C2D4CA}" destId="{1C341114-A4D4-4414-82B6-46DF396D2A77}" srcOrd="3" destOrd="0" presId="urn:microsoft.com/office/officeart/2005/8/layout/target3"/>
    <dgm:cxn modelId="{D7BA1F02-DC68-4D44-A7C8-558CFF20CEF5}" type="presParOf" srcId="{1E02AA0A-8777-48EF-AA87-EF7F12C2D4CA}" destId="{299EF3E2-6ADF-42D8-A864-6DB4CC12179D}" srcOrd="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8DA28E-D0E7-484D-9134-4F9152DC719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FCC1A627-3722-4E1E-A43E-FFE22D3ADCB2}">
      <dgm:prSet/>
      <dgm:spPr/>
      <dgm:t>
        <a:bodyPr/>
        <a:lstStyle/>
        <a:p>
          <a:pPr rtl="0"/>
          <a:r>
            <a:rPr lang="es-CO" dirty="0" smtClean="0"/>
            <a:t>Como lo hemos dicho desde el principio de este temario, Dios ha depositado sobre los padres la responsabilidad principal de orientar con su ejemplo y enseñanza a sus hijos sobre la necesidad de cuidar su cuerpo como templo de Dios </a:t>
          </a:r>
          <a:r>
            <a:rPr lang="es-CO" b="1" dirty="0" smtClean="0">
              <a:solidFill>
                <a:srgbClr val="FF0000"/>
              </a:solidFill>
            </a:rPr>
            <a:t>(lea Deut.6:2-7; 1Cor.6:19,20). </a:t>
          </a:r>
          <a:endParaRPr lang="es-CO" b="1" dirty="0">
            <a:solidFill>
              <a:srgbClr val="FF0000"/>
            </a:solidFill>
          </a:endParaRPr>
        </a:p>
      </dgm:t>
    </dgm:pt>
    <dgm:pt modelId="{D299977E-85DD-40B8-BE7A-6CB47CFD8A38}" type="parTrans" cxnId="{8681B816-3BD0-4DB4-9FAE-C7D8C2217C65}">
      <dgm:prSet/>
      <dgm:spPr/>
      <dgm:t>
        <a:bodyPr/>
        <a:lstStyle/>
        <a:p>
          <a:endParaRPr lang="es-CO"/>
        </a:p>
      </dgm:t>
    </dgm:pt>
    <dgm:pt modelId="{5244FB76-14FC-46A1-8806-D8AEB081610C}" type="sibTrans" cxnId="{8681B816-3BD0-4DB4-9FAE-C7D8C2217C65}">
      <dgm:prSet/>
      <dgm:spPr/>
      <dgm:t>
        <a:bodyPr/>
        <a:lstStyle/>
        <a:p>
          <a:endParaRPr lang="es-CO"/>
        </a:p>
      </dgm:t>
    </dgm:pt>
    <dgm:pt modelId="{45801A0C-71AC-40FC-9475-2BCD2886A8F0}">
      <dgm:prSet/>
      <dgm:spPr/>
      <dgm:t>
        <a:bodyPr/>
        <a:lstStyle/>
        <a:p>
          <a:pPr rtl="0"/>
          <a:r>
            <a:rPr lang="es-CO" dirty="0" smtClean="0"/>
            <a:t>En una investigación con 175 familias cristianas, en las que no había consumidores, se encontró:   </a:t>
          </a:r>
          <a:endParaRPr lang="es-CO" dirty="0"/>
        </a:p>
      </dgm:t>
    </dgm:pt>
    <dgm:pt modelId="{81ED5D27-9CAD-4187-A9E0-A1F42187BA73}" type="parTrans" cxnId="{9EA4FB5E-6588-4CE0-A0C5-E7965B49C3F6}">
      <dgm:prSet/>
      <dgm:spPr/>
      <dgm:t>
        <a:bodyPr/>
        <a:lstStyle/>
        <a:p>
          <a:endParaRPr lang="es-CO"/>
        </a:p>
      </dgm:t>
    </dgm:pt>
    <dgm:pt modelId="{E580A9E6-900D-4DF5-BEC0-69E6E59A25F1}" type="sibTrans" cxnId="{9EA4FB5E-6588-4CE0-A0C5-E7965B49C3F6}">
      <dgm:prSet/>
      <dgm:spPr/>
      <dgm:t>
        <a:bodyPr/>
        <a:lstStyle/>
        <a:p>
          <a:endParaRPr lang="es-CO"/>
        </a:p>
      </dgm:t>
    </dgm:pt>
    <dgm:pt modelId="{DFB544F1-3780-48C5-916B-65279E43FE9C}" type="pres">
      <dgm:prSet presAssocID="{1C8DA28E-D0E7-484D-9134-4F9152DC7190}" presName="Name0" presStyleCnt="0">
        <dgm:presLayoutVars>
          <dgm:chMax val="7"/>
          <dgm:dir/>
          <dgm:animLvl val="lvl"/>
          <dgm:resizeHandles val="exact"/>
        </dgm:presLayoutVars>
      </dgm:prSet>
      <dgm:spPr/>
      <dgm:t>
        <a:bodyPr/>
        <a:lstStyle/>
        <a:p>
          <a:endParaRPr lang="es-CO"/>
        </a:p>
      </dgm:t>
    </dgm:pt>
    <dgm:pt modelId="{5248EC4B-9F7B-4204-8E67-FE4514A67A1B}" type="pres">
      <dgm:prSet presAssocID="{FCC1A627-3722-4E1E-A43E-FFE22D3ADCB2}" presName="circle1" presStyleLbl="node1" presStyleIdx="0" presStyleCnt="2"/>
      <dgm:spPr>
        <a:blipFill rotWithShape="0">
          <a:blip xmlns:r="http://schemas.openxmlformats.org/officeDocument/2006/relationships" r:embed="rId1"/>
          <a:stretch>
            <a:fillRect/>
          </a:stretch>
        </a:blipFill>
      </dgm:spPr>
    </dgm:pt>
    <dgm:pt modelId="{B96A307D-8A40-4A02-A3C6-2EF3A2BAD388}" type="pres">
      <dgm:prSet presAssocID="{FCC1A627-3722-4E1E-A43E-FFE22D3ADCB2}" presName="space" presStyleCnt="0"/>
      <dgm:spPr/>
    </dgm:pt>
    <dgm:pt modelId="{FD26F310-D0DA-485A-AF69-62C707F5182F}" type="pres">
      <dgm:prSet presAssocID="{FCC1A627-3722-4E1E-A43E-FFE22D3ADCB2}" presName="rect1" presStyleLbl="alignAcc1" presStyleIdx="0" presStyleCnt="2"/>
      <dgm:spPr/>
      <dgm:t>
        <a:bodyPr/>
        <a:lstStyle/>
        <a:p>
          <a:endParaRPr lang="es-CO"/>
        </a:p>
      </dgm:t>
    </dgm:pt>
    <dgm:pt modelId="{874A0FA8-B939-4503-98CF-587E97AE599E}" type="pres">
      <dgm:prSet presAssocID="{45801A0C-71AC-40FC-9475-2BCD2886A8F0}" presName="vertSpace2" presStyleLbl="node1" presStyleIdx="0" presStyleCnt="2"/>
      <dgm:spPr/>
    </dgm:pt>
    <dgm:pt modelId="{E838EB72-175B-4BA0-9996-0149E39506AD}" type="pres">
      <dgm:prSet presAssocID="{45801A0C-71AC-40FC-9475-2BCD2886A8F0}" presName="circle2" presStyleLbl="node1" presStyleIdx="1" presStyleCnt="2" custScaleX="1857"/>
      <dgm:spPr/>
    </dgm:pt>
    <dgm:pt modelId="{0D761B1C-C880-47B5-BA07-4556CEBB0545}" type="pres">
      <dgm:prSet presAssocID="{45801A0C-71AC-40FC-9475-2BCD2886A8F0}" presName="rect2" presStyleLbl="alignAcc1" presStyleIdx="1" presStyleCnt="2"/>
      <dgm:spPr/>
      <dgm:t>
        <a:bodyPr/>
        <a:lstStyle/>
        <a:p>
          <a:endParaRPr lang="es-CO"/>
        </a:p>
      </dgm:t>
    </dgm:pt>
    <dgm:pt modelId="{6C1602D1-A4D4-4D82-9B4F-8292060E4B25}" type="pres">
      <dgm:prSet presAssocID="{FCC1A627-3722-4E1E-A43E-FFE22D3ADCB2}" presName="rect1ParTxNoCh" presStyleLbl="alignAcc1" presStyleIdx="1" presStyleCnt="2">
        <dgm:presLayoutVars>
          <dgm:chMax val="1"/>
          <dgm:bulletEnabled val="1"/>
        </dgm:presLayoutVars>
      </dgm:prSet>
      <dgm:spPr/>
      <dgm:t>
        <a:bodyPr/>
        <a:lstStyle/>
        <a:p>
          <a:endParaRPr lang="es-CO"/>
        </a:p>
      </dgm:t>
    </dgm:pt>
    <dgm:pt modelId="{AA8C739E-FC7E-4256-9BDF-3167761D93A9}" type="pres">
      <dgm:prSet presAssocID="{45801A0C-71AC-40FC-9475-2BCD2886A8F0}" presName="rect2ParTxNoCh" presStyleLbl="alignAcc1" presStyleIdx="1" presStyleCnt="2">
        <dgm:presLayoutVars>
          <dgm:chMax val="1"/>
          <dgm:bulletEnabled val="1"/>
        </dgm:presLayoutVars>
      </dgm:prSet>
      <dgm:spPr/>
      <dgm:t>
        <a:bodyPr/>
        <a:lstStyle/>
        <a:p>
          <a:endParaRPr lang="es-CO"/>
        </a:p>
      </dgm:t>
    </dgm:pt>
  </dgm:ptLst>
  <dgm:cxnLst>
    <dgm:cxn modelId="{585490AB-778D-4FEE-8B5D-18AEA259DF6D}" type="presOf" srcId="{FCC1A627-3722-4E1E-A43E-FFE22D3ADCB2}" destId="{6C1602D1-A4D4-4D82-9B4F-8292060E4B25}" srcOrd="1" destOrd="0" presId="urn:microsoft.com/office/officeart/2005/8/layout/target3"/>
    <dgm:cxn modelId="{FB0D8E9C-F1E8-4099-B2B1-BE5A319469A7}" type="presOf" srcId="{FCC1A627-3722-4E1E-A43E-FFE22D3ADCB2}" destId="{FD26F310-D0DA-485A-AF69-62C707F5182F}" srcOrd="0" destOrd="0" presId="urn:microsoft.com/office/officeart/2005/8/layout/target3"/>
    <dgm:cxn modelId="{ADF0F851-1E97-46A5-AA11-D98AFB925D35}" type="presOf" srcId="{45801A0C-71AC-40FC-9475-2BCD2886A8F0}" destId="{AA8C739E-FC7E-4256-9BDF-3167761D93A9}" srcOrd="1" destOrd="0" presId="urn:microsoft.com/office/officeart/2005/8/layout/target3"/>
    <dgm:cxn modelId="{9EA4FB5E-6588-4CE0-A0C5-E7965B49C3F6}" srcId="{1C8DA28E-D0E7-484D-9134-4F9152DC7190}" destId="{45801A0C-71AC-40FC-9475-2BCD2886A8F0}" srcOrd="1" destOrd="0" parTransId="{81ED5D27-9CAD-4187-A9E0-A1F42187BA73}" sibTransId="{E580A9E6-900D-4DF5-BEC0-69E6E59A25F1}"/>
    <dgm:cxn modelId="{7F05C205-3F86-4B91-9E24-044448B40A5C}" type="presOf" srcId="{45801A0C-71AC-40FC-9475-2BCD2886A8F0}" destId="{0D761B1C-C880-47B5-BA07-4556CEBB0545}" srcOrd="0" destOrd="0" presId="urn:microsoft.com/office/officeart/2005/8/layout/target3"/>
    <dgm:cxn modelId="{8681B816-3BD0-4DB4-9FAE-C7D8C2217C65}" srcId="{1C8DA28E-D0E7-484D-9134-4F9152DC7190}" destId="{FCC1A627-3722-4E1E-A43E-FFE22D3ADCB2}" srcOrd="0" destOrd="0" parTransId="{D299977E-85DD-40B8-BE7A-6CB47CFD8A38}" sibTransId="{5244FB76-14FC-46A1-8806-D8AEB081610C}"/>
    <dgm:cxn modelId="{96A72343-C4E3-4251-B627-A5F2ED6F6A2F}" type="presOf" srcId="{1C8DA28E-D0E7-484D-9134-4F9152DC7190}" destId="{DFB544F1-3780-48C5-916B-65279E43FE9C}" srcOrd="0" destOrd="0" presId="urn:microsoft.com/office/officeart/2005/8/layout/target3"/>
    <dgm:cxn modelId="{76B82208-9F03-4284-A8E5-9D1DAFE6FB57}" type="presParOf" srcId="{DFB544F1-3780-48C5-916B-65279E43FE9C}" destId="{5248EC4B-9F7B-4204-8E67-FE4514A67A1B}" srcOrd="0" destOrd="0" presId="urn:microsoft.com/office/officeart/2005/8/layout/target3"/>
    <dgm:cxn modelId="{747A8E4D-B43F-4564-BE51-570F891F944D}" type="presParOf" srcId="{DFB544F1-3780-48C5-916B-65279E43FE9C}" destId="{B96A307D-8A40-4A02-A3C6-2EF3A2BAD388}" srcOrd="1" destOrd="0" presId="urn:microsoft.com/office/officeart/2005/8/layout/target3"/>
    <dgm:cxn modelId="{A86C6D94-55BB-4F01-80B8-2530F6664106}" type="presParOf" srcId="{DFB544F1-3780-48C5-916B-65279E43FE9C}" destId="{FD26F310-D0DA-485A-AF69-62C707F5182F}" srcOrd="2" destOrd="0" presId="urn:microsoft.com/office/officeart/2005/8/layout/target3"/>
    <dgm:cxn modelId="{F6E54DC7-940A-405B-B191-B981625F73C6}" type="presParOf" srcId="{DFB544F1-3780-48C5-916B-65279E43FE9C}" destId="{874A0FA8-B939-4503-98CF-587E97AE599E}" srcOrd="3" destOrd="0" presId="urn:microsoft.com/office/officeart/2005/8/layout/target3"/>
    <dgm:cxn modelId="{FCAC0DA7-6C5F-4B7B-B96D-0BD9D1C6A93D}" type="presParOf" srcId="{DFB544F1-3780-48C5-916B-65279E43FE9C}" destId="{E838EB72-175B-4BA0-9996-0149E39506AD}" srcOrd="4" destOrd="0" presId="urn:microsoft.com/office/officeart/2005/8/layout/target3"/>
    <dgm:cxn modelId="{53A1351D-AF93-4F4F-ACCD-261848BD4018}" type="presParOf" srcId="{DFB544F1-3780-48C5-916B-65279E43FE9C}" destId="{0D761B1C-C880-47B5-BA07-4556CEBB0545}" srcOrd="5" destOrd="0" presId="urn:microsoft.com/office/officeart/2005/8/layout/target3"/>
    <dgm:cxn modelId="{EF066C56-A1F3-4FC2-92CE-489BF0E157F8}" type="presParOf" srcId="{DFB544F1-3780-48C5-916B-65279E43FE9C}" destId="{6C1602D1-A4D4-4D82-9B4F-8292060E4B25}" srcOrd="6" destOrd="0" presId="urn:microsoft.com/office/officeart/2005/8/layout/target3"/>
    <dgm:cxn modelId="{C8D07A1B-2C56-4537-8861-286073FE13BE}" type="presParOf" srcId="{DFB544F1-3780-48C5-916B-65279E43FE9C}" destId="{AA8C739E-FC7E-4256-9BDF-3167761D93A9}"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FBF6DF-CE20-4999-AC5D-274C6D231741}">
      <dsp:nvSpPr>
        <dsp:cNvPr id="0" name=""/>
        <dsp:cNvSpPr/>
      </dsp:nvSpPr>
      <dsp:spPr>
        <a:xfrm rot="10800000">
          <a:off x="514403" y="2046"/>
          <a:ext cx="7200793" cy="1278842"/>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3934" tIns="106680" rIns="199136" bIns="106680" numCol="1" spcCol="1270" anchor="ctr" anchorCtr="0">
          <a:noAutofit/>
        </a:bodyPr>
        <a:lstStyle/>
        <a:p>
          <a:pPr lvl="0" algn="ctr" defTabSz="1244600" rtl="0">
            <a:lnSpc>
              <a:spcPct val="90000"/>
            </a:lnSpc>
            <a:spcBef>
              <a:spcPct val="0"/>
            </a:spcBef>
            <a:spcAft>
              <a:spcPct val="35000"/>
            </a:spcAft>
          </a:pPr>
          <a:r>
            <a:rPr lang="es-CO" sz="2800" b="1" kern="1200" dirty="0" smtClean="0"/>
            <a:t>6</a:t>
          </a:r>
          <a:r>
            <a:rPr lang="es-CO" sz="2000" kern="1200" dirty="0" smtClean="0"/>
            <a:t>. En las ciudades grandes se ha incrementado el consumo de ciertas sustancias sintéticas como el Popper y el dicloruro de metilo o «dick».</a:t>
          </a:r>
          <a:endParaRPr lang="es-CO" sz="2000" kern="1200" dirty="0"/>
        </a:p>
      </dsp:txBody>
      <dsp:txXfrm rot="10800000">
        <a:off x="834113" y="2046"/>
        <a:ext cx="6881083" cy="1278842"/>
      </dsp:txXfrm>
    </dsp:sp>
    <dsp:sp modelId="{721E840A-8B5F-4153-A759-7C2B0A97C7C9}">
      <dsp:nvSpPr>
        <dsp:cNvPr id="0" name=""/>
        <dsp:cNvSpPr/>
      </dsp:nvSpPr>
      <dsp:spPr>
        <a:xfrm>
          <a:off x="0" y="0"/>
          <a:ext cx="1278842" cy="1278842"/>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47C3B4-E740-40B9-BD09-887FCFBD5988}">
      <dsp:nvSpPr>
        <dsp:cNvPr id="0" name=""/>
        <dsp:cNvSpPr/>
      </dsp:nvSpPr>
      <dsp:spPr>
        <a:xfrm rot="10800000">
          <a:off x="514403" y="1662633"/>
          <a:ext cx="7200793" cy="1278842"/>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3934" tIns="106680" rIns="199136" bIns="106680" numCol="1" spcCol="1270" anchor="ctr" anchorCtr="0">
          <a:noAutofit/>
        </a:bodyPr>
        <a:lstStyle/>
        <a:p>
          <a:pPr lvl="0" algn="ctr" defTabSz="1244600" rtl="0">
            <a:lnSpc>
              <a:spcPct val="90000"/>
            </a:lnSpc>
            <a:spcBef>
              <a:spcPct val="0"/>
            </a:spcBef>
            <a:spcAft>
              <a:spcPct val="35000"/>
            </a:spcAft>
          </a:pPr>
          <a:r>
            <a:rPr lang="es-CO" sz="2800" b="1" kern="1200" dirty="0" smtClean="0"/>
            <a:t>7</a:t>
          </a:r>
          <a:r>
            <a:rPr lang="es-CO" sz="2000" kern="1200" dirty="0" smtClean="0"/>
            <a:t>. Ha habido una disminución importante del consumo de bazuco (pasta básica de cocaína), cuyo uso se limita cada vez más a poblaciones marginalizadas.</a:t>
          </a:r>
          <a:endParaRPr lang="es-CO" sz="2000" kern="1200" dirty="0"/>
        </a:p>
      </dsp:txBody>
      <dsp:txXfrm rot="10800000">
        <a:off x="834113" y="1662633"/>
        <a:ext cx="6881083" cy="1278842"/>
      </dsp:txXfrm>
    </dsp:sp>
    <dsp:sp modelId="{E40A30C8-0D23-4856-87B6-38D9FDB1F3E4}">
      <dsp:nvSpPr>
        <dsp:cNvPr id="0" name=""/>
        <dsp:cNvSpPr/>
      </dsp:nvSpPr>
      <dsp:spPr>
        <a:xfrm>
          <a:off x="0" y="1728186"/>
          <a:ext cx="1278842" cy="1278842"/>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8E9582-A6F4-4D85-8188-47538ED853AB}">
      <dsp:nvSpPr>
        <dsp:cNvPr id="0" name=""/>
        <dsp:cNvSpPr/>
      </dsp:nvSpPr>
      <dsp:spPr>
        <a:xfrm rot="10800000">
          <a:off x="514403" y="3323220"/>
          <a:ext cx="7200793" cy="1278842"/>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3934" tIns="106680" rIns="199136" bIns="106680" numCol="1" spcCol="1270" anchor="ctr" anchorCtr="0">
          <a:noAutofit/>
        </a:bodyPr>
        <a:lstStyle/>
        <a:p>
          <a:pPr lvl="0" algn="ctr" defTabSz="1244600" rtl="0">
            <a:lnSpc>
              <a:spcPct val="90000"/>
            </a:lnSpc>
            <a:spcBef>
              <a:spcPct val="0"/>
            </a:spcBef>
            <a:spcAft>
              <a:spcPct val="35000"/>
            </a:spcAft>
          </a:pPr>
          <a:r>
            <a:rPr lang="es-CO" sz="2800" b="1" kern="1200" dirty="0" smtClean="0"/>
            <a:t>8</a:t>
          </a:r>
          <a:r>
            <a:rPr lang="es-CO" sz="1900" kern="1200" dirty="0" smtClean="0"/>
            <a:t>. La necesidad de desarrollar sistemas preventivos, dentro de las cuales se inserten programas y campañas preventivas, adquiere cada vez más un carácter agudo.</a:t>
          </a:r>
          <a:endParaRPr lang="es-CO" sz="1900" kern="1200" dirty="0"/>
        </a:p>
      </dsp:txBody>
      <dsp:txXfrm rot="10800000">
        <a:off x="834113" y="3323220"/>
        <a:ext cx="6881083" cy="1278842"/>
      </dsp:txXfrm>
    </dsp:sp>
    <dsp:sp modelId="{CEADAF12-B4C5-43A9-BFAA-E22238DF41E6}">
      <dsp:nvSpPr>
        <dsp:cNvPr id="0" name=""/>
        <dsp:cNvSpPr/>
      </dsp:nvSpPr>
      <dsp:spPr>
        <a:xfrm>
          <a:off x="0" y="3384374"/>
          <a:ext cx="1278842" cy="1278842"/>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94CD01-3C25-4A78-9C62-90AE74788A3A}">
      <dsp:nvSpPr>
        <dsp:cNvPr id="0" name=""/>
        <dsp:cNvSpPr/>
      </dsp:nvSpPr>
      <dsp:spPr>
        <a:xfrm rot="10800000">
          <a:off x="453930" y="4983807"/>
          <a:ext cx="7321739" cy="1278842"/>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3934" tIns="106680" rIns="199136" bIns="106680" numCol="1" spcCol="1270" anchor="ctr" anchorCtr="0">
          <a:noAutofit/>
        </a:bodyPr>
        <a:lstStyle/>
        <a:p>
          <a:pPr lvl="0" algn="ctr" defTabSz="1244600" rtl="0">
            <a:lnSpc>
              <a:spcPct val="90000"/>
            </a:lnSpc>
            <a:spcBef>
              <a:spcPct val="0"/>
            </a:spcBef>
            <a:spcAft>
              <a:spcPct val="35000"/>
            </a:spcAft>
          </a:pPr>
          <a:r>
            <a:rPr lang="es-CO" sz="2800" b="1" kern="1200" dirty="0" smtClean="0"/>
            <a:t>9</a:t>
          </a:r>
          <a:r>
            <a:rPr lang="es-CO" sz="2000" kern="1200" dirty="0" smtClean="0"/>
            <a:t>. Se impone la necesidad de evaluar los centros de tratamiento que siguen actuando, en la mayoría de casos, con criterios que han sido abandonados en barios países por su ineficacia, costos o falta de preparación del personal. </a:t>
          </a:r>
          <a:endParaRPr lang="es-CO" sz="2000" kern="1200" dirty="0"/>
        </a:p>
      </dsp:txBody>
      <dsp:txXfrm rot="10800000">
        <a:off x="773640" y="4983807"/>
        <a:ext cx="7002029" cy="1278842"/>
      </dsp:txXfrm>
    </dsp:sp>
    <dsp:sp modelId="{39A2B29F-040F-4907-8968-8D6A722EE797}">
      <dsp:nvSpPr>
        <dsp:cNvPr id="0" name=""/>
        <dsp:cNvSpPr/>
      </dsp:nvSpPr>
      <dsp:spPr>
        <a:xfrm>
          <a:off x="0" y="4968550"/>
          <a:ext cx="1278842" cy="1278842"/>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7219A-C185-4812-8AEB-C350E78E14E5}">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977E6C-33CC-474D-ADBF-E16D5DF646C6}">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s-CO" sz="2900" kern="1200" dirty="0" smtClean="0"/>
            <a:t>El objetivo fundamental es retardar la edad de inicio del consumo de alcohol, sustancia que precede al uso de todas las demás sustancias legales o ilegales.</a:t>
          </a:r>
          <a:endParaRPr lang="es-CO" sz="2900" kern="1200" dirty="0"/>
        </a:p>
      </dsp:txBody>
      <dsp:txXfrm>
        <a:off x="2262981" y="0"/>
        <a:ext cx="2983309" cy="4525963"/>
      </dsp:txXfrm>
    </dsp:sp>
    <dsp:sp modelId="{299EF3E2-6ADF-42D8-A864-6DB4CC12179D}">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s-CO" sz="2200" kern="1200" dirty="0" smtClean="0"/>
            <a:t>Además, se busca destruir los mitos y las ideas falsas que existen sobre la marihuana, sustancia que, en general, antecede a la utilización del resto de sustancias ilegales. Es decir, existe una escalada que comienza con el alcohol y termina con la heroína y el bazuco.   </a:t>
          </a:r>
          <a:endParaRPr lang="es-CO" sz="2200" kern="1200" dirty="0"/>
        </a:p>
      </dsp:txBody>
      <dsp:txXfrm>
        <a:off x="5246290" y="0"/>
        <a:ext cx="2983309" cy="45259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195428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2939231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3290332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1212997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2146822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176447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1484833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134578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4034949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2006595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73BD23F-820B-495C-B25D-6D5197B6AFC9}"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CCEBDFCE-1084-4FF3-B56C-5378DACF14AF}" type="slidenum">
              <a:rPr lang="es-CO" smtClean="0"/>
              <a:t>‹Nº›</a:t>
            </a:fld>
            <a:endParaRPr lang="es-CO"/>
          </a:p>
        </p:txBody>
      </p:sp>
    </p:spTree>
    <p:extLst>
      <p:ext uri="{BB962C8B-B14F-4D97-AF65-F5344CB8AC3E}">
        <p14:creationId xmlns:p14="http://schemas.microsoft.com/office/powerpoint/2010/main" val="465841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3BD23F-820B-495C-B25D-6D5197B6AFC9}"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EBDFCE-1084-4FF3-B56C-5378DACF14AF}" type="slidenum">
              <a:rPr lang="es-CO" smtClean="0"/>
              <a:t>‹Nº›</a:t>
            </a:fld>
            <a:endParaRPr lang="es-CO"/>
          </a:p>
        </p:txBody>
      </p:sp>
    </p:spTree>
    <p:extLst>
      <p:ext uri="{BB962C8B-B14F-4D97-AF65-F5344CB8AC3E}">
        <p14:creationId xmlns:p14="http://schemas.microsoft.com/office/powerpoint/2010/main" val="4042160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12</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1446550"/>
          </a:xfrm>
          <a:prstGeom prst="rect">
            <a:avLst/>
          </a:prstGeom>
        </p:spPr>
        <p:txBody>
          <a:bodyPr wrap="square">
            <a:spAutoFit/>
          </a:bodyPr>
          <a:lstStyle/>
          <a:p>
            <a:r>
              <a:rPr lang="es-CO" sz="4400" dirty="0" smtClean="0"/>
              <a:t>       Tema: </a:t>
            </a:r>
            <a:r>
              <a:rPr lang="es-CO" sz="4400" b="1" i="1" dirty="0" smtClean="0">
                <a:solidFill>
                  <a:srgbClr val="FF0000"/>
                </a:solidFill>
                <a:latin typeface="Harlow Solid Italic" pitchFamily="82" charset="0"/>
              </a:rPr>
              <a:t>Consumo de drogas, tendencia y prevención</a:t>
            </a:r>
            <a:endParaRPr lang="es-CO" sz="7200" b="1" i="1" dirty="0" smtClean="0">
              <a:solidFill>
                <a:srgbClr val="FF0000"/>
              </a:solidFill>
              <a:latin typeface="Harlow Solid Italic" pitchFamily="82" charset="0"/>
            </a:endParaRPr>
          </a:p>
        </p:txBody>
      </p:sp>
    </p:spTree>
    <p:extLst>
      <p:ext uri="{BB962C8B-B14F-4D97-AF65-F5344CB8AC3E}">
        <p14:creationId xmlns:p14="http://schemas.microsoft.com/office/powerpoint/2010/main" val="847750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1"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5"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Autofit/>
          </a:bodyPr>
          <a:lstStyle/>
          <a:p>
            <a:pPr marL="0" indent="0"/>
            <a:r>
              <a:rPr lang="es-CO" sz="2400" b="1" i="1" dirty="0">
                <a:latin typeface="Agency FB" pitchFamily="34" charset="0"/>
              </a:rPr>
              <a:t>Acuérdate </a:t>
            </a:r>
            <a:r>
              <a:rPr lang="es-CO" sz="2400" i="1" dirty="0">
                <a:latin typeface="Agency FB" pitchFamily="34" charset="0"/>
              </a:rPr>
              <a:t>de tu Creador en los días de tu </a:t>
            </a:r>
            <a:r>
              <a:rPr lang="es-CO" sz="2400" b="1" i="1" dirty="0">
                <a:latin typeface="Agency FB" pitchFamily="34" charset="0"/>
              </a:rPr>
              <a:t>juventud</a:t>
            </a:r>
            <a:r>
              <a:rPr lang="es-CO" sz="2400" i="1" dirty="0">
                <a:latin typeface="Agency FB" pitchFamily="34" charset="0"/>
              </a:rPr>
              <a:t>, antes que vengan los días malos, y lleguen los años de los cuales digas: No tengo en ellos contentamiento</a:t>
            </a:r>
            <a:r>
              <a:rPr lang="es-CO" sz="2400" dirty="0"/>
              <a:t>. </a:t>
            </a:r>
            <a:r>
              <a:rPr lang="es-CO" sz="2400" dirty="0">
                <a:solidFill>
                  <a:srgbClr val="FF0000"/>
                </a:solidFill>
              </a:rPr>
              <a:t>Eclesiastés 12:1.</a:t>
            </a:r>
          </a:p>
        </p:txBody>
      </p:sp>
      <p:sp>
        <p:nvSpPr>
          <p:cNvPr id="3" name="2 Marcador de contenido"/>
          <p:cNvSpPr>
            <a:spLocks noGrp="1"/>
          </p:cNvSpPr>
          <p:nvPr>
            <p:ph sz="half" idx="1"/>
          </p:nvPr>
        </p:nvSpPr>
        <p:spPr>
          <a:xfrm>
            <a:off x="457200" y="1600200"/>
            <a:ext cx="3394720" cy="4525963"/>
          </a:xfrm>
        </p:spPr>
        <p:txBody>
          <a:bodyPr>
            <a:normAutofit fontScale="92500" lnSpcReduction="10000"/>
          </a:bodyPr>
          <a:lstStyle/>
          <a:p>
            <a:pPr marL="0" indent="0" algn="r">
              <a:buNone/>
            </a:pPr>
            <a:r>
              <a:rPr lang="es-CO" dirty="0" smtClean="0">
                <a:solidFill>
                  <a:srgbClr val="002060"/>
                </a:solidFill>
              </a:rPr>
              <a:t>Una de las tendencias más preocupantes en el mundo contemporáneo es el continuo incremento del consumo de sustancias entre las mujeres. Hace 20 años la proporción era de 10 hombres por daca una; actualmente es de 2:1 y continúa subiendo.</a:t>
            </a:r>
            <a:endParaRPr lang="es-CO" dirty="0">
              <a:solidFill>
                <a:srgbClr val="002060"/>
              </a:solidFill>
            </a:endParaRPr>
          </a:p>
        </p:txBody>
      </p:sp>
      <p:sp>
        <p:nvSpPr>
          <p:cNvPr id="5" name="4 Marcador de contenido"/>
          <p:cNvSpPr>
            <a:spLocks noGrp="1"/>
          </p:cNvSpPr>
          <p:nvPr>
            <p:ph sz="half" idx="2"/>
          </p:nvPr>
        </p:nvSpPr>
        <p:spPr>
          <a:xfrm>
            <a:off x="5231504" y="1598066"/>
            <a:ext cx="3538736" cy="4525963"/>
          </a:xfrm>
        </p:spPr>
        <p:txBody>
          <a:bodyPr>
            <a:normAutofit fontScale="92500" lnSpcReduction="10000"/>
          </a:bodyPr>
          <a:lstStyle/>
          <a:p>
            <a:pPr marL="0" indent="0">
              <a:buNone/>
            </a:pPr>
            <a:r>
              <a:rPr lang="es-CO" dirty="0" smtClean="0">
                <a:solidFill>
                  <a:srgbClr val="002060"/>
                </a:solidFill>
              </a:rPr>
              <a:t>El consumo temprano crónico de marihuana puede producir daños neurosicológicos irreversibles y perdida de la capacidad intelectual. </a:t>
            </a:r>
            <a:endParaRPr lang="es-CO" dirty="0">
              <a:solidFill>
                <a:srgbClr val="002060"/>
              </a:solidFill>
            </a:endParaRPr>
          </a:p>
        </p:txBody>
      </p:sp>
      <p:sp>
        <p:nvSpPr>
          <p:cNvPr id="6" name="5 Cerrar llave"/>
          <p:cNvSpPr/>
          <p:nvPr/>
        </p:nvSpPr>
        <p:spPr>
          <a:xfrm>
            <a:off x="3707904" y="1700808"/>
            <a:ext cx="515488" cy="43204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Abrir llave"/>
          <p:cNvSpPr/>
          <p:nvPr/>
        </p:nvSpPr>
        <p:spPr>
          <a:xfrm>
            <a:off x="4788024" y="1700808"/>
            <a:ext cx="443480" cy="43204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pic>
        <p:nvPicPr>
          <p:cNvPr id="3074" name="Picture 2" descr="http://t2.gstatic.com/images?q=tbn:ANd9GcTTH5kNzziuSIM3wgMDVYlX0OuGPJ7ZAAxhUeaKeBpr2YWufZU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7297" y="4237571"/>
            <a:ext cx="2600325" cy="1762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0087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circle(in)">
                                      <p:cBhvr>
                                        <p:cTn id="15"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57200" y="260648"/>
            <a:ext cx="8229600" cy="1656184"/>
          </a:xfrm>
        </p:spPr>
        <p:txBody>
          <a:bodyPr>
            <a:normAutofit/>
          </a:bodyPr>
          <a:lstStyle/>
          <a:p>
            <a:pPr marL="0" indent="0" algn="ctr">
              <a:buNone/>
            </a:pPr>
            <a:r>
              <a:rPr lang="es-CO" dirty="0" smtClean="0"/>
              <a:t>El problema de las drogas tiene múltiples facetas, muchas de las cuales son desconocidas para la mayoría de la población. Por ejemplo:</a:t>
            </a:r>
          </a:p>
        </p:txBody>
      </p:sp>
      <p:sp>
        <p:nvSpPr>
          <p:cNvPr id="8" name="7 Rectángulo redondeado"/>
          <p:cNvSpPr/>
          <p:nvPr/>
        </p:nvSpPr>
        <p:spPr>
          <a:xfrm rot="10800000" flipH="1" flipV="1">
            <a:off x="539552" y="2564904"/>
            <a:ext cx="4104456" cy="3312368"/>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AutoNum type="arabicPeriod"/>
            </a:pPr>
            <a:r>
              <a:rPr lang="es-CO" sz="2800" b="1" dirty="0"/>
              <a:t>Colombia ocupa el primer lugar en el subcontinente en lo que a consumo temprano de alcohol se refiere.</a:t>
            </a:r>
          </a:p>
        </p:txBody>
      </p:sp>
      <p:sp>
        <p:nvSpPr>
          <p:cNvPr id="2" name="AutoShape 2" descr="data:image/jpeg;base64,/9j/4AAQSkZJRgABAQAAAQABAAD/2wCEAAkGBhQREBUTEhIWEhMREhISFRAWExUZHBgQFBshFxccFxofGzIeGRokGRcUHy8hJCcqLSwsFx4yODwqNSgrMi0BCQoKDgwOGg8PGiwkHiQ1KSwsMiwvKSwsKiosLCwqMCwwMCw1NCwsLCwsLCwsKTYsLyksLCwsLCovLCwsLDQsLP/AABEIAMAAtAMBIgACEQEDEQH/xAAcAAEAAgMBAQEAAAAAAAAAAAAABQYDBAcCAQj/xAA3EAACAQQBAwMCBQIFAwUAAAABAgMABBESIQUTMQYiQVFhBxQjMnFCgTNigpGxJFLRFRY0Q3L/xAAaAQEAAgMBAAAAAAAAAAAAAAAAAwUBAgQG/8QAKxEAAgIBAwQBAgYDAAAAAAAAAAECAxEEEiETMUFRIgUyFGFxkaHhI4Hw/9oADAMBAAIRAxEAPwDuNKVSL1uoFpstcKpuACYUtyUtQHMbW2wOxY9sSb5I51AoC70qjTXfUWQo6zoweFnlt0hJCfl13EO+Vb/qtgcjhST45qMub/r3c/wU0ZZWPb0OkogZUVdm9yd4K4J+TjxQHTKVziS76ybYLGjmdkh1dlhAyss5cvkgAtGtqCMDG3HzW51H1G91LiJnjt411fB1Y3WSskbnzhAQPaR7tuTgY1lLasmUsvBNeqvXNt09czMWbK5ijAZ1Vv6mGfavB5Pk8DJ4rBf/AIhW8VwsGHZ3SB1UAAkTkhQFYhiRhSQBkbj74ovV7MOxiCEErG4k5dy0bZMhyweTT9JAd9h3mxjANSNv0uJ41MlvGHZUd1ZVkIkIGdnIy7A8bHk4qeiqVyyuDk1OpjQ8NZLP1X0417Jb3KvJADGnegZnUlARPEpAOFdZQA31UsPpVW6X+H12qlEuRE0YsI5U3uHSQROZZmDMi4Z8xkFQ2MOh8k1vxNMq4F3cecqSyHUA5Ucp7gOB7skjzmsFzZGQpvNMFiRkjjSaVAu2CSWD9xzwv72bGKl/CWEX4+nHk0YvRMoMcMpSEW9m1qbo3NwA15d7KHj2RRMy+QmVw02NmIGJC49AXstzPcPLEDcWdzAI1mn1hnlBVGX2e4AY5wpGxxnAzE9PsmtbmGW6uJLq2SRQEkaeRkkAPbfUuwkO52J1BUqpXAyK6p0vq0VzEJYJFljbIDocjI4Nc84Sg8SOuuyNi3RZBdG6HdJfSXU0kYWdSjW8bSsFC6doh2AD41k8ImO63LcVaKUrUkFKUoBSlKAUpSgFKUoBSlKAUpSgFKUoCq/iLdSJahUbtxySJHNcLIVeONmAHbAIJZmIXg8ZJwag7eHRFTJbRVXZjknUYyT8k4yT9TVh/EEA2XgsRNbssY8u6yA6jkAkgHg8cVBVz29yevsa15FJw0TKGXIKuDqwOPJHuUjHBGfnIPxjgmmUfqojEk6mInH2Db4x/OcfxW7Ss1amyriL4IrtJVc8zXJjiuAxZcEFGCn+4DA/7EVlrVtpR3JU5yrK3PyHUHj7ZBHHHtP0NfIkka5KCeBQ6KYYJBq0jjPcCsGz7R2znRv34xxmrtalRoVtn+zzlmmbvlVX47ZNfrNvLPrawssb3CyYnaQxhSmpCqwUku2chQMkI/IqdFnddPb8yFt/ywtUN3bRbriWEamWDI8CFVGpIJEYHnFZrf0gGUi6k74LE9sIETQ+FZcnuYPOT8/FYOp9P7/RrYqnfSEWVz2gMma3gKyahTnLtGo9pyCTjPzVVLVw1Nj2ZwsFzptO6K8SxkkpPX0KnDW96CPI/IXJ+/kIR4/4NS/SOuwXSbQSrKAFJAPK7DI2X9ykj4IFRnVusW1zZOouY1W6glRCWAY7qycIfcSCG4xnKkfFQqypNYWbQNEt8sNqsTroTE0sadzKZyU7WWKHyFHjAINpLLOkvlKj+hdU/MQ7lSjK8kTqQRiSJijFc86kjKk8lSDUhRPKyjApSlZApSlAKUpQClKUBDz+rrVHKNMAyzJbkaP/AI7gsFB1wThWJx4xzivX/uq1xnvrgtGuef3SyNCg8fMkci/6TWu/oq3MzTDdJWnFwZEfVu4FKY2HJQqzDUkjn4qPvfwuspthIJmV8/p9+QKAS7AAA+A00pAOf3UBvv67sh3M3K5hcRuuHyJCxjAA1y3vUrxnkYofXdlg63CuVhWfChiTE+oUrxySZIxjz7hnFax/Dq17rTDurKWZllWZw0e0jTMIz/SGkdiR85x4qr+s/TFtYrbpAiqLkizcu7sfy6KsxAXODk26glsj3n61pZLZFy9G0I7pJezx1Drpnnea5VooY2H5fYnVUAwZJF3IWQlsZI4AGMHatmy6jHMCYpFkCnUlTkZ8+fnz8VrRsCAVIKkDBGMY+MY+Kw20AuJARgxIrjuDHuZ1wBG/kYByWU+VAz5rz1P1GdssSj/RbanTV0V71L+yXrWXpss9yirv2Qo7rJOIjHktqwGpMm2rDHGNQc8msRu3jlMbq7hjmJwudhjLBsLqmpOAWPurJ0nqQPUoYu0yyduWQsVH/wAbVlBJB9oMgA1PyB9qsJzzBuLODfFrhm5fej3hk71sWnJQRvHJId2XIIIkZwg19xClf/sfnmpbpvpvV1lmbd1wUjGNI2xgkHGXb4y3HnAGanKVxvWXOrpbuCLoV9TqY5FQS+l2De29ukiHC26PEqInwqER7hQMADbgAVO0qCFkofa8EzWSCtvRFlGxYWyEsnbw47g0J2IG+fJOT/H8527D03bQP3IreKN8a9xUG2vPG3nHJH8YHgDElUB6zikMA0eVUaRI5hCql+xKwRmXIJBXOePjbzWVKUnhvuMIrnSvxDs16vIi3WlvJCS7PJ+k14GVR28jCewNk5CsfuMt02GZXUMrBlYBlZSCCp5BBHBFcxs/SV3089qyis2jaZxHcSI7TxJJyWL8LhQMDznC+cmp7pnodLVI1tbm5hMSlc90yKynzmJ8xjnnKqMH+TVvHVVVxjFPJC4t8lyr7VV6Z6sMTvb37wpNHoUdG4mjfIUiM+5X9p2UAgZyCRnFmt7hZFDowdGAKupBBU+CCOCK7YyUllGjWDJSlK2MClKUApSlAKUpQCqT+JyNLEkEeu7LPMNo0cntKAFTYe1i8iHYc4UjjORdqiev9B/NCP8AUMbQuZFIVWBYqV9wPxhj4IPPmtJqTi9vcHOel2ncZQ8botuBmJ0GDPn2nbJDahSeMjMinORVgrxGWHtkXSVf3J/cgMv1VtSQf7eQa9157Zs+JHfbK2e6QhRpJO3HgkcuxPEa/BYDkk54XjIB5GK2fT/o78tcyXDSiR5UZSBFoAzMCxHvPlUiXnJ9g5+Bm9JRxlZZVDCWSTWZWYnV4vao1zqvs1OR5BXzxU/WsptZijpqrUVkUpSoiYUpSgFKUoBSlKAxpbqGZwoDPqGYAAsF/bsfJxk4z4zUPdeirORzI1uodm3ZkZ02fOdm0YAtnnJ54FTlK2UnHlMxghl6o9kwWdmktXKqk5Ds8Taksbghcdr2j9QngthuORZIZg6hlIZWAZWBBBU8ggjggj5rSdAQQQCCCCCMgg+QR8ioOK2WyvIOxEscF13IZVThROAHhYIOASBKpIHI1B8LVrpdW5NQn39kUoeUWylKVaEQpSlAKUpQClKUBVvWdn2x+bBYCNVSZQuR2ASd/GwKFmPHwWyDgYjKvZFce9Q+gUkuWikkwIbVooNVxrHI7GI/uyRGuIyBwwA55YCv1dKb39vZHOOeSwQ25jnM8TlXdY0cEbI0cZJAK8cjdsEHIz9OKz23rF4+8J4pH7c6hXSMKv5dwuG2JAOpLbfQDPiqZD+Hek3dWZQRFFGq9kgBomVgxxLlgdSCv3z5ANWFY2trRhsjOizOGIKqZXZnUY2JALuFxkk/yar5Rj4ef4MwsceFySd5dzXAKuxgXPtWGVtiOMF31BDA59q5H3apn0847OgkaQxkqxd92B8jY+c4IPPxUBYwCOKNBnCRog284VQo2++Bz969S2wZg2WR1DBZEdlIDYz4OD4HkHxWZVprCLRw44LhSqlN6lltIHklH5lIvcSPbIIR+7jBWRgMn+jgf3q2A1zSg49yJpruQvrBLs2rCwIFxsmpYqBrn3fu4qBa36wUm96Kz/l+0Q0J0IRjNn24/eEHA5BJ4+LzSto2bVjCNMFMb/1Ru/qBHt3Wh2eLYM0MgRCFJXVZuxhuCQTkeat9vIWUFlKE+UJUkfyQSP8AY1kpWspbvBlIUpXl3ABJIAAySTgADySfgVoZPk0yopZ2CqoLMzEABRySSeAAPmo/psZubhbjLLBAHWEBuJncYMvHDRheE+uznxoa1ek7dREU0kTw2yETRxsy/ruDmN2CniNcB1BPuLKcDUZtdXOk0u35z7kM5eEKUpVkRClKUApSlAKUpQCorrfQFuAGDdqZP2zBVJ1+UbP7oz8rkfUEEAiVpWGk1hgoBtrmPia2bjjuQkSKceWxw6r/ACM/HPzGdf8A1rKTt4k7qJoPhwzKQPIIyOM8EZz5GK6lXNvXvT0inSNdhHeLLI8YPtEkLIxYY5j2MgJ1IBZR4JyazUUQqj1V2XLMRrTksGifWcJne3VZHmR9BGFHubJHtJOMcE5PgD+KJ60gaMSIJHViqrhOSWjaUYBP/ajD+cVk6RaxXEIlltod5QRITFE25VsbZ19yll2GftUinTIQwYQxhlChWEaAgKMLg4yABwMeKj+JafIg7j1PBcQyKocqyIYzoP1NmATQEjb3jkHAOrDxVq6F1ueWWPeSF4Zo2dGjidCSQHT90rZymx8Dx9cVBTNGwdYreJzE3b96qqbqdiBhGPtLbcLjLH5ya+20hElvHMECJKJQ8Y7SKkClwGBkyoULnOdcDGD4rE68xzg5pXVuWxy5OhUrRj65bsuy3EJXRpNhLGR21OrNnbGobgnwDxXwddtyM/mIcdszZ70eOyDqXzt+zORt4zVftfoZN+laEPXrd8a3ELbAFcTRnILdsEYbnL+3+ePNeoutwMVCzxMXOFAljOxyV9uDzyCOPkGm1+hk3a1upSIsMjS47axyF9hle2FJbYY5GM5FbNRHXYjK9vAG07k6SMQee3b/AKxAGeQWVEPkAP8AcVtVDfNR9hvCJfodkIbaGJV0EcUaBPpqoGK3qUr05yilKUApSlAKUpQClKUApSlAK59+JU4/NWagZfW6LEH9sRVcBh8BpEQgnHMRHOTXQa59+Iy4u7Ugfut7sMfHCPAVz/3YLsB9N2+pzxa9400/0N6/uRX7DqAtw8Sj3TO0kQ19odlzJkg84KlyOM7YHyRuxddkzhoUHBOyysRkfHMYPOR9fDfQbRSAPIfrCcAfQug5P+lj/v8A3rarf6Zo1ZpoytXL/Px4OpzaeEbPTJ1Yuf2yO5d054PCjU49y6heR9RnB4rL1Kx70ZjJ1DbKxxk6OrI2PocMcHnx4NR7Rg4z5Hg5IIz9CORWaxvW7giLByQ75JAZYxwMjGGGxC54P/6wTXRbpumuOxUX0SjJ2xf5maw9JQ3V1c8zwMViLsku6yRzLIhB3TO2Q7Hk/uXn4EtL+F9uzbNLOWCsitsmViZi5X9nuPcYvs2WJ8mo246otvLAxyu8yIZOcKgBdi/Iyuqtx98/FdBjkDAFTkEAgj5B5BH9qpNRvrlw+Dr08+pDLKrP+HUTsrmefuquplLqxbEv5hOGUhQswDADAwMHIrN0j8P7e2eFkLsLZpWhRyraGZFR8HXb+gHzwc1MdQ6n22WNEMk0oYxxDIyFwGZ2wQiKXTLc/uGASQK8w+nJGYPcXUkg1GbeMCKLb6jH6p/vIaU1XXLh8EzaRtXN4ka7SOqKCFLMwUBm4AyT5ORx96wemrPZfzUg/WuURsMhVooCNkhwSSNcnbxlsnA4Ay2XpS2hbdIhttvuzOxLjgMxZjswGcE8j4xUtVjptKqW23lkcp5FKUrsNBSlKAUpSgFKUoBSlKAUpUfF6htmUMtzCynXDCaMg7NouCG+XBUfcY80BIVzz13c7XipwRFAOeOGmclh9uIojj7rV2PWoAFbvxYd1jU91MNI4DKqnPLFSCAOSCK5x6/lKXdwxjHFvGVUH/EXDgMxwCpLbIeThYweKrvqeXppJecL+USVfcRVhFwXP7pSHPBGFwAgweQQgUH75rar4o45OT8n6n619r0NVargoR7JYJBWIkps6yaZ1ZiwUjVB4OfC4yTgjHuPBJNZa+wQdyVY9mXzIWRyjARkYII/zmMY+/8ANa3uMa3KS4Q2dT4slul+lHu1L3DMsTjCRgatpyGBBXKBhnnOxB/p8G8ioDp/qEqyRXAYsx1W4CjRm+A+B+mx8D+k8c5OK1ereo5Zrk2VioeQACe6BBW2D7DJAyDINDhTjkr592vkZ9W+eP29I2cOl8cYN7poEnVZJFOyw2awll5XutMzOjEcbqEQ6+R3DnyKtVYbO0WKNY411RAFVR8Af8/zWaryqHTgo+jmby8ilKVIYFKUoBSlKAUpSgFKUoBSlKAxzwh1ZGzhlKnBIOCMHBHI/kVUZfwwgftdyaZmgS3jRh209lvIZUyqIFJycHI8DjB5q5UoCpw/h1EvZAnlK208Fwint/4kMIgGSEBwUUEjPn7cVC+vIc3vOCpto0KkZyN5Cc/UYbGPua6NXHOuXX/UXc5Jfe4KoD8BNbdR9hup/wByarPqkv8ABsXeTSX7ktS+RjsJS0Ss3kg/3UEhW/1Lq3+qtivKLgAZzgAZ45xxnjivVelimopM3FerC9RLjDlwey2MISmpYbFm+CCqD4ADEn7eaQ7d6Aou8gmUImuwLNlDt8hArMWI+Aah1NfUrccm0Z7HuRNXEizDsRsHknDIoU7Y+Gc48KmQSTjwB5IFbfpa9zftb2gja2tLdYrm4aMCWS5VnVcuD7zlZSdgOWY/1A1t+oLfqCySLZBVjaKLtNmICORBLuGB5O2YAMAganxWl0qLrCxxrLoZHEReTMWiMjS7hgPc2yfl+VHw3iqymlVo0uudryy+UqhRDrAtn9uZTJIEBeDYK1uQrMc6YFyQ2B/SPGOK2hbdUe5cmQRwNcRlVHaJW1y6yKP8xCwMDyRu4+lTkBc6UpQClKUApSlAKUpQClKUApSlAKUpQCuKdSh2FwiYkBuLhVLAgMDO2xIyCNSXGM86DxnjtdcDl6rILq4iYoqJLdSh/eSEFzk7/QamQA+OP8pqu19TsjD0pJv9CWp4ZOAffP3+teJLhVIDMqljhQWALH/KD5/tWSo/qNhPLLALSKKacOxCSorKI9fcxyPaAdORjnX5xXo5y2xybMn/AEb0D869y0kriOGZYkSMqp2Eas2WGTj3DHIOc5+KvfSPTMFsxeNP1CgQysSzlBzjJ8DIBwMZIzULJHd29xax28AW3RQboxLGsbSTMFYhSe57SrPkZP6gJzg5hOi3PWSbf8wkowU7gH5YbOzruJX0I7YhLMNFU5ypJIBNfKTZC3k6VSub9Jues9q1MiszED80HWNSpNwoJTAwcQ7cfILc5Aragh6suqiZ3LSP+pNFCVVUn1TYJqSrQKGODkdwkYwBWpgv1KpHp2/6m1yhuYHjhYSI6loSFYs8in2+46qYos41OpPk8XegFKUoBSlKAUpSgFKUoBSlKAUpSgFKUoBX56/Kles3aB1EYkmwsQOhDkZ1PhXGqhjnOyEfx+ha4Pd9SC9XubeNFjiSRywMrMWmLF3dNsYJMg2UA8Jx8k8P1Dd+HltJK/uRv9Kj1giGScRx8sCD4HkHkY8YPPHPNXH8P+iK4jvyzbPHKiQ4UCNGYZ2427n6a5BOByMVUOnoRDGCCCI0yDydtRnJ+TnOT8nNWv8AD7oQMjXw1USI8K4XDON1yzn7GLAXz5PGcC4tyoJZMz7F8pSlcpEKUpQClKUApSlAKUpQClKUApSlAKUpQClKUApSlAK4R+J9mll1pJtNYruImRhtyzZjlIP1A0Jx4yD5PPd6r/rX0ZF1O37MpKFWDpKACyN4OM+QRkEf+K0sgrIuL8mU8PJySTrJjte5KGcedtSN4j7l5DDRnUhdh+0knHFdp9OXEElrE1oALdkBiCrqAn8fHOa/O/VvRV90uZWmieWFHExlhy6HX9zMSvsbGfcwHHyPIuv4bevbl829raPdIgeQhpEjEfccsMSYIIOW9rc8cZAOMRna3ts5wu//ADfJvJprJ0P1n1i8t4lNlZi6diQcvjQ5AU6eXBy2cMuMZrH6J6vfXCOb+0W2Ocx6t5XxhlLEg/OfBz4GOZ6wmd4laSPtOVBaLZW1b5Gw4b+f+K2KkIxSlKAUpSgFKUoBSlKAUpSgFKUoD//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3" name="AutoShape 4" descr="data:image/jpeg;base64,/9j/4AAQSkZJRgABAQAAAQABAAD/2wCEAAkGBhQREBUTEhIWEhMREhISFRAWExUZHBgQFBshFxccFxofGzIeGRokGRcUHy8hJCcqLSwsFx4yODwqNSgrMi0BCQoKDgwOGg8PGiwkHiQ1KSwsMiwvKSwsKiosLCwqMCwwMCw1NCwsLCwsLCwsKTYsLyksLCwsLCovLCwsLDQsLP/AABEIAMAAtAMBIgACEQEDEQH/xAAcAAEAAgMBAQEAAAAAAAAAAAAABQYDBAcCAQj/xAA3EAACAQQBAwMCBQIFAwUAAAABAgMABBESIQUTMQYiQVFhBxQjMnFCgTNigpGxJFLRFRY0Q3L/xAAaAQEAAgMBAAAAAAAAAAAAAAAAAwUBAgQG/8QAKxEAAgIBAwQBAgYDAAAAAAAAAAECAxEEEiETMUFRIgUyFGFxkaHhI4Hw/9oADAMBAAIRAxEAPwDuNKVSL1uoFpstcKpuACYUtyUtQHMbW2wOxY9sSb5I51AoC70qjTXfUWQo6zoweFnlt0hJCfl13EO+Vb/qtgcjhST45qMub/r3c/wU0ZZWPb0OkogZUVdm9yd4K4J+TjxQHTKVziS76ybYLGjmdkh1dlhAyss5cvkgAtGtqCMDG3HzW51H1G91LiJnjt411fB1Y3WSskbnzhAQPaR7tuTgY1lLasmUsvBNeqvXNt09czMWbK5ijAZ1Vv6mGfavB5Pk8DJ4rBf/AIhW8VwsGHZ3SB1UAAkTkhQFYhiRhSQBkbj74ovV7MOxiCEErG4k5dy0bZMhyweTT9JAd9h3mxjANSNv0uJ41MlvGHZUd1ZVkIkIGdnIy7A8bHk4qeiqVyyuDk1OpjQ8NZLP1X0417Jb3KvJADGnegZnUlARPEpAOFdZQA31UsPpVW6X+H12qlEuRE0YsI5U3uHSQROZZmDMi4Z8xkFQ2MOh8k1vxNMq4F3cecqSyHUA5Ucp7gOB7skjzmsFzZGQpvNMFiRkjjSaVAu2CSWD9xzwv72bGKl/CWEX4+nHk0YvRMoMcMpSEW9m1qbo3NwA15d7KHj2RRMy+QmVw02NmIGJC49AXstzPcPLEDcWdzAI1mn1hnlBVGX2e4AY5wpGxxnAzE9PsmtbmGW6uJLq2SRQEkaeRkkAPbfUuwkO52J1BUqpXAyK6p0vq0VzEJYJFljbIDocjI4Nc84Sg8SOuuyNi3RZBdG6HdJfSXU0kYWdSjW8bSsFC6doh2AD41k8ImO63LcVaKUrUkFKUoBSlKAUpSgFKUoBSlKAUpSgFKUoCq/iLdSJahUbtxySJHNcLIVeONmAHbAIJZmIXg8ZJwag7eHRFTJbRVXZjknUYyT8k4yT9TVh/EEA2XgsRNbssY8u6yA6jkAkgHg8cVBVz29yevsa15FJw0TKGXIKuDqwOPJHuUjHBGfnIPxjgmmUfqojEk6mInH2Db4x/OcfxW7Ss1amyriL4IrtJVc8zXJjiuAxZcEFGCn+4DA/7EVlrVtpR3JU5yrK3PyHUHj7ZBHHHtP0NfIkka5KCeBQ6KYYJBq0jjPcCsGz7R2znRv34xxmrtalRoVtn+zzlmmbvlVX47ZNfrNvLPrawssb3CyYnaQxhSmpCqwUku2chQMkI/IqdFnddPb8yFt/ywtUN3bRbriWEamWDI8CFVGpIJEYHnFZrf0gGUi6k74LE9sIETQ+FZcnuYPOT8/FYOp9P7/RrYqnfSEWVz2gMma3gKyahTnLtGo9pyCTjPzVVLVw1Nj2ZwsFzptO6K8SxkkpPX0KnDW96CPI/IXJ+/kIR4/4NS/SOuwXSbQSrKAFJAPK7DI2X9ykj4IFRnVusW1zZOouY1W6glRCWAY7qycIfcSCG4xnKkfFQqypNYWbQNEt8sNqsTroTE0sadzKZyU7WWKHyFHjAINpLLOkvlKj+hdU/MQ7lSjK8kTqQRiSJijFc86kjKk8lSDUhRPKyjApSlZApSlAKUpQClKUBDz+rrVHKNMAyzJbkaP/AI7gsFB1wThWJx4xzivX/uq1xnvrgtGuef3SyNCg8fMkci/6TWu/oq3MzTDdJWnFwZEfVu4FKY2HJQqzDUkjn4qPvfwuspthIJmV8/p9+QKAS7AAA+A00pAOf3UBvv67sh3M3K5hcRuuHyJCxjAA1y3vUrxnkYofXdlg63CuVhWfChiTE+oUrxySZIxjz7hnFax/Dq17rTDurKWZllWZw0e0jTMIz/SGkdiR85x4qr+s/TFtYrbpAiqLkizcu7sfy6KsxAXODk26glsj3n61pZLZFy9G0I7pJezx1Drpnnea5VooY2H5fYnVUAwZJF3IWQlsZI4AGMHatmy6jHMCYpFkCnUlTkZ8+fnz8VrRsCAVIKkDBGMY+MY+Kw20AuJARgxIrjuDHuZ1wBG/kYByWU+VAz5rz1P1GdssSj/RbanTV0V71L+yXrWXpss9yirv2Qo7rJOIjHktqwGpMm2rDHGNQc8msRu3jlMbq7hjmJwudhjLBsLqmpOAWPurJ0nqQPUoYu0yyduWQsVH/wAbVlBJB9oMgA1PyB9qsJzzBuLODfFrhm5fej3hk71sWnJQRvHJId2XIIIkZwg19xClf/sfnmpbpvpvV1lmbd1wUjGNI2xgkHGXb4y3HnAGanKVxvWXOrpbuCLoV9TqY5FQS+l2De29ukiHC26PEqInwqER7hQMADbgAVO0qCFkofa8EzWSCtvRFlGxYWyEsnbw47g0J2IG+fJOT/H8527D03bQP3IreKN8a9xUG2vPG3nHJH8YHgDElUB6zikMA0eVUaRI5hCql+xKwRmXIJBXOePjbzWVKUnhvuMIrnSvxDs16vIi3WlvJCS7PJ+k14GVR28jCewNk5CsfuMt02GZXUMrBlYBlZSCCp5BBHBFcxs/SV3089qyis2jaZxHcSI7TxJJyWL8LhQMDznC+cmp7pnodLVI1tbm5hMSlc90yKynzmJ8xjnnKqMH+TVvHVVVxjFPJC4t8lyr7VV6Z6sMTvb37wpNHoUdG4mjfIUiM+5X9p2UAgZyCRnFmt7hZFDowdGAKupBBU+CCOCK7YyUllGjWDJSlK2MClKUApSlAKUpQCqT+JyNLEkEeu7LPMNo0cntKAFTYe1i8iHYc4UjjORdqiev9B/NCP8AUMbQuZFIVWBYqV9wPxhj4IPPmtJqTi9vcHOel2ncZQ8botuBmJ0GDPn2nbJDahSeMjMinORVgrxGWHtkXSVf3J/cgMv1VtSQf7eQa9157Zs+JHfbK2e6QhRpJO3HgkcuxPEa/BYDkk54XjIB5GK2fT/o78tcyXDSiR5UZSBFoAzMCxHvPlUiXnJ9g5+Bm9JRxlZZVDCWSTWZWYnV4vao1zqvs1OR5BXzxU/WsptZijpqrUVkUpSoiYUpSgFKUoBSlKAxpbqGZwoDPqGYAAsF/bsfJxk4z4zUPdeirORzI1uodm3ZkZ02fOdm0YAtnnJ54FTlK2UnHlMxghl6o9kwWdmktXKqk5Ds8Taksbghcdr2j9QngthuORZIZg6hlIZWAZWBBBU8ggjggj5rSdAQQQCCCCCMgg+QR8ioOK2WyvIOxEscF13IZVThROAHhYIOASBKpIHI1B8LVrpdW5NQn39kUoeUWylKVaEQpSlAKUpQClKUBVvWdn2x+bBYCNVSZQuR2ASd/GwKFmPHwWyDgYjKvZFce9Q+gUkuWikkwIbVooNVxrHI7GI/uyRGuIyBwwA55YCv1dKb39vZHOOeSwQ25jnM8TlXdY0cEbI0cZJAK8cjdsEHIz9OKz23rF4+8J4pH7c6hXSMKv5dwuG2JAOpLbfQDPiqZD+Hek3dWZQRFFGq9kgBomVgxxLlgdSCv3z5ANWFY2trRhsjOizOGIKqZXZnUY2JALuFxkk/yar5Rj4ef4MwsceFySd5dzXAKuxgXPtWGVtiOMF31BDA59q5H3apn0847OgkaQxkqxd92B8jY+c4IPPxUBYwCOKNBnCRog284VQo2++Bz969S2wZg2WR1DBZEdlIDYz4OD4HkHxWZVprCLRw44LhSqlN6lltIHklH5lIvcSPbIIR+7jBWRgMn+jgf3q2A1zSg49yJpruQvrBLs2rCwIFxsmpYqBrn3fu4qBa36wUm96Kz/l+0Q0J0IRjNn24/eEHA5BJ4+LzSto2bVjCNMFMb/1Ru/qBHt3Wh2eLYM0MgRCFJXVZuxhuCQTkeat9vIWUFlKE+UJUkfyQSP8AY1kpWspbvBlIUpXl3ABJIAAySTgADySfgVoZPk0yopZ2CqoLMzEABRySSeAAPmo/psZubhbjLLBAHWEBuJncYMvHDRheE+uznxoa1ek7dREU0kTw2yETRxsy/ruDmN2CniNcB1BPuLKcDUZtdXOk0u35z7kM5eEKUpVkRClKUApSlAKUpQCorrfQFuAGDdqZP2zBVJ1+UbP7oz8rkfUEEAiVpWGk1hgoBtrmPia2bjjuQkSKceWxw6r/ACM/HPzGdf8A1rKTt4k7qJoPhwzKQPIIyOM8EZz5GK6lXNvXvT0inSNdhHeLLI8YPtEkLIxYY5j2MgJ1IBZR4JyazUUQqj1V2XLMRrTksGifWcJne3VZHmR9BGFHubJHtJOMcE5PgD+KJ60gaMSIJHViqrhOSWjaUYBP/ajD+cVk6RaxXEIlltod5QRITFE25VsbZ19yll2GftUinTIQwYQxhlChWEaAgKMLg4yABwMeKj+JafIg7j1PBcQyKocqyIYzoP1NmATQEjb3jkHAOrDxVq6F1ueWWPeSF4Zo2dGjidCSQHT90rZymx8Dx9cVBTNGwdYreJzE3b96qqbqdiBhGPtLbcLjLH5ya+20hElvHMECJKJQ8Y7SKkClwGBkyoULnOdcDGD4rE68xzg5pXVuWxy5OhUrRj65bsuy3EJXRpNhLGR21OrNnbGobgnwDxXwddtyM/mIcdszZ70eOyDqXzt+zORt4zVftfoZN+laEPXrd8a3ELbAFcTRnILdsEYbnL+3+ePNeoutwMVCzxMXOFAljOxyV9uDzyCOPkGm1+hk3a1upSIsMjS47axyF9hle2FJbYY5GM5FbNRHXYjK9vAG07k6SMQee3b/AKxAGeQWVEPkAP8AcVtVDfNR9hvCJfodkIbaGJV0EcUaBPpqoGK3qUr05yilKUApSlAKUpQClKUApSlAK59+JU4/NWagZfW6LEH9sRVcBh8BpEQgnHMRHOTXQa59+Iy4u7Ugfut7sMfHCPAVz/3YLsB9N2+pzxa9400/0N6/uRX7DqAtw8Sj3TO0kQ19odlzJkg84KlyOM7YHyRuxddkzhoUHBOyysRkfHMYPOR9fDfQbRSAPIfrCcAfQug5P+lj/v8A3rarf6Zo1ZpoytXL/Px4OpzaeEbPTJ1Yuf2yO5d054PCjU49y6heR9RnB4rL1Kx70ZjJ1DbKxxk6OrI2PocMcHnx4NR7Rg4z5Hg5IIz9CORWaxvW7giLByQ75JAZYxwMjGGGxC54P/6wTXRbpumuOxUX0SjJ2xf5maw9JQ3V1c8zwMViLsku6yRzLIhB3TO2Q7Hk/uXn4EtL+F9uzbNLOWCsitsmViZi5X9nuPcYvs2WJ8mo246otvLAxyu8yIZOcKgBdi/Iyuqtx98/FdBjkDAFTkEAgj5B5BH9qpNRvrlw+Dr08+pDLKrP+HUTsrmefuquplLqxbEv5hOGUhQswDADAwMHIrN0j8P7e2eFkLsLZpWhRyraGZFR8HXb+gHzwc1MdQ6n22WNEMk0oYxxDIyFwGZ2wQiKXTLc/uGASQK8w+nJGYPcXUkg1GbeMCKLb6jH6p/vIaU1XXLh8EzaRtXN4ka7SOqKCFLMwUBm4AyT5ORx96wemrPZfzUg/WuURsMhVooCNkhwSSNcnbxlsnA4Ay2XpS2hbdIhttvuzOxLjgMxZjswGcE8j4xUtVjptKqW23lkcp5FKUrsNBSlKAUpSgFKUoBSlKAUpUfF6htmUMtzCynXDCaMg7NouCG+XBUfcY80BIVzz13c7XipwRFAOeOGmclh9uIojj7rV2PWoAFbvxYd1jU91MNI4DKqnPLFSCAOSCK5x6/lKXdwxjHFvGVUH/EXDgMxwCpLbIeThYweKrvqeXppJecL+USVfcRVhFwXP7pSHPBGFwAgweQQgUH75rar4o45OT8n6n619r0NVargoR7JYJBWIkps6yaZ1ZiwUjVB4OfC4yTgjHuPBJNZa+wQdyVY9mXzIWRyjARkYII/zmMY+/8ANa3uMa3KS4Q2dT4slul+lHu1L3DMsTjCRgatpyGBBXKBhnnOxB/p8G8ioDp/qEqyRXAYsx1W4CjRm+A+B+mx8D+k8c5OK1ereo5Zrk2VioeQACe6BBW2D7DJAyDINDhTjkr592vkZ9W+eP29I2cOl8cYN7poEnVZJFOyw2awll5XutMzOjEcbqEQ6+R3DnyKtVYbO0WKNY411RAFVR8Af8/zWaryqHTgo+jmby8ilKVIYFKUoBSlKAUpSgFKUoBSlKAxzwh1ZGzhlKnBIOCMHBHI/kVUZfwwgftdyaZmgS3jRh209lvIZUyqIFJycHI8DjB5q5UoCpw/h1EvZAnlK208Fwint/4kMIgGSEBwUUEjPn7cVC+vIc3vOCpto0KkZyN5Cc/UYbGPua6NXHOuXX/UXc5Jfe4KoD8BNbdR9hup/wByarPqkv8ABsXeTSX7ktS+RjsJS0Ss3kg/3UEhW/1Lq3+qtivKLgAZzgAZ45xxnjivVelimopM3FerC9RLjDlwey2MISmpYbFm+CCqD4ADEn7eaQ7d6Aou8gmUImuwLNlDt8hArMWI+Aah1NfUrccm0Z7HuRNXEizDsRsHknDIoU7Y+Gc48KmQSTjwB5IFbfpa9zftb2gja2tLdYrm4aMCWS5VnVcuD7zlZSdgOWY/1A1t+oLfqCySLZBVjaKLtNmICORBLuGB5O2YAMAganxWl0qLrCxxrLoZHEReTMWiMjS7hgPc2yfl+VHw3iqymlVo0uudryy+UqhRDrAtn9uZTJIEBeDYK1uQrMc6YFyQ2B/SPGOK2hbdUe5cmQRwNcRlVHaJW1y6yKP8xCwMDyRu4+lTkBc6UpQClKUApSlAKUpQClKUApSlAKUpQCuKdSh2FwiYkBuLhVLAgMDO2xIyCNSXGM86DxnjtdcDl6rILq4iYoqJLdSh/eSEFzk7/QamQA+OP8pqu19TsjD0pJv9CWp4ZOAffP3+teJLhVIDMqljhQWALH/KD5/tWSo/qNhPLLALSKKacOxCSorKI9fcxyPaAdORjnX5xXo5y2xybMn/AEb0D869y0kriOGZYkSMqp2Eas2WGTj3DHIOc5+KvfSPTMFsxeNP1CgQysSzlBzjJ8DIBwMZIzULJHd29xax28AW3RQboxLGsbSTMFYhSe57SrPkZP6gJzg5hOi3PWSbf8wkowU7gH5YbOzruJX0I7YhLMNFU5ypJIBNfKTZC3k6VSub9Jues9q1MiszED80HWNSpNwoJTAwcQ7cfILc5Aragh6suqiZ3LSP+pNFCVVUn1TYJqSrQKGODkdwkYwBWpgv1KpHp2/6m1yhuYHjhYSI6loSFYs8in2+46qYos41OpPk8XegFKUoBSlKAUpSgFKUoBSlKAUpSgFKUoBX56/Kles3aB1EYkmwsQOhDkZ1PhXGqhjnOyEfx+ha4Pd9SC9XubeNFjiSRywMrMWmLF3dNsYJMg2UA8Jx8k8P1Dd+HltJK/uRv9Kj1giGScRx8sCD4HkHkY8YPPHPNXH8P+iK4jvyzbPHKiQ4UCNGYZ2427n6a5BOByMVUOnoRDGCCCI0yDydtRnJ+TnOT8nNWv8AD7oQMjXw1USI8K4XDON1yzn7GLAXz5PGcC4tyoJZMz7F8pSlcpEKUpQClKUApSlAKUpQClKUApSlAKUpQClKUApSlAK4R+J9mll1pJtNYruImRhtyzZjlIP1A0Jx4yD5PPd6r/rX0ZF1O37MpKFWDpKACyN4OM+QRkEf+K0sgrIuL8mU8PJySTrJjte5KGcedtSN4j7l5DDRnUhdh+0knHFdp9OXEElrE1oALdkBiCrqAn8fHOa/O/VvRV90uZWmieWFHExlhy6HX9zMSvsbGfcwHHyPIuv4bevbl829raPdIgeQhpEjEfccsMSYIIOW9rc8cZAOMRna3ts5wu//ADfJvJprJ0P1n1i8t4lNlZi6diQcvjQ5AU6eXBy2cMuMZrH6J6vfXCOb+0W2Ocx6t5XxhlLEg/OfBz4GOZ6wmd4laSPtOVBaLZW1b5Gw4b+f+K2KkIxSlKAUpSgFKUoBSlKAUpSgFKUoD//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servindi.org/img/sudameric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2564904"/>
            <a:ext cx="3727301"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7142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wheel(1)">
                                      <p:cBhvr>
                                        <p:cTn id="10" dur="2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0" y="476672"/>
            <a:ext cx="6228184" cy="6048672"/>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3200" b="1" dirty="0" smtClean="0"/>
              <a:t>2</a:t>
            </a:r>
            <a:r>
              <a:rPr lang="es-CO" sz="2400" dirty="0" smtClean="0"/>
              <a:t>. Hay </a:t>
            </a:r>
            <a:r>
              <a:rPr lang="es-CO" sz="2400" dirty="0"/>
              <a:t>una tendencia constante a que el consumo de todas las sustancias, tanto legales como ilegales, se incremente entre las mujeres. </a:t>
            </a:r>
            <a:endParaRPr lang="es-CO" sz="2400" dirty="0" smtClean="0"/>
          </a:p>
          <a:p>
            <a:r>
              <a:rPr lang="es-CO" sz="2400" dirty="0" smtClean="0"/>
              <a:t>Mientras </a:t>
            </a:r>
            <a:r>
              <a:rPr lang="es-CO" sz="2400" dirty="0"/>
              <a:t>que la proporción de hombres y mujeres que consumen alcohol con frecuencia es virtualmente la misma, la proporción de consumidores de sustancias ilegales, que hace 20 años era de cerca de 10 hombres por cada una, hoy es apenas superior a 2:1. En lo que se refiere al consumo de tabaco, actualmente hay una proporción ligeramente mayor de mujeres que de hombres, especialmente entre adolescentes.</a:t>
            </a:r>
          </a:p>
        </p:txBody>
      </p:sp>
      <p:pic>
        <p:nvPicPr>
          <p:cNvPr id="3" name="Picture 2" descr="http://t1.gstatic.com/images?q=tbn:ANd9GcRQmZ6vWs_bFhcOQ4TV28qBu5NNw4uO8dvEjXNrH8oFYUTq3dY8k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988840"/>
            <a:ext cx="2736304"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5740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179512" y="4437112"/>
            <a:ext cx="6120680" cy="201622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3600" b="1" dirty="0"/>
              <a:t>5</a:t>
            </a:r>
            <a:r>
              <a:rPr lang="es-CO" sz="2400" b="1" dirty="0"/>
              <a:t>. El consumo de heroína ha tenido un incremento muy rápido en pocos años. Esto es particularmente cierto en Bogotá, Medellín, Armenia, Pereira y </a:t>
            </a:r>
            <a:r>
              <a:rPr lang="es-CO" sz="2400" b="1" dirty="0" smtClean="0"/>
              <a:t>Cúcuta.</a:t>
            </a:r>
            <a:endParaRPr lang="es-CO" sz="2400" b="1" dirty="0"/>
          </a:p>
        </p:txBody>
      </p:sp>
      <p:sp>
        <p:nvSpPr>
          <p:cNvPr id="5" name="4 Rectángulo redondeado"/>
          <p:cNvSpPr/>
          <p:nvPr/>
        </p:nvSpPr>
        <p:spPr>
          <a:xfrm>
            <a:off x="179512" y="2420888"/>
            <a:ext cx="6552728" cy="1728192"/>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3200" b="1" dirty="0"/>
              <a:t>4</a:t>
            </a:r>
            <a:r>
              <a:rPr lang="es-CO" dirty="0"/>
              <a:t>. </a:t>
            </a:r>
            <a:r>
              <a:rPr lang="es-CO" sz="2400" b="1" dirty="0"/>
              <a:t>El consumo de </a:t>
            </a:r>
            <a:r>
              <a:rPr lang="es-CO" sz="2400" b="1" dirty="0" smtClean="0"/>
              <a:t>tranquilizantes </a:t>
            </a:r>
            <a:r>
              <a:rPr lang="es-CO" sz="2400" b="1" dirty="0"/>
              <a:t>entre adolescentes es el más alto del subcontinente y la proporción es superior entre las mujeres.</a:t>
            </a:r>
          </a:p>
        </p:txBody>
      </p:sp>
      <p:sp>
        <p:nvSpPr>
          <p:cNvPr id="7" name="6 Rectángulo redondeado"/>
          <p:cNvSpPr/>
          <p:nvPr/>
        </p:nvSpPr>
        <p:spPr>
          <a:xfrm>
            <a:off x="179512" y="332656"/>
            <a:ext cx="7056784" cy="18002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3200" b="1" dirty="0" smtClean="0"/>
              <a:t>3</a:t>
            </a:r>
            <a:r>
              <a:rPr lang="es-CO" dirty="0" smtClean="0"/>
              <a:t>.</a:t>
            </a:r>
            <a:r>
              <a:rPr lang="es-CO" sz="2400" b="1" dirty="0" smtClean="0"/>
              <a:t> La </a:t>
            </a:r>
            <a:r>
              <a:rPr lang="es-CO" sz="2400" b="1" dirty="0"/>
              <a:t>sustancia ilegal más consumida es la marihuana, seguida por la cocaína, Pero el consumo de ambas ha aumentado en los últimos años.</a:t>
            </a:r>
          </a:p>
        </p:txBody>
      </p:sp>
      <p:pic>
        <p:nvPicPr>
          <p:cNvPr id="1026" name="Picture 2" descr="http://t2.gstatic.com/images?q=tbn:ANd9GcTorivh10fdN1rppLxiUrcqeZ2tVJpg4HuLnj77SMAgPIkAG5ze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332656"/>
            <a:ext cx="1809750" cy="18002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t1.gstatic.com/images?q=tbn:ANd9GcRQmZ6vWs_bFhcOQ4TV28qBu5NNw4uO8dvEjXNrH8oFYUTq3dY8k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2420888"/>
            <a:ext cx="2232248" cy="17281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rutacol.com/wp-content/uploads/2010/12/bogot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4437112"/>
            <a:ext cx="2745854"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635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par>
                                <p:cTn id="25" presetID="3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style.rotation</p:attrName>
                                        </p:attrNameLst>
                                      </p:cBhvr>
                                      <p:tavLst>
                                        <p:tav tm="0">
                                          <p:val>
                                            <p:fltVal val="90"/>
                                          </p:val>
                                        </p:tav>
                                        <p:tav tm="100000">
                                          <p:val>
                                            <p:fltVal val="0"/>
                                          </p:val>
                                        </p:tav>
                                      </p:tavLst>
                                    </p:anim>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0" fill="hold"/>
                                        <p:tgtEl>
                                          <p:spTgt spid="4"/>
                                        </p:tgtEl>
                                        <p:attrNameLst>
                                          <p:attrName>ppt_w</p:attrName>
                                        </p:attrNameLst>
                                      </p:cBhvr>
                                      <p:tavLst>
                                        <p:tav tm="0">
                                          <p:val>
                                            <p:fltVal val="0"/>
                                          </p:val>
                                        </p:tav>
                                        <p:tav tm="100000">
                                          <p:val>
                                            <p:strVal val="#ppt_w"/>
                                          </p:val>
                                        </p:tav>
                                      </p:tavLst>
                                    </p:anim>
                                    <p:anim calcmode="lin" valueType="num">
                                      <p:cBhvr>
                                        <p:cTn id="36" dur="1000" fill="hold"/>
                                        <p:tgtEl>
                                          <p:spTgt spid="4"/>
                                        </p:tgtEl>
                                        <p:attrNameLst>
                                          <p:attrName>ppt_h</p:attrName>
                                        </p:attrNameLst>
                                      </p:cBhvr>
                                      <p:tavLst>
                                        <p:tav tm="0">
                                          <p:val>
                                            <p:fltVal val="0"/>
                                          </p:val>
                                        </p:tav>
                                        <p:tav tm="100000">
                                          <p:val>
                                            <p:strVal val="#ppt_h"/>
                                          </p:val>
                                        </p:tav>
                                      </p:tavLst>
                                    </p:anim>
                                    <p:anim calcmode="lin" valueType="num">
                                      <p:cBhvr>
                                        <p:cTn id="37" dur="1000" fill="hold"/>
                                        <p:tgtEl>
                                          <p:spTgt spid="4"/>
                                        </p:tgtEl>
                                        <p:attrNameLst>
                                          <p:attrName>style.rotation</p:attrName>
                                        </p:attrNameLst>
                                      </p:cBhvr>
                                      <p:tavLst>
                                        <p:tav tm="0">
                                          <p:val>
                                            <p:fltVal val="90"/>
                                          </p:val>
                                        </p:tav>
                                        <p:tav tm="100000">
                                          <p:val>
                                            <p:fltVal val="0"/>
                                          </p:val>
                                        </p:tav>
                                      </p:tavLst>
                                    </p:anim>
                                    <p:animEffect transition="in" filter="fade">
                                      <p:cBhvr>
                                        <p:cTn id="38" dur="1000"/>
                                        <p:tgtEl>
                                          <p:spTgt spid="4"/>
                                        </p:tgtEl>
                                      </p:cBhvr>
                                    </p:animEffect>
                                  </p:childTnLst>
                                </p:cTn>
                              </p:par>
                              <p:par>
                                <p:cTn id="39" presetID="31" presetClass="entr" presetSubtype="0" fill="hold" nodeType="withEffect">
                                  <p:stCondLst>
                                    <p:cond delay="0"/>
                                  </p:stCondLst>
                                  <p:childTnLst>
                                    <p:set>
                                      <p:cBhvr>
                                        <p:cTn id="40" dur="1" fill="hold">
                                          <p:stCondLst>
                                            <p:cond delay="0"/>
                                          </p:stCondLst>
                                        </p:cTn>
                                        <p:tgtEl>
                                          <p:spTgt spid="1028"/>
                                        </p:tgtEl>
                                        <p:attrNameLst>
                                          <p:attrName>style.visibility</p:attrName>
                                        </p:attrNameLst>
                                      </p:cBhvr>
                                      <p:to>
                                        <p:strVal val="visible"/>
                                      </p:to>
                                    </p:set>
                                    <p:anim calcmode="lin" valueType="num">
                                      <p:cBhvr>
                                        <p:cTn id="41" dur="1000" fill="hold"/>
                                        <p:tgtEl>
                                          <p:spTgt spid="1028"/>
                                        </p:tgtEl>
                                        <p:attrNameLst>
                                          <p:attrName>ppt_w</p:attrName>
                                        </p:attrNameLst>
                                      </p:cBhvr>
                                      <p:tavLst>
                                        <p:tav tm="0">
                                          <p:val>
                                            <p:fltVal val="0"/>
                                          </p:val>
                                        </p:tav>
                                        <p:tav tm="100000">
                                          <p:val>
                                            <p:strVal val="#ppt_w"/>
                                          </p:val>
                                        </p:tav>
                                      </p:tavLst>
                                    </p:anim>
                                    <p:anim calcmode="lin" valueType="num">
                                      <p:cBhvr>
                                        <p:cTn id="42" dur="1000" fill="hold"/>
                                        <p:tgtEl>
                                          <p:spTgt spid="1028"/>
                                        </p:tgtEl>
                                        <p:attrNameLst>
                                          <p:attrName>ppt_h</p:attrName>
                                        </p:attrNameLst>
                                      </p:cBhvr>
                                      <p:tavLst>
                                        <p:tav tm="0">
                                          <p:val>
                                            <p:fltVal val="0"/>
                                          </p:val>
                                        </p:tav>
                                        <p:tav tm="100000">
                                          <p:val>
                                            <p:strVal val="#ppt_h"/>
                                          </p:val>
                                        </p:tav>
                                      </p:tavLst>
                                    </p:anim>
                                    <p:anim calcmode="lin" valueType="num">
                                      <p:cBhvr>
                                        <p:cTn id="43" dur="1000" fill="hold"/>
                                        <p:tgtEl>
                                          <p:spTgt spid="1028"/>
                                        </p:tgtEl>
                                        <p:attrNameLst>
                                          <p:attrName>style.rotation</p:attrName>
                                        </p:attrNameLst>
                                      </p:cBhvr>
                                      <p:tavLst>
                                        <p:tav tm="0">
                                          <p:val>
                                            <p:fltVal val="90"/>
                                          </p:val>
                                        </p:tav>
                                        <p:tav tm="100000">
                                          <p:val>
                                            <p:fltVal val="0"/>
                                          </p:val>
                                        </p:tav>
                                      </p:tavLst>
                                    </p:anim>
                                    <p:animEffect transition="in" filter="fade">
                                      <p:cBhvr>
                                        <p:cTn id="4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92079127"/>
              </p:ext>
            </p:extLst>
          </p:nvPr>
        </p:nvGraphicFramePr>
        <p:xfrm>
          <a:off x="457200" y="188640"/>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6235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188640"/>
            <a:ext cx="8229600" cy="959250"/>
          </a:xfrm>
          <a:blipFill>
            <a:blip r:embed="rId2"/>
            <a:tile tx="0" ty="0" sx="100000" sy="100000" flip="none" algn="tl"/>
          </a:blipFill>
        </p:spPr>
        <p:txBody>
          <a:bodyPr>
            <a:normAutofit/>
          </a:bodyPr>
          <a:lstStyle/>
          <a:p>
            <a:r>
              <a:rPr lang="es-CO" sz="5400" b="1" dirty="0" smtClean="0">
                <a:solidFill>
                  <a:srgbClr val="0070C0"/>
                </a:solidFill>
                <a:latin typeface="Harlow Solid Italic" pitchFamily="82" charset="0"/>
              </a:rPr>
              <a:t>¿Qué busca la prevención?</a:t>
            </a:r>
            <a:endParaRPr lang="es-CO" sz="5400" b="1" dirty="0">
              <a:solidFill>
                <a:srgbClr val="0070C0"/>
              </a:solidFill>
              <a:latin typeface="Harlow Solid Italic"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29932538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09754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2952328" cy="1143000"/>
          </a:xfrm>
        </p:spPr>
        <p:txBody>
          <a:bodyPr>
            <a:normAutofit fontScale="90000"/>
          </a:bodyPr>
          <a:lstStyle/>
          <a:p>
            <a:r>
              <a:rPr lang="es-CO" b="1" i="1" dirty="0" smtClean="0">
                <a:solidFill>
                  <a:srgbClr val="FF0000"/>
                </a:solidFill>
              </a:rPr>
              <a:t>Mentira que mata:</a:t>
            </a:r>
            <a:endParaRPr lang="es-CO" b="1" i="1" dirty="0">
              <a:solidFill>
                <a:srgbClr val="FF0000"/>
              </a:solidFill>
            </a:endParaRPr>
          </a:p>
        </p:txBody>
      </p:sp>
      <p:sp>
        <p:nvSpPr>
          <p:cNvPr id="4" name="3 Rectángulo"/>
          <p:cNvSpPr/>
          <p:nvPr/>
        </p:nvSpPr>
        <p:spPr>
          <a:xfrm>
            <a:off x="3262232" y="6064"/>
            <a:ext cx="5004048" cy="1200329"/>
          </a:xfrm>
          <a:prstGeom prst="rect">
            <a:avLst/>
          </a:prstGeom>
        </p:spPr>
        <p:txBody>
          <a:bodyPr wrap="square">
            <a:spAutoFit/>
          </a:bodyPr>
          <a:lstStyle/>
          <a:p>
            <a:pPr algn="ctr"/>
            <a:r>
              <a:rPr lang="es-CO" sz="2400" b="1" i="1" dirty="0" smtClean="0">
                <a:latin typeface="Agency FB" pitchFamily="34" charset="0"/>
              </a:rPr>
              <a:t>«Hay </a:t>
            </a:r>
            <a:r>
              <a:rPr lang="es-CO" sz="2400" b="1" i="1" dirty="0">
                <a:latin typeface="Agency FB" pitchFamily="34" charset="0"/>
              </a:rPr>
              <a:t>camino que al hombre le parece derecho; Pero su fin es camino de muerte</a:t>
            </a:r>
            <a:r>
              <a:rPr lang="es-CO" sz="2400" dirty="0"/>
              <a:t>» </a:t>
            </a:r>
            <a:r>
              <a:rPr lang="es-CO" sz="2400" b="1" dirty="0">
                <a:solidFill>
                  <a:srgbClr val="FF0000"/>
                </a:solidFill>
              </a:rPr>
              <a:t>Prov.14:12.</a:t>
            </a:r>
          </a:p>
        </p:txBody>
      </p:sp>
      <p:cxnSp>
        <p:nvCxnSpPr>
          <p:cNvPr id="6" name="5 Conector recto"/>
          <p:cNvCxnSpPr/>
          <p:nvPr/>
        </p:nvCxnSpPr>
        <p:spPr>
          <a:xfrm>
            <a:off x="827584" y="6549978"/>
            <a:ext cx="12961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2123728" y="5877272"/>
            <a:ext cx="0" cy="5977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flipH="1">
            <a:off x="2123728" y="5877272"/>
            <a:ext cx="8404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22 Conector recto"/>
          <p:cNvCxnSpPr/>
          <p:nvPr/>
        </p:nvCxnSpPr>
        <p:spPr>
          <a:xfrm>
            <a:off x="2964204" y="5157192"/>
            <a:ext cx="0"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27 Conector recto"/>
          <p:cNvCxnSpPr/>
          <p:nvPr/>
        </p:nvCxnSpPr>
        <p:spPr>
          <a:xfrm flipV="1">
            <a:off x="2987824" y="5157192"/>
            <a:ext cx="864096"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flipV="1">
            <a:off x="3851920" y="4293096"/>
            <a:ext cx="0" cy="8640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5" name="2054 Conector recto"/>
          <p:cNvCxnSpPr/>
          <p:nvPr/>
        </p:nvCxnSpPr>
        <p:spPr>
          <a:xfrm>
            <a:off x="3851920" y="4293096"/>
            <a:ext cx="826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9" name="2058 Conector recto"/>
          <p:cNvCxnSpPr/>
          <p:nvPr/>
        </p:nvCxnSpPr>
        <p:spPr>
          <a:xfrm>
            <a:off x="4678040" y="3541343"/>
            <a:ext cx="0" cy="792088"/>
          </a:xfrm>
          <a:prstGeom prst="line">
            <a:avLst/>
          </a:prstGeom>
        </p:spPr>
        <p:style>
          <a:lnRef idx="1">
            <a:schemeClr val="accent1"/>
          </a:lnRef>
          <a:fillRef idx="0">
            <a:schemeClr val="accent1"/>
          </a:fillRef>
          <a:effectRef idx="0">
            <a:schemeClr val="accent1"/>
          </a:effectRef>
          <a:fontRef idx="minor">
            <a:schemeClr val="tx1"/>
          </a:fontRef>
        </p:style>
      </p:cxnSp>
      <p:sp>
        <p:nvSpPr>
          <p:cNvPr id="2062" name="2061 Rectángulo"/>
          <p:cNvSpPr/>
          <p:nvPr/>
        </p:nvSpPr>
        <p:spPr>
          <a:xfrm>
            <a:off x="1347042" y="6496723"/>
            <a:ext cx="839589" cy="369332"/>
          </a:xfrm>
          <a:prstGeom prst="rect">
            <a:avLst/>
          </a:prstGeom>
        </p:spPr>
        <p:txBody>
          <a:bodyPr wrap="none">
            <a:spAutoFit/>
          </a:bodyPr>
          <a:lstStyle/>
          <a:p>
            <a:r>
              <a:rPr lang="es-CO" dirty="0" smtClean="0"/>
              <a:t>Tabaco</a:t>
            </a:r>
            <a:endParaRPr lang="es-CO" dirty="0"/>
          </a:p>
        </p:txBody>
      </p:sp>
      <p:sp>
        <p:nvSpPr>
          <p:cNvPr id="2063" name="2062 Rectángulo"/>
          <p:cNvSpPr/>
          <p:nvPr/>
        </p:nvSpPr>
        <p:spPr>
          <a:xfrm>
            <a:off x="2123728" y="5881991"/>
            <a:ext cx="884858" cy="369332"/>
          </a:xfrm>
          <a:prstGeom prst="rect">
            <a:avLst/>
          </a:prstGeom>
        </p:spPr>
        <p:txBody>
          <a:bodyPr wrap="none">
            <a:spAutoFit/>
          </a:bodyPr>
          <a:lstStyle/>
          <a:p>
            <a:r>
              <a:rPr lang="es-CO" dirty="0" smtClean="0"/>
              <a:t>Alcohol</a:t>
            </a:r>
            <a:endParaRPr lang="es-CO" dirty="0"/>
          </a:p>
        </p:txBody>
      </p:sp>
      <p:sp>
        <p:nvSpPr>
          <p:cNvPr id="2064" name="2063 Rectángulo"/>
          <p:cNvSpPr/>
          <p:nvPr/>
        </p:nvSpPr>
        <p:spPr>
          <a:xfrm>
            <a:off x="2987733" y="5174439"/>
            <a:ext cx="1199367" cy="369332"/>
          </a:xfrm>
          <a:prstGeom prst="rect">
            <a:avLst/>
          </a:prstGeom>
        </p:spPr>
        <p:txBody>
          <a:bodyPr wrap="none">
            <a:spAutoFit/>
          </a:bodyPr>
          <a:lstStyle/>
          <a:p>
            <a:r>
              <a:rPr lang="es-CO" dirty="0"/>
              <a:t>marihuana</a:t>
            </a:r>
          </a:p>
        </p:txBody>
      </p:sp>
      <p:sp>
        <p:nvSpPr>
          <p:cNvPr id="2067" name="2066 Rectángulo"/>
          <p:cNvSpPr/>
          <p:nvPr/>
        </p:nvSpPr>
        <p:spPr>
          <a:xfrm>
            <a:off x="3851920" y="4355812"/>
            <a:ext cx="1154675" cy="369332"/>
          </a:xfrm>
          <a:prstGeom prst="rect">
            <a:avLst/>
          </a:prstGeom>
        </p:spPr>
        <p:txBody>
          <a:bodyPr wrap="none">
            <a:spAutoFit/>
          </a:bodyPr>
          <a:lstStyle/>
          <a:p>
            <a:r>
              <a:rPr lang="es-CO" dirty="0" smtClean="0"/>
              <a:t>inhalantes</a:t>
            </a:r>
            <a:endParaRPr lang="es-CO" dirty="0"/>
          </a:p>
        </p:txBody>
      </p:sp>
      <p:cxnSp>
        <p:nvCxnSpPr>
          <p:cNvPr id="2069" name="2068 Conector recto"/>
          <p:cNvCxnSpPr/>
          <p:nvPr/>
        </p:nvCxnSpPr>
        <p:spPr>
          <a:xfrm flipH="1">
            <a:off x="4678040" y="3497657"/>
            <a:ext cx="705554" cy="0"/>
          </a:xfrm>
          <a:prstGeom prst="line">
            <a:avLst/>
          </a:prstGeom>
        </p:spPr>
        <p:style>
          <a:lnRef idx="1">
            <a:schemeClr val="accent1"/>
          </a:lnRef>
          <a:fillRef idx="0">
            <a:schemeClr val="accent1"/>
          </a:fillRef>
          <a:effectRef idx="0">
            <a:schemeClr val="accent1"/>
          </a:effectRef>
          <a:fontRef idx="minor">
            <a:schemeClr val="tx1"/>
          </a:fontRef>
        </p:style>
      </p:cxnSp>
      <p:sp>
        <p:nvSpPr>
          <p:cNvPr id="2074" name="2073 Rectángulo"/>
          <p:cNvSpPr/>
          <p:nvPr/>
        </p:nvSpPr>
        <p:spPr>
          <a:xfrm>
            <a:off x="4712639" y="3568055"/>
            <a:ext cx="2789738" cy="369332"/>
          </a:xfrm>
          <a:prstGeom prst="rect">
            <a:avLst/>
          </a:prstGeom>
        </p:spPr>
        <p:txBody>
          <a:bodyPr wrap="none">
            <a:spAutoFit/>
          </a:bodyPr>
          <a:lstStyle/>
          <a:p>
            <a:r>
              <a:rPr lang="es-CO" dirty="0" smtClean="0"/>
              <a:t>medicamentos </a:t>
            </a:r>
            <a:r>
              <a:rPr lang="es-CO" dirty="0"/>
              <a:t>para </a:t>
            </a:r>
            <a:r>
              <a:rPr lang="es-CO" dirty="0" smtClean="0"/>
              <a:t>dormir </a:t>
            </a:r>
            <a:endParaRPr lang="es-CO" dirty="0"/>
          </a:p>
        </p:txBody>
      </p:sp>
      <p:cxnSp>
        <p:nvCxnSpPr>
          <p:cNvPr id="2076" name="2075 Conector recto"/>
          <p:cNvCxnSpPr/>
          <p:nvPr/>
        </p:nvCxnSpPr>
        <p:spPr>
          <a:xfrm>
            <a:off x="5439635" y="2796111"/>
            <a:ext cx="0" cy="745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081" name="2080 Conector recto"/>
          <p:cNvCxnSpPr/>
          <p:nvPr/>
        </p:nvCxnSpPr>
        <p:spPr>
          <a:xfrm>
            <a:off x="5462601" y="2796111"/>
            <a:ext cx="603310" cy="0"/>
          </a:xfrm>
          <a:prstGeom prst="line">
            <a:avLst/>
          </a:prstGeom>
        </p:spPr>
        <p:style>
          <a:lnRef idx="1">
            <a:schemeClr val="accent1"/>
          </a:lnRef>
          <a:fillRef idx="0">
            <a:schemeClr val="accent1"/>
          </a:fillRef>
          <a:effectRef idx="0">
            <a:schemeClr val="accent1"/>
          </a:effectRef>
          <a:fontRef idx="minor">
            <a:schemeClr val="tx1"/>
          </a:fontRef>
        </p:style>
      </p:cxnSp>
      <p:sp>
        <p:nvSpPr>
          <p:cNvPr id="2085" name="2084 Rectángulo"/>
          <p:cNvSpPr/>
          <p:nvPr/>
        </p:nvSpPr>
        <p:spPr>
          <a:xfrm>
            <a:off x="5439635" y="2816841"/>
            <a:ext cx="3156826" cy="369332"/>
          </a:xfrm>
          <a:prstGeom prst="rect">
            <a:avLst/>
          </a:prstGeom>
        </p:spPr>
        <p:txBody>
          <a:bodyPr wrap="none">
            <a:spAutoFit/>
          </a:bodyPr>
          <a:lstStyle/>
          <a:p>
            <a:r>
              <a:rPr lang="es-CO" dirty="0"/>
              <a:t>medicamentos para la ansiedad</a:t>
            </a:r>
          </a:p>
        </p:txBody>
      </p:sp>
      <p:cxnSp>
        <p:nvCxnSpPr>
          <p:cNvPr id="2087" name="2086 Conector recto"/>
          <p:cNvCxnSpPr/>
          <p:nvPr/>
        </p:nvCxnSpPr>
        <p:spPr>
          <a:xfrm>
            <a:off x="6065911" y="2076031"/>
            <a:ext cx="0"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5" name="2094 Conector recto"/>
          <p:cNvCxnSpPr/>
          <p:nvPr/>
        </p:nvCxnSpPr>
        <p:spPr>
          <a:xfrm>
            <a:off x="6065911" y="2076031"/>
            <a:ext cx="810345" cy="0"/>
          </a:xfrm>
          <a:prstGeom prst="line">
            <a:avLst/>
          </a:prstGeom>
        </p:spPr>
        <p:style>
          <a:lnRef idx="1">
            <a:schemeClr val="accent1"/>
          </a:lnRef>
          <a:fillRef idx="0">
            <a:schemeClr val="accent1"/>
          </a:fillRef>
          <a:effectRef idx="0">
            <a:schemeClr val="accent1"/>
          </a:effectRef>
          <a:fontRef idx="minor">
            <a:schemeClr val="tx1"/>
          </a:fontRef>
        </p:style>
      </p:cxnSp>
      <p:sp>
        <p:nvSpPr>
          <p:cNvPr id="2099" name="2098 Rectángulo"/>
          <p:cNvSpPr/>
          <p:nvPr/>
        </p:nvSpPr>
        <p:spPr>
          <a:xfrm>
            <a:off x="6065911" y="2089419"/>
            <a:ext cx="905504" cy="369332"/>
          </a:xfrm>
          <a:prstGeom prst="rect">
            <a:avLst/>
          </a:prstGeom>
        </p:spPr>
        <p:txBody>
          <a:bodyPr wrap="none">
            <a:spAutoFit/>
          </a:bodyPr>
          <a:lstStyle/>
          <a:p>
            <a:r>
              <a:rPr lang="es-CO" dirty="0"/>
              <a:t>heroína</a:t>
            </a:r>
          </a:p>
        </p:txBody>
      </p:sp>
      <p:cxnSp>
        <p:nvCxnSpPr>
          <p:cNvPr id="2117" name="2116 Conector recto"/>
          <p:cNvCxnSpPr/>
          <p:nvPr/>
        </p:nvCxnSpPr>
        <p:spPr>
          <a:xfrm>
            <a:off x="6876256" y="1484784"/>
            <a:ext cx="0" cy="591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2" name="2121 Conector recto"/>
          <p:cNvCxnSpPr/>
          <p:nvPr/>
        </p:nvCxnSpPr>
        <p:spPr>
          <a:xfrm>
            <a:off x="6876256" y="1484784"/>
            <a:ext cx="1691679" cy="0"/>
          </a:xfrm>
          <a:prstGeom prst="line">
            <a:avLst/>
          </a:prstGeom>
        </p:spPr>
        <p:style>
          <a:lnRef idx="1">
            <a:schemeClr val="accent1"/>
          </a:lnRef>
          <a:fillRef idx="0">
            <a:schemeClr val="accent1"/>
          </a:fillRef>
          <a:effectRef idx="0">
            <a:schemeClr val="accent1"/>
          </a:effectRef>
          <a:fontRef idx="minor">
            <a:schemeClr val="tx1"/>
          </a:fontRef>
        </p:style>
      </p:cxnSp>
      <p:sp>
        <p:nvSpPr>
          <p:cNvPr id="2127" name="2126 Rectángulo"/>
          <p:cNvSpPr/>
          <p:nvPr/>
        </p:nvSpPr>
        <p:spPr>
          <a:xfrm>
            <a:off x="6879825" y="1484784"/>
            <a:ext cx="904543" cy="369332"/>
          </a:xfrm>
          <a:prstGeom prst="rect">
            <a:avLst/>
          </a:prstGeom>
        </p:spPr>
        <p:txBody>
          <a:bodyPr wrap="none">
            <a:spAutoFit/>
          </a:bodyPr>
          <a:lstStyle/>
          <a:p>
            <a:r>
              <a:rPr lang="es-CO" dirty="0"/>
              <a:t>bazuco.</a:t>
            </a:r>
          </a:p>
        </p:txBody>
      </p:sp>
      <p:sp>
        <p:nvSpPr>
          <p:cNvPr id="2132" name="2131 Rectángulo"/>
          <p:cNvSpPr/>
          <p:nvPr/>
        </p:nvSpPr>
        <p:spPr>
          <a:xfrm rot="19212909">
            <a:off x="-292932" y="2979003"/>
            <a:ext cx="6142385" cy="1200329"/>
          </a:xfrm>
          <a:prstGeom prst="rect">
            <a:avLst/>
          </a:prstGeom>
        </p:spPr>
        <p:txBody>
          <a:bodyPr wrap="square">
            <a:spAutoFit/>
          </a:bodyPr>
          <a:lstStyle/>
          <a:p>
            <a:pPr algn="ctr"/>
            <a:r>
              <a:rPr lang="es-CO" b="1" dirty="0"/>
              <a:t>El adolescente comienza su carrera de drogadicción </a:t>
            </a:r>
            <a:r>
              <a:rPr lang="es-CO" b="1" dirty="0" smtClean="0"/>
              <a:t>creyendo haber encontrado el camino de la felicidad generalmente </a:t>
            </a:r>
            <a:r>
              <a:rPr lang="es-CO" b="1" dirty="0"/>
              <a:t>con el tabaco y termina con el </a:t>
            </a:r>
            <a:r>
              <a:rPr lang="es-CO" b="1" dirty="0" smtClean="0"/>
              <a:t>bazuco, </a:t>
            </a:r>
            <a:r>
              <a:rPr lang="es-CO" b="1" dirty="0"/>
              <a:t>para descubrir tristemente </a:t>
            </a:r>
            <a:r>
              <a:rPr lang="es-CO" b="1" dirty="0" smtClean="0"/>
              <a:t>que </a:t>
            </a:r>
            <a:r>
              <a:rPr lang="es-CO" b="1" dirty="0"/>
              <a:t>fue </a:t>
            </a:r>
            <a:r>
              <a:rPr lang="es-CO" b="1" dirty="0" smtClean="0"/>
              <a:t>engañado</a:t>
            </a:r>
            <a:r>
              <a:rPr lang="es-CO" b="1" dirty="0"/>
              <a:t>.</a:t>
            </a:r>
          </a:p>
        </p:txBody>
      </p:sp>
      <p:sp>
        <p:nvSpPr>
          <p:cNvPr id="3" name="AutoShape 2"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6"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8"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10"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0" name="AutoShape 12"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AutoShape 14"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2" name="AutoShape 16" descr="data:image/jpeg;base64,/9j/4AAQSkZJRgABAQAAAQABAAD/2wBDAAkGBwgHBgkIBwgKCgkLDRYPDQwMDRsUFRAWIB0iIiAdHx8kKDQsJCYxJx8fLT0tMTU3Ojo6Iys/RD84QzQ5Ojf/2wBDAQoKCg0MDRoPDxo3JR8lNzc3Nzc3Nzc3Nzc3Nzc3Nzc3Nzc3Nzc3Nzc3Nzc3Nzc3Nzc3Nzc3Nzc3Nzc3Nzc3Nzf/wAARCACxAR0DASIAAhEBAxEB/8QAHAAAAQUBAQEAAAAAAAAAAAAABAABAwUGAgcI/8QANhAAAQQBAwMDAwMCBQQDAAAAAQACAxEEBRIhBjFBEyJRFDJhB3GBI5EVJDNCoRZScrFig9H/xAAZAQADAQEBAAAAAAAAAAAAAAAAAQIDBAX/xAAiEQACAgMAAwEBAQEBAAAAAAAAAQIRAxIhEzFBIlEyBHH/2gAMAwEAAhEDEQA/ALRooJOaPCQcPJCYkXwVRI982uXSE2E/CZwBcKCTA4bxyVnuqdUEMZjYfceOCrnU8uPCxnPcQCBwvPTK/U9RLnElpKhlRRY9P4TpJHTzAk3dlXeTKSNrVFHWPAGN+FE6UDv3WOSbSpHThhbtk8EQA3ORmK5onbtCrGyvk4HARsTxGBt+75XOo/Wdil/C6fK1gJQBkY15dQNoeR8rhyVy+N7o06HsxsjLjAdR5WZyZ5Mid4F7VoY9OdJZd5REWisB+0Kk6IncjBTwSMddFM0NNB3tPhehv0GJ49wFrOdTaKMWBszB2PhWpJmEsbRRSRONc3ShDTG91jgo3EY54H9uVJLjOL9pFLRMycSte2iK7FDyAGwQrSTEcD5Qk0Lmfc3hCdkuLKib2uXAs8onJZVuUcbg6M13Vokjb3U7iDGoC2yiGt/pJfRFY77yukpeHH90wPCtEjpkrStMBiklaSAEkkkgBJJJIASSSSAPcnOk3ml0JSPuSa9ncuCjknj3VRQKgmKWz+FO+aOOPe5w7Wqp+SBYAICode1T6eItDjynfA16BdU6y7LnMMZ9o44TaFjBkfquq1R4rDk5QPkm1qWt9GJrB3pZN/TSC7RJJLtBNqCLdI7ceQoMqX3NY1EYxLW8rmfenX6VBcYLSPCKbzSHieHHkIgci0rNEguNltRMcQ288qDF57o6Jrjx4SLQ8TAOyKjZx2TwxU2yunPDTQKAdCLflVuuYwyMAxgK1adwXMkYe0tKZL6YGLTSwEflGNwHTNFtohaQYLLJAREOMxvNcqtmRoUeNorMjHBIp37Kq1rSQyA+3lv4W5hjDOAqrqBgGLIa7pp9BxVHkuXHsDgVXsJ5ACuNWH9R1cKsgADnWtkcjVMhJO5TscfTULgQ4n8qWMWxMgBm+4rgdlLkRua6z2KiVokZOmKSYDpJgnQAkkkkAJJJJACSSSQB7cyNrfCeQtr7Qh/qDShfO6iSUDommkYyFznUKWB13K+rzSxvLWnhW/UGrFkRhjdZPBWdwoXTSg9zfdS2BddP4fuDyOytcsgPIHFBdabD6TBSH1R+xzvlRP8AyaYn+rK31N+UOfKs4yXUqXDcHSlx8FXcBaW2Fg/R0J2wyPa0d+VPEboeLQ0d7u3CNw2bioNUWOMKHhWWIzc6kDA0N8qywiLtCRfwIlaGimqsncWPo/KsXvBeqnUHh2TQQTQfA7c3gqSwDVqqgmdFMA7hpVoaIBHkKhi3V2Th6iLg3uoTMLSGkGg9iq3XWGTDfXwp/WvkcBC50pdA5t3aYnHh5hq7Nsjr7qnj/wBYhXevBzMpwKpGE7i5dEfRwz4xpQOaT49mvymeByeV3hN3SNHyUzMs9R0t7sJj42XY5WckjdG7a4EEfK9PxRH9I1jhfHaln9V0Zk8he1tIc6GoOXoxx48pr/Ku36G9vlQu0pwNI8iDxsq/5TWrQ6S+kPLp8sXO3j9lSmmJwYJSdJwc27CYd1RI6SSSAGSSSQB6vJLQ9vZV+fqHoRHnlc5OVsaaWb1HKdM8ts0lZSIJZX5eSST3K0eh4QaNzgqrRsMzPEhbwthhxCKHsiiWztgDW8Kj1txDrKunuNKh11prcpmrQ4SpgWI0ckqzxpD2A4VRiOJNBW2MHk0OFhI6oFtEBtBVphNpvI4KqscH22eyuYG+wUszeKCo/wBkVA4sPZCsppFqYyANsINUiSSSjaqTkNkynA1YU0s/uWclyhFqbtxoHhFES4Xuov2xtkaeAjdMzPXjAJVBkZfr4j2Ndz4TdP5fu9IH3DunQrNJkvoGkNGSebXeS4GO0IyT/tSNEFudQQk0lmknyloNoR8oslH0b9GS6niP1LnDsVn/AE9ota7qD0y0ucOaWOyJKNA8LohdHn5UrGcCj9DwsnOyhHixOkcO9eP3VeAX0ByT2C9r6J6fZpWmRlranlAdK/yT/wDiU3ROOO3spsXp3PjgDpAwUOW2hcjFdDfqsLaXpXp0whwBrys91E2IYpcYwXA8k/C55Sv2dsYpKkeb5so37WKBjfJC2n/TOHlwNnj3B7xdKryul8yG3D7PFpJktFIAAOwTmJj28i0ScF8ZIddhIRUFVi1RR6hpjXt3MFLPzQmF+1wW5kZ7eVR6xiBzC8Dla48hz5YfwzydMeCQkuk5xFJIpIA1moZBAoFVkMLppR+SpZpDLKQPlXGj4fIe4KUhss9MxhjwN47q3d7Y6QzG+6vAXc76ACok4c4Kk114ENfJVm9x8Kk10ktCTD6CYnADh8q4x3jgk91V47SILulyyWVju90uZnXF0arFo82rRk1Bo7LJ4me4e08H8qyhzw4cnlZnRBovjMPlIzgtoFUrsmS7AJCgfnPB+0hI3Re21xo+VQ65p8pcZIvmxSMwpnyvFg0r2HHa9g3CwVSJnGzz6F2bCQJGmiitKmdj6oN1gPW5y9OgfjupnICxGZF6WYPFOTtGWprpZQ6Pk8UhDkUPAQIybi7+FAZr7qWi0wvIySb5Q7ZiebQ8rvyg58hzBVhOiW+A3U+WPTLQeVkHOLnclWWrTGWQkuv/AIVVYvvX8rpguHDlfS10GP6nV8GCr3StB/uvpHT4gIG0K4ql4Z+mGlOz9fZkvH9HG97ifLuzV71C+NsYANUFlk66NsS/I0rKZyFhevM5mPjCFpHqPNALaZ+SyPHc5zqDQSvJMeSTqfrVkQJdjxPNnwAFhVnVj4um86axnHCx3zNIOwUFbzQNNse0Ed0dBjCOBjSBwEPlD02kjvSFGiHLpj+oNMjilEkfZx7LM5UWyQtAr8LVao9+RmQwg8l18KHVdEL2h4PuCCnEx03cghV2UA5rmn4V1NESXMeKc1Uea703uBVxXTGXF0yuXH6c7mhR0ps526coddiOJjlJMkmI0elYzsiYGjRPda/HhELGgIPSYYsaIFxF/lEy5kLLJeB/KBMMbYtB5ku0hvkoOfXMdhprwT+6HjzopXmV7xQQOiylmaxjQfuKpNZcXNFhNJqkXqF7nWB2VXqWqjI4YEn6FXSxgP8ARpEQRs7Ed1U6dlA7WvK0MRgMO5p5CwkjsxuyZ2DF6JfdOrhLFxi+PePHdRR5Yc0glRaXniPNdBIeHHhZUdTgqtF5iSNYSHV/KmGPHlyBtAIDJaY37m/au8LI/qtId7gewQCdcZatxWwODQ2lb4u0NAKgMRmYHjk14TOnbE0A8EJFt2HuLGtJJoLF9SxRep6kZo2p9d1r6dhO6h4CwWoavkZUhdvIaCrjExyzpGihmcG7bsKXc95AaOSeKVBhZ42jcVd6HOM3WcPFiPvlkr+Faj0z8io1+H+m2s6hjY+SzKx2iSi5pJ9g+URD+k+bPpW/Jydmf63+mDbTHdf3rleidEmT/CnxSkkwzOYLWjoLVRRyvLJmY0zoTpzCxo4m6TBIWCi+VtuJ+SjH9I6ATf8AhWIP/qCuwACa8qHNl9HGlk7bWkp0kiPbMJk4mHj6jIzT8aKCJrqIjaACR3Um4gd0E+Utf5cXe4kLiXKa1ho2VxyfbPTjCopAHUmVNPijDxrM852MaPLj4RnS3SuHoUjvRbvn2gTTHsX+Wj+UJockc2szZ8xsYjf6TT/ukPb+3dafEJji3O+88uQuIJ25cDyQG1z+VTarkNjjcSfwisjK2xkh3ACyGZlv1fX4tLgtzB753A8NHx/KVijD6y00bCEsr8+dgD3cR/8Aj8ojPAF/KtGRMjjaxvAAoAeFVajI2Oy93HykkDl3hj9VxR9SXV9w9v7rDdRP2ZO0cECiFu25bM/U38nbCeGjyVm+t9FmsZsERLQKcB/7V430jKriYGVpc61yWKckc1/yuSupM4mu0QbUqUrhympOxUX5myHVTyhZo8h97nuRUDjfKKppHNKdjTQo/o3XZu1MyF9VuNK29MFcGGuwRsGpV/TX3UE2NtHCuDHXcIfJZ7eyWwtCpiL4zYR8WbI2OuaXLIQeSifphXZS5Fxh/AeHPe1xDrq1NNmNEscje4KTcXmy3j8Ll0A37Qw9/hS2joWyjRcy64x+JtDuaUOnasyGTc890G/CY1ldifC4ZhB/BCOEyUmz0HSuooGwkF7e3yqzVeoIg8kPH8Kj0/Rpsk1jNkkJ4potd6h0vnYzfUysaaNh/wBz28Ja/St16spNX1Z+dL/8Qq9zrbVGlZSae2P/AHD9rQzodv7FaJpGMouTAw97ey1f6Wgzdf6O1/YyuAv/AMSqAQB3cLY/pVkYmm9XY78uFr3Tf04XEfY40AU1JWZyxtI+hNHibjy5cTKBMpfX7q03UFSYksmPlZDZyHOdTgQKNI36xu3g/wALSzAO3C1V9SS7NLfRreQ20SzJa43Y+FTdYZYZosrhztIPCmT/ACVj/wBoq8f04GOkLWkkGrWV17JbC6aUUxjWlzuVYDWsU4fqeq0gC6vkLJZGZ/jupRYkX+iHerOT8XwP5XM/R68WX3TOO+PCGRIOZXepR/4K0RmDY/Y7x2JVPHlxBph3bGgbQK7BQ52czHYX7wNvJ5WTTG1Y3UusN0zTjJu3SnhjR5K66Q01+mYLsie3ZmXT5nHx8BZnRQ/qbqD6rI5wsJ3sB7OevRfYGVuA8BVXCGKTNb9ruHHwsh1prcWDiOO73cgC+bVtq+S2GJz3UK7OXjPVGsyatqchs+mw00J442yZtRN1+m2M7JbNnTkuMjyBflazWscOxZGlo2ubRVT0Riy4miY9tLfZupXGoZX+Wkjl71wUpP8AXA9xPCdTgGPqE8Xba8j+EKAEfrcpy9TnmAoFxH8DhBBh+F1fDjcf0ckJqK6LSltPynZNF2xtKZvbsVxz8J2kk8rOzaggduLSr8lcgFdU4+U10VBmnaTnapIWafiy5Dm99jbAUesaDqenML8/Bmx2/wDc9vC0XQ3UP+BZEjchv+TkcDJIASWkDhbbWuuumcvTZoZHPyfUYf6RxyeVooRowlkmpVR4k1u0Ag2boAeStzpX6ca5mwRTPdBBFIA73OsgLP8ATOfBpeuQ5k+F9RDE51RAeD24K9Rh/U7AkprtMzmuPcbRQ/4Sxwi/ZeXJkXEiDF/TjRcfF9TOyJpXge6RrtoCpdJ6H0/P6jmigmMumwgOvd7i74CfVNY+s1B2Y6bLbhueD9GZDtLfPA/9LTx9daBBibcbFyIqFiNmIRX7eAtdcZz7ZUgqfo3QMTGdI7Tg5jRbnFxJA+VT6PpfROVM6CBkcmQSajc43/yu9J66lMzna3ix4um87JjZc4eNwQHVPUek6tkQyaJO31GijkRx7SP2PdP8IlLK37N7p+nYunxkYWLCzx7QAs/1Bga3rhyMKGOCDCuhJK/3H9gslg6z1NBA5uPq7DFZDfVha5w/lKPXuoGPcYNUb6v+4vjG3+yN4+qBYsid2a/J6b6d0nT4jqmnxE8ML2tLi80vHuoNMMWoZMmPhzxYheTGTGQAF7l07qkeRgwuzsuN+WOXlpDBfngUqj9Q+pfpMOTT4MX6luRE4OkDxtjv5/KnJBVaLxZJ7UzxJkA+EXgS/RZ+NlAf6MzX8j4IXTW8cH90/puk9obZcuJOmelpaPQNR/UDHyNTnyoJQ1hjADU2ndbN+hnyHyWK2t/deZy4W1xBLgfK4OJN6W1kjxHY48LXcx8L/h7pp/U0QwYnyyDftF8qv6i6jhn06aNrmuLx2teVMl1aNgZHK1zB2tijnn1V7Db4wPy2kbWJYmvhYyzsO/kXx4Wr6Hwo3Ys2UaJkeQ79gvLZWaiXWXXz4Wt6F6gfpjn4eeTscbZJ8EodFw32pnoWoDHZjv3MA44PkLzvWcrIzMmLToHU6Z+wH5C0GvavA2L3TWKv2+VidI1O+rMbMmbULH0N3x4KhJM6JyapHr/TmiwaZp8eLE37R7z8u8o7UfTZHtbQI5S0zUsaWIu3Alw4IVfqE5EjnyGo2Nc5x+OEuUOqdswvXutmDC+nYakk4/hYXprD/wAS1vFx3/aXW79hym1/Ok1PU5Zhbm7qb+1ojpnIGl6tBlTGg0kFapawOWTeTIe44cDnQhsbg0AUB8Cln+p8kY+DOXn3MBoq1wdZx5oQ6F7bIWL69z/8myO6dM4j+LWKin/6dclSMCdziXbSSeSkGn4RUfphoC73M8Ktjn0sB2HyD/ZLaPKML2V2BUZkZ/2hPZi1SLINKccHsiTG1IMb8hTZepEwk+OFKGroNA4FKVrLb+UOQaom0+ZsEgLhY+PCt8/VQ7Gc1scfLa7KkZbUpn8c8p7tIXjTdkGnvEeW2Q9wVqRqbRGKrsstG4bhwiWua38/upjNpFSxKQTJM6SYu3ULVu3UH+jVg8VyqBjml3PCKG3bW61PlaNFijXSxbIJRG2cNewH7VFmiOOWsdjWNPwhmOojkrp53O7FJ5WxrDG+E0MsjWUCmbNJGeOLUQc4cC0+5/yl5GU8KJvocbUHB2Y2QvHYgpag4QwDFYXFo7WUo5HNbx3UEhc9xL+PyqedtUZR/wCdJ2BekK5CM0vFEmZG3bfK54qtyN0d/p5gIN8LJSdm8oLU4n0tr8qahX8KRmj0w1Xf4V7hs9UyveQLKOZC3aORzytl05XKuGeGk2wcDsgNS0oRRkkLbeiwkDbfHhVmuw/5egPISkqHDskYF2K0c1yj9LwI9pcWi0Y7CG0HabUuHH6YPBWDmdmoDnYLS2/Co58BplI2uF9qWvnZubdFAei0TBxYUeQbgQaVJqOG0NjkLmjsHIvW83UszTpYdwjDm+8tHJCOxmNLb7LiaEFpF9wmpu7FOKaR58cNsRIpwA8EcruLDZM4Ns8q9zcPa4kOHPfhDQw+nKCCP7K/IZLEiXDwJ8ZoEOS9g+AoNWxZJiyaacveBtAd4V1ERtG4n+EFn7aJBqkt2naLlBVRnHYpb/uUZgf4pHOfbqJoJnFo7G1opsxcAIRP8gJvSPyUYLcV3sT3J0LMsTemKu1M5wcuSApY0R7AnLOOCu+E1hIdHIYflcvZx3UjaJ7pEDsShtj1QOxlnupdp+SuhF8KQRlTsykjgA2KUzbHdcthddhTiNw+5JsuhMskIiyRR5UIbRUzQbU7FUNdLncSaCkc0rgCieErCh9xaOVH6lldm/PKW1o8JWOjnt3CMwXbZQWmihjVdlJjna6006YpLho9NlcGk7Qee6tWOaRy2lTaZI0QUe6sPWaaAK6FI45R6HMcy/4VZru0w8Hm0S14v7lWay+4xyicrQY7sq+QwjcomPcL9ycOFLigCVys70Th5ruoyXOd4TbhS6jolIGwmEkd00jjRpc3Q4UZN9+U7JAssOI7D+yr7LX80rWdoKr5YxuQgJI5OO6GzaLOKUgaPlQzssFWmJoqXBpdy1Ntb4FIl0fNUk6AkW0KtjNxBSAOyYX4KIMC4MRVKRNFkDSRorogLlzVXCaYxIXJKWzldFlJDSOLI5CR5opE/ISvjgJNlUIvPyu2PN91EW2nZwUgfPQU17rSMsoPZctdS7ErSeUC2ZJFK491O2RDbx4C7a8FKkWmECRcOl9yYG1E/uporpOJgui9rggyU25OkHQ0OC7hcCUC1/5RWP7j3U10O0XOKCY/apg2S7tB48ro4wAVN9U4glapIwk2FB8jeQg86R8jPcDwuhk2eTwhMyYkHaUSQoN2RxkV2TFzQVBG5zh3TODvlYtHVZOau13GRaF3kHuFI2X9kqHYZxSjKiMppcGYgI1FZ3I3hByRGzwun5LgUO/LN8o1CxzGb7FcPa8jskMoWn+raO6dMAYxPu6UzBTewTPzWfCYZTD3CKYrRzIy/CHMZtGHIjPalz60fyE0mTwdMUklqQId070kkMAd3dIdkkkgQ4TpJJDZ2OyQ7pJJkHXhSR90kkFolUbu6SSk0Rz5TFJJADtRmKkkj6D9B7PtT+P5SSVoxkcjyocjsUkk5eiY+yGBO9JJYs6ERuSakkkUyTwon9kkkxED+yGk7pJJiI/C5ckkgZC7ukkkgzHb2TJJJoD/2Q=="/>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42" name="Picture 18" descr="http://t3.gstatic.com/images?q=tbn:ANd9GcSgkeoY_SEoibi9_n8S-HvTXWcadIwbahVM0xmSq7cSpJK7sKI8q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5911" y="4144993"/>
            <a:ext cx="2466975" cy="1847851"/>
          </a:xfrm>
          <a:prstGeom prst="rect">
            <a:avLst/>
          </a:prstGeom>
          <a:noFill/>
          <a:extLst>
            <a:ext uri="{909E8E84-426E-40DD-AFC4-6F175D3DCCD1}">
              <a14:hiddenFill xmlns:a14="http://schemas.microsoft.com/office/drawing/2010/main">
                <a:solidFill>
                  <a:srgbClr val="FFFFFF"/>
                </a:solidFill>
              </a14:hiddenFill>
            </a:ext>
          </a:extLst>
        </p:spPr>
      </p:pic>
      <p:sp>
        <p:nvSpPr>
          <p:cNvPr id="14" name="13 Rectángulo"/>
          <p:cNvSpPr/>
          <p:nvPr/>
        </p:nvSpPr>
        <p:spPr>
          <a:xfrm>
            <a:off x="5220072" y="6109978"/>
            <a:ext cx="3781184" cy="646331"/>
          </a:xfrm>
          <a:prstGeom prst="rect">
            <a:avLst/>
          </a:prstGeom>
        </p:spPr>
        <p:txBody>
          <a:bodyPr wrap="square">
            <a:spAutoFit/>
          </a:bodyPr>
          <a:lstStyle/>
          <a:p>
            <a:pPr algn="ctr"/>
            <a:r>
              <a:rPr lang="es-CO" dirty="0"/>
              <a:t>Esto no hubiera sucedido si esta joven hubiera tomado el camino correcto:</a:t>
            </a:r>
          </a:p>
        </p:txBody>
      </p:sp>
    </p:spTree>
    <p:extLst>
      <p:ext uri="{BB962C8B-B14F-4D97-AF65-F5344CB8AC3E}">
        <p14:creationId xmlns:p14="http://schemas.microsoft.com/office/powerpoint/2010/main" val="130708620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1000" fill="hold"/>
                                        <p:tgtEl>
                                          <p:spTgt spid="28"/>
                                        </p:tgtEl>
                                        <p:attrNameLst>
                                          <p:attrName>ppt_w</p:attrName>
                                        </p:attrNameLst>
                                      </p:cBhvr>
                                      <p:tavLst>
                                        <p:tav tm="0">
                                          <p:val>
                                            <p:fltVal val="0"/>
                                          </p:val>
                                        </p:tav>
                                        <p:tav tm="100000">
                                          <p:val>
                                            <p:strVal val="#ppt_w"/>
                                          </p:val>
                                        </p:tav>
                                      </p:tavLst>
                                    </p:anim>
                                    <p:anim calcmode="lin" valueType="num">
                                      <p:cBhvr>
                                        <p:cTn id="32" dur="1000" fill="hold"/>
                                        <p:tgtEl>
                                          <p:spTgt spid="28"/>
                                        </p:tgtEl>
                                        <p:attrNameLst>
                                          <p:attrName>ppt_h</p:attrName>
                                        </p:attrNameLst>
                                      </p:cBhvr>
                                      <p:tavLst>
                                        <p:tav tm="0">
                                          <p:val>
                                            <p:fltVal val="0"/>
                                          </p:val>
                                        </p:tav>
                                        <p:tav tm="100000">
                                          <p:val>
                                            <p:strVal val="#ppt_h"/>
                                          </p:val>
                                        </p:tav>
                                      </p:tavLst>
                                    </p:anim>
                                    <p:anim calcmode="lin" valueType="num">
                                      <p:cBhvr>
                                        <p:cTn id="33" dur="1000" fill="hold"/>
                                        <p:tgtEl>
                                          <p:spTgt spid="28"/>
                                        </p:tgtEl>
                                        <p:attrNameLst>
                                          <p:attrName>style.rotation</p:attrName>
                                        </p:attrNameLst>
                                      </p:cBhvr>
                                      <p:tavLst>
                                        <p:tav tm="0">
                                          <p:val>
                                            <p:fltVal val="90"/>
                                          </p:val>
                                        </p:tav>
                                        <p:tav tm="100000">
                                          <p:val>
                                            <p:fltVal val="0"/>
                                          </p:val>
                                        </p:tav>
                                      </p:tavLst>
                                    </p:anim>
                                    <p:animEffect transition="in" filter="fade">
                                      <p:cBhvr>
                                        <p:cTn id="34" dur="1000"/>
                                        <p:tgtEl>
                                          <p:spTgt spid="28"/>
                                        </p:tgtEl>
                                      </p:cBhvr>
                                    </p:animEffect>
                                  </p:childTnLst>
                                </p:cTn>
                              </p:par>
                              <p:par>
                                <p:cTn id="35" presetID="3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style.rotation</p:attrName>
                                        </p:attrNameLst>
                                      </p:cBhvr>
                                      <p:tavLst>
                                        <p:tav tm="0">
                                          <p:val>
                                            <p:fltVal val="90"/>
                                          </p:val>
                                        </p:tav>
                                        <p:tav tm="100000">
                                          <p:val>
                                            <p:fltVal val="0"/>
                                          </p:val>
                                        </p:tav>
                                      </p:tavLst>
                                    </p:anim>
                                    <p:animEffect transition="in" filter="fade">
                                      <p:cBhvr>
                                        <p:cTn id="40" dur="1000"/>
                                        <p:tgtEl>
                                          <p:spTgt spid="31"/>
                                        </p:tgtEl>
                                      </p:cBhvr>
                                    </p:animEffect>
                                  </p:childTnLst>
                                </p:cTn>
                              </p:par>
                              <p:par>
                                <p:cTn id="41" presetID="31" presetClass="entr" presetSubtype="0" fill="hold" nodeType="withEffect">
                                  <p:stCondLst>
                                    <p:cond delay="0"/>
                                  </p:stCondLst>
                                  <p:childTnLst>
                                    <p:set>
                                      <p:cBhvr>
                                        <p:cTn id="42" dur="1" fill="hold">
                                          <p:stCondLst>
                                            <p:cond delay="0"/>
                                          </p:stCondLst>
                                        </p:cTn>
                                        <p:tgtEl>
                                          <p:spTgt spid="2055"/>
                                        </p:tgtEl>
                                        <p:attrNameLst>
                                          <p:attrName>style.visibility</p:attrName>
                                        </p:attrNameLst>
                                      </p:cBhvr>
                                      <p:to>
                                        <p:strVal val="visible"/>
                                      </p:to>
                                    </p:set>
                                    <p:anim calcmode="lin" valueType="num">
                                      <p:cBhvr>
                                        <p:cTn id="43" dur="1000" fill="hold"/>
                                        <p:tgtEl>
                                          <p:spTgt spid="2055"/>
                                        </p:tgtEl>
                                        <p:attrNameLst>
                                          <p:attrName>ppt_w</p:attrName>
                                        </p:attrNameLst>
                                      </p:cBhvr>
                                      <p:tavLst>
                                        <p:tav tm="0">
                                          <p:val>
                                            <p:fltVal val="0"/>
                                          </p:val>
                                        </p:tav>
                                        <p:tav tm="100000">
                                          <p:val>
                                            <p:strVal val="#ppt_w"/>
                                          </p:val>
                                        </p:tav>
                                      </p:tavLst>
                                    </p:anim>
                                    <p:anim calcmode="lin" valueType="num">
                                      <p:cBhvr>
                                        <p:cTn id="44" dur="1000" fill="hold"/>
                                        <p:tgtEl>
                                          <p:spTgt spid="2055"/>
                                        </p:tgtEl>
                                        <p:attrNameLst>
                                          <p:attrName>ppt_h</p:attrName>
                                        </p:attrNameLst>
                                      </p:cBhvr>
                                      <p:tavLst>
                                        <p:tav tm="0">
                                          <p:val>
                                            <p:fltVal val="0"/>
                                          </p:val>
                                        </p:tav>
                                        <p:tav tm="100000">
                                          <p:val>
                                            <p:strVal val="#ppt_h"/>
                                          </p:val>
                                        </p:tav>
                                      </p:tavLst>
                                    </p:anim>
                                    <p:anim calcmode="lin" valueType="num">
                                      <p:cBhvr>
                                        <p:cTn id="45" dur="1000" fill="hold"/>
                                        <p:tgtEl>
                                          <p:spTgt spid="2055"/>
                                        </p:tgtEl>
                                        <p:attrNameLst>
                                          <p:attrName>style.rotation</p:attrName>
                                        </p:attrNameLst>
                                      </p:cBhvr>
                                      <p:tavLst>
                                        <p:tav tm="0">
                                          <p:val>
                                            <p:fltVal val="90"/>
                                          </p:val>
                                        </p:tav>
                                        <p:tav tm="100000">
                                          <p:val>
                                            <p:fltVal val="0"/>
                                          </p:val>
                                        </p:tav>
                                      </p:tavLst>
                                    </p:anim>
                                    <p:animEffect transition="in" filter="fade">
                                      <p:cBhvr>
                                        <p:cTn id="46" dur="1000"/>
                                        <p:tgtEl>
                                          <p:spTgt spid="2055"/>
                                        </p:tgtEl>
                                      </p:cBhvr>
                                    </p:animEffect>
                                  </p:childTnLst>
                                </p:cTn>
                              </p:par>
                              <p:par>
                                <p:cTn id="47" presetID="31" presetClass="entr" presetSubtype="0" fill="hold" nodeType="withEffect">
                                  <p:stCondLst>
                                    <p:cond delay="0"/>
                                  </p:stCondLst>
                                  <p:childTnLst>
                                    <p:set>
                                      <p:cBhvr>
                                        <p:cTn id="48" dur="1" fill="hold">
                                          <p:stCondLst>
                                            <p:cond delay="0"/>
                                          </p:stCondLst>
                                        </p:cTn>
                                        <p:tgtEl>
                                          <p:spTgt spid="2059"/>
                                        </p:tgtEl>
                                        <p:attrNameLst>
                                          <p:attrName>style.visibility</p:attrName>
                                        </p:attrNameLst>
                                      </p:cBhvr>
                                      <p:to>
                                        <p:strVal val="visible"/>
                                      </p:to>
                                    </p:set>
                                    <p:anim calcmode="lin" valueType="num">
                                      <p:cBhvr>
                                        <p:cTn id="49" dur="1000" fill="hold"/>
                                        <p:tgtEl>
                                          <p:spTgt spid="2059"/>
                                        </p:tgtEl>
                                        <p:attrNameLst>
                                          <p:attrName>ppt_w</p:attrName>
                                        </p:attrNameLst>
                                      </p:cBhvr>
                                      <p:tavLst>
                                        <p:tav tm="0">
                                          <p:val>
                                            <p:fltVal val="0"/>
                                          </p:val>
                                        </p:tav>
                                        <p:tav tm="100000">
                                          <p:val>
                                            <p:strVal val="#ppt_w"/>
                                          </p:val>
                                        </p:tav>
                                      </p:tavLst>
                                    </p:anim>
                                    <p:anim calcmode="lin" valueType="num">
                                      <p:cBhvr>
                                        <p:cTn id="50" dur="1000" fill="hold"/>
                                        <p:tgtEl>
                                          <p:spTgt spid="2059"/>
                                        </p:tgtEl>
                                        <p:attrNameLst>
                                          <p:attrName>ppt_h</p:attrName>
                                        </p:attrNameLst>
                                      </p:cBhvr>
                                      <p:tavLst>
                                        <p:tav tm="0">
                                          <p:val>
                                            <p:fltVal val="0"/>
                                          </p:val>
                                        </p:tav>
                                        <p:tav tm="100000">
                                          <p:val>
                                            <p:strVal val="#ppt_h"/>
                                          </p:val>
                                        </p:tav>
                                      </p:tavLst>
                                    </p:anim>
                                    <p:anim calcmode="lin" valueType="num">
                                      <p:cBhvr>
                                        <p:cTn id="51" dur="1000" fill="hold"/>
                                        <p:tgtEl>
                                          <p:spTgt spid="2059"/>
                                        </p:tgtEl>
                                        <p:attrNameLst>
                                          <p:attrName>style.rotation</p:attrName>
                                        </p:attrNameLst>
                                      </p:cBhvr>
                                      <p:tavLst>
                                        <p:tav tm="0">
                                          <p:val>
                                            <p:fltVal val="90"/>
                                          </p:val>
                                        </p:tav>
                                        <p:tav tm="100000">
                                          <p:val>
                                            <p:fltVal val="0"/>
                                          </p:val>
                                        </p:tav>
                                      </p:tavLst>
                                    </p:anim>
                                    <p:animEffect transition="in" filter="fade">
                                      <p:cBhvr>
                                        <p:cTn id="52" dur="1000"/>
                                        <p:tgtEl>
                                          <p:spTgt spid="2059"/>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062"/>
                                        </p:tgtEl>
                                        <p:attrNameLst>
                                          <p:attrName>style.visibility</p:attrName>
                                        </p:attrNameLst>
                                      </p:cBhvr>
                                      <p:to>
                                        <p:strVal val="visible"/>
                                      </p:to>
                                    </p:set>
                                    <p:anim calcmode="lin" valueType="num">
                                      <p:cBhvr>
                                        <p:cTn id="55" dur="1000" fill="hold"/>
                                        <p:tgtEl>
                                          <p:spTgt spid="2062"/>
                                        </p:tgtEl>
                                        <p:attrNameLst>
                                          <p:attrName>ppt_w</p:attrName>
                                        </p:attrNameLst>
                                      </p:cBhvr>
                                      <p:tavLst>
                                        <p:tav tm="0">
                                          <p:val>
                                            <p:fltVal val="0"/>
                                          </p:val>
                                        </p:tav>
                                        <p:tav tm="100000">
                                          <p:val>
                                            <p:strVal val="#ppt_w"/>
                                          </p:val>
                                        </p:tav>
                                      </p:tavLst>
                                    </p:anim>
                                    <p:anim calcmode="lin" valueType="num">
                                      <p:cBhvr>
                                        <p:cTn id="56" dur="1000" fill="hold"/>
                                        <p:tgtEl>
                                          <p:spTgt spid="2062"/>
                                        </p:tgtEl>
                                        <p:attrNameLst>
                                          <p:attrName>ppt_h</p:attrName>
                                        </p:attrNameLst>
                                      </p:cBhvr>
                                      <p:tavLst>
                                        <p:tav tm="0">
                                          <p:val>
                                            <p:fltVal val="0"/>
                                          </p:val>
                                        </p:tav>
                                        <p:tav tm="100000">
                                          <p:val>
                                            <p:strVal val="#ppt_h"/>
                                          </p:val>
                                        </p:tav>
                                      </p:tavLst>
                                    </p:anim>
                                    <p:anim calcmode="lin" valueType="num">
                                      <p:cBhvr>
                                        <p:cTn id="57" dur="1000" fill="hold"/>
                                        <p:tgtEl>
                                          <p:spTgt spid="2062"/>
                                        </p:tgtEl>
                                        <p:attrNameLst>
                                          <p:attrName>style.rotation</p:attrName>
                                        </p:attrNameLst>
                                      </p:cBhvr>
                                      <p:tavLst>
                                        <p:tav tm="0">
                                          <p:val>
                                            <p:fltVal val="90"/>
                                          </p:val>
                                        </p:tav>
                                        <p:tav tm="100000">
                                          <p:val>
                                            <p:fltVal val="0"/>
                                          </p:val>
                                        </p:tav>
                                      </p:tavLst>
                                    </p:anim>
                                    <p:animEffect transition="in" filter="fade">
                                      <p:cBhvr>
                                        <p:cTn id="58" dur="1000"/>
                                        <p:tgtEl>
                                          <p:spTgt spid="206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063"/>
                                        </p:tgtEl>
                                        <p:attrNameLst>
                                          <p:attrName>style.visibility</p:attrName>
                                        </p:attrNameLst>
                                      </p:cBhvr>
                                      <p:to>
                                        <p:strVal val="visible"/>
                                      </p:to>
                                    </p:set>
                                    <p:anim calcmode="lin" valueType="num">
                                      <p:cBhvr>
                                        <p:cTn id="61" dur="1000" fill="hold"/>
                                        <p:tgtEl>
                                          <p:spTgt spid="2063"/>
                                        </p:tgtEl>
                                        <p:attrNameLst>
                                          <p:attrName>ppt_w</p:attrName>
                                        </p:attrNameLst>
                                      </p:cBhvr>
                                      <p:tavLst>
                                        <p:tav tm="0">
                                          <p:val>
                                            <p:fltVal val="0"/>
                                          </p:val>
                                        </p:tav>
                                        <p:tav tm="100000">
                                          <p:val>
                                            <p:strVal val="#ppt_w"/>
                                          </p:val>
                                        </p:tav>
                                      </p:tavLst>
                                    </p:anim>
                                    <p:anim calcmode="lin" valueType="num">
                                      <p:cBhvr>
                                        <p:cTn id="62" dur="1000" fill="hold"/>
                                        <p:tgtEl>
                                          <p:spTgt spid="2063"/>
                                        </p:tgtEl>
                                        <p:attrNameLst>
                                          <p:attrName>ppt_h</p:attrName>
                                        </p:attrNameLst>
                                      </p:cBhvr>
                                      <p:tavLst>
                                        <p:tav tm="0">
                                          <p:val>
                                            <p:fltVal val="0"/>
                                          </p:val>
                                        </p:tav>
                                        <p:tav tm="100000">
                                          <p:val>
                                            <p:strVal val="#ppt_h"/>
                                          </p:val>
                                        </p:tav>
                                      </p:tavLst>
                                    </p:anim>
                                    <p:anim calcmode="lin" valueType="num">
                                      <p:cBhvr>
                                        <p:cTn id="63" dur="1000" fill="hold"/>
                                        <p:tgtEl>
                                          <p:spTgt spid="2063"/>
                                        </p:tgtEl>
                                        <p:attrNameLst>
                                          <p:attrName>style.rotation</p:attrName>
                                        </p:attrNameLst>
                                      </p:cBhvr>
                                      <p:tavLst>
                                        <p:tav tm="0">
                                          <p:val>
                                            <p:fltVal val="90"/>
                                          </p:val>
                                        </p:tav>
                                        <p:tav tm="100000">
                                          <p:val>
                                            <p:fltVal val="0"/>
                                          </p:val>
                                        </p:tav>
                                      </p:tavLst>
                                    </p:anim>
                                    <p:animEffect transition="in" filter="fade">
                                      <p:cBhvr>
                                        <p:cTn id="64" dur="1000"/>
                                        <p:tgtEl>
                                          <p:spTgt spid="2063"/>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064"/>
                                        </p:tgtEl>
                                        <p:attrNameLst>
                                          <p:attrName>style.visibility</p:attrName>
                                        </p:attrNameLst>
                                      </p:cBhvr>
                                      <p:to>
                                        <p:strVal val="visible"/>
                                      </p:to>
                                    </p:set>
                                    <p:anim calcmode="lin" valueType="num">
                                      <p:cBhvr>
                                        <p:cTn id="67" dur="1000" fill="hold"/>
                                        <p:tgtEl>
                                          <p:spTgt spid="2064"/>
                                        </p:tgtEl>
                                        <p:attrNameLst>
                                          <p:attrName>ppt_w</p:attrName>
                                        </p:attrNameLst>
                                      </p:cBhvr>
                                      <p:tavLst>
                                        <p:tav tm="0">
                                          <p:val>
                                            <p:fltVal val="0"/>
                                          </p:val>
                                        </p:tav>
                                        <p:tav tm="100000">
                                          <p:val>
                                            <p:strVal val="#ppt_w"/>
                                          </p:val>
                                        </p:tav>
                                      </p:tavLst>
                                    </p:anim>
                                    <p:anim calcmode="lin" valueType="num">
                                      <p:cBhvr>
                                        <p:cTn id="68" dur="1000" fill="hold"/>
                                        <p:tgtEl>
                                          <p:spTgt spid="2064"/>
                                        </p:tgtEl>
                                        <p:attrNameLst>
                                          <p:attrName>ppt_h</p:attrName>
                                        </p:attrNameLst>
                                      </p:cBhvr>
                                      <p:tavLst>
                                        <p:tav tm="0">
                                          <p:val>
                                            <p:fltVal val="0"/>
                                          </p:val>
                                        </p:tav>
                                        <p:tav tm="100000">
                                          <p:val>
                                            <p:strVal val="#ppt_h"/>
                                          </p:val>
                                        </p:tav>
                                      </p:tavLst>
                                    </p:anim>
                                    <p:anim calcmode="lin" valueType="num">
                                      <p:cBhvr>
                                        <p:cTn id="69" dur="1000" fill="hold"/>
                                        <p:tgtEl>
                                          <p:spTgt spid="2064"/>
                                        </p:tgtEl>
                                        <p:attrNameLst>
                                          <p:attrName>style.rotation</p:attrName>
                                        </p:attrNameLst>
                                      </p:cBhvr>
                                      <p:tavLst>
                                        <p:tav tm="0">
                                          <p:val>
                                            <p:fltVal val="90"/>
                                          </p:val>
                                        </p:tav>
                                        <p:tav tm="100000">
                                          <p:val>
                                            <p:fltVal val="0"/>
                                          </p:val>
                                        </p:tav>
                                      </p:tavLst>
                                    </p:anim>
                                    <p:animEffect transition="in" filter="fade">
                                      <p:cBhvr>
                                        <p:cTn id="70" dur="1000"/>
                                        <p:tgtEl>
                                          <p:spTgt spid="2064"/>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067"/>
                                        </p:tgtEl>
                                        <p:attrNameLst>
                                          <p:attrName>style.visibility</p:attrName>
                                        </p:attrNameLst>
                                      </p:cBhvr>
                                      <p:to>
                                        <p:strVal val="visible"/>
                                      </p:to>
                                    </p:set>
                                    <p:anim calcmode="lin" valueType="num">
                                      <p:cBhvr>
                                        <p:cTn id="73" dur="1000" fill="hold"/>
                                        <p:tgtEl>
                                          <p:spTgt spid="2067"/>
                                        </p:tgtEl>
                                        <p:attrNameLst>
                                          <p:attrName>ppt_w</p:attrName>
                                        </p:attrNameLst>
                                      </p:cBhvr>
                                      <p:tavLst>
                                        <p:tav tm="0">
                                          <p:val>
                                            <p:fltVal val="0"/>
                                          </p:val>
                                        </p:tav>
                                        <p:tav tm="100000">
                                          <p:val>
                                            <p:strVal val="#ppt_w"/>
                                          </p:val>
                                        </p:tav>
                                      </p:tavLst>
                                    </p:anim>
                                    <p:anim calcmode="lin" valueType="num">
                                      <p:cBhvr>
                                        <p:cTn id="74" dur="1000" fill="hold"/>
                                        <p:tgtEl>
                                          <p:spTgt spid="2067"/>
                                        </p:tgtEl>
                                        <p:attrNameLst>
                                          <p:attrName>ppt_h</p:attrName>
                                        </p:attrNameLst>
                                      </p:cBhvr>
                                      <p:tavLst>
                                        <p:tav tm="0">
                                          <p:val>
                                            <p:fltVal val="0"/>
                                          </p:val>
                                        </p:tav>
                                        <p:tav tm="100000">
                                          <p:val>
                                            <p:strVal val="#ppt_h"/>
                                          </p:val>
                                        </p:tav>
                                      </p:tavLst>
                                    </p:anim>
                                    <p:anim calcmode="lin" valueType="num">
                                      <p:cBhvr>
                                        <p:cTn id="75" dur="1000" fill="hold"/>
                                        <p:tgtEl>
                                          <p:spTgt spid="2067"/>
                                        </p:tgtEl>
                                        <p:attrNameLst>
                                          <p:attrName>style.rotation</p:attrName>
                                        </p:attrNameLst>
                                      </p:cBhvr>
                                      <p:tavLst>
                                        <p:tav tm="0">
                                          <p:val>
                                            <p:fltVal val="90"/>
                                          </p:val>
                                        </p:tav>
                                        <p:tav tm="100000">
                                          <p:val>
                                            <p:fltVal val="0"/>
                                          </p:val>
                                        </p:tav>
                                      </p:tavLst>
                                    </p:anim>
                                    <p:animEffect transition="in" filter="fade">
                                      <p:cBhvr>
                                        <p:cTn id="76" dur="1000"/>
                                        <p:tgtEl>
                                          <p:spTgt spid="2067"/>
                                        </p:tgtEl>
                                      </p:cBhvr>
                                    </p:animEffect>
                                  </p:childTnLst>
                                </p:cTn>
                              </p:par>
                              <p:par>
                                <p:cTn id="77" presetID="31" presetClass="entr" presetSubtype="0" fill="hold" nodeType="withEffect">
                                  <p:stCondLst>
                                    <p:cond delay="0"/>
                                  </p:stCondLst>
                                  <p:childTnLst>
                                    <p:set>
                                      <p:cBhvr>
                                        <p:cTn id="78" dur="1" fill="hold">
                                          <p:stCondLst>
                                            <p:cond delay="0"/>
                                          </p:stCondLst>
                                        </p:cTn>
                                        <p:tgtEl>
                                          <p:spTgt spid="2069"/>
                                        </p:tgtEl>
                                        <p:attrNameLst>
                                          <p:attrName>style.visibility</p:attrName>
                                        </p:attrNameLst>
                                      </p:cBhvr>
                                      <p:to>
                                        <p:strVal val="visible"/>
                                      </p:to>
                                    </p:set>
                                    <p:anim calcmode="lin" valueType="num">
                                      <p:cBhvr>
                                        <p:cTn id="79" dur="1000" fill="hold"/>
                                        <p:tgtEl>
                                          <p:spTgt spid="2069"/>
                                        </p:tgtEl>
                                        <p:attrNameLst>
                                          <p:attrName>ppt_w</p:attrName>
                                        </p:attrNameLst>
                                      </p:cBhvr>
                                      <p:tavLst>
                                        <p:tav tm="0">
                                          <p:val>
                                            <p:fltVal val="0"/>
                                          </p:val>
                                        </p:tav>
                                        <p:tav tm="100000">
                                          <p:val>
                                            <p:strVal val="#ppt_w"/>
                                          </p:val>
                                        </p:tav>
                                      </p:tavLst>
                                    </p:anim>
                                    <p:anim calcmode="lin" valueType="num">
                                      <p:cBhvr>
                                        <p:cTn id="80" dur="1000" fill="hold"/>
                                        <p:tgtEl>
                                          <p:spTgt spid="2069"/>
                                        </p:tgtEl>
                                        <p:attrNameLst>
                                          <p:attrName>ppt_h</p:attrName>
                                        </p:attrNameLst>
                                      </p:cBhvr>
                                      <p:tavLst>
                                        <p:tav tm="0">
                                          <p:val>
                                            <p:fltVal val="0"/>
                                          </p:val>
                                        </p:tav>
                                        <p:tav tm="100000">
                                          <p:val>
                                            <p:strVal val="#ppt_h"/>
                                          </p:val>
                                        </p:tav>
                                      </p:tavLst>
                                    </p:anim>
                                    <p:anim calcmode="lin" valueType="num">
                                      <p:cBhvr>
                                        <p:cTn id="81" dur="1000" fill="hold"/>
                                        <p:tgtEl>
                                          <p:spTgt spid="2069"/>
                                        </p:tgtEl>
                                        <p:attrNameLst>
                                          <p:attrName>style.rotation</p:attrName>
                                        </p:attrNameLst>
                                      </p:cBhvr>
                                      <p:tavLst>
                                        <p:tav tm="0">
                                          <p:val>
                                            <p:fltVal val="90"/>
                                          </p:val>
                                        </p:tav>
                                        <p:tav tm="100000">
                                          <p:val>
                                            <p:fltVal val="0"/>
                                          </p:val>
                                        </p:tav>
                                      </p:tavLst>
                                    </p:anim>
                                    <p:animEffect transition="in" filter="fade">
                                      <p:cBhvr>
                                        <p:cTn id="82" dur="1000"/>
                                        <p:tgtEl>
                                          <p:spTgt spid="206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074"/>
                                        </p:tgtEl>
                                        <p:attrNameLst>
                                          <p:attrName>style.visibility</p:attrName>
                                        </p:attrNameLst>
                                      </p:cBhvr>
                                      <p:to>
                                        <p:strVal val="visible"/>
                                      </p:to>
                                    </p:set>
                                    <p:anim calcmode="lin" valueType="num">
                                      <p:cBhvr>
                                        <p:cTn id="85" dur="1000" fill="hold"/>
                                        <p:tgtEl>
                                          <p:spTgt spid="2074"/>
                                        </p:tgtEl>
                                        <p:attrNameLst>
                                          <p:attrName>ppt_w</p:attrName>
                                        </p:attrNameLst>
                                      </p:cBhvr>
                                      <p:tavLst>
                                        <p:tav tm="0">
                                          <p:val>
                                            <p:fltVal val="0"/>
                                          </p:val>
                                        </p:tav>
                                        <p:tav tm="100000">
                                          <p:val>
                                            <p:strVal val="#ppt_w"/>
                                          </p:val>
                                        </p:tav>
                                      </p:tavLst>
                                    </p:anim>
                                    <p:anim calcmode="lin" valueType="num">
                                      <p:cBhvr>
                                        <p:cTn id="86" dur="1000" fill="hold"/>
                                        <p:tgtEl>
                                          <p:spTgt spid="2074"/>
                                        </p:tgtEl>
                                        <p:attrNameLst>
                                          <p:attrName>ppt_h</p:attrName>
                                        </p:attrNameLst>
                                      </p:cBhvr>
                                      <p:tavLst>
                                        <p:tav tm="0">
                                          <p:val>
                                            <p:fltVal val="0"/>
                                          </p:val>
                                        </p:tav>
                                        <p:tav tm="100000">
                                          <p:val>
                                            <p:strVal val="#ppt_h"/>
                                          </p:val>
                                        </p:tav>
                                      </p:tavLst>
                                    </p:anim>
                                    <p:anim calcmode="lin" valueType="num">
                                      <p:cBhvr>
                                        <p:cTn id="87" dur="1000" fill="hold"/>
                                        <p:tgtEl>
                                          <p:spTgt spid="2074"/>
                                        </p:tgtEl>
                                        <p:attrNameLst>
                                          <p:attrName>style.rotation</p:attrName>
                                        </p:attrNameLst>
                                      </p:cBhvr>
                                      <p:tavLst>
                                        <p:tav tm="0">
                                          <p:val>
                                            <p:fltVal val="90"/>
                                          </p:val>
                                        </p:tav>
                                        <p:tav tm="100000">
                                          <p:val>
                                            <p:fltVal val="0"/>
                                          </p:val>
                                        </p:tav>
                                      </p:tavLst>
                                    </p:anim>
                                    <p:animEffect transition="in" filter="fade">
                                      <p:cBhvr>
                                        <p:cTn id="88" dur="1000"/>
                                        <p:tgtEl>
                                          <p:spTgt spid="2074"/>
                                        </p:tgtEl>
                                      </p:cBhvr>
                                    </p:animEffect>
                                  </p:childTnLst>
                                </p:cTn>
                              </p:par>
                              <p:par>
                                <p:cTn id="89" presetID="31" presetClass="entr" presetSubtype="0" fill="hold" nodeType="withEffect">
                                  <p:stCondLst>
                                    <p:cond delay="0"/>
                                  </p:stCondLst>
                                  <p:childTnLst>
                                    <p:set>
                                      <p:cBhvr>
                                        <p:cTn id="90" dur="1" fill="hold">
                                          <p:stCondLst>
                                            <p:cond delay="0"/>
                                          </p:stCondLst>
                                        </p:cTn>
                                        <p:tgtEl>
                                          <p:spTgt spid="2076"/>
                                        </p:tgtEl>
                                        <p:attrNameLst>
                                          <p:attrName>style.visibility</p:attrName>
                                        </p:attrNameLst>
                                      </p:cBhvr>
                                      <p:to>
                                        <p:strVal val="visible"/>
                                      </p:to>
                                    </p:set>
                                    <p:anim calcmode="lin" valueType="num">
                                      <p:cBhvr>
                                        <p:cTn id="91" dur="1000" fill="hold"/>
                                        <p:tgtEl>
                                          <p:spTgt spid="2076"/>
                                        </p:tgtEl>
                                        <p:attrNameLst>
                                          <p:attrName>ppt_w</p:attrName>
                                        </p:attrNameLst>
                                      </p:cBhvr>
                                      <p:tavLst>
                                        <p:tav tm="0">
                                          <p:val>
                                            <p:fltVal val="0"/>
                                          </p:val>
                                        </p:tav>
                                        <p:tav tm="100000">
                                          <p:val>
                                            <p:strVal val="#ppt_w"/>
                                          </p:val>
                                        </p:tav>
                                      </p:tavLst>
                                    </p:anim>
                                    <p:anim calcmode="lin" valueType="num">
                                      <p:cBhvr>
                                        <p:cTn id="92" dur="1000" fill="hold"/>
                                        <p:tgtEl>
                                          <p:spTgt spid="2076"/>
                                        </p:tgtEl>
                                        <p:attrNameLst>
                                          <p:attrName>ppt_h</p:attrName>
                                        </p:attrNameLst>
                                      </p:cBhvr>
                                      <p:tavLst>
                                        <p:tav tm="0">
                                          <p:val>
                                            <p:fltVal val="0"/>
                                          </p:val>
                                        </p:tav>
                                        <p:tav tm="100000">
                                          <p:val>
                                            <p:strVal val="#ppt_h"/>
                                          </p:val>
                                        </p:tav>
                                      </p:tavLst>
                                    </p:anim>
                                    <p:anim calcmode="lin" valueType="num">
                                      <p:cBhvr>
                                        <p:cTn id="93" dur="1000" fill="hold"/>
                                        <p:tgtEl>
                                          <p:spTgt spid="2076"/>
                                        </p:tgtEl>
                                        <p:attrNameLst>
                                          <p:attrName>style.rotation</p:attrName>
                                        </p:attrNameLst>
                                      </p:cBhvr>
                                      <p:tavLst>
                                        <p:tav tm="0">
                                          <p:val>
                                            <p:fltVal val="90"/>
                                          </p:val>
                                        </p:tav>
                                        <p:tav tm="100000">
                                          <p:val>
                                            <p:fltVal val="0"/>
                                          </p:val>
                                        </p:tav>
                                      </p:tavLst>
                                    </p:anim>
                                    <p:animEffect transition="in" filter="fade">
                                      <p:cBhvr>
                                        <p:cTn id="94" dur="1000"/>
                                        <p:tgtEl>
                                          <p:spTgt spid="2076"/>
                                        </p:tgtEl>
                                      </p:cBhvr>
                                    </p:animEffect>
                                  </p:childTnLst>
                                </p:cTn>
                              </p:par>
                              <p:par>
                                <p:cTn id="95" presetID="31" presetClass="entr" presetSubtype="0" fill="hold" nodeType="withEffect">
                                  <p:stCondLst>
                                    <p:cond delay="0"/>
                                  </p:stCondLst>
                                  <p:childTnLst>
                                    <p:set>
                                      <p:cBhvr>
                                        <p:cTn id="96" dur="1" fill="hold">
                                          <p:stCondLst>
                                            <p:cond delay="0"/>
                                          </p:stCondLst>
                                        </p:cTn>
                                        <p:tgtEl>
                                          <p:spTgt spid="2081"/>
                                        </p:tgtEl>
                                        <p:attrNameLst>
                                          <p:attrName>style.visibility</p:attrName>
                                        </p:attrNameLst>
                                      </p:cBhvr>
                                      <p:to>
                                        <p:strVal val="visible"/>
                                      </p:to>
                                    </p:set>
                                    <p:anim calcmode="lin" valueType="num">
                                      <p:cBhvr>
                                        <p:cTn id="97" dur="1000" fill="hold"/>
                                        <p:tgtEl>
                                          <p:spTgt spid="2081"/>
                                        </p:tgtEl>
                                        <p:attrNameLst>
                                          <p:attrName>ppt_w</p:attrName>
                                        </p:attrNameLst>
                                      </p:cBhvr>
                                      <p:tavLst>
                                        <p:tav tm="0">
                                          <p:val>
                                            <p:fltVal val="0"/>
                                          </p:val>
                                        </p:tav>
                                        <p:tav tm="100000">
                                          <p:val>
                                            <p:strVal val="#ppt_w"/>
                                          </p:val>
                                        </p:tav>
                                      </p:tavLst>
                                    </p:anim>
                                    <p:anim calcmode="lin" valueType="num">
                                      <p:cBhvr>
                                        <p:cTn id="98" dur="1000" fill="hold"/>
                                        <p:tgtEl>
                                          <p:spTgt spid="2081"/>
                                        </p:tgtEl>
                                        <p:attrNameLst>
                                          <p:attrName>ppt_h</p:attrName>
                                        </p:attrNameLst>
                                      </p:cBhvr>
                                      <p:tavLst>
                                        <p:tav tm="0">
                                          <p:val>
                                            <p:fltVal val="0"/>
                                          </p:val>
                                        </p:tav>
                                        <p:tav tm="100000">
                                          <p:val>
                                            <p:strVal val="#ppt_h"/>
                                          </p:val>
                                        </p:tav>
                                      </p:tavLst>
                                    </p:anim>
                                    <p:anim calcmode="lin" valueType="num">
                                      <p:cBhvr>
                                        <p:cTn id="99" dur="1000" fill="hold"/>
                                        <p:tgtEl>
                                          <p:spTgt spid="2081"/>
                                        </p:tgtEl>
                                        <p:attrNameLst>
                                          <p:attrName>style.rotation</p:attrName>
                                        </p:attrNameLst>
                                      </p:cBhvr>
                                      <p:tavLst>
                                        <p:tav tm="0">
                                          <p:val>
                                            <p:fltVal val="90"/>
                                          </p:val>
                                        </p:tav>
                                        <p:tav tm="100000">
                                          <p:val>
                                            <p:fltVal val="0"/>
                                          </p:val>
                                        </p:tav>
                                      </p:tavLst>
                                    </p:anim>
                                    <p:animEffect transition="in" filter="fade">
                                      <p:cBhvr>
                                        <p:cTn id="100" dur="1000"/>
                                        <p:tgtEl>
                                          <p:spTgt spid="2081"/>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085"/>
                                        </p:tgtEl>
                                        <p:attrNameLst>
                                          <p:attrName>style.visibility</p:attrName>
                                        </p:attrNameLst>
                                      </p:cBhvr>
                                      <p:to>
                                        <p:strVal val="visible"/>
                                      </p:to>
                                    </p:set>
                                    <p:anim calcmode="lin" valueType="num">
                                      <p:cBhvr>
                                        <p:cTn id="103" dur="1000" fill="hold"/>
                                        <p:tgtEl>
                                          <p:spTgt spid="2085"/>
                                        </p:tgtEl>
                                        <p:attrNameLst>
                                          <p:attrName>ppt_w</p:attrName>
                                        </p:attrNameLst>
                                      </p:cBhvr>
                                      <p:tavLst>
                                        <p:tav tm="0">
                                          <p:val>
                                            <p:fltVal val="0"/>
                                          </p:val>
                                        </p:tav>
                                        <p:tav tm="100000">
                                          <p:val>
                                            <p:strVal val="#ppt_w"/>
                                          </p:val>
                                        </p:tav>
                                      </p:tavLst>
                                    </p:anim>
                                    <p:anim calcmode="lin" valueType="num">
                                      <p:cBhvr>
                                        <p:cTn id="104" dur="1000" fill="hold"/>
                                        <p:tgtEl>
                                          <p:spTgt spid="2085"/>
                                        </p:tgtEl>
                                        <p:attrNameLst>
                                          <p:attrName>ppt_h</p:attrName>
                                        </p:attrNameLst>
                                      </p:cBhvr>
                                      <p:tavLst>
                                        <p:tav tm="0">
                                          <p:val>
                                            <p:fltVal val="0"/>
                                          </p:val>
                                        </p:tav>
                                        <p:tav tm="100000">
                                          <p:val>
                                            <p:strVal val="#ppt_h"/>
                                          </p:val>
                                        </p:tav>
                                      </p:tavLst>
                                    </p:anim>
                                    <p:anim calcmode="lin" valueType="num">
                                      <p:cBhvr>
                                        <p:cTn id="105" dur="1000" fill="hold"/>
                                        <p:tgtEl>
                                          <p:spTgt spid="2085"/>
                                        </p:tgtEl>
                                        <p:attrNameLst>
                                          <p:attrName>style.rotation</p:attrName>
                                        </p:attrNameLst>
                                      </p:cBhvr>
                                      <p:tavLst>
                                        <p:tav tm="0">
                                          <p:val>
                                            <p:fltVal val="90"/>
                                          </p:val>
                                        </p:tav>
                                        <p:tav tm="100000">
                                          <p:val>
                                            <p:fltVal val="0"/>
                                          </p:val>
                                        </p:tav>
                                      </p:tavLst>
                                    </p:anim>
                                    <p:animEffect transition="in" filter="fade">
                                      <p:cBhvr>
                                        <p:cTn id="106" dur="1000"/>
                                        <p:tgtEl>
                                          <p:spTgt spid="2085"/>
                                        </p:tgtEl>
                                      </p:cBhvr>
                                    </p:animEffect>
                                  </p:childTnLst>
                                </p:cTn>
                              </p:par>
                              <p:par>
                                <p:cTn id="107" presetID="31" presetClass="entr" presetSubtype="0" fill="hold" nodeType="withEffect">
                                  <p:stCondLst>
                                    <p:cond delay="0"/>
                                  </p:stCondLst>
                                  <p:childTnLst>
                                    <p:set>
                                      <p:cBhvr>
                                        <p:cTn id="108" dur="1" fill="hold">
                                          <p:stCondLst>
                                            <p:cond delay="0"/>
                                          </p:stCondLst>
                                        </p:cTn>
                                        <p:tgtEl>
                                          <p:spTgt spid="2087"/>
                                        </p:tgtEl>
                                        <p:attrNameLst>
                                          <p:attrName>style.visibility</p:attrName>
                                        </p:attrNameLst>
                                      </p:cBhvr>
                                      <p:to>
                                        <p:strVal val="visible"/>
                                      </p:to>
                                    </p:set>
                                    <p:anim calcmode="lin" valueType="num">
                                      <p:cBhvr>
                                        <p:cTn id="109" dur="1000" fill="hold"/>
                                        <p:tgtEl>
                                          <p:spTgt spid="2087"/>
                                        </p:tgtEl>
                                        <p:attrNameLst>
                                          <p:attrName>ppt_w</p:attrName>
                                        </p:attrNameLst>
                                      </p:cBhvr>
                                      <p:tavLst>
                                        <p:tav tm="0">
                                          <p:val>
                                            <p:fltVal val="0"/>
                                          </p:val>
                                        </p:tav>
                                        <p:tav tm="100000">
                                          <p:val>
                                            <p:strVal val="#ppt_w"/>
                                          </p:val>
                                        </p:tav>
                                      </p:tavLst>
                                    </p:anim>
                                    <p:anim calcmode="lin" valueType="num">
                                      <p:cBhvr>
                                        <p:cTn id="110" dur="1000" fill="hold"/>
                                        <p:tgtEl>
                                          <p:spTgt spid="2087"/>
                                        </p:tgtEl>
                                        <p:attrNameLst>
                                          <p:attrName>ppt_h</p:attrName>
                                        </p:attrNameLst>
                                      </p:cBhvr>
                                      <p:tavLst>
                                        <p:tav tm="0">
                                          <p:val>
                                            <p:fltVal val="0"/>
                                          </p:val>
                                        </p:tav>
                                        <p:tav tm="100000">
                                          <p:val>
                                            <p:strVal val="#ppt_h"/>
                                          </p:val>
                                        </p:tav>
                                      </p:tavLst>
                                    </p:anim>
                                    <p:anim calcmode="lin" valueType="num">
                                      <p:cBhvr>
                                        <p:cTn id="111" dur="1000" fill="hold"/>
                                        <p:tgtEl>
                                          <p:spTgt spid="2087"/>
                                        </p:tgtEl>
                                        <p:attrNameLst>
                                          <p:attrName>style.rotation</p:attrName>
                                        </p:attrNameLst>
                                      </p:cBhvr>
                                      <p:tavLst>
                                        <p:tav tm="0">
                                          <p:val>
                                            <p:fltVal val="90"/>
                                          </p:val>
                                        </p:tav>
                                        <p:tav tm="100000">
                                          <p:val>
                                            <p:fltVal val="0"/>
                                          </p:val>
                                        </p:tav>
                                      </p:tavLst>
                                    </p:anim>
                                    <p:animEffect transition="in" filter="fade">
                                      <p:cBhvr>
                                        <p:cTn id="112" dur="1000"/>
                                        <p:tgtEl>
                                          <p:spTgt spid="2087"/>
                                        </p:tgtEl>
                                      </p:cBhvr>
                                    </p:animEffect>
                                  </p:childTnLst>
                                </p:cTn>
                              </p:par>
                              <p:par>
                                <p:cTn id="113" presetID="31" presetClass="entr" presetSubtype="0" fill="hold" nodeType="withEffect">
                                  <p:stCondLst>
                                    <p:cond delay="0"/>
                                  </p:stCondLst>
                                  <p:childTnLst>
                                    <p:set>
                                      <p:cBhvr>
                                        <p:cTn id="114" dur="1" fill="hold">
                                          <p:stCondLst>
                                            <p:cond delay="0"/>
                                          </p:stCondLst>
                                        </p:cTn>
                                        <p:tgtEl>
                                          <p:spTgt spid="2095"/>
                                        </p:tgtEl>
                                        <p:attrNameLst>
                                          <p:attrName>style.visibility</p:attrName>
                                        </p:attrNameLst>
                                      </p:cBhvr>
                                      <p:to>
                                        <p:strVal val="visible"/>
                                      </p:to>
                                    </p:set>
                                    <p:anim calcmode="lin" valueType="num">
                                      <p:cBhvr>
                                        <p:cTn id="115" dur="1000" fill="hold"/>
                                        <p:tgtEl>
                                          <p:spTgt spid="2095"/>
                                        </p:tgtEl>
                                        <p:attrNameLst>
                                          <p:attrName>ppt_w</p:attrName>
                                        </p:attrNameLst>
                                      </p:cBhvr>
                                      <p:tavLst>
                                        <p:tav tm="0">
                                          <p:val>
                                            <p:fltVal val="0"/>
                                          </p:val>
                                        </p:tav>
                                        <p:tav tm="100000">
                                          <p:val>
                                            <p:strVal val="#ppt_w"/>
                                          </p:val>
                                        </p:tav>
                                      </p:tavLst>
                                    </p:anim>
                                    <p:anim calcmode="lin" valueType="num">
                                      <p:cBhvr>
                                        <p:cTn id="116" dur="1000" fill="hold"/>
                                        <p:tgtEl>
                                          <p:spTgt spid="2095"/>
                                        </p:tgtEl>
                                        <p:attrNameLst>
                                          <p:attrName>ppt_h</p:attrName>
                                        </p:attrNameLst>
                                      </p:cBhvr>
                                      <p:tavLst>
                                        <p:tav tm="0">
                                          <p:val>
                                            <p:fltVal val="0"/>
                                          </p:val>
                                        </p:tav>
                                        <p:tav tm="100000">
                                          <p:val>
                                            <p:strVal val="#ppt_h"/>
                                          </p:val>
                                        </p:tav>
                                      </p:tavLst>
                                    </p:anim>
                                    <p:anim calcmode="lin" valueType="num">
                                      <p:cBhvr>
                                        <p:cTn id="117" dur="1000" fill="hold"/>
                                        <p:tgtEl>
                                          <p:spTgt spid="2095"/>
                                        </p:tgtEl>
                                        <p:attrNameLst>
                                          <p:attrName>style.rotation</p:attrName>
                                        </p:attrNameLst>
                                      </p:cBhvr>
                                      <p:tavLst>
                                        <p:tav tm="0">
                                          <p:val>
                                            <p:fltVal val="90"/>
                                          </p:val>
                                        </p:tav>
                                        <p:tav tm="100000">
                                          <p:val>
                                            <p:fltVal val="0"/>
                                          </p:val>
                                        </p:tav>
                                      </p:tavLst>
                                    </p:anim>
                                    <p:animEffect transition="in" filter="fade">
                                      <p:cBhvr>
                                        <p:cTn id="118" dur="1000"/>
                                        <p:tgtEl>
                                          <p:spTgt spid="2095"/>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099"/>
                                        </p:tgtEl>
                                        <p:attrNameLst>
                                          <p:attrName>style.visibility</p:attrName>
                                        </p:attrNameLst>
                                      </p:cBhvr>
                                      <p:to>
                                        <p:strVal val="visible"/>
                                      </p:to>
                                    </p:set>
                                    <p:anim calcmode="lin" valueType="num">
                                      <p:cBhvr>
                                        <p:cTn id="121" dur="1000" fill="hold"/>
                                        <p:tgtEl>
                                          <p:spTgt spid="2099"/>
                                        </p:tgtEl>
                                        <p:attrNameLst>
                                          <p:attrName>ppt_w</p:attrName>
                                        </p:attrNameLst>
                                      </p:cBhvr>
                                      <p:tavLst>
                                        <p:tav tm="0">
                                          <p:val>
                                            <p:fltVal val="0"/>
                                          </p:val>
                                        </p:tav>
                                        <p:tav tm="100000">
                                          <p:val>
                                            <p:strVal val="#ppt_w"/>
                                          </p:val>
                                        </p:tav>
                                      </p:tavLst>
                                    </p:anim>
                                    <p:anim calcmode="lin" valueType="num">
                                      <p:cBhvr>
                                        <p:cTn id="122" dur="1000" fill="hold"/>
                                        <p:tgtEl>
                                          <p:spTgt spid="2099"/>
                                        </p:tgtEl>
                                        <p:attrNameLst>
                                          <p:attrName>ppt_h</p:attrName>
                                        </p:attrNameLst>
                                      </p:cBhvr>
                                      <p:tavLst>
                                        <p:tav tm="0">
                                          <p:val>
                                            <p:fltVal val="0"/>
                                          </p:val>
                                        </p:tav>
                                        <p:tav tm="100000">
                                          <p:val>
                                            <p:strVal val="#ppt_h"/>
                                          </p:val>
                                        </p:tav>
                                      </p:tavLst>
                                    </p:anim>
                                    <p:anim calcmode="lin" valueType="num">
                                      <p:cBhvr>
                                        <p:cTn id="123" dur="1000" fill="hold"/>
                                        <p:tgtEl>
                                          <p:spTgt spid="2099"/>
                                        </p:tgtEl>
                                        <p:attrNameLst>
                                          <p:attrName>style.rotation</p:attrName>
                                        </p:attrNameLst>
                                      </p:cBhvr>
                                      <p:tavLst>
                                        <p:tav tm="0">
                                          <p:val>
                                            <p:fltVal val="90"/>
                                          </p:val>
                                        </p:tav>
                                        <p:tav tm="100000">
                                          <p:val>
                                            <p:fltVal val="0"/>
                                          </p:val>
                                        </p:tav>
                                      </p:tavLst>
                                    </p:anim>
                                    <p:animEffect transition="in" filter="fade">
                                      <p:cBhvr>
                                        <p:cTn id="124" dur="1000"/>
                                        <p:tgtEl>
                                          <p:spTgt spid="2099"/>
                                        </p:tgtEl>
                                      </p:cBhvr>
                                    </p:animEffect>
                                  </p:childTnLst>
                                </p:cTn>
                              </p:par>
                              <p:par>
                                <p:cTn id="125" presetID="31" presetClass="entr" presetSubtype="0" fill="hold" nodeType="withEffect">
                                  <p:stCondLst>
                                    <p:cond delay="0"/>
                                  </p:stCondLst>
                                  <p:childTnLst>
                                    <p:set>
                                      <p:cBhvr>
                                        <p:cTn id="126" dur="1" fill="hold">
                                          <p:stCondLst>
                                            <p:cond delay="0"/>
                                          </p:stCondLst>
                                        </p:cTn>
                                        <p:tgtEl>
                                          <p:spTgt spid="2117"/>
                                        </p:tgtEl>
                                        <p:attrNameLst>
                                          <p:attrName>style.visibility</p:attrName>
                                        </p:attrNameLst>
                                      </p:cBhvr>
                                      <p:to>
                                        <p:strVal val="visible"/>
                                      </p:to>
                                    </p:set>
                                    <p:anim calcmode="lin" valueType="num">
                                      <p:cBhvr>
                                        <p:cTn id="127" dur="1000" fill="hold"/>
                                        <p:tgtEl>
                                          <p:spTgt spid="2117"/>
                                        </p:tgtEl>
                                        <p:attrNameLst>
                                          <p:attrName>ppt_w</p:attrName>
                                        </p:attrNameLst>
                                      </p:cBhvr>
                                      <p:tavLst>
                                        <p:tav tm="0">
                                          <p:val>
                                            <p:fltVal val="0"/>
                                          </p:val>
                                        </p:tav>
                                        <p:tav tm="100000">
                                          <p:val>
                                            <p:strVal val="#ppt_w"/>
                                          </p:val>
                                        </p:tav>
                                      </p:tavLst>
                                    </p:anim>
                                    <p:anim calcmode="lin" valueType="num">
                                      <p:cBhvr>
                                        <p:cTn id="128" dur="1000" fill="hold"/>
                                        <p:tgtEl>
                                          <p:spTgt spid="2117"/>
                                        </p:tgtEl>
                                        <p:attrNameLst>
                                          <p:attrName>ppt_h</p:attrName>
                                        </p:attrNameLst>
                                      </p:cBhvr>
                                      <p:tavLst>
                                        <p:tav tm="0">
                                          <p:val>
                                            <p:fltVal val="0"/>
                                          </p:val>
                                        </p:tav>
                                        <p:tav tm="100000">
                                          <p:val>
                                            <p:strVal val="#ppt_h"/>
                                          </p:val>
                                        </p:tav>
                                      </p:tavLst>
                                    </p:anim>
                                    <p:anim calcmode="lin" valueType="num">
                                      <p:cBhvr>
                                        <p:cTn id="129" dur="1000" fill="hold"/>
                                        <p:tgtEl>
                                          <p:spTgt spid="2117"/>
                                        </p:tgtEl>
                                        <p:attrNameLst>
                                          <p:attrName>style.rotation</p:attrName>
                                        </p:attrNameLst>
                                      </p:cBhvr>
                                      <p:tavLst>
                                        <p:tav tm="0">
                                          <p:val>
                                            <p:fltVal val="90"/>
                                          </p:val>
                                        </p:tav>
                                        <p:tav tm="100000">
                                          <p:val>
                                            <p:fltVal val="0"/>
                                          </p:val>
                                        </p:tav>
                                      </p:tavLst>
                                    </p:anim>
                                    <p:animEffect transition="in" filter="fade">
                                      <p:cBhvr>
                                        <p:cTn id="130" dur="1000"/>
                                        <p:tgtEl>
                                          <p:spTgt spid="2117"/>
                                        </p:tgtEl>
                                      </p:cBhvr>
                                    </p:animEffect>
                                  </p:childTnLst>
                                </p:cTn>
                              </p:par>
                              <p:par>
                                <p:cTn id="131" presetID="31" presetClass="entr" presetSubtype="0" fill="hold" nodeType="withEffect">
                                  <p:stCondLst>
                                    <p:cond delay="0"/>
                                  </p:stCondLst>
                                  <p:childTnLst>
                                    <p:set>
                                      <p:cBhvr>
                                        <p:cTn id="132" dur="1" fill="hold">
                                          <p:stCondLst>
                                            <p:cond delay="0"/>
                                          </p:stCondLst>
                                        </p:cTn>
                                        <p:tgtEl>
                                          <p:spTgt spid="2122"/>
                                        </p:tgtEl>
                                        <p:attrNameLst>
                                          <p:attrName>style.visibility</p:attrName>
                                        </p:attrNameLst>
                                      </p:cBhvr>
                                      <p:to>
                                        <p:strVal val="visible"/>
                                      </p:to>
                                    </p:set>
                                    <p:anim calcmode="lin" valueType="num">
                                      <p:cBhvr>
                                        <p:cTn id="133" dur="1000" fill="hold"/>
                                        <p:tgtEl>
                                          <p:spTgt spid="2122"/>
                                        </p:tgtEl>
                                        <p:attrNameLst>
                                          <p:attrName>ppt_w</p:attrName>
                                        </p:attrNameLst>
                                      </p:cBhvr>
                                      <p:tavLst>
                                        <p:tav tm="0">
                                          <p:val>
                                            <p:fltVal val="0"/>
                                          </p:val>
                                        </p:tav>
                                        <p:tav tm="100000">
                                          <p:val>
                                            <p:strVal val="#ppt_w"/>
                                          </p:val>
                                        </p:tav>
                                      </p:tavLst>
                                    </p:anim>
                                    <p:anim calcmode="lin" valueType="num">
                                      <p:cBhvr>
                                        <p:cTn id="134" dur="1000" fill="hold"/>
                                        <p:tgtEl>
                                          <p:spTgt spid="2122"/>
                                        </p:tgtEl>
                                        <p:attrNameLst>
                                          <p:attrName>ppt_h</p:attrName>
                                        </p:attrNameLst>
                                      </p:cBhvr>
                                      <p:tavLst>
                                        <p:tav tm="0">
                                          <p:val>
                                            <p:fltVal val="0"/>
                                          </p:val>
                                        </p:tav>
                                        <p:tav tm="100000">
                                          <p:val>
                                            <p:strVal val="#ppt_h"/>
                                          </p:val>
                                        </p:tav>
                                      </p:tavLst>
                                    </p:anim>
                                    <p:anim calcmode="lin" valueType="num">
                                      <p:cBhvr>
                                        <p:cTn id="135" dur="1000" fill="hold"/>
                                        <p:tgtEl>
                                          <p:spTgt spid="2122"/>
                                        </p:tgtEl>
                                        <p:attrNameLst>
                                          <p:attrName>style.rotation</p:attrName>
                                        </p:attrNameLst>
                                      </p:cBhvr>
                                      <p:tavLst>
                                        <p:tav tm="0">
                                          <p:val>
                                            <p:fltVal val="90"/>
                                          </p:val>
                                        </p:tav>
                                        <p:tav tm="100000">
                                          <p:val>
                                            <p:fltVal val="0"/>
                                          </p:val>
                                        </p:tav>
                                      </p:tavLst>
                                    </p:anim>
                                    <p:animEffect transition="in" filter="fade">
                                      <p:cBhvr>
                                        <p:cTn id="136" dur="1000"/>
                                        <p:tgtEl>
                                          <p:spTgt spid="2122"/>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2127"/>
                                        </p:tgtEl>
                                        <p:attrNameLst>
                                          <p:attrName>style.visibility</p:attrName>
                                        </p:attrNameLst>
                                      </p:cBhvr>
                                      <p:to>
                                        <p:strVal val="visible"/>
                                      </p:to>
                                    </p:set>
                                    <p:anim calcmode="lin" valueType="num">
                                      <p:cBhvr>
                                        <p:cTn id="139" dur="1000" fill="hold"/>
                                        <p:tgtEl>
                                          <p:spTgt spid="2127"/>
                                        </p:tgtEl>
                                        <p:attrNameLst>
                                          <p:attrName>ppt_w</p:attrName>
                                        </p:attrNameLst>
                                      </p:cBhvr>
                                      <p:tavLst>
                                        <p:tav tm="0">
                                          <p:val>
                                            <p:fltVal val="0"/>
                                          </p:val>
                                        </p:tav>
                                        <p:tav tm="100000">
                                          <p:val>
                                            <p:strVal val="#ppt_w"/>
                                          </p:val>
                                        </p:tav>
                                      </p:tavLst>
                                    </p:anim>
                                    <p:anim calcmode="lin" valueType="num">
                                      <p:cBhvr>
                                        <p:cTn id="140" dur="1000" fill="hold"/>
                                        <p:tgtEl>
                                          <p:spTgt spid="2127"/>
                                        </p:tgtEl>
                                        <p:attrNameLst>
                                          <p:attrName>ppt_h</p:attrName>
                                        </p:attrNameLst>
                                      </p:cBhvr>
                                      <p:tavLst>
                                        <p:tav tm="0">
                                          <p:val>
                                            <p:fltVal val="0"/>
                                          </p:val>
                                        </p:tav>
                                        <p:tav tm="100000">
                                          <p:val>
                                            <p:strVal val="#ppt_h"/>
                                          </p:val>
                                        </p:tav>
                                      </p:tavLst>
                                    </p:anim>
                                    <p:anim calcmode="lin" valueType="num">
                                      <p:cBhvr>
                                        <p:cTn id="141" dur="1000" fill="hold"/>
                                        <p:tgtEl>
                                          <p:spTgt spid="2127"/>
                                        </p:tgtEl>
                                        <p:attrNameLst>
                                          <p:attrName>style.rotation</p:attrName>
                                        </p:attrNameLst>
                                      </p:cBhvr>
                                      <p:tavLst>
                                        <p:tav tm="0">
                                          <p:val>
                                            <p:fltVal val="90"/>
                                          </p:val>
                                        </p:tav>
                                        <p:tav tm="100000">
                                          <p:val>
                                            <p:fltVal val="0"/>
                                          </p:val>
                                        </p:tav>
                                      </p:tavLst>
                                    </p:anim>
                                    <p:animEffect transition="in" filter="fade">
                                      <p:cBhvr>
                                        <p:cTn id="142" dur="1000"/>
                                        <p:tgtEl>
                                          <p:spTgt spid="2127"/>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2132"/>
                                        </p:tgtEl>
                                        <p:attrNameLst>
                                          <p:attrName>style.visibility</p:attrName>
                                        </p:attrNameLst>
                                      </p:cBhvr>
                                      <p:to>
                                        <p:strVal val="visible"/>
                                      </p:to>
                                    </p:set>
                                    <p:anim calcmode="lin" valueType="num">
                                      <p:cBhvr>
                                        <p:cTn id="145" dur="1000" fill="hold"/>
                                        <p:tgtEl>
                                          <p:spTgt spid="2132"/>
                                        </p:tgtEl>
                                        <p:attrNameLst>
                                          <p:attrName>ppt_w</p:attrName>
                                        </p:attrNameLst>
                                      </p:cBhvr>
                                      <p:tavLst>
                                        <p:tav tm="0">
                                          <p:val>
                                            <p:fltVal val="0"/>
                                          </p:val>
                                        </p:tav>
                                        <p:tav tm="100000">
                                          <p:val>
                                            <p:strVal val="#ppt_w"/>
                                          </p:val>
                                        </p:tav>
                                      </p:tavLst>
                                    </p:anim>
                                    <p:anim calcmode="lin" valueType="num">
                                      <p:cBhvr>
                                        <p:cTn id="146" dur="1000" fill="hold"/>
                                        <p:tgtEl>
                                          <p:spTgt spid="2132"/>
                                        </p:tgtEl>
                                        <p:attrNameLst>
                                          <p:attrName>ppt_h</p:attrName>
                                        </p:attrNameLst>
                                      </p:cBhvr>
                                      <p:tavLst>
                                        <p:tav tm="0">
                                          <p:val>
                                            <p:fltVal val="0"/>
                                          </p:val>
                                        </p:tav>
                                        <p:tav tm="100000">
                                          <p:val>
                                            <p:strVal val="#ppt_h"/>
                                          </p:val>
                                        </p:tav>
                                      </p:tavLst>
                                    </p:anim>
                                    <p:anim calcmode="lin" valueType="num">
                                      <p:cBhvr>
                                        <p:cTn id="147" dur="1000" fill="hold"/>
                                        <p:tgtEl>
                                          <p:spTgt spid="2132"/>
                                        </p:tgtEl>
                                        <p:attrNameLst>
                                          <p:attrName>style.rotation</p:attrName>
                                        </p:attrNameLst>
                                      </p:cBhvr>
                                      <p:tavLst>
                                        <p:tav tm="0">
                                          <p:val>
                                            <p:fltVal val="90"/>
                                          </p:val>
                                        </p:tav>
                                        <p:tav tm="100000">
                                          <p:val>
                                            <p:fltVal val="0"/>
                                          </p:val>
                                        </p:tav>
                                      </p:tavLst>
                                    </p:anim>
                                    <p:animEffect transition="in" filter="fade">
                                      <p:cBhvr>
                                        <p:cTn id="148" dur="1000"/>
                                        <p:tgtEl>
                                          <p:spTgt spid="2132"/>
                                        </p:tgtEl>
                                      </p:cBhvr>
                                    </p:animEffect>
                                  </p:childTnLst>
                                </p:cTn>
                              </p:par>
                            </p:childTnLst>
                          </p:cTn>
                        </p:par>
                      </p:childTnLst>
                    </p:cTn>
                  </p:par>
                  <p:par>
                    <p:cTn id="149" fill="hold">
                      <p:stCondLst>
                        <p:cond delay="indefinite"/>
                      </p:stCondLst>
                      <p:childTnLst>
                        <p:par>
                          <p:cTn id="150" fill="hold">
                            <p:stCondLst>
                              <p:cond delay="0"/>
                            </p:stCondLst>
                            <p:childTnLst>
                              <p:par>
                                <p:cTn id="151" presetID="26" presetClass="entr" presetSubtype="0" fill="hold" nodeType="clickEffect">
                                  <p:stCondLst>
                                    <p:cond delay="0"/>
                                  </p:stCondLst>
                                  <p:childTnLst>
                                    <p:set>
                                      <p:cBhvr>
                                        <p:cTn id="152" dur="1" fill="hold">
                                          <p:stCondLst>
                                            <p:cond delay="0"/>
                                          </p:stCondLst>
                                        </p:cTn>
                                        <p:tgtEl>
                                          <p:spTgt spid="1042"/>
                                        </p:tgtEl>
                                        <p:attrNameLst>
                                          <p:attrName>style.visibility</p:attrName>
                                        </p:attrNameLst>
                                      </p:cBhvr>
                                      <p:to>
                                        <p:strVal val="visible"/>
                                      </p:to>
                                    </p:set>
                                    <p:animEffect transition="in" filter="wipe(down)">
                                      <p:cBhvr>
                                        <p:cTn id="153" dur="580">
                                          <p:stCondLst>
                                            <p:cond delay="0"/>
                                          </p:stCondLst>
                                        </p:cTn>
                                        <p:tgtEl>
                                          <p:spTgt spid="1042"/>
                                        </p:tgtEl>
                                      </p:cBhvr>
                                    </p:animEffect>
                                    <p:anim calcmode="lin" valueType="num">
                                      <p:cBhvr>
                                        <p:cTn id="154" dur="1822" tmFilter="0,0; 0.14,0.36; 0.43,0.73; 0.71,0.91; 1.0,1.0">
                                          <p:stCondLst>
                                            <p:cond delay="0"/>
                                          </p:stCondLst>
                                        </p:cTn>
                                        <p:tgtEl>
                                          <p:spTgt spid="1042"/>
                                        </p:tgtEl>
                                        <p:attrNameLst>
                                          <p:attrName>ppt_x</p:attrName>
                                        </p:attrNameLst>
                                      </p:cBhvr>
                                      <p:tavLst>
                                        <p:tav tm="0">
                                          <p:val>
                                            <p:strVal val="#ppt_x-0.25"/>
                                          </p:val>
                                        </p:tav>
                                        <p:tav tm="100000">
                                          <p:val>
                                            <p:strVal val="#ppt_x"/>
                                          </p:val>
                                        </p:tav>
                                      </p:tavLst>
                                    </p:anim>
                                    <p:anim calcmode="lin" valueType="num">
                                      <p:cBhvr>
                                        <p:cTn id="155" dur="664" tmFilter="0.0,0.0; 0.25,0.07; 0.50,0.2; 0.75,0.467; 1.0,1.0">
                                          <p:stCondLst>
                                            <p:cond delay="0"/>
                                          </p:stCondLst>
                                        </p:cTn>
                                        <p:tgtEl>
                                          <p:spTgt spid="1042"/>
                                        </p:tgtEl>
                                        <p:attrNameLst>
                                          <p:attrName>ppt_y</p:attrName>
                                        </p:attrNameLst>
                                      </p:cBhvr>
                                      <p:tavLst>
                                        <p:tav tm="0" fmla="#ppt_y-sin(pi*$)/3">
                                          <p:val>
                                            <p:fltVal val="0.5"/>
                                          </p:val>
                                        </p:tav>
                                        <p:tav tm="100000">
                                          <p:val>
                                            <p:fltVal val="1"/>
                                          </p:val>
                                        </p:tav>
                                      </p:tavLst>
                                    </p:anim>
                                    <p:anim calcmode="lin" valueType="num">
                                      <p:cBhvr>
                                        <p:cTn id="156" dur="664" tmFilter="0, 0; 0.125,0.2665; 0.25,0.4; 0.375,0.465; 0.5,0.5;  0.625,0.535; 0.75,0.6; 0.875,0.7335; 1,1">
                                          <p:stCondLst>
                                            <p:cond delay="664"/>
                                          </p:stCondLst>
                                        </p:cTn>
                                        <p:tgtEl>
                                          <p:spTgt spid="1042"/>
                                        </p:tgtEl>
                                        <p:attrNameLst>
                                          <p:attrName>ppt_y</p:attrName>
                                        </p:attrNameLst>
                                      </p:cBhvr>
                                      <p:tavLst>
                                        <p:tav tm="0" fmla="#ppt_y-sin(pi*$)/9">
                                          <p:val>
                                            <p:fltVal val="0"/>
                                          </p:val>
                                        </p:tav>
                                        <p:tav tm="100000">
                                          <p:val>
                                            <p:fltVal val="1"/>
                                          </p:val>
                                        </p:tav>
                                      </p:tavLst>
                                    </p:anim>
                                    <p:anim calcmode="lin" valueType="num">
                                      <p:cBhvr>
                                        <p:cTn id="157" dur="332" tmFilter="0, 0; 0.125,0.2665; 0.25,0.4; 0.375,0.465; 0.5,0.5;  0.625,0.535; 0.75,0.6; 0.875,0.7335; 1,1">
                                          <p:stCondLst>
                                            <p:cond delay="1324"/>
                                          </p:stCondLst>
                                        </p:cTn>
                                        <p:tgtEl>
                                          <p:spTgt spid="1042"/>
                                        </p:tgtEl>
                                        <p:attrNameLst>
                                          <p:attrName>ppt_y</p:attrName>
                                        </p:attrNameLst>
                                      </p:cBhvr>
                                      <p:tavLst>
                                        <p:tav tm="0" fmla="#ppt_y-sin(pi*$)/27">
                                          <p:val>
                                            <p:fltVal val="0"/>
                                          </p:val>
                                        </p:tav>
                                        <p:tav tm="100000">
                                          <p:val>
                                            <p:fltVal val="1"/>
                                          </p:val>
                                        </p:tav>
                                      </p:tavLst>
                                    </p:anim>
                                    <p:anim calcmode="lin" valueType="num">
                                      <p:cBhvr>
                                        <p:cTn id="158" dur="164" tmFilter="0, 0; 0.125,0.2665; 0.25,0.4; 0.375,0.465; 0.5,0.5;  0.625,0.535; 0.75,0.6; 0.875,0.7335; 1,1">
                                          <p:stCondLst>
                                            <p:cond delay="1656"/>
                                          </p:stCondLst>
                                        </p:cTn>
                                        <p:tgtEl>
                                          <p:spTgt spid="1042"/>
                                        </p:tgtEl>
                                        <p:attrNameLst>
                                          <p:attrName>ppt_y</p:attrName>
                                        </p:attrNameLst>
                                      </p:cBhvr>
                                      <p:tavLst>
                                        <p:tav tm="0" fmla="#ppt_y-sin(pi*$)/81">
                                          <p:val>
                                            <p:fltVal val="0"/>
                                          </p:val>
                                        </p:tav>
                                        <p:tav tm="100000">
                                          <p:val>
                                            <p:fltVal val="1"/>
                                          </p:val>
                                        </p:tav>
                                      </p:tavLst>
                                    </p:anim>
                                    <p:animScale>
                                      <p:cBhvr>
                                        <p:cTn id="159" dur="26">
                                          <p:stCondLst>
                                            <p:cond delay="650"/>
                                          </p:stCondLst>
                                        </p:cTn>
                                        <p:tgtEl>
                                          <p:spTgt spid="1042"/>
                                        </p:tgtEl>
                                      </p:cBhvr>
                                      <p:to x="100000" y="60000"/>
                                    </p:animScale>
                                    <p:animScale>
                                      <p:cBhvr>
                                        <p:cTn id="160" dur="166" decel="50000">
                                          <p:stCondLst>
                                            <p:cond delay="676"/>
                                          </p:stCondLst>
                                        </p:cTn>
                                        <p:tgtEl>
                                          <p:spTgt spid="1042"/>
                                        </p:tgtEl>
                                      </p:cBhvr>
                                      <p:to x="100000" y="100000"/>
                                    </p:animScale>
                                    <p:animScale>
                                      <p:cBhvr>
                                        <p:cTn id="161" dur="26">
                                          <p:stCondLst>
                                            <p:cond delay="1312"/>
                                          </p:stCondLst>
                                        </p:cTn>
                                        <p:tgtEl>
                                          <p:spTgt spid="1042"/>
                                        </p:tgtEl>
                                      </p:cBhvr>
                                      <p:to x="100000" y="80000"/>
                                    </p:animScale>
                                    <p:animScale>
                                      <p:cBhvr>
                                        <p:cTn id="162" dur="166" decel="50000">
                                          <p:stCondLst>
                                            <p:cond delay="1338"/>
                                          </p:stCondLst>
                                        </p:cTn>
                                        <p:tgtEl>
                                          <p:spTgt spid="1042"/>
                                        </p:tgtEl>
                                      </p:cBhvr>
                                      <p:to x="100000" y="100000"/>
                                    </p:animScale>
                                    <p:animScale>
                                      <p:cBhvr>
                                        <p:cTn id="163" dur="26">
                                          <p:stCondLst>
                                            <p:cond delay="1642"/>
                                          </p:stCondLst>
                                        </p:cTn>
                                        <p:tgtEl>
                                          <p:spTgt spid="1042"/>
                                        </p:tgtEl>
                                      </p:cBhvr>
                                      <p:to x="100000" y="90000"/>
                                    </p:animScale>
                                    <p:animScale>
                                      <p:cBhvr>
                                        <p:cTn id="164" dur="166" decel="50000">
                                          <p:stCondLst>
                                            <p:cond delay="1668"/>
                                          </p:stCondLst>
                                        </p:cTn>
                                        <p:tgtEl>
                                          <p:spTgt spid="1042"/>
                                        </p:tgtEl>
                                      </p:cBhvr>
                                      <p:to x="100000" y="100000"/>
                                    </p:animScale>
                                    <p:animScale>
                                      <p:cBhvr>
                                        <p:cTn id="165" dur="26">
                                          <p:stCondLst>
                                            <p:cond delay="1808"/>
                                          </p:stCondLst>
                                        </p:cTn>
                                        <p:tgtEl>
                                          <p:spTgt spid="1042"/>
                                        </p:tgtEl>
                                      </p:cBhvr>
                                      <p:to x="100000" y="95000"/>
                                    </p:animScale>
                                    <p:animScale>
                                      <p:cBhvr>
                                        <p:cTn id="166" dur="166" decel="50000">
                                          <p:stCondLst>
                                            <p:cond delay="1834"/>
                                          </p:stCondLst>
                                        </p:cTn>
                                        <p:tgtEl>
                                          <p:spTgt spid="1042"/>
                                        </p:tgtEl>
                                      </p:cBhvr>
                                      <p:to x="100000" y="100000"/>
                                    </p:animScale>
                                  </p:childTnLst>
                                </p:cTn>
                              </p:par>
                              <p:par>
                                <p:cTn id="167" presetID="26" presetClass="entr" presetSubtype="0" fill="hold" grpId="0" nodeType="withEffect">
                                  <p:stCondLst>
                                    <p:cond delay="0"/>
                                  </p:stCondLst>
                                  <p:childTnLst>
                                    <p:set>
                                      <p:cBhvr>
                                        <p:cTn id="168" dur="1" fill="hold">
                                          <p:stCondLst>
                                            <p:cond delay="0"/>
                                          </p:stCondLst>
                                        </p:cTn>
                                        <p:tgtEl>
                                          <p:spTgt spid="14"/>
                                        </p:tgtEl>
                                        <p:attrNameLst>
                                          <p:attrName>style.visibility</p:attrName>
                                        </p:attrNameLst>
                                      </p:cBhvr>
                                      <p:to>
                                        <p:strVal val="visible"/>
                                      </p:to>
                                    </p:set>
                                    <p:animEffect transition="in" filter="wipe(down)">
                                      <p:cBhvr>
                                        <p:cTn id="169" dur="580">
                                          <p:stCondLst>
                                            <p:cond delay="0"/>
                                          </p:stCondLst>
                                        </p:cTn>
                                        <p:tgtEl>
                                          <p:spTgt spid="14"/>
                                        </p:tgtEl>
                                      </p:cBhvr>
                                    </p:animEffect>
                                    <p:anim calcmode="lin" valueType="num">
                                      <p:cBhvr>
                                        <p:cTn id="17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75" dur="26">
                                          <p:stCondLst>
                                            <p:cond delay="650"/>
                                          </p:stCondLst>
                                        </p:cTn>
                                        <p:tgtEl>
                                          <p:spTgt spid="14"/>
                                        </p:tgtEl>
                                      </p:cBhvr>
                                      <p:to x="100000" y="60000"/>
                                    </p:animScale>
                                    <p:animScale>
                                      <p:cBhvr>
                                        <p:cTn id="176" dur="166" decel="50000">
                                          <p:stCondLst>
                                            <p:cond delay="676"/>
                                          </p:stCondLst>
                                        </p:cTn>
                                        <p:tgtEl>
                                          <p:spTgt spid="14"/>
                                        </p:tgtEl>
                                      </p:cBhvr>
                                      <p:to x="100000" y="100000"/>
                                    </p:animScale>
                                    <p:animScale>
                                      <p:cBhvr>
                                        <p:cTn id="177" dur="26">
                                          <p:stCondLst>
                                            <p:cond delay="1312"/>
                                          </p:stCondLst>
                                        </p:cTn>
                                        <p:tgtEl>
                                          <p:spTgt spid="14"/>
                                        </p:tgtEl>
                                      </p:cBhvr>
                                      <p:to x="100000" y="80000"/>
                                    </p:animScale>
                                    <p:animScale>
                                      <p:cBhvr>
                                        <p:cTn id="178" dur="166" decel="50000">
                                          <p:stCondLst>
                                            <p:cond delay="1338"/>
                                          </p:stCondLst>
                                        </p:cTn>
                                        <p:tgtEl>
                                          <p:spTgt spid="14"/>
                                        </p:tgtEl>
                                      </p:cBhvr>
                                      <p:to x="100000" y="100000"/>
                                    </p:animScale>
                                    <p:animScale>
                                      <p:cBhvr>
                                        <p:cTn id="179" dur="26">
                                          <p:stCondLst>
                                            <p:cond delay="1642"/>
                                          </p:stCondLst>
                                        </p:cTn>
                                        <p:tgtEl>
                                          <p:spTgt spid="14"/>
                                        </p:tgtEl>
                                      </p:cBhvr>
                                      <p:to x="100000" y="90000"/>
                                    </p:animScale>
                                    <p:animScale>
                                      <p:cBhvr>
                                        <p:cTn id="180" dur="166" decel="50000">
                                          <p:stCondLst>
                                            <p:cond delay="1668"/>
                                          </p:stCondLst>
                                        </p:cTn>
                                        <p:tgtEl>
                                          <p:spTgt spid="14"/>
                                        </p:tgtEl>
                                      </p:cBhvr>
                                      <p:to x="100000" y="100000"/>
                                    </p:animScale>
                                    <p:animScale>
                                      <p:cBhvr>
                                        <p:cTn id="181" dur="26">
                                          <p:stCondLst>
                                            <p:cond delay="1808"/>
                                          </p:stCondLst>
                                        </p:cTn>
                                        <p:tgtEl>
                                          <p:spTgt spid="14"/>
                                        </p:tgtEl>
                                      </p:cBhvr>
                                      <p:to x="100000" y="95000"/>
                                    </p:animScale>
                                    <p:animScale>
                                      <p:cBhvr>
                                        <p:cTn id="182"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p:bldP spid="2063" grpId="0"/>
      <p:bldP spid="2064" grpId="0"/>
      <p:bldP spid="2067" grpId="0"/>
      <p:bldP spid="2074" grpId="0"/>
      <p:bldP spid="2085" grpId="0"/>
      <p:bldP spid="2099" grpId="0"/>
      <p:bldP spid="2127" grpId="0"/>
      <p:bldP spid="213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363272" cy="562074"/>
          </a:xfrm>
          <a:blipFill>
            <a:blip r:embed="rId2"/>
            <a:tile tx="0" ty="0" sx="100000" sy="100000" flip="none" algn="tl"/>
          </a:blipFill>
        </p:spPr>
        <p:txBody>
          <a:bodyPr>
            <a:noAutofit/>
          </a:bodyPr>
          <a:lstStyle/>
          <a:p>
            <a:r>
              <a:rPr lang="es-CO" sz="3600" b="1" i="1" dirty="0" smtClean="0">
                <a:solidFill>
                  <a:srgbClr val="FF0000"/>
                </a:solidFill>
                <a:latin typeface="Agency FB" pitchFamily="34" charset="0"/>
              </a:rPr>
              <a:t>Efecto que producen las drogas en el consumidor</a:t>
            </a:r>
            <a:endParaRPr lang="es-CO" sz="3600" b="1" i="1" dirty="0">
              <a:solidFill>
                <a:srgbClr val="FF0000"/>
              </a:solidFill>
              <a:latin typeface="Agency FB" pitchFamily="34" charset="0"/>
            </a:endParaRPr>
          </a:p>
        </p:txBody>
      </p:sp>
      <p:pic>
        <p:nvPicPr>
          <p:cNvPr id="1026" name="Picture 2" descr="http://www.monografias.com/trabajos94/efectos-legales-ocasionados-consumo-drogas/image00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82" y="1052736"/>
            <a:ext cx="8784976" cy="5670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3519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5400" b="1" i="1" dirty="0" smtClean="0">
                <a:solidFill>
                  <a:srgbClr val="0070C0"/>
                </a:solidFill>
                <a:latin typeface="Agency FB" pitchFamily="34" charset="0"/>
              </a:rPr>
              <a:t>Mitos sobre la marihuana</a:t>
            </a:r>
            <a:endParaRPr lang="es-CO" sz="5400" b="1" i="1" dirty="0">
              <a:solidFill>
                <a:srgbClr val="0070C0"/>
              </a:solidFill>
              <a:latin typeface="Agency FB" pitchFamily="34" charset="0"/>
            </a:endParaRPr>
          </a:p>
        </p:txBody>
      </p:sp>
      <p:sp>
        <p:nvSpPr>
          <p:cNvPr id="4" name="3 Marcador de contenido"/>
          <p:cNvSpPr>
            <a:spLocks noGrp="1"/>
          </p:cNvSpPr>
          <p:nvPr>
            <p:ph sz="half" idx="1"/>
          </p:nvPr>
        </p:nvSpPr>
        <p:spPr>
          <a:xfrm>
            <a:off x="457200" y="1600200"/>
            <a:ext cx="3466728" cy="4525963"/>
          </a:xfrm>
        </p:spPr>
        <p:txBody>
          <a:bodyPr>
            <a:normAutofit fontScale="92500" lnSpcReduction="20000"/>
          </a:bodyPr>
          <a:lstStyle/>
          <a:p>
            <a:pPr marL="0" indent="0" algn="r">
              <a:buNone/>
            </a:pPr>
            <a:r>
              <a:rPr lang="es-CO" b="1" u="sng" dirty="0" smtClean="0"/>
              <a:t>Por ser natural no es dañina</a:t>
            </a:r>
            <a:r>
              <a:rPr lang="es-CO" dirty="0" smtClean="0"/>
              <a:t>: Es falso porque los principales venenos que existen son todos naturales.</a:t>
            </a:r>
          </a:p>
          <a:p>
            <a:pPr marL="0" indent="0" algn="r">
              <a:buNone/>
            </a:pPr>
            <a:r>
              <a:rPr lang="es-CO" b="1" u="sng" dirty="0" smtClean="0"/>
              <a:t>Su consumo abre la mente, permite sea más creativo:</a:t>
            </a:r>
            <a:r>
              <a:rPr lang="es-CO" dirty="0" smtClean="0"/>
              <a:t> Los estudios muestran que no es cierto, </a:t>
            </a:r>
            <a:r>
              <a:rPr lang="es-CO" smtClean="0"/>
              <a:t>es una </a:t>
            </a:r>
            <a:r>
              <a:rPr lang="es-CO" dirty="0" smtClean="0"/>
              <a:t>impresión ilusoria mientras se está bajo sus efectos. </a:t>
            </a:r>
          </a:p>
          <a:p>
            <a:pPr marL="0" indent="0">
              <a:buNone/>
            </a:pPr>
            <a:endParaRPr lang="es-CO" dirty="0"/>
          </a:p>
        </p:txBody>
      </p:sp>
      <p:sp>
        <p:nvSpPr>
          <p:cNvPr id="5" name="4 Marcador de contenido"/>
          <p:cNvSpPr>
            <a:spLocks noGrp="1"/>
          </p:cNvSpPr>
          <p:nvPr>
            <p:ph sz="half" idx="2"/>
          </p:nvPr>
        </p:nvSpPr>
        <p:spPr>
          <a:xfrm>
            <a:off x="5148064" y="1600200"/>
            <a:ext cx="3538736" cy="4525963"/>
          </a:xfrm>
        </p:spPr>
        <p:txBody>
          <a:bodyPr>
            <a:normAutofit fontScale="92500" lnSpcReduction="20000"/>
          </a:bodyPr>
          <a:lstStyle/>
          <a:p>
            <a:pPr marL="0" indent="0">
              <a:buNone/>
            </a:pPr>
            <a:r>
              <a:rPr lang="es-CO" b="1" u="sng" dirty="0" smtClean="0"/>
              <a:t>No es cancerígena: </a:t>
            </a:r>
            <a:r>
              <a:rPr lang="es-CO" dirty="0" smtClean="0"/>
              <a:t>La marihuana tiene seis veces más alquitrán que el tabaco, que es lo que produce el cáncer de pulmón.</a:t>
            </a:r>
          </a:p>
          <a:p>
            <a:pPr marL="0" indent="0">
              <a:buNone/>
            </a:pPr>
            <a:r>
              <a:rPr lang="es-CO" b="1" u="sng" dirty="0" smtClean="0"/>
              <a:t>Quita la gripe:</a:t>
            </a:r>
            <a:r>
              <a:rPr lang="es-CO" dirty="0" smtClean="0"/>
              <a:t> Si eso fuera cierto, todos fumaríamos marihuana.</a:t>
            </a:r>
          </a:p>
          <a:p>
            <a:pPr marL="0" indent="0">
              <a:buNone/>
            </a:pPr>
            <a:r>
              <a:rPr lang="es-CO" b="1" u="sng" dirty="0" smtClean="0"/>
              <a:t>Relaja y des estresa:</a:t>
            </a:r>
            <a:r>
              <a:rPr lang="es-CO" dirty="0" smtClean="0"/>
              <a:t> A muchas personas las tensiona y les produce ideas persecutorias.</a:t>
            </a:r>
            <a:endParaRPr lang="es-CO" dirty="0"/>
          </a:p>
        </p:txBody>
      </p:sp>
      <p:sp>
        <p:nvSpPr>
          <p:cNvPr id="6" name="5 Abrir llave"/>
          <p:cNvSpPr/>
          <p:nvPr/>
        </p:nvSpPr>
        <p:spPr>
          <a:xfrm>
            <a:off x="4716016" y="1556792"/>
            <a:ext cx="515488" cy="432048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Cerrar llave"/>
          <p:cNvSpPr/>
          <p:nvPr/>
        </p:nvSpPr>
        <p:spPr>
          <a:xfrm>
            <a:off x="3923928" y="1556792"/>
            <a:ext cx="504056" cy="43204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41047833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heel(1)">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circle(in)">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circle(in)">
                                      <p:cBhvr>
                                        <p:cTn id="22" dur="20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circle(in)">
                                      <p:cBhvr>
                                        <p:cTn id="2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476672"/>
            <a:ext cx="3466728" cy="5688631"/>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lgn="r">
              <a:buNone/>
            </a:pPr>
            <a:r>
              <a:rPr lang="es-CO" b="1" u="sng" dirty="0" smtClean="0"/>
              <a:t>No produce adicción ni dependencia:</a:t>
            </a:r>
            <a:r>
              <a:rPr lang="es-CO" dirty="0" smtClean="0"/>
              <a:t> La experiencia clínica de muchos años y países muestra que sí, pero con síntomas diferentes a los de la cocaína o heroína.</a:t>
            </a:r>
          </a:p>
          <a:p>
            <a:pPr marL="0" indent="0" algn="r">
              <a:buNone/>
            </a:pPr>
            <a:r>
              <a:rPr lang="es-CO" b="1" u="sng" dirty="0" smtClean="0"/>
              <a:t>Son más perjudiciales el alcohol y el cigarrillo:</a:t>
            </a:r>
            <a:r>
              <a:rPr lang="es-CO" dirty="0" smtClean="0"/>
              <a:t> Sólo si uno se fuma 20 cigarrillos o se toma una botella de aguardiente al día.</a:t>
            </a:r>
            <a:endParaRPr lang="es-CO" dirty="0"/>
          </a:p>
        </p:txBody>
      </p:sp>
      <p:sp>
        <p:nvSpPr>
          <p:cNvPr id="4" name="3 Marcador de contenido"/>
          <p:cNvSpPr>
            <a:spLocks noGrp="1"/>
          </p:cNvSpPr>
          <p:nvPr>
            <p:ph sz="half" idx="2"/>
          </p:nvPr>
        </p:nvSpPr>
        <p:spPr>
          <a:xfrm>
            <a:off x="5004048" y="548680"/>
            <a:ext cx="3610744" cy="5616624"/>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buNone/>
            </a:pPr>
            <a:r>
              <a:rPr lang="es-CO" b="1" u="sng" dirty="0" smtClean="0"/>
              <a:t>Tiene propiedades curativas para el tratamiento de enfermedades como el cáncer y el sida:</a:t>
            </a:r>
            <a:r>
              <a:rPr lang="es-CO" dirty="0" smtClean="0"/>
              <a:t> No. Sólo disminuye las náuseas de los trastornos del cáncer.</a:t>
            </a:r>
          </a:p>
          <a:p>
            <a:pPr marL="0" indent="0">
              <a:buNone/>
            </a:pPr>
            <a:r>
              <a:rPr lang="es-CO" dirty="0" smtClean="0"/>
              <a:t>El 27 de Agosto de 2012 la Academia de Ciencias de Estados Unidos publicó un articulo que demuestra que el consumo de marihuana puede producir daños neuropsicológicos irreversibles y una pérdida  de hasta 8 puntos del consiente intelectual.</a:t>
            </a:r>
            <a:endParaRPr lang="es-CO" dirty="0"/>
          </a:p>
        </p:txBody>
      </p:sp>
      <p:sp>
        <p:nvSpPr>
          <p:cNvPr id="2" name="1 Cerrar llave"/>
          <p:cNvSpPr/>
          <p:nvPr/>
        </p:nvSpPr>
        <p:spPr>
          <a:xfrm>
            <a:off x="3851920" y="548680"/>
            <a:ext cx="443480" cy="561662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5" name="4 Abrir llave"/>
          <p:cNvSpPr/>
          <p:nvPr/>
        </p:nvSpPr>
        <p:spPr>
          <a:xfrm>
            <a:off x="4644008" y="548680"/>
            <a:ext cx="371472" cy="56166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12276103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Effect transition="in" filter="circle(in)">
                                      <p:cBhvr>
                                        <p:cTn id="22" dur="2000"/>
                                        <p:tgtEl>
                                          <p:spTgt spid="4">
                                            <p:bg/>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circle(in)">
                                      <p:cBhvr>
                                        <p:cTn id="27" dur="2000"/>
                                        <p:tgtEl>
                                          <p:spTgt spid="4">
                                            <p:txEl>
                                              <p:pRg st="0" end="0"/>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circle(in)">
                                      <p:cBhvr>
                                        <p:cTn id="30"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78098"/>
          </a:xfrm>
        </p:spPr>
        <p:txBody>
          <a:bodyPr>
            <a:normAutofit fontScale="90000"/>
          </a:bodyPr>
          <a:lstStyle/>
          <a:p>
            <a:r>
              <a:rPr lang="es-CO" dirty="0" smtClean="0"/>
              <a:t/>
            </a:r>
            <a:br>
              <a:rPr lang="es-CO" dirty="0" smtClean="0"/>
            </a:br>
            <a:r>
              <a:rPr lang="es-CO" sz="4900" b="1" i="1" dirty="0" smtClean="0">
                <a:solidFill>
                  <a:srgbClr val="0070C0"/>
                </a:solidFill>
                <a:latin typeface="Agency FB" pitchFamily="34" charset="0"/>
              </a:rPr>
              <a:t>Veamos cómo se hace la prevención</a:t>
            </a:r>
            <a:br>
              <a:rPr lang="es-CO" sz="4900" b="1" i="1" dirty="0" smtClean="0">
                <a:solidFill>
                  <a:srgbClr val="0070C0"/>
                </a:solidFill>
                <a:latin typeface="Agency FB" pitchFamily="34" charset="0"/>
              </a:rPr>
            </a:br>
            <a:endParaRPr lang="es-CO" b="1" i="1" dirty="0">
              <a:solidFill>
                <a:srgbClr val="0070C0"/>
              </a:solidFill>
              <a:latin typeface="Agency FB" pitchFamily="34" charset="0"/>
            </a:endParaRPr>
          </a:p>
        </p:txBody>
      </p:sp>
      <p:sp>
        <p:nvSpPr>
          <p:cNvPr id="5" name="4 Marcador de contenido"/>
          <p:cNvSpPr>
            <a:spLocks noGrp="1"/>
          </p:cNvSpPr>
          <p:nvPr>
            <p:ph idx="1"/>
          </p:nvPr>
        </p:nvSpPr>
        <p:spPr>
          <a:xfrm>
            <a:off x="457200" y="1268761"/>
            <a:ext cx="8229600" cy="1944216"/>
          </a:xfrm>
        </p:spPr>
        <p:txBody>
          <a:bodyPr>
            <a:normAutofit fontScale="77500" lnSpcReduction="20000"/>
          </a:bodyPr>
          <a:lstStyle/>
          <a:p>
            <a:pPr marL="0" indent="0" algn="ctr">
              <a:buNone/>
            </a:pPr>
            <a:r>
              <a:rPr lang="es-CO" dirty="0" smtClean="0"/>
              <a:t>La frecuencia de la prevención consiste en reducir la potencia de los aspectos que favorecen la aparición de problemas e impiden el desarrollo positivo de los jóvenes (componentes de riesgo) e incrementar la potencia de los factores protectores.</a:t>
            </a:r>
          </a:p>
          <a:p>
            <a:pPr marL="0" indent="0" algn="ctr">
              <a:buNone/>
            </a:pPr>
            <a:r>
              <a:rPr lang="es-CO" sz="2800" b="1" u="sng" dirty="0" smtClean="0"/>
              <a:t>Factores de riesgo</a:t>
            </a:r>
            <a:endParaRPr lang="es-CO" sz="2800" b="1" u="sng" dirty="0"/>
          </a:p>
        </p:txBody>
      </p:sp>
      <p:cxnSp>
        <p:nvCxnSpPr>
          <p:cNvPr id="7" name="6 Conector recto"/>
          <p:cNvCxnSpPr/>
          <p:nvPr/>
        </p:nvCxnSpPr>
        <p:spPr>
          <a:xfrm flipV="1">
            <a:off x="179512" y="3356992"/>
            <a:ext cx="8712968"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flipV="1">
            <a:off x="165990" y="3771038"/>
            <a:ext cx="8712968"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Conector recto"/>
          <p:cNvCxnSpPr/>
          <p:nvPr/>
        </p:nvCxnSpPr>
        <p:spPr>
          <a:xfrm>
            <a:off x="185845" y="3356992"/>
            <a:ext cx="0" cy="33483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22 Conector recto"/>
          <p:cNvCxnSpPr/>
          <p:nvPr/>
        </p:nvCxnSpPr>
        <p:spPr>
          <a:xfrm flipH="1">
            <a:off x="1822174" y="3392996"/>
            <a:ext cx="13522" cy="3430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24 Conector recto"/>
          <p:cNvCxnSpPr/>
          <p:nvPr/>
        </p:nvCxnSpPr>
        <p:spPr>
          <a:xfrm>
            <a:off x="3432402" y="3429000"/>
            <a:ext cx="0" cy="35092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flipV="1">
            <a:off x="3923928" y="3789040"/>
            <a:ext cx="0" cy="360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28 Conector recto"/>
          <p:cNvCxnSpPr/>
          <p:nvPr/>
        </p:nvCxnSpPr>
        <p:spPr>
          <a:xfrm>
            <a:off x="5292080" y="3356992"/>
            <a:ext cx="0" cy="33843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a:off x="7231813" y="3356992"/>
            <a:ext cx="0" cy="351901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flipH="1" flipV="1">
            <a:off x="8878958" y="3406005"/>
            <a:ext cx="25354" cy="3317361"/>
          </a:xfrm>
          <a:prstGeom prst="line">
            <a:avLst/>
          </a:prstGeom>
        </p:spPr>
        <p:style>
          <a:lnRef idx="1">
            <a:schemeClr val="accent1"/>
          </a:lnRef>
          <a:fillRef idx="0">
            <a:schemeClr val="accent1"/>
          </a:fillRef>
          <a:effectRef idx="0">
            <a:schemeClr val="accent1"/>
          </a:effectRef>
          <a:fontRef idx="minor">
            <a:schemeClr val="tx1"/>
          </a:fontRef>
        </p:style>
      </p:cxnSp>
      <p:sp>
        <p:nvSpPr>
          <p:cNvPr id="36" name="35 Rectángulo"/>
          <p:cNvSpPr/>
          <p:nvPr/>
        </p:nvSpPr>
        <p:spPr>
          <a:xfrm>
            <a:off x="165990" y="3418114"/>
            <a:ext cx="1656184" cy="523220"/>
          </a:xfrm>
          <a:prstGeom prst="rect">
            <a:avLst/>
          </a:prstGeom>
        </p:spPr>
        <p:txBody>
          <a:bodyPr wrap="square">
            <a:spAutoFit/>
          </a:bodyPr>
          <a:lstStyle/>
          <a:p>
            <a:r>
              <a:rPr lang="es-CO" sz="1400" b="1" dirty="0"/>
              <a:t>Riesgo psicológico y biológico</a:t>
            </a:r>
          </a:p>
        </p:txBody>
      </p:sp>
      <p:sp>
        <p:nvSpPr>
          <p:cNvPr id="37" name="36 Rectángulo"/>
          <p:cNvSpPr/>
          <p:nvPr/>
        </p:nvSpPr>
        <p:spPr>
          <a:xfrm>
            <a:off x="1835696" y="3418114"/>
            <a:ext cx="1661480" cy="369332"/>
          </a:xfrm>
          <a:prstGeom prst="rect">
            <a:avLst/>
          </a:prstGeom>
        </p:spPr>
        <p:txBody>
          <a:bodyPr wrap="none">
            <a:spAutoFit/>
          </a:bodyPr>
          <a:lstStyle/>
          <a:p>
            <a:r>
              <a:rPr lang="es-CO" b="1" dirty="0"/>
              <a:t>Riesgo parental</a:t>
            </a:r>
          </a:p>
        </p:txBody>
      </p:sp>
      <p:sp>
        <p:nvSpPr>
          <p:cNvPr id="38" name="37 Rectángulo"/>
          <p:cNvSpPr/>
          <p:nvPr/>
        </p:nvSpPr>
        <p:spPr>
          <a:xfrm>
            <a:off x="3467938" y="3392996"/>
            <a:ext cx="1537409" cy="369332"/>
          </a:xfrm>
          <a:prstGeom prst="rect">
            <a:avLst/>
          </a:prstGeom>
        </p:spPr>
        <p:txBody>
          <a:bodyPr wrap="none">
            <a:spAutoFit/>
          </a:bodyPr>
          <a:lstStyle/>
          <a:p>
            <a:r>
              <a:rPr lang="es-CO" b="1" dirty="0"/>
              <a:t>Riesgo escolar</a:t>
            </a:r>
          </a:p>
        </p:txBody>
      </p:sp>
      <p:sp>
        <p:nvSpPr>
          <p:cNvPr id="39" name="38 Rectángulo"/>
          <p:cNvSpPr/>
          <p:nvPr/>
        </p:nvSpPr>
        <p:spPr>
          <a:xfrm>
            <a:off x="5209796" y="3406005"/>
            <a:ext cx="2088232" cy="369332"/>
          </a:xfrm>
          <a:prstGeom prst="rect">
            <a:avLst/>
          </a:prstGeom>
        </p:spPr>
        <p:txBody>
          <a:bodyPr wrap="square">
            <a:spAutoFit/>
          </a:bodyPr>
          <a:lstStyle/>
          <a:p>
            <a:r>
              <a:rPr lang="es-CO" b="1" dirty="0"/>
              <a:t>Riesgo con los pares</a:t>
            </a:r>
          </a:p>
        </p:txBody>
      </p:sp>
      <p:sp>
        <p:nvSpPr>
          <p:cNvPr id="40" name="39 Rectángulo"/>
          <p:cNvSpPr/>
          <p:nvPr/>
        </p:nvSpPr>
        <p:spPr>
          <a:xfrm>
            <a:off x="7298028" y="3392213"/>
            <a:ext cx="1433149" cy="369332"/>
          </a:xfrm>
          <a:prstGeom prst="rect">
            <a:avLst/>
          </a:prstGeom>
        </p:spPr>
        <p:txBody>
          <a:bodyPr wrap="none">
            <a:spAutoFit/>
          </a:bodyPr>
          <a:lstStyle/>
          <a:p>
            <a:r>
              <a:rPr lang="es-CO" b="1" dirty="0"/>
              <a:t>Otros riesgos</a:t>
            </a:r>
          </a:p>
        </p:txBody>
      </p:sp>
      <p:cxnSp>
        <p:nvCxnSpPr>
          <p:cNvPr id="42" name="41 Conector recto"/>
          <p:cNvCxnSpPr/>
          <p:nvPr/>
        </p:nvCxnSpPr>
        <p:spPr>
          <a:xfrm flipV="1">
            <a:off x="179512" y="4149080"/>
            <a:ext cx="8699446"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43 Conector recto"/>
          <p:cNvCxnSpPr/>
          <p:nvPr/>
        </p:nvCxnSpPr>
        <p:spPr>
          <a:xfrm flipV="1">
            <a:off x="239382" y="4583281"/>
            <a:ext cx="8685519"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45 Conector recto"/>
          <p:cNvCxnSpPr/>
          <p:nvPr/>
        </p:nvCxnSpPr>
        <p:spPr>
          <a:xfrm flipV="1">
            <a:off x="193439" y="5049180"/>
            <a:ext cx="8685519" cy="85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48 Conector recto"/>
          <p:cNvCxnSpPr/>
          <p:nvPr/>
        </p:nvCxnSpPr>
        <p:spPr>
          <a:xfrm flipV="1">
            <a:off x="165990" y="5450843"/>
            <a:ext cx="8685519"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50 Conector recto"/>
          <p:cNvCxnSpPr/>
          <p:nvPr/>
        </p:nvCxnSpPr>
        <p:spPr>
          <a:xfrm flipV="1">
            <a:off x="179512" y="5877272"/>
            <a:ext cx="8712968"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52 Conector recto"/>
          <p:cNvCxnSpPr/>
          <p:nvPr/>
        </p:nvCxnSpPr>
        <p:spPr>
          <a:xfrm flipV="1">
            <a:off x="179512" y="6309320"/>
            <a:ext cx="8685519"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56 Conector recto"/>
          <p:cNvCxnSpPr/>
          <p:nvPr/>
        </p:nvCxnSpPr>
        <p:spPr>
          <a:xfrm flipV="1">
            <a:off x="140612" y="6705364"/>
            <a:ext cx="8724419" cy="36004"/>
          </a:xfrm>
          <a:prstGeom prst="line">
            <a:avLst/>
          </a:prstGeom>
        </p:spPr>
        <p:style>
          <a:lnRef idx="1">
            <a:schemeClr val="accent1"/>
          </a:lnRef>
          <a:fillRef idx="0">
            <a:schemeClr val="accent1"/>
          </a:fillRef>
          <a:effectRef idx="0">
            <a:schemeClr val="accent1"/>
          </a:effectRef>
          <a:fontRef idx="minor">
            <a:schemeClr val="tx1"/>
          </a:fontRef>
        </p:style>
      </p:cxnSp>
      <p:sp>
        <p:nvSpPr>
          <p:cNvPr id="64" name="63 Rectángulo"/>
          <p:cNvSpPr/>
          <p:nvPr/>
        </p:nvSpPr>
        <p:spPr>
          <a:xfrm>
            <a:off x="305432" y="3859404"/>
            <a:ext cx="1239442" cy="338554"/>
          </a:xfrm>
          <a:prstGeom prst="rect">
            <a:avLst/>
          </a:prstGeom>
        </p:spPr>
        <p:txBody>
          <a:bodyPr wrap="none">
            <a:spAutoFit/>
          </a:bodyPr>
          <a:lstStyle/>
          <a:p>
            <a:r>
              <a:rPr lang="es-CO" sz="1600" dirty="0"/>
              <a:t>Impulsividad</a:t>
            </a:r>
          </a:p>
        </p:txBody>
      </p:sp>
      <p:sp>
        <p:nvSpPr>
          <p:cNvPr id="65" name="64 Rectángulo"/>
          <p:cNvSpPr/>
          <p:nvPr/>
        </p:nvSpPr>
        <p:spPr>
          <a:xfrm>
            <a:off x="305432" y="4285957"/>
            <a:ext cx="1067921" cy="338554"/>
          </a:xfrm>
          <a:prstGeom prst="rect">
            <a:avLst/>
          </a:prstGeom>
        </p:spPr>
        <p:txBody>
          <a:bodyPr wrap="none">
            <a:spAutoFit/>
          </a:bodyPr>
          <a:lstStyle/>
          <a:p>
            <a:r>
              <a:rPr lang="es-CO" sz="1600" dirty="0"/>
              <a:t>Curiosidad</a:t>
            </a:r>
          </a:p>
        </p:txBody>
      </p:sp>
      <p:sp>
        <p:nvSpPr>
          <p:cNvPr id="66" name="65 Rectángulo"/>
          <p:cNvSpPr/>
          <p:nvPr/>
        </p:nvSpPr>
        <p:spPr>
          <a:xfrm>
            <a:off x="193439" y="4583281"/>
            <a:ext cx="1642257" cy="523220"/>
          </a:xfrm>
          <a:prstGeom prst="rect">
            <a:avLst/>
          </a:prstGeom>
        </p:spPr>
        <p:txBody>
          <a:bodyPr wrap="square">
            <a:spAutoFit/>
          </a:bodyPr>
          <a:lstStyle/>
          <a:p>
            <a:r>
              <a:rPr lang="es-CO" sz="1400" dirty="0"/>
              <a:t>Predisposición biológica </a:t>
            </a:r>
          </a:p>
        </p:txBody>
      </p:sp>
      <p:sp>
        <p:nvSpPr>
          <p:cNvPr id="67" name="66 Rectángulo"/>
          <p:cNvSpPr/>
          <p:nvPr/>
        </p:nvSpPr>
        <p:spPr>
          <a:xfrm>
            <a:off x="193439" y="5089159"/>
            <a:ext cx="1628735" cy="307777"/>
          </a:xfrm>
          <a:prstGeom prst="rect">
            <a:avLst/>
          </a:prstGeom>
        </p:spPr>
        <p:txBody>
          <a:bodyPr wrap="square">
            <a:spAutoFit/>
          </a:bodyPr>
          <a:lstStyle/>
          <a:p>
            <a:r>
              <a:rPr lang="es-CO" sz="1400" dirty="0"/>
              <a:t>Búsqueda de placer </a:t>
            </a:r>
          </a:p>
        </p:txBody>
      </p:sp>
      <p:sp>
        <p:nvSpPr>
          <p:cNvPr id="68" name="67 Rectángulo"/>
          <p:cNvSpPr/>
          <p:nvPr/>
        </p:nvSpPr>
        <p:spPr>
          <a:xfrm>
            <a:off x="185845" y="5486847"/>
            <a:ext cx="1636329" cy="584775"/>
          </a:xfrm>
          <a:prstGeom prst="rect">
            <a:avLst/>
          </a:prstGeom>
        </p:spPr>
        <p:txBody>
          <a:bodyPr wrap="square">
            <a:spAutoFit/>
          </a:bodyPr>
          <a:lstStyle/>
          <a:p>
            <a:r>
              <a:rPr lang="es-CO" sz="1600" dirty="0"/>
              <a:t>Búsqueda de escape </a:t>
            </a:r>
          </a:p>
        </p:txBody>
      </p:sp>
      <p:sp>
        <p:nvSpPr>
          <p:cNvPr id="69" name="68 Rectángulo"/>
          <p:cNvSpPr/>
          <p:nvPr/>
        </p:nvSpPr>
        <p:spPr>
          <a:xfrm>
            <a:off x="247712" y="5875695"/>
            <a:ext cx="1613902" cy="584775"/>
          </a:xfrm>
          <a:prstGeom prst="rect">
            <a:avLst/>
          </a:prstGeom>
        </p:spPr>
        <p:txBody>
          <a:bodyPr wrap="square">
            <a:spAutoFit/>
          </a:bodyPr>
          <a:lstStyle/>
          <a:p>
            <a:r>
              <a:rPr lang="es-CO" sz="1600" dirty="0"/>
              <a:t>Búsqueda de sensaciones </a:t>
            </a:r>
          </a:p>
        </p:txBody>
      </p:sp>
      <p:sp>
        <p:nvSpPr>
          <p:cNvPr id="70" name="69 Rectángulo"/>
          <p:cNvSpPr/>
          <p:nvPr/>
        </p:nvSpPr>
        <p:spPr>
          <a:xfrm>
            <a:off x="134337" y="6340366"/>
            <a:ext cx="1628735" cy="523220"/>
          </a:xfrm>
          <a:prstGeom prst="rect">
            <a:avLst/>
          </a:prstGeom>
        </p:spPr>
        <p:txBody>
          <a:bodyPr wrap="square">
            <a:spAutoFit/>
          </a:bodyPr>
          <a:lstStyle/>
          <a:p>
            <a:r>
              <a:rPr lang="es-CO" sz="1400" dirty="0"/>
              <a:t>Uso temprano de alcohol</a:t>
            </a:r>
          </a:p>
        </p:txBody>
      </p:sp>
      <p:sp>
        <p:nvSpPr>
          <p:cNvPr id="71" name="70 Rectángulo"/>
          <p:cNvSpPr/>
          <p:nvPr/>
        </p:nvSpPr>
        <p:spPr>
          <a:xfrm>
            <a:off x="1763072" y="3913311"/>
            <a:ext cx="1601898" cy="307777"/>
          </a:xfrm>
          <a:prstGeom prst="rect">
            <a:avLst/>
          </a:prstGeom>
        </p:spPr>
        <p:txBody>
          <a:bodyPr wrap="square">
            <a:spAutoFit/>
          </a:bodyPr>
          <a:lstStyle/>
          <a:p>
            <a:r>
              <a:rPr lang="es-CO" sz="1400" dirty="0"/>
              <a:t>Relaciones pobres </a:t>
            </a:r>
          </a:p>
        </p:txBody>
      </p:sp>
      <p:sp>
        <p:nvSpPr>
          <p:cNvPr id="72" name="71 Rectángulo"/>
          <p:cNvSpPr/>
          <p:nvPr/>
        </p:nvSpPr>
        <p:spPr>
          <a:xfrm>
            <a:off x="1835696" y="4221088"/>
            <a:ext cx="1497141" cy="369332"/>
          </a:xfrm>
          <a:prstGeom prst="rect">
            <a:avLst/>
          </a:prstGeom>
        </p:spPr>
        <p:txBody>
          <a:bodyPr wrap="none">
            <a:spAutoFit/>
          </a:bodyPr>
          <a:lstStyle/>
          <a:p>
            <a:r>
              <a:rPr lang="es-CO" dirty="0"/>
              <a:t>Control hostil </a:t>
            </a:r>
          </a:p>
        </p:txBody>
      </p:sp>
      <p:sp>
        <p:nvSpPr>
          <p:cNvPr id="73" name="72 Rectángulo"/>
          <p:cNvSpPr/>
          <p:nvPr/>
        </p:nvSpPr>
        <p:spPr>
          <a:xfrm>
            <a:off x="1763072" y="4583281"/>
            <a:ext cx="1669331" cy="584775"/>
          </a:xfrm>
          <a:prstGeom prst="rect">
            <a:avLst/>
          </a:prstGeom>
        </p:spPr>
        <p:txBody>
          <a:bodyPr wrap="square">
            <a:spAutoFit/>
          </a:bodyPr>
          <a:lstStyle/>
          <a:p>
            <a:r>
              <a:rPr lang="es-CO" sz="1600" dirty="0"/>
              <a:t>Control parental inconsistente </a:t>
            </a:r>
          </a:p>
        </p:txBody>
      </p:sp>
      <p:sp>
        <p:nvSpPr>
          <p:cNvPr id="74" name="73 Rectángulo"/>
          <p:cNvSpPr/>
          <p:nvPr/>
        </p:nvSpPr>
        <p:spPr>
          <a:xfrm>
            <a:off x="2039294" y="5116497"/>
            <a:ext cx="1049454" cy="369332"/>
          </a:xfrm>
          <a:prstGeom prst="rect">
            <a:avLst/>
          </a:prstGeom>
        </p:spPr>
        <p:txBody>
          <a:bodyPr wrap="none">
            <a:spAutoFit/>
          </a:bodyPr>
          <a:lstStyle/>
          <a:p>
            <a:r>
              <a:rPr lang="es-CO" dirty="0"/>
              <a:t>Rebeldía </a:t>
            </a:r>
          </a:p>
        </p:txBody>
      </p:sp>
      <p:sp>
        <p:nvSpPr>
          <p:cNvPr id="75" name="74 Rectángulo"/>
          <p:cNvSpPr/>
          <p:nvPr/>
        </p:nvSpPr>
        <p:spPr>
          <a:xfrm>
            <a:off x="1861614" y="5450843"/>
            <a:ext cx="1570788" cy="461665"/>
          </a:xfrm>
          <a:prstGeom prst="rect">
            <a:avLst/>
          </a:prstGeom>
        </p:spPr>
        <p:txBody>
          <a:bodyPr wrap="square">
            <a:spAutoFit/>
          </a:bodyPr>
          <a:lstStyle/>
          <a:p>
            <a:r>
              <a:rPr lang="es-CO" sz="1200" dirty="0"/>
              <a:t>Actitudes </a:t>
            </a:r>
            <a:r>
              <a:rPr lang="es-CO" sz="1200" dirty="0" smtClean="0"/>
              <a:t>favorables </a:t>
            </a:r>
            <a:r>
              <a:rPr lang="es-CO" sz="1200" dirty="0"/>
              <a:t>hacia el consumo </a:t>
            </a:r>
          </a:p>
        </p:txBody>
      </p:sp>
      <p:sp>
        <p:nvSpPr>
          <p:cNvPr id="76" name="75 Rectángulo"/>
          <p:cNvSpPr/>
          <p:nvPr/>
        </p:nvSpPr>
        <p:spPr>
          <a:xfrm>
            <a:off x="1835696" y="5844916"/>
            <a:ext cx="1596706" cy="584775"/>
          </a:xfrm>
          <a:prstGeom prst="rect">
            <a:avLst/>
          </a:prstGeom>
        </p:spPr>
        <p:txBody>
          <a:bodyPr wrap="square">
            <a:spAutoFit/>
          </a:bodyPr>
          <a:lstStyle/>
          <a:p>
            <a:r>
              <a:rPr lang="es-CO" sz="1600" dirty="0"/>
              <a:t>Hijos de consumidores </a:t>
            </a:r>
          </a:p>
        </p:txBody>
      </p:sp>
      <p:sp>
        <p:nvSpPr>
          <p:cNvPr id="77" name="76 Rectángulo"/>
          <p:cNvSpPr/>
          <p:nvPr/>
        </p:nvSpPr>
        <p:spPr>
          <a:xfrm>
            <a:off x="1835697" y="6279703"/>
            <a:ext cx="1529274" cy="523220"/>
          </a:xfrm>
          <a:prstGeom prst="rect">
            <a:avLst/>
          </a:prstGeom>
        </p:spPr>
        <p:txBody>
          <a:bodyPr wrap="square">
            <a:spAutoFit/>
          </a:bodyPr>
          <a:lstStyle/>
          <a:p>
            <a:r>
              <a:rPr lang="es-CO" sz="1400" dirty="0"/>
              <a:t>Falta de normas y limites  </a:t>
            </a:r>
          </a:p>
        </p:txBody>
      </p:sp>
      <p:sp>
        <p:nvSpPr>
          <p:cNvPr id="78" name="77 Rectángulo"/>
          <p:cNvSpPr/>
          <p:nvPr/>
        </p:nvSpPr>
        <p:spPr>
          <a:xfrm>
            <a:off x="3424085" y="3705515"/>
            <a:ext cx="1859677" cy="584775"/>
          </a:xfrm>
          <a:prstGeom prst="rect">
            <a:avLst/>
          </a:prstGeom>
        </p:spPr>
        <p:txBody>
          <a:bodyPr wrap="square">
            <a:spAutoFit/>
          </a:bodyPr>
          <a:lstStyle/>
          <a:p>
            <a:r>
              <a:rPr lang="es-CO" sz="1600" dirty="0"/>
              <a:t>Bajos logros </a:t>
            </a:r>
            <a:r>
              <a:rPr lang="es-CO" sz="1600" dirty="0" smtClean="0"/>
              <a:t>académicos </a:t>
            </a:r>
            <a:endParaRPr lang="es-CO" sz="1600" dirty="0"/>
          </a:p>
        </p:txBody>
      </p:sp>
      <p:sp>
        <p:nvSpPr>
          <p:cNvPr id="79" name="78 Rectángulo"/>
          <p:cNvSpPr/>
          <p:nvPr/>
        </p:nvSpPr>
        <p:spPr>
          <a:xfrm>
            <a:off x="3424085" y="4249953"/>
            <a:ext cx="1941622" cy="369332"/>
          </a:xfrm>
          <a:prstGeom prst="rect">
            <a:avLst/>
          </a:prstGeom>
        </p:spPr>
        <p:txBody>
          <a:bodyPr wrap="none">
            <a:spAutoFit/>
          </a:bodyPr>
          <a:lstStyle/>
          <a:p>
            <a:r>
              <a:rPr lang="es-CO" dirty="0"/>
              <a:t>Bajas aspiraciones </a:t>
            </a:r>
          </a:p>
        </p:txBody>
      </p:sp>
      <p:sp>
        <p:nvSpPr>
          <p:cNvPr id="80" name="79 Rectángulo"/>
          <p:cNvSpPr/>
          <p:nvPr/>
        </p:nvSpPr>
        <p:spPr>
          <a:xfrm>
            <a:off x="3467938" y="4590420"/>
            <a:ext cx="1873398" cy="369332"/>
          </a:xfrm>
          <a:prstGeom prst="rect">
            <a:avLst/>
          </a:prstGeom>
        </p:spPr>
        <p:txBody>
          <a:bodyPr wrap="none">
            <a:spAutoFit/>
          </a:bodyPr>
          <a:lstStyle/>
          <a:p>
            <a:r>
              <a:rPr lang="es-CO" dirty="0"/>
              <a:t>Bajo compromiso </a:t>
            </a:r>
          </a:p>
        </p:txBody>
      </p:sp>
      <p:sp>
        <p:nvSpPr>
          <p:cNvPr id="81" name="80 Rectángulo"/>
          <p:cNvSpPr/>
          <p:nvPr/>
        </p:nvSpPr>
        <p:spPr>
          <a:xfrm>
            <a:off x="3467938" y="5089159"/>
            <a:ext cx="1842116" cy="307777"/>
          </a:xfrm>
          <a:prstGeom prst="rect">
            <a:avLst/>
          </a:prstGeom>
        </p:spPr>
        <p:txBody>
          <a:bodyPr wrap="square">
            <a:spAutoFit/>
          </a:bodyPr>
          <a:lstStyle/>
          <a:p>
            <a:r>
              <a:rPr lang="es-CO" sz="1400" dirty="0"/>
              <a:t>Déficits intelectuales </a:t>
            </a:r>
          </a:p>
        </p:txBody>
      </p:sp>
      <p:sp>
        <p:nvSpPr>
          <p:cNvPr id="82" name="81 Rectángulo"/>
          <p:cNvSpPr/>
          <p:nvPr/>
        </p:nvSpPr>
        <p:spPr>
          <a:xfrm>
            <a:off x="3443596" y="5479981"/>
            <a:ext cx="1878719" cy="369332"/>
          </a:xfrm>
          <a:prstGeom prst="rect">
            <a:avLst/>
          </a:prstGeom>
        </p:spPr>
        <p:txBody>
          <a:bodyPr wrap="none">
            <a:spAutoFit/>
          </a:bodyPr>
          <a:lstStyle/>
          <a:p>
            <a:r>
              <a:rPr lang="es-CO" dirty="0"/>
              <a:t>Abandono escolar</a:t>
            </a:r>
          </a:p>
        </p:txBody>
      </p:sp>
      <p:sp>
        <p:nvSpPr>
          <p:cNvPr id="83" name="82 Rectángulo"/>
          <p:cNvSpPr/>
          <p:nvPr/>
        </p:nvSpPr>
        <p:spPr>
          <a:xfrm>
            <a:off x="5280811" y="3765844"/>
            <a:ext cx="1882815" cy="307777"/>
          </a:xfrm>
          <a:prstGeom prst="rect">
            <a:avLst/>
          </a:prstGeom>
        </p:spPr>
        <p:txBody>
          <a:bodyPr wrap="square">
            <a:spAutoFit/>
          </a:bodyPr>
          <a:lstStyle/>
          <a:p>
            <a:r>
              <a:rPr lang="es-CO" sz="1400" dirty="0"/>
              <a:t>Rechazo de los pares </a:t>
            </a:r>
          </a:p>
        </p:txBody>
      </p:sp>
      <p:sp>
        <p:nvSpPr>
          <p:cNvPr id="84" name="83 Rectángulo"/>
          <p:cNvSpPr/>
          <p:nvPr/>
        </p:nvSpPr>
        <p:spPr>
          <a:xfrm>
            <a:off x="5363625" y="4213949"/>
            <a:ext cx="1441420" cy="369332"/>
          </a:xfrm>
          <a:prstGeom prst="rect">
            <a:avLst/>
          </a:prstGeom>
        </p:spPr>
        <p:txBody>
          <a:bodyPr wrap="none">
            <a:spAutoFit/>
          </a:bodyPr>
          <a:lstStyle/>
          <a:p>
            <a:r>
              <a:rPr lang="es-CO" dirty="0"/>
              <a:t>Delincuencia </a:t>
            </a:r>
          </a:p>
        </p:txBody>
      </p:sp>
      <p:sp>
        <p:nvSpPr>
          <p:cNvPr id="85" name="84 Rectángulo"/>
          <p:cNvSpPr/>
          <p:nvPr/>
        </p:nvSpPr>
        <p:spPr>
          <a:xfrm>
            <a:off x="5341336" y="4590420"/>
            <a:ext cx="1890477" cy="338554"/>
          </a:xfrm>
          <a:prstGeom prst="rect">
            <a:avLst/>
          </a:prstGeom>
        </p:spPr>
        <p:txBody>
          <a:bodyPr wrap="square">
            <a:spAutoFit/>
          </a:bodyPr>
          <a:lstStyle/>
          <a:p>
            <a:r>
              <a:rPr lang="es-CO" sz="1600" dirty="0"/>
              <a:t>Malos amigos </a:t>
            </a:r>
          </a:p>
        </p:txBody>
      </p:sp>
      <p:sp>
        <p:nvSpPr>
          <p:cNvPr id="86" name="85 Rectángulo"/>
          <p:cNvSpPr/>
          <p:nvPr/>
        </p:nvSpPr>
        <p:spPr>
          <a:xfrm>
            <a:off x="5310054" y="5089159"/>
            <a:ext cx="1840760" cy="369332"/>
          </a:xfrm>
          <a:prstGeom prst="rect">
            <a:avLst/>
          </a:prstGeom>
        </p:spPr>
        <p:txBody>
          <a:bodyPr wrap="none">
            <a:spAutoFit/>
          </a:bodyPr>
          <a:lstStyle/>
          <a:p>
            <a:r>
              <a:rPr lang="es-CO" dirty="0" smtClean="0"/>
              <a:t>Presión </a:t>
            </a:r>
            <a:r>
              <a:rPr lang="es-CO" dirty="0"/>
              <a:t>del grupo</a:t>
            </a:r>
          </a:p>
        </p:txBody>
      </p:sp>
      <p:sp>
        <p:nvSpPr>
          <p:cNvPr id="87" name="86 Rectángulo"/>
          <p:cNvSpPr/>
          <p:nvPr/>
        </p:nvSpPr>
        <p:spPr>
          <a:xfrm>
            <a:off x="5280811" y="5404922"/>
            <a:ext cx="1951002" cy="584775"/>
          </a:xfrm>
          <a:prstGeom prst="rect">
            <a:avLst/>
          </a:prstGeom>
        </p:spPr>
        <p:txBody>
          <a:bodyPr wrap="square">
            <a:spAutoFit/>
          </a:bodyPr>
          <a:lstStyle/>
          <a:p>
            <a:r>
              <a:rPr lang="es-CO" sz="1600" dirty="0"/>
              <a:t>Frecuentar pares consumidores</a:t>
            </a:r>
          </a:p>
        </p:txBody>
      </p:sp>
      <p:sp>
        <p:nvSpPr>
          <p:cNvPr id="88" name="87 Rectángulo"/>
          <p:cNvSpPr/>
          <p:nvPr/>
        </p:nvSpPr>
        <p:spPr>
          <a:xfrm>
            <a:off x="7217382" y="3756668"/>
            <a:ext cx="1707519" cy="369332"/>
          </a:xfrm>
          <a:prstGeom prst="rect">
            <a:avLst/>
          </a:prstGeom>
        </p:spPr>
        <p:txBody>
          <a:bodyPr wrap="none">
            <a:spAutoFit/>
          </a:bodyPr>
          <a:lstStyle/>
          <a:p>
            <a:r>
              <a:rPr lang="es-CO" dirty="0"/>
              <a:t>Contexto global </a:t>
            </a:r>
          </a:p>
        </p:txBody>
      </p:sp>
      <p:sp>
        <p:nvSpPr>
          <p:cNvPr id="89" name="88 Rectángulo"/>
          <p:cNvSpPr/>
          <p:nvPr/>
        </p:nvSpPr>
        <p:spPr>
          <a:xfrm>
            <a:off x="7217382" y="4162677"/>
            <a:ext cx="1707519" cy="523220"/>
          </a:xfrm>
          <a:prstGeom prst="rect">
            <a:avLst/>
          </a:prstGeom>
        </p:spPr>
        <p:txBody>
          <a:bodyPr wrap="square">
            <a:spAutoFit/>
          </a:bodyPr>
          <a:lstStyle/>
          <a:p>
            <a:r>
              <a:rPr lang="es-CO" sz="1400" dirty="0"/>
              <a:t>Privación económica extrema </a:t>
            </a:r>
          </a:p>
        </p:txBody>
      </p:sp>
      <p:sp>
        <p:nvSpPr>
          <p:cNvPr id="90" name="89 Rectángulo"/>
          <p:cNvSpPr/>
          <p:nvPr/>
        </p:nvSpPr>
        <p:spPr>
          <a:xfrm>
            <a:off x="7250332" y="4612419"/>
            <a:ext cx="1475084" cy="369332"/>
          </a:xfrm>
          <a:prstGeom prst="rect">
            <a:avLst/>
          </a:prstGeom>
        </p:spPr>
        <p:txBody>
          <a:bodyPr wrap="none">
            <a:spAutoFit/>
          </a:bodyPr>
          <a:lstStyle/>
          <a:p>
            <a:r>
              <a:rPr lang="es-CO" dirty="0"/>
              <a:t>La publicidad </a:t>
            </a:r>
          </a:p>
        </p:txBody>
      </p:sp>
      <p:sp>
        <p:nvSpPr>
          <p:cNvPr id="91" name="90 Rectángulo"/>
          <p:cNvSpPr/>
          <p:nvPr/>
        </p:nvSpPr>
        <p:spPr>
          <a:xfrm>
            <a:off x="7231813" y="4983390"/>
            <a:ext cx="1660667" cy="461665"/>
          </a:xfrm>
          <a:prstGeom prst="rect">
            <a:avLst/>
          </a:prstGeom>
        </p:spPr>
        <p:txBody>
          <a:bodyPr wrap="square">
            <a:spAutoFit/>
          </a:bodyPr>
          <a:lstStyle/>
          <a:p>
            <a:r>
              <a:rPr lang="es-CO" sz="1200" dirty="0"/>
              <a:t>Aceleración de ritmo de vida y modas </a:t>
            </a:r>
          </a:p>
        </p:txBody>
      </p:sp>
      <p:sp>
        <p:nvSpPr>
          <p:cNvPr id="93" name="92 Rectángulo"/>
          <p:cNvSpPr/>
          <p:nvPr/>
        </p:nvSpPr>
        <p:spPr>
          <a:xfrm>
            <a:off x="7252966" y="5469742"/>
            <a:ext cx="1626873" cy="461665"/>
          </a:xfrm>
          <a:prstGeom prst="rect">
            <a:avLst/>
          </a:prstGeom>
        </p:spPr>
        <p:txBody>
          <a:bodyPr wrap="square">
            <a:spAutoFit/>
          </a:bodyPr>
          <a:lstStyle/>
          <a:p>
            <a:r>
              <a:rPr lang="es-CO" sz="1200" dirty="0"/>
              <a:t>Delincuencia, rechazo de reglas y normas </a:t>
            </a:r>
          </a:p>
        </p:txBody>
      </p:sp>
      <p:sp>
        <p:nvSpPr>
          <p:cNvPr id="94" name="93 Rectángulo"/>
          <p:cNvSpPr/>
          <p:nvPr/>
        </p:nvSpPr>
        <p:spPr>
          <a:xfrm>
            <a:off x="7235705" y="5844916"/>
            <a:ext cx="1644134" cy="461665"/>
          </a:xfrm>
          <a:prstGeom prst="rect">
            <a:avLst/>
          </a:prstGeom>
        </p:spPr>
        <p:txBody>
          <a:bodyPr wrap="square">
            <a:spAutoFit/>
          </a:bodyPr>
          <a:lstStyle/>
          <a:p>
            <a:r>
              <a:rPr lang="es-CO" sz="1200" dirty="0"/>
              <a:t>Venta y consumo de drogas en el vecindario </a:t>
            </a:r>
          </a:p>
        </p:txBody>
      </p:sp>
      <p:sp>
        <p:nvSpPr>
          <p:cNvPr id="95" name="94 Rectángulo"/>
          <p:cNvSpPr/>
          <p:nvPr/>
        </p:nvSpPr>
        <p:spPr>
          <a:xfrm>
            <a:off x="7252966" y="6261701"/>
            <a:ext cx="1713353" cy="430887"/>
          </a:xfrm>
          <a:prstGeom prst="rect">
            <a:avLst/>
          </a:prstGeom>
        </p:spPr>
        <p:txBody>
          <a:bodyPr wrap="square">
            <a:spAutoFit/>
          </a:bodyPr>
          <a:lstStyle/>
          <a:p>
            <a:r>
              <a:rPr lang="es-CO" sz="1100" dirty="0"/>
              <a:t>Falta de espiritualidad/religiosidad</a:t>
            </a:r>
          </a:p>
        </p:txBody>
      </p:sp>
    </p:spTree>
    <p:extLst>
      <p:ext uri="{BB962C8B-B14F-4D97-AF65-F5344CB8AC3E}">
        <p14:creationId xmlns:p14="http://schemas.microsoft.com/office/powerpoint/2010/main" val="198141563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60648"/>
            <a:ext cx="8229600" cy="1143000"/>
          </a:xfrm>
        </p:spPr>
        <p:txBody>
          <a:bodyPr>
            <a:normAutofit fontScale="90000"/>
          </a:bodyPr>
          <a:lstStyle/>
          <a:p>
            <a:r>
              <a:rPr lang="es-CO" b="1" i="1" dirty="0" smtClean="0">
                <a:solidFill>
                  <a:srgbClr val="0070C0"/>
                </a:solidFill>
                <a:latin typeface="Agency FB" pitchFamily="34" charset="0"/>
              </a:rPr>
              <a:t>Por último, veamos los factores protectores.</a:t>
            </a:r>
            <a:endParaRPr lang="es-CO" b="1" i="1" dirty="0">
              <a:solidFill>
                <a:srgbClr val="0070C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4067904790"/>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75800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92500"/>
          </a:bodyPr>
          <a:lstStyle/>
          <a:p>
            <a:pPr marL="514350" indent="-514350">
              <a:buAutoNum type="arabicPeriod"/>
            </a:pPr>
            <a:r>
              <a:rPr lang="es-CO" b="1" dirty="0" smtClean="0">
                <a:solidFill>
                  <a:srgbClr val="FF0000"/>
                </a:solidFill>
              </a:rPr>
              <a:t>Había buena relación de pareja con formas no violentas de resorber los conflictos.</a:t>
            </a:r>
          </a:p>
          <a:p>
            <a:pPr marL="514350" indent="-514350">
              <a:buAutoNum type="arabicPeriod"/>
            </a:pPr>
            <a:r>
              <a:rPr lang="es-CO" b="1" dirty="0" smtClean="0">
                <a:solidFill>
                  <a:srgbClr val="00B0F0"/>
                </a:solidFill>
              </a:rPr>
              <a:t>Ausencia de consumo de alcohol de los padres.</a:t>
            </a:r>
          </a:p>
          <a:p>
            <a:pPr marL="514350" indent="-514350">
              <a:buAutoNum type="arabicPeriod"/>
            </a:pPr>
            <a:r>
              <a:rPr lang="es-CO" b="1" dirty="0" smtClean="0">
                <a:solidFill>
                  <a:srgbClr val="002060"/>
                </a:solidFill>
              </a:rPr>
              <a:t>Inexistencia de consumo de SPA en el circulo familiar.</a:t>
            </a:r>
          </a:p>
          <a:p>
            <a:pPr marL="514350" indent="-514350">
              <a:buAutoNum type="arabicPeriod"/>
            </a:pPr>
            <a:r>
              <a:rPr lang="es-CO" b="1" dirty="0" smtClean="0">
                <a:solidFill>
                  <a:srgbClr val="C00000"/>
                </a:solidFill>
              </a:rPr>
              <a:t>Se mantenía una buena relación con Dios, por ende, había buena espiritualidad en la familia.</a:t>
            </a:r>
          </a:p>
          <a:p>
            <a:pPr marL="514350" indent="-514350">
              <a:buAutoNum type="arabicPeriod"/>
            </a:pPr>
            <a:r>
              <a:rPr lang="es-CO" b="1" dirty="0" smtClean="0">
                <a:solidFill>
                  <a:srgbClr val="FFC000"/>
                </a:solidFill>
              </a:rPr>
              <a:t>Realización de actividades conjuntas.</a:t>
            </a:r>
          </a:p>
          <a:p>
            <a:pPr marL="514350" indent="-514350">
              <a:buAutoNum type="arabicPeriod"/>
            </a:pPr>
            <a:r>
              <a:rPr lang="es-CO" b="1" dirty="0" smtClean="0">
                <a:solidFill>
                  <a:srgbClr val="7030A0"/>
                </a:solidFill>
              </a:rPr>
              <a:t>Expresión abierta y continua de afecto.</a:t>
            </a:r>
          </a:p>
          <a:p>
            <a:pPr marL="514350" indent="-514350">
              <a:buAutoNum type="arabicPeriod"/>
            </a:pPr>
            <a:r>
              <a:rPr lang="es-CO" b="1" dirty="0" smtClean="0">
                <a:solidFill>
                  <a:srgbClr val="92D050"/>
                </a:solidFill>
              </a:rPr>
              <a:t>Reconocimiento de habilidades y cualidades de los miembros de la familia.</a:t>
            </a:r>
            <a:endParaRPr lang="es-CO" b="1" dirty="0">
              <a:solidFill>
                <a:srgbClr val="92D050"/>
              </a:solidFill>
            </a:endParaRPr>
          </a:p>
        </p:txBody>
      </p:sp>
    </p:spTree>
    <p:extLst>
      <p:ext uri="{BB962C8B-B14F-4D97-AF65-F5344CB8AC3E}">
        <p14:creationId xmlns:p14="http://schemas.microsoft.com/office/powerpoint/2010/main" val="28156393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5" end="5"/>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10000"/>
          </a:bodyPr>
          <a:lstStyle/>
          <a:p>
            <a:pPr marL="0" indent="0">
              <a:buNone/>
            </a:pPr>
            <a:r>
              <a:rPr lang="es-CO" dirty="0" smtClean="0"/>
              <a:t>8. </a:t>
            </a:r>
            <a:r>
              <a:rPr lang="es-CO" b="1" dirty="0" smtClean="0">
                <a:solidFill>
                  <a:srgbClr val="00B050"/>
                </a:solidFill>
              </a:rPr>
              <a:t>Regla, límites y roles claros y coherentes, así como sanciones justas.</a:t>
            </a:r>
          </a:p>
          <a:p>
            <a:pPr marL="0" indent="0">
              <a:buNone/>
            </a:pPr>
            <a:r>
              <a:rPr lang="es-CO" dirty="0" smtClean="0"/>
              <a:t>9. </a:t>
            </a:r>
            <a:r>
              <a:rPr lang="es-CO" b="1" dirty="0" smtClean="0">
                <a:solidFill>
                  <a:schemeClr val="accent2">
                    <a:lumMod val="60000"/>
                    <a:lumOff val="40000"/>
                  </a:schemeClr>
                </a:solidFill>
              </a:rPr>
              <a:t>Dialogo abierto, cariñoso y oportuno.</a:t>
            </a:r>
          </a:p>
          <a:p>
            <a:pPr marL="0" indent="0">
              <a:buNone/>
            </a:pPr>
            <a:r>
              <a:rPr lang="es-CO" dirty="0" smtClean="0"/>
              <a:t>10. </a:t>
            </a:r>
            <a:r>
              <a:rPr lang="es-CO" b="1" dirty="0" smtClean="0">
                <a:solidFill>
                  <a:schemeClr val="accent2">
                    <a:lumMod val="75000"/>
                  </a:schemeClr>
                </a:solidFill>
              </a:rPr>
              <a:t>Momentos de acercamiento en las buenas y en las malas.</a:t>
            </a:r>
          </a:p>
          <a:p>
            <a:pPr marL="0" indent="0">
              <a:buNone/>
            </a:pPr>
            <a:r>
              <a:rPr lang="es-CO" dirty="0" smtClean="0"/>
              <a:t>11. </a:t>
            </a:r>
            <a:r>
              <a:rPr lang="es-CO" b="1" dirty="0" smtClean="0">
                <a:solidFill>
                  <a:schemeClr val="accent5">
                    <a:lumMod val="60000"/>
                    <a:lumOff val="40000"/>
                  </a:schemeClr>
                </a:solidFill>
              </a:rPr>
              <a:t>Historias compartidas.</a:t>
            </a:r>
            <a:r>
              <a:rPr lang="es-CO" dirty="0" smtClean="0"/>
              <a:t> </a:t>
            </a:r>
          </a:p>
          <a:p>
            <a:pPr marL="0" indent="0">
              <a:buNone/>
            </a:pPr>
            <a:r>
              <a:rPr lang="es-CO" dirty="0" smtClean="0"/>
              <a:t>12. </a:t>
            </a:r>
            <a:r>
              <a:rPr lang="es-CO" b="1" dirty="0" smtClean="0">
                <a:solidFill>
                  <a:schemeClr val="tx1">
                    <a:lumMod val="50000"/>
                    <a:lumOff val="50000"/>
                  </a:schemeClr>
                </a:solidFill>
              </a:rPr>
              <a:t>Los padres no se desautorizan delante de los hijos.</a:t>
            </a:r>
          </a:p>
          <a:p>
            <a:pPr marL="0" indent="0">
              <a:buNone/>
            </a:pPr>
            <a:r>
              <a:rPr lang="es-CO" dirty="0" smtClean="0"/>
              <a:t>13. </a:t>
            </a:r>
            <a:r>
              <a:rPr lang="es-CO" b="1" dirty="0" smtClean="0">
                <a:solidFill>
                  <a:schemeClr val="accent6">
                    <a:lumMod val="75000"/>
                  </a:schemeClr>
                </a:solidFill>
              </a:rPr>
              <a:t>Hay autonomía, pero con respeto y con límites bien establecidos.</a:t>
            </a:r>
            <a:r>
              <a:rPr lang="es-CO" dirty="0" smtClean="0"/>
              <a:t> </a:t>
            </a:r>
          </a:p>
          <a:p>
            <a:pPr marL="0" indent="0">
              <a:buNone/>
            </a:pPr>
            <a:r>
              <a:rPr lang="es-CO" dirty="0" smtClean="0"/>
              <a:t>14. </a:t>
            </a:r>
            <a:r>
              <a:rPr lang="es-CO" b="1" dirty="0" smtClean="0">
                <a:solidFill>
                  <a:srgbClr val="002060"/>
                </a:solidFill>
              </a:rPr>
              <a:t>Siempre se tenía como norma la Palabra de Dios, celebran el culto familiar diariamente.</a:t>
            </a:r>
          </a:p>
          <a:p>
            <a:pPr marL="0" indent="0" algn="ctr">
              <a:buNone/>
            </a:pPr>
            <a:endParaRPr lang="es-CO" dirty="0" smtClean="0"/>
          </a:p>
          <a:p>
            <a:pPr marL="0" indent="0" algn="ctr">
              <a:buNone/>
            </a:pPr>
            <a:endParaRPr lang="es-CO" dirty="0"/>
          </a:p>
        </p:txBody>
      </p:sp>
    </p:spTree>
    <p:extLst>
      <p:ext uri="{BB962C8B-B14F-4D97-AF65-F5344CB8AC3E}">
        <p14:creationId xmlns:p14="http://schemas.microsoft.com/office/powerpoint/2010/main" val="10868028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par>
                                <p:cTn id="20" presetID="21" presetClass="entr" presetSubtype="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heel(1)">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r>
              <a:rPr lang="es-CO" sz="3600" dirty="0" smtClean="0"/>
              <a:t/>
            </a:r>
            <a:br>
              <a:rPr lang="es-CO" sz="3600" dirty="0" smtClean="0"/>
            </a:br>
            <a:r>
              <a:rPr lang="es-CO" sz="3600" dirty="0" smtClean="0"/>
              <a:t>Mi </a:t>
            </a:r>
            <a:r>
              <a:rPr lang="es-CO" sz="3600" dirty="0"/>
              <a:t>deseo es que Dios le ayude a orientar debidamente a sus </a:t>
            </a:r>
            <a:r>
              <a:rPr lang="es-CO" sz="3600" dirty="0" smtClean="0"/>
              <a:t>hijos con el amor de Dios, </a:t>
            </a:r>
            <a:r>
              <a:rPr lang="es-CO" sz="3600" dirty="0"/>
              <a:t>Amen.  </a:t>
            </a:r>
            <a:br>
              <a:rPr lang="es-CO" sz="3600" dirty="0"/>
            </a:br>
            <a:r>
              <a:rPr lang="es-CO" dirty="0" smtClean="0"/>
              <a:t> </a:t>
            </a:r>
            <a:endParaRPr lang="es-CO" dirty="0"/>
          </a:p>
        </p:txBody>
      </p:sp>
      <p:sp>
        <p:nvSpPr>
          <p:cNvPr id="5" name="4 Marcador de contenido"/>
          <p:cNvSpPr>
            <a:spLocks noGrp="1"/>
          </p:cNvSpPr>
          <p:nvPr>
            <p:ph idx="1"/>
          </p:nvPr>
        </p:nvSpPr>
        <p:spPr>
          <a:xfrm>
            <a:off x="457200" y="1772816"/>
            <a:ext cx="2674640" cy="4525963"/>
          </a:xfrm>
        </p:spPr>
        <p:txBody>
          <a:bodyPr>
            <a:normAutofit fontScale="92500" lnSpcReduction="10000"/>
          </a:bodyPr>
          <a:lstStyle/>
          <a:p>
            <a:pPr marL="0" indent="0" algn="ctr">
              <a:buNone/>
            </a:pPr>
            <a:r>
              <a:rPr lang="es-CO" sz="4000" dirty="0"/>
              <a:t>Le invito para juntos estudiemos el siguiente tema</a:t>
            </a:r>
            <a:r>
              <a:rPr lang="es-CO" sz="4000" dirty="0" smtClean="0"/>
              <a:t>:</a:t>
            </a:r>
          </a:p>
          <a:p>
            <a:pPr marL="0" indent="0" algn="ctr">
              <a:buNone/>
            </a:pPr>
            <a:r>
              <a:rPr lang="es-CO" sz="4000" dirty="0" smtClean="0"/>
              <a:t> </a:t>
            </a:r>
            <a:r>
              <a:rPr lang="es-CO" sz="4000" dirty="0"/>
              <a:t>«</a:t>
            </a:r>
            <a:r>
              <a:rPr lang="es-CO" sz="4000" b="1" dirty="0"/>
              <a:t>Un pase que es un impase</a:t>
            </a:r>
            <a:r>
              <a:rPr lang="es-CO" sz="4000" dirty="0"/>
              <a:t>»</a:t>
            </a:r>
          </a:p>
        </p:txBody>
      </p:sp>
      <p:pic>
        <p:nvPicPr>
          <p:cNvPr id="1026" name="Picture 2" descr="http://t1.gstatic.com/images?q=tbn:ANd9GcQ38mjAKURYsJ20_bKPsTUqXwUb7qzIjIJoviFgGLrpU7Aj4l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1560984"/>
            <a:ext cx="5760640"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89946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1235</Words>
  <Application>Microsoft Office PowerPoint</Application>
  <PresentationFormat>Presentación en pantalla (4:3)</PresentationFormat>
  <Paragraphs>102</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Y los bendijo dios: Clase 12</vt:lpstr>
      <vt:lpstr>Acuérdate de tu Creador en los días de tu juventud, antes que vengan los días malos, y lleguen los años de los cuales digas: No tengo en ellos contentamiento. Eclesiastés 12:1.</vt:lpstr>
      <vt:lpstr>Presentación de PowerPoint</vt:lpstr>
      <vt:lpstr>Presentación de PowerPoint</vt:lpstr>
      <vt:lpstr>Presentación de PowerPoint</vt:lpstr>
      <vt:lpstr>Presentación de PowerPoint</vt:lpstr>
      <vt:lpstr>¿Qué busca la prevención?</vt:lpstr>
      <vt:lpstr>Mentira que mata:</vt:lpstr>
      <vt:lpstr>Efecto que producen las drogas en el consumidor</vt:lpstr>
      <vt:lpstr>Mitos sobre la marihuana</vt:lpstr>
      <vt:lpstr>Presentación de PowerPoint</vt:lpstr>
      <vt:lpstr> Veamos cómo se hace la prevención </vt:lpstr>
      <vt:lpstr>Por último, veamos los factores protectores.</vt:lpstr>
      <vt:lpstr>Presentación de PowerPoint</vt:lpstr>
      <vt:lpstr>Presentación de PowerPoint</vt:lpstr>
      <vt:lpstr> Mi deseo es que Dios le ayude a orientar debidamente a sus hijos con el amor de Dios, Amen.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12</dc:title>
  <dc:creator>FAMILIA FIERRO CH</dc:creator>
  <cp:lastModifiedBy>FAMILIA FIERRO CH</cp:lastModifiedBy>
  <cp:revision>3</cp:revision>
  <dcterms:created xsi:type="dcterms:W3CDTF">2013-09-03T12:51:13Z</dcterms:created>
  <dcterms:modified xsi:type="dcterms:W3CDTF">2013-09-19T12:34:01Z</dcterms:modified>
</cp:coreProperties>
</file>