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Lst>
  <p:sldSz cx="9144000" cy="6858000" type="screen4x3"/>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6" d="100"/>
          <a:sy n="66" d="100"/>
        </p:scale>
        <p:origin x="-1200"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_rels/data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image" Target="../media/image2.png"/></Relationships>
</file>

<file path=ppt/diagrams/_rels/data2.xml.rels><?xml version="1.0" encoding="UTF-8" standalone="yes"?>
<Relationships xmlns="http://schemas.openxmlformats.org/package/2006/relationships"><Relationship Id="rId1" Type="http://schemas.openxmlformats.org/officeDocument/2006/relationships/image" Target="../media/image4.png"/></Relationships>
</file>

<file path=ppt/diagrams/_rels/data3.xml.rels><?xml version="1.0" encoding="UTF-8" standalone="yes"?>
<Relationships xmlns="http://schemas.openxmlformats.org/package/2006/relationships"><Relationship Id="rId1" Type="http://schemas.openxmlformats.org/officeDocument/2006/relationships/image" Target="../media/image5.png"/></Relationships>
</file>

<file path=ppt/diagrams/_rels/data4.xml.rels><?xml version="1.0" encoding="UTF-8" standalone="yes"?>
<Relationships xmlns="http://schemas.openxmlformats.org/package/2006/relationships"><Relationship Id="rId1" Type="http://schemas.openxmlformats.org/officeDocument/2006/relationships/image" Target="../media/image6.png"/></Relationships>
</file>

<file path=ppt/diagrams/_rels/drawing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image" Target="../media/image2.png"/></Relationships>
</file>

<file path=ppt/diagrams/_rels/drawing2.xml.rels><?xml version="1.0" encoding="UTF-8" standalone="yes"?>
<Relationships xmlns="http://schemas.openxmlformats.org/package/2006/relationships"><Relationship Id="rId1" Type="http://schemas.openxmlformats.org/officeDocument/2006/relationships/image" Target="../media/image4.png"/></Relationships>
</file>

<file path=ppt/diagrams/_rels/drawing3.xml.rels><?xml version="1.0" encoding="UTF-8" standalone="yes"?>
<Relationships xmlns="http://schemas.openxmlformats.org/package/2006/relationships"><Relationship Id="rId1" Type="http://schemas.openxmlformats.org/officeDocument/2006/relationships/image" Target="../media/image5.png"/></Relationships>
</file>

<file path=ppt/diagrams/_rels/drawing4.xml.rels><?xml version="1.0" encoding="UTF-8" standalone="yes"?>
<Relationships xmlns="http://schemas.openxmlformats.org/package/2006/relationships"><Relationship Id="rId1" Type="http://schemas.openxmlformats.org/officeDocument/2006/relationships/image" Target="../media/image6.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E83780D-50D3-4523-A1C7-59CE95AFDDD8}"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2EF24331-5C4B-457E-A3F2-CDBCA65056EB}">
      <dgm:prSet custT="1"/>
      <dgm:spPr/>
      <dgm:t>
        <a:bodyPr/>
        <a:lstStyle/>
        <a:p>
          <a:pPr rtl="0"/>
          <a:r>
            <a:rPr lang="es-CO" sz="3200" b="1" dirty="0" smtClean="0"/>
            <a:t>1</a:t>
          </a:r>
          <a:r>
            <a:rPr lang="es-CO" sz="2300" dirty="0" smtClean="0"/>
            <a:t>.</a:t>
          </a:r>
          <a:r>
            <a:rPr lang="es-CO" sz="2300" b="1" u="sng" dirty="0" smtClean="0"/>
            <a:t>Experimental:</a:t>
          </a:r>
          <a:r>
            <a:rPr lang="es-CO" sz="2300" dirty="0" smtClean="0"/>
            <a:t> aquel en el que una persona ensaya una o dos veces en la vida alguna sustancia.</a:t>
          </a:r>
          <a:endParaRPr lang="es-CO" sz="2300" dirty="0"/>
        </a:p>
      </dgm:t>
    </dgm:pt>
    <dgm:pt modelId="{17022F03-A3CF-4BF5-BD7F-F43938BA4224}" type="parTrans" cxnId="{E124A7BD-126D-47FA-BD0A-E708EDECB97D}">
      <dgm:prSet/>
      <dgm:spPr/>
      <dgm:t>
        <a:bodyPr/>
        <a:lstStyle/>
        <a:p>
          <a:endParaRPr lang="es-CO"/>
        </a:p>
      </dgm:t>
    </dgm:pt>
    <dgm:pt modelId="{1D097A24-A67A-43A7-AD75-61B25606A129}" type="sibTrans" cxnId="{E124A7BD-126D-47FA-BD0A-E708EDECB97D}">
      <dgm:prSet/>
      <dgm:spPr/>
      <dgm:t>
        <a:bodyPr/>
        <a:lstStyle/>
        <a:p>
          <a:endParaRPr lang="es-CO"/>
        </a:p>
      </dgm:t>
    </dgm:pt>
    <dgm:pt modelId="{BBE4A331-71FC-4B4D-AA80-AC91E17406A7}">
      <dgm:prSet custT="1"/>
      <dgm:spPr/>
      <dgm:t>
        <a:bodyPr/>
        <a:lstStyle/>
        <a:p>
          <a:pPr rtl="0"/>
          <a:r>
            <a:rPr lang="es-CO" sz="3200" b="1" dirty="0" smtClean="0"/>
            <a:t>2</a:t>
          </a:r>
          <a:r>
            <a:rPr lang="es-CO" sz="2300" dirty="0" smtClean="0"/>
            <a:t>. </a:t>
          </a:r>
          <a:r>
            <a:rPr lang="es-CO" sz="2400" b="1" u="sng" dirty="0" smtClean="0"/>
            <a:t>Social:</a:t>
          </a:r>
          <a:r>
            <a:rPr lang="es-CO" sz="2300" dirty="0" smtClean="0"/>
            <a:t> tiene lugar en determinado tipo de situaciones en compañía de otras personas, en fiestas, en reuniones o en paseos, pero no es un consumo habitual ni frecuente. En principio no debe sobrepasar aproximadamente entre 6 y 10 ocasiones por año.</a:t>
          </a:r>
          <a:endParaRPr lang="es-CO" sz="2300" dirty="0"/>
        </a:p>
      </dgm:t>
    </dgm:pt>
    <dgm:pt modelId="{01B71C64-6BA0-4844-8F6A-B7AF1205FEED}" type="parTrans" cxnId="{98885818-8EEA-4667-A153-12C03668FE8A}">
      <dgm:prSet/>
      <dgm:spPr/>
      <dgm:t>
        <a:bodyPr/>
        <a:lstStyle/>
        <a:p>
          <a:endParaRPr lang="es-CO"/>
        </a:p>
      </dgm:t>
    </dgm:pt>
    <dgm:pt modelId="{88D75A37-A31E-4DAE-A2E9-67A6A870A6FC}" type="sibTrans" cxnId="{98885818-8EEA-4667-A153-12C03668FE8A}">
      <dgm:prSet/>
      <dgm:spPr/>
      <dgm:t>
        <a:bodyPr/>
        <a:lstStyle/>
        <a:p>
          <a:endParaRPr lang="es-CO"/>
        </a:p>
      </dgm:t>
    </dgm:pt>
    <dgm:pt modelId="{C55C00FB-F780-4609-804D-EA8B7FDE359B}" type="pres">
      <dgm:prSet presAssocID="{BE83780D-50D3-4523-A1C7-59CE95AFDDD8}" presName="Name0" presStyleCnt="0">
        <dgm:presLayoutVars>
          <dgm:chMax val="7"/>
          <dgm:dir/>
          <dgm:animLvl val="lvl"/>
          <dgm:resizeHandles val="exact"/>
        </dgm:presLayoutVars>
      </dgm:prSet>
      <dgm:spPr/>
      <dgm:t>
        <a:bodyPr/>
        <a:lstStyle/>
        <a:p>
          <a:endParaRPr lang="es-CO"/>
        </a:p>
      </dgm:t>
    </dgm:pt>
    <dgm:pt modelId="{D2BAF993-43F0-43E1-AFB6-7120731A0B8E}" type="pres">
      <dgm:prSet presAssocID="{2EF24331-5C4B-457E-A3F2-CDBCA65056EB}" presName="circle1" presStyleLbl="node1" presStyleIdx="0" presStyleCnt="2"/>
      <dgm:spPr>
        <a:blipFill rotWithShape="0">
          <a:blip xmlns:r="http://schemas.openxmlformats.org/officeDocument/2006/relationships" r:embed="rId1"/>
          <a:stretch>
            <a:fillRect/>
          </a:stretch>
        </a:blipFill>
      </dgm:spPr>
    </dgm:pt>
    <dgm:pt modelId="{5BBEDD7D-81B9-45A4-A5D7-E2C204ABF528}" type="pres">
      <dgm:prSet presAssocID="{2EF24331-5C4B-457E-A3F2-CDBCA65056EB}" presName="space" presStyleCnt="0"/>
      <dgm:spPr/>
    </dgm:pt>
    <dgm:pt modelId="{F2FAAA32-CEA4-4255-BF36-C97EA73F6B83}" type="pres">
      <dgm:prSet presAssocID="{2EF24331-5C4B-457E-A3F2-CDBCA65056EB}" presName="rect1" presStyleLbl="alignAcc1" presStyleIdx="0" presStyleCnt="2"/>
      <dgm:spPr/>
      <dgm:t>
        <a:bodyPr/>
        <a:lstStyle/>
        <a:p>
          <a:endParaRPr lang="es-CO"/>
        </a:p>
      </dgm:t>
    </dgm:pt>
    <dgm:pt modelId="{B294191D-3A13-4301-AF58-91ADE6ABC08C}" type="pres">
      <dgm:prSet presAssocID="{BBE4A331-71FC-4B4D-AA80-AC91E17406A7}" presName="vertSpace2" presStyleLbl="node1" presStyleIdx="0" presStyleCnt="2"/>
      <dgm:spPr/>
    </dgm:pt>
    <dgm:pt modelId="{0D72B1A4-2910-4EC5-A3BD-ED9214BF2234}" type="pres">
      <dgm:prSet presAssocID="{BBE4A331-71FC-4B4D-AA80-AC91E17406A7}" presName="circle2" presStyleLbl="node1" presStyleIdx="1" presStyleCnt="2"/>
      <dgm:spPr>
        <a:blipFill rotWithShape="0">
          <a:blip xmlns:r="http://schemas.openxmlformats.org/officeDocument/2006/relationships" r:embed="rId2"/>
          <a:stretch>
            <a:fillRect/>
          </a:stretch>
        </a:blipFill>
      </dgm:spPr>
    </dgm:pt>
    <dgm:pt modelId="{841EDF8A-EE77-40EA-AC96-43BC0ADC981D}" type="pres">
      <dgm:prSet presAssocID="{BBE4A331-71FC-4B4D-AA80-AC91E17406A7}" presName="rect2" presStyleLbl="alignAcc1" presStyleIdx="1" presStyleCnt="2"/>
      <dgm:spPr/>
      <dgm:t>
        <a:bodyPr/>
        <a:lstStyle/>
        <a:p>
          <a:endParaRPr lang="es-CO"/>
        </a:p>
      </dgm:t>
    </dgm:pt>
    <dgm:pt modelId="{71239EDF-46C8-4607-B0D6-539DD9DBCE53}" type="pres">
      <dgm:prSet presAssocID="{2EF24331-5C4B-457E-A3F2-CDBCA65056EB}" presName="rect1ParTxNoCh" presStyleLbl="alignAcc1" presStyleIdx="1" presStyleCnt="2">
        <dgm:presLayoutVars>
          <dgm:chMax val="1"/>
          <dgm:bulletEnabled val="1"/>
        </dgm:presLayoutVars>
      </dgm:prSet>
      <dgm:spPr/>
      <dgm:t>
        <a:bodyPr/>
        <a:lstStyle/>
        <a:p>
          <a:endParaRPr lang="es-CO"/>
        </a:p>
      </dgm:t>
    </dgm:pt>
    <dgm:pt modelId="{833E87D3-5C30-470C-AFEE-7C28A856C935}" type="pres">
      <dgm:prSet presAssocID="{BBE4A331-71FC-4B4D-AA80-AC91E17406A7}" presName="rect2ParTxNoCh" presStyleLbl="alignAcc1" presStyleIdx="1" presStyleCnt="2">
        <dgm:presLayoutVars>
          <dgm:chMax val="1"/>
          <dgm:bulletEnabled val="1"/>
        </dgm:presLayoutVars>
      </dgm:prSet>
      <dgm:spPr/>
      <dgm:t>
        <a:bodyPr/>
        <a:lstStyle/>
        <a:p>
          <a:endParaRPr lang="es-CO"/>
        </a:p>
      </dgm:t>
    </dgm:pt>
  </dgm:ptLst>
  <dgm:cxnLst>
    <dgm:cxn modelId="{E124A7BD-126D-47FA-BD0A-E708EDECB97D}" srcId="{BE83780D-50D3-4523-A1C7-59CE95AFDDD8}" destId="{2EF24331-5C4B-457E-A3F2-CDBCA65056EB}" srcOrd="0" destOrd="0" parTransId="{17022F03-A3CF-4BF5-BD7F-F43938BA4224}" sibTransId="{1D097A24-A67A-43A7-AD75-61B25606A129}"/>
    <dgm:cxn modelId="{A1D7FEDD-5903-4E04-ACB5-36DEF976BA88}" type="presOf" srcId="{2EF24331-5C4B-457E-A3F2-CDBCA65056EB}" destId="{F2FAAA32-CEA4-4255-BF36-C97EA73F6B83}" srcOrd="0" destOrd="0" presId="urn:microsoft.com/office/officeart/2005/8/layout/target3"/>
    <dgm:cxn modelId="{168D1D77-68BB-4AB6-A778-59D347711588}" type="presOf" srcId="{BBE4A331-71FC-4B4D-AA80-AC91E17406A7}" destId="{841EDF8A-EE77-40EA-AC96-43BC0ADC981D}" srcOrd="0" destOrd="0" presId="urn:microsoft.com/office/officeart/2005/8/layout/target3"/>
    <dgm:cxn modelId="{276E44D1-0295-4528-85E1-5F180049DF3B}" type="presOf" srcId="{BE83780D-50D3-4523-A1C7-59CE95AFDDD8}" destId="{C55C00FB-F780-4609-804D-EA8B7FDE359B}" srcOrd="0" destOrd="0" presId="urn:microsoft.com/office/officeart/2005/8/layout/target3"/>
    <dgm:cxn modelId="{EA2FF189-AA64-4D37-B12F-2F0C6360931B}" type="presOf" srcId="{BBE4A331-71FC-4B4D-AA80-AC91E17406A7}" destId="{833E87D3-5C30-470C-AFEE-7C28A856C935}" srcOrd="1" destOrd="0" presId="urn:microsoft.com/office/officeart/2005/8/layout/target3"/>
    <dgm:cxn modelId="{98885818-8EEA-4667-A153-12C03668FE8A}" srcId="{BE83780D-50D3-4523-A1C7-59CE95AFDDD8}" destId="{BBE4A331-71FC-4B4D-AA80-AC91E17406A7}" srcOrd="1" destOrd="0" parTransId="{01B71C64-6BA0-4844-8F6A-B7AF1205FEED}" sibTransId="{88D75A37-A31E-4DAE-A2E9-67A6A870A6FC}"/>
    <dgm:cxn modelId="{3BE66301-6778-4D0A-B0FD-716923ABAE92}" type="presOf" srcId="{2EF24331-5C4B-457E-A3F2-CDBCA65056EB}" destId="{71239EDF-46C8-4607-B0D6-539DD9DBCE53}" srcOrd="1" destOrd="0" presId="urn:microsoft.com/office/officeart/2005/8/layout/target3"/>
    <dgm:cxn modelId="{D7D64BFF-3043-42E4-A6D1-5444E44E4915}" type="presParOf" srcId="{C55C00FB-F780-4609-804D-EA8B7FDE359B}" destId="{D2BAF993-43F0-43E1-AFB6-7120731A0B8E}" srcOrd="0" destOrd="0" presId="urn:microsoft.com/office/officeart/2005/8/layout/target3"/>
    <dgm:cxn modelId="{0EF16C1A-6320-423E-AE4B-6A3E16BB3458}" type="presParOf" srcId="{C55C00FB-F780-4609-804D-EA8B7FDE359B}" destId="{5BBEDD7D-81B9-45A4-A5D7-E2C204ABF528}" srcOrd="1" destOrd="0" presId="urn:microsoft.com/office/officeart/2005/8/layout/target3"/>
    <dgm:cxn modelId="{9C8EC366-A12C-4449-A57A-C12AECE8F629}" type="presParOf" srcId="{C55C00FB-F780-4609-804D-EA8B7FDE359B}" destId="{F2FAAA32-CEA4-4255-BF36-C97EA73F6B83}" srcOrd="2" destOrd="0" presId="urn:microsoft.com/office/officeart/2005/8/layout/target3"/>
    <dgm:cxn modelId="{F1CBD455-454D-4113-A7AA-585A09FB2D0A}" type="presParOf" srcId="{C55C00FB-F780-4609-804D-EA8B7FDE359B}" destId="{B294191D-3A13-4301-AF58-91ADE6ABC08C}" srcOrd="3" destOrd="0" presId="urn:microsoft.com/office/officeart/2005/8/layout/target3"/>
    <dgm:cxn modelId="{3074DFBF-B033-471D-9940-5479202E32BB}" type="presParOf" srcId="{C55C00FB-F780-4609-804D-EA8B7FDE359B}" destId="{0D72B1A4-2910-4EC5-A3BD-ED9214BF2234}" srcOrd="4" destOrd="0" presId="urn:microsoft.com/office/officeart/2005/8/layout/target3"/>
    <dgm:cxn modelId="{A18C2871-3303-4F99-8802-A71C7EBF3DE9}" type="presParOf" srcId="{C55C00FB-F780-4609-804D-EA8B7FDE359B}" destId="{841EDF8A-EE77-40EA-AC96-43BC0ADC981D}" srcOrd="5" destOrd="0" presId="urn:microsoft.com/office/officeart/2005/8/layout/target3"/>
    <dgm:cxn modelId="{C05CAA5D-B4B7-43DC-9355-DAF7B46E5CA7}" type="presParOf" srcId="{C55C00FB-F780-4609-804D-EA8B7FDE359B}" destId="{71239EDF-46C8-4607-B0D6-539DD9DBCE53}" srcOrd="6" destOrd="0" presId="urn:microsoft.com/office/officeart/2005/8/layout/target3"/>
    <dgm:cxn modelId="{22A962D2-343E-4BF3-937A-57EDD19F0DF8}" type="presParOf" srcId="{C55C00FB-F780-4609-804D-EA8B7FDE359B}" destId="{833E87D3-5C30-470C-AFEE-7C28A856C935}" srcOrd="7" destOrd="0" presId="urn:microsoft.com/office/officeart/2005/8/layout/target3"/>
  </dgm:cxnLst>
  <dgm:bg>
    <a:gradFill>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1C38FF8-CD8B-44E7-A4CF-C44BA43C1D97}"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A35ABDE8-91AB-4900-9B66-0F41784F53E9}">
      <dgm:prSet custT="1"/>
      <dgm:spPr/>
      <dgm:t>
        <a:bodyPr/>
        <a:lstStyle/>
        <a:p>
          <a:pPr rtl="0"/>
          <a:r>
            <a:rPr lang="es-CO" sz="3600" b="1" dirty="0" smtClean="0"/>
            <a:t>3</a:t>
          </a:r>
          <a:r>
            <a:rPr lang="es-CO" sz="2500" dirty="0" smtClean="0"/>
            <a:t>. </a:t>
          </a:r>
          <a:r>
            <a:rPr lang="es-CO" sz="2800" b="1" u="sng" dirty="0" smtClean="0"/>
            <a:t>Circunstancial:</a:t>
          </a:r>
          <a:r>
            <a:rPr lang="es-CO" sz="2500" dirty="0" smtClean="0"/>
            <a:t> está asociado con situaciones muy concretas, por ejemplo, necesitar permanecer despierto largo tiempo, estar en situaciones cíclicas en donde se consume dentro de ciertos ambientes como discotenas, bares o clubes.</a:t>
          </a:r>
        </a:p>
        <a:p>
          <a:pPr rtl="0"/>
          <a:r>
            <a:rPr lang="es-CO" sz="2500" dirty="0" smtClean="0"/>
            <a:t> Este consumo es claramente mayor  que el de los otros dos niveles. Hasta este punto, en principio, no se requiere tratamiento, aun cuando los consumidores circunstanciales generalmente pasan la barrera y terminan en una de las categorías siguientes.</a:t>
          </a:r>
          <a:endParaRPr lang="es-CO" sz="2500" dirty="0"/>
        </a:p>
      </dgm:t>
    </dgm:pt>
    <dgm:pt modelId="{4D5A2E74-3040-4DD6-B32B-9FDA5C873242}" type="parTrans" cxnId="{1F6741B1-18F6-44C4-8F81-C78AFCBB819E}">
      <dgm:prSet/>
      <dgm:spPr/>
      <dgm:t>
        <a:bodyPr/>
        <a:lstStyle/>
        <a:p>
          <a:endParaRPr lang="es-CO"/>
        </a:p>
      </dgm:t>
    </dgm:pt>
    <dgm:pt modelId="{C031109B-A256-4272-9950-A5A636DAB7EE}" type="sibTrans" cxnId="{1F6741B1-18F6-44C4-8F81-C78AFCBB819E}">
      <dgm:prSet/>
      <dgm:spPr/>
      <dgm:t>
        <a:bodyPr/>
        <a:lstStyle/>
        <a:p>
          <a:endParaRPr lang="es-CO"/>
        </a:p>
      </dgm:t>
    </dgm:pt>
    <dgm:pt modelId="{F385DB67-70C3-44D6-9B51-96BA348CACBC}" type="pres">
      <dgm:prSet presAssocID="{61C38FF8-CD8B-44E7-A4CF-C44BA43C1D97}" presName="Name0" presStyleCnt="0">
        <dgm:presLayoutVars>
          <dgm:chMax val="7"/>
          <dgm:dir/>
          <dgm:animLvl val="lvl"/>
          <dgm:resizeHandles val="exact"/>
        </dgm:presLayoutVars>
      </dgm:prSet>
      <dgm:spPr/>
      <dgm:t>
        <a:bodyPr/>
        <a:lstStyle/>
        <a:p>
          <a:endParaRPr lang="es-CO"/>
        </a:p>
      </dgm:t>
    </dgm:pt>
    <dgm:pt modelId="{DCBF724F-53AA-401C-B437-C3F51E76385B}" type="pres">
      <dgm:prSet presAssocID="{A35ABDE8-91AB-4900-9B66-0F41784F53E9}" presName="circle1" presStyleLbl="node1" presStyleIdx="0" presStyleCnt="1"/>
      <dgm:spPr>
        <a:blipFill rotWithShape="0">
          <a:blip xmlns:r="http://schemas.openxmlformats.org/officeDocument/2006/relationships" r:embed="rId1"/>
          <a:stretch>
            <a:fillRect/>
          </a:stretch>
        </a:blipFill>
      </dgm:spPr>
    </dgm:pt>
    <dgm:pt modelId="{33EFE276-9A01-4C14-ACD4-1A11B0DC3E59}" type="pres">
      <dgm:prSet presAssocID="{A35ABDE8-91AB-4900-9B66-0F41784F53E9}" presName="space" presStyleCnt="0"/>
      <dgm:spPr/>
    </dgm:pt>
    <dgm:pt modelId="{4A845F3F-3186-47B7-A13E-5B37EB352CB9}" type="pres">
      <dgm:prSet presAssocID="{A35ABDE8-91AB-4900-9B66-0F41784F53E9}" presName="rect1" presStyleLbl="alignAcc1" presStyleIdx="0" presStyleCnt="1" custScaleY="107250"/>
      <dgm:spPr/>
      <dgm:t>
        <a:bodyPr/>
        <a:lstStyle/>
        <a:p>
          <a:endParaRPr lang="es-CO"/>
        </a:p>
      </dgm:t>
    </dgm:pt>
    <dgm:pt modelId="{E83534B7-8872-4EC0-BA75-A3D36FB2E6F7}" type="pres">
      <dgm:prSet presAssocID="{A35ABDE8-91AB-4900-9B66-0F41784F53E9}" presName="rect1ParTxNoCh" presStyleLbl="alignAcc1" presStyleIdx="0" presStyleCnt="1">
        <dgm:presLayoutVars>
          <dgm:chMax val="1"/>
          <dgm:bulletEnabled val="1"/>
        </dgm:presLayoutVars>
      </dgm:prSet>
      <dgm:spPr/>
      <dgm:t>
        <a:bodyPr/>
        <a:lstStyle/>
        <a:p>
          <a:endParaRPr lang="es-CO"/>
        </a:p>
      </dgm:t>
    </dgm:pt>
  </dgm:ptLst>
  <dgm:cxnLst>
    <dgm:cxn modelId="{0C4870DF-656D-4545-82DE-7B37B54AC2EA}" type="presOf" srcId="{61C38FF8-CD8B-44E7-A4CF-C44BA43C1D97}" destId="{F385DB67-70C3-44D6-9B51-96BA348CACBC}" srcOrd="0" destOrd="0" presId="urn:microsoft.com/office/officeart/2005/8/layout/target3"/>
    <dgm:cxn modelId="{1F6741B1-18F6-44C4-8F81-C78AFCBB819E}" srcId="{61C38FF8-CD8B-44E7-A4CF-C44BA43C1D97}" destId="{A35ABDE8-91AB-4900-9B66-0F41784F53E9}" srcOrd="0" destOrd="0" parTransId="{4D5A2E74-3040-4DD6-B32B-9FDA5C873242}" sibTransId="{C031109B-A256-4272-9950-A5A636DAB7EE}"/>
    <dgm:cxn modelId="{0313FC7A-9FBC-435A-BB2C-CE3D18BD395A}" type="presOf" srcId="{A35ABDE8-91AB-4900-9B66-0F41784F53E9}" destId="{4A845F3F-3186-47B7-A13E-5B37EB352CB9}" srcOrd="0" destOrd="0" presId="urn:microsoft.com/office/officeart/2005/8/layout/target3"/>
    <dgm:cxn modelId="{3FB218B7-78C2-4026-A44E-4503C8F55AED}" type="presOf" srcId="{A35ABDE8-91AB-4900-9B66-0F41784F53E9}" destId="{E83534B7-8872-4EC0-BA75-A3D36FB2E6F7}" srcOrd="1" destOrd="0" presId="urn:microsoft.com/office/officeart/2005/8/layout/target3"/>
    <dgm:cxn modelId="{73F1FC6F-DE4B-4A37-9193-B538EA21F5D6}" type="presParOf" srcId="{F385DB67-70C3-44D6-9B51-96BA348CACBC}" destId="{DCBF724F-53AA-401C-B437-C3F51E76385B}" srcOrd="0" destOrd="0" presId="urn:microsoft.com/office/officeart/2005/8/layout/target3"/>
    <dgm:cxn modelId="{8A70705D-915E-4A27-BF95-8C0F0DA96125}" type="presParOf" srcId="{F385DB67-70C3-44D6-9B51-96BA348CACBC}" destId="{33EFE276-9A01-4C14-ACD4-1A11B0DC3E59}" srcOrd="1" destOrd="0" presId="urn:microsoft.com/office/officeart/2005/8/layout/target3"/>
    <dgm:cxn modelId="{3761D041-B16E-4833-8387-177A68B464AB}" type="presParOf" srcId="{F385DB67-70C3-44D6-9B51-96BA348CACBC}" destId="{4A845F3F-3186-47B7-A13E-5B37EB352CB9}" srcOrd="2" destOrd="0" presId="urn:microsoft.com/office/officeart/2005/8/layout/target3"/>
    <dgm:cxn modelId="{82BCB509-DCDE-4C64-8411-8E32B25AB0D6}" type="presParOf" srcId="{F385DB67-70C3-44D6-9B51-96BA348CACBC}" destId="{E83534B7-8872-4EC0-BA75-A3D36FB2E6F7}" srcOrd="3"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E899C46-C86F-4653-B1CC-7C2063072724}"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C7B1B7FA-3428-4ED5-9BC8-53715308D03D}">
      <dgm:prSet custT="1"/>
      <dgm:spPr/>
      <dgm:t>
        <a:bodyPr/>
        <a:lstStyle/>
        <a:p>
          <a:pPr rtl="0"/>
          <a:r>
            <a:rPr lang="es-CO" sz="2800" b="1" dirty="0" smtClean="0"/>
            <a:t>4</a:t>
          </a:r>
          <a:r>
            <a:rPr lang="es-CO" sz="2200" dirty="0" smtClean="0"/>
            <a:t>. </a:t>
          </a:r>
          <a:r>
            <a:rPr lang="es-CO" sz="2400" b="1" u="sng" dirty="0" smtClean="0"/>
            <a:t>Impulsivo:</a:t>
          </a:r>
          <a:r>
            <a:rPr lang="es-CO" sz="2200" dirty="0" smtClean="0"/>
            <a:t> suele ser de cantidades muy elevadas, pero de una frecuencia relativamente espaciada; es el caso de quienes usan pasta básica de cocaína una vez cada dos meses, pero durante esas ocasiones se dura dos o tres días consumiendo; o se consume una sola vez a la semana, pero en grandes cantidades.</a:t>
          </a:r>
          <a:endParaRPr lang="es-CO" sz="2200" dirty="0"/>
        </a:p>
      </dgm:t>
    </dgm:pt>
    <dgm:pt modelId="{6E6EFC8A-598C-407E-BABA-45415320FE30}" type="parTrans" cxnId="{B3F6FF5C-6EF2-4042-8C01-175C8B46F1A8}">
      <dgm:prSet/>
      <dgm:spPr/>
      <dgm:t>
        <a:bodyPr/>
        <a:lstStyle/>
        <a:p>
          <a:endParaRPr lang="es-CO"/>
        </a:p>
      </dgm:t>
    </dgm:pt>
    <dgm:pt modelId="{A904F6AC-0B7C-4227-B156-14999388B0EC}" type="sibTrans" cxnId="{B3F6FF5C-6EF2-4042-8C01-175C8B46F1A8}">
      <dgm:prSet/>
      <dgm:spPr/>
      <dgm:t>
        <a:bodyPr/>
        <a:lstStyle/>
        <a:p>
          <a:endParaRPr lang="es-CO"/>
        </a:p>
      </dgm:t>
    </dgm:pt>
    <dgm:pt modelId="{5B5B8199-415A-4183-BDA1-8135BB26343C}">
      <dgm:prSet custT="1"/>
      <dgm:spPr/>
      <dgm:t>
        <a:bodyPr/>
        <a:lstStyle/>
        <a:p>
          <a:pPr rtl="0"/>
          <a:r>
            <a:rPr lang="es-CO" sz="3600" b="1" dirty="0" smtClean="0"/>
            <a:t>5</a:t>
          </a:r>
          <a:r>
            <a:rPr lang="es-CO" sz="2900" dirty="0" smtClean="0"/>
            <a:t>. </a:t>
          </a:r>
          <a:r>
            <a:rPr lang="es-CO" sz="3200" b="1" u="sng" dirty="0" smtClean="0"/>
            <a:t>Compulsivo:</a:t>
          </a:r>
          <a:r>
            <a:rPr lang="es-CO" sz="2900" dirty="0" smtClean="0"/>
            <a:t> es aquel en el que la persona consume varias veces a la semana e incluso varias veces al día, en grandes cantidades, y no puede detenerse así se lo proponga.</a:t>
          </a:r>
          <a:endParaRPr lang="es-CO" sz="2900" dirty="0"/>
        </a:p>
      </dgm:t>
    </dgm:pt>
    <dgm:pt modelId="{9113CBCA-DD78-40D7-95AB-655900E88C73}" type="parTrans" cxnId="{CFC76ED4-5AA7-4EB5-BEC6-92683A39D342}">
      <dgm:prSet/>
      <dgm:spPr/>
      <dgm:t>
        <a:bodyPr/>
        <a:lstStyle/>
        <a:p>
          <a:endParaRPr lang="es-CO"/>
        </a:p>
      </dgm:t>
    </dgm:pt>
    <dgm:pt modelId="{C7D6CD9F-24AE-480A-B51A-FE6FFED202DB}" type="sibTrans" cxnId="{CFC76ED4-5AA7-4EB5-BEC6-92683A39D342}">
      <dgm:prSet/>
      <dgm:spPr/>
      <dgm:t>
        <a:bodyPr/>
        <a:lstStyle/>
        <a:p>
          <a:endParaRPr lang="es-CO"/>
        </a:p>
      </dgm:t>
    </dgm:pt>
    <dgm:pt modelId="{7E9D34D9-C004-4CFE-B71A-D6A71286F8A9}" type="pres">
      <dgm:prSet presAssocID="{9E899C46-C86F-4653-B1CC-7C2063072724}" presName="Name0" presStyleCnt="0">
        <dgm:presLayoutVars>
          <dgm:chMax val="7"/>
          <dgm:dir/>
          <dgm:animLvl val="lvl"/>
          <dgm:resizeHandles val="exact"/>
        </dgm:presLayoutVars>
      </dgm:prSet>
      <dgm:spPr/>
      <dgm:t>
        <a:bodyPr/>
        <a:lstStyle/>
        <a:p>
          <a:endParaRPr lang="es-CO"/>
        </a:p>
      </dgm:t>
    </dgm:pt>
    <dgm:pt modelId="{2DF9B265-FF60-4087-8538-4AB640A719E7}" type="pres">
      <dgm:prSet presAssocID="{C7B1B7FA-3428-4ED5-9BC8-53715308D03D}" presName="circle1" presStyleLbl="node1" presStyleIdx="0" presStyleCnt="2"/>
      <dgm:spPr>
        <a:blipFill rotWithShape="0">
          <a:blip xmlns:r="http://schemas.openxmlformats.org/officeDocument/2006/relationships" r:embed="rId1"/>
          <a:stretch>
            <a:fillRect/>
          </a:stretch>
        </a:blipFill>
      </dgm:spPr>
    </dgm:pt>
    <dgm:pt modelId="{BDF0443C-8AC9-4AC5-9A6E-DE424322B240}" type="pres">
      <dgm:prSet presAssocID="{C7B1B7FA-3428-4ED5-9BC8-53715308D03D}" presName="space" presStyleCnt="0"/>
      <dgm:spPr/>
    </dgm:pt>
    <dgm:pt modelId="{9E34723C-2A0F-410C-8C45-61B52F9306AE}" type="pres">
      <dgm:prSet presAssocID="{C7B1B7FA-3428-4ED5-9BC8-53715308D03D}" presName="rect1" presStyleLbl="alignAcc1" presStyleIdx="0" presStyleCnt="2"/>
      <dgm:spPr/>
      <dgm:t>
        <a:bodyPr/>
        <a:lstStyle/>
        <a:p>
          <a:endParaRPr lang="es-CO"/>
        </a:p>
      </dgm:t>
    </dgm:pt>
    <dgm:pt modelId="{E3D6B5C8-FCC9-42F7-84C9-6BBEE3CAF35E}" type="pres">
      <dgm:prSet presAssocID="{5B5B8199-415A-4183-BDA1-8135BB26343C}" presName="vertSpace2" presStyleLbl="node1" presStyleIdx="0" presStyleCnt="2"/>
      <dgm:spPr/>
    </dgm:pt>
    <dgm:pt modelId="{B78A6B5E-FB11-4170-9BAA-1EB362B4033A}" type="pres">
      <dgm:prSet presAssocID="{5B5B8199-415A-4183-BDA1-8135BB26343C}" presName="circle2" presStyleLbl="node1" presStyleIdx="1" presStyleCnt="2" custScaleX="1852"/>
      <dgm:spPr/>
    </dgm:pt>
    <dgm:pt modelId="{C4607F00-37A0-4136-BDD2-BE49BD3797AB}" type="pres">
      <dgm:prSet presAssocID="{5B5B8199-415A-4183-BDA1-8135BB26343C}" presName="rect2" presStyleLbl="alignAcc1" presStyleIdx="1" presStyleCnt="2"/>
      <dgm:spPr/>
      <dgm:t>
        <a:bodyPr/>
        <a:lstStyle/>
        <a:p>
          <a:endParaRPr lang="es-CO"/>
        </a:p>
      </dgm:t>
    </dgm:pt>
    <dgm:pt modelId="{528FCBC2-DDE5-4288-8379-7601B5702319}" type="pres">
      <dgm:prSet presAssocID="{C7B1B7FA-3428-4ED5-9BC8-53715308D03D}" presName="rect1ParTxNoCh" presStyleLbl="alignAcc1" presStyleIdx="1" presStyleCnt="2">
        <dgm:presLayoutVars>
          <dgm:chMax val="1"/>
          <dgm:bulletEnabled val="1"/>
        </dgm:presLayoutVars>
      </dgm:prSet>
      <dgm:spPr/>
      <dgm:t>
        <a:bodyPr/>
        <a:lstStyle/>
        <a:p>
          <a:endParaRPr lang="es-CO"/>
        </a:p>
      </dgm:t>
    </dgm:pt>
    <dgm:pt modelId="{B2B85B9A-99F6-46F1-87E3-53D4968AD634}" type="pres">
      <dgm:prSet presAssocID="{5B5B8199-415A-4183-BDA1-8135BB26343C}" presName="rect2ParTxNoCh" presStyleLbl="alignAcc1" presStyleIdx="1" presStyleCnt="2">
        <dgm:presLayoutVars>
          <dgm:chMax val="1"/>
          <dgm:bulletEnabled val="1"/>
        </dgm:presLayoutVars>
      </dgm:prSet>
      <dgm:spPr/>
      <dgm:t>
        <a:bodyPr/>
        <a:lstStyle/>
        <a:p>
          <a:endParaRPr lang="es-CO"/>
        </a:p>
      </dgm:t>
    </dgm:pt>
  </dgm:ptLst>
  <dgm:cxnLst>
    <dgm:cxn modelId="{200B44B5-431D-4692-864E-329838B2294B}" type="presOf" srcId="{5B5B8199-415A-4183-BDA1-8135BB26343C}" destId="{B2B85B9A-99F6-46F1-87E3-53D4968AD634}" srcOrd="1" destOrd="0" presId="urn:microsoft.com/office/officeart/2005/8/layout/target3"/>
    <dgm:cxn modelId="{D269B76C-B08A-4CA7-9A25-210D547CA14C}" type="presOf" srcId="{5B5B8199-415A-4183-BDA1-8135BB26343C}" destId="{C4607F00-37A0-4136-BDD2-BE49BD3797AB}" srcOrd="0" destOrd="0" presId="urn:microsoft.com/office/officeart/2005/8/layout/target3"/>
    <dgm:cxn modelId="{C078891F-920E-4995-B4A2-2C59EFEECC0E}" type="presOf" srcId="{C7B1B7FA-3428-4ED5-9BC8-53715308D03D}" destId="{528FCBC2-DDE5-4288-8379-7601B5702319}" srcOrd="1" destOrd="0" presId="urn:microsoft.com/office/officeart/2005/8/layout/target3"/>
    <dgm:cxn modelId="{CFC76ED4-5AA7-4EB5-BEC6-92683A39D342}" srcId="{9E899C46-C86F-4653-B1CC-7C2063072724}" destId="{5B5B8199-415A-4183-BDA1-8135BB26343C}" srcOrd="1" destOrd="0" parTransId="{9113CBCA-DD78-40D7-95AB-655900E88C73}" sibTransId="{C7D6CD9F-24AE-480A-B51A-FE6FFED202DB}"/>
    <dgm:cxn modelId="{D58F74F0-E94E-4845-98A5-631BCEE9E2A4}" type="presOf" srcId="{9E899C46-C86F-4653-B1CC-7C2063072724}" destId="{7E9D34D9-C004-4CFE-B71A-D6A71286F8A9}" srcOrd="0" destOrd="0" presId="urn:microsoft.com/office/officeart/2005/8/layout/target3"/>
    <dgm:cxn modelId="{B3F6FF5C-6EF2-4042-8C01-175C8B46F1A8}" srcId="{9E899C46-C86F-4653-B1CC-7C2063072724}" destId="{C7B1B7FA-3428-4ED5-9BC8-53715308D03D}" srcOrd="0" destOrd="0" parTransId="{6E6EFC8A-598C-407E-BABA-45415320FE30}" sibTransId="{A904F6AC-0B7C-4227-B156-14999388B0EC}"/>
    <dgm:cxn modelId="{922C74E8-E14D-4660-8841-A9642F626D2D}" type="presOf" srcId="{C7B1B7FA-3428-4ED5-9BC8-53715308D03D}" destId="{9E34723C-2A0F-410C-8C45-61B52F9306AE}" srcOrd="0" destOrd="0" presId="urn:microsoft.com/office/officeart/2005/8/layout/target3"/>
    <dgm:cxn modelId="{9770F682-E355-4B02-A67A-3EA7A3C2F11E}" type="presParOf" srcId="{7E9D34D9-C004-4CFE-B71A-D6A71286F8A9}" destId="{2DF9B265-FF60-4087-8538-4AB640A719E7}" srcOrd="0" destOrd="0" presId="urn:microsoft.com/office/officeart/2005/8/layout/target3"/>
    <dgm:cxn modelId="{D3029029-EFC3-4D3D-B4C5-6B7312916CFB}" type="presParOf" srcId="{7E9D34D9-C004-4CFE-B71A-D6A71286F8A9}" destId="{BDF0443C-8AC9-4AC5-9A6E-DE424322B240}" srcOrd="1" destOrd="0" presId="urn:microsoft.com/office/officeart/2005/8/layout/target3"/>
    <dgm:cxn modelId="{668746CF-5C8C-463B-B94E-AD7F5B4BB701}" type="presParOf" srcId="{7E9D34D9-C004-4CFE-B71A-D6A71286F8A9}" destId="{9E34723C-2A0F-410C-8C45-61B52F9306AE}" srcOrd="2" destOrd="0" presId="urn:microsoft.com/office/officeart/2005/8/layout/target3"/>
    <dgm:cxn modelId="{AE55DD4C-21B7-4323-910C-F717F079B585}" type="presParOf" srcId="{7E9D34D9-C004-4CFE-B71A-D6A71286F8A9}" destId="{E3D6B5C8-FCC9-42F7-84C9-6BBEE3CAF35E}" srcOrd="3" destOrd="0" presId="urn:microsoft.com/office/officeart/2005/8/layout/target3"/>
    <dgm:cxn modelId="{E4EA9E3B-6143-4104-9763-0FBEDA99A7DA}" type="presParOf" srcId="{7E9D34D9-C004-4CFE-B71A-D6A71286F8A9}" destId="{B78A6B5E-FB11-4170-9BAA-1EB362B4033A}" srcOrd="4" destOrd="0" presId="urn:microsoft.com/office/officeart/2005/8/layout/target3"/>
    <dgm:cxn modelId="{BF04A585-DFF9-4AC9-BA8A-640A0E5C46FD}" type="presParOf" srcId="{7E9D34D9-C004-4CFE-B71A-D6A71286F8A9}" destId="{C4607F00-37A0-4136-BDD2-BE49BD3797AB}" srcOrd="5" destOrd="0" presId="urn:microsoft.com/office/officeart/2005/8/layout/target3"/>
    <dgm:cxn modelId="{719A81B6-7700-48DE-B243-38BFB35E182E}" type="presParOf" srcId="{7E9D34D9-C004-4CFE-B71A-D6A71286F8A9}" destId="{528FCBC2-DDE5-4288-8379-7601B5702319}" srcOrd="6" destOrd="0" presId="urn:microsoft.com/office/officeart/2005/8/layout/target3"/>
    <dgm:cxn modelId="{58A30C2C-678D-4689-A697-266C8A32F6E6}" type="presParOf" srcId="{7E9D34D9-C004-4CFE-B71A-D6A71286F8A9}" destId="{B2B85B9A-99F6-46F1-87E3-53D4968AD634}" srcOrd="7" destOrd="0" presId="urn:microsoft.com/office/officeart/2005/8/layout/target3"/>
  </dgm:cxnLst>
  <dgm:bg>
    <a:gradFill>
      <a:gsLst>
        <a:gs pos="0">
          <a:srgbClr val="825600"/>
        </a:gs>
        <a:gs pos="13000">
          <a:srgbClr val="FFA800"/>
        </a:gs>
        <a:gs pos="28000">
          <a:srgbClr val="825600"/>
        </a:gs>
        <a:gs pos="42999">
          <a:srgbClr val="FFA800"/>
        </a:gs>
        <a:gs pos="58000">
          <a:srgbClr val="825600"/>
        </a:gs>
        <a:gs pos="72000">
          <a:srgbClr val="FFA800"/>
        </a:gs>
        <a:gs pos="87000">
          <a:srgbClr val="825600"/>
        </a:gs>
        <a:gs pos="100000">
          <a:srgbClr val="FFA800"/>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1BD2EB7-F67B-436D-BE95-D1E195596ADF}"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90B19D29-39B8-4442-9691-2EAC67DC282F}">
      <dgm:prSet/>
      <dgm:spPr/>
      <dgm:t>
        <a:bodyPr/>
        <a:lstStyle/>
        <a:p>
          <a:pPr rtl="0"/>
          <a:r>
            <a:rPr lang="es-CO" dirty="0" smtClean="0"/>
            <a:t>Contrario a lo que muchas creen, saber si alguien tiene problemas con el consumo de SPA no es algo obvio, salvo en las fases avanzadas. Por ejemplo, los ojos rojos no son necesariamente indicadores de consumo de marihuana; puede tratarse de conjuntivitis. Los consumos ocasionales son muy difíciles de detectar en el caso de SPA, como ocurre con el éxtasis.</a:t>
          </a:r>
          <a:endParaRPr lang="es-CO" dirty="0"/>
        </a:p>
      </dgm:t>
    </dgm:pt>
    <dgm:pt modelId="{42B0DB34-220D-415B-BC55-62082EFD01C7}" type="parTrans" cxnId="{5CC96138-B96A-417D-83A0-B4103AC95416}">
      <dgm:prSet/>
      <dgm:spPr/>
      <dgm:t>
        <a:bodyPr/>
        <a:lstStyle/>
        <a:p>
          <a:endParaRPr lang="es-CO"/>
        </a:p>
      </dgm:t>
    </dgm:pt>
    <dgm:pt modelId="{D1FF7202-2F64-4EDB-AE83-445E4B039D78}" type="sibTrans" cxnId="{5CC96138-B96A-417D-83A0-B4103AC95416}">
      <dgm:prSet/>
      <dgm:spPr/>
      <dgm:t>
        <a:bodyPr/>
        <a:lstStyle/>
        <a:p>
          <a:endParaRPr lang="es-CO"/>
        </a:p>
      </dgm:t>
    </dgm:pt>
    <dgm:pt modelId="{231D68CA-666A-4DA8-B869-E6528E14A306}">
      <dgm:prSet/>
      <dgm:spPr/>
      <dgm:t>
        <a:bodyPr/>
        <a:lstStyle/>
        <a:p>
          <a:pPr rtl="0"/>
          <a:r>
            <a:rPr lang="es-CO" dirty="0" smtClean="0"/>
            <a:t>Sin embargo, hay indicadores importantes que en un conjunto pueden prender las alarmas entre los padres:</a:t>
          </a:r>
          <a:endParaRPr lang="es-CO" dirty="0"/>
        </a:p>
      </dgm:t>
    </dgm:pt>
    <dgm:pt modelId="{E674148F-2ADF-4C40-A6C2-AFA2A861738B}" type="parTrans" cxnId="{F0DCCDDE-C616-41C7-9D90-BC9BE090637B}">
      <dgm:prSet/>
      <dgm:spPr/>
      <dgm:t>
        <a:bodyPr/>
        <a:lstStyle/>
        <a:p>
          <a:endParaRPr lang="es-CO"/>
        </a:p>
      </dgm:t>
    </dgm:pt>
    <dgm:pt modelId="{F242FD27-24C7-4222-AEF6-8F7CC8B456CF}" type="sibTrans" cxnId="{F0DCCDDE-C616-41C7-9D90-BC9BE090637B}">
      <dgm:prSet/>
      <dgm:spPr/>
      <dgm:t>
        <a:bodyPr/>
        <a:lstStyle/>
        <a:p>
          <a:endParaRPr lang="es-CO"/>
        </a:p>
      </dgm:t>
    </dgm:pt>
    <dgm:pt modelId="{589D12F2-28C8-4AA9-AAB9-DC1853EDE96B}" type="pres">
      <dgm:prSet presAssocID="{51BD2EB7-F67B-436D-BE95-D1E195596ADF}" presName="Name0" presStyleCnt="0">
        <dgm:presLayoutVars>
          <dgm:chMax val="7"/>
          <dgm:dir/>
          <dgm:animLvl val="lvl"/>
          <dgm:resizeHandles val="exact"/>
        </dgm:presLayoutVars>
      </dgm:prSet>
      <dgm:spPr/>
      <dgm:t>
        <a:bodyPr/>
        <a:lstStyle/>
        <a:p>
          <a:endParaRPr lang="es-CO"/>
        </a:p>
      </dgm:t>
    </dgm:pt>
    <dgm:pt modelId="{E974448A-2FEE-4E02-92C4-82C1026634A1}" type="pres">
      <dgm:prSet presAssocID="{90B19D29-39B8-4442-9691-2EAC67DC282F}" presName="circle1" presStyleLbl="node1" presStyleIdx="0" presStyleCnt="2"/>
      <dgm:spPr>
        <a:blipFill rotWithShape="0">
          <a:blip xmlns:r="http://schemas.openxmlformats.org/officeDocument/2006/relationships" r:embed="rId1"/>
          <a:stretch>
            <a:fillRect/>
          </a:stretch>
        </a:blipFill>
      </dgm:spPr>
    </dgm:pt>
    <dgm:pt modelId="{E9623786-7CDC-48A5-B17D-23EC74009456}" type="pres">
      <dgm:prSet presAssocID="{90B19D29-39B8-4442-9691-2EAC67DC282F}" presName="space" presStyleCnt="0"/>
      <dgm:spPr/>
    </dgm:pt>
    <dgm:pt modelId="{E6BAACDB-E562-4D1F-B7BC-839533BD7092}" type="pres">
      <dgm:prSet presAssocID="{90B19D29-39B8-4442-9691-2EAC67DC282F}" presName="rect1" presStyleLbl="alignAcc1" presStyleIdx="0" presStyleCnt="2"/>
      <dgm:spPr/>
      <dgm:t>
        <a:bodyPr/>
        <a:lstStyle/>
        <a:p>
          <a:endParaRPr lang="es-CO"/>
        </a:p>
      </dgm:t>
    </dgm:pt>
    <dgm:pt modelId="{2C8A4947-A4A6-4233-B928-D3FF027831D2}" type="pres">
      <dgm:prSet presAssocID="{231D68CA-666A-4DA8-B869-E6528E14A306}" presName="vertSpace2" presStyleLbl="node1" presStyleIdx="0" presStyleCnt="2"/>
      <dgm:spPr/>
    </dgm:pt>
    <dgm:pt modelId="{E754B6A2-8AA4-4771-9F99-72DA03481950}" type="pres">
      <dgm:prSet presAssocID="{231D68CA-666A-4DA8-B869-E6528E14A306}" presName="circle2" presStyleLbl="node1" presStyleIdx="1" presStyleCnt="2" custAng="10800000" custScaleX="107978" custLinFactNeighborX="-551" custLinFactNeighborY="-1535"/>
      <dgm:spPr>
        <a:ln>
          <a:solidFill>
            <a:schemeClr val="accent1"/>
          </a:solidFill>
        </a:ln>
      </dgm:spPr>
    </dgm:pt>
    <dgm:pt modelId="{48D372D2-CDE2-4A5D-BB62-C3891185D182}" type="pres">
      <dgm:prSet presAssocID="{231D68CA-666A-4DA8-B869-E6528E14A306}" presName="rect2" presStyleLbl="alignAcc1" presStyleIdx="1" presStyleCnt="2"/>
      <dgm:spPr/>
      <dgm:t>
        <a:bodyPr/>
        <a:lstStyle/>
        <a:p>
          <a:endParaRPr lang="es-CO"/>
        </a:p>
      </dgm:t>
    </dgm:pt>
    <dgm:pt modelId="{657E9601-7CBF-4BB1-8F60-9CE7F8ACB612}" type="pres">
      <dgm:prSet presAssocID="{90B19D29-39B8-4442-9691-2EAC67DC282F}" presName="rect1ParTxNoCh" presStyleLbl="alignAcc1" presStyleIdx="1" presStyleCnt="2">
        <dgm:presLayoutVars>
          <dgm:chMax val="1"/>
          <dgm:bulletEnabled val="1"/>
        </dgm:presLayoutVars>
      </dgm:prSet>
      <dgm:spPr/>
      <dgm:t>
        <a:bodyPr/>
        <a:lstStyle/>
        <a:p>
          <a:endParaRPr lang="es-CO"/>
        </a:p>
      </dgm:t>
    </dgm:pt>
    <dgm:pt modelId="{BA4A367B-466B-4FB2-B6CB-495986133D4E}" type="pres">
      <dgm:prSet presAssocID="{231D68CA-666A-4DA8-B869-E6528E14A306}" presName="rect2ParTxNoCh" presStyleLbl="alignAcc1" presStyleIdx="1" presStyleCnt="2">
        <dgm:presLayoutVars>
          <dgm:chMax val="1"/>
          <dgm:bulletEnabled val="1"/>
        </dgm:presLayoutVars>
      </dgm:prSet>
      <dgm:spPr/>
      <dgm:t>
        <a:bodyPr/>
        <a:lstStyle/>
        <a:p>
          <a:endParaRPr lang="es-CO"/>
        </a:p>
      </dgm:t>
    </dgm:pt>
  </dgm:ptLst>
  <dgm:cxnLst>
    <dgm:cxn modelId="{81F42663-AA16-4A53-AE3D-BD4B3633A1E6}" type="presOf" srcId="{231D68CA-666A-4DA8-B869-E6528E14A306}" destId="{BA4A367B-466B-4FB2-B6CB-495986133D4E}" srcOrd="1" destOrd="0" presId="urn:microsoft.com/office/officeart/2005/8/layout/target3"/>
    <dgm:cxn modelId="{45757DD5-2773-455F-9D85-9F3C60306535}" type="presOf" srcId="{90B19D29-39B8-4442-9691-2EAC67DC282F}" destId="{E6BAACDB-E562-4D1F-B7BC-839533BD7092}" srcOrd="0" destOrd="0" presId="urn:microsoft.com/office/officeart/2005/8/layout/target3"/>
    <dgm:cxn modelId="{F0DCCDDE-C616-41C7-9D90-BC9BE090637B}" srcId="{51BD2EB7-F67B-436D-BE95-D1E195596ADF}" destId="{231D68CA-666A-4DA8-B869-E6528E14A306}" srcOrd="1" destOrd="0" parTransId="{E674148F-2ADF-4C40-A6C2-AFA2A861738B}" sibTransId="{F242FD27-24C7-4222-AEF6-8F7CC8B456CF}"/>
    <dgm:cxn modelId="{12388209-83F6-4255-8C52-453AE45D565D}" type="presOf" srcId="{51BD2EB7-F67B-436D-BE95-D1E195596ADF}" destId="{589D12F2-28C8-4AA9-AAB9-DC1853EDE96B}" srcOrd="0" destOrd="0" presId="urn:microsoft.com/office/officeart/2005/8/layout/target3"/>
    <dgm:cxn modelId="{B45CC2C0-0145-47CA-BDA5-FC85067080ED}" type="presOf" srcId="{90B19D29-39B8-4442-9691-2EAC67DC282F}" destId="{657E9601-7CBF-4BB1-8F60-9CE7F8ACB612}" srcOrd="1" destOrd="0" presId="urn:microsoft.com/office/officeart/2005/8/layout/target3"/>
    <dgm:cxn modelId="{5CC96138-B96A-417D-83A0-B4103AC95416}" srcId="{51BD2EB7-F67B-436D-BE95-D1E195596ADF}" destId="{90B19D29-39B8-4442-9691-2EAC67DC282F}" srcOrd="0" destOrd="0" parTransId="{42B0DB34-220D-415B-BC55-62082EFD01C7}" sibTransId="{D1FF7202-2F64-4EDB-AE83-445E4B039D78}"/>
    <dgm:cxn modelId="{2062CEAC-AC75-4D32-9D00-92A9BE2F5E4C}" type="presOf" srcId="{231D68CA-666A-4DA8-B869-E6528E14A306}" destId="{48D372D2-CDE2-4A5D-BB62-C3891185D182}" srcOrd="0" destOrd="0" presId="urn:microsoft.com/office/officeart/2005/8/layout/target3"/>
    <dgm:cxn modelId="{53C7EB40-18AF-40F5-833E-4E6268FF450A}" type="presParOf" srcId="{589D12F2-28C8-4AA9-AAB9-DC1853EDE96B}" destId="{E974448A-2FEE-4E02-92C4-82C1026634A1}" srcOrd="0" destOrd="0" presId="urn:microsoft.com/office/officeart/2005/8/layout/target3"/>
    <dgm:cxn modelId="{4A00C834-2AAA-4C4E-B45D-9F839585FE70}" type="presParOf" srcId="{589D12F2-28C8-4AA9-AAB9-DC1853EDE96B}" destId="{E9623786-7CDC-48A5-B17D-23EC74009456}" srcOrd="1" destOrd="0" presId="urn:microsoft.com/office/officeart/2005/8/layout/target3"/>
    <dgm:cxn modelId="{4F411E78-5CF8-4850-BFFA-E5C7B0383ADA}" type="presParOf" srcId="{589D12F2-28C8-4AA9-AAB9-DC1853EDE96B}" destId="{E6BAACDB-E562-4D1F-B7BC-839533BD7092}" srcOrd="2" destOrd="0" presId="urn:microsoft.com/office/officeart/2005/8/layout/target3"/>
    <dgm:cxn modelId="{563E5D4A-A006-490E-A0A7-CE2683BDF428}" type="presParOf" srcId="{589D12F2-28C8-4AA9-AAB9-DC1853EDE96B}" destId="{2C8A4947-A4A6-4233-B928-D3FF027831D2}" srcOrd="3" destOrd="0" presId="urn:microsoft.com/office/officeart/2005/8/layout/target3"/>
    <dgm:cxn modelId="{CDB0BCC4-86C3-4CEC-B2CF-F2CBD7717699}" type="presParOf" srcId="{589D12F2-28C8-4AA9-AAB9-DC1853EDE96B}" destId="{E754B6A2-8AA4-4771-9F99-72DA03481950}" srcOrd="4" destOrd="0" presId="urn:microsoft.com/office/officeart/2005/8/layout/target3"/>
    <dgm:cxn modelId="{FB81A831-487C-4685-87BF-F58591C2B3F0}" type="presParOf" srcId="{589D12F2-28C8-4AA9-AAB9-DC1853EDE96B}" destId="{48D372D2-CDE2-4A5D-BB62-C3891185D182}" srcOrd="5" destOrd="0" presId="urn:microsoft.com/office/officeart/2005/8/layout/target3"/>
    <dgm:cxn modelId="{C437EF19-22F5-462E-9AED-B3806529CBE8}" type="presParOf" srcId="{589D12F2-28C8-4AA9-AAB9-DC1853EDE96B}" destId="{657E9601-7CBF-4BB1-8F60-9CE7F8ACB612}" srcOrd="6" destOrd="0" presId="urn:microsoft.com/office/officeart/2005/8/layout/target3"/>
    <dgm:cxn modelId="{A7956619-6156-458E-A82F-D396EC456DA4}" type="presParOf" srcId="{589D12F2-28C8-4AA9-AAB9-DC1853EDE96B}" destId="{BA4A367B-466B-4FB2-B6CB-495986133D4E}" srcOrd="7"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BAF993-43F0-43E1-AFB6-7120731A0B8E}">
      <dsp:nvSpPr>
        <dsp:cNvPr id="0" name=""/>
        <dsp:cNvSpPr/>
      </dsp:nvSpPr>
      <dsp:spPr>
        <a:xfrm>
          <a:off x="0" y="247853"/>
          <a:ext cx="4937760" cy="4937760"/>
        </a:xfrm>
        <a:prstGeom prst="pie">
          <a:avLst>
            <a:gd name="adj1" fmla="val 5400000"/>
            <a:gd name="adj2" fmla="val 16200000"/>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2FAAA32-CEA4-4255-BF36-C97EA73F6B83}">
      <dsp:nvSpPr>
        <dsp:cNvPr id="0" name=""/>
        <dsp:cNvSpPr/>
      </dsp:nvSpPr>
      <dsp:spPr>
        <a:xfrm>
          <a:off x="2468880" y="247853"/>
          <a:ext cx="5760719" cy="493776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lvl="0" algn="ctr" defTabSz="1422400" rtl="0">
            <a:lnSpc>
              <a:spcPct val="90000"/>
            </a:lnSpc>
            <a:spcBef>
              <a:spcPct val="0"/>
            </a:spcBef>
            <a:spcAft>
              <a:spcPct val="35000"/>
            </a:spcAft>
          </a:pPr>
          <a:r>
            <a:rPr lang="es-CO" sz="3200" b="1" kern="1200" dirty="0" smtClean="0"/>
            <a:t>1</a:t>
          </a:r>
          <a:r>
            <a:rPr lang="es-CO" sz="2300" kern="1200" dirty="0" smtClean="0"/>
            <a:t>.</a:t>
          </a:r>
          <a:r>
            <a:rPr lang="es-CO" sz="2300" b="1" u="sng" kern="1200" dirty="0" smtClean="0"/>
            <a:t>Experimental:</a:t>
          </a:r>
          <a:r>
            <a:rPr lang="es-CO" sz="2300" kern="1200" dirty="0" smtClean="0"/>
            <a:t> aquel en el que una persona ensaya una o dos veces en la vida alguna sustancia.</a:t>
          </a:r>
          <a:endParaRPr lang="es-CO" sz="2300" kern="1200" dirty="0"/>
        </a:p>
      </dsp:txBody>
      <dsp:txXfrm>
        <a:off x="2468880" y="247853"/>
        <a:ext cx="5760719" cy="2345436"/>
      </dsp:txXfrm>
    </dsp:sp>
    <dsp:sp modelId="{0D72B1A4-2910-4EC5-A3BD-ED9214BF2234}">
      <dsp:nvSpPr>
        <dsp:cNvPr id="0" name=""/>
        <dsp:cNvSpPr/>
      </dsp:nvSpPr>
      <dsp:spPr>
        <a:xfrm>
          <a:off x="1296162" y="2593289"/>
          <a:ext cx="2345436" cy="2345436"/>
        </a:xfrm>
        <a:prstGeom prst="pie">
          <a:avLst>
            <a:gd name="adj1" fmla="val 5400000"/>
            <a:gd name="adj2" fmla="val 16200000"/>
          </a:avLst>
        </a:prstGeom>
        <a:blipFill rotWithShape="0">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41EDF8A-EE77-40EA-AC96-43BC0ADC981D}">
      <dsp:nvSpPr>
        <dsp:cNvPr id="0" name=""/>
        <dsp:cNvSpPr/>
      </dsp:nvSpPr>
      <dsp:spPr>
        <a:xfrm>
          <a:off x="2468880" y="2593289"/>
          <a:ext cx="5760719" cy="2345436"/>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lvl="0" algn="ctr" defTabSz="1422400" rtl="0">
            <a:lnSpc>
              <a:spcPct val="90000"/>
            </a:lnSpc>
            <a:spcBef>
              <a:spcPct val="0"/>
            </a:spcBef>
            <a:spcAft>
              <a:spcPct val="35000"/>
            </a:spcAft>
          </a:pPr>
          <a:r>
            <a:rPr lang="es-CO" sz="3200" b="1" kern="1200" dirty="0" smtClean="0"/>
            <a:t>2</a:t>
          </a:r>
          <a:r>
            <a:rPr lang="es-CO" sz="2300" kern="1200" dirty="0" smtClean="0"/>
            <a:t>. </a:t>
          </a:r>
          <a:r>
            <a:rPr lang="es-CO" sz="2400" b="1" u="sng" kern="1200" dirty="0" smtClean="0"/>
            <a:t>Social:</a:t>
          </a:r>
          <a:r>
            <a:rPr lang="es-CO" sz="2300" kern="1200" dirty="0" smtClean="0"/>
            <a:t> tiene lugar en determinado tipo de situaciones en compañía de otras personas, en fiestas, en reuniones o en paseos, pero no es un consumo habitual ni frecuente. En principio no debe sobrepasar aproximadamente entre 6 y 10 ocasiones por año.</a:t>
          </a:r>
          <a:endParaRPr lang="es-CO" sz="2300" kern="1200" dirty="0"/>
        </a:p>
      </dsp:txBody>
      <dsp:txXfrm>
        <a:off x="2468880" y="2593289"/>
        <a:ext cx="5760719" cy="234543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BF724F-53AA-401C-B437-C3F51E76385B}">
      <dsp:nvSpPr>
        <dsp:cNvPr id="0" name=""/>
        <dsp:cNvSpPr/>
      </dsp:nvSpPr>
      <dsp:spPr>
        <a:xfrm>
          <a:off x="0" y="355865"/>
          <a:ext cx="4937760" cy="4937760"/>
        </a:xfrm>
        <a:prstGeom prst="pie">
          <a:avLst>
            <a:gd name="adj1" fmla="val 5400000"/>
            <a:gd name="adj2" fmla="val 16200000"/>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A845F3F-3186-47B7-A13E-5B37EB352CB9}">
      <dsp:nvSpPr>
        <dsp:cNvPr id="0" name=""/>
        <dsp:cNvSpPr/>
      </dsp:nvSpPr>
      <dsp:spPr>
        <a:xfrm>
          <a:off x="2468880" y="176871"/>
          <a:ext cx="5760719" cy="5295747"/>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ctr" defTabSz="1600200" rtl="0">
            <a:lnSpc>
              <a:spcPct val="90000"/>
            </a:lnSpc>
            <a:spcBef>
              <a:spcPct val="0"/>
            </a:spcBef>
            <a:spcAft>
              <a:spcPct val="35000"/>
            </a:spcAft>
          </a:pPr>
          <a:r>
            <a:rPr lang="es-CO" sz="3600" b="1" kern="1200" dirty="0" smtClean="0"/>
            <a:t>3</a:t>
          </a:r>
          <a:r>
            <a:rPr lang="es-CO" sz="2500" kern="1200" dirty="0" smtClean="0"/>
            <a:t>. </a:t>
          </a:r>
          <a:r>
            <a:rPr lang="es-CO" sz="2800" b="1" u="sng" kern="1200" dirty="0" smtClean="0"/>
            <a:t>Circunstancial:</a:t>
          </a:r>
          <a:r>
            <a:rPr lang="es-CO" sz="2500" kern="1200" dirty="0" smtClean="0"/>
            <a:t> está asociado con situaciones muy concretas, por ejemplo, necesitar permanecer despierto largo tiempo, estar en situaciones cíclicas en donde se consume dentro de ciertos ambientes como discotenas, bares o clubes.</a:t>
          </a:r>
        </a:p>
        <a:p>
          <a:pPr lvl="0" algn="ctr" defTabSz="1600200" rtl="0">
            <a:lnSpc>
              <a:spcPct val="90000"/>
            </a:lnSpc>
            <a:spcBef>
              <a:spcPct val="0"/>
            </a:spcBef>
            <a:spcAft>
              <a:spcPct val="35000"/>
            </a:spcAft>
          </a:pPr>
          <a:r>
            <a:rPr lang="es-CO" sz="2500" kern="1200" dirty="0" smtClean="0"/>
            <a:t> Este consumo es claramente mayor  que el de los otros dos niveles. Hasta este punto, en principio, no se requiere tratamiento, aun cuando los consumidores circunstanciales generalmente pasan la barrera y terminan en una de las categorías siguientes.</a:t>
          </a:r>
          <a:endParaRPr lang="es-CO" sz="2500" kern="1200" dirty="0"/>
        </a:p>
      </dsp:txBody>
      <dsp:txXfrm>
        <a:off x="2468880" y="176871"/>
        <a:ext cx="5760719" cy="529574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F9B265-FF60-4087-8538-4AB640A719E7}">
      <dsp:nvSpPr>
        <dsp:cNvPr id="0" name=""/>
        <dsp:cNvSpPr/>
      </dsp:nvSpPr>
      <dsp:spPr>
        <a:xfrm>
          <a:off x="0" y="591459"/>
          <a:ext cx="4937760" cy="4937760"/>
        </a:xfrm>
        <a:prstGeom prst="pie">
          <a:avLst>
            <a:gd name="adj1" fmla="val 5400000"/>
            <a:gd name="adj2" fmla="val 16200000"/>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E34723C-2A0F-410C-8C45-61B52F9306AE}">
      <dsp:nvSpPr>
        <dsp:cNvPr id="0" name=""/>
        <dsp:cNvSpPr/>
      </dsp:nvSpPr>
      <dsp:spPr>
        <a:xfrm>
          <a:off x="2468880" y="591459"/>
          <a:ext cx="5760719" cy="493776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1244600" rtl="0">
            <a:lnSpc>
              <a:spcPct val="90000"/>
            </a:lnSpc>
            <a:spcBef>
              <a:spcPct val="0"/>
            </a:spcBef>
            <a:spcAft>
              <a:spcPct val="35000"/>
            </a:spcAft>
          </a:pPr>
          <a:r>
            <a:rPr lang="es-CO" sz="2800" b="1" kern="1200" dirty="0" smtClean="0"/>
            <a:t>4</a:t>
          </a:r>
          <a:r>
            <a:rPr lang="es-CO" sz="2200" kern="1200" dirty="0" smtClean="0"/>
            <a:t>. </a:t>
          </a:r>
          <a:r>
            <a:rPr lang="es-CO" sz="2400" b="1" u="sng" kern="1200" dirty="0" smtClean="0"/>
            <a:t>Impulsivo:</a:t>
          </a:r>
          <a:r>
            <a:rPr lang="es-CO" sz="2200" kern="1200" dirty="0" smtClean="0"/>
            <a:t> suele ser de cantidades muy elevadas, pero de una frecuencia relativamente espaciada; es el caso de quienes usan pasta básica de cocaína una vez cada dos meses, pero durante esas ocasiones se dura dos o tres días consumiendo; o se consume una sola vez a la semana, pero en grandes cantidades.</a:t>
          </a:r>
          <a:endParaRPr lang="es-CO" sz="2200" kern="1200" dirty="0"/>
        </a:p>
      </dsp:txBody>
      <dsp:txXfrm>
        <a:off x="2468880" y="591459"/>
        <a:ext cx="5760719" cy="2345436"/>
      </dsp:txXfrm>
    </dsp:sp>
    <dsp:sp modelId="{B78A6B5E-FB11-4170-9BAA-1EB362B4033A}">
      <dsp:nvSpPr>
        <dsp:cNvPr id="0" name=""/>
        <dsp:cNvSpPr/>
      </dsp:nvSpPr>
      <dsp:spPr>
        <a:xfrm>
          <a:off x="1296162" y="1785896"/>
          <a:ext cx="43437" cy="2345436"/>
        </a:xfrm>
        <a:prstGeom prst="pie">
          <a:avLst>
            <a:gd name="adj1" fmla="val 54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4607F00-37A0-4136-BDD2-BE49BD3797AB}">
      <dsp:nvSpPr>
        <dsp:cNvPr id="0" name=""/>
        <dsp:cNvSpPr/>
      </dsp:nvSpPr>
      <dsp:spPr>
        <a:xfrm>
          <a:off x="2468880" y="2936895"/>
          <a:ext cx="5760719" cy="2345436"/>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ctr" defTabSz="1600200" rtl="0">
            <a:lnSpc>
              <a:spcPct val="90000"/>
            </a:lnSpc>
            <a:spcBef>
              <a:spcPct val="0"/>
            </a:spcBef>
            <a:spcAft>
              <a:spcPct val="35000"/>
            </a:spcAft>
          </a:pPr>
          <a:r>
            <a:rPr lang="es-CO" sz="3600" b="1" kern="1200" dirty="0" smtClean="0"/>
            <a:t>5</a:t>
          </a:r>
          <a:r>
            <a:rPr lang="es-CO" sz="2900" kern="1200" dirty="0" smtClean="0"/>
            <a:t>. </a:t>
          </a:r>
          <a:r>
            <a:rPr lang="es-CO" sz="3200" b="1" u="sng" kern="1200" dirty="0" smtClean="0"/>
            <a:t>Compulsivo:</a:t>
          </a:r>
          <a:r>
            <a:rPr lang="es-CO" sz="2900" kern="1200" dirty="0" smtClean="0"/>
            <a:t> es aquel en el que la persona consume varias veces a la semana e incluso varias veces al día, en grandes cantidades, y no puede detenerse así se lo proponga.</a:t>
          </a:r>
          <a:endParaRPr lang="es-CO" sz="2900" kern="1200" dirty="0"/>
        </a:p>
      </dsp:txBody>
      <dsp:txXfrm>
        <a:off x="2468880" y="2936895"/>
        <a:ext cx="5760719" cy="234543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74448A-2FEE-4E02-92C4-82C1026634A1}">
      <dsp:nvSpPr>
        <dsp:cNvPr id="0" name=""/>
        <dsp:cNvSpPr/>
      </dsp:nvSpPr>
      <dsp:spPr>
        <a:xfrm>
          <a:off x="0" y="0"/>
          <a:ext cx="4525963" cy="4525963"/>
        </a:xfrm>
        <a:prstGeom prst="pie">
          <a:avLst>
            <a:gd name="adj1" fmla="val 5400000"/>
            <a:gd name="adj2" fmla="val 16200000"/>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6BAACDB-E562-4D1F-B7BC-839533BD7092}">
      <dsp:nvSpPr>
        <dsp:cNvPr id="0" name=""/>
        <dsp:cNvSpPr/>
      </dsp:nvSpPr>
      <dsp:spPr>
        <a:xfrm>
          <a:off x="2262981" y="0"/>
          <a:ext cx="5966618" cy="4525963"/>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lvl="0" algn="ctr" defTabSz="844550" rtl="0">
            <a:lnSpc>
              <a:spcPct val="90000"/>
            </a:lnSpc>
            <a:spcBef>
              <a:spcPct val="0"/>
            </a:spcBef>
            <a:spcAft>
              <a:spcPct val="35000"/>
            </a:spcAft>
          </a:pPr>
          <a:r>
            <a:rPr lang="es-CO" sz="1900" kern="1200" dirty="0" smtClean="0"/>
            <a:t>Contrario a lo que muchas creen, saber si alguien tiene problemas con el consumo de SPA no es algo obvio, salvo en las fases avanzadas. Por ejemplo, los ojos rojos no son necesariamente indicadores de consumo de marihuana; puede tratarse de conjuntivitis. Los consumos ocasionales son muy difíciles de detectar en el caso de SPA, como ocurre con el éxtasis.</a:t>
          </a:r>
          <a:endParaRPr lang="es-CO" sz="1900" kern="1200" dirty="0"/>
        </a:p>
      </dsp:txBody>
      <dsp:txXfrm>
        <a:off x="2262981" y="0"/>
        <a:ext cx="5966618" cy="2149832"/>
      </dsp:txXfrm>
    </dsp:sp>
    <dsp:sp modelId="{E754B6A2-8AA4-4771-9F99-72DA03481950}">
      <dsp:nvSpPr>
        <dsp:cNvPr id="0" name=""/>
        <dsp:cNvSpPr/>
      </dsp:nvSpPr>
      <dsp:spPr>
        <a:xfrm rot="10800000">
          <a:off x="1090462" y="2116832"/>
          <a:ext cx="2321346" cy="2149832"/>
        </a:xfrm>
        <a:prstGeom prst="pie">
          <a:avLst>
            <a:gd name="adj1" fmla="val 5400000"/>
            <a:gd name="adj2" fmla="val 16200000"/>
          </a:avLst>
        </a:prstGeom>
        <a:solidFill>
          <a:schemeClr val="accent1">
            <a:hueOff val="0"/>
            <a:satOff val="0"/>
            <a:lumOff val="0"/>
            <a:alphaOff val="0"/>
          </a:schemeClr>
        </a:solidFill>
        <a:ln w="25400"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sp>
    <dsp:sp modelId="{48D372D2-CDE2-4A5D-BB62-C3891185D182}">
      <dsp:nvSpPr>
        <dsp:cNvPr id="0" name=""/>
        <dsp:cNvSpPr/>
      </dsp:nvSpPr>
      <dsp:spPr>
        <a:xfrm>
          <a:off x="2262981" y="2149832"/>
          <a:ext cx="5966618" cy="2149832"/>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lvl="0" algn="ctr" defTabSz="844550" rtl="0">
            <a:lnSpc>
              <a:spcPct val="90000"/>
            </a:lnSpc>
            <a:spcBef>
              <a:spcPct val="0"/>
            </a:spcBef>
            <a:spcAft>
              <a:spcPct val="35000"/>
            </a:spcAft>
          </a:pPr>
          <a:r>
            <a:rPr lang="es-CO" sz="1900" kern="1200" dirty="0" smtClean="0"/>
            <a:t>Sin embargo, hay indicadores importantes que en un conjunto pueden prender las alarmas entre los padres:</a:t>
          </a:r>
          <a:endParaRPr lang="es-CO" sz="1900" kern="1200" dirty="0"/>
        </a:p>
      </dsp:txBody>
      <dsp:txXfrm>
        <a:off x="2262981" y="2149832"/>
        <a:ext cx="5966618" cy="2149832"/>
      </dsp:txXfrm>
    </dsp:sp>
  </dsp:spTree>
</dsp:drawing>
</file>

<file path=ppt/diagrams/layout1.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CO"/>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CO"/>
          </a:p>
        </p:txBody>
      </p:sp>
      <p:sp>
        <p:nvSpPr>
          <p:cNvPr id="4" name="3 Marcador de fecha"/>
          <p:cNvSpPr>
            <a:spLocks noGrp="1"/>
          </p:cNvSpPr>
          <p:nvPr>
            <p:ph type="dt" sz="half" idx="10"/>
          </p:nvPr>
        </p:nvSpPr>
        <p:spPr/>
        <p:txBody>
          <a:bodyPr/>
          <a:lstStyle/>
          <a:p>
            <a:fld id="{2B530654-6501-4F98-B1CB-283E4C674D54}" type="datetimeFigureOut">
              <a:rPr lang="es-CO" smtClean="0"/>
              <a:t>19/09/2013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93B17810-4DA6-4BC1-BA08-9FAD350CF24D}" type="slidenum">
              <a:rPr lang="es-CO" smtClean="0"/>
              <a:t>‹Nº›</a:t>
            </a:fld>
            <a:endParaRPr lang="es-CO"/>
          </a:p>
        </p:txBody>
      </p:sp>
    </p:spTree>
    <p:extLst>
      <p:ext uri="{BB962C8B-B14F-4D97-AF65-F5344CB8AC3E}">
        <p14:creationId xmlns:p14="http://schemas.microsoft.com/office/powerpoint/2010/main" val="37755427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2B530654-6501-4F98-B1CB-283E4C674D54}" type="datetimeFigureOut">
              <a:rPr lang="es-CO" smtClean="0"/>
              <a:t>19/09/2013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93B17810-4DA6-4BC1-BA08-9FAD350CF24D}" type="slidenum">
              <a:rPr lang="es-CO" smtClean="0"/>
              <a:t>‹Nº›</a:t>
            </a:fld>
            <a:endParaRPr lang="es-CO"/>
          </a:p>
        </p:txBody>
      </p:sp>
    </p:spTree>
    <p:extLst>
      <p:ext uri="{BB962C8B-B14F-4D97-AF65-F5344CB8AC3E}">
        <p14:creationId xmlns:p14="http://schemas.microsoft.com/office/powerpoint/2010/main" val="34475053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2B530654-6501-4F98-B1CB-283E4C674D54}" type="datetimeFigureOut">
              <a:rPr lang="es-CO" smtClean="0"/>
              <a:t>19/09/2013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93B17810-4DA6-4BC1-BA08-9FAD350CF24D}" type="slidenum">
              <a:rPr lang="es-CO" smtClean="0"/>
              <a:t>‹Nº›</a:t>
            </a:fld>
            <a:endParaRPr lang="es-CO"/>
          </a:p>
        </p:txBody>
      </p:sp>
    </p:spTree>
    <p:extLst>
      <p:ext uri="{BB962C8B-B14F-4D97-AF65-F5344CB8AC3E}">
        <p14:creationId xmlns:p14="http://schemas.microsoft.com/office/powerpoint/2010/main" val="4821487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fecha"/>
          <p:cNvSpPr>
            <a:spLocks noGrp="1"/>
          </p:cNvSpPr>
          <p:nvPr>
            <p:ph type="dt" sz="half" idx="10"/>
          </p:nvPr>
        </p:nvSpPr>
        <p:spPr/>
        <p:txBody>
          <a:bodyPr/>
          <a:lstStyle/>
          <a:p>
            <a:fld id="{2B530654-6501-4F98-B1CB-283E4C674D54}" type="datetimeFigureOut">
              <a:rPr lang="es-CO" smtClean="0"/>
              <a:t>19/09/2013</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93B17810-4DA6-4BC1-BA08-9FAD350CF24D}" type="slidenum">
              <a:rPr lang="es-CO" smtClean="0"/>
              <a:t>‹Nº›</a:t>
            </a:fld>
            <a:endParaRPr lang="es-CO"/>
          </a:p>
        </p:txBody>
      </p:sp>
    </p:spTree>
    <p:extLst>
      <p:ext uri="{BB962C8B-B14F-4D97-AF65-F5344CB8AC3E}">
        <p14:creationId xmlns:p14="http://schemas.microsoft.com/office/powerpoint/2010/main" val="32942699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7" name="6 Marcador de fecha"/>
          <p:cNvSpPr>
            <a:spLocks noGrp="1"/>
          </p:cNvSpPr>
          <p:nvPr>
            <p:ph type="dt" sz="half" idx="10"/>
          </p:nvPr>
        </p:nvSpPr>
        <p:spPr/>
        <p:txBody>
          <a:bodyPr/>
          <a:lstStyle/>
          <a:p>
            <a:fld id="{2B530654-6501-4F98-B1CB-283E4C674D54}" type="datetimeFigureOut">
              <a:rPr lang="es-CO" smtClean="0"/>
              <a:t>19/09/2013</a:t>
            </a:fld>
            <a:endParaRPr lang="es-CO"/>
          </a:p>
        </p:txBody>
      </p:sp>
      <p:sp>
        <p:nvSpPr>
          <p:cNvPr id="8" name="7 Marcador de pie de página"/>
          <p:cNvSpPr>
            <a:spLocks noGrp="1"/>
          </p:cNvSpPr>
          <p:nvPr>
            <p:ph type="ftr" sz="quarter" idx="11"/>
          </p:nvPr>
        </p:nvSpPr>
        <p:spPr/>
        <p:txBody>
          <a:bodyPr/>
          <a:lstStyle/>
          <a:p>
            <a:endParaRPr lang="es-CO"/>
          </a:p>
        </p:txBody>
      </p:sp>
      <p:sp>
        <p:nvSpPr>
          <p:cNvPr id="9" name="8 Marcador de número de diapositiva"/>
          <p:cNvSpPr>
            <a:spLocks noGrp="1"/>
          </p:cNvSpPr>
          <p:nvPr>
            <p:ph type="sldNum" sz="quarter" idx="12"/>
          </p:nvPr>
        </p:nvSpPr>
        <p:spPr/>
        <p:txBody>
          <a:bodyPr/>
          <a:lstStyle/>
          <a:p>
            <a:fld id="{93B17810-4DA6-4BC1-BA08-9FAD350CF24D}" type="slidenum">
              <a:rPr lang="es-CO" smtClean="0"/>
              <a:t>‹Nº›</a:t>
            </a:fld>
            <a:endParaRPr lang="es-CO"/>
          </a:p>
        </p:txBody>
      </p:sp>
    </p:spTree>
    <p:extLst>
      <p:ext uri="{BB962C8B-B14F-4D97-AF65-F5344CB8AC3E}">
        <p14:creationId xmlns:p14="http://schemas.microsoft.com/office/powerpoint/2010/main" val="20637169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fecha"/>
          <p:cNvSpPr>
            <a:spLocks noGrp="1"/>
          </p:cNvSpPr>
          <p:nvPr>
            <p:ph type="dt" sz="half" idx="10"/>
          </p:nvPr>
        </p:nvSpPr>
        <p:spPr/>
        <p:txBody>
          <a:bodyPr/>
          <a:lstStyle/>
          <a:p>
            <a:fld id="{2B530654-6501-4F98-B1CB-283E4C674D54}" type="datetimeFigureOut">
              <a:rPr lang="es-CO" smtClean="0"/>
              <a:t>19/09/2013</a:t>
            </a:fld>
            <a:endParaRPr lang="es-CO"/>
          </a:p>
        </p:txBody>
      </p:sp>
      <p:sp>
        <p:nvSpPr>
          <p:cNvPr id="4" name="3 Marcador de pie de página"/>
          <p:cNvSpPr>
            <a:spLocks noGrp="1"/>
          </p:cNvSpPr>
          <p:nvPr>
            <p:ph type="ftr" sz="quarter" idx="11"/>
          </p:nvPr>
        </p:nvSpPr>
        <p:spPr/>
        <p:txBody>
          <a:bodyPr/>
          <a:lstStyle/>
          <a:p>
            <a:endParaRPr lang="es-CO"/>
          </a:p>
        </p:txBody>
      </p:sp>
      <p:sp>
        <p:nvSpPr>
          <p:cNvPr id="5" name="4 Marcador de número de diapositiva"/>
          <p:cNvSpPr>
            <a:spLocks noGrp="1"/>
          </p:cNvSpPr>
          <p:nvPr>
            <p:ph type="sldNum" sz="quarter" idx="12"/>
          </p:nvPr>
        </p:nvSpPr>
        <p:spPr/>
        <p:txBody>
          <a:bodyPr/>
          <a:lstStyle/>
          <a:p>
            <a:fld id="{93B17810-4DA6-4BC1-BA08-9FAD350CF24D}" type="slidenum">
              <a:rPr lang="es-CO" smtClean="0"/>
              <a:t>‹Nº›</a:t>
            </a:fld>
            <a:endParaRPr lang="es-CO"/>
          </a:p>
        </p:txBody>
      </p:sp>
    </p:spTree>
    <p:extLst>
      <p:ext uri="{BB962C8B-B14F-4D97-AF65-F5344CB8AC3E}">
        <p14:creationId xmlns:p14="http://schemas.microsoft.com/office/powerpoint/2010/main" val="5773545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2B530654-6501-4F98-B1CB-283E4C674D54}" type="datetimeFigureOut">
              <a:rPr lang="es-CO" smtClean="0"/>
              <a:t>19/09/2013</a:t>
            </a:fld>
            <a:endParaRPr lang="es-CO"/>
          </a:p>
        </p:txBody>
      </p:sp>
      <p:sp>
        <p:nvSpPr>
          <p:cNvPr id="3" name="2 Marcador de pie de página"/>
          <p:cNvSpPr>
            <a:spLocks noGrp="1"/>
          </p:cNvSpPr>
          <p:nvPr>
            <p:ph type="ftr" sz="quarter" idx="11"/>
          </p:nvPr>
        </p:nvSpPr>
        <p:spPr/>
        <p:txBody>
          <a:bodyPr/>
          <a:lstStyle/>
          <a:p>
            <a:endParaRPr lang="es-CO"/>
          </a:p>
        </p:txBody>
      </p:sp>
      <p:sp>
        <p:nvSpPr>
          <p:cNvPr id="4" name="3 Marcador de número de diapositiva"/>
          <p:cNvSpPr>
            <a:spLocks noGrp="1"/>
          </p:cNvSpPr>
          <p:nvPr>
            <p:ph type="sldNum" sz="quarter" idx="12"/>
          </p:nvPr>
        </p:nvSpPr>
        <p:spPr/>
        <p:txBody>
          <a:bodyPr/>
          <a:lstStyle/>
          <a:p>
            <a:fld id="{93B17810-4DA6-4BC1-BA08-9FAD350CF24D}" type="slidenum">
              <a:rPr lang="es-CO" smtClean="0"/>
              <a:t>‹Nº›</a:t>
            </a:fld>
            <a:endParaRPr lang="es-CO"/>
          </a:p>
        </p:txBody>
      </p:sp>
    </p:spTree>
    <p:extLst>
      <p:ext uri="{BB962C8B-B14F-4D97-AF65-F5344CB8AC3E}">
        <p14:creationId xmlns:p14="http://schemas.microsoft.com/office/powerpoint/2010/main" val="26440460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CO"/>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2B530654-6501-4F98-B1CB-283E4C674D54}" type="datetimeFigureOut">
              <a:rPr lang="es-CO" smtClean="0"/>
              <a:t>19/09/2013</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93B17810-4DA6-4BC1-BA08-9FAD350CF24D}" type="slidenum">
              <a:rPr lang="es-CO" smtClean="0"/>
              <a:t>‹Nº›</a:t>
            </a:fld>
            <a:endParaRPr lang="es-CO"/>
          </a:p>
        </p:txBody>
      </p:sp>
    </p:spTree>
    <p:extLst>
      <p:ext uri="{BB962C8B-B14F-4D97-AF65-F5344CB8AC3E}">
        <p14:creationId xmlns:p14="http://schemas.microsoft.com/office/powerpoint/2010/main" val="25438372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CO"/>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2B530654-6501-4F98-B1CB-283E4C674D54}" type="datetimeFigureOut">
              <a:rPr lang="es-CO" smtClean="0"/>
              <a:t>19/09/2013</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93B17810-4DA6-4BC1-BA08-9FAD350CF24D}" type="slidenum">
              <a:rPr lang="es-CO" smtClean="0"/>
              <a:t>‹Nº›</a:t>
            </a:fld>
            <a:endParaRPr lang="es-CO"/>
          </a:p>
        </p:txBody>
      </p:sp>
    </p:spTree>
    <p:extLst>
      <p:ext uri="{BB962C8B-B14F-4D97-AF65-F5344CB8AC3E}">
        <p14:creationId xmlns:p14="http://schemas.microsoft.com/office/powerpoint/2010/main" val="13692971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2B530654-6501-4F98-B1CB-283E4C674D54}" type="datetimeFigureOut">
              <a:rPr lang="es-CO" smtClean="0"/>
              <a:t>19/09/2013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93B17810-4DA6-4BC1-BA08-9FAD350CF24D}" type="slidenum">
              <a:rPr lang="es-CO" smtClean="0"/>
              <a:t>‹Nº›</a:t>
            </a:fld>
            <a:endParaRPr lang="es-CO"/>
          </a:p>
        </p:txBody>
      </p:sp>
    </p:spTree>
    <p:extLst>
      <p:ext uri="{BB962C8B-B14F-4D97-AF65-F5344CB8AC3E}">
        <p14:creationId xmlns:p14="http://schemas.microsoft.com/office/powerpoint/2010/main" val="17656538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2B530654-6501-4F98-B1CB-283E4C674D54}" type="datetimeFigureOut">
              <a:rPr lang="es-CO" smtClean="0"/>
              <a:t>19/09/2013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93B17810-4DA6-4BC1-BA08-9FAD350CF24D}" type="slidenum">
              <a:rPr lang="es-CO" smtClean="0"/>
              <a:t>‹Nº›</a:t>
            </a:fld>
            <a:endParaRPr lang="es-CO"/>
          </a:p>
        </p:txBody>
      </p:sp>
    </p:spTree>
    <p:extLst>
      <p:ext uri="{BB962C8B-B14F-4D97-AF65-F5344CB8AC3E}">
        <p14:creationId xmlns:p14="http://schemas.microsoft.com/office/powerpoint/2010/main" val="42637559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B530654-6501-4F98-B1CB-283E4C674D54}" type="datetimeFigureOut">
              <a:rPr lang="es-CO" smtClean="0"/>
              <a:t>19/09/2013</a:t>
            </a:fld>
            <a:endParaRPr lang="es-CO"/>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B17810-4DA6-4BC1-BA08-9FAD350CF24D}" type="slidenum">
              <a:rPr lang="es-CO" smtClean="0"/>
              <a:t>‹Nº›</a:t>
            </a:fld>
            <a:endParaRPr lang="es-CO"/>
          </a:p>
        </p:txBody>
      </p:sp>
    </p:spTree>
    <p:extLst>
      <p:ext uri="{BB962C8B-B14F-4D97-AF65-F5344CB8AC3E}">
        <p14:creationId xmlns:p14="http://schemas.microsoft.com/office/powerpoint/2010/main" val="39674331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72345" y="620688"/>
            <a:ext cx="8856984" cy="1431032"/>
          </a:xfrm>
        </p:spPr>
        <p:txBody>
          <a:bodyPr>
            <a:normAutofit/>
          </a:bodyPr>
          <a:lstStyle/>
          <a:p>
            <a:r>
              <a:rPr lang="es-CO" dirty="0" smtClean="0">
                <a:latin typeface="Algerian" pitchFamily="82" charset="0"/>
              </a:rPr>
              <a:t>Y </a:t>
            </a:r>
            <a:r>
              <a:rPr lang="es-CO" smtClean="0">
                <a:latin typeface="Algerian" pitchFamily="82" charset="0"/>
              </a:rPr>
              <a:t>los bendijo dios</a:t>
            </a:r>
            <a:r>
              <a:rPr lang="es-CO" sz="8000" smtClean="0">
                <a:latin typeface="Algerian" pitchFamily="82" charset="0"/>
              </a:rPr>
              <a:t>: </a:t>
            </a:r>
            <a:r>
              <a:rPr lang="es-CO" sz="4000" dirty="0">
                <a:latin typeface="Algerian" pitchFamily="82" charset="0"/>
              </a:rPr>
              <a:t>Clase </a:t>
            </a:r>
            <a:r>
              <a:rPr lang="es-CO" sz="4000" dirty="0" smtClean="0">
                <a:latin typeface="Algerian" pitchFamily="82" charset="0"/>
              </a:rPr>
              <a:t>13</a:t>
            </a:r>
            <a:endParaRPr lang="es-CO" dirty="0"/>
          </a:p>
        </p:txBody>
      </p:sp>
      <p:sp>
        <p:nvSpPr>
          <p:cNvPr id="4" name="3 Rectángulo"/>
          <p:cNvSpPr/>
          <p:nvPr/>
        </p:nvSpPr>
        <p:spPr>
          <a:xfrm>
            <a:off x="752759" y="2492896"/>
            <a:ext cx="7490522" cy="584775"/>
          </a:xfrm>
          <a:prstGeom prst="rect">
            <a:avLst/>
          </a:prstGeom>
        </p:spPr>
        <p:txBody>
          <a:bodyPr wrap="square">
            <a:spAutoFit/>
          </a:bodyPr>
          <a:lstStyle/>
          <a:p>
            <a:pPr algn="ctr"/>
            <a:r>
              <a:rPr lang="es-CO" sz="3200" b="1" i="1" dirty="0">
                <a:solidFill>
                  <a:srgbClr val="0070C0"/>
                </a:solidFill>
              </a:rPr>
              <a:t>Una carrera para ejercer todos los día</a:t>
            </a:r>
          </a:p>
        </p:txBody>
      </p:sp>
      <p:sp>
        <p:nvSpPr>
          <p:cNvPr id="5" name="4 Rectángulo"/>
          <p:cNvSpPr/>
          <p:nvPr/>
        </p:nvSpPr>
        <p:spPr>
          <a:xfrm>
            <a:off x="357560" y="3501008"/>
            <a:ext cx="8280920" cy="1938992"/>
          </a:xfrm>
          <a:prstGeom prst="rect">
            <a:avLst/>
          </a:prstGeom>
        </p:spPr>
        <p:txBody>
          <a:bodyPr wrap="square">
            <a:spAutoFit/>
          </a:bodyPr>
          <a:lstStyle/>
          <a:p>
            <a:r>
              <a:rPr lang="es-CO" sz="4400" dirty="0" smtClean="0"/>
              <a:t>       Tema: </a:t>
            </a:r>
            <a:r>
              <a:rPr lang="es-CO" sz="6000" b="1" i="1" dirty="0" smtClean="0">
                <a:solidFill>
                  <a:srgbClr val="FF0000"/>
                </a:solidFill>
                <a:latin typeface="Agency FB" pitchFamily="34" charset="0"/>
              </a:rPr>
              <a:t>Un pase que es un impasse</a:t>
            </a:r>
            <a:endParaRPr lang="es-CO" sz="9600" b="1" i="1" dirty="0" smtClean="0">
              <a:solidFill>
                <a:srgbClr val="FF0000"/>
              </a:solidFill>
              <a:latin typeface="Agency FB" pitchFamily="34" charset="0"/>
            </a:endParaRPr>
          </a:p>
        </p:txBody>
      </p:sp>
    </p:spTree>
    <p:extLst>
      <p:ext uri="{BB962C8B-B14F-4D97-AF65-F5344CB8AC3E}">
        <p14:creationId xmlns:p14="http://schemas.microsoft.com/office/powerpoint/2010/main" val="94742065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down)">
                                      <p:cBhvr>
                                        <p:cTn id="7" dur="580">
                                          <p:stCondLst>
                                            <p:cond delay="0"/>
                                          </p:stCondLst>
                                        </p:cTn>
                                        <p:tgtEl>
                                          <p:spTgt spid="5">
                                            <p:txEl>
                                              <p:pRg st="0" end="0"/>
                                            </p:txEl>
                                          </p:spTgt>
                                        </p:tgtEl>
                                      </p:cBhvr>
                                    </p:animEffect>
                                    <p:anim calcmode="lin" valueType="num">
                                      <p:cBhvr>
                                        <p:cTn id="8" dur="1822" tmFilter="0,0; 0.14,0.36; 0.43,0.73; 0.71,0.91; 1.0,1.0">
                                          <p:stCondLst>
                                            <p:cond delay="0"/>
                                          </p:stCondLst>
                                        </p:cTn>
                                        <p:tgtEl>
                                          <p:spTgt spid="5">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xEl>
                                              <p:pRg st="0" end="0"/>
                                            </p:txEl>
                                          </p:spTgt>
                                        </p:tgtEl>
                                      </p:cBhvr>
                                      <p:to x="100000" y="60000"/>
                                    </p:animScale>
                                    <p:animScale>
                                      <p:cBhvr>
                                        <p:cTn id="14" dur="166" decel="50000">
                                          <p:stCondLst>
                                            <p:cond delay="676"/>
                                          </p:stCondLst>
                                        </p:cTn>
                                        <p:tgtEl>
                                          <p:spTgt spid="5">
                                            <p:txEl>
                                              <p:pRg st="0" end="0"/>
                                            </p:txEl>
                                          </p:spTgt>
                                        </p:tgtEl>
                                      </p:cBhvr>
                                      <p:to x="100000" y="100000"/>
                                    </p:animScale>
                                    <p:animScale>
                                      <p:cBhvr>
                                        <p:cTn id="15" dur="26">
                                          <p:stCondLst>
                                            <p:cond delay="1312"/>
                                          </p:stCondLst>
                                        </p:cTn>
                                        <p:tgtEl>
                                          <p:spTgt spid="5">
                                            <p:txEl>
                                              <p:pRg st="0" end="0"/>
                                            </p:txEl>
                                          </p:spTgt>
                                        </p:tgtEl>
                                      </p:cBhvr>
                                      <p:to x="100000" y="80000"/>
                                    </p:animScale>
                                    <p:animScale>
                                      <p:cBhvr>
                                        <p:cTn id="16" dur="166" decel="50000">
                                          <p:stCondLst>
                                            <p:cond delay="1338"/>
                                          </p:stCondLst>
                                        </p:cTn>
                                        <p:tgtEl>
                                          <p:spTgt spid="5">
                                            <p:txEl>
                                              <p:pRg st="0" end="0"/>
                                            </p:txEl>
                                          </p:spTgt>
                                        </p:tgtEl>
                                      </p:cBhvr>
                                      <p:to x="100000" y="100000"/>
                                    </p:animScale>
                                    <p:animScale>
                                      <p:cBhvr>
                                        <p:cTn id="17" dur="26">
                                          <p:stCondLst>
                                            <p:cond delay="1642"/>
                                          </p:stCondLst>
                                        </p:cTn>
                                        <p:tgtEl>
                                          <p:spTgt spid="5">
                                            <p:txEl>
                                              <p:pRg st="0" end="0"/>
                                            </p:txEl>
                                          </p:spTgt>
                                        </p:tgtEl>
                                      </p:cBhvr>
                                      <p:to x="100000" y="90000"/>
                                    </p:animScale>
                                    <p:animScale>
                                      <p:cBhvr>
                                        <p:cTn id="18" dur="166" decel="50000">
                                          <p:stCondLst>
                                            <p:cond delay="1668"/>
                                          </p:stCondLst>
                                        </p:cTn>
                                        <p:tgtEl>
                                          <p:spTgt spid="5">
                                            <p:txEl>
                                              <p:pRg st="0" end="0"/>
                                            </p:txEl>
                                          </p:spTgt>
                                        </p:tgtEl>
                                      </p:cBhvr>
                                      <p:to x="100000" y="100000"/>
                                    </p:animScale>
                                    <p:animScale>
                                      <p:cBhvr>
                                        <p:cTn id="19" dur="26">
                                          <p:stCondLst>
                                            <p:cond delay="1808"/>
                                          </p:stCondLst>
                                        </p:cTn>
                                        <p:tgtEl>
                                          <p:spTgt spid="5">
                                            <p:txEl>
                                              <p:pRg st="0" end="0"/>
                                            </p:txEl>
                                          </p:spTgt>
                                        </p:tgtEl>
                                      </p:cBhvr>
                                      <p:to x="100000" y="95000"/>
                                    </p:animScale>
                                    <p:animScale>
                                      <p:cBhvr>
                                        <p:cTn id="20" dur="166" decel="50000">
                                          <p:stCondLst>
                                            <p:cond delay="1834"/>
                                          </p:stCondLst>
                                        </p:cTn>
                                        <p:tgtEl>
                                          <p:spTgt spid="5">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1" nodeType="clickEffect">
                                  <p:stCondLst>
                                    <p:cond delay="0"/>
                                  </p:stCondLst>
                                  <p:childTnLst>
                                    <p:set>
                                      <p:cBhvr>
                                        <p:cTn id="24" dur="1" fill="hold">
                                          <p:stCondLst>
                                            <p:cond delay="0"/>
                                          </p:stCondLst>
                                        </p:cTn>
                                        <p:tgtEl>
                                          <p:spTgt spid="5">
                                            <p:txEl>
                                              <p:pRg st="0" end="0"/>
                                            </p:txEl>
                                          </p:spTgt>
                                        </p:tgtEl>
                                        <p:attrNameLst>
                                          <p:attrName>style.visibility</p:attrName>
                                        </p:attrNameLst>
                                      </p:cBhvr>
                                      <p:to>
                                        <p:strVal val="visible"/>
                                      </p:to>
                                    </p:set>
                                    <p:animEffect transition="in" filter="fade">
                                      <p:cBhvr>
                                        <p:cTn id="25" dur="1000"/>
                                        <p:tgtEl>
                                          <p:spTgt spid="5">
                                            <p:txEl>
                                              <p:pRg st="0" end="0"/>
                                            </p:txEl>
                                          </p:spTgt>
                                        </p:tgtEl>
                                      </p:cBhvr>
                                    </p:animEffect>
                                    <p:anim calcmode="lin" valueType="num">
                                      <p:cBhvr>
                                        <p:cTn id="26"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27"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allAtOnce"/>
      <p:bldP spid="5" grpId="1" build="allAtOnce"/>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b="1" i="1" dirty="0" smtClean="0">
                <a:solidFill>
                  <a:srgbClr val="FF0000"/>
                </a:solidFill>
                <a:latin typeface="Agency FB" pitchFamily="34" charset="0"/>
              </a:rPr>
              <a:t>Cómo abordar un problema de drogas con sus hijos</a:t>
            </a:r>
            <a:endParaRPr lang="es-CO" b="1" i="1" dirty="0">
              <a:solidFill>
                <a:srgbClr val="FF0000"/>
              </a:solidFill>
              <a:latin typeface="Agency FB" pitchFamily="34" charset="0"/>
            </a:endParaRPr>
          </a:p>
        </p:txBody>
      </p:sp>
      <p:sp>
        <p:nvSpPr>
          <p:cNvPr id="4" name="3 Marcador de contenido"/>
          <p:cNvSpPr>
            <a:spLocks noGrp="1"/>
          </p:cNvSpPr>
          <p:nvPr>
            <p:ph sz="half" idx="1"/>
          </p:nvPr>
        </p:nvSpPr>
        <p:spPr>
          <a:xfrm>
            <a:off x="457200" y="1600200"/>
            <a:ext cx="3394720" cy="4525963"/>
          </a:xfrm>
        </p:spPr>
        <p:txBody>
          <a:bodyPr>
            <a:normAutofit fontScale="85000" lnSpcReduction="10000"/>
          </a:bodyPr>
          <a:lstStyle/>
          <a:p>
            <a:pPr marL="0" indent="0" algn="r">
              <a:buNone/>
            </a:pPr>
            <a:r>
              <a:rPr lang="es-CO" dirty="0" smtClean="0"/>
              <a:t>Salir de un problema relacionado con el consumo de drogas nunca es fácil, porque la actitud de quien vive esa situación siempre es ambivalente: quiere decir porque ve los problemas que le crea, pero quiere continuar porque le produce placer. </a:t>
            </a:r>
            <a:endParaRPr lang="es-CO" dirty="0"/>
          </a:p>
        </p:txBody>
      </p:sp>
      <p:sp>
        <p:nvSpPr>
          <p:cNvPr id="5" name="4 Marcador de contenido"/>
          <p:cNvSpPr>
            <a:spLocks noGrp="1"/>
          </p:cNvSpPr>
          <p:nvPr>
            <p:ph sz="half" idx="2"/>
          </p:nvPr>
        </p:nvSpPr>
        <p:spPr>
          <a:xfrm>
            <a:off x="5220072" y="1600200"/>
            <a:ext cx="3466728" cy="4525963"/>
          </a:xfrm>
        </p:spPr>
        <p:txBody>
          <a:bodyPr>
            <a:normAutofit fontScale="85000" lnSpcReduction="10000"/>
          </a:bodyPr>
          <a:lstStyle/>
          <a:p>
            <a:pPr marL="0" indent="0">
              <a:buNone/>
            </a:pPr>
            <a:r>
              <a:rPr lang="es-CO" dirty="0" smtClean="0"/>
              <a:t>Para cualquier familia es una gran tragedia que uno de sus miembros resulte involucrado en problemas de consumo de alcohol otras sustancias. Por ello, en el tema de hoy intentaremos explicar brevemente algunas ideas que pueden resultar útiles para los padres si algo así les ocurre.</a:t>
            </a:r>
            <a:endParaRPr lang="es-CO" dirty="0"/>
          </a:p>
        </p:txBody>
      </p:sp>
      <p:sp>
        <p:nvSpPr>
          <p:cNvPr id="6" name="5 Cerrar llave"/>
          <p:cNvSpPr/>
          <p:nvPr/>
        </p:nvSpPr>
        <p:spPr>
          <a:xfrm>
            <a:off x="3779912" y="1628800"/>
            <a:ext cx="504056" cy="4032448"/>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dirty="0"/>
          </a:p>
        </p:txBody>
      </p:sp>
      <p:sp>
        <p:nvSpPr>
          <p:cNvPr id="7" name="6 Abrir llave"/>
          <p:cNvSpPr/>
          <p:nvPr/>
        </p:nvSpPr>
        <p:spPr>
          <a:xfrm>
            <a:off x="4830924" y="1628800"/>
            <a:ext cx="461156" cy="4032448"/>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dirty="0"/>
          </a:p>
        </p:txBody>
      </p:sp>
    </p:spTree>
    <p:extLst>
      <p:ext uri="{BB962C8B-B14F-4D97-AF65-F5344CB8AC3E}">
        <p14:creationId xmlns:p14="http://schemas.microsoft.com/office/powerpoint/2010/main" val="204748316"/>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down)">
                                      <p:cBhvr>
                                        <p:cTn id="7" dur="580">
                                          <p:stCondLst>
                                            <p:cond delay="0"/>
                                          </p:stCondLst>
                                        </p:cTn>
                                        <p:tgtEl>
                                          <p:spTgt spid="4">
                                            <p:txEl>
                                              <p:pRg st="0" end="0"/>
                                            </p:txEl>
                                          </p:spTgt>
                                        </p:tgtEl>
                                      </p:cBhvr>
                                    </p:animEffect>
                                    <p:anim calcmode="lin" valueType="num">
                                      <p:cBhvr>
                                        <p:cTn id="8" dur="1822" tmFilter="0,0; 0.14,0.36; 0.43,0.73; 0.71,0.91; 1.0,1.0">
                                          <p:stCondLst>
                                            <p:cond delay="0"/>
                                          </p:stCondLst>
                                        </p:cTn>
                                        <p:tgtEl>
                                          <p:spTgt spid="4">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xEl>
                                              <p:pRg st="0" end="0"/>
                                            </p:txEl>
                                          </p:spTgt>
                                        </p:tgtEl>
                                      </p:cBhvr>
                                      <p:to x="100000" y="60000"/>
                                    </p:animScale>
                                    <p:animScale>
                                      <p:cBhvr>
                                        <p:cTn id="14" dur="166" decel="50000">
                                          <p:stCondLst>
                                            <p:cond delay="676"/>
                                          </p:stCondLst>
                                        </p:cTn>
                                        <p:tgtEl>
                                          <p:spTgt spid="4">
                                            <p:txEl>
                                              <p:pRg st="0" end="0"/>
                                            </p:txEl>
                                          </p:spTgt>
                                        </p:tgtEl>
                                      </p:cBhvr>
                                      <p:to x="100000" y="100000"/>
                                    </p:animScale>
                                    <p:animScale>
                                      <p:cBhvr>
                                        <p:cTn id="15" dur="26">
                                          <p:stCondLst>
                                            <p:cond delay="1312"/>
                                          </p:stCondLst>
                                        </p:cTn>
                                        <p:tgtEl>
                                          <p:spTgt spid="4">
                                            <p:txEl>
                                              <p:pRg st="0" end="0"/>
                                            </p:txEl>
                                          </p:spTgt>
                                        </p:tgtEl>
                                      </p:cBhvr>
                                      <p:to x="100000" y="80000"/>
                                    </p:animScale>
                                    <p:animScale>
                                      <p:cBhvr>
                                        <p:cTn id="16" dur="166" decel="50000">
                                          <p:stCondLst>
                                            <p:cond delay="1338"/>
                                          </p:stCondLst>
                                        </p:cTn>
                                        <p:tgtEl>
                                          <p:spTgt spid="4">
                                            <p:txEl>
                                              <p:pRg st="0" end="0"/>
                                            </p:txEl>
                                          </p:spTgt>
                                        </p:tgtEl>
                                      </p:cBhvr>
                                      <p:to x="100000" y="100000"/>
                                    </p:animScale>
                                    <p:animScale>
                                      <p:cBhvr>
                                        <p:cTn id="17" dur="26">
                                          <p:stCondLst>
                                            <p:cond delay="1642"/>
                                          </p:stCondLst>
                                        </p:cTn>
                                        <p:tgtEl>
                                          <p:spTgt spid="4">
                                            <p:txEl>
                                              <p:pRg st="0" end="0"/>
                                            </p:txEl>
                                          </p:spTgt>
                                        </p:tgtEl>
                                      </p:cBhvr>
                                      <p:to x="100000" y="90000"/>
                                    </p:animScale>
                                    <p:animScale>
                                      <p:cBhvr>
                                        <p:cTn id="18" dur="166" decel="50000">
                                          <p:stCondLst>
                                            <p:cond delay="1668"/>
                                          </p:stCondLst>
                                        </p:cTn>
                                        <p:tgtEl>
                                          <p:spTgt spid="4">
                                            <p:txEl>
                                              <p:pRg st="0" end="0"/>
                                            </p:txEl>
                                          </p:spTgt>
                                        </p:tgtEl>
                                      </p:cBhvr>
                                      <p:to x="100000" y="100000"/>
                                    </p:animScale>
                                    <p:animScale>
                                      <p:cBhvr>
                                        <p:cTn id="19" dur="26">
                                          <p:stCondLst>
                                            <p:cond delay="1808"/>
                                          </p:stCondLst>
                                        </p:cTn>
                                        <p:tgtEl>
                                          <p:spTgt spid="4">
                                            <p:txEl>
                                              <p:pRg st="0" end="0"/>
                                            </p:txEl>
                                          </p:spTgt>
                                        </p:tgtEl>
                                      </p:cBhvr>
                                      <p:to x="100000" y="95000"/>
                                    </p:animScale>
                                    <p:animScale>
                                      <p:cBhvr>
                                        <p:cTn id="20" dur="166" decel="50000">
                                          <p:stCondLst>
                                            <p:cond delay="1834"/>
                                          </p:stCondLst>
                                        </p:cTn>
                                        <p:tgtEl>
                                          <p:spTgt spid="4">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5">
                                            <p:txEl>
                                              <p:pRg st="0" end="0"/>
                                            </p:txEl>
                                          </p:spTgt>
                                        </p:tgtEl>
                                        <p:attrNameLst>
                                          <p:attrName>style.visibility</p:attrName>
                                        </p:attrNameLst>
                                      </p:cBhvr>
                                      <p:to>
                                        <p:strVal val="visible"/>
                                      </p:to>
                                    </p:set>
                                    <p:animEffect transition="in" filter="wipe(down)">
                                      <p:cBhvr>
                                        <p:cTn id="25" dur="580">
                                          <p:stCondLst>
                                            <p:cond delay="0"/>
                                          </p:stCondLst>
                                        </p:cTn>
                                        <p:tgtEl>
                                          <p:spTgt spid="5">
                                            <p:txEl>
                                              <p:pRg st="0" end="0"/>
                                            </p:txEl>
                                          </p:spTgt>
                                        </p:tgtEl>
                                      </p:cBhvr>
                                    </p:animEffect>
                                    <p:anim calcmode="lin" valueType="num">
                                      <p:cBhvr>
                                        <p:cTn id="26" dur="1822" tmFilter="0,0; 0.14,0.36; 0.43,0.73; 0.71,0.91; 1.0,1.0">
                                          <p:stCondLst>
                                            <p:cond delay="0"/>
                                          </p:stCondLst>
                                        </p:cTn>
                                        <p:tgtEl>
                                          <p:spTgt spid="5">
                                            <p:txEl>
                                              <p:pRg st="0" end="0"/>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5">
                                            <p:txEl>
                                              <p:pRg st="0" end="0"/>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5">
                                            <p:txEl>
                                              <p:pRg st="0" end="0"/>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5">
                                            <p:txEl>
                                              <p:pRg st="0" end="0"/>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5">
                                            <p:txEl>
                                              <p:pRg st="0" end="0"/>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5">
                                            <p:txEl>
                                              <p:pRg st="0" end="0"/>
                                            </p:txEl>
                                          </p:spTgt>
                                        </p:tgtEl>
                                      </p:cBhvr>
                                      <p:to x="100000" y="60000"/>
                                    </p:animScale>
                                    <p:animScale>
                                      <p:cBhvr>
                                        <p:cTn id="32" dur="166" decel="50000">
                                          <p:stCondLst>
                                            <p:cond delay="676"/>
                                          </p:stCondLst>
                                        </p:cTn>
                                        <p:tgtEl>
                                          <p:spTgt spid="5">
                                            <p:txEl>
                                              <p:pRg st="0" end="0"/>
                                            </p:txEl>
                                          </p:spTgt>
                                        </p:tgtEl>
                                      </p:cBhvr>
                                      <p:to x="100000" y="100000"/>
                                    </p:animScale>
                                    <p:animScale>
                                      <p:cBhvr>
                                        <p:cTn id="33" dur="26">
                                          <p:stCondLst>
                                            <p:cond delay="1312"/>
                                          </p:stCondLst>
                                        </p:cTn>
                                        <p:tgtEl>
                                          <p:spTgt spid="5">
                                            <p:txEl>
                                              <p:pRg st="0" end="0"/>
                                            </p:txEl>
                                          </p:spTgt>
                                        </p:tgtEl>
                                      </p:cBhvr>
                                      <p:to x="100000" y="80000"/>
                                    </p:animScale>
                                    <p:animScale>
                                      <p:cBhvr>
                                        <p:cTn id="34" dur="166" decel="50000">
                                          <p:stCondLst>
                                            <p:cond delay="1338"/>
                                          </p:stCondLst>
                                        </p:cTn>
                                        <p:tgtEl>
                                          <p:spTgt spid="5">
                                            <p:txEl>
                                              <p:pRg st="0" end="0"/>
                                            </p:txEl>
                                          </p:spTgt>
                                        </p:tgtEl>
                                      </p:cBhvr>
                                      <p:to x="100000" y="100000"/>
                                    </p:animScale>
                                    <p:animScale>
                                      <p:cBhvr>
                                        <p:cTn id="35" dur="26">
                                          <p:stCondLst>
                                            <p:cond delay="1642"/>
                                          </p:stCondLst>
                                        </p:cTn>
                                        <p:tgtEl>
                                          <p:spTgt spid="5">
                                            <p:txEl>
                                              <p:pRg st="0" end="0"/>
                                            </p:txEl>
                                          </p:spTgt>
                                        </p:tgtEl>
                                      </p:cBhvr>
                                      <p:to x="100000" y="90000"/>
                                    </p:animScale>
                                    <p:animScale>
                                      <p:cBhvr>
                                        <p:cTn id="36" dur="166" decel="50000">
                                          <p:stCondLst>
                                            <p:cond delay="1668"/>
                                          </p:stCondLst>
                                        </p:cTn>
                                        <p:tgtEl>
                                          <p:spTgt spid="5">
                                            <p:txEl>
                                              <p:pRg st="0" end="0"/>
                                            </p:txEl>
                                          </p:spTgt>
                                        </p:tgtEl>
                                      </p:cBhvr>
                                      <p:to x="100000" y="100000"/>
                                    </p:animScale>
                                    <p:animScale>
                                      <p:cBhvr>
                                        <p:cTn id="37" dur="26">
                                          <p:stCondLst>
                                            <p:cond delay="1808"/>
                                          </p:stCondLst>
                                        </p:cTn>
                                        <p:tgtEl>
                                          <p:spTgt spid="5">
                                            <p:txEl>
                                              <p:pRg st="0" end="0"/>
                                            </p:txEl>
                                          </p:spTgt>
                                        </p:tgtEl>
                                      </p:cBhvr>
                                      <p:to x="100000" y="95000"/>
                                    </p:animScale>
                                    <p:animScale>
                                      <p:cBhvr>
                                        <p:cTn id="38" dur="166" decel="50000">
                                          <p:stCondLst>
                                            <p:cond delay="1834"/>
                                          </p:stCondLst>
                                        </p:cTn>
                                        <p:tgtEl>
                                          <p:spTgt spid="5">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Marcador de contenido"/>
          <p:cNvSpPr>
            <a:spLocks noGrp="1"/>
          </p:cNvSpPr>
          <p:nvPr>
            <p:ph idx="1"/>
          </p:nvPr>
        </p:nvSpPr>
        <p:spPr>
          <a:xfrm>
            <a:off x="899592" y="4725144"/>
            <a:ext cx="7416824" cy="1944216"/>
          </a:xfrm>
        </p:spPr>
        <p:txBody>
          <a:bodyPr>
            <a:noAutofit/>
          </a:bodyPr>
          <a:lstStyle/>
          <a:p>
            <a:pPr marL="0" indent="0" algn="ctr">
              <a:buNone/>
            </a:pPr>
            <a:r>
              <a:rPr lang="es-CO" b="1" i="1" dirty="0" smtClean="0">
                <a:solidFill>
                  <a:srgbClr val="0070C0"/>
                </a:solidFill>
                <a:latin typeface="Agency FB" pitchFamily="34" charset="0"/>
              </a:rPr>
              <a:t>Seguidamente mostraremos diferentes tipos de consumo: </a:t>
            </a:r>
          </a:p>
          <a:p>
            <a:pPr marL="0" indent="0" algn="ctr">
              <a:buNone/>
            </a:pPr>
            <a:r>
              <a:rPr lang="es-CO" sz="2800" i="1" dirty="0" smtClean="0"/>
              <a:t>Se pueden distinguir por lo menos cinco.</a:t>
            </a:r>
            <a:endParaRPr lang="es-CO" sz="2800" i="1" dirty="0"/>
          </a:p>
        </p:txBody>
      </p:sp>
      <p:sp>
        <p:nvSpPr>
          <p:cNvPr id="7" name="6 Elipse"/>
          <p:cNvSpPr/>
          <p:nvPr/>
        </p:nvSpPr>
        <p:spPr>
          <a:xfrm>
            <a:off x="395536" y="332656"/>
            <a:ext cx="4176464" cy="3960440"/>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2400" i="1" dirty="0">
                <a:solidFill>
                  <a:srgbClr val="002060"/>
                </a:solidFill>
              </a:rPr>
              <a:t>Generalmente las personas deciden detener su consumo de drogas y buscar tratamiento cuando las consecuencias negativas pesan más que las positivas. Antes de eso rara vez lo hacen.</a:t>
            </a:r>
          </a:p>
        </p:txBody>
      </p:sp>
      <p:pic>
        <p:nvPicPr>
          <p:cNvPr id="5122" name="Picture 2" descr="https://fbcdn-sphotos-g-a.akamaihd.net/hphotos-ak-ash3/p480x480/643954_438962096156795_1388926915_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8024" y="332656"/>
            <a:ext cx="4118248" cy="39604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721704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heel(1)">
                                      <p:cBhvr>
                                        <p:cTn id="7" dur="2000"/>
                                        <p:tgtEl>
                                          <p:spTgt spid="6">
                                            <p:txEl>
                                              <p:pRg st="0" end="0"/>
                                            </p:txEl>
                                          </p:spTgt>
                                        </p:tgtEl>
                                      </p:cBhvr>
                                    </p:animEffect>
                                  </p:childTnLst>
                                </p:cTn>
                              </p:par>
                              <p:par>
                                <p:cTn id="8" presetID="21" presetClass="entr" presetSubtype="1" fill="hold" nodeType="with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animEffect transition="in" filter="wheel(1)">
                                      <p:cBhvr>
                                        <p:cTn id="10" dur="20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3161972479"/>
              </p:ext>
            </p:extLst>
          </p:nvPr>
        </p:nvGraphicFramePr>
        <p:xfrm>
          <a:off x="457200" y="692696"/>
          <a:ext cx="8229600" cy="54334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50324107"/>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2610770465"/>
              </p:ext>
            </p:extLst>
          </p:nvPr>
        </p:nvGraphicFramePr>
        <p:xfrm>
          <a:off x="457200" y="476672"/>
          <a:ext cx="8229600" cy="56494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6298733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3083916899"/>
              </p:ext>
            </p:extLst>
          </p:nvPr>
        </p:nvGraphicFramePr>
        <p:xfrm>
          <a:off x="457200" y="332656"/>
          <a:ext cx="8229600" cy="61206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20397791"/>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CO" sz="3600" b="1" i="1" dirty="0" smtClean="0">
                <a:solidFill>
                  <a:srgbClr val="0070C0"/>
                </a:solidFill>
                <a:latin typeface="Agency FB" pitchFamily="34" charset="0"/>
              </a:rPr>
              <a:t>¿Cómo saber si un miembro de la familia tiene problemas con las drogas?</a:t>
            </a:r>
            <a:endParaRPr lang="es-CO" sz="3600" b="1" i="1" dirty="0">
              <a:solidFill>
                <a:srgbClr val="0070C0"/>
              </a:solidFill>
              <a:latin typeface="Agency FB" pitchFamily="34" charset="0"/>
            </a:endParaRPr>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1007020162"/>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0867977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6048672"/>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normAutofit fontScale="92500" lnSpcReduction="20000"/>
          </a:bodyPr>
          <a:lstStyle/>
          <a:p>
            <a:pPr marL="514350" indent="-514350">
              <a:buAutoNum type="arabicPeriod"/>
            </a:pPr>
            <a:r>
              <a:rPr lang="es-CO" b="1" dirty="0" smtClean="0"/>
              <a:t>Posesión de «parafernalia»:</a:t>
            </a:r>
            <a:r>
              <a:rPr lang="es-CO" dirty="0" smtClean="0"/>
              <a:t> quiere decir: </a:t>
            </a:r>
            <a:r>
              <a:rPr lang="es-CO" dirty="0"/>
              <a:t> </a:t>
            </a:r>
            <a:r>
              <a:rPr lang="es-CO" dirty="0">
                <a:latin typeface="Agency FB" pitchFamily="34" charset="0"/>
              </a:rPr>
              <a:t>Conjunto de utensilios, </a:t>
            </a:r>
            <a:r>
              <a:rPr lang="es-CO" dirty="0" smtClean="0">
                <a:latin typeface="Agency FB" pitchFamily="34" charset="0"/>
              </a:rPr>
              <a:t>adminículos, </a:t>
            </a:r>
            <a:r>
              <a:rPr lang="es-CO" dirty="0">
                <a:latin typeface="Agency FB" pitchFamily="34" charset="0"/>
              </a:rPr>
              <a:t>necesarios para un determinado uso</a:t>
            </a:r>
            <a:r>
              <a:rPr lang="es-CO" dirty="0" smtClean="0"/>
              <a:t>. </a:t>
            </a:r>
            <a:r>
              <a:rPr lang="es-CO" b="1" dirty="0" smtClean="0"/>
              <a:t>jeringas: papel para hacer cigarrillos, pipas, goteros, restos sospechosos de sustancias desconocidas y pastillas sin empaque.</a:t>
            </a:r>
          </a:p>
          <a:p>
            <a:pPr marL="514350" indent="-514350">
              <a:buAutoNum type="arabicPeriod"/>
            </a:pPr>
            <a:r>
              <a:rPr lang="es-CO" b="1" dirty="0" smtClean="0">
                <a:solidFill>
                  <a:srgbClr val="FF0000"/>
                </a:solidFill>
              </a:rPr>
              <a:t>Cambio de amigos: los nuevos tienen actitudes y comportamientos inusuales.</a:t>
            </a:r>
          </a:p>
          <a:p>
            <a:pPr marL="514350" indent="-514350">
              <a:buAutoNum type="arabicPeriod"/>
            </a:pPr>
            <a:r>
              <a:rPr lang="es-CO" b="1" dirty="0" smtClean="0">
                <a:solidFill>
                  <a:srgbClr val="0070C0"/>
                </a:solidFill>
              </a:rPr>
              <a:t>Gastos anormales de dinero.</a:t>
            </a:r>
            <a:r>
              <a:rPr lang="es-CO" dirty="0" smtClean="0"/>
              <a:t> </a:t>
            </a:r>
          </a:p>
          <a:p>
            <a:pPr marL="514350" indent="-514350">
              <a:buAutoNum type="arabicPeriod"/>
            </a:pPr>
            <a:r>
              <a:rPr lang="es-CO" b="1" dirty="0" smtClean="0">
                <a:solidFill>
                  <a:srgbClr val="002060"/>
                </a:solidFill>
              </a:rPr>
              <a:t>Desaparición de objetos o dinero de la casa</a:t>
            </a:r>
            <a:r>
              <a:rPr lang="es-CO" b="1" dirty="0">
                <a:solidFill>
                  <a:srgbClr val="002060"/>
                </a:solidFill>
              </a:rPr>
              <a:t>.</a:t>
            </a:r>
            <a:endParaRPr lang="es-CO" b="1" dirty="0" smtClean="0">
              <a:solidFill>
                <a:srgbClr val="002060"/>
              </a:solidFill>
            </a:endParaRPr>
          </a:p>
          <a:p>
            <a:pPr marL="514350" indent="-514350">
              <a:buAutoNum type="arabicPeriod"/>
            </a:pPr>
            <a:r>
              <a:rPr lang="es-CO" b="1" dirty="0" smtClean="0">
                <a:solidFill>
                  <a:srgbClr val="7030A0"/>
                </a:solidFill>
              </a:rPr>
              <a:t>Alteración del comportamiento.</a:t>
            </a:r>
          </a:p>
          <a:p>
            <a:pPr marL="514350" indent="-514350">
              <a:buAutoNum type="arabicPeriod"/>
            </a:pPr>
            <a:r>
              <a:rPr lang="es-CO" b="1" dirty="0" smtClean="0">
                <a:solidFill>
                  <a:schemeClr val="accent6">
                    <a:lumMod val="75000"/>
                  </a:schemeClr>
                </a:solidFill>
              </a:rPr>
              <a:t>Cambios bruscos de estado de ánimo.</a:t>
            </a:r>
          </a:p>
          <a:p>
            <a:pPr marL="514350" indent="-514350">
              <a:buAutoNum type="arabicPeriod"/>
            </a:pPr>
            <a:r>
              <a:rPr lang="es-CO" b="1" dirty="0" smtClean="0">
                <a:solidFill>
                  <a:schemeClr val="accent6">
                    <a:lumMod val="50000"/>
                  </a:schemeClr>
                </a:solidFill>
              </a:rPr>
              <a:t>Mentiras frecuentes sobre lo que estaba haciendo o con quién.  </a:t>
            </a:r>
            <a:endParaRPr lang="es-CO" b="1" dirty="0">
              <a:solidFill>
                <a:schemeClr val="accent6">
                  <a:lumMod val="50000"/>
                </a:schemeClr>
              </a:solidFill>
            </a:endParaRPr>
          </a:p>
        </p:txBody>
      </p:sp>
    </p:spTree>
    <p:extLst>
      <p:ext uri="{BB962C8B-B14F-4D97-AF65-F5344CB8AC3E}">
        <p14:creationId xmlns:p14="http://schemas.microsoft.com/office/powerpoint/2010/main" val="236546184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1000" fill="hold"/>
                                        <p:tgtEl>
                                          <p:spTgt spid="3">
                                            <p:bg/>
                                          </p:spTgt>
                                        </p:tgtEl>
                                        <p:attrNameLst>
                                          <p:attrName>ppt_w</p:attrName>
                                        </p:attrNameLst>
                                      </p:cBhvr>
                                      <p:tavLst>
                                        <p:tav tm="0">
                                          <p:val>
                                            <p:fltVal val="0"/>
                                          </p:val>
                                        </p:tav>
                                        <p:tav tm="100000">
                                          <p:val>
                                            <p:strVal val="#ppt_w"/>
                                          </p:val>
                                        </p:tav>
                                      </p:tavLst>
                                    </p:anim>
                                    <p:anim calcmode="lin" valueType="num">
                                      <p:cBhvr>
                                        <p:cTn id="8" dur="1000" fill="hold"/>
                                        <p:tgtEl>
                                          <p:spTgt spid="3">
                                            <p:bg/>
                                          </p:spTgt>
                                        </p:tgtEl>
                                        <p:attrNameLst>
                                          <p:attrName>ppt_h</p:attrName>
                                        </p:attrNameLst>
                                      </p:cBhvr>
                                      <p:tavLst>
                                        <p:tav tm="0">
                                          <p:val>
                                            <p:fltVal val="0"/>
                                          </p:val>
                                        </p:tav>
                                        <p:tav tm="100000">
                                          <p:val>
                                            <p:strVal val="#ppt_h"/>
                                          </p:val>
                                        </p:tav>
                                      </p:tavLst>
                                    </p:anim>
                                    <p:anim calcmode="lin" valueType="num">
                                      <p:cBhvr>
                                        <p:cTn id="9" dur="1000" fill="hold"/>
                                        <p:tgtEl>
                                          <p:spTgt spid="3">
                                            <p:bg/>
                                          </p:spTgt>
                                        </p:tgtEl>
                                        <p:attrNameLst>
                                          <p:attrName>style.rotation</p:attrName>
                                        </p:attrNameLst>
                                      </p:cBhvr>
                                      <p:tavLst>
                                        <p:tav tm="0">
                                          <p:val>
                                            <p:fltVal val="90"/>
                                          </p:val>
                                        </p:tav>
                                        <p:tav tm="100000">
                                          <p:val>
                                            <p:fltVal val="0"/>
                                          </p:val>
                                        </p:tav>
                                      </p:tavLst>
                                    </p:anim>
                                    <p:animEffect transition="in" filter="fade">
                                      <p:cBhvr>
                                        <p:cTn id="10" dur="1000"/>
                                        <p:tgtEl>
                                          <p:spTgt spid="3">
                                            <p:bg/>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p:cTn id="2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p:cTn id="31"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anim calcmode="lin" valueType="num">
                                      <p:cBhvr>
                                        <p:cTn id="39"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3" end="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3">
                                            <p:txEl>
                                              <p:pRg st="4" end="4"/>
                                            </p:txEl>
                                          </p:spTgt>
                                        </p:tgtEl>
                                        <p:attrNameLst>
                                          <p:attrName>style.visibility</p:attrName>
                                        </p:attrNameLst>
                                      </p:cBhvr>
                                      <p:to>
                                        <p:strVal val="visible"/>
                                      </p:to>
                                    </p:set>
                                    <p:anim calcmode="lin" valueType="num">
                                      <p:cBhvr>
                                        <p:cTn id="47"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4" end="4"/>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3">
                                            <p:txEl>
                                              <p:pRg st="5" end="5"/>
                                            </p:txEl>
                                          </p:spTgt>
                                        </p:tgtEl>
                                        <p:attrNameLst>
                                          <p:attrName>style.visibility</p:attrName>
                                        </p:attrNameLst>
                                      </p:cBhvr>
                                      <p:to>
                                        <p:strVal val="visible"/>
                                      </p:to>
                                    </p:set>
                                    <p:anim calcmode="lin" valueType="num">
                                      <p:cBhvr>
                                        <p:cTn id="55"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56"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57"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58" dur="1000"/>
                                        <p:tgtEl>
                                          <p:spTgt spid="3">
                                            <p:txEl>
                                              <p:pRg st="5" end="5"/>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grpId="0" nodeType="clickEffect">
                                  <p:stCondLst>
                                    <p:cond delay="0"/>
                                  </p:stCondLst>
                                  <p:childTnLst>
                                    <p:set>
                                      <p:cBhvr>
                                        <p:cTn id="62" dur="1" fill="hold">
                                          <p:stCondLst>
                                            <p:cond delay="0"/>
                                          </p:stCondLst>
                                        </p:cTn>
                                        <p:tgtEl>
                                          <p:spTgt spid="3">
                                            <p:txEl>
                                              <p:pRg st="6" end="6"/>
                                            </p:txEl>
                                          </p:spTgt>
                                        </p:tgtEl>
                                        <p:attrNameLst>
                                          <p:attrName>style.visibility</p:attrName>
                                        </p:attrNameLst>
                                      </p:cBhvr>
                                      <p:to>
                                        <p:strVal val="visible"/>
                                      </p:to>
                                    </p:set>
                                    <p:anim calcmode="lin" valueType="num">
                                      <p:cBhvr>
                                        <p:cTn id="63"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64"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65"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66"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6192688"/>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normAutofit fontScale="85000" lnSpcReduction="20000"/>
          </a:bodyPr>
          <a:lstStyle/>
          <a:p>
            <a:pPr marL="0" indent="0">
              <a:buNone/>
            </a:pPr>
            <a:r>
              <a:rPr lang="es-CO" dirty="0" smtClean="0"/>
              <a:t>8. </a:t>
            </a:r>
            <a:r>
              <a:rPr lang="es-CO" b="1" dirty="0" smtClean="0">
                <a:solidFill>
                  <a:srgbClr val="002060"/>
                </a:solidFill>
              </a:rPr>
              <a:t>Descuido personal.</a:t>
            </a:r>
          </a:p>
          <a:p>
            <a:pPr marL="0" indent="0">
              <a:buNone/>
            </a:pPr>
            <a:r>
              <a:rPr lang="es-CO" dirty="0" smtClean="0"/>
              <a:t>9. </a:t>
            </a:r>
            <a:r>
              <a:rPr lang="es-CO" b="1" dirty="0" smtClean="0">
                <a:solidFill>
                  <a:srgbClr val="FFFF00"/>
                </a:solidFill>
              </a:rPr>
              <a:t>Fracaso o deserción escolar o académica.</a:t>
            </a:r>
          </a:p>
          <a:p>
            <a:pPr marL="0" indent="0">
              <a:buNone/>
            </a:pPr>
            <a:r>
              <a:rPr lang="es-CO" dirty="0" smtClean="0"/>
              <a:t>10. </a:t>
            </a:r>
            <a:r>
              <a:rPr lang="es-CO" b="1" dirty="0" smtClean="0">
                <a:solidFill>
                  <a:srgbClr val="0070C0"/>
                </a:solidFill>
              </a:rPr>
              <a:t>Olores (pegante, marihuana).</a:t>
            </a:r>
          </a:p>
          <a:p>
            <a:pPr marL="0" indent="0">
              <a:buNone/>
            </a:pPr>
            <a:r>
              <a:rPr lang="es-CO" dirty="0" smtClean="0"/>
              <a:t>11. </a:t>
            </a:r>
            <a:r>
              <a:rPr lang="es-CO" b="1" dirty="0" smtClean="0">
                <a:solidFill>
                  <a:schemeClr val="accent4"/>
                </a:solidFill>
              </a:rPr>
              <a:t>Períodos inexplicables de enfermedad, malestar, ausencias o retardos.</a:t>
            </a:r>
          </a:p>
          <a:p>
            <a:pPr marL="0" indent="0">
              <a:buNone/>
            </a:pPr>
            <a:r>
              <a:rPr lang="es-CO" dirty="0" smtClean="0"/>
              <a:t>12. </a:t>
            </a:r>
            <a:r>
              <a:rPr lang="es-CO" b="1" dirty="0" smtClean="0">
                <a:solidFill>
                  <a:schemeClr val="tx1">
                    <a:lumMod val="65000"/>
                    <a:lumOff val="35000"/>
                  </a:schemeClr>
                </a:solidFill>
              </a:rPr>
              <a:t>Ruptura de vínculos familiares.</a:t>
            </a:r>
          </a:p>
          <a:p>
            <a:pPr marL="0" indent="0">
              <a:buNone/>
            </a:pPr>
            <a:r>
              <a:rPr lang="es-CO" dirty="0" smtClean="0"/>
              <a:t>13.</a:t>
            </a:r>
            <a:r>
              <a:rPr lang="es-CO" b="1" dirty="0" smtClean="0">
                <a:solidFill>
                  <a:srgbClr val="FF0000"/>
                </a:solidFill>
              </a:rPr>
              <a:t> Agresividad inmotivada.</a:t>
            </a:r>
          </a:p>
          <a:p>
            <a:pPr marL="0" indent="0">
              <a:buNone/>
            </a:pPr>
            <a:endParaRPr lang="es-CO" dirty="0" smtClean="0"/>
          </a:p>
          <a:p>
            <a:pPr marL="0" indent="0">
              <a:buNone/>
            </a:pPr>
            <a:r>
              <a:rPr lang="es-CO" dirty="0" smtClean="0"/>
              <a:t>Muchos de estos síntomas pueden ser parte del proceso de acomodo de la adolescencia, pero su presencia prolongada debe convertirse en una alerta; pocos de estos signos son indicadores seguros, pero algunos lo son, como el encontrar restos de droga o «parafernalia», que será con seguridad explicado diciendo «un amigo me lo dio a guardar». </a:t>
            </a:r>
            <a:endParaRPr lang="es-CO" dirty="0"/>
          </a:p>
        </p:txBody>
      </p:sp>
    </p:spTree>
    <p:extLst>
      <p:ext uri="{BB962C8B-B14F-4D97-AF65-F5344CB8AC3E}">
        <p14:creationId xmlns:p14="http://schemas.microsoft.com/office/powerpoint/2010/main" val="21846731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1000" fill="hold"/>
                                        <p:tgtEl>
                                          <p:spTgt spid="3">
                                            <p:bg/>
                                          </p:spTgt>
                                        </p:tgtEl>
                                        <p:attrNameLst>
                                          <p:attrName>ppt_w</p:attrName>
                                        </p:attrNameLst>
                                      </p:cBhvr>
                                      <p:tavLst>
                                        <p:tav tm="0">
                                          <p:val>
                                            <p:fltVal val="0"/>
                                          </p:val>
                                        </p:tav>
                                        <p:tav tm="100000">
                                          <p:val>
                                            <p:strVal val="#ppt_w"/>
                                          </p:val>
                                        </p:tav>
                                      </p:tavLst>
                                    </p:anim>
                                    <p:anim calcmode="lin" valueType="num">
                                      <p:cBhvr>
                                        <p:cTn id="8" dur="1000" fill="hold"/>
                                        <p:tgtEl>
                                          <p:spTgt spid="3">
                                            <p:bg/>
                                          </p:spTgt>
                                        </p:tgtEl>
                                        <p:attrNameLst>
                                          <p:attrName>ppt_h</p:attrName>
                                        </p:attrNameLst>
                                      </p:cBhvr>
                                      <p:tavLst>
                                        <p:tav tm="0">
                                          <p:val>
                                            <p:fltVal val="0"/>
                                          </p:val>
                                        </p:tav>
                                        <p:tav tm="100000">
                                          <p:val>
                                            <p:strVal val="#ppt_h"/>
                                          </p:val>
                                        </p:tav>
                                      </p:tavLst>
                                    </p:anim>
                                    <p:anim calcmode="lin" valueType="num">
                                      <p:cBhvr>
                                        <p:cTn id="9" dur="1000" fill="hold"/>
                                        <p:tgtEl>
                                          <p:spTgt spid="3">
                                            <p:bg/>
                                          </p:spTgt>
                                        </p:tgtEl>
                                        <p:attrNameLst>
                                          <p:attrName>style.rotation</p:attrName>
                                        </p:attrNameLst>
                                      </p:cBhvr>
                                      <p:tavLst>
                                        <p:tav tm="0">
                                          <p:val>
                                            <p:fltVal val="90"/>
                                          </p:val>
                                        </p:tav>
                                        <p:tav tm="100000">
                                          <p:val>
                                            <p:fltVal val="0"/>
                                          </p:val>
                                        </p:tav>
                                      </p:tavLst>
                                    </p:anim>
                                    <p:animEffect transition="in" filter="fade">
                                      <p:cBhvr>
                                        <p:cTn id="10" dur="1000"/>
                                        <p:tgtEl>
                                          <p:spTgt spid="3">
                                            <p:bg/>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p:cTn id="2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p:cTn id="31"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anim calcmode="lin" valueType="num">
                                      <p:cBhvr>
                                        <p:cTn id="39"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3" end="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3">
                                            <p:txEl>
                                              <p:pRg st="4" end="4"/>
                                            </p:txEl>
                                          </p:spTgt>
                                        </p:tgtEl>
                                        <p:attrNameLst>
                                          <p:attrName>style.visibility</p:attrName>
                                        </p:attrNameLst>
                                      </p:cBhvr>
                                      <p:to>
                                        <p:strVal val="visible"/>
                                      </p:to>
                                    </p:set>
                                    <p:anim calcmode="lin" valueType="num">
                                      <p:cBhvr>
                                        <p:cTn id="47"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4" end="4"/>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3">
                                            <p:txEl>
                                              <p:pRg st="5" end="5"/>
                                            </p:txEl>
                                          </p:spTgt>
                                        </p:tgtEl>
                                        <p:attrNameLst>
                                          <p:attrName>style.visibility</p:attrName>
                                        </p:attrNameLst>
                                      </p:cBhvr>
                                      <p:to>
                                        <p:strVal val="visible"/>
                                      </p:to>
                                    </p:set>
                                    <p:anim calcmode="lin" valueType="num">
                                      <p:cBhvr>
                                        <p:cTn id="55"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56"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57"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58" dur="1000"/>
                                        <p:tgtEl>
                                          <p:spTgt spid="3">
                                            <p:txEl>
                                              <p:pRg st="5" end="5"/>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grpId="0" nodeType="clickEffect">
                                  <p:stCondLst>
                                    <p:cond delay="0"/>
                                  </p:stCondLst>
                                  <p:childTnLst>
                                    <p:set>
                                      <p:cBhvr>
                                        <p:cTn id="62" dur="1" fill="hold">
                                          <p:stCondLst>
                                            <p:cond delay="0"/>
                                          </p:stCondLst>
                                        </p:cTn>
                                        <p:tgtEl>
                                          <p:spTgt spid="3">
                                            <p:txEl>
                                              <p:pRg st="7" end="7"/>
                                            </p:txEl>
                                          </p:spTgt>
                                        </p:tgtEl>
                                        <p:attrNameLst>
                                          <p:attrName>style.visibility</p:attrName>
                                        </p:attrNameLst>
                                      </p:cBhvr>
                                      <p:to>
                                        <p:strVal val="visible"/>
                                      </p:to>
                                    </p:set>
                                    <p:anim calcmode="lin" valueType="num">
                                      <p:cBhvr>
                                        <p:cTn id="63" dur="1000" fill="hold"/>
                                        <p:tgtEl>
                                          <p:spTgt spid="3">
                                            <p:txEl>
                                              <p:pRg st="7" end="7"/>
                                            </p:txEl>
                                          </p:spTgt>
                                        </p:tgtEl>
                                        <p:attrNameLst>
                                          <p:attrName>ppt_w</p:attrName>
                                        </p:attrNameLst>
                                      </p:cBhvr>
                                      <p:tavLst>
                                        <p:tav tm="0">
                                          <p:val>
                                            <p:fltVal val="0"/>
                                          </p:val>
                                        </p:tav>
                                        <p:tav tm="100000">
                                          <p:val>
                                            <p:strVal val="#ppt_w"/>
                                          </p:val>
                                        </p:tav>
                                      </p:tavLst>
                                    </p:anim>
                                    <p:anim calcmode="lin" valueType="num">
                                      <p:cBhvr>
                                        <p:cTn id="64" dur="1000" fill="hold"/>
                                        <p:tgtEl>
                                          <p:spTgt spid="3">
                                            <p:txEl>
                                              <p:pRg st="7" end="7"/>
                                            </p:txEl>
                                          </p:spTgt>
                                        </p:tgtEl>
                                        <p:attrNameLst>
                                          <p:attrName>ppt_h</p:attrName>
                                        </p:attrNameLst>
                                      </p:cBhvr>
                                      <p:tavLst>
                                        <p:tav tm="0">
                                          <p:val>
                                            <p:fltVal val="0"/>
                                          </p:val>
                                        </p:tav>
                                        <p:tav tm="100000">
                                          <p:val>
                                            <p:strVal val="#ppt_h"/>
                                          </p:val>
                                        </p:tav>
                                      </p:tavLst>
                                    </p:anim>
                                    <p:anim calcmode="lin" valueType="num">
                                      <p:cBhvr>
                                        <p:cTn id="65" dur="1000" fill="hold"/>
                                        <p:tgtEl>
                                          <p:spTgt spid="3">
                                            <p:txEl>
                                              <p:pRg st="7" end="7"/>
                                            </p:txEl>
                                          </p:spTgt>
                                        </p:tgtEl>
                                        <p:attrNameLst>
                                          <p:attrName>style.rotation</p:attrName>
                                        </p:attrNameLst>
                                      </p:cBhvr>
                                      <p:tavLst>
                                        <p:tav tm="0">
                                          <p:val>
                                            <p:fltVal val="90"/>
                                          </p:val>
                                        </p:tav>
                                        <p:tav tm="100000">
                                          <p:val>
                                            <p:fltVal val="0"/>
                                          </p:val>
                                        </p:tav>
                                      </p:tavLst>
                                    </p:anim>
                                    <p:animEffect transition="in" filter="fade">
                                      <p:cBhvr>
                                        <p:cTn id="66" dur="1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b="1" i="1" dirty="0" smtClean="0">
                <a:solidFill>
                  <a:srgbClr val="0070C0"/>
                </a:solidFill>
                <a:latin typeface="Agency FB" pitchFamily="34" charset="0"/>
              </a:rPr>
              <a:t>¿Qué hacer si un miembro de la familia necesita tratamiento?</a:t>
            </a:r>
            <a:endParaRPr lang="es-CO" b="1" i="1" dirty="0">
              <a:solidFill>
                <a:srgbClr val="0070C0"/>
              </a:solidFill>
              <a:latin typeface="Agency FB" pitchFamily="34" charset="0"/>
            </a:endParaRPr>
          </a:p>
        </p:txBody>
      </p:sp>
      <p:sp>
        <p:nvSpPr>
          <p:cNvPr id="3" name="2 Marcador de contenido"/>
          <p:cNvSpPr>
            <a:spLocks noGrp="1"/>
          </p:cNvSpPr>
          <p:nvPr>
            <p:ph idx="1"/>
          </p:nvPr>
        </p:nvSpPr>
        <p:spPr>
          <a:xfrm>
            <a:off x="4427984" y="1600200"/>
            <a:ext cx="4258816" cy="4525963"/>
          </a:xfrm>
        </p:spPr>
        <p:txBody>
          <a:bodyPr>
            <a:normAutofit fontScale="85000" lnSpcReduction="20000"/>
          </a:bodyPr>
          <a:lstStyle/>
          <a:p>
            <a:pPr marL="0" indent="0">
              <a:buNone/>
            </a:pPr>
            <a:r>
              <a:rPr lang="es-CO" dirty="0" smtClean="0"/>
              <a:t>Existe una cantidad de tratamientos, inspirados en diferentes modelos, sobre los que usted puede encontrar abundante literatura en internet. </a:t>
            </a:r>
          </a:p>
          <a:p>
            <a:pPr marL="0" indent="0">
              <a:buNone/>
            </a:pPr>
            <a:r>
              <a:rPr lang="es-CO" dirty="0" smtClean="0"/>
              <a:t>Sólo hacemos comentarios básicos pero recuerde que, desafortunadamente, en este campo también hay quienes se aprovechan del dolor y la angustia ajenas. </a:t>
            </a:r>
            <a:endParaRPr lang="es-CO" dirty="0"/>
          </a:p>
        </p:txBody>
      </p:sp>
      <p:pic>
        <p:nvPicPr>
          <p:cNvPr id="1026" name="Picture 2" descr="http://t0.gstatic.com/images?q=tbn:ANd9GcQlx_Lqrd1ZAqFgbJ58USsdX1s4DZbdNud-_Fj-GOUqTzQIB7aLS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131" y="1628800"/>
            <a:ext cx="3384375" cy="3096344"/>
          </a:xfrm>
          <a:prstGeom prst="rect">
            <a:avLst/>
          </a:prstGeom>
          <a:noFill/>
          <a:extLst>
            <a:ext uri="{909E8E84-426E-40DD-AFC4-6F175D3DCCD1}">
              <a14:hiddenFill xmlns:a14="http://schemas.microsoft.com/office/drawing/2010/main">
                <a:solidFill>
                  <a:srgbClr val="FFFFFF"/>
                </a:solidFill>
              </a14:hiddenFill>
            </a:ext>
          </a:extLst>
        </p:spPr>
      </p:pic>
      <p:sp>
        <p:nvSpPr>
          <p:cNvPr id="4" name="3 Rectángulo"/>
          <p:cNvSpPr/>
          <p:nvPr/>
        </p:nvSpPr>
        <p:spPr>
          <a:xfrm>
            <a:off x="179512" y="4751495"/>
            <a:ext cx="4176464" cy="1754326"/>
          </a:xfrm>
          <a:prstGeom prst="rect">
            <a:avLst/>
          </a:prstGeom>
        </p:spPr>
        <p:txBody>
          <a:bodyPr wrap="square">
            <a:spAutoFit/>
          </a:bodyPr>
          <a:lstStyle/>
          <a:p>
            <a:pPr algn="ctr"/>
            <a:r>
              <a:rPr lang="es-CO" dirty="0"/>
              <a:t>Aquí cabe perfectamente el concejo del </a:t>
            </a:r>
            <a:r>
              <a:rPr lang="es-CO" dirty="0" smtClean="0"/>
              <a:t>apóstol </a:t>
            </a:r>
            <a:r>
              <a:rPr lang="es-CO" dirty="0"/>
              <a:t>Pablo: </a:t>
            </a:r>
            <a:r>
              <a:rPr lang="es-CO" b="1" baseline="30000" dirty="0" smtClean="0"/>
              <a:t>«</a:t>
            </a:r>
            <a:r>
              <a:rPr lang="es-CO" b="1" dirty="0" smtClean="0">
                <a:latin typeface="Agency FB" pitchFamily="34" charset="0"/>
              </a:rPr>
              <a:t>Hermanos</a:t>
            </a:r>
            <a:r>
              <a:rPr lang="es-CO" b="1" dirty="0">
                <a:latin typeface="Agency FB" pitchFamily="34" charset="0"/>
              </a:rPr>
              <a:t>, si alguno es sorprendido en alguna </a:t>
            </a:r>
            <a:r>
              <a:rPr lang="es-CO" b="1" dirty="0" smtClean="0">
                <a:latin typeface="Agency FB" pitchFamily="34" charset="0"/>
              </a:rPr>
              <a:t>falta,</a:t>
            </a:r>
            <a:r>
              <a:rPr lang="es-CO" b="1" baseline="30000" dirty="0">
                <a:latin typeface="Agency FB" pitchFamily="34" charset="0"/>
              </a:rPr>
              <a:t> </a:t>
            </a:r>
            <a:r>
              <a:rPr lang="es-CO" b="1" dirty="0" smtClean="0">
                <a:latin typeface="Agency FB" pitchFamily="34" charset="0"/>
              </a:rPr>
              <a:t>vosotros </a:t>
            </a:r>
            <a:r>
              <a:rPr lang="es-CO" b="1" dirty="0">
                <a:latin typeface="Agency FB" pitchFamily="34" charset="0"/>
              </a:rPr>
              <a:t>que sois espirituales, restauradlo con espíritu de mansedumbre, considerándote a ti mismo, no sea que tú también seas </a:t>
            </a:r>
            <a:r>
              <a:rPr lang="es-CO" b="1" dirty="0" smtClean="0">
                <a:latin typeface="Agency FB" pitchFamily="34" charset="0"/>
              </a:rPr>
              <a:t>tentado</a:t>
            </a:r>
            <a:r>
              <a:rPr lang="es-CO" dirty="0" smtClean="0"/>
              <a:t>»</a:t>
            </a:r>
            <a:r>
              <a:rPr lang="es-CO" dirty="0" smtClean="0">
                <a:solidFill>
                  <a:srgbClr val="FF0000"/>
                </a:solidFill>
              </a:rPr>
              <a:t> (Gal.6:1).</a:t>
            </a:r>
            <a:endParaRPr lang="es-CO" dirty="0">
              <a:solidFill>
                <a:srgbClr val="FF0000"/>
              </a:solidFill>
            </a:endParaRPr>
          </a:p>
        </p:txBody>
      </p:sp>
    </p:spTree>
    <p:extLst>
      <p:ext uri="{BB962C8B-B14F-4D97-AF65-F5344CB8AC3E}">
        <p14:creationId xmlns:p14="http://schemas.microsoft.com/office/powerpoint/2010/main" val="3573388951"/>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wheel(1)">
                                      <p:cBhvr>
                                        <p:cTn id="15" dur="2000"/>
                                        <p:tgtEl>
                                          <p:spTgt spid="3">
                                            <p:txEl>
                                              <p:pRg st="0" end="0"/>
                                            </p:txEl>
                                          </p:spTgt>
                                        </p:tgtEl>
                                      </p:cBhvr>
                                    </p:animEffect>
                                  </p:childTnLst>
                                </p:cTn>
                              </p:par>
                              <p:par>
                                <p:cTn id="16" presetID="21" presetClass="entr" presetSubtype="1" fill="hold" nodeType="with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wheel(1)">
                                      <p:cBhvr>
                                        <p:cTn id="18"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6048672"/>
          </a:xfrm>
          <a:gradFill>
            <a:gsLst>
              <a:gs pos="0">
                <a:srgbClr val="FFEFD1"/>
              </a:gs>
              <a:gs pos="64999">
                <a:srgbClr val="F0EBD5"/>
              </a:gs>
              <a:gs pos="100000">
                <a:srgbClr val="D1C39F"/>
              </a:gs>
            </a:gsLst>
            <a:lin ang="5400000" scaled="0"/>
          </a:gradFill>
        </p:spPr>
        <p:txBody>
          <a:bodyPr>
            <a:normAutofit fontScale="92500"/>
          </a:bodyPr>
          <a:lstStyle/>
          <a:p>
            <a:pPr marL="514350" indent="-514350">
              <a:buAutoNum type="arabicPeriod"/>
            </a:pPr>
            <a:r>
              <a:rPr lang="es-CO" b="1" dirty="0" smtClean="0"/>
              <a:t>Recuerde que tenemos un Dios infinitamente bueno, que nos ama, y con toda seguridad, Él escuchará su oración. El apóstol Pedro nos dice:</a:t>
            </a:r>
            <a:r>
              <a:rPr lang="es-CO" dirty="0" smtClean="0"/>
              <a:t> «</a:t>
            </a:r>
            <a:r>
              <a:rPr lang="es-CO" dirty="0" smtClean="0">
                <a:latin typeface="Agency FB" pitchFamily="34" charset="0"/>
              </a:rPr>
              <a:t>Echad </a:t>
            </a:r>
            <a:r>
              <a:rPr lang="es-CO" dirty="0">
                <a:latin typeface="Agency FB" pitchFamily="34" charset="0"/>
              </a:rPr>
              <a:t>toda vuestra ansiedad sobre él, porque él tiene cuidado de </a:t>
            </a:r>
            <a:r>
              <a:rPr lang="es-CO" dirty="0" smtClean="0">
                <a:latin typeface="Agency FB" pitchFamily="34" charset="0"/>
              </a:rPr>
              <a:t>vosotros</a:t>
            </a:r>
            <a:r>
              <a:rPr lang="es-CO" dirty="0" smtClean="0"/>
              <a:t>» </a:t>
            </a:r>
            <a:r>
              <a:rPr lang="es-CO" dirty="0" smtClean="0">
                <a:solidFill>
                  <a:srgbClr val="FF0000"/>
                </a:solidFill>
              </a:rPr>
              <a:t>(1Ped.5:7).</a:t>
            </a:r>
          </a:p>
          <a:p>
            <a:pPr marL="514350" indent="-514350">
              <a:buAutoNum type="arabicPeriod"/>
            </a:pPr>
            <a:r>
              <a:rPr lang="es-CO" b="1" dirty="0" smtClean="0"/>
              <a:t>Modelos basados en Alcohólicos Anónimos /12 pasos:</a:t>
            </a:r>
            <a:r>
              <a:rPr lang="es-CO" dirty="0" smtClean="0"/>
              <a:t> bastante comunes. Son adecuados cuando se utilizan bien.</a:t>
            </a:r>
          </a:p>
          <a:p>
            <a:pPr marL="514350" indent="-514350">
              <a:buAutoNum type="arabicPeriod"/>
            </a:pPr>
            <a:r>
              <a:rPr lang="es-CO" b="1" dirty="0" smtClean="0"/>
              <a:t>Comunidad terapéutica:</a:t>
            </a:r>
            <a:r>
              <a:rPr lang="es-CO" dirty="0" smtClean="0"/>
              <a:t> apropiada en casos de consumo compulsivo y prolongado.</a:t>
            </a:r>
          </a:p>
          <a:p>
            <a:pPr marL="514350" indent="-514350">
              <a:buAutoNum type="arabicPeriod"/>
            </a:pPr>
            <a:r>
              <a:rPr lang="es-CO" b="1" dirty="0" smtClean="0"/>
              <a:t>Internado de corto plazo (tres meses):</a:t>
            </a:r>
            <a:r>
              <a:rPr lang="es-CO" dirty="0" smtClean="0"/>
              <a:t> pida que le expliquen el procedimiento.  </a:t>
            </a:r>
            <a:endParaRPr lang="es-CO" dirty="0"/>
          </a:p>
        </p:txBody>
      </p:sp>
    </p:spTree>
    <p:extLst>
      <p:ext uri="{BB962C8B-B14F-4D97-AF65-F5344CB8AC3E}">
        <p14:creationId xmlns:p14="http://schemas.microsoft.com/office/powerpoint/2010/main" val="1530308739"/>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1000" fill="hold"/>
                                        <p:tgtEl>
                                          <p:spTgt spid="3">
                                            <p:bg/>
                                          </p:spTgt>
                                        </p:tgtEl>
                                        <p:attrNameLst>
                                          <p:attrName>ppt_w</p:attrName>
                                        </p:attrNameLst>
                                      </p:cBhvr>
                                      <p:tavLst>
                                        <p:tav tm="0">
                                          <p:val>
                                            <p:fltVal val="0"/>
                                          </p:val>
                                        </p:tav>
                                        <p:tav tm="100000">
                                          <p:val>
                                            <p:strVal val="#ppt_w"/>
                                          </p:val>
                                        </p:tav>
                                      </p:tavLst>
                                    </p:anim>
                                    <p:anim calcmode="lin" valueType="num">
                                      <p:cBhvr>
                                        <p:cTn id="8" dur="1000" fill="hold"/>
                                        <p:tgtEl>
                                          <p:spTgt spid="3">
                                            <p:bg/>
                                          </p:spTgt>
                                        </p:tgtEl>
                                        <p:attrNameLst>
                                          <p:attrName>ppt_h</p:attrName>
                                        </p:attrNameLst>
                                      </p:cBhvr>
                                      <p:tavLst>
                                        <p:tav tm="0">
                                          <p:val>
                                            <p:fltVal val="0"/>
                                          </p:val>
                                        </p:tav>
                                        <p:tav tm="100000">
                                          <p:val>
                                            <p:strVal val="#ppt_h"/>
                                          </p:val>
                                        </p:tav>
                                      </p:tavLst>
                                    </p:anim>
                                    <p:anim calcmode="lin" valueType="num">
                                      <p:cBhvr>
                                        <p:cTn id="9" dur="1000" fill="hold"/>
                                        <p:tgtEl>
                                          <p:spTgt spid="3">
                                            <p:bg/>
                                          </p:spTgt>
                                        </p:tgtEl>
                                        <p:attrNameLst>
                                          <p:attrName>style.rotation</p:attrName>
                                        </p:attrNameLst>
                                      </p:cBhvr>
                                      <p:tavLst>
                                        <p:tav tm="0">
                                          <p:val>
                                            <p:fltVal val="90"/>
                                          </p:val>
                                        </p:tav>
                                        <p:tav tm="100000">
                                          <p:val>
                                            <p:fltVal val="0"/>
                                          </p:val>
                                        </p:tav>
                                      </p:tavLst>
                                    </p:anim>
                                    <p:animEffect transition="in" filter="fade">
                                      <p:cBhvr>
                                        <p:cTn id="10" dur="1000"/>
                                        <p:tgtEl>
                                          <p:spTgt spid="3">
                                            <p:bg/>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p:cTn id="2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p:cTn id="31"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anim calcmode="lin" valueType="num">
                                      <p:cBhvr>
                                        <p:cTn id="39"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8229600" cy="5832648"/>
          </a:xfrm>
          <a:gradFill>
            <a:gsLst>
              <a:gs pos="0">
                <a:srgbClr val="FFEFD1"/>
              </a:gs>
              <a:gs pos="64999">
                <a:srgbClr val="F0EBD5"/>
              </a:gs>
              <a:gs pos="100000">
                <a:srgbClr val="D1C39F"/>
              </a:gs>
            </a:gsLst>
            <a:lin ang="5400000" scaled="0"/>
          </a:gradFill>
        </p:spPr>
        <p:txBody>
          <a:bodyPr>
            <a:normAutofit fontScale="92500" lnSpcReduction="20000"/>
          </a:bodyPr>
          <a:lstStyle/>
          <a:p>
            <a:pPr marL="0" indent="0">
              <a:buNone/>
            </a:pPr>
            <a:r>
              <a:rPr lang="es-CO" dirty="0" smtClean="0"/>
              <a:t>5. </a:t>
            </a:r>
            <a:r>
              <a:rPr lang="es-CO" b="1" dirty="0" smtClean="0"/>
              <a:t>Farmacoterapia y tratamientos de sustitución:</a:t>
            </a:r>
            <a:r>
              <a:rPr lang="es-CO" dirty="0" smtClean="0"/>
              <a:t> no son un tratamiento, sólo un apoyo y no siempre necesario.</a:t>
            </a:r>
          </a:p>
          <a:p>
            <a:pPr marL="0" indent="0">
              <a:buNone/>
            </a:pPr>
            <a:r>
              <a:rPr lang="es-CO" dirty="0" smtClean="0"/>
              <a:t>6. </a:t>
            </a:r>
            <a:r>
              <a:rPr lang="es-CO" b="1" dirty="0" smtClean="0"/>
              <a:t>Clínicas psiquiátricas y hospitales mentales:</a:t>
            </a:r>
            <a:r>
              <a:rPr lang="es-CO" dirty="0" smtClean="0"/>
              <a:t> completamente inapropiados para este tipo de problemas en el 95% de los casos.</a:t>
            </a:r>
          </a:p>
          <a:p>
            <a:pPr marL="0" indent="0">
              <a:buNone/>
            </a:pPr>
            <a:r>
              <a:rPr lang="es-CO" dirty="0" smtClean="0"/>
              <a:t>7. </a:t>
            </a:r>
            <a:r>
              <a:rPr lang="es-CO" b="1" dirty="0" smtClean="0"/>
              <a:t>Tratamiento ambulatorio intensivo:</a:t>
            </a:r>
            <a:r>
              <a:rPr lang="es-CO" dirty="0" smtClean="0"/>
              <a:t> apropiado para evitar abandono escolar o laboral, pero no se adecúa al uso compulsivo de </a:t>
            </a:r>
            <a:r>
              <a:rPr lang="es-CO" dirty="0"/>
              <a:t>d</a:t>
            </a:r>
            <a:r>
              <a:rPr lang="es-CO" dirty="0" smtClean="0"/>
              <a:t>rogas.</a:t>
            </a:r>
          </a:p>
          <a:p>
            <a:pPr marL="0" indent="0">
              <a:buNone/>
            </a:pPr>
            <a:r>
              <a:rPr lang="es-CO" dirty="0" smtClean="0"/>
              <a:t>8. </a:t>
            </a:r>
            <a:r>
              <a:rPr lang="es-CO" b="1" dirty="0" smtClean="0"/>
              <a:t>Terapia individual:</a:t>
            </a:r>
            <a:r>
              <a:rPr lang="es-CO" dirty="0" smtClean="0"/>
              <a:t> requiere un alto nivel de motivación de la persona y elevada habilidad del terapeuta.</a:t>
            </a:r>
          </a:p>
          <a:p>
            <a:pPr marL="0" indent="0">
              <a:buNone/>
            </a:pPr>
            <a:r>
              <a:rPr lang="es-CO" dirty="0" smtClean="0"/>
              <a:t>9. </a:t>
            </a:r>
            <a:r>
              <a:rPr lang="es-CO" b="1" dirty="0" smtClean="0"/>
              <a:t>Grupos de autoayuda:</a:t>
            </a:r>
            <a:r>
              <a:rPr lang="es-CO" dirty="0" smtClean="0"/>
              <a:t> apoyo especialmente al finalizar el tratamiento. </a:t>
            </a:r>
            <a:endParaRPr lang="es-CO" dirty="0"/>
          </a:p>
        </p:txBody>
      </p:sp>
    </p:spTree>
    <p:extLst>
      <p:ext uri="{BB962C8B-B14F-4D97-AF65-F5344CB8AC3E}">
        <p14:creationId xmlns:p14="http://schemas.microsoft.com/office/powerpoint/2010/main" val="56448579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1000" fill="hold"/>
                                        <p:tgtEl>
                                          <p:spTgt spid="3">
                                            <p:bg/>
                                          </p:spTgt>
                                        </p:tgtEl>
                                        <p:attrNameLst>
                                          <p:attrName>ppt_w</p:attrName>
                                        </p:attrNameLst>
                                      </p:cBhvr>
                                      <p:tavLst>
                                        <p:tav tm="0">
                                          <p:val>
                                            <p:fltVal val="0"/>
                                          </p:val>
                                        </p:tav>
                                        <p:tav tm="100000">
                                          <p:val>
                                            <p:strVal val="#ppt_w"/>
                                          </p:val>
                                        </p:tav>
                                      </p:tavLst>
                                    </p:anim>
                                    <p:anim calcmode="lin" valueType="num">
                                      <p:cBhvr>
                                        <p:cTn id="8" dur="1000" fill="hold"/>
                                        <p:tgtEl>
                                          <p:spTgt spid="3">
                                            <p:bg/>
                                          </p:spTgt>
                                        </p:tgtEl>
                                        <p:attrNameLst>
                                          <p:attrName>ppt_h</p:attrName>
                                        </p:attrNameLst>
                                      </p:cBhvr>
                                      <p:tavLst>
                                        <p:tav tm="0">
                                          <p:val>
                                            <p:fltVal val="0"/>
                                          </p:val>
                                        </p:tav>
                                        <p:tav tm="100000">
                                          <p:val>
                                            <p:strVal val="#ppt_h"/>
                                          </p:val>
                                        </p:tav>
                                      </p:tavLst>
                                    </p:anim>
                                    <p:anim calcmode="lin" valueType="num">
                                      <p:cBhvr>
                                        <p:cTn id="9" dur="1000" fill="hold"/>
                                        <p:tgtEl>
                                          <p:spTgt spid="3">
                                            <p:bg/>
                                          </p:spTgt>
                                        </p:tgtEl>
                                        <p:attrNameLst>
                                          <p:attrName>style.rotation</p:attrName>
                                        </p:attrNameLst>
                                      </p:cBhvr>
                                      <p:tavLst>
                                        <p:tav tm="0">
                                          <p:val>
                                            <p:fltVal val="90"/>
                                          </p:val>
                                        </p:tav>
                                        <p:tav tm="100000">
                                          <p:val>
                                            <p:fltVal val="0"/>
                                          </p:val>
                                        </p:tav>
                                      </p:tavLst>
                                    </p:anim>
                                    <p:animEffect transition="in" filter="fade">
                                      <p:cBhvr>
                                        <p:cTn id="10" dur="1000"/>
                                        <p:tgtEl>
                                          <p:spTgt spid="3">
                                            <p:bg/>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p:cTn id="2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p:cTn id="31"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anim calcmode="lin" valueType="num">
                                      <p:cBhvr>
                                        <p:cTn id="39"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3" end="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3">
                                            <p:txEl>
                                              <p:pRg st="4" end="4"/>
                                            </p:txEl>
                                          </p:spTgt>
                                        </p:tgtEl>
                                        <p:attrNameLst>
                                          <p:attrName>style.visibility</p:attrName>
                                        </p:attrNameLst>
                                      </p:cBhvr>
                                      <p:to>
                                        <p:strVal val="visible"/>
                                      </p:to>
                                    </p:set>
                                    <p:anim calcmode="lin" valueType="num">
                                      <p:cBhvr>
                                        <p:cTn id="47"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O" b="1" i="1" dirty="0" smtClean="0">
                <a:solidFill>
                  <a:srgbClr val="0070C0"/>
                </a:solidFill>
                <a:latin typeface="Agency FB" pitchFamily="34" charset="0"/>
              </a:rPr>
              <a:t>Consejos para los padres</a:t>
            </a:r>
            <a:endParaRPr lang="es-CO" b="1" i="1" dirty="0">
              <a:solidFill>
                <a:srgbClr val="0070C0"/>
              </a:solidFill>
              <a:latin typeface="Agency FB" pitchFamily="34" charset="0"/>
            </a:endParaRPr>
          </a:p>
        </p:txBody>
      </p:sp>
      <p:sp>
        <p:nvSpPr>
          <p:cNvPr id="3" name="2 Marcador de contenido"/>
          <p:cNvSpPr>
            <a:spLocks noGrp="1"/>
          </p:cNvSpPr>
          <p:nvPr>
            <p:ph idx="1"/>
          </p:nvPr>
        </p:nvSpPr>
        <p:spPr>
          <a:gradFill>
            <a:gsLst>
              <a:gs pos="0">
                <a:srgbClr val="FFEFD1"/>
              </a:gs>
              <a:gs pos="64999">
                <a:srgbClr val="F0EBD5"/>
              </a:gs>
              <a:gs pos="100000">
                <a:srgbClr val="D1C39F"/>
              </a:gs>
            </a:gsLst>
            <a:lin ang="5400000" scaled="0"/>
          </a:gradFill>
        </p:spPr>
        <p:txBody>
          <a:bodyPr>
            <a:normAutofit fontScale="92500" lnSpcReduction="20000"/>
          </a:bodyPr>
          <a:lstStyle/>
          <a:p>
            <a:pPr marL="514350" indent="-514350">
              <a:buAutoNum type="arabicPeriod"/>
            </a:pPr>
            <a:r>
              <a:rPr lang="es-CO" dirty="0" smtClean="0"/>
              <a:t>Debe prepararse para hablar de drogas con sus hijos a partir de los 11 o 12 años.</a:t>
            </a:r>
          </a:p>
          <a:p>
            <a:pPr marL="514350" indent="-514350">
              <a:buAutoNum type="arabicPeriod"/>
            </a:pPr>
            <a:r>
              <a:rPr lang="es-CO" dirty="0" smtClean="0"/>
              <a:t>Recuerde que el consumo temprano de alcohol es la puerta de entrada para el uso de otras sustancias psicoactivas.</a:t>
            </a:r>
          </a:p>
          <a:p>
            <a:pPr marL="514350" indent="-514350">
              <a:buAutoNum type="arabicPeriod"/>
            </a:pPr>
            <a:r>
              <a:rPr lang="es-CO" dirty="0" smtClean="0"/>
              <a:t>Mientras sus hijos sean menores de edad, debe saber dónde y con quién están.</a:t>
            </a:r>
          </a:p>
          <a:p>
            <a:pPr marL="514350" indent="-514350">
              <a:buAutoNum type="arabicPeriod"/>
            </a:pPr>
            <a:r>
              <a:rPr lang="es-CO" dirty="0" smtClean="0"/>
              <a:t>Si tiene sospechas, no se quede callado: confronte a su hijo/a de inmediato. </a:t>
            </a:r>
          </a:p>
          <a:p>
            <a:pPr marL="514350" indent="-514350">
              <a:buAutoNum type="arabicPeriod"/>
            </a:pPr>
            <a:r>
              <a:rPr lang="es-CO" dirty="0" smtClean="0"/>
              <a:t>Haga un inventario de sus amigos, gastos, actividades y rendimiento académico.</a:t>
            </a:r>
            <a:endParaRPr lang="es-CO" dirty="0"/>
          </a:p>
        </p:txBody>
      </p:sp>
    </p:spTree>
    <p:extLst>
      <p:ext uri="{BB962C8B-B14F-4D97-AF65-F5344CB8AC3E}">
        <p14:creationId xmlns:p14="http://schemas.microsoft.com/office/powerpoint/2010/main" val="2036598118"/>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wheel(1)">
                                      <p:cBhvr>
                                        <p:cTn id="7" dur="20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heel(1)">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heel(1)">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heel(1)">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wheel(1)">
                                      <p:cBhvr>
                                        <p:cTn id="27" dur="20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wheel(1)">
                                      <p:cBhvr>
                                        <p:cTn id="32"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6048672"/>
          </a:xfrm>
          <a:gradFill>
            <a:gsLst>
              <a:gs pos="0">
                <a:srgbClr val="FFEFD1"/>
              </a:gs>
              <a:gs pos="64999">
                <a:srgbClr val="F0EBD5"/>
              </a:gs>
              <a:gs pos="100000">
                <a:srgbClr val="D1C39F"/>
              </a:gs>
            </a:gsLst>
            <a:lin ang="5400000" scaled="0"/>
          </a:gradFill>
        </p:spPr>
        <p:txBody>
          <a:bodyPr>
            <a:normAutofit fontScale="85000" lnSpcReduction="20000"/>
          </a:bodyPr>
          <a:lstStyle/>
          <a:p>
            <a:pPr marL="0" indent="0">
              <a:buNone/>
            </a:pPr>
            <a:r>
              <a:rPr lang="es-CO" dirty="0" smtClean="0"/>
              <a:t>6. Si sus sospechas se incrementan, tome medidas inmediatas, no espere a que las cosas se agraven. Por ejemplo, si encuentra «parafernalia» o drogas y su hijo niega su uso, hágale un examen toxicológico.</a:t>
            </a:r>
          </a:p>
          <a:p>
            <a:pPr marL="0" indent="0">
              <a:buNone/>
            </a:pPr>
            <a:r>
              <a:rPr lang="es-CO" dirty="0" smtClean="0"/>
              <a:t>7. Si su hijo es menor de edad tiene el derecho, por ley, de tomar decisiones sobre tratamiento aun cual él/ella no esté de acuerdo.</a:t>
            </a:r>
          </a:p>
          <a:p>
            <a:pPr marL="0" indent="0">
              <a:buNone/>
            </a:pPr>
            <a:r>
              <a:rPr lang="es-CO" dirty="0" smtClean="0"/>
              <a:t>8. No se apresure a tomar decisiones sobre el tratamiento. Consulte a una persona experimentada en el tema (un medico general o un psicólogo que sabrán como ayudarlo).</a:t>
            </a:r>
          </a:p>
          <a:p>
            <a:pPr marL="0" indent="0">
              <a:buNone/>
            </a:pPr>
            <a:r>
              <a:rPr lang="es-CO" dirty="0" smtClean="0"/>
              <a:t>9. No lleve directamente a su hijo/a al centro de tratamiento.  Pida primero que le expliquen detalladamente el modelo con el cual trabajan y las reglas de funcionamiento, que deben acomodarse a estándares éticos internacionales. Esto es una obligación de los centros, no un favor que le hacen.</a:t>
            </a:r>
          </a:p>
        </p:txBody>
      </p:sp>
    </p:spTree>
    <p:extLst>
      <p:ext uri="{BB962C8B-B14F-4D97-AF65-F5344CB8AC3E}">
        <p14:creationId xmlns:p14="http://schemas.microsoft.com/office/powerpoint/2010/main" val="416697086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51520" y="1296053"/>
            <a:ext cx="5050904" cy="4110955"/>
          </a:xfrm>
        </p:spPr>
        <p:txBody>
          <a:bodyPr>
            <a:normAutofit fontScale="92500" lnSpcReduction="10000"/>
          </a:bodyPr>
          <a:lstStyle/>
          <a:p>
            <a:pPr marL="0" indent="0" algn="ctr">
              <a:buNone/>
            </a:pPr>
            <a:r>
              <a:rPr lang="es-CO" dirty="0"/>
              <a:t>10. Si encuentra elementos sospechosos (ausencia de normas escritas, uso de castigo, aislamiento </a:t>
            </a:r>
            <a:r>
              <a:rPr lang="es-CO" dirty="0" smtClean="0"/>
              <a:t>forzoso, </a:t>
            </a:r>
            <a:r>
              <a:rPr lang="es-CO" dirty="0"/>
              <a:t>ruptura de comunicación con la familia durante meses) en un centro de tratamiento, informe a las autoridades (Ministerio secretaría de Salud</a:t>
            </a:r>
            <a:r>
              <a:rPr lang="es-CO" dirty="0" smtClean="0"/>
              <a:t>).</a:t>
            </a:r>
            <a:endParaRPr lang="es-CO" dirty="0"/>
          </a:p>
          <a:p>
            <a:endParaRPr lang="es-CO" dirty="0"/>
          </a:p>
        </p:txBody>
      </p:sp>
      <p:pic>
        <p:nvPicPr>
          <p:cNvPr id="2050" name="Picture 2" descr="http://t0.gstatic.com/images?q=tbn:ANd9GcQuoPQH1ND8_2jOJ7T_H67ls7a_-b3vvk0OGZ7ZaKS7PPG_ypd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8104" y="1268760"/>
            <a:ext cx="3456384" cy="41109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3577194"/>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79512" y="160338"/>
            <a:ext cx="4968552" cy="2908623"/>
          </a:xfrm>
          <a:blipFill>
            <a:blip r:embed="rId2"/>
            <a:tile tx="0" ty="0" sx="100000" sy="100000" flip="none" algn="tl"/>
          </a:blipFill>
        </p:spPr>
        <p:txBody>
          <a:bodyPr>
            <a:normAutofit lnSpcReduction="10000"/>
          </a:bodyPr>
          <a:lstStyle/>
          <a:p>
            <a:pPr marL="0" indent="0" algn="ctr">
              <a:buNone/>
            </a:pPr>
            <a:r>
              <a:rPr lang="es-CO" dirty="0" smtClean="0"/>
              <a:t>Recuerda que el mejor centro de rehabilitación esta al lado de Cristo: </a:t>
            </a:r>
            <a:r>
              <a:rPr lang="es-CO" b="1" baseline="30000" dirty="0" smtClean="0"/>
              <a:t>«</a:t>
            </a:r>
            <a:r>
              <a:rPr lang="es-CO" dirty="0" smtClean="0">
                <a:latin typeface="Agency FB" pitchFamily="34" charset="0"/>
              </a:rPr>
              <a:t>Venid </a:t>
            </a:r>
            <a:r>
              <a:rPr lang="es-CO" dirty="0">
                <a:latin typeface="Agency FB" pitchFamily="34" charset="0"/>
              </a:rPr>
              <a:t>a mí </a:t>
            </a:r>
            <a:r>
              <a:rPr lang="es-CO" dirty="0" smtClean="0">
                <a:latin typeface="Agency FB" pitchFamily="34" charset="0"/>
              </a:rPr>
              <a:t>(dice Cristo) todos </a:t>
            </a:r>
            <a:r>
              <a:rPr lang="es-CO" dirty="0">
                <a:latin typeface="Agency FB" pitchFamily="34" charset="0"/>
              </a:rPr>
              <a:t>los que estáis trabajados y cargados, y yo os haré </a:t>
            </a:r>
            <a:r>
              <a:rPr lang="es-CO" dirty="0" smtClean="0">
                <a:latin typeface="Agency FB" pitchFamily="34" charset="0"/>
              </a:rPr>
              <a:t>descansar» </a:t>
            </a:r>
            <a:r>
              <a:rPr lang="es-CO" dirty="0" smtClean="0">
                <a:solidFill>
                  <a:srgbClr val="FF0000"/>
                </a:solidFill>
                <a:latin typeface="Agency FB" pitchFamily="34" charset="0"/>
              </a:rPr>
              <a:t>(Mat.11:28). </a:t>
            </a:r>
            <a:endParaRPr lang="es-CO" dirty="0">
              <a:solidFill>
                <a:srgbClr val="FF0000"/>
              </a:solidFill>
              <a:latin typeface="Agency FB" pitchFamily="34" charset="0"/>
            </a:endParaRPr>
          </a:p>
        </p:txBody>
      </p:sp>
      <p:sp>
        <p:nvSpPr>
          <p:cNvPr id="4" name="AutoShape 2" descr="data:image/jpeg;base64,/9j/4AAQSkZJRgABAQAAAQABAAD/2wCEAAkGBhQSERUUExMVFRUVGBgXGBgXFxcWFxcYGBcVFBcXFxgaHCYeFxkkHRUVHy8gIycpLCwsFR4xNTAqNSYrLCkBCQoKDgwOGg8PGiwkHyQpLCwpLywsLCwsLCwsLCwsLCksLCwsLCwsLCwsLCwsLCwsLCwsLCwsLCwsLCwpLCwsLP/AABEIAL8BCAMBIgACEQEDEQH/xAAbAAACAwEBAQAAAAAAAAAAAAADBAIFBgEAB//EADgQAAEDAgQDBgUEAQUBAQEAAAEAAhEDIQQSMUEFUXEGEyJhgZEyobHB8BRC0eFSByNicvFDghX/xAAaAQACAwEBAAAAAAAAAAAAAAACAwABBAUG/8QALREAAgIBBAIBAwMDBQAAAAAAAAECEQMEEiExE0FRBRQiMmGhQvDxM4GRscH/2gAMAwEAAhEDEQA/ANNXoxoUm7Dmbkk8uSK9xEiVV4niBzeEruuRzoxZZhmWxQa2IGirWVKlRxiTEXTOEwpeTHqdvfdVuC8dcs60ElExWLZQYajz4R6meQCap4QuIaNQs32opufV7lxhophwG2aXXJ5W2S8uRY4OQzHDyzUSL+3TQZ7ohk6lwzeXhjS30Wh4bjWV2B9MyPn0I5r5pTwZcC3KSYvF45emqtex3EXYTFhlSRTqHKQdATZrvfX+kjHqW3tkzTl0iUbijf8AdGLBEpYVx1BViWDlrHyQxixeSPRaXkMXjIUsAN16v/jlEfNK1+Llul0i6vmBc43NgJv7JbyobHC2ixp0Gu/cLch8vkp9w1gkX62+iTwxdkJa3qf43Sz8W4/hKiyfJHi+CxfxEGxB9P8A1JVa28QFBsnUqfdTqVak30DKMU+QXeDkuGpyCI7DhRFJKluXodDa/YPvSud8eSLkXe7S05PhoN7VymA70rjmlO0cE53wtJjkF51AjURH5qpGUHLbasklKrp0JNauuCaNEKDqYlNljrkVHJfDFXNUDTR94AXrJd/FDUl27Bd00bSu25IkArxjkq3yXdBeOL/SmQN9guFolde5RTFKxbg4hg1sKTKAQF5HaQCsLiQ3KQNV5K1GTouqnIOKXsuH8UougFwEi6C19N0hjQ0ROa1z1mSqapw4ZpiLXOyLhcPTElzzrFp056aJrv2ZYzi+i8w+IoU25ZmfiMHU7n/H+k3hsRSgBhBHP7/JVZZRp076G+s5vNZ1gl1rAGyW5UPUU12bOjiqNMnxeImDM6rJdraHfYugWEw4tpuvl8JeBMmw+IjqQneDcDfiX922wHic+Cco023/AIVr277HtbhGGi0gtd4y505Moc7vM1tMp8vENFkzZLW004oqLTCcUwNOjTYxgAgRJdJPUlYPtRRa6n3odBpmBrDpMQPPeVdt7SNYyMXSaKzW5Scgz1C5vhqNd9fPTVZLH8UdiXCmGkNku209tFwtHgyRnb9Pv++zr5MkfHRrOyXEMXXZlMEZbXAMfb5K0fhKrZljutyPcKPZnC53S2x7uW6XLRp0IWkosc5hLcwkX5FwiQAd1syazJCRzKj6RmW0S5QfULDYC3MSrLEt/dEa7Qq6sJXZwuE4Ka9nPy5JJuI23iDyzXXyj2Q5HkgsMCF1sFMfdIGL4t2G75dDkFpEwjMpkkAC5080ieTb+pmqGNtcIlmUmsc74Wl0awJR6/CqjBJafS/0V/2dw5bTu2JvO/ryWPP9Rx48e/HTZa00nKp9FRg+DOe3MTEmwj68kfC8Due8OmkHX1V/WYgsoEhcDJ9T1E2/y7/g6OPT44pcEaLgxoYNBbzS+JaXAtUMQwiTOi8MQIWNN3uNscaXQrXwLWjQE84XeDtY15zNExYn7cuq7ia0i+qGwmZGq1rPPY032E9PGS5RZ4iqyIyj2uspxMgG2/5dW2MquO2ypcVRJ3TdK3F3ZawpRoVa5dlciLLy7ccu5cnOnh2SuHR1jCTYSUR2DdvbqQj4Jo9UxXoE+yRm1zhLZCqH4Pp+9b8nfwJUMPeTBHWVYF7Wt8IhJl2UARpqiCpY8lizZZ5HbfH8HRxaaGNUkI1sPqZg8oXkOvVjdeW3HkybexU9Pik7aQ7WgC7MwsbTI59VKsWuaMjQ0dLpN9aTCk6rAXoLV2eGb4pIlUwTTZdZw0AXP9LmczABmJ9FEVzFwROk8kuWTGu2Ox4szXCZuuxPDO7ol5EOqXH/AEE5bbak+oVvxTCCtSdTP7gQddwQOt49kj2U4p39Bp3Z/tnzIDbj0j5q0c6Dfp6E2/PNcPPJ7nZ0oKkYrjnZduIwtGnkDTrm/wDowinGUO5Bw0J0aByjOj/To0njLJDgGlxny9ifS7V9RxMDxuIAbrMdPus1T7d4UVTR79pkwDexFxBiDtvt5rM3KNJPgZbZXcE4I6mBIM06jZJtbMCIPK61uPoQwZREE/ypDF06odkcDYOt5T/SVr4oPpUy0w19+mkj0KVOTkm27IlRQ8da0MDojxX5XB/r2Wce+SVpe1RBoZWNJ8TQIEkuJnTo1xWOpsqZi11osn6fI3j8V+7NmnxQ5yPvr/YMXBep0Tsj0cOEchbIx+ApzUeCDGc1ssJSBa0gQBEA2IWSYYWo4RiS9okQOa5f1SFRjJAY5OV8Fwxoi6kEIOXjiQFwPJbJQZtNedACAcYFF1XMFe9LolMHVqBLkjkPRBr1Rsg95KNJtG6GPgaaxpRO6alKTDO4CmXRqVTTLcXfZ7EYSUhiuH2um6uMgRzSGIxxNloxb74H44zEcRhATqgOpQjPrJepiF04bh22PY1hWJqo6FXUcfl91HEcQBSJ45yn0GqDYggpN7i0WKE7EpbEYiy048clwyOSo5XBhdQsPXMLy2Ke3gS8alydNcB2onyumm4Nzr7FSoYemwQIm0zzTjnhrQJudFr80urOLHR407aFv0j2fCI1uDy5qFUtIAkl3NRxOJJJB+UqOCws1Ghg8R8IjzSv3ZtUVFcH0fsbhMuEZzMuPUn+gn69UASTImD62+/zRadDJTDAQABl9P5SRxFPO6mXi7bN5i5JHM/wseppnJu22YP/AFB7QVHZ8OPhpNaX6EucbtJ5QItzK+OYqrcibffdbz/U7D1KFc1GuzDEsa5zv2kthtrRplNv8lgKmFeHAOaRmiJ87jpqteBVFP5Dr4NJ2CxVanjGmm4hhlj7+Ehw0Mecey+z8AmswtF+7e+Z2zQ4T6ly+S4Wh3IDWNAjK4m4BIjT0lbuhiX0xVeGtAqFtyDPis3KNiS7fYLFmyKXL/yHkxOLSHuNYvM8CmSKdLMS8WL3Hwki/wANon+Vjn1MlYNaXEONwTJ3Mj85q17Q8ZbS8Lb6yLe/rdUfBcBULm1372aPLmkadSlNSfAaVKjRsprzmohpwouNvsu08TS3CVmuW0f4dw5r2S6ZOl1b4MhjQ3ZVrKsMEeyW/XSvKZHlzN30duOntGhr4+EoMXGt5VXSxJdrddfigJvdJWna4JHS12N1MXGv9qWG4lLSEgcSH67eyQqYvK4xEBacem3cUM8K9ly+ooCoVU0eJk62Rm44bpz00lxQdRaLqnjoEbpGrjDzVb+tvbRKVMUTurjpOSlGMeR48R1BKTrY28ykxV6JbEVpXSx6Whcs6SDjHknyQq3Ekg98Jao7dbI4UZJahj36xzzqme/89FUMrZVw4so3h54AjqVXJbjEJOtipOqr6uLJQA9XHADLVekXlPH5RAXlRvxRleV/bx9oF66S6ZeOrl12vy6+YGt13vmN+Os5x8oAkdNVU4l2wS0lO/FejH+b/qZqBXpEZi4j197LS9hW0nYnM1whrS7W9hE+Quvm7Hkq54BxJ+HqioBmGjmi2Zp1HyCqU1VUTxSl/Uz7fSxFKtdrw8C1jYbqo7TYii1hJc0ERlIs4EGfDzPRMYJlE0hUZOV4D9tDsY3BtHNZp7TWxT31KJp06WXIIPid4ruNgYgWEi+ptHFzTik1KiQg2+DK9rMHnw1MPp1BWmKb4LhllxNNzRZk5p05TpI72b4XXZQd+ooUwIAbmP8AuE/C0uABDdQNithUwYfWFVzpygwATEm3iExYWHK65iMpOkxBnzFx/Kyy1G7HsNEbi7RnuEYVrH5nEOcTAOgaBJflnXQXjeOtf2q49LmtabA5iP8ArIA959k7xSr3Dz/tueSMtNrXBpJJANtSfC2wI3VPxLhtM1JqsDSGiWscYBjQnQmYkj5ocaW7dIbtc+SHBeHvxlXvHj/aZr/yOsD7rW8Sp+EEWiIA2/AsvwWlUYAWPe0DRoc4tH/5Ji/2Wno1zVY6YBBgxpMarRJOMk10jP1PliVTHADWUucaln03E/tUxRdFz6BdBXXLOmtPF9RGqvE+R/NkOnjxAukHUWzd67Tw7Tu76JS00Eh/mndF1hsY0jUT7oFfFeYKr20IBgmfNQ7hyCOlipXYbyyaqhl2Ji4Pog99zKjToEbFFFErTGEUDtnMi13IlSdUI3S9Vjt4HSV2kBF3fRHtQvnqv/Aoq8pUC5x2UX1h/kZ9FFry7R/8qKPsCT9CuJxOVwaTsT5zIj6n2QXVVM4MCs0DdrpiJ1b7pg0WDUkJsWkY5RkxBz0FxVq1jBo1x9D+BFDGTem4ekx5wEfkr0B4G/Zn6joQHVjK0dfA0tyR1H8hL/pqI0k+n2RLKn6Fy07T7X/JQuJUSVoopE2bPRpPyhF/Ssv4Heo/IU8teivtnLqSMtC8tAatJhgsBPT7LyLyv4B+3XuSDUMDSJJyzPM2HT82R6fC2TeIGx0VSylWEZHGN4gHnCLi6leRY9Bv7dFj99m9Silbj/BaUeHs2EohotAI+SqcJ3wBkOG97J5mHdadVUuO2Og7XETRdl+KiiHMe53dP21DHSHBwHUXCssViu/gUquVzXiIgZgCMzb2kjY8/VZmkxWPBqIZmzXLtAdN5B6jcXELl6uMZLf7X/Qzw1+US/4fhcmYmo6oXXOeBliwa1oADRA5aySkOLV8rgARJ20630HVLYfHFj7Oq1I/aAC6Jy+MxMgtNvPzRuL1S5vwx/2F/wCt1i7jyc5rbIpanFXZS8VKcN17pmZoOwfWfABPK6qcFhTWLnE2EEnnN4B97qs7RVDnkvmAA1rpc1sRdrZi3RWvYtxfTfckyATz1utigscN0QsmZ7aRf0MTTLGtqNh2gcyPEBYBzd9rhcxuPLKeam0wTvAA84EwmcHhg60CWzHXklnYYuoNB8z1AJsfmhUoyasxw4lyVXeuN4gLzsS5ou2FZYjH02NAHVU+O4wCujinLI6UeDoyzuPTON4kdMoU3Y5VNfFJepiCYW1YrFfdSS5ZdnHFR/XqpbiCbbqbKNSR4TdRwS7LWpk+i3bjl08TMJOnwuqY5nZWOG7MvJgkfXqkynij2x8c2auBGpiHO5oL2O0utjR7OZREwPmq3jOJw1KxruDm7N8RPtolx1cG6jyIm75kzNPaRzS9TGhtjJI5LuJ4kXzlBHUyfVJFoi+p91s3WZG1fBJ3FRnB8QgEe5B+yPT42BoD7A/dV7cFeZTVHDiFVsHcw7u0ThZsnnYWT2F4uHXL4PmPwKtfTb91DKIhSkHHNJezUYTxf/RkecK7w2GYAM2XnNvkvm4okGRboiCq8H43e5/lZ8mJz6dD1qflfyfQcZxOi3lIOwCSq9oKcWaCsgzGO38XVEZXvBET7JcNLFLlthfc/BZYrjjybQPT29V5K/phuVxbVCKVULc8nyaw18NS/e10GLXjqp1uKUKsBm8AQ0j35f2s9iOLUHjw0f8AjM6AfJLUOMZWlrbDpeeupXNWkclu5v8AdoJara/8mpOEbTGZ5sfNQolrncgspiOLOc0CTadfNApV3zM3v87I46PI09z5GLXV6NzTq0g6S4c/KPz6KLOP0czdCQ4WjUTy/NVhX4t41J0hcbUIvuLo4/T0+ZMVLWTZ9Yx+EpDPlOQzmJGknXU7wNOSo8YxwBM5j7FSxbC+mJMOygzEsLSBZ21tJ8lWPweIazwua9p0aDmt/wASuCmn7IkZbixNx+4TP9apzsPiS1zryDqOYHLzEz7rvEGgMd4Xl5F8zSI26AJDs7iAysJ0v6T9bx810l+WNoXNH0g0yIe3xCxkahDB8AAN7zyubEJam97fEw2sSNfUeSfpFrgC9vR7RpP/ALusaXsSYTFP8RGsSB7pMmVc9pOEDDHOarS15JEjKb3jcE+qzp4rTH7vZekxTjKCcSPnsbo0gddFOp3XmFVu4sXCGiPM6+yAWFxJJlRv2iKS6L3DYikIIGljdNt4w3NGcN9JKywoALgopUo32Mjla6NhX7ZMpQAO8O5BA/pVXE+01bEGxNKns1pgn/sREqmFEC8I4pkjVBHBFO6JLNKXA27jdYsLHVXlvJziR80qxu6hTAmSUM4pNUYoXYapiDsFGlXg3/tL5ySmQ1sXuVZRP9RyBRu+tCVATIcAwk6oLZYMXKm510FuIHOESpUGyJFWFzqJehGohmurJYw6pzXnvslDX81IVZ3+iqyDtPGECxXkj3t11Sy7YL/+yB+0ehURxoC4F9pNlTSpKvIxZcs41PxADomRxloFrrO5V7Kp5GXyamlxKm4XdHkmcNWYSABvz1WQatB2TwveYhjT8MyZ5C/zsPVVLNtTbCTs+pNxOZrA2GuaALggWGluSrcRRpOl5qBhOvd1Ms7T4SJPW6ljeG06h8dwBe5iZtIEeaXZwWk1oLKVNrnD4svW8m4Xmkko3bv+/wBzVYtjOD0iC813Ef8Ac/PmeqxVOr/uEC8G3OJnZaDjnZwOlwe2eQhVPByKLyHRe08tvuuhgpRu7YEmzZYTiJokT8Nh0zAG/le6tqYMZqZlhMxqBvaNuiQdRBpOB5N9wAClOC4d1JpyumTBYbtI2I/xPTmlbU4t+xJT/wCpuJzOoNIiGuJGu4APycsbDQJK0HbyrmxI1sxojlMn7rMVachdTB+OKKKkgtLFhMNxQ0lVRpQo0jBTdwBdPxMKGHxckykO9kohCvcXZY1cYIS7uL7AJGq+W2P5ogtZqo5sllh+u5gnkiDTMfZBp04bJU2OlDuZaGKD1N7rrlEgLlZ8ovRdka+JgIIxpLbpd5m3OVB7bgA+qEqxg1FxuJPNCAMX9FwtgKWCONxNrrj3Toq91QorcQj3EsNVqkLja6C+tIQoQMux12I815KGovKWSyZpIjaa44RZcbUU4YSkiRauZETKpsMXQBcMFTYtJ2TeW1HOEWZr1Kow7kFd9m3ZRUdzGX6n+EvN/psOFXSLivxZxqHMSGtBceps0JtnE89JpBt/Fvssn2ixmVmVpu85ifIWaPnKnhuPsp0WjV1yB5G9+WqxPA5RTSDtJ0yz4vXPNUTqhJv+clM4p9S9xvGtvXQdV3hQDqzRM5SD6+f5stGPHsXPopuzc4WoRTIOuW/WLqTH7IOaGut+FTwouD5hIYE40Zft02KzSd2j5E/yswStv/qHQnuyIGv0lYFz1twu8cQZdJkqrhCXaBN119RDY6NUxibHqTAB1XKh5dEpVxh0XMxhSybggbERc/dNdyNgAVXUnwbJmhXsVTJY413rzXKdMi6HSrXHmPmpjHXv+bKFhCCJK8H2uegUXYsaJd9UhytNkJ1WkmdIU6YBOlhqUWlXzfFdGFMfloRON9F0R/TSbC2skr1c+GCAYXqpcNJKBmdvf0Q7fkqgbqTY5pJzrJp7LiJEbayiwJmPcABDZCvzQbqYqqWIomZ5oXclSyHnVVxedR5rilkNnjuEtr+JkMfuNGu6ciq3C9naz3EBsRu6wtyO/orbD4otINvUf2m6nE3Otb6K3GS/SbPHCTtldT4DTbZ7nF2+WAB9yrXCYSmwwwBpMiTBd0km3oElUxAaLiSUrR40C6HEN84+sD7IHBy9lXGLpFg7hbS6HNB6QCpVqbaVMtbYHlqTuT+c12jTJdqAed56i99UDjTQ6zXlpbYCLG3n/PolznGVRsJcc0ZriteY8hHzRezfDHVXOIYHBusmI6JV2De8w2DrfYc55K14Zh302lrPjdEkEGALTe25909/jDhiI/lLkLx/F9y00mgBx1g6ecjmo9kqEnMdYn6gfVK47CFgJIJ5k+KP4TvZnEQHyeUdLpMa8boOX6zUmodJ8vdP8LIzEHkdFS4rENZBc8Dqeh0VXj+2LaYik2Xf5mRHkB9ys6xylwi5tey37Tva8MYbm5PKNBfrPss5U7Nh1wYB6FBw/HzVf499P4Vk4rdihsiolJKSKrGcBa1hIcZHPQrOwtw0gjT3/tUvaHhzWw9oibEDRHJC8mPi0UQauipsuMqxtKJSeTsI80AigeWDomKJbufTmvCo3l7KTKIOkjr/AOqy6PVKgAgIBbOmqb/Qu2v8lz9C4dVKZVME+hzkczqpNrmwM25roDh+Fcc605fpCnRfRI11MYshAnnAUgIEqWS2HGKcdF04g8ksah/8CdpMcQP/ABXYSYDvZ2j1XgwgggT8wmsoAvFvMILawm1vzdVwXR1znnYaclHunKzp1GxePop0+7do4e91VIvaU9SmQD8PXey8rp2GpgXMjlz9l5VwR4yNXi97wNBpMD1uE9h6jXbjyIB+iWxDbeMBw6XHQovDcE2bEmeYgD0CveO2yT5PcSpyKYm1yeeyzOMlrz+c1o+0DXMIA0jX6rPYoSAd5/v+VcbuwJjtTjBOTnEEzqNAPzkk62LIMSfqpU+FvdBiJv8AwmqvBxTa11R08mjfzPkj2xiDvbI4PFBocSD4vbz80o7HnvAWGMth9/dTxFa3yCTpsi/JCo2U2XTsW7Un+x5oGHfsJSXfOdbQfVPYCkSdEKjtL3tscDecyQlq+AnZW5w5hFpAfuH2V37GVfZRYThLx8LWmd3f2rylSIa1puRElPMYyNUWnQaQbqwoxordNkvingi4Vy7DEmNJUDwOAXVCA0fnoi3xS5LkpPownEcLkcYFjp6pTZbulw+nUhvhdFhJCo+McNpBsMgFu179CqaRnlBpWZ8OVhTcOnVV7RdMz9fmh6Aix4Ysf5e0pgtnQn1sqZtfKZi/MRKNTxhsSZKpSYVlp+ntqk61J8ncHkgv4iZshv4k4uAHzj8CtsptBf0JnWExSw8A5krWru2IIOkWQs5ESTKpMnCHf1zGDwnxeQUG8VMXj2QbOvElDOH846q7IEfiqRMkX9Qh982fh+aicHycD7p7CUMrbhpO03VE5K9+InRCbVMpt/DjJIjoD7rzaOWZUolMiHu5nl6Ly8+y8qohpziy7Qtte+hHI8lpcFRYWAtg9L/NYV4EQJk6/NXvZou0zEAbIJQs2qW90O9pcEXgZWmR5e4/tUFLgtR7w1zC0TcxA0259VtXViHAZtAoZp3RRk0qI8N8sRw2BDYHLcrNdoKhNZ+wEAeQH4T6rc0sLLSeV1X4zhVOoZc0E7mPyVFJJ2yp4lSSMLhA1zwXfCLxz8vVP4kscfCPTQK6q4bDsJiBH/E/RK1MdRbeCeQAj8Cjlb4QhKuGyvocLcb5SB0V3gqNMWYZcNryqjE9oHuEA5WzoPud9EiMU43noRZGv3IpJdI136Zx0aSvGi2PFA0m4Pp5aLMnFPMAvcfLMY/hDe6deSjVl+R/BoRxJos1sna4vr7bbqqrcQe1xglv/GSRztKr6dQ5hfdTxJJceaipdFW2HdxJ5MZ3e+nTz81F/EKgBbnc4Rlgkm2sXS9OluecKWQlrjy19TCtcgkMPWIfmFip48+Bx3/JUcPTkTysjVWyxw8v4VoquDONcimohvZBUgxC0KTPBq8uFy6wqEZ6YXgYuVwGSvSoRDLMSUOvVJUQ1DcoQKx8LpqEhDapZVaKCh9pnT5qQxJAAkz9ks+nC9SadVQSY3Txbp1XKmLj9oS3eeKORU3XULs87FzYgLygwXXURVn/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pic>
        <p:nvPicPr>
          <p:cNvPr id="3076" name="Picture 4" descr="http://www.parroquiadesanbenito.com/wp-content/uploads/2011/06/jesus-saves1Venid-a-Mi-los-cansados-y-agobiados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2080" y="111125"/>
            <a:ext cx="3731568" cy="2957835"/>
          </a:xfrm>
          <a:prstGeom prst="rect">
            <a:avLst/>
          </a:prstGeom>
          <a:noFill/>
          <a:extLst>
            <a:ext uri="{909E8E84-426E-40DD-AFC4-6F175D3DCCD1}">
              <a14:hiddenFill xmlns:a14="http://schemas.microsoft.com/office/drawing/2010/main">
                <a:solidFill>
                  <a:srgbClr val="FFFFFF"/>
                </a:solidFill>
              </a14:hiddenFill>
            </a:ext>
          </a:extLst>
        </p:spPr>
      </p:pic>
      <p:sp>
        <p:nvSpPr>
          <p:cNvPr id="5" name="4 Rectángulo"/>
          <p:cNvSpPr/>
          <p:nvPr/>
        </p:nvSpPr>
        <p:spPr>
          <a:xfrm>
            <a:off x="6876255" y="548680"/>
            <a:ext cx="2087551" cy="1569660"/>
          </a:xfrm>
          <a:prstGeom prst="rect">
            <a:avLst/>
          </a:prstGeom>
        </p:spPr>
        <p:txBody>
          <a:bodyPr wrap="square">
            <a:spAutoFit/>
          </a:bodyPr>
          <a:lstStyle/>
          <a:p>
            <a:pPr algn="ctr"/>
            <a:r>
              <a:rPr lang="es-CO" sz="2400" b="1" dirty="0">
                <a:solidFill>
                  <a:schemeClr val="bg1"/>
                </a:solidFill>
                <a:latin typeface="Agency FB" pitchFamily="34" charset="0"/>
              </a:rPr>
              <a:t>Cristo es la solución para todos los problemas.</a:t>
            </a:r>
          </a:p>
        </p:txBody>
      </p:sp>
      <p:sp>
        <p:nvSpPr>
          <p:cNvPr id="6" name="5 Rectángulo"/>
          <p:cNvSpPr/>
          <p:nvPr/>
        </p:nvSpPr>
        <p:spPr>
          <a:xfrm>
            <a:off x="460375" y="3429000"/>
            <a:ext cx="8288089" cy="2800767"/>
          </a:xfrm>
          <a:prstGeom prst="rect">
            <a:avLst/>
          </a:prstGeom>
          <a:blipFill>
            <a:blip r:embed="rId4"/>
            <a:tile tx="0" ty="0" sx="100000" sy="100000" flip="none" algn="tl"/>
          </a:blipFill>
        </p:spPr>
        <p:txBody>
          <a:bodyPr wrap="square">
            <a:spAutoFit/>
          </a:bodyPr>
          <a:lstStyle/>
          <a:p>
            <a:pPr algn="ctr"/>
            <a:r>
              <a:rPr lang="es-CO" sz="2400" b="1" dirty="0"/>
              <a:t>Este es el último tema de «profesión papás» relacionado con la drogadicción adolescente, </a:t>
            </a:r>
            <a:r>
              <a:rPr lang="es-CO" sz="2400" b="1" dirty="0" smtClean="0"/>
              <a:t>es mi </a:t>
            </a:r>
            <a:r>
              <a:rPr lang="es-CO" sz="2400" b="1" dirty="0"/>
              <a:t>deseo que le sea de gran ayuda, que Dios le bendiga en Cristo Jesús. Amen.</a:t>
            </a:r>
          </a:p>
          <a:p>
            <a:pPr algn="ctr"/>
            <a:endParaRPr lang="es-CO" sz="2400" b="1" dirty="0"/>
          </a:p>
          <a:p>
            <a:pPr algn="ctr"/>
            <a:r>
              <a:rPr lang="es-CO" sz="2400" b="1" dirty="0"/>
              <a:t>L</a:t>
            </a:r>
            <a:r>
              <a:rPr lang="es-CO" sz="2400" b="1" dirty="0" smtClean="0"/>
              <a:t>e </a:t>
            </a:r>
            <a:r>
              <a:rPr lang="es-CO" sz="2400" b="1" dirty="0"/>
              <a:t>invito para que juntos estudiemos </a:t>
            </a:r>
            <a:r>
              <a:rPr lang="es-CO" sz="2400" b="1" dirty="0" smtClean="0"/>
              <a:t>el próximo tema </a:t>
            </a:r>
            <a:r>
              <a:rPr lang="es-CO" sz="2400" b="1" dirty="0"/>
              <a:t>no menos importante, y que también esta golpeando a los papás de hoy: </a:t>
            </a:r>
            <a:r>
              <a:rPr lang="es-CO" sz="3200" b="1" i="1" dirty="0">
                <a:solidFill>
                  <a:srgbClr val="FF0000"/>
                </a:solidFill>
              </a:rPr>
              <a:t>«Suicidio, un problema sin fin». </a:t>
            </a:r>
          </a:p>
        </p:txBody>
      </p:sp>
    </p:spTree>
    <p:extLst>
      <p:ext uri="{BB962C8B-B14F-4D97-AF65-F5344CB8AC3E}">
        <p14:creationId xmlns:p14="http://schemas.microsoft.com/office/powerpoint/2010/main" val="2942105376"/>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1000" fill="hold"/>
                                        <p:tgtEl>
                                          <p:spTgt spid="3">
                                            <p:bg/>
                                          </p:spTgt>
                                        </p:tgtEl>
                                        <p:attrNameLst>
                                          <p:attrName>ppt_w</p:attrName>
                                        </p:attrNameLst>
                                      </p:cBhvr>
                                      <p:tavLst>
                                        <p:tav tm="0">
                                          <p:val>
                                            <p:fltVal val="0"/>
                                          </p:val>
                                        </p:tav>
                                        <p:tav tm="100000">
                                          <p:val>
                                            <p:strVal val="#ppt_w"/>
                                          </p:val>
                                        </p:tav>
                                      </p:tavLst>
                                    </p:anim>
                                    <p:anim calcmode="lin" valueType="num">
                                      <p:cBhvr>
                                        <p:cTn id="8" dur="1000" fill="hold"/>
                                        <p:tgtEl>
                                          <p:spTgt spid="3">
                                            <p:bg/>
                                          </p:spTgt>
                                        </p:tgtEl>
                                        <p:attrNameLst>
                                          <p:attrName>ppt_h</p:attrName>
                                        </p:attrNameLst>
                                      </p:cBhvr>
                                      <p:tavLst>
                                        <p:tav tm="0">
                                          <p:val>
                                            <p:fltVal val="0"/>
                                          </p:val>
                                        </p:tav>
                                        <p:tav tm="100000">
                                          <p:val>
                                            <p:strVal val="#ppt_h"/>
                                          </p:val>
                                        </p:tav>
                                      </p:tavLst>
                                    </p:anim>
                                    <p:anim calcmode="lin" valueType="num">
                                      <p:cBhvr>
                                        <p:cTn id="9" dur="1000" fill="hold"/>
                                        <p:tgtEl>
                                          <p:spTgt spid="3">
                                            <p:bg/>
                                          </p:spTgt>
                                        </p:tgtEl>
                                        <p:attrNameLst>
                                          <p:attrName>style.rotation</p:attrName>
                                        </p:attrNameLst>
                                      </p:cBhvr>
                                      <p:tavLst>
                                        <p:tav tm="0">
                                          <p:val>
                                            <p:fltVal val="90"/>
                                          </p:val>
                                        </p:tav>
                                        <p:tav tm="100000">
                                          <p:val>
                                            <p:fltVal val="0"/>
                                          </p:val>
                                        </p:tav>
                                      </p:tavLst>
                                    </p:anim>
                                    <p:animEffect transition="in" filter="fade">
                                      <p:cBhvr>
                                        <p:cTn id="10" dur="1000"/>
                                        <p:tgtEl>
                                          <p:spTgt spid="3">
                                            <p:bg/>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par>
                                <p:cTn id="19" presetID="31" presetClass="entr" presetSubtype="0" fill="hold" nodeType="withEffect">
                                  <p:stCondLst>
                                    <p:cond delay="0"/>
                                  </p:stCondLst>
                                  <p:childTnLst>
                                    <p:set>
                                      <p:cBhvr>
                                        <p:cTn id="20" dur="1" fill="hold">
                                          <p:stCondLst>
                                            <p:cond delay="0"/>
                                          </p:stCondLst>
                                        </p:cTn>
                                        <p:tgtEl>
                                          <p:spTgt spid="3076"/>
                                        </p:tgtEl>
                                        <p:attrNameLst>
                                          <p:attrName>style.visibility</p:attrName>
                                        </p:attrNameLst>
                                      </p:cBhvr>
                                      <p:to>
                                        <p:strVal val="visible"/>
                                      </p:to>
                                    </p:set>
                                    <p:anim calcmode="lin" valueType="num">
                                      <p:cBhvr>
                                        <p:cTn id="21" dur="1000" fill="hold"/>
                                        <p:tgtEl>
                                          <p:spTgt spid="3076"/>
                                        </p:tgtEl>
                                        <p:attrNameLst>
                                          <p:attrName>ppt_w</p:attrName>
                                        </p:attrNameLst>
                                      </p:cBhvr>
                                      <p:tavLst>
                                        <p:tav tm="0">
                                          <p:val>
                                            <p:fltVal val="0"/>
                                          </p:val>
                                        </p:tav>
                                        <p:tav tm="100000">
                                          <p:val>
                                            <p:strVal val="#ppt_w"/>
                                          </p:val>
                                        </p:tav>
                                      </p:tavLst>
                                    </p:anim>
                                    <p:anim calcmode="lin" valueType="num">
                                      <p:cBhvr>
                                        <p:cTn id="22" dur="1000" fill="hold"/>
                                        <p:tgtEl>
                                          <p:spTgt spid="3076"/>
                                        </p:tgtEl>
                                        <p:attrNameLst>
                                          <p:attrName>ppt_h</p:attrName>
                                        </p:attrNameLst>
                                      </p:cBhvr>
                                      <p:tavLst>
                                        <p:tav tm="0">
                                          <p:val>
                                            <p:fltVal val="0"/>
                                          </p:val>
                                        </p:tav>
                                        <p:tav tm="100000">
                                          <p:val>
                                            <p:strVal val="#ppt_h"/>
                                          </p:val>
                                        </p:tav>
                                      </p:tavLst>
                                    </p:anim>
                                    <p:anim calcmode="lin" valueType="num">
                                      <p:cBhvr>
                                        <p:cTn id="23" dur="1000" fill="hold"/>
                                        <p:tgtEl>
                                          <p:spTgt spid="3076"/>
                                        </p:tgtEl>
                                        <p:attrNameLst>
                                          <p:attrName>style.rotation</p:attrName>
                                        </p:attrNameLst>
                                      </p:cBhvr>
                                      <p:tavLst>
                                        <p:tav tm="0">
                                          <p:val>
                                            <p:fltVal val="90"/>
                                          </p:val>
                                        </p:tav>
                                        <p:tav tm="100000">
                                          <p:val>
                                            <p:fltVal val="0"/>
                                          </p:val>
                                        </p:tav>
                                      </p:tavLst>
                                    </p:anim>
                                    <p:animEffect transition="in" filter="fade">
                                      <p:cBhvr>
                                        <p:cTn id="24" dur="1000"/>
                                        <p:tgtEl>
                                          <p:spTgt spid="3076"/>
                                        </p:tgtEl>
                                      </p:cBhvr>
                                    </p:animEffect>
                                  </p:childTnLst>
                                </p:cTn>
                              </p:par>
                              <p:par>
                                <p:cTn id="25" presetID="31" presetClass="entr" presetSubtype="0"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p:cTn id="27" dur="1000" fill="hold"/>
                                        <p:tgtEl>
                                          <p:spTgt spid="5"/>
                                        </p:tgtEl>
                                        <p:attrNameLst>
                                          <p:attrName>ppt_w</p:attrName>
                                        </p:attrNameLst>
                                      </p:cBhvr>
                                      <p:tavLst>
                                        <p:tav tm="0">
                                          <p:val>
                                            <p:fltVal val="0"/>
                                          </p:val>
                                        </p:tav>
                                        <p:tav tm="100000">
                                          <p:val>
                                            <p:strVal val="#ppt_w"/>
                                          </p:val>
                                        </p:tav>
                                      </p:tavLst>
                                    </p:anim>
                                    <p:anim calcmode="lin" valueType="num">
                                      <p:cBhvr>
                                        <p:cTn id="28" dur="1000" fill="hold"/>
                                        <p:tgtEl>
                                          <p:spTgt spid="5"/>
                                        </p:tgtEl>
                                        <p:attrNameLst>
                                          <p:attrName>ppt_h</p:attrName>
                                        </p:attrNameLst>
                                      </p:cBhvr>
                                      <p:tavLst>
                                        <p:tav tm="0">
                                          <p:val>
                                            <p:fltVal val="0"/>
                                          </p:val>
                                        </p:tav>
                                        <p:tav tm="100000">
                                          <p:val>
                                            <p:strVal val="#ppt_h"/>
                                          </p:val>
                                        </p:tav>
                                      </p:tavLst>
                                    </p:anim>
                                    <p:anim calcmode="lin" valueType="num">
                                      <p:cBhvr>
                                        <p:cTn id="29" dur="1000" fill="hold"/>
                                        <p:tgtEl>
                                          <p:spTgt spid="5"/>
                                        </p:tgtEl>
                                        <p:attrNameLst>
                                          <p:attrName>style.rotation</p:attrName>
                                        </p:attrNameLst>
                                      </p:cBhvr>
                                      <p:tavLst>
                                        <p:tav tm="0">
                                          <p:val>
                                            <p:fltVal val="90"/>
                                          </p:val>
                                        </p:tav>
                                        <p:tav tm="100000">
                                          <p:val>
                                            <p:fltVal val="0"/>
                                          </p:val>
                                        </p:tav>
                                      </p:tavLst>
                                    </p:anim>
                                    <p:animEffect transition="in" filter="fade">
                                      <p:cBhvr>
                                        <p:cTn id="30" dur="1000"/>
                                        <p:tgtEl>
                                          <p:spTgt spid="5"/>
                                        </p:tgtEl>
                                      </p:cBhvr>
                                    </p:animEffect>
                                  </p:childTnLst>
                                </p:cTn>
                              </p:par>
                            </p:childTnLst>
                          </p:cTn>
                        </p:par>
                      </p:childTnLst>
                    </p:cTn>
                  </p:par>
                  <p:par>
                    <p:cTn id="31" fill="hold">
                      <p:stCondLst>
                        <p:cond delay="indefinite"/>
                      </p:stCondLst>
                      <p:childTnLst>
                        <p:par>
                          <p:cTn id="32" fill="hold">
                            <p:stCondLst>
                              <p:cond delay="0"/>
                            </p:stCondLst>
                            <p:childTnLst>
                              <p:par>
                                <p:cTn id="33" presetID="31"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p:cTn id="35" dur="1000" fill="hold"/>
                                        <p:tgtEl>
                                          <p:spTgt spid="6"/>
                                        </p:tgtEl>
                                        <p:attrNameLst>
                                          <p:attrName>ppt_w</p:attrName>
                                        </p:attrNameLst>
                                      </p:cBhvr>
                                      <p:tavLst>
                                        <p:tav tm="0">
                                          <p:val>
                                            <p:fltVal val="0"/>
                                          </p:val>
                                        </p:tav>
                                        <p:tav tm="100000">
                                          <p:val>
                                            <p:strVal val="#ppt_w"/>
                                          </p:val>
                                        </p:tav>
                                      </p:tavLst>
                                    </p:anim>
                                    <p:anim calcmode="lin" valueType="num">
                                      <p:cBhvr>
                                        <p:cTn id="36" dur="1000" fill="hold"/>
                                        <p:tgtEl>
                                          <p:spTgt spid="6"/>
                                        </p:tgtEl>
                                        <p:attrNameLst>
                                          <p:attrName>ppt_h</p:attrName>
                                        </p:attrNameLst>
                                      </p:cBhvr>
                                      <p:tavLst>
                                        <p:tav tm="0">
                                          <p:val>
                                            <p:fltVal val="0"/>
                                          </p:val>
                                        </p:tav>
                                        <p:tav tm="100000">
                                          <p:val>
                                            <p:strVal val="#ppt_h"/>
                                          </p:val>
                                        </p:tav>
                                      </p:tavLst>
                                    </p:anim>
                                    <p:anim calcmode="lin" valueType="num">
                                      <p:cBhvr>
                                        <p:cTn id="37" dur="1000" fill="hold"/>
                                        <p:tgtEl>
                                          <p:spTgt spid="6"/>
                                        </p:tgtEl>
                                        <p:attrNameLst>
                                          <p:attrName>style.rotation</p:attrName>
                                        </p:attrNameLst>
                                      </p:cBhvr>
                                      <p:tavLst>
                                        <p:tav tm="0">
                                          <p:val>
                                            <p:fltVal val="90"/>
                                          </p:val>
                                        </p:tav>
                                        <p:tav tm="100000">
                                          <p:val>
                                            <p:fltVal val="0"/>
                                          </p:val>
                                        </p:tav>
                                      </p:tavLst>
                                    </p:anim>
                                    <p:animEffect transition="in" filter="fade">
                                      <p:cBhvr>
                                        <p:cTn id="38"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5" grpId="0"/>
      <p:bldP spid="6" grpId="0" animBg="1"/>
    </p:bld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1342</Words>
  <Application>Microsoft Office PowerPoint</Application>
  <PresentationFormat>Presentación en pantalla (4:3)</PresentationFormat>
  <Paragraphs>62</Paragraphs>
  <Slides>16</Slides>
  <Notes>0</Notes>
  <HiddenSlides>0</HiddenSlides>
  <MMClips>0</MMClips>
  <ScaleCrop>false</ScaleCrop>
  <HeadingPairs>
    <vt:vector size="4" baseType="variant">
      <vt:variant>
        <vt:lpstr>Tema</vt:lpstr>
      </vt:variant>
      <vt:variant>
        <vt:i4>1</vt:i4>
      </vt:variant>
      <vt:variant>
        <vt:lpstr>Títulos de diapositiva</vt:lpstr>
      </vt:variant>
      <vt:variant>
        <vt:i4>16</vt:i4>
      </vt:variant>
    </vt:vector>
  </HeadingPairs>
  <TitlesOfParts>
    <vt:vector size="17" baseType="lpstr">
      <vt:lpstr>Tema de Office</vt:lpstr>
      <vt:lpstr>Y los bendijo dios: Clase 13</vt:lpstr>
      <vt:lpstr>Cómo abordar un problema de drogas con sus hijos</vt:lpstr>
      <vt:lpstr>Presentación de PowerPoint</vt:lpstr>
      <vt:lpstr>Presentación de PowerPoint</vt:lpstr>
      <vt:lpstr>Presentación de PowerPoint</vt:lpstr>
      <vt:lpstr>Presentación de PowerPoint</vt:lpstr>
      <vt:lpstr>¿Cómo saber si un miembro de la familia tiene problemas con las drogas?</vt:lpstr>
      <vt:lpstr>Presentación de PowerPoint</vt:lpstr>
      <vt:lpstr>Presentación de PowerPoint</vt:lpstr>
      <vt:lpstr>¿Qué hacer si un miembro de la familia necesita tratamiento?</vt:lpstr>
      <vt:lpstr>Presentación de PowerPoint</vt:lpstr>
      <vt:lpstr>Presentación de PowerPoint</vt:lpstr>
      <vt:lpstr>Consejos para los padres</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Profesión papás: Clase 13</dc:title>
  <dc:creator>FAMILIA FIERRO CH</dc:creator>
  <cp:lastModifiedBy>FAMILIA FIERRO CH</cp:lastModifiedBy>
  <cp:revision>2</cp:revision>
  <dcterms:created xsi:type="dcterms:W3CDTF">2013-09-03T12:52:33Z</dcterms:created>
  <dcterms:modified xsi:type="dcterms:W3CDTF">2013-09-19T12:34:46Z</dcterms:modified>
</cp:coreProperties>
</file>