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2.png"/></Relationships>
</file>

<file path=ppt/diagrams/_rels/data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_rels/data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iagrams/_rels/data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7572C7-722A-4733-A19F-8646B2A808E7}"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7C3F9512-ACF0-4563-B4EB-7946AD2EB3E8}">
      <dgm:prSet/>
      <dgm:spPr/>
      <dgm:t>
        <a:bodyPr/>
        <a:lstStyle/>
        <a:p>
          <a:pPr rtl="0"/>
          <a:r>
            <a:rPr lang="es-CO" b="1" dirty="0" smtClean="0"/>
            <a:t>SER O NO SER:</a:t>
          </a:r>
          <a:r>
            <a:rPr lang="es-CO" dirty="0" smtClean="0"/>
            <a:t> sería la persona que está en una situación de ambivalencia </a:t>
          </a:r>
          <a:r>
            <a:rPr lang="es-CO" dirty="0" smtClean="0">
              <a:latin typeface="Agency FB" pitchFamily="34" charset="0"/>
            </a:rPr>
            <a:t>(e</a:t>
          </a:r>
          <a:r>
            <a:rPr lang="es-CO" b="0" i="0" dirty="0" smtClean="0">
              <a:latin typeface="Agency FB" pitchFamily="34" charset="0"/>
            </a:rPr>
            <a:t>stado de ánimo en el que conviven dos emociones o sentimientos opuestos</a:t>
          </a:r>
          <a:r>
            <a:rPr lang="es-CO" b="0" i="0" dirty="0" smtClean="0"/>
            <a:t>)</a:t>
          </a:r>
          <a:r>
            <a:rPr lang="es-CO" dirty="0" smtClean="0"/>
            <a:t>, pues considera la opción del suicidio, pero nunca mecanismos de ayuda y socorro. Mucha gente que fallece por esta causa se encontraba en esta situación. Esto reafirma las inmensas dificultades de prevención que hay alrededor de este fenómeno.</a:t>
          </a:r>
          <a:endParaRPr lang="es-CO" dirty="0"/>
        </a:p>
      </dgm:t>
    </dgm:pt>
    <dgm:pt modelId="{14E8518D-CE69-41C9-B862-3A32F84A9EF7}" type="parTrans" cxnId="{F196B345-211A-4E38-888D-4639CF98E598}">
      <dgm:prSet/>
      <dgm:spPr/>
      <dgm:t>
        <a:bodyPr/>
        <a:lstStyle/>
        <a:p>
          <a:endParaRPr lang="es-CO"/>
        </a:p>
      </dgm:t>
    </dgm:pt>
    <dgm:pt modelId="{6CCFADAB-099A-4C69-A309-A280F7C7BB68}" type="sibTrans" cxnId="{F196B345-211A-4E38-888D-4639CF98E598}">
      <dgm:prSet/>
      <dgm:spPr/>
      <dgm:t>
        <a:bodyPr/>
        <a:lstStyle/>
        <a:p>
          <a:endParaRPr lang="es-CO"/>
        </a:p>
      </dgm:t>
    </dgm:pt>
    <dgm:pt modelId="{0BB4DF93-33D7-497A-B8C1-F0FE36AECFAD}">
      <dgm:prSet/>
      <dgm:spPr/>
      <dgm:t>
        <a:bodyPr/>
        <a:lstStyle/>
        <a:p>
          <a:pPr rtl="0"/>
          <a:r>
            <a:rPr lang="es-CO" b="1" dirty="0" smtClean="0"/>
            <a:t>NO SER:</a:t>
          </a:r>
          <a:r>
            <a:rPr lang="es-CO" dirty="0" smtClean="0"/>
            <a:t> se trata de personas que han hecho una larga y detenida reflexión alrededor del suicidio y que tienen una decisión que puede estar más allá de cualquier posibilidad de ayuda. Este tipo de casos son una minoría. Suelen ser en su mayoría personas con enfermedades terminales, ruinosas y con padecimiento vergonzoso. En Colombia el suicidio asistido es ilegal.</a:t>
          </a:r>
          <a:endParaRPr lang="es-CO" dirty="0"/>
        </a:p>
      </dgm:t>
    </dgm:pt>
    <dgm:pt modelId="{305C4CE4-9921-4498-9240-2C41A82C3755}" type="parTrans" cxnId="{DF819104-D66C-4A1D-ACE9-CD67D5099FDB}">
      <dgm:prSet/>
      <dgm:spPr/>
      <dgm:t>
        <a:bodyPr/>
        <a:lstStyle/>
        <a:p>
          <a:endParaRPr lang="es-CO"/>
        </a:p>
      </dgm:t>
    </dgm:pt>
    <dgm:pt modelId="{747B8B3C-0C28-4CE5-A194-F6117B637C82}" type="sibTrans" cxnId="{DF819104-D66C-4A1D-ACE9-CD67D5099FDB}">
      <dgm:prSet/>
      <dgm:spPr/>
      <dgm:t>
        <a:bodyPr/>
        <a:lstStyle/>
        <a:p>
          <a:endParaRPr lang="es-CO"/>
        </a:p>
      </dgm:t>
    </dgm:pt>
    <dgm:pt modelId="{63FAEE4A-E8EF-4BAD-A178-01A88F251027}" type="pres">
      <dgm:prSet presAssocID="{AF7572C7-722A-4733-A19F-8646B2A808E7}" presName="Name0" presStyleCnt="0">
        <dgm:presLayoutVars>
          <dgm:chMax val="7"/>
          <dgm:dir/>
          <dgm:animLvl val="lvl"/>
          <dgm:resizeHandles val="exact"/>
        </dgm:presLayoutVars>
      </dgm:prSet>
      <dgm:spPr/>
      <dgm:t>
        <a:bodyPr/>
        <a:lstStyle/>
        <a:p>
          <a:endParaRPr lang="es-CO"/>
        </a:p>
      </dgm:t>
    </dgm:pt>
    <dgm:pt modelId="{5353640F-5E26-4149-BCB1-D29A78612483}" type="pres">
      <dgm:prSet presAssocID="{7C3F9512-ACF0-4563-B4EB-7946AD2EB3E8}" presName="circle1" presStyleLbl="node1" presStyleIdx="0" presStyleCnt="1"/>
      <dgm:spPr>
        <a:blipFill rotWithShape="0">
          <a:blip xmlns:r="http://schemas.openxmlformats.org/officeDocument/2006/relationships" r:embed="rId1"/>
          <a:stretch>
            <a:fillRect/>
          </a:stretch>
        </a:blipFill>
      </dgm:spPr>
    </dgm:pt>
    <dgm:pt modelId="{A7DC8BF3-D3B9-4328-9C4B-20245E7531E4}" type="pres">
      <dgm:prSet presAssocID="{7C3F9512-ACF0-4563-B4EB-7946AD2EB3E8}" presName="space" presStyleCnt="0"/>
      <dgm:spPr/>
    </dgm:pt>
    <dgm:pt modelId="{134DB21E-7C84-4520-8EED-9D2FC2802343}" type="pres">
      <dgm:prSet presAssocID="{7C3F9512-ACF0-4563-B4EB-7946AD2EB3E8}" presName="rect1" presStyleLbl="alignAcc1" presStyleIdx="0" presStyleCnt="1"/>
      <dgm:spPr/>
      <dgm:t>
        <a:bodyPr/>
        <a:lstStyle/>
        <a:p>
          <a:endParaRPr lang="es-CO"/>
        </a:p>
      </dgm:t>
    </dgm:pt>
    <dgm:pt modelId="{B186DBAD-1ECA-4F6C-A199-A9DC437F7F1E}" type="pres">
      <dgm:prSet presAssocID="{7C3F9512-ACF0-4563-B4EB-7946AD2EB3E8}" presName="rect1ParTx" presStyleLbl="alignAcc1" presStyleIdx="0" presStyleCnt="1">
        <dgm:presLayoutVars>
          <dgm:chMax val="1"/>
          <dgm:bulletEnabled val="1"/>
        </dgm:presLayoutVars>
      </dgm:prSet>
      <dgm:spPr/>
      <dgm:t>
        <a:bodyPr/>
        <a:lstStyle/>
        <a:p>
          <a:endParaRPr lang="es-CO"/>
        </a:p>
      </dgm:t>
    </dgm:pt>
    <dgm:pt modelId="{46102574-3718-4081-8B8F-E77315B78A99}" type="pres">
      <dgm:prSet presAssocID="{7C3F9512-ACF0-4563-B4EB-7946AD2EB3E8}" presName="rect1ChTx" presStyleLbl="alignAcc1" presStyleIdx="0" presStyleCnt="1">
        <dgm:presLayoutVars>
          <dgm:bulletEnabled val="1"/>
        </dgm:presLayoutVars>
      </dgm:prSet>
      <dgm:spPr/>
      <dgm:t>
        <a:bodyPr/>
        <a:lstStyle/>
        <a:p>
          <a:endParaRPr lang="es-CO"/>
        </a:p>
      </dgm:t>
    </dgm:pt>
  </dgm:ptLst>
  <dgm:cxnLst>
    <dgm:cxn modelId="{E554170F-75D4-4EB7-9523-0B67D56EB2E9}" type="presOf" srcId="{7C3F9512-ACF0-4563-B4EB-7946AD2EB3E8}" destId="{B186DBAD-1ECA-4F6C-A199-A9DC437F7F1E}" srcOrd="1" destOrd="0" presId="urn:microsoft.com/office/officeart/2005/8/layout/target3"/>
    <dgm:cxn modelId="{DF819104-D66C-4A1D-ACE9-CD67D5099FDB}" srcId="{7C3F9512-ACF0-4563-B4EB-7946AD2EB3E8}" destId="{0BB4DF93-33D7-497A-B8C1-F0FE36AECFAD}" srcOrd="0" destOrd="0" parTransId="{305C4CE4-9921-4498-9240-2C41A82C3755}" sibTransId="{747B8B3C-0C28-4CE5-A194-F6117B637C82}"/>
    <dgm:cxn modelId="{DBA7378A-6BE2-4E32-A6C4-4910E1CD9E92}" type="presOf" srcId="{AF7572C7-722A-4733-A19F-8646B2A808E7}" destId="{63FAEE4A-E8EF-4BAD-A178-01A88F251027}" srcOrd="0" destOrd="0" presId="urn:microsoft.com/office/officeart/2005/8/layout/target3"/>
    <dgm:cxn modelId="{F196B345-211A-4E38-888D-4639CF98E598}" srcId="{AF7572C7-722A-4733-A19F-8646B2A808E7}" destId="{7C3F9512-ACF0-4563-B4EB-7946AD2EB3E8}" srcOrd="0" destOrd="0" parTransId="{14E8518D-CE69-41C9-B862-3A32F84A9EF7}" sibTransId="{6CCFADAB-099A-4C69-A309-A280F7C7BB68}"/>
    <dgm:cxn modelId="{BAF89523-8B4B-4017-A902-384E9D21D21E}" type="presOf" srcId="{0BB4DF93-33D7-497A-B8C1-F0FE36AECFAD}" destId="{46102574-3718-4081-8B8F-E77315B78A99}" srcOrd="0" destOrd="0" presId="urn:microsoft.com/office/officeart/2005/8/layout/target3"/>
    <dgm:cxn modelId="{2586ACF4-CE0F-4E16-A14F-CB03057E0C3A}" type="presOf" srcId="{7C3F9512-ACF0-4563-B4EB-7946AD2EB3E8}" destId="{134DB21E-7C84-4520-8EED-9D2FC2802343}" srcOrd="0" destOrd="0" presId="urn:microsoft.com/office/officeart/2005/8/layout/target3"/>
    <dgm:cxn modelId="{FF344AA2-D5AE-42A4-ADD4-1102B8C8B75B}" type="presParOf" srcId="{63FAEE4A-E8EF-4BAD-A178-01A88F251027}" destId="{5353640F-5E26-4149-BCB1-D29A78612483}" srcOrd="0" destOrd="0" presId="urn:microsoft.com/office/officeart/2005/8/layout/target3"/>
    <dgm:cxn modelId="{B56E8F39-85E9-412D-9F76-5726F170A3F9}" type="presParOf" srcId="{63FAEE4A-E8EF-4BAD-A178-01A88F251027}" destId="{A7DC8BF3-D3B9-4328-9C4B-20245E7531E4}" srcOrd="1" destOrd="0" presId="urn:microsoft.com/office/officeart/2005/8/layout/target3"/>
    <dgm:cxn modelId="{5B9A0D82-3622-42A5-B267-282DF4066DEE}" type="presParOf" srcId="{63FAEE4A-E8EF-4BAD-A178-01A88F251027}" destId="{134DB21E-7C84-4520-8EED-9D2FC2802343}" srcOrd="2" destOrd="0" presId="urn:microsoft.com/office/officeart/2005/8/layout/target3"/>
    <dgm:cxn modelId="{FFD1B9AC-1370-45BA-8C16-920E6F0FE4CB}" type="presParOf" srcId="{63FAEE4A-E8EF-4BAD-A178-01A88F251027}" destId="{B186DBAD-1ECA-4F6C-A199-A9DC437F7F1E}" srcOrd="3" destOrd="0" presId="urn:microsoft.com/office/officeart/2005/8/layout/target3"/>
    <dgm:cxn modelId="{4DB3BC13-DB5B-4F0E-B97D-63C793A17D45}" type="presParOf" srcId="{63FAEE4A-E8EF-4BAD-A178-01A88F251027}" destId="{46102574-3718-4081-8B8F-E77315B78A99}" srcOrd="4" destOrd="0" presId="urn:microsoft.com/office/officeart/2005/8/layout/target3"/>
  </dgm:cxnLst>
  <dgm:bg>
    <a:gradFill>
      <a:gsLst>
        <a:gs pos="0">
          <a:srgbClr val="000082"/>
        </a:gs>
        <a:gs pos="30000">
          <a:srgbClr val="66008F"/>
        </a:gs>
        <a:gs pos="64999">
          <a:srgbClr val="BA0066"/>
        </a:gs>
        <a:gs pos="89999">
          <a:srgbClr val="FF0000"/>
        </a:gs>
        <a:gs pos="100000">
          <a:srgbClr val="FF8200"/>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66747C-7817-479B-85C9-517A5643037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36639962-C8C7-40B4-8646-FCD646E50126}">
      <dgm:prSet custT="1"/>
      <dgm:spPr>
        <a:solidFill>
          <a:srgbClr val="002060"/>
        </a:solidFill>
      </dgm:spPr>
      <dgm:t>
        <a:bodyPr/>
        <a:lstStyle/>
        <a:p>
          <a:pPr rtl="0"/>
          <a:r>
            <a:rPr lang="es-CO" sz="2000" b="1" u="sng" dirty="0" smtClean="0"/>
            <a:t>Sexo:</a:t>
          </a:r>
          <a:r>
            <a:rPr lang="es-CO" sz="1700" dirty="0" smtClean="0"/>
            <a:t> en Colombia muere por suicidio una mujer por cada cuatro hombres. En los intentos, la proporción se invierte.</a:t>
          </a:r>
          <a:endParaRPr lang="es-CO" sz="1700" dirty="0"/>
        </a:p>
      </dgm:t>
    </dgm:pt>
    <dgm:pt modelId="{DF3C8F7C-0419-42B9-A004-1F0BCB6C49F6}" type="parTrans" cxnId="{E6EF0CC0-E3BC-42F5-91F8-B0C9322320B0}">
      <dgm:prSet/>
      <dgm:spPr/>
      <dgm:t>
        <a:bodyPr/>
        <a:lstStyle/>
        <a:p>
          <a:endParaRPr lang="es-CO"/>
        </a:p>
      </dgm:t>
    </dgm:pt>
    <dgm:pt modelId="{3DED9C39-63BF-400D-BE70-AC89D32C1E5F}" type="sibTrans" cxnId="{E6EF0CC0-E3BC-42F5-91F8-B0C9322320B0}">
      <dgm:prSet/>
      <dgm:spPr/>
      <dgm:t>
        <a:bodyPr/>
        <a:lstStyle/>
        <a:p>
          <a:endParaRPr lang="es-CO"/>
        </a:p>
      </dgm:t>
    </dgm:pt>
    <dgm:pt modelId="{EDFB3EE8-7E9D-4261-A69F-EAFF74EDFA63}">
      <dgm:prSet custT="1"/>
      <dgm:spPr>
        <a:solidFill>
          <a:srgbClr val="002060"/>
        </a:solidFill>
      </dgm:spPr>
      <dgm:t>
        <a:bodyPr/>
        <a:lstStyle/>
        <a:p>
          <a:pPr rtl="0"/>
          <a:r>
            <a:rPr lang="es-CO" sz="2000" b="1" u="sng" dirty="0" smtClean="0"/>
            <a:t>Edad:</a:t>
          </a:r>
          <a:r>
            <a:rPr lang="es-CO" sz="1700" dirty="0" smtClean="0"/>
            <a:t> en Colombia el mayor riesgo se ubica entre los 15 y 24 años y en ocasiones surge otro pico por encima de los 65 años. El suicidio como causa de muerte en las personas mayores no se encuentra dentro de las primeras causas ; en el caso de los jóvenes , sí. </a:t>
          </a:r>
          <a:endParaRPr lang="es-CO" sz="1700" dirty="0"/>
        </a:p>
      </dgm:t>
    </dgm:pt>
    <dgm:pt modelId="{D3C009B7-952B-4184-9F82-ACE7C9BDB613}" type="parTrans" cxnId="{F34A1F5E-2132-44EA-980D-5678B3A79146}">
      <dgm:prSet/>
      <dgm:spPr/>
      <dgm:t>
        <a:bodyPr/>
        <a:lstStyle/>
        <a:p>
          <a:endParaRPr lang="es-CO"/>
        </a:p>
      </dgm:t>
    </dgm:pt>
    <dgm:pt modelId="{06AA1E73-2A96-4F16-95B3-BEF50AB82071}" type="sibTrans" cxnId="{F34A1F5E-2132-44EA-980D-5678B3A79146}">
      <dgm:prSet/>
      <dgm:spPr/>
      <dgm:t>
        <a:bodyPr/>
        <a:lstStyle/>
        <a:p>
          <a:endParaRPr lang="es-CO"/>
        </a:p>
      </dgm:t>
    </dgm:pt>
    <dgm:pt modelId="{C5B36C8B-D2F4-494B-9983-3BE9469CCEC8}">
      <dgm:prSet custT="1"/>
      <dgm:spPr>
        <a:solidFill>
          <a:srgbClr val="002060"/>
        </a:solidFill>
      </dgm:spPr>
      <dgm:t>
        <a:bodyPr/>
        <a:lstStyle/>
        <a:p>
          <a:pPr rtl="0"/>
          <a:r>
            <a:rPr lang="es-CO" sz="2400" b="1" u="sng" dirty="0" smtClean="0"/>
            <a:t>Intentos previos:</a:t>
          </a:r>
          <a:r>
            <a:rPr lang="es-CO" sz="1900" dirty="0" smtClean="0"/>
            <a:t> en más de la mitad de quienes han muerto por suicidio hay un antecedente de intento previo. Por lo tanto, éste se considera un indicador muy poderoso en las intervenciones terapéuticas.  </a:t>
          </a:r>
          <a:endParaRPr lang="es-CO" sz="1900" dirty="0"/>
        </a:p>
      </dgm:t>
    </dgm:pt>
    <dgm:pt modelId="{50C851A3-0E2B-4F8D-A8B1-696B71D6C3E7}" type="parTrans" cxnId="{0787742D-F1D0-4FDA-A519-CFB14D279D28}">
      <dgm:prSet/>
      <dgm:spPr/>
      <dgm:t>
        <a:bodyPr/>
        <a:lstStyle/>
        <a:p>
          <a:endParaRPr lang="es-CO"/>
        </a:p>
      </dgm:t>
    </dgm:pt>
    <dgm:pt modelId="{43D99EAF-1CBA-4873-90C1-75325F747A6B}" type="sibTrans" cxnId="{0787742D-F1D0-4FDA-A519-CFB14D279D28}">
      <dgm:prSet/>
      <dgm:spPr/>
      <dgm:t>
        <a:bodyPr/>
        <a:lstStyle/>
        <a:p>
          <a:endParaRPr lang="es-CO"/>
        </a:p>
      </dgm:t>
    </dgm:pt>
    <dgm:pt modelId="{BC9A3847-9DE2-429B-8E28-0123D00C8164}" type="pres">
      <dgm:prSet presAssocID="{5966747C-7817-479B-85C9-517A56430371}" presName="linearFlow" presStyleCnt="0">
        <dgm:presLayoutVars>
          <dgm:dir/>
          <dgm:resizeHandles val="exact"/>
        </dgm:presLayoutVars>
      </dgm:prSet>
      <dgm:spPr/>
      <dgm:t>
        <a:bodyPr/>
        <a:lstStyle/>
        <a:p>
          <a:endParaRPr lang="es-CO"/>
        </a:p>
      </dgm:t>
    </dgm:pt>
    <dgm:pt modelId="{51D12DCC-E9AE-41D0-AE94-CA2FE5825B90}" type="pres">
      <dgm:prSet presAssocID="{36639962-C8C7-40B4-8646-FCD646E50126}" presName="composite" presStyleCnt="0"/>
      <dgm:spPr/>
    </dgm:pt>
    <dgm:pt modelId="{0DA9A227-E9C5-4257-9D3C-3A1FE7776C9B}" type="pres">
      <dgm:prSet presAssocID="{36639962-C8C7-40B4-8646-FCD646E50126}" presName="imgShp" presStyleLbl="fgImgPlace1" presStyleIdx="0" presStyleCnt="3" custLinFactNeighborX="-89540" custLinFactNeighborY="-3588"/>
      <dgm:spPr>
        <a:blipFill rotWithShape="1">
          <a:blip xmlns:r="http://schemas.openxmlformats.org/officeDocument/2006/relationships" r:embed="rId1"/>
          <a:stretch>
            <a:fillRect/>
          </a:stretch>
        </a:blipFill>
      </dgm:spPr>
    </dgm:pt>
    <dgm:pt modelId="{C6E95098-62DE-4D0A-844B-CA8CB13E8785}" type="pres">
      <dgm:prSet presAssocID="{36639962-C8C7-40B4-8646-FCD646E50126}" presName="txShp" presStyleLbl="node1" presStyleIdx="0" presStyleCnt="3" custScaleX="134209" custLinFactNeighborX="-1316" custLinFactNeighborY="-15043">
        <dgm:presLayoutVars>
          <dgm:bulletEnabled val="1"/>
        </dgm:presLayoutVars>
      </dgm:prSet>
      <dgm:spPr/>
      <dgm:t>
        <a:bodyPr/>
        <a:lstStyle/>
        <a:p>
          <a:endParaRPr lang="es-CO"/>
        </a:p>
      </dgm:t>
    </dgm:pt>
    <dgm:pt modelId="{5BF63C3B-E35C-4835-87C3-AF34FFBCF104}" type="pres">
      <dgm:prSet presAssocID="{3DED9C39-63BF-400D-BE70-AC89D32C1E5F}" presName="spacing" presStyleCnt="0"/>
      <dgm:spPr/>
    </dgm:pt>
    <dgm:pt modelId="{279007BA-F281-4786-9D33-4AB6DE03CD45}" type="pres">
      <dgm:prSet presAssocID="{EDFB3EE8-7E9D-4261-A69F-EAFF74EDFA63}" presName="composite" presStyleCnt="0"/>
      <dgm:spPr/>
    </dgm:pt>
    <dgm:pt modelId="{2AE5D301-2010-45AB-A0AB-3D509A82E611}" type="pres">
      <dgm:prSet presAssocID="{EDFB3EE8-7E9D-4261-A69F-EAFF74EDFA63}" presName="imgShp" presStyleLbl="fgImgPlace1" presStyleIdx="1" presStyleCnt="3" custLinFactNeighborX="-89540" custLinFactNeighborY="-1714"/>
      <dgm:spPr>
        <a:blipFill rotWithShape="1">
          <a:blip xmlns:r="http://schemas.openxmlformats.org/officeDocument/2006/relationships" r:embed="rId2"/>
          <a:stretch>
            <a:fillRect/>
          </a:stretch>
        </a:blipFill>
      </dgm:spPr>
    </dgm:pt>
    <dgm:pt modelId="{F9C6A4F7-2FE6-4714-B224-95A95A37F205}" type="pres">
      <dgm:prSet presAssocID="{EDFB3EE8-7E9D-4261-A69F-EAFF74EDFA63}" presName="txShp" presStyleLbl="node1" presStyleIdx="1" presStyleCnt="3" custScaleX="134209">
        <dgm:presLayoutVars>
          <dgm:bulletEnabled val="1"/>
        </dgm:presLayoutVars>
      </dgm:prSet>
      <dgm:spPr/>
      <dgm:t>
        <a:bodyPr/>
        <a:lstStyle/>
        <a:p>
          <a:endParaRPr lang="es-CO"/>
        </a:p>
      </dgm:t>
    </dgm:pt>
    <dgm:pt modelId="{6849760E-AD35-48E4-9375-49A2FB3B54ED}" type="pres">
      <dgm:prSet presAssocID="{06AA1E73-2A96-4F16-95B3-BEF50AB82071}" presName="spacing" presStyleCnt="0"/>
      <dgm:spPr/>
    </dgm:pt>
    <dgm:pt modelId="{BADA12D9-90B1-441D-866D-8C7D1D6DFBC0}" type="pres">
      <dgm:prSet presAssocID="{C5B36C8B-D2F4-494B-9983-3BE9469CCEC8}" presName="composite" presStyleCnt="0"/>
      <dgm:spPr/>
    </dgm:pt>
    <dgm:pt modelId="{1340B9B7-C844-4A0E-BCBD-CAAAE2E6667B}" type="pres">
      <dgm:prSet presAssocID="{C5B36C8B-D2F4-494B-9983-3BE9469CCEC8}" presName="imgShp" presStyleLbl="fgImgPlace1" presStyleIdx="2" presStyleCnt="3" custLinFactNeighborX="-89540" custLinFactNeighborY="160"/>
      <dgm:spPr>
        <a:blipFill rotWithShape="1">
          <a:blip xmlns:r="http://schemas.openxmlformats.org/officeDocument/2006/relationships" r:embed="rId3"/>
          <a:stretch>
            <a:fillRect/>
          </a:stretch>
        </a:blipFill>
      </dgm:spPr>
    </dgm:pt>
    <dgm:pt modelId="{D1E17629-879E-4CF6-A7B5-3A8FD6124649}" type="pres">
      <dgm:prSet presAssocID="{C5B36C8B-D2F4-494B-9983-3BE9469CCEC8}" presName="txShp" presStyleLbl="node1" presStyleIdx="2" presStyleCnt="3" custScaleX="135737" custLinFactNeighborX="-764" custLinFactNeighborY="-5567">
        <dgm:presLayoutVars>
          <dgm:bulletEnabled val="1"/>
        </dgm:presLayoutVars>
      </dgm:prSet>
      <dgm:spPr/>
      <dgm:t>
        <a:bodyPr/>
        <a:lstStyle/>
        <a:p>
          <a:endParaRPr lang="es-CO"/>
        </a:p>
      </dgm:t>
    </dgm:pt>
  </dgm:ptLst>
  <dgm:cxnLst>
    <dgm:cxn modelId="{7AB26C94-2F6D-410B-9EB2-9A5495873A87}" type="presOf" srcId="{EDFB3EE8-7E9D-4261-A69F-EAFF74EDFA63}" destId="{F9C6A4F7-2FE6-4714-B224-95A95A37F205}" srcOrd="0" destOrd="0" presId="urn:microsoft.com/office/officeart/2005/8/layout/vList3"/>
    <dgm:cxn modelId="{E6EF0CC0-E3BC-42F5-91F8-B0C9322320B0}" srcId="{5966747C-7817-479B-85C9-517A56430371}" destId="{36639962-C8C7-40B4-8646-FCD646E50126}" srcOrd="0" destOrd="0" parTransId="{DF3C8F7C-0419-42B9-A004-1F0BCB6C49F6}" sibTransId="{3DED9C39-63BF-400D-BE70-AC89D32C1E5F}"/>
    <dgm:cxn modelId="{9D425DCE-0DF4-41BC-BB4B-E0940D76EBB9}" type="presOf" srcId="{36639962-C8C7-40B4-8646-FCD646E50126}" destId="{C6E95098-62DE-4D0A-844B-CA8CB13E8785}" srcOrd="0" destOrd="0" presId="urn:microsoft.com/office/officeart/2005/8/layout/vList3"/>
    <dgm:cxn modelId="{F34A1F5E-2132-44EA-980D-5678B3A79146}" srcId="{5966747C-7817-479B-85C9-517A56430371}" destId="{EDFB3EE8-7E9D-4261-A69F-EAFF74EDFA63}" srcOrd="1" destOrd="0" parTransId="{D3C009B7-952B-4184-9F82-ACE7C9BDB613}" sibTransId="{06AA1E73-2A96-4F16-95B3-BEF50AB82071}"/>
    <dgm:cxn modelId="{0D2BF1E1-76DE-4BA4-B381-57A946C5AA24}" type="presOf" srcId="{5966747C-7817-479B-85C9-517A56430371}" destId="{BC9A3847-9DE2-429B-8E28-0123D00C8164}" srcOrd="0" destOrd="0" presId="urn:microsoft.com/office/officeart/2005/8/layout/vList3"/>
    <dgm:cxn modelId="{DEDF5058-E7E6-4BF3-AC03-EAFFD901BD04}" type="presOf" srcId="{C5B36C8B-D2F4-494B-9983-3BE9469CCEC8}" destId="{D1E17629-879E-4CF6-A7B5-3A8FD6124649}" srcOrd="0" destOrd="0" presId="urn:microsoft.com/office/officeart/2005/8/layout/vList3"/>
    <dgm:cxn modelId="{0787742D-F1D0-4FDA-A519-CFB14D279D28}" srcId="{5966747C-7817-479B-85C9-517A56430371}" destId="{C5B36C8B-D2F4-494B-9983-3BE9469CCEC8}" srcOrd="2" destOrd="0" parTransId="{50C851A3-0E2B-4F8D-A8B1-696B71D6C3E7}" sibTransId="{43D99EAF-1CBA-4873-90C1-75325F747A6B}"/>
    <dgm:cxn modelId="{350A6FD4-D1FE-4E71-B53E-053D42F72926}" type="presParOf" srcId="{BC9A3847-9DE2-429B-8E28-0123D00C8164}" destId="{51D12DCC-E9AE-41D0-AE94-CA2FE5825B90}" srcOrd="0" destOrd="0" presId="urn:microsoft.com/office/officeart/2005/8/layout/vList3"/>
    <dgm:cxn modelId="{D3108C4B-627E-4D79-9E79-1E6EA7F8E79E}" type="presParOf" srcId="{51D12DCC-E9AE-41D0-AE94-CA2FE5825B90}" destId="{0DA9A227-E9C5-4257-9D3C-3A1FE7776C9B}" srcOrd="0" destOrd="0" presId="urn:microsoft.com/office/officeart/2005/8/layout/vList3"/>
    <dgm:cxn modelId="{4CA8C932-FF8B-4C59-830E-276AB606A3BD}" type="presParOf" srcId="{51D12DCC-E9AE-41D0-AE94-CA2FE5825B90}" destId="{C6E95098-62DE-4D0A-844B-CA8CB13E8785}" srcOrd="1" destOrd="0" presId="urn:microsoft.com/office/officeart/2005/8/layout/vList3"/>
    <dgm:cxn modelId="{0E946E6D-BBDC-4155-9D3F-FBF32CA09A77}" type="presParOf" srcId="{BC9A3847-9DE2-429B-8E28-0123D00C8164}" destId="{5BF63C3B-E35C-4835-87C3-AF34FFBCF104}" srcOrd="1" destOrd="0" presId="urn:microsoft.com/office/officeart/2005/8/layout/vList3"/>
    <dgm:cxn modelId="{809FCB8C-049A-4277-ADAE-19F889BFE3FC}" type="presParOf" srcId="{BC9A3847-9DE2-429B-8E28-0123D00C8164}" destId="{279007BA-F281-4786-9D33-4AB6DE03CD45}" srcOrd="2" destOrd="0" presId="urn:microsoft.com/office/officeart/2005/8/layout/vList3"/>
    <dgm:cxn modelId="{99A88B4E-0804-4200-8B83-212B60B8F24B}" type="presParOf" srcId="{279007BA-F281-4786-9D33-4AB6DE03CD45}" destId="{2AE5D301-2010-45AB-A0AB-3D509A82E611}" srcOrd="0" destOrd="0" presId="urn:microsoft.com/office/officeart/2005/8/layout/vList3"/>
    <dgm:cxn modelId="{1239BBCC-28D0-49CF-94D4-7D9F336A293B}" type="presParOf" srcId="{279007BA-F281-4786-9D33-4AB6DE03CD45}" destId="{F9C6A4F7-2FE6-4714-B224-95A95A37F205}" srcOrd="1" destOrd="0" presId="urn:microsoft.com/office/officeart/2005/8/layout/vList3"/>
    <dgm:cxn modelId="{F0B0989C-4FDC-40BA-A525-B418CAAF6DB3}" type="presParOf" srcId="{BC9A3847-9DE2-429B-8E28-0123D00C8164}" destId="{6849760E-AD35-48E4-9375-49A2FB3B54ED}" srcOrd="3" destOrd="0" presId="urn:microsoft.com/office/officeart/2005/8/layout/vList3"/>
    <dgm:cxn modelId="{05033208-C9FD-439A-B480-0706856200E3}" type="presParOf" srcId="{BC9A3847-9DE2-429B-8E28-0123D00C8164}" destId="{BADA12D9-90B1-441D-866D-8C7D1D6DFBC0}" srcOrd="4" destOrd="0" presId="urn:microsoft.com/office/officeart/2005/8/layout/vList3"/>
    <dgm:cxn modelId="{032E04F5-6374-4B91-A5E6-8150C25379A3}" type="presParOf" srcId="{BADA12D9-90B1-441D-866D-8C7D1D6DFBC0}" destId="{1340B9B7-C844-4A0E-BCBD-CAAAE2E6667B}" srcOrd="0" destOrd="0" presId="urn:microsoft.com/office/officeart/2005/8/layout/vList3"/>
    <dgm:cxn modelId="{D6AC2C5D-65E2-4948-BF8D-6C5A9E4F5B5D}" type="presParOf" srcId="{BADA12D9-90B1-441D-866D-8C7D1D6DFBC0}" destId="{D1E17629-879E-4CF6-A7B5-3A8FD612464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39FF3D-4EE9-49E6-9025-1BD5B74DEE97}"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A0F0FFBB-90BC-48A6-ACCB-F17D7CD08413}">
      <dgm:prSet custT="1"/>
      <dgm:spPr>
        <a:solidFill>
          <a:srgbClr val="002060"/>
        </a:solidFill>
      </dgm:spPr>
      <dgm:t>
        <a:bodyPr/>
        <a:lstStyle/>
        <a:p>
          <a:pPr rtl="0"/>
          <a:r>
            <a:rPr lang="es-CO" sz="2000" b="1" u="sng" dirty="0" smtClean="0"/>
            <a:t>4.Existencia de un plan y advertencia: </a:t>
          </a:r>
          <a:r>
            <a:rPr lang="es-CO" sz="2000" dirty="0" smtClean="0"/>
            <a:t>contrario a la creencia de muchos, la impulsividad no es el primer determinante de las acciones suicidas. Es claro que esta actuación obedece a una planeación y anticipación de días, semana o meses. Entre más preciso y estructurado sea el plan, mayor es el riesgo. </a:t>
          </a:r>
          <a:endParaRPr lang="es-CO" sz="2000" dirty="0"/>
        </a:p>
      </dgm:t>
    </dgm:pt>
    <dgm:pt modelId="{4E85ABA7-6BD8-4DB9-910D-44F6364BB476}" type="parTrans" cxnId="{D5E9D8F1-3914-4FFA-BD19-1D0EE3F3D03B}">
      <dgm:prSet/>
      <dgm:spPr/>
      <dgm:t>
        <a:bodyPr/>
        <a:lstStyle/>
        <a:p>
          <a:endParaRPr lang="es-CO"/>
        </a:p>
      </dgm:t>
    </dgm:pt>
    <dgm:pt modelId="{F0DBF1AE-073C-40FC-B3C5-CF99DF54D9E3}" type="sibTrans" cxnId="{D5E9D8F1-3914-4FFA-BD19-1D0EE3F3D03B}">
      <dgm:prSet/>
      <dgm:spPr/>
      <dgm:t>
        <a:bodyPr/>
        <a:lstStyle/>
        <a:p>
          <a:endParaRPr lang="es-CO"/>
        </a:p>
      </dgm:t>
    </dgm:pt>
    <dgm:pt modelId="{0F5BB3F8-AE2B-469B-9701-5315695F0F5E}">
      <dgm:prSet custT="1"/>
      <dgm:spPr>
        <a:solidFill>
          <a:srgbClr val="002060"/>
        </a:solidFill>
      </dgm:spPr>
      <dgm:t>
        <a:bodyPr/>
        <a:lstStyle/>
        <a:p>
          <a:pPr rtl="0"/>
          <a:r>
            <a:rPr lang="es-CO" sz="2000" b="1" u="sng" dirty="0" smtClean="0"/>
            <a:t>5. Patología depresiva:</a:t>
          </a:r>
          <a:r>
            <a:rPr lang="es-CO" sz="1900" dirty="0" smtClean="0"/>
            <a:t> esta es la perturbación más asociada con el suicidio. En la actualidad, ha habido un desarrollo muy importante de estrategias de intervención terapéuticas con resultados incluso superiores a la sola medicación con antidepresivos. Es decir, existen mecanismos eficaces de ayuda para la persona con trastorno depresivo.</a:t>
          </a:r>
          <a:endParaRPr lang="es-CO" sz="1900" dirty="0"/>
        </a:p>
      </dgm:t>
    </dgm:pt>
    <dgm:pt modelId="{99A6A6A2-AFA3-481C-BDB7-4F8C16F1CABC}" type="parTrans" cxnId="{6864658F-483C-4FB6-AA6C-EC6BF22E3E0B}">
      <dgm:prSet/>
      <dgm:spPr/>
      <dgm:t>
        <a:bodyPr/>
        <a:lstStyle/>
        <a:p>
          <a:endParaRPr lang="es-CO"/>
        </a:p>
      </dgm:t>
    </dgm:pt>
    <dgm:pt modelId="{A71C035F-2D15-4A01-8C41-B417B18F51F2}" type="sibTrans" cxnId="{6864658F-483C-4FB6-AA6C-EC6BF22E3E0B}">
      <dgm:prSet/>
      <dgm:spPr/>
      <dgm:t>
        <a:bodyPr/>
        <a:lstStyle/>
        <a:p>
          <a:endParaRPr lang="es-CO"/>
        </a:p>
      </dgm:t>
    </dgm:pt>
    <dgm:pt modelId="{6ABF3C1F-F635-40C6-AC86-7A82D2C3498C}" type="pres">
      <dgm:prSet presAssocID="{3B39FF3D-4EE9-49E6-9025-1BD5B74DEE97}" presName="linearFlow" presStyleCnt="0">
        <dgm:presLayoutVars>
          <dgm:dir/>
          <dgm:resizeHandles val="exact"/>
        </dgm:presLayoutVars>
      </dgm:prSet>
      <dgm:spPr/>
      <dgm:t>
        <a:bodyPr/>
        <a:lstStyle/>
        <a:p>
          <a:endParaRPr lang="es-CO"/>
        </a:p>
      </dgm:t>
    </dgm:pt>
    <dgm:pt modelId="{4931D89D-1A44-4459-BCB3-DDD480091959}" type="pres">
      <dgm:prSet presAssocID="{A0F0FFBB-90BC-48A6-ACCB-F17D7CD08413}" presName="composite" presStyleCnt="0"/>
      <dgm:spPr/>
    </dgm:pt>
    <dgm:pt modelId="{0B544184-D32B-450F-A5CD-904F8E24BB3B}" type="pres">
      <dgm:prSet presAssocID="{A0F0FFBB-90BC-48A6-ACCB-F17D7CD08413}" presName="imgShp" presStyleLbl="fgImgPlace1" presStyleIdx="0" presStyleCnt="2" custLinFactNeighborX="-28669" custLinFactNeighborY="2783"/>
      <dgm:spPr>
        <a:blipFill rotWithShape="1">
          <a:blip xmlns:r="http://schemas.openxmlformats.org/officeDocument/2006/relationships" r:embed="rId1"/>
          <a:stretch>
            <a:fillRect/>
          </a:stretch>
        </a:blipFill>
      </dgm:spPr>
    </dgm:pt>
    <dgm:pt modelId="{06FB2FA0-443C-4535-9228-9784955BC671}" type="pres">
      <dgm:prSet presAssocID="{A0F0FFBB-90BC-48A6-ACCB-F17D7CD08413}" presName="txShp" presStyleLbl="node1" presStyleIdx="0" presStyleCnt="2" custScaleX="126073">
        <dgm:presLayoutVars>
          <dgm:bulletEnabled val="1"/>
        </dgm:presLayoutVars>
      </dgm:prSet>
      <dgm:spPr/>
      <dgm:t>
        <a:bodyPr/>
        <a:lstStyle/>
        <a:p>
          <a:endParaRPr lang="es-CO"/>
        </a:p>
      </dgm:t>
    </dgm:pt>
    <dgm:pt modelId="{23FE7C78-AA72-4AF3-A567-E3A464CED93A}" type="pres">
      <dgm:prSet presAssocID="{F0DBF1AE-073C-40FC-B3C5-CF99DF54D9E3}" presName="spacing" presStyleCnt="0"/>
      <dgm:spPr/>
    </dgm:pt>
    <dgm:pt modelId="{DEEA6826-3998-4C1D-819A-B3E2A53A3976}" type="pres">
      <dgm:prSet presAssocID="{0F5BB3F8-AE2B-469B-9701-5315695F0F5E}" presName="composite" presStyleCnt="0"/>
      <dgm:spPr/>
    </dgm:pt>
    <dgm:pt modelId="{7DAF1EC6-CF28-4609-80A6-837891B84CF1}" type="pres">
      <dgm:prSet presAssocID="{0F5BB3F8-AE2B-469B-9701-5315695F0F5E}" presName="imgShp" presStyleLbl="fgImgPlace1" presStyleIdx="1" presStyleCnt="2" custLinFactNeighborX="-28669" custLinFactNeighborY="1896"/>
      <dgm:spPr>
        <a:blipFill rotWithShape="1">
          <a:blip xmlns:r="http://schemas.openxmlformats.org/officeDocument/2006/relationships" r:embed="rId2"/>
          <a:stretch>
            <a:fillRect/>
          </a:stretch>
        </a:blipFill>
      </dgm:spPr>
    </dgm:pt>
    <dgm:pt modelId="{DF2F7D9E-EF4E-4B5B-8F4D-858DBA8412FD}" type="pres">
      <dgm:prSet presAssocID="{0F5BB3F8-AE2B-469B-9701-5315695F0F5E}" presName="txShp" presStyleLbl="node1" presStyleIdx="1" presStyleCnt="2" custScaleX="131336">
        <dgm:presLayoutVars>
          <dgm:bulletEnabled val="1"/>
        </dgm:presLayoutVars>
      </dgm:prSet>
      <dgm:spPr/>
      <dgm:t>
        <a:bodyPr/>
        <a:lstStyle/>
        <a:p>
          <a:endParaRPr lang="es-CO"/>
        </a:p>
      </dgm:t>
    </dgm:pt>
  </dgm:ptLst>
  <dgm:cxnLst>
    <dgm:cxn modelId="{CE4E2539-ADD3-4DE5-A1FE-AA480B51FFC1}" type="presOf" srcId="{3B39FF3D-4EE9-49E6-9025-1BD5B74DEE97}" destId="{6ABF3C1F-F635-40C6-AC86-7A82D2C3498C}" srcOrd="0" destOrd="0" presId="urn:microsoft.com/office/officeart/2005/8/layout/vList3"/>
    <dgm:cxn modelId="{6072B908-17AB-407A-8B04-3EA42CA23B36}" type="presOf" srcId="{0F5BB3F8-AE2B-469B-9701-5315695F0F5E}" destId="{DF2F7D9E-EF4E-4B5B-8F4D-858DBA8412FD}" srcOrd="0" destOrd="0" presId="urn:microsoft.com/office/officeart/2005/8/layout/vList3"/>
    <dgm:cxn modelId="{6864658F-483C-4FB6-AA6C-EC6BF22E3E0B}" srcId="{3B39FF3D-4EE9-49E6-9025-1BD5B74DEE97}" destId="{0F5BB3F8-AE2B-469B-9701-5315695F0F5E}" srcOrd="1" destOrd="0" parTransId="{99A6A6A2-AFA3-481C-BDB7-4F8C16F1CABC}" sibTransId="{A71C035F-2D15-4A01-8C41-B417B18F51F2}"/>
    <dgm:cxn modelId="{957FCC97-5980-44CB-AA5C-443CB72EE1A8}" type="presOf" srcId="{A0F0FFBB-90BC-48A6-ACCB-F17D7CD08413}" destId="{06FB2FA0-443C-4535-9228-9784955BC671}" srcOrd="0" destOrd="0" presId="urn:microsoft.com/office/officeart/2005/8/layout/vList3"/>
    <dgm:cxn modelId="{D5E9D8F1-3914-4FFA-BD19-1D0EE3F3D03B}" srcId="{3B39FF3D-4EE9-49E6-9025-1BD5B74DEE97}" destId="{A0F0FFBB-90BC-48A6-ACCB-F17D7CD08413}" srcOrd="0" destOrd="0" parTransId="{4E85ABA7-6BD8-4DB9-910D-44F6364BB476}" sibTransId="{F0DBF1AE-073C-40FC-B3C5-CF99DF54D9E3}"/>
    <dgm:cxn modelId="{F8D81464-B0F7-42C7-84A0-4755FE9C9842}" type="presParOf" srcId="{6ABF3C1F-F635-40C6-AC86-7A82D2C3498C}" destId="{4931D89D-1A44-4459-BCB3-DDD480091959}" srcOrd="0" destOrd="0" presId="urn:microsoft.com/office/officeart/2005/8/layout/vList3"/>
    <dgm:cxn modelId="{719893D1-CC46-4FEA-8B48-74D1C22B0B70}" type="presParOf" srcId="{4931D89D-1A44-4459-BCB3-DDD480091959}" destId="{0B544184-D32B-450F-A5CD-904F8E24BB3B}" srcOrd="0" destOrd="0" presId="urn:microsoft.com/office/officeart/2005/8/layout/vList3"/>
    <dgm:cxn modelId="{4963925C-23FF-44AF-B674-BE904B6FC902}" type="presParOf" srcId="{4931D89D-1A44-4459-BCB3-DDD480091959}" destId="{06FB2FA0-443C-4535-9228-9784955BC671}" srcOrd="1" destOrd="0" presId="urn:microsoft.com/office/officeart/2005/8/layout/vList3"/>
    <dgm:cxn modelId="{56A90E65-7122-4DA5-A30B-2B7985015C6B}" type="presParOf" srcId="{6ABF3C1F-F635-40C6-AC86-7A82D2C3498C}" destId="{23FE7C78-AA72-4AF3-A567-E3A464CED93A}" srcOrd="1" destOrd="0" presId="urn:microsoft.com/office/officeart/2005/8/layout/vList3"/>
    <dgm:cxn modelId="{79A26E55-7D56-4EAA-B770-A13EC5BEDC4D}" type="presParOf" srcId="{6ABF3C1F-F635-40C6-AC86-7A82D2C3498C}" destId="{DEEA6826-3998-4C1D-819A-B3E2A53A3976}" srcOrd="2" destOrd="0" presId="urn:microsoft.com/office/officeart/2005/8/layout/vList3"/>
    <dgm:cxn modelId="{7FB2AD31-D6FE-4E53-89B9-0A5BB4451AF9}" type="presParOf" srcId="{DEEA6826-3998-4C1D-819A-B3E2A53A3976}" destId="{7DAF1EC6-CF28-4609-80A6-837891B84CF1}" srcOrd="0" destOrd="0" presId="urn:microsoft.com/office/officeart/2005/8/layout/vList3"/>
    <dgm:cxn modelId="{D0E7EABB-79F9-4064-9F81-29A629185581}" type="presParOf" srcId="{DEEA6826-3998-4C1D-819A-B3E2A53A3976}" destId="{DF2F7D9E-EF4E-4B5B-8F4D-858DBA8412FD}" srcOrd="1" destOrd="0" presId="urn:microsoft.com/office/officeart/2005/8/layout/vList3"/>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69FECC3-B991-4102-B100-69F0F5244F05}"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C4FFE9D6-BE23-4F82-9244-29251A80F9E3}">
      <dgm:prSet custT="1"/>
      <dgm:spPr>
        <a:solidFill>
          <a:srgbClr val="002060"/>
        </a:solidFill>
      </dgm:spPr>
      <dgm:t>
        <a:bodyPr/>
        <a:lstStyle/>
        <a:p>
          <a:pPr rtl="0"/>
          <a:r>
            <a:rPr lang="es-CO" sz="2000" b="1" u="sng" dirty="0" smtClean="0"/>
            <a:t>6. Soledad:</a:t>
          </a:r>
          <a:r>
            <a:rPr lang="es-CO" sz="1700" dirty="0" smtClean="0"/>
            <a:t> entendida como una estructuración muy pobre o escasa de redes de soporte social. Para los seres humanos saberse relacionar exitosamente con sus congéneres es una habilidad vital.</a:t>
          </a:r>
          <a:endParaRPr lang="es-CO" sz="1700" dirty="0"/>
        </a:p>
      </dgm:t>
    </dgm:pt>
    <dgm:pt modelId="{3E55471B-2A26-4D58-9E5D-5C220DAD7352}" type="parTrans" cxnId="{A8AF9EDE-39A2-4106-9576-1C7AAB4F9FB2}">
      <dgm:prSet/>
      <dgm:spPr/>
      <dgm:t>
        <a:bodyPr/>
        <a:lstStyle/>
        <a:p>
          <a:endParaRPr lang="es-CO"/>
        </a:p>
      </dgm:t>
    </dgm:pt>
    <dgm:pt modelId="{C071E298-150D-4C06-9254-FC72ED57D70E}" type="sibTrans" cxnId="{A8AF9EDE-39A2-4106-9576-1C7AAB4F9FB2}">
      <dgm:prSet/>
      <dgm:spPr/>
      <dgm:t>
        <a:bodyPr/>
        <a:lstStyle/>
        <a:p>
          <a:endParaRPr lang="es-CO"/>
        </a:p>
      </dgm:t>
    </dgm:pt>
    <dgm:pt modelId="{2F1ED248-7EC5-45DC-8DDE-A5FC484F6126}">
      <dgm:prSet custT="1"/>
      <dgm:spPr>
        <a:solidFill>
          <a:srgbClr val="002060"/>
        </a:solidFill>
      </dgm:spPr>
      <dgm:t>
        <a:bodyPr/>
        <a:lstStyle/>
        <a:p>
          <a:pPr rtl="0"/>
          <a:r>
            <a:rPr lang="es-CO" sz="1800" b="1" u="sng" dirty="0" smtClean="0"/>
            <a:t>7. Consumo abusivo de sustancias psicoactivas especialmente de alcohol:</a:t>
          </a:r>
          <a:r>
            <a:rPr lang="es-CO" sz="1600" dirty="0" smtClean="0"/>
            <a:t> las investigaciones son claras al mostrar que las personas con dificultades asociadas con el consumo abusivo  de sustancias tienen un riesgo de suicidio significativamente  superior al promedio de la población.</a:t>
          </a:r>
          <a:endParaRPr lang="es-CO" sz="1600" dirty="0"/>
        </a:p>
      </dgm:t>
    </dgm:pt>
    <dgm:pt modelId="{9B798170-3669-4BC9-A8FE-58C2DA813C8A}" type="parTrans" cxnId="{9DC559A8-C02C-4718-AF44-29D95458866D}">
      <dgm:prSet/>
      <dgm:spPr/>
      <dgm:t>
        <a:bodyPr/>
        <a:lstStyle/>
        <a:p>
          <a:endParaRPr lang="es-CO"/>
        </a:p>
      </dgm:t>
    </dgm:pt>
    <dgm:pt modelId="{8C334B37-A1C9-496E-978A-1AA1507E02C0}" type="sibTrans" cxnId="{9DC559A8-C02C-4718-AF44-29D95458866D}">
      <dgm:prSet/>
      <dgm:spPr/>
      <dgm:t>
        <a:bodyPr/>
        <a:lstStyle/>
        <a:p>
          <a:endParaRPr lang="es-CO"/>
        </a:p>
      </dgm:t>
    </dgm:pt>
    <dgm:pt modelId="{5F36C189-3B92-48CC-9D88-511302F2B3BE}">
      <dgm:prSet custT="1"/>
      <dgm:spPr>
        <a:solidFill>
          <a:srgbClr val="002060"/>
        </a:solidFill>
      </dgm:spPr>
      <dgm:t>
        <a:bodyPr/>
        <a:lstStyle/>
        <a:p>
          <a:pPr rtl="0"/>
          <a:r>
            <a:rPr lang="es-CO" sz="2000" b="1" u="sng" dirty="0" smtClean="0"/>
            <a:t>8. Evento desencadenante:</a:t>
          </a:r>
          <a:r>
            <a:rPr lang="es-CO" sz="1700" dirty="0" smtClean="0"/>
            <a:t> es la mal llamada «causa» del suicidio. Puede ser una pérdida amorosa, muerte de un ser querido, quebranto serio de salud, situación de bancarrota, entro otras. Son situaciones que tienen el potencial de activarlas ideas y los planes suicidas de una persona. Al decir activar, significa que las ideas son previas a la situación desencadenante.</a:t>
          </a:r>
          <a:endParaRPr lang="es-CO" sz="1700" dirty="0"/>
        </a:p>
      </dgm:t>
    </dgm:pt>
    <dgm:pt modelId="{2B031639-4039-4EDE-9E4A-779A317FE4D8}" type="parTrans" cxnId="{0BFA10A1-F5A7-40C9-8C09-029F6FC2823B}">
      <dgm:prSet/>
      <dgm:spPr/>
      <dgm:t>
        <a:bodyPr/>
        <a:lstStyle/>
        <a:p>
          <a:endParaRPr lang="es-CO"/>
        </a:p>
      </dgm:t>
    </dgm:pt>
    <dgm:pt modelId="{F3104AAB-1448-4236-AA64-6C556BD08C6F}" type="sibTrans" cxnId="{0BFA10A1-F5A7-40C9-8C09-029F6FC2823B}">
      <dgm:prSet/>
      <dgm:spPr/>
      <dgm:t>
        <a:bodyPr/>
        <a:lstStyle/>
        <a:p>
          <a:endParaRPr lang="es-CO"/>
        </a:p>
      </dgm:t>
    </dgm:pt>
    <dgm:pt modelId="{6267FFDF-3F8F-43D5-9E8A-2DE7FC3E8A3A}" type="pres">
      <dgm:prSet presAssocID="{B69FECC3-B991-4102-B100-69F0F5244F05}" presName="linearFlow" presStyleCnt="0">
        <dgm:presLayoutVars>
          <dgm:dir/>
          <dgm:resizeHandles val="exact"/>
        </dgm:presLayoutVars>
      </dgm:prSet>
      <dgm:spPr/>
      <dgm:t>
        <a:bodyPr/>
        <a:lstStyle/>
        <a:p>
          <a:endParaRPr lang="es-CO"/>
        </a:p>
      </dgm:t>
    </dgm:pt>
    <dgm:pt modelId="{95A840A6-0CBB-410F-9EAA-3D4B73DCF44B}" type="pres">
      <dgm:prSet presAssocID="{C4FFE9D6-BE23-4F82-9244-29251A80F9E3}" presName="composite" presStyleCnt="0"/>
      <dgm:spPr/>
    </dgm:pt>
    <dgm:pt modelId="{4729B65F-2F0A-43FE-BE68-52A0D72AC3D2}" type="pres">
      <dgm:prSet presAssocID="{C4FFE9D6-BE23-4F82-9244-29251A80F9E3}" presName="imgShp" presStyleLbl="fgImgPlace1" presStyleIdx="0" presStyleCnt="3" custLinFactNeighborX="-64449" custLinFactNeighborY="-72"/>
      <dgm:spPr>
        <a:blipFill rotWithShape="1">
          <a:blip xmlns:r="http://schemas.openxmlformats.org/officeDocument/2006/relationships" r:embed="rId1"/>
          <a:stretch>
            <a:fillRect/>
          </a:stretch>
        </a:blipFill>
      </dgm:spPr>
    </dgm:pt>
    <dgm:pt modelId="{861C5E50-6E60-48F4-ADA7-969B3C208029}" type="pres">
      <dgm:prSet presAssocID="{C4FFE9D6-BE23-4F82-9244-29251A80F9E3}" presName="txShp" presStyleLbl="node1" presStyleIdx="0" presStyleCnt="3" custScaleX="130025">
        <dgm:presLayoutVars>
          <dgm:bulletEnabled val="1"/>
        </dgm:presLayoutVars>
      </dgm:prSet>
      <dgm:spPr/>
      <dgm:t>
        <a:bodyPr/>
        <a:lstStyle/>
        <a:p>
          <a:endParaRPr lang="es-CO"/>
        </a:p>
      </dgm:t>
    </dgm:pt>
    <dgm:pt modelId="{C183ACA8-6984-4C07-AFB5-6A0A9AF58D66}" type="pres">
      <dgm:prSet presAssocID="{C071E298-150D-4C06-9254-FC72ED57D70E}" presName="spacing" presStyleCnt="0"/>
      <dgm:spPr/>
    </dgm:pt>
    <dgm:pt modelId="{51B1C3A2-8E93-4DE9-A353-6DDDF4276998}" type="pres">
      <dgm:prSet presAssocID="{2F1ED248-7EC5-45DC-8DDE-A5FC484F6126}" presName="composite" presStyleCnt="0"/>
      <dgm:spPr/>
    </dgm:pt>
    <dgm:pt modelId="{36CA6FD3-8629-471C-92D9-2934A078E9B1}" type="pres">
      <dgm:prSet presAssocID="{2F1ED248-7EC5-45DC-8DDE-A5FC484F6126}" presName="imgShp" presStyleLbl="fgImgPlace1" presStyleIdx="1" presStyleCnt="3" custLinFactNeighborX="-64449" custLinFactNeighborY="-4691"/>
      <dgm:spPr>
        <a:blipFill rotWithShape="1">
          <a:blip xmlns:r="http://schemas.openxmlformats.org/officeDocument/2006/relationships" r:embed="rId2"/>
          <a:stretch>
            <a:fillRect/>
          </a:stretch>
        </a:blipFill>
      </dgm:spPr>
    </dgm:pt>
    <dgm:pt modelId="{76DC8E39-FD10-43BA-BE30-56452FA3E59F}" type="pres">
      <dgm:prSet presAssocID="{2F1ED248-7EC5-45DC-8DDE-A5FC484F6126}" presName="txShp" presStyleLbl="node1" presStyleIdx="1" presStyleCnt="3" custScaleX="131880">
        <dgm:presLayoutVars>
          <dgm:bulletEnabled val="1"/>
        </dgm:presLayoutVars>
      </dgm:prSet>
      <dgm:spPr/>
      <dgm:t>
        <a:bodyPr/>
        <a:lstStyle/>
        <a:p>
          <a:endParaRPr lang="es-CO"/>
        </a:p>
      </dgm:t>
    </dgm:pt>
    <dgm:pt modelId="{7BE04E4C-2E8F-43FB-9728-CF67DC92CEF0}" type="pres">
      <dgm:prSet presAssocID="{8C334B37-A1C9-496E-978A-1AA1507E02C0}" presName="spacing" presStyleCnt="0"/>
      <dgm:spPr/>
    </dgm:pt>
    <dgm:pt modelId="{2ABB8159-4ED0-4B90-B7A8-56BF64BDC507}" type="pres">
      <dgm:prSet presAssocID="{5F36C189-3B92-48CC-9D88-511302F2B3BE}" presName="composite" presStyleCnt="0"/>
      <dgm:spPr/>
    </dgm:pt>
    <dgm:pt modelId="{151F1857-AEAA-47BC-A538-5A14899657EE}" type="pres">
      <dgm:prSet presAssocID="{5F36C189-3B92-48CC-9D88-511302F2B3BE}" presName="imgShp" presStyleLbl="fgImgPlace1" presStyleIdx="2" presStyleCnt="3" custLinFactNeighborX="-64449" custLinFactNeighborY="-365"/>
      <dgm:spPr>
        <a:blipFill rotWithShape="1">
          <a:blip xmlns:r="http://schemas.openxmlformats.org/officeDocument/2006/relationships" r:embed="rId3"/>
          <a:stretch>
            <a:fillRect/>
          </a:stretch>
        </a:blipFill>
      </dgm:spPr>
    </dgm:pt>
    <dgm:pt modelId="{FC7DC9C8-F915-4D7A-9DC6-A07EDD0FE41D}" type="pres">
      <dgm:prSet presAssocID="{5F36C189-3B92-48CC-9D88-511302F2B3BE}" presName="txShp" presStyleLbl="node1" presStyleIdx="2" presStyleCnt="3" custScaleX="133196">
        <dgm:presLayoutVars>
          <dgm:bulletEnabled val="1"/>
        </dgm:presLayoutVars>
      </dgm:prSet>
      <dgm:spPr/>
      <dgm:t>
        <a:bodyPr/>
        <a:lstStyle/>
        <a:p>
          <a:endParaRPr lang="es-CO"/>
        </a:p>
      </dgm:t>
    </dgm:pt>
  </dgm:ptLst>
  <dgm:cxnLst>
    <dgm:cxn modelId="{A8AF9EDE-39A2-4106-9576-1C7AAB4F9FB2}" srcId="{B69FECC3-B991-4102-B100-69F0F5244F05}" destId="{C4FFE9D6-BE23-4F82-9244-29251A80F9E3}" srcOrd="0" destOrd="0" parTransId="{3E55471B-2A26-4D58-9E5D-5C220DAD7352}" sibTransId="{C071E298-150D-4C06-9254-FC72ED57D70E}"/>
    <dgm:cxn modelId="{44B70292-C510-44D7-9088-60B06C9323CD}" type="presOf" srcId="{5F36C189-3B92-48CC-9D88-511302F2B3BE}" destId="{FC7DC9C8-F915-4D7A-9DC6-A07EDD0FE41D}" srcOrd="0" destOrd="0" presId="urn:microsoft.com/office/officeart/2005/8/layout/vList3"/>
    <dgm:cxn modelId="{4A19C56E-C019-4DDF-B735-E29443AB6CB6}" type="presOf" srcId="{2F1ED248-7EC5-45DC-8DDE-A5FC484F6126}" destId="{76DC8E39-FD10-43BA-BE30-56452FA3E59F}" srcOrd="0" destOrd="0" presId="urn:microsoft.com/office/officeart/2005/8/layout/vList3"/>
    <dgm:cxn modelId="{9DC559A8-C02C-4718-AF44-29D95458866D}" srcId="{B69FECC3-B991-4102-B100-69F0F5244F05}" destId="{2F1ED248-7EC5-45DC-8DDE-A5FC484F6126}" srcOrd="1" destOrd="0" parTransId="{9B798170-3669-4BC9-A8FE-58C2DA813C8A}" sibTransId="{8C334B37-A1C9-496E-978A-1AA1507E02C0}"/>
    <dgm:cxn modelId="{A7F68D15-0211-40A8-92F9-96EEBDBF0433}" type="presOf" srcId="{B69FECC3-B991-4102-B100-69F0F5244F05}" destId="{6267FFDF-3F8F-43D5-9E8A-2DE7FC3E8A3A}" srcOrd="0" destOrd="0" presId="urn:microsoft.com/office/officeart/2005/8/layout/vList3"/>
    <dgm:cxn modelId="{21BC1C70-4CEE-40EC-88FE-AC95F5FF5264}" type="presOf" srcId="{C4FFE9D6-BE23-4F82-9244-29251A80F9E3}" destId="{861C5E50-6E60-48F4-ADA7-969B3C208029}" srcOrd="0" destOrd="0" presId="urn:microsoft.com/office/officeart/2005/8/layout/vList3"/>
    <dgm:cxn modelId="{0BFA10A1-F5A7-40C9-8C09-029F6FC2823B}" srcId="{B69FECC3-B991-4102-B100-69F0F5244F05}" destId="{5F36C189-3B92-48CC-9D88-511302F2B3BE}" srcOrd="2" destOrd="0" parTransId="{2B031639-4039-4EDE-9E4A-779A317FE4D8}" sibTransId="{F3104AAB-1448-4236-AA64-6C556BD08C6F}"/>
    <dgm:cxn modelId="{09787B87-7FF2-41BF-9DFF-045995E1F95D}" type="presParOf" srcId="{6267FFDF-3F8F-43D5-9E8A-2DE7FC3E8A3A}" destId="{95A840A6-0CBB-410F-9EAA-3D4B73DCF44B}" srcOrd="0" destOrd="0" presId="urn:microsoft.com/office/officeart/2005/8/layout/vList3"/>
    <dgm:cxn modelId="{4E9276E9-4CBE-44AF-B359-030E869DAED0}" type="presParOf" srcId="{95A840A6-0CBB-410F-9EAA-3D4B73DCF44B}" destId="{4729B65F-2F0A-43FE-BE68-52A0D72AC3D2}" srcOrd="0" destOrd="0" presId="urn:microsoft.com/office/officeart/2005/8/layout/vList3"/>
    <dgm:cxn modelId="{A2246E72-832B-4F34-A69B-396DBFBA5B66}" type="presParOf" srcId="{95A840A6-0CBB-410F-9EAA-3D4B73DCF44B}" destId="{861C5E50-6E60-48F4-ADA7-969B3C208029}" srcOrd="1" destOrd="0" presId="urn:microsoft.com/office/officeart/2005/8/layout/vList3"/>
    <dgm:cxn modelId="{AB17CF9A-A1F6-4118-AF09-729FA9B0F28B}" type="presParOf" srcId="{6267FFDF-3F8F-43D5-9E8A-2DE7FC3E8A3A}" destId="{C183ACA8-6984-4C07-AFB5-6A0A9AF58D66}" srcOrd="1" destOrd="0" presId="urn:microsoft.com/office/officeart/2005/8/layout/vList3"/>
    <dgm:cxn modelId="{EBD9667A-52F8-42A3-A5D8-DA163544E99E}" type="presParOf" srcId="{6267FFDF-3F8F-43D5-9E8A-2DE7FC3E8A3A}" destId="{51B1C3A2-8E93-4DE9-A353-6DDDF4276998}" srcOrd="2" destOrd="0" presId="urn:microsoft.com/office/officeart/2005/8/layout/vList3"/>
    <dgm:cxn modelId="{B640878C-9418-4B38-B090-845968EE1234}" type="presParOf" srcId="{51B1C3A2-8E93-4DE9-A353-6DDDF4276998}" destId="{36CA6FD3-8629-471C-92D9-2934A078E9B1}" srcOrd="0" destOrd="0" presId="urn:microsoft.com/office/officeart/2005/8/layout/vList3"/>
    <dgm:cxn modelId="{89FA1132-E1E9-4176-B72E-4DF5952CC294}" type="presParOf" srcId="{51B1C3A2-8E93-4DE9-A353-6DDDF4276998}" destId="{76DC8E39-FD10-43BA-BE30-56452FA3E59F}" srcOrd="1" destOrd="0" presId="urn:microsoft.com/office/officeart/2005/8/layout/vList3"/>
    <dgm:cxn modelId="{1BC2E376-8CD5-4AFB-998E-51CB4A742153}" type="presParOf" srcId="{6267FFDF-3F8F-43D5-9E8A-2DE7FC3E8A3A}" destId="{7BE04E4C-2E8F-43FB-9728-CF67DC92CEF0}" srcOrd="3" destOrd="0" presId="urn:microsoft.com/office/officeart/2005/8/layout/vList3"/>
    <dgm:cxn modelId="{AA5A3375-9EF0-4F6B-8B93-73CFC8F414EA}" type="presParOf" srcId="{6267FFDF-3F8F-43D5-9E8A-2DE7FC3E8A3A}" destId="{2ABB8159-4ED0-4B90-B7A8-56BF64BDC507}" srcOrd="4" destOrd="0" presId="urn:microsoft.com/office/officeart/2005/8/layout/vList3"/>
    <dgm:cxn modelId="{EB52899F-32B9-4AB9-BEC2-F43B9BE65777}" type="presParOf" srcId="{2ABB8159-4ED0-4B90-B7A8-56BF64BDC507}" destId="{151F1857-AEAA-47BC-A538-5A14899657EE}" srcOrd="0" destOrd="0" presId="urn:microsoft.com/office/officeart/2005/8/layout/vList3"/>
    <dgm:cxn modelId="{D42FF8F4-5EAC-403D-AD40-B79AB1566848}" type="presParOf" srcId="{2ABB8159-4ED0-4B90-B7A8-56BF64BDC507}" destId="{FC7DC9C8-F915-4D7A-9DC6-A07EDD0FE41D}" srcOrd="1" destOrd="0" presId="urn:microsoft.com/office/officeart/2005/8/layout/vList3"/>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53640F-5E26-4149-BCB1-D29A78612483}">
      <dsp:nvSpPr>
        <dsp:cNvPr id="0" name=""/>
        <dsp:cNvSpPr/>
      </dsp:nvSpPr>
      <dsp:spPr>
        <a:xfrm>
          <a:off x="0" y="175845"/>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4DB21E-7C84-4520-8EED-9D2FC2802343}">
      <dsp:nvSpPr>
        <dsp:cNvPr id="0" name=""/>
        <dsp:cNvSpPr/>
      </dsp:nvSpPr>
      <dsp:spPr>
        <a:xfrm>
          <a:off x="2468880" y="175845"/>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O" sz="2000" b="1" kern="1200" dirty="0" smtClean="0"/>
            <a:t>SER O NO SER:</a:t>
          </a:r>
          <a:r>
            <a:rPr lang="es-CO" sz="2000" kern="1200" dirty="0" smtClean="0"/>
            <a:t> sería la persona que está en una situación de ambivalencia </a:t>
          </a:r>
          <a:r>
            <a:rPr lang="es-CO" sz="2000" kern="1200" dirty="0" smtClean="0">
              <a:latin typeface="Agency FB" pitchFamily="34" charset="0"/>
            </a:rPr>
            <a:t>(e</a:t>
          </a:r>
          <a:r>
            <a:rPr lang="es-CO" sz="2000" b="0" i="0" kern="1200" dirty="0" smtClean="0">
              <a:latin typeface="Agency FB" pitchFamily="34" charset="0"/>
            </a:rPr>
            <a:t>stado de ánimo en el que conviven dos emociones o sentimientos opuestos</a:t>
          </a:r>
          <a:r>
            <a:rPr lang="es-CO" sz="2000" b="0" i="0" kern="1200" dirty="0" smtClean="0"/>
            <a:t>)</a:t>
          </a:r>
          <a:r>
            <a:rPr lang="es-CO" sz="2000" kern="1200" dirty="0" smtClean="0"/>
            <a:t>, pues considera la opción del suicidio, pero nunca mecanismos de ayuda y socorro. Mucha gente que fallece por esta causa se encontraba en esta situación. Esto reafirma las inmensas dificultades de prevención que hay alrededor de este fenómeno.</a:t>
          </a:r>
          <a:endParaRPr lang="es-CO" sz="2000" kern="1200" dirty="0"/>
        </a:p>
      </dsp:txBody>
      <dsp:txXfrm>
        <a:off x="2468880" y="175845"/>
        <a:ext cx="2880359" cy="4937760"/>
      </dsp:txXfrm>
    </dsp:sp>
    <dsp:sp modelId="{46102574-3718-4081-8B8F-E77315B78A99}">
      <dsp:nvSpPr>
        <dsp:cNvPr id="0" name=""/>
        <dsp:cNvSpPr/>
      </dsp:nvSpPr>
      <dsp:spPr>
        <a:xfrm>
          <a:off x="5349240" y="175845"/>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71450" lvl="1" indent="-171450" algn="l" defTabSz="844550" rtl="0">
            <a:lnSpc>
              <a:spcPct val="90000"/>
            </a:lnSpc>
            <a:spcBef>
              <a:spcPct val="0"/>
            </a:spcBef>
            <a:spcAft>
              <a:spcPct val="15000"/>
            </a:spcAft>
            <a:buChar char="••"/>
          </a:pPr>
          <a:r>
            <a:rPr lang="es-CO" sz="1900" b="1" kern="1200" dirty="0" smtClean="0"/>
            <a:t>NO SER:</a:t>
          </a:r>
          <a:r>
            <a:rPr lang="es-CO" sz="1900" kern="1200" dirty="0" smtClean="0"/>
            <a:t> se trata de personas que han hecho una larga y detenida reflexión alrededor del suicidio y que tienen una decisión que puede estar más allá de cualquier posibilidad de ayuda. Este tipo de casos son una minoría. Suelen ser en su mayoría personas con enfermedades terminales, ruinosas y con padecimiento vergonzoso. En Colombia el suicidio asistido es ilegal.</a:t>
          </a:r>
          <a:endParaRPr lang="es-CO" sz="1900" kern="1200" dirty="0"/>
        </a:p>
      </dsp:txBody>
      <dsp:txXfrm>
        <a:off x="5349240" y="175845"/>
        <a:ext cx="2880359" cy="49377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E95098-62DE-4D0A-844B-CA8CB13E8785}">
      <dsp:nvSpPr>
        <dsp:cNvPr id="0" name=""/>
        <dsp:cNvSpPr/>
      </dsp:nvSpPr>
      <dsp:spPr>
        <a:xfrm rot="10800000">
          <a:off x="370362" y="0"/>
          <a:ext cx="7344834" cy="1257304"/>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76200" rIns="142240" bIns="76200" numCol="1" spcCol="1270" anchor="ctr" anchorCtr="0">
          <a:noAutofit/>
        </a:bodyPr>
        <a:lstStyle/>
        <a:p>
          <a:pPr lvl="0" algn="ctr" defTabSz="889000" rtl="0">
            <a:lnSpc>
              <a:spcPct val="90000"/>
            </a:lnSpc>
            <a:spcBef>
              <a:spcPct val="0"/>
            </a:spcBef>
            <a:spcAft>
              <a:spcPct val="35000"/>
            </a:spcAft>
          </a:pPr>
          <a:r>
            <a:rPr lang="es-CO" sz="2000" b="1" u="sng" kern="1200" dirty="0" smtClean="0"/>
            <a:t>Sexo:</a:t>
          </a:r>
          <a:r>
            <a:rPr lang="es-CO" sz="1700" kern="1200" dirty="0" smtClean="0"/>
            <a:t> en Colombia muere por suicidio una mujer por cada cuatro hombres. En los intentos, la proporción se invierte.</a:t>
          </a:r>
          <a:endParaRPr lang="es-CO" sz="1700" kern="1200" dirty="0"/>
        </a:p>
      </dsp:txBody>
      <dsp:txXfrm rot="10800000">
        <a:off x="684688" y="0"/>
        <a:ext cx="7030508" cy="1257304"/>
      </dsp:txXfrm>
    </dsp:sp>
    <dsp:sp modelId="{0DA9A227-E9C5-4257-9D3C-3A1FE7776C9B}">
      <dsp:nvSpPr>
        <dsp:cNvPr id="0" name=""/>
        <dsp:cNvSpPr/>
      </dsp:nvSpPr>
      <dsp:spPr>
        <a:xfrm>
          <a:off x="0" y="0"/>
          <a:ext cx="1257304" cy="1257304"/>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9C6A4F7-2FE6-4714-B224-95A95A37F205}">
      <dsp:nvSpPr>
        <dsp:cNvPr id="0" name=""/>
        <dsp:cNvSpPr/>
      </dsp:nvSpPr>
      <dsp:spPr>
        <a:xfrm rot="10800000">
          <a:off x="442382" y="1634329"/>
          <a:ext cx="7344834" cy="1257304"/>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76200" rIns="142240" bIns="76200" numCol="1" spcCol="1270" anchor="ctr" anchorCtr="0">
          <a:noAutofit/>
        </a:bodyPr>
        <a:lstStyle/>
        <a:p>
          <a:pPr lvl="0" algn="ctr" defTabSz="889000" rtl="0">
            <a:lnSpc>
              <a:spcPct val="90000"/>
            </a:lnSpc>
            <a:spcBef>
              <a:spcPct val="0"/>
            </a:spcBef>
            <a:spcAft>
              <a:spcPct val="35000"/>
            </a:spcAft>
          </a:pPr>
          <a:r>
            <a:rPr lang="es-CO" sz="2000" b="1" u="sng" kern="1200" dirty="0" smtClean="0"/>
            <a:t>Edad:</a:t>
          </a:r>
          <a:r>
            <a:rPr lang="es-CO" sz="1700" kern="1200" dirty="0" smtClean="0"/>
            <a:t> en Colombia el mayor riesgo se ubica entre los 15 y 24 años y en ocasiones surge otro pico por encima de los 65 años. El suicidio como causa de muerte en las personas mayores no se encuentra dentro de las primeras causas ; en el caso de los jóvenes , sí. </a:t>
          </a:r>
          <a:endParaRPr lang="es-CO" sz="1700" kern="1200" dirty="0"/>
        </a:p>
      </dsp:txBody>
      <dsp:txXfrm rot="10800000">
        <a:off x="756708" y="1634329"/>
        <a:ext cx="7030508" cy="1257304"/>
      </dsp:txXfrm>
    </dsp:sp>
    <dsp:sp modelId="{2AE5D301-2010-45AB-A0AB-3D509A82E611}">
      <dsp:nvSpPr>
        <dsp:cNvPr id="0" name=""/>
        <dsp:cNvSpPr/>
      </dsp:nvSpPr>
      <dsp:spPr>
        <a:xfrm>
          <a:off x="0" y="1612779"/>
          <a:ext cx="1257304" cy="1257304"/>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E17629-879E-4CF6-A7B5-3A8FD6124649}">
      <dsp:nvSpPr>
        <dsp:cNvPr id="0" name=""/>
        <dsp:cNvSpPr/>
      </dsp:nvSpPr>
      <dsp:spPr>
        <a:xfrm rot="10800000">
          <a:off x="358760" y="3196954"/>
          <a:ext cx="7428457" cy="1257304"/>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91440" rIns="170688" bIns="91440" numCol="1" spcCol="1270" anchor="ctr" anchorCtr="0">
          <a:noAutofit/>
        </a:bodyPr>
        <a:lstStyle/>
        <a:p>
          <a:pPr lvl="0" algn="ctr" defTabSz="1066800" rtl="0">
            <a:lnSpc>
              <a:spcPct val="90000"/>
            </a:lnSpc>
            <a:spcBef>
              <a:spcPct val="0"/>
            </a:spcBef>
            <a:spcAft>
              <a:spcPct val="35000"/>
            </a:spcAft>
          </a:pPr>
          <a:r>
            <a:rPr lang="es-CO" sz="2400" b="1" u="sng" kern="1200" dirty="0" smtClean="0"/>
            <a:t>Intentos previos:</a:t>
          </a:r>
          <a:r>
            <a:rPr lang="es-CO" sz="1900" kern="1200" dirty="0" smtClean="0"/>
            <a:t> en más de la mitad de quienes han muerto por suicidio hay un antecedente de intento previo. Por lo tanto, éste se considera un indicador muy poderoso en las intervenciones terapéuticas.  </a:t>
          </a:r>
          <a:endParaRPr lang="es-CO" sz="1900" kern="1200" dirty="0"/>
        </a:p>
      </dsp:txBody>
      <dsp:txXfrm rot="10800000">
        <a:off x="673086" y="3196954"/>
        <a:ext cx="7114131" cy="1257304"/>
      </dsp:txXfrm>
    </dsp:sp>
    <dsp:sp modelId="{1340B9B7-C844-4A0E-BCBD-CAAAE2E6667B}">
      <dsp:nvSpPr>
        <dsp:cNvPr id="0" name=""/>
        <dsp:cNvSpPr/>
      </dsp:nvSpPr>
      <dsp:spPr>
        <a:xfrm>
          <a:off x="0" y="3268658"/>
          <a:ext cx="1257304" cy="1257304"/>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CDA08B82-1300-4731-84E2-FF49CF7A4F2F}"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7F9728CC-65B1-437C-97DB-02F422812B32}" type="slidenum">
              <a:rPr lang="es-CO" smtClean="0"/>
              <a:t>‹Nº›</a:t>
            </a:fld>
            <a:endParaRPr lang="es-CO" dirty="0"/>
          </a:p>
        </p:txBody>
      </p:sp>
    </p:spTree>
    <p:extLst>
      <p:ext uri="{BB962C8B-B14F-4D97-AF65-F5344CB8AC3E}">
        <p14:creationId xmlns:p14="http://schemas.microsoft.com/office/powerpoint/2010/main" val="3588714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CDA08B82-1300-4731-84E2-FF49CF7A4F2F}"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7F9728CC-65B1-437C-97DB-02F422812B32}" type="slidenum">
              <a:rPr lang="es-CO" smtClean="0"/>
              <a:t>‹Nº›</a:t>
            </a:fld>
            <a:endParaRPr lang="es-CO" dirty="0"/>
          </a:p>
        </p:txBody>
      </p:sp>
    </p:spTree>
    <p:extLst>
      <p:ext uri="{BB962C8B-B14F-4D97-AF65-F5344CB8AC3E}">
        <p14:creationId xmlns:p14="http://schemas.microsoft.com/office/powerpoint/2010/main" val="4007481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DA08B82-1300-4731-84E2-FF49CF7A4F2F}"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7F9728CC-65B1-437C-97DB-02F422812B32}" type="slidenum">
              <a:rPr lang="es-CO" smtClean="0"/>
              <a:t>‹Nº›</a:t>
            </a:fld>
            <a:endParaRPr lang="es-CO" dirty="0"/>
          </a:p>
        </p:txBody>
      </p:sp>
    </p:spTree>
    <p:extLst>
      <p:ext uri="{BB962C8B-B14F-4D97-AF65-F5344CB8AC3E}">
        <p14:creationId xmlns:p14="http://schemas.microsoft.com/office/powerpoint/2010/main" val="2892704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CDA08B82-1300-4731-84E2-FF49CF7A4F2F}"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7F9728CC-65B1-437C-97DB-02F422812B32}" type="slidenum">
              <a:rPr lang="es-CO" smtClean="0"/>
              <a:t>‹Nº›</a:t>
            </a:fld>
            <a:endParaRPr lang="es-CO" dirty="0"/>
          </a:p>
        </p:txBody>
      </p:sp>
    </p:spTree>
    <p:extLst>
      <p:ext uri="{BB962C8B-B14F-4D97-AF65-F5344CB8AC3E}">
        <p14:creationId xmlns:p14="http://schemas.microsoft.com/office/powerpoint/2010/main" val="2886416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CDA08B82-1300-4731-84E2-FF49CF7A4F2F}" type="datetimeFigureOut">
              <a:rPr lang="es-CO" smtClean="0"/>
              <a:t>19/09/2013</a:t>
            </a:fld>
            <a:endParaRPr lang="es-CO" dirty="0"/>
          </a:p>
        </p:txBody>
      </p:sp>
      <p:sp>
        <p:nvSpPr>
          <p:cNvPr id="8" name="7 Marcador de pie de página"/>
          <p:cNvSpPr>
            <a:spLocks noGrp="1"/>
          </p:cNvSpPr>
          <p:nvPr>
            <p:ph type="ftr" sz="quarter" idx="11"/>
          </p:nvPr>
        </p:nvSpPr>
        <p:spPr/>
        <p:txBody>
          <a:bodyPr/>
          <a:lstStyle/>
          <a:p>
            <a:endParaRPr lang="es-CO" dirty="0"/>
          </a:p>
        </p:txBody>
      </p:sp>
      <p:sp>
        <p:nvSpPr>
          <p:cNvPr id="9" name="8 Marcador de número de diapositiva"/>
          <p:cNvSpPr>
            <a:spLocks noGrp="1"/>
          </p:cNvSpPr>
          <p:nvPr>
            <p:ph type="sldNum" sz="quarter" idx="12"/>
          </p:nvPr>
        </p:nvSpPr>
        <p:spPr/>
        <p:txBody>
          <a:bodyPr/>
          <a:lstStyle/>
          <a:p>
            <a:fld id="{7F9728CC-65B1-437C-97DB-02F422812B32}" type="slidenum">
              <a:rPr lang="es-CO" smtClean="0"/>
              <a:t>‹Nº›</a:t>
            </a:fld>
            <a:endParaRPr lang="es-CO" dirty="0"/>
          </a:p>
        </p:txBody>
      </p:sp>
    </p:spTree>
    <p:extLst>
      <p:ext uri="{BB962C8B-B14F-4D97-AF65-F5344CB8AC3E}">
        <p14:creationId xmlns:p14="http://schemas.microsoft.com/office/powerpoint/2010/main" val="3517576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CDA08B82-1300-4731-84E2-FF49CF7A4F2F}" type="datetimeFigureOut">
              <a:rPr lang="es-CO" smtClean="0"/>
              <a:t>19/09/2013</a:t>
            </a:fld>
            <a:endParaRPr lang="es-CO" dirty="0"/>
          </a:p>
        </p:txBody>
      </p:sp>
      <p:sp>
        <p:nvSpPr>
          <p:cNvPr id="4" name="3 Marcador de pie de página"/>
          <p:cNvSpPr>
            <a:spLocks noGrp="1"/>
          </p:cNvSpPr>
          <p:nvPr>
            <p:ph type="ftr" sz="quarter" idx="11"/>
          </p:nvPr>
        </p:nvSpPr>
        <p:spPr/>
        <p:txBody>
          <a:bodyPr/>
          <a:lstStyle/>
          <a:p>
            <a:endParaRPr lang="es-CO" dirty="0"/>
          </a:p>
        </p:txBody>
      </p:sp>
      <p:sp>
        <p:nvSpPr>
          <p:cNvPr id="5" name="4 Marcador de número de diapositiva"/>
          <p:cNvSpPr>
            <a:spLocks noGrp="1"/>
          </p:cNvSpPr>
          <p:nvPr>
            <p:ph type="sldNum" sz="quarter" idx="12"/>
          </p:nvPr>
        </p:nvSpPr>
        <p:spPr/>
        <p:txBody>
          <a:bodyPr/>
          <a:lstStyle/>
          <a:p>
            <a:fld id="{7F9728CC-65B1-437C-97DB-02F422812B32}" type="slidenum">
              <a:rPr lang="es-CO" smtClean="0"/>
              <a:t>‹Nº›</a:t>
            </a:fld>
            <a:endParaRPr lang="es-CO" dirty="0"/>
          </a:p>
        </p:txBody>
      </p:sp>
    </p:spTree>
    <p:extLst>
      <p:ext uri="{BB962C8B-B14F-4D97-AF65-F5344CB8AC3E}">
        <p14:creationId xmlns:p14="http://schemas.microsoft.com/office/powerpoint/2010/main" val="460978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DA08B82-1300-4731-84E2-FF49CF7A4F2F}" type="datetimeFigureOut">
              <a:rPr lang="es-CO" smtClean="0"/>
              <a:t>19/09/2013</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7F9728CC-65B1-437C-97DB-02F422812B32}" type="slidenum">
              <a:rPr lang="es-CO" smtClean="0"/>
              <a:t>‹Nº›</a:t>
            </a:fld>
            <a:endParaRPr lang="es-CO" dirty="0"/>
          </a:p>
        </p:txBody>
      </p:sp>
    </p:spTree>
    <p:extLst>
      <p:ext uri="{BB962C8B-B14F-4D97-AF65-F5344CB8AC3E}">
        <p14:creationId xmlns:p14="http://schemas.microsoft.com/office/powerpoint/2010/main" val="1442367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DA08B82-1300-4731-84E2-FF49CF7A4F2F}"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7F9728CC-65B1-437C-97DB-02F422812B32}" type="slidenum">
              <a:rPr lang="es-CO" smtClean="0"/>
              <a:t>‹Nº›</a:t>
            </a:fld>
            <a:endParaRPr lang="es-CO" dirty="0"/>
          </a:p>
        </p:txBody>
      </p:sp>
    </p:spTree>
    <p:extLst>
      <p:ext uri="{BB962C8B-B14F-4D97-AF65-F5344CB8AC3E}">
        <p14:creationId xmlns:p14="http://schemas.microsoft.com/office/powerpoint/2010/main" val="2690357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DA08B82-1300-4731-84E2-FF49CF7A4F2F}"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7F9728CC-65B1-437C-97DB-02F422812B32}" type="slidenum">
              <a:rPr lang="es-CO" smtClean="0"/>
              <a:t>‹Nº›</a:t>
            </a:fld>
            <a:endParaRPr lang="es-CO" dirty="0"/>
          </a:p>
        </p:txBody>
      </p:sp>
    </p:spTree>
    <p:extLst>
      <p:ext uri="{BB962C8B-B14F-4D97-AF65-F5344CB8AC3E}">
        <p14:creationId xmlns:p14="http://schemas.microsoft.com/office/powerpoint/2010/main" val="992821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CDA08B82-1300-4731-84E2-FF49CF7A4F2F}"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7F9728CC-65B1-437C-97DB-02F422812B32}" type="slidenum">
              <a:rPr lang="es-CO" smtClean="0"/>
              <a:t>‹Nº›</a:t>
            </a:fld>
            <a:endParaRPr lang="es-CO" dirty="0"/>
          </a:p>
        </p:txBody>
      </p:sp>
    </p:spTree>
    <p:extLst>
      <p:ext uri="{BB962C8B-B14F-4D97-AF65-F5344CB8AC3E}">
        <p14:creationId xmlns:p14="http://schemas.microsoft.com/office/powerpoint/2010/main" val="3234996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CDA08B82-1300-4731-84E2-FF49CF7A4F2F}"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7F9728CC-65B1-437C-97DB-02F422812B32}" type="slidenum">
              <a:rPr lang="es-CO" smtClean="0"/>
              <a:t>‹Nº›</a:t>
            </a:fld>
            <a:endParaRPr lang="es-CO" dirty="0"/>
          </a:p>
        </p:txBody>
      </p:sp>
    </p:spTree>
    <p:extLst>
      <p:ext uri="{BB962C8B-B14F-4D97-AF65-F5344CB8AC3E}">
        <p14:creationId xmlns:p14="http://schemas.microsoft.com/office/powerpoint/2010/main" val="3918655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A08B82-1300-4731-84E2-FF49CF7A4F2F}" type="datetimeFigureOut">
              <a:rPr lang="es-CO" smtClean="0"/>
              <a:t>19/09/2013</a:t>
            </a:fld>
            <a:endParaRPr lang="es-CO"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9728CC-65B1-437C-97DB-02F422812B32}" type="slidenum">
              <a:rPr lang="es-CO" smtClean="0"/>
              <a:t>‹Nº›</a:t>
            </a:fld>
            <a:endParaRPr lang="es-CO" dirty="0"/>
          </a:p>
        </p:txBody>
      </p:sp>
    </p:spTree>
    <p:extLst>
      <p:ext uri="{BB962C8B-B14F-4D97-AF65-F5344CB8AC3E}">
        <p14:creationId xmlns:p14="http://schemas.microsoft.com/office/powerpoint/2010/main" val="367782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2345" y="620688"/>
            <a:ext cx="8856984" cy="1431032"/>
          </a:xfrm>
        </p:spPr>
        <p:txBody>
          <a:bodyPr>
            <a:normAutofit/>
          </a:bodyPr>
          <a:lstStyle/>
          <a:p>
            <a:r>
              <a:rPr lang="es-CO" dirty="0" smtClean="0">
                <a:latin typeface="Algerian" pitchFamily="82" charset="0"/>
              </a:rPr>
              <a:t>Y </a:t>
            </a:r>
            <a:r>
              <a:rPr lang="es-CO" smtClean="0">
                <a:latin typeface="Algerian" pitchFamily="82" charset="0"/>
              </a:rPr>
              <a:t>los bendijo dios</a:t>
            </a:r>
            <a:r>
              <a:rPr lang="es-CO" sz="8000" smtClean="0">
                <a:latin typeface="Algerian" pitchFamily="82" charset="0"/>
              </a:rPr>
              <a:t>: </a:t>
            </a:r>
            <a:r>
              <a:rPr lang="es-CO" sz="4000" dirty="0">
                <a:latin typeface="Algerian" pitchFamily="82" charset="0"/>
              </a:rPr>
              <a:t>Clase </a:t>
            </a:r>
            <a:r>
              <a:rPr lang="es-CO" sz="4000" dirty="0" smtClean="0">
                <a:latin typeface="Algerian" pitchFamily="82" charset="0"/>
              </a:rPr>
              <a:t>14</a:t>
            </a:r>
            <a:endParaRPr lang="es-CO" dirty="0"/>
          </a:p>
        </p:txBody>
      </p:sp>
      <p:sp>
        <p:nvSpPr>
          <p:cNvPr id="4" name="3 Rectángulo"/>
          <p:cNvSpPr/>
          <p:nvPr/>
        </p:nvSpPr>
        <p:spPr>
          <a:xfrm>
            <a:off x="752759" y="2492896"/>
            <a:ext cx="7490522" cy="584775"/>
          </a:xfrm>
          <a:prstGeom prst="rect">
            <a:avLst/>
          </a:prstGeom>
        </p:spPr>
        <p:txBody>
          <a:bodyPr wrap="square">
            <a:spAutoFit/>
          </a:bodyPr>
          <a:lstStyle/>
          <a:p>
            <a:pPr algn="ctr"/>
            <a:r>
              <a:rPr lang="es-CO" sz="3200" b="1" i="1" dirty="0">
                <a:solidFill>
                  <a:srgbClr val="0070C0"/>
                </a:solidFill>
              </a:rPr>
              <a:t>Una carrera para ejercer todos los día</a:t>
            </a:r>
          </a:p>
        </p:txBody>
      </p:sp>
      <p:sp>
        <p:nvSpPr>
          <p:cNvPr id="5" name="4 Rectángulo"/>
          <p:cNvSpPr/>
          <p:nvPr/>
        </p:nvSpPr>
        <p:spPr>
          <a:xfrm>
            <a:off x="357560" y="3501008"/>
            <a:ext cx="8280920" cy="769441"/>
          </a:xfrm>
          <a:prstGeom prst="rect">
            <a:avLst/>
          </a:prstGeom>
        </p:spPr>
        <p:txBody>
          <a:bodyPr wrap="square">
            <a:spAutoFit/>
          </a:bodyPr>
          <a:lstStyle/>
          <a:p>
            <a:r>
              <a:rPr lang="es-CO" sz="4400" dirty="0" smtClean="0"/>
              <a:t>       Tema: </a:t>
            </a:r>
            <a:r>
              <a:rPr lang="es-CO" sz="4400" b="1" i="1" dirty="0" smtClean="0">
                <a:solidFill>
                  <a:srgbClr val="FF0000"/>
                </a:solidFill>
                <a:latin typeface="Agency FB" pitchFamily="34" charset="0"/>
              </a:rPr>
              <a:t>Cuando la muerte se decide</a:t>
            </a:r>
            <a:endParaRPr lang="es-CO" sz="9600" b="1" i="1" dirty="0" smtClean="0">
              <a:solidFill>
                <a:srgbClr val="FF0000"/>
              </a:solidFill>
              <a:latin typeface="Agency FB" pitchFamily="34" charset="0"/>
            </a:endParaRPr>
          </a:p>
        </p:txBody>
      </p:sp>
    </p:spTree>
    <p:extLst>
      <p:ext uri="{BB962C8B-B14F-4D97-AF65-F5344CB8AC3E}">
        <p14:creationId xmlns:p14="http://schemas.microsoft.com/office/powerpoint/2010/main" val="2513905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80">
                                          <p:stCondLst>
                                            <p:cond delay="0"/>
                                          </p:stCondLst>
                                        </p:cTn>
                                        <p:tgtEl>
                                          <p:spTgt spid="5">
                                            <p:txEl>
                                              <p:pRg st="0" end="0"/>
                                            </p:txEl>
                                          </p:spTgt>
                                        </p:tgtEl>
                                      </p:cBhvr>
                                    </p:animEffect>
                                    <p:anim calcmode="lin" valueType="num">
                                      <p:cBhvr>
                                        <p:cTn id="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xEl>
                                              <p:pRg st="0" end="0"/>
                                            </p:txEl>
                                          </p:spTgt>
                                        </p:tgtEl>
                                      </p:cBhvr>
                                      <p:to x="100000" y="60000"/>
                                    </p:animScale>
                                    <p:animScale>
                                      <p:cBhvr>
                                        <p:cTn id="14" dur="166" decel="50000">
                                          <p:stCondLst>
                                            <p:cond delay="676"/>
                                          </p:stCondLst>
                                        </p:cTn>
                                        <p:tgtEl>
                                          <p:spTgt spid="5">
                                            <p:txEl>
                                              <p:pRg st="0" end="0"/>
                                            </p:txEl>
                                          </p:spTgt>
                                        </p:tgtEl>
                                      </p:cBhvr>
                                      <p:to x="100000" y="100000"/>
                                    </p:animScale>
                                    <p:animScale>
                                      <p:cBhvr>
                                        <p:cTn id="15" dur="26">
                                          <p:stCondLst>
                                            <p:cond delay="1312"/>
                                          </p:stCondLst>
                                        </p:cTn>
                                        <p:tgtEl>
                                          <p:spTgt spid="5">
                                            <p:txEl>
                                              <p:pRg st="0" end="0"/>
                                            </p:txEl>
                                          </p:spTgt>
                                        </p:tgtEl>
                                      </p:cBhvr>
                                      <p:to x="100000" y="80000"/>
                                    </p:animScale>
                                    <p:animScale>
                                      <p:cBhvr>
                                        <p:cTn id="16" dur="166" decel="50000">
                                          <p:stCondLst>
                                            <p:cond delay="1338"/>
                                          </p:stCondLst>
                                        </p:cTn>
                                        <p:tgtEl>
                                          <p:spTgt spid="5">
                                            <p:txEl>
                                              <p:pRg st="0" end="0"/>
                                            </p:txEl>
                                          </p:spTgt>
                                        </p:tgtEl>
                                      </p:cBhvr>
                                      <p:to x="100000" y="100000"/>
                                    </p:animScale>
                                    <p:animScale>
                                      <p:cBhvr>
                                        <p:cTn id="17" dur="26">
                                          <p:stCondLst>
                                            <p:cond delay="1642"/>
                                          </p:stCondLst>
                                        </p:cTn>
                                        <p:tgtEl>
                                          <p:spTgt spid="5">
                                            <p:txEl>
                                              <p:pRg st="0" end="0"/>
                                            </p:txEl>
                                          </p:spTgt>
                                        </p:tgtEl>
                                      </p:cBhvr>
                                      <p:to x="100000" y="90000"/>
                                    </p:animScale>
                                    <p:animScale>
                                      <p:cBhvr>
                                        <p:cTn id="18" dur="166" decel="50000">
                                          <p:stCondLst>
                                            <p:cond delay="1668"/>
                                          </p:stCondLst>
                                        </p:cTn>
                                        <p:tgtEl>
                                          <p:spTgt spid="5">
                                            <p:txEl>
                                              <p:pRg st="0" end="0"/>
                                            </p:txEl>
                                          </p:spTgt>
                                        </p:tgtEl>
                                      </p:cBhvr>
                                      <p:to x="100000" y="100000"/>
                                    </p:animScale>
                                    <p:animScale>
                                      <p:cBhvr>
                                        <p:cTn id="19" dur="26">
                                          <p:stCondLst>
                                            <p:cond delay="1808"/>
                                          </p:stCondLst>
                                        </p:cTn>
                                        <p:tgtEl>
                                          <p:spTgt spid="5">
                                            <p:txEl>
                                              <p:pRg st="0" end="0"/>
                                            </p:txEl>
                                          </p:spTgt>
                                        </p:tgtEl>
                                      </p:cBhvr>
                                      <p:to x="100000" y="95000"/>
                                    </p:animScale>
                                    <p:animScale>
                                      <p:cBhvr>
                                        <p:cTn id="20" dur="166" decel="50000">
                                          <p:stCondLst>
                                            <p:cond delay="1834"/>
                                          </p:stCondLst>
                                        </p:cTn>
                                        <p:tgtEl>
                                          <p:spTgt spid="5">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1"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1000"/>
                                        <p:tgtEl>
                                          <p:spTgt spid="5">
                                            <p:txEl>
                                              <p:pRg st="0" end="0"/>
                                            </p:txEl>
                                          </p:spTgt>
                                        </p:tgtEl>
                                      </p:cBhvr>
                                    </p:animEffect>
                                    <p:anim calcmode="lin" valueType="num">
                                      <p:cBhvr>
                                        <p:cTn id="26"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5" grpId="1"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solidFill>
                  <a:srgbClr val="0070C0"/>
                </a:solidFill>
              </a:rPr>
              <a:t>Suicidio, un problema sin fin</a:t>
            </a:r>
            <a:endParaRPr lang="es-CO" b="1" i="1" dirty="0">
              <a:solidFill>
                <a:srgbClr val="0070C0"/>
              </a:solidFill>
            </a:endParaRPr>
          </a:p>
        </p:txBody>
      </p:sp>
      <p:sp>
        <p:nvSpPr>
          <p:cNvPr id="4" name="3 Marcador de contenido"/>
          <p:cNvSpPr>
            <a:spLocks noGrp="1"/>
          </p:cNvSpPr>
          <p:nvPr>
            <p:ph sz="half" idx="1"/>
          </p:nvPr>
        </p:nvSpPr>
        <p:spPr>
          <a:xfrm>
            <a:off x="457200" y="1600200"/>
            <a:ext cx="3322712" cy="4525963"/>
          </a:xfrm>
        </p:spPr>
        <p:txBody>
          <a:bodyPr>
            <a:normAutofit fontScale="85000" lnSpcReduction="10000"/>
          </a:bodyPr>
          <a:lstStyle/>
          <a:p>
            <a:pPr marL="0" indent="0" algn="r">
              <a:buNone/>
            </a:pPr>
            <a:r>
              <a:rPr lang="es-CO" dirty="0" smtClean="0"/>
              <a:t>Mientras que en Estados Unidos las cifras de suicidios han cedido, en nuestros países siguen representando la franja más alta, contradiciendo lo que se considera un principio en epidemiología y es que las tasas de este mal se incrementan con la edad.</a:t>
            </a:r>
            <a:endParaRPr lang="es-CO" dirty="0"/>
          </a:p>
        </p:txBody>
      </p:sp>
      <p:sp>
        <p:nvSpPr>
          <p:cNvPr id="5" name="4 Marcador de contenido"/>
          <p:cNvSpPr>
            <a:spLocks noGrp="1"/>
          </p:cNvSpPr>
          <p:nvPr>
            <p:ph sz="half" idx="2"/>
          </p:nvPr>
        </p:nvSpPr>
        <p:spPr>
          <a:xfrm>
            <a:off x="5220072" y="1600200"/>
            <a:ext cx="3466728" cy="4525963"/>
          </a:xfrm>
        </p:spPr>
        <p:txBody>
          <a:bodyPr>
            <a:normAutofit fontScale="85000" lnSpcReduction="10000"/>
          </a:bodyPr>
          <a:lstStyle/>
          <a:p>
            <a:pPr marL="0" indent="0">
              <a:buNone/>
            </a:pPr>
            <a:r>
              <a:rPr lang="es-CO" dirty="0" smtClean="0"/>
              <a:t>El suicidio o la acción contra si mismo que involucra el propósito de matarse, ha sido valorado de distintas maneras en diferentes culturas. Entre los samuráis japoneses el seppuku o suicidio ritual era considerado virtualmente una obligación en determinadas circunstancias.</a:t>
            </a:r>
            <a:endParaRPr lang="es-CO" dirty="0"/>
          </a:p>
        </p:txBody>
      </p:sp>
      <p:sp>
        <p:nvSpPr>
          <p:cNvPr id="6" name="5 Flecha curvada hacia abajo"/>
          <p:cNvSpPr/>
          <p:nvPr/>
        </p:nvSpPr>
        <p:spPr>
          <a:xfrm rot="16200000">
            <a:off x="2748337" y="3380454"/>
            <a:ext cx="4608511" cy="67315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7" name="6 Flecha curvada hacia arriba"/>
          <p:cNvSpPr/>
          <p:nvPr/>
        </p:nvSpPr>
        <p:spPr>
          <a:xfrm rot="16200000">
            <a:off x="1738031" y="3278382"/>
            <a:ext cx="4640008" cy="908796"/>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Tree>
    <p:extLst>
      <p:ext uri="{BB962C8B-B14F-4D97-AF65-F5344CB8AC3E}">
        <p14:creationId xmlns:p14="http://schemas.microsoft.com/office/powerpoint/2010/main" val="342071856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p:cTn id="15"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908720"/>
            <a:ext cx="3250704" cy="5217443"/>
          </a:xfrm>
        </p:spPr>
        <p:txBody>
          <a:bodyPr>
            <a:normAutofit fontScale="92500" lnSpcReduction="20000"/>
          </a:bodyPr>
          <a:lstStyle/>
          <a:p>
            <a:pPr marL="0" indent="0" algn="r">
              <a:buNone/>
            </a:pPr>
            <a:r>
              <a:rPr lang="es-CO" dirty="0" smtClean="0"/>
              <a:t>Los griegos permitían que ciertos criminales escogieran entre suicidarse o ponerse en manos del verdugo, y los cristianos lo han condenado con pación desde hace más de 12 siglos, prohibiendo incluso que se les enterrara en los cementerios.</a:t>
            </a:r>
            <a:endParaRPr lang="es-CO" dirty="0"/>
          </a:p>
        </p:txBody>
      </p:sp>
      <p:sp>
        <p:nvSpPr>
          <p:cNvPr id="4" name="3 Marcador de contenido"/>
          <p:cNvSpPr>
            <a:spLocks noGrp="1"/>
          </p:cNvSpPr>
          <p:nvPr>
            <p:ph sz="half" idx="2"/>
          </p:nvPr>
        </p:nvSpPr>
        <p:spPr>
          <a:xfrm>
            <a:off x="5148064" y="864764"/>
            <a:ext cx="3538736" cy="5217443"/>
          </a:xfrm>
        </p:spPr>
        <p:txBody>
          <a:bodyPr>
            <a:normAutofit fontScale="92500" lnSpcReduction="20000"/>
          </a:bodyPr>
          <a:lstStyle/>
          <a:p>
            <a:pPr marL="0" indent="0">
              <a:buNone/>
            </a:pPr>
            <a:r>
              <a:rPr lang="es-CO" dirty="0" smtClean="0"/>
              <a:t>Los vampiros al estilo Drácula y los zombis fueron asociados con el suicidio, y el mundo contemporáneo mira con preocupación que en algunos países (entre ellos Colombia) el suicidio aparezca preferencialmente en jóvenes entre los 15 y 24 años, mientras que en otras latitudes el fenómeno se presenta con mayor frecuencia de 45 años.</a:t>
            </a:r>
            <a:endParaRPr lang="es-CO" dirty="0"/>
          </a:p>
        </p:txBody>
      </p:sp>
      <p:sp>
        <p:nvSpPr>
          <p:cNvPr id="5" name="4 Flecha curvada hacia abajo"/>
          <p:cNvSpPr/>
          <p:nvPr/>
        </p:nvSpPr>
        <p:spPr>
          <a:xfrm rot="16200000">
            <a:off x="2187313" y="3001756"/>
            <a:ext cx="5351846" cy="71367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6" name="5 Flecha curvada hacia arriba"/>
          <p:cNvSpPr/>
          <p:nvPr/>
        </p:nvSpPr>
        <p:spPr>
          <a:xfrm rot="16200000">
            <a:off x="1300015" y="2946541"/>
            <a:ext cx="5351846" cy="824099"/>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Tree>
    <p:extLst>
      <p:ext uri="{BB962C8B-B14F-4D97-AF65-F5344CB8AC3E}">
        <p14:creationId xmlns:p14="http://schemas.microsoft.com/office/powerpoint/2010/main" val="326086848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heel(1)">
                                      <p:cBhvr>
                                        <p:cTn id="12"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620688"/>
            <a:ext cx="3322712" cy="5505475"/>
          </a:xfrm>
        </p:spPr>
        <p:txBody>
          <a:bodyPr>
            <a:normAutofit fontScale="92500" lnSpcReduction="10000"/>
          </a:bodyPr>
          <a:lstStyle/>
          <a:p>
            <a:pPr marL="0" indent="0" algn="r">
              <a:buNone/>
            </a:pPr>
            <a:r>
              <a:rPr lang="es-CO" dirty="0" smtClean="0"/>
              <a:t>Según expertos de la Organización Mundial de la Salud (OMS), cada 40 segundos muere alguien por suicidio, incluyendo víctimas de conflictos bélicos.  Por suicidio, en cambio, muere una persona cada 30 segundos y cada 3 segundos alguien intenta suicidarse.</a:t>
            </a:r>
            <a:endParaRPr lang="es-CO" dirty="0"/>
          </a:p>
        </p:txBody>
      </p:sp>
      <p:sp>
        <p:nvSpPr>
          <p:cNvPr id="4" name="3 Marcador de contenido"/>
          <p:cNvSpPr>
            <a:spLocks noGrp="1"/>
          </p:cNvSpPr>
          <p:nvPr>
            <p:ph sz="half" idx="2"/>
          </p:nvPr>
        </p:nvSpPr>
        <p:spPr>
          <a:xfrm>
            <a:off x="5004048" y="620688"/>
            <a:ext cx="3682752" cy="5505475"/>
          </a:xfrm>
        </p:spPr>
        <p:txBody>
          <a:bodyPr>
            <a:normAutofit fontScale="92500" lnSpcReduction="10000"/>
          </a:bodyPr>
          <a:lstStyle/>
          <a:p>
            <a:pPr marL="0" indent="0">
              <a:buNone/>
            </a:pPr>
            <a:r>
              <a:rPr lang="es-CO" dirty="0" smtClean="0"/>
              <a:t>Países como Rusia y Bielorrusia registran entre 28 y 30 casos por cada 100 mil habitantes. Canadá, Estados Unidos, Austria o Alemania asilan entre los 9,4 y 11,6casos por cada 100 mil habitantes. Salvo Uruguay y las Guayanas, los países de Suramérica tienen una tasa de suicidio inferior a cinco casos por cada 100 mil habitantes.</a:t>
            </a:r>
            <a:endParaRPr lang="es-CO" dirty="0"/>
          </a:p>
        </p:txBody>
      </p:sp>
      <p:sp>
        <p:nvSpPr>
          <p:cNvPr id="5" name="4 Flecha curvada hacia arriba"/>
          <p:cNvSpPr/>
          <p:nvPr/>
        </p:nvSpPr>
        <p:spPr>
          <a:xfrm rot="16200000">
            <a:off x="1259632" y="2780928"/>
            <a:ext cx="5472610" cy="72007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6" name="5 Flecha curvada hacia abajo"/>
          <p:cNvSpPr/>
          <p:nvPr/>
        </p:nvSpPr>
        <p:spPr>
          <a:xfrm rot="16200000">
            <a:off x="2125808" y="2778845"/>
            <a:ext cx="5479438" cy="73107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Tree>
    <p:extLst>
      <p:ext uri="{BB962C8B-B14F-4D97-AF65-F5344CB8AC3E}">
        <p14:creationId xmlns:p14="http://schemas.microsoft.com/office/powerpoint/2010/main" val="312390148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idx="1"/>
          </p:nvPr>
        </p:nvSpPr>
        <p:spPr>
          <a:xfrm>
            <a:off x="457200" y="692696"/>
            <a:ext cx="8229600" cy="5433467"/>
          </a:xfrm>
          <a:gradFill>
            <a:gsLst>
              <a:gs pos="0">
                <a:srgbClr val="FFEFD1"/>
              </a:gs>
              <a:gs pos="64999">
                <a:srgbClr val="F0EBD5"/>
              </a:gs>
              <a:gs pos="100000">
                <a:srgbClr val="D1C39F"/>
              </a:gs>
            </a:gsLst>
            <a:lin ang="5400000" scaled="0"/>
          </a:gradFill>
        </p:spPr>
        <p:txBody>
          <a:bodyPr>
            <a:normAutofit fontScale="92500" lnSpcReduction="10000"/>
          </a:bodyPr>
          <a:lstStyle/>
          <a:p>
            <a:pPr marL="0" indent="0">
              <a:buNone/>
            </a:pPr>
            <a:r>
              <a:rPr lang="es-CO" dirty="0" smtClean="0"/>
              <a:t>Recordemos que nadie tiene derecho a quitarse la vida, esta es un don de Dios, y solamente Él decide cuando la toma: </a:t>
            </a:r>
          </a:p>
          <a:p>
            <a:pPr marL="0" indent="0">
              <a:buNone/>
            </a:pPr>
            <a:r>
              <a:rPr lang="es-CO" dirty="0" smtClean="0"/>
              <a:t>«</a:t>
            </a:r>
            <a:r>
              <a:rPr lang="es-CO" dirty="0" smtClean="0">
                <a:latin typeface="Agency FB" pitchFamily="34" charset="0"/>
              </a:rPr>
              <a:t>No matarás</a:t>
            </a:r>
            <a:r>
              <a:rPr lang="es-CO" dirty="0" smtClean="0"/>
              <a:t>» dice Dios en el 5°. Mandamiento </a:t>
            </a:r>
            <a:r>
              <a:rPr lang="es-CO" dirty="0" smtClean="0">
                <a:solidFill>
                  <a:srgbClr val="FF0000"/>
                </a:solidFill>
              </a:rPr>
              <a:t>(lea Éxo.20:13)</a:t>
            </a:r>
            <a:r>
              <a:rPr lang="es-CO" dirty="0" smtClean="0"/>
              <a:t>. Por tanto, no </a:t>
            </a:r>
            <a:r>
              <a:rPr lang="es-CO" dirty="0"/>
              <a:t>hay circunstancia que pueda justificar a </a:t>
            </a:r>
            <a:r>
              <a:rPr lang="es-CO" dirty="0" smtClean="0"/>
              <a:t>alguien para quitarse la vida, so pena de enfrentar el juicio de Dios, y perderse para siempre.</a:t>
            </a:r>
          </a:p>
          <a:p>
            <a:pPr marL="0" indent="0">
              <a:buNone/>
            </a:pPr>
            <a:r>
              <a:rPr lang="es-CO" dirty="0" smtClean="0"/>
              <a:t> De acuerdo a </a:t>
            </a:r>
            <a:r>
              <a:rPr lang="es-CO" dirty="0" smtClean="0">
                <a:solidFill>
                  <a:srgbClr val="FF0000"/>
                </a:solidFill>
              </a:rPr>
              <a:t>Jeremías 1:5.</a:t>
            </a:r>
            <a:r>
              <a:rPr lang="es-CO" dirty="0" smtClean="0"/>
              <a:t> Fue Dios el que hizo posible que esa esperma y ese ovulo cuando se unieron Dios les implanto el don de la vida, como fruto del amor, para que tu y yo fuésemos felices.  </a:t>
            </a:r>
            <a:endParaRPr lang="es-CO" dirty="0"/>
          </a:p>
        </p:txBody>
      </p:sp>
    </p:spTree>
    <p:extLst>
      <p:ext uri="{BB962C8B-B14F-4D97-AF65-F5344CB8AC3E}">
        <p14:creationId xmlns:p14="http://schemas.microsoft.com/office/powerpoint/2010/main" val="56584529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 calcmode="lin" valueType="num">
                                      <p:cBhvr>
                                        <p:cTn id="7" dur="1000" fill="hold"/>
                                        <p:tgtEl>
                                          <p:spTgt spid="6">
                                            <p:bg/>
                                          </p:spTgt>
                                        </p:tgtEl>
                                        <p:attrNameLst>
                                          <p:attrName>ppt_w</p:attrName>
                                        </p:attrNameLst>
                                      </p:cBhvr>
                                      <p:tavLst>
                                        <p:tav tm="0">
                                          <p:val>
                                            <p:fltVal val="0"/>
                                          </p:val>
                                        </p:tav>
                                        <p:tav tm="100000">
                                          <p:val>
                                            <p:strVal val="#ppt_w"/>
                                          </p:val>
                                        </p:tav>
                                      </p:tavLst>
                                    </p:anim>
                                    <p:anim calcmode="lin" valueType="num">
                                      <p:cBhvr>
                                        <p:cTn id="8" dur="1000" fill="hold"/>
                                        <p:tgtEl>
                                          <p:spTgt spid="6">
                                            <p:bg/>
                                          </p:spTgt>
                                        </p:tgtEl>
                                        <p:attrNameLst>
                                          <p:attrName>ppt_h</p:attrName>
                                        </p:attrNameLst>
                                      </p:cBhvr>
                                      <p:tavLst>
                                        <p:tav tm="0">
                                          <p:val>
                                            <p:fltVal val="0"/>
                                          </p:val>
                                        </p:tav>
                                        <p:tav tm="100000">
                                          <p:val>
                                            <p:strVal val="#ppt_h"/>
                                          </p:val>
                                        </p:tav>
                                      </p:tavLst>
                                    </p:anim>
                                    <p:anim calcmode="lin" valueType="num">
                                      <p:cBhvr>
                                        <p:cTn id="9" dur="1000" fill="hold"/>
                                        <p:tgtEl>
                                          <p:spTgt spid="6">
                                            <p:bg/>
                                          </p:spTgt>
                                        </p:tgtEl>
                                        <p:attrNameLst>
                                          <p:attrName>style.rotation</p:attrName>
                                        </p:attrNameLst>
                                      </p:cBhvr>
                                      <p:tavLst>
                                        <p:tav tm="0">
                                          <p:val>
                                            <p:fltVal val="90"/>
                                          </p:val>
                                        </p:tav>
                                        <p:tav tm="100000">
                                          <p:val>
                                            <p:fltVal val="0"/>
                                          </p:val>
                                        </p:tav>
                                      </p:tavLst>
                                    </p:anim>
                                    <p:animEffect transition="in" filter="fade">
                                      <p:cBhvr>
                                        <p:cTn id="10" dur="1000"/>
                                        <p:tgtEl>
                                          <p:spTgt spid="6">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 calcmode="lin" valueType="num">
                                      <p:cBhvr>
                                        <p:cTn id="15"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 calcmode="lin" valueType="num">
                                      <p:cBhvr>
                                        <p:cTn id="23"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6">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 calcmode="lin" valueType="num">
                                      <p:cBhvr>
                                        <p:cTn id="31"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i="1" dirty="0" smtClean="0">
                <a:solidFill>
                  <a:srgbClr val="0070C0"/>
                </a:solidFill>
                <a:latin typeface="Agency FB" pitchFamily="34" charset="0"/>
              </a:rPr>
              <a:t>Aquí presentamos los tipos de suicidio</a:t>
            </a:r>
            <a:endParaRPr lang="es-CO" i="1" dirty="0">
              <a:solidFill>
                <a:srgbClr val="0070C0"/>
              </a:solidFill>
              <a:latin typeface="Agency FB" pitchFamily="34" charset="0"/>
            </a:endParaRPr>
          </a:p>
        </p:txBody>
      </p:sp>
      <p:sp>
        <p:nvSpPr>
          <p:cNvPr id="3" name="2 Marcador de contenido"/>
          <p:cNvSpPr>
            <a:spLocks noGrp="1"/>
          </p:cNvSpPr>
          <p:nvPr>
            <p:ph idx="1"/>
          </p:nvPr>
        </p:nvSpPr>
        <p:spPr>
          <a:xfrm>
            <a:off x="457200" y="1600201"/>
            <a:ext cx="5122912" cy="3124944"/>
          </a:xfrm>
        </p:spPr>
        <p:txBody>
          <a:bodyPr>
            <a:normAutofit fontScale="85000" lnSpcReduction="10000"/>
          </a:bodyPr>
          <a:lstStyle/>
          <a:p>
            <a:pPr marL="0" indent="0">
              <a:buNone/>
            </a:pPr>
            <a:r>
              <a:rPr lang="es-CO" b="1" dirty="0" smtClean="0"/>
              <a:t>SER:</a:t>
            </a:r>
            <a:r>
              <a:rPr lang="es-CO" dirty="0" smtClean="0"/>
              <a:t> una persona que tiene sus pies puestos en la vida, pero hace coqueteo con la muerte. Puede ser el caso de quien intencionalmente usa la idea suicida con el ánimo de manipular a otros, pero no por eso hay que dejar de prestarle atención. </a:t>
            </a:r>
            <a:endParaRPr lang="es-CO" dirty="0"/>
          </a:p>
        </p:txBody>
      </p:sp>
      <p:pic>
        <p:nvPicPr>
          <p:cNvPr id="1026" name="Picture 2" descr="http://t0.gstatic.com/images?q=tbn:ANd9GcRQcOsbdF7bf28Ebv62kwH1HYqJOTgj45Q38oXcj06aah9QGL_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556792"/>
            <a:ext cx="3024336" cy="2639939"/>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96663" y="5048309"/>
            <a:ext cx="8352928" cy="954107"/>
          </a:xfrm>
          <a:prstGeom prst="rect">
            <a:avLst/>
          </a:prstGeom>
        </p:spPr>
        <p:txBody>
          <a:bodyPr wrap="square">
            <a:spAutoFit/>
          </a:bodyPr>
          <a:lstStyle/>
          <a:p>
            <a:pPr algn="ctr"/>
            <a:r>
              <a:rPr lang="es-CO" sz="2800" dirty="0"/>
              <a:t>Recuerde que usar la muerte como estrategia de </a:t>
            </a:r>
            <a:r>
              <a:rPr lang="es-CO" sz="2800" dirty="0" smtClean="0"/>
              <a:t>manipulación dice </a:t>
            </a:r>
            <a:r>
              <a:rPr lang="es-CO" sz="2800" dirty="0"/>
              <a:t>mucho sobre una persona.</a:t>
            </a:r>
          </a:p>
        </p:txBody>
      </p:sp>
    </p:spTree>
    <p:extLst>
      <p:ext uri="{BB962C8B-B14F-4D97-AF65-F5344CB8AC3E}">
        <p14:creationId xmlns:p14="http://schemas.microsoft.com/office/powerpoint/2010/main" val="156069096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1000" fill="hold"/>
                                        <p:tgtEl>
                                          <p:spTgt spid="1026"/>
                                        </p:tgtEl>
                                        <p:attrNameLst>
                                          <p:attrName>ppt_w</p:attrName>
                                        </p:attrNameLst>
                                      </p:cBhvr>
                                      <p:tavLst>
                                        <p:tav tm="0">
                                          <p:val>
                                            <p:fltVal val="0"/>
                                          </p:val>
                                        </p:tav>
                                        <p:tav tm="100000">
                                          <p:val>
                                            <p:strVal val="#ppt_w"/>
                                          </p:val>
                                        </p:tav>
                                      </p:tavLst>
                                    </p:anim>
                                    <p:anim calcmode="lin" valueType="num">
                                      <p:cBhvr>
                                        <p:cTn id="14" dur="1000" fill="hold"/>
                                        <p:tgtEl>
                                          <p:spTgt spid="1026"/>
                                        </p:tgtEl>
                                        <p:attrNameLst>
                                          <p:attrName>ppt_h</p:attrName>
                                        </p:attrNameLst>
                                      </p:cBhvr>
                                      <p:tavLst>
                                        <p:tav tm="0">
                                          <p:val>
                                            <p:fltVal val="0"/>
                                          </p:val>
                                        </p:tav>
                                        <p:tav tm="100000">
                                          <p:val>
                                            <p:strVal val="#ppt_h"/>
                                          </p:val>
                                        </p:tav>
                                      </p:tavLst>
                                    </p:anim>
                                    <p:anim calcmode="lin" valueType="num">
                                      <p:cBhvr>
                                        <p:cTn id="15" dur="1000" fill="hold"/>
                                        <p:tgtEl>
                                          <p:spTgt spid="1026"/>
                                        </p:tgtEl>
                                        <p:attrNameLst>
                                          <p:attrName>style.rotation</p:attrName>
                                        </p:attrNameLst>
                                      </p:cBhvr>
                                      <p:tavLst>
                                        <p:tav tm="0">
                                          <p:val>
                                            <p:fltVal val="90"/>
                                          </p:val>
                                        </p:tav>
                                        <p:tav tm="100000">
                                          <p:val>
                                            <p:fltVal val="0"/>
                                          </p:val>
                                        </p:tav>
                                      </p:tavLst>
                                    </p:anim>
                                    <p:animEffect transition="in" filter="fade">
                                      <p:cBhvr>
                                        <p:cTn id="16" dur="10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heel(1)">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4208699664"/>
              </p:ext>
            </p:extLst>
          </p:nvPr>
        </p:nvGraphicFramePr>
        <p:xfrm>
          <a:off x="457200" y="836712"/>
          <a:ext cx="8229600" cy="5289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5319013"/>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F200"/>
            </a:gs>
            <a:gs pos="45000">
              <a:srgbClr val="FF7A00"/>
            </a:gs>
            <a:gs pos="70000">
              <a:srgbClr val="FF0300"/>
            </a:gs>
            <a:gs pos="100000">
              <a:srgbClr val="4D0808"/>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79512" y="274638"/>
            <a:ext cx="8784976" cy="1143000"/>
          </a:xfrm>
        </p:spPr>
        <p:txBody>
          <a:bodyPr>
            <a:normAutofit fontScale="90000"/>
          </a:bodyPr>
          <a:lstStyle/>
          <a:p>
            <a:r>
              <a:rPr lang="es-CO" b="1" i="1" dirty="0" smtClean="0">
                <a:solidFill>
                  <a:srgbClr val="0070C0"/>
                </a:solidFill>
                <a:latin typeface="Agency FB" pitchFamily="34" charset="0"/>
              </a:rPr>
              <a:t>Algunos indicadores epidemiológicos de riesgo</a:t>
            </a:r>
            <a:endParaRPr lang="es-CO" b="1" i="1" dirty="0">
              <a:solidFill>
                <a:srgbClr val="0070C0"/>
              </a:solidFill>
              <a:latin typeface="Agency FB" pitchFamily="34"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54006700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21518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880806700"/>
              </p:ext>
            </p:extLst>
          </p:nvPr>
        </p:nvGraphicFramePr>
        <p:xfrm>
          <a:off x="395536" y="476672"/>
          <a:ext cx="8229600"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325942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4143508411"/>
              </p:ext>
            </p:extLst>
          </p:nvPr>
        </p:nvGraphicFramePr>
        <p:xfrm>
          <a:off x="457200" y="332656"/>
          <a:ext cx="8229600" cy="5793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856341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229600" cy="2160240"/>
          </a:xfrm>
        </p:spPr>
        <p:txBody>
          <a:bodyPr>
            <a:normAutofit fontScale="92500" lnSpcReduction="10000"/>
          </a:bodyPr>
          <a:lstStyle/>
          <a:p>
            <a:pPr marL="0" indent="0" algn="ctr">
              <a:buNone/>
            </a:pPr>
            <a:r>
              <a:rPr lang="es-CO" dirty="0" smtClean="0"/>
              <a:t>Es por esto que nuestra relación con Dios debe ser tan fuerte, que nada se interponga en esa relación: </a:t>
            </a:r>
            <a:r>
              <a:rPr lang="es-CO" b="1" dirty="0" smtClean="0"/>
              <a:t>«</a:t>
            </a:r>
            <a:r>
              <a:rPr lang="es-CO" b="1" i="1" dirty="0" smtClean="0">
                <a:latin typeface="Agency FB" pitchFamily="34" charset="0"/>
              </a:rPr>
              <a:t>El que </a:t>
            </a:r>
            <a:r>
              <a:rPr lang="es-CO" b="1" i="1" dirty="0">
                <a:latin typeface="Agency FB" pitchFamily="34" charset="0"/>
              </a:rPr>
              <a:t>ama padre</a:t>
            </a:r>
            <a:r>
              <a:rPr lang="es-CO" i="1" dirty="0">
                <a:latin typeface="Agency FB" pitchFamily="34" charset="0"/>
              </a:rPr>
              <a:t> ó madre </a:t>
            </a:r>
            <a:r>
              <a:rPr lang="es-CO" b="1" i="1" dirty="0">
                <a:latin typeface="Agency FB" pitchFamily="34" charset="0"/>
              </a:rPr>
              <a:t>más</a:t>
            </a:r>
            <a:r>
              <a:rPr lang="es-CO" i="1" dirty="0">
                <a:latin typeface="Agency FB" pitchFamily="34" charset="0"/>
              </a:rPr>
              <a:t> que á mí, no es digno de mí; y </a:t>
            </a:r>
            <a:r>
              <a:rPr lang="es-CO" b="1" i="1" dirty="0">
                <a:latin typeface="Agency FB" pitchFamily="34" charset="0"/>
              </a:rPr>
              <a:t>el que ama</a:t>
            </a:r>
            <a:r>
              <a:rPr lang="es-CO" i="1" dirty="0">
                <a:latin typeface="Agency FB" pitchFamily="34" charset="0"/>
              </a:rPr>
              <a:t> hijo ó </a:t>
            </a:r>
            <a:r>
              <a:rPr lang="es-CO" i="1" dirty="0" smtClean="0">
                <a:latin typeface="Agency FB" pitchFamily="34" charset="0"/>
              </a:rPr>
              <a:t>hija </a:t>
            </a:r>
            <a:r>
              <a:rPr lang="es-CO" b="1" i="1" dirty="0" smtClean="0">
                <a:latin typeface="Agency FB" pitchFamily="34" charset="0"/>
              </a:rPr>
              <a:t>más</a:t>
            </a:r>
            <a:r>
              <a:rPr lang="es-CO" i="1" dirty="0">
                <a:latin typeface="Agency FB" pitchFamily="34" charset="0"/>
              </a:rPr>
              <a:t> que á mí, no es digno de </a:t>
            </a:r>
            <a:r>
              <a:rPr lang="es-CO" i="1" dirty="0" smtClean="0">
                <a:latin typeface="Agency FB" pitchFamily="34" charset="0"/>
              </a:rPr>
              <a:t>mí</a:t>
            </a:r>
            <a:r>
              <a:rPr lang="es-CO" dirty="0" smtClean="0"/>
              <a:t>» </a:t>
            </a:r>
            <a:r>
              <a:rPr lang="es-CO" dirty="0" smtClean="0">
                <a:solidFill>
                  <a:srgbClr val="FF0000"/>
                </a:solidFill>
              </a:rPr>
              <a:t>(Mat.10:37)</a:t>
            </a:r>
            <a:r>
              <a:rPr lang="es-CO" dirty="0" smtClean="0"/>
              <a:t>.</a:t>
            </a:r>
          </a:p>
        </p:txBody>
      </p:sp>
      <p:sp>
        <p:nvSpPr>
          <p:cNvPr id="4" name="3 Rectángulo"/>
          <p:cNvSpPr/>
          <p:nvPr/>
        </p:nvSpPr>
        <p:spPr>
          <a:xfrm>
            <a:off x="395536" y="2780928"/>
            <a:ext cx="5040560" cy="3416320"/>
          </a:xfrm>
          <a:prstGeom prst="rect">
            <a:avLst/>
          </a:prstGeom>
        </p:spPr>
        <p:txBody>
          <a:bodyPr wrap="square">
            <a:spAutoFit/>
          </a:bodyPr>
          <a:lstStyle/>
          <a:p>
            <a:pPr algn="ctr"/>
            <a:r>
              <a:rPr lang="es-CO" sz="2400" b="1" dirty="0"/>
              <a:t>Queridos papá y mamá, para manejar cualquier problema con sus hijos deberá </a:t>
            </a:r>
            <a:r>
              <a:rPr lang="es-CO" sz="2400" b="1" dirty="0" smtClean="0"/>
              <a:t>mostrarse amigo, estar </a:t>
            </a:r>
            <a:r>
              <a:rPr lang="es-CO" sz="2400" b="1" dirty="0"/>
              <a:t>siempre dispuesto a hablar con ellos de cualquier tema, no sólo los positivos, y brindarles apoyo incondicional para que regresen a usted y ayudarles a resolver sus dificultades.   </a:t>
            </a:r>
          </a:p>
        </p:txBody>
      </p:sp>
      <p:pic>
        <p:nvPicPr>
          <p:cNvPr id="1026" name="Picture 2" descr="http://t0.gstatic.com/images?q=tbn:ANd9GcRqwXXZA6BMjMRKgSUa7nTbvrOsvQpkIq7Kt4_ePjqY1qcguaK4L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9939" y="2636913"/>
            <a:ext cx="3096344" cy="2808312"/>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5631915" y="5436510"/>
            <a:ext cx="3360045" cy="1477328"/>
          </a:xfrm>
          <a:prstGeom prst="rect">
            <a:avLst/>
          </a:prstGeom>
        </p:spPr>
        <p:txBody>
          <a:bodyPr wrap="square">
            <a:spAutoFit/>
          </a:bodyPr>
          <a:lstStyle/>
          <a:p>
            <a:pPr algn="ctr"/>
            <a:r>
              <a:rPr lang="es-CO" dirty="0"/>
              <a:t>Repase la parábola del hijo pródigo que se aplica a nosotros como padres </a:t>
            </a:r>
            <a:r>
              <a:rPr lang="es-CO" b="1" dirty="0">
                <a:solidFill>
                  <a:srgbClr val="FF0000"/>
                </a:solidFill>
              </a:rPr>
              <a:t>(Luc.15:11-32; y Mat.1:23)</a:t>
            </a:r>
            <a:r>
              <a:rPr lang="es-CO" dirty="0"/>
              <a:t>.El nombre Jesús, significa «Dios con nosotros».</a:t>
            </a:r>
          </a:p>
        </p:txBody>
      </p:sp>
    </p:spTree>
    <p:extLst>
      <p:ext uri="{BB962C8B-B14F-4D97-AF65-F5344CB8AC3E}">
        <p14:creationId xmlns:p14="http://schemas.microsoft.com/office/powerpoint/2010/main" val="7851554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randombar(horizontal)">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in)">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rgbClr val="0070C0"/>
                </a:solidFill>
                <a:latin typeface="Agency FB" pitchFamily="34" charset="0"/>
              </a:rPr>
              <a:t>Miremos algunos mitos sobre la intención de suicidarse </a:t>
            </a:r>
            <a:endParaRPr lang="es-CO" b="1" i="1" dirty="0">
              <a:solidFill>
                <a:srgbClr val="0070C0"/>
              </a:solidFill>
              <a:latin typeface="Agency FB" pitchFamily="34" charset="0"/>
            </a:endParaRPr>
          </a:p>
        </p:txBody>
      </p:sp>
      <p:sp>
        <p:nvSpPr>
          <p:cNvPr id="3" name="2 Marcador de contenido"/>
          <p:cNvSpPr>
            <a:spLocks noGrp="1"/>
          </p:cNvSpPr>
          <p:nvPr>
            <p:ph idx="1"/>
          </p:nvPr>
        </p:nvSpPr>
        <p:spPr>
          <a:xfrm>
            <a:off x="457200" y="1600201"/>
            <a:ext cx="8229600" cy="2116832"/>
          </a:xfrm>
        </p:spPr>
        <p:txBody>
          <a:bodyPr>
            <a:normAutofit lnSpcReduction="10000"/>
          </a:bodyPr>
          <a:lstStyle/>
          <a:p>
            <a:pPr marL="0" indent="0" algn="ctr">
              <a:buNone/>
            </a:pPr>
            <a:r>
              <a:rPr lang="es-CO" sz="2800" dirty="0" smtClean="0"/>
              <a:t>Es importante conocer algunas ideas falsas muy comunes sobre el suicidio, pues si una persona reconoce la falsedad</a:t>
            </a:r>
            <a:r>
              <a:rPr lang="es-CO" sz="2800" dirty="0"/>
              <a:t> de tales </a:t>
            </a:r>
            <a:r>
              <a:rPr lang="es-CO" sz="2800" dirty="0" smtClean="0"/>
              <a:t>afirmaciones, podrá proceder de manera diferente en una eventual situación de crisis de un familiar, conocido o allegado.</a:t>
            </a:r>
          </a:p>
        </p:txBody>
      </p:sp>
      <p:sp>
        <p:nvSpPr>
          <p:cNvPr id="4" name="3 Rectángulo redondeado"/>
          <p:cNvSpPr/>
          <p:nvPr/>
        </p:nvSpPr>
        <p:spPr>
          <a:xfrm>
            <a:off x="683568" y="3933056"/>
            <a:ext cx="7848872" cy="1850504"/>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2400" dirty="0">
                <a:solidFill>
                  <a:srgbClr val="FF0000"/>
                </a:solidFill>
              </a:rPr>
              <a:t>Mito 1:</a:t>
            </a:r>
            <a:r>
              <a:rPr lang="es-CO" sz="2400" dirty="0"/>
              <a:t> </a:t>
            </a:r>
            <a:r>
              <a:rPr lang="es-CO" sz="2800" b="1" dirty="0">
                <a:solidFill>
                  <a:srgbClr val="002060"/>
                </a:solidFill>
              </a:rPr>
              <a:t>Los que hablan sobre suicidio no lo llevan a cabo</a:t>
            </a:r>
            <a:r>
              <a:rPr lang="es-CO" sz="2800" dirty="0">
                <a:solidFill>
                  <a:srgbClr val="002060"/>
                </a:solidFill>
              </a:rPr>
              <a:t>.</a:t>
            </a:r>
          </a:p>
          <a:p>
            <a:r>
              <a:rPr lang="es-CO" sz="2400" b="1" dirty="0">
                <a:solidFill>
                  <a:srgbClr val="FF0000"/>
                </a:solidFill>
              </a:rPr>
              <a:t>Realidad:</a:t>
            </a:r>
            <a:r>
              <a:rPr lang="es-CO" sz="2400" dirty="0"/>
              <a:t>  </a:t>
            </a:r>
            <a:r>
              <a:rPr lang="es-CO" sz="2400" dirty="0">
                <a:solidFill>
                  <a:srgbClr val="002060"/>
                </a:solidFill>
              </a:rPr>
              <a:t>8 de cada 10 personas que mueren por suicidio han hablado o advertido sobre sus intenciones. </a:t>
            </a:r>
          </a:p>
        </p:txBody>
      </p:sp>
    </p:spTree>
    <p:extLst>
      <p:ext uri="{BB962C8B-B14F-4D97-AF65-F5344CB8AC3E}">
        <p14:creationId xmlns:p14="http://schemas.microsoft.com/office/powerpoint/2010/main" val="415988686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sp>
        <p:nvSpPr>
          <p:cNvPr id="2" name="1 Rectángulo redondeado"/>
          <p:cNvSpPr/>
          <p:nvPr/>
        </p:nvSpPr>
        <p:spPr>
          <a:xfrm>
            <a:off x="611560" y="3789040"/>
            <a:ext cx="8064896" cy="2664296"/>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2800" dirty="0">
                <a:solidFill>
                  <a:srgbClr val="FF0000"/>
                </a:solidFill>
              </a:rPr>
              <a:t>Mito 3:</a:t>
            </a:r>
            <a:r>
              <a:rPr lang="es-CO" sz="2400" dirty="0"/>
              <a:t> </a:t>
            </a:r>
            <a:r>
              <a:rPr lang="es-CO" sz="2400" b="1" dirty="0">
                <a:solidFill>
                  <a:srgbClr val="002060"/>
                </a:solidFill>
              </a:rPr>
              <a:t>La mejoría después de la crisis suicida significa que el riesgo de suicidio se ha superado.</a:t>
            </a:r>
          </a:p>
          <a:p>
            <a:r>
              <a:rPr lang="es-CO" sz="2400" b="1" dirty="0">
                <a:solidFill>
                  <a:srgbClr val="FF0000"/>
                </a:solidFill>
              </a:rPr>
              <a:t>Realidad:</a:t>
            </a:r>
            <a:r>
              <a:rPr lang="es-CO" sz="2400" dirty="0"/>
              <a:t> </a:t>
            </a:r>
            <a:r>
              <a:rPr lang="es-CO" sz="2400" dirty="0">
                <a:solidFill>
                  <a:srgbClr val="002060"/>
                </a:solidFill>
              </a:rPr>
              <a:t>hay que </a:t>
            </a:r>
            <a:r>
              <a:rPr lang="es-CO" sz="2400" dirty="0" smtClean="0">
                <a:solidFill>
                  <a:srgbClr val="002060"/>
                </a:solidFill>
              </a:rPr>
              <a:t>cerciorarse </a:t>
            </a:r>
            <a:r>
              <a:rPr lang="es-CO" sz="2400" dirty="0">
                <a:solidFill>
                  <a:srgbClr val="002060"/>
                </a:solidFill>
              </a:rPr>
              <a:t>de que las consecuencias del evento desencadenante han sido superadas. En el caso de personas con </a:t>
            </a:r>
            <a:r>
              <a:rPr lang="es-CO" sz="2400" dirty="0" smtClean="0">
                <a:solidFill>
                  <a:srgbClr val="002060"/>
                </a:solidFill>
              </a:rPr>
              <a:t>depresión </a:t>
            </a:r>
            <a:r>
              <a:rPr lang="es-CO" sz="2400" dirty="0">
                <a:solidFill>
                  <a:srgbClr val="002060"/>
                </a:solidFill>
              </a:rPr>
              <a:t>severa, el momento de mayor riesgo es precisamente cuando empiezan a mejorar, pues ya poseen energía para llevar a cabo sus ideas.  </a:t>
            </a:r>
          </a:p>
        </p:txBody>
      </p:sp>
      <p:sp>
        <p:nvSpPr>
          <p:cNvPr id="4" name="3 Rectángulo redondeado"/>
          <p:cNvSpPr/>
          <p:nvPr/>
        </p:nvSpPr>
        <p:spPr>
          <a:xfrm>
            <a:off x="611560" y="404664"/>
            <a:ext cx="8064896" cy="3024336"/>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2800" b="1" dirty="0">
                <a:solidFill>
                  <a:srgbClr val="FF0000"/>
                </a:solidFill>
              </a:rPr>
              <a:t>Mito 2:</a:t>
            </a:r>
            <a:r>
              <a:rPr lang="es-CO" sz="2400" dirty="0"/>
              <a:t> </a:t>
            </a:r>
            <a:r>
              <a:rPr lang="es-CO" sz="2400" b="1" dirty="0">
                <a:solidFill>
                  <a:srgbClr val="002060"/>
                </a:solidFill>
              </a:rPr>
              <a:t>El suicidio se produce sin previo aviso.</a:t>
            </a:r>
          </a:p>
          <a:p>
            <a:r>
              <a:rPr lang="es-CO" sz="2400" b="1" dirty="0">
                <a:solidFill>
                  <a:srgbClr val="FF0000"/>
                </a:solidFill>
              </a:rPr>
              <a:t>Realidad:</a:t>
            </a:r>
            <a:r>
              <a:rPr lang="es-CO" sz="2400" dirty="0">
                <a:solidFill>
                  <a:srgbClr val="002060"/>
                </a:solidFill>
              </a:rPr>
              <a:t> expresiones verbales explicitas, notas escritas, grabaciones, anuncios en redes sociales o correos </a:t>
            </a:r>
            <a:r>
              <a:rPr lang="es-CO" sz="2400" dirty="0" smtClean="0">
                <a:solidFill>
                  <a:srgbClr val="002060"/>
                </a:solidFill>
              </a:rPr>
              <a:t>electrónicos </a:t>
            </a:r>
            <a:r>
              <a:rPr lang="es-CO" sz="2400" dirty="0">
                <a:solidFill>
                  <a:srgbClr val="002060"/>
                </a:solidFill>
              </a:rPr>
              <a:t>son algunas de las evidencias que muestran que sí hay advertencias sobre la intención suicida y debe prestárseles atención. Es mejor pecar por exceso y no por defecto en las acciones de </a:t>
            </a:r>
            <a:r>
              <a:rPr lang="es-CO" sz="2400" dirty="0" smtClean="0">
                <a:solidFill>
                  <a:srgbClr val="002060"/>
                </a:solidFill>
              </a:rPr>
              <a:t>prevención.</a:t>
            </a:r>
            <a:endParaRPr lang="es-CO" sz="2400" dirty="0">
              <a:solidFill>
                <a:srgbClr val="002060"/>
              </a:solidFill>
            </a:endParaRPr>
          </a:p>
        </p:txBody>
      </p:sp>
    </p:spTree>
    <p:extLst>
      <p:ext uri="{BB962C8B-B14F-4D97-AF65-F5344CB8AC3E}">
        <p14:creationId xmlns:p14="http://schemas.microsoft.com/office/powerpoint/2010/main" val="2247239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 calcmode="lin" valueType="num">
                                      <p:cBhvr>
                                        <p:cTn id="17" dur="1000" fill="hold"/>
                                        <p:tgtEl>
                                          <p:spTgt spid="2"/>
                                        </p:tgtEl>
                                        <p:attrNameLst>
                                          <p:attrName>style.rotation</p:attrName>
                                        </p:attrNameLst>
                                      </p:cBhvr>
                                      <p:tavLst>
                                        <p:tav tm="0">
                                          <p:val>
                                            <p:fltVal val="90"/>
                                          </p:val>
                                        </p:tav>
                                        <p:tav tm="100000">
                                          <p:val>
                                            <p:fltVal val="0"/>
                                          </p:val>
                                        </p:tav>
                                      </p:tavLst>
                                    </p:anim>
                                    <p:animEffect transition="in" filter="fade">
                                      <p:cBhvr>
                                        <p:cTn id="1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sp>
        <p:nvSpPr>
          <p:cNvPr id="4" name="3 Rectángulo redondeado"/>
          <p:cNvSpPr/>
          <p:nvPr/>
        </p:nvSpPr>
        <p:spPr>
          <a:xfrm>
            <a:off x="467544" y="548680"/>
            <a:ext cx="8208912" cy="3024336"/>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2800" b="1" dirty="0">
                <a:solidFill>
                  <a:srgbClr val="FF0000"/>
                </a:solidFill>
              </a:rPr>
              <a:t>Mito 4:</a:t>
            </a:r>
            <a:r>
              <a:rPr lang="es-CO" sz="2400" dirty="0"/>
              <a:t> </a:t>
            </a:r>
            <a:r>
              <a:rPr lang="es-CO" sz="2400" b="1" dirty="0">
                <a:solidFill>
                  <a:schemeClr val="tx1"/>
                </a:solidFill>
              </a:rPr>
              <a:t>Preguntarle a una persona sobre sus </a:t>
            </a:r>
            <a:r>
              <a:rPr lang="es-CO" sz="2400" b="1" dirty="0" smtClean="0">
                <a:solidFill>
                  <a:schemeClr val="tx1"/>
                </a:solidFill>
              </a:rPr>
              <a:t>ideas </a:t>
            </a:r>
            <a:r>
              <a:rPr lang="es-CO" sz="2400" b="1" dirty="0">
                <a:solidFill>
                  <a:schemeClr val="tx1"/>
                </a:solidFill>
              </a:rPr>
              <a:t>de suicidio, especialmente si está deprimida, puede llevarla a querer intentarlo.</a:t>
            </a:r>
          </a:p>
          <a:p>
            <a:r>
              <a:rPr lang="es-CO" sz="2800" b="1" dirty="0">
                <a:solidFill>
                  <a:srgbClr val="FF0000"/>
                </a:solidFill>
              </a:rPr>
              <a:t>Realidad:</a:t>
            </a:r>
            <a:r>
              <a:rPr lang="es-CO" sz="2400" dirty="0"/>
              <a:t> </a:t>
            </a:r>
            <a:r>
              <a:rPr lang="es-CO" sz="2400" dirty="0">
                <a:solidFill>
                  <a:schemeClr val="tx1"/>
                </a:solidFill>
              </a:rPr>
              <a:t>de hecho, indagar sobre las ideas de suicidio es una oportunidad que se le concede a la persona para tratar un tema vergonzoso. Tiene un efecto de alivio y desahogo. Es absurdo creer que alguien se va a suicidar porque se le pregunte si lo ha pensado.</a:t>
            </a:r>
          </a:p>
        </p:txBody>
      </p:sp>
      <p:sp>
        <p:nvSpPr>
          <p:cNvPr id="5" name="4 Rectángulo redondeado"/>
          <p:cNvSpPr/>
          <p:nvPr/>
        </p:nvSpPr>
        <p:spPr>
          <a:xfrm>
            <a:off x="467544" y="3789040"/>
            <a:ext cx="8208912" cy="2592288"/>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2800" b="1" dirty="0">
                <a:solidFill>
                  <a:srgbClr val="FF0000"/>
                </a:solidFill>
              </a:rPr>
              <a:t>Mito 5:</a:t>
            </a:r>
            <a:r>
              <a:rPr lang="es-CO" sz="2400" b="1" dirty="0">
                <a:solidFill>
                  <a:schemeClr val="tx1"/>
                </a:solidFill>
              </a:rPr>
              <a:t> Las personas que realizan intentos con medios de baja lealtad no están considerando seriamente la idea de matarse.</a:t>
            </a:r>
          </a:p>
          <a:p>
            <a:r>
              <a:rPr lang="es-CO" sz="2800" b="1" dirty="0">
                <a:solidFill>
                  <a:srgbClr val="FF0000"/>
                </a:solidFill>
              </a:rPr>
              <a:t>Realidad:</a:t>
            </a:r>
            <a:r>
              <a:rPr lang="es-CO" sz="2400" dirty="0"/>
              <a:t> </a:t>
            </a:r>
            <a:r>
              <a:rPr lang="es-CO" sz="2400" dirty="0">
                <a:solidFill>
                  <a:schemeClr val="tx1"/>
                </a:solidFill>
              </a:rPr>
              <a:t>no se debe confundir la letalidad de la intención con el método. Hay que prestarle igual atención a aquel que lo intenta con técnicas </a:t>
            </a:r>
            <a:r>
              <a:rPr lang="es-CO" sz="2400" dirty="0" smtClean="0">
                <a:solidFill>
                  <a:schemeClr val="tx1"/>
                </a:solidFill>
              </a:rPr>
              <a:t>supuestamente inofensivas.  </a:t>
            </a:r>
            <a:endParaRPr lang="es-CO" sz="2400" dirty="0">
              <a:solidFill>
                <a:schemeClr val="tx1"/>
              </a:solidFill>
            </a:endParaRPr>
          </a:p>
        </p:txBody>
      </p:sp>
    </p:spTree>
    <p:extLst>
      <p:ext uri="{BB962C8B-B14F-4D97-AF65-F5344CB8AC3E}">
        <p14:creationId xmlns:p14="http://schemas.microsoft.com/office/powerpoint/2010/main" val="24956473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sp>
        <p:nvSpPr>
          <p:cNvPr id="4" name="3 Rectángulo redondeado"/>
          <p:cNvSpPr/>
          <p:nvPr/>
        </p:nvSpPr>
        <p:spPr>
          <a:xfrm>
            <a:off x="467544" y="404664"/>
            <a:ext cx="8208912" cy="2376264"/>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2800" b="1" dirty="0">
                <a:solidFill>
                  <a:srgbClr val="FF0000"/>
                </a:solidFill>
              </a:rPr>
              <a:t>Mito 6:</a:t>
            </a:r>
            <a:r>
              <a:rPr lang="es-CO" sz="2400" dirty="0"/>
              <a:t> </a:t>
            </a:r>
            <a:r>
              <a:rPr lang="es-CO" sz="2400" b="1" dirty="0">
                <a:solidFill>
                  <a:schemeClr val="tx1"/>
                </a:solidFill>
              </a:rPr>
              <a:t>Todas las personas que amenazan con suicidarse lo hacen para manipular a otros.</a:t>
            </a:r>
          </a:p>
          <a:p>
            <a:r>
              <a:rPr lang="es-CO" sz="2800" b="1" dirty="0">
                <a:solidFill>
                  <a:srgbClr val="FF0000"/>
                </a:solidFill>
              </a:rPr>
              <a:t>Realidad:</a:t>
            </a:r>
            <a:r>
              <a:rPr lang="es-CO" sz="2400" dirty="0"/>
              <a:t> </a:t>
            </a:r>
            <a:r>
              <a:rPr lang="es-CO" sz="2400" dirty="0">
                <a:solidFill>
                  <a:schemeClr val="tx1"/>
                </a:solidFill>
              </a:rPr>
              <a:t>si bien la manipulación puede estar presente en algunos casos, no por esto hay que pensar que es menos peligrosa la situación.</a:t>
            </a:r>
          </a:p>
        </p:txBody>
      </p:sp>
      <p:sp>
        <p:nvSpPr>
          <p:cNvPr id="5" name="4 Rectángulo redondeado"/>
          <p:cNvSpPr/>
          <p:nvPr/>
        </p:nvSpPr>
        <p:spPr>
          <a:xfrm>
            <a:off x="467544" y="3140968"/>
            <a:ext cx="8208912" cy="3384376"/>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2800" b="1" dirty="0">
                <a:solidFill>
                  <a:srgbClr val="FF0000"/>
                </a:solidFill>
              </a:rPr>
              <a:t>Mito 7:</a:t>
            </a:r>
            <a:r>
              <a:rPr lang="es-CO" sz="2400" dirty="0"/>
              <a:t> </a:t>
            </a:r>
            <a:r>
              <a:rPr lang="es-CO" sz="2400" b="1" dirty="0">
                <a:solidFill>
                  <a:schemeClr val="tx1"/>
                </a:solidFill>
              </a:rPr>
              <a:t>Las personas suicidas son enfermas mentales o psicóticas.</a:t>
            </a:r>
          </a:p>
          <a:p>
            <a:r>
              <a:rPr lang="es-CO" sz="2800" b="1" dirty="0">
                <a:solidFill>
                  <a:srgbClr val="FF0000"/>
                </a:solidFill>
              </a:rPr>
              <a:t>Realidad:</a:t>
            </a:r>
            <a:r>
              <a:rPr lang="es-CO" sz="2400" dirty="0"/>
              <a:t> </a:t>
            </a:r>
            <a:r>
              <a:rPr lang="es-CO" sz="2400" dirty="0">
                <a:solidFill>
                  <a:schemeClr val="tx1"/>
                </a:solidFill>
              </a:rPr>
              <a:t>la gran mayoría de quienes se suicidan están en pleno contacto con la realidad. A Nivel socioeconómico, la religión, la pertenencia a una etnia, los factores cósmicos, como las fases de la luna o las manchas solares, las estaciones del año o la herencia, no son indicadores concluyentes en la predicción del riesgo suicida. El mensaje es claro: </a:t>
            </a:r>
            <a:r>
              <a:rPr lang="es-CO" sz="2400" u="sng" dirty="0">
                <a:solidFill>
                  <a:schemeClr val="tx1"/>
                </a:solidFill>
              </a:rPr>
              <a:t>el suicidio es algo que se puede prevenir si actuamos a tiempo.</a:t>
            </a:r>
          </a:p>
        </p:txBody>
      </p:sp>
    </p:spTree>
    <p:extLst>
      <p:ext uri="{BB962C8B-B14F-4D97-AF65-F5344CB8AC3E}">
        <p14:creationId xmlns:p14="http://schemas.microsoft.com/office/powerpoint/2010/main" val="13314810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solidFill>
                  <a:srgbClr val="0070C0"/>
                </a:solidFill>
                <a:latin typeface="Agency FB" pitchFamily="34" charset="0"/>
              </a:rPr>
              <a:t>Consejos para los padres</a:t>
            </a:r>
            <a:endParaRPr lang="es-CO" b="1" i="1" dirty="0">
              <a:solidFill>
                <a:srgbClr val="0070C0"/>
              </a:solidFill>
              <a:latin typeface="Agency FB" pitchFamily="34" charset="0"/>
            </a:endParaRPr>
          </a:p>
        </p:txBody>
      </p:sp>
      <p:sp>
        <p:nvSpPr>
          <p:cNvPr id="3" name="2 Marcador de contenido"/>
          <p:cNvSpPr>
            <a:spLocks noGrp="1"/>
          </p:cNvSpPr>
          <p:nvPr>
            <p:ph idx="1"/>
          </p:nvPr>
        </p:nvSpPr>
        <p:spPr>
          <a:xfrm>
            <a:off x="457200" y="1600200"/>
            <a:ext cx="6445348" cy="5069160"/>
          </a:xfrm>
          <a:gradFill>
            <a:gsLst>
              <a:gs pos="0">
                <a:srgbClr val="FFEFD1"/>
              </a:gs>
              <a:gs pos="64999">
                <a:srgbClr val="F0EBD5"/>
              </a:gs>
              <a:gs pos="100000">
                <a:srgbClr val="D1C39F"/>
              </a:gs>
            </a:gsLst>
            <a:lin ang="5400000" scaled="0"/>
          </a:gradFill>
        </p:spPr>
        <p:txBody>
          <a:bodyPr>
            <a:normAutofit fontScale="77500" lnSpcReduction="20000"/>
          </a:bodyPr>
          <a:lstStyle/>
          <a:p>
            <a:pPr marL="0" indent="0">
              <a:buNone/>
            </a:pPr>
            <a:r>
              <a:rPr lang="es-CO" dirty="0" smtClean="0"/>
              <a:t>Con respecto al suicidio, esté atento a:</a:t>
            </a:r>
          </a:p>
          <a:p>
            <a:pPr marL="0" indent="0">
              <a:buNone/>
            </a:pPr>
            <a:r>
              <a:rPr lang="es-CO" dirty="0" smtClean="0"/>
              <a:t>1.Las circunstancias que pueden ser fuentes de gran estrés para sus hijos.</a:t>
            </a:r>
          </a:p>
          <a:p>
            <a:pPr marL="0" indent="0">
              <a:buNone/>
            </a:pPr>
            <a:r>
              <a:rPr lang="es-CO" dirty="0" smtClean="0"/>
              <a:t>2. Los intentos previos, pues incrementan los riesgos.</a:t>
            </a:r>
          </a:p>
          <a:p>
            <a:pPr marL="0" indent="0">
              <a:buNone/>
            </a:pPr>
            <a:r>
              <a:rPr lang="es-CO" dirty="0" smtClean="0"/>
              <a:t>3. Cuando se deshacen de objetos preciados.</a:t>
            </a:r>
          </a:p>
          <a:p>
            <a:pPr marL="0" indent="0">
              <a:buNone/>
            </a:pPr>
            <a:r>
              <a:rPr lang="es-CO" dirty="0" smtClean="0"/>
              <a:t>4. Si se despiden de personas queridas o importantes sin que haya viajes o motivos lógicos. </a:t>
            </a:r>
          </a:p>
          <a:p>
            <a:pPr marL="0" indent="0">
              <a:buNone/>
            </a:pPr>
            <a:r>
              <a:rPr lang="es-CO" dirty="0" smtClean="0"/>
              <a:t>5. El abuso de alcohol, el cigarrillo o las drogas en momentos de tención o depresión.</a:t>
            </a:r>
          </a:p>
          <a:p>
            <a:pPr marL="0" indent="0">
              <a:buNone/>
            </a:pPr>
            <a:r>
              <a:rPr lang="es-CO" dirty="0" smtClean="0"/>
              <a:t>6. Reacciones exageradas ante los problemas o las frustraciones.</a:t>
            </a:r>
          </a:p>
        </p:txBody>
      </p:sp>
      <p:sp>
        <p:nvSpPr>
          <p:cNvPr id="6" name="5 Flecha curvada hacia arriba"/>
          <p:cNvSpPr/>
          <p:nvPr/>
        </p:nvSpPr>
        <p:spPr>
          <a:xfrm rot="16200000">
            <a:off x="5305226" y="3010098"/>
            <a:ext cx="4824536" cy="162989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403978144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p:cTn id="6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6563072" cy="3816424"/>
          </a:xfrm>
          <a:gradFill>
            <a:gsLst>
              <a:gs pos="0">
                <a:srgbClr val="FFEFD1"/>
              </a:gs>
              <a:gs pos="64999">
                <a:srgbClr val="F0EBD5"/>
              </a:gs>
              <a:gs pos="100000">
                <a:srgbClr val="D1C39F"/>
              </a:gs>
            </a:gsLst>
            <a:lin ang="5400000" scaled="0"/>
          </a:gradFill>
        </p:spPr>
        <p:txBody>
          <a:bodyPr>
            <a:normAutofit fontScale="92500" lnSpcReduction="20000"/>
          </a:bodyPr>
          <a:lstStyle/>
          <a:p>
            <a:pPr marL="0" indent="0">
              <a:buNone/>
            </a:pPr>
            <a:r>
              <a:rPr lang="es-CO" dirty="0"/>
              <a:t>7. Manifestación de deseos de morir.</a:t>
            </a:r>
          </a:p>
          <a:p>
            <a:pPr marL="0" indent="0">
              <a:buNone/>
            </a:pPr>
            <a:r>
              <a:rPr lang="es-CO" dirty="0"/>
              <a:t>8. Intensos sentimientos de desesperanza, pesimismo y culpabilidad.</a:t>
            </a:r>
          </a:p>
          <a:p>
            <a:pPr marL="0" indent="0">
              <a:buNone/>
            </a:pPr>
            <a:r>
              <a:rPr lang="es-CO" dirty="0"/>
              <a:t>9. Síntomas persistentes de </a:t>
            </a:r>
            <a:r>
              <a:rPr lang="es-CO" dirty="0" smtClean="0"/>
              <a:t>depresión. </a:t>
            </a:r>
            <a:endParaRPr lang="es-CO" dirty="0"/>
          </a:p>
          <a:p>
            <a:pPr marL="0" indent="0">
              <a:buNone/>
            </a:pPr>
            <a:r>
              <a:rPr lang="es-CO" dirty="0"/>
              <a:t>10. </a:t>
            </a:r>
            <a:r>
              <a:rPr lang="es-CO" dirty="0" smtClean="0"/>
              <a:t>Expresiones </a:t>
            </a:r>
            <a:r>
              <a:rPr lang="es-CO" dirty="0"/>
              <a:t>como: «soy un estorbo», sin mi, las cosas estarían mejor», «ya pronto se arreglarán todos sus problemas</a:t>
            </a:r>
            <a:r>
              <a:rPr lang="es-CO" dirty="0" smtClean="0"/>
              <a:t>». No se separe de su hijo/a ni un segundo. </a:t>
            </a:r>
            <a:endParaRPr lang="es-CO" dirty="0"/>
          </a:p>
        </p:txBody>
      </p:sp>
      <p:sp>
        <p:nvSpPr>
          <p:cNvPr id="4" name="3 Rectángulo"/>
          <p:cNvSpPr/>
          <p:nvPr/>
        </p:nvSpPr>
        <p:spPr>
          <a:xfrm>
            <a:off x="683569" y="4797152"/>
            <a:ext cx="6336704" cy="1569660"/>
          </a:xfrm>
          <a:prstGeom prst="rect">
            <a:avLst/>
          </a:prstGeom>
        </p:spPr>
        <p:txBody>
          <a:bodyPr wrap="square">
            <a:spAutoFit/>
          </a:bodyPr>
          <a:lstStyle/>
          <a:p>
            <a:r>
              <a:rPr lang="es-CO" sz="2400" b="1" dirty="0"/>
              <a:t>Que Dios le bendiga es mi deseo, en Cristo Jesús. Amen. </a:t>
            </a:r>
          </a:p>
          <a:p>
            <a:r>
              <a:rPr lang="es-CO" sz="2400" b="1" dirty="0"/>
              <a:t>Le invito para </a:t>
            </a:r>
            <a:r>
              <a:rPr lang="es-CO" sz="2400" b="1" dirty="0" smtClean="0"/>
              <a:t>que juntos </a:t>
            </a:r>
            <a:r>
              <a:rPr lang="es-CO" sz="2400" b="1" dirty="0"/>
              <a:t>estudiemos el próximo tema titulado: «</a:t>
            </a:r>
            <a:r>
              <a:rPr lang="es-CO" sz="2400" b="1" i="1" dirty="0">
                <a:solidFill>
                  <a:srgbClr val="FF0000"/>
                </a:solidFill>
              </a:rPr>
              <a:t>Auto estima para el día a día</a:t>
            </a:r>
            <a:r>
              <a:rPr lang="es-CO" sz="2400" b="1" dirty="0"/>
              <a:t>»</a:t>
            </a:r>
          </a:p>
        </p:txBody>
      </p:sp>
      <p:sp>
        <p:nvSpPr>
          <p:cNvPr id="5" name="4 Flecha curvada hacia arriba"/>
          <p:cNvSpPr/>
          <p:nvPr/>
        </p:nvSpPr>
        <p:spPr>
          <a:xfrm rot="16200000">
            <a:off x="5665357" y="1615565"/>
            <a:ext cx="3933969" cy="1224136"/>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6" name="AutoShape 2" descr="data:image/jpeg;base64,/9j/4AAQSkZJRgABAQAAAQABAAD/2wCEAAkGBxQTEhQUEhQUFRUUFRYWFBQWFRUUFBUVFRcXFhgWFhUdHCghGBolHxYVITEhJSkrLi4uFx8zODMsNygtLisBCgoKDg0OGhAQGywkHSQsLCwsLCwsLCwsLCwsLCwsLCwsLCwsLCwsLCwsLCwsLCwsLCwsLCwsLCwsLCwsLCwsLP/AABEIAKkBKwMBIgACEQEDEQH/xAAbAAABBQEBAAAAAAAAAAAAAAAAAQMEBQYCB//EAEUQAAEDAgQDBAcECQIFBQEAAAEAAhEDIQQSMUEFUWEGInGREzJSgaGx0ULB0vAHFCNDU2JygpKTohYzg+Hxc6OywuIV/8QAGQEBAAMBAQAAAAAAAAAAAAAAAAECAwQF/8QAIBEBAQEAAgMBAAMBAAAAAAAAAAECAxESITFBBBNRYf/aAAwDAQACEQMRAD8A9xQhCAQhCAQhCAQhCAQhCAQklEoFQklJKBUkpqpXaDBN+Shf/wBdhJDQXRvoFHci0zb8WMpmrigI3nyVNxjFuc3ukNAuZJv4wFkqnaPQB0mSCfAlV1ySNc8Nr0eniAU7KxXCeLZyJWmwWMkQfNM7lRvhuVglC4BXQKuxdIQhAIQhAIQhAIQhAIQhAIQhAIQhAIQhAIQhAIQhAJJSOK4LkDkolRn1wDE31jeOa4dieii2RPVS8yTMoBx3T4oZjJMZT5qv9mf9W8NJ2ZGZRhW6FL6XoVfuK9U/mUXiGNFJhc7wA5nku/S9CvN+2vHTUeRTd3Wd1sb+07rf4AKu9yT004+O6q5xPFe645pc63nZdcNlolYfgNYvaHT6zjE8mnL8w9bariclME6bnkfoueXt3TEk9IvaDi7Q2owm+WR7wV5pgMXMX+0fmu+1WNrvxZYGEB8Bhn7I1c7kLn4Lb9kadJlMU4bG8tBk7uPMqt7tXkknovBjoVrcM+yiswdLUNaP6bfBOPBAOQids2mqvJZGerNLvB4wGGnXZTwVn8O8NLSb5VcMxAOhF+q2xr17cfLjq+koFLKjOrRt8Ura/RW8oy8akSiU16RL6RT3Do4lXEpZRDpCRKgEiEIFQkCVAIQhAIQhAIQhAIKEhQNvKznGu1dHD5gZe5sgtboHQXBpdpNtBJHJW3GMV6KjUqewxzvILxLiGLLsOynRLTiC51V2bQF5MF3ubr1Vd66i2c9vRuC06lbJiKpyVDdzQZybmn1G0LQucNyPOFU9nMHkoUmg6C9tTpr5FT6hv9r3C3yVMRfdduLRpB95/JSBxGwF+f1TRPR3x6fyrnOPZPkeuoy9Vp1FO6lOqCBmPygxrouG1Q71BIBAPxUY4iDb4gk8jfw26KM2rrEQDAsBsDFz1+ClCzxDnmm9oESxwB8QQF4TWqEZs2g0XqPaHFfsXgES4BojW573wzT4leYdqasZAN6bST1iPu+Kw5XZ/Gl9jgnFDkZGrDlcPAm63fEOKhuFz2Mbc15PwOrlqEnSb+BEFanj2NDMM5syCJb1nQLGXqV15v5/hrHcSdUe1x2naIHJSeH8TLHi9is1R4nTiTmHQgz8EzW40CCGNdPN1h9UqvlHqWF7QgRJVxhuLtcvGcNx0wPSNk+0069cp+qveFcXBux1hqDY+SeVivWa9XGJB3VhRxGWPivP8JxaYutVgcRmAV5tG+P17aYVbTPxH0SCr4e8/FQ8DiCO7Ounj/3U8uN9fIeS6c3uPP3nxvRPSdR8FA7R8PqV6IFF4a9rg5ubMGOImzovE3308rL0nj5LtrpSxEqtZxf0Yis0iPWcIIpiBJdzaL3GwVyx03FwbgrL9qqANN5zZRkJzXgFneBMXy2M9JUrsXiHHDBjxlfSc6m5szlFnNAO4yubBVcW/KtvP7GhCVcgrpXZhCVCBEqEIBCEIBCEIBCEIBcuK6TdQoMp+kTF5MFV5vhg/uN/gvMjw0HGUmtcWhpHpBcipkZGQf3Nc6+krb/pLxALsLR9uqHO/paQD8yqPs/QbUxQdqWsGblLzJM76vHmseW++m3FPXb0TDMytA5ADyUcVRJ7zt+fzmwuOSkzAJVbVqyLQI1h7idtei0ypo76bS5j2szx919T46KLVxNpJ6av62PPY+S5fU/m5XLjoRuPAA++VWY2vG48M5iCLzy1EE3U9ohzF4yOVwb3AEztpcSAOijVuIRFgTNoeW6gaQL6aqudV6gTqcwm0REnRdOe3cmwmJbfUX5m3gq2ryIPaTGOFI5Se9InMXamT8QR4LC0TVqkgtLmU2950eqJAEncXHX3L0GuGuBDgXbQRSIEaW06eaqeJ12MpOa0ZRGwpgCdob525rHee/bp4+TqeMjL0aWUpMUC6ASTAgTsAng6fckqCbrFqiMw45KdS4S1w0UcG6ueGO0VamTtQY7hTmaCyr6NU06jXAxeHeB5r0sYUPFws32n7P5W52i26mGs9JGAr94ar0LhD+6F5TwXEktE+s0wfqvQOB4ywur5+lvca5rlY4TEB9rB3XQ+HVUtOsIldOO4Wk3cstcc3GidHT5+fNc4VjWkhv2jJ11geQtHkqWjxJws7vD3z81YUeIMcRDouPWltvOFrOTOnNrh3n8PcUpgsMwYuQdCNwfdKpeyVbLVLDP7Wi1wDjLg/DvNJ4cd3Q6kCd8q0dQAjmCskazqVem50D0eJawkDWjiWinJ/wCpH+Cr832n7jpuQV2CmgV0Ct2BxKuAUsqB0hIEqAQhCAQhCAQhCAKYqlPOUasUHl3bXFh3EQ0kBtKjcnQZzlP/AMwfcnexFEZ6jx9p5J62/wC6y/aOp6erjXNP/MrMpNNoAYTmnpABW57AYD0eGYBo1oDTvHXyC59+9OjPrLSV3Q3UN0uSAPMjxUCvinXOaIMESyJFoEt1sbFTsa2W65eZhxtpFiNyFBc2c37SSSQRleNbtaO/DfHeFtGVMVsSZ/5gLb3zU4BIOW+UQbTvodVUYus+BebmDmb3rX0bz0jrKtG1CQIM2NxmiP8AO5vM/RQcThnu0mBmgw+YF/bGpnWdeiUjPnEE7l3q7giZNgMuhiEVazhoXRyGWNTzH3p2vhHEnW9gYe0SZ073IE/C1p5rtA1nSdDus60iDicW4TLuUXZudpbf3ql4rWzC5nWbtzQPAaK0xVX2TG83220VZiy4g3N5PgDb2diq9rRQYatldl8vDkrDZQcUwanUHW2pJj36J/CVswWO43xe/QIurPhjrqvi6suHU5IWWq1zGtwLbBWP6sHgtdeQofDm2AVrSp3VsVfUeY8T4d+r4qB6rxb7vvVzw3ElqT9IIy18OY1DiT4ZfqmqEQD9VbvqqydxrMJjJCntxQG6y+DeZtKmVHnmlqYvf1sLsVgVlxiSCnWY4qi/pqKVePVcR4GFxxFhrUqjC6C8WfF2uEFro6EA+5Z5vE4U3DcTHNWmuldZlbzC8WY4DMcp3mwneDy8VPa6bi45i4WEo4sFTKOKIu0keBhdGee/rj3/ABp+VsgV0Cs7h+LPGsO8bH4Kzw/Emu1BHxC2nJmufXFrKyCVN03g6GU4rMwhCEAhCEAhCEHDyqzi2JFOlUedGMc7yBKsqhWN/SVjvRYCteC8CmP7zB+EoPJP1Q1KVDQ5q5rPBO5OVse9n+5ey8Ao5aLRf/xDfuK8j4Hgc+OpAi1JjKTv6w0VCPcXnzXs3Dh+zZaJaCRyJEn4krCe9Oi+skxjxLQ4NIue8dO668R0j3qvyAgFsAOtEECCZGUejJicpnwHJWOIa7NZoiDLi1p2BAHfB9rzCi13WDXimC4DZo0OnrEk6WiJ3W0YotXDkhhynvFwAgnKCYGtPxMkDVM/qs90geJaAM95A/ZREgXnYQpApZpIaw5Z7uWnlbAkjQ3J2ka+9N/qrR7Js0TDTAJv9jXXzRKGcICW5tc2oaXAaWk07d6TtqVFxGAqRYiIB9YCBH/pkjTmd1aU6IaWg3JANgwZXAEx4RqBN22hd1cL6wBp3Jzd4B24g90899JhRYdsVxDBO3BuZPddzsL0xbS6zVekYjLodIvpy9H+ZXpWJ4a0gD9nlcMx9SZAIJaMkEXiSsnxzhUSYYT7rxYknLJOiy1lrmsjiqVjY3BnXfwaJsodF2V3iBItZWtehaIZrtHxGXxVbVpmDy8PCL5Qsr8aS+05WPC3XVTgnyzwspuCccyw3HVit3w52iumaKh4KZAWhHqpj4vpj+39MO9BzzP8obP3KqwwgJ/9JQdOGc1+WBV85p+azlDi9RlnBro1gxHjKvYrNyeq0Qqxou6ePcLESOazzu0B3pm/Vs/NSsPxVj7TB5Gx/Pgo6p5yr2ni2OPJSadBrhLXaqiLgkbVjQkKO0+lriMA4dVE7zUtHib22NwnxjGP1spQXDY8jdWuF4lKp34cbIY2CpkRdNdhcbKucJXlYvCVCtBw+rotMsdVsMG9WTCqLAVFd0SunLj39OIQhXZhCEIBCEhQNVSvN/0q1MzcNR/iVgXD+Ua/M+S9FrFeX9uKubHMG1Gg9x8XAgfMKNXqLZndVfA6ZdiKr2i/ozpbvOLWNM7GSL8h0XqNF0iRuJ815z2RxXoy9zmucHFocAMxDBOg1MF7RHUC5IXobKkX1GvNYcbbboYlsgTckgWO0zt/KbpqtXBs1wBtBiSSTAEEcyL/AHXTba7jJ5XIiAbe0WjomqleRBdI/tbME3jOC3w6Lftl0ec43lwgn1SKcRF2yXCf/HVJSLRd2S+himLWtYmZIP8Aj0TRqQAZi4LQ54Eggb+kFpE39qLgFdtdmsHZouYfJIn7P7Swi9+SB05CDlySQ4iMt7TI56zPVRX0vW7pmZByu5kXO4u0x0KkU3Nc4GQTlIAaWwM0AyA47NYPeedmzULgTm1jfxgARpcT05oIL6IsCJsRLgYDd4JHrDveY5qn4vg5aZbmLTIlr3SSf6fVjMbbnzv3sEQBa+15IAkdzofv6V+MoQDpEDZkGdj+zEEHKYlVqY8xx2Dh/vNot6xG7bDr8d1X126jaNNOgtAWs7S4INOrTtbLvfYC8EC3ILLPubctd7RusNTptlE4f9odQfz5K0wTLquwje+7qArXDarn06uNsOCLQu0Wa4O7RaZlwmPjXSBieHNrNhwENm8gRPXM2LwqnE9jqbogESAbOMkwSf3lpABE2960mBdDnCY5XjcEz3m7A77qzpshzTIkCXDNMNBFyTUNoM8vFdfHJc+3Dy6s08wxPYtwZmBJE2lwFrCZz8zpKocb2fewZjTcQDqHggEdc31XtjWjv6GLjvZoyXBHfnkTpyKjVKAPeJbYiTmF5lxF62XY/cLKbxRWcteJUa7qdvWA5uBMeJPzVhh8S2pob8t1v+KdmmPEwAcuY96S219a2kXBGgIusfxHsdVF6ZzhsEkOALSYOoqHp5HmsdcVa55UYsSNHNQKGMew5al42sHjU6TfRWWGqsfdpB6bhZddNpqU/h3kbqxpGdVDp0lOw1NWzEWp2HpK4wTVBwtNXOEprbMYaq64cr7DqlwLFdUAt8ubR5CEKygQhCAXLl0uHIGKq8h7T1Ca+KqNic7aTZEjuiSI3u0ea9cxL4aTyBPldeVvw+dzGmSXvc/aMxMCfDKfNV38Wz9WfAXYZjWiq/K943kNEuDozaAl17n7I9+qqiGmIEC2kDzI+apcFwdpa7MW98AAC8NBNz4kxHKeZV6xsAAbCPJYZbaVrsU60OGl7sFzManp8CpNLHS67wBylpvbu6eP5KlFK1aSqWGBjDvGmkAXi18/Pp80v61p3m3N/VsLfz9Zm6lNcuTTB3d/k75Sr9q9I9KpMkkkgDcRaJ7uY7/NI6vpLWnnAnTUDrr8E8+lHqxeZzEnyXT6LTzEcrap2dITq4uYpl2UGRF4vuZjUqM6rsAyCLQ0QDbXvWuWDTcKzdQHN3+R5EfemqmHEau31M6wdx0CjtPTHdpi4sPdAEC+XnE94E7/AHLz2ky5JnT2SPjH3r1HtDgmmmRJiNw03ve41uvOKuGDXEj5AcuQ6BY8ljXCuotip7lOabqLEPHvT7jdc+nVhqOD1dFrMM+ywvCami2GAq2VcfW19xNoVMtQEfmbbK1q1nFrmk5dL5SJB1iXi+m436KmqHdXWFwrcjSCRN7Bg2A9nZdfFXHzz5XdGoMwvc6AunL9qLuOaQAbBOCpUi4k88rQNBt6SdZ3SOw8DuEkgAAOcQ20C8DknWULd5zpvOV7gLmbXW3bmRThnA2B+1JvqQRIHpdxbouKuFJMw64Itmt1n0gsb2Gk9FPbRAHrP97jKbdhwftP1n1inYy3HOBMqAF7TMgG8E6QATUMG0HW8nxzNXsS6ZpunUiTe1rEE9V6Y7Ct070REZ3Rvre+q7pUGt9URoN9AICz1mVeaseQYihXoEB7ZHI2dbkdCrXh9Zr+hiYWo7X8CfWyPZJDAZYNZmcwG/JZ7C4LJUaRpaP6XiQqzEWvJVzhKCuMLRUbCUVc4WmrzKl0k4SmrOkFHoMUpoWkZV0hCFKAhCEAuCuikKCu4wf2T+ojzWNfgiCHWsO779/iVu8ZQzNIWexGFcLRoq69rZZ2qajTLXOa7aD9yj1eJYkfvXeTforqvhuv+130VbXoD8tcsLitZqIL+N4sfvfOmz6KM/j2M/i+VOn+FP16Q6/4H6qHUpjmf8HLO42vNZdHtFjf4v8A7bPwrn/ibGj96P8ASp/hUZ9Ic3f6Z+qYdSbzf/p//pR48n/U+WU49q8b/Eb76bPwpB2yxo+1TPjS+hCrKlIfz/4N/Goxp9Knupt/GnjyHlheu7d4satoH/p1Pxps/pCxI1p0j/a8f/ZUZofy1f8ATZ+NQcbQdHcZVnk5gA+BKmTkPLC6x36QKjwQ6iy/IvH3FZyrx2SSWx/d9QodTCVvYd+fckfwiqRdse+VP9er9qPOfh+jxNr3tABEmBuPNWpCocLwp7XtcdnArS+hVd56a8eu0jAOghavhlXRZbDU4Wg4cdFl17dEq/JRV7QjDNa1zHOBmCIgRFvikpXCru0GGL6D8olzRnaNyW6geIkLWd/jPclntKd25btSd7yfwlNjt07agP8AN34FgA6p/CNurSpFBrz+739oK3XK5+8Nz/xlUOlJo8S4/cF23tZVP2Kf+78SytCm/wBgeascPh3n7HxCmZ5EeWF43tDWOzB4N+r1Ip8XrEC/+1v1VbQwrvZ+I+qm0sKfZ+X1VpjSvnlaYLG1Ce874NHyXPEsDm741i/nM/nmjDYeIt+fNWzaTniA2BuSr5zZVLqdI2Fo2CsqNJP08MAAOQTraa16Z9lptToSNC6UoCEIQCEIQCRKhBzC5ITiSEDRYuDTUiEkIIxpDkk9COQUrKkyoIvoRySehHJS8qMqCGaHRcmgp2VJkQVr8MqzH8MzA2WlyLh1JKPO8RwHooNbgPRelvwgTLsAOSp4r+TyytwHouX8LPJenVOFjkolXg45Kmsdr55OnndLAlWWFwpC1LuDdF0zhcbLK8bacqrw9JSPQqzp4CE8MGrTCbyJWEOZoO+/jupAp9E3gaUSFNDF0z449fTTaa7FIck6GpYRBv0aMnROQiEHAalhdQhAkJYSoQCEIQCEIQCEIQCEIQCEIQCEIQCEIQCEIQCEIQIiEqECQiEqEHOVIWLtCBs0gufQhPIQM+hCX0ScKVR0ntwGLtCFKAhCEAhCEAhCEAhCEAhCEAhCEAhCEH//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 name="AutoShape 4" descr="data:image/jpeg;base64,/9j/4AAQSkZJRgABAQAAAQABAAD/2wCEAAkGBxQTEhQUEhQUFRUUFRYWFBQWFRUUFBUVFRcXFhgWFhUdHCghGBolHxYVITEhJSkrLi4uFx8zODMsNygtLisBCgoKDg0OGhAQGywkHSQsLCwsLCwsLCwsLCwsLCwsLCwsLCwsLCwsLCwsLCwsLCwsLCwsLCwsLCwsLCwsLCwsLP/AABEIAKkBKwMBIgACEQEDEQH/xAAbAAABBQEBAAAAAAAAAAAAAAAAAQMEBQYCB//EAEUQAAEDAgQDBAcECQIFBQEAAAEAAhEDIQQSMUEFUWEGInGREzJSgaGx0ULB0vAHFCNDU2JygpKTohYzg+Hxc6OywuIV/8QAGQEBAAMBAQAAAAAAAAAAAAAAAAECAwQF/8QAIBEBAQEAAgMBAAMBAAAAAAAAAAECAxESITFBBBNRYf/aAAwDAQACEQMRAD8A9xQhCAQhCAQhCAQhCAQhCAQklEoFQklJKBUkpqpXaDBN+Shf/wBdhJDQXRvoFHci0zb8WMpmrigI3nyVNxjFuc3ukNAuZJv4wFkqnaPQB0mSCfAlV1ySNc8Nr0eniAU7KxXCeLZyJWmwWMkQfNM7lRvhuVglC4BXQKuxdIQhAIQhAIQhAIQhAIQhAIQhAIQhAIQhAIQhAIQhAJJSOK4LkDkolRn1wDE31jeOa4dieii2RPVS8yTMoBx3T4oZjJMZT5qv9mf9W8NJ2ZGZRhW6FL6XoVfuK9U/mUXiGNFJhc7wA5nku/S9CvN+2vHTUeRTd3Wd1sb+07rf4AKu9yT004+O6q5xPFe645pc63nZdcNlolYfgNYvaHT6zjE8mnL8w9bariclME6bnkfoueXt3TEk9IvaDi7Q2owm+WR7wV5pgMXMX+0fmu+1WNrvxZYGEB8Bhn7I1c7kLn4Lb9kadJlMU4bG8tBk7uPMqt7tXkknovBjoVrcM+yiswdLUNaP6bfBOPBAOQids2mqvJZGerNLvB4wGGnXZTwVn8O8NLSb5VcMxAOhF+q2xr17cfLjq+koFLKjOrRt8Ura/RW8oy8akSiU16RL6RT3Do4lXEpZRDpCRKgEiEIFQkCVAIQhAIQhAIQhAIKEhQNvKznGu1dHD5gZe5sgtboHQXBpdpNtBJHJW3GMV6KjUqewxzvILxLiGLLsOynRLTiC51V2bQF5MF3ubr1Vd66i2c9vRuC06lbJiKpyVDdzQZybmn1G0LQucNyPOFU9nMHkoUmg6C9tTpr5FT6hv9r3C3yVMRfdduLRpB95/JSBxGwF+f1TRPR3x6fyrnOPZPkeuoy9Vp1FO6lOqCBmPygxrouG1Q71BIBAPxUY4iDb4gk8jfw26KM2rrEQDAsBsDFz1+ClCzxDnmm9oESxwB8QQF4TWqEZs2g0XqPaHFfsXgES4BojW573wzT4leYdqasZAN6bST1iPu+Kw5XZ/Gl9jgnFDkZGrDlcPAm63fEOKhuFz2Mbc15PwOrlqEnSb+BEFanj2NDMM5syCJb1nQLGXqV15v5/hrHcSdUe1x2naIHJSeH8TLHi9is1R4nTiTmHQgz8EzW40CCGNdPN1h9UqvlHqWF7QgRJVxhuLtcvGcNx0wPSNk+0069cp+qveFcXBux1hqDY+SeVivWa9XGJB3VhRxGWPivP8JxaYutVgcRmAV5tG+P17aYVbTPxH0SCr4e8/FQ8DiCO7Ounj/3U8uN9fIeS6c3uPP3nxvRPSdR8FA7R8PqV6IFF4a9rg5ubMGOImzovE3308rL0nj5LtrpSxEqtZxf0Yis0iPWcIIpiBJdzaL3GwVyx03FwbgrL9qqANN5zZRkJzXgFneBMXy2M9JUrsXiHHDBjxlfSc6m5szlFnNAO4yubBVcW/KtvP7GhCVcgrpXZhCVCBEqEIBCEIBCEIBCEIBcuK6TdQoMp+kTF5MFV5vhg/uN/gvMjw0HGUmtcWhpHpBcipkZGQf3Nc6+krb/pLxALsLR9uqHO/paQD8yqPs/QbUxQdqWsGblLzJM76vHmseW++m3FPXb0TDMytA5ADyUcVRJ7zt+fzmwuOSkzAJVbVqyLQI1h7idtei0ypo76bS5j2szx919T46KLVxNpJ6av62PPY+S5fU/m5XLjoRuPAA++VWY2vG48M5iCLzy1EE3U9ohzF4yOVwb3AEztpcSAOijVuIRFgTNoeW6gaQL6aqudV6gTqcwm0REnRdOe3cmwmJbfUX5m3gq2ryIPaTGOFI5Se9InMXamT8QR4LC0TVqkgtLmU2950eqJAEncXHX3L0GuGuBDgXbQRSIEaW06eaqeJ12MpOa0ZRGwpgCdob525rHee/bp4+TqeMjL0aWUpMUC6ASTAgTsAng6fckqCbrFqiMw45KdS4S1w0UcG6ueGO0VamTtQY7hTmaCyr6NU06jXAxeHeB5r0sYUPFws32n7P5W52i26mGs9JGAr94ar0LhD+6F5TwXEktE+s0wfqvQOB4ywur5+lvca5rlY4TEB9rB3XQ+HVUtOsIldOO4Wk3cstcc3GidHT5+fNc4VjWkhv2jJ11geQtHkqWjxJws7vD3z81YUeIMcRDouPWltvOFrOTOnNrh3n8PcUpgsMwYuQdCNwfdKpeyVbLVLDP7Wi1wDjLg/DvNJ4cd3Q6kCd8q0dQAjmCskazqVem50D0eJawkDWjiWinJ/wCpH+Cr832n7jpuQV2CmgV0Ct2BxKuAUsqB0hIEqAQhCAQhCAQhCAKYqlPOUasUHl3bXFh3EQ0kBtKjcnQZzlP/AMwfcnexFEZ6jx9p5J62/wC6y/aOp6erjXNP/MrMpNNoAYTmnpABW57AYD0eGYBo1oDTvHXyC59+9OjPrLSV3Q3UN0uSAPMjxUCvinXOaIMESyJFoEt1sbFTsa2W65eZhxtpFiNyFBc2c37SSSQRleNbtaO/DfHeFtGVMVsSZ/5gLb3zU4BIOW+UQbTvodVUYus+BebmDmb3rX0bz0jrKtG1CQIM2NxmiP8AO5vM/RQcThnu0mBmgw+YF/bGpnWdeiUjPnEE7l3q7giZNgMuhiEVazhoXRyGWNTzH3p2vhHEnW9gYe0SZ073IE/C1p5rtA1nSdDus60iDicW4TLuUXZudpbf3ql4rWzC5nWbtzQPAaK0xVX2TG83220VZiy4g3N5PgDb2diq9rRQYatldl8vDkrDZQcUwanUHW2pJj36J/CVswWO43xe/QIurPhjrqvi6suHU5IWWq1zGtwLbBWP6sHgtdeQofDm2AVrSp3VsVfUeY8T4d+r4qB6rxb7vvVzw3ElqT9IIy18OY1DiT4ZfqmqEQD9VbvqqydxrMJjJCntxQG6y+DeZtKmVHnmlqYvf1sLsVgVlxiSCnWY4qi/pqKVePVcR4GFxxFhrUqjC6C8WfF2uEFro6EA+5Z5vE4U3DcTHNWmuldZlbzC8WY4DMcp3mwneDy8VPa6bi45i4WEo4sFTKOKIu0keBhdGee/rj3/ABp+VsgV0Cs7h+LPGsO8bH4Kzw/Emu1BHxC2nJmufXFrKyCVN03g6GU4rMwhCEAhCEAhCEHDyqzi2JFOlUedGMc7yBKsqhWN/SVjvRYCteC8CmP7zB+EoPJP1Q1KVDQ5q5rPBO5OVse9n+5ey8Ao5aLRf/xDfuK8j4Hgc+OpAi1JjKTv6w0VCPcXnzXs3Dh+zZaJaCRyJEn4krCe9Oi+skxjxLQ4NIue8dO668R0j3qvyAgFsAOtEECCZGUejJicpnwHJWOIa7NZoiDLi1p2BAHfB9rzCi13WDXimC4DZo0OnrEk6WiJ3W0YotXDkhhynvFwAgnKCYGtPxMkDVM/qs90geJaAM95A/ZREgXnYQpApZpIaw5Z7uWnlbAkjQ3J2ka+9N/qrR7Js0TDTAJv9jXXzRKGcICW5tc2oaXAaWk07d6TtqVFxGAqRYiIB9YCBH/pkjTmd1aU6IaWg3JANgwZXAEx4RqBN22hd1cL6wBp3Jzd4B24g90899JhRYdsVxDBO3BuZPddzsL0xbS6zVekYjLodIvpy9H+ZXpWJ4a0gD9nlcMx9SZAIJaMkEXiSsnxzhUSYYT7rxYknLJOiy1lrmsjiqVjY3BnXfwaJsodF2V3iBItZWtehaIZrtHxGXxVbVpmDy8PCL5Qsr8aS+05WPC3XVTgnyzwspuCccyw3HVit3w52iumaKh4KZAWhHqpj4vpj+39MO9BzzP8obP3KqwwgJ/9JQdOGc1+WBV85p+azlDi9RlnBro1gxHjKvYrNyeq0Qqxou6ePcLESOazzu0B3pm/Vs/NSsPxVj7TB5Gx/Pgo6p5yr2ni2OPJSadBrhLXaqiLgkbVjQkKO0+lriMA4dVE7zUtHib22NwnxjGP1spQXDY8jdWuF4lKp34cbIY2CpkRdNdhcbKucJXlYvCVCtBw+rotMsdVsMG9WTCqLAVFd0SunLj39OIQhXZhCEIBCEhQNVSvN/0q1MzcNR/iVgXD+Ua/M+S9FrFeX9uKubHMG1Gg9x8XAgfMKNXqLZndVfA6ZdiKr2i/ozpbvOLWNM7GSL8h0XqNF0iRuJ815z2RxXoy9zmucHFocAMxDBOg1MF7RHUC5IXobKkX1GvNYcbbboYlsgTckgWO0zt/KbpqtXBs1wBtBiSSTAEEcyL/AHXTba7jJ5XIiAbe0WjomqleRBdI/tbME3jOC3w6Lftl0ec43lwgn1SKcRF2yXCf/HVJSLRd2S+himLWtYmZIP8Aj0TRqQAZi4LQ54Eggb+kFpE39qLgFdtdmsHZouYfJIn7P7Swi9+SB05CDlySQ4iMt7TI56zPVRX0vW7pmZByu5kXO4u0x0KkU3Nc4GQTlIAaWwM0AyA47NYPeedmzULgTm1jfxgARpcT05oIL6IsCJsRLgYDd4JHrDveY5qn4vg5aZbmLTIlr3SSf6fVjMbbnzv3sEQBa+15IAkdzofv6V+MoQDpEDZkGdj+zEEHKYlVqY8xx2Dh/vNot6xG7bDr8d1X126jaNNOgtAWs7S4INOrTtbLvfYC8EC3ILLPubctd7RusNTptlE4f9odQfz5K0wTLquwje+7qArXDarn06uNsOCLQu0Wa4O7RaZlwmPjXSBieHNrNhwENm8gRPXM2LwqnE9jqbogESAbOMkwSf3lpABE2960mBdDnCY5XjcEz3m7A77qzpshzTIkCXDNMNBFyTUNoM8vFdfHJc+3Dy6s08wxPYtwZmBJE2lwFrCZz8zpKocb2fewZjTcQDqHggEdc31XtjWjv6GLjvZoyXBHfnkTpyKjVKAPeJbYiTmF5lxF62XY/cLKbxRWcteJUa7qdvWA5uBMeJPzVhh8S2pob8t1v+KdmmPEwAcuY96S219a2kXBGgIusfxHsdVF6ZzhsEkOALSYOoqHp5HmsdcVa55UYsSNHNQKGMew5al42sHjU6TfRWWGqsfdpB6bhZddNpqU/h3kbqxpGdVDp0lOw1NWzEWp2HpK4wTVBwtNXOEprbMYaq64cr7DqlwLFdUAt8ubR5CEKygQhCAXLl0uHIGKq8h7T1Ca+KqNic7aTZEjuiSI3u0ea9cxL4aTyBPldeVvw+dzGmSXvc/aMxMCfDKfNV38Wz9WfAXYZjWiq/K943kNEuDozaAl17n7I9+qqiGmIEC2kDzI+apcFwdpa7MW98AAC8NBNz4kxHKeZV6xsAAbCPJYZbaVrsU60OGl7sFzManp8CpNLHS67wBylpvbu6eP5KlFK1aSqWGBjDvGmkAXi18/Pp80v61p3m3N/VsLfz9Zm6lNcuTTB3d/k75Sr9q9I9KpMkkkgDcRaJ7uY7/NI6vpLWnnAnTUDrr8E8+lHqxeZzEnyXT6LTzEcrap2dITq4uYpl2UGRF4vuZjUqM6rsAyCLQ0QDbXvWuWDTcKzdQHN3+R5EfemqmHEau31M6wdx0CjtPTHdpi4sPdAEC+XnE94E7/AHLz2ky5JnT2SPjH3r1HtDgmmmRJiNw03ve41uvOKuGDXEj5AcuQ6BY8ljXCuotip7lOabqLEPHvT7jdc+nVhqOD1dFrMM+ywvCami2GAq2VcfW19xNoVMtQEfmbbK1q1nFrmk5dL5SJB1iXi+m436KmqHdXWFwrcjSCRN7Bg2A9nZdfFXHzz5XdGoMwvc6AunL9qLuOaQAbBOCpUi4k88rQNBt6SdZ3SOw8DuEkgAAOcQ20C8DknWULd5zpvOV7gLmbXW3bmRThnA2B+1JvqQRIHpdxbouKuFJMw64Itmt1n0gsb2Gk9FPbRAHrP97jKbdhwftP1n1inYy3HOBMqAF7TMgG8E6QATUMG0HW8nxzNXsS6ZpunUiTe1rEE9V6Y7Ct070REZ3Rvre+q7pUGt9URoN9AICz1mVeaseQYihXoEB7ZHI2dbkdCrXh9Zr+hiYWo7X8CfWyPZJDAZYNZmcwG/JZ7C4LJUaRpaP6XiQqzEWvJVzhKCuMLRUbCUVc4WmrzKl0k4SmrOkFHoMUpoWkZV0hCFKAhCEAuCuikKCu4wf2T+ojzWNfgiCHWsO779/iVu8ZQzNIWexGFcLRoq69rZZ2qajTLXOa7aD9yj1eJYkfvXeTforqvhuv+130VbXoD8tcsLitZqIL+N4sfvfOmz6KM/j2M/i+VOn+FP16Q6/4H6qHUpjmf8HLO42vNZdHtFjf4v8A7bPwrn/ibGj96P8ASp/hUZ9Ic3f6Z+qYdSbzf/p//pR48n/U+WU49q8b/Eb76bPwpB2yxo+1TPjS+hCrKlIfz/4N/Goxp9Knupt/GnjyHlheu7d4satoH/p1Pxps/pCxI1p0j/a8f/ZUZofy1f8ATZ+NQcbQdHcZVnk5gA+BKmTkPLC6x36QKjwQ6iy/IvH3FZyrx2SSWx/d9QodTCVvYd+fckfwiqRdse+VP9er9qPOfh+jxNr3tABEmBuPNWpCocLwp7XtcdnArS+hVd56a8eu0jAOghavhlXRZbDU4Wg4cdFl17dEq/JRV7QjDNa1zHOBmCIgRFvikpXCru0GGL6D8olzRnaNyW6geIkLWd/jPclntKd25btSd7yfwlNjt07agP8AN34FgA6p/CNurSpFBrz+739oK3XK5+8Nz/xlUOlJo8S4/cF23tZVP2Kf+78SytCm/wBgeascPh3n7HxCmZ5EeWF43tDWOzB4N+r1Ip8XrEC/+1v1VbQwrvZ+I+qm0sKfZ+X1VpjSvnlaYLG1Ce874NHyXPEsDm741i/nM/nmjDYeIt+fNWzaTniA2BuSr5zZVLqdI2Fo2CsqNJP08MAAOQTraa16Z9lptToSNC6UoCEIQCEIQCRKhBzC5ITiSEDRYuDTUiEkIIxpDkk9COQUrKkyoIvoRySehHJS8qMqCGaHRcmgp2VJkQVr8MqzH8MzA2WlyLh1JKPO8RwHooNbgPRelvwgTLsAOSp4r+TyytwHouX8LPJenVOFjkolXg45Kmsdr55OnndLAlWWFwpC1LuDdF0zhcbLK8bacqrw9JSPQqzp4CE8MGrTCbyJWEOZoO+/jupAp9E3gaUSFNDF0z449fTTaa7FIck6GpYRBv0aMnROQiEHAalhdQhAkJYSoQCEIQCEIQCEIQCEIQCEIQCEIQCEIQCEIQCEIQIiEqECQiEqEHOVIWLtCBs0gufQhPIQM+hCX0ScKVR0ntwGLtCFKAhCEAhCEAhCEAhCEAhCEAhCEAhCEH//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1030" name="Picture 6" descr="http://lacomunidad.elpais.com/blogfiles/guerraespiritual/oracion-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401760">
            <a:off x="7050600" y="4594377"/>
            <a:ext cx="1728192" cy="202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6575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1000" fill="hold"/>
                                        <p:tgtEl>
                                          <p:spTgt spid="4"/>
                                        </p:tgtEl>
                                        <p:attrNameLst>
                                          <p:attrName>ppt_w</p:attrName>
                                        </p:attrNameLst>
                                      </p:cBhvr>
                                      <p:tavLst>
                                        <p:tav tm="0">
                                          <p:val>
                                            <p:fltVal val="0"/>
                                          </p:val>
                                        </p:tav>
                                        <p:tav tm="100000">
                                          <p:val>
                                            <p:strVal val="#ppt_w"/>
                                          </p:val>
                                        </p:tav>
                                      </p:tavLst>
                                    </p:anim>
                                    <p:anim calcmode="lin" valueType="num">
                                      <p:cBhvr>
                                        <p:cTn id="48" dur="1000" fill="hold"/>
                                        <p:tgtEl>
                                          <p:spTgt spid="4"/>
                                        </p:tgtEl>
                                        <p:attrNameLst>
                                          <p:attrName>ppt_h</p:attrName>
                                        </p:attrNameLst>
                                      </p:cBhvr>
                                      <p:tavLst>
                                        <p:tav tm="0">
                                          <p:val>
                                            <p:fltVal val="0"/>
                                          </p:val>
                                        </p:tav>
                                        <p:tav tm="100000">
                                          <p:val>
                                            <p:strVal val="#ppt_h"/>
                                          </p:val>
                                        </p:tav>
                                      </p:tavLst>
                                    </p:anim>
                                    <p:anim calcmode="lin" valueType="num">
                                      <p:cBhvr>
                                        <p:cTn id="49" dur="1000" fill="hold"/>
                                        <p:tgtEl>
                                          <p:spTgt spid="4"/>
                                        </p:tgtEl>
                                        <p:attrNameLst>
                                          <p:attrName>style.rotation</p:attrName>
                                        </p:attrNameLst>
                                      </p:cBhvr>
                                      <p:tavLst>
                                        <p:tav tm="0">
                                          <p:val>
                                            <p:fltVal val="90"/>
                                          </p:val>
                                        </p:tav>
                                        <p:tav tm="100000">
                                          <p:val>
                                            <p:fltVal val="0"/>
                                          </p:val>
                                        </p:tav>
                                      </p:tavLst>
                                    </p:anim>
                                    <p:animEffect transition="in" filter="fade">
                                      <p:cBhvr>
                                        <p:cTn id="50" dur="1000"/>
                                        <p:tgtEl>
                                          <p:spTgt spid="4"/>
                                        </p:tgtEl>
                                      </p:cBhvr>
                                    </p:animEffect>
                                  </p:childTnLst>
                                </p:cTn>
                              </p:par>
                              <p:par>
                                <p:cTn id="51" presetID="31" presetClass="entr" presetSubtype="0" fill="hold" nodeType="withEffect">
                                  <p:stCondLst>
                                    <p:cond delay="0"/>
                                  </p:stCondLst>
                                  <p:childTnLst>
                                    <p:set>
                                      <p:cBhvr>
                                        <p:cTn id="52" dur="1" fill="hold">
                                          <p:stCondLst>
                                            <p:cond delay="0"/>
                                          </p:stCondLst>
                                        </p:cTn>
                                        <p:tgtEl>
                                          <p:spTgt spid="1030"/>
                                        </p:tgtEl>
                                        <p:attrNameLst>
                                          <p:attrName>style.visibility</p:attrName>
                                        </p:attrNameLst>
                                      </p:cBhvr>
                                      <p:to>
                                        <p:strVal val="visible"/>
                                      </p:to>
                                    </p:set>
                                    <p:anim calcmode="lin" valueType="num">
                                      <p:cBhvr>
                                        <p:cTn id="53" dur="1000" fill="hold"/>
                                        <p:tgtEl>
                                          <p:spTgt spid="1030"/>
                                        </p:tgtEl>
                                        <p:attrNameLst>
                                          <p:attrName>ppt_w</p:attrName>
                                        </p:attrNameLst>
                                      </p:cBhvr>
                                      <p:tavLst>
                                        <p:tav tm="0">
                                          <p:val>
                                            <p:fltVal val="0"/>
                                          </p:val>
                                        </p:tav>
                                        <p:tav tm="100000">
                                          <p:val>
                                            <p:strVal val="#ppt_w"/>
                                          </p:val>
                                        </p:tav>
                                      </p:tavLst>
                                    </p:anim>
                                    <p:anim calcmode="lin" valueType="num">
                                      <p:cBhvr>
                                        <p:cTn id="54" dur="1000" fill="hold"/>
                                        <p:tgtEl>
                                          <p:spTgt spid="1030"/>
                                        </p:tgtEl>
                                        <p:attrNameLst>
                                          <p:attrName>ppt_h</p:attrName>
                                        </p:attrNameLst>
                                      </p:cBhvr>
                                      <p:tavLst>
                                        <p:tav tm="0">
                                          <p:val>
                                            <p:fltVal val="0"/>
                                          </p:val>
                                        </p:tav>
                                        <p:tav tm="100000">
                                          <p:val>
                                            <p:strVal val="#ppt_h"/>
                                          </p:val>
                                        </p:tav>
                                      </p:tavLst>
                                    </p:anim>
                                    <p:anim calcmode="lin" valueType="num">
                                      <p:cBhvr>
                                        <p:cTn id="55" dur="1000" fill="hold"/>
                                        <p:tgtEl>
                                          <p:spTgt spid="1030"/>
                                        </p:tgtEl>
                                        <p:attrNameLst>
                                          <p:attrName>style.rotation</p:attrName>
                                        </p:attrNameLst>
                                      </p:cBhvr>
                                      <p:tavLst>
                                        <p:tav tm="0">
                                          <p:val>
                                            <p:fltVal val="90"/>
                                          </p:val>
                                        </p:tav>
                                        <p:tav tm="100000">
                                          <p:val>
                                            <p:fltVal val="0"/>
                                          </p:val>
                                        </p:tav>
                                      </p:tavLst>
                                    </p:anim>
                                    <p:animEffect transition="in" filter="fade">
                                      <p:cBhvr>
                                        <p:cTn id="56" dur="10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TotalTime>
  <Words>1802</Words>
  <Application>Microsoft Office PowerPoint</Application>
  <PresentationFormat>Presentación en pantalla (4:3)</PresentationFormat>
  <Paragraphs>60</Paragraphs>
  <Slides>17</Slides>
  <Notes>0</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Tema de Office</vt:lpstr>
      <vt:lpstr>Y los bendijo dios: Clase 14</vt:lpstr>
      <vt:lpstr>Suicidio, un problema sin fin</vt:lpstr>
      <vt:lpstr>Presentación de PowerPoint</vt:lpstr>
      <vt:lpstr>Presentación de PowerPoint</vt:lpstr>
      <vt:lpstr>Presentación de PowerPoint</vt:lpstr>
      <vt:lpstr>Aquí presentamos los tipos de suicidio</vt:lpstr>
      <vt:lpstr>Presentación de PowerPoint</vt:lpstr>
      <vt:lpstr>Algunos indicadores epidemiológicos de riesgo</vt:lpstr>
      <vt:lpstr>Presentación de PowerPoint</vt:lpstr>
      <vt:lpstr>Presentación de PowerPoint</vt:lpstr>
      <vt:lpstr>Presentación de PowerPoint</vt:lpstr>
      <vt:lpstr>Miremos algunos mitos sobre la intención de suicidarse </vt:lpstr>
      <vt:lpstr>Presentación de PowerPoint</vt:lpstr>
      <vt:lpstr>Presentación de PowerPoint</vt:lpstr>
      <vt:lpstr>Presentación de PowerPoint</vt:lpstr>
      <vt:lpstr>Consejos para los padres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Profesión papás: Clase 14</dc:title>
  <dc:creator>FAMILIA FIERRO CH</dc:creator>
  <cp:lastModifiedBy>FAMILIA FIERRO CH</cp:lastModifiedBy>
  <cp:revision>41</cp:revision>
  <dcterms:created xsi:type="dcterms:W3CDTF">2013-09-03T12:54:13Z</dcterms:created>
  <dcterms:modified xsi:type="dcterms:W3CDTF">2013-09-19T12:35:20Z</dcterms:modified>
</cp:coreProperties>
</file>