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9" r:id="rId5"/>
    <p:sldId id="261" r:id="rId6"/>
    <p:sldId id="270" r:id="rId7"/>
    <p:sldId id="262" r:id="rId8"/>
    <p:sldId id="263" r:id="rId9"/>
    <p:sldId id="264" r:id="rId10"/>
    <p:sldId id="265" r:id="rId11"/>
    <p:sldId id="266" r:id="rId12"/>
    <p:sldId id="267" r:id="rId13"/>
    <p:sldId id="268" r:id="rId14"/>
    <p:sldId id="271" r:id="rId15"/>
    <p:sldId id="272" r:id="rId16"/>
    <p:sldId id="274" r:id="rId17"/>
    <p:sldId id="275" r:id="rId18"/>
    <p:sldId id="276" r:id="rId19"/>
    <p:sldId id="277" r:id="rId20"/>
    <p:sldId id="273" r:id="rId21"/>
    <p:sldId id="278" r:id="rId22"/>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_rels/data1.xml.rels><?xml version="1.0" encoding="UTF-8" standalone="yes"?>
<Relationships xmlns="http://schemas.openxmlformats.org/package/2006/relationships"><Relationship Id="rId1" Type="http://schemas.openxmlformats.org/officeDocument/2006/relationships/image" Target="../media/image3.png"/></Relationships>
</file>

<file path=ppt/diagrams/_rels/data2.xml.rels><?xml version="1.0" encoding="UTF-8" standalone="yes"?>
<Relationships xmlns="http://schemas.openxmlformats.org/package/2006/relationships"><Relationship Id="rId1" Type="http://schemas.openxmlformats.org/officeDocument/2006/relationships/image" Target="../media/image14.png"/></Relationships>
</file>

<file path=ppt/diagrams/_rels/data3.xml.rels><?xml version="1.0" encoding="UTF-8" standalone="yes"?>
<Relationships xmlns="http://schemas.openxmlformats.org/package/2006/relationships"><Relationship Id="rId1" Type="http://schemas.openxmlformats.org/officeDocument/2006/relationships/image" Target="../media/image15.png"/></Relationships>
</file>

<file path=ppt/diagrams/_rels/data4.xml.rels><?xml version="1.0" encoding="UTF-8" standalone="yes"?>
<Relationships xmlns="http://schemas.openxmlformats.org/package/2006/relationships"><Relationship Id="rId1" Type="http://schemas.openxmlformats.org/officeDocument/2006/relationships/image" Target="../media/image16.png"/></Relationships>
</file>

<file path=ppt/diagrams/_rels/data5.xml.rels><?xml version="1.0" encoding="UTF-8" standalone="yes"?>
<Relationships xmlns="http://schemas.openxmlformats.org/package/2006/relationships"><Relationship Id="rId1" Type="http://schemas.openxmlformats.org/officeDocument/2006/relationships/image" Target="../media/image17.png"/></Relationships>
</file>

<file path=ppt/diagrams/_rels/drawing1.xml.rels><?xml version="1.0" encoding="UTF-8" standalone="yes"?>
<Relationships xmlns="http://schemas.openxmlformats.org/package/2006/relationships"><Relationship Id="rId1"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2153C7-FA5B-464F-A666-3CE2AC5D7E05}"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8C4C97EA-A49A-44D6-AC75-5AB5022CAA20}">
      <dgm:prSet custT="1"/>
      <dgm:spPr/>
      <dgm:t>
        <a:bodyPr/>
        <a:lstStyle/>
        <a:p>
          <a:pPr rtl="0"/>
          <a:r>
            <a:rPr lang="es-CO" sz="1800" b="1" dirty="0" smtClean="0">
              <a:solidFill>
                <a:srgbClr val="FF0000"/>
              </a:solidFill>
            </a:rPr>
            <a:t>Gén.3: 1-13,</a:t>
          </a:r>
          <a:r>
            <a:rPr lang="es-CO" sz="1700" dirty="0" smtClean="0"/>
            <a:t> nos dice que después de comer del fruto que Dios les había prohibido comer quedaron desnudos, por tanto, sintieron vergüenza el uno del otro e hicieron tres cosas: </a:t>
          </a:r>
          <a:r>
            <a:rPr lang="es-CO" sz="1700" b="1" dirty="0" smtClean="0">
              <a:solidFill>
                <a:srgbClr val="FF0000"/>
              </a:solidFill>
            </a:rPr>
            <a:t>(1)</a:t>
          </a:r>
          <a:r>
            <a:rPr lang="es-CO" sz="1700" dirty="0" smtClean="0"/>
            <a:t>, «</a:t>
          </a:r>
          <a:r>
            <a:rPr lang="es-CO" sz="1700" b="1" u="sng" dirty="0" smtClean="0"/>
            <a:t>cocieron hojas de higuera de higuera y se las pusieron</a:t>
          </a:r>
          <a:r>
            <a:rPr lang="es-CO" sz="1700" dirty="0" smtClean="0"/>
            <a:t>»,</a:t>
          </a:r>
          <a:r>
            <a:rPr lang="es-CO" sz="1700" dirty="0" smtClean="0">
              <a:solidFill>
                <a:srgbClr val="FF0000"/>
              </a:solidFill>
            </a:rPr>
            <a:t> </a:t>
          </a:r>
          <a:r>
            <a:rPr lang="es-CO" sz="1700" b="1" dirty="0" smtClean="0">
              <a:solidFill>
                <a:srgbClr val="FF0000"/>
              </a:solidFill>
            </a:rPr>
            <a:t>(2)</a:t>
          </a:r>
          <a:r>
            <a:rPr lang="es-CO" sz="1700" dirty="0" smtClean="0"/>
            <a:t>, al oír en andar de Dios que se paseaba por el huerto «</a:t>
          </a:r>
          <a:r>
            <a:rPr lang="es-CO" sz="1700" b="1" u="sng" dirty="0" smtClean="0"/>
            <a:t>el hombre y su esposa se escondieron entre los árboles del huerto</a:t>
          </a:r>
          <a:r>
            <a:rPr lang="es-CO" sz="1700" dirty="0" smtClean="0"/>
            <a:t>»,</a:t>
          </a:r>
          <a:r>
            <a:rPr lang="es-CO" sz="1700" b="1" dirty="0" smtClean="0">
              <a:solidFill>
                <a:srgbClr val="FF0000"/>
              </a:solidFill>
            </a:rPr>
            <a:t> (3)</a:t>
          </a:r>
          <a:r>
            <a:rPr lang="es-CO" sz="1700" dirty="0" smtClean="0"/>
            <a:t>, Adán le echó la culpa a Dios y a Eva diciendo: </a:t>
          </a:r>
          <a:r>
            <a:rPr lang="es-CO" sz="1700" b="1" dirty="0" smtClean="0"/>
            <a:t>«</a:t>
          </a:r>
          <a:r>
            <a:rPr lang="es-CO" sz="1700" b="1" u="sng" dirty="0" smtClean="0"/>
            <a:t>La mujer que me diste por compañera me dio del árbol, y yo com</a:t>
          </a:r>
          <a:r>
            <a:rPr lang="es-CO" sz="1700" u="sng" dirty="0" smtClean="0"/>
            <a:t>í</a:t>
          </a:r>
          <a:r>
            <a:rPr lang="es-CO" sz="1700" dirty="0" smtClean="0"/>
            <a:t>», y Eva respondió: «</a:t>
          </a:r>
          <a:r>
            <a:rPr lang="es-CO" sz="1700" b="1" u="sng" dirty="0" smtClean="0"/>
            <a:t>La serpiente me engañó, y comí</a:t>
          </a:r>
          <a:r>
            <a:rPr lang="es-CO" sz="1700" dirty="0" smtClean="0"/>
            <a:t>». </a:t>
          </a:r>
          <a:endParaRPr lang="es-CO" sz="1700" dirty="0"/>
        </a:p>
      </dgm:t>
    </dgm:pt>
    <dgm:pt modelId="{CD900B9A-27D8-4AA2-ACB7-9B8DA0DCCC8F}" type="parTrans" cxnId="{E1A331D7-EA50-4D2A-95D4-8753E983734C}">
      <dgm:prSet/>
      <dgm:spPr/>
      <dgm:t>
        <a:bodyPr/>
        <a:lstStyle/>
        <a:p>
          <a:endParaRPr lang="es-CO"/>
        </a:p>
      </dgm:t>
    </dgm:pt>
    <dgm:pt modelId="{D75175B9-B330-4D26-A7B2-59BEDBA83DCD}" type="sibTrans" cxnId="{E1A331D7-EA50-4D2A-95D4-8753E983734C}">
      <dgm:prSet/>
      <dgm:spPr/>
      <dgm:t>
        <a:bodyPr/>
        <a:lstStyle/>
        <a:p>
          <a:endParaRPr lang="es-CO"/>
        </a:p>
      </dgm:t>
    </dgm:pt>
    <dgm:pt modelId="{5AD90341-A816-4AD7-8351-93B93D8B2CF5}">
      <dgm:prSet/>
      <dgm:spPr/>
      <dgm:t>
        <a:bodyPr/>
        <a:lstStyle/>
        <a:p>
          <a:pPr rtl="0"/>
          <a:r>
            <a:rPr lang="es-CO" dirty="0" smtClean="0"/>
            <a:t>Según ellos, los dos no eran culpables. Desde entonces, ese ha sino el proceder de todos los seres humanos, culparnos los unos a los otros, o sea que, todos tenemos la autoestima baja.</a:t>
          </a:r>
          <a:endParaRPr lang="es-CO" dirty="0"/>
        </a:p>
      </dgm:t>
    </dgm:pt>
    <dgm:pt modelId="{10231700-064F-4B60-8A73-B52939595839}" type="parTrans" cxnId="{D661C2C1-CE58-4F03-B8A1-9D8A7B88ADD1}">
      <dgm:prSet/>
      <dgm:spPr/>
      <dgm:t>
        <a:bodyPr/>
        <a:lstStyle/>
        <a:p>
          <a:endParaRPr lang="es-CO"/>
        </a:p>
      </dgm:t>
    </dgm:pt>
    <dgm:pt modelId="{8F531C0D-C1FA-4867-AD27-8627B33F2792}" type="sibTrans" cxnId="{D661C2C1-CE58-4F03-B8A1-9D8A7B88ADD1}">
      <dgm:prSet/>
      <dgm:spPr/>
      <dgm:t>
        <a:bodyPr/>
        <a:lstStyle/>
        <a:p>
          <a:endParaRPr lang="es-CO"/>
        </a:p>
      </dgm:t>
    </dgm:pt>
    <dgm:pt modelId="{94490D92-9B2C-492B-AD83-A83CEDC9E4CF}" type="pres">
      <dgm:prSet presAssocID="{B62153C7-FA5B-464F-A666-3CE2AC5D7E05}" presName="Name0" presStyleCnt="0">
        <dgm:presLayoutVars>
          <dgm:chMax val="7"/>
          <dgm:dir/>
          <dgm:animLvl val="lvl"/>
          <dgm:resizeHandles val="exact"/>
        </dgm:presLayoutVars>
      </dgm:prSet>
      <dgm:spPr/>
      <dgm:t>
        <a:bodyPr/>
        <a:lstStyle/>
        <a:p>
          <a:endParaRPr lang="es-CO"/>
        </a:p>
      </dgm:t>
    </dgm:pt>
    <dgm:pt modelId="{00C6FF7E-63CD-4A6D-A289-1480D4403DC8}" type="pres">
      <dgm:prSet presAssocID="{8C4C97EA-A49A-44D6-AC75-5AB5022CAA20}" presName="circle1" presStyleLbl="node1" presStyleIdx="0" presStyleCnt="1"/>
      <dgm:spPr>
        <a:blipFill rotWithShape="0">
          <a:blip xmlns:r="http://schemas.openxmlformats.org/officeDocument/2006/relationships" r:embed="rId1"/>
          <a:stretch>
            <a:fillRect/>
          </a:stretch>
        </a:blipFill>
      </dgm:spPr>
    </dgm:pt>
    <dgm:pt modelId="{02FA3AAE-3C27-4BA0-B52E-2CE447591BDB}" type="pres">
      <dgm:prSet presAssocID="{8C4C97EA-A49A-44D6-AC75-5AB5022CAA20}" presName="space" presStyleCnt="0"/>
      <dgm:spPr/>
    </dgm:pt>
    <dgm:pt modelId="{6EEBADC5-54E2-40D8-958E-B53164481D21}" type="pres">
      <dgm:prSet presAssocID="{8C4C97EA-A49A-44D6-AC75-5AB5022CAA20}" presName="rect1" presStyleLbl="alignAcc1" presStyleIdx="0" presStyleCnt="1"/>
      <dgm:spPr/>
      <dgm:t>
        <a:bodyPr/>
        <a:lstStyle/>
        <a:p>
          <a:endParaRPr lang="es-CO"/>
        </a:p>
      </dgm:t>
    </dgm:pt>
    <dgm:pt modelId="{28E11F21-D54D-41F5-BF54-C31BB21377CE}" type="pres">
      <dgm:prSet presAssocID="{8C4C97EA-A49A-44D6-AC75-5AB5022CAA20}" presName="rect1ParTx" presStyleLbl="alignAcc1" presStyleIdx="0" presStyleCnt="1">
        <dgm:presLayoutVars>
          <dgm:chMax val="1"/>
          <dgm:bulletEnabled val="1"/>
        </dgm:presLayoutVars>
      </dgm:prSet>
      <dgm:spPr/>
      <dgm:t>
        <a:bodyPr/>
        <a:lstStyle/>
        <a:p>
          <a:endParaRPr lang="es-CO"/>
        </a:p>
      </dgm:t>
    </dgm:pt>
    <dgm:pt modelId="{BBC8CA29-4992-41CC-A7DE-E8F174463BCC}" type="pres">
      <dgm:prSet presAssocID="{8C4C97EA-A49A-44D6-AC75-5AB5022CAA20}" presName="rect1ChTx" presStyleLbl="alignAcc1" presStyleIdx="0" presStyleCnt="1">
        <dgm:presLayoutVars>
          <dgm:bulletEnabled val="1"/>
        </dgm:presLayoutVars>
      </dgm:prSet>
      <dgm:spPr/>
      <dgm:t>
        <a:bodyPr/>
        <a:lstStyle/>
        <a:p>
          <a:endParaRPr lang="es-CO"/>
        </a:p>
      </dgm:t>
    </dgm:pt>
  </dgm:ptLst>
  <dgm:cxnLst>
    <dgm:cxn modelId="{D6BDF8F4-43CB-4F05-A920-DA9FDBC3AD08}" type="presOf" srcId="{5AD90341-A816-4AD7-8351-93B93D8B2CF5}" destId="{BBC8CA29-4992-41CC-A7DE-E8F174463BCC}" srcOrd="0" destOrd="0" presId="urn:microsoft.com/office/officeart/2005/8/layout/target3"/>
    <dgm:cxn modelId="{D661C2C1-CE58-4F03-B8A1-9D8A7B88ADD1}" srcId="{8C4C97EA-A49A-44D6-AC75-5AB5022CAA20}" destId="{5AD90341-A816-4AD7-8351-93B93D8B2CF5}" srcOrd="0" destOrd="0" parTransId="{10231700-064F-4B60-8A73-B52939595839}" sibTransId="{8F531C0D-C1FA-4867-AD27-8627B33F2792}"/>
    <dgm:cxn modelId="{10DB6A03-F66B-4F6C-A2ED-B076EF4C3D22}" type="presOf" srcId="{B62153C7-FA5B-464F-A666-3CE2AC5D7E05}" destId="{94490D92-9B2C-492B-AD83-A83CEDC9E4CF}" srcOrd="0" destOrd="0" presId="urn:microsoft.com/office/officeart/2005/8/layout/target3"/>
    <dgm:cxn modelId="{E1A331D7-EA50-4D2A-95D4-8753E983734C}" srcId="{B62153C7-FA5B-464F-A666-3CE2AC5D7E05}" destId="{8C4C97EA-A49A-44D6-AC75-5AB5022CAA20}" srcOrd="0" destOrd="0" parTransId="{CD900B9A-27D8-4AA2-ACB7-9B8DA0DCCC8F}" sibTransId="{D75175B9-B330-4D26-A7B2-59BEDBA83DCD}"/>
    <dgm:cxn modelId="{7E9BD1F1-EC09-4123-B23E-62E952D3C6C4}" type="presOf" srcId="{8C4C97EA-A49A-44D6-AC75-5AB5022CAA20}" destId="{6EEBADC5-54E2-40D8-958E-B53164481D21}" srcOrd="0" destOrd="0" presId="urn:microsoft.com/office/officeart/2005/8/layout/target3"/>
    <dgm:cxn modelId="{CFD9877E-D6E8-49F8-A824-169410F60E13}" type="presOf" srcId="{8C4C97EA-A49A-44D6-AC75-5AB5022CAA20}" destId="{28E11F21-D54D-41F5-BF54-C31BB21377CE}" srcOrd="1" destOrd="0" presId="urn:microsoft.com/office/officeart/2005/8/layout/target3"/>
    <dgm:cxn modelId="{773CD7EF-3BE1-419D-A38C-666F1FF45F5F}" type="presParOf" srcId="{94490D92-9B2C-492B-AD83-A83CEDC9E4CF}" destId="{00C6FF7E-63CD-4A6D-A289-1480D4403DC8}" srcOrd="0" destOrd="0" presId="urn:microsoft.com/office/officeart/2005/8/layout/target3"/>
    <dgm:cxn modelId="{5BA61980-2166-4895-A6A9-AB76ED170E2C}" type="presParOf" srcId="{94490D92-9B2C-492B-AD83-A83CEDC9E4CF}" destId="{02FA3AAE-3C27-4BA0-B52E-2CE447591BDB}" srcOrd="1" destOrd="0" presId="urn:microsoft.com/office/officeart/2005/8/layout/target3"/>
    <dgm:cxn modelId="{4B689033-3F29-4DCF-8B7A-7E2A93280AA7}" type="presParOf" srcId="{94490D92-9B2C-492B-AD83-A83CEDC9E4CF}" destId="{6EEBADC5-54E2-40D8-958E-B53164481D21}" srcOrd="2" destOrd="0" presId="urn:microsoft.com/office/officeart/2005/8/layout/target3"/>
    <dgm:cxn modelId="{BC619437-3305-4BF6-AF96-21CA6CEA14CE}" type="presParOf" srcId="{94490D92-9B2C-492B-AD83-A83CEDC9E4CF}" destId="{28E11F21-D54D-41F5-BF54-C31BB21377CE}" srcOrd="3" destOrd="0" presId="urn:microsoft.com/office/officeart/2005/8/layout/target3"/>
    <dgm:cxn modelId="{064BCC43-5F28-4F9D-AD0D-BF5D7C612AD3}" type="presParOf" srcId="{94490D92-9B2C-492B-AD83-A83CEDC9E4CF}" destId="{BBC8CA29-4992-41CC-A7DE-E8F174463BCC}" srcOrd="4"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529F2F-036D-43C1-A1F3-5B8A0670B2C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6FA59399-B654-448A-AB36-0ABC861EE598}">
      <dgm:prSet/>
      <dgm:spPr/>
      <dgm:t>
        <a:bodyPr/>
        <a:lstStyle/>
        <a:p>
          <a:pPr rtl="0"/>
          <a:r>
            <a:rPr lang="es-CO" dirty="0" smtClean="0"/>
            <a:t>La baja autoestima surge </a:t>
          </a:r>
          <a:r>
            <a:rPr lang="es-CO" b="1" dirty="0" smtClean="0">
              <a:solidFill>
                <a:srgbClr val="FF0000"/>
              </a:solidFill>
            </a:rPr>
            <a:t>(1)</a:t>
          </a:r>
          <a:r>
            <a:rPr lang="es-CO" dirty="0" smtClean="0"/>
            <a:t>, cuando Cristo no está posicionado del corazón a través de la obediencia y </a:t>
          </a:r>
          <a:r>
            <a:rPr lang="es-CO" b="1" dirty="0" smtClean="0">
              <a:solidFill>
                <a:srgbClr val="FF0000"/>
              </a:solidFill>
            </a:rPr>
            <a:t>(2)</a:t>
          </a:r>
          <a:r>
            <a:rPr lang="es-CO" dirty="0" smtClean="0"/>
            <a:t>, cuando no estamos dispuestos a exaltar a Cristo como lo hacía Pablo, y en su lugar hay un auto concepto negativo y este se relaciona con la autocritica excesiva.</a:t>
          </a:r>
          <a:endParaRPr lang="es-CO" dirty="0"/>
        </a:p>
      </dgm:t>
    </dgm:pt>
    <dgm:pt modelId="{51EB2C2C-66E3-405B-9797-C9A933D48E63}" type="parTrans" cxnId="{7DD877B6-5904-46BB-BC8A-F9ADBE35CAA8}">
      <dgm:prSet/>
      <dgm:spPr/>
      <dgm:t>
        <a:bodyPr/>
        <a:lstStyle/>
        <a:p>
          <a:endParaRPr lang="es-CO"/>
        </a:p>
      </dgm:t>
    </dgm:pt>
    <dgm:pt modelId="{8C8231F2-1BDA-47DB-983D-7146C958A6C1}" type="sibTrans" cxnId="{7DD877B6-5904-46BB-BC8A-F9ADBE35CAA8}">
      <dgm:prSet/>
      <dgm:spPr/>
      <dgm:t>
        <a:bodyPr/>
        <a:lstStyle/>
        <a:p>
          <a:endParaRPr lang="es-CO"/>
        </a:p>
      </dgm:t>
    </dgm:pt>
    <dgm:pt modelId="{763C3489-6BE3-4CF2-80DA-A337C7BCE07C}">
      <dgm:prSet/>
      <dgm:spPr/>
      <dgm:t>
        <a:bodyPr/>
        <a:lstStyle/>
        <a:p>
          <a:pPr rtl="0"/>
          <a:r>
            <a:rPr lang="es-CO" dirty="0" smtClean="0"/>
            <a:t>Todas las persona tienen estándares internos, constituidos por metas y criterios que les permiten interpretar los sucesos, las interacciones con los demás y consigo mismo. </a:t>
          </a:r>
          <a:endParaRPr lang="es-CO" dirty="0"/>
        </a:p>
      </dgm:t>
    </dgm:pt>
    <dgm:pt modelId="{BC052F67-2289-4ED3-99EC-49D0F5589820}" type="parTrans" cxnId="{6384507C-D1F2-4A94-B09F-D54257B7D476}">
      <dgm:prSet/>
      <dgm:spPr/>
      <dgm:t>
        <a:bodyPr/>
        <a:lstStyle/>
        <a:p>
          <a:endParaRPr lang="es-CO"/>
        </a:p>
      </dgm:t>
    </dgm:pt>
    <dgm:pt modelId="{392D9C37-B369-4B0F-BD18-CA8C03609558}" type="sibTrans" cxnId="{6384507C-D1F2-4A94-B09F-D54257B7D476}">
      <dgm:prSet/>
      <dgm:spPr/>
      <dgm:t>
        <a:bodyPr/>
        <a:lstStyle/>
        <a:p>
          <a:endParaRPr lang="es-CO"/>
        </a:p>
      </dgm:t>
    </dgm:pt>
    <dgm:pt modelId="{4B6496A8-BA68-46B5-A97F-9C72D8928089}" type="pres">
      <dgm:prSet presAssocID="{E9529F2F-036D-43C1-A1F3-5B8A0670B2CE}" presName="Name0" presStyleCnt="0">
        <dgm:presLayoutVars>
          <dgm:chMax val="7"/>
          <dgm:dir/>
          <dgm:animLvl val="lvl"/>
          <dgm:resizeHandles val="exact"/>
        </dgm:presLayoutVars>
      </dgm:prSet>
      <dgm:spPr/>
      <dgm:t>
        <a:bodyPr/>
        <a:lstStyle/>
        <a:p>
          <a:endParaRPr lang="es-CO"/>
        </a:p>
      </dgm:t>
    </dgm:pt>
    <dgm:pt modelId="{9EA6D457-E85D-4AE8-80B9-66AB5868A58A}" type="pres">
      <dgm:prSet presAssocID="{6FA59399-B654-448A-AB36-0ABC861EE598}" presName="circle1" presStyleLbl="node1" presStyleIdx="0" presStyleCnt="1"/>
      <dgm:spPr>
        <a:blipFill rotWithShape="0">
          <a:blip xmlns:r="http://schemas.openxmlformats.org/officeDocument/2006/relationships" r:embed="rId1"/>
          <a:stretch>
            <a:fillRect/>
          </a:stretch>
        </a:blipFill>
      </dgm:spPr>
    </dgm:pt>
    <dgm:pt modelId="{BC857BBE-6471-4D3A-8DE7-E8969EE38568}" type="pres">
      <dgm:prSet presAssocID="{6FA59399-B654-448A-AB36-0ABC861EE598}" presName="space" presStyleCnt="0"/>
      <dgm:spPr/>
    </dgm:pt>
    <dgm:pt modelId="{FA89A784-D455-46E4-993F-B54C4815909D}" type="pres">
      <dgm:prSet presAssocID="{6FA59399-B654-448A-AB36-0ABC861EE598}" presName="rect1" presStyleLbl="alignAcc1" presStyleIdx="0" presStyleCnt="1"/>
      <dgm:spPr/>
      <dgm:t>
        <a:bodyPr/>
        <a:lstStyle/>
        <a:p>
          <a:endParaRPr lang="es-CO"/>
        </a:p>
      </dgm:t>
    </dgm:pt>
    <dgm:pt modelId="{EBB132F3-02A9-4775-AA85-32AB4D7853DB}" type="pres">
      <dgm:prSet presAssocID="{6FA59399-B654-448A-AB36-0ABC861EE598}" presName="rect1ParTx" presStyleLbl="alignAcc1" presStyleIdx="0" presStyleCnt="1">
        <dgm:presLayoutVars>
          <dgm:chMax val="1"/>
          <dgm:bulletEnabled val="1"/>
        </dgm:presLayoutVars>
      </dgm:prSet>
      <dgm:spPr/>
      <dgm:t>
        <a:bodyPr/>
        <a:lstStyle/>
        <a:p>
          <a:endParaRPr lang="es-CO"/>
        </a:p>
      </dgm:t>
    </dgm:pt>
    <dgm:pt modelId="{E97A075A-FC06-49F5-B5D4-9D938CB3D476}" type="pres">
      <dgm:prSet presAssocID="{6FA59399-B654-448A-AB36-0ABC861EE598}" presName="rect1ChTx" presStyleLbl="alignAcc1" presStyleIdx="0" presStyleCnt="1">
        <dgm:presLayoutVars>
          <dgm:bulletEnabled val="1"/>
        </dgm:presLayoutVars>
      </dgm:prSet>
      <dgm:spPr/>
      <dgm:t>
        <a:bodyPr/>
        <a:lstStyle/>
        <a:p>
          <a:endParaRPr lang="es-CO"/>
        </a:p>
      </dgm:t>
    </dgm:pt>
  </dgm:ptLst>
  <dgm:cxnLst>
    <dgm:cxn modelId="{8C000C0F-8330-40EE-BFED-02B1039E9D59}" type="presOf" srcId="{E9529F2F-036D-43C1-A1F3-5B8A0670B2CE}" destId="{4B6496A8-BA68-46B5-A97F-9C72D8928089}" srcOrd="0" destOrd="0" presId="urn:microsoft.com/office/officeart/2005/8/layout/target3"/>
    <dgm:cxn modelId="{727585D8-2A95-433C-BBF8-6B8C73294984}" type="presOf" srcId="{6FA59399-B654-448A-AB36-0ABC861EE598}" destId="{EBB132F3-02A9-4775-AA85-32AB4D7853DB}" srcOrd="1" destOrd="0" presId="urn:microsoft.com/office/officeart/2005/8/layout/target3"/>
    <dgm:cxn modelId="{7DD877B6-5904-46BB-BC8A-F9ADBE35CAA8}" srcId="{E9529F2F-036D-43C1-A1F3-5B8A0670B2CE}" destId="{6FA59399-B654-448A-AB36-0ABC861EE598}" srcOrd="0" destOrd="0" parTransId="{51EB2C2C-66E3-405B-9797-C9A933D48E63}" sibTransId="{8C8231F2-1BDA-47DB-983D-7146C958A6C1}"/>
    <dgm:cxn modelId="{6384507C-D1F2-4A94-B09F-D54257B7D476}" srcId="{6FA59399-B654-448A-AB36-0ABC861EE598}" destId="{763C3489-6BE3-4CF2-80DA-A337C7BCE07C}" srcOrd="0" destOrd="0" parTransId="{BC052F67-2289-4ED3-99EC-49D0F5589820}" sibTransId="{392D9C37-B369-4B0F-BD18-CA8C03609558}"/>
    <dgm:cxn modelId="{3CB1164D-C625-418B-AC07-73E3354AFADA}" type="presOf" srcId="{763C3489-6BE3-4CF2-80DA-A337C7BCE07C}" destId="{E97A075A-FC06-49F5-B5D4-9D938CB3D476}" srcOrd="0" destOrd="0" presId="urn:microsoft.com/office/officeart/2005/8/layout/target3"/>
    <dgm:cxn modelId="{BAD5355D-86E7-42A2-A187-327FE9E00D93}" type="presOf" srcId="{6FA59399-B654-448A-AB36-0ABC861EE598}" destId="{FA89A784-D455-46E4-993F-B54C4815909D}" srcOrd="0" destOrd="0" presId="urn:microsoft.com/office/officeart/2005/8/layout/target3"/>
    <dgm:cxn modelId="{56ED02AB-9B15-49B1-A8E6-CC3004B0FA9E}" type="presParOf" srcId="{4B6496A8-BA68-46B5-A97F-9C72D8928089}" destId="{9EA6D457-E85D-4AE8-80B9-66AB5868A58A}" srcOrd="0" destOrd="0" presId="urn:microsoft.com/office/officeart/2005/8/layout/target3"/>
    <dgm:cxn modelId="{B10AEE08-1BEF-4C5B-B05F-BC2F0750252C}" type="presParOf" srcId="{4B6496A8-BA68-46B5-A97F-9C72D8928089}" destId="{BC857BBE-6471-4D3A-8DE7-E8969EE38568}" srcOrd="1" destOrd="0" presId="urn:microsoft.com/office/officeart/2005/8/layout/target3"/>
    <dgm:cxn modelId="{4360F36D-3757-440C-87C2-E961E15A4B15}" type="presParOf" srcId="{4B6496A8-BA68-46B5-A97F-9C72D8928089}" destId="{FA89A784-D455-46E4-993F-B54C4815909D}" srcOrd="2" destOrd="0" presId="urn:microsoft.com/office/officeart/2005/8/layout/target3"/>
    <dgm:cxn modelId="{1D52767C-CA18-4CF1-8AD8-E297BE68CE2C}" type="presParOf" srcId="{4B6496A8-BA68-46B5-A97F-9C72D8928089}" destId="{EBB132F3-02A9-4775-AA85-32AB4D7853DB}" srcOrd="3" destOrd="0" presId="urn:microsoft.com/office/officeart/2005/8/layout/target3"/>
    <dgm:cxn modelId="{AA1D9DB8-F616-4D92-A1E2-90C49F713A53}" type="presParOf" srcId="{4B6496A8-BA68-46B5-A97F-9C72D8928089}" destId="{E97A075A-FC06-49F5-B5D4-9D938CB3D476}" srcOrd="4" destOrd="0" presId="urn:microsoft.com/office/officeart/2005/8/layout/target3"/>
  </dgm:cxnLst>
  <dgm:bg>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82AE1D-9ED2-4F41-8494-05B4C6E29B6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944373CF-24DE-4CAC-9D2A-01DF5CCE221E}">
      <dgm:prSet/>
      <dgm:spPr/>
      <dgm:t>
        <a:bodyPr/>
        <a:lstStyle/>
        <a:p>
          <a:pPr rtl="0"/>
          <a:r>
            <a:rPr lang="es-CO" dirty="0" smtClean="0"/>
            <a:t>Los estándares internos han sido </a:t>
          </a:r>
          <a:r>
            <a:rPr lang="es-CO" u="sng" dirty="0" smtClean="0"/>
            <a:t>aprendidos</a:t>
          </a:r>
          <a:r>
            <a:rPr lang="es-CO" dirty="0" smtClean="0"/>
            <a:t> y son producto de la historia de vida de cada persona. Además pueden estar relacionados con las </a:t>
          </a:r>
          <a:r>
            <a:rPr lang="es-CO" u="sng" dirty="0" smtClean="0"/>
            <a:t>creencias</a:t>
          </a:r>
          <a:r>
            <a:rPr lang="es-CO" dirty="0" smtClean="0"/>
            <a:t> y los </a:t>
          </a:r>
          <a:r>
            <a:rPr lang="es-CO" u="sng" dirty="0" smtClean="0"/>
            <a:t>valores</a:t>
          </a:r>
          <a:r>
            <a:rPr lang="es-CO" dirty="0" smtClean="0"/>
            <a:t> del entorno familiar y de las relaciones con las personas más significativas.</a:t>
          </a:r>
          <a:endParaRPr lang="es-CO" dirty="0"/>
        </a:p>
      </dgm:t>
    </dgm:pt>
    <dgm:pt modelId="{A24F479C-A79C-4E7D-8671-02D511A4F9A4}" type="parTrans" cxnId="{EFCE9B1D-8E10-4B9F-9742-E6FCF14B9EC6}">
      <dgm:prSet/>
      <dgm:spPr/>
      <dgm:t>
        <a:bodyPr/>
        <a:lstStyle/>
        <a:p>
          <a:endParaRPr lang="es-CO"/>
        </a:p>
      </dgm:t>
    </dgm:pt>
    <dgm:pt modelId="{B0BE5D3B-68D5-4FEA-8E88-27D02B2BF535}" type="sibTrans" cxnId="{EFCE9B1D-8E10-4B9F-9742-E6FCF14B9EC6}">
      <dgm:prSet/>
      <dgm:spPr/>
      <dgm:t>
        <a:bodyPr/>
        <a:lstStyle/>
        <a:p>
          <a:endParaRPr lang="es-CO"/>
        </a:p>
      </dgm:t>
    </dgm:pt>
    <dgm:pt modelId="{5F22486A-FBAB-41D0-98F1-765B18C7B6AE}">
      <dgm:prSet/>
      <dgm:spPr/>
      <dgm:t>
        <a:bodyPr/>
        <a:lstStyle/>
        <a:p>
          <a:pPr rtl="0"/>
          <a:r>
            <a:rPr lang="es-CO" dirty="0" smtClean="0"/>
            <a:t>En el caso de quienes tienen bajos niveles de autoestima, los estándares internos son usualmente demasiado estrictos, irracionales y perfeccionistas, por lo que se imponen metas muy exigentes y rígidas que generan tención y sufrimiento. </a:t>
          </a:r>
          <a:r>
            <a:rPr lang="es-CO" u="sng" dirty="0" smtClean="0"/>
            <a:t> </a:t>
          </a:r>
          <a:r>
            <a:rPr lang="es-CO" dirty="0" smtClean="0"/>
            <a:t>  </a:t>
          </a:r>
          <a:endParaRPr lang="es-CO" dirty="0"/>
        </a:p>
      </dgm:t>
    </dgm:pt>
    <dgm:pt modelId="{0DC59822-5BB8-4BB8-B8CC-0FA35C3492EB}" type="parTrans" cxnId="{B0C622E2-BB8C-412F-916C-04CEBAD7998D}">
      <dgm:prSet/>
      <dgm:spPr/>
      <dgm:t>
        <a:bodyPr/>
        <a:lstStyle/>
        <a:p>
          <a:endParaRPr lang="es-CO"/>
        </a:p>
      </dgm:t>
    </dgm:pt>
    <dgm:pt modelId="{E8E89E35-498F-4175-B5E0-94D754E810AC}" type="sibTrans" cxnId="{B0C622E2-BB8C-412F-916C-04CEBAD7998D}">
      <dgm:prSet/>
      <dgm:spPr/>
      <dgm:t>
        <a:bodyPr/>
        <a:lstStyle/>
        <a:p>
          <a:endParaRPr lang="es-CO"/>
        </a:p>
      </dgm:t>
    </dgm:pt>
    <dgm:pt modelId="{286845C3-9CD9-4E34-839F-3FFFFBE0FF33}" type="pres">
      <dgm:prSet presAssocID="{B682AE1D-9ED2-4F41-8494-05B4C6E29B6E}" presName="Name0" presStyleCnt="0">
        <dgm:presLayoutVars>
          <dgm:chMax val="7"/>
          <dgm:dir/>
          <dgm:animLvl val="lvl"/>
          <dgm:resizeHandles val="exact"/>
        </dgm:presLayoutVars>
      </dgm:prSet>
      <dgm:spPr/>
      <dgm:t>
        <a:bodyPr/>
        <a:lstStyle/>
        <a:p>
          <a:endParaRPr lang="es-CO"/>
        </a:p>
      </dgm:t>
    </dgm:pt>
    <dgm:pt modelId="{6A897B58-18D1-477C-997C-2A1B5B628A92}" type="pres">
      <dgm:prSet presAssocID="{944373CF-24DE-4CAC-9D2A-01DF5CCE221E}" presName="circle1" presStyleLbl="node1" presStyleIdx="0" presStyleCnt="1"/>
      <dgm:spPr>
        <a:blipFill rotWithShape="0">
          <a:blip xmlns:r="http://schemas.openxmlformats.org/officeDocument/2006/relationships" r:embed="rId1"/>
          <a:stretch>
            <a:fillRect/>
          </a:stretch>
        </a:blipFill>
      </dgm:spPr>
    </dgm:pt>
    <dgm:pt modelId="{349FC9E6-6AE7-44F8-973D-D5B0BE59FE2F}" type="pres">
      <dgm:prSet presAssocID="{944373CF-24DE-4CAC-9D2A-01DF5CCE221E}" presName="space" presStyleCnt="0"/>
      <dgm:spPr/>
    </dgm:pt>
    <dgm:pt modelId="{4549F806-A474-4673-A399-8EBB6588A030}" type="pres">
      <dgm:prSet presAssocID="{944373CF-24DE-4CAC-9D2A-01DF5CCE221E}" presName="rect1" presStyleLbl="alignAcc1" presStyleIdx="0" presStyleCnt="1" custLinFactNeighborX="-178" custLinFactNeighborY="-2832"/>
      <dgm:spPr/>
      <dgm:t>
        <a:bodyPr/>
        <a:lstStyle/>
        <a:p>
          <a:endParaRPr lang="es-CO"/>
        </a:p>
      </dgm:t>
    </dgm:pt>
    <dgm:pt modelId="{2F2736F1-664F-4A91-9BAA-8ABB8A685C5B}" type="pres">
      <dgm:prSet presAssocID="{944373CF-24DE-4CAC-9D2A-01DF5CCE221E}" presName="rect1ParTx" presStyleLbl="alignAcc1" presStyleIdx="0" presStyleCnt="1">
        <dgm:presLayoutVars>
          <dgm:chMax val="1"/>
          <dgm:bulletEnabled val="1"/>
        </dgm:presLayoutVars>
      </dgm:prSet>
      <dgm:spPr/>
      <dgm:t>
        <a:bodyPr/>
        <a:lstStyle/>
        <a:p>
          <a:endParaRPr lang="es-CO"/>
        </a:p>
      </dgm:t>
    </dgm:pt>
    <dgm:pt modelId="{30D87A33-C51F-446D-A09E-B26A023FA28F}" type="pres">
      <dgm:prSet presAssocID="{944373CF-24DE-4CAC-9D2A-01DF5CCE221E}" presName="rect1ChTx" presStyleLbl="alignAcc1" presStyleIdx="0" presStyleCnt="1">
        <dgm:presLayoutVars>
          <dgm:bulletEnabled val="1"/>
        </dgm:presLayoutVars>
      </dgm:prSet>
      <dgm:spPr/>
      <dgm:t>
        <a:bodyPr/>
        <a:lstStyle/>
        <a:p>
          <a:endParaRPr lang="es-CO"/>
        </a:p>
      </dgm:t>
    </dgm:pt>
  </dgm:ptLst>
  <dgm:cxnLst>
    <dgm:cxn modelId="{EDF47B64-E049-45B7-B961-C3F6F7E05426}" type="presOf" srcId="{944373CF-24DE-4CAC-9D2A-01DF5CCE221E}" destId="{2F2736F1-664F-4A91-9BAA-8ABB8A685C5B}" srcOrd="1" destOrd="0" presId="urn:microsoft.com/office/officeart/2005/8/layout/target3"/>
    <dgm:cxn modelId="{B0C622E2-BB8C-412F-916C-04CEBAD7998D}" srcId="{944373CF-24DE-4CAC-9D2A-01DF5CCE221E}" destId="{5F22486A-FBAB-41D0-98F1-765B18C7B6AE}" srcOrd="0" destOrd="0" parTransId="{0DC59822-5BB8-4BB8-B8CC-0FA35C3492EB}" sibTransId="{E8E89E35-498F-4175-B5E0-94D754E810AC}"/>
    <dgm:cxn modelId="{9C8659CB-2E43-4250-851E-26573D3972BF}" type="presOf" srcId="{B682AE1D-9ED2-4F41-8494-05B4C6E29B6E}" destId="{286845C3-9CD9-4E34-839F-3FFFFBE0FF33}" srcOrd="0" destOrd="0" presId="urn:microsoft.com/office/officeart/2005/8/layout/target3"/>
    <dgm:cxn modelId="{44D2DA24-C8E3-47C1-BF29-10D3C1A5D583}" type="presOf" srcId="{944373CF-24DE-4CAC-9D2A-01DF5CCE221E}" destId="{4549F806-A474-4673-A399-8EBB6588A030}" srcOrd="0" destOrd="0" presId="urn:microsoft.com/office/officeart/2005/8/layout/target3"/>
    <dgm:cxn modelId="{83514F3C-81D4-4E96-8691-7CD9A71A9BAE}" type="presOf" srcId="{5F22486A-FBAB-41D0-98F1-765B18C7B6AE}" destId="{30D87A33-C51F-446D-A09E-B26A023FA28F}" srcOrd="0" destOrd="0" presId="urn:microsoft.com/office/officeart/2005/8/layout/target3"/>
    <dgm:cxn modelId="{EFCE9B1D-8E10-4B9F-9742-E6FCF14B9EC6}" srcId="{B682AE1D-9ED2-4F41-8494-05B4C6E29B6E}" destId="{944373CF-24DE-4CAC-9D2A-01DF5CCE221E}" srcOrd="0" destOrd="0" parTransId="{A24F479C-A79C-4E7D-8671-02D511A4F9A4}" sibTransId="{B0BE5D3B-68D5-4FEA-8E88-27D02B2BF535}"/>
    <dgm:cxn modelId="{02E4B703-844A-4DEA-AA4E-F309C222924B}" type="presParOf" srcId="{286845C3-9CD9-4E34-839F-3FFFFBE0FF33}" destId="{6A897B58-18D1-477C-997C-2A1B5B628A92}" srcOrd="0" destOrd="0" presId="urn:microsoft.com/office/officeart/2005/8/layout/target3"/>
    <dgm:cxn modelId="{C861BDEA-0040-4C8C-99A8-E7DF60D63448}" type="presParOf" srcId="{286845C3-9CD9-4E34-839F-3FFFFBE0FF33}" destId="{349FC9E6-6AE7-44F8-973D-D5B0BE59FE2F}" srcOrd="1" destOrd="0" presId="urn:microsoft.com/office/officeart/2005/8/layout/target3"/>
    <dgm:cxn modelId="{242E72A3-E014-4F20-A7FD-1E5B7A0E7CB4}" type="presParOf" srcId="{286845C3-9CD9-4E34-839F-3FFFFBE0FF33}" destId="{4549F806-A474-4673-A399-8EBB6588A030}" srcOrd="2" destOrd="0" presId="urn:microsoft.com/office/officeart/2005/8/layout/target3"/>
    <dgm:cxn modelId="{2C829758-E500-4A4C-8FFE-A7B2ED3F9413}" type="presParOf" srcId="{286845C3-9CD9-4E34-839F-3FFFFBE0FF33}" destId="{2F2736F1-664F-4A91-9BAA-8ABB8A685C5B}" srcOrd="3" destOrd="0" presId="urn:microsoft.com/office/officeart/2005/8/layout/target3"/>
    <dgm:cxn modelId="{5C5736A9-31AC-4C41-965A-2FB08B8572C8}" type="presParOf" srcId="{286845C3-9CD9-4E34-839F-3FFFFBE0FF33}" destId="{30D87A33-C51F-446D-A09E-B26A023FA28F}"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01DB7D-A6FF-4B27-91B2-339A9DF44DF2}"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56559B10-F056-4D74-AE03-C3FD3A4C1190}">
      <dgm:prSet/>
      <dgm:spPr/>
      <dgm:t>
        <a:bodyPr/>
        <a:lstStyle/>
        <a:p>
          <a:pPr rtl="0"/>
          <a:r>
            <a:rPr lang="es-CO" dirty="0" smtClean="0"/>
            <a:t>Al lograr un desempeño por debajo del esperado, se reafirman esos patrones estrictos de autoevaluación y vuelve a comenzar el circulo vicioso.</a:t>
          </a:r>
          <a:endParaRPr lang="es-CO" dirty="0"/>
        </a:p>
      </dgm:t>
    </dgm:pt>
    <dgm:pt modelId="{323AD6A5-021F-4191-938B-718222B0397D}" type="parTrans" cxnId="{29BC160E-BDEC-4806-8FD2-40F31B8E2E73}">
      <dgm:prSet/>
      <dgm:spPr/>
      <dgm:t>
        <a:bodyPr/>
        <a:lstStyle/>
        <a:p>
          <a:endParaRPr lang="es-CO"/>
        </a:p>
      </dgm:t>
    </dgm:pt>
    <dgm:pt modelId="{DF1EF248-7B02-41A6-A7AC-FE5D21006826}" type="sibTrans" cxnId="{29BC160E-BDEC-4806-8FD2-40F31B8E2E73}">
      <dgm:prSet/>
      <dgm:spPr/>
      <dgm:t>
        <a:bodyPr/>
        <a:lstStyle/>
        <a:p>
          <a:endParaRPr lang="es-CO"/>
        </a:p>
      </dgm:t>
    </dgm:pt>
    <dgm:pt modelId="{BB7A4E04-018E-4C72-8C03-7C80A5890F39}">
      <dgm:prSet/>
      <dgm:spPr/>
      <dgm:t>
        <a:bodyPr/>
        <a:lstStyle/>
        <a:p>
          <a:pPr rtl="0"/>
          <a:r>
            <a:rPr lang="es-CO" dirty="0" smtClean="0"/>
            <a:t>Además aquí hay tres puntos: </a:t>
          </a:r>
          <a:r>
            <a:rPr lang="es-CO" b="1" dirty="0" smtClean="0"/>
            <a:t>(1)</a:t>
          </a:r>
          <a:r>
            <a:rPr lang="es-CO" dirty="0" smtClean="0"/>
            <a:t>, la persona se atribuye la responsabilidad de los acontecimientos negativos y no de los positivos. Se siente culpable de lo malo que le ocurre y piensa que lo bueno que le sucede no depende de sí misma, sino de la suerte o de factores externos. Ejemplo: «</a:t>
          </a:r>
          <a:r>
            <a:rPr lang="es-CO" b="1" dirty="0" smtClean="0"/>
            <a:t>Si me va mal en un examen es que soy bruto, si me va bien es que la profesora se equivocó en la calificación o es que estaba muy fácil</a:t>
          </a:r>
          <a:r>
            <a:rPr lang="es-CO" dirty="0" smtClean="0"/>
            <a:t>». </a:t>
          </a:r>
          <a:endParaRPr lang="es-CO" dirty="0"/>
        </a:p>
      </dgm:t>
    </dgm:pt>
    <dgm:pt modelId="{7D54A386-CC55-4F6D-9630-26F9F9C1FB40}" type="parTrans" cxnId="{7E3A72A0-098B-434D-8630-478C0A836E4C}">
      <dgm:prSet/>
      <dgm:spPr/>
      <dgm:t>
        <a:bodyPr/>
        <a:lstStyle/>
        <a:p>
          <a:endParaRPr lang="es-CO"/>
        </a:p>
      </dgm:t>
    </dgm:pt>
    <dgm:pt modelId="{691C02EE-5E6C-4E04-914B-DF4A5569A5A0}" type="sibTrans" cxnId="{7E3A72A0-098B-434D-8630-478C0A836E4C}">
      <dgm:prSet/>
      <dgm:spPr/>
      <dgm:t>
        <a:bodyPr/>
        <a:lstStyle/>
        <a:p>
          <a:endParaRPr lang="es-CO"/>
        </a:p>
      </dgm:t>
    </dgm:pt>
    <dgm:pt modelId="{6540127C-5A99-421F-A9C4-E15524E4798E}" type="pres">
      <dgm:prSet presAssocID="{EC01DB7D-A6FF-4B27-91B2-339A9DF44DF2}" presName="Name0" presStyleCnt="0">
        <dgm:presLayoutVars>
          <dgm:chMax val="7"/>
          <dgm:dir/>
          <dgm:animLvl val="lvl"/>
          <dgm:resizeHandles val="exact"/>
        </dgm:presLayoutVars>
      </dgm:prSet>
      <dgm:spPr/>
      <dgm:t>
        <a:bodyPr/>
        <a:lstStyle/>
        <a:p>
          <a:endParaRPr lang="es-CO"/>
        </a:p>
      </dgm:t>
    </dgm:pt>
    <dgm:pt modelId="{B64D3BB6-4FB4-47EF-AAAF-09810C717EBA}" type="pres">
      <dgm:prSet presAssocID="{56559B10-F056-4D74-AE03-C3FD3A4C1190}" presName="circle1" presStyleLbl="node1" presStyleIdx="0" presStyleCnt="1"/>
      <dgm:spPr>
        <a:blipFill rotWithShape="0">
          <a:blip xmlns:r="http://schemas.openxmlformats.org/officeDocument/2006/relationships" r:embed="rId1"/>
          <a:stretch>
            <a:fillRect/>
          </a:stretch>
        </a:blipFill>
      </dgm:spPr>
    </dgm:pt>
    <dgm:pt modelId="{FE05CB05-068C-498E-ACAA-9120ECBA18CB}" type="pres">
      <dgm:prSet presAssocID="{56559B10-F056-4D74-AE03-C3FD3A4C1190}" presName="space" presStyleCnt="0"/>
      <dgm:spPr/>
    </dgm:pt>
    <dgm:pt modelId="{AA8C618D-0F4B-426F-94B7-C074BD9D3D92}" type="pres">
      <dgm:prSet presAssocID="{56559B10-F056-4D74-AE03-C3FD3A4C1190}" presName="rect1" presStyleLbl="alignAcc1" presStyleIdx="0" presStyleCnt="1"/>
      <dgm:spPr/>
      <dgm:t>
        <a:bodyPr/>
        <a:lstStyle/>
        <a:p>
          <a:endParaRPr lang="es-CO"/>
        </a:p>
      </dgm:t>
    </dgm:pt>
    <dgm:pt modelId="{AAD53CD6-A7E4-480B-A195-524C82426675}" type="pres">
      <dgm:prSet presAssocID="{56559B10-F056-4D74-AE03-C3FD3A4C1190}" presName="rect1ParTx" presStyleLbl="alignAcc1" presStyleIdx="0" presStyleCnt="1">
        <dgm:presLayoutVars>
          <dgm:chMax val="1"/>
          <dgm:bulletEnabled val="1"/>
        </dgm:presLayoutVars>
      </dgm:prSet>
      <dgm:spPr/>
      <dgm:t>
        <a:bodyPr/>
        <a:lstStyle/>
        <a:p>
          <a:endParaRPr lang="es-CO"/>
        </a:p>
      </dgm:t>
    </dgm:pt>
    <dgm:pt modelId="{BFCB94F3-F38B-450C-B6CA-CA969FCD711F}" type="pres">
      <dgm:prSet presAssocID="{56559B10-F056-4D74-AE03-C3FD3A4C1190}" presName="rect1ChTx" presStyleLbl="alignAcc1" presStyleIdx="0" presStyleCnt="1">
        <dgm:presLayoutVars>
          <dgm:bulletEnabled val="1"/>
        </dgm:presLayoutVars>
      </dgm:prSet>
      <dgm:spPr/>
      <dgm:t>
        <a:bodyPr/>
        <a:lstStyle/>
        <a:p>
          <a:endParaRPr lang="es-CO"/>
        </a:p>
      </dgm:t>
    </dgm:pt>
  </dgm:ptLst>
  <dgm:cxnLst>
    <dgm:cxn modelId="{29BC160E-BDEC-4806-8FD2-40F31B8E2E73}" srcId="{EC01DB7D-A6FF-4B27-91B2-339A9DF44DF2}" destId="{56559B10-F056-4D74-AE03-C3FD3A4C1190}" srcOrd="0" destOrd="0" parTransId="{323AD6A5-021F-4191-938B-718222B0397D}" sibTransId="{DF1EF248-7B02-41A6-A7AC-FE5D21006826}"/>
    <dgm:cxn modelId="{14A2B3F5-10B1-4040-9A22-7E4ECF961A5F}" type="presOf" srcId="{BB7A4E04-018E-4C72-8C03-7C80A5890F39}" destId="{BFCB94F3-F38B-450C-B6CA-CA969FCD711F}" srcOrd="0" destOrd="0" presId="urn:microsoft.com/office/officeart/2005/8/layout/target3"/>
    <dgm:cxn modelId="{7E3A72A0-098B-434D-8630-478C0A836E4C}" srcId="{56559B10-F056-4D74-AE03-C3FD3A4C1190}" destId="{BB7A4E04-018E-4C72-8C03-7C80A5890F39}" srcOrd="0" destOrd="0" parTransId="{7D54A386-CC55-4F6D-9630-26F9F9C1FB40}" sibTransId="{691C02EE-5E6C-4E04-914B-DF4A5569A5A0}"/>
    <dgm:cxn modelId="{C0C943A4-D964-47FF-AA86-98795B3DCE7C}" type="presOf" srcId="{56559B10-F056-4D74-AE03-C3FD3A4C1190}" destId="{AAD53CD6-A7E4-480B-A195-524C82426675}" srcOrd="1" destOrd="0" presId="urn:microsoft.com/office/officeart/2005/8/layout/target3"/>
    <dgm:cxn modelId="{D13FB845-5F81-49D3-9D9C-A3595DC44698}" type="presOf" srcId="{56559B10-F056-4D74-AE03-C3FD3A4C1190}" destId="{AA8C618D-0F4B-426F-94B7-C074BD9D3D92}" srcOrd="0" destOrd="0" presId="urn:microsoft.com/office/officeart/2005/8/layout/target3"/>
    <dgm:cxn modelId="{D443C65D-C9E0-41FF-BF0C-86D59CD4A943}" type="presOf" srcId="{EC01DB7D-A6FF-4B27-91B2-339A9DF44DF2}" destId="{6540127C-5A99-421F-A9C4-E15524E4798E}" srcOrd="0" destOrd="0" presId="urn:microsoft.com/office/officeart/2005/8/layout/target3"/>
    <dgm:cxn modelId="{411CA218-680D-4F4B-A4D8-DA13CFDB7E8A}" type="presParOf" srcId="{6540127C-5A99-421F-A9C4-E15524E4798E}" destId="{B64D3BB6-4FB4-47EF-AAAF-09810C717EBA}" srcOrd="0" destOrd="0" presId="urn:microsoft.com/office/officeart/2005/8/layout/target3"/>
    <dgm:cxn modelId="{E4F29C45-16AF-4502-BC9C-837F98CD1758}" type="presParOf" srcId="{6540127C-5A99-421F-A9C4-E15524E4798E}" destId="{FE05CB05-068C-498E-ACAA-9120ECBA18CB}" srcOrd="1" destOrd="0" presId="urn:microsoft.com/office/officeart/2005/8/layout/target3"/>
    <dgm:cxn modelId="{DADC43C5-CC12-4646-AF54-114B1F6DB818}" type="presParOf" srcId="{6540127C-5A99-421F-A9C4-E15524E4798E}" destId="{AA8C618D-0F4B-426F-94B7-C074BD9D3D92}" srcOrd="2" destOrd="0" presId="urn:microsoft.com/office/officeart/2005/8/layout/target3"/>
    <dgm:cxn modelId="{7100A7F4-8200-4182-89FA-2A58C4827D1E}" type="presParOf" srcId="{6540127C-5A99-421F-A9C4-E15524E4798E}" destId="{AAD53CD6-A7E4-480B-A195-524C82426675}" srcOrd="3" destOrd="0" presId="urn:microsoft.com/office/officeart/2005/8/layout/target3"/>
    <dgm:cxn modelId="{671E7A66-C1CB-4C60-9915-52B164E44711}" type="presParOf" srcId="{6540127C-5A99-421F-A9C4-E15524E4798E}" destId="{BFCB94F3-F38B-450C-B6CA-CA969FCD711F}"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6D5B976-0D69-425F-9D0E-875A38D2DE72}"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0420BE76-E221-4F65-85EC-1C779E716CE0}">
      <dgm:prSet/>
      <dgm:spPr/>
      <dgm:t>
        <a:bodyPr/>
        <a:lstStyle/>
        <a:p>
          <a:pPr rtl="0"/>
          <a:r>
            <a:rPr lang="es-CO" b="1" dirty="0" smtClean="0">
              <a:solidFill>
                <a:srgbClr val="FF0000"/>
              </a:solidFill>
            </a:rPr>
            <a:t>(2)</a:t>
          </a:r>
          <a:r>
            <a:rPr lang="es-CO" dirty="0" smtClean="0"/>
            <a:t>. Opinión negativa de su propia capacidad, que influye negativamente de su desempeño real y </a:t>
          </a:r>
          <a:r>
            <a:rPr lang="es-CO" b="1" dirty="0" smtClean="0">
              <a:solidFill>
                <a:srgbClr val="FF0000"/>
              </a:solidFill>
            </a:rPr>
            <a:t>(3),</a:t>
          </a:r>
          <a:r>
            <a:rPr lang="es-CO" dirty="0" smtClean="0"/>
            <a:t> Como creen que no van a poder superar los conflictos, no buscan o no encuentran estrategias de solución.</a:t>
          </a:r>
          <a:endParaRPr lang="es-CO" dirty="0"/>
        </a:p>
      </dgm:t>
    </dgm:pt>
    <dgm:pt modelId="{7536B0E1-60C0-41B1-8DCF-DA5196BD3CB0}" type="parTrans" cxnId="{0F36E897-9E5A-4EF5-9359-6F507775FE05}">
      <dgm:prSet/>
      <dgm:spPr/>
      <dgm:t>
        <a:bodyPr/>
        <a:lstStyle/>
        <a:p>
          <a:endParaRPr lang="es-CO"/>
        </a:p>
      </dgm:t>
    </dgm:pt>
    <dgm:pt modelId="{2EAEA98F-F6DE-4DFF-9C96-AFDED18FFFBC}" type="sibTrans" cxnId="{0F36E897-9E5A-4EF5-9359-6F507775FE05}">
      <dgm:prSet/>
      <dgm:spPr/>
      <dgm:t>
        <a:bodyPr/>
        <a:lstStyle/>
        <a:p>
          <a:endParaRPr lang="es-CO"/>
        </a:p>
      </dgm:t>
    </dgm:pt>
    <dgm:pt modelId="{18E50788-AE74-4A12-8372-721E58423648}">
      <dgm:prSet/>
      <dgm:spPr/>
      <dgm:t>
        <a:bodyPr/>
        <a:lstStyle/>
        <a:p>
          <a:pPr rtl="0"/>
          <a:r>
            <a:rPr lang="es-CO" dirty="0" smtClean="0"/>
            <a:t>Tu debes recordar que Dios creó al hombre con plenas capacidades para obedecer o desobedecer </a:t>
          </a:r>
          <a:r>
            <a:rPr lang="es-CO" b="1" dirty="0" smtClean="0">
              <a:solidFill>
                <a:srgbClr val="FF0000"/>
              </a:solidFill>
            </a:rPr>
            <a:t>(lea Gén.2:16,17)</a:t>
          </a:r>
          <a:r>
            <a:rPr lang="es-CO" dirty="0" smtClean="0"/>
            <a:t>. Por tanto, tu tienes la llave en tus manos, y ya eres un vencedor si le obedeces .  Dios quiere ayudarte, pero no lo hará si tu no lo dejas,</a:t>
          </a:r>
          <a:r>
            <a:rPr lang="es-CO" b="1" dirty="0" smtClean="0">
              <a:solidFill>
                <a:srgbClr val="FF0000"/>
              </a:solidFill>
            </a:rPr>
            <a:t> Apoc.3:20</a:t>
          </a:r>
          <a:r>
            <a:rPr lang="es-CO" dirty="0" smtClean="0"/>
            <a:t> dice: «</a:t>
          </a:r>
          <a:r>
            <a:rPr lang="es-CO" b="1" i="1" dirty="0" smtClean="0"/>
            <a:t>Yo estoy a la puerta y llamo; si alguno oye mi voz y abre la puerta, entraré a él y cenaré con él y él conmigo. </a:t>
          </a:r>
          <a:r>
            <a:rPr lang="es-CO" b="1" i="1" baseline="30000" dirty="0" smtClean="0"/>
            <a:t>21 </a:t>
          </a:r>
          <a:r>
            <a:rPr lang="es-CO" b="1" i="1" dirty="0" smtClean="0"/>
            <a:t>Al vencedor le concederé que se siente conmigo en mi trono,</a:t>
          </a:r>
          <a:r>
            <a:rPr lang="es-CO" b="1" i="1" baseline="30000" dirty="0" smtClean="0"/>
            <a:t> </a:t>
          </a:r>
          <a:r>
            <a:rPr lang="es-CO" b="1" i="1" dirty="0" smtClean="0"/>
            <a:t>así como yo he vencido</a:t>
          </a:r>
          <a:r>
            <a:rPr lang="es-CO" b="1" i="1" baseline="30000" dirty="0" smtClean="0"/>
            <a:t> </a:t>
          </a:r>
          <a:r>
            <a:rPr lang="es-CO" b="1" i="1" dirty="0" smtClean="0"/>
            <a:t>y me he sentado con mi Padre en su trono</a:t>
          </a:r>
          <a:r>
            <a:rPr lang="es-CO" dirty="0" smtClean="0"/>
            <a:t>»</a:t>
          </a:r>
          <a:endParaRPr lang="es-CO" dirty="0"/>
        </a:p>
      </dgm:t>
    </dgm:pt>
    <dgm:pt modelId="{3746B9A1-3D8F-46CD-9171-D5F6E1EA1BF4}" type="parTrans" cxnId="{E57D74B6-F371-42B0-AC8E-F7BE1AD75933}">
      <dgm:prSet/>
      <dgm:spPr/>
      <dgm:t>
        <a:bodyPr/>
        <a:lstStyle/>
        <a:p>
          <a:endParaRPr lang="es-CO"/>
        </a:p>
      </dgm:t>
    </dgm:pt>
    <dgm:pt modelId="{4BD00B82-9592-429B-8FF2-139B603AF328}" type="sibTrans" cxnId="{E57D74B6-F371-42B0-AC8E-F7BE1AD75933}">
      <dgm:prSet/>
      <dgm:spPr/>
      <dgm:t>
        <a:bodyPr/>
        <a:lstStyle/>
        <a:p>
          <a:endParaRPr lang="es-CO"/>
        </a:p>
      </dgm:t>
    </dgm:pt>
    <dgm:pt modelId="{0FB2EE20-8220-4C88-8272-2C6F1E918C19}" type="pres">
      <dgm:prSet presAssocID="{B6D5B976-0D69-425F-9D0E-875A38D2DE72}" presName="Name0" presStyleCnt="0">
        <dgm:presLayoutVars>
          <dgm:chMax val="7"/>
          <dgm:dir/>
          <dgm:animLvl val="lvl"/>
          <dgm:resizeHandles val="exact"/>
        </dgm:presLayoutVars>
      </dgm:prSet>
      <dgm:spPr/>
      <dgm:t>
        <a:bodyPr/>
        <a:lstStyle/>
        <a:p>
          <a:endParaRPr lang="es-CO"/>
        </a:p>
      </dgm:t>
    </dgm:pt>
    <dgm:pt modelId="{DAFBA3DB-3037-4449-ABAA-09D2CCD4BE03}" type="pres">
      <dgm:prSet presAssocID="{0420BE76-E221-4F65-85EC-1C779E716CE0}" presName="circle1" presStyleLbl="node1" presStyleIdx="0" presStyleCnt="1"/>
      <dgm:spPr>
        <a:blipFill rotWithShape="0">
          <a:blip xmlns:r="http://schemas.openxmlformats.org/officeDocument/2006/relationships" r:embed="rId1"/>
          <a:stretch>
            <a:fillRect/>
          </a:stretch>
        </a:blipFill>
      </dgm:spPr>
    </dgm:pt>
    <dgm:pt modelId="{20136457-8867-46CF-9838-FD807777194A}" type="pres">
      <dgm:prSet presAssocID="{0420BE76-E221-4F65-85EC-1C779E716CE0}" presName="space" presStyleCnt="0"/>
      <dgm:spPr/>
    </dgm:pt>
    <dgm:pt modelId="{26B709FB-CF8B-4CA0-9E0B-2F9B703139D5}" type="pres">
      <dgm:prSet presAssocID="{0420BE76-E221-4F65-85EC-1C779E716CE0}" presName="rect1" presStyleLbl="alignAcc1" presStyleIdx="0" presStyleCnt="1"/>
      <dgm:spPr/>
      <dgm:t>
        <a:bodyPr/>
        <a:lstStyle/>
        <a:p>
          <a:endParaRPr lang="es-CO"/>
        </a:p>
      </dgm:t>
    </dgm:pt>
    <dgm:pt modelId="{6A93B68D-5114-4603-8778-869384E3954A}" type="pres">
      <dgm:prSet presAssocID="{0420BE76-E221-4F65-85EC-1C779E716CE0}" presName="rect1ParTx" presStyleLbl="alignAcc1" presStyleIdx="0" presStyleCnt="1">
        <dgm:presLayoutVars>
          <dgm:chMax val="1"/>
          <dgm:bulletEnabled val="1"/>
        </dgm:presLayoutVars>
      </dgm:prSet>
      <dgm:spPr/>
      <dgm:t>
        <a:bodyPr/>
        <a:lstStyle/>
        <a:p>
          <a:endParaRPr lang="es-CO"/>
        </a:p>
      </dgm:t>
    </dgm:pt>
    <dgm:pt modelId="{8D5E5453-7662-4232-9616-7922D7A39040}" type="pres">
      <dgm:prSet presAssocID="{0420BE76-E221-4F65-85EC-1C779E716CE0}" presName="rect1ChTx" presStyleLbl="alignAcc1" presStyleIdx="0" presStyleCnt="1">
        <dgm:presLayoutVars>
          <dgm:bulletEnabled val="1"/>
        </dgm:presLayoutVars>
      </dgm:prSet>
      <dgm:spPr/>
      <dgm:t>
        <a:bodyPr/>
        <a:lstStyle/>
        <a:p>
          <a:endParaRPr lang="es-CO"/>
        </a:p>
      </dgm:t>
    </dgm:pt>
  </dgm:ptLst>
  <dgm:cxnLst>
    <dgm:cxn modelId="{26FBA7B5-99B4-44A1-87F3-0A17587806AF}" type="presOf" srcId="{B6D5B976-0D69-425F-9D0E-875A38D2DE72}" destId="{0FB2EE20-8220-4C88-8272-2C6F1E918C19}" srcOrd="0" destOrd="0" presId="urn:microsoft.com/office/officeart/2005/8/layout/target3"/>
    <dgm:cxn modelId="{0F36E897-9E5A-4EF5-9359-6F507775FE05}" srcId="{B6D5B976-0D69-425F-9D0E-875A38D2DE72}" destId="{0420BE76-E221-4F65-85EC-1C779E716CE0}" srcOrd="0" destOrd="0" parTransId="{7536B0E1-60C0-41B1-8DCF-DA5196BD3CB0}" sibTransId="{2EAEA98F-F6DE-4DFF-9C96-AFDED18FFFBC}"/>
    <dgm:cxn modelId="{11121B79-315D-403A-9AC0-2B4E4EEA4478}" type="presOf" srcId="{0420BE76-E221-4F65-85EC-1C779E716CE0}" destId="{6A93B68D-5114-4603-8778-869384E3954A}" srcOrd="1" destOrd="0" presId="urn:microsoft.com/office/officeart/2005/8/layout/target3"/>
    <dgm:cxn modelId="{066F4F87-0F80-4D11-83A9-6448CFFF500E}" type="presOf" srcId="{0420BE76-E221-4F65-85EC-1C779E716CE0}" destId="{26B709FB-CF8B-4CA0-9E0B-2F9B703139D5}" srcOrd="0" destOrd="0" presId="urn:microsoft.com/office/officeart/2005/8/layout/target3"/>
    <dgm:cxn modelId="{584D660D-E4F0-422E-8BB1-E9BDB1C71BA6}" type="presOf" srcId="{18E50788-AE74-4A12-8372-721E58423648}" destId="{8D5E5453-7662-4232-9616-7922D7A39040}" srcOrd="0" destOrd="0" presId="urn:microsoft.com/office/officeart/2005/8/layout/target3"/>
    <dgm:cxn modelId="{E57D74B6-F371-42B0-AC8E-F7BE1AD75933}" srcId="{0420BE76-E221-4F65-85EC-1C779E716CE0}" destId="{18E50788-AE74-4A12-8372-721E58423648}" srcOrd="0" destOrd="0" parTransId="{3746B9A1-3D8F-46CD-9171-D5F6E1EA1BF4}" sibTransId="{4BD00B82-9592-429B-8FF2-139B603AF328}"/>
    <dgm:cxn modelId="{9A5D7C19-0950-4B1C-8EB4-8529D23D0D83}" type="presParOf" srcId="{0FB2EE20-8220-4C88-8272-2C6F1E918C19}" destId="{DAFBA3DB-3037-4449-ABAA-09D2CCD4BE03}" srcOrd="0" destOrd="0" presId="urn:microsoft.com/office/officeart/2005/8/layout/target3"/>
    <dgm:cxn modelId="{F8BFEAF6-BF97-4578-A44D-ACA02C786E7D}" type="presParOf" srcId="{0FB2EE20-8220-4C88-8272-2C6F1E918C19}" destId="{20136457-8867-46CF-9838-FD807777194A}" srcOrd="1" destOrd="0" presId="urn:microsoft.com/office/officeart/2005/8/layout/target3"/>
    <dgm:cxn modelId="{FC4DDF27-005C-4D4C-B8DC-DD68EF8FBAC8}" type="presParOf" srcId="{0FB2EE20-8220-4C88-8272-2C6F1E918C19}" destId="{26B709FB-CF8B-4CA0-9E0B-2F9B703139D5}" srcOrd="2" destOrd="0" presId="urn:microsoft.com/office/officeart/2005/8/layout/target3"/>
    <dgm:cxn modelId="{CE351686-6EB2-4C02-8ADD-4E5E05D4DC86}" type="presParOf" srcId="{0FB2EE20-8220-4C88-8272-2C6F1E918C19}" destId="{6A93B68D-5114-4603-8778-869384E3954A}" srcOrd="3" destOrd="0" presId="urn:microsoft.com/office/officeart/2005/8/layout/target3"/>
    <dgm:cxn modelId="{C2C2BF52-FD24-4EBA-8BA6-6EC81251C83E}" type="presParOf" srcId="{0FB2EE20-8220-4C88-8272-2C6F1E918C19}" destId="{8D5E5453-7662-4232-9616-7922D7A39040}"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C6FF7E-63CD-4A6D-A289-1480D4403DC8}">
      <dsp:nvSpPr>
        <dsp:cNvPr id="0" name=""/>
        <dsp:cNvSpPr/>
      </dsp:nvSpPr>
      <dsp:spPr>
        <a:xfrm>
          <a:off x="0" y="0"/>
          <a:ext cx="4853136" cy="4853136"/>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EBADC5-54E2-40D8-958E-B53164481D21}">
      <dsp:nvSpPr>
        <dsp:cNvPr id="0" name=""/>
        <dsp:cNvSpPr/>
      </dsp:nvSpPr>
      <dsp:spPr>
        <a:xfrm>
          <a:off x="2426568" y="0"/>
          <a:ext cx="5803032" cy="485313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CO" sz="1800" b="1" kern="1200" dirty="0" smtClean="0">
              <a:solidFill>
                <a:srgbClr val="FF0000"/>
              </a:solidFill>
            </a:rPr>
            <a:t>Gén.3: 1-13,</a:t>
          </a:r>
          <a:r>
            <a:rPr lang="es-CO" sz="1700" kern="1200" dirty="0" smtClean="0"/>
            <a:t> nos dice que después de comer del fruto que Dios les había prohibido comer quedaron desnudos, por tanto, sintieron vergüenza el uno del otro e hicieron tres cosas: </a:t>
          </a:r>
          <a:r>
            <a:rPr lang="es-CO" sz="1700" b="1" kern="1200" dirty="0" smtClean="0">
              <a:solidFill>
                <a:srgbClr val="FF0000"/>
              </a:solidFill>
            </a:rPr>
            <a:t>(1)</a:t>
          </a:r>
          <a:r>
            <a:rPr lang="es-CO" sz="1700" kern="1200" dirty="0" smtClean="0"/>
            <a:t>, «</a:t>
          </a:r>
          <a:r>
            <a:rPr lang="es-CO" sz="1700" b="1" u="sng" kern="1200" dirty="0" smtClean="0"/>
            <a:t>cocieron hojas de higuera de higuera y se las pusieron</a:t>
          </a:r>
          <a:r>
            <a:rPr lang="es-CO" sz="1700" kern="1200" dirty="0" smtClean="0"/>
            <a:t>»,</a:t>
          </a:r>
          <a:r>
            <a:rPr lang="es-CO" sz="1700" kern="1200" dirty="0" smtClean="0">
              <a:solidFill>
                <a:srgbClr val="FF0000"/>
              </a:solidFill>
            </a:rPr>
            <a:t> </a:t>
          </a:r>
          <a:r>
            <a:rPr lang="es-CO" sz="1700" b="1" kern="1200" dirty="0" smtClean="0">
              <a:solidFill>
                <a:srgbClr val="FF0000"/>
              </a:solidFill>
            </a:rPr>
            <a:t>(2)</a:t>
          </a:r>
          <a:r>
            <a:rPr lang="es-CO" sz="1700" kern="1200" dirty="0" smtClean="0"/>
            <a:t>, al oír en andar de Dios que se paseaba por el huerto «</a:t>
          </a:r>
          <a:r>
            <a:rPr lang="es-CO" sz="1700" b="1" u="sng" kern="1200" dirty="0" smtClean="0"/>
            <a:t>el hombre y su esposa se escondieron entre los árboles del huerto</a:t>
          </a:r>
          <a:r>
            <a:rPr lang="es-CO" sz="1700" kern="1200" dirty="0" smtClean="0"/>
            <a:t>»,</a:t>
          </a:r>
          <a:r>
            <a:rPr lang="es-CO" sz="1700" b="1" kern="1200" dirty="0" smtClean="0">
              <a:solidFill>
                <a:srgbClr val="FF0000"/>
              </a:solidFill>
            </a:rPr>
            <a:t> (3)</a:t>
          </a:r>
          <a:r>
            <a:rPr lang="es-CO" sz="1700" kern="1200" dirty="0" smtClean="0"/>
            <a:t>, Adán le echó la culpa a Dios y a Eva diciendo: </a:t>
          </a:r>
          <a:r>
            <a:rPr lang="es-CO" sz="1700" b="1" kern="1200" dirty="0" smtClean="0"/>
            <a:t>«</a:t>
          </a:r>
          <a:r>
            <a:rPr lang="es-CO" sz="1700" b="1" u="sng" kern="1200" dirty="0" smtClean="0"/>
            <a:t>La mujer que me diste por compañera me dio del árbol, y yo com</a:t>
          </a:r>
          <a:r>
            <a:rPr lang="es-CO" sz="1700" u="sng" kern="1200" dirty="0" smtClean="0"/>
            <a:t>í</a:t>
          </a:r>
          <a:r>
            <a:rPr lang="es-CO" sz="1700" kern="1200" dirty="0" smtClean="0"/>
            <a:t>», y Eva respondió: «</a:t>
          </a:r>
          <a:r>
            <a:rPr lang="es-CO" sz="1700" b="1" u="sng" kern="1200" dirty="0" smtClean="0"/>
            <a:t>La serpiente me engañó, y comí</a:t>
          </a:r>
          <a:r>
            <a:rPr lang="es-CO" sz="1700" kern="1200" dirty="0" smtClean="0"/>
            <a:t>». </a:t>
          </a:r>
          <a:endParaRPr lang="es-CO" sz="1700" kern="1200" dirty="0"/>
        </a:p>
      </dsp:txBody>
      <dsp:txXfrm>
        <a:off x="2426568" y="0"/>
        <a:ext cx="2901516" cy="4853136"/>
      </dsp:txXfrm>
    </dsp:sp>
    <dsp:sp modelId="{BBC8CA29-4992-41CC-A7DE-E8F174463BCC}">
      <dsp:nvSpPr>
        <dsp:cNvPr id="0" name=""/>
        <dsp:cNvSpPr/>
      </dsp:nvSpPr>
      <dsp:spPr>
        <a:xfrm>
          <a:off x="5328084" y="0"/>
          <a:ext cx="2901516" cy="485313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228600" lvl="1" indent="-228600" algn="l" defTabSz="1200150" rtl="0">
            <a:lnSpc>
              <a:spcPct val="90000"/>
            </a:lnSpc>
            <a:spcBef>
              <a:spcPct val="0"/>
            </a:spcBef>
            <a:spcAft>
              <a:spcPct val="15000"/>
            </a:spcAft>
            <a:buChar char="••"/>
          </a:pPr>
          <a:r>
            <a:rPr lang="es-CO" sz="2700" kern="1200" dirty="0" smtClean="0"/>
            <a:t>Según ellos, los dos no eran culpables. Desde entonces, ese ha sino el proceder de todos los seres humanos, culparnos los unos a los otros, o sea que, todos tenemos la autoestima baja.</a:t>
          </a:r>
          <a:endParaRPr lang="es-CO" sz="2700" kern="1200" dirty="0"/>
        </a:p>
      </dsp:txBody>
      <dsp:txXfrm>
        <a:off x="5328084" y="0"/>
        <a:ext cx="2901516" cy="48531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4729B85D-1AB9-4594-A556-4DAAD47A4E45}"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BABA98A3-AC12-4E38-AC2B-30BF23A26CA1}" type="slidenum">
              <a:rPr lang="es-CO" smtClean="0"/>
              <a:t>‹Nº›</a:t>
            </a:fld>
            <a:endParaRPr lang="es-CO" dirty="0"/>
          </a:p>
        </p:txBody>
      </p:sp>
    </p:spTree>
    <p:extLst>
      <p:ext uri="{BB962C8B-B14F-4D97-AF65-F5344CB8AC3E}">
        <p14:creationId xmlns:p14="http://schemas.microsoft.com/office/powerpoint/2010/main" val="3101210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4729B85D-1AB9-4594-A556-4DAAD47A4E45}"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BABA98A3-AC12-4E38-AC2B-30BF23A26CA1}" type="slidenum">
              <a:rPr lang="es-CO" smtClean="0"/>
              <a:t>‹Nº›</a:t>
            </a:fld>
            <a:endParaRPr lang="es-CO" dirty="0"/>
          </a:p>
        </p:txBody>
      </p:sp>
    </p:spTree>
    <p:extLst>
      <p:ext uri="{BB962C8B-B14F-4D97-AF65-F5344CB8AC3E}">
        <p14:creationId xmlns:p14="http://schemas.microsoft.com/office/powerpoint/2010/main" val="1390668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4729B85D-1AB9-4594-A556-4DAAD47A4E45}"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BABA98A3-AC12-4E38-AC2B-30BF23A26CA1}" type="slidenum">
              <a:rPr lang="es-CO" smtClean="0"/>
              <a:t>‹Nº›</a:t>
            </a:fld>
            <a:endParaRPr lang="es-CO" dirty="0"/>
          </a:p>
        </p:txBody>
      </p:sp>
    </p:spTree>
    <p:extLst>
      <p:ext uri="{BB962C8B-B14F-4D97-AF65-F5344CB8AC3E}">
        <p14:creationId xmlns:p14="http://schemas.microsoft.com/office/powerpoint/2010/main" val="1977268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4729B85D-1AB9-4594-A556-4DAAD47A4E45}"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BABA98A3-AC12-4E38-AC2B-30BF23A26CA1}" type="slidenum">
              <a:rPr lang="es-CO" smtClean="0"/>
              <a:t>‹Nº›</a:t>
            </a:fld>
            <a:endParaRPr lang="es-CO" dirty="0"/>
          </a:p>
        </p:txBody>
      </p:sp>
    </p:spTree>
    <p:extLst>
      <p:ext uri="{BB962C8B-B14F-4D97-AF65-F5344CB8AC3E}">
        <p14:creationId xmlns:p14="http://schemas.microsoft.com/office/powerpoint/2010/main" val="1973673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4729B85D-1AB9-4594-A556-4DAAD47A4E45}" type="datetimeFigureOut">
              <a:rPr lang="es-CO" smtClean="0"/>
              <a:t>19/09/2013</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BABA98A3-AC12-4E38-AC2B-30BF23A26CA1}" type="slidenum">
              <a:rPr lang="es-CO" smtClean="0"/>
              <a:t>‹Nº›</a:t>
            </a:fld>
            <a:endParaRPr lang="es-CO" dirty="0"/>
          </a:p>
        </p:txBody>
      </p:sp>
    </p:spTree>
    <p:extLst>
      <p:ext uri="{BB962C8B-B14F-4D97-AF65-F5344CB8AC3E}">
        <p14:creationId xmlns:p14="http://schemas.microsoft.com/office/powerpoint/2010/main" val="2753353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4729B85D-1AB9-4594-A556-4DAAD47A4E45}" type="datetimeFigureOut">
              <a:rPr lang="es-CO" smtClean="0"/>
              <a:t>19/09/2013</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BABA98A3-AC12-4E38-AC2B-30BF23A26CA1}" type="slidenum">
              <a:rPr lang="es-CO" smtClean="0"/>
              <a:t>‹Nº›</a:t>
            </a:fld>
            <a:endParaRPr lang="es-CO" dirty="0"/>
          </a:p>
        </p:txBody>
      </p:sp>
    </p:spTree>
    <p:extLst>
      <p:ext uri="{BB962C8B-B14F-4D97-AF65-F5344CB8AC3E}">
        <p14:creationId xmlns:p14="http://schemas.microsoft.com/office/powerpoint/2010/main" val="1815073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729B85D-1AB9-4594-A556-4DAAD47A4E45}" type="datetimeFigureOut">
              <a:rPr lang="es-CO" smtClean="0"/>
              <a:t>19/09/2013</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BABA98A3-AC12-4E38-AC2B-30BF23A26CA1}" type="slidenum">
              <a:rPr lang="es-CO" smtClean="0"/>
              <a:t>‹Nº›</a:t>
            </a:fld>
            <a:endParaRPr lang="es-CO" dirty="0"/>
          </a:p>
        </p:txBody>
      </p:sp>
    </p:spTree>
    <p:extLst>
      <p:ext uri="{BB962C8B-B14F-4D97-AF65-F5344CB8AC3E}">
        <p14:creationId xmlns:p14="http://schemas.microsoft.com/office/powerpoint/2010/main" val="1047199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729B85D-1AB9-4594-A556-4DAAD47A4E45}"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BABA98A3-AC12-4E38-AC2B-30BF23A26CA1}" type="slidenum">
              <a:rPr lang="es-CO" smtClean="0"/>
              <a:t>‹Nº›</a:t>
            </a:fld>
            <a:endParaRPr lang="es-CO" dirty="0"/>
          </a:p>
        </p:txBody>
      </p:sp>
    </p:spTree>
    <p:extLst>
      <p:ext uri="{BB962C8B-B14F-4D97-AF65-F5344CB8AC3E}">
        <p14:creationId xmlns:p14="http://schemas.microsoft.com/office/powerpoint/2010/main" val="50578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729B85D-1AB9-4594-A556-4DAAD47A4E45}"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BABA98A3-AC12-4E38-AC2B-30BF23A26CA1}" type="slidenum">
              <a:rPr lang="es-CO" smtClean="0"/>
              <a:t>‹Nº›</a:t>
            </a:fld>
            <a:endParaRPr lang="es-CO" dirty="0"/>
          </a:p>
        </p:txBody>
      </p:sp>
    </p:spTree>
    <p:extLst>
      <p:ext uri="{BB962C8B-B14F-4D97-AF65-F5344CB8AC3E}">
        <p14:creationId xmlns:p14="http://schemas.microsoft.com/office/powerpoint/2010/main" val="2823664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4729B85D-1AB9-4594-A556-4DAAD47A4E45}"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BABA98A3-AC12-4E38-AC2B-30BF23A26CA1}" type="slidenum">
              <a:rPr lang="es-CO" smtClean="0"/>
              <a:t>‹Nº›</a:t>
            </a:fld>
            <a:endParaRPr lang="es-CO" dirty="0"/>
          </a:p>
        </p:txBody>
      </p:sp>
    </p:spTree>
    <p:extLst>
      <p:ext uri="{BB962C8B-B14F-4D97-AF65-F5344CB8AC3E}">
        <p14:creationId xmlns:p14="http://schemas.microsoft.com/office/powerpoint/2010/main" val="3480866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4729B85D-1AB9-4594-A556-4DAAD47A4E45}"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BABA98A3-AC12-4E38-AC2B-30BF23A26CA1}" type="slidenum">
              <a:rPr lang="es-CO" smtClean="0"/>
              <a:t>‹Nº›</a:t>
            </a:fld>
            <a:endParaRPr lang="es-CO" dirty="0"/>
          </a:p>
        </p:txBody>
      </p:sp>
    </p:spTree>
    <p:extLst>
      <p:ext uri="{BB962C8B-B14F-4D97-AF65-F5344CB8AC3E}">
        <p14:creationId xmlns:p14="http://schemas.microsoft.com/office/powerpoint/2010/main" val="659269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29B85D-1AB9-4594-A556-4DAAD47A4E45}" type="datetimeFigureOut">
              <a:rPr lang="es-CO" smtClean="0"/>
              <a:t>19/09/2013</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BA98A3-AC12-4E38-AC2B-30BF23A26CA1}" type="slidenum">
              <a:rPr lang="es-CO" smtClean="0"/>
              <a:t>‹Nº›</a:t>
            </a:fld>
            <a:endParaRPr lang="es-CO" dirty="0"/>
          </a:p>
        </p:txBody>
      </p:sp>
    </p:spTree>
    <p:extLst>
      <p:ext uri="{BB962C8B-B14F-4D97-AF65-F5344CB8AC3E}">
        <p14:creationId xmlns:p14="http://schemas.microsoft.com/office/powerpoint/2010/main" val="4078511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2345" y="620688"/>
            <a:ext cx="8856984" cy="1431032"/>
          </a:xfrm>
        </p:spPr>
        <p:txBody>
          <a:bodyPr>
            <a:normAutofit/>
          </a:bodyPr>
          <a:lstStyle/>
          <a:p>
            <a:r>
              <a:rPr lang="es-CO" dirty="0" smtClean="0">
                <a:latin typeface="Algerian" pitchFamily="82" charset="0"/>
              </a:rPr>
              <a:t>Y </a:t>
            </a:r>
            <a:r>
              <a:rPr lang="es-CO" smtClean="0">
                <a:latin typeface="Algerian" pitchFamily="82" charset="0"/>
              </a:rPr>
              <a:t>los bendijo dios</a:t>
            </a:r>
            <a:r>
              <a:rPr lang="es-CO" sz="8000" smtClean="0">
                <a:latin typeface="Algerian" pitchFamily="82" charset="0"/>
              </a:rPr>
              <a:t>: </a:t>
            </a:r>
            <a:r>
              <a:rPr lang="es-CO" sz="4000" dirty="0">
                <a:latin typeface="Algerian" pitchFamily="82" charset="0"/>
              </a:rPr>
              <a:t>Clase </a:t>
            </a:r>
            <a:r>
              <a:rPr lang="es-CO" sz="4000" dirty="0" smtClean="0">
                <a:latin typeface="Algerian" pitchFamily="82" charset="0"/>
              </a:rPr>
              <a:t>15</a:t>
            </a:r>
            <a:endParaRPr lang="es-CO" dirty="0"/>
          </a:p>
        </p:txBody>
      </p:sp>
      <p:sp>
        <p:nvSpPr>
          <p:cNvPr id="4" name="3 Rectángulo"/>
          <p:cNvSpPr/>
          <p:nvPr/>
        </p:nvSpPr>
        <p:spPr>
          <a:xfrm>
            <a:off x="752759" y="2492896"/>
            <a:ext cx="7490522" cy="584775"/>
          </a:xfrm>
          <a:prstGeom prst="rect">
            <a:avLst/>
          </a:prstGeom>
        </p:spPr>
        <p:txBody>
          <a:bodyPr wrap="square">
            <a:spAutoFit/>
          </a:bodyPr>
          <a:lstStyle/>
          <a:p>
            <a:pPr algn="ctr"/>
            <a:r>
              <a:rPr lang="es-CO" sz="3200" b="1" i="1" dirty="0">
                <a:solidFill>
                  <a:srgbClr val="0070C0"/>
                </a:solidFill>
              </a:rPr>
              <a:t>Una carrera para ejercer todos los día</a:t>
            </a:r>
          </a:p>
        </p:txBody>
      </p:sp>
      <p:sp>
        <p:nvSpPr>
          <p:cNvPr id="5" name="4 Rectángulo"/>
          <p:cNvSpPr/>
          <p:nvPr/>
        </p:nvSpPr>
        <p:spPr>
          <a:xfrm>
            <a:off x="357560" y="3501008"/>
            <a:ext cx="8280920" cy="2554545"/>
          </a:xfrm>
          <a:prstGeom prst="rect">
            <a:avLst/>
          </a:prstGeom>
        </p:spPr>
        <p:txBody>
          <a:bodyPr wrap="square">
            <a:spAutoFit/>
          </a:bodyPr>
          <a:lstStyle/>
          <a:p>
            <a:r>
              <a:rPr lang="es-CO" sz="4400" dirty="0" smtClean="0"/>
              <a:t>       Tema: </a:t>
            </a:r>
            <a:r>
              <a:rPr lang="es-CO" sz="7200" dirty="0" smtClean="0">
                <a:solidFill>
                  <a:srgbClr val="FF0000"/>
                </a:solidFill>
              </a:rPr>
              <a:t>Querido yo,</a:t>
            </a:r>
          </a:p>
          <a:p>
            <a:r>
              <a:rPr lang="es-CO" sz="7200" dirty="0" smtClean="0">
                <a:solidFill>
                  <a:srgbClr val="FF0000"/>
                </a:solidFill>
              </a:rPr>
              <a:t> </a:t>
            </a:r>
            <a:r>
              <a:rPr lang="es-CO" sz="7200" b="1" dirty="0" smtClean="0">
                <a:solidFill>
                  <a:srgbClr val="FF0000"/>
                </a:solidFill>
              </a:rPr>
              <a:t>¡</a:t>
            </a:r>
            <a:r>
              <a:rPr lang="es-CO" sz="8800" b="1" dirty="0" smtClean="0">
                <a:solidFill>
                  <a:srgbClr val="FF0000"/>
                </a:solidFill>
              </a:rPr>
              <a:t>Te quiero!</a:t>
            </a:r>
            <a:endParaRPr lang="es-CO" sz="34400" b="1" i="1" dirty="0" smtClean="0">
              <a:solidFill>
                <a:srgbClr val="FF0000"/>
              </a:solidFill>
              <a:latin typeface="Agency FB" pitchFamily="34" charset="0"/>
            </a:endParaRPr>
          </a:p>
        </p:txBody>
      </p:sp>
    </p:spTree>
    <p:extLst>
      <p:ext uri="{BB962C8B-B14F-4D97-AF65-F5344CB8AC3E}">
        <p14:creationId xmlns:p14="http://schemas.microsoft.com/office/powerpoint/2010/main" val="27643594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wipe(down)">
                                      <p:cBhvr>
                                        <p:cTn id="25" dur="580">
                                          <p:stCondLst>
                                            <p:cond delay="0"/>
                                          </p:stCondLst>
                                        </p:cTn>
                                        <p:tgtEl>
                                          <p:spTgt spid="5">
                                            <p:txEl>
                                              <p:pRg st="1" end="1"/>
                                            </p:txEl>
                                          </p:spTgt>
                                        </p:tgtEl>
                                      </p:cBhvr>
                                    </p:animEffect>
                                    <p:anim calcmode="lin" valueType="num">
                                      <p:cBhvr>
                                        <p:cTn id="26" dur="1822" tmFilter="0,0; 0.14,0.36; 0.43,0.73; 0.71,0.91; 1.0,1.0">
                                          <p:stCondLst>
                                            <p:cond delay="0"/>
                                          </p:stCondLst>
                                        </p:cTn>
                                        <p:tgtEl>
                                          <p:spTgt spid="5">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xEl>
                                              <p:pRg st="1" end="1"/>
                                            </p:txEl>
                                          </p:spTgt>
                                        </p:tgtEl>
                                      </p:cBhvr>
                                      <p:to x="100000" y="60000"/>
                                    </p:animScale>
                                    <p:animScale>
                                      <p:cBhvr>
                                        <p:cTn id="32" dur="166" decel="50000">
                                          <p:stCondLst>
                                            <p:cond delay="676"/>
                                          </p:stCondLst>
                                        </p:cTn>
                                        <p:tgtEl>
                                          <p:spTgt spid="5">
                                            <p:txEl>
                                              <p:pRg st="1" end="1"/>
                                            </p:txEl>
                                          </p:spTgt>
                                        </p:tgtEl>
                                      </p:cBhvr>
                                      <p:to x="100000" y="100000"/>
                                    </p:animScale>
                                    <p:animScale>
                                      <p:cBhvr>
                                        <p:cTn id="33" dur="26">
                                          <p:stCondLst>
                                            <p:cond delay="1312"/>
                                          </p:stCondLst>
                                        </p:cTn>
                                        <p:tgtEl>
                                          <p:spTgt spid="5">
                                            <p:txEl>
                                              <p:pRg st="1" end="1"/>
                                            </p:txEl>
                                          </p:spTgt>
                                        </p:tgtEl>
                                      </p:cBhvr>
                                      <p:to x="100000" y="80000"/>
                                    </p:animScale>
                                    <p:animScale>
                                      <p:cBhvr>
                                        <p:cTn id="34" dur="166" decel="50000">
                                          <p:stCondLst>
                                            <p:cond delay="1338"/>
                                          </p:stCondLst>
                                        </p:cTn>
                                        <p:tgtEl>
                                          <p:spTgt spid="5">
                                            <p:txEl>
                                              <p:pRg st="1" end="1"/>
                                            </p:txEl>
                                          </p:spTgt>
                                        </p:tgtEl>
                                      </p:cBhvr>
                                      <p:to x="100000" y="100000"/>
                                    </p:animScale>
                                    <p:animScale>
                                      <p:cBhvr>
                                        <p:cTn id="35" dur="26">
                                          <p:stCondLst>
                                            <p:cond delay="1642"/>
                                          </p:stCondLst>
                                        </p:cTn>
                                        <p:tgtEl>
                                          <p:spTgt spid="5">
                                            <p:txEl>
                                              <p:pRg st="1" end="1"/>
                                            </p:txEl>
                                          </p:spTgt>
                                        </p:tgtEl>
                                      </p:cBhvr>
                                      <p:to x="100000" y="90000"/>
                                    </p:animScale>
                                    <p:animScale>
                                      <p:cBhvr>
                                        <p:cTn id="36" dur="166" decel="50000">
                                          <p:stCondLst>
                                            <p:cond delay="1668"/>
                                          </p:stCondLst>
                                        </p:cTn>
                                        <p:tgtEl>
                                          <p:spTgt spid="5">
                                            <p:txEl>
                                              <p:pRg st="1" end="1"/>
                                            </p:txEl>
                                          </p:spTgt>
                                        </p:tgtEl>
                                      </p:cBhvr>
                                      <p:to x="100000" y="100000"/>
                                    </p:animScale>
                                    <p:animScale>
                                      <p:cBhvr>
                                        <p:cTn id="37" dur="26">
                                          <p:stCondLst>
                                            <p:cond delay="1808"/>
                                          </p:stCondLst>
                                        </p:cTn>
                                        <p:tgtEl>
                                          <p:spTgt spid="5">
                                            <p:txEl>
                                              <p:pRg st="1" end="1"/>
                                            </p:txEl>
                                          </p:spTgt>
                                        </p:tgtEl>
                                      </p:cBhvr>
                                      <p:to x="100000" y="95000"/>
                                    </p:animScale>
                                    <p:animScale>
                                      <p:cBhvr>
                                        <p:cTn id="38" dur="166" decel="50000">
                                          <p:stCondLst>
                                            <p:cond delay="1834"/>
                                          </p:stCondLst>
                                        </p:cTn>
                                        <p:tgtEl>
                                          <p:spTgt spid="5">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1" nodeType="click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animEffect transition="in" filter="fade">
                                      <p:cBhvr>
                                        <p:cTn id="43" dur="1000"/>
                                        <p:tgtEl>
                                          <p:spTgt spid="5">
                                            <p:txEl>
                                              <p:pRg st="0" end="0"/>
                                            </p:txEl>
                                          </p:spTgt>
                                        </p:tgtEl>
                                      </p:cBhvr>
                                    </p:animEffect>
                                    <p:anim calcmode="lin" valueType="num">
                                      <p:cBhvr>
                                        <p:cTn id="4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1" nodeType="clickEffect">
                                  <p:stCondLst>
                                    <p:cond delay="0"/>
                                  </p:stCondLst>
                                  <p:childTnLst>
                                    <p:set>
                                      <p:cBhvr>
                                        <p:cTn id="49" dur="1" fill="hold">
                                          <p:stCondLst>
                                            <p:cond delay="0"/>
                                          </p:stCondLst>
                                        </p:cTn>
                                        <p:tgtEl>
                                          <p:spTgt spid="5">
                                            <p:txEl>
                                              <p:pRg st="1" end="1"/>
                                            </p:txEl>
                                          </p:spTgt>
                                        </p:tgtEl>
                                        <p:attrNameLst>
                                          <p:attrName>style.visibility</p:attrName>
                                        </p:attrNameLst>
                                      </p:cBhvr>
                                      <p:to>
                                        <p:strVal val="visible"/>
                                      </p:to>
                                    </p:set>
                                    <p:animEffect transition="in" filter="fade">
                                      <p:cBhvr>
                                        <p:cTn id="50" dur="1000"/>
                                        <p:tgtEl>
                                          <p:spTgt spid="5">
                                            <p:txEl>
                                              <p:pRg st="1" end="1"/>
                                            </p:txEl>
                                          </p:spTgt>
                                        </p:tgtEl>
                                      </p:cBhvr>
                                    </p:animEffect>
                                    <p:anim calcmode="lin" valueType="num">
                                      <p:cBhvr>
                                        <p:cTn id="51"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52"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5" grpId="1"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solidFill>
                  <a:srgbClr val="0070C0"/>
                </a:solidFill>
                <a:latin typeface="Agency FB" pitchFamily="34" charset="0"/>
              </a:rPr>
              <a:t>Autoestima para el día a día</a:t>
            </a:r>
            <a:endParaRPr lang="es-CO" b="1" i="1" dirty="0">
              <a:solidFill>
                <a:srgbClr val="0070C0"/>
              </a:solidFill>
              <a:latin typeface="Agency FB" pitchFamily="34" charset="0"/>
            </a:endParaRPr>
          </a:p>
        </p:txBody>
      </p:sp>
      <p:sp>
        <p:nvSpPr>
          <p:cNvPr id="3" name="2 Marcador de contenido"/>
          <p:cNvSpPr>
            <a:spLocks noGrp="1"/>
          </p:cNvSpPr>
          <p:nvPr>
            <p:ph sz="half" idx="1"/>
          </p:nvPr>
        </p:nvSpPr>
        <p:spPr>
          <a:xfrm>
            <a:off x="457200" y="1600200"/>
            <a:ext cx="3610744" cy="4525963"/>
          </a:xfrm>
        </p:spPr>
        <p:txBody>
          <a:bodyPr>
            <a:normAutofit fontScale="77500" lnSpcReduction="20000"/>
          </a:bodyPr>
          <a:lstStyle/>
          <a:p>
            <a:pPr marL="0" indent="0" algn="r">
              <a:buNone/>
            </a:pPr>
            <a:r>
              <a:rPr lang="es-CO" i="1" dirty="0" smtClean="0">
                <a:solidFill>
                  <a:srgbClr val="002060"/>
                </a:solidFill>
              </a:rPr>
              <a:t>Las personas con baja autoestima están pendientes de cada gasto, acción y pensamiento que tienen y lo que están comparando con el modelo de lo que «deberían ser» y de lo que los demás esperan que sean. Estos modelos han sido construidos por ellas, por gente influyente en sus vidas o por los medios de comunicación. </a:t>
            </a:r>
            <a:endParaRPr lang="es-CO" i="1" dirty="0">
              <a:solidFill>
                <a:srgbClr val="002060"/>
              </a:solidFill>
            </a:endParaRPr>
          </a:p>
        </p:txBody>
      </p:sp>
      <p:sp>
        <p:nvSpPr>
          <p:cNvPr id="4" name="3 Marcador de contenido"/>
          <p:cNvSpPr>
            <a:spLocks noGrp="1"/>
          </p:cNvSpPr>
          <p:nvPr>
            <p:ph sz="half" idx="2"/>
          </p:nvPr>
        </p:nvSpPr>
        <p:spPr>
          <a:xfrm>
            <a:off x="5076056" y="1600200"/>
            <a:ext cx="3610744" cy="4525963"/>
          </a:xfrm>
        </p:spPr>
        <p:txBody>
          <a:bodyPr>
            <a:normAutofit fontScale="77500" lnSpcReduction="20000"/>
          </a:bodyPr>
          <a:lstStyle/>
          <a:p>
            <a:pPr marL="0" indent="0">
              <a:buNone/>
            </a:pPr>
            <a:r>
              <a:rPr lang="es-CO" i="1" dirty="0" smtClean="0">
                <a:solidFill>
                  <a:srgbClr val="002060"/>
                </a:solidFill>
              </a:rPr>
              <a:t>La autoestima es un concepto utilizado en psicología para referirse a la valoración y el aprecio que cada persona siente por si misma. Además, se relaciona con términos como la autoimagen y el auto concepto: cómo se ve alguien y cómo se describe. La autoestima tiene que ver con la satisfacción con lo que sentimos que somos y si nuestra imagen real se acerca de manera suficiente a la ideal.</a:t>
            </a:r>
            <a:endParaRPr lang="es-CO" i="1" dirty="0">
              <a:solidFill>
                <a:srgbClr val="002060"/>
              </a:solidFill>
            </a:endParaRPr>
          </a:p>
        </p:txBody>
      </p:sp>
      <p:sp>
        <p:nvSpPr>
          <p:cNvPr id="5" name="4 Abrir llave"/>
          <p:cNvSpPr/>
          <p:nvPr/>
        </p:nvSpPr>
        <p:spPr>
          <a:xfrm>
            <a:off x="4644008" y="1628800"/>
            <a:ext cx="515488" cy="410445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Cerrar llave"/>
          <p:cNvSpPr/>
          <p:nvPr/>
        </p:nvSpPr>
        <p:spPr>
          <a:xfrm>
            <a:off x="3923928" y="1628800"/>
            <a:ext cx="576065" cy="410445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4130359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0070C0"/>
                </a:solidFill>
                <a:latin typeface="Agency FB" pitchFamily="34" charset="0"/>
              </a:rPr>
              <a:t>Analicemos el valor que tenemos a la luz de la Palabra de Dios</a:t>
            </a:r>
            <a:endParaRPr lang="es-CO" b="1" i="1" dirty="0">
              <a:solidFill>
                <a:srgbClr val="0070C0"/>
              </a:solidFill>
              <a:latin typeface="Agency FB" pitchFamily="34" charset="0"/>
            </a:endParaRPr>
          </a:p>
        </p:txBody>
      </p:sp>
      <p:sp>
        <p:nvSpPr>
          <p:cNvPr id="5" name="4 Marcador de contenido"/>
          <p:cNvSpPr>
            <a:spLocks noGrp="1"/>
          </p:cNvSpPr>
          <p:nvPr>
            <p:ph idx="1"/>
          </p:nvPr>
        </p:nvSpPr>
        <p:spPr>
          <a:xfrm>
            <a:off x="457200" y="1600200"/>
            <a:ext cx="8229600" cy="460648"/>
          </a:xfrm>
        </p:spPr>
        <p:txBody>
          <a:bodyPr>
            <a:normAutofit fontScale="85000" lnSpcReduction="20000"/>
          </a:bodyPr>
          <a:lstStyle/>
          <a:p>
            <a:pPr marL="0" indent="0" algn="ctr">
              <a:buNone/>
            </a:pPr>
            <a:r>
              <a:rPr lang="es-CO" b="1" dirty="0" smtClean="0">
                <a:solidFill>
                  <a:srgbClr val="FF0000"/>
                </a:solidFill>
              </a:rPr>
              <a:t>¿Porqué nos estima Dios?</a:t>
            </a:r>
          </a:p>
        </p:txBody>
      </p:sp>
      <p:sp>
        <p:nvSpPr>
          <p:cNvPr id="4" name="3 Rectángulo redondeado"/>
          <p:cNvSpPr/>
          <p:nvPr/>
        </p:nvSpPr>
        <p:spPr>
          <a:xfrm>
            <a:off x="1907704" y="2132856"/>
            <a:ext cx="7056784" cy="2016224"/>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2000" dirty="0">
                <a:solidFill>
                  <a:srgbClr val="002060"/>
                </a:solidFill>
              </a:rPr>
              <a:t>Veamos nuestro origen:</a:t>
            </a:r>
            <a:r>
              <a:rPr lang="es-CO" sz="2000" b="1" dirty="0">
                <a:solidFill>
                  <a:srgbClr val="FF0000"/>
                </a:solidFill>
              </a:rPr>
              <a:t> Génesis 1:26,27.</a:t>
            </a:r>
            <a:r>
              <a:rPr lang="es-CO" sz="2000" b="1" baseline="30000" dirty="0"/>
              <a:t> </a:t>
            </a:r>
            <a:r>
              <a:rPr lang="es-CO" sz="2000" dirty="0">
                <a:solidFill>
                  <a:srgbClr val="002060"/>
                </a:solidFill>
              </a:rPr>
              <a:t>Entonces dijo Dios: «Hagamos al hombre a </a:t>
            </a:r>
            <a:r>
              <a:rPr lang="es-CO" sz="2000" b="1" dirty="0">
                <a:solidFill>
                  <a:srgbClr val="002060"/>
                </a:solidFill>
              </a:rPr>
              <a:t>nuestra imagen</a:t>
            </a:r>
            <a:r>
              <a:rPr lang="es-CO" sz="2000" dirty="0">
                <a:solidFill>
                  <a:srgbClr val="002060"/>
                </a:solidFill>
              </a:rPr>
              <a:t>, conforme a </a:t>
            </a:r>
            <a:r>
              <a:rPr lang="es-CO" sz="2000" b="1" dirty="0">
                <a:solidFill>
                  <a:srgbClr val="002060"/>
                </a:solidFill>
              </a:rPr>
              <a:t>nuestra semejanza;</a:t>
            </a:r>
            <a:r>
              <a:rPr lang="es-CO" sz="2000" dirty="0">
                <a:solidFill>
                  <a:srgbClr val="002060"/>
                </a:solidFill>
              </a:rPr>
              <a:t> y tenga potestad sobre los peces del mar, las aves de los cielos y las bestias, sobre toda la tierra y sobre todo animal que se arrastra sobre la tierra». </a:t>
            </a:r>
            <a:r>
              <a:rPr lang="es-CO" sz="2000" b="1" baseline="30000" dirty="0">
                <a:solidFill>
                  <a:srgbClr val="002060"/>
                </a:solidFill>
              </a:rPr>
              <a:t>27 </a:t>
            </a:r>
            <a:r>
              <a:rPr lang="es-CO" sz="2000" dirty="0">
                <a:solidFill>
                  <a:srgbClr val="002060"/>
                </a:solidFill>
              </a:rPr>
              <a:t>Y creó Dios al hombre</a:t>
            </a:r>
            <a:r>
              <a:rPr lang="es-CO" sz="2000" baseline="30000" dirty="0">
                <a:solidFill>
                  <a:srgbClr val="002060"/>
                </a:solidFill>
              </a:rPr>
              <a:t> </a:t>
            </a:r>
            <a:r>
              <a:rPr lang="es-CO" sz="2000" dirty="0">
                <a:solidFill>
                  <a:srgbClr val="002060"/>
                </a:solidFill>
              </a:rPr>
              <a:t>a </a:t>
            </a:r>
            <a:r>
              <a:rPr lang="es-CO" sz="2000" b="1" dirty="0" smtClean="0">
                <a:solidFill>
                  <a:srgbClr val="002060"/>
                </a:solidFill>
              </a:rPr>
              <a:t>SU IMAGEN</a:t>
            </a:r>
            <a:r>
              <a:rPr lang="es-CO" sz="2000" dirty="0" smtClean="0">
                <a:solidFill>
                  <a:srgbClr val="002060"/>
                </a:solidFill>
              </a:rPr>
              <a:t>,</a:t>
            </a:r>
            <a:r>
              <a:rPr lang="es-CO" sz="2000" baseline="30000" dirty="0" smtClean="0">
                <a:solidFill>
                  <a:srgbClr val="002060"/>
                </a:solidFill>
              </a:rPr>
              <a:t> </a:t>
            </a:r>
            <a:r>
              <a:rPr lang="es-CO" sz="2000" dirty="0">
                <a:solidFill>
                  <a:srgbClr val="002060"/>
                </a:solidFill>
              </a:rPr>
              <a:t>a </a:t>
            </a:r>
            <a:r>
              <a:rPr lang="es-CO" sz="2000" b="1" dirty="0" smtClean="0">
                <a:solidFill>
                  <a:srgbClr val="002060"/>
                </a:solidFill>
              </a:rPr>
              <a:t>IMAGEN DE DIOS LO CREÓ; VARÓN Y HEMBRA LOS CREÓ.</a:t>
            </a:r>
            <a:endParaRPr lang="es-CO" sz="2000" b="1" dirty="0">
              <a:solidFill>
                <a:srgbClr val="FF0000"/>
              </a:solidFill>
            </a:endParaRPr>
          </a:p>
        </p:txBody>
      </p:sp>
      <p:sp>
        <p:nvSpPr>
          <p:cNvPr id="6" name="5 Rectángulo redondeado"/>
          <p:cNvSpPr/>
          <p:nvPr/>
        </p:nvSpPr>
        <p:spPr>
          <a:xfrm>
            <a:off x="323528" y="4293096"/>
            <a:ext cx="8640960" cy="2210544"/>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2400" dirty="0">
                <a:solidFill>
                  <a:srgbClr val="002060"/>
                </a:solidFill>
              </a:rPr>
              <a:t>Aquí encontramos dos puntos muy importantes: </a:t>
            </a:r>
            <a:r>
              <a:rPr lang="es-CO" sz="2800" b="1" dirty="0">
                <a:solidFill>
                  <a:srgbClr val="FF0000"/>
                </a:solidFill>
              </a:rPr>
              <a:t>(1)</a:t>
            </a:r>
            <a:r>
              <a:rPr lang="es-CO" sz="2400" dirty="0">
                <a:solidFill>
                  <a:srgbClr val="002060"/>
                </a:solidFill>
              </a:rPr>
              <a:t>, Que fuimos creados </a:t>
            </a:r>
            <a:r>
              <a:rPr lang="es-CO" sz="2400" b="1" dirty="0" smtClean="0">
                <a:solidFill>
                  <a:srgbClr val="002060"/>
                </a:solidFill>
              </a:rPr>
              <a:t>DIRECTAMENTE</a:t>
            </a:r>
            <a:r>
              <a:rPr lang="es-CO" sz="2400" dirty="0" smtClean="0">
                <a:solidFill>
                  <a:srgbClr val="002060"/>
                </a:solidFill>
              </a:rPr>
              <a:t> </a:t>
            </a:r>
            <a:r>
              <a:rPr lang="es-CO" sz="2400" dirty="0">
                <a:solidFill>
                  <a:srgbClr val="002060"/>
                </a:solidFill>
              </a:rPr>
              <a:t>por </a:t>
            </a:r>
            <a:r>
              <a:rPr lang="es-CO" sz="2400" dirty="0" smtClean="0">
                <a:solidFill>
                  <a:srgbClr val="002060"/>
                </a:solidFill>
              </a:rPr>
              <a:t>Dios </a:t>
            </a:r>
            <a:r>
              <a:rPr lang="es-CO" sz="2400" dirty="0" smtClean="0">
                <a:solidFill>
                  <a:srgbClr val="FF0000"/>
                </a:solidFill>
              </a:rPr>
              <a:t>(Lea </a:t>
            </a:r>
            <a:r>
              <a:rPr lang="es-CO" sz="2400" dirty="0">
                <a:solidFill>
                  <a:srgbClr val="FF0000"/>
                </a:solidFill>
              </a:rPr>
              <a:t>Ge.2:7</a:t>
            </a:r>
            <a:r>
              <a:rPr lang="es-CO" sz="2400" dirty="0" smtClean="0">
                <a:solidFill>
                  <a:srgbClr val="FF0000"/>
                </a:solidFill>
              </a:rPr>
              <a:t>). </a:t>
            </a:r>
            <a:r>
              <a:rPr lang="es-CO" sz="2400" dirty="0" smtClean="0">
                <a:solidFill>
                  <a:srgbClr val="002060"/>
                </a:solidFill>
              </a:rPr>
              <a:t>Fuimos creados </a:t>
            </a:r>
            <a:r>
              <a:rPr lang="es-CO" sz="2400" b="1" dirty="0" smtClean="0">
                <a:solidFill>
                  <a:srgbClr val="002060"/>
                </a:solidFill>
              </a:rPr>
              <a:t>PARECIDOS</a:t>
            </a:r>
            <a:r>
              <a:rPr lang="es-CO" sz="2400" dirty="0" smtClean="0">
                <a:solidFill>
                  <a:srgbClr val="002060"/>
                </a:solidFill>
              </a:rPr>
              <a:t> </a:t>
            </a:r>
            <a:r>
              <a:rPr lang="es-CO" sz="2400" dirty="0">
                <a:solidFill>
                  <a:srgbClr val="002060"/>
                </a:solidFill>
              </a:rPr>
              <a:t>a Dios tanto física como espiritualmente </a:t>
            </a:r>
            <a:r>
              <a:rPr lang="es-CO" sz="2800" b="1" dirty="0">
                <a:solidFill>
                  <a:srgbClr val="FF0000"/>
                </a:solidFill>
              </a:rPr>
              <a:t>(2)</a:t>
            </a:r>
            <a:r>
              <a:rPr lang="es-CO" sz="2400" dirty="0">
                <a:solidFill>
                  <a:srgbClr val="002060"/>
                </a:solidFill>
              </a:rPr>
              <a:t>,  Que fuimos dotados con una capacidad superior a la </a:t>
            </a:r>
            <a:r>
              <a:rPr lang="es-CO" sz="2400" dirty="0" smtClean="0">
                <a:solidFill>
                  <a:srgbClr val="002060"/>
                </a:solidFill>
              </a:rPr>
              <a:t>del </a:t>
            </a:r>
            <a:r>
              <a:rPr lang="es-CO" sz="2400" dirty="0">
                <a:solidFill>
                  <a:srgbClr val="002060"/>
                </a:solidFill>
              </a:rPr>
              <a:t>resto de la </a:t>
            </a:r>
            <a:r>
              <a:rPr lang="es-CO" sz="2400" dirty="0" smtClean="0">
                <a:solidFill>
                  <a:srgbClr val="002060"/>
                </a:solidFill>
              </a:rPr>
              <a:t>creación  </a:t>
            </a:r>
            <a:r>
              <a:rPr lang="es-CO" sz="2400" dirty="0">
                <a:solidFill>
                  <a:srgbClr val="002060"/>
                </a:solidFill>
              </a:rPr>
              <a:t>para gobernar sobre ella.</a:t>
            </a:r>
          </a:p>
        </p:txBody>
      </p:sp>
      <p:sp>
        <p:nvSpPr>
          <p:cNvPr id="7" name="AutoShape 2" descr="data:image/jpeg;base64,/9j/4AAQSkZJRgABAQAAAQABAAD/2wCEAAkGBhQSERUUExMWFRUWFyAXGRcYGRkdHRgeHCAbGB8dGx0cGyYfHx4kGhodHy8gIycpLCwsHCIxNTAqNScsLCkBCQoKDgwOGg8PGi0kHx8tLCwsLCoqLCowLCwsLCk0LCwvKiksLCwsLCwsKSwsLCwsLCwsLCwsLCwsLCksLCwsLP/AABEIAJQAxQMBIgACEQEDEQH/xAAcAAABBQEBAQAAAAAAAAAAAAAFAAMEBgcCAQj/xABFEAACAQIEAwYDAwoEBAcBAAABAhEDIQAEEjEFQVEGEyJhcZEygaEHsdMUI0JSU2JywdHhFYKS8DNDc/EXJWODosLSJP/EABkBAAMBAQEAAAAAAAAAAAAAAAIDBAEABf/EACwRAAICAQMEAQMDBQEAAAAAAAECABEDEiExBCJBUWETgfAjkaEUYnGx0TL/2gAMAwEAAhEDEQA/ANcr5ku+lGhFkPI+IbWYEFSOv3Yap9n6ZelU1Oe5EICxI6SZ3O98BfymG0IpI0+MEDrcmTF/ngvw/NMsrExES4MibkEWj930x56ZdT90ofHpG0x/7Xcx/wCZuAdqaD/4z/PAvL0dPDsy5J8SiLnky4lfaJVWrxKsSdJOgBTvZBB28v8AviVnsvHD6qiAq0oMi5m4NtrrucC7En7xyLt9oC+zjiBp55G0CrcJpaSPER4oHMAE3xv3EqgWlVIDKEEmZAP9RHPbHzx2HzHd5ikw0kmqqjVIUydPiIExe8Y2ftIK9RHDMlLXl2Dozf8ADAIggizGdzaAdicFkNUxiWW2qZS/FB+U1XcSdl3sQeUEXt9fTAPL8RCZzvKkgK7Np0hriSAVJAImN+mLJ2c4JS/L3pZkwqqxBLQC6kRtdhPIXPlirHhwr52rTBgl6mjYSfEQCDsI5YMOKP8AiaVJ4kHiWdNRnefiaeQ3vsLD0G2HezXFjQrCroNTQJjWVjlPnvtgdn1KFlO4MGPK2JHZ6tTFXVUUkAWI1eEkgBpUgiORmxjFANpJmBDXNSyHailWcCkza9Op6ThgBA5EEgwDgT254lU/I6SNIUVAUvzAOrz/AEsSMlwpqdYaqalFUtTqAyVZrMpNi25F7cxiH2vyi1lIFiACPW30iMecAv1BUvQkp3Tv7Jc6wbMeL9Tn/EMaMM/Ia/URe+Mj+zt2p1q6t4ToU+zEfzxpaguura+9vuwOdv1CDOQCrnGRrAU9JUkyWJ8ufyjljF+OVf8A+mvBMd68f6jjV6NUEmTEGLbm+w/vjIeOmMzX/wCq3rucVdNsTF9RxNM+z3WeGVj3mmKjrEjxalWdyOROOuM5s+ENCnUgPn4hisdkK1QZSoyr4BV8TC5EqANQ6WMH1wZzFYOKdoY1UAPuenlzxLn2y1UowH9OFs7ml/J6/imKTXkxsTaN74yha56n3xoHFck7UarX8KEHoDB6DGaA4f0LCjUT1m5EtvYisTXcSb0zfeLre+H+I8OdKbPqldDG0zvF72EXnAHs5nWpVSymCENz0t54KtxQ1KDhiw8J9GPl5Ya4YZNQ+JMGXTpMFZDMEOJJ+Fhv+6cS+A9o8xlqqNRr1Kd7gMSpHmpOk/MYicJyTO4CqTvyMCx57YJcL7OOKyd49NQCDE6yegCrJJJtGHNlVSbMFcbNwJ9C9iO1oz9FiRoq0m0VV2gxIIHRhfyuMe4yvsPWqUmzBSqra2QkqlQ3AIj4BGFgfriF9J/Uv3Z4a8wZ/VM+4xcaeVUCwsbxy+Q5Yp3A27vvHNoEfUYtdbNaaGqQCVsTeCRa3O/LEXT1R1eJR1X/AL2mLdrqA/xfNP8AqlR8yizhsEVqdan+kyhU8USTIgrz9eQnriDxGqWrVGZi7ayGZoDHzIvy9sE+HwlJy5cEkLExA3EjpcnzwL5NRseYag7CUenwmuoGlDAb4hBU33BBuPTGrZYt+RI1eqawelFJlZpPiCsGDnxdZn0AxWczkw7qAwVAeQsABYD9UD64KcE4OauUTMh2GhnplxI1qrBVkMbCG0woHwzzwx+9D8RhQBh8yqZLtCKXFAahDgSisNIi0AgSRq5RO/PnitAVamedaAYVGqPpEgN+lNxz0zJHnjrgOVGZ4jQpVmOmrWVGPMyYieU2GJvZbJh+LoksFFepBViDCByL/wCUDzvhoRUtv7f+yYknt+ZD7Udn2oMAQEVoO8hSQTp1H4jYm0gSMB+D8QqUaoelMzdbw3kw5g9Ma7xzgVHNQ1QNqCMinpq5gdRvgZwLsjToNUZ6xYFRKFFh45HnvflywCdUox93M3J0zBrXiF+xHGkzNBB4yadQIe8CghYLxK2IAAWTe3LFZ4xntbVnAszTHztHSwwcqUqWUytRqahVQF7TDFiqW+f3YrgqLVpkoQVCz57gR5b4nwuGcuBQuUFCqVe857MZuazKd+7N/Rhi4ZXipXSsCVm8byZv/TGf8OlK8jmCPp/bFhoVyTeRhnU47axE4n2qM9mOMM9N2ZgCjkXN29Bz88UjtC85mqf1nJ98WjsxkYWt/wBTc8pB3xVO0KRmaoH63L5YpxH9VhAyb4wZZ+wWfqClmKAY925Uss7wCL/L7sHeI8OZDTaLF5ufI7xiq9g85oNawMqPlfcYtuY4h4hYN4tjsbc8RdUxXL+epRgW8YnudoN3Dk1FgqxALfFAPvjLNWNLzpWqpQhUhSAAIvBI98VvszwdRT710Du090hMAAbv53sPQ4b02RVRmPxBzYmdlUTjg3Z9kIqVjoUqfBH5wg2mNlHmcEqfDaNhqUCDAYM8WJj9FZO3TBLLV3cVVaoSXEsN2YoQ252MdZP0xDU0lpPpBDyPEzDUFO+gQIPnvjDlZjdygdGiDuE4y/FqY8NQF02IJsB6KQBb1w5kqgSq4RVQwTTeZ7uPEGmYgrbVyBkY8oPTqU2ZyrOpGknTqIvMiRI2u04dyVTWrLWIGvwI2kArA1TMDwWC6fMG0YyvUcukCHOA8YrKGpgs5UKxMFh45gL5AAX5knphYb7L5AOrFtaMIXSBeAWILCbWMfLCwwXAZQTcv2faKZUHf67Yt2bypegqAA/ACD0BGr56ZxXMlk+8fxA6f74tqnB4Uux7nmZ8nHxPnztBXFLM1knVpdkBgAmDE22jlh2vmycuBZmYzI30i1zzkzf93zwC7W50HM5hp3rPy/fbBhtKCiANR7hSANidIY/MH0wC4hdx67QbnaFfQERviA9RJJHlFueNC7H8UD8LqZV1/OZcCTeKgZ/j9dUg+gxVK2c7tTUgsLG3S5m/QHEvsxnzrzAYx3lIACLfEri/Wx5c8Hl2QiGFtgfkTN6edOXzqVBvRrBo/gef5Yldkc+Ezy1WbSFFV55CadQj6kDEXtHlSldjG7E/OScQ+GKC8MN1YXEwdJg/IxigUyfaTNeraXns720ZnFOoo7uAoe8i3PmZPli4rlwxdbTpkdMZvwvKshBp6CttWrnvzv8AdzxdMhxIaZPxR1m3lGPK6goD2z0MauVOqDu0VfvMu1INBLDcWsSwA8icVLhofLrmJGyRf3/liycV8d7RqJty5X9vvxBr0tdJ+ukietjh2M9lfP8AyJO5MhcGzi1KiEH1HMcvmMH66mnpJBAYah5jr6WxnfDHKVqZ2hh7SMaO9ZVDAhTqESRMXmR0NsOzgK4+RJcYJUzjhzBO9IPxwZHz/rim9p8n+fcre4+4YtSm7bAcv7YF8Qy+uoT6XHKwwWE05v1Cyjs2gTs9xDuWqHqnLyIOLBQ4vqi0TyPn92BtTg5YnSLxyvO2IuXraGHeSSG+EixA38/lzxuXEmQ35mY8jIKMseWl3AZtIWWZjuqgST7fWMSu9HxuANPiRAQLILJA6C7eZIwT4flVelr00tNQg/m1dQwkEAyxm89LxM4h5sUqNQhkBpgEncmDExsASefIXvidkoy/CQoLGAOI5iKiPR1KpAaeat5Hne4PnhunkT4ixk/ESbyOZ6zgkHNWoFy9HQgAEKS2q25ndvIYN5fhCLT0FKnei5LJciTJFjq9ScGMmgUBIM+rK1k7SiVaDdyzaTplRPI35dcGeydRO4q94SVVl0rBILXI/hUASY+LbHXFMq5y7GmoKFxICw4Or/mct7DTtscQ+zuZfL1GpkLpqlZ1AEWaQ1xa2oT6dMUnuQ+4GJwjgniXXsnxAUDVDkuzhHJW8zrMsTzPTlhYj8KpwzmpUbUQIYLOpAWCsdobeRyjCwkD8uWs28138rVELMwAW5nf09/fEHM9ucpSYFq6TExJJ63AxGz3FKObRF0aqblgdUiSsjl0ItPrjN+0vCFy9UKDqVtgbeQnTHucRjC+kOT+0QgVjRlMzNA1qjNqXxMTEMdyTyXFuy2bCUsurFajIukmYZSSwG4kgLpHPAevwwrWUydLMBaQRNrH1x7xHhTKJ1yL2Nxi4MBD0GdVSQpWSStUKbESszMdCMFeE58NmW1ggLTlFkgSOZEXgT0jFb4fm6gFVFgNupAvIMW+RxI4RxElgX8TryO5E3F+fODjMvcpAmqaIkrjmWVnZTEgzHTzjFefg/dsH/REkyYgR9cWHJlHrVGixBc3J2It5WkYiLVLByRYXabgTbn12AwGMso0yd27tQ9/6kbhvFECkGxYx6SABPz+/B/hCLFjqMHY7RAxUxw0VKoAmGIm9+p+mJ/A+KtlNJdSyMCQnMauYtYHpzwHUdPqU6OfUdh6uj38e4dbMK7Mosbhov6agBv54XD8whJUxBJBsZIIi0D+WA3+NilXrMVYd4ZK6hAneSBuBiGeIhmlTAub28x6n+uNx4G48QXzLze8h5fh/iGqfCdx62OLFmq6tDa5nYzbAfh2Uq5mr3dFXd3nwibxe52AHOTtzxrXZv7HEUI+eqB3m1KmSB1hn3b5ADzO+KcmJsh/xELkAma5HPAEhrgnn/uxxPOULnUJH0HTnGN04FlKKIv5PRpU0MmUUCBykxM9ZOM7+0ruq1V1gErEtElTJmOkEbdcc6aF1XG4zrbTM84nxRqYikm1y94kdI8+eGKNZcyrFlh1uY5TzHOOowZfK0CKgYOGFokljaQBNxvidkOza5cM7oQ2khZIYgGDeIBPptidWWuDcdlxkckVGeA56qydyKndIi3MDUJO6nYSCbmYjDPH82Lm2lz3akAGxJOrVubAREb45yzDvG0ie8BG9uk+xJ+WIPautqqqFMooGnzMRJ87DD1Qsa8QGzBcV+TtI4qlFhmaFawBW5O/0xPy/a2ogKU3LCLMblVE+G998V50kEkyZxKo5LwaiG0kR4Rc/wBBg/6YeZA2Zm2EN/4qjhEYeJFEN53ZgRE7nDRzC6piSIF42M8t+eBOWUBlYEwTB6jr9MOVAQWifDzmSJtfyM2wJwbwfqNVGXXsvlge8IzBAkDTtEA3vYyIv5YWIv2coWWsWUsJUDygGfpGFgGUqaueliYMgJhXgTxX1B/gUkpPxAvc7/ogz8zh7tTT11Sd1AEE7Hn/ADwKpcOagVqMpLGxF7A2I9SMO57iDBBrXVqdogbKsXjpJI+WErkBFCBhNm/UD9/46a9KggeQIv7DBLjXEKRYibdMVbK6i7GGDGIIIkbmNJ3mRfyxLGUYV6DVGJ1VlWIAtzM/xQPfDCo2EIdRuROVpCnULTyIC7b7kzzxHCE1lIET09MdcRyTPVcLcqTN4LSTfDuSyTipKqYH6zAE+Qk4JWAFkzHYBq9GPUqUVagH6SEepkE/djzN0iAKahiFu0A3Yi5+Wwnl64dOT1SyEht4O4OOeI96qAqhAWAxYyDM3km29rY0KeRAemHzGMvQNOakeJV8I/eaQPmBJxFpZZh4oZqrnwg30/vnz6dMGskSRqJJ1iRGwFotp3A6n+5OlwkyTLkHfa4PoJ2wp8oB3/PiKAHAPH+5Qnyh20k++PTwtwB4SfK5PtjQa3BAACAQZx5wzJla9NqkaBUUnrAYT9MMTqgeBEHCZb+xHA6fDaS02Ve/cfnGZbliA/dhp2QdRcz0xYqGcc1VeoKY1HSo1khVNiRa7HqT5Yaz+WNU1CsEhypFiGEyJBjrIIIN7Tiu5lKlLSqMyM58KklgGkXBI+hgjz5vZ2BlKIpFCG8xVOVylOnTGp3Y1CNrSXPpYAYpXaOkGzTabB9NT01oDA6nxHfGhcZoBqFRk8TMukH+IhSB06e+M14m7K5DG6qBc87gT5WxrKRtDxte8lVFFN9aoAzqBqFyQAYtgbxolpvOqw08xe8R9cWDLcMbu0atpDARvNtwbYi1Gg/CpiYIkQD/AC8vPHn6gDfNTjvKXlsjFF3OoMDY3+gj6zgTUyTOdj5n/frjRquatLKoBtHlHTbzwD7uhquTPMyZ/wBJt054cnVnfaIfANgDKe+WYXIPqf8AfTD+WzSdySTDgwAGYSJ2IG9sEu0FSkfCjMZBJtFwQAPSTPyxWhlyV1bLNsXY8mpbIiwmgyTTYsbKdKjy3PPE45ZhpYC5S49xfyIAwJ1qs/nRHkrH+mC3Ds4vcgAk6WMEjTvBiZPPA5GoWIBW5dexGTKUmZTp1mYM+YG3388LC7M5gvSgQdICwTDLdrGxnqD64WJtd7y5XCgCoaHDKtZTqYRyk/firZ8A02qRrK6lB8i087T4jGIvGePu9NqKvBLkP6AmAPYXwxw3MD8nrK7iwDAc2kHYfIY87GjDuPv+JmLKN19j+ZBo5jXBClDPMjBHN8OK9yzGIBqEdCTIFvQHA/hHEaQeagYqpBCTYkTv5W2wqvGHrVSxaNR2PL+2KWLDiTqQBfmT+I0guYqEGNRHKd7/AM8PcNpE1VDGQbGLTPy64Z4lnPz7BCCLEew5ctueIZ4g6/DvM/PEzaoWU25Msg4MzVCtNh/CsEz15W9Lb4Yq5Y0XU5lFWSAGawcLJAnYxM6TiTT7Q1HTxVACQNiQf679MN/4q7DSXLJOnS6TFzc6t7c8Mw9RkTY8TrXxIxyFQqtWnemfhZTYgGOXt8sTsvxOpTEEgjkJOGCysoCtUhRAUDwgDoFtGH+HcLepcJqDdZGFkavEwKb7YRyPEw+4NhJJNhh+rnKRMCJ259OZ+mBEBGKFYSJ1lTpt63wNr5XLarFDYG2sdR8oxowM3BqWowQUy2T81NO4K5akHZgni7sMTIYDYGOY5HnEcsQ3NdkEU2XURJ+EATvAJN+m+A3A+Kfk+X7quoNBpILSWvcWsSOYIuPOMGMvx01RNBXebcgOl2t9fbHorsgBMXRskD94XyWYdVqpp1XaooB+FTePm+3qcZ1xmi1SoJJLf8xbkqRYX5mDtiuZnMVm486loY1NLGQQFCXiSAQFuAbTjQslkctQQorM0Xmo0s56yJA9MHmZlACnf5mYVBJ1D9pVv8TdARqYKP0CNvfyxPdPApqsxLCdEwFXcCRucGuLZvLmioSnDT4pEyI9t8AgwqvpcmwmRawgX+7HnFTfNky0qrGyOPy5X+LEK1qh0EkDVyj77YgqDsu7XuY+X98d8Yosc3B1PT5LMBZkR6A364cFNUsVAPM35nrPLDQoABuec2LVkIUVUAccBGkrMm0b87R8zhunxQowAQyggTy5WGLM2VtMrpGxY7DETO5Bb6lRiTyt88Px5woCnxFGxtKxUqmq7QLwSeQHmZsMS8lUpU18T6iDOlFkGxBBLEDnyGCZySshGklZ2kAg+Tcj6yPLA+hQSnVCmGXVcKJcqehNieUA79cP+oMg2g3LdwLMaS1OoLoiQZN1OphcbiSYJ6xuDhYgdlCjvXk6tOlQx1XA1wfIxEjrOFgCqwixkOoLyygmZx4aulF8M6pY2vAsBPufbHedcsxVVOqSojy38htvh7MMqkwA5SKZJYhZXwmALkapuT8sR0aswIISo0kLTt6cjgzwnJsylm57WknrPQY57tQocjS3QEx85J+mHaOZXTJRgf4rHp6c8LyMWFCdPaeWXUYA9fvwq1CFJiw/36xiJRcipMnT0t6xtfD9fMMFP5u53t7cjbC9BLcw1UmFuz2XNSy0+ZlxpOnkDflf1xYsp2Vp3WpUYsNzqP1vvedhiJ2I4szKabUjB+IrAgHmV/3GLLk+D06RYqkE284F/wDZwVAGiJYmIAXI78JoUtLeJY5ht/WLHEHP8fYjQilR1iCf7csHFoqKokD0Kg/KOvK/XAvOKtOq1MqQohkYgeIG+wtY2w0FQN44KblbzNUuSHJUDcwZJ6KP5nEPumZe7pIYO8Ay3rbl7Ys1TKUyC5J0gwSFnfYE7CfM4g5jj2Xp+EPC81Wb+vMn1tgw4X5hFC3xFkuGJS0Bya1roQdK84UzJ8+WCbcQaoGNNQFSxiyUxynkPQXwK/wfMZiKtV2y2WPwqT+cqDqFGwPViPniHx/jnd0xSpDu6AMhB4i38RPxEm5JwLaidz9pq6QNh94I4jnVyfGqNYsKqnSWJWAZBptAM2G4J6YunGO0L1AVJGnpYDGS9p861VqZbfSf9JNv54sPAcxWZadYJ3gURp2GoeGdjJBE364oyKSqm68RGN1DNtfmGKufqsAtKk9Vgbm6qo5STAw4+Z/JqTtXdWY9AQAOSi9788C+LcazFTwKO65NeSfIGLCMCF4QahBL6mPI6j12J8sI0qOTBbqt9t/4nlDPucz3pWx2BJsPl5zg7mIYq42I2+ke+IVPg1YGyE2mcSKFBlpeJXGljM3iYaQIEg3kfPqCQYNsKicbMGJbzB1eoxaCpI6f0+WGy5vupU3BEzy9fKcSXV2JK/DPKD85iPbHmZ4fK/DVBi7Bi1ulp36RaTgwnENwj7kSBWrU3uxII2lZA9t74YFFvjTSxAIIG6/vDyO23kfJ/N8OBQaCKg6TBHUbxPkwGIeVrzYf8RTCzZiOnQx5/wAsNVfUW2MCFezNQs1VtXiOmSAb/FB236+c48wQ7HZR6prNSWPhDi0T4jI9ZvhYcL9RNThAFYypu0yJMqGliPUiD898NfkBJMRDSSepJ+lzhlKzhzB+HURPqR98n54JU80GIZR8Tx6Gxv5wceU9jiZI1XK6SRvBmT7c8O1MvRgMdQgXFzq9L/dh9kLG52Jta+JAyDMpil4AbuzAKDyBJIAk8tzgFY3U0EiB6JoidOsEzIHIeu0RiVw1IB7svAMiQDqn5HHHEeIJl0IPcu2xWmQY/iIEE+Qt5jFczXa2qwhYRegt7xi0YGYb7StMwUfgl8y2Z7g97UYrEADwAmZHwiPK+DWW4ucwkZfMJRII8JanLbG5DMY5RbGKtxBt7D0Axz+XHnB9R9x5YZ/SLzqNzG6lj42n0LlqFTSTVVddyAs6fL/tjH+H5XPZvvMxTqM9RGhgXOqTJsCYibR9MFew32imlFDNOWpfoObmn5HmVP0OPey1dmr5tqKnRUad9MAsSJJ2sT8sCFOIG95zuGow3wPibVKNZGWQy6ipmadSkJKsp/RKkwfbniBmMxk6Lz3Sa1YW8TX8lJ0++HM0O6qliwJi5UzqG0NO8HA/PGloNRk8O0gRqP6qmIn7hJxOp1EBYf1xW43hHPdqHrS5ZRJjVVYz8lAv6CcVTiPEEDElu9fzBAHkB09cDM9nmqNPLaBsB0HRfL5m5xECYsTEq/JinzswrgT2oTUYljLG/sNvbli/djkX8kCsQJdovyt/PFCpUzc89h6m2LRk8toCgq6mInlJk8sZnPbUWj6TfMJ5oU1MDXuTMqR6zeRiRlsy2Xp6hLavgRjHSWP8l535YEHKhpUN8U+p6gdOuPDWIkPUBuBAElTyBuBB2FziLTqgFjdx18/VqayKhIO6OSIPQEEMv1GJHDeNzKVYBprqhiARp6EmGBmxnA2vmQ/jQMCtiY5b6Hgkj15EY5pU1qHW+rQD4QLMpG7A7agRt0HnhqIAbIhBzfMdo8TFNiTSfumJKyACvWOZFp5c42wSqZqm4FSm2oCO8X9YfrKOZUe4kYA5vjk/m38RBtVTdouGg8xz+eGaFakXUqSmqxixpv1H7p5jzxQxI8TS5B2hisq1Nbgk6btUVoIW0EdY5qd/piu8RUySSCCfiAj0aNwDz6+UYJtlWUPcalU/+8hI1K02BWBf06YGrXEkEGBKkWtqJ8NuRP19Rg0qtQnM1iWTsVWqDvSp1E6dVzIPi3++fPCxG7HUBqrANAGmPSX+64wsFqMVIYMkkgyLkDlcTHlBBGHso8qsD4akzPoCD87j1OF2p4K+QzdfL1FMiTTY81mUZTzBXwn/ADDlgTQzhAIGzEMPXCDihVLblMuzGFNi5F+UtFz7YF9sOJvUqKuqMuhZKCT+irGmah5FnZWM726CMSeD52yEneJHTn96j3w7x/g65hqfdvpVEqAmN/zjVFAjmRUKztK9MDh0oSWg+ZSqtTVYDcQB88Rmpkbgj1xoqtTVqndolMOEUgC4CgCAdwGYajESTfDPF4dBTE+NoP8ACLsQD8hPnhn9RbcbQgZn5GJ2S4JUqAFQAp/SNh8uuLe/CKenSKagMIB0i02BnqCQcNcMIWjSB5CG9WJn2MYw57W1E24KyfZS8vUFuSi/1/pg/QyqIoADBef7xxHCKHsWjoOX9sTHzQC+Ej/NfE7M78mZqk/htCEepoDaSFRG2LG+p/3VUExzOKfx7iT12DOxaBC7AAeSiyjyAxaOEcQJpZldQJak0LzLXUfPSWwCyPD1dS7n4dIVIPjudUnkBER1OKcWlUNzDzAQpE7A4XdX8W/QXPp64t/5So1utNFi4AFptAE+dr4HZPLKlTVzTSoPVv0m+ROCGUUTOuN0OFd0O8ceMHwryUzN+ptiXWzzE321cvS334Z4hm51XJ8QPsf6Yid4NJHU/wBvuxOVZ+5pkmIQQQSSNW/QzAPvE+uIeZqArqO8FT7mJ8pER88cGoTPKdz59f8AfXEV3kfK+CXGbmx3L8U0MGgmTDDqDv8APn6zjvN1SKrMhhag1L+qTsVPL+eIDpj01DpCm4BkeR5xhpTzOnNRpK38Le6n+oMX5jHVFddiLsCpPUjY/wAoxwDyw5RA5mPTBGdJFOsukMrN3oUQLRqBIM22KH3xEcAhSBcA6jzn+kRh85eJYah5x16c8RCpBPI88aPQnQ72QaTV9E/++FjR/sa7ArUy9XMV0IWqVFMdQmqW9CWj/LhYOdNR7Tdjsrn0CZmmG0/CwsyT+qwuPTbGT8S+yPK030rVzETzal+FhYWDnRpfs1oDatX/ANVP8PBbI9hKK0yO8q+E2Mpzn9zCwsLdQRMjNTsDROompWkjrT/Dx032f0CZ7ytIULum2/6nUzhYWB0L6nTh+wFG472tERunv/w9/PHB+z2h4h3la5nenzv+z6k++FhY7SJ08X7O6Ez3la/nT/Dw8v2fUI/4lX3T8PCwsbpFTp6Ps9oDapWFuqfh4cqdg6JPx1duqdBf4N7YWFjNImzil9nlCIL1SD1Kf/jDZ+zrL6AO8re6ef8A6eFhY3SJkZqfZvlyINSt70/w8cH7NMv+0re9P8PCwsGAJsX/AIbZf9pW96f4eOG+zHLftK3vT/DwsLHATJwfsvy37Svz50/w8Jvsuy37Sv70/wAPCwsFOnn/AIW5b9pX96f4ePR9l+W/aV/en+HhYWMnTl/sxy/7Sv70/wAPFp7KfY9kZFWoKtYi+moy6fmFVZ9CYx5hY6pgmn06IUBVAAAgAWAA2AHTCwsLGwp//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8" name="Picture 4" descr="http://3.bp.blogspot.com/-7WQPKVP0BAk/UL3T-HDwwcI/AAAAAAAAFGQ/dfD0SD7oadk/s320/Dios+creo+a+Adan+del+polvo+de+la+tier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2140992"/>
            <a:ext cx="1763688" cy="200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2786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par>
                                <p:cTn id="16" presetID="21" presetClass="entr" presetSubtype="1" fill="hold" nodeType="with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wheel(1)">
                                      <p:cBhvr>
                                        <p:cTn id="18" dur="2000"/>
                                        <p:tgtEl>
                                          <p:spTgt spid="1028"/>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600" i="1" dirty="0" smtClean="0">
                <a:solidFill>
                  <a:srgbClr val="0070C0"/>
                </a:solidFill>
                <a:latin typeface="Agency FB" pitchFamily="34" charset="0"/>
              </a:rPr>
              <a:t>¿Cómo perdió el hombre ese valor, y su autoestima fue echada por el suelo?</a:t>
            </a:r>
            <a:endParaRPr lang="es-CO" sz="3600" i="1" dirty="0">
              <a:solidFill>
                <a:srgbClr val="0070C0"/>
              </a:solidFill>
              <a:latin typeface="Agency FB"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715095862"/>
              </p:ext>
            </p:extLst>
          </p:nvPr>
        </p:nvGraphicFramePr>
        <p:xfrm>
          <a:off x="457200" y="1600200"/>
          <a:ext cx="8229600" cy="4853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864729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Título"/>
          <p:cNvSpPr>
            <a:spLocks noGrp="1"/>
          </p:cNvSpPr>
          <p:nvPr>
            <p:ph type="title"/>
          </p:nvPr>
        </p:nvSpPr>
        <p:spPr/>
        <p:txBody>
          <a:bodyPr>
            <a:normAutofit fontScale="90000"/>
          </a:bodyPr>
          <a:lstStyle/>
          <a:p>
            <a:r>
              <a:rPr lang="es-CO" b="1" dirty="0" smtClean="0">
                <a:solidFill>
                  <a:srgbClr val="0070C0"/>
                </a:solidFill>
                <a:latin typeface="Agency FB" pitchFamily="34" charset="0"/>
              </a:rPr>
              <a:t>Dios pone en marcha su plan para recuperar su imagen</a:t>
            </a:r>
            <a:endParaRPr lang="es-CO" b="1" dirty="0">
              <a:solidFill>
                <a:srgbClr val="0070C0"/>
              </a:solidFill>
              <a:latin typeface="Agency FB" pitchFamily="34" charset="0"/>
            </a:endParaRPr>
          </a:p>
        </p:txBody>
      </p:sp>
      <p:sp>
        <p:nvSpPr>
          <p:cNvPr id="3" name="2 Marcador de contenido"/>
          <p:cNvSpPr>
            <a:spLocks noGrp="1"/>
          </p:cNvSpPr>
          <p:nvPr>
            <p:ph idx="1"/>
          </p:nvPr>
        </p:nvSpPr>
        <p:spPr>
          <a:xfrm>
            <a:off x="457200" y="1600201"/>
            <a:ext cx="8229600" cy="2044824"/>
          </a:xfrm>
        </p:spPr>
        <p:txBody>
          <a:bodyPr>
            <a:normAutofit lnSpcReduction="10000"/>
          </a:bodyPr>
          <a:lstStyle/>
          <a:p>
            <a:pPr marL="0" indent="0">
              <a:buNone/>
            </a:pPr>
            <a:r>
              <a:rPr lang="es-CO" sz="2800" dirty="0" smtClean="0"/>
              <a:t>Cuando el pecado apareció en este planeta, fue opacada esa imagen en el hombre. Por tanto, el plan de salvación consiste en revelar el propósito de Dios de restablecer nuevamente en el hombre esa imagen, que aunque permanecía allí, no se veía con claridad. </a:t>
            </a:r>
          </a:p>
          <a:p>
            <a:pPr marL="0" indent="0">
              <a:buNone/>
            </a:pPr>
            <a:endParaRPr lang="es-CO" dirty="0" smtClean="0"/>
          </a:p>
        </p:txBody>
      </p:sp>
      <p:sp>
        <p:nvSpPr>
          <p:cNvPr id="2" name="AutoShape 2" descr="data:image/jpeg;base64,/9j/4AAQSkZJRgABAQAAAQABAAD/2wBDAAkGBwgHBgkIBwgKCgkLDRYPDQwMDRsUFRAWIB0iIiAdHx8kKDQsJCYxJx8fLT0tMTU3Ojo6Iys/RD84QzQ5Ojf/2wBDAQoKCg0MDRoPDxo3JR8lNzc3Nzc3Nzc3Nzc3Nzc3Nzc3Nzc3Nzc3Nzc3Nzc3Nzc3Nzc3Nzc3Nzc3Nzc3Nzc3Nzf/wAARCADCAQMDASIAAhEBAxEB/8QAGwAAAgMBAQEAAAAAAAAAAAAAAwQCBQYAAQf/xAA8EAACAQMDAwMCBAQEBgEFAAABAgMABBESITEFQVETImEycQZCgZEUI6GxFTNy4QckUmLB8fAlQ1OS0f/EABkBAAMBAQEAAAAAAAAAAAAAAAABAgMEBf/EACMRAQEAAgIDAQADAAMAAAAAAAABAhEhMQMSQRMiUWEjMkL/2gAMAwEAAhEDEQA/APp64zRABUIRnYjB8UQqeKEO2PNAuLaKZSsgyD2o+k4zQXYE0CKpuk21tkxDSPipxK8ZJLah2FOTlShG1LKPZg81NaS29mEYkVIkY3oSnQN6GZTntVJFlG2RS/oiU7qKYPvjyTQkkVFwRvQFV1jpcawtMNiPFZojS4Iz962sy/xClD9PiqfqtrGLbESAEeKmxv4/J8r3o3UGGI3cHPGa0CS5HFYKw914qk4wd618dxGY/awOKMU+XHnhYau+QKFJMF2zvVbLd77GvBI0h2yapjrRp21neuVNXAr2GFiMmjgAbbZpkmoCgE1L1ANiMUB+ds12CRzQNG1II2r0CgQt2O1MLQcQkIXmgS6X5A+9EuM480HY7CkrSaAKK8YjHFQOwzmhtvtnmmlJRk5zXjKCc7CvYgV5ovtbeg5S5znGK91MB7aM4Ax81AhcbUChqzk+41KR8DionIG2aG5Yjego4yHNdQyjE811A1GiBwM1xY4yDXZHbFRcY70E8eQ6cUKvW35oZFIIuAeaEB2DUSZljjLPwOar5b2HA9NsEmldLm6e0jQdR2pOdlzhTS9zfSCIiLBPG9VtxdSpHv8AUaW1TGrp7grCMsCKE0yuvsas6L/0lAL5Y/NCtur4ZlP1eaNr/OtKLtQD7qDNKssZBPNUNx1CNo9EbZkFJ/4nMntJxS2c8dGv4mtpCyAgfFNQ33oW+rSSx5FLLetd+xl1fNWHT+n+rJmQhV+aIeWXHJ2xYXEYYqckd6dsJVtyxuHQjPtAo0VvDEoWMjjevLS1tdbllBOrO9XuMNbPrJHMgKNjNQSMITvqJqDRkS5TSIgOBXNKARpp7TpMsF5WoFiTmvGmVt2JAFLSzKXTQwIJ3oEPQ+7JPapxnJ5oMWlkJDVKPOrbikBZx7M0sradzTbDUtJTbZ8ihXxKMqz+amY0d896Db7ye44+KbwrbjamihugUZoDSFR9P7UwD2Y/vUtKEjYUAojs4yRRgNuKOEUcAV2KBsqRvkioMuWO1NMBUGXFAA011FCDua6mNrAbDNBefBxmo3Ev8srG2D5oKkgbnJpEZU5Ga8INDDt4oVxctFpIGRncd6VODTR+rEyHuKyN30uYbhmLK2wB2rWiRSM5yMVAMpySoIpWbXjncWPkvbi3ISWE7bZHekZryR3csjZ7ZFbe4e2KkvAr6d96CslheIQYlB8Ywan1aTyz+nzuQFpAxJyOxrwsAcjbzWxn6f0pTIj4JO/O4rGdUktLeZ0gLHwGo6a4+SV3qCNiyHUTyaFJIr49SQAdxVbLdsQFXA80sztnOaW2va/i6tHanCZYeaIfxNIi+1hnsCCcVnNbHtUSCNzQPT60En4qvy2QyftipRfjC8U5aONgPkis2TnmuONuDSP0x+tnB+NULD14nXyVbNX9l1/pt6yLHeAMfytsc18rK+Kjhsg9xwaqWs8vDjen22Uxehkkt/ppW3jwpKBgTwDXzPpXX+odOcKkjSRd43Oa3fRPxDZ9RUBXMcw5jc8/bzVTJhl47itZUuQjCNiuR2pjpyzJCgnPu71NX1KCM/rRgVCg5yaemftxo6o9tIzqRKN9jTkTZUUGddR4oL4VXAY4NGQnSd6Dpw+Nh96MrLwf7VSXIpbdjUlxq2rxMk4HAr1owBnJFAE7c712oVADA5r0c+aRJ1EiuyQa4E77UHEcV1ekCuoDxmGw7mooMNjIrwMuTv3qSkAZI700pn7ZFUvXoLiRY5bV3V42zgHkeKuHfA2FCOuTlSQaVm1S6UFr10LMsFyjpJxuNquFm1ocV0nS45ffMijG+cb1ISWtomhFLUuu1W76eNGHiYLkkiqhen3aNqiXfuWq2/xIEELHgDnesp+JfxBcorQRfynbuDuBStisJlbqKvr/AFOSC7kiQqZsaWYbhf8AesxIScknLHuaNJzknLcnPNLsd871GnZJMY8C4GSa8Ladyf0qLsf17UJu5Y70HKk0m21DdmPLGolgeKgTk7UiuW0tZ2qSMxNQCeeKIqjnJ/amXI2VUAsd/FHhRZTsaTwCdyaZgZF33oVB2gKPpHv+1WEF1PbKvq2qOg4YjBH6iq5JcyHJOk4rSWvW+ldO1f8A09b5/wAkkx0qfIZBkfbBpy3aM7vjW2k/DnXYuop6MpInAJ047fer1QPNfHheMt081uDECxKhT9PwK+h/hbq3+JWypKf56c/I81UrDyeL15jWQMNIAryZc57UGA6ZCOwpiTcE02UJSKqkbn5r3VpAGcihkE5I3FRU59pb9KaT0cigYFSZ1/ekotnx5o2Ttp3+9MhHJ7CvMHsBXq4I54qf5ecUEiFPc7/ep6fmoqPcCd6NgEfVQcD0L3NdUipNdSNFjGpzjFReSMAse1AYuT76FO3tPJGKBB/4qIrspJFDW8LqdOxHxSIZ41OkEhq6J1jjeSRlVfJPFJWnTT3LN75CQKFlpU1Llgd8jis/+KuqXVtaGWxQupb3spBIX4FD6DNLdQG7eaW3iIB9ENgLjx8GkrV00NxPHZ2Ek0p2UEnavnV7PJdXEk8n1Mc/b4q9/FnVI5bVba3lVjr1OFOcY4rMLIXIBO/ipt5b+Kam3unIyD3oDDOTT+hPS3GD2FAlTEQPk1Wlb3SD7ZJpVyWJxxTVwjsdlOnzighd8AVB0MIakqnhRmmAigZbc+KatLn0HBjgRm7ArmjQ5nQEXSr+WA3C2s7QjmQIdP70az6bLPnSwGBk5DH+wNN3/Xr+7i9G5mYxqNlLEKo8AcCqW56sxYLGdIAxt3ov+HjuTlYPZMmAShzzg8ffOKbtenK8Ms886QwR7FhhyTg4AUHJ454FZ5OoyqR/MbGN96ZTqLEAMy6vihW98bMF8j2gb1AqWIOTXtpJ67kzONGcDA3NNpHatGXMwUDGSSNKmlBZ9RggcprXfscCrHoXUZOl36SZOnOGH/bS9tcLZRGVbmOQZw3pgHP9a8mvLUzqmuF2YZZc7j9RxVfC7mq+sWN0JgHGMMMirEkaMgj5NYTov4gtbeFUuiY8DAAywA7b1rLLqdpfR/8AKSrIRyByP0qtyuK4ZY3p4wO+DneoKAsmojfjNGbAky4IB4wKGypqG538VSK99TOy7Hz3pmPdRS2Ao9rUWEHPJxTIXBB5qY3GAai2AOBUA2TjtQBiukZJP6UWM5AOTv5pZJCXCng+aZVsbD9KQekb966vc/FdTMqoYDLZqDxCbI0lR5osb+puRgc4oV5P6MRMa78CppwrLbuqER+74rNzJ1q36hK8scdz05kx6BABH61dfxZRgdRVj2FWQImTZc5/Y0lcvmvVerm46c81paPAI5AHSQflHNZCX8RXIvWaBSIGyPTzsR4r7P1HpNu8WJMJGT7sCs51D8M2KKscaxmORtKnAzSXLOowNqxa3WQqULkkin7WOJmR2cqCwBYjOnen/wAUWEfT7mOKBCIvSBWq6wbUrxn71M7dG/4xZaE1MuSfGdqc6j0yztukxXBvIGndtP8ADq3vA8kdhSb2+sRupOAMmo31k0jpONwR5rX/ABle5dqxZS9zpIGkrxQIYtTY+cCnyjWvqSNEjkqUUMDgE9/uKUt1cS4yC3IxWWuWs1pHQCwIjJUnGS3enoLFS4Bf0x+bUNwKvvw9+Gr3qF7NHiMSW0YleMsF2PFVEtxHPeF0OCTsD3H6U9amymW8tQpeRW+p4bZHkDHSHZcE/p5rJ3MIjuTEswJHJYd/Fau4v26a0v8AC49Z1KiQjOgHnHzjasykIJkmf8oyPvRB5P6hKeQI2lTnHJolqwlJBLAjfagOugkHc0awBMrbADH/AJqmG6cTqvpW7wpGGDDBLDJrkvV9COKWJ3LZKgNsBVeE3OaZhDrESXCRjuRk/pS1FXPKn5JrGZA41o6jSMnIP71HpdvFJdhWuGSTGF1CkBCkzAIkpJGxwN6eXpks1l/Eh1HpELqOQWz4+aWj9rb0triSW0nWGSUsCAS1Ow9Xl6fcwy27MGXfJpv8O2cR6WguUjmk1N7nUE48b1rbbp3TJ3X17GBjjnTj+1L03F/trinPw1+Jjc9PUzghtR+c71df4paOBqCHP/bVeejWQRVhVox4VtsUpP09RJhZW57is/zy+M8ssLV8t1YyMPao+21FEtsCArYx81noumSswMcy7H82RUpemX6uShRh8PR6+WJ/460WuNhkMPjvXg0k/WtZow9Rj39Nj9t6g9zdIf5iMv3Uin7eWD0wv1qdGDnb96PGFbcgZrJR9UlAwd6IvVm8EGj9svsL8f8AWrKDPJrqzQ6wcfVXU/3v9D8aukGkAZzSfUG9oA4HenFCquBue9CuWPp4RGJ+1bWMpeWfljaV8AHnbtVxYpJEgWXOkDjNJMJUlYuMEcEjk1OweWeeb1XyigLs2+ftSjS8wTrcqx2+XbCrySazV/detApKHKbqQd8fNWnWrOOP0Q0krRnIwWzj9TVdHFbLHN6mSqoSNO2DipvKsNTlmut3El2qNJlmjGnfsKqLVxFcKcYHBzR5Ll5w0kkTRBtgD3+aRYMjEHngik6t8Nj0m2N4PRQfzXOmMeadj6fLHG1vNGyyqTgEb7Vl+m9Uktpo3jYgqM+RmvpwuIPxd00XFiyr1iBR6kWcGRR3H/z4rfHKajk8mOUrKdQEF1ZR2noxRGEe5kU63Y9ye/2rLeh6V4QpJCnZjtV7NcLLKY7jMM6krnGBn5pe7IEIRowH51jfOKWUlVhbOKP+G+uJ0u/lkmjD+pE8TDOMhh/6qj6jHMLh5f8AMEhyWHcmi3SR4jZx9ecEEZ2+M5H617bXZglCJnn6m7Vnb8rSTV3FZ1KJj7yh+nxSEKaoJUH1V9B6p1izf8Oy2D2Fqbpk9k4T3g+dWa+erHNFJkKT5FK8KluXwlNCkgJOxHiiWVuodjvjFWcNoty4AjYMeQKvbL8I3TxfxEstna2xHtM04BJ+wyx4PaibpZSTtiFtR7iuqnGtV9KEyK7oOVG2dq0Yi6P0yNzFI99fK38twpSGP/uAPuY54zgd8dqb6B0q467fmJAJJpmZ3LtsM7kk07wWprbJLCfzHGO2KdsYXmgkVidBO1aL8S9Pj6PeS29xFpkjGCuQe3mqeCbRASynVLsqj8q0rxdLxs1to7FkFlGRsoGKvLSF5ypB0oOPmsRbyuoVdRK5rd9H1yxIkaAcbt4q3PZrldRFkiCse2xpJrkpNiTcCn7yIxW+oGqgSRyyAShgfIpROXPKzS9U6Si4Oe1GfqBxhF7ck0gFgA/kuQe+e9c2lkC6hx2quUcDyXjncnFJ3HU1XILnPxUWgVj73J+M8156EK4CgfqOaDmicnU8/TFq+4paaa6l/wAuDH+lDV9DbbZUHbwOadW2lAwQ24yMeaXqftpjT/H/AP43/wD0NdW2/gz3IJ7nIrqXpD/U+zRp9TAH70hP1q2iZlGWKjfFZ+S8meR5CxP5vIApe0uFuJJGJyunbI3zRs54/wC1pN1AzHW2AD+UngUCxn6UnqytOEJfh33B+Ky3VLxGX0hI+ryOT+1UkkqxoGaZ3YcKqHY1O+W08PDcfiHrdgzIia5VCksyrsoA7/P2qrvby2fp6fw8rGSQaSmkg481nF6ikeTIsuo8ryP6napN1aLSPTh1vnPuOB/ShU8UiNyFs2RWGkDZRudqTMgm3VmLjbcc4/8ANT6nPcXSiOVAHyCAuARS6n00KOSCufzYAP3o0q34mjnkbfarvofUBaXUcoeRHVgQyHFUEc2ptL4WXt4f/eieoUbbII7US6qbNzVfavxF03o/4h6V/iFi/wDEXcYXW9uoy3+pR/evml2ZLSQxxlirHADDtSXSOv3nTbhZrWZ4pFGAynG1asfi3pnVY1XrXSIJ5M7zRH0nJ8nG1XvfTH1uP+xTdSto7Z0aOaKZtIZvS4UnfH/qkrmT1HMjqNfnGK+g9A/C/QuuxySWpntgDtG8quSP6HFPH/hzbLdARymW3fuRuh/felZdnPJjHycam3IqMVjdXDP6MRbSNRPgeTX0Tr3Quk9LQxPKnrE4RUbLE/IxtWZWN3lWK0inDjOsKM6seMdsean1rXHybnCmk6beQlVTTuOQdqXnMkCOkh1StsRngfpV/JcxxTSLMykhQoCg7UoZrFP/ALBJI32ApcxWN9viijgZyC2QPGKtrO5ktJYxbv6YyCSDuak91YpBITHJ6px6aqRpHnP+1LQ3NokM5uVlaUgekqsMfOfiidqy65F/EPUT1rqMtw7H0QxLyH858CqtGM02vheFA8UKaY3DhUAWMcKNgB4qx6NAJLhABsNyKpz2/J0esunTSsuEYLtkmt90aARFVOTtSXTVypOgDIwpPari1yqDWAD8cVcjHLK1ZTwCW3ZT3G2O1ZmWBon9wz8itXESyc1W3UYMpUjvRB8U+nUPGdqLGhOMrtTrW8eRt+3em47dVGMDPenpG1fHDJJgqh+CRxT0Fkg9zkHvTSR6RsNvjmvVRdQBGxPbfNBWjW8aBQVX+lFI1eB+leIpUYAA3qZBzuAR3oIIrjg7V1E0r3GP1rqA+UX3Up1UWyLsi424PzVdam6mJAfQjHfHc1ePY+qpLxhfGfNBihf1tIQ4XlhWL0ZnPXUKW0PogNjJzux7/FFkiVYiphJYkkkdhRp5xHlWzlR4/tUU6h/KKgbYxjAz9qOC1leVPDaAYaVTuc4G2c0VbCBtWg6XY9hjFMSSsU1sQm/DZOP0ocNxk+8YAOckHinGkquuOmenNJIoLjSMEnAz3z5qFj0g3KmVpJA6nxt8bVe2CQ9RvkjEgMUYJfBwD8U9eQQwO72EpXQoBVTtn7nmjpjnu3UYS9tZlcxyodYPYZ3+aAt0YQFnXWuSA3f/AHq76hdTlmKRtrY7scZP2/SqOc6lKzR4HkrxRsay7MxNBMMxOCf+knBFMppTG2/2zWakjkQ5hVnHwN6ND1OWP2l2BHZt/wC9Gv6E8kncay06lcwBfTlZAp2ANauP/iL1YWscDLG2h9RYDQWXH0nTjb7YNfNYutEf5kUUn6lTTS9atCVJsnGD7tE3I+Miqlyh2+O/G1g611G8nSe1sh/FB8rKkRdsnbGDkH9RmhdW6p1aJ3jvWWNyQWQwrGxIGN8AGskvXIQTotZtOchWuMY/YVL/AB3SDotLZSTsXZnIp7R/HZppGfOkMWJ3xvUJ9cSlp/5eeNexP6cmq6frtwylf4jR8RKF/rz/AFpJrt3YsoJY8s25P61Gl/triH5rjudh88/tQNTTZG4U8+TUY49a62OWHmmooSQdI2FPiM7llneU4IQgB5rVfhuy2LaSC3BI4pDonR3vCHkBWPz5rc2sC2sMcZXZDyBvTiMrqaPw2uIgqHgDbnNFQH6SOD+tDSWR12iJwfy+KMCVbDDON8itGSxttlGKTvFBnB22PPij2r6sHGBjYjevbtcLqxvU/VfCsQ9w7/amdLAArufBpWA6pQunbO+/NWRCqp/rTZ0EA8Bc+N8UxFHhhsF8AHk0FEEhGNiP6U0ISPdqwe5x2oJIaRvnvUWcdzx/WhOWO4zjgDOMVE4Y4UEeMUyEITPuZs/euoC6McFv+7HNdQbGXVxrIA1aT28/7UqAWmYKzIe5HGPAq0MQOXO55G39q9WItnSNO3asq6pdKae2Z20hiBjH2pKzT0JJFCAsucFuBVx1ENBAzAb59ud8fJpBU/iNlTXkb+fvS00xu1NcOzyO0jDGdwtCMZbKKWy25PgfbvV1N01YVdnYLH2H5j9qSkhkDFoW1Z+s/Hik0mUvRdWeEhUjIi4JU/0pa6upzJsMHxk4X9KdDv6npJsU5BGcUEp6wd2XC5+2qkeMJNKxKgRl9vHNDeQSZ9ZGxgjO5C03PA2QqLuOdv7UP0TpMa+1cYOBp/8AdOHZaUe39xeNcZIAOONs0KezS4croB53I37f/wBq3YSumgsSoGCD/cnv3oDDBBLYBNNFk+s3J0cgaoyCKWewmiGSrDvnFa+FQqjJy3OdOyinLyGGOGEYXUVBHxxRus7hGCEMhGSzYoi2+2SSa16xal0tEpjO5Okb/wBa5LFJF3VBvttuN6Nl6xl47FpB7EOOc01b2b5wqavgCtt02GNI/TEK6wMA45p2PpJID7IOSc70cluRkbTp0zx4MRUnsRWg6X+HWU6pxlDV3bWAVgTlip324FW+rVpxqx4qpEXK/CkNuIAkcLp9ONI7U4scipmUE6TgZr0RqIxuAc4JA3/9V6QZMrIWbjYVSRoJmC6FbGdvFEZJSgEYGrvvgCllUodTMR2AxTdn/MYsTx27GmmmYiyqobSDjBA4zRrsZhO+agqgMO48DzRcK6HHBpU4QtgPV925HGN6f77jPik7ZSLhgf0NOknT4+abOvEHuG3fbfk00HOdOOOcUnCp9QEkuO3xTTyaRsMntmgnpYHIbvzvxQnG2wG/9q5zkaiPvQ3dsbKQDyPFMPNI7LXV6DkDA2rqRsyyuTvx2JrxyY0JB4GdR7UzcZ1kY74FJTy5PpICxxv4qK3x5Iy/8ydLN3G3imCYkKBFGFGMAbmncQRxknSM9sc1VTXOZiVycDBwOfikqco3NprGWyxwTv8A+KrzbJhdYdd/GABVnkXkisWZSuc4Gy/FAujIJI3wdDDt58mjSpVaqhS7KuVbbDd80AwRQD2YY8FjsB8VZXTAkGOI+0Y35eq7qVpJNZsrKI1AyGDfSaVjTGlpF1kaLj3YyABjbxXOrCANKBo4yOCfvRLe3kgtFBCtwGPJNeTxhGAU54BJGwpLmW6r5kHvBK4H5uR/TmvY4xIpDO2rGxO2BTKKrFvYGUHYDZTR7a0cSMzAYHcDmkMrwUI9+DJgKuy4yKlCEc/Vkt9RI+e1MyWLtkspDH6SNv6d6LDa+jGEk16wfaOM/Jps7lHhihEezHUBwOBR+nSA4UIrHOST+Y0pewGKMEjB7kbA050SFWhJYAam/aidlrWO1nGdUgKxsSxzq4x8VYlBEy5UFh9S5occQRAANv8A5vR1i1Idsr5Jq2OzVs0cj4VginsRVlHbxkfB3qmihPqDLHVtgCrmMKoBwSD3PeqiMhDEgP8AlpuKWa20EspyPvXTyFtQ0gpnfPevY5iRjGCTsPFPSZQvbq92GJ70zAqoWIOB9+BQpowy6kIBG+fNGtw2jD485oMwHAU4GTjavVZu37VKNdQJG+eK4xMDk4HilSgGwujuACKJnJIxmgso/jiScnTx5ohIQ+3bB2pzosuxoyN1D4J5+KMSTg9+1Agkdn8Dk1MyYYd8/wBKEubc6ic/Hk0Bty4DEE7nPaiyttlcUtKy4ypyew8mg44A+SK6lfaPqyG7811CtFLoKzecnbegw2y+p6pxrHNMaMqGkwu2ftUYyDEAm+eSN6nSt2QveL6igg4xn9ftWVjupra7aBvdl8qWO29abqDpFAxmcqeMjz4qjUSdQuEKxaI8gxkjgfNK9tcLqcrOyDQvh0BSQH6c7V7eknSkUZK98bA/AqBtZ9YjzhRsWA5pySL0iuvJYAkZ7Uy3NqxPXcFnVFQ8Ke1I3sBELAodGrcGriRVx9Ox2xVXdSwrAwJZiD84O9TpcuyixEW4OoHJ3zwKVlCrE7BG92dv/NNLEZAsipgE4UGmFttGS2DnY+c0sly6qvs0RULDxnJPNWkELyorDGDggDigW6xCQI8ByG22/rVzbwEsqxrgDZhzvSkLyXRN8aQAjjFTCLI+GVWIGcmrK5jWElMlgR7tqqbh29UKkYXP0kHf9TV6ZzkLryBI4t9KKclQO9E6VEgi18swySRzTsAQwYudm2GCc96mmkOQiHb6c0tcn7fx0MiaI1H9fFektnCfV+1cVmVcsAoznzmvUyZCHB4yDVszVtBIrAvk9ycc0/NJoUDB38Uok+oDB47VKQ52Pfc71UZ3tHW5X2EEZwcV6uWzjtyaiqasaRjx8UzEjRKMBME75HNBPYBI+NKZI79qeijYD34+1CieRtiFAHOKk7lyBwO/zSBlWCj2fvUTIDnB+9DLacAAmvFkHG2PilTgN07LPGUx7gQSai7EDJzqqV3hXiIO+a4nOATufinBl2JbjBLElUHGe9GcrpbcZ7ioHZVOR8A1EPpUqwGnufNNIBd9ta4Lds5wK4BtJbnwD/epnDgjVueRjiga3QgatsYA8UCJGRQcHRnvkV1Q9Qf9IPzXUj2TuPoP2r2z/wAr9q6uoVVb+JQP4F9h9Q/uKJ0wARRgAY011dUfV/8Ak5wzEc4XehX25Gf+qurqBO1fd/l/05pe8Vf4a29o3B7V1dSaYvLZRolGBgZxTV6q+lF7R9B7fFdXUqc/7KqD63+M4rSWwC2uVGDhTkV1dRiPKHdf5cXzkn5qtnAydu1dXVU7RinfbWQI+DTEf0r/AKa6upinI99Gd9u9DP5q6upoeKSJgASARRrgnSN/H9q6uqoi9i231D9aaG7AHiurqSTQ/wAsVyfUv3rq6gxE/MK8iA1DaurqRwLqHEf+qgqTvuea6up4jNNGLXcmok4UYz2ooJMG5rq6mgAnc/pUJwA2QO1dXUodLZI4Jrq6uoD/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BDAAkGBwgHBgkIBwgKCgkLDRYPDQwMDRsUFRAWIB0iIiAdHx8kKDQsJCYxJx8fLT0tMTU3Ojo6Iys/RD84QzQ5Ojf/2wBDAQoKCg0MDRoPDxo3JR8lNzc3Nzc3Nzc3Nzc3Nzc3Nzc3Nzc3Nzc3Nzc3Nzc3Nzc3Nzc3Nzc3Nzc3Nzc3Nzc3Nzf/wAARCADCAQMDASIAAhEBAxEB/8QAGwAAAgMBAQEAAAAAAAAAAAAAAwQCBQYAAQf/xAA8EAACAQMDAwMCBAQEBgEFAAABAgMABBESITEFQVETImEycQZCgZEUI6GxFTNy4QckUmLB8fAlQ1OS0f/EABkBAAMBAQEAAAAAAAAAAAAAAAABAgMEBf/EACMRAQEAAgIDAQADAAMAAAAAAAABAhEhMQMSQRMiUWEjMkL/2gAMAwEAAhEDEQA/APp64zRABUIRnYjB8UQqeKEO2PNAuLaKZSsgyD2o+k4zQXYE0CKpuk21tkxDSPipxK8ZJLah2FOTlShG1LKPZg81NaS29mEYkVIkY3oSnQN6GZTntVJFlG2RS/oiU7qKYPvjyTQkkVFwRvQFV1jpcawtMNiPFZojS4Iz962sy/xClD9PiqfqtrGLbESAEeKmxv4/J8r3o3UGGI3cHPGa0CS5HFYKw914qk4wd618dxGY/awOKMU+XHnhYau+QKFJMF2zvVbLd77GvBI0h2yapjrRp21neuVNXAr2GFiMmjgAbbZpkmoCgE1L1ANiMUB+ds12CRzQNG1II2r0CgQt2O1MLQcQkIXmgS6X5A+9EuM480HY7CkrSaAKK8YjHFQOwzmhtvtnmmlJRk5zXjKCc7CvYgV5ovtbeg5S5znGK91MB7aM4Ax81AhcbUChqzk+41KR8DionIG2aG5Yjego4yHNdQyjE811A1GiBwM1xY4yDXZHbFRcY70E8eQ6cUKvW35oZFIIuAeaEB2DUSZljjLPwOar5b2HA9NsEmldLm6e0jQdR2pOdlzhTS9zfSCIiLBPG9VtxdSpHv8AUaW1TGrp7grCMsCKE0yuvsas6L/0lAL5Y/NCtur4ZlP1eaNr/OtKLtQD7qDNKssZBPNUNx1CNo9EbZkFJ/4nMntJxS2c8dGv4mtpCyAgfFNQ33oW+rSSx5FLLetd+xl1fNWHT+n+rJmQhV+aIeWXHJ2xYXEYYqckd6dsJVtyxuHQjPtAo0VvDEoWMjjevLS1tdbllBOrO9XuMNbPrJHMgKNjNQSMITvqJqDRkS5TSIgOBXNKARpp7TpMsF5WoFiTmvGmVt2JAFLSzKXTQwIJ3oEPQ+7JPapxnJ5oMWlkJDVKPOrbikBZx7M0sradzTbDUtJTbZ8ihXxKMqz+amY0d896Db7ye44+KbwrbjamihugUZoDSFR9P7UwD2Y/vUtKEjYUAojs4yRRgNuKOEUcAV2KBsqRvkioMuWO1NMBUGXFAA011FCDua6mNrAbDNBefBxmo3Ev8srG2D5oKkgbnJpEZU5Ga8INDDt4oVxctFpIGRncd6VODTR+rEyHuKyN30uYbhmLK2wB2rWiRSM5yMVAMpySoIpWbXjncWPkvbi3ISWE7bZHekZryR3csjZ7ZFbe4e2KkvAr6d96CslheIQYlB8Ywan1aTyz+nzuQFpAxJyOxrwsAcjbzWxn6f0pTIj4JO/O4rGdUktLeZ0gLHwGo6a4+SV3qCNiyHUTyaFJIr49SQAdxVbLdsQFXA80sztnOaW2va/i6tHanCZYeaIfxNIi+1hnsCCcVnNbHtUSCNzQPT60En4qvy2QyftipRfjC8U5aONgPkis2TnmuONuDSP0x+tnB+NULD14nXyVbNX9l1/pt6yLHeAMfytsc18rK+Kjhsg9xwaqWs8vDjen22Uxehkkt/ppW3jwpKBgTwDXzPpXX+odOcKkjSRd43Oa3fRPxDZ9RUBXMcw5jc8/bzVTJhl47itZUuQjCNiuR2pjpyzJCgnPu71NX1KCM/rRgVCg5yaemftxo6o9tIzqRKN9jTkTZUUGddR4oL4VXAY4NGQnSd6Dpw+Nh96MrLwf7VSXIpbdjUlxq2rxMk4HAr1owBnJFAE7c712oVADA5r0c+aRJ1EiuyQa4E77UHEcV1ekCuoDxmGw7mooMNjIrwMuTv3qSkAZI700pn7ZFUvXoLiRY5bV3V42zgHkeKuHfA2FCOuTlSQaVm1S6UFr10LMsFyjpJxuNquFm1ocV0nS45ffMijG+cb1ISWtomhFLUuu1W76eNGHiYLkkiqhen3aNqiXfuWq2/xIEELHgDnesp+JfxBcorQRfynbuDuBStisJlbqKvr/AFOSC7kiQqZsaWYbhf8AesxIScknLHuaNJzknLcnPNLsd871GnZJMY8C4GSa8Ladyf0qLsf17UJu5Y70HKk0m21DdmPLGolgeKgTk7UiuW0tZ2qSMxNQCeeKIqjnJ/amXI2VUAsd/FHhRZTsaTwCdyaZgZF33oVB2gKPpHv+1WEF1PbKvq2qOg4YjBH6iq5JcyHJOk4rSWvW+ldO1f8A09b5/wAkkx0qfIZBkfbBpy3aM7vjW2k/DnXYuop6MpInAJ047fer1QPNfHheMt081uDECxKhT9PwK+h/hbq3+JWypKf56c/I81UrDyeL15jWQMNIAryZc57UGA6ZCOwpiTcE02UJSKqkbn5r3VpAGcihkE5I3FRU59pb9KaT0cigYFSZ1/ekotnx5o2Ttp3+9MhHJ7CvMHsBXq4I54qf5ecUEiFPc7/ep6fmoqPcCd6NgEfVQcD0L3NdUipNdSNFjGpzjFReSMAse1AYuT76FO3tPJGKBB/4qIrspJFDW8LqdOxHxSIZ41OkEhq6J1jjeSRlVfJPFJWnTT3LN75CQKFlpU1Llgd8jis/+KuqXVtaGWxQupb3spBIX4FD6DNLdQG7eaW3iIB9ENgLjx8GkrV00NxPHZ2Ek0p2UEnavnV7PJdXEk8n1Mc/b4q9/FnVI5bVba3lVjr1OFOcY4rMLIXIBO/ipt5b+Kam3unIyD3oDDOTT+hPS3GD2FAlTEQPk1Wlb3SD7ZJpVyWJxxTVwjsdlOnzighd8AVB0MIakqnhRmmAigZbc+KatLn0HBjgRm7ArmjQ5nQEXSr+WA3C2s7QjmQIdP70az6bLPnSwGBk5DH+wNN3/Xr+7i9G5mYxqNlLEKo8AcCqW56sxYLGdIAxt3ov+HjuTlYPZMmAShzzg8ffOKbtenK8Ms886QwR7FhhyTg4AUHJ454FZ5OoyqR/MbGN96ZTqLEAMy6vihW98bMF8j2gb1AqWIOTXtpJ67kzONGcDA3NNpHatGXMwUDGSSNKmlBZ9RggcprXfscCrHoXUZOl36SZOnOGH/bS9tcLZRGVbmOQZw3pgHP9a8mvLUzqmuF2YZZc7j9RxVfC7mq+sWN0JgHGMMMirEkaMgj5NYTov4gtbeFUuiY8DAAywA7b1rLLqdpfR/8AKSrIRyByP0qtyuK4ZY3p4wO+DneoKAsmojfjNGbAky4IB4wKGypqG538VSK99TOy7Hz3pmPdRS2Ao9rUWEHPJxTIXBB5qY3GAai2AOBUA2TjtQBiukZJP6UWM5AOTv5pZJCXCng+aZVsbD9KQekb966vc/FdTMqoYDLZqDxCbI0lR5osb+puRgc4oV5P6MRMa78CppwrLbuqER+74rNzJ1q36hK8scdz05kx6BABH61dfxZRgdRVj2FWQImTZc5/Y0lcvmvVerm46c81paPAI5AHSQflHNZCX8RXIvWaBSIGyPTzsR4r7P1HpNu8WJMJGT7sCs51D8M2KKscaxmORtKnAzSXLOowNqxa3WQqULkkin7WOJmR2cqCwBYjOnen/wAUWEfT7mOKBCIvSBWq6wbUrxn71M7dG/4xZaE1MuSfGdqc6j0yztukxXBvIGndtP8ADq3vA8kdhSb2+sRupOAMmo31k0jpONwR5rX/ABle5dqxZS9zpIGkrxQIYtTY+cCnyjWvqSNEjkqUUMDgE9/uKUt1cS4yC3IxWWuWs1pHQCwIjJUnGS3enoLFS4Bf0x+bUNwKvvw9+Gr3qF7NHiMSW0YleMsF2PFVEtxHPeF0OCTsD3H6U9amymW8tQpeRW+p4bZHkDHSHZcE/p5rJ3MIjuTEswJHJYd/Fau4v26a0v8AC49Z1KiQjOgHnHzjasykIJkmf8oyPvRB5P6hKeQI2lTnHJolqwlJBLAjfagOugkHc0awBMrbADH/AJqmG6cTqvpW7wpGGDDBLDJrkvV9COKWJ3LZKgNsBVeE3OaZhDrESXCRjuRk/pS1FXPKn5JrGZA41o6jSMnIP71HpdvFJdhWuGSTGF1CkBCkzAIkpJGxwN6eXpks1l/Eh1HpELqOQWz4+aWj9rb0triSW0nWGSUsCAS1Ow9Xl6fcwy27MGXfJpv8O2cR6WguUjmk1N7nUE48b1rbbp3TJ3X17GBjjnTj+1L03F/trinPw1+Jjc9PUzghtR+c71df4paOBqCHP/bVeejWQRVhVox4VtsUpP09RJhZW57is/zy+M8ssLV8t1YyMPao+21FEtsCArYx81noumSswMcy7H82RUpemX6uShRh8PR6+WJ/460WuNhkMPjvXg0k/WtZow9Rj39Nj9t6g9zdIf5iMv3Uin7eWD0wv1qdGDnb96PGFbcgZrJR9UlAwd6IvVm8EGj9svsL8f8AWrKDPJrqzQ6wcfVXU/3v9D8aukGkAZzSfUG9oA4HenFCquBue9CuWPp4RGJ+1bWMpeWfljaV8AHnbtVxYpJEgWXOkDjNJMJUlYuMEcEjk1OweWeeb1XyigLs2+ftSjS8wTrcqx2+XbCrySazV/detApKHKbqQd8fNWnWrOOP0Q0krRnIwWzj9TVdHFbLHN6mSqoSNO2DipvKsNTlmut3El2qNJlmjGnfsKqLVxFcKcYHBzR5Ll5w0kkTRBtgD3+aRYMjEHngik6t8Nj0m2N4PRQfzXOmMeadj6fLHG1vNGyyqTgEb7Vl+m9Uktpo3jYgqM+RmvpwuIPxd00XFiyr1iBR6kWcGRR3H/z4rfHKajk8mOUrKdQEF1ZR2noxRGEe5kU63Y9ye/2rLeh6V4QpJCnZjtV7NcLLKY7jMM6krnGBn5pe7IEIRowH51jfOKWUlVhbOKP+G+uJ0u/lkmjD+pE8TDOMhh/6qj6jHMLh5f8AMEhyWHcmi3SR4jZx9ecEEZ2+M5H617bXZglCJnn6m7Vnb8rSTV3FZ1KJj7yh+nxSEKaoJUH1V9B6p1izf8Oy2D2Fqbpk9k4T3g+dWa+erHNFJkKT5FK8KluXwlNCkgJOxHiiWVuodjvjFWcNoty4AjYMeQKvbL8I3TxfxEstna2xHtM04BJ+wyx4PaibpZSTtiFtR7iuqnGtV9KEyK7oOVG2dq0Yi6P0yNzFI99fK38twpSGP/uAPuY54zgd8dqb6B0q467fmJAJJpmZ3LtsM7kk07wWprbJLCfzHGO2KdsYXmgkVidBO1aL8S9Pj6PeS29xFpkjGCuQe3mqeCbRASynVLsqj8q0rxdLxs1to7FkFlGRsoGKvLSF5ypB0oOPmsRbyuoVdRK5rd9H1yxIkaAcbt4q3PZrldRFkiCse2xpJrkpNiTcCn7yIxW+oGqgSRyyAShgfIpROXPKzS9U6Si4Oe1GfqBxhF7ck0gFgA/kuQe+e9c2lkC6hx2quUcDyXjncnFJ3HU1XILnPxUWgVj73J+M8156EK4CgfqOaDmicnU8/TFq+4paaa6l/wAuDH+lDV9DbbZUHbwOadW2lAwQ24yMeaXqftpjT/H/AP43/wD0NdW2/gz3IJ7nIrqXpD/U+zRp9TAH70hP1q2iZlGWKjfFZ+S8meR5CxP5vIApe0uFuJJGJyunbI3zRs54/wC1pN1AzHW2AD+UngUCxn6UnqytOEJfh33B+Ky3VLxGX0hI+ryOT+1UkkqxoGaZ3YcKqHY1O+W08PDcfiHrdgzIia5VCksyrsoA7/P2qrvby2fp6fw8rGSQaSmkg481nF6ikeTIsuo8ryP6napN1aLSPTh1vnPuOB/ShU8UiNyFs2RWGkDZRudqTMgm3VmLjbcc4/8ANT6nPcXSiOVAHyCAuARS6n00KOSCufzYAP3o0q34mjnkbfarvofUBaXUcoeRHVgQyHFUEc2ptL4WXt4f/eieoUbbII7US6qbNzVfavxF03o/4h6V/iFi/wDEXcYXW9uoy3+pR/evml2ZLSQxxlirHADDtSXSOv3nTbhZrWZ4pFGAynG1asfi3pnVY1XrXSIJ5M7zRH0nJ8nG1XvfTH1uP+xTdSto7Z0aOaKZtIZvS4UnfH/qkrmT1HMjqNfnGK+g9A/C/QuuxySWpntgDtG8quSP6HFPH/hzbLdARymW3fuRuh/felZdnPJjHycam3IqMVjdXDP6MRbSNRPgeTX0Tr3Quk9LQxPKnrE4RUbLE/IxtWZWN3lWK0inDjOsKM6seMdsean1rXHybnCmk6beQlVTTuOQdqXnMkCOkh1StsRngfpV/JcxxTSLMykhQoCg7UoZrFP/ALBJI32ApcxWN9viijgZyC2QPGKtrO5ktJYxbv6YyCSDuak91YpBITHJ6px6aqRpHnP+1LQ3NokM5uVlaUgekqsMfOfiidqy65F/EPUT1rqMtw7H0QxLyH858CqtGM02vheFA8UKaY3DhUAWMcKNgB4qx6NAJLhABsNyKpz2/J0esunTSsuEYLtkmt90aARFVOTtSXTVypOgDIwpPari1yqDWAD8cVcjHLK1ZTwCW3ZT3G2O1ZmWBon9wz8itXESyc1W3UYMpUjvRB8U+nUPGdqLGhOMrtTrW8eRt+3em47dVGMDPenpG1fHDJJgqh+CRxT0Fkg9zkHvTSR6RsNvjmvVRdQBGxPbfNBWjW8aBQVX+lFI1eB+leIpUYAA3qZBzuAR3oIIrjg7V1E0r3GP1rqA+UX3Up1UWyLsi424PzVdam6mJAfQjHfHc1ePY+qpLxhfGfNBihf1tIQ4XlhWL0ZnPXUKW0PogNjJzux7/FFkiVYiphJYkkkdhRp5xHlWzlR4/tUU6h/KKgbYxjAz9qOC1leVPDaAYaVTuc4G2c0VbCBtWg6XY9hjFMSSsU1sQm/DZOP0ocNxk+8YAOckHinGkquuOmenNJIoLjSMEnAz3z5qFj0g3KmVpJA6nxt8bVe2CQ9RvkjEgMUYJfBwD8U9eQQwO72EpXQoBVTtn7nmjpjnu3UYS9tZlcxyodYPYZ3+aAt0YQFnXWuSA3f/AHq76hdTlmKRtrY7scZP2/SqOc6lKzR4HkrxRsay7MxNBMMxOCf+knBFMppTG2/2zWakjkQ5hVnHwN6ND1OWP2l2BHZt/wC9Gv6E8kncay06lcwBfTlZAp2ANauP/iL1YWscDLG2h9RYDQWXH0nTjb7YNfNYutEf5kUUn6lTTS9atCVJsnGD7tE3I+Miqlyh2+O/G1g611G8nSe1sh/FB8rKkRdsnbGDkH9RmhdW6p1aJ3jvWWNyQWQwrGxIGN8AGskvXIQTotZtOchWuMY/YVL/AB3SDotLZSTsXZnIp7R/HZppGfOkMWJ3xvUJ9cSlp/5eeNexP6cmq6frtwylf4jR8RKF/rz/AFpJrt3YsoJY8s25P61Gl/triH5rjudh88/tQNTTZG4U8+TUY49a62OWHmmooSQdI2FPiM7llneU4IQgB5rVfhuy2LaSC3BI4pDonR3vCHkBWPz5rc2sC2sMcZXZDyBvTiMrqaPw2uIgqHgDbnNFQH6SOD+tDSWR12iJwfy+KMCVbDDON8itGSxttlGKTvFBnB22PPij2r6sHGBjYjevbtcLqxvU/VfCsQ9w7/amdLAArufBpWA6pQunbO+/NWRCqp/rTZ0EA8Bc+N8UxFHhhsF8AHk0FEEhGNiP6U0ISPdqwe5x2oJIaRvnvUWcdzx/WhOWO4zjgDOMVE4Y4UEeMUyEITPuZs/euoC6McFv+7HNdQbGXVxrIA1aT28/7UqAWmYKzIe5HGPAq0MQOXO55G39q9WItnSNO3asq6pdKae2Z20hiBjH2pKzT0JJFCAsucFuBVx1ENBAzAb59ud8fJpBU/iNlTXkb+fvS00xu1NcOzyO0jDGdwtCMZbKKWy25PgfbvV1N01YVdnYLH2H5j9qSkhkDFoW1Z+s/Hik0mUvRdWeEhUjIi4JU/0pa6upzJsMHxk4X9KdDv6npJsU5BGcUEp6wd2XC5+2qkeMJNKxKgRl9vHNDeQSZ9ZGxgjO5C03PA2QqLuOdv7UP0TpMa+1cYOBp/8AdOHZaUe39xeNcZIAOONs0KezS4croB53I37f/wBq3YSumgsSoGCD/cnv3oDDBBLYBNNFk+s3J0cgaoyCKWewmiGSrDvnFa+FQqjJy3OdOyinLyGGOGEYXUVBHxxRus7hGCEMhGSzYoi2+2SSa16xal0tEpjO5Okb/wBa5LFJF3VBvttuN6Nl6xl47FpB7EOOc01b2b5wqavgCtt02GNI/TEK6wMA45p2PpJID7IOSc70cluRkbTp0zx4MRUnsRWg6X+HWU6pxlDV3bWAVgTlip324FW+rVpxqx4qpEXK/CkNuIAkcLp9ONI7U4scipmUE6TgZr0RqIxuAc4JA3/9V6QZMrIWbjYVSRoJmC6FbGdvFEZJSgEYGrvvgCllUodTMR2AxTdn/MYsTx27GmmmYiyqobSDjBA4zRrsZhO+agqgMO48DzRcK6HHBpU4QtgPV925HGN6f77jPik7ZSLhgf0NOknT4+abOvEHuG3fbfk00HOdOOOcUnCp9QEkuO3xTTyaRsMntmgnpYHIbvzvxQnG2wG/9q5zkaiPvQ3dsbKQDyPFMPNI7LXV6DkDA2rqRsyyuTvx2JrxyY0JB4GdR7UzcZ1kY74FJTy5PpICxxv4qK3x5Iy/8ydLN3G3imCYkKBFGFGMAbmncQRxknSM9sc1VTXOZiVycDBwOfikqco3NprGWyxwTv8A+KrzbJhdYdd/GABVnkXkisWZSuc4Gy/FAujIJI3wdDDt58mjSpVaqhS7KuVbbDd80AwRQD2YY8FjsB8VZXTAkGOI+0Y35eq7qVpJNZsrKI1AyGDfSaVjTGlpF1kaLj3YyABjbxXOrCANKBo4yOCfvRLe3kgtFBCtwGPJNeTxhGAU54BJGwpLmW6r5kHvBK4H5uR/TmvY4xIpDO2rGxO2BTKKrFvYGUHYDZTR7a0cSMzAYHcDmkMrwUI9+DJgKuy4yKlCEc/Vkt9RI+e1MyWLtkspDH6SNv6d6LDa+jGEk16wfaOM/Jps7lHhihEezHUBwOBR+nSA4UIrHOST+Y0pewGKMEjB7kbA050SFWhJYAam/aidlrWO1nGdUgKxsSxzq4x8VYlBEy5UFh9S5occQRAANv8A5vR1i1Idsr5Jq2OzVs0cj4VginsRVlHbxkfB3qmihPqDLHVtgCrmMKoBwSD3PeqiMhDEgP8AlpuKWa20EspyPvXTyFtQ0gpnfPevY5iRjGCTsPFPSZQvbq92GJ70zAqoWIOB9+BQpowy6kIBG+fNGtw2jD485oMwHAU4GTjavVZu37VKNdQJG+eK4xMDk4HilSgGwujuACKJnJIxmgso/jiScnTx5ohIQ+3bB2pzosuxoyN1D4J5+KMSTg9+1Agkdn8Dk1MyYYd8/wBKEubc6ic/Hk0Bty4DEE7nPaiyttlcUtKy4ypyew8mg44A+SK6lfaPqyG7811CtFLoKzecnbegw2y+p6pxrHNMaMqGkwu2ftUYyDEAm+eSN6nSt2QveL6igg4xn9ftWVjupra7aBvdl8qWO29abqDpFAxmcqeMjz4qjUSdQuEKxaI8gxkjgfNK9tcLqcrOyDQvh0BSQH6c7V7eknSkUZK98bA/AqBtZ9YjzhRsWA5pySL0iuvJYAkZ7Uy3NqxPXcFnVFQ8Ke1I3sBELAodGrcGriRVx9Ox2xVXdSwrAwJZiD84O9TpcuyixEW4OoHJ3zwKVlCrE7BG92dv/NNLEZAsipgE4UGmFttGS2DnY+c0sly6qvs0RULDxnJPNWkELyorDGDggDigW6xCQI8ByG22/rVzbwEsqxrgDZhzvSkLyXRN8aQAjjFTCLI+GVWIGcmrK5jWElMlgR7tqqbh29UKkYXP0kHf9TV6ZzkLryBI4t9KKclQO9E6VEgi18swySRzTsAQwYudm2GCc96mmkOQiHb6c0tcn7fx0MiaI1H9fFektnCfV+1cVmVcsAoznzmvUyZCHB4yDVszVtBIrAvk9ycc0/NJoUDB38Uok+oDB47VKQ52Pfc71UZ3tHW5X2EEZwcV6uWzjtyaiqasaRjx8UzEjRKMBME75HNBPYBI+NKZI79qeijYD34+1CieRtiFAHOKk7lyBwO/zSBlWCj2fvUTIDnB+9DLacAAmvFkHG2PilTgN07LPGUx7gQSai7EDJzqqV3hXiIO+a4nOATufinBl2JbjBLElUHGe9GcrpbcZ7ioHZVOR8A1EPpUqwGnufNNIBd9ta4Lds5wK4BtJbnwD/epnDgjVueRjiga3QgatsYA8UCJGRQcHRnvkV1Q9Qf9IPzXUj2TuPoP2r2z/wAr9q6uoVVb+JQP4F9h9Q/uKJ0wARRgAY011dUfV/8Ak5wzEc4XehX25Gf+qurqBO1fd/l/05pe8Vf4a29o3B7V1dSaYvLZRolGBgZxTV6q+lF7R9B7fFdXUqc/7KqD63+M4rSWwC2uVGDhTkV1dRiPKHdf5cXzkn5qtnAydu1dXVU7RinfbWQI+DTEf0r/AKa6upinI99Gd9u9DP5q6upoeKSJgASARRrgnSN/H9q6uqoi9i231D9aaG7AHiurqSTQ/wAsVyfUv3rq6gxE/MK8iA1DaurqRwLqHEf+qgqTvuea6up4jNNGLXcmok4UYz2ooJMG5rq6mgAnc/pUJwA2QO1dXUodLZI4Jrq6uoD/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8" descr="data:image/jpeg;base64,/9j/4AAQSkZJRgABAQAAAQABAAD/2wBDAAkGBwgHBgkIBwgKCgkLDRYPDQwMDRsUFRAWIB0iIiAdHx8kKDQsJCYxJx8fLT0tMTU3Ojo6Iys/RD84QzQ5Ojf/2wBDAQoKCg0MDRoPDxo3JR8lNzc3Nzc3Nzc3Nzc3Nzc3Nzc3Nzc3Nzc3Nzc3Nzc3Nzc3Nzc3Nzc3Nzc3Nzc3Nzc3Nzf/wAARCADCAQMDASIAAhEBAxEB/8QAGwAAAgMBAQEAAAAAAAAAAAAAAwQCBQYAAQf/xAA8EAACAQMDAwMCBAQEBgEFAAABAgMABBESITEFQVETImEycQZCgZEUI6GxFTNy4QckUmLB8fAlQ1OS0f/EABkBAAMBAQEAAAAAAAAAAAAAAAABAgMEBf/EACMRAQEAAgIDAQADAAMAAAAAAAABAhEhMQMSQRMiUWEjMkL/2gAMAwEAAhEDEQA/APp64zRABUIRnYjB8UQqeKEO2PNAuLaKZSsgyD2o+k4zQXYE0CKpuk21tkxDSPipxK8ZJLah2FOTlShG1LKPZg81NaS29mEYkVIkY3oSnQN6GZTntVJFlG2RS/oiU7qKYPvjyTQkkVFwRvQFV1jpcawtMNiPFZojS4Iz962sy/xClD9PiqfqtrGLbESAEeKmxv4/J8r3o3UGGI3cHPGa0CS5HFYKw914qk4wd618dxGY/awOKMU+XHnhYau+QKFJMF2zvVbLd77GvBI0h2yapjrRp21neuVNXAr2GFiMmjgAbbZpkmoCgE1L1ANiMUB+ds12CRzQNG1II2r0CgQt2O1MLQcQkIXmgS6X5A+9EuM480HY7CkrSaAKK8YjHFQOwzmhtvtnmmlJRk5zXjKCc7CvYgV5ovtbeg5S5znGK91MB7aM4Ax81AhcbUChqzk+41KR8DionIG2aG5Yjego4yHNdQyjE811A1GiBwM1xY4yDXZHbFRcY70E8eQ6cUKvW35oZFIIuAeaEB2DUSZljjLPwOar5b2HA9NsEmldLm6e0jQdR2pOdlzhTS9zfSCIiLBPG9VtxdSpHv8AUaW1TGrp7grCMsCKE0yuvsas6L/0lAL5Y/NCtur4ZlP1eaNr/OtKLtQD7qDNKssZBPNUNx1CNo9EbZkFJ/4nMntJxS2c8dGv4mtpCyAgfFNQ33oW+rSSx5FLLetd+xl1fNWHT+n+rJmQhV+aIeWXHJ2xYXEYYqckd6dsJVtyxuHQjPtAo0VvDEoWMjjevLS1tdbllBOrO9XuMNbPrJHMgKNjNQSMITvqJqDRkS5TSIgOBXNKARpp7TpMsF5WoFiTmvGmVt2JAFLSzKXTQwIJ3oEPQ+7JPapxnJ5oMWlkJDVKPOrbikBZx7M0sradzTbDUtJTbZ8ihXxKMqz+amY0d896Db7ye44+KbwrbjamihugUZoDSFR9P7UwD2Y/vUtKEjYUAojs4yRRgNuKOEUcAV2KBsqRvkioMuWO1NMBUGXFAA011FCDua6mNrAbDNBefBxmo3Ev8srG2D5oKkgbnJpEZU5Ga8INDDt4oVxctFpIGRncd6VODTR+rEyHuKyN30uYbhmLK2wB2rWiRSM5yMVAMpySoIpWbXjncWPkvbi3ISWE7bZHekZryR3csjZ7ZFbe4e2KkvAr6d96CslheIQYlB8Ywan1aTyz+nzuQFpAxJyOxrwsAcjbzWxn6f0pTIj4JO/O4rGdUktLeZ0gLHwGo6a4+SV3qCNiyHUTyaFJIr49SQAdxVbLdsQFXA80sztnOaW2va/i6tHanCZYeaIfxNIi+1hnsCCcVnNbHtUSCNzQPT60En4qvy2QyftipRfjC8U5aONgPkis2TnmuONuDSP0x+tnB+NULD14nXyVbNX9l1/pt6yLHeAMfytsc18rK+Kjhsg9xwaqWs8vDjen22Uxehkkt/ppW3jwpKBgTwDXzPpXX+odOcKkjSRd43Oa3fRPxDZ9RUBXMcw5jc8/bzVTJhl47itZUuQjCNiuR2pjpyzJCgnPu71NX1KCM/rRgVCg5yaemftxo6o9tIzqRKN9jTkTZUUGddR4oL4VXAY4NGQnSd6Dpw+Nh96MrLwf7VSXIpbdjUlxq2rxMk4HAr1owBnJFAE7c712oVADA5r0c+aRJ1EiuyQa4E77UHEcV1ekCuoDxmGw7mooMNjIrwMuTv3qSkAZI700pn7ZFUvXoLiRY5bV3V42zgHkeKuHfA2FCOuTlSQaVm1S6UFr10LMsFyjpJxuNquFm1ocV0nS45ffMijG+cb1ISWtomhFLUuu1W76eNGHiYLkkiqhen3aNqiXfuWq2/xIEELHgDnesp+JfxBcorQRfynbuDuBStisJlbqKvr/AFOSC7kiQqZsaWYbhf8AesxIScknLHuaNJzknLcnPNLsd871GnZJMY8C4GSa8Ladyf0qLsf17UJu5Y70HKk0m21DdmPLGolgeKgTk7UiuW0tZ2qSMxNQCeeKIqjnJ/amXI2VUAsd/FHhRZTsaTwCdyaZgZF33oVB2gKPpHv+1WEF1PbKvq2qOg4YjBH6iq5JcyHJOk4rSWvW+ldO1f8A09b5/wAkkx0qfIZBkfbBpy3aM7vjW2k/DnXYuop6MpInAJ047fer1QPNfHheMt081uDECxKhT9PwK+h/hbq3+JWypKf56c/I81UrDyeL15jWQMNIAryZc57UGA6ZCOwpiTcE02UJSKqkbn5r3VpAGcihkE5I3FRU59pb9KaT0cigYFSZ1/ekotnx5o2Ttp3+9MhHJ7CvMHsBXq4I54qf5ecUEiFPc7/ep6fmoqPcCd6NgEfVQcD0L3NdUipNdSNFjGpzjFReSMAse1AYuT76FO3tPJGKBB/4qIrspJFDW8LqdOxHxSIZ41OkEhq6J1jjeSRlVfJPFJWnTT3LN75CQKFlpU1Llgd8jis/+KuqXVtaGWxQupb3spBIX4FD6DNLdQG7eaW3iIB9ENgLjx8GkrV00NxPHZ2Ek0p2UEnavnV7PJdXEk8n1Mc/b4q9/FnVI5bVba3lVjr1OFOcY4rMLIXIBO/ipt5b+Kam3unIyD3oDDOTT+hPS3GD2FAlTEQPk1Wlb3SD7ZJpVyWJxxTVwjsdlOnzighd8AVB0MIakqnhRmmAigZbc+KatLn0HBjgRm7ArmjQ5nQEXSr+WA3C2s7QjmQIdP70az6bLPnSwGBk5DH+wNN3/Xr+7i9G5mYxqNlLEKo8AcCqW56sxYLGdIAxt3ov+HjuTlYPZMmAShzzg8ffOKbtenK8Ms886QwR7FhhyTg4AUHJ454FZ5OoyqR/MbGN96ZTqLEAMy6vihW98bMF8j2gb1AqWIOTXtpJ67kzONGcDA3NNpHatGXMwUDGSSNKmlBZ9RggcprXfscCrHoXUZOl36SZOnOGH/bS9tcLZRGVbmOQZw3pgHP9a8mvLUzqmuF2YZZc7j9RxVfC7mq+sWN0JgHGMMMirEkaMgj5NYTov4gtbeFUuiY8DAAywA7b1rLLqdpfR/8AKSrIRyByP0qtyuK4ZY3p4wO+DneoKAsmojfjNGbAky4IB4wKGypqG538VSK99TOy7Hz3pmPdRS2Ao9rUWEHPJxTIXBB5qY3GAai2AOBUA2TjtQBiukZJP6UWM5AOTv5pZJCXCng+aZVsbD9KQekb966vc/FdTMqoYDLZqDxCbI0lR5osb+puRgc4oV5P6MRMa78CppwrLbuqER+74rNzJ1q36hK8scdz05kx6BABH61dfxZRgdRVj2FWQImTZc5/Y0lcvmvVerm46c81paPAI5AHSQflHNZCX8RXIvWaBSIGyPTzsR4r7P1HpNu8WJMJGT7sCs51D8M2KKscaxmORtKnAzSXLOowNqxa3WQqULkkin7WOJmR2cqCwBYjOnen/wAUWEfT7mOKBCIvSBWq6wbUrxn71M7dG/4xZaE1MuSfGdqc6j0yztukxXBvIGndtP8ADq3vA8kdhSb2+sRupOAMmo31k0jpONwR5rX/ABle5dqxZS9zpIGkrxQIYtTY+cCnyjWvqSNEjkqUUMDgE9/uKUt1cS4yC3IxWWuWs1pHQCwIjJUnGS3enoLFS4Bf0x+bUNwKvvw9+Gr3qF7NHiMSW0YleMsF2PFVEtxHPeF0OCTsD3H6U9amymW8tQpeRW+p4bZHkDHSHZcE/p5rJ3MIjuTEswJHJYd/Fau4v26a0v8AC49Z1KiQjOgHnHzjasykIJkmf8oyPvRB5P6hKeQI2lTnHJolqwlJBLAjfagOugkHc0awBMrbADH/AJqmG6cTqvpW7wpGGDDBLDJrkvV9COKWJ3LZKgNsBVeE3OaZhDrESXCRjuRk/pS1FXPKn5JrGZA41o6jSMnIP71HpdvFJdhWuGSTGF1CkBCkzAIkpJGxwN6eXpks1l/Eh1HpELqOQWz4+aWj9rb0triSW0nWGSUsCAS1Ow9Xl6fcwy27MGXfJpv8O2cR6WguUjmk1N7nUE48b1rbbp3TJ3X17GBjjnTj+1L03F/trinPw1+Jjc9PUzghtR+c71df4paOBqCHP/bVeejWQRVhVox4VtsUpP09RJhZW57is/zy+M8ssLV8t1YyMPao+21FEtsCArYx81noumSswMcy7H82RUpemX6uShRh8PR6+WJ/460WuNhkMPjvXg0k/WtZow9Rj39Nj9t6g9zdIf5iMv3Uin7eWD0wv1qdGDnb96PGFbcgZrJR9UlAwd6IvVm8EGj9svsL8f8AWrKDPJrqzQ6wcfVXU/3v9D8aukGkAZzSfUG9oA4HenFCquBue9CuWPp4RGJ+1bWMpeWfljaV8AHnbtVxYpJEgWXOkDjNJMJUlYuMEcEjk1OweWeeb1XyigLs2+ftSjS8wTrcqx2+XbCrySazV/detApKHKbqQd8fNWnWrOOP0Q0krRnIwWzj9TVdHFbLHN6mSqoSNO2DipvKsNTlmut3El2qNJlmjGnfsKqLVxFcKcYHBzR5Ll5w0kkTRBtgD3+aRYMjEHngik6t8Nj0m2N4PRQfzXOmMeadj6fLHG1vNGyyqTgEb7Vl+m9Uktpo3jYgqM+RmvpwuIPxd00XFiyr1iBR6kWcGRR3H/z4rfHKajk8mOUrKdQEF1ZR2noxRGEe5kU63Y9ye/2rLeh6V4QpJCnZjtV7NcLLKY7jMM6krnGBn5pe7IEIRowH51jfOKWUlVhbOKP+G+uJ0u/lkmjD+pE8TDOMhh/6qj6jHMLh5f8AMEhyWHcmi3SR4jZx9ecEEZ2+M5H617bXZglCJnn6m7Vnb8rSTV3FZ1KJj7yh+nxSEKaoJUH1V9B6p1izf8Oy2D2Fqbpk9k4T3g+dWa+erHNFJkKT5FK8KluXwlNCkgJOxHiiWVuodjvjFWcNoty4AjYMeQKvbL8I3TxfxEstna2xHtM04BJ+wyx4PaibpZSTtiFtR7iuqnGtV9KEyK7oOVG2dq0Yi6P0yNzFI99fK38twpSGP/uAPuY54zgd8dqb6B0q467fmJAJJpmZ3LtsM7kk07wWprbJLCfzHGO2KdsYXmgkVidBO1aL8S9Pj6PeS29xFpkjGCuQe3mqeCbRASynVLsqj8q0rxdLxs1to7FkFlGRsoGKvLSF5ypB0oOPmsRbyuoVdRK5rd9H1yxIkaAcbt4q3PZrldRFkiCse2xpJrkpNiTcCn7yIxW+oGqgSRyyAShgfIpROXPKzS9U6Si4Oe1GfqBxhF7ck0gFgA/kuQe+e9c2lkC6hx2quUcDyXjncnFJ3HU1XILnPxUWgVj73J+M8156EK4CgfqOaDmicnU8/TFq+4paaa6l/wAuDH+lDV9DbbZUHbwOadW2lAwQ24yMeaXqftpjT/H/AP43/wD0NdW2/gz3IJ7nIrqXpD/U+zRp9TAH70hP1q2iZlGWKjfFZ+S8meR5CxP5vIApe0uFuJJGJyunbI3zRs54/wC1pN1AzHW2AD+UngUCxn6UnqytOEJfh33B+Ky3VLxGX0hI+ryOT+1UkkqxoGaZ3YcKqHY1O+W08PDcfiHrdgzIia5VCksyrsoA7/P2qrvby2fp6fw8rGSQaSmkg481nF6ikeTIsuo8ryP6napN1aLSPTh1vnPuOB/ShU8UiNyFs2RWGkDZRudqTMgm3VmLjbcc4/8ANT6nPcXSiOVAHyCAuARS6n00KOSCufzYAP3o0q34mjnkbfarvofUBaXUcoeRHVgQyHFUEc2ptL4WXt4f/eieoUbbII7US6qbNzVfavxF03o/4h6V/iFi/wDEXcYXW9uoy3+pR/evml2ZLSQxxlirHADDtSXSOv3nTbhZrWZ4pFGAynG1asfi3pnVY1XrXSIJ5M7zRH0nJ8nG1XvfTH1uP+xTdSto7Z0aOaKZtIZvS4UnfH/qkrmT1HMjqNfnGK+g9A/C/QuuxySWpntgDtG8quSP6HFPH/hzbLdARymW3fuRuh/felZdnPJjHycam3IqMVjdXDP6MRbSNRPgeTX0Tr3Quk9LQxPKnrE4RUbLE/IxtWZWN3lWK0inDjOsKM6seMdsean1rXHybnCmk6beQlVTTuOQdqXnMkCOkh1StsRngfpV/JcxxTSLMykhQoCg7UoZrFP/ALBJI32ApcxWN9viijgZyC2QPGKtrO5ktJYxbv6YyCSDuak91YpBITHJ6px6aqRpHnP+1LQ3NokM5uVlaUgekqsMfOfiidqy65F/EPUT1rqMtw7H0QxLyH858CqtGM02vheFA8UKaY3DhUAWMcKNgB4qx6NAJLhABsNyKpz2/J0esunTSsuEYLtkmt90aARFVOTtSXTVypOgDIwpPari1yqDWAD8cVcjHLK1ZTwCW3ZT3G2O1ZmWBon9wz8itXESyc1W3UYMpUjvRB8U+nUPGdqLGhOMrtTrW8eRt+3em47dVGMDPenpG1fHDJJgqh+CRxT0Fkg9zkHvTSR6RsNvjmvVRdQBGxPbfNBWjW8aBQVX+lFI1eB+leIpUYAA3qZBzuAR3oIIrjg7V1E0r3GP1rqA+UX3Up1UWyLsi424PzVdam6mJAfQjHfHc1ePY+qpLxhfGfNBihf1tIQ4XlhWL0ZnPXUKW0PogNjJzux7/FFkiVYiphJYkkkdhRp5xHlWzlR4/tUU6h/KKgbYxjAz9qOC1leVPDaAYaVTuc4G2c0VbCBtWg6XY9hjFMSSsU1sQm/DZOP0ocNxk+8YAOckHinGkquuOmenNJIoLjSMEnAz3z5qFj0g3KmVpJA6nxt8bVe2CQ9RvkjEgMUYJfBwD8U9eQQwO72EpXQoBVTtn7nmjpjnu3UYS9tZlcxyodYPYZ3+aAt0YQFnXWuSA3f/AHq76hdTlmKRtrY7scZP2/SqOc6lKzR4HkrxRsay7MxNBMMxOCf+knBFMppTG2/2zWakjkQ5hVnHwN6ND1OWP2l2BHZt/wC9Gv6E8kncay06lcwBfTlZAp2ANauP/iL1YWscDLG2h9RYDQWXH0nTjb7YNfNYutEf5kUUn6lTTS9atCVJsnGD7tE3I+Miqlyh2+O/G1g611G8nSe1sh/FB8rKkRdsnbGDkH9RmhdW6p1aJ3jvWWNyQWQwrGxIGN8AGskvXIQTotZtOchWuMY/YVL/AB3SDotLZSTsXZnIp7R/HZppGfOkMWJ3xvUJ9cSlp/5eeNexP6cmq6frtwylf4jR8RKF/rz/AFpJrt3YsoJY8s25P61Gl/triH5rjudh88/tQNTTZG4U8+TUY49a62OWHmmooSQdI2FPiM7llneU4IQgB5rVfhuy2LaSC3BI4pDonR3vCHkBWPz5rc2sC2sMcZXZDyBvTiMrqaPw2uIgqHgDbnNFQH6SOD+tDSWR12iJwfy+KMCVbDDON8itGSxttlGKTvFBnB22PPij2r6sHGBjYjevbtcLqxvU/VfCsQ9w7/amdLAArufBpWA6pQunbO+/NWRCqp/rTZ0EA8Bc+N8UxFHhhsF8AHk0FEEhGNiP6U0ISPdqwe5x2oJIaRvnvUWcdzx/WhOWO4zjgDOMVE4Y4UEeMUyEITPuZs/euoC6McFv+7HNdQbGXVxrIA1aT28/7UqAWmYKzIe5HGPAq0MQOXO55G39q9WItnSNO3asq6pdKae2Z20hiBjH2pKzT0JJFCAsucFuBVx1ENBAzAb59ud8fJpBU/iNlTXkb+fvS00xu1NcOzyO0jDGdwtCMZbKKWy25PgfbvV1N01YVdnYLH2H5j9qSkhkDFoW1Z+s/Hik0mUvRdWeEhUjIi4JU/0pa6upzJsMHxk4X9KdDv6npJsU5BGcUEp6wd2XC5+2qkeMJNKxKgRl9vHNDeQSZ9ZGxgjO5C03PA2QqLuOdv7UP0TpMa+1cYOBp/8AdOHZaUe39xeNcZIAOONs0KezS4croB53I37f/wBq3YSumgsSoGCD/cnv3oDDBBLYBNNFk+s3J0cgaoyCKWewmiGSrDvnFa+FQqjJy3OdOyinLyGGOGEYXUVBHxxRus7hGCEMhGSzYoi2+2SSa16xal0tEpjO5Okb/wBa5LFJF3VBvttuN6Nl6xl47FpB7EOOc01b2b5wqavgCtt02GNI/TEK6wMA45p2PpJID7IOSc70cluRkbTp0zx4MRUnsRWg6X+HWU6pxlDV3bWAVgTlip324FW+rVpxqx4qpEXK/CkNuIAkcLp9ONI7U4scipmUE6TgZr0RqIxuAc4JA3/9V6QZMrIWbjYVSRoJmC6FbGdvFEZJSgEYGrvvgCllUodTMR2AxTdn/MYsTx27GmmmYiyqobSDjBA4zRrsZhO+agqgMO48DzRcK6HHBpU4QtgPV925HGN6f77jPik7ZSLhgf0NOknT4+abOvEHuG3fbfk00HOdOOOcUnCp9QEkuO3xTTyaRsMntmgnpYHIbvzvxQnG2wG/9q5zkaiPvQ3dsbKQDyPFMPNI7LXV6DkDA2rqRsyyuTvx2JrxyY0JB4GdR7UzcZ1kY74FJTy5PpICxxv4qK3x5Iy/8ydLN3G3imCYkKBFGFGMAbmncQRxknSM9sc1VTXOZiVycDBwOfikqco3NprGWyxwTv8A+KrzbJhdYdd/GABVnkXkisWZSuc4Gy/FAujIJI3wdDDt58mjSpVaqhS7KuVbbDd80AwRQD2YY8FjsB8VZXTAkGOI+0Y35eq7qVpJNZsrKI1AyGDfSaVjTGlpF1kaLj3YyABjbxXOrCANKBo4yOCfvRLe3kgtFBCtwGPJNeTxhGAU54BJGwpLmW6r5kHvBK4H5uR/TmvY4xIpDO2rGxO2BTKKrFvYGUHYDZTR7a0cSMzAYHcDmkMrwUI9+DJgKuy4yKlCEc/Vkt9RI+e1MyWLtkspDH6SNv6d6LDa+jGEk16wfaOM/Jps7lHhihEezHUBwOBR+nSA4UIrHOST+Y0pewGKMEjB7kbA050SFWhJYAam/aidlrWO1nGdUgKxsSxzq4x8VYlBEy5UFh9S5occQRAANv8A5vR1i1Idsr5Jq2OzVs0cj4VginsRVlHbxkfB3qmihPqDLHVtgCrmMKoBwSD3PeqiMhDEgP8AlpuKWa20EspyPvXTyFtQ0gpnfPevY5iRjGCTsPFPSZQvbq92GJ70zAqoWIOB9+BQpowy6kIBG+fNGtw2jD485oMwHAU4GTjavVZu37VKNdQJG+eK4xMDk4HilSgGwujuACKJnJIxmgso/jiScnTx5ohIQ+3bB2pzosuxoyN1D4J5+KMSTg9+1Agkdn8Dk1MyYYd8/wBKEubc6ic/Hk0Bty4DEE7nPaiyttlcUtKy4ypyew8mg44A+SK6lfaPqyG7811CtFLoKzecnbegw2y+p6pxrHNMaMqGkwu2ftUYyDEAm+eSN6nSt2QveL6igg4xn9ftWVjupra7aBvdl8qWO29abqDpFAxmcqeMjz4qjUSdQuEKxaI8gxkjgfNK9tcLqcrOyDQvh0BSQH6c7V7eknSkUZK98bA/AqBtZ9YjzhRsWA5pySL0iuvJYAkZ7Uy3NqxPXcFnVFQ8Ke1I3sBELAodGrcGriRVx9Ox2xVXdSwrAwJZiD84O9TpcuyixEW4OoHJ3zwKVlCrE7BG92dv/NNLEZAsipgE4UGmFttGS2DnY+c0sly6qvs0RULDxnJPNWkELyorDGDggDigW6xCQI8ByG22/rVzbwEsqxrgDZhzvSkLyXRN8aQAjjFTCLI+GVWIGcmrK5jWElMlgR7tqqbh29UKkYXP0kHf9TV6ZzkLryBI4t9KKclQO9E6VEgi18swySRzTsAQwYudm2GCc96mmkOQiHb6c0tcn7fx0MiaI1H9fFektnCfV+1cVmVcsAoznzmvUyZCHB4yDVszVtBIrAvk9ycc0/NJoUDB38Uok+oDB47VKQ52Pfc71UZ3tHW5X2EEZwcV6uWzjtyaiqasaRjx8UzEjRKMBME75HNBPYBI+NKZI79qeijYD34+1CieRtiFAHOKk7lyBwO/zSBlWCj2fvUTIDnB+9DLacAAmvFkHG2PilTgN07LPGUx7gQSai7EDJzqqV3hXiIO+a4nOATufinBl2JbjBLElUHGe9GcrpbcZ7ioHZVOR8A1EPpUqwGnufNNIBd9ta4Lds5wK4BtJbnwD/epnDgjVueRjiga3QgatsYA8UCJGRQcHRnvkV1Q9Qf9IPzXUj2TuPoP2r2z/wAr9q6uoVVb+JQP4F9h9Q/uKJ0wARRgAY011dUfV/8Ak5wzEc4XehX25Gf+qurqBO1fd/l/05pe8Vf4a29o3B7V1dSaYvLZRolGBgZxTV6q+lF7R9B7fFdXUqc/7KqD63+M4rSWwC2uVGDhTkV1dRiPKHdf5cXzkn5qtnAydu1dXVU7RinfbWQI+DTEf0r/AKa6upinI99Gd9u9DP5q6upoeKSJgASARRrgnSN/H9q6uqoi9i231D9aaG7AHiurqSTQ/wAsVyfUv3rq6gxE/MK8iA1DaurqRwLqHEf+qgqTvuea6up4jNNGLXcmok4UYz2ooJMG5rq6mgAnc/pUJwA2QO1dXUodLZI4Jrq6uoD/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10" descr="data:image/jpeg;base64,/9j/4AAQSkZJRgABAQAAAQABAAD/2wCEAAkGBxQTEhUUExQVFhUXGB4YFxgXGBogHRwaGhkfGBofGhkfHCggGholGxocITEhJSkrLi4uGB8zODMsNygtLisBCgoKDg0OGxAQGy8kICU0LCwsLCwsLCwsNCwsNCwsLCwsLCwsLCwsLCwsLCwsLCwsLCwsLCwsLCwsLCwsLCwsLP/AABEIAMIBAwMBIgACEQEDEQH/xAAcAAACAgMBAQAAAAAAAAAAAAAEBQMGAAECBwj/xABGEAACAQMDAgMFBAcGBAYCAwABAhEAAyEEEjEFQSJRYQYTMnGBkaGx0QcUI0JSwfAzYnKS0uEVU4KyFkNzotPxk8IXJGP/xAAZAQADAQEBAAAAAAAAAAAAAAAAAQIDBAX/xAAsEQACAgEEAQIFBAMBAAAAAAAAAQIRIQMSMUFRofAiYXGBkRMjMuFCUrEE/9oADAMBAAIRAxEAPwDw41grpuYrsMYIxBjsO3l5UgNA/SsitBa2G7T9T2/nSEdop8/s++itPqdhBXmZby4IwIwRJ8Xr2oZVJ8vtj1rN1SwDrmpAYqpZl8z4Z4I8IYgEGcgmpdDqbikhLjJuXY0EgFTyG9J7HvFAA9+Ps/o1h5HMfiJ7YqWiS3dIs3NZcFhAA2CiqMHIUif3QqszGc4IOYr032c9mV0+oWbwEsxFvaYO1SoljMnJI7gAfM0f9FPXBptUVIUpcxLQGBE7SGYgAwWBHem2k9rrt26TaCIt1x4dgZt0yishhjkKpI7EmOKUFBU3yGT1y5pgSACoO0gSvaIwZgx/OqeNCdMotX9os32CK3JRlMpuyTLIWBIPcDAqy9F1pAf3r29oJEgFQAsjvOMRyYMieKO13RbV4Hcu4ESF3ECezLBweM10SygWSp9J9jrDojAsHFw7mWVYGTyYzyI3CIorVo2mZUKK6hVte8FsfC0mXWe+0kssgbThRRnSNBt1txGnci7t3BuI0qC38XEGOGTsGyz1ibb1vahDAQjfuZ+LdGQYGDkCRTglEKKp17rjhQ1lk323V1bdh58DA+E7xtxuxys5g1Suq9QS/p7rQu9tR4kPxANaJmROZUDBM45jNu/SJorNlffox/aPBQfApOWYYjd4Mr35xBnz/wB+q7tgnaVjcZkFYaT8wIPqQe1cH/p1Jbmn+Ajzk990VxAigOCDhTj5x9BjPlQvXX/Ysw3eAhsRmM57wDk8cVVukam5qE+I+92hACBG1lwGjBUhpnkDiIJpV1jqmrsk2CCnvhtABXaDABVGyMLmPlzOeuWpFLdTyFkftn1BdWmn1CrGy81tjgcKCfnE+dOelWj+qWtRbuQyIsqRKt7ohQpIOB4JiJycGqZcJ09v9TuYb+1JBmS84YckACMfZkx6L+jRQ2iSYIVnXtkyZJHyMf5qy0pfvO/Cv6l8oUe3otKA6puItsgYHBEcmOcyOR+8c4jytemC8qKhL3Lr+6sqP3Y2e9eJPgE7O0kOYr1f2/UWenusYtMUUY4gMvzMEZOckd6899n9GBrrSG4P2VtG3KNwUuQ211kRliYH50px/ef2C6iWTX+zNlNIN0+8L2VubiRt2s24hwM7huTdwB5QKqPtBpF0ls2VLg/tdykzslyh3EQIZcZEkbewEej/AKSNOVuWNQqCUYP8UF1tK95lA5zA8PLQP4a8y6xqzf3uzBviLNHntcrM5JbfI7eEcEU9WlglLJWLN3aowCZnvjt+H4VG+qPBEgCB58zz9tTX7XwR2EMfMyfs7Uuu+v21nFJg8s3duyTHB4mtjUlHVlhozDCRJEMCDgjPNQqO/wCHn2qJq2SAOvXHvn4ZOMqpHbgnPH8q40umZlIALT2Bghu2P3gRPA/3zQI/xW28SjdAmTB7YgwYx60ytattRfth9iMNqs7A5g5L5EjOZ7A+UU2MVJo2gOFlczz+7k57eEz8q1qb07lAHxTI5+2Yifxq8db6QLVhbmm2e6uENLNBznE8gqDjnEwTxTupadA0p8Bjb8UCVzkiZ7x/Rf1AhtWRAkNx5H8qyt2VwP2sem1/5CKylQwSZ/GsERnNSHT+GdwiQI7gnnHOP5VAo8qoRKHA7fL0rMR69qjijtO6IxLCVKSAQRkqDAMGM8GCDiYBJBQEdrTMVJAJABY7YJHqwBlRjkjy865tXDt2mdokgTA3ERPzwPsq0df/AFcWjd00WxcAQIlzJRlS429CZwYUkFhKlSJE1Vih9Pz+7+ooaoRiip7VrdnAMTkxx+J/r0qMKQc/XzqS22CPWfuI/nWbAbWNEyXGVsMgbcMGDwVaDhuccgjivSP0S2lu3jcUBbltNzkz4gJSCBhfhQ98yRBmvKLbsxyTMAZPlCj6AAD6Cvbv0P6u2ngeLb3ARkibjKxngwGBmFgHDGDg1MMTQize0XRiU9/ZALk77qMxKFBLHwkec8LkseaA6R7VCy4S74U2kmVPhZeVDDwljyMgSTgYm5avQe8I8bL4SvhOYaJ9OyifU1WfaV7dq3c09w+6teDbcKbtzMMr4cziTAwIM5FdCillC4J73WFvobyeEgTZLY3AjuyyNjCQQciJiVEKPaf2qT9TW/aJK+9FtlaCyXBEHkywjkevfBF0KKbbgsUtQIt3BsUi6yvCPO0sFVvC3ilyTFNeqaFLFq57j/8Ar3CVf3dz+ycoQQG3EruOz41PcAkgU8tDR571/V39QjPfCpLDg5nYoYtB5gqePMedVRb5BgEmVyDyfn+P1r1Tqo0Wr0N02QFayFmSfCCA25ZBAkkg58+9eZPHurpCzN1QrEAEQG8MAxmQfTaQDzXm6um91t3ZLWSz+yGoX31pi+1cEsSZlQquFJEAzPh4IKz8MVYvaL2hWzc23bfvdzMSWB2XAw/ZsiseB4jE8N/eG3zXpHVHtBmHO0qAQCpkBSWUiJwn2d+DL1/q5u+4YltyADJZioEFduYCzPaZzNaw1FCG2PIWek+0XSLL2r+oC7bot7gjkksAAJtP3IZSAhnP8O6lP6Ona5buMGaLKl2KkzIwMDmYnPABj4jTPo2jGp9zfe6qvdW7u8K7YImANwGQNpIIOFziqZ7C9VbStq7ZxuRlZZ5ZDtKjv2I/nWr1IqS1OvfJosot36UepLctWxaJuKxVmWIJZYndiASNo+nlXP6NejpqL+uvOpU+9t3FYEDa1y2Lpjt+8ZHA3YnJqre02nNjQAq+5rtwsgEwoI27eY+FeO3BEir7+iTVhl1pSG99qbly2T4QVARV8PIBzjsBHyNGblKTfy/4inwh11TU2jcOnYEbLbvucMFKhDydsFRv88ANxFeK63pLLs0yFpuIL9xCD+zPuy7qcEyEVRng1651m5c/U7huZuPcuJn+Ak2rYIXO3ebeADO4ZMzVdudOa91TVs2FNp0uAlQSkpaba3CtA3T/AHe0401Y3tXl/wBkK8s86fpLXbdy8FJ2mcZAkyNxnwjb55+H1pElgmNysyDJGROWACmDk7WzH7h8or0j24tqiXxZRhaIi4xEw7qmxQ8gAAqRAkgwI7indPa0luwzM243G3nBCrlfUz4gwG0jPnisNjhglCrQdMN57aww3v7vAkhyZzniDJ44Neg3P0fWrKklyjBlBJIgzyoDEEeIiD6YJmKB9m/1eFusRddmVSuAVNwNkk5JwZORyDzXrfUtEt60Qjc4JRu+O/72IgccVtp1JZCz5+6vok0x2XlDM8tuQwwBAYDyUEmMzAB+gvTetpZ2bbe+N28XNpndtBAIWR8OCZiTg1fes+zC/qwXxqA20gBQGIYqpAEkpOC0xgEjBmt6T2U1Dt7hgq2wWZmJQ+7AgklolZWBycjIxTpopMC6t1ddW+52a3bChVtqCcA+HGFPJmOwxwBQ1zSMlv3Lwu87rRLAjEztgxDE/EMemRF66v0VdPoRbtftT5wzbi0xAAICx6/WvNtXp3DbWLeFiB6GM5J+LwjE9vSh85Ggq0bBVd2TAn+0GYzgGKyly6ckTvUT2JM1lT9xgrvJJwJPFZaJBleRmfLt/Oo6lDwIA55OZ+XORgHI7VoBwT9tdIciOZ75+7vXKOQQRyM1uB24oAI01/aZwZBENkGQeftn5gGuN5wPKufd8ZGfUecZzj61tf6/rtUsTO93213aOeaHBqW0JqWhMY6dWYhUG44gL8Rk8KOS2YwDxNeo/o76lZ0mivN7thqHk23YMAbeLamQwKAPAIUyB4hNeadF0T3bihRkEGfF4YIJJhScAE8H4SYMVZV6jZ0wIVbV33tvZcLht9tleCRkwrABoBIM/SojLY9yJPSP/G16494W9zsm1rfgAVVJAZSwY7jBOZIPh275ViD+kbQqq2rkNuZv7RmnxnAnESArET5jIp97NdBFvTKb9vwNaklWUwzsu3btJJnu05AGImqj7ddRFiy9i0BdC+FmKAG0MqFUgzPibORHEDA01JP9OpdiG+q69dt6U/rDWwhTZbRNp8fu/d71hgoI3qSpMYYjIgq/+P6gW50t1yqA+9tOFb3cXCEyVICkbV8LHPIzmhdQsOotBjjYpCi5uww3AgbvATyVMZz3rWmuyS0FpPiQGI5OI4AgYx5VyT1Zdf2Ohnr9cGv3Lrrtt3PCzABcH4lYT+9zOYIJmDhX1EftLgG0Dc4EE4ja0icgRjmnGm0wuWwBLlgdoIzuMgeRPMHkUi1vTntXGtgEMCFCkeIb8rPeI4rGE98m3yVHJJd0xVZJMouYI+YyOcNyeOK2txGQKfC2CSB+XOKk1VprZNu6jq5yQysDxEwRMSMR60qaSQYbb8PGBHkSYMCP65FFy5Iqyz67rdwA+5YoGBVlHw+L4oEeGTJ8PmaACPdBJB3qsNPJMlgTPnnNBLcxtU7oHPGZjnzpt0TVtbu+8AVoQrcVuGUAsO/xTme3HepkmkaweaZH7R9QDWLNkghkVnfsdxMZB79/5U79ievXLCWbSFUMbQxUttNxizGI5O4cfwxOKpPVFcG4XOSYHqJH5T9KK0msICwQSAJJwMdjGfT8prVboxW1i1PB9GWLVxbNv9ZdSz30ZiREBfEoPEmUXNec39SDqb95t+yUDgAQzXLjuisCIKltoIOANxPEit9J6zcvRprlwuhZXUGQQUYMfEORzg+mfN70LVpf0+oshPe3blx3e20ftCtuLVtB8QgsH34AK44rqhq/qTil1nP4BfxKV7R6d7O9BfL2rrkJzDJu37j6kqvIznygTp7I3j7m3Bi5bF1mBkIgBJmMTDK0c+NRAgzL7bhkte7dGR0vgNLllkWzIVcwACFBnIX7FOs6k4e0GZQLYRlCRg7VYN28cgGP5QaJUmSWfUdBazcsrbZJFndd27Va37uXPxNO4h8Cc+HtV4ve2GmsaeVtv4vht+GRzEiQFBAkR5x5V5RqOsJuuxFxnjxvIIg5CkdyO5E9s0w03XlXaDp0KTCrLEEbpPimWhsjMiYmDSUmm2sWSeme0r3GsbdiMjY3YIUg/vBZ/exgwCMwOKL1QJpmul7pS6m0IhbxndtIZ8sXUSJkgErB5irP1PS6jSWLbl18DXIDlCQrp8SnBLArO0A5bMxI839qbBv3Rc3C5cuANIEHsshQxOTJ4EZ5rXU1Eml2NGn9qbu8IzuilmbwEE+IgjjuIPBjxdopPq9+4qcEExJBORkmMFvMjy4xXGn3hlRX+OAxngAzieIHcefzFObGot27y7Z2EFC7Ak7SdpJBUgGMY+VZN8FCm/0e6rQo3qIhhtIOOxrKNPWQpIFmQGMEtkiTE4OfOsqrHkq6JU9u2YiZHMHzIifmKG3URb1Udq0d9DJk0bEjIxx4R9/n9aLPSnuuSXUEkkmDyTP4mPsofT9SAPwmjrPXUGdjfQispPU6AmX2UeB+1X0G00WfYy4T4r6ye5VjxAGZ8vwrVj2qtgg+6c/UUcntxaETZufatRer7oQKPYZv+ev+Q/nUy/o8f/np/kP50f8A+ObK82LvnyvfjvUi/pCsR/YXftT86V63ugGHSPZx7KXULo4uWvdkAFROYZwVbfgkRI5NLB7AXQc3rRnttaD8/uolf0jafn3F7/2f6qnP6StP/wAm9/7P9VKtTsWC1dJ1XUbBtn31hrYVkFsgiO4khZgEggTEAjFI9f0LVXyS1zT7iZ8AZRO7dgbDGfL6zQn/APJWnP8A5N/j/wDz/wBdbt/pMsD/AMm//wCz/XSlGUuQpALew2pBndp4BOA1yBJmMoSK40/sXqQ87rBBEEB7nH/4/lTQ/pN00EGzf+y3/rrkfpH03/Jv/Zb/APkocGPBLY9n79tlMWiFMxuYTiJ+GAfp9lRXOjX2vrdIQRgksSx8BAOLYEgwfp2rVz9Iunz+yv8A2W//AJKxP0iadlJ9zfgc+G3+HvKhaW3gaxwb1/QL192uMqDwlR4z/wBJICCYkxxmPopveyN8k7TaAECCx9P7kfWO4p5Y/SNpiP7LUQe+1P8A5Khb9I2jPCX/APKv+uq2MkQt7LaqGEWiOwDHEZ/hnzx6miuk9AvI3iiCCGgyfFIiCvHGfSjh7f6TmL2f7g/1Vlj250zMAq3iTiNoGf8ANSlCTVNDWHaFvXPZjUXtmxVO0GZYD5fdQFj2a1KjaVQwM+MedXDVe2Vq2PHbvLnaZRefo1Bv7a6UgmL3kP2ff7aIr4aXA5NvkWdF6BqLV3e6AKqtEMpJJBAHOBn7qb+zi3NNqLN7KOrMrEwV92SIna25iST5gBR8qiu+2WnAEi4AR3XsfrQGp9qdOf4/TwmhRqW5C6oa/pR1362YsftAXDkwqZCsgmTJMR9FHcmKd1ToNxQPdxcMAyvhggkEEMe42nkjmjL3tDZ3SN0f4TXDe0Fgx8U9/CfyrVzm8tCoi0Fu4lg2n0qtLhtx+JYnxIQ0A5IiI4PnTnUdMsWrKmxfum58WxlO1CDxkfFkk7SBgR5Up/4zaP8AHHorfPyri71m2e7f5W/KpcpvFCoPb2q1DMrXQzlVKAQNokESFjOGOMdswIqr6ouZkEsf3ozgQOOxBz54oteoWwT4zBMxtb8q5u9QtH977j+VCTTuh0J4I5B+yprd5gCATtjI88z8+Y48qIOpt9mFRtdHn+Na2/Awf3r9p/zH8K1XZuDzrKr7DBVsiiLejBrq2lMNLapSmwIrPS1PY/bTLT+z1sxIP2midLZp5pbeIrnlOXkBTb9mLRjB/wAxom37IWe4b/Mfzp/p7WRTOzaEVlum+2FlcT2H05iQ0Dtvb86I/wDAOm7Kw/62/OrSi4olBSbn/s/yNMpy+wWl/gb/ADt+dcv7C6YRCtGZ8bZxjvjNXhEEVy9sVnJ6mPif5KTXgpg9gtMAJDnH8Z5rm77C6ULw4MRO8/bH8uKvN8QKEKeH5ipnLUjxJjVPoqC+xOkXJFw4/jPzrjS+yGlkki5z/EfPEVaepLCiudCvNZS1tTdVs0UY7bE132N0uCFaSDMsT9c/1mubnshY8Ihl3TMHnwk9/lVmC5rdwD9nP8Rj57G/lWmi5yttkSpYRSNT7GWyD43AngbfyoW3+j+xBm5eH1Xj/LV7CgiK17oV0bpxumZWig/+B7Ix7y79qf6KnT2ItIysr3SQQRLLGP8Ao4q3X7QFdsvFTDUm7TZUqxRVrnsylxRb3MADgKRGOO3kaHv+yKgfGxA7GPyp9evm3JPH3/StXdYDbOTMfWst8l2VVlS1Xs6Cyyxx/wDX3QKjb2fWQN5+cCfp9asd2CBQOvuBYPrn5Vrvl5JpCS57MCf7Rj9BUP8AwBAPiYz8qsFy+vJmIxFbYAjAx2rWM5eSGV1ukECFY7e80HqOmEH4jVlut2oNrM801JoBA/SzPNDP04jvVnKRQ2rtQJFWtWQFfGiI75qT3LT28qPuL5Vpkq97YAZsnuFNaosrWUWLAOFggedMtDajJaRUSW5xtn1PFMNNo/AwHLCk2J2MdEgIBHei+noWulpO0eED8TUWitQoHeIqfpemuqI8I9cn7qzpUyZPgJua5lcgKCqwW+vlR+i1xuPCAbQcknP0HlQf/CCwYsZc/QTGMUb0npZUq7fEB24z+NUtm0zue4ZXtWFhQNzHgD07k9hUWr1l62u9ggEjAknnP3TU93RK5BMyO4JB+0VFqekBwBvucg5YkffRHb2OW93QfpuqIUL5AX4gRBE1JrNYEKYne0Y+XNQJoAfebshwBHkAIrjTdM2srM7Ptws9h+dZvYaLeDPr7nvJuE20BONsgj1aoj1F95JE2xjA4wDTDU6N7hYM4FvsFGT8z+Vd6LQC2hic5M/Lt6UajhXGa499/kUYzvnHv0/Ahu612Rt/+JcduPyrOldUK4YEk8QKddR0atDdx98xzUDaAMsHHqORXPKenvpx5rjo0UNTbiXHqBWndXDXi+MyDj7PKmfUnJtrtYAloQmIJZCB95it6rTMw2hoHDGMkeh7Vz1dVt2LbbSfdOpUDngr+BrTdKSTXN8fIUYqNp8eeys9D1V4tALNE7uIHl9/amul6mSlqWBcttdYzwZx2zFT9H0DKz3Dxchtvke80yFpQZ2jceTGftrp1HFvjwY6cJJclavrfv5XwoeDP495oPR6i8GZS/iRZ2twQOc/z9asl7pNsyQCs58LMPwNQDpVlSDtyARychuZzmhSjxXoJ6cuW/URdc1O62jKY3ZM/KaXHXzbMfEo4+6rD/wVAIBaFMwSSBHFQ63plt4wZEgxifSudrT4ZsnqciTUa1vc7lgNwfpzUXWkb3QPHc/Kies6NUXd4oMSB3+dFau2GsfMcVVJVJCTbtMQ6VREF5LDjyxWhcuRaRMSOflRvRbAKHwwykg1tOnYALEFSYI8ia1tJsmm0hG4f3pDEhvTjiR9KYaS4WSe4wfnRN7pqYiZBBnuT60Pe6eN25SR3IB7/KiUlIaTQqsFy5kEkT3xNZaulZ95Mn7KNW2ysyqVJ5yOJqDVg7SpBYkc+tNuwRE8EYqLeJjuK6uKyoDEkc1CH3j4fvoSLslNZW1BjPNboAPsWqZ6ZKG05o63cHlUMZ0C4cBYz5z2ppo2ubwGKQfIwfs70m1N4BlkwDIkTTa1qwu2Fk8cYj1NPrgyfIwuarxFUKBu+7+Q70037VmC0dhyflSm5q0ClmCkRPzjOKl6NcYyYIQxCnsYzHpNJVVhlOiWzqboukbTtfKhyBBHPE4o0X2nbgvzAmAPU1q+pZ0KjwqZPnkR9lL9X/bnxPbVgJKg5IxBPY1qqkzN7o99jvRpcAPvCCZxAjHlWtfqltAM0nMACtabVIAqBix4zJPzOKI19gPbZSMxj+VZuK3JyRrfw/DyQ6jWhVDMpAPPpPnUmscrZLDkLj59qXPB06jUAg8YkkkccedRppLzpsM+7J5JEhR2+poenG/fHyJU5VXtfUkbUMqhbjAseCPPyI/nQqaphhiQ2T28pGPIimGo0KC2QqhT5xketR3um+8VRuIZY8UZNQnpOfv3Q3HV20D3b1wql1WhYlhE/M0X+snCNBkqysOCNwHHbmtavp7BT7uATyp4I7/KotV0wLZTazKyMoDHPxXFwfMT/KtVs2kpTUidr+y5tJw/wkxAI5H15+2ky2N4e8brKZMQcLGBI+lNRpWaBdIbawZIG2CPrW20NotuKLuOeO9VvjEHCUvoQ29QxsB4ltsx5mKr6XJZbt73gZciVIUfQDircxAFJ9dee4xthCq8M57j+7+dRBq2PUi6QDrurgHaDEid3OPSlbi824qzbRkTyf8Aaner6epKhBtKDHf8aibQ3TyygT2GYqVKK49RNSfPoJLF43VKOeRI/r51HdvH9Wgkhg20xzTNejKN0lpkkEdvlQ56b5u0SCZjkf0Psocot4GoyoX9N1+dhPfB/P1qfq7EbWBIAOflR+p6erLH2HyNQiw20K5DRyY5pJq7RVPgX9RuRsIPLD60ANSwutPwgx8vWmDaCDO4kLwD2ri1ZIZ2MGR+A71SpCywIMGuyucZP1qS4+3mhV1ZDCFAVjA9cT9MVPqUM7hyRx+VEkVF4AdW7E+HPmtDJJyMdiKN0oJTdPcj781ElySQYkCad1gohzWVDd1bAkBZj+9/tWVe1hksFvUL5j7aO0t5GMBgfQGqwhmc444/3plo9AVG/ftHPlis2imWW3aB7TFR6XWgSrFZ3NmT3JORH0+lJNb1VSoCs2X2naRI9WkGIj76ETqO5xjJJOWXkR/dIJJPFLa6EkW11tBRIEL5DiOfwojQ9ZByxVYMFRLTMQd2AI8s8Uvu3gyubR3SpMiI3RGJ85pH01nuSMgyeNpOMZG2lmrEkmX3pdzdedlcssCF8pGe3oPtovUBmZEUNAYNcIxgEkDPMsBIHYeopX7P3lSxu+IloHEkmAo7d6s1oACmn2xOPR29kEqZIIzgkfb2I+dTl4xUNm4Tz5n7J/Kp+ZqYztDcaZyT5/ZWlWBxW3MZjiuQcTQxoF1d0KJM/IAn8BUOl1c7SoJDZI2sMduR6HHrROsUwABMyPuml3RLu444BIieA0kEA5zFYvErRouBpp7kxOQVY/Y35Gg+rXSLE4n9k2R3F5JmPQ0ctj4cmRPEcHJHGRIHrQnXNvuiTGCuT5b1/IVtdpokka4Nw4wBIJ/i7T5gfyrgYmR/5gWPMFRMeokn6VS/bT2kbTwloxceHiAdqjAmR8Rj6Qatmi1guJbuEg+8UOrQJnb3jG6D29cYzo9OVKTIUlwd3pkiY8DmflEGO9QO8gcT7tiY4kDFEXBMNJmD5cH6fKhLbAtBnhh8w2DP2VDaQzDbBuY8iD6EKT+RriTBmPCQOOZE/Sur1z9pIOdpBzzBxP0JqNF3bs4P5R+FRaY2hdeLC25SGaN6gk45EHvHB+dc3n8LEgDwqwjzYCV9cmZom5aAM54j5j1HHagr1rnyxH0z9kQPpRgRmlBiPIxIiD+R/Kleq0l/IW4DmQSMxTe2/PmxyPUd/srV9e/0qoyomUbK1ZRi213YMOwiD8sUPcvsjOSZUGCp8j5U06uhC7h8QII/CKCtIGutuEyoMHtFa7k+TGmsC3W2cBh/Z7hI8sx/OpddpwiB1BMDHi+z76I1NhgwCg7W5jseZ+lSajTEW4JVgCCNx2yQZ5GO3lQ5cFxQpt6a4hUEqA0KYBOQMST3Pn8qhuaf9s5GGCgj7xn0NOLxVgN+2R4oB7jOKDe6u4mIb4T8gT38qSkzUQ6piXJhh6R6ZrKaPr7YPxfdW61Un4HT8Ep0LbziV3TjyPb50/u2FME9vhHYfTzpbf8AeWhIfeAeGABJ5+IVJr+pB7SlOSV+gkT9YrIXItvLeV7nxMCysNp/dDZAz/D2q6aDaiAtAnPGflVP0tkXbq+/PIYDMQdxYR6x8oimfXka4yG02EDKc9ysT5nJ+6iSsAlNLc9/cZhNtwCvMKQI47TJ48vWuvZ3p1xLnjDEbioLZhB8EdgYzPOa46md62wjzb3AsCcMg5x3HpxS8W7qXjcD+FwRCscKsBfScfSTzUJ2hly6R05jeN0xsWQAJHiAgMREHBP1qyadDgkyc1X9J1NbIFg7rl4LuIRWOGJgk8ffTBOthWVWs3gWnbgZgSf3vLNIQ5t2/wCvyofr/Vf1aw13bu2xj5tEnyUTk0vT2psftA5a0bQBcXFKkKcAjzE+Vb1HtEqrvezd9weXKiAD3ZZ3BfWKIqkBy/X1RFLPauNcYALafcTugeEdx3Pyp4AK40di1tBtqm0iQVAAPcERUl+6qIWYgKoJLHgACTJ8qSTodkZGRnzofp+hCmZ8uT5CBFCJ7Q6e4shiUP75Rtnl8URHrTC+MKVAIkGfSJkf13rOSpX4KTt0STgRn1/3oTqRHumJAjn7xUWtGo2sUa2pElQwJBA7McFZ9OPWobt83NGXYbGNrcVPY7Z+4043dg/BX+s+ydh1u3CkNBKwSAIAgQDETnjuaP6X05raIm/dbQEBWA/ED505eCDGQfLIP9RVT9qepX7K2ksGHuPt4nseB866IakpQyY7LnSLO+rtqQjOgPZZE8dhzQ2u1dq1D3HVR9/0HJ5qsdE9nQ7P7+Wv27oY3JPiwGX6do9K3pbYt++1DXBde6WW0AJMCYAHIE88AbaykdChC8Ml1Os098XTYukFl2sVDY5glYkc84mPSknSkvWiBbZnIIW5bLSCrcXEPlTj2I0wAa4c3nJNxe6wcKQeO5pr1jRCRcSFuL5cEHkHzqXi6NIzSe3o6uW8z5VHrNGHUAyIz4WI8+4oez1MbrSgT7zcCf4dokz9YEUV1C5sAiJOFHme1JGEotPIo6OLiXntSXQIGDNyCSZBPf8A2ph1C6LaFiJEdh/L7KGtXxZAUsC7tEsQJJyc+gnFCatbnvVQXBdFyfeLtHggGCSOBIAg8zWiyQwf9bF5oXhcx3J+XkKit2f2hYnJ8IHyqfV6YfrFvYB+zBZiOfF4QJ+Uk/IUTcSaJPiidqIttQatJA9Dj8KJu2o/+6E1F4CJMjtQNCK8ZTJ8cbfX+iPwqGx09WGZwxxPoOa61jkOGVTgeWMYmubniaWRRj4hz6fgR9laR4Nmmc3dM4JCqu3t/XzrKxLKgZLz6M1bq7IGHU33xateJ5yZwvqT/Khb9r3dsoVGMSZnmMeWIp70yyigbF2j+vtreutBntAjG4/cJ/GKlYQryVhQQ3wPgyJLdvxpnZuWyS5VmG4kqCwIjIkcDNT3dCDrFByIDBSDEKZkHzx/U1Zn1IVCRAIyJGMedKTQWVyz064FDFQZ3FrZOdrHgHvEDHqantaS2r2iU2EMDmR9k4MU8fqKPbtuDtLxEzjG8jj+7Ud+7ZvFFLqWkFR/EM4+RE1PQrZaVAwcZrnrKRbD97LC4PkMPH/QWH1qv6rT+6v6X3bMqvc2lATAhS0gTAGAD8+1We5cABDnBxmlwxdEmo0yXVIZFdWEEEAyDn/eo+s6ZmskIoaGUsn8SK4LKPmoOO/HeuOjvFoL3QlM/wB0wPuijQ1JLJXQFpemW9m7T3blpWztQjaPOEYEIfMCPlRdjSEKy3LjXQ3O8LEEQVgACPn50M3gurGBcJBA/iAkN8yBB+lHkVTEjVm0gUIoUKBtCgCAOIjiIoHoaBUdR/Zh2Fr0SeB6BtwHoBXXUHnbbBILzJH8Iyf5D60VbtBQIHAgCpasdkWveRtBiefl3+6lvW9fa/VnTeihkZZJwJBH0phrbZwy8qZjzEQR9lAdfVb2kuFTjYxkeYU/f2qZParGlbIdN1iz7nejKFxgnM+R/qKrPtTfb3+k2lQwDvL/AAjAyc9pq2aDRLbshQBx5VXev9CGq1FsbiBbUFoHIJyPTiqg7QQpTyKemdT1lzcwlVdiRdW1u3EeHifCIHepPYX9pf1Fy5GIHEZM7iBwJgE+tWfpKKlu7anb7tmgsMBWJZT6jkf9Jqtez3Srd+5eZiyEtOxSQCpGG9VbJpvs2jKLi7x9hn7UX0wlkzqG8IKGCoPcsOAOY9KNOpZdq3DuU4DxmfJvn5iojpbVm5btW1AJG849Yn1M131NS3gWCSRPoAZJ+6s0ZzawkKuraErft3bbQcjaeDIifQx+Aofqwu2nsubrP4iCCBGVPEDHfmaeazTElWUgspkD0PP1ik3XBcu2yi2ip5BYrAIMgiJ71SE5uXJzqdlwSyhwjglSJkdxB7gGm766zbXwbQGUv4YyBEnHzH20v0Te7ABG4gyT3J86LfRWXDkIo94sMQMkERk0JkMWaB5vXlbDFgwH93YACPSZrNR1C0rQbiAjmT/UVw/SGcbbzhwvwkLtb6tPPyiudD00WQVkkEkiewPae9VSESvrLbLCsD8jNLSh3ScxxRd2wgbdtE8TGYqPfRQCzUsTdI4CpIHmSTz58Ur6j4TcUn90bftP3031yAvuDbSBg4+oIPI9KHfSSvj8RPJ47RitItcloDVXAgbSOxMzWqO2VunYrY6a4QMc0MPetdtN+6pbd9RiiEqZQZ9KdCC72lW5HKsPhYcj+vKg9f026yZfcB/CIJ+dHIYo7TnAmpaCwDpOmLJtdIXb4TwVPcQR99bTojq4IuDbMr4cj55gn6U4L8cVKDPpS2oTZDoFtrehmLXQogv5H+Hy47UysWDvZi7eLAXEDyK9waGOlVoLCY4Pepm0MiNzQM/I9oJ4pdi6M0upVDeZmCqLnJOBIA5+dEX9Q8xbVT6sYH3ZqLR2UtgW8sWJOcyeSSePtqSwCWfcZ4AxHIkgeY4z8/IUbQsW2erzqCl4BDbEBhJQs+Y3Rhto4PnTPW6ohPB4nUBto7iePmR94qPS9NtKjKqgqxLGcyfrRWlsKg8KhZGYqJWUhJ1rqYKLqLE3HtSdgDSVIhwREqRz9KI1A1b2xdRxbYAOLO2Qw5Ku3YnjHFOFX0qRyAM0KxsqD+1ts6qwN5VDbfeuZV5WAwjEQftrOua+2C1y3dZg9tke0i7gxIMPP7sSZ88U/uIkltnigjdtzHzia6vBfdOFj4CPuNTqLA4sUaD2ks3AVM23VRKOIPHbzHrUfQXdruouMDtZgLZ81Cj+dNLOnVraMVBOxfU8DvXWmQRAGM1UOCJcld9odHfvXQtpQiquXJw4P7hAzt9aJ6boLiObl0KrbQgCcAKTA9easKJXJgnim0U5NpIT9UtI+wuoJXIPkD61GjqCRtiMGmOutrsg9o+yc/dVcv8AU1+IA7uIO0AjzMEzURyDHAeBJXHnP8qE6g2ajuM+MGP7pOOxwRnmfpWX2mIIxI+z/amSiC3bJHFF20jHpUunt45yK6PM+dVFCbB7goPUc0bfYUv1J8qqhIGurQlxTRFx6Gu3aKKE1tdpb3iFmk+PBxOMcjHaKi1WuAXw8zEEERPmOY5o3VO4+Fd0nOYxS3U6dnYSAsdwZPp2860WeRnB1bf8xPsP51uuw9z+BT6zH3RWVQFgV4ret1ey0zAwQJHz7UMprNcZtlf4iB9pAoAC0GovBVuu7OqGXU84wSPlJ58quX6wdm5BuMSBMT9aquv0zMjMXKwpgLgcd/Oj+k6y6LaK1piQBkEQcY74qZDHOm17XQ6R7q6sSDDRPBH8QOa60esuW7wtXWVw87HAgg5O1hPkDB9DQ+gsEM1xyN7AAxwFEwPvMmhVvXbzi7a2KiyELgnce7ADt2B9TSJLU9vcR4iAARAPM9/PFa0F5kue6di4K70Y8wCAVbzIkQe8+lAaLqDGVuKFuAAwDII8wfL07UXo33ubnYDav2yT9v4VF5Al6rcZ2WyrbNwLM45CqRG31LEfYaiR7ti3sLG7yELfGxMRPYx4s/Kp9SIuW3+aH5Nn/uAoPVdQH6yUa3cbaggqsr4ufSeBTuhUCaXqn6sUDqRagjcpLZJ3lmEYUTkjAkVbGaRg8jn8DVfu++uh0Vfdq3hLNEhSACFUYnn7aZK/ubEnPu7f27VpSzbGsEnTNS7G6rgeB9qsP3gVVpjzG6D8qMu3o7STwKE0NrZbVe8ZPmTkn7ZruyZdj5eEemJP4/dUp4BnN33/ACGT/DtMfLdM/WPpWy63UJjawBB81IwQf6zQPQrYS17tzFxcXCTlj/H6g8z9O1EaJtzXWX4WbB84UAn7o+lKWRoi6VfJ01skeL3a/wDaIqfT3IEnzP3mgOnOfc2eJNpMf9Ion3+0BSJ8/qaUfmOXIeGkVwny7VwLh8vtrm27cGOauRKI+oLKzPH50stBVG1VUZyAI/lRnXSRZYDkwJ/6hSy4zse2D/tWUcNop5VkzdlP45nJ+yJoLUDKsCBz/U10qGYJI+7muddlQPX7qsk3bvt54JqZmoLRLnIMDzqa84nHnVIDd25QV95qXUXftoI3O4qhHDkUPcNcXrtcNc4p0M4Y0NeaM1M7UJfyCPOqSGaLGspba10ABuRg/St1e1gWBKi13/l/4x+BrKykHZ0hm1nOR/3U/s1lZWbGT6g/s3/wn8Kn0Ii2gH8I/CsrKpEMG6if21v/ANO7/wDpTvpn9mn+EfhWVlZdjJtSfh/xCu7Hx3f8Q/7RWVlN8gELUXUv7C9/6bf9tZWUCCrPA+QqO38TfT8K3WUhm9TbDL4gD8xNSqIAAwPSsrKGAg6Of2Vn/wBNfwWidPz9v41lZWcf4jlyGr3qNj+NZWVp2T0QdXP7Jv8ACaGcYHz/ACrKyof8iv8AH7gtz46gv9/8VZWUAb7D5/zqG9WVlWiQa6cUK3NZWVQAuoqN6ysqkMHaobnFZWVSGILw8TfM/jWVlZWyGf/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8" name="AutoShape 12" descr="data:image/jpeg;base64,/9j/4AAQSkZJRgABAQAAAQABAAD/2wBDAAkGBwgHBgkIBwgKCgkLDRYPDQwMDRsUFRAWIB0iIiAdHx8kKDQsJCYxJx8fLT0tMTU3Ojo6Iys/RD84QzQ5Ojf/2wBDAQoKCg0MDRoPDxo3JR8lNzc3Nzc3Nzc3Nzc3Nzc3Nzc3Nzc3Nzc3Nzc3Nzc3Nzc3Nzc3Nzc3Nzc3Nzc3Nzc3Nzf/wAARCADCAQMDASIAAhEBAxEB/8QAGwAAAgMBAQEAAAAAAAAAAAAAAwQCBQYAAQf/xAA8EAACAQMDAwMCBAQEBgEFAAABAgMABBESITEFQVETImEycQZCgZEUI6GxFTNy4QckUmLB8fAlQ1OS0f/EABkBAAMBAQEAAAAAAAAAAAAAAAABAgMEBf/EACMRAQEAAgIDAQADAAMAAAAAAAABAhEhMQMSQRMiUWEjMkL/2gAMAwEAAhEDEQA/APp64zRABUIRnYjB8UQqeKEO2PNAuLaKZSsgyD2o+k4zQXYE0CKpuk21tkxDSPipxK8ZJLah2FOTlShG1LKPZg81NaS29mEYkVIkY3oSnQN6GZTntVJFlG2RS/oiU7qKYPvjyTQkkVFwRvQFV1jpcawtMNiPFZojS4Iz962sy/xClD9PiqfqtrGLbESAEeKmxv4/J8r3o3UGGI3cHPGa0CS5HFYKw914qk4wd618dxGY/awOKMU+XHnhYau+QKFJMF2zvVbLd77GvBI0h2yapjrRp21neuVNXAr2GFiMmjgAbbZpkmoCgE1L1ANiMUB+ds12CRzQNG1II2r0CgQt2O1MLQcQkIXmgS6X5A+9EuM480HY7CkrSaAKK8YjHFQOwzmhtvtnmmlJRk5zXjKCc7CvYgV5ovtbeg5S5znGK91MB7aM4Ax81AhcbUChqzk+41KR8DionIG2aG5Yjego4yHNdQyjE811A1GiBwM1xY4yDXZHbFRcY70E8eQ6cUKvW35oZFIIuAeaEB2DUSZljjLPwOar5b2HA9NsEmldLm6e0jQdR2pOdlzhTS9zfSCIiLBPG9VtxdSpHv8AUaW1TGrp7grCMsCKE0yuvsas6L/0lAL5Y/NCtur4ZlP1eaNr/OtKLtQD7qDNKssZBPNUNx1CNo9EbZkFJ/4nMntJxS2c8dGv4mtpCyAgfFNQ33oW+rSSx5FLLetd+xl1fNWHT+n+rJmQhV+aIeWXHJ2xYXEYYqckd6dsJVtyxuHQjPtAo0VvDEoWMjjevLS1tdbllBOrO9XuMNbPrJHMgKNjNQSMITvqJqDRkS5TSIgOBXNKARpp7TpMsF5WoFiTmvGmVt2JAFLSzKXTQwIJ3oEPQ+7JPapxnJ5oMWlkJDVKPOrbikBZx7M0sradzTbDUtJTbZ8ihXxKMqz+amY0d896Db7ye44+KbwrbjamihugUZoDSFR9P7UwD2Y/vUtKEjYUAojs4yRRgNuKOEUcAV2KBsqRvkioMuWO1NMBUGXFAA011FCDua6mNrAbDNBefBxmo3Ev8srG2D5oKkgbnJpEZU5Ga8INDDt4oVxctFpIGRncd6VODTR+rEyHuKyN30uYbhmLK2wB2rWiRSM5yMVAMpySoIpWbXjncWPkvbi3ISWE7bZHekZryR3csjZ7ZFbe4e2KkvAr6d96CslheIQYlB8Ywan1aTyz+nzuQFpAxJyOxrwsAcjbzWxn6f0pTIj4JO/O4rGdUktLeZ0gLHwGo6a4+SV3qCNiyHUTyaFJIr49SQAdxVbLdsQFXA80sztnOaW2va/i6tHanCZYeaIfxNIi+1hnsCCcVnNbHtUSCNzQPT60En4qvy2QyftipRfjC8U5aONgPkis2TnmuONuDSP0x+tnB+NULD14nXyVbNX9l1/pt6yLHeAMfytsc18rK+Kjhsg9xwaqWs8vDjen22Uxehkkt/ppW3jwpKBgTwDXzPpXX+odOcKkjSRd43Oa3fRPxDZ9RUBXMcw5jc8/bzVTJhl47itZUuQjCNiuR2pjpyzJCgnPu71NX1KCM/rRgVCg5yaemftxo6o9tIzqRKN9jTkTZUUGddR4oL4VXAY4NGQnSd6Dpw+Nh96MrLwf7VSXIpbdjUlxq2rxMk4HAr1owBnJFAE7c712oVADA5r0c+aRJ1EiuyQa4E77UHEcV1ekCuoDxmGw7mooMNjIrwMuTv3qSkAZI700pn7ZFUvXoLiRY5bV3V42zgHkeKuHfA2FCOuTlSQaVm1S6UFr10LMsFyjpJxuNquFm1ocV0nS45ffMijG+cb1ISWtomhFLUuu1W76eNGHiYLkkiqhen3aNqiXfuWq2/xIEELHgDnesp+JfxBcorQRfynbuDuBStisJlbqKvr/AFOSC7kiQqZsaWYbhf8AesxIScknLHuaNJzknLcnPNLsd871GnZJMY8C4GSa8Ladyf0qLsf17UJu5Y70HKk0m21DdmPLGolgeKgTk7UiuW0tZ2qSMxNQCeeKIqjnJ/amXI2VUAsd/FHhRZTsaTwCdyaZgZF33oVB2gKPpHv+1WEF1PbKvq2qOg4YjBH6iq5JcyHJOk4rSWvW+ldO1f8A09b5/wAkkx0qfIZBkfbBpy3aM7vjW2k/DnXYuop6MpInAJ047fer1QPNfHheMt081uDECxKhT9PwK+h/hbq3+JWypKf56c/I81UrDyeL15jWQMNIAryZc57UGA6ZCOwpiTcE02UJSKqkbn5r3VpAGcihkE5I3FRU59pb9KaT0cigYFSZ1/ekotnx5o2Ttp3+9MhHJ7CvMHsBXq4I54qf5ecUEiFPc7/ep6fmoqPcCd6NgEfVQcD0L3NdUipNdSNFjGpzjFReSMAse1AYuT76FO3tPJGKBB/4qIrspJFDW8LqdOxHxSIZ41OkEhq6J1jjeSRlVfJPFJWnTT3LN75CQKFlpU1Llgd8jis/+KuqXVtaGWxQupb3spBIX4FD6DNLdQG7eaW3iIB9ENgLjx8GkrV00NxPHZ2Ek0p2UEnavnV7PJdXEk8n1Mc/b4q9/FnVI5bVba3lVjr1OFOcY4rMLIXIBO/ipt5b+Kam3unIyD3oDDOTT+hPS3GD2FAlTEQPk1Wlb3SD7ZJpVyWJxxTVwjsdlOnzighd8AVB0MIakqnhRmmAigZbc+KatLn0HBjgRm7ArmjQ5nQEXSr+WA3C2s7QjmQIdP70az6bLPnSwGBk5DH+wNN3/Xr+7i9G5mYxqNlLEKo8AcCqW56sxYLGdIAxt3ov+HjuTlYPZMmAShzzg8ffOKbtenK8Ms886QwR7FhhyTg4AUHJ454FZ5OoyqR/MbGN96ZTqLEAMy6vihW98bMF8j2gb1AqWIOTXtpJ67kzONGcDA3NNpHatGXMwUDGSSNKmlBZ9RggcprXfscCrHoXUZOl36SZOnOGH/bS9tcLZRGVbmOQZw3pgHP9a8mvLUzqmuF2YZZc7j9RxVfC7mq+sWN0JgHGMMMirEkaMgj5NYTov4gtbeFUuiY8DAAywA7b1rLLqdpfR/8AKSrIRyByP0qtyuK4ZY3p4wO+DneoKAsmojfjNGbAky4IB4wKGypqG538VSK99TOy7Hz3pmPdRS2Ao9rUWEHPJxTIXBB5qY3GAai2AOBUA2TjtQBiukZJP6UWM5AOTv5pZJCXCng+aZVsbD9KQekb966vc/FdTMqoYDLZqDxCbI0lR5osb+puRgc4oV5P6MRMa78CppwrLbuqER+74rNzJ1q36hK8scdz05kx6BABH61dfxZRgdRVj2FWQImTZc5/Y0lcvmvVerm46c81paPAI5AHSQflHNZCX8RXIvWaBSIGyPTzsR4r7P1HpNu8WJMJGT7sCs51D8M2KKscaxmORtKnAzSXLOowNqxa3WQqULkkin7WOJmR2cqCwBYjOnen/wAUWEfT7mOKBCIvSBWq6wbUrxn71M7dG/4xZaE1MuSfGdqc6j0yztukxXBvIGndtP8ADq3vA8kdhSb2+sRupOAMmo31k0jpONwR5rX/ABle5dqxZS9zpIGkrxQIYtTY+cCnyjWvqSNEjkqUUMDgE9/uKUt1cS4yC3IxWWuWs1pHQCwIjJUnGS3enoLFS4Bf0x+bUNwKvvw9+Gr3qF7NHiMSW0YleMsF2PFVEtxHPeF0OCTsD3H6U9amymW8tQpeRW+p4bZHkDHSHZcE/p5rJ3MIjuTEswJHJYd/Fau4v26a0v8AC49Z1KiQjOgHnHzjasykIJkmf8oyPvRB5P6hKeQI2lTnHJolqwlJBLAjfagOugkHc0awBMrbADH/AJqmG6cTqvpW7wpGGDDBLDJrkvV9COKWJ3LZKgNsBVeE3OaZhDrESXCRjuRk/pS1FXPKn5JrGZA41o6jSMnIP71HpdvFJdhWuGSTGF1CkBCkzAIkpJGxwN6eXpks1l/Eh1HpELqOQWz4+aWj9rb0triSW0nWGSUsCAS1Ow9Xl6fcwy27MGXfJpv8O2cR6WguUjmk1N7nUE48b1rbbp3TJ3X17GBjjnTj+1L03F/trinPw1+Jjc9PUzghtR+c71df4paOBqCHP/bVeejWQRVhVox4VtsUpP09RJhZW57is/zy+M8ssLV8t1YyMPao+21FEtsCArYx81noumSswMcy7H82RUpemX6uShRh8PR6+WJ/460WuNhkMPjvXg0k/WtZow9Rj39Nj9t6g9zdIf5iMv3Uin7eWD0wv1qdGDnb96PGFbcgZrJR9UlAwd6IvVm8EGj9svsL8f8AWrKDPJrqzQ6wcfVXU/3v9D8aukGkAZzSfUG9oA4HenFCquBue9CuWPp4RGJ+1bWMpeWfljaV8AHnbtVxYpJEgWXOkDjNJMJUlYuMEcEjk1OweWeeb1XyigLs2+ftSjS8wTrcqx2+XbCrySazV/detApKHKbqQd8fNWnWrOOP0Q0krRnIwWzj9TVdHFbLHN6mSqoSNO2DipvKsNTlmut3El2qNJlmjGnfsKqLVxFcKcYHBzR5Ll5w0kkTRBtgD3+aRYMjEHngik6t8Nj0m2N4PRQfzXOmMeadj6fLHG1vNGyyqTgEb7Vl+m9Uktpo3jYgqM+RmvpwuIPxd00XFiyr1iBR6kWcGRR3H/z4rfHKajk8mOUrKdQEF1ZR2noxRGEe5kU63Y9ye/2rLeh6V4QpJCnZjtV7NcLLKY7jMM6krnGBn5pe7IEIRowH51jfOKWUlVhbOKP+G+uJ0u/lkmjD+pE8TDOMhh/6qj6jHMLh5f8AMEhyWHcmi3SR4jZx9ecEEZ2+M5H617bXZglCJnn6m7Vnb8rSTV3FZ1KJj7yh+nxSEKaoJUH1V9B6p1izf8Oy2D2Fqbpk9k4T3g+dWa+erHNFJkKT5FK8KluXwlNCkgJOxHiiWVuodjvjFWcNoty4AjYMeQKvbL8I3TxfxEstna2xHtM04BJ+wyx4PaibpZSTtiFtR7iuqnGtV9KEyK7oOVG2dq0Yi6P0yNzFI99fK38twpSGP/uAPuY54zgd8dqb6B0q467fmJAJJpmZ3LtsM7kk07wWprbJLCfzHGO2KdsYXmgkVidBO1aL8S9Pj6PeS29xFpkjGCuQe3mqeCbRASynVLsqj8q0rxdLxs1to7FkFlGRsoGKvLSF5ypB0oOPmsRbyuoVdRK5rd9H1yxIkaAcbt4q3PZrldRFkiCse2xpJrkpNiTcCn7yIxW+oGqgSRyyAShgfIpROXPKzS9U6Si4Oe1GfqBxhF7ck0gFgA/kuQe+e9c2lkC6hx2quUcDyXjncnFJ3HU1XILnPxUWgVj73J+M8156EK4CgfqOaDmicnU8/TFq+4paaa6l/wAuDH+lDV9DbbZUHbwOadW2lAwQ24yMeaXqftpjT/H/AP43/wD0NdW2/gz3IJ7nIrqXpD/U+zRp9TAH70hP1q2iZlGWKjfFZ+S8meR5CxP5vIApe0uFuJJGJyunbI3zRs54/wC1pN1AzHW2AD+UngUCxn6UnqytOEJfh33B+Ky3VLxGX0hI+ryOT+1UkkqxoGaZ3YcKqHY1O+W08PDcfiHrdgzIia5VCksyrsoA7/P2qrvby2fp6fw8rGSQaSmkg481nF6ikeTIsuo8ryP6napN1aLSPTh1vnPuOB/ShU8UiNyFs2RWGkDZRudqTMgm3VmLjbcc4/8ANT6nPcXSiOVAHyCAuARS6n00KOSCufzYAP3o0q34mjnkbfarvofUBaXUcoeRHVgQyHFUEc2ptL4WXt4f/eieoUbbII7US6qbNzVfavxF03o/4h6V/iFi/wDEXcYXW9uoy3+pR/evml2ZLSQxxlirHADDtSXSOv3nTbhZrWZ4pFGAynG1asfi3pnVY1XrXSIJ5M7zRH0nJ8nG1XvfTH1uP+xTdSto7Z0aOaKZtIZvS4UnfH/qkrmT1HMjqNfnGK+g9A/C/QuuxySWpntgDtG8quSP6HFPH/hzbLdARymW3fuRuh/felZdnPJjHycam3IqMVjdXDP6MRbSNRPgeTX0Tr3Quk9LQxPKnrE4RUbLE/IxtWZWN3lWK0inDjOsKM6seMdsean1rXHybnCmk6beQlVTTuOQdqXnMkCOkh1StsRngfpV/JcxxTSLMykhQoCg7UoZrFP/ALBJI32ApcxWN9viijgZyC2QPGKtrO5ktJYxbv6YyCSDuak91YpBITHJ6px6aqRpHnP+1LQ3NokM5uVlaUgekqsMfOfiidqy65F/EPUT1rqMtw7H0QxLyH858CqtGM02vheFA8UKaY3DhUAWMcKNgB4qx6NAJLhABsNyKpz2/J0esunTSsuEYLtkmt90aARFVOTtSXTVypOgDIwpPari1yqDWAD8cVcjHLK1ZTwCW3ZT3G2O1ZmWBon9wz8itXESyc1W3UYMpUjvRB8U+nUPGdqLGhOMrtTrW8eRt+3em47dVGMDPenpG1fHDJJgqh+CRxT0Fkg9zkHvTSR6RsNvjmvVRdQBGxPbfNBWjW8aBQVX+lFI1eB+leIpUYAA3qZBzuAR3oIIrjg7V1E0r3GP1rqA+UX3Up1UWyLsi424PzVdam6mJAfQjHfHc1ePY+qpLxhfGfNBihf1tIQ4XlhWL0ZnPXUKW0PogNjJzux7/FFkiVYiphJYkkkdhRp5xHlWzlR4/tUU6h/KKgbYxjAz9qOC1leVPDaAYaVTuc4G2c0VbCBtWg6XY9hjFMSSsU1sQm/DZOP0ocNxk+8YAOckHinGkquuOmenNJIoLjSMEnAz3z5qFj0g3KmVpJA6nxt8bVe2CQ9RvkjEgMUYJfBwD8U9eQQwO72EpXQoBVTtn7nmjpjnu3UYS9tZlcxyodYPYZ3+aAt0YQFnXWuSA3f/AHq76hdTlmKRtrY7scZP2/SqOc6lKzR4HkrxRsay7MxNBMMxOCf+knBFMppTG2/2zWakjkQ5hVnHwN6ND1OWP2l2BHZt/wC9Gv6E8kncay06lcwBfTlZAp2ANauP/iL1YWscDLG2h9RYDQWXH0nTjb7YNfNYutEf5kUUn6lTTS9atCVJsnGD7tE3I+Miqlyh2+O/G1g611G8nSe1sh/FB8rKkRdsnbGDkH9RmhdW6p1aJ3jvWWNyQWQwrGxIGN8AGskvXIQTotZtOchWuMY/YVL/AB3SDotLZSTsXZnIp7R/HZppGfOkMWJ3xvUJ9cSlp/5eeNexP6cmq6frtwylf4jR8RKF/rz/AFpJrt3YsoJY8s25P61Gl/triH5rjudh88/tQNTTZG4U8+TUY49a62OWHmmooSQdI2FPiM7llneU4IQgB5rVfhuy2LaSC3BI4pDonR3vCHkBWPz5rc2sC2sMcZXZDyBvTiMrqaPw2uIgqHgDbnNFQH6SOD+tDSWR12iJwfy+KMCVbDDON8itGSxttlGKTvFBnB22PPij2r6sHGBjYjevbtcLqxvU/VfCsQ9w7/amdLAArufBpWA6pQunbO+/NWRCqp/rTZ0EA8Bc+N8UxFHhhsF8AHk0FEEhGNiP6U0ISPdqwe5x2oJIaRvnvUWcdzx/WhOWO4zjgDOMVE4Y4UEeMUyEITPuZs/euoC6McFv+7HNdQbGXVxrIA1aT28/7UqAWmYKzIe5HGPAq0MQOXO55G39q9WItnSNO3asq6pdKae2Z20hiBjH2pKzT0JJFCAsucFuBVx1ENBAzAb59ud8fJpBU/iNlTXkb+fvS00xu1NcOzyO0jDGdwtCMZbKKWy25PgfbvV1N01YVdnYLH2H5j9qSkhkDFoW1Z+s/Hik0mUvRdWeEhUjIi4JU/0pa6upzJsMHxk4X9KdDv6npJsU5BGcUEp6wd2XC5+2qkeMJNKxKgRl9vHNDeQSZ9ZGxgjO5C03PA2QqLuOdv7UP0TpMa+1cYOBp/8AdOHZaUe39xeNcZIAOONs0KezS4croB53I37f/wBq3YSumgsSoGCD/cnv3oDDBBLYBNNFk+s3J0cgaoyCKWewmiGSrDvnFa+FQqjJy3OdOyinLyGGOGEYXUVBHxxRus7hGCEMhGSzYoi2+2SSa16xal0tEpjO5Okb/wBa5LFJF3VBvttuN6Nl6xl47FpB7EOOc01b2b5wqavgCtt02GNI/TEK6wMA45p2PpJID7IOSc70cluRkbTp0zx4MRUnsRWg6X+HWU6pxlDV3bWAVgTlip324FW+rVpxqx4qpEXK/CkNuIAkcLp9ONI7U4scipmUE6TgZr0RqIxuAc4JA3/9V6QZMrIWbjYVSRoJmC6FbGdvFEZJSgEYGrvvgCllUodTMR2AxTdn/MYsTx27GmmmYiyqobSDjBA4zRrsZhO+agqgMO48DzRcK6HHBpU4QtgPV925HGN6f77jPik7ZSLhgf0NOknT4+abOvEHuG3fbfk00HOdOOOcUnCp9QEkuO3xTTyaRsMntmgnpYHIbvzvxQnG2wG/9q5zkaiPvQ3dsbKQDyPFMPNI7LXV6DkDA2rqRsyyuTvx2JrxyY0JB4GdR7UzcZ1kY74FJTy5PpICxxv4qK3x5Iy/8ydLN3G3imCYkKBFGFGMAbmncQRxknSM9sc1VTXOZiVycDBwOfikqco3NprGWyxwTv8A+KrzbJhdYdd/GABVnkXkisWZSuc4Gy/FAujIJI3wdDDt58mjSpVaqhS7KuVbbDd80AwRQD2YY8FjsB8VZXTAkGOI+0Y35eq7qVpJNZsrKI1AyGDfSaVjTGlpF1kaLj3YyABjbxXOrCANKBo4yOCfvRLe3kgtFBCtwGPJNeTxhGAU54BJGwpLmW6r5kHvBK4H5uR/TmvY4xIpDO2rGxO2BTKKrFvYGUHYDZTR7a0cSMzAYHcDmkMrwUI9+DJgKuy4yKlCEc/Vkt9RI+e1MyWLtkspDH6SNv6d6LDa+jGEk16wfaOM/Jps7lHhihEezHUBwOBR+nSA4UIrHOST+Y0pewGKMEjB7kbA050SFWhJYAam/aidlrWO1nGdUgKxsSxzq4x8VYlBEy5UFh9S5occQRAANv8A5vR1i1Idsr5Jq2OzVs0cj4VginsRVlHbxkfB3qmihPqDLHVtgCrmMKoBwSD3PeqiMhDEgP8AlpuKWa20EspyPvXTyFtQ0gpnfPevY5iRjGCTsPFPSZQvbq92GJ70zAqoWIOB9+BQpowy6kIBG+fNGtw2jD485oMwHAU4GTjavVZu37VKNdQJG+eK4xMDk4HilSgGwujuACKJnJIxmgso/jiScnTx5ohIQ+3bB2pzosuxoyN1D4J5+KMSTg9+1Agkdn8Dk1MyYYd8/wBKEubc6ic/Hk0Bty4DEE7nPaiyttlcUtKy4ypyew8mg44A+SK6lfaPqyG7811CtFLoKzecnbegw2y+p6pxrHNMaMqGkwu2ftUYyDEAm+eSN6nSt2QveL6igg4xn9ftWVjupra7aBvdl8qWO29abqDpFAxmcqeMjz4qjUSdQuEKxaI8gxkjgfNK9tcLqcrOyDQvh0BSQH6c7V7eknSkUZK98bA/AqBtZ9YjzhRsWA5pySL0iuvJYAkZ7Uy3NqxPXcFnVFQ8Ke1I3sBELAodGrcGriRVx9Ox2xVXdSwrAwJZiD84O9TpcuyixEW4OoHJ3zwKVlCrE7BG92dv/NNLEZAsipgE4UGmFttGS2DnY+c0sly6qvs0RULDxnJPNWkELyorDGDggDigW6xCQI8ByG22/rVzbwEsqxrgDZhzvSkLyXRN8aQAjjFTCLI+GVWIGcmrK5jWElMlgR7tqqbh29UKkYXP0kHf9TV6ZzkLryBI4t9KKclQO9E6VEgi18swySRzTsAQwYudm2GCc96mmkOQiHb6c0tcn7fx0MiaI1H9fFektnCfV+1cVmVcsAoznzmvUyZCHB4yDVszVtBIrAvk9ycc0/NJoUDB38Uok+oDB47VKQ52Pfc71UZ3tHW5X2EEZwcV6uWzjtyaiqasaRjx8UzEjRKMBME75HNBPYBI+NKZI79qeijYD34+1CieRtiFAHOKk7lyBwO/zSBlWCj2fvUTIDnB+9DLacAAmvFkHG2PilTgN07LPGUx7gQSai7EDJzqqV3hXiIO+a4nOATufinBl2JbjBLElUHGe9GcrpbcZ7ioHZVOR8A1EPpUqwGnufNNIBd9ta4Lds5wK4BtJbnwD/epnDgjVueRjiga3QgatsYA8UCJGRQcHRnvkV1Q9Qf9IPzXUj2TuPoP2r2z/wAr9q6uoVVb+JQP4F9h9Q/uKJ0wARRgAY011dUfV/8Ak5wzEc4XehX25Gf+qurqBO1fd/l/05pe8Vf4a29o3B7V1dSaYvLZRolGBgZxTV6q+lF7R9B7fFdXUqc/7KqD63+M4rSWwC2uVGDhTkV1dRiPKHdf5cXzkn5qtnAydu1dXVU7RinfbWQI+DTEf0r/AKa6upinI99Gd9u9DP5q6upoeKSJgASARRrgnSN/H9q6uqoi9i231D9aaG7AHiurqSTQ/wAsVyfUv3rq6gxE/MK8iA1DaurqRwLqHEf+qgqTvuea6up4jNNGLXcmok4UYz2ooJMG5rq6mgAnc/pUJwA2QO1dXUodLZI4Jrq6uoD/2Q=="/>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9" name="AutoShape 16" descr="data:image/jpeg;base64,/9j/4AAQSkZJRgABAQAAAQABAAD/2wCEAAkGBhMSEBIUExQVFRUVFxgYGBYWGBUVFhoYFxcWFxcVGRcYHCYeGBokGRcXIC8gJCcpLCwsFx4xNTIqNSYrLCkBCQoKDgwOGg8PGiwkHyQsLCwvLCwsLCwsLDUpLCwsLCosLCwsLCwsLCwsLCwsLCwsLCwsLCksKSwsLCwsLCwsLP/AABEIALYBFAMBIgACEQEDEQH/xAAbAAEAAgMBAQAAAAAAAAAAAAAABAUBAgMGB//EAEIQAAIBAwIDBQYCBwYGAwEAAAECEQADIRIxBEFRBSJhcYEGEzJCkaFSwSNicpKx0fAUM0OCovEkU7LC0uEHFYNz/8QAGQEBAAMBAQAAAAAAAAAAAAAAAAECBAMF/8QALREBAAICAQQBAQUJAAAAAAAAAAECAxEhBBIxUUETMjPB0fEUIkJSYXGRobH/2gAMAwEAAhEDEQA/APuNKUoFKUoFKUoFKUoFKUoFKVx4ri0trqdgq7STGeQ8T4VEzryOtYZoEnlXkO1fbsA6LKnVykFn8haERj8TKfA1ScQ3E3jN11tgmB7w+9aTtptiLY8iJ2FY79bSOK8/8d64LT54e5v+0VhZGvUQYIthrkT10AxVVxPt5ZX5Tz+N7KbbY1kwfKvL8V2faHduvdvGPhLELiMBFjrMDOD0rvw/CWlRSOHtqxAIRgCd9pb+vOss9XlmeNQ6xhpC1f8A+RU5Czy3vH12tmsr/wDISc/cRn/HPpvbFQuG1C2AVQPHQATy2H5elc+H4wfBcNs3CT3QA36wGwmB/vVf2jN/N/qFvpU9L2x7aI21tm2/u3suPH5wY9KnW/aWwTBfQZj9IrWx9WAH3ryNnspLk++sWpnGkAY66lg/YeZ3rjZ4NS7rae9a09SXQ5ONNwT9MZ3q0dXljzqUThpL6Ml0EAggg5BGQR1B51tqr5xb99ZYlQG21NwzaH8NVonS/PrVv2d7ZEyGHvAJnSNF5emq00TzyCPAGtFOtpPF+HK2CY8cvZA1kGoPBdopdXVbYMAYMbg7wRuDkYNSlet0TE8w4adazWAazUoKUpQKUpQKUpQKUpQKUpQKUpQKUpQKUpQKUpQKUrzvtF7SC33LZ70wSIJn8Cj8fpiesCueTJXHXustWs2nUJPbftIlgECGcbzOlZEiSBk/qjJnkM14zi+Ju3ibl52ROp+Mj9UDFpfL1LTW39lIGtl1uPhTdVnPNhqYnczM8zvWbplbZu2wTgtOSpjlgQefp1ivHy5r5Z/e4j020pFPDf8AspRNPDhVJ+bnHWefl48qy6K9yHX4YI5SeZjOB3SM/MK7uwEciTgczz+lcblpiylSBBzMyfAecn7enPS6Dx3ButywZQrrxhy4IGqdUxssYHpXXjbqi4NTWwSMyNTkd3SFAMg/HsDtBqZ2whDcPqhVBZiSQB8JG/rXXh11DUpUr+IEEfb+FEOfDXCVUvhiBqHQ86injFN9iGvGSYTSVtkQACwZRkDr0qXxHF2kyXWdM5zHmkhvHlXDieLve6W6geCq/wCGotHqwRiXC+MmcQedSJ6OAtxjnShPSWOFE/tEVX9j2oLKJXSACmokSfmE7Awfv4R34R1uorMo5GCAYMBgRPgQa7rYUMXEywAOTGJjHXNJHE8P7tiyWyZku2oSAJM97l5eHSoVsLxJYuF7vwMpi4u+ZgMvSCOXOrS/cYgIFOlj32kRpGdAEzkxyiB4090JJAWTuYGY2B61Apy9yy2vWSFke/tga18LqRDjPTHQHNep7G9pBcKpc0h2+BlJNu4AJkGIU790nlgmvPcMy2UJIVSzHAgEmSBuZOI+o2FRDwsoWW3AaS9gxnJGtPwtI2xPgRVseW+Gd18ekWpF/L6bbuV1BrxnYHtJ8KXG1K2Ld0wMyB7pxAh94POOu/rbV2vZxZa5K7qxXpNZ1LvSsA1muqhSlKBSlKBSlKBSlKBSlKBSlKBSlKBWKVw43ixbRnPLYbSThVHiTA9aiZiI3JHKt9o+2xZQqDDEZI3UGQCB+IkQAfE8jXkrFuSWaNZG0zoBnG86jmT5+M68Vx+t2u3DKq3d3ILlgsj9VZAXwUneulvhlDF86iIkknG8AHbM4HWvDy5Zy27vj4ehSnZGjhuGKA94sSxbPKTJH1mulwSCNuh8eR+tKxduhQCZyYwP4k49N65rOa8PbswWfvMIBY94gclUDCjoBFSrVxArPqB0DUQuTAIGwzuRA51D4jiQFd9RcmAFADEbAJA54OCR8Zjciq7iFVW92Wdk16ilsBFdgZWWA2Eg7ZGkkQRNoQ2v++e6NRe0mouhBlggUBjpIJOrUFAx9BWbwYqigEgkDvszMxETpthipzG+R1qzfhzcvHWIK2Qcj5nOcdO7tUAC+XQWbbyTBuAiMMQ3wgEKBHTnABzUwJP/ANV7u2pu4DN3bY0oTBmWxz2iJG7SduXb3bKe7Qe9vRc1FySpYArAUKRnO+NOa7cO7G6iOh1O2jU+JAMHJ2GkagggbkgFQDjtjsywLjMBcxcVAhP6NdTCSBvgSYJgb0txCI8t+xuFa3b0sSSYYzMgsMqSdyIFWNceL4lbK6rzhZJy3P7CYHOBtXRWBEgyDVZSya0vWyywG07ZABxzGfD+jW00LVCXAcKgnq2CdR1nzY5/o1W3EeSisygmA7ftGe+Dk8oxEQeo69qaXYWy2lgNckNOGAkR4kb/AJVoQPkOVDSACAVPw6gNobVAjketSM8Zw4XU6jUp/vFEjUB/iqNwwwepEc4q+9mu2iYtO2pgJR8n3lvHeJ21CQD6HnXnLNwlleWbDaVDJEHJBwMBgPwmQPGs6SjLo7uS1vPw3Bl7Rg7HOP2ugq2PJOK3dHj5RavfGn0200iulVfYfaAu21YcxkdDzU+IOKtK92J3G4efMaKUpUoKUpQKUpQKUpQKUpQKUpQKUrFAryXtf2iSy2UMHY+bDJ691J/fHSvU37wRWY7KCT5ASa+cX+M7126+YxgfMe88eMnSOsetYetyarFI+WjBXc79HD3EeVCd23gagM4/3+lSia3tEaFYgnVkDb1NZbSQIEGYjfpmvNmGrbUVAv8AB3XuFgFAiAWIaOQIB1Q3kBVp/Zj4eUifpWlIjQrm7LumA983EnKMCJxBGoHA9PSrVCyISpGo4wIkmcKJwAJPhB2mRzmulpwATjUQVUnYTliecQuQN8DFWhEqftCwX4i5DuhVbS6pkZkkMsyxOIzjvGdpsuyOHuD9AjBbudd1ZbQkjbX/AIjTAGQu5kCDyscUts8beMd1gFnqFUf+RqZ2DeCIbz91rzavd/gVQdKeca3nzpTW9yrbeljxHYqg45ECMQQApBzjfV9Z5Cq/tu4bCyHdgTOlkNwjAHxAg7fiJNY4j2gdrmFgda59ocYhYM2Soxzg7SB1zE1ztfzpatfaFwF437gT3FqR8FxSYIGREoCsE8jg/WplslVLtC2ySQR8KgkYbJ0gRvtBMnkKmzac3WuoxQKHbzCgzP8AW7Ctuzu1L4Rwiq4RiNInVpOVlTk4xI5qamJmY2nXK5J6eh5HyrUtXnR2ultjAuWcksgCtbk5nSR3TM/CRM5qwtdsoR8dsz4Nb/N6ruE6lqEW1dA1OxJLxB0QJLLJJ5Az18akt2equBgwQLiRgyQWONnkHatWv25DEodMHBUyB8pmGg7YFaXO0VGpV1AJPvLgKlmcyBESVkgmdzy2Jq8a0q0CFLQ90gYxME5BIXAnfbI8t61Xhl93ElSzSCxOLm43Jjbb+dduz7Le6k5gE5OwEQuZPMDA9K68RwqwjMB1BJgjMT5Y38qa2naw9l+P03IOBczE/DcXDD1/KvaKa+Z2OIzqTnF1eXeEBhB8I+pr6H2dxIdFYcwD9c16XR33Xtn4Zc9dTtKpSlbmcpSlApSlApSlApSlApSlArFZrU0FR7UcWE4dp+Ygbxgd5vPuqfrXirN9UW2hPecE+uGPn8XLoa9B7d3JW0n4p5dSib+TnFUovLrIEagPsenhMjzBrxuqtvLP9P1bsMaolatSgEwR12IrujDWIjAwepioQrNy7oUsZgZrjEumna0pLDrNd9X94eWw6STUa9xrgoOTEgnnsSM+ketZS8uooSRgNO45g+XL61aNKyzagyScAEkjlG/+1aX7Ckq/xBccwRqgAxzzFZ4ez+juquZZhEyYJLfeRW1ruoCwydIA55ianRtDsolyyVK5a+z3JB0qquxVdskwuOk1YWuENxvfXCFtARbE5IwA7fhZoiOhHWuXAOSiFcd1ZT9p3M+MzW/DdnMxU+80y9xkhVkIs5nMxIgkE/krCJSbnBWrI95eOnIgE5JwFAHr9ar3vggleHuMPikgKIznOYzgQY3q2ucJYtNIANzndcl3n9ppjeYECJ6VC7Q7VS2dLEAafDAIiceB25yKi8RHKKzMqhuOureA7qhgdShWZT4HSpMZORgkDB2rXsfULzEYHf1YIyzLp5DHdYyd9Z2554a//wAXpDA6rQ7pjAkKPA5I89U7EVZKBmICjpgQN2gdf5VzdG3EEMIYBh4gH+NV9zsmwd7S/cfwNSteM/1Nak1VKInYlqe5b72dOkmZjG5jeDXd0ghbekIpMmCNbmAXkbxGkTynrUrhLgX3jn5EaPFiCAB9z6VDQQAByEfSrIc+Je6ExpIBkgKQTjHM7HPmfpiwAyqzSx0wC0k6Y2IOx8hXXVQGo2nTGoSIiVOQI2aRsPGvV+yV79Fp/CSPvivKBVkkASRJj7Vfeyl2LjjrB/L8q1dJbWXXtxzRur11KUr2GIpSlApSlApSlApSlApSlArU1tWpoPGe2bf8RYHgOfVzy5fDvz9KqluJrYCNRAJ6xyPiNx6Ryq09tB/xFg+A5dGb5ufxbcvWq1VVWaANWAY35xP1rw8/3tv7/g9DH9iGfegMBzIJ+lc7Cz7xDnM56NP5z9RXPimkalybbfw+IeoP3rZ3Ae24OG7s8oaNJ+umuMLjXJsBuaQT4m2c/WPvXW8YuWz11L9tX/b960tr3ri9YYeogj7D61y1foUP4CJP7DQx+gP1qyEm1h7g6w31Ef8AbSw8Jb/y/b/atT/ej9Zf+kiP+o1pYyqchqMnoBrJ/hQWVi53zCgSLY3OSWaF8BO/hPSpHZmi4Q6PKqoVPlBkMXMdJY45afCqnjL5PdtwHI0JME67ncBkfht+8I//AKCtrOlODdreIlE8olT/AK/vV4tpTW0LtixddiV2JO++zER1hZj9oiotzsS7duozGE0oSR3ix2ACicTtvM4Bialdg8TDuXlktiQuflgAL4k6BXpOB41AXLZNkaZju64HvCq7bkKDyCkDFI1PlM7hW8fwGlVdxkypG7d8FSSwycwZn0FYQhhbUSGaNQ3hoELywD9/Ktk40X71kayIYXXBkRbRS4WRjMSZiccorNkFNTt8RBPQDUc+pJIHgJ6VHmNnhpctHlDAHcZljj/0PXrXF28f5Hy8K7cSwRdKgy4BM8l5KPE/w860tqFGpvIDzG56Y/raq65TtxdtxkdfHwrUtXVtJWQIJ+EAzMznOY/jQcMeoJ6SJ+lRpO3Kk1qTWJqqW2gFw3OIAnlzj1H9RVz7Nn9OfEfnVMlsM6xy5A9fDx/l63Xs0JvE+f8AGtHT/ew55Psy9oKUFK9tgKUpQKUpQKUpQKUpQKUpQK1NbVqaDx/t7bgWX/C2TPRkfbyVs+FU6WUVyfnYAZJJgE7TsM16n2x4QXOFeR8MHaTB7reWGJnwryXCIHVLjfEBzJIDRpcRtuP9IrxuqrrLM+9fl+DdhndGpIDg/LcAHhPyn1mPGRWqJKPb5rsfAzB9DIHkKe5+K2fND+U9Qf4+FFu/A/P4X/M+U6W8qyurcXZNq5tPdbwncfvhRWypPvUPPPowj+Kt9a5NbxcQftL5n+TDV/mrqry6Hk6/yI+2r61IzbeTYbmd/Vf5xUm2hUaBvJjYjWbmi2vkLjz/APiw5Z48MmlBqkMHYL5zOryUEesVy4e7qa48ZU6VHLW82bMHnpVrz+bTVoVlnibInVbwVFx18Etolq0PMhh9RXHtDh3s8OiMcAnHOFOnP7v2qT2zaYG8qDSE91aBxkyGmR+yPHuiqr2k4i6ttVcHvDc8wAMg9J286SmGeweKhZ6upGPwyQf33tH0rS7x9xEuz/iKreSMqx66dP1qN7Pr/dzsxJ59dH07gq44dReR5KzcMSNtKhNgeQAFRPpKFwpK+8uaoLAlueMFlgbrkx1GKs7DMoZm+IswAPPJ7x6qBHngdag8DwS23ZGaZVgZzEhNPppj6GpdtgAblxgRzE4UjBVmgBExudwNzM0iES7i/pClgGMHTPj8zeEzHU0RhohzknUsznkS0cp+tcGux32Idm+EAgg+JjZRyHPyrFw6MvLXDnSceRY+Wyjl0puRL4e1DhmaSQY6s0GAvh47VxsBmcRy+i5zv/RqOzfO7b7baj5D5V+wrt/aXYQTCiPLyJ3Y/ep4NJnDkFnPysYHQyf6+tROFsa2jYDc/l51snFAaQAQFYHz6k9PKulq8DJHwqDAmGJOC0fWrcTpHMMcMg99qBJCKx6CACTic/8Aurr2Ps5J8B981ScMpW1fc/OQijoXMkDwgH616z2X4eLc9a79JXeTblmnVV5SlK9djKUpQKUpQKUpQKUpQKUpQK1NbVg0EfibIdWVtmBB5YIg5r5pZ4QhrthzBVicQdzDRj8Q1f56+nsK8T7Y8Ebd1OIUGD3XiP8AcyMx1RawdZTdYv6aMFtTpVPJkSNduCD1B2P0wf8A3WMEzHduCCOjDkfup9K2bhwoDq0kmRJABBABAjEQAfPNCg5bPkdQ35HEeBA615bW1VvgJ3B0MfAwJ9e41b27RgdUf7E/+LRXJhO/zggx1EzHpq/01Me5oBbulotgjVDBonC7aZaJJFSOvFcRbBYT3sosdckn1YHPl0qV2VbUC0SAFBuX/JbalE/ixFUFxIJle8CoiR8UmPMyRieeJmpnafFpatXVRw0KlpY2IUamb1aR61aLKzX4dm40LZR2y1y7dvEYxoRxzxuQRPhVR7RcRqJLmWgAAYChQTpGN5Ak4knYYA1hfe8Nbc6lXRJzBWFJ+sGunbfCLevS5VbSGWKmDokO0dToVvr4UT4OF4YfoliNCoDvuBrf/UxqXrW29ychLj7bd5bZ9BM48+lZbs0nQwOXCkrIB1u2vQo3ZtCGQOvSajcNZuXeIu6VBXBLKZVYBDNqgY3mNoxMUgZ4VidTndwcxtqYQI8gag8VxRtOHUFSwYGPxCQDHOVxnkiirnheJFu0LrEDWYWZyFEYgHaSAecVA7Y4lL1guDBLquiAGJBDao3Pn0+ghLj2JduOqsFX3jMyK4Ed1QnfPjM5PU7cpYv21uBE77K4JZlMsYMnaIHQ+B5RWbPZ9xLYXWEtMocscQDI09flmB1rNu9PcsAjq5+MjqOVtfvUoZULrBc/pdTapIAAx8R5DBMYI0xicbLxGsGSAty436Q8hJJAPQnJI3jpUYvbTAi43P8A5YPnu5+3nW/uCYa6d9gRLEdFTkPoKhLMjMfCCYPMicfaK13VsZIienl49K3J8IA5b+pPX7VJ4C0NZuvi3aXIHOCSo/aLEj1qBLeyZs2dyi63/beIBHgsH1r3HAWNCKPCvJ+zfDm5dNxt2Oo+Z5eQEV7MCvV6Smq93tjzW50zSlK2uBSlKBSlKBSlKBSlKBSlKBWDWawaDRhUHtPghdtsjbMIneDyYeIOasDXFxVbRExqUxOnzRLBS77i7I0sSu6zGQPEY1LnYHpXf3YZ3QbfFO0frDwOYIxKnma9B7Udhe+XWmLi7RuQMxPUHINea4XjYVu6PezDbgtO5kZEwARyPmCfEy45x21LfS3dG2OO4gF1jupkeGs5VvHv/WYjaIHHWjqQkwpYsZGRhQZIzI2jx8KmNxBKnuQTOQ0lds5MbkYNVPG2r7ZFyFMYDJbMMS0SxBInxrlE7dF2bA7rALpVkfWcEqCjAHx5QeajxqF2loNxQNzddYxBhiwz1gT6VJ7K7PS4CGJGlBpzIJVSNTOJGIYwd58a0fs6OG/tE90Xg/Id0EBif8oNRo2idqlUuqRuBnyJCjyyx+tVPZlt7twCGKwWI/FOmF9JU/5TVx7Q9lFLoLbPqE8pDBh9QBVj2JbUIzbFRjnOmSDHIgksOotkVesKzPCN2l2q7ayGi0W+D9VFXOM7YiRzrv7MhTZ4ge892r92TpliollXEBYOyicYiM7cd2JasWluX7gKssaQrs0knZUI1YgTI2nyq/aD2nuabZs2r1oD5nTQpAnSAq4ABJOST9KmI1KPMcPScA9pwwVCz5RAWKgIhIAMHuqPKSTzqg7W7Jsoy+8di5csUsaYVYgLuAJMRuYHiaqez/aHh9B9+t25c/EhAWNgBNTOC9puHEhLVy3HzdwkeU4+gnxqJTCz41tba7021gaLIMvpAAGNlwNz6CuVoXb3dtqEtdJhTGe8xy7fy5VyXj+GPfZixIJ76NHm0PkeFd+D4xbjq4uayrABACoWZIZQYyoVjEfLvUJ8GtbbaLYlwYLkA/uKMepmuiW4JLkljuJlyf1jsvr9K2Nq7LyAmnusR3RAwGLnMMIO8kQOUDXQEgapMSNJwB6c/UEbwZBqJG/umJNvIJ7pAwRO4ncDeu/EkSlhMhDL8tdzYrjko+89K11e4Uxi9cyT/wAtTA1H9c4j6+dv7K9ibMRAGw/PzNdcWOcltOd7dsbeh7B4D3dsTvzq0rCiKzXuRGo1DDM7KUpUoKUpQKUpQKUpQKUpQKUpQKUpQYNc2FdK1IoIt1K8n7R+zuom5bEPzAgTvn9rPr/H2TJUa9YrjlxReNS6UtNZ3D5Y/EEgKAwuCQADAkkkt4tvgzid4mpbXwkakXIGO88AD4sbT5HM16Ht32dW5LDD9esbT9B9K8y1nQ4FwMrA/ECRPPckK2/Mg75Y4rx8mK2Oef8ALbW8W8NuEsi/cKJ7rKknUGgCRmMZyYnxqz7Z4Zv7OvDB0UMNCW8vcuMQe8Y7qgkneofaXatzDBCAkd5ATiQx1ruNUAd4DG281K4nRctm9acywOoBS8KBzg6lIxBHOPGufxKzl7b8UFfhVOoFWCmSuk4AJAmZk/SpXa3BhbI091+6wAMamBBAjmA5DeZA5ma+z2KihSRIaGLIfeGPxDWRgzJODgALW3H8S3E3XWy5nuwWtlSFLEMFcryGYHUbmrxPnaukEcRdI4YcSzKiKNJXIMbGea5mrntT2jtBdJe3cSPhWNR8SNorhf7OAUWXkJa1lnLCNJP62BJBYNgAGPA0FnjbaObHB2heuuIa9cXXCiSdIwQu+TGwwaqlwtdg8NxDl0120znugYEuAuZIXvQNwDFXvG+xdq3bTReNwMyjTABYTnvDwnPL0rFmw3D2WNxjcIljpgLgEhVhwQgyWlZnFSRe0hndypWQtsFYJ7vzE6pLZJxJG4nM7Fdc4JuHR41yYJJBIQIxMgqQrQQmATOrwrp2Fce4ztqRVJmG0gnUT3SYYAFmJ3kyY3FcONts50EoWcd6VZjGnuqIVn1kdVgCaul7K1LNwratpmVAWWiJyISMACNUcqjYgcd3WJ773iwgDI06YXuKcT8PONJEYmuljjWQSyL74DJkME6A8mcZwMCfCse/VZXhw2cFzm42IgH/AA1+9XHYfsyWILCANhyFXx4rZJ4Ra0Vjlr2H2K119TTEzJmWJ5t1Ne74fhwigCteF4UIoAFd69jFijHXUMN7zaSlKV2UKUpQKUpQKUpQKUpQKUpQKUpQKUpQKxWaUGIrDJW1KCHe4Wapu0uxg4IImvS1o1oGqWrE+Votp804nsa5ZM2yYHIzjrBGV9CKreJvq4IuJpYjLCJyeeI5dGPjX1S92ercqquM9mEfkKw5Oij+Hhorn9vFcFxptrCRdciNTOFIWfhCFTPnipdrtF7T+8Nm6W0FNkURMyDrHQD4eVWHE+xHQfSoLeyV1fhZh5SP4RWeenyw6fUpKu7R7YuXsf2K2QDMXJdSw2cg6V1eJz41GudodpfDbS0qnBUC2MdO85EVcN2HxX/Nufv3BjpvWP8A6Lijvdufv3D9tVU+jk9Ld9favscDxxC6xZtiQSza+RmAFOiNsSBiulzhOHBDtfZnGZt6CZ8NIYfVhECIipqexdxjLZPlJ+pq04T2GHzVavS5J+NInLWFHw3agQabFo53ZzqJncnJLf5nNSOH7Hv8QQbhMdOQ8gMD0r2XBezdtOVWtuwq7CtWPo4jm3LjbP6UXZXsulvJGavrdoKIFb0rdWsV4hnmZnyUpSrIKUpQKUpQKUpQKUpQKUpQKUpQKUpQKUpQKUpQKUpQKUpQKUpQYisFBSlBj3Q6Vn3Y6VilBtprNKUClKUClKUClKUClKUClKUClKUClKUClKUH/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1" name="10 Rectángulo"/>
          <p:cNvSpPr/>
          <p:nvPr/>
        </p:nvSpPr>
        <p:spPr>
          <a:xfrm>
            <a:off x="307975" y="3926114"/>
            <a:ext cx="4572000" cy="2246769"/>
          </a:xfrm>
          <a:prstGeom prst="rect">
            <a:avLst/>
          </a:prstGeom>
        </p:spPr>
        <p:txBody>
          <a:bodyPr>
            <a:spAutoFit/>
          </a:bodyPr>
          <a:lstStyle/>
          <a:p>
            <a:r>
              <a:rPr lang="es-CO" sz="2800" dirty="0"/>
              <a:t>«</a:t>
            </a:r>
            <a:r>
              <a:rPr lang="es-CO" sz="2800" dirty="0">
                <a:latin typeface="Agency FB" pitchFamily="34" charset="0"/>
              </a:rPr>
              <a:t>De tal manera amó Dios al mundo, que ha dado a su Hijo unigénito, para que todo aquel que en él cree</a:t>
            </a:r>
            <a:r>
              <a:rPr lang="es-CO" sz="2800" baseline="30000" dirty="0">
                <a:latin typeface="Agency FB" pitchFamily="34" charset="0"/>
              </a:rPr>
              <a:t> </a:t>
            </a:r>
            <a:r>
              <a:rPr lang="es-CO" sz="2800" dirty="0">
                <a:latin typeface="Agency FB" pitchFamily="34" charset="0"/>
              </a:rPr>
              <a:t>no se pierda, sino que tenga vida eterna</a:t>
            </a:r>
            <a:r>
              <a:rPr lang="es-CO" sz="2800" dirty="0"/>
              <a:t>»</a:t>
            </a:r>
            <a:r>
              <a:rPr lang="es-CO" sz="2800" b="1" dirty="0">
                <a:solidFill>
                  <a:srgbClr val="FF0000"/>
                </a:solidFill>
              </a:rPr>
              <a:t> (Juan </a:t>
            </a:r>
            <a:r>
              <a:rPr lang="es-CO" sz="2800" b="1" dirty="0" smtClean="0">
                <a:solidFill>
                  <a:srgbClr val="FF0000"/>
                </a:solidFill>
              </a:rPr>
              <a:t>3:16; Luc.19:10).</a:t>
            </a:r>
            <a:endParaRPr lang="es-CO" sz="2800" b="1" dirty="0">
              <a:solidFill>
                <a:srgbClr val="FF0000"/>
              </a:solidFill>
            </a:endParaRPr>
          </a:p>
        </p:txBody>
      </p:sp>
      <p:sp>
        <p:nvSpPr>
          <p:cNvPr id="12" name="AutoShape 2" descr="data:image/jpeg;base64,/9j/4AAQSkZJRgABAQAAAQABAAD/2wCEAAkGBxQTEhUUExQUFhUXFxwWFxgXFxcaFRcXGhwXFxcVFxcYHCggGBolHBcUJDEhJSksLi4uFx8zODMsNygtLisBCgoKDg0OGxAQGywkHyQsLCwsLCwsLCwsLCwsLCwsLCwsLCwsLCwsLCwsLCwsLCwsLCwsLCwsLCwsLCwsLCwsLP/AABEIARQAtwMBIgACEQEDEQH/xAAbAAACAgMBAAAAAAAAAAAAAAADBAIFAAEGB//EADsQAAEDAgQDBgQEBgICAwAAAAEAAhEDIQQSMUEFUWEGEyJxgZEyobHBQlLR8AcUFSNi4XLxkqIkM4L/xAAZAQADAQEBAAAAAAAAAAAAAAABAgMABAX/xAAlEQACAgICAQUAAwEAAAAAAAAAAQIRAyESMUEEEyIyUWFxsUL/2gAMAwEAAhEDEQA/APMWt+alVQG6i6M5whYABjkVqFoU3h6aNBsk9kDzulst4CfxbxPkISsiWuHNF9GQOnQMGQRCWrUzGq6HGVWhslc+Lkm6VhXQ5wzAucLCed9FYM4VUOgHuFY8KYwUm6yQCeXP7ppmJa0x6zyUnkd6LrEqtlQOCvIEuYIvrPpYdUwcF4hTzszxMePmN8uslWxrMiw6bfT016KdB7RDneIzI05x90jk32OoqKpFZU4FVMAFhgbOjlGqGez9bmz/AMwuh/m2/kPOI3BMCOc6eaJSrhxjK7z2see3P1WU2kBwi2c5R4RVmBBOsA/sBQotIBO8rrMPXaCIDthPTn9VyWHBLNb6qsJOSZKcVGqBYo21VfUkp3FttPkEuBZMTE3SjYdRc1Sa7eEQBHoTlJ7t+ag5KEI0LSnSErEyjZinzG6K12ikaJM+aI3CEbj5INoKTYMC6doxshijGpCPSZ5ymtA4v8F8ePGPJRJ+HzTNXAOcSb+yl/T3QEG0FRf4G4gWGnMjNtzjf6hIYShLQebvlCfpcNO4TdDhbosG25uAW5RNwk/A3hajRTaGtBIbeRGgFtEWjVdJhgtG3uEnS76mMoFNw9ytHE15sADyH6FQcTovXTLbD1HE3YNPpNvopMdUFwwbbHcD7k+ypzWxNjMRr8ITDcdihuPZvqlaHRcMbUdqAB0F/wB6+6ZoNeJtewtN9d/ZUlLimIm4H/iP1TP9SqyHFgkaHLJHzsjxYLSfkuCS4S+wAkkmBInUEkLlsJThgsrL+sVYI2cIILbXtpKQpEgRkdrrCrjVdkcj5VQPF0QRGhmfkkn07DpCeq1byQ4TzBQHObzPsf0T6JbEzRm0KVZgywEyxuZwDZk2ENN/knsVwsUo70uDiJytidoBJt7Ss2kFRbOaeLDotQrPi+ByPyjNoCQ5paQXAOgg8p13ShYbQNAsCmRoGFi1kI1WJkwGhQmQGg+cW90TIG6tb7j7Fbzx/pbNcnf9+y55puR0Y5JRLHs/i6bJdkY54rMAc5gfDdSGtNs0iOsldDV7W4duenVw7a0ENa6o5hqQLGQ3Q8gNFxbAQSWvLZ1j/pAr0i4kky46km55bIcSiyItuIYg1Gd7QaW0g7K5sNJZPw31iOd1mAMjWT1a2PmUTsxichcxwzNcPEzaoLW89IPVE43wF1Etq0CX4d4DmmTma0iQDO0e11r3Q7inHkiVMNdcP9ssLb6dvij0H6qsD3cvmP0R+9cRBp8vynS+4WpkrQY0J/F8pn6otPC3mG+Ybp80syt/gf8A1Uarp/CPWPTQo0zcojeKpNcC06HdoLfpIKmyi0NABiLXP3clG4xrSA5pk8if1RWZe87zxTEC8iNd55rGVMNhMO1kw7Uz8QKLZt1jMziQASRBMltswkfJZ/K1NgTzuxGrM5JaI/zDTq4BFdEWd9Sl3YZxiQ6BpGQe/NOUsI8Ccpjyb9nLUa15FKzBOjj5CPqFB9Wm3XOOhDYPQGLqyq5g2S023sAPmrDgHZx9U99WBifA0nTr0+yz12ZLk9FA95Y5vhPj56BvKddY05JutxCgxjyKmd5ADW5hZ0/HOUgAaxmEwj9uKYdW7qiJLAO8NhBIEMA2tHyVLQploa0yAPU+4KyVhlJR0iOI4k15LnGo9xMuLoJcecygjEs/K72H6pmuQf2P0VfVJBBiPZamTtfpLFEWIB9RCxDqvzBaVYp0Sl2QrNJacv76JJ1QtAhO4d3hKQxRiERRudFCoYC3h9At9zIJ5IUYLhJgOm4XoXY/iTaxbRdE3LZ3Ju4Qes+jl53hqpDYAmT7BPNe4FpaS1wuCNR6hLOFl8OVwZ1fa3s6KVRxpthv4m/lPMDkuZpAi3Jdr2Y7UNqvDMcGutlDyBMX1O612o7KtYHV8KWvpalo2HMH7JIyrTKZIcvlE4SnVlEfTdqNEnQMPI6q5ztaxziMwF4JjMdA3rrMDYFWOUq6jHZgCNQYm19k4yi4AFwgc9rdVW0CalTM8zeTyA0gDYBdD/KZWB0ggjSDMcjlBB0KjItBOjMLVDS5x3yj2aQrDBw2xNyM3oqzhrHZXhwgTAkg31Eb2E6dEbFNkeQ09VaPRKW2Hw97dVc1B/aabARdUvDnQAZibC0k/wDEbrvOz3Z0VR3mIBFMaMmAY3cd/LRBugxi5FFgOGh4a55ILjFNo2/yPMq/47jhgqGxrPgNbMwOvS0nzAWu0HHMPhHk0qTTULcrB+X/ACg6a/NcN/NPxFbPVMk68gOQ6KaTk7Z0TmoR4xAsaZLnGXOJc4nUk6kpTF/ERomsST3jo2SleTJKscgu+Nh73lDBF1OqEFkX80wAeIasWqzliBivw0+i1WpSt4ciCiSkYTWHamqLPCfNBpiDKbYETAKdLLZGLjIKm8RKFKDMGrTBix1C6Ts32oeyBmER4mHR3l1+q5rvEsbEkWullGy2PK4f0ej9oeCUq9IV6IaHCJIAk6a+Wl1wWNcRTdTfLXB0jWHRLTGwPnyVjwjj5plzSSWPbB6H8w8iQmuP4XvKbHxGZpdMbySVNXHTLyUZxtdnMcPpl0gSen3Xa0OB1u4OUUjBJg+GoYAkBo1iZ208lx3Da7mPgVMh57W6G2y9KfWoVG061KpFSpQioG1Zg3a45HO8IIzaaTpeVmCCTRRcHNIYl1JxjMKfdiZbmLRaRvDnfTkpnh7qr3MpjMdC4Dwt1Ou8AaDkt0OA0qndvph0lwc5wsBBAAHUm87BdzhcIzB4FzzsBeBMmRaNTcgeaPu/GkF4EnykU/AuzLKLjUqOLgLAxHnA5TPX3Uu0PakMbkYbjQDba/ouf4n2lc7S0WAGjRy8+q5+o/NLibytCDluQMmSMFxj3/getWL35nEknUndN4VwFRscpSD3eEHb7qFV0OYRuFc47HKtXxvOt/dBy5i6fNSDpHulnv8ADbn7pkAC9CIiUVxlBe65RAAJusUqYkwtrcbNZVNEOtyRXvhbal6jvEo2OPN0TmHSNN1lYM09E8QM1WQHaLWKegudDVpGGWPtJQnalConVTzCfRKjEsCJJ6fSLhd92fe2rhhRqCYs0zttqdNlwXDzBM81dcE4iGDITo8x1DpkdBIHkkyrR0+me6Za8T7AOzONJwPIHV0xEHSyR4LQeKgoFpY7MRBBGWfiJ8hPuu64DjQ5oaZBMa6jRB49gj/MB8uJhsGJtm8WYjaIHqo8tHT7aT0WHA8LTYA0CzW2M2nmOqY4xT72mWj/AOujNR8zBIa4taemi3w2lLC4MLnREbnyGwQO2P8A8bBPadax8XrFvkhFbDkkjy2YPPe/W6FUd4UWo6RPRBqsMLrs8wi3E+DKecqD8ROWNlEs8N0DC3PksYsO8OXkhOqSEOrW26INNw9UyANEpeodVN7kAv1RXYCWHf4gsQ6LSStqiYuxKUEGTKKQgstquUqPYdvunqBuEjhTf0TTHap0ADjdUEiZmxCPXvfkhkXPVZmJUBYrMOYnqsYbFDomCepQCOYBt7hFpxFS34gPnp7Sp4XSVvDgOLtpIPsWj6EpZ9FsGpnZ9lMVLIsYcAAfyzEyF34f/ZB7yCQ4huURqIXmnZ5xhzWgkh9jG0Aj6rsMdVe1tAEH4XEx1jX2Psue6s7pxui47O1Swf3CC6TB2jUBct/Ffi+enRYNzmPoDaVb4ZznAZjlaBvtyIO64n+IuKa+uxrDZrYHXQT9fZPjbeiOZJJyOWY+yI19krXflb6rKFQFqvRwhS+TCXayJhbDZfO0otRt0yADyrQZAWqhWF1kwDBeyBVaQYKawfxgn92SvFPj6f8ASH8gJ4Z145raBh/iHqsTowoyrJPJQqDxIGGdf0ThbK5yjD4ayYlLUBBTBNkyFMcbrRUCVMnRZsKJZLIW6YLrJerqFjD+GqSIjzupYFgdUvNhIjndBwbhoUSj4STpGv6X/wCSEuiuH7o6/s7VNPNlsXOi8bQ2fOy6XEcReK1Jt7NOYdJgff2XMcAxAc0EgFwcY56kSuop1qZq94R4ixrSOcFx+65G9npUPcUqBxYLAASdrfsryzjxc7Evn8Lso8hp9V6txfFUw5j4nK2LRvF72kLyfj2KFTEVXDQumZ6kTbyVcX2Ob1F+2VHEzA9Uvh3E2CNixIS9NsXV/JwD9KmQiVDofko0agy3KXL7JwG6iwGyWfVk+SNTd4ULMNYRV/Eqku1kTZOYXfyVbix4j5o3owxhz4h6rS1hR4m+v0KxFAKzDNTTjZLUkw/RQRVhsMU48WSOFKfzCJTxEYMtst02SYUlICDMoUGwRchBwMc5UqxhBoM8TfNEBa4fCmQBckgNHU2HzXW8U4XRZTpsBpyYBgeIui5cS3M64G6qOC4PPWpN5vDrawzxn3iPMhddxahRFZrTLyW+NtMtJaJPhLnb3eZ6CAFLK6pHT6deSr4PwENaHCsyXQ6CHlrRzDwLDz91e4Xgz3w6m5tVrQJ7p2fSZ0t6ap7F8NLaU0zUY1rQIL6RgAaQ6k4H6rWG4BiKoB/mXAf4hjDHIlkT8lG77Ohza6KHF49tR7mG2SDBB1vqOkfMKhPA6mIqkYdj6pcyTDYa2CZ8ROUC4+07emngFOm3xOe8usR3NJ8jcnvGmY59VPAcK7tw7t7x4gctRop5slwGuAjXmE0HxYmSanGjw7HYV1N7mOEOa4tcDqCDB0S7mAGNVc9pO8/mKvfs7us6o5z2xZpcZsdC2DY76qmxGhdyXTRwknBL1NEzOnUSgVgmYADGnZNNFkCm+wKbAsgjG6UR1SVRsuTjbAoNNlyUTGNMEHksWHyWkTFc1qMWyFLIiBtlKh7IUG7Jp9ggUBv6ItSpZMuhSbZUgEBr1Jz9EDGqylSHwlDc6SpsqREJzF2MX3dWm4mGkFhPIERPlMK94R3taq0UMsNzfFq+CQ55uJkn6LjeJumBzgLu+xlUAsgOBaIF+ccioZu7Ov0ytMHj+0uMoVe7ruNPkctj/rqnT2tyNBquqPkfCx7TO3wxb3V9/EbAU62Gzn42C31IP73Xl3Z+kHZiNQYHSylxRZLZ2vDcTTxDnB9LEMbuWBrn3uPCGkkXGhV8zFGk9uEw9bFvfUaX5ajAzK0akOeJB/cpfsrLYiM0gknewt8lbccrj+qYMx4i1wJ5AjT5/JGKVC5Fs877eYVwo4aq5z6hhzXPeZfcNqNYXHWC6oB5EbLhsRVJtsfovXe22DjAYkPABaaVVokSHF5a63XvX6civIm0puVfG7iceRVIaafkIQazUVaeLFVJmCj4RCYa2ynQ+BFboVkjCrqaJh2WRIUiYCxhbLOyxFBCxAJWOW6LtiouNkNpS+TDUAbJcuujBLPdJTJACTdZUMKDisqun6JaCDzXhNnUeaRJTWw81omY3VvVYNiR+v2XddmmO7wC1oPmLrhMO6atI/5AL0DgwDagJPIQfso5uzu9L0O9vsTFCdy2P9hec9lsQc7gN7/WV0v8S+IHLkOwjzC5rsEZr+n6pF9bKN/NI9c7NMgi+vPUo9atm4tQBItn02sR76Jbg2NAqQLQfP6LleMcTz8RcBJkhmsGdwDsSDAPklTpByIuv4u4PLhsOXfH3hZPNjRUI+TgvKqdwV6d/F3jbKtDD0ix9Oq12dzHt0ZlLZD9HAkc5tovL6RkWXVCq0efO72Gy2UXCFMvQ3KhMbpvhqM02ScnLqmcIZCKMEfGyDVqKWIdcpCpVQMG726xIh+qxKY0XKNM3QH1DpzW6J1KAR3NZK5rozDZLHVNFgYVxWzv5oFStBClQfMrMxMNmUafCgBpCnmsUIhZqjUhzTycPqu2w3F8gDiCRFiQYK4IPiPOfZPs4tUaMpPhIEA6b36FSyq2dXpnSaC9p8U6oczjqRbkOSH2XxOR8m0Qfqg4g941zp0IMfM/dK4Oc3h5faUv/I++dnqvZfHZi+oTDQCSeUfuFw7a4fi6xdZtRxGuhaRluegKX4HjntqsZnLWkOYb2yVAWGecAz6K14zw9tDEV6JAcG1MzT+ZrwHtj0cB6IQhbaD6iekwPaDilSrSptqP7w0Wua10kuyEghjnbwQ6OhA2VRwt3gHmpcWxIDSOkQEvwhxLb6AwFaKrRxyd7HHO1UQtEojW2VaECPMBEoVQG76oVdvhKLRp5Kd9UaADqvuksQ4ymHG8pWt8RS+AgwbrFppuViWjA3OUWO1UHusol9koRui6yG511rDOUHm6aL2ZmYvQImFNkHGaBSp1ITS7Ah55kIZ0UWOWVjYrIwnVdBHqm3EOZ1b9NQVXPvCaovt6QVOastilxY5w3UdUHhBh4jr+izCmHdJBUcP4Kltifa/+lH9Op9oeo0prsGlxfnexV72mxgqVqhBnLkZPMtYwGPWR6KuwlZvel5+FjC88/CC4/dV7axmCJzAuJ3JJkn3KbH3YnqHpIFxJkiVPhbPAl8U8kwmMG6Aqrs5H0HcmGaSg0WIo08lVCE9bLeOd4QEux+4WY18n0WZjGOQjT8RRKC24arLozFRT1W0cDRYtRillY82UAVN58KiObp9ESsbIAcpkzCZGC4kTlhQcxHounXkpBolP2KaafopVNCht1U3aIeTCrW29VthutZlCo5ZhHA2CI0On3Cf/AKWSO8n8QEcwdDPv7KoDz4fP6q4o4g91E/iHyn7uXNPTO3C+UdkTEOA/G6P/AMNyk/MN9yk8RUIeI5JvF0snd3kupFx6EveAPOGt91W1RcFPDohmdzN4k7pzCjwhJNZPmnaVoCpElIeptQsVUAbrfRTYQEjizLk7YtDOHFlrEi/oiUPgCHXOiICbHaLVR1ysqvAhRe4EkjkFrMYBZYtCoIBWImKdwWbLVUqIcpNDIgitQEVgQCPUmrCVqibKNVyMWBomFKEIOUynkgISe6CovKlWsgpLGGhcC3/dk68OL6bB0tzcT+qhwwtztzGwv6xb5wnqbMtRr97EDm7UeSjN7OvDH4hu0LA3EPGgGVvsxgdHTNmVHVfsOateKV81Uk3284AbPrE+qpmH+4P+SeH1IZfuxmiI1nVE72CtVHTPQpWruiJ2PZ8xmVKtUaTbVJYWrZZh3y53v+/dGwUW+GqDJG6GTKXovUy5Py0LRvEP0CYygDkkt0zVqgNlLbCTaBKxJCtbzWJtgK2oUNSLrKCVhMR6eiAi0SgYbw2hUcVoVGjVgEc0buc4kwAl5JdjqLfRrAUC/TYTJ0T1TCMyzLzAudPkmMEWNhoAa0ak7qFKqCCPObqM8spPReGJJbE2cPbUghx9QJ91j+BHZ3uE1hGZXyZyx91aGq0tcQYaLydo1+rfdK8kvDG9uP4c5Uw1Si4TAJEjQ231UKbZdck3TnFcaKr2wDDRlvve5SVETUHLOFRNtbMko9FtiMBUqOJpNBA2kDrAnoqvEcMqsMupuAnXUe4kJriGNezK1pIvnkazBaPkT7rsOH4kik01SM5uRzGxI2KXm4pA9tSbOBL+aG8r0F7gdm66ET9UhxDBMqtcCGNdls4CIPpsis6faFeBrpnGUN5UWVIcSFZP4DVbcszt/Mwhw9tfkq+rRIJ8LgOZaY91ZNPoi012NYepZMOuFXUhp5qxCwGSaLJSs68JqoYZZJ0wS/0VEhTQusUi2CsRsxXrFi2ApmNKTDdSbSTVCmAZt6/ZK5JDxxtgqVIm6ceMrW2tJRcBVaA7MbDn66JfFVAbTafZRcm5UdMYqK0OYYg3PWL6KOFxIBNvbmlGO9wiCoL+XzQ4jDXDsRDm85nonnY0HODcEkOn9P3oFRtrGZAmENtV0uMa/LmtwsDkbDIcR1K3REX6g+0rbA4mcrtAdD6HyRqdB5bIa62vhMJ2wKg1HDd5VZyDZPkDp5mw9V1wpGbZSQGt5S7NJn0sqfh2BLAXvloAGh8V7iAitNaC1zSC6SJ3jf5BRk7HSouMRh/7gcBAEEtJ8QM39EDEYc5iTEOu3n6pOliahLcwgi87mNj9UcVHF0k3nXz6FTY1juEqhnhAjfREbiQ8ODmt0ES3XnPySVTCuzNeNGnxHoRunqFcAmdvb1QHTOYxXAGCXNc5t9IBaJ2tcBVopkajp7LsKuIBaRGpB9BKqqRkFpuOR+qtDM12c+TCn0c/XdHhKNTYPWExxThwILmGSNRqfTmlaZgei7cc01aOScXF7AuuVixrrrFnsyZWBt46ouWPdYsU2PBDvdBDcwLFikdTRBzLHzhTfREHyWLEbAkqI09AiwsWJWFdGmozKkbD2WLEGFFiysSrugcmbLuxbWKIwrjWeAE329AJhOYaqe5nfM75QsWIMCIAzdaom58ltYg+goC/iD26GP8ASHUxj8kzrr1WLEi6HYhisS4ZY5IeGrkkzBhaWKyWhGO4d1lXcVYAQRvc8lixPhfzRHKviKUQtLFi7TlP/9k="/>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8" name="Picture 4" descr="http://www.infobae.com/adjuntos/jpg/2011/04/600x0_4110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3926114"/>
            <a:ext cx="3626768" cy="2604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812074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circle(in)">
                                      <p:cBhvr>
                                        <p:cTn id="15" dur="2000"/>
                                        <p:tgtEl>
                                          <p:spTgt spid="11"/>
                                        </p:tgtEl>
                                      </p:cBhvr>
                                    </p:animEffect>
                                  </p:childTnLst>
                                </p:cTn>
                              </p:par>
                              <p:par>
                                <p:cTn id="16" presetID="6" presetClass="entr" presetSubtype="16" fill="hold" nodeType="with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circle(in)">
                                      <p:cBhvr>
                                        <p:cTn id="18"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548681"/>
            <a:ext cx="5698976" cy="5904656"/>
          </a:xfrm>
        </p:spPr>
        <p:txBody>
          <a:bodyPr>
            <a:normAutofit fontScale="92500" lnSpcReduction="10000"/>
          </a:bodyPr>
          <a:lstStyle/>
          <a:p>
            <a:pPr marL="0" indent="0" algn="ctr">
              <a:buNone/>
            </a:pPr>
            <a:r>
              <a:rPr lang="es-CO" dirty="0"/>
              <a:t>Esto quiere decir que </a:t>
            </a:r>
            <a:r>
              <a:rPr lang="es-CO" dirty="0" smtClean="0"/>
              <a:t>todos los seres humanos somos </a:t>
            </a:r>
            <a:r>
              <a:rPr lang="es-CO" dirty="0"/>
              <a:t>de gran valor a la vista de Dios, parece que nos ama más que a su mismo Hijo, porque lo dio en rescate por nosotros con el fin de limpiarnos como a una moneda caída en el </a:t>
            </a:r>
            <a:r>
              <a:rPr lang="es-CO" dirty="0" smtClean="0"/>
              <a:t>barro, </a:t>
            </a:r>
            <a:r>
              <a:rPr lang="es-CO" dirty="0"/>
              <a:t>que </a:t>
            </a:r>
            <a:r>
              <a:rPr lang="es-CO" dirty="0" smtClean="0"/>
              <a:t>aunque este sucia lleva </a:t>
            </a:r>
            <a:r>
              <a:rPr lang="es-CO" dirty="0"/>
              <a:t>la imagen estampada en ella, pero que por el </a:t>
            </a:r>
            <a:r>
              <a:rPr lang="es-CO" dirty="0" smtClean="0"/>
              <a:t>barro </a:t>
            </a:r>
            <a:r>
              <a:rPr lang="es-CO" dirty="0"/>
              <a:t>no se ve con </a:t>
            </a:r>
            <a:r>
              <a:rPr lang="es-CO" dirty="0" smtClean="0"/>
              <a:t>claridad su valor, Jesús la recoge, la </a:t>
            </a:r>
            <a:r>
              <a:rPr lang="es-CO" dirty="0"/>
              <a:t>limpia y restablece la moneda a su estado original, </a:t>
            </a:r>
            <a:r>
              <a:rPr lang="es-CO" dirty="0" smtClean="0"/>
              <a:t>es oro </a:t>
            </a:r>
            <a:r>
              <a:rPr lang="es-CO" dirty="0"/>
              <a:t>de la mejor calidad.</a:t>
            </a:r>
          </a:p>
        </p:txBody>
      </p:sp>
      <p:pic>
        <p:nvPicPr>
          <p:cNvPr id="5" name="Picture 18" descr="https://goldsilver.com/re/common/images/newsuploads/20120808154107-como-comprar-monedas-de-or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3645024"/>
            <a:ext cx="3203847" cy="216024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t2.gstatic.com/images?q=tbn:ANd9GcQx6q9LRyzZ-I9st93NtJqntIK53Z4P43So_9eamBEewMb10Pqz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3497" y="980728"/>
            <a:ext cx="2466975" cy="2279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6428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908720"/>
            <a:ext cx="3610744" cy="5217443"/>
          </a:xfrm>
        </p:spPr>
        <p:txBody>
          <a:bodyPr>
            <a:normAutofit fontScale="92500" lnSpcReduction="10000"/>
          </a:bodyPr>
          <a:lstStyle/>
          <a:p>
            <a:pPr marL="0" indent="0" algn="r">
              <a:buNone/>
            </a:pPr>
            <a:r>
              <a:rPr lang="es-CO" dirty="0"/>
              <a:t>S</a:t>
            </a:r>
            <a:r>
              <a:rPr lang="es-CO" dirty="0" smtClean="0"/>
              <a:t>e ha encontrado que tener a Cristo es tener una buena autoestima, lo cual es importante para afrontar de forma más positiva los acontecimientos negativos o estresantes y experimentar menor sufrimiento psicológico ante los fracasos, los rechazos o las pesadillas. </a:t>
            </a:r>
            <a:endParaRPr lang="es-CO" dirty="0"/>
          </a:p>
        </p:txBody>
      </p:sp>
      <p:sp>
        <p:nvSpPr>
          <p:cNvPr id="5" name="4 Marcador de contenido"/>
          <p:cNvSpPr>
            <a:spLocks noGrp="1"/>
          </p:cNvSpPr>
          <p:nvPr>
            <p:ph sz="half" idx="2"/>
          </p:nvPr>
        </p:nvSpPr>
        <p:spPr>
          <a:xfrm>
            <a:off x="5148064" y="908720"/>
            <a:ext cx="3538736" cy="5217443"/>
          </a:xfrm>
        </p:spPr>
        <p:txBody>
          <a:bodyPr>
            <a:normAutofit fontScale="92500" lnSpcReduction="10000"/>
          </a:bodyPr>
          <a:lstStyle/>
          <a:p>
            <a:pPr marL="0" indent="0">
              <a:buNone/>
            </a:pPr>
            <a:r>
              <a:rPr lang="es-CO" dirty="0" smtClean="0"/>
              <a:t>Una baja autoestima, por el contrario, lleva a conductas de evitación, aislamiento, menosprecio y subvaloración, haciendo a las personas propensas a la ansiedad, al miedo a ser evaluadas, a crear relaciones de dependencia emocional y a lo que se conoce como la profecía auto cumplida: </a:t>
            </a:r>
            <a:endParaRPr lang="es-CO" dirty="0"/>
          </a:p>
        </p:txBody>
      </p:sp>
      <p:sp>
        <p:nvSpPr>
          <p:cNvPr id="6" name="5 Cerrar llave"/>
          <p:cNvSpPr/>
          <p:nvPr/>
        </p:nvSpPr>
        <p:spPr>
          <a:xfrm>
            <a:off x="4139952" y="881629"/>
            <a:ext cx="548162" cy="518457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7" name="6 Abrir llave"/>
          <p:cNvSpPr/>
          <p:nvPr/>
        </p:nvSpPr>
        <p:spPr>
          <a:xfrm>
            <a:off x="4801110" y="881630"/>
            <a:ext cx="618215" cy="518457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263546111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heel(1)">
                                      <p:cBhvr>
                                        <p:cTn id="1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a:xfrm>
            <a:off x="2843808" y="160339"/>
            <a:ext cx="3240360" cy="3844726"/>
          </a:xfrm>
        </p:spPr>
        <p:txBody>
          <a:bodyPr>
            <a:normAutofit fontScale="77500" lnSpcReduction="20000"/>
          </a:bodyPr>
          <a:lstStyle/>
          <a:p>
            <a:pPr marL="0" indent="0" algn="ctr">
              <a:buNone/>
            </a:pPr>
            <a:r>
              <a:rPr lang="es-CO" dirty="0" smtClean="0"/>
              <a:t>El temor a que suceda algo desagradable lleva a la gente a crear, sin darse cuenta, las condiciones para que pase. Por ejemplo, piensan que le va a ir mal en un examen, la preocupación no los deja concentrarse para estudiar y, obviamente, les va mal.  </a:t>
            </a:r>
            <a:endParaRPr lang="es-CO" dirty="0"/>
          </a:p>
        </p:txBody>
      </p:sp>
      <p:pic>
        <p:nvPicPr>
          <p:cNvPr id="3076" name="Picture 4" descr="http://bligoo.com/media/users/3/181844/images/public/18134/Soledad%20y%20autoestima%20en%20Escola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338"/>
            <a:ext cx="2664296" cy="4104456"/>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6" descr="data:image/jpeg;base64,/9j/4AAQSkZJRgABAQAAAQABAAD/2wCEAAkGBhISEBUUEhQVFRUUFhUaFxgYFxsXFxQZGRwYFRoVFxgXHCceGBkjGhUYIC8gJCcpLC0sFx4xNzEsNSYrLCkBCQoKDgwOGg8PGi4kHyUqLy8sLSwpKSksLCosKS0sLCw0LC0sLCwsLC8sLSwsLSwsLCwsLCksLCksLCwsLCwsLP/AABEIAMoA+QMBIgACEQEDEQH/xAAbAAABBQEBAAAAAAAAAAAAAAAEAAMFBgcCAf/EAEsQAAIBAgMEBAkJBgYBAgcAAAECAwARBBIhBQYTMSJBUfAUMjRTYXFzkbIVFiNCUoGT0tMHM6GjwdFDYnKCkrEkg8I1VHSis8Px/8QAGgEAAgMBAQAAAAAAAAAAAAAAAAECBAUDBv/EAD4RAAEDAQMFCwsFAAMAAAAAAAEAAhEDBBIhMUFRofAFExQyQ1Jxc4GSwRUiM1RhcpGxssLSI0JTgtFE4fH/2gAMAwEAAhEDEQA/AITdfdiHEwNJI0ilZCvRKgWyoetSb3Y1K/MXCedm96/p0txfI5PbH4YqrG1tqzLPKBLIAHcAByAACdBrXo2tmSScquU6de1V6wFZzQ10ACIiB7DpVn+YuE85N71/TpfMXCecm96/p0/jIUgdYOFisQxwpl46zyDOShfOFDBOCpPbfQankWMXuniFKBMbLIXnii0VwRxIfCA/jm9l5j+IriKtPOTq/wAQLPUz2h4+H+JfMXCecm96/p0vmLhPOze9f064j3alMpQ49wPBY8SrAF80bNkPiSFbg28VmBvoakdhbrOuIZcViHdeLPCiq0oztEnEMmZG6Glui3PX0Gg1aQGU7diDQeBPCX6vxQPzFwnnZvev6dL5i4Tzk3vX9Oo/FbIxKYPwjwtiwigmaO79GOdikZD3szXGq2FtdTapzY0Ec0Wz1ZJi+M8IR5ExEuaMxME4oUsU67kEWpmpTAmTqTdZqgEi0PPa3p0IP5i4Tzk3vX9Ol8xcJ52b3r+nXkuxHMcLJjHCCDFSzS3ka6wy8MlY82upAFiAQL1zit1sTGmILY0loOIcisSWVESUMQzqwusi3srZdbmgVaWk7diBZ3+sv1fiu/mLhPOTe9f06XzFwnnZ/ev6dMbG2NJicLCyYqUTS4iSNszMEjSOMysRr0my2P3gaWJpvZeGYbSw8D4g4iKYxklJjykBFmMTkK6nqViNBqQad+niJOG2hSNlqYjhD5E6M39UX8xcJ5yb3r+nS+YuE85N71/TrptjvNHh+FM8RIx7TO0rkFMO6gGzvlBs1uajrJFqbwm7ckhlA2iSISpZkvIgiaMyiYsstgBlKka2NtSCCY77S0nbsUeDvz2l+ro5q6+YuE85N71/TpfMXCedm96/p0HtbYeJhwgxIxUjC8d0JKMBICytbOSNByYL6LjWvV2RiFwq4psS7AeDu8JZlJjmcotir5rEqdSqgi+Um1S3ynEyduxS4K+J4S/LGbL3UX8xcJ52b3r+nS+YuE87N71/TpyDCr8tyYQtKYbyqo40t0KxmQG4bM2q2sb86Zh3XnYqfD24Ui4YxvaQs5xLMkatGGugzI12JtytfWy3ynnJyTtgo8GqDLaHjAHNn/quvmLhPOTe9f06XzFwnnZvev6dcwbrzNwV8PYSTtKqpaQ2MDMs/SBsQoQleWbQac6Ix2wy7RtFimhhGDgmkkaRgGMsjxhwJpBlByg2LWHVckXW+0tJ27EuDv8AWX6vxTPzFwnnJvev6dL5i4Tzs3vX9Oo7ZmAnaedXxR4eEu0jKzyCQBwgCCNsxDX5jVR6amdsbsyeEYjh4vgRJMIYhJMbF+CJrM0kgNtQLjOdfFsCaZqUwYJO3YpOs1Rpg2l+r8UP8xcJ5yb3r+nS+YuE85N71/ToDbCSGXBJA8qHE4bDuwEkj9OR3QsAWJ+qNB2UZit1sRG/SxrcIQSTM92ZlWNuGyhEdgxzEcmta97WsXvlPOTt2I4LUgTaX49H4rv5i4Tzs3vX9Ol8xcJ5yb3r+nTA3dxBjmdcZKREkrpmV4+KsSRyPZZGDj95a4QjTUi4pyXdyVUikGOkZX8ELCzqyx4osFYXcgsCh0//AJS3ylpO3Yjgz/WX6vxXfzFwnnZvev6dL5i4Tzs/vX9OjhsiNJ0XizSp8peCsGklRgpTxbq+pB1zC1yOzSoyfd3EmCadMTIoQyFY2Yi6LKYdGL36uZW3+a96Qq0znOr/ABRFnqH/AJD9X4p35i4Tzs3vX9Ol8xcJ52b3r+nRuJ3Wk4ccKYlziPDDDJJmlVQBCZ2XKWIaw5FQM2lVfbWHxMBQpiJZYpIklVxnWyOSoLqSchzKRzsdNeoNtSm4wCduxSZZajzAtL9X4o/be5+Hiw0ksbykplsGK21ZV1sgPJqp1aXvJ5BP60+NKzWuwEEj2qzuS+o5tVtRxddfAJyxAPir5uL5HJ7Y/DHVP2z5RL7R/wDs1cNxfI5PbH4Y6p22T/5EvtH+I0NyHp/xR3N9PaPfPyakNsT8LhcaXheb4jcP1ZL5bfdTg3hxeUL4TPlXLlHFey5fFsM2lursqPorZeNEM8cpQOI3Ryh5NlIbKfXakWiMi2C1sZE+d5sWb/8AlYjUWP0z6jsPS5a8vTXibx4sMzDEzhnILETOCxACgsc2pCgC56gKth/aBFxG6eMIZXAkLRceAvIshWE28QhApzHla1gLF+L9o2HMciNHOqzSYlmRShjVZkKZVBYXsbORa2ZnNV7zuYqt938e3wVZxWCxvg68SQ8JkMyxviF8Qm3EETPfUsbaXOtBLvBihHwxiJxHly5BK+TLyy5b2y20tVpn35gaJkJxRvgRhrEqULg34xGbU9V+dr0Nvfvdh8Xh0jjSZWjkzKZGz2UoFKZmdm5gHqB7AaGucTDmoY55IDmZ1XY9vYlcmXETDhC0dpXHDFrWSx6IsALCvYdq4h7xieQLK3TDSlUZnsC0hZsuthdm6hryq5L+0iHNhjwnQQvGxVLWTJG0ZWIl9Fa4BFl6Ja9zUFvVt+DGTQP9NZEEchbKXZA7MGXU3fK5GumgqTXEmCyFJrnEwWQiYt0NpRsIkcKRLoiYlBlm4bPfKr9GThgm/O1V07ZnMom40vFA0k4jZwLEWDXuBYkW9NXbE784F8emNKYkurcrRABOG6ZBZtTmfNmOvVytQW5O1IoYMbed4lIiMYWREnbI5a6K3RL5Rb77VAPeAS5upc21Hhpc9ujNGU46VDT4rHDDx4hsRKYzI4jbjklZNcxtmujEMTfS4f01HSbUmLOzSyFpBlcl2u66dFyTdhoND2Crkm/+GDo/Ae4xc85XohVEqGMZCDfOOi+otmLctCHsL+0iFXdv/IBdsIehlXNwGDMXu5JZ16BJLEqoBNMPeP2Jh7xye0qkvtnENHwmnlMdlHDMjFLLqoyk2sLCwtpau4t4MSqhFxEyqtgFErhRY3AABsLHWrSd9cL4JPhxHN9KMRluQUBkkMkZyZ8q5RYHKt9CQdaMk/aamYkNirDwIrdluDAx417PpxUsD26g6U77uYpGo7+Pb4KjjbOI4hlE8vEYWaTiNnYWAsXvciyjS/UOyiMFtXGSTWimxDTS2S6yvnfsUnNcjXr0FWaffzDnDywpHIgdpyDZdeLJxQ5AayyITZTZj0FsV1FF439pUDTRyhcQTHiVlAYronCWB41IY2BylrciWN+dIvdzEjUf/GqQ+1sQuRDNKOCegOI1oiNOhrZezSujvFiswc4mfMoIDcV8wDWJAOa4BIFx12FWTGb9RPg5IBG924ou1iHzymVZn6WkoB1OUm40YDSudm72PFsp04p4uYxwASnPHHIAZSyAiyjhgK2tjIbcqleMYtzqV50SWZ42wUFsVMVLM5w8jibJI7MJcjso6T9IsCx6yL3NieqnoMfjXAdcVJmnkEVjiCHcgAAtdtEGYDMxtr66mN2N9YMPh1ikWYZfCA3CKZZeMoUPIGtd0tYej3UfszfaKTwSEAQcN8MWZiFijENzIyMW6JdMy2Ci+cglr1B7ngnzcFB73gnzMFScTtOdmXPNIxhNkJkLcO1rcM3OXxRbL2Ci8dtTHRyIZZsQsgXMhaV8yrIA1x0rrmFieVWT57YUQYmErM3HOL6QN0PFkzxuEdwFsAPq3676kU/B+0yMSF2SXM0WGBa4Zg0WbOnjjNG2bNqfGJJU3tTvu5iN8f8Axqt7PxWPkjmkjxEwWMq0p8IK/vCIw5u4J6gW6ha9N7ZxmOhkfDzzzZlyBlMzOtgA6jRiCBmBHYTT2yttwJFjEkVx4UFCiMLljAfiW1I00AsByvVkH7R8Ms07rFIOM8b3IUscsQhMTgMAY7DMLlhdm6PKhxcHYNnYJuL2uMMkf+f9qm/ObF//ADWI53/fPztbN43O2l6bO38TlZDiJsrZ8y8V8rZ7l8wvY5iSTfnc3qy4T9oFoII5OMxR4xMVlK8SCJndEXW4YGTU6EiNRfnUjJ+0bD8UyqMSrnCvBfoHpZs6SnO5JK3NsxNqC5w/YgvcOT2+Cpcm8GKYANiJyFKkAyuQCvikAnQi2h6q9O35ysweRpDOio7OzOxVWDgatbmo1INhe1rmgZ52dmdyWZiWYnUsSbkn0kmuKsXRoVq43QtL3k8gn9afGlZrWlbyeQT+tPjSs1qX7ndKx9yMtfrD9LVfNxfIpPbH4Yq1PB7LhMUZMUZJjjJJRSSSoJJNudZZuL5FJ7Y/DFWt4H9zH7OP4RWdbD5g94/ILLJ/VrdYfpauPkiHzMX4a/lpfJMPmYvw1/LRVKsySiShfkiHzMX4a/lpfJEPmYvw1/LRVqVqJKJKF+SIfMxfhr+Wl8kw+Zi/DX8tFWofF7QiitxJETN4uZgCx7FB1J9VElElc/JEPmYvw1/LS+SIfMxfhr+WofaW+UcZUJG8hdgo6JW4uAxVcpkfKDmuFy/5tRUnsnavHDsI3RVcqpfL9Jbmy5Seje416waV5PFdtsuEW+hjJJsBw11Pu9H8KDwQ2fJLwmjV5MzqU8GZUVowrMGJjAIAdOkxsbiw1qcwKgyt6EW3ozFs3wr7hQWM3VWV8UzPYYqJYjlUBlCgi+a+pOY305BR1UnOdmXWlcM74SNHTOx7IUh8j4a1+DDb2af2rz5Iw3mYf+Cf2qM+Z6eC8DOLcXi/u14ebPxMnC5cK/1b/ffWhn3EGfMJRbhNFlMSlQjIsZUKCBboBrW9F7Wsrz9GtTDaZmX6cx7PipqTZmFAJMMNgCT9Gp0Gp0A1pv5FwcqqeBEbgMv0YVhcc+QZTY/xqux7iwRkgTQqbFSDEnIwrAykZuRy57favzp3D7iRs4kE6lgqoWjQK+UQthyM4YkEq979qg1G+/RrXQ06I5Q90/BScuxIk14UTJ9rhpdf9VlsRfrHLrHM0vkmHzMX4a/lond/d5cLG6Ahg7XIChEHRVLKg0Fwtz2kk9dRW3Jymz53RiGTDTMrA63WNirX7dAb10DjGKqvgOhpkIz5Jh8zF+Gv5aXyTD5mL8Nfy15gpzcxubuoBBIA4i8g+gtfqYDkeoBloLE4l3mhKMViWYqbW+mPDlzA6eIpA9bA9QGZyVCSjvkiHzMX4a/lpfJEPmYvw1/LT0WIRiwVlYo2VgCDlawbK1uRsymx6iO2nLUSUSUL8kw+Zi/DX8tL5Jh8zF+Gv5aKpUSUSUL8kw+Zi/DX8tL5Jh8zF+Gv5ajYo2nnxFpHQ4eeNEyscpXhQTsHj8V83FZbkEgWsQRepiCdHUMjKynkykEH1Ec6JKJKZ+SIfMxfhr+Wl8kQ+Zi/DX8tFUqJKJKF+SIfMxfhr+WnINkQZh9DF+Gv5aetTmH8YUSUSVlG8/kM/rX40rNK0vefyHEetfjSs0r0Y4zunwWpuRy3Wfa1XzcXyKT2x+GKtbwJ+hj9nH8K+msk3F8ik9sfhirXMD+5j9nH8K1nWziD3j8gso+lrdYfpanr9+5pX79zTOKxaxrmblp1E86aG1EKZlN/Rre55CxrNumJUS9oMEou/fuajNtbbWAKAM8slxHHe17WzOx+rGtxdvSALllBak2rJzsPVr/3VO3nh0xE7PKxddFLAKo0CouRQ2QE+KSQbm97mh9OpdJakytTLgCh8V+1DECSSACJm6NpVDKBqcwRCZM5sDY8gdSGA1M2Xtlnu0ccLE+OxxDM5P8AnbhXuOw8vRTO7CLO80jRjJNDAFBFw6I0wJykcszeq2U9lFYHZCyRRyxELnCuqyLxQoPSBUkh1NiPrEDqFZ7zWLBdOMZ1qRSDiIRcuNntccJO3RpPd0k1qtT7zYnDHPE0hVWL8NgscQFukliAwVte2xN6sj4afUFEIOl1kYH3FBb7mquY3dWaR0iRFzyZspeQyFAo6UpzXbKt1GnW6jS96q0eE3vP8FYbvH7ta1TD4jMqSx9agi/JlYA5T2X016iBz5GUw2LV+VwRa6nmL/wI9I00NQ8bpCiR3ICqqroeQFhry6u2isJiVW7XzM1hlTpZQL2BYdEHUk6+jW1zsrGUXLsvH3ktLe8lxaXKGj4mbIo4R4TCOy5rnl1XJpvA7N2ks0TSSq6rwRKA+j2R1lYLk06bRkDTxDyvUwHk55yCeYFiB6BmXq+69deES/aX70P9GFQue1WuEugi6MfYoaXdh2mxsjRxtxbGBSVIziIRZ2JjLI2h1BIsx0vUhurs18PBklSNCoW7KwOfKirmchEGlso08VVub0QZpD9e3+lQPiBpsxXN2ux59Ik2PaAdAfUBQGAGVF9pe9tw5MNQgJ/E43OMqeKebdo7E7f9Xp0ueUNvX/8AD8X/APTYj/8AG3pqVJoTamD8Iw8sQawljkjzDXLnUpe3Xa97VNV0sfs8SqBmdCDcMhCsAdGW+ujLcHr6xZgCGcbEqHDKoCqsoAA0AAilAAF9ABUiKZxOFzmM3tw3zcufRZbejx7/AHUIXGDxOYyCwGSTKLdfRRrnXn0v4UIMdNJJKsQjAhcI2ckl2KJLYFW+jFpF1IYnXS1iZKOELewtmNzz1NgL+4D3UNidkxSNmZLkgBtWAcC9g4UgONTo1+dCECu2JCGlCpwVlaLKSeIcsnAZ73yjphrJYkgDUE2Hi7Ym8crGIxiDDYEl2+m8HD3uAtjqRrcdY5UedkxGTiZBmJDHnYsLAOVvlLgAWYi+g10p3wFMuXKLZ89urPn4ub15+l66EKJ2UJvCMVrHl8IS+jXtwMPyOa17W++nodsM4RY1XOUzvdsqRKSVBPMkkq1h15GuRbUrA4VkknY2tJKrLa/IRRR69hzRt91qT7GhNroNBltdrFbk5WANnW5Js1xqaEKLwe3Z5IoiqRl5Zpo7nMihI+KVlC3LaiNTlv8AW5jmCDtKYRljwgUZ1Y9I5mDZECJe92uNMx1IGvOpJcGgIIUXDMw56M18zes5m99czbOjdcrLpmz6Fh0telcEG+poQgjtOXoxlUEoiWSZi/0MINxz8Z7sr20GiMSV0Bf3V2m2IiWRwA3EmXQEA8OSSINlYkrcIDlJNr26q9bYsJYMUuQqrcljmVSWUPr0wpZiM17FiRzo3AYdUICKFBZ2IH2nZnZvWWYk+k0IWWbz+Q4j1r8aVmlaXvP5DiPWvxpWaV6QcZ3T4LV3I5brPtar5uL5FJ7Y/DFWt4EfRR+zj+FfRWSbi+RSe2PwxVreB/dR+zj+FazrZxB7x+QWUfS1usP0tXWJwqyKVYXB73GnOomXAOn1c9uTAC/3j+1TffvrS799azg4hc30w5QUWBdzqpUdrC38LU9tLdyKZMjKrqbXVhcNY3107Ry5VL9++tLv31pl5KQpNGVQM277HKylUeMELpcFTa8bWGinKDcagqDraxi9lwywQpFLDKDEoQMqmZXVQFVw0Sm1wBcMFN76WsauN+/c1VP2kbUaHCoEYqZZlQlTY5QryEXB0vw7H0E1AtvFWaDTeDG50QkUz6RxFf8ANKMij/YRnJ9FgD2ipbZuyVhubl5Gtmc8zbkoFrKgubKO25uSSaxuttjIyKxJjmsBck8OTqAudFcaW0AYDrapTa21pTI8UOmTKGIy8Qlhm6Oe6hQCOlZrkkaZblXQ1SqNcHFhVh799KXfvpVLgxRkDmM4ziKWU5S7AOB1FicOeY56dtrEC24Ivw04uXiZVz5fFz2GbLfW172oBlcyIT9u/cVFbW3gSBgli8jC4Redu0m2g0qV799aqW8uCaOfwkAsjKFe2pjtazf6dK602hzoKr13OayWpnaG25pND9EvYrXJ9bAcvQKj4dsSxtdXb1E3HuNNT4tW1BBr3BbMlm/drcdugX3k1ca1oGOCxH1Kjn+aSSpGbeiWQBco1I9F6tWy4iE169e+lVI7rYhdRa/oI0/jVr2RHIsdpTc+vX/uuNcMgXFesm+3zvoKOt37ilbv3FLv31prE4pI1zOwVQQLkgasQqjnqSxAA5kkCqq007bv3FK3fuKEG1YchfOMobKe0Np0MvjZtR0bX1FAzbdQYuJA/QaGZiMpsWzYfIb2voHfr69eqwhTNu/cUrd+4qP2vtlIF5qZCCVQsASAQGcgXbhrcFiAbesgUbG11BuDoNRoD6RroKELu3fuKVu/cUBhtvYeQApKjAoXBB0ZBa7KeTAXF7XtcXok4tAwUsLsrMBcaquUM3PkM63/ANQoQnrd+4pW79xQUe2YGVmEiZUXOxJygJqeJdrdCwPS5ac6Gx23YwI8r2zSKD0Ty1JBBGmlvfQhS1u/cU5hx0h3/pQcu0IlQOzqqtYAk2zE8gAdST2c6e2ZjElyvGwZbsLjtUlGBB1BDKQR1EGhCy7efyHEetfjSs0rS95/IcR61+NKzSvSDjO6fBau5HLdZ9rVfNxfIpPbH4Yq1zAn6GP2cfwisj3F8ik9sfhirXMD+5j9nH8I9FZ1s4g94/ILKPpa3WH6Wp69K9C7RxZjS4FySAOwek+6htm7Xzr09DcAaMM1wD4pGYHXkeWnbWIbTTFXeicYlTuG7ezKUvXhal376VHbexMSxFJlLpKHQqATmBRiwPrVSPSSANSKsKCh9o7TeeYCMk4dVBLq7RqzXJbpDpOAoW2U5TdrnQCqbvztAmLDxksymWWWMsSx4YVY1JLG5DO8hU/ZAq0TbSwihrpPM8Ya0ZzOjOuhjuBkYhhbM91uOdUnE4WfHynEvY8QDLY9BUHiop6wLnXrJJ0vanRguklaNjp3ng5AMcVIbEfiYdkJOnIjmOwg9RBsQfRV+2QY8Zh0eeON3W6vmQNZ1OViA17AkZh6GFUbZGyTAblhYjUdxU1urtuOGfERuSFYRSghWa7Nnja+RTl0hTna+vYa6VAIlFvumpeYZV4jjCgBQAByAFgPUByrqq1tPbJmKpDxFjOfPKOjfLZRGh0cXJY5gOSaHW9BwY7gzAozZFWR5wSzKsSo5Dtm5NnCgEanpcwCRRNobvgYMVSFMlt5XKvDQWx8Y0kQLgBwSrW5F16L27AHDC3oo3v30qyuaCOxMPmzcGO/blFGKthYaCve/fSl376UyScqQaBkCVKl376Uu/fSkmvb1H7a2aZowASCrq46bx3tcFS8bB1uGOo5G2hGhP799KXfvpQhV+Pd91jYgDi8QOhOImcxkIYswmmDknKzi2QLZrEcyTMTg8RnikRo2dYpI3zhlBLmJuIoW/IxHoaXzeMLaynfvpS799KEKDxexZZBNGWQJMTnfpGSRCpUQ25Io5XBbo5rAFswmcPHZVU62AB7Dpau+/fSl376UIVX3d2dJLhMLnyLEmHXIELFmzRcIMbgBAEd+iM1yQbi1iVPsGWdSs7Kv/jTYe8ZY5hNww0pDAFCOELKCfGOp0qdVLCwFgOQHV/CmnxsamxkQEdRYA+40IUHDu0SztItyYZYxfFYqQnOUJIeR/oQTGvihm0BDaanDBz8FMzK8qSZ+kxykXayF1QHRWtmyX0FxUmjgi4IIPWNR/1XvfvpQhQ7YDE8biZoSTGEBs14DmdmMYN8+ZTGDcrrCDyOUG7tbM8HjEd72lnYHXlJLJKLknVgHAJ6yCaL799Kcw/jDv8A0oQso3n8hxHrX40rNK0vefyHEetfjSs0r0g4zunwWruRy3Wfa1XzcXyKT2x+GKtbwP7qP2cfwrWSbi+RSe2PwxVreBP0Mfs4/hX01nWziD3j8gso+lrdYfpaup40YZXCkHqNqrWxtmSO8hccJFdlXlncKSMwvyBte51NzbTnPYtul93frpsHv3NYVQNLpIUjTvRjhoRsUYUADkPTf+JrmaFGFmCkem2npoa/fuaHnTv3NT32MymKftUHtbZcKTsjAcLEKxCnkXJbipflqCHC89XtoNAH2YxN8ykj/EIKO+gHTERSMsMujlCbfxmsXh1dSrKGB5gi4P3GomTYuHH+DF/wWq91weXMdEq01giDipDZW6mFxEMcrGVg6hgOMQvrVogmZDzB6wQeupDGbt4SKJ3jw8KuFNmWNcwOvSLDpNa9zrfnbWpfBMTGl+eVf+h6aePfver8yMVSJKqGxtmvOLO7xrGFB6LcRyANS0yDQ2N7KSb3up0qwQ7CgVMgXTMHN2JLOOTOxN3IsLXvbKtuQsXDAqCyKqjsUAD16U5fv3NcmUmU+KE3PLsqaghVECqAFUaej7z/AN1FS71wC4W7EctLA+omhts7uyM7SQvbOLOpYgHSx1v19hpnZO6RDZp7W6lUnX1m4/hVwMphskrOfVrl9xrY9uZTWztrpLpyPZpr6jR9RuF2HHG4ZS+nIEi396kr9+5rk6JwVqnfjz8qVKhsbtFIgM5N2NlABZmPoVbk26zyA1NhTOC2wJHyFJI2sSofL0wtgSpR2H1hobHXlUJC6wj6VK/fuaV+/c00kqVK/fuaXfvrQhKlUBvHtR4pIxnSOMrIS7y8BSwy2XiGN1BsWOXQmxIuFavNnviJWhEk2UcKRm4djxbOqxtnZFt0Dc5UAJOnRGohWCo7Z0CFprqp+mbmB9lKd2NMzYeJnJZii5ibAsbakgWAJ56ACvNmHWb2zfCnpoQmcXsVReTDhYpuYKgKshHJJQBZ1NrXIJUG4INEYHaAlWNlVgskYkBIAC3sQja3D9LlbqNdbQx4hjLEFjyRBbNI/wBWNbm2Y+nQak2AJqJd5cPEqBszR4RicqlrupQF1QHM3NiEHPlQhT9OYfxhVVO1SeL4PilljWBy8zPGVw8i5Ct3C5QWRnYhgQvDU5bNrN7u4pZI1dWdgzNYuVY6EqbMhKst1JBBIN+dqELN95/IcR61+NKzStL3n8hxHrX40rNK9IOM7p8Fq7kct1n2tV83F8ik9sfhirXMD+5j9nH8K1ke4vkUntj8MVa3gf3Mfs4/hFZ1s4g94/ILKPpa3WH6WpjEnpGuBXMjXZvWe/KkO/e1YLsqsDInRXMq0h372rq1RTUfKlBzJUlOnfuKjMZgwzKSTZdcumUsDcMdLmxGgvb10wuzSrHFMiZIy65yvRW/SYAakLzIomgdlYJEjBVVUvZmIUAue1iB0j1XNG1bGRUTlXtKo/H7WWNggVpHIvlUL0VvbMxYgAX5C9zY2BsbRc+8kgcjhiJepnUyB+3WM5U56XNzrpSLgEw0nIrJSqv4LekNfMoYAnpQNxgOwMoUOrG/LKQO2i13jg+sXjA5tJE6IPW7KFH3mneCC0hSteUHLtiBTYyLewNh0iAeROUGwNj7qa+cOG5CZCfsg5m/4gZj7qJShAYNs7ySm5JkkRb/AFUjYxhRpyLIWPaW9As7hdcYoPVC5QfauyBz/tAT/maj9kbQVpZosrIVkd1DrlLJIeJnH+5zcGxFxcC4qRxGEVwLkgqbqymzIeV1NuwkWNwQbEEaVXmHSVZiWQFN0qh8JtGRZFjmswe4SQC12F2ySLawbKLhhobNougMvVgEHEKsQRlXtKo7F7fw0blHmjDgXyAhpLcr5FBa33UBJvhHpkjme/XlVLesSlW/hUoJyKBe1uUqwUqrLbzzE9GGML2tKS3/ABEVv/upNt3EHlwV9aM3/vFO4VDfmaVZqBOx0zMwMoLnM2WWRRewFwoaw0A5VDptfE9bwH/0XH/7aP2XtN3kZHCaIGBUEX1KkEEnlp76RBCk2o1xgIrDbIiR84Us9iA7u8jgNa6q0hJVTlFwLA2FG15alakpr2nMP4wpq1OYcdIUIWUbz+Q4j1r8aVmlaXvP5DiPWvxpWaV6QcZ3T4LV3I5brPtar5uL5FJ7Y/DFWt4H91H7OP4V9NZJuL5FJ7Y/DFWs4Z7QIeyJPgFZ1t4g94/ILKPpa3WH6WqNSS5PpJ786fB79zQMTUYhrAKtkJ1T37muge/c1wDXYpKK5lHfuaAlXv3NSRqG29H9H9Yg6cNf8UnkhNrhe06aXubXoCk0wjtgbXWS6LYhQGVgbhkZUYMey5dgAL6JfS9qY2vjJHlkgSQRARqSVF5DxMwDA5uivQYA2vcHUWp7YGzFR5Zdc8mQNqcoyi3RX6t/6CjdobKWWxuyOviuvMA81IIIZTbkR6RY2NWsS3BcMA/FVX5MCc4Ecn/EhAilv2m7gjq1DknsFdrMVPSmnjPIcRIsmugBdUtfXlnBNS0mCxCfVWUdqHI//Bzl+/P91Dvj4xdZLx30IlUoDfqBcBW+4muBBGUK0HNOQoXEQuxAdIndfFdZGib7rXdOWoBII59lMYl5kKonEWR7hLus0VxzaTNaQIL3JFuoXuQDIx7Jgy6QxZeq0a2/6pQ7IRHZ0ul0CALyTUksoN1BPR6rdAc6Uogp7Z+BWFMq9ZLMdAXZtWc20uT9w0A0ApvaeIKcN72RJPpdTbIyslzY8g7ITfQAE9VJsDIPFme/YwVlPrACt7mFNYPAMrDNGrWvZzNJIQCLGyyg5b3IsGPrpIKdTZx4xkLC+ckWGuQxrHkJvp01z6dgqR799aFweB4ZsrNktoh1Vf8ASSMwHVlvYaWAopjSKio7a2GEgRSoYCRSQbEAAE3IJ6ja3YbHqvXLYcgZVmmUa/4hY/cXLEfcdKLeSmHkHbSvEZF0DQcqp+I3bw+DeN4Q95HZGLOWuGVpLm555oxrz1NGLN37mn96JRwk1FxKnX6GX+tRSYitWyEvZjpXnd1GhlYXdCk1m79zTyz9+5qMSanVmqyWrObUUms3fuaI2XPbGQktYOk0dvtMckoPPqWF/fUSs1eyYzJlk5cJ0ck9Sg9P+WXH31yezAq1Rqw8LQ+/fWlfv3NKvaqLZXl+/c05h/GHf+tcV3h/GFCFlG8/kOI9a/GlZpWl7z+Q4j1r8aVmlekHGd0+C1dyOW6z7Wq+bi+RSe2PwxVqha2FX2KfxVR2Vle4vkUntj8MVabjGthE9KQ/9Kf6Vm270fafkFmDGtW6w/S1R0Z79xRcTd+4qPjaiomrDVxwRw797V0O/e1NIwpwGoLknB372pnEWAJJAABJJ0AA1uTblTgNCYjCtK1nsIlIOW9zKRqM/YgP1eu2umhAhN7tzuSzNmyysWRWFii2VVFiAVJC5yDqC5HVU/376VCTRgnUsB1lWytbloQbj7qlsNEEQKCSByLMXJ9bMST95qxTMhc6gxlO279xSK9+4pUq6rkgJNgQG5EaqTzKXjY/7o7GmTsJh+7mkA+y4WRfvJUOf+VStKkQCmHEZFDfJ+JHXC//ADi/o9eLhsV1pAP/AFnP8OAKmqVR3tqnvjlErsudvGlVB2Rrdv8AnICLf7Pvp4bvwfWQSHtlvKfuz3t6hapClTDQFEuJQZ2Lh/MQ/hp+Wql+0bY0IhgyxRj/AMjWyKLjhTdi9tqvNVnf1LwReidf4pIP612pccdK41eIehZXPhER4yFUHP1KB9Vj2eipNMRQ+3FAMf8ArJ9ysP8A3ChUnrVIxKySLzQVMJiKITEd+4qFSen0xFRIXB1NTST9+4pxiGBU8iCD6jp2VEQYjMwRQWc6hVBZiLgXyrc2uRc8h11YsBunjHsWVIh/ncFx/tjzAj/cK5Pc1uUobQqHiBXPd/EmTCQO3jNEmb/VYBurtBqQt37igNhbOMGHSJmDFc1yBYHMzNoCTyzW+6j6zSvQCYxSt37inMP4w7/0punMP4woTWUbz+Q4j1r8aVmlaXvP5DiPWvxpWaV6QcZ3T4LV3I5brPtar5uL5FJ7Y/DFWi7Ve2GgHasf8EFZ1uL5FJ7Y/DFRO8e7c0n0kE0sjO0arGhHDjYixRm4l4yFQMSyqvTFiapWmmKjIJjE/IKlQaHWitJj9Q/S1TvgbEgltLtca9IElhf0rZbdWh7aJwkExiAlYZ8xJI0GW5yjLrfo2uLjUkgjS1Bm3flCTFJ5XKLhmhysCuIE0nAuCrnL07gDXlrUXtfCYvDZeJKSGLgFJs4zIQHQlW0ZSQCPT11RbYr2AfqWg2zteYDlrKYTEkC0wU51JIS4KALmQAnS7KTfsYgWNiCEw+I4jfSfRgplFunbp57nUHXJbTkD21k+08DiExvgsE00jNwsl2KluIiSa9Kwtn53tpej5t2sWXiWDEPLngErtxfo0u7R6OrEMCy6devIWNomwjCXjH2KBsrcDfy4rWMJEyoA7Fmtqe0+gDkKfH39/vrFdjYCeTEvBPiJ4nQ2ZRmcghsrsxLhFjQXZmLagaXJFD4LC4qYycPEHhxuF4jzmNGLEhApdubBSR6Brajyfjx9SfBRiL2xW1Y1wilm0VRcmmNiTYljlckABHAaPnG+a0ZKtZZkK5WsWBsD9ay5Ku7e0JAlnz5jEQOOCVDn6KUgtorEXU+rtFOLu5tLNKiyszQqGdVnNxcF7WvcHKpOtuznpUmWJrf3hRdZWkRfC3S1KsB2hgsdDFFLJOwWbLk+mYmzDMG58rWuRe1wOdGPu9tAOqeEAszZVAxBJb6NZrqL3YZHU6X8YV04KOeFDgTeeFuWtLX01gMGA2g2KbC8WQSpmzAzGwtqbEN0tLcr/wDde4HZ20JcRJh1kkEsQYuDM3RykKdQTfVhy7b8tafBBzgnwEc8aexb7SrCJNj48RGQTllAc2WdmZgkghbKAelZ2UafaFdR7C2i0nDWe7jPnC4nMYsmUMJMrHKQzBevU6UuCt54UeBN54W60vfWIwbv44LO2Inli4UWIdVMt2kaEBmsufVNQMwvzHPqbG7W1LxAySAzHKoMzAhshkCNroxVSR6raHSlwZvPCOBt54W5VB76RE4N2820bn0KrqWP/DNWK7RfFQ2zYrMbsCI8RxCpW175WNhra/XY9lSWM2bKXWJMVMxlwgnRXLdO6NI0RsxAORWsdQSLaXvUxZbpBvakP3PBbBfgZzJjefFg4gKP8NdfW9iR6wFU/wC6o9J6IwmxYvB1xGJmeNZpHRMkYlJK2LSvd1soLWsLsddKN2duYWx0+ElkYNCkjAxhTnyAMAM7KFzKdLnQnW3Orpc0TJVPyS1ojfMnsPah9nwSzNkhjeVuxBe3X0m8VBpzYgVe9ifszc2bFvlHmojr1+NL1aW0UCx+sao+OwYhwrS4bEz5VxCxZT9GLmLit4jkZgwZTa4NrgkUb82toMyrFiGkzQwykiZgo4ubJHctqxynXl6hrXB4Lhg6AurNzKYEl/xC2PZuyIcOmSGNUHXYaseV2N7sfSSTRdYHs7Z20JllZZXUQG0heZlyEZiQbnS2U6nTSnodhbSZkUSPmcgFeOS0RZDKolUNdC0algPRbnpVc2UZ3hWDYWjC+Fu1L31ieF3cxhYB8WVPhMeHKiYk3ZOIcpLAFrEALfnflag02LtIxCYSSiMsBcysCFL8PikZtEzaX+/lrS4M3nhLgbeeFvFOQeMKwh93tpiURcViSJTmWclVETcOTMQdCGsLWvdgKh9o4nGQStFLLMrobMOKx6rg3Daggg/fUhZA7I4KTbAHYNeFd95/IcR61+NKzStK3k8gn9afGlZrWsOM7p8FPcjl+sP0tV83F8ik9sfhioHeXevFR4p1jkyBODayRhrIuZVZ8uZ1BdjlYkdI6UduL5FJ7Y/DFVa3w8tl/wBnwJXO6HZRnPgudga11pr3hPnn5NS+duJswDIAyxrYRxqEWNjIgjAUZMrsWFrG+tDbU25NiMvFYEKXICoiDM5BdrIoBZiASatA3zw4mRgJBDqGgEEIEamFowEfNmktI2axyjr509DvjgRLMzxysJxGGBgiOiw8E6CUa8QB7kkakWB6VcgSDIYtEOLTIp7fBVTEbxTviFxGYLMmSzIqpbILLoosbAAajkLcqkMZvBjUWMyKio8VkUwRCOSLNnUZMmVlV9V00N7czeT+duDMMKSRvLwhg7q0UYDGFn4vSDkkPG6rqNeHrzNdYjfHDtk1l4iRSoJjh4c0bNMJQ6xcTIboWQnQjnrc0iSY8xBJMfpqubO2xOjSmNVbiDNIDCjrZW4mbKVKqoax0AAsOwV1DtfExAydHLiGL9OON0dkZumqupAKszWIHaO0VIYfeaFJ8a0aNFFiYZUjRFU5CxUqSLgKNGuF5ZtL2pzejeaDEwBUDiTiq+saKqjgpEyhlck/SIz+KPH6razxvRdyqeJdFzA5VHvvNi1VELAACIi8Ud2VOlEDdLui3uoNxr6qeXfzGgg8RbC1gYoiq2Qx2UFOj0GI05g1Nrvzh2cvJGWcx4ZCzwpICsaFZYcvFQZGbpZr63sV6IqG2Bt+KGJ1OaOQyhxIkMcxZApHBImboqGs1+ly9AqIEjFiiBIM01G4rb00kKQMy8NCpChEXVV4alioBYhbi5J5mnk3qxQCDiXEcLQqCiMvCbQoVZSGFgBrfRR2VYk3twGTDAwO3g7KdYozdeDwyC3E6REtpPFUHKLgG7HuHfXCgy5oz9IijMmHRGYhXUsS07WN2XU5xpe19aLxiLiV4xG9qt/OnE+ESYjOvFlUq54aWYHLe6Fcv1VPLmK7wm28VJi2ljAeeY2IESNmN1YkJlIB6AJIF+Z6zXuzp8PhsTh5GvMnDDSLlUlJGVhYAkq2VirC56gDY3AIxO2sO+MikPFEaxBJWRVjknYKys5VHAAe4VgHuVvrc1Mxmbm2C6EDMzNsF5i9uY+NZElzKGaZWLxKGDSlJnAcrdSWySaEc1I6qYl3mxQbO2QGRWzXgiAnWQgs0gyWlzFB0jfVdNb0btLbUUkGKJcu08mF4YKKhTgoQ7iNCVjjAYRqMxJHWbE1JYbfjD3VpEZnXD4aLM0KSBTEWMqheKt1kBXW48WxBFc803FzzTvar0O9uJVWUNGVYSggwxEBZf3iKMnRVrAlVsLivU3wxIkSTMhkTUOYoi5OXhgu2S7kLpqT76L3e3pTDvPnS8chzoqKoyyI6yIvSJyxEDIwuTY6a09tXebDTYAQ5H444bZzGgBe7mU5lcWDZriyDxdb8xIgXouKRaL0b32quT41nRUIQKpYjKiqenYkXUXI00HIdVSS70y5s7BS6QGGJgoQRKQY72QDMQjMovyzX1tRu1tvYWXZ8UCI6zRcI5jGljZSsi5w97MxDeLrlF7npUfBvhhF8FtFkEDQlgIFZhkUiULIZhn4pOuZRzublRQTI4unbtTcZHE07dqrezd4p4EyRsuXOHCvGkgWQCwkUSKcrgdY7K72dt3EJO7oQ8s4ZHzIspk4h1XK4N8x0t13tVpwu+uCWbiFHN4okY+DxZiY2clltKAuZSg1BHQFwbChsLvfhUjwyiMqITAWHBR2umspWQygEyjQ3QeMewUi4mfMUC8mf08qh9t7VxeUwYhFQMyPl4KRkZFEKFcqjKoVMotpb10zHvViQAMyECOOPK0UbrlizGO4ZSCy5jZudWaDfPAriRMY5D9GkZHAisQszOSQJBq0RCc7DKLhxoIbbO8UT4RYIARaSYtmhjUmNn4kaK4ZmXL1gW587DUbjALE2SYaaajdmbwz4csYWVS5uTw0JBswupZTl0ZuVudO/OzE9G7qctjrHGS5VDCpkJX6QqjFRmvb11J70bxYWeCFYI3R4mFi0aL0MijLmRzch1JsFUdLkOs2XfqFxFmjYHhtxW4cbZZ+GsUc0SEgEKVL5SR0nJ6hTOIm4mcRe3tRQ3lx2XwgkFPCEYOYoyqzJHlTLdbKRGBYD7INBPvLOVUMYyFN1vFGSoD8XIrFbiPPrkBtbTlpVgG9eDJ6SS2GJw8xAiiHE4UJidmXPlV3dmcqBbTmCbjrFb54b6dokZZJYYFW+HjKiaMnPJZpWtddAekRe5vl1iPcUR1ajNo7z45HtNlVirkqYYwHWciR8y5bMrkBtevXnUBisQ0jl2tdjc2VVH3KoCj7hRe3NoCaUOGdrRwpdwFP0cax8gzfZve+tybC9qj6702gCYgqzSYAJiCtL3k8gn9afGlZrWlbyeQT+tPjSs1rp+53SsncjLX6w/S1XjcjFxLhZFeREJlJszKDbLHrYkaaGpSaLBOxZ5MMzHmSYyT1aknsFZlXtRAcMh1BDty6m+vqU6xbeMxdB0aehaT4HgPtYT+V/el4HgPtYT+V/es2pU5fp1BPybafWT3WrSfA8B9rCfyv70vA8B9rCfyv71m1KiX6dQR5NtPrB7rVpPgeA+1hP5X96XgeA+1hP5X96zalRL9OoI8m2n1g91q0nwPAfawn8r+9MYzAYIgZWwt863/djS+t7MLi3VWe0qJfp1BA3OtPrB7rVdI8JCUynwVSFTXNExJ6ObpZhyOYctRY9ZA9w+EhXMLYS15SpPCYm7y5VtnFujwiNeRI0tpSqVOXadS6cAr/AMx7oV1EMV75cGCVW+sRAb6a+UZxmFxFr0SQ9zysOpYog2i4Nl15cIEdKIaXfXotKeQ/djtsaRSol2nUjgNefTHuj/VfsJhsMWIk8DCgCzDhC5sL6ZjYXv1n7raisIspKrhGOthaJdQZOeZ9QcqC+nje6l0qJdp1IFgrz6c90K8yQwjkMG15COUQyoJLZiTJqTGc2g0yntAp3GbMwRePK2Gy5zns0YsvDkA0zfbK8uux6qoNKiX6dQSO59oPLnujbBXs4bCpATfCl1ZzlPCJZc5IUHNzKaDsJFe42LDKIgpwZZ2KsQsZC/RyPe2YWGdVGp66oZpUS7TqCQ3PtH857o2wV4SGEkgjBqOhY/RMObBzo4uAApHLn9wfw8GFOfOMILeIPortz/zege+qBSol+nUmbBaDy57oVsn2ZGIyobDsVSVFIaEF7xsySE5rghgiX53ueWtTvgeA+1hP5X96zalSl+nUEnbn2g5K5H9QtJ8DwH2sJ/K/vS8DwH2sJ/K/vWbUqJfp1BR8m2n1k91q0nwPAfawn8r+9LwPAfawn8r+9ZtSol+nUEeTbT6ye61aT4HgPtYT+V/el4HgPtYT+V/es2pUS/TqCPJtp9YPdatE3kxsPgUyrNG7HLYK6knppyAOvKs7vSrygAiSVbsNjNla4F14uMkkAZgM3Qv/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8" name="AutoShape 8" descr="data:image/jpeg;base64,/9j/4AAQSkZJRgABAQAAAQABAAD/2wCEAAkGBhISEBUUEhQVFRUUFhUaFxgYFxsXFxQZGRwYFRoVFxgXHCceGBkjGhUYIC8gJCcpLC0sFx4xNzEsNSYrLCkBCQoKDgwOGg8PGi4kHyUqLy8sLSwpKSksLCosKS0sLCw0LC0sLCwsLC8sLSwsLSwsLCwsLCksLCksLCwsLCwsLP/AABEIAMoA+QMBIgACEQEDEQH/xAAbAAABBQEBAAAAAAAAAAAAAAAEAAMFBgcCAf/EAEsQAAIBAgMEBAkJBgYBAgcAAAECAwARBBIhBQYTMSJBUfAUMjRTYXFzkbIVFiNCUoGT0tMHM6GjwdFDYnKCkrEkg8I1VHSis8Px/8QAGgEAAgMBAQAAAAAAAAAAAAAAAAECBAUDBv/EAD4RAAEDAQMFCwsFAAMAAAAAAAEAAhEDBBIhMUFRofAFExQyQ1Jxc4GSwRUiM1RhcpGxssLSI0JTgtFE4fH/2gAMAwEAAhEDEQA/AITdfdiHEwNJI0ilZCvRKgWyoetSb3Y1K/MXCedm96/p0txfI5PbH4YqrG1tqzLPKBLIAHcAByAACdBrXo2tmSScquU6de1V6wFZzQ10ACIiB7DpVn+YuE85N71/TpfMXCecm96/p0/jIUgdYOFisQxwpl46zyDOShfOFDBOCpPbfQankWMXuniFKBMbLIXnii0VwRxIfCA/jm9l5j+IriKtPOTq/wAQLPUz2h4+H+JfMXCecm96/p0vmLhPOze9f064j3alMpQ49wPBY8SrAF80bNkPiSFbg28VmBvoakdhbrOuIZcViHdeLPCiq0oztEnEMmZG6Glui3PX0Gg1aQGU7diDQeBPCX6vxQPzFwnnZvev6dL5i4Tzk3vX9Oo/FbIxKYPwjwtiwigmaO79GOdikZD3szXGq2FtdTapzY0Ec0Wz1ZJi+M8IR5ExEuaMxME4oUsU67kEWpmpTAmTqTdZqgEi0PPa3p0IP5i4Tzk3vX9Ol8xcJ52b3r+nXkuxHMcLJjHCCDFSzS3ka6wy8MlY82upAFiAQL1zit1sTGmILY0loOIcisSWVESUMQzqwusi3srZdbmgVaWk7diBZ3+sv1fiu/mLhPOTe9f06XzFwnnZ/ev6dMbG2NJicLCyYqUTS4iSNszMEjSOMysRr0my2P3gaWJpvZeGYbSw8D4g4iKYxklJjykBFmMTkK6nqViNBqQad+niJOG2hSNlqYjhD5E6M39UX8xcJ5yb3r+nS+YuE85N71/TrptjvNHh+FM8RIx7TO0rkFMO6gGzvlBs1uajrJFqbwm7ckhlA2iSISpZkvIgiaMyiYsstgBlKka2NtSCCY77S0nbsUeDvz2l+ro5q6+YuE85N71/TpfMXCedm96/p0HtbYeJhwgxIxUjC8d0JKMBICytbOSNByYL6LjWvV2RiFwq4psS7AeDu8JZlJjmcotir5rEqdSqgi+Um1S3ynEyduxS4K+J4S/LGbL3UX8xcJ52b3r+nS+YuE87N71/TpyDCr8tyYQtKYbyqo40t0KxmQG4bM2q2sb86Zh3XnYqfD24Ui4YxvaQs5xLMkatGGugzI12JtytfWy3ynnJyTtgo8GqDLaHjAHNn/quvmLhPOTe9f06XzFwnnZvev6dcwbrzNwV8PYSTtKqpaQ2MDMs/SBsQoQleWbQac6Ix2wy7RtFimhhGDgmkkaRgGMsjxhwJpBlByg2LWHVckXW+0tJ27EuDv8AWX6vxTPzFwnnJvev6dL5i4Tzs3vX9Oo7ZmAnaedXxR4eEu0jKzyCQBwgCCNsxDX5jVR6amdsbsyeEYjh4vgRJMIYhJMbF+CJrM0kgNtQLjOdfFsCaZqUwYJO3YpOs1Rpg2l+r8UP8xcJ5yb3r+nS+YuE85N71/ToDbCSGXBJA8qHE4bDuwEkj9OR3QsAWJ+qNB2UZit1sRG/SxrcIQSTM92ZlWNuGyhEdgxzEcmta97WsXvlPOTt2I4LUgTaX49H4rv5i4Tzs3vX9Ol8xcJ5yb3r+nTA3dxBjmdcZKREkrpmV4+KsSRyPZZGDj95a4QjTUi4pyXdyVUikGOkZX8ELCzqyx4osFYXcgsCh0//AJS3ylpO3Yjgz/WX6vxXfzFwnnZvev6dL5i4Tzs/vX9OjhsiNJ0XizSp8peCsGklRgpTxbq+pB1zC1yOzSoyfd3EmCadMTIoQyFY2Yi6LKYdGL36uZW3+a96Qq0znOr/ABRFnqH/AJD9X4p35i4Tzs3vX9Ol8xcJ52b3r+nRuJ3Wk4ccKYlziPDDDJJmlVQBCZ2XKWIaw5FQM2lVfbWHxMBQpiJZYpIklVxnWyOSoLqSchzKRzsdNeoNtSm4wCduxSZZajzAtL9X4o/be5+Hiw0ksbykplsGK21ZV1sgPJqp1aXvJ5BP60+NKzWuwEEj2qzuS+o5tVtRxddfAJyxAPir5uL5HJ7Y/DHVP2z5RL7R/wDs1cNxfI5PbH4Y6p22T/5EvtH+I0NyHp/xR3N9PaPfPyakNsT8LhcaXheb4jcP1ZL5bfdTg3hxeUL4TPlXLlHFey5fFsM2lursqPorZeNEM8cpQOI3Ryh5NlIbKfXakWiMi2C1sZE+d5sWb/8AlYjUWP0z6jsPS5a8vTXibx4sMzDEzhnILETOCxACgsc2pCgC56gKth/aBFxG6eMIZXAkLRceAvIshWE28QhApzHla1gLF+L9o2HMciNHOqzSYlmRShjVZkKZVBYXsbORa2ZnNV7zuYqt938e3wVZxWCxvg68SQ8JkMyxviF8Qm3EETPfUsbaXOtBLvBihHwxiJxHly5BK+TLyy5b2y20tVpn35gaJkJxRvgRhrEqULg34xGbU9V+dr0Nvfvdh8Xh0jjSZWjkzKZGz2UoFKZmdm5gHqB7AaGucTDmoY55IDmZ1XY9vYlcmXETDhC0dpXHDFrWSx6IsALCvYdq4h7xieQLK3TDSlUZnsC0hZsuthdm6hryq5L+0iHNhjwnQQvGxVLWTJG0ZWIl9Fa4BFl6Ja9zUFvVt+DGTQP9NZEEchbKXZA7MGXU3fK5GumgqTXEmCyFJrnEwWQiYt0NpRsIkcKRLoiYlBlm4bPfKr9GThgm/O1V07ZnMom40vFA0k4jZwLEWDXuBYkW9NXbE784F8emNKYkurcrRABOG6ZBZtTmfNmOvVytQW5O1IoYMbed4lIiMYWREnbI5a6K3RL5Rb77VAPeAS5upc21Hhpc9ujNGU46VDT4rHDDx4hsRKYzI4jbjklZNcxtmujEMTfS4f01HSbUmLOzSyFpBlcl2u66dFyTdhoND2Crkm/+GDo/Ae4xc85XohVEqGMZCDfOOi+otmLctCHsL+0iFXdv/IBdsIehlXNwGDMXu5JZ16BJLEqoBNMPeP2Jh7xye0qkvtnENHwmnlMdlHDMjFLLqoyk2sLCwtpau4t4MSqhFxEyqtgFErhRY3AABsLHWrSd9cL4JPhxHN9KMRluQUBkkMkZyZ8q5RYHKt9CQdaMk/aamYkNirDwIrdluDAx417PpxUsD26g6U77uYpGo7+Pb4KjjbOI4hlE8vEYWaTiNnYWAsXvciyjS/UOyiMFtXGSTWimxDTS2S6yvnfsUnNcjXr0FWaffzDnDywpHIgdpyDZdeLJxQ5AayyITZTZj0FsV1FF439pUDTRyhcQTHiVlAYronCWB41IY2BylrciWN+dIvdzEjUf/GqQ+1sQuRDNKOCegOI1oiNOhrZezSujvFiswc4mfMoIDcV8wDWJAOa4BIFx12FWTGb9RPg5IBG924ou1iHzymVZn6WkoB1OUm40YDSudm72PFsp04p4uYxwASnPHHIAZSyAiyjhgK2tjIbcqleMYtzqV50SWZ42wUFsVMVLM5w8jibJI7MJcjso6T9IsCx6yL3NieqnoMfjXAdcVJmnkEVjiCHcgAAtdtEGYDMxtr66mN2N9YMPh1ikWYZfCA3CKZZeMoUPIGtd0tYej3UfszfaKTwSEAQcN8MWZiFijENzIyMW6JdMy2Ci+cglr1B7ngnzcFB73gnzMFScTtOdmXPNIxhNkJkLcO1rcM3OXxRbL2Ci8dtTHRyIZZsQsgXMhaV8yrIA1x0rrmFieVWT57YUQYmErM3HOL6QN0PFkzxuEdwFsAPq3676kU/B+0yMSF2SXM0WGBa4Zg0WbOnjjNG2bNqfGJJU3tTvu5iN8f8Axqt7PxWPkjmkjxEwWMq0p8IK/vCIw5u4J6gW6ha9N7ZxmOhkfDzzzZlyBlMzOtgA6jRiCBmBHYTT2yttwJFjEkVx4UFCiMLljAfiW1I00AsByvVkH7R8Ms07rFIOM8b3IUscsQhMTgMAY7DMLlhdm6PKhxcHYNnYJuL2uMMkf+f9qm/ObF//ADWI53/fPztbN43O2l6bO38TlZDiJsrZ8y8V8rZ7l8wvY5iSTfnc3qy4T9oFoII5OMxR4xMVlK8SCJndEXW4YGTU6EiNRfnUjJ+0bD8UyqMSrnCvBfoHpZs6SnO5JK3NsxNqC5w/YgvcOT2+Cpcm8GKYANiJyFKkAyuQCvikAnQi2h6q9O35ysweRpDOio7OzOxVWDgatbmo1INhe1rmgZ52dmdyWZiWYnUsSbkn0kmuKsXRoVq43QtL3k8gn9afGlZrWlbyeQT+tPjSs1qX7ndKx9yMtfrD9LVfNxfIpPbH4Yq1PB7LhMUZMUZJjjJJRSSSoJJNudZZuL5FJ7Y/DFWt4H9zH7OP4RWdbD5g94/ILLJ/VrdYfpauPkiHzMX4a/lpfJMPmYvw1/LRVKsySiShfkiHzMX4a/lpfJEPmYvw1/LRVqVqJKJKF+SIfMxfhr+Wl8kw+Zi/DX8tFWofF7QiitxJETN4uZgCx7FB1J9VElElc/JEPmYvw1/LS+SIfMxfhr+WofaW+UcZUJG8hdgo6JW4uAxVcpkfKDmuFy/5tRUnsnavHDsI3RVcqpfL9Jbmy5Seje416waV5PFdtsuEW+hjJJsBw11Pu9H8KDwQ2fJLwmjV5MzqU8GZUVowrMGJjAIAdOkxsbiw1qcwKgyt6EW3ozFs3wr7hQWM3VWV8UzPYYqJYjlUBlCgi+a+pOY305BR1UnOdmXWlcM74SNHTOx7IUh8j4a1+DDb2af2rz5Iw3mYf+Cf2qM+Z6eC8DOLcXi/u14ebPxMnC5cK/1b/ffWhn3EGfMJRbhNFlMSlQjIsZUKCBboBrW9F7Wsrz9GtTDaZmX6cx7PipqTZmFAJMMNgCT9Gp0Gp0A1pv5FwcqqeBEbgMv0YVhcc+QZTY/xqux7iwRkgTQqbFSDEnIwrAykZuRy57favzp3D7iRs4kE6lgqoWjQK+UQthyM4YkEq979qg1G+/RrXQ06I5Q90/BScuxIk14UTJ9rhpdf9VlsRfrHLrHM0vkmHzMX4a/lond/d5cLG6Ahg7XIChEHRVLKg0Fwtz2kk9dRW3Jymz53RiGTDTMrA63WNirX7dAb10DjGKqvgOhpkIz5Jh8zF+Gv5aXyTD5mL8Nfy15gpzcxubuoBBIA4i8g+gtfqYDkeoBloLE4l3mhKMViWYqbW+mPDlzA6eIpA9bA9QGZyVCSjvkiHzMX4a/lpfJEPmYvw1/LT0WIRiwVlYo2VgCDlawbK1uRsymx6iO2nLUSUSUL8kw+Zi/DX8tL5Jh8zF+Gv5aKpUSUSUL8kw+Zi/DX8tL5Jh8zF+Gv5ajYo2nnxFpHQ4eeNEyscpXhQTsHj8V83FZbkEgWsQRepiCdHUMjKynkykEH1Ec6JKJKZ+SIfMxfhr+Wl8kQ+Zi/DX8tFUqJKJKF+SIfMxfhr+WnINkQZh9DF+Gv5aetTmH8YUSUSVlG8/kM/rX40rNK0vefyHEetfjSs0r0Y4zunwWpuRy3Wfa1XzcXyKT2x+GKtbwJ+hj9nH8K+msk3F8ik9sfhirXMD+5j9nH8K1nWziD3j8gso+lrdYfpanr9+5pX79zTOKxaxrmblp1E86aG1EKZlN/Rre55CxrNumJUS9oMEou/fuajNtbbWAKAM8slxHHe17WzOx+rGtxdvSALllBak2rJzsPVr/3VO3nh0xE7PKxddFLAKo0CouRQ2QE+KSQbm97mh9OpdJakytTLgCh8V+1DECSSACJm6NpVDKBqcwRCZM5sDY8gdSGA1M2Xtlnu0ccLE+OxxDM5P8AnbhXuOw8vRTO7CLO80jRjJNDAFBFw6I0wJykcszeq2U9lFYHZCyRRyxELnCuqyLxQoPSBUkh1NiPrEDqFZ7zWLBdOMZ1qRSDiIRcuNntccJO3RpPd0k1qtT7zYnDHPE0hVWL8NgscQFukliAwVte2xN6sj4afUFEIOl1kYH3FBb7mquY3dWaR0iRFzyZspeQyFAo6UpzXbKt1GnW6jS96q0eE3vP8FYbvH7ta1TD4jMqSx9agi/JlYA5T2X016iBz5GUw2LV+VwRa6nmL/wI9I00NQ8bpCiR3ICqqroeQFhry6u2isJiVW7XzM1hlTpZQL2BYdEHUk6+jW1zsrGUXLsvH3ktLe8lxaXKGj4mbIo4R4TCOy5rnl1XJpvA7N2ks0TSSq6rwRKA+j2R1lYLk06bRkDTxDyvUwHk55yCeYFiB6BmXq+69deES/aX70P9GFQue1WuEugi6MfYoaXdh2mxsjRxtxbGBSVIziIRZ2JjLI2h1BIsx0vUhurs18PBklSNCoW7KwOfKirmchEGlso08VVub0QZpD9e3+lQPiBpsxXN2ux59Ik2PaAdAfUBQGAGVF9pe9tw5MNQgJ/E43OMqeKebdo7E7f9Xp0ueUNvX/8AD8X/APTYj/8AG3pqVJoTamD8Iw8sQawljkjzDXLnUpe3Xa97VNV0sfs8SqBmdCDcMhCsAdGW+ujLcHr6xZgCGcbEqHDKoCqsoAA0AAilAAF9ABUiKZxOFzmM3tw3zcufRZbejx7/AHUIXGDxOYyCwGSTKLdfRRrnXn0v4UIMdNJJKsQjAhcI2ckl2KJLYFW+jFpF1IYnXS1iZKOELewtmNzz1NgL+4D3UNidkxSNmZLkgBtWAcC9g4UgONTo1+dCECu2JCGlCpwVlaLKSeIcsnAZ73yjphrJYkgDUE2Hi7Ym8crGIxiDDYEl2+m8HD3uAtjqRrcdY5UedkxGTiZBmJDHnYsLAOVvlLgAWYi+g10p3wFMuXKLZ89urPn4ub15+l66EKJ2UJvCMVrHl8IS+jXtwMPyOa17W++nodsM4RY1XOUzvdsqRKSVBPMkkq1h15GuRbUrA4VkknY2tJKrLa/IRRR69hzRt91qT7GhNroNBltdrFbk5WANnW5Js1xqaEKLwe3Z5IoiqRl5Zpo7nMihI+KVlC3LaiNTlv8AW5jmCDtKYRljwgUZ1Y9I5mDZECJe92uNMx1IGvOpJcGgIIUXDMw56M18zes5m99czbOjdcrLpmz6Fh0telcEG+poQgjtOXoxlUEoiWSZi/0MINxz8Z7sr20GiMSV0Bf3V2m2IiWRwA3EmXQEA8OSSINlYkrcIDlJNr26q9bYsJYMUuQqrcljmVSWUPr0wpZiM17FiRzo3AYdUICKFBZ2IH2nZnZvWWYk+k0IWWbz+Q4j1r8aVmlaXvP5DiPWvxpWaV6QcZ3T4LV3I5brPtar5uL5FJ7Y/DFWt4EfRR+zj+FfRWSbi+RSe2PwxVreB/dR+zj+FazrZxB7x+QWUfS1usP0tXWJwqyKVYXB73GnOomXAOn1c9uTAC/3j+1TffvrS799azg4hc30w5QUWBdzqpUdrC38LU9tLdyKZMjKrqbXVhcNY3107Ry5VL9++tLv31pl5KQpNGVQM277HKylUeMELpcFTa8bWGinKDcagqDraxi9lwywQpFLDKDEoQMqmZXVQFVw0Sm1wBcMFN76WsauN+/c1VP2kbUaHCoEYqZZlQlTY5QryEXB0vw7H0E1AtvFWaDTeDG50QkUz6RxFf8ANKMij/YRnJ9FgD2ipbZuyVhubl5Gtmc8zbkoFrKgubKO25uSSaxuttjIyKxJjmsBck8OTqAudFcaW0AYDrapTa21pTI8UOmTKGIy8Qlhm6Oe6hQCOlZrkkaZblXQ1SqNcHFhVh799KXfvpVLgxRkDmM4ziKWU5S7AOB1FicOeY56dtrEC24Ivw04uXiZVz5fFz2GbLfW172oBlcyIT9u/cVFbW3gSBgli8jC4Redu0m2g0qV799aqW8uCaOfwkAsjKFe2pjtazf6dK602hzoKr13OayWpnaG25pND9EvYrXJ9bAcvQKj4dsSxtdXb1E3HuNNT4tW1BBr3BbMlm/drcdugX3k1ca1oGOCxH1Kjn+aSSpGbeiWQBco1I9F6tWy4iE169e+lVI7rYhdRa/oI0/jVr2RHIsdpTc+vX/uuNcMgXFesm+3zvoKOt37ilbv3FLv31prE4pI1zOwVQQLkgasQqjnqSxAA5kkCqq007bv3FK3fuKEG1YchfOMobKe0Np0MvjZtR0bX1FAzbdQYuJA/QaGZiMpsWzYfIb2voHfr69eqwhTNu/cUrd+4qP2vtlIF5qZCCVQsASAQGcgXbhrcFiAbesgUbG11BuDoNRoD6RroKELu3fuKVu/cUBhtvYeQApKjAoXBB0ZBa7KeTAXF7XtcXok4tAwUsLsrMBcaquUM3PkM63/ANQoQnrd+4pW79xQUe2YGVmEiZUXOxJygJqeJdrdCwPS5ac6Gx23YwI8r2zSKD0Ty1JBBGmlvfQhS1u/cU5hx0h3/pQcu0IlQOzqqtYAk2zE8gAdST2c6e2ZjElyvGwZbsLjtUlGBB1BDKQR1EGhCy7efyHEetfjSs0rS95/IcR61+NKzSvSDjO6fBau5HLdZ9rVfNxfIpPbH4Yq1zAn6GP2cfwisj3F8ik9sfhirXMD+5j9nH8I9FZ1s4g94/ILKPpa3WH6Wp69K9C7RxZjS4FySAOwek+6htm7Xzr09DcAaMM1wD4pGYHXkeWnbWIbTTFXeicYlTuG7ezKUvXhal376VHbexMSxFJlLpKHQqATmBRiwPrVSPSSANSKsKCh9o7TeeYCMk4dVBLq7RqzXJbpDpOAoW2U5TdrnQCqbvztAmLDxksymWWWMsSx4YVY1JLG5DO8hU/ZAq0TbSwihrpPM8Ya0ZzOjOuhjuBkYhhbM91uOdUnE4WfHynEvY8QDLY9BUHiop6wLnXrJJ0vanRguklaNjp3ng5AMcVIbEfiYdkJOnIjmOwg9RBsQfRV+2QY8Zh0eeON3W6vmQNZ1OViA17AkZh6GFUbZGyTAblhYjUdxU1urtuOGfERuSFYRSghWa7Nnja+RTl0hTna+vYa6VAIlFvumpeYZV4jjCgBQAByAFgPUByrqq1tPbJmKpDxFjOfPKOjfLZRGh0cXJY5gOSaHW9BwY7gzAozZFWR5wSzKsSo5Dtm5NnCgEanpcwCRRNobvgYMVSFMlt5XKvDQWx8Y0kQLgBwSrW5F16L27AHDC3oo3v30qyuaCOxMPmzcGO/blFGKthYaCve/fSl376UyScqQaBkCVKl376Uu/fSkmvb1H7a2aZowASCrq46bx3tcFS8bB1uGOo5G2hGhP799KXfvpQhV+Pd91jYgDi8QOhOImcxkIYswmmDknKzi2QLZrEcyTMTg8RnikRo2dYpI3zhlBLmJuIoW/IxHoaXzeMLaynfvpS799KEKDxexZZBNGWQJMTnfpGSRCpUQ25Io5XBbo5rAFswmcPHZVU62AB7Dpau+/fSl376UIVX3d2dJLhMLnyLEmHXIELFmzRcIMbgBAEd+iM1yQbi1iVPsGWdSs7Kv/jTYe8ZY5hNww0pDAFCOELKCfGOp0qdVLCwFgOQHV/CmnxsamxkQEdRYA+40IUHDu0SztItyYZYxfFYqQnOUJIeR/oQTGvihm0BDaanDBz8FMzK8qSZ+kxykXayF1QHRWtmyX0FxUmjgi4IIPWNR/1XvfvpQhQ7YDE8biZoSTGEBs14DmdmMYN8+ZTGDcrrCDyOUG7tbM8HjEd72lnYHXlJLJKLknVgHAJ6yCaL799Kcw/jDv8A0oQso3n8hxHrX40rNK0vefyHEetfjSs0r0g4zunwWruRy3Wfa1XzcXyKT2x+GKtbwP7qP2cfwrWSbi+RSe2PwxVreBP0Mfs4/hX01nWziD3j8gso+lrdYfpaup40YZXCkHqNqrWxtmSO8hccJFdlXlncKSMwvyBte51NzbTnPYtul93frpsHv3NYVQNLpIUjTvRjhoRsUYUADkPTf+JrmaFGFmCkem2npoa/fuaHnTv3NT32MymKftUHtbZcKTsjAcLEKxCnkXJbipflqCHC89XtoNAH2YxN8ykj/EIKO+gHTERSMsMujlCbfxmsXh1dSrKGB5gi4P3GomTYuHH+DF/wWq91weXMdEq01giDipDZW6mFxEMcrGVg6hgOMQvrVogmZDzB6wQeupDGbt4SKJ3jw8KuFNmWNcwOvSLDpNa9zrfnbWpfBMTGl+eVf+h6aePfver8yMVSJKqGxtmvOLO7xrGFB6LcRyANS0yDQ2N7KSb3up0qwQ7CgVMgXTMHN2JLOOTOxN3IsLXvbKtuQsXDAqCyKqjsUAD16U5fv3NcmUmU+KE3PLsqaghVECqAFUaej7z/AN1FS71wC4W7EctLA+omhts7uyM7SQvbOLOpYgHSx1v19hpnZO6RDZp7W6lUnX1m4/hVwMphskrOfVrl9xrY9uZTWztrpLpyPZpr6jR9RuF2HHG4ZS+nIEi396kr9+5rk6JwVqnfjz8qVKhsbtFIgM5N2NlABZmPoVbk26zyA1NhTOC2wJHyFJI2sSofL0wtgSpR2H1hobHXlUJC6wj6VK/fuaV+/c00kqVK/fuaXfvrQhKlUBvHtR4pIxnSOMrIS7y8BSwy2XiGN1BsWOXQmxIuFavNnviJWhEk2UcKRm4djxbOqxtnZFt0Dc5UAJOnRGohWCo7Z0CFprqp+mbmB9lKd2NMzYeJnJZii5ibAsbakgWAJ56ACvNmHWb2zfCnpoQmcXsVReTDhYpuYKgKshHJJQBZ1NrXIJUG4INEYHaAlWNlVgskYkBIAC3sQja3D9LlbqNdbQx4hjLEFjyRBbNI/wBWNbm2Y+nQak2AJqJd5cPEqBszR4RicqlrupQF1QHM3NiEHPlQhT9OYfxhVVO1SeL4PilljWBy8zPGVw8i5Ct3C5QWRnYhgQvDU5bNrN7u4pZI1dWdgzNYuVY6EqbMhKst1JBBIN+dqELN95/IcR61+NKzStL3n8hxHrX40rNK9IOM7p8Fq7kct1n2tV83F8ik9sfhirXMD+5j9nH8K1ke4vkUntj8MVa3gf3Mfs4/hFZ1s4g94/ILKPpa3WH6WpjEnpGuBXMjXZvWe/KkO/e1YLsqsDInRXMq0h372rq1RTUfKlBzJUlOnfuKjMZgwzKSTZdcumUsDcMdLmxGgvb10wuzSrHFMiZIy65yvRW/SYAakLzIomgdlYJEjBVVUvZmIUAue1iB0j1XNG1bGRUTlXtKo/H7WWNggVpHIvlUL0VvbMxYgAX5C9zY2BsbRc+8kgcjhiJepnUyB+3WM5U56XNzrpSLgEw0nIrJSqv4LekNfMoYAnpQNxgOwMoUOrG/LKQO2i13jg+sXjA5tJE6IPW7KFH3mneCC0hSteUHLtiBTYyLewNh0iAeROUGwNj7qa+cOG5CZCfsg5m/4gZj7qJShAYNs7ySm5JkkRb/AFUjYxhRpyLIWPaW9As7hdcYoPVC5QfauyBz/tAT/maj9kbQVpZosrIVkd1DrlLJIeJnH+5zcGxFxcC4qRxGEVwLkgqbqymzIeV1NuwkWNwQbEEaVXmHSVZiWQFN0qh8JtGRZFjmswe4SQC12F2ySLawbKLhhobNougMvVgEHEKsQRlXtKo7F7fw0blHmjDgXyAhpLcr5FBa33UBJvhHpkjme/XlVLesSlW/hUoJyKBe1uUqwUqrLbzzE9GGML2tKS3/ABEVv/upNt3EHlwV9aM3/vFO4VDfmaVZqBOx0zMwMoLnM2WWRRewFwoaw0A5VDptfE9bwH/0XH/7aP2XtN3kZHCaIGBUEX1KkEEnlp76RBCk2o1xgIrDbIiR84Us9iA7u8jgNa6q0hJVTlFwLA2FG15alakpr2nMP4wpq1OYcdIUIWUbz+Q4j1r8aVmlaXvP5DiPWvxpWaV6QcZ3T4LV3I5brPtar5uL5FJ7Y/DFWt4H91H7OP4V9NZJuL5FJ7Y/DFWs4Z7QIeyJPgFZ1t4g94/ILKPpa3WH6WqNSS5PpJ786fB79zQMTUYhrAKtkJ1T37muge/c1wDXYpKK5lHfuaAlXv3NSRqG29H9H9Yg6cNf8UnkhNrhe06aXubXoCk0wjtgbXWS6LYhQGVgbhkZUYMey5dgAL6JfS9qY2vjJHlkgSQRARqSVF5DxMwDA5uivQYA2vcHUWp7YGzFR5Zdc8mQNqcoyi3RX6t/6CjdobKWWxuyOviuvMA81IIIZTbkR6RY2NWsS3BcMA/FVX5MCc4Ecn/EhAilv2m7gjq1DknsFdrMVPSmnjPIcRIsmugBdUtfXlnBNS0mCxCfVWUdqHI//Bzl+/P91Dvj4xdZLx30IlUoDfqBcBW+4muBBGUK0HNOQoXEQuxAdIndfFdZGib7rXdOWoBII59lMYl5kKonEWR7hLus0VxzaTNaQIL3JFuoXuQDIx7Jgy6QxZeq0a2/6pQ7IRHZ0ul0CALyTUksoN1BPR6rdAc6Uogp7Z+BWFMq9ZLMdAXZtWc20uT9w0A0ApvaeIKcN72RJPpdTbIyslzY8g7ITfQAE9VJsDIPFme/YwVlPrACt7mFNYPAMrDNGrWvZzNJIQCLGyyg5b3IsGPrpIKdTZx4xkLC+ckWGuQxrHkJvp01z6dgqR799aFweB4ZsrNktoh1Vf8ASSMwHVlvYaWAopjSKio7a2GEgRSoYCRSQbEAAE3IJ6ja3YbHqvXLYcgZVmmUa/4hY/cXLEfcdKLeSmHkHbSvEZF0DQcqp+I3bw+DeN4Q95HZGLOWuGVpLm555oxrz1NGLN37mn96JRwk1FxKnX6GX+tRSYitWyEvZjpXnd1GhlYXdCk1m79zTyz9+5qMSanVmqyWrObUUms3fuaI2XPbGQktYOk0dvtMckoPPqWF/fUSs1eyYzJlk5cJ0ck9Sg9P+WXH31yezAq1Rqw8LQ+/fWlfv3NKvaqLZXl+/c05h/GHf+tcV3h/GFCFlG8/kOI9a/GlZpWl7z+Q4j1r8aVmlekHGd0+C1dyOW6z7Wq+bi+RSe2PwxVqha2FX2KfxVR2Vle4vkUntj8MVabjGthE9KQ/9Kf6Vm270fafkFmDGtW6w/S1R0Z79xRcTd+4qPjaiomrDVxwRw797V0O/e1NIwpwGoLknB372pnEWAJJAABJJ0AA1uTblTgNCYjCtK1nsIlIOW9zKRqM/YgP1eu2umhAhN7tzuSzNmyysWRWFii2VVFiAVJC5yDqC5HVU/376VCTRgnUsB1lWytbloQbj7qlsNEEQKCSByLMXJ9bMST95qxTMhc6gxlO279xSK9+4pUq6rkgJNgQG5EaqTzKXjY/7o7GmTsJh+7mkA+y4WRfvJUOf+VStKkQCmHEZFDfJ+JHXC//ADi/o9eLhsV1pAP/AFnP8OAKmqVR3tqnvjlErsudvGlVB2Rrdv8AnICLf7Pvp4bvwfWQSHtlvKfuz3t6hapClTDQFEuJQZ2Lh/MQ/hp+Wql+0bY0IhgyxRj/AMjWyKLjhTdi9tqvNVnf1LwReidf4pIP612pccdK41eIehZXPhER4yFUHP1KB9Vj2eipNMRQ+3FAMf8ArJ9ysP8A3ChUnrVIxKySLzQVMJiKITEd+4qFSen0xFRIXB1NTST9+4pxiGBU8iCD6jp2VEQYjMwRQWc6hVBZiLgXyrc2uRc8h11YsBunjHsWVIh/ncFx/tjzAj/cK5Pc1uUobQqHiBXPd/EmTCQO3jNEmb/VYBurtBqQt37igNhbOMGHSJmDFc1yBYHMzNoCTyzW+6j6zSvQCYxSt37inMP4w7/0punMP4woTWUbz+Q4j1r8aVmlaXvP5DiPWvxpWaV6QcZ3T4LV3I5brPtar5uL5FJ7Y/DFWi7Ve2GgHasf8EFZ1uL5FJ7Y/DFRO8e7c0n0kE0sjO0arGhHDjYixRm4l4yFQMSyqvTFiapWmmKjIJjE/IKlQaHWitJj9Q/S1TvgbEgltLtca9IElhf0rZbdWh7aJwkExiAlYZ8xJI0GW5yjLrfo2uLjUkgjS1Bm3flCTFJ5XKLhmhysCuIE0nAuCrnL07gDXlrUXtfCYvDZeJKSGLgFJs4zIQHQlW0ZSQCPT11RbYr2AfqWg2zteYDlrKYTEkC0wU51JIS4KALmQAnS7KTfsYgWNiCEw+I4jfSfRgplFunbp57nUHXJbTkD21k+08DiExvgsE00jNwsl2KluIiSa9Kwtn53tpej5t2sWXiWDEPLngErtxfo0u7R6OrEMCy6devIWNomwjCXjH2KBsrcDfy4rWMJEyoA7Fmtqe0+gDkKfH39/vrFdjYCeTEvBPiJ4nQ2ZRmcghsrsxLhFjQXZmLagaXJFD4LC4qYycPEHhxuF4jzmNGLEhApdubBSR6Brajyfjx9SfBRiL2xW1Y1wilm0VRcmmNiTYljlckABHAaPnG+a0ZKtZZkK5WsWBsD9ay5Ku7e0JAlnz5jEQOOCVDn6KUgtorEXU+rtFOLu5tLNKiyszQqGdVnNxcF7WvcHKpOtuznpUmWJrf3hRdZWkRfC3S1KsB2hgsdDFFLJOwWbLk+mYmzDMG58rWuRe1wOdGPu9tAOqeEAszZVAxBJb6NZrqL3YZHU6X8YV04KOeFDgTeeFuWtLX01gMGA2g2KbC8WQSpmzAzGwtqbEN0tLcr/wDde4HZ20JcRJh1kkEsQYuDM3RykKdQTfVhy7b8tafBBzgnwEc8aexb7SrCJNj48RGQTllAc2WdmZgkghbKAelZ2UafaFdR7C2i0nDWe7jPnC4nMYsmUMJMrHKQzBevU6UuCt54UeBN54W60vfWIwbv44LO2Inli4UWIdVMt2kaEBmsufVNQMwvzHPqbG7W1LxAySAzHKoMzAhshkCNroxVSR6raHSlwZvPCOBt54W5VB76RE4N2820bn0KrqWP/DNWK7RfFQ2zYrMbsCI8RxCpW175WNhra/XY9lSWM2bKXWJMVMxlwgnRXLdO6NI0RsxAORWsdQSLaXvUxZbpBvakP3PBbBfgZzJjefFg4gKP8NdfW9iR6wFU/wC6o9J6IwmxYvB1xGJmeNZpHRMkYlJK2LSvd1soLWsLsddKN2duYWx0+ElkYNCkjAxhTnyAMAM7KFzKdLnQnW3Orpc0TJVPyS1ojfMnsPah9nwSzNkhjeVuxBe3X0m8VBpzYgVe9ifszc2bFvlHmojr1+NL1aW0UCx+sao+OwYhwrS4bEz5VxCxZT9GLmLit4jkZgwZTa4NrgkUb82toMyrFiGkzQwykiZgo4ubJHctqxynXl6hrXB4Lhg6AurNzKYEl/xC2PZuyIcOmSGNUHXYaseV2N7sfSSTRdYHs7Z20JllZZXUQG0heZlyEZiQbnS2U6nTSnodhbSZkUSPmcgFeOS0RZDKolUNdC0algPRbnpVc2UZ3hWDYWjC+Fu1L31ieF3cxhYB8WVPhMeHKiYk3ZOIcpLAFrEALfnflag02LtIxCYSSiMsBcysCFL8PikZtEzaX+/lrS4M3nhLgbeeFvFOQeMKwh93tpiURcViSJTmWclVETcOTMQdCGsLWvdgKh9o4nGQStFLLMrobMOKx6rg3Daggg/fUhZA7I4KTbAHYNeFd95/IcR61+NKzStK3k8gn9afGlZrWsOM7p8FPcjl+sP0tV83F8ik9sfhioHeXevFR4p1jkyBODayRhrIuZVZ8uZ1BdjlYkdI6UduL5FJ7Y/DFVa3w8tl/wBnwJXO6HZRnPgudga11pr3hPnn5NS+duJswDIAyxrYRxqEWNjIgjAUZMrsWFrG+tDbU25NiMvFYEKXICoiDM5BdrIoBZiASatA3zw4mRgJBDqGgEEIEamFowEfNmktI2axyjr509DvjgRLMzxysJxGGBgiOiw8E6CUa8QB7kkakWB6VcgSDIYtEOLTIp7fBVTEbxTviFxGYLMmSzIqpbILLoosbAAajkLcqkMZvBjUWMyKio8VkUwRCOSLNnUZMmVlV9V00N7czeT+duDMMKSRvLwhg7q0UYDGFn4vSDkkPG6rqNeHrzNdYjfHDtk1l4iRSoJjh4c0bNMJQ6xcTIboWQnQjnrc0iSY8xBJMfpqubO2xOjSmNVbiDNIDCjrZW4mbKVKqoax0AAsOwV1DtfExAydHLiGL9OON0dkZumqupAKszWIHaO0VIYfeaFJ8a0aNFFiYZUjRFU5CxUqSLgKNGuF5ZtL2pzejeaDEwBUDiTiq+saKqjgpEyhlck/SIz+KPH6razxvRdyqeJdFzA5VHvvNi1VELAACIi8Ud2VOlEDdLui3uoNxr6qeXfzGgg8RbC1gYoiq2Qx2UFOj0GI05g1Nrvzh2cvJGWcx4ZCzwpICsaFZYcvFQZGbpZr63sV6IqG2Bt+KGJ1OaOQyhxIkMcxZApHBImboqGs1+ly9AqIEjFiiBIM01G4rb00kKQMy8NCpChEXVV4alioBYhbi5J5mnk3qxQCDiXEcLQqCiMvCbQoVZSGFgBrfRR2VYk3twGTDAwO3g7KdYozdeDwyC3E6REtpPFUHKLgG7HuHfXCgy5oz9IijMmHRGYhXUsS07WN2XU5xpe19aLxiLiV4xG9qt/OnE+ESYjOvFlUq54aWYHLe6Fcv1VPLmK7wm28VJi2ljAeeY2IESNmN1YkJlIB6AJIF+Z6zXuzp8PhsTh5GvMnDDSLlUlJGVhYAkq2VirC56gDY3AIxO2sO+MikPFEaxBJWRVjknYKys5VHAAe4VgHuVvrc1Mxmbm2C6EDMzNsF5i9uY+NZElzKGaZWLxKGDSlJnAcrdSWySaEc1I6qYl3mxQbO2QGRWzXgiAnWQgs0gyWlzFB0jfVdNb0btLbUUkGKJcu08mF4YKKhTgoQ7iNCVjjAYRqMxJHWbE1JYbfjD3VpEZnXD4aLM0KSBTEWMqheKt1kBXW48WxBFc803FzzTvar0O9uJVWUNGVYSggwxEBZf3iKMnRVrAlVsLivU3wxIkSTMhkTUOYoi5OXhgu2S7kLpqT76L3e3pTDvPnS8chzoqKoyyI6yIvSJyxEDIwuTY6a09tXebDTYAQ5H444bZzGgBe7mU5lcWDZriyDxdb8xIgXouKRaL0b32quT41nRUIQKpYjKiqenYkXUXI00HIdVSS70y5s7BS6QGGJgoQRKQY72QDMQjMovyzX1tRu1tvYWXZ8UCI6zRcI5jGljZSsi5w97MxDeLrlF7npUfBvhhF8FtFkEDQlgIFZhkUiULIZhn4pOuZRzublRQTI4unbtTcZHE07dqrezd4p4EyRsuXOHCvGkgWQCwkUSKcrgdY7K72dt3EJO7oQ8s4ZHzIspk4h1XK4N8x0t13tVpwu+uCWbiFHN4okY+DxZiY2clltKAuZSg1BHQFwbChsLvfhUjwyiMqITAWHBR2umspWQygEyjQ3QeMewUi4mfMUC8mf08qh9t7VxeUwYhFQMyPl4KRkZFEKFcqjKoVMotpb10zHvViQAMyECOOPK0UbrlizGO4ZSCy5jZudWaDfPAriRMY5D9GkZHAisQszOSQJBq0RCc7DKLhxoIbbO8UT4RYIARaSYtmhjUmNn4kaK4ZmXL1gW587DUbjALE2SYaaajdmbwz4csYWVS5uTw0JBswupZTl0ZuVudO/OzE9G7qctjrHGS5VDCpkJX6QqjFRmvb11J70bxYWeCFYI3R4mFi0aL0MijLmRzch1JsFUdLkOs2XfqFxFmjYHhtxW4cbZZ+GsUc0SEgEKVL5SR0nJ6hTOIm4mcRe3tRQ3lx2XwgkFPCEYOYoyqzJHlTLdbKRGBYD7INBPvLOVUMYyFN1vFGSoD8XIrFbiPPrkBtbTlpVgG9eDJ6SS2GJw8xAiiHE4UJidmXPlV3dmcqBbTmCbjrFb54b6dokZZJYYFW+HjKiaMnPJZpWtddAekRe5vl1iPcUR1ajNo7z45HtNlVirkqYYwHWciR8y5bMrkBtevXnUBisQ0jl2tdjc2VVH3KoCj7hRe3NoCaUOGdrRwpdwFP0cax8gzfZve+tybC9qj6702gCYgqzSYAJiCtL3k8gn9afGlZrWlbyeQT+tPjSs1rp+53SsncjLX6w/S1XjcjFxLhZFeREJlJszKDbLHrYkaaGpSaLBOxZ5MMzHmSYyT1aknsFZlXtRAcMh1BDty6m+vqU6xbeMxdB0aehaT4HgPtYT+V/el4HgPtYT+V/es2pU5fp1BPybafWT3WrSfA8B9rCfyv70vA8B9rCfyv71m1KiX6dQR5NtPrB7rVpPgeA+1hP5X96XgeA+1hP5X96zalRL9OoI8m2n1g91q0nwPAfawn8r+9MYzAYIgZWwt863/djS+t7MLi3VWe0qJfp1BA3OtPrB7rVdI8JCUynwVSFTXNExJ6ObpZhyOYctRY9ZA9w+EhXMLYS15SpPCYm7y5VtnFujwiNeRI0tpSqVOXadS6cAr/AMx7oV1EMV75cGCVW+sRAb6a+UZxmFxFr0SQ9zysOpYog2i4Nl15cIEdKIaXfXotKeQ/djtsaRSol2nUjgNefTHuj/VfsJhsMWIk8DCgCzDhC5sL6ZjYXv1n7raisIspKrhGOthaJdQZOeZ9QcqC+nje6l0qJdp1IFgrz6c90K8yQwjkMG15COUQyoJLZiTJqTGc2g0yntAp3GbMwRePK2Gy5zns0YsvDkA0zfbK8uux6qoNKiX6dQSO59oPLnujbBXs4bCpATfCl1ZzlPCJZc5IUHNzKaDsJFe42LDKIgpwZZ2KsQsZC/RyPe2YWGdVGp66oZpUS7TqCQ3PtH857o2wV4SGEkgjBqOhY/RMObBzo4uAApHLn9wfw8GFOfOMILeIPortz/zege+qBSol+nUmbBaDy57oVsn2ZGIyobDsVSVFIaEF7xsySE5rghgiX53ueWtTvgeA+1hP5X96zalSl+nUEnbn2g5K5H9QtJ8DwH2sJ/K/vS8DwH2sJ/K/vWbUqJfp1BR8m2n1k91q0nwPAfawn8r+9LwPAfawn8r+9ZtSol+nUEeTbT6ye61aT4HgPtYT+V/el4HgPtYT+V/es2pUS/TqCPJtp9YPdatE3kxsPgUyrNG7HLYK6knppyAOvKs7vSrygAiSVbsNjNla4F14uMkkAZgM3Qv/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9" name="AutoShape 10" descr="data:image/jpeg;base64,/9j/4AAQSkZJRgABAQAAAQABAAD/2wCEAAkGBhISEBUUEhQVFRUUFhUaFxgYFxsXFxQZGRwYFRoVFxgXHCceGBkjGhUYIC8gJCcpLC0sFx4xNzEsNSYrLCkBCQoKDgwOGg8PGi4kHyUqLy8sLSwpKSksLCosKS0sLCw0LC0sLCwsLC8sLSwsLSwsLCwsLCksLCksLCwsLCwsLP/AABEIAMoA+QMBIgACEQEDEQH/xAAbAAABBQEBAAAAAAAAAAAAAAAEAAMFBgcCAf/EAEsQAAIBAgMEBAkJBgYBAgcAAAECAwARBBIhBQYTMSJBUfAUMjRTYXFzkbIVFiNCUoGT0tMHM6GjwdFDYnKCkrEkg8I1VHSis8Px/8QAGgEAAgMBAQAAAAAAAAAAAAAAAAECBAUDBv/EAD4RAAEDAQMFCwsFAAMAAAAAAAEAAhEDBBIhMUFRofAFExQyQ1Jxc4GSwRUiM1RhcpGxssLSI0JTgtFE4fH/2gAMAwEAAhEDEQA/AITdfdiHEwNJI0ilZCvRKgWyoetSb3Y1K/MXCedm96/p0txfI5PbH4YqrG1tqzLPKBLIAHcAByAACdBrXo2tmSScquU6de1V6wFZzQ10ACIiB7DpVn+YuE85N71/TpfMXCecm96/p0/jIUgdYOFisQxwpl46zyDOShfOFDBOCpPbfQankWMXuniFKBMbLIXnii0VwRxIfCA/jm9l5j+IriKtPOTq/wAQLPUz2h4+H+JfMXCecm96/p0vmLhPOze9f064j3alMpQ49wPBY8SrAF80bNkPiSFbg28VmBvoakdhbrOuIZcViHdeLPCiq0oztEnEMmZG6Glui3PX0Gg1aQGU7diDQeBPCX6vxQPzFwnnZvev6dL5i4Tzk3vX9Oo/FbIxKYPwjwtiwigmaO79GOdikZD3szXGq2FtdTapzY0Ec0Wz1ZJi+M8IR5ExEuaMxME4oUsU67kEWpmpTAmTqTdZqgEi0PPa3p0IP5i4Tzk3vX9Ol8xcJ52b3r+nXkuxHMcLJjHCCDFSzS3ka6wy8MlY82upAFiAQL1zit1sTGmILY0loOIcisSWVESUMQzqwusi3srZdbmgVaWk7diBZ3+sv1fiu/mLhPOTe9f06XzFwnnZ/ev6dMbG2NJicLCyYqUTS4iSNszMEjSOMysRr0my2P3gaWJpvZeGYbSw8D4g4iKYxklJjykBFmMTkK6nqViNBqQad+niJOG2hSNlqYjhD5E6M39UX8xcJ5yb3r+nS+YuE85N71/TrptjvNHh+FM8RIx7TO0rkFMO6gGzvlBs1uajrJFqbwm7ckhlA2iSISpZkvIgiaMyiYsstgBlKka2NtSCCY77S0nbsUeDvz2l+ro5q6+YuE85N71/TpfMXCedm96/p0HtbYeJhwgxIxUjC8d0JKMBICytbOSNByYL6LjWvV2RiFwq4psS7AeDu8JZlJjmcotir5rEqdSqgi+Um1S3ynEyduxS4K+J4S/LGbL3UX8xcJ52b3r+nS+YuE87N71/TpyDCr8tyYQtKYbyqo40t0KxmQG4bM2q2sb86Zh3XnYqfD24Ui4YxvaQs5xLMkatGGugzI12JtytfWy3ynnJyTtgo8GqDLaHjAHNn/quvmLhPOTe9f06XzFwnnZvev6dcwbrzNwV8PYSTtKqpaQ2MDMs/SBsQoQleWbQac6Ix2wy7RtFimhhGDgmkkaRgGMsjxhwJpBlByg2LWHVckXW+0tJ27EuDv8AWX6vxTPzFwnnJvev6dL5i4Tzs3vX9Oo7ZmAnaedXxR4eEu0jKzyCQBwgCCNsxDX5jVR6amdsbsyeEYjh4vgRJMIYhJMbF+CJrM0kgNtQLjOdfFsCaZqUwYJO3YpOs1Rpg2l+r8UP8xcJ5yb3r+nS+YuE85N71/ToDbCSGXBJA8qHE4bDuwEkj9OR3QsAWJ+qNB2UZit1sRG/SxrcIQSTM92ZlWNuGyhEdgxzEcmta97WsXvlPOTt2I4LUgTaX49H4rv5i4Tzs3vX9Ol8xcJ5yb3r+nTA3dxBjmdcZKREkrpmV4+KsSRyPZZGDj95a4QjTUi4pyXdyVUikGOkZX8ELCzqyx4osFYXcgsCh0//AJS3ylpO3Yjgz/WX6vxXfzFwnnZvev6dL5i4Tzs/vX9OjhsiNJ0XizSp8peCsGklRgpTxbq+pB1zC1yOzSoyfd3EmCadMTIoQyFY2Yi6LKYdGL36uZW3+a96Qq0znOr/ABRFnqH/AJD9X4p35i4Tzs3vX9Ol8xcJ52b3r+nRuJ3Wk4ccKYlziPDDDJJmlVQBCZ2XKWIaw5FQM2lVfbWHxMBQpiJZYpIklVxnWyOSoLqSchzKRzsdNeoNtSm4wCduxSZZajzAtL9X4o/be5+Hiw0ksbykplsGK21ZV1sgPJqp1aXvJ5BP60+NKzWuwEEj2qzuS+o5tVtRxddfAJyxAPir5uL5HJ7Y/DHVP2z5RL7R/wDs1cNxfI5PbH4Y6p22T/5EvtH+I0NyHp/xR3N9PaPfPyakNsT8LhcaXheb4jcP1ZL5bfdTg3hxeUL4TPlXLlHFey5fFsM2lursqPorZeNEM8cpQOI3Ryh5NlIbKfXakWiMi2C1sZE+d5sWb/8AlYjUWP0z6jsPS5a8vTXibx4sMzDEzhnILETOCxACgsc2pCgC56gKth/aBFxG6eMIZXAkLRceAvIshWE28QhApzHla1gLF+L9o2HMciNHOqzSYlmRShjVZkKZVBYXsbORa2ZnNV7zuYqt938e3wVZxWCxvg68SQ8JkMyxviF8Qm3EETPfUsbaXOtBLvBihHwxiJxHly5BK+TLyy5b2y20tVpn35gaJkJxRvgRhrEqULg34xGbU9V+dr0Nvfvdh8Xh0jjSZWjkzKZGz2UoFKZmdm5gHqB7AaGucTDmoY55IDmZ1XY9vYlcmXETDhC0dpXHDFrWSx6IsALCvYdq4h7xieQLK3TDSlUZnsC0hZsuthdm6hryq5L+0iHNhjwnQQvGxVLWTJG0ZWIl9Fa4BFl6Ja9zUFvVt+DGTQP9NZEEchbKXZA7MGXU3fK5GumgqTXEmCyFJrnEwWQiYt0NpRsIkcKRLoiYlBlm4bPfKr9GThgm/O1V07ZnMom40vFA0k4jZwLEWDXuBYkW9NXbE784F8emNKYkurcrRABOG6ZBZtTmfNmOvVytQW5O1IoYMbed4lIiMYWREnbI5a6K3RL5Rb77VAPeAS5upc21Hhpc9ujNGU46VDT4rHDDx4hsRKYzI4jbjklZNcxtmujEMTfS4f01HSbUmLOzSyFpBlcl2u66dFyTdhoND2Crkm/+GDo/Ae4xc85XohVEqGMZCDfOOi+otmLctCHsL+0iFXdv/IBdsIehlXNwGDMXu5JZ16BJLEqoBNMPeP2Jh7xye0qkvtnENHwmnlMdlHDMjFLLqoyk2sLCwtpau4t4MSqhFxEyqtgFErhRY3AABsLHWrSd9cL4JPhxHN9KMRluQUBkkMkZyZ8q5RYHKt9CQdaMk/aamYkNirDwIrdluDAx417PpxUsD26g6U77uYpGo7+Pb4KjjbOI4hlE8vEYWaTiNnYWAsXvciyjS/UOyiMFtXGSTWimxDTS2S6yvnfsUnNcjXr0FWaffzDnDywpHIgdpyDZdeLJxQ5AayyITZTZj0FsV1FF439pUDTRyhcQTHiVlAYronCWB41IY2BylrciWN+dIvdzEjUf/GqQ+1sQuRDNKOCegOI1oiNOhrZezSujvFiswc4mfMoIDcV8wDWJAOa4BIFx12FWTGb9RPg5IBG924ou1iHzymVZn6WkoB1OUm40YDSudm72PFsp04p4uYxwASnPHHIAZSyAiyjhgK2tjIbcqleMYtzqV50SWZ42wUFsVMVLM5w8jibJI7MJcjso6T9IsCx6yL3NieqnoMfjXAdcVJmnkEVjiCHcgAAtdtEGYDMxtr66mN2N9YMPh1ikWYZfCA3CKZZeMoUPIGtd0tYej3UfszfaKTwSEAQcN8MWZiFijENzIyMW6JdMy2Ci+cglr1B7ngnzcFB73gnzMFScTtOdmXPNIxhNkJkLcO1rcM3OXxRbL2Ci8dtTHRyIZZsQsgXMhaV8yrIA1x0rrmFieVWT57YUQYmErM3HOL6QN0PFkzxuEdwFsAPq3676kU/B+0yMSF2SXM0WGBa4Zg0WbOnjjNG2bNqfGJJU3tTvu5iN8f8Axqt7PxWPkjmkjxEwWMq0p8IK/vCIw5u4J6gW6ha9N7ZxmOhkfDzzzZlyBlMzOtgA6jRiCBmBHYTT2yttwJFjEkVx4UFCiMLljAfiW1I00AsByvVkH7R8Ms07rFIOM8b3IUscsQhMTgMAY7DMLlhdm6PKhxcHYNnYJuL2uMMkf+f9qm/ObF//ADWI53/fPztbN43O2l6bO38TlZDiJsrZ8y8V8rZ7l8wvY5iSTfnc3qy4T9oFoII5OMxR4xMVlK8SCJndEXW4YGTU6EiNRfnUjJ+0bD8UyqMSrnCvBfoHpZs6SnO5JK3NsxNqC5w/YgvcOT2+Cpcm8GKYANiJyFKkAyuQCvikAnQi2h6q9O35ysweRpDOio7OzOxVWDgatbmo1INhe1rmgZ52dmdyWZiWYnUsSbkn0kmuKsXRoVq43QtL3k8gn9afGlZrWlbyeQT+tPjSs1qX7ndKx9yMtfrD9LVfNxfIpPbH4Yq1PB7LhMUZMUZJjjJJRSSSoJJNudZZuL5FJ7Y/DFWt4H9zH7OP4RWdbD5g94/ILLJ/VrdYfpauPkiHzMX4a/lpfJMPmYvw1/LRVKsySiShfkiHzMX4a/lpfJEPmYvw1/LRVqVqJKJKF+SIfMxfhr+Wl8kw+Zi/DX8tFWofF7QiitxJETN4uZgCx7FB1J9VElElc/JEPmYvw1/LS+SIfMxfhr+WofaW+UcZUJG8hdgo6JW4uAxVcpkfKDmuFy/5tRUnsnavHDsI3RVcqpfL9Jbmy5Seje416waV5PFdtsuEW+hjJJsBw11Pu9H8KDwQ2fJLwmjV5MzqU8GZUVowrMGJjAIAdOkxsbiw1qcwKgyt6EW3ozFs3wr7hQWM3VWV8UzPYYqJYjlUBlCgi+a+pOY305BR1UnOdmXWlcM74SNHTOx7IUh8j4a1+DDb2af2rz5Iw3mYf+Cf2qM+Z6eC8DOLcXi/u14ebPxMnC5cK/1b/ffWhn3EGfMJRbhNFlMSlQjIsZUKCBboBrW9F7Wsrz9GtTDaZmX6cx7PipqTZmFAJMMNgCT9Gp0Gp0A1pv5FwcqqeBEbgMv0YVhcc+QZTY/xqux7iwRkgTQqbFSDEnIwrAykZuRy57favzp3D7iRs4kE6lgqoWjQK+UQthyM4YkEq979qg1G+/RrXQ06I5Q90/BScuxIk14UTJ9rhpdf9VlsRfrHLrHM0vkmHzMX4a/lond/d5cLG6Ahg7XIChEHRVLKg0Fwtz2kk9dRW3Jymz53RiGTDTMrA63WNirX7dAb10DjGKqvgOhpkIz5Jh8zF+Gv5aXyTD5mL8Nfy15gpzcxubuoBBIA4i8g+gtfqYDkeoBloLE4l3mhKMViWYqbW+mPDlzA6eIpA9bA9QGZyVCSjvkiHzMX4a/lpfJEPmYvw1/LT0WIRiwVlYo2VgCDlawbK1uRsymx6iO2nLUSUSUL8kw+Zi/DX8tL5Jh8zF+Gv5aKpUSUSUL8kw+Zi/DX8tL5Jh8zF+Gv5ajYo2nnxFpHQ4eeNEyscpXhQTsHj8V83FZbkEgWsQRepiCdHUMjKynkykEH1Ec6JKJKZ+SIfMxfhr+Wl8kQ+Zi/DX8tFUqJKJKF+SIfMxfhr+WnINkQZh9DF+Gv5aetTmH8YUSUSVlG8/kM/rX40rNK0vefyHEetfjSs0r0Y4zunwWpuRy3Wfa1XzcXyKT2x+GKtbwJ+hj9nH8K+msk3F8ik9sfhirXMD+5j9nH8K1nWziD3j8gso+lrdYfpanr9+5pX79zTOKxaxrmblp1E86aG1EKZlN/Rre55CxrNumJUS9oMEou/fuajNtbbWAKAM8slxHHe17WzOx+rGtxdvSALllBak2rJzsPVr/3VO3nh0xE7PKxddFLAKo0CouRQ2QE+KSQbm97mh9OpdJakytTLgCh8V+1DECSSACJm6NpVDKBqcwRCZM5sDY8gdSGA1M2Xtlnu0ccLE+OxxDM5P8AnbhXuOw8vRTO7CLO80jRjJNDAFBFw6I0wJykcszeq2U9lFYHZCyRRyxELnCuqyLxQoPSBUkh1NiPrEDqFZ7zWLBdOMZ1qRSDiIRcuNntccJO3RpPd0k1qtT7zYnDHPE0hVWL8NgscQFukliAwVte2xN6sj4afUFEIOl1kYH3FBb7mquY3dWaR0iRFzyZspeQyFAo6UpzXbKt1GnW6jS96q0eE3vP8FYbvH7ta1TD4jMqSx9agi/JlYA5T2X016iBz5GUw2LV+VwRa6nmL/wI9I00NQ8bpCiR3ICqqroeQFhry6u2isJiVW7XzM1hlTpZQL2BYdEHUk6+jW1zsrGUXLsvH3ktLe8lxaXKGj4mbIo4R4TCOy5rnl1XJpvA7N2ks0TSSq6rwRKA+j2R1lYLk06bRkDTxDyvUwHk55yCeYFiB6BmXq+69deES/aX70P9GFQue1WuEugi6MfYoaXdh2mxsjRxtxbGBSVIziIRZ2JjLI2h1BIsx0vUhurs18PBklSNCoW7KwOfKirmchEGlso08VVub0QZpD9e3+lQPiBpsxXN2ux59Ik2PaAdAfUBQGAGVF9pe9tw5MNQgJ/E43OMqeKebdo7E7f9Xp0ueUNvX/8AD8X/APTYj/8AG3pqVJoTamD8Iw8sQawljkjzDXLnUpe3Xa97VNV0sfs8SqBmdCDcMhCsAdGW+ujLcHr6xZgCGcbEqHDKoCqsoAA0AAilAAF9ABUiKZxOFzmM3tw3zcufRZbejx7/AHUIXGDxOYyCwGSTKLdfRRrnXn0v4UIMdNJJKsQjAhcI2ckl2KJLYFW+jFpF1IYnXS1iZKOELewtmNzz1NgL+4D3UNidkxSNmZLkgBtWAcC9g4UgONTo1+dCECu2JCGlCpwVlaLKSeIcsnAZ73yjphrJYkgDUE2Hi7Ym8crGIxiDDYEl2+m8HD3uAtjqRrcdY5UedkxGTiZBmJDHnYsLAOVvlLgAWYi+g10p3wFMuXKLZ89urPn4ub15+l66EKJ2UJvCMVrHl8IS+jXtwMPyOa17W++nodsM4RY1XOUzvdsqRKSVBPMkkq1h15GuRbUrA4VkknY2tJKrLa/IRRR69hzRt91qT7GhNroNBltdrFbk5WANnW5Js1xqaEKLwe3Z5IoiqRl5Zpo7nMihI+KVlC3LaiNTlv8AW5jmCDtKYRljwgUZ1Y9I5mDZECJe92uNMx1IGvOpJcGgIIUXDMw56M18zes5m99czbOjdcrLpmz6Fh0telcEG+poQgjtOXoxlUEoiWSZi/0MINxz8Z7sr20GiMSV0Bf3V2m2IiWRwA3EmXQEA8OSSINlYkrcIDlJNr26q9bYsJYMUuQqrcljmVSWUPr0wpZiM17FiRzo3AYdUICKFBZ2IH2nZnZvWWYk+k0IWWbz+Q4j1r8aVmlaXvP5DiPWvxpWaV6QcZ3T4LV3I5brPtar5uL5FJ7Y/DFWt4EfRR+zj+FfRWSbi+RSe2PwxVreB/dR+zj+FazrZxB7x+QWUfS1usP0tXWJwqyKVYXB73GnOomXAOn1c9uTAC/3j+1TffvrS799azg4hc30w5QUWBdzqpUdrC38LU9tLdyKZMjKrqbXVhcNY3107Ry5VL9++tLv31pl5KQpNGVQM277HKylUeMELpcFTa8bWGinKDcagqDraxi9lwywQpFLDKDEoQMqmZXVQFVw0Sm1wBcMFN76WsauN+/c1VP2kbUaHCoEYqZZlQlTY5QryEXB0vw7H0E1AtvFWaDTeDG50QkUz6RxFf8ANKMij/YRnJ9FgD2ipbZuyVhubl5Gtmc8zbkoFrKgubKO25uSSaxuttjIyKxJjmsBck8OTqAudFcaW0AYDrapTa21pTI8UOmTKGIy8Qlhm6Oe6hQCOlZrkkaZblXQ1SqNcHFhVh799KXfvpVLgxRkDmM4ziKWU5S7AOB1FicOeY56dtrEC24Ivw04uXiZVz5fFz2GbLfW172oBlcyIT9u/cVFbW3gSBgli8jC4Redu0m2g0qV799aqW8uCaOfwkAsjKFe2pjtazf6dK602hzoKr13OayWpnaG25pND9EvYrXJ9bAcvQKj4dsSxtdXb1E3HuNNT4tW1BBr3BbMlm/drcdugX3k1ca1oGOCxH1Kjn+aSSpGbeiWQBco1I9F6tWy4iE169e+lVI7rYhdRa/oI0/jVr2RHIsdpTc+vX/uuNcMgXFesm+3zvoKOt37ilbv3FLv31prE4pI1zOwVQQLkgasQqjnqSxAA5kkCqq007bv3FK3fuKEG1YchfOMobKe0Np0MvjZtR0bX1FAzbdQYuJA/QaGZiMpsWzYfIb2voHfr69eqwhTNu/cUrd+4qP2vtlIF5qZCCVQsASAQGcgXbhrcFiAbesgUbG11BuDoNRoD6RroKELu3fuKVu/cUBhtvYeQApKjAoXBB0ZBa7KeTAXF7XtcXok4tAwUsLsrMBcaquUM3PkM63/ANQoQnrd+4pW79xQUe2YGVmEiZUXOxJygJqeJdrdCwPS5ac6Gx23YwI8r2zSKD0Ty1JBBGmlvfQhS1u/cU5hx0h3/pQcu0IlQOzqqtYAk2zE8gAdST2c6e2ZjElyvGwZbsLjtUlGBB1BDKQR1EGhCy7efyHEetfjSs0rS95/IcR61+NKzSvSDjO6fBau5HLdZ9rVfNxfIpPbH4Yq1zAn6GP2cfwisj3F8ik9sfhirXMD+5j9nH8I9FZ1s4g94/ILKPpa3WH6Wp69K9C7RxZjS4FySAOwek+6htm7Xzr09DcAaMM1wD4pGYHXkeWnbWIbTTFXeicYlTuG7ezKUvXhal376VHbexMSxFJlLpKHQqATmBRiwPrVSPSSANSKsKCh9o7TeeYCMk4dVBLq7RqzXJbpDpOAoW2U5TdrnQCqbvztAmLDxksymWWWMsSx4YVY1JLG5DO8hU/ZAq0TbSwihrpPM8Ya0ZzOjOuhjuBkYhhbM91uOdUnE4WfHynEvY8QDLY9BUHiop6wLnXrJJ0vanRguklaNjp3ng5AMcVIbEfiYdkJOnIjmOwg9RBsQfRV+2QY8Zh0eeON3W6vmQNZ1OViA17AkZh6GFUbZGyTAblhYjUdxU1urtuOGfERuSFYRSghWa7Nnja+RTl0hTna+vYa6VAIlFvumpeYZV4jjCgBQAByAFgPUByrqq1tPbJmKpDxFjOfPKOjfLZRGh0cXJY5gOSaHW9BwY7gzAozZFWR5wSzKsSo5Dtm5NnCgEanpcwCRRNobvgYMVSFMlt5XKvDQWx8Y0kQLgBwSrW5F16L27AHDC3oo3v30qyuaCOxMPmzcGO/blFGKthYaCve/fSl376UyScqQaBkCVKl376Uu/fSkmvb1H7a2aZowASCrq46bx3tcFS8bB1uGOo5G2hGhP799KXfvpQhV+Pd91jYgDi8QOhOImcxkIYswmmDknKzi2QLZrEcyTMTg8RnikRo2dYpI3zhlBLmJuIoW/IxHoaXzeMLaynfvpS799KEKDxexZZBNGWQJMTnfpGSRCpUQ25Io5XBbo5rAFswmcPHZVU62AB7Dpau+/fSl376UIVX3d2dJLhMLnyLEmHXIELFmzRcIMbgBAEd+iM1yQbi1iVPsGWdSs7Kv/jTYe8ZY5hNww0pDAFCOELKCfGOp0qdVLCwFgOQHV/CmnxsamxkQEdRYA+40IUHDu0SztItyYZYxfFYqQnOUJIeR/oQTGvihm0BDaanDBz8FMzK8qSZ+kxykXayF1QHRWtmyX0FxUmjgi4IIPWNR/1XvfvpQhQ7YDE8biZoSTGEBs14DmdmMYN8+ZTGDcrrCDyOUG7tbM8HjEd72lnYHXlJLJKLknVgHAJ6yCaL799Kcw/jDv8A0oQso3n8hxHrX40rNK0vefyHEetfjSs0r0g4zunwWruRy3Wfa1XzcXyKT2x+GKtbwP7qP2cfwrWSbi+RSe2PwxVreBP0Mfs4/hX01nWziD3j8gso+lrdYfpaup40YZXCkHqNqrWxtmSO8hccJFdlXlncKSMwvyBte51NzbTnPYtul93frpsHv3NYVQNLpIUjTvRjhoRsUYUADkPTf+JrmaFGFmCkem2npoa/fuaHnTv3NT32MymKftUHtbZcKTsjAcLEKxCnkXJbipflqCHC89XtoNAH2YxN8ykj/EIKO+gHTERSMsMujlCbfxmsXh1dSrKGB5gi4P3GomTYuHH+DF/wWq91weXMdEq01giDipDZW6mFxEMcrGVg6hgOMQvrVogmZDzB6wQeupDGbt4SKJ3jw8KuFNmWNcwOvSLDpNa9zrfnbWpfBMTGl+eVf+h6aePfver8yMVSJKqGxtmvOLO7xrGFB6LcRyANS0yDQ2N7KSb3up0qwQ7CgVMgXTMHN2JLOOTOxN3IsLXvbKtuQsXDAqCyKqjsUAD16U5fv3NcmUmU+KE3PLsqaghVECqAFUaej7z/AN1FS71wC4W7EctLA+omhts7uyM7SQvbOLOpYgHSx1v19hpnZO6RDZp7W6lUnX1m4/hVwMphskrOfVrl9xrY9uZTWztrpLpyPZpr6jR9RuF2HHG4ZS+nIEi396kr9+5rk6JwVqnfjz8qVKhsbtFIgM5N2NlABZmPoVbk26zyA1NhTOC2wJHyFJI2sSofL0wtgSpR2H1hobHXlUJC6wj6VK/fuaV+/c00kqVK/fuaXfvrQhKlUBvHtR4pIxnSOMrIS7y8BSwy2XiGN1BsWOXQmxIuFavNnviJWhEk2UcKRm4djxbOqxtnZFt0Dc5UAJOnRGohWCo7Z0CFprqp+mbmB9lKd2NMzYeJnJZii5ibAsbakgWAJ56ACvNmHWb2zfCnpoQmcXsVReTDhYpuYKgKshHJJQBZ1NrXIJUG4INEYHaAlWNlVgskYkBIAC3sQja3D9LlbqNdbQx4hjLEFjyRBbNI/wBWNbm2Y+nQak2AJqJd5cPEqBszR4RicqlrupQF1QHM3NiEHPlQhT9OYfxhVVO1SeL4PilljWBy8zPGVw8i5Ct3C5QWRnYhgQvDU5bNrN7u4pZI1dWdgzNYuVY6EqbMhKst1JBBIN+dqELN95/IcR61+NKzStL3n8hxHrX40rNK9IOM7p8Fq7kct1n2tV83F8ik9sfhirXMD+5j9nH8K1ke4vkUntj8MVa3gf3Mfs4/hFZ1s4g94/ILKPpa3WH6WpjEnpGuBXMjXZvWe/KkO/e1YLsqsDInRXMq0h372rq1RTUfKlBzJUlOnfuKjMZgwzKSTZdcumUsDcMdLmxGgvb10wuzSrHFMiZIy65yvRW/SYAakLzIomgdlYJEjBVVUvZmIUAue1iB0j1XNG1bGRUTlXtKo/H7WWNggVpHIvlUL0VvbMxYgAX5C9zY2BsbRc+8kgcjhiJepnUyB+3WM5U56XNzrpSLgEw0nIrJSqv4LekNfMoYAnpQNxgOwMoUOrG/LKQO2i13jg+sXjA5tJE6IPW7KFH3mneCC0hSteUHLtiBTYyLewNh0iAeROUGwNj7qa+cOG5CZCfsg5m/4gZj7qJShAYNs7ySm5JkkRb/AFUjYxhRpyLIWPaW9As7hdcYoPVC5QfauyBz/tAT/maj9kbQVpZosrIVkd1DrlLJIeJnH+5zcGxFxcC4qRxGEVwLkgqbqymzIeV1NuwkWNwQbEEaVXmHSVZiWQFN0qh8JtGRZFjmswe4SQC12F2ySLawbKLhhobNougMvVgEHEKsQRlXtKo7F7fw0blHmjDgXyAhpLcr5FBa33UBJvhHpkjme/XlVLesSlW/hUoJyKBe1uUqwUqrLbzzE9GGML2tKS3/ABEVv/upNt3EHlwV9aM3/vFO4VDfmaVZqBOx0zMwMoLnM2WWRRewFwoaw0A5VDptfE9bwH/0XH/7aP2XtN3kZHCaIGBUEX1KkEEnlp76RBCk2o1xgIrDbIiR84Us9iA7u8jgNa6q0hJVTlFwLA2FG15alakpr2nMP4wpq1OYcdIUIWUbz+Q4j1r8aVmlaXvP5DiPWvxpWaV6QcZ3T4LV3I5brPtar5uL5FJ7Y/DFWt4H91H7OP4V9NZJuL5FJ7Y/DFWs4Z7QIeyJPgFZ1t4g94/ILKPpa3WH6WqNSS5PpJ786fB79zQMTUYhrAKtkJ1T37muge/c1wDXYpKK5lHfuaAlXv3NSRqG29H9H9Yg6cNf8UnkhNrhe06aXubXoCk0wjtgbXWS6LYhQGVgbhkZUYMey5dgAL6JfS9qY2vjJHlkgSQRARqSVF5DxMwDA5uivQYA2vcHUWp7YGzFR5Zdc8mQNqcoyi3RX6t/6CjdobKWWxuyOviuvMA81IIIZTbkR6RY2NWsS3BcMA/FVX5MCc4Ecn/EhAilv2m7gjq1DknsFdrMVPSmnjPIcRIsmugBdUtfXlnBNS0mCxCfVWUdqHI//Bzl+/P91Dvj4xdZLx30IlUoDfqBcBW+4muBBGUK0HNOQoXEQuxAdIndfFdZGib7rXdOWoBII59lMYl5kKonEWR7hLus0VxzaTNaQIL3JFuoXuQDIx7Jgy6QxZeq0a2/6pQ7IRHZ0ul0CALyTUksoN1BPR6rdAc6Uogp7Z+BWFMq9ZLMdAXZtWc20uT9w0A0ApvaeIKcN72RJPpdTbIyslzY8g7ITfQAE9VJsDIPFme/YwVlPrACt7mFNYPAMrDNGrWvZzNJIQCLGyyg5b3IsGPrpIKdTZx4xkLC+ckWGuQxrHkJvp01z6dgqR799aFweB4ZsrNktoh1Vf8ASSMwHVlvYaWAopjSKio7a2GEgRSoYCRSQbEAAE3IJ6ja3YbHqvXLYcgZVmmUa/4hY/cXLEfcdKLeSmHkHbSvEZF0DQcqp+I3bw+DeN4Q95HZGLOWuGVpLm555oxrz1NGLN37mn96JRwk1FxKnX6GX+tRSYitWyEvZjpXnd1GhlYXdCk1m79zTyz9+5qMSanVmqyWrObUUms3fuaI2XPbGQktYOk0dvtMckoPPqWF/fUSs1eyYzJlk5cJ0ck9Sg9P+WXH31yezAq1Rqw8LQ+/fWlfv3NKvaqLZXl+/c05h/GHf+tcV3h/GFCFlG8/kOI9a/GlZpWl7z+Q4j1r8aVmlekHGd0+C1dyOW6z7Wq+bi+RSe2PwxVqha2FX2KfxVR2Vle4vkUntj8MVabjGthE9KQ/9Kf6Vm270fafkFmDGtW6w/S1R0Z79xRcTd+4qPjaiomrDVxwRw797V0O/e1NIwpwGoLknB372pnEWAJJAABJJ0AA1uTblTgNCYjCtK1nsIlIOW9zKRqM/YgP1eu2umhAhN7tzuSzNmyysWRWFii2VVFiAVJC5yDqC5HVU/376VCTRgnUsB1lWytbloQbj7qlsNEEQKCSByLMXJ9bMST95qxTMhc6gxlO279xSK9+4pUq6rkgJNgQG5EaqTzKXjY/7o7GmTsJh+7mkA+y4WRfvJUOf+VStKkQCmHEZFDfJ+JHXC//ADi/o9eLhsV1pAP/AFnP8OAKmqVR3tqnvjlErsudvGlVB2Rrdv8AnICLf7Pvp4bvwfWQSHtlvKfuz3t6hapClTDQFEuJQZ2Lh/MQ/hp+Wql+0bY0IhgyxRj/AMjWyKLjhTdi9tqvNVnf1LwReidf4pIP612pccdK41eIehZXPhER4yFUHP1KB9Vj2eipNMRQ+3FAMf8ArJ9ysP8A3ChUnrVIxKySLzQVMJiKITEd+4qFSen0xFRIXB1NTST9+4pxiGBU8iCD6jp2VEQYjMwRQWc6hVBZiLgXyrc2uRc8h11YsBunjHsWVIh/ncFx/tjzAj/cK5Pc1uUobQqHiBXPd/EmTCQO3jNEmb/VYBurtBqQt37igNhbOMGHSJmDFc1yBYHMzNoCTyzW+6j6zSvQCYxSt37inMP4w7/0punMP4woTWUbz+Q4j1r8aVmlaXvP5DiPWvxpWaV6QcZ3T4LV3I5brPtar5uL5FJ7Y/DFWi7Ve2GgHasf8EFZ1uL5FJ7Y/DFRO8e7c0n0kE0sjO0arGhHDjYixRm4l4yFQMSyqvTFiapWmmKjIJjE/IKlQaHWitJj9Q/S1TvgbEgltLtca9IElhf0rZbdWh7aJwkExiAlYZ8xJI0GW5yjLrfo2uLjUkgjS1Bm3flCTFJ5XKLhmhysCuIE0nAuCrnL07gDXlrUXtfCYvDZeJKSGLgFJs4zIQHQlW0ZSQCPT11RbYr2AfqWg2zteYDlrKYTEkC0wU51JIS4KALmQAnS7KTfsYgWNiCEw+I4jfSfRgplFunbp57nUHXJbTkD21k+08DiExvgsE00jNwsl2KluIiSa9Kwtn53tpej5t2sWXiWDEPLngErtxfo0u7R6OrEMCy6devIWNomwjCXjH2KBsrcDfy4rWMJEyoA7Fmtqe0+gDkKfH39/vrFdjYCeTEvBPiJ4nQ2ZRmcghsrsxLhFjQXZmLagaXJFD4LC4qYycPEHhxuF4jzmNGLEhApdubBSR6Brajyfjx9SfBRiL2xW1Y1wilm0VRcmmNiTYljlckABHAaPnG+a0ZKtZZkK5WsWBsD9ay5Ku7e0JAlnz5jEQOOCVDn6KUgtorEXU+rtFOLu5tLNKiyszQqGdVnNxcF7WvcHKpOtuznpUmWJrf3hRdZWkRfC3S1KsB2hgsdDFFLJOwWbLk+mYmzDMG58rWuRe1wOdGPu9tAOqeEAszZVAxBJb6NZrqL3YZHU6X8YV04KOeFDgTeeFuWtLX01gMGA2g2KbC8WQSpmzAzGwtqbEN0tLcr/wDde4HZ20JcRJh1kkEsQYuDM3RykKdQTfVhy7b8tafBBzgnwEc8aexb7SrCJNj48RGQTllAc2WdmZgkghbKAelZ2UafaFdR7C2i0nDWe7jPnC4nMYsmUMJMrHKQzBevU6UuCt54UeBN54W60vfWIwbv44LO2Inli4UWIdVMt2kaEBmsufVNQMwvzHPqbG7W1LxAySAzHKoMzAhshkCNroxVSR6raHSlwZvPCOBt54W5VB76RE4N2820bn0KrqWP/DNWK7RfFQ2zYrMbsCI8RxCpW175WNhra/XY9lSWM2bKXWJMVMxlwgnRXLdO6NI0RsxAORWsdQSLaXvUxZbpBvakP3PBbBfgZzJjefFg4gKP8NdfW9iR6wFU/wC6o9J6IwmxYvB1xGJmeNZpHRMkYlJK2LSvd1soLWsLsddKN2duYWx0+ElkYNCkjAxhTnyAMAM7KFzKdLnQnW3Orpc0TJVPyS1ojfMnsPah9nwSzNkhjeVuxBe3X0m8VBpzYgVe9ifszc2bFvlHmojr1+NL1aW0UCx+sao+OwYhwrS4bEz5VxCxZT9GLmLit4jkZgwZTa4NrgkUb82toMyrFiGkzQwykiZgo4ubJHctqxynXl6hrXB4Lhg6AurNzKYEl/xC2PZuyIcOmSGNUHXYaseV2N7sfSSTRdYHs7Z20JllZZXUQG0heZlyEZiQbnS2U6nTSnodhbSZkUSPmcgFeOS0RZDKolUNdC0algPRbnpVc2UZ3hWDYWjC+Fu1L31ieF3cxhYB8WVPhMeHKiYk3ZOIcpLAFrEALfnflag02LtIxCYSSiMsBcysCFL8PikZtEzaX+/lrS4M3nhLgbeeFvFOQeMKwh93tpiURcViSJTmWclVETcOTMQdCGsLWvdgKh9o4nGQStFLLMrobMOKx6rg3Daggg/fUhZA7I4KTbAHYNeFd95/IcR61+NKzStK3k8gn9afGlZrWsOM7p8FPcjl+sP0tV83F8ik9sfhioHeXevFR4p1jkyBODayRhrIuZVZ8uZ1BdjlYkdI6UduL5FJ7Y/DFVa3w8tl/wBnwJXO6HZRnPgudga11pr3hPnn5NS+duJswDIAyxrYRxqEWNjIgjAUZMrsWFrG+tDbU25NiMvFYEKXICoiDM5BdrIoBZiASatA3zw4mRgJBDqGgEEIEamFowEfNmktI2axyjr509DvjgRLMzxysJxGGBgiOiw8E6CUa8QB7kkakWB6VcgSDIYtEOLTIp7fBVTEbxTviFxGYLMmSzIqpbILLoosbAAajkLcqkMZvBjUWMyKio8VkUwRCOSLNnUZMmVlV9V00N7czeT+duDMMKSRvLwhg7q0UYDGFn4vSDkkPG6rqNeHrzNdYjfHDtk1l4iRSoJjh4c0bNMJQ6xcTIboWQnQjnrc0iSY8xBJMfpqubO2xOjSmNVbiDNIDCjrZW4mbKVKqoax0AAsOwV1DtfExAydHLiGL9OON0dkZumqupAKszWIHaO0VIYfeaFJ8a0aNFFiYZUjRFU5CxUqSLgKNGuF5ZtL2pzejeaDEwBUDiTiq+saKqjgpEyhlck/SIz+KPH6razxvRdyqeJdFzA5VHvvNi1VELAACIi8Ud2VOlEDdLui3uoNxr6qeXfzGgg8RbC1gYoiq2Qx2UFOj0GI05g1Nrvzh2cvJGWcx4ZCzwpICsaFZYcvFQZGbpZr63sV6IqG2Bt+KGJ1OaOQyhxIkMcxZApHBImboqGs1+ly9AqIEjFiiBIM01G4rb00kKQMy8NCpChEXVV4alioBYhbi5J5mnk3qxQCDiXEcLQqCiMvCbQoVZSGFgBrfRR2VYk3twGTDAwO3g7KdYozdeDwyC3E6REtpPFUHKLgG7HuHfXCgy5oz9IijMmHRGYhXUsS07WN2XU5xpe19aLxiLiV4xG9qt/OnE+ESYjOvFlUq54aWYHLe6Fcv1VPLmK7wm28VJi2ljAeeY2IESNmN1YkJlIB6AJIF+Z6zXuzp8PhsTh5GvMnDDSLlUlJGVhYAkq2VirC56gDY3AIxO2sO+MikPFEaxBJWRVjknYKys5VHAAe4VgHuVvrc1Mxmbm2C6EDMzNsF5i9uY+NZElzKGaZWLxKGDSlJnAcrdSWySaEc1I6qYl3mxQbO2QGRWzXgiAnWQgs0gyWlzFB0jfVdNb0btLbUUkGKJcu08mF4YKKhTgoQ7iNCVjjAYRqMxJHWbE1JYbfjD3VpEZnXD4aLM0KSBTEWMqheKt1kBXW48WxBFc803FzzTvar0O9uJVWUNGVYSggwxEBZf3iKMnRVrAlVsLivU3wxIkSTMhkTUOYoi5OXhgu2S7kLpqT76L3e3pTDvPnS8chzoqKoyyI6yIvSJyxEDIwuTY6a09tXebDTYAQ5H444bZzGgBe7mU5lcWDZriyDxdb8xIgXouKRaL0b32quT41nRUIQKpYjKiqenYkXUXI00HIdVSS70y5s7BS6QGGJgoQRKQY72QDMQjMovyzX1tRu1tvYWXZ8UCI6zRcI5jGljZSsi5w97MxDeLrlF7npUfBvhhF8FtFkEDQlgIFZhkUiULIZhn4pOuZRzublRQTI4unbtTcZHE07dqrezd4p4EyRsuXOHCvGkgWQCwkUSKcrgdY7K72dt3EJO7oQ8s4ZHzIspk4h1XK4N8x0t13tVpwu+uCWbiFHN4okY+DxZiY2clltKAuZSg1BHQFwbChsLvfhUjwyiMqITAWHBR2umspWQygEyjQ3QeMewUi4mfMUC8mf08qh9t7VxeUwYhFQMyPl4KRkZFEKFcqjKoVMotpb10zHvViQAMyECOOPK0UbrlizGO4ZSCy5jZudWaDfPAriRMY5D9GkZHAisQszOSQJBq0RCc7DKLhxoIbbO8UT4RYIARaSYtmhjUmNn4kaK4ZmXL1gW587DUbjALE2SYaaajdmbwz4csYWVS5uTw0JBswupZTl0ZuVudO/OzE9G7qctjrHGS5VDCpkJX6QqjFRmvb11J70bxYWeCFYI3R4mFi0aL0MijLmRzch1JsFUdLkOs2XfqFxFmjYHhtxW4cbZZ+GsUc0SEgEKVL5SR0nJ6hTOIm4mcRe3tRQ3lx2XwgkFPCEYOYoyqzJHlTLdbKRGBYD7INBPvLOVUMYyFN1vFGSoD8XIrFbiPPrkBtbTlpVgG9eDJ6SS2GJw8xAiiHE4UJidmXPlV3dmcqBbTmCbjrFb54b6dokZZJYYFW+HjKiaMnPJZpWtddAekRe5vl1iPcUR1ajNo7z45HtNlVirkqYYwHWciR8y5bMrkBtevXnUBisQ0jl2tdjc2VVH3KoCj7hRe3NoCaUOGdrRwpdwFP0cax8gzfZve+tybC9qj6702gCYgqzSYAJiCtL3k8gn9afGlZrWlbyeQT+tPjSs1rp+53SsncjLX6w/S1XjcjFxLhZFeREJlJszKDbLHrYkaaGpSaLBOxZ5MMzHmSYyT1aknsFZlXtRAcMh1BDty6m+vqU6xbeMxdB0aehaT4HgPtYT+V/el4HgPtYT+V/es2pU5fp1BPybafWT3WrSfA8B9rCfyv70vA8B9rCfyv71m1KiX6dQR5NtPrB7rVpPgeA+1hP5X96XgeA+1hP5X96zalRL9OoI8m2n1g91q0nwPAfawn8r+9MYzAYIgZWwt863/djS+t7MLi3VWe0qJfp1BA3OtPrB7rVdI8JCUynwVSFTXNExJ6ObpZhyOYctRY9ZA9w+EhXMLYS15SpPCYm7y5VtnFujwiNeRI0tpSqVOXadS6cAr/AMx7oV1EMV75cGCVW+sRAb6a+UZxmFxFr0SQ9zysOpYog2i4Nl15cIEdKIaXfXotKeQ/djtsaRSol2nUjgNefTHuj/VfsJhsMWIk8DCgCzDhC5sL6ZjYXv1n7raisIspKrhGOthaJdQZOeZ9QcqC+nje6l0qJdp1IFgrz6c90K8yQwjkMG15COUQyoJLZiTJqTGc2g0yntAp3GbMwRePK2Gy5zns0YsvDkA0zfbK8uux6qoNKiX6dQSO59oPLnujbBXs4bCpATfCl1ZzlPCJZc5IUHNzKaDsJFe42LDKIgpwZZ2KsQsZC/RyPe2YWGdVGp66oZpUS7TqCQ3PtH857o2wV4SGEkgjBqOhY/RMObBzo4uAApHLn9wfw8GFOfOMILeIPortz/zege+qBSol+nUmbBaDy57oVsn2ZGIyobDsVSVFIaEF7xsySE5rghgiX53ueWtTvgeA+1hP5X96zalSl+nUEnbn2g5K5H9QtJ8DwH2sJ/K/vS8DwH2sJ/K/vWbUqJfp1BR8m2n1k91q0nwPAfawn8r+9LwPAfawn8r+9ZtSol+nUEeTbT6ye61aT4HgPtYT+V/el4HgPtYT+V/es2pUS/TqCPJtp9YPdatE3kxsPgUyrNG7HLYK6knppyAOvKs7vSrygAiSVbsNjNla4F14uMkkAZgM3Qv/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0" name="AutoShape 12" descr="data:image/jpeg;base64,/9j/4AAQSkZJRgABAQAAAQABAAD/2wCEAAkGBhISEBUUEhQVFRUUFhUaFxgYFxsXFxQZGRwYFRoVFxgXHCceGBkjGhUYIC8gJCcpLC0sFx4xNzEsNSYrLCkBCQoKDgwOGg8PGi4kHyUqLy8sLSwpKSksLCosKS0sLCw0LC0sLCwsLC8sLSwsLSwsLCwsLCksLCksLCwsLCwsLP/AABEIAMoA+QMBIgACEQEDEQH/xAAbAAABBQEBAAAAAAAAAAAAAAAEAAMFBgcCAf/EAEsQAAIBAgMEBAkJBgYBAgcAAAECAwARBBIhBQYTMSJBUfAUMjRTYXFzkbIVFiNCUoGT0tMHM6GjwdFDYnKCkrEkg8I1VHSis8Px/8QAGgEAAgMBAQAAAAAAAAAAAAAAAAECBAUDBv/EAD4RAAEDAQMFCwsFAAMAAAAAAAEAAhEDBBIhMUFRofAFExQyQ1Jxc4GSwRUiM1RhcpGxssLSI0JTgtFE4fH/2gAMAwEAAhEDEQA/AITdfdiHEwNJI0ilZCvRKgWyoetSb3Y1K/MXCedm96/p0txfI5PbH4YqrG1tqzLPKBLIAHcAByAACdBrXo2tmSScquU6de1V6wFZzQ10ACIiB7DpVn+YuE85N71/TpfMXCecm96/p0/jIUgdYOFisQxwpl46zyDOShfOFDBOCpPbfQankWMXuniFKBMbLIXnii0VwRxIfCA/jm9l5j+IriKtPOTq/wAQLPUz2h4+H+JfMXCecm96/p0vmLhPOze9f064j3alMpQ49wPBY8SrAF80bNkPiSFbg28VmBvoakdhbrOuIZcViHdeLPCiq0oztEnEMmZG6Glui3PX0Gg1aQGU7diDQeBPCX6vxQPzFwnnZvev6dL5i4Tzk3vX9Oo/FbIxKYPwjwtiwigmaO79GOdikZD3szXGq2FtdTapzY0Ec0Wz1ZJi+M8IR5ExEuaMxME4oUsU67kEWpmpTAmTqTdZqgEi0PPa3p0IP5i4Tzk3vX9Ol8xcJ52b3r+nXkuxHMcLJjHCCDFSzS3ka6wy8MlY82upAFiAQL1zit1sTGmILY0loOIcisSWVESUMQzqwusi3srZdbmgVaWk7diBZ3+sv1fiu/mLhPOTe9f06XzFwnnZ/ev6dMbG2NJicLCyYqUTS4iSNszMEjSOMysRr0my2P3gaWJpvZeGYbSw8D4g4iKYxklJjykBFmMTkK6nqViNBqQad+niJOG2hSNlqYjhD5E6M39UX8xcJ5yb3r+nS+YuE85N71/TrptjvNHh+FM8RIx7TO0rkFMO6gGzvlBs1uajrJFqbwm7ckhlA2iSISpZkvIgiaMyiYsstgBlKka2NtSCCY77S0nbsUeDvz2l+ro5q6+YuE85N71/TpfMXCedm96/p0HtbYeJhwgxIxUjC8d0JKMBICytbOSNByYL6LjWvV2RiFwq4psS7AeDu8JZlJjmcotir5rEqdSqgi+Um1S3ynEyduxS4K+J4S/LGbL3UX8xcJ52b3r+nS+YuE87N71/TpyDCr8tyYQtKYbyqo40t0KxmQG4bM2q2sb86Zh3XnYqfD24Ui4YxvaQs5xLMkatGGugzI12JtytfWy3ynnJyTtgo8GqDLaHjAHNn/quvmLhPOTe9f06XzFwnnZvev6dcwbrzNwV8PYSTtKqpaQ2MDMs/SBsQoQleWbQac6Ix2wy7RtFimhhGDgmkkaRgGMsjxhwJpBlByg2LWHVckXW+0tJ27EuDv8AWX6vxTPzFwnnJvev6dL5i4Tzs3vX9Oo7ZmAnaedXxR4eEu0jKzyCQBwgCCNsxDX5jVR6amdsbsyeEYjh4vgRJMIYhJMbF+CJrM0kgNtQLjOdfFsCaZqUwYJO3YpOs1Rpg2l+r8UP8xcJ5yb3r+nS+YuE85N71/ToDbCSGXBJA8qHE4bDuwEkj9OR3QsAWJ+qNB2UZit1sRG/SxrcIQSTM92ZlWNuGyhEdgxzEcmta97WsXvlPOTt2I4LUgTaX49H4rv5i4Tzs3vX9Ol8xcJ5yb3r+nTA3dxBjmdcZKREkrpmV4+KsSRyPZZGDj95a4QjTUi4pyXdyVUikGOkZX8ELCzqyx4osFYXcgsCh0//AJS3ylpO3Yjgz/WX6vxXfzFwnnZvev6dL5i4Tzs/vX9OjhsiNJ0XizSp8peCsGklRgpTxbq+pB1zC1yOzSoyfd3EmCadMTIoQyFY2Yi6LKYdGL36uZW3+a96Qq0znOr/ABRFnqH/AJD9X4p35i4Tzs3vX9Ol8xcJ52b3r+nRuJ3Wk4ccKYlziPDDDJJmlVQBCZ2XKWIaw5FQM2lVfbWHxMBQpiJZYpIklVxnWyOSoLqSchzKRzsdNeoNtSm4wCduxSZZajzAtL9X4o/be5+Hiw0ksbykplsGK21ZV1sgPJqp1aXvJ5BP60+NKzWuwEEj2qzuS+o5tVtRxddfAJyxAPir5uL5HJ7Y/DHVP2z5RL7R/wDs1cNxfI5PbH4Y6p22T/5EvtH+I0NyHp/xR3N9PaPfPyakNsT8LhcaXheb4jcP1ZL5bfdTg3hxeUL4TPlXLlHFey5fFsM2lursqPorZeNEM8cpQOI3Ryh5NlIbKfXakWiMi2C1sZE+d5sWb/8AlYjUWP0z6jsPS5a8vTXibx4sMzDEzhnILETOCxACgsc2pCgC56gKth/aBFxG6eMIZXAkLRceAvIshWE28QhApzHla1gLF+L9o2HMciNHOqzSYlmRShjVZkKZVBYXsbORa2ZnNV7zuYqt938e3wVZxWCxvg68SQ8JkMyxviF8Qm3EETPfUsbaXOtBLvBihHwxiJxHly5BK+TLyy5b2y20tVpn35gaJkJxRvgRhrEqULg34xGbU9V+dr0Nvfvdh8Xh0jjSZWjkzKZGz2UoFKZmdm5gHqB7AaGucTDmoY55IDmZ1XY9vYlcmXETDhC0dpXHDFrWSx6IsALCvYdq4h7xieQLK3TDSlUZnsC0hZsuthdm6hryq5L+0iHNhjwnQQvGxVLWTJG0ZWIl9Fa4BFl6Ja9zUFvVt+DGTQP9NZEEchbKXZA7MGXU3fK5GumgqTXEmCyFJrnEwWQiYt0NpRsIkcKRLoiYlBlm4bPfKr9GThgm/O1V07ZnMom40vFA0k4jZwLEWDXuBYkW9NXbE784F8emNKYkurcrRABOG6ZBZtTmfNmOvVytQW5O1IoYMbed4lIiMYWREnbI5a6K3RL5Rb77VAPeAS5upc21Hhpc9ujNGU46VDT4rHDDx4hsRKYzI4jbjklZNcxtmujEMTfS4f01HSbUmLOzSyFpBlcl2u66dFyTdhoND2Crkm/+GDo/Ae4xc85XohVEqGMZCDfOOi+otmLctCHsL+0iFXdv/IBdsIehlXNwGDMXu5JZ16BJLEqoBNMPeP2Jh7xye0qkvtnENHwmnlMdlHDMjFLLqoyk2sLCwtpau4t4MSqhFxEyqtgFErhRY3AABsLHWrSd9cL4JPhxHN9KMRluQUBkkMkZyZ8q5RYHKt9CQdaMk/aamYkNirDwIrdluDAx417PpxUsD26g6U77uYpGo7+Pb4KjjbOI4hlE8vEYWaTiNnYWAsXvciyjS/UOyiMFtXGSTWimxDTS2S6yvnfsUnNcjXr0FWaffzDnDywpHIgdpyDZdeLJxQ5AayyITZTZj0FsV1FF439pUDTRyhcQTHiVlAYronCWB41IY2BylrciWN+dIvdzEjUf/GqQ+1sQuRDNKOCegOI1oiNOhrZezSujvFiswc4mfMoIDcV8wDWJAOa4BIFx12FWTGb9RPg5IBG924ou1iHzymVZn6WkoB1OUm40YDSudm72PFsp04p4uYxwASnPHHIAZSyAiyjhgK2tjIbcqleMYtzqV50SWZ42wUFsVMVLM5w8jibJI7MJcjso6T9IsCx6yL3NieqnoMfjXAdcVJmnkEVjiCHcgAAtdtEGYDMxtr66mN2N9YMPh1ikWYZfCA3CKZZeMoUPIGtd0tYej3UfszfaKTwSEAQcN8MWZiFijENzIyMW6JdMy2Ci+cglr1B7ngnzcFB73gnzMFScTtOdmXPNIxhNkJkLcO1rcM3OXxRbL2Ci8dtTHRyIZZsQsgXMhaV8yrIA1x0rrmFieVWT57YUQYmErM3HOL6QN0PFkzxuEdwFsAPq3676kU/B+0yMSF2SXM0WGBa4Zg0WbOnjjNG2bNqfGJJU3tTvu5iN8f8Axqt7PxWPkjmkjxEwWMq0p8IK/vCIw5u4J6gW6ha9N7ZxmOhkfDzzzZlyBlMzOtgA6jRiCBmBHYTT2yttwJFjEkVx4UFCiMLljAfiW1I00AsByvVkH7R8Ms07rFIOM8b3IUscsQhMTgMAY7DMLlhdm6PKhxcHYNnYJuL2uMMkf+f9qm/ObF//ADWI53/fPztbN43O2l6bO38TlZDiJsrZ8y8V8rZ7l8wvY5iSTfnc3qy4T9oFoII5OMxR4xMVlK8SCJndEXW4YGTU6EiNRfnUjJ+0bD8UyqMSrnCvBfoHpZs6SnO5JK3NsxNqC5w/YgvcOT2+Cpcm8GKYANiJyFKkAyuQCvikAnQi2h6q9O35ysweRpDOio7OzOxVWDgatbmo1INhe1rmgZ52dmdyWZiWYnUsSbkn0kmuKsXRoVq43QtL3k8gn9afGlZrWlbyeQT+tPjSs1qX7ndKx9yMtfrD9LVfNxfIpPbH4Yq1PB7LhMUZMUZJjjJJRSSSoJJNudZZuL5FJ7Y/DFWt4H9zH7OP4RWdbD5g94/ILLJ/VrdYfpauPkiHzMX4a/lpfJMPmYvw1/LRVKsySiShfkiHzMX4a/lpfJEPmYvw1/LRVqVqJKJKF+SIfMxfhr+Wl8kw+Zi/DX8tFWofF7QiitxJETN4uZgCx7FB1J9VElElc/JEPmYvw1/LS+SIfMxfhr+WofaW+UcZUJG8hdgo6JW4uAxVcpkfKDmuFy/5tRUnsnavHDsI3RVcqpfL9Jbmy5Seje416waV5PFdtsuEW+hjJJsBw11Pu9H8KDwQ2fJLwmjV5MzqU8GZUVowrMGJjAIAdOkxsbiw1qcwKgyt6EW3ozFs3wr7hQWM3VWV8UzPYYqJYjlUBlCgi+a+pOY305BR1UnOdmXWlcM74SNHTOx7IUh8j4a1+DDb2af2rz5Iw3mYf+Cf2qM+Z6eC8DOLcXi/u14ebPxMnC5cK/1b/ffWhn3EGfMJRbhNFlMSlQjIsZUKCBboBrW9F7Wsrz9GtTDaZmX6cx7PipqTZmFAJMMNgCT9Gp0Gp0A1pv5FwcqqeBEbgMv0YVhcc+QZTY/xqux7iwRkgTQqbFSDEnIwrAykZuRy57favzp3D7iRs4kE6lgqoWjQK+UQthyM4YkEq979qg1G+/RrXQ06I5Q90/BScuxIk14UTJ9rhpdf9VlsRfrHLrHM0vkmHzMX4a/lond/d5cLG6Ahg7XIChEHRVLKg0Fwtz2kk9dRW3Jymz53RiGTDTMrA63WNirX7dAb10DjGKqvgOhpkIz5Jh8zF+Gv5aXyTD5mL8Nfy15gpzcxubuoBBIA4i8g+gtfqYDkeoBloLE4l3mhKMViWYqbW+mPDlzA6eIpA9bA9QGZyVCSjvkiHzMX4a/lpfJEPmYvw1/LT0WIRiwVlYo2VgCDlawbK1uRsymx6iO2nLUSUSUL8kw+Zi/DX8tL5Jh8zF+Gv5aKpUSUSUL8kw+Zi/DX8tL5Jh8zF+Gv5ajYo2nnxFpHQ4eeNEyscpXhQTsHj8V83FZbkEgWsQRepiCdHUMjKynkykEH1Ec6JKJKZ+SIfMxfhr+Wl8kQ+Zi/DX8tFUqJKJKF+SIfMxfhr+WnINkQZh9DF+Gv5aetTmH8YUSUSVlG8/kM/rX40rNK0vefyHEetfjSs0r0Y4zunwWpuRy3Wfa1XzcXyKT2x+GKtbwJ+hj9nH8K+msk3F8ik9sfhirXMD+5j9nH8K1nWziD3j8gso+lrdYfpanr9+5pX79zTOKxaxrmblp1E86aG1EKZlN/Rre55CxrNumJUS9oMEou/fuajNtbbWAKAM8slxHHe17WzOx+rGtxdvSALllBak2rJzsPVr/3VO3nh0xE7PKxddFLAKo0CouRQ2QE+KSQbm97mh9OpdJakytTLgCh8V+1DECSSACJm6NpVDKBqcwRCZM5sDY8gdSGA1M2Xtlnu0ccLE+OxxDM5P8AnbhXuOw8vRTO7CLO80jRjJNDAFBFw6I0wJykcszeq2U9lFYHZCyRRyxELnCuqyLxQoPSBUkh1NiPrEDqFZ7zWLBdOMZ1qRSDiIRcuNntccJO3RpPd0k1qtT7zYnDHPE0hVWL8NgscQFukliAwVte2xN6sj4afUFEIOl1kYH3FBb7mquY3dWaR0iRFzyZspeQyFAo6UpzXbKt1GnW6jS96q0eE3vP8FYbvH7ta1TD4jMqSx9agi/JlYA5T2X016iBz5GUw2LV+VwRa6nmL/wI9I00NQ8bpCiR3ICqqroeQFhry6u2isJiVW7XzM1hlTpZQL2BYdEHUk6+jW1zsrGUXLsvH3ktLe8lxaXKGj4mbIo4R4TCOy5rnl1XJpvA7N2ks0TSSq6rwRKA+j2R1lYLk06bRkDTxDyvUwHk55yCeYFiB6BmXq+69deES/aX70P9GFQue1WuEugi6MfYoaXdh2mxsjRxtxbGBSVIziIRZ2JjLI2h1BIsx0vUhurs18PBklSNCoW7KwOfKirmchEGlso08VVub0QZpD9e3+lQPiBpsxXN2ux59Ik2PaAdAfUBQGAGVF9pe9tw5MNQgJ/E43OMqeKebdo7E7f9Xp0ueUNvX/8AD8X/APTYj/8AG3pqVJoTamD8Iw8sQawljkjzDXLnUpe3Xa97VNV0sfs8SqBmdCDcMhCsAdGW+ujLcHr6xZgCGcbEqHDKoCqsoAA0AAilAAF9ABUiKZxOFzmM3tw3zcufRZbejx7/AHUIXGDxOYyCwGSTKLdfRRrnXn0v4UIMdNJJKsQjAhcI2ckl2KJLYFW+jFpF1IYnXS1iZKOELewtmNzz1NgL+4D3UNidkxSNmZLkgBtWAcC9g4UgONTo1+dCECu2JCGlCpwVlaLKSeIcsnAZ73yjphrJYkgDUE2Hi7Ym8crGIxiDDYEl2+m8HD3uAtjqRrcdY5UedkxGTiZBmJDHnYsLAOVvlLgAWYi+g10p3wFMuXKLZ89urPn4ub15+l66EKJ2UJvCMVrHl8IS+jXtwMPyOa17W++nodsM4RY1XOUzvdsqRKSVBPMkkq1h15GuRbUrA4VkknY2tJKrLa/IRRR69hzRt91qT7GhNroNBltdrFbk5WANnW5Js1xqaEKLwe3Z5IoiqRl5Zpo7nMihI+KVlC3LaiNTlv8AW5jmCDtKYRljwgUZ1Y9I5mDZECJe92uNMx1IGvOpJcGgIIUXDMw56M18zes5m99czbOjdcrLpmz6Fh0telcEG+poQgjtOXoxlUEoiWSZi/0MINxz8Z7sr20GiMSV0Bf3V2m2IiWRwA3EmXQEA8OSSINlYkrcIDlJNr26q9bYsJYMUuQqrcljmVSWUPr0wpZiM17FiRzo3AYdUICKFBZ2IH2nZnZvWWYk+k0IWWbz+Q4j1r8aVmlaXvP5DiPWvxpWaV6QcZ3T4LV3I5brPtar5uL5FJ7Y/DFWt4EfRR+zj+FfRWSbi+RSe2PwxVreB/dR+zj+FazrZxB7x+QWUfS1usP0tXWJwqyKVYXB73GnOomXAOn1c9uTAC/3j+1TffvrS799azg4hc30w5QUWBdzqpUdrC38LU9tLdyKZMjKrqbXVhcNY3107Ry5VL9++tLv31pl5KQpNGVQM277HKylUeMELpcFTa8bWGinKDcagqDraxi9lwywQpFLDKDEoQMqmZXVQFVw0Sm1wBcMFN76WsauN+/c1VP2kbUaHCoEYqZZlQlTY5QryEXB0vw7H0E1AtvFWaDTeDG50QkUz6RxFf8ANKMij/YRnJ9FgD2ipbZuyVhubl5Gtmc8zbkoFrKgubKO25uSSaxuttjIyKxJjmsBck8OTqAudFcaW0AYDrapTa21pTI8UOmTKGIy8Qlhm6Oe6hQCOlZrkkaZblXQ1SqNcHFhVh799KXfvpVLgxRkDmM4ziKWU5S7AOB1FicOeY56dtrEC24Ivw04uXiZVz5fFz2GbLfW172oBlcyIT9u/cVFbW3gSBgli8jC4Redu0m2g0qV799aqW8uCaOfwkAsjKFe2pjtazf6dK602hzoKr13OayWpnaG25pND9EvYrXJ9bAcvQKj4dsSxtdXb1E3HuNNT4tW1BBr3BbMlm/drcdugX3k1ca1oGOCxH1Kjn+aSSpGbeiWQBco1I9F6tWy4iE169e+lVI7rYhdRa/oI0/jVr2RHIsdpTc+vX/uuNcMgXFesm+3zvoKOt37ilbv3FLv31prE4pI1zOwVQQLkgasQqjnqSxAA5kkCqq007bv3FK3fuKEG1YchfOMobKe0Np0MvjZtR0bX1FAzbdQYuJA/QaGZiMpsWzYfIb2voHfr69eqwhTNu/cUrd+4qP2vtlIF5qZCCVQsASAQGcgXbhrcFiAbesgUbG11BuDoNRoD6RroKELu3fuKVu/cUBhtvYeQApKjAoXBB0ZBa7KeTAXF7XtcXok4tAwUsLsrMBcaquUM3PkM63/ANQoQnrd+4pW79xQUe2YGVmEiZUXOxJygJqeJdrdCwPS5ac6Gx23YwI8r2zSKD0Ty1JBBGmlvfQhS1u/cU5hx0h3/pQcu0IlQOzqqtYAk2zE8gAdST2c6e2ZjElyvGwZbsLjtUlGBB1BDKQR1EGhCy7efyHEetfjSs0rS95/IcR61+NKzSvSDjO6fBau5HLdZ9rVfNxfIpPbH4Yq1zAn6GP2cfwisj3F8ik9sfhirXMD+5j9nH8I9FZ1s4g94/ILKPpa3WH6Wp69K9C7RxZjS4FySAOwek+6htm7Xzr09DcAaMM1wD4pGYHXkeWnbWIbTTFXeicYlTuG7ezKUvXhal376VHbexMSxFJlLpKHQqATmBRiwPrVSPSSANSKsKCh9o7TeeYCMk4dVBLq7RqzXJbpDpOAoW2U5TdrnQCqbvztAmLDxksymWWWMsSx4YVY1JLG5DO8hU/ZAq0TbSwihrpPM8Ya0ZzOjOuhjuBkYhhbM91uOdUnE4WfHynEvY8QDLY9BUHiop6wLnXrJJ0vanRguklaNjp3ng5AMcVIbEfiYdkJOnIjmOwg9RBsQfRV+2QY8Zh0eeON3W6vmQNZ1OViA17AkZh6GFUbZGyTAblhYjUdxU1urtuOGfERuSFYRSghWa7Nnja+RTl0hTna+vYa6VAIlFvumpeYZV4jjCgBQAByAFgPUByrqq1tPbJmKpDxFjOfPKOjfLZRGh0cXJY5gOSaHW9BwY7gzAozZFWR5wSzKsSo5Dtm5NnCgEanpcwCRRNobvgYMVSFMlt5XKvDQWx8Y0kQLgBwSrW5F16L27AHDC3oo3v30qyuaCOxMPmzcGO/blFGKthYaCve/fSl376UyScqQaBkCVKl376Uu/fSkmvb1H7a2aZowASCrq46bx3tcFS8bB1uGOo5G2hGhP799KXfvpQhV+Pd91jYgDi8QOhOImcxkIYswmmDknKzi2QLZrEcyTMTg8RnikRo2dYpI3zhlBLmJuIoW/IxHoaXzeMLaynfvpS799KEKDxexZZBNGWQJMTnfpGSRCpUQ25Io5XBbo5rAFswmcPHZVU62AB7Dpau+/fSl376UIVX3d2dJLhMLnyLEmHXIELFmzRcIMbgBAEd+iM1yQbi1iVPsGWdSs7Kv/jTYe8ZY5hNww0pDAFCOELKCfGOp0qdVLCwFgOQHV/CmnxsamxkQEdRYA+40IUHDu0SztItyYZYxfFYqQnOUJIeR/oQTGvihm0BDaanDBz8FMzK8qSZ+kxykXayF1QHRWtmyX0FxUmjgi4IIPWNR/1XvfvpQhQ7YDE8biZoSTGEBs14DmdmMYN8+ZTGDcrrCDyOUG7tbM8HjEd72lnYHXlJLJKLknVgHAJ6yCaL799Kcw/jDv8A0oQso3n8hxHrX40rNK0vefyHEetfjSs0r0g4zunwWruRy3Wfa1XzcXyKT2x+GKtbwP7qP2cfwrWSbi+RSe2PwxVreBP0Mfs4/hX01nWziD3j8gso+lrdYfpaup40YZXCkHqNqrWxtmSO8hccJFdlXlncKSMwvyBte51NzbTnPYtul93frpsHv3NYVQNLpIUjTvRjhoRsUYUADkPTf+JrmaFGFmCkem2npoa/fuaHnTv3NT32MymKftUHtbZcKTsjAcLEKxCnkXJbipflqCHC89XtoNAH2YxN8ykj/EIKO+gHTERSMsMujlCbfxmsXh1dSrKGB5gi4P3GomTYuHH+DF/wWq91weXMdEq01giDipDZW6mFxEMcrGVg6hgOMQvrVogmZDzB6wQeupDGbt4SKJ3jw8KuFNmWNcwOvSLDpNa9zrfnbWpfBMTGl+eVf+h6aePfver8yMVSJKqGxtmvOLO7xrGFB6LcRyANS0yDQ2N7KSb3up0qwQ7CgVMgXTMHN2JLOOTOxN3IsLXvbKtuQsXDAqCyKqjsUAD16U5fv3NcmUmU+KE3PLsqaghVECqAFUaej7z/AN1FS71wC4W7EctLA+omhts7uyM7SQvbOLOpYgHSx1v19hpnZO6RDZp7W6lUnX1m4/hVwMphskrOfVrl9xrY9uZTWztrpLpyPZpr6jR9RuF2HHG4ZS+nIEi396kr9+5rk6JwVqnfjz8qVKhsbtFIgM5N2NlABZmPoVbk26zyA1NhTOC2wJHyFJI2sSofL0wtgSpR2H1hobHXlUJC6wj6VK/fuaV+/c00kqVK/fuaXfvrQhKlUBvHtR4pIxnSOMrIS7y8BSwy2XiGN1BsWOXQmxIuFavNnviJWhEk2UcKRm4djxbOqxtnZFt0Dc5UAJOnRGohWCo7Z0CFprqp+mbmB9lKd2NMzYeJnJZii5ibAsbakgWAJ56ACvNmHWb2zfCnpoQmcXsVReTDhYpuYKgKshHJJQBZ1NrXIJUG4INEYHaAlWNlVgskYkBIAC3sQja3D9LlbqNdbQx4hjLEFjyRBbNI/wBWNbm2Y+nQak2AJqJd5cPEqBszR4RicqlrupQF1QHM3NiEHPlQhT9OYfxhVVO1SeL4PilljWBy8zPGVw8i5Ct3C5QWRnYhgQvDU5bNrN7u4pZI1dWdgzNYuVY6EqbMhKst1JBBIN+dqELN95/IcR61+NKzStL3n8hxHrX40rNK9IOM7p8Fq7kct1n2tV83F8ik9sfhirXMD+5j9nH8K1ke4vkUntj8MVa3gf3Mfs4/hFZ1s4g94/ILKPpa3WH6WpjEnpGuBXMjXZvWe/KkO/e1YLsqsDInRXMq0h372rq1RTUfKlBzJUlOnfuKjMZgwzKSTZdcumUsDcMdLmxGgvb10wuzSrHFMiZIy65yvRW/SYAakLzIomgdlYJEjBVVUvZmIUAue1iB0j1XNG1bGRUTlXtKo/H7WWNggVpHIvlUL0VvbMxYgAX5C9zY2BsbRc+8kgcjhiJepnUyB+3WM5U56XNzrpSLgEw0nIrJSqv4LekNfMoYAnpQNxgOwMoUOrG/LKQO2i13jg+sXjA5tJE6IPW7KFH3mneCC0hSteUHLtiBTYyLewNh0iAeROUGwNj7qa+cOG5CZCfsg5m/4gZj7qJShAYNs7ySm5JkkRb/AFUjYxhRpyLIWPaW9As7hdcYoPVC5QfauyBz/tAT/maj9kbQVpZosrIVkd1DrlLJIeJnH+5zcGxFxcC4qRxGEVwLkgqbqymzIeV1NuwkWNwQbEEaVXmHSVZiWQFN0qh8JtGRZFjmswe4SQC12F2ySLawbKLhhobNougMvVgEHEKsQRlXtKo7F7fw0blHmjDgXyAhpLcr5FBa33UBJvhHpkjme/XlVLesSlW/hUoJyKBe1uUqwUqrLbzzE9GGML2tKS3/ABEVv/upNt3EHlwV9aM3/vFO4VDfmaVZqBOx0zMwMoLnM2WWRRewFwoaw0A5VDptfE9bwH/0XH/7aP2XtN3kZHCaIGBUEX1KkEEnlp76RBCk2o1xgIrDbIiR84Us9iA7u8jgNa6q0hJVTlFwLA2FG15alakpr2nMP4wpq1OYcdIUIWUbz+Q4j1r8aVmlaXvP5DiPWvxpWaV6QcZ3T4LV3I5brPtar5uL5FJ7Y/DFWt4H91H7OP4V9NZJuL5FJ7Y/DFWs4Z7QIeyJPgFZ1t4g94/ILKPpa3WH6WqNSS5PpJ786fB79zQMTUYhrAKtkJ1T37muge/c1wDXYpKK5lHfuaAlXv3NSRqG29H9H9Yg6cNf8UnkhNrhe06aXubXoCk0wjtgbXWS6LYhQGVgbhkZUYMey5dgAL6JfS9qY2vjJHlkgSQRARqSVF5DxMwDA5uivQYA2vcHUWp7YGzFR5Zdc8mQNqcoyi3RX6t/6CjdobKWWxuyOviuvMA81IIIZTbkR6RY2NWsS3BcMA/FVX5MCc4Ecn/EhAilv2m7gjq1DknsFdrMVPSmnjPIcRIsmugBdUtfXlnBNS0mCxCfVWUdqHI//Bzl+/P91Dvj4xdZLx30IlUoDfqBcBW+4muBBGUK0HNOQoXEQuxAdIndfFdZGib7rXdOWoBII59lMYl5kKonEWR7hLus0VxzaTNaQIL3JFuoXuQDIx7Jgy6QxZeq0a2/6pQ7IRHZ0ul0CALyTUksoN1BPR6rdAc6Uogp7Z+BWFMq9ZLMdAXZtWc20uT9w0A0ApvaeIKcN72RJPpdTbIyslzY8g7ITfQAE9VJsDIPFme/YwVlPrACt7mFNYPAMrDNGrWvZzNJIQCLGyyg5b3IsGPrpIKdTZx4xkLC+ckWGuQxrHkJvp01z6dgqR799aFweB4ZsrNktoh1Vf8ASSMwHVlvYaWAopjSKio7a2GEgRSoYCRSQbEAAE3IJ6ja3YbHqvXLYcgZVmmUa/4hY/cXLEfcdKLeSmHkHbSvEZF0DQcqp+I3bw+DeN4Q95HZGLOWuGVpLm555oxrz1NGLN37mn96JRwk1FxKnX6GX+tRSYitWyEvZjpXnd1GhlYXdCk1m79zTyz9+5qMSanVmqyWrObUUms3fuaI2XPbGQktYOk0dvtMckoPPqWF/fUSs1eyYzJlk5cJ0ck9Sg9P+WXH31yezAq1Rqw8LQ+/fWlfv3NKvaqLZXl+/c05h/GHf+tcV3h/GFCFlG8/kOI9a/GlZpWl7z+Q4j1r8aVmlekHGd0+C1dyOW6z7Wq+bi+RSe2PwxVqha2FX2KfxVR2Vle4vkUntj8MVabjGthE9KQ/9Kf6Vm270fafkFmDGtW6w/S1R0Z79xRcTd+4qPjaiomrDVxwRw797V0O/e1NIwpwGoLknB372pnEWAJJAABJJ0AA1uTblTgNCYjCtK1nsIlIOW9zKRqM/YgP1eu2umhAhN7tzuSzNmyysWRWFii2VVFiAVJC5yDqC5HVU/376VCTRgnUsB1lWytbloQbj7qlsNEEQKCSByLMXJ9bMST95qxTMhc6gxlO279xSK9+4pUq6rkgJNgQG5EaqTzKXjY/7o7GmTsJh+7mkA+y4WRfvJUOf+VStKkQCmHEZFDfJ+JHXC//ADi/o9eLhsV1pAP/AFnP8OAKmqVR3tqnvjlErsudvGlVB2Rrdv8AnICLf7Pvp4bvwfWQSHtlvKfuz3t6hapClTDQFEuJQZ2Lh/MQ/hp+Wql+0bY0IhgyxRj/AMjWyKLjhTdi9tqvNVnf1LwReidf4pIP612pccdK41eIehZXPhER4yFUHP1KB9Vj2eipNMRQ+3FAMf8ArJ9ysP8A3ChUnrVIxKySLzQVMJiKITEd+4qFSen0xFRIXB1NTST9+4pxiGBU8iCD6jp2VEQYjMwRQWc6hVBZiLgXyrc2uRc8h11YsBunjHsWVIh/ncFx/tjzAj/cK5Pc1uUobQqHiBXPd/EmTCQO3jNEmb/VYBurtBqQt37igNhbOMGHSJmDFc1yBYHMzNoCTyzW+6j6zSvQCYxSt37inMP4w7/0punMP4woTWUbz+Q4j1r8aVmlaXvP5DiPWvxpWaV6QcZ3T4LV3I5brPtar5uL5FJ7Y/DFWi7Ve2GgHasf8EFZ1uL5FJ7Y/DFRO8e7c0n0kE0sjO0arGhHDjYixRm4l4yFQMSyqvTFiapWmmKjIJjE/IKlQaHWitJj9Q/S1TvgbEgltLtca9IElhf0rZbdWh7aJwkExiAlYZ8xJI0GW5yjLrfo2uLjUkgjS1Bm3flCTFJ5XKLhmhysCuIE0nAuCrnL07gDXlrUXtfCYvDZeJKSGLgFJs4zIQHQlW0ZSQCPT11RbYr2AfqWg2zteYDlrKYTEkC0wU51JIS4KALmQAnS7KTfsYgWNiCEw+I4jfSfRgplFunbp57nUHXJbTkD21k+08DiExvgsE00jNwsl2KluIiSa9Kwtn53tpej5t2sWXiWDEPLngErtxfo0u7R6OrEMCy6devIWNomwjCXjH2KBsrcDfy4rWMJEyoA7Fmtqe0+gDkKfH39/vrFdjYCeTEvBPiJ4nQ2ZRmcghsrsxLhFjQXZmLagaXJFD4LC4qYycPEHhxuF4jzmNGLEhApdubBSR6Brajyfjx9SfBRiL2xW1Y1wilm0VRcmmNiTYljlckABHAaPnG+a0ZKtZZkK5WsWBsD9ay5Ku7e0JAlnz5jEQOOCVDn6KUgtorEXU+rtFOLu5tLNKiyszQqGdVnNxcF7WvcHKpOtuznpUmWJrf3hRdZWkRfC3S1KsB2hgsdDFFLJOwWbLk+mYmzDMG58rWuRe1wOdGPu9tAOqeEAszZVAxBJb6NZrqL3YZHU6X8YV04KOeFDgTeeFuWtLX01gMGA2g2KbC8WQSpmzAzGwtqbEN0tLcr/wDde4HZ20JcRJh1kkEsQYuDM3RykKdQTfVhy7b8tafBBzgnwEc8aexb7SrCJNj48RGQTllAc2WdmZgkghbKAelZ2UafaFdR7C2i0nDWe7jPnC4nMYsmUMJMrHKQzBevU6UuCt54UeBN54W60vfWIwbv44LO2Inli4UWIdVMt2kaEBmsufVNQMwvzHPqbG7W1LxAySAzHKoMzAhshkCNroxVSR6raHSlwZvPCOBt54W5VB76RE4N2820bn0KrqWP/DNWK7RfFQ2zYrMbsCI8RxCpW175WNhra/XY9lSWM2bKXWJMVMxlwgnRXLdO6NI0RsxAORWsdQSLaXvUxZbpBvakP3PBbBfgZzJjefFg4gKP8NdfW9iR6wFU/wC6o9J6IwmxYvB1xGJmeNZpHRMkYlJK2LSvd1soLWsLsddKN2duYWx0+ElkYNCkjAxhTnyAMAM7KFzKdLnQnW3Orpc0TJVPyS1ojfMnsPah9nwSzNkhjeVuxBe3X0m8VBpzYgVe9ifszc2bFvlHmojr1+NL1aW0UCx+sao+OwYhwrS4bEz5VxCxZT9GLmLit4jkZgwZTa4NrgkUb82toMyrFiGkzQwykiZgo4ubJHctqxynXl6hrXB4Lhg6AurNzKYEl/xC2PZuyIcOmSGNUHXYaseV2N7sfSSTRdYHs7Z20JllZZXUQG0heZlyEZiQbnS2U6nTSnodhbSZkUSPmcgFeOS0RZDKolUNdC0algPRbnpVc2UZ3hWDYWjC+Fu1L31ieF3cxhYB8WVPhMeHKiYk3ZOIcpLAFrEALfnflag02LtIxCYSSiMsBcysCFL8PikZtEzaX+/lrS4M3nhLgbeeFvFOQeMKwh93tpiURcViSJTmWclVETcOTMQdCGsLWvdgKh9o4nGQStFLLMrobMOKx6rg3Daggg/fUhZA7I4KTbAHYNeFd95/IcR61+NKzStK3k8gn9afGlZrWsOM7p8FPcjl+sP0tV83F8ik9sfhioHeXevFR4p1jkyBODayRhrIuZVZ8uZ1BdjlYkdI6UduL5FJ7Y/DFVa3w8tl/wBnwJXO6HZRnPgudga11pr3hPnn5NS+duJswDIAyxrYRxqEWNjIgjAUZMrsWFrG+tDbU25NiMvFYEKXICoiDM5BdrIoBZiASatA3zw4mRgJBDqGgEEIEamFowEfNmktI2axyjr509DvjgRLMzxysJxGGBgiOiw8E6CUa8QB7kkakWB6VcgSDIYtEOLTIp7fBVTEbxTviFxGYLMmSzIqpbILLoosbAAajkLcqkMZvBjUWMyKio8VkUwRCOSLNnUZMmVlV9V00N7czeT+duDMMKSRvLwhg7q0UYDGFn4vSDkkPG6rqNeHrzNdYjfHDtk1l4iRSoJjh4c0bNMJQ6xcTIboWQnQjnrc0iSY8xBJMfpqubO2xOjSmNVbiDNIDCjrZW4mbKVKqoax0AAsOwV1DtfExAydHLiGL9OON0dkZumqupAKszWIHaO0VIYfeaFJ8a0aNFFiYZUjRFU5CxUqSLgKNGuF5ZtL2pzejeaDEwBUDiTiq+saKqjgpEyhlck/SIz+KPH6razxvRdyqeJdFzA5VHvvNi1VELAACIi8Ud2VOlEDdLui3uoNxr6qeXfzGgg8RbC1gYoiq2Qx2UFOj0GI05g1Nrvzh2cvJGWcx4ZCzwpICsaFZYcvFQZGbpZr63sV6IqG2Bt+KGJ1OaOQyhxIkMcxZApHBImboqGs1+ly9AqIEjFiiBIM01G4rb00kKQMy8NCpChEXVV4alioBYhbi5J5mnk3qxQCDiXEcLQqCiMvCbQoVZSGFgBrfRR2VYk3twGTDAwO3g7KdYozdeDwyC3E6REtpPFUHKLgG7HuHfXCgy5oz9IijMmHRGYhXUsS07WN2XU5xpe19aLxiLiV4xG9qt/OnE+ESYjOvFlUq54aWYHLe6Fcv1VPLmK7wm28VJi2ljAeeY2IESNmN1YkJlIB6AJIF+Z6zXuzp8PhsTh5GvMnDDSLlUlJGVhYAkq2VirC56gDY3AIxO2sO+MikPFEaxBJWRVjknYKys5VHAAe4VgHuVvrc1Mxmbm2C6EDMzNsF5i9uY+NZElzKGaZWLxKGDSlJnAcrdSWySaEc1I6qYl3mxQbO2QGRWzXgiAnWQgs0gyWlzFB0jfVdNb0btLbUUkGKJcu08mF4YKKhTgoQ7iNCVjjAYRqMxJHWbE1JYbfjD3VpEZnXD4aLM0KSBTEWMqheKt1kBXW48WxBFc803FzzTvar0O9uJVWUNGVYSggwxEBZf3iKMnRVrAlVsLivU3wxIkSTMhkTUOYoi5OXhgu2S7kLpqT76L3e3pTDvPnS8chzoqKoyyI6yIvSJyxEDIwuTY6a09tXebDTYAQ5H444bZzGgBe7mU5lcWDZriyDxdb8xIgXouKRaL0b32quT41nRUIQKpYjKiqenYkXUXI00HIdVSS70y5s7BS6QGGJgoQRKQY72QDMQjMovyzX1tRu1tvYWXZ8UCI6zRcI5jGljZSsi5w97MxDeLrlF7npUfBvhhF8FtFkEDQlgIFZhkUiULIZhn4pOuZRzublRQTI4unbtTcZHE07dqrezd4p4EyRsuXOHCvGkgWQCwkUSKcrgdY7K72dt3EJO7oQ8s4ZHzIspk4h1XK4N8x0t13tVpwu+uCWbiFHN4okY+DxZiY2clltKAuZSg1BHQFwbChsLvfhUjwyiMqITAWHBR2umspWQygEyjQ3QeMewUi4mfMUC8mf08qh9t7VxeUwYhFQMyPl4KRkZFEKFcqjKoVMotpb10zHvViQAMyECOOPK0UbrlizGO4ZSCy5jZudWaDfPAriRMY5D9GkZHAisQszOSQJBq0RCc7DKLhxoIbbO8UT4RYIARaSYtmhjUmNn4kaK4ZmXL1gW587DUbjALE2SYaaajdmbwz4csYWVS5uTw0JBswupZTl0ZuVudO/OzE9G7qctjrHGS5VDCpkJX6QqjFRmvb11J70bxYWeCFYI3R4mFi0aL0MijLmRzch1JsFUdLkOs2XfqFxFmjYHhtxW4cbZZ+GsUc0SEgEKVL5SR0nJ6hTOIm4mcRe3tRQ3lx2XwgkFPCEYOYoyqzJHlTLdbKRGBYD7INBPvLOVUMYyFN1vFGSoD8XIrFbiPPrkBtbTlpVgG9eDJ6SS2GJw8xAiiHE4UJidmXPlV3dmcqBbTmCbjrFb54b6dokZZJYYFW+HjKiaMnPJZpWtddAekRe5vl1iPcUR1ajNo7z45HtNlVirkqYYwHWciR8y5bMrkBtevXnUBisQ0jl2tdjc2VVH3KoCj7hRe3NoCaUOGdrRwpdwFP0cax8gzfZve+tybC9qj6702gCYgqzSYAJiCtL3k8gn9afGlZrWlbyeQT+tPjSs1rp+53SsncjLX6w/S1XjcjFxLhZFeREJlJszKDbLHrYkaaGpSaLBOxZ5MMzHmSYyT1aknsFZlXtRAcMh1BDty6m+vqU6xbeMxdB0aehaT4HgPtYT+V/el4HgPtYT+V/es2pU5fp1BPybafWT3WrSfA8B9rCfyv70vA8B9rCfyv71m1KiX6dQR5NtPrB7rVpPgeA+1hP5X96XgeA+1hP5X96zalRL9OoI8m2n1g91q0nwPAfawn8r+9MYzAYIgZWwt863/djS+t7MLi3VWe0qJfp1BA3OtPrB7rVdI8JCUynwVSFTXNExJ6ObpZhyOYctRY9ZA9w+EhXMLYS15SpPCYm7y5VtnFujwiNeRI0tpSqVOXadS6cAr/AMx7oV1EMV75cGCVW+sRAb6a+UZxmFxFr0SQ9zysOpYog2i4Nl15cIEdKIaXfXotKeQ/djtsaRSol2nUjgNefTHuj/VfsJhsMWIk8DCgCzDhC5sL6ZjYXv1n7raisIspKrhGOthaJdQZOeZ9QcqC+nje6l0qJdp1IFgrz6c90K8yQwjkMG15COUQyoJLZiTJqTGc2g0yntAp3GbMwRePK2Gy5zns0YsvDkA0zfbK8uux6qoNKiX6dQSO59oPLnujbBXs4bCpATfCl1ZzlPCJZc5IUHNzKaDsJFe42LDKIgpwZZ2KsQsZC/RyPe2YWGdVGp66oZpUS7TqCQ3PtH857o2wV4SGEkgjBqOhY/RMObBzo4uAApHLn9wfw8GFOfOMILeIPortz/zege+qBSol+nUmbBaDy57oVsn2ZGIyobDsVSVFIaEF7xsySE5rghgiX53ueWtTvgeA+1hP5X96zalSl+nUEnbn2g5K5H9QtJ8DwH2sJ/K/vS8DwH2sJ/K/vWbUqJfp1BR8m2n1k91q0nwPAfawn8r+9LwPAfawn8r+9ZtSol+nUEeTbT6ye61aT4HgPtYT+V/el4HgPtYT+V/es2pUS/TqCPJtp9YPdatE3kxsPgUyrNG7HLYK6knppyAOvKs7vSrygAiSVbsNjNla4F14uMkkAZgM3Qv/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3086" name="Picture 14" descr="http://1.bp.blogspot.com/-GbgUMcwZhLA/T2PsRKgwf8I/AAAAAAAAAQM/ax0X4zm6WI8/s320/mi-confianza-esta-en-dios12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4185646"/>
            <a:ext cx="4680520" cy="2672354"/>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http://t1.gstatic.com/images?q=tbn:ANd9GcRX5Qi-c3QFyM1W_vsb0YYFJgKOx4aINe6wJ6UZoCWrOpVHTA3Ry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224" y="160338"/>
            <a:ext cx="2555776" cy="4025308"/>
          </a:xfrm>
          <a:prstGeom prst="rect">
            <a:avLst/>
          </a:prstGeom>
          <a:noFill/>
          <a:extLst>
            <a:ext uri="{909E8E84-426E-40DD-AFC4-6F175D3DCCD1}">
              <a14:hiddenFill xmlns:a14="http://schemas.microsoft.com/office/drawing/2010/main">
                <a:solidFill>
                  <a:srgbClr val="FFFFFF"/>
                </a:solidFill>
              </a14:hiddenFill>
            </a:ext>
          </a:extLst>
        </p:spPr>
      </p:pic>
      <p:sp>
        <p:nvSpPr>
          <p:cNvPr id="11" name="10 Rectángulo"/>
          <p:cNvSpPr/>
          <p:nvPr/>
        </p:nvSpPr>
        <p:spPr>
          <a:xfrm>
            <a:off x="109881" y="4365104"/>
            <a:ext cx="2085856" cy="1569660"/>
          </a:xfrm>
          <a:prstGeom prst="rect">
            <a:avLst/>
          </a:prstGeom>
        </p:spPr>
        <p:txBody>
          <a:bodyPr wrap="square">
            <a:spAutoFit/>
          </a:bodyPr>
          <a:lstStyle/>
          <a:p>
            <a:pPr algn="ctr"/>
            <a:r>
              <a:rPr lang="es-CO" sz="2400" b="1" dirty="0"/>
              <a:t>Ni siquiera abre el maletín para ver las tareas.</a:t>
            </a:r>
          </a:p>
        </p:txBody>
      </p:sp>
      <p:sp>
        <p:nvSpPr>
          <p:cNvPr id="12" name="11 Rectángulo"/>
          <p:cNvSpPr/>
          <p:nvPr/>
        </p:nvSpPr>
        <p:spPr>
          <a:xfrm>
            <a:off x="6876256" y="4365104"/>
            <a:ext cx="2231740" cy="1938992"/>
          </a:xfrm>
          <a:prstGeom prst="rect">
            <a:avLst/>
          </a:prstGeom>
        </p:spPr>
        <p:txBody>
          <a:bodyPr wrap="square">
            <a:spAutoFit/>
          </a:bodyPr>
          <a:lstStyle/>
          <a:p>
            <a:pPr algn="ctr"/>
            <a:r>
              <a:rPr lang="es-CO" sz="2400" b="1" dirty="0"/>
              <a:t>Ve el futuro con claridad porque tiene su confianza puesta en Dios.</a:t>
            </a:r>
          </a:p>
        </p:txBody>
      </p:sp>
    </p:spTree>
    <p:extLst>
      <p:ext uri="{BB962C8B-B14F-4D97-AF65-F5344CB8AC3E}">
        <p14:creationId xmlns:p14="http://schemas.microsoft.com/office/powerpoint/2010/main" val="248684396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086"/>
                                        </p:tgtEl>
                                        <p:attrNameLst>
                                          <p:attrName>style.visibility</p:attrName>
                                        </p:attrNameLst>
                                      </p:cBhvr>
                                      <p:to>
                                        <p:strVal val="visible"/>
                                      </p:to>
                                    </p:set>
                                    <p:animEffect transition="in" filter="wipe(down)">
                                      <p:cBhvr>
                                        <p:cTn id="7" dur="580">
                                          <p:stCondLst>
                                            <p:cond delay="0"/>
                                          </p:stCondLst>
                                        </p:cTn>
                                        <p:tgtEl>
                                          <p:spTgt spid="3086"/>
                                        </p:tgtEl>
                                      </p:cBhvr>
                                    </p:animEffect>
                                    <p:anim calcmode="lin" valueType="num">
                                      <p:cBhvr>
                                        <p:cTn id="8" dur="1822" tmFilter="0,0; 0.14,0.36; 0.43,0.73; 0.71,0.91; 1.0,1.0">
                                          <p:stCondLst>
                                            <p:cond delay="0"/>
                                          </p:stCondLst>
                                        </p:cTn>
                                        <p:tgtEl>
                                          <p:spTgt spid="308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08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08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08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086"/>
                                        </p:tgtEl>
                                        <p:attrNameLst>
                                          <p:attrName>ppt_y</p:attrName>
                                        </p:attrNameLst>
                                      </p:cBhvr>
                                      <p:tavLst>
                                        <p:tav tm="0" fmla="#ppt_y-sin(pi*$)/81">
                                          <p:val>
                                            <p:fltVal val="0"/>
                                          </p:val>
                                        </p:tav>
                                        <p:tav tm="100000">
                                          <p:val>
                                            <p:fltVal val="1"/>
                                          </p:val>
                                        </p:tav>
                                      </p:tavLst>
                                    </p:anim>
                                    <p:animScale>
                                      <p:cBhvr>
                                        <p:cTn id="13" dur="26">
                                          <p:stCondLst>
                                            <p:cond delay="650"/>
                                          </p:stCondLst>
                                        </p:cTn>
                                        <p:tgtEl>
                                          <p:spTgt spid="3086"/>
                                        </p:tgtEl>
                                      </p:cBhvr>
                                      <p:to x="100000" y="60000"/>
                                    </p:animScale>
                                    <p:animScale>
                                      <p:cBhvr>
                                        <p:cTn id="14" dur="166" decel="50000">
                                          <p:stCondLst>
                                            <p:cond delay="676"/>
                                          </p:stCondLst>
                                        </p:cTn>
                                        <p:tgtEl>
                                          <p:spTgt spid="3086"/>
                                        </p:tgtEl>
                                      </p:cBhvr>
                                      <p:to x="100000" y="100000"/>
                                    </p:animScale>
                                    <p:animScale>
                                      <p:cBhvr>
                                        <p:cTn id="15" dur="26">
                                          <p:stCondLst>
                                            <p:cond delay="1312"/>
                                          </p:stCondLst>
                                        </p:cTn>
                                        <p:tgtEl>
                                          <p:spTgt spid="3086"/>
                                        </p:tgtEl>
                                      </p:cBhvr>
                                      <p:to x="100000" y="80000"/>
                                    </p:animScale>
                                    <p:animScale>
                                      <p:cBhvr>
                                        <p:cTn id="16" dur="166" decel="50000">
                                          <p:stCondLst>
                                            <p:cond delay="1338"/>
                                          </p:stCondLst>
                                        </p:cTn>
                                        <p:tgtEl>
                                          <p:spTgt spid="3086"/>
                                        </p:tgtEl>
                                      </p:cBhvr>
                                      <p:to x="100000" y="100000"/>
                                    </p:animScale>
                                    <p:animScale>
                                      <p:cBhvr>
                                        <p:cTn id="17" dur="26">
                                          <p:stCondLst>
                                            <p:cond delay="1642"/>
                                          </p:stCondLst>
                                        </p:cTn>
                                        <p:tgtEl>
                                          <p:spTgt spid="3086"/>
                                        </p:tgtEl>
                                      </p:cBhvr>
                                      <p:to x="100000" y="90000"/>
                                    </p:animScale>
                                    <p:animScale>
                                      <p:cBhvr>
                                        <p:cTn id="18" dur="166" decel="50000">
                                          <p:stCondLst>
                                            <p:cond delay="1668"/>
                                          </p:stCondLst>
                                        </p:cTn>
                                        <p:tgtEl>
                                          <p:spTgt spid="3086"/>
                                        </p:tgtEl>
                                      </p:cBhvr>
                                      <p:to x="100000" y="100000"/>
                                    </p:animScale>
                                    <p:animScale>
                                      <p:cBhvr>
                                        <p:cTn id="19" dur="26">
                                          <p:stCondLst>
                                            <p:cond delay="1808"/>
                                          </p:stCondLst>
                                        </p:cTn>
                                        <p:tgtEl>
                                          <p:spTgt spid="3086"/>
                                        </p:tgtEl>
                                      </p:cBhvr>
                                      <p:to x="100000" y="95000"/>
                                    </p:animScale>
                                    <p:animScale>
                                      <p:cBhvr>
                                        <p:cTn id="20" dur="166" decel="50000">
                                          <p:stCondLst>
                                            <p:cond delay="1834"/>
                                          </p:stCondLst>
                                        </p:cTn>
                                        <p:tgtEl>
                                          <p:spTgt spid="308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style.rotation</p:attrName>
                                        </p:attrNameLst>
                                      </p:cBhvr>
                                      <p:tavLst>
                                        <p:tav tm="0">
                                          <p:val>
                                            <p:fltVal val="90"/>
                                          </p:val>
                                        </p:tav>
                                        <p:tav tm="100000">
                                          <p:val>
                                            <p:fltVal val="0"/>
                                          </p:val>
                                        </p:tav>
                                      </p:tavLst>
                                    </p:anim>
                                    <p:animEffect transition="in" filter="fade">
                                      <p:cBhvr>
                                        <p:cTn id="28" dur="10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ppt_w</p:attrName>
                                        </p:attrNameLst>
                                      </p:cBhvr>
                                      <p:tavLst>
                                        <p:tav tm="0">
                                          <p:val>
                                            <p:fltVal val="0"/>
                                          </p:val>
                                        </p:tav>
                                        <p:tav tm="100000">
                                          <p:val>
                                            <p:strVal val="#ppt_w"/>
                                          </p:val>
                                        </p:tav>
                                      </p:tavLst>
                                    </p:anim>
                                    <p:anim calcmode="lin" valueType="num">
                                      <p:cBhvr>
                                        <p:cTn id="34" dur="1000" fill="hold"/>
                                        <p:tgtEl>
                                          <p:spTgt spid="12"/>
                                        </p:tgtEl>
                                        <p:attrNameLst>
                                          <p:attrName>ppt_h</p:attrName>
                                        </p:attrNameLst>
                                      </p:cBhvr>
                                      <p:tavLst>
                                        <p:tav tm="0">
                                          <p:val>
                                            <p:fltVal val="0"/>
                                          </p:val>
                                        </p:tav>
                                        <p:tav tm="100000">
                                          <p:val>
                                            <p:strVal val="#ppt_h"/>
                                          </p:val>
                                        </p:tav>
                                      </p:tavLst>
                                    </p:anim>
                                    <p:anim calcmode="lin" valueType="num">
                                      <p:cBhvr>
                                        <p:cTn id="35" dur="1000" fill="hold"/>
                                        <p:tgtEl>
                                          <p:spTgt spid="12"/>
                                        </p:tgtEl>
                                        <p:attrNameLst>
                                          <p:attrName>style.rotation</p:attrName>
                                        </p:attrNameLst>
                                      </p:cBhvr>
                                      <p:tavLst>
                                        <p:tav tm="0">
                                          <p:val>
                                            <p:fltVal val="90"/>
                                          </p:val>
                                        </p:tav>
                                        <p:tav tm="100000">
                                          <p:val>
                                            <p:fltVal val="0"/>
                                          </p:val>
                                        </p:tav>
                                      </p:tavLst>
                                    </p:anim>
                                    <p:animEffect transition="in" filter="fade">
                                      <p:cBhvr>
                                        <p:cTn id="3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0070C0"/>
                </a:solidFill>
                <a:latin typeface="Agency FB" pitchFamily="34" charset="0"/>
              </a:rPr>
              <a:t>Características de las personas con déficit de autoestima:</a:t>
            </a:r>
            <a:endParaRPr lang="es-CO" b="1" i="1" dirty="0">
              <a:solidFill>
                <a:srgbClr val="0070C0"/>
              </a:solidFill>
              <a:latin typeface="Agency FB" pitchFamily="34" charset="0"/>
            </a:endParaRPr>
          </a:p>
        </p:txBody>
      </p:sp>
      <p:sp>
        <p:nvSpPr>
          <p:cNvPr id="3" name="2 Marcador de contenido"/>
          <p:cNvSpPr>
            <a:spLocks noGrp="1"/>
          </p:cNvSpPr>
          <p:nvPr>
            <p:ph idx="1"/>
          </p:nvPr>
        </p:nvSpPr>
        <p:spPr>
          <a:xfrm>
            <a:off x="457200" y="1600200"/>
            <a:ext cx="5770984" cy="4925144"/>
          </a:xfrm>
        </p:spPr>
        <p:txBody>
          <a:bodyPr>
            <a:normAutofit fontScale="70000" lnSpcReduction="20000"/>
          </a:bodyPr>
          <a:lstStyle/>
          <a:p>
            <a:pPr marL="0" indent="0" algn="ctr">
              <a:buNone/>
            </a:pPr>
            <a:r>
              <a:rPr lang="es-CO" sz="4000" b="1" dirty="0" smtClean="0">
                <a:solidFill>
                  <a:srgbClr val="FF0000"/>
                </a:solidFill>
              </a:rPr>
              <a:t>Non respecto a sí mismos:</a:t>
            </a:r>
          </a:p>
          <a:p>
            <a:pPr marL="514350" indent="-514350">
              <a:buAutoNum type="arabicPeriod"/>
            </a:pPr>
            <a:r>
              <a:rPr lang="es-CO" dirty="0" smtClean="0"/>
              <a:t>Exceso de autoestima.</a:t>
            </a:r>
          </a:p>
          <a:p>
            <a:pPr marL="514350" indent="-514350">
              <a:buAutoNum type="arabicPeriod"/>
            </a:pPr>
            <a:r>
              <a:rPr lang="es-CO" dirty="0" smtClean="0"/>
              <a:t>Autoexigencia excesiva. Se comparan con los demás y siempre se ven por debajo de ellos.</a:t>
            </a:r>
          </a:p>
          <a:p>
            <a:pPr marL="514350" indent="-514350">
              <a:buAutoNum type="arabicPeriod"/>
            </a:pPr>
            <a:r>
              <a:rPr lang="es-CO" dirty="0" smtClean="0"/>
              <a:t>Actitud perfeccionista.</a:t>
            </a:r>
          </a:p>
          <a:p>
            <a:pPr marL="514350" indent="-514350">
              <a:buAutoNum type="arabicPeriod"/>
            </a:pPr>
            <a:r>
              <a:rPr lang="es-CO" dirty="0" smtClean="0"/>
              <a:t>Temor excesivo a cometer errores.</a:t>
            </a:r>
          </a:p>
          <a:p>
            <a:pPr marL="514350" indent="-514350">
              <a:buAutoNum type="arabicPeriod"/>
            </a:pPr>
            <a:r>
              <a:rPr lang="es-CO" dirty="0" smtClean="0"/>
              <a:t>Usan con frecuencia palabras como «nunca», «siempre», «todo», «nada».</a:t>
            </a:r>
          </a:p>
          <a:p>
            <a:pPr marL="514350" indent="-514350">
              <a:buAutoNum type="arabicPeriod"/>
            </a:pPr>
            <a:r>
              <a:rPr lang="es-CO" dirty="0" smtClean="0"/>
              <a:t>Inseguridad en la toma de decisiones. </a:t>
            </a:r>
          </a:p>
          <a:p>
            <a:pPr marL="514350" indent="-514350">
              <a:buAutoNum type="arabicPeriod"/>
            </a:pPr>
            <a:r>
              <a:rPr lang="es-CO" dirty="0" smtClean="0"/>
              <a:t>Son muy sensibles a la crítica.</a:t>
            </a:r>
          </a:p>
          <a:p>
            <a:pPr marL="514350" indent="-514350">
              <a:buAutoNum type="arabicPeriod"/>
            </a:pPr>
            <a:r>
              <a:rPr lang="es-CO" dirty="0" smtClean="0"/>
              <a:t>Sentimiento de culpa generalizado.</a:t>
            </a:r>
          </a:p>
          <a:p>
            <a:pPr marL="514350" indent="-514350">
              <a:buAutoNum type="arabicPeriod"/>
            </a:pPr>
            <a:r>
              <a:rPr lang="es-CO" dirty="0" smtClean="0"/>
              <a:t>Estado de ánimo triste.</a:t>
            </a:r>
          </a:p>
          <a:p>
            <a:pPr marL="514350" indent="-514350">
              <a:buAutoNum type="arabicPeriod"/>
            </a:pPr>
            <a:r>
              <a:rPr lang="es-CO" dirty="0" smtClean="0"/>
              <a:t>Actitud de perdedor.</a:t>
            </a:r>
          </a:p>
          <a:p>
            <a:pPr marL="514350" indent="-514350">
              <a:buAutoNum type="arabicPeriod"/>
            </a:pPr>
            <a:endParaRPr lang="es-CO" dirty="0" smtClean="0"/>
          </a:p>
          <a:p>
            <a:pPr marL="514350" indent="-514350">
              <a:buAutoNum type="arabicPeriod"/>
            </a:pPr>
            <a:endParaRPr lang="es-CO" dirty="0"/>
          </a:p>
        </p:txBody>
      </p:sp>
      <p:sp>
        <p:nvSpPr>
          <p:cNvPr id="4" name="AutoShape 2" descr="data:image/jpeg;base64,/9j/4AAQSkZJRgABAQAAAQABAAD/2wCEAAkGBhQSERUUEhQVFRUVFhcVFhYUGBcWFxcYGBcXFBUXFBUXHCYeFxkjGRQUHy8gJScqLCwsFx4xNTAqNScrLCkBCQoKDgwOGg8PGikfHyUsLCwsLCwsLCwsLCksLCksLCwsLCkpLCwsKSwsKSwpLCksLCwpKSwsLCwsKSwpKSwsLP/AABEIAMIBAwMBIgACEQEDEQH/xAAcAAABBQEBAQAAAAAAAAAAAAAAAwQFBgcCAQj/xABKEAABAwIDBAYHBAcGBAcBAAABAgMRAAQSITEFBkFREyJhcYGRBzJSobHB0RRCYvAjcoKSssLhM0NTotLxFTRz4hYXJERUY4Ml/8QAGgEAAgMBAQAAAAAAAAAAAAAAAAMBAgQFBv/EACsRAAICAQQBAwMEAwEAAAAAAAABAhEDBBIhMVETIkEUMmFCUnGRseHwI//aAAwDAQACEQMRAD8A3GiiigAooooAKKKKACiiigAooooAK5cXAJOgEmuqjt4VkWz0GD0agDykQD76hkoyXe/bPT3IjrCScOgEcz3JGdUt4BbyitQJByAGQ8Dl7ql714fo4JAlYyyJmST2Sch2Cqy2/CiBIE/dGZ7cR0FYuWdBKuCUcSJz07SfllUtsxlGUJk9gJ+dRezmEqPqjvJJPnV02Vs3IEAeCR86yZX8GuC4s7t2wPunxAFJXz6YiI/VNSzyV4eqIHM/IDM1U9tuL0zI4kkj3A/WkpWxhGX9wEknER2SCfLnVwsdgKZYQsKKyQFLE6SJ6gHAVQH9jKUnUyowAOA41rFuwosImJCACRqcgNaZJJIIO+x9sDbOBUnMGAo8xwV3jjV3SayCwvujewE5FSghR0xCJBPIzFaHu9tHLolHQSieKeXek5eVbNLlr2swazDT3InaKKK3nOCiiigAooooAKKKKACiiigAooooAKKKKACiiigAooooAKKKKACiiigDyaZ7YaxMOAalCo7wJHvFc3+1Ut5aq5cu+q8/dKUSVKzOkEiOxNIyZYx4NGLBKfPSMkcWMYaGZSor7pGXujwjtqKFt1oUMxzgfP5VqN/u024QYCHB6qwNew8+6oa/2CknrCFcDr/vWF5DpRxENsiwSM5HdM+QGtXKwSowNOzl+eVROz9mJQdBU8h1KElRyAEms7Vs0dIkU2wOuddm3SRoD4VHW20hGJw4R91I1j8Xb2Utb7ZC1wBl+f6UxR4KN8nL+yETIApa2JHUIy4GnhzpIoqpZclV3x6Fm2KQR0ieshM9YmQVKI5czT2z2uo26HkZuNGSPaH3h4pg99R3pA2fLYfGrYKVdqF5HyVhPnXG67hLUe0hJ8gP9VRdUysluVM1jZm0UvNpWgyFAEeNPKzfczb4ZUplXqeunsCuXca0VtwEAjMV1cOXejjZseyX4O6KKKeJCiiigAooooAKKKKACiiigAooooAKKKKACiiigAooooAKr+3d5ktAhJE8+XdUltq5wMOK0OEgd5yHxrJNrl0mNQcpFZ82TbwacGLfyybY3hQtzCVdcnOc5qVuAJAUNfVUMs+/gazd2xIIjvqzbG2wrDgc6/AHU+XGsLdnVikiyNoKpSrUfDgfzxBqNvHkLC2yeugxPEHUHyIPjTh7aQSUq4hXRrEEHrZiQcxmR+9UFvJstZdL7SsJwdbjOEgaccj7qrXJdOuX0cMvkEhWShr9RThdsp4oAPVBxEc+VUq6228V5qUtwwkJCQNMoy1ivd1t9Xm7oIewltRwynODwII1GlW9NtWhcssd1ErvBsh0qh3HhOQCVYQCM5MazlU1sEkBIJJgRJ1PaasqkJdE6g1HuMBCuVVcnVF441dkwyvKlIprbLp2mqgyJ3nZBtH5/wAJf8Jqs7BUEtojgifelH8lWHfO4wWT5/BhHeohI+NU3ZFxCD2gIHgk/HXwqkugHV250boWNELIP6izPxmrpszflhhlKXlkESJwqOQOUwIOUcRVKfTiWtHBaPeBIqD+0EOJxZpWmFA8/VJ78qviyODtCcmJZFTNw2XvO1cf2bjeegmT4wcj2EedSabqDChrxGY8eIr5t2rdOWVwQgynJSZ5ETqIPOr7u3vbc3DSVhN0U8S22HGwU5ZlagpQyzAPjXSjkbVnNniSdWa9RVEs971qU6yVoDiSejKEqLpTAjpLTCVpgmCdIzmphveRaHAytPSuhMupt0qUGz90qWqEoChJwkzpqM6cpCXFljopG2u0LEoUlUawQY7DGhparFQooooAKKKKAIrebeBFlbLfcSpSUlIhMSSohI1yGZqiW/pvaJOJmBw6xB8eqQfdVo9Jltj2XcjkgL/cWlR9wNfN81DLI+hLL0sWbmpWnwSr4GfdU3a74Wjnqvo7lSj+KK+Ygulm7tSdFEdxNRYUj6taeSoSkhQ5ggjzFdV8vWm8LzZlCyDzBg+YqzbO9LF23AUsrH4oUffRYUb5RWUbO9NWgeaSe1JKD5HEPfVp2d6T7N3VSmz+JMjzRNTZFEzvOmbZfZhPkoVTHtmJWJzB5jLz51btpbTaetneicQ51CeqoHt0GdQVnmkd1YdV2joaPpkTsfY6VXDaVDECoTizkDMj3VottYNt/wBm2hH6qQn4Cqps5uLls/i+IIq5CmaVe1itY3vM89JDP6VITkXW8JP4gqUHvyjyrmyZV1OkGgUFa5p9RcggQRr4Cnu+zeK7ZHJIPmpVLbVPRhtzKCt0Z6dZSimezqilPnJL8D4zaxRj5M03z2Yq2uAtGRBxCOByqAvGgshaAAT1oHDnHcaum8qy4mFpT1csaeP63GdDWfbRxIGWUaH5iqfqovG6tmrbqXhUwMRzA8akHXUriCDnGoJ92lYtZ70KCSlySNJTkY7Roam7LeggJDKgTGGSYIEyJTqTwmqSxyNMMilwad9pDagnVStAMz3nkMqfsPzVB3fvyCQTicVmVnPXKri7tBthouOKCUpEkn5cz2Upx5GTVFa9KG0oabYBzdWFHsSj6qKfI1XLF3rMpHFSj5IMfEeVQe2Ntm7ui6rIHJCfZSNB7yT2k1LbGXieb/ClavOEj3TVpRpCk7J5apdH57PlUaGMQBPBQPmc/eDT10wQrt+v1ry2I6Rc6SVfzH4mkfBf5K1voP0oHspSnyFWLdIn7Chti4ug+rGosoPRshOIyS6pogSM8lE55Carm3IWuVSSVgAJgHrARJOQzHI1cbnoejFub0rcSEW9uzalSUiYTDriAokTqZHHKurjfsSOXk+9smNj7Qx4DbuhF08CypttALbKEkFbylqQFOrSmM5KStYFOkusKaJWVJsELLbaEFSnb9+YUpRHWcSVSAB6xkk4cq42hZuo6QvvNBxxAt+kYCgi3tWk47hSQokhQlY7VdHkNKU2dZvFaCyylL3RgNdKD0Oz7ciEJgevcLAxKAz4EhIzchDJO1uHbcJdd+xbPY0DJALihyWtKkoSrsSFRVytblLiAtCgpKhKVJMgg8QRVAtUtl0m2aVtK6Bhd2+QGGzxSlZBSkD2Gge01bNgvuAFt9Vv0o62FgkAA80qM68cpmrIW+UTFFFFXKhRRRQAx25adLbPN+204j95BHzr5SUa+ujXzLvBspDd0+3h9R1xIzOgWY48oqGWRXguvekp+bBHI+B+tJnZieCiPI1BI1DldBylFbKVwUD3yPrSSrNwfdJ7s/hQB2F12lymgXzrsLoAkGtqOJ0V5/XWpvZ2/wA+1liJHI9YeSvrVWCqJqHFPslScejYt098DcPNY0pEqEKTIzB0KTPI1qwr533HuMLjJ9l0DzP9a+iAapjiotpFsknJJspO+S8N20fwp9y1fWoTbm9CHAllJHUwpIUkySRJKVTGuWYqe33SPtFuTocvJQPwJqjbW2MkPKWgnrlskHOCleIHsyJBrJN7ZTNmNbowEr2MJI6kk9UkQojPLt7qgLqwLkiM84HbrHjFPdvdIhCYHVDpUqRIhXwgxpzo+0GFKQZU2c8XreqFAD2gQO8TSe6Y7rgoV1a4VZ6HjSuy9nYnQOeX586ltrtoWpWDSQrMRGLrCOzOnG7TI6XP7oMnugifdTpTqJSMLY6tCW20rQYVmDylMcO5STUPtja7z+Tqsk6JGSR2xxNTrzHRpKDqVEj9lIB8CI8hUDeNZe+lQY9pjTZreZJ4ZfM+4GrPu+qFEngkFX8o/iPiKg7NISjtJ08gPnU9s9vC2rmteZ7voIqMjsIKiRvMmh3IPn/tXTzZCVkakK94Tl+ede7QHVgfgEfsk/zCl7dUoeI4TH7JIP8ABWdDGM9j7JU9dIKWBcADpC2VJSFYYSMSl5BMkZZzBq17T6ZPQM3bLDFstebVsXFvOGDhQkoSkCTHq+Y1phshNs2jE9euslYjomDClJGh6iVKHrHIcxTuzaQHnHbMPNYWFJcvL4uyhKtFMpfPXVKY0SkTx0rqY/tRy8nbOUuJmFW6bVsKSAxKf7NBS4AojKXHlN4v+goEnOpq52gm5aK3lluwBjq4g5fLOXVCet0SiISlPWX2JqoWdm3c3TaFrW7a5vFS8RLyGEpESQCUquHnRlkQmBwq3KcUi6BDfT3pT+hY0YsmldUKcUMkkgZkdZXqpyE04S+ha7WvoQq5cGzbJICUMNkJfWOCVKT/AGc/4bYKuZpPZzYQA5aWLVuyjrG4vCWnF9oyU4J9pZEzpURt7ey1sHCtxX2/aAyKjk0yfZbGYaA9lMqP3jWe7V3hvtquYVFTgBkNoGFtHaRoP1lEntqz6KRTfR9D7I261cJltxpZ4htxLkRrmNR2xUlXy/dl3ZbrK0uDpyOkwozwJ0GInWcxEcK+jd2dqG5tGH1JwKdbSsp5EicuziO+rJ2RJUSdFFFSVPKwD0kW2DaVwPaKV/vIST75r6ArFPTLbYb5CvbZT5pUpP0qCUUWaAa4mvQagsKA10DSQNdg0AerSDqAe8TTZzZyDpKe7MeRpzNE0ARrmz1DSFd2vkaQzGRy76lya5WAdQD3/nKgB3uw9HgtJ/PlX0nYu4m0K5pHwr5v2NZZOKRMJAKhrAkjF3AxPfW+7rXmK3E/dz8CAsfE1ROp0WauFkX6QEwllXJR+APy99VB5BUrpOBOfcePwqT3w22X3ejT6iePbzpts5YCcDgMHQxIz59lc3USubo6umg441Z2m0BTmAQZ/qKrG1dj4HFKb/CY5FPqKHh1T2GrXYKjEgkGNCD5KH541y3sYv3AyBSjrKB9VQBnASchi0zpMItukNm4pWzNrtnEVSrgEgBOGPvIEdgMeFDTRRCNFuRiPsgeri4cp7KsW8LXQ3CggCSZAXMhMiRHBQmM+XjVbumyoKB4pJPaRCszx1pzvpio9Wh/tYyhBH3SoHsOi0me3CR2VV/tOIQddY7OFTFpe9KAlWpyX2qbMYo5lB86qW2lFL0iUkAZaRBIj3RTMOO20xebJtSZNWgkgds1ZW2+shsaCJ8ZJ9wqubsP9IZI9Xjz46eVWBlfrq4kkDyA+tKyqpUPxu42P3XMwe0qHhhCaX2Cz+iiJxpVIGsKKvkffSL7fXA4BH1mpHZTMCStKIgRlJmMhPKPdSV4JkWzZiLxIw29vbsx955ZJHAZNjPKePCoq8lTjwunRfPBIAsrZKEtmBPSOoUokpQSOsswDGRMV2fsrmIKF5fEQChHSKGLtgoTGs5xXTDZat3D0beyLcky7iZLzmUBtIghBMTMqOWQ1I6mPo5eTsh94NrXFrc2lw8lkrLYaRaMmVhGSkYlH1pXhkgAJjKc6jN6t/1W7RtmFD7Q517y4TkS4oZttnhhBwzwAAHGkt63mksBVt0hRiQV3j4Wp150ZoS1iGIpSQDMBIiADmagdxtjC5fU891kpVMH7yz1sxyEg+VXclFWyIwcntRJ7l+jld1DtxKGtQkZLX/pT26/GtTY2Q0w30bKEoSOCRr2k6k9ppazXkKWWZrn5Mrn2dCGJQ6M+t/Riq92opxyfswwKWeKiBHRJ5ThBJ4A8yK2ptsJAAAAAgAaADIACq5u8/heUj2xI70/0PuqyCuhp5XBHN1EduRntFFFPEBWU+nC1/5Zz/qIP+RQ/mrVqoHpotsVihfsPJ8lJUn4xQSjFJoBria9BqpYUBroGkga6mgBWaJrkGiakAJrma8JrwVBBaNwXYuFJOim1A+BB+tXu02kpq2KU6qGDuwqUn4Cs33Pdw3bXaVJ80n5xWh26ZQoey4r3kL/AJqy6htK0a9Kk3TO7GzEZ1JNWgpJgU6xwKwROnIZX7IGfEcteyKtGxdmqabggYldZXfwHgO/jUXsSy6V3GfUQcu1XDy18qtJTW/T469zOZqstvYjLfSJsuXw4hBAUghUaFSdIkATHwqkIblccsQ8kpFbbvfag2qiR6sEfw/zT4VjKUwon9b5Gk6mG12P0s90aK3ZSl1zOMKlZ8pqUuHOlQA62xdJz6zagh0eB+RFMoAW5JCcS9TzJJ+HwqZRsZbqCoN2b4AOZJSvKRkoAg6TVsXZGZcENY26GckBaQSTDkYh2dXI8albNIKRJziYj2jimfCohTohIDZQRrhVKRKcgPHPxqTtnhgmVj1siMvZEeGp5ilZF7mx2NrakiVaIUVnOMjA19UTVj2XZqwpKbULV7bhSAJ5TJ4++qvsi5b6yVvdEFAcJUeUCD+edWy1uLdSIXdXLsahoLB7gG0z/vVceP5Iyz+CYWbnAAu5ZtQE+sEhxUAZ5uEJnQ6cKYbOGKTaFd+6mQbi8URbs8+iAQAVHiGxoM1Dj1YWCUwqz2WtZPWDl4oNwRICiXStyc+AnurzbFwJCL5zplkdTZ9iFme14yFKHarCkcjW6KpGCTTZTt+n1LnpH0OutiFLaEMWyeKUgk4nlaZmY4AZFh6O3uqtPW9fF1tTiAzI4erTje0qGFBbaZwjE3atkFLQ/wAW4UkAFXIDKeZzETuK7DyhPrpkFXrLg+tHBPWy76rkVwYzC6mjX7FeQp6KjNmnKpVNc9HSkNkO4HUK5KE9xyPuNXIVSrxGRrPl+kraNo8tBUHkJWoAOAExJjMQrSK1abIo3FmPVYZTqUVZu9FZGz6fkYRjtVYuOFwAT2Apmit+5HP2S8GuVVvSZbY9mXH4Qlf7q0q+ANWBN8ntplvCEu2j6JHWZcA7ygx74qbRFNHzOTXk14TQDQB2DXYpIGuwaAQ5s2sbiE+0pKfMgVJbz7Lbt7lTaVEIhspJ6x66UkA6cTUVauQtJ5KB8iDUx6Qj/wCqSeaWT5J/7ao+w227IHFXoNSN7uzcMttOONwl0AtwpKioHCB1UkkTiTrzqNB17Mj3jI1ayaJHYjuG4aVycT/EK0+3MF0fiSrzSE/yVkrK4IPIg+Wda1aKBdV+JtKvJR/1Cs+oXsZo0zqaJRoZV5gU4sNo1V7hxJ7AK4dfCRVj3d2UW041jrr1/Cngnv5/0rJhx73+Ddny+nG/kkbK1DaAhOgHnzJ7ZpxRRXUSo4zdkdt1nGyUDVcJHiYrDtpApU5lBxLH9K351Ex2Gfl86yTfnZXR3CxGqi4O5zPL9rEKy6mNqzZpZ1KijITOMgtjEE5L46THbkamEbEKkhSrFpyZOJl1KFRPAEJy8ai75nA0vSBzE5HSDwzyqvPILaUqQpslQIKUqKXEH1hjSMJGmpnKk4B+cUWeicKgl5LeKJcTp2SCZyIznkasS7NSGyAclCZ5pPLy91QiLK5W2FqL6kkSk9ZYI4xCioTHLhUlsXbq0gNvEmJAkZpgxCsuyRymKtmi37kVwzS9rJ/dRDqHFRcW7RTGEXAnECFDqQ4k8TOWtXZq9uCn/nbBvKJifGC7GnD31TLHeVpSsBQwVAZBxIUnvSdfCndlthpSsP2PZePkpfRk9wWxn4UY3a5IyJpuievNpW5ARc7TcuFf4Nl1SvswW+JRH7QpNx1TDCi003su2PrOu4VXLk+yiTCjzWVK5JpNW8TjQhLuzbMaQxL7h/VQkIBPgqobaVzBDx6Ra9E3V/qCf/i2iYM8oSnxrQZytbwqEYUpKEK6+F0y89H99cqOaUcYOemmlNt1DDwVPrA8Osse0fYbGgHGaS2q/iKiZ1la3SJJ4F2MpH3WhkONPNgtEFMBUrMpBMOOkauOew0kaJ4kgdhiSuLRMXUkzU9kr6oqWSar+wnpSKnUKrlnWatA+MqyPfBGG7X24VeYH0rXHBlWWekJqLhJ5o+BIqHyaNM6kVkqHEDyopOaKijdS8H0fioOeXPL5VzNE12Dyh843bWBa0+ypSfIkfKkqsHpF2Iu2unFkfo3VKcQoR94ypJGoIJPuqpi95g00zvhj5NOLZ1pWIDFkSmVEJMyBEaDjUai8TzpXblqpg9YFKivGQcvWCFjvGZ0peRNrhm3ROCm3OKkqZot3t5N3YtNhvCu3UyjEcOBWLCyvDAnMlJ8ZmmTVo066F3aSUkrgYiFCCAnDhOeawI76hLbaBSyltPrLkxMQUlCkxPbS9zcxK1eq1MJMSQnQT3mkLmcYt0r5/g0xjFYsk4w+F35/H9lz23vNYP9C0hQK7bI4goZNJStKUHIKOJKRrzrP9rvypKfZTHicz8qY7rNdIpa3ScLSVOmOK3P+1Jr18kqJUIJzg9uY9xpm3/046RnWWMdM4/qk1/S/wBnSTWm7PusmFe0zHjCD/Kay8Grpa7RH2a3E9aFZ9gJQfcaM1bHZTR45ZcqjHs0ndrZJdUHnB1AeoD94j73cOHM1bSoDUx31jNvvM8yOo4oDgAZB4ABNP8AZty88sruFaySTGXYOAAA4UuOSOOCobk02SeVqfFGpLvmxqtI71CuGdptrMJWk+NUi3dZPqqK/wBWY89KV+zJHqtEzzA+M1H1L8EfRryXuaoXpGIStvHliSQhXDEDJQTzIgj9U10GVJzEo/VUR8Kb7Vsjco6N8laMsieWYIOszQ9RGSpoiOklF2mUddtiBQeIKfz2j5VUnC4lKmXXGsjkHsQ0OqHMokHSYINaurdlHBR/POmt3ughyApSyBMCREkETBGsE1mxT2N+DTkxOSXkzhN8hDeBVqcaRJdYeKcWfrEIOEg6a++mrO2ejUVKQ6CoR1FSc9SrGFFYy0J4a1pB9G9vEQqP2e/2ZrpzcJBEdK7Eg4T0ZSSNFYSjXt1p/rxfZn+nmujM9pbxh1KQFHEJnE2lJSTBMKSZiROYyjjNc3m00uNNp6vSjFOFtQVmZAUoKIVqBoOVaUr0fskQoFWZzMTnwB4DTIRXll6ObZuYaCp4uSuO4acNde2p9bGC0+Qreyttutspg9EQMJKUWzOnNxWJajEaJmm16+7JWpQbn+8cKy4qeCSv9IodiQgdtWuw9HDbUwpzOdCEHPtQAffT+z3KQ3jwqd68SSqTllIVGIGOM0evBB9NNmZh9tJBgkjIOPJIAPJlgZk9w7zUxYMa9I2teIYi1IDriR999Uw22nggHhx0q62e4Fu2rEluVe0pSlK/eUSakLfddpAVhQBizVrKuHWPHKqvUx+EWjpZfLRE7rXkoB5iatLb1M2tgoQAEpAA4ARTpu2isT7OhwOgrKs59JzObSv1h8D9a0RKKo/pPR+hbPJz4pNSTidSM3JorzFRUm+z6PmvZpOa9muqeWMx9NVqv/07qfUCXEK75SpI8c/3TWVlwkkZYRrwMSACnWTrwrYN8t5kvLXbdGpTSThXCyjEcsstYMRVNVuzaHNC3WT/APYkOJHcpMEe+rJ8CpK2VL7McoBg6ZT8M+PKrQ1tJ0NtiZ6iZxDEDlGc5HIAZ0ObmuqENPNOjkF4Vc9FRx7TXX2BbaAh1JC0pAIOfHLPjkahvgmCpkkiVkEpZOX+Cga8OqOyllXSAMKra2XlxQSPKe6uLc9Xxjw/M07YtkrzUNDr/t2Ckvsbb6Hdi2CnJDbSVGIZbQ3PeQJyzqj3S8S1Hmo9vHKrw9chDZIygKVl2An5Vl7d8oa59/1pkPkVk+CVFTVm7LbQ5dKPehXzrrY+y2HW0krUVEaDID3Z1Pbp7opfW6hThR0TkJyBkLT3j2B51XOt0GkdfQ4paPLDPl4jz/gbsWyVKBJggdU5Zazrqc4HfU6NnoUtONQSClIKlHiQITlkBoY7c692/u39nebaQouBWFRJAmcREADnUZf26ivP1cZVhCgNSQSkcTlEdlcKcZPL6fNj9RmhlnLJF8M6uN9w070Fmwq4cT1VlGSQRkc4jXjp21Zdl3l0sS8ENk6ITKo/WVABPdVbtbnoAUstgSZ6/V7CTPrd81HbU2xcL/8AeJb7GgjuzHWUfOumsbqjJLLGPbs0hDCj6yvKlkWw41jzW2r5owi76UHUrQcvOJp+je++GrqP3Pqan0GV+oiawEAUktxIOdZVcb5XaQklfrA6pEdVSkH3pqOf3qulKkunuAEeUVTaa4YJyW5GyhxJroAVlVjvM+BJIPePpUizvo97KP8AN9aoX+nmaKGxXQaFZ3/47dn1Eeaqf2u+Tiv7tP7x+lQQ8E0XgMiveiFVc71KCcRR4T/SlTvXES3Miclf0q2x+BDhIsgbr3o6pTnpKQlRBZXlrBSfpVktdtIcQlaTkoSKGq7IeOaJLo64U1Tb/iSeddC9B41HBXbIUUms79Kj8NtJ4lZPkn+orQS7NZN6UbybpKBngQPNRn4AVA/EvcioTRSeKipo2bjbmb+7T91Lo/abP+eR76WTvIoQHGltZ5qUkqSPFEjzIrPrbfW5R98qHaJ5cam7D0gk/wBojPs/PyroXR5yiaVuIy8Ctp9ZKiVGQhQkjgBw8T31E3no/eSeotCuwyg++R76mt3N52i44Bk2UhZABJSqcKhET1pSe/Outteki2ZSSEOLIMRAQPNRniOFRYUuil3m690nVhR7UQv+GTUXdNKR1VpUDh0WCDryImltp+mS4cJDDTbQ4HNao55wPdTN3aDj5CnVlazAxHl2RoBnU38Al8kk2cvzx/Jp4HMCO8cfP6UxYRiUBHaR2fn403u7gkkcJ76rVguDrbV9FuuTEpInliyJy/WqN2Pf2LMHElSh95QJM9iYgeFI7YdAQEqVhB1OscfLKopm2lycltxoCDPVjQ561ZIo+zTN19uWmIKW2ATCgrDkQdCI+Y4VYbXeVpV0T0iQ393rAcBOR0zms82A6AUFOmGIHCCRGenHyqzWiG1XBKgNEkaHPlmOysqwRjkc+f7NTlOUVbJ3fB0OvodZfQAlsZ9IgQoKJBGcznyqhbfv3EIHXKhISkpxhGQlQKtFGSNKs+0UJD8AACBAAAA7gKbbxbRbwoZXoU4iO8kDuOU9lSoR9Tf8i7ajtM6sdrLU45JSrC2tYCwFCUwo669UKpfaFy82tYASQFlIAjFGJQSYGcHCRPZUZ/wdwGSU4VSAcxPjHLhT3ZuFq4Su4C1oghWAnFmDBmQciZrRXNoWq200cI2wsqhSfESa7O1yNErPck1bWrJDyZtHUvAf3SzgcHiNfEeNNVNQcCkqSr2HMj+yT6w7iapPLOH6TTj00MnU+Sz7L3STf2zGBeDAlRJIz6ysRBHDNXvpyfQ6OD/+T+tLbg7cbtiU3DiWgpOJJWYmcjH7oq8J3ntFaXLJ/bSPnSlUubNDzZ8Psj1/BRR6J1gQH0+KT9aB6L3ho42fBVaAjbdudH2T/wDoj60snaDR0dbP7afrU+mvJT63P/yM0V6MX/bbPiofKl2dw7hPBs/tH/TWkpfSdFJPcofWuwQeI86PSRD1+X5M8c3UucMYE+Cx9K8e3XuTENaD20fWtGCa6DdMWN+Rb1kvCMau/R7dqUo4Bn+IfKmt7YXNm0EGEGSUgyQRkFARpmQa3Do6qPpCsQtDRgZKUM8tQD/LVckGo2xsNbLI9ldmTq25dc0+R+tet7wXfAp8j9asadjpPI9kinDWxAOFZ7XgdX5EdhbwXRHXQk+JH1q6O+jywvEh5TasTgCisOLCpiMxOGRppwqut2+HhV33MfxW0eytSffiH8VP09OTTRm1LlGKlFsrK/QdZTk5cDsxIPxRXlaLRWv04+DF9Tl/cz486V5Gij3HMU7tN5lt+u2D2jI1Yr3cx9OaQlY/Cc/I1Fq2apOTjZHemqyprkI7ovhkjsDexrGoFRR0iSnr5AKxBYzGUZRrTXay2sMKfSoyTDYK1Se7Iedc7N2UlZX1ckiTE5kmEgxnHHwpK5sXVJhGUTkITlPsjPTsoqkDbbIEvpSeo2o9rhPwEVPbDccUDiAkHICBAj/eoxGxjPXcAPIhU/5oqTTsxYgtPQo9gziNU586kqixsJgKJSZ0AEjszjhFMCwuZwKjmUqj4U2ZuL5BEdAvvEfMVM7RvNqdAMaLZCOYzPliNUotZWNq7WQhYxAKyiDJAPOPdnTAbeYGeAk9kj40n0ClqV0hCj2D4Ui5YNnjHdV6KWy5br3CXkBQGFMmRMxnnU3/AOJ0tKwoQdYKuJ+Z1qq7qjAkJCpTjMkagGM44052stIcUGyQAfWUAJHEpg0uS5GqTosW0NpKeLfRYekV1YV6skgCY0mq5tjpUvg3KFIcACROSSBlKeCuOdJMbcQ082oFMIUknUyBmZjM1qVtdW961HUcSeCoI8J0PvpKe0YqZllrtd5oFKSlbZMlpwBSD3cj3U4S7aPGDitV9vXZJ+KRVi236OSmVWqu3o3D/Av5HzqmvsFCyh5JQoahQz/qO2mppkOI8vN13UfpEjENQ6wcQ75TmPGlbXep5KcFwhN03+KA4O5XE1G2j7jK8TC1JPuPeNKmUbwsu5XrIQo/3zWX7wH9e6r2Uqix7q7Qt33UIadSJ6pZukyU8ZQomcu8+FXtWxWR67lmP2U/NdVHZm4th0bbrl22QU48KujBIMxqZHgBTz/hWyGxCrtvIAEhbc88XVSc+E0txjfRdZppcSJpWyrMetcWfP1GvmqhWzLCJLzJE4eq22c4mMgaiDtfYqDPTScRVCcZEgQBCU6EcNKRO9+xUiAhxYw4fUdMpJlQzI41GyPgn1sn7mSTmzdl8XJiYwtgaagYW/dXhttlDisiMWigI0mYHV7dBUer0jbNBlNo6o4gZ6NIzAhKpUrUDKaS/wDNS2T6mzzpGfRJ4yoaHWp2rwgeXI/lkt//ADU5JbfJnDAKwcWoSeuMyMxzpFW0LYCWmLlQgqyUs5AwT650Oo1qOPpfI9SySNdXEju9VHCkl+mK5Pq27I01Ws6dwGtTSI3T/JJjazgV1bK7VBAyWuOYzGUEcakrfazpg/8ADHzH+IoqyOuS8pqpu+le+OiGRr91xWv7XCkf/MjaJIzQMx6rBOnaSanhEPey43ibt5SSmyS0AFTmgTJEZyOHZTfGRkoYVDIiZgjLUa1DWm+F25/erEajAhOWuuHnXYfUTJJJJkk6mczWTNJPrs2aeEkueh9cOZVatxU/oFnm4fclNUdbuVaRu1adHbNpOpGI96ut84pmlVysprHUaJSivJoroHLMpNUbehZ+0KMn1U/CiikmhiTjpFs4QTJUyCZ1H6TI1BUUVZFGTOxFlRhRKhyVmPI0ltJsJdgAADgBA1oooIO2nDEyfOuLm8WQAVrInQqJHlRRVGMIc+se6mraR06hHFX8Rr2imfAp9jorKX0hJKQUiQnKc+MUttVZnU0UVVlkVx5ZnXjU7uhcqTcgJUoA6gEgHPiONFFVn9oQ+43WwUSyCTOXHOq1v8wk2i1FIKkkYSQCU88J4UUVnh2jVLozRqvV0UU8qzhLCcjhGvIU7YYT7I8hRRUAhbAM8hSzCRyryipBEna26T91PkKlGLRGXUT+6KKKqXHBt0gZJSO4CkSIGVFFACJWeZpN55XM+ZoooAU2Mol1U+x86nU15RWPL9xtwfYeO8O8fGtdRpXlFadJ0zFru0dUUUVtOe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hQSERUUEhQVFRUVFhcVFhYUGBcWFxcYGBcXFBUXFBUXHCYeFxkjGRQUHy8gJScqLCwsFx4xNTAqNScrLCkBCQoKDgwOGg8PGikfHyUsLCwsLCwsLCwsLCksLCksLCwsLCkpLCwsKSwsKSwpLCksLCwpKSwsLCwsKSwpKSwsLP/AABEIAMIBAwMBIgACEQEDEQH/xAAcAAABBQEBAQAAAAAAAAAAAAAAAwQFBgcCAQj/xABKEAABAwIDBAYHBAcGBAcBAAABAgMRAAQSITEFBkFREyJhcYGRBzJSobHB0RRCYvAjcoKSssLhM0NTotLxFTRz4hYXJERUY4Ml/8QAGgEAAgMBAQAAAAAAAAAAAAAAAAMBAgQFBv/EACsRAAICAQQBAwMEAwEAAAAAAAABAhEDBBIhMVETIkEUMmFCUnGRseHwI//aAAwDAQACEQMRAD8A3GiiigAooooAKKKKACiiigAooooAK5cXAJOgEmuqjt4VkWz0GD0agDykQD76hkoyXe/bPT3IjrCScOgEcz3JGdUt4BbyitQJByAGQ8Dl7ql714fo4JAlYyyJmST2Sch2Cqy2/CiBIE/dGZ7cR0FYuWdBKuCUcSJz07SfllUtsxlGUJk9gJ+dRezmEqPqjvJJPnV02Vs3IEAeCR86yZX8GuC4s7t2wPunxAFJXz6YiI/VNSzyV4eqIHM/IDM1U9tuL0zI4kkj3A/WkpWxhGX9wEknER2SCfLnVwsdgKZYQsKKyQFLE6SJ6gHAVQH9jKUnUyowAOA41rFuwosImJCACRqcgNaZJJIIO+x9sDbOBUnMGAo8xwV3jjV3SayCwvujewE5FSghR0xCJBPIzFaHu9tHLolHQSieKeXek5eVbNLlr2swazDT3InaKKK3nOCiiigAooooAKKKKACiiigAooooAKKKKACiiigAooooAKKKKACiiigDyaZ7YaxMOAalCo7wJHvFc3+1Ut5aq5cu+q8/dKUSVKzOkEiOxNIyZYx4NGLBKfPSMkcWMYaGZSor7pGXujwjtqKFt1oUMxzgfP5VqN/u024QYCHB6qwNew8+6oa/2CknrCFcDr/vWF5DpRxENsiwSM5HdM+QGtXKwSowNOzl+eVROz9mJQdBU8h1KElRyAEms7Vs0dIkU2wOuddm3SRoD4VHW20hGJw4R91I1j8Xb2Utb7ZC1wBl+f6UxR4KN8nL+yETIApa2JHUIy4GnhzpIoqpZclV3x6Fm2KQR0ieshM9YmQVKI5czT2z2uo26HkZuNGSPaH3h4pg99R3pA2fLYfGrYKVdqF5HyVhPnXG67hLUe0hJ8gP9VRdUysluVM1jZm0UvNpWgyFAEeNPKzfczb4ZUplXqeunsCuXca0VtwEAjMV1cOXejjZseyX4O6KKKeJCiiigAooooAKKKKACiiigAooooAKKKKACiiigAooooAKr+3d5ktAhJE8+XdUltq5wMOK0OEgd5yHxrJNrl0mNQcpFZ82TbwacGLfyybY3hQtzCVdcnOc5qVuAJAUNfVUMs+/gazd2xIIjvqzbG2wrDgc6/AHU+XGsLdnVikiyNoKpSrUfDgfzxBqNvHkLC2yeugxPEHUHyIPjTh7aQSUq4hXRrEEHrZiQcxmR+9UFvJstZdL7SsJwdbjOEgaccj7qrXJdOuX0cMvkEhWShr9RThdsp4oAPVBxEc+VUq6228V5qUtwwkJCQNMoy1ivd1t9Xm7oIewltRwynODwII1GlW9NtWhcssd1ErvBsh0qh3HhOQCVYQCM5MazlU1sEkBIJJgRJ1PaasqkJdE6g1HuMBCuVVcnVF441dkwyvKlIprbLp2mqgyJ3nZBtH5/wAJf8Jqs7BUEtojgifelH8lWHfO4wWT5/BhHeohI+NU3ZFxCD2gIHgk/HXwqkugHV250boWNELIP6izPxmrpszflhhlKXlkESJwqOQOUwIOUcRVKfTiWtHBaPeBIqD+0EOJxZpWmFA8/VJ78qviyODtCcmJZFTNw2XvO1cf2bjeegmT4wcj2EedSabqDChrxGY8eIr5t2rdOWVwQgynJSZ5ETqIPOr7u3vbc3DSVhN0U8S22HGwU5ZlagpQyzAPjXSjkbVnNniSdWa9RVEs971qU6yVoDiSejKEqLpTAjpLTCVpgmCdIzmphveRaHAytPSuhMupt0qUGz90qWqEoChJwkzpqM6cpCXFljopG2u0LEoUlUawQY7DGhparFQooooAKKKKAIrebeBFlbLfcSpSUlIhMSSohI1yGZqiW/pvaJOJmBw6xB8eqQfdVo9Jltj2XcjkgL/cWlR9wNfN81DLI+hLL0sWbmpWnwSr4GfdU3a74Wjnqvo7lSj+KK+Ygulm7tSdFEdxNRYUj6taeSoSkhQ5ggjzFdV8vWm8LzZlCyDzBg+YqzbO9LF23AUsrH4oUffRYUb5RWUbO9NWgeaSe1JKD5HEPfVp2d6T7N3VSmz+JMjzRNTZFEzvOmbZfZhPkoVTHtmJWJzB5jLz51btpbTaetneicQ51CeqoHt0GdQVnmkd1YdV2joaPpkTsfY6VXDaVDECoTizkDMj3VottYNt/wBm2hH6qQn4Cqps5uLls/i+IIq5CmaVe1itY3vM89JDP6VITkXW8JP4gqUHvyjyrmyZV1OkGgUFa5p9RcggQRr4Cnu+zeK7ZHJIPmpVLbVPRhtzKCt0Z6dZSimezqilPnJL8D4zaxRj5M03z2Yq2uAtGRBxCOByqAvGgshaAAT1oHDnHcaum8qy4mFpT1csaeP63GdDWfbRxIGWUaH5iqfqovG6tmrbqXhUwMRzA8akHXUriCDnGoJ92lYtZ70KCSlySNJTkY7Roam7LeggJDKgTGGSYIEyJTqTwmqSxyNMMilwad9pDagnVStAMz3nkMqfsPzVB3fvyCQTicVmVnPXKri7tBthouOKCUpEkn5cz2Upx5GTVFa9KG0oabYBzdWFHsSj6qKfI1XLF3rMpHFSj5IMfEeVQe2Ntm7ui6rIHJCfZSNB7yT2k1LbGXieb/ClavOEj3TVpRpCk7J5apdH57PlUaGMQBPBQPmc/eDT10wQrt+v1ry2I6Rc6SVfzH4mkfBf5K1voP0oHspSnyFWLdIn7Chti4ug+rGosoPRshOIyS6pogSM8lE55Carm3IWuVSSVgAJgHrARJOQzHI1cbnoejFub0rcSEW9uzalSUiYTDriAokTqZHHKurjfsSOXk+9smNj7Qx4DbuhF08CypttALbKEkFbylqQFOrSmM5KStYFOkusKaJWVJsELLbaEFSnb9+YUpRHWcSVSAB6xkk4cq42hZuo6QvvNBxxAt+kYCgi3tWk47hSQokhQlY7VdHkNKU2dZvFaCyylL3RgNdKD0Oz7ciEJgevcLAxKAz4EhIzchDJO1uHbcJdd+xbPY0DJALihyWtKkoSrsSFRVytblLiAtCgpKhKVJMgg8QRVAtUtl0m2aVtK6Bhd2+QGGzxSlZBSkD2Gge01bNgvuAFt9Vv0o62FgkAA80qM68cpmrIW+UTFFFFXKhRRRQAx25adLbPN+204j95BHzr5SUa+ujXzLvBspDd0+3h9R1xIzOgWY48oqGWRXguvekp+bBHI+B+tJnZieCiPI1BI1DldBylFbKVwUD3yPrSSrNwfdJ7s/hQB2F12lymgXzrsLoAkGtqOJ0V5/XWpvZ2/wA+1liJHI9YeSvrVWCqJqHFPslScejYt098DcPNY0pEqEKTIzB0KTPI1qwr533HuMLjJ9l0DzP9a+iAapjiotpFsknJJspO+S8N20fwp9y1fWoTbm9CHAllJHUwpIUkySRJKVTGuWYqe33SPtFuTocvJQPwJqjbW2MkPKWgnrlskHOCleIHsyJBrJN7ZTNmNbowEr2MJI6kk9UkQojPLt7qgLqwLkiM84HbrHjFPdvdIhCYHVDpUqRIhXwgxpzo+0GFKQZU2c8XreqFAD2gQO8TSe6Y7rgoV1a4VZ6HjSuy9nYnQOeX586ltrtoWpWDSQrMRGLrCOzOnG7TI6XP7oMnugifdTpTqJSMLY6tCW20rQYVmDylMcO5STUPtja7z+Tqsk6JGSR2xxNTrzHRpKDqVEj9lIB8CI8hUDeNZe+lQY9pjTZreZJ4ZfM+4GrPu+qFEngkFX8o/iPiKg7NISjtJ08gPnU9s9vC2rmteZ7voIqMjsIKiRvMmh3IPn/tXTzZCVkakK94Tl+ede7QHVgfgEfsk/zCl7dUoeI4TH7JIP8ABWdDGM9j7JU9dIKWBcADpC2VJSFYYSMSl5BMkZZzBq17T6ZPQM3bLDFstebVsXFvOGDhQkoSkCTHq+Y1phshNs2jE9euslYjomDClJGh6iVKHrHIcxTuzaQHnHbMPNYWFJcvL4uyhKtFMpfPXVKY0SkTx0rqY/tRy8nbOUuJmFW6bVsKSAxKf7NBS4AojKXHlN4v+goEnOpq52gm5aK3lluwBjq4g5fLOXVCet0SiISlPWX2JqoWdm3c3TaFrW7a5vFS8RLyGEpESQCUquHnRlkQmBwq3KcUi6BDfT3pT+hY0YsmldUKcUMkkgZkdZXqpyE04S+ha7WvoQq5cGzbJICUMNkJfWOCVKT/AGc/4bYKuZpPZzYQA5aWLVuyjrG4vCWnF9oyU4J9pZEzpURt7ey1sHCtxX2/aAyKjk0yfZbGYaA9lMqP3jWe7V3hvtquYVFTgBkNoGFtHaRoP1lEntqz6KRTfR9D7I261cJltxpZ4htxLkRrmNR2xUlXy/dl3ZbrK0uDpyOkwozwJ0GInWcxEcK+jd2dqG5tGH1JwKdbSsp5EicuziO+rJ2RJUSdFFFSVPKwD0kW2DaVwPaKV/vIST75r6ArFPTLbYb5CvbZT5pUpP0qCUUWaAa4mvQagsKA10DSQNdg0AerSDqAe8TTZzZyDpKe7MeRpzNE0ARrmz1DSFd2vkaQzGRy76lya5WAdQD3/nKgB3uw9HgtJ/PlX0nYu4m0K5pHwr5v2NZZOKRMJAKhrAkjF3AxPfW+7rXmK3E/dz8CAsfE1ROp0WauFkX6QEwllXJR+APy99VB5BUrpOBOfcePwqT3w22X3ejT6iePbzpts5YCcDgMHQxIz59lc3USubo6umg441Z2m0BTmAQZ/qKrG1dj4HFKb/CY5FPqKHh1T2GrXYKjEgkGNCD5KH541y3sYv3AyBSjrKB9VQBnASchi0zpMItukNm4pWzNrtnEVSrgEgBOGPvIEdgMeFDTRRCNFuRiPsgeri4cp7KsW8LXQ3CggCSZAXMhMiRHBQmM+XjVbumyoKB4pJPaRCszx1pzvpio9Wh/tYyhBH3SoHsOi0me3CR2VV/tOIQddY7OFTFpe9KAlWpyX2qbMYo5lB86qW2lFL0iUkAZaRBIj3RTMOO20xebJtSZNWgkgds1ZW2+shsaCJ8ZJ9wqubsP9IZI9Xjz46eVWBlfrq4kkDyA+tKyqpUPxu42P3XMwe0qHhhCaX2Cz+iiJxpVIGsKKvkffSL7fXA4BH1mpHZTMCStKIgRlJmMhPKPdSV4JkWzZiLxIw29vbsx955ZJHAZNjPKePCoq8lTjwunRfPBIAsrZKEtmBPSOoUokpQSOsswDGRMV2fsrmIKF5fEQChHSKGLtgoTGs5xXTDZat3D0beyLcky7iZLzmUBtIghBMTMqOWQ1I6mPo5eTsh94NrXFrc2lw8lkrLYaRaMmVhGSkYlH1pXhkgAJjKc6jN6t/1W7RtmFD7Q517y4TkS4oZttnhhBwzwAAHGkt63mksBVt0hRiQV3j4Wp150ZoS1iGIpSQDMBIiADmagdxtjC5fU891kpVMH7yz1sxyEg+VXclFWyIwcntRJ7l+jld1DtxKGtQkZLX/pT26/GtTY2Q0w30bKEoSOCRr2k6k9ppazXkKWWZrn5Mrn2dCGJQ6M+t/Riq92opxyfswwKWeKiBHRJ5ThBJ4A8yK2ptsJAAAAAgAaADIACq5u8/heUj2xI70/0PuqyCuhp5XBHN1EduRntFFFPEBWU+nC1/5Zz/qIP+RQ/mrVqoHpotsVihfsPJ8lJUn4xQSjFJoBria9BqpYUBroGkga6mgBWaJrkGiakAJrma8JrwVBBaNwXYuFJOim1A+BB+tXu02kpq2KU6qGDuwqUn4Cs33Pdw3bXaVJ80n5xWh26ZQoey4r3kL/AJqy6htK0a9Kk3TO7GzEZ1JNWgpJgU6xwKwROnIZX7IGfEcteyKtGxdmqabggYldZXfwHgO/jUXsSy6V3GfUQcu1XDy18qtJTW/T469zOZqstvYjLfSJsuXw4hBAUghUaFSdIkATHwqkIblccsQ8kpFbbvfag2qiR6sEfw/zT4VjKUwon9b5Gk6mG12P0s90aK3ZSl1zOMKlZ8pqUuHOlQA62xdJz6zagh0eB+RFMoAW5JCcS9TzJJ+HwqZRsZbqCoN2b4AOZJSvKRkoAg6TVsXZGZcENY26GckBaQSTDkYh2dXI8albNIKRJziYj2jimfCohTohIDZQRrhVKRKcgPHPxqTtnhgmVj1siMvZEeGp5ilZF7mx2NrakiVaIUVnOMjA19UTVj2XZqwpKbULV7bhSAJ5TJ4++qvsi5b6yVvdEFAcJUeUCD+edWy1uLdSIXdXLsahoLB7gG0z/vVceP5Iyz+CYWbnAAu5ZtQE+sEhxUAZ5uEJnQ6cKYbOGKTaFd+6mQbi8URbs8+iAQAVHiGxoM1Dj1YWCUwqz2WtZPWDl4oNwRICiXStyc+AnurzbFwJCL5zplkdTZ9iFme14yFKHarCkcjW6KpGCTTZTt+n1LnpH0OutiFLaEMWyeKUgk4nlaZmY4AZFh6O3uqtPW9fF1tTiAzI4erTje0qGFBbaZwjE3atkFLQ/wAW4UkAFXIDKeZzETuK7DyhPrpkFXrLg+tHBPWy76rkVwYzC6mjX7FeQp6KjNmnKpVNc9HSkNkO4HUK5KE9xyPuNXIVSrxGRrPl+kraNo8tBUHkJWoAOAExJjMQrSK1abIo3FmPVYZTqUVZu9FZGz6fkYRjtVYuOFwAT2Apmit+5HP2S8GuVVvSZbY9mXH4Qlf7q0q+ANWBN8ntplvCEu2j6JHWZcA7ygx74qbRFNHzOTXk14TQDQB2DXYpIGuwaAQ5s2sbiE+0pKfMgVJbz7Lbt7lTaVEIhspJ6x66UkA6cTUVauQtJ5KB8iDUx6Qj/wCqSeaWT5J/7ao+w227IHFXoNSN7uzcMttOONwl0AtwpKioHCB1UkkTiTrzqNB17Mj3jI1ayaJHYjuG4aVycT/EK0+3MF0fiSrzSE/yVkrK4IPIg+Wda1aKBdV+JtKvJR/1Cs+oXsZo0zqaJRoZV5gU4sNo1V7hxJ7AK4dfCRVj3d2UW041jrr1/Cngnv5/0rJhx73+Ddny+nG/kkbK1DaAhOgHnzJ7ZpxRRXUSo4zdkdt1nGyUDVcJHiYrDtpApU5lBxLH9K351Ex2Gfl86yTfnZXR3CxGqi4O5zPL9rEKy6mNqzZpZ1KijITOMgtjEE5L46THbkamEbEKkhSrFpyZOJl1KFRPAEJy8ai75nA0vSBzE5HSDwzyqvPILaUqQpslQIKUqKXEH1hjSMJGmpnKk4B+cUWeicKgl5LeKJcTp2SCZyIznkasS7NSGyAclCZ5pPLy91QiLK5W2FqL6kkSk9ZYI4xCioTHLhUlsXbq0gNvEmJAkZpgxCsuyRymKtmi37kVwzS9rJ/dRDqHFRcW7RTGEXAnECFDqQ4k8TOWtXZq9uCn/nbBvKJifGC7GnD31TLHeVpSsBQwVAZBxIUnvSdfCndlthpSsP2PZePkpfRk9wWxn4UY3a5IyJpuievNpW5ARc7TcuFf4Nl1SvswW+JRH7QpNx1TDCi003su2PrOu4VXLk+yiTCjzWVK5JpNW8TjQhLuzbMaQxL7h/VQkIBPgqobaVzBDx6Ra9E3V/qCf/i2iYM8oSnxrQZytbwqEYUpKEK6+F0y89H99cqOaUcYOemmlNt1DDwVPrA8Osse0fYbGgHGaS2q/iKiZ1la3SJJ4F2MpH3WhkONPNgtEFMBUrMpBMOOkauOew0kaJ4kgdhiSuLRMXUkzU9kr6oqWSar+wnpSKnUKrlnWatA+MqyPfBGG7X24VeYH0rXHBlWWekJqLhJ5o+BIqHyaNM6kVkqHEDyopOaKijdS8H0fioOeXPL5VzNE12Dyh843bWBa0+ypSfIkfKkqsHpF2Iu2unFkfo3VKcQoR94ypJGoIJPuqpi95g00zvhj5NOLZ1pWIDFkSmVEJMyBEaDjUai8TzpXblqpg9YFKivGQcvWCFjvGZ0peRNrhm3ROCm3OKkqZot3t5N3YtNhvCu3UyjEcOBWLCyvDAnMlJ8ZmmTVo066F3aSUkrgYiFCCAnDhOeawI76hLbaBSyltPrLkxMQUlCkxPbS9zcxK1eq1MJMSQnQT3mkLmcYt0r5/g0xjFYsk4w+F35/H9lz23vNYP9C0hQK7bI4goZNJStKUHIKOJKRrzrP9rvypKfZTHicz8qY7rNdIpa3ScLSVOmOK3P+1Jr18kqJUIJzg9uY9xpm3/046RnWWMdM4/qk1/S/wBnSTWm7PusmFe0zHjCD/Kay8Grpa7RH2a3E9aFZ9gJQfcaM1bHZTR45ZcqjHs0ndrZJdUHnB1AeoD94j73cOHM1bSoDUx31jNvvM8yOo4oDgAZB4ABNP8AZty88sruFaySTGXYOAAA4UuOSOOCobk02SeVqfFGpLvmxqtI71CuGdptrMJWk+NUi3dZPqqK/wBWY89KV+zJHqtEzzA+M1H1L8EfRryXuaoXpGIStvHliSQhXDEDJQTzIgj9U10GVJzEo/VUR8Kb7Vsjco6N8laMsieWYIOszQ9RGSpoiOklF2mUddtiBQeIKfz2j5VUnC4lKmXXGsjkHsQ0OqHMokHSYINaurdlHBR/POmt3ughyApSyBMCREkETBGsE1mxT2N+DTkxOSXkzhN8hDeBVqcaRJdYeKcWfrEIOEg6a++mrO2ejUVKQ6CoR1FSc9SrGFFYy0J4a1pB9G9vEQqP2e/2ZrpzcJBEdK7Eg4T0ZSSNFYSjXt1p/rxfZn+nmujM9pbxh1KQFHEJnE2lJSTBMKSZiROYyjjNc3m00uNNp6vSjFOFtQVmZAUoKIVqBoOVaUr0fskQoFWZzMTnwB4DTIRXll6ObZuYaCp4uSuO4acNde2p9bGC0+Qreyttutspg9EQMJKUWzOnNxWJajEaJmm16+7JWpQbn+8cKy4qeCSv9IodiQgdtWuw9HDbUwpzOdCEHPtQAffT+z3KQ3jwqd68SSqTllIVGIGOM0evBB9NNmZh9tJBgkjIOPJIAPJlgZk9w7zUxYMa9I2teIYi1IDriR999Uw22nggHhx0q62e4Fu2rEluVe0pSlK/eUSakLfddpAVhQBizVrKuHWPHKqvUx+EWjpZfLRE7rXkoB5iatLb1M2tgoQAEpAA4ARTpu2isT7OhwOgrKs59JzObSv1h8D9a0RKKo/pPR+hbPJz4pNSTidSM3JorzFRUm+z6PmvZpOa9muqeWMx9NVqv/07qfUCXEK75SpI8c/3TWVlwkkZYRrwMSACnWTrwrYN8t5kvLXbdGpTSThXCyjEcsstYMRVNVuzaHNC3WT/APYkOJHcpMEe+rJ8CpK2VL7McoBg6ZT8M+PKrQ1tJ0NtiZ6iZxDEDlGc5HIAZ0ObmuqENPNOjkF4Vc9FRx7TXX2BbaAh1JC0pAIOfHLPjkahvgmCpkkiVkEpZOX+Cga8OqOyllXSAMKra2XlxQSPKe6uLc9Xxjw/M07YtkrzUNDr/t2Ckvsbb6Hdi2CnJDbSVGIZbQ3PeQJyzqj3S8S1Hmo9vHKrw9chDZIygKVl2An5Vl7d8oa59/1pkPkVk+CVFTVm7LbQ5dKPehXzrrY+y2HW0krUVEaDID3Z1Pbp7opfW6hThR0TkJyBkLT3j2B51XOt0GkdfQ4paPLDPl4jz/gbsWyVKBJggdU5Zazrqc4HfU6NnoUtONQSClIKlHiQITlkBoY7c692/u39nebaQouBWFRJAmcREADnUZf26ivP1cZVhCgNSQSkcTlEdlcKcZPL6fNj9RmhlnLJF8M6uN9w070Fmwq4cT1VlGSQRkc4jXjp21Zdl3l0sS8ENk6ITKo/WVABPdVbtbnoAUstgSZ6/V7CTPrd81HbU2xcL/8AeJb7GgjuzHWUfOumsbqjJLLGPbs0hDCj6yvKlkWw41jzW2r5owi76UHUrQcvOJp+je++GrqP3Pqan0GV+oiawEAUktxIOdZVcb5XaQklfrA6pEdVSkH3pqOf3qulKkunuAEeUVTaa4YJyW5GyhxJroAVlVjvM+BJIPePpUizvo97KP8AN9aoX+nmaKGxXQaFZ3/47dn1Eeaqf2u+Tiv7tP7x+lQQ8E0XgMiveiFVc71KCcRR4T/SlTvXES3Miclf0q2x+BDhIsgbr3o6pTnpKQlRBZXlrBSfpVktdtIcQlaTkoSKGq7IeOaJLo64U1Tb/iSeddC9B41HBXbIUUms79Kj8NtJ4lZPkn+orQS7NZN6UbybpKBngQPNRn4AVA/EvcioTRSeKipo2bjbmb+7T91Lo/abP+eR76WTvIoQHGltZ5qUkqSPFEjzIrPrbfW5R98qHaJ5cam7D0gk/wBojPs/PyroXR5yiaVuIy8Ctp9ZKiVGQhQkjgBw8T31E3no/eSeotCuwyg++R76mt3N52i44Bk2UhZABJSqcKhET1pSe/Outteki2ZSSEOLIMRAQPNRniOFRYUuil3m690nVhR7UQv+GTUXdNKR1VpUDh0WCDryImltp+mS4cJDDTbQ4HNao55wPdTN3aDj5CnVlazAxHl2RoBnU38Al8kk2cvzx/Jp4HMCO8cfP6UxYRiUBHaR2fn403u7gkkcJ76rVguDrbV9FuuTEpInliyJy/WqN2Pf2LMHElSh95QJM9iYgeFI7YdAQEqVhB1OscfLKopm2lycltxoCDPVjQ561ZIo+zTN19uWmIKW2ATCgrDkQdCI+Y4VYbXeVpV0T0iQ393rAcBOR0zms82A6AUFOmGIHCCRGenHyqzWiG1XBKgNEkaHPlmOysqwRjkc+f7NTlOUVbJ3fB0OvodZfQAlsZ9IgQoKJBGcznyqhbfv3EIHXKhISkpxhGQlQKtFGSNKs+0UJD8AACBAAAA7gKbbxbRbwoZXoU4iO8kDuOU9lSoR9Tf8i7ajtM6sdrLU45JSrC2tYCwFCUwo669UKpfaFy82tYASQFlIAjFGJQSYGcHCRPZUZ/wdwGSU4VSAcxPjHLhT3ZuFq4Su4C1oghWAnFmDBmQciZrRXNoWq200cI2wsqhSfESa7O1yNErPck1bWrJDyZtHUvAf3SzgcHiNfEeNNVNQcCkqSr2HMj+yT6w7iapPLOH6TTj00MnU+Sz7L3STf2zGBeDAlRJIz6ysRBHDNXvpyfQ6OD/+T+tLbg7cbtiU3DiWgpOJJWYmcjH7oq8J3ntFaXLJ/bSPnSlUubNDzZ8Psj1/BRR6J1gQH0+KT9aB6L3ho42fBVaAjbdudH2T/wDoj60snaDR0dbP7afrU+mvJT63P/yM0V6MX/bbPiofKl2dw7hPBs/tH/TWkpfSdFJPcofWuwQeI86PSRD1+X5M8c3UucMYE+Cx9K8e3XuTENaD20fWtGCa6DdMWN+Rb1kvCMau/R7dqUo4Bn+IfKmt7YXNm0EGEGSUgyQRkFARpmQa3Do6qPpCsQtDRgZKUM8tQD/LVckGo2xsNbLI9ldmTq25dc0+R+tet7wXfAp8j9asadjpPI9kinDWxAOFZ7XgdX5EdhbwXRHXQk+JH1q6O+jywvEh5TasTgCisOLCpiMxOGRppwqut2+HhV33MfxW0eytSffiH8VP09OTTRm1LlGKlFsrK/QdZTk5cDsxIPxRXlaLRWv04+DF9Tl/cz486V5Gij3HMU7tN5lt+u2D2jI1Yr3cx9OaQlY/Cc/I1Fq2apOTjZHemqyprkI7ovhkjsDexrGoFRR0iSnr5AKxBYzGUZRrTXay2sMKfSoyTDYK1Se7Iedc7N2UlZX1ckiTE5kmEgxnHHwpK5sXVJhGUTkITlPsjPTsoqkDbbIEvpSeo2o9rhPwEVPbDccUDiAkHICBAj/eoxGxjPXcAPIhU/5oqTTsxYgtPQo9gziNU586kqixsJgKJSZ0AEjszjhFMCwuZwKjmUqj4U2ZuL5BEdAvvEfMVM7RvNqdAMaLZCOYzPliNUotZWNq7WQhYxAKyiDJAPOPdnTAbeYGeAk9kj40n0ClqV0hCj2D4Ui5YNnjHdV6KWy5br3CXkBQGFMmRMxnnU3/AOJ0tKwoQdYKuJ+Z1qq7qjAkJCpTjMkagGM44052stIcUGyQAfWUAJHEpg0uS5GqTosW0NpKeLfRYekV1YV6skgCY0mq5tjpUvg3KFIcACROSSBlKeCuOdJMbcQ082oFMIUknUyBmZjM1qVtdW961HUcSeCoI8J0PvpKe0YqZllrtd5oFKSlbZMlpwBSD3cj3U4S7aPGDitV9vXZJ+KRVi236OSmVWqu3o3D/Av5HzqmvsFCyh5JQoahQz/qO2mppkOI8vN13UfpEjENQ6wcQ75TmPGlbXep5KcFwhN03+KA4O5XE1G2j7jK8TC1JPuPeNKmUbwsu5XrIQo/3zWX7wH9e6r2Uqix7q7Qt33UIadSJ6pZukyU8ZQomcu8+FXtWxWR67lmP2U/NdVHZm4th0bbrl22QU48KujBIMxqZHgBTz/hWyGxCrtvIAEhbc88XVSc+E0txjfRdZppcSJpWyrMetcWfP1GvmqhWzLCJLzJE4eq22c4mMgaiDtfYqDPTScRVCcZEgQBCU6EcNKRO9+xUiAhxYw4fUdMpJlQzI41GyPgn1sn7mSTmzdl8XJiYwtgaagYW/dXhttlDisiMWigI0mYHV7dBUer0jbNBlNo6o4gZ6NIzAhKpUrUDKaS/wDNS2T6mzzpGfRJ4yoaHWp2rwgeXI/lkt//ADU5JbfJnDAKwcWoSeuMyMxzpFW0LYCWmLlQgqyUs5AwT650Oo1qOPpfI9SySNdXEju9VHCkl+mK5Pq27I01Ws6dwGtTSI3T/JJjazgV1bK7VBAyWuOYzGUEcakrfazpg/8ADHzH+IoqyOuS8pqpu+le+OiGRr91xWv7XCkf/MjaJIzQMx6rBOnaSanhEPey43ibt5SSmyS0AFTmgTJEZyOHZTfGRkoYVDIiZgjLUa1DWm+F25/erEajAhOWuuHnXYfUTJJJJkk6mczWTNJPrs2aeEkueh9cOZVatxU/oFnm4fclNUdbuVaRu1adHbNpOpGI96ut84pmlVysprHUaJSivJoroHLMpNUbehZ+0KMn1U/CiikmhiTjpFs4QTJUyCZ1H6TI1BUUVZFGTOxFlRhRKhyVmPI0ltJsJdgAADgBA1oooIO2nDEyfOuLm8WQAVrInQqJHlRRVGMIc+se6mraR06hHFX8Rr2imfAp9jorKX0hJKQUiQnKc+MUttVZnU0UVVlkVx5ZnXjU7uhcqTcgJUoA6gEgHPiONFFVn9oQ+43WwUSyCTOXHOq1v8wk2i1FIKkkYSQCU88J4UUVnh2jVLozRqvV0UU8qzhLCcjhGvIU7YYT7I8hRRUAhbAM8hSzCRyryipBEna26T91PkKlGLRGXUT+6KKKqXHBt0gZJSO4CkSIGVFFACJWeZpN55XM+ZoooAU2Mol1U+x86nU15RWPL9xtwfYeO8O8fGtdRpXlFadJ0zFru0dUUUVtOef/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6" descr="data:image/jpeg;base64,/9j/4AAQSkZJRgABAQAAAQABAAD/2wCEAAkGBhQSERUUEhQVFRUVFhcVFhYUGBcWFxcYGBcXFBUXFBUXHCYeFxkjGRQUHy8gJScqLCwsFx4xNTAqNScrLCkBCQoKDgwOGg8PGikfHyUsLCwsLCwsLCwsLCksLCksLCwsLCkpLCwsKSwsKSwpLCksLCwpKSwsLCwsKSwpKSwsLP/AABEIAMIBAwMBIgACEQEDEQH/xAAcAAABBQEBAQAAAAAAAAAAAAAAAwQFBgcCAQj/xABKEAABAwIDBAYHBAcGBAcBAAABAgMRAAQSITEFBkFREyJhcYGRBzJSobHB0RRCYvAjcoKSssLhM0NTotLxFTRz4hYXJERUY4Ml/8QAGgEAAgMBAQAAAAAAAAAAAAAAAAMBAgQFBv/EACsRAAICAQQBAwMEAwEAAAAAAAABAhEDBBIhMVETIkEUMmFCUnGRseHwI//aAAwDAQACEQMRAD8A3GiiigAooooAKKKKACiiigAooooAK5cXAJOgEmuqjt4VkWz0GD0agDykQD76hkoyXe/bPT3IjrCScOgEcz3JGdUt4BbyitQJByAGQ8Dl7ql714fo4JAlYyyJmST2Sch2Cqy2/CiBIE/dGZ7cR0FYuWdBKuCUcSJz07SfllUtsxlGUJk9gJ+dRezmEqPqjvJJPnV02Vs3IEAeCR86yZX8GuC4s7t2wPunxAFJXz6YiI/VNSzyV4eqIHM/IDM1U9tuL0zI4kkj3A/WkpWxhGX9wEknER2SCfLnVwsdgKZYQsKKyQFLE6SJ6gHAVQH9jKUnUyowAOA41rFuwosImJCACRqcgNaZJJIIO+x9sDbOBUnMGAo8xwV3jjV3SayCwvujewE5FSghR0xCJBPIzFaHu9tHLolHQSieKeXek5eVbNLlr2swazDT3InaKKK3nOCiiigAooooAKKKKACiiigAooooAKKKKACiiigAooooAKKKKACiiigDyaZ7YaxMOAalCo7wJHvFc3+1Ut5aq5cu+q8/dKUSVKzOkEiOxNIyZYx4NGLBKfPSMkcWMYaGZSor7pGXujwjtqKFt1oUMxzgfP5VqN/u024QYCHB6qwNew8+6oa/2CknrCFcDr/vWF5DpRxENsiwSM5HdM+QGtXKwSowNOzl+eVROz9mJQdBU8h1KElRyAEms7Vs0dIkU2wOuddm3SRoD4VHW20hGJw4R91I1j8Xb2Utb7ZC1wBl+f6UxR4KN8nL+yETIApa2JHUIy4GnhzpIoqpZclV3x6Fm2KQR0ieshM9YmQVKI5czT2z2uo26HkZuNGSPaH3h4pg99R3pA2fLYfGrYKVdqF5HyVhPnXG67hLUe0hJ8gP9VRdUysluVM1jZm0UvNpWgyFAEeNPKzfczb4ZUplXqeunsCuXca0VtwEAjMV1cOXejjZseyX4O6KKKeJCiiigAooooAKKKKACiiigAooooAKKKKACiiigAooooAKr+3d5ktAhJE8+XdUltq5wMOK0OEgd5yHxrJNrl0mNQcpFZ82TbwacGLfyybY3hQtzCVdcnOc5qVuAJAUNfVUMs+/gazd2xIIjvqzbG2wrDgc6/AHU+XGsLdnVikiyNoKpSrUfDgfzxBqNvHkLC2yeugxPEHUHyIPjTh7aQSUq4hXRrEEHrZiQcxmR+9UFvJstZdL7SsJwdbjOEgaccj7qrXJdOuX0cMvkEhWShr9RThdsp4oAPVBxEc+VUq6228V5qUtwwkJCQNMoy1ivd1t9Xm7oIewltRwynODwII1GlW9NtWhcssd1ErvBsh0qh3HhOQCVYQCM5MazlU1sEkBIJJgRJ1PaasqkJdE6g1HuMBCuVVcnVF441dkwyvKlIprbLp2mqgyJ3nZBtH5/wAJf8Jqs7BUEtojgifelH8lWHfO4wWT5/BhHeohI+NU3ZFxCD2gIHgk/HXwqkugHV250boWNELIP6izPxmrpszflhhlKXlkESJwqOQOUwIOUcRVKfTiWtHBaPeBIqD+0EOJxZpWmFA8/VJ78qviyODtCcmJZFTNw2XvO1cf2bjeegmT4wcj2EedSabqDChrxGY8eIr5t2rdOWVwQgynJSZ5ETqIPOr7u3vbc3DSVhN0U8S22HGwU5ZlagpQyzAPjXSjkbVnNniSdWa9RVEs971qU6yVoDiSejKEqLpTAjpLTCVpgmCdIzmphveRaHAytPSuhMupt0qUGz90qWqEoChJwkzpqM6cpCXFljopG2u0LEoUlUawQY7DGhparFQooooAKKKKAIrebeBFlbLfcSpSUlIhMSSohI1yGZqiW/pvaJOJmBw6xB8eqQfdVo9Jltj2XcjkgL/cWlR9wNfN81DLI+hLL0sWbmpWnwSr4GfdU3a74Wjnqvo7lSj+KK+Ygulm7tSdFEdxNRYUj6taeSoSkhQ5ggjzFdV8vWm8LzZlCyDzBg+YqzbO9LF23AUsrH4oUffRYUb5RWUbO9NWgeaSe1JKD5HEPfVp2d6T7N3VSmz+JMjzRNTZFEzvOmbZfZhPkoVTHtmJWJzB5jLz51btpbTaetneicQ51CeqoHt0GdQVnmkd1YdV2joaPpkTsfY6VXDaVDECoTizkDMj3VottYNt/wBm2hH6qQn4Cqps5uLls/i+IIq5CmaVe1itY3vM89JDP6VITkXW8JP4gqUHvyjyrmyZV1OkGgUFa5p9RcggQRr4Cnu+zeK7ZHJIPmpVLbVPRhtzKCt0Z6dZSimezqilPnJL8D4zaxRj5M03z2Yq2uAtGRBxCOByqAvGgshaAAT1oHDnHcaum8qy4mFpT1csaeP63GdDWfbRxIGWUaH5iqfqovG6tmrbqXhUwMRzA8akHXUriCDnGoJ92lYtZ70KCSlySNJTkY7Roam7LeggJDKgTGGSYIEyJTqTwmqSxyNMMilwad9pDagnVStAMz3nkMqfsPzVB3fvyCQTicVmVnPXKri7tBthouOKCUpEkn5cz2Upx5GTVFa9KG0oabYBzdWFHsSj6qKfI1XLF3rMpHFSj5IMfEeVQe2Ntm7ui6rIHJCfZSNB7yT2k1LbGXieb/ClavOEj3TVpRpCk7J5apdH57PlUaGMQBPBQPmc/eDT10wQrt+v1ry2I6Rc6SVfzH4mkfBf5K1voP0oHspSnyFWLdIn7Chti4ug+rGosoPRshOIyS6pogSM8lE55Carm3IWuVSSVgAJgHrARJOQzHI1cbnoejFub0rcSEW9uzalSUiYTDriAokTqZHHKurjfsSOXk+9smNj7Qx4DbuhF08CypttALbKEkFbylqQFOrSmM5KStYFOkusKaJWVJsELLbaEFSnb9+YUpRHWcSVSAB6xkk4cq42hZuo6QvvNBxxAt+kYCgi3tWk47hSQokhQlY7VdHkNKU2dZvFaCyylL3RgNdKD0Oz7ciEJgevcLAxKAz4EhIzchDJO1uHbcJdd+xbPY0DJALihyWtKkoSrsSFRVytblLiAtCgpKhKVJMgg8QRVAtUtl0m2aVtK6Bhd2+QGGzxSlZBSkD2Gge01bNgvuAFt9Vv0o62FgkAA80qM68cpmrIW+UTFFFFXKhRRRQAx25adLbPN+204j95BHzr5SUa+ujXzLvBspDd0+3h9R1xIzOgWY48oqGWRXguvekp+bBHI+B+tJnZieCiPI1BI1DldBylFbKVwUD3yPrSSrNwfdJ7s/hQB2F12lymgXzrsLoAkGtqOJ0V5/XWpvZ2/wA+1liJHI9YeSvrVWCqJqHFPslScejYt098DcPNY0pEqEKTIzB0KTPI1qwr533HuMLjJ9l0DzP9a+iAapjiotpFsknJJspO+S8N20fwp9y1fWoTbm9CHAllJHUwpIUkySRJKVTGuWYqe33SPtFuTocvJQPwJqjbW2MkPKWgnrlskHOCleIHsyJBrJN7ZTNmNbowEr2MJI6kk9UkQojPLt7qgLqwLkiM84HbrHjFPdvdIhCYHVDpUqRIhXwgxpzo+0GFKQZU2c8XreqFAD2gQO8TSe6Y7rgoV1a4VZ6HjSuy9nYnQOeX586ltrtoWpWDSQrMRGLrCOzOnG7TI6XP7oMnugifdTpTqJSMLY6tCW20rQYVmDylMcO5STUPtja7z+Tqsk6JGSR2xxNTrzHRpKDqVEj9lIB8CI8hUDeNZe+lQY9pjTZreZJ4ZfM+4GrPu+qFEngkFX8o/iPiKg7NISjtJ08gPnU9s9vC2rmteZ7voIqMjsIKiRvMmh3IPn/tXTzZCVkakK94Tl+ede7QHVgfgEfsk/zCl7dUoeI4TH7JIP8ABWdDGM9j7JU9dIKWBcADpC2VJSFYYSMSl5BMkZZzBq17T6ZPQM3bLDFstebVsXFvOGDhQkoSkCTHq+Y1phshNs2jE9euslYjomDClJGh6iVKHrHIcxTuzaQHnHbMPNYWFJcvL4uyhKtFMpfPXVKY0SkTx0rqY/tRy8nbOUuJmFW6bVsKSAxKf7NBS4AojKXHlN4v+goEnOpq52gm5aK3lluwBjq4g5fLOXVCet0SiISlPWX2JqoWdm3c3TaFrW7a5vFS8RLyGEpESQCUquHnRlkQmBwq3KcUi6BDfT3pT+hY0YsmldUKcUMkkgZkdZXqpyE04S+ha7WvoQq5cGzbJICUMNkJfWOCVKT/AGc/4bYKuZpPZzYQA5aWLVuyjrG4vCWnF9oyU4J9pZEzpURt7ey1sHCtxX2/aAyKjk0yfZbGYaA9lMqP3jWe7V3hvtquYVFTgBkNoGFtHaRoP1lEntqz6KRTfR9D7I261cJltxpZ4htxLkRrmNR2xUlXy/dl3ZbrK0uDpyOkwozwJ0GInWcxEcK+jd2dqG5tGH1JwKdbSsp5EicuziO+rJ2RJUSdFFFSVPKwD0kW2DaVwPaKV/vIST75r6ArFPTLbYb5CvbZT5pUpP0qCUUWaAa4mvQagsKA10DSQNdg0AerSDqAe8TTZzZyDpKe7MeRpzNE0ARrmz1DSFd2vkaQzGRy76lya5WAdQD3/nKgB3uw9HgtJ/PlX0nYu4m0K5pHwr5v2NZZOKRMJAKhrAkjF3AxPfW+7rXmK3E/dz8CAsfE1ROp0WauFkX6QEwllXJR+APy99VB5BUrpOBOfcePwqT3w22X3ejT6iePbzpts5YCcDgMHQxIz59lc3USubo6umg441Z2m0BTmAQZ/qKrG1dj4HFKb/CY5FPqKHh1T2GrXYKjEgkGNCD5KH541y3sYv3AyBSjrKB9VQBnASchi0zpMItukNm4pWzNrtnEVSrgEgBOGPvIEdgMeFDTRRCNFuRiPsgeri4cp7KsW8LXQ3CggCSZAXMhMiRHBQmM+XjVbumyoKB4pJPaRCszx1pzvpio9Wh/tYyhBH3SoHsOi0me3CR2VV/tOIQddY7OFTFpe9KAlWpyX2qbMYo5lB86qW2lFL0iUkAZaRBIj3RTMOO20xebJtSZNWgkgds1ZW2+shsaCJ8ZJ9wqubsP9IZI9Xjz46eVWBlfrq4kkDyA+tKyqpUPxu42P3XMwe0qHhhCaX2Cz+iiJxpVIGsKKvkffSL7fXA4BH1mpHZTMCStKIgRlJmMhPKPdSV4JkWzZiLxIw29vbsx955ZJHAZNjPKePCoq8lTjwunRfPBIAsrZKEtmBPSOoUokpQSOsswDGRMV2fsrmIKF5fEQChHSKGLtgoTGs5xXTDZat3D0beyLcky7iZLzmUBtIghBMTMqOWQ1I6mPo5eTsh94NrXFrc2lw8lkrLYaRaMmVhGSkYlH1pXhkgAJjKc6jN6t/1W7RtmFD7Q517y4TkS4oZttnhhBwzwAAHGkt63mksBVt0hRiQV3j4Wp150ZoS1iGIpSQDMBIiADmagdxtjC5fU891kpVMH7yz1sxyEg+VXclFWyIwcntRJ7l+jld1DtxKGtQkZLX/pT26/GtTY2Q0w30bKEoSOCRr2k6k9ppazXkKWWZrn5Mrn2dCGJQ6M+t/Riq92opxyfswwKWeKiBHRJ5ThBJ4A8yK2ptsJAAAAAgAaADIACq5u8/heUj2xI70/0PuqyCuhp5XBHN1EduRntFFFPEBWU+nC1/5Zz/qIP+RQ/mrVqoHpotsVihfsPJ8lJUn4xQSjFJoBria9BqpYUBroGkga6mgBWaJrkGiakAJrma8JrwVBBaNwXYuFJOim1A+BB+tXu02kpq2KU6qGDuwqUn4Cs33Pdw3bXaVJ80n5xWh26ZQoey4r3kL/AJqy6htK0a9Kk3TO7GzEZ1JNWgpJgU6xwKwROnIZX7IGfEcteyKtGxdmqabggYldZXfwHgO/jUXsSy6V3GfUQcu1XDy18qtJTW/T469zOZqstvYjLfSJsuXw4hBAUghUaFSdIkATHwqkIblccsQ8kpFbbvfag2qiR6sEfw/zT4VjKUwon9b5Gk6mG12P0s90aK3ZSl1zOMKlZ8pqUuHOlQA62xdJz6zagh0eB+RFMoAW5JCcS9TzJJ+HwqZRsZbqCoN2b4AOZJSvKRkoAg6TVsXZGZcENY26GckBaQSTDkYh2dXI8albNIKRJziYj2jimfCohTohIDZQRrhVKRKcgPHPxqTtnhgmVj1siMvZEeGp5ilZF7mx2NrakiVaIUVnOMjA19UTVj2XZqwpKbULV7bhSAJ5TJ4++qvsi5b6yVvdEFAcJUeUCD+edWy1uLdSIXdXLsahoLB7gG0z/vVceP5Iyz+CYWbnAAu5ZtQE+sEhxUAZ5uEJnQ6cKYbOGKTaFd+6mQbi8URbs8+iAQAVHiGxoM1Dj1YWCUwqz2WtZPWDl4oNwRICiXStyc+AnurzbFwJCL5zplkdTZ9iFme14yFKHarCkcjW6KpGCTTZTt+n1LnpH0OutiFLaEMWyeKUgk4nlaZmY4AZFh6O3uqtPW9fF1tTiAzI4erTje0qGFBbaZwjE3atkFLQ/wAW4UkAFXIDKeZzETuK7DyhPrpkFXrLg+tHBPWy76rkVwYzC6mjX7FeQp6KjNmnKpVNc9HSkNkO4HUK5KE9xyPuNXIVSrxGRrPl+kraNo8tBUHkJWoAOAExJjMQrSK1abIo3FmPVYZTqUVZu9FZGz6fkYRjtVYuOFwAT2Apmit+5HP2S8GuVVvSZbY9mXH4Qlf7q0q+ANWBN8ntplvCEu2j6JHWZcA7ygx74qbRFNHzOTXk14TQDQB2DXYpIGuwaAQ5s2sbiE+0pKfMgVJbz7Lbt7lTaVEIhspJ6x66UkA6cTUVauQtJ5KB8iDUx6Qj/wCqSeaWT5J/7ao+w227IHFXoNSN7uzcMttOONwl0AtwpKioHCB1UkkTiTrzqNB17Mj3jI1ayaJHYjuG4aVycT/EK0+3MF0fiSrzSE/yVkrK4IPIg+Wda1aKBdV+JtKvJR/1Cs+oXsZo0zqaJRoZV5gU4sNo1V7hxJ7AK4dfCRVj3d2UW041jrr1/Cngnv5/0rJhx73+Ddny+nG/kkbK1DaAhOgHnzJ7ZpxRRXUSo4zdkdt1nGyUDVcJHiYrDtpApU5lBxLH9K351Ex2Gfl86yTfnZXR3CxGqi4O5zPL9rEKy6mNqzZpZ1KijITOMgtjEE5L46THbkamEbEKkhSrFpyZOJl1KFRPAEJy8ai75nA0vSBzE5HSDwzyqvPILaUqQpslQIKUqKXEH1hjSMJGmpnKk4B+cUWeicKgl5LeKJcTp2SCZyIznkasS7NSGyAclCZ5pPLy91QiLK5W2FqL6kkSk9ZYI4xCioTHLhUlsXbq0gNvEmJAkZpgxCsuyRymKtmi37kVwzS9rJ/dRDqHFRcW7RTGEXAnECFDqQ4k8TOWtXZq9uCn/nbBvKJifGC7GnD31TLHeVpSsBQwVAZBxIUnvSdfCndlthpSsP2PZePkpfRk9wWxn4UY3a5IyJpuievNpW5ARc7TcuFf4Nl1SvswW+JRH7QpNx1TDCi003su2PrOu4VXLk+yiTCjzWVK5JpNW8TjQhLuzbMaQxL7h/VQkIBPgqobaVzBDx6Ra9E3V/qCf/i2iYM8oSnxrQZytbwqEYUpKEK6+F0y89H99cqOaUcYOemmlNt1DDwVPrA8Osse0fYbGgHGaS2q/iKiZ1la3SJJ4F2MpH3WhkONPNgtEFMBUrMpBMOOkauOew0kaJ4kgdhiSuLRMXUkzU9kr6oqWSar+wnpSKnUKrlnWatA+MqyPfBGG7X24VeYH0rXHBlWWekJqLhJ5o+BIqHyaNM6kVkqHEDyopOaKijdS8H0fioOeXPL5VzNE12Dyh843bWBa0+ypSfIkfKkqsHpF2Iu2unFkfo3VKcQoR94ypJGoIJPuqpi95g00zvhj5NOLZ1pWIDFkSmVEJMyBEaDjUai8TzpXblqpg9YFKivGQcvWCFjvGZ0peRNrhm3ROCm3OKkqZot3t5N3YtNhvCu3UyjEcOBWLCyvDAnMlJ8ZmmTVo066F3aSUkrgYiFCCAnDhOeawI76hLbaBSyltPrLkxMQUlCkxPbS9zcxK1eq1MJMSQnQT3mkLmcYt0r5/g0xjFYsk4w+F35/H9lz23vNYP9C0hQK7bI4goZNJStKUHIKOJKRrzrP9rvypKfZTHicz8qY7rNdIpa3ScLSVOmOK3P+1Jr18kqJUIJzg9uY9xpm3/046RnWWMdM4/qk1/S/wBnSTWm7PusmFe0zHjCD/Kay8Grpa7RH2a3E9aFZ9gJQfcaM1bHZTR45ZcqjHs0ndrZJdUHnB1AeoD94j73cOHM1bSoDUx31jNvvM8yOo4oDgAZB4ABNP8AZty88sruFaySTGXYOAAA4UuOSOOCobk02SeVqfFGpLvmxqtI71CuGdptrMJWk+NUi3dZPqqK/wBWY89KV+zJHqtEzzA+M1H1L8EfRryXuaoXpGIStvHliSQhXDEDJQTzIgj9U10GVJzEo/VUR8Kb7Vsjco6N8laMsieWYIOszQ9RGSpoiOklF2mUddtiBQeIKfz2j5VUnC4lKmXXGsjkHsQ0OqHMokHSYINaurdlHBR/POmt3ughyApSyBMCREkETBGsE1mxT2N+DTkxOSXkzhN8hDeBVqcaRJdYeKcWfrEIOEg6a++mrO2ejUVKQ6CoR1FSc9SrGFFYy0J4a1pB9G9vEQqP2e/2ZrpzcJBEdK7Eg4T0ZSSNFYSjXt1p/rxfZn+nmujM9pbxh1KQFHEJnE2lJSTBMKSZiROYyjjNc3m00uNNp6vSjFOFtQVmZAUoKIVqBoOVaUr0fskQoFWZzMTnwB4DTIRXll6ObZuYaCp4uSuO4acNde2p9bGC0+Qreyttutspg9EQMJKUWzOnNxWJajEaJmm16+7JWpQbn+8cKy4qeCSv9IodiQgdtWuw9HDbUwpzOdCEHPtQAffT+z3KQ3jwqd68SSqTllIVGIGOM0evBB9NNmZh9tJBgkjIOPJIAPJlgZk9w7zUxYMa9I2teIYi1IDriR999Uw22nggHhx0q62e4Fu2rEluVe0pSlK/eUSakLfddpAVhQBizVrKuHWPHKqvUx+EWjpZfLRE7rXkoB5iatLb1M2tgoQAEpAA4ARTpu2isT7OhwOgrKs59JzObSv1h8D9a0RKKo/pPR+hbPJz4pNSTidSM3JorzFRUm+z6PmvZpOa9muqeWMx9NVqv/07qfUCXEK75SpI8c/3TWVlwkkZYRrwMSACnWTrwrYN8t5kvLXbdGpTSThXCyjEcsstYMRVNVuzaHNC3WT/APYkOJHcpMEe+rJ8CpK2VL7McoBg6ZT8M+PKrQ1tJ0NtiZ6iZxDEDlGc5HIAZ0ObmuqENPNOjkF4Vc9FRx7TXX2BbaAh1JC0pAIOfHLPjkahvgmCpkkiVkEpZOX+Cga8OqOyllXSAMKra2XlxQSPKe6uLc9Xxjw/M07YtkrzUNDr/t2Ckvsbb6Hdi2CnJDbSVGIZbQ3PeQJyzqj3S8S1Hmo9vHKrw9chDZIygKVl2An5Vl7d8oa59/1pkPkVk+CVFTVm7LbQ5dKPehXzrrY+y2HW0krUVEaDID3Z1Pbp7opfW6hThR0TkJyBkLT3j2B51XOt0GkdfQ4paPLDPl4jz/gbsWyVKBJggdU5Zazrqc4HfU6NnoUtONQSClIKlHiQITlkBoY7c692/u39nebaQouBWFRJAmcREADnUZf26ivP1cZVhCgNSQSkcTlEdlcKcZPL6fNj9RmhlnLJF8M6uN9w070Fmwq4cT1VlGSQRkc4jXjp21Zdl3l0sS8ENk6ITKo/WVABPdVbtbnoAUstgSZ6/V7CTPrd81HbU2xcL/8AeJb7GgjuzHWUfOumsbqjJLLGPbs0hDCj6yvKlkWw41jzW2r5owi76UHUrQcvOJp+je++GrqP3Pqan0GV+oiawEAUktxIOdZVcb5XaQklfrA6pEdVSkH3pqOf3qulKkunuAEeUVTaa4YJyW5GyhxJroAVlVjvM+BJIPePpUizvo97KP8AN9aoX+nmaKGxXQaFZ3/47dn1Eeaqf2u+Tiv7tP7x+lQQ8E0XgMiveiFVc71KCcRR4T/SlTvXES3Miclf0q2x+BDhIsgbr3o6pTnpKQlRBZXlrBSfpVktdtIcQlaTkoSKGq7IeOaJLo64U1Tb/iSeddC9B41HBXbIUUms79Kj8NtJ4lZPkn+orQS7NZN6UbybpKBngQPNRn4AVA/EvcioTRSeKipo2bjbmb+7T91Lo/abP+eR76WTvIoQHGltZ5qUkqSPFEjzIrPrbfW5R98qHaJ5cam7D0gk/wBojPs/PyroXR5yiaVuIy8Ctp9ZKiVGQhQkjgBw8T31E3no/eSeotCuwyg++R76mt3N52i44Bk2UhZABJSqcKhET1pSe/Outteki2ZSSEOLIMRAQPNRniOFRYUuil3m690nVhR7UQv+GTUXdNKR1VpUDh0WCDryImltp+mS4cJDDTbQ4HNao55wPdTN3aDj5CnVlazAxHl2RoBnU38Al8kk2cvzx/Jp4HMCO8cfP6UxYRiUBHaR2fn403u7gkkcJ76rVguDrbV9FuuTEpInliyJy/WqN2Pf2LMHElSh95QJM9iYgeFI7YdAQEqVhB1OscfLKopm2lycltxoCDPVjQ561ZIo+zTN19uWmIKW2ATCgrDkQdCI+Y4VYbXeVpV0T0iQ393rAcBOR0zms82A6AUFOmGIHCCRGenHyqzWiG1XBKgNEkaHPlmOysqwRjkc+f7NTlOUVbJ3fB0OvodZfQAlsZ9IgQoKJBGcznyqhbfv3EIHXKhISkpxhGQlQKtFGSNKs+0UJD8AACBAAAA7gKbbxbRbwoZXoU4iO8kDuOU9lSoR9Tf8i7ajtM6sdrLU45JSrC2tYCwFCUwo669UKpfaFy82tYASQFlIAjFGJQSYGcHCRPZUZ/wdwGSU4VSAcxPjHLhT3ZuFq4Su4C1oghWAnFmDBmQciZrRXNoWq200cI2wsqhSfESa7O1yNErPck1bWrJDyZtHUvAf3SzgcHiNfEeNNVNQcCkqSr2HMj+yT6w7iapPLOH6TTj00MnU+Sz7L3STf2zGBeDAlRJIz6ysRBHDNXvpyfQ6OD/+T+tLbg7cbtiU3DiWgpOJJWYmcjH7oq8J3ntFaXLJ/bSPnSlUubNDzZ8Psj1/BRR6J1gQH0+KT9aB6L3ho42fBVaAjbdudH2T/wDoj60snaDR0dbP7afrU+mvJT63P/yM0V6MX/bbPiofKl2dw7hPBs/tH/TWkpfSdFJPcofWuwQeI86PSRD1+X5M8c3UucMYE+Cx9K8e3XuTENaD20fWtGCa6DdMWN+Rb1kvCMau/R7dqUo4Bn+IfKmt7YXNm0EGEGSUgyQRkFARpmQa3Do6qPpCsQtDRgZKUM8tQD/LVckGo2xsNbLI9ldmTq25dc0+R+tet7wXfAp8j9asadjpPI9kinDWxAOFZ7XgdX5EdhbwXRHXQk+JH1q6O+jywvEh5TasTgCisOLCpiMxOGRppwqut2+HhV33MfxW0eytSffiH8VP09OTTRm1LlGKlFsrK/QdZTk5cDsxIPxRXlaLRWv04+DF9Tl/cz486V5Gij3HMU7tN5lt+u2D2jI1Yr3cx9OaQlY/Cc/I1Fq2apOTjZHemqyprkI7ovhkjsDexrGoFRR0iSnr5AKxBYzGUZRrTXay2sMKfSoyTDYK1Se7Iedc7N2UlZX1ckiTE5kmEgxnHHwpK5sXVJhGUTkITlPsjPTsoqkDbbIEvpSeo2o9rhPwEVPbDccUDiAkHICBAj/eoxGxjPXcAPIhU/5oqTTsxYgtPQo9gziNU586kqixsJgKJSZ0AEjszjhFMCwuZwKjmUqj4U2ZuL5BEdAvvEfMVM7RvNqdAMaLZCOYzPliNUotZWNq7WQhYxAKyiDJAPOPdnTAbeYGeAk9kj40n0ClqV0hCj2D4Ui5YNnjHdV6KWy5br3CXkBQGFMmRMxnnU3/AOJ0tKwoQdYKuJ+Z1qq7qjAkJCpTjMkagGM44052stIcUGyQAfWUAJHEpg0uS5GqTosW0NpKeLfRYekV1YV6skgCY0mq5tjpUvg3KFIcACROSSBlKeCuOdJMbcQ082oFMIUknUyBmZjM1qVtdW961HUcSeCoI8J0PvpKe0YqZllrtd5oFKSlbZMlpwBSD3cj3U4S7aPGDitV9vXZJ+KRVi236OSmVWqu3o3D/Av5HzqmvsFCyh5JQoahQz/qO2mppkOI8vN13UfpEjENQ6wcQ75TmPGlbXep5KcFwhN03+KA4O5XE1G2j7jK8TC1JPuPeNKmUbwsu5XrIQo/3zWX7wH9e6r2Uqix7q7Qt33UIadSJ6pZukyU8ZQomcu8+FXtWxWR67lmP2U/NdVHZm4th0bbrl22QU48KujBIMxqZHgBTz/hWyGxCrtvIAEhbc88XVSc+E0txjfRdZppcSJpWyrMetcWfP1GvmqhWzLCJLzJE4eq22c4mMgaiDtfYqDPTScRVCcZEgQBCU6EcNKRO9+xUiAhxYw4fUdMpJlQzI41GyPgn1sn7mSTmzdl8XJiYwtgaagYW/dXhttlDisiMWigI0mYHV7dBUer0jbNBlNo6o4gZ6NIzAhKpUrUDKaS/wDNS2T6mzzpGfRJ4yoaHWp2rwgeXI/lkt//ADU5JbfJnDAKwcWoSeuMyMxzpFW0LYCWmLlQgqyUs5AwT650Oo1qOPpfI9SySNdXEju9VHCkl+mK5Pq27I01Ws6dwGtTSI3T/JJjazgV1bK7VBAyWuOYzGUEcakrfazpg/8ADHzH+IoqyOuS8pqpu+le+OiGRr91xWv7XCkf/MjaJIzQMx6rBOnaSanhEPey43ibt5SSmyS0AFTmgTJEZyOHZTfGRkoYVDIiZgjLUa1DWm+F25/erEajAhOWuuHnXYfUTJJJJkk6mczWTNJPrs2aeEkueh9cOZVatxU/oFnm4fclNUdbuVaRu1adHbNpOpGI96ut84pmlVysprHUaJSivJoroHLMpNUbehZ+0KMn1U/CiikmhiTjpFs4QTJUyCZ1H6TI1BUUVZFGTOxFlRhRKhyVmPI0ltJsJdgAADgBA1oooIO2nDEyfOuLm8WQAVrInQqJHlRRVGMIc+se6mraR06hHFX8Rr2imfAp9jorKX0hJKQUiQnKc+MUttVZnU0UVVlkVx5ZnXjU7uhcqTcgJUoA6gEgHPiONFFVn9oQ+43WwUSyCTOXHOq1v8wk2i1FIKkkYSQCU88J4UUVnh2jVLozRqvV0UU8qzhLCcjhGvIU7YYT7I8hRRUAhbAM8hSzCRyryipBEna26T91PkKlGLRGXUT+6KKKqXHBt0gZJSO4CkSIGVFFACJWeZpN55XM+ZoooAU2Mol1U+x86nU15RWPL9xtwfYeO8O8fGtdRpXlFadJ0zFru0dUUUVtOef/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4104" name="Picture 8" descr="http://1.bp.blogspot.com/-FoFRdJjVUak/UBtMghJdgOI/AAAAAAAAAkU/-azmOzFJnmo/s200/baja+autoestim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2132856"/>
            <a:ext cx="2664296" cy="2940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360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1" end="1"/>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p:cTn id="1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2" end="2"/>
                                            </p:txEl>
                                          </p:spTgt>
                                        </p:tgtEl>
                                      </p:cBhvr>
                                    </p:animEffect>
                                  </p:childTnLst>
                                </p:cTn>
                              </p:par>
                              <p:par>
                                <p:cTn id="22" presetID="31"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7" dur="1000"/>
                                        <p:tgtEl>
                                          <p:spTgt spid="3">
                                            <p:txEl>
                                              <p:pRg st="3" end="3"/>
                                            </p:txEl>
                                          </p:spTgt>
                                        </p:tgtEl>
                                      </p:cBhvr>
                                    </p:animEffect>
                                  </p:childTnLst>
                                </p:cTn>
                              </p:par>
                              <p:par>
                                <p:cTn id="28" presetID="31" presetClass="entr" presetSubtype="0"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p:cTn id="30"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3" dur="1000"/>
                                        <p:tgtEl>
                                          <p:spTgt spid="3">
                                            <p:txEl>
                                              <p:pRg st="4" end="4"/>
                                            </p:txEl>
                                          </p:spTgt>
                                        </p:tgtEl>
                                      </p:cBhvr>
                                    </p:animEffect>
                                  </p:childTnLst>
                                </p:cTn>
                              </p:par>
                              <p:par>
                                <p:cTn id="34" presetID="31" presetClass="entr" presetSubtype="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p:cTn id="36"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5" end="5"/>
                                            </p:txEl>
                                          </p:spTgt>
                                        </p:tgtEl>
                                      </p:cBhvr>
                                    </p:animEffect>
                                  </p:childTnLst>
                                </p:cTn>
                              </p:par>
                              <p:par>
                                <p:cTn id="40" presetID="31" presetClass="entr" presetSubtype="0" fill="hold" nodeType="with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p:cTn id="42"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3"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4"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5" dur="1000"/>
                                        <p:tgtEl>
                                          <p:spTgt spid="3">
                                            <p:txEl>
                                              <p:pRg st="6" end="6"/>
                                            </p:txEl>
                                          </p:spTgt>
                                        </p:tgtEl>
                                      </p:cBhvr>
                                    </p:animEffect>
                                  </p:childTnLst>
                                </p:cTn>
                              </p:par>
                              <p:par>
                                <p:cTn id="46" presetID="31" presetClass="entr" presetSubtype="0" fill="hold"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p:cTn id="48"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9"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0"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1" dur="1000"/>
                                        <p:tgtEl>
                                          <p:spTgt spid="3">
                                            <p:txEl>
                                              <p:pRg st="7" end="7"/>
                                            </p:txEl>
                                          </p:spTgt>
                                        </p:tgtEl>
                                      </p:cBhvr>
                                    </p:animEffect>
                                  </p:childTnLst>
                                </p:cTn>
                              </p:par>
                              <p:par>
                                <p:cTn id="52" presetID="31" presetClass="entr" presetSubtype="0" fill="hold" nodeType="with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 calcmode="lin" valueType="num">
                                      <p:cBhvr>
                                        <p:cTn id="54"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5"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56"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57" dur="1000"/>
                                        <p:tgtEl>
                                          <p:spTgt spid="3">
                                            <p:txEl>
                                              <p:pRg st="8" end="8"/>
                                            </p:txEl>
                                          </p:spTgt>
                                        </p:tgtEl>
                                      </p:cBhvr>
                                    </p:animEffect>
                                  </p:childTnLst>
                                </p:cTn>
                              </p:par>
                              <p:par>
                                <p:cTn id="58" presetID="31" presetClass="entr" presetSubtype="0" fill="hold" nodeType="with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 calcmode="lin" valueType="num">
                                      <p:cBhvr>
                                        <p:cTn id="60"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1"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62"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63" dur="1000"/>
                                        <p:tgtEl>
                                          <p:spTgt spid="3">
                                            <p:txEl>
                                              <p:pRg st="9" end="9"/>
                                            </p:txEl>
                                          </p:spTgt>
                                        </p:tgtEl>
                                      </p:cBhvr>
                                    </p:animEffect>
                                  </p:childTnLst>
                                </p:cTn>
                              </p:par>
                              <p:par>
                                <p:cTn id="64" presetID="31" presetClass="entr" presetSubtype="0" fill="hold" nodeType="withEffect">
                                  <p:stCondLst>
                                    <p:cond delay="0"/>
                                  </p:stCondLst>
                                  <p:childTnLst>
                                    <p:set>
                                      <p:cBhvr>
                                        <p:cTn id="65" dur="1" fill="hold">
                                          <p:stCondLst>
                                            <p:cond delay="0"/>
                                          </p:stCondLst>
                                        </p:cTn>
                                        <p:tgtEl>
                                          <p:spTgt spid="3">
                                            <p:txEl>
                                              <p:pRg st="10" end="10"/>
                                            </p:txEl>
                                          </p:spTgt>
                                        </p:tgtEl>
                                        <p:attrNameLst>
                                          <p:attrName>style.visibility</p:attrName>
                                        </p:attrNameLst>
                                      </p:cBhvr>
                                      <p:to>
                                        <p:strVal val="visible"/>
                                      </p:to>
                                    </p:set>
                                    <p:anim calcmode="lin" valueType="num">
                                      <p:cBhvr>
                                        <p:cTn id="66"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67"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68"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69"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04664"/>
            <a:ext cx="8229600" cy="936104"/>
          </a:xfrm>
        </p:spPr>
        <p:txBody>
          <a:bodyPr>
            <a:normAutofit/>
          </a:bodyPr>
          <a:lstStyle/>
          <a:p>
            <a:pPr marL="0" indent="0" algn="ctr">
              <a:buNone/>
            </a:pPr>
            <a:r>
              <a:rPr lang="es-CO" sz="4000" b="1" i="1" dirty="0" smtClean="0">
                <a:solidFill>
                  <a:srgbClr val="FF0000"/>
                </a:solidFill>
              </a:rPr>
              <a:t>Con respecto a los demás:</a:t>
            </a:r>
          </a:p>
        </p:txBody>
      </p:sp>
      <p:pic>
        <p:nvPicPr>
          <p:cNvPr id="5122" name="Picture 2" descr="http://t2.gstatic.com/images?q=tbn:ANd9GcQAU3h26AHchEB6toDD5NCJmqCAGKXVhLQiRwhPkiXS5BgwPRs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844824"/>
            <a:ext cx="3960440" cy="4104456"/>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539552" y="1844824"/>
            <a:ext cx="4176464" cy="4401205"/>
          </a:xfrm>
          <a:prstGeom prst="rect">
            <a:avLst/>
          </a:prstGeom>
        </p:spPr>
        <p:txBody>
          <a:bodyPr wrap="square">
            <a:spAutoFit/>
          </a:bodyPr>
          <a:lstStyle/>
          <a:p>
            <a:pPr marL="514350" indent="-514350">
              <a:buAutoNum type="arabicPeriod"/>
            </a:pPr>
            <a:r>
              <a:rPr lang="es-CO" sz="2800" dirty="0"/>
              <a:t>Constante necesidad de atención.</a:t>
            </a:r>
          </a:p>
          <a:p>
            <a:pPr marL="514350" indent="-514350">
              <a:buAutoNum type="arabicPeriod"/>
            </a:pPr>
            <a:r>
              <a:rPr lang="es-CO" sz="2800" dirty="0"/>
              <a:t>Actitud retraída y poco sociable.</a:t>
            </a:r>
          </a:p>
          <a:p>
            <a:pPr marL="514350" indent="-514350">
              <a:buAutoNum type="arabicPeriod"/>
            </a:pPr>
            <a:r>
              <a:rPr lang="es-CO" sz="2800" dirty="0"/>
              <a:t>Necesidad continua de agradar a los demás.</a:t>
            </a:r>
          </a:p>
          <a:p>
            <a:pPr marL="514350" indent="-514350">
              <a:buAutoNum type="arabicPeriod"/>
            </a:pPr>
            <a:r>
              <a:rPr lang="es-CO" sz="2800" dirty="0"/>
              <a:t>Necesidad imperiosa de </a:t>
            </a:r>
            <a:r>
              <a:rPr lang="es-CO" sz="2800" dirty="0" smtClean="0"/>
              <a:t>aprobación</a:t>
            </a:r>
            <a:r>
              <a:rPr lang="es-CO" sz="2800" dirty="0"/>
              <a:t>. </a:t>
            </a:r>
          </a:p>
          <a:p>
            <a:pPr marL="514350" indent="-514350">
              <a:buAutoNum type="arabicPeriod"/>
            </a:pPr>
            <a:r>
              <a:rPr lang="es-CO" sz="2800" dirty="0"/>
              <a:t>Son exigentes y críticos con los demás.</a:t>
            </a:r>
          </a:p>
        </p:txBody>
      </p:sp>
    </p:spTree>
    <p:extLst>
      <p:ext uri="{BB962C8B-B14F-4D97-AF65-F5344CB8AC3E}">
        <p14:creationId xmlns:p14="http://schemas.microsoft.com/office/powerpoint/2010/main" val="306521887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style.rotation</p:attrName>
                                        </p:attrNameLst>
                                      </p:cBhvr>
                                      <p:tavLst>
                                        <p:tav tm="0">
                                          <p:val>
                                            <p:fltVal val="90"/>
                                          </p:val>
                                        </p:tav>
                                        <p:tav tm="100000">
                                          <p:val>
                                            <p:fltVal val="0"/>
                                          </p:val>
                                        </p:tav>
                                      </p:tavLst>
                                    </p:anim>
                                    <p:animEffect transition="in" filter="fade">
                                      <p:cBhvr>
                                        <p:cTn id="10" dur="1000"/>
                                        <p:tgtEl>
                                          <p:spTgt spid="512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6064"/>
          </a:xfrm>
        </p:spPr>
        <p:txBody>
          <a:bodyPr>
            <a:normAutofit lnSpcReduction="10000"/>
          </a:bodyPr>
          <a:lstStyle/>
          <a:p>
            <a:pPr marL="0" indent="0" algn="ctr">
              <a:buNone/>
            </a:pPr>
            <a:r>
              <a:rPr lang="es-CO" b="1" i="1" dirty="0" smtClean="0">
                <a:solidFill>
                  <a:srgbClr val="FF0000"/>
                </a:solidFill>
              </a:rPr>
              <a:t>Con respecto a la interpretación de la realidad:</a:t>
            </a:r>
          </a:p>
        </p:txBody>
      </p:sp>
      <p:sp>
        <p:nvSpPr>
          <p:cNvPr id="4" name="3 Rectángulo"/>
          <p:cNvSpPr/>
          <p:nvPr/>
        </p:nvSpPr>
        <p:spPr>
          <a:xfrm>
            <a:off x="395536" y="1484784"/>
            <a:ext cx="6120680" cy="4401205"/>
          </a:xfrm>
          <a:prstGeom prst="rect">
            <a:avLst/>
          </a:prstGeom>
        </p:spPr>
        <p:txBody>
          <a:bodyPr wrap="square">
            <a:spAutoFit/>
          </a:bodyPr>
          <a:lstStyle/>
          <a:p>
            <a:pPr marL="514350" indent="-514350">
              <a:buAutoNum type="arabicPeriod"/>
            </a:pPr>
            <a:r>
              <a:rPr lang="es-CO" sz="2000" dirty="0"/>
              <a:t>Hay pensamientos negativos automáticos: juicios valorativos de la experiencia que son rápidos e involuntarios y usualmente la persona no los pone en duda.</a:t>
            </a:r>
          </a:p>
          <a:p>
            <a:pPr marL="514350" indent="-514350">
              <a:buAutoNum type="arabicPeriod"/>
            </a:pPr>
            <a:r>
              <a:rPr lang="es-CO" sz="2000" dirty="0"/>
              <a:t>Autoacusación: un ejemplo es verse como único culpable de sucesos exteriores desagradables.</a:t>
            </a:r>
          </a:p>
          <a:p>
            <a:pPr marL="514350" indent="-514350">
              <a:buAutoNum type="arabicPeriod"/>
            </a:pPr>
            <a:r>
              <a:rPr lang="es-CO" sz="2000" dirty="0"/>
              <a:t>Pensamientos de todo o nada: es rígido e inflexible, o es blanco o es negro. Un ejemplo es pensar que si alguien no está pendiente de mí todo el tiempo, es que no me quiere.</a:t>
            </a:r>
          </a:p>
          <a:p>
            <a:pPr marL="514350" indent="-514350">
              <a:buAutoNum type="arabicPeriod"/>
            </a:pPr>
            <a:r>
              <a:rPr lang="es-CO" sz="2000" dirty="0"/>
              <a:t>Generalizan excesivamente. </a:t>
            </a:r>
          </a:p>
          <a:p>
            <a:pPr marL="514350" indent="-514350">
              <a:buAutoNum type="arabicPeriod"/>
            </a:pPr>
            <a:r>
              <a:rPr lang="es-CO" sz="2000" dirty="0"/>
              <a:t>Adivinan el pensamiento de los demás o el futuro, sin tener suficiente evidencia. Ejemplo, «los demás siempre piensan mal de mí</a:t>
            </a:r>
            <a:r>
              <a:rPr lang="es-CO" sz="2000" dirty="0" smtClean="0"/>
              <a:t>». </a:t>
            </a:r>
            <a:endParaRPr lang="es-CO" sz="2000" dirty="0"/>
          </a:p>
        </p:txBody>
      </p:sp>
      <p:pic>
        <p:nvPicPr>
          <p:cNvPr id="6146" name="Picture 2" descr="http://t2.gstatic.com/images?q=tbn:ANd9GcSQ9gdP6E4SmHuI_EgvkE3exFQ70__juEs3wdLmuXxpvRyhjDTY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628800"/>
            <a:ext cx="2448272" cy="2533651"/>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6516216" y="4365104"/>
            <a:ext cx="2448272" cy="1815882"/>
          </a:xfrm>
          <a:prstGeom prst="rect">
            <a:avLst/>
          </a:prstGeom>
        </p:spPr>
        <p:txBody>
          <a:bodyPr wrap="square">
            <a:spAutoFit/>
          </a:bodyPr>
          <a:lstStyle/>
          <a:p>
            <a:pPr algn="ctr"/>
            <a:r>
              <a:rPr lang="es-CO" sz="2800" dirty="0"/>
              <a:t>Cuando a lo mejor, no se están refiriendo a ti.  </a:t>
            </a:r>
          </a:p>
        </p:txBody>
      </p:sp>
    </p:spTree>
    <p:extLst>
      <p:ext uri="{BB962C8B-B14F-4D97-AF65-F5344CB8AC3E}">
        <p14:creationId xmlns:p14="http://schemas.microsoft.com/office/powerpoint/2010/main" val="28290548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000"/>
                                        <p:tgtEl>
                                          <p:spTgt spid="5"/>
                                        </p:tgtEl>
                                      </p:cBhvr>
                                    </p:animEffect>
                                    <p:anim calcmode="lin" valueType="num">
                                      <p:cBhvr>
                                        <p:cTn id="26" dur="2000" fill="hold"/>
                                        <p:tgtEl>
                                          <p:spTgt spid="5"/>
                                        </p:tgtEl>
                                        <p:attrNameLst>
                                          <p:attrName>ppt_w</p:attrName>
                                        </p:attrNameLst>
                                      </p:cBhvr>
                                      <p:tavLst>
                                        <p:tav tm="0" fmla="#ppt_w*sin(2.5*pi*$)">
                                          <p:val>
                                            <p:fltVal val="0"/>
                                          </p:val>
                                        </p:tav>
                                        <p:tav tm="100000">
                                          <p:val>
                                            <p:fltVal val="1"/>
                                          </p:val>
                                        </p:tav>
                                      </p:tavLst>
                                    </p:anim>
                                    <p:anim calcmode="lin" valueType="num">
                                      <p:cBhvr>
                                        <p:cTn id="27"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217443"/>
          </a:xfr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p:spPr>
        <p:txBody>
          <a:bodyPr>
            <a:normAutofit lnSpcReduction="10000"/>
          </a:bodyPr>
          <a:lstStyle/>
          <a:p>
            <a:pPr marL="0" indent="0">
              <a:buNone/>
            </a:pPr>
            <a:r>
              <a:rPr lang="es-CO" dirty="0" smtClean="0">
                <a:solidFill>
                  <a:schemeClr val="bg1"/>
                </a:solidFill>
              </a:rPr>
              <a:t>6. Autoexigencia excesiva. No actuar como ellos creen que tienen que hacerlo, lo que interpretan como carecer de valor como persona. </a:t>
            </a:r>
          </a:p>
          <a:p>
            <a:pPr marL="0" indent="0">
              <a:buNone/>
            </a:pPr>
            <a:r>
              <a:rPr lang="es-CO" dirty="0" smtClean="0">
                <a:solidFill>
                  <a:schemeClr val="bg1"/>
                </a:solidFill>
              </a:rPr>
              <a:t>7. Ponen etiquetas. Se califican como inútiles o un desastre.</a:t>
            </a:r>
          </a:p>
          <a:p>
            <a:pPr marL="0" indent="0">
              <a:buNone/>
            </a:pPr>
            <a:r>
              <a:rPr lang="es-CO" dirty="0" smtClean="0">
                <a:solidFill>
                  <a:schemeClr val="bg1"/>
                </a:solidFill>
              </a:rPr>
              <a:t>8. Magnificación/minimización: exageran sus errores y les quitan méritos a sus éxitos.</a:t>
            </a:r>
          </a:p>
          <a:p>
            <a:pPr marL="0" indent="0">
              <a:buNone/>
            </a:pPr>
            <a:r>
              <a:rPr lang="es-CO" dirty="0" smtClean="0">
                <a:solidFill>
                  <a:schemeClr val="bg1"/>
                </a:solidFill>
              </a:rPr>
              <a:t>9. Razonamiento emocional: piensan que si se sienten mal frente a una situación es que ésta es mala en si misma.</a:t>
            </a:r>
            <a:endParaRPr lang="es-CO" dirty="0">
              <a:solidFill>
                <a:schemeClr val="bg1"/>
              </a:solidFill>
            </a:endParaRPr>
          </a:p>
        </p:txBody>
      </p:sp>
    </p:spTree>
    <p:extLst>
      <p:ext uri="{BB962C8B-B14F-4D97-AF65-F5344CB8AC3E}">
        <p14:creationId xmlns:p14="http://schemas.microsoft.com/office/powerpoint/2010/main" val="329022186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La pregunta es: </a:t>
            </a:r>
            <a:r>
              <a:rPr lang="es-CO" b="1" i="1" dirty="0" smtClean="0">
                <a:solidFill>
                  <a:srgbClr val="0070C0"/>
                </a:solidFill>
                <a:latin typeface="Agency FB" pitchFamily="34" charset="0"/>
              </a:rPr>
              <a:t>¿De donde surge la baja autoestima?</a:t>
            </a:r>
            <a:endParaRPr lang="es-CO" b="1" i="1" dirty="0">
              <a:solidFill>
                <a:srgbClr val="0070C0"/>
              </a:solidFill>
              <a:latin typeface="Agency FB" pitchFamily="34" charset="0"/>
            </a:endParaRPr>
          </a:p>
        </p:txBody>
      </p:sp>
      <p:sp>
        <p:nvSpPr>
          <p:cNvPr id="3" name="2 Marcador de contenido"/>
          <p:cNvSpPr>
            <a:spLocks noGrp="1"/>
          </p:cNvSpPr>
          <p:nvPr>
            <p:ph idx="1"/>
          </p:nvPr>
        </p:nvSpPr>
        <p:spPr>
          <a:xfrm>
            <a:off x="457200" y="1600201"/>
            <a:ext cx="4258816" cy="2980927"/>
          </a:xfrm>
        </p:spPr>
        <p:txBody>
          <a:bodyPr>
            <a:normAutofit/>
          </a:bodyPr>
          <a:lstStyle/>
          <a:p>
            <a:pPr marL="0" indent="0" algn="ctr">
              <a:buNone/>
            </a:pPr>
            <a:r>
              <a:rPr lang="es-CO" dirty="0" smtClean="0"/>
              <a:t>Cómo vimos en la diapositiva #4, esta se perdió según la Biblia, cuando el hombre cayó en pecado.</a:t>
            </a:r>
          </a:p>
        </p:txBody>
      </p:sp>
      <p:pic>
        <p:nvPicPr>
          <p:cNvPr id="1026" name="Picture 2" descr="http://1.bp.blogspot.com/_YyAfhoCpo8M/THKF2ZETGOI/AAAAAAAAAPM/dHCs0Rif-20/s400/imagesCA9ZCV4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2175225"/>
            <a:ext cx="2719189" cy="2837951"/>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259632" y="5373216"/>
            <a:ext cx="6408712" cy="1077218"/>
          </a:xfrm>
          <a:prstGeom prst="rect">
            <a:avLst/>
          </a:prstGeom>
        </p:spPr>
        <p:txBody>
          <a:bodyPr wrap="square">
            <a:spAutoFit/>
          </a:bodyPr>
          <a:lstStyle/>
          <a:p>
            <a:pPr algn="ctr"/>
            <a:r>
              <a:rPr lang="es-CO" sz="3200" b="1" i="1" dirty="0">
                <a:solidFill>
                  <a:srgbClr val="FF0000"/>
                </a:solidFill>
                <a:latin typeface="Agency FB" pitchFamily="34" charset="0"/>
              </a:rPr>
              <a:t>La baja autoestima surge de la elección que cada uno toma en la vida </a:t>
            </a:r>
          </a:p>
        </p:txBody>
      </p:sp>
    </p:spTree>
    <p:extLst>
      <p:ext uri="{BB962C8B-B14F-4D97-AF65-F5344CB8AC3E}">
        <p14:creationId xmlns:p14="http://schemas.microsoft.com/office/powerpoint/2010/main" val="409923797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a:bodyPr>
          <a:lstStyle/>
          <a:p>
            <a:pPr marL="0" indent="0">
              <a:buNone/>
            </a:pPr>
            <a:r>
              <a:rPr lang="es-CO" dirty="0" smtClean="0">
                <a:solidFill>
                  <a:srgbClr val="FF0000"/>
                </a:solidFill>
              </a:rPr>
              <a:t>Deut.11: 26-28.</a:t>
            </a:r>
            <a:r>
              <a:rPr lang="es-CO" dirty="0" smtClean="0"/>
              <a:t> Mirad</a:t>
            </a:r>
            <a:r>
              <a:rPr lang="es-CO" dirty="0"/>
              <a:t>: </a:t>
            </a:r>
            <a:r>
              <a:rPr lang="es-CO" dirty="0" smtClean="0"/>
              <a:t>«</a:t>
            </a:r>
            <a:r>
              <a:rPr lang="es-CO" i="1" dirty="0">
                <a:latin typeface="Agency FB" pitchFamily="34" charset="0"/>
              </a:rPr>
              <a:t>Y</a:t>
            </a:r>
            <a:r>
              <a:rPr lang="es-CO" i="1" dirty="0" smtClean="0">
                <a:latin typeface="Agency FB" pitchFamily="34" charset="0"/>
              </a:rPr>
              <a:t>o </a:t>
            </a:r>
            <a:r>
              <a:rPr lang="es-CO" i="1" dirty="0">
                <a:latin typeface="Agency FB" pitchFamily="34" charset="0"/>
              </a:rPr>
              <a:t>pongo hoy delante de vosotros la bendición y la </a:t>
            </a:r>
            <a:r>
              <a:rPr lang="es-CO" i="1" dirty="0" smtClean="0">
                <a:latin typeface="Agency FB" pitchFamily="34" charset="0"/>
              </a:rPr>
              <a:t>maldición:</a:t>
            </a:r>
            <a:r>
              <a:rPr lang="es-CO" i="1" dirty="0">
                <a:latin typeface="Agency FB" pitchFamily="34" charset="0"/>
              </a:rPr>
              <a:t> </a:t>
            </a:r>
            <a:r>
              <a:rPr lang="es-CO" b="1" i="1" baseline="30000" dirty="0" smtClean="0">
                <a:latin typeface="Agency FB" pitchFamily="34" charset="0"/>
              </a:rPr>
              <a:t>27 </a:t>
            </a:r>
            <a:r>
              <a:rPr lang="es-CO" i="1" dirty="0">
                <a:latin typeface="Agency FB" pitchFamily="34" charset="0"/>
              </a:rPr>
              <a:t>la bendición, </a:t>
            </a:r>
            <a:r>
              <a:rPr lang="es-CO" b="1" i="1" dirty="0" smtClean="0">
                <a:latin typeface="Agency FB" pitchFamily="34" charset="0"/>
              </a:rPr>
              <a:t>SI OBEDECÉIS</a:t>
            </a:r>
            <a:r>
              <a:rPr lang="es-CO" i="1" dirty="0" smtClean="0">
                <a:latin typeface="Agency FB" pitchFamily="34" charset="0"/>
              </a:rPr>
              <a:t> </a:t>
            </a:r>
            <a:r>
              <a:rPr lang="es-CO" i="1" dirty="0">
                <a:latin typeface="Agency FB" pitchFamily="34" charset="0"/>
              </a:rPr>
              <a:t>los mandamientos de Jehová, vuestro Dios, que yo os prescribo </a:t>
            </a:r>
            <a:r>
              <a:rPr lang="es-CO" i="1" dirty="0" smtClean="0">
                <a:latin typeface="Agency FB" pitchFamily="34" charset="0"/>
              </a:rPr>
              <a:t>hoy,</a:t>
            </a:r>
            <a:r>
              <a:rPr lang="es-CO" b="1" i="1" baseline="30000" dirty="0" smtClean="0">
                <a:latin typeface="Agency FB" pitchFamily="34" charset="0"/>
              </a:rPr>
              <a:t>28 </a:t>
            </a:r>
            <a:r>
              <a:rPr lang="es-CO" i="1" dirty="0">
                <a:latin typeface="Agency FB" pitchFamily="34" charset="0"/>
              </a:rPr>
              <a:t>y la maldición, si </a:t>
            </a:r>
            <a:r>
              <a:rPr lang="es-CO" b="1" i="1" dirty="0" smtClean="0">
                <a:latin typeface="Agency FB" pitchFamily="34" charset="0"/>
              </a:rPr>
              <a:t>NO OBEDECÉIS</a:t>
            </a:r>
            <a:r>
              <a:rPr lang="es-CO" i="1" dirty="0" smtClean="0">
                <a:latin typeface="Agency FB" pitchFamily="34" charset="0"/>
              </a:rPr>
              <a:t> los mandamientos </a:t>
            </a:r>
            <a:r>
              <a:rPr lang="es-CO" i="1" dirty="0">
                <a:latin typeface="Agency FB" pitchFamily="34" charset="0"/>
              </a:rPr>
              <a:t>de Jehová, vuestro Dios y os apartáis del camino que yo os ordeno hoy, para ir tras dioses ajenos que no habéis </a:t>
            </a:r>
            <a:r>
              <a:rPr lang="es-CO" i="1" dirty="0" smtClean="0">
                <a:latin typeface="Agency FB" pitchFamily="34" charset="0"/>
              </a:rPr>
              <a:t>conocido»</a:t>
            </a:r>
            <a:r>
              <a:rPr lang="es-CO" dirty="0" smtClean="0"/>
              <a:t> lea </a:t>
            </a:r>
            <a:r>
              <a:rPr lang="es-CO" dirty="0" smtClean="0">
                <a:solidFill>
                  <a:srgbClr val="FF0000"/>
                </a:solidFill>
              </a:rPr>
              <a:t>(Deut.30:15-20).</a:t>
            </a:r>
          </a:p>
          <a:p>
            <a:pPr marL="0" indent="0">
              <a:buNone/>
            </a:pPr>
            <a:r>
              <a:rPr lang="es-CO" dirty="0">
                <a:solidFill>
                  <a:srgbClr val="FF0000"/>
                </a:solidFill>
              </a:rPr>
              <a:t> </a:t>
            </a:r>
            <a:endParaRPr lang="es-CO" dirty="0" smtClean="0">
              <a:solidFill>
                <a:srgbClr val="FF0000"/>
              </a:solidFill>
            </a:endParaRPr>
          </a:p>
          <a:p>
            <a:pPr marL="0" indent="0">
              <a:buNone/>
            </a:pPr>
            <a:r>
              <a:rPr lang="es-CO" dirty="0" smtClean="0"/>
              <a:t>El ejemplo de Pablo:</a:t>
            </a:r>
            <a:r>
              <a:rPr lang="es-CO" dirty="0" smtClean="0">
                <a:solidFill>
                  <a:srgbClr val="FF0000"/>
                </a:solidFill>
              </a:rPr>
              <a:t> </a:t>
            </a:r>
            <a:r>
              <a:rPr lang="es-CO" dirty="0" smtClean="0"/>
              <a:t>«</a:t>
            </a:r>
            <a:r>
              <a:rPr lang="es-CO" i="1" dirty="0" smtClean="0">
                <a:latin typeface="Agency FB" pitchFamily="34" charset="0"/>
              </a:rPr>
              <a:t>Pues </a:t>
            </a:r>
            <a:r>
              <a:rPr lang="es-CO" i="1" dirty="0">
                <a:latin typeface="Agency FB" pitchFamily="34" charset="0"/>
              </a:rPr>
              <a:t>me </a:t>
            </a:r>
            <a:r>
              <a:rPr lang="es-CO" b="1" i="1" dirty="0" smtClean="0">
                <a:latin typeface="Agency FB" pitchFamily="34" charset="0"/>
              </a:rPr>
              <a:t>PROPUSE</a:t>
            </a:r>
            <a:r>
              <a:rPr lang="es-CO" i="1" dirty="0" smtClean="0">
                <a:latin typeface="Agency FB" pitchFamily="34" charset="0"/>
              </a:rPr>
              <a:t> </a:t>
            </a:r>
            <a:r>
              <a:rPr lang="es-CO" i="1" dirty="0">
                <a:latin typeface="Agency FB" pitchFamily="34" charset="0"/>
              </a:rPr>
              <a:t>no saber entre vosotros cosa alguna sino a Jesucristo, y a este </a:t>
            </a:r>
            <a:r>
              <a:rPr lang="es-CO" i="1" dirty="0" smtClean="0">
                <a:latin typeface="Agency FB" pitchFamily="34" charset="0"/>
              </a:rPr>
              <a:t>crucificado</a:t>
            </a:r>
            <a:r>
              <a:rPr lang="es-CO" dirty="0" smtClean="0"/>
              <a:t>» </a:t>
            </a:r>
            <a:r>
              <a:rPr lang="es-CO" dirty="0" smtClean="0">
                <a:solidFill>
                  <a:srgbClr val="FF0000"/>
                </a:solidFill>
              </a:rPr>
              <a:t>(1Cor.2:2).</a:t>
            </a:r>
            <a:endParaRPr lang="es-CO" dirty="0">
              <a:solidFill>
                <a:srgbClr val="FF0000"/>
              </a:solidFill>
            </a:endParaRPr>
          </a:p>
        </p:txBody>
      </p:sp>
    </p:spTree>
    <p:extLst>
      <p:ext uri="{BB962C8B-B14F-4D97-AF65-F5344CB8AC3E}">
        <p14:creationId xmlns:p14="http://schemas.microsoft.com/office/powerpoint/2010/main" val="44543593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1714754551"/>
              </p:ext>
            </p:extLst>
          </p:nvPr>
        </p:nvGraphicFramePr>
        <p:xfrm>
          <a:off x="457200" y="836712"/>
          <a:ext cx="8229600" cy="5289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95676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242884631"/>
              </p:ext>
            </p:extLst>
          </p:nvPr>
        </p:nvGraphicFramePr>
        <p:xfrm>
          <a:off x="457200" y="764704"/>
          <a:ext cx="8229600" cy="5361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382077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563640782"/>
              </p:ext>
            </p:extLst>
          </p:nvPr>
        </p:nvGraphicFramePr>
        <p:xfrm>
          <a:off x="467544" y="620688"/>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8331777"/>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816198992"/>
              </p:ext>
            </p:extLst>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766912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600" b="1" i="1" dirty="0" smtClean="0">
                <a:solidFill>
                  <a:srgbClr val="0070C0"/>
                </a:solidFill>
                <a:latin typeface="Agency FB" pitchFamily="34" charset="0"/>
              </a:rPr>
              <a:t>Tu querido joven, mira lo que hace Cristo cuando acudes a Él en busca de ayuda: </a:t>
            </a:r>
            <a:endParaRPr lang="es-CO" sz="3600" b="1" i="1" dirty="0">
              <a:solidFill>
                <a:srgbClr val="0070C0"/>
              </a:solidFill>
              <a:latin typeface="Agency FB" pitchFamily="34" charset="0"/>
            </a:endParaRPr>
          </a:p>
        </p:txBody>
      </p:sp>
      <p:pic>
        <p:nvPicPr>
          <p:cNvPr id="4" name="Picture 4" descr="http://t0.gstatic.com/images?q=tbn:ANd9GcRQx1fTCjIplms9KQDQ0TfACkDztJYVMW8VAwwNo12a1xXfYLYCZw"/>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628800"/>
            <a:ext cx="8568952" cy="511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649583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solidFill>
                  <a:srgbClr val="0070C0"/>
                </a:solidFill>
                <a:latin typeface="Agency FB" pitchFamily="34" charset="0"/>
              </a:rPr>
              <a:t>Consejos para los padres</a:t>
            </a:r>
            <a:endParaRPr lang="es-CO" b="1" i="1" dirty="0">
              <a:solidFill>
                <a:srgbClr val="0070C0"/>
              </a:solidFill>
              <a:latin typeface="Agency FB" pitchFamily="34" charset="0"/>
            </a:endParaRPr>
          </a:p>
        </p:txBody>
      </p:sp>
      <p:sp>
        <p:nvSpPr>
          <p:cNvPr id="3" name="2 Marcador de contenido"/>
          <p:cNvSpPr>
            <a:spLocks noGrp="1"/>
          </p:cNvSpPr>
          <p:nvPr>
            <p:ph idx="1"/>
          </p:nvPr>
        </p:nvSpPr>
        <p:spPr>
          <a:xfrm>
            <a:off x="179512" y="1600200"/>
            <a:ext cx="8784976" cy="5069160"/>
          </a:xfrm>
          <a:gradFill>
            <a:gsLst>
              <a:gs pos="0">
                <a:srgbClr val="FFEFD1"/>
              </a:gs>
              <a:gs pos="64999">
                <a:srgbClr val="F0EBD5"/>
              </a:gs>
              <a:gs pos="100000">
                <a:srgbClr val="D1C39F"/>
              </a:gs>
            </a:gsLst>
            <a:lin ang="5400000" scaled="0"/>
          </a:gradFill>
        </p:spPr>
        <p:txBody>
          <a:bodyPr>
            <a:noAutofit/>
          </a:bodyPr>
          <a:lstStyle/>
          <a:p>
            <a:pPr marL="0" indent="0" algn="ctr">
              <a:buNone/>
            </a:pPr>
            <a:r>
              <a:rPr lang="es-CO" sz="2400" dirty="0" smtClean="0"/>
              <a:t>¿Cómo evitar que los hijos tengan problemas de autoestima?</a:t>
            </a:r>
          </a:p>
          <a:p>
            <a:pPr marL="0" indent="0" algn="ctr">
              <a:buNone/>
            </a:pPr>
            <a:r>
              <a:rPr lang="es-CO" sz="2400" dirty="0" smtClean="0"/>
              <a:t>Estas son algunas recomendaciones sencillas que pueden ayudar a lograr ese propósito:</a:t>
            </a:r>
          </a:p>
          <a:p>
            <a:pPr marL="0" indent="0">
              <a:buNone/>
            </a:pPr>
            <a:r>
              <a:rPr lang="es-CO" sz="2400" dirty="0" smtClean="0"/>
              <a:t>1).</a:t>
            </a:r>
            <a:r>
              <a:rPr lang="es-CO" sz="2400" b="1" dirty="0" smtClean="0">
                <a:solidFill>
                  <a:srgbClr val="FF0000"/>
                </a:solidFill>
              </a:rPr>
              <a:t> Reconozca los logros de sus hijos, pero no los premie sin motivo.</a:t>
            </a:r>
          </a:p>
          <a:p>
            <a:pPr marL="0" indent="0">
              <a:buNone/>
            </a:pPr>
            <a:r>
              <a:rPr lang="es-CO" sz="2400" dirty="0" smtClean="0"/>
              <a:t>2). </a:t>
            </a:r>
            <a:r>
              <a:rPr lang="es-CO" sz="2400" b="1" dirty="0" smtClean="0">
                <a:solidFill>
                  <a:srgbClr val="00B050"/>
                </a:solidFill>
              </a:rPr>
              <a:t>Enséñeles a hacer evaluaciones equilibradas de las situaciones  y a evitar juicios destructivos sobre si mismos y sobre lo que hacen.</a:t>
            </a:r>
          </a:p>
          <a:p>
            <a:pPr marL="0" indent="0">
              <a:buNone/>
            </a:pPr>
            <a:r>
              <a:rPr lang="es-CO" sz="2400" dirty="0" smtClean="0"/>
              <a:t>3). </a:t>
            </a:r>
            <a:r>
              <a:rPr lang="es-CO" sz="2400" b="1" dirty="0" smtClean="0">
                <a:solidFill>
                  <a:srgbClr val="002060"/>
                </a:solidFill>
              </a:rPr>
              <a:t>Transmítales la importancia de tener como modelo a Cristo, que es el que ha implantado en ellos lo que pueden dar de sí mismos,  evitando las comparaciones con los demás.</a:t>
            </a:r>
          </a:p>
          <a:p>
            <a:pPr marL="0" indent="0">
              <a:buNone/>
            </a:pPr>
            <a:r>
              <a:rPr lang="es-CO" sz="2400" dirty="0" smtClean="0"/>
              <a:t>4). No favorezca las exigencias perfeccionistas y recuérdeles </a:t>
            </a:r>
            <a:r>
              <a:rPr lang="es-CO" sz="2400" b="1" dirty="0" smtClean="0">
                <a:solidFill>
                  <a:srgbClr val="FF0000"/>
                </a:solidFill>
              </a:rPr>
              <a:t>(1Cor.10:13)</a:t>
            </a:r>
            <a:r>
              <a:rPr lang="es-CO" sz="2400" dirty="0" smtClean="0"/>
              <a:t>. «</a:t>
            </a:r>
            <a:r>
              <a:rPr lang="es-CO" sz="2400" b="1" dirty="0" smtClean="0">
                <a:latin typeface="Agency FB" pitchFamily="34" charset="0"/>
              </a:rPr>
              <a:t>No </a:t>
            </a:r>
            <a:r>
              <a:rPr lang="es-CO" sz="2400" b="1" dirty="0">
                <a:latin typeface="Agency FB" pitchFamily="34" charset="0"/>
              </a:rPr>
              <a:t>os ha sobrevenido ninguna prueba que no sea humana; pero fiel es Dios</a:t>
            </a:r>
            <a:r>
              <a:rPr lang="es-CO" sz="2400" b="1" dirty="0" smtClean="0">
                <a:latin typeface="Agency FB" pitchFamily="34" charset="0"/>
              </a:rPr>
              <a:t>, </a:t>
            </a:r>
            <a:r>
              <a:rPr lang="es-CO" sz="2400" b="1" dirty="0">
                <a:latin typeface="Agency FB" pitchFamily="34" charset="0"/>
              </a:rPr>
              <a:t>que no os dejará ser probados más de lo que podéis resistir, sino que dará también juntamente con la prueba la salida, para que podáis </a:t>
            </a:r>
            <a:r>
              <a:rPr lang="es-CO" sz="2400" b="1" dirty="0" smtClean="0">
                <a:latin typeface="Agency FB" pitchFamily="34" charset="0"/>
              </a:rPr>
              <a:t>soportarla</a:t>
            </a:r>
            <a:r>
              <a:rPr lang="es-CO" sz="2400" dirty="0" smtClean="0"/>
              <a:t>». </a:t>
            </a:r>
            <a:endParaRPr lang="es-CO" sz="2400" dirty="0"/>
          </a:p>
        </p:txBody>
      </p:sp>
    </p:spTree>
    <p:extLst>
      <p:ext uri="{BB962C8B-B14F-4D97-AF65-F5344CB8AC3E}">
        <p14:creationId xmlns:p14="http://schemas.microsoft.com/office/powerpoint/2010/main" val="320776730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a:gradFill>
            <a:gsLst>
              <a:gs pos="0">
                <a:srgbClr val="FFEFD1"/>
              </a:gs>
              <a:gs pos="64999">
                <a:srgbClr val="F0EBD5"/>
              </a:gs>
              <a:gs pos="100000">
                <a:srgbClr val="D1C39F"/>
              </a:gs>
            </a:gsLst>
            <a:lin ang="5400000" scaled="0"/>
          </a:gradFill>
        </p:spPr>
        <p:txBody>
          <a:bodyPr>
            <a:normAutofit fontScale="77500" lnSpcReduction="20000"/>
          </a:bodyPr>
          <a:lstStyle/>
          <a:p>
            <a:pPr marL="0" indent="0">
              <a:buNone/>
            </a:pPr>
            <a:r>
              <a:rPr lang="es-CO" dirty="0" smtClean="0"/>
              <a:t>5).</a:t>
            </a:r>
            <a:r>
              <a:rPr lang="es-CO" b="1" dirty="0" smtClean="0">
                <a:solidFill>
                  <a:srgbClr val="7030A0"/>
                </a:solidFill>
              </a:rPr>
              <a:t> Hágales ver que como seres humanos estamos propensos acometer errores, y si no logramos hacer siempre lo que nos proponemos, de esos fracasos podemos sacar grandes lecciones.</a:t>
            </a:r>
          </a:p>
          <a:p>
            <a:pPr marL="0" indent="0">
              <a:buNone/>
            </a:pPr>
            <a:r>
              <a:rPr lang="es-CO" dirty="0" smtClean="0"/>
              <a:t>6). </a:t>
            </a:r>
            <a:r>
              <a:rPr lang="es-CO" b="1" dirty="0" smtClean="0">
                <a:solidFill>
                  <a:srgbClr val="0070C0"/>
                </a:solidFill>
              </a:rPr>
              <a:t>Acostúmbrelos a recibir las criticas u observaciones de manera constructiva. </a:t>
            </a:r>
          </a:p>
          <a:p>
            <a:pPr marL="0" indent="0">
              <a:buNone/>
            </a:pPr>
            <a:r>
              <a:rPr lang="es-CO" dirty="0" smtClean="0"/>
              <a:t>7). </a:t>
            </a:r>
            <a:r>
              <a:rPr lang="es-CO" b="1" dirty="0" smtClean="0">
                <a:solidFill>
                  <a:srgbClr val="92D050"/>
                </a:solidFill>
              </a:rPr>
              <a:t>Déjeles ver que no tenemos porque caerle bien a todo el mundo, y que eso no significa que seamos malas personas.</a:t>
            </a:r>
          </a:p>
          <a:p>
            <a:pPr marL="0" indent="0">
              <a:buNone/>
            </a:pPr>
            <a:r>
              <a:rPr lang="es-CO" dirty="0" smtClean="0"/>
              <a:t>8). </a:t>
            </a:r>
            <a:r>
              <a:rPr lang="es-CO" b="1" dirty="0" smtClean="0">
                <a:solidFill>
                  <a:srgbClr val="C00000"/>
                </a:solidFill>
              </a:rPr>
              <a:t>La valoración de los demás puede ser importante, pero no sólo cuando es negativa; hay que saber escuchar y aprender lo positivo.</a:t>
            </a:r>
          </a:p>
          <a:p>
            <a:pPr marL="0" indent="0">
              <a:buNone/>
            </a:pPr>
            <a:r>
              <a:rPr lang="es-CO" dirty="0" smtClean="0"/>
              <a:t>9). </a:t>
            </a:r>
            <a:r>
              <a:rPr lang="es-CO" b="1" dirty="0" smtClean="0">
                <a:solidFill>
                  <a:schemeClr val="accent6">
                    <a:lumMod val="75000"/>
                  </a:schemeClr>
                </a:solidFill>
              </a:rPr>
              <a:t>Usted como padre, dé ejemplo utilizando estas  recomendaciones extraídas de la Palabra de Dios.</a:t>
            </a:r>
          </a:p>
          <a:p>
            <a:pPr marL="0" indent="0">
              <a:buNone/>
            </a:pPr>
            <a:r>
              <a:rPr lang="es-CO" dirty="0"/>
              <a:t> </a:t>
            </a:r>
            <a:r>
              <a:rPr lang="es-CO" dirty="0" smtClean="0"/>
              <a:t>Mi deseo es que Dios le bendiga ricamente y le dé sabiduría para aplicarlas en la orientación de sus hijos. Amen. Recuerde leer el próximo tema: «</a:t>
            </a:r>
            <a:r>
              <a:rPr lang="es-CO" b="1" dirty="0" smtClean="0">
                <a:solidFill>
                  <a:srgbClr val="FF0000"/>
                </a:solidFill>
              </a:rPr>
              <a:t>Aprenda a manejar las amistades de sus hijos</a:t>
            </a:r>
            <a:r>
              <a:rPr lang="es-CO" dirty="0" smtClean="0"/>
              <a:t>».  </a:t>
            </a:r>
            <a:endParaRPr lang="es-CO" dirty="0"/>
          </a:p>
        </p:txBody>
      </p:sp>
    </p:spTree>
    <p:extLst>
      <p:ext uri="{BB962C8B-B14F-4D97-AF65-F5344CB8AC3E}">
        <p14:creationId xmlns:p14="http://schemas.microsoft.com/office/powerpoint/2010/main" val="1315000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862</TotalTime>
  <Words>2124</Words>
  <Application>Microsoft Office PowerPoint</Application>
  <PresentationFormat>Presentación en pantalla (4:3)</PresentationFormat>
  <Paragraphs>80</Paragraphs>
  <Slides>21</Slides>
  <Notes>0</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Tema de Office</vt:lpstr>
      <vt:lpstr>Y los bendijo dios: Clase 15</vt:lpstr>
      <vt:lpstr>Autoestima para el día a día</vt:lpstr>
      <vt:lpstr>Analicemos el valor que tenemos a la luz de la Palabra de Dios</vt:lpstr>
      <vt:lpstr>¿Cómo perdió el hombre ese valor, y su autoestima fue echada por el suelo?</vt:lpstr>
      <vt:lpstr>Dios pone en marcha su plan para recuperar su imagen</vt:lpstr>
      <vt:lpstr>Presentación de PowerPoint</vt:lpstr>
      <vt:lpstr>Presentación de PowerPoint</vt:lpstr>
      <vt:lpstr>Presentación de PowerPoint</vt:lpstr>
      <vt:lpstr>Características de las personas con déficit de autoestima:</vt:lpstr>
      <vt:lpstr>Presentación de PowerPoint</vt:lpstr>
      <vt:lpstr>Presentación de PowerPoint</vt:lpstr>
      <vt:lpstr>Presentación de PowerPoint</vt:lpstr>
      <vt:lpstr>La pregunta es: ¿De donde surge la baja autoestima?</vt:lpstr>
      <vt:lpstr>Presentación de PowerPoint</vt:lpstr>
      <vt:lpstr>Presentación de PowerPoint</vt:lpstr>
      <vt:lpstr>Presentación de PowerPoint</vt:lpstr>
      <vt:lpstr>Presentación de PowerPoint</vt:lpstr>
      <vt:lpstr>Presentación de PowerPoint</vt:lpstr>
      <vt:lpstr>Tu querido joven, mira lo que hace Cristo cuando acudes a Él en busca de ayuda: </vt:lpstr>
      <vt:lpstr>Consejos para los padres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PROFESION PAPAS  : CLASE 15</dc:title>
  <dc:creator>FAMILIA FIERRO CH</dc:creator>
  <cp:lastModifiedBy>FAMILIA FIERRO CH</cp:lastModifiedBy>
  <cp:revision>83</cp:revision>
  <dcterms:created xsi:type="dcterms:W3CDTF">2013-09-03T13:11:20Z</dcterms:created>
  <dcterms:modified xsi:type="dcterms:W3CDTF">2013-09-19T12:36:00Z</dcterms:modified>
</cp:coreProperties>
</file>