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16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4"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62C345-7177-4282-99FE-C7F588BA8B0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135631B5-4840-4868-8D0B-9D14DD9424A2}">
      <dgm:prSet/>
      <dgm:spPr/>
      <dgm:t>
        <a:bodyPr/>
        <a:lstStyle/>
        <a:p>
          <a:pPr rtl="0"/>
          <a:r>
            <a:rPr lang="es-CO" dirty="0" smtClean="0"/>
            <a:t>Los cereales integrales han formado parte importante de la dieta de distintas culturas desde la antigüedad.  Al pasar del tiempo y con el avance de las sociedades, éstos fueron dejándoles paso a las harinas refinadas. </a:t>
          </a:r>
          <a:endParaRPr lang="es-CO" dirty="0"/>
        </a:p>
      </dgm:t>
    </dgm:pt>
    <dgm:pt modelId="{BCCBC1D0-E092-403E-82F9-2E8032C417D6}" type="parTrans" cxnId="{4AE64D98-272D-47C9-840C-A823A0248F04}">
      <dgm:prSet/>
      <dgm:spPr/>
      <dgm:t>
        <a:bodyPr/>
        <a:lstStyle/>
        <a:p>
          <a:endParaRPr lang="es-CO"/>
        </a:p>
      </dgm:t>
    </dgm:pt>
    <dgm:pt modelId="{3E7FBB8F-6003-48B8-B6CD-DD6949D3C54E}" type="sibTrans" cxnId="{4AE64D98-272D-47C9-840C-A823A0248F04}">
      <dgm:prSet/>
      <dgm:spPr/>
      <dgm:t>
        <a:bodyPr/>
        <a:lstStyle/>
        <a:p>
          <a:endParaRPr lang="es-CO"/>
        </a:p>
      </dgm:t>
    </dgm:pt>
    <dgm:pt modelId="{136BE22C-8D0E-4755-969D-3F1D8D8DB0DF}">
      <dgm:prSet/>
      <dgm:spPr/>
      <dgm:t>
        <a:bodyPr/>
        <a:lstStyle/>
        <a:p>
          <a:pPr rtl="0"/>
          <a:r>
            <a:rPr lang="es-CO" dirty="0" smtClean="0"/>
            <a:t>Hoy se utilizan y consumen mucho más las harinas y los granos molidos sin su cáscara, lo que les da un sabor más suave y delicado. Pero lo que ganamos en sabor lo hemos perdido en beneficios. </a:t>
          </a:r>
          <a:endParaRPr lang="es-CO" dirty="0"/>
        </a:p>
      </dgm:t>
    </dgm:pt>
    <dgm:pt modelId="{A801504E-F85F-4FF5-A7B0-A4F11171A1BA}" type="parTrans" cxnId="{C9A9D562-8A05-4CA3-87BB-63AB75DF3F5E}">
      <dgm:prSet/>
      <dgm:spPr/>
      <dgm:t>
        <a:bodyPr/>
        <a:lstStyle/>
        <a:p>
          <a:endParaRPr lang="es-CO"/>
        </a:p>
      </dgm:t>
    </dgm:pt>
    <dgm:pt modelId="{DB36D6AC-ED65-4DEA-93FA-7E7197C98EA8}" type="sibTrans" cxnId="{C9A9D562-8A05-4CA3-87BB-63AB75DF3F5E}">
      <dgm:prSet/>
      <dgm:spPr/>
      <dgm:t>
        <a:bodyPr/>
        <a:lstStyle/>
        <a:p>
          <a:endParaRPr lang="es-CO"/>
        </a:p>
      </dgm:t>
    </dgm:pt>
    <dgm:pt modelId="{514BE13B-9C49-4255-87CF-2FB3F5ABDB07}">
      <dgm:prSet/>
      <dgm:spPr/>
      <dgm:t>
        <a:bodyPr/>
        <a:lstStyle/>
        <a:p>
          <a:pPr rtl="0"/>
          <a:r>
            <a:rPr lang="es-CO" dirty="0" smtClean="0"/>
            <a:t>¡Qué sabios eran nuestros antepasados que se alimentaban principalmente con los granos enteros y sus productos!  </a:t>
          </a:r>
          <a:endParaRPr lang="es-CO" dirty="0"/>
        </a:p>
      </dgm:t>
    </dgm:pt>
    <dgm:pt modelId="{FE1DA740-9668-40D8-86EC-BFD3E0EAA0C1}" type="parTrans" cxnId="{2DA3D257-FCE0-4C09-A28D-7AAA018520E4}">
      <dgm:prSet/>
      <dgm:spPr/>
      <dgm:t>
        <a:bodyPr/>
        <a:lstStyle/>
        <a:p>
          <a:endParaRPr lang="es-CO"/>
        </a:p>
      </dgm:t>
    </dgm:pt>
    <dgm:pt modelId="{403C8BCE-0A8D-4998-91AB-7FABADDCE9C7}" type="sibTrans" cxnId="{2DA3D257-FCE0-4C09-A28D-7AAA018520E4}">
      <dgm:prSet/>
      <dgm:spPr/>
      <dgm:t>
        <a:bodyPr/>
        <a:lstStyle/>
        <a:p>
          <a:endParaRPr lang="es-CO"/>
        </a:p>
      </dgm:t>
    </dgm:pt>
    <dgm:pt modelId="{458B9DA0-4F74-4BBE-82B7-71860A48ACFB}">
      <dgm:prSet/>
      <dgm:spPr/>
      <dgm:t>
        <a:bodyPr/>
        <a:lstStyle/>
        <a:p>
          <a:pPr rtl="0"/>
          <a:r>
            <a:rPr lang="es-CO" dirty="0" smtClean="0"/>
            <a:t>Resulta paradójico que los que no tenían ni nutricionistas ni estudios científicos a su favor, supieran exactamente lo que más les convenía para su salud.</a:t>
          </a:r>
          <a:endParaRPr lang="es-CO" dirty="0"/>
        </a:p>
      </dgm:t>
    </dgm:pt>
    <dgm:pt modelId="{F22192F3-E537-48BA-B87F-5270FAA32C99}" type="parTrans" cxnId="{4B629BF6-4C6D-484F-A3F1-05C8B4043E42}">
      <dgm:prSet/>
      <dgm:spPr/>
      <dgm:t>
        <a:bodyPr/>
        <a:lstStyle/>
        <a:p>
          <a:endParaRPr lang="es-CO"/>
        </a:p>
      </dgm:t>
    </dgm:pt>
    <dgm:pt modelId="{CF9D5FDD-4574-4729-A4A8-6A336CB7F2CF}" type="sibTrans" cxnId="{4B629BF6-4C6D-484F-A3F1-05C8B4043E42}">
      <dgm:prSet/>
      <dgm:spPr/>
      <dgm:t>
        <a:bodyPr/>
        <a:lstStyle/>
        <a:p>
          <a:endParaRPr lang="es-CO"/>
        </a:p>
      </dgm:t>
    </dgm:pt>
    <dgm:pt modelId="{9CD91BD1-D40D-44C6-A69E-A2187D86E557}" type="pres">
      <dgm:prSet presAssocID="{3062C345-7177-4282-99FE-C7F588BA8B04}" presName="linearFlow" presStyleCnt="0">
        <dgm:presLayoutVars>
          <dgm:dir/>
          <dgm:resizeHandles val="exact"/>
        </dgm:presLayoutVars>
      </dgm:prSet>
      <dgm:spPr/>
      <dgm:t>
        <a:bodyPr/>
        <a:lstStyle/>
        <a:p>
          <a:endParaRPr lang="es-CO"/>
        </a:p>
      </dgm:t>
    </dgm:pt>
    <dgm:pt modelId="{E4708C63-6886-4DCE-82D3-263693184853}" type="pres">
      <dgm:prSet presAssocID="{135631B5-4840-4868-8D0B-9D14DD9424A2}" presName="composite" presStyleCnt="0"/>
      <dgm:spPr/>
    </dgm:pt>
    <dgm:pt modelId="{E011D0BA-9C12-4233-95A6-8045A67E744E}" type="pres">
      <dgm:prSet presAssocID="{135631B5-4840-4868-8D0B-9D14DD9424A2}" presName="imgShp" presStyleLbl="fgImgPlace1" presStyleIdx="0" presStyleCnt="4"/>
      <dgm:spPr>
        <a:blipFill rotWithShape="1">
          <a:blip xmlns:r="http://schemas.openxmlformats.org/officeDocument/2006/relationships" r:embed="rId1"/>
          <a:stretch>
            <a:fillRect/>
          </a:stretch>
        </a:blipFill>
      </dgm:spPr>
    </dgm:pt>
    <dgm:pt modelId="{87DF5A05-C45F-4914-AC81-16888C952099}" type="pres">
      <dgm:prSet presAssocID="{135631B5-4840-4868-8D0B-9D14DD9424A2}" presName="txShp" presStyleLbl="node1" presStyleIdx="0" presStyleCnt="4">
        <dgm:presLayoutVars>
          <dgm:bulletEnabled val="1"/>
        </dgm:presLayoutVars>
      </dgm:prSet>
      <dgm:spPr/>
      <dgm:t>
        <a:bodyPr/>
        <a:lstStyle/>
        <a:p>
          <a:endParaRPr lang="es-CO"/>
        </a:p>
      </dgm:t>
    </dgm:pt>
    <dgm:pt modelId="{A9A45B18-AB6F-4198-A331-D9DF8FCD3C54}" type="pres">
      <dgm:prSet presAssocID="{3E7FBB8F-6003-48B8-B6CD-DD6949D3C54E}" presName="spacing" presStyleCnt="0"/>
      <dgm:spPr/>
    </dgm:pt>
    <dgm:pt modelId="{F2774D73-E4C0-4790-9DD7-BC9EA0C703B5}" type="pres">
      <dgm:prSet presAssocID="{136BE22C-8D0E-4755-969D-3F1D8D8DB0DF}" presName="composite" presStyleCnt="0"/>
      <dgm:spPr/>
    </dgm:pt>
    <dgm:pt modelId="{18495632-A51C-41CB-901D-DA0D72111005}" type="pres">
      <dgm:prSet presAssocID="{136BE22C-8D0E-4755-969D-3F1D8D8DB0DF}" presName="imgShp" presStyleLbl="fgImgPlace1" presStyleIdx="1" presStyleCnt="4"/>
      <dgm:spPr>
        <a:blipFill rotWithShape="1">
          <a:blip xmlns:r="http://schemas.openxmlformats.org/officeDocument/2006/relationships" r:embed="rId2"/>
          <a:stretch>
            <a:fillRect/>
          </a:stretch>
        </a:blipFill>
      </dgm:spPr>
    </dgm:pt>
    <dgm:pt modelId="{261DAF04-4EA9-4F32-95E1-D31357ADBC96}" type="pres">
      <dgm:prSet presAssocID="{136BE22C-8D0E-4755-969D-3F1D8D8DB0DF}" presName="txShp" presStyleLbl="node1" presStyleIdx="1" presStyleCnt="4">
        <dgm:presLayoutVars>
          <dgm:bulletEnabled val="1"/>
        </dgm:presLayoutVars>
      </dgm:prSet>
      <dgm:spPr/>
      <dgm:t>
        <a:bodyPr/>
        <a:lstStyle/>
        <a:p>
          <a:endParaRPr lang="es-CO"/>
        </a:p>
      </dgm:t>
    </dgm:pt>
    <dgm:pt modelId="{C795A541-9932-4A44-93E7-AC347BB0B1DE}" type="pres">
      <dgm:prSet presAssocID="{DB36D6AC-ED65-4DEA-93FA-7E7197C98EA8}" presName="spacing" presStyleCnt="0"/>
      <dgm:spPr/>
    </dgm:pt>
    <dgm:pt modelId="{7E43EB97-47CC-4849-B2DA-1AC846AF927E}" type="pres">
      <dgm:prSet presAssocID="{514BE13B-9C49-4255-87CF-2FB3F5ABDB07}" presName="composite" presStyleCnt="0"/>
      <dgm:spPr/>
    </dgm:pt>
    <dgm:pt modelId="{C7825F1B-1476-4B61-9B21-98A236B8B4D5}" type="pres">
      <dgm:prSet presAssocID="{514BE13B-9C49-4255-87CF-2FB3F5ABDB07}" presName="imgShp" presStyleLbl="fgImgPlace1" presStyleIdx="2" presStyleCnt="4"/>
      <dgm:spPr>
        <a:blipFill rotWithShape="1">
          <a:blip xmlns:r="http://schemas.openxmlformats.org/officeDocument/2006/relationships" r:embed="rId3"/>
          <a:stretch>
            <a:fillRect/>
          </a:stretch>
        </a:blipFill>
      </dgm:spPr>
    </dgm:pt>
    <dgm:pt modelId="{E5B214D7-97E0-46E0-9260-B0E3CA48F3A7}" type="pres">
      <dgm:prSet presAssocID="{514BE13B-9C49-4255-87CF-2FB3F5ABDB07}" presName="txShp" presStyleLbl="node1" presStyleIdx="2" presStyleCnt="4">
        <dgm:presLayoutVars>
          <dgm:bulletEnabled val="1"/>
        </dgm:presLayoutVars>
      </dgm:prSet>
      <dgm:spPr/>
      <dgm:t>
        <a:bodyPr/>
        <a:lstStyle/>
        <a:p>
          <a:endParaRPr lang="es-CO"/>
        </a:p>
      </dgm:t>
    </dgm:pt>
    <dgm:pt modelId="{2C6DF0B1-DBB0-4165-A10B-2789D4C8C53F}" type="pres">
      <dgm:prSet presAssocID="{403C8BCE-0A8D-4998-91AB-7FABADDCE9C7}" presName="spacing" presStyleCnt="0"/>
      <dgm:spPr/>
    </dgm:pt>
    <dgm:pt modelId="{F77ACF3F-1F3B-48D9-8073-56073856D136}" type="pres">
      <dgm:prSet presAssocID="{458B9DA0-4F74-4BBE-82B7-71860A48ACFB}" presName="composite" presStyleCnt="0"/>
      <dgm:spPr/>
    </dgm:pt>
    <dgm:pt modelId="{35CEEA3D-6238-4D2B-9F7D-CE9D110E790C}" type="pres">
      <dgm:prSet presAssocID="{458B9DA0-4F74-4BBE-82B7-71860A48ACFB}" presName="imgShp" presStyleLbl="fgImgPlace1" presStyleIdx="3" presStyleCnt="4"/>
      <dgm:spPr>
        <a:blipFill rotWithShape="1">
          <a:blip xmlns:r="http://schemas.openxmlformats.org/officeDocument/2006/relationships" r:embed="rId4"/>
          <a:stretch>
            <a:fillRect/>
          </a:stretch>
        </a:blipFill>
      </dgm:spPr>
    </dgm:pt>
    <dgm:pt modelId="{C6E9CBB1-A35C-4102-A26B-346720D358F0}" type="pres">
      <dgm:prSet presAssocID="{458B9DA0-4F74-4BBE-82B7-71860A48ACFB}" presName="txShp" presStyleLbl="node1" presStyleIdx="3" presStyleCnt="4">
        <dgm:presLayoutVars>
          <dgm:bulletEnabled val="1"/>
        </dgm:presLayoutVars>
      </dgm:prSet>
      <dgm:spPr/>
      <dgm:t>
        <a:bodyPr/>
        <a:lstStyle/>
        <a:p>
          <a:endParaRPr lang="es-CO"/>
        </a:p>
      </dgm:t>
    </dgm:pt>
  </dgm:ptLst>
  <dgm:cxnLst>
    <dgm:cxn modelId="{2DA3D257-FCE0-4C09-A28D-7AAA018520E4}" srcId="{3062C345-7177-4282-99FE-C7F588BA8B04}" destId="{514BE13B-9C49-4255-87CF-2FB3F5ABDB07}" srcOrd="2" destOrd="0" parTransId="{FE1DA740-9668-40D8-86EC-BFD3E0EAA0C1}" sibTransId="{403C8BCE-0A8D-4998-91AB-7FABADDCE9C7}"/>
    <dgm:cxn modelId="{5E9475B7-0D9E-4131-A4F4-88F4B8401358}" type="presOf" srcId="{514BE13B-9C49-4255-87CF-2FB3F5ABDB07}" destId="{E5B214D7-97E0-46E0-9260-B0E3CA48F3A7}" srcOrd="0" destOrd="0" presId="urn:microsoft.com/office/officeart/2005/8/layout/vList3"/>
    <dgm:cxn modelId="{0004A13A-9496-4200-BF15-0646567E661B}" type="presOf" srcId="{136BE22C-8D0E-4755-969D-3F1D8D8DB0DF}" destId="{261DAF04-4EA9-4F32-95E1-D31357ADBC96}" srcOrd="0" destOrd="0" presId="urn:microsoft.com/office/officeart/2005/8/layout/vList3"/>
    <dgm:cxn modelId="{A618B38C-7260-403B-95BD-4ED393BF0A91}" type="presOf" srcId="{458B9DA0-4F74-4BBE-82B7-71860A48ACFB}" destId="{C6E9CBB1-A35C-4102-A26B-346720D358F0}" srcOrd="0" destOrd="0" presId="urn:microsoft.com/office/officeart/2005/8/layout/vList3"/>
    <dgm:cxn modelId="{4AE64D98-272D-47C9-840C-A823A0248F04}" srcId="{3062C345-7177-4282-99FE-C7F588BA8B04}" destId="{135631B5-4840-4868-8D0B-9D14DD9424A2}" srcOrd="0" destOrd="0" parTransId="{BCCBC1D0-E092-403E-82F9-2E8032C417D6}" sibTransId="{3E7FBB8F-6003-48B8-B6CD-DD6949D3C54E}"/>
    <dgm:cxn modelId="{4B629BF6-4C6D-484F-A3F1-05C8B4043E42}" srcId="{3062C345-7177-4282-99FE-C7F588BA8B04}" destId="{458B9DA0-4F74-4BBE-82B7-71860A48ACFB}" srcOrd="3" destOrd="0" parTransId="{F22192F3-E537-48BA-B87F-5270FAA32C99}" sibTransId="{CF9D5FDD-4574-4729-A4A8-6A336CB7F2CF}"/>
    <dgm:cxn modelId="{C9A9D562-8A05-4CA3-87BB-63AB75DF3F5E}" srcId="{3062C345-7177-4282-99FE-C7F588BA8B04}" destId="{136BE22C-8D0E-4755-969D-3F1D8D8DB0DF}" srcOrd="1" destOrd="0" parTransId="{A801504E-F85F-4FF5-A7B0-A4F11171A1BA}" sibTransId="{DB36D6AC-ED65-4DEA-93FA-7E7197C98EA8}"/>
    <dgm:cxn modelId="{967246E3-1DE5-4FAF-A705-F314CF7C7FBD}" type="presOf" srcId="{3062C345-7177-4282-99FE-C7F588BA8B04}" destId="{9CD91BD1-D40D-44C6-A69E-A2187D86E557}" srcOrd="0" destOrd="0" presId="urn:microsoft.com/office/officeart/2005/8/layout/vList3"/>
    <dgm:cxn modelId="{35F4402D-34D4-4BA6-977F-505859819AE5}" type="presOf" srcId="{135631B5-4840-4868-8D0B-9D14DD9424A2}" destId="{87DF5A05-C45F-4914-AC81-16888C952099}" srcOrd="0" destOrd="0" presId="urn:microsoft.com/office/officeart/2005/8/layout/vList3"/>
    <dgm:cxn modelId="{7B531A97-BFE4-4003-B029-1ABAB5E73920}" type="presParOf" srcId="{9CD91BD1-D40D-44C6-A69E-A2187D86E557}" destId="{E4708C63-6886-4DCE-82D3-263693184853}" srcOrd="0" destOrd="0" presId="urn:microsoft.com/office/officeart/2005/8/layout/vList3"/>
    <dgm:cxn modelId="{F4886DBB-7290-4752-AA71-CAAFF4B4AA3D}" type="presParOf" srcId="{E4708C63-6886-4DCE-82D3-263693184853}" destId="{E011D0BA-9C12-4233-95A6-8045A67E744E}" srcOrd="0" destOrd="0" presId="urn:microsoft.com/office/officeart/2005/8/layout/vList3"/>
    <dgm:cxn modelId="{A230F014-FED5-48A4-BFC9-FABD2390D769}" type="presParOf" srcId="{E4708C63-6886-4DCE-82D3-263693184853}" destId="{87DF5A05-C45F-4914-AC81-16888C952099}" srcOrd="1" destOrd="0" presId="urn:microsoft.com/office/officeart/2005/8/layout/vList3"/>
    <dgm:cxn modelId="{2B0637AF-0816-4C5C-9699-D7004D7514FE}" type="presParOf" srcId="{9CD91BD1-D40D-44C6-A69E-A2187D86E557}" destId="{A9A45B18-AB6F-4198-A331-D9DF8FCD3C54}" srcOrd="1" destOrd="0" presId="urn:microsoft.com/office/officeart/2005/8/layout/vList3"/>
    <dgm:cxn modelId="{65D49F7A-CB18-4ECD-8EFA-B2EC827EC5E8}" type="presParOf" srcId="{9CD91BD1-D40D-44C6-A69E-A2187D86E557}" destId="{F2774D73-E4C0-4790-9DD7-BC9EA0C703B5}" srcOrd="2" destOrd="0" presId="urn:microsoft.com/office/officeart/2005/8/layout/vList3"/>
    <dgm:cxn modelId="{11844910-3013-4501-A177-325F142951D6}" type="presParOf" srcId="{F2774D73-E4C0-4790-9DD7-BC9EA0C703B5}" destId="{18495632-A51C-41CB-901D-DA0D72111005}" srcOrd="0" destOrd="0" presId="urn:microsoft.com/office/officeart/2005/8/layout/vList3"/>
    <dgm:cxn modelId="{B174E5B0-7405-46F1-99F6-016F5C9A0A75}" type="presParOf" srcId="{F2774D73-E4C0-4790-9DD7-BC9EA0C703B5}" destId="{261DAF04-4EA9-4F32-95E1-D31357ADBC96}" srcOrd="1" destOrd="0" presId="urn:microsoft.com/office/officeart/2005/8/layout/vList3"/>
    <dgm:cxn modelId="{FF2D8C63-1CCD-4670-A41B-A0F7907B3D82}" type="presParOf" srcId="{9CD91BD1-D40D-44C6-A69E-A2187D86E557}" destId="{C795A541-9932-4A44-93E7-AC347BB0B1DE}" srcOrd="3" destOrd="0" presId="urn:microsoft.com/office/officeart/2005/8/layout/vList3"/>
    <dgm:cxn modelId="{48D87AD8-F7BE-446C-90CA-59C3AAB06A84}" type="presParOf" srcId="{9CD91BD1-D40D-44C6-A69E-A2187D86E557}" destId="{7E43EB97-47CC-4849-B2DA-1AC846AF927E}" srcOrd="4" destOrd="0" presId="urn:microsoft.com/office/officeart/2005/8/layout/vList3"/>
    <dgm:cxn modelId="{4B314B09-579A-44EE-B694-1F7A6A834345}" type="presParOf" srcId="{7E43EB97-47CC-4849-B2DA-1AC846AF927E}" destId="{C7825F1B-1476-4B61-9B21-98A236B8B4D5}" srcOrd="0" destOrd="0" presId="urn:microsoft.com/office/officeart/2005/8/layout/vList3"/>
    <dgm:cxn modelId="{1A0BA24C-E298-496A-92BB-BD5AFF48ACF5}" type="presParOf" srcId="{7E43EB97-47CC-4849-B2DA-1AC846AF927E}" destId="{E5B214D7-97E0-46E0-9260-B0E3CA48F3A7}" srcOrd="1" destOrd="0" presId="urn:microsoft.com/office/officeart/2005/8/layout/vList3"/>
    <dgm:cxn modelId="{9849FC79-9DD8-44D0-8EA5-9A265957D303}" type="presParOf" srcId="{9CD91BD1-D40D-44C6-A69E-A2187D86E557}" destId="{2C6DF0B1-DBB0-4165-A10B-2789D4C8C53F}" srcOrd="5" destOrd="0" presId="urn:microsoft.com/office/officeart/2005/8/layout/vList3"/>
    <dgm:cxn modelId="{78414B32-D860-4375-8D54-6794729B9432}" type="presParOf" srcId="{9CD91BD1-D40D-44C6-A69E-A2187D86E557}" destId="{F77ACF3F-1F3B-48D9-8073-56073856D136}" srcOrd="6" destOrd="0" presId="urn:microsoft.com/office/officeart/2005/8/layout/vList3"/>
    <dgm:cxn modelId="{3B15DF21-5F75-4B61-BFD7-0C868A2BC68A}" type="presParOf" srcId="{F77ACF3F-1F3B-48D9-8073-56073856D136}" destId="{35CEEA3D-6238-4D2B-9F7D-CE9D110E790C}" srcOrd="0" destOrd="0" presId="urn:microsoft.com/office/officeart/2005/8/layout/vList3"/>
    <dgm:cxn modelId="{91769F76-4B8F-4820-9FEC-225F7B2BCDE5}" type="presParOf" srcId="{F77ACF3F-1F3B-48D9-8073-56073856D136}" destId="{C6E9CBB1-A35C-4102-A26B-346720D358F0}" srcOrd="1" destOrd="0" presId="urn:microsoft.com/office/officeart/2005/8/layout/vList3"/>
  </dgm:cxnLst>
  <dgm:bg>
    <a:gradFill>
      <a:gsLst>
        <a:gs pos="0">
          <a:srgbClr val="FBEAC7"/>
        </a:gs>
        <a:gs pos="17999">
          <a:srgbClr val="FEE7F2"/>
        </a:gs>
        <a:gs pos="36000">
          <a:srgbClr val="FAC77D"/>
        </a:gs>
        <a:gs pos="61000">
          <a:srgbClr val="FBA97D"/>
        </a:gs>
        <a:gs pos="82001">
          <a:srgbClr val="FBD49C"/>
        </a:gs>
        <a:gs pos="100000">
          <a:srgbClr val="FEE7F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F5A05-C45F-4914-AC81-16888C952099}">
      <dsp:nvSpPr>
        <dsp:cNvPr id="0" name=""/>
        <dsp:cNvSpPr/>
      </dsp:nvSpPr>
      <dsp:spPr>
        <a:xfrm rot="10800000">
          <a:off x="1701870" y="1804"/>
          <a:ext cx="5472684" cy="129365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0464" tIns="60960" rIns="113792" bIns="60960" numCol="1" spcCol="1270" anchor="ctr" anchorCtr="0">
          <a:noAutofit/>
        </a:bodyPr>
        <a:lstStyle/>
        <a:p>
          <a:pPr lvl="0" algn="ctr" defTabSz="711200" rtl="0">
            <a:lnSpc>
              <a:spcPct val="90000"/>
            </a:lnSpc>
            <a:spcBef>
              <a:spcPct val="0"/>
            </a:spcBef>
            <a:spcAft>
              <a:spcPct val="35000"/>
            </a:spcAft>
          </a:pPr>
          <a:r>
            <a:rPr lang="es-CO" sz="1600" kern="1200" dirty="0" smtClean="0"/>
            <a:t>Los cereales integrales han formado parte importante de la dieta de distintas culturas desde la antigüedad.  Al pasar del tiempo y con el avance de las sociedades, éstos fueron dejándoles paso a las harinas refinadas. </a:t>
          </a:r>
          <a:endParaRPr lang="es-CO" sz="1600" kern="1200" dirty="0"/>
        </a:p>
      </dsp:txBody>
      <dsp:txXfrm rot="10800000">
        <a:off x="2025282" y="1804"/>
        <a:ext cx="5149272" cy="1293650"/>
      </dsp:txXfrm>
    </dsp:sp>
    <dsp:sp modelId="{E011D0BA-9C12-4233-95A6-8045A67E744E}">
      <dsp:nvSpPr>
        <dsp:cNvPr id="0" name=""/>
        <dsp:cNvSpPr/>
      </dsp:nvSpPr>
      <dsp:spPr>
        <a:xfrm>
          <a:off x="1055045" y="1804"/>
          <a:ext cx="1293650" cy="129365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1DAF04-4EA9-4F32-95E1-D31357ADBC96}">
      <dsp:nvSpPr>
        <dsp:cNvPr id="0" name=""/>
        <dsp:cNvSpPr/>
      </dsp:nvSpPr>
      <dsp:spPr>
        <a:xfrm rot="10800000">
          <a:off x="1701870" y="1681619"/>
          <a:ext cx="5472684" cy="129365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0464" tIns="60960" rIns="113792" bIns="60960" numCol="1" spcCol="1270" anchor="ctr" anchorCtr="0">
          <a:noAutofit/>
        </a:bodyPr>
        <a:lstStyle/>
        <a:p>
          <a:pPr lvl="0" algn="ctr" defTabSz="711200" rtl="0">
            <a:lnSpc>
              <a:spcPct val="90000"/>
            </a:lnSpc>
            <a:spcBef>
              <a:spcPct val="0"/>
            </a:spcBef>
            <a:spcAft>
              <a:spcPct val="35000"/>
            </a:spcAft>
          </a:pPr>
          <a:r>
            <a:rPr lang="es-CO" sz="1600" kern="1200" dirty="0" smtClean="0"/>
            <a:t>Hoy se utilizan y consumen mucho más las harinas y los granos molidos sin su cáscara, lo que les da un sabor más suave y delicado. Pero lo que ganamos en sabor lo hemos perdido en beneficios. </a:t>
          </a:r>
          <a:endParaRPr lang="es-CO" sz="1600" kern="1200" dirty="0"/>
        </a:p>
      </dsp:txBody>
      <dsp:txXfrm rot="10800000">
        <a:off x="2025282" y="1681619"/>
        <a:ext cx="5149272" cy="1293650"/>
      </dsp:txXfrm>
    </dsp:sp>
    <dsp:sp modelId="{18495632-A51C-41CB-901D-DA0D72111005}">
      <dsp:nvSpPr>
        <dsp:cNvPr id="0" name=""/>
        <dsp:cNvSpPr/>
      </dsp:nvSpPr>
      <dsp:spPr>
        <a:xfrm>
          <a:off x="1055045" y="1681619"/>
          <a:ext cx="1293650" cy="129365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B214D7-97E0-46E0-9260-B0E3CA48F3A7}">
      <dsp:nvSpPr>
        <dsp:cNvPr id="0" name=""/>
        <dsp:cNvSpPr/>
      </dsp:nvSpPr>
      <dsp:spPr>
        <a:xfrm rot="10800000">
          <a:off x="1701870" y="3361434"/>
          <a:ext cx="5472684" cy="129365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0464" tIns="60960" rIns="113792" bIns="60960" numCol="1" spcCol="1270" anchor="ctr" anchorCtr="0">
          <a:noAutofit/>
        </a:bodyPr>
        <a:lstStyle/>
        <a:p>
          <a:pPr lvl="0" algn="ctr" defTabSz="711200" rtl="0">
            <a:lnSpc>
              <a:spcPct val="90000"/>
            </a:lnSpc>
            <a:spcBef>
              <a:spcPct val="0"/>
            </a:spcBef>
            <a:spcAft>
              <a:spcPct val="35000"/>
            </a:spcAft>
          </a:pPr>
          <a:r>
            <a:rPr lang="es-CO" sz="1600" kern="1200" dirty="0" smtClean="0"/>
            <a:t>¡Qué sabios eran nuestros antepasados que se alimentaban principalmente con los granos enteros y sus productos!  </a:t>
          </a:r>
          <a:endParaRPr lang="es-CO" sz="1600" kern="1200" dirty="0"/>
        </a:p>
      </dsp:txBody>
      <dsp:txXfrm rot="10800000">
        <a:off x="2025282" y="3361434"/>
        <a:ext cx="5149272" cy="1293650"/>
      </dsp:txXfrm>
    </dsp:sp>
    <dsp:sp modelId="{C7825F1B-1476-4B61-9B21-98A236B8B4D5}">
      <dsp:nvSpPr>
        <dsp:cNvPr id="0" name=""/>
        <dsp:cNvSpPr/>
      </dsp:nvSpPr>
      <dsp:spPr>
        <a:xfrm>
          <a:off x="1055045" y="3361434"/>
          <a:ext cx="1293650" cy="1293650"/>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E9CBB1-A35C-4102-A26B-346720D358F0}">
      <dsp:nvSpPr>
        <dsp:cNvPr id="0" name=""/>
        <dsp:cNvSpPr/>
      </dsp:nvSpPr>
      <dsp:spPr>
        <a:xfrm rot="10800000">
          <a:off x="1701870" y="5041249"/>
          <a:ext cx="5472684" cy="129365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0464" tIns="60960" rIns="113792" bIns="60960" numCol="1" spcCol="1270" anchor="ctr" anchorCtr="0">
          <a:noAutofit/>
        </a:bodyPr>
        <a:lstStyle/>
        <a:p>
          <a:pPr lvl="0" algn="ctr" defTabSz="711200" rtl="0">
            <a:lnSpc>
              <a:spcPct val="90000"/>
            </a:lnSpc>
            <a:spcBef>
              <a:spcPct val="0"/>
            </a:spcBef>
            <a:spcAft>
              <a:spcPct val="35000"/>
            </a:spcAft>
          </a:pPr>
          <a:r>
            <a:rPr lang="es-CO" sz="1600" kern="1200" dirty="0" smtClean="0"/>
            <a:t>Resulta paradójico que los que no tenían ni nutricionistas ni estudios científicos a su favor, supieran exactamente lo que más les convenía para su salud.</a:t>
          </a:r>
          <a:endParaRPr lang="es-CO" sz="1600" kern="1200" dirty="0"/>
        </a:p>
      </dsp:txBody>
      <dsp:txXfrm rot="10800000">
        <a:off x="2025282" y="5041249"/>
        <a:ext cx="5149272" cy="1293650"/>
      </dsp:txXfrm>
    </dsp:sp>
    <dsp:sp modelId="{35CEEA3D-6238-4D2B-9F7D-CE9D110E790C}">
      <dsp:nvSpPr>
        <dsp:cNvPr id="0" name=""/>
        <dsp:cNvSpPr/>
      </dsp:nvSpPr>
      <dsp:spPr>
        <a:xfrm>
          <a:off x="1055045" y="5041249"/>
          <a:ext cx="1293650" cy="1293650"/>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1735443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3803968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4239260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1068847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553015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1065527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1425255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385629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915428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2605136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C0A2BDA0-F541-4495-9B9E-CF607B6C1F54}" type="datetimeFigureOut">
              <a:rPr lang="es-CO" smtClean="0"/>
              <a:t>05/11/2013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18706EC-4529-4FD4-9929-8DC1224D971A}" type="slidenum">
              <a:rPr lang="es-CO" smtClean="0"/>
              <a:t>‹Nº›</a:t>
            </a:fld>
            <a:endParaRPr lang="es-CO"/>
          </a:p>
        </p:txBody>
      </p:sp>
    </p:spTree>
    <p:extLst>
      <p:ext uri="{BB962C8B-B14F-4D97-AF65-F5344CB8AC3E}">
        <p14:creationId xmlns:p14="http://schemas.microsoft.com/office/powerpoint/2010/main" val="2809634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A2BDA0-F541-4495-9B9E-CF607B6C1F54}" type="datetimeFigureOut">
              <a:rPr lang="es-CO" smtClean="0"/>
              <a:t>05/11/2013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8706EC-4529-4FD4-9929-8DC1224D971A}" type="slidenum">
              <a:rPr lang="es-CO" smtClean="0"/>
              <a:t>‹Nº›</a:t>
            </a:fld>
            <a:endParaRPr lang="es-CO"/>
          </a:p>
        </p:txBody>
      </p:sp>
    </p:spTree>
    <p:extLst>
      <p:ext uri="{BB962C8B-B14F-4D97-AF65-F5344CB8AC3E}">
        <p14:creationId xmlns:p14="http://schemas.microsoft.com/office/powerpoint/2010/main" val="530900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65139"/>
            <a:ext cx="7772400" cy="1451693"/>
          </a:xfrm>
          <a:blipFill>
            <a:blip r:embed="rId2"/>
            <a:tile tx="0" ty="0" sx="100000" sy="100000" flip="none" algn="tl"/>
          </a:blipFill>
        </p:spPr>
        <p:txBody>
          <a:bodyPr>
            <a:normAutofit fontScale="90000"/>
          </a:bodyPr>
          <a:lstStyle/>
          <a:p>
            <a:r>
              <a:rPr lang="es-CO" sz="6000" dirty="0" smtClean="0"/>
              <a:t>ALIMENTOS</a:t>
            </a:r>
            <a:r>
              <a:rPr lang="es-CO" dirty="0" smtClean="0"/>
              <a:t> </a:t>
            </a:r>
            <a:r>
              <a:rPr lang="es-CO" sz="6000" dirty="0" smtClean="0"/>
              <a:t>QUE CURAN</a:t>
            </a:r>
            <a:endParaRPr lang="es-CO" dirty="0"/>
          </a:p>
        </p:txBody>
      </p:sp>
      <p:sp>
        <p:nvSpPr>
          <p:cNvPr id="3" name="2 Subtítulo"/>
          <p:cNvSpPr>
            <a:spLocks noGrp="1"/>
          </p:cNvSpPr>
          <p:nvPr>
            <p:ph type="subTitle" idx="1"/>
          </p:nvPr>
        </p:nvSpPr>
        <p:spPr>
          <a:xfrm>
            <a:off x="1284514" y="5229200"/>
            <a:ext cx="6400800" cy="1472006"/>
          </a:xfrm>
        </p:spPr>
        <p:txBody>
          <a:bodyPr>
            <a:normAutofit/>
          </a:bodyPr>
          <a:lstStyle/>
          <a:p>
            <a:r>
              <a:rPr lang="es-CO" sz="4000" b="1" dirty="0" smtClean="0">
                <a:latin typeface="Bauhaus 93" pitchFamily="82" charset="0"/>
              </a:rPr>
              <a:t>Granos integrales </a:t>
            </a:r>
            <a:endParaRPr lang="es-CO" sz="4000" b="1" dirty="0">
              <a:latin typeface="Bauhaus 93" pitchFamily="82" charset="0"/>
            </a:endParaRPr>
          </a:p>
        </p:txBody>
      </p:sp>
      <p:sp>
        <p:nvSpPr>
          <p:cNvPr id="4" name="AutoShape 2"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TEhUUExQUFhQXGBsbGBgYGBocHBwdHR8fHh8gHCAfHyggHiAlHCEgITIhJSkrLi4vIh8zODMsNygtLisBCgoKDg0OGxAQGzQlICYwLS4sLC8sNCwvLDQsNCwsLC8sNCwsLywrLCw0LywsMC8sLDQsNCwwLCwsLCwsLCwsLP/AABEIAJgA8gMBIgACEQEDEQH/xAAbAAACAgMBAAAAAAAAAAAAAAAEBQMGAAIHAf/EAD8QAAIBAgQEBAMHAwIEBwEAAAECEQMhAAQSMQUiQVETYXGBBjKRFCNCUmKhscHR8AfhFjND8RU0coKiwtJT/8QAGgEAAgMBAQAAAAAAAAAAAAAAAgQBAwUABv/EADMRAAEDAgQCCQQDAAMBAAAAAAEAAhEDIQQSMfBBURMiYXGBkaGx0QUyUvEUweEjJJIV/9oADAMBAAIRAxEAPwDr32kAXtbHP/jvi/h1F1OFQCRezA/MHAvBA6eeOg5dA9Jf5xyj40zDfaNJgUifDZrQbyRAupiTJ6ThXGuilHNWYRs1AUmGXFRBzIGOlWimX1KRqGklrGZUCMR5PJaqbTzCFKuqVFIWxaBGkyI1DYwtsRGimqqWTWfmVAxWWQwE+XSSRzReQB2wdkuZNCBtaoujxCAHBbVGoG6gmSd9sYpMLWhLMzm6aB9DKxRgFVQQXA3IBYwJmb7YN+3qWL1CzMzAaOXwQaaiFJ7mREbSSZkDE/EbrUXxD4mmFJBDEEEaFEFmsencYGCq3giqwJnXZiCkaZ0FrGTAabgiL2xAIIREIjiGYdjqZmanqRtJIU6lBDEktKNaNMGw7HENbiD0ahqa2J0kszG3TwyzAaUcgHYQYG0YJ4bQSnJFWXVySGCwxiCGuQzc+53tfEucyBRyER0qqLKtSQTqAWSLtPMpMbR646RN7qAof/D6jUmkqqgeIlzNiRpZhMwJsBsTgN3gVGVHpiiNTqpbRM3Cg3MgwMGZysrUFpgrSp1F2jSAC0SSLbsb23wNlGrDSyTUBgBZDFithqG8kCAROw2nHXi/wp0RKZqVgusB10m4aflHzbEkmLySD0wXUyChipp1EKIy3tAaCpiStrsL2n2wBlcwlJ2uheozi4Cs2tQJE2hdMhj5jGniMq3Sp9mCsG5gWUFZ22ggE6iD2kgYGADbfypudVCc5poPpILFgTUIUwCoBLKCCRYi0YHXJvmXWnSo+EwFyF0gCZ3sdJnzNxjXjNWSBTWnUGmGLFdWljO4FuljJknFj/0wUmlWfWWGsKszywJi5vE+uLmNAbmVTnXhQ5DgByWepFWLJWpuGOmBrF+9u4uZv2x1zIctGmPKfrimcbrQaA/NXUX/APSxt54tXjfcof0Ycw7rknklqwsErzdcmo0RCkA++AGqLJIA3MiTO0nyjbzxPmqmmCwgDmv1JB/v17YWHMyecaSCQY/DaxIsR3xh4uqatQnhomqLMrUTSq/KQYufxHbePOfrg+lmCCZETeDI2i8/7fxhQWldge8XHTc9LdrfTEhrEk3kFRBBPTuBt1Ej1wqLFWkSrNk3m02tAi3t+2CnXceU/wBr4SZKsNWxIMBeuxJufY/tvhoa+3r/AFAO+xG+L2u6qXewyvahn6iOnqPWJg40ZQfI7jz6X88bO0TPTaLGd/TrM4gFTv8AmImDvvP8Ce+BN1wCY8PzZYEPZh+4wSr3wpFQq6kj1vtq7YJZ5ON/6fiS+lDtQf18JStTAdbigeM8fWnU0AgsBLLN9PePKMUDjmcasgZ4KkkOJgLPMASYkRADgHeMBZ1i5VgQWos6iGCH6wdQjpEEYkpZifCVjReQWpltyWAspESGJ2IBBGEquIfVMnTly3sJ6nRbTFvNLGy1Tw1y6aTVQFtMlheZAYxMAg3HbvgqlmCS6VVDU0kapHhjcbfMNzDDrpxmaosSia2nQ5lkWQFsVIJGx2YGYERgTLVgS1TxhGoWClyZAXVaJGv+RfvXqJViNXKpH/mI8tAMe4eD648waqtH/ly36tdQT5wLCe2MxXPb7fCldU4XmAAyk7GR6HHKfiwGnm2eoEIdp0E2KjaB1OxicW6h8S0fEDSw7gj+otgP48ph/Cq04qJsSpB2uCOkgXx6DFxUpEg6XWJhKmWoB4LmuXzioBTkHUlqgJBV9QHX5ip3AvGGC058alVZUYMEYka4BuQpIAM8oMACOs4GZBI8WpyrABZYLFjYKu4F+aLkjpbBNOpUqhdIfUgVSabrKUxUnYidJEncmwxlG5t5732LWHaoeGcVFdS5Y+IEKtrUyAAYYEXMLMggCQIxOhqVFYCkHUEM8kFrRI7FTaLg7nHmZz9RSCUHhEODUEJAJ+ZAT8zEnckHf19oskaDTYqKawUIZdWomnqMaSZ09NpxECZAspngtzTdSUAWpTpclUQAXJALaiJgjlvee9se+LpMFLhtIOs+IAAX7xrJmFFiYPXGmWqU6ZKF7VWLBdZ1Q4OqwXSxvcE7TtGCF4giqy/8slCKhYAvYbUyouGAmTzCB3sJB3veikKThlMKpKeG2XMAsYAhVADMOUvuCVsN98Y9UPqNAB2dTpgt84kEWjSCBZvITh7wn4OrVcqHzGmlWqQVR+ZmIBIJbl8NixsBIW2ENSo9MhaqN4tEtZ2CwrGWWDM7SG67gYKrRfTMuG99yFj2usChaGYNVaLO7OWUoGVlJ30nXKmCJnYgCT0xvkVVWpPI1wdDRyLUJYFWIudJne23bEuVFOqgpgoqipooAMXkJMalAjTf808zdMR1Kpo8omAg1LIGuDNjHLPUAmLQemAPJGEBx6gKaDkFRKerSKY+7Zi0XM6pna3fsDi5f6d5XRkKZ3Lsz9t7AfQAYrPGKC1RVdmUaVZwPkhtI5TuXJsJEWvbHQ/hzKaMpQXtTU/UTi5hzMhUvsVW/izNRm+G043rlj7AL/8AbFxoVJoFfyz9Djl/xjmiOM5Eav8AlmjI86lQz/8AGMdEpV9BvtscXNOXLPEKpwmVrWhgDI2kgidgNuw74W1KpSSQY0sSZvt26ztaIgb4Y1pCuu4F46FW3PckCfrhfnF02M8vMCYgX+WY2AjGDVYadQtKcpnM0FRpyjedBBa19p/cyOmJ1qaVDAkEKRFrWt626CPbEWvfS34J6bdOs9zPpjcyWg8ykbj6HftvGARphTeGhRDKAbSNYHUdJ6YLyleTFxEHbcHm+vlExhLQc8vMRvq09RO4OwtBMYOpsStoaCFBiJYGTtsbAasS66AhOvEuTeCsT5GB133wOxmbd7eltQ9rYi2AaSokarbRAm1u309sakwBvyjvJ+aT/E+2IJQBq3eF07HmF57CB74K8blY9lJ/bCg1TIE/7+uFHxvxd6FFKdI/eOQxPZR/c/wcbf0ekXtdHE+yVxbssSkPFaCJMDS7OoRmuQp3NokA2AiZnAzUGqCjXClUViCoBkFhHISANJYg6SLAHEmX+J1rAJVCoTEn8LDe9pQzeRiPiXCgEcEsVYKVKgEEiSCREHoZ8sTXwVWgesLc/RW0sQyrpqo8nqGmTqplH8Vdis3cwZiLH0IicCPoemSoUurHVADaQ50DsAezQe2J8xTBLhazN4Sq+p+piXUQRaQd9o8sa5mpymusFF07ixZiCFMfluQdoUDc4WGu93V5QbZpVJWAdNphrxafmx7jetwzKliTUEkk/wDOX/8AOMxYCzt8kEOVqrUJwqzNMrJUkTvh3majFUhSTBJ0QwbykxB6ydoM4Dr6ZIDAkfMJuO4MdcMdMwlY9TBVWCRfuVfZ2JGltL7HYgiZtq2abg4DrO6AsVU1qh1khSCASQG0mRpXfobb3wfnUBuPXGuRrGofCCjXUhNQMT2Bnl7iT/XAubl0G/hM4bE5+q835qLK8TNKououtJxCOFVb35iDMyRtqU3MYPHigJV0KpGkOCKlN1bSSAFu2kqdzAkntgKtlpQhKXKilwEI1IhPKQHgdCbE8222B8+1ZrCKpqoisirzs4NtMTqIkzM4DIHRbXe+1PTCa8c4iVK09LOoqLTC356ZBuTeD4jG4lrdJxf/AII+DBQP2vNgCvHKpYtoWABqJjUx7EWxF8HfCFLIAZjNafH0/d0wbUwOtzBY7lth++J+K8XfMtp0t4YMwF1TEEKV3Ou4mxEYZaGYcS/7uXylyXVbN05/CLznxEler4SA2go/Rp8twR1ny7jAubymX4ggLGHAIWqt43GliLET0Nx0xBVolhTXSqKCp06TqRtRssEQQSu4uASLY3qySIXlLEMVUkB50gmW5HAEXBmxwBxjjIfcdykUAPtsVQc5wutlnqUKkqWAKEiEcggKyEE6gDcqSpvGDszS+0LcENB0OAIaCJCzdCD3m074vucp0atPwq/OpYxaGpsOx6EdzE9iMUXi3wq+VWq+pqiO6aWQsBoMB9YBs5k326jFdaiI6RhtvVXUqpJyu1SXi2kLURBUUOyzOoHmBUTA0/ML7Xx1ymkKFHRQPoAMc6zTtXzWXo1K0OK1NTSZSSQKmsEEdNBN26i4x0itylj/AD9cAz7RKiobriHxjm54uWAnRXpAH/0lNv3x1bOJ8w9ccP4o4bNVKqhiTV1mV2GqZnoMd2I1T53xdiPtahZqVTPhb4o8So9GtGulVYU2P4ln5T/GLNWVXFtRj5pgnuB06389/Tk9Wlpq1Yt945/+Rvhhwv440VPDqiVFg+/qGHUYnE4D+QA5v3AKmniMjiDoryouEKyDb2JMgAjaPMjfG+WEmRv11LMDaSZ32tA2wKvEKdVQVIubkdfP1/yeuDJIZdR1FiTOowNiNXvfytjEfSfS+8Qn2va77VMauoC4E/K2obza/wBRgug5WCZhDe8WJ3Ii4gn3wDWplgVaAxFiAZHT363Hf6yLmTF4LMRY3iwBIjtHeCcVlFEpnTqczAiQCQNO8m4/gYjrVLyoQwAY2IIA/gEj6Yhq5odDBXlBHueh9B5QMA1M9SXU1iQJidx1P6jaYG/0wdOg555DnvVAXAd6YGsqDW0wTyjcknoP82k4r2eArlnJBJ38o2HlbHuYoZioCzKr1BpYG4XTc6UEmW0gQw6nYHC6rXJqGpSBZyWFRAFLIDLQDN5uQRPyxacb+GrigMrRZJVaXSXJSjinBouMRcF4y2XYK4LU5us7ea9jh++a5QWbxKaVVWq6KFaWUaFIve4DG14GFnGeGSCyeux63xr0MYyt/wAdQJKph3U+s1WDMZCnUpmpTlqdRbFTHX/uCMKlypUumuxUOGA5RpMorAcwsD7+uA/g3jf2eqadX/kueb9J6MP6+Xpjo/EOCJWSV0yVsy7Ou3TyxmY76dlcSzvTmGxciHLj9XhRYlicyCSSQJsT/wC7GY6J/wAJ1B+H9xjMI/8AY5JvPS5rzM0AuvkLVBGlvlF+mrqJ3sbes4WoWV6virUpvEwAClSTA5vmLAkSdgMG12Y+HTimxCpUEqU1g35OaSyxcG9xiXMZ8NVlWQEpqp0hIbU0mZJEiSeUiZAEb4WAMQddlXHmFXOKfNOkLI5lE8pEgz9CcVzNWPlscWTNZ1XVXDMtM9ZLQ03kiRpmRo6dO2KrxGpuAZibxHvGH8OSRB4LHxdEMfmbxTA1hrPiIBFyZ/CSCQvbmEiO5747N8EfCeXyyDNFUas6lte+hWE6VO/qfXpjkFSqHAhgCVgzcXFwf7+WJ/hH43rcOcUyDWyrfOhYys7tTJ2t+HY+W+HaVIMqF3DguNYvZB1V14xxRczWrF2U0SkJIjz0KYs8S2oWgx6AZbiTPVAZWFYOgSXJFVbkASNQsI1ESBeME8UVKmivQNOtlapgkjmJO6kiGVr/AC9QB7rcvm6blI1NoZ1paoJ+a7sFWFhRYzIHpjOq5sxz6p5kZRl0Vg+3NSqGl4jeIQW1LoMqC0awQDIUaYFyOvYqnWIep92FQwdQkHmFgOXSSWGxvvhWzFAtR40ssKoAAkMRzwDIZdgI2MgTjBmBUCGKQ1s9Oqmq2lR+a4Jawutp2titwJUiExqVJeGZTq1VKQCtYlSOY3B2Yjz6DDThVZi5RLwYZSP2Ik2jYzthLTyTVKumm1TUB4YeUI0r/wD01LMdbbgnYjCL4m+Iaa0Hy2SPIYp1a1OzNHzKo3CBdoN5gQN2MNNPru09980FUZ+qNfZRNkaCccoJlSPCph6jgGebSZA66ZM+s4u/Hc2EyldyflRzPopjbzjHM/8ATemrZ6qykwlABeyqx2H++Lb8fVdORqL+cqu/dhP7DEu6zgANldpc7hcYzlM6vmm8ggkbnaCZ/a+O85J5Cnuo/gY409KnqLQCREKJgDzO59vrjr3BaoNOk07qv8DB4lhDGygpvDnGFyn4gbQ1Yjo779Wkx7D98VnI0pMnFk+NbNUHeqf5OEuQToAT6duv7Y1qYDaWZIn7oU9GqwYlXKlR339v++GFD4hzCtGpfcGe3SPX3xqMupKnSLAWG/kTPWZ+h9t/siaxJnU2kaRHUgqTcfMMZzqgJMpwMgJp/wAYZhSQQZEdWBPaLX6Y9bj2aeQFQW7lvMdhtePI4Xvk6gJMysLB0kwzEKImLW+YW/jB/DeFvMKswTIBM6kvpIMbkkyNp7YWJYBIAVoadEIc7XdHSuWXXp3WAomxHQgmxkzh5TyqgKSVrUl06FpkELJbX2NxYmO0b4zIoVeDGlqkENUnSx+YDUbgwD3B69mWXf5lKBWRV0jVMsH+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hD4gqUaYY89OYen/8AYHoYv59cKH0PTZgnIWJ3iPIQNsT/AAui1PFCrpKaSAt5BJBnGvXq1KuFzht23nQcuc+kJOkxlOtlcbHhqfj1XVKfHsmQD44EiYKmffHuOePkaknmp7/mxmMT/wCm78QtP+DT/I78FAC1ZUprUpmtT8SHq0zDyAdKyRB+UaekC9rlGtSqgU0ZNdNNbKaa2JBkKRA+eCSOmnA4roigeHr1spBpBrwJJcwY5mIt577CAjnUPDGFmnOjUGXUCdczcHbA8PNctOMsr1CAgQlqeiHALmLkDZrgLBEGCcVLibamIiCzRHmTt9cOcxmBSWi1KmKYHiADVJE6TMi0wRbpHngb4ZyRr5oE3Slzsf1dPeb4dwtO9tFnYt4JDU64hwMKBHTFZz+QYHHTalAdST6YX5jJ0z/0yffGmWpMFUTgXFq+UclAHR7VKbTpqDz7HswuMX5Up53LmrlyxVFh6BtUprzMwsDrWYhlHrOFr8Lonemy+mCOGZHwnFSg5DrsRY+nmPLFb6IeLq1tQt0Rq5GoUKBU0HRTLaQ4YHVqcgGZWZFvcxgzJZJnFKmU8RgofxSxGlZMh2I5ClnBNz0jfDvhwy2aB8RUpVTPiD8L8umRcQRuBtPfC34hzCvTOXoz4Rs7HepHf9I2jrhZmBv1v2mHYq3VVW498VU6anKZSHowRWqaoNYxECxKoP38hvU6GeN1ZVdiwYsAdUj3w64pwxV2UD2xHwfIEtti91JhMEKptV4Finn+nlBl8eoUYMdKgkiTuZ2sMT/6kVSaNGnNy0n0A/ucOuFUNCEdyP4wp+L01OJ6L/OFAJxJjgriYpX4qi5TJ46BwOtFKn5AftbFYpUDhzl2amqyGj06Tvi3GCaY7/lDhvvPcql8bUueoe1T+bYR8PMEEMEgjmPTFs+IctrNT9UlT0PXFc4TlncwiMT5AiD640mlvQXPBLGekhH1smgr6PEE8jaEtqJ3mDEgDcWse2CnOismiJQF7HlYuLxIjYaYmZO98MstSdVK1snUqvBJK6jNu8ET9b4V5OvTq66bUnYkxppErA/Vb3MjGFnzSeAWkGqVWqa3IQlChXSV1ASfwsIFotO1sFcLzLwDD1KbDQy9UDariLtMyZg3iThHxvOVFYU6LVUVZljAEzfp0He58sO+ALl2ApKjtVedUadRHVnYiFHpgHSGZo/zv33qREwo+HcOzDlQlNnCnS4YAEDSoBRjE9THceeD8p9ppVXQ6DyquupCqloI5jLFZPX9sJKNcVKsNUrIoJCpRLO7AW8lVfMgz2GGQz1Ki+s0CHA5fHcNG9wLiSAb+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F/wAV8TIpmmnKp3A6jzPX+MQ/CFPw6Ac8ju+pKkmwQwVIHQ3xoYppp4TM8xoANf13DzKVw5D8QA0Tx3/vkrD/AOMOvK2pSLFQggEbjbpjMZUDMSRQsTIh7X7Y9x5fMzn6reyjYCrrs6VlSCAqoGKtCkEa1Ity84NhJie4wpzGZZk0tV1aT/1aV7tNh+IdYMdRgPP8YUKRTZjqIJZgF06YjQoJO4BknoMQ5HLZjOMSpJFg1Rz67d/QY3qWHcYssariA2wuV7WzFStUWnTUF2sAogepGw2H0x0HgfDEylHTqE7u3c/27YD4dw+lkaTMLuRzO25PbyHlhJmuLVK1RGRSAkFj1Bm4BE/v9MNueKAgC6UZTNQyVclzytKoOYD8RAE9p7xf0wAc+0OWSGSJW5JEiSI3842wq4awUpFQnxRpMaSvlPL0JgiNowfkamtamlz4iAqxUq5RvMHdW7i222M2piqzjr/SeZQpjgjKhYMB4ZAJABJF9yT7bHEimmXCyNUSIsY7juMaUqzqpUqh5hrXWRLTBZWi0WkQN97X3zmVAYU3FM1aS61jruRpEbCBv6Ymljqrdbrn4Vh0sjlobT7N/fBAywPTAuXqPqiAyQdUEWPa9yQZBEdPYMUqQf8ANsa9DEMrCQkalI0zBSHi2UkHEHB8rfDLPVJJAxFlzoEkecYmpUa3rOKhjC6wRs6eXzxXuNVtVU+uCa2cZm1ee2F+fHPPRvlPcT/lsZ+HeHVHOCbrNIYAj6FFKNIV6g3KhR2BMajhXxLidRmMAQSQCQdhafO/bfB/+oKtrSnTYwioOU3F7z2238xhBlkLhlM6gVUIWBlmvaflhbn3wrWqOc4klM0abWthQUOJh5Uza3MIv6fwcKs9USg58RCxYmG8V+WegUco+px7xilorh1k7SIsO8eUQZOD821IMDURqhIEIp036EkX9hhyk9obBmDwGqoqtM21C0yQzng6cugp0iDdSxZu8sQDt2jDH4Vp01E1qwoILmmDDer6ZYekjGtSqaOXqVfFK1QQFpU3ZlVjsHYmNUXIAMAb4XmvVrUylHLVK1WpOquabsoJ30SLkbaifptigsNSQG2J1+T/AH5Kc2WJKstF8p4OcdWIWyUkEIS9QWmTYm5joLm5gUps2aIalRVqDVDpfXLNP5ZF9tgJ388Wv4T+CZUrWbVpZncEkCNIDE7yQI2/bBXHq6eETk6bgi3iGSSAIEHcExEKQwEHrGOb0bXQ2435+SnrEXSROCNl6fPmCrNBfkJqX+XlnuNiV67Y2XiBAnL0guj/AKlU621EiAJGhbH22nukOVeuaYpkFwNjMsDzbyQYaQY9+uLX8MfCwZgM8z0SW+7UHdjEREgz2O2CcALuMldKXZmoKjsjvVNeFaXKkEPpIUajIYNA7RNumG//AAjUKpyqoZh/1IRQDqNlYy5PS464tPE3TLU3oZqnTfUJpMpAiTCWa4IgszTEdDit8S+IXVqfiualFUITRppgNaW1Cd5tIECN5xSHuIhuypjipapVWAoLqr6CUzDqjHSoM6QpAXfTO+JswVMVzUFSoBoc6FBDCxAO5GFPE8sJp1FgGLsH5Sk3WBdp6mw7bYB4jxN6zrQoqWZuVQLk/wCDqcP4DCl7g+Lc977EtiawaC3ig85OZrimsxuSBMKLsfYYs32kU1VUVWorFisGAwF/PYe5w94FwWnkcvUkipmCs1SL6R+UeQ6nqcI6qKTVCM3ggTVqqLFSJAKz1aFMYH6xVbUc1jDYcPcq/wCmMy5i4awrG2fSTFEx0gpHtbbGYrlLhsqCK7AECAFMAdhfHmPNS38vQrX6LsVb4CmTDAMoeoSYnmgDv0n2xccvVQqpSNJuI27Y5FlMy4IE6ZgD0Pn0x0ThVUeDR0nl8MQceyDuC8yWAXUfxFndf3SkKSY5ha87/wBIwryVflYkmS4Ba+4J2IjUGBI8onpg7iqgGGAOoI28WuQGaDHQbYGpoyks7OUZZiAFtcAzY/NANpv2xk1Hl5Mp+m0NAhMDVe9JVQOASpZjqhvxTzCR1W5udsH5asEepUlR8mksIYj8SkiCJO5M3jCThVZQq2QAsYMCdTXJE2hd7C+D6Rly40HclUU1NUT8wIGqfONicLOEWVwTNQhKjSoqFh4jRPOu4eQJkdB1BwY+bALoINRQHgyAbhiJgW3vcXwtRxXSBoZ1ZVaSSpDE7g7qJIVpmfXEwoamUU6wdtWnrKsToIqAEFl6TuOs4rLYRgojMurU9HhsDBgA88n8vNDC3fthgHIA/tH7ScKl8NSpqRTridKlQA1pYUzBEERa5GJlaAoGmIHymREdPLDOBJbU8FTiQC1HZRNbsIso/c7Ynq0CZgdCfoYPv0wLwnNAUqzm33pX2QCf5N8McsZ3IuO23n7jc4sxBzvvwQU+q2ygXhKs0GfL8MAbi8X9he1uqvP8IanyG4a6N+oC3pO3v5YtmXCxHy9gesbkE7R7RBPXEPFaQamQOkMt5Jjf1vihxy3bqEYM2Oi538W1qTZhqjKT4gnRcH5R8wiCLT6E4Ap5YoOUidDLScaBCsLs1pJg2gdOuGHFl+0UVqLU8NqVRqbkibBiV9A1Mx2JBxErhZjUZMAkENJtYyRA3sBjqhIMK9kFspfxXMP4elNACQTBBlupMLf+84j4WxCCSoLEnUXIJ73IHpiSs4rtsgmx1rAImZ5mH0gYteWzNPLAKqEtpABXT16WAKk9774LMKbACLqtwzOstOH8EpFF8XRpBkLBgExzTqH7DB2YVYL6hTpILaQRa4v1MweUdOtxgfxou7MfyoWJgevf+2Bs1SbMBaYnQt4UEgH/AGED2x1Km+sczjDUNRzadgJKpvxD8ZPWLUKE0cvJ5Jhnk6iWPQE/hFhhj8P8PzdaYikrS3iMoKknck6x5ewxZqPwZQCirW0VKYjVIFuv5uv+DFiqZhaL+GStSh4YiiAIV72YxeBB+uGatWk4BlFvjv8AtUNa8S55Sz4T4GmUBWo9JmfkFamukEXkhgSWK3nYDzwJ8RcdFHLpl1ZatMOxDRzNpLBSZNzrEk4kzGWzLUvCoOiIFZUDKTp1TJt5HFXH+nGZMas1Tgbcr95PUdScWUcCahzVTHv6acEL64bZt0LSztNqTivrJcyQGmJPNBt06bdMLaXEqdEctzAFzItI22gjvJ88P6PwFTGrxczUfQCzLTQLYebFupwXSyeTy96dJSRBLVTrNzFptOL3nCUZBM9ihjMRV+0eKT/D/CszxB9FKKabl2soHkBc+g+uL/leBUuGqHpsWYDnci7E9LfKv6f5xF9uNF18LXorryzAuLH2nqPLEOZpPVRE+WsxOsSZYj5WYTBHYg7xhOt9UzUzTiB2WsmKeAhweTvitM2D4iEPpqPT8TSGEMQZUTeZA+UjcYCo0a4zfiUgEq6jp1ELMrqEgcvf+MEZtQrOKmgohVFdN6MAc5HUFpFyJkbYO4twzVTLtRFR61dSKitAgiAQs7t1HcnGaOZK0rWHO2/BVlsnVbmNZZNzduuMw7qZTJAnXSYNPMPEiD1t0v0xmF+n7/8Az/qak8AfNcooJTgmTba0if1N0O2wxbfh+uWy4BsyG4/S0lf6j2xTsww5tLkg7hiJPcgCYthjwHNtQKsb0zCMscxDdf8A2m8Y9Q0xdeWIT3NwI5FYlxLNAAF7gkGI9CMSJU0Q5qN4UMVgSFGxMQBHcnyiMGVqEwykEbqRcEYHq0wE5hWqaTZEbTfeT1AB6dcJ4inDp4FM0XyISitTAAJOpmEtf5SI1LPSZPNbDutU0qKlEfe0qqkENO55dt7HtcEjpgSnVMUFZyNQqQwWBqIA0seoJm/lbbEng6KbFAigGZ1cxMbmV6pJAHnvtihxmJVwUlOvSr0TUipTqEMlVqZ31gqFYReWC3/UdpwfwxTWCUmarSrAwpUjSFNiQZBuRaZuD3wBnk0Gm9PSw1ryo2oWuXXqBBMgTEDywS6KyJT3KNB0gXptcKwiykbflJPrit0RuyISm9UlQEZyNgIgyyQCGuQIa8Sd+uJc2y0ld91QEiOv+HGuXo6BBMgMWU9QDAjvtiPiuXL0rRcEwY6Tv7x6A4Oiw05cUFR2aAFF8JVhUypDkD72pJOwLabm37dfPFi4aVACiRvbosFV5TEQIB9jij/CD6atakxgkF1KmDMQfW4BI8sXajULgwWFwT+W20dYIPtbeME8XKEaIurmChkKJHLAvbtJ6x1v12wPx/icZdmFhEi8Bu1u5YgzhbWMNLIOhMvME2iSLAXuAO/cYBztQ1QEg6bFhve8e/8AtisNzGApmBKrHCKng60sadUBXBgixkEiOh/rg3L/AAx4hEqigSJeXsDIIhhM+X7YsKcLQKC5YeQIWf64Y5IFmBX5QLAybdZJ9OmOr1jnhuqKk3q30QOXyYpaaSKNIALsBpHkIk6R7/zOFeezYRjoAm41N5bkD+/l2xac5S0KS225jFY4nRV6gm6lZgbm02jriqpSyCXm6tpPzGBok9aqx1PqIpMwlzIB7g4s/Bs01IAUQ2xqaSdPiDbUZJ0rM7XtGK4MruhGpQhYqCQoOxZln8Iv5xgvIUqfiUl1rIKcrAsD11fpWLR/hBzgQmDS5rXNcRqt4muQxqAyrQJJAJA2YxYdoxNkGLSkOGUSou2u/UD5bTe+Jc5lmo3qIYMvyHlcA20zuQd8b8FNNcwjM1oDs+lkGog/dyD6HV17YjMR2Qi6IRa6tuQrKVFtJA2Jv/eMK+K5hjLU3MLYi8X/AK4VPSqCqi9KjkrE3Uk2lvTr0w+yGXV6ZPiKlOpDkaYYMn4Be4gb98WnHvNIU/WdeXil/wCIxj85Ph78+1QZXOBEVWKlROqqFuSbw07xt7Yr2cphKg16HNXdDaPy32uL+WH9akgp0yKYLMzk6mmV6HygdfLCqiqvQzDNL1F06UYG51AWaLW2O2FG1nvsTI3v2TbaTG9YLTgubX7dSoVzak2mkpAMI/NA73O87emCq/DClV0Vaoq5djoQHkYGSX6sDp6A+2IKrUFpVmVPCr6HpsCusa4saZ7gCS2NuA53780q3hqKlKC5YkkkGGgQTexHli1xkCOz/ffwUAG59OfFWfhOZanTAqIWqkyWTS2tXBPXoInyOBaqmllSZ8XxQWJuvhX1ASJAUECPT3wCeICk+unREUjFQA8ssNOq9wAtyD3x5mFqpQqUqdVyzMB90B4ZUoIABJAvCkjrOKLuN98o3pz4RkAPkd+6g/8ACNXMamUlrnfrf8uMwPk8pmjTQ/dDlWxYAi3W++MxJ6QcB6/Kulv5D0+FzWnPMFAboisJI0xe3qR2tjxKX4muIAG8SBFyNx5eUYnowJKgtNjBAiIJEHoSehHbDDh6MwICaiLKJEn2g/5OPQEngvPKP4c4kaShSpNPvJgdyAbgz02xeKABUNBgje4/z3wd8LfCTFKdVSEkc6lZJvtvA7YsvFOCO2nwigg8ysshh/IIwyxji2XDwVTniYCo7cMUqQp0zEH8sbadwMQjgSn53LTMgx7C38+Zxfn4Cm+kA+Vv4wM3AV/V9cC/CMJlS3EOAhVOhw1AxJgqblRMT1IMyCfW4wXSAAhRsAJ9NpO2LPR4Eg3WfWTjzO0NNNoG3Ydv98B/FYwSB/aLpnOtKrtQaILXBtKm6mQJIi++84nTUFZWC6vEm94MDeRJuT09DibwpZQxlysSSQGCzY9eu/WekYhEhw5OlT8pFokEXMekHaMZz3ElNNAAS7ivCSSlfLwKlHob67xE9itvc4PpZhKwFVGYHUpZZh0ZejDrHa04Z5GpssaSTLAG3084P++A6vB6DO1R6azpuwAHnzT73JwOZSl3EM1MxzEk2mQp3luhI3jGU8kywQusnvN/898PvsCyGgBxAMHpJgRFrX/7Yb5HKBV2Hl7/AO+LaFMvJCGo8NEqvcL4Cz1AznkN4Ajbv6nv288Winw9Um0CR/b+MSZUxPT+n+E4a0qeoSO/74do0GN01S9Sq466KscdIQGRud+0wMVXNrpKMdDgSLg2nY26gY6bn8qNB5dXl3xU0yimnqb7shifDIJgkQDthL6jTcHAzw7u++nmmsHUaBcb9/JVfJ5NtTot3aYqfpFyAfxSLEY8qcEYOtpUm5AIgkTEjrN4w/p5Q5fQjqxJcaSp79QBfbpgVkdKq6S5XVqIWzAmVHmCR0OMgktEOsdO7fBajXlxlpt7pS2ULUuYwtO6o5J0g3le8/1wZW4UlVUpLrNU6QCJVXO95tIWcEvSCqV8aHWiwbWPcIO95/bfAnE+IVD4K1AUnTLKTMbaljawg4CTI3+lZJJtbfqnucyp+7UsCaUtoO8KN5H1wDTXwigUsru+pVCyukzsfxA4h4lm6Sh/vtYQELpkVOYA2v7EdsLzn2o0/Fllr0isL2VxYgGxkHfpiOiLotHDn4qptm6+iYcQzBR2UVUDaagBKwDbmQdII+hEYQtnlpUwKbVIqr4hSpSJk04gAn8MxIwfxTNBkWq2upptJOlixj5fzR1OFXHaeth4Z0rWMI+rUqH8Wra/l1wxSbaCoJ0+FFWzzJUY06lNWZVamh2kmJDXBvNoEW3xOeF+DSejUreGKgV6rlAxUiCrKQflJta4viCjXop4dMpRDA6ajAmWAa4v3n2xPneHmnWerSyysnOgkhxUW2ogidMAxJ8+2LWCLAW58438qHlME4lT8JKtJ1XxCuulXM6wiwajHcbAjoYXacacQVwgoohNSCSqmFZSdWpCLW3jEOeK0X8akxIHhhfu9aoGtoZ51EiJFgLxAwxoZ1/s9UOh8PxCahVdIhrXQ3UEkR298DUaJza70QskIShwvKlVJfMyQCfugenc4zBi5p45VbT05+nTGYV/kO5eqY6N35LnmV4c4qaTTaJJHlq6yLzh7Q4PmKppotOqIYBKmkwL7ntG9zj3GY9LRZ0hkndl557sohdj+HeDfZ6ekMWkljPc3Me98NTSxmMxpAAWCTmbrRsuDiL7N9MZjMcuWtTL4Gz9DkN+nbGYzAP0KNvBV7M5cQQAFYDtY3O/n299sLBTvOxmDYxcXBEdbC2MxmMKqAHLRYZCmNYxDrFQAK0TFvONha5j+5buDEbNpViZmxsCOt7T5e+MxmK3FGAp6KmempZFxvaAR+2GuTJMj/L+eMxmGsKDOqoqmyMo5ESLGennhtRSBGMxmNVlNrbhJvcStqiyDGKNxfK1KbDxDLMxM30x0Bx5jMI/VKLX0CTwTOBeRVA5qfiimpTV0YGpTAnoI8pwuzWYNPSANUEMak817wwE6oOxxmMxgVXSzPxj2JHnA1WpSscvCfdJhXDoVYOarNKGBEdbdcLKVYrUdtS/h3Ww2E/3xmMwFJgeYKde7KCRvX4QlbiOhEBBkMxYm4qKeoHf+mGmUen4tFz4jO+ohBOpQoMCTcDqBtjMZi8NFj3oKlmlCZLisVlpq001k/eA2dpkGIkgmALb+WCKCiKg8Km6aWDMbS0lgxH4CG5ZHbzxmMxFQZDIQsAIv2JQcqyUaOtVKtWOqmGBmZHygSLnvhzw+hVRnpZdXp+ENWlyNCqd56wbwNx7YzGYM9aPFAXZQbbmFBk1ApaEpkVHcMdL2EGZZSNpvbpgv7CxYu7S7zTqzzAlQAsLO2kb+QxmMws55vvtVzhDvVO6fDFAH3U23jfGYzGY2B9LoxqfNZBx9V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2" name="Picture 8" descr="http://2.bp.blogspot.com/-PugRmcxHvUI/Td7F30XQmbI/AAAAAAAAAdY/2zUuffT5mtE/s200/signos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2666" y="2276872"/>
            <a:ext cx="4464496"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7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32"/>
                                        </p:tgtEl>
                                        <p:attrNameLst>
                                          <p:attrName>style.visibility</p:attrName>
                                        </p:attrNameLst>
                                      </p:cBhvr>
                                      <p:to>
                                        <p:strVal val="visible"/>
                                      </p:to>
                                    </p:set>
                                    <p:anim calcmode="lin" valueType="num">
                                      <p:cBhvr>
                                        <p:cTn id="13" dur="1000" fill="hold"/>
                                        <p:tgtEl>
                                          <p:spTgt spid="1032"/>
                                        </p:tgtEl>
                                        <p:attrNameLst>
                                          <p:attrName>ppt_w</p:attrName>
                                        </p:attrNameLst>
                                      </p:cBhvr>
                                      <p:tavLst>
                                        <p:tav tm="0">
                                          <p:val>
                                            <p:fltVal val="0"/>
                                          </p:val>
                                        </p:tav>
                                        <p:tav tm="100000">
                                          <p:val>
                                            <p:strVal val="#ppt_w"/>
                                          </p:val>
                                        </p:tav>
                                      </p:tavLst>
                                    </p:anim>
                                    <p:anim calcmode="lin" valueType="num">
                                      <p:cBhvr>
                                        <p:cTn id="14" dur="1000" fill="hold"/>
                                        <p:tgtEl>
                                          <p:spTgt spid="1032"/>
                                        </p:tgtEl>
                                        <p:attrNameLst>
                                          <p:attrName>ppt_h</p:attrName>
                                        </p:attrNameLst>
                                      </p:cBhvr>
                                      <p:tavLst>
                                        <p:tav tm="0">
                                          <p:val>
                                            <p:fltVal val="0"/>
                                          </p:val>
                                        </p:tav>
                                        <p:tav tm="100000">
                                          <p:val>
                                            <p:strVal val="#ppt_h"/>
                                          </p:val>
                                        </p:tav>
                                      </p:tavLst>
                                    </p:anim>
                                    <p:anim calcmode="lin" valueType="num">
                                      <p:cBhvr>
                                        <p:cTn id="15" dur="1000" fill="hold"/>
                                        <p:tgtEl>
                                          <p:spTgt spid="1032"/>
                                        </p:tgtEl>
                                        <p:attrNameLst>
                                          <p:attrName>style.rotation</p:attrName>
                                        </p:attrNameLst>
                                      </p:cBhvr>
                                      <p:tavLst>
                                        <p:tav tm="0">
                                          <p:val>
                                            <p:fltVal val="90"/>
                                          </p:val>
                                        </p:tav>
                                        <p:tav tm="100000">
                                          <p:val>
                                            <p:fltVal val="0"/>
                                          </p:val>
                                        </p:tav>
                                      </p:tavLst>
                                    </p:anim>
                                    <p:animEffect transition="in" filter="fade">
                                      <p:cBhvr>
                                        <p:cTn id="16" dur="10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96752"/>
            <a:ext cx="8496944" cy="4525963"/>
          </a:xfrm>
          <a:solidFill>
            <a:srgbClr val="002060"/>
          </a:solidFill>
        </p:spPr>
        <p:txBody>
          <a:bodyPr>
            <a:normAutofit/>
          </a:bodyPr>
          <a:lstStyle/>
          <a:p>
            <a:pPr marL="0" indent="0" algn="ctr">
              <a:buNone/>
            </a:pPr>
            <a:r>
              <a:rPr lang="es-CO" dirty="0" smtClean="0">
                <a:solidFill>
                  <a:schemeClr val="bg1"/>
                </a:solidFill>
              </a:rPr>
              <a:t>Recuerda las palabras del apóstol Juan: </a:t>
            </a:r>
          </a:p>
          <a:p>
            <a:pPr marL="0" indent="0" algn="ctr">
              <a:buNone/>
            </a:pPr>
            <a:r>
              <a:rPr lang="es-CO" dirty="0" smtClean="0">
                <a:solidFill>
                  <a:schemeClr val="bg1"/>
                </a:solidFill>
              </a:rPr>
              <a:t>«</a:t>
            </a:r>
            <a:r>
              <a:rPr lang="es-CO" dirty="0">
                <a:solidFill>
                  <a:schemeClr val="bg1"/>
                </a:solidFill>
                <a:latin typeface="Agency FB" pitchFamily="34" charset="0"/>
              </a:rPr>
              <a:t>Amado, mi oración es que tú seas prosperado en todas las cosas, y que </a:t>
            </a:r>
            <a:r>
              <a:rPr lang="es-CO" b="1" dirty="0">
                <a:solidFill>
                  <a:schemeClr val="bg1"/>
                </a:solidFill>
                <a:latin typeface="Agency FB" pitchFamily="34" charset="0"/>
              </a:rPr>
              <a:t>tengas salud</a:t>
            </a:r>
            <a:r>
              <a:rPr lang="es-CO" dirty="0">
                <a:solidFill>
                  <a:schemeClr val="bg1"/>
                </a:solidFill>
                <a:latin typeface="Agency FB" pitchFamily="34" charset="0"/>
              </a:rPr>
              <a:t>, así como prospera tu </a:t>
            </a:r>
            <a:r>
              <a:rPr lang="es-CO" dirty="0" smtClean="0">
                <a:solidFill>
                  <a:schemeClr val="bg1"/>
                </a:solidFill>
                <a:latin typeface="Agency FB" pitchFamily="34" charset="0"/>
              </a:rPr>
              <a:t>alma</a:t>
            </a:r>
            <a:r>
              <a:rPr lang="es-CO" dirty="0" smtClean="0">
                <a:solidFill>
                  <a:schemeClr val="bg1"/>
                </a:solidFill>
              </a:rPr>
              <a:t>».</a:t>
            </a:r>
          </a:p>
          <a:p>
            <a:pPr marL="0" indent="0" algn="ctr">
              <a:buNone/>
            </a:pPr>
            <a:r>
              <a:rPr lang="es-CO" b="1" dirty="0" smtClean="0">
                <a:solidFill>
                  <a:srgbClr val="FFC000"/>
                </a:solidFill>
              </a:rPr>
              <a:t>(3Juan 1:2).</a:t>
            </a:r>
            <a:r>
              <a:rPr lang="es-CO" b="1" dirty="0">
                <a:solidFill>
                  <a:srgbClr val="FFC000"/>
                </a:solidFill>
              </a:rPr>
              <a:t> </a:t>
            </a:r>
            <a:endParaRPr lang="es-CO" b="1" dirty="0" smtClean="0">
              <a:solidFill>
                <a:srgbClr val="FFC000"/>
              </a:solidFill>
            </a:endParaRPr>
          </a:p>
          <a:p>
            <a:pPr marL="0" indent="0" algn="ctr">
              <a:buNone/>
            </a:pPr>
            <a:r>
              <a:rPr lang="es-CO" dirty="0" smtClean="0">
                <a:solidFill>
                  <a:schemeClr val="bg1"/>
                </a:solidFill>
              </a:rPr>
              <a:t>Esto nos dice del interés que tiene Dios en todos los aspectos de tu vida, espiritual y físico. Es por ello que mi mayor deseo es que estos temas de salud sean de gran beneficio para ti. Amen. </a:t>
            </a:r>
            <a:endParaRPr lang="es-CO" dirty="0">
              <a:solidFill>
                <a:schemeClr val="bg1"/>
              </a:solidFill>
            </a:endParaRPr>
          </a:p>
        </p:txBody>
      </p:sp>
    </p:spTree>
    <p:extLst>
      <p:ext uri="{BB962C8B-B14F-4D97-AF65-F5344CB8AC3E}">
        <p14:creationId xmlns:p14="http://schemas.microsoft.com/office/powerpoint/2010/main" val="13674923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a:latin typeface="Agency FB" pitchFamily="34" charset="0"/>
              </a:rPr>
              <a:t>Granos integrales en el desayuno previenen insuficiencia </a:t>
            </a:r>
            <a:r>
              <a:rPr lang="es-CO" b="1" i="1" dirty="0" smtClean="0">
                <a:latin typeface="Agency FB" pitchFamily="34" charset="0"/>
              </a:rPr>
              <a:t>cardiaca</a:t>
            </a:r>
            <a:endParaRPr lang="es-CO" b="1" i="1" dirty="0">
              <a:latin typeface="Agency FB" pitchFamily="34" charset="0"/>
            </a:endParaRPr>
          </a:p>
        </p:txBody>
      </p:sp>
      <p:sp>
        <p:nvSpPr>
          <p:cNvPr id="3" name="2 Marcador de contenido"/>
          <p:cNvSpPr>
            <a:spLocks noGrp="1"/>
          </p:cNvSpPr>
          <p:nvPr>
            <p:ph idx="1"/>
          </p:nvPr>
        </p:nvSpPr>
        <p:spPr>
          <a:xfrm>
            <a:off x="2837384" y="1772816"/>
            <a:ext cx="3600400" cy="4525963"/>
          </a:xfrm>
        </p:spPr>
        <p:txBody>
          <a:bodyPr>
            <a:normAutofit fontScale="85000" lnSpcReduction="10000"/>
          </a:bodyPr>
          <a:lstStyle/>
          <a:p>
            <a:pPr marL="0" indent="0" algn="ctr">
              <a:buNone/>
            </a:pPr>
            <a:r>
              <a:rPr lang="es-CO" dirty="0" smtClean="0"/>
              <a:t>La </a:t>
            </a:r>
            <a:r>
              <a:rPr lang="es-CO" dirty="0"/>
              <a:t>insuficiencia cardíaca representa una de las principales causas de hospitalización entre los adultos mayores, sin embargo es una condición que se puede prevenir a través de una adecuada alimentación, principalmente rica en granos enteros.</a:t>
            </a:r>
          </a:p>
          <a:p>
            <a:endParaRPr lang="es-CO" dirty="0"/>
          </a:p>
        </p:txBody>
      </p:sp>
      <p:pic>
        <p:nvPicPr>
          <p:cNvPr id="1026" name="Picture 2" descr="http://4.bp.blogspot.com/-5mobzzX_Gy8/UDGYo2JdRkI/AAAAAAAAADk/ZjRZDuoZFZk/s400/fib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48880"/>
            <a:ext cx="2837384" cy="3048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3.gstatic.com/images?q=tbn:ANd9GcQjp705mfow5dfvprzxdstc3yeIZzRKQgFhxkaljgyHYBayG32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0007" y="2348880"/>
            <a:ext cx="2619375"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2789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par>
                                <p:cTn id="17" presetID="31" presetClass="entr" presetSubtype="0"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1000" fill="hold"/>
                                        <p:tgtEl>
                                          <p:spTgt spid="1028"/>
                                        </p:tgtEl>
                                        <p:attrNameLst>
                                          <p:attrName>ppt_w</p:attrName>
                                        </p:attrNameLst>
                                      </p:cBhvr>
                                      <p:tavLst>
                                        <p:tav tm="0">
                                          <p:val>
                                            <p:fltVal val="0"/>
                                          </p:val>
                                        </p:tav>
                                        <p:tav tm="100000">
                                          <p:val>
                                            <p:strVal val="#ppt_w"/>
                                          </p:val>
                                        </p:tav>
                                      </p:tavLst>
                                    </p:anim>
                                    <p:anim calcmode="lin" valueType="num">
                                      <p:cBhvr>
                                        <p:cTn id="20" dur="1000" fill="hold"/>
                                        <p:tgtEl>
                                          <p:spTgt spid="1028"/>
                                        </p:tgtEl>
                                        <p:attrNameLst>
                                          <p:attrName>ppt_h</p:attrName>
                                        </p:attrNameLst>
                                      </p:cBhvr>
                                      <p:tavLst>
                                        <p:tav tm="0">
                                          <p:val>
                                            <p:fltVal val="0"/>
                                          </p:val>
                                        </p:tav>
                                        <p:tav tm="100000">
                                          <p:val>
                                            <p:strVal val="#ppt_h"/>
                                          </p:val>
                                        </p:tav>
                                      </p:tavLst>
                                    </p:anim>
                                    <p:anim calcmode="lin" valueType="num">
                                      <p:cBhvr>
                                        <p:cTn id="21" dur="1000" fill="hold"/>
                                        <p:tgtEl>
                                          <p:spTgt spid="1028"/>
                                        </p:tgtEl>
                                        <p:attrNameLst>
                                          <p:attrName>style.rotation</p:attrName>
                                        </p:attrNameLst>
                                      </p:cBhvr>
                                      <p:tavLst>
                                        <p:tav tm="0">
                                          <p:val>
                                            <p:fltVal val="90"/>
                                          </p:val>
                                        </p:tav>
                                        <p:tav tm="100000">
                                          <p:val>
                                            <p:fltVal val="0"/>
                                          </p:val>
                                        </p:tav>
                                      </p:tavLst>
                                    </p:anim>
                                    <p:animEffect transition="in" filter="fade">
                                      <p:cBhvr>
                                        <p:cTn id="22"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5574" y="4487640"/>
            <a:ext cx="8722821" cy="2142579"/>
          </a:xfrm>
        </p:spPr>
        <p:txBody>
          <a:bodyPr>
            <a:normAutofit/>
          </a:bodyPr>
          <a:lstStyle/>
          <a:p>
            <a:pPr marL="0" indent="0" algn="ctr">
              <a:buNone/>
            </a:pPr>
            <a:r>
              <a:rPr lang="es-CO" i="1" dirty="0" smtClean="0"/>
              <a:t>Los </a:t>
            </a:r>
            <a:r>
              <a:rPr lang="es-CO" i="1" dirty="0"/>
              <a:t>beneficios no terminan ahí. </a:t>
            </a:r>
            <a:r>
              <a:rPr lang="es-CO" i="1" dirty="0" smtClean="0"/>
              <a:t>A través de este tema, descubrirás </a:t>
            </a:r>
            <a:r>
              <a:rPr lang="es-CO" i="1" dirty="0"/>
              <a:t>las mil y un razones por las que los granos integrales y tú deben convertirse en los mejores amigos del mundo.</a:t>
            </a:r>
            <a:endParaRPr lang="es-CO" dirty="0"/>
          </a:p>
          <a:p>
            <a:endParaRPr lang="es-CO" dirty="0"/>
          </a:p>
        </p:txBody>
      </p:sp>
      <p:sp>
        <p:nvSpPr>
          <p:cNvPr id="4" name="AutoShape 2" descr="data:image/jpeg;base64,/9j/4AAQSkZJRgABAQAAAQABAAD/2wCEAAkGBxQTEhQUExQVFRUVFxoaGBgXFxcWFxgeFhcYGhcYGBcYHCghGholHRgXIjEhJykrLy4uHB8zODMsNygtLiwBCgoKDg0OGxAQGywkICQvLC0sLCwsLywsLC8sLCwsLCwsLDQsLCwsLCw0LCwsLCwsLCwsLCwsLCwsLCwsLCwsLP/AABEIALcBEwMBIgACEQEDEQH/xAAcAAEAAgMBAQEAAAAAAAAAAAAABAUCAwYHAQj/xAA8EAACAQMCBAQFAgQEBQUAAAABAhEAAyESMQQFQVETImFxBjKBkaGx8CNCUsEUFtHhM2JysvEHU4KSov/EABkBAQADAQEAAAAAAAAAAAAAAAABAgMEBf/EACURAAICAgICAgMAAwAAAAAAAAABAhEDIQQxEkETUSJhkRQyof/aAAwDAQACEQMRAD8A9xpSlAKUpQClKUApSlAKUpQClKUApSlAKViWHesf8Qu2pfuKiwbKxdgMkge9an4pYkZ9qr+JcsfNtG3T/wA1VzSJSLPxhWYNV3CnHeti3GB61Cn9k+JOpWm1d71uq6dlaFKUqQKUpQClKUApSlAKUpQClKUApSlAKUpQClKUApSlAKUpQClKUAqNzDjVsoXfYdtzOwFSaoPje0TwrFd1IP8Ab+9Vm6i2i0VbSZC4z4pYg+GoHYkg/wCw/NU9/md55/iMZGwaBHsp9DXLcLzJhGfbHbtB7z+KuuC4u2SNa7denqO3+tefKcpPbO6MIxWkfUS49xAZhtPrAOdWZAPTPUV0vLOVohBAJMZLHPb2H2rPguMtMPKQOwODjuDVlwyHSuM/rPrWuOCX7Mck2/0ZKmk+n7/FYNO5O4xW8waxvJIHpWpiZ8GulQP3mtrVHtCB6R9d63gYqUAu9Zre60FYRinQM7l9owBPSarH+I1RtN226E9dwfY9qnRt71U/Epsta03M5kAQSCOsHaolNpXZMYpuqLTg+dWbh0q+egOJ9qsa8s4H+G+CcmSTvOMgdp6V6Ryzi/Ethuux9xTDm89MtlxeG0S6UpXQYClKUApSlAKUpQClKUApSlAKUpQClKUApSlAKUpQCtd+0HUqwkMCCPQ1spQHg3O+C8K+9uMgldgT1zn0rC1xMbGJiTGwx0DYmDtXaf8AqVygq44hR5WwxAkqYgfQ/rXB6M7kn2MCSZz9a86cfF0d8JWrLuzxODIjdsSPadO5knerHhOf3UB0uTn5ZHbYhhVBw6j3mRBBhiZMkmZ3Fb0EgwZzgT8xOrtEdKzsu9nfcu+JVcjWsf8AMNsHaO/tNXtnikcSGU9oNeVwwMwO8xgbNA8pg/NU63xRBgzEwJaC0NGdUdGFaLM12Zywp9HpB98daWroIJ26b9q4HheYNHzmAASdQIAkhv5jPQ1sHFPqyWj3yd1J32xMVb5/0V+D9nfaxvIH1qJxHNEQZP0GZrjrnEEiS846wJMbHOBvW17krvnYnyn0j5sDINQ819BYfstuL+JYnQF+rDrkY9qp7l4sSZUznYNPciR6jrWnUJBk4x8xxkGIBM4P2rALAgb579P6Zz2rJzbezZQS6Nf+IRwrg+QllYZBDKYI+4/cV1vwdeHmWTmCJ9O1eefDykNd4ZgQQS47EE7j1nV967H4S4ZjfyZCDfYMNgR67T6zV8brIqK5FcHZ3VKUr0jzxSlKAUpSgFKUoBSlKAUpSgFKUoBSlKAUpSgFKUoBSlKAi80sB7NxDsyMPwa8A4pmUYE5Pv8AuK/Q77GvC+PtjURA3P6/p+965eR6Z0YPZVW+bAQGDKfxvOwO9WFjjFJBDAGO84wYzmcfmtD8OuRAEHYDPbftIGfWo93l4lunoPMeoz+Pv1rldHTsvhcXfbIgHRLZ052OzD6VNtW9QnzCVXqYEyseV4mQM1y/C22U6dTqJzmTGxj7HH6V0HDWnxpuCIGIBLTmTExkCqssiWG2LagIMLmYcbkRByDW4SYxEiZ0t2kQSh0mQce1V/hXAcBDIEmCIHzQJUxHvW0m7Ii3bMSSCcxIz8h7moJLFE6ww7iIgYPmGkTgnIrJUIxJBAhZP0JkkT3qsbxRsijpkiBuYwuABMzSLpmFUEyffMAxE7ScRSwWf1xP9RjEzsTBz17V8BXII9TAiehJwNWZOAdxUC4LmDviDvsfSpHILL3r6o3yTBjDfQzgVKVug9KzRxlo+Nw7gamFwKQsmQZDSYwBM9Nq9F5Dys2pY7tgDsKn8HwFu0IRQP1qTXdiweO2cWTN5aQpSldBgKUpQClKUApSlAKUpQClKUApSlAK08XaDKQSV9QYIjrW6vhFQ1YOY4LnpQsrsG0neRt3BBP6mr6xxysurYdz07T6etVnO+SB0PhqgYZGCNu0GAfcVzzXr1m3pdGIJ8wIgwdyufN3gE+1cbnkxOntHQoxmrWmd6DORX2uY5fzMJZADTjyGcSdvpNXPLeOLqS40kTI7DNbwzxlr2ZyxuJOpXwNNfa2MzVxLQjHspP2FeF8W2qeoJ+/t+a9v5m0Wbp7I3/aa8KuHod9wO/+lcvI7R04OmfAh9vycHMdsfvrUldhBAB6/wAxnTM9gY32NRrNweg/J6Z9/wC81I4eVYGIgE6jkz9Nt42n3rjZ0ow4i0cMAQd5J82Mz2O4yMe1WvL+KJUSRMwSVB3xAGO4qNbtg5EnBidv5QDAzjuv1FYcMdMGRnrIwDE6ScEj6GoLFz4gJnSIOkBdO/zAmJ296+22HWMAnYZJCn5mPcfiowv5Jgx5iDKkvDDoGwfp1qVbXaARneDj5vKPN/eoJNrzMSRIgzgxqIYjtOIIG3Ws3Of+obRvvMHr8wFaxcMb+YR5cb+UxqOABnuaytOSYiQYJX/6gZOTsTO3egPrjHsTmds9/cVv5QNN1COhHSO246df1qOi4GZHSMNjpA/f61v4V8gzjHTv3/fepXYfR6UKVha+Uew/Ss69c8oUpSgFKUoBSlKAUpSgFKUoBSlKAUpSgFfJr7UXj7DsjC22h4w3SfX0qH0EOO4+3aANxoBIHfJ22qFzXgrHEIruQAsFXBgie/ptg1QcdZvlQvEAagYD7hu21V3E8M0aNTSVg6Z0sMmJG2e9cU+Ttpx0dMcPtMy4+09i8yALdtnDMrBSpwYImA0EH6zU6/zEKgVgcgBWOAT0BI2Ncs3EuviB/MxUCWkGVEIwb2x/4FR+V86BGi+EcZ3Uk46561xuX0dCj9no3DcwNu1IGsDzR1jrFX1i8HUMNiJ+9eb8HzBX/h2rsIwPzKeuCA3+tXfL+MNkBHcBgIBnDDoQD+nTFdGHkOOn0Y5MSfXZf/El3Twt9u1tv0rw7iR5jE77ADI36/WvV/ifmLNwd1AjFysGB9zG5x2ryfjW0nMg9cZx0rTLNTehii4rZlaONgPXr1Gfod87Zrcl4jBAAiNR3M6Rt7wR7iDUay+kAwFifU4I/c+/13oOy9NzGM9vbfptiudm6J3iCCZJxuxxIkmR323g7ZqRZIgAnrmMDJUA5jVt1nrmq2RG87RvAAUCY9J2Ej0qbauGNgYI2J0jJnAkH7Cqlja9j6jzEEqJy26KFP7+9SVtmZ8u4kFcHzPJJ04aoXjAaSVcCBJOksPNMqrKCQe4FbbTyfKB030xEMTgKTq9PahJOJxAGuBtI1D5IX69Tis2v+XOYGYwfWMZ7dajXHlYbaQAM61krAGrr6x9ay4tgq/+4RuRHlid569JP0qLJJCvKF5xBkbHYD69fv1rYl+I6wfv/fr+Ki8MTH9xJjtj9+lZas4//MevQ/79alWRo9S4K8Htqw6gVvrmvgvjg6NbnKQc+sj9RXS16uOXlFM83JHxk0KUpVygpSlAKUpQClKUApSlAKUpQClKUBizAZOK0pxtsmA6z71sv6oOmJ6TMfiuX4jll61LCbhY7L09fkrHLOUelZpCKfbL3mXCpcgNoBg6SwDETuV1Y7dDXO3PhgoGg69RgAk4WNzpEkk9vvWvh+DvNcUuA6yZBtEFMdGOO3SnGc4NryoGdMg6PNojBGTEenSK5J5IS3ONG8YSWospTyu61wwly2EEQBgg5l5npB71Uc05ajupR5cZY9B2wOsx+a7tL7W7ZljcQiGDQcHr64+9Q7FtbrC4w8S35wq6CugNhtIj5hGCZ9IrBwj6Zp5S9o4HikPDfxGRWBInJnt8oH96kWOd27hUX1VNJm2wBAEiM49YzvV5zjk6XOJU2sW0AGnLQ0EkuT3kZE7HpVXz3llwBbRVQLsjXI0ggSQT3jY1RqtFk7Oi4Pm2m2POl0DCwwLR29a+cZ8OW70XCu6gNGDsRPpGqfdRXDXOBucC6XGW6E2OksQe2ppH5+1djw/xBFjxBbuGVkdABvmJ/farJ0x30UnHfCzWvCt2zquN4hZiTB0MugxODlR9aquI4RrTgOoGpQ8McgHb7ZB3gwcb13NrnVi6gLHRcAH8rQJ6yAREdzFRfi/lhvql22oZkBwBlgxWY7xEx1k1NkK0chuMmRMjYDEZO4Pb+9b7bSRBWNoaSojVgkA5HvUdhI3Mx1GMbzOCe+59q+8KwBGqGyRkDSNwN5HUQcT+KGhsXiDIOoAyo1TkTONJbb1qQnE4GJjOnUMGJ1CXzM7VoNwHOeg1x5hBIgAgSMg1qS9nSIOAYkECQQGkls42igJ3C3Nd5AQCAZxAI2nUABJz6xUhjJnIxuuf6t1O0d4GetaOSL/FU7gE7kysgbjGfSPrX2QW6YkwDDbtgjbEzOKj2SSbZ2OPUqSD13B+n+9bEAO8fXynMVoDztDR0I0t1I6b5G3epC/U42KyRnzZmMif2KElt8N8eLN1ScK2GzOCe3QCR+O9ejI4IkGQeteRtdOIBHroPaBOfXb3+nQ/DXxAbR0PqKT1GUnqI6eldXHzeP4s5s+Ly2jvaVhZuhgGUgg7EZFZ13nEKUpQClKUApSlAKUpQClKUApWLuBuQPfFUPN+ei2RDAeoOtf/AJACR9KznkjBWy0YOTpF7duhRLEAdyYGTArkPin4jvWbotoqsGGYkOk4BnVHfNa+Z83Z2DAjwyCphiQw6wkfNPUZ26iqe6xuqFdnXwyCoKaG6hfMB5sfy/jauTLybVROjHhp2zDjfie4NKs4vKTDAhWg/YyRUS/8QsCIU6DjAEL9I+kVI5lwyqyarcl/LBEt38sbeoIAr5c4FEtO7AKADK5Y422O/auOTb7Z0JJdFfY50q/yu4J2OEmdlUnHWpPA/EH8ViinTsy6tKL/AM2etbORcOt1A1yGmMqwYiBs0R5h9aq+Ps8O/ElFuaGGCChZDiZOIHbJ7VFEk7/MVm1dOu6GDydNtAzKT/zDMepq7PGI2hra60ZZZVKnTMQzTOcnAPftXDfEC2wFTQrGQQVBUDtGSY+9X/J7Be0NDEgnKSFAxlSQAYj0qRRbc15tZFmLTLcg/wDDtlXkTkRsI/EVN5OyNbVra+GGHylQrYwJUEiuZ5DyA29fh2zbQs2dIJzABBkiFz5SKz5B8PXbfEXbn+I8ZGgEEtauSMxpUhTEjPWSKtd7K0W/Krtsu1ptAdXeInIDHzCRjJOx61jzLl48VDbumxAMlYgkx4ZZGEdHG4O2aj8+5Hdd0fhuIazcB0kNAUjrHlnUI2Mj2rdx4uW7Xh+LbDN5WZ2LMQf5oj9+1U9E+yLxqcSGK3LFnikMedIQ9R5hqlT6iR7VXcVwNktBF/hXXIW4muz0OGURp9Z71FTlzIsf45QJzh1ODj3/ABW6zfkhBx19mOAEtf3Jj61Dl9FkiPe5JfjVbFu6P6rbqSuf5QQIntUB+FvLOpWAUiQy4idyCpz2ivSuUfDyWh4ry9w5khVP1VIBPvNXiWgAIiD9q6oYZNbMZZkno815dyjiHVURHUEBibkoCDiAdPtiKnWPhfiGt69IDDa2xGv1h5j16TNehKAIrau9aR48UUeeR5C1q4jaGt3JBg67cxOD5xEyR0rfbsXX+S05mchLg+nbv26V6bzDl6XvmkRsQxBHbbePWqu9ypbYkuT7gZx6bVnLC110aRzpnEryniSR/DP10j/uf3/Fb7vLblsAsoO8hWBIA2gScmZjvO9XHEcrtuYKDrMdZ9J/NRuI5LAXwgqhQRktkH1msGpI1TRb/BPEN4hSSFKk6T3B6etdrqFeX8HwDW1PnZ3P85PmHoI6bVna4dtWrW5bG7Zx7V0Y+S4Kq/6Y5MCk7s9OpXG8Pzi+sDXqA/qAJ++9X3K+bC55WhW6dj7T19K64ciM3RzTwyjstKUpW5kKUpQClKUApSlAR+K4RX3++J9pqpblTK8pme/yj1Cmf2avq+VlPFGW2XjkcTkuG5Nc8cgABQc3CMkHcKNhMetUnxG78NdVwCVfVg6dbEYUajAXqfpXR/E6XtQZS/h9kOZ9h1nrVU3Krp8xWVOWmGYnO4Y53Nedlgk3FJnbCVpSbRxdziOLv3JEpp2QMyg9gzkDUDtIx963py7jL6E3m0gHzWkgMud8byMg9/au3YL4ellClBhgCNE7Ybb2nNRLttXI0E6wIDRon0ifN+grFqi92conw9dcwjMbK7pbuNbubbESBq65kGrLgOQ2QSLUqzNLAnUZEDZjIjfT6+tXfBccFQgufISpZoABHzZnYHH0qmt8Xa4m+zJdlLUanULqdjIgY+T16xU1oi9m/nPK7S2wLyC4P6lUKyR1mcd94rc1qz4f8E6bulQDpOpoiJC4f3qk5xzewl1LbszIks4ZiRMeS2f6jOdI/tBX+bNxClk1WgjGQsLdbTvAIIHoDv6VD0StnR3eKu2E1XrlkKAAZ3BOI1CBkxiOvWqPhLyXbbXW0WgGKko0yV6n16wdhVKLwvWwBqcEjSt1VZWCwfMQcOdyTk+tL3CsrGy9uUYKyLI0LLamUgt3kn3FV+RdFvBk3nHHOB/CuXFLkKDkMswC2psDaTiuds8oBID3rjXC51MWImdWnzT5pHUdqn8TAFqfCdQXZdTET2EsCBAmDtW3gOcxZ1hQGUKPLDIsxMsYMZ2yB3qFKVaLOKsicbyi0bFo22gQDrJLM3cGTmuh/wDTnklu35wS3isYLCCFU5H1I/SuW5vftl7hLMGQyCDFuSuodIDT0ia9E+H2Gi35hi2sHvI3/feujjp3swzPVI66+QVIrWg8oA6VG/xACCT7/wC31qO3Hjvpn712uSRyxi2Wr3VAyc+ma1tx46KT+KrF4hejV98WqOb9Gqxr2TH44notaL17Xv8Aj+1aDfrBr/p+azcn9l1FL0bNI3FfGPeoXE8eqAszAD1MVzfF/GdgHSpZySYCI7A6dwIEEjtVWyyR1r6e35rUzjtHvXGj40snd9P/AFDTHpnY+lWHDfECN8rA/Wsy50asO0/SsrjGCUgMBIPSRkT6TVNa5sDuwr5xnOl06Zy50ggExgnMbYBqPJJWS02WVj4tvTLAGCQQRoXHzETnGa6LlvxHau6IDAvEYlc+orzHhlNtl8WI0kayrKHJMgScAxM98Vdcj5itu/Ng22keZARPvjv9NutMXJnGW3r+lZ4ItaWz06lR+C4oXFDL1/HpUivXTTVo85pp0xSlKkgUpSgFKUoDF0B3FV3MOWlxCsV9iR+lWdKrKCl2WUmujhuccrvDTJOhegBIkdTGSapLty9o0avDlCfGgalz8oXoc49ATvXqToCIPWuW43kLYULrQNO8YnrAMx/avP5PHlH8oHZgzRepHmXE8vZ7gt3XMMCo3ddWW1BBgNpz3wa+8r5Yti65XxPDjSFLQkz5mI/lGMV2HH8gdS7ItxXDgqyjVgwGxsfLIHtVFxPw3rdmB3IZdReQwgiemmRtXG1OPZ0rxfRqvctVv4alAzHXGkgLBDbg4JP9zWiw/hXPDNh3Z9RIwQGG5VmIDA74M5qz47hjdttJNpmULAIkEHef6T7bfaoXKuJv22uo5Ui2AdbN3nIHbB7fWs4ql+RZ7ej7xF9bNksisCHnRo0AOACVAiTg+vvWu+brvHhSWUG27gArjzLpIkkd469Yr4li5ednuAKzEeG3iXIhP5vDC5IJG89K2+Ar3gH1a9Pluq0RpMQvbb+mrUrog12rz6NJsbQjMGU25ZomCZkA7R1pxvDJ4dy2Ui2oXWQwXrEFtyflmK3/AOJVy66wQxjziVJCjU58oEnH1GOtQeD5jbt6NLAqgbWYJRWGPMdgZ1feif0Ga25bba2y/wAFgoBbzETAJEqBJjBmf71v5Bz5uGtlb6GF2KS40nKAjeQI6VtF2wxW6rKLogFGBUuFE6SNxp32x9axS89m1dbxFLKS7HwyWddQ8o826rjVBiK0x5HHSKTgpEhvje07BQLpLDUBoO20wR6Vrt/FSMQAt0ztIOY3iovF3dZt3LShlA1qVKm4NYMj79KkcTxCQqMRr0kqzqVhzgG3jeT+k71Ms9voLHSNn+ah4fiLauFZ0yFBMzEGTMzUl/iC6oBNm5mOqYnafNiftVfzLhCuol0GpQLx0yobEECfKT1PoKnNwVu3w4P/ABSpldLks0HyghjB37x7VHyv0T4L2RD8T3G1lbNzyEgkgAEgxg6s5rV/mHiTP8B1xgvAB8pMCCZONqy5zctpca3cnTfUBdHmKxGTGxBk/WtPDLNqLdwM2shdQE+QzpAgQZG8Zk1V5ZPdE+C6sncZZY3rRuQdK+ID/TIiSu5ETtUZRrPiIAyO5LH5TbjCusj7rvWi3fdrtwraDMCutdRFxFxMACHEasbGetW/gghFDnwzM6NJMNIMNEiT5qykndsuiJy/kltgbUiG8zrjJ6vnIn9ar/8AK3DlXKBgQ7AsMNpLYMDcR19at+Y2mtsCjq/hgK+rSDBkrMfzQeu9bbPCvaBiLgOohWhTpjIVusTEY9zVk5LVkNJ7opuH+G7aEDxi+oMAsyZ6YJOkgdf0qanIDZC7W0JgEE5YyZZDgbRIrbwXGk3ADoDKmdQI1GfKsnJP36V95VquC5dnXJOm2zkG3kAqTnbtA96Nya2Skl0T+EfxNQZy6xogLADA5iMn/WpnK+SpcuqZBOAGUaYG4nT7H8Vt4Pk7FW8EFdTC4BsyzBcb7Ek+tW3J+UrbviCQBBC5Gn03zO8etaQxScla0UlOKT+zqrHDqnygCd4rbSle4lR5F2KUpUgUpSgFKUoBSlKAUpSgPhWot/gLbfMin3AqXSoaT7JTa6Oe474ZtOpCrpPTJI+07VX8V8NMVAGjsQQYI7DoOldjWJWsJ8XFLbRrHkZI6s8y5/yhkuIxVSAIGJUdxJ6n6TVPe5eEurftgJpB2cQxO0BsR7EV7C9gGqjmPw/bdCqqqHcECIMzXNk4XuDN4cr1JHlvB8PbvXLoIuJKkuWGidTdJHSKj8DqCJIFwXHKMxGgkMratUiNEwMTXZ/EXwveJDWwjqFjQMMMySCfm6Y9BVXxHCjVpvmFWAq6YLGABqBnNck8csfa0dMZxn0zneKZEJ4Yvb0ourVJbRLSAwnpG/Wall9LKQ9q8HWPDXdp6icR7wKteZclR7cRBEaRgskdAxyQdiCYrRa5UwZVZ0tlCCuq2pZgOxEb9gTvWb3Rboqb3GWBxCrD2HQadCKjB5hgfL0zU1r68QSoBueGZbyAC2R0BP8AMRO2c+tZ6P4rtcfwwLga3FsgkC2FgzOrrj0mpPAAGyQXMOSS4hHYNtO8NGI/Sk0r0I9FdxFtroZ18quFS3OoMWySSsgfealOiBLdxrqCU/iNoGmCNmH8uR+veonEcIjlQxuRbIZdTqFY5gKLZ8xHX6d6lAI6odIBuK2kD5ozqIUYnb2JFQ7SJ7I9kqFRArXkPy3EADrGxYg/L61o5VbZS0FmuKxOQGVgxydSxJAg79SPSpNhotsLbEXA7AYC6hkADUCCNtvSsuM4djaW3atOJAkawLoE5IkkbzvE0XQe2fGvC4CA5tFI1uR1zIQ4kTMn1ipPEXFANtY/iAjAhhtBCxv61Jsm74aqEV22YuCHUQcsvfaIqVwHJwRpXIHza5jUIIKrGIPaPrUON/6kr9lTY4TTb16dbQSAYBG6mTv1/FSOToVteZ3ZgDpUhdS9grbEHOc1017lV24oXw104yJ6HocRV3wHIFAGrcbQYgdj0reHHnPSX9Mp5oR23/Dj+E5az3POofAI1A6gQxggz+a6vhfhxVJwsHMxLT1k9avLdhREAYrbXdh4UYL8tnJk5UpP8dGizwwUQBWXgLOqM9620rsUUlRzWxSlKkgUpSgFKUoBSlKAUpSgFKUoBSlKAUpSgFKUoDEpUfiuBW4Ib9xXylQ0npkptGs8rQqFKyAZ9Z7zUe9yK2wAIPlOpTOQYjH0JFfaVT44fRb5JfZA4z4YRypDuGQyMgj1BEZqvHJCxM5YHBwpH1GR96UrmzcfHrRvjzT3skH4YWBLAwZEqDH5rDiPhrVcDeRwBEMuQe6nNKVf/FxV0V/yMn2YWvhJVYMkIJyuSp7R2+lWw5GhAktI64+221KVMeNiXoh58j9kixya2oAiY/fSp1vhlEQBj0r7StY44R6RnKcpds2gV9pStCgpSlAKUpQClKUApSlA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4 Rectángulo"/>
          <p:cNvSpPr/>
          <p:nvPr/>
        </p:nvSpPr>
        <p:spPr>
          <a:xfrm>
            <a:off x="3384083" y="159165"/>
            <a:ext cx="3348158" cy="4154984"/>
          </a:xfrm>
          <a:prstGeom prst="rect">
            <a:avLst/>
          </a:prstGeom>
        </p:spPr>
        <p:txBody>
          <a:bodyPr wrap="square">
            <a:spAutoFit/>
          </a:bodyPr>
          <a:lstStyle/>
          <a:p>
            <a:pPr algn="ctr"/>
            <a:r>
              <a:rPr lang="es-CO" sz="2400" i="1" dirty="0"/>
              <a:t>A diferencia de las harinas refinadas, los cereales de grano integral contienen fibra y nutrientes que ayudan a controlar enfermedades que van desde la presión arterial y la diabetes tipo 2 hasta los problemas cardíacos y los accidentes cardiovasculares. </a:t>
            </a:r>
            <a:endParaRPr lang="es-CO" sz="2400" dirty="0"/>
          </a:p>
        </p:txBody>
      </p:sp>
      <p:pic>
        <p:nvPicPr>
          <p:cNvPr id="1030" name="Picture 6" descr="http://us.123rf.com/400wm/400/400/restyler/restyler0810/restyler081000014/3668173-flour-and-eggs-on-a-kitchen-table-for-preparation-a-doug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1" y="486384"/>
            <a:ext cx="2411759" cy="35186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lovecakedesign.it/wp-content/uploads/2013/06/farina-integra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86384"/>
            <a:ext cx="3269431" cy="351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8971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537266163"/>
              </p:ext>
            </p:extLst>
          </p:nvPr>
        </p:nvGraphicFramePr>
        <p:xfrm>
          <a:off x="457200" y="260648"/>
          <a:ext cx="8229600"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8666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41176" y="332656"/>
            <a:ext cx="8651304" cy="1584176"/>
          </a:xfrm>
          <a:blipFill>
            <a:blip r:embed="rId2"/>
            <a:tile tx="0" ty="0" sx="100000" sy="100000" flip="none" algn="tl"/>
          </a:blipFill>
        </p:spPr>
        <p:txBody>
          <a:bodyPr>
            <a:noAutofit/>
          </a:bodyPr>
          <a:lstStyle/>
          <a:p>
            <a:pPr marL="0" indent="0" algn="ctr">
              <a:buNone/>
            </a:pPr>
            <a:r>
              <a:rPr lang="es-CO" dirty="0"/>
              <a:t>El </a:t>
            </a:r>
            <a:r>
              <a:rPr lang="es-CO" i="1" dirty="0"/>
              <a:t>Whole Grains Council</a:t>
            </a:r>
            <a:r>
              <a:rPr lang="es-CO" dirty="0"/>
              <a:t> de los Estados Unidos enumera todos los beneficios que nos aportan los granos integrales</a:t>
            </a:r>
            <a:r>
              <a:rPr lang="es-CO" dirty="0" smtClean="0"/>
              <a:t>:</a:t>
            </a:r>
            <a:endParaRPr lang="es-CO" dirty="0"/>
          </a:p>
        </p:txBody>
      </p:sp>
      <p:sp>
        <p:nvSpPr>
          <p:cNvPr id="2" name="1 Rectángulo"/>
          <p:cNvSpPr/>
          <p:nvPr/>
        </p:nvSpPr>
        <p:spPr>
          <a:xfrm>
            <a:off x="1763688" y="2060848"/>
            <a:ext cx="5184576" cy="4401205"/>
          </a:xfrm>
          <a:prstGeom prst="rect">
            <a:avLst/>
          </a:prstGeom>
          <a:solidFill>
            <a:schemeClr val="bg1"/>
          </a:solidFill>
        </p:spPr>
        <p:txBody>
          <a:bodyPr wrap="square">
            <a:spAutoFit/>
          </a:bodyPr>
          <a:lstStyle/>
          <a:p>
            <a:r>
              <a:rPr lang="es-CO" sz="2800" dirty="0"/>
              <a:t>1). </a:t>
            </a:r>
            <a:r>
              <a:rPr lang="es-CO" sz="2800" dirty="0">
                <a:solidFill>
                  <a:srgbClr val="FF0000"/>
                </a:solidFill>
              </a:rPr>
              <a:t>Reducen el peligro de un ataque cardiovascular en un 30 a 36%.</a:t>
            </a:r>
          </a:p>
          <a:p>
            <a:r>
              <a:rPr lang="es-CO" sz="2800" dirty="0"/>
              <a:t>2). </a:t>
            </a:r>
            <a:r>
              <a:rPr lang="es-CO" sz="2800" dirty="0">
                <a:solidFill>
                  <a:srgbClr val="0070C0"/>
                </a:solidFill>
              </a:rPr>
              <a:t>Reducen el riesgo de la diabetes tipo 2 en un 21 a 30%.</a:t>
            </a:r>
          </a:p>
          <a:p>
            <a:r>
              <a:rPr lang="es-CO" sz="2800" dirty="0"/>
              <a:t>3). </a:t>
            </a:r>
            <a:r>
              <a:rPr lang="es-CO" sz="2800" dirty="0">
                <a:solidFill>
                  <a:srgbClr val="7030A0"/>
                </a:solidFill>
              </a:rPr>
              <a:t>Reducen el riesgo de las enfermedades cardiovasculares en un 25 al 28%.</a:t>
            </a:r>
          </a:p>
          <a:p>
            <a:r>
              <a:rPr lang="es-CO" sz="2800" dirty="0"/>
              <a:t>4). </a:t>
            </a:r>
            <a:r>
              <a:rPr lang="es-CO" sz="2800" dirty="0">
                <a:solidFill>
                  <a:srgbClr val="00B0F0"/>
                </a:solidFill>
              </a:rPr>
              <a:t>Ayudan a mantener un peso saludable.</a:t>
            </a:r>
          </a:p>
        </p:txBody>
      </p:sp>
    </p:spTree>
    <p:extLst>
      <p:ext uri="{BB962C8B-B14F-4D97-AF65-F5344CB8AC3E}">
        <p14:creationId xmlns:p14="http://schemas.microsoft.com/office/powerpoint/2010/main" val="38717230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692697"/>
            <a:ext cx="8229600" cy="1080120"/>
          </a:xfrm>
          <a:blipFill>
            <a:blip r:embed="rId2"/>
            <a:tile tx="0" ty="0" sx="100000" sy="100000" flip="none" algn="tl"/>
          </a:blipFill>
        </p:spPr>
        <p:txBody>
          <a:bodyPr/>
          <a:lstStyle/>
          <a:p>
            <a:pPr marL="0" indent="0" algn="ctr">
              <a:buNone/>
            </a:pPr>
            <a:r>
              <a:rPr lang="es-CO" dirty="0"/>
              <a:t>Pero si lo anterior no fuera suficiente, todavía hay más: </a:t>
            </a:r>
            <a:endParaRPr lang="es-CO" dirty="0" smtClean="0"/>
          </a:p>
        </p:txBody>
      </p:sp>
      <p:sp>
        <p:nvSpPr>
          <p:cNvPr id="4" name="3 Rectángulo"/>
          <p:cNvSpPr/>
          <p:nvPr/>
        </p:nvSpPr>
        <p:spPr>
          <a:xfrm>
            <a:off x="1403648" y="2276872"/>
            <a:ext cx="6192688" cy="4247317"/>
          </a:xfrm>
          <a:prstGeom prst="rect">
            <a:avLst/>
          </a:prstGeom>
          <a:blipFill>
            <a:blip r:embed="rId3"/>
            <a:tile tx="0" ty="0" sx="100000" sy="100000" flip="none" algn="tl"/>
          </a:blipFill>
        </p:spPr>
        <p:txBody>
          <a:bodyPr wrap="square">
            <a:spAutoFit/>
          </a:bodyPr>
          <a:lstStyle/>
          <a:p>
            <a:r>
              <a:rPr lang="es-CO" sz="2800" b="1" dirty="0" smtClean="0">
                <a:solidFill>
                  <a:srgbClr val="FF0000"/>
                </a:solidFill>
              </a:rPr>
              <a:t>Reducen </a:t>
            </a:r>
            <a:r>
              <a:rPr lang="es-CO" sz="2800" b="1" dirty="0">
                <a:solidFill>
                  <a:srgbClr val="FF0000"/>
                </a:solidFill>
              </a:rPr>
              <a:t>el riesgo de sufrir asma, cáncer colorrectal y enfermedades inflamatorias (artritis, colitis, colon irritable, entre otras). </a:t>
            </a:r>
          </a:p>
          <a:p>
            <a:endParaRPr lang="es-CO" sz="2800" dirty="0" smtClean="0"/>
          </a:p>
          <a:p>
            <a:r>
              <a:rPr lang="es-CO" sz="2800" b="1" dirty="0" smtClean="0">
                <a:solidFill>
                  <a:srgbClr val="0070C0"/>
                </a:solidFill>
              </a:rPr>
              <a:t>También </a:t>
            </a:r>
            <a:r>
              <a:rPr lang="es-CO" sz="2800" b="1" dirty="0">
                <a:solidFill>
                  <a:srgbClr val="0070C0"/>
                </a:solidFill>
              </a:rPr>
              <a:t>ayudan a controlar la hipertensión y a mantener sanas las encías.  Es como tener un pequeño ejército al cuidado de tu salud.</a:t>
            </a:r>
          </a:p>
          <a:p>
            <a:endParaRPr lang="es-CO" dirty="0"/>
          </a:p>
        </p:txBody>
      </p:sp>
    </p:spTree>
    <p:extLst>
      <p:ext uri="{BB962C8B-B14F-4D97-AF65-F5344CB8AC3E}">
        <p14:creationId xmlns:p14="http://schemas.microsoft.com/office/powerpoint/2010/main" val="120651230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marL="0" indent="0"/>
            <a:r>
              <a:rPr lang="es-CO" sz="3600" b="1" dirty="0">
                <a:latin typeface="BatangChe" pitchFamily="49" charset="-127"/>
                <a:ea typeface="BatangChe" pitchFamily="49" charset="-127"/>
              </a:rPr>
              <a:t>¿Sabes qué es un grano integral? </a:t>
            </a:r>
          </a:p>
        </p:txBody>
      </p:sp>
      <p:sp>
        <p:nvSpPr>
          <p:cNvPr id="3" name="2 Marcador de contenido"/>
          <p:cNvSpPr>
            <a:spLocks noGrp="1"/>
          </p:cNvSpPr>
          <p:nvPr>
            <p:ph idx="1"/>
          </p:nvPr>
        </p:nvSpPr>
        <p:spPr>
          <a:xfrm>
            <a:off x="457200" y="1600200"/>
            <a:ext cx="8229600" cy="4853136"/>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lgn="ctr">
              <a:buNone/>
            </a:pPr>
            <a:r>
              <a:rPr lang="es-CO" dirty="0"/>
              <a:t>S</a:t>
            </a:r>
            <a:r>
              <a:rPr lang="es-CO" dirty="0" smtClean="0"/>
              <a:t>encillamente</a:t>
            </a:r>
            <a:r>
              <a:rPr lang="es-CO" dirty="0"/>
              <a:t>, un grano </a:t>
            </a:r>
            <a:r>
              <a:rPr lang="es-CO" dirty="0" smtClean="0"/>
              <a:t>integral es el que </a:t>
            </a:r>
            <a:r>
              <a:rPr lang="es-CO" dirty="0"/>
              <a:t>conserva todos sus elementos.  </a:t>
            </a:r>
            <a:endParaRPr lang="es-CO" dirty="0" smtClean="0"/>
          </a:p>
          <a:p>
            <a:pPr marL="0" indent="0" algn="ctr">
              <a:buNone/>
            </a:pPr>
            <a:r>
              <a:rPr lang="es-CO" dirty="0" smtClean="0"/>
              <a:t>El </a:t>
            </a:r>
            <a:r>
              <a:rPr lang="es-CO" dirty="0"/>
              <a:t>grano del cereal está compuesto por tres partes principales: </a:t>
            </a:r>
            <a:endParaRPr lang="es-CO" dirty="0" smtClean="0"/>
          </a:p>
          <a:p>
            <a:pPr marL="0" indent="0">
              <a:buNone/>
            </a:pPr>
            <a:r>
              <a:rPr lang="es-CO" dirty="0" smtClean="0"/>
              <a:t>1). </a:t>
            </a:r>
            <a:r>
              <a:rPr lang="es-CO" dirty="0">
                <a:solidFill>
                  <a:srgbClr val="FF0000"/>
                </a:solidFill>
              </a:rPr>
              <a:t>E</a:t>
            </a:r>
            <a:r>
              <a:rPr lang="es-CO" dirty="0" smtClean="0">
                <a:solidFill>
                  <a:srgbClr val="FF0000"/>
                </a:solidFill>
              </a:rPr>
              <a:t>l </a:t>
            </a:r>
            <a:r>
              <a:rPr lang="es-CO" dirty="0">
                <a:solidFill>
                  <a:srgbClr val="FF0000"/>
                </a:solidFill>
              </a:rPr>
              <a:t>germen propiamente dicho, que es la parte interna o la </a:t>
            </a:r>
            <a:r>
              <a:rPr lang="es-CO" dirty="0" smtClean="0">
                <a:solidFill>
                  <a:srgbClr val="FF0000"/>
                </a:solidFill>
              </a:rPr>
              <a:t>semilla. </a:t>
            </a:r>
          </a:p>
          <a:p>
            <a:pPr marL="0" indent="0">
              <a:buNone/>
            </a:pPr>
            <a:r>
              <a:rPr lang="es-CO" dirty="0" smtClean="0"/>
              <a:t>2). </a:t>
            </a:r>
            <a:r>
              <a:rPr lang="es-CO" b="1" dirty="0">
                <a:solidFill>
                  <a:srgbClr val="002060"/>
                </a:solidFill>
              </a:rPr>
              <a:t>E</a:t>
            </a:r>
            <a:r>
              <a:rPr lang="es-CO" b="1" dirty="0" smtClean="0">
                <a:solidFill>
                  <a:srgbClr val="002060"/>
                </a:solidFill>
              </a:rPr>
              <a:t>l </a:t>
            </a:r>
            <a:r>
              <a:rPr lang="es-CO" b="1" dirty="0">
                <a:solidFill>
                  <a:srgbClr val="002060"/>
                </a:solidFill>
              </a:rPr>
              <a:t>cuerpo farináceo que lo rodea, que contiene </a:t>
            </a:r>
            <a:r>
              <a:rPr lang="es-CO" b="1" dirty="0" smtClean="0">
                <a:solidFill>
                  <a:srgbClr val="002060"/>
                </a:solidFill>
              </a:rPr>
              <a:t>almidón</a:t>
            </a:r>
            <a:r>
              <a:rPr lang="es-CO" dirty="0" smtClean="0"/>
              <a:t>.  </a:t>
            </a:r>
            <a:r>
              <a:rPr lang="es-CO" dirty="0"/>
              <a:t>y </a:t>
            </a:r>
            <a:endParaRPr lang="es-CO" dirty="0" smtClean="0"/>
          </a:p>
          <a:p>
            <a:pPr marL="0" indent="0">
              <a:buNone/>
            </a:pPr>
            <a:r>
              <a:rPr lang="es-CO" dirty="0" smtClean="0"/>
              <a:t>3). </a:t>
            </a:r>
            <a:r>
              <a:rPr lang="es-CO" dirty="0">
                <a:solidFill>
                  <a:srgbClr val="00B050"/>
                </a:solidFill>
              </a:rPr>
              <a:t>L</a:t>
            </a:r>
            <a:r>
              <a:rPr lang="es-CO" dirty="0" smtClean="0">
                <a:solidFill>
                  <a:srgbClr val="00B050"/>
                </a:solidFill>
              </a:rPr>
              <a:t>as </a:t>
            </a:r>
            <a:r>
              <a:rPr lang="es-CO" dirty="0">
                <a:solidFill>
                  <a:srgbClr val="00B050"/>
                </a:solidFill>
              </a:rPr>
              <a:t>capas periféricas (la cáscara), que contienen varios minerales y salvado, que aporta vitaminas y fibras al </a:t>
            </a:r>
            <a:r>
              <a:rPr lang="es-CO" dirty="0" smtClean="0">
                <a:solidFill>
                  <a:srgbClr val="00B050"/>
                </a:solidFill>
              </a:rPr>
              <a:t>organismo.  </a:t>
            </a:r>
            <a:r>
              <a:rPr lang="es-CO" dirty="0" smtClean="0"/>
              <a:t>(</a:t>
            </a:r>
            <a:r>
              <a:rPr lang="es-CO" dirty="0"/>
              <a:t>si quieres conocer más sobre </a:t>
            </a:r>
            <a:r>
              <a:rPr lang="es-CO" dirty="0" smtClean="0"/>
              <a:t>sobre esto, vea el tema «diferencia </a:t>
            </a:r>
            <a:r>
              <a:rPr lang="es-CO" dirty="0"/>
              <a:t>entre </a:t>
            </a:r>
            <a:r>
              <a:rPr lang="es-CO" dirty="0" smtClean="0"/>
              <a:t>harinas y granos integrales»</a:t>
            </a:r>
            <a:r>
              <a:rPr lang="es-CO" dirty="0"/>
              <a:t> </a:t>
            </a:r>
          </a:p>
        </p:txBody>
      </p:sp>
    </p:spTree>
    <p:extLst>
      <p:ext uri="{BB962C8B-B14F-4D97-AF65-F5344CB8AC3E}">
        <p14:creationId xmlns:p14="http://schemas.microsoft.com/office/powerpoint/2010/main" val="30191967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4437112"/>
            <a:ext cx="8229600" cy="2265115"/>
          </a:xfrm>
        </p:spPr>
        <p:txBody>
          <a:bodyPr>
            <a:normAutofit/>
          </a:bodyPr>
          <a:lstStyle/>
          <a:p>
            <a:pPr marL="0" indent="0" algn="ctr">
              <a:buNone/>
            </a:pPr>
            <a:r>
              <a:rPr lang="es-CO" dirty="0" smtClean="0"/>
              <a:t>Por </a:t>
            </a:r>
            <a:r>
              <a:rPr lang="es-CO" dirty="0"/>
              <a:t>eso los nutricionistas suelen sugerirlo en vez del arroz blanco el cual, mediante un proceso industrial, pierde la cáscara que contiene los principales nutrientes.</a:t>
            </a:r>
          </a:p>
          <a:p>
            <a:endParaRPr lang="es-CO" dirty="0"/>
          </a:p>
        </p:txBody>
      </p:sp>
      <p:sp>
        <p:nvSpPr>
          <p:cNvPr id="4" name="3 Rectángulo"/>
          <p:cNvSpPr/>
          <p:nvPr/>
        </p:nvSpPr>
        <p:spPr>
          <a:xfrm>
            <a:off x="395536" y="404664"/>
            <a:ext cx="5400600" cy="3539430"/>
          </a:xfrm>
          <a:prstGeom prst="rect">
            <a:avLst/>
          </a:prstGeom>
        </p:spPr>
        <p:txBody>
          <a:bodyPr wrap="square">
            <a:spAutoFit/>
          </a:bodyPr>
          <a:lstStyle/>
          <a:p>
            <a:pPr algn="ctr"/>
            <a:r>
              <a:rPr lang="es-CO" sz="2800" dirty="0"/>
              <a:t>Al hablar del salvado, quizás el más conocido sea el de trigo, pero como en realidad es parte de la cáscara del grano, también puede ser de la avena y otros cereales. Incluso, el tan recomendado arroz integral mantiene, justamente, su cobertura de salvado. </a:t>
            </a:r>
          </a:p>
        </p:txBody>
      </p:sp>
      <p:pic>
        <p:nvPicPr>
          <p:cNvPr id="1026" name="Picture 2" descr="https://encrypted-tbn1.gstatic.com/images?q=tbn:ANd9GcTUHgIgav3b8gG0yeCKAiWG0DaSKzIJfHNhsTSuCUedlsFSUx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734219"/>
            <a:ext cx="2985889"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731199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832648"/>
          </a:xfrm>
        </p:spPr>
        <p:txBody>
          <a:bodyPr>
            <a:normAutofit fontScale="92500" lnSpcReduction="10000"/>
          </a:bodyPr>
          <a:lstStyle/>
          <a:p>
            <a:pPr marL="0" indent="0" algn="ctr">
              <a:buNone/>
            </a:pPr>
            <a:r>
              <a:rPr lang="es-CO" dirty="0"/>
              <a:t>Se ha comprobado que los granos integrales son una buena fuente de micronutrientes, aumentan la sensibilidad a la insulina y reducen la inflamación.  </a:t>
            </a:r>
            <a:endParaRPr lang="es-CO" dirty="0" smtClean="0"/>
          </a:p>
          <a:p>
            <a:pPr marL="0" indent="0" algn="ctr">
              <a:buNone/>
            </a:pPr>
            <a:endParaRPr lang="es-CO" dirty="0" smtClean="0"/>
          </a:p>
          <a:p>
            <a:pPr marL="0" indent="0" algn="ctr">
              <a:buNone/>
            </a:pPr>
            <a:r>
              <a:rPr lang="es-CO" dirty="0" smtClean="0">
                <a:solidFill>
                  <a:srgbClr val="FF0000"/>
                </a:solidFill>
              </a:rPr>
              <a:t>Además</a:t>
            </a:r>
            <a:r>
              <a:rPr lang="es-CO" dirty="0">
                <a:solidFill>
                  <a:srgbClr val="FF0000"/>
                </a:solidFill>
              </a:rPr>
              <a:t>, un estudio desarrollado por unos investigadores del Centro Médico Beth Israel Deaconess en Boston, junto con el Sistema de Atención de Salud de esa ciudad, en Estados Unidos, ha determinado que los hombres que consumen siete o más porciones de cereal integral por semana, tenían hasta un 25 por ciento menos de posibilidades de tener presión alta (o hipertensión).</a:t>
            </a:r>
          </a:p>
        </p:txBody>
      </p:sp>
    </p:spTree>
    <p:extLst>
      <p:ext uri="{BB962C8B-B14F-4D97-AF65-F5344CB8AC3E}">
        <p14:creationId xmlns:p14="http://schemas.microsoft.com/office/powerpoint/2010/main" val="40124609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13520"/>
            <a:ext cx="5194920" cy="4525963"/>
          </a:xfrm>
        </p:spPr>
        <p:txBody>
          <a:bodyPr>
            <a:normAutofit fontScale="92500" lnSpcReduction="20000"/>
          </a:bodyPr>
          <a:lstStyle/>
          <a:p>
            <a:pPr marL="0" indent="0" algn="ctr">
              <a:buNone/>
            </a:pPr>
            <a:r>
              <a:rPr lang="es-CO" b="1" dirty="0">
                <a:solidFill>
                  <a:srgbClr val="0070C0"/>
                </a:solidFill>
              </a:rPr>
              <a:t>De este modo, los autores reafirman el dato de que los cereales integrales ayudan a mantener la salud del corazón, ya que contienen vitaminas y minerales como el potasio, que puede relajar los vasos sanguíneos, y fibra soluble que ayuda a disminuir no sólo la presión arterial sino también los niveles del azúcar y de las grasas en la sangre.</a:t>
            </a:r>
          </a:p>
        </p:txBody>
      </p:sp>
      <p:pic>
        <p:nvPicPr>
          <p:cNvPr id="1028" name="Picture 4" descr="http://d.mp-farm.com/c/500x450.watermarks/3400000/347216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980728"/>
            <a:ext cx="28575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08573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851920" y="764704"/>
            <a:ext cx="5112568" cy="5760640"/>
          </a:xfrm>
        </p:spPr>
        <p:txBody>
          <a:bodyPr>
            <a:normAutofit fontScale="85000" lnSpcReduction="10000"/>
          </a:bodyPr>
          <a:lstStyle/>
          <a:p>
            <a:pPr marL="0" indent="0" algn="ctr">
              <a:buNone/>
            </a:pPr>
            <a:r>
              <a:rPr lang="es-CO" b="1" dirty="0">
                <a:solidFill>
                  <a:srgbClr val="7030A0"/>
                </a:solidFill>
              </a:rPr>
              <a:t>Otra investigación desarrollada a fines del 2010 por especialistas de la Universidad de Tufts en el Centro de Investigación sobre la Nutrición Humana del Departamento de Agricultura de Estados Unidos, ya había encontrado que las personas que comen granos integrales de manera regular en lugar de granos refinados, acumulan menos cantidad de un tipo de grasa relacionada con un mayor riesgo de enfermedades cardíacas y diabetes tipo 2.</a:t>
            </a:r>
          </a:p>
        </p:txBody>
      </p:sp>
      <p:sp>
        <p:nvSpPr>
          <p:cNvPr id="4" name="AutoShape 2" descr="data:image/jpeg;base64,/9j/4AAQSkZJRgABAQAAAQABAAD/2wCEAAkGBxQSEhUUExQUFhUVFBoWGBgYFBUVFxQVGxgXGBUXGBgYHCggGBolGxcVITEhJSksLi4vFx8zODMsNygtLisBCgoKDg0OGxAQFywcHCQsLCwtLCwsLCwsLCwsLCwsLCwsLCwsLCwsLCwsLCwsLCwsLCwsLCwsLDc3LCwrLCwsK//AABEIAMgA/AMBIgACEQEDEQH/xAAcAAEAAwADAQEAAAAAAAAAAAAABAUGAQMHAgj/xAA/EAABAwEGAwYEBAUDAwUAAAABAAIRAwQFEiExQVFhcQYTIoGRoTKxwfAHUtHhFCNCYnIzkvGCwtIWJENTsv/EABkBAQADAQEAAAAAAAAAAAAAAAABAgMEBf/EACIRAQEAAgICAgMBAQAAAAAAAAABAhEDIRIxBEETMmFRIv/aAAwDAQACEQMRAD8A9xREQERcIOVwumtaWt3z4KG+3k6AD3WeXJjivjhaslyq1lpd+b2C72Wvj6hROXGl47EtF8sdOi+lqoIiICIiAiIgIiICIiAiIgIiICIiAiIgIiICIiAiIgFQ7da8OQ1PspFoqhjS46ASsn/Gl5JJzJ9Fhz8vhNT26ODh87v6icXSvqmVFovUkO3Xny2uqzXTvBX0Co3eLnEreanilUqpbmFPp2lpbMgdSqSvWwMcYOTSYGuQ2WAv6+qpDQ1zwHAGQMLgC3FhMaHFkei1nPcP6nj+L+W63p6+14Oi5leXdj+0ValUayo7HSecOLdruDhtxndeoBdXDyzknTn+T8fLgy1e4+kRFs5xERAREQEREBERAREQEREBERAREQEREBcFcrhBnO2tu7ukxv8A9j48hmfosxY7Tsd/mpH4qvINm4fzPXwfRZqw2vn97LzfkW/ket8LX42vs1pzUt1ohZinbdM9VaU3EiZlYujLjntZC0SMl20XzxVZTcCd1PbUaNHTySRlnjp32tmMNaSc3SeYaQSPPIeapb7ugvxFnxHoPMTlIVtZqod49tvL959l9vfnKnK/TPC3H089sVhfTrYCHnFLXSMwQMTXDkCNeS9auS1d5SaTqMisnXsru8D2vyEwMs51bJOm6tLstRpuO4ykc8581f4+f48v4t8qXlwn+xqEXVQtDXiWmV2L05ZXkWacouFypBFxKSg5RcYgkoOUREBERAREQEREBERAREQFwuUQY38UbuNSx940S6i8P54dHe0HyXllktEgEZHcceY5r9BVWBwLXCQRBB0IOoXiHbPs0+xVi4Ami4yx3D+13A/NcnyOPf8A1Hd8Tlk/5rustYgEE65g8eYV9dxNRsT+s8llbutzCzOctRu3mF0W+3VGiKLi5pBBIB4ZYT6dJhcmnpS9NZUry4spk5HxOIieTZ1/y0US97cCBTa52J0ZMHxAHRzsiB6TosNZ74qtaKbjBG8HwjkNFoLA5ojLxEziJk9eKmzxUkt9t7YKoDRJ+UDyCld6DP6hUdkDS34nE9Y+S7XVY/q5eKP/ANDMLPLpNwWVWmHAtdmDqF9WOg2mMLdOeZPU7qsfbDo4dOB6O4r6p2okj5qks9IuF1pd0yc8JPkuxtR2uI+pVVTtWAFdNW+xscwp87PtleG2+mjo2s6OOfEZKdZ7RiAM+ax932/vHPM5AD3lWAtDgxsTkM+S9Dgztwlrg5uPxzsaQOXIKz9kviThOoVg23LeZMrisZSVEbaQuwVRxU7V0ktqruDlWGouxlVTs0sEUIVyOi7qVpDt81O0ad6IilAiIgIiICIiAiIgKJeVkp1qbqdVocxwzB068o4qWqftNWwU2EuAZ31IPyJlheARA1kkTylRUz28Iv8AsDrJVc2HYCTgcQW42T4XDkcvTgqunbnNc0tJ7qZLJloP5gY8QmMivfe2fZaleFESYe0E03jPXUH+0wF4lVu/upa5uDDkQQZbHI7rk5MJhXocHJc/vtsbluym4B7y2plMFsRO0g6TxCrr3s9XCXUqbWNHxATJHGcpCr+z19imYfkJ9OSn9pe0OMMYwjC4y6NSBHtmuezb09TGbVLbfXaIDjpPwnT1Xz/6iqMeGPcHzq2M46KVUtIwtDQXVDk0Rpzyz0+Srry7NBtdmZc8tcXnOJPA6EQRz8QlPHH7YZcmVvTS2S84biacdI6g5mn+rfkrJlrjxNMteJG5Dhr6jPyWSs1irUXYmabiJHordto7vaGPhwGzXCZA5f8AkVhljr00laOnWDhBMTrPOVJpXPScNZ81krJf7J8TT5DZaG770s7tHidhBBKrrd0jK6m5U6jZ20iWt3IJ+n1UqleTGgNJkjIgA5KNdRLjOpO/JS7zu+cxlz0PnzXp4Y+OMjyM8vLK1Cr1KZOIOwu55D913UrWzQVBPmPmFAaCMj6kqya0OGfsrKp1J54z6fJSaVU9PvmoFO727COYy8slJcC0ZOnk7P3CsrU5lbihqqntNrBMZhw0HHod13WO3B+W/wB8U2ha0q65rMGunMaefBVtqkZhKl5im0F0kuMBoEk+WwTYurvtZxYH6xIP5grELLVLW5oa5rJz1kFtP3Bz81e3db21WyCCdwNlfHL6VyiYiIrqiIiAiIgIiIC+S1fSIPnAqftB2ZoWxhbVb4tqjYD2nbOM+hV0iiyX2mWy7j899sOx9osTw6Q6mcg8fC4bB0/C7PT0WXqVu7EkPLo1w658dAv1NarMyowsqNa9rhBa4SCOYK807RfhcTLrK8Qf/iqEwOTXwfQ+q5s+Kz127uP5PlNZ3Tza6r5p0vGAX1SIbLDFI5wQ783nmrm6LcajiTruTsNddyTJPMqodcdShUdSrsewE5iNxMEHQjmFPs7wwhpEMP5c8XM8lz5a+nXhlr+1q7PDx0yPuFWdrarWUW6Az4djz+i7bPbwCBscjoAePnmfMcFku1F/tfWADX1GNECBM88vvJVxw2ZZya3XRZrVGqu7vtJLcYyB8Lf+4+0LOsex4mH0xuCNf8RqVobrMskDCxgho5/Uzn5rTDj73WXyOWWeONaOhfRogFoJAMfr81sruvAV6cjcLzOxk4IJ3Pz91e9k7UW4mzkDHTdb7cNXN6MwmR6ruu2uIS2mRx9VHu4+EDgVN6TO0+33oKLMsyqa7u0ZqOIfrt97qPfVUkmJPQLO0nRU4Iq3Fvd3lPXMbjjyKiXXanE5/H5eL91zZKuJkamM1Ds74cdI318ypQ2FOsMJLsthO5Oipn2UtcXOMuORP6cFKu2oKmf9IyZnJAzknmf1XdbqWp3j2QdNivDA7CdN+B5Kc+l3ThXpaf1NHDdUdZsHL9ArG6rwiAc5QbSjVDmhw0Ilfar7pIALRpq3odR6/NWC2l3GdmhERSgREQEREBERAREQFHttfAwu4DLrspCq78d4R1J9Aq53WO1sZusJbaxc5wfGWYBzg5zM7rGW6nTecLgQdi0ga8W6ei0d4VJJM5gqpq0MbsWQK47i68crFffd21KdnD6bi/jltOYGHNdNma2pTlkNIHiY4Th6HWFqLKMVLCD4hmOHMLLWuhD8TSKbxr+U/fAqsTlah07EHukvZyzhWzaLWgfzWkjYDIdOCC7aT4c9sYuBjPfyU1nZmnIgPDdzIk9IWsvW2cxty0on1nBwIBwzEgGNfRX9yV/5g/ubn1GY+R9VYX46mKbKIADnENAGUARnHIAqop2KqKgqNDSxhlzi6MtD1MFVxy63WmfH43UbOjLhy9ZXTRMEr4u22mPECPL9V9F4LjE5g/eSve4xnVVtrMzms5WyeCJ1V3eBhpP/AAs3aap4ZqVK1901JEQOmyqr4qlkgSC4wPr7fNSLlrCRxIB24L57SUJczlJ555KR2Xf2h7pwByaIz9oPJbplZtWnjbBgey8hrg/Y5rXdh75IOBxy0USi+tLYy25/eSjNkGdArK32bP5dNlVuJBOnnspSvrlvPCczloeIWsa6RIXnVKrwWpuS8dGO3068FfC/SmU+16iItVBERAREQEREBERAWd7VWoMgE/0/NzWz5StEsR+IVbC+i13wVWvp4vyuMQek4fRZ8v6r8f7MXaCS4g8TKiTnqpVoqT4t3DMcxIcP9wKiEaj7hc23Rp9UrRgcCF2XnTbVEiJ4KPLR5cV81raGzHyVdJUVez1GPDGucC5wAAcdTyXotiqUaNP4wSJzOqxt0VQaneHMyQ3kAJeeugXw7Jrs5Gp4DWVlyZd6dXBhqeVSbqqOtNrNbVolrPPJzvRXvae0to2d0ZQ2NvETtG+a+uzFlYyk07loPQHNZ7tJaDXtDKLTIBxHeOH1PkrW7vj9QkuMuV91edlLz76gKdU/zWQDl8Q/pPpA8lb1WREHXVYu0WkWa00wzQy09MP6haanbBUZM9FvjlMo5OTDwyRyJc4HMc1nb3owSrw1BjPFVl8tkTqI6K/0yLqqHCwjTCPkru9Hh4bxAH7LzupbXsALSfAQCM/h4x0Wqum3940ZziGR0yjJBGtdPqo102vBWjQHjsRv81YWoZQs/eEtMjUGfMKB7RYK/e0gd2/JQrTSB4SqrsdeUxwcPmr63Mgz9lSKUEtPTzlT7NX4a9dCotrYDnx4e6i2erhOaD0q57b3tOdxkevFT1k+z1ow1RB8NQYT/kJLTy3C1YW2N3GWU1XKIisgREQEREBERAWN/FGyY7IHfkePQ5fotkqvtNZO9s1VnFs+Yz+irnNypx9vHG2rvKOP+oHxDg7IP8jk7/rPBQLRbcgeSh0rV3FUh3wPydy1g+U+i+Lws5pni05jnvt1XJp1bWNhpF7S46aKHb3GcLM3EwNs/wBFctAp2RhORIn9FV2LR1YifEGM6n4j6ZeqpldTa2OPldLSwWFrKYjOGluLIa5uPmfmuRd7Cwl5OCDlOs5AeqrL1tbmgAEmXZnOJymTyJjyXc15fRzcIJjrC5+/b0NSTStvC9HMc4teWtAiBkIGWisOxdkinUtVSS6oYb/awfKVn7TZcWTpwTmNyBt5qVau0uCm5oaIGTdo4CBqtZOtT2rfe76jrttqNW0yxpIpmYA9SdtJV3QvA03cjp0WbszjSolzjDnnGf7uA8lb3dSNSiA//UYI8jm32W2F+p9OPmnrK+6thbATIOq7Lzp4mSFnMZYY0IV9c15Nd4XQryuesra5L5iCMo2I4Lsum0927DOWrem46yrm/boI8dOD5LG2pzxyIMjrxU62q3lWpiGIcFSXs/bqotzXtiEHJw1E+4S31ZUJXXYy8IGEk+B3sZIXqlnqCrTB3heG3FVwV4/M33E/uvU+zl6RlOSsiJlVuZBOnkoFalnzV1eNDRwzVb1RL5uu8XUXA7TvyzC9KsNrbVYHtOR9uS8ydTactvqrrshePd1e6JyfkJ2dnCtjdVXKdN2iItmYiIgIiICIiAvl7JBB0IhfSIPzj2sa1lepSJza4g8iq6770a1ho1icP9DuA/KTy29FvvxY7KOFR1qptlj4NTL4HQBJ4AwM15XUsbxkS2OBkrm8ZvVbTL7bm9oqWRppEPGEQRmDGR81X1HPY2nSawRhxDMyTsT/ALj9hU/Zyyvbif3rm0i7CWDPvXBpc6J+GG5l3MK0vG2Oa95iD6wNAAeQXPyzXUdvxu91WXixz6mDFpkYMNEZkx13Ud9oLQGBxjU576iF01KxMjjr+n1UdwHVTjj/AK6LU6vaC/UqEaQxguzAzhdHeRv98l8taX7ZcOnFaY4VhycsjR2Jv8TUDj/ps22cdh0Gqn1K/d1mu/pd4T9Pf5qP2ccYI0yXbe1PEIjb1UyanTlzyuV3U28rICMQVIXlp4FXFyWzvKcPzLTBHML4vKwyclNim9ObJfB+F+a6rxsFOrJHsoDqJHFd9Gs4Zfso2WM/abA6m6dCNCu9loxjPI7jj0V3awHNz/ZZ68qOHSfJWl2j04NTDVY4bESeuR9it5dNrIPTXQBeX1rS6IPi9itrYrXo4bgHrInRTl1pGPb1e7K4qMg6xl+ir7RSLSRwVXcd4wfbTVaO9GyA8aFEqlh9l3OsuMsc12Ehw8XDMZqKRt656rso2iMjoRCJeqhcqPYXzTYQZlgM+QUhdEYCIiAiIgIiICIiDqtFEPaWkAhwIMiRmvCe3PZv+HY84g12IAMa0nESYAaScpXvayP4jXeKlGnULZ7msyof8RM/RZcmPW18Lrp5HXszbLTsgkOayo9zzsSXFr4HDOPJUnaCgaLsJM0/6HTII2B5j3WnvajjZgIGGXYYygh2Q/6mFp6wsdVt7mt7txDmjTeBsAdxyWGvJ0453jvSITwXXVqQENRm0jzPy0XU9wcQ0ZyVeYL5c8sfdNkgE6kT0VlclOakf2k+6jlk5eSn3KP5x5N+qlz3e+2jp0g3OFHtzZB5qRVrTp89V0PzE/uqJU1mq91UnY5HnwWppuDmzyWatbeWqm3VaiMiU2hOtFLPMf8ACh1XA7ff0Vt3wcM1CrjWBr5KaIL3Rx5f8KrtwkGfsqwqO4KrthnJIKK0tV9dVWaTOIEemSqK7F2XTaMJLDuZH1WmU3FMeq212Wwg5kfX9lv7jtoqMwcRl12K8noVYPmtXctvgjM5dfJZxpV9WJY85DXNddalIMb7qXezMbRVb59ePmoFiriYOn12Vqh6F2FqudY6eLVpe3ya9wHstAqbsgB/C0wNi6euNxPzVyt8fTG+xERSgRFwg5RcIgIiICzvb+04LFV/uGH6/RaFQb7uplqouo1JwujNpgggyCCq5TcTLqvCHVnPsoLTmww4HcAeHzwx/sWcqkPkQCeByPkRqt7fvY202EVS0GtRcPjaPE0g+EubqNdRKwFppB4LgBzHtI5fVc2tN/KX0+rTcn8vHk3iN+HmqllBrKjRMnF6ZHVS3VakRJIGk5x57LopA42yBOfyV5tW62snNDc1K7PWcvdVd+UN95/RQaoKuuzYik8/md6wP3VN9LJBpndfIzXeXSFHc+Ovqog6bSz7hQmGP+VaGDqoVdiCwp1pG8r4qP59eCh0KkTl7r6qPn7yHRSOqv8AZUCsAApNV6h1z+ymIV9Zqr7Q3dWVRvqodULXFTJbXXbA9snUZH9Vd2K1RpP6LFWWqWOBGm44g/utRZRiAgrPPHVWxu49BuK8WuHduPhdy04FRrXSdTeRwP2eiorvqRGy1FR38RTGH/UYMuLm7j6+qLNj+G1dz6VWdA8AdYk/RbFZP8Nmf+1LvzVHH0AC1i3w/Vhl7FwURWQIiIC4lEQJXEoigFxKIiY4lY7tT+HtC1EvpHuK35mtljuOJmnmERRZs9PMb1/De3tdhbQLpORY9haecuIIH+QHmptq/Ct1ksdW01qodWY1pFNg8LZc0OLnH4vCTsERV8dRbe6wxBzG609jpd3RpsOpBcfPP5EIiwraOrHnn6aqPWfBXKKE120qk6QvivR4ZoitFUJ+U8RzXXjlEUDmfT70XTWZPouEUxCJXoqDWYiK8UqMWSY4tVpd9oIA4b8iiK2U2jGr6z1ZPNXtzW0tcD8tkRZRq9X7FW9jqfdtEGS/k7EZJHDotMiLox9Mcp2//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2" name="Picture 4" descr="http://www.infoenfermedades.com/wp-content/uploads/2012/09/Enfermedades-cardiac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266" y="1220529"/>
            <a:ext cx="3600450"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3562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4258816" cy="3831308"/>
          </a:xfrm>
        </p:spPr>
        <p:txBody>
          <a:bodyPr>
            <a:normAutofit fontScale="92500"/>
          </a:bodyPr>
          <a:lstStyle/>
          <a:p>
            <a:pPr marL="0" indent="0" algn="ctr">
              <a:buNone/>
            </a:pPr>
            <a:r>
              <a:rPr lang="es-CO" dirty="0"/>
              <a:t>El Instituto del Cáncer en los Estados Unidos va más allá. A principios </a:t>
            </a:r>
            <a:r>
              <a:rPr lang="es-CO" dirty="0" smtClean="0"/>
              <a:t>del </a:t>
            </a:r>
            <a:r>
              <a:rPr lang="es-CO" dirty="0"/>
              <a:t>2011 dio a conocer un informe que apareció en la edición en línea del 14 de febrero de la revista </a:t>
            </a:r>
            <a:r>
              <a:rPr lang="es-CO" i="1" dirty="0"/>
              <a:t>Archives of Internal</a:t>
            </a:r>
            <a:r>
              <a:rPr lang="es-CO" dirty="0"/>
              <a:t> </a:t>
            </a:r>
            <a:r>
              <a:rPr lang="es-CO" i="1" dirty="0"/>
              <a:t>Medicine</a:t>
            </a:r>
            <a:r>
              <a:rPr lang="es-CO" dirty="0"/>
              <a:t>, </a:t>
            </a:r>
            <a:endParaRPr lang="es-CO" dirty="0" smtClean="0"/>
          </a:p>
        </p:txBody>
      </p:sp>
      <p:pic>
        <p:nvPicPr>
          <p:cNvPr id="3074" name="Picture 2" descr="https://encrypted-tbn2.gstatic.com/images?q=tbn:ANd9GcTwI0eCbUMpvEM7yY6GW9ceC6lBzIRGCTtp5xfODqcOtSakfcxiS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908720"/>
            <a:ext cx="3312368" cy="339926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39552" y="4653136"/>
            <a:ext cx="8208912" cy="1384995"/>
          </a:xfrm>
          <a:prstGeom prst="rect">
            <a:avLst/>
          </a:prstGeom>
        </p:spPr>
        <p:txBody>
          <a:bodyPr wrap="square">
            <a:spAutoFit/>
          </a:bodyPr>
          <a:lstStyle/>
          <a:p>
            <a:pPr algn="ctr"/>
            <a:r>
              <a:rPr lang="es-CO" sz="2800" b="1" i="1" dirty="0">
                <a:solidFill>
                  <a:srgbClr val="FF0000"/>
                </a:solidFill>
              </a:rPr>
              <a:t>en el que se afirma que llevar una dieta rica en fibra podría reducir en un 22 por ciento el riesgo de morir de enfermedades cardíacas y respiratorias.</a:t>
            </a:r>
          </a:p>
        </p:txBody>
      </p:sp>
    </p:spTree>
    <p:extLst>
      <p:ext uri="{BB962C8B-B14F-4D97-AF65-F5344CB8AC3E}">
        <p14:creationId xmlns:p14="http://schemas.microsoft.com/office/powerpoint/2010/main" val="30275993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1152128"/>
          </a:xfrm>
        </p:spPr>
        <p:txBody>
          <a:bodyPr>
            <a:normAutofit fontScale="85000" lnSpcReduction="20000"/>
          </a:bodyPr>
          <a:lstStyle/>
          <a:p>
            <a:pPr marL="0" indent="0" algn="ctr">
              <a:buNone/>
            </a:pPr>
            <a:r>
              <a:rPr lang="es-CO" dirty="0"/>
              <a:t>Por todo lo anterior, la recomendación es clara: comer más granos integrales ricos en fibra para garantizar una vida más saludable y duradera. </a:t>
            </a:r>
            <a:endParaRPr lang="es-CO" dirty="0" smtClean="0"/>
          </a:p>
        </p:txBody>
      </p:sp>
      <p:sp>
        <p:nvSpPr>
          <p:cNvPr id="4" name="3 Rectángulo"/>
          <p:cNvSpPr/>
          <p:nvPr/>
        </p:nvSpPr>
        <p:spPr>
          <a:xfrm>
            <a:off x="323528" y="1772816"/>
            <a:ext cx="8496944" cy="4708981"/>
          </a:xfrm>
          <a:prstGeom prst="rect">
            <a:avLst/>
          </a:prstGeom>
          <a:blipFill>
            <a:blip r:embed="rId2"/>
            <a:tile tx="0" ty="0" sx="100000" sy="100000" flip="none" algn="tl"/>
          </a:blipFill>
        </p:spPr>
        <p:txBody>
          <a:bodyPr wrap="square">
            <a:spAutoFit/>
          </a:bodyPr>
          <a:lstStyle/>
          <a:p>
            <a:pPr algn="ctr"/>
            <a:r>
              <a:rPr lang="es-CO" sz="2400" dirty="0"/>
              <a:t>La Asociación Dietética Americana recomienda que la mitad de los granos que se consuman al día sean integrales, y que idealmente, todas las personas consuman al menos 3 porciones al día. </a:t>
            </a:r>
          </a:p>
          <a:p>
            <a:pPr algn="ctr"/>
            <a:endParaRPr lang="es-CO" sz="2800" b="1" i="1" dirty="0" smtClean="0"/>
          </a:p>
          <a:p>
            <a:pPr algn="ctr"/>
            <a:r>
              <a:rPr lang="es-CO" sz="2800" b="1" i="1" dirty="0" smtClean="0"/>
              <a:t>¿</a:t>
            </a:r>
            <a:r>
              <a:rPr lang="es-CO" sz="2800" b="1" i="1" dirty="0"/>
              <a:t>Sabes cómo calcular una porción? </a:t>
            </a:r>
          </a:p>
          <a:p>
            <a:pPr algn="ctr"/>
            <a:r>
              <a:rPr lang="es-CO" sz="2400" dirty="0" smtClean="0"/>
              <a:t>Una </a:t>
            </a:r>
            <a:r>
              <a:rPr lang="es-CO" sz="2400" dirty="0"/>
              <a:t>porción puede ser una rebanada de pan 100% </a:t>
            </a:r>
            <a:r>
              <a:rPr lang="es-CO" sz="2400" dirty="0" smtClean="0"/>
              <a:t>integral,</a:t>
            </a:r>
          </a:p>
          <a:p>
            <a:pPr algn="ctr"/>
            <a:r>
              <a:rPr lang="es-CO" sz="2400" dirty="0" smtClean="0"/>
              <a:t>una </a:t>
            </a:r>
            <a:r>
              <a:rPr lang="es-CO" sz="2400" dirty="0"/>
              <a:t>taza de cereal 100% integral o ½ taza de cereal caliente 100% integral, </a:t>
            </a:r>
            <a:r>
              <a:rPr lang="es-CO" sz="2400" dirty="0" smtClean="0"/>
              <a:t>pasta </a:t>
            </a:r>
            <a:r>
              <a:rPr lang="es-CO" sz="2400" dirty="0"/>
              <a:t>cocida, arroz u otro grano. </a:t>
            </a:r>
          </a:p>
          <a:p>
            <a:pPr algn="ctr"/>
            <a:endParaRPr lang="es-CO" sz="2400" b="1" dirty="0" smtClean="0"/>
          </a:p>
          <a:p>
            <a:pPr algn="ctr"/>
            <a:r>
              <a:rPr lang="es-CO" sz="2800" b="1" dirty="0" smtClean="0"/>
              <a:t>Las </a:t>
            </a:r>
            <a:r>
              <a:rPr lang="es-CO" sz="2800" b="1" dirty="0"/>
              <a:t>porciones también pueden calcularse por gramos: </a:t>
            </a:r>
            <a:endParaRPr lang="es-CO" sz="2800" b="1" dirty="0" smtClean="0"/>
          </a:p>
          <a:p>
            <a:r>
              <a:rPr lang="es-CO" sz="2400" dirty="0" smtClean="0"/>
              <a:t>16 </a:t>
            </a:r>
            <a:r>
              <a:rPr lang="es-CO" sz="2400" dirty="0"/>
              <a:t>gramos equivalen a una porción. Calcula que necesitas, idealmente, alrededor de 48 gramos de granos integrales al día.</a:t>
            </a:r>
          </a:p>
        </p:txBody>
      </p:sp>
    </p:spTree>
    <p:extLst>
      <p:ext uri="{BB962C8B-B14F-4D97-AF65-F5344CB8AC3E}">
        <p14:creationId xmlns:p14="http://schemas.microsoft.com/office/powerpoint/2010/main" val="252345906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heel(1)">
                                      <p:cBhvr>
                                        <p:cTn id="15" dur="2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barn(inVertical)">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wipe(down)">
                                      <p:cBhvr>
                                        <p:cTn id="25" dur="580">
                                          <p:stCondLst>
                                            <p:cond delay="0"/>
                                          </p:stCondLst>
                                        </p:cTn>
                                        <p:tgtEl>
                                          <p:spTgt spid="4">
                                            <p:txEl>
                                              <p:pRg st="3" end="3"/>
                                            </p:txEl>
                                          </p:spTgt>
                                        </p:tgtEl>
                                      </p:cBhvr>
                                    </p:animEffect>
                                    <p:anim calcmode="lin" valueType="num">
                                      <p:cBhvr>
                                        <p:cTn id="26" dur="1822"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xEl>
                                              <p:pRg st="3" end="3"/>
                                            </p:txEl>
                                          </p:spTgt>
                                        </p:tgtEl>
                                      </p:cBhvr>
                                      <p:to x="100000" y="60000"/>
                                    </p:animScale>
                                    <p:animScale>
                                      <p:cBhvr>
                                        <p:cTn id="32" dur="166" decel="50000">
                                          <p:stCondLst>
                                            <p:cond delay="676"/>
                                          </p:stCondLst>
                                        </p:cTn>
                                        <p:tgtEl>
                                          <p:spTgt spid="4">
                                            <p:txEl>
                                              <p:pRg st="3" end="3"/>
                                            </p:txEl>
                                          </p:spTgt>
                                        </p:tgtEl>
                                      </p:cBhvr>
                                      <p:to x="100000" y="100000"/>
                                    </p:animScale>
                                    <p:animScale>
                                      <p:cBhvr>
                                        <p:cTn id="33" dur="26">
                                          <p:stCondLst>
                                            <p:cond delay="1312"/>
                                          </p:stCondLst>
                                        </p:cTn>
                                        <p:tgtEl>
                                          <p:spTgt spid="4">
                                            <p:txEl>
                                              <p:pRg st="3" end="3"/>
                                            </p:txEl>
                                          </p:spTgt>
                                        </p:tgtEl>
                                      </p:cBhvr>
                                      <p:to x="100000" y="80000"/>
                                    </p:animScale>
                                    <p:animScale>
                                      <p:cBhvr>
                                        <p:cTn id="34" dur="166" decel="50000">
                                          <p:stCondLst>
                                            <p:cond delay="1338"/>
                                          </p:stCondLst>
                                        </p:cTn>
                                        <p:tgtEl>
                                          <p:spTgt spid="4">
                                            <p:txEl>
                                              <p:pRg st="3" end="3"/>
                                            </p:txEl>
                                          </p:spTgt>
                                        </p:tgtEl>
                                      </p:cBhvr>
                                      <p:to x="100000" y="100000"/>
                                    </p:animScale>
                                    <p:animScale>
                                      <p:cBhvr>
                                        <p:cTn id="35" dur="26">
                                          <p:stCondLst>
                                            <p:cond delay="1642"/>
                                          </p:stCondLst>
                                        </p:cTn>
                                        <p:tgtEl>
                                          <p:spTgt spid="4">
                                            <p:txEl>
                                              <p:pRg st="3" end="3"/>
                                            </p:txEl>
                                          </p:spTgt>
                                        </p:tgtEl>
                                      </p:cBhvr>
                                      <p:to x="100000" y="90000"/>
                                    </p:animScale>
                                    <p:animScale>
                                      <p:cBhvr>
                                        <p:cTn id="36" dur="166" decel="50000">
                                          <p:stCondLst>
                                            <p:cond delay="1668"/>
                                          </p:stCondLst>
                                        </p:cTn>
                                        <p:tgtEl>
                                          <p:spTgt spid="4">
                                            <p:txEl>
                                              <p:pRg st="3" end="3"/>
                                            </p:txEl>
                                          </p:spTgt>
                                        </p:tgtEl>
                                      </p:cBhvr>
                                      <p:to x="100000" y="100000"/>
                                    </p:animScale>
                                    <p:animScale>
                                      <p:cBhvr>
                                        <p:cTn id="37" dur="26">
                                          <p:stCondLst>
                                            <p:cond delay="1808"/>
                                          </p:stCondLst>
                                        </p:cTn>
                                        <p:tgtEl>
                                          <p:spTgt spid="4">
                                            <p:txEl>
                                              <p:pRg st="3" end="3"/>
                                            </p:txEl>
                                          </p:spTgt>
                                        </p:tgtEl>
                                      </p:cBhvr>
                                      <p:to x="100000" y="95000"/>
                                    </p:animScale>
                                    <p:animScale>
                                      <p:cBhvr>
                                        <p:cTn id="38" dur="166" decel="50000">
                                          <p:stCondLst>
                                            <p:cond delay="1834"/>
                                          </p:stCondLst>
                                        </p:cTn>
                                        <p:tgtEl>
                                          <p:spTgt spid="4">
                                            <p:txEl>
                                              <p:pRg st="3" end="3"/>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4">
                                            <p:txEl>
                                              <p:pRg st="4" end="4"/>
                                            </p:txEl>
                                          </p:spTgt>
                                        </p:tgtEl>
                                        <p:attrNameLst>
                                          <p:attrName>style.visibility</p:attrName>
                                        </p:attrNameLst>
                                      </p:cBhvr>
                                      <p:to>
                                        <p:strVal val="visible"/>
                                      </p:to>
                                    </p:set>
                                    <p:animEffect transition="in" filter="wipe(down)">
                                      <p:cBhvr>
                                        <p:cTn id="41" dur="580">
                                          <p:stCondLst>
                                            <p:cond delay="0"/>
                                          </p:stCondLst>
                                        </p:cTn>
                                        <p:tgtEl>
                                          <p:spTgt spid="4">
                                            <p:txEl>
                                              <p:pRg st="4" end="4"/>
                                            </p:txEl>
                                          </p:spTgt>
                                        </p:tgtEl>
                                      </p:cBhvr>
                                    </p:animEffect>
                                    <p:anim calcmode="lin" valueType="num">
                                      <p:cBhvr>
                                        <p:cTn id="42" dur="1822" tmFilter="0,0; 0.14,0.36; 0.43,0.73; 0.71,0.91; 1.0,1.0">
                                          <p:stCondLst>
                                            <p:cond delay="0"/>
                                          </p:stCondLst>
                                        </p:cTn>
                                        <p:tgtEl>
                                          <p:spTgt spid="4">
                                            <p:txEl>
                                              <p:pRg st="4" end="4"/>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4">
                                            <p:txEl>
                                              <p:pRg st="4" end="4"/>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4">
                                            <p:txEl>
                                              <p:pRg st="4" end="4"/>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4">
                                            <p:txEl>
                                              <p:pRg st="4" end="4"/>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4">
                                            <p:txEl>
                                              <p:pRg st="4" end="4"/>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4">
                                            <p:txEl>
                                              <p:pRg st="4" end="4"/>
                                            </p:txEl>
                                          </p:spTgt>
                                        </p:tgtEl>
                                      </p:cBhvr>
                                      <p:to x="100000" y="60000"/>
                                    </p:animScale>
                                    <p:animScale>
                                      <p:cBhvr>
                                        <p:cTn id="48" dur="166" decel="50000">
                                          <p:stCondLst>
                                            <p:cond delay="676"/>
                                          </p:stCondLst>
                                        </p:cTn>
                                        <p:tgtEl>
                                          <p:spTgt spid="4">
                                            <p:txEl>
                                              <p:pRg st="4" end="4"/>
                                            </p:txEl>
                                          </p:spTgt>
                                        </p:tgtEl>
                                      </p:cBhvr>
                                      <p:to x="100000" y="100000"/>
                                    </p:animScale>
                                    <p:animScale>
                                      <p:cBhvr>
                                        <p:cTn id="49" dur="26">
                                          <p:stCondLst>
                                            <p:cond delay="1312"/>
                                          </p:stCondLst>
                                        </p:cTn>
                                        <p:tgtEl>
                                          <p:spTgt spid="4">
                                            <p:txEl>
                                              <p:pRg st="4" end="4"/>
                                            </p:txEl>
                                          </p:spTgt>
                                        </p:tgtEl>
                                      </p:cBhvr>
                                      <p:to x="100000" y="80000"/>
                                    </p:animScale>
                                    <p:animScale>
                                      <p:cBhvr>
                                        <p:cTn id="50" dur="166" decel="50000">
                                          <p:stCondLst>
                                            <p:cond delay="1338"/>
                                          </p:stCondLst>
                                        </p:cTn>
                                        <p:tgtEl>
                                          <p:spTgt spid="4">
                                            <p:txEl>
                                              <p:pRg st="4" end="4"/>
                                            </p:txEl>
                                          </p:spTgt>
                                        </p:tgtEl>
                                      </p:cBhvr>
                                      <p:to x="100000" y="100000"/>
                                    </p:animScale>
                                    <p:animScale>
                                      <p:cBhvr>
                                        <p:cTn id="51" dur="26">
                                          <p:stCondLst>
                                            <p:cond delay="1642"/>
                                          </p:stCondLst>
                                        </p:cTn>
                                        <p:tgtEl>
                                          <p:spTgt spid="4">
                                            <p:txEl>
                                              <p:pRg st="4" end="4"/>
                                            </p:txEl>
                                          </p:spTgt>
                                        </p:tgtEl>
                                      </p:cBhvr>
                                      <p:to x="100000" y="90000"/>
                                    </p:animScale>
                                    <p:animScale>
                                      <p:cBhvr>
                                        <p:cTn id="52" dur="166" decel="50000">
                                          <p:stCondLst>
                                            <p:cond delay="1668"/>
                                          </p:stCondLst>
                                        </p:cTn>
                                        <p:tgtEl>
                                          <p:spTgt spid="4">
                                            <p:txEl>
                                              <p:pRg st="4" end="4"/>
                                            </p:txEl>
                                          </p:spTgt>
                                        </p:tgtEl>
                                      </p:cBhvr>
                                      <p:to x="100000" y="100000"/>
                                    </p:animScale>
                                    <p:animScale>
                                      <p:cBhvr>
                                        <p:cTn id="53" dur="26">
                                          <p:stCondLst>
                                            <p:cond delay="1808"/>
                                          </p:stCondLst>
                                        </p:cTn>
                                        <p:tgtEl>
                                          <p:spTgt spid="4">
                                            <p:txEl>
                                              <p:pRg st="4" end="4"/>
                                            </p:txEl>
                                          </p:spTgt>
                                        </p:tgtEl>
                                      </p:cBhvr>
                                      <p:to x="100000" y="95000"/>
                                    </p:animScale>
                                    <p:animScale>
                                      <p:cBhvr>
                                        <p:cTn id="54" dur="166" decel="50000">
                                          <p:stCondLst>
                                            <p:cond delay="1834"/>
                                          </p:stCondLst>
                                        </p:cTn>
                                        <p:tgtEl>
                                          <p:spTgt spid="4">
                                            <p:txEl>
                                              <p:pRg st="4" end="4"/>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4">
                                            <p:txEl>
                                              <p:pRg st="6" end="6"/>
                                            </p:txEl>
                                          </p:spTgt>
                                        </p:tgtEl>
                                        <p:attrNameLst>
                                          <p:attrName>style.visibility</p:attrName>
                                        </p:attrNameLst>
                                      </p:cBhvr>
                                      <p:to>
                                        <p:strVal val="visible"/>
                                      </p:to>
                                    </p:set>
                                    <p:animEffect transition="in" filter="wipe(down)">
                                      <p:cBhvr>
                                        <p:cTn id="57" dur="580">
                                          <p:stCondLst>
                                            <p:cond delay="0"/>
                                          </p:stCondLst>
                                        </p:cTn>
                                        <p:tgtEl>
                                          <p:spTgt spid="4">
                                            <p:txEl>
                                              <p:pRg st="6" end="6"/>
                                            </p:txEl>
                                          </p:spTgt>
                                        </p:tgtEl>
                                      </p:cBhvr>
                                    </p:animEffect>
                                    <p:anim calcmode="lin" valueType="num">
                                      <p:cBhvr>
                                        <p:cTn id="58" dur="1822" tmFilter="0,0; 0.14,0.36; 0.43,0.73; 0.71,0.91; 1.0,1.0">
                                          <p:stCondLst>
                                            <p:cond delay="0"/>
                                          </p:stCondLst>
                                        </p:cTn>
                                        <p:tgtEl>
                                          <p:spTgt spid="4">
                                            <p:txEl>
                                              <p:pRg st="6" end="6"/>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4">
                                            <p:txEl>
                                              <p:pRg st="6" end="6"/>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4">
                                            <p:txEl>
                                              <p:pRg st="6" end="6"/>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4">
                                            <p:txEl>
                                              <p:pRg st="6" end="6"/>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4">
                                            <p:txEl>
                                              <p:pRg st="6" end="6"/>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4">
                                            <p:txEl>
                                              <p:pRg st="6" end="6"/>
                                            </p:txEl>
                                          </p:spTgt>
                                        </p:tgtEl>
                                      </p:cBhvr>
                                      <p:to x="100000" y="60000"/>
                                    </p:animScale>
                                    <p:animScale>
                                      <p:cBhvr>
                                        <p:cTn id="64" dur="166" decel="50000">
                                          <p:stCondLst>
                                            <p:cond delay="676"/>
                                          </p:stCondLst>
                                        </p:cTn>
                                        <p:tgtEl>
                                          <p:spTgt spid="4">
                                            <p:txEl>
                                              <p:pRg st="6" end="6"/>
                                            </p:txEl>
                                          </p:spTgt>
                                        </p:tgtEl>
                                      </p:cBhvr>
                                      <p:to x="100000" y="100000"/>
                                    </p:animScale>
                                    <p:animScale>
                                      <p:cBhvr>
                                        <p:cTn id="65" dur="26">
                                          <p:stCondLst>
                                            <p:cond delay="1312"/>
                                          </p:stCondLst>
                                        </p:cTn>
                                        <p:tgtEl>
                                          <p:spTgt spid="4">
                                            <p:txEl>
                                              <p:pRg st="6" end="6"/>
                                            </p:txEl>
                                          </p:spTgt>
                                        </p:tgtEl>
                                      </p:cBhvr>
                                      <p:to x="100000" y="80000"/>
                                    </p:animScale>
                                    <p:animScale>
                                      <p:cBhvr>
                                        <p:cTn id="66" dur="166" decel="50000">
                                          <p:stCondLst>
                                            <p:cond delay="1338"/>
                                          </p:stCondLst>
                                        </p:cTn>
                                        <p:tgtEl>
                                          <p:spTgt spid="4">
                                            <p:txEl>
                                              <p:pRg st="6" end="6"/>
                                            </p:txEl>
                                          </p:spTgt>
                                        </p:tgtEl>
                                      </p:cBhvr>
                                      <p:to x="100000" y="100000"/>
                                    </p:animScale>
                                    <p:animScale>
                                      <p:cBhvr>
                                        <p:cTn id="67" dur="26">
                                          <p:stCondLst>
                                            <p:cond delay="1642"/>
                                          </p:stCondLst>
                                        </p:cTn>
                                        <p:tgtEl>
                                          <p:spTgt spid="4">
                                            <p:txEl>
                                              <p:pRg st="6" end="6"/>
                                            </p:txEl>
                                          </p:spTgt>
                                        </p:tgtEl>
                                      </p:cBhvr>
                                      <p:to x="100000" y="90000"/>
                                    </p:animScale>
                                    <p:animScale>
                                      <p:cBhvr>
                                        <p:cTn id="68" dur="166" decel="50000">
                                          <p:stCondLst>
                                            <p:cond delay="1668"/>
                                          </p:stCondLst>
                                        </p:cTn>
                                        <p:tgtEl>
                                          <p:spTgt spid="4">
                                            <p:txEl>
                                              <p:pRg st="6" end="6"/>
                                            </p:txEl>
                                          </p:spTgt>
                                        </p:tgtEl>
                                      </p:cBhvr>
                                      <p:to x="100000" y="100000"/>
                                    </p:animScale>
                                    <p:animScale>
                                      <p:cBhvr>
                                        <p:cTn id="69" dur="26">
                                          <p:stCondLst>
                                            <p:cond delay="1808"/>
                                          </p:stCondLst>
                                        </p:cTn>
                                        <p:tgtEl>
                                          <p:spTgt spid="4">
                                            <p:txEl>
                                              <p:pRg st="6" end="6"/>
                                            </p:txEl>
                                          </p:spTgt>
                                        </p:tgtEl>
                                      </p:cBhvr>
                                      <p:to x="100000" y="95000"/>
                                    </p:animScale>
                                    <p:animScale>
                                      <p:cBhvr>
                                        <p:cTn id="70" dur="166" decel="50000">
                                          <p:stCondLst>
                                            <p:cond delay="1834"/>
                                          </p:stCondLst>
                                        </p:cTn>
                                        <p:tgtEl>
                                          <p:spTgt spid="4">
                                            <p:txEl>
                                              <p:pRg st="6" end="6"/>
                                            </p:txEl>
                                          </p:spTgt>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4">
                                            <p:txEl>
                                              <p:pRg st="7" end="7"/>
                                            </p:txEl>
                                          </p:spTgt>
                                        </p:tgtEl>
                                        <p:attrNameLst>
                                          <p:attrName>style.visibility</p:attrName>
                                        </p:attrNameLst>
                                      </p:cBhvr>
                                      <p:to>
                                        <p:strVal val="visible"/>
                                      </p:to>
                                    </p:set>
                                    <p:animEffect transition="in" filter="wipe(down)">
                                      <p:cBhvr>
                                        <p:cTn id="73" dur="580">
                                          <p:stCondLst>
                                            <p:cond delay="0"/>
                                          </p:stCondLst>
                                        </p:cTn>
                                        <p:tgtEl>
                                          <p:spTgt spid="4">
                                            <p:txEl>
                                              <p:pRg st="7" end="7"/>
                                            </p:txEl>
                                          </p:spTgt>
                                        </p:tgtEl>
                                      </p:cBhvr>
                                    </p:animEffect>
                                    <p:anim calcmode="lin" valueType="num">
                                      <p:cBhvr>
                                        <p:cTn id="74" dur="1822" tmFilter="0,0; 0.14,0.36; 0.43,0.73; 0.71,0.91; 1.0,1.0">
                                          <p:stCondLst>
                                            <p:cond delay="0"/>
                                          </p:stCondLst>
                                        </p:cTn>
                                        <p:tgtEl>
                                          <p:spTgt spid="4">
                                            <p:txEl>
                                              <p:pRg st="7" end="7"/>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4">
                                            <p:txEl>
                                              <p:pRg st="7" end="7"/>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4">
                                            <p:txEl>
                                              <p:pRg st="7" end="7"/>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4">
                                            <p:txEl>
                                              <p:pRg st="7" end="7"/>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4">
                                            <p:txEl>
                                              <p:pRg st="7" end="7"/>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4">
                                            <p:txEl>
                                              <p:pRg st="7" end="7"/>
                                            </p:txEl>
                                          </p:spTgt>
                                        </p:tgtEl>
                                      </p:cBhvr>
                                      <p:to x="100000" y="60000"/>
                                    </p:animScale>
                                    <p:animScale>
                                      <p:cBhvr>
                                        <p:cTn id="80" dur="166" decel="50000">
                                          <p:stCondLst>
                                            <p:cond delay="676"/>
                                          </p:stCondLst>
                                        </p:cTn>
                                        <p:tgtEl>
                                          <p:spTgt spid="4">
                                            <p:txEl>
                                              <p:pRg st="7" end="7"/>
                                            </p:txEl>
                                          </p:spTgt>
                                        </p:tgtEl>
                                      </p:cBhvr>
                                      <p:to x="100000" y="100000"/>
                                    </p:animScale>
                                    <p:animScale>
                                      <p:cBhvr>
                                        <p:cTn id="81" dur="26">
                                          <p:stCondLst>
                                            <p:cond delay="1312"/>
                                          </p:stCondLst>
                                        </p:cTn>
                                        <p:tgtEl>
                                          <p:spTgt spid="4">
                                            <p:txEl>
                                              <p:pRg st="7" end="7"/>
                                            </p:txEl>
                                          </p:spTgt>
                                        </p:tgtEl>
                                      </p:cBhvr>
                                      <p:to x="100000" y="80000"/>
                                    </p:animScale>
                                    <p:animScale>
                                      <p:cBhvr>
                                        <p:cTn id="82" dur="166" decel="50000">
                                          <p:stCondLst>
                                            <p:cond delay="1338"/>
                                          </p:stCondLst>
                                        </p:cTn>
                                        <p:tgtEl>
                                          <p:spTgt spid="4">
                                            <p:txEl>
                                              <p:pRg st="7" end="7"/>
                                            </p:txEl>
                                          </p:spTgt>
                                        </p:tgtEl>
                                      </p:cBhvr>
                                      <p:to x="100000" y="100000"/>
                                    </p:animScale>
                                    <p:animScale>
                                      <p:cBhvr>
                                        <p:cTn id="83" dur="26">
                                          <p:stCondLst>
                                            <p:cond delay="1642"/>
                                          </p:stCondLst>
                                        </p:cTn>
                                        <p:tgtEl>
                                          <p:spTgt spid="4">
                                            <p:txEl>
                                              <p:pRg st="7" end="7"/>
                                            </p:txEl>
                                          </p:spTgt>
                                        </p:tgtEl>
                                      </p:cBhvr>
                                      <p:to x="100000" y="90000"/>
                                    </p:animScale>
                                    <p:animScale>
                                      <p:cBhvr>
                                        <p:cTn id="84" dur="166" decel="50000">
                                          <p:stCondLst>
                                            <p:cond delay="1668"/>
                                          </p:stCondLst>
                                        </p:cTn>
                                        <p:tgtEl>
                                          <p:spTgt spid="4">
                                            <p:txEl>
                                              <p:pRg st="7" end="7"/>
                                            </p:txEl>
                                          </p:spTgt>
                                        </p:tgtEl>
                                      </p:cBhvr>
                                      <p:to x="100000" y="100000"/>
                                    </p:animScale>
                                    <p:animScale>
                                      <p:cBhvr>
                                        <p:cTn id="85" dur="26">
                                          <p:stCondLst>
                                            <p:cond delay="1808"/>
                                          </p:stCondLst>
                                        </p:cTn>
                                        <p:tgtEl>
                                          <p:spTgt spid="4">
                                            <p:txEl>
                                              <p:pRg st="7" end="7"/>
                                            </p:txEl>
                                          </p:spTgt>
                                        </p:tgtEl>
                                      </p:cBhvr>
                                      <p:to x="100000" y="95000"/>
                                    </p:animScale>
                                    <p:animScale>
                                      <p:cBhvr>
                                        <p:cTn id="86" dur="166" decel="50000">
                                          <p:stCondLst>
                                            <p:cond delay="1834"/>
                                          </p:stCondLst>
                                        </p:cTn>
                                        <p:tgtEl>
                                          <p:spTgt spid="4">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4978896" cy="2088232"/>
          </a:xfrm>
        </p:spPr>
        <p:txBody>
          <a:bodyPr>
            <a:normAutofit fontScale="92500" lnSpcReduction="20000"/>
          </a:bodyPr>
          <a:lstStyle/>
          <a:p>
            <a:pPr marL="0" indent="0" algn="ctr">
              <a:buNone/>
            </a:pPr>
            <a:r>
              <a:rPr lang="es-CO" dirty="0"/>
              <a:t>Es importante que aprendas a leer las etiquetas para identificar los productos que están preparados con granos integrales</a:t>
            </a:r>
            <a:r>
              <a:rPr lang="es-CO" dirty="0" smtClean="0"/>
              <a:t>.</a:t>
            </a:r>
          </a:p>
        </p:txBody>
      </p:sp>
      <p:sp>
        <p:nvSpPr>
          <p:cNvPr id="4" name="AutoShape 2" descr="data:image/jpeg;base64,/9j/4AAQSkZJRgABAQAAAQABAAD/2wCEAAkGBhQSERUUExQUFRUWGBcXFxgYGBgYGBgYFBcXGBgXGBcXHCYgGholHBUXHy8gIycpLCwsFh4xNTAqNSYrLCkBCQoKDgwOGg8PGiwkHyQpLCwqKi8sLCwsLCwsLCwpKSwsLCwsLCwsLCwsLCwsLCwsLCwsLCwpLCksLCwsLCwsLP/AABEIAIwBZwMBIgACEQEDEQH/xAAbAAACAwEBAQAAAAAAAAAAAAAEBQIDBgEHAP/EAEAQAAECBAQCBwUGBQMFAQAAAAECEQADBCEFEjFBUWEGEyJxgZGhMkKxwdEHI1JikvAUM3Lh8RUWoiRDc4KyY//EABoBAAIDAQEAAAAAAAAAAAAAAAIDAQQFAAb/xAAuEQACAgEDAwIFBAMBAQAAAAABAgARAwQSITFBURMiBWFxofCBkbHBIzJS8RT/2gAMAwEAAhEDEQA/APTExJ4gDHQYGRJPHXitRj4K9P8AMdJkwYlEHjoMTOkibR0RFWhiURJnYjNmswFydB+9orqapMtLqPIDiToBFchfvMVKOpZgBwBU1vjEX2kgd4VKQ3MnU/vaJiKBMUdAPE/QRNJVy8z9ImROz6hKElSiABuYz1Z0wIPYl9nYqcP4QZ0mn5ZN29oc+N/SEYw8/wAKJi+z2zruhSQ2a2jpilnysDSy5gxqRbC+anV9OVgE5UiOyOms0i4SCdm077wCZIJGYSradn1Nw8Snyqcj2kpVyVbyip6z/wDUvjAn/ENR0unA9rKRyb5RNfTsuBl1ffhAOAUUmbOErrXBBIyvmdIJ9r96RppnQ5OqZhdmGZII2/C3CGp6ri1MTlGHG1MsXyemw3TF3+80kHKC/pFauik3ZchTafdJ9XDnziEjo3NQTmkyVg8E5Dr+RcEDnrrAI08Mw/pQVntJHNjp4EwwXjaAHLt3P8IR1PRdCm9qQo6ZlBSSRsMzK8iYS1FNU0pUQo5X9tJdHd38jEetlQczvRxZD7eJoZnTVIJHVlg9+Q3aDv8Ac8ltTfkYxlVj7oOdAJDuQWflBMmqpZoY50G3n5mBGoyeYxtMngzVy8XlLfKrSOzawJHB9P8AEZWmw3LOSpK8yA5PBuB5m0WV1ctRJcgcTb4wwag7bPWJbAu6geIxxfG2AQhTP7Ta/wBoz02pIDk6wGqrGbdSjpwPifpFc+vTdN+/nwEIYs5sxyqqChCRiShdwd4NosdmIYpFiNL/AAhPLmIADC4uXuY7Kq+wCDswHN+H70gRY5ElgrdZvsOxpM2xSQoa8IYBufnHnWB1pStnuT6xsJNXxMXsWQsOZRy49jUI1UocT5xwJB2hPV4oEDnC7/XppNiw4AN6vDDkAiwpmxSWjpXGcp+kihqiDZePy1cQfSJGVTIKGNc0RKoBRWg6EeEXJmwdwal+aOZorzR88TcipZmjmaKyqOFcdcGW5o+zRVmjuaJnSeaPog8fRMicBjuaKniK5rdw1jp0sK+14H4iPklj3/L9+kZyZ0k61YFOCsMRmSgre40cpQBzKj3RPqahVz1o/qnS0ekiWfjAb/EPb5mkCokDGSq6gyyM07Ks6J6+epR5M4YcywtF9NNqCM+YJQN1zXIbVxlWB+qI9X5Sds05NoGrMRTLS51YW79H+Q3jNq6RziiYqWUKQjWYbJ5tYZjya7xyg65JE6aiYQwKGBWzi6im4CyO5haFnLfAhDH3M0NChZ7arqO5slIPupGved+MGMN7n97bQop8XSsOVqHIoIHipIhjJqA1mI5KB+LQxCtcGC13zCgY68VCZ4RFU1td9PpByJnOmFa4QgBzdXBtr+sZ+UQQ6lkq0y9ouO82G/lDDpHNJnKY2DeiQPlCaXMCACo5Q3xjGzsWZpuaZQqrLqxmhNPIjSV4QqWhUpQV2Q7XYtoX3eM/UJ109IpFWU0ZtYcqkXDuh9SEVslRISly5PApUPnG6X0sJUrMhpSVLTnDnNlLC3NlaH3Y84wlYM+Ulip1pBABLhw+keqKlSZYIWtDpDkEhRAu2t9z5xaVcxx0poftM3WthbICRuNVx2/aUrxeSBYkkMWAL3IGpbQkA8IsPStCQxSonfQD1L+kU4j1apMwoKFdm7BiPoYyq1EJYFtYWuV8B48Svj0uPMO/XvD+k1T/ABapZCsiUBXZ1cqa722AHnAtLUTZYKUzQpJtlUks3kYSVdSv8RhZMqFk3UrzjjqGc2Zop8PAXaOkbYyt8zpANvZLpuRpAiQeN/gOXOOS6gdWBd8w+sWGeOAsLnYf3gxyIll2ErHeBgmWeardw1PmfSDaam62YmWm5J1N2G58ngPOJctIYu3OxO58Ye9HECRKmVU1wAMqeJDh27yw84sotkA9O8zHNkkdSaE06MOlJHsIsAHKQ9vCF9ZgdLMsqSnvAy//AC0IFYpMVNVNClFGZ0y0utORikEsrK1iq13YWeGtL0lQoJCgUqVlCrWClglIvfTlaFnXq5pQAB94LaLIgsc+a7RTiPRPI65Jzp/CR2h3Hfu174w+IUCfZSTLLlT83dm01j1LCsSTOGZAUEl9bXSW8ucJemuBoXLM0Mlabngrl331huP/ACJvT9YO4q2zIJ51S1C0zQSXA1PMRqp+NAJfN3eMZWWGLHiT5Q3wiuppgAUpOfgX8r6w0RZEgqvKy+Y/CPkzi/tQ5/0yUrTL4RBfR9/Ytxf6xJBnBhFvXr/E3y/vE01qh7+m+ukTqcJUgsoQNPSlKXI7geP0hRjOD0jBGMFIBKj8zDfAa2dPXlQSAPaUWIA5tvs0ZKip1zVgBJUpRypGmuvd3x6hhlMilldWi6gHWeKv3oIlSB7mNCLyVVAcxkaIcTFaqI7GMtiPSGbMIyFcsDYBiomwuCXHd8WY/ozhZlKzKDqWCXCrJ3JKWa5s79w1MNx6lcjbVHHmc+kONNztz4jRUhQ28opJhRjnTBLlElaSB7SgdeSSNue/xVScbI975wx8qqalYY2M1eeO54zp6VoT7YLcf7QxpMYlTPZWH4aH+8EuVT3kMhHWMusjkU5o+htxdTzyT0wqU++Ff1JSfVniVV0tmTABMQhSEnMsXAUGIAVcgpcgtpYPGdNUkaluZBHyi+nmkNMdOpQE6hY94HzbXa3NOTIAOI3FjJPMeHpwtV0S8oSOIAALDVQ4tYDxhdN6TTp6mE0oSXBUXA4dn2jbiCOUC11OlSSZRCU++D7SRuG3Fu+F4qVMyACnZRDDvSLcN2hSuGjjjK9prKLDpWTKJvXqIeylS3UAo9ohQIcbk3yh9L01MimABTkmEh1CWklCBazhzm/MovY6aRnsOqky5mbOSolnOxBBByiwAIB7gYJrEupSZYLl1JTp/Uh9HTf9JhbGj9YSqepmhoqNM1ZUiXMyJKcqR1a+1+YTFu2ltPKCZ9VUS/Zlsk6EBWYWuE9Wpi9/TV4xScRmGzpzJsWJU6QNcxOqdO4jhBVTPmKlS1KmzFsohuFkkH1P7EDX7xnz7fxNvhnSKnKAJsxaZiGBJmHMSBrcgjuaCZvSSnAdE0qLsxlkk+KUpJ8zHnSsQPV9s5kPoyLG/wCXVxBuGY0mVeWFX2sPLb0hgL1xFsEBNzd0XSpCyEpTMK79kJUCW1Z2+Jgynx0TDkKJqVGzLRYb3ULDxjJy+l6FMJqAAd1CxPelwD4CD52PygoFR2f2gSA3tIKgDx8to4Ow4uCVHUCWTqSbMWsJQpRJOge3h8YtPRiYMuYMkkam48Bcwnw6aqfMSiWsqvZT211faN5huHdUgO5VvxitjTeeZfzOcQABEDqMIQUbE8bv5xm63Akh2y+sbdUotoOfdAs+jSdhFrJ7pSRyveZ7ogpMmpDsApKkkswDsRfvAjSYnhKCpUxmSQ4UgO5LkqLPyuA2rwGqmA2gKdOm07zJRJTqqXqniVJSbPuRZ76FyQG0rtYQ1dg+5TI1lEpKSoELQBqCzDRixY68+4QDOpzkzaAwwXjEirlkJUiRPUcqSq0tZOqT+YtoQ7gMVR1NFNMoS15FZXDosXe/F9IqNoi3KdKmkmsCcPwb54mSq0jjC5cu7Ro6vCiDZKj3/wCIAVg6ybJA7/paEDT5AaImkNfhrrFkz3AOJPkNfWDKCnCpiUnR3buu5iybhikBOZQNiRZtWcW3Db/OJ4UGJU3Ic3iwBVCUHyh9zCO5BM2YJaH7Rb6nu3jZ4vhSDTpQVFKUZWYgAk9gZ3Gjqc6RiaTpEaVZVkSos13t4jeGlJ9pqSQmZIUHt2FBWvIgfGLmHZtIbqZmPvVgy9oevA8p7CxxZhvzl924aFtZLUhJzocENmsbH/8ARIca8tY0i006iziVMtZxLU+3Z0V6xGbQTGICkqe2dTpWl+LOFjdrCE5NEj9Pz+4/Hq+fd9+PvMVhVclFXKAKwD2EpYXBASGUmxSC5L+sWfaZi4TKTKCgM5JOuiGt5keUaf8A25IRNTNSkhSQwGY5XbLmY+828YHpR0eVU1ZUteVA7KEpuogb8EuX4nS0FhxHAm0nvB1WbHndWS+BzMbKq1KTuSzcSXtbzhngvQNakidUL6pBJOUfzG5vZPqe6NZg3R1EvKJSAMxYnVRG5KvowjW0/R4arUbu4Gl9rwzd4lYmZjDejKQjPJnKnJsyCQlQ5FQHLRhDmTImEeygAWbMos/INBU/okgJ+6UUHgPZO92u77xRSyZ+bIsHhnCmPgp76aRO5YB5jKZQomoyqTtrwPjGeqegxUsHMCH94kBI42F40cqVMlHKpRXwJZ+4tEKrEiCEgXMN9r9YALL0g6KKRQoFwFq1V7zDZI2hfiWJKm/doDJs5Htq0LM1hxeGs3qpwyzCQOSin/PjEp5paOSVqy5Ru4UpSuCTx1sG3feK+TTtkbrQlnFlx4xuIJb7QDDcG6tlKCQUjf2JY4nn/l94R4z0l6x5FItBll+tWFfeLL3HAJbhrpYapsZ6QrrVEKmolyAezJGa/NZSe0r05QDNw+WpLpypOxBDk90EAuIbUkM7ZTbw8yD+EjhZhFE0kGyS/cwgOVVzZQBUSsaW17mhhTYvm0VfgRceELIEiz2nJFSpNiMxOpgmVKSWIdBFhwc8HiMuoURdKW7r/GCU2usJSOFz84W1To0o8RWgMo5h+LfuPGPoSTcTd0hyRsGHxjsSuRgIBxgzIzK4oVlOdB3YAjvKH05gtygmXV5gWTKnJPtZdfFNlPzHnC+ZVJKky5oLOwUeyuW/AnUflPhFVRh2UkyyDq5TyPvJ/ZHrD3xrcZj1Dd+Y0kpSq8tSioapUXWANizdYBx9od0CzqVSnIu/uBRALd+vdAUyvUWzgTG3L5hwKZie0nxtyEGysVRMspRRM2zsCp9iR2V99jyMKKMORLSOj8EVA6iWoADIEOWOtotl1+ZBYstNweaTY+ggypruyZc1IyjQlTa6EE6ecJp+FzJYzynWkOyksogHZYS/0MSp3D3cSMibenIjOmliYOsQAlYupGl2clO2UgO219tCqIpmy5gTZJAU34Fy3Kk/0lClqB/IRtCfD6oypihmsWFjdKgxSpJ2Is3lD+lJWoTEACePalBgioTuqWNAst7PEW4Hm4/qKAIP8xTJqAmYsEAAMCk6EEC3cWcHxgrrkM6ASnkbp5Gxtz377QFilG8slN8qso1fI7oBHIH0I1BiGH0KpfaKiDwBbzaGBwFuNXR5M70o48+IxlzRYpIUCwKCNbWDPx3FxBNFQJWSsKaUklk+0UqDZgg2/F3HfgK6GiC3zEJQnk5J2ADa84KxCufsICkS7KCHJuwDnifrCy18mXl+FlWrdN10HoZKlKMtJaUWd7FRf+58RG2MuMn9nEvLR5mupaieJ0AjXdaCNDFrGPbMbVDblK+OJDqHgOcmCJ05oCmz4B4pZRNgSaqI1teE6wulibUKCUDKD7x0bjzivfNCP28WYrR0VVOqnTaWkXGqSFe1bjs3IRu0oASzX5QXQ0IlICRtqdydyYsVLHCLmJfTEVlynJXymdq5QfSBUSbxop1OngIFUgDQCFueZwMx/SSjUiUpTZhqdinn3adzcIEwKQBIStSrkEjk5trpZo2k2U7g3B9eUZTGKL+HZgerNkgXyn8LcOHdyitkHcSzie/aZSKSWpRUQVd54chDPBaKTKUZqkXB7LHQkHtMdYQHEwhIZKzq/YV8WjUdHKmVUSUhaWzA20U4JAvAKrdYzIyCAYzM6/spSTaxdRJvyPOCujsmrpz95OPUt/KWAtXgp3QPE90ajDsORJQyQATr9HivEZAWk8djzhisU6mV2KtwBOyajrRygaqwBCmuQeIb5iF1Pj8uWGWQMovvfew5xfL6VyyMygUpL5SWdTFrIDq1BvygG1C9WMcNJlqwphtDJ6sqB3uD8fWGCZl4TiaZ6HQ6FpOhFwRdlDgQx8YulzVi6wx33HgYR/8AWjcAxbYiOD1jQmBp0w8u+Ppc1/GIzDHO/cQAsqRVqUb6wFidIogrRfin5j6R2tJQxG9vpF0qpccxrHY8rLwTCZLFiBhAmSlKTcvdJsb6jnHm3SLCP+oKmLFnfja/w8o3+IIKSZiHdu0BuOPfGdrqjrElRAdN7bg7+vrFwZfUFiAq7TM1JpCLBvKCU4as7Jfjp4mCTVJHARFU9J98wEYSZSKFSXeaBx1MSlSvw51l9WCfWCZS5ZLAuTvq30guYrKgkBOXXmoix5CILSKlEpOcMewrTXsnk22u2sQrKaclYSoWU7LKgQBoGbws2/OFc+oM1X4Ek3vryB38IPQrr09S5EwMZRd3AGhfT9+Jql/WCzV0lcwplI94km6uPgNrR2AZtb1aS4eYmx4C7aRyGenB3GL0y8ycqimejTKrszB/SVa9zxXMkAKGQqQQ1lAggp0fQ6bj5wFJZJZQUQbdlQBHO4IPdB8qtkJTlmTJzbZkJUPJz5pymGOpHSBjYd4QqnlrH3oyq2WkN6psf0iKUYIly00EfmFvK3y8YslmUv8Ak1Ut/wAMwlH/ANuP+UdnSJ8oOqWoJ/EBnQfEP6GK53CXlGJodQ4ahX3ay3MK6xN9ikspPeCQeBhfXdH56SpVOrOEa9X7SW2UkDMk94iCMWb3B/UksPmBE5NVNUvPLzGaPZUD2mDMHSQfLyiASDDZCBwYGmcio7MzOmcBZWuY8Fanz9I4KhUvsTQ3j2VcFJUPZVYXBBsH0hlVYyFlq6lOYf8AcZUqZ35kpY+KfGDqaqp1Bk1dRk/BNEqenudf0EEeB0gKSTF03FOsBzF5lh1lkrUBoJidFH86WJ3Eclrfv+MRq8GlqWVU00FQuZSkKlkaaBXytFUwQtgB0m98Ma0YeIQAoaROZMzbMYGkVJfKddjHVqiJqUDzPUfs5xAmSpOyCnzUC4/4v4xsl1oA4eEed/ZTOYzx/wCMt+sfSHWO4oVTEplZ0KSZyLKSApSEghwqzOd72MNfKceGx17TyWq0pfVsg+t/pcc1NS5F9YWz6lt7fswJL6UplnLMSFKSk5ikkjOhAUoMzbqZiebPCLF+lClyBlGRQKVbKCkTA2ux2bvjF/yNTbjZ/Pp1+UnHocpIG3jzGs7G0jS57njS9EnXKM1XvEhPJKS3qX8hHndTjUszspQCkBQso+5cuNCTePU8CKRTysoASUJIbRlAK+ca+iYubbrK+sxHEosdYeUxHJFrhoqWqNFhM0QaemApggubMgGdNEV3jhIKgKulBSSnj6HYxyorwnUwF/HZgSAW4wkm+IQu7EzsvG5YcKLMWMbHBK6UZaUpUFGxB4AjS42v5x4/j2IJRUzU5gGWeO/a+cPOgGJZpq2UCAmwfQnf4wkAoN008mNXWwZ6yKl7QPiUsrlqCXcg6W9duD84opFlhz08IJz8C0U/ULdZVA2Gx2mXxCgl5RMlpGUMmYLjMFuUqYF+KdbqljjA9AsodCSk9khIIBSoqbjdlpGjgFTPDlBSmYtC9FBR1bsm6xqA4LLBu3aLQVMweUEhgFZbO50fNx2JccAY7Nj9Rdw/DNddSAu1rPj8/PtKOi9akZpZyIU9kpFwW7QJZn5OSGuTD6bLDaE94hXTzJYUgplMXUXdkJWTcsdy4PjDhVdkk5iQeGXc8Io+kHWr/uZmq5feB1iGRUMpSXsCR6wcJsJKks69D73PnB1JUuLxZFjgmQy2LEvqA6SP2+0LqWq+Pl3wwmbGFWIoEtXWDRWveIKyR9JCV0hk7RxGRxii6tZOiFvl5HdPc1x4xo01rjjaBcRkJnyVIJZ3YjZQuk+Bg0cBoJBEwyaIFxmO78YLp8OSW1PE8ucJKyoKJySbPZQ/MhgYdYOrOFMRm8BZRtc7RdaxJHS4bMnyKdBcPMI9kMdd1F7ck87xnf4tc5Zy5sg1YOO4DZ+UPsX6PdWOsnJWFGycyEZFb+6WOo0eK6JIKQhKkpDaeyCTtduMGo8dYktA6mYModLJG49kd5Hs+IGsJv8AUVIBCVBR2UNRdx9YNxMTpauyCkM17g8nFm1hEtJJuluYFvECLCrQii1y5KSty7k69/P98I+iuSSFZk/28eEcgrkS2ch4Aq6dxvDEmKpiXixUQIiVJiVLWzZJeUtcs/lUU+bG8GTpF4q/hzHQ4YjpUtX86WiZ+YDq5n6kBj4pMd/1qVq0wcihC/8AkFJPoIXLpjFRkGFHEh7Ry5nHeaJPT2ckZUzppT+FaUzEfpmlTeEclY3JmF5kiST+KWBLV+gkpP6RGbVSnaIJpVEsASTHHEtSFyMW6TWqMpbdXMlJI0zImS1DxSVJ9BEJtUkW9pX5b+PdCyVg5lsVkk8HLDlzhjLTa8U32jpzPUfD8GbGCW4v9ZyTPJULAD1gtQcQPSp1J00i9MzhCzNnGOOTN19lkrtT1EWZCX3d1FvL5QRiUtaaiflmKyqWoFLqAJISfdL+82kD/ZdVkLnp1TlQojdwVDTx+EbKdRl1mWoELOYpKiGUcr7KB9gap3I3h4xjJjozzmozejrH3dwB/Ews+pU4AKHDsohOawCXzTJbmzi+xgGpnMkD7piVHKBKazByydeEbSpw8n2pQPciRxSdRl2BGm8J6miDAdSbb9XKuX7TgzCLgbaRVbTKPEsJqsZ7D9xMfWzlKcZwE7sPa/SkfsR7N0QxATKOQSz9WlJ70DKfhHnM6mCGOUggvdSEjZgQhJcW47xvuhqEmjlAHTMH4stT+rxY0oCtQlH4nkV8QrzNESIFnzmgbFK8SEpUskJUcoIuHOjgXvAEmsTOQVoUF6sRo425QOs1hxn08Ytvn08zGXE23eRx5hE+pEKqhJXosCLqpK+rXpmSw/5XjN1U9eiC6mdTC3LWM8avLY9QCq+kaqg9I0NNKRdRKzz08oX12LglhpsBC/8Ah5szZXiQkel4lJoky7qIUeA0/vF++JIAvmeRY5VldTOUdTMV6FgPICHnQHEEonEHUs3hmBH/AC9IXYnh2afNPGYs+azFdHRmXMSsH2SD4bxZdkZCsvYtLnDBq4nvdBXZggWtbzLw0aMTgeKOhwH0sOcbOiRmGrjlr5axggHdUjPj2GLMdScoWj2kHMN3bY8jp4x8nEyUpnodQIBLkdpKibBmYoJKO5QOkNMRlpygBhruPr8Yw9RXKpFlGQKlrKigl2SVhlpLagjb+72kPVDG6ch1o9vypsVVEvJmZ0qAILZmN2JHiQe+PpNWJiWGbK59rcsA7HQbCM3gyV5COsOU7Q7p1ZeLNCVADXBzhRaqbg01gCNjC/B8R1Qp3QopfTQs8E1U9L6RmJVYEVkxIVY5Sx45Q7GB22DUjGLBBm9lVLwLicjNKWgalinv/doClVDiOzK0s0creYgrR4iunrW79/pFqav4woq52WcQLA9oeOvrFklZA+cGyxxAPMyHTxRRPSRoe142B8bRDBMU7QO8X/aAhwhXC3nGRppxSXBaNbEu/EJRLbWqel102ZUJSlc1aZadA5y6OyQ/tG/huISKIQWzlaT7ouW8LC/OFlNiq1JActex0D8vAQekzA1yHGxa25AcRABHBgmE1SFZAQJgckByzgNqALwNPopiSCsXI7lDvfQ8oeU9ZJQhNlqWAQ7qJfdy4HlCfE5ubtsByF28NBFhRK5PMY0n8OdLnfM+YfoLN4x9GSq686IcD1/xHILaJ1GGPETHHj54bFytSY4ExMx9AyZHLETJicSAjoSgsaEiilzFhDCmpkyxbU6n6QvmYslNkAvxIZ4uTXWB4xTyux+k9V8O0uLD7mNt9hDVF4ESrtFJ2+EWIngxXVD3hqPhFebLHjcJapY02ipaeEUomvF00dmIqjJ3bhYmu+zKtyVSxftS9RtlUnXzj1TrELFwk8xr5iPGvs8r8lWDxQoHzB+UewomIIcpD8Rb4RaxHip5X4oLzbh3AlE+mRxWO5UJ6yjl8Zh/9obTlcISViZqj2Ugc1EfAQvIZTxj5xXWUske4/8AUomNh0Lmg0oZgMywG0F9Pj5xjKzDLPNmv+VNh56xueiElCaSX1YZJzFueYu8Tpv94epr0/1maxnEDMnTZaprFE9CkhSsoCEDRBIYKcvflAE+YqXLIpDOWCZqlLSX7YUAHCU/hS4dgx3g3E8JVMqJ8xMoqCZqh2SQpwhP4XLXBulr63jPVUvKRdWbQulLuA/ul2cHZ4z9TgJcsT37zfwKjIoXwLHa68CHYhj1VmbtpKpaSB1ZPWKXlC0mzjVVg2nOExrFomz1JCgSlA7IJYkpz6ji94Jpz22E1ge0bzUg2e8JDOUR/MLDQArPgISuE1zUcuBV4CgfpX50jXDcYmBQRNKiVqUBmdwAHBvqNRDPrMxZNzx2HeYymESEfxCMzquX22LbvwjaJllQZKQlPkIvYwFWpja9AmUUOonnVYgiYu79pXxMDlcH44R183Lpm+j+sLll4ITfR/YK8CajorieUgWbSN/Q4hyF9G+kePUFWUKj0bo70qKUZCEKSbjMMzHdjt3GKmbFR3TM1OPdyBzNSFOL3ff/ABC3FsNTOllBJSdQRsRoYlJrX0JBfYMIJW6hqIQpo2OszSCpmcw2YqX2VruLEfOGU2qH4iYCxrDk+2Cc42G45/KFUrFgQGT+94YRu5ljaHG4RjPrbxi8UqslYVbHL8BDxVXCbG6brAVDUQ7EADzIIozR0OI21gs4haMlhVZ2RxhgqsLawBx0ZLqDzJYtUp7BIvcEjzipFZwMA1850HkQYHlT3EOCcRagkSnpSt5J7x8YyKVmNH0gm/dEd3xjMAxpaceyZucEPDqWc3dvDvBKpInIz/yyRmuzgbEj4xmkqgyknAEPtfyhjLBBsVNRjlaVKC0AJRoAHZtL8YFlqUo7m7erQGuoCizniPkPCGeCKCVvbdxZweI4iIuKqo4wrorTiaTMzKQBYqOUOQW4cD5R9BM6pIQVTD2X7IcaaBwODtHIG4PMxzxwmIx9FiBJZo+zRGOREKTeLqdLlv3aBnguiTYnuELymkMv/DkLalB85dUUwI0gJUu7Q1a0DzpLxn3U9q+MHkQZKWi1K3iKTsYkRAmSsFmoylxoYuK3RHahNoEkK1Rvt3QY5FyuT6bbex/mFdH6rq6hCtBmbzDR7HheLJUkAkPHisukOsa/DOkMtkpnIc6Zha/MiOLUbEzNRpWZLI6T0abVp4iE1diKB7484BRiFOz9W/eSfnFEzGZbdiVL8gYFmuZ6YaPQyirqgXYvG76BTf8Ao0kX7S3H/sdI8vxTGHF2A5D6Rv8A7L6lRpFE+yJqgk73CSX8TDtPw07WY6w/rNBVYSlSlLQUgrfMlQJDkAEgpIUkkJS99haAKunm9jOFTEhTqS8ua4GzzUpIBvuY0S2ULjxgOdTjZSh6/GLjDxM5NSw4PNeZkDJRLJJk2ZI7VOAdGWQZRLOdr94hAKeWnL2FWUXanF02YErIvrfnG6q6J/8AukeAhNU4aj3pqz3MIp5BLya09xM3InBKkulQlpVn+8ygkhKkgBKSbdq/cIKqMQXO9nso46Dw4wSulkouEOeKi/xhfV1maz6cNIVAfIcrbiJiMXm/eLADALU1/lC8qgrET96v+o/GBSIMTeXhROiZuLGD8LxTq2c+H7/doWKEcmCJKhhRgMT1npeGYqCAXh7Irc2seR4VjSpZY+zz2ja0GJAgF4zsuEoYh8YyCxNRUEXYAepjF49LMpYULJVfuJ+sPTiFtYTYwsLSUneOxdeYhEZTFyawHeKKqs7Jc2jO/wAYtBI1YtEZ9UtYYlhGgMPM4uD9YwwyqtDQVUZaSop0gn/UFDVoJ8dniSjiqaM8SrGS3GAk4iEi8L5sxS+MRFATBhFAoxZLsfYJyurjMPKB0yHgsUTReiU0M3hRSxa6V3NvFapBEdlqvDVUrlFMyiBiRlB6wX0DA2klIWFWdjt/naGFFWlCtHI0IAJA4sbGFKaVbskFXcCfhH09ZQGOUHg4Kh3tp4wQFyhlXaaMcYhjJKQ5e7gaAeEfRnZlS4AAY8Xd/DQRyDCxPEdJWk6Ky8lafqSPlE1SVAO1vxBin9Qt5wGEROWspLpUUniC3whvEVLnj54MwaWJ07JMAOb3h2VBtw3ZfvBivEqQS5y5YJISogEs9uLARJQgXO3c1BnhpSpZIHj5wsSjSHOSKWoPAE9D8Exguz+BX7/+ToEcIiQTHcsVKnqAYPMRFWVoNWiK1IgJMCnG0L5knMQ0NKiUGimnlCGKaEp5U9RtpnJMrmYJSY6Ex9khZNy2oCipA1ExGl09+kdl1yglgn1EXBNopKGMFulY6VLsQecVr1YeseufZGsikWCX+9VrzSiPLWj0n7KVfdzhtnSfNP8AYQ3Cx3CZ/wASwIunLDrxPQi21oFqJgGpgiKJoi83SeTES1mIJ2cnkHhROTOX7EvKOKrekaiYphYCEeI1KtHink+ccvyiWbhG82Y/JNhC6smJbKgAJHrB1Ub67QrqrCEiW8S88zE4gXmr/qPxgZounJ7av6lfEx1MuD6T0CCxKQiPjKgkSxFglCBLVHjEDxAJlO8XUGKrkFtU8DcQZ1Aj406eERvFUZzaS+VNGMZnSsL2QnkkZR5Qvq8ZcaxUcPln3RHP9PR+ERA9MG4o6XLXFfeLQx7zHTK5QyTSJGgETMoNDDk8Tl0fHuMVppiYtTRjeL5imDxCTOJ4R1sRICYlNd5JMkR0oiaoT1uIrBYECORGc8TtRqMWnW2EZKRA02oQnVQhOuYo6qJ8YiERaGn8mYuX4rf+i/vGisTRs5iBxZtEg97/AAEL8kdyQwYlEpZNdmfi6+kKqMXmrGUqIT+FPZT5C0BxPJHckMlLrOBMdiQTH0dOn//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4 Rectángulo"/>
          <p:cNvSpPr/>
          <p:nvPr/>
        </p:nvSpPr>
        <p:spPr>
          <a:xfrm>
            <a:off x="307974" y="2636912"/>
            <a:ext cx="8584505" cy="4031873"/>
          </a:xfrm>
          <a:prstGeom prst="rect">
            <a:avLst/>
          </a:prstGeom>
          <a:blipFill>
            <a:blip r:embed="rId2"/>
            <a:tile tx="0" ty="0" sx="100000" sy="100000" flip="none" algn="tl"/>
          </a:blipFill>
        </p:spPr>
        <p:txBody>
          <a:bodyPr wrap="square">
            <a:spAutoFit/>
          </a:bodyPr>
          <a:lstStyle/>
          <a:p>
            <a:pPr algn="ctr"/>
            <a:r>
              <a:rPr lang="es-CO" sz="3200" dirty="0"/>
              <a:t>Ten presente que los alimentos hechos solamente con salvado no están hechos con granos integrales. </a:t>
            </a:r>
            <a:endParaRPr lang="es-CO" sz="3200" dirty="0" smtClean="0"/>
          </a:p>
          <a:p>
            <a:pPr algn="ctr"/>
            <a:r>
              <a:rPr lang="es-CO" sz="3200" dirty="0" smtClean="0"/>
              <a:t>Si </a:t>
            </a:r>
            <a:r>
              <a:rPr lang="es-CO" sz="3200" dirty="0"/>
              <a:t>un alimento tiene un alto contenido de fibra, tampoco significa que sea un grano integral. </a:t>
            </a:r>
            <a:endParaRPr lang="es-CO" sz="3200" dirty="0" smtClean="0"/>
          </a:p>
          <a:p>
            <a:pPr algn="ctr"/>
            <a:endParaRPr lang="es-CO" sz="3200" dirty="0" smtClean="0"/>
          </a:p>
          <a:p>
            <a:pPr algn="ctr"/>
            <a:r>
              <a:rPr lang="es-CO" sz="3200" dirty="0" smtClean="0"/>
              <a:t>Revisa </a:t>
            </a:r>
            <a:r>
              <a:rPr lang="es-CO" sz="3200" dirty="0"/>
              <a:t>la lista de ingredientes: los granos integrales deben aparecer entre los primeros.</a:t>
            </a:r>
          </a:p>
        </p:txBody>
      </p:sp>
      <p:pic>
        <p:nvPicPr>
          <p:cNvPr id="4100" name="Picture 4" descr="http://panaderiapaola.com/wp-content/uploads/2011/06/empacad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60338"/>
            <a:ext cx="3563888" cy="2332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64096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04656"/>
          </a:xfrm>
          <a:blipFill>
            <a:blip r:embed="rId2"/>
            <a:tile tx="0" ty="0" sx="100000" sy="100000" flip="none" algn="tl"/>
          </a:blipFill>
        </p:spPr>
        <p:txBody>
          <a:bodyPr>
            <a:normAutofit fontScale="92500" lnSpcReduction="10000"/>
          </a:bodyPr>
          <a:lstStyle/>
          <a:p>
            <a:pPr marL="0" indent="0" algn="ctr">
              <a:buNone/>
            </a:pPr>
            <a:r>
              <a:rPr lang="es-CO" dirty="0"/>
              <a:t>Si en el paquete dice: grano integral (seguido del nombre del grano), trigo integral</a:t>
            </a:r>
            <a:r>
              <a:rPr lang="es-CO" dirty="0" smtClean="0"/>
              <a:t>, integral, </a:t>
            </a:r>
            <a:r>
              <a:rPr lang="es-CO" dirty="0"/>
              <a:t>integral molido, arroz salvaje, hojas de avena, avena  (instantánea o regular), entonces SI es INTEGRAL y estarás recibiendo todos los nutrientes del grano entero</a:t>
            </a:r>
            <a:r>
              <a:rPr lang="es-CO" dirty="0" smtClean="0"/>
              <a:t>.</a:t>
            </a:r>
          </a:p>
          <a:p>
            <a:endParaRPr lang="es-CO" dirty="0" smtClean="0"/>
          </a:p>
          <a:p>
            <a:pPr marL="0" indent="0" algn="ctr">
              <a:buNone/>
            </a:pPr>
            <a:r>
              <a:rPr lang="es-CO" dirty="0" smtClean="0"/>
              <a:t>Si </a:t>
            </a:r>
            <a:r>
              <a:rPr lang="es-CO" dirty="0"/>
              <a:t>el paquete dice: harina de trigo, semolina, harina orgánica, multigranos (puede describir varios granos integrales o varios granos refinados o una mezcla de ambos), entonces PUEDE que falten  partes de algunos de los granos que contiene y por tanto, no recibirás todos sus beneficios.</a:t>
            </a:r>
          </a:p>
          <a:p>
            <a:endParaRPr lang="es-CO" dirty="0"/>
          </a:p>
        </p:txBody>
      </p:sp>
    </p:spTree>
    <p:extLst>
      <p:ext uri="{BB962C8B-B14F-4D97-AF65-F5344CB8AC3E}">
        <p14:creationId xmlns:p14="http://schemas.microsoft.com/office/powerpoint/2010/main" val="259450571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7"/>
            <a:ext cx="8229600" cy="1584176"/>
          </a:xfrm>
        </p:spPr>
        <p:txBody>
          <a:bodyPr>
            <a:normAutofit/>
          </a:bodyPr>
          <a:lstStyle/>
          <a:p>
            <a:pPr marL="0" indent="0" algn="ctr">
              <a:buNone/>
            </a:pPr>
            <a:r>
              <a:rPr lang="es-CO" dirty="0"/>
              <a:t>Si el paquete dice: harina enriquecida, harina de maíz sin germen, germen de trigo o bran, entonces NO contiene granos integrales</a:t>
            </a:r>
            <a:r>
              <a:rPr lang="es-CO" dirty="0" smtClean="0"/>
              <a:t>.</a:t>
            </a:r>
            <a:endParaRPr lang="es-CO" dirty="0"/>
          </a:p>
        </p:txBody>
      </p:sp>
      <p:sp>
        <p:nvSpPr>
          <p:cNvPr id="4" name="3 Rectángulo"/>
          <p:cNvSpPr/>
          <p:nvPr/>
        </p:nvSpPr>
        <p:spPr>
          <a:xfrm>
            <a:off x="1907704" y="2703016"/>
            <a:ext cx="4572000" cy="4154984"/>
          </a:xfrm>
          <a:prstGeom prst="rect">
            <a:avLst/>
          </a:prstGeom>
        </p:spPr>
        <p:txBody>
          <a:bodyPr>
            <a:spAutoFit/>
          </a:bodyPr>
          <a:lstStyle/>
          <a:p>
            <a:pPr algn="ctr"/>
            <a:r>
              <a:rPr lang="es-CO" b="1" i="1" dirty="0">
                <a:solidFill>
                  <a:srgbClr val="FF0000"/>
                </a:solidFill>
              </a:rPr>
              <a:t>C</a:t>
            </a:r>
            <a:r>
              <a:rPr lang="es-CO" sz="2400" b="1" i="1" dirty="0" smtClean="0">
                <a:solidFill>
                  <a:srgbClr val="FF0000"/>
                </a:solidFill>
              </a:rPr>
              <a:t>onviértete </a:t>
            </a:r>
            <a:r>
              <a:rPr lang="es-CO" sz="2400" b="1" i="1" dirty="0">
                <a:solidFill>
                  <a:srgbClr val="FF0000"/>
                </a:solidFill>
              </a:rPr>
              <a:t>en un consumidor informado para que puedas proteger tu salud y la de tu familia. Lo mejor de todo es que el cambio puede ser muy sencillo. </a:t>
            </a:r>
            <a:r>
              <a:rPr lang="es-CO" sz="2400" b="1" i="1" u="sng" dirty="0">
                <a:solidFill>
                  <a:srgbClr val="FF0000"/>
                </a:solidFill>
              </a:rPr>
              <a:t>Para empezar, basta reemplazar el arroz y el pan blancos por sus equivalentes integrales, o agregar al desayuno un tazón de avena acompañado con fruta</a:t>
            </a:r>
            <a:r>
              <a:rPr lang="es-CO" sz="2400" b="1" i="1" dirty="0">
                <a:solidFill>
                  <a:srgbClr val="FF0000"/>
                </a:solidFill>
              </a:rPr>
              <a:t>.</a:t>
            </a:r>
          </a:p>
          <a:p>
            <a:pPr algn="ctr"/>
            <a:endParaRPr lang="es-CO" sz="2400" dirty="0"/>
          </a:p>
        </p:txBody>
      </p:sp>
    </p:spTree>
    <p:extLst>
      <p:ext uri="{BB962C8B-B14F-4D97-AF65-F5344CB8AC3E}">
        <p14:creationId xmlns:p14="http://schemas.microsoft.com/office/powerpoint/2010/main" val="15748590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lnSpcReduction="10000"/>
          </a:bodyPr>
          <a:lstStyle/>
          <a:p>
            <a:pPr marL="0" indent="0" algn="ctr">
              <a:buNone/>
            </a:pPr>
            <a:r>
              <a:rPr lang="es-CO" dirty="0" smtClean="0"/>
              <a:t>Por </a:t>
            </a:r>
            <a:r>
              <a:rPr lang="es-CO" dirty="0"/>
              <a:t>su puesto, posiblemente tengas que aprender a utilizar estos alimentos en tus comidas y acostumbrar el paladar a nuevos sabores. Pero si consideras todos los beneficios que puedes obtener, ¿no crees que vale la pena el esfuerzo?</a:t>
            </a:r>
          </a:p>
          <a:p>
            <a:endParaRPr lang="es-CO" dirty="0" smtClean="0"/>
          </a:p>
          <a:p>
            <a:pPr marL="0" indent="0" algn="ctr">
              <a:buNone/>
            </a:pPr>
            <a:r>
              <a:rPr lang="es-CO" b="1" dirty="0" smtClean="0"/>
              <a:t>¡</a:t>
            </a:r>
            <a:r>
              <a:rPr lang="es-CO" b="1" dirty="0"/>
              <a:t>Anímate! Nutre tu cocina con nuevos y saludables ingredientes, y deja volar tu imaginación en busca de nuevas y sabrosas </a:t>
            </a:r>
            <a:r>
              <a:rPr lang="es-CO" b="1" dirty="0" smtClean="0"/>
              <a:t>combinaciones, y veras en poco tiempo los resultados.</a:t>
            </a:r>
          </a:p>
          <a:p>
            <a:pPr marL="0" indent="0" algn="ctr">
              <a:buNone/>
            </a:pPr>
            <a:r>
              <a:rPr lang="es-CO" b="1" dirty="0" smtClean="0"/>
              <a:t>Que Dios te bendiga. Amen</a:t>
            </a:r>
            <a:endParaRPr lang="es-CO" b="1" dirty="0"/>
          </a:p>
          <a:p>
            <a:endParaRPr lang="es-CO" dirty="0"/>
          </a:p>
        </p:txBody>
      </p:sp>
    </p:spTree>
    <p:extLst>
      <p:ext uri="{BB962C8B-B14F-4D97-AF65-F5344CB8AC3E}">
        <p14:creationId xmlns:p14="http://schemas.microsoft.com/office/powerpoint/2010/main" val="23051383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1083</Words>
  <Application>Microsoft Office PowerPoint</Application>
  <PresentationFormat>Presentación en pantalla (4:3)</PresentationFormat>
  <Paragraphs>61</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ALIMENTOS QUE CURAN</vt:lpstr>
      <vt:lpstr>Presentación de PowerPoint</vt:lpstr>
      <vt:lpstr>Granos integrales en el desayuno previenen insuficiencia cardiaca</vt:lpstr>
      <vt:lpstr>Presentación de PowerPoint</vt:lpstr>
      <vt:lpstr>Presentación de PowerPoint</vt:lpstr>
      <vt:lpstr>Presentación de PowerPoint</vt:lpstr>
      <vt:lpstr>Presentación de PowerPoint</vt:lpstr>
      <vt:lpstr>¿Sabes qué es un grano integral?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ALIMENTOS QUE CURAN</dc:title>
  <dc:creator>FAMILIA FIERRO CH</dc:creator>
  <cp:lastModifiedBy>FAMILIA FIERRO CH</cp:lastModifiedBy>
  <cp:revision>1</cp:revision>
  <dcterms:created xsi:type="dcterms:W3CDTF">2013-11-05T22:26:15Z</dcterms:created>
  <dcterms:modified xsi:type="dcterms:W3CDTF">2013-11-05T22:26:34Z</dcterms:modified>
</cp:coreProperties>
</file>