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164"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CO"/>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CO"/>
          </a:p>
        </p:txBody>
      </p:sp>
      <p:sp>
        <p:nvSpPr>
          <p:cNvPr id="4" name="3 Marcador de fecha"/>
          <p:cNvSpPr>
            <a:spLocks noGrp="1"/>
          </p:cNvSpPr>
          <p:nvPr>
            <p:ph type="dt" sz="half" idx="10"/>
          </p:nvPr>
        </p:nvSpPr>
        <p:spPr/>
        <p:txBody>
          <a:bodyPr/>
          <a:lstStyle/>
          <a:p>
            <a:fld id="{9DA437AA-C2E6-41CA-A604-7BC84BAFCF2B}" type="datetimeFigureOut">
              <a:rPr lang="es-CO" smtClean="0"/>
              <a:t>05/11/2013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BC2A3A84-6C20-4E62-814B-6D700C72D7C9}" type="slidenum">
              <a:rPr lang="es-CO" smtClean="0"/>
              <a:t>‹Nº›</a:t>
            </a:fld>
            <a:endParaRPr lang="es-CO"/>
          </a:p>
        </p:txBody>
      </p:sp>
    </p:spTree>
    <p:extLst>
      <p:ext uri="{BB962C8B-B14F-4D97-AF65-F5344CB8AC3E}">
        <p14:creationId xmlns:p14="http://schemas.microsoft.com/office/powerpoint/2010/main" val="38222722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9DA437AA-C2E6-41CA-A604-7BC84BAFCF2B}" type="datetimeFigureOut">
              <a:rPr lang="es-CO" smtClean="0"/>
              <a:t>05/11/2013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BC2A3A84-6C20-4E62-814B-6D700C72D7C9}" type="slidenum">
              <a:rPr lang="es-CO" smtClean="0"/>
              <a:t>‹Nº›</a:t>
            </a:fld>
            <a:endParaRPr lang="es-CO"/>
          </a:p>
        </p:txBody>
      </p:sp>
    </p:spTree>
    <p:extLst>
      <p:ext uri="{BB962C8B-B14F-4D97-AF65-F5344CB8AC3E}">
        <p14:creationId xmlns:p14="http://schemas.microsoft.com/office/powerpoint/2010/main" val="30352399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9DA437AA-C2E6-41CA-A604-7BC84BAFCF2B}" type="datetimeFigureOut">
              <a:rPr lang="es-CO" smtClean="0"/>
              <a:t>05/11/2013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BC2A3A84-6C20-4E62-814B-6D700C72D7C9}" type="slidenum">
              <a:rPr lang="es-CO" smtClean="0"/>
              <a:t>‹Nº›</a:t>
            </a:fld>
            <a:endParaRPr lang="es-CO"/>
          </a:p>
        </p:txBody>
      </p:sp>
    </p:spTree>
    <p:extLst>
      <p:ext uri="{BB962C8B-B14F-4D97-AF65-F5344CB8AC3E}">
        <p14:creationId xmlns:p14="http://schemas.microsoft.com/office/powerpoint/2010/main" val="27093532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fecha"/>
          <p:cNvSpPr>
            <a:spLocks noGrp="1"/>
          </p:cNvSpPr>
          <p:nvPr>
            <p:ph type="dt" sz="half" idx="10"/>
          </p:nvPr>
        </p:nvSpPr>
        <p:spPr/>
        <p:txBody>
          <a:bodyPr/>
          <a:lstStyle/>
          <a:p>
            <a:fld id="{9DA437AA-C2E6-41CA-A604-7BC84BAFCF2B}" type="datetimeFigureOut">
              <a:rPr lang="es-CO" smtClean="0"/>
              <a:t>05/11/2013</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BC2A3A84-6C20-4E62-814B-6D700C72D7C9}" type="slidenum">
              <a:rPr lang="es-CO" smtClean="0"/>
              <a:t>‹Nº›</a:t>
            </a:fld>
            <a:endParaRPr lang="es-CO"/>
          </a:p>
        </p:txBody>
      </p:sp>
    </p:spTree>
    <p:extLst>
      <p:ext uri="{BB962C8B-B14F-4D97-AF65-F5344CB8AC3E}">
        <p14:creationId xmlns:p14="http://schemas.microsoft.com/office/powerpoint/2010/main" val="34471756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6 Marcador de fecha"/>
          <p:cNvSpPr>
            <a:spLocks noGrp="1"/>
          </p:cNvSpPr>
          <p:nvPr>
            <p:ph type="dt" sz="half" idx="10"/>
          </p:nvPr>
        </p:nvSpPr>
        <p:spPr/>
        <p:txBody>
          <a:bodyPr/>
          <a:lstStyle/>
          <a:p>
            <a:fld id="{9DA437AA-C2E6-41CA-A604-7BC84BAFCF2B}" type="datetimeFigureOut">
              <a:rPr lang="es-CO" smtClean="0"/>
              <a:t>05/11/2013</a:t>
            </a:fld>
            <a:endParaRPr lang="es-CO"/>
          </a:p>
        </p:txBody>
      </p:sp>
      <p:sp>
        <p:nvSpPr>
          <p:cNvPr id="8" name="7 Marcador de pie de página"/>
          <p:cNvSpPr>
            <a:spLocks noGrp="1"/>
          </p:cNvSpPr>
          <p:nvPr>
            <p:ph type="ftr" sz="quarter" idx="11"/>
          </p:nvPr>
        </p:nvSpPr>
        <p:spPr/>
        <p:txBody>
          <a:bodyPr/>
          <a:lstStyle/>
          <a:p>
            <a:endParaRPr lang="es-CO"/>
          </a:p>
        </p:txBody>
      </p:sp>
      <p:sp>
        <p:nvSpPr>
          <p:cNvPr id="9" name="8 Marcador de número de diapositiva"/>
          <p:cNvSpPr>
            <a:spLocks noGrp="1"/>
          </p:cNvSpPr>
          <p:nvPr>
            <p:ph type="sldNum" sz="quarter" idx="12"/>
          </p:nvPr>
        </p:nvSpPr>
        <p:spPr/>
        <p:txBody>
          <a:bodyPr/>
          <a:lstStyle/>
          <a:p>
            <a:fld id="{BC2A3A84-6C20-4E62-814B-6D700C72D7C9}" type="slidenum">
              <a:rPr lang="es-CO" smtClean="0"/>
              <a:t>‹Nº›</a:t>
            </a:fld>
            <a:endParaRPr lang="es-CO"/>
          </a:p>
        </p:txBody>
      </p:sp>
    </p:spTree>
    <p:extLst>
      <p:ext uri="{BB962C8B-B14F-4D97-AF65-F5344CB8AC3E}">
        <p14:creationId xmlns:p14="http://schemas.microsoft.com/office/powerpoint/2010/main" val="11974411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fecha"/>
          <p:cNvSpPr>
            <a:spLocks noGrp="1"/>
          </p:cNvSpPr>
          <p:nvPr>
            <p:ph type="dt" sz="half" idx="10"/>
          </p:nvPr>
        </p:nvSpPr>
        <p:spPr/>
        <p:txBody>
          <a:bodyPr/>
          <a:lstStyle/>
          <a:p>
            <a:fld id="{9DA437AA-C2E6-41CA-A604-7BC84BAFCF2B}" type="datetimeFigureOut">
              <a:rPr lang="es-CO" smtClean="0"/>
              <a:t>05/11/2013</a:t>
            </a:fld>
            <a:endParaRPr lang="es-CO"/>
          </a:p>
        </p:txBody>
      </p:sp>
      <p:sp>
        <p:nvSpPr>
          <p:cNvPr id="4" name="3 Marcador de pie de página"/>
          <p:cNvSpPr>
            <a:spLocks noGrp="1"/>
          </p:cNvSpPr>
          <p:nvPr>
            <p:ph type="ftr" sz="quarter" idx="11"/>
          </p:nvPr>
        </p:nvSpPr>
        <p:spPr/>
        <p:txBody>
          <a:bodyPr/>
          <a:lstStyle/>
          <a:p>
            <a:endParaRPr lang="es-CO"/>
          </a:p>
        </p:txBody>
      </p:sp>
      <p:sp>
        <p:nvSpPr>
          <p:cNvPr id="5" name="4 Marcador de número de diapositiva"/>
          <p:cNvSpPr>
            <a:spLocks noGrp="1"/>
          </p:cNvSpPr>
          <p:nvPr>
            <p:ph type="sldNum" sz="quarter" idx="12"/>
          </p:nvPr>
        </p:nvSpPr>
        <p:spPr/>
        <p:txBody>
          <a:bodyPr/>
          <a:lstStyle/>
          <a:p>
            <a:fld id="{BC2A3A84-6C20-4E62-814B-6D700C72D7C9}" type="slidenum">
              <a:rPr lang="es-CO" smtClean="0"/>
              <a:t>‹Nº›</a:t>
            </a:fld>
            <a:endParaRPr lang="es-CO"/>
          </a:p>
        </p:txBody>
      </p:sp>
    </p:spTree>
    <p:extLst>
      <p:ext uri="{BB962C8B-B14F-4D97-AF65-F5344CB8AC3E}">
        <p14:creationId xmlns:p14="http://schemas.microsoft.com/office/powerpoint/2010/main" val="39421506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9DA437AA-C2E6-41CA-A604-7BC84BAFCF2B}" type="datetimeFigureOut">
              <a:rPr lang="es-CO" smtClean="0"/>
              <a:t>05/11/2013</a:t>
            </a:fld>
            <a:endParaRPr lang="es-CO"/>
          </a:p>
        </p:txBody>
      </p:sp>
      <p:sp>
        <p:nvSpPr>
          <p:cNvPr id="3" name="2 Marcador de pie de página"/>
          <p:cNvSpPr>
            <a:spLocks noGrp="1"/>
          </p:cNvSpPr>
          <p:nvPr>
            <p:ph type="ftr" sz="quarter" idx="11"/>
          </p:nvPr>
        </p:nvSpPr>
        <p:spPr/>
        <p:txBody>
          <a:bodyPr/>
          <a:lstStyle/>
          <a:p>
            <a:endParaRPr lang="es-CO"/>
          </a:p>
        </p:txBody>
      </p:sp>
      <p:sp>
        <p:nvSpPr>
          <p:cNvPr id="4" name="3 Marcador de número de diapositiva"/>
          <p:cNvSpPr>
            <a:spLocks noGrp="1"/>
          </p:cNvSpPr>
          <p:nvPr>
            <p:ph type="sldNum" sz="quarter" idx="12"/>
          </p:nvPr>
        </p:nvSpPr>
        <p:spPr/>
        <p:txBody>
          <a:bodyPr/>
          <a:lstStyle/>
          <a:p>
            <a:fld id="{BC2A3A84-6C20-4E62-814B-6D700C72D7C9}" type="slidenum">
              <a:rPr lang="es-CO" smtClean="0"/>
              <a:t>‹Nº›</a:t>
            </a:fld>
            <a:endParaRPr lang="es-CO"/>
          </a:p>
        </p:txBody>
      </p:sp>
    </p:spTree>
    <p:extLst>
      <p:ext uri="{BB962C8B-B14F-4D97-AF65-F5344CB8AC3E}">
        <p14:creationId xmlns:p14="http://schemas.microsoft.com/office/powerpoint/2010/main" val="38334586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CO"/>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9DA437AA-C2E6-41CA-A604-7BC84BAFCF2B}" type="datetimeFigureOut">
              <a:rPr lang="es-CO" smtClean="0"/>
              <a:t>05/11/2013</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BC2A3A84-6C20-4E62-814B-6D700C72D7C9}" type="slidenum">
              <a:rPr lang="es-CO" smtClean="0"/>
              <a:t>‹Nº›</a:t>
            </a:fld>
            <a:endParaRPr lang="es-CO"/>
          </a:p>
        </p:txBody>
      </p:sp>
    </p:spTree>
    <p:extLst>
      <p:ext uri="{BB962C8B-B14F-4D97-AF65-F5344CB8AC3E}">
        <p14:creationId xmlns:p14="http://schemas.microsoft.com/office/powerpoint/2010/main" val="16371704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CO"/>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9DA437AA-C2E6-41CA-A604-7BC84BAFCF2B}" type="datetimeFigureOut">
              <a:rPr lang="es-CO" smtClean="0"/>
              <a:t>05/11/2013</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BC2A3A84-6C20-4E62-814B-6D700C72D7C9}" type="slidenum">
              <a:rPr lang="es-CO" smtClean="0"/>
              <a:t>‹Nº›</a:t>
            </a:fld>
            <a:endParaRPr lang="es-CO"/>
          </a:p>
        </p:txBody>
      </p:sp>
    </p:spTree>
    <p:extLst>
      <p:ext uri="{BB962C8B-B14F-4D97-AF65-F5344CB8AC3E}">
        <p14:creationId xmlns:p14="http://schemas.microsoft.com/office/powerpoint/2010/main" val="14573244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9DA437AA-C2E6-41CA-A604-7BC84BAFCF2B}" type="datetimeFigureOut">
              <a:rPr lang="es-CO" smtClean="0"/>
              <a:t>05/11/2013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BC2A3A84-6C20-4E62-814B-6D700C72D7C9}" type="slidenum">
              <a:rPr lang="es-CO" smtClean="0"/>
              <a:t>‹Nº›</a:t>
            </a:fld>
            <a:endParaRPr lang="es-CO"/>
          </a:p>
        </p:txBody>
      </p:sp>
    </p:spTree>
    <p:extLst>
      <p:ext uri="{BB962C8B-B14F-4D97-AF65-F5344CB8AC3E}">
        <p14:creationId xmlns:p14="http://schemas.microsoft.com/office/powerpoint/2010/main" val="35340575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9DA437AA-C2E6-41CA-A604-7BC84BAFCF2B}" type="datetimeFigureOut">
              <a:rPr lang="es-CO" smtClean="0"/>
              <a:t>05/11/2013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BC2A3A84-6C20-4E62-814B-6D700C72D7C9}" type="slidenum">
              <a:rPr lang="es-CO" smtClean="0"/>
              <a:t>‹Nº›</a:t>
            </a:fld>
            <a:endParaRPr lang="es-CO"/>
          </a:p>
        </p:txBody>
      </p:sp>
    </p:spTree>
    <p:extLst>
      <p:ext uri="{BB962C8B-B14F-4D97-AF65-F5344CB8AC3E}">
        <p14:creationId xmlns:p14="http://schemas.microsoft.com/office/powerpoint/2010/main" val="7455642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A437AA-C2E6-41CA-A604-7BC84BAFCF2B}" type="datetimeFigureOut">
              <a:rPr lang="es-CO" smtClean="0"/>
              <a:t>05/11/2013</a:t>
            </a:fld>
            <a:endParaRPr lang="es-CO"/>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2A3A84-6C20-4E62-814B-6D700C72D7C9}" type="slidenum">
              <a:rPr lang="es-CO" smtClean="0"/>
              <a:t>‹Nº›</a:t>
            </a:fld>
            <a:endParaRPr lang="es-CO"/>
          </a:p>
        </p:txBody>
      </p:sp>
    </p:spTree>
    <p:extLst>
      <p:ext uri="{BB962C8B-B14F-4D97-AF65-F5344CB8AC3E}">
        <p14:creationId xmlns:p14="http://schemas.microsoft.com/office/powerpoint/2010/main" val="31086432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494204" y="493986"/>
            <a:ext cx="8038235" cy="1451693"/>
          </a:xfrm>
          <a:blipFill>
            <a:blip r:embed="rId2"/>
            <a:tile tx="0" ty="0" sx="100000" sy="100000" flip="none" algn="tl"/>
          </a:blipFill>
        </p:spPr>
        <p:txBody>
          <a:bodyPr>
            <a:normAutofit/>
          </a:bodyPr>
          <a:lstStyle/>
          <a:p>
            <a:r>
              <a:rPr lang="es-CO" sz="6000" dirty="0" smtClean="0"/>
              <a:t>ALIMENTOS</a:t>
            </a:r>
            <a:r>
              <a:rPr lang="es-CO" dirty="0" smtClean="0"/>
              <a:t> </a:t>
            </a:r>
            <a:r>
              <a:rPr lang="es-CO" sz="6000" dirty="0" smtClean="0"/>
              <a:t>QUE CURAN</a:t>
            </a:r>
            <a:endParaRPr lang="es-CO" dirty="0"/>
          </a:p>
        </p:txBody>
      </p:sp>
      <p:sp>
        <p:nvSpPr>
          <p:cNvPr id="3" name="2 Subtítulo"/>
          <p:cNvSpPr>
            <a:spLocks noGrp="1"/>
          </p:cNvSpPr>
          <p:nvPr>
            <p:ph type="subTitle" idx="1"/>
          </p:nvPr>
        </p:nvSpPr>
        <p:spPr>
          <a:xfrm>
            <a:off x="1284514" y="5445224"/>
            <a:ext cx="6400800" cy="1255982"/>
          </a:xfrm>
        </p:spPr>
        <p:txBody>
          <a:bodyPr>
            <a:normAutofit/>
          </a:bodyPr>
          <a:lstStyle/>
          <a:p>
            <a:r>
              <a:rPr lang="es-CO" sz="4800" b="1" dirty="0" smtClean="0"/>
              <a:t>Espárragos</a:t>
            </a:r>
            <a:r>
              <a:rPr lang="es-CO" sz="4800" b="1" dirty="0" smtClean="0">
                <a:latin typeface="Bauhaus 93" pitchFamily="82" charset="0"/>
              </a:rPr>
              <a:t> </a:t>
            </a:r>
            <a:endParaRPr lang="es-CO" sz="4800" b="1" dirty="0">
              <a:latin typeface="Bauhaus 93" pitchFamily="82" charset="0"/>
            </a:endParaRPr>
          </a:p>
        </p:txBody>
      </p:sp>
      <p:sp>
        <p:nvSpPr>
          <p:cNvPr id="4" name="AutoShape 2" descr="data:image/jpeg;base64,/9j/4AAQSkZJRgABAQAAAQABAAD/2wCEAAkGBxQTEhUUExQUFhQXGBsbGBgYGBocHBwdHR8fHh8gHCAfHyggHiAlHCEgITIhJSkrLi4vIh8zODMsNygtLisBCgoKDg0OGxAQGzQlICYwLS4sLC8sNCwvLDQsNCwsLC8sNCwsLywrLCw0LywsMC8sLDQsNCwwLCwsLCwsLCwsLP/AABEIAJgA8gMBIgACEQEDEQH/xAAbAAACAgMBAAAAAAAAAAAAAAAEBQMGAAIHAf/EAD8QAAIBAgQEBAMHAwIEBwEAAAECEQMhAAQSMQUiQVETYXGBBjKRFCNCUmKhscHR8AfhFjND8RU0coKiwtJT/8QAGgEAAgMBAQAAAAAAAAAAAAAAAgQBAwUABv/EADMRAAEDAgQCCQQDAAMBAAAAAAEAAhEDIQQSMfBBURMiYXGBkaGx0QUyUvEUweEjJJIV/9oADAMBAAIRAxEAPwDr32kAXtbHP/jvi/h1F1OFQCRezA/MHAvBA6eeOg5dA9Jf5xyj40zDfaNJgUifDZrQbyRAupiTJ6ThXGuilHNWYRs1AUmGXFRBzIGOlWimX1KRqGklrGZUCMR5PJaqbTzCFKuqVFIWxaBGkyI1DYwtsRGimqqWTWfmVAxWWQwE+XSSRzReQB2wdkuZNCBtaoujxCAHBbVGoG6gmSd9sYpMLWhLMzm6aB9DKxRgFVQQXA3IBYwJmb7YN+3qWL1CzMzAaOXwQaaiFJ7mREbSSZkDE/EbrUXxD4mmFJBDEEEaFEFmsencYGCq3giqwJnXZiCkaZ0FrGTAabgiL2xAIIREIjiGYdjqZmanqRtJIU6lBDEktKNaNMGw7HENbiD0ahqa2J0kszG3TwyzAaUcgHYQYG0YJ4bQSnJFWXVySGCwxiCGuQzc+53tfEucyBRyER0qqLKtSQTqAWSLtPMpMbR646RN7qAof/D6jUmkqqgeIlzNiRpZhMwJsBsTgN3gVGVHpiiNTqpbRM3Cg3MgwMGZysrUFpgrSp1F2jSAC0SSLbsb23wNlGrDSyTUBgBZDFithqG8kCAROw2nHXi/wp0RKZqVgusB10m4aflHzbEkmLySD0wXUyChipp1EKIy3tAaCpiStrsL2n2wBlcwlJ2uheozi4Cs2tQJE2hdMhj5jGniMq3Sp9mCsG5gWUFZ22ggE6iD2kgYGADbfypudVCc5poPpILFgTUIUwCoBLKCCRYi0YHXJvmXWnSo+EwFyF0gCZ3sdJnzNxjXjNWSBTWnUGmGLFdWljO4FuljJknFj/0wUmlWfWWGsKszywJi5vE+uLmNAbmVTnXhQ5DgByWepFWLJWpuGOmBrF+9u4uZv2x1zIctGmPKfrimcbrQaA/NXUX/APSxt54tXjfcof0Ycw7rknklqwsErzdcmo0RCkA++AGqLJIA3MiTO0nyjbzxPmqmmCwgDmv1JB/v17YWHMyecaSCQY/DaxIsR3xh4uqatQnhomqLMrUTSq/KQYufxHbePOfrg+lmCCZETeDI2i8/7fxhQWldge8XHTc9LdrfTEhrEk3kFRBBPTuBt1Ej1wqLFWkSrNk3m02tAi3t+2CnXceU/wBr4SZKsNWxIMBeuxJufY/tvhoa+3r/AFAO+xG+L2u6qXewyvahn6iOnqPWJg40ZQfI7jz6X88bO0TPTaLGd/TrM4gFTv8AmImDvvP8Ce+BN1wCY8PzZYEPZh+4wSr3wpFQq6kj1vtq7YJZ5ON/6fiS+lDtQf18JStTAdbigeM8fWnU0AgsBLLN9PePKMUDjmcasgZ4KkkOJgLPMASYkRADgHeMBZ1i5VgQWos6iGCH6wdQjpEEYkpZifCVjReQWpltyWAspESGJ2IBBGEquIfVMnTly3sJ6nRbTFvNLGy1Tw1y6aTVQFtMlheZAYxMAg3HbvgqlmCS6VVDU0kapHhjcbfMNzDDrpxmaosSia2nQ5lkWQFsVIJGx2YGYERgTLVgS1TxhGoWClyZAXVaJGv+RfvXqJViNXKpH/mI8tAMe4eD648waqtH/ly36tdQT5wLCe2MxXPb7fCldU4XmAAyk7GR6HHKfiwGnm2eoEIdp0E2KjaB1OxicW6h8S0fEDSw7gj+otgP48ph/Cq04qJsSpB2uCOkgXx6DFxUpEg6XWJhKmWoB4LmuXzioBTkHUlqgJBV9QHX5ip3AvGGC058alVZUYMEYka4BuQpIAM8oMACOs4GZBI8WpyrABZYLFjYKu4F+aLkjpbBNOpUqhdIfUgVSabrKUxUnYidJEncmwxlG5t5732LWHaoeGcVFdS5Y+IEKtrUyAAYYEXMLMggCQIxOhqVFYCkHUEM8kFrRI7FTaLg7nHmZz9RSCUHhEODUEJAJ+ZAT8zEnckHf19oskaDTYqKawUIZdWomnqMaSZ09NpxECZAspngtzTdSUAWpTpclUQAXJALaiJgjlvee9se+LpMFLhtIOs+IAAX7xrJmFFiYPXGmWqU6ZKF7VWLBdZ1Q4OqwXSxvcE7TtGCF4giqy/8slCKhYAvYbUyouGAmTzCB3sJB3veikKThlMKpKeG2XMAsYAhVADMOUvuCVsN98Y9UPqNAB2dTpgt84kEWjSCBZvITh7wn4OrVcqHzGmlWqQVR+ZmIBIJbl8NixsBIW2ENSo9MhaqN4tEtZ2CwrGWWDM7SG67gYKrRfTMuG99yFj2usChaGYNVaLO7OWUoGVlJ30nXKmCJnYgCT0xvkVVWpPI1wdDRyLUJYFWIudJne23bEuVFOqgpgoqipooAMXkJMalAjTf808zdMR1Kpo8omAg1LIGuDNjHLPUAmLQemAPJGEBx6gKaDkFRKerSKY+7Zi0XM6pna3fsDi5f6d5XRkKZ3Lsz9t7AfQAYrPGKC1RVdmUaVZwPkhtI5TuXJsJEWvbHQ/hzKaMpQXtTU/UTi5hzMhUvsVW/izNRm+G043rlj7AL/8AbFxoVJoFfyz9Djl/xjmiOM5Eav8AlmjI86lQz/8AGMdEpV9BvtscXNOXLPEKpwmVrWhgDI2kgidgNuw74W1KpSSQY0sSZvt26ztaIgb4Y1pCuu4F46FW3PckCfrhfnF02M8vMCYgX+WY2AjGDVYadQtKcpnM0FRpyjedBBa19p/cyOmJ1qaVDAkEKRFrWt626CPbEWvfS34J6bdOs9zPpjcyWg8ykbj6HftvGARphTeGhRDKAbSNYHUdJ6YLyleTFxEHbcHm+vlExhLQc8vMRvq09RO4OwtBMYOpsStoaCFBiJYGTtsbAasS66AhOvEuTeCsT5GB133wOxmbd7eltQ9rYi2AaSokarbRAm1u309sakwBvyjvJ+aT/E+2IJQBq3eF07HmF57CB74K8blY9lJ/bCg1TIE/7+uFHxvxd6FFKdI/eOQxPZR/c/wcbf0ekXtdHE+yVxbssSkPFaCJMDS7OoRmuQp3NokA2AiZnAzUGqCjXClUViCoBkFhHISANJYg6SLAHEmX+J1rAJVCoTEn8LDe9pQzeRiPiXCgEcEsVYKVKgEEiSCREHoZ8sTXwVWgesLc/RW0sQyrpqo8nqGmTqplH8Vdis3cwZiLH0IicCPoemSoUurHVADaQ50DsAezQe2J8xTBLhazN4Sq+p+piXUQRaQd9o8sa5mpymusFF07ixZiCFMfluQdoUDc4WGu93V5QbZpVJWAdNphrxafmx7jetwzKliTUEkk/wDOX/8AOMxYCzt8kEOVqrUJwqzNMrJUkTvh3majFUhSTBJ0QwbykxB6ydoM4Dr6ZIDAkfMJuO4MdcMdMwlY9TBVWCRfuVfZ2JGltL7HYgiZtq2abg4DrO6AsVU1qh1khSCASQG0mRpXfobb3wfnUBuPXGuRrGofCCjXUhNQMT2Bnl7iT/XAubl0G/hM4bE5+q835qLK8TNKououtJxCOFVb35iDMyRtqU3MYPHigJV0KpGkOCKlN1bSSAFu2kqdzAkntgKtlpQhKXKilwEI1IhPKQHgdCbE8222B8+1ZrCKpqoisirzs4NtMTqIkzM4DIHRbXe+1PTCa8c4iVK09LOoqLTC356ZBuTeD4jG4lrdJxf/AII+DBQP2vNgCvHKpYtoWABqJjUx7EWxF8HfCFLIAZjNafH0/d0wbUwOtzBY7lth++J+K8XfMtp0t4YMwF1TEEKV3Ou4mxEYZaGYcS/7uXylyXVbN05/CLznxEler4SA2go/Rp8twR1ny7jAubymX4ggLGHAIWqt43GliLET0Nx0xBVolhTXSqKCp06TqRtRssEQQSu4uASLY3qySIXlLEMVUkB50gmW5HAEXBmxwBxjjIfcdykUAPtsVQc5wutlnqUKkqWAKEiEcggKyEE6gDcqSpvGDszS+0LcENB0OAIaCJCzdCD3m074vucp0atPwq/OpYxaGpsOx6EdzE9iMUXi3wq+VWq+pqiO6aWQsBoMB9YBs5k326jFdaiI6RhtvVXUqpJyu1SXi2kLURBUUOyzOoHmBUTA0/ML7Xx1ymkKFHRQPoAMc6zTtXzWXo1K0OK1NTSZSSQKmsEEdNBN26i4x0itylj/AD9cAz7RKiobriHxjm54uWAnRXpAH/0lNv3x1bOJ8w9ccP4o4bNVKqhiTV1mV2GqZnoMd2I1T53xdiPtahZqVTPhb4o8So9GtGulVYU2P4ln5T/GLNWVXFtRj5pgnuB06389/Tk9Wlpq1Yt945/+Rvhhwv440VPDqiVFg+/qGHUYnE4D+QA5v3AKmniMjiDoryouEKyDb2JMgAjaPMjfG+WEmRv11LMDaSZ32tA2wKvEKdVQVIubkdfP1/yeuDJIZdR1FiTOowNiNXvfytjEfSfS+8Qn2va77VMauoC4E/K2obza/wBRgug5WCZhDe8WJ3Ii4gn3wDWplgVaAxFiAZHT363Hf6yLmTF4LMRY3iwBIjtHeCcVlFEpnTqczAiQCQNO8m4/gYjrVLyoQwAY2IIA/gEj6Yhq5odDBXlBHueh9B5QMA1M9SXU1iQJidx1P6jaYG/0wdOg555DnvVAXAd6YGsqDW0wTyjcknoP82k4r2eArlnJBJ38o2HlbHuYoZioCzKr1BpYG4XTc6UEmW0gQw6nYHC6rXJqGpSBZyWFRAFLIDLQDN5uQRPyxacb+GrigMrRZJVaXSXJSjinBouMRcF4y2XYK4LU5us7ea9jh++a5QWbxKaVVWq6KFaWUaFIve4DG14GFnGeGSCyeux63xr0MYyt/wAdQJKph3U+s1WDMZCnUpmpTlqdRbFTHX/uCMKlypUumuxUOGA5RpMorAcwsD7+uA/g3jf2eqadX/kueb9J6MP6+Xpjo/EOCJWSV0yVsy7Ou3TyxmY76dlcSzvTmGxciHLj9XhRYlicyCSSQJsT/wC7GY6J/wAJ1B+H9xjMI/8AY5JvPS5rzM0AuvkLVBGlvlF+mrqJ3sbes4WoWV6virUpvEwAClSTA5vmLAkSdgMG12Y+HTimxCpUEqU1g35OaSyxcG9xiXMZ8NVlWQEpqp0hIbU0mZJEiSeUiZAEb4WAMQddlXHmFXOKfNOkLI5lE8pEgz9CcVzNWPlscWTNZ1XVXDMtM9ZLQ03kiRpmRo6dO2KrxGpuAZibxHvGH8OSRB4LHxdEMfmbxTA1hrPiIBFyZ/CSCQvbmEiO5747N8EfCeXyyDNFUas6lte+hWE6VO/qfXpjkFSqHAhgCVgzcXFwf7+WJ/hH43rcOcUyDWyrfOhYys7tTJ2t+HY+W+HaVIMqF3DguNYvZB1V14xxRczWrF2U0SkJIjz0KYs8S2oWgx6AZbiTPVAZWFYOgSXJFVbkASNQsI1ESBeME8UVKmivQNOtlapgkjmJO6kiGVr/AC9QB7rcvm6blI1NoZ1paoJ+a7sFWFhRYzIHpjOq5sxz6p5kZRl0Vg+3NSqGl4jeIQW1LoMqC0awQDIUaYFyOvYqnWIep92FQwdQkHmFgOXSSWGxvvhWzFAtR40ssKoAAkMRzwDIZdgI2MgTjBmBUCGKQ1s9Oqmq2lR+a4Jawutp2titwJUiExqVJeGZTq1VKQCtYlSOY3B2Yjz6DDThVZi5RLwYZSP2Ik2jYzthLTyTVKumm1TUB4YeUI0r/wD01LMdbbgnYjCL4m+Iaa0Hy2SPIYp1a1OzNHzKo3CBdoN5gQN2MNNPru09980FUZ+qNfZRNkaCccoJlSPCph6jgGebSZA66ZM+s4u/Hc2EyldyflRzPopjbzjHM/8ATemrZ6qykwlABeyqx2H++Lb8fVdORqL+cqu/dhP7DEu6zgANldpc7hcYzlM6vmm8ggkbnaCZ/a+O85J5Cnuo/gY409KnqLQCREKJgDzO59vrjr3BaoNOk07qv8DB4lhDGygpvDnGFyn4gbQ1Yjo779Wkx7D98VnI0pMnFk+NbNUHeqf5OEuQToAT6duv7Y1qYDaWZIn7oU9GqwYlXKlR339v++GFD4hzCtGpfcGe3SPX3xqMupKnSLAWG/kTPWZ+h9t/siaxJnU2kaRHUgqTcfMMZzqgJMpwMgJp/wAYZhSQQZEdWBPaLX6Y9bj2aeQFQW7lvMdhtePI4Xvk6gJMysLB0kwzEKImLW+YW/jB/DeFvMKswTIBM6kvpIMbkkyNp7YWJYBIAVoadEIc7XdHSuWXXp3WAomxHQgmxkzh5TyqgKSVrUl06FpkELJbX2NxYmO0b4zIoVeDGlqkENUnSx+YDUbgwD3B69mWXf5lKBWRV0jVMsH+VmEH8PUm3sMVueSiAhbcPpNTZKi1NRQVKZW7qQOZTqG5UkDTE8sSMT5zN6poNVUVdPVAoUn5CSL6TKxvfUPRfX8MVEFOmQugCNZILSWBHNeQxCmZtEGMMMvxbVS0kBqboFLEKDTnmUsJMdBtvgRzhcg1NWklZ6hDaVJcogIkQymmJGsE8xvy8wkxj1j4ppsQEYc7uP1AAKqA8wYLuLE4kCO6KacPoJimQEZRJOum4JXSWmxAmSMKs6aRd6pJQG8AEqb6gO6zMHzAtgpjvXBpKT8YoqZdDaY7EH0xZ/hD4gqUaYY89OYen/8AYHoYv59cKH0PTZgnIWJ3iPIQNsT/AAui1PFCrpKaSAt5BJBnGvXq1KuFzht23nQcuc+kJOkxlOtlcbHhqfj1XVKfHsmQD44EiYKmffHuOePkaknmp7/mxmMT/wCm78QtP+DT/I78FAC1ZUprUpmtT8SHq0zDyAdKyRB+UaekC9rlGtSqgU0ZNdNNbKaa2JBkKRA+eCSOmnA4roigeHr1spBpBrwJJcwY5mIt577CAjnUPDGFmnOjUGXUCdczcHbA8PNctOMsr1CAgQlqeiHALmLkDZrgLBEGCcVLibamIiCzRHmTt9cOcxmBSWi1KmKYHiADVJE6TMi0wRbpHngb4ZyRr5oE3Slzsf1dPeb4dwtO9tFnYt4JDU64hwMKBHTFZz+QYHHTalAdST6YX5jJ0z/0yffGmWpMFUTgXFq+UclAHR7VKbTpqDz7HswuMX5Up53LmrlyxVFh6BtUprzMwsDrWYhlHrOFr8Lonemy+mCOGZHwnFSg5DrsRY+nmPLFb6IeLq1tQt0Rq5GoUKBU0HRTLaQ4YHVqcgGZWZFvcxgzJZJnFKmU8RgofxSxGlZMh2I5ClnBNz0jfDvhwy2aB8RUpVTPiD8L8umRcQRuBtPfC34hzCvTOXoz4Rs7HepHf9I2jrhZmBv1v2mHYq3VVW498VU6anKZSHowRWqaoNYxECxKoP38hvU6GeN1ZVdiwYsAdUj3w64pwxV2UD2xHwfIEtti91JhMEKptV4Finn+nlBl8eoUYMdKgkiTuZ2sMT/6kVSaNGnNy0n0A/ucOuFUNCEdyP4wp+L01OJ6L/OFAJxJjgriYpX4qi5TJ46BwOtFKn5AftbFYpUDhzl2amqyGj06Tvi3GCaY7/lDhvvPcql8bUueoe1T+bYR8PMEEMEgjmPTFs+IctrNT9UlT0PXFc4TlncwiMT5AiD640mlvQXPBLGekhH1smgr6PEE8jaEtqJ3mDEgDcWse2CnOismiJQF7HlYuLxIjYaYmZO98MstSdVK1snUqvBJK6jNu8ET9b4V5OvTq66bUnYkxppErA/Vb3MjGFnzSeAWkGqVWqa3IQlChXSV1ASfwsIFotO1sFcLzLwDD1KbDQy9UDariLtMyZg3iThHxvOVFYU6LVUVZljAEzfp0He58sO+ALl2ApKjtVedUadRHVnYiFHpgHSGZo/zv33qREwo+HcOzDlQlNnCnS4YAEDSoBRjE9THceeD8p9ppVXQ6DyquupCqloI5jLFZPX9sJKNcVKsNUrIoJCpRLO7AW8lVfMgz2GGQz1Ki+s0CHA5fHcNG9wLiSAb+UDEOJmI4b35qQBGqIzVdqTU9RoNC70rwZlRAuYbmtY388Zw6otVX0IhJUgQw1VGS9xFzYm35QMQ18vWzTms4KU6gUeJUhFcbab8wmwGmdh3ODkpJQim71ar07oitpVLQEZ25zLCQAoi2By2vqizDgF7mKIXxWqCowCrpWARqYbSN4gkW398a1eFvDmoRTWoiXZihZQbg0wCWKgWIAsQDtibIcWU61phqE7ikvMWWxDFocErAEfxiPhvBgeesxV2Ja8GqwMwGBuJUESbHoOmCb1bftC5xKOp5OmlJaaIazRMHkUkySSBf6kYzhme0l6YNOpUsBRoqBSUk9W3du+F/wAV8TIpmmnKp3A6jzPX+MQ/CFPw6Ac8ju+pKkmwQwVIHQ3xoYppp4TM8xoANf13DzKVw5D8QA0Tx3/vkrD/AOMOvK2pSLFQggEbjbpjMZUDMSRQsTIh7X7Y9x5fMzn6reyjYCrrs6VlSCAqoGKtCkEa1Ity84NhJie4wpzGZZk0tV1aT/1aV7tNh+IdYMdRgPP8YUKRTZjqIJZgF06YjQoJO4BknoMQ5HLZjOMSpJFg1Rz67d/QY3qWHcYssariA2wuV7WzFStUWnTUF2sAogepGw2H0x0HgfDEylHTqE7u3c/27YD4dw+lkaTMLuRzO25PbyHlhJmuLVK1RGRSAkFj1Bm4BE/v9MNueKAgC6UZTNQyVclzytKoOYD8RAE9p7xf0wAc+0OWSGSJW5JEiSI3842wq4awUpFQnxRpMaSvlPL0JgiNowfkamtamlz4iAqxUq5RvMHdW7i222M2piqzjr/SeZQpjgjKhYMB4ZAJABJF9yT7bHEimmXCyNUSIsY7juMaUqzqpUqh5hrXWRLTBZWi0WkQN97X3zmVAYU3FM1aS61jruRpEbCBv6Ymljqrdbrn4Vh0sjlobT7N/fBAywPTAuXqPqiAyQdUEWPa9yQZBEdPYMUqQf8ANsa9DEMrCQkalI0zBSHi2UkHEHB8rfDLPVJJAxFlzoEkecYmpUa3rOKhjC6wRs6eXzxXuNVtVU+uCa2cZm1ee2F+fHPPRvlPcT/lsZ+HeHVHOCbrNIYAj6FFKNIV6g3KhR2BMajhXxLidRmMAQSQCQdhafO/bfB/+oKtrSnTYwioOU3F7z2238xhBlkLhlM6gVUIWBlmvaflhbn3wrWqOc4klM0abWthQUOJh5Uza3MIv6fwcKs9USg58RCxYmG8V+WegUco+px7xilorh1k7SIsO8eUQZOD821IMDURqhIEIp036EkX9hhyk9obBmDwGqoqtM21C0yQzng6cugp0iDdSxZu8sQDt2jDH4Vp01E1qwoILmmDDer6ZYekjGtSqaOXqVfFK1QQFpU3ZlVjsHYmNUXIAMAb4XmvVrUylHLVK1WpOquabsoJ30SLkbaifptigsNSQG2J1+T/AH5Kc2WJKstF8p4OcdWIWyUkEIS9QWmTYm5joLm5gUps2aIalRVqDVDpfXLNP5ZF9tgJ388Wv4T+CZUrWbVpZncEkCNIDE7yQI2/bBXHq6eETk6bgi3iGSSAIEHcExEKQwEHrGOb0bXQ2435+SnrEXSROCNl6fPmCrNBfkJqX+XlnuNiV67Y2XiBAnL0guj/AKlU621EiAJGhbH22nukOVeuaYpkFwNjMsDzbyQYaQY9+uLX8MfCwZgM8z0SW+7UHdjEREgz2O2CcALuMldKXZmoKjsjvVNeFaXKkEPpIUajIYNA7RNumG//AAjUKpyqoZh/1IRQDqNlYy5PS464tPE3TLU3oZqnTfUJpMpAiTCWa4IgszTEdDit8S+IXVqfiualFUITRppgNaW1Cd5tIECN5xSHuIhuypjipapVWAoLqr6CUzDqjHSoM6QpAXfTO+JswVMVzUFSoBoc6FBDCxAO5GFPE8sJp1FgGLsH5Sk3WBdp6mw7bYB4jxN6zrQoqWZuVQLk/wCDqcP4DCl7g+Lc977EtiawaC3ig85OZrimsxuSBMKLsfYYs32kU1VUVWorFisGAwF/PYe5w94FwWnkcvUkipmCs1SL6R+UeQ6nqcI6qKTVCM3ggTVqqLFSJAKz1aFMYH6xVbUc1jDYcPcq/wCmMy5i4awrG2fSTFEx0gpHtbbGYrlLhsqCK7AECAFMAdhfHmPNS38vQrX6LsVb4CmTDAMoeoSYnmgDv0n2xccvVQqpSNJuI27Y5FlMy4IE6ZgD0Pn0x0ThVUeDR0nl8MQceyDuC8yWAXUfxFndf3SkKSY5ha87/wBIwryVflYkmS4Ba+4J2IjUGBI8onpg7iqgGGAOoI28WuQGaDHQbYGpoyks7OUZZiAFtcAzY/NANpv2xk1Hl5Mp+m0NAhMDVe9JVQOASpZjqhvxTzCR1W5udsH5asEepUlR8mksIYj8SkiCJO5M3jCThVZQq2QAsYMCdTXJE2hd7C+D6Rly40HclUU1NUT8wIGqfONicLOEWVwTNQhKjSoqFh4jRPOu4eQJkdB1BwY+bALoINRQHgyAbhiJgW3vcXwtRxXSBoZ1ZVaSSpDE7g7qJIVpmfXEwoamUU6wdtWnrKsToIqAEFl6TuOs4rLYRgojMurU9HhsDBgA88n8vNDC3fthgHIA/tH7ScKl8NSpqRTridKlQA1pYUzBEERa5GJlaAoGmIHymREdPLDOBJbU8FTiQC1HZRNbsIso/c7Ynq0CZgdCfoYPv0wLwnNAUqzm33pX2QCf5N8McsZ3IuO23n7jc4sxBzvvwQU+q2ygXhKs0GfL8MAbi8X9he1uqvP8IanyG4a6N+oC3pO3v5YtmXCxHy9gesbkE7R7RBPXEPFaQamQOkMt5Jjf1vihxy3bqEYM2Oi538W1qTZhqjKT4gnRcH5R8wiCLT6E4Ap5YoOUidDLScaBCsLs1pJg2gdOuGHFl+0UVqLU8NqVRqbkibBiV9A1Mx2JBxErhZjUZMAkENJtYyRA3sBjqhIMK9kFspfxXMP4elNACQTBBlupMLf+84j4WxCCSoLEnUXIJ73IHpiSs4rtsgmx1rAImZ5mH0gYteWzNPLAKqEtpABXT16WAKk9774LMKbACLqtwzOstOH8EpFF8XRpBkLBgExzTqH7DB2YVYL6hTpILaQRa4v1MweUdOtxgfxou7MfyoWJgevf+2Bs1SbMBaYnQt4UEgH/AGED2x1Km+sczjDUNRzadgJKpvxD8ZPWLUKE0cvJ5Jhnk6iWPQE/hFhhj8P8PzdaYikrS3iMoKknck6x5ewxZqPwZQCirW0VKYjVIFuv5uv+DFiqZhaL+GStSh4YiiAIV72YxeBB+uGatWk4BlFvjv8AtUNa8S55Sz4T4GmUBWo9JmfkFamukEXkhgSWK3nYDzwJ8RcdFHLpl1ZatMOxDRzNpLBSZNzrEk4kzGWzLUvCoOiIFZUDKTp1TJt5HFXH+nGZMas1Tgbcr95PUdScWUcCahzVTHv6acEL64bZt0LSztNqTivrJcyQGmJPNBt06bdMLaXEqdEctzAFzItI22gjvJ88P6PwFTGrxczUfQCzLTQLYebFupwXSyeTy96dJSRBLVTrNzFptOL3nCUZBM9ihjMRV+0eKT/D/CszxB9FKKabl2soHkBc+g+uL/leBUuGqHpsWYDnci7E9LfKv6f5xF9uNF18LXorryzAuLH2nqPLEOZpPVRE+WsxOsSZYj5WYTBHYg7xhOt9UzUzTiB2WsmKeAhweTvitM2D4iEPpqPT8TSGEMQZUTeZA+UjcYCo0a4zfiUgEq6jp1ELMrqEgcvf+MEZtQrOKmgohVFdN6MAc5HUFpFyJkbYO4twzVTLtRFR61dSKitAgiAQs7t1HcnGaOZK0rWHO2/BVlsnVbmNZZNzduuMw7qZTJAnXSYNPMPEiD1t0v0xmF+n7/8Az/qak8AfNcooJTgmTba0if1N0O2wxbfh+uWy4BsyG4/S0lf6j2xTsww5tLkg7hiJPcgCYthjwHNtQKsb0zCMscxDdf8A2m8Y9Q0xdeWIT3NwI5FYlxLNAAF7gkGI9CMSJU0Q5qN4UMVgSFGxMQBHcnyiMGVqEwykEbqRcEYHq0wE5hWqaTZEbTfeT1AB6dcJ4inDp4FM0XyISitTAAJOpmEtf5SI1LPSZPNbDutU0qKlEfe0qqkENO55dt7HtcEjpgSnVMUFZyNQqQwWBqIA0seoJm/lbbEng6KbFAigGZ1cxMbmV6pJAHnvtihxmJVwUlOvSr0TUipTqEMlVqZ31gqFYReWC3/UdpwfwxTWCUmarSrAwpUjSFNiQZBuRaZuD3wBnk0Gm9PSw1ryo2oWuXXqBBMgTEDywS6KyJT3KNB0gXptcKwiykbflJPrit0RuyISm9UlQEZyNgIgyyQCGuQIa8Sd+uJc2y0ld91QEiOv+HGuXo6BBMgMWU9QDAjvtiPiuXL0rRcEwY6Tv7x6A4Oiw05cUFR2aAFF8JVhUypDkD72pJOwLabm37dfPFi4aVACiRvbosFV5TEQIB9jij/CD6atakxgkF1KmDMQfW4BI8sXajULgwWFwT+W20dYIPtbeME8XKEaIurmChkKJHLAvbtJ6x1v12wPx/icZdmFhEi8Bu1u5YgzhbWMNLIOhMvME2iSLAXuAO/cYBztQ1QEg6bFhve8e/8AtisNzGApmBKrHCKng60sadUBXBgixkEiOh/rg3L/AAx4hEqigSJeXsDIIhhM+X7YsKcLQKC5YeQIWf64Y5IFmBX5QLAybdZJ9OmOr1jnhuqKk3q30QOXyYpaaSKNIALsBpHkIk6R7/zOFeezYRjoAm41N5bkD+/l2xac5S0KS225jFY4nRV6gm6lZgbm02jriqpSyCXm6tpPzGBok9aqx1PqIpMwlzIB7g4s/Bs01IAUQ2xqaSdPiDbUZJ0rM7XtGK4MruhGpQhYqCQoOxZln8Iv5xgvIUqfiUl1rIKcrAsD11fpWLR/hBzgQmDS5rXNcRqt4muQxqAyrQJJAJA2YxYdoxNkGLSkOGUSou2u/UD5bTe+Jc5lmo3qIYMvyHlcA20zuQd8b8FNNcwjM1oDs+lkGog/dyD6HV17YjMR2Qi6IRa6tuQrKVFtJA2Jv/eMK+K5hjLU3MLYi8X/AK4VPSqCqi9KjkrE3Uk2lvTr0w+yGXV6ZPiKlOpDkaYYMn4Be4gb98WnHvNIU/WdeXil/wCIxj85Ph78+1QZXOBEVWKlROqqFuSbw07xt7Yr2cphKg16HNXdDaPy32uL+WH9akgp0yKYLMzk6mmV6HygdfLCqiqvQzDNL1F06UYG51AWaLW2O2FG1nvsTI3v2TbaTG9YLTgubX7dSoVzak2mkpAMI/NA73O87emCq/DClV0Vaoq5djoQHkYGSX6sDp6A+2IKrUFpVmVPCr6HpsCusa4saZ7gCS2NuA53780q3hqKlKC5YkkkGGgQTexHli1xkCOz/ffwUAG59OfFWfhOZanTAqIWqkyWTS2tXBPXoInyOBaqmllSZ8XxQWJuvhX1ASJAUECPT3wCeICk+unREUjFQA8ssNOq9wAtyD3x5mFqpQqUqdVyzMB90B4ZUoIABJAvCkjrOKLuN98o3pz4RkAPkd+6g/8ACNXMamUlrnfrf8uMwPk8pmjTQ/dDlWxYAi3W++MxJ6QcB6/Kulv5D0+FzWnPMFAboisJI0xe3qR2tjxKX4muIAG8SBFyNx5eUYnowJKgtNjBAiIJEHoSehHbDDh6MwICaiLKJEn2g/5OPQEngvPKP4c4kaShSpNPvJgdyAbgz02xeKABUNBgje4/z3wd8LfCTFKdVSEkc6lZJvtvA7YsvFOCO2nwigg8ysshh/IIwyxji2XDwVTniYCo7cMUqQp0zEH8sbadwMQjgSn53LTMgx7C38+Zxfn4Cm+kA+Vv4wM3AV/V9cC/CMJlS3EOAhVOhw1AxJgqblRMT1IMyCfW4wXSAAhRsAJ9NpO2LPR4Eg3WfWTjzO0NNNoG3Ydv98B/FYwSB/aLpnOtKrtQaILXBtKm6mQJIi++84nTUFZWC6vEm94MDeRJuT09DibwpZQxlysSSQGCzY9eu/WekYhEhw5OlT8pFokEXMekHaMZz3ElNNAAS7ivCSSlfLwKlHob67xE9itvc4PpZhKwFVGYHUpZZh0ZejDrHa04Z5GpssaSTLAG3084P++A6vB6DO1R6azpuwAHnzT73JwOZSl3EM1MxzEk2mQp3luhI3jGU8kywQusnvN/898PvsCyGgBxAMHpJgRFrX/7Yb5HKBV2Hl7/AO+LaFMvJCGo8NEqvcL4Cz1AznkN4Ajbv6nv288Winw9Um0CR/b+MSZUxPT+n+E4a0qeoSO/74do0GN01S9Sq466KscdIQGRud+0wMVXNrpKMdDgSLg2nY26gY6bn8qNB5dXl3xU0yimnqb7shifDIJgkQDthL6jTcHAzw7u++nmmsHUaBcb9/JVfJ5NtTot3aYqfpFyAfxSLEY8qcEYOtpUm5AIgkTEjrN4w/p5Q5fQjqxJcaSp79QBfbpgVkdKq6S5XVqIWzAmVHmCR0OMgktEOsdO7fBajXlxlpt7pS2ULUuYwtO6o5J0g3le8/1wZW4UlVUpLrNU6QCJVXO95tIWcEvSCqV8aHWiwbWPcIO95/bfAnE+IVD4K1AUnTLKTMbaljawg4CTI3+lZJJtbfqnucyp+7UsCaUtoO8KN5H1wDTXwigUsru+pVCyukzsfxA4h4lm6Sh/vtYQELpkVOYA2v7EdsLzn2o0/Fllr0isL2VxYgGxkHfpiOiLotHDn4qptm6+iYcQzBR2UVUDaagBKwDbmQdII+hEYQtnlpUwKbVIqr4hSpSJk04gAn8MxIwfxTNBkWq2upptJOlixj5fzR1OFXHaeth4Z0rWMI+rUqH8Wra/l1wxSbaCoJ0+FFWzzJUY06lNWZVamh2kmJDXBvNoEW3xOeF+DSejUreGKgV6rlAxUiCrKQflJta4viCjXop4dMpRDA6ajAmWAa4v3n2xPneHmnWerSyysnOgkhxUW2ogidMAxJ8+2LWCLAW58438qHlME4lT8JKtJ1XxCuulXM6wiwajHcbAjoYXacacQVwgoohNSCSqmFZSdWpCLW3jEOeK0X8akxIHhhfu9aoGtoZ51EiJFgLxAwxoZ1/s9UOh8PxCahVdIhrXQ3UEkR298DUaJza70QskIShwvKlVJfMyQCfugenc4zBi5p45VbT05+nTGYV/kO5eqY6N35LnmV4c4qaTTaJJHlq6yLzh7Q4PmKppotOqIYBKmkwL7ntG9zj3GY9LRZ0hkndl557sohdj+HeDfZ6ekMWkljPc3Me98NTSxmMxpAAWCTmbrRsuDiL7N9MZjMcuWtTL4Gz9DkN+nbGYzAP0KNvBV7M5cQQAFYDtY3O/n299sLBTvOxmDYxcXBEdbC2MxmMKqAHLRYZCmNYxDrFQAK0TFvONha5j+5buDEbNpViZmxsCOt7T5e+MxmK3FGAp6KmempZFxvaAR+2GuTJMj/L+eMxmGsKDOqoqmyMo5ESLGennhtRSBGMxmNVlNrbhJvcStqiyDGKNxfK1KbDxDLMxM30x0Bx5jMI/VKLX0CTwTOBeRVA5qfiimpTV0YGpTAnoI8pwuzWYNPSANUEMak817wwE6oOxxmMxgVXSzPxj2JHnA1WpSscvCfdJhXDoVYOarNKGBEdbdcLKVYrUdtS/h3Ww2E/3xmMwFJgeYKde7KCRvX4QlbiOhEBBkMxYm4qKeoHf+mGmUen4tFz4jO+ohBOpQoMCTcDqBtjMZi8NFj3oKlmlCZLisVlpq001k/eA2dpkGIkgmALb+WCKCiKg8Km6aWDMbS0lgxH4CG5ZHbzxmMxFQZDIQsAIv2JQcqyUaOtVKtWOqmGBmZHygSLnvhzw+hVRnpZdXp+ENWlyNCqd56wbwNx7YzGYM9aPFAXZQbbmFBk1ApaEpkVHcMdL2EGZZSNpvbpgv7CxYu7S7zTqzzAlQAsLO2kb+QxmMws55vvtVzhDvVO6fDFAH3U23jfGYzGY2B9LoxqfNZBx9Vf/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5" name="AutoShape 4" descr="data:image/jpeg;base64,/9j/4AAQSkZJRgABAQAAAQABAAD/2wCEAAkGBxQTEhUUExQUFhQXGBsbGBgYGBocHBwdHR8fHh8gHCAfHyggHiAlHCEgITIhJSkrLi4vIh8zODMsNygtLisBCgoKDg0OGxAQGzQlICYwLS4sLC8sNCwvLDQsNCwsLC8sNCwsLywrLCw0LywsMC8sLDQsNCwwLCwsLCwsLCwsLP/AABEIAJgA8gMBIgACEQEDEQH/xAAbAAACAgMBAAAAAAAAAAAAAAAEBQMGAAIHAf/EAD8QAAIBAgQEBAMHAwIEBwEAAAECEQMhAAQSMQUiQVETYXGBBjKRFCNCUmKhscHR8AfhFjND8RU0coKiwtJT/8QAGgEAAgMBAQAAAAAAAAAAAAAAAgQBAwUABv/EADMRAAEDAgQCCQQDAAMBAAAAAAEAAhEDIQQSMfBBURMiYXGBkaGx0QUyUvEUweEjJJIV/9oADAMBAAIRAxEAPwDr32kAXtbHP/jvi/h1F1OFQCRezA/MHAvBA6eeOg5dA9Jf5xyj40zDfaNJgUifDZrQbyRAupiTJ6ThXGuilHNWYRs1AUmGXFRBzIGOlWimX1KRqGklrGZUCMR5PJaqbTzCFKuqVFIWxaBGkyI1DYwtsRGimqqWTWfmVAxWWQwE+XSSRzReQB2wdkuZNCBtaoujxCAHBbVGoG6gmSd9sYpMLWhLMzm6aB9DKxRgFVQQXA3IBYwJmb7YN+3qWL1CzMzAaOXwQaaiFJ7mREbSSZkDE/EbrUXxD4mmFJBDEEEaFEFmsencYGCq3giqwJnXZiCkaZ0FrGTAabgiL2xAIIREIjiGYdjqZmanqRtJIU6lBDEktKNaNMGw7HENbiD0ahqa2J0kszG3TwyzAaUcgHYQYG0YJ4bQSnJFWXVySGCwxiCGuQzc+53tfEucyBRyER0qqLKtSQTqAWSLtPMpMbR646RN7qAof/D6jUmkqqgeIlzNiRpZhMwJsBsTgN3gVGVHpiiNTqpbRM3Cg3MgwMGZysrUFpgrSp1F2jSAC0SSLbsb23wNlGrDSyTUBgBZDFithqG8kCAROw2nHXi/wp0RKZqVgusB10m4aflHzbEkmLySD0wXUyChipp1EKIy3tAaCpiStrsL2n2wBlcwlJ2uheozi4Cs2tQJE2hdMhj5jGniMq3Sp9mCsG5gWUFZ22ggE6iD2kgYGADbfypudVCc5poPpILFgTUIUwCoBLKCCRYi0YHXJvmXWnSo+EwFyF0gCZ3sdJnzNxjXjNWSBTWnUGmGLFdWljO4FuljJknFj/0wUmlWfWWGsKszywJi5vE+uLmNAbmVTnXhQ5DgByWepFWLJWpuGOmBrF+9u4uZv2x1zIctGmPKfrimcbrQaA/NXUX/APSxt54tXjfcof0Ycw7rknklqwsErzdcmo0RCkA++AGqLJIA3MiTO0nyjbzxPmqmmCwgDmv1JB/v17YWHMyecaSCQY/DaxIsR3xh4uqatQnhomqLMrUTSq/KQYufxHbePOfrg+lmCCZETeDI2i8/7fxhQWldge8XHTc9LdrfTEhrEk3kFRBBPTuBt1Ej1wqLFWkSrNk3m02tAi3t+2CnXceU/wBr4SZKsNWxIMBeuxJufY/tvhoa+3r/AFAO+xG+L2u6qXewyvahn6iOnqPWJg40ZQfI7jz6X88bO0TPTaLGd/TrM4gFTv8AmImDvvP8Ce+BN1wCY8PzZYEPZh+4wSr3wpFQq6kj1vtq7YJZ5ON/6fiS+lDtQf18JStTAdbigeM8fWnU0AgsBLLN9PePKMUDjmcasgZ4KkkOJgLPMASYkRADgHeMBZ1i5VgQWos6iGCH6wdQjpEEYkpZifCVjReQWpltyWAspESGJ2IBBGEquIfVMnTly3sJ6nRbTFvNLGy1Tw1y6aTVQFtMlheZAYxMAg3HbvgqlmCS6VVDU0kapHhjcbfMNzDDrpxmaosSia2nQ5lkWQFsVIJGx2YGYERgTLVgS1TxhGoWClyZAXVaJGv+RfvXqJViNXKpH/mI8tAMe4eD648waqtH/ly36tdQT5wLCe2MxXPb7fCldU4XmAAyk7GR6HHKfiwGnm2eoEIdp0E2KjaB1OxicW6h8S0fEDSw7gj+otgP48ph/Cq04qJsSpB2uCOkgXx6DFxUpEg6XWJhKmWoB4LmuXzioBTkHUlqgJBV9QHX5ip3AvGGC058alVZUYMEYka4BuQpIAM8oMACOs4GZBI8WpyrABZYLFjYKu4F+aLkjpbBNOpUqhdIfUgVSabrKUxUnYidJEncmwxlG5t5732LWHaoeGcVFdS5Y+IEKtrUyAAYYEXMLMggCQIxOhqVFYCkHUEM8kFrRI7FTaLg7nHmZz9RSCUHhEODUEJAJ+ZAT8zEnckHf19oskaDTYqKawUIZdWomnqMaSZ09NpxECZAspngtzTdSUAWpTpclUQAXJALaiJgjlvee9se+LpMFLhtIOs+IAAX7xrJmFFiYPXGmWqU6ZKF7VWLBdZ1Q4OqwXSxvcE7TtGCF4giqy/8slCKhYAvYbUyouGAmTzCB3sJB3veikKThlMKpKeG2XMAsYAhVADMOUvuCVsN98Y9UPqNAB2dTpgt84kEWjSCBZvITh7wn4OrVcqHzGmlWqQVR+ZmIBIJbl8NixsBIW2ENSo9MhaqN4tEtZ2CwrGWWDM7SG67gYKrRfTMuG99yFj2usChaGYNVaLO7OWUoGVlJ30nXKmCJnYgCT0xvkVVWpPI1wdDRyLUJYFWIudJne23bEuVFOqgpgoqipooAMXkJMalAjTf808zdMR1Kpo8omAg1LIGuDNjHLPUAmLQemAPJGEBx6gKaDkFRKerSKY+7Zi0XM6pna3fsDi5f6d5XRkKZ3Lsz9t7AfQAYrPGKC1RVdmUaVZwPkhtI5TuXJsJEWvbHQ/hzKaMpQXtTU/UTi5hzMhUvsVW/izNRm+G043rlj7AL/8AbFxoVJoFfyz9Djl/xjmiOM5Eav8AlmjI86lQz/8AGMdEpV9BvtscXNOXLPEKpwmVrWhgDI2kgidgNuw74W1KpSSQY0sSZvt26ztaIgb4Y1pCuu4F46FW3PckCfrhfnF02M8vMCYgX+WY2AjGDVYadQtKcpnM0FRpyjedBBa19p/cyOmJ1qaVDAkEKRFrWt626CPbEWvfS34J6bdOs9zPpjcyWg8ykbj6HftvGARphTeGhRDKAbSNYHUdJ6YLyleTFxEHbcHm+vlExhLQc8vMRvq09RO4OwtBMYOpsStoaCFBiJYGTtsbAasS66AhOvEuTeCsT5GB133wOxmbd7eltQ9rYi2AaSokarbRAm1u309sakwBvyjvJ+aT/E+2IJQBq3eF07HmF57CB74K8blY9lJ/bCg1TIE/7+uFHxvxd6FFKdI/eOQxPZR/c/wcbf0ekXtdHE+yVxbssSkPFaCJMDS7OoRmuQp3NokA2AiZnAzUGqCjXClUViCoBkFhHISANJYg6SLAHEmX+J1rAJVCoTEn8LDe9pQzeRiPiXCgEcEsVYKVKgEEiSCREHoZ8sTXwVWgesLc/RW0sQyrpqo8nqGmTqplH8Vdis3cwZiLH0IicCPoemSoUurHVADaQ50DsAezQe2J8xTBLhazN4Sq+p+piXUQRaQd9o8sa5mpymusFF07ixZiCFMfluQdoUDc4WGu93V5QbZpVJWAdNphrxafmx7jetwzKliTUEkk/wDOX/8AOMxYCzt8kEOVqrUJwqzNMrJUkTvh3majFUhSTBJ0QwbykxB6ydoM4Dr6ZIDAkfMJuO4MdcMdMwlY9TBVWCRfuVfZ2JGltL7HYgiZtq2abg4DrO6AsVU1qh1khSCASQG0mRpXfobb3wfnUBuPXGuRrGofCCjXUhNQMT2Bnl7iT/XAubl0G/hM4bE5+q835qLK8TNKououtJxCOFVb35iDMyRtqU3MYPHigJV0KpGkOCKlN1bSSAFu2kqdzAkntgKtlpQhKXKilwEI1IhPKQHgdCbE8222B8+1ZrCKpqoisirzs4NtMTqIkzM4DIHRbXe+1PTCa8c4iVK09LOoqLTC356ZBuTeD4jG4lrdJxf/AII+DBQP2vNgCvHKpYtoWABqJjUx7EWxF8HfCFLIAZjNafH0/d0wbUwOtzBY7lth++J+K8XfMtp0t4YMwF1TEEKV3Ou4mxEYZaGYcS/7uXylyXVbN05/CLznxEler4SA2go/Rp8twR1ny7jAubymX4ggLGHAIWqt43GliLET0Nx0xBVolhTXSqKCp06TqRtRssEQQSu4uASLY3qySIXlLEMVUkB50gmW5HAEXBmxwBxjjIfcdykUAPtsVQc5wutlnqUKkqWAKEiEcggKyEE6gDcqSpvGDszS+0LcENB0OAIaCJCzdCD3m074vucp0atPwq/OpYxaGpsOx6EdzE9iMUXi3wq+VWq+pqiO6aWQsBoMB9YBs5k326jFdaiI6RhtvVXUqpJyu1SXi2kLURBUUOyzOoHmBUTA0/ML7Xx1ymkKFHRQPoAMc6zTtXzWXo1K0OK1NTSZSSQKmsEEdNBN26i4x0itylj/AD9cAz7RKiobriHxjm54uWAnRXpAH/0lNv3x1bOJ8w9ccP4o4bNVKqhiTV1mV2GqZnoMd2I1T53xdiPtahZqVTPhb4o8So9GtGulVYU2P4ln5T/GLNWVXFtRj5pgnuB06389/Tk9Wlpq1Yt945/+Rvhhwv440VPDqiVFg+/qGHUYnE4D+QA5v3AKmniMjiDoryouEKyDb2JMgAjaPMjfG+WEmRv11LMDaSZ32tA2wKvEKdVQVIubkdfP1/yeuDJIZdR1FiTOowNiNXvfytjEfSfS+8Qn2va77VMauoC4E/K2obza/wBRgug5WCZhDe8WJ3Ii4gn3wDWplgVaAxFiAZHT363Hf6yLmTF4LMRY3iwBIjtHeCcVlFEpnTqczAiQCQNO8m4/gYjrVLyoQwAY2IIA/gEj6Yhq5odDBXlBHueh9B5QMA1M9SXU1iQJidx1P6jaYG/0wdOg555DnvVAXAd6YGsqDW0wTyjcknoP82k4r2eArlnJBJ38o2HlbHuYoZioCzKr1BpYG4XTc6UEmW0gQw6nYHC6rXJqGpSBZyWFRAFLIDLQDN5uQRPyxacb+GrigMrRZJVaXSXJSjinBouMRcF4y2XYK4LU5us7ea9jh++a5QWbxKaVVWq6KFaWUaFIve4DG14GFnGeGSCyeux63xr0MYyt/wAdQJKph3U+s1WDMZCnUpmpTlqdRbFTHX/uCMKlypUumuxUOGA5RpMorAcwsD7+uA/g3jf2eqadX/kueb9J6MP6+Xpjo/EOCJWSV0yVsy7Ou3TyxmY76dlcSzvTmGxciHLj9XhRYlicyCSSQJsT/wC7GY6J/wAJ1B+H9xjMI/8AY5JvPS5rzM0AuvkLVBGlvlF+mrqJ3sbes4WoWV6virUpvEwAClSTA5vmLAkSdgMG12Y+HTimxCpUEqU1g35OaSyxcG9xiXMZ8NVlWQEpqp0hIbU0mZJEiSeUiZAEb4WAMQddlXHmFXOKfNOkLI5lE8pEgz9CcVzNWPlscWTNZ1XVXDMtM9ZLQ03kiRpmRo6dO2KrxGpuAZibxHvGH8OSRB4LHxdEMfmbxTA1hrPiIBFyZ/CSCQvbmEiO5747N8EfCeXyyDNFUas6lte+hWE6VO/qfXpjkFSqHAhgCVgzcXFwf7+WJ/hH43rcOcUyDWyrfOhYys7tTJ2t+HY+W+HaVIMqF3DguNYvZB1V14xxRczWrF2U0SkJIjz0KYs8S2oWgx6AZbiTPVAZWFYOgSXJFVbkASNQsI1ESBeME8UVKmivQNOtlapgkjmJO6kiGVr/AC9QB7rcvm6blI1NoZ1paoJ+a7sFWFhRYzIHpjOq5sxz6p5kZRl0Vg+3NSqGl4jeIQW1LoMqC0awQDIUaYFyOvYqnWIep92FQwdQkHmFgOXSSWGxvvhWzFAtR40ssKoAAkMRzwDIZdgI2MgTjBmBUCGKQ1s9Oqmq2lR+a4Jawutp2titwJUiExqVJeGZTq1VKQCtYlSOY3B2Yjz6DDThVZi5RLwYZSP2Ik2jYzthLTyTVKumm1TUB4YeUI0r/wD01LMdbbgnYjCL4m+Iaa0Hy2SPIYp1a1OzNHzKo3CBdoN5gQN2MNNPru09980FUZ+qNfZRNkaCccoJlSPCph6jgGebSZA66ZM+s4u/Hc2EyldyflRzPopjbzjHM/8ATemrZ6qykwlABeyqx2H++Lb8fVdORqL+cqu/dhP7DEu6zgANldpc7hcYzlM6vmm8ggkbnaCZ/a+O85J5Cnuo/gY409KnqLQCREKJgDzO59vrjr3BaoNOk07qv8DB4lhDGygpvDnGFyn4gbQ1Yjo779Wkx7D98VnI0pMnFk+NbNUHeqf5OEuQToAT6duv7Y1qYDaWZIn7oU9GqwYlXKlR339v++GFD4hzCtGpfcGe3SPX3xqMupKnSLAWG/kTPWZ+h9t/siaxJnU2kaRHUgqTcfMMZzqgJMpwMgJp/wAYZhSQQZEdWBPaLX6Y9bj2aeQFQW7lvMdhtePI4Xvk6gJMysLB0kwzEKImLW+YW/jB/DeFvMKswTIBM6kvpIMbkkyNp7YWJYBIAVoadEIc7XdHSuWXXp3WAomxHQgmxkzh5TyqgKSVrUl06FpkELJbX2NxYmO0b4zIoVeDGlqkENUnSx+YDUbgwD3B69mWXf5lKBWRV0jVMsH+VmEH8PUm3sMVueSiAhbcPpNTZKi1NRQVKZW7qQOZTqG5UkDTE8sSMT5zN6poNVUVdPVAoUn5CSL6TKxvfUPRfX8MVEFOmQugCNZILSWBHNeQxCmZtEGMMMvxbVS0kBqboFLEKDTnmUsJMdBtvgRzhcg1NWklZ6hDaVJcogIkQymmJGsE8xvy8wkxj1j4ppsQEYc7uP1AAKqA8wYLuLE4kCO6KacPoJimQEZRJOum4JXSWmxAmSMKs6aRd6pJQG8AEqb6gO6zMHzAtgpjvXBpKT8YoqZdDaY7EH0xZ/hD4gqUaYY89OYen/8AYHoYv59cKH0PTZgnIWJ3iPIQNsT/AAui1PFCrpKaSAt5BJBnGvXq1KuFzht23nQcuc+kJOkxlOtlcbHhqfj1XVKfHsmQD44EiYKmffHuOePkaknmp7/mxmMT/wCm78QtP+DT/I78FAC1ZUprUpmtT8SHq0zDyAdKyRB+UaekC9rlGtSqgU0ZNdNNbKaa2JBkKRA+eCSOmnA4roigeHr1spBpBrwJJcwY5mIt577CAjnUPDGFmnOjUGXUCdczcHbA8PNctOMsr1CAgQlqeiHALmLkDZrgLBEGCcVLibamIiCzRHmTt9cOcxmBSWi1KmKYHiADVJE6TMi0wRbpHngb4ZyRr5oE3Slzsf1dPeb4dwtO9tFnYt4JDU64hwMKBHTFZz+QYHHTalAdST6YX5jJ0z/0yffGmWpMFUTgXFq+UclAHR7VKbTpqDz7HswuMX5Up53LmrlyxVFh6BtUprzMwsDrWYhlHrOFr8Lonemy+mCOGZHwnFSg5DrsRY+nmPLFb6IeLq1tQt0Rq5GoUKBU0HRTLaQ4YHVqcgGZWZFvcxgzJZJnFKmU8RgofxSxGlZMh2I5ClnBNz0jfDvhwy2aB8RUpVTPiD8L8umRcQRuBtPfC34hzCvTOXoz4Rs7HepHf9I2jrhZmBv1v2mHYq3VVW498VU6anKZSHowRWqaoNYxECxKoP38hvU6GeN1ZVdiwYsAdUj3w64pwxV2UD2xHwfIEtti91JhMEKptV4Finn+nlBl8eoUYMdKgkiTuZ2sMT/6kVSaNGnNy0n0A/ucOuFUNCEdyP4wp+L01OJ6L/OFAJxJjgriYpX4qi5TJ46BwOtFKn5AftbFYpUDhzl2amqyGj06Tvi3GCaY7/lDhvvPcql8bUueoe1T+bYR8PMEEMEgjmPTFs+IctrNT9UlT0PXFc4TlncwiMT5AiD640mlvQXPBLGekhH1smgr6PEE8jaEtqJ3mDEgDcWse2CnOismiJQF7HlYuLxIjYaYmZO98MstSdVK1snUqvBJK6jNu8ET9b4V5OvTq66bUnYkxppErA/Vb3MjGFnzSeAWkGqVWqa3IQlChXSV1ASfwsIFotO1sFcLzLwDD1KbDQy9UDariLtMyZg3iThHxvOVFYU6LVUVZljAEzfp0He58sO+ALl2ApKjtVedUadRHVnYiFHpgHSGZo/zv33qREwo+HcOzDlQlNnCnS4YAEDSoBRjE9THceeD8p9ppVXQ6DyquupCqloI5jLFZPX9sJKNcVKsNUrIoJCpRLO7AW8lVfMgz2GGQz1Ki+s0CHA5fHcNG9wLiSAb+UDEOJmI4b35qQBGqIzVdqTU9RoNC70rwZlRAuYbmtY388Zw6otVX0IhJUgQw1VGS9xFzYm35QMQ18vWzTms4KU6gUeJUhFcbab8wmwGmdh3ODkpJQim71ar07oitpVLQEZ25zLCQAoi2By2vqizDgF7mKIXxWqCowCrpWARqYbSN4gkW398a1eFvDmoRTWoiXZihZQbg0wCWKgWIAsQDtibIcWU61phqE7ikvMWWxDFocErAEfxiPhvBgeesxV2Ja8GqwMwGBuJUESbHoOmCb1bftC5xKOp5OmlJaaIazRMHkUkySSBf6kYzhme0l6YNOpUsBRoqBSUk9W3du+F/wAV8TIpmmnKp3A6jzPX+MQ/CFPw6Ac8ju+pKkmwQwVIHQ3xoYppp4TM8xoANf13DzKVw5D8QA0Tx3/vkrD/AOMOvK2pSLFQggEbjbpjMZUDMSRQsTIh7X7Y9x5fMzn6reyjYCrrs6VlSCAqoGKtCkEa1Ity84NhJie4wpzGZZk0tV1aT/1aV7tNh+IdYMdRgPP8YUKRTZjqIJZgF06YjQoJO4BknoMQ5HLZjOMSpJFg1Rz67d/QY3qWHcYssariA2wuV7WzFStUWnTUF2sAogepGw2H0x0HgfDEylHTqE7u3c/27YD4dw+lkaTMLuRzO25PbyHlhJmuLVK1RGRSAkFj1Bm4BE/v9MNueKAgC6UZTNQyVclzytKoOYD8RAE9p7xf0wAc+0OWSGSJW5JEiSI3842wq4awUpFQnxRpMaSvlPL0JgiNowfkamtamlz4iAqxUq5RvMHdW7i222M2piqzjr/SeZQpjgjKhYMB4ZAJABJF9yT7bHEimmXCyNUSIsY7juMaUqzqpUqh5hrXWRLTBZWi0WkQN97X3zmVAYU3FM1aS61jruRpEbCBv6Ymljqrdbrn4Vh0sjlobT7N/fBAywPTAuXqPqiAyQdUEWPa9yQZBEdPYMUqQf8ANsa9DEMrCQkalI0zBSHi2UkHEHB8rfDLPVJJAxFlzoEkecYmpUa3rOKhjC6wRs6eXzxXuNVtVU+uCa2cZm1ee2F+fHPPRvlPcT/lsZ+HeHVHOCbrNIYAj6FFKNIV6g3KhR2BMajhXxLidRmMAQSQCQdhafO/bfB/+oKtrSnTYwioOU3F7z2238xhBlkLhlM6gVUIWBlmvaflhbn3wrWqOc4klM0abWthQUOJh5Uza3MIv6fwcKs9USg58RCxYmG8V+WegUco+px7xilorh1k7SIsO8eUQZOD821IMDURqhIEIp036EkX9hhyk9obBmDwGqoqtM21C0yQzng6cugp0iDdSxZu8sQDt2jDH4Vp01E1qwoILmmDDer6ZYekjGtSqaOXqVfFK1QQFpU3ZlVjsHYmNUXIAMAb4XmvVrUylHLVK1WpOquabsoJ30SLkbaifptigsNSQG2J1+T/AH5Kc2WJKstF8p4OcdWIWyUkEIS9QWmTYm5joLm5gUps2aIalRVqDVDpfXLNP5ZF9tgJ388Wv4T+CZUrWbVpZncEkCNIDE7yQI2/bBXHq6eETk6bgi3iGSSAIEHcExEKQwEHrGOb0bXQ2435+SnrEXSROCNl6fPmCrNBfkJqX+XlnuNiV67Y2XiBAnL0guj/AKlU621EiAJGhbH22nukOVeuaYpkFwNjMsDzbyQYaQY9+uLX8MfCwZgM8z0SW+7UHdjEREgz2O2CcALuMldKXZmoKjsjvVNeFaXKkEPpIUajIYNA7RNumG//AAjUKpyqoZh/1IRQDqNlYy5PS464tPE3TLU3oZqnTfUJpMpAiTCWa4IgszTEdDit8S+IXVqfiualFUITRppgNaW1Cd5tIECN5xSHuIhuypjipapVWAoLqr6CUzDqjHSoM6QpAXfTO+JswVMVzUFSoBoc6FBDCxAO5GFPE8sJp1FgGLsH5Sk3WBdp6mw7bYB4jxN6zrQoqWZuVQLk/wCDqcP4DCl7g+Lc977EtiawaC3ig85OZrimsxuSBMKLsfYYs32kU1VUVWorFisGAwF/PYe5w94FwWnkcvUkipmCs1SL6R+UeQ6nqcI6qKTVCM3ggTVqqLFSJAKz1aFMYH6xVbUc1jDYcPcq/wCmMy5i4awrG2fSTFEx0gpHtbbGYrlLhsqCK7AECAFMAdhfHmPNS38vQrX6LsVb4CmTDAMoeoSYnmgDv0n2xccvVQqpSNJuI27Y5FlMy4IE6ZgD0Pn0x0ThVUeDR0nl8MQceyDuC8yWAXUfxFndf3SkKSY5ha87/wBIwryVflYkmS4Ba+4J2IjUGBI8onpg7iqgGGAOoI28WuQGaDHQbYGpoyks7OUZZiAFtcAzY/NANpv2xk1Hl5Mp+m0NAhMDVe9JVQOASpZjqhvxTzCR1W5udsH5asEepUlR8mksIYj8SkiCJO5M3jCThVZQq2QAsYMCdTXJE2hd7C+D6Rly40HclUU1NUT8wIGqfONicLOEWVwTNQhKjSoqFh4jRPOu4eQJkdB1BwY+bALoINRQHgyAbhiJgW3vcXwtRxXSBoZ1ZVaSSpDE7g7qJIVpmfXEwoamUU6wdtWnrKsToIqAEFl6TuOs4rLYRgojMurU9HhsDBgA88n8vNDC3fthgHIA/tH7ScKl8NSpqRTridKlQA1pYUzBEERa5GJlaAoGmIHymREdPLDOBJbU8FTiQC1HZRNbsIso/c7Ynq0CZgdCfoYPv0wLwnNAUqzm33pX2QCf5N8McsZ3IuO23n7jc4sxBzvvwQU+q2ygXhKs0GfL8MAbi8X9he1uqvP8IanyG4a6N+oC3pO3v5YtmXCxHy9gesbkE7R7RBPXEPFaQamQOkMt5Jjf1vihxy3bqEYM2Oi538W1qTZhqjKT4gnRcH5R8wiCLT6E4Ap5YoOUidDLScaBCsLs1pJg2gdOuGHFl+0UVqLU8NqVRqbkibBiV9A1Mx2JBxErhZjUZMAkENJtYyRA3sBjqhIMK9kFspfxXMP4elNACQTBBlupMLf+84j4WxCCSoLEnUXIJ73IHpiSs4rtsgmx1rAImZ5mH0gYteWzNPLAKqEtpABXT16WAKk9774LMKbACLqtwzOstOH8EpFF8XRpBkLBgExzTqH7DB2YVYL6hTpILaQRa4v1MweUdOtxgfxou7MfyoWJgevf+2Bs1SbMBaYnQt4UEgH/AGED2x1Km+sczjDUNRzadgJKpvxD8ZPWLUKE0cvJ5Jhnk6iWPQE/hFhhj8P8PzdaYikrS3iMoKknck6x5ewxZqPwZQCirW0VKYjVIFuv5uv+DFiqZhaL+GStSh4YiiAIV72YxeBB+uGatWk4BlFvjv8AtUNa8S55Sz4T4GmUBWo9JmfkFamukEXkhgSWK3nYDzwJ8RcdFHLpl1ZatMOxDRzNpLBSZNzrEk4kzGWzLUvCoOiIFZUDKTp1TJt5HFXH+nGZMas1Tgbcr95PUdScWUcCahzVTHv6acEL64bZt0LSztNqTivrJcyQGmJPNBt06bdMLaXEqdEctzAFzItI22gjvJ88P6PwFTGrxczUfQCzLTQLYebFupwXSyeTy96dJSRBLVTrNzFptOL3nCUZBM9ihjMRV+0eKT/D/CszxB9FKKabl2soHkBc+g+uL/leBUuGqHpsWYDnci7E9LfKv6f5xF9uNF18LXorryzAuLH2nqPLEOZpPVRE+WsxOsSZYj5WYTBHYg7xhOt9UzUzTiB2WsmKeAhweTvitM2D4iEPpqPT8TSGEMQZUTeZA+UjcYCo0a4zfiUgEq6jp1ELMrqEgcvf+MEZtQrOKmgohVFdN6MAc5HUFpFyJkbYO4twzVTLtRFR61dSKitAgiAQs7t1HcnGaOZK0rWHO2/BVlsnVbmNZZNzduuMw7qZTJAnXSYNPMPEiD1t0v0xmF+n7/8Az/qak8AfNcooJTgmTba0if1N0O2wxbfh+uWy4BsyG4/S0lf6j2xTsww5tLkg7hiJPcgCYthjwHNtQKsb0zCMscxDdf8A2m8Y9Q0xdeWIT3NwI5FYlxLNAAF7gkGI9CMSJU0Q5qN4UMVgSFGxMQBHcnyiMGVqEwykEbqRcEYHq0wE5hWqaTZEbTfeT1AB6dcJ4inDp4FM0XyISitTAAJOpmEtf5SI1LPSZPNbDutU0qKlEfe0qqkENO55dt7HtcEjpgSnVMUFZyNQqQwWBqIA0seoJm/lbbEng6KbFAigGZ1cxMbmV6pJAHnvtihxmJVwUlOvSr0TUipTqEMlVqZ31gqFYReWC3/UdpwfwxTWCUmarSrAwpUjSFNiQZBuRaZuD3wBnk0Gm9PSw1ryo2oWuXXqBBMgTEDywS6KyJT3KNB0gXptcKwiykbflJPrit0RuyISm9UlQEZyNgIgyyQCGuQIa8Sd+uJc2y0ld91QEiOv+HGuXo6BBMgMWU9QDAjvtiPiuXL0rRcEwY6Tv7x6A4Oiw05cUFR2aAFF8JVhUypDkD72pJOwLabm37dfPFi4aVACiRvbosFV5TEQIB9jij/CD6atakxgkF1KmDMQfW4BI8sXajULgwWFwT+W20dYIPtbeME8XKEaIurmChkKJHLAvbtJ6x1v12wPx/icZdmFhEi8Bu1u5YgzhbWMNLIOhMvME2iSLAXuAO/cYBztQ1QEg6bFhve8e/8AtisNzGApmBKrHCKng60sadUBXBgixkEiOh/rg3L/AAx4hEqigSJeXsDIIhhM+X7YsKcLQKC5YeQIWf64Y5IFmBX5QLAybdZJ9OmOr1jnhuqKk3q30QOXyYpaaSKNIALsBpHkIk6R7/zOFeezYRjoAm41N5bkD+/l2xac5S0KS225jFY4nRV6gm6lZgbm02jriqpSyCXm6tpPzGBok9aqx1PqIpMwlzIB7g4s/Bs01IAUQ2xqaSdPiDbUZJ0rM7XtGK4MruhGpQhYqCQoOxZln8Iv5xgvIUqfiUl1rIKcrAsD11fpWLR/hBzgQmDS5rXNcRqt4muQxqAyrQJJAJA2YxYdoxNkGLSkOGUSou2u/UD5bTe+Jc5lmo3qIYMvyHlcA20zuQd8b8FNNcwjM1oDs+lkGog/dyD6HV17YjMR2Qi6IRa6tuQrKVFtJA2Jv/eMK+K5hjLU3MLYi8X/AK4VPSqCqi9KjkrE3Uk2lvTr0w+yGXV6ZPiKlOpDkaYYMn4Be4gb98WnHvNIU/WdeXil/wCIxj85Ph78+1QZXOBEVWKlROqqFuSbw07xt7Yr2cphKg16HNXdDaPy32uL+WH9akgp0yKYLMzk6mmV6HygdfLCqiqvQzDNL1F06UYG51AWaLW2O2FG1nvsTI3v2TbaTG9YLTgubX7dSoVzak2mkpAMI/NA73O87emCq/DClV0Vaoq5djoQHkYGSX6sDp6A+2IKrUFpVmVPCr6HpsCusa4saZ7gCS2NuA53780q3hqKlKC5YkkkGGgQTexHli1xkCOz/ffwUAG59OfFWfhOZanTAqIWqkyWTS2tXBPXoInyOBaqmllSZ8XxQWJuvhX1ASJAUECPT3wCeICk+unREUjFQA8ssNOq9wAtyD3x5mFqpQqUqdVyzMB90B4ZUoIABJAvCkjrOKLuN98o3pz4RkAPkd+6g/8ACNXMamUlrnfrf8uMwPk8pmjTQ/dDlWxYAi3W++MxJ6QcB6/Kulv5D0+FzWnPMFAboisJI0xe3qR2tjxKX4muIAG8SBFyNx5eUYnowJKgtNjBAiIJEHoSehHbDDh6MwICaiLKJEn2g/5OPQEngvPKP4c4kaShSpNPvJgdyAbgz02xeKABUNBgje4/z3wd8LfCTFKdVSEkc6lZJvtvA7YsvFOCO2nwigg8ysshh/IIwyxji2XDwVTniYCo7cMUqQp0zEH8sbadwMQjgSn53LTMgx7C38+Zxfn4Cm+kA+Vv4wM3AV/V9cC/CMJlS3EOAhVOhw1AxJgqblRMT1IMyCfW4wXSAAhRsAJ9NpO2LPR4Eg3WfWTjzO0NNNoG3Ydv98B/FYwSB/aLpnOtKrtQaILXBtKm6mQJIi++84nTUFZWC6vEm94MDeRJuT09DibwpZQxlysSSQGCzY9eu/WekYhEhw5OlT8pFokEXMekHaMZz3ElNNAAS7ivCSSlfLwKlHob67xE9itvc4PpZhKwFVGYHUpZZh0ZejDrHa04Z5GpssaSTLAG3084P++A6vB6DO1R6azpuwAHnzT73JwOZSl3EM1MxzEk2mQp3luhI3jGU8kywQusnvN/898PvsCyGgBxAMHpJgRFrX/7Yb5HKBV2Hl7/AO+LaFMvJCGo8NEqvcL4Cz1AznkN4Ajbv6nv288Winw9Um0CR/b+MSZUxPT+n+E4a0qeoSO/74do0GN01S9Sq466KscdIQGRud+0wMVXNrpKMdDgSLg2nY26gY6bn8qNB5dXl3xU0yimnqb7shifDIJgkQDthL6jTcHAzw7u++nmmsHUaBcb9/JVfJ5NtTot3aYqfpFyAfxSLEY8qcEYOtpUm5AIgkTEjrN4w/p5Q5fQjqxJcaSp79QBfbpgVkdKq6S5XVqIWzAmVHmCR0OMgktEOsdO7fBajXlxlpt7pS2ULUuYwtO6o5J0g3le8/1wZW4UlVUpLrNU6QCJVXO95tIWcEvSCqV8aHWiwbWPcIO95/bfAnE+IVD4K1AUnTLKTMbaljawg4CTI3+lZJJtbfqnucyp+7UsCaUtoO8KN5H1wDTXwigUsru+pVCyukzsfxA4h4lm6Sh/vtYQELpkVOYA2v7EdsLzn2o0/Fllr0isL2VxYgGxkHfpiOiLotHDn4qptm6+iYcQzBR2UVUDaagBKwDbmQdII+hEYQtnlpUwKbVIqr4hSpSJk04gAn8MxIwfxTNBkWq2upptJOlixj5fzR1OFXHaeth4Z0rWMI+rUqH8Wra/l1wxSbaCoJ0+FFWzzJUY06lNWZVamh2kmJDXBvNoEW3xOeF+DSejUreGKgV6rlAxUiCrKQflJta4viCjXop4dMpRDA6ajAmWAa4v3n2xPneHmnWerSyysnOgkhxUW2ogidMAxJ8+2LWCLAW58438qHlME4lT8JKtJ1XxCuulXM6wiwajHcbAjoYXacacQVwgoohNSCSqmFZSdWpCLW3jEOeK0X8akxIHhhfu9aoGtoZ51EiJFgLxAwxoZ1/s9UOh8PxCahVdIhrXQ3UEkR298DUaJza70QskIShwvKlVJfMyQCfugenc4zBi5p45VbT05+nTGYV/kO5eqY6N35LnmV4c4qaTTaJJHlq6yLzh7Q4PmKppotOqIYBKmkwL7ntG9zj3GY9LRZ0hkndl557sohdj+HeDfZ6ekMWkljPc3Me98NTSxmMxpAAWCTmbrRsuDiL7N9MZjMcuWtTL4Gz9DkN+nbGYzAP0KNvBV7M5cQQAFYDtY3O/n299sLBTvOxmDYxcXBEdbC2MxmMKqAHLRYZCmNYxDrFQAK0TFvONha5j+5buDEbNpViZmxsCOt7T5e+MxmK3FGAp6KmempZFxvaAR+2GuTJMj/L+eMxmGsKDOqoqmyMo5ESLGennhtRSBGMxmNVlNrbhJvcStqiyDGKNxfK1KbDxDLMxM30x0Bx5jMI/VKLX0CTwTOBeRVA5qfiimpTV0YGpTAnoI8pwuzWYNPSANUEMak817wwE6oOxxmMxgVXSzPxj2JHnA1WpSscvCfdJhXDoVYOarNKGBEdbdcLKVYrUdtS/h3Ww2E/3xmMwFJgeYKde7KCRvX4QlbiOhEBBkMxYm4qKeoHf+mGmUen4tFz4jO+ohBOpQoMCTcDqBtjMZi8NFj3oKlmlCZLisVlpq001k/eA2dpkGIkgmALb+WCKCiKg8Km6aWDMbS0lgxH4CG5ZHbzxmMxFQZDIQsAIv2JQcqyUaOtVKtWOqmGBmZHygSLnvhzw+hVRnpZdXp+ENWlyNCqd56wbwNx7YzGYM9aPFAXZQbbmFBk1ApaEpkVHcMdL2EGZZSNpvbpgv7CxYu7S7zTqzzAlQAsLO2kb+QxmMws55vvtVzhDvVO6fDFAH3U23jfGYzGY2B9LoxqfNZBx9Vf/2Q=="/>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6" name="AutoShape 6" descr="data:image/jpeg;base64,/9j/4AAQSkZJRgABAQAAAQABAAD/2wCEAAkGBxQTEhUUExQUFhQXGBsbGBgYGBocHBwdHR8fHh8gHCAfHyggHiAlHCEgITIhJSkrLi4vIh8zODMsNygtLisBCgoKDg0OGxAQGzQlICYwLS4sLC8sNCwvLDQsNCwsLC8sNCwsLywrLCw0LywsMC8sLDQsNCwwLCwsLCwsLCwsLP/AABEIAJgA8gMBIgACEQEDEQH/xAAbAAACAgMBAAAAAAAAAAAAAAAEBQMGAAIHAf/EAD8QAAIBAgQEBAMHAwIEBwEAAAECEQMhAAQSMQUiQVETYXGBBjKRFCNCUmKhscHR8AfhFjND8RU0coKiwtJT/8QAGgEAAgMBAQAAAAAAAAAAAAAAAgQBAwUABv/EADMRAAEDAgQCCQQDAAMBAAAAAAEAAhEDIQQSMfBBURMiYXGBkaGx0QUyUvEUweEjJJIV/9oADAMBAAIRAxEAPwDr32kAXtbHP/jvi/h1F1OFQCRezA/MHAvBA6eeOg5dA9Jf5xyj40zDfaNJgUifDZrQbyRAupiTJ6ThXGuilHNWYRs1AUmGXFRBzIGOlWimX1KRqGklrGZUCMR5PJaqbTzCFKuqVFIWxaBGkyI1DYwtsRGimqqWTWfmVAxWWQwE+XSSRzReQB2wdkuZNCBtaoujxCAHBbVGoG6gmSd9sYpMLWhLMzm6aB9DKxRgFVQQXA3IBYwJmb7YN+3qWL1CzMzAaOXwQaaiFJ7mREbSSZkDE/EbrUXxD4mmFJBDEEEaFEFmsencYGCq3giqwJnXZiCkaZ0FrGTAabgiL2xAIIREIjiGYdjqZmanqRtJIU6lBDEktKNaNMGw7HENbiD0ahqa2J0kszG3TwyzAaUcgHYQYG0YJ4bQSnJFWXVySGCwxiCGuQzc+53tfEucyBRyER0qqLKtSQTqAWSLtPMpMbR646RN7qAof/D6jUmkqqgeIlzNiRpZhMwJsBsTgN3gVGVHpiiNTqpbRM3Cg3MgwMGZysrUFpgrSp1F2jSAC0SSLbsb23wNlGrDSyTUBgBZDFithqG8kCAROw2nHXi/wp0RKZqVgusB10m4aflHzbEkmLySD0wXUyChipp1EKIy3tAaCpiStrsL2n2wBlcwlJ2uheozi4Cs2tQJE2hdMhj5jGniMq3Sp9mCsG5gWUFZ22ggE6iD2kgYGADbfypudVCc5poPpILFgTUIUwCoBLKCCRYi0YHXJvmXWnSo+EwFyF0gCZ3sdJnzNxjXjNWSBTWnUGmGLFdWljO4FuljJknFj/0wUmlWfWWGsKszywJi5vE+uLmNAbmVTnXhQ5DgByWepFWLJWpuGOmBrF+9u4uZv2x1zIctGmPKfrimcbrQaA/NXUX/APSxt54tXjfcof0Ycw7rknklqwsErzdcmo0RCkA++AGqLJIA3MiTO0nyjbzxPmqmmCwgDmv1JB/v17YWHMyecaSCQY/DaxIsR3xh4uqatQnhomqLMrUTSq/KQYufxHbePOfrg+lmCCZETeDI2i8/7fxhQWldge8XHTc9LdrfTEhrEk3kFRBBPTuBt1Ej1wqLFWkSrNk3m02tAi3t+2CnXceU/wBr4SZKsNWxIMBeuxJufY/tvhoa+3r/AFAO+xG+L2u6qXewyvahn6iOnqPWJg40ZQfI7jz6X88bO0TPTaLGd/TrM4gFTv8AmImDvvP8Ce+BN1wCY8PzZYEPZh+4wSr3wpFQq6kj1vtq7YJZ5ON/6fiS+lDtQf18JStTAdbigeM8fWnU0AgsBLLN9PePKMUDjmcasgZ4KkkOJgLPMASYkRADgHeMBZ1i5VgQWos6iGCH6wdQjpEEYkpZifCVjReQWpltyWAspESGJ2IBBGEquIfVMnTly3sJ6nRbTFvNLGy1Tw1y6aTVQFtMlheZAYxMAg3HbvgqlmCS6VVDU0kapHhjcbfMNzDDrpxmaosSia2nQ5lkWQFsVIJGx2YGYERgTLVgS1TxhGoWClyZAXVaJGv+RfvXqJViNXKpH/mI8tAMe4eD648waqtH/ly36tdQT5wLCe2MxXPb7fCldU4XmAAyk7GR6HHKfiwGnm2eoEIdp0E2KjaB1OxicW6h8S0fEDSw7gj+otgP48ph/Cq04qJsSpB2uCOkgXx6DFxUpEg6XWJhKmWoB4LmuXzioBTkHUlqgJBV9QHX5ip3AvGGC058alVZUYMEYka4BuQpIAM8oMACOs4GZBI8WpyrABZYLFjYKu4F+aLkjpbBNOpUqhdIfUgVSabrKUxUnYidJEncmwxlG5t5732LWHaoeGcVFdS5Y+IEKtrUyAAYYEXMLMggCQIxOhqVFYCkHUEM8kFrRI7FTaLg7nHmZz9RSCUHhEODUEJAJ+ZAT8zEnckHf19oskaDTYqKawUIZdWomnqMaSZ09NpxECZAspngtzTdSUAWpTpclUQAXJALaiJgjlvee9se+LpMFLhtIOs+IAAX7xrJmFFiYPXGmWqU6ZKF7VWLBdZ1Q4OqwXSxvcE7TtGCF4giqy/8slCKhYAvYbUyouGAmTzCB3sJB3veikKThlMKpKeG2XMAsYAhVADMOUvuCVsN98Y9UPqNAB2dTpgt84kEWjSCBZvITh7wn4OrVcqHzGmlWqQVR+ZmIBIJbl8NixsBIW2ENSo9MhaqN4tEtZ2CwrGWWDM7SG67gYKrRfTMuG99yFj2usChaGYNVaLO7OWUoGVlJ30nXKmCJnYgCT0xvkVVWpPI1wdDRyLUJYFWIudJne23bEuVFOqgpgoqipooAMXkJMalAjTf808zdMR1Kpo8omAg1LIGuDNjHLPUAmLQemAPJGEBx6gKaDkFRKerSKY+7Zi0XM6pna3fsDi5f6d5XRkKZ3Lsz9t7AfQAYrPGKC1RVdmUaVZwPkhtI5TuXJsJEWvbHQ/hzKaMpQXtTU/UTi5hzMhUvsVW/izNRm+G043rlj7AL/8AbFxoVJoFfyz9Djl/xjmiOM5Eav8AlmjI86lQz/8AGMdEpV9BvtscXNOXLPEKpwmVrWhgDI2kgidgNuw74W1KpSSQY0sSZvt26ztaIgb4Y1pCuu4F46FW3PckCfrhfnF02M8vMCYgX+WY2AjGDVYadQtKcpnM0FRpyjedBBa19p/cyOmJ1qaVDAkEKRFrWt626CPbEWvfS34J6bdOs9zPpjcyWg8ykbj6HftvGARphTeGhRDKAbSNYHUdJ6YLyleTFxEHbcHm+vlExhLQc8vMRvq09RO4OwtBMYOpsStoaCFBiJYGTtsbAasS66AhOvEuTeCsT5GB133wOxmbd7eltQ9rYi2AaSokarbRAm1u309sakwBvyjvJ+aT/E+2IJQBq3eF07HmF57CB74K8blY9lJ/bCg1TIE/7+uFHxvxd6FFKdI/eOQxPZR/c/wcbf0ekXtdHE+yVxbssSkPFaCJMDS7OoRmuQp3NokA2AiZnAzUGqCjXClUViCoBkFhHISANJYg6SLAHEmX+J1rAJVCoTEn8LDe9pQzeRiPiXCgEcEsVYKVKgEEiSCREHoZ8sTXwVWgesLc/RW0sQyrpqo8nqGmTqplH8Vdis3cwZiLH0IicCPoemSoUurHVADaQ50DsAezQe2J8xTBLhazN4Sq+p+piXUQRaQd9o8sa5mpymusFF07ixZiCFMfluQdoUDc4WGu93V5QbZpVJWAdNphrxafmx7jetwzKliTUEkk/wDOX/8AOMxYCzt8kEOVqrUJwqzNMrJUkTvh3majFUhSTBJ0QwbykxB6ydoM4Dr6ZIDAkfMJuO4MdcMdMwlY9TBVWCRfuVfZ2JGltL7HYgiZtq2abg4DrO6AsVU1qh1khSCASQG0mRpXfobb3wfnUBuPXGuRrGofCCjXUhNQMT2Bnl7iT/XAubl0G/hM4bE5+q835qLK8TNKououtJxCOFVb35iDMyRtqU3MYPHigJV0KpGkOCKlN1bSSAFu2kqdzAkntgKtlpQhKXKilwEI1IhPKQHgdCbE8222B8+1ZrCKpqoisirzs4NtMTqIkzM4DIHRbXe+1PTCa8c4iVK09LOoqLTC356ZBuTeD4jG4lrdJxf/AII+DBQP2vNgCvHKpYtoWABqJjUx7EWxF8HfCFLIAZjNafH0/d0wbUwOtzBY7lth++J+K8XfMtp0t4YMwF1TEEKV3Ou4mxEYZaGYcS/7uXylyXVbN05/CLznxEler4SA2go/Rp8twR1ny7jAubymX4ggLGHAIWqt43GliLET0Nx0xBVolhTXSqKCp06TqRtRssEQQSu4uASLY3qySIXlLEMVUkB50gmW5HAEXBmxwBxjjIfcdykUAPtsVQc5wutlnqUKkqWAKEiEcggKyEE6gDcqSpvGDszS+0LcENB0OAIaCJCzdCD3m074vucp0atPwq/OpYxaGpsOx6EdzE9iMUXi3wq+VWq+pqiO6aWQsBoMB9YBs5k326jFdaiI6RhtvVXUqpJyu1SXi2kLURBUUOyzOoHmBUTA0/ML7Xx1ymkKFHRQPoAMc6zTtXzWXo1K0OK1NTSZSSQKmsEEdNBN26i4x0itylj/AD9cAz7RKiobriHxjm54uWAnRXpAH/0lNv3x1bOJ8w9ccP4o4bNVKqhiTV1mV2GqZnoMd2I1T53xdiPtahZqVTPhb4o8So9GtGulVYU2P4ln5T/GLNWVXFtRj5pgnuB06389/Tk9Wlpq1Yt945/+Rvhhwv440VPDqiVFg+/qGHUYnE4D+QA5v3AKmniMjiDoryouEKyDb2JMgAjaPMjfG+WEmRv11LMDaSZ32tA2wKvEKdVQVIubkdfP1/yeuDJIZdR1FiTOowNiNXvfytjEfSfS+8Qn2va77VMauoC4E/K2obza/wBRgug5WCZhDe8WJ3Ii4gn3wDWplgVaAxFiAZHT363Hf6yLmTF4LMRY3iwBIjtHeCcVlFEpnTqczAiQCQNO8m4/gYjrVLyoQwAY2IIA/gEj6Yhq5odDBXlBHueh9B5QMA1M9SXU1iQJidx1P6jaYG/0wdOg555DnvVAXAd6YGsqDW0wTyjcknoP82k4r2eArlnJBJ38o2HlbHuYoZioCzKr1BpYG4XTc6UEmW0gQw6nYHC6rXJqGpSBZyWFRAFLIDLQDN5uQRPyxacb+GrigMrRZJVaXSXJSjinBouMRcF4y2XYK4LU5us7ea9jh++a5QWbxKaVVWq6KFaWUaFIve4DG14GFnGeGSCyeux63xr0MYyt/wAdQJKph3U+s1WDMZCnUpmpTlqdRbFTHX/uCMKlypUumuxUOGA5RpMorAcwsD7+uA/g3jf2eqadX/kueb9J6MP6+Xpjo/EOCJWSV0yVsy7Ou3TyxmY76dlcSzvTmGxciHLj9XhRYlicyCSSQJsT/wC7GY6J/wAJ1B+H9xjMI/8AY5JvPS5rzM0AuvkLVBGlvlF+mrqJ3sbes4WoWV6virUpvEwAClSTA5vmLAkSdgMG12Y+HTimxCpUEqU1g35OaSyxcG9xiXMZ8NVlWQEpqp0hIbU0mZJEiSeUiZAEb4WAMQddlXHmFXOKfNOkLI5lE8pEgz9CcVzNWPlscWTNZ1XVXDMtM9ZLQ03kiRpmRo6dO2KrxGpuAZibxHvGH8OSRB4LHxdEMfmbxTA1hrPiIBFyZ/CSCQvbmEiO5747N8EfCeXyyDNFUas6lte+hWE6VO/qfXpjkFSqHAhgCVgzcXFwf7+WJ/hH43rcOcUyDWyrfOhYys7tTJ2t+HY+W+HaVIMqF3DguNYvZB1V14xxRczWrF2U0SkJIjz0KYs8S2oWgx6AZbiTPVAZWFYOgSXJFVbkASNQsI1ESBeME8UVKmivQNOtlapgkjmJO6kiGVr/AC9QB7rcvm6blI1NoZ1paoJ+a7sFWFhRYzIHpjOq5sxz6p5kZRl0Vg+3NSqGl4jeIQW1LoMqC0awQDIUaYFyOvYqnWIep92FQwdQkHmFgOXSSWGxvvhWzFAtR40ssKoAAkMRzwDIZdgI2MgTjBmBUCGKQ1s9Oqmq2lR+a4Jawutp2titwJUiExqVJeGZTq1VKQCtYlSOY3B2Yjz6DDThVZi5RLwYZSP2Ik2jYzthLTyTVKumm1TUB4YeUI0r/wD01LMdbbgnYjCL4m+Iaa0Hy2SPIYp1a1OzNHzKo3CBdoN5gQN2MNNPru09980FUZ+qNfZRNkaCccoJlSPCph6jgGebSZA66ZM+s4u/Hc2EyldyflRzPopjbzjHM/8ATemrZ6qykwlABeyqx2H++Lb8fVdORqL+cqu/dhP7DEu6zgANldpc7hcYzlM6vmm8ggkbnaCZ/a+O85J5Cnuo/gY409KnqLQCREKJgDzO59vrjr3BaoNOk07qv8DB4lhDGygpvDnGFyn4gbQ1Yjo779Wkx7D98VnI0pMnFk+NbNUHeqf5OEuQToAT6duv7Y1qYDaWZIn7oU9GqwYlXKlR339v++GFD4hzCtGpfcGe3SPX3xqMupKnSLAWG/kTPWZ+h9t/siaxJnU2kaRHUgqTcfMMZzqgJMpwMgJp/wAYZhSQQZEdWBPaLX6Y9bj2aeQFQW7lvMdhtePI4Xvk6gJMysLB0kwzEKImLW+YW/jB/DeFvMKswTIBM6kvpIMbkkyNp7YWJYBIAVoadEIc7XdHSuWXXp3WAomxHQgmxkzh5TyqgKSVrUl06FpkELJbX2NxYmO0b4zIoVeDGlqkENUnSx+YDUbgwD3B69mWXf5lKBWRV0jVMsH+VmEH8PUm3sMVueSiAhbcPpNTZKi1NRQVKZW7qQOZTqG5UkDTE8sSMT5zN6poNVUVdPVAoUn5CSL6TKxvfUPRfX8MVEFOmQugCNZILSWBHNeQxCmZtEGMMMvxbVS0kBqboFLEKDTnmUsJMdBtvgRzhcg1NWklZ6hDaVJcogIkQymmJGsE8xvy8wkxj1j4ppsQEYc7uP1AAKqA8wYLuLE4kCO6KacPoJimQEZRJOum4JXSWmxAmSMKs6aRd6pJQG8AEqb6gO6zMHzAtgpjvXBpKT8YoqZdDaY7EH0xZ/hD4gqUaYY89OYen/8AYHoYv59cKH0PTZgnIWJ3iPIQNsT/AAui1PFCrpKaSAt5BJBnGvXq1KuFzht23nQcuc+kJOkxlOtlcbHhqfj1XVKfHsmQD44EiYKmffHuOePkaknmp7/mxmMT/wCm78QtP+DT/I78FAC1ZUprUpmtT8SHq0zDyAdKyRB+UaekC9rlGtSqgU0ZNdNNbKaa2JBkKRA+eCSOmnA4roigeHr1spBpBrwJJcwY5mIt577CAjnUPDGFmnOjUGXUCdczcHbA8PNctOMsr1CAgQlqeiHALmLkDZrgLBEGCcVLibamIiCzRHmTt9cOcxmBSWi1KmKYHiADVJE6TMi0wRbpHngb4ZyRr5oE3Slzsf1dPeb4dwtO9tFnYt4JDU64hwMKBHTFZz+QYHHTalAdST6YX5jJ0z/0yffGmWpMFUTgXFq+UclAHR7VKbTpqDz7HswuMX5Up53LmrlyxVFh6BtUprzMwsDrWYhlHrOFr8Lonemy+mCOGZHwnFSg5DrsRY+nmPLFb6IeLq1tQt0Rq5GoUKBU0HRTLaQ4YHVqcgGZWZFvcxgzJZJnFKmU8RgofxSxGlZMh2I5ClnBNz0jfDvhwy2aB8RUpVTPiD8L8umRcQRuBtPfC34hzCvTOXoz4Rs7HepHf9I2jrhZmBv1v2mHYq3VVW498VU6anKZSHowRWqaoNYxECxKoP38hvU6GeN1ZVdiwYsAdUj3w64pwxV2UD2xHwfIEtti91JhMEKptV4Finn+nlBl8eoUYMdKgkiTuZ2sMT/6kVSaNGnNy0n0A/ucOuFUNCEdyP4wp+L01OJ6L/OFAJxJjgriYpX4qi5TJ46BwOtFKn5AftbFYpUDhzl2amqyGj06Tvi3GCaY7/lDhvvPcql8bUueoe1T+bYR8PMEEMEgjmPTFs+IctrNT9UlT0PXFc4TlncwiMT5AiD640mlvQXPBLGekhH1smgr6PEE8jaEtqJ3mDEgDcWse2CnOismiJQF7HlYuLxIjYaYmZO98MstSdVK1snUqvBJK6jNu8ET9b4V5OvTq66bUnYkxppErA/Vb3MjGFnzSeAWkGqVWqa3IQlChXSV1ASfwsIFotO1sFcLzLwDD1KbDQy9UDariLtMyZg3iThHxvOVFYU6LVUVZljAEzfp0He58sO+ALl2ApKjtVedUadRHVnYiFHpgHSGZo/zv33qREwo+HcOzDlQlNnCnS4YAEDSoBRjE9THceeD8p9ppVXQ6DyquupCqloI5jLFZPX9sJKNcVKsNUrIoJCpRLO7AW8lVfMgz2GGQz1Ki+s0CHA5fHcNG9wLiSAb+UDEOJmI4b35qQBGqIzVdqTU9RoNC70rwZlRAuYbmtY388Zw6otVX0IhJUgQw1VGS9xFzYm35QMQ18vWzTms4KU6gUeJUhFcbab8wmwGmdh3ODkpJQim71ar07oitpVLQEZ25zLCQAoi2By2vqizDgF7mKIXxWqCowCrpWARqYbSN4gkW398a1eFvDmoRTWoiXZihZQbg0wCWKgWIAsQDtibIcWU61phqE7ikvMWWxDFocErAEfxiPhvBgeesxV2Ja8GqwMwGBuJUESbHoOmCb1bftC5xKOp5OmlJaaIazRMHkUkySSBf6kYzhme0l6YNOpUsBRoqBSUk9W3du+F/wAV8TIpmmnKp3A6jzPX+MQ/CFPw6Ac8ju+pKkmwQwVIHQ3xoYppp4TM8xoANf13DzKVw5D8QA0Tx3/vkrD/AOMOvK2pSLFQggEbjbpjMZUDMSRQsTIh7X7Y9x5fMzn6reyjYCrrs6VlSCAqoGKtCkEa1Ity84NhJie4wpzGZZk0tV1aT/1aV7tNh+IdYMdRgPP8YUKRTZjqIJZgF06YjQoJO4BknoMQ5HLZjOMSpJFg1Rz67d/QY3qWHcYssariA2wuV7WzFStUWnTUF2sAogepGw2H0x0HgfDEylHTqE7u3c/27YD4dw+lkaTMLuRzO25PbyHlhJmuLVK1RGRSAkFj1Bm4BE/v9MNueKAgC6UZTNQyVclzytKoOYD8RAE9p7xf0wAc+0OWSGSJW5JEiSI3842wq4awUpFQnxRpMaSvlPL0JgiNowfkamtamlz4iAqxUq5RvMHdW7i222M2piqzjr/SeZQpjgjKhYMB4ZAJABJF9yT7bHEimmXCyNUSIsY7juMaUqzqpUqh5hrXWRLTBZWi0WkQN97X3zmVAYU3FM1aS61jruRpEbCBv6Ymljqrdbrn4Vh0sjlobT7N/fBAywPTAuXqPqiAyQdUEWPa9yQZBEdPYMUqQf8ANsa9DEMrCQkalI0zBSHi2UkHEHB8rfDLPVJJAxFlzoEkecYmpUa3rOKhjC6wRs6eXzxXuNVtVU+uCa2cZm1ee2F+fHPPRvlPcT/lsZ+HeHVHOCbrNIYAj6FFKNIV6g3KhR2BMajhXxLidRmMAQSQCQdhafO/bfB/+oKtrSnTYwioOU3F7z2238xhBlkLhlM6gVUIWBlmvaflhbn3wrWqOc4klM0abWthQUOJh5Uza3MIv6fwcKs9USg58RCxYmG8V+WegUco+px7xilorh1k7SIsO8eUQZOD821IMDURqhIEIp036EkX9hhyk9obBmDwGqoqtM21C0yQzng6cugp0iDdSxZu8sQDt2jDH4Vp01E1qwoILmmDDer6ZYekjGtSqaOXqVfFK1QQFpU3ZlVjsHYmNUXIAMAb4XmvVrUylHLVK1WpOquabsoJ30SLkbaifptigsNSQG2J1+T/AH5Kc2WJKstF8p4OcdWIWyUkEIS9QWmTYm5joLm5gUps2aIalRVqDVDpfXLNP5ZF9tgJ388Wv4T+CZUrWbVpZncEkCNIDE7yQI2/bBXHq6eETk6bgi3iGSSAIEHcExEKQwEHrGOb0bXQ2435+SnrEXSROCNl6fPmCrNBfkJqX+XlnuNiV67Y2XiBAnL0guj/AKlU621EiAJGhbH22nukOVeuaYpkFwNjMsDzbyQYaQY9+uLX8MfCwZgM8z0SW+7UHdjEREgz2O2CcALuMldKXZmoKjsjvVNeFaXKkEPpIUajIYNA7RNumG//AAjUKpyqoZh/1IRQDqNlYy5PS464tPE3TLU3oZqnTfUJpMpAiTCWa4IgszTEdDit8S+IXVqfiualFUITRppgNaW1Cd5tIECN5xSHuIhuypjipapVWAoLqr6CUzDqjHSoM6QpAXfTO+JswVMVzUFSoBoc6FBDCxAO5GFPE8sJp1FgGLsH5Sk3WBdp6mw7bYB4jxN6zrQoqWZuVQLk/wCDqcP4DCl7g+Lc977EtiawaC3ig85OZrimsxuSBMKLsfYYs32kU1VUVWorFisGAwF/PYe5w94FwWnkcvUkipmCs1SL6R+UeQ6nqcI6qKTVCM3ggTVqqLFSJAKz1aFMYH6xVbUc1jDYcPcq/wCmMy5i4awrG2fSTFEx0gpHtbbGYrlLhsqCK7AECAFMAdhfHmPNS38vQrX6LsVb4CmTDAMoeoSYnmgDv0n2xccvVQqpSNJuI27Y5FlMy4IE6ZgD0Pn0x0ThVUeDR0nl8MQceyDuC8yWAXUfxFndf3SkKSY5ha87/wBIwryVflYkmS4Ba+4J2IjUGBI8onpg7iqgGGAOoI28WuQGaDHQbYGpoyks7OUZZiAFtcAzY/NANpv2xk1Hl5Mp+m0NAhMDVe9JVQOASpZjqhvxTzCR1W5udsH5asEepUlR8mksIYj8SkiCJO5M3jCThVZQq2QAsYMCdTXJE2hd7C+D6Rly40HclUU1NUT8wIGqfONicLOEWVwTNQhKjSoqFh4jRPOu4eQJkdB1BwY+bALoINRQHgyAbhiJgW3vcXwtRxXSBoZ1ZVaSSpDE7g7qJIVpmfXEwoamUU6wdtWnrKsToIqAEFl6TuOs4rLYRgojMurU9HhsDBgA88n8vNDC3fthgHIA/tH7ScKl8NSpqRTridKlQA1pYUzBEERa5GJlaAoGmIHymREdPLDOBJbU8FTiQC1HZRNbsIso/c7Ynq0CZgdCfoYPv0wLwnNAUqzm33pX2QCf5N8McsZ3IuO23n7jc4sxBzvvwQU+q2ygXhKs0GfL8MAbi8X9he1uqvP8IanyG4a6N+oC3pO3v5YtmXCxHy9gesbkE7R7RBPXEPFaQamQOkMt5Jjf1vihxy3bqEYM2Oi538W1qTZhqjKT4gnRcH5R8wiCLT6E4Ap5YoOUidDLScaBCsLs1pJg2gdOuGHFl+0UVqLU8NqVRqbkibBiV9A1Mx2JBxErhZjUZMAkENJtYyRA3sBjqhIMK9kFspfxXMP4elNACQTBBlupMLf+84j4WxCCSoLEnUXIJ73IHpiSs4rtsgmx1rAImZ5mH0gYteWzNPLAKqEtpABXT16WAKk9774LMKbACLqtwzOstOH8EpFF8XRpBkLBgExzTqH7DB2YVYL6hTpILaQRa4v1MweUdOtxgfxou7MfyoWJgevf+2Bs1SbMBaYnQt4UEgH/AGED2x1Km+sczjDUNRzadgJKpvxD8ZPWLUKE0cvJ5Jhnk6iWPQE/hFhhj8P8PzdaYikrS3iMoKknck6x5ewxZqPwZQCirW0VKYjVIFuv5uv+DFiqZhaL+GStSh4YiiAIV72YxeBB+uGatWk4BlFvjv8AtUNa8S55Sz4T4GmUBWo9JmfkFamukEXkhgSWK3nYDzwJ8RcdFHLpl1ZatMOxDRzNpLBSZNzrEk4kzGWzLUvCoOiIFZUDKTp1TJt5HFXH+nGZMas1Tgbcr95PUdScWUcCahzVTHv6acEL64bZt0LSztNqTivrJcyQGmJPNBt06bdMLaXEqdEctzAFzItI22gjvJ88P6PwFTGrxczUfQCzLTQLYebFupwXSyeTy96dJSRBLVTrNzFptOL3nCUZBM9ihjMRV+0eKT/D/CszxB9FKKabl2soHkBc+g+uL/leBUuGqHpsWYDnci7E9LfKv6f5xF9uNF18LXorryzAuLH2nqPLEOZpPVRE+WsxOsSZYj5WYTBHYg7xhOt9UzUzTiB2WsmKeAhweTvitM2D4iEPpqPT8TSGEMQZUTeZA+UjcYCo0a4zfiUgEq6jp1ELMrqEgcvf+MEZtQrOKmgohVFdN6MAc5HUFpFyJkbYO4twzVTLtRFR61dSKitAgiAQs7t1HcnGaOZK0rWHO2/BVlsnVbmNZZNzduuMw7qZTJAnXSYNPMPEiD1t0v0xmF+n7/8Az/qak8AfNcooJTgmTba0if1N0O2wxbfh+uWy4BsyG4/S0lf6j2xTsww5tLkg7hiJPcgCYthjwHNtQKsb0zCMscxDdf8A2m8Y9Q0xdeWIT3NwI5FYlxLNAAF7gkGI9CMSJU0Q5qN4UMVgSFGxMQBHcnyiMGVqEwykEbqRcEYHq0wE5hWqaTZEbTfeT1AB6dcJ4inDp4FM0XyISitTAAJOpmEtf5SI1LPSZPNbDutU0qKlEfe0qqkENO55dt7HtcEjpgSnVMUFZyNQqQwWBqIA0seoJm/lbbEng6KbFAigGZ1cxMbmV6pJAHnvtihxmJVwUlOvSr0TUipTqEMlVqZ31gqFYReWC3/UdpwfwxTWCUmarSrAwpUjSFNiQZBuRaZuD3wBnk0Gm9PSw1ryo2oWuXXqBBMgTEDywS6KyJT3KNB0gXptcKwiykbflJPrit0RuyISm9UlQEZyNgIgyyQCGuQIa8Sd+uJc2y0ld91QEiOv+HGuXo6BBMgMWU9QDAjvtiPiuXL0rRcEwY6Tv7x6A4Oiw05cUFR2aAFF8JVhUypDkD72pJOwLabm37dfPFi4aVACiRvbosFV5TEQIB9jij/CD6atakxgkF1KmDMQfW4BI8sXajULgwWFwT+W20dYIPtbeME8XKEaIurmChkKJHLAvbtJ6x1v12wPx/icZdmFhEi8Bu1u5YgzhbWMNLIOhMvME2iSLAXuAO/cYBztQ1QEg6bFhve8e/8AtisNzGApmBKrHCKng60sadUBXBgixkEiOh/rg3L/AAx4hEqigSJeXsDIIhhM+X7YsKcLQKC5YeQIWf64Y5IFmBX5QLAybdZJ9OmOr1jnhuqKk3q30QOXyYpaaSKNIALsBpHkIk6R7/zOFeezYRjoAm41N5bkD+/l2xac5S0KS225jFY4nRV6gm6lZgbm02jriqpSyCXm6tpPzGBok9aqx1PqIpMwlzIB7g4s/Bs01IAUQ2xqaSdPiDbUZJ0rM7XtGK4MruhGpQhYqCQoOxZln8Iv5xgvIUqfiUl1rIKcrAsD11fpWLR/hBzgQmDS5rXNcRqt4muQxqAyrQJJAJA2YxYdoxNkGLSkOGUSou2u/UD5bTe+Jc5lmo3qIYMvyHlcA20zuQd8b8FNNcwjM1oDs+lkGog/dyD6HV17YjMR2Qi6IRa6tuQrKVFtJA2Jv/eMK+K5hjLU3MLYi8X/AK4VPSqCqi9KjkrE3Uk2lvTr0w+yGXV6ZPiKlOpDkaYYMn4Be4gb98WnHvNIU/WdeXil/wCIxj85Ph78+1QZXOBEVWKlROqqFuSbw07xt7Yr2cphKg16HNXdDaPy32uL+WH9akgp0yKYLMzk6mmV6HygdfLCqiqvQzDNL1F06UYG51AWaLW2O2FG1nvsTI3v2TbaTG9YLTgubX7dSoVzak2mkpAMI/NA73O87emCq/DClV0Vaoq5djoQHkYGSX6sDp6A+2IKrUFpVmVPCr6HpsCusa4saZ7gCS2NuA53780q3hqKlKC5YkkkGGgQTexHli1xkCOz/ffwUAG59OfFWfhOZanTAqIWqkyWTS2tXBPXoInyOBaqmllSZ8XxQWJuvhX1ASJAUECPT3wCeICk+unREUjFQA8ssNOq9wAtyD3x5mFqpQqUqdVyzMB90B4ZUoIABJAvCkjrOKLuN98o3pz4RkAPkd+6g/8ACNXMamUlrnfrf8uMwPk8pmjTQ/dDlWxYAi3W++MxJ6QcB6/Kulv5D0+FzWnPMFAboisJI0xe3qR2tjxKX4muIAG8SBFyNx5eUYnowJKgtNjBAiIJEHoSehHbDDh6MwICaiLKJEn2g/5OPQEngvPKP4c4kaShSpNPvJgdyAbgz02xeKABUNBgje4/z3wd8LfCTFKdVSEkc6lZJvtvA7YsvFOCO2nwigg8ysshh/IIwyxji2XDwVTniYCo7cMUqQp0zEH8sbadwMQjgSn53LTMgx7C38+Zxfn4Cm+kA+Vv4wM3AV/V9cC/CMJlS3EOAhVOhw1AxJgqblRMT1IMyCfW4wXSAAhRsAJ9NpO2LPR4Eg3WfWTjzO0NNNoG3Ydv98B/FYwSB/aLpnOtKrtQaILXBtKm6mQJIi++84nTUFZWC6vEm94MDeRJuT09DibwpZQxlysSSQGCzY9eu/WekYhEhw5OlT8pFokEXMekHaMZz3ElNNAAS7ivCSSlfLwKlHob67xE9itvc4PpZhKwFVGYHUpZZh0ZejDrHa04Z5GpssaSTLAG3084P++A6vB6DO1R6azpuwAHnzT73JwOZSl3EM1MxzEk2mQp3luhI3jGU8kywQusnvN/898PvsCyGgBxAMHpJgRFrX/7Yb5HKBV2Hl7/AO+LaFMvJCGo8NEqvcL4Cz1AznkN4Ajbv6nv288Winw9Um0CR/b+MSZUxPT+n+E4a0qeoSO/74do0GN01S9Sq466KscdIQGRud+0wMVXNrpKMdDgSLg2nY26gY6bn8qNB5dXl3xU0yimnqb7shifDIJgkQDthL6jTcHAzw7u++nmmsHUaBcb9/JVfJ5NtTot3aYqfpFyAfxSLEY8qcEYOtpUm5AIgkTEjrN4w/p5Q5fQjqxJcaSp79QBfbpgVkdKq6S5XVqIWzAmVHmCR0OMgktEOsdO7fBajXlxlpt7pS2ULUuYwtO6o5J0g3le8/1wZW4UlVUpLrNU6QCJVXO95tIWcEvSCqV8aHWiwbWPcIO95/bfAnE+IVD4K1AUnTLKTMbaljawg4CTI3+lZJJtbfqnucyp+7UsCaUtoO8KN5H1wDTXwigUsru+pVCyukzsfxA4h4lm6Sh/vtYQELpkVOYA2v7EdsLzn2o0/Fllr0isL2VxYgGxkHfpiOiLotHDn4qptm6+iYcQzBR2UVUDaagBKwDbmQdII+hEYQtnlpUwKbVIqr4hSpSJk04gAn8MxIwfxTNBkWq2upptJOlixj5fzR1OFXHaeth4Z0rWMI+rUqH8Wra/l1wxSbaCoJ0+FFWzzJUY06lNWZVamh2kmJDXBvNoEW3xOeF+DSejUreGKgV6rlAxUiCrKQflJta4viCjXop4dMpRDA6ajAmWAa4v3n2xPneHmnWerSyysnOgkhxUW2ogidMAxJ8+2LWCLAW58438qHlME4lT8JKtJ1XxCuulXM6wiwajHcbAjoYXacacQVwgoohNSCSqmFZSdWpCLW3jEOeK0X8akxIHhhfu9aoGtoZ51EiJFgLxAwxoZ1/s9UOh8PxCahVdIhrXQ3UEkR298DUaJza70QskIShwvKlVJfMyQCfugenc4zBi5p45VbT05+nTGYV/kO5eqY6N35LnmV4c4qaTTaJJHlq6yLzh7Q4PmKppotOqIYBKmkwL7ntG9zj3GY9LRZ0hkndl557sohdj+HeDfZ6ekMWkljPc3Me98NTSxmMxpAAWCTmbrRsuDiL7N9MZjMcuWtTL4Gz9DkN+nbGYzAP0KNvBV7M5cQQAFYDtY3O/n299sLBTvOxmDYxcXBEdbC2MxmMKqAHLRYZCmNYxDrFQAK0TFvONha5j+5buDEbNpViZmxsCOt7T5e+MxmK3FGAp6KmempZFxvaAR+2GuTJMj/L+eMxmGsKDOqoqmyMo5ESLGennhtRSBGMxmNVlNrbhJvcStqiyDGKNxfK1KbDxDLMxM30x0Bx5jMI/VKLX0CTwTOBeRVA5qfiimpTV0YGpTAnoI8pwuzWYNPSANUEMak817wwE6oOxxmMxgVXSzPxj2JHnA1WpSscvCfdJhXDoVYOarNKGBEdbdcLKVYrUdtS/h3Ww2E/3xmMwFJgeYKde7KCRvX4QlbiOhEBBkMxYm4qKeoHf+mGmUen4tFz4jO+ohBOpQoMCTcDqBtjMZi8NFj3oKlmlCZLisVlpq001k/eA2dpkGIkgmALb+WCKCiKg8Km6aWDMbS0lgxH4CG5ZHbzxmMxFQZDIQsAIv2JQcqyUaOtVKtWOqmGBmZHygSLnvhzw+hVRnpZdXp+ENWlyNCqd56wbwNx7YzGYM9aPFAXZQbbmFBk1ApaEpkVHcMdL2EGZZSNpvbpgv7CxYu7S7zTqzzAlQAsLO2kb+QxmMws55vvtVzhDvVO6fDFAH3U23jfGYzGY2B9LoxqfNZBx9Vf/2Q=="/>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7" name="AutoShape 2" descr="data:image/jpeg;base64,/9j/4AAQSkZJRgABAQAAAQABAAD/2wCEAAkGBhQSERUUExQWFRUWGBwaGRcYGBseGBobGBwXGhocGB0fHCYeGx8jHBocHy8gJCcpLCwsHCAxNTAqNSYrLCkBCQoKDgwOGg8PGjIlHyUvLCwqKiwsLCosLCwsLCwsLCwsLCwsKSwsLCwsLCwsLCwsLC8sLCwsLCwsLCwsLCwsLP/AABEIAMIBAwMBIgACEQEDEQH/xAAcAAACAgMBAQAAAAAAAAAAAAAEBQMGAAIHAQj/xABBEAABAgQEBAQDBwMCBQQDAAABAhEAAwQhBRIxQQYiUWETcYGhMpGxBxQjQsHR8BVS4TNyYoKSsvEWQ3PCJHSi/8QAGgEAAgMBAQAAAAAAAAAAAAAAAgMAAQQFBv/EADERAAEEAQMDAgQEBwEAAAAAAAEAAgMRIQQSMRMiQVGBMmFxoRSRwfAFI0Kx0eHxFf/aAAwDAQACEQMRAD8AJxGZ4c7xJalgO6VF3H/Mfia1+8dF4bx4VEsFTBfTqOojm3E2ErROWEAqDnKoXdOwJ6gWMZRKmpmIVmKEpCVJ5wGUQAQb3FtD1jzWnfLpnE0a8hYwuxiZEVfWCXLKjbYNcudGhXg/EsuaMqlpzgXCbv5BL/KGAqkqIsopSXHIsuRp+WzR6DqdSO2efVMFlVStwucc0zMi92zH9tYHo8OWsc01CT0yk/VhDvG8YSXABALOSlYJYm3wwjRUh8wVcHZJ7hrtHmdTpY2Pxn1ykuaAfVbL4ZUolUma0z8yFJYHo1y0ZOniWSFKYgtlXZX7HzEGrqUoPiErCRcDlfuPjdn28o0l0iZuYzEFQ1LgD4tLhRZtPMKiP0zXDgAj5/flEGCrKMoKpwxsQAAGZgBoNtIGrMSMo8vxEG/9ttfOCKTAlhih5iALJWouOwUAD7GEeOzimaAZakBQcgq9AUnLveBfpJGfzN379bULHVaVY2kzphnDlm620VYAj1Z/OJKOtzpBfZmOzbeUbhTlICHfU5n7aZerRlLgtRmTMlyVEL+MZVb/AJrkC0DsdLgnPv8A4RBpIz7IhhNTlIZTsCf+Jg47sq8WGdhKVSvDWlKkEML7dRuC9x0gKXwxU2P4aGIIzbMX2UYY/c1IUVTatAdrBI9dS3tGzSaUAHq+3I/vSIMe74Qq9Q1i6WcmmnqdC/8ARmqsD/wKPUafLYhrIjCFm6mR5qH6QvxmZImyDlUZipSknMwsVOAzC2kc84i4imTeWWVW3c6Dtp6xJdJA+Q0PvQ/stQ02/LsHyulVaqeSXWvxFDZ7D5XMVnGeOyo5JI0tayR5/tFJlqWUsokDo/ud4KkzlMWJ9LfSBuOIbWfYf7tCZo4u2MWfVG0S/FnJ8clSSrmAJAYxeJVesJlplE5ZdylIIS2muu7XiqU2E5pQWqetJIL/ANvYfE/6QlRNW5DhTGKc4isn+yR1XXucrrxEnMpKZpZnU0tQypUXuwtmBvrvBOF8YfhKkzUgkhszpYvuU3/aKlS4hNS7FIB1BuPUNE//AKh583hy0q0zhJBD2Z93MDvYSSCbQdQ3YTOqCUErkzRKP9t8h8gNPT5QFVYmtTZlZVGwYEgtblt/O0J6uqUVc3pEf3wgasYAbR2myPqq33gp9wpIAzzRmWq6UEosDuSCQ50tA1RNVLnHxDmXmfNMCWBLG4dgPnHuHYlPlSgtIR4d2CgznqLh9IrWJYjMnTCpb3PWNsjmdIBgrNoDQ4XVaRElCZc4Iyp8PJ4jpZVwzgEuol29e0aY1iayMklgCOZRLG+gFj0ijYVilXMShMmcoIQdVF0pIBACXBLsTYe0b4rglVM/En1qW6FJb/pB5vlFRTbQIzX3TKb5NIStkqQpajUpUVZeUKUVWfXlLaxImaadLzGUtV08zqDjUnKzj2hTJTOBCXSUf/GnK3VveJKuaucsTEpOVKstmYDyeKc9n9ATaafKdU1AMmdwVKDkEm3YkCJpedLkeF/wupiezFr9g5hWrhaeouKhQ6C7N0YG3vBSqFUlKc6wuZs1gO57+kPfTY+4YSXEHN2iVYhVv/on0SCPrHsJzWTR/Z/1mMjOHj0H2/wi2/MK5YhgcubIMwIHiFai+2UkMO56Qqqjlk+Gq7KuwvY8ocWb9oOrK+yEhwpXKHfKGD3N2LPEcyckUqjro9t39yD8rRhO57y53lCL5KykxOXLlhI0U+Yk3J/K7dOmlobYXiZyeFLUtJbNl2L6gF3OukVeWc+W6AgKOvwva5bVrX7Q7l0IlDNYnUEXAPboINkJom69VRcSmNTzcrKJDEuLP2HbvAsxCJQdZYbJGqr7D9YGpa6aua0sZ1m3wqLdzlB+kWNPBpKcxU006zZmz/2IBYepjVp9OZW2PzP6K2svP2VNrKtVTNymaJawS0tiSALurYNa28PaOStZCQPEUliFJdSidBmcJQkb3BHaPZPCmG0i/EmzFzpmvxMH8kl/mTE9bx6Epy00oJSN2AAf2jS2JkY7ytQ0z3ZdgfNWiqlzUSi8xAU1lKLBOltGN30AswiuS+NESkqROWJyzoUo5PV+nZ4Rz5q6gFU2qCS/wBKlH0ZhGvhSpUrNK5l3dUzLms+g2BPeHGe/hP3srQZIWCr3H9+U0mfaMRaXLSnyEBTeM6uYWSWfT1iHCsETMTMXNWAs3DMWfyLP2heujRLE4TVpBCQUXut7MB26xlkOoDd3j6pP4oA9rQPuixVzlzjLnTpiWUysoJIt5+20KMSP4q0hSsqSwKjc9yzC/tAs6t211Idyfq0eLqVG6xmA/MbH0J+L1eEMcXOSn6qQ8O/LCsvDMk/dqp9XllvITISeAchUxZ283iycEzkzZVSEuQEoc/8AXC1U+UiWSshKdfNug3MaGND7JSJCSBaRLpj0j1dOUoKyGADmCqziaSlIKEmY7tZgPN7+0K6qtVUAE8oAbKNNXcwh7GNCUBSjosXU48QEywbAu7d2UDbzgmhwubUGcqnCyEIBYM5bcpfz0cwFIluC4L/lhtgiZiCrwityGOUE2PVtoo/CXJpcTykU6vnIUxIOnxJv+4hlTzPhKlBSv7UhgD9SYIqQM5KklCj8RLu/cF49lzEy7hAJO+/+IQ4hw7QgT/gnDKZU8ioS6iHlpJ5SUvnSobqFi2jPFU4iliTUTUIOZKVkJNjbbz6Qb94c5jZjb+bwJXzBMckhwNTEAIIsIt2AAFHLXNnpABJSkbmyQP0hjw/w8marPPJ8BLkgWKwBr2T7mK9IN2ukHbr2PbtDiixqYkhCDrckgEDIQoM+5UAPJ+sNfuHB/wCIqo2rrIppcmQCQlGpIAZir8oHYMPSK1UVIUez/OB6vEFrJXNW7OXJsPIbRHLU+l7Pbp2/eOaI6txStt5QuKTyEgJ+JZygef8AmIP6wJGUJSFBNg/urzOvrG84hU4Zgo5Qfh2s1zoLln2DxvOokp5iQog6Cyfnq3lr2jrwspoTXCgGpzT8SIEvOQ52ABAPW5/SE4lLnLUrMwJe9z2sLO0bSqRc0gqBL6Mkt2A2A2izcOYE6palMUFbFLjM4eyhtcaa9oMvjaLkdfuEtA0/CyykEIzDqxv9YyOl/wBSli2ZI7OA0ZGL/wBD0aEVD1VMq5ISlQJJLZk9CVBiQ+7alomw7Dps1BQmnURlLKL5VEMRmflcnU7x0OnmSAHlhH/IkezD+PFfxbj6WklKHJ06RvOlihdZd+/qtIgJOSkyfs9mrCTPnIlJT+UAEgdrgD3hkuhoKdI8RRmtso2PmAwPq8U3HeKppCiVqDKytoX1Py/URS6vEZsxagM1tWcn1MMY9jfgHucp4EMQyb+i61V/aLLl/hyEISNAAAPawip4/wAczjqp+wNvaKth2HqKxmBANyTa2+u8G1WHoLFObKHcqYekLkleXUSlO1ZGIxX3KhTPnz8xBNgVEJ2A3J1hzS4f+DKImZltzIAukdVF+/SPMKx3wZSpICTmVmLh7tlt0sSIJTVpWlTIuBbmACQNe59enaMznbseqQ55flxtbzKgyEgsC/cg+0QSsflqLLSpI7XGo9YJxNHi5QkIyi5O7nRu3aC8C4FVUOSpKEAtmN3PYb+0M0jC7AokJQBJwp5uOykIAlKC1KGuw6E9xe3eKji9WVL+LMslz19ekXOZ9nuSYMk1My7MOVT+4breG8z7OKcS+aaRM3UAMr+WpHqI1S6aeV9+B4Teg/ily5FYEOT8W4/cwvqKozDdy8P6rgieakyQnxVG6Sl8pH9ztYdX0NoKxHgCppZZmTEpCEh1FBzZe6mu3fSI2N4wRwgLCMUrJ9kGGqEmpUzBRQgP/wAIUT7LEKca4GnyQZhUmaEgvkJKgOwIDga2eH+C1aqOjloVmSVgzL6nOTlfpygWgKp4jLuDGzpRhovml2dP/DHTRhxQGD8AomyxMnrUgM6UJYKbqokHXVm9Ye4RwzSUoKljxlEuCsWAOgy6EtufaBqSjqpjkSjl6FSRp/a5vCrHq6aJmRSFBemUBzYDRuxB9YIMhjrtz8xynQaCEkAuF/VR8WSZRvKSE3ugfDexUkaA6Pt8oX4TjsykSoFCVhWvMrxLaBhbcnrGk6TMykrStLszg/KIpkhc1lqKSpIbNppYP3beOTqRvkIDfqFzdfHG2Yti4/Va1VYZqiogh9AokkdrxrJSWvAtYVJs4J7F4HXWKFhbcnt07P1iRubwRSxBhOFNilVkYOCdSOnSMw2T94UCgup7y7Ag7G+o77QqqSS2wbQddyTuYDkzjLWFIJSoFwRtBloddIvhwFdMQwBTs48TLmsfbzhRTTClTkf5ECVHFk5eoQ/92Vj56/pD3AporV5Z5yOAiWpLBCG6udHLawjolrSCfohqgjUyUlDlmUD5sbX6QdheEBdMtZWlPhJJUCC4yuCbDRw0KJk1Mmd4YWlaAACtLlGbcp3I/V27kYzNnUa5kkslMwIWUqBLpN7sW+NJGXXXaEMgp3cMKbHA5SKRN+I6ub+UOqPEmSMiJauUpcpB138+/eFVIBoXIJ0HUaGJvv0uX8SgH6a/IRUjC84C0viBG4JjPC5qypZLFuUEsANAO0H0ajLKSjVJzD0u8V2fji//AGpbj+5Wnt+sZNw6ZMSDNqUgH8ic36JaFjTuJ7zSzdM+U8qMaSVElYclzzAXOsZFel4RKItLJHUrv7JaMhvRh8u/f5K9rPVHrxSomqVMXMWH0UTzAdulu0QeI5IBJB+JV9evZjvDJEs/lZT7hjp21iKuq5cn4lc/Rn+YgXSyPdlXJM9x7vyWYpKkTJrrJCQM5H/Etn+gD6WjSQZQ/wBJ0As7AE289YAxuYc8taTzFA//AJsIzwAEiYLPZQGgJG3nf3jUXcXn5IX82EzrMbQlJbMSDaw13Omm0JJmIZ3ynMem7duo8o0mTXgdNMAc2+2zQODkqhXlbBSszlwPaLNwzgc2onICEoypQFLWslgCVBi276DfyhPJmpXYhl7EaH9jFzwChrPBeTKUUrQi4b8pWAASQDZQjRp2tdIAQtMEYkcGk0CmWI8BLU5p5qVdUsQPQkkfSPJ9VUUciWiYgoZxmBBBLqOqS2h84mXxQqklolrQpExnUCL3J+dhrCqfxKqrUJRsJignTRywPprHT6UUbi5hold7S/w8xydSraL9x6qXBsdmqmBaELmBLvlSVMSCLt56QHX8VzAVBTpL3SbGL3R11PTykypTFraak6k+ZvHn9cpxm5AVC2cpBJ/Vu0P2ENrctDNSS8u6Njx6qt4RxQZVLnSM02Yo67JBYe/1ghHGSiCpSg/Qad/OFnEiETXMnw5KgCSLJStyOlgbu/ZopSZii4L+7enWFOlew0MrUyGCQFzhTicq+Y3UqrggoBcBQsP7UlTd3YjzMUP7460jQOPrF44b41MuSmShCQlItq+rkq6kvEtRSS587xJUvNOAcpSUjMbgKY2UpLv8jdoUYie8Ov5LIJZNJbdvb4zwslcUJlywkG+kAr40yzRoSUkOdQHFh84gxTgSelliWvJqoBaFK7sAPo8ejgk1KT93Qwt+ItZyhu7Evq4HyEMdPIXgbUkv04ABzfPyUGIYv4hyE2XY9ADZ/TX0hBMw0pKkqJJBsQdRZiPOLxT/AGeiXMkqnLllCEfiIQVc6gVMxIFiMr6aGG+I8SIQMiEIyCxTlDN5aRU+mdqG247SsmohGoIES5GlJCWck3dz3Ij2jSlWcKULixfQ9Y6XgsqillUxKAVOfiOYJu/KDYeetoj4hxGTNQR4aM7HKrKl7B720OkZP/PeGFxIv9+VlbpJBeOFySnuS8M8PwLxCSm4Gr7RoaYFZLM59BDNVQqWnw0qSlagkABJJ5i1rtbVz7xma+xQWRoaTbkBMwxAWQEpUBr57wfJlJSiwyjp0jeVw3yn8RalAnQgAl7sSfrGy6VQZkpUQLhYct5ft7bidpWgSM8BJ11qEqHL4rG4GhHcwBi1VNnKSVqWSwSHLkJTYJvsItM3EeVhKKQ2oSwJ002+sazZEk5VMVPrmBCrbJG/nFseAbCslr82q3JpZmW6mAtrffp/LwXLo5aQC2bv0hvNokEKIUlKtpaRypB2c3dt2hdIkpexcdXgeoHXSkJYSRSYVFSnw0JSzPsG+f8ANoVzq5Tl4KWkXAuBCzEJbKDnWFDuNFZZSHPKk/qCtiR2EZAobr7RkF0x6JVfJWCZVy8zqlhP/wAeYA+j2+kaLrVXyFZS9gtlD3EbU8kLu48v3iZUhKf3gmMcc8KdVyFmYopRZaEqbsx9mjE1aGIZSczbvoXcA+sQrKSph84Fmp5iQHbp2iyzyr3j0REyVm+CYgeYI/eJP6ZNWAxSq2x/xAU2R4ai6SxsCCLGx0gzC6POSHFxynOzHvYn29YEim2ioc0juG8H/wDy5SZwZBU6nBuEgqZ23YCOo1nFYTZxbYfpHNsJoZ4n+AtbLzZAnNqWcnyYufWPMfol085SUzBNTsoAg+RB/R46WmkMcZIb7rtfwqCOZxa5OcYr01U5CVudWILEWJ1Y27QlwyjWlYWWASQQ/UFx7wrTiJlLSt3LH/Iiao4kBByhn3g2U/vdyu/KSz+U34apH1WI1GblBLqYFIcFVmA76WiPGJtRJUBOBQpQzN5wVwRiQ8Q5iMwClpcdQlIPyf5wbjtcJ6nmM6dx/NIcYw5m4HKD8S9r9lCgq/JrlZpeYhiSddxsfm8PKrFUrFyLdIq2I0KpkxKZV1dNm6wSrhqqQl1AN2L+xaCi3NFVhZ5ntebJypJtaEzVZdLH13i7cLg0rzpzArSyA721JLWcsIq/DfD4nDMtTXYMGLjV30Yhmh5jfC03w0IlTApjZKyzP3/SCiY4W8D6IJJYn0xx+qb4pxg6bHyic8ThMpASfyg23Kg5PzLxUUcF1IUjxlS/CJZakqcpHYEBydB3LxaK+gokyghEpgAwUFHP5u9/I27Q9rpMkikDmwYawX9ElreJbm+xvFVm4ytTAu6tGu/l1iKpnFM4ywQWLEka+h7QdUggSxJCc6eVIYAMXJbpdzGRznSHJWlzxAOwcoNFdNlLOZJGbQdhYQ9w2hmkhU1BynYlie3b6wXL4PnKSmauagrFwggsN7KfX0hfOxmZ4nhLBBSbjp8tQ28GYwzL+PCz/iXyNIx80HiFIE58iQQNDmcsdHTqOmhgCimrMxJCkHKGAIsT8xpeDMSrUFN5Ru4BNiS7Hb0gKlp0FIHhqJ/3Bn8mjlGQCyBXovOHaCdvC9qK+eJmWYSPIH1cu2+t4hm1i0FxNUQ4BsxB87g6xMqrVJ5VjlJdnDA22e/yjJy5Uwf6ZDXdJJHfUesKEhu/8K+FLUz5iOWaZr9OUa6XAt+zQJQ4c+ube7l/KJ1TSpKcpChLDDMCLHYkP7xFT10xlIyhIJ6k+gbbtC+8g5QDctZ2FJM1KUrAcF35m6ernvvEooBLSUuCR/aGH+f/ABEMsMoLGQHW+b6PEiqs5xmKA735hr2MWd3FprDQzyt5CT84jqpJWfJ27wZIQDoQfIxDXKUgWTm3BBD/AChDbJSWMPJQGTuf56RkGJqwoPlSX3t+0eQeVNp9VLWIVSJJlqRNQs8pfmDalSR2g7AJUioOWpmqlKHwhmTML3Clfk6frtBNFNyzQUyQSHYJWtOtjfUD1iLHfxlhUwlCm+IzErPuX/XvDo3uczuKjafyPdT47gsqUpOSWZZVYMorQehSTe+t9doVpkZSHJSC99+8DTZgQR+IFAdyNNhFmqcVTLlpUpCQlQDWBPN17tC3MIGSgkj20qni09IVldylgrzH+GvA5D8w069zb6xYcbw90KmynSTcgiyhu1ttYqsrMbEXHMOh2Lel4YxuETWgjCcUWJLlzELF1JCr78wUk38jD3hynTPmLVO0SLDqS+vk3zaKr4oQU3IdtrOOu+8M0qLBSVuFDUBvZ4bHP0yNwtq6Gn1boO3+k4J8j6K3YqKYoKcoFv56xVqPCZMy5ZkhgEgB2J1a5MQ4jQ1SBKcFQnfAxc3LDMPyk6h9ovfD/BUillfjNOmKupycoJ2SLW7m57aR1WAyG6XUe5gaCw3aqX9CUVIMooQfiShSiFlDspQAB5ddSHaK3WVqsyhmcAkOPlHScSwq9XVSnVMMlMiWjZKppCOToAgG2zmKBVcFVKSAEhSlaISXVfYdYSWyWqhkO4hx4Vv+yzCZawufUKtmypD/ABZWc9QHLdz5RbuI/AKCmXZTWu4PYg9esc+pcHq6SSEzZRQxJSCpDl9QwU77t3MLsT4gWlGdQIJsksbxoE2ymkJw08cg6pf7IjDuJsqyUkAgnyvtB8ziwqJcs3fWM4P+z4VVMibPKkKJJQUEBSkEBs7gjW43Y+ULeL+DlUoK5UwzED4nbMl7B2sQ+9ou5atLZLEcOGUxxTiZSpdlXt8xAGH4wudMEsOVG2UAkvpoAYruAoNRPyTFEISHU2+gA7PHVMBkU1LNM2WE5ikDyB1v1tEbG+QWSiOoLBtjCrNb9m9ekGf4YUokkoCk5m6gPfyd/OFdHIqJUxMybKmISAblBADhnPT1jqGJcYPYN+8LpvEANt9YIRMHlKa+cDuFpOjixJRdQeJcPQqcrxtAhJKldtAPVyfSKvxFTyxO/CZBVzH+0bWta4fSGmF1BVKyKOcAgi5Ytq7a20fSMuq3vYWjKTq9pjtvuveIZspU1OWYZiJdr6FRLnL2OveBZM0JL5SOj6HyjPuyFEKy5QS+XYaOPSGJoETZb5mULtYWb5m3SPPyTX2hcMkHJSLEaUrmOAGDAiwAUf8AEYcJnAF5bpBuEzE67XY/tFiw0qmy8iUL8JJzKXkvto/XvDXFMOkSpQKRNLkfEshLjdrZj5uBGhoOy/Qe6B0voqDT4bN8IzEhKUO3MS5I3Aa7PrAwpim6lk9mYRb5VSmYpIU+UfL16DygHi2aMyZYyEJDgoAAvt7QkTWaViQqqoohZ3aG+FpEyZlKcxNho+5a/Vo8FMWS4IBH01iWSgJW6FZWLgveI+SwQVbnkWCVZFcJkyhMSpKXDlJcN58sV+bS5iQwJBYnUW9IKRVzVAjxFCXu6ixHQDSDsBkonTUpKVKlkmySylAat/OsAxtZKKO6JKUf0pG+YnqBb0jIu1TQ0SlE5Vy9sqSoANbqOl+8ewRk/dFX1Wrm7jM6pi1n8wRp6tpBNLPlFRZKgBc5gPk+sJ/Ba6XftB+dQSAoknvDnnz5QOfuHKHxCT4yyVBr+ny6RbK/KlDrGcKP+plLObBtg0V7DKvw5qFAAkGz6Xs/o7+kWrE1KXLLzUqHQasDt6xe4ltJbjdBAV08BFllQIN2GukIpMrnS1238oYYrRJBlzJT8llJUprHcd4XnD5qFFKuVy4Ygg7i+5YwwbTi1oiYCKHKNwHAVVlR4aeVOq1nRKQzluugA6mOkf8ApGkRkQgOoGylqty7qSGBDbe8ULCceEhMwISrMWBVlOg6na8ef+tlBbg7EX6HWOhpxCGbnDPzXU0eh6wLl03+jUQImN4kxJcKzGx7AEAfKA5uDKqCTTqDD4golk+RAL+WsUWbxOo307CLBhvGy6eWkDLlIchruWd+8amzNNhdI6OVjbjNn5pzUSRTyky3CucrmLBsCAUpBGrN7wNTcTypMwLIzKPK/Ty8+vaKpinFJmrUtgAQQWGuZ3+sVjDp01a8riwJBU7Ejb1gerQpig0oYQJvPK6nxNxDLqEhITfq9ooOPUiDRziR/pzUKH+1aVJLds0K/wCozCWUQPpDxD1EidTouqZKOUdVIIUPcN6wL3b81xSHURNijAbwDac4RxWkBkFksw8mDN2ZoXVmLFpiVnOFAgDrmBEUpeGVVIn8aVMljbMkgeQVp6RDRYwpS7swMNJfeVTZIi3AyUTKwWqkPMMssRoCCW3LAuY8k8RKUpKUlybdP8RZE47mljMHy79+rwlkcGVNQVzJUtKJaiSFKLZnvyhiW9AIJ7MdiQ2R8Y4U8nFlglyGDhwQU2vqLQ3wegXUPMM3LsBlJA8y4+kVOvoVyVJRNZOtgbE9RFnoMbTLQEpcFwHBELiYL7k500j235S3iXD5kteZZJS4BD2A/KR1B66vDHBKzPpoBfpDA18uqmJRMSsoCTmCAM3VLbfEHj0YeZZ5UrCL5QobHZTWB9YRqn7A4MGPXxlczUTbWFlZWs8pDn2eJKKYykn5+UDmUBzKYDvEMyuTzEKBtsY8y0dy4wTyv4lmBJKJqJaQGCU3USdDdyA28JpeJLWlRWSt7a/V7xEnCc0sTHZJDhyfozxDMppgSWBbsS3ytG90u7BKYGN9UZRoGQqUFD8oNmfUg+kDYiJaUlSlAWYB3JgZEwZNb/7R9S5iaXhqZ0pRGYrSNNr6N+0KaGtKJrG3goEYohKC6nYN6tYNDSgw9LJWXJIBynuN4Gw/CEhRDhZCrWYBrOH1jbFqxUvlbm2AOhPWG7G3hPEYPKgxvEzmyC/VvpDGnx9KZaQkIClJIObRNmYMQfUxWvDa5uYiKSdB8hFlrXYSzJyAjJ3Mokruei1N6XjyIpdSGDi8ZBb3hVvU9ZPKSyGA6tr38ukbp5gIwuq7WHSDcPosxvYdWhJfwlbi7CzC8J8TMebKn4iEKUB8oscuoFR8SVIKUhAEuUA4ANyVLF4d0XEhloRIkypQ3uo8wa7kmK7icxSVrIQpIJs1x3uO8BIXA7WouBheqKkEpIzdXyNbqb+0B4lnmAqLJAYaksxuelzDSqxBMhllIJKeUFwO50/aAxWfeZIQVgJtygNoX94jyR3E/wB1N7moempSFy5jqTcKTaymNlfMe0CU+BTZ08BSCylXUka30Q2pPTveLFVKR4QClq8VF5aT8JBbMB6bPtBtFVGWPvAYJZWVi+VToBF/+EkiNmkl3v7j2/r/ALC6uh1Ugd2V3YP18I/EeCSJIyypcsJGhN/UsQ/d4qmI8LFEl1zCJjqOUMUhI0BINyRdx1Foss3jha5XhliDv26a6wHhVMauZlcslSSQ9iw+G+jgAfvHTllEgqMWV1BHqNOwvcaIVO+7JSUAKzOQ4IYF9tX9Ys07h6SmQCHSoixzXjTE+Bvu6irNcfChSgX3sQAB0Gr9oreIcR8mQEhvaHQhsY7wlyb5iHNNpX/TVrUvmASk/EXvvbu0dA4BXKkSkvcrDk2cvoPIdI5l94WxLkJWfmRr7Qbh2JTGKU6S05n6JDD9YjHNjNon3L2vdhdgxLE5akKSpihQIKTcEfy8VHFPszpZstMynWqVMUlxfMg/7k6+oPoYqJ4mzG6sxGgEWDB+JCEZSp/0hnWBNOCE6Vpb2FUumply6sSagMErZYexa4v/AGm1+hjrE7iNKJewfQPttt0jlfF+IiZVFQ/KlKSe4f6OB6QLLxhVgokiBEm0Halt2k08q1Y5PRPyiYAXUG7PvAczh0oVyl0wjFWtSgQCyS/+TDj+tLSeble/Na3rc+kLDgeeU4lt9pRWEVZkz8qlOBe/Q9YvNFjaFgpIsR6RzSmlrnTCtJA7q0t17mG2HTFpUXUCU7D+CI7VshBDljm6RGTn0UFYolRClPct0/xG/wBwWEJUpJSFB0kixA3BiXH5qFZFhHhukC2im/N2fqYFTMWpICiosGSCXAHa+nlHAAJFjC4whNWUzONnw0SwokIOzP8AS57wahKVSCSsoOoBIcknQuOnSKqpJBN/WGeG0qlh1l0+W3nBiNlZRCy2qRsjACpjMWyegLqP6CGipwlpTLQGBLd9yST5CIBWJIs9unTtECq5BmDUBKCq+5JyhvR4XycJ7WMCyunCW26tmG8AVOGLyhTEqU5PaDKelUtXiK11SOwhugHoR8ovxQTXNBFKjT5ZSoBVidjrEOfIXdu8bccpUirlqYAZRlO5Ylwb94TVdaVzClSSlI/LcHq5jYzTlwB8FZDDlPzWST/7ifVJ132jIrgkg6KHrrGRp/Bx/NO6QVskzzLJsCFDTtBCJqlEFyGtES0hQA/NsNzE9InKC40BMcVwqisbb4TGsqCPDUEhTBlEatszfzWBsYxTNyocJ3fV/PdoDoqshTjU2Y6F9iInqadJN3lq6Fyn0Ov1i/kidLubRHCYCdmp5Wa4LgvfQnW8IZoCVkIPK9iA3tDiZLH3OzKCVG99X/zCFJaCpCeFc+G8ITVHNNUUS5bJszqLbE6W1PlB2N0VPL/DQTkO/wAbP2JH1EV3CqicuWESEuxchwHJYOHOzRd0YDTIk/iKE2Y1ySQl+iQCLdzeO3pYInRdrc+SutpYYgwOOSfAVDxOWJRIlqKkd2eN8F4h8KWoJ1Jfvs0R19CV1IQheVExe+w1V5sHMMuIE0aJQly5V0/nfnJ893727RfQAcXtNLtGZxpjsoWt4qmTC6y/mYps2UZy5q06Ff1Nz/OsMZdMD8IJTdyq4H0EGUSUJ5QzdoWJC47T9bWOeVpf02Ck+4I+z/71KK6hQEpzkSLFeWzncB7WvY36usS4EpJCZgkpKVLQUHnUQXYsXJa41Gj7wqkcWiSESwCkAWOzWGvmD6vAtbxVmUQ7jrtHQ/llu12UP4aQi7wqHKpErWrkMtSFMRnJvuNNjFhw/h4lL52BGxuPKG2F8JS6lKpzrSVqJsQ3mzbwNiCVUiglRdJdlaAtqD0IhPSrJ4UZ2gtBz5SVeCeEpSF3I36g3eCsM4XRNLFTJBf1IhXW4wuonclwwS/k/wC8Gya5chRzjXpoO0WKBzwhYLKdVvCctEtkq0L7MT3+kPMOweVNlpXNliaphykOkMAL7uwG8Umt4jUpLCwiz4TxLlTrYj5QJihkd3ePZSTTlw+amr+G1zZiU08pCE3JRL5WYOd79rmEtdhE2nmqTMWlwAcqC5B6KcWPaLLhmMkLKkqAICiCS18psD16d4rk8krJKS++ZySepeObrmtY7t8rl6iLpP5Xs4BUpIClJI18+2zNA06XlDK5n33HTyiSVNzPp8oNppeQFa27D+bxjDiaSL3YCFpMLCR4k0hhoP3/AGjRWJeIohwEjb9TA1XiJWoBQZywTE1JSnNcOTt+8MLL5UDXE7QEZIlunPmAGx8tYLlYJ4/M+QA7anzG0BfeUy1pCtAWLCyfLaGvD1W0xcslPNdIDPbX2gcN4WprWt4R6acP7fJogrqkSx8QCtW1JHlBOJ4jLki9z7Due0c5xWtnzpq1uSkWsWSw0goYdxJJVPdWE14ipk1nhMChSSXNiQLdO92eK5xHhq5UxK1HN4g6aZWDGH+FVGcJRmudUjb/ADGtcFLBQVZQHuq7d4c2R8bxfHCp3bRKpUwF7C0ZEnjqFgdO0ZHXTcLo+Byil3S7hwLF2v8AKCqjKoJUAkPctY/J9IQT5yl1KkSiUJQCTZ2BuQNg7xOELQ2dbk6CzsO0cCSGmYz5WPaBlTnDFS5oUnQKBB6XBDiPcWSoTVhSs6gXcCzdu0TT6tXhEJZxfp6QJgsiatRmKZYUWcdVWYwLGB7S5VHGHEgozCSF01QgXIGdvL/xCZKHTmZhD7AaEyqopJBStBT87ge0LKuQErKSonZuhB17wbY9wocqbPC2wuYtBKkg6EDZ9Cz9bQZiWPrl8i0lKm3iSjxZKE5Qlw1gRZx+YnrFXxzEjMmkrDF46OksRlpPsujoJCxxZ7omVjRExKgrmchtmb3f9O8aVNbmPMfpaPcKwjxEFSnD6HfzETo4aBd1Ehi21zp7tBuIqitDtdGx5s5XmJVQLpSQEJDADp+/eIMDkpVUJCiQn4lAanLdh0fSF86lmJJCkqtuNC27tE+FKKV535gLQbfizwml7XN7Sr7xgETpSUpSBk+G1/LsO0c7r5JQkas+kMZmPK0ULxuKMzwx5LWPfb0hs7mE7rVtk6DKccJngvEglSgl7RDj+JialI15nB8gX+sVaop1oJcoLH8qn9o1Qpaja/q3y2izPY2oOx3cEwWEyznSGuHYWvoYLpaFdUpJSLJL30LdOsB0tNnXkWzWcAln2uGh/gWLCQSmwykj5GzdYEUeeFbG7jhLcS4SmykErIKAQTlBKvIJ136t3h1K4JnrlIWgolHKHlrJJto6khhZoJruIgSASLwxlcVsjKGg2xR3ZKPZJe4JFhmHrkzv/wAhhl0ANj0I7e8PJ0yXMRMKviAZBGoUqyR82hJjVUqclIlnmCvYgv7tHtFSeGkGYSVO4SOo0J6AQjUSMaxzObWXVlpbtce70UuGUBAdQudBEeIu3MLOx0Zh/NYjqMRSg51nmHwpHfoNzFfxHiValFLZGO+vrHMhhc42FjZCAMp3Q0sozED86vzNe/8A4jeupSlThfMm4S9tbP37wBwzTrnTwbsjmPQAafNWsH43MaYzvlDP7n3h2oGw3auWUM7QlOILOYXLly/X+GA1VapakryksS5G20HzpRUktrEVLRhSFFaiydSND/4gY3sLfmg3Nc0VysPFCSDYrJGkBIQua2bkT0AgkLQkDw0pF2Zr6WMEScxLp0IPtrA0Ix2CrSXWvKRIkkqSkOzA3t384KmJzJyknqT16iA5gIIA9T1eCZCGSVXd79h1hJc6+VRJPaEs/og/vPyEZDOXMSQC8ZBfiJvVV13pdQrV4hUksG5n/ntGtRiqjOT8mbY9IyTWiUAbHOp2P9o6xHTYklSySxLlrD+CN8jXBuRik5P11ASH1Bt37GGmE170iUBuWY/fKL/WKTVVK1r5L6aQwwvHRKQpJupdh0fvGMaZzWAjKHYasJ9LmFE2Wo3QOYOW0+rR5xNTJTO8QEZJoCgX1tf+d4XibnAzArCbhI0PQiGWGqTXSFSJiQmbKOeWHvl0KT/OkCAefzVNjAbkoSiWChgN9YNFECxIB8xCigxpEpJStJK8xAADADS56u8GU/E6HIKL5soD3ZrqNtukaQwg2kujfuKYTeUabxIZZIjaSuVMW6VpUA1hq5ALNraCVIN1G23l2i/qklpHKDmBICgUuSNXIbrbdxCPibhj7nkJmp/E+FNyoaasO/tEtXxAgrCQrL/cFoN/Ig2+UXHB+J6WdLXInpkqQAkywgKBVkvzhQ3IDkbPBC2mzwtUBkiNhUnC8PR4gSskqUNnDHW0bcSK8MIliapQUl1g6ggkZX30f5Q/4jn0pClyUMpOXwzLWk5yQM5mDMWAYsRq8UqrlzF5lLzNqCeht8j1gI43OfvcVtje5xt6CnABI84aYLTggloVLk7FV7tY7CCaKYoEXtGy6W0d3COxSWJakrDOXBHlHlBhXjrNyBqSP5rBq8KXMCFAhtC56tfQn+CHOA4DmnJRNK0oD5iCxDee+loVLJtGEEkzYxV5SmVw6UgkpK1aDMQLXD+cKptNOQq6FHoQCx+UXet4cmKUU06lzQHZw7dHyiB6rCpspN5aswsc4IA87WjKx8jcnKRHqHA2TdpLh2dCCtYYbD3HvG8/EwxO+z7mNsURN+FctaWvdJAIO4eN8P4SqamWVSZZUEuxs2a1nJF2PvAO3yPAIWaWZ734wq1PqAskpHMbk3LwH4MybNsCq+4+sXLCfs5rJkszky2DEhyATl1ADv1Gl4sGH/ZhVhrIQyuYZg5DA8sbgHAYHhHuHqqlg9SZPjSwkJWcoKnuAB8IHnvGswuG7xdE8BqE5cvIBMVKzBQDi5JGYtYukht4Eq/s8qklRTKKgAC4Iu7WA1JG/lGGWN7qcP8AiyytO61VkJa506xGKgBTZmQQ6muCOnrD+fwVVKp5i/CUkICic1jyDMbFjpB9PwQmXhpqJ2ik5gHALH4Wvd7d+0XFpyW7q9v1VxtrJXP6qfLVNBSjLmZujeUS4YqZ4gCXYO4DaB38rRbuFPs4TU0k6pmqWlcsKEtIZiUJzOoEXBsNt4LoMHl0C5H3imMxVQpxclIStgAwFynUgdRHQEQ2UE6wDSrkqjzrBSeUs56PB80JlyykgqJ+K23UR2Kj4SpEuUSksQRuRu+p1+kFycBkpuUJUr+4pD2LjbaMw0ZSNq+cPBKrpyAbRkd8nfZzQLUpSqdLqJJZSxclzYKAHpHkbemE/c1fP0vhyoqZqkS5SyUsCMpdI72tBsv7Op3MFJnJKRytJWQtWgT2JNo+lxLAJIAc699r9bCF2KUpzy5idUKJIKmCuRQSOh5iPKCc0+EBcuGyuB51JPlBaFDxEFnA+Jri3nBw+yee6lz2lJASxCknMVWYDqOlovHFNUtVTRlYCfDRmWEqByrmbDq2Q3g7j4mbJlpkrSopmAqDjQJUQT2/eKEYrJUDiuZ4fhUxEwyUJClK5UuMvS58ncxaab7K58mYmbLXK8QXJGYAkkWvqGeD8Aw7wQudNXLWSS2VyQxa1gztFiwvjKSsHOrLzKAJBZkm228AdNH4VbjwqPjnAiZ1SAFypSn/ABHDh2dwR+vWBpH2WSVYgqnTPWUJkiYssM2ZSilhszX7RfMcxCnIKkyPFUxOYDLfS6rHb2is4LjQ+81SVLXJEvL4YACjlOoUTc3az7wtkZjOMqwSt8K+x6VLmTHmrUBlyqtuObMG1FmixI+zumAAeaQ7kFerOL2hOnimpCl5ChYBF1JIJcDa7fOJZ3GlUlgUSXJb4j31hh2n4mqWShsc+zGnNTS5ARKUtSZgdzZClpYkOA6SDfcRYZPAFElYUJXME5XzKuDbR2+UVfFeMqkqlgiUDndGVzdiL9mJhqMUn5cy6tEvRwJYUrQP5RW5pO3aoSaRtLwDRSp6SmSLpWSlRKgboux6Zj84OrOG6RS5WaVLGRyAUhiAALvqASCx3ivzpC5pKk1i15WS7ZPiBJAbyER01MnxVZh4gSB8aybly9m2a0F3eGqZKOxXhrC1rzzES3tZBIG+yGBJf6Rzur+zGcZ5+6OuQ/KVApIHQ2Yt1GvQReMMrlfiKSmWnnJDJFgLBib7PBsjHJ+UArBJe4S5Dh2ETa48pjJHx8FK8A4FnSxkmLTLCndi6lEdgWZu/wBYtdJwnIRdQMw9Vlx8tIS1NTzBc5ZzA22YekBzeLpgPKth3aI2Joyc/VLNuNlX2XKCQyQAOgDCNJ09KQSel/KKLK4smm/iA+f+BAlTxCuYCFTCFMwCE294dYCEgq/vKnpKbKFnB7MR7xpMmSZCZi3SgAFSgG1uSWG59453IxmaB1Yp1s/MCND2gTEMQM1KhlSnMtKbE3IbW/nA4V0ul0FbI8FIlrGR8gvdzte7uYJ/qEtyM6bAE3G8ckmEjw0nQTFG2lgdoaU1OhRIJtYs/mNXi7UpXqmxCV95nnxEuEy0nmFm8RQ/7oOpa1CkJIULgHUdI5fR0KFLqC5DrYHN0SPneJ5SmQlpjFtBtEtXSv3EFWkUk9Tgjwl+vKYA4UUibh9PLmJCnkpBSoAggBtPR4qFbXeDSzEzCSkoykA3ZRaz9jEtBPlyQggLByD8xYW0F9NvQRdqUuhU2Hy0JUiWkJSrVI0uGf5D2gXDqGXMlU61pSpUtAynXKWALfKK/heMmbNUUhZOVAKtrZraxJwtiP4JSAQJcyYlnNmWSN+hEQIThXACPYTUFcSqYHNlb9wDaNKvEJktV2ZWhdhaLUtPIyK6rHFf3D5iPIiukFW1S8qOdW+56KiKtmnxUXO+/lGRkAVByqtXKP3hf+4f9kEJnqBmMoi3U/2iPYyK8Kzyh8IUVIDl9db7wzo0gSJbWsqMjIgUKGrZ6sqhmLdHPWE2BB6uqe/w6+keRkQohwrBV2Wtrcw0/wBogRYeYh+p+kZGQJ5RN4XmJD8SR/uX/wBhhvSJGUFrtr6RkZF+VR8IaSrnX/vH/ZHlOo55l/zf/VMZGQSgW9D/AKZ/2D6GG9EgM7B2H0jyMiIXIHHBZPmYSTEjpGRkWqC0lKLaxixzJ8v0MexkUUS3qDyf8w+ognCpCSLpB51agdTGRkCEJUdbKHiosNZm3ZMBb+o+pjIyDVBbYAeSd/8AIr6xsFEJ12jIyBKs8oXiC9Kt72H1ENuGrhT3018oyMigp4VtwlOWXa1zpaFfD2tV/wDsL/8ArGRkPHCUeSi8HUfHnX/s+hhtio/D/wCU/pGRkUiCRJFo9jIyBTV//9k="/>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pic>
        <p:nvPicPr>
          <p:cNvPr id="2050" name="Picture 2" descr="https://encrypted-tbn2.gstatic.com/images?q=tbn:ANd9GcQiKkz7SdtUw6rqrktQ3_QgOcOYfMDk6rfmTDOP377pM5Lh61iX"/>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3768" y="2285454"/>
            <a:ext cx="4176464" cy="30157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8747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b="1" dirty="0"/>
              <a:t>Espárragos: </a:t>
            </a:r>
            <a:r>
              <a:rPr lang="es-CO" b="1" i="1" dirty="0">
                <a:solidFill>
                  <a:srgbClr val="FF0000"/>
                </a:solidFill>
              </a:rPr>
              <a:t>Uno de los mejores Antiinflamatorios Naturales:</a:t>
            </a:r>
          </a:p>
        </p:txBody>
      </p:sp>
      <p:sp>
        <p:nvSpPr>
          <p:cNvPr id="3" name="2 Marcador de contenido"/>
          <p:cNvSpPr>
            <a:spLocks noGrp="1"/>
          </p:cNvSpPr>
          <p:nvPr>
            <p:ph idx="1"/>
          </p:nvPr>
        </p:nvSpPr>
        <p:spPr>
          <a:xfrm>
            <a:off x="457200" y="1600200"/>
            <a:ext cx="4906888" cy="4525963"/>
          </a:xfrm>
        </p:spPr>
        <p:txBody>
          <a:bodyPr>
            <a:normAutofit lnSpcReduction="10000"/>
          </a:bodyPr>
          <a:lstStyle/>
          <a:p>
            <a:pPr marL="0" indent="0" algn="ctr">
              <a:buNone/>
            </a:pPr>
            <a:r>
              <a:rPr lang="es-CO" dirty="0" smtClean="0"/>
              <a:t>Los </a:t>
            </a:r>
            <a:r>
              <a:rPr lang="es-CO" dirty="0"/>
              <a:t>espárragos han sido considerados un verdadero medicamento por las medicinas tradicionales, ya que posee una gran variedad de propiedades saludables, entre las cuales destacan las </a:t>
            </a:r>
            <a:r>
              <a:rPr lang="es-CO" dirty="0" smtClean="0"/>
              <a:t>antiinflamatorias.</a:t>
            </a:r>
            <a:r>
              <a:rPr lang="es-CO" dirty="0"/>
              <a:t/>
            </a:r>
            <a:br>
              <a:rPr lang="es-CO" dirty="0"/>
            </a:br>
            <a:endParaRPr lang="es-CO" dirty="0"/>
          </a:p>
        </p:txBody>
      </p:sp>
      <p:pic>
        <p:nvPicPr>
          <p:cNvPr id="3074" name="Picture 2" descr="https://encrypted-tbn3.gstatic.com/images?q=tbn:ANd9GcS6sm1d9zzINTg641rypctRzf2yuy-ojCwl0n7AXNQc972E-knuM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4128" y="1916832"/>
            <a:ext cx="3168352" cy="3528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402471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b="1" u="sng" dirty="0" smtClean="0"/>
              <a:t/>
            </a:r>
            <a:br>
              <a:rPr lang="es-CO" b="1" u="sng" dirty="0" smtClean="0"/>
            </a:br>
            <a:r>
              <a:rPr lang="es-CO" sz="3100" b="1" u="sng" dirty="0" smtClean="0"/>
              <a:t>Propiedades </a:t>
            </a:r>
            <a:r>
              <a:rPr lang="es-CO" sz="3100" b="1" u="sng" dirty="0"/>
              <a:t>Antiinflamatorias de los Espárragos</a:t>
            </a:r>
            <a:br>
              <a:rPr lang="es-CO" sz="3100" b="1" u="sng" dirty="0"/>
            </a:br>
            <a:endParaRPr lang="es-CO" dirty="0"/>
          </a:p>
        </p:txBody>
      </p:sp>
      <p:sp>
        <p:nvSpPr>
          <p:cNvPr id="3" name="2 Marcador de contenido"/>
          <p:cNvSpPr>
            <a:spLocks noGrp="1"/>
          </p:cNvSpPr>
          <p:nvPr>
            <p:ph idx="1"/>
          </p:nvPr>
        </p:nvSpPr>
        <p:spPr>
          <a:blipFill>
            <a:blip r:embed="rId2"/>
            <a:tile tx="0" ty="0" sx="100000" sy="100000" flip="none" algn="tl"/>
          </a:blipFill>
        </p:spPr>
        <p:txBody>
          <a:bodyPr>
            <a:normAutofit/>
          </a:bodyPr>
          <a:lstStyle/>
          <a:p>
            <a:pPr marL="0" indent="0">
              <a:buNone/>
            </a:pPr>
            <a:r>
              <a:rPr lang="es-CO" dirty="0" smtClean="0"/>
              <a:t>Los</a:t>
            </a:r>
            <a:r>
              <a:rPr lang="es-CO" dirty="0"/>
              <a:t> </a:t>
            </a:r>
            <a:r>
              <a:rPr lang="es-CO" b="1" i="1" dirty="0"/>
              <a:t>espárragos</a:t>
            </a:r>
            <a:r>
              <a:rPr lang="es-CO" dirty="0"/>
              <a:t> tienen una larga historia comenzando en la India y otras partes de Asia, donde eran utilizados como medicina, condición que reside en su contenido de </a:t>
            </a:r>
            <a:r>
              <a:rPr lang="es-CO" dirty="0" smtClean="0"/>
              <a:t>Fito nutrientes </a:t>
            </a:r>
            <a:r>
              <a:rPr lang="es-CO" dirty="0"/>
              <a:t>presentes en sus raíces, sobre todo de un tipo conocido como </a:t>
            </a:r>
            <a:r>
              <a:rPr lang="es-CO" i="1" dirty="0"/>
              <a:t>saponinas</a:t>
            </a:r>
            <a:r>
              <a:rPr lang="es-CO" dirty="0"/>
              <a:t>, que según investigaciones recientes han demostrado tener una </a:t>
            </a:r>
            <a:r>
              <a:rPr lang="es-CO" dirty="0" smtClean="0"/>
              <a:t>importante </a:t>
            </a:r>
            <a:r>
              <a:rPr lang="es-CO" b="1" dirty="0" smtClean="0"/>
              <a:t>capacidad </a:t>
            </a:r>
            <a:r>
              <a:rPr lang="es-CO" b="1" u="sng" dirty="0" smtClean="0"/>
              <a:t>antiinflamatoria</a:t>
            </a:r>
            <a:r>
              <a:rPr lang="es-CO" b="1" dirty="0" smtClean="0"/>
              <a:t> natural</a:t>
            </a:r>
            <a:r>
              <a:rPr lang="es-CO" b="1" dirty="0"/>
              <a:t>.</a:t>
            </a:r>
            <a:endParaRPr lang="es-CO" dirty="0"/>
          </a:p>
          <a:p>
            <a:endParaRPr lang="es-CO" dirty="0"/>
          </a:p>
        </p:txBody>
      </p:sp>
    </p:spTree>
    <p:extLst>
      <p:ext uri="{BB962C8B-B14F-4D97-AF65-F5344CB8AC3E}">
        <p14:creationId xmlns:p14="http://schemas.microsoft.com/office/powerpoint/2010/main" val="92356069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fltVal val="0"/>
                                          </p:val>
                                        </p:tav>
                                        <p:tav tm="100000">
                                          <p:val>
                                            <p:strVal val="#ppt_w"/>
                                          </p:val>
                                        </p:tav>
                                      </p:tavLst>
                                    </p:anim>
                                    <p:anim calcmode="lin" valueType="num">
                                      <p:cBhvr>
                                        <p:cTn id="8" dur="1000" fill="hold"/>
                                        <p:tgtEl>
                                          <p:spTgt spid="3">
                                            <p:bg/>
                                          </p:spTgt>
                                        </p:tgtEl>
                                        <p:attrNameLst>
                                          <p:attrName>ppt_h</p:attrName>
                                        </p:attrNameLst>
                                      </p:cBhvr>
                                      <p:tavLst>
                                        <p:tav tm="0">
                                          <p:val>
                                            <p:fltVal val="0"/>
                                          </p:val>
                                        </p:tav>
                                        <p:tav tm="100000">
                                          <p:val>
                                            <p:strVal val="#ppt_h"/>
                                          </p:val>
                                        </p:tav>
                                      </p:tavLst>
                                    </p:anim>
                                    <p:anim calcmode="lin" valueType="num">
                                      <p:cBhvr>
                                        <p:cTn id="9" dur="1000" fill="hold"/>
                                        <p:tgtEl>
                                          <p:spTgt spid="3">
                                            <p:bg/>
                                          </p:spTgt>
                                        </p:tgtEl>
                                        <p:attrNameLst>
                                          <p:attrName>style.rotation</p:attrName>
                                        </p:attrNameLst>
                                      </p:cBhvr>
                                      <p:tavLst>
                                        <p:tav tm="0">
                                          <p:val>
                                            <p:fltVal val="90"/>
                                          </p:val>
                                        </p:tav>
                                        <p:tav tm="100000">
                                          <p:val>
                                            <p:fltVal val="0"/>
                                          </p:val>
                                        </p:tav>
                                      </p:tavLst>
                                    </p:anim>
                                    <p:animEffect transition="in" filter="fade">
                                      <p:cBhvr>
                                        <p:cTn id="10" dur="1000"/>
                                        <p:tgtEl>
                                          <p:spTgt spid="3">
                                            <p:bg/>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3"/>
            <a:ext cx="8229600" cy="1296144"/>
          </a:xfrm>
        </p:spPr>
        <p:txBody>
          <a:bodyPr>
            <a:normAutofit fontScale="92500" lnSpcReduction="20000"/>
          </a:bodyPr>
          <a:lstStyle/>
          <a:p>
            <a:pPr marL="0" indent="0" algn="ctr">
              <a:buNone/>
            </a:pPr>
            <a:r>
              <a:rPr lang="es-CO" dirty="0"/>
              <a:t>Entre los </a:t>
            </a:r>
            <a:r>
              <a:rPr lang="es-CO" dirty="0" smtClean="0"/>
              <a:t>distintos </a:t>
            </a:r>
            <a:r>
              <a:rPr lang="es-CO" b="1" dirty="0" smtClean="0"/>
              <a:t>compuestos </a:t>
            </a:r>
            <a:r>
              <a:rPr lang="es-CO" b="1" dirty="0"/>
              <a:t>antiinflamatorios contenidos en los espárragos</a:t>
            </a:r>
            <a:r>
              <a:rPr lang="es-CO" dirty="0"/>
              <a:t> a parte de las </a:t>
            </a:r>
            <a:r>
              <a:rPr lang="es-CO" i="1" dirty="0"/>
              <a:t>saponinas</a:t>
            </a:r>
            <a:r>
              <a:rPr lang="es-CO" dirty="0"/>
              <a:t>, podemos encontrar: </a:t>
            </a:r>
            <a:endParaRPr lang="es-CO" dirty="0" smtClean="0"/>
          </a:p>
        </p:txBody>
      </p:sp>
      <p:sp>
        <p:nvSpPr>
          <p:cNvPr id="2" name="1 Rectángulo"/>
          <p:cNvSpPr/>
          <p:nvPr/>
        </p:nvSpPr>
        <p:spPr>
          <a:xfrm>
            <a:off x="248703" y="2132856"/>
            <a:ext cx="8640960" cy="3970318"/>
          </a:xfrm>
          <a:prstGeom prst="rect">
            <a:avLst/>
          </a:prstGeom>
          <a:blipFill>
            <a:blip r:embed="rId2"/>
            <a:tile tx="0" ty="0" sx="100000" sy="100000" flip="none" algn="tl"/>
          </a:blipFill>
        </p:spPr>
        <p:txBody>
          <a:bodyPr wrap="square">
            <a:spAutoFit/>
          </a:bodyPr>
          <a:lstStyle/>
          <a:p>
            <a:pPr algn="ctr"/>
            <a:r>
              <a:rPr lang="es-CO" sz="2800" i="1" dirty="0"/>
              <a:t>asparanin A, sarsasapogenina, protodioscina y diosgenina</a:t>
            </a:r>
            <a:r>
              <a:rPr lang="es-CO" sz="2800" dirty="0"/>
              <a:t>. </a:t>
            </a:r>
          </a:p>
          <a:p>
            <a:pPr algn="ctr"/>
            <a:r>
              <a:rPr lang="es-CO" sz="2800" dirty="0"/>
              <a:t>Particularmente el tipo de saponina conocido como sarsasapogenina, ha despertado especial interés en relación a la </a:t>
            </a:r>
            <a:r>
              <a:rPr lang="es-CO" sz="2800" b="1" dirty="0"/>
              <a:t>esclerosis lateral amiotrófica</a:t>
            </a:r>
            <a:r>
              <a:rPr lang="es-CO" sz="2800" dirty="0"/>
              <a:t> (ELA), también conocida como "</a:t>
            </a:r>
            <a:r>
              <a:rPr lang="es-CO" sz="2800" b="1" dirty="0"/>
              <a:t>Enfermedad de Lou Gehrig</a:t>
            </a:r>
            <a:r>
              <a:rPr lang="es-CO" sz="2800" dirty="0"/>
              <a:t>" clasificada como una enfermedad crónica y neurodegenerativa cuyo principal síntoma es la</a:t>
            </a:r>
            <a:r>
              <a:rPr lang="es-CO" sz="2800" u="sng" dirty="0"/>
              <a:t> </a:t>
            </a:r>
            <a:r>
              <a:rPr lang="es-CO" sz="2800" i="1" u="sng" dirty="0"/>
              <a:t>inflamación excesiva</a:t>
            </a:r>
            <a:r>
              <a:rPr lang="es-CO" sz="2800" dirty="0"/>
              <a:t> que puede jugar un papel importante en la muerte de ciertas células nerviosas como las neuronas motoras</a:t>
            </a:r>
            <a:r>
              <a:rPr lang="es-CO" sz="2400" dirty="0" smtClean="0"/>
              <a:t>.</a:t>
            </a:r>
            <a:endParaRPr lang="es-CO" sz="2400" dirty="0"/>
          </a:p>
        </p:txBody>
      </p:sp>
    </p:spTree>
    <p:extLst>
      <p:ext uri="{BB962C8B-B14F-4D97-AF65-F5344CB8AC3E}">
        <p14:creationId xmlns:p14="http://schemas.microsoft.com/office/powerpoint/2010/main" val="168567760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908720"/>
            <a:ext cx="8229600" cy="5217443"/>
          </a:xfrm>
          <a:gradFill>
            <a:gsLst>
              <a:gs pos="0">
                <a:srgbClr val="FFEFD1"/>
              </a:gs>
              <a:gs pos="64999">
                <a:srgbClr val="F0EBD5"/>
              </a:gs>
              <a:gs pos="100000">
                <a:srgbClr val="D1C39F"/>
              </a:gs>
            </a:gsLst>
            <a:lin ang="5400000" scaled="0"/>
          </a:gradFill>
        </p:spPr>
        <p:txBody>
          <a:bodyPr>
            <a:normAutofit fontScale="92500" lnSpcReduction="10000"/>
          </a:bodyPr>
          <a:lstStyle/>
          <a:p>
            <a:pPr marL="0" indent="0" algn="ctr">
              <a:buNone/>
            </a:pPr>
            <a:r>
              <a:rPr lang="es-CO" dirty="0">
                <a:solidFill>
                  <a:srgbClr val="00B050"/>
                </a:solidFill>
              </a:rPr>
              <a:t>Este tipo de </a:t>
            </a:r>
            <a:r>
              <a:rPr lang="es-CO" b="1" dirty="0">
                <a:solidFill>
                  <a:srgbClr val="00B050"/>
                </a:solidFill>
              </a:rPr>
              <a:t>sustancias naturales antinflamatorias </a:t>
            </a:r>
            <a:r>
              <a:rPr lang="es-CO" dirty="0">
                <a:solidFill>
                  <a:srgbClr val="00B050"/>
                </a:solidFill>
              </a:rPr>
              <a:t>y </a:t>
            </a:r>
            <a:r>
              <a:rPr lang="es-CO" u="sng" dirty="0" smtClean="0">
                <a:solidFill>
                  <a:srgbClr val="00B050"/>
                </a:solidFill>
              </a:rPr>
              <a:t>antioxidantes</a:t>
            </a:r>
            <a:r>
              <a:rPr lang="es-CO" u="sng" dirty="0">
                <a:solidFill>
                  <a:srgbClr val="00B050"/>
                </a:solidFill>
              </a:rPr>
              <a:t> </a:t>
            </a:r>
            <a:r>
              <a:rPr lang="es-CO" dirty="0" smtClean="0">
                <a:solidFill>
                  <a:srgbClr val="00B050"/>
                </a:solidFill>
              </a:rPr>
              <a:t>actúan </a:t>
            </a:r>
            <a:r>
              <a:rPr lang="es-CO" dirty="0">
                <a:solidFill>
                  <a:srgbClr val="00B050"/>
                </a:solidFill>
              </a:rPr>
              <a:t>favorablemente sobre distintos tipos de enfermedades crónicas como la </a:t>
            </a:r>
            <a:r>
              <a:rPr lang="es-CO" u="sng" dirty="0" smtClean="0">
                <a:solidFill>
                  <a:srgbClr val="00B050"/>
                </a:solidFill>
              </a:rPr>
              <a:t>diabetes</a:t>
            </a:r>
            <a:r>
              <a:rPr lang="es-CO" dirty="0" smtClean="0">
                <a:solidFill>
                  <a:srgbClr val="00B050"/>
                </a:solidFill>
              </a:rPr>
              <a:t> tipo </a:t>
            </a:r>
            <a:r>
              <a:rPr lang="es-CO" dirty="0">
                <a:solidFill>
                  <a:srgbClr val="00B050"/>
                </a:solidFill>
              </a:rPr>
              <a:t>2 y enfermedades del </a:t>
            </a:r>
            <a:r>
              <a:rPr lang="es-CO" u="sng" dirty="0">
                <a:solidFill>
                  <a:srgbClr val="00B050"/>
                </a:solidFill>
              </a:rPr>
              <a:t>corazón</a:t>
            </a:r>
            <a:r>
              <a:rPr lang="es-CO" dirty="0">
                <a:solidFill>
                  <a:srgbClr val="00B050"/>
                </a:solidFill>
              </a:rPr>
              <a:t>. </a:t>
            </a:r>
            <a:endParaRPr lang="es-CO" dirty="0" smtClean="0">
              <a:solidFill>
                <a:srgbClr val="00B050"/>
              </a:solidFill>
            </a:endParaRPr>
          </a:p>
          <a:p>
            <a:pPr algn="ctr"/>
            <a:endParaRPr lang="es-CO" dirty="0" smtClean="0"/>
          </a:p>
          <a:p>
            <a:pPr marL="0" indent="0" algn="ctr">
              <a:buNone/>
            </a:pPr>
            <a:r>
              <a:rPr lang="es-CO" dirty="0" smtClean="0">
                <a:solidFill>
                  <a:srgbClr val="00B050"/>
                </a:solidFill>
              </a:rPr>
              <a:t>Estos </a:t>
            </a:r>
            <a:r>
              <a:rPr lang="es-CO" dirty="0">
                <a:solidFill>
                  <a:srgbClr val="00B050"/>
                </a:solidFill>
              </a:rPr>
              <a:t>nutrientes también son reductores del riesgo a padecer algunos tipos de </a:t>
            </a:r>
            <a:r>
              <a:rPr lang="es-CO" u="sng" dirty="0">
                <a:solidFill>
                  <a:srgbClr val="00B050"/>
                </a:solidFill>
              </a:rPr>
              <a:t>cáncer</a:t>
            </a:r>
            <a:r>
              <a:rPr lang="es-CO" dirty="0">
                <a:solidFill>
                  <a:srgbClr val="00B050"/>
                </a:solidFill>
              </a:rPr>
              <a:t>, ya que esta grave enfermedad se encuentra íntimamente relacionada con </a:t>
            </a:r>
            <a:r>
              <a:rPr lang="es-CO" dirty="0" smtClean="0">
                <a:solidFill>
                  <a:srgbClr val="00B050"/>
                </a:solidFill>
              </a:rPr>
              <a:t>los </a:t>
            </a:r>
            <a:r>
              <a:rPr lang="es-CO" b="1" dirty="0" smtClean="0">
                <a:solidFill>
                  <a:srgbClr val="00B050"/>
                </a:solidFill>
              </a:rPr>
              <a:t>procesos </a:t>
            </a:r>
            <a:r>
              <a:rPr lang="es-CO" b="1" dirty="0">
                <a:solidFill>
                  <a:srgbClr val="00B050"/>
                </a:solidFill>
              </a:rPr>
              <a:t>inflamatorios del organismo</a:t>
            </a:r>
            <a:r>
              <a:rPr lang="es-CO" dirty="0">
                <a:solidFill>
                  <a:srgbClr val="00B050"/>
                </a:solidFill>
              </a:rPr>
              <a:t>.</a:t>
            </a:r>
          </a:p>
        </p:txBody>
      </p:sp>
    </p:spTree>
    <p:extLst>
      <p:ext uri="{BB962C8B-B14F-4D97-AF65-F5344CB8AC3E}">
        <p14:creationId xmlns:p14="http://schemas.microsoft.com/office/powerpoint/2010/main" val="380537068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268760"/>
            <a:ext cx="8229600" cy="4857403"/>
          </a:xfrm>
          <a:blipFill>
            <a:blip r:embed="rId2"/>
            <a:tile tx="0" ty="0" sx="100000" sy="100000" flip="none" algn="tl"/>
          </a:blipFill>
        </p:spPr>
        <p:txBody>
          <a:bodyPr>
            <a:normAutofit lnSpcReduction="10000"/>
          </a:bodyPr>
          <a:lstStyle/>
          <a:p>
            <a:pPr marL="0" indent="0" algn="ctr">
              <a:buNone/>
            </a:pPr>
            <a:r>
              <a:rPr lang="es-CO" dirty="0" smtClean="0"/>
              <a:t>Otros</a:t>
            </a:r>
            <a:r>
              <a:rPr lang="es-CO" dirty="0"/>
              <a:t> </a:t>
            </a:r>
            <a:r>
              <a:rPr lang="es-CO" i="1" u="sng" dirty="0"/>
              <a:t>nutrientes antiinflamatorios de los espárragos</a:t>
            </a:r>
            <a:r>
              <a:rPr lang="es-CO" dirty="0"/>
              <a:t> incluyen a los flavonoides quercetina, rutina, kaempferol e isorhamnetin.</a:t>
            </a:r>
          </a:p>
          <a:p>
            <a:pPr marL="0" indent="0">
              <a:buNone/>
            </a:pPr>
            <a:endParaRPr lang="es-CO" dirty="0" smtClean="0"/>
          </a:p>
          <a:p>
            <a:pPr marL="0" indent="0" algn="ctr">
              <a:buNone/>
            </a:pPr>
            <a:r>
              <a:rPr lang="es-CO" dirty="0" smtClean="0"/>
              <a:t>Sumados </a:t>
            </a:r>
            <a:r>
              <a:rPr lang="es-CO" dirty="0"/>
              <a:t>a estos </a:t>
            </a:r>
            <a:r>
              <a:rPr lang="es-CO" i="1" dirty="0"/>
              <a:t>fitonutrientes antiinflamatorios</a:t>
            </a:r>
            <a:r>
              <a:rPr lang="es-CO" dirty="0"/>
              <a:t>, los espárragos ofrecen una gran variedad de antioxidantes, incluyendo la vitamina C, beta-caroteno, vitamina E y </a:t>
            </a:r>
            <a:r>
              <a:rPr lang="es-CO" u="sng" dirty="0"/>
              <a:t>minerales</a:t>
            </a:r>
            <a:r>
              <a:rPr lang="es-CO" dirty="0"/>
              <a:t> tan importantes como el </a:t>
            </a:r>
            <a:r>
              <a:rPr lang="es-CO" u="sng" dirty="0"/>
              <a:t>zinc</a:t>
            </a:r>
            <a:r>
              <a:rPr lang="es-CO" dirty="0"/>
              <a:t>, manganeso y selenio.</a:t>
            </a:r>
          </a:p>
        </p:txBody>
      </p:sp>
      <p:sp>
        <p:nvSpPr>
          <p:cNvPr id="2" name="1 Rectángulo"/>
          <p:cNvSpPr/>
          <p:nvPr/>
        </p:nvSpPr>
        <p:spPr>
          <a:xfrm>
            <a:off x="1115616" y="260648"/>
            <a:ext cx="6768752" cy="646331"/>
          </a:xfrm>
          <a:prstGeom prst="rect">
            <a:avLst/>
          </a:prstGeom>
        </p:spPr>
        <p:txBody>
          <a:bodyPr wrap="square">
            <a:spAutoFit/>
          </a:bodyPr>
          <a:lstStyle/>
          <a:p>
            <a:pPr algn="ctr"/>
            <a:r>
              <a:rPr lang="es-CO" sz="3600" b="1" i="1" dirty="0"/>
              <a:t>Más beneficios de los Espárragos</a:t>
            </a:r>
          </a:p>
        </p:txBody>
      </p:sp>
    </p:spTree>
    <p:extLst>
      <p:ext uri="{BB962C8B-B14F-4D97-AF65-F5344CB8AC3E}">
        <p14:creationId xmlns:p14="http://schemas.microsoft.com/office/powerpoint/2010/main" val="350036601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heel(1)">
                                      <p:cBhvr>
                                        <p:cTn id="7" dur="20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heel(1)">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heel(1)">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5721499"/>
          </a:xfrm>
        </p:spPr>
        <p:txBody>
          <a:bodyPr>
            <a:normAutofit lnSpcReduction="10000"/>
          </a:bodyPr>
          <a:lstStyle/>
          <a:p>
            <a:pPr marL="0" indent="0" algn="ctr">
              <a:buNone/>
            </a:pPr>
            <a:r>
              <a:rPr lang="es-CO" dirty="0" smtClean="0"/>
              <a:t>Las </a:t>
            </a:r>
            <a:r>
              <a:rPr lang="es-CO" dirty="0"/>
              <a:t>saponinas presentes en</a:t>
            </a:r>
            <a:r>
              <a:rPr lang="es-CO" b="1" dirty="0"/>
              <a:t> los espárragos además de tener propiedades anti-inflamatorias, </a:t>
            </a:r>
            <a:r>
              <a:rPr lang="es-CO" dirty="0"/>
              <a:t>tienen propiedades anticancerígenas y los efectos sobre la salud de su consumo se ha asociado con una </a:t>
            </a:r>
            <a:r>
              <a:rPr lang="es-CO" b="1" dirty="0"/>
              <a:t>reducción de la presión sanguínea</a:t>
            </a:r>
            <a:r>
              <a:rPr lang="es-CO" dirty="0"/>
              <a:t>, previniendo o evitando la </a:t>
            </a:r>
            <a:r>
              <a:rPr lang="es-CO" i="1" u="sng" dirty="0"/>
              <a:t>hipertensión</a:t>
            </a:r>
            <a:r>
              <a:rPr lang="es-CO" i="1" dirty="0"/>
              <a:t> arterial</a:t>
            </a:r>
            <a:r>
              <a:rPr lang="es-CO" dirty="0"/>
              <a:t>.</a:t>
            </a:r>
          </a:p>
          <a:p>
            <a:endParaRPr lang="es-CO" dirty="0" smtClean="0"/>
          </a:p>
          <a:p>
            <a:pPr marL="0" indent="0" algn="ctr">
              <a:buNone/>
            </a:pPr>
            <a:r>
              <a:rPr lang="es-CO" dirty="0" smtClean="0"/>
              <a:t>Otros </a:t>
            </a:r>
            <a:r>
              <a:rPr lang="es-CO" dirty="0"/>
              <a:t>beneficios saludables relacionados a los espárragos son una mejor regulación </a:t>
            </a:r>
            <a:r>
              <a:rPr lang="es-CO" dirty="0" smtClean="0"/>
              <a:t>del </a:t>
            </a:r>
            <a:r>
              <a:rPr lang="es-CO" b="1" dirty="0" smtClean="0"/>
              <a:t>azúcar </a:t>
            </a:r>
            <a:r>
              <a:rPr lang="es-CO" b="1" dirty="0"/>
              <a:t>en sangre</a:t>
            </a:r>
            <a:r>
              <a:rPr lang="es-CO" dirty="0"/>
              <a:t> y un mejor control de los niveles de grasa en la sangre o </a:t>
            </a:r>
            <a:r>
              <a:rPr lang="es-CO" b="1" dirty="0"/>
              <a:t>triglicéridos</a:t>
            </a:r>
            <a:r>
              <a:rPr lang="es-CO" dirty="0"/>
              <a:t>.</a:t>
            </a:r>
          </a:p>
          <a:p>
            <a:endParaRPr lang="es-CO" dirty="0"/>
          </a:p>
        </p:txBody>
      </p:sp>
    </p:spTree>
    <p:extLst>
      <p:ext uri="{BB962C8B-B14F-4D97-AF65-F5344CB8AC3E}">
        <p14:creationId xmlns:p14="http://schemas.microsoft.com/office/powerpoint/2010/main" val="3860651029"/>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heel(1)">
                                      <p:cBhvr>
                                        <p:cTn id="12"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51520" y="1196752"/>
            <a:ext cx="8712968" cy="5544616"/>
          </a:xfrm>
          <a:blipFill>
            <a:blip r:embed="rId2"/>
            <a:tile tx="0" ty="0" sx="100000" sy="100000" flip="none" algn="tl"/>
          </a:blipFill>
        </p:spPr>
        <p:txBody>
          <a:bodyPr>
            <a:normAutofit fontScale="77500" lnSpcReduction="20000"/>
          </a:bodyPr>
          <a:lstStyle/>
          <a:p>
            <a:pPr marL="0" indent="0" algn="ctr">
              <a:buNone/>
            </a:pPr>
            <a:r>
              <a:rPr lang="es-CO" u="sng" dirty="0" smtClean="0"/>
              <a:t>Hidropesía</a:t>
            </a:r>
            <a:r>
              <a:rPr lang="es-CO" dirty="0"/>
              <a:t>, </a:t>
            </a:r>
            <a:r>
              <a:rPr lang="es-CO" u="sng" dirty="0"/>
              <a:t>reumatismos</a:t>
            </a:r>
            <a:r>
              <a:rPr lang="es-CO" dirty="0"/>
              <a:t>, </a:t>
            </a:r>
            <a:r>
              <a:rPr lang="es-CO" u="sng" dirty="0" smtClean="0"/>
              <a:t>ictericia</a:t>
            </a:r>
            <a:r>
              <a:rPr lang="es-CO" dirty="0"/>
              <a:t> </a:t>
            </a:r>
            <a:r>
              <a:rPr lang="es-CO" dirty="0" smtClean="0"/>
              <a:t>y </a:t>
            </a:r>
            <a:r>
              <a:rPr lang="es-CO" dirty="0"/>
              <a:t>enfermedades del </a:t>
            </a:r>
            <a:r>
              <a:rPr lang="es-CO" u="sng" dirty="0" smtClean="0"/>
              <a:t>hígado</a:t>
            </a:r>
            <a:r>
              <a:rPr lang="es-CO" dirty="0" smtClean="0"/>
              <a:t>: </a:t>
            </a:r>
          </a:p>
          <a:p>
            <a:pPr marL="0" indent="0" algn="ctr">
              <a:buNone/>
            </a:pPr>
            <a:r>
              <a:rPr lang="es-CO" dirty="0" smtClean="0"/>
              <a:t>Cocimiento </a:t>
            </a:r>
            <a:r>
              <a:rPr lang="es-CO" dirty="0"/>
              <a:t>de 15 gramos de raíces de espárragos en medio litro de agua, colar muy bien su caldo. Tomarlo varias veces durante el </a:t>
            </a:r>
            <a:r>
              <a:rPr lang="es-CO" dirty="0" smtClean="0"/>
              <a:t>día</a:t>
            </a:r>
          </a:p>
          <a:p>
            <a:pPr marL="0" indent="0" algn="ctr">
              <a:buNone/>
            </a:pPr>
            <a:r>
              <a:rPr lang="es-CO" dirty="0" smtClean="0"/>
              <a:t>Algunos </a:t>
            </a:r>
            <a:r>
              <a:rPr lang="es-CO" dirty="0"/>
              <a:t>estudios han demostrado que el consumo frecuente y permanente de los espárragos contribuye positivamente en la prevención del </a:t>
            </a:r>
            <a:r>
              <a:rPr lang="es-CO" u="sng" dirty="0"/>
              <a:t>cáncer</a:t>
            </a:r>
            <a:r>
              <a:rPr lang="es-CO" dirty="0"/>
              <a:t>, por lo cual es recomendable </a:t>
            </a:r>
            <a:r>
              <a:rPr lang="es-CO" dirty="0" smtClean="0"/>
              <a:t>incluirlo  habitualmente </a:t>
            </a:r>
            <a:r>
              <a:rPr lang="es-CO" dirty="0"/>
              <a:t>en la dieta. </a:t>
            </a:r>
            <a:r>
              <a:rPr lang="es-CO" u="sng" dirty="0">
                <a:latin typeface="Agency FB" pitchFamily="34" charset="0"/>
              </a:rPr>
              <a:t>Para incrementar los beneficios de los espárragos es prudente evitar consumir carnes </a:t>
            </a:r>
            <a:r>
              <a:rPr lang="es-CO" u="sng" dirty="0" smtClean="0">
                <a:latin typeface="Agency FB" pitchFamily="34" charset="0"/>
              </a:rPr>
              <a:t>rojas, </a:t>
            </a:r>
            <a:r>
              <a:rPr lang="es-CO" u="sng" dirty="0">
                <a:latin typeface="Agency FB" pitchFamily="34" charset="0"/>
              </a:rPr>
              <a:t>ya que existe alguna relación entre ese tipo de carnes y la enfermedad</a:t>
            </a:r>
            <a:r>
              <a:rPr lang="es-CO" u="sng" dirty="0" smtClean="0">
                <a:latin typeface="Agency FB" pitchFamily="34" charset="0"/>
              </a:rPr>
              <a:t>. (Vea el tema: «Comer carne te enferma».</a:t>
            </a:r>
            <a:endParaRPr lang="es-CO" u="sng" dirty="0">
              <a:latin typeface="Agency FB" pitchFamily="34" charset="0"/>
            </a:endParaRPr>
          </a:p>
          <a:p>
            <a:pPr marL="0" indent="0" algn="ctr">
              <a:buNone/>
            </a:pPr>
            <a:endParaRPr lang="es-CO" u="sng" dirty="0" smtClean="0"/>
          </a:p>
          <a:p>
            <a:pPr marL="0" indent="0" algn="ctr">
              <a:buNone/>
            </a:pPr>
            <a:r>
              <a:rPr lang="es-CO" u="sng" dirty="0" smtClean="0"/>
              <a:t>Diurético</a:t>
            </a:r>
            <a:r>
              <a:rPr lang="es-CO" dirty="0"/>
              <a:t>, </a:t>
            </a:r>
            <a:r>
              <a:rPr lang="es-CO" u="sng" dirty="0" smtClean="0"/>
              <a:t>afrodisíaco</a:t>
            </a:r>
            <a:r>
              <a:rPr lang="es-CO" dirty="0" smtClean="0"/>
              <a:t>: </a:t>
            </a:r>
            <a:r>
              <a:rPr lang="es-CO" dirty="0"/>
              <a:t>Las bayas y las semillas de esta hortaliza, tanto las cultivadas como las especies silvestres, son afrodisíacas y diuréticas, aumentan la orina y contribuyen a la purificación de la sangre</a:t>
            </a:r>
            <a:r>
              <a:rPr lang="es-CO" dirty="0" smtClean="0"/>
              <a:t>.</a:t>
            </a:r>
            <a:endParaRPr lang="es-CO" dirty="0"/>
          </a:p>
        </p:txBody>
      </p:sp>
      <p:sp>
        <p:nvSpPr>
          <p:cNvPr id="2" name="1 Rectángulo"/>
          <p:cNvSpPr/>
          <p:nvPr/>
        </p:nvSpPr>
        <p:spPr>
          <a:xfrm>
            <a:off x="755576" y="188640"/>
            <a:ext cx="7344816" cy="646331"/>
          </a:xfrm>
          <a:prstGeom prst="rect">
            <a:avLst/>
          </a:prstGeom>
        </p:spPr>
        <p:txBody>
          <a:bodyPr wrap="square">
            <a:spAutoFit/>
          </a:bodyPr>
          <a:lstStyle/>
          <a:p>
            <a:pPr algn="ctr"/>
            <a:r>
              <a:rPr lang="es-CO" sz="3600" b="1" i="1" dirty="0"/>
              <a:t>Otros beneficios de los Espárragos</a:t>
            </a:r>
          </a:p>
        </p:txBody>
      </p:sp>
    </p:spTree>
    <p:extLst>
      <p:ext uri="{BB962C8B-B14F-4D97-AF65-F5344CB8AC3E}">
        <p14:creationId xmlns:p14="http://schemas.microsoft.com/office/powerpoint/2010/main" val="84469229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heel(1)">
                                      <p:cBhvr>
                                        <p:cTn id="7" dur="20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heel(1)">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heel(1)">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heel(1)">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heel(1)">
                                      <p:cBhvr>
                                        <p:cTn id="2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23528" y="1340768"/>
            <a:ext cx="8229600" cy="4525963"/>
          </a:xfrm>
        </p:spPr>
        <p:txBody>
          <a:bodyPr/>
          <a:lstStyle/>
          <a:p>
            <a:pPr marL="0" indent="0" algn="ctr">
              <a:buNone/>
            </a:pPr>
            <a:r>
              <a:rPr lang="es-CO" sz="4400" b="1" dirty="0"/>
              <a:t>Contraindicaciones</a:t>
            </a:r>
          </a:p>
          <a:p>
            <a:pPr marL="0" indent="0" algn="ctr">
              <a:buNone/>
            </a:pPr>
            <a:endParaRPr lang="es-CO" dirty="0" smtClean="0">
              <a:solidFill>
                <a:srgbClr val="FF0000"/>
              </a:solidFill>
            </a:endParaRPr>
          </a:p>
          <a:p>
            <a:pPr marL="0" indent="0" algn="ctr">
              <a:buNone/>
            </a:pPr>
            <a:r>
              <a:rPr lang="es-CO" dirty="0" smtClean="0">
                <a:solidFill>
                  <a:srgbClr val="FF0000"/>
                </a:solidFill>
              </a:rPr>
              <a:t>Las </a:t>
            </a:r>
            <a:r>
              <a:rPr lang="es-CO" dirty="0">
                <a:solidFill>
                  <a:srgbClr val="FF0000"/>
                </a:solidFill>
              </a:rPr>
              <a:t>personas que sufren enfermedades de los riñones y la vejiga no deberían consumir está planta, pues está contraindicada para estos órganos. También es contraindicada en personas nerviosas o que sufren de insomnio.</a:t>
            </a:r>
          </a:p>
          <a:p>
            <a:endParaRPr lang="es-CO" dirty="0"/>
          </a:p>
          <a:p>
            <a:endParaRPr lang="es-CO" dirty="0"/>
          </a:p>
        </p:txBody>
      </p:sp>
    </p:spTree>
    <p:extLst>
      <p:ext uri="{BB962C8B-B14F-4D97-AF65-F5344CB8AC3E}">
        <p14:creationId xmlns:p14="http://schemas.microsoft.com/office/powerpoint/2010/main" val="233048415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circle(in)">
                                      <p:cBhvr>
                                        <p:cTn id="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3549827988"/>
              </p:ext>
            </p:extLst>
          </p:nvPr>
        </p:nvGraphicFramePr>
        <p:xfrm>
          <a:off x="597984" y="332653"/>
          <a:ext cx="7948032" cy="6243360"/>
        </p:xfrm>
        <a:graphic>
          <a:graphicData uri="http://schemas.openxmlformats.org/drawingml/2006/table">
            <a:tbl>
              <a:tblPr/>
              <a:tblGrid>
                <a:gridCol w="3974016"/>
                <a:gridCol w="3974016"/>
              </a:tblGrid>
              <a:tr h="412846">
                <a:tc gridSpan="2">
                  <a:txBody>
                    <a:bodyPr/>
                    <a:lstStyle/>
                    <a:p>
                      <a:pPr algn="ctr"/>
                      <a:r>
                        <a:rPr lang="es-CO" sz="2800" b="1" i="0" dirty="0">
                          <a:solidFill>
                            <a:srgbClr val="333333"/>
                          </a:solidFill>
                          <a:effectLst/>
                          <a:latin typeface="Calibri"/>
                        </a:rPr>
                        <a:t>Propiedades Nutricionales (100 g)</a:t>
                      </a:r>
                    </a:p>
                  </a:txBody>
                  <a:tcPr marL="18398" marR="18398" marT="18398" marB="18398"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hMerge="1">
                  <a:txBody>
                    <a:bodyPr/>
                    <a:lstStyle/>
                    <a:p>
                      <a:endParaRPr lang="es-CO"/>
                    </a:p>
                  </a:txBody>
                  <a:tcPr/>
                </a:tc>
              </a:tr>
              <a:tr h="412846">
                <a:tc>
                  <a:txBody>
                    <a:bodyPr/>
                    <a:lstStyle/>
                    <a:p>
                      <a:r>
                        <a:rPr lang="es-CO" sz="1700" b="0" i="0" dirty="0">
                          <a:solidFill>
                            <a:srgbClr val="333333"/>
                          </a:solidFill>
                          <a:effectLst/>
                          <a:latin typeface="Calibri"/>
                        </a:rPr>
                        <a:t>Agua</a:t>
                      </a:r>
                    </a:p>
                  </a:txBody>
                  <a:tcPr marL="18398" marR="18398" marT="18398" marB="18398"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r>
                        <a:rPr lang="es-CO" sz="1700" b="0" i="0" dirty="0">
                          <a:solidFill>
                            <a:srgbClr val="333333"/>
                          </a:solidFill>
                          <a:effectLst/>
                          <a:latin typeface="Calibri"/>
                        </a:rPr>
                        <a:t>94 g</a:t>
                      </a:r>
                    </a:p>
                  </a:txBody>
                  <a:tcPr marL="18398" marR="18398" marT="18398" marB="18398"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412846">
                <a:tc>
                  <a:txBody>
                    <a:bodyPr/>
                    <a:lstStyle/>
                    <a:p>
                      <a:r>
                        <a:rPr lang="es-CO" sz="1700" b="0" i="0" dirty="0">
                          <a:solidFill>
                            <a:srgbClr val="333333"/>
                          </a:solidFill>
                          <a:effectLst/>
                          <a:latin typeface="Calibri"/>
                        </a:rPr>
                        <a:t>Albúmina</a:t>
                      </a:r>
                    </a:p>
                  </a:txBody>
                  <a:tcPr marL="18398" marR="18398" marT="18398" marB="18398"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endParaRPr lang="es-CO" sz="1700" b="0" i="0" dirty="0">
                        <a:solidFill>
                          <a:srgbClr val="333333"/>
                        </a:solidFill>
                        <a:effectLst/>
                        <a:latin typeface="Calibri"/>
                      </a:endParaRPr>
                    </a:p>
                  </a:txBody>
                  <a:tcPr marL="18398" marR="18398" marT="18398" marB="18398"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412846">
                <a:tc>
                  <a:txBody>
                    <a:bodyPr/>
                    <a:lstStyle/>
                    <a:p>
                      <a:r>
                        <a:rPr lang="es-CO" sz="1700" b="0" i="0" dirty="0">
                          <a:solidFill>
                            <a:srgbClr val="333333"/>
                          </a:solidFill>
                          <a:effectLst/>
                          <a:latin typeface="Calibri"/>
                        </a:rPr>
                        <a:t>Grasas</a:t>
                      </a:r>
                    </a:p>
                  </a:txBody>
                  <a:tcPr marL="18398" marR="18398" marT="18398" marB="18398"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r>
                        <a:rPr lang="es-CO" sz="1700" b="0" i="0" dirty="0">
                          <a:solidFill>
                            <a:srgbClr val="333333"/>
                          </a:solidFill>
                          <a:effectLst/>
                          <a:latin typeface="Calibri"/>
                        </a:rPr>
                        <a:t>0.11-0.25 %</a:t>
                      </a:r>
                    </a:p>
                  </a:txBody>
                  <a:tcPr marL="18398" marR="18398" marT="18398" marB="18398"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412846">
                <a:tc>
                  <a:txBody>
                    <a:bodyPr/>
                    <a:lstStyle/>
                    <a:p>
                      <a:r>
                        <a:rPr lang="es-CO" sz="1700" b="0" i="0" dirty="0">
                          <a:solidFill>
                            <a:srgbClr val="333333"/>
                          </a:solidFill>
                          <a:effectLst/>
                          <a:latin typeface="Calibri"/>
                        </a:rPr>
                        <a:t>Azúcares</a:t>
                      </a:r>
                    </a:p>
                  </a:txBody>
                  <a:tcPr marL="18398" marR="18398" marT="18398" marB="18398"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r>
                        <a:rPr lang="es-CO" sz="1700" b="0" i="0" dirty="0">
                          <a:solidFill>
                            <a:srgbClr val="333333"/>
                          </a:solidFill>
                          <a:effectLst/>
                          <a:latin typeface="Calibri"/>
                        </a:rPr>
                        <a:t>0.37 g</a:t>
                      </a:r>
                    </a:p>
                  </a:txBody>
                  <a:tcPr marL="18398" marR="18398" marT="18398" marB="18398"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412846">
                <a:tc>
                  <a:txBody>
                    <a:bodyPr/>
                    <a:lstStyle/>
                    <a:p>
                      <a:r>
                        <a:rPr lang="es-CO" sz="1700" b="0" i="0" dirty="0">
                          <a:solidFill>
                            <a:srgbClr val="333333"/>
                          </a:solidFill>
                          <a:effectLst/>
                          <a:latin typeface="Calibri"/>
                        </a:rPr>
                        <a:t>Fibra</a:t>
                      </a:r>
                    </a:p>
                  </a:txBody>
                  <a:tcPr marL="18398" marR="18398" marT="18398" marB="18398"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r>
                        <a:rPr lang="es-CO" sz="1700" b="0" i="0" dirty="0">
                          <a:solidFill>
                            <a:srgbClr val="333333"/>
                          </a:solidFill>
                          <a:effectLst/>
                          <a:latin typeface="Calibri"/>
                        </a:rPr>
                        <a:t>1 g</a:t>
                      </a:r>
                    </a:p>
                  </a:txBody>
                  <a:tcPr marL="18398" marR="18398" marT="18398" marB="18398"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412846">
                <a:tc>
                  <a:txBody>
                    <a:bodyPr/>
                    <a:lstStyle/>
                    <a:p>
                      <a:r>
                        <a:rPr lang="es-CO" sz="1700" b="0" i="0" dirty="0">
                          <a:solidFill>
                            <a:srgbClr val="333333"/>
                          </a:solidFill>
                          <a:effectLst/>
                          <a:latin typeface="Calibri"/>
                        </a:rPr>
                        <a:t>Cenizas</a:t>
                      </a:r>
                    </a:p>
                  </a:txBody>
                  <a:tcPr marL="18398" marR="18398" marT="18398" marB="18398"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r>
                        <a:rPr lang="es-CO" sz="1700" b="0" i="0" dirty="0">
                          <a:solidFill>
                            <a:srgbClr val="333333"/>
                          </a:solidFill>
                          <a:effectLst/>
                          <a:latin typeface="Calibri"/>
                        </a:rPr>
                        <a:t>0.60 %</a:t>
                      </a:r>
                    </a:p>
                  </a:txBody>
                  <a:tcPr marL="18398" marR="18398" marT="18398" marB="18398"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412846">
                <a:tc>
                  <a:txBody>
                    <a:bodyPr/>
                    <a:lstStyle/>
                    <a:p>
                      <a:r>
                        <a:rPr lang="es-CO" sz="1700" b="0" i="0" u="sng" dirty="0">
                          <a:solidFill>
                            <a:srgbClr val="663366"/>
                          </a:solidFill>
                          <a:effectLst/>
                          <a:latin typeface="Calibri"/>
                        </a:rPr>
                        <a:t>Calcio</a:t>
                      </a:r>
                      <a:endParaRPr lang="es-CO" sz="1700" b="0" i="0" dirty="0">
                        <a:solidFill>
                          <a:srgbClr val="333333"/>
                        </a:solidFill>
                        <a:effectLst/>
                        <a:latin typeface="Calibri"/>
                      </a:endParaRPr>
                    </a:p>
                  </a:txBody>
                  <a:tcPr marL="18398" marR="18398" marT="18398" marB="18398"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r>
                        <a:rPr lang="es-CO" sz="1700" b="0" i="0" dirty="0">
                          <a:solidFill>
                            <a:srgbClr val="333333"/>
                          </a:solidFill>
                          <a:effectLst/>
                          <a:latin typeface="Calibri"/>
                        </a:rPr>
                        <a:t>20 mg</a:t>
                      </a:r>
                    </a:p>
                  </a:txBody>
                  <a:tcPr marL="18398" marR="18398" marT="18398" marB="18398"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412846">
                <a:tc>
                  <a:txBody>
                    <a:bodyPr/>
                    <a:lstStyle/>
                    <a:p>
                      <a:r>
                        <a:rPr lang="es-CO" sz="1700" b="0" i="0" dirty="0">
                          <a:solidFill>
                            <a:srgbClr val="333333"/>
                          </a:solidFill>
                          <a:effectLst/>
                          <a:latin typeface="Calibri"/>
                        </a:rPr>
                        <a:t>Fósforo</a:t>
                      </a:r>
                    </a:p>
                  </a:txBody>
                  <a:tcPr marL="18398" marR="18398" marT="18398" marB="18398"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r>
                        <a:rPr lang="es-CO" sz="1700" b="0" i="0" dirty="0">
                          <a:solidFill>
                            <a:srgbClr val="333333"/>
                          </a:solidFill>
                          <a:effectLst/>
                          <a:latin typeface="Calibri"/>
                        </a:rPr>
                        <a:t>60 mg</a:t>
                      </a:r>
                    </a:p>
                  </a:txBody>
                  <a:tcPr marL="18398" marR="18398" marT="18398" marB="18398"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412846">
                <a:tc>
                  <a:txBody>
                    <a:bodyPr/>
                    <a:lstStyle/>
                    <a:p>
                      <a:r>
                        <a:rPr lang="es-CO" sz="1700" b="0" i="0" u="sng" dirty="0">
                          <a:solidFill>
                            <a:srgbClr val="663366"/>
                          </a:solidFill>
                          <a:effectLst/>
                          <a:latin typeface="Calibri"/>
                        </a:rPr>
                        <a:t>Hierro</a:t>
                      </a:r>
                      <a:endParaRPr lang="es-CO" sz="1700" b="0" i="0" dirty="0">
                        <a:solidFill>
                          <a:srgbClr val="333333"/>
                        </a:solidFill>
                        <a:effectLst/>
                        <a:latin typeface="Calibri"/>
                      </a:endParaRPr>
                    </a:p>
                  </a:txBody>
                  <a:tcPr marL="18398" marR="18398" marT="18398" marB="18398"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r>
                        <a:rPr lang="es-CO" sz="1700" b="0" i="0" dirty="0">
                          <a:solidFill>
                            <a:srgbClr val="333333"/>
                          </a:solidFill>
                          <a:effectLst/>
                          <a:latin typeface="Calibri"/>
                        </a:rPr>
                        <a:t>1 mg</a:t>
                      </a:r>
                    </a:p>
                  </a:txBody>
                  <a:tcPr marL="18398" marR="18398" marT="18398" marB="18398"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412846">
                <a:tc>
                  <a:txBody>
                    <a:bodyPr/>
                    <a:lstStyle/>
                    <a:p>
                      <a:r>
                        <a:rPr lang="es-CO" sz="1700" b="0" i="0" dirty="0">
                          <a:solidFill>
                            <a:srgbClr val="333333"/>
                          </a:solidFill>
                          <a:effectLst/>
                          <a:latin typeface="Calibri"/>
                        </a:rPr>
                        <a:t>Vitamina B1</a:t>
                      </a:r>
                    </a:p>
                  </a:txBody>
                  <a:tcPr marL="18398" marR="18398" marT="18398" marB="18398"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r>
                        <a:rPr lang="es-CO" sz="1700" b="0" i="0" dirty="0">
                          <a:solidFill>
                            <a:srgbClr val="333333"/>
                          </a:solidFill>
                          <a:effectLst/>
                          <a:latin typeface="Calibri"/>
                        </a:rPr>
                        <a:t>25 mg</a:t>
                      </a:r>
                    </a:p>
                  </a:txBody>
                  <a:tcPr marL="18398" marR="18398" marT="18398" marB="18398"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412846">
                <a:tc>
                  <a:txBody>
                    <a:bodyPr/>
                    <a:lstStyle/>
                    <a:p>
                      <a:r>
                        <a:rPr lang="es-CO" sz="1700" b="0" i="0" dirty="0">
                          <a:solidFill>
                            <a:srgbClr val="333333"/>
                          </a:solidFill>
                          <a:effectLst/>
                          <a:latin typeface="Calibri"/>
                        </a:rPr>
                        <a:t>Vitamina B2</a:t>
                      </a:r>
                    </a:p>
                  </a:txBody>
                  <a:tcPr marL="18398" marR="18398" marT="18398" marB="18398"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r>
                        <a:rPr lang="es-CO" sz="1700" b="0" i="0" dirty="0">
                          <a:solidFill>
                            <a:srgbClr val="333333"/>
                          </a:solidFill>
                          <a:effectLst/>
                          <a:latin typeface="Calibri"/>
                        </a:rPr>
                        <a:t>170 mg</a:t>
                      </a:r>
                    </a:p>
                  </a:txBody>
                  <a:tcPr marL="18398" marR="18398" marT="18398" marB="18398"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412846">
                <a:tc>
                  <a:txBody>
                    <a:bodyPr/>
                    <a:lstStyle/>
                    <a:p>
                      <a:r>
                        <a:rPr lang="es-CO" sz="1700" b="0" i="0" u="sng" dirty="0">
                          <a:solidFill>
                            <a:srgbClr val="663366"/>
                          </a:solidFill>
                          <a:effectLst/>
                          <a:latin typeface="Calibri"/>
                        </a:rPr>
                        <a:t>Vitamina C (Á. ascórbico)</a:t>
                      </a:r>
                      <a:endParaRPr lang="es-CO" sz="1700" b="0" i="0" dirty="0">
                        <a:solidFill>
                          <a:srgbClr val="333333"/>
                        </a:solidFill>
                        <a:effectLst/>
                        <a:latin typeface="Calibri"/>
                      </a:endParaRPr>
                    </a:p>
                  </a:txBody>
                  <a:tcPr marL="18398" marR="18398" marT="18398" marB="18398"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r>
                        <a:rPr lang="es-CO" sz="1700" b="0" i="0" dirty="0">
                          <a:solidFill>
                            <a:srgbClr val="333333"/>
                          </a:solidFill>
                          <a:effectLst/>
                          <a:latin typeface="Calibri"/>
                        </a:rPr>
                        <a:t>30 mg</a:t>
                      </a:r>
                    </a:p>
                  </a:txBody>
                  <a:tcPr marL="18398" marR="18398" marT="18398" marB="18398"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412846">
                <a:tc>
                  <a:txBody>
                    <a:bodyPr/>
                    <a:lstStyle/>
                    <a:p>
                      <a:r>
                        <a:rPr lang="es-CO" sz="1700" b="0" i="0" dirty="0">
                          <a:solidFill>
                            <a:srgbClr val="333333"/>
                          </a:solidFill>
                          <a:effectLst/>
                          <a:latin typeface="Calibri"/>
                        </a:rPr>
                        <a:t>Vitamina A</a:t>
                      </a:r>
                    </a:p>
                  </a:txBody>
                  <a:tcPr marL="18398" marR="18398" marT="18398" marB="18398"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r>
                        <a:rPr lang="es-CO" sz="1700" b="0" i="0" dirty="0">
                          <a:solidFill>
                            <a:srgbClr val="333333"/>
                          </a:solidFill>
                          <a:effectLst/>
                          <a:latin typeface="Calibri"/>
                        </a:rPr>
                        <a:t>900 U.I.</a:t>
                      </a:r>
                    </a:p>
                  </a:txBody>
                  <a:tcPr marL="18398" marR="18398" marT="18398" marB="18398"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r h="412846">
                <a:tc>
                  <a:txBody>
                    <a:bodyPr/>
                    <a:lstStyle/>
                    <a:p>
                      <a:r>
                        <a:rPr lang="es-CO" sz="1700" b="0" i="0" dirty="0">
                          <a:solidFill>
                            <a:srgbClr val="333333"/>
                          </a:solidFill>
                          <a:effectLst/>
                          <a:latin typeface="Calibri"/>
                        </a:rPr>
                        <a:t>Calorías</a:t>
                      </a:r>
                    </a:p>
                  </a:txBody>
                  <a:tcPr marL="18398" marR="18398" marT="18398" marB="18398"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r>
                        <a:rPr lang="es-CO" sz="1700" b="0" i="0" dirty="0">
                          <a:solidFill>
                            <a:srgbClr val="333333"/>
                          </a:solidFill>
                          <a:effectLst/>
                          <a:latin typeface="Calibri"/>
                        </a:rPr>
                        <a:t>26 kcal</a:t>
                      </a:r>
                    </a:p>
                  </a:txBody>
                  <a:tcPr marL="18398" marR="18398" marT="18398" marB="18398"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bl>
          </a:graphicData>
        </a:graphic>
      </p:graphicFrame>
      <p:sp>
        <p:nvSpPr>
          <p:cNvPr id="5" name="Rectangle 1"/>
          <p:cNvSpPr>
            <a:spLocks noChangeArrowheads="1"/>
          </p:cNvSpPr>
          <p:nvPr/>
        </p:nvSpPr>
        <p:spPr bwMode="auto">
          <a:xfrm>
            <a:off x="598488" y="1600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CO" sz="1800" b="0" i="0" u="none" strike="noStrike" cap="none" normalizeH="0" baseline="0" dirty="0" smtClean="0">
                <a:ln>
                  <a:noFill/>
                </a:ln>
                <a:solidFill>
                  <a:schemeClr val="tx1"/>
                </a:solidFill>
                <a:effectLst/>
                <a:latin typeface="Arial" pitchFamily="34" charset="0"/>
                <a:cs typeface="Arial" pitchFamily="34" charset="0"/>
              </a:rPr>
              <a:t/>
            </a:r>
            <a:br>
              <a:rPr kumimoji="0" lang="es-CO" sz="1800" b="0" i="0" u="none" strike="noStrike" cap="none" normalizeH="0" baseline="0" dirty="0" smtClean="0">
                <a:ln>
                  <a:noFill/>
                </a:ln>
                <a:solidFill>
                  <a:schemeClr val="tx1"/>
                </a:solidFill>
                <a:effectLst/>
                <a:latin typeface="Arial" pitchFamily="34" charset="0"/>
                <a:cs typeface="Arial" pitchFamily="34" charset="0"/>
              </a:rPr>
            </a:br>
            <a:endParaRPr kumimoji="0" lang="es-CO"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02458136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sz="5400" b="1" i="1" dirty="0" smtClean="0"/>
              <a:t>Como cocinar los espárragos</a:t>
            </a:r>
            <a:endParaRPr lang="es-CO" sz="5400" b="1" i="1" dirty="0"/>
          </a:p>
        </p:txBody>
      </p:sp>
      <p:sp>
        <p:nvSpPr>
          <p:cNvPr id="3" name="2 Marcador de contenido"/>
          <p:cNvSpPr>
            <a:spLocks noGrp="1"/>
          </p:cNvSpPr>
          <p:nvPr>
            <p:ph idx="1"/>
          </p:nvPr>
        </p:nvSpPr>
        <p:spPr>
          <a:xfrm>
            <a:off x="457200" y="1600200"/>
            <a:ext cx="4186808" cy="4525963"/>
          </a:xfrm>
        </p:spPr>
        <p:txBody>
          <a:bodyPr>
            <a:normAutofit/>
          </a:bodyPr>
          <a:lstStyle/>
          <a:p>
            <a:pPr marL="0" indent="0" algn="ctr">
              <a:buNone/>
            </a:pPr>
            <a:r>
              <a:rPr lang="es-CO" b="1" dirty="0"/>
              <a:t>1º)</a:t>
            </a:r>
            <a:r>
              <a:rPr lang="es-CO" dirty="0"/>
              <a:t> Lo primero será </a:t>
            </a:r>
            <a:r>
              <a:rPr lang="es-CO" b="1" dirty="0"/>
              <a:t>preparar los espárragos</a:t>
            </a:r>
            <a:r>
              <a:rPr lang="es-CO" dirty="0"/>
              <a:t> y para que se entienda todo más claro he preparado esta fotografía en el que verás los pasos muy claramente. </a:t>
            </a:r>
            <a:r>
              <a:rPr lang="es-CO" b="1" dirty="0"/>
              <a:t>Fíjate en la foto y luego seguimos</a:t>
            </a:r>
            <a:r>
              <a:rPr lang="es-CO" dirty="0" smtClean="0"/>
              <a:t>.</a:t>
            </a:r>
            <a:endParaRPr lang="es-CO" dirty="0"/>
          </a:p>
        </p:txBody>
      </p:sp>
      <p:pic>
        <p:nvPicPr>
          <p:cNvPr id="5122" name="Picture 2" descr="Como Cocinar Espárragos Verd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0032" y="1700808"/>
            <a:ext cx="4283968" cy="4371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8575081"/>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5122"/>
                                        </p:tgtEl>
                                        <p:attrNameLst>
                                          <p:attrName>style.visibility</p:attrName>
                                        </p:attrNameLst>
                                      </p:cBhvr>
                                      <p:to>
                                        <p:strVal val="visible"/>
                                      </p:to>
                                    </p:set>
                                    <p:anim calcmode="lin" valueType="num">
                                      <p:cBhvr>
                                        <p:cTn id="13" dur="1000" fill="hold"/>
                                        <p:tgtEl>
                                          <p:spTgt spid="5122"/>
                                        </p:tgtEl>
                                        <p:attrNameLst>
                                          <p:attrName>ppt_w</p:attrName>
                                        </p:attrNameLst>
                                      </p:cBhvr>
                                      <p:tavLst>
                                        <p:tav tm="0">
                                          <p:val>
                                            <p:fltVal val="0"/>
                                          </p:val>
                                        </p:tav>
                                        <p:tav tm="100000">
                                          <p:val>
                                            <p:strVal val="#ppt_w"/>
                                          </p:val>
                                        </p:tav>
                                      </p:tavLst>
                                    </p:anim>
                                    <p:anim calcmode="lin" valueType="num">
                                      <p:cBhvr>
                                        <p:cTn id="14" dur="1000" fill="hold"/>
                                        <p:tgtEl>
                                          <p:spTgt spid="5122"/>
                                        </p:tgtEl>
                                        <p:attrNameLst>
                                          <p:attrName>ppt_h</p:attrName>
                                        </p:attrNameLst>
                                      </p:cBhvr>
                                      <p:tavLst>
                                        <p:tav tm="0">
                                          <p:val>
                                            <p:fltVal val="0"/>
                                          </p:val>
                                        </p:tav>
                                        <p:tav tm="100000">
                                          <p:val>
                                            <p:strVal val="#ppt_h"/>
                                          </p:val>
                                        </p:tav>
                                      </p:tavLst>
                                    </p:anim>
                                    <p:anim calcmode="lin" valueType="num">
                                      <p:cBhvr>
                                        <p:cTn id="15" dur="1000" fill="hold"/>
                                        <p:tgtEl>
                                          <p:spTgt spid="5122"/>
                                        </p:tgtEl>
                                        <p:attrNameLst>
                                          <p:attrName>style.rotation</p:attrName>
                                        </p:attrNameLst>
                                      </p:cBhvr>
                                      <p:tavLst>
                                        <p:tav tm="0">
                                          <p:val>
                                            <p:fltVal val="90"/>
                                          </p:val>
                                        </p:tav>
                                        <p:tav tm="100000">
                                          <p:val>
                                            <p:fltVal val="0"/>
                                          </p:val>
                                        </p:tav>
                                      </p:tavLst>
                                    </p:anim>
                                    <p:animEffect transition="in" filter="fade">
                                      <p:cBhvr>
                                        <p:cTn id="16" dur="10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264696"/>
          </a:xfrm>
          <a:solidFill>
            <a:schemeClr val="accent6">
              <a:lumMod val="20000"/>
              <a:lumOff val="80000"/>
            </a:schemeClr>
          </a:solidFill>
        </p:spPr>
        <p:txBody>
          <a:bodyPr>
            <a:normAutofit fontScale="70000" lnSpcReduction="20000"/>
          </a:bodyPr>
          <a:lstStyle/>
          <a:p>
            <a:r>
              <a:rPr lang="es-CO" dirty="0"/>
              <a:t>2º) Como te habrás fijado lo que tenemos que hacer es </a:t>
            </a:r>
            <a:r>
              <a:rPr lang="es-CO" b="1" dirty="0"/>
              <a:t>limpiar el espárrago bien para acceder a las partes blandas del mismo</a:t>
            </a:r>
            <a:r>
              <a:rPr lang="es-CO" dirty="0"/>
              <a:t>. Para hacer esto lo primero es </a:t>
            </a:r>
            <a:r>
              <a:rPr lang="es-CO" b="1" dirty="0"/>
              <a:t>cortar el extremo más duro del esparrago</a:t>
            </a:r>
            <a:r>
              <a:rPr lang="es-CO" dirty="0"/>
              <a:t> y desecharlo o reservarlo para utilizarlo en un caldo de verduras.</a:t>
            </a:r>
          </a:p>
          <a:p>
            <a:r>
              <a:rPr lang="es-CO" b="1" dirty="0"/>
              <a:t>3º)</a:t>
            </a:r>
            <a:r>
              <a:rPr lang="es-CO" dirty="0"/>
              <a:t> Luego con un cuchillo muy afilado o un pelador de patatas </a:t>
            </a:r>
            <a:r>
              <a:rPr lang="es-CO" b="1" dirty="0"/>
              <a:t>vamos retirando la piel del espárrago hasta que aparezca el centro blanco</a:t>
            </a:r>
            <a:r>
              <a:rPr lang="es-CO" dirty="0"/>
              <a:t> (y blando). Esta piel que retiramos la podemos tirar o aprovechar también para el </a:t>
            </a:r>
            <a:r>
              <a:rPr lang="es-CO" u="sng" dirty="0"/>
              <a:t>caldo de verduras</a:t>
            </a:r>
            <a:r>
              <a:rPr lang="es-CO" dirty="0"/>
              <a:t>.</a:t>
            </a:r>
          </a:p>
          <a:p>
            <a:r>
              <a:rPr lang="es-CO" b="1" dirty="0"/>
              <a:t>4º) El espárrago está listo para cocinar, pero puedes cortarlo en varios trozos a tu gusto</a:t>
            </a:r>
            <a:r>
              <a:rPr lang="es-CO" dirty="0"/>
              <a:t>. En la foto se ve un corte en el que se separa la cabeza del espárrago (la yema) del cuerpo (el tallo), pero si el tallo es muy largo puedes cortarlo en varios trozos. Tanto la yema (la punta del esparrago) como el cuerpo se utilizan para cocinar así que ni se os ocurra tirar alguna de las dos partes </a:t>
            </a:r>
          </a:p>
          <a:p>
            <a:r>
              <a:rPr lang="es-CO" b="1" dirty="0"/>
              <a:t>5º) A la hora de cocinar los espárragos</a:t>
            </a:r>
            <a:r>
              <a:rPr lang="es-CO" dirty="0"/>
              <a:t>, una vez preparados,  puedes saltearlos directamente, añadirlos a un potaje o cocerlos y añadirlos a un arroz u otra receta. No te pongo tiempo de cocción porque </a:t>
            </a:r>
            <a:r>
              <a:rPr lang="es-CO" b="1" dirty="0"/>
              <a:t>dependiendo de los fino que sean los espárrago y del grado de dureza que quieras que conserven el tiempo de cocción variará muchísimo</a:t>
            </a:r>
            <a:r>
              <a:rPr lang="es-CO" dirty="0"/>
              <a:t> (desde un par me minutos hasta 15</a:t>
            </a:r>
            <a:r>
              <a:rPr lang="es-CO" dirty="0" smtClean="0"/>
              <a:t>). disfrútalos y tendrás una mejor salud. Que Dios te bendiga. Amen.</a:t>
            </a:r>
            <a:endParaRPr lang="es-CO" dirty="0"/>
          </a:p>
          <a:p>
            <a:endParaRPr lang="es-CO" dirty="0"/>
          </a:p>
          <a:p>
            <a:endParaRPr lang="es-CO" dirty="0"/>
          </a:p>
        </p:txBody>
      </p:sp>
    </p:spTree>
    <p:extLst>
      <p:ext uri="{BB962C8B-B14F-4D97-AF65-F5344CB8AC3E}">
        <p14:creationId xmlns:p14="http://schemas.microsoft.com/office/powerpoint/2010/main" val="314698698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heel(1)">
                                      <p:cBhvr>
                                        <p:cTn id="7" dur="20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heel(1)">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heel(1)">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heel(1)">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wheel(1)">
                                      <p:cBhvr>
                                        <p:cTn id="27"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210</Words>
  <Application>Microsoft Office PowerPoint</Application>
  <PresentationFormat>Presentación en pantalla (4:3)</PresentationFormat>
  <Paragraphs>63</Paragraphs>
  <Slides>12</Slides>
  <Notes>0</Notes>
  <HiddenSlides>0</HiddenSlides>
  <MMClips>0</MMClips>
  <ScaleCrop>false</ScaleCrop>
  <HeadingPairs>
    <vt:vector size="4" baseType="variant">
      <vt:variant>
        <vt:lpstr>Tema</vt:lpstr>
      </vt:variant>
      <vt:variant>
        <vt:i4>1</vt:i4>
      </vt:variant>
      <vt:variant>
        <vt:lpstr>Títulos de diapositiva</vt:lpstr>
      </vt:variant>
      <vt:variant>
        <vt:i4>12</vt:i4>
      </vt:variant>
    </vt:vector>
  </HeadingPairs>
  <TitlesOfParts>
    <vt:vector size="13" baseType="lpstr">
      <vt:lpstr>Tema de Office</vt:lpstr>
      <vt:lpstr>ALIMENTOS QUE CURAN</vt:lpstr>
      <vt:lpstr>Espárragos: Uno de los mejores Antiinflamatorios Naturales:</vt:lpstr>
      <vt:lpstr> Propiedades Antiinflamatorias de los Espárragos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Como cocinar los espárragos</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ALIMENTOS QUE CURAN</dc:title>
  <dc:creator>FAMILIA FIERRO CH</dc:creator>
  <cp:lastModifiedBy>FAMILIA FIERRO CH</cp:lastModifiedBy>
  <cp:revision>1</cp:revision>
  <dcterms:created xsi:type="dcterms:W3CDTF">2013-11-05T22:31:31Z</dcterms:created>
  <dcterms:modified xsi:type="dcterms:W3CDTF">2013-11-05T22:31:41Z</dcterms:modified>
</cp:coreProperties>
</file>