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2266633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3010198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2261564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3028443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1868193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3681519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236303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2230801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293273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1825691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CFF74A6-576E-4EFC-AFD7-D2FE68AC204F}"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E4C4AB9-FED4-43D2-B5CE-DDE324DA9D5B}" type="slidenum">
              <a:rPr lang="es-CO" smtClean="0"/>
              <a:t>‹Nº›</a:t>
            </a:fld>
            <a:endParaRPr lang="es-CO"/>
          </a:p>
        </p:txBody>
      </p:sp>
    </p:spTree>
    <p:extLst>
      <p:ext uri="{BB962C8B-B14F-4D97-AF65-F5344CB8AC3E}">
        <p14:creationId xmlns:p14="http://schemas.microsoft.com/office/powerpoint/2010/main" val="262643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F74A6-576E-4EFC-AFD7-D2FE68AC204F}" type="datetimeFigureOut">
              <a:rPr lang="es-CO" smtClean="0"/>
              <a:t>05/11/2013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C4AB9-FED4-43D2-B5CE-DDE324DA9D5B}" type="slidenum">
              <a:rPr lang="es-CO" smtClean="0"/>
              <a:t>‹Nº›</a:t>
            </a:fld>
            <a:endParaRPr lang="es-CO"/>
          </a:p>
        </p:txBody>
      </p:sp>
    </p:spTree>
    <p:extLst>
      <p:ext uri="{BB962C8B-B14F-4D97-AF65-F5344CB8AC3E}">
        <p14:creationId xmlns:p14="http://schemas.microsoft.com/office/powerpoint/2010/main" val="2634910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94204" y="493986"/>
            <a:ext cx="8038235" cy="1451693"/>
          </a:xfrm>
          <a:blipFill>
            <a:blip r:embed="rId2"/>
            <a:tile tx="0" ty="0" sx="100000" sy="100000" flip="none" algn="tl"/>
          </a:blipFill>
        </p:spPr>
        <p:txBody>
          <a:bodyPr>
            <a:normAutofit/>
          </a:bodyPr>
          <a:lstStyle/>
          <a:p>
            <a:r>
              <a:rPr lang="es-CO" sz="6000" dirty="0" smtClean="0"/>
              <a:t>ALIMENTOS</a:t>
            </a:r>
            <a:r>
              <a:rPr lang="es-CO" dirty="0" smtClean="0"/>
              <a:t> </a:t>
            </a:r>
            <a:r>
              <a:rPr lang="es-CO" sz="6000" dirty="0" smtClean="0"/>
              <a:t>QUE CURAN</a:t>
            </a:r>
            <a:endParaRPr lang="es-CO" dirty="0"/>
          </a:p>
        </p:txBody>
      </p:sp>
      <p:sp>
        <p:nvSpPr>
          <p:cNvPr id="4" name="AutoShape 2"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2" descr="data:image/jpeg;base64,/9j/4AAQSkZJRgABAQAAAQABAAD/2wCEAAkGBhQSERUUExQWFRUWGBwaGRcYGBseGBobGBwXGhocGB0fHCYeGx8jHBocHy8gJCcpLCwsHCAxNTAqNSYrLCkBCQoKDgwOGg8PGjIlHyUvLCwqKiwsLCosLCwsLCwsLCwsLCwsKSwsLCwsLCwsLCwsLC8sLCwsLCwsLCwsLCwsLP/AABEIAMIBAwMBIgACEQEDEQH/xAAcAAACAgMBAQAAAAAAAAAAAAAEBQMGAAIHAQj/xABBEAABAgQEBAQDBwMCBQQDAAABAhEAAwQhBRIxQQYiUWETcYGhMpGxBxQjQsHR8BVS4TNyYoKSsvEWQ3PCJHSi/8QAGgEAAgMBAQAAAAAAAAAAAAAAAgMAAQQFBv/EADERAAEEAQMDAgQEBwEAAAAAAAEAAgMRIQQSMRMiQVGBMmFxoRSRwfAFI0Kx0eHxFf/aAAwDAQACEQMRAD8AJxGZ4c7xJalgO6VF3H/Mfia1+8dF4bx4VEsFTBfTqOojm3E2ErROWEAqDnKoXdOwJ6gWMZRKmpmIVmKEpCVJ5wGUQAQb3FtD1jzWnfLpnE0a8hYwuxiZEVfWCXLKjbYNcudGhXg/EsuaMqlpzgXCbv5BL/KGAqkqIsopSXHIsuRp+WzR6DqdSO2efVMFlVStwucc0zMi92zH9tYHo8OWsc01CT0yk/VhDvG8YSXABALOSlYJYm3wwjRUh8wVcHZJ7hrtHmdTpY2Pxn1ykuaAfVbL4ZUolUma0z8yFJYHo1y0ZOniWSFKYgtlXZX7HzEGrqUoPiErCRcDlfuPjdn28o0l0iZuYzEFQ1LgD4tLhRZtPMKiP0zXDgAj5/flEGCrKMoKpwxsQAAGZgBoNtIGrMSMo8vxEG/9ttfOCKTAlhih5iALJWouOwUAD7GEeOzimaAZakBQcgq9AUnLveBfpJGfzN379bULHVaVY2kzphnDlm620VYAj1Z/OJKOtzpBfZmOzbeUbhTlICHfU5n7aZerRlLgtRmTMlyVEL+MZVb/AJrkC0DsdLgnPv8A4RBpIz7IhhNTlIZTsCf+Jg47sq8WGdhKVSvDWlKkEML7dRuC9x0gKXwxU2P4aGIIzbMX2UYY/c1IUVTatAdrBI9dS3tGzSaUAHq+3I/vSIMe74Qq9Q1i6WcmmnqdC/8ARmqsD/wKPUafLYhrIjCFm6mR5qH6QvxmZImyDlUZipSknMwsVOAzC2kc84i4imTeWWVW3c6Dtp6xJdJA+Q0PvQ/stQ02/LsHyulVaqeSXWvxFDZ7D5XMVnGeOyo5JI0tayR5/tFJlqWUsokDo/ud4KkzlMWJ9LfSBuOIbWfYf7tCZo4u2MWfVG0S/FnJ8clSSrmAJAYxeJVesJlplE5ZdylIIS2muu7XiqU2E5pQWqetJIL/ANvYfE/6QlRNW5DhTGKc4isn+yR1XXucrrxEnMpKZpZnU0tQypUXuwtmBvrvBOF8YfhKkzUgkhszpYvuU3/aKlS4hNS7FIB1BuPUNE//AKh583hy0q0zhJBD2Z93MDvYSSCbQdQ3YTOqCUErkzRKP9t8h8gNPT5QFVYmtTZlZVGwYEgtblt/O0J6uqUVc3pEf3wgasYAbR2myPqq33gp9wpIAzzRmWq6UEosDuSCQ50tA1RNVLnHxDmXmfNMCWBLG4dgPnHuHYlPlSgtIR4d2CgznqLh9IrWJYjMnTCpb3PWNsjmdIBgrNoDQ4XVaRElCZc4Iyp8PJ4jpZVwzgEuol29e0aY1iayMklgCOZRLG+gFj0ijYVilXMShMmcoIQdVF0pIBACXBLsTYe0b4rglVM/En1qW6FJb/pB5vlFRTbQIzX3TKb5NIStkqQpajUpUVZeUKUVWfXlLaxImaadLzGUtV08zqDjUnKzj2hTJTOBCXSUf/GnK3VveJKuaucsTEpOVKstmYDyeKc9n9ATaafKdU1AMmdwVKDkEm3YkCJpedLkeF/wupiezFr9g5hWrhaeouKhQ6C7N0YG3vBSqFUlKc6wuZs1gO57+kPfTY+4YSXEHN2iVYhVv/on0SCPrHsJzWTR/Z/1mMjOHj0H2/wi2/MK5YhgcubIMwIHiFai+2UkMO56Qqqjlk+Gq7KuwvY8ocWb9oOrK+yEhwpXKHfKGD3N2LPEcyckUqjro9t39yD8rRhO57y53lCL5KykxOXLlhI0U+Yk3J/K7dOmlobYXiZyeFLUtJbNl2L6gF3OukVeWc+W6AgKOvwva5bVrX7Q7l0IlDNYnUEXAPboINkJom69VRcSmNTzcrKJDEuLP2HbvAsxCJQdZYbJGqr7D9YGpa6aua0sZ1m3wqLdzlB+kWNPBpKcxU006zZmz/2IBYepjVp9OZW2PzP6K2svP2VNrKtVTNymaJawS0tiSALurYNa28PaOStZCQPEUliFJdSidBmcJQkb3BHaPZPCmG0i/EmzFzpmvxMH8kl/mTE9bx6Epy00oJSN2AAf2jS2JkY7ytQ0z3ZdgfNWiqlzUSi8xAU1lKLBOltGN30AswiuS+NESkqROWJyzoUo5PV+nZ4Rz5q6gFU2qCS/wBKlH0ZhGvhSpUrNK5l3dUzLms+g2BPeHGe/hP3srQZIWCr3H9+U0mfaMRaXLSnyEBTeM6uYWSWfT1iHCsETMTMXNWAs3DMWfyLP2heujRLE4TVpBCQUXut7MB26xlkOoDd3j6pP4oA9rQPuixVzlzjLnTpiWUysoJIt5+20KMSP4q0hSsqSwKjc9yzC/tAs6t211Idyfq0eLqVG6xmA/MbH0J+L1eEMcXOSn6qQ8O/LCsvDMk/dqp9XllvITISeAchUxZ283iycEzkzZVSEuQEoc/8AXC1U+UiWSshKdfNug3MaGND7JSJCSBaRLpj0j1dOUoKyGADmCqziaSlIKEmY7tZgPN7+0K6qtVUAE8oAbKNNXcwh7GNCUBSjosXU48QEywbAu7d2UDbzgmhwubUGcqnCyEIBYM5bcpfz0cwFIluC4L/lhtgiZiCrwityGOUE2PVtoo/CXJpcTykU6vnIUxIOnxJv+4hlTzPhKlBSv7UhgD9SYIqQM5KklCj8RLu/cF49lzEy7hAJO+/+IQ4hw7QgT/gnDKZU8ioS6iHlpJ5SUvnSobqFi2jPFU4iliTUTUIOZKVkJNjbbz6Qb94c5jZjb+bwJXzBMckhwNTEAIIsIt2AAFHLXNnpABJSkbmyQP0hjw/w8marPPJ8BLkgWKwBr2T7mK9IN2ukHbr2PbtDiixqYkhCDrckgEDIQoM+5UAPJ+sNfuHB/wCIqo2rrIppcmQCQlGpIAZir8oHYMPSK1UVIUez/OB6vEFrJXNW7OXJsPIbRHLU+l7Pbp2/eOaI6txStt5QuKTyEgJ+JZygef8AmIP6wJGUJSFBNg/urzOvrG84hU4Zgo5Qfh2s1zoLln2DxvOokp5iQog6Cyfnq3lr2jrwspoTXCgGpzT8SIEvOQ52ABAPW5/SE4lLnLUrMwJe9z2sLO0bSqRc0gqBL6Mkt2A2A2izcOYE6palMUFbFLjM4eyhtcaa9oMvjaLkdfuEtA0/CyykEIzDqxv9YyOl/wBSli2ZI7OA0ZGL/wBD0aEVD1VMq5ISlQJJLZk9CVBiQ+7alomw7Dps1BQmnURlLKL5VEMRmflcnU7x0OnmSAHlhH/IkezD+PFfxbj6WklKHJ06RvOlihdZd+/qtIgJOSkyfs9mrCTPnIlJT+UAEgdrgD3hkuhoKdI8RRmtso2PmAwPq8U3HeKppCiVqDKytoX1Py/URS6vEZsxagM1tWcn1MMY9jfgHucp4EMQyb+i61V/aLLl/hyEISNAAAPawip4/wAczjqp+wNvaKth2HqKxmBANyTa2+u8G1WHoLFObKHcqYekLkleXUSlO1ZGIxX3KhTPnz8xBNgVEJ2A3J1hzS4f+DKImZltzIAukdVF+/SPMKx3wZSpICTmVmLh7tlt0sSIJTVpWlTIuBbmACQNe59enaMznbseqQ55flxtbzKgyEgsC/cg+0QSsflqLLSpI7XGo9YJxNHi5QkIyi5O7nRu3aC8C4FVUOSpKEAtmN3PYb+0M0jC7AokJQBJwp5uOykIAlKC1KGuw6E9xe3eKji9WVL+LMslz19ekXOZ9nuSYMk1My7MOVT+4breG8z7OKcS+aaRM3UAMr+WpHqI1S6aeV9+B4Teg/ily5FYEOT8W4/cwvqKozDdy8P6rgieakyQnxVG6Sl8pH9ztYdX0NoKxHgCppZZmTEpCEh1FBzZe6mu3fSI2N4wRwgLCMUrJ9kGGqEmpUzBRQgP/wAIUT7LEKca4GnyQZhUmaEgvkJKgOwIDga2eH+C1aqOjloVmSVgzL6nOTlfpygWgKp4jLuDGzpRhovml2dP/DHTRhxQGD8AomyxMnrUgM6UJYKbqokHXVm9Ye4RwzSUoKljxlEuCsWAOgy6EtufaBqSjqpjkSjl6FSRp/a5vCrHq6aJmRSFBemUBzYDRuxB9YIMhjrtz8xynQaCEkAuF/VR8WSZRvKSE3ugfDexUkaA6Pt8oX4TjsykSoFCVhWvMrxLaBhbcnrGk6TMykrStLszg/KIpkhc1lqKSpIbNppYP3beOTqRvkIDfqFzdfHG2Yti4/Va1VYZqiogh9AokkdrxrJSWvAtYVJs4J7F4HXWKFhbcnt07P1iRubwRSxBhOFNilVkYOCdSOnSMw2T94UCgup7y7Ag7G+o77QqqSS2wbQddyTuYDkzjLWFIJSoFwRtBloddIvhwFdMQwBTs48TLmsfbzhRTTClTkf5ECVHFk5eoQ/92Vj56/pD3AporV5Z5yOAiWpLBCG6udHLawjolrSCfohqgjUyUlDlmUD5sbX6QdheEBdMtZWlPhJJUCC4yuCbDRw0KJk1Mmd4YWlaAACtLlGbcp3I/V27kYzNnUa5kkslMwIWUqBLpN7sW+NJGXXXaEMgp3cMKbHA5SKRN+I6ub+UOqPEmSMiJauUpcpB138+/eFVIBoXIJ0HUaGJvv0uX8SgH6a/IRUjC84C0viBG4JjPC5qypZLFuUEsANAO0H0ajLKSjVJzD0u8V2fji//AGpbj+5Wnt+sZNw6ZMSDNqUgH8ic36JaFjTuJ7zSzdM+U8qMaSVElYclzzAXOsZFel4RKItLJHUrv7JaMhvRh8u/f5K9rPVHrxSomqVMXMWH0UTzAdulu0QeI5IBJB+JV9evZjvDJEs/lZT7hjp21iKuq5cn4lc/Rn+YgXSyPdlXJM9x7vyWYpKkTJrrJCQM5H/Etn+gD6WjSQZQ/wBJ0As7AE289YAxuYc8taTzFA//AJsIzwAEiYLPZQGgJG3nf3jUXcXn5IX82EzrMbQlJbMSDaw13Omm0JJmIZ3ynMem7duo8o0mTXgdNMAc2+2zQODkqhXlbBSszlwPaLNwzgc2onICEoypQFLWslgCVBi276DfyhPJmpXYhl7EaH9jFzwChrPBeTKUUrQi4b8pWAASQDZQjRp2tdIAQtMEYkcGk0CmWI8BLU5p5qVdUsQPQkkfSPJ9VUUciWiYgoZxmBBBLqOqS2h84mXxQqklolrQpExnUCL3J+dhrCqfxKqrUJRsJignTRywPprHT6UUbi5hold7S/w8xydSraL9x6qXBsdmqmBaELmBLvlSVMSCLt56QHX8VzAVBTpL3SbGL3R11PTykypTFraak6k+ZvHn9cpxm5AVC2cpBJ/Vu0P2ENrctDNSS8u6Njx6qt4RxQZVLnSM02Yo67JBYe/1ghHGSiCpSg/Qad/OFnEiETXMnw5KgCSLJStyOlgbu/ZopSZii4L+7enWFOlew0MrUyGCQFzhTicq+Y3UqrggoBcBQsP7UlTd3YjzMUP7460jQOPrF44b41MuSmShCQlItq+rkq6kvEtRSS587xJUvNOAcpSUjMbgKY2UpLv8jdoUYie8Ov5LIJZNJbdvb4zwslcUJlywkG+kAr40yzRoSUkOdQHFh84gxTgSelliWvJqoBaFK7sAPo8ejgk1KT93Qwt+ItZyhu7Evq4HyEMdPIXgbUkv04ABzfPyUGIYv4hyE2XY9ADZ/TX0hBMw0pKkqJJBsQdRZiPOLxT/AGeiXMkqnLllCEfiIQVc6gVMxIFiMr6aGG+I8SIQMiEIyCxTlDN5aRU+mdqG247SsmohGoIES5GlJCWck3dz3Ij2jSlWcKULixfQ9Y6XgsqillUxKAVOfiOYJu/KDYeetoj4hxGTNQR4aM7HKrKl7B720OkZP/PeGFxIv9+VlbpJBeOFySnuS8M8PwLxCSm4Gr7RoaYFZLM59BDNVQqWnw0qSlagkABJJ5i1rtbVz7xma+xQWRoaTbkBMwxAWQEpUBr57wfJlJSiwyjp0jeVw3yn8RalAnQgAl7sSfrGy6VQZkpUQLhYct5ft7bidpWgSM8BJ11qEqHL4rG4GhHcwBi1VNnKSVqWSwSHLkJTYJvsItM3EeVhKKQ2oSwJ002+sazZEk5VMVPrmBCrbJG/nFseAbCslr82q3JpZmW6mAtrffp/LwXLo5aQC2bv0hvNokEKIUlKtpaRypB2c3dt2hdIkpexcdXgeoHXSkJYSRSYVFSnw0JSzPsG+f8ANoVzq5Tl4KWkXAuBCzEJbKDnWFDuNFZZSHPKk/qCtiR2EZAobr7RkF0x6JVfJWCZVy8zqlhP/wAeYA+j2+kaLrVXyFZS9gtlD3EbU8kLu48v3iZUhKf3gmMcc8KdVyFmYopRZaEqbsx9mjE1aGIZSczbvoXcA+sQrKSph84Fmp5iQHbp2iyzyr3j0REyVm+CYgeYI/eJP6ZNWAxSq2x/xAU2R4ai6SxsCCLGx0gzC6POSHFxynOzHvYn29YEim2ioc0juG8H/wDy5SZwZBU6nBuEgqZ23YCOo1nFYTZxbYfpHNsJoZ4n+AtbLzZAnNqWcnyYufWPMfol085SUzBNTsoAg+RB/R46WmkMcZIb7rtfwqCOZxa5OcYr01U5CVudWILEWJ1Y27QlwyjWlYWWASQQ/UFx7wrTiJlLSt3LH/Iiao4kBByhn3g2U/vdyu/KSz+U34apH1WI1GblBLqYFIcFVmA76WiPGJtRJUBOBQpQzN5wVwRiQ8Q5iMwClpcdQlIPyf5wbjtcJ6nmM6dx/NIcYw5m4HKD8S9r9lCgq/JrlZpeYhiSddxsfm8PKrFUrFyLdIq2I0KpkxKZV1dNm6wSrhqqQl1AN2L+xaCi3NFVhZ5ntebJypJtaEzVZdLH13i7cLg0rzpzArSyA721JLWcsIq/DfD4nDMtTXYMGLjV30Yhmh5jfC03w0IlTApjZKyzP3/SCiY4W8D6IJJYn0xx+qb4pxg6bHyic8ThMpASfyg23Kg5PzLxUUcF1IUjxlS/CJZakqcpHYEBydB3LxaK+gokyghEpgAwUFHP5u9/I27Q9rpMkikDmwYawX9ElreJbm+xvFVm4ytTAu6tGu/l1iKpnFM4ywQWLEka+h7QdUggSxJCc6eVIYAMXJbpdzGRznSHJWlzxAOwcoNFdNlLOZJGbQdhYQ9w2hmkhU1BynYlie3b6wXL4PnKSmauagrFwggsN7KfX0hfOxmZ4nhLBBSbjp8tQ28GYwzL+PCz/iXyNIx80HiFIE58iQQNDmcsdHTqOmhgCimrMxJCkHKGAIsT8xpeDMSrUFN5Ru4BNiS7Hb0gKlp0FIHhqJ/3Bn8mjlGQCyBXovOHaCdvC9qK+eJmWYSPIH1cu2+t4hm1i0FxNUQ4BsxB87g6xMqrVJ5VjlJdnDA22e/yjJy5Uwf6ZDXdJJHfUesKEhu/8K+FLUz5iOWaZr9OUa6XAt+zQJQ4c+ube7l/KJ1TSpKcpChLDDMCLHYkP7xFT10xlIyhIJ6k+gbbtC+8g5QDctZ2FJM1KUrAcF35m6ernvvEooBLSUuCR/aGH+f/ABEMsMoLGQHW+b6PEiqs5xmKA735hr2MWd3FprDQzyt5CT84jqpJWfJ27wZIQDoQfIxDXKUgWTm3BBD/AChDbJSWMPJQGTuf56RkGJqwoPlSX3t+0eQeVNp9VLWIVSJJlqRNQs8pfmDalSR2g7AJUioOWpmqlKHwhmTML3Clfk6frtBNFNyzQUyQSHYJWtOtjfUD1iLHfxlhUwlCm+IzErPuX/XvDo3uczuKjafyPdT47gsqUpOSWZZVYMorQehSTe+t9doVpkZSHJSC99+8DTZgQR+IFAdyNNhFmqcVTLlpUpCQlQDWBPN17tC3MIGSgkj20qni09IVldylgrzH+GvA5D8w069zb6xYcbw90KmynSTcgiyhu1ttYqsrMbEXHMOh2Lel4YxuETWgjCcUWJLlzELF1JCr78wUk38jD3hynTPmLVO0SLDqS+vk3zaKr4oQU3IdtrOOu+8M0qLBSVuFDUBvZ4bHP0yNwtq6Gn1boO3+k4J8j6K3YqKYoKcoFv56xVqPCZMy5ZkhgEgB2J1a5MQ4jQ1SBKcFQnfAxc3LDMPyk6h9ovfD/BUillfjNOmKupycoJ2SLW7m57aR1WAyG6XUe5gaCw3aqX9CUVIMooQfiShSiFlDspQAB5ddSHaK3WVqsyhmcAkOPlHScSwq9XVSnVMMlMiWjZKppCOToAgG2zmKBVcFVKSAEhSlaISXVfYdYSWyWqhkO4hx4Vv+yzCZawufUKtmypD/ABZWc9QHLdz5RbuI/AKCmXZTWu4PYg9esc+pcHq6SSEzZRQxJSCpDl9QwU77t3MLsT4gWlGdQIJsksbxoE2ymkJw08cg6pf7IjDuJsqyUkAgnyvtB8ziwqJcs3fWM4P+z4VVMibPKkKJJQUEBSkEBs7gjW43Y+ULeL+DlUoK5UwzED4nbMl7B2sQ+9ou5atLZLEcOGUxxTiZSpdlXt8xAGH4wudMEsOVG2UAkvpoAYruAoNRPyTFEISHU2+gA7PHVMBkU1LNM2WE5ikDyB1v1tEbG+QWSiOoLBtjCrNb9m9ekGf4YUokkoCk5m6gPfyd/OFdHIqJUxMybKmISAblBADhnPT1jqGJcYPYN+8LpvEANt9YIRMHlKa+cDuFpOjixJRdQeJcPQqcrxtAhJKldtAPVyfSKvxFTyxO/CZBVzH+0bWta4fSGmF1BVKyKOcAgi5Ytq7a20fSMuq3vYWjKTq9pjtvuveIZspU1OWYZiJdr6FRLnL2OveBZM0JL5SOj6HyjPuyFEKy5QS+XYaOPSGJoETZb5mULtYWb5m3SPPyTX2hcMkHJSLEaUrmOAGDAiwAUf8AEYcJnAF5bpBuEzE67XY/tFiw0qmy8iUL8JJzKXkvto/XvDXFMOkSpQKRNLkfEshLjdrZj5uBGhoOy/Qe6B0voqDT4bN8IzEhKUO3MS5I3Aa7PrAwpim6lk9mYRb5VSmYpIU+UfL16DygHi2aMyZYyEJDgoAAvt7QkTWaViQqqoohZ3aG+FpEyZlKcxNho+5a/Vo8FMWS4IBH01iWSgJW6FZWLgveI+SwQVbnkWCVZFcJkyhMSpKXDlJcN58sV+bS5iQwJBYnUW9IKRVzVAjxFCXu6ixHQDSDsBkonTUpKVKlkmySylAat/OsAxtZKKO6JKUf0pG+YnqBb0jIu1TQ0SlE5Vy9sqSoANbqOl+8ewRk/dFX1Wrm7jM6pi1n8wRp6tpBNLPlFRZKgBc5gPk+sJ/Ba6XftB+dQSAoknvDnnz5QOfuHKHxCT4yyVBr+ny6RbK/KlDrGcKP+plLObBtg0V7DKvw5qFAAkGz6Xs/o7+kWrE1KXLLzUqHQasDt6xe4ltJbjdBAV08BFllQIN2GukIpMrnS1238oYYrRJBlzJT8llJUprHcd4XnD5qFFKuVy4Ygg7i+5YwwbTi1oiYCKHKNwHAVVlR4aeVOq1nRKQzluugA6mOkf8ApGkRkQgOoGylqty7qSGBDbe8ULCceEhMwISrMWBVlOg6na8ef+tlBbg7EX6HWOhpxCGbnDPzXU0eh6wLl03+jUQImN4kxJcKzGx7AEAfKA5uDKqCTTqDD4golk+RAL+WsUWbxOo307CLBhvGy6eWkDLlIchruWd+8amzNNhdI6OVjbjNn5pzUSRTyky3CucrmLBsCAUpBGrN7wNTcTypMwLIzKPK/Ty8+vaKpinFJmrUtgAQQWGuZ3+sVjDp01a8riwJBU7Ejb1gerQpig0oYQJvPK6nxNxDLqEhITfq9ooOPUiDRziR/pzUKH+1aVJLds0K/wCozCWUQPpDxD1EidTouqZKOUdVIIUPcN6wL3b81xSHURNijAbwDac4RxWkBkFksw8mDN2ZoXVmLFpiVnOFAgDrmBEUpeGVVIn8aVMljbMkgeQVp6RDRYwpS7swMNJfeVTZIi3AyUTKwWqkPMMssRoCCW3LAuY8k8RKUpKUlybdP8RZE47mljMHy79+rwlkcGVNQVzJUtKJaiSFKLZnvyhiW9AIJ7MdiQ2R8Y4U8nFlglyGDhwQU2vqLQ3wegXUPMM3LsBlJA8y4+kVOvoVyVJRNZOtgbE9RFnoMbTLQEpcFwHBELiYL7k500j235S3iXD5kteZZJS4BD2A/KR1B66vDHBKzPpoBfpDA18uqmJRMSsoCTmCAM3VLbfEHj0YeZZ5UrCL5QobHZTWB9YRqn7A4MGPXxlczUTbWFlZWs8pDn2eJKKYykn5+UDmUBzKYDvEMyuTzEKBtsY8y0dy4wTyv4lmBJKJqJaQGCU3USdDdyA28JpeJLWlRWSt7a/V7xEnCc0sTHZJDhyfozxDMppgSWBbsS3ytG90u7BKYGN9UZRoGQqUFD8oNmfUg+kDYiJaUlSlAWYB3JgZEwZNb/7R9S5iaXhqZ0pRGYrSNNr6N+0KaGtKJrG3goEYohKC6nYN6tYNDSgw9LJWXJIBynuN4Gw/CEhRDhZCrWYBrOH1jbFqxUvlbm2AOhPWG7G3hPEYPKgxvEzmyC/VvpDGnx9KZaQkIClJIObRNmYMQfUxWvDa5uYiKSdB8hFlrXYSzJyAjJ3Mokruei1N6XjyIpdSGDi8ZBb3hVvU9ZPKSyGA6tr38ukbp5gIwuq7WHSDcPosxvYdWhJfwlbi7CzC8J8TMebKn4iEKUB8oscuoFR8SVIKUhAEuUA4ANyVLF4d0XEhloRIkypQ3uo8wa7kmK7icxSVrIQpIJs1x3uO8BIXA7WouBheqKkEpIzdXyNbqb+0B4lnmAqLJAYaksxuelzDSqxBMhllIJKeUFwO50/aAxWfeZIQVgJtygNoX94jyR3E/wB1N7moempSFy5jqTcKTaymNlfMe0CU+BTZ08BSCylXUka30Q2pPTveLFVKR4QClq8VF5aT8JBbMB6bPtBtFVGWPvAYJZWVi+VToBF/+EkiNmkl3v7j2/r/ALC6uh1Ugd2V3YP18I/EeCSJIyypcsJGhN/UsQ/d4qmI8LFEl1zCJjqOUMUhI0BINyRdx1Foss3jha5XhliDv26a6wHhVMauZlcslSSQ9iw+G+jgAfvHTllEgqMWV1BHqNOwvcaIVO+7JSUAKzOQ4IYF9tX9Ys07h6SmQCHSoixzXjTE+Bvu6irNcfChSgX3sQAB0Gr9oreIcR8mQEhvaHQhsY7wlyb5iHNNpX/TVrUvmASk/EXvvbu0dA4BXKkSkvcrDk2cvoPIdI5l94WxLkJWfmRr7Qbh2JTGKU6S05n6JDD9YjHNjNon3L2vdhdgxLE5akKSpihQIKTcEfy8VHFPszpZstMynWqVMUlxfMg/7k6+oPoYqJ4mzG6sxGgEWDB+JCEZSp/0hnWBNOCE6Vpb2FUumply6sSagMErZYexa4v/AGm1+hjrE7iNKJewfQPttt0jlfF+IiZVFQ/KlKSe4f6OB6QLLxhVgokiBEm0Halt2k08q1Y5PRPyiYAXUG7PvAczh0oVyl0wjFWtSgQCyS/+TDj+tLSeble/Na3rc+kLDgeeU4lt9pRWEVZkz8qlOBe/Q9YvNFjaFgpIsR6RzSmlrnTCtJA7q0t17mG2HTFpUXUCU7D+CI7VshBDljm6RGTn0UFYolRClPct0/xG/wBwWEJUpJSFB0kixA3BiXH5qFZFhHhukC2im/N2fqYFTMWpICiosGSCXAHa+nlHAAJFjC4whNWUzONnw0SwokIOzP8AS57wahKVSCSsoOoBIcknQuOnSKqpJBN/WGeG0qlh1l0+W3nBiNlZRCy2qRsjACpjMWyegLqP6CGipwlpTLQGBLd9yST5CIBWJIs9unTtECq5BmDUBKCq+5JyhvR4XycJ7WMCyunCW26tmG8AVOGLyhTEqU5PaDKelUtXiK11SOwhugHoR8ovxQTXNBFKjT5ZSoBVidjrEOfIXdu8bccpUirlqYAZRlO5Ylwb94TVdaVzClSSlI/LcHq5jYzTlwB8FZDDlPzWST/7ifVJ132jIrgkg6KHrrGRp/Bx/NO6QVskzzLJsCFDTtBCJqlEFyGtES0hQA/NsNzE9InKC40BMcVwqisbb4TGsqCPDUEhTBlEatszfzWBsYxTNyocJ3fV/PdoDoqshTjU2Y6F9iInqadJN3lq6Fyn0Ov1i/kidLubRHCYCdmp5Wa4LgvfQnW8IZoCVkIPK9iA3tDiZLH3OzKCVG99X/zCFJaCpCeFc+G8ITVHNNUUS5bJszqLbE6W1PlB2N0VPL/DQTkO/wAbP2JH1EV3CqicuWESEuxchwHJYOHOzRd0YDTIk/iKE2Y1ySQl+iQCLdzeO3pYInRdrc+SutpYYgwOOSfAVDxOWJRIlqKkd2eN8F4h8KWoJ1Jfvs0R19CV1IQheVExe+w1V5sHMMuIE0aJQly5V0/nfnJ893727RfQAcXtNLtGZxpjsoWt4qmTC6y/mYps2UZy5q06Ff1Nz/OsMZdMD8IJTdyq4H0EGUSUJ5QzdoWJC47T9bWOeVpf02Ck+4I+z/71KK6hQEpzkSLFeWzncB7WvY36usS4EpJCZgkpKVLQUHnUQXYsXJa41Gj7wqkcWiSESwCkAWOzWGvmD6vAtbxVmUQ7jrtHQ/llu12UP4aQi7wqHKpErWrkMtSFMRnJvuNNjFhw/h4lL52BGxuPKG2F8JS6lKpzrSVqJsQ3mzbwNiCVUiglRdJdlaAtqD0IhPSrJ4UZ2gtBz5SVeCeEpSF3I36g3eCsM4XRNLFTJBf1IhXW4wuonclwwS/k/wC8Gya5chRzjXpoO0WKBzwhYLKdVvCctEtkq0L7MT3+kPMOweVNlpXNliaphykOkMAL7uwG8Umt4jUpLCwiz4TxLlTrYj5QJihkd3ePZSTTlw+amr+G1zZiU08pCE3JRL5WYOd79rmEtdhE2nmqTMWlwAcqC5B6KcWPaLLhmMkLKkqAICiCS18psD16d4rk8krJKS++ZySepeObrmtY7t8rl6iLpP5Xs4BUpIClJI18+2zNA06XlDK5n33HTyiSVNzPp8oNppeQFa27D+bxjDiaSL3YCFpMLCR4k0hhoP3/AGjRWJeIohwEjb9TA1XiJWoBQZywTE1JSnNcOTt+8MLL5UDXE7QEZIlunPmAGx8tYLlYJ4/M+QA7anzG0BfeUy1pCtAWLCyfLaGvD1W0xcslPNdIDPbX2gcN4WprWt4R6acP7fJogrqkSx8QCtW1JHlBOJ4jLki9z7Due0c5xWtnzpq1uSkWsWSw0goYdxJJVPdWE14ipk1nhMChSSXNiQLdO92eK5xHhq5UxK1HN4g6aZWDGH+FVGcJRmudUjb/ADGtcFLBQVZQHuq7d4c2R8bxfHCp3bRKpUwF7C0ZEnjqFgdO0ZHXTcLo+Byil3S7hwLF2v8AKCqjKoJUAkPctY/J9IQT5yl1KkSiUJQCTZ2BuQNg7xOELQ2dbk6CzsO0cCSGmYz5WPaBlTnDFS5oUnQKBB6XBDiPcWSoTVhSs6gXcCzdu0TT6tXhEJZxfp6QJgsiatRmKZYUWcdVWYwLGB7S5VHGHEgozCSF01QgXIGdvL/xCZKHTmZhD7AaEyqopJBStBT87ge0LKuQErKSonZuhB17wbY9wocqbPC2wuYtBKkg6EDZ9Cz9bQZiWPrl8i0lKm3iSjxZKE5Qlw1gRZx+YnrFXxzEjMmkrDF46OksRlpPsujoJCxxZ7omVjRExKgrmchtmb3f9O8aVNbmPMfpaPcKwjxEFSnD6HfzETo4aBd1Ehi21zp7tBuIqitDtdGx5s5XmJVQLpSQEJDADp+/eIMDkpVUJCiQn4lAanLdh0fSF86lmJJCkqtuNC27tE+FKKV535gLQbfizwml7XN7Sr7xgETpSUpSBk+G1/LsO0c7r5JQkas+kMZmPK0ULxuKMzwx5LWPfb0hs7mE7rVtk6DKccJngvEglSgl7RDj+JialI15nB8gX+sVaop1oJcoLH8qn9o1Qpaja/q3y2izPY2oOx3cEwWEyznSGuHYWvoYLpaFdUpJSLJL30LdOsB0tNnXkWzWcAln2uGh/gWLCQSmwykj5GzdYEUeeFbG7jhLcS4SmykErIKAQTlBKvIJ136t3h1K4JnrlIWgolHKHlrJJto6khhZoJruIgSASLwxlcVsjKGg2xR3ZKPZJe4JFhmHrkzv/wAhhl0ANj0I7e8PJ0yXMRMKviAZBGoUqyR82hJjVUqclIlnmCvYgv7tHtFSeGkGYSVO4SOo0J6AQjUSMaxzObWXVlpbtce70UuGUBAdQudBEeIu3MLOx0Zh/NYjqMRSg51nmHwpHfoNzFfxHiValFLZGO+vrHMhhc42FjZCAMp3Q0sozED86vzNe/8A4jeupSlThfMm4S9tbP37wBwzTrnTwbsjmPQAafNWsH43MaYzvlDP7n3h2oGw3auWUM7QlOILOYXLly/X+GA1VapakryksS5G20HzpRUktrEVLRhSFFaiydSND/4gY3sLfmg3Nc0VysPFCSDYrJGkBIQua2bkT0AgkLQkDw0pF2Zr6WMEScxLp0IPtrA0Ix2CrSXWvKRIkkqSkOzA3t384KmJzJyknqT16iA5gIIA9T1eCZCGSVXd79h1hJc6+VRJPaEs/og/vPyEZDOXMSQC8ZBfiJvVV13pdQrV4hUksG5n/ntGtRiqjOT8mbY9IyTWiUAbHOp2P9o6xHTYklSySxLlrD+CN8jXBuRik5P11ASH1Bt37GGmE170iUBuWY/fKL/WKTVVK1r5L6aQwwvHRKQpJupdh0fvGMaZzWAjKHYasJ9LmFE2Wo3QOYOW0+rR5xNTJTO8QEZJoCgX1tf+d4XibnAzArCbhI0PQiGWGqTXSFSJiQmbKOeWHvl0KT/OkCAefzVNjAbkoSiWChgN9YNFECxIB8xCigxpEpJStJK8xAADADS56u8GU/E6HIKL5soD3ZrqNtukaQwg2kujfuKYTeUabxIZZIjaSuVMW6VpUA1hq5ALNraCVIN1G23l2i/qklpHKDmBICgUuSNXIbrbdxCPibhj7nkJmp/E+FNyoaasO/tEtXxAgrCQrL/cFoN/Ig2+UXHB+J6WdLXInpkqQAkywgKBVkvzhQ3IDkbPBC2mzwtUBkiNhUnC8PR4gSskqUNnDHW0bcSK8MIliapQUl1g6ggkZX30f5Q/4jn0pClyUMpOXwzLWk5yQM5mDMWAYsRq8UqrlzF5lLzNqCeht8j1gI43OfvcVtje5xt6CnABI84aYLTggloVLk7FV7tY7CCaKYoEXtGy6W0d3COxSWJakrDOXBHlHlBhXjrNyBqSP5rBq8KXMCFAhtC56tfQn+CHOA4DmnJRNK0oD5iCxDee+loVLJtGEEkzYxV5SmVw6UgkpK1aDMQLXD+cKptNOQq6FHoQCx+UXet4cmKUU06lzQHZw7dHyiB6rCpspN5aswsc4IA87WjKx8jcnKRHqHA2TdpLh2dCCtYYbD3HvG8/EwxO+z7mNsURN+FctaWvdJAIO4eN8P4SqamWVSZZUEuxs2a1nJF2PvAO3yPAIWaWZ734wq1PqAskpHMbk3LwH4MybNsCq+4+sXLCfs5rJkszky2DEhyATl1ADv1Gl4sGH/ZhVhrIQyuYZg5DA8sbgHAYHhHuHqqlg9SZPjSwkJWcoKnuAB8IHnvGswuG7xdE8BqE5cvIBMVKzBQDi5JGYtYukht4Eq/s8qklRTKKgAC4Iu7WA1JG/lGGWN7qcP8AiyytO61VkJa506xGKgBTZmQQ6muCOnrD+fwVVKp5i/CUkICic1jyDMbFjpB9PwQmXhpqJ2ik5gHALH4Wvd7d+0XFpyW7q9v1VxtrJXP6qfLVNBSjLmZujeUS4YqZ4gCXYO4DaB38rRbuFPs4TU0k6pmqWlcsKEtIZiUJzOoEXBsNt4LoMHl0C5H3imMxVQpxclIStgAwFynUgdRHQEQ2UE6wDSrkqjzrBSeUs56PB80JlyykgqJ+K23UR2Kj4SpEuUSksQRuRu+p1+kFycBkpuUJUr+4pD2LjbaMw0ZSNq+cPBKrpyAbRkd8nfZzQLUpSqdLqJJZSxclzYKAHpHkbemE/c1fP0vhyoqZqkS5SyUsCMpdI72tBsv7Op3MFJnJKRytJWQtWgT2JNo+lxLAJIAc699r9bCF2KUpzy5idUKJIKmCuRQSOh5iPKCc0+EBcuGyuB51JPlBaFDxEFnA+Jri3nBw+yee6lz2lJASxCknMVWYDqOlovHFNUtVTRlYCfDRmWEqByrmbDq2Q3g7j4mbJlpkrSopmAqDjQJUQT2/eKEYrJUDiuZ4fhUxEwyUJClK5UuMvS58ncxaab7K58mYmbLXK8QXJGYAkkWvqGeD8Aw7wQudNXLWSS2VyQxa1gztFiwvjKSsHOrLzKAJBZkm228AdNH4VbjwqPjnAiZ1SAFypSn/ABHDh2dwR+vWBpH2WSVYgqnTPWUJkiYssM2ZSilhszX7RfMcxCnIKkyPFUxOYDLfS6rHb2is4LjQ+81SVLXJEvL4YACjlOoUTc3az7wtkZjOMqwSt8K+x6VLmTHmrUBlyqtuObMG1FmixI+zumAAeaQ7kFerOL2hOnimpCl5ChYBF1JIJcDa7fOJZ3GlUlgUSXJb4j31hh2n4mqWShsc+zGnNTS5ARKUtSZgdzZClpYkOA6SDfcRYZPAFElYUJXME5XzKuDbR2+UVfFeMqkqlgiUDndGVzdiL9mJhqMUn5cy6tEvRwJYUrQP5RW5pO3aoSaRtLwDRSp6SmSLpWSlRKgboux6Zj84OrOG6RS5WaVLGRyAUhiAALvqASCx3ivzpC5pKk1i15WS7ZPiBJAbyER01MnxVZh4gSB8aybly9m2a0F3eGqZKOxXhrC1rzzES3tZBIG+yGBJf6Rzur+zGcZ5+6OuQ/KVApIHQ2Yt1GvQReMMrlfiKSmWnnJDJFgLBib7PBsjHJ+UArBJe4S5Dh2ETa48pjJHx8FK8A4FnSxkmLTLCndi6lEdgWZu/wBYtdJwnIRdQMw9Vlx8tIS1NTzBc5ZzA22YekBzeLpgPKth3aI2Joyc/VLNuNlX2XKCQyQAOgDCNJ09KQSel/KKLK4smm/iA+f+BAlTxCuYCFTCFMwCE294dYCEgq/vKnpKbKFnB7MR7xpMmSZCZi3SgAFSgG1uSWG59453IxmaB1Yp1s/MCND2gTEMQM1KhlSnMtKbE3IbW/nA4V0ul0FbI8FIlrGR8gvdzte7uYJ/qEtyM6bAE3G8ckmEjw0nQTFG2lgdoaU1OhRIJtYs/mNXi7UpXqmxCV95nnxEuEy0nmFm8RQ/7oOpa1CkJIULgHUdI5fR0KFLqC5DrYHN0SPneJ5SmQlpjFtBtEtXSv3EFWkUk9Tgjwl+vKYA4UUibh9PLmJCnkpBSoAggBtPR4qFbXeDSzEzCSkoykA3ZRaz9jEtBPlyQggLByD8xYW0F9NvQRdqUuhU2Hy0JUiWkJSrVI0uGf5D2gXDqGXMlU61pSpUtAynXKWALfKK/heMmbNUUhZOVAKtrZraxJwtiP4JSAQJcyYlnNmWSN+hEQIThXACPYTUFcSqYHNlb9wDaNKvEJktV2ZWhdhaLUtPIyK6rHFf3D5iPIiukFW1S8qOdW+56KiKtmnxUXO+/lGRkAVByqtXKP3hf+4f9kEJnqBmMoi3U/2iPYyK8Kzyh8IUVIDl9db7wzo0gSJbWsqMjIgUKGrZ6sqhmLdHPWE2BB6uqe/w6+keRkQohwrBV2Wtrcw0/wBogRYeYh+p+kZGQJ5RN4XmJD8SR/uX/wBhhvSJGUFrtr6RkZF+VR8IaSrnX/vH/ZHlOo55l/zf/VMZGQSgW9D/AKZ/2D6GG9EgM7B2H0jyMiIXIHHBZPmYSTEjpGRkWqC0lKLaxixzJ8v0MexkUUS3qDyf8w+ognCpCSLpB51agdTGRkCEJUdbKHiosNZm3ZMBb+o+pjIyDVBbYAeSd/8AIr6xsFEJ12jIyBKs8oXiC9Kt72H1ENuGrhT3018oyMigp4VtwlOWXa1zpaFfD2tV/wDsL/8ArGRkPHCUeSi8HUfHnX/s+hhtio/D/wCU/pGRkUiCRJFo9jIyBTV//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2"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4" descr="data:image/jpeg;base64,/9j/4AAQSkZJRgABAQAAAQABAAD/2wCEAAkGBxQTEhUUExQWFhQXGBsYGRcYGB0eGhwfIBwcHB8fHhwYHSggIB0lHRgYIjEjJSkrLi4uHB8zODMsNygtLisBCgoKDg0OGxAQGywlHyQsLCwsLCwsLCwsLDQsLCwsLCwsLCwsLCwsLCwsLCwsLCwsLCwsLCwsLCwsLCwsLCwsLP/AABEIAMABAAMBIgACEQEDEQH/xAAcAAACAwEBAQEAAAAAAAAAAAAFBgMEBwIBAAj/xABAEAABAgMGAwYFAQcEAgIDAAABAhEAAyEEBRIxQVEiYXEGEzKBkaFCscHR8CMHFFJicuHxM4KSorLiY8IVQ1P/xAAaAQADAQEBAQAAAAAAAAAAAAACAwQBBQAG/8QALREAAgIBBAEDAgYCAwAAAAAAAQIAEQMEEiExQRMiUWHwFCMycYGhBbGR4fH/2gAMAwEAAhEDEQA/AEGTcUtL4q9Yo2qzCUeHwnSDctOKmIA7E5/SPr4uaahJxoKQCQ/MVPtWEEz6FhhUUKBkdy2H94JQCxCSoc2+XWLdzXHMmzzIKu7KQ5dJOrUDh3pV94W7ptU2zzkrSFEJLkNQjUP0ja7LMAW4YuKFqtyOwpSAcbSLnKzf5HIrUOIh9ouwkwf6S8aUpKlYqEMAwcUUTxGgDNCbaLsmSw4IO/5+ZRrnai3rCAmWgrK1FLBnNK50/BCNaxMastgdSr7AwaEkRmmK5lLZP1HoiBLmmFQY/wAXzH+YLfppDlAKsj/mBVnTgWQAEnNwTWvOLc9DKopSiRvXyYQwgRWnd8RahzfPP3zK0xDk14SK/mhrFezSsJIJrpzG8TzZLtR2Gv8AeOLMg1GJJA/hqRyLUjwEiLqMdj6/9GWJVrqwf5V847VMUXoHOYJy9Ir90Bmr5fcGJAsMTmPt0j1R76nrkkX4477lrvVEAFQoQSNzk/udIoWO1YFutOJLjh8KVVFCWcOAQ4qM65Rcmpo/58z84uXfZe9ZAmplzCQ1PEGqGSQ6qg6A16wxjtFmQM3uPHHiXuzE+Su95TBrOuYtkTGojApQxYiQdc8mzjarfO7lAVKlyyHD6AJY1DDoNKV0Y5jdfZVMtc0qGJGL9JqrSnUktUmg/wBoOrQwWS8LXMUoWhTJHgSlAAUGBKlEkkuTlkA1VPwzNqlphfX2JocVDNjvtS56SWShiycmSa1cZ0H4YKqt6JAV385CakjGsAsABqB1oNfMipNmCgFYXLCv56/4gcq5JCkiWuWkoSvGOEBycRU7bufU9YnwaooKfnmeDkdxEu6ZJnXyrFM/SmTppC0rKSxxMQsMUg9R7w/2hN0SD+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MelS0XFLkzJNoSCgJUQqWCQmoooeZZi4IPKsI12M2pEV6y9RVvC9psqcEzpBJR3iQm0TFrSSSGUMSmdIHwliVEwvW+2KmniCGGQQkJA/wCIf1JjV76kypqUpW6sQDtnhSrEziuZ/CxCD2iu2XKKZcl1Tad6onhcAAgDclSCdhg/iLHh1S5W2juHjyBoJu29JsjEqUtaFEEEoLFs2fantE86+LSUoPfroXSymUCp3OJLEniJJfUxVlWAnWh9PP1H/batmTdI1Jr7dd/rhI+IEVhWMZYlVS1OHNKkk/33j6Wqpq+zchXLofQwcs93ywKJbarkHzFc934QdVCLaJLZBtmFB09v+I5u0YWMDcIty7EtsJSeZZtTV8/hOmhic3fMNTwkbl+WnQh+R5OeCajkaAeWTZeFP/FO0TJsK2oggcwAMubQz0AO4O+Cboss2dMHd4VlLEgszc3OXSH6yJVLR3a08BGQPh5DkD9YSuyd1TJi0zgsJShQOjliKACraOWHWHe2KEvEoPRiQGdj16GODqG54Mp1mTceP98xA7bXCJawuWAJaizPQGp1LAbCNEueWUS5YWapThOmlT/1EA79lJnSDmwwqBAqwL5HplFhdqUUYRRzh9q/SAbLuxi/Bke+wLhaTakFRWrPIPoHc+ZgVfSzalSpMtSWUo1BDjD4uHVnFaZxNY7uTNUQ5CXOemvy+kEkSkyFkh2CSWJdqGns3rGY3ftuoSvtNxG7bS5UmdKlykthSQo/xO1STnUUpSu8Wuz/AGfM5PeTlFEgdXUdgDyzLcuhOy3TLtE0zpqnTK8QaisWKhoSeQG+tG67RW+0qbugEJFAFeIDN2yGmebjJocM/A+TNLWb8wJ2vFmlYEykFDPiVictkNdznTIZwnLxCYnHMUqobMhjs5yhtuvs1iWVT1d5jJVgQC6tyopZsxkNfUNet1Ks6+7UCUkky1sNGfwktmH6iH4nB4u5i8WBKU6YFKUlhiTlz5GOZKlYAfCQr8zj6ehWJwEhw2In6P7tBG77KFkpmKUhweNINFNQkNUU5dYcSALni4AA8S32elomTUpWEHFQ414Uh3yXmNAG3g8rsUJU4omD9OYQZC3qFByQSnhJAYu4xAOMi0tydiZCSpc2bMWQXQlkYFBqYnBJcEgs2RIhnts5RTRS1IUaJU1GL55036RBqdQu0lT4gsQJVsdtUSy0hCnIKQXDgkEAsHTt1i/abUlCT3lO7zVqnYvt9z5irQvEXS5JDnIV8vWC9rAKhNUCoLQEFJDVq5rSqabUO8cnG/vL39YuX7itwCKsWI/K/lY9M0nAl8gH8g0VUSQlykNUnyr+eUWJFlVLKlk4ioBgzAMMqn3glyM1j4hjrmUb3t3dYGAJNMJq/XkzwIupKmmYghaZq096lQISMTpqTQ1Y+Z6xNaLzSGWrCAoYgSS+HccmitYLXjxYCKqcOS2hq4dqDbKNxZWBN8CBu5i92j7GCWt5S0y5ThJCgSUl8Lk1JS7PsMR0r32eu9UtaUoWpQUgTFIWBwkgbZ0JSqgySQ7kJYL8t0wizy5Y4VBXeLd3SC+EE5uMR6CAhkzps4CSRjBcMdtc8hHTfOWxBWHccSaowvP7PkYSVkBwHR4gDmkGr7VHlpEVmROxTJWLvJfhCjwk5imbN10FdImkz1JSETlFwWKhkFJLCu+fRos2tKkgqT4gkkNkc2qNej5xzAGqqkzEXUhtMg4VsoFSU+IAAUd2BNPiPVoWZF3qVRCctW/H2aG+6ZwWhKkZHnlvXzzpHRmhS1hyE1J1z2B5ivlHR0ef8PjPHJnleopJumZ8QA/qUB9X20jz9xQnxTUD+kFXuWEHLwk4kBCWCRxEuH/KB2zoNIDosksfC/WsdfT6w5k3CpSgDC5GZ0hORWo+SfkI+/en8EgdVOf/ACeLqZbZJb0ERqnAZqT6ufaHb2PmHtWVzOnnVKBsKfKIVWVR8Sz5Uiwu1J/mPkwiuq1bJHmXgb+TPWBIOx10ylFUyfgUs+CWDUPUqLZaNtntDNbLOVJNSaYXOZHP7wudh7chaFSlmqapajjUU2PzhvkLoQa6P9zHE1NluYGUm+ZR/wDyIWkS+HEOEJyd/hrpkIsIueXKlJAJSQXqXIq9IHWiVIM1poBQqhL+F2rmHgnbEhhxFVBUkF+bjPrCPaqxNy1dtsdIUzg/EDrlTlT5RXtawpZSmnCSo9WZ99Yr2S1sCH38qR7KViUsYXBGH5mu+cH6gIAmAwJabRND2aznwpM5alP8RZCKeHgY9SYivO55smUpcxSVFSV1TQpyYkB6l9DTfWDc7DJ7xTcUxYWX3SABXXU+cFJF1lL42UkhgNwc/NvYwYIPQhlwIjdmb97iXNdSlKXhCA2TO6juKgc6vy6l3XPntMKFLCh41LdNKUBI1c0+sFRdIQrHKKTMBKuKrknErokk1blDRaHUDxKSCaMz5Anzzc8/XfxaDlBBLWeJn9tsqpWIBIB4gCAWJGQ4iOHc1alDEAWoO5OEFWZD4WThoA2JJxOXY8LAVc8u6Z02aAOIkMVFXCwq5c4hVxR89ItTezoRNwFeIcOGlTVjiB3YgMRFy6vEMW9jBUCqr+YIui0TJaxLSzFZZBBYYmoDUgAgsAKYiIapS1gswP8Aur5ULs3KBybJLJONAWDUk5qBAz5Z/eDV3p7xaUuohmKh4mHPMabxxdW6ZmGwUfMK7kC5RBxAVi5Yl4gFGoDty3Hyg3a7ImYkj4v4gA/pl8oXFTe4WpKyQSnEDkC1HD55h4nOnbHweptQnbrUQzO7Nn+U+8QyKJFaB8uZBOWhaBZn4kCdU4lFIAGQalPX15QRlzilkqDOkFKno4y0/KRHkXJu3CFYk1vRLmTUkJIZJS5DBjoBrk78g0DrTdQkTM0jvXKUh3ADVcdX8xnF5FtOZFTwjYaF+Q1MFbPZUz5eHGFKBBCxkksWy6mmxMULlLWZm24HsNhQpUslAJlkhJatQUkdOI+0KHaDtFNsahJs0pKSsBXfPiUsN8IDMArFU1oTSGeyW4YlIJGLb5jyI93j1MtHfKmYTjSMEuYofpsKtQuHUVPT5RZp8gVbcXDDCBrBbUzEoMxYCUpQUtuU8WQ0I/7epiVaEzDhA4A4xHM9BRhFO8LNJVPStKangJA55sk6v757ypu9eIBSsJBHCkEJ0evOsCKflJOw5nssoluEUcFZf0x+j7Ow5xzYESlycSSoJVXHqD/MD1r1ipe5SlRALKWkpq52d+QZMcSLalL4OGpBDvlQfnTaNZwvtYQWrxLt4SVygQSCCGJIq+XprntC5PtCwSHUGOTMfMaQx2Kd3hJzQFUzZx9q/wBoo9p0DvEFziUkEvsKA88j6CLP8fkCsUHUZjbxAKq5x4Ex2pMdYY7EZZkWCPMMSKEcFYj09BHZ66lGYldQEKUCSCBQgBQ0Izhytll7tOKWoqoQx3cNQUBq3URDZre6AoJDgOEbjYAHWsTW68SsYfCDomnQ/wB44+fIb94r7+ZjsSYOkW0S5isYAWPiqdnpoMj5xdtSyCwGIH4k0HV6fKAy1KE1KljE4r8n5t9YPLt6AkAqAUQ7Zkczlk8TMvVQYLnIWpwCzsCT7+3zg6i2BCGGbU/B94BSbW+NK6KSCSHcU1HIgwW7LWYzJaiTxImk51GTD294NQw6mhblOzY500Hu1BjXGCxIZRSCdQCCw0MMRt57slQokVPL/FNMovWVZKagUpT86wDvwKJSlKg6j4SmpGrMzdcoYRQsGAfieXZNC0pXUAuHNa5ecW7zmsEZVJHsfakUJAwoSkAFh8Ipu7aH7mK14qUru0JdSgpRJf4cjyo6G84j2i6mgQrYby7tJwOXbM1SdRTenkDElhnKnTFFT4UjCOqgyiP9rjqRCfd81WOZMGTpGWwP3MOd32SbNlYgoiaRRDaVfP4nqBlRunmVg9diF9J3brtSwIWJcoaNR2YVJHMt0hanWllYkqURRwFFgBliAYEOTXR+cLd8XhOTNKV94tZHiUoslwFOmhADVOXsYK3co4QhcshbAgEHdiK8xBtgbGN88ykTTLptkohGJTVSEoAJwuaupWYLioAZoKXncUqcCVZkEOOZFRo9G6Exm+FVRUv6Gns7xHYlzDgM1ykACoLBqZZ5coxdQSh3UYYIIjRdthVKnmQtgljMSoZH4ctKn3jztKliggAM7kmuzAeb15Nq0F8XulErvMWIUCSDSrB3GmdYCIvRc0cQAS5DBzq3uw9IQx/LNCYwCwpet9iSlK/iUPCmjl2+mkL16IM0mdKBlLUkpUkENV8SSBSrDTOGCxWcWmXN4XKEDANc1fPD7xFKuhcmZ3UwglfGNMIoGdjiOIE6Z6RmMFBvHf8AuZZlO7pE2TIROmqUoKdS0Gpclw5OZ67vBGVNAlOs+FPEc8g6j5ly3OO76SoSpcuUCtJUEFhUBwQwG+p6czAS/LRis60INGKqGlB9c/SGtTEcdzeJ7dNqTNKcSilcviUg5Kq6cJfMNtqDQxdl37LSAhykp4eJhiajircxu/KBdksmHEsUJfVgB9ekEu8l4USjLSU5zMWhaqgRkXpz1glcB/bEkUZDMlJXNK1F86fCMgG96vqDEhsoTMaUgqURVJ151yoSD9IpYApWGWTyYUIyDAnQgggkEU6kjddrRIUqWsplqUxxAcL8wPqfpAbGZjuMXRBk5krkKS9E/CHD6PQc8vnHV82lQsynIGIihzNRk+o35wPvK0o/eAsqDMMRFXIo7jcBNekBLxtUtUxSkF00FATprFGj0zHNu8CMxg+Jz3hMeKUY5EwnJHmosPZ/nHJxH4h/sH+fmI74jwjGdNEKpyd36ViQWX+Un+o/SsfTClPiWB0ofqY2GMfzLVpsi11TMPIpTT2qD+NHUuzTAn9SpFQsZEc9XERd+sYQaJBycAnerPEtpvt2QBxFg1SSSWActTyjnZ8OQ3ZuYwJlq1plslJSQQVOsnPIBhofE/k0eSJON5YSDk6hsHI0NXb1j2YlxUMdUqGb/PkYYezkh2OElI4auGFHrk+VBHPXddGJW7qLMy4ZqZZnggqQouk6pG58i/JukFewisJtCR4MKVAnPIt8iPKHGbZUEKZuLTTJm6H6mFa6HAnAUUVEgHmSS/mcuUNJ28RlUZVmXmpdoXLSSgJDAoCSp3q5NWD6b8oAXrZrZKnCd3SilIbIqBAo5KdT5e0Ewv8AdpySDTCFE6uTQ+zeZhjnXxillmqAHHOv4IwOF5Px19+YBNGK933mDgOFisuA+ZzIyzq79YLSZgTMUDQ5bH+2QjmxJRKmmnAzhemIlQNW0p/yMdXpZVHiWCwOYYsHAIOjV/zEmUg8RW43KdttIKWASQ5U2hLaMdmDQUsN5idZyuqcOIKArkK9QzRJ2Y7PSjZiwxTFOEq14XbCDkTk+rCBPY2wzpalmZLaTNHCqhSSASGq5BRi0qILGq7WqPC+ZYtlnSmd3priQ7nQOXL8wxruOcD7bKM6YlQVwpGF0EHXUt8vWLfaFAT3cpRaWmWQSPEA9KHMBgYH3PeaEAoWCSFGqTwkVqBu7BtjB+7ZYgmFZKgmn9/Y56x9ar2UlSZcuiVulSsmyYfcuMx1gfab8kibwA5AMzjE5zrTIUAzPVj1hlSrRLUlQcqBxVpXUH6xOmIqbbzDUXKtiu9TKC0CYxChizdv4QKl9Ty5wetFnQJWFSvEQlwBviy0NImSjC6zkASW5OfvH0tSVqYkHCTkzg/XP3jHFGzPbKPMtXbLlSkhMoBmY0ZXJ2zyMRBcoCdOISucA57wunDoA2QY+bQPnEichhQOpWZJAFaMw01zbaoi3z0qSEOXmEpUSWAJSrT4tAA9M6tBbvUhr1DVqsxxJVMUkBJx8AYA8JB1J+LfSAVksCbRJnJACFAUbIljQ8qRcva2PY0geNSQk8t4rXJeAlpBOSlMRkXoBGk1yPEU4oiBpFsmpmmQQEgSwVOk4smIclmfX5RKzFT009Xb3+cHr8s+KZLVLTiWlwQ7UUHBcg5EUyzMA7wu614SRLcO7IILc9z5CDYK1bYprae2KTx4U+FTq6HJx5Z9E849t1lwLxs5BSN3yYMd3PpDDcFmCkJUM0kYvzrHnaC7Qkg1oBlkaa8q+0CASNxjTj9u6C75sfe0SEkEYkgkGv0pyEL1sk90WmqCTm39y7wx3cGVwlt6+ukLv7QbCy5cwISkLBClAmqhUONC1QXqx2jp6HIeFAmYclHbB8285QyBWfzUxVmX6s+FIT7/AGgaJeRiRMrLJ/ykdPmVzudbJis1HoC3yiAJbKJu5DDzLbNpHoZjHp6aSu6ZSkgEBmZmTWgDlw78+eunNku4yyR3iygiiTmnSigXblCld98KQlbHCtdSvP2bTbKOheQTxYlTF5h3CfeOfkRuu5JTRpm2ZORWWyACWbzD/SOrFbO6Ue5VjKmSpsw2XzNC27wmS7WqYSFq5tp6ZQTlrUCnu2LNw5EjYE+cSZVKmp4CjHOw3s5KF4QvVi45Pt+eUE+WAtZD8YqNKhvVoXrssPdzprKJcqY/1F/mW8oL2ZWJTGpZvMV+xHWJsrECgYZ93U9ts4Ad4EArQCXYO2ZAyH2hWtF/KTN4UUOaNds6AHrTpnDJetimiXjl0AWkKpRjQ+jv5Rn891zFryS6nG4KjhHoK/3g9Hi3LueYEruanZylKRqGcEZEHKu33gPfJcBiGyZIah3Y9W84qXHImLEpMxbHxAEZBuFNP5X/AARb7S2VaCFSsTioALgjZi4r6xPkVvUAviKCRt7JFrOkkPUgDm/94I22WpSSwdbgj1rodHgF2Ut6P3dCio8aujaM3k/nDVaAgSyolkiuJ6DRzt1iSsgcgfMtT9Ey+80d6pS0kAkvzbT2EB7WuXZ6KBDgkUzpVor9qralFpUbLNxJ8JZPCCDhbNlB057EbOSKbVNwElCVhnUAWL67jfTaOoMZQAt5k9bYtyLzQFqKkHASxIU5GxII65e8MF3WpDNKnUzBSoJWg7pBormk+0UrNY0oSMQdZ3FR5ekA76mfqFgwKQMmcPuw165ZxUAuVqHEIczXbHexMlQmAY0oKv5VgAsR/Kdoq3fdypiJUxSFkFIKlVTlmXpu8Z92TtkxKlSkVSoHgNRzIfIkPlsNo2mwSVzrPIVLOE93gU5diAE/T3gV0QYsGP7TwyW22RWy4HlKCFlJIZzUfm/lAWXdi0JUVTEqOFQSkIY5dTryGcMNsnLkhKlOAVBIG5ZwDrkDAa/LQiYnhoSalKqM4d2BCnGh195mwbRR4r+5r8dQJcv6siWmZVQSX8qGKaLIVJINFCYUnqAWV7EwzXhYRLtEtaScJBJcu4mEVfUhaAD/AFcq+T7knHvpkpDgoxpLiqkg5B3JptqIz0WdqXmD3BFy34mcJqzhSUqwJSTU0DFn8JU4psY5v+2LTZVjMjDiJLFQxMagM+dPtCFZU92pOFqEFL5OGLFuTGL1tvWZOmd4ThSSAwNAxdJLPVJV7w86InKCOvMCwJoXZuen93MwrJcFKyQzKTVOIbqSTy4ecEu14aQJgLMQ/So/+4hJ7IW2WnvJKuFKkEKqCA3hLJDDCSdctYcL3t6JlhXLU4WEAEtkpnHumGNpjuIriEcqhKYxSsE8nGlKcSwCU1q9W/xrFq7pybbZ1omEOsOFNlzbdJbyI5sCumfgWFDJRy61PMk5t/LzgnagZE9M2X4JhxbgLzL8lBy/9Ri3SYFxCxIWPx34ibaLKqWtSFhlJOEjmG9Rr0I3iPuoeu1d2iahNoljIMrdtCdHGR6jaqsmzRbtnQw5Q63KCJRiQS69INWC4Zs3wS1KG4oPUww2LsMvOYtKeQGI/QRoT5jeZn0cKWI4XHIEJgSWXNILj8/Hhnu6Uoy0lVDheu25J3hVhr7O2qXOUJSXCUpxORm1DkaHm8TajEX4ETmNLcI2S2pzURVgSTnm31D8xEtktJC3SA5ZySch0ds8/nATtPK7ueWYAgK2ox+oia7F8AKiqrhk50rV8viq2gjmZNOwaokN7d0fbhSmZZ5komlQ52U58qxj/aO2BK1S0scyVgvU55eXoIebFZFheYTMTUBRdVNkgVzJyhS7b3KuXOMxYVhUaE7kEtTkDXlFOHGFI3Q8OoORqrj5l2038lUlMwFIUwcA+FT6Vfar6Qeuu9jOlgzCFpNcg6SGyGopkeUZzd12LmK4SAABiUcg9A/U5ecNfZq7ZkmaEqJXKIqwYJbI10/KQrUYcYBF89xr0OjHe6A6ih0kAvsWPCaUyIBfV4jve3zP3SagLb9MKmJGoJ4uYcDIfWLVz2Blm0ADEElLmpIDlWHYAmpEeTAhalsGK0mWoguKvoNQ7vyjmJkVHBP/ADPK5AEx5EoFphDOXCc/PqRDPd1vws4ObdNPnAjszZMClhaWXKADM7Eg6gkPRoI2VHCsM7KV71jqakBuPipmTuELwny5i0JIdOEpfmSG5sMJrz5RJaLjRNQSoYikHAymZwNnLcI31pWKt22TvDp4SXbXIGOL5vxSDgQ4WHxUB3YAnd/+o3hWLhtqnqCpvqBeztnUm0SypINWIO9QARrVo2Ps1PXLEyWgBHECCwcgPw+TloRbBZcC5SleJSgXO+Z69YaL4tCpKJs5HiQcYG7KqPMU848+dmyArxGK1m4XvWymbInBcxRKRjCtmrQZZBQ6dYW7sSmcVyu8T3iSTLUC6Vaih1A+cO1mmiYjvUBxNQ6U5FVDSu7+8Zvc1mazoZ3ShJAFHLA6imb/AGhWTrnmG3UdV2czbPgZpkqqUk0IbiST/CWFeQeL3ZMGZKwOy5ZqQliyhQsau+L0ircV5FaAp3Uksp6EjR9siOoMT33ZmZSCoBbVSSHYvhLZhnp/VFmmz+kLg0LDTNe13Zk2WaZaS4IxIOw2OgbLKuerAFRqhkkV0A9ctQw1hn7Q2dAtS2LNgSogAEOKVVuzMBnAidY8juKF8iPEApQqDm7aR0B7vcJIzgNPrgWDNlBaiEpUxWxICTQnqQc2h67O3R3qHmYQpLOAHJok5n7ecIIJScRDEcKhX6gGh5RpvZGdxEbpSfmPkmEZ8jKQPmHjVch90zu12Pu5sySo+FakjchJI9x6AwYscvvJapU0EOCxIIqC7h9jXeog3fl3IFsWqZ/+xCSCz92MjhHxLUQyRu9DFSzyVqT3RYT5JAQMz/QkJOpJxHRk5vSzH8xWTHRn13yVSSJUxlJmJdLZE5EZeR5tvBq67nkIS6ZYJyJNT70hZtt6CYhKBUA48T1DpNB5kF+XSD9x3gFgE9Fdd29/WHAjqbiyBH+hh1o8LesdiW0ctGzqT89qSTsPN/8AxeOTL3JPt9z8olmEDxH1isu2oGVeghEEASQIG355wV7OTii0yzoVYT/up8yIX5l4k5BusQqtKzkog6NoY0cGZkXcpE0T9oVixS5cwZpJSfPL3SfWKVwzgZKZ5We7lqaYkaAtxEg+EkGujB4Z73SLRZFEfGgLA6sW8qxmV2XhMs00zJRY1BB8BSfhUDmITnx20g0tFSreJssq70JwFIAMpWJJAbEhTg5bPXoIr9u7MF2ZZZ/0yfNJChC/2V7YiYpEpUpMsBgkJUWFQCwUKJypWHO+rq72zrQlWEkUeoFMm2do5Tq6sCfmVihMeu5fdyZyyCxUhFBUEBSjnyUIJG/paZKWGNaVVdxSj1ahpn0gJbVLI7tQbidSMJUyk4howpiOZ+UR2ahURmQFAHdOfhPtFnoBrLeYDAdmaxYFoVZ5QBbNwzYSGZwNQD78o6s9l42qFAOxFG3HKhHWB/Z+aBNQquAqyIINWBzyZ38jGgpsSXKV0KRQ8i9P+vtHE/BliT/U1FDi/iY/fl5KVNWQkpIGEggE0Jc4hmHoCWYDnAS7raJZKCKKyIDlwNtRQCHbtDYE2eZMBLBjMqGoX13d/SFm47xTMDKljGHJUMLKSdMRTlp9YuThDY4EEju4wXZJUElATxFuHaj1OWuYiO9+zPeKStkpUGYJapd6ny0G+cWLKUlMqch0oUGw14VA8QLlyxapq3rBdVkM4pBmFiQ5IoRXbYs42iRtyZOO4vo8QTeCCZso4WTicH2byfPnB3tJKezzhvLUfrpAETFzHnKfAk0GgdimmhINf6TDZbpRVLUNVJIH/FvmY1CQ3PiGh7kvZWc9js6tkAelPvCp2s4DNSCypa8YVqAV4k+jqHMGDf7PZwXY2TkC46Go9lCF79oYMq1d4lgJspOKrA+JFSAS4zDbxXjx3koxpPslvs7f6FEKPAvwzEaH+ZO+imz05w/2BYUCg9R84wtKCCDVlcOqajIh6tzjTex1697JT/HLZJzqNCHqRQiHZMPpncIGJ7NQR2tsYlzUzFFqFCyMyAwfydBfRzAxVmJSpwEzMQILFiRQeJipic6O9NXd+21nxyBNSQMBBJLM1QcTg8NajVhC3PX+8Sv3iSkGYABNRkSzMrEQ7AOGaoIIyMV6dqSj9YjLiNmovWpilKvhIKVJLULjPWr4QKuQYbuyE7/SL0KSg+xHyPrC9LsqyolThBIWcLgYgdlVLjprvBi4eFRT/Ct/XPoOKJ9TkViAD1CwAg3C/bdJSZM4EgJJQojxDF4FJrRQKVJB/wDkgNaZmEImDCAD3SkhTJV/8SNSwBxK1KuVHW+rF30lSC3GkprkDmPJwPJ4zq4paFzQZgcpGBMtRYBhXGR4Uhhi5jpF2E2gm50pr+Zf7RSMQROSXcVIpiGpSnRCeEPz84GXVaO7W58J8XLn5VL9d4YbslYFKkqeYFgKSS6O8H8xJJTLDKU2tTClbF4FrRKmYgklPeJpRswK/PUZu8MIrmT5Fvn5mmXbaMScOqR7RdwQmXHbcBCQoLMtmIcBQYOK1DGnmNodZCwoApyI/POHSzTZdw2nsT8sqVlQPvv13jwR9hcx2EmESqcpESJTHgFY9aNmTWOxNoE2xoB+HFLPQf8AqoQiX5YzLmKTtzb8z94Yf2ZWn/Xl7FMwefCr5IiTtfZP1goaj7P5+GNyrwDOUPy87CI1nmKQRMT4kEKFCzjrnH6Aue2ibLStOSkgjzjCU2XiIfcE8R9VGg09Y0P9mN6vLMkniRUDkf7j2jn6pLW5bcHftAuPDMMxIcKNRhJrQOwNcgKwpIGBlGmA18NAaZJNI22/LIJktyHGRfYxll43L3Mzu3ZCnCGISK5JYcSiPtC9JlsbD/Ew8S92amos9okOtpZWEzJfCgAHhxZEmqgR0MbdaJpRNAAAceI/cjl7x+epA4ELAYF8XgSytcS1OQ/IPQ1jZOzl4d9ZpcwyzMVgTWgQSNQcyCAPh00i9CiAlvv/AMm4m8Qb+1q7cYlLdQBJSogAgZZvqf8A6xk8iWUKXhSVrLpUQrGBuFKYAF9I3M2k2mX+olLOrgZ2IcGp3qPOMq7SWMom4DxH4cQXMJZqplBkjNJcnMwgNiykqD9YDcMT4hXsMv8AegZJGAgKWrC5JLgFwos5GbEZGHez3DKQP0VzDMUluI+LWpAABOTgesKnZu6DZp37x3m+IFNGUGap1Yl/Rmro13XhLUMXdlBGWEOC1c2H9ucAq6Y2D3Cx03YmVS+0aEypq8IAGPhSafy5j4sQ/A0PEotLSdQz+X+IzPt1d6ZNqnJJKZS1Ep5FsvIKDciecaXcv6khJzdKSPUxDkwqDx9Z5FpqgX9naO6mWqzaS1gp6KxADy7uI/2m2fhs8zIJUuUouxZYSQfIoPrBG6ZBl29ai2FaEkU9XOtX94u9sbF3lmmILDIuSAzUdyQAz5vvDUP5l/t/YhdoRMflpcGniarYajI4lnEojoIO9ibw7u0pJoJvAaejl9FM0DVWGYQ+Flp4FkAYgRzUWHpHUuwrd6J+LPI8vb2izKVoqTJlu7E2qygKSUGoIb7wj3hJVY52NIJAYA7h/Ct3JZ82o4pDZdNq72WiZqtIV56+7xW7UWXGkKABSrgmJIoRv1Dkf7uUTFti2evMqyLuojuDJ1jBAmD/AE1B0pOm49eZ+4izzAm0kANjT7glqQZu2yLlp7ui5Kk0D/qJZgXpXr7VYDL3smBfeipSygenLcgmlesS7ObEEio9Sl40D1/PKEHtVZe5n95TBMrV2cVUCNW8YHJW5MOliWxKdAoiKt+2AT5K05K8SDsoBwfVxHcxD2iFlXetRBvK+DaiEIAAQFlcxZZcwsCXJyAAoP8AEUgoCWlKUgYVKILMasGPp7mPJCUMQohDVGyasQ1So4hh5UMQBwWIIORBDF9jt/aCP1nOYm+Zbk2khQUNPyvuPM7Qw9lb47qYULVwGofUZcqpPr5QoqnNzpQPrtXf7xdsVmmrTRGRBSTSuetWo7toN41SYAJUhh4mcgbx6kNE6ZUTIkuz+8eCkztXKiREktJFQPOL2DCxYfmsXbHc02a3dy1Hm3D6mkFsmbpZ7CzsFqQP40qR7OPcQ4dq7O8tKhRnrt0fWvtAe7OyU1K0LUtKSkhQAckkF20H5lDbeUnFKW1SOIeWXzgiBtqczVisgaZhbLGAoOrG4cFTqPkkUAi92ctXcWl6hJIHkqh92i3aJKO7AKilCaeIgEUZ21Ye5gXMl1QUBkEEZEdCAevtE+RLFRqvc2qSQtBG4hdvCxCYkpNFJq4FRsR6t5mJuyV497JQqjsAeo/vBC8U4VBYyevQ/nvHAclDxHdiZjPkELWkp1xoISknZWHFTapjS/2b2zvLKxLlKlIPEFFwQqpSAHwrTQCBd+3OmalwA+YO/XeLP7PbMqSqagqdBwKTQBiygoYUgN8FXMXLqPWxU3c9jFGGrPwT5svRTTE+wPyHvAXtPZU94hSqpPCU6HWvk8F7/OCdKmcyk9D+GOL9RilqZnYkPHL3EA1NceIMu+QlRUCaMGcZjJhoKtXPlBK6AiXaZUlNCpC1BLUIBqX0IYCu8ULBLBXqcSHDnm34IvSZYF6WQaiyTX6qX/6mD0YZ356ELGsFdrLvE2fNcBlYas+FQBZXufImD3ZWSUyJYWGUEseoJgfb7WkWqeg/CU4hyUl0q6UIhmkWfAEp2AH55x0MKEv/AHCC++5TtllZaFjQkNu/9/rvFi9bKFoUk5KBSaPQhsosWhBLUyI+cTTZbo8oe+GmIHxCruY1Y7IvEVMcRIlzAVAl0khzhDOXORpzjntDPKGQgh1JJCs/Snm/SG7tPZUykqJWlKpgISlSgCVEMCgZmu1YQ70tCZkiUT4hQhSsIrQggVLFIpzECELuGYSU+0VHv9m1px2Zv/5rKebEBQ9MTeUNa5eLEncP+e0KH7LbMRJnK0XMdNNkhz5k+0PEofqDmCIo9EEVKMZtRFe+b3/dpXeJluHAKvhS+p3AfT1hPvi+TMxy5ihKmLCghTg4XFXGWF6vTPzgh2nvaai0TpK27kKKXOFCMKgDVSipS1BKsgBC9IkFTI4ipNC3xJZ0LLDEqlM2oY06dStSbNlIbuHZnbsCctSpKwh2ZJCjiBLg5AbUeLk/9osl1JRJnFQBYsnCptaLxM9cnYwDldmlrJKyEBQDipLijhiCxDCpGQglZ7ls8pIdALarZh5UEUIrCKOri/ZEKnrWqWhTFRUKghJ1GNsLlIA34UlqQXT2exKKpi2BPhTU+ajr5GLtovdmCAVaDQeW46CO7BY51pNCUIGash7VPrGkrfzEe/IeJV/d5MogISAonqp/cvDBd10qWkKmFSX+FmPmTk/T0gldFzos7lBJUQMSi3swoIuK2ggDLMWjA5fkzE7J2WtC/hwBs1FvQCsHrD2LQP8AUmqVyQGHqXPsIbCI9KN4O5WBB1mueRLbDLT1Ic+pi9NFGbl5RJhIj7Dl7RkKRdc4+wliNW99IlSGrmOkRkNGiRa1bS/iIk9KsSwkkAVHIafbygVaJZIw1CiQQSVKLjMqJoBDNekgJnnLiy5nNvVUDTbJZdACjjBDtT+4jjNmyJkIq4rDRUQt2OtoxLQlQIBBFRkf8Q/4QtHUNGW9n193NAUarxMOT0+QjSbomuGMRZh7pUvxOLGihSdI5u+X3c7qD9/pFwpwrfQ5xDetulS5slKlAKmFkjU0Nemj70jdNgJNiOA4lztVJeUTtX0iCWrFLSTWg/PnBe0JxyfKAd3J/QH8pKfpCs+Mq5EBx5nlwXeUzVk1CZaEJffiUo+6PSB95WzBfViFayjL5VC1Q3WEcAPKM47fTVS7wRNc4ZaJc0hKMwl8Tr3IBAA5x09PhoCobcLJP2lr/dbwl2j4JsooUHAcJLFhmSApJ6mGuVes6caYUgjEkp1BqC5fSPv2kXV+82LGl8crjBSAVMAygMW4L/7RtCl+z69OI2ZdCBjlVBpXGimqTUeYg3RgLX+Ytjtb94evC5F9/KtKVqVNklwhSjgXwlLVohTKLEU0IyYDePa61zTMkuZBYpZCC6FN8U1bPtwpGb0hhtf7wFJxKUw1+E8qdNRHc2wybbVcsKMosku534TyIyIMDp89vXP8wSS3ANTOlTFLaaEqExY4yhAx4k0OKbMLJD6NvEVoAJOGmMFYwEKZSaKCVEM5caac4ZL77JLlqWB3cyXMIWMY8C2Y4kuHBBOVHGVY8s1whk97MK6hQwhKQlv4WYAVqK9Y6NWJE7bTR7l7sB2ks0mz91MmcYWokB15mnEAznaGydfMtSXTjfR0lP8A5VhRlqlSAwCU0phFeba+jRWmXvqlJH9XzbPzLR61UUZv4p6pRCFusCJk0zpgxzKByBQctdHiNVulpdKW3IT8ycvMwJmzFKBdZ5OKdABT5xxKqoBgp/CCPkBmc6sPOAOX4idjObMtTrxmK8DAHapPnkPIGIZFmVMUB4ph24iNN6DnQcoNXb2aWsAzjgBzSGc9dPX0hosdlTJThlhg78yeZMYAW7leLSeTBF09nky0/qBKiWLVI8zTE9NNNYNqUGo3IZN0j5VfXyjlaHrlDVUCXKoXgTxIL+zadY6VHIJj5R1g4UAsfL3jvDRtY9Tqax0kRsXcjCWAesdUFco6KX5R6JcbU25EvOhp84jtGmjUi6mXtEdolcJ6PHqisw3IRFXtEjUAF0mh1Kat7iA6pYE4KATiwlfhdRIBHiNBX1hjvRJCHGaSCPzUOx8oX7ctKJawSGogBSmBBYudXwpGXOJso4I++ZzMDeJRscnDPBfxFKmNVOxBJOuoJ5RodhmMxjNpBCpkggeFWaUkIYl81F6NtV40ewl0ga/n3PpEOrxbiKl+L6w6pOIPCnfnZ4fvci0I8RWkLrmAR6EfJ4arJMGFjmIG22/JJnIkhYVMclk1ZtyKDPKB0+ErKTQEYrvVwKT5/f6QPsko4Zo2WD6g/aO7rncSgdU/Y/SJ7IWVMJ8Jw+of7w3Pg3N/BngQRLljDJSP5Yzr9qawmfZ1koAwKDrWQAyjkgZqZbPpSH9M0Ap2rCh21sC7TOlGVMSgISvEphi4imiVEFvDVgYdiQgD6ReZ1C8mM/Yy0ifYkhQ+HAQRmwbXcN6xk9vumdZrUZchJMyRMC5WFASnDoksa0ooltYeLhUuyyu7RMJ3URXU6k75xBbL4SHxKKlagVMP2DzIsmrUqAvcZZ9+S0h8JfNjRvvXbnAm23wS6goSwanCAH6kHTcktCpab2K8k4WOtT5kUHR4qqS5xKqf5j8hkPIGA9RV/SIo5cj9wzPvsfCCXpSifsM9jA6da5iyRxB38ND65v0HnvXSrYO9CXPoBmR5joY7RLUoYUgn+UDPmw57ws5SZ5UqchOhIB/lcv14q+ZjpLsTQe/plXy9YJ2a51q8Rw8mc+j/AFgxYbpQhiEuRqqp9/pA0TKU05PcCXddC5xfJJzUrbkMzDhdd0S5Phqp/Ec/LaJJSWPWv55RYekPRAO5WmJVnaaR4/lHilNHjjZobGz5/KPF6iOVOX6x6DTONnp4lW5jwka+kcqanXziNQJzpzj09P/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3" name="2 Rectángulo"/>
          <p:cNvSpPr/>
          <p:nvPr/>
        </p:nvSpPr>
        <p:spPr>
          <a:xfrm>
            <a:off x="2987823" y="5706763"/>
            <a:ext cx="3240359" cy="584775"/>
          </a:xfrm>
          <a:prstGeom prst="rect">
            <a:avLst/>
          </a:prstGeom>
        </p:spPr>
        <p:txBody>
          <a:bodyPr wrap="square">
            <a:spAutoFit/>
          </a:bodyPr>
          <a:lstStyle/>
          <a:p>
            <a:pPr algn="ctr"/>
            <a:r>
              <a:rPr lang="es-CO" sz="3200" b="1" i="1" dirty="0"/>
              <a:t>Omega 3,6,9.</a:t>
            </a:r>
          </a:p>
        </p:txBody>
      </p:sp>
      <p:pic>
        <p:nvPicPr>
          <p:cNvPr id="1026" name="Picture 2" descr="http://www.ellatinoamericano.net/img/omega-3-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2204864"/>
            <a:ext cx="4392487"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4735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www.ellatinoamericano.net/img/omega-3-6-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700808"/>
            <a:ext cx="2808312" cy="3168351"/>
          </a:xfrm>
          <a:prstGeom prst="rect">
            <a:avLst/>
          </a:prstGeom>
          <a:noFill/>
          <a:extLst>
            <a:ext uri="{909E8E84-426E-40DD-AFC4-6F175D3DCCD1}">
              <a14:hiddenFill xmlns:a14="http://schemas.microsoft.com/office/drawing/2010/main">
                <a:solidFill>
                  <a:srgbClr val="FFFFFF"/>
                </a:solidFill>
              </a14:hiddenFill>
            </a:ext>
          </a:extLst>
        </p:spPr>
      </p:pic>
      <p:sp>
        <p:nvSpPr>
          <p:cNvPr id="7" name="6 Marcador de contenido"/>
          <p:cNvSpPr>
            <a:spLocks noGrp="1"/>
          </p:cNvSpPr>
          <p:nvPr>
            <p:ph idx="1"/>
          </p:nvPr>
        </p:nvSpPr>
        <p:spPr>
          <a:xfrm>
            <a:off x="251520" y="1700809"/>
            <a:ext cx="5616624" cy="4872736"/>
          </a:xfrm>
        </p:spPr>
        <p:txBody>
          <a:bodyPr>
            <a:noAutofit/>
          </a:bodyPr>
          <a:lstStyle/>
          <a:p>
            <a:r>
              <a:rPr lang="es-CO" sz="2400" dirty="0"/>
              <a:t>Debido a que muchos de los medicamentos modernos, si bien tratan o curan las enfermedades, producen efectos secundarios que afectan los órganos vitales, por esa razón muchísimas personas están optando por recurrir al uso de productos naturales que fueron usados por la humanidad hace cientos de años, para curarse o aliviar sus problemas de salud, permitiendo la continuidad de la especie humana</a:t>
            </a:r>
            <a:r>
              <a:rPr lang="es-CO" sz="2400" dirty="0" smtClean="0"/>
              <a:t>.</a:t>
            </a:r>
            <a:endParaRPr lang="es-CO" sz="2400" dirty="0"/>
          </a:p>
        </p:txBody>
      </p:sp>
      <p:sp>
        <p:nvSpPr>
          <p:cNvPr id="9" name="8 Rectángulo"/>
          <p:cNvSpPr/>
          <p:nvPr/>
        </p:nvSpPr>
        <p:spPr>
          <a:xfrm>
            <a:off x="539552" y="260648"/>
            <a:ext cx="8208912" cy="1077218"/>
          </a:xfrm>
          <a:prstGeom prst="rect">
            <a:avLst/>
          </a:prstGeom>
        </p:spPr>
        <p:txBody>
          <a:bodyPr wrap="square">
            <a:spAutoFit/>
          </a:bodyPr>
          <a:lstStyle/>
          <a:p>
            <a:r>
              <a:rPr lang="es-CO" sz="3200" b="1" dirty="0"/>
              <a:t>VIDA LARGA Y SANA CON </a:t>
            </a:r>
            <a:r>
              <a:rPr lang="es-CO" sz="3200" b="1" dirty="0" smtClean="0"/>
              <a:t>UNA ALIMENTACIÓN  NATURAL </a:t>
            </a:r>
            <a:endParaRPr lang="es-CO" sz="3200" dirty="0"/>
          </a:p>
        </p:txBody>
      </p:sp>
      <p:sp>
        <p:nvSpPr>
          <p:cNvPr id="10" name="9 Rectángulo"/>
          <p:cNvSpPr/>
          <p:nvPr/>
        </p:nvSpPr>
        <p:spPr>
          <a:xfrm>
            <a:off x="5822179" y="5085184"/>
            <a:ext cx="3044258" cy="1631216"/>
          </a:xfrm>
          <a:prstGeom prst="rect">
            <a:avLst/>
          </a:prstGeom>
        </p:spPr>
        <p:txBody>
          <a:bodyPr wrap="square">
            <a:spAutoFit/>
          </a:bodyPr>
          <a:lstStyle/>
          <a:p>
            <a:pPr algn="ctr"/>
            <a:r>
              <a:rPr lang="es-CO" sz="2000" b="1" dirty="0">
                <a:solidFill>
                  <a:srgbClr val="FF0000"/>
                </a:solidFill>
              </a:rPr>
              <a:t>A partir de esta edición vamos a ir difundiendo las propiedades y beneficios de algunos de los más conocidos.</a:t>
            </a:r>
          </a:p>
        </p:txBody>
      </p:sp>
    </p:spTree>
    <p:extLst>
      <p:ext uri="{BB962C8B-B14F-4D97-AF65-F5344CB8AC3E}">
        <p14:creationId xmlns:p14="http://schemas.microsoft.com/office/powerpoint/2010/main" val="6570055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heel(1)">
                                      <p:cBhvr>
                                        <p:cTn id="1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1224136"/>
          </a:xfrm>
        </p:spPr>
        <p:txBody>
          <a:bodyPr>
            <a:normAutofit fontScale="92500" lnSpcReduction="20000"/>
          </a:bodyPr>
          <a:lstStyle/>
          <a:p>
            <a:pPr marL="0" indent="0" algn="ctr">
              <a:buNone/>
            </a:pPr>
            <a:r>
              <a:rPr lang="es-CO" dirty="0"/>
              <a:t>El Omega 3 es un producto natural que al igual que el Omega 6 y 9 hacen parte de los </a:t>
            </a:r>
            <a:r>
              <a:rPr lang="es-CO" dirty="0" smtClean="0"/>
              <a:t>Ácidos </a:t>
            </a:r>
            <a:r>
              <a:rPr lang="es-CO" dirty="0"/>
              <a:t>Grasos Esenciales</a:t>
            </a:r>
            <a:r>
              <a:rPr lang="es-CO" dirty="0" smtClean="0"/>
              <a:t>.</a:t>
            </a:r>
          </a:p>
        </p:txBody>
      </p:sp>
      <p:sp>
        <p:nvSpPr>
          <p:cNvPr id="4" name="3 Rectángulo"/>
          <p:cNvSpPr/>
          <p:nvPr/>
        </p:nvSpPr>
        <p:spPr>
          <a:xfrm>
            <a:off x="539552" y="1844824"/>
            <a:ext cx="4572000" cy="3046988"/>
          </a:xfrm>
          <a:prstGeom prst="rect">
            <a:avLst/>
          </a:prstGeom>
        </p:spPr>
        <p:txBody>
          <a:bodyPr>
            <a:spAutoFit/>
          </a:bodyPr>
          <a:lstStyle/>
          <a:p>
            <a:pPr algn="ctr"/>
            <a:r>
              <a:rPr lang="es-CO" sz="2400" dirty="0"/>
              <a:t>Se encuentra en los aceites de linaza, canola, soya  y en las grasas de ciertos peces como las sardinas, el salmón y el bacalao </a:t>
            </a:r>
            <a:r>
              <a:rPr lang="es-CO" sz="2400" dirty="0">
                <a:latin typeface="Agency FB" pitchFamily="34" charset="0"/>
              </a:rPr>
              <a:t>(tres peses considerados por Dios como limpios porque tiene aletas y escapas, por tanto aptos para el consumo humano</a:t>
            </a:r>
            <a:r>
              <a:rPr lang="es-CO" sz="2400" dirty="0" smtClean="0">
                <a:latin typeface="Agency FB" pitchFamily="34" charset="0"/>
              </a:rPr>
              <a:t>)</a:t>
            </a:r>
            <a:r>
              <a:rPr lang="es-CO" sz="2400" dirty="0" smtClean="0"/>
              <a:t>. </a:t>
            </a:r>
            <a:r>
              <a:rPr lang="es-CO" sz="2400" dirty="0" smtClean="0">
                <a:solidFill>
                  <a:srgbClr val="FF0000"/>
                </a:solidFill>
              </a:rPr>
              <a:t>Lea Lev.11:1, 9.</a:t>
            </a:r>
            <a:r>
              <a:rPr lang="es-CO" sz="2400" dirty="0">
                <a:solidFill>
                  <a:srgbClr val="FF0000"/>
                </a:solidFill>
              </a:rPr>
              <a:t/>
            </a:r>
            <a:br>
              <a:rPr lang="es-CO" sz="2400" dirty="0">
                <a:solidFill>
                  <a:srgbClr val="FF0000"/>
                </a:solidFill>
              </a:rPr>
            </a:br>
            <a:endParaRPr lang="es-CO" sz="2400" dirty="0">
              <a:solidFill>
                <a:srgbClr val="FF0000"/>
              </a:solidFill>
            </a:endParaRPr>
          </a:p>
        </p:txBody>
      </p:sp>
      <p:sp>
        <p:nvSpPr>
          <p:cNvPr id="5" name="4 Rectángulo"/>
          <p:cNvSpPr/>
          <p:nvPr/>
        </p:nvSpPr>
        <p:spPr>
          <a:xfrm>
            <a:off x="1166434" y="5402833"/>
            <a:ext cx="6069861" cy="1015663"/>
          </a:xfrm>
          <a:prstGeom prst="rect">
            <a:avLst/>
          </a:prstGeom>
        </p:spPr>
        <p:txBody>
          <a:bodyPr wrap="square">
            <a:spAutoFit/>
          </a:bodyPr>
          <a:lstStyle/>
          <a:p>
            <a:pPr algn="ctr"/>
            <a:r>
              <a:rPr lang="es-CO" sz="2000" b="1" i="1" dirty="0">
                <a:solidFill>
                  <a:srgbClr val="FF0000"/>
                </a:solidFill>
              </a:rPr>
              <a:t>Estos Ácidos Grasos son formas de grasas poliinsaturadas, que el cuerpo  </a:t>
            </a:r>
            <a:r>
              <a:rPr lang="es-CO" sz="2000" b="1" i="1" dirty="0" smtClean="0">
                <a:solidFill>
                  <a:srgbClr val="FF0000"/>
                </a:solidFill>
              </a:rPr>
              <a:t>humano no </a:t>
            </a:r>
            <a:r>
              <a:rPr lang="es-CO" sz="2000" b="1" i="1" dirty="0">
                <a:solidFill>
                  <a:srgbClr val="FF0000"/>
                </a:solidFill>
              </a:rPr>
              <a:t>los produce pero que los obtiene al ingerir estos </a:t>
            </a:r>
            <a:r>
              <a:rPr lang="es-CO" sz="2000" b="1" i="1" dirty="0" smtClean="0">
                <a:solidFill>
                  <a:srgbClr val="FF0000"/>
                </a:solidFill>
              </a:rPr>
              <a:t>alimentos</a:t>
            </a:r>
            <a:endParaRPr lang="es-CO" sz="2000" b="1" i="1" dirty="0">
              <a:solidFill>
                <a:srgbClr val="FF0000"/>
              </a:solidFill>
            </a:endParaRPr>
          </a:p>
        </p:txBody>
      </p:sp>
      <p:pic>
        <p:nvPicPr>
          <p:cNvPr id="4098" name="Picture 2" descr="http://www.gastrosoler.com/bacala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700808"/>
            <a:ext cx="3370708" cy="138189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elgranzoo.es/wp-content/uploads/2012/12/Chinook_Salm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7983" y="3374834"/>
            <a:ext cx="1720416" cy="124941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como-limpiar.com/wp-content/uploads/2011/08/sardina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6296" y="3374834"/>
            <a:ext cx="1907704" cy="1249414"/>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7329493" y="1660158"/>
            <a:ext cx="1346963" cy="369332"/>
          </a:xfrm>
          <a:prstGeom prst="rect">
            <a:avLst/>
          </a:prstGeom>
        </p:spPr>
        <p:txBody>
          <a:bodyPr wrap="square">
            <a:spAutoFit/>
          </a:bodyPr>
          <a:lstStyle/>
          <a:p>
            <a:r>
              <a:rPr lang="es-CO" dirty="0"/>
              <a:t>Bacalao</a:t>
            </a:r>
          </a:p>
        </p:txBody>
      </p:sp>
      <p:sp>
        <p:nvSpPr>
          <p:cNvPr id="7" name="6 Rectángulo"/>
          <p:cNvSpPr/>
          <p:nvPr/>
        </p:nvSpPr>
        <p:spPr>
          <a:xfrm>
            <a:off x="6320789" y="3005502"/>
            <a:ext cx="1831014" cy="369332"/>
          </a:xfrm>
          <a:prstGeom prst="rect">
            <a:avLst/>
          </a:prstGeom>
        </p:spPr>
        <p:txBody>
          <a:bodyPr wrap="none">
            <a:spAutoFit/>
          </a:bodyPr>
          <a:lstStyle/>
          <a:p>
            <a:r>
              <a:rPr lang="es-CO" dirty="0" smtClean="0"/>
              <a:t>Salmón   </a:t>
            </a:r>
            <a:r>
              <a:rPr lang="es-CO" dirty="0"/>
              <a:t>Sardinas</a:t>
            </a:r>
          </a:p>
        </p:txBody>
      </p:sp>
    </p:spTree>
    <p:extLst>
      <p:ext uri="{BB962C8B-B14F-4D97-AF65-F5344CB8AC3E}">
        <p14:creationId xmlns:p14="http://schemas.microsoft.com/office/powerpoint/2010/main" val="12506283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p:cTn id="13" dur="1000" fill="hold"/>
                                        <p:tgtEl>
                                          <p:spTgt spid="4098"/>
                                        </p:tgtEl>
                                        <p:attrNameLst>
                                          <p:attrName>ppt_w</p:attrName>
                                        </p:attrNameLst>
                                      </p:cBhvr>
                                      <p:tavLst>
                                        <p:tav tm="0">
                                          <p:val>
                                            <p:fltVal val="0"/>
                                          </p:val>
                                        </p:tav>
                                        <p:tav tm="100000">
                                          <p:val>
                                            <p:strVal val="#ppt_w"/>
                                          </p:val>
                                        </p:tav>
                                      </p:tavLst>
                                    </p:anim>
                                    <p:anim calcmode="lin" valueType="num">
                                      <p:cBhvr>
                                        <p:cTn id="14" dur="1000" fill="hold"/>
                                        <p:tgtEl>
                                          <p:spTgt spid="4098"/>
                                        </p:tgtEl>
                                        <p:attrNameLst>
                                          <p:attrName>ppt_h</p:attrName>
                                        </p:attrNameLst>
                                      </p:cBhvr>
                                      <p:tavLst>
                                        <p:tav tm="0">
                                          <p:val>
                                            <p:fltVal val="0"/>
                                          </p:val>
                                        </p:tav>
                                        <p:tav tm="100000">
                                          <p:val>
                                            <p:strVal val="#ppt_h"/>
                                          </p:val>
                                        </p:tav>
                                      </p:tavLst>
                                    </p:anim>
                                    <p:anim calcmode="lin" valueType="num">
                                      <p:cBhvr>
                                        <p:cTn id="15" dur="1000" fill="hold"/>
                                        <p:tgtEl>
                                          <p:spTgt spid="4098"/>
                                        </p:tgtEl>
                                        <p:attrNameLst>
                                          <p:attrName>style.rotation</p:attrName>
                                        </p:attrNameLst>
                                      </p:cBhvr>
                                      <p:tavLst>
                                        <p:tav tm="0">
                                          <p:val>
                                            <p:fltVal val="90"/>
                                          </p:val>
                                        </p:tav>
                                        <p:tav tm="100000">
                                          <p:val>
                                            <p:fltVal val="0"/>
                                          </p:val>
                                        </p:tav>
                                      </p:tavLst>
                                    </p:anim>
                                    <p:animEffect transition="in" filter="fade">
                                      <p:cBhvr>
                                        <p:cTn id="16" dur="1000"/>
                                        <p:tgtEl>
                                          <p:spTgt spid="4098"/>
                                        </p:tgtEl>
                                      </p:cBhvr>
                                    </p:animEffect>
                                  </p:childTnLst>
                                </p:cTn>
                              </p:par>
                              <p:par>
                                <p:cTn id="17" presetID="31" presetClass="entr" presetSubtype="0" fill="hold" nodeType="withEffect">
                                  <p:stCondLst>
                                    <p:cond delay="0"/>
                                  </p:stCondLst>
                                  <p:childTnLst>
                                    <p:set>
                                      <p:cBhvr>
                                        <p:cTn id="18" dur="1" fill="hold">
                                          <p:stCondLst>
                                            <p:cond delay="0"/>
                                          </p:stCondLst>
                                        </p:cTn>
                                        <p:tgtEl>
                                          <p:spTgt spid="4100"/>
                                        </p:tgtEl>
                                        <p:attrNameLst>
                                          <p:attrName>style.visibility</p:attrName>
                                        </p:attrNameLst>
                                      </p:cBhvr>
                                      <p:to>
                                        <p:strVal val="visible"/>
                                      </p:to>
                                    </p:set>
                                    <p:anim calcmode="lin" valueType="num">
                                      <p:cBhvr>
                                        <p:cTn id="19" dur="1000" fill="hold"/>
                                        <p:tgtEl>
                                          <p:spTgt spid="4100"/>
                                        </p:tgtEl>
                                        <p:attrNameLst>
                                          <p:attrName>ppt_w</p:attrName>
                                        </p:attrNameLst>
                                      </p:cBhvr>
                                      <p:tavLst>
                                        <p:tav tm="0">
                                          <p:val>
                                            <p:fltVal val="0"/>
                                          </p:val>
                                        </p:tav>
                                        <p:tav tm="100000">
                                          <p:val>
                                            <p:strVal val="#ppt_w"/>
                                          </p:val>
                                        </p:tav>
                                      </p:tavLst>
                                    </p:anim>
                                    <p:anim calcmode="lin" valueType="num">
                                      <p:cBhvr>
                                        <p:cTn id="20" dur="1000" fill="hold"/>
                                        <p:tgtEl>
                                          <p:spTgt spid="4100"/>
                                        </p:tgtEl>
                                        <p:attrNameLst>
                                          <p:attrName>ppt_h</p:attrName>
                                        </p:attrNameLst>
                                      </p:cBhvr>
                                      <p:tavLst>
                                        <p:tav tm="0">
                                          <p:val>
                                            <p:fltVal val="0"/>
                                          </p:val>
                                        </p:tav>
                                        <p:tav tm="100000">
                                          <p:val>
                                            <p:strVal val="#ppt_h"/>
                                          </p:val>
                                        </p:tav>
                                      </p:tavLst>
                                    </p:anim>
                                    <p:anim calcmode="lin" valueType="num">
                                      <p:cBhvr>
                                        <p:cTn id="21" dur="1000" fill="hold"/>
                                        <p:tgtEl>
                                          <p:spTgt spid="4100"/>
                                        </p:tgtEl>
                                        <p:attrNameLst>
                                          <p:attrName>style.rotation</p:attrName>
                                        </p:attrNameLst>
                                      </p:cBhvr>
                                      <p:tavLst>
                                        <p:tav tm="0">
                                          <p:val>
                                            <p:fltVal val="90"/>
                                          </p:val>
                                        </p:tav>
                                        <p:tav tm="100000">
                                          <p:val>
                                            <p:fltVal val="0"/>
                                          </p:val>
                                        </p:tav>
                                      </p:tavLst>
                                    </p:anim>
                                    <p:animEffect transition="in" filter="fade">
                                      <p:cBhvr>
                                        <p:cTn id="22" dur="1000"/>
                                        <p:tgtEl>
                                          <p:spTgt spid="4100"/>
                                        </p:tgtEl>
                                      </p:cBhvr>
                                    </p:animEffect>
                                  </p:childTnLst>
                                </p:cTn>
                              </p:par>
                              <p:par>
                                <p:cTn id="23" presetID="31" presetClass="entr" presetSubtype="0" fill="hold" nodeType="withEffect">
                                  <p:stCondLst>
                                    <p:cond delay="0"/>
                                  </p:stCondLst>
                                  <p:childTnLst>
                                    <p:set>
                                      <p:cBhvr>
                                        <p:cTn id="24" dur="1" fill="hold">
                                          <p:stCondLst>
                                            <p:cond delay="0"/>
                                          </p:stCondLst>
                                        </p:cTn>
                                        <p:tgtEl>
                                          <p:spTgt spid="4102"/>
                                        </p:tgtEl>
                                        <p:attrNameLst>
                                          <p:attrName>style.visibility</p:attrName>
                                        </p:attrNameLst>
                                      </p:cBhvr>
                                      <p:to>
                                        <p:strVal val="visible"/>
                                      </p:to>
                                    </p:set>
                                    <p:anim calcmode="lin" valueType="num">
                                      <p:cBhvr>
                                        <p:cTn id="25" dur="1000" fill="hold"/>
                                        <p:tgtEl>
                                          <p:spTgt spid="4102"/>
                                        </p:tgtEl>
                                        <p:attrNameLst>
                                          <p:attrName>ppt_w</p:attrName>
                                        </p:attrNameLst>
                                      </p:cBhvr>
                                      <p:tavLst>
                                        <p:tav tm="0">
                                          <p:val>
                                            <p:fltVal val="0"/>
                                          </p:val>
                                        </p:tav>
                                        <p:tav tm="100000">
                                          <p:val>
                                            <p:strVal val="#ppt_w"/>
                                          </p:val>
                                        </p:tav>
                                      </p:tavLst>
                                    </p:anim>
                                    <p:anim calcmode="lin" valueType="num">
                                      <p:cBhvr>
                                        <p:cTn id="26" dur="1000" fill="hold"/>
                                        <p:tgtEl>
                                          <p:spTgt spid="4102"/>
                                        </p:tgtEl>
                                        <p:attrNameLst>
                                          <p:attrName>ppt_h</p:attrName>
                                        </p:attrNameLst>
                                      </p:cBhvr>
                                      <p:tavLst>
                                        <p:tav tm="0">
                                          <p:val>
                                            <p:fltVal val="0"/>
                                          </p:val>
                                        </p:tav>
                                        <p:tav tm="100000">
                                          <p:val>
                                            <p:strVal val="#ppt_h"/>
                                          </p:val>
                                        </p:tav>
                                      </p:tavLst>
                                    </p:anim>
                                    <p:anim calcmode="lin" valueType="num">
                                      <p:cBhvr>
                                        <p:cTn id="27" dur="1000" fill="hold"/>
                                        <p:tgtEl>
                                          <p:spTgt spid="4102"/>
                                        </p:tgtEl>
                                        <p:attrNameLst>
                                          <p:attrName>style.rotation</p:attrName>
                                        </p:attrNameLst>
                                      </p:cBhvr>
                                      <p:tavLst>
                                        <p:tav tm="0">
                                          <p:val>
                                            <p:fltVal val="90"/>
                                          </p:val>
                                        </p:tav>
                                        <p:tav tm="100000">
                                          <p:val>
                                            <p:fltVal val="0"/>
                                          </p:val>
                                        </p:tav>
                                      </p:tavLst>
                                    </p:anim>
                                    <p:animEffect transition="in" filter="fade">
                                      <p:cBhvr>
                                        <p:cTn id="28" dur="1000"/>
                                        <p:tgtEl>
                                          <p:spTgt spid="4102"/>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style.rotation</p:attrName>
                                        </p:attrNameLst>
                                      </p:cBhvr>
                                      <p:tavLst>
                                        <p:tav tm="0">
                                          <p:val>
                                            <p:fltVal val="90"/>
                                          </p:val>
                                        </p:tav>
                                        <p:tav tm="100000">
                                          <p:val>
                                            <p:fltVal val="0"/>
                                          </p:val>
                                        </p:tav>
                                      </p:tavLst>
                                    </p:anim>
                                    <p:animEffect transition="in" filter="fade">
                                      <p:cBhvr>
                                        <p:cTn id="40" dur="10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circle(in)">
                                      <p:cBhvr>
                                        <p:cTn id="4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8229600" cy="1656184"/>
          </a:xfrm>
        </p:spPr>
        <p:txBody>
          <a:bodyPr>
            <a:normAutofit fontScale="77500" lnSpcReduction="20000"/>
          </a:bodyPr>
          <a:lstStyle/>
          <a:p>
            <a:pPr marL="0" indent="0" algn="ctr">
              <a:buNone/>
            </a:pPr>
            <a:r>
              <a:rPr lang="es-CO" sz="4800" b="1" dirty="0" smtClean="0"/>
              <a:t>Antes de continuar con el Omega,</a:t>
            </a:r>
          </a:p>
          <a:p>
            <a:pPr marL="0" indent="0" algn="ctr">
              <a:buNone/>
            </a:pPr>
            <a:r>
              <a:rPr lang="es-CO" sz="4800" b="1" dirty="0" smtClean="0"/>
              <a:t> he aquí algo interesante sobre estos tres peses: </a:t>
            </a:r>
          </a:p>
        </p:txBody>
      </p:sp>
      <p:sp>
        <p:nvSpPr>
          <p:cNvPr id="4" name="3 Rectángulo"/>
          <p:cNvSpPr/>
          <p:nvPr/>
        </p:nvSpPr>
        <p:spPr>
          <a:xfrm>
            <a:off x="1475656" y="1988840"/>
            <a:ext cx="5760640" cy="4832092"/>
          </a:xfrm>
          <a:prstGeom prst="rect">
            <a:avLst/>
          </a:prstGeom>
        </p:spPr>
        <p:txBody>
          <a:bodyPr wrap="square">
            <a:spAutoFit/>
          </a:bodyPr>
          <a:lstStyle/>
          <a:p>
            <a:pPr algn="ctr"/>
            <a:r>
              <a:rPr lang="es-CO" sz="2800" b="1" dirty="0">
                <a:solidFill>
                  <a:srgbClr val="FF0000"/>
                </a:solidFill>
              </a:rPr>
              <a:t>Es evidente que El dador de la Ley referente a los alimentos, sabía algo que ha tomado años a los científicos a descubrir. </a:t>
            </a:r>
            <a:r>
              <a:rPr lang="es-CO" sz="2800" b="1" u="sng" dirty="0">
                <a:solidFill>
                  <a:srgbClr val="FF0000"/>
                </a:solidFill>
                <a:latin typeface="Agency FB" pitchFamily="34" charset="0"/>
              </a:rPr>
              <a:t>Ahora sabemos que los peces con escamas y aletas están equipadas con un sistema digestivo que impide la absorción de venenos y toxinas en su carne de las aguas en las que viven</a:t>
            </a:r>
            <a:r>
              <a:rPr lang="es-CO" sz="2800" b="1" dirty="0">
                <a:solidFill>
                  <a:srgbClr val="FF0000"/>
                </a:solidFill>
                <a:latin typeface="Agency FB" pitchFamily="34" charset="0"/>
              </a:rPr>
              <a:t>. </a:t>
            </a:r>
            <a:r>
              <a:rPr lang="es-CO" sz="2800" b="1" dirty="0" smtClean="0">
                <a:solidFill>
                  <a:srgbClr val="FF0000"/>
                </a:solidFill>
                <a:latin typeface="Agency FB" pitchFamily="34" charset="0"/>
              </a:rPr>
              <a:t>La </a:t>
            </a:r>
            <a:r>
              <a:rPr lang="es-CO" sz="2800" b="1" dirty="0" smtClean="0">
                <a:solidFill>
                  <a:srgbClr val="FF0000"/>
                </a:solidFill>
              </a:rPr>
              <a:t>Platija</a:t>
            </a:r>
            <a:r>
              <a:rPr lang="es-CO" sz="2800" b="1" dirty="0">
                <a:solidFill>
                  <a:srgbClr val="FF0000"/>
                </a:solidFill>
              </a:rPr>
              <a:t>, </a:t>
            </a:r>
            <a:r>
              <a:rPr lang="es-CO" sz="2800" b="1" dirty="0" smtClean="0">
                <a:solidFill>
                  <a:srgbClr val="FF0000"/>
                </a:solidFill>
              </a:rPr>
              <a:t>el bacalao</a:t>
            </a:r>
            <a:r>
              <a:rPr lang="es-CO" sz="2800" b="1" dirty="0">
                <a:solidFill>
                  <a:srgbClr val="FF0000"/>
                </a:solidFill>
              </a:rPr>
              <a:t>, </a:t>
            </a:r>
            <a:r>
              <a:rPr lang="es-CO" sz="2800" b="1" dirty="0" smtClean="0">
                <a:solidFill>
                  <a:srgbClr val="FF0000"/>
                </a:solidFill>
              </a:rPr>
              <a:t>el eglefino</a:t>
            </a:r>
            <a:r>
              <a:rPr lang="es-CO" sz="2800" b="1" dirty="0">
                <a:solidFill>
                  <a:srgbClr val="FF0000"/>
                </a:solidFill>
              </a:rPr>
              <a:t>, y el salmón son algunos ejemplos de los peces con escamas y aletas, así mismo que el bocachico.</a:t>
            </a:r>
          </a:p>
        </p:txBody>
      </p:sp>
    </p:spTree>
    <p:extLst>
      <p:ext uri="{BB962C8B-B14F-4D97-AF65-F5344CB8AC3E}">
        <p14:creationId xmlns:p14="http://schemas.microsoft.com/office/powerpoint/2010/main" val="26057060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332657"/>
            <a:ext cx="4608512" cy="3384376"/>
          </a:xfrm>
        </p:spPr>
        <p:txBody>
          <a:bodyPr>
            <a:normAutofit fontScale="92500" lnSpcReduction="20000"/>
          </a:bodyPr>
          <a:lstStyle/>
          <a:p>
            <a:pPr marL="0" indent="0" algn="ctr">
              <a:buNone/>
            </a:pPr>
            <a:r>
              <a:rPr lang="es-CO" dirty="0"/>
              <a:t>El Bagre tiene aletas, pero no tienen escamas. Estos </a:t>
            </a:r>
            <a:r>
              <a:rPr lang="es-CO" dirty="0" smtClean="0"/>
              <a:t>carroñeros </a:t>
            </a:r>
            <a:r>
              <a:rPr lang="es-CO" dirty="0"/>
              <a:t>son los principales alimentadores de las profundidades y su sistema digestivo esta diseñado para absorber las toxinas del agua en que viven</a:t>
            </a:r>
            <a:r>
              <a:rPr lang="es-CO" dirty="0" smtClean="0"/>
              <a:t>. </a:t>
            </a:r>
            <a:endParaRPr lang="es-CO" dirty="0"/>
          </a:p>
        </p:txBody>
      </p:sp>
      <p:pic>
        <p:nvPicPr>
          <p:cNvPr id="1026" name="Picture 2" descr="http://pescadordeportivo.files.wordpress.com/2011/10/pesca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60648"/>
            <a:ext cx="4355977" cy="331236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95936" y="4221088"/>
            <a:ext cx="4572000" cy="1384995"/>
          </a:xfrm>
          <a:prstGeom prst="rect">
            <a:avLst/>
          </a:prstGeom>
        </p:spPr>
        <p:txBody>
          <a:bodyPr>
            <a:spAutoFit/>
          </a:bodyPr>
          <a:lstStyle/>
          <a:p>
            <a:pPr algn="ctr"/>
            <a:r>
              <a:rPr lang="es-CO" sz="2800" dirty="0"/>
              <a:t>Y cada vez que usted ingiere bagre, esta comiendo esas toxinas. </a:t>
            </a:r>
          </a:p>
        </p:txBody>
      </p:sp>
      <p:sp>
        <p:nvSpPr>
          <p:cNvPr id="5" name="AutoShape 4" descr="https://encrypted-tbn3.gstatic.com/images?q=tbn:ANd9GcRqlYcWXMzwbNgVoAtiy8uz-f0y7rHsk_UMwRYuD3MIKEJ_rU9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2" name="Picture 8" descr="http://www.deturismoporantioquia.com/regiones/oriente/guatape/restaurantes/mi%20casita%20web/imagenes/platos/BAGRE_FRI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3531457"/>
            <a:ext cx="3471937" cy="3305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1944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1032"/>
                                        </p:tgtEl>
                                        <p:attrNameLst>
                                          <p:attrName>style.visibility</p:attrName>
                                        </p:attrNameLst>
                                      </p:cBhvr>
                                      <p:to>
                                        <p:strVal val="visible"/>
                                      </p:to>
                                    </p:set>
                                    <p:anim calcmode="lin" valueType="num">
                                      <p:cBhvr>
                                        <p:cTn id="13" dur="1000" fill="hold"/>
                                        <p:tgtEl>
                                          <p:spTgt spid="1032"/>
                                        </p:tgtEl>
                                        <p:attrNameLst>
                                          <p:attrName>ppt_w</p:attrName>
                                        </p:attrNameLst>
                                      </p:cBhvr>
                                      <p:tavLst>
                                        <p:tav tm="0">
                                          <p:val>
                                            <p:fltVal val="0"/>
                                          </p:val>
                                        </p:tav>
                                        <p:tav tm="100000">
                                          <p:val>
                                            <p:strVal val="#ppt_w"/>
                                          </p:val>
                                        </p:tav>
                                      </p:tavLst>
                                    </p:anim>
                                    <p:anim calcmode="lin" valueType="num">
                                      <p:cBhvr>
                                        <p:cTn id="14" dur="1000" fill="hold"/>
                                        <p:tgtEl>
                                          <p:spTgt spid="1032"/>
                                        </p:tgtEl>
                                        <p:attrNameLst>
                                          <p:attrName>ppt_h</p:attrName>
                                        </p:attrNameLst>
                                      </p:cBhvr>
                                      <p:tavLst>
                                        <p:tav tm="0">
                                          <p:val>
                                            <p:fltVal val="0"/>
                                          </p:val>
                                        </p:tav>
                                        <p:tav tm="100000">
                                          <p:val>
                                            <p:strVal val="#ppt_h"/>
                                          </p:val>
                                        </p:tav>
                                      </p:tavLst>
                                    </p:anim>
                                    <p:anim calcmode="lin" valueType="num">
                                      <p:cBhvr>
                                        <p:cTn id="15" dur="1000" fill="hold"/>
                                        <p:tgtEl>
                                          <p:spTgt spid="1032"/>
                                        </p:tgtEl>
                                        <p:attrNameLst>
                                          <p:attrName>style.rotation</p:attrName>
                                        </p:attrNameLst>
                                      </p:cBhvr>
                                      <p:tavLst>
                                        <p:tav tm="0">
                                          <p:val>
                                            <p:fltVal val="90"/>
                                          </p:val>
                                        </p:tav>
                                        <p:tav tm="100000">
                                          <p:val>
                                            <p:fltVal val="0"/>
                                          </p:val>
                                        </p:tav>
                                      </p:tavLst>
                                    </p:anim>
                                    <p:animEffect transition="in" filter="fade">
                                      <p:cBhvr>
                                        <p:cTn id="16" dur="1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5575" y="5157192"/>
            <a:ext cx="8782978" cy="1440160"/>
          </a:xfrm>
        </p:spPr>
        <p:txBody>
          <a:bodyPr>
            <a:normAutofit/>
          </a:bodyPr>
          <a:lstStyle/>
          <a:p>
            <a:pPr marL="0" indent="0" algn="ctr">
              <a:buNone/>
            </a:pPr>
            <a:r>
              <a:rPr lang="es-CO" sz="2800" dirty="0" smtClean="0"/>
              <a:t>Curiosamente</a:t>
            </a:r>
            <a:r>
              <a:rPr lang="es-CO" sz="2800" dirty="0"/>
              <a:t>, la langosta y los cangrejos son crustáceos y son una parte de la familia de los artrópodos, que incluyen gusanos, cucarachas y arañas</a:t>
            </a:r>
            <a:r>
              <a:rPr lang="es-CO" sz="2800" dirty="0" smtClean="0"/>
              <a:t>!</a:t>
            </a:r>
            <a:endParaRPr lang="es-CO" sz="2800" dirty="0"/>
          </a:p>
        </p:txBody>
      </p:sp>
      <p:sp>
        <p:nvSpPr>
          <p:cNvPr id="4" name="AutoShape 2" descr="data:image/jpeg;base64,/9j/4AAQSkZJRgABAQAAAQABAAD/2wCEAAkGBhQSERQUEhQUFRMWGBwYFxYYGBgcGhoYHBgXGBoYFxgYHCYgGhojGhcXHy8gIycpLCwsFx4xNTAqNSYrLCkBCQoKDgwOGA8PGikcHBwpKSwsKSkpKSkpLCopKSkpKSkpKSkpKSkpKSwpKSksLCkpKSkpKSkpKSksKSwsKSksKf/AABEIALIBGAMBIgACEQEDEQH/xAAcAAABBQEBAQAAAAAAAAAAAAAFAAMEBgcBAgj/xABNEAABAgQDBAcFBQMHCwUBAAABAhEAAwQhEjFBBVFhcQYHEyKBkaEyscHR8BQjQlLhM2LxJENTcnOCwxUWNGOSoqOys8LSJUSDk/II/8QAGQEAAwEBAQAAAAAAAAAAAAAAAAEDAgQF/8QAIxEAAgICAgICAwEAAAAAAAAAAAECEQMhEjEEUSJBEzJhkf/aAAwDAQACEQMRAD8A2baO0UyJZWvIZDUnQCKJtLrCnJJIEqWgB2UXObZm0TesypKRI3PMLauOzAPkpXnGX9JtoS0061Fishk78RNmi0YrjbAtY62Jqh3JkoKY2UggeBOcck9aNUpgFSnJ0Q4G94pMzZi1ABSFK7oJxOliR+XWF9jmIcS5ajvyHxEa4r0Bf9kdYdXMkGYoy3xrAZAySoga8I9HrDq8QHc/2P1iqbBWsIOKWUjFYEu7+1lkxixzKTFJxyw5Z9984FFegLHRdJ6iYkd5IUQ74Az7vfEtPSOcPaKeHdzbMxXdmBZk41pKSba6Wy5x1FcoYEqGLjq0HFCDNd0unIDgoFnumGpfTeYZK1gpJToEvfJrGIk+nxll5WY77C3pHmh2UEoUcyXzt4QuKGNy+sSeqYlLy8LX7mu4Xj0np/PMxQCkFKf3NXyJfdA2p2F2SFXxWLF2bM282gJs9Cr4GfMpOvItD4oC1SesGpKi+Bi7d39Ybm9Pa0WAQDfNHBwc4BUqhMT7CkqT3S5JIN/jE9MpKTiWScJyIceyfnBxQE2j6wqs+2Zd9MN+BF4n/wCfFQ4bAoasm/8ACK59i7MhagGJBwh7A/DI+cEU0oWXUG3NqGg4r0BE6Q9ZNaiXip1SsSfaQpDk8sucVyj68a8kOZBH9Rj/AFTexiy12xgQwSHAcFs9G5/OM/231erUpSqeyxdSDZ+UZlH7QFgn9cW0RcKkM/8AR3HAgn1jyjror7gqlAtrKyPnccooNItSCZc8EKBYu+IA+hHGPM4FIdNx6jkMj4RikBfJnXPtNJGI07a/d5+todHXHtFQ7i5D/lKBiHAh/URn9PtJs+8OIce9+DQ6umSpLy1Y2/DdKk7iCfa/SCkBo2zet+uUDjVTuCyklDcmY3eHVdbVa5wqlK3gSjiHg+XrGXBbHvKIf8bAvwWAb3ibK2suWQBhC8sTkY06An1Ea0BeKnrorklLGUd6ezFxvCsVjHnaPXJtBLKlmSUqDp+7B3Wz3e6KbN2zLUlSZ0vvfnAyPED3i0DU7SlISpIZRxApUHy+GoMKkBqexut+smpcmU4soYGv5xOn9aFYPZ7N87o0884yGlqlS5iVpuHulyxB4jNsoulPUJWkKBS3PIDO2bxqKTAtSOsiuYKeQzHulOe4gx0dY1eohuySN6kZ5ZDPfuyiqLwJLgOo6nTXw5Q1PqCQ/CwJNjxGto3xiIvg6f1YAdSCTkAgNpq/OB9d1o1YOFBlPxRlnFUNWQkJc4tfHdDK5OFWIs3OE4r0BbZXWhXlYDymOvZ/rD1P1p1iVOtMpaQbpw4fIg2ioTqjD3UjOOz5an55b+ULigs3fox0ml1sntZdiCy0Eh0q3H3g6woz7qgxIqZ6NFS8RHELSB6LV5woi1TGFutYD+TO7Dtf8JnjLdu0iFyiFEgAEo0GMAkOdeQjRuuirWj7LgLP2z3zbsbRk6EieWmKKUgghJYuXYkHQkaRWMvjQUaFsjsjKSpwp0pU770jQw/OlggsA58PoRWtiraTLSEBkpZyS5wkpccLDzgjUVq8P3SHYgk4TffnFl0A5STkhRQoGxvfUhoLpmYNSEZl2DWb3QGRteVg7ycCwXZiCdHveGZ+1+2BQlWHhvG60ZYi1LqgoBSSpSTqNOLRxE+WrupUM7k775k5RWdiTVoQWVjYneWAez6wlbZkoJYDEeIfkCdeEIZYpaZhmFXaSym1gCTuzdhnuMTZ9aUlkhxqTu4RV9lbVXiOIFIZw7315fwgnIrVliohjroX9DAKiZtICagqSCVEaFg18xFZoDdirDdwQ7htA+Yg+qqMt7KwqN0tZ9WfgbeMQqiklrDoULFsxm9m4tpAaR6pqrExAYkO6c7aqJ4b98Q6qfgIJUFyioA4h7J47xEqcnCEhIGMvlmzacI8TZSOyGWJ3UCLqJLBx8YAYXpUomAlCgv5Zt6x5NMUK7vsmxByHI6QNlU5kz0rRiCVBrDwy1JaLp9g7RJBAfIhrXgMsripre0C+kNzpjOQWcgecO1fRtUtJCFuNyn975QLRW3CFMFFQtxDfVoEMqHWB0UmrmCollyAEkWu2vvim01WqWvBPRY6E+4xuX2dKklJIL74onSDoKqZiUkZvcaXsWz5xlx+wKmaSWsvKYLv3Ha+9lZjgC8RUllsomWsWChoeP8AGGJlR2bomA40li4z4vyiZKwzke0xFmJcg7+UTTA9TUrmKZZSVm4L+35N84jJQpIwkFh4gfEDiI6ZeFkqxJVoc77+Bh1NViACz/e47i2fjnpABIkLRMDKFxlb3G3nDU3ZMvCopUBMSQW1w6ndbx0hme4IxWB/GDby0MSKlSVNjAVpiyGt8Qy0z3RoB1ezlKKgLrG67hSXy5DzDR5oaxSF4gBhUQVADuu2nPPnDez9slJQpQKmCUrIF8KSU8iwa9soc2nToUCqWXSS4U5FyxvoGVkDB/QLIueFjuXfdubXjn5Q2oqSHVciw4vYQF2LtYS2BZiRi/dN+bpOYbiIsE5aVYQSGdxxsPSNp2BHuL78zElQckBySAX+uEN1Jxd0BxHUyjiAL2GXzPpAKx+Wljk5G6HqSSVKUVOCMsic4ap5oRrb1hyUsEFVg+caEXXqwltWTXLq7Ev/APYiOR56rFD7XNuH7E66Y5cKIT7GPddMpB+y4wWHa5Fj/M5RkVbs9i8tSraKDZ8HeNr61ZCVfZsTj9pfS/ZZ7tIoCSlKrpxI0H4uf6RqKtGgJS7ZUZaUIAC0WCWwuMyGe/OJ+zulMyV3VjuHUXbXwzh/aCqZabJwHeQxfKA1UiZL7ySV82HDLKNW0BYvt6ZgcBKhnlfjYwwaTCXRZg4BOT7nzitStqHIoCVEvZxbdBk7SxhIuFA3JfwYjy8YakFFloexMlMsEBbXKSz8AXaInRzZqJ8p1lJSFMHAcHc+e68Virr0pOJJIKQQE3zP0Wg90epUinThUsrcvL7v4i44u0F7CgrtaT2KASkYXZLKtfi3viKqf3ULcpII7oVY3FzxhS60r7iwkpywqNgxzVxhrak9OInAgJlpOEOLluGZhhQSnbWIScJIIYDdlx8Yi0lStQAmILnUC2doFStoOA5AGbG54cN8Htn1qVqICsIbukt4u8Kx0PJkg9mse2MQSM3LX+MSdrUILFAOLEyg+iQVX4QyZpQAEt3S+JOR/Ny1ghRKdLJchwXd2z884YmTZUpK8KrqZlBPG2+Jp2rgJAy9x3QODhaWDu7MW4+EOz9nEuQ5Jub+PygMEqt2la6kptkRFG2pIQZ8tQUO+oju6ECxbzgjtGQpPt2QrMsNT6eEDKlCcWELSE/hYJz5jWHRtIK0alWKlBWFmIzO5xwBj3tKfLKGxMpQOT5nQcIZpJzDDiBe9/w2yBFwIF7UpJhmODYlrEO4vZ+EAAyd0PlVZyDixKip/D61indIui0yjmYpIUUHK1xwIOYjSaevTLWpa0qGI5sdwHK7Ex6rKpNVYMkDM2c6OxjDSYGYSatMxHffizAA+Is0NTqQA2IKdCxDvod0ENu9FailmqMpCpiSfwpJA8BEeioprHtZWHNsTJfeAFa84k3Q+LY1Sz8IwL9g64bjmdRHiop0AMkuDcAOC29jeJ07Zs1SgEyVEEd4FQLDIFwOL6xMp+jkxSTiwgJxEgqtZ7sTi8hGeaeh/jl2VanqBLUAsYkCxvdicxx4QZkViZeMWmyVi5ZlAaKDHMXBEQJux1TAoyhjw3YPiA3sbnlnEGWVyybFJGaSCPMGNXRmmENqUQSBMll0nJQDBjvDW3RIotpvLAYEpIJSVNkfw74Eyphe5JRuBYEa+POGj3FOAW3H3OGvDsRoFBUBaQUZRPJsSfX5RRdjbVVKLjvIVmH9OBHrFy2btFKlAgE2uCbj9IpGViIZJe268EKGUVYQzk7rnWIaEuopDAML8LxNp57JCSxD/QfQ2jQGj9X9GBUqmABzJwnTJaNN8KG+recVT1uCGlMM8sSNYUQn2A71rg/ydiMprg6/stNYzeXOU7AWfz88o0vrTp8X2e7KHaN/wooCqNafxEf3T8opDoZ4molqsFFBzIIBD6s/zjxJ2QMN56ld5mADN9cY5PkDJZFt4fyH1rEKVPSS37MkZAEJURqLxrQDtRQj2ScYuymDhtCxcQJVTu+Au2bF2a5z1icquVLVjJIzSWbW+seqeiUpBUgpPBk3ffGTYLQoqBxurIB2Fs7HPyi69G5smTTkzCErBBSTmbBtHipyabHiSmWxB9t+6kj8v5jwgrJogAASokWOK78r2iUsqibUORyqnYlFgzknz4aR7QBi7wJPgfjEqRJF3A3AlPxT8Y5tKRk73a4bwZXzjneVyZbgkhiqqG7odn1GQ4x4p5wZyTZ33g8SXtwIESKWnJc43OTEa7idOeUPSqcWYNvfQ6uB/wAwvGHIaiNy6pYLpWW8j4iCeztvrlEY0pUP3bE8WObREJSohLMoZp0Oe6wV++PECPBSQpJY5tmA5GaVA5L3aKgWRp6BwT7L7suolzg6C+uV7jUQ7LnqSWULPZXuimS1qQe0k6B1BJdxa4G/9d0WfYtWJye8XIYtoxuG4H9I7MeXmcs8fEMqkoU/LdlGd7f2UPtCiAO8lLEBr4iL8co0CqlgJsGa9tDASrpnwlIfvAquCWu5D5XOUXMJlIRUKkq+/CkqGSxcfu2y5xKrFkzEBK0sfxG12ezPaLJtehdJYJLhmXd+W60VulpVU8pIqVEpJ+6TkrVir933xmc1BWykYuTpE6nkT5gUlaMWFwDYIAZ7qtePEnZRBSSkqOhSWBO4Es45AwWo5GMg4pgSB3kk2BFs+MSqjbiUIyFms9nEcUvJtaLLFTojTpK5gwLPZhnYWtl7SrnyisbXkU6CES0iYp8jiZ97m6okbT2/jucQJ/F8juif0Z2PJqZyjMcISAAkOCtgM97mOeUm3tl1HirZ3ohMRPVPmVIyGgYWYAJazAaRYNobBpp8olHdW1rM50zibNpEIWmVLlJSjNStBozDhBKbToZu63w8YxGCcna6MSyaVGVTp32aYZa3TMTmCn9okiznIgiA/StUmsUmchCUoloSiaEkBaJgzIlv3pZtcC0X3pd0VRUSiqWr71ORfMbjwjLqDY83tiUlSJiQe8lwVAWY78ovB8LsU1zriVmu2cqWQS5lK/ENb+h4RFmzCNc7EMzjfF42pseopwTMRjkrDqUEqKC4D4xmlUU7aNP2Zxyz3D5pLvhPz1jpjJPaOWUaIpDd5PsmxGT84M7I2mZZBBKgdPAW/WAv2k+Goc5nUDSHqZeFQa3gfdzjZguoqsa3TkfCzNaJKVNndI9cor1HLUW0OnqYKSZyhYg8/PKKpgaZ1TVBVUzQcuyf/fQLQoi9Tq3q5v8AYn/nlwolJ7ALdb21EyF0ZWWB7YZP/QwKoNtSJybYeZUL+ENf/wBCV6pf2LClKn7d3Ds32f5xiytvL/IgcktGoypBRuNRTyhcBKh+6UvEOp6OomAFMsgbnZ7cIxFW0H/Cx3pJEPU3SGfK/ZzZieGIkesP8gGlbY6MT5axMQAtP5VZjko7nLPEql2YJgvjSGGID2nP4QRYHefKGug22KufKJnqCkKsnu94jUvu/WLYZiWwgMPK8SnNfRaMWQ5FLLSMCU4QzAN8YjVVIkZgc9eHhBWXKxWOn0H4w1U0he/uzjml1ZVFdZQWyXwn0PAQ8ujOYyOfA8tx1EFhs12Iz330yeJCJGEpP5sx6HSIOdFQFLpSLi28cfrKJ8ujcPdxmwOuvzguiXo2eetxrlHZJDl7jj/+Yw5jQJm0GIsHCxYG9xqk2vuhvsQUublgF3uR+FTnJQOsH5kgEBQax/c08I9Cj7x7vdPr5KaMcwB1BLSQ5wBXsqYpF7XDkZ+8cIkU0jsiSi43BiGd1JDOACC44tvMPolYVXCgHb8WlwbcPfEuYkE3Ic72PvY6b46MU9kpkmZWpItcKH6uIASJ57RaQprYmtwbD4aQ3M2mUzTKw7sNwHe/1yhivnFLLw3Z31H8ATHqp6OWqC2xpipymWe4nvHfbQxCqJPbVRmFjh9keg+cEOiYUaeYpVySyf6rOPGGtmJCVqBd3ePK86fUfZ1+PGm5A+qmKCVAEak/Xn5wDrpKOySpbl9Qq54M2+LbtDZqVKfs3LOM28T6xCR0YExX3gcn82QH7qdI54zUdHSnorUmcESySgkISThOpZyb+ET+gnSLtBiSjAkhtHz0O6PPTacEoRJpXRMWezDAXSB3iSchfOJPRXZgkykJFyBfjxjdqk/sz3fou9LPJziHt6kUpPdLR7oZt2ifMUGuYup8kczjxZmNbTzpZUMagDuMVWZtSZQ1CVuVIWwUCbM9yd9o1zadOhY0tFK6V9H+0kqw4e7cO3pGIalT6ZSTuNrsuPRvpDIq5YSCHPsv6pIOY4GM86xOjlNJmKCELQpacRSA6EqCgxSrMJN7aNxiubOXMk4VoPdKsJALFxqPCNIlbaE1MsVKQdErUBcEMx4/KKUsbr/DCXNGGVCGLPiGYL/TQ/SzX7pDnfd+X8Y0/p30EkKpzPpkgLScSwMlJOZA4GM+pqXf9bs464O9nI40EqNJCQFWZrKFiPh4xPk04dypKXGWd8wqwYRHpKXEGIOGz3Ae/leJcikAUkgEg2dTOBzD7oshGhdTssCqml/5k2z/AJxGrNpCiT1USWqphxYgZJB4ELRHYnJ7AldcOze1NKycWETdWz7H5RllVsJKyAZZDWs3wjbOn9VgVTuAU/eYn4dnbLWK/wD5Op5+4K1wlvdYxSKTiF0ZOejMrXuH9765w3T9E5al+0CkEO2o4cY1Gr6JEDFLViG5QB+vCKrtKhUmZLTgCVLU3dyOotCmqi2jUdsJ7HnswSGAsAMgBYAcIPJpyVi2YflDewtlNhcXaLKqjYjdh+ccSj9s6JSrSItJSAMSH4R7r6cWJ+uEEJUlm98KtOVvdCm1xMRewdJkCzAcMvlDk6jH5RbgB7wImSE8PrkYkLl20+ubxz8dFOWwQijD6O/D/tIhuVSMpQd+8dVa+HxgymVw+raH5R4lSO8bDOz5nwt7ow4M0pERMqzAnwUD6GPUynbDYP8AvJ+KYmrkW15W9yhHRLOJI18QfUkHwMZUQcgfMprnuvcXC/Dzh5Ut3fF3d4BsH5xMnS7d4Zlrp+KcstYZTLHeUNzd1T/WcdGOOycmZ9tmjK56ggg4AAU3AJdy3HvA+EQdp7VIwgglkgE7jhYt5a74gbR2uRWTlpCgTMOB+BYG2lobn1KlXdx9aGPSg6VEjSegjGjDfmV7/k0LDhcu7HRnJbV4a6uZoNGobpivIgGJapP7RLXufWPK81W0dGF9hJK8QdPAYhkSBlzgVtPpHIpf26lBRDhgTfjFZr66bKfsVlD6A2fe0OHYhqElVQoqmEWUrfy3Ry84qmzqWL29AkbTTOnLnMxUyUA5hFyH3Ekk+UFNmzycvN4h0vRBaVEEcQRlBSVK7NgQxGcSlk3o6HGNUth/ZEgu5gtU0DpMNbKu0F5lhHo4saUdnmZJPkUbaez1IDg84pXSOmWpi5CXvubONP2vNBSbRVZ86WVfe/s0l1ccrRN/GVovB2iiTdgzESwvBgSLuFZhVgS5LF/fHulnJWOynkhOhSQWO/iIs3SXbcueuV2KCkIYOpg5thYbmSPOA9Fs8mqdYSrMlJFjw53i/JyXyEo10Sth7QXLnCmX35Sh3Fb05KB8DFE6QJmUtXMlKcoSe7a+HNN+Ua/0pkS2lzJYCCACAA2WnlbwindLFhU+VMwoJVKB74BH4kmxzaKYX8nE58sbSaK5Q7ZlLyLHcdfX3QYp6jQF+GrQIqOiyVS0qDBW/XfkMog1FPUSB3VhSRk9zyju5V2cxsnVQf5VNGHD9z/3ozhRX+obbEyZXT0TEgESCXv/AEksZeMKJSasDRun1Xg7HO/aZcMEVmjWlRci+/X0ixdYswpEmzjvv/w4qcmYggK9k5PpF4fqZJ6ukBlnCQGsyi7X3tlHuokoqEhyCUqCkqSQWI1gRPCsSQBifN7gDmPdEb8V0WdgUjhlb4w2aXZcdgYJiApBcOQDyJB8iGg2ZLqfSM06G7U+zVk2nUWlqU6dcK1KPoQ0alIU/OORpG3Z5TJeGJ8pz8frjE+Ypgwz936wylAf6+rRCavRqLGZclrZ/X8YemJye31xh+VTtc3bKOTZAI5XjPF/Q+QxKlZ+f8R+kclJ+v4fKHpiGAEdTKP1f68DCaHYyU208Ms96LeYjqRdxx8fEW8xD60+HH9c/MRyXKI8dcv0MKgsi1I4MwcHIOSwul+OkDtsVGCRMmE+ylSrscgWAIIzLQaUnN7E3b2S3haMx60ul8uSpNMpKllTLmAEJZH4QTqSb8gItjjsTZRaHYtRNUygsHME5k521OZi0UvRgsAtScX4gFIccw7iBOzul1MUFlzJakthCZaSou9wsxNPSKQs4u2qBZy4Bc8nYR1pJmUy6dDacyFKRcpWHG5xlbiIM1ZZT7/f/CMxPS4JWgomTwEsRaVpk4DPyjTaOvRVSETkPhWNcwoWI5uDHH5OO1opCVMAbZpAhaV5pN/B7wXl07tu0jkyQFoKDfPMZH5Q3sgKcylHvJy4jRo8VrZ3qXxCUukIgdWUALuM4Ly3TYw4uQ4eMyja0TU2mB9h12E4F2Iyi0EgptACbs1KjuO+ODaRpge0U6frfHd42bVS6J5cfJ3Eh9JakIQc3aMyqdomY0lId1OrlBvpT0hVPJTLBIJzaIHRvYeNS+9hU2efxytFo/KRZR4w2SJElCAkAJdhvBF75xGp0LXOwouo3z+JibP2NOUsS05j2nDWa5B1fdB/YnRpMhsScSzvuTzEDdOh2krPK5MzACtJwhAFyC5zit7f2dKQqUpSnSUKKUEPhuDnqHJ4xea7GzZDw8oz/p8kyVSSGDpUL8wYfjyvLZz5P1obNSlSSmWbFmByAaxPhDuzNnSyVYyCXs26AmxTiW7s2/It/CLMgIS2Aghgc7nO8esjiLD1Y0qU7QmkAf6O1gcu0RCh7q0psNbOU470o23d9EdiU1sQU6zlsafP+c/wop/t2cvu+Ii1dav/ALd3/nf8KKPLnYSAkvYnllnFYdAFZVH3sRU1mw6R4qJRUyUqKQT7OT8iIYoypaXCm0y04Qq+oZSAtSUm9wbMGzEbAB1dKqVUrKi6iQcRzum2XIxonR3a61S0vi3FzndrECKrJp0T1qfAqwe97EnPxghs+SqWtkOoHdY6XYG7R5mZ1JnXBKUS+oqwSw8YnUzai+74xXqOc4DhROFw5HzEE5FX4DUfH6eJRyWZlCgpi846kNr9cRuhhEx8g2v8Rn5tDhm+f1nFkyVHtsj9H63R1Yt9fXgY9JdnPl8/nDa5j2GYzP5fTvRqhHhSXN9Mz8N/wjiF7vFvlk8dKT7ItbMfA74jVdUiTLUuYoJQgFSlHcLuoam2mrQlGzRB6U9I5dFTTJ827WCRmpR9lIB8zuEfMG0a2ZVT5k6YXXMUVKPE6Abh8IsXT3puvaM7EB9yh+yQ5sPzEaqOu6w0gXR7PWWVhscv4xeMTBI2ZsQlJVuiR2ZAbdBehn4R3ksRx+jHZ6UrUWGEeJfm8XrQ0AgjCXaLn1f9MhTzOwnuJE4hlfkXkCeByPnACfTWYAP5p84r04lJL2B3fKJyjaGz6Mq6YpLjx4iIdZJ7RIY94ZKFiOBMUbq86zAwpK1W4Spx/DuQsnTcY0CuoClWJP6EfrHk+R47W4nRiy/RHo9vEHs6gYSLY9D/AFt0HUJs4Lg6jKAJWmZ3VhiN8NS6WdKvJUcP5DccbRxxftFpJPrQdqWbjAWo2bjV3hifJJy5kaxKpdthvvkKTdnFx8xBeTPk59ojJ7kZQcHJ2g5OGqKrW9FCUuPa9PKANFTqkzlJbvk79OJjS110tYUmSQtQsSMgeJiq7U6HqViUpRUVO+Y8Gikn+N6dmseTkqnohjpfIQoS0qC1v3sLsDuxHPwgnIqAbqLOHz95jLemND9jUkpDF2t8IdnbbqiJaSCElXZquCx1Fi48oosU8iUoim4R0jSZFQJynHsiM/60axJqZcvNpbtuJPxi/UK0yad1WShOJR4C7RhO39s/aqmZNU6So5cHYMGtb1ePRw4lDRx5JWydSyloLpcoe5GgtdxEpFYUh0KxAC5OY4NAzZ9ekjCVKS/kdDlDk3Zyk+ycSTu3co6yRqPU9VKVWTQf6Enx7SXCgX1Fr/8AUJ4v+wOf9rKhRNiLn1rg/wAnA1E2+79jGeSJBSX9oa21jTOslDmn/wDk/wAKKUhAVcZRWHQhiTUgMBk3gI8hGJRLgsXycM2Ue1UuZuPlEekmFIIJfvERQBipq/s84LCQprkbwRk4y5xdqSfLno7SUsKSW8CxLEAe1wPhFLrdn4iM3UfIQJo9szaCeRKUTLJBmIYFKk62OSmsDHLmx8tlYyo1dCEoVhSAebpNhowyu3hBKQk6Wyu+fJ304QJ6P7YpqxlSZpCnvLU2MWa6d1sx5wbkUZAdzlkEixBsHv748/8AG0W5Jk2mQ4Hebl77/V4lykgZZ+Z9YiU8pWTgjiDzGrZcNIlBISLkbj9D5RWCZJs9LW43Dfn5ndyhJRlklh456cIYqq2XJTimLRLT+ZZYeu/dFB6SdbiEAopE41XHaKcJHIZq4O0WUfZguu3ekMmkl456ghOgzxnclOZPu1jA+n3TidtBeEdynSe7KHopZ/EfQRF2htOoqpmOesqWbMcgOAAZI5RyXskHnpaK8QoGbG2R2kwAlhw+uEaLsGjQGSCSdMQHHcIDbO2cMIcMoDU+sHdnkoYXF7P84tFUAVGykqlqdKb3DfCAe0dkdwYBfTfytBqfNKsLd4p0FvQZ3jhmBQBAs1yDlno8bFZU6rYikpvY5kMW83iqbWkkMCBnbPLhGi1tXiTc5OBzyv6RWdr7NK2tkM+O6MND7Kh9lPLiQTzyi3dD+tWdRtKn/f07MEv3kj9xR04H0hpUiwJtbLwisbVoAhWJL4ScmLPwMScQej6F2VtOl2hLx0ywvek2Wk7in4i0SkdpKt7QGh05GPnCiQpJCkEpUMikkEciLxeNj9a1bJtNw1CR/SDvf7ab+bxyZPGUtrRSORpUa4mplKBMw4VcQfMERDqNlSV3zf8Ae9bxVaPrXpZjCbKmyiczZaeYZi3hFikV1HOTil1MkgjLGEqbilTERyT8aVVRaORIkSqT7IcUohj7QxAjgTEpHS6VLIRNmIU6XxO4xbnA+mgPKkU0wkJnSSf7RH/lDFXs6iAeZUyEj+1l/wDlBhwyi/4E5xl2VHp9hqqgBLhIANyk5sbFLwd6P9BGCFzCAkXwvkN6j5RBm9IdmSyTJT9oWguMwjgVKUwaKt0l6bVVUDLMxKJbMUS/ZZ7YlDPPLKPShGlSRCUr6DHWP0zxgSKYEyQfvFjJbaA/lHrGaAKUoskbwOG54KU5mKBCCCRmHzHB2jyvZ6icQf4g8Q+XHKK8aJsHy0E6W4QSkrWn2WUncYdlSCHNmPJvCOTZODTCc+Bg6CjR+pJb1s0sAewOT5dpK4woXUfMesmn/UH/AKkuFCbMlu60phBpm/1v+FFHlzglDWxKHlF76z0/6OToJv8AhxnNULIsS/6RWPQBukJXLS4exHlYRHTRFJYB8VydxN7GJOyVMybEHTdnuyMTtoyySMLYT57o2AHrwUhKVd4KviBJIOYHKBm1div3gDdufF4OTJfeGIOxyiVNklWWWriFQGYVWzlylYkEgi4KSQRyIygnRdYm0JIA7YrAyExKVkeKg/rFqr9lJILsbZaxWhs0EkkWewzytE5QRtMISuuGtZmk8T2dz/vN6RGqOtKvXlNwZvhSkerOPOIlLslKiwTkM4JU/RhLYmGfPfGeAys19dMnl5i1qVvUSfJ480yCkjFlqX+mizf5LBVhIy+cOf5sYwcLZZP84fEZ3ZlEkSyoDEGsbevLfCo5eJTh87fpvjuyE4FfZ5oGMWBB0bEH55eEFVUJBABSw08XEboySaelxBlJFxnbKJVNstDOxbmYVJUlnw/W4GJArEeybHiGygERK3ZQZmUBvGfv05REqKWWJbEhJuMeW/OLEqa5JzDW4RDFOmYm4BcHxhgUedSLcpBcPZsjxBiQqqJSQuUWZgU5g8Xi0VGxUgjCG5ekQlbIwqBwBTvvfnAOynmnWtXdsnf4X8YF7QWEum5Btds+EaBO2ZLIKSCCQWIbu/TPFZqti99SVJCiDndiDkfKMND7K0hDC73jpBa3nFhl0aQMr5fTwNqKTCWzhUFA6agtliPL46Q3Lp1ZqKRwBJPF2ibLu5NhpHohIGV/RoQUD6oAZMH1BbzeIq6RRuwuMuPHSJMxN3Y+OUeUy7tl4wCoErGFQxJZs9X5RPpqiWgu6lJOYbLgeESp9IFgXv5jyiLJ2aUqwki+RuxgFRNk1QNuyBIPdU6g3kbjyiTTVPecOk+JH8IVLsYpbQQTRQkBgxHujVgD+1UokKJtdwHCg+7SOzZmMMjERxA9IIS5ScQSb7j72EMVEoJLsOD7vhGRlx6i5bV0/wDsD/1ZcKH+pSpKq6cDdpBu1/2krM6woTMFu60lkCnLW+8B/wCH+vlFClzVNkHF42TpJsFNXIMtRY5oVmyvloYy7avQ2rR3EyFqbJSLjwa+7OKRaoCCiaQoF21IETJM9QLhRIGmcQ09Fa4hJNPNDOCwLsd4gxR9FaoO8mYxGRF3GWkasdDM2c40+t0ekVJsEki13h+d0bq8P7Far7vlDMzotUnORMYEKFjppBYju0JjBsL8RvgTR0uMFRsMmZmgzUbEqpsz/R5yUhLA4d+fyj1TdGanAQZEyyjpmN8JsaAdNIwOtstGMEaeWlV3dxloODCCB6NVAS3YrNxo5hqj2XVhWFdLMZ7LCWs+oyjVoLB0ymBWWDOH5/GH5SCgCz6sYLVewagkqTJmZlg0RU7Eqyq8ia2WUFoCt7fJFRKKEhMwJJKtCMwk8RhU3OFI2kpbd3vHMB/jlFhV0SnGfJPYTGBJUSLAYFAX8YJHorMGUpT6WjNodlaoqspVhU4cu3O1vKCU1fdLMTpz4wQm9FpxuJSn5Qwjo7Upt2C+afiDaC0BAoVFTXZTOQ/Fst1o9zZ04KASHa7MMt4LiJcvYVUlZHYzCklwcLNlbzfziQNjVGMESVgAEF0+7hBaAYVWsO8CANWMOpqEuADnDy9izybyZnPDERfRecC6ZM22bix+XhC0B6n06ThDEvruhmtoAzZOWe2cdGzq1JCBImqTmC2T6PD9Xs2py7CcWIPskjkPWAAGdkC738N0A9obPKVHuq3vppF9k7FqFJdUmYODXaI1Z0TnFBaVMJ3NnBodmeDZ7DMJdjfiWOe6G6yWkEN3m1Awh/C0XFXQyqw/sZhVy04RFmdCKrD/AKPNP90xlmtFSqGWCMLq0JYW5RFTQW47ot56DVbv9nnX/dMTJPQ+sDfcrAe/c+cArRSaelYc9IfmUIKbj0i2zOgtSLiTN/2bxE/zPq0g/wAknqD2LEKHhrBQ7RWJPdGG9re/4Q6FEhwQRwH0fSLDL6E1RN6aexNnRcBtd5j3M6EVIypZx/uNBoyViatnPCBZqTZyb5OM/SLtN6LVzDDRzc39h/fCk9Ba6aQn7LMB0K2SkeJNvCEML9SMpX2qcSlgJLPbMzEEe4+UKNC6DdDRQSSCrHNmEGYrSwslP7oc83MKMk2WUxwCFCgA60caFCgA4rL63wlQoUMDohNChQhiIjiY5CgEezCAhQoAOboUKFCATRwQoUAzrQo5ChgdaFChQAIwiIUKGZYmjsKFCGeWjpEKFABwD68Y60KFAAgITQoUAjhEemhQoBnGji4UKAD0IUKFDE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2" name="Picture 4" descr="http://www.suenos.me/significado-de-sonar-con/almej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66712"/>
            <a:ext cx="1979711" cy="1527175"/>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6" descr="data:image/jpeg;base64,/9j/4AAQSkZJRgABAQAAAQABAAD/2wCEAAkGBxQTEhUUEhQUFRUVFxQUFBcVFxUUFRUXGBUYFhQWFxQYHCghGBwlHBYWITEhJSkrLi4uFx8zODMsNygtLisBCgoKDg0OGxAQGywkICQsLDAsLSwsLywvLywuLCwsLC8sLC0sLCwsLCwsLCwsLywsLCwvLCwuLCwsLywsLCwsLP/AABEIAMIBAwMBEQACEQEDEQH/xAAbAAABBQEBAAAAAAAAAAAAAAABAAIDBAUGB//EAEMQAAIBAwIEBAMFBQQIBwAAAAECEQADEgQhBSIxQQYTUWEycYEjQlKRoRQzcrHBB2Jz8BUkQ4OiwtHhFlOCkqOy8f/EABoBAQADAQEBAAAAAAAAAAAAAAABAwQCBQb/xAA8EQACAQIDBQcDAwIFAwUAAAAAAQIDEQQhMRJBUXHwEyJhgZGhwbHR4QUy8SNCFDNScrI0YsIkgpKi0v/aAAwDAQACEQMRAD8A5+K5OwY0AcKAWFAHCpAcaEBxoBBKAONALGgDhQFu3oR5TXHIWVbywSVkruSSV+HEN8z77VVOpZ2iX06O0rsoXuIW3LlcUW3gsDIsBjJe5tIOWclgANhttUQnx3kzpPSO78j0MiVIIPQjcH5EVcZ2mtQ41IDhQCwoA40A0rUAEUAsaAWFALCgFhQCxoAY0AStADCgBhUAaUoSDChAsKEixoQTBaEhxoBBaEDgtSBY0AcKAISgDjQCxoAY0BY0OjN24ltersFHtPU/QSfpUN2VyUruw3x9oL4dUsuCMbisEBtgoW5EDZEMqqIMx1mDkYxwkku/999z0pU55bK/GS+pz/DbJCnTg2jbDs5yRLjXLiE2nPOhxhSIMR06zVs4uS7rz8zMpRi+9oGxwe5aLPafHkOxVWtkkwAY6EdcjvtNZqlWcGtpPXVZZe68jdSp0qi7rT8HmvTUscP4gxZUvp5eSlvNEm0QJIJgSgIET0n0HS5YqKTev19N/kZ6mBf9uXuvXd5mhZuK6hkIZT3BkVqUk9DDOnKDtJfbyejHkVJyIrQAwoBY0AsaAWNALCgAUoBY0AooAY0ASlCBmFCRFaABWoAMaAWNATBKAONSAhKAWNAELQDsKAWNAHGgFjQCC0BpcM4nZsAre5XdS9i4FLFXOVoqxG2OzNB7oCASRWXESjZxfA2YelOyqLS9uuf4OW1lzW6nFdT5YWzdCXGXy2Nu24jIpIZ0xOWYJgbmpSi1db8vMScl+6+t/LQucJ05S3ixJKlk3IJ5WIAaD6yYO4BHzN1NJLLz5meq25FwD06+1dlY60cWyAgwRI2MEQZ7HbbcGs1XCUqis1bka6WNqw335/fUzNPwMJdW5ZbAjdpGSt6hrUwwOwgGT7VRUhXgnbvcsmbYYjD1cpd1v0fx9GN02ucOEvoLYYkC4CfLB9GmSnbc9J3irKeKjbPP6+m/yK6/6fnen9166rzuvE1HtkGP5EMPoykg/Q1qhOM1eLujzZ05QdpK3MbjXRyLGgFhQCwoBY0AMaAWFALCgBjQCIoBuNCAY0JFjUAGNADGgJwtSA40AcKAISgDjQBCUBJbsEhiBsil3JIAVR1Yk9hXE6igrv8AJ3Tpym7IfpLlgi5cNwNatJNxhIEkbFG27gqNjJ3qpVJSeWl+DT5Z6l/YqKzWfNWM1uOae46YZKreYHIUFFwWSWAbK3Ba2CSIMsQK6g2lnmcypxcrLwLuourmFUQCOUkzmV2bsIPUwJGxg8phSqbd/bkRXo9m7evMg4nwVr1g3EYzayyXtBAKlT6yDI6/D71xiFa0jTgZ6wZl+J7KPd062yQ4ti08qefIAM6uNnjMwIgBZPTflRcFaKz3de3Emd23tafQ1dFaUW1xIO3MwYupYEoYduY/COvqB2gaYNsw1MmTYV0VhwoBY0A+2xVgw6r8J7j5H09ulU1sPTrK0l5l9HE1KWUXlw3dcjI1HCWDF7DeWzNkwHwMfQp0PU7jffYVl7KrRzXeS/8Al+eWZ6cMXQrrYqLZ56fFn45PxJ9JqWa4bdxPLMwGymyx/CLhjEk9A35zXcMbC3fefLPzX2uUV/06Szp5rh9n97eZfeyVMMCD6EQf1rZGSkrp3R5rTTsxuNSQNKUAcKAGNCRY0IBjQkQShAvLoAeXQAKUAMKgkGFADChBPjQkQSgDhUgONCA40AQtATpet2Ua/eMKhVV5c5uMGKcsH8JjbYwe1Z68tI8d/I1YWMm3KOqXXD0OE4fqkY3ShZlK5qLoXyi6EIoa1GJKrcbdjG+0EA1X3oNJaX9vE0SlGp3rWftfwXEsa7T30ti5bRbaOy21CFBctNligF1FDXEOx5QOiCThVrmr2e/Qpinm8svkm4TrBatC4zC6wuJJuGzfF0qZCrmA6Ni1yGy2y26zRXV/4DtLN34cevg7vw3ezt3haKnJAw2LBsfjWNjODN1+oHaK047Ke44pRlCXjqjzvWkMQXZlYKHKsWUKoCw6vlO3LsJ3gAtFTG6WehqnVjLJqzN7w5q/MtRBBtny4PXoGn65E+8/SrKd7GGskpZFz9qt5IuW9zPHYw2IUmG6HZv0ptd7ZsR2fccurFgJXZWHCgFhQCxoApsQRMj0Mbeh9R7GR7VRWw9Oqu8s+O80UcTUo5ReXB6fjyK+sS5nlaxUbkoZNsn2t/cPvbI36g1j7Cth84d5eGvnufWh6Ea+GxC2auT8fvr6+jK2i14dhbdTbuHZQTIc+iNtJ/umDWmni6clm7cet308SjEfptSn3oZr3/P18C8V9q1HnAxoBY0AsaAGFALGgBjQAxoAFaAGNQAY0AMKEk4WpICFoBwWhIcaAUUBLatTuSFWQCzTAJ6CBuSfQetU1q8KSz1ei/gvoYedaVorn4IqeI7M8PvwrkBoYMuOJFt4bYkMObrWN1pSqx2ls/PXM9GOGhTjJRkpXW5369Cj4M4DlYS6SS9yWxKg9TMztO4J3Pp0rl4uMakls33a/FiZ4SUoR71rLedLY8Pm63lBVYdCpU4gdOqTHzG47VdSxkar2FFr0dvcyVMHOku0ck19fU4bjnDf9HMUNzLG4bZiBcACiVc9kYPIJ2IJ23IF6u3a1uumct79V0/x7iscVxbMDy4Au21tMyHywMwhNsAoSgHYgR0ggVzZNbLXXWh3e6VuutTN4mpvuFyuXC4TF2GboeYFCVByQSBIIxhhvBkkoLu7t18kcyvLKWju07Zvmbfhm1jp/J1Dm2zMEQDnLEwMAULciooJJ6A49xVkneLtvKowcZxctxh8Wu3PMsXwy3SlwT5cyqsUdQwHKkm4w6TllzNXVNJLIirrbj1yPQCldmcGFALGgDjQAxoBY0Ax7Ct8Sg7RuAdvTeqK2HhWXe14rU00MXVofseXDcZw0V20ZtNmm8o5JPyVtyPTuPYVn2a1Bd3vLw+32PQdfC4v/MWzLj+fh+Ra4fqRdGwZWHxIw5h7j8Q9x07xV9PE05u18+uuJjxOBq0O8848fvw9WvEsY1oMQMaAWNCQY0AMaggWNAArQAIqQDGoAsaAmC1IHY0AQtAEJQBOKgs8hRA5RLMxnFFHTIweuwj6GivVdNKyu3oacLhpV5NJpJZtvcuIwWyTk4E/dUfDbHos9Se7dTUUqGy9uWcnv+xbiMWnDsaOVNesvGXwvXMh8Sag29ExUsJuNIA5DyIIcyOoJED3rLVkp4hRa0/DNOFp9nQc1q16ZtfGvEs8J1L+Tb5om2hMdN1HY1oo4emo32db8d7M+KxFVVZQUsllu3eJbtaq4pDK7Ajpvt6dOlXdjT/0r0MbqTerfqZn9o2iTUaYXboVXRVcXFEswKyUYBYCAm6TuxUqcRvieY22n4F7fcXicDwPg16+GWwEKEMSbrojtbUqSMgMgsbZbAmY+HbmbSu3/B1FNpW/nllpuOs0tm1ZuNp7QvZjd0Uu6XEK5WWslQ1w2yCrGEkFiJPdBZK+fijuUrbVvK+4fY0zeV9pyY27atc+y8py7qwUB88XGRxxAyn2qLNaaHCaWe/riVbnBG5EVnCllNw+Tl5b2hDfZTBaAOoPqA0pUbexKzDW0surG3o9cl1rgQghColSGVshIKsJDCQRIJ6VpTuZpw2d9y1jUnAsaAUUAitADGgFFADGgG3LQIIImYn123Bn1Hb0rNXwtOtnLJ8Vr+fM1YfGVaH7Xlw3fgo3GuWtyGup7b3AP+b6/wDuqpTrUMqnejx4c+BuVLC4v/LexPhufXh5otWLyvOJBI6jow+ancVppVoVVeLPPxGFq0H/AFF57n59Mkxq0zgxoARQAxoBY0AMaAGNQARQFkLUgONQBwWpAcaAjvj93/iR/wDFdP8ASqKi/qwf+76G3DZ0Ky8I/wDNEmFXmIy/GOuZNDgCMXuOG6SeWx0HXaT+deXOKliWnx+kYnu4eP8A6dS8EvWUjT0ycibAcq7ARHKK30FalHkvoeRiXetN/wDc/qyTGrSkreJdItzT2rbgMC8rK5Ey7F4iCMZVZbl+0Yd96LvbuzWlHYsnuOTN+6Despct3PMZhatoDjBZ7ttLQEkBWlR0WLhkwKrlBSndHcKjhBJreS+IdDbZbF7RXS1p7LjKRbe0tkot1WIORGd1DALHnYwYq9Q2VYqc3J3eoeD8ZW5p7uSsSlp2dHdAXBXynlmYFgxKZEc5O0HlFcpNP6Et7ROdYLgk3M1CtsbRYYDcQqPiuQDKFZUK7A7CqpOK1LrOSJ+Ea5VdheJXzgWLl5hmdWsyVBW2C7P91djvPaVPNHMqad+vQ6FYIkdD06H6yCQR7itKd1dGKUXF2YcakgWFADCgFhQAxoAYUAsKAWNAVNVw1X3Eo/Z12YH+v9aonh4Se0snxRuw/wCoVaS2Zd6PCWfXuiN9QbUeaCR3uKNh/Eo3X5j8qrjVqU8qyy3SXz16lzwlHE97Cuz/AND18n1zRcEEAiCDuCNwR2IPcVqTTzR5kouLcZKzW4GNCAFKAWNAArQAK0A3CgLQWpA7CgDjQBwoCHVJsp/Dctn82wP6Oapq5OD4SXubMI7qpDjCXtZ/BYxq4xlHxNqbK6e1bvIGFy9JJ2hc7QJEbzAIHaa8jFQl2zceDf8A9Uvg939Pd6SfJW8XJ29L3L+Hp07fLtXqwVopeC+h4k3ebfi/qJwApYmFWJJ9+gHqTBgCSYqKlWFNXk7E0qU6stmCuxmka1rNNfFi5bNxSnlly6KGdXSDA3DZBfScT2Wq1ONR6WsaJ0alFZ2zPOfDvhW9c1Fm2zIgZHc/aKwUW5yYARsBCZbwZ6xXSs9Ct3WTNjSae5YXUM5tMrqArF7J86binUh7UNLAakAQRHlrtSc3GORMY3eY5dOyqXYlHW7eDXNMGItorS9jywVyEgPkDKrI3HwwlsoslLbeZjaTWrakXHZVWCCEyZhIwItltsgcto+HYiCaqUNo7c9nQjzLnmnysVDCFR1CnYglSdhkuII3An4aft1WZ1Zt65HUeFtaUUWLpPIsIzCOVQAFIgbgAjv8Me5tpzzdyitSyTidDZvo/wALA9OncGYI9QYMEdYqxTi5bN8+vUodOajtNZEgWujgRWgFhQCxoAY0ACtALCgBjQAKUGjuig+hZDlYIH4rR/dv3Mfgb3G3tWfsXC7pem78daHorGQrJQxSvwkv3LnxXWbLdvcdCD1KmJHr06j3FKWIjUbjpJap/HFGevhZUltJ7Ud0lp58HzDFaDMLCgAUoBuNQBY0BZC1IHY0AooA40II9Uk23gScWj+ICU/4gtU4j/Lb4Z+mZqwTSxEE9G7Pk8n9SUb7/WrtczM04uz3GB42ZSNKhWS1xTl/vukfSvMxUW610/7We7+mWVG7/wBa+DoStemeCZPiSyWtrkouW0cMFgZLcgkOGkRIWNjO1ebjduM01Kye76ns/pipSi4yjms7+G7zRb8K8OFq+7zccXlbuVb4UI37OPL+LaPea7pR2ZZftzs+O/p7zivPbWdlJWutfDpbjH4Noza1wtM73LaXHx8+Ito1tLLqiFMllSvVlXBVUE5761LIwyi07FPXtqL+djKdLibtu7aFwvbVWSS2UZOXUOygnYPj0FL3ROj8TD1/D71m1cwytEIGurbuhvNBM3GlN1tyJ5+mIHUiaoq2Ra2nmY9i8bh/e4g4Algy4qq5KDdElnDQo5SDCmQenbVlqQr3vbL3NDSMzgMJkkLJYGcjjjJMsRI2O43mQpqp339deBfG3XX1NAK6agWycXQlGxctL+ZDMsd2YgZDbpv3qJ52EbJMu3/OW1dRQjtau2GXIMrFslxQ7yy+cCszsTBgRVUKMVXVVa2t8fTUVJylScN3TO4azG0b/nXonljbqhVLPyqoJZjsFA3JJ7CpsLnOcT4+2ns+ddFvmUOlpJLlDcAJLZdlZd4iTXmUse6tfYhHu3tfy/DtxPRqYKNOk5Sfe4dc1fgb+lurcRbiGVcBlO3Qid4716R57ViTChBDfvBSoIYljACqzn6hQYG/U1XUqwpq8ny4vkW0qUqjtEr6Hidq6SEbmGUqRi3KQG5T6EgfWpjUjJtLd8idGcEpS39ZlzGuyoBShIClAMu2Awgz7EGCD6g9j71XUpQqLvLz3rky6hiKlF3g+a1T5reU8rls/ac6f+YBDL/iIOv8S/UVxtSp/uzXHf5r5NPZ0cRnS7kv9L0f+17uT8i0kEAqQQdwQZB+R71cmmrowyjKEnGSs1uY7CpIAUoABKgFnCpIHY0AsKAdjQCxpa+RKk4u63EelEDH8OwPqu4Q/kNwe89oJrotuCvwX4fX2NOMilVcovJt+T/uXq8nvXjdLL8Wai3/AKpbZJJuo2Xt5zSP0rzsWn291uier+mJ9hJ31eS8bXNvGvWZ8+tBmpQYEtliCoJUMSCxxT4QSN9pqivGlJLtdOuHXM04aVWMn2Ovlp55fPAwOHa6NUNNaJcIAyTOxG6LlIBDMuMAgnL0mvPw8qjV1nFN2e+3rlfgetiY09ZZTaV0r2v6ZtdZkHim1aTU2XU3RzImBV5Zw0C2ShADW1BJMjLIgkwUrdbdqulbyPNfHf0/cz9drC65LqDeuWmZBcVcpuMz+WYZSSy21bMLMJiQRhvNrrxI2knn16GJd0dxS1xXusLB8oXGDrkqsbLJbAJhTbYkgHbfcltq22rvTgWrNK+d9et9zIjMtDW2lnYEcrMTLwyqpO53A2IxjYkVN+KJt4mrorOIDLsGZHUyAwDGGIAkiLgLdQQFPqKnNpIZLO3sW9a/kspAydWUwqrsqZA86SZaF5IkdWM40tlbr8HO3mO118td2VF5VD+WohzE7tJBf4TkD1XeTIrm3E60zTOz8P8AGWuoyMIuIo5l5iwI2cAjrup7ghlPeBohJyTT1MlWmotNaPqxk39R5X29+5lbBcW1fFrl26CQFIAITdTEfM4gGfHxCl2rp0pNyerb/auuXA9SjJOjeUbLgv7jmLtm9qQ+ruoxF1Aq20GRKJyOVDEALuCD77VqVKMdmnT3Zt+PjzKu0clKU9+SX2L3h7V6QAWrF7VaS6BzBouJcb1a220z+GuYyxkZN5Ndef1OnDCOKT9c0/mJ1PDr+rNwWyLF9TJ8xC1lkUCcntsCP/r+ldL9QaylBqXDrReNiuX6fC21Cply+2TZm8S8Xobg0+mbIKHN/UBdmgc1u0OoU9Mu/brWSvSqSXaTebyW7Xw3JcNXqzXR2IPYisl56ceL9lovDF4DoG0l+0EJwYgOG3dmJ32A5QBt1kx8q1xxEJyjJrvZcs8vkySoTjGcU8s/bP4PRYr0TzBFaAbjQAxoBY0BTuaIqS1ohCTLKf3b+sqPhP8AeG/rNVunZ3hl9H14GuOJ2oqFZbSWj/uXJ714P2H2r4JCsMHicTvMdSrdHHy39QKmM7uzVnw+3E5q4dxj2kHtQ4rd/uWsXzy4NkuNdmcGFQQXMakCCUA4LUgWFAEW6APl7z8/1j/pUWzuTtZW8b/X7nPeKVnUaIFZHmW9/wDePt+ledX/AOo13L/kj3cC7YOXOX/FnRBPavSPBvfUq67jq6WNsnuQuAknAmHdlH3QCd/U7b1RiNlQbl7+5pwlOdSezD43aambxxtJacX0t37bq63cbTjG6ZlWUFWGMlWhSASeh3rA6qa2KeV+Lt8Pd6o9FQnfaqZ2y0v4cV900VvFGhtaiyNXbBW6FVlOKqVYEGLgKyigAzAkYjfcBrIVVbPzt1zKZ03fLy69Dm+EaNf2e3ncl7GoAkEMbQQRaa3HxmVuKshuZQOg3vTbzM+yllYl0PEzp7ashXIqbYifKdSyuxZhJJkhR0hUYbZCoauutCzf1qZja5jfuJgioZRRcKrcO+fP3J+HlPLI26RUtZWITLvFNcr2E5UW5LF2tphdxhXBDTzSe5AKYTG81Kk0yHBWM3CUABTy5a3BP2jCAyMVU7go4gmR13EEVMlvJjwLVi0JA2A2Xcbb9TMAbEoT0rk6JbN17WNwMVIDWziCpYrgLlvITicLkSD0A6GKl3/ty69CLJq0syXVcVyj7My5eyLShWQWLf3kEAhG2EwDCgDaKzU6apwahnLe/Hq7LZNymnLJbvz7HoHAbTpbm6ozYDJR0RBOCR7A/mfYVsoUtiOerMNartOy0RR8R8F0l8NmqKVXJ7khVtL+Jn7ew6mK4xFVUl4vRffq73FlCDqcl1l1ZbziuJ8Wu3ANLw8XLenUQ90yLl6FILFjvETCjfrWKM40v6lWXe59W5aLxZ6PYyqWpwWXt7/XV8jZ8McKsW7cWnZLv33hMp644MCAB6VrdCnXjeTvy065mOpXq0J2cbeD3+N/tkXv/D7tdze8CM8+VAGO56MScTvBI3+VRDBxjJNvQ4ljG47KR0GNbDEArQAxoBrJFAECgEVoCO/p1cYsAR1g9j6j0PuKiSUlZndOpOnLag7Pr1Xgyv5Tp0m4voSBcHybo/1g+5rm0o+K9/Xf5+pftUav7u4+K/a+a1j5XXghftdvu2J7hgVYfMEU7SG9+pH+DrPSN1xTTXrc1cKsMxFqNTbtkC5ctoW+EO6qT8gTvQWZBqeL2E2NxSxIUKn2jsx6KESSTXO3G9r5lnY1Nna2Xbju9SLUcWAUMoBPdHOLDpA2nrPUZfCay1cZCnUUH69fU00sFKpTc/Tln1Y0r1wLb8wzj3KK1yN4+4DInuNu/StEasJZpoyulNOzQvNXl5lObFFgg5OCQUEfeBBBXqI3Fd3OWmtxR4tctXLuiT4mBZ1gyJHnEfPcfpXmV7vFxS/7fqevhU44KpLin9Ptcks6sm9dTlwt27T5T3ZruUmYAARf1r0IVIzcktzseZOk4QjJ77/By2qvveN67ZxKF8FJyyJRF2O8KN9iR2PpXlYmopy359I9yjSlSppcOG/i/Gzy6Rn8E4jdUst9LbKFVQ14TeTJyQLYU5QSWOw3I2NROg7LZdm9OuuRCrKX7tFr6e/AsaTibXRcGQyUlWUkvyuOUNOxIYN8oHtXdaLhNN8N2l14FMLbLir2vv8AuYWvm1dDSD1a3AC7CB+LvkZEAbnvFaYOLjkZ5JqWZb4rYJtHGVVgqjGV5ScywMbCMtzElPrUp8Tl+BgscRCnFmxBmVbZWHKB1sEDed8gh23mzxOfDeadhC5LKVPxCN9isHLAsSOVxM9dmBMEUtkTfMdqtOVAa0oxGKzuiqzs0I2+6hm5W2EJ05AKlM5tYNnUY7JMLCoVVVJXsRzQDiybf3TE7AcyzeR3HJaZE7OxAWByZgSNsrhOTR2OwG2/KNu55vldkqKuWNPrtWnLZwIWZBXnXJiYDDfH29QfYC6jK6sUYiCvdm9ouIX/AC/MvzaQBjniWZgoJcWbf+0cBT/dWCTMQYnWtlFXfXX1OIUb/udl119DCsPe4o2Kg2dErZY5Sbr93usP3j/9gI6jMoTcmk+9ve5cuL6yRtc4U4ptclvf2XWbOk13hW0UBS9ctFAIJYFJHcoREn2qyeGoqDvpvv8Acpp4qtKa2ddyRzl/QuhUtjprpyaQ02nC9Sy/Evbsfi2OxjzKVSVJ7UG5LTNZ/nzse9UqrEUuzxCXNM1+GcWuAlbi7qYYoclH9R8mAP6E+nQxlOrbOzfHK/I8HE4KVJtxzX05/c6KxeDCtZhLEUACKAbjQAxoAGgBNADKgF5gpciyL72SwIVsSQYY9AYnf/p3qjFSlGlJxdn11cvw6TqLaV1wOW0/g9OfUaq+99wAkW87DXWXIA+YCWglSBAVYBO/Ws6rym+7kvX4+uvgbNjZWzb2+PyQl7dtx5ems2bgXkdb7X7oBtuxRbZfMNFqOoEkes0lSnLOM2vp7jainnG/hl8IwOE8VLG5d8zEFgS4BYo5Ba4xAyNwDJZUZZ59xNdtu6jfPW9lp7a6Er9rdnuVs3n7vLUc/EHt2ngraYpkr+Yz+WSgxDOqsCVQACNgUWcmE1ElT29iSObylDbT59efSJNN4i1C2Vu6u5fZ7hWVjSmzcDFfLCLByI5MsmSA7d+tjw9Nyvb6lHazSyZpa/WebfsOQrE23JyUokzcQKyncKCQCT6Ex2rBUahWu3ZZfJ7VFOWCtxv8Fz/SIBY+UqE7yt27yoCotF1DDfBthuOUdm5blOKbtJ8eumYHRbWaT6z6yOa4t4oSyDlYUsxdka4A8TAwAHwiQd8mMvMGDM04qtdXfr/AqXpWeXXqcrqeNsvMhNq4ACmLEGCIKxj7t3AEmABAF1Kkou668SutUvlvtl9jQ8Ia25m2UtlPmcpZj1knEEgAyZ/pNc4ilt5rNndOtaKUnY6LUaUPykg7NB3G5HSQV27d5/I1mpztmWzjfIqcRuF4TYQzF9oAEEATzHpIkHojb9Y1J8DM1xMLWNBkhiscwTFWk5CDCnpK7STCv3MjtZq2850d9xc4DqizJ8QcZSyDJ1iGIFsnmY7ld5BEj4du4rMiTyNTiV2xzl0dndWLY3SLZbmZ3grkxGLR8Esvw7gUks8iI5oz9Jb5WJBzycswyyxhlmBsBJBnY8hEwd4ujtJmi1oTtHbrEGDsx+8OUqffcbiBXE0tV1+DqDZd0erCeZDoGZAqqxUFTMhmE7qI3HU9N5qmDadr2T1ZZUjdXSu1maP+gb2svW7ly6bdm2GtqqKLd24olTLLBQEEqRvIB7NAuw6bhw8ePjYoxEoxnx8Ny64HVWtGlpQltQAByou0AdyT0A7sasnUp0I29F17t/UphTnXlf1b69EjG1nG7atgjZ3DBUojXD/ubZ2b/FYhd9pgivPl2lZ7U8luS+F/5PPgkepTpxorurm27er/APFebMTiPCLl24t3kQrlIcm5ddWVRg11Y7gmJx36RtVtGjNQcZRsn458+PqV1cRTck4yu1lkrLrlfmQWAtzl+9BBDiTbJPMA8bjuIjbaARWeeA2ql4Oy38PQtjj1Cnaau938nXaS3tXsnhl0LQgONADGgGlaAXlGgELBoBw0g70JD+zL/maAdxa6VQ49aN2zCV3Y89fidy3kCqk9clAR5lmxiMXWTuCPrWKnUSlex6M6b2bX3Ez2rDXUu6eSVlocDNTG4Vj0npA2NcqNSd9rPrgRt04tWyGcc8F/tTW10922qKpBtkEAMWMuXUE3XMzuAO0gbVbCi4N29fj8nE8RGavK/l9X9jU0XgI4ldTqHuKeoHVug5rhgnYR0qVQlJ7Umr+H5OHiYpWgvX8Fq9/Z3onRUZbxVPgHmGFmMoUACTAk9TV3Zv8A1P2+xQqi/wBK9/uUNZYRb1nT6RZ8u0tu2WLECXWXZgQSF5z13ivLnSc8RbXNeydz36U1DA7cuf0t65G7xDgmnS0YtglRtu4UN1lUDQu+8CvS7GCX5PDWIm2YHhvw0185XgoQTChFgDfoSJH51zClHejudeW5m/f4LpbIk+SgmTIRSxAge7HqB1PpXb2ILNpeZWu0qPJNvwOJ8Y8YteWbVtjatkfCoC/tHTsP9nHbr6iuYzu8tLalqpxS72t+ubM3hWvNy0svk8sNzzwsESO/xRPoDMGaw1I7E8lkbk9pXLbtI9WGzHcyNunWYAiIkyem9dQdnY4kt5kXwMW98o2JO0SQBuTCiSCfvfOr0yloh4HcPmLG7BkZRiHBOWykErJnboZgQI2qxHK8etd/ga3GbmTEn4WW3jGUjBVtPi0kuNmOUTsRvEBUaYin1115lXTtswH3s2EQCoGL4gzEht12EjMeoqu52kaHnfZvcV1CLlncBOBOMi1Z3m459ugAJIqWmll117FkbXvLT6/j68ijptZ5UMLZRTIMqWuMGG8PIVDHYSd+ves9SjtLN+fBmiFVuSSWXA9I4d4psvYa4uQ8sL5sqMlk4rCAmS3Ubx16wRV9TEtR7iu+llu636GOOCal/U0+u/n1uvckuXjeTqMWG6/Gp9GuN0uuPwDkHfLYDHTp1Jyys3vbzS//AFL2Xgaak6dKPe03JZN+X9sfHVle3ZVMiJLMZd2Mu59Wbv8ALoOwFerGKieXVqyqPPJbktFyIb96AaM5Rz6ZHUSo2PWqYvMul+07jQ2TAmtBmZdFqhA7yqAXlUAcKAIt0AiPSgGlKAbhQE+tsgjej0JjqcD4g0gF0R3rFs2ub9u9inpuGSY3ANdwKZne8G0CW7c9IBJPsBua03srsztNuyHni+nJVVuq7OoZFQ5sykSDC9BHrFc1K1OmtqbsWQw1af7Yv6L1Zl8b40623W2nlOVIS7fuWURSR8eKu1wxOwx6gdOtUPHUdzv5P+S2OBqvW3Xt7mFpMdLfLB0FtNLplRiHuLiUtgdMSxiT2rHCu41b2zflql4ex7FWgqmFUY3tn46Nmhb8RLdD44FbZHmO3KqgiVJUEzIggB/rtUVsdWg7W5W3+7MdLAUnne/n58EVbnihnxGmUiWCq8KFOWRZsJBAC5b8wgdJiuI4iq79pK1tV9t3ky+WFpQ0je/We/0/BR0vEr1+0wtsMi12wUYWzYukCBct3G9eUlA0ECAIENY60YPZqLhnf1vy9OSZW8PL98HZb1v9uk9WR3PAz3wq3rpATEABS7AgQd2IC7bQNu5E1upxeyn9N5586sdp5X57uvIwfEvAU0Vyz5TNCrNwuwyZyxIxUDblB6bbbz3maT7m9rrr0Oqe21tvS5WTWi6uQldzyzJIAE7ekMJ+fp1xuLi9lmy98yvr7gIleh5QPy2j5Efr61bDxKpKxTsmGG/UEMPxAxO/VgI9Nvyq1MrsaV7UgqhEQDLLypEzlbBBIO+4IEHIyDUM6yK+qEKfMby7SRbYTzuwBYWkXrC5CewJPbaubty2YrP6HacYranpw4/hENjWyEa5MIfsLQ3S2DuxhurMYM/MxuI7SUcji8qjub3D9E+oHmOSiAMRB6qJkKDPUkkueuO3rUqnt5vQtlVVFbMc311YYdIbSecilgNiJUIVG5JTAi4JO526e01XKCkk93ivyc05ycrN5nQcG8XC9ijpg0ACByN/Dtt/KrqclbZyXLT8FFfDyTcr348fyaN28T0mrLmZIdZ0LOdxUXuTobfD+Dgc0UjGxDkbFuxAqwrH4UAMaAPletQAGpAwrQAK1ABjQgGNASarpUko4/xFbllYdgKzuOpoUtBacjaogRLU0+KcSe3YJtrnHxbkQIJBMblZAkAgnpvMGyp+3TmTQUXPvPl6/Y864bq9Tqbt7Tu7L5UqLdjlbZgATAx+GZJIPKSxHfDVp0bKpJa+mmpvhUqbTgtFv365FccOsaa4S3+uauYSyZaxpyOr336XGH4BsCN5rh1ZOnb9sd7tZvkuvgtVDbqLf4X+dy93uW863xfbtvbUahh10eZjmufYksiKsSxxj2DT2rJFyhUk6az/AAteWpr2dqnGD0bfHjuOcv2n1BVfLxshh5dgNL3WP37jk7mBO5+76ClLKWzDOb37l4L7ncoKEXOeUVnz8X8I0NZ4evi8txWSVIKlXKMsENAD22UwenSvQp4SUIKPXweZUx0Zzcl19TQPCMtN5VlwjZNml3F2uAnIgNJUyxn19qxzoVlU7Sa2uWX48rmqjiqVtmLS9/s/OxDoOOX9OfLuIXGy4OzKy7wSlz/lMgR23pCooxfZu3r7rQtq4eNRpySvyTuW/EWis6izcK2y3mIPMu2xiVuKFazKFS4D4NLyVBVpLRWmkk59pJu+izVm7bufjb5MNVOMOzaSXxfXy5Hl1nRNaYM/QTPMAokbc2/MYmB2HvW2or93eZKTf7tw19cYh9h+QP0/yKrVPgWSlbUDagGd+v8An+tdKJw5Dk1ITFnGQU7icSwO4XYcmx+R3olfJEOVs2XeEag+Yt68ou4y+BClOZycSp2IZ2EyCdx2FcS7srQ8+vBeRdGN4bU31/I7g/DjqLxJlbYzuXXRSRbtjJoUerQVUdzETFdWvpuJ2uzV97Do+MP5MXCVUsFxHxFRsR8hEf8ApjYCDZJ/2ozwTb2mb3D+ItqVCMFt2gYABlnC749dlHLPr09ald7U6l/T01LGo4HauXjgp5TmWLFhmfhlSSGMCCOwHbaeWr3icqWzZlCx4hv6S6VL271tX8uHCqCR1AZRKkdJ6VzFtF8qdNpN5N8D1TwzxnS6pFa04DmZtsYcEGDEgZDbqPyBkVbGUXz4GKdOUeXHcbpt+ldlVwY1JAvLoBR6UA2KAaRQgBWgAVoAFaABWgH6mzNCTG1/DSV+U1zY7TMpbGA5oEepgVw1bM6V3ki6FKLncK2kI63uTId8bcZNt7R71VUxFOCtLr7+SZfSwtWo+77bvhebRxnGLtsqw4fYUI7htTfc+RbvAElrYOXwEncAkn6QM2dRp2aS0/j7+x6GwqKfeTl9OOaWvl6gsaW1Ytm7qXaCJUsFDsTMrYWZeOmbBR0PNEHPOEZz1vxS+WaKVWpsbMFbxf2SX3+pb8R6dtQ+KIoTzLRdi0eUosQII3J5o2G+/SlODnVnbrTUipONKjTcvE09Eq2UC5AxsDEQIjYTWzC4NUZObd2zzMXjJV0o6Ig1WuB71suY0ii+pPz+fWuO0V7FnZtq5Ja41tjdAuL2DfEv8LdR8jIrPXwtOtm8nxRdQxVSjo8uBeJtXrTG2/wkMJOF1HBOJkEk9wGFeRVpVMO7PT6+W89mjiI11pn16GBq7rvYvftFhCQsW2CYG7yuCbir1bIocwF6HfetbqU5Tg07Pw00flwKZUZKMkll+ePK5xXFbRNtLQHNbkkbMSxPUkd5OPyVRE9fSjNPvbjzK0b2iutxku4DHGQB0yifqB0PWrLXKb2yJbDByqkkLMHp17R+h+lRawvtIltsynFSxBDYn8RAKx9C0/lXLSee8si2rR3EupvBMfKctzElgXVLmDsEPlmCBG2++56TXaSWRztuT2iXi5AcIv3VWQJ+J+aNz2yUR6g+tVwzV+JbfZ1NZuLW2s6O2ieXesG8uouKP3iMckgz16yT94zU22dDm21myxwHU6nU3DZ04YAhrj+X+8cAbgMdlnlUGdus7RRO2R20rbTNrS3rZtLbRQMjEMolYkPlO+3NM949qlvRRKs23KXTKPHtHbyVLCk3QCSLZjAdfhWAGkg7RE+pAPE4590upTUVefkbfhzx3f00W9dbvMgkF3OTqZUKqviM++xJ7Qe1d7bj+7PrmVSpRqPuKzPRuD8a0+pUNp7ivtJXo6/xWzuP5VZGSloZp05w/cmi/FdFYCtADGgAVoBFKAbhQAxoAYfOgLmFAR6jTypxEmNhsJ9pOw+Zrie1svZ13FkNnaW1ocJc43c8xkRE0zjlDMrXr5P3ggJn13lR868m1WpO05W8NX+PJJHt7OHpwvHvL0Xn+bsbqOCTLtNxxu13UlWx7zh+7U7ejH0JrS4UcOtqWvq31zM3+Kr4h7EMlwRh3eLAubelU6zUdTccfZpHoG2gbczbD2rNJ1K7z7sffrqxspYeFGO1N9dbl6kL8BcsbupP7RebfmJNtfYKfj+sD2Na6VDZy682Za+NurQ65I1Na5L3cQQQyAx/hqf61ThlatMux3/S0r8ChctOfWt+Z5GRHZ0bZbg9D/LauJJ2OotXHX7TgGQBsap2C/bMbVq1XLIpeZmPauk8hfL+7M/pXNSUEu/a3id0lNy/p3v4fg1dHwXiOoUqWcWz8WRG4G++Hb2JFebLEYSErwjd+C+/weh2OJkrVZbK8X8Is2+D2NOjKXV7oXK4oYdA028WgiAVJYDc7AyBNdvETqRvs5dWt4krDxpvJ8vm63eBxHGDaa8zKGW3PKpP2hXszHtPv0969OCsrRPKqa56lC5qBIxAAHp/n/8Aa72Ti4wXSSN43G8mBv12qbWF7l61aJ8lVIJIAG0kc7S3uI33rh7yyOVifTNleXABmPKobESTaYBjJAHT1gT171EclkdTedutA6e8mLYKRc8m4GM5CS7HKZgfZlUEACY2nektUIZXuScK4tf0ly3esN5bjmWADkplTkO4IB295qbHTakT3tRcW4ih8WZc2brDXTlcY/qfko9KrjxLLI6y3xXRJprP7O1w3izC5bIIGAVudiRHxQZDSS529OnJxK9hzbbyRINcDFlCDcuEh2/CSJcgDqQCABt1XpM1zJbS2fV9cTqEth9pbkuty9yyvCmteVdtsyksYl7uBIkCbZeR6SpAkQBE1W6exo8l4Haqub72r6zN9eN8Ss6bzjaXUouANw4KTI5ot22DEhtuncRl1pHEtZzyRW8LCT2abzNLhHi9nUnU6Z9OASAzOgVyBlCq5BJiTAk7Gu/8XBap+XSfpc5lgZrRrr197GrwvxDp77OqOQ9sgOrgown4W32Kn1BqyOIpSs1LXQpnhqsL3Wnma2H6dfarigaVoAY0AMaAWNAXQKAh1blVJHpUPQ6WbPOn4uNI4d7bXdRfDMibKqqGIBe6xgT1j0jpNeZKpOLurXfE9qnho1Y23L366uPt+GdbxAg65/I04MrZtdW9fzgcxk+xrulQlPvS9X8L5ZNTFUaC2aau/bzfwrHVaPw9asp5dlAibbDqT+Jid2Pua3RgorI8mrXnVd5v7Lkh9/hYPapsV3MHQ6GdXq0PbyGH1tKP6Vkor+vPyPVxcr4Kg+aL78JHpWyx5VyB+HgGQOn61y0Tcoa7TAddh0jrJ9B71VUcILak7ItpRnOWzBXfXoZOq4Y3xqtsqDZBVrn2k3CEAAAKnJidp2A6mK8zt5VlLZk0lwtl56nrf4enR2dpJvxTz65E9riOFhHW1bW4SVIuDMqVYgwqtj29+tY/8G+0cW7ta9M09tFxu21F7lZGZd4tqHYi47XZGJR8RZA6/u1EdQPf3gkHWqKimllf1KO1gneMTJvaK/cnlRJEZKpygGdsiQvzAmtNKgkuPMx1q8m8zH1Phrc9Se5Mkk+5r0ErIwt3KNzw2ewqTkpX+AuOgNBYjVCuKzjCt5nVeUEmSffIAfPcVVLffyL4bkvG5FwjU43HOxDWrywwykNbIMb7NEkH1FWNWRUneRLqboS0ERst2zKjlyMAKDEtAB+pMetcLNlryiy5e0+SaWAud4u2S5lgTdgIwmAFHNI35utdHMXvYy3bW62Cm4z4QCBMhVd3cqBJAA6dwRvXCvqWSaWRb4a5ayyMMkVbhRiUUKbgXLoMnYlbfKSceoionNK1yYwedi9w/Q4Ok3IuKoKgEfeEure8lvyHtU03dXQq624HS6C6XYPjBVR5hZSC7yY5sd9ieWTGM7SBXCte8vcZ2tE3rOrfe3bVzfMsExLiyI3vOkEAkbLt0k9IniSjPNbi2nJ0lnv8us/txMqy8M7MPN8wNbuB5uFwQJxUk44sAQV35R6zWXtHe0er+PE1Simu8YHFdBfQlG88Wxu9mWbFJxBgwHQwQpJgkfndFRTvZX48fycyd4pXy8DqdBevC0htXLeothTi19ftIBML5u7KBMYkGIA7TXDrOOVtOD+PjQhUE3nv66Y5OJ3rXKt250E87tsO4L7n5iqlXqrNSZp/wlKesF6W+g+14p1SffyHo6qw/MQ361ZHF1Fq/YiX6dRlpG3Js3uFeMA0C+oUn76SV+qncfQmtUMUv7jBV/TJLOHo/v8AwdSBO43B3B9a1nmNWyZcigA6TQHDeNbAs43Ecq/VQFVg0bQZ6D5eg9KwYmitztfd17npYTENKzje3X8FHgXFrmmtLcuq3l3Lh8w9SgJhWgCANySB2XqTVVOUcJsx3P4WRbGhLHOVn3kslx4/ZHc6TW27gBRlbISMWDSPURXppp6HlThKDakmmuJZYQJO3z2qbHN0YGVtdcxyUeZYEmQASjgDf1isUW1i2uMT03eX6ev+2f1RY1HErCmGv2QfTzEn8pmtUpRj+5peZhhRqT/bFvkmYnFfEthByOrGJJOS21EAyWI5uo2Hr1FZauMpwXd7zeiRqo4GpKXf7qWv4Oeu3r2obl2XvcaI9xbtz1/i2G05GvFnKpipraze6KyS5vcuWb4nu7FLCU8suL3v89JFm7plVFWWkOtzLIlnZCILjo+477bwIFb4YRQjm8/DTkl1meZLGynK6WW6/WRB5WUTO3TuT9fc9feautZZFTbbuy/w/gknJu9TCk2RKrbIuPox0A26VthGyMMpXZA3C57V2cXAODD0oLki+H1PYUFynxDwPauCcOaNyvKesxI7bCocU9TqNRrQ5biP9nDAzayyG4BJP6mo2crEqpnc5DX+FNXbZptMomYyDfKexNEssyW022ivfv3VtEY4wAj8o+EsTCk7oDlBA64gdK5uk1HiWL9rnbQscCY2XW6CftLV1bbKcSrQYWY6llw9swfY8qau4vcd9k5RU0Q626rk2rCMqggWkcZXMSMsiy7FjAn9NgI5eu1uO07LY3m5xXRK2nGpKYIq2baqo2uM6reLtcneM8YABEASYJq1oojm7G94M1JSy9x3tgETatPLlvwBnBPlzt23g7d6wYmMr3V/I3Udi1n19x9jxFesuW8xrVzUfaEK027pACNiQY+4AQCGEGD0qynnBx0a8nn10zmcVtp6r1WXXSL/AALXB7l4EAuyM6khyFuhkKE82RGK4kSZnsCa4qdy7lpu56/cuilOyjrv5Gxd1bs+R26iDzKpI3CkjdGO+PYmdpM46lZyNNKioqxU1EzI2747BT7EDp7Efy2qvbZshSjYrLzDcd+ndT8+x+XrXKbLVCxBd267j5bge4HX6UbluLEktS1pNMLhxjqQJ+e1dxk3kZ6ndW09D0rhumNq0iHcqI26D2E9h0+le9Ri6cFF7j5HET7WrKa3mhFdnA16A43juj8y8mXSazVY3lc1UJJRaLfFuGOyI2mK52+iMAUuKfiRges/1rmtR20rao6oV1CWe88t4qrrchrXlYqFINs3cCNtsmkiIAiNgOlZHQldZvx3eZ6ccXCzyv6C0GgsPudciH0bTP8A871cqEXk5M5ePnHSC8rfY3bfB7QFtBqxcW47KzpbVDayUFdsiDJTrtWerhacZxzybsaaGOnVp1Wo2cVdZ628kaTeEdJEtqtRc7n7RVH6LWtYOhF6HlSx9aSyS9/uZWp8PaBCsXbwCkkDzVKyY3K47/CPyruVGm0VLEVL3NfTtbwAtmVEAHqW+tV06dOkmoI6q1alZ3qDX0zOdh/2rvZdyNpJG7oeEwJYSa7jDO7K5VMrIvnT1dYpbCNHUnNyRNHUkE6aMelAWbekHpQFldKKAQ0W87UBT1nBFbqBQHL8c/s40+oEupyHTEkA/OOtRY6UmcXxb+zO7ZU/s9zlnIoQTuOjKQZVvcegqqdJSdy6nX2VbicBr+Fak3C3lFWXugx3BJy69ZMzSFNRjbXmdTqbUr6B1nF3bTiy6YurOc12yVgQUZI7EuQZ++dulcbFmlfJdL0LVJNNtZvr3Os8Lfu3i29yyxBQkJIcqQAcpiHWNj0g94rFie0jZuVlvNlLspXSjmUr1z9r1Di+MMXCMbcny3KhbZAKxGYAI9ie9XrZjSus1rzvqVtPtLXNbh+mfQ3puN5mZwtXgMVhjJUoTynbbqOwrLWltLJ5L+N56GGoqS0z3nRs4M++/Tbffp8/esTNap2Gh/Xr/OpR3Yr3m3kfUetGWRWVmWtJw9ngqCZiNt9/QHrXcItvIoq11BZux2/BOECyoyVM/UASNuk/9K9jDYfs1eVrnzWMxbrS7reyamNajETxQDWFAUdXocoPpUNXOk7Fe3aKbdqAN20r/EAfciagGbquB2j8VtT9BSyJ2mjG4xwC0ll3tqAVxc7dlMmfaJrHjKadJtLTM9L9LrNYhRbyldeug0eFbRAKbAgERMEHcVoUYySZilKcJOPB29CJfBK5dJ+dT2aOe1Z0ek8MKqgRvUKmkyXVurF+3wwKBViRVcsrZ2pYXCtmpIHizUkDltUBKtugJlWgJAaAGZoBZ+1AHMUA3y1NAUdbwi28nEflQHn3jP8As8F0ZJt8q5cTtTaMv+zO1/q9+2XVGttqEUserhiR7TAInbr71mrRU6TubKcnGssr5mHxjgN1LrauwQyuzG8jfdDNzbLuw7iN9qojNKFrbjdGneVm87m/Y11vVWcgOR9mUgSCD6diCO1YpXi7M9GlFxd0U1ZrMB5ZNwrjeB2z9D79Kpatn15G12npqWTf6QMgehEfSCaXIUUbnBeAXLrAsrKJliRA+XTcbnof+19HD1KjW7xPOxWPp0otJ3fA7rT6RLYAUAQImNz7k17VOlGCtFHzVSrOo7yZLFWFYooCUigEBQCigGNbmgK76ehIzyqgEOo0aurKejAqfkwIP86hpSVnvOoTcJKa1Tv6FHwmCdMqtu1ktYaes2mw/kFP1qnDu9NeGXobf1KKWIclpK0l/wC5X+psLaq8wD4oAxQBFupIHi3QDglAOCUA4LQBoAUAqAUUAIoBUAKAD7iDQHj3C7Bs6jVWZEec10sCOtwytuOuxG59o9a87ENtbPXgezQSffXD+TQtoVJ3nfv3G/51mSaNiszJ1nCmtObunHxb3LewVvcejVzPPU205pqzHafXq23/AAnZge+xqi2Rbk3lqb/h/hOdwQu22W0DH1MfKraNFzkkvPkYsZilTpv25noaoAAB0AAHyFe6kkrI+Wbbd2GKkgBFACKAmoAUAmoACgFQETdaAieoJMvgv77V/wCOD9TaSTWfD/uqf7vg3Yz/ACqP+z5ZrLWkwErUAVoB4oB1AIUA8UAqAYaAQoA0A2gDQAoBCgFQHnni+yq60lVALWpYgAFiMYJ9TWDE/ufJfJ62B/Yub+hlA7j/AD6VlR6KKXEGMdT1/pVFbQ00dShwtQ11QwBGLbHcdqrglsX8SnFSkpZM9j4HbAsrAAkbwAJ+de5hYpUlZHz2Lk3Vd2Xq0GYBoBUAq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6" name="Picture 8" descr="http://www.amarisco.com/documen/contenidos/59-ef0-langost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366713"/>
            <a:ext cx="1656184" cy="1527174"/>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0" descr="data:image/jpeg;base64,/9j/4AAQSkZJRgABAQAAAQABAAD/2wCEAAkGBxQSEhUUExQWFBQXFBUUFRUVFRQUFhcUFBQWFhUUFxUYHSggGBolHRQUITEhJSkrLi4uFx8zODMsNygtLisBCgoKDg0OGhAQGiwkICQsLCwsLCwsLCwsLCwsLCwsLCwsLCwsLCwsLCwsLCwsLCwsLCwsLCwsLCwsLCwsLCwsLP/AABEIALcBEwMBEQACEQEDEQH/xAAbAAACAwEBAQAAAAAAAAAAAAAEBQIDBgEAB//EAEYQAAEDAgQDBAcECQEGBwAAAAEAAgMEEQUSITEGQVETImFxBzJSgZGhsRRCwdEWIzNicoKS4fCiFSRDVHOyNFOTwtLT8f/EABoBAAMBAQEBAAAAAAAAAAAAAAACAwEEBQb/xAAzEQADAAIBAwMCBAUEAgMAAAAAAQIDESEEEjETIkEUUTJhkfAFcYGhsUJSwdEj4RUz8f/aAAwDAQACEQMRAD8A+eNhXn7KEzGEbGTBZQqIc7GUtCsIbGptiMuZTo2aiioisnllUBc1RmNhDUjF2dugEymZMiiKWpjBhTOSNBoYQPSG6JyuToAQlFE6ZJz9FMVMV1UypKKJ7AXSXVUjWzhYSmSEdAkzSnWiTZVqtAkg07mWaN2dBSseTl0DE2lYMkSLVqZlYypzU6ZFyVOCYRohdBhIPRo3Z0SLNBsIjmSORkX/AGhT7RtGoEQXIIRljWpjJgMwVZKHqaO5RRjG0EK52xQoxJdmC6saqyOmLOzuVbZrC2UxU2yZF0NluxkUStTIqgdo1TmNh9OxTbF7gyJKHcemKohtg+ZZRKiuZ2iQRCmrKrJ0QiuJbsp2hYKNiOQSoTpk3IHzTipFgsl2OkccAtTBoqWmLgg5y1IV0djehoeKCGuU9F0wiJgQDlE3QBOmSqUUPhCbYvYQMQRszsIOYEbM7SvKgNHbrBtms7RcOiJMu0WaBMDmVZKJltI6yykDYzilUWhWy0zBZ2ibAawghUlFJBKcap6HYxjUmIyMrFqM2A1DbJ0UTAW7qhjYzpW6KVEmy8N1SpmKiEyrJRMCkdZMwZVJKl0KLZ5E6ReGU9rZN27K9xZ9qWdjMdIHlnunUkapA/aKmiXcSEqztGVnjKjtB0QL02he4gVopNoWMaS0FLor3aL43rNDeoENJK3RnejvYko0Z3omKXxW6Mdo99jHVboXvJto29UaM7z32Vi3RneHxvXE0KXZkugRRKmkoiDHJmjGwgTWSNEmycct1mgR6Vy1ItIPG/VM0MxnTuCiybPTOQhdgNQVRDpgAfqqaNYfBKpNCaCWSJdC6IzOVEUQorJlRIAN85W9oA7yehTcDJshY9D8Fu0PyRc09D8FqaMeypwTImyFkxMkIyeSALG0zjyQBcyhKALG0I6oAvFI0I0bs9laOiNGbOmZo6LdBsj9pCA2TbITyQZs897uiA2Qa5xQBLI7mUAWCA9UGBzXLiH2SD1mgK5HpkiiItWsWghjFNsmyTdFgIjKUyLJlUS2jWMIAosRlj2HkEJoxSVnDZX+q0/BUVIdSy+l4MqX/dPwVNt+Ebx9x7Rejqc7rOy2LuR1S+jSTmVvoUZ3yM4vRiPvFN9O/uHqL7BLfRdDzst9D8w9X8i5voyphuAj0F9w9V/YDbwdRdp2dhdT7Me9bG9WvsNmejml6NT/AE0sPXpFU/o7peYaj6afuH1FFMnoupjsAj6b7MPXf2Ap/RLCdgj0KXyZ6y+wtm9EwHq/RN6eRfJnqQ/gWVfovkHqrf8AyINwxFW+j6pbsFnqUvKDtT8MQ1nDFUzdp+BR66+Ub6b+BbUUkrfWa74Jlkl/Irlr4AHNPO/vVNilkMd0bMG0FO2y1C7OZrGyAKqklABGHsvugGW1EXRaCZwRFAbItauEbZ4hag2VvTIoiMZQzWMYDoosTRYY7rNgkWwYTLIbNafgtVfYqoNBhXo+mfYkW81TsugdSjY4Z6NwPWKZdN92I8q+EaCm4Np4/WA96qsMIR5KYaIaSL2fkqalGbbKZOIadmwBR3JB2sDm4zaPVas7zexgUvGTzsEvqG+mUfpRM42CV5NDrFsL+2z2zOfYLly9TS8Hdh6SX+IFw3F55XuabhvVc3q3XyUWKYfMnauLI8OAJI5hSpVL2i+PtrgJw7EnyutchPizW3rY+XBjlb0H1lBIbd46LodX9zmU4H5QDXV0sIuX2Q+puRo6TBkfAoZx08OtmBTx1bYmX+HynwNKbjdx3suiM6ZxZOkqRpDxc0+s1WVnK40MIMZgk3sE20LovdRwSeyVmkw20La3g+CT7oSPDDHWWkZbFfRlE6+UKbwNfhY6zJ+UZDEfRu+O+UG3gkfqz55GXp1+RnqjApI73BTznXh8CVhfwJqmMg7K6pPwT015OOfpqtMPUr+9ogxjRzbC60CIl8FhpCKNcDMZ18YWo1AsrU6Ko7S0bnHQFLVJFFLZrsE4Mmlt3SB1KVRd+ED7J8n0DBvR2xti/VXnpkvJN5vsamDC6enGzRbyV1Mz4Jttg1VxLDHowX8lvcHaJK3i6R3qiyR0MoElTi8r93FK6Y6lARe5x3JU6tJbY8xvhE4Ymk2c7XoF5+br1Pg7sfQ3S2zxEefKDqofXZdd2ik9Lj7+xvkvdh5voFv12Tzoq+hjXkk2B0eqf6rvknHTdtBlPOZLBxUZp15O5qYXBfJMY3BjbAFUrc8IWUrW2F/bDlLRZNt60ibiU9g8c7W7EAg6pJWil+5chB4j1tuFR9Rp8nP9HtcGa43nkmA7Mac0mS5rk6OlxPG+T55O2Rh10KeNPwVyX90QGMyM31VlO/DOdufsaPA+Ic4sQbqk5XD0yGTpJtbk1lE4vAIBt5LpnLNHmZcLh6YwiqXNOhKrs59B8WLSD7y3ZmhrS8QO+8Lhb3GNDGGvik0Oh8VvcZoqrcAilHqg+SyomvKNVVPgxmN+j9puWD3Lnrp2uYZZZ0+KRhMT4TMRN229yX1rji0N6U1zLEz8PLDsuiMk14I1DnyENjCoT0S7AIDQrik0XH2j6Looi86JW1I8w2afAODJJyDbTqUTF5PyRTcwfTMA4JiitcZj1XTGCZI1lqjQTSxQDW3kFXeiemxBiPErjozQJXQyRnaqqe/1nEpWxkgJwStjorMaXYyPdksNFHE+KfZmC25XBaeW+0s8npytLkzuDYy8vvrr4c1PJhxyuSmLN1bf5Gjg7cSNk7O7eZUZUuS9PL3baHU3Elhq3KoOm3pHfja7e6uBjDiDJGAbkp1vwIn7tgFXFJGczBot058Fdza0KH48XPsQc3zR3NrYdnZ8k24g4vDdQTyQr0D00Nqd0bScxueaWqW+WQ76riULcQxMA2ZZTdbO7EtLkX1WJPbo7RYpbQyuG+AKS0tmAFx30Fyq43UvZyZrT9qGmE8FCS/aOAvqG8wFb198JnJOOpe2bPBsCpqdoAjBI5ndYq35K0r+GHMqwCQxlrcrLO9r8JlY017geeqhsbtyu6jqm+tvGuSX0SyPgAglDj5LowfxKbeqIZv4fU8yHsGi9OaTW0ea5aemebdaYF01e9mxKFQaHNNi7X6PFj1TqhGidZQMlGoDh1WtKlyCbnwYjH+EC0F0YuOi5MnTOfdjOmM6rizEVGGa6aHoVmPqP9NheH5kq7G2hGq7PJzCfCcLfK4AA67BcVXt6k61CS3R9Z4V4GawB0oueTVbH06XNEbzfEm/pqNrBsGgcl0b+xHW/IFjOIljbM0vpdY2MkZOYuebm5U3SXkopb8FbaJzuShXULekdE9LTW2Wy4WGgXO/ySVnaHnpl8kIKJpdlALud+Sh6ttlO3GvglWYe8eo0EWSX3vwUi4XwTbRtMeos63zTTT0Ncrfg+U49G77Vkm7wBu3pZLT0m0ckprKpfI4hrKeBgJb5ac1zp956ObMsSWx9/tYGlD26Zhp4JX3LgWcsue4VUwaf2vMarmvL2vgdKqXJXTWjfeN12326Knc1yybye3SNQyrzNte99gsWdt6K4n28sR1VM5pL44ryEWF7aeKIrnVi57yWtxyV0NNJG10sjc0mgDVmSo7tSzcbtY/cuQqowguGbNY2uQufvW+Tsi3rWjM1tDO03axxvexA6Lsx9lcMzqMjnG/uL46uzHNmBzk891a8bdLs8HndI3EbryzacHywxR7jtALvB3sdlzXTT2/BWuePkemqjaDIwXceixOPInbSYNVcQNtlHrAa+CZ5NJIpjfu0K4eICx9ydwtiqT2WyKaQLPjHbvOvdG9k1Q7fImPqpxLjlk539jZ2fukgD3qT6ZeUdP1Uud0h/htbldlcQQdbq/S9V6T03tHF1nTLIu6Vpjd07ORC9Guuxb1s8xdNZATN6hauph8JivDS5LGrql8EGhhRVjm+SomK0NYpg8aJ0xGjP8AEnDbZgXM0eOnNSy4VkX5lcWVx/IwEr3sJa5uo0Oi89+pPB2JRXJveEeF2U7A5wBkI18PBejixKF+Zw5MjpmuheG77qjEQK6rz38DaywYW4nUMDSHa9Ao5cilF8OF29CukxNm2XVef6/cz0PpnK4KsZxlkTcw0NkuS0vA2OKb0zJN4gfUPDY7uF9fAKS7qfJfJCjgfyYj2TcoIGnJPTa4Oecfc96PQ8R5RYpFncrQz6dtlUuMtcTY69Evq75KRjfgyGJROmqg4AWFs19LjwWeqmtEM3T0rVDLGsPEkOVjRb6FbOku5C5Jd+1hWEYW0xCJx0sP8C43lds6IwzjnRoYsHpcuUxg2+8SfqtlLxobVMX1nD9OXfqmlumtifojJVP8Iy6Za3Rj5oXib1nMyOLdeiarSjTRzxhvv7t+Pgb0kpcbGRcetvk9SXKXgPxenLQwxvvY3I63XTWKZng51byWt8JDXDALEyaAe+5S48Mrlm1kqq1KGXZktvlAHirfG9COkuGzHY5gzZpdQADroLAZd7nksWVp+0jWNV8iOrfmkIHdAsO7zaNvNLX3O3p4WTE53yiqTGhCSy5dr77Inp6ye5cEqpRtPyV1tVG9naRnvE2IGpKpMPeqRJVrlAUGE1FR3mWGXSzja/uV1eOPbRK9t7kMw2kfGSLAO2IWO01sROO7S8mwipKctaJTmI1IOwKVXH3LN00W9hC0kxkEHWxO3kubPMp7k6JyU17gSXFA14Y1mYu3PIDzU5Ta2yWTSa0VvnYXlova2rgdj4rZbRPJP38GmwhzTE0302uTuvf6e1UI8rJHa+BgV1J/BEnDIWnRMKOYZcwVEK0CzYXG5xJaCStDbDJpAxpceSGYkI31pc69/JKOelqS3vA2PMJW9DytiSprS51zyXDmb2ej00gUlYGm55lcrWns9Na1oExOvDmWMeYW6X16LfPwSc6ezLHFTHdrGhl+gsVn5I1Nb5QOMRcN7e+6R8HZjnfPg7U4wXBrRvfdK02uSNtd2pNHgNGGjMdSd781z1ydC1C0gnii7IC9rdW6/mEKPckzj6jJXptrkyM/FbYowCTc65bajzXXHS3W5PM+rjihnwzxAyos1l8w3voubN0rxcM7MHULJyvg+iYcYwy7nXPnYBbjUJFLq2+FpFDqiPP3XjM9pc0aHuiwzD4hN2ynsZ22u3Zm6qLI13anO7MSTa1xy2XPk5ekYpanbezO1cQDO0jc67zby8gqLT0mvBDGmm/zCMLbU5G5w5wBvfw8UuWpde06cUKVps0eFVmcgHYanwKh3c8jUu1bRp8RxJghNrusOS6slS40jgW97ZjsTqs0Qc14LD649sX9W+4XNiaimtcm5d3KafAoxSYSgNjjcC1trhpAA5a81aa2034J1ppqU9/fwkRwyhZFHaQB7xqS4XPkLro9ZPnwNjxVM6b2DTUUGZpZIY3kk2AFhe5N1nfTT2tlqnGmkq02AGuq2SBoNxfVzRrbxTaxXO35JPFnxVzyh3S4nF6zvXta/O4XNWNy9aNmpv3LyJ8TxWQn9W6xvz/FehDjjcnE8OR71ZRSYjJ2ffNjc6hTydPN5No6sHU+jj1b2W4VWzPlEbAS0i7nZSUt4JU7GrPV2teDUYcGwkAXu4EEP2eeYBK5ezJ3eBnca8k8VwyvmyCOPJG2xADgBdduPE5TZw51WWlK4SNLgjpmBrJ97bquLNfek1wFYVMcvkeZF6i8HGE0chBWbezeBoCqCCvGJL93ksZqFMUNh4JdjJFNa7RKykmBx/G3wP7uU3BNibXt4rktbZ0R1XpPTRl/0xdI7Vpaem4U76evOz0MPVY740whvFrmiw+imsV/c6arH8g8uMvm0s0Hrsfiip15Zi7fhEBe+rr9TupcfBf1pmd0GUrWHNsbEd4Dqp5FSDD1OK69s6NzgMoDATqeQUpels3Jy9DPFKc1ETmAsDSLHW5vbwVKdefBx+17S5MU70VSyWzzxt16FzrLsjqtHnV0fPtNbwzwzT4bdrSJHnd7mjN5DwXPnzOr5Z24Ol1HAfisgeCLW7p0A38L7BSpp/kXlrHx5M1H+qYxxY4HLkDnWLmg/cu3YfkuTJdN9qZKZXl/v8iniOhlmha9hOfu5R4DwHmq4L7X7yeWO6dSKRirKapEEuXUNObcBzvoqrBdY/Un9CT6hLJ6dfqamKcAEtcPGx/JQVy/KOjVIFllJJc0N8ABl08xoU7nFSF7sq8Msw7EXPs1oJ0734kjquSopU9HRMppbNbRYfHYHICbdBz3vdVjHr42QvjYdHQi+rdLCzbiw8brojDK+CVZGzL8T8MGRwfG4hzbksOocLaAHqjsc7RqvemfPseoHlriLskGuVwtq3XLqq4MkzWn4I5cLpdy8+RdT8SPEQytOa+pItc9AQun6aFbOfJ1GW506NBgGCyTDM8dmDcEkXdr0vyXJlypVqeT0+j6T/x7vj/INU8E1MZygiVrjbtL2tfbMOS6Fmm340JfS9kNeR7QejySwBkzEeFxdVe98HD6CS86NMeEpGMAbIWl1g4i2oHIWGixxWg0n/qZdNhLImhkzbgasOhB8fNZ6KS9xaWq0kv6BuF1jWMIG19Be6bG+2RqjngBqIC+UPe5uVuzLGx81KuXyCwO77nyO4JrjUdNhpZdGPJSMy4JaYxMQGy9BM8xoLCcQCq2gXNrkmwStjStiyRIOZ3iCtMLLhpcSbADxS1Slcmb14PmnEOG1FVLaNtzuTezW+F1wrqcctumVXTZLrhBlLwlGCxrx+sDTnN9yuV9bVNpeD0sfSqEmDS8LSaiJjib6kiwt4FbPUtv3HR2pLgFm4YqGAEBt+ZzaBP9VjfkVq/9Je3CJ2Nzll2c3DZSeaK4RXXGmH4PhAfBnBse07o6gaG/+ckZMunp8nI+lbWpeuRnT1QzGMC1m676E9fFcy2uWejUtRp75+SyPiCOmLY7F7r66232V4isvuZ5ddTHTP0pX8zS/wC3QQMotpqOfzUryuHrtPQxqaW9g8+K9ND8Vz1npvhDOFryKcXn7SMh0rmEjZpawe9ZjyV371shlwqp1vQPHjMbGZHOMgtYag6je525qjw033aFml+FMCosWmkeADmABIIsADfz6JrxRC38gm3wzOT4TA2bNUSSSSF/qAEB19R3jqQPDovSjqKePUJJaPM9FTeq23sY4nihaLNGUWIB28hb81x4sCt7Z6TpzJfRVs88V2DI0C4IGXNbkDt9EXix460+SE3lvTlaX+TYcKsfCwNdF6wuXXuSehHJK/lpF033aZqqd2ndZr8AiE9bS5Hyab5fADVYm69pGllr2dy8PMKV3W/cHpR27l7EtdxVYEE6t6WTK6ZiwfJ894kq5qoGRjjkYfVG5B3d4rs6WMeKtX5Zy9S7ufZ4X9ynCcPkmLY7DK4i5O2XnYdbJslzLdfJxYelu7W/B9eoqbs4gxosA0D4LiS4PoJa2XTaN92p8+aolwY2SpMddka0AXAtuLm3Ow1XZN1pI4snSrub2c/SF1iA1zvIDT33R3UL9NP3BpcRM7ezdG519Ta/dHtZrWB8EnfT4fJZdNM+5MHpKIw3yu7TXTMdQOZsNEqlrwW1L/EiU8rx3iRbqSFnPkulPhFEPEAa4AG/W23vKFl0JkwJzyjZYPMJGB19bL1OnruR8/1GPsY2suo4wPEWd2/RZSHhiXPdTHbF2LRggBwvzXndfmmY88nX0uF3XgzU0zWCwFh4LwG3XJ7sQpWkThqYv2mQk8zqbLPegcovlnL9WuNh93qrwnS22TaS4FGPl4jY4HILm48Lc0+HmmtHTgUttNbF8GMPDcjjmadBcaDwVKwpvfyXrppa9vA3iLI4m9nawBJ6Z+ZQ9p7ZyRiafbR7AwHF5LS55Nzp9Vq58l88vSS8AWK8NmCT7VlzZjpGCNCbi+qvOW5lS9aPIfSxWR1G9hdPg0kzM2exAsHW9Z3jr7ly3mdP3Iup9HSXn5F1Th9RFYFpLjzAJAv4jRN2w+BfW7n3NGt4Y4VaIWSzMYZXEvcJm5yG69mGi9m/dJuCeWi7ox6k5cmVt6Q5w3DISHOkomQkOIzAMLX5dA9gbrY+IBTOFrbEx3T41z/Q9NCyxuxjW8gQ0/3XO1vz4O2Y34K6fDIWZSYI2k3yvcwZgfO2nvTTPatNGUpqm0yVVhUDmu7WCKUA5rOY0/XcLVueUDma9r+QePDIpojB2X2cgHsxFs25zDKOmY7W8NlWJnL+NcnH1M1HGOuBZwLiLntkie0OlgeY5CCBchxF7WHMEcrqF4/TrSQdP1DyTq3yjSyV5ByBpB8bAW63F1OsjXt0dk4pa7tkpMPY9p7V5cCPVA0Hkj0p1umI8lb9smHxLgovkP2fMGm4Ha2LQbciNbfFIsj2kp4OmmvT5pb+wiHCWI0Qcwwh8fJ7HMcLHlqQR7wurqFjr31wcGDeu1Dfh/D3Mc17y0OII7MkAhx21vvYHSy4KyS/HKOhal+TdT3s3KBlIvcEH3FvJX40u1Dw972zM8SVj42+e9uf+XWNtM7On7KfJlmcWtbs0EjYXGUeNhuV0wqXwGX0m9dxI8YO3ay9/P6jX4WT7r5OXsx/LKf0nldcXygnZrXDb/OalSr7loeNfmK63HrXaXOPUXNls4KaNrrMa8fADNxE42AdzAtuqrpPuc9fxD/ZobYK900jWN1JI9yj6PPAV1HzR95wWi7KJrTvbVexgx9knhdRl76PVGLwscWukY1w3BcARpdW2iHa38BgIcOoI+RWsVCSenMcluR2UMnCLY+WI+KI3BuZouBuBvZeV1XT+q0/sel02X0+DG4TQGbO98ha0GwHM+d152btx8Sj0Yttcgb2vpy677h3Q6WH4rdrJwkU8lrpnZO0hdmt6zD+C2YnxXAjfPJOqqDNEQ7ewdl6JZntvaL4HqkJg4Mtcd07g7LqW2ejb4DoJCLlneZu9h1Nva8bdQtS2c1afk1mGFoiDmbO5nUgnkfkteNTO14OV26rVEw4ucO19UbA9OZUKeuaHSUp9hWcQbnbHGQBck2sNd72Ch+JrRKsb06o0ET7MAce0PV2XffYcl3zhTa2ea+CUmI23Nje4N9LLob+4qnfgT47xNYMYD97ltbdRz5drSOzpOm5dMhgsxll7R1so9UHkdr+azp4dV3Mp1ORRj9OfnyOpsa72RozHw11VryPu7Vyc2PB7e58FNeZQ39mW3I1zC+9zYagKdzcrwdGOsb43v8AoXwSl0sRuQ4A3B591Xx03S+5xZsepevBUYhG97mWBe9xN/aLiT3hyuSf5iubqm1Xcvk3BMpaZ59U5uror2G7SNfJc3qUvxSdcRFcKtEqOZ0wOT9XcW74JIuL7bfNE27elwbfZjfPu19j0NY5h7JxzGNouQMoJtoQT+a125fbTXBLc5KbSa/wXVkplYWBxaev+boaWWdMO303tGLZRCOYudq5ri5ri4mxdfx6LnyZMkpQ3wU+nw//AGSuRvFiR1udPMb8kuKq7t/A/YtaMzxHiQIc0m/T3nVdUJ1RTXatoweJ4cARlddrjZpOhB6Fepjyr9DyckN8UXYY2wLDcZdPDXn4qeZ/6l8jYU/w+NA1U6Rrrtd3bgaBUhRS01yLc5Ye97QNNMX7gEncDmOSpMqfBj3XlHaSjc+RoY0l18rWgXJJ6AbravjRixpPf2Pvvo84J+yMEs4BmcAcvseHn9FTDh1yzl6jqO7hDDi3ittODHFZ0x06hl+bvHwT5syxrS8ksWF3y/BjIuF6qcdrke7P3sxvc3O68xuqe3tnfuZ42XcI8YOpD2FRcxA2DrXdH4Hq35hdmHPrivBy5cO+ZPpzSyZgc0hzXC7XNIIIPMFdlSqRypuWZ+upHRnv6svo78Cuao7Tpm+4xmOR9i8llsh1II5+C8nq8a3vR6fTXvgyGNYoHAjLY8jfRJgwvezoyZpxztsWYPVSCRtnWBva40dblZdOfFDnwSjqFT8jx2IzAPLWjUEEm3Ley5Z6dPTK+okCUkweyzm35G3zNvyVantZ3xleSSVOTCbtJsNh0/sm2Jy/I3wTEQzMDLlabENPeFybkAJk9+Bbl/KCcYxLO0ZXZmjmNbcrXUM629G4PaxRFPl1G/VQc7Lumxnh+NOvZzjsQqY9zXJydRjTW0i2XFT10tbXVWVM5lAnq8SF73Sud+EdOOWNsJxYFoa06mw95VZel2kcuPnbNnhkIiYAyN0j9Mz/ADOpLjy30V0lC1K2/uct1WR7ppL7HMSxlsZa192uf6gI3A6fEfFRvJXyi+LHHCVL9Q+gc7MHOaA2xyk7+GnJWw733NEepca1L5EXEL3GK7L5gc+nv/NSzR6kaMxV22IaHid4GpuvPUVPhnW5l/A3peI7+sfilc39xXK+C2TGgb2y+etz89UnvQ0ygWXEmOuXEi/JuiFXyyvKXH9xbUSxbMD7ne9jr1um9rXyDq29toGDnDQNOuxO3vK3WlsE02QoIY2Oc+Zt32PrWdoRybstq6ftljW+7WiQw+lliDQG5gL3Bu4OIvcj81RZbmuTmqN/Bkiw22tuL9fJdm+SSekgSendkcSQANdPyKrFruSFvbkN4Q4Pqqt4MDMzNnSvu2NvW7uZ8G3K6Wnk4SOVVOHmmfbOGuEKTC2mZ7g6W3fnksA0eywH1B8z1V4xKFyceXPWR6QtxjjOSod2FCxxLtO0y94/wN+6PE/LdQy9UlxH6/8ARTH03zf7/mKYIIaQl0lqip1OW+aJjusjv+I6/IadTySY+nde6/3/ADNyZ9cQUT4nK9xc6V5cd7Gw9wGgHgF2paWkcpfW07JxaUWdawmaLuHQPH3x8/HkufJ02+YK48+uGA0ctZhpzxESQE35uhd5843fA+ajGWsT0/0LVE5Fs3eAcbU1VZj/ANVKdDHIRY/wv2d5aHwXZGaL4OWsVRyXcQ8LCeJzYyGEg5b6gHqDySZOnVDznaWj5FivAU8TXh7n5wLtu0ZXHXRpH5rz8uX0bXdPB0Rg9WOKbF+D8Ozjv1EUgAaBGDprzNtwp9V1E67Yf8yvQ9LqnV/0HMWDZ3F0l7NG2wP48lyPLpe3yelM/cV8QVwa4Blmlp0H4WCt02Oqe6HeaY+S+PEczRte2vPca7raTl8HXiqMi2FUDoA9odFfMDm3tbQg9Ad/knmuORckNvg2dDJC2OzGBrSdgB+KammiSxvZyTBYJNbMN99LfNS9JfDH7mvKAJOE4XEgNcD1a/8AA3CNNcGU+Cis4Me21nBsfO9w4AAm4Bvm5KjxvyzkV86XJn5eDZyA6ICUdT3Te50s7l46LVSfgpVVj4r/ALCOHcEe2eIzRPY1rrnNYXc2922HK/ncLacyzkeXqLblJa+/5H1NkjQ2zdPM/iqKlrgnMP5PnPGPEkLaiMZS4xSDO5zHd0aE5ARe/dbqNChS68HN1GVK5WvBqoMZbUshkYXZSLWIttbMR4abop+EWx6qXSJSm8jfZOvmBuqLyY3wfKa6qDZpWt0AkeBpyDjoue8fJ6GP8K2XwVviPiudw9jBcVZ1usUmM6+vHUDxJQ8aa8GpsEmxtrR3Tm+nxK2embYzr7hGE46572scBkOhte+nilzYFEAtPkatZetjcNWW9Tf7rhcknqo05WJpLk1b15D8QeyjjqH9ke/fKcpA7zQN9gMxujFN3cqhLa7eGZ7CuEK2sylkRycny3jYAd7E6u/lBXqYsVPhI87qMilppraN7hno4pKZokrZBNbWzzkhB/hvd/vNvBdkdPMe6mc2Tq7ye2UG13HDG2hoYe0IGVlmlrB0DWDUjw0RfUxK1IkdNVc0Z7EIXvdnxCYgjaFpDnjwDR3Y/fr4FQ7cubl8L9/BbuxYlqfP7+RbX8SZWGKnYIYzoQ03c/8A6km7vLQeC6ceGY/n9zmvJV+RVQVJcTcqpMZhy0wdyDIbFMKURVbo3XY4tvoRuCOjmnQjwKWoVLTQyprlFc1NST+u37PIfvxDNGT+9EdW/wAp9y5L6XX4H/Q6J6j7hdG7EaNuaBwqoB7JMrQP4fXj+QSLLkx8V/cdxjyeBzhvpFp5O5UxmI7G47RnyFx7wrrPjtapf8ok8Ny9z/0NKjCKasbmgmAPWNwe33tvp5XC58n8Ow5PdD1/LwWx9blx8Ut/z8iSs4SqIoXBlp3dW2aTrp3XHT4lcGX+G5pft5R34uvxV+Lg+c8TYU8k9vC6N/Utc0nyJ3RieTC+f7lqnFlXH9hPCxwYHAFtti7S48lWqXdoePauBrh9Zn10DtjbqpXPazvxUrkc0NY5mgOl7/nZZNaHqUxk3EhdtzbrqR9VrYiljOjxMF3dNncrggHWyZPngna0ufBbeWbKJSLAd62ztRY2/DyW3NU+SE3GNNz5HFJWtaC3p008lSGlwcty65Ka5r5RZou07+AHMeN0XNXwvA2Opx8t8lWkYsQSRyAJF/xSqe3hmVavlGRkw0yTOllGcFwDWG1msbe2b2tbaeOqeWkvBw1hdXunseRyAeJPwHl0CZLb2Wp8aBq3FBFG55Iu1pAHUkbD6e9V7u1CTj7now9Pg8jiXOZfMbmxB1JvtdcFdRL8M9FTrgtmwe33S2xsb6f/AKicirwHg9Fhge7KHZfEpcmVRzrYsJspHCsgfftY8utvWcS4bNta+qZdZjqfDH9O9in7A9zyxzXNd7FjmvfQW3XQsiS9vJJ/maLhzgeve5rm072svcultELc9Hd4+4J7w1klpIn9Tjx+aPotDwL2bxLUVDWgNsWtGnXWR9rfBJP8L3Orf6HPX8TS4if1Cp+IcOpdGfrnj2R2n+o90e5dEYemweOX+v8A6RzVfUZvPC/QDl4orakf7vCIY/8AzZCLAdc7rNHlqmfVVT1jX/Ji6aZ5tiGtbA056qpfVSexGSGjwMrth/C33pVgyW95H/z/AOg9aIWoQHVcUOa0sp2NgYdCI9HEfvSHvO+Nl0xhiPCIXlqvLM/LO525VRASdywC7DSgBu160wbdpdMKVSuQaL6h6wCumxaWF2ZjiCNiCQfiFho0HGEc2lXDHNyzublk90rLO+N1GunivyKzlqS6CioJDmhqJqV/LN+saPAPjs4e8KL6e55llVnl/iQ9onYpH+wnhrGDkHtebeIOV9/ej1c0fiW/3+odmGvHH7/QLdxzLH3ayie0c7A2P8rxb5rV1cvikH01eYf7/oC1NdgtYLTRCMnq18R880ZstS6dva4f6G93UJafK/UFj9H2GyXNNWPbfYdpHKAfIgO+a2uni/DKY+uy4nzP+TrvRrO31KmOTpmY6P6FwXPfQV/pZ6EfxmH+OX/T9oCqeBK5uzWP/hkb9H2UK6PMvjZ0x/FOlfltfzX/AEcoeGKxru/A8eIyu/7SVkdPlT90szN1uCp9toYvoZr6xyttceo7a/knvHTfyc0ZoS8p/wBTj6eRp0a5w8Wlvlup9lL4KerDXkKmxKSOMuLXGw9VjSTvyCvNNLk5b7W+AOauu65zG3Rp+A0S+WZrSFM9RJqRG/8AljcT8ghSOtfcCdVVW0VHUvdyPYyBvvJCrM19jKULzS/UDq+F8Snt/ukp1vY5WD/U4apJw5K8j+vhnw0P8C4MxFpbnjDW8w6Vn/tJXPfQXXKWjX1+FfP9jVHhCQjvPjaDuNXD5gBYv4VlfLaX9yH/AMjjXw2LqvgzD2uLp6oD91rmMHu1JXVPQdq91/4/5JPr6f4IOmsweFwc0GVw2sJHC/W2jLrZ6fpcfnn+4Pqurta3pf0//QqPjJx/8JQvP7xblH+gH6qi6jDHESReDJX46AcQxzEHjvyxUw6AtzAeXed8gt9XPf4Z1+/zD0sM/iezOVs9PfNUVElQfMge5z7/AEWfT5L/AB1/z/6N9aJ/BIFJxbDFpTQRsPtEdq/+p9wPcAqT0uNeef5k66i34ehTXcQTzm73uPmSfh0XQkktIi3vyDRyE7m6DC5hA8VoEpnBAAjtT4LAC6UWQAcHLQGbZFop58i0AKo1WALaorDQByDQaSQjUGx8EAdixiZh0eT56/PdGwH1D6RaqPQyPI6Fxe3+l9wkrHNeUMqaGkXHscn7Wnp5OpMWR39UZCi+lx/BRZ7Xz+/6loxXDpPWpnR+MU5/7ZGn6qT6P7UUXUv5X7/sEU8tJf8AVVVZB5hrgP8A03g/JZ6OefFG+tjfmf3+jGUVdI39ni9/+rFKPiS1ybfUozeB/H7/AFC48Wrx6tdRSfxPa0/NoR62df6f7GengfyXxcRYoNvsj/KWP/7EfU5F5n+xqwYn4r9/oX/pTig3pYT/AAyNP0eUfV1/t/yN9LPxRP8AS3EhqaFtv4/7o+sf+3/P/Rn0q/3Hf0xxH/kWf1/3WfWP/b/n/o36Rf7v8HncU4l/ysTfORv4vR9XXxP+RfpZ/wBxSeJsR+8KVnnIz/5lb6+Z+I/sHo4l5r9/oB1PEVc7eqp4x+7Z30BW9/UP4M7cH3FtTiMx9fESR+5mH0ATKc781ox1hXiRZNNTf8WonlP8dh/quseC35s1Z5XiQR2KUTDdsGY/vyOd8m2Wrpp+WwfU18JEDxmGfsooo/FsTL/1OuU6wY18E3myP5FmI8azyetI4joXG3w2VVKXhE22/IiqMce77xWmAhnLtygC6IoAKY5AFzJLIAl2iAJdogCUMdz9UAHtbZaASAgBzXx3Je22upA+tkwoudIsAokcg0CqFhoDKFgAcyABJAgChyDSpwQBwVD27G/mtAvjxMjfRABTMVPU/ErAL2YsfaKALRjDva+iDCxuMv6rdgSGNv6rNge/22/qjYETjT/aRsCt2MP9pAFT8Ud7RQaUPxHq4/FAA78QCAKJMQQBQ6qcUARDb76oAuYEGBDAgAiNAF4cgCxqAJjdAEx/h/AIANpwtAPay6ACmxaIAcVkB3Gn4JhRTLHc6CzvZ5Hxb+SwAO6DQecIACmCw0DmasAEeEAUPCDSlwQBAhAFbmoAqMfTRaBy7vNAHu0PT4FAHu380Ad+0eJQB77R4oA4ajxKAOGbzQBHtD0QB65WAeyHqgCbY0AWNagCxrUAWsagC5gQBa0oMLGuQBfGy/5oAuJAFh/c/kgCUIQAwp2LQHVDT3WmDRuHoAZTwphBZU0gKw0VVkAO+/tDf3+0Pn5rDRfUREWvbUXaRsR16j3oNAJQsNBZAsAFkYgAd7UAUuag0rc1AEC1AEC1AES1AES1AHMqAOZEAcyIA9kQB3IgDuRAHciAOhiAJBiAJhqALGtWATAWgTCAJAoMLGoAIEvIIAkwIND6WG60we4fQ3WmGpw3DkGD1lCLLTD/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12" descr="data:image/jpeg;base64,/9j/4AAQSkZJRgABAQAAAQABAAD/2wBDAAkGBwgHBgkIBwgKCgkLDRYPDQwMDRsUFRAWIB0iIiAdHx8kKDQsJCYxJx8fLT0tMTU3Ojo6Iys/RD84QzQ5Ojf/2wBDAQoKCg0MDRoPDxo3JR8lNzc3Nzc3Nzc3Nzc3Nzc3Nzc3Nzc3Nzc3Nzc3Nzc3Nzc3Nzc3Nzc3Nzc3Nzc3Nzc3Nzf/wAARCAC7AQ0DASIAAhEBAxEB/8QAGwAAAgMBAQEAAAAAAAAAAAAABAUCAwYBAAf/xAA6EAACAQMDAgUCBQIEBQUAAAABAgMABBEFEiExQQYTIlFhMnEUI0KBkaHBFSQzUgc0sdHhQ2JykvH/xAAZAQADAQEBAAAAAAAAAAAAAAACAwQBAAX/xAAmEQADAAIDAAICAgMBAQAAAAAAAQIDERIhMQQTIkEyURRCYVJx/9oADAMBAAIRAxEAPwBtDNHJbNDLL+9Z240iMyNtu02k96JnllgyqjH7UivZZZHChsc9qg45Gu2Zoo1i0WwAUSpJv7rQllZS3BBVSF96bxWUd06lwWKjpXprprd/JUbFHxTFTU6Rmwm2sVt4ck89SanbuonB4oUzl4sbz9qGSfbcIM9Til6bOYdfEyXAwfTnmpHsB0AzVJP5hU9c1ay7C2DwRXPf7BfZAtxkmmPhu7/Dah5hzjHOKVCKSWUJCpZj2rY6NoBghV5x+Yw5+KOZp/xCSCn16ZvTbwEn3NcT/Frw8sY1+Ka29jHF0UUaqhRgU766f8qNANP02aGQSTTMx9s02qK9KmKZEKFpGnq9Xa8AWICjJPQUZhwV49avmtZYQCynGMkjoKrgR5y3kruKjJoeaC4sgeOtczxQX+IfmvFNbS5UnL44HxRdu8cij17QRkcUufkRQbxUjzHI4qsb+OaIlEYUMNqg9gaGMqHo2K1Z4f7MeKkWbckGulfavKwYcHNdpqafgGtHMcc14AV3rXj1rjCmUMDleKHN35bBSQc8UU4JGKHeGJ2G8DitNCQSVyo61MHjmqwAAAOlePpGc1xxaDXqE89huyv2q6HdjLHOa4wmd2fiu5rtROKw4y2paMJQWQc1ldR0uS2k3sp2/at9aX0UsEe4jJUGqNTa0Ns7zbdqjJpTlenGe0awt4oxKGJd15zQPiLSg+J415XqAKCn1x4pSLdAsY6A0SmvGVNkyckdRQ7nWgRbDBHJHvBwR1FATrtlBXseaYyRyCUy2pXaeq1X+HBlLH07hyppHhqTQWkIlu1K8RhNzn2oWWffMdpxHnj5FS1OZrWxKxtwwwxHtSEXRIwGNbMuls7RtPDk0I1ROODwM1vt2AM8V888CaPcalci6dWFtAc5H6j8UfrfiKeS6kitgY41O0bhzxRTlUNodGGqNfNewQAmSRV/egZ/EdjECd5bHtWEaa6uXCkvIx6DrWh0/wAGalNEkt5cWtoko9KzP6v4rnnp/wAUUL48St0x3aeJrKdgAxXPvTiG7ilAKOD+9JY/Duj6NKDc3DXrYyVT0gH7iq/xsVsrNbRKDyCCM4FL/wAqpeqNfx5pfiaTzBjOa9HewxMHzub2x0/81lrfXB54tiGYt+on+1XyTkkspyB7UOb5e9cTMfx//Rp5tZTgh3LZ6NjbVbXww8yhVZgeQDk/as2JN7LzTm1YOvrbOKVGWrfbDrHMrwvt5EaItIjHcM4Ppx966lujkMvAbrjpU4lU8nrRSeWBjaR7YNF9bfrB56K444kUpsDZHcVFbdYzuQE/tRUbKDjy9x+9elJIJIx8CmrGtAc2YvxW09vNBLbTvCGbayhuDTvTZnlsYHnI8wr6qX+KolmjtzzuEwwBQ0kV1EryMrLGvcHpXLK8S6WwVj5129GjzxVYcM+AeRWPuNV1G2AMMcjg98cVPTvEknmkX8fl/Ip0fJmvejq+NS87Ng3T5qBVcgkc1VbXsNygaFwwPtVr5PaqU0/BDTXTOn/bmujOMHrVSs5cgrjFWoSeowa0w6AvTFSAAqJ61KuOPd6pdNxySRV1RIBPWsOMHcTGALHESAowKT6xdzvbBGY7Seeae6hZMHO3nHWkWpQF4tp4Yc80itm66Ep5Iz2q2KSFCNwLn2qhsq2Mc040HSJL6dXkUrCDkkjrS0titBVtbO8AmMIRT0FNILG1uLcqUAb3707ktY/w4jUAADApTbafezah+Gsyu5umTRNTHo2ZbMvqVjcSmS2jieSRTkKikkih9P8ACOoTnfeJ+DiGD+aMM32FfSbOyvfD9wZLoIJ3yQ4wcil1/dSzyNK7M5+TUuTNUJzJVi+Oqe2E6XMmnG3jiyqIoC/96bCztboyyXSxsTjy0Yd/fNY2aVkI5OT056VodNvWlt1LsegFJwN70ynNGltHrLSI7TWVuPN8u1CkthcuGHt96Ty+Ibd7grHFcfX9E59Q9806ubxI+clcUh1qSGZYrlULT52oVHUGm058aFTNtppjKaQMxCD1Hoq80dbR6bBbhrqIPcY9QOWx+3ShtJjaG1JYDziPVnt8VZAnmsxYZz2pFVx7HVt9JnmhR7VIrC2jSPGfMY+o5+f/ADQ+maJcxu4kuCYyfSgH006s4QoAwFUcAAcCmUUa4z3p0J5JJX+NbM/Lot0PVDIr/B4NEQfibVFEtvISWwcDOKfxxAnj2ogQMoGe4zXf43fQbz7WmLYm28dDVrShNpyD/erLmBG3MSd3bFYDXrnXJdVbTYpVt4RhvOQZLKfv0NE3xOiOZuf8TjjkG6ZVJ4Az1qUk/pznJrKaXokcNxHcTs88q9HkYsRWlMPRWPJ5oFkt70FUQmKbyWWSX0gcHkY6VfE8Zh8p4nZm+s9sduKZRWYbhVzU4oEQk7RjHShWO12zayTrSFF9ZN5H+Xx5XdMdKzt9pkixmQxHDHGa2rTCN2RSnI5DUFdlpYgnp4PpVepNKy9PaDx20Y/T2udPmEiE4H1Ke9bCyu1vIg6/x7UolUnfuUFm4OR0oS3mfTrnzFJ8tvqWj+L8zi9V4bnw/Ytr01pGRXVBAqi0vIriNWVhz2ogHNexNKltHltNPTPdq9XjwKjvB470Rh3cOmarZHLEq2BVbAlj1U9qDN1JbuySB39iK44DVI5GdwOWoO6tUJX8oMO+a5HN5Z2rnafevXV3sjYgZNCzQDy9LSfa6KHz0NMhLDGgWPCge1Zm9Aa4Fw7EEdgKEutQYHaj+o8ULaRqnZo7vVQuQj8LUdO1PyZjMwbf1Vu1Zm2Wa5cKDjPc1orSyjtSj3DiVl52Y4rz8td8mW440tGg1TXk1K0gQRFTCOXLZLUjkmVY3djgfNWXuovcwukdnDBHEeCowX9zSWe7yCP6Utt1Wx2ONLQTI0cqsRJhwMqMfVTCwu4I1jgWaNpceoBgcGsbf3Uyt5UEhUY9R78mhJYBARKJNjc4I5PxT4w/tk2XO1TleG41S6ChtjDd7mqbGYSzJi4WAYyJSOV+1XaT4cu7mGB727gQuFcrnlVIzyO9Mh4ZsHkz+Imz28sY/wCtKudPZRjtNFtnZvZ2JYXS3aSSth1JZj3yfaiLF1LHFO9NtobW2SCHKxL2/vV0thHLG2EAB6sowax4qrtAfal0waDBHFXtLHCm6VlVcgZJ4yTgUrFwbC4ME2WU9G+PmjbIbYtpd5FLM2ZGyeTn+PamY6lrXjAuGuxjGT2o3hY0cOM45HvSyOQjK46+1GxuVXHp5HfnFUQxFJlErbnI+OtYDWtSiOryvFCQ6eljnG7Fb6VlV8KwYkVh9fs7We7nDorerkHrmkUtbdDsab6kO0fWbaVEWaTyyzBdxBIz960iRqpDI4eM4KkVm/D1nELZII0VR0J9s96ZW0xhby2bhScUKuWg3D2OopDGSBjnioOeTilF/rMVqnPLdQM0ssfEaXk7JHInBw1bWVa0DOGn2hldHln4JU15vJWKKVXKyZyRVyMjKMLyecmpgK59cYbtg0m8fLoZz0JrqVBK2Bhupz3pRqkqlxGrg9+Kfa3pYC/ibbJx9Snms1e7Y03MOegxUv1OL7K8dzS2j1vczWm1gxKE1rNM1D8TAN31UjsrFbizCt1I4ocfidKnDcmPNV4srxV/wmy41lWl6bIFsZzxUAVkY47VVp12l5bh0I+RV4iVSSoxnrXrTSpbR5lJy9M6VAIz+1VvGSen9KnIpKdSPmh1nC5Uscj3rTDI3EhVWYq3Bod5y8YOCM9qZXQBzmkd1J5TEckHvQsJAd7IRuHektu5jumllUbT7mjLyZ2baO5oOZRtw3NIuu9D4n9mn026syA8ZVifc9KJecSyjDgAmsC7srZQ7ftXhe3KYxM3B6E1PXxuT3spVpI3N7MAmxPpz0oNotqHHLMKDs9QjuYlKghl6g0SrtvzknJyMUOuPQfq6F8ljuVmZmR2PqHBxQNzZE4zK2B0pzcltrvIyoFGTuPP8UtNyqTpvXIB5pk1QpY8dM3Oju0Wn26ySeY3lj1e/FOtPct35rMWV0HVcYp3p82yQE8k8VFdfntlHDU6Rp7ddoJznI4BqyNpCmZgFf2U5A/eqIJvRtbGaLLx7AAMt716ETOumQU3sxHjJLyVg9qrkrx6DhutX6HPq0NskV6FJUciRgG/kCr9evobS8jLsAGYD9+1dFyr4Zenuahu9U9HpQuWNJoYm5uONqR/uTVzXjLFww3/AO3FAR3aA9Tx8UFfanDAfMmOFXnjr+wrFb/sz6l/Qrbx20l21vbWMrzbigMhAHHuP7V7bPO7S3G8M5yx+aQz6t+K8RwXcFosAzsJUcuCcZPzW28rdCrAjB6jPemZFrSOlKexaZrq0jVbPdJKx27BwRTiwt71H33pVt68Y7V22SONiD174FMWkVYo2Xbh8ggfHehxSmKy2/0D3FlFcYSaJJFHTIzSS40C3t5/OsUELfqXsa0qyZ4rkiDOW5qhzuRE05rYkS9NqqrMQh7ZPWjLTVoZJhEWyTwp7E+2ahfWFnqkUtvMoJU4BHVD8VkpLKXTxLp/rU7tyyYO3PZgaCI0t7By5Wn4b+8/NtJUTh8dTWbtrDznElwvA6LV2ja15kSw3ZxPjBboG+aKjmDEheean+R+LTHYa3L0WxgJhQMUJqtv50ZAViSMZHamMFu8uDtIz0JqVwHtkLTKQg6kcgUtK6XSC5cWZbSruTTLhYX3DccHPQ1tY23orDuKQSWsd/co0WCuc5FaCGIRRqo5AFej8Pm0/wCif5Th6a9POTnAFVNbI5yRg/FEkVDkVeRmRkIfJB4NBTwK4OQKOlwWOMZoS5k8uNmPYZoWw0ZbXdtvt24BzSV5zJIqr3NaGXS59Z06bUYz6EfZGgGS574+1W6B4C1XUpfMCCGFeXMpwSPYfNTcpb/6UJaR3wv4O/xtXurq9S3t0Y/l7DucD2PQe1fRtJ8JaVpCRy2ulIZW48yd/MI/mlttdw2ghtHCJAp8tUwMn3A/jNM4/EemGwntktbu3XeY8sRkgH6hzQK9+s21X6KPEUFnAGtylrzyQg5HxWBuY4ZDLHEqRHnYwuDuYf8Axxx/NH6veySFgkjOScKW4Jz70huoDHcyCSFyiEr5q56DvS4fKm2dl3EaTLorEKiJb5KNgTBiGyeoI44o+DTrSaZLSW0V2dvrRsFfuemK9pNtcyxm5eWIZ4TEZwR8g9af2ccQRYpVEjs25mxjJ+3aiu0Kw47T2ugW68Py6cvmW7F4gOc9RQiagbZx5wKkfxW4b/SKzlAu3JBcZPwKW3GlaTckARug++QfvU2X6t9s9DHketUhXD4iSVliVl3noB1ppHfuwwofOKnDommxkwW8KblALAfVz3qmeCWxfbHuAJwjYz/Nd2n0duKekjnkpcsy3CA+4YZzS+Cz1WC4lRzFLBhjGQNpB7A0xW6MP/NFeR9SDJHwRUYLxZWV4n3R57d658NdhbtPRlr/AMRXtiQt9Y3FsW7mI4/+3ShZpn1BNwDBepz3r6BIiX8bwTqskDKQyMM5pNe+GUhtidNZvRz5bN1/ejni1+KBWVp6oxm0wOjDIYMMGthYFvO83zWIcAbD9IrLTOCWDKdydVx3rR6XOkkcbr++KVmb0mUUto0Kx5XJ5HuK9JGCoyxKg5GDV1oodc54I6VKW2yDtIGPbvRqHraJHS3plUE3lkeZj4z0qUtyrn04Ax71ZtjWPDjr70vFnbedIyA7m5Zdxx/FG1Uz6D+LYWykgNHgZPPNcaMspEihq6m3aFIGParIfMLsrnKtypA6fBNKVbekdS16I57D/ELxI4QBHF/qkjhR/wB6frFawn/KKVTHJ5J/rzQbTtb3UixcMGycd/vRCOZSXOEZucAYFF9qfTM+vXaC45fy1DP06Cr0ZZVKthhjkHnNAKW7qDV0LbGHo60zHk70BcdAsdmbTUN0BVbdh/pgfSaZjpS/W7n8KsTgDBOSart9WLxBMjBOcfNWTSidE7l0xhJKkbBWOMjqeK716UDKpMRNxb+Z5nSRv0/AqyOcqMUrH8p/7DKwL/UyDzKspHJz/SjNFaa4mkt1I8qQYcFQSw9s9qTXO4puQ4IOSad6Re+TYIsYByTkkdTmmZL0gZjYxuWjsY0tlSAWkBJjWNSMMR0xn+tQh1x9MtXi8+SGY/QrxjgHBzk9TQVtq7Q6qS1ojMxIWWY5SM4zuwOvtiuXqSXR3XskTQs25vLwzKPcDtUNbT2mVSk1proWXt4v4tLhi8zZYK2M8nqT/FQnu9y9KEvAlqHeFt8QbbjuKWy36liyuNuOldM0xrlDGwiW+1qLz4ZHtYlMjkcKXBG0E/2+K0t8Y4iWREw3I2jApNb69Y3k8Nhp0LrHHHvLngbu4x3+9dvJ0Egz/qbSOvaiptdMUkqeyc87TkQxKdzcBV/tWk0rTltLMNOxM7Yz/wDtK/DsMQH4l8bznk9hWj3o2FyMnoM0Mzy9CvrpAs6Fzx0HaqHTKghiu09quvbecec1vMRIy+hTyoIoK0a6ltwbmLZJ+oDp96mzYnPaGRXQ50uczK6shVkOAT+oe9E3SKYmD9CO3agNGZZFWRd21h3BB/rRVzOyzrHgeWfqOeVHPaqcO3jTZPa/PoR20CSAuQS2euOaWTXEem6jEoi8uKYkS46bux+DWnjVFOQDg0k8Rokds7+UGLA9Rzn3rpXWmMunXa9CDcJaOA74807U+TRayXUkaNA8UeGG8SAtkewwRz81m9OujcWkJcmSQAADHJNHma6ZvKCbfc7hxWT+D6O/mkBeJNPhFyLqKMF5PS4X3ofSdOvTNvSHy4yOdwxTmws7h75t8QeHb/rM/O7uNuOnzWhgthjBGKNQ8npv3fXOkL7ZZEwo6gdqJMvpKtwaNaAAcDml+rKYIDLjBQjcPj3ouPAUq5sA1CWQWsqRyASbTsOKwukXFza6gsjvIsmSJSz/AFfBz1Na6STevmA8HtSS7i/zXn28cAkUhXLqDkHoaHE+9P8AYHypaSpfo2mnrHPCJkIk3fqzxRiLifyjGwIXdux6ftn3pJ4RfFrcKihIFlwg+f1ftmjPEGryafpzyxozyH0qFGcfJ+BWuePh0N3rYHqE8a6y6IwPpG74NHRBWwO+KxWmXHmSZLksTkk9TWs06RjyR0PWlSvyaaKLnSGSHYAGHpHSiY2VuT+1U5DDB71CGJlmdt2UI+k06dw+vBD79JaipMDARrISMDPakUFuyTINhB3ccVpSoZQ4PI424qLAMo6AjkGnPtbAXR6TYlrGkpPm59Q7LQZUFjtAIo1pVlY7/qxyKqMC59PA+KFTsNM+d3KSSRsFPPYDrR0DSQRwxyRsiiJSN4wTUdLkmGoRvaeQHziR7hAwUAZOF4ycUHd3Oy5lY3P4hGdijhNgx7AdvtWZKT8OiGvQiaclmYkbe2Kjo8tzqLu0EZjiRtrvKcJ/Pf7Uq/GqbgwIpIIzntn2rUWV0qaXFDsVQBuBA70itL0dKb8FHiG2uzEbWO6WW1jPoCLsGfcjufmsZcWzwrhixPuea3l6/mI5TG8nOT0pHeQK2aPFla9GOUJvDMwttai8zhZAY8+xPT/pWhmuTPJOI48NEdvq6E1npYFiuEYHaQwIHvitZJECfMX6WGeBRZmnpi8c8Xo0Gg2y/wCHxeaAXYZI6gU4t7CJJ2mTmQjAzzj7e1K9BkjeyQAsZVyCDTCS5kiKhYwSwwPYH5rsaWtgW3yDHBDbGABJ5ptbC1jiYRbHJGWD98Umtd0jNvKBg3UHg/aj2hYxnaDvB2nnFHO1tgWk9IFa4RJfpwfeqbmVW4Ubm7/AogW+QfNUZz3quSz/ADFkKsu36cNwwPxSFz46/Qz8NgiOU3F0Jz0PtSvXpjcRYCBccDArSTwYhDcYYcVl/EEjJEwiAMn6R81lQ4Wt9DsTVPehdpsjQtjZv3c7s0+sLczSK7jHsPak2j28xRPOAaTA3Y6Vp9ItboXEjzSJ5TYEaBcbR7k+9Ihur4nZWpWw6G2CgH+tFqBsHHOetHXBt4rcxqASRjilNtE0M07NPJIsrhhG54j4xhfjvXovUdIhW77CiPLkOO45obUI45reRHGQ6kGr8jcTmgtSk85REnHdiKW6SQUy+SMfqcRsrFriBHKJ9S9eO5pBDdR6i6yrGwGCrAHJPPBx96315YrHYvnaVkUgqeeKxfhyKOCR2QDk7enbtUzf1rk/S25WWGjUaO5jsIU2gELzkYOe/FHiNbg7mwT0xVEABTjrVYlKTlA48wDO3BAIrJyP2vBXFJaRfLo8JAxGu32Axj7VaLP8NDiHkfJoq2uVdcSEBh796ukkiMYA+rHNU6hrkhLqt6YshulZmQsN3SjIJCDhv5od9PVpFlXIPX71JHAJPVQf4oZVes2uL8GtsVEisccHNdmSJpvMI25HO3vQsUileDjNW+YD0cVUn0I00ySxxOMAcZ445qLxAHgnFT8wj2rnmZ5JrlOjnRl9A1bwnpKSNczRLcr1nnOfNJ6lR2FZLxj4tt9VuFtNOgjisYpC+Y0wXPvSL/DTeqZFQsQOg61Wtots5Dq24DGDQqp1oOsdc97CbbULbzMOGUdmamu64u/LgtWaRmOFRe9ZeaMbie1a/wAFWN3ZXYnngcRTRZifOQBn+lLuJ9Hqmhxa+Gb5YEE93ArPxsOSV+5pXrGkXNpIVRhKPcDFbGaLzhGSSCjbgR2rl7ECoB9qFzP6MjJW+z5beRsrfmxkMDwTWn0yYXWlQNwzqNrY68Go65ZxyRuoGCBz8VndGvnsbvByYmO1x/esX5zr+h7W1tGysJTbShegY9fmtPG0ckYH78Vmtqyx7lwQelW2dzJbzes5Un+KXNOH/wAF1HLs0mZQI1ifYqHIwKMgnuGYBjGmf1HrigIZkkUFWGaMicbSDjn+lO9e0xLb1poOEX+YAYgqFHI6NXnjM5bYFUDtnFCLdNHiNh6fb/dXZZwEPTA5yBijdSkCpeyTRBQUkADe/WsnrJButnt1rQX2owWdo088gVVGSzHFYaDVEv8AUXYyA+YdyYNIz9x0UYNqm2aLSbQTWjCfjeSPQxHH3rRWyCONUX6QMDJoPT4lSBFA6UwXlcjrW4cSS2Ky1uiWR3NQk49Q4xUNrFuuKV63cOsISKIySkjYN20Z7ZPtXXSS7OmW30cn1ErcvbxyI8oPrAOdg7UbbRkgFuT3rOaPoD2+qTahJcyvNcjMoOMbv47dq10cYSIc5buaHFj5d7CutdfsVayyi2eJsDcMZNZWwtkjdkjx6ecfFU/8TtSREhtYpGE8jZypwVUf+cUq8H6iXmkimG+7KAK7H61Hb7jNZmxVU8h2O9LRsrTCDAzyc0eiq/pPWggOhAxxzV0T+td3AqeE5WmDT32iwoiSGJnBbGcH2rqxbW8xV5AwGz2qbxxzsOAxHQkUTFab7YRTMrYGCQNoIoktPoB1/ZCOZwuCDj/rXrmMXEW6InI6rV1rafh4kj8xpAvAZjk4pL4h1KLSrqJdzBpQSQo6fNVRVKdUAlyr8Rdf3d5pswdYvOhPJ9XI/apR+L4UwHtJPsMYr02s2l1b+WWGSOSeKxN/dkXDiEsYwcKT1rZ3/qVRCr+aNfceNJJLyKOGERws4ViTk1s4nVo1IOQRnNfHdGJutUiQYz819RidY4Y1KMxCgZzjNU4ttvZJ8pTOlJ8k0u+mijOyVtjfUue1G6rdz30EWSMRA4OOftSu9tJdIu3RwfIZsKasEv5ZCHI9qXcarYyKVyByhiPT1zX0zw/NG+nW6RPuVEA69DXzQuCT8Uz8O6s2nXw8xiYJDhh7fNZc8kZ4fV0bgAc17hpCoRgR1JHBqixkDqGzkMKPVwo9xQrTXYD6Yqu7JJXIKfUPqrN6noiRzBkQFc8j3rbzxlkypAPvihJbcyqCV5HXFJta89H47/szSXYh2x+R5cYGODnFM40jljDAggjg1K509HOOMkZFAxbrRzG30Z4+KTyc+jOq8C1WWNgY2IHtTG1lnYDqTQ0Tb8Ci4kWO4S5knMcUancp+k/JrFqq6YFedhDPcsduQnu2KyPjrxTNpyJY2Eo/EnmR8Z2iveKfHMdvuttJAlkPDTHov296+dz3Ml1M0tyzPIxyWPevQjF42I2/DtzqF9fOWvLqWY+zNx/FOfCa7tSDf7VJpIoXrwKIsrtrS4SWJsMp/Y0WSeUtIKFxfZ9y0+TMMbr7Ci3d2l3mUhduNgHBPvSXw1drc2ETZByvanLgDtkVNFNwDS1RJX2qc0PcRiUepc8g4q5HHtz7V2RsEY5JobXKezZen0CpZrFcx3OD5mNu4McAfajJrhURu5xXZGCxgZ6c0E6LPvB+k9cUSr61pGP8u2fP/E/h6bUrl793wPpC55X9qzVqrWV3H6h5iHIOf6V9dngi8vy8ZUDHNfPfGWgTZe9tF9Kctg1sU6/Fhqv2avSr6O6iBYgPjpTSOJCc9vivlOk6tJFsSZtrKfq9xWlt/F34O4WO5iLWzDiZe1apa6ZlS33Jt1t3Ta45Bo+Fg64P8Uu03Ube8hEkEyOp6YNGC4iQ4Z1H71jiV+SFPl40E8AjsBXzfxfNJNrc27jy/SoPtW3uL6FRkyqO5G6sV4ymSTUI5IirBowcihd8npFHx5arbM+7kITkZFLZ5GO5mxg+1X3Emc4JxipaNZTajqCoIS0Q5YEHAFOxwPzXxXY18F6dcySNdLGoI+nf0r6JEnmIDKEZv/aMigtMtoNOshEpEeeTmowKkG/F0fU27HHFWQklpnk5Kd1sWa1pH4oOHxg9ivUVhdT0a406U+SpkiPOB1FfV1MuxvxagDsRQt9YxyxE8H7CicpmTbk+PtslGM7W71wW7LyG3CtR4j8HXEkjXliRkjJj7t9qziWGpQx7ngfAOCCOlKcNLofOVN9mx8La8q7bGeTLKMI543fH3raxTqVG45+a+ORyMPqjYN8CtRo/iK5giEVzDJKo+lgOf3qLJNLtD0lR9AnLSwEROAex9qlYgNCBu3N0J+azOm641xIQ9tKi9mrRW84ZRtY4pH2Pl2c4aWgmWJEBYgYrNaijXFzsiU4zlmHatJMrtEVc4BHShUhQKMAUnLn70bC0LIVaCMZUkj+tJtde5u4yjHbGP0DpWpdB0xQlzaLKp4pWO0q6G/8A0+X31lg7sYoN7fZzW51HTdoJA/pWburN0c7UJUdR7V6mLPtBKVQmxjoM1KGJpZAFU9eTWx0e1trrG2OMLjnJ5ppJo1nCSygA47UTzCmtPTK/Bt+ttF+Gm9ODlCe9baG5SX0q3P3rJ22nWxUbGB+c04s7eNCFDHNScqTbX7OpS/R0ARyDmvCOWd/yx0qNvsjHrBbjpmoPdgFwPSAeecUxa12J299FlxG0ZO9gWx0zQDXO2cKhGGHIFSluYpeN4P2NUmWGMZJUYrtpm8WWyksOe9ZfxRcSflWkb4MpwVHtR1/rEcRyGLEZ9K85pNpETarq8tzdMD5XKLnp8UKf7GzDlbYAdCjkXH0t9qrj0S5UlAN6Hqp6VvhaxkAhFz8UTHar2UCl/de9G8kfOE0a8stxgaSPuEIJH8ihHvpVk2XCuje+44r6wLbLAbQV75oe+0Kxuh+bAhP2qjGqv1GL5Kn0+Yb5blhHFvcn2yaLg0TVZCFETANxlz0r6FaaNbWihYY1Ue4HNGeUkY4FUxg/sXfzf/KMbpvgxElEl9L5uP0AYFaJLaGyT0RqOOwxRpz24FVvgjBG77VTMJEeTLVvtgLqLh/MJBUdhUjBCxy0HPzRO0IMAbQewHSvAY46/JoHhlvbBWRpaD3iMibW79aXfhJIy22U7FOQo64pnJ2FckGVBPvTdgihYFnbzQ0gIOME4FU3VtbB1aZFyTyc9KcuoweKpKKeCoNccYW7sFOqSTiEpCxxuI4JplbWkT4wAQO9H66c288Rxs8snGKVeF/+Sj5J+5rzvlxrsrw2/B3BaxoMKtHxALjHAqtBxUl615tFGy+SQ4wO9UMx/wC1eaqz0NT12w14S69aiRnrXkrtZL0cymaBZBgrSTUNGLZaE7WHfFaGuMAQc1RFszejCS2ZhOdrRyD9af3oOWS8yVaSRh354NbuWGNh6kBpFqlvF5TejHB6Eiqovfo2cn9iK0uri0OYXYA9jyKdWfiK6VgGiVvkGsfZXEy3RiEjbM9Cc0VLLIl0gViAfan1GwtzS20bdvEVw3CxKD8mgrnU5rkbZX2+4U9aVQyOyqSxNQldgCwPNTtbfYaiV2kHpKVOUJH71JpZZFO5sKO5qiwO9gG5pb4tuJY1ESOVjPVRxmumOVaByXxWw2IT6ncfhNNPp/8AUm7CtTpWkwaZGkCv6vqcnq3zQH/D9VFiuAK180SSH1qDVk4k50jzsuauXZCK3VmVufiihGFAwajEAFAHQVKij4s+sTWVskCR3rhPeqpWIAwe9Qd2HQ1SpU+CttlrHvmq39QrysSOTXT0okYyhuhGT96FnkW2hJlkJHv0NFHqaouo0kjw6hgfeiOAbTUHuJMRxFYx1Ld6Lkuoozhzz8DNS2rHGFQAD2AqqX0kAADj2rTD/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14" descr="data:image/jpeg;base64,/9j/4AAQSkZJRgABAQAAAQABAAD/2wBDAAkGBwgHBgkIBwgKCgkLDRYPDQwMDRsUFRAWIB0iIiAdHx8kKDQsJCYxJx8fLT0tMTU3Ojo6Iys/RD84QzQ5Ojf/2wBDAQoKCg0MDRoPDxo3JR8lNzc3Nzc3Nzc3Nzc3Nzc3Nzc3Nzc3Nzc3Nzc3Nzc3Nzc3Nzc3Nzc3Nzc3Nzc3Nzc3Nzf/wAARCAC7AQ0DASIAAhEBAxEB/8QAGwAAAgMBAQEAAAAAAAAAAAAABAUCAwYBAAf/xAA6EAACAQMDAgUCBQIEBQUAAAABAgMABBEFEiExQQYTIlFhMnEUI0KBkaHBFSQzUgc0sdHhQ2JykvH/xAAZAQADAQEBAAAAAAAAAAAAAAACAwQBAAX/xAAmEQADAAIDAAICAgMBAQAAAAAAAQIDERIhMQQTIkEyURRCYVJx/9oADAMBAAIRAxEAPwBtDNHJbNDLL+9Z240iMyNtu02k96JnllgyqjH7UivZZZHChsc9qg45Gu2Zoo1i0WwAUSpJv7rQllZS3BBVSF96bxWUd06lwWKjpXprprd/JUbFHxTFTU6Rmwm2sVt4ck89SanbuonB4oUzl4sbz9qGSfbcIM9Til6bOYdfEyXAwfTnmpHsB0AzVJP5hU9c1ay7C2DwRXPf7BfZAtxkmmPhu7/Dah5hzjHOKVCKSWUJCpZj2rY6NoBghV5x+Yw5+KOZp/xCSCn16ZvTbwEn3NcT/Frw8sY1+Ka29jHF0UUaqhRgU766f8qNANP02aGQSTTMx9s02qK9KmKZEKFpGnq9Xa8AWICjJPQUZhwV49avmtZYQCynGMkjoKrgR5y3kruKjJoeaC4sgeOtczxQX+IfmvFNbS5UnL44HxRdu8cij17QRkcUufkRQbxUjzHI4qsb+OaIlEYUMNqg9gaGMqHo2K1Z4f7MeKkWbckGulfavKwYcHNdpqafgGtHMcc14AV3rXj1rjCmUMDleKHN35bBSQc8UU4JGKHeGJ2G8DitNCQSVyo61MHjmqwAAAOlePpGc1xxaDXqE89huyv2q6HdjLHOa4wmd2fiu5rtROKw4y2paMJQWQc1ldR0uS2k3sp2/at9aX0UsEe4jJUGqNTa0Ns7zbdqjJpTlenGe0awt4oxKGJd15zQPiLSg+J415XqAKCn1x4pSLdAsY6A0SmvGVNkyckdRQ7nWgRbDBHJHvBwR1FATrtlBXseaYyRyCUy2pXaeq1X+HBlLH07hyppHhqTQWkIlu1K8RhNzn2oWWffMdpxHnj5FS1OZrWxKxtwwwxHtSEXRIwGNbMuls7RtPDk0I1ROODwM1vt2AM8V888CaPcalci6dWFtAc5H6j8UfrfiKeS6kitgY41O0bhzxRTlUNodGGqNfNewQAmSRV/egZ/EdjECd5bHtWEaa6uXCkvIx6DrWh0/wAGalNEkt5cWtoko9KzP6v4rnnp/wAUUL48St0x3aeJrKdgAxXPvTiG7ilAKOD+9JY/Duj6NKDc3DXrYyVT0gH7iq/xsVsrNbRKDyCCM4FL/wAqpeqNfx5pfiaTzBjOa9HewxMHzub2x0/81lrfXB54tiGYt+on+1XyTkkspyB7UOb5e9cTMfx//Rp5tZTgh3LZ6NjbVbXww8yhVZgeQDk/as2JN7LzTm1YOvrbOKVGWrfbDrHMrwvt5EaItIjHcM4Ppx966lujkMvAbrjpU4lU8nrRSeWBjaR7YNF9bfrB56K444kUpsDZHcVFbdYzuQE/tRUbKDjy9x+9elJIJIx8CmrGtAc2YvxW09vNBLbTvCGbayhuDTvTZnlsYHnI8wr6qX+KolmjtzzuEwwBQ0kV1EryMrLGvcHpXLK8S6WwVj5129GjzxVYcM+AeRWPuNV1G2AMMcjg98cVPTvEknmkX8fl/Ip0fJmvejq+NS87Ng3T5qBVcgkc1VbXsNygaFwwPtVr5PaqU0/BDTXTOn/bmujOMHrVSs5cgrjFWoSeowa0w6AvTFSAAqJ61KuOPd6pdNxySRV1RIBPWsOMHcTGALHESAowKT6xdzvbBGY7Seeae6hZMHO3nHWkWpQF4tp4Yc80itm66Ep5Iz2q2KSFCNwLn2qhsq2Mc040HSJL6dXkUrCDkkjrS0titBVtbO8AmMIRT0FNILG1uLcqUAb3707ktY/w4jUAADApTbafezah+Gsyu5umTRNTHo2ZbMvqVjcSmS2jieSRTkKikkih9P8ACOoTnfeJ+DiGD+aMM32FfSbOyvfD9wZLoIJ3yQ4wcil1/dSzyNK7M5+TUuTNUJzJVi+Oqe2E6XMmnG3jiyqIoC/96bCztboyyXSxsTjy0Yd/fNY2aVkI5OT056VodNvWlt1LsegFJwN70ynNGltHrLSI7TWVuPN8u1CkthcuGHt96Ty+Ibd7grHFcfX9E59Q9806ubxI+clcUh1qSGZYrlULT52oVHUGm058aFTNtppjKaQMxCD1Hoq80dbR6bBbhrqIPcY9QOWx+3ShtJjaG1JYDziPVnt8VZAnmsxYZz2pFVx7HVt9JnmhR7VIrC2jSPGfMY+o5+f/ADQ+maJcxu4kuCYyfSgH006s4QoAwFUcAAcCmUUa4z3p0J5JJX+NbM/Lot0PVDIr/B4NEQfibVFEtvISWwcDOKfxxAnj2ogQMoGe4zXf43fQbz7WmLYm28dDVrShNpyD/erLmBG3MSd3bFYDXrnXJdVbTYpVt4RhvOQZLKfv0NE3xOiOZuf8TjjkG6ZVJ4Az1qUk/pznJrKaXokcNxHcTs88q9HkYsRWlMPRWPJ5oFkt70FUQmKbyWWSX0gcHkY6VfE8Zh8p4nZm+s9sduKZRWYbhVzU4oEQk7RjHShWO12zayTrSFF9ZN5H+Xx5XdMdKzt9pkixmQxHDHGa2rTCN2RSnI5DUFdlpYgnp4PpVepNKy9PaDx20Y/T2udPmEiE4H1Ke9bCyu1vIg6/x7UolUnfuUFm4OR0oS3mfTrnzFJ8tvqWj+L8zi9V4bnw/Ytr01pGRXVBAqi0vIriNWVhz2ogHNexNKltHltNPTPdq9XjwKjvB470Rh3cOmarZHLEq2BVbAlj1U9qDN1JbuySB39iK44DVI5GdwOWoO6tUJX8oMO+a5HN5Z2rnafevXV3sjYgZNCzQDy9LSfa6KHz0NMhLDGgWPCge1Zm9Aa4Fw7EEdgKEutQYHaj+o8ULaRqnZo7vVQuQj8LUdO1PyZjMwbf1Vu1Zm2Wa5cKDjPc1orSyjtSj3DiVl52Y4rz8td8mW440tGg1TXk1K0gQRFTCOXLZLUjkmVY3djgfNWXuovcwukdnDBHEeCowX9zSWe7yCP6Utt1Wx2ONLQTI0cqsRJhwMqMfVTCwu4I1jgWaNpceoBgcGsbf3Uyt5UEhUY9R78mhJYBARKJNjc4I5PxT4w/tk2XO1TleG41S6ChtjDd7mqbGYSzJi4WAYyJSOV+1XaT4cu7mGB727gQuFcrnlVIzyO9Mh4ZsHkz+Imz28sY/wCtKudPZRjtNFtnZvZ2JYXS3aSSth1JZj3yfaiLF1LHFO9NtobW2SCHKxL2/vV0thHLG2EAB6sowax4qrtAfal0waDBHFXtLHCm6VlVcgZJ4yTgUrFwbC4ME2WU9G+PmjbIbYtpd5FLM2ZGyeTn+PamY6lrXjAuGuxjGT2o3hY0cOM45HvSyOQjK46+1GxuVXHp5HfnFUQxFJlErbnI+OtYDWtSiOryvFCQ6eljnG7Fb6VlV8KwYkVh9fs7We7nDorerkHrmkUtbdDsab6kO0fWbaVEWaTyyzBdxBIz960iRqpDI4eM4KkVm/D1nELZII0VR0J9s96ZW0xhby2bhScUKuWg3D2OopDGSBjnioOeTilF/rMVqnPLdQM0ssfEaXk7JHInBw1bWVa0DOGn2hldHln4JU15vJWKKVXKyZyRVyMjKMLyecmpgK59cYbtg0m8fLoZz0JrqVBK2Bhupz3pRqkqlxGrg9+Kfa3pYC/ibbJx9Snms1e7Y03MOegxUv1OL7K8dzS2j1vczWm1gxKE1rNM1D8TAN31UjsrFbizCt1I4ocfidKnDcmPNV4srxV/wmy41lWl6bIFsZzxUAVkY47VVp12l5bh0I+RV4iVSSoxnrXrTSpbR5lJy9M6VAIz+1VvGSen9KnIpKdSPmh1nC5Uscj3rTDI3EhVWYq3Bod5y8YOCM9qZXQBzmkd1J5TEckHvQsJAd7IRuHektu5jumllUbT7mjLyZ2baO5oOZRtw3NIuu9D4n9mn026syA8ZVifc9KJecSyjDgAmsC7srZQ7ftXhe3KYxM3B6E1PXxuT3spVpI3N7MAmxPpz0oNotqHHLMKDs9QjuYlKghl6g0SrtvzknJyMUOuPQfq6F8ljuVmZmR2PqHBxQNzZE4zK2B0pzcltrvIyoFGTuPP8UtNyqTpvXIB5pk1QpY8dM3Oju0Wn26ySeY3lj1e/FOtPct35rMWV0HVcYp3p82yQE8k8VFdfntlHDU6Rp7ddoJznI4BqyNpCmZgFf2U5A/eqIJvRtbGaLLx7AAMt716ETOumQU3sxHjJLyVg9qrkrx6DhutX6HPq0NskV6FJUciRgG/kCr9evobS8jLsAGYD9+1dFyr4Zenuahu9U9HpQuWNJoYm5uONqR/uTVzXjLFww3/AO3FAR3aA9Tx8UFfanDAfMmOFXnjr+wrFb/sz6l/Qrbx20l21vbWMrzbigMhAHHuP7V7bPO7S3G8M5yx+aQz6t+K8RwXcFosAzsJUcuCcZPzW28rdCrAjB6jPemZFrSOlKexaZrq0jVbPdJKx27BwRTiwt71H33pVt68Y7V22SONiD174FMWkVYo2Xbh8ggfHehxSmKy2/0D3FlFcYSaJJFHTIzSS40C3t5/OsUELfqXsa0qyZ4rkiDOW5qhzuRE05rYkS9NqqrMQh7ZPWjLTVoZJhEWyTwp7E+2ahfWFnqkUtvMoJU4BHVD8VkpLKXTxLp/rU7tyyYO3PZgaCI0t7By5Wn4b+8/NtJUTh8dTWbtrDznElwvA6LV2ja15kSw3ZxPjBboG+aKjmDEheean+R+LTHYa3L0WxgJhQMUJqtv50ZAViSMZHamMFu8uDtIz0JqVwHtkLTKQg6kcgUtK6XSC5cWZbSruTTLhYX3DccHPQ1tY23orDuKQSWsd/co0WCuc5FaCGIRRqo5AFej8Pm0/wCif5Th6a9POTnAFVNbI5yRg/FEkVDkVeRmRkIfJB4NBTwK4OQKOlwWOMZoS5k8uNmPYZoWw0ZbXdtvt24BzSV5zJIqr3NaGXS59Z06bUYz6EfZGgGS574+1W6B4C1XUpfMCCGFeXMpwSPYfNTcpb/6UJaR3wv4O/xtXurq9S3t0Y/l7DucD2PQe1fRtJ8JaVpCRy2ulIZW48yd/MI/mlttdw2ghtHCJAp8tUwMn3A/jNM4/EemGwntktbu3XeY8sRkgH6hzQK9+s21X6KPEUFnAGtylrzyQg5HxWBuY4ZDLHEqRHnYwuDuYf8Axxx/NH6veySFgkjOScKW4Jz70huoDHcyCSFyiEr5q56DvS4fKm2dl3EaTLorEKiJb5KNgTBiGyeoI44o+DTrSaZLSW0V2dvrRsFfuemK9pNtcyxm5eWIZ4TEZwR8g9af2ccQRYpVEjs25mxjJ+3aiu0Kw47T2ugW68Py6cvmW7F4gOc9RQiagbZx5wKkfxW4b/SKzlAu3JBcZPwKW3GlaTckARug++QfvU2X6t9s9DHketUhXD4iSVliVl3noB1ppHfuwwofOKnDommxkwW8KblALAfVz3qmeCWxfbHuAJwjYz/Nd2n0duKekjnkpcsy3CA+4YZzS+Cz1WC4lRzFLBhjGQNpB7A0xW6MP/NFeR9SDJHwRUYLxZWV4n3R57d658NdhbtPRlr/AMRXtiQt9Y3FsW7mI4/+3ShZpn1BNwDBepz3r6BIiX8bwTqskDKQyMM5pNe+GUhtidNZvRz5bN1/ejni1+KBWVp6oxm0wOjDIYMMGthYFvO83zWIcAbD9IrLTOCWDKdydVx3rR6XOkkcbr++KVmb0mUUto0Kx5XJ5HuK9JGCoyxKg5GDV1oodc54I6VKW2yDtIGPbvRqHraJHS3plUE3lkeZj4z0qUtyrn04Ax71ZtjWPDjr70vFnbedIyA7m5Zdxx/FG1Uz6D+LYWykgNHgZPPNcaMspEihq6m3aFIGParIfMLsrnKtypA6fBNKVbekdS16I57D/ELxI4QBHF/qkjhR/wB6frFawn/KKVTHJ5J/rzQbTtb3UixcMGycd/vRCOZSXOEZucAYFF9qfTM+vXaC45fy1DP06Cr0ZZVKthhjkHnNAKW7qDV0LbGHo60zHk70BcdAsdmbTUN0BVbdh/pgfSaZjpS/W7n8KsTgDBOSart9WLxBMjBOcfNWTSidE7l0xhJKkbBWOMjqeK716UDKpMRNxb+Z5nSRv0/AqyOcqMUrH8p/7DKwL/UyDzKspHJz/SjNFaa4mkt1I8qQYcFQSw9s9qTXO4puQ4IOSad6Re+TYIsYByTkkdTmmZL0gZjYxuWjsY0tlSAWkBJjWNSMMR0xn+tQh1x9MtXi8+SGY/QrxjgHBzk9TQVtq7Q6qS1ojMxIWWY5SM4zuwOvtiuXqSXR3XskTQs25vLwzKPcDtUNbT2mVSk1proWXt4v4tLhi8zZYK2M8nqT/FQnu9y9KEvAlqHeFt8QbbjuKWy36liyuNuOldM0xrlDGwiW+1qLz4ZHtYlMjkcKXBG0E/2+K0t8Y4iWREw3I2jApNb69Y3k8Nhp0LrHHHvLngbu4x3+9dvJ0Egz/qbSOvaiptdMUkqeyc87TkQxKdzcBV/tWk0rTltLMNOxM7Yz/wDtK/DsMQH4l8bznk9hWj3o2FyMnoM0Mzy9CvrpAs6Fzx0HaqHTKghiu09quvbecec1vMRIy+hTyoIoK0a6ltwbmLZJ+oDp96mzYnPaGRXQ50uczK6shVkOAT+oe9E3SKYmD9CO3agNGZZFWRd21h3BB/rRVzOyzrHgeWfqOeVHPaqcO3jTZPa/PoR20CSAuQS2euOaWTXEem6jEoi8uKYkS46bux+DWnjVFOQDg0k8Rokds7+UGLA9Rzn3rpXWmMunXa9CDcJaOA74807U+TRayXUkaNA8UeGG8SAtkewwRz81m9OujcWkJcmSQAADHJNHma6ZvKCbfc7hxWT+D6O/mkBeJNPhFyLqKMF5PS4X3ofSdOvTNvSHy4yOdwxTmws7h75t8QeHb/rM/O7uNuOnzWhgthjBGKNQ8npv3fXOkL7ZZEwo6gdqJMvpKtwaNaAAcDml+rKYIDLjBQjcPj3ouPAUq5sA1CWQWsqRyASbTsOKwukXFza6gsjvIsmSJSz/AFfBz1Na6STevmA8HtSS7i/zXn28cAkUhXLqDkHoaHE+9P8AYHypaSpfo2mnrHPCJkIk3fqzxRiLifyjGwIXdux6ftn3pJ4RfFrcKihIFlwg+f1ftmjPEGryafpzyxozyH0qFGcfJ+BWuePh0N3rYHqE8a6y6IwPpG74NHRBWwO+KxWmXHmSZLksTkk9TWs06RjyR0PWlSvyaaKLnSGSHYAGHpHSiY2VuT+1U5DDB71CGJlmdt2UI+k06dw+vBD79JaipMDARrISMDPakUFuyTINhB3ccVpSoZQ4PI424qLAMo6AjkGnPtbAXR6TYlrGkpPm59Q7LQZUFjtAIo1pVlY7/qxyKqMC59PA+KFTsNM+d3KSSRsFPPYDrR0DSQRwxyRsiiJSN4wTUdLkmGoRvaeQHziR7hAwUAZOF4ycUHd3Oy5lY3P4hGdijhNgx7AdvtWZKT8OiGvQiaclmYkbe2Kjo8tzqLu0EZjiRtrvKcJ/Pf7Uq/GqbgwIpIIzntn2rUWV0qaXFDsVQBuBA70itL0dKb8FHiG2uzEbWO6WW1jPoCLsGfcjufmsZcWzwrhixPuea3l6/mI5TG8nOT0pHeQK2aPFla9GOUJvDMwttai8zhZAY8+xPT/pWhmuTPJOI48NEdvq6E1npYFiuEYHaQwIHvitZJECfMX6WGeBRZmnpi8c8Xo0Gg2y/wCHxeaAXYZI6gU4t7CJJ2mTmQjAzzj7e1K9BkjeyQAsZVyCDTCS5kiKhYwSwwPYH5rsaWtgW3yDHBDbGABJ5ptbC1jiYRbHJGWD98Umtd0jNvKBg3UHg/aj2hYxnaDvB2nnFHO1tgWk9IFa4RJfpwfeqbmVW4Ubm7/AogW+QfNUZz3quSz/ADFkKsu36cNwwPxSFz46/Qz8NgiOU3F0Jz0PtSvXpjcRYCBccDArSTwYhDcYYcVl/EEjJEwiAMn6R81lQ4Wt9DsTVPehdpsjQtjZv3c7s0+sLczSK7jHsPak2j28xRPOAaTA3Y6Vp9ItboXEjzSJ5TYEaBcbR7k+9Ihur4nZWpWw6G2CgH+tFqBsHHOetHXBt4rcxqASRjilNtE0M07NPJIsrhhG54j4xhfjvXovUdIhW77CiPLkOO45obUI45reRHGQ6kGr8jcTmgtSk85REnHdiKW6SQUy+SMfqcRsrFriBHKJ9S9eO5pBDdR6i6yrGwGCrAHJPPBx96315YrHYvnaVkUgqeeKxfhyKOCR2QDk7enbtUzf1rk/S25WWGjUaO5jsIU2gELzkYOe/FHiNbg7mwT0xVEABTjrVYlKTlA48wDO3BAIrJyP2vBXFJaRfLo8JAxGu32Axj7VaLP8NDiHkfJoq2uVdcSEBh796ukkiMYA+rHNU6hrkhLqt6YshulZmQsN3SjIJCDhv5od9PVpFlXIPX71JHAJPVQf4oZVes2uL8GtsVEisccHNdmSJpvMI25HO3vQsUileDjNW+YD0cVUn0I00ySxxOMAcZ445qLxAHgnFT8wj2rnmZ5JrlOjnRl9A1bwnpKSNczRLcr1nnOfNJ6lR2FZLxj4tt9VuFtNOgjisYpC+Y0wXPvSL/DTeqZFQsQOg61Wtots5Dq24DGDQqp1oOsdc97CbbULbzMOGUdmamu64u/LgtWaRmOFRe9ZeaMbie1a/wAFWN3ZXYnngcRTRZifOQBn+lLuJ9Hqmhxa+Gb5YEE93ArPxsOSV+5pXrGkXNpIVRhKPcDFbGaLzhGSSCjbgR2rl7ECoB9qFzP6MjJW+z5beRsrfmxkMDwTWn0yYXWlQNwzqNrY68Go65ZxyRuoGCBz8VndGvnsbvByYmO1x/esX5zr+h7W1tGysJTbShegY9fmtPG0ckYH78Vmtqyx7lwQelW2dzJbzes5Un+KXNOH/wAF1HLs0mZQI1ifYqHIwKMgnuGYBjGmf1HrigIZkkUFWGaMicbSDjn+lO9e0xLb1poOEX+YAYgqFHI6NXnjM5bYFUDtnFCLdNHiNh6fb/dXZZwEPTA5yBijdSkCpeyTRBQUkADe/WsnrJButnt1rQX2owWdo088gVVGSzHFYaDVEv8AUXYyA+YdyYNIz9x0UYNqm2aLSbQTWjCfjeSPQxHH3rRWyCONUX6QMDJoPT4lSBFA6UwXlcjrW4cSS2Ky1uiWR3NQk49Q4xUNrFuuKV63cOsISKIySkjYN20Z7ZPtXXSS7OmW30cn1ErcvbxyI8oPrAOdg7UbbRkgFuT3rOaPoD2+qTahJcyvNcjMoOMbv47dq10cYSIc5buaHFj5d7CutdfsVayyi2eJsDcMZNZWwtkjdkjx6ecfFU/8TtSREhtYpGE8jZypwVUf+cUq8H6iXmkimG+7KAK7H61Hb7jNZmxVU8h2O9LRsrTCDAzyc0eiq/pPWggOhAxxzV0T+td3AqeE5WmDT32iwoiSGJnBbGcH2rqxbW8xV5AwGz2qbxxzsOAxHQkUTFab7YRTMrYGCQNoIoktPoB1/ZCOZwuCDj/rXrmMXEW6InI6rV1rafh4kj8xpAvAZjk4pL4h1KLSrqJdzBpQSQo6fNVRVKdUAlyr8Rdf3d5pswdYvOhPJ9XI/apR+L4UwHtJPsMYr02s2l1b+WWGSOSeKxN/dkXDiEsYwcKT1rZ3/qVRCr+aNfceNJJLyKOGERws4ViTk1s4nVo1IOQRnNfHdGJutUiQYz819RidY4Y1KMxCgZzjNU4ttvZJ8pTOlJ8k0u+mijOyVtjfUue1G6rdz30EWSMRA4OOftSu9tJdIu3RwfIZsKasEv5ZCHI9qXcarYyKVyByhiPT1zX0zw/NG+nW6RPuVEA69DXzQuCT8Uz8O6s2nXw8xiYJDhh7fNZc8kZ4fV0bgAc17hpCoRgR1JHBqixkDqGzkMKPVwo9xQrTXYD6Yqu7JJXIKfUPqrN6noiRzBkQFc8j3rbzxlkypAPvihJbcyqCV5HXFJta89H47/szSXYh2x+R5cYGODnFM40jljDAggjg1K509HOOMkZFAxbrRzG30Z4+KTyc+jOq8C1WWNgY2IHtTG1lnYDqTQ0Tb8Ci4kWO4S5knMcUancp+k/JrFqq6YFedhDPcsduQnu2KyPjrxTNpyJY2Eo/EnmR8Z2iveKfHMdvuttJAlkPDTHov296+dz3Ml1M0tyzPIxyWPevQjF42I2/DtzqF9fOWvLqWY+zNx/FOfCa7tSDf7VJpIoXrwKIsrtrS4SWJsMp/Y0WSeUtIKFxfZ9y0+TMMbr7Ci3d2l3mUhduNgHBPvSXw1drc2ETZByvanLgDtkVNFNwDS1RJX2qc0PcRiUepc8g4q5HHtz7V2RsEY5JobXKezZen0CpZrFcx3OD5mNu4McAfajJrhURu5xXZGCxgZ6c0E6LPvB+k9cUSr61pGP8u2fP/E/h6bUrl793wPpC55X9qzVqrWV3H6h5iHIOf6V9dngi8vy8ZUDHNfPfGWgTZe9tF9Kctg1sU6/Fhqv2avSr6O6iBYgPjpTSOJCc9vivlOk6tJFsSZtrKfq9xWlt/F34O4WO5iLWzDiZe1apa6ZlS33Jt1t3Ta45Bo+Fg64P8Uu03Ube8hEkEyOp6YNGC4iQ4Z1H71jiV+SFPl40E8AjsBXzfxfNJNrc27jy/SoPtW3uL6FRkyqO5G6sV4ymSTUI5IirBowcihd8npFHx5arbM+7kITkZFLZ5GO5mxg+1X3Emc4JxipaNZTajqCoIS0Q5YEHAFOxwPzXxXY18F6dcySNdLGoI+nf0r6JEnmIDKEZv/aMigtMtoNOshEpEeeTmowKkG/F0fU27HHFWQklpnk5Kd1sWa1pH4oOHxg9ivUVhdT0a406U+SpkiPOB1FfV1MuxvxagDsRQt9YxyxE8H7CicpmTbk+PtslGM7W71wW7LyG3CtR4j8HXEkjXliRkjJj7t9qziWGpQx7ngfAOCCOlKcNLofOVN9mx8La8q7bGeTLKMI543fH3raxTqVG45+a+ORyMPqjYN8CtRo/iK5giEVzDJKo+lgOf3qLJNLtD0lR9AnLSwEROAex9qlYgNCBu3N0J+azOm641xIQ9tKi9mrRW84ZRtY4pH2Pl2c4aWgmWJEBYgYrNaijXFzsiU4zlmHatJMrtEVc4BHShUhQKMAUnLn70bC0LIVaCMZUkj+tJtde5u4yjHbGP0DpWpdB0xQlzaLKp4pWO0q6G/8A0+X31lg7sYoN7fZzW51HTdoJA/pWburN0c7UJUdR7V6mLPtBKVQmxjoM1KGJpZAFU9eTWx0e1trrG2OMLjnJ5ppJo1nCSygA47UTzCmtPTK/Bt+ttF+Gm9ODlCe9baG5SX0q3P3rJ22nWxUbGB+c04s7eNCFDHNScqTbX7OpS/R0ARyDmvCOWd/yx0qNvsjHrBbjpmoPdgFwPSAeecUxa12J299FlxG0ZO9gWx0zQDXO2cKhGGHIFSluYpeN4P2NUmWGMZJUYrtpm8WWyksOe9ZfxRcSflWkb4MpwVHtR1/rEcRyGLEZ9K85pNpETarq8tzdMD5XKLnp8UKf7GzDlbYAdCjkXH0t9qrj0S5UlAN6Hqp6VvhaxkAhFz8UTHar2UCl/de9G8kfOE0a8stxgaSPuEIJH8ihHvpVk2XCuje+44r6wLbLAbQV75oe+0Kxuh+bAhP2qjGqv1GL5Kn0+Yb5blhHFvcn2yaLg0TVZCFETANxlz0r6FaaNbWihYY1Ue4HNGeUkY4FUxg/sXfzf/KMbpvgxElEl9L5uP0AYFaJLaGyT0RqOOwxRpz24FVvgjBG77VTMJEeTLVvtgLqLh/MJBUdhUjBCxy0HPzRO0IMAbQewHSvAY46/JoHhlvbBWRpaD3iMibW79aXfhJIy22U7FOQo64pnJ2FckGVBPvTdgihYFnbzQ0gIOME4FU3VtbB1aZFyTyc9KcuoweKpKKeCoNccYW7sFOqSTiEpCxxuI4JplbWkT4wAQO9H66c288Rxs8snGKVeF/+Sj5J+5rzvlxrsrw2/B3BaxoMKtHxALjHAqtBxUl615tFGy+SQ4wO9UMx/wC1eaqz0NT12w14S69aiRnrXkrtZL0cymaBZBgrSTUNGLZaE7WHfFaGuMAQc1RFszejCS2ZhOdrRyD9af3oOWS8yVaSRh354NbuWGNh6kBpFqlvF5TejHB6Eiqovfo2cn9iK0uri0OYXYA9jyKdWfiK6VgGiVvkGsfZXEy3RiEjbM9Cc0VLLIl0gViAfan1GwtzS20bdvEVw3CxKD8mgrnU5rkbZX2+4U9aVQyOyqSxNQldgCwPNTtbfYaiV2kHpKVOUJH71JpZZFO5sKO5qiwO9gG5pb4tuJY1ESOVjPVRxmumOVaByXxWw2IT6ncfhNNPp/8AUm7CtTpWkwaZGkCv6vqcnq3zQH/D9VFiuAK180SSH1qDVk4k50jzsuauXZCK3VmVufiihGFAwajEAFAHQVKij4s+sTWVskCR3rhPeqpWIAwe9Qd2HQ1SpU+CttlrHvmq39QrysSOTXT0okYyhuhGT96FnkW2hJlkJHv0NFHqaouo0kjw6hgfeiOAbTUHuJMRxFYx1Ld6Lkuoozhzz8DNS2rHGFQAD2AqqX0kAADj2rTD/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64" name="Picture 16" descr="http://www.estrategiaynegocios.net/wp-content/uploads/2013/09/camarones-picant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7640" y="382269"/>
            <a:ext cx="1546448" cy="1511618"/>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ttp://4.bp.blogspot.com/-x_LaEEmUljc/Te_KwqcsYCI/AAAAAAAAHIc/gLxv_DkijI0/s200/cra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343218"/>
            <a:ext cx="1512168" cy="1550669"/>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https://encrypted-tbn2.gstatic.com/images?q=tbn:ANd9GcQhsEV218kGbLsQeanKK77mVgfT5zW05oZamyXwmj2P2bd99urz4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10225" y="335914"/>
            <a:ext cx="1854264" cy="1557973"/>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186407" y="1897335"/>
            <a:ext cx="8808914" cy="369332"/>
          </a:xfrm>
          <a:prstGeom prst="rect">
            <a:avLst/>
          </a:prstGeom>
        </p:spPr>
        <p:txBody>
          <a:bodyPr wrap="square">
            <a:spAutoFit/>
          </a:bodyPr>
          <a:lstStyle/>
          <a:p>
            <a:r>
              <a:rPr lang="es-CO" dirty="0"/>
              <a:t>Almejas, </a:t>
            </a:r>
            <a:r>
              <a:rPr lang="es-CO" dirty="0" smtClean="0"/>
              <a:t>                       langosta,                  </a:t>
            </a:r>
            <a:r>
              <a:rPr lang="es-CO" dirty="0"/>
              <a:t>camarones, </a:t>
            </a:r>
            <a:r>
              <a:rPr lang="es-CO" dirty="0" smtClean="0"/>
              <a:t>            cangrejos,                 </a:t>
            </a:r>
            <a:r>
              <a:rPr lang="es-CO" dirty="0"/>
              <a:t>mejillones </a:t>
            </a:r>
          </a:p>
        </p:txBody>
      </p:sp>
      <p:sp>
        <p:nvSpPr>
          <p:cNvPr id="10" name="AutoShape 22" descr="data:image/jpeg;base64,/9j/4AAQSkZJRgABAQAAAQABAAD/2wCEAAkGBwgHBgkIBwgKCgkLDRYPDQwMDRsUFRAWIB0iIiAdHx8kKDQsJCYxJx8fLT0tMTU3Ojo6Iys/RD84QzQ5OjcBCgoKDQwNGg8PGjclHyU3Nzc3Nzc3Nzc3Nzc3Nzc3Nzc3Nzc3Nzc3Nzc3Nzc3Nzc3Nzc3Nzc3Nzc3Nzc3Nzc3N//AABEIAJYAyAMBIgACEQEDEQH/xAAcAAEAAQUBAQAAAAAAAAAAAAAABgEDBAUHAgj/xABEEAABAwMCAwYDBAYHCAMAAAABAAIDBAUREiEGMUEHEyJRYXEUgZEjMkKhFVJiscHwQ3KCstHh8TM0NURTkqLCFyQl/8QAGAEBAAMBAAAAAAAAAAAAAAAAAAECAwT/xAAiEQEBAQACAgICAwEAAAAAAAAAAQIDETFBEiEEURMiMoH/2gAMAwEAAhEDEQA/AOGoiICIiAiIgIiICIiAiIgIiICIiAiIgIiICIiAiIgIiICIiAiIgIiICLMtttrLnUdxb6aSolDS4sjbkho5k+m4Ulpezy9SxGSo+GpgASWyy5d9AotkOkORdBg7Mp54tQvVI15IEbHRuGs8sD8lr6rs24nhqHRUtv8AjgP6SleHA/XB/JJZTpDkWXcbdWWyqdTXGlmpZ2845mFp/NYqkURVwqICIiAiIgIiICIr1NBLOX90wv7uN0jsdGjmUFlFV3NUQEREBERAREQERX6Sllq5e6gaXO5nyA8yg90dXPRSd7STywSaS3XG4tODzCvOvFzO7q+oPvIVtI7bS0bcSBlQ4jdz9h8grctHR1fhZpp3keFzRhp91H0mMGC+XKCTvI62YO8yc/vXUuG+1OlpeHQ241kjK4SsYI4YDlrc+JwPLBGNueVyGrpZaOd0M7C17eYVsHAVbiUld9d2g8KMgIuFVT1Qldqj7qmc57Yz0fkbOytPV8VcATGenngjlI+7KKMljvLBxnbO+W9FxrJVM7JnHXstdRfb+A7w0fCnuKhw5QyFoP8AZOw+iwbj2Y1LohNZqoTMPNk3hPyIXPNR+a2ts4kvFreDRXCdjf1C8uaR7FW+0LNzslytR/8Av0ckQzjURlv1GywMLo1q7RxPpgvtFHJC7aRwbqBH7TT/AJraVvAdl4rp31vCFXBBUYz8MT9m8+Q/VKkclVFsLvaK6zVjqS5074ZWnkeTvUHqtegIiIClfZ3SC43O4W4Y72sts0MLjya84x9cY+aiimnZTDr4hmmcSGRU5LiPVzRj9/0VdXqJiHSNLHFrhhzdiD0K8KVdp1A2g4zrhGxjI6jTUNY0YA1gE7Y23yoqrekCIiAiIgIiqAchBcpoJKiZsMTdT3bAclLKGOKhpu4p2a3OGZJBze7p8grHD1ucKfvC37WcbHq1n+aldNZ5nNiZAwjUdOMdVTXJMrTFqOG3zyPJeP6uTjP8QrMtrqGkOa9rscsFTZlrZE9zZTq053G4V5lLBH+HKw3zt8cKFSWWpuVE2OdobPDgRPI/D1B9Ffg7Pu+g/wCIaJsfii8P78qZB7GkNYGj9U4WZRPMjw5hGc4cD5eiic96WvBENpey6Zw1VFd4fOKPOfqthD2VUJ3luVTj9ljef5qevq3U1PgsL2kA6mtyPdWIKrXHqk8OW467joOnmeSnXLf2nPHn9IvH2UWPH2lfX5xnIcwD+4qN7KLI4/7/AF7B6uYf/VTD4qNzQ8u2I5jn+eFiPqZWB5Y8YHTY5+uyZ1u+zWMT0jv/AMS2HDf/ANauDydm4Zv+S5RbblWWatFRQzPgmYcH135OC7xSl8uzpcOaMggnlnl+5WZOCuHKqad01ujJkJkDxnxatzuD6rbOv2595/SIW/jK18SU7LdxJTRNc4/ed90nzB5tK13GfZrU2ijN1sj319sxl+2ZYB5kDm31W9k7OLLNM4s+MjibkFsUgLvTGpSCxNuvDcsFLbK+S7W940y01SwCaFvoevPlj5q3ykZ9OBuXldV7SeA6SOJ974aaWxuOqehOdTM83MB3x+z06LlZHVWFfYLr3Y/b2RU/xHdky1Z3y3I0g4Hy3P1UCsHCldc54++ifDA7ckjxH2B/iu+2Whi4fsL5aWFr6mKm00lM92kuxs0HPmcD1WO9S/1jTOep3XFO1+4x1/HFXHA1giomtpWljs6tI3z65JHyUKWy4hus18vFVc6iNkctQ7U5jNgNgP4Klis9bfbpBbrdEZJ5jj0a3q4+QC28Rm1yLccWikbxBWRW8tdSwObBG5vJwY0Mz89Oc+qINOiLYWm01N1qhDTRnGfE8/daPVBhwwyTPDImOe88mtGSVK7TwbOXMluZETc/7Lqfc9FNbFZbfZIGiGIun5Olfzd/h7JUzYqHPBz0yeQWWt/ppnJT0jIcNibv5jksqJrw7GzdW5dnfHkF4he4M1ADB3HkrNRM4DAPM7kc1y8mm+Yze+a2KcRNA2GN+qwaiWQty5wyTjTjn7+SUsr3REBhPVxG3+q8OjfK8HbSdhjK5flPbokvpjyPnjeQI49+nos+kmc1pOvbqGAD/T/JePgpZZWhu+fvDmTv6LNoKJzZZGyEtAjcQ7G4IHRUvNmfTWcdrIjM9Q7wukexoDXAnJa3fY4+a2EcbpIg0O3LS1rRzJ/n5K1SUUjpQzU1sYw7Lh1x1WbWNFLMwd5GQ2PbDSdznPn0x/Oyz/n6+0/Du9MSmpAXd06Qv3IAA3+fr0Wxho4d8ZDuRaT5cx+7yWA6pHe4h3dp9jzwD09Ft6FmvT3mH5OQS/fn5dNlpx/l3wpycHX3XltLBTTFz2ncY2bq9c+vX8lfipRUNLfFHzLdHQfz0WVFFRNlbFHPqeCTkZ/PzXqtuFsoYZpJHDu4mOfLJn7oAyVvnXJq9uXfx66a6GjDGvjIDmncEDBGy8Xa3wmRnhaC0Z1A77eRztyWJRcTw1TY5YInmneS6J5OC4HrkdFkTXGKpqHFs0Tn6S5jWHcn1OVbfL/WoxidrNTSMke34ieeSbSMl7uuPr+ZWVZeD7LFNJVG10vxWfDKIwXZ8x5H15r1DFBG5pLc6nA6gc6jv1+q39JBA6new6/EHAuaSCQfX+IT8fV3furc0mZ9NGeH6el1yurGU7Q4HvKjBDfXLnDKiPF9RwFUXCOovnENTcTCzu2RQPJDTz/APMeeFJ67hK3lxm8czs7d4dbvqFjiwUNBE+tqYI5WjwmERHPLI8/Lmuuakv257PpzmK98AVNYWU3ClwqpZDpZFCxoDvYBxKlVydaeGOEa+tqOH4rU2pDY6ejjqSJql2RtJI3B09S1pIwDk74VbnxbLZoZf0LwhK6YjBfI4d2NuoYdRAPTIz5rj/E93u95uj6i+zPfUjYMdsIh+q1vIBaz7ZsG5VNPVVL5aWkbSMfuYWPLmg+meQ9N1VYaK6FRzU+4EqWGgbCwAvie4yNHPB5FQBe43ujcHMc5rhyIOFGp3Oky9V2kODn69R3GQsWQse8kHODzwubUvE11p2aPiDK3p3viI+fNba3cWPMgZNGGE7BzXc/quTfFyTw2zuOhxABmcDTjYFa+qkcxznOa0bnw+SsUV9hfEI5Gua8DcnCuvqYJXapHayeW2VxfDXddE1HiaOSkLXQyeF3IdfUH1Xplwy5uljgGnLsjBB6qsrqaSMRku558XUrHfEB9mZMMBJzg7fNZXLbOkgFRoYHgg6cAOLiT/IVyLVUkkFwdtvqwCPko9HMAWNbNrDvIZ5rb0koomSOldjcAMJ6hY3Ejab+m7o6Jvete8ZbkanF2+fRZNTRB8heZARjGs88fVaSa/wBPBSvnmH2bRl7hsAofcu06J7cUluke7o6eTH5D/Facf4u9+Iz3zZz5qdSzMaGMhzt+IAA5xzCuUUzXTBhkdkZOc+nmuQVnHd2nP2Qhg/qtyfqVpKu73CscXVNZM/PTVgfQbLsx+Bfdc+/y5Z1I7cL/AGS1Vjpqy4Qtc0kkF5Jd57Dmol2icb2m6Wd1HY53SPqJGidxicz7Nu+N/M4+i5ifEqxxSSyNjiY573kBrWjJJO2AF28fBnjcm+T5N3ZeKrnZ2NjppGPibnSyVgIGfI7H81uLLxVLLXNDrOa+pc/UHRyua5vngNGPPmpJwt2SNhoheeOa2O20DAHmnLw15H7bvw+wyfZWeJ+PLDboP0dwZb2923INQW92zPo0bu9yR7K+uPGvSs1Z7Ti11ERFOHFtK+UAmGRwy089OfPopxS5+Ed3oIaAfAOox5dV818JXmor7+yG4Tl4n+5nkxw3wByGdx9F3+G6vjtkRe/vJ2xGQasDWwO0n6ZH/cuacX8Wuo11yXccxr+J+EqpscVFro3CTUIXxuptDupOk6fzW4/SFXWU7w1gr6acgPpSGgiPByWu2zvjYnO+x2AUV7WbS001NeIGmQZ7qSTWAGN3LW6fdzt/TluoPYr/AF9lrI56WZxYw57pzjpI8vT5Lb+P3lT5eq2XFtjbbnfH2ieSa1zP0guJ1wyY3Y8efPf3B3BUXOcrq/EM8d4tJ4kstLBXUs8Df0vby464XtOWyHTv0wTtsPpy+rqBUTuk7mKIH8ETcNC1ze4pWOiIrIEREBel5VUEptNUZ6Vpkd4meF2+5W5p9DiA07k7+g6qFWqq+GqRk+B2x3/NTKlDg1sk7tDH/dy3mFhudNJe1/MpdpD3fskdVd+JqRSSwkuBPJ3Xy/cqCcOOW42WW/U2HMcYdK5pLSPIcysbx5rSbsYVDFPG/vBNGwtPPTlwPmrtXWxUdO6Wd72xjZznfec7r7nK1tdfqa1CVjXiorD0A8LT6lQ64XCpr5e8qZXP8h0b7BTj8eebEa5azr7f6m6kRnEdMzZkY5n1d5lafKb4VWNLnBoBLicADmV1ySTqMbe/KiAKYWPs7vVzDJatjLdTHcy1OzsejOf1wpeKzs44Fbpp6V3EN2HN8ga9kTv7oIPkCU7QiPB3ZxfuKXtlhgdSUP4qudpDf7I5uPtt6qdOn4M7L2uZSk3S/AbuyHPZ6Z+7GPTdyhXFHafxJfmvhbVfAUR8IpqPwgj9p33j+70UJJJOc7p0JDxjxleOLavvLnNphYcxU0eRHH8up9So9kqiKRmWh4julHI7YNnYT7agu7cQF0FbwoTK5jJZauneP1g5jSM49WtXBrbA+puFNTxAmSWZjGgc8lwAXc+1iWO113BNGwsdK2pe6TDuWe7aSR65OPZZck7v/FstZx6x0nANzdse6q4c6nbgZxt58/5wuLrtXag59BwE1kTxGK+ra2RhYDra0agAemCAfVcVTg/wb8thY7xW2S4xV9BKY5WOGd/C9vVrh1B8lkcVyUVRfZ6m2BjaapayYRs/onOaC5nuHEhaZVytVVEREBERAREQVHPdbqhvTiyKCukc6KIYjPPSPJaRVUWS+Uy9JfV8UU9PFTxUETZiGfaOeMDPl69Fqam83OvjfDGXtiaC57IAeXqR0/JZnB3ClXxHXQjRI2jLw184G3Twg+eCuvs4DhtYEVsjjhhmYDM5zC5xAPmTss78c+Inu3y4qeFb18FBV/BP7uc4jHV22c+38ThZVs4F4guUUcsNEY43tc7VMdGkDzzvv0XQpeKrBTy1MbLlDIKKM90GMOmbAJDQcbknAOPP0Kitz7VL7VRGCkhpKOHGA1jNRA9zt+Sia3r0dSLtF2dsiJlu9yY2Jg8Yi2/8j0+SzncU8McLt7vh+3x1FSBjvmnP1ed/oue3G73C5kGvq5ZsbhrneEfLksInKv8AG3/VO56b/iHi+7357hVVJjgP/LxEtZ8/P5rQFURXk68KiIiAqhpKosijqW0tQ2Z1PDUadwyYEtz0yARn2O3mgnXZ1w42k08W8Q4pbRR/awmUbzyA+HSOoB+pHuRg1F2q+Nu0OjqWxuxJUxsgh/6cLXZ3+WST7rQXriK6XxzP0nVOlZFtFEAGsjHk1o2C2dj4kbw/bmS2aCFl3k1smqpWF72A/dMe+kbemcj6VsSkXbXeaaqutJZ6KQuZbmO7/B8PeuIyPXAAC5svUkjpHue8lz3HLnOOST1K8KcyZkhb2IiKUCIiAiIgIiICKoV2lMYniM2O71t17Z2zug7dwhfrdwN2X224VUM08tdNINMZBOrxFvM7AYbn3J9+YVHHXE01PXU77rMIq55dOzA3yMYBxlrcbYBAWy7QeI7ZdKS12yzPllpqIPc6V8egOc4N2aPIYP1UJVcz2UzhCcndURWBERAREQEREBERAVckciqIgIiICIiAiIgIiICIiAiIgIiICIiAiIgIiICIiAiIgIiICIiAiIgIiIP/2Q=="/>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AutoShape 24" descr="data:image/jpeg;base64,/9j/4AAQSkZJRgABAQAAAQABAAD/2wCEAAkGBwgHBgkIBwgKCgkLDRYPDQwMDRsUFRAWIB0iIiAdHx8kKDQsJCYxJx8fLT0tMTU3Ojo6Iys/RD84QzQ5OjcBCgoKDQwNGg8PGjclHyU3Nzc3Nzc3Nzc3Nzc3Nzc3Nzc3Nzc3Nzc3Nzc3Nzc3Nzc3Nzc3Nzc3Nzc3Nzc3Nzc3N//AABEIAJYAyAMBIgACEQEDEQH/xAAcAAEAAQUBAQAAAAAAAAAAAAAABgEDBAUHAgj/xABEEAABAwMCAwYDBAYHCAMAAAABAAIDBAUREiEGMUEHEyJRYXEUgZEjMkKhFVJiscHwQ3KCstHh8TM0NURTkqLCFyQl/8QAGAEBAAMBAAAAAAAAAAAAAAAAAAECAwT/xAAiEQEBAQACAgICAwEAAAAAAAAAAQIDETFBEiEEURMiMoH/2gAMAwEAAhEDEQA/AOGoiICIiAiIgIiICIiAiIgIiICIiAiIgIiICIiAiIgIiICIiAiIgIiICLMtttrLnUdxb6aSolDS4sjbkho5k+m4Ulpezy9SxGSo+GpgASWyy5d9AotkOkORdBg7Mp54tQvVI15IEbHRuGs8sD8lr6rs24nhqHRUtv8AjgP6SleHA/XB/JJZTpDkWXcbdWWyqdTXGlmpZ2845mFp/NYqkURVwqICIiAiIgIiICIr1NBLOX90wv7uN0jsdGjmUFlFV3NUQEREBERAREQERX6Sllq5e6gaXO5nyA8yg90dXPRSd7STywSaS3XG4tODzCvOvFzO7q+oPvIVtI7bS0bcSBlQ4jdz9h8grctHR1fhZpp3keFzRhp91H0mMGC+XKCTvI62YO8yc/vXUuG+1OlpeHQ241kjK4SsYI4YDlrc+JwPLBGNueVyGrpZaOd0M7C17eYVsHAVbiUld9d2g8KMgIuFVT1Qldqj7qmc57Yz0fkbOytPV8VcATGenngjlI+7KKMljvLBxnbO+W9FxrJVM7JnHXstdRfb+A7w0fCnuKhw5QyFoP8AZOw+iwbj2Y1LohNZqoTMPNk3hPyIXPNR+a2ts4kvFreDRXCdjf1C8uaR7FW+0LNzslytR/8Av0ckQzjURlv1GywMLo1q7RxPpgvtFHJC7aRwbqBH7TT/AJraVvAdl4rp31vCFXBBUYz8MT9m8+Q/VKkclVFsLvaK6zVjqS5074ZWnkeTvUHqtegIiIClfZ3SC43O4W4Y72sts0MLjya84x9cY+aiimnZTDr4hmmcSGRU5LiPVzRj9/0VdXqJiHSNLHFrhhzdiD0K8KVdp1A2g4zrhGxjI6jTUNY0YA1gE7Y23yoqrekCIiAiIgIiqAchBcpoJKiZsMTdT3bAclLKGOKhpu4p2a3OGZJBze7p8grHD1ucKfvC37WcbHq1n+aldNZ5nNiZAwjUdOMdVTXJMrTFqOG3zyPJeP6uTjP8QrMtrqGkOa9rscsFTZlrZE9zZTq053G4V5lLBH+HKw3zt8cKFSWWpuVE2OdobPDgRPI/D1B9Ffg7Pu+g/wCIaJsfii8P78qZB7GkNYGj9U4WZRPMjw5hGc4cD5eiic96WvBENpey6Zw1VFd4fOKPOfqthD2VUJ3luVTj9ljef5qevq3U1PgsL2kA6mtyPdWIKrXHqk8OW467joOnmeSnXLf2nPHn9IvH2UWPH2lfX5xnIcwD+4qN7KLI4/7/AF7B6uYf/VTD4qNzQ8u2I5jn+eFiPqZWB5Y8YHTY5+uyZ1u+zWMT0jv/AMS2HDf/ANauDydm4Zv+S5RbblWWatFRQzPgmYcH135OC7xSl8uzpcOaMggnlnl+5WZOCuHKqad01ujJkJkDxnxatzuD6rbOv2595/SIW/jK18SU7LdxJTRNc4/ed90nzB5tK13GfZrU2ijN1sj319sxl+2ZYB5kDm31W9k7OLLNM4s+MjibkFsUgLvTGpSCxNuvDcsFLbK+S7W940y01SwCaFvoevPlj5q3ykZ9OBuXldV7SeA6SOJ974aaWxuOqehOdTM83MB3x+z06LlZHVWFfYLr3Y/b2RU/xHdky1Z3y3I0g4Hy3P1UCsHCldc54++ifDA7ckjxH2B/iu+2Whi4fsL5aWFr6mKm00lM92kuxs0HPmcD1WO9S/1jTOep3XFO1+4x1/HFXHA1giomtpWljs6tI3z65JHyUKWy4hus18vFVc6iNkctQ7U5jNgNgP4Klis9bfbpBbrdEZJ5jj0a3q4+QC28Rm1yLccWikbxBWRW8tdSwObBG5vJwY0Mz89Oc+qINOiLYWm01N1qhDTRnGfE8/daPVBhwwyTPDImOe88mtGSVK7TwbOXMluZETc/7Lqfc9FNbFZbfZIGiGIun5Olfzd/h7JUzYqHPBz0yeQWWt/ppnJT0jIcNibv5jksqJrw7GzdW5dnfHkF4he4M1ADB3HkrNRM4DAPM7kc1y8mm+Yze+a2KcRNA2GN+qwaiWQty5wyTjTjn7+SUsr3REBhPVxG3+q8OjfK8HbSdhjK5flPbokvpjyPnjeQI49+nos+kmc1pOvbqGAD/T/JePgpZZWhu+fvDmTv6LNoKJzZZGyEtAjcQ7G4IHRUvNmfTWcdrIjM9Q7wukexoDXAnJa3fY4+a2EcbpIg0O3LS1rRzJ/n5K1SUUjpQzU1sYw7Lh1x1WbWNFLMwd5GQ2PbDSdznPn0x/Oyz/n6+0/Du9MSmpAXd06Qv3IAA3+fr0Wxho4d8ZDuRaT5cx+7yWA6pHe4h3dp9jzwD09Ft6FmvT3mH5OQS/fn5dNlpx/l3wpycHX3XltLBTTFz2ncY2bq9c+vX8lfipRUNLfFHzLdHQfz0WVFFRNlbFHPqeCTkZ/PzXqtuFsoYZpJHDu4mOfLJn7oAyVvnXJq9uXfx66a6GjDGvjIDmncEDBGy8Xa3wmRnhaC0Z1A77eRztyWJRcTw1TY5YInmneS6J5OC4HrkdFkTXGKpqHFs0Tn6S5jWHcn1OVbfL/WoxidrNTSMke34ieeSbSMl7uuPr+ZWVZeD7LFNJVG10vxWfDKIwXZ8x5H15r1DFBG5pLc6nA6gc6jv1+q39JBA6new6/EHAuaSCQfX+IT8fV3furc0mZ9NGeH6el1yurGU7Q4HvKjBDfXLnDKiPF9RwFUXCOovnENTcTCzu2RQPJDTz/APMeeFJ67hK3lxm8czs7d4dbvqFjiwUNBE+tqYI5WjwmERHPLI8/Lmuuakv257PpzmK98AVNYWU3ClwqpZDpZFCxoDvYBxKlVydaeGOEa+tqOH4rU2pDY6ejjqSJql2RtJI3B09S1pIwDk74VbnxbLZoZf0LwhK6YjBfI4d2NuoYdRAPTIz5rj/E93u95uj6i+zPfUjYMdsIh+q1vIBaz7ZsG5VNPVVL5aWkbSMfuYWPLmg+meQ9N1VYaK6FRzU+4EqWGgbCwAvie4yNHPB5FQBe43ujcHMc5rhyIOFGp3Oky9V2kODn69R3GQsWQse8kHODzwubUvE11p2aPiDK3p3viI+fNba3cWPMgZNGGE7BzXc/quTfFyTw2zuOhxABmcDTjYFa+qkcxznOa0bnw+SsUV9hfEI5Gua8DcnCuvqYJXapHayeW2VxfDXddE1HiaOSkLXQyeF3IdfUH1Xplwy5uljgGnLsjBB6qsrqaSMRku558XUrHfEB9mZMMBJzg7fNZXLbOkgFRoYHgg6cAOLiT/IVyLVUkkFwdtvqwCPko9HMAWNbNrDvIZ5rb0koomSOldjcAMJ6hY3Ejab+m7o6Jvete8ZbkanF2+fRZNTRB8heZARjGs88fVaSa/wBPBSvnmH2bRl7hsAofcu06J7cUluke7o6eTH5D/Facf4u9+Iz3zZz5qdSzMaGMhzt+IAA5xzCuUUzXTBhkdkZOc+nmuQVnHd2nP2Qhg/qtyfqVpKu73CscXVNZM/PTVgfQbLsx+Bfdc+/y5Z1I7cL/AGS1Vjpqy4Qtc0kkF5Jd57Dmol2icb2m6Wd1HY53SPqJGidxicz7Nu+N/M4+i5ifEqxxSSyNjiY573kBrWjJJO2AF28fBnjcm+T5N3ZeKrnZ2NjppGPibnSyVgIGfI7H81uLLxVLLXNDrOa+pc/UHRyua5vngNGPPmpJwt2SNhoheeOa2O20DAHmnLw15H7bvw+wyfZWeJ+PLDboP0dwZb2923INQW92zPo0bu9yR7K+uPGvSs1Z7Ti11ERFOHFtK+UAmGRwy089OfPopxS5+Ed3oIaAfAOox5dV818JXmor7+yG4Tl4n+5nkxw3wByGdx9F3+G6vjtkRe/vJ2xGQasDWwO0n6ZH/cuacX8Wuo11yXccxr+J+EqpscVFro3CTUIXxuptDupOk6fzW4/SFXWU7w1gr6acgPpSGgiPByWu2zvjYnO+x2AUV7WbS001NeIGmQZ7qSTWAGN3LW6fdzt/TluoPYr/AF9lrI56WZxYw57pzjpI8vT5Lb+P3lT5eq2XFtjbbnfH2ieSa1zP0guJ1wyY3Y8efPf3B3BUXOcrq/EM8d4tJ4kstLBXUs8Df0vby464XtOWyHTv0wTtsPpy+rqBUTuk7mKIH8ETcNC1ze4pWOiIrIEREBel5VUEptNUZ6Vpkd4meF2+5W5p9DiA07k7+g6qFWqq+GqRk+B2x3/NTKlDg1sk7tDH/dy3mFhudNJe1/MpdpD3fskdVd+JqRSSwkuBPJ3Xy/cqCcOOW42WW/U2HMcYdK5pLSPIcysbx5rSbsYVDFPG/vBNGwtPPTlwPmrtXWxUdO6Wd72xjZznfec7r7nK1tdfqa1CVjXiorD0A8LT6lQ64XCpr5e8qZXP8h0b7BTj8eebEa5azr7f6m6kRnEdMzZkY5n1d5lafKb4VWNLnBoBLicADmV1ySTqMbe/KiAKYWPs7vVzDJatjLdTHcy1OzsejOf1wpeKzs44Fbpp6V3EN2HN8ga9kTv7oIPkCU7QiPB3ZxfuKXtlhgdSUP4qudpDf7I5uPtt6qdOn4M7L2uZSk3S/AbuyHPZ6Z+7GPTdyhXFHafxJfmvhbVfAUR8IpqPwgj9p33j+70UJJJOc7p0JDxjxleOLavvLnNphYcxU0eRHH8up9So9kqiKRmWh4julHI7YNnYT7agu7cQF0FbwoTK5jJZauneP1g5jSM49WtXBrbA+puFNTxAmSWZjGgc8lwAXc+1iWO113BNGwsdK2pe6TDuWe7aSR65OPZZck7v/FstZx6x0nANzdse6q4c6nbgZxt58/5wuLrtXag59BwE1kTxGK+ra2RhYDra0agAemCAfVcVTg/wb8thY7xW2S4xV9BKY5WOGd/C9vVrh1B8lkcVyUVRfZ6m2BjaapayYRs/onOaC5nuHEhaZVytVVEREBERAREQVHPdbqhvTiyKCukc6KIYjPPSPJaRVUWS+Uy9JfV8UU9PFTxUETZiGfaOeMDPl69Fqam83OvjfDGXtiaC57IAeXqR0/JZnB3ClXxHXQjRI2jLw184G3Twg+eCuvs4DhtYEVsjjhhmYDM5zC5xAPmTss78c+Inu3y4qeFb18FBV/BP7uc4jHV22c+38ThZVs4F4guUUcsNEY43tc7VMdGkDzzvv0XQpeKrBTy1MbLlDIKKM90GMOmbAJDQcbknAOPP0Kitz7VL7VRGCkhpKOHGA1jNRA9zt+Sia3r0dSLtF2dsiJlu9yY2Jg8Yi2/8j0+SzncU8McLt7vh+3x1FSBjvmnP1ed/oue3G73C5kGvq5ZsbhrneEfLksInKv8AG3/VO56b/iHi+7357hVVJjgP/LxEtZ8/P5rQFURXk68KiIiAqhpKosijqW0tQ2Z1PDUadwyYEtz0yARn2O3mgnXZ1w42k08W8Q4pbRR/awmUbzyA+HSOoB+pHuRg1F2q+Nu0OjqWxuxJUxsgh/6cLXZ3+WST7rQXriK6XxzP0nVOlZFtFEAGsjHk1o2C2dj4kbw/bmS2aCFl3k1smqpWF72A/dMe+kbemcj6VsSkXbXeaaqutJZ6KQuZbmO7/B8PeuIyPXAAC5svUkjpHue8lz3HLnOOST1K8KcyZkhb2IiKUCIiAiIgIiICKoV2lMYniM2O71t17Z2zug7dwhfrdwN2X224VUM08tdNINMZBOrxFvM7AYbn3J9+YVHHXE01PXU77rMIq55dOzA3yMYBxlrcbYBAWy7QeI7ZdKS12yzPllpqIPc6V8egOc4N2aPIYP1UJVcz2UzhCcndURWBERAREQEREBERAVckciqIgIiICIiAiIgIiICIiAiIgIiICIiAiIgIiICIiAiIgIiICIiAiIgIiIP/2Q=="/>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74" name="Picture 26" descr="http://t3.gstatic.com/images?q=tbn:ANd9GcRuUvWJDQ6uLSP1lWEcKfJnhT6xuEZHmw9ta3Eud_lmDbCTkpg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2266667"/>
            <a:ext cx="1680121" cy="1475071"/>
          </a:xfrm>
          <a:prstGeom prst="rect">
            <a:avLst/>
          </a:prstGeom>
          <a:noFill/>
          <a:extLst>
            <a:ext uri="{909E8E84-426E-40DD-AFC4-6F175D3DCCD1}">
              <a14:hiddenFill xmlns:a14="http://schemas.microsoft.com/office/drawing/2010/main">
                <a:solidFill>
                  <a:srgbClr val="FFFFFF"/>
                </a:solidFill>
              </a14:hiddenFill>
            </a:ext>
          </a:extLst>
        </p:spPr>
      </p:pic>
      <p:sp>
        <p:nvSpPr>
          <p:cNvPr id="12" name="11 Rectángulo"/>
          <p:cNvSpPr/>
          <p:nvPr/>
        </p:nvSpPr>
        <p:spPr>
          <a:xfrm>
            <a:off x="284294" y="3780006"/>
            <a:ext cx="1341906" cy="369332"/>
          </a:xfrm>
          <a:prstGeom prst="rect">
            <a:avLst/>
          </a:prstGeom>
        </p:spPr>
        <p:txBody>
          <a:bodyPr wrap="none">
            <a:spAutoFit/>
          </a:bodyPr>
          <a:lstStyle/>
          <a:p>
            <a:r>
              <a:rPr lang="es-CO" dirty="0"/>
              <a:t>y calamares </a:t>
            </a:r>
          </a:p>
        </p:txBody>
      </p:sp>
      <p:sp>
        <p:nvSpPr>
          <p:cNvPr id="13" name="12 Rectángulo"/>
          <p:cNvSpPr/>
          <p:nvPr/>
        </p:nvSpPr>
        <p:spPr>
          <a:xfrm>
            <a:off x="2102768" y="2502733"/>
            <a:ext cx="6258408" cy="2246769"/>
          </a:xfrm>
          <a:prstGeom prst="rect">
            <a:avLst/>
          </a:prstGeom>
        </p:spPr>
        <p:txBody>
          <a:bodyPr wrap="square">
            <a:spAutoFit/>
          </a:bodyPr>
          <a:lstStyle/>
          <a:p>
            <a:pPr algn="ctr"/>
            <a:r>
              <a:rPr lang="es-CO" sz="2800" dirty="0"/>
              <a:t>no tienen escamas </a:t>
            </a:r>
            <a:r>
              <a:rPr lang="es-CO" sz="2800" dirty="0" smtClean="0"/>
              <a:t>ni </a:t>
            </a:r>
            <a:r>
              <a:rPr lang="es-CO" sz="2800" dirty="0"/>
              <a:t>aletas y </a:t>
            </a:r>
            <a:r>
              <a:rPr lang="es-CO" sz="2800" b="1" u="sng" dirty="0"/>
              <a:t>son altamente tóxicos</a:t>
            </a:r>
            <a:r>
              <a:rPr lang="es-CO" sz="2800" dirty="0"/>
              <a:t>. Estos, absorben de forma natural todas las toxinas del agua que viven</a:t>
            </a:r>
            <a:r>
              <a:rPr lang="es-CO" sz="2800" dirty="0" smtClean="0"/>
              <a:t>. Y ¿Qué sucede cuando usted se los come? </a:t>
            </a:r>
            <a:endParaRPr lang="es-CO" sz="2800" dirty="0"/>
          </a:p>
        </p:txBody>
      </p:sp>
    </p:spTree>
    <p:extLst>
      <p:ext uri="{BB962C8B-B14F-4D97-AF65-F5344CB8AC3E}">
        <p14:creationId xmlns:p14="http://schemas.microsoft.com/office/powerpoint/2010/main" val="36805564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1"/>
            <a:ext cx="8229600" cy="3888432"/>
          </a:xfrm>
          <a:blipFill>
            <a:blip r:embed="rId2"/>
            <a:tile tx="0" ty="0" sx="100000" sy="100000" flip="none" algn="tl"/>
          </a:blipFill>
        </p:spPr>
        <p:txBody>
          <a:bodyPr>
            <a:normAutofit lnSpcReduction="10000"/>
          </a:bodyPr>
          <a:lstStyle/>
          <a:p>
            <a:pPr marL="0" indent="0" algn="ctr">
              <a:buNone/>
            </a:pPr>
            <a:r>
              <a:rPr lang="es-CO" dirty="0">
                <a:solidFill>
                  <a:srgbClr val="FFFF00"/>
                </a:solidFill>
              </a:rPr>
              <a:t>Por tanto, tenga </a:t>
            </a:r>
            <a:r>
              <a:rPr lang="es-CO" dirty="0" smtClean="0">
                <a:solidFill>
                  <a:srgbClr val="FFFF00"/>
                </a:solidFill>
              </a:rPr>
              <a:t>mucho cuidado  </a:t>
            </a:r>
            <a:r>
              <a:rPr lang="es-CO" dirty="0">
                <a:solidFill>
                  <a:srgbClr val="FFFF00"/>
                </a:solidFill>
              </a:rPr>
              <a:t>con los peses sin aletas ni escamas, Almejas, L</a:t>
            </a:r>
            <a:r>
              <a:rPr lang="es-CO" dirty="0" smtClean="0">
                <a:solidFill>
                  <a:srgbClr val="FFFF00"/>
                </a:solidFill>
              </a:rPr>
              <a:t>angosta</a:t>
            </a:r>
            <a:r>
              <a:rPr lang="es-CO" dirty="0">
                <a:solidFill>
                  <a:srgbClr val="FFFF00"/>
                </a:solidFill>
              </a:rPr>
              <a:t>,               C</a:t>
            </a:r>
            <a:r>
              <a:rPr lang="es-CO" dirty="0" smtClean="0">
                <a:solidFill>
                  <a:srgbClr val="FFFF00"/>
                </a:solidFill>
              </a:rPr>
              <a:t>amarones</a:t>
            </a:r>
            <a:r>
              <a:rPr lang="es-CO" dirty="0">
                <a:solidFill>
                  <a:srgbClr val="FFFF00"/>
                </a:solidFill>
              </a:rPr>
              <a:t>, C</a:t>
            </a:r>
            <a:r>
              <a:rPr lang="es-CO" dirty="0" smtClean="0">
                <a:solidFill>
                  <a:srgbClr val="FFFF00"/>
                </a:solidFill>
              </a:rPr>
              <a:t>angrejos</a:t>
            </a:r>
            <a:r>
              <a:rPr lang="es-CO" dirty="0">
                <a:solidFill>
                  <a:srgbClr val="FFFF00"/>
                </a:solidFill>
              </a:rPr>
              <a:t>, M</a:t>
            </a:r>
            <a:r>
              <a:rPr lang="es-CO" dirty="0" smtClean="0">
                <a:solidFill>
                  <a:srgbClr val="FFFF00"/>
                </a:solidFill>
              </a:rPr>
              <a:t>ejillones </a:t>
            </a:r>
            <a:r>
              <a:rPr lang="es-CO" dirty="0">
                <a:solidFill>
                  <a:srgbClr val="FFFF00"/>
                </a:solidFill>
              </a:rPr>
              <a:t>y C</a:t>
            </a:r>
            <a:r>
              <a:rPr lang="es-CO" dirty="0" smtClean="0">
                <a:solidFill>
                  <a:srgbClr val="FFFF00"/>
                </a:solidFill>
              </a:rPr>
              <a:t>alamares: </a:t>
            </a:r>
            <a:endParaRPr lang="es-CO" dirty="0">
              <a:solidFill>
                <a:srgbClr val="FFFF00"/>
              </a:solidFill>
            </a:endParaRPr>
          </a:p>
          <a:p>
            <a:pPr marL="0" indent="0">
              <a:buNone/>
            </a:pPr>
            <a:endParaRPr lang="es-CO" dirty="0" smtClean="0">
              <a:solidFill>
                <a:srgbClr val="FFFF00"/>
              </a:solidFill>
            </a:endParaRPr>
          </a:p>
          <a:p>
            <a:pPr marL="0" indent="0" algn="ctr">
              <a:buNone/>
            </a:pPr>
            <a:r>
              <a:rPr lang="es-CO" dirty="0" smtClean="0">
                <a:solidFill>
                  <a:srgbClr val="FFFF00"/>
                </a:solidFill>
              </a:rPr>
              <a:t>Por sobre todas las cosas, obedezca </a:t>
            </a:r>
            <a:r>
              <a:rPr lang="es-CO" dirty="0">
                <a:solidFill>
                  <a:srgbClr val="FFFF00"/>
                </a:solidFill>
              </a:rPr>
              <a:t>la Palabra de </a:t>
            </a:r>
            <a:r>
              <a:rPr lang="es-CO" dirty="0" smtClean="0">
                <a:solidFill>
                  <a:srgbClr val="FFFF00"/>
                </a:solidFill>
              </a:rPr>
              <a:t>Dios y disfrutara de mejor salud. </a:t>
            </a:r>
            <a:r>
              <a:rPr lang="es-CO" dirty="0">
                <a:solidFill>
                  <a:srgbClr val="FFFF00"/>
                </a:solidFill>
              </a:rPr>
              <a:t>Estos poco a poco ingieren en su cuerpo las toxinas y por ende, usted se enferma</a:t>
            </a:r>
            <a:r>
              <a:rPr lang="es-CO" dirty="0" smtClean="0">
                <a:solidFill>
                  <a:srgbClr val="FFFF00"/>
                </a:solidFill>
              </a:rPr>
              <a:t>.</a:t>
            </a:r>
            <a:endParaRPr lang="es-CO" dirty="0">
              <a:solidFill>
                <a:srgbClr val="FFFF00"/>
              </a:solidFill>
            </a:endParaRPr>
          </a:p>
        </p:txBody>
      </p:sp>
    </p:spTree>
    <p:extLst>
      <p:ext uri="{BB962C8B-B14F-4D97-AF65-F5344CB8AC3E}">
        <p14:creationId xmlns:p14="http://schemas.microsoft.com/office/powerpoint/2010/main" val="7853284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94122"/>
          </a:xfrm>
        </p:spPr>
        <p:txBody>
          <a:bodyPr>
            <a:noAutofit/>
          </a:bodyPr>
          <a:lstStyle/>
          <a:p>
            <a:r>
              <a:rPr lang="es-CO" sz="4000" b="1" dirty="0" smtClean="0"/>
              <a:t>Ahora si continuemos con el</a:t>
            </a:r>
            <a:br>
              <a:rPr lang="es-CO" sz="4000" b="1" dirty="0" smtClean="0"/>
            </a:br>
            <a:r>
              <a:rPr lang="es-CO" sz="4000" b="1" dirty="0" smtClean="0"/>
              <a:t>Omega 3,6,9</a:t>
            </a:r>
            <a:endParaRPr lang="es-CO" sz="4000" b="1" dirty="0"/>
          </a:p>
        </p:txBody>
      </p:sp>
      <p:sp>
        <p:nvSpPr>
          <p:cNvPr id="3" name="2 Marcador de contenido"/>
          <p:cNvSpPr>
            <a:spLocks noGrp="1"/>
          </p:cNvSpPr>
          <p:nvPr>
            <p:ph idx="1"/>
          </p:nvPr>
        </p:nvSpPr>
        <p:spPr>
          <a:xfrm>
            <a:off x="457200" y="1600200"/>
            <a:ext cx="8229600" cy="4997152"/>
          </a:xfrm>
          <a:blipFill>
            <a:blip r:embed="rId2"/>
            <a:tile tx="0" ty="0" sx="100000" sy="100000" flip="none" algn="tl"/>
          </a:blipFill>
        </p:spPr>
        <p:txBody>
          <a:bodyPr>
            <a:normAutofit fontScale="77500" lnSpcReduction="20000"/>
          </a:bodyPr>
          <a:lstStyle/>
          <a:p>
            <a:r>
              <a:rPr lang="es-CO" dirty="0"/>
              <a:t>El Omega 3  </a:t>
            </a:r>
            <a:r>
              <a:rPr lang="es-CO" dirty="0" smtClean="0"/>
              <a:t>(o sea Acido </a:t>
            </a:r>
            <a:r>
              <a:rPr lang="es-CO" dirty="0"/>
              <a:t>Graso Alfa linoleico),  es indispensable para el buen funcionamiento del sistemas nervioso y el desarrollo del cerebro, reduce la presión arterial y es anti-inflamatorio.</a:t>
            </a:r>
          </a:p>
          <a:p>
            <a:endParaRPr lang="es-CO" dirty="0" smtClean="0"/>
          </a:p>
          <a:p>
            <a:r>
              <a:rPr lang="es-CO" dirty="0" smtClean="0"/>
              <a:t>El </a:t>
            </a:r>
            <a:r>
              <a:rPr lang="es-CO" dirty="0"/>
              <a:t>Omega 6  </a:t>
            </a:r>
            <a:r>
              <a:rPr lang="es-CO" dirty="0" smtClean="0"/>
              <a:t>(o sea Acido </a:t>
            </a:r>
            <a:r>
              <a:rPr lang="es-CO" dirty="0"/>
              <a:t>Graso Linoleico) es un eficaz anti-inflamatorio, protege las arterias y el corazón y ayuda a combatir el asma. Ayuda en la reducción de peso.</a:t>
            </a:r>
          </a:p>
          <a:p>
            <a:endParaRPr lang="es-CO" dirty="0" smtClean="0"/>
          </a:p>
          <a:p>
            <a:r>
              <a:rPr lang="es-CO" dirty="0" smtClean="0"/>
              <a:t>El </a:t>
            </a:r>
            <a:r>
              <a:rPr lang="es-CO" dirty="0"/>
              <a:t>Omega 9 </a:t>
            </a:r>
            <a:r>
              <a:rPr lang="es-CO" dirty="0" smtClean="0"/>
              <a:t>(o sea Acido </a:t>
            </a:r>
            <a:r>
              <a:rPr lang="es-CO" dirty="0"/>
              <a:t>Oleico), Esta  en las nueces, aceitunas, olivas, almendras y aceite de oliva y algunas grasas animales. Al igual que los anteriores reduce los riesgos de enfermedad del corazón, es hipotensivo y reduce los niveles de colesterol malo y triglicéridos.</a:t>
            </a:r>
          </a:p>
        </p:txBody>
      </p:sp>
    </p:spTree>
    <p:extLst>
      <p:ext uri="{BB962C8B-B14F-4D97-AF65-F5344CB8AC3E}">
        <p14:creationId xmlns:p14="http://schemas.microsoft.com/office/powerpoint/2010/main" val="5048500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80">
                                          <p:stCondLst>
                                            <p:cond delay="0"/>
                                          </p:stCondLst>
                                        </p:cTn>
                                        <p:tgtEl>
                                          <p:spTgt spid="3">
                                            <p:txEl>
                                              <p:pRg st="4" end="4"/>
                                            </p:txEl>
                                          </p:spTgt>
                                        </p:tgtEl>
                                      </p:cBhvr>
                                    </p:animEffect>
                                    <p:anim calcmode="lin" valueType="num">
                                      <p:cBhvr>
                                        <p:cTn id="6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4" end="4"/>
                                            </p:txEl>
                                          </p:spTgt>
                                        </p:tgtEl>
                                      </p:cBhvr>
                                      <p:to x="100000" y="60000"/>
                                    </p:animScale>
                                    <p:animScale>
                                      <p:cBhvr>
                                        <p:cTn id="68" dur="166" decel="50000">
                                          <p:stCondLst>
                                            <p:cond delay="676"/>
                                          </p:stCondLst>
                                        </p:cTn>
                                        <p:tgtEl>
                                          <p:spTgt spid="3">
                                            <p:txEl>
                                              <p:pRg st="4" end="4"/>
                                            </p:txEl>
                                          </p:spTgt>
                                        </p:tgtEl>
                                      </p:cBhvr>
                                      <p:to x="100000" y="100000"/>
                                    </p:animScale>
                                    <p:animScale>
                                      <p:cBhvr>
                                        <p:cTn id="69" dur="26">
                                          <p:stCondLst>
                                            <p:cond delay="1312"/>
                                          </p:stCondLst>
                                        </p:cTn>
                                        <p:tgtEl>
                                          <p:spTgt spid="3">
                                            <p:txEl>
                                              <p:pRg st="4" end="4"/>
                                            </p:txEl>
                                          </p:spTgt>
                                        </p:tgtEl>
                                      </p:cBhvr>
                                      <p:to x="100000" y="80000"/>
                                    </p:animScale>
                                    <p:animScale>
                                      <p:cBhvr>
                                        <p:cTn id="70" dur="166" decel="50000">
                                          <p:stCondLst>
                                            <p:cond delay="1338"/>
                                          </p:stCondLst>
                                        </p:cTn>
                                        <p:tgtEl>
                                          <p:spTgt spid="3">
                                            <p:txEl>
                                              <p:pRg st="4" end="4"/>
                                            </p:txEl>
                                          </p:spTgt>
                                        </p:tgtEl>
                                      </p:cBhvr>
                                      <p:to x="100000" y="100000"/>
                                    </p:animScale>
                                    <p:animScale>
                                      <p:cBhvr>
                                        <p:cTn id="71" dur="26">
                                          <p:stCondLst>
                                            <p:cond delay="1642"/>
                                          </p:stCondLst>
                                        </p:cTn>
                                        <p:tgtEl>
                                          <p:spTgt spid="3">
                                            <p:txEl>
                                              <p:pRg st="4" end="4"/>
                                            </p:txEl>
                                          </p:spTgt>
                                        </p:tgtEl>
                                      </p:cBhvr>
                                      <p:to x="100000" y="90000"/>
                                    </p:animScale>
                                    <p:animScale>
                                      <p:cBhvr>
                                        <p:cTn id="72" dur="166" decel="50000">
                                          <p:stCondLst>
                                            <p:cond delay="1668"/>
                                          </p:stCondLst>
                                        </p:cTn>
                                        <p:tgtEl>
                                          <p:spTgt spid="3">
                                            <p:txEl>
                                              <p:pRg st="4" end="4"/>
                                            </p:txEl>
                                          </p:spTgt>
                                        </p:tgtEl>
                                      </p:cBhvr>
                                      <p:to x="100000" y="100000"/>
                                    </p:animScale>
                                    <p:animScale>
                                      <p:cBhvr>
                                        <p:cTn id="73" dur="26">
                                          <p:stCondLst>
                                            <p:cond delay="1808"/>
                                          </p:stCondLst>
                                        </p:cTn>
                                        <p:tgtEl>
                                          <p:spTgt spid="3">
                                            <p:txEl>
                                              <p:pRg st="4" end="4"/>
                                            </p:txEl>
                                          </p:spTgt>
                                        </p:tgtEl>
                                      </p:cBhvr>
                                      <p:to x="100000" y="95000"/>
                                    </p:animScale>
                                    <p:animScale>
                                      <p:cBhvr>
                                        <p:cTn id="74"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Marcador de contenido"/>
          <p:cNvSpPr>
            <a:spLocks noGrp="1"/>
          </p:cNvSpPr>
          <p:nvPr>
            <p:ph idx="1"/>
          </p:nvPr>
        </p:nvSpPr>
        <p:spPr>
          <a:xfrm>
            <a:off x="457200" y="332656"/>
            <a:ext cx="8229600" cy="6120680"/>
          </a:xfrm>
          <a:blipFill>
            <a:blip r:embed="rId2"/>
            <a:tile tx="0" ty="0" sx="100000" sy="100000" flip="none" algn="tl"/>
          </a:blipFill>
        </p:spPr>
        <p:txBody>
          <a:bodyPr>
            <a:normAutofit fontScale="92500" lnSpcReduction="10000"/>
          </a:bodyPr>
          <a:lstStyle/>
          <a:p>
            <a:pPr marL="0" indent="0" algn="ctr">
              <a:buNone/>
            </a:pPr>
            <a:r>
              <a:rPr lang="es-CO" dirty="0" smtClean="0"/>
              <a:t>Es </a:t>
            </a:r>
            <a:r>
              <a:rPr lang="es-CO" dirty="0"/>
              <a:t>importante complementar la ingesta de ácidos grasos </a:t>
            </a:r>
            <a:r>
              <a:rPr lang="es-CO" dirty="0" smtClean="0"/>
              <a:t>esenciales para nuestra salud, </a:t>
            </a:r>
            <a:r>
              <a:rPr lang="es-CO" dirty="0"/>
              <a:t>el omega 3 (DHA, EPA y ALA) ha demostrado una amplia variedad de beneficios para el bienestar. </a:t>
            </a:r>
            <a:endParaRPr lang="es-CO" dirty="0" smtClean="0"/>
          </a:p>
          <a:p>
            <a:pPr marL="0" indent="0" algn="ctr">
              <a:buNone/>
            </a:pPr>
            <a:endParaRPr lang="es-CO" dirty="0" smtClean="0"/>
          </a:p>
          <a:p>
            <a:pPr marL="0" indent="0" algn="ctr">
              <a:buNone/>
            </a:pPr>
            <a:r>
              <a:rPr lang="es-CO" dirty="0" smtClean="0"/>
              <a:t>Como </a:t>
            </a:r>
            <a:r>
              <a:rPr lang="es-CO" dirty="0"/>
              <a:t>no son producidos por el cuerpo </a:t>
            </a:r>
            <a:r>
              <a:rPr lang="es-CO" dirty="0" smtClean="0"/>
              <a:t>huma no, </a:t>
            </a:r>
            <a:r>
              <a:rPr lang="es-CO" dirty="0"/>
              <a:t>deben ser ingeridos a través de una alimentación adecuada y los complementos adecuados.  </a:t>
            </a:r>
            <a:endParaRPr lang="es-CO" dirty="0" smtClean="0"/>
          </a:p>
          <a:p>
            <a:pPr marL="0" indent="0" algn="ctr">
              <a:buNone/>
            </a:pPr>
            <a:endParaRPr lang="es-CO" dirty="0" smtClean="0"/>
          </a:p>
          <a:p>
            <a:pPr marL="0" indent="0" algn="ctr">
              <a:buNone/>
            </a:pPr>
            <a:r>
              <a:rPr lang="es-CO" dirty="0" smtClean="0"/>
              <a:t>Entre </a:t>
            </a:r>
            <a:r>
              <a:rPr lang="es-CO" dirty="0"/>
              <a:t>sus beneficios precisos están </a:t>
            </a:r>
            <a:r>
              <a:rPr lang="es-CO" dirty="0" smtClean="0"/>
              <a:t>el Bienestar </a:t>
            </a:r>
            <a:r>
              <a:rPr lang="es-CO" dirty="0"/>
              <a:t>del corazón, </a:t>
            </a:r>
            <a:r>
              <a:rPr lang="es-CO" dirty="0" smtClean="0"/>
              <a:t>la función </a:t>
            </a:r>
            <a:r>
              <a:rPr lang="es-CO" dirty="0"/>
              <a:t>circulatoria y arterial más sanas. </a:t>
            </a:r>
            <a:r>
              <a:rPr lang="es-CO" dirty="0" smtClean="0"/>
              <a:t>Además los </a:t>
            </a:r>
            <a:r>
              <a:rPr lang="es-CO" dirty="0"/>
              <a:t>ácidos grasos producen un efecto de disminución del nivel de colesterol y triglicéridos</a:t>
            </a:r>
            <a:r>
              <a:rPr lang="es-CO" dirty="0" smtClean="0"/>
              <a:t>. </a:t>
            </a:r>
            <a:endParaRPr lang="es-CO" dirty="0"/>
          </a:p>
        </p:txBody>
      </p:sp>
    </p:spTree>
    <p:extLst>
      <p:ext uri="{BB962C8B-B14F-4D97-AF65-F5344CB8AC3E}">
        <p14:creationId xmlns:p14="http://schemas.microsoft.com/office/powerpoint/2010/main" val="7469304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wheel(1)">
                                      <p:cBhvr>
                                        <p:cTn id="7" dur="20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heel(1)">
                                      <p:cBhvr>
                                        <p:cTn id="12" dur="2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wheel(1)">
                                      <p:cBhvr>
                                        <p:cTn id="17" dur="2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latin typeface="Agency FB" pitchFamily="34" charset="0"/>
              </a:rPr>
              <a:t>Propiedades del Omega 3. Ácidos grasos omega 3 y Salud:</a:t>
            </a:r>
          </a:p>
        </p:txBody>
      </p:sp>
      <p:sp>
        <p:nvSpPr>
          <p:cNvPr id="3" name="2 Marcador de contenido"/>
          <p:cNvSpPr>
            <a:spLocks noGrp="1"/>
          </p:cNvSpPr>
          <p:nvPr>
            <p:ph idx="1"/>
          </p:nvPr>
        </p:nvSpPr>
        <p:spPr>
          <a:xfrm>
            <a:off x="457200" y="1600201"/>
            <a:ext cx="8229600" cy="892696"/>
          </a:xfrm>
        </p:spPr>
        <p:txBody>
          <a:bodyPr>
            <a:normAutofit/>
          </a:bodyPr>
          <a:lstStyle/>
          <a:p>
            <a:pPr marL="0" indent="0" algn="ctr">
              <a:buNone/>
            </a:pPr>
            <a:r>
              <a:rPr lang="es-CO" dirty="0" smtClean="0"/>
              <a:t>Propiedades </a:t>
            </a:r>
            <a:r>
              <a:rPr lang="es-CO" dirty="0"/>
              <a:t>y beneficios del Omega 3. </a:t>
            </a:r>
            <a:endParaRPr lang="es-CO" dirty="0" smtClean="0"/>
          </a:p>
        </p:txBody>
      </p:sp>
      <p:sp>
        <p:nvSpPr>
          <p:cNvPr id="5" name="4 Rectángulo"/>
          <p:cNvSpPr/>
          <p:nvPr/>
        </p:nvSpPr>
        <p:spPr>
          <a:xfrm>
            <a:off x="2771800" y="2708920"/>
            <a:ext cx="3240360" cy="3539430"/>
          </a:xfrm>
          <a:prstGeom prst="rect">
            <a:avLst/>
          </a:prstGeom>
        </p:spPr>
        <p:txBody>
          <a:bodyPr wrap="square">
            <a:spAutoFit/>
          </a:bodyPr>
          <a:lstStyle/>
          <a:p>
            <a:pPr algn="ctr"/>
            <a:r>
              <a:rPr lang="es-CO" sz="2800" dirty="0"/>
              <a:t>El Ácido Graso Omega 3 es un nutriente que nuestro organismo no puede sintetizar y su ingesta nos brinda enormes beneficios a nuestra salud.</a:t>
            </a:r>
          </a:p>
        </p:txBody>
      </p:sp>
      <p:pic>
        <p:nvPicPr>
          <p:cNvPr id="1028" name="Picture 4" descr="https://encrypted-tbn2.gstatic.com/images?q=tbn:ANd9GcQOC5ZwNqKhAeBD3GNiixjRmSyOkRmpxOA1YdWo5xGAZ3hAWdTo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2708920"/>
            <a:ext cx="2247900" cy="25054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3.gstatic.com/images?q=tbn:ANd9GcQtVrVRhgJxXzMC5RVzAGje6lFjzb1YdMawqALL0FT-90v8vOz0W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708920"/>
            <a:ext cx="2200275" cy="2505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344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par>
                                <p:cTn id="16" presetID="21" presetClass="entr" presetSubtype="1"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wheel(1)">
                                      <p:cBhvr>
                                        <p:cTn id="18" dur="2000"/>
                                        <p:tgtEl>
                                          <p:spTgt spid="1028"/>
                                        </p:tgtEl>
                                      </p:cBhvr>
                                    </p:animEffect>
                                  </p:childTnLst>
                                </p:cTn>
                              </p:par>
                              <p:par>
                                <p:cTn id="19" presetID="21" presetClass="entr" presetSubtype="1"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animEffect transition="in" filter="wheel(1)">
                                      <p:cBhvr>
                                        <p:cTn id="21" dur="2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44824"/>
            <a:ext cx="4690864" cy="4680520"/>
          </a:xfrm>
        </p:spPr>
        <p:txBody>
          <a:bodyPr>
            <a:normAutofit fontScale="85000" lnSpcReduction="10000"/>
          </a:bodyPr>
          <a:lstStyle/>
          <a:p>
            <a:pPr marL="0" indent="0" algn="ctr">
              <a:buNone/>
            </a:pPr>
            <a:r>
              <a:rPr lang="es-CO" dirty="0" smtClean="0"/>
              <a:t>La </a:t>
            </a:r>
            <a:r>
              <a:rPr lang="es-CO" dirty="0"/>
              <a:t>importancia dada a los </a:t>
            </a:r>
            <a:r>
              <a:rPr lang="es-CO" b="1" dirty="0"/>
              <a:t>ácidos grasos </a:t>
            </a:r>
            <a:r>
              <a:rPr lang="es-CO" b="1" u="sng" dirty="0"/>
              <a:t>omega </a:t>
            </a:r>
            <a:r>
              <a:rPr lang="es-CO" b="1" u="sng" dirty="0" smtClean="0"/>
              <a:t>3</a:t>
            </a:r>
            <a:r>
              <a:rPr lang="es-CO" dirty="0"/>
              <a:t> </a:t>
            </a:r>
            <a:r>
              <a:rPr lang="es-CO" dirty="0" smtClean="0"/>
              <a:t>se </a:t>
            </a:r>
            <a:r>
              <a:rPr lang="es-CO" dirty="0"/>
              <a:t>sustenta por muchos motivos, el primordial es que este tipo de </a:t>
            </a:r>
            <a:r>
              <a:rPr lang="es-CO" u="sng" dirty="0"/>
              <a:t>grasas</a:t>
            </a:r>
            <a:r>
              <a:rPr lang="es-CO" dirty="0"/>
              <a:t> constituyen un nutriente esencial, es decir, </a:t>
            </a:r>
            <a:r>
              <a:rPr lang="es-CO" b="1" dirty="0">
                <a:latin typeface="Agency FB" pitchFamily="34" charset="0"/>
              </a:rPr>
              <a:t>sólo podemos obtener los ácidos grasos omega 3 de nuestra alimentación</a:t>
            </a:r>
            <a:r>
              <a:rPr lang="es-CO" dirty="0"/>
              <a:t> ya que nuestro organismo no tiene capacidad para sintetizarlos a través de otros alimentos ingeridos.</a:t>
            </a:r>
          </a:p>
          <a:p>
            <a:endParaRPr lang="es-CO" dirty="0"/>
          </a:p>
          <a:p>
            <a:endParaRPr lang="es-CO" dirty="0"/>
          </a:p>
        </p:txBody>
      </p:sp>
      <p:sp>
        <p:nvSpPr>
          <p:cNvPr id="2" name="1 Rectángulo"/>
          <p:cNvSpPr/>
          <p:nvPr/>
        </p:nvSpPr>
        <p:spPr>
          <a:xfrm>
            <a:off x="251520" y="404664"/>
            <a:ext cx="8640960" cy="646331"/>
          </a:xfrm>
          <a:prstGeom prst="rect">
            <a:avLst/>
          </a:prstGeom>
        </p:spPr>
        <p:txBody>
          <a:bodyPr wrap="square">
            <a:spAutoFit/>
          </a:bodyPr>
          <a:lstStyle/>
          <a:p>
            <a:pPr algn="ctr"/>
            <a:r>
              <a:rPr lang="es-CO" sz="3600" b="1" u="sng" dirty="0"/>
              <a:t>Funciones y tipos de Ácidos Grasos Omega 3</a:t>
            </a:r>
          </a:p>
        </p:txBody>
      </p:sp>
      <p:pic>
        <p:nvPicPr>
          <p:cNvPr id="2050" name="Picture 2" descr="https://encrypted-tbn3.gstatic.com/images?q=tbn:ANd9GcTArRkFxU8C-DjEb38mfp8TWCpeE-gl0ulmViFMPXwG7IGH6keNT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988840"/>
            <a:ext cx="3240360" cy="3619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162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p:spPr>
        <p:txBody>
          <a:bodyPr>
            <a:normAutofit fontScale="62500" lnSpcReduction="20000"/>
          </a:bodyPr>
          <a:lstStyle/>
          <a:p>
            <a:pPr marL="0" indent="0" algn="ctr">
              <a:buNone/>
            </a:pPr>
            <a:r>
              <a:rPr lang="es-CO" sz="4500" b="1" dirty="0" smtClean="0"/>
              <a:t>Aceites de origen vegetal que contienen omega 3:</a:t>
            </a:r>
          </a:p>
          <a:p>
            <a:r>
              <a:rPr lang="es-CO" dirty="0" smtClean="0"/>
              <a:t>Aceite de Linaza: 533 mg. X c/a 100g.</a:t>
            </a:r>
          </a:p>
          <a:p>
            <a:r>
              <a:rPr lang="es-CO" dirty="0" smtClean="0"/>
              <a:t>,,                Canola 111 mg.</a:t>
            </a:r>
          </a:p>
          <a:p>
            <a:r>
              <a:rPr lang="es-CO" dirty="0" smtClean="0"/>
              <a:t>,,                Nuez     104 mg.</a:t>
            </a:r>
          </a:p>
          <a:p>
            <a:r>
              <a:rPr lang="es-CO" dirty="0" smtClean="0"/>
              <a:t>,,                Soja</a:t>
            </a:r>
          </a:p>
          <a:p>
            <a:r>
              <a:rPr lang="es-CO" dirty="0" smtClean="0"/>
              <a:t>,,                J, de Trigo.</a:t>
            </a:r>
          </a:p>
          <a:p>
            <a:r>
              <a:rPr lang="es-CO" dirty="0" smtClean="0"/>
              <a:t>,,                Almendras.</a:t>
            </a:r>
          </a:p>
          <a:p>
            <a:endParaRPr lang="es-CO" dirty="0" smtClean="0"/>
          </a:p>
          <a:p>
            <a:pPr marL="0" indent="0" algn="ctr">
              <a:buNone/>
            </a:pPr>
            <a:r>
              <a:rPr lang="es-CO" sz="4500" b="1" dirty="0" smtClean="0"/>
              <a:t>Alimentos Vegetales de mayor a menor:</a:t>
            </a:r>
          </a:p>
          <a:p>
            <a:r>
              <a:rPr lang="es-CO" dirty="0" smtClean="0"/>
              <a:t>Verdolaga, todo la planta.</a:t>
            </a:r>
          </a:p>
          <a:p>
            <a:r>
              <a:rPr lang="es-CO" dirty="0" smtClean="0"/>
              <a:t>Lechuga.</a:t>
            </a:r>
          </a:p>
          <a:p>
            <a:r>
              <a:rPr lang="es-CO" dirty="0" smtClean="0"/>
              <a:t>Soja, semillas.</a:t>
            </a:r>
          </a:p>
          <a:p>
            <a:r>
              <a:rPr lang="es-CO" dirty="0" smtClean="0"/>
              <a:t>Espinaca.</a:t>
            </a:r>
          </a:p>
          <a:p>
            <a:r>
              <a:rPr lang="es-CO" dirty="0" smtClean="0"/>
              <a:t>Fresas.</a:t>
            </a:r>
          </a:p>
          <a:p>
            <a:r>
              <a:rPr lang="es-CO" dirty="0" smtClean="0"/>
              <a:t>Pepino.</a:t>
            </a:r>
          </a:p>
          <a:p>
            <a:r>
              <a:rPr lang="es-CO" dirty="0" smtClean="0"/>
              <a:t>Coles.</a:t>
            </a:r>
          </a:p>
          <a:p>
            <a:r>
              <a:rPr lang="es-CO" dirty="0" smtClean="0"/>
              <a:t>Piñas.</a:t>
            </a:r>
          </a:p>
          <a:p>
            <a:r>
              <a:rPr lang="es-CO" dirty="0" smtClean="0"/>
              <a:t>Almendras.</a:t>
            </a:r>
          </a:p>
          <a:p>
            <a:r>
              <a:rPr lang="es-CO" dirty="0" smtClean="0"/>
              <a:t>Nueces.</a:t>
            </a:r>
            <a:endParaRPr lang="es-CO" dirty="0"/>
          </a:p>
        </p:txBody>
      </p:sp>
      <p:pic>
        <p:nvPicPr>
          <p:cNvPr id="3076" name="Picture 4" descr="https://encrypted-tbn2.gstatic.com/images?q=tbn:ANd9GcQl7vmcN9L3rdIvy-9uDOHr3cffN0Zdoh3DZZ2lL4UxvxddYZD2c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645024"/>
            <a:ext cx="2952750" cy="255116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tatic.commentcamarche.net/salud.kioskea.net/faq/images/974-istock-000008484048xsmal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295" y="725488"/>
            <a:ext cx="2448272" cy="2183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1337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4" end="4"/>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p:cTn id="4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9" end="9"/>
                                            </p:txEl>
                                          </p:spTgt>
                                        </p:tgtEl>
                                      </p:cBhvr>
                                    </p:animEffect>
                                  </p:childTnLst>
                                </p:cTn>
                              </p:par>
                              <p:par>
                                <p:cTn id="49" presetID="31" presetClass="entr" presetSubtype="0"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p:cTn id="51"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52"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53"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54" dur="1000"/>
                                        <p:tgtEl>
                                          <p:spTgt spid="3">
                                            <p:txEl>
                                              <p:pRg st="10" end="10"/>
                                            </p:txEl>
                                          </p:spTgt>
                                        </p:tgtEl>
                                      </p:cBhvr>
                                    </p:animEffect>
                                  </p:childTnLst>
                                </p:cTn>
                              </p:par>
                              <p:par>
                                <p:cTn id="55" presetID="31" presetClass="entr" presetSubtype="0"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p:cTn id="57"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11" end="11"/>
                                            </p:txEl>
                                          </p:spTgt>
                                        </p:tgtEl>
                                      </p:cBhvr>
                                    </p:animEffect>
                                  </p:childTnLst>
                                </p:cTn>
                              </p:par>
                              <p:par>
                                <p:cTn id="61" presetID="31" presetClass="entr" presetSubtype="0" fill="hold" nodeType="with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 calcmode="lin" valueType="num">
                                      <p:cBhvr>
                                        <p:cTn id="63"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12" end="12"/>
                                            </p:txEl>
                                          </p:spTgt>
                                        </p:tgtEl>
                                      </p:cBhvr>
                                    </p:animEffect>
                                  </p:childTnLst>
                                </p:cTn>
                              </p:par>
                              <p:par>
                                <p:cTn id="67" presetID="31" presetClass="entr" presetSubtype="0" fill="hold"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 calcmode="lin" valueType="num">
                                      <p:cBhvr>
                                        <p:cTn id="69" dur="10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70" dur="1000" fill="hold"/>
                                        <p:tgtEl>
                                          <p:spTgt spid="3">
                                            <p:txEl>
                                              <p:pRg st="13" end="13"/>
                                            </p:txEl>
                                          </p:spTgt>
                                        </p:tgtEl>
                                        <p:attrNameLst>
                                          <p:attrName>ppt_h</p:attrName>
                                        </p:attrNameLst>
                                      </p:cBhvr>
                                      <p:tavLst>
                                        <p:tav tm="0">
                                          <p:val>
                                            <p:fltVal val="0"/>
                                          </p:val>
                                        </p:tav>
                                        <p:tav tm="100000">
                                          <p:val>
                                            <p:strVal val="#ppt_h"/>
                                          </p:val>
                                        </p:tav>
                                      </p:tavLst>
                                    </p:anim>
                                    <p:anim calcmode="lin" valueType="num">
                                      <p:cBhvr>
                                        <p:cTn id="71" dur="1000" fill="hold"/>
                                        <p:tgtEl>
                                          <p:spTgt spid="3">
                                            <p:txEl>
                                              <p:pRg st="13" end="13"/>
                                            </p:txEl>
                                          </p:spTgt>
                                        </p:tgtEl>
                                        <p:attrNameLst>
                                          <p:attrName>style.rotation</p:attrName>
                                        </p:attrNameLst>
                                      </p:cBhvr>
                                      <p:tavLst>
                                        <p:tav tm="0">
                                          <p:val>
                                            <p:fltVal val="90"/>
                                          </p:val>
                                        </p:tav>
                                        <p:tav tm="100000">
                                          <p:val>
                                            <p:fltVal val="0"/>
                                          </p:val>
                                        </p:tav>
                                      </p:tavLst>
                                    </p:anim>
                                    <p:animEffect transition="in" filter="fade">
                                      <p:cBhvr>
                                        <p:cTn id="72" dur="1000"/>
                                        <p:tgtEl>
                                          <p:spTgt spid="3">
                                            <p:txEl>
                                              <p:pRg st="13" end="13"/>
                                            </p:txEl>
                                          </p:spTgt>
                                        </p:tgtEl>
                                      </p:cBhvr>
                                    </p:animEffect>
                                  </p:childTnLst>
                                </p:cTn>
                              </p:par>
                              <p:par>
                                <p:cTn id="73" presetID="31" presetClass="entr" presetSubtype="0" fill="hold" nodeType="withEffect">
                                  <p:stCondLst>
                                    <p:cond delay="0"/>
                                  </p:stCondLst>
                                  <p:childTnLst>
                                    <p:set>
                                      <p:cBhvr>
                                        <p:cTn id="74" dur="1" fill="hold">
                                          <p:stCondLst>
                                            <p:cond delay="0"/>
                                          </p:stCondLst>
                                        </p:cTn>
                                        <p:tgtEl>
                                          <p:spTgt spid="3">
                                            <p:txEl>
                                              <p:pRg st="14" end="14"/>
                                            </p:txEl>
                                          </p:spTgt>
                                        </p:tgtEl>
                                        <p:attrNameLst>
                                          <p:attrName>style.visibility</p:attrName>
                                        </p:attrNameLst>
                                      </p:cBhvr>
                                      <p:to>
                                        <p:strVal val="visible"/>
                                      </p:to>
                                    </p:set>
                                    <p:anim calcmode="lin" valueType="num">
                                      <p:cBhvr>
                                        <p:cTn id="75" dur="10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76" dur="1000" fill="hold"/>
                                        <p:tgtEl>
                                          <p:spTgt spid="3">
                                            <p:txEl>
                                              <p:pRg st="14" end="14"/>
                                            </p:txEl>
                                          </p:spTgt>
                                        </p:tgtEl>
                                        <p:attrNameLst>
                                          <p:attrName>ppt_h</p:attrName>
                                        </p:attrNameLst>
                                      </p:cBhvr>
                                      <p:tavLst>
                                        <p:tav tm="0">
                                          <p:val>
                                            <p:fltVal val="0"/>
                                          </p:val>
                                        </p:tav>
                                        <p:tav tm="100000">
                                          <p:val>
                                            <p:strVal val="#ppt_h"/>
                                          </p:val>
                                        </p:tav>
                                      </p:tavLst>
                                    </p:anim>
                                    <p:anim calcmode="lin" valueType="num">
                                      <p:cBhvr>
                                        <p:cTn id="77" dur="1000" fill="hold"/>
                                        <p:tgtEl>
                                          <p:spTgt spid="3">
                                            <p:txEl>
                                              <p:pRg st="14" end="14"/>
                                            </p:txEl>
                                          </p:spTgt>
                                        </p:tgtEl>
                                        <p:attrNameLst>
                                          <p:attrName>style.rotation</p:attrName>
                                        </p:attrNameLst>
                                      </p:cBhvr>
                                      <p:tavLst>
                                        <p:tav tm="0">
                                          <p:val>
                                            <p:fltVal val="90"/>
                                          </p:val>
                                        </p:tav>
                                        <p:tav tm="100000">
                                          <p:val>
                                            <p:fltVal val="0"/>
                                          </p:val>
                                        </p:tav>
                                      </p:tavLst>
                                    </p:anim>
                                    <p:animEffect transition="in" filter="fade">
                                      <p:cBhvr>
                                        <p:cTn id="78" dur="1000"/>
                                        <p:tgtEl>
                                          <p:spTgt spid="3">
                                            <p:txEl>
                                              <p:pRg st="14" end="14"/>
                                            </p:txEl>
                                          </p:spTgt>
                                        </p:tgtEl>
                                      </p:cBhvr>
                                    </p:animEffect>
                                  </p:childTnLst>
                                </p:cTn>
                              </p:par>
                              <p:par>
                                <p:cTn id="79" presetID="31" presetClass="entr" presetSubtype="0" fill="hold" nodeType="withEffect">
                                  <p:stCondLst>
                                    <p:cond delay="0"/>
                                  </p:stCondLst>
                                  <p:childTnLst>
                                    <p:set>
                                      <p:cBhvr>
                                        <p:cTn id="80" dur="1" fill="hold">
                                          <p:stCondLst>
                                            <p:cond delay="0"/>
                                          </p:stCondLst>
                                        </p:cTn>
                                        <p:tgtEl>
                                          <p:spTgt spid="3">
                                            <p:txEl>
                                              <p:pRg st="15" end="15"/>
                                            </p:txEl>
                                          </p:spTgt>
                                        </p:tgtEl>
                                        <p:attrNameLst>
                                          <p:attrName>style.visibility</p:attrName>
                                        </p:attrNameLst>
                                      </p:cBhvr>
                                      <p:to>
                                        <p:strVal val="visible"/>
                                      </p:to>
                                    </p:set>
                                    <p:anim calcmode="lin" valueType="num">
                                      <p:cBhvr>
                                        <p:cTn id="81" dur="10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82" dur="1000" fill="hold"/>
                                        <p:tgtEl>
                                          <p:spTgt spid="3">
                                            <p:txEl>
                                              <p:pRg st="15" end="15"/>
                                            </p:txEl>
                                          </p:spTgt>
                                        </p:tgtEl>
                                        <p:attrNameLst>
                                          <p:attrName>ppt_h</p:attrName>
                                        </p:attrNameLst>
                                      </p:cBhvr>
                                      <p:tavLst>
                                        <p:tav tm="0">
                                          <p:val>
                                            <p:fltVal val="0"/>
                                          </p:val>
                                        </p:tav>
                                        <p:tav tm="100000">
                                          <p:val>
                                            <p:strVal val="#ppt_h"/>
                                          </p:val>
                                        </p:tav>
                                      </p:tavLst>
                                    </p:anim>
                                    <p:anim calcmode="lin" valueType="num">
                                      <p:cBhvr>
                                        <p:cTn id="83" dur="1000" fill="hold"/>
                                        <p:tgtEl>
                                          <p:spTgt spid="3">
                                            <p:txEl>
                                              <p:pRg st="15" end="15"/>
                                            </p:txEl>
                                          </p:spTgt>
                                        </p:tgtEl>
                                        <p:attrNameLst>
                                          <p:attrName>style.rotation</p:attrName>
                                        </p:attrNameLst>
                                      </p:cBhvr>
                                      <p:tavLst>
                                        <p:tav tm="0">
                                          <p:val>
                                            <p:fltVal val="90"/>
                                          </p:val>
                                        </p:tav>
                                        <p:tav tm="100000">
                                          <p:val>
                                            <p:fltVal val="0"/>
                                          </p:val>
                                        </p:tav>
                                      </p:tavLst>
                                    </p:anim>
                                    <p:animEffect transition="in" filter="fade">
                                      <p:cBhvr>
                                        <p:cTn id="84" dur="1000"/>
                                        <p:tgtEl>
                                          <p:spTgt spid="3">
                                            <p:txEl>
                                              <p:pRg st="15" end="15"/>
                                            </p:txEl>
                                          </p:spTgt>
                                        </p:tgtEl>
                                      </p:cBhvr>
                                    </p:animEffect>
                                  </p:childTnLst>
                                </p:cTn>
                              </p:par>
                              <p:par>
                                <p:cTn id="85" presetID="31" presetClass="entr" presetSubtype="0" fill="hold" nodeType="with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 calcmode="lin" valueType="num">
                                      <p:cBhvr>
                                        <p:cTn id="87" dur="1000" fill="hold"/>
                                        <p:tgtEl>
                                          <p:spTgt spid="3">
                                            <p:txEl>
                                              <p:pRg st="16" end="16"/>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16" end="16"/>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16" end="16"/>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16" end="16"/>
                                            </p:txEl>
                                          </p:spTgt>
                                        </p:tgtEl>
                                      </p:cBhvr>
                                    </p:animEffect>
                                  </p:childTnLst>
                                </p:cTn>
                              </p:par>
                              <p:par>
                                <p:cTn id="91" presetID="31" presetClass="entr" presetSubtype="0" fill="hold" nodeType="withEffect">
                                  <p:stCondLst>
                                    <p:cond delay="0"/>
                                  </p:stCondLst>
                                  <p:childTnLst>
                                    <p:set>
                                      <p:cBhvr>
                                        <p:cTn id="92" dur="1" fill="hold">
                                          <p:stCondLst>
                                            <p:cond delay="0"/>
                                          </p:stCondLst>
                                        </p:cTn>
                                        <p:tgtEl>
                                          <p:spTgt spid="3">
                                            <p:txEl>
                                              <p:pRg st="17" end="17"/>
                                            </p:txEl>
                                          </p:spTgt>
                                        </p:tgtEl>
                                        <p:attrNameLst>
                                          <p:attrName>style.visibility</p:attrName>
                                        </p:attrNameLst>
                                      </p:cBhvr>
                                      <p:to>
                                        <p:strVal val="visible"/>
                                      </p:to>
                                    </p:set>
                                    <p:anim calcmode="lin" valueType="num">
                                      <p:cBhvr>
                                        <p:cTn id="93" dur="1000" fill="hold"/>
                                        <p:tgtEl>
                                          <p:spTgt spid="3">
                                            <p:txEl>
                                              <p:pRg st="17" end="17"/>
                                            </p:txEl>
                                          </p:spTgt>
                                        </p:tgtEl>
                                        <p:attrNameLst>
                                          <p:attrName>ppt_w</p:attrName>
                                        </p:attrNameLst>
                                      </p:cBhvr>
                                      <p:tavLst>
                                        <p:tav tm="0">
                                          <p:val>
                                            <p:fltVal val="0"/>
                                          </p:val>
                                        </p:tav>
                                        <p:tav tm="100000">
                                          <p:val>
                                            <p:strVal val="#ppt_w"/>
                                          </p:val>
                                        </p:tav>
                                      </p:tavLst>
                                    </p:anim>
                                    <p:anim calcmode="lin" valueType="num">
                                      <p:cBhvr>
                                        <p:cTn id="94" dur="1000" fill="hold"/>
                                        <p:tgtEl>
                                          <p:spTgt spid="3">
                                            <p:txEl>
                                              <p:pRg st="17" end="17"/>
                                            </p:txEl>
                                          </p:spTgt>
                                        </p:tgtEl>
                                        <p:attrNameLst>
                                          <p:attrName>ppt_h</p:attrName>
                                        </p:attrNameLst>
                                      </p:cBhvr>
                                      <p:tavLst>
                                        <p:tav tm="0">
                                          <p:val>
                                            <p:fltVal val="0"/>
                                          </p:val>
                                        </p:tav>
                                        <p:tav tm="100000">
                                          <p:val>
                                            <p:strVal val="#ppt_h"/>
                                          </p:val>
                                        </p:tav>
                                      </p:tavLst>
                                    </p:anim>
                                    <p:anim calcmode="lin" valueType="num">
                                      <p:cBhvr>
                                        <p:cTn id="95" dur="1000" fill="hold"/>
                                        <p:tgtEl>
                                          <p:spTgt spid="3">
                                            <p:txEl>
                                              <p:pRg st="17" end="17"/>
                                            </p:txEl>
                                          </p:spTgt>
                                        </p:tgtEl>
                                        <p:attrNameLst>
                                          <p:attrName>style.rotation</p:attrName>
                                        </p:attrNameLst>
                                      </p:cBhvr>
                                      <p:tavLst>
                                        <p:tav tm="0">
                                          <p:val>
                                            <p:fltVal val="90"/>
                                          </p:val>
                                        </p:tav>
                                        <p:tav tm="100000">
                                          <p:val>
                                            <p:fltVal val="0"/>
                                          </p:val>
                                        </p:tav>
                                      </p:tavLst>
                                    </p:anim>
                                    <p:animEffect transition="in" filter="fade">
                                      <p:cBhvr>
                                        <p:cTn id="96" dur="1000"/>
                                        <p:tgtEl>
                                          <p:spTgt spid="3">
                                            <p:txEl>
                                              <p:pRg st="17" end="17"/>
                                            </p:txEl>
                                          </p:spTgt>
                                        </p:tgtEl>
                                      </p:cBhvr>
                                    </p:animEffect>
                                  </p:childTnLst>
                                </p:cTn>
                              </p:par>
                              <p:par>
                                <p:cTn id="97" presetID="31" presetClass="entr" presetSubtype="0" fill="hold" nodeType="withEffect">
                                  <p:stCondLst>
                                    <p:cond delay="0"/>
                                  </p:stCondLst>
                                  <p:childTnLst>
                                    <p:set>
                                      <p:cBhvr>
                                        <p:cTn id="98" dur="1" fill="hold">
                                          <p:stCondLst>
                                            <p:cond delay="0"/>
                                          </p:stCondLst>
                                        </p:cTn>
                                        <p:tgtEl>
                                          <p:spTgt spid="3">
                                            <p:txEl>
                                              <p:pRg st="18" end="18"/>
                                            </p:txEl>
                                          </p:spTgt>
                                        </p:tgtEl>
                                        <p:attrNameLst>
                                          <p:attrName>style.visibility</p:attrName>
                                        </p:attrNameLst>
                                      </p:cBhvr>
                                      <p:to>
                                        <p:strVal val="visible"/>
                                      </p:to>
                                    </p:set>
                                    <p:anim calcmode="lin" valueType="num">
                                      <p:cBhvr>
                                        <p:cTn id="99" dur="1000" fill="hold"/>
                                        <p:tgtEl>
                                          <p:spTgt spid="3">
                                            <p:txEl>
                                              <p:pRg st="18" end="18"/>
                                            </p:txEl>
                                          </p:spTgt>
                                        </p:tgtEl>
                                        <p:attrNameLst>
                                          <p:attrName>ppt_w</p:attrName>
                                        </p:attrNameLst>
                                      </p:cBhvr>
                                      <p:tavLst>
                                        <p:tav tm="0">
                                          <p:val>
                                            <p:fltVal val="0"/>
                                          </p:val>
                                        </p:tav>
                                        <p:tav tm="100000">
                                          <p:val>
                                            <p:strVal val="#ppt_w"/>
                                          </p:val>
                                        </p:tav>
                                      </p:tavLst>
                                    </p:anim>
                                    <p:anim calcmode="lin" valueType="num">
                                      <p:cBhvr>
                                        <p:cTn id="100" dur="1000" fill="hold"/>
                                        <p:tgtEl>
                                          <p:spTgt spid="3">
                                            <p:txEl>
                                              <p:pRg st="18" end="18"/>
                                            </p:txEl>
                                          </p:spTgt>
                                        </p:tgtEl>
                                        <p:attrNameLst>
                                          <p:attrName>ppt_h</p:attrName>
                                        </p:attrNameLst>
                                      </p:cBhvr>
                                      <p:tavLst>
                                        <p:tav tm="0">
                                          <p:val>
                                            <p:fltVal val="0"/>
                                          </p:val>
                                        </p:tav>
                                        <p:tav tm="100000">
                                          <p:val>
                                            <p:strVal val="#ppt_h"/>
                                          </p:val>
                                        </p:tav>
                                      </p:tavLst>
                                    </p:anim>
                                    <p:anim calcmode="lin" valueType="num">
                                      <p:cBhvr>
                                        <p:cTn id="101" dur="1000" fill="hold"/>
                                        <p:tgtEl>
                                          <p:spTgt spid="3">
                                            <p:txEl>
                                              <p:pRg st="18" end="18"/>
                                            </p:txEl>
                                          </p:spTgt>
                                        </p:tgtEl>
                                        <p:attrNameLst>
                                          <p:attrName>style.rotation</p:attrName>
                                        </p:attrNameLst>
                                      </p:cBhvr>
                                      <p:tavLst>
                                        <p:tav tm="0">
                                          <p:val>
                                            <p:fltVal val="90"/>
                                          </p:val>
                                        </p:tav>
                                        <p:tav tm="100000">
                                          <p:val>
                                            <p:fltVal val="0"/>
                                          </p:val>
                                        </p:tav>
                                      </p:tavLst>
                                    </p:anim>
                                    <p:animEffect transition="in" filter="fade">
                                      <p:cBhvr>
                                        <p:cTn id="102" dur="10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77500" lnSpcReduction="20000"/>
          </a:bodyPr>
          <a:lstStyle/>
          <a:p>
            <a:pPr marL="0" indent="0" algn="ctr">
              <a:buNone/>
            </a:pPr>
            <a:r>
              <a:rPr lang="es-CO" dirty="0"/>
              <a:t>Dentro de </a:t>
            </a:r>
            <a:r>
              <a:rPr lang="es-CO" b="1" dirty="0"/>
              <a:t>los ácidos grasos omega 3</a:t>
            </a:r>
            <a:r>
              <a:rPr lang="es-CO" dirty="0"/>
              <a:t> se distinguen tres </a:t>
            </a:r>
            <a:r>
              <a:rPr lang="es-CO" dirty="0" smtClean="0"/>
              <a:t>tipos: </a:t>
            </a:r>
          </a:p>
          <a:p>
            <a:pPr marL="0" indent="0" algn="ctr">
              <a:buNone/>
            </a:pPr>
            <a:r>
              <a:rPr lang="es-CO" dirty="0" smtClean="0"/>
              <a:t> </a:t>
            </a:r>
          </a:p>
          <a:p>
            <a:pPr marL="0" indent="0" algn="ctr">
              <a:buNone/>
            </a:pPr>
            <a:r>
              <a:rPr lang="es-CO" dirty="0" smtClean="0"/>
              <a:t>el</a:t>
            </a:r>
            <a:r>
              <a:rPr lang="es-CO" dirty="0"/>
              <a:t> </a:t>
            </a:r>
            <a:r>
              <a:rPr lang="es-CO" b="1" dirty="0"/>
              <a:t>ALA </a:t>
            </a:r>
            <a:r>
              <a:rPr lang="es-CO" dirty="0"/>
              <a:t>(ácido linolénico), </a:t>
            </a:r>
            <a:endParaRPr lang="es-CO" dirty="0" smtClean="0"/>
          </a:p>
          <a:p>
            <a:pPr marL="0" indent="0" algn="ctr">
              <a:buNone/>
            </a:pPr>
            <a:r>
              <a:rPr lang="es-CO" dirty="0" smtClean="0"/>
              <a:t> el</a:t>
            </a:r>
            <a:r>
              <a:rPr lang="es-CO" dirty="0"/>
              <a:t> </a:t>
            </a:r>
            <a:r>
              <a:rPr lang="es-CO" b="1" dirty="0"/>
              <a:t>DHA</a:t>
            </a:r>
            <a:r>
              <a:rPr lang="es-CO" dirty="0"/>
              <a:t>(ácido dicosahexaenoico</a:t>
            </a:r>
            <a:r>
              <a:rPr lang="es-CO" dirty="0" smtClean="0"/>
              <a:t>)</a:t>
            </a:r>
          </a:p>
          <a:p>
            <a:pPr marL="0" indent="0" algn="ctr">
              <a:buNone/>
            </a:pPr>
            <a:r>
              <a:rPr lang="es-CO" dirty="0" smtClean="0"/>
              <a:t>   y </a:t>
            </a:r>
            <a:r>
              <a:rPr lang="es-CO" dirty="0"/>
              <a:t>el </a:t>
            </a:r>
            <a:r>
              <a:rPr lang="es-CO" b="1" dirty="0"/>
              <a:t>EPA </a:t>
            </a:r>
            <a:r>
              <a:rPr lang="es-CO" dirty="0"/>
              <a:t>(ácido ecosapentanoico). </a:t>
            </a:r>
            <a:endParaRPr lang="es-CO" dirty="0" smtClean="0"/>
          </a:p>
          <a:p>
            <a:pPr marL="0" indent="0" algn="ctr">
              <a:buNone/>
            </a:pPr>
            <a:r>
              <a:rPr lang="es-CO" dirty="0" smtClean="0"/>
              <a:t>Todos </a:t>
            </a:r>
            <a:r>
              <a:rPr lang="es-CO" dirty="0"/>
              <a:t>ellos contribuyen a mejorar el </a:t>
            </a:r>
            <a:r>
              <a:rPr lang="es-CO" b="1" dirty="0"/>
              <a:t>sistema cardiovascular</a:t>
            </a:r>
            <a:r>
              <a:rPr lang="es-CO" dirty="0"/>
              <a:t>, esto está probado por numerosos estudios, en uno de ellos se indicaba que poblaciones que consumían cantidades adecuadas de </a:t>
            </a:r>
            <a:r>
              <a:rPr lang="es-CO" b="1" dirty="0"/>
              <a:t>omega 3</a:t>
            </a:r>
            <a:r>
              <a:rPr lang="es-CO" dirty="0"/>
              <a:t> tenían un</a:t>
            </a:r>
            <a:r>
              <a:rPr lang="es-CO" i="1" dirty="0"/>
              <a:t> riesgo ocho veces menor de contraer alguna </a:t>
            </a:r>
            <a:r>
              <a:rPr lang="es-CO" b="1" i="1" dirty="0"/>
              <a:t>enfermedad coronaria</a:t>
            </a:r>
            <a:r>
              <a:rPr lang="es-CO" i="1" dirty="0"/>
              <a:t>.</a:t>
            </a:r>
            <a:endParaRPr lang="es-CO" dirty="0"/>
          </a:p>
          <a:p>
            <a:endParaRPr lang="es-CO" b="1" dirty="0" smtClean="0"/>
          </a:p>
          <a:p>
            <a:pPr marL="0" indent="0" algn="ctr">
              <a:buNone/>
            </a:pPr>
            <a:r>
              <a:rPr lang="es-CO" b="1" dirty="0">
                <a:solidFill>
                  <a:srgbClr val="FF0000"/>
                </a:solidFill>
              </a:rPr>
              <a:t> Tu corazón late alrededor de 104mil veces al día. Si tú no cuidas bien de el, ¿cómo podría cuidar él bien de ti? Hay muchas opciones para su mejor funcionamiento, pero requiere de atención, especialmente si tu estilo de vida incluye el consumo de tabaco o exceso de peso</a:t>
            </a:r>
            <a:r>
              <a:rPr lang="es-CO" b="1" dirty="0" smtClean="0">
                <a:solidFill>
                  <a:srgbClr val="FF0000"/>
                </a:solidFill>
              </a:rPr>
              <a:t>.</a:t>
            </a:r>
            <a:endParaRPr lang="es-CO" b="1" dirty="0">
              <a:solidFill>
                <a:srgbClr val="FF0000"/>
              </a:solidFill>
            </a:endParaRPr>
          </a:p>
          <a:p>
            <a:endParaRPr lang="es-CO" dirty="0"/>
          </a:p>
        </p:txBody>
      </p:sp>
    </p:spTree>
    <p:extLst>
      <p:ext uri="{BB962C8B-B14F-4D97-AF65-F5344CB8AC3E}">
        <p14:creationId xmlns:p14="http://schemas.microsoft.com/office/powerpoint/2010/main" val="418787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3" end="3"/>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4" end="4"/>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p:cTn id="3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arn(inVertical)">
                                      <p:cBhvr>
                                        <p:cTn id="4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Autofit/>
          </a:bodyPr>
          <a:lstStyle/>
          <a:p>
            <a:r>
              <a:rPr lang="es-CO" sz="3200" b="1" i="1" dirty="0">
                <a:latin typeface="Agency FB" pitchFamily="34" charset="0"/>
              </a:rPr>
              <a:t>Propiedades de los Ácidos Grasos Omega 3</a:t>
            </a:r>
          </a:p>
        </p:txBody>
      </p:sp>
      <p:sp>
        <p:nvSpPr>
          <p:cNvPr id="3" name="2 Marcador de contenido"/>
          <p:cNvSpPr>
            <a:spLocks noGrp="1"/>
          </p:cNvSpPr>
          <p:nvPr>
            <p:ph idx="1"/>
          </p:nvPr>
        </p:nvSpPr>
        <p:spPr>
          <a:xfrm>
            <a:off x="323528" y="1600200"/>
            <a:ext cx="8640960" cy="4997152"/>
          </a:xfrm>
        </p:spPr>
        <p:txBody>
          <a:bodyPr>
            <a:normAutofit fontScale="77500" lnSpcReduction="20000"/>
          </a:bodyPr>
          <a:lstStyle/>
          <a:p>
            <a:pPr marL="0" indent="0">
              <a:buNone/>
            </a:pPr>
            <a:r>
              <a:rPr lang="es-CO" b="1" dirty="0" smtClean="0"/>
              <a:t>Los </a:t>
            </a:r>
            <a:r>
              <a:rPr lang="es-CO" b="1" dirty="0"/>
              <a:t>beneficios de los ácidos grasos omega 3</a:t>
            </a:r>
            <a:r>
              <a:rPr lang="es-CO" dirty="0"/>
              <a:t> son </a:t>
            </a:r>
            <a:r>
              <a:rPr lang="es-CO" dirty="0" smtClean="0"/>
              <a:t>múltiples</a:t>
            </a:r>
            <a:r>
              <a:rPr lang="es-CO" dirty="0"/>
              <a:t>:</a:t>
            </a:r>
            <a:endParaRPr lang="es-CO" dirty="0" smtClean="0"/>
          </a:p>
          <a:p>
            <a:pPr marL="514350" indent="-514350">
              <a:buAutoNum type="arabicPeriod"/>
            </a:pPr>
            <a:r>
              <a:rPr lang="es-CO" dirty="0">
                <a:solidFill>
                  <a:srgbClr val="FF0000"/>
                </a:solidFill>
              </a:rPr>
              <a:t>P</a:t>
            </a:r>
            <a:r>
              <a:rPr lang="es-CO" dirty="0" smtClean="0">
                <a:solidFill>
                  <a:srgbClr val="FF0000"/>
                </a:solidFill>
              </a:rPr>
              <a:t>rotegen al </a:t>
            </a:r>
            <a:r>
              <a:rPr lang="es-CO" u="sng" dirty="0" smtClean="0">
                <a:solidFill>
                  <a:srgbClr val="FF0000"/>
                </a:solidFill>
              </a:rPr>
              <a:t>corazón</a:t>
            </a:r>
            <a:r>
              <a:rPr lang="es-CO" dirty="0">
                <a:solidFill>
                  <a:srgbClr val="FF0000"/>
                </a:solidFill>
              </a:rPr>
              <a:t> </a:t>
            </a:r>
            <a:r>
              <a:rPr lang="es-CO" dirty="0" smtClean="0">
                <a:solidFill>
                  <a:srgbClr val="FF0000"/>
                </a:solidFill>
              </a:rPr>
              <a:t>de </a:t>
            </a:r>
            <a:r>
              <a:rPr lang="es-CO" dirty="0">
                <a:solidFill>
                  <a:srgbClr val="FF0000"/>
                </a:solidFill>
              </a:rPr>
              <a:t>las arritmias (latidos irregulares</a:t>
            </a:r>
            <a:r>
              <a:rPr lang="es-CO" dirty="0" smtClean="0">
                <a:solidFill>
                  <a:srgbClr val="FF0000"/>
                </a:solidFill>
              </a:rPr>
              <a:t>).</a:t>
            </a:r>
          </a:p>
          <a:p>
            <a:pPr marL="514350" indent="-514350">
              <a:buAutoNum type="arabicPeriod"/>
            </a:pPr>
            <a:r>
              <a:rPr lang="es-CO" dirty="0">
                <a:solidFill>
                  <a:srgbClr val="7030A0"/>
                </a:solidFill>
              </a:rPr>
              <a:t>S</a:t>
            </a:r>
            <a:r>
              <a:rPr lang="es-CO" dirty="0" smtClean="0">
                <a:solidFill>
                  <a:srgbClr val="7030A0"/>
                </a:solidFill>
              </a:rPr>
              <a:t>on </a:t>
            </a:r>
            <a:r>
              <a:rPr lang="es-CO" dirty="0">
                <a:solidFill>
                  <a:srgbClr val="7030A0"/>
                </a:solidFill>
              </a:rPr>
              <a:t>imprescindibles para una adecuada función pulmonar permitiendo así mejorar la reacción de las personas </a:t>
            </a:r>
            <a:r>
              <a:rPr lang="es-CO" u="sng" dirty="0" smtClean="0">
                <a:solidFill>
                  <a:srgbClr val="7030A0"/>
                </a:solidFill>
              </a:rPr>
              <a:t>asmáticas</a:t>
            </a:r>
            <a:r>
              <a:rPr lang="es-CO" dirty="0">
                <a:solidFill>
                  <a:srgbClr val="7030A0"/>
                </a:solidFill>
              </a:rPr>
              <a:t>.</a:t>
            </a:r>
            <a:r>
              <a:rPr lang="es-CO" dirty="0" smtClean="0">
                <a:solidFill>
                  <a:srgbClr val="7030A0"/>
                </a:solidFill>
              </a:rPr>
              <a:t> </a:t>
            </a:r>
          </a:p>
          <a:p>
            <a:pPr marL="514350" indent="-514350">
              <a:buAutoNum type="arabicPeriod"/>
            </a:pPr>
            <a:r>
              <a:rPr lang="es-CO" dirty="0">
                <a:solidFill>
                  <a:srgbClr val="00B050"/>
                </a:solidFill>
              </a:rPr>
              <a:t>C</a:t>
            </a:r>
            <a:r>
              <a:rPr lang="es-CO" dirty="0" smtClean="0">
                <a:solidFill>
                  <a:srgbClr val="00B050"/>
                </a:solidFill>
              </a:rPr>
              <a:t>ontrolan </a:t>
            </a:r>
            <a:r>
              <a:rPr lang="es-CO" dirty="0">
                <a:solidFill>
                  <a:srgbClr val="00B050"/>
                </a:solidFill>
              </a:rPr>
              <a:t>los niveles de </a:t>
            </a:r>
            <a:r>
              <a:rPr lang="es-CO" u="sng" dirty="0" smtClean="0">
                <a:solidFill>
                  <a:srgbClr val="00B050"/>
                </a:solidFill>
              </a:rPr>
              <a:t>colesterol</a:t>
            </a:r>
            <a:r>
              <a:rPr lang="es-CO" dirty="0">
                <a:solidFill>
                  <a:srgbClr val="00B050"/>
                </a:solidFill>
              </a:rPr>
              <a:t> </a:t>
            </a:r>
            <a:r>
              <a:rPr lang="es-CO" dirty="0" smtClean="0">
                <a:solidFill>
                  <a:srgbClr val="00B050"/>
                </a:solidFill>
              </a:rPr>
              <a:t>y </a:t>
            </a:r>
            <a:r>
              <a:rPr lang="es-CO" dirty="0">
                <a:solidFill>
                  <a:srgbClr val="00B050"/>
                </a:solidFill>
              </a:rPr>
              <a:t>triglicéridos</a:t>
            </a:r>
            <a:r>
              <a:rPr lang="es-CO" dirty="0" smtClean="0">
                <a:solidFill>
                  <a:srgbClr val="00B050"/>
                </a:solidFill>
              </a:rPr>
              <a:t>,</a:t>
            </a:r>
          </a:p>
          <a:p>
            <a:pPr marL="514350" indent="-514350">
              <a:buAutoNum type="arabicPeriod"/>
            </a:pPr>
            <a:r>
              <a:rPr lang="es-CO" dirty="0" smtClean="0"/>
              <a:t> </a:t>
            </a:r>
            <a:r>
              <a:rPr lang="es-CO" dirty="0">
                <a:solidFill>
                  <a:srgbClr val="002060"/>
                </a:solidFill>
              </a:rPr>
              <a:t>R</a:t>
            </a:r>
            <a:r>
              <a:rPr lang="es-CO" dirty="0" smtClean="0">
                <a:solidFill>
                  <a:srgbClr val="002060"/>
                </a:solidFill>
              </a:rPr>
              <a:t>educen </a:t>
            </a:r>
            <a:r>
              <a:rPr lang="es-CO" dirty="0">
                <a:solidFill>
                  <a:srgbClr val="002060"/>
                </a:solidFill>
              </a:rPr>
              <a:t>el riesgo de sufrir enfermedades cardiovasculares,</a:t>
            </a:r>
            <a:r>
              <a:rPr lang="es-CO" dirty="0"/>
              <a:t> </a:t>
            </a:r>
            <a:endParaRPr lang="es-CO" dirty="0" smtClean="0"/>
          </a:p>
          <a:p>
            <a:pPr marL="514350" indent="-514350">
              <a:buAutoNum type="arabicPeriod"/>
            </a:pPr>
            <a:r>
              <a:rPr lang="es-CO" dirty="0">
                <a:solidFill>
                  <a:srgbClr val="0070C0"/>
                </a:solidFill>
              </a:rPr>
              <a:t>R</a:t>
            </a:r>
            <a:r>
              <a:rPr lang="es-CO" dirty="0" smtClean="0">
                <a:solidFill>
                  <a:srgbClr val="0070C0"/>
                </a:solidFill>
              </a:rPr>
              <a:t>egulan </a:t>
            </a:r>
            <a:r>
              <a:rPr lang="es-CO" dirty="0">
                <a:solidFill>
                  <a:srgbClr val="0070C0"/>
                </a:solidFill>
              </a:rPr>
              <a:t>la presión sanguínea (ayudando así al </a:t>
            </a:r>
            <a:r>
              <a:rPr lang="es-CO" b="1" dirty="0">
                <a:solidFill>
                  <a:srgbClr val="0070C0"/>
                </a:solidFill>
              </a:rPr>
              <a:t>tratamiento de la </a:t>
            </a:r>
            <a:r>
              <a:rPr lang="es-CO" b="1" u="sng" dirty="0" smtClean="0">
                <a:solidFill>
                  <a:srgbClr val="0070C0"/>
                </a:solidFill>
              </a:rPr>
              <a:t>hipertensión</a:t>
            </a:r>
            <a:r>
              <a:rPr lang="es-CO" dirty="0" smtClean="0">
                <a:solidFill>
                  <a:srgbClr val="0070C0"/>
                </a:solidFill>
              </a:rPr>
              <a:t>). </a:t>
            </a:r>
          </a:p>
          <a:p>
            <a:pPr marL="514350" indent="-514350">
              <a:buAutoNum type="arabicPeriod"/>
            </a:pPr>
            <a:r>
              <a:rPr lang="es-CO" dirty="0">
                <a:solidFill>
                  <a:srgbClr val="C00000"/>
                </a:solidFill>
              </a:rPr>
              <a:t>M</a:t>
            </a:r>
            <a:r>
              <a:rPr lang="es-CO" dirty="0" smtClean="0">
                <a:solidFill>
                  <a:srgbClr val="C00000"/>
                </a:solidFill>
              </a:rPr>
              <a:t>antienen </a:t>
            </a:r>
            <a:r>
              <a:rPr lang="es-CO" dirty="0">
                <a:solidFill>
                  <a:srgbClr val="C00000"/>
                </a:solidFill>
              </a:rPr>
              <a:t>el correcto estado de las arterias, </a:t>
            </a:r>
            <a:endParaRPr lang="es-CO" dirty="0" smtClean="0">
              <a:solidFill>
                <a:srgbClr val="C00000"/>
              </a:solidFill>
            </a:endParaRPr>
          </a:p>
          <a:p>
            <a:pPr marL="514350" indent="-514350">
              <a:buAutoNum type="arabicPeriod"/>
            </a:pPr>
            <a:r>
              <a:rPr lang="es-CO" dirty="0">
                <a:solidFill>
                  <a:schemeClr val="accent6">
                    <a:lumMod val="75000"/>
                  </a:schemeClr>
                </a:solidFill>
              </a:rPr>
              <a:t>F</a:t>
            </a:r>
            <a:r>
              <a:rPr lang="es-CO" dirty="0" smtClean="0">
                <a:solidFill>
                  <a:schemeClr val="accent6">
                    <a:lumMod val="75000"/>
                  </a:schemeClr>
                </a:solidFill>
              </a:rPr>
              <a:t>avorecen </a:t>
            </a:r>
            <a:r>
              <a:rPr lang="es-CO" dirty="0">
                <a:solidFill>
                  <a:schemeClr val="accent6">
                    <a:lumMod val="75000"/>
                  </a:schemeClr>
                </a:solidFill>
              </a:rPr>
              <a:t>la salud del sistema nervioso, </a:t>
            </a:r>
            <a:endParaRPr lang="es-CO" dirty="0" smtClean="0">
              <a:solidFill>
                <a:schemeClr val="accent6">
                  <a:lumMod val="75000"/>
                </a:schemeClr>
              </a:solidFill>
            </a:endParaRPr>
          </a:p>
          <a:p>
            <a:pPr marL="514350" indent="-514350">
              <a:buAutoNum type="arabicPeriod"/>
            </a:pPr>
            <a:r>
              <a:rPr lang="es-CO" dirty="0">
                <a:solidFill>
                  <a:srgbClr val="FFC000"/>
                </a:solidFill>
              </a:rPr>
              <a:t>F</a:t>
            </a:r>
            <a:r>
              <a:rPr lang="es-CO" dirty="0" smtClean="0">
                <a:solidFill>
                  <a:srgbClr val="FFC000"/>
                </a:solidFill>
              </a:rPr>
              <a:t>ortalecen </a:t>
            </a:r>
            <a:r>
              <a:rPr lang="es-CO" dirty="0">
                <a:solidFill>
                  <a:srgbClr val="FFC000"/>
                </a:solidFill>
              </a:rPr>
              <a:t>el sistema inmune y esto hace que los ácidos grasos omega 3 también prevengan las enfermedades autoinmunes</a:t>
            </a:r>
            <a:r>
              <a:rPr lang="es-CO" dirty="0" smtClean="0">
                <a:solidFill>
                  <a:srgbClr val="FFC000"/>
                </a:solidFill>
              </a:rPr>
              <a:t>.</a:t>
            </a:r>
            <a:r>
              <a:rPr lang="es-CO" dirty="0">
                <a:solidFill>
                  <a:srgbClr val="FFC000"/>
                </a:solidFill>
              </a:rPr>
              <a:t> </a:t>
            </a:r>
          </a:p>
        </p:txBody>
      </p:sp>
    </p:spTree>
    <p:extLst>
      <p:ext uri="{BB962C8B-B14F-4D97-AF65-F5344CB8AC3E}">
        <p14:creationId xmlns:p14="http://schemas.microsoft.com/office/powerpoint/2010/main" val="16617750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5050904" cy="5217443"/>
          </a:xfrm>
        </p:spPr>
        <p:txBody>
          <a:bodyPr>
            <a:normAutofit/>
          </a:bodyPr>
          <a:lstStyle/>
          <a:p>
            <a:pPr marL="0" indent="0" algn="ctr">
              <a:buNone/>
            </a:pPr>
            <a:r>
              <a:rPr lang="es-CO" dirty="0"/>
              <a:t>Los expertos en nutrición aconsejan cada vez más consumir </a:t>
            </a:r>
            <a:r>
              <a:rPr lang="es-CO" b="1" dirty="0"/>
              <a:t>alimentos ricos en ácidos grasos omega 3 </a:t>
            </a:r>
            <a:r>
              <a:rPr lang="es-CO" dirty="0"/>
              <a:t>como en el caso de las mujeres </a:t>
            </a:r>
            <a:r>
              <a:rPr lang="es-CO" u="sng" dirty="0"/>
              <a:t>embarazadas</a:t>
            </a:r>
            <a:r>
              <a:rPr lang="es-CO" dirty="0"/>
              <a:t> ya que una de </a:t>
            </a:r>
            <a:r>
              <a:rPr lang="es-CO" dirty="0" smtClean="0"/>
              <a:t>las </a:t>
            </a:r>
            <a:r>
              <a:rPr lang="es-CO" i="1" dirty="0" smtClean="0"/>
              <a:t>propiedades </a:t>
            </a:r>
            <a:r>
              <a:rPr lang="es-CO" i="1" dirty="0"/>
              <a:t>del omega 3</a:t>
            </a:r>
            <a:r>
              <a:rPr lang="es-CO" dirty="0"/>
              <a:t> es favorecer el adecuado desarrollo cerebral del feto.</a:t>
            </a:r>
          </a:p>
          <a:p>
            <a:endParaRPr lang="es-CO" dirty="0"/>
          </a:p>
        </p:txBody>
      </p:sp>
      <p:pic>
        <p:nvPicPr>
          <p:cNvPr id="4098" name="Picture 2" descr="http://www.binasss.sa.cr/poblacion/embaraza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340768"/>
            <a:ext cx="2476500" cy="410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72219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latin typeface="Agency FB" pitchFamily="34" charset="0"/>
              </a:rPr>
              <a:t>¿En que se parecen los Omega 9, los Omega 6 y los Omega 3?</a:t>
            </a:r>
            <a:endParaRPr lang="es-CO" i="1" dirty="0">
              <a:latin typeface="Agency FB" pitchFamily="34" charset="0"/>
            </a:endParaRPr>
          </a:p>
        </p:txBody>
      </p:sp>
      <p:sp>
        <p:nvSpPr>
          <p:cNvPr id="3" name="2 Marcador de contenido"/>
          <p:cNvSpPr>
            <a:spLocks noGrp="1"/>
          </p:cNvSpPr>
          <p:nvPr>
            <p:ph idx="1"/>
          </p:nvPr>
        </p:nvSpPr>
        <p:spPr>
          <a:blipFill>
            <a:blip r:embed="rId2"/>
            <a:tile tx="0" ty="0" sx="100000" sy="100000" flip="none" algn="tl"/>
          </a:blipFill>
        </p:spPr>
        <p:txBody>
          <a:bodyPr>
            <a:normAutofit fontScale="92500" lnSpcReduction="10000"/>
          </a:bodyPr>
          <a:lstStyle/>
          <a:p>
            <a:pPr marL="0" indent="0" algn="ctr">
              <a:buNone/>
            </a:pPr>
            <a:r>
              <a:rPr lang="es-CO" dirty="0" smtClean="0"/>
              <a:t>Los </a:t>
            </a:r>
            <a:r>
              <a:rPr lang="es-CO" dirty="0"/>
              <a:t>ácidos grasos omega-3 y omega-6 se conocen como ácidos grasos esenciales porque el cuerpo humano no los produce en forma natural, sino que deben ser incorporados a través de los alimentos. </a:t>
            </a:r>
            <a:endParaRPr lang="es-CO" dirty="0" smtClean="0"/>
          </a:p>
          <a:p>
            <a:pPr marL="0" indent="0">
              <a:buNone/>
            </a:pPr>
            <a:endParaRPr lang="es-CO" dirty="0" smtClean="0"/>
          </a:p>
          <a:p>
            <a:pPr marL="0" indent="0" algn="ctr">
              <a:buNone/>
            </a:pPr>
            <a:r>
              <a:rPr lang="es-CO" dirty="0" smtClean="0"/>
              <a:t>En </a:t>
            </a:r>
            <a:r>
              <a:rPr lang="es-CO" dirty="0"/>
              <a:t>cambio, el cuerpo sí produce naturalmente los ácidos grasos omega 9, estos tienen un alto contenido (72-85 %) de grasa </a:t>
            </a:r>
            <a:r>
              <a:rPr lang="es-CO" dirty="0" smtClean="0"/>
              <a:t>mono insaturada, </a:t>
            </a:r>
            <a:r>
              <a:rPr lang="es-CO" dirty="0"/>
              <a:t>lo cual reduce los factores de riesgo que son clave en una enfermedad coronaria y la diabetes.</a:t>
            </a:r>
          </a:p>
        </p:txBody>
      </p:sp>
    </p:spTree>
    <p:extLst>
      <p:ext uri="{BB962C8B-B14F-4D97-AF65-F5344CB8AC3E}">
        <p14:creationId xmlns:p14="http://schemas.microsoft.com/office/powerpoint/2010/main" val="27555189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12968" cy="6480720"/>
          </a:xfrm>
        </p:spPr>
        <p:txBody>
          <a:bodyPr>
            <a:normAutofit fontScale="77500" lnSpcReduction="20000"/>
          </a:bodyPr>
          <a:lstStyle/>
          <a:p>
            <a:pPr marL="0" indent="0" algn="ctr">
              <a:buNone/>
            </a:pPr>
            <a:r>
              <a:rPr lang="es-CO" dirty="0" smtClean="0"/>
              <a:t>Las </a:t>
            </a:r>
            <a:r>
              <a:rPr lang="es-CO" dirty="0"/>
              <a:t>enfermedades cardiovasculares son la causa número 1 de muerte en los Estados Unidos. La Asociación Americana del Corazón estima que cerca de 80.000.000 (ochenta millones) de estadounidenses padecen una o más formas de enfermedad cardiovascular incluyendo las enfermedades coronarias, la hipertensión, y los accidentes celebro </a:t>
            </a:r>
            <a:r>
              <a:rPr lang="es-CO" dirty="0" smtClean="0"/>
              <a:t>vasculares.</a:t>
            </a:r>
            <a:r>
              <a:rPr lang="es-CO" dirty="0"/>
              <a:t/>
            </a:r>
            <a:br>
              <a:rPr lang="es-CO" dirty="0"/>
            </a:br>
            <a:endParaRPr lang="es-CO" dirty="0" smtClean="0"/>
          </a:p>
          <a:p>
            <a:pPr marL="0" indent="0" algn="ctr">
              <a:buNone/>
            </a:pPr>
            <a:r>
              <a:rPr lang="es-CO" dirty="0" smtClean="0"/>
              <a:t>Los </a:t>
            </a:r>
            <a:r>
              <a:rPr lang="es-CO" dirty="0"/>
              <a:t>beneficios del Omega 3 para la salud son importantes y vastos. Probado por numerosos estudios clínicos, van desde la salud del cerebro, la salud del corazón, hasta la salud en el embarazo. </a:t>
            </a:r>
            <a:br>
              <a:rPr lang="es-CO" dirty="0"/>
            </a:br>
            <a:endParaRPr lang="es-CO" dirty="0" smtClean="0"/>
          </a:p>
          <a:p>
            <a:pPr marL="0" indent="0" algn="ctr">
              <a:buNone/>
            </a:pPr>
            <a:r>
              <a:rPr lang="es-CO" sz="4000" dirty="0" smtClean="0">
                <a:solidFill>
                  <a:srgbClr val="FF0000"/>
                </a:solidFill>
              </a:rPr>
              <a:t>A continuación mostramos los </a:t>
            </a:r>
            <a:r>
              <a:rPr lang="es-CO" sz="4000" dirty="0">
                <a:solidFill>
                  <a:srgbClr val="FF0000"/>
                </a:solidFill>
              </a:rPr>
              <a:t>55 Beneficios del omega 3. Éstas son las dolencias de salud que se mejoran o que se pueden prevenir si podemos reordenar </a:t>
            </a:r>
            <a:r>
              <a:rPr lang="es-CO" sz="4000" dirty="0" smtClean="0">
                <a:solidFill>
                  <a:srgbClr val="FF0000"/>
                </a:solidFill>
              </a:rPr>
              <a:t>nuestras </a:t>
            </a:r>
            <a:r>
              <a:rPr lang="es-CO" sz="4000" dirty="0">
                <a:solidFill>
                  <a:srgbClr val="FF0000"/>
                </a:solidFill>
              </a:rPr>
              <a:t>vidas y realizar cambios en la dieta, hacer ejercicio y consumir más ácidos grasos Omega </a:t>
            </a:r>
            <a:r>
              <a:rPr lang="es-CO" sz="4000" dirty="0" smtClean="0">
                <a:solidFill>
                  <a:srgbClr val="FF0000"/>
                </a:solidFill>
              </a:rPr>
              <a:t>3</a:t>
            </a:r>
            <a:endParaRPr lang="es-CO" dirty="0">
              <a:solidFill>
                <a:srgbClr val="FF0000"/>
              </a:solidFill>
            </a:endParaRPr>
          </a:p>
        </p:txBody>
      </p:sp>
    </p:spTree>
    <p:extLst>
      <p:ext uri="{BB962C8B-B14F-4D97-AF65-F5344CB8AC3E}">
        <p14:creationId xmlns:p14="http://schemas.microsoft.com/office/powerpoint/2010/main" val="5923870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408712"/>
          </a:xfrm>
        </p:spPr>
        <p:txBody>
          <a:bodyPr>
            <a:normAutofit fontScale="55000" lnSpcReduction="20000"/>
          </a:bodyPr>
          <a:lstStyle/>
          <a:p>
            <a:pPr marL="0" indent="0" algn="ctr">
              <a:buNone/>
            </a:pPr>
            <a:r>
              <a:rPr lang="es-CO" b="1" dirty="0" smtClean="0">
                <a:solidFill>
                  <a:srgbClr val="FF0000"/>
                </a:solidFill>
              </a:rPr>
              <a:t>• </a:t>
            </a:r>
            <a:r>
              <a:rPr lang="es-CO" b="1" dirty="0">
                <a:solidFill>
                  <a:srgbClr val="FF0000"/>
                </a:solidFill>
              </a:rPr>
              <a:t>1. Acné </a:t>
            </a:r>
            <a:br>
              <a:rPr lang="es-CO" b="1" dirty="0">
                <a:solidFill>
                  <a:srgbClr val="FF0000"/>
                </a:solidFill>
              </a:rPr>
            </a:br>
            <a:r>
              <a:rPr lang="es-CO" b="1" dirty="0">
                <a:solidFill>
                  <a:srgbClr val="FF0000"/>
                </a:solidFill>
              </a:rPr>
              <a:t>• 2. Agresión, comportamiento antisocial </a:t>
            </a:r>
            <a:br>
              <a:rPr lang="es-CO" b="1" dirty="0">
                <a:solidFill>
                  <a:srgbClr val="FF0000"/>
                </a:solidFill>
              </a:rPr>
            </a:br>
            <a:r>
              <a:rPr lang="es-CO" b="1" dirty="0">
                <a:solidFill>
                  <a:srgbClr val="FF0000"/>
                </a:solidFill>
              </a:rPr>
              <a:t>• 3. Alto nivel de triglicéridos </a:t>
            </a:r>
            <a:br>
              <a:rPr lang="es-CO" b="1" dirty="0">
                <a:solidFill>
                  <a:srgbClr val="FF0000"/>
                </a:solidFill>
              </a:rPr>
            </a:br>
            <a:r>
              <a:rPr lang="es-CO" b="1" dirty="0">
                <a:solidFill>
                  <a:srgbClr val="FF0000"/>
                </a:solidFill>
              </a:rPr>
              <a:t>• 4. Angina inestable </a:t>
            </a:r>
            <a:br>
              <a:rPr lang="es-CO" b="1" dirty="0">
                <a:solidFill>
                  <a:srgbClr val="FF0000"/>
                </a:solidFill>
              </a:rPr>
            </a:br>
            <a:r>
              <a:rPr lang="es-CO" b="1" dirty="0">
                <a:solidFill>
                  <a:srgbClr val="FF0000"/>
                </a:solidFill>
              </a:rPr>
              <a:t>• 5. Artritis </a:t>
            </a:r>
            <a:br>
              <a:rPr lang="es-CO" b="1" dirty="0">
                <a:solidFill>
                  <a:srgbClr val="FF0000"/>
                </a:solidFill>
              </a:rPr>
            </a:br>
            <a:r>
              <a:rPr lang="es-CO" b="1" dirty="0">
                <a:solidFill>
                  <a:srgbClr val="FF0000"/>
                </a:solidFill>
              </a:rPr>
              <a:t>• 6. Artritis reumatoide </a:t>
            </a:r>
            <a:br>
              <a:rPr lang="es-CO" b="1" dirty="0">
                <a:solidFill>
                  <a:srgbClr val="FF0000"/>
                </a:solidFill>
              </a:rPr>
            </a:br>
            <a:r>
              <a:rPr lang="es-CO" b="1" dirty="0">
                <a:solidFill>
                  <a:srgbClr val="FF0000"/>
                </a:solidFill>
              </a:rPr>
              <a:t>• 7. Asma </a:t>
            </a:r>
            <a:br>
              <a:rPr lang="es-CO" b="1" dirty="0">
                <a:solidFill>
                  <a:srgbClr val="FF0000"/>
                </a:solidFill>
              </a:rPr>
            </a:br>
            <a:r>
              <a:rPr lang="es-CO" b="1" dirty="0">
                <a:solidFill>
                  <a:srgbClr val="FF0000"/>
                </a:solidFill>
              </a:rPr>
              <a:t>• 8. Ataques al corazón. </a:t>
            </a:r>
            <a:br>
              <a:rPr lang="es-CO" b="1" dirty="0">
                <a:solidFill>
                  <a:srgbClr val="FF0000"/>
                </a:solidFill>
              </a:rPr>
            </a:br>
            <a:r>
              <a:rPr lang="es-CO" b="1" dirty="0">
                <a:solidFill>
                  <a:srgbClr val="FF0000"/>
                </a:solidFill>
              </a:rPr>
              <a:t>• 9. Aterosclerosis </a:t>
            </a:r>
            <a:br>
              <a:rPr lang="es-CO" b="1" dirty="0">
                <a:solidFill>
                  <a:srgbClr val="FF0000"/>
                </a:solidFill>
              </a:rPr>
            </a:br>
            <a:r>
              <a:rPr lang="es-CO" b="1" dirty="0">
                <a:solidFill>
                  <a:srgbClr val="FF0000"/>
                </a:solidFill>
              </a:rPr>
              <a:t>• 10. Autismo</a:t>
            </a:r>
            <a:br>
              <a:rPr lang="es-CO" b="1" dirty="0">
                <a:solidFill>
                  <a:srgbClr val="FF0000"/>
                </a:solidFill>
              </a:rPr>
            </a:br>
            <a:r>
              <a:rPr lang="es-CO" b="1" dirty="0">
                <a:solidFill>
                  <a:srgbClr val="FF0000"/>
                </a:solidFill>
              </a:rPr>
              <a:t>• 11. Cáncer cervical </a:t>
            </a:r>
            <a:br>
              <a:rPr lang="es-CO" b="1" dirty="0">
                <a:solidFill>
                  <a:srgbClr val="FF0000"/>
                </a:solidFill>
              </a:rPr>
            </a:br>
            <a:r>
              <a:rPr lang="es-CO" b="1" dirty="0">
                <a:solidFill>
                  <a:srgbClr val="FF0000"/>
                </a:solidFill>
              </a:rPr>
              <a:t>• 12. Cáncer de mama </a:t>
            </a:r>
            <a:br>
              <a:rPr lang="es-CO" b="1" dirty="0">
                <a:solidFill>
                  <a:srgbClr val="FF0000"/>
                </a:solidFill>
              </a:rPr>
            </a:br>
            <a:r>
              <a:rPr lang="es-CO" b="1" dirty="0">
                <a:solidFill>
                  <a:srgbClr val="FF0000"/>
                </a:solidFill>
              </a:rPr>
              <a:t>• 13. Cáncer de próstata </a:t>
            </a:r>
            <a:br>
              <a:rPr lang="es-CO" b="1" dirty="0">
                <a:solidFill>
                  <a:srgbClr val="FF0000"/>
                </a:solidFill>
              </a:rPr>
            </a:br>
            <a:r>
              <a:rPr lang="es-CO" b="1" dirty="0">
                <a:solidFill>
                  <a:srgbClr val="FF0000"/>
                </a:solidFill>
              </a:rPr>
              <a:t>• 14. Cáncer e hígado graso </a:t>
            </a:r>
            <a:br>
              <a:rPr lang="es-CO" b="1" dirty="0">
                <a:solidFill>
                  <a:srgbClr val="FF0000"/>
                </a:solidFill>
              </a:rPr>
            </a:br>
            <a:r>
              <a:rPr lang="es-CO" b="1" dirty="0">
                <a:solidFill>
                  <a:srgbClr val="FF0000"/>
                </a:solidFill>
              </a:rPr>
              <a:t>• 15. Coágulos de sangre-anti </a:t>
            </a:r>
            <a:r>
              <a:rPr lang="es-CO" b="1" dirty="0" smtClean="0">
                <a:solidFill>
                  <a:srgbClr val="FF0000"/>
                </a:solidFill>
              </a:rPr>
              <a:t>trombocito.</a:t>
            </a:r>
            <a:r>
              <a:rPr lang="es-CO" b="1" dirty="0">
                <a:solidFill>
                  <a:srgbClr val="FF0000"/>
                </a:solidFill>
              </a:rPr>
              <a:t> </a:t>
            </a:r>
            <a:br>
              <a:rPr lang="es-CO" b="1" dirty="0">
                <a:solidFill>
                  <a:srgbClr val="FF0000"/>
                </a:solidFill>
              </a:rPr>
            </a:br>
            <a:r>
              <a:rPr lang="es-CO" b="1" dirty="0">
                <a:solidFill>
                  <a:srgbClr val="FF0000"/>
                </a:solidFill>
              </a:rPr>
              <a:t>• 16. Cociente de inteligencia bajo, en niños </a:t>
            </a:r>
            <a:br>
              <a:rPr lang="es-CO" b="1" dirty="0">
                <a:solidFill>
                  <a:srgbClr val="FF0000"/>
                </a:solidFill>
              </a:rPr>
            </a:br>
            <a:r>
              <a:rPr lang="es-CO" b="1" dirty="0">
                <a:solidFill>
                  <a:srgbClr val="FF0000"/>
                </a:solidFill>
              </a:rPr>
              <a:t>• 17. Colesterol HDL bajo </a:t>
            </a:r>
            <a:br>
              <a:rPr lang="es-CO" b="1" dirty="0">
                <a:solidFill>
                  <a:srgbClr val="FF0000"/>
                </a:solidFill>
              </a:rPr>
            </a:br>
            <a:r>
              <a:rPr lang="es-CO" b="1" dirty="0">
                <a:solidFill>
                  <a:srgbClr val="FF0000"/>
                </a:solidFill>
              </a:rPr>
              <a:t>• 18. Con aspirina, mejor control de inflamación</a:t>
            </a:r>
            <a:br>
              <a:rPr lang="es-CO" b="1" dirty="0">
                <a:solidFill>
                  <a:srgbClr val="FF0000"/>
                </a:solidFill>
              </a:rPr>
            </a:br>
            <a:r>
              <a:rPr lang="es-CO" b="1" dirty="0">
                <a:solidFill>
                  <a:srgbClr val="FF0000"/>
                </a:solidFill>
              </a:rPr>
              <a:t>• 19. Declinación mental </a:t>
            </a:r>
            <a:br>
              <a:rPr lang="es-CO" b="1" dirty="0">
                <a:solidFill>
                  <a:srgbClr val="FF0000"/>
                </a:solidFill>
              </a:rPr>
            </a:br>
            <a:r>
              <a:rPr lang="es-CO" b="1" dirty="0">
                <a:solidFill>
                  <a:srgbClr val="FF0000"/>
                </a:solidFill>
              </a:rPr>
              <a:t>• 20. Degeneración Macular-Daño a la retina-Ceguera </a:t>
            </a:r>
            <a:br>
              <a:rPr lang="es-CO" b="1" dirty="0">
                <a:solidFill>
                  <a:srgbClr val="FF0000"/>
                </a:solidFill>
              </a:rPr>
            </a:br>
            <a:r>
              <a:rPr lang="es-CO" b="1" dirty="0">
                <a:solidFill>
                  <a:srgbClr val="FF0000"/>
                </a:solidFill>
              </a:rPr>
              <a:t>• 21. Demencia </a:t>
            </a:r>
            <a:br>
              <a:rPr lang="es-CO" b="1" dirty="0">
                <a:solidFill>
                  <a:srgbClr val="FF0000"/>
                </a:solidFill>
              </a:rPr>
            </a:br>
            <a:r>
              <a:rPr lang="es-CO" b="1" dirty="0">
                <a:solidFill>
                  <a:srgbClr val="FF0000"/>
                </a:solidFill>
              </a:rPr>
              <a:t>• 22. Depresión </a:t>
            </a:r>
            <a:br>
              <a:rPr lang="es-CO" b="1" dirty="0">
                <a:solidFill>
                  <a:srgbClr val="FF0000"/>
                </a:solidFill>
              </a:rPr>
            </a:br>
            <a:r>
              <a:rPr lang="es-CO" b="1" dirty="0">
                <a:solidFill>
                  <a:srgbClr val="FF0000"/>
                </a:solidFill>
              </a:rPr>
              <a:t>• 23. Depresión </a:t>
            </a:r>
            <a:r>
              <a:rPr lang="es-CO" b="1" dirty="0" smtClean="0">
                <a:solidFill>
                  <a:srgbClr val="FF0000"/>
                </a:solidFill>
              </a:rPr>
              <a:t>postparto</a:t>
            </a:r>
            <a:r>
              <a:rPr lang="es-CO" b="1" dirty="0">
                <a:solidFill>
                  <a:srgbClr val="FF0000"/>
                </a:solidFill>
              </a:rPr>
              <a:t> </a:t>
            </a:r>
            <a:br>
              <a:rPr lang="es-CO" b="1" dirty="0">
                <a:solidFill>
                  <a:srgbClr val="FF0000"/>
                </a:solidFill>
              </a:rPr>
            </a:br>
            <a:r>
              <a:rPr lang="es-CO" b="1" dirty="0">
                <a:solidFill>
                  <a:srgbClr val="FF0000"/>
                </a:solidFill>
              </a:rPr>
              <a:t>• 24. Desequilibrios del colesterol </a:t>
            </a:r>
            <a:br>
              <a:rPr lang="es-CO" b="1" dirty="0">
                <a:solidFill>
                  <a:srgbClr val="FF0000"/>
                </a:solidFill>
              </a:rPr>
            </a:br>
            <a:r>
              <a:rPr lang="es-CO" b="1" dirty="0">
                <a:solidFill>
                  <a:srgbClr val="FF0000"/>
                </a:solidFill>
              </a:rPr>
              <a:t>• 25. Desorden bipolar </a:t>
            </a:r>
            <a:br>
              <a:rPr lang="es-CO" b="1" dirty="0">
                <a:solidFill>
                  <a:srgbClr val="FF0000"/>
                </a:solidFill>
              </a:rPr>
            </a:br>
            <a:r>
              <a:rPr lang="es-CO" b="1" dirty="0">
                <a:solidFill>
                  <a:srgbClr val="FF0000"/>
                </a:solidFill>
              </a:rPr>
              <a:t>• 26. Diabetes tipo 2 </a:t>
            </a:r>
            <a:br>
              <a:rPr lang="es-CO" b="1" dirty="0">
                <a:solidFill>
                  <a:srgbClr val="FF0000"/>
                </a:solidFill>
              </a:rPr>
            </a:br>
            <a:r>
              <a:rPr lang="es-CO" b="1" dirty="0">
                <a:solidFill>
                  <a:srgbClr val="FF0000"/>
                </a:solidFill>
              </a:rPr>
              <a:t>• 27. Disfunción cognoscitiva </a:t>
            </a:r>
          </a:p>
        </p:txBody>
      </p:sp>
    </p:spTree>
    <p:extLst>
      <p:ext uri="{BB962C8B-B14F-4D97-AF65-F5344CB8AC3E}">
        <p14:creationId xmlns:p14="http://schemas.microsoft.com/office/powerpoint/2010/main" val="15446693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p:spPr>
        <p:txBody>
          <a:bodyPr>
            <a:normAutofit fontScale="55000" lnSpcReduction="20000"/>
          </a:bodyPr>
          <a:lstStyle/>
          <a:p>
            <a:pPr algn="ctr"/>
            <a:r>
              <a:rPr lang="es-CO" b="1" dirty="0">
                <a:solidFill>
                  <a:srgbClr val="FF0000"/>
                </a:solidFill>
              </a:rPr>
              <a:t>28. Disfunción Endotelial</a:t>
            </a:r>
            <a:br>
              <a:rPr lang="es-CO" b="1" dirty="0">
                <a:solidFill>
                  <a:srgbClr val="FF0000"/>
                </a:solidFill>
              </a:rPr>
            </a:br>
            <a:r>
              <a:rPr lang="es-CO" b="1" dirty="0">
                <a:solidFill>
                  <a:srgbClr val="FF0000"/>
                </a:solidFill>
              </a:rPr>
              <a:t>• 29. El desorden de déficit de atención-ADD y ADHD </a:t>
            </a:r>
            <a:br>
              <a:rPr lang="es-CO" b="1" dirty="0">
                <a:solidFill>
                  <a:srgbClr val="FF0000"/>
                </a:solidFill>
              </a:rPr>
            </a:br>
            <a:r>
              <a:rPr lang="es-CO" b="1" dirty="0">
                <a:solidFill>
                  <a:srgbClr val="FF0000"/>
                </a:solidFill>
              </a:rPr>
              <a:t>• 30. Enfermedad de Alzheimer </a:t>
            </a:r>
            <a:br>
              <a:rPr lang="es-CO" b="1" dirty="0">
                <a:solidFill>
                  <a:srgbClr val="FF0000"/>
                </a:solidFill>
              </a:rPr>
            </a:br>
            <a:r>
              <a:rPr lang="es-CO" b="1" dirty="0">
                <a:solidFill>
                  <a:srgbClr val="FF0000"/>
                </a:solidFill>
              </a:rPr>
              <a:t>• 31. Enfermedades varias de </a:t>
            </a:r>
            <a:r>
              <a:rPr lang="es-CO" b="1" dirty="0" smtClean="0">
                <a:solidFill>
                  <a:srgbClr val="FF0000"/>
                </a:solidFill>
              </a:rPr>
              <a:t>animales.</a:t>
            </a:r>
            <a:r>
              <a:rPr lang="es-CO" b="1" dirty="0">
                <a:solidFill>
                  <a:srgbClr val="FF0000"/>
                </a:solidFill>
              </a:rPr>
              <a:t> </a:t>
            </a:r>
            <a:br>
              <a:rPr lang="es-CO" b="1" dirty="0">
                <a:solidFill>
                  <a:srgbClr val="FF0000"/>
                </a:solidFill>
              </a:rPr>
            </a:br>
            <a:r>
              <a:rPr lang="es-CO" b="1" dirty="0">
                <a:solidFill>
                  <a:srgbClr val="FF0000"/>
                </a:solidFill>
              </a:rPr>
              <a:t>• 32. Envejecimiento acelerado </a:t>
            </a:r>
            <a:br>
              <a:rPr lang="es-CO" b="1" dirty="0">
                <a:solidFill>
                  <a:srgbClr val="FF0000"/>
                </a:solidFill>
              </a:rPr>
            </a:br>
            <a:r>
              <a:rPr lang="es-CO" b="1" dirty="0">
                <a:solidFill>
                  <a:srgbClr val="FF0000"/>
                </a:solidFill>
              </a:rPr>
              <a:t>• 33. Gota </a:t>
            </a:r>
            <a:br>
              <a:rPr lang="es-CO" b="1" dirty="0">
                <a:solidFill>
                  <a:srgbClr val="FF0000"/>
                </a:solidFill>
              </a:rPr>
            </a:br>
            <a:r>
              <a:rPr lang="es-CO" b="1" dirty="0">
                <a:solidFill>
                  <a:srgbClr val="FF0000"/>
                </a:solidFill>
              </a:rPr>
              <a:t>• 34. Hipertensión </a:t>
            </a:r>
            <a:br>
              <a:rPr lang="es-CO" b="1" dirty="0">
                <a:solidFill>
                  <a:srgbClr val="FF0000"/>
                </a:solidFill>
              </a:rPr>
            </a:br>
            <a:r>
              <a:rPr lang="es-CO" b="1" dirty="0">
                <a:solidFill>
                  <a:srgbClr val="FF0000"/>
                </a:solidFill>
              </a:rPr>
              <a:t>• 35. Inflamación general-indicador importante de envejecimiento </a:t>
            </a:r>
            <a:br>
              <a:rPr lang="es-CO" b="1" dirty="0">
                <a:solidFill>
                  <a:srgbClr val="FF0000"/>
                </a:solidFill>
              </a:rPr>
            </a:br>
            <a:r>
              <a:rPr lang="es-CO" b="1" dirty="0">
                <a:solidFill>
                  <a:srgbClr val="FF0000"/>
                </a:solidFill>
              </a:rPr>
              <a:t>• 36. Lupus</a:t>
            </a:r>
            <a:br>
              <a:rPr lang="es-CO" b="1" dirty="0">
                <a:solidFill>
                  <a:srgbClr val="FF0000"/>
                </a:solidFill>
              </a:rPr>
            </a:br>
            <a:r>
              <a:rPr lang="es-CO" b="1" dirty="0">
                <a:solidFill>
                  <a:srgbClr val="FF0000"/>
                </a:solidFill>
              </a:rPr>
              <a:t>• 37. Mal genio del niño </a:t>
            </a:r>
            <a:br>
              <a:rPr lang="es-CO" b="1" dirty="0">
                <a:solidFill>
                  <a:srgbClr val="FF0000"/>
                </a:solidFill>
              </a:rPr>
            </a:br>
            <a:r>
              <a:rPr lang="es-CO" b="1" dirty="0">
                <a:solidFill>
                  <a:srgbClr val="FF0000"/>
                </a:solidFill>
              </a:rPr>
              <a:t>• 38. Mala concentración </a:t>
            </a:r>
            <a:br>
              <a:rPr lang="es-CO" b="1" dirty="0">
                <a:solidFill>
                  <a:srgbClr val="FF0000"/>
                </a:solidFill>
              </a:rPr>
            </a:br>
            <a:r>
              <a:rPr lang="es-CO" b="1" dirty="0">
                <a:solidFill>
                  <a:srgbClr val="FF0000"/>
                </a:solidFill>
              </a:rPr>
              <a:t>• 39. Mala memoria </a:t>
            </a:r>
            <a:br>
              <a:rPr lang="es-CO" b="1" dirty="0">
                <a:solidFill>
                  <a:srgbClr val="FF0000"/>
                </a:solidFill>
              </a:rPr>
            </a:br>
            <a:r>
              <a:rPr lang="es-CO" b="1" dirty="0">
                <a:solidFill>
                  <a:srgbClr val="FF0000"/>
                </a:solidFill>
              </a:rPr>
              <a:t>• 40. Mala visión </a:t>
            </a:r>
            <a:br>
              <a:rPr lang="es-CO" b="1" dirty="0">
                <a:solidFill>
                  <a:srgbClr val="FF0000"/>
                </a:solidFill>
              </a:rPr>
            </a:br>
            <a:r>
              <a:rPr lang="es-CO" b="1" dirty="0">
                <a:solidFill>
                  <a:srgbClr val="FF0000"/>
                </a:solidFill>
              </a:rPr>
              <a:t>• 41. Malas articulaciones </a:t>
            </a:r>
            <a:br>
              <a:rPr lang="es-CO" b="1" dirty="0">
                <a:solidFill>
                  <a:srgbClr val="FF0000"/>
                </a:solidFill>
              </a:rPr>
            </a:br>
            <a:r>
              <a:rPr lang="es-CO" b="1" dirty="0">
                <a:solidFill>
                  <a:srgbClr val="FF0000"/>
                </a:solidFill>
              </a:rPr>
              <a:t>• 42. Metástasis de cáncer </a:t>
            </a:r>
            <a:br>
              <a:rPr lang="es-CO" b="1" dirty="0">
                <a:solidFill>
                  <a:srgbClr val="FF0000"/>
                </a:solidFill>
              </a:rPr>
            </a:br>
            <a:r>
              <a:rPr lang="es-CO" b="1" dirty="0">
                <a:solidFill>
                  <a:srgbClr val="FF0000"/>
                </a:solidFill>
              </a:rPr>
              <a:t>• 43. Muerte repentina- arritmia </a:t>
            </a:r>
            <a:br>
              <a:rPr lang="es-CO" b="1" dirty="0">
                <a:solidFill>
                  <a:srgbClr val="FF0000"/>
                </a:solidFill>
              </a:rPr>
            </a:br>
            <a:r>
              <a:rPr lang="es-CO" b="1" dirty="0">
                <a:solidFill>
                  <a:srgbClr val="FF0000"/>
                </a:solidFill>
              </a:rPr>
              <a:t>• 44. Nacimientos prematuros </a:t>
            </a:r>
            <a:br>
              <a:rPr lang="es-CO" b="1" dirty="0">
                <a:solidFill>
                  <a:srgbClr val="FF0000"/>
                </a:solidFill>
              </a:rPr>
            </a:br>
            <a:r>
              <a:rPr lang="es-CO" b="1" dirty="0">
                <a:solidFill>
                  <a:srgbClr val="FF0000"/>
                </a:solidFill>
              </a:rPr>
              <a:t>• 45. Osteoporosis </a:t>
            </a:r>
            <a:br>
              <a:rPr lang="es-CO" b="1" dirty="0">
                <a:solidFill>
                  <a:srgbClr val="FF0000"/>
                </a:solidFill>
              </a:rPr>
            </a:br>
            <a:r>
              <a:rPr lang="es-CO" b="1" dirty="0">
                <a:solidFill>
                  <a:srgbClr val="FF0000"/>
                </a:solidFill>
              </a:rPr>
              <a:t>• 46. Quemadura del sol-cáncer de piel</a:t>
            </a:r>
            <a:br>
              <a:rPr lang="es-CO" b="1" dirty="0">
                <a:solidFill>
                  <a:srgbClr val="FF0000"/>
                </a:solidFill>
              </a:rPr>
            </a:br>
            <a:r>
              <a:rPr lang="es-CO" b="1" dirty="0">
                <a:solidFill>
                  <a:srgbClr val="FF0000"/>
                </a:solidFill>
              </a:rPr>
              <a:t>• 47. Repetición de ataques del corazón </a:t>
            </a:r>
            <a:br>
              <a:rPr lang="es-CO" b="1" dirty="0">
                <a:solidFill>
                  <a:srgbClr val="FF0000"/>
                </a:solidFill>
              </a:rPr>
            </a:br>
            <a:r>
              <a:rPr lang="es-CO" b="1" dirty="0">
                <a:solidFill>
                  <a:srgbClr val="FF0000"/>
                </a:solidFill>
              </a:rPr>
              <a:t>• 48. Resfriados, gripas </a:t>
            </a:r>
            <a:br>
              <a:rPr lang="es-CO" b="1" dirty="0">
                <a:solidFill>
                  <a:srgbClr val="FF0000"/>
                </a:solidFill>
              </a:rPr>
            </a:br>
            <a:r>
              <a:rPr lang="es-CO" b="1" dirty="0">
                <a:solidFill>
                  <a:srgbClr val="FF0000"/>
                </a:solidFill>
              </a:rPr>
              <a:t>• 49. </a:t>
            </a:r>
            <a:r>
              <a:rPr lang="es-CO" b="1" dirty="0" smtClean="0">
                <a:solidFill>
                  <a:srgbClr val="FF0000"/>
                </a:solidFill>
              </a:rPr>
              <a:t>Estenosis </a:t>
            </a:r>
            <a:r>
              <a:rPr lang="es-CO" b="1" dirty="0">
                <a:solidFill>
                  <a:srgbClr val="FF0000"/>
                </a:solidFill>
              </a:rPr>
              <a:t>de angioplastia y de cirugía abierta del corazón. </a:t>
            </a:r>
            <a:br>
              <a:rPr lang="es-CO" b="1" dirty="0">
                <a:solidFill>
                  <a:srgbClr val="FF0000"/>
                </a:solidFill>
              </a:rPr>
            </a:br>
            <a:r>
              <a:rPr lang="es-CO" b="1" dirty="0">
                <a:solidFill>
                  <a:srgbClr val="FF0000"/>
                </a:solidFill>
              </a:rPr>
              <a:t>• 50. Síndrome del ojo seco </a:t>
            </a:r>
            <a:br>
              <a:rPr lang="es-CO" b="1" dirty="0">
                <a:solidFill>
                  <a:srgbClr val="FF0000"/>
                </a:solidFill>
              </a:rPr>
            </a:br>
            <a:r>
              <a:rPr lang="es-CO" b="1" dirty="0">
                <a:solidFill>
                  <a:srgbClr val="FF0000"/>
                </a:solidFill>
              </a:rPr>
              <a:t>• 51. Soriasis </a:t>
            </a:r>
            <a:br>
              <a:rPr lang="es-CO" b="1" dirty="0">
                <a:solidFill>
                  <a:srgbClr val="FF0000"/>
                </a:solidFill>
              </a:rPr>
            </a:br>
            <a:r>
              <a:rPr lang="es-CO" b="1" dirty="0">
                <a:solidFill>
                  <a:srgbClr val="FF0000"/>
                </a:solidFill>
              </a:rPr>
              <a:t>• 52. Subdesarrollo cerebral del neonato</a:t>
            </a:r>
            <a:br>
              <a:rPr lang="es-CO" b="1" dirty="0">
                <a:solidFill>
                  <a:srgbClr val="FF0000"/>
                </a:solidFill>
              </a:rPr>
            </a:br>
            <a:r>
              <a:rPr lang="es-CO" b="1" dirty="0">
                <a:solidFill>
                  <a:srgbClr val="FF0000"/>
                </a:solidFill>
              </a:rPr>
              <a:t>• 53. Tensión arterial alta </a:t>
            </a:r>
            <a:br>
              <a:rPr lang="es-CO" b="1" dirty="0">
                <a:solidFill>
                  <a:srgbClr val="FF0000"/>
                </a:solidFill>
              </a:rPr>
            </a:br>
            <a:r>
              <a:rPr lang="es-CO" b="1" dirty="0">
                <a:solidFill>
                  <a:srgbClr val="FF0000"/>
                </a:solidFill>
              </a:rPr>
              <a:t>• 54. Todos los cánceres</a:t>
            </a:r>
            <a:br>
              <a:rPr lang="es-CO" b="1" dirty="0">
                <a:solidFill>
                  <a:srgbClr val="FF0000"/>
                </a:solidFill>
              </a:rPr>
            </a:br>
            <a:r>
              <a:rPr lang="es-CO" b="1" dirty="0">
                <a:solidFill>
                  <a:srgbClr val="FF0000"/>
                </a:solidFill>
              </a:rPr>
              <a:t>• 55. Uñas, pelo y piel malas</a:t>
            </a:r>
          </a:p>
          <a:p>
            <a:endParaRPr lang="es-CO" b="1" dirty="0">
              <a:solidFill>
                <a:srgbClr val="FF0000"/>
              </a:solidFill>
            </a:endParaRPr>
          </a:p>
        </p:txBody>
      </p:sp>
    </p:spTree>
    <p:extLst>
      <p:ext uri="{BB962C8B-B14F-4D97-AF65-F5344CB8AC3E}">
        <p14:creationId xmlns:p14="http://schemas.microsoft.com/office/powerpoint/2010/main" val="1671617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a:blipFill>
            <a:blip r:embed="rId2"/>
            <a:tile tx="0" ty="0" sx="100000" sy="100000" flip="none" algn="tl"/>
          </a:blipFill>
        </p:spPr>
        <p:txBody>
          <a:bodyPr>
            <a:normAutofit fontScale="85000" lnSpcReduction="20000"/>
          </a:bodyPr>
          <a:lstStyle/>
          <a:p>
            <a:pPr marL="0" indent="0" algn="ctr">
              <a:buNone/>
            </a:pPr>
            <a:r>
              <a:rPr lang="es-CO" dirty="0" smtClean="0"/>
              <a:t>El </a:t>
            </a:r>
            <a:r>
              <a:rPr lang="es-CO" dirty="0"/>
              <a:t>Omega 9 es otro miembro de la familia Omega que no es considerado esencial porque nuestro cuerpo puede producirlo a partir de alimentos como el aceite de oliva, aguacates, frutas oleaginosas como los cacahuates y en algunas semillas como las de girasol. </a:t>
            </a:r>
          </a:p>
          <a:p>
            <a:pPr marL="0" indent="0" algn="ctr">
              <a:buNone/>
            </a:pPr>
            <a:endParaRPr lang="es-CO" dirty="0" smtClean="0"/>
          </a:p>
          <a:p>
            <a:pPr marL="0" indent="0" algn="ctr">
              <a:buNone/>
            </a:pPr>
            <a:r>
              <a:rPr lang="es-CO" dirty="0" smtClean="0"/>
              <a:t>Con </a:t>
            </a:r>
            <a:r>
              <a:rPr lang="es-CO" dirty="0"/>
              <a:t>el consumo regular de los Omega 3, 6 y 9 los beneficios que puede obtener nuestro organismo son: </a:t>
            </a:r>
            <a:br>
              <a:rPr lang="es-CO" dirty="0"/>
            </a:br>
            <a:r>
              <a:rPr lang="es-CO" dirty="0"/>
              <a:t/>
            </a:r>
            <a:br>
              <a:rPr lang="es-CO" dirty="0"/>
            </a:br>
            <a:r>
              <a:rPr lang="es-CO" dirty="0"/>
              <a:t>Mejoría de los niveles de concentración y aprendizaje. </a:t>
            </a:r>
            <a:br>
              <a:rPr lang="es-CO" dirty="0"/>
            </a:br>
            <a:r>
              <a:rPr lang="es-CO" dirty="0"/>
              <a:t>Efectos </a:t>
            </a:r>
            <a:r>
              <a:rPr lang="es-CO" dirty="0" smtClean="0"/>
              <a:t>Antiinflamatorios </a:t>
            </a:r>
            <a:r>
              <a:rPr lang="es-CO" dirty="0"/>
              <a:t>en órganos y tejidos. </a:t>
            </a:r>
            <a:br>
              <a:rPr lang="es-CO" dirty="0"/>
            </a:br>
            <a:r>
              <a:rPr lang="es-CO" dirty="0"/>
              <a:t>Aumento de las defensas y piel y mucosas sanas. </a:t>
            </a:r>
            <a:br>
              <a:rPr lang="es-CO" dirty="0"/>
            </a:br>
            <a:r>
              <a:rPr lang="es-CO" dirty="0"/>
              <a:t>Fortalecimiento de huesos y dientes. </a:t>
            </a:r>
            <a:br>
              <a:rPr lang="es-CO" dirty="0"/>
            </a:br>
            <a:r>
              <a:rPr lang="es-CO" dirty="0"/>
              <a:t>Arterias elásticas y flexibles. </a:t>
            </a:r>
            <a:br>
              <a:rPr lang="es-CO" dirty="0"/>
            </a:br>
            <a:r>
              <a:rPr lang="es-CO" dirty="0"/>
              <a:t>Auxiliar en la eliminación del colesterol malo y triglicéridos, aumento del colesterol bueno. </a:t>
            </a:r>
            <a:endParaRPr lang="es-CO" dirty="0" smtClean="0"/>
          </a:p>
          <a:p>
            <a:pPr marL="0" indent="0" algn="ctr">
              <a:buNone/>
            </a:pPr>
            <a:r>
              <a:rPr lang="es-CO" i="1" dirty="0" smtClean="0">
                <a:solidFill>
                  <a:srgbClr val="FF0000"/>
                </a:solidFill>
                <a:latin typeface="Agency FB" pitchFamily="34" charset="0"/>
              </a:rPr>
              <a:t>Recuerda que Dios te ama, estos temas han sido preparados pensando en tu felicidad, física y espiritual.</a:t>
            </a:r>
            <a:endParaRPr lang="es-CO" i="1" dirty="0">
              <a:solidFill>
                <a:srgbClr val="FF0000"/>
              </a:solidFill>
              <a:latin typeface="Agency FB" pitchFamily="34" charset="0"/>
            </a:endParaRPr>
          </a:p>
        </p:txBody>
      </p:sp>
    </p:spTree>
    <p:extLst>
      <p:ext uri="{BB962C8B-B14F-4D97-AF65-F5344CB8AC3E}">
        <p14:creationId xmlns:p14="http://schemas.microsoft.com/office/powerpoint/2010/main" val="32900167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865</Words>
  <Application>Microsoft Office PowerPoint</Application>
  <PresentationFormat>Presentación en pantalla (4:3)</PresentationFormat>
  <Paragraphs>89</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ALIMENTOS QUE CURAN</vt:lpstr>
      <vt:lpstr>Presentación de PowerPoint</vt:lpstr>
      <vt:lpstr>Presentación de PowerPoint</vt:lpstr>
      <vt:lpstr>Presentación de PowerPoint</vt:lpstr>
      <vt:lpstr>Presentación de PowerPoint</vt:lpstr>
      <vt:lpstr>Presentación de PowerPoint</vt:lpstr>
      <vt:lpstr>Presentación de PowerPoint</vt:lpstr>
      <vt:lpstr>Ahora si continuemos con el Omega 3,6,9</vt:lpstr>
      <vt:lpstr>Presentación de PowerPoint</vt:lpstr>
      <vt:lpstr>Propiedades del Omega 3. Ácidos grasos omega 3 y Salud:</vt:lpstr>
      <vt:lpstr>Presentación de PowerPoint</vt:lpstr>
      <vt:lpstr>Presentación de PowerPoint</vt:lpstr>
      <vt:lpstr>Presentación de PowerPoint</vt:lpstr>
      <vt:lpstr>Propiedades de los Ácidos Grasos Omega 3</vt:lpstr>
      <vt:lpstr>Presentación de PowerPoint</vt:lpstr>
      <vt:lpstr>¿En que se parecen los Omega 9, los Omega 6 y los Omega 3?</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ALIMENTOS QUE CURAN</dc:title>
  <dc:creator>FAMILIA FIERRO CH</dc:creator>
  <cp:lastModifiedBy>FAMILIA FIERRO CH</cp:lastModifiedBy>
  <cp:revision>1</cp:revision>
  <dcterms:created xsi:type="dcterms:W3CDTF">2013-11-05T22:33:43Z</dcterms:created>
  <dcterms:modified xsi:type="dcterms:W3CDTF">2013-11-05T22:33:54Z</dcterms:modified>
</cp:coreProperties>
</file>