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833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8501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547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049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925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5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495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481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370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518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364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2B108-8F6A-4700-954D-85445C4EBE8F}" type="datetimeFigureOut">
              <a:rPr lang="es-CO" smtClean="0"/>
              <a:t>27/11/2013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81C7-76F0-4E6A-8BFA-E6E9686629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388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2775" y="451304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733256"/>
            <a:ext cx="6400800" cy="967950"/>
          </a:xfrm>
        </p:spPr>
        <p:txBody>
          <a:bodyPr>
            <a:normAutofit/>
          </a:bodyPr>
          <a:lstStyle/>
          <a:p>
            <a:r>
              <a:rPr lang="es-CO" sz="4800" b="1" dirty="0" smtClean="0">
                <a:solidFill>
                  <a:srgbClr val="FF0000"/>
                </a:solidFill>
              </a:rPr>
              <a:t>La Piña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2" descr="data:image/jpeg;base64,/9j/4AAQSkZJRgABAQAAAQABAAD/2wCEAAkGBwgHBgkIBwgKCgkLDRYPDQwMDRsUFRAWIB0iIiAdHx8kKDQsJCYxJx8fLT0tMTU3Ojo6Iys/RD84QzQ5OjcBCgoKDQwNGg8PGjclHyU3Nzc3Nzc3Nzc3Nzc3Nzc3Nzc3Nzc3Nzc3Nzc3Nzc3Nzc3Nzc3Nzc3Nzc3Nzc3Nzc3N//AABEIAFoAhwMBIgACEQEDEQH/xAAbAAABBQEBAAAAAAAAAAAAAAAAAgMEBQYBB//EADIQAAIBAwMDAgQGAQUBAAAAAAECAwAEEQUSITFBUQYTFCJhcSMygZGhscEkM0Lh8RX/xAAaAQACAwEBAAAAAAAAAAAAAAAAAwECBAUG/8QAJhEAAgICAgEDBAMAAAAAAAAAAAECAxEhBBIxBRMiQVFxgRQysf/aAAwDAQACEQMRAD8A9xooooAKKKKACiiigApsSplxuA2EBs8Yqh9R+qLPR2ktJJfYu2gMkLzRN7RPOAW88ViNW1vU9X0uZ7hIUPsbS0KkCQE5wyknpj+aTO5ReEVlJR8nqUN1HNJPGp+eB9rgnyAR/BpmLUIJ7iGK3dZRKjSB0ORtBx1+/wDVeNQ6hqFnp8j3GoTLc3kYVmBydoxjcfP1+v3q49Ka1JpFvNe3YLSyRlIICeWGc7j4zSv5GyvuxyketUVB0eWe40+G5uhskmG/2x0QHoKnVqTysjAoooqQCiiigAooooAKKKKACiiqfVdX+GcwxqU+TebhwNgGeQOQS3fAqs5qCyy0YuTwiXqGpW2nxGW4fCAEkjnGOtRDrO+2EsMaOJM+2VlUg+MnscdqzDf6dnupbNmtHkLxusy7SXPJIyFDZOdxH0zUDWrKJWigaKxt5513BLlfcaTkZRiUA2+fmI56dDWR8hvaNK46WmSri2j9VSPa6jLKEidsLO0fuAnsm0Y46dT08g1WTei7rS9Pnh0u8lnaVQxt7ohQQM5AwOv7D/Em91ZLeJNNn0aaR8CP2LaNXhU4+ViGIQDnja4z3HHCtLjmjt0t7+CODUIJuXkk9l3Xj8RSGIJHQgnB/UCkyeP2E+LCeW1gwmrfGm6lJi+eyCyTwgqxj++O2P4pa6hmeO8uX+YfTOB9q1usNLJp+pX3p9ILO7jRhLcRxCQuUPZMZyTkAc9e1Zm3srS8m0ywuNQgtL+e3UPcTRFYXlH5lRgu3fyODjHFWhFSXxZis4vRnpHpT1JrGuy7hYpFYLw1w6Elj4UDH79q1N5qVnYSQR3lxHC1w/txBzje2M4H1rGaF6dvdMiaO31+4ngVSNsBCgsOoGcj6Z4x/NaQWkUkUaXCBwhDAN82D5ye9Jn6h7fxW2aIVaXZlk15Agy8qqPLcYp6N0kRXjZWVhkMpyDVaVUqySAHjv3pizgj0+MpZKIlOSF/45PU4qK/U9/NaJdSxovKKYtZjLGCwCt3FP11oTU4qUfAlrDwFFFFWICuV2mLuT2raVwQCqkjNVlLrFslLJR3N/PczXNlJ8se4qDGSCV+/b9KhyaTG9nPB7s34ylS7NuZftkY71NCAgZG1s9akIvHPWvK232WybbOhH4LCM9a+n4Xs1t7ppJWQ5DvxyMdB0HjA4qTd6feiDbb6hdYHRXClf327sfr+9XSxjBIrjpnbS1dbX8k9kuzOn4PNvT1tqMFzqWq3dzGtzDI0M8M0n4TgHOGfacZzkHb3pGuXiW0UWmyIwV291o5pA+xQR0K5ypB2jx181vLzSIZTLJCiq8qFJMDiQfXz9D2rFPewn1BBpd6PblhUxqxJPPBU5PbPnzXTrv96OPqNrac+y+hKmmWxkQ2uniS2UqXCSbc7wAGTPG3sydOAeDWc1nQbW+1jRoYF2TNKJXuGkYvJ+bO4HgbcAZ6txnOKevbm706aCKFtkbP7k9qG+WAhuAMZO05GB9ceMPXVwt56k0fUIrmI2y3AVpVH+0HXO0jnghVGemSac5yhF4+xEqk8P8AZ6lYLHFapFGgUKoHjNPsBg9qRGihflDYPeunwK4zzjZle2JJ4HY/3TLKW7/SmblmEmM4pVvKzgqWxjvSW94Y1QaWRN/LdxW7GwMXxS49sS9OoyP1FW2l3fxlnHI3+4BtkGMYYdagZ45IPil6VKUv3gJ+V03qPqOD/Yrrem8hqzo3pibYpxyXFFFFegMgVE1OBbjT54mGQyHg9+9S6KrKPaLRKeHkzyfOgPfHUc1IjO0c1H91xfT25tnSOM5SQjhvtUhXDLwwI8ivJTh1mze3lCWmCcZrol3LTVxHzvAOKaiJEgxms02/BZRTWSemQo45rM+rrDEfxK2K3ig7pkYdVHbjn+DWnRi3XihwQDzT6pdcNfQXGTjI8qvVisNUu7g8p7RhjKguyn8wU9zjoDWfvryfTYrWCIrG924utyE5TgnafI+ZT+labWbb4G5v9PiDmW6uTKGdcAllIwD0I78dMdKzfqKxe7sQ6qPejXGBnhB4+3H812al7kE/JrdkVJN6PXPTd699oFjeXTIbh4V9zZ039D/NWq+c8+BXjnpHXdQs9Pt7GDULa3EcqySG4yQyseVJwcZBGD0yOvNetR3CkBQQe2RXLvq9uWxFleHocuIxKeuT5FMxoEGRmnHfHI7jzTTMeNoJB8Vln5JjnGBQc5yV4p20cf8A0YSAckMOxwMf9VF9w46dOQQKV6emTUbt7qNW9uENHk5ALZ54+mP5rX6fCTtj1+5S3UXk0QortFerOeFFFFAEa6txMoIOHXof8Gqr3SshSRdrrwQavW6VA1CxN1seN/blQEA4yCPBrl87iqz5Q/t/o6qzGn4GEZWzkdq6AvgVRfHT2l6ttfRmJz0bna32bvVosmVFcCfZaktmpx+zJaOFOD+9Imdkbhc/UUxHcZbaQR96be/g/GjLK80QyU3cjI4zRF9o+SvR5MTr0g1L1A00EhaGKIxkbjtzkg4H8Z+lV9xaF1IOecg4ODWjkjeeQyyBNzddq4pDWfHSvS8avpWk/Im2ztL8GA1HQuENttQIAAuPmwM8Bv171N0T1NJ6diNtKimzDZW3Jw8Z6kDtyf7rUS6fu4xUC40KOcFZYgwPmot40LFhodDktLEto0uj+o7DVrUSxSe1ISUEcnBz4qfLdxqF2yAY469CO39Vi4vSURKmKWSID/jvJH6CtDomi22nsNgZ2JBdpGLbjjGeelc9+mScvOi0r60sotLb3dRkMVk6pz+JJjOwc84+uMf+VpLO1itIRFCu1QcngDJ8mnIsFQwAyRTldTjcSFC1tmOy1z/AUUUVrFhRRRQAk1yumuUiS2SNywxzIUlRXU9QwyKqrnRFUZs3aHAwFX8v7dKua7VHXGSxJZJUmvBir3Sb4yKz3E+AMfhvtz98Us27M4Zx8wUDOK1rgc8VFnVePlH7ULj1Raaiifdm/LKP4XgHFd+G81ZkDnikEDxTcFCuNqPArnwg8CrEgUk0YAhiADtT8MXzjjvS6dh60BkuIPyCnKbg/IKcppCCiiigk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0" name="Picture 4" descr="https://encrypted-tbn2.gstatic.com/images?q=tbn:ANd9GcR3XcDvVHVfEZN0zC6boFjVc4CjlcmBypsjWuTVTtBJ8bU5Oz6N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32856"/>
            <a:ext cx="525658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79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u="sng" dirty="0" smtClean="0"/>
              <a:t/>
            </a:r>
            <a:br>
              <a:rPr lang="es-CO" b="1" u="sng" dirty="0" smtClean="0"/>
            </a:br>
            <a:r>
              <a:rPr lang="es-CO" b="1" u="sng" dirty="0"/>
              <a:t/>
            </a:r>
            <a:br>
              <a:rPr lang="es-CO" b="1" u="sng" dirty="0"/>
            </a:br>
            <a:r>
              <a:rPr lang="es-CO" b="1" i="1" dirty="0" smtClean="0">
                <a:latin typeface="Harlow Solid Italic" pitchFamily="82" charset="0"/>
              </a:rPr>
              <a:t>Beneficios </a:t>
            </a:r>
            <a:r>
              <a:rPr lang="es-CO" b="1" i="1" dirty="0">
                <a:latin typeface="Harlow Solid Italic" pitchFamily="82" charset="0"/>
              </a:rPr>
              <a:t>y propiedades medicinales de la Piña o Ananá</a:t>
            </a:r>
            <a:br>
              <a:rPr lang="es-CO" b="1" i="1" dirty="0">
                <a:latin typeface="Harlow Solid Italic" pitchFamily="82" charset="0"/>
              </a:rPr>
            </a:br>
            <a:r>
              <a:rPr lang="es-CO" b="1" u="sng" dirty="0"/>
              <a:t/>
            </a:r>
            <a:br>
              <a:rPr lang="es-CO" b="1" u="sng" dirty="0"/>
            </a:b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132856"/>
            <a:ext cx="512291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Piña es una de las frutas más saludables, ayuda a bajar el colesterol y los triglicéridos, controla la tensión arterial, previene problemas cardiacos y otros beneficios para múltiples alteraciones y enfermedades.</a:t>
            </a:r>
          </a:p>
        </p:txBody>
      </p:sp>
      <p:pic>
        <p:nvPicPr>
          <p:cNvPr id="5122" name="Picture 2" descr="http://imagenes-recetas.cocina.es/original/la-p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5" y="2204864"/>
            <a:ext cx="3328977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67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sz="4200" b="1" dirty="0"/>
              <a:t>La Piña mejora la digestión combatiendo dolencias </a:t>
            </a:r>
            <a:r>
              <a:rPr lang="es-CO" sz="4200" b="1" dirty="0" smtClean="0"/>
              <a:t>estomacales.</a:t>
            </a:r>
            <a:r>
              <a:rPr lang="es-CO" sz="4200" dirty="0"/>
              <a:t/>
            </a:r>
            <a:br>
              <a:rPr lang="es-CO" sz="4200" dirty="0"/>
            </a:br>
            <a:endParaRPr lang="es-CO" sz="4200" dirty="0" smtClean="0"/>
          </a:p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bromelina o bromelaína, similar a las enzimas </a:t>
            </a:r>
            <a:r>
              <a:rPr lang="es-CO" dirty="0" smtClean="0"/>
              <a:t>digestivas que tiene la piña, </a:t>
            </a:r>
            <a:r>
              <a:rPr lang="es-CO" dirty="0"/>
              <a:t>tiene el poder de " </a:t>
            </a:r>
            <a:r>
              <a:rPr lang="es-CO" dirty="0">
                <a:latin typeface="Agency FB" pitchFamily="34" charset="0"/>
              </a:rPr>
              <a:t>digerir</a:t>
            </a:r>
            <a:r>
              <a:rPr lang="es-CO" dirty="0"/>
              <a:t>" las proteínas que resultará de mucha ayuda en el proceso de la </a:t>
            </a:r>
            <a:r>
              <a:rPr lang="es-CO" u="sng" dirty="0" smtClean="0"/>
              <a:t>digestión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endParaRPr lang="es-CO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i="1" dirty="0" smtClean="0">
                <a:solidFill>
                  <a:srgbClr val="FF0000"/>
                </a:solidFill>
              </a:rPr>
              <a:t>Esto </a:t>
            </a:r>
            <a:r>
              <a:rPr lang="es-CO" i="1" dirty="0">
                <a:solidFill>
                  <a:srgbClr val="FF0000"/>
                </a:solidFill>
              </a:rPr>
              <a:t>favorece la desaparición de una serie de molestias relacionadas con la digestión como la sensación de pesadez, gases intestinales, acidez de estómago y </a:t>
            </a:r>
            <a:r>
              <a:rPr lang="es-CO" i="1" dirty="0" smtClean="0">
                <a:solidFill>
                  <a:srgbClr val="FF0000"/>
                </a:solidFill>
              </a:rPr>
              <a:t>otros.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 </a:t>
            </a:r>
            <a:r>
              <a:rPr lang="es-CO" dirty="0"/>
              <a:t>su vez la Piña cumple una función purificadora del tubo digestivo y ayuda a eliminar las bacterias causantes de putrefacciones intestinales, responsables de la aparición de dolores en los intestinos o de diarrea.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0906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>
                <a:latin typeface="Harlow Solid Italic" pitchFamily="82" charset="0"/>
              </a:rPr>
              <a:t>La </a:t>
            </a:r>
            <a:r>
              <a:rPr lang="es-CO" b="1" dirty="0">
                <a:latin typeface="Harlow Solid Italic" pitchFamily="82" charset="0"/>
              </a:rPr>
              <a:t>Piña en dietas para adelgazar</a:t>
            </a:r>
            <a:r>
              <a:rPr lang="es-CO" dirty="0">
                <a:latin typeface="Harlow Solid Italic" pitchFamily="82" charset="0"/>
              </a:rPr>
              <a:t/>
            </a:r>
            <a:br>
              <a:rPr lang="es-CO" dirty="0">
                <a:latin typeface="Harlow Solid Italic" pitchFamily="82" charset="0"/>
              </a:rPr>
            </a:b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 smtClean="0"/>
              <a:t>Su </a:t>
            </a:r>
            <a:r>
              <a:rPr lang="es-CO" dirty="0"/>
              <a:t>bajo valor calórico, su aporte de fibra, pectina y </a:t>
            </a:r>
            <a:r>
              <a:rPr lang="es-CO" u="sng" dirty="0"/>
              <a:t>vitamina C</a:t>
            </a:r>
            <a:r>
              <a:rPr lang="es-CO" dirty="0"/>
              <a:t>, su capacidad de eliminar líquidos y su efecto saciente, hacen de la Piña una fruta muy recomendable para utilizar en una dieta para </a:t>
            </a:r>
            <a:r>
              <a:rPr lang="es-CO" u="sng" dirty="0"/>
              <a:t>perder peso</a:t>
            </a:r>
            <a:r>
              <a:rPr lang="es-CO" dirty="0"/>
              <a:t>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También </a:t>
            </a:r>
            <a:r>
              <a:rPr lang="es-CO" dirty="0"/>
              <a:t>se ha comprobado que la </a:t>
            </a:r>
            <a:r>
              <a:rPr lang="es-CO" dirty="0">
                <a:latin typeface="Agency FB" pitchFamily="34" charset="0"/>
              </a:rPr>
              <a:t>bromelina</a:t>
            </a:r>
            <a:r>
              <a:rPr lang="es-CO" dirty="0"/>
              <a:t> tiene el poder de digerir las </a:t>
            </a:r>
            <a:r>
              <a:rPr lang="es-CO" u="sng" dirty="0"/>
              <a:t>grasas</a:t>
            </a:r>
            <a:r>
              <a:rPr lang="es-CO" dirty="0"/>
              <a:t> lo que se puede aprovechar en el tratamiento de la obesidad.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8980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>
                <a:latin typeface="Harlow Solid Italic" pitchFamily="82" charset="0"/>
              </a:rPr>
              <a:t>La Piña como diurético. Problemas de retención de líquidos</a:t>
            </a: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448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Piña o Ananá es un buen </a:t>
            </a:r>
            <a:r>
              <a:rPr lang="es-CO" u="sng" dirty="0"/>
              <a:t>diurético</a:t>
            </a:r>
            <a:r>
              <a:rPr lang="es-CO" dirty="0"/>
              <a:t>. El contenido de </a:t>
            </a:r>
            <a:r>
              <a:rPr lang="es-CO" dirty="0">
                <a:latin typeface="Agency FB" pitchFamily="34" charset="0"/>
              </a:rPr>
              <a:t>asparagina</a:t>
            </a:r>
            <a:r>
              <a:rPr lang="es-CO" dirty="0"/>
              <a:t>, </a:t>
            </a:r>
            <a:r>
              <a:rPr lang="es-CO" dirty="0">
                <a:latin typeface="Agency FB" pitchFamily="34" charset="0"/>
              </a:rPr>
              <a:t>bromelina</a:t>
            </a:r>
            <a:r>
              <a:rPr lang="es-CO" dirty="0"/>
              <a:t> y de potasio, que neutraliza el sodio y el ácido cafeico, ayudan a eliminar agua del cuerpo. </a:t>
            </a:r>
            <a:endParaRPr lang="es-CO" dirty="0" smtClean="0"/>
          </a:p>
        </p:txBody>
      </p:sp>
      <p:pic>
        <p:nvPicPr>
          <p:cNvPr id="6146" name="Picture 2" descr="http://www.galenored.com/userfiles/image/noticias/GO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67160"/>
            <a:ext cx="298582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51520" y="3861048"/>
            <a:ext cx="51125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Estos componentes evitan la formación de edemas o retención de líquidos en el organismo y colaboran en afecciones como </a:t>
            </a:r>
            <a:r>
              <a:rPr lang="es-CO" sz="2800" u="sng" dirty="0"/>
              <a:t>gota</a:t>
            </a:r>
            <a:r>
              <a:rPr lang="es-CO" sz="2800" dirty="0"/>
              <a:t>, ácido úrico, </a:t>
            </a:r>
            <a:r>
              <a:rPr lang="es-CO" sz="2800" u="sng" dirty="0"/>
              <a:t>artritis</a:t>
            </a:r>
            <a:r>
              <a:rPr lang="es-CO" sz="2800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71291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6276" y="41292"/>
            <a:ext cx="8229600" cy="1143000"/>
          </a:xfrm>
        </p:spPr>
        <p:txBody>
          <a:bodyPr/>
          <a:lstStyle/>
          <a:p>
            <a:r>
              <a:rPr lang="es-CO" b="1" dirty="0">
                <a:latin typeface="Harlow Solid Italic" pitchFamily="82" charset="0"/>
              </a:rPr>
              <a:t>Propiedades anticoagulantes</a:t>
            </a: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dirty="0" smtClean="0"/>
              <a:t>Por </a:t>
            </a:r>
            <a:r>
              <a:rPr lang="es-CO" dirty="0"/>
              <a:t>su contenido en bromelina, que esta formada por tres encimas combinadas </a:t>
            </a:r>
            <a:r>
              <a:rPr lang="es-CO" dirty="0">
                <a:latin typeface="Agency FB" pitchFamily="34" charset="0"/>
              </a:rPr>
              <a:t>(bromelina, extranasa y ananasa)</a:t>
            </a:r>
            <a:r>
              <a:rPr lang="es-CO" dirty="0"/>
              <a:t>, resulta muy adecuada para la circulación ya que este componente </a:t>
            </a:r>
            <a:r>
              <a:rPr lang="es-CO" dirty="0">
                <a:latin typeface="Agency FB" pitchFamily="34" charset="0"/>
              </a:rPr>
              <a:t>disuelve los coágulos que puedan formarse y fluidifica la sangre.</a:t>
            </a:r>
          </a:p>
          <a:p>
            <a:endParaRPr lang="es-CO" dirty="0"/>
          </a:p>
        </p:txBody>
      </p:sp>
      <p:sp>
        <p:nvSpPr>
          <p:cNvPr id="4" name="AutoShape 2" descr="data:image/jpeg;base64,/9j/4AAQSkZJRgABAQAAAQABAAD/2wCEAAkGBhMSEBQUExQWFRUWFxYYGBcXFx0YGxcdHhcaGBgVFx8YHyceGBkkGRYUHy8gJScqLC0sFx4xNTAqNSYrLCkBCQoKDgwOGg8PGi0lHyUqLCwwKiwsNDAxLCosKSwsLSwqLSkvLCktKSosKSwsLCwsLCwvLCwsKSwpLCwsLCwsLP/AABEIAMkA+wMBIgACEQEDEQH/xAAcAAEAAgMBAQEAAAAAAAAAAAAABAUDBgcBAgj/xABHEAACAQMCBAQCBwUFBwEJAAABAgMABBESIQUGMUETIlFhMnEHFCNCUnKBYoKRobEkM0NTwRZjkqLR4fBzFURUZHSDk7LC/8QAGgEBAAIDAQAAAAAAAAAAAAAAAAQFAQIDBv/EAC0RAAICAQMCBAUEAwAAAAAAAAABAgMRBCExBRITQVGhIjKB0fAjM2GRQnHB/9oADAMBAAIRAxEAPwDuNKUoBSlKAUpSgFKUoBSlKAUpSgFKUoBSlKAUpSgFKUoBSlKAUpSgFKUoBSlKAUpSgFKUoBSlKAUpSgFKUoBVPxjmaO2dEeOdi+ApjhZwSdR0ZX72FJx6VcVWca4W0xtypA8OYSNnrgRyL5djvlwd/SgJUPEI2XVqAA+LJAKnGdLj7rDuDQ8RjxnWmANR8w2H4uvT3rTLTkOXTGrrbhYxaIwXJE4hmErSyAoPOQDhTq3dstUi+5Icq5jEeo3Znx8IkTRoWNm0NgqcMPKwyi/MAbd9cTIGpct8I1DLbZ29dt6wW/GIXj8RZUKZK69Q05BwRnpnIrWIORNO6rGpH1Ipli5Twrp55VVigIUhyFwAO2AKjNyNMI4kCQkRPc+QPoWVZSCsrZhYK6qNGnS2xbDDoQN4luFXGohckAZIGSegGe/tXi3aEsNS5X4hqHl9NXp+ta/xvlpngt0gVNcGBG0rkhMJoyQyP4wxsQdJPUMp3FTcck3ElwzuISrOdR1Hzp9cguEUoIwoxHE6blss2SdyaA3M8RjAU60w3wnUMN+U53/Sl1fKiFviwCQqkZbG2FyQCckD5kVzvjnLMkU0ZWPxF8WRxHGjnym6SdFRhEUgbUCSSyD32BFhLyPcOhjbwNKx3CI2piWMl1FOrsNGEwIyMAnfGD6Abut2pJXUuoDJGoZA9T6DrvXz9fj0q2tdLHCnUMMfQHO52Ow9K07iHIMjq2gxI7NelmGQXE1wsyIxC5Iwuls5xnbVWCbkKUq5WOHVLHPGyySl1iaQRgTx4hUagIxlQq5wDqzk0B0AUqrubySDTmNpIgoDOh1OpG2pkxllI3yuWz909am2d4kqB42DqejKcg+vT32oDPSlM0ApWKe6RFLOyqo6sxAA+ZOwqsfmHUD4EbSj8Z+yiHvrceYe6BqAt81EvuLRQ48RwpPwr1ZvZVGWb9Aa0Hjn0k28eRJdGVv8qxG3yeZv/wCSp9q1ODnu7uZlgsIorQytp1geLKe7PJI46KuWJwTt1roqpNZB3K3nDqGU5DAEH5/PcVkqu4YI4YUi8UNoGCzuCzHqWY5+InJPzqdFMrDKkEeoOR6dq5g+6UpQClKUApSlAKVBueMRxyiNzpJjklBOy6UKh9/Ua1OPQ1EHNEWgOM6fANwRsGVNIYBkJ1aiD0x2OSNqAuaVGj4lGUDalA26kDBKhgp32Okg496+LjisaSRxk+aQsox2KoZDq9PKDQEylYbe8SQakdXGcZVgwz6ZG2azUApSlAKUpQClKUB4RXtM15mgPaVDueMwR/HNGn5nUf1NRv8AaaA/AXk/9OJ3B/VV0/zoC0xVXecE85kgYwyn4iBlJP8A1U2D/myG9GFROIcxuiamRLdP8y6kVAPcKhJb5ErWg8f+k+2GQDLfH0P9ntv4fFIPzBh71tGDlwDek5zRCY5V+1DBAImEiOxzgK+QEY4+GTSfTPWq/j3OqwZE88Vr/u1/tFwf3V8qH9HHvXIuMfSBeXC6DIkMP+TCoRMejdSw9s49q+peD2sGj634vjSIHaG3Cro1eZDI0hIDlTkoF2yOnSu6oa+b2BecW+lJdWba31OOk943iMPdIwdMf6EfKqaeK/4ini3M4EOogPcSiGHI7IowHIx2U9NzXweWoZcPb3cSxnOoXLrFLF81GRKMbgp16YFY+ZOIpNcExk+DEiRQ6tsIihcgH4dTBn/e3qRGEeI+5k+05O/+csNPqLgH/lCav5VvP0bcrojyTRSpOdPhErGQiZwzYaXGokaRsh2z61zaKZO7AfM4/rXQ/o/56tLO1dXLM7TFsIhbYogBJ2HUHvWmomo1570dFVOTwos6Na8PdR4flWMY8yk6iDnKAnpvjcAbHAAxkWkUIUAKAANgB0Fa7wDnmG6nkgCvG6DUA+kahnBIwT022rZBVfGSkso1nCVb7ZLDPaUpWxoKUpQClKUBQ83ctG8jRVfQVfdvWNgY54/3omYD3CntVTxrlCee5ZgYhH5wpywKI9o9vo0KmliHfXqLZIAXbFbpSgNKu+RnlDanRddsUZBll+seCbcTgkAlRExXsdl9KyHlq6aYzZhSQyasAs4UG0+r5yyDWQ2GwQARtkdTuNKA1Plrg01ktxJIgcv4TaYnMjEomh286oCTgEAAegGwzsdjfpMgeNgynuPUbEEHdWB2IOCDsak1U33BzrM0DCOU41ZHklx0EoHU42DjzD3HlIFtSq7h3FxIxjdTHMoy0bdcdNaEbSR5+8PkQDkCxoBSofEeKJCo1ZLMcIijLOcZ0qO/qScADckDetD5u5+it8rcOWk/+Et2xp9PrEowR+VcdejjespN8A3a649EjFATJIOscal2H5guyfNsCqnivNphGZWt7UdvrEoaQ/KOM7/o5rivFvpKvJR4cRFrF2itho293HmJ9xp+Va5FbSOSwXJ6kk7n1JJ3P6mt3GEP3JJHaFFlnyps7BxD6VLUZH1m6nPpBEsCfoZMPj941r139KUbnCWIkPb6zcPMf+Agj9AaojZw2UcRnh+s3Myq6wlisUStuni6cNJIRhtGQACM1mvuaeIwqANNshx5baNIgPbyrr/ma37qY4WefUzDT2STcVwXMfOHFmGbeyWIesNk/wDVsj+VU/F+aOLf+8TXUftoMA/iqL/WqmXmK4c+e4uCf2pZP5ZNSrPmu9QZjuLnH5mZf4NlT/Cu6cFv8P8AZr4U+O1/0V/D7N7q4jjB1yyuFDOxY5O2STk4AyT7Cryfj8dsxjs4osKcG4ljWWWUg4LjWCsaE9FUdMZNSrbjPELiF3V4lBUhmWOKOQqdiNaICM+xzVJwjhytMVnyiqOi9/YVHnrqUst8eSJdfTr5tLtxknDnS4+LTbBuof6rCHB9QdOx/SqmMNPMS7tlzksdy5J3JJq4u+X4tQMRbG2Q3z6VazW3iKAqgaRuR/U1W6jqalHtpWP5+xb6XpHhy7rt16fchtyvbR/G5Y4B2339yah2/CoPEUgeUHcdjVkLBnOnUNhkn0ArDJKkKEAayfvb/wAMVVu2b3z7lt4MFso+xnuLOKSUEphM/CP5da+Wt0KGMaV8xbUflsKwZklAwhjUYDMQQB7k+9YLvCsFO+4UNnY+9cW2tsEhYe5e8ocNNzxOFV8NPBxMzoDlgjAYz1yxIGT2zXbxXDeTbp7bicKQnV4ziOReoZcElvbTu2f+tdyFXWjeazyHV01qMPjGx7SvM17UwqRSlKAUpSgFKUoBSlKAUxSlAQuJcKSZQGBBU5R1Ol426akYdD/IjYgjaqm649JajRcLrJwsUi4VZWJACyZ2hbJGT8B6jB8lXV/fLDGzv0HoMkknAVQPiYkgAdyRVG1q5SaaVFeZo3AjOGVFwSIB2bJA1H7x9goGUsg0D6Quc3tXaCJw126/bzj/AAVO6wQg/Btvnr0JyxBXlDN1P6knv6kk9T71ZmITgMvllYAlc+WQkDePPRifuE7/AHT0QfFnYpp1MxEgf4CBgAfizvnPapNlsNNDMuSTp9PK+fbE85fnRWZmAY9Bnt7irmWVZGPqRg49K+rKSJnMjlPKOhGA3sAKiXXGEEurAAB+Fdq8xfN3Scl5nraIRogoyxsbRxrhrTul4oyVRDKn3oiqhPEA7xHQCGHTJBx1qpun8Q4J1EkZzUGLm8LN4kbuhXOjSfh9Bk7YPcHrV/ItvNFHdnMXiExuiDypKoDHSPuq6EMB28wrNlTmu7hr8yaU3xpfh7OL4fmv4f3KnigExwVA6AYGMYq1N6wQIgVVAA2Ub+5NQ4kUNkHIB/jU+SLL4Vcd8Zzt86iZnjZlmuzOWiNb8OIVm6Ln9M1lHDh4Zk98Y77dT7DpUC5u2VwhJCk777D/AL0W+O6xkjt86x2Jbsd74X4ixku1ChUA3AyT1z3xXml5dKoMBVw3v7mvLq5iTMaoPKBlid846+lQIr/CyKNwQDt8+hp/lhmV8uV7k9bYhtGtQCCWIOcAdtv6VCupUXdSW04OCMVUyXwDEZxtvXxebMmhsswy3cLXWFMrGoxRws1Ma05N/wCyZe8ylifN1OcZ6dunyr4seHS3bLsVjzkudhgfhz1NWPB7kLHojhMzjLMwjLt7sdIJA2qvueYHfIzjfGOn6Y7H2q/o6XCMlKbyzzOo6vZYnCCwjoHIj2tjM2s6mfy+MxyUH4fRUPdh+u3To03GEwNPmz0IOFPyP3v3QxriMa/U1UyqJLpwGWN90t1PwtKv3pWHmCNsowSM1a8G54uYWLlvELfEJBnPsCN1HsNh6VPen7v21hFNKcpPMnlnTLfX8B8VpDupZmVdOSMthu3yUnIwOpFvZ2+hdOpm7ksSSSevU7D27VpNr9Llvj7aOSPHUgh1/jkH+VX3C+corjQY459DkKJHiKJk5wAXxqyRgFcjJG+9R51yh8yMF/SlK0ApSlAKUpQClKUArDdXSRozuwVVGSTsAKicQ4ysbeGgMspGRGvUDszk7Rr7t1xsCdq51zR9JcMDnURdzqciOM4ghYerH43H4sEjsENbRi5cA3aJWmkE0oKqv9zGwwVyMGVx2kIJAH3FJ7scT9dcQ4he8cvlVhNHbLIAYoUmSCSRT0KBmEjg9iSAe1anZxcRNz4CtcmfOPD8WRXB76gTsAN8nbHeu0a8g7txT6OuH3DMzQBWYksY2ZMk9SQp0598VU8V+iO1kQaGk1r0LyE6x+B2A1dOjbkftAAVptpb8Q3WLiayzDYwR3bls90VmHhs/wCyGqrn5svFYpNNeqy7MrSSKQfcZBrVxhL5pI6xVi2jk6FY/RFYFA8kdwh31LJMdiNjuuAy9ww6j06D7j4DwSBsLFFK4+6oa6b+HnA/XFaPY4aL61dhmhJIijZi8twR1IMhYRxL3fBPYb1mi5vuCqmK2toI843iWTA/fyzfPNcZTorfJ2jRqLOMmx8+8aP1CSGKBYlkAQBtOo5IACRx5VT76iR6ZrV14eLaxjtpjpmeY3DR/ejHh+HGr/hZgXbHUDFTV5uuBqJeKLA2MUKRsf3salGPQivi3tXuRqgt2m6apAm2rHmy5IGfmc1Bv1EbNq0Wel0U6X+q0lnPJURphsZyKnzWzwlC/wALYOx3xXrcMkimVJYnjJ3AYYz2yD0IzjcGvni1wzHUxJ+78m9PkQMj5MPTNQ4vfK39D0UJxwnF7evJh+yCOzoW1fCT0X1Jx3qhsryRZGMTL5Ttq/02NWKSEApMSi7kY36jpWtJd6WYL0B2qy6fRG2TU+Ct6nqJVQThybLH9YAbKpIznOrVgj/ixX2eAsqF3nCFuqqNX88jeqvh5nmbTDHJIwGSsas5A9SFBwKjSXEjNo82rONGDqz6aeufarqOh06bePcoH1DUSSj3Fi99HEpCKCT8TPhifmT0+QqCt7k4UAZ7KB/Qda2O24ebBA7qrXr7ojgOLVP8x1OVM7dlPwjcjJxWZeb70DLzgkf4jRxa1/K5TK/6e1SoRePgjsQ3JvlmTikk1tDb20bvC6p4s4jZkbxXYsokKkHUsXhjT2z61lj5muPiJi8Xp43gRiY9smTTnV79aw8J5cu7rLxRMynJM0h0J6li77t65UNWzcI5BiO7tJeN+G3+ygHs0zHL/unP7NG6oL4t2aGlxq0khCh5ZWOSFDSOxPVjjJ/U1sVpyLNlfrMiWwbpH/fTv+WNMj+be4rpXDOWWRNAKW0f+Varpz+eUjWx91Cn3q4seFRQg+GgXPU9Wb3Zj5mPuSa5T1UntHYGm8E5HSMhorcBv8+8+1k+aRKQqfxU+1bTBwFdQeVnmdTkGQ7KexVFARSOxxn3qzAr2ojk3uwKUpWAKUpQClKi8Q4ikKanONwAAMszHoiKN2Y9gKAkSSBQSTgAZJOwA7k+grVuO82IsRkMngW/TxyMvKfw2yEHUT2cgj0BHmFDzpzukA+3AklIDR2YbKr3WS7YbHsQgyPQMcMOScV4tc39wrSsZJHYIi9FXUcKka9FBJA9T1JNdq6XLd8Au+YufprkGC1RoYGJyqktNOT1aZhlmz3AJ9CSNqreXeVZHmRp4njtYyHmkkRkRY18zLlgMs2NIAycmpnFuONZs1pZSGNY/LLNH5ZJ5Bs7Fx5ljDZVVBA2zvmqW64pPPjxZpZcbjxJGfHuAxIzUyMXjEVhGT54reS3t1JJpLPKxIXHwrnyJ7BVAUfKrk8Wv9K288rCIgIx8pkKdfCMmPE0bfDmq3gryJK2hc5AB3x+lbPHaEHMqnONhVBrtbZGx1R4R6XQdOpnUrJ8lebCMMBAunsMd/nV3/7bnihCGUykdpUSUJ6BTIrEfxr4e3RD5vIdOQPU/pUBuKjQYtOWJ3PU49vSqpTnHO+5cWU1WYTisIzXvERPoaVy7kAFj/JRjYAegAFV3Fb+KFgOq47HAzipNhZIxYS+WGNHmmdeqouPKufvsSqj3b2r5suZmYgx21tEmRoQW6SybnygvIGZ3Ow9ydhU3S6Seofeyt1euhpf04Ldew5d4WsgN3cr9h8MSNkeO3c7bmJdgSN2JCjrW88R5VW6tjJeubaCNcqMhTGoHxaf7uEeiBSx2BIJxU/hnCPq6m94jJmVF1DUcrbgDYDG3ib4yBgZwvctzXmzmifish0BktozlI/XHSSTsW9B0X55NWcvD00O1FClbrbe78RK5alL8MmU5KJNEISdjqPiFiB90mIDIHtWB1OQdyD1A9j13+8CAR7gVbtYMscFquFKR+NMeweRQ2D+WIRr8ya1i/4pJAr6W2Oeu/XrjbaqS7MrUlz/ANPTaRKGnk5cPf6cZ+uMkDmu7YthjlmwcjYEdmHtjt26dqpuF8OeaVI41LO7BVUdyf8ATuT2AJqbZCS6PhaWaTdogoLHYZdNuxAz7EdtRNbNAkdjCyxOslzImJZ0OUgQjeKFvvOR8UnYZA7mvR6WnwodqW73PM6zUeNPPktkL+78IC0tJCI4jmWWMlTcTDZnyuD4anyoOm2e9T4OZ75tMa3EzuwwAoDSsPZlXxCPfP619cu8lPIiyzMbe3YgIdOZZvRYI8EnI6MQfUKRuOn8B5W8NMRJ9VjPXSQ1xL7yynOj5Lkjsy9KkTsrgsJZZBOeW3IsxINzIlsG3Cn7ad8/hjTOSfXLH1FbjwTkaNMNFbjUOk159o490hXCr+pQ+oNblYcKihz4aBSfibqze7Mcsx+ZNTMVGndOXLBUpy4jHM7NcN/vMaB+WMAIPmQT71ahcV7SuQFKUoBSlKAUpSgFKVHvr1Yo3kc4VFLH5AdvU+1AYOJ8VEWlQC8r5EcYPmfHU7/CgyMsdhkdSQDy3nH6QPAdkhdZbvBV5gMxWwPxRW4OxbsWPcebOAi1HP3NEni6QStw4DSMpw0CH4LaMjceUksR1yT94adY4HwmOTU80gigixrIwZGJzpihX7znB3+FRualV0pLukZMXDuET3cjlPMfjllkbCrnrJNI+w+ZyT2Bq1gu7ayObcm4uRnE5GmKIkY1QofNI4ycO+B3AqLxXjbTKIo1ENshykKnIz/mSHrLIe7H9MVXRAswVRlicY/61Im1GPdY8L0N4QlN9sVlmKaPAz3J6nfr1PvVmvAz5dEutjjIxsPb3r7bhbRzIHKtpO4Uf61sMcnnBjAU9gO1ef1vUJSmvBk0ken0PTYxg/GiskfhPCRHkE6ZAc+bYN/0NWdzc5TUTllP8v8AWotwhVwZt/13qLxuZVwIx8WMfI9B86q3JvL8y3UVHC8kZVu0Ot33bOwP9a1zjF0Yj4inB9tqn8QtMAESAt3AHSscU6W1ul1LGss8rOLaN940EZCvcyD75DHCp0yCT7ddNVK2aXpyQ9dqI0Vt+b4PbvVDYCOTKzXzrK6nqtvHnww2eniSEt+VBW/fRpyoEjW8mG5GYVP3VP8Ain9ph8Pou/fbnvJXC5OJ8R+2ZpAcyTuxyWUbaM9tRwuOwzjpXSfpb5m+q2ghjOmSbKjG2lAPMR6bYUfMelekwqodqPHTcrZ78tmlc+c1PxG6FvCT4CNgAf4jDbUf2Qeg+Z9KjcLjMS+E+yBsucdu+ce2RVPbXi26RzKV1KdlHX9axX3NLPq0ZXX1Hb1xVLKNuonmKeMnpalRpa3GT3x9Tc+crjwLm4kYggytsDuVO6bd10ad+larb8MlvyzJhIEOZJ5DpiQehb7zfsrkmvqw5tlMaxzQW1z4YxG1xEWZF7LlWGpR2DZxV1Y8MvuJgPI6pbR9JGAitoh38JFwGPuP1YVYVaBVz8SXrkq7upTlUqorCxgwxXSRD6tw9ZCZPI02nE9z+woG8UXfSME9WIra+C8qCK4Tx445bhwpWPWDDBL5m+3wPM5RdYUZGQ+APK1bJytygsS4tw0YYYe6kH28o/DCpH2MfuR8lJw9bTJwGIwGFV0KdwVPmDZDCUE5JkDANqOTkb5qVO3yiVJ7w/gwRjI7GWYjBkYdB+GMdI09h17ljvVgBVdwa/Z1ZJcCaI6ZAOh2ysi/sOPMPTdeqmrKuAFKUoBSlKAUpSgFKUoBSlKAVq3PF+EEaMfINc8nukQDAf8A5GjP7tbTXNvpSkOLn/6WJR/9yd1b+SrW9azJIM4/cTtLI0j7u7F2+Z3x8gMD5AV5HBk1mEW5qTDBVylhDJhW3qVwxTGjZUhWbUrEde21e3fkUDGWc6QP/PnU68jkRFWYjKrsF3xtsD6VQdatXaqvqX/Rq2pO36E7hThYmcrlvUj+fzqvh47olyAMnOPY+tQX5nLJoZuma94Vy8ZUaWQlVOdA6H83t7VT0aWd0u2K4LbUa6FMe6Tzk94pxUk7nrUXik5VU3w2B3z19fTaol/YBOrsT2Jx/Svng/BGuS7vL4UMIBlncEqmThVVRu8jHYKOuKmR6XOO8mV8+rwknhMzXlyY41BbJxnr/Ks3N76bPhqts4t5HI9BNOzxZ9CV836iskMnDYiGRLm9kHTx9MMOexZEJdx+ySM96jxcIueL8QEecuxDzSY8sS9Og2AVQAq/IepqfptL4GZMq9ZrHfheSOofQjwPw7Azkea4ckfkTKr/AM2tv1Faz9MEDtxAA9PBTR7jLa8euG6/pXYbS2itoEQYjiiVUBYgBQowMk4GfWoF+1vdrpNubtc5H2Y0A+oeXSv6qSa7xnh5ZWn5tbhhB3PyBP8AStm4H9HN3MNQi8OPqZZz4SAevmGoj5Lj3rtvDOWGj/uoba0H+7TxZP8AiIUA/MNVpFy7FqDSapnG4aY68H1VfgQ+6qK2d6SxFYNnJvk55y39HMC4IQ3j/jkBitVPqBuZv+Ye610C04CMq8zeK64KjSFjjx08NBkAj8RLN6EdKtwKVwlJy5MHgFe0pWoKjjFuyMtxECXjBDqBvLHnLIPV1+JffI21mrK2uFkRXQhlYBlYdCCMgj9KyEVURxC08d2ZVtgGm7/ZHdpcDHwHdx6EsOmMAXFKqLbmNfB8adGtUyukztGuoMMg4VzpP7LYPtWRuPReNFErxkyKXH2i504ypUZy+oZIxthWOdqAs6VAsuP28391NHJvp8rq2+nVgYO50+b5b1gTmi3+1LSKqRmMeIzKEbxEWRCpzuCGHzoC2pXxDMrqGUhlYAgg5BB3BBGxBHevugFKUoBSlKAVz/6SbEt4mOslq+n80L6wP18T+VdAqh5wtSYRKBkwN4mPVMFZR7+Qs2PVRW0HiSYOExwZ37HcVYQWtSZuG+FI8Q6KcofWNt4yPkMr80NSoYKvIvKyaFfe8HMqrpbSynKnGR8jWCPlqZ2+1lGnuEzk/qelbHHHWZVqNbpKbZ9845ZIr1d1UOyEsIiw8JiUAaFwvTYE/pmqLmHjBQ4Gw9P+tbDf8QWNfUnoO59vX9O9Ud3w2KJtV4GkmO4tkbRoB6G4cZKk/wCWu/qR0rNjUdkcE2+TTriZpTv/AOe1bDxrh5gsra0IKyFpLmde4ZsJCrjswiBOD01+9TrfjzIwW1toYHY6VMUZlmJ9EaQs2fygHvnuNj4LyF9pquwZ528/1VXzjO/iXcm4APXG+d8eJ0HGUlHef9G+TS+WeTZrkFl0xwr8dxJtGuOuOniMPQEDsSOldg5T5a+rweFaJ4aE5e4mXMkzd3Cbe+C+AB0Ug5N3YcAAKtMVZkxoRRpihx08NPUfjbf00jargCotlrmzBW23L8SsHcGWQdHlOsj8o+GP90CrLFe0riBilKUApSlAKUpQCofF+GrcQSwsSFljeMkdQGUqSPcZyKmVB43Ky28rI6xuI2Ku4yqnBwzAdgfagKduC3jCFnlgaWB9SEROqtmJ4mLjWSGIfI09MEb52rf9g5R4K+MrxxCI6WD/AHVZZFRQ4QB9bHJ3Gy5wARFbm+X+y6XYZMQcSBMShrowu0ZSP7QKis+tSihSjEebA+ZOY72OEOzsdcetsQqDFi7jiYR5GCxikY4fIyudhkUB7y3yxdDSzeV4nTS8y7yD6u0DIUjc6QgI0tq82+fxGfw/k2WHwzHNEzQ+ARqQ4Lx2ptXDaW2BRgw7qeuQahWfNtwIgGkDuy2xjOgEuWvZI5gdA06liEYYD4Dn518pxS7RZdLYEWuQgQKPGb6/PEdeF+9Eik6cHJ1ZoDc+AcL+rW0cRbUVBy2NIJJLHA+6uScDsMCrDNc8HMt59s3iRrpZlkjxqkt1+sJGJQgiBwsJdyWZg2Ay7ZFbTytfvLE5Z/EVZXWOXSF8VBjD4UAdSy5AAOnI60BdUpSgFKUoBXhFe0oDl3NHLpikCIN11G332ePq9qSejJjK57Beweqe2cMMjpuNxggjYgg7gg7EHcV13inDEnjMcgyNiCDgqw3V1I+Fgdwa55x/lh4mLudJ2/tCrmNwNh9YRf7th01jb3Awgnae/t+GRq0VusCo91d6VJ6n0/8AOteTxTKuTEzD8cX2qH3GnzfxUVVT3JO2iTPp4Umf/wBan98WuTXBOe/WLzRN4k5H98QQsWR0hVty/YyMNvujvVbwrgUt1IwiAwuTLNIcJH3LSN3bGTjqepwN6tOB8uGbzzl4oQ2gIFPjzNjV4ca9V2IOo743GACw6bwnloaEEiKkSYMdsm6LvkNKf8WTO/4Qd/MfOYNlyr2ju/U3RScq8prGv9nyNQw946jxJR+G3U7Rx/tEYOMgN8dbpYcPjhXTGukZJPUlierMTuzHuSSakYr2oLbbyzIpSlYApSlAKUpQClKUApSlAKUpQCsF5ZrKhRwSpx0JU7EEEFSCDkDoaz0oDBZWKQoEjUKozgD1JJJOdySSSSdySTWelKAYpSlAKUpQClKUApSlAK8r2lAU9xynbOxbw9DHq0TNET7nwyNX65qP/sbH/nXGPTxf+2f51sFKzlgrOG8uwwMXRSXYAF3ZnYj0y5OB02GBtVnSlYApSlAKUpQClKUApSlAKUpQClKUApSlAKUpQClKjz38aHDOqkDOCwBxnGcdetDDeCRSqriPMkEL26u+9w+iPG4JxkEnspOlc/idR3qVe8WhhKiWVIy+dIZgpbAydIJycAjOOlDJLpUa04lFKmuORHTfzKwYbdQSDjI719PfRiPxC6CPAOssAuDjSc5xg5GPXIoDPSsVxdJGpZ2VVHVmIAG+NydhuR/GsmaA9pSlAKUpQClKUApSlAKUpQClKUApSlAKUpQClKUApSlAKUpQClKUArRuMcsTzX5cbRqFZHLH4sgFdjkYAbAAHQb5Jrea+O9DnZUrFhmlS8rNeR3RLNEsuqOIOh1oI3LRyqSQUzcAzdNwI+mNotpxqSa54dJNBPHJFHcrcfYS6VdlRdmCaWVmjYjBOxWt/FB/pQ3Swc/uIJZ7+4EMUkaXEdujl43jSRUaRppWOnZmUpAAfPglsaQCfpbd47eTh00LsnjRCLRFI8TW7zI5iLhSq+GviR4bHlVPWt+NerQyc34pwy7ezkgmR3FnpWN9JY3J8RPCmAGSTHDnV/vCT92uhWd2JUDqGAJOA6sjbEjdXAYdO43GD3rIa+q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hMSEBQUExQWFRUWFxYYGBcXFx0YGxcdHhcaGBgVFx8YHyceGBkkGRYUHy8gJScqLC0sFx4xNTAqNSYrLCkBCQoKDgwOGg8PGi0lHyUqLCwwKiwsNDAxLCosKSwsLSwqLSkvLCktKSosKSwsLCwsLCwvLCwsKSwpLCwsLCwsLP/AABEIAMkA+wMBIgACEQEDEQH/xAAcAAEAAgMBAQEAAAAAAAAAAAAABAUDBgcBAgj/xABHEAACAQMCBAQCBwUFBwEJAAABAgMABBESIQUGMUETIlFhMnEHFCNCUnKBYoKRobEkM0NTwRZjkqLR4fBzFURUZHSDk7LC/8QAGgEBAAIDAQAAAAAAAAAAAAAAAAQFAQIDBv/EAC0RAAICAQMCBAUEAwAAAAAAAAABAgMRBCExBRITQVGhIjKB0fAjM2GRQnHB/9oADAMBAAIRAxEAPwDuNKUoBSlKAUpSgFKUoBSlKAUpSgFKUoBSlKAUpSgFKUoBSlKAUpSgFKUoBSlKAUpSgFKUoBSlKAUpSgFKUoBVPxjmaO2dEeOdi+ApjhZwSdR0ZX72FJx6VcVWca4W0xtypA8OYSNnrgRyL5djvlwd/SgJUPEI2XVqAA+LJAKnGdLj7rDuDQ8RjxnWmANR8w2H4uvT3rTLTkOXTGrrbhYxaIwXJE4hmErSyAoPOQDhTq3dstUi+5Icq5jEeo3Znx8IkTRoWNm0NgqcMPKwyi/MAbd9cTIGpct8I1DLbZ29dt6wW/GIXj8RZUKZK69Q05BwRnpnIrWIORNO6rGpH1Ipli5Twrp55VVigIUhyFwAO2AKjNyNMI4kCQkRPc+QPoWVZSCsrZhYK6qNGnS2xbDDoQN4luFXGohckAZIGSegGe/tXi3aEsNS5X4hqHl9NXp+ta/xvlpngt0gVNcGBG0rkhMJoyQyP4wxsQdJPUMp3FTcck3ElwzuISrOdR1Hzp9cguEUoIwoxHE6blss2SdyaA3M8RjAU60w3wnUMN+U53/Sl1fKiFviwCQqkZbG2FyQCckD5kVzvjnLMkU0ZWPxF8WRxHGjnym6SdFRhEUgbUCSSyD32BFhLyPcOhjbwNKx3CI2piWMl1FOrsNGEwIyMAnfGD6Abut2pJXUuoDJGoZA9T6DrvXz9fj0q2tdLHCnUMMfQHO52Ow9K07iHIMjq2gxI7NelmGQXE1wsyIxC5Iwuls5xnbVWCbkKUq5WOHVLHPGyySl1iaQRgTx4hUagIxlQq5wDqzk0B0AUqrubySDTmNpIgoDOh1OpG2pkxllI3yuWz909am2d4kqB42DqejKcg+vT32oDPSlM0ApWKe6RFLOyqo6sxAA+ZOwqsfmHUD4EbSj8Z+yiHvrceYe6BqAt81EvuLRQ48RwpPwr1ZvZVGWb9Aa0Hjn0k28eRJdGVv8qxG3yeZv/wCSp9q1ODnu7uZlgsIorQytp1geLKe7PJI46KuWJwTt1roqpNZB3K3nDqGU5DAEH5/PcVkqu4YI4YUi8UNoGCzuCzHqWY5+InJPzqdFMrDKkEeoOR6dq5g+6UpQClKUApSlAKVBueMRxyiNzpJjklBOy6UKh9/Ua1OPQ1EHNEWgOM6fANwRsGVNIYBkJ1aiD0x2OSNqAuaVGj4lGUDalA26kDBKhgp32Okg496+LjisaSRxk+aQsox2KoZDq9PKDQEylYbe8SQakdXGcZVgwz6ZG2azUApSlAKUpQClKUB4RXtM15mgPaVDueMwR/HNGn5nUf1NRv8AaaA/AXk/9OJ3B/VV0/zoC0xVXecE85kgYwyn4iBlJP8A1U2D/myG9GFROIcxuiamRLdP8y6kVAPcKhJb5ErWg8f+k+2GQDLfH0P9ntv4fFIPzBh71tGDlwDek5zRCY5V+1DBAImEiOxzgK+QEY4+GTSfTPWq/j3OqwZE88Vr/u1/tFwf3V8qH9HHvXIuMfSBeXC6DIkMP+TCoRMejdSw9s49q+peD2sGj634vjSIHaG3Cro1eZDI0hIDlTkoF2yOnSu6oa+b2BecW+lJdWba31OOk943iMPdIwdMf6EfKqaeK/4ini3M4EOogPcSiGHI7IowHIx2U9NzXweWoZcPb3cSxnOoXLrFLF81GRKMbgp16YFY+ZOIpNcExk+DEiRQ6tsIihcgH4dTBn/e3qRGEeI+5k+05O/+csNPqLgH/lCav5VvP0bcrojyTRSpOdPhErGQiZwzYaXGokaRsh2z61zaKZO7AfM4/rXQ/o/56tLO1dXLM7TFsIhbYogBJ2HUHvWmomo1570dFVOTwos6Na8PdR4flWMY8yk6iDnKAnpvjcAbHAAxkWkUIUAKAANgB0Fa7wDnmG6nkgCvG6DUA+kahnBIwT022rZBVfGSkso1nCVb7ZLDPaUpWxoKUpQClKUBQ83ctG8jRVfQVfdvWNgY54/3omYD3CntVTxrlCee5ZgYhH5wpywKI9o9vo0KmliHfXqLZIAXbFbpSgNKu+RnlDanRddsUZBll+seCbcTgkAlRExXsdl9KyHlq6aYzZhSQyasAs4UG0+r5yyDWQ2GwQARtkdTuNKA1Plrg01ktxJIgcv4TaYnMjEomh286oCTgEAAegGwzsdjfpMgeNgynuPUbEEHdWB2IOCDsak1U33BzrM0DCOU41ZHklx0EoHU42DjzD3HlIFtSq7h3FxIxjdTHMoy0bdcdNaEbSR5+8PkQDkCxoBSofEeKJCo1ZLMcIijLOcZ0qO/qScADckDetD5u5+it8rcOWk/+Et2xp9PrEowR+VcdejjespN8A3a649EjFATJIOscal2H5guyfNsCqnivNphGZWt7UdvrEoaQ/KOM7/o5rivFvpKvJR4cRFrF2itho293HmJ9xp+Va5FbSOSwXJ6kk7n1JJ3P6mt3GEP3JJHaFFlnyps7BxD6VLUZH1m6nPpBEsCfoZMPj941r139KUbnCWIkPb6zcPMf+Agj9AaojZw2UcRnh+s3Myq6wlisUStuni6cNJIRhtGQACM1mvuaeIwqANNshx5baNIgPbyrr/ma37qY4WefUzDT2STcVwXMfOHFmGbeyWIesNk/wDVsj+VU/F+aOLf+8TXUftoMA/iqL/WqmXmK4c+e4uCf2pZP5ZNSrPmu9QZjuLnH5mZf4NlT/Cu6cFv8P8AZr4U+O1/0V/D7N7q4jjB1yyuFDOxY5O2STk4AyT7Cryfj8dsxjs4osKcG4ljWWWUg4LjWCsaE9FUdMZNSrbjPELiF3V4lBUhmWOKOQqdiNaICM+xzVJwjhytMVnyiqOi9/YVHnrqUst8eSJdfTr5tLtxknDnS4+LTbBuof6rCHB9QdOx/SqmMNPMS7tlzksdy5J3JJq4u+X4tQMRbG2Q3z6VazW3iKAqgaRuR/U1W6jqalHtpWP5+xb6XpHhy7rt16fchtyvbR/G5Y4B2339yah2/CoPEUgeUHcdjVkLBnOnUNhkn0ArDJKkKEAayfvb/wAMVVu2b3z7lt4MFso+xnuLOKSUEphM/CP5da+Wt0KGMaV8xbUflsKwZklAwhjUYDMQQB7k+9YLvCsFO+4UNnY+9cW2tsEhYe5e8ocNNzxOFV8NPBxMzoDlgjAYz1yxIGT2zXbxXDeTbp7bicKQnV4ziOReoZcElvbTu2f+tdyFXWjeazyHV01qMPjGx7SvM17UwqRSlKAUpSgFKUoBSlKAUxSlAQuJcKSZQGBBU5R1Ol426akYdD/IjYgjaqm649JajRcLrJwsUi4VZWJACyZ2hbJGT8B6jB8lXV/fLDGzv0HoMkknAVQPiYkgAdyRVG1q5SaaVFeZo3AjOGVFwSIB2bJA1H7x9goGUsg0D6Quc3tXaCJw126/bzj/AAVO6wQg/Btvnr0JyxBXlDN1P6knv6kk9T71ZmITgMvllYAlc+WQkDePPRifuE7/AHT0QfFnYpp1MxEgf4CBgAfizvnPapNlsNNDMuSTp9PK+fbE85fnRWZmAY9Bnt7irmWVZGPqRg49K+rKSJnMjlPKOhGA3sAKiXXGEEurAAB+Fdq8xfN3Scl5nraIRogoyxsbRxrhrTul4oyVRDKn3oiqhPEA7xHQCGHTJBx1qpun8Q4J1EkZzUGLm8LN4kbuhXOjSfh9Bk7YPcHrV/ItvNFHdnMXiExuiDypKoDHSPuq6EMB28wrNlTmu7hr8yaU3xpfh7OL4fmv4f3KnigExwVA6AYGMYq1N6wQIgVVAA2Ub+5NQ4kUNkHIB/jU+SLL4Vcd8Zzt86iZnjZlmuzOWiNb8OIVm6Ln9M1lHDh4Zk98Y77dT7DpUC5u2VwhJCk777D/AL0W+O6xkjt86x2Jbsd74X4ixku1ChUA3AyT1z3xXml5dKoMBVw3v7mvLq5iTMaoPKBlid846+lQIr/CyKNwQDt8+hp/lhmV8uV7k9bYhtGtQCCWIOcAdtv6VCupUXdSW04OCMVUyXwDEZxtvXxebMmhsswy3cLXWFMrGoxRws1Ma05N/wCyZe8ylifN1OcZ6dunyr4seHS3bLsVjzkudhgfhz1NWPB7kLHojhMzjLMwjLt7sdIJA2qvueYHfIzjfGOn6Y7H2q/o6XCMlKbyzzOo6vZYnCCwjoHIj2tjM2s6mfy+MxyUH4fRUPdh+u3To03GEwNPmz0IOFPyP3v3QxriMa/U1UyqJLpwGWN90t1PwtKv3pWHmCNsowSM1a8G54uYWLlvELfEJBnPsCN1HsNh6VPen7v21hFNKcpPMnlnTLfX8B8VpDupZmVdOSMthu3yUnIwOpFvZ2+hdOpm7ksSSSevU7D27VpNr9Llvj7aOSPHUgh1/jkH+VX3C+corjQY459DkKJHiKJk5wAXxqyRgFcjJG+9R51yh8yMF/SlK0ApSlAKUpQClKUArDdXSRozuwVVGSTsAKicQ4ysbeGgMspGRGvUDszk7Rr7t1xsCdq51zR9JcMDnURdzqciOM4ghYerH43H4sEjsENbRi5cA3aJWmkE0oKqv9zGwwVyMGVx2kIJAH3FJ7scT9dcQ4he8cvlVhNHbLIAYoUmSCSRT0KBmEjg9iSAe1anZxcRNz4CtcmfOPD8WRXB76gTsAN8nbHeu0a8g7txT6OuH3DMzQBWYksY2ZMk9SQp0598VU8V+iO1kQaGk1r0LyE6x+B2A1dOjbkftAAVptpb8Q3WLiayzDYwR3bls90VmHhs/wCyGqrn5svFYpNNeqy7MrSSKQfcZBrVxhL5pI6xVi2jk6FY/RFYFA8kdwh31LJMdiNjuuAy9ww6j06D7j4DwSBsLFFK4+6oa6b+HnA/XFaPY4aL61dhmhJIijZi8twR1IMhYRxL3fBPYb1mi5vuCqmK2toI843iWTA/fyzfPNcZTorfJ2jRqLOMmx8+8aP1CSGKBYlkAQBtOo5IACRx5VT76iR6ZrV14eLaxjtpjpmeY3DR/ejHh+HGr/hZgXbHUDFTV5uuBqJeKLA2MUKRsf3salGPQivi3tXuRqgt2m6apAm2rHmy5IGfmc1Bv1EbNq0Wel0U6X+q0lnPJURphsZyKnzWzwlC/wALYOx3xXrcMkimVJYnjJ3AYYz2yD0IzjcGvni1wzHUxJ+78m9PkQMj5MPTNQ4vfK39D0UJxwnF7evJh+yCOzoW1fCT0X1Jx3qhsryRZGMTL5Ttq/02NWKSEApMSi7kY36jpWtJd6WYL0B2qy6fRG2TU+Ct6nqJVQThybLH9YAbKpIznOrVgj/ixX2eAsqF3nCFuqqNX88jeqvh5nmbTDHJIwGSsas5A9SFBwKjSXEjNo82rONGDqz6aeufarqOh06bePcoH1DUSSj3Fi99HEpCKCT8TPhifmT0+QqCt7k4UAZ7KB/Qda2O24ebBA7qrXr7ojgOLVP8x1OVM7dlPwjcjJxWZeb70DLzgkf4jRxa1/K5TK/6e1SoRePgjsQ3JvlmTikk1tDb20bvC6p4s4jZkbxXYsokKkHUsXhjT2z61lj5muPiJi8Xp43gRiY9smTTnV79aw8J5cu7rLxRMynJM0h0J6li77t65UNWzcI5BiO7tJeN+G3+ygHs0zHL/unP7NG6oL4t2aGlxq0khCh5ZWOSFDSOxPVjjJ/U1sVpyLNlfrMiWwbpH/fTv+WNMj+be4rpXDOWWRNAKW0f+Varpz+eUjWx91Cn3q4seFRQg+GgXPU9Wb3Zj5mPuSa5T1UntHYGm8E5HSMhorcBv8+8+1k+aRKQqfxU+1bTBwFdQeVnmdTkGQ7KexVFARSOxxn3qzAr2ojk3uwKUpWAKUpQClKi8Q4ikKanONwAAMszHoiKN2Y9gKAkSSBQSTgAZJOwA7k+grVuO82IsRkMngW/TxyMvKfw2yEHUT2cgj0BHmFDzpzukA+3AklIDR2YbKr3WS7YbHsQgyPQMcMOScV4tc39wrSsZJHYIi9FXUcKka9FBJA9T1JNdq6XLd8Au+YufprkGC1RoYGJyqktNOT1aZhlmz3AJ9CSNqreXeVZHmRp4njtYyHmkkRkRY18zLlgMs2NIAycmpnFuONZs1pZSGNY/LLNH5ZJ5Bs7Fx5ljDZVVBA2zvmqW64pPPjxZpZcbjxJGfHuAxIzUyMXjEVhGT54reS3t1JJpLPKxIXHwrnyJ7BVAUfKrk8Wv9K288rCIgIx8pkKdfCMmPE0bfDmq3gryJK2hc5AB3x+lbPHaEHMqnONhVBrtbZGx1R4R6XQdOpnUrJ8lebCMMBAunsMd/nV3/7bnihCGUykdpUSUJ6BTIrEfxr4e3RD5vIdOQPU/pUBuKjQYtOWJ3PU49vSqpTnHO+5cWU1WYTisIzXvERPoaVy7kAFj/JRjYAegAFV3Fb+KFgOq47HAzipNhZIxYS+WGNHmmdeqouPKufvsSqj3b2r5suZmYgx21tEmRoQW6SybnygvIGZ3Ow9ydhU3S6Seofeyt1euhpf04Ldew5d4WsgN3cr9h8MSNkeO3c7bmJdgSN2JCjrW88R5VW6tjJeubaCNcqMhTGoHxaf7uEeiBSx2BIJxU/hnCPq6m94jJmVF1DUcrbgDYDG3ib4yBgZwvctzXmzmifish0BktozlI/XHSSTsW9B0X55NWcvD00O1FClbrbe78RK5alL8MmU5KJNEISdjqPiFiB90mIDIHtWB1OQdyD1A9j13+8CAR7gVbtYMscFquFKR+NMeweRQ2D+WIRr8ya1i/4pJAr6W2Oeu/XrjbaqS7MrUlz/ANPTaRKGnk5cPf6cZ+uMkDmu7YthjlmwcjYEdmHtjt26dqpuF8OeaVI41LO7BVUdyf8ATuT2AJqbZCS6PhaWaTdogoLHYZdNuxAz7EdtRNbNAkdjCyxOslzImJZ0OUgQjeKFvvOR8UnYZA7mvR6WnwodqW73PM6zUeNPPktkL+78IC0tJCI4jmWWMlTcTDZnyuD4anyoOm2e9T4OZ75tMa3EzuwwAoDSsPZlXxCPfP619cu8lPIiyzMbe3YgIdOZZvRYI8EnI6MQfUKRuOn8B5W8NMRJ9VjPXSQ1xL7yynOj5Lkjsy9KkTsrgsJZZBOeW3IsxINzIlsG3Cn7ad8/hjTOSfXLH1FbjwTkaNMNFbjUOk159o490hXCr+pQ+oNblYcKihz4aBSfibqze7Mcsx+ZNTMVGndOXLBUpy4jHM7NcN/vMaB+WMAIPmQT71ahcV7SuQFKUoBSlKAUpSgFKVHvr1Yo3kc4VFLH5AdvU+1AYOJ8VEWlQC8r5EcYPmfHU7/CgyMsdhkdSQDy3nH6QPAdkhdZbvBV5gMxWwPxRW4OxbsWPcebOAi1HP3NEni6QStw4DSMpw0CH4LaMjceUksR1yT94adY4HwmOTU80gigixrIwZGJzpihX7znB3+FRualV0pLukZMXDuET3cjlPMfjllkbCrnrJNI+w+ZyT2Bq1gu7ayObcm4uRnE5GmKIkY1QofNI4ycO+B3AqLxXjbTKIo1ENshykKnIz/mSHrLIe7H9MVXRAswVRlicY/61Im1GPdY8L0N4QlN9sVlmKaPAz3J6nfr1PvVmvAz5dEutjjIxsPb3r7bhbRzIHKtpO4Uf61sMcnnBjAU9gO1ef1vUJSmvBk0ken0PTYxg/GiskfhPCRHkE6ZAc+bYN/0NWdzc5TUTllP8v8AWotwhVwZt/13qLxuZVwIx8WMfI9B86q3JvL8y3UVHC8kZVu0Ot33bOwP9a1zjF0Yj4inB9tqn8QtMAESAt3AHSscU6W1ul1LGss8rOLaN940EZCvcyD75DHCp0yCT7ddNVK2aXpyQ9dqI0Vt+b4PbvVDYCOTKzXzrK6nqtvHnww2eniSEt+VBW/fRpyoEjW8mG5GYVP3VP8Ain9ph8Pou/fbnvJXC5OJ8R+2ZpAcyTuxyWUbaM9tRwuOwzjpXSfpb5m+q2ghjOmSbKjG2lAPMR6bYUfMelekwqodqPHTcrZ78tmlc+c1PxG6FvCT4CNgAf4jDbUf2Qeg+Z9KjcLjMS+E+yBsucdu+ce2RVPbXi26RzKV1KdlHX9axX3NLPq0ZXX1Hb1xVLKNuonmKeMnpalRpa3GT3x9Tc+crjwLm4kYggytsDuVO6bd10ad+larb8MlvyzJhIEOZJ5DpiQehb7zfsrkmvqw5tlMaxzQW1z4YxG1xEWZF7LlWGpR2DZxV1Y8MvuJgPI6pbR9JGAitoh38JFwGPuP1YVYVaBVz8SXrkq7upTlUqorCxgwxXSRD6tw9ZCZPI02nE9z+woG8UXfSME9WIra+C8qCK4Tx445bhwpWPWDDBL5m+3wPM5RdYUZGQ+APK1bJytygsS4tw0YYYe6kH28o/DCpH2MfuR8lJw9bTJwGIwGFV0KdwVPmDZDCUE5JkDANqOTkb5qVO3yiVJ7w/gwRjI7GWYjBkYdB+GMdI09h17ljvVgBVdwa/Z1ZJcCaI6ZAOh2ysi/sOPMPTdeqmrKuAFKUoBSlKAUpSgFKUoBSlKAVq3PF+EEaMfINc8nukQDAf8A5GjP7tbTXNvpSkOLn/6WJR/9yd1b+SrW9azJIM4/cTtLI0j7u7F2+Z3x8gMD5AV5HBk1mEW5qTDBVylhDJhW3qVwxTGjZUhWbUrEde21e3fkUDGWc6QP/PnU68jkRFWYjKrsF3xtsD6VQdatXaqvqX/Rq2pO36E7hThYmcrlvUj+fzqvh47olyAMnOPY+tQX5nLJoZuma94Vy8ZUaWQlVOdA6H83t7VT0aWd0u2K4LbUa6FMe6Tzk94pxUk7nrUXik5VU3w2B3z19fTaol/YBOrsT2Jx/Svng/BGuS7vL4UMIBlncEqmThVVRu8jHYKOuKmR6XOO8mV8+rwknhMzXlyY41BbJxnr/Ks3N76bPhqts4t5HI9BNOzxZ9CV836iskMnDYiGRLm9kHTx9MMOexZEJdx+ySM96jxcIueL8QEecuxDzSY8sS9Og2AVQAq/IepqfptL4GZMq9ZrHfheSOofQjwPw7Azkea4ckfkTKr/AM2tv1Faz9MEDtxAA9PBTR7jLa8euG6/pXYbS2itoEQYjiiVUBYgBQowMk4GfWoF+1vdrpNubtc5H2Y0A+oeXSv6qSa7xnh5ZWn5tbhhB3PyBP8AStm4H9HN3MNQi8OPqZZz4SAevmGoj5Lj3rtvDOWGj/uoba0H+7TxZP8AiIUA/MNVpFy7FqDSapnG4aY68H1VfgQ+6qK2d6SxFYNnJvk55y39HMC4IQ3j/jkBitVPqBuZv+Ye610C04CMq8zeK64KjSFjjx08NBkAj8RLN6EdKtwKVwlJy5MHgFe0pWoKjjFuyMtxECXjBDqBvLHnLIPV1+JffI21mrK2uFkRXQhlYBlYdCCMgj9KyEVURxC08d2ZVtgGm7/ZHdpcDHwHdx6EsOmMAXFKqLbmNfB8adGtUyukztGuoMMg4VzpP7LYPtWRuPReNFErxkyKXH2i504ypUZy+oZIxthWOdqAs6VAsuP28391NHJvp8rq2+nVgYO50+b5b1gTmi3+1LSKqRmMeIzKEbxEWRCpzuCGHzoC2pXxDMrqGUhlYAgg5BB3BBGxBHevugFKUoBSlKAVz/6SbEt4mOslq+n80L6wP18T+VdAqh5wtSYRKBkwN4mPVMFZR7+Qs2PVRW0HiSYOExwZ37HcVYQWtSZuG+FI8Q6KcofWNt4yPkMr80NSoYKvIvKyaFfe8HMqrpbSynKnGR8jWCPlqZ2+1lGnuEzk/qelbHHHWZVqNbpKbZ9845ZIr1d1UOyEsIiw8JiUAaFwvTYE/pmqLmHjBQ4Gw9P+tbDf8QWNfUnoO59vX9O9Ud3w2KJtV4GkmO4tkbRoB6G4cZKk/wCWu/qR0rNjUdkcE2+TTriZpTv/AOe1bDxrh5gsra0IKyFpLmde4ZsJCrjswiBOD01+9TrfjzIwW1toYHY6VMUZlmJ9EaQs2fygHvnuNj4LyF9pquwZ528/1VXzjO/iXcm4APXG+d8eJ0HGUlHef9G+TS+WeTZrkFl0xwr8dxJtGuOuOniMPQEDsSOldg5T5a+rweFaJ4aE5e4mXMkzd3Cbe+C+AB0Ug5N3YcAAKtMVZkxoRRpihx08NPUfjbf00jargCotlrmzBW23L8SsHcGWQdHlOsj8o+GP90CrLFe0riBilKUApSlAKUpQCofF+GrcQSwsSFljeMkdQGUqSPcZyKmVB43Ky28rI6xuI2Ku4yqnBwzAdgfagKduC3jCFnlgaWB9SEROqtmJ4mLjWSGIfI09MEb52rf9g5R4K+MrxxCI6WD/AHVZZFRQ4QB9bHJ3Gy5wARFbm+X+y6XYZMQcSBMShrowu0ZSP7QKis+tSihSjEebA+ZOY72OEOzsdcetsQqDFi7jiYR5GCxikY4fIyudhkUB7y3yxdDSzeV4nTS8y7yD6u0DIUjc6QgI0tq82+fxGfw/k2WHwzHNEzQ+ARqQ4Lx2ptXDaW2BRgw7qeuQahWfNtwIgGkDuy2xjOgEuWvZI5gdA06liEYYD4Dn518pxS7RZdLYEWuQgQKPGb6/PEdeF+9Eik6cHJ1ZoDc+AcL+rW0cRbUVBy2NIJJLHA+6uScDsMCrDNc8HMt59s3iRrpZlkjxqkt1+sJGJQgiBwsJdyWZg2Ay7ZFbTytfvLE5Z/EVZXWOXSF8VBjD4UAdSy5AAOnI60BdUpSgFKUoBXhFe0oDl3NHLpikCIN11G332ePq9qSejJjK57Beweqe2cMMjpuNxggjYgg7gg7EHcV13inDEnjMcgyNiCDgqw3V1I+Fgdwa55x/lh4mLudJ2/tCrmNwNh9YRf7th01jb3Awgnae/t+GRq0VusCo91d6VJ6n0/8AOteTxTKuTEzD8cX2qH3GnzfxUVVT3JO2iTPp4Umf/wBan98WuTXBOe/WLzRN4k5H98QQsWR0hVty/YyMNvujvVbwrgUt1IwiAwuTLNIcJH3LSN3bGTjqepwN6tOB8uGbzzl4oQ2gIFPjzNjV4ca9V2IOo743GACw6bwnloaEEiKkSYMdsm6LvkNKf8WTO/4Qd/MfOYNlyr2ju/U3RScq8prGv9nyNQw946jxJR+G3U7Rx/tEYOMgN8dbpYcPjhXTGukZJPUlierMTuzHuSSakYr2oLbbyzIpSlYApSlAKUpQClKUApSlAKUpQCsF5ZrKhRwSpx0JU7EEEFSCDkDoaz0oDBZWKQoEjUKozgD1JJJOdySSSSdySTWelKAYpSlAKUpQClKUApSlAK8r2lAU9xynbOxbw9DHq0TNET7nwyNX65qP/sbH/nXGPTxf+2f51sFKzlgrOG8uwwMXRSXYAF3ZnYj0y5OB02GBtVnSlYApSlAKUpQClKUApSlAKUpQClKUApSlAKUpQClKjz38aHDOqkDOCwBxnGcdetDDeCRSqriPMkEL26u+9w+iPG4JxkEnspOlc/idR3qVe8WhhKiWVIy+dIZgpbAydIJycAjOOlDJLpUa04lFKmuORHTfzKwYbdQSDjI719PfRiPxC6CPAOssAuDjSc5xg5GPXIoDPSsVxdJGpZ2VVHVmIAG+NydhuR/GsmaA9pSlAKUpQClKUApSlAKUpQClKUApSlAKUpQClKUApSlAKUpQClKUArRuMcsTzX5cbRqFZHLH4sgFdjkYAbAAHQb5Jrea+O9DnZUrFhmlS8rNeR3RLNEsuqOIOh1oI3LRyqSQUzcAzdNwI+mNotpxqSa54dJNBPHJFHcrcfYS6VdlRdmCaWVmjYjBOxWt/FB/pQ3Swc/uIJZ7+4EMUkaXEdujl43jSRUaRppWOnZmUpAAfPglsaQCfpbd47eTh00LsnjRCLRFI8TW7zI5iLhSq+GviR4bHlVPWt+NerQyc34pwy7ezkgmR3FnpWN9JY3J8RPCmAGSTHDnV/vCT92uhWd2JUDqGAJOA6sjbEjdXAYdO43GD3rIa+q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hMSEBQUExQWFRUWFxYYGBcXFx0YGxcdHhcaGBgVFx8YHyceGBkkGRYUHy8gJScqLC0sFx4xNTAqNSYrLCkBCQoKDgwOGg8PGi0lHyUqLCwwKiwsNDAxLCosKSwsLSwqLSkvLCktKSosKSwsLCwsLCwvLCwsKSwpLCwsLCwsLP/AABEIAMkA+wMBIgACEQEDEQH/xAAcAAEAAgMBAQEAAAAAAAAAAAAABAUDBgcBAgj/xABHEAACAQMCBAQCBwUFBwEJAAABAgMABBESIQUGMUETIlFhMnEHFCNCUnKBYoKRobEkM0NTwRZjkqLR4fBzFURUZHSDk7LC/8QAGgEBAAIDAQAAAAAAAAAAAAAAAAQFAQIDBv/EAC0RAAICAQMCBAUEAwAAAAAAAAABAgMRBCExBRITQVGhIjKB0fAjM2GRQnHB/9oADAMBAAIRAxEAPwDuNKUoBSlKAUpSgFKUoBSlKAUpSgFKUoBSlKAUpSgFKUoBSlKAUpSgFKUoBSlKAUpSgFKUoBSlKAUpSgFKUoBVPxjmaO2dEeOdi+ApjhZwSdR0ZX72FJx6VcVWca4W0xtypA8OYSNnrgRyL5djvlwd/SgJUPEI2XVqAA+LJAKnGdLj7rDuDQ8RjxnWmANR8w2H4uvT3rTLTkOXTGrrbhYxaIwXJE4hmErSyAoPOQDhTq3dstUi+5Icq5jEeo3Znx8IkTRoWNm0NgqcMPKwyi/MAbd9cTIGpct8I1DLbZ29dt6wW/GIXj8RZUKZK69Q05BwRnpnIrWIORNO6rGpH1Ipli5Twrp55VVigIUhyFwAO2AKjNyNMI4kCQkRPc+QPoWVZSCsrZhYK6qNGnS2xbDDoQN4luFXGohckAZIGSegGe/tXi3aEsNS5X4hqHl9NXp+ta/xvlpngt0gVNcGBG0rkhMJoyQyP4wxsQdJPUMp3FTcck3ElwzuISrOdR1Hzp9cguEUoIwoxHE6blss2SdyaA3M8RjAU60w3wnUMN+U53/Sl1fKiFviwCQqkZbG2FyQCckD5kVzvjnLMkU0ZWPxF8WRxHGjnym6SdFRhEUgbUCSSyD32BFhLyPcOhjbwNKx3CI2piWMl1FOrsNGEwIyMAnfGD6Abut2pJXUuoDJGoZA9T6DrvXz9fj0q2tdLHCnUMMfQHO52Ow9K07iHIMjq2gxI7NelmGQXE1wsyIxC5Iwuls5xnbVWCbkKUq5WOHVLHPGyySl1iaQRgTx4hUagIxlQq5wDqzk0B0AUqrubySDTmNpIgoDOh1OpG2pkxllI3yuWz909am2d4kqB42DqejKcg+vT32oDPSlM0ApWKe6RFLOyqo6sxAA+ZOwqsfmHUD4EbSj8Z+yiHvrceYe6BqAt81EvuLRQ48RwpPwr1ZvZVGWb9Aa0Hjn0k28eRJdGVv8qxG3yeZv/wCSp9q1ODnu7uZlgsIorQytp1geLKe7PJI46KuWJwTt1roqpNZB3K3nDqGU5DAEH5/PcVkqu4YI4YUi8UNoGCzuCzHqWY5+InJPzqdFMrDKkEeoOR6dq5g+6UpQClKUApSlAKVBueMRxyiNzpJjklBOy6UKh9/Ua1OPQ1EHNEWgOM6fANwRsGVNIYBkJ1aiD0x2OSNqAuaVGj4lGUDalA26kDBKhgp32Okg496+LjisaSRxk+aQsox2KoZDq9PKDQEylYbe8SQakdXGcZVgwz6ZG2azUApSlAKUpQClKUB4RXtM15mgPaVDueMwR/HNGn5nUf1NRv8AaaA/AXk/9OJ3B/VV0/zoC0xVXecE85kgYwyn4iBlJP8A1U2D/myG9GFROIcxuiamRLdP8y6kVAPcKhJb5ErWg8f+k+2GQDLfH0P9ntv4fFIPzBh71tGDlwDek5zRCY5V+1DBAImEiOxzgK+QEY4+GTSfTPWq/j3OqwZE88Vr/u1/tFwf3V8qH9HHvXIuMfSBeXC6DIkMP+TCoRMejdSw9s49q+peD2sGj634vjSIHaG3Cro1eZDI0hIDlTkoF2yOnSu6oa+b2BecW+lJdWba31OOk943iMPdIwdMf6EfKqaeK/4ini3M4EOogPcSiGHI7IowHIx2U9NzXweWoZcPb3cSxnOoXLrFLF81GRKMbgp16YFY+ZOIpNcExk+DEiRQ6tsIihcgH4dTBn/e3qRGEeI+5k+05O/+csNPqLgH/lCav5VvP0bcrojyTRSpOdPhErGQiZwzYaXGokaRsh2z61zaKZO7AfM4/rXQ/o/56tLO1dXLM7TFsIhbYogBJ2HUHvWmomo1570dFVOTwos6Na8PdR4flWMY8yk6iDnKAnpvjcAbHAAxkWkUIUAKAANgB0Fa7wDnmG6nkgCvG6DUA+kahnBIwT022rZBVfGSkso1nCVb7ZLDPaUpWxoKUpQClKUBQ83ctG8jRVfQVfdvWNgY54/3omYD3CntVTxrlCee5ZgYhH5wpywKI9o9vo0KmliHfXqLZIAXbFbpSgNKu+RnlDanRddsUZBll+seCbcTgkAlRExXsdl9KyHlq6aYzZhSQyasAs4UG0+r5yyDWQ2GwQARtkdTuNKA1Plrg01ktxJIgcv4TaYnMjEomh286oCTgEAAegGwzsdjfpMgeNgynuPUbEEHdWB2IOCDsak1U33BzrM0DCOU41ZHklx0EoHU42DjzD3HlIFtSq7h3FxIxjdTHMoy0bdcdNaEbSR5+8PkQDkCxoBSofEeKJCo1ZLMcIijLOcZ0qO/qScADckDetD5u5+it8rcOWk/+Et2xp9PrEowR+VcdejjespN8A3a649EjFATJIOscal2H5guyfNsCqnivNphGZWt7UdvrEoaQ/KOM7/o5rivFvpKvJR4cRFrF2itho293HmJ9xp+Va5FbSOSwXJ6kk7n1JJ3P6mt3GEP3JJHaFFlnyps7BxD6VLUZH1m6nPpBEsCfoZMPj941r139KUbnCWIkPb6zcPMf+Agj9AaojZw2UcRnh+s3Myq6wlisUStuni6cNJIRhtGQACM1mvuaeIwqANNshx5baNIgPbyrr/ma37qY4WefUzDT2STcVwXMfOHFmGbeyWIesNk/wDVsj+VU/F+aOLf+8TXUftoMA/iqL/WqmXmK4c+e4uCf2pZP5ZNSrPmu9QZjuLnH5mZf4NlT/Cu6cFv8P8AZr4U+O1/0V/D7N7q4jjB1yyuFDOxY5O2STk4AyT7Cryfj8dsxjs4osKcG4ljWWWUg4LjWCsaE9FUdMZNSrbjPELiF3V4lBUhmWOKOQqdiNaICM+xzVJwjhytMVnyiqOi9/YVHnrqUst8eSJdfTr5tLtxknDnS4+LTbBuof6rCHB9QdOx/SqmMNPMS7tlzksdy5J3JJq4u+X4tQMRbG2Q3z6VazW3iKAqgaRuR/U1W6jqalHtpWP5+xb6XpHhy7rt16fchtyvbR/G5Y4B2339yah2/CoPEUgeUHcdjVkLBnOnUNhkn0ArDJKkKEAayfvb/wAMVVu2b3z7lt4MFso+xnuLOKSUEphM/CP5da+Wt0KGMaV8xbUflsKwZklAwhjUYDMQQB7k+9YLvCsFO+4UNnY+9cW2tsEhYe5e8ocNNzxOFV8NPBxMzoDlgjAYz1yxIGT2zXbxXDeTbp7bicKQnV4ziOReoZcElvbTu2f+tdyFXWjeazyHV01qMPjGx7SvM17UwqRSlKAUpSgFKUoBSlKAUxSlAQuJcKSZQGBBU5R1Ol426akYdD/IjYgjaqm649JajRcLrJwsUi4VZWJACyZ2hbJGT8B6jB8lXV/fLDGzv0HoMkknAVQPiYkgAdyRVG1q5SaaVFeZo3AjOGVFwSIB2bJA1H7x9goGUsg0D6Quc3tXaCJw126/bzj/AAVO6wQg/Btvnr0JyxBXlDN1P6knv6kk9T71ZmITgMvllYAlc+WQkDePPRifuE7/AHT0QfFnYpp1MxEgf4CBgAfizvnPapNlsNNDMuSTp9PK+fbE85fnRWZmAY9Bnt7irmWVZGPqRg49K+rKSJnMjlPKOhGA3sAKiXXGEEurAAB+Fdq8xfN3Scl5nraIRogoyxsbRxrhrTul4oyVRDKn3oiqhPEA7xHQCGHTJBx1qpun8Q4J1EkZzUGLm8LN4kbuhXOjSfh9Bk7YPcHrV/ItvNFHdnMXiExuiDypKoDHSPuq6EMB28wrNlTmu7hr8yaU3xpfh7OL4fmv4f3KnigExwVA6AYGMYq1N6wQIgVVAA2Ub+5NQ4kUNkHIB/jU+SLL4Vcd8Zzt86iZnjZlmuzOWiNb8OIVm6Ln9M1lHDh4Zk98Y77dT7DpUC5u2VwhJCk777D/AL0W+O6xkjt86x2Jbsd74X4ixku1ChUA3AyT1z3xXml5dKoMBVw3v7mvLq5iTMaoPKBlid846+lQIr/CyKNwQDt8+hp/lhmV8uV7k9bYhtGtQCCWIOcAdtv6VCupUXdSW04OCMVUyXwDEZxtvXxebMmhsswy3cLXWFMrGoxRws1Ma05N/wCyZe8ylifN1OcZ6dunyr4seHS3bLsVjzkudhgfhz1NWPB7kLHojhMzjLMwjLt7sdIJA2qvueYHfIzjfGOn6Y7H2q/o6XCMlKbyzzOo6vZYnCCwjoHIj2tjM2s6mfy+MxyUH4fRUPdh+u3To03GEwNPmz0IOFPyP3v3QxriMa/U1UyqJLpwGWN90t1PwtKv3pWHmCNsowSM1a8G54uYWLlvELfEJBnPsCN1HsNh6VPen7v21hFNKcpPMnlnTLfX8B8VpDupZmVdOSMthu3yUnIwOpFvZ2+hdOpm7ksSSSevU7D27VpNr9Llvj7aOSPHUgh1/jkH+VX3C+corjQY459DkKJHiKJk5wAXxqyRgFcjJG+9R51yh8yMF/SlK0ApSlAKUpQClKUArDdXSRozuwVVGSTsAKicQ4ysbeGgMspGRGvUDszk7Rr7t1xsCdq51zR9JcMDnURdzqciOM4ghYerH43H4sEjsENbRi5cA3aJWmkE0oKqv9zGwwVyMGVx2kIJAH3FJ7scT9dcQ4he8cvlVhNHbLIAYoUmSCSRT0KBmEjg9iSAe1anZxcRNz4CtcmfOPD8WRXB76gTsAN8nbHeu0a8g7txT6OuH3DMzQBWYksY2ZMk9SQp0598VU8V+iO1kQaGk1r0LyE6x+B2A1dOjbkftAAVptpb8Q3WLiayzDYwR3bls90VmHhs/wCyGqrn5svFYpNNeqy7MrSSKQfcZBrVxhL5pI6xVi2jk6FY/RFYFA8kdwh31LJMdiNjuuAy9ww6j06D7j4DwSBsLFFK4+6oa6b+HnA/XFaPY4aL61dhmhJIijZi8twR1IMhYRxL3fBPYb1mi5vuCqmK2toI843iWTA/fyzfPNcZTorfJ2jRqLOMmx8+8aP1CSGKBYlkAQBtOo5IACRx5VT76iR6ZrV14eLaxjtpjpmeY3DR/ejHh+HGr/hZgXbHUDFTV5uuBqJeKLA2MUKRsf3salGPQivi3tXuRqgt2m6apAm2rHmy5IGfmc1Bv1EbNq0Wel0U6X+q0lnPJURphsZyKnzWzwlC/wALYOx3xXrcMkimVJYnjJ3AYYz2yD0IzjcGvni1wzHUxJ+78m9PkQMj5MPTNQ4vfK39D0UJxwnF7evJh+yCOzoW1fCT0X1Jx3qhsryRZGMTL5Ttq/02NWKSEApMSi7kY36jpWtJd6WYL0B2qy6fRG2TU+Ct6nqJVQThybLH9YAbKpIznOrVgj/ixX2eAsqF3nCFuqqNX88jeqvh5nmbTDHJIwGSsas5A9SFBwKjSXEjNo82rONGDqz6aeufarqOh06bePcoH1DUSSj3Fi99HEpCKCT8TPhifmT0+QqCt7k4UAZ7KB/Qda2O24ebBA7qrXr7ojgOLVP8x1OVM7dlPwjcjJxWZeb70DLzgkf4jRxa1/K5TK/6e1SoRePgjsQ3JvlmTikk1tDb20bvC6p4s4jZkbxXYsokKkHUsXhjT2z61lj5muPiJi8Xp43gRiY9smTTnV79aw8J5cu7rLxRMynJM0h0J6li77t65UNWzcI5BiO7tJeN+G3+ygHs0zHL/unP7NG6oL4t2aGlxq0khCh5ZWOSFDSOxPVjjJ/U1sVpyLNlfrMiWwbpH/fTv+WNMj+be4rpXDOWWRNAKW0f+Varpz+eUjWx91Cn3q4seFRQg+GgXPU9Wb3Zj5mPuSa5T1UntHYGm8E5HSMhorcBv8+8+1k+aRKQqfxU+1bTBwFdQeVnmdTkGQ7KexVFARSOxxn3qzAr2ojk3uwKUpWAKUpQClKi8Q4ikKanONwAAMszHoiKN2Y9gKAkSSBQSTgAZJOwA7k+grVuO82IsRkMngW/TxyMvKfw2yEHUT2cgj0BHmFDzpzukA+3AklIDR2YbKr3WS7YbHsQgyPQMcMOScV4tc39wrSsZJHYIi9FXUcKka9FBJA9T1JNdq6XLd8Au+YufprkGC1RoYGJyqktNOT1aZhlmz3AJ9CSNqreXeVZHmRp4njtYyHmkkRkRY18zLlgMs2NIAycmpnFuONZs1pZSGNY/LLNH5ZJ5Bs7Fx5ljDZVVBA2zvmqW64pPPjxZpZcbjxJGfHuAxIzUyMXjEVhGT54reS3t1JJpLPKxIXHwrnyJ7BVAUfKrk8Wv9K288rCIgIx8pkKdfCMmPE0bfDmq3gryJK2hc5AB3x+lbPHaEHMqnONhVBrtbZGx1R4R6XQdOpnUrJ8lebCMMBAunsMd/nV3/7bnihCGUykdpUSUJ6BTIrEfxr4e3RD5vIdOQPU/pUBuKjQYtOWJ3PU49vSqpTnHO+5cWU1WYTisIzXvERPoaVy7kAFj/JRjYAegAFV3Fb+KFgOq47HAzipNhZIxYS+WGNHmmdeqouPKufvsSqj3b2r5suZmYgx21tEmRoQW6SybnygvIGZ3Ow9ydhU3S6Seofeyt1euhpf04Ldew5d4WsgN3cr9h8MSNkeO3c7bmJdgSN2JCjrW88R5VW6tjJeubaCNcqMhTGoHxaf7uEeiBSx2BIJxU/hnCPq6m94jJmVF1DUcrbgDYDG3ib4yBgZwvctzXmzmifish0BktozlI/XHSSTsW9B0X55NWcvD00O1FClbrbe78RK5alL8MmU5KJNEISdjqPiFiB90mIDIHtWB1OQdyD1A9j13+8CAR7gVbtYMscFquFKR+NMeweRQ2D+WIRr8ya1i/4pJAr6W2Oeu/XrjbaqS7MrUlz/ANPTaRKGnk5cPf6cZ+uMkDmu7YthjlmwcjYEdmHtjt26dqpuF8OeaVI41LO7BVUdyf8ATuT2AJqbZCS6PhaWaTdogoLHYZdNuxAz7EdtRNbNAkdjCyxOslzImJZ0OUgQjeKFvvOR8UnYZA7mvR6WnwodqW73PM6zUeNPPktkL+78IC0tJCI4jmWWMlTcTDZnyuD4anyoOm2e9T4OZ75tMa3EzuwwAoDSsPZlXxCPfP619cu8lPIiyzMbe3YgIdOZZvRYI8EnI6MQfUKRuOn8B5W8NMRJ9VjPXSQ1xL7yynOj5Lkjsy9KkTsrgsJZZBOeW3IsxINzIlsG3Cn7ad8/hjTOSfXLH1FbjwTkaNMNFbjUOk159o490hXCr+pQ+oNblYcKihz4aBSfibqze7Mcsx+ZNTMVGndOXLBUpy4jHM7NcN/vMaB+WMAIPmQT71ahcV7SuQFKUoBSlKAUpSgFKVHvr1Yo3kc4VFLH5AdvU+1AYOJ8VEWlQC8r5EcYPmfHU7/CgyMsdhkdSQDy3nH6QPAdkhdZbvBV5gMxWwPxRW4OxbsWPcebOAi1HP3NEni6QStw4DSMpw0CH4LaMjceUksR1yT94adY4HwmOTU80gigixrIwZGJzpihX7znB3+FRualV0pLukZMXDuET3cjlPMfjllkbCrnrJNI+w+ZyT2Bq1gu7ayObcm4uRnE5GmKIkY1QofNI4ycO+B3AqLxXjbTKIo1ENshykKnIz/mSHrLIe7H9MVXRAswVRlicY/61Im1GPdY8L0N4QlN9sVlmKaPAz3J6nfr1PvVmvAz5dEutjjIxsPb3r7bhbRzIHKtpO4Uf61sMcnnBjAU9gO1ef1vUJSmvBk0ken0PTYxg/GiskfhPCRHkE6ZAc+bYN/0NWdzc5TUTllP8v8AWotwhVwZt/13qLxuZVwIx8WMfI9B86q3JvL8y3UVHC8kZVu0Ot33bOwP9a1zjF0Yj4inB9tqn8QtMAESAt3AHSscU6W1ul1LGss8rOLaN940EZCvcyD75DHCp0yCT7ddNVK2aXpyQ9dqI0Vt+b4PbvVDYCOTKzXzrK6nqtvHnww2eniSEt+VBW/fRpyoEjW8mG5GYVP3VP8Ain9ph8Pou/fbnvJXC5OJ8R+2ZpAcyTuxyWUbaM9tRwuOwzjpXSfpb5m+q2ghjOmSbKjG2lAPMR6bYUfMelekwqodqPHTcrZ78tmlc+c1PxG6FvCT4CNgAf4jDbUf2Qeg+Z9KjcLjMS+E+yBsucdu+ce2RVPbXi26RzKV1KdlHX9axX3NLPq0ZXX1Hb1xVLKNuonmKeMnpalRpa3GT3x9Tc+crjwLm4kYggytsDuVO6bd10ad+larb8MlvyzJhIEOZJ5DpiQehb7zfsrkmvqw5tlMaxzQW1z4YxG1xEWZF7LlWGpR2DZxV1Y8MvuJgPI6pbR9JGAitoh38JFwGPuP1YVYVaBVz8SXrkq7upTlUqorCxgwxXSRD6tw9ZCZPI02nE9z+woG8UXfSME9WIra+C8qCK4Tx445bhwpWPWDDBL5m+3wPM5RdYUZGQ+APK1bJytygsS4tw0YYYe6kH28o/DCpH2MfuR8lJw9bTJwGIwGFV0KdwVPmDZDCUE5JkDANqOTkb5qVO3yiVJ7w/gwRjI7GWYjBkYdB+GMdI09h17ljvVgBVdwa/Z1ZJcCaI6ZAOh2ysi/sOPMPTdeqmrKuAFKUoBSlKAUpSgFKUoBSlKAVq3PF+EEaMfINc8nukQDAf8A5GjP7tbTXNvpSkOLn/6WJR/9yd1b+SrW9azJIM4/cTtLI0j7u7F2+Z3x8gMD5AV5HBk1mEW5qTDBVylhDJhW3qVwxTGjZUhWbUrEde21e3fkUDGWc6QP/PnU68jkRFWYjKrsF3xtsD6VQdatXaqvqX/Rq2pO36E7hThYmcrlvUj+fzqvh47olyAMnOPY+tQX5nLJoZuma94Vy8ZUaWQlVOdA6H83t7VT0aWd0u2K4LbUa6FMe6Tzk94pxUk7nrUXik5VU3w2B3z19fTaol/YBOrsT2Jx/Svng/BGuS7vL4UMIBlncEqmThVVRu8jHYKOuKmR6XOO8mV8+rwknhMzXlyY41BbJxnr/Ks3N76bPhqts4t5HI9BNOzxZ9CV836iskMnDYiGRLm9kHTx9MMOexZEJdx+ySM96jxcIueL8QEecuxDzSY8sS9Og2AVQAq/IepqfptL4GZMq9ZrHfheSOofQjwPw7Azkea4ckfkTKr/AM2tv1Faz9MEDtxAA9PBTR7jLa8euG6/pXYbS2itoEQYjiiVUBYgBQowMk4GfWoF+1vdrpNubtc5H2Y0A+oeXSv6qSa7xnh5ZWn5tbhhB3PyBP8AStm4H9HN3MNQi8OPqZZz4SAevmGoj5Lj3rtvDOWGj/uoba0H+7TxZP8AiIUA/MNVpFy7FqDSapnG4aY68H1VfgQ+6qK2d6SxFYNnJvk55y39HMC4IQ3j/jkBitVPqBuZv+Ye610C04CMq8zeK64KjSFjjx08NBkAj8RLN6EdKtwKVwlJy5MHgFe0pWoKjjFuyMtxECXjBDqBvLHnLIPV1+JffI21mrK2uFkRXQhlYBlYdCCMgj9KyEVURxC08d2ZVtgGm7/ZHdpcDHwHdx6EsOmMAXFKqLbmNfB8adGtUyukztGuoMMg4VzpP7LYPtWRuPReNFErxkyKXH2i504ypUZy+oZIxthWOdqAs6VAsuP28391NHJvp8rq2+nVgYO50+b5b1gTmi3+1LSKqRmMeIzKEbxEWRCpzuCGHzoC2pXxDMrqGUhlYAgg5BB3BBGxBHevugFKUoBSlKAVz/6SbEt4mOslq+n80L6wP18T+VdAqh5wtSYRKBkwN4mPVMFZR7+Qs2PVRW0HiSYOExwZ37HcVYQWtSZuG+FI8Q6KcofWNt4yPkMr80NSoYKvIvKyaFfe8HMqrpbSynKnGR8jWCPlqZ2+1lGnuEzk/qelbHHHWZVqNbpKbZ9845ZIr1d1UOyEsIiw8JiUAaFwvTYE/pmqLmHjBQ4Gw9P+tbDf8QWNfUnoO59vX9O9Ud3w2KJtV4GkmO4tkbRoB6G4cZKk/wCWu/qR0rNjUdkcE2+TTriZpTv/AOe1bDxrh5gsra0IKyFpLmde4ZsJCrjswiBOD01+9TrfjzIwW1toYHY6VMUZlmJ9EaQs2fygHvnuNj4LyF9pquwZ528/1VXzjO/iXcm4APXG+d8eJ0HGUlHef9G+TS+WeTZrkFl0xwr8dxJtGuOuOniMPQEDsSOldg5T5a+rweFaJ4aE5e4mXMkzd3Cbe+C+AB0Ug5N3YcAAKtMVZkxoRRpihx08NPUfjbf00jargCotlrmzBW23L8SsHcGWQdHlOsj8o+GP90CrLFe0riBilKUApSlAKUpQCofF+GrcQSwsSFljeMkdQGUqSPcZyKmVB43Ky28rI6xuI2Ku4yqnBwzAdgfagKduC3jCFnlgaWB9SEROqtmJ4mLjWSGIfI09MEb52rf9g5R4K+MrxxCI6WD/AHVZZFRQ4QB9bHJ3Gy5wARFbm+X+y6XYZMQcSBMShrowu0ZSP7QKis+tSihSjEebA+ZOY72OEOzsdcetsQqDFi7jiYR5GCxikY4fIyudhkUB7y3yxdDSzeV4nTS8y7yD6u0DIUjc6QgI0tq82+fxGfw/k2WHwzHNEzQ+ARqQ4Lx2ptXDaW2BRgw7qeuQahWfNtwIgGkDuy2xjOgEuWvZI5gdA06liEYYD4Dn518pxS7RZdLYEWuQgQKPGb6/PEdeF+9Eik6cHJ1ZoDc+AcL+rW0cRbUVBy2NIJJLHA+6uScDsMCrDNc8HMt59s3iRrpZlkjxqkt1+sJGJQgiBwsJdyWZg2Ay7ZFbTytfvLE5Z/EVZXWOXSF8VBjD4UAdSy5AAOnI60BdUpSgFKUoBXhFe0oDl3NHLpikCIN11G332ePq9qSejJjK57Beweqe2cMMjpuNxggjYgg7gg7EHcV13inDEnjMcgyNiCDgqw3V1I+Fgdwa55x/lh4mLudJ2/tCrmNwNh9YRf7th01jb3Awgnae/t+GRq0VusCo91d6VJ6n0/8AOteTxTKuTEzD8cX2qH3GnzfxUVVT3JO2iTPp4Umf/wBan98WuTXBOe/WLzRN4k5H98QQsWR0hVty/YyMNvujvVbwrgUt1IwiAwuTLNIcJH3LSN3bGTjqepwN6tOB8uGbzzl4oQ2gIFPjzNjV4ca9V2IOo743GACw6bwnloaEEiKkSYMdsm6LvkNKf8WTO/4Qd/MfOYNlyr2ju/U3RScq8prGv9nyNQw946jxJR+G3U7Rx/tEYOMgN8dbpYcPjhXTGukZJPUlierMTuzHuSSakYr2oLbbyzIpSlYApSlAKUpQClKUApSlAKUpQCsF5ZrKhRwSpx0JU7EEEFSCDkDoaz0oDBZWKQoEjUKozgD1JJJOdySSSSdySTWelKAYpSlAKUpQClKUApSlAK8r2lAU9xynbOxbw9DHq0TNET7nwyNX65qP/sbH/nXGPTxf+2f51sFKzlgrOG8uwwMXRSXYAF3ZnYj0y5OB02GBtVnSlYApSlAKUpQClKUApSlAKUpQClKUApSlAKUpQClKjz38aHDOqkDOCwBxnGcdetDDeCRSqriPMkEL26u+9w+iPG4JxkEnspOlc/idR3qVe8WhhKiWVIy+dIZgpbAydIJycAjOOlDJLpUa04lFKmuORHTfzKwYbdQSDjI719PfRiPxC6CPAOssAuDjSc5xg5GPXIoDPSsVxdJGpZ2VVHVmIAG+NydhuR/GsmaA9pSlAKUpQClKUApSlAKUpQClKUApSlAKUpQClKUApSlAKUpQClKUArRuMcsTzX5cbRqFZHLH4sgFdjkYAbAAHQb5Jrea+O9DnZUrFhmlS8rNeR3RLNEsuqOIOh1oI3LRyqSQUzcAzdNwI+mNotpxqSa54dJNBPHJFHcrcfYS6VdlRdmCaWVmjYjBOxWt/FB/pQ3Swc/uIJZ7+4EMUkaXEdujl43jSRUaRppWOnZmUpAAfPglsaQCfpbd47eTh00LsnjRCLRFI8TW7zI5iLhSq+GviR4bHlVPWt+NerQyc34pwy7ezkgmR3FnpWN9JY3J8RPCmAGSTHDnV/vCT92uhWd2JUDqGAJOA6sjbEjdXAYdO43GD3rIa+qA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2" name="Picture 8" descr="Fotografía de coágulo de sangre veno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44824"/>
            <a:ext cx="3810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616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CO" b="1" dirty="0">
                <a:latin typeface="Harlow Solid Italic" pitchFamily="82" charset="0"/>
              </a:rPr>
              <a:t>Combate la Hipertensión</a:t>
            </a: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653136"/>
            <a:ext cx="3951956" cy="19336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Por </a:t>
            </a:r>
            <a:r>
              <a:rPr lang="es-CO" dirty="0"/>
              <a:t>las mismas razones anteriores la Piña disminuye la presión sanguínea elevada </a:t>
            </a:r>
            <a:r>
              <a:rPr lang="es-CO" dirty="0" smtClean="0"/>
              <a:t>o </a:t>
            </a:r>
            <a:r>
              <a:rPr lang="es-CO" u="sng" dirty="0" smtClean="0"/>
              <a:t>hipertensión</a:t>
            </a:r>
            <a:r>
              <a:rPr lang="es-CO" dirty="0" smtClean="0"/>
              <a:t>.</a:t>
            </a:r>
          </a:p>
        </p:txBody>
      </p:sp>
      <p:pic>
        <p:nvPicPr>
          <p:cNvPr id="2050" name="Picture 2" descr="https://encrypted-tbn1.gstatic.com/images?q=tbn:ANd9GcSEPdHQaIuwjm4zRzYQrNyaqntD8ctUKidqMdnsxmVF9yY5qA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00" y="4365104"/>
            <a:ext cx="455268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TEhUUExQWFhUXFxcXGBgYFBUUGBQXFxQXFxUUFRQYHCggGBolHBQUIjEhJSkrLi4uFx8zODMsNygtLisBCgoKDg0OGxAQGiwkHyQsLCwsLCwsLCwsLCwsLCwsLCwsLCwsLCwsLCwsLCwsLCwsLCwsLCwsLCwsLCwsLCwsLP/AABEIAMUBAAMBIgACEQEDEQH/xAAbAAACAgMBAAAAAAAAAAAAAAAEBQIDAAEGB//EADsQAAEDAgQEBAUCBQMEAwAAAAEAAhEDIQQFMUESUWFxIoGRoQYTscHwMtEUQlJi8SOy4RVygpIHFqL/xAAZAQADAQEBAAAAAAAAAAAAAAABAgMABAX/xAAjEQEBAAIDAQEBAAEFAAAAAAAAAQIRAyExEkEEURMiYXHB/9oADAMBAAIRAxEAPwDzHCNDjDvUfWFeacGx9bXUKVQc79UdRAcDf0H2SgrpY4smefceytGe7QPce0oDE0HDSY6WQheZ0v1v9kouqwecNMWg/nPVM8PhWvMggz+XHNcIx5GjR7/YphgM04Du3sZ9lqGnoFDKwdh5QiG5Vy1/NksyX4iY79RB7hdTRdSeJbEcp0/ZTssJcSarlx5JRiqZau3a309/NK8zwoIKVOzTlmYpFUqyXY6iWussoVYT6gQ7a5V166qpVLKnE1bJNdsw4lWjEJQat1aKqbTaGvxKCxOJVZeqaolaM3l4Lqi6/CUEjyTCldngMNAU+TIQlbDwEpxrYXR4lq53M3JMe6FL6Zuj6daErFSDKvrhzdREqzDaVUvdwq9jx9fSUuy13jno76W94RpMX6aIWdnx8X4pvBvIS+tjQi8zrj5Q4pBdERe5+y5TCzVqtYTYm/YXPsFpjKFx7dZlLLGoRrp0H/KzEGDa7j7dlaXw3kIsgePcarGvU0yAy/Q/h9VPAsk8Z1Og5IdzuN3D+cymNMwFSTorx9r7prgqhBCT0rJvgqDneFup/Uf6Qdu5VFpDzDNa8Rr9lTWycO/SI/PqmmW4PhAA/LJtQw/TVQyz7dGPG485M4IetgHDVsfRd8KG3O/56q3/AKcHWhaZteOPNCzh3I+nqn+S52WWdabB0yD/AGujb37p3j/hxpFhC5XH5Y+kTYxy2I7HdUl2lljp6Hgs2D29tb7wpV8TP5uvO8vxhpkOabGzm7xfSV1dDFBwBBkG47JMsdIZRfXw8oN+ATOlUCnUiFPdieiI+FAYqunGMppRUoAlPjRCMeimmVSacFWsF01rDaOF5phh8vB2QFOtCd4HEiFLPYaH4LBABMA6AhWYkQhqmLvZSnYi61VKMZQJummFHEoMeHBwIu0lp8t08um05urhj2Ox1jqiqrHOZ4tRaZ1iwIUaf6XM3AIHlst1axa6DuD67fQJ+6aRrLqUcZPIAeZk/wC1XMplzonke1kDXxQDg0H+4jyIH+73TRp4GDmRdH1sfFFVnG/+1ogT6T3P2QeRYAMbxkHjdrJ0EnTlNkYHgA/n5uoV60C3ZNILK9aTA0CiTZVNtrsq6tUEQOftqUdF2ngruc46fZHsdxWGnP8AZL8JSJEnczH084Rh5TA369EzPK8DSLnAAdu67nKsuDWxvqTzO6574Ww0u4tl3NBsBDOuzix/U6dKO8eiMpstZRpMRLWrnroap0pRtAbKhmqKotTYlyEtpDfRUY/JG1WkFuqJpvhHUKtv+F0RDJ5Ln+QuouII8J0J2G6WZZjDReGPJ4Sd9ATuDyle0Y7Lm12EECdl5Tn2VGm8scLTYxoinZsyGIhXNxcoGjh/9MOnQCbTB5GFQ4wpWI2C6uIlDFypJlVuadytoNLy0FSNKyHpOV/zVrABYl5GisyzFumCtVKfEUThcNB0TXxjynWMKxj4uSBylQwtE7oz+HDgRFiuelGZZig4ciNR+yV51jvk1OKJ4uQ5aj0VQr/KF7FvveD3BEeqnmDBUDHxMOa4diYPsUZirrsPiJ+aY5yoVAXkgxrruAL/AGRT7vf/AG28/wDCoYd+v0KpoQNXCeIuP9MAf03koypVMgch9gqm1SXH281jrOLjzt1t9EdSAtxFSGrYbNz5IH5hIIc6bgcoB29EY15cYFhz/YJp5sG6zJaRN1FmFOgH+ArmsAvr7lQrYkjS35zQ+m0JqUuAS54HQCT5BAYnMQLAWG5P2/5VJcSZdP3K2aAf4dB026Id1ir4SpQyeq6qhzKUfDeHikLLomU7Jc727sOonSCvhRFlMFJpRuk1Xtch5UmkpoF7HNIVzHyYGiAZCLpt6qkqdhlTqxolXxZknz2cbBLhqBuOnVGUXJjhqoMDmqTtKx5n8MU21fmUKkyHWcDBB0ggm/brqllah4iBsSF2vxh8PuY8YvD2cLvAHL+ePqkeHpirL2jW5A2J1CXKJZ+FVPDK52ETpmA6K9mDU0e3PNwCJp5fOy6FmCRVPCDki2qQ0MpHJH0csHJOqWGRLaAWHRNTwKjTgVDTNnWI6gifX9l0AppL8TYQ8LagtwkAkawTY+RQsNMSrPsHdhHUHrayEwFQfLc120ET0cA4e4Pqm2KxorUBs8ESOvC4Ejpf3CQkFzeo+yGuzydLBbjM/qdP2+yB+ZZ9+vsr6biZP4EOaZPEALlNAqeX0Qbne/f/AIVtdniFrBaDuACb6Cy2cQHaCVtysFfSlxAG4J8hyTHgawAuJPYISnSLbkjUmLnsrPnSDa2h8/oj0AfMMdBBa08P8x1PXzWjXDjIHh2/e91Vj61uCNbdhueyGAOjdfZoWkBZicQQbXcfQdeyjSrPHI8/1CfO6vpUg0czueaMotFk3gLsspwxvYe6aU23QWWgcIRjDOilXoxeSpSqSVsFAUwVa0qgQPz6rfFKIiGFGUqqX8UIfEZk2mPEeaOIWG9bE8IJJgJE74s4Xy0WHnPSFyucZ/UrO4WSB5+8IvK8mcYLz5Wt5p96R9eg5N8SuqQHMEHz9Up+IcsOGqCtTH+lUN4/kJ1HYq7LMtgeE3hOstrNqMdRqiREQft1Ty7TyxA4SiHNBGhCIbhAr2YH5IDNtjzCnKnUQ/yYhXtatFbaUGbIWwULXxrA4MJ8RBIABNhroOoVf8eySJgjYgz6RJ3S/WMutj81LMsEarSG1H03bFrjH/k2bj0PVcRXx+KouNCoXmbSTxtcDuC7bqIPmu1dmDNA8A9QfpZIviNxazj+YKoJECwLTfxMubbEW2QllvTav6VU8R4iN4uOx19/dZTmD3PmeQSc1OOpxDWBMHkTIjfVPG1AbDRu353RMVurEGxADiddoRuHqiLf5QOciGt/7vr/AJQmDx4nVGTRdi6dYOd09lqliDAQ9SpwNJHI+StwzQGidYv9+yeQNtvxRnhHmeSHr4lzTwskl2tzoNJjaVY4wYbcn26lWfwMCQJJ1INz3ujpgNJjgfERcxNwmVCnIhnDbr7mdSgqjXXY5lyLTv5iRKhl9aDDqcX/AJr+nNLsBdVzm6tP2WnYmY8MxpN4Q2a45w04R2J/D6JXUxz3Rwi8XgamdYGi2/8AJpja7LDPtujqVQwEpwbrAJixTrvgoFSaqmlWLaMmVqVX83YhVFyIxc6t3/ZIMbRL3SZiD9U7LCUux7uAIbJkGy7AtYZhN6dYbep0C5s4+NTEbk2CAxPxNB4aTS939TtJ/tajq0tsjtaudfJAcZOkWNzyHNMMvzV9ZzXOZwwZ0ibakLhcvwdas4Gq4gi5+wGwXYYIkQA6YRt+Qk27mg4VWcM31HdAOsY5IDDY0tMphiK4eOMa7/untljn5OPXaKtp0/t+FCU3SYTBoHZcvLy6vzB48N91X/DgEkASdTHb9h6KupgQQ4AcJdMuFj3nmiXlSaFz+ra0XYfKmU/EZe8iOJ0cUcrWAXL/ABRlNSW/LaAxzgHQPFJtJO671tEam5WqrAdRKMn6TLt49meTVKMvBEjXW/cbXgKeExj+DiN4/UANF6L8R5V8ym7gADo3EgjrC8hxbatBxpvJGsQbHlI3XTx5XerUrDjG1BVYWk6kfWVXg8A0bn1JjvKRtrw4eKBt3iIKb4bEEC+n5orfqaNWgeKCZAI05AybeqtaWkb+p/dD18XDg7QAg9YEH7Kl+KlxIHCDcCTYeaabE0pYZgvJk7yrnujQ3G2kpFiMS4aX8wotzAj9RHl4lu20MxGZkE+F3/qbd5Q4zCbFtjr+bd0TRxAc102c2C2bcUmC0ciNfVWNotfE+E7xGn7rf9gHZh6ZII1BkcV57zIK6fAZyWgAsYQP6AG+2n0QY+Fi4B1Kq0g6S0j3BP0QlfIMZTuGNcP7Xg+zgCt1Q9Swb7BM6VSErwLhCtr45rGyTfkk074cGqAEqx2ftbZviPT7rmMwzapUPCyY5DXz5IvLsscLu1Ta0H3vw2o4tzvEdfy0I2ji+aV1WEDkghUIOqXWzb07fCPlV5zg+JvEPNJMvxrm6roMNjgRrPRL4bW3JYrJXPcbt4O/TQqWGwdOlo1vduvaTJXU1sGCOJmm45KNDK2kyQjul+J+leG4iIaOEe99eycYDD8IVwwbW7Kw2Sa7PFs2WYTGcLw06Gx87IPFYiEH/ETfcI/WvBvHuduroVmNsTdFHENXKVsS4tBI6AjQ/wDKjSxZGq8zPkytu52WcWp066piQBa6ApZjwvg6HRA4fESI9FRmA5a6qWXJlbLAmPeq7D5wItr0WqbDzvz5dkg+HcaJAcbnQ7Douh4oC6sMvr/dUrNXQDOMPUNMspkSRFzqN77HqvNc3yJ1GlUdW/Qf0gnic114I5L1gP8A3XnX/wAh4LEFriHA07zYyAdP8qsnmqW5WTTz9+Cc1zC4eFzQ4Ha4Fu90fTLOFrDYyYvdA4sVYpsfUloaA1oAiwtPW49kJigTBcY5WtPTqu2I2Dcwa5hHEZabg7GNvoqMJULrcQV+Df8AMaWVSPlwTO4cBIjuRHmgKuFdTuAY5gghNC6Mv4ODL7jaCY/yt/wbSf1PA3AN/IkFZRzcABr223n6oh9IQHMcSHGwI+h80zN4L4dq1Wl1OqwuBP8ApkkPDZsZ0Mj/ACoVctq0z4i9hG3ERPYmWn3UaGO4TINxy1CfnOyacPhzd5gj0K0n5Q7MPhkPaOIVPmUzqCOF9N3bQ+UTayZ4zP6dMxqvP24/5TnGmSGu1bM3GhE/RA1cwJNzujjhr1vk2fiuBk77dSl7abqjom51PLsqKlaSGjl78/IfVNMnpkX36nXySeOv03y/KWUhYSeZTBtEIWlUnXZXPrggwQGjU6T26Kd3VOpAmYuGypwNNjmnchLcxzBtaWUjYGCefboj8vpFjGsGpuYR1qF3vxeylaFOlULURSbaCtVmjZLV8ZoywOMsCE6pXEt8xy7dFymHEbp7gKsXlaXVHLHcar4yDCqdildmOBFSXAwbT5bpBiKbmmJmEtlgYaGYipIQVOrBF9VS6sTGoUaiRfqw9w+JihWAElreMDqy/lbiS+njWvDHt0e0OA1iROynk2IitESDIIF5BFx+c09+G8jZhqTWxxvbMOcLtBJPhGgInXVLz3j+Zu9/+OSW45X/AAoyqg98OjhaNCdT2HJHwJg/RHE2sgMWS0hy8vL/ADBt3S6o/wCXU6H2K6bK8ZxiN/qucxjOMfRVZdjCCI1BVcLrsMpuO6c23tr9l558SZNiX4h7gXBpGs+ENAtAO/RdzgcaKjZ9e6hntYtouLRJjufIbrql63EbdPIM6rta0gt8Vg3+3i3noZ9Fz1KrEB4kQDO/cj7rpM5wbqjwSCyWjUfq4Z22Onokuc5ZbibZwbxG8BwAvE6EWt0K7OKzSHoeo/gtAI1B53spnMXRdtupsfZUYCqHUX8ZA4SA085BsOshZWdwUWhw8R2m4bMgkK4LqVVhktsd2m//AKlMajm/w7WgeMkubf8AlBIIjufZcyKkGQiq2O3GkNJtybdvaZW1ds1Rr3THCZkBLX/pIjn+f8JdjwBUMbgEjkSLj7+aGLk/sYXjCWvLTsY/Y+l1QX3VD6pc6SZO5WStGPMtoy6/t90/pNA2QeBw8Ji5pgQJPdQyrqxgTGY9rLTHPn2CV4qrWxPgbLWchcnuB9E4bld5eA7cW0R+Fplg8LY6ofUg3G0Fl2VijTEmBrG5POR9Exy6lLpIV1LCOceJ/p90xo0oS3LamOOg1ejugalSBcpxidFzuId/qAdUD/i6jVTjA4kEXS11MNGqDbjQD4SD2KGxdM3EbICuwuJPX2QuHxU6LZxF52H/AOihTSX8V1WLWEwL6zuFg7k6BN8uysv8VQcLdm/zHvyTmmwMjhAA6WXHy/1THqehbrxZlWUsoi3icRdx1PlsjKb73VFKoZUqvNcX1cr9VGrHABDYlsiFa1yrqlUnhSxu45IDEU+B3ENDqmmIbuEPXYHNWx6PtZgcYWEEaHXqnOYZgGtDjebDrbZcnh3RLTt7jYp1lrg5sOg8J4myJg/vcq2Ns6JlP0B8QUgflO4ZgyLaHhMLlM1ZxcZI8EObG2h4zpzt6rt8xxYJ4B5/suP+M6jWUHbSOAD+on7RKvxb+ukLHmr3HhAmwvHUxJ9gptfxC+v1Wio0zBXqJrJWiVjgouRZNp33WuJRYbLRKzJArJUVkrM7/BFM2iwSXB1U3p1bLmydkg2jCKYQEA2orBUSqfJgCFJlQBLjWW21UTzEZWdKUVcJxEnQg2Rrai0xKNgCpgnPEOiN+qPw9ANaGwIVtOnOhE8t+/VFYMNJIeJEenZJlyTGbJlomrvBsLN3PPsmGDwY4adQCZLrdoA+jvVMqmXNlvDFugOvdMqVMBoaRZcXL/XMprE33qdKqAMKVSIWccaKtzfdcFTSpO8SMcbILjDTJ/I3Uxiwd1TAuTGmDCk5BYjEjVVnMWndPIWjXiyXutaEV84Ea+W6rxDLdUWnRXi5nj1AFwBsicM87IXH41lMS9zQDa5A12k9kmwnxHh+IA1wN5IMQNp5xounDiyym9BllPDvEV202uc4gACXE7LzP4kzo4mpxCQxshjfq4jmY9IC38SfET8Q4tHhpAmBoXXs537bJOxelwcPx3fXPllthVb1YoOXQVYSqnFSpmyiVmbUQscVgWZsrS1KxZnY4ZyYUq0JVhXo9ijY68aZU6ykayXrfEUulZkNbWVzKyUmsp0a/VLYeZnDHq1lRLBWU2PSGuRi8Cx399dkdl7uKSecd+ve6V4Il54QL79AukwuGAAC4/68pJr9JaubUAbbVQbXMwAtvpLfEAvPmOybi5tJafYQsbiARG6oxFaBf/CpjgS1XVbzn86KFClJJIAHv6JdXzJo8TngCQJJ56fRbzDMRh2mpVJDZFwOKSTawV8eO76gXLpRmWIbxlnSRBk8tNefolOFzukKgo8XESS0CHCHaRJFikXxzUczGCHEOFNpkWIJc4+Wo9Vz+LxT6juKo4uMRJiYGmmuu69Dj/lxuPaN5K9dwFWHXbprvCNrVhBMgd9B3XjWFzOtTM06r2nbxEj0NlHMs5xFYBtaoXAbQ1o8+ECfNLf4d31v9Vf8SZka1Z8PLqYeeDloASOhIMJZsqwrBou7GSTUStVlWU1EhbCZkiFFym5QWZGmtFaYVpxWZgWwCTAurcNhi820T/A4Jrdr80LdDIX4LJXOu4wOW66DA5XTZo0TzNyp00S1ynctmkc/hn8JjZNaFWVzpxvG6WiOiPwmJ2RsPjTsOU5QlKqrg5LpXbdRquyauW1OHhkO3/psb9lU0E2H55J9lOXPa2Yhx57cgp8mvnR8Zujf+iUqrTHhcYPEP20Qv/1h4mKojq0z13TPCUXt1cAPNXteTuuGTml1L0aztHA4NtMRbvz6kpk2naduiVEiZJsNBz6oetmbuIBnaBunv8mNm8rdhf8Ag4qVI1SytXv0WsdjhpvvyFlzGa5w4ktot4ubj+kf9o37qHF/PbU/p0bK0aqyuOIa2/NVwjRiD/O4b2PD9Poi8PhHzPG8k6+I6+q6p/Lrvbd03w7hUBpVmgONgdRx3ggnQXbz1KW/HGOIwlFoeWu4gCBPjDACCDFiCGnZMaQcY4iT1N/que/+QXWoN/7z/tC6sMJsnJjrFyjqxdBJ0DW+TWhrR6ALIlVsCsBV3OhMKT2yFjgptFkWDNVjVB+pUmFZmOCiFNygsyxpUHKIctv0WZVKuwtDiPRQpU5Ka4dgAQtEXhaQGiMY5CsKsDlMwxtRT+YhGuU+JDTOSpOgynFMSFpYqZNiOwdYrpskywVrlxAGwF/VYsUc7qL4duqwOWU6Y8I89T6oh9ltYp6Nuhajp1Q9esQCsWIRSlVfEFwO0JCc4dT8QAkktk30j7keixYqSTKaqefqljXVDxPe48RkjaSmdCmAIWLEzSCaVIImjTELSxY69rbrhvjqsTWa3ZrLf+RJP0CxYmwS5/CBisasWKjlVvWMqLFiLKXKTFixZkyoFYsWZorQvZaWLMMoNRtNYsSUYvarAVixKKUqYK0sWF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4" name="Picture 6" descr="http://infosurhoy.com/saii/images/2009/02/24/COSTARICA-Food1-490_3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" y="1788996"/>
            <a:ext cx="3536089" cy="221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419500" y="155679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400" dirty="0"/>
              <a:t>Además la Piña por su contenido de hidratos de carbono, riqueza en potasio y bajo aporte de sodio, resulta muy recomendable para personas que sufren de hipertensión arterial o afecciones de vasos sanguíneos y corazón.</a:t>
            </a:r>
          </a:p>
        </p:txBody>
      </p:sp>
    </p:spTree>
    <p:extLst>
      <p:ext uri="{BB962C8B-B14F-4D97-AF65-F5344CB8AC3E}">
        <p14:creationId xmlns:p14="http://schemas.microsoft.com/office/powerpoint/2010/main" val="295784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>
                <a:latin typeface="Harlow Solid Italic" pitchFamily="82" charset="0"/>
              </a:rPr>
              <a:t>Piña </a:t>
            </a:r>
            <a:r>
              <a:rPr lang="es-CO" b="1" dirty="0">
                <a:latin typeface="Harlow Solid Italic" pitchFamily="82" charset="0"/>
              </a:rPr>
              <a:t>como fuente de vitamina C aumenta las defensas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16833"/>
            <a:ext cx="5050904" cy="23762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vitamina C favorece la absorción del </a:t>
            </a:r>
            <a:r>
              <a:rPr lang="es-CO" u="sng" dirty="0"/>
              <a:t>hierro</a:t>
            </a:r>
            <a:r>
              <a:rPr lang="es-CO" dirty="0"/>
              <a:t> de los alimentos y colabora en la formación de colágeno, huesos y dientes</a:t>
            </a:r>
            <a:r>
              <a:rPr lang="es-CO" dirty="0" smtClean="0"/>
              <a:t>.</a:t>
            </a:r>
          </a:p>
        </p:txBody>
      </p:sp>
      <p:pic>
        <p:nvPicPr>
          <p:cNvPr id="3074" name="Picture 2" descr="http://www.misterios-nuevaenergia.com/tips/nutrien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370790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23528" y="4797152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i="1" dirty="0">
                <a:solidFill>
                  <a:srgbClr val="FF0000"/>
                </a:solidFill>
              </a:rPr>
              <a:t>También fortalece el sistema inmunológico, aumentando las defensas del organismo, y ayuda a la creación de glóbulos rojos y blancos.</a:t>
            </a:r>
          </a:p>
        </p:txBody>
      </p:sp>
    </p:spTree>
    <p:extLst>
      <p:ext uri="{BB962C8B-B14F-4D97-AF65-F5344CB8AC3E}">
        <p14:creationId xmlns:p14="http://schemas.microsoft.com/office/powerpoint/2010/main" val="145398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>
                <a:latin typeface="Harlow Solid Italic" pitchFamily="82" charset="0"/>
              </a:rPr>
              <a:t>Favorece </a:t>
            </a:r>
            <a:r>
              <a:rPr lang="es-CO" b="1" dirty="0">
                <a:latin typeface="Harlow Solid Italic" pitchFamily="82" charset="0"/>
              </a:rPr>
              <a:t>la actividad muscular y al sistema nervioso</a:t>
            </a:r>
            <a:r>
              <a:rPr lang="es-CO" dirty="0">
                <a:latin typeface="Harlow Solid Italic" pitchFamily="82" charset="0"/>
              </a:rPr>
              <a:t/>
            </a:r>
            <a:br>
              <a:rPr lang="es-CO" dirty="0">
                <a:latin typeface="Harlow Solid Italic" pitchFamily="82" charset="0"/>
              </a:rPr>
            </a:b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15816" y="1844824"/>
            <a:ext cx="295232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Ananá contiene abundante potasio que es un mineral necesario para la transmisión y generación del impulso nervioso y para la actividad muscular normal</a:t>
            </a:r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4098" name="Picture 2" descr="https://encrypted-tbn3.gstatic.com/images?q=tbn:ANd9GcSKY_XZZqD1IHFEmTsuNBahzhZ1wlNi7wNwt-OjOGxJ6aA2Wcq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299541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1.gstatic.com/images?q=tbn:ANd9GcSi13oPqiOOfQYh7m5OV3V-PNt0oSGvhHPYsOmGI35Fg-gNxMEUc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26642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3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>
                <a:latin typeface="Harlow Solid Italic" pitchFamily="82" charset="0"/>
              </a:rPr>
              <a:t>Propiedades </a:t>
            </a:r>
            <a:r>
              <a:rPr lang="es-CO" b="1" dirty="0">
                <a:latin typeface="Harlow Solid Italic" pitchFamily="82" charset="0"/>
              </a:rPr>
              <a:t>antiinflamatorias de la Piña</a:t>
            </a:r>
            <a:r>
              <a:rPr lang="es-CO" dirty="0">
                <a:latin typeface="Harlow Solid Italic" pitchFamily="82" charset="0"/>
              </a:rPr>
              <a:t/>
            </a:r>
            <a:br>
              <a:rPr lang="es-CO" dirty="0">
                <a:latin typeface="Harlow Solid Italic" pitchFamily="82" charset="0"/>
              </a:rPr>
            </a:b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39" y="1772816"/>
            <a:ext cx="3001235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Una </a:t>
            </a:r>
            <a:r>
              <a:rPr lang="es-CO" dirty="0"/>
              <a:t>dieta rica en Piña resulta muy útil para reducir, y hasta eliminar el dolor en caso de problemas de espalda, esguinces o luxaciones.</a:t>
            </a:r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AutoShape 2" descr="data:image/jpeg;base64,/9j/4AAQSkZJRgABAQAAAQABAAD/2wCEAAkGBhQSEBUTEhQUFBQSGBcUFBQUFRQUFhQUFBQVFRcVFBQXHCYeFxojGRQUHy8gIycpLCwsFR4xNTAqNSYrLCkBCQoKDQwOFA8PFykcFBgsKSkpKSksLCkpNSktKSkpKSkpKSkpKSkqKSwpKSksKSwpKSwpLCkpLCwpKSkpKSkpKf/AABEIAPkAygMBIgACEQEDEQH/xAAcAAACAgMBAQAAAAAAAAAAAAAABQQGAgMHAQj/xABDEAABAwIDBQQHBQQJBQAAAAABAAIDBBEFITEGEkFRYRMicYEHMkJSkaGxFHLB0fAjM2KSNENTc4KisuHxFWODo8P/xAAZAQEAAwEBAAAAAAAAAAAAAAAAAQIDBAX/xAAhEQEAAgICAQUBAAAAAAAAAAAAAQIDESExEgRBUWGBE//aAAwDAQACEQMRAD8A7ihCEAhCEAhCEAhCEAo2IYlHBGZJntjYNXONh4DmegW6aYNaXONgBclcJ24xd9XUuJddjSQxt8mjoOfM8UFyxL030sbrRxTSge13Yx5Bxv8AEBR4PT5Sk9+CoaOY7N3y3gucvwsBouldTQAGyD6H2e2/oq0hsE7d8/1b7xyeTXet5XViXyU6jIzGoNxbUdV1j0aekmTfZTVj99r7Nimce81x0ZI7iDoCcwbXvfIOuoQhAIQhAIQhAIQhAIQhAIQhAIQhAIQhAIQhAIQhBUfSNjPY04aNZL/Jcrip97iM1bfTBVWngafV3CfMuI/BVigmBAGQt1+v/KDdJS3aAk9ZRWz5J3VVXLwv+tVXqutJJCCE8eaxmaGsFtVELru1I6cws3y8L3A+qD6G9Hu0X2ygjkcbyN/Zy/fZYXPi3dd5qyr502A2tnpJgyM3je4GRhAIcNMjq02PDlxX0TG/eAI0IB+KDJCEIBCEoxzauloxeomaw6hnrPPgwZ+eiBuhcsxT05xgkU0Dn/xSu3B/K25+YVcqvSbW1ByeYx7sPc/zZu+aDuyFQ9j9tXODY6m+eTXk3N/4jy6q+IBCEIBCEIBCEIBCEIBCEIOdemXBy+njnH9U7dd92S1ifBwH8y5RFOR0t9f19V9F7Q4X9opZYf7RjgOjrXaf5gF8619K6PO1i02cOLTyI4IM31x3df1p+SXzTX+iyvcXUWTXVBlJYZrRG656BZtZfI68144hg53QOdm6ffq4mtzLnac9eHgvpSji3Y2tOoaAfgvm/YNxGJUr/wDutv4E2PyK+lUHq0VtdHCwySvaxjcy5xsAqntl6SoaO8bP2sw1aPVYf4iOPRcax7aeprn3mebcGDJo8Ague2HpikkJiobsZoZiO+77g9gddfBcsrKh7nkvc5znG7nOJJJ5knVNW02425SUv3n3QT6Gm3irDSYhFBw7STgxv4ngFWoZnvPZx+Z5BP8ACcIAIAzJ1J1KC0bI0UtRP2suQHqsbk1o5Dn4rsVB6gB4ZKq7J4buMCtdLxCCQhCEAhCEAhCEAhCEAhCEAuO+lHBjFUiVgykFnj3uOfz+C7Ek202zgq2NaSGkG+9a+XGyD57xHD3RWu3JwuHDMEHMZpU8OPD/AHXaanY4iJ8UgtukmN+oIOfdPLocx81z/EcAc0aWsgqbnEfrgtNPE6R1zomc1IL2152z+iyo6SSWVsMQAJ1J0Y0audb6dVC2jPCZeyeNwB0wt2YHe3SfbfyA5cVesS2hrnU7o5KgMkNnXYxrDuOy3S4ZtBPEZqHg2Cw0e73TJK7vC9u9bLfefZF8gByPK634rN2YEjh2k9Q4FrSMgGWG8W8GNsABxPmpVUyqiLAWSNs8a3155pSZmtKv20OzcktK6Zzt6Zo3g3i5gvdvW2o+HFUTAtlamvfu08ZcPaecmN6uccvLVAvxLFS7ujRQaaJz3brfM8l3DDvRhQYdD21cRO8cHeoXe7HHq8+PjkqxWUzZ53zNibE02DI2gNDGNFmts0WvxPUlBXsOpBG0ADxPEnmrbs5R3cCQoUdGA7RXPAKMWGSC24QyzEzhGah0cdgp0QQbUIQgEIQgEIQgEIQgEIQgEIQgXY7HeEkC5bn5aFc8xDDYzcvF76Aku+DAum1lQxjCZHBrTkbm3/K5jimLBrnCLPM94jXlrmqy1xxuSOsw9zxutjLBzcBGLeGvyWnZynNPJI9u667d1xI7rSDcW9434ZBaa2ue69ySteBzGQmCVwYwHfDid3fufUJ0tx5qkTy6MlNU4g1ZiJee5fI2dI7O50sBxPyHyWcVe0Tk7vbPyvd1g3kHEDL7o+SitjZLMYIJG2hH7RzDbInJrPxPDxTBlVTUg7w33+zCyxPi73fE/Na7ccRM8HVFvlr5qh9mgX9xjGjg0fic+qa4LtpBHhP2xzRHG10jGtaAO0LZHMYGDiXWHzOgXOMcr5K5u5N3Ir3EUbnNaDw3iPXPjl0S9uzd4xH2shjabtje4uY05+qLjd1OY5qvlDScVo7ba3aeStn7aoP3GD1Y2+60fC51KsuHBpaLKoybPyRk8WcCDcjmCFNw+ofFbi3pw8lZkd1UVnqzYA/IKqPqg+xCtmzcBsEFxpB3VMjGSjQtsFLaMkHqEIQCEIQCEIQCEIQCFhJKGi7iABqSbBKqvamFml3noCB8SgcJNie0AZdrLE8+A8Oaq+MbZPku1o3W8hx8TxSL7W4nVA2xKqMhu5xcep+nJIayK6k9oSo8xIWdnXhKJYFp+zJg83W+GnusLbevimsQr0lI1ugAvyFllDDu6BScZbu2WdPHdoKrG21vCeoYRlTYJFp7Gy3wxrarysySCStkOG3OilUtPdPMPowtoedbslhwWx0V0wKisFHjpM07o47BSqlsGakLVCFtQCEIQCEIQCEIQCjVlaIxzPAfrQLbNLui6SVMmZLjmUCrEq17zd3kOA8AlMpumlZKErkHJBBlhWns7JiY95twoskaDTda5W3RYrIKsw1pbSG+DNMaGnWgx3KbUMWSz8XbGXhU9qaQjPzWGGO7oVmxvD9+M87Kp4cCMuSjxX/saPjUyko94ZaqNwTXBj3leIcuTJt4yTd1TjCZrlJccj3ZehF1MwN9iFo5JW6NuaYRDJQ6bMBTmjJBIjGSzXjNAvUAhCEAhCEAhChYhWbosNfogjYpV52HD6qu11ZwBRiFaUqMhJQZF5KymhIYXDgFupqa6ZtpwGkHiEFZ2cxASsf0P11/zB3xUiYKnYZXdhXTReyTcfEq0fagUGssWQjWYcFsYQg1MgzTaljssIowVJcbKNLRaWySnu0qhvp92dw6roEMoItzVSxin3Zymk+TUWphh2RCXAphQHNSrM7Msdot+MPbq3XwS3C5rEKyxC7LdErOF2dcIhbMKN2qelODkgAFNwgkN0XqEIBCEIBCEINU8u6OvBIMSqLA56pnWzZnpl+aquLVedkC6qmuV7TR3K1Rx7xTuho7ZoN9HTWC8xSoDInE8At7pbJdVYS+tJha4sjH72QZkA+y3m4/L4AhxeWu3qtz+dz5AhWSkxHLVRdotkjRyG4zuW35i+XyzUGlfZBaIay6nMlSCjlTVkmSBzRVGamV0vdFkigmsp7Zt4IJlJPooW0DbuDulluhyK8x2PutKBMxMsPbmljSm1AUFkY3urdTNzWqhdvCymNjsUE2CFTYxmo8Gikw6oNyEIQCEIQC1zPsPotijVJztyQLq51mqlVUm88q2Y5PuxlVJ+TbjUlBMoY05YLBIqOayb4fM2R7WXtfXh8DzQSIqR0hs3U8eAHMqxUVG2JgY3QfEk6k9Ss4IAwWaLfritiDn/pUw/ejD+VvkbfiFyzcsu67ZUXaUxHiPiPzAXEqiKxI5INtK9NoZMkjiKZ08iCYJFMp5kuut8D0DynN7LdjX7oKJQSZqbjLf2aCtsTGnksloUmmfmgt2CO0T90ar2D8FZ4hkgyhbYKTCtLVvhQbEIQgEIQgFEnPeKlqHXwkjeaLkDTmOnVBTNocR7xCQipvkvcfqD2jsrZ8eCWMmKB7Sz2TKB11VY6uxTWkxDRBesJxjRkh6NcfofzTtUemmDgnVBihZk+5ZwPFv5hA3roN+NzeYPx4fNcQ2no+zmPJ2f5rukcgcAQbg6ELmPpEwyziQNO8PAoOfB1lMp5kue5bYJM0DuN11ujOa00ui2jIoGtFJmmlW7ej8kkonZpo+Tu2QIb5qTTDNR5hZxW6jd3kFwwcZKywHJVjCnZBWSm0QSQFvh0WkLfFogzQhCAQhCAQhCCBimBxTi0jRfg4ZOHnx8CqDjuyroD7zDo4aeB5FdNWMkYcCHAEHUHMFBw2eIgrW2oLV0bHtht67oP5Cf8ASfwPxXPMSoHxPLXsLSOBBBQNcOxi1s1aqHEg4C65f9o3SmFDtBunVB1Olq3Rm7cwdW8D1HIqLtWGTwbzdW5OadRfS4+OareHbWMNgXJx2sU7cnWPDNByGubuvI6rCmkzTvbjZ+SAmT1oz7Q4E+9y8VU6Gou4BBdqAXC3PbmvMOj7gKzlKjbStNsqaWxTSOcEKvGXNSIKohV21ijfiQs5Y0T81hXS3svKHVIlE41vwuVWiikyVPwwq1YcVZjaNGTSpTNAowClBSq9QhCAQhCAQhCAQhCAUetw+OZu7KxrxycL/A8PJSEIKRi3orgkuYnuiPI99vzz+apWM+jCqhBcwCVo/s/W/kOa7YhB8yvY9hs4FpHA5H4FNcIr33tdy7xiODwzt3Zo2PB94Z+R1C59imwrIJLNvuOzbmdOR6hAufWl8ZY/NrhYg536W4rmuMYQ6llDm3MZOXTouqf9HDR+vnxK0TUscgMUjQWnL/ccighYI8SQNcM8lprHWUHDIXUNS+meSY3Dfhf7zT+I0PgttfPmsrcPQwx5RtHc7NZCa2qj9rmpLwC1ZzZ11xbeST5LZRVFil00izppM1MSztTS74VNxVpwqrDiqNQVPdsFYcEm7wWlZceWml1ClNOShQuuFKhOS0cjYhCEAhCEAhCEAhCEAhCEAhCEAku0ee4OVz9AnSTbSGzAeV/wQV+ZlxZJqyjsQ7lqnPajXK2vkkOM12+/dYQAQEEXG8JNTB+zN5YTvxXNujmcsxz4gKqyzOa7cla5jx7LgQfLmOoU6rmqaZ+86N74TmJIu9b77dQt8W1UUo3Zgx7T7w4dL6HwVbV26MOWae24J3OUmN+S31WBB4LqYm+ohdnca2jfz6G9+aU0NVvtuNFy3rMPa9Llpk67bJxmsoCvXkEL2nZmlZTlrGzuhqLKxYRUZqrMFrJ9g2oWtXBlh0Sgku0JhAdUoww91NYNVtDzJ7SEIQpQEIQgEIQgEIQgEIQgEIQgFDxPDxLGWnXPdPI/kpijYlWiGGSVwJbEx0hA1IY0uIHWwQc/EbmsIcCCwubb+Fptp8vJIsfoXmNs9O65GeWdxxyKsWH7Y0tcwSRyN3nA78RIEjLtuQWnMgEajIqu4ViTm1UlOfUcHOYOrbXa3/Cb26FBEwXaveBDxuSN9dozaR7zb8DyWWJbNx1V5ILRzalhs1kvX+F3XQ8ea11+zjZn9rCezlaTcey8cjyS9+MSRvEcgLXN4HlzY7QhRP20p8xPLzBah0LnNu9jx3Sw+yR0OhC0R0TYxut0Tquro5qd0shY18TSWPOT7gXDHe806W65JKMagc0OdJG0nUFzfzXPes/j1vTZqancRFmO5ZSaSLol0mP0wP75p8A4/QLZDt1SM/tH+DLf6iFEVla+anyZskO94KzYM7MLms230YJ7OFx5bzmt+l1oPpKnH7tkbfHed+IC2irgyZaz7vorDJBYKFjO3lPTTQwb7XzTSxx9m0gljXvDS99vVtfQ5n5r52rdu62UbrqiRrTq2MiMf5LE/FKIZyHXBN73vfO/Mdeq0ccvsxCr+wWPGsw+Cdxu8t3ZP7xhLHHzIv8A4lYEQEIQgEIQgEIQgEIQgEIQgFSfTDjv2bCZrGzqi1Oz/wAl9/8A9YersubenH+iQf33/wAnoPnmkxB0MjZI3br2G4I+nUEZEciunVNUyvpG1EDuzmZbe3T3o5G8v1mCqc5WjYT1pvBv1ciYVaj28q4JXCV/a594PsDccWuAyPxVrpduKarHZz9mA7VswsPAO0B63SHaD+kyeP4BLkQSYu2NtRK2FxdEHuEbjmSy5tnxy48VGDlZF6oSrd+qLqyoKkVveQCrIvQgroIWxjlYFm1EOw+gKvDsPljvnHMT5SMaR82uXTlzP0H/ALio++z/AEuXTEAhCE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5124" name="Picture 4" descr="http://www.eliminesudolordeespalda.com/reemplazar-esto/ebook-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075" y="1700808"/>
            <a:ext cx="2987824" cy="43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1.gstatic.com/images?q=tbn:ANd9GcRJ9fZXY8SL64SFFE89drdPiS7_C2RpyslHXScVzstaODZHqOnb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00808"/>
            <a:ext cx="2904257" cy="43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>
                <a:latin typeface="Harlow Solid Italic" pitchFamily="82" charset="0"/>
              </a:rPr>
              <a:t/>
            </a:r>
            <a:br>
              <a:rPr lang="es-CO" b="1" dirty="0" smtClean="0">
                <a:latin typeface="Harlow Solid Italic" pitchFamily="82" charset="0"/>
              </a:rPr>
            </a:br>
            <a:r>
              <a:rPr lang="es-CO" b="1" dirty="0" smtClean="0">
                <a:latin typeface="Harlow Solid Italic" pitchFamily="82" charset="0"/>
              </a:rPr>
              <a:t>La </a:t>
            </a:r>
            <a:r>
              <a:rPr lang="es-CO" b="1" dirty="0">
                <a:latin typeface="Harlow Solid Italic" pitchFamily="82" charset="0"/>
              </a:rPr>
              <a:t>Piña como laxante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132856"/>
            <a:ext cx="497889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sz="4000" dirty="0" smtClean="0"/>
              <a:t>La </a:t>
            </a:r>
            <a:r>
              <a:rPr lang="es-CO" sz="4000" dirty="0"/>
              <a:t>Piña es un gran laxante gracias a la acción de su fibra que previene el estreñimiento y mejora todo el transito intestinal.</a:t>
            </a:r>
          </a:p>
          <a:p>
            <a:endParaRPr lang="es-CO" dirty="0"/>
          </a:p>
        </p:txBody>
      </p:sp>
      <p:pic>
        <p:nvPicPr>
          <p:cNvPr id="1026" name="Picture 2" descr="https://encrypted-tbn2.gstatic.com/images?q=tbn:ANd9GcT9Gr22lsqpA1C2lR8IU-eJwVzK7S3_tCqyhharDMxpoDEKjZo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96952"/>
            <a:ext cx="192405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48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Harlow Solid Italic" pitchFamily="82" charset="0"/>
              </a:rPr>
              <a:t/>
            </a:r>
            <a:br>
              <a:rPr lang="es-CO" b="1" dirty="0" smtClean="0">
                <a:latin typeface="Harlow Solid Italic" pitchFamily="82" charset="0"/>
              </a:rPr>
            </a:br>
            <a:r>
              <a:rPr lang="es-CO" b="1" dirty="0" smtClean="0">
                <a:latin typeface="Harlow Solid Italic" pitchFamily="82" charset="0"/>
              </a:rPr>
              <a:t>Previene </a:t>
            </a:r>
            <a:r>
              <a:rPr lang="es-CO" b="1" dirty="0">
                <a:latin typeface="Harlow Solid Italic" pitchFamily="82" charset="0"/>
              </a:rPr>
              <a:t>problemas cardiovasculares</a:t>
            </a:r>
            <a:r>
              <a:rPr lang="es-CO" dirty="0">
                <a:latin typeface="Harlow Solid Italic" pitchFamily="82" charset="0"/>
              </a:rPr>
              <a:t/>
            </a:r>
            <a:br>
              <a:rPr lang="es-CO" dirty="0">
                <a:latin typeface="Harlow Solid Italic" pitchFamily="82" charset="0"/>
              </a:rPr>
            </a:br>
            <a:endParaRPr lang="es-CO" dirty="0">
              <a:latin typeface="Harlow Solid Italic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es-CO" dirty="0" smtClean="0"/>
              <a:t>La </a:t>
            </a:r>
            <a:r>
              <a:rPr lang="es-CO" dirty="0"/>
              <a:t>bromelina contenida en la Piña disuelve los coágulos que puedan formarse en la sangre, esto ayuda a prevenir problemas circulatorios como trombosis, ataques cardíacos y apoplejías.</a:t>
            </a:r>
          </a:p>
          <a:p>
            <a:endParaRPr lang="es-CO" b="1" dirty="0" smtClean="0"/>
          </a:p>
          <a:p>
            <a:r>
              <a:rPr lang="es-CO" sz="3600" b="1" u="sng" dirty="0" smtClean="0"/>
              <a:t>La </a:t>
            </a:r>
            <a:r>
              <a:rPr lang="es-CO" sz="3600" b="1" u="sng" dirty="0"/>
              <a:t>Piña ayuda a regular el </a:t>
            </a:r>
            <a:r>
              <a:rPr lang="es-CO" sz="3600" b="1" u="sng" dirty="0" smtClean="0"/>
              <a:t>metabolismo.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Su  aporte de yodo resulta indispensable para el buen funcionamiento de la glándula tiroidea, que regula el metabolismo del organismo.</a:t>
            </a:r>
          </a:p>
          <a:p>
            <a:endParaRPr lang="es-CO" b="1" dirty="0" smtClean="0"/>
          </a:p>
          <a:p>
            <a:r>
              <a:rPr lang="es-CO" sz="3600" b="1" u="sng" dirty="0" smtClean="0"/>
              <a:t>Problemas </a:t>
            </a:r>
            <a:r>
              <a:rPr lang="es-CO" sz="3600" b="1" u="sng" dirty="0"/>
              <a:t>degenerativos y cardiovascular</a:t>
            </a:r>
            <a:r>
              <a:rPr lang="es-CO" sz="4100" b="1" u="sng" dirty="0"/>
              <a:t>es.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efecto </a:t>
            </a:r>
            <a:r>
              <a:rPr lang="es-CO" u="sng" dirty="0" smtClean="0"/>
              <a:t>antioxidante</a:t>
            </a:r>
            <a:r>
              <a:rPr lang="es-CO" dirty="0"/>
              <a:t> </a:t>
            </a:r>
            <a:r>
              <a:rPr lang="es-CO" dirty="0" smtClean="0"/>
              <a:t>que </a:t>
            </a:r>
            <a:r>
              <a:rPr lang="es-CO" dirty="0"/>
              <a:t>tiene la vitamina C contribuye a reducir el riesgo de múltiples enfermedades, entre ellas las cardiovasculares, las degenerativas e incluso el cáncer.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28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>
                <a:latin typeface="Harlow Solid Italic" pitchFamily="82" charset="0"/>
              </a:rPr>
              <a:t>Otros beneficios de la Piña o Ananá para la salud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1). La </a:t>
            </a:r>
            <a:r>
              <a:rPr lang="es-CO" dirty="0"/>
              <a:t>Piña ayuda al control de la glucemia en la persona que tiene diabetes.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2). Reduce </a:t>
            </a:r>
            <a:r>
              <a:rPr lang="es-CO" dirty="0"/>
              <a:t>el Colesterol malo.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3). Reduce </a:t>
            </a:r>
            <a:r>
              <a:rPr lang="es-CO" dirty="0"/>
              <a:t>el Estrés.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4). Combate </a:t>
            </a:r>
            <a:r>
              <a:rPr lang="es-CO" dirty="0"/>
              <a:t>la Anemia. Falta de hierro.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5). El </a:t>
            </a:r>
            <a:r>
              <a:rPr lang="es-CO" dirty="0"/>
              <a:t>Ananá es desintoxicante y depurador.</a:t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4823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4848" y="1484784"/>
            <a:ext cx="8229600" cy="537321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endParaRPr lang="es-CO" sz="2800" dirty="0"/>
          </a:p>
          <a:p>
            <a:pPr marL="0" indent="0">
              <a:buNone/>
            </a:pPr>
            <a:r>
              <a:rPr lang="es-CO" sz="2800" dirty="0" smtClean="0"/>
              <a:t>1). Las </a:t>
            </a:r>
            <a:r>
              <a:rPr lang="es-CO" sz="2800" dirty="0"/>
              <a:t>personas que padecen </a:t>
            </a:r>
            <a:r>
              <a:rPr lang="es-CO" sz="2800" b="1" dirty="0"/>
              <a:t>insuficiencia renal</a:t>
            </a:r>
            <a:r>
              <a:rPr lang="es-CO" sz="2800" dirty="0"/>
              <a:t> y requieren </a:t>
            </a:r>
            <a:r>
              <a:rPr lang="es-CO" sz="2800" b="1" dirty="0"/>
              <a:t>dietas bajas en potasio</a:t>
            </a:r>
            <a:r>
              <a:rPr lang="es-CO" sz="2800" dirty="0"/>
              <a:t>, deberán controlar el consuma de Piña.</a:t>
            </a:r>
            <a:br>
              <a:rPr lang="es-CO" sz="2800" dirty="0"/>
            </a:br>
            <a:endParaRPr lang="es-CO" sz="2800" dirty="0" smtClean="0"/>
          </a:p>
          <a:p>
            <a:pPr marL="0" indent="0">
              <a:buNone/>
            </a:pPr>
            <a:r>
              <a:rPr lang="es-CO" sz="2800" dirty="0" smtClean="0"/>
              <a:t>2). Así </a:t>
            </a:r>
            <a:r>
              <a:rPr lang="es-CO" sz="2800" dirty="0"/>
              <a:t>mismo, si se sufre o se sufrió de </a:t>
            </a:r>
            <a:r>
              <a:rPr lang="es-CO" sz="2800" b="1" dirty="0"/>
              <a:t>cálculos renales</a:t>
            </a:r>
            <a:r>
              <a:rPr lang="es-CO" sz="2800" dirty="0"/>
              <a:t> es recomendable evitar la ingesta de Piña porque el ácido oxálico que contiene la piña puede formar sales con ciertos </a:t>
            </a:r>
            <a:r>
              <a:rPr lang="es-CO" sz="2800" u="sng" dirty="0" smtClean="0"/>
              <a:t>minerales</a:t>
            </a:r>
            <a:r>
              <a:rPr lang="es-CO" sz="2800" u="sng" dirty="0"/>
              <a:t> </a:t>
            </a:r>
            <a:r>
              <a:rPr lang="es-CO" sz="2800" dirty="0" smtClean="0"/>
              <a:t>como </a:t>
            </a:r>
            <a:r>
              <a:rPr lang="es-CO" sz="2800" dirty="0"/>
              <a:t>el calcio y formar oxalato cálcico</a:t>
            </a:r>
            <a:r>
              <a:rPr lang="es-CO" sz="2800" dirty="0" smtClean="0"/>
              <a:t>.</a:t>
            </a:r>
          </a:p>
          <a:p>
            <a:pPr marL="0" indent="0" algn="ctr">
              <a:buNone/>
            </a:pPr>
            <a:r>
              <a:rPr lang="es-CO" sz="2800" b="1" dirty="0" smtClean="0">
                <a:solidFill>
                  <a:srgbClr val="FF0000"/>
                </a:solidFill>
                <a:latin typeface="Agency FB" pitchFamily="34" charset="0"/>
              </a:rPr>
              <a:t>Que Dios te bendiga al aplicar estos tratamientos. Amen.</a:t>
            </a:r>
            <a:endParaRPr lang="es-CO" sz="28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67544" y="40466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latin typeface="Harlow Solid Italic" pitchFamily="82" charset="0"/>
              </a:rPr>
              <a:t>Contraindicaciones </a:t>
            </a:r>
            <a:r>
              <a:rPr lang="es-CO" sz="3600" b="1" dirty="0" smtClean="0">
                <a:latin typeface="Harlow Solid Italic" pitchFamily="82" charset="0"/>
              </a:rPr>
              <a:t>de la piña</a:t>
            </a:r>
            <a:endParaRPr lang="es-CO" sz="3600" dirty="0">
              <a:latin typeface="Harlow Solid Itali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0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357</Words>
  <Application>Microsoft Office PowerPoint</Application>
  <PresentationFormat>Presentación en pantalla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ALIMENTOS QUE CURAN</vt:lpstr>
      <vt:lpstr>  Beneficios y propiedades medicinales de la Piña o Ananá  </vt:lpstr>
      <vt:lpstr>Presentación de PowerPoint</vt:lpstr>
      <vt:lpstr> La Piña en dietas para adelgazar </vt:lpstr>
      <vt:lpstr>La Piña como diurético. Problemas de retención de líquidos</vt:lpstr>
      <vt:lpstr>Propiedades anticoagulantes</vt:lpstr>
      <vt:lpstr>Combate la Hipertensión</vt:lpstr>
      <vt:lpstr> Piña como fuente de vitamina C aumenta las defensas </vt:lpstr>
      <vt:lpstr> Favorece la actividad muscular y al sistema nervioso </vt:lpstr>
      <vt:lpstr> Propiedades antiinflamatorias de la Piña </vt:lpstr>
      <vt:lpstr> La Piña como laxante </vt:lpstr>
      <vt:lpstr> Previene problemas cardiovasculares </vt:lpstr>
      <vt:lpstr>Otros beneficios de la Piña o Ananá para la salud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2</cp:revision>
  <dcterms:created xsi:type="dcterms:W3CDTF">2013-11-05T22:35:34Z</dcterms:created>
  <dcterms:modified xsi:type="dcterms:W3CDTF">2013-11-28T03:27:38Z</dcterms:modified>
</cp:coreProperties>
</file>