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457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198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776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5601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006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309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043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910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301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237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158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F1131-3EB3-4947-8F70-CF65E99E4FC8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DE9B4-7EFD-4DB9-BD66-FC44B8E5E93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425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>
                <a:solidFill>
                  <a:srgbClr val="FF0000"/>
                </a:solidFill>
              </a:rPr>
              <a:t>El Ajo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2" descr="data:image/jpeg;base64,/9j/4AAQSkZJRgABAQAAAQABAAD/2wCEAAkGBwgHBgkIBwgKCgkLDRYPDQwMDRsUFRAWIB0iIiAdHx8kKDQsJCYxJx8fLT0tMTU3Ojo6Iys/RD84QzQ5OjcBCgoKDQwNGg8PGjclHyU3Nzc3Nzc3Nzc3Nzc3Nzc3Nzc3Nzc3Nzc3Nzc3Nzc3Nzc3Nzc3Nzc3Nzc3Nzc3Nzc3N//AABEIAFoAhwMBIgACEQEDEQH/xAAbAAABBQEBAAAAAAAAAAAAAAAAAgMEBQYBB//EADIQAAIBAwMDAgQGAQUBAAAAAAECAwAEEQUSITFBUQYTFCJhcSMygZGhscEkM0Lh8RX/xAAaAQACAwEBAAAAAAAAAAAAAAAAAwECBAUG/8QAJhEAAgICAgEDBAMAAAAAAAAAAAECAxEhBBIxBRMiQVFxgRQysf/aAAwDAQACEQMRAD8A9xooooAKKKKACiiigApsSplxuA2EBs8Yqh9R+qLPR2ktJJfYu2gMkLzRN7RPOAW88ViNW1vU9X0uZ7hIUPsbS0KkCQE5wyknpj+aTO5ReEVlJR8nqUN1HNJPGp+eB9rgnyAR/BpmLUIJ7iGK3dZRKjSB0ORtBx1+/wDVeNQ6hqFnp8j3GoTLc3kYVmBydoxjcfP1+v3q49Ka1JpFvNe3YLSyRlIICeWGc7j4zSv5GyvuxyketUVB0eWe40+G5uhskmG/2x0QHoKnVqTysjAoooqQCiiigAooooAKKKKACiiqfVdX+GcwxqU+TebhwNgGeQOQS3fAqs5qCyy0YuTwiXqGpW2nxGW4fCAEkjnGOtRDrO+2EsMaOJM+2VlUg+MnscdqzDf6dnupbNmtHkLxusy7SXPJIyFDZOdxH0zUDWrKJWigaKxt5513BLlfcaTkZRiUA2+fmI56dDWR8hvaNK46WmSri2j9VSPa6jLKEidsLO0fuAnsm0Y46dT08g1WTei7rS9Pnh0u8lnaVQxt7ohQQM5AwOv7D/Em91ZLeJNNn0aaR8CP2LaNXhU4+ViGIQDnja4z3HHCtLjmjt0t7+CODUIJuXkk9l3Xj8RSGIJHQgnB/UCkyeP2E+LCeW1gwmrfGm6lJi+eyCyTwgqxj++O2P4pa6hmeO8uX+YfTOB9q1usNLJp+pX3p9ILO7jRhLcRxCQuUPZMZyTkAc9e1Zm3srS8m0ywuNQgtL+e3UPcTRFYXlH5lRgu3fyODjHFWhFSXxZis4vRnpHpT1JrGuy7hYpFYLw1w6Elj4UDH79q1N5qVnYSQR3lxHC1w/txBzje2M4H1rGaF6dvdMiaO31+4ngVSNsBCgsOoGcj6Z4x/NaQWkUkUaXCBwhDAN82D5ye9Jn6h7fxW2aIVaXZlk15Agy8qqPLcYp6N0kRXjZWVhkMpyDVaVUqySAHjv3pizgj0+MpZKIlOSF/45PU4qK/U9/NaJdSxovKKYtZjLGCwCt3FP11oTU4qUfAlrDwFFFFWICuV2mLuT2raVwQCqkjNVlLrFslLJR3N/PczXNlJ8se4qDGSCV+/b9KhyaTG9nPB7s34ylS7NuZftkY71NCAgZG1s9akIvHPWvK232WybbOhH4LCM9a+n4Xs1t7ppJWQ5DvxyMdB0HjA4qTd6feiDbb6hdYHRXClf327sfr+9XSxjBIrjpnbS1dbX8k9kuzOn4PNvT1tqMFzqWq3dzGtzDI0M8M0n4TgHOGfacZzkHb3pGuXiW0UWmyIwV291o5pA+xQR0K5ypB2jx181vLzSIZTLJCiq8qFJMDiQfXz9D2rFPewn1BBpd6PblhUxqxJPPBU5PbPnzXTrv96OPqNrac+y+hKmmWxkQ2uniS2UqXCSbc7wAGTPG3sydOAeDWc1nQbW+1jRoYF2TNKJXuGkYvJ+bO4HgbcAZ6txnOKevbm706aCKFtkbP7k9qG+WAhuAMZO05GB9ceMPXVwt56k0fUIrmI2y3AVpVH+0HXO0jnghVGemSac5yhF4+xEqk8P8AZ6lYLHFapFGgUKoHjNPsBg9qRGihflDYPeunwK4zzjZle2JJ4HY/3TLKW7/SmblmEmM4pVvKzgqWxjvSW94Y1QaWRN/LdxW7GwMXxS49sS9OoyP1FW2l3fxlnHI3+4BtkGMYYdagZ45IPil6VKUv3gJ+V03qPqOD/Yrrem8hqzo3pibYpxyXFFFFegMgVE1OBbjT54mGQyHg9+9S6KrKPaLRKeHkzyfOgPfHUc1IjO0c1H91xfT25tnSOM5SQjhvtUhXDLwwI8ivJTh1mze3lCWmCcZrol3LTVxHzvAOKaiJEgxms02/BZRTWSemQo45rM+rrDEfxK2K3ig7pkYdVHbjn+DWnRi3XihwQDzT6pdcNfQXGTjI8qvVisNUu7g8p7RhjKguyn8wU9zjoDWfvryfTYrWCIrG924utyE5TgnafI+ZT+labWbb4G5v9PiDmW6uTKGdcAllIwD0I78dMdKzfqKxe7sQ6qPejXGBnhB4+3H812al7kE/JrdkVJN6PXPTd699oFjeXTIbh4V9zZ039D/NWq+c8+BXjnpHXdQs9Pt7GDULa3EcqySG4yQyseVJwcZBGD0yOvNetR3CkBQQe2RXLvq9uWxFleHocuIxKeuT5FMxoEGRmnHfHI7jzTTMeNoJB8Vln5JjnGBQc5yV4p20cf8A0YSAckMOxwMf9VF9w46dOQQKV6emTUbt7qNW9uENHk5ALZ54+mP5rX6fCTtj1+5S3UXk0QortFerOeFFFFAEa6txMoIOHXof8Gqr3SshSRdrrwQavW6VA1CxN1seN/blQEA4yCPBrl87iqz5Q/t/o6qzGn4GEZWzkdq6AvgVRfHT2l6ttfRmJz0bna32bvVosmVFcCfZaktmpx+zJaOFOD+9Imdkbhc/UUxHcZbaQR96be/g/GjLK80QyU3cjI4zRF9o+SvR5MTr0g1L1A00EhaGKIxkbjtzkg4H8Z+lV9xaF1IOecg4ODWjkjeeQyyBNzddq4pDWfHSvS8avpWk/Im2ztL8GA1HQuENttQIAAuPmwM8Bv171N0T1NJ6diNtKimzDZW3Jw8Z6kDtyf7rUS6fu4xUC40KOcFZYgwPmot40LFhodDktLEto0uj+o7DVrUSxSe1ISUEcnBz4qfLdxqF2yAY469CO39Vi4vSURKmKWSID/jvJH6CtDomi22nsNgZ2JBdpGLbjjGeelc9+mScvOi0r60sotLb3dRkMVk6pz+JJjOwc84+uMf+VpLO1itIRFCu1QcngDJ8mnIsFQwAyRTldTjcSFC1tmOy1z/AUUUVrFhRRRQAk1yumuUiS2SNywxzIUlRXU9QwyKqrnRFUZs3aHAwFX8v7dKua7VHXGSxJZJUmvBir3Sb4yKz3E+AMfhvtz98Us27M4Zx8wUDOK1rgc8VFnVePlH7ULj1Raaiifdm/LKP4XgHFd+G81ZkDnikEDxTcFCuNqPArnwg8CrEgUk0YAhiADtT8MXzjjvS6dh60BkuIPyCnKbg/IKcppCCiiigk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1" name="AutoShape 2" descr="data:image/jpeg;base64,/9j/4AAQSkZJRgABAQAAAQABAAD/2wCEAAkGBhQSERUUExQUFRUVFRgXGRgYGBgYGxoaHRwVGBgXFxwXHCYfGBojGRgXIC8gJCcpLCwsFR8xNTAqNSYrLCkBCQoKDgwOGg8PGiwkHyQsLCwsLCwsKSwsLCwsLCwpLCwsLCwsLCwsLCwsLCwsLCwsLCwsLCwpLCwsLCwsLCwsLP/AABEIANoA6AMBIgACEQEDEQH/xAAcAAACAwEBAQEAAAAAAAAAAAAFBgADBAcBAgj/xABCEAABAgMGAwUGBQIEBQUAAAABAAIDBBEFEiExQVEGYXEigZGhsRMyQsHR8AcUUmLhI3IVgqLxMzRTssIWJHOS0v/EABoBAAMBAQEBAAAAAAAAAAAAAAACAwEEBQb/xAAlEQACAgIDAAICAgMAAAAAAAAAAQIRAyESMUEEURMyYXEUIjP/2gAMAwEAAhEDEQA/AO4qKKIAiiiiAIviLGa0VcQBzXr3gZmi+Sbwyw5rGaYxb0H/AKgVv+Kwv1hUusODUucxtelAsNp2NCLaNJB/aoN5UvCyWNv02zPEMFmbumCwf+q61us80txLJfDNPbNcfhD14Ycw0YtrzFKLjnny3XR1wwYq+xpHED87g8V43iU1xYP/ALJRhse/3ojR/mHyXzOSkRoHsnQnmvxPAw3xKyOfJ9jPBjHJ3Ef7PP8AheOt15yA9UlCLOCl6G2n6oZDx3gGvgiUvaUVvvQmu/sdQ+Dl1QyOXpn4IeDAJ6I7U+is9o7d3iUIluIoRddJcx36X9k/yiQnhuqUn6Tlja8LQ0nUrx7X6Pd4lfH53ooZ0UyRSE4v6PoTMUfEe9fQtiIMwD98lSyfaRjgoYjXZFL/AEzeH2jdCt9nxAt8wiEGYa/3XA9EsRmBY3G6atJB5JlNrsP8dS6HdRK8rxUWYRhUfqHzTFLTbYjQ5jg4HUKqkmc08UodlyiiiYmRRRRAEUUUQBFFFEARePNATyXqwW5Fe2C5zMxtnTWixukalbozNivcKuz0B0X22YiIfYFuNmmlpNIzBiP1DdfVpWkYWbaKDajG2y9Ny40bjU5uKxTdqw4YzCV7T4kiBpLcW5EoHKxIk0+6zqToBuVL81/qWWGv2C9r2yx5BFCRkCpL24+HCc8tpcoXMccwdWk5HkvIMpCgYge0eM3OyHihEW1TNRhLsAcHHtHkM1zONuzoVVXhdaseFMM9vLYOHvtGBHMt35pbj3jiSaAY9yb4vD7JcCJCq0twI0cDmClq04Ps4jm5fQio8luOmXivDyQtUwReYXB2hB1TbYnHcOMBDmmta/K/Tsnr+k+S51exI28wvTinqhXBPs6/O2PDiMowtG1aOHdr34oDFsf2Rxa/qHOI8ik+yuIosA3Q6rdnYg/TuT9Z1uCPDDmnDJwObTsdwdChSkuwSlH0FiYpk945Eu+an+MOBped41R/8sHipoeWRUgtY2tGtHVuPiFZIdNMB/4s7Y+C+f8AGDo5NctADwQ66R0+a+Jjh1jh7rT5J/xt9AsuOLpi1Ct93xK+Ha7TjmrJ3hpv6SOhQWbsJzMWkpeLR1RWOXQaM405HuXkpOugvvwXU3b8J6j5pUfOPhntg03+qvg2mDkUdDSwqSo65Y1tsmG4YPGbfmNwiS5HJWo6G4PaaOC6TYVttmYd4e8PebsforQyXo8L5XxXhdroJqKKKpxEUUUQBFFFEARePbUEHI4L1RAHGLdmXSM3fYaFjz4I5bvFLZmDDeOzUY/NB/xLeHTES7+0d+qo4bs8xoAbsSuCerXh6iiqUn2VzkxWFRrsNka4ccGy4oAC7Ogz2S7xLK+wLW60KZOGmXoMOgqLtad5qp1S0M3e2BeLIxaGjHtk00wGax8IRWwn+2caDtNrljQGmO4KP8fWMfyzYgr/AE3f6XUHkaJRsiaHs4sPEuNHNypUYOqDn2fRUS1QqdnSjGFakVY6lMMEu8WWUI0WE5pEMuF2pBumnwmmR27192RO1Y2jnOBF1zDSmVDXHajqjoj0WzBEZcJwIxaTXEaA5g7KcYNPRe0tnNp3h2NDiNDm0a40ESoMOuznD3a5YjZZ5+Riy5uxYbmHQkdk/wBrhg4cwnSasWahAiGPbQyPdqL9OYPvdR4JVHF0xKvMNzb8PEGDGDrvSjsWqrT9Rve0wHHmaozw7bToTg5uI9x7Tk5p0PPY7r0WZKTxH5YmWjnOA/Fj9/ZOrnsM+SDzMlGlXkOB57HqENXo1ST0dhlZpsRgew3mnInMbtOzhrvmtsrDFa1XMuGuJbvaFLrvfZXPSorkdinIWmAA9pvQzk4Zj9rtimi/s3g2qQ3CGFCaZ/RB5O3WnXv079lvfaApSuGx16FdCkmcbxyTpo9jnn3IXGAOYoro0YGoBof0lDJqYdoe4696WTO3DBmOelKnKtUBmrHAJLMDtofomGJNYYihGnzB1WOM+uePqpndFMXxMuaaOwW+yuIHy8VsRp6jQjUL6mZYOFMwgc9JuZlUt31HVCMnFSVM75ZdpMjwmxYZq1w8Nwea1rkn4YcT+zi+weexEOHJ2h6HJdbXRF2j5rPieKfEiiiiYgRRRRAEWC2J8QoZOpGC3kpLt2bMaIQPdGHgknKkWww5yEm1ZF8d5IFalG+G5X2YLda1RaFAbCYSc6LPZDi6+dC49NFyteHpZJLhoD/ijJD2MGKBiCQehp86L3gmYH5WFniXNw0xOHojfEEp7SVuvAIvUPQimCXODoBhQosMk/04wcOhDSCOuK1pMhB2qG90URQ6DEbVr2EY6g1BH3yXKrb4cjScSpBLAexFbkdqke67kV1SVihxH6mEnuycP+0rXHgAilKg5g4gjvw8U/G0bXFnHZefLnAVpUCm1futF0Dh+eutDYhDg4diJo7dj/0vah3EP4etdWJK0Y8Y+zODTyafgPl0S3JWmWOLIjS0ggPY4EYjfY7EJaoonyVHVWvAzFR95HVezNnwowo9jHjZwDv+4JYs+0HNbUO9pC2ObfoRvkUXkrQGjvvmNCqpiODQNn/wxlIpqxroLtDDdQV3uuqAelFnnOEY9y5FcJpoycaQ4wGxdi1/U0Kc4EfdbPZg5LZY1In+WS7OD2nwXFhxKwKh/wD04gEN55Nr2IncQeS+LJ4hiQnuaaseMHw3ileTmld0jSLXC65oI/S4AjzS5bnBkGOKOZUgUbU0c3/44nvNH7TVvJSeNotD5CsS5a0WvxhOuu1hk4H+wn0K2wrZIzrrUHRArY4SjSxJYHRWDEilIjRnVzRg4fuZUbgLHBtcPAvE8nZnof1DzCQ7FJS6HGDbIOtRpy78wV5Fn873abo7UdaeqUTNlhAywqCMQRypmFfCtUk50PiKffgmVnTCg+6OdTfafH+VU6Od6tPkhQnqjDPVp+8Oq8hTwccDQ6g/NbRewm+LqFRGjVGWO26zPfqMCPvvXzDi1rp8jy5LKDRjfC9m8RYeQOI1HLp9F3bhi1fzEsx9amlD1Gvfn3rizXUd18HDUFdC/DaLcL4VascL7K8sC3qK+SpB7PI+fjuNj4ooornikUUVcxHDGlx0QALt+futuNzOfTbvS9Aarpp5e4k5kqlzqdwquWTt2ehjjxjRmtGJUFbLGhCGxrTsB3mpKHGIHOHSq3SDsm4Zqd7KTVxo1Wgb7HgZAA16UKUZKJdjPGjm+NMR5J4iAY11SbaLQyO093jgfNDeycA/Z/acCPib5jsnxCNSragDb02S/ZtQ2nxNNR8/TzR6UJoDWtcVeDGystMChvDof5QXing6FOsqexFaOxEGY5OHxN5eFEx3tV65tKbKlJnNyZxGHEjyUb2McXXDI5hzf1NJzHLxTFLzwIBbhuNOo5eidOJeGoU7CLIgoRi1w95jv1N+Y1XKy2NIxzAjjm13wvbo5p9RmFGUaOuGTkqY+ydpEUrlsjstPAjA+KRpSZBoQe/5FEYM0W0I0+8E0ZiygOjJjQ/fRfTmg8x5oBKWuHClaHyWwTZB2KpZHgaJqTD20OO24O4IxBXPeK+Ab5dEgG6/EnQPP7wBg794GOo+JdCbMVGxzovh4DhUYHX+eSVpMeEnFn54mZl8FxhxWEEYlpwIOjmnnoRUHmvmJPVGddjkeh2Pquu8WcIwpthBF17R2XAVLTqRuwnMfPFcXtCzosrFMOKKHycNCNwsqjvhmvs2S9sH3Sac/v0RNsepGjvX+EuXK/fkVukJj4XaZH6IOmMn6MMKaBwJofvxC+mvqdnD0+iwPFcdR9+C+4cxezwc377wUtFrCocCKFMnBdsCDMNDjhXHlXCqSjMajGmYC2wJgkhwzHmsqiWWKnFpn6FUQfhO0xHlYbtQLp6j+KKLoTtHzMo8XTDCB29NYhg0xPX/AG9UaixLoJOQFUozseriTnn4pJukUxRtlTjisMzGwceq9fFxQ2bj0B71zs74xNUnCq69yoiTYdHMOAwPngFnl4N1ornr6rYRiOTW/VZxMlK2bhi0DDLNLPEksfZ3tRj4JplmYAnIf7IdxHDrDcNj65rXDVk4vdAuy5wG66mDwD45+aYJGJQlqR+GI5LIkM/A8j/KcR51TTAmTdadRgeo/hbF0NNWH4T/AAVodTDQocyZB6EK721QQc8voV0JnPxNTcMPBC+I+H4c5BMN+H6XDNjtHN+8clqZFqP3N9N1cyLeFdRmh7CmnZxuGYknGdAjjEZEZPbo5v3gcEagzdcQenMc01cYcMNnIJANIjKmG/Z36T+05H+FzCyrQdDiGHEBa5puuacwVCUaOqEuSG1kQg1HeCispaQoA48q7daaJflo9DiTQr2Yqw3tCni7Na3QzvnHAih+dei3QJsOGBo77wPJKknOV7Jy05dERgzFDTCuh0dz6rQcU0HPaB42c3yP0SzxTw5DnIRbEAa9uLXDNh/UN2HUfMIt7WtCMCPuhVzxfAOR9P4WiLRwCNKvgRHQoraOaaHUEaEHVpGIK9c3buOvRdM4v4YbMw+zQRWe4dicbh/Y7Q6HqVzKHUVa4UINCDgQRv34LDuxz5KmEJCeqLpwVkYkGqGuGoGIzC1/mOxj4oLpl/5jULTLzlCNj6oW3A8lplTiRvkgHJ1o7P8AhhPYPZ+oBw6jA/JRL34azZbHaD08cD6r1PDo8L5UayWvTpttRqMpufIY/RKky9G7ejdumwA+Z+SXZyJTwU8m2UwR0D3zPaKxwTfe1u5ComJmhdivrh59+IXD4GE+OA+aSjucajYxxY2fIErTBjYu/tr/AAh00+lTtdC0S8SpoQ3FgyVEjma0HPaVaDoQsU428MdR/HrRfVmRr0MjO4aU1wVkeDgccsfqtasSOnQgQJn2E3dODIhDD/d8J8cO9NUI4nxHUZjw9EscXSFRfGB16jXxp4o3Y1o+1gMiD3qYj9wwcPEHxUh5/YSZNUw2x7lrbHqKjv6IREIwLfPY/ZHcvZSYuu5FP0bxtWEmzJvXh7zcxuNleZ6hFDXDDmM6dUGmYl11R97fRetjY0JoDiDsUWNwTGNs0HNBGRST+IXC3tG/mII/qwx2gPjaMaH9w0PcjTbQLcDQb7V3HJ3karZDmgWnXzw37kPZJwcdo5XZdrhwzTHCj+0ZQ6YJe49sEycb8xCH9GI7tAZMef8AxdmOdQq7JtgOoQchiNwlS9Kr/ZBQxTDfQ5VzRiBNB2BPPodxuFimYYiN7lgY90OldPsJzENEOYOuatMyfeacdvkgrZkHLP1GythzXgUDUE47r7bw6U3GyR+M7BDgZmHnTtgajK9yc3I7gck1CZLXZ1acCF6+EKkDFr+8Gu/XJBqdPRyeG+uPcVbCZV12mFFvtrh98vGN1pMMglp0oBUjq0V6gL4l5WgvHuog6VNVaKnSyugQciPui1BzS2m9PFfUFlNOf1QLKbbGjg992Yhncj1UVvDMH+pC3vgeYXqyzgz02rHm1olYjup+iX7TiUqi8w+pPVLttxaArZFcUdpCtaE973VE/wAOzehRnH9TGeZJStOxfeTn+HML/wBpX9Udx60oB6IR2fIqMA3OOF1/9w/8VIESkQZ+7ivmbbVjz+7/APK+nsNQf7h4rTiRvsxwvPAONaomX1Ad3H0+iWrNmaRwK+8CEYlI3vNK0Sa2COIpSoJOAOFPQ+iXeF5z2cV8E/Eb7evxDwoe4p3tOEHw6HM1A6j+Fzq2oboMVsRoxY4HDWmY7xVI0P8AtEa45IqNvQ/yskKZzHgtAmWxIbYjcQRXuOY+9kNjgg4deqweHQVgTAe26VWyODVp7jz0KHw49KOH3utEwai8Nc+qwbo2wpkOqHZjA/VVy0w5jqHMZLHEiYBwzGfMKyKasvA5Y9y0cNTEpDmJdzHC8x4LXN2rmORBy5gLi09IRJGZdCJrdNWn9bDke8eBBXUpC0y01yGTvkVh40sUTcuXMH9eD2mDVzfiYN6jEcwmIbgwNZVqBzQQfvZEIrL4yzzSFZE+WmgyOPQ/VOtmR77efzQhpJNWfMvELTdPcfQrWzPkfIrHFh4kHMc/vNaZN97Anl0Wh4aYzcLp/wBwtci+rQ34m4jmhzmupTVpV8GI68KAeCBfDRass6LKR2Nu33w3XTrhiQOZAI71z2TmLzG9F0ttb7TlTEDvySDHsotm4suyguxnXa4dl3aFeQBWDQdM+GNwIW6WhVVs3ZLoVypBDhXBXyMPBA13tDTwRK3osPk4HwFVEe/D6z6AxDoKDqf49VE8Vo875ErkUl1a/wByXLedmjwwc8HSIQgFs43uSRnp4+xAmz2iuj/h+ykhC5uin/U4fJKlm2W15iFzQcG58zXDwzTpwYy7IwB/eP8AW+vmhG/KnapfZujsBY/qa+Swzcejhj8Q8wtTgSIg55dQhVo+6P7WnvC05oLZTFddiB9aBkQY8j/BR2JM0fsDkeu51S5PPJB3c3Dlp9FphzZfCa47U7wtHq2McCKC08ssNRl5Ja4qlQ5t8DA/f1W+Tm6PBrg4easn4Qc17ND2h3/ysfQtUxT4RtG6XwXf3N/8h4495RaYZTDlUHl9QfVJ9oB0GKHtwcx1Rz3HQjBN0pNCMwOGIIvN7829c0iNWmZmxMaLVKR82nIrJGhY8x9gr7rUBw+zstoq9o23CO7zC9hUhuocjl8wpCiVbzHorYkEPbTXMLCfL7MEw32bjT3StNmzZHZ1biDuFX7O+0tOfoVmEItOxafvuWod7VC7xvYAhu/Mwm0Y939Ro+B5+IbNd5Hqq7AnsQK55J1eA9pa8BzHi65u4Oa5xaEg6UjmFUkA3mO/Uw4g9RkeYK1kounQ3zDK9oUqqsWuadHHz/29F7Z02IkMO3GPXUfNSI7A6jMfJaVSCTm3gHDGmC9e8Mbhrvrp4KiyI9RyOi3TErWnI/JAjVM32UwPLScaVND3D1xSjxvL3Z+83AvhMdUbi830ATxY8PAnXAfNKHHP/O9ITB5uPzR4Tj/0Nrm/mJZt0C8w1NcDQVqe/bkqrOkS9wa0VLjQd602YxzJc1wL8GjlmXHxombheyHBzXNwIyNMtzisGclBMcbLkBBhNYNBjzOqi1NGG6iseY3bsR7YhXJiKN3B3iEtWkztvG4B8ap34rlO2141bQ92I8kl2nmHbiilJHr4HyimA5KJde5p1x8sPROPC/8AyrANHxB/rJ+aSJtt14dWjdfJOPCcYGC8asiGveGuBQg+QvTdEb2nDcA+oQePQsFTkXMPr6I3MCkTk5p+qGTEKhiN6PHoVrIRYJigPhtI0ND0/wBwqLIfT2kPbtD761V8OHQvZ3j76of7T2cVr9K3T0P8rCzCcpNEgjCoxH8IqI4c29tj9Ql93YeToPQohJxO1TfEfNASV7AvEUqHAuGWawcJT9yIYLjg7tM5O1HePQplnpcAEaZjpqke05Uw3h7TRzSCD6JRGPk1ABod/Xb6IfDfdNDl6c1psO0hNQK5OGBGzht6heTcCva1yPI/Qphovw9gG6Vtu3SCMjl8wsEFlcNR5j6hEpVt4XTnWrev0KWgkvSuZhV7Y6ELPGhXheGmB5hGYMEY6bhZY0uWGrRUbfeiwSM/AZLnT7ovm1rEZMQrr/eYbzHDMA50PqFrjwKEEb17leIOXj3aj73TDT+xF4fjXIj4Va3T5jDx+iKPZdwaC4k4ACpO4AQziqQMCZZHaaQ3lrS6nunWu9R6J7sexPYG+X33EUvUAAB0bTKu6wPyKKF6Vl3wol17S0mhodj/ACmGA284AZlTiKXLxDcxrnPDrlG5kOFceVQMVusuUcwAvFHEYjamFME4PInG/TbAlrjabIVEshhjRIjgHueRSordAAAAqiU/M3W1rgMe/QeKX5GfLorL8ZoBPad+kKc5Vo50m9hqzeH3x4lXYAUpTID5lPUtLBjQ1uSkuG3RdpSlRTXmrVaMaOac3IiiiiYmYrXlfaQnDUYju/hcytNlARqDVdaXPuNLLMN98e677okkjv8Ah5KfFiTGbUOw0ruaiuHeivAE7/UiwjqxrhzumhHg5DmmjiDyPX7C+7PcIEeDErgHlp/tdgQfGvclR25VaaHeaFA136T/AAVnmmAFrurT0P8AKIR4dQ4Z6/IrFcvNodiO8ZJjhQAmoNxwdsSD6fRZZ2SvVG+KPRIN8Y/EKHqMD4jFD2QiWlpzbh9D0IWF07Bl69DBObMD0XsJ4OWbfRWthXXcnCh+/JZXwC13TzGywYJxT7RmB7QyS3akpeaisGNSlPv/AGUnIQNXD/MPn0QIKthWoZWPU/8ADdg8bbO7vQldAmWCt4YgjHmP4SHbNnYVajHA9sX2uloh7TBVh3ZqOZb6HksRnQXdCuGox+8CFqYL1HM38DqF4xpBuO1PZ+itk4d0nYnHrutKXoKQjUB2uTvqrXww4KiXN0+q3MZQ4ZaLDmloDRIIcSzIjtN+i9guqLuRHkdvvda7RlqOa8fDn0VjJUOq4Z+SB+SoCW/ZTY8AwSK+0LQORBBqNqAFGpWSbChthswa1oaBUnAcyrZaXAN4jHTl/JWKZtdrXXRVztgseuybd6Rrl20cFbMxhXPJC22jiBQXiaAA3jU70WHid7oQuX/6jsXA1FBsAjloWm2e8STNWNAOLnZA6fu5rVYHDsR4LfZ9l4ALnDAa1HNYOD+GDN3nFxYGa0rWvIrplhWc+BCEN779CaHLDQJIx5u2bOfBcUbYEK60NGgA8FYoouo4yKKKIAixWvZrY8JzDtgdjotqiDU2naOK2nJuhvIIo5hog73G4Rma159F1njXhwxme1hisRoxH6m/VczhwQ4GgIIOO47tVNqj14Zlkjfo58O2l7WA0nFzOy7nTXvHotcWHRx2d67+HokOxrV/LRjnccaGmVN0+teHNoDgRUHktRzyVMyx4Rx/d5OGXih0dtwhwyOe9P8AdGS680juPLosboV4EGlR9+aAi/swx5cYkY1WMwLwI+JuXMbLdDaASxwwOX0PNVxIBBwzGR3WFkB3QqHT6HnyKvhChpTA4fVq1TMteBIHUKqGaYHoOfLqEA9oxzlj19056FK01KPl4rYgFHMNRsd/Ko709uh0pqDr9NivIsuHghwBB5JWhLPqDNsmIYc04OGHJ2FWnYrVBfUdodoDEbjcc0pCUiSb3OYL8J3vN+fI8/FHIU6HUexwIzrXLrsizQ3AjAinh9Ful4g3w+aAw4wdydnT6LVAma9fX+UCTQbcwZHVVykC6DTInBUgYYkqqZtAMGJQQ/gstKZLR2cXOwHVIM5HMOKWxGxA/LGoH+WmBTvZUVsSIA97Wud7rXGmG/VZbd4emHx6ug37tQwtoRTfkkmrVjQkk6Zl4Q4WdNC+YhhNY7Jh7deugXSo1kwnge0Y2IQALzgCT1KxcMWGJeCKtpEcKv67dyMquOFRIZJuUtFMrJshijGtaDsKK5RRUJEUUUQBFFFEARRRRAES5xFwkyNWJDaBF10DxsefNMaiBoycXaOL2tw8+GcWlh0Dhgd6HIq2x7cEFzYMQkAmjSdDtXKhXWrQs5kZhZEaHNPlzB0KSLb/AA6dQmA4Pb/035/5XJKo6Fm5fsfQjg9oZ5OC+Io+JuO306ITLWXOQMHQIpaBnS9QbVFajzCvFod27TggqqfRdNUcL2NRnTMKtkSvZdnod+nzCpfHxq04feBCrixq4jw1HNqyyiNLgejh5hVRZYOFR3jVfDJutA49HL18ahx7isCyqFELTddiD94bO9VYeyNwTn9dirHPa8ZCvqh8YOYat++qDDU+hGB7ilm2LNuvD5dxhxDgAPiO1NuSLw3lzg1uBJx1HM8kT9gxr79Gh1KD5pZdWZdC5ZcWdJpEhMw+K9d76YpjlYt0Xn0DutaL5fFqSAtUjZD4jywMJIFTpTatUkW2JOXhnm7VIGYA3K9smX/NOa1r6hxoXDQa0TPB4ChPYDHLq5kB1AEA/DuyHMnIrmf8Jhc2p12on4u9kuSp0N9jcHQJcZe0dWt+JieQGgCOqKKySXRztt9kUUUWmEUUUQBFFFEARRRRAEUUUQBFFFEARRRRAEQe3uGYcyMexEGTwMeh/UEYUQanXQhR/wAPozRVkZjzs4FtfVBZ7hmbh4mC482EO9MfJdXUS8UVWaSOLzAcw0itcx37gRXu+a+WzZaKe8Nl1q2pRkSGb7GvpleaDTpVI8jJQ6uFxlK/pHPksaKxy2LUCO4ns1psdOhWtrXOwzJ0HaPkmeUkoftgLjKUGF0bjknWHKsaata0HkAPRZRjytHGjOFhLWMderQ1BB6HZb7F4ajTMVoiFzW5k0NKDSu66GZRhmiSxpN1pxaDjjijAC3iJLKYJKwYEIC5DbVuROJ8VubDAJIAqczv1X0onI2fMSGHChxBVMrIsh3rjQ28ammp3WhRBhFFFEARRRRAEUUUQBFFFEARRRRAH//Z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2" name="Picture 4" descr="http://labioguia.com/labioguia/wp-content/uploads/2012/11/ajo2-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88840"/>
            <a:ext cx="4968552" cy="342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6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>
                <a:solidFill>
                  <a:srgbClr val="FF0000"/>
                </a:solidFill>
              </a:rPr>
              <a:t>Características y Propiedades nutricionales del Ajo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Desde </a:t>
            </a:r>
            <a:r>
              <a:rPr lang="es-CO" dirty="0"/>
              <a:t>hace mucho tiempo el </a:t>
            </a:r>
            <a:r>
              <a:rPr lang="es-CO" b="1" i="1" u="sng" dirty="0" smtClean="0"/>
              <a:t>ajo</a:t>
            </a:r>
            <a:r>
              <a:rPr lang="es-CO" b="1" i="1" dirty="0"/>
              <a:t> </a:t>
            </a:r>
            <a:r>
              <a:rPr lang="es-CO" dirty="0" smtClean="0"/>
              <a:t>ha </a:t>
            </a:r>
            <a:r>
              <a:rPr lang="es-CO" dirty="0"/>
              <a:t>sido considerado uno de los mejores remedios naturales, atribuyéndosele muchas propiedades que han sido corroboradas por la ciencia, entre ellas que promueve el buen funcionamiento </a:t>
            </a:r>
            <a:r>
              <a:rPr lang="es-CO" dirty="0" smtClean="0"/>
              <a:t>del </a:t>
            </a:r>
            <a:r>
              <a:rPr lang="es-CO" u="sng" dirty="0" smtClean="0"/>
              <a:t>corazón</a:t>
            </a:r>
            <a:r>
              <a:rPr lang="es-CO" dirty="0"/>
              <a:t>, </a:t>
            </a:r>
            <a:r>
              <a:rPr lang="es-CO" b="1" dirty="0"/>
              <a:t>combate la </a:t>
            </a:r>
            <a:r>
              <a:rPr lang="es-CO" b="1" u="sng" dirty="0" smtClean="0"/>
              <a:t>hipertensión </a:t>
            </a:r>
            <a:r>
              <a:rPr lang="es-CO" dirty="0" smtClean="0"/>
              <a:t>ayuda </a:t>
            </a:r>
            <a:r>
              <a:rPr lang="es-CO" dirty="0"/>
              <a:t>a prevenir estados gripales</a:t>
            </a:r>
            <a:r>
              <a:rPr lang="es-CO" dirty="0" smtClean="0"/>
              <a:t>, </a:t>
            </a:r>
            <a:r>
              <a:rPr lang="es-CO" b="1" dirty="0" smtClean="0"/>
              <a:t>refuerza </a:t>
            </a:r>
            <a:r>
              <a:rPr lang="es-CO" b="1" dirty="0"/>
              <a:t>el </a:t>
            </a:r>
            <a:r>
              <a:rPr lang="es-CO" b="1" u="sng" dirty="0"/>
              <a:t>sistema inmunológico</a:t>
            </a:r>
            <a:r>
              <a:rPr lang="es-CO" dirty="0"/>
              <a:t> y otros beneficios más</a:t>
            </a:r>
            <a:r>
              <a:rPr lang="es-CO" dirty="0" smtClean="0"/>
              <a:t>.</a:t>
            </a:r>
            <a:r>
              <a:rPr lang="es-C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9939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/>
              <a:t>El ajo nos brinda un elevado aporte energético, gracias a su riqueza en proteínas e </a:t>
            </a:r>
            <a:r>
              <a:rPr lang="es-CO" u="sng" dirty="0"/>
              <a:t>hidratos de carbono</a:t>
            </a:r>
            <a:r>
              <a:rPr lang="es-CO" dirty="0"/>
              <a:t>.</a:t>
            </a:r>
          </a:p>
          <a:p>
            <a:pPr marL="0" indent="0" algn="ctr">
              <a:buNone/>
            </a:pPr>
            <a:r>
              <a:rPr lang="es-CO" dirty="0"/>
              <a:t>Provee varios </a:t>
            </a:r>
            <a:r>
              <a:rPr lang="es-CO" u="sng" dirty="0"/>
              <a:t>minerales</a:t>
            </a:r>
            <a:r>
              <a:rPr lang="es-CO" dirty="0"/>
              <a:t> como potasio, fósforo, magnesio, </a:t>
            </a:r>
            <a:r>
              <a:rPr lang="es-CO" u="sng" dirty="0" smtClean="0"/>
              <a:t>zinc</a:t>
            </a:r>
            <a:r>
              <a:rPr lang="es-CO" dirty="0" smtClean="0"/>
              <a:t> y</a:t>
            </a:r>
            <a:r>
              <a:rPr lang="es-CO" dirty="0"/>
              <a:t> </a:t>
            </a:r>
            <a:r>
              <a:rPr lang="es-CO" u="sng" dirty="0"/>
              <a:t>yodo</a:t>
            </a:r>
            <a:r>
              <a:rPr lang="es-CO" dirty="0"/>
              <a:t>, también vitaminas del grupo B, como la B1, B3, B6 y cantidades moderadas de </a:t>
            </a:r>
            <a:r>
              <a:rPr lang="es-CO" u="sng" dirty="0"/>
              <a:t>vitamina </a:t>
            </a:r>
            <a:r>
              <a:rPr lang="es-CO" u="sng" dirty="0" smtClean="0"/>
              <a:t>C</a:t>
            </a:r>
            <a:r>
              <a:rPr lang="es-CO" dirty="0" smtClean="0"/>
              <a:t> y </a:t>
            </a:r>
            <a:r>
              <a:rPr lang="es-CO" dirty="0"/>
              <a:t>Vitamina E.</a:t>
            </a:r>
          </a:p>
          <a:p>
            <a:endParaRPr lang="es-CO" dirty="0" smtClean="0"/>
          </a:p>
          <a:p>
            <a:r>
              <a:rPr lang="es-CO" dirty="0"/>
              <a:t>C</a:t>
            </a:r>
            <a:r>
              <a:rPr lang="es-CO" dirty="0" smtClean="0"/>
              <a:t>omo </a:t>
            </a:r>
            <a:r>
              <a:rPr lang="es-CO" dirty="0"/>
              <a:t>la cantidad de ajo que se consume en un plato es insignificante comparado con otros alimentos, su aporte total es pobre</a:t>
            </a:r>
            <a:r>
              <a:rPr lang="es-CO" dirty="0" smtClean="0"/>
              <a:t>.</a:t>
            </a:r>
            <a:r>
              <a:rPr lang="es-CO" dirty="0"/>
              <a:t> </a:t>
            </a:r>
          </a:p>
          <a:p>
            <a:r>
              <a:rPr lang="es-CO" dirty="0"/>
              <a:t>Además, el ajo es un vegetal con un alto contenido de azufre. De ahí su peculiar sabor y aroma, que proviene de la aliina que se transforma en alicina cuando se tritura o se corta el ajo</a:t>
            </a:r>
            <a:r>
              <a:rPr lang="es-CO" dirty="0" smtClean="0"/>
              <a:t>.</a:t>
            </a:r>
            <a:r>
              <a:rPr lang="es-CO" dirty="0"/>
              <a:t> 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b="1" i="1" dirty="0" smtClean="0">
                <a:solidFill>
                  <a:srgbClr val="FF0000"/>
                </a:solidFill>
              </a:rPr>
              <a:t>Es </a:t>
            </a:r>
            <a:r>
              <a:rPr lang="es-CO" b="1" i="1" dirty="0">
                <a:solidFill>
                  <a:srgbClr val="FF0000"/>
                </a:solidFill>
              </a:rPr>
              <a:t>importante saber que para aprovechar las </a:t>
            </a:r>
            <a:r>
              <a:rPr lang="es-CO" b="1" i="1" u="sng" dirty="0">
                <a:solidFill>
                  <a:srgbClr val="FF0000"/>
                </a:solidFill>
              </a:rPr>
              <a:t>propiedades del ajo</a:t>
            </a:r>
            <a:r>
              <a:rPr lang="es-CO" b="1" i="1" dirty="0">
                <a:solidFill>
                  <a:srgbClr val="FF0000"/>
                </a:solidFill>
              </a:rPr>
              <a:t> al máximo hay que comerlos crudos</a:t>
            </a:r>
            <a:r>
              <a:rPr lang="es-CO" b="1" i="1" dirty="0" smtClean="0">
                <a:solidFill>
                  <a:srgbClr val="FF0000"/>
                </a:solidFill>
              </a:rPr>
              <a:t>.</a:t>
            </a:r>
            <a:endParaRPr lang="es-CO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6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2800" b="1" i="1" dirty="0" smtClean="0">
                <a:solidFill>
                  <a:srgbClr val="FF0000"/>
                </a:solidFill>
              </a:rPr>
              <a:t>A continuación veamos los Beneficios </a:t>
            </a:r>
            <a:r>
              <a:rPr lang="es-CO" sz="2800" b="1" i="1" dirty="0">
                <a:solidFill>
                  <a:srgbClr val="FF0000"/>
                </a:solidFill>
              </a:rPr>
              <a:t>y propiedades curativas del Ajo para nuestra Salud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O" dirty="0" smtClean="0"/>
              <a:t>Desde </a:t>
            </a:r>
            <a:r>
              <a:rPr lang="es-CO" dirty="0"/>
              <a:t>tiempos muy antiguos el </a:t>
            </a:r>
            <a:r>
              <a:rPr lang="es-CO" b="1" i="1" u="sng" dirty="0"/>
              <a:t>ajo</a:t>
            </a:r>
            <a:r>
              <a:rPr lang="es-CO" b="1" i="1" dirty="0"/>
              <a:t> </a:t>
            </a:r>
            <a:r>
              <a:rPr lang="es-CO" dirty="0"/>
              <a:t>se ha utilizado para el tratamiento de diversas afecciones como las siguientes: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Propiedades </a:t>
            </a:r>
            <a:r>
              <a:rPr lang="es-CO" b="1" dirty="0"/>
              <a:t>del Ajo </a:t>
            </a:r>
            <a:r>
              <a:rPr lang="es-CO" b="1" dirty="0" smtClean="0"/>
              <a:t>como </a:t>
            </a:r>
            <a:r>
              <a:rPr lang="es-CO" b="1" u="sng" dirty="0" smtClean="0"/>
              <a:t>Diurético</a:t>
            </a:r>
            <a:r>
              <a:rPr lang="es-CO" b="1" dirty="0"/>
              <a:t> y </a:t>
            </a:r>
            <a:r>
              <a:rPr lang="es-CO" b="1" dirty="0" smtClean="0"/>
              <a:t>para </a:t>
            </a:r>
            <a:r>
              <a:rPr lang="es-CO" b="1" dirty="0"/>
              <a:t>la </a:t>
            </a:r>
            <a:r>
              <a:rPr lang="es-CO" b="1" u="sng" dirty="0" smtClean="0"/>
              <a:t>Hipertensión.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ajo es reconocido por su efecto diurético, y por ello es recomendable su consumo en caso de hipertensión y riesgo de infarto o arteriosclerosis.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005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Depurativo</a:t>
            </a:r>
            <a:r>
              <a:rPr lang="es-CO" b="1" dirty="0"/>
              <a:t>, </a:t>
            </a:r>
            <a:r>
              <a:rPr lang="es-CO" b="1" dirty="0" smtClean="0"/>
              <a:t>Antiséptico.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ajo crudo tiene propiedades antisépticas, fungicidas, bactericidas y depurativas.</a:t>
            </a:r>
            <a:br>
              <a:rPr lang="es-CO" dirty="0"/>
            </a:b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b="1" u="sng" dirty="0" smtClean="0"/>
              <a:t>También </a:t>
            </a:r>
            <a:r>
              <a:rPr lang="es-CO" b="1" u="sng" dirty="0"/>
              <a:t>es </a:t>
            </a:r>
            <a:r>
              <a:rPr lang="es-CO" b="1" u="sng" dirty="0" smtClean="0"/>
              <a:t>antiinflamatorio. </a:t>
            </a:r>
            <a:r>
              <a:rPr lang="es-CO" dirty="0"/>
              <a:t> </a:t>
            </a:r>
            <a:endParaRPr lang="es-CO" dirty="0" smtClean="0"/>
          </a:p>
          <a:p>
            <a:pPr marL="0" indent="0">
              <a:buNone/>
            </a:pPr>
            <a:r>
              <a:rPr lang="es-CO" dirty="0"/>
              <a:t>A</a:t>
            </a:r>
            <a:r>
              <a:rPr lang="es-CO" dirty="0" smtClean="0"/>
              <a:t>yuda </a:t>
            </a:r>
            <a:r>
              <a:rPr lang="es-CO" dirty="0"/>
              <a:t>a combatir un buen número de hongos, bacterias y virus. Es un antibiótico </a:t>
            </a:r>
            <a:r>
              <a:rPr lang="es-CO" dirty="0" smtClean="0"/>
              <a:t>natural.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Ayuda </a:t>
            </a:r>
            <a:r>
              <a:rPr lang="es-CO" b="1" dirty="0"/>
              <a:t>a perder </a:t>
            </a:r>
            <a:r>
              <a:rPr lang="es-CO" b="1" dirty="0" smtClean="0"/>
              <a:t>peso.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ajo posee excelentes propiedades para adelgazar</a:t>
            </a:r>
            <a:r>
              <a:rPr lang="es-CO" b="1" dirty="0"/>
              <a:t>.</a:t>
            </a:r>
            <a:endParaRPr lang="es-CO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2507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CO" b="1" dirty="0" smtClean="0"/>
              <a:t>El </a:t>
            </a:r>
            <a:r>
              <a:rPr lang="es-CO" b="1" dirty="0"/>
              <a:t>Ajo previene el </a:t>
            </a:r>
            <a:r>
              <a:rPr lang="es-CO" b="1" dirty="0" smtClean="0"/>
              <a:t>cáncer.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Recientemente se señala que el ajo ayuda a reducir los riesgos de contraer cáncer por sus contenidos antioxidantes como la allicina, la quercitina.</a:t>
            </a:r>
            <a:br>
              <a:rPr lang="es-CO" dirty="0"/>
            </a:br>
            <a:endParaRPr lang="es-CO" dirty="0" smtClean="0"/>
          </a:p>
          <a:p>
            <a:pPr marL="0" indent="0">
              <a:buNone/>
            </a:pPr>
            <a:r>
              <a:rPr lang="es-CO" dirty="0" smtClean="0">
                <a:solidFill>
                  <a:srgbClr val="FF0000"/>
                </a:solidFill>
              </a:rPr>
              <a:t>Comiendo </a:t>
            </a:r>
            <a:r>
              <a:rPr lang="es-CO" dirty="0">
                <a:solidFill>
                  <a:srgbClr val="FF0000"/>
                </a:solidFill>
              </a:rPr>
              <a:t>ajo con regularidad se reduce a la mitad el riesgo de padecer cáncer de estómago y en un tercio el de cáncer de colon, también se previene padecer de úlcera gastroduodenal y cáncer </a:t>
            </a:r>
            <a:r>
              <a:rPr lang="es-CO" dirty="0" smtClean="0">
                <a:solidFill>
                  <a:srgbClr val="FF0000"/>
                </a:solidFill>
              </a:rPr>
              <a:t>gástrico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0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s-CO" b="1" dirty="0"/>
              <a:t>Potencia el sistema </a:t>
            </a:r>
            <a:r>
              <a:rPr lang="es-CO" b="1" dirty="0" smtClean="0"/>
              <a:t>inmunológico.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Incrementa las defensas del organismo, mejorando nuestra respuesta a virus y bacterias.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Beneficios </a:t>
            </a:r>
            <a:r>
              <a:rPr lang="es-CO" b="1" dirty="0"/>
              <a:t>del Ajo para Infecciones respiratorias, </a:t>
            </a:r>
            <a:r>
              <a:rPr lang="es-CO" b="1" dirty="0" smtClean="0"/>
              <a:t>Bronquitis.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Ajo aumenta las secreciones bronquiales por lo que se le atribuyen propiedades expectorantes y </a:t>
            </a:r>
            <a:r>
              <a:rPr lang="es-CO" dirty="0" smtClean="0"/>
              <a:t>desinfectantes. </a:t>
            </a:r>
          </a:p>
          <a:p>
            <a:pPr marL="0" indent="0">
              <a:buNone/>
            </a:pPr>
            <a:r>
              <a:rPr lang="es-CO" dirty="0" smtClean="0"/>
              <a:t>Resulta</a:t>
            </a:r>
            <a:r>
              <a:rPr lang="es-CO" dirty="0"/>
              <a:t>, por tanto, muy útil en el tratamiento de las congestiones y en las </a:t>
            </a:r>
            <a:r>
              <a:rPr lang="es-CO" u="sng" dirty="0" smtClean="0"/>
              <a:t>infecciones </a:t>
            </a:r>
            <a:r>
              <a:rPr lang="es-CO" u="sng" dirty="0"/>
              <a:t>respiratorias</a:t>
            </a:r>
            <a:r>
              <a:rPr lang="es-CO" dirty="0"/>
              <a:t> como los </a:t>
            </a:r>
            <a:r>
              <a:rPr lang="es-CO" u="sng" dirty="0"/>
              <a:t>catarros</a:t>
            </a:r>
            <a:r>
              <a:rPr lang="es-CO" dirty="0"/>
              <a:t> o </a:t>
            </a:r>
            <a:r>
              <a:rPr lang="es-CO" b="1" dirty="0"/>
              <a:t>resfríos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31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435280" cy="619268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s-CO" b="1" dirty="0"/>
              <a:t>Previene el </a:t>
            </a:r>
            <a:r>
              <a:rPr lang="es-CO" b="1" dirty="0" smtClean="0"/>
              <a:t>asma</a:t>
            </a:r>
            <a:r>
              <a:rPr lang="es-CO" b="1" u="sng" dirty="0"/>
              <a:t>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Por los mismos motivos el ajo es un remedio natural contra el asma y la tuberculosis.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Infecciones gastrointestinales.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Su consumo se recomienda en caso de parasitosis intestinales, disenterías y otras infecciones gastrointestinales.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Prevención </a:t>
            </a:r>
            <a:r>
              <a:rPr lang="es-CO" b="1" dirty="0"/>
              <a:t>cardiovascular. </a:t>
            </a:r>
            <a:r>
              <a:rPr lang="es-CO" b="1" dirty="0" smtClean="0"/>
              <a:t>Vasodilatador.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consumo de ajo mejora la circulación de la sangre porque es vasodilatación aumentando el diámetro de los vasos sanguíneos.</a:t>
            </a:r>
          </a:p>
          <a:p>
            <a:pPr>
              <a:buFont typeface="Wingdings" pitchFamily="2" charset="2"/>
              <a:buChar char="Ø"/>
            </a:pPr>
            <a:endParaRPr lang="es-CO" b="1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/>
              <a:t>Reduce </a:t>
            </a:r>
            <a:r>
              <a:rPr lang="es-CO" b="1" dirty="0"/>
              <a:t>el </a:t>
            </a:r>
            <a:r>
              <a:rPr lang="es-CO" b="1" dirty="0" smtClean="0"/>
              <a:t>colesterol.</a:t>
            </a:r>
            <a:r>
              <a:rPr lang="es-CO" dirty="0"/>
              <a:t/>
            </a:r>
            <a:br>
              <a:rPr lang="es-CO" dirty="0"/>
            </a:br>
            <a:r>
              <a:rPr lang="es-CO" dirty="0"/>
              <a:t>El consumo habitual de ajos ha demostrado efectos beneficiosos en el tratamiento de la hipercolesterolemia y los niveles altos de triglicéridos, ya que permite la reducción del nivel </a:t>
            </a:r>
            <a:r>
              <a:rPr lang="es-CO" dirty="0" smtClean="0"/>
              <a:t>de </a:t>
            </a:r>
            <a:r>
              <a:rPr lang="es-CO" u="sng" dirty="0" smtClean="0"/>
              <a:t>lípidos</a:t>
            </a:r>
            <a:r>
              <a:rPr lang="es-CO" dirty="0"/>
              <a:t> en sangre</a:t>
            </a:r>
            <a:r>
              <a:rPr lang="es-CO" dirty="0" smtClean="0"/>
              <a:t>.</a:t>
            </a:r>
            <a:r>
              <a:rPr lang="es-C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4951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es-CO" b="1" dirty="0" smtClean="0">
                <a:solidFill>
                  <a:srgbClr val="FF0000"/>
                </a:solidFill>
              </a:rPr>
              <a:t/>
            </a:r>
            <a:br>
              <a:rPr lang="es-CO" b="1" dirty="0" smtClean="0">
                <a:solidFill>
                  <a:srgbClr val="FF0000"/>
                </a:solidFill>
              </a:rPr>
            </a:br>
            <a:r>
              <a:rPr lang="es-CO" b="1" dirty="0" smtClean="0">
                <a:solidFill>
                  <a:srgbClr val="FF0000"/>
                </a:solidFill>
              </a:rPr>
              <a:t>Contraindicaciones </a:t>
            </a:r>
            <a:r>
              <a:rPr lang="es-CO" b="1" dirty="0">
                <a:solidFill>
                  <a:srgbClr val="FF0000"/>
                </a:solidFill>
              </a:rPr>
              <a:t>del ajo</a:t>
            </a:r>
            <a:br>
              <a:rPr lang="es-CO" b="1" dirty="0">
                <a:solidFill>
                  <a:srgbClr val="FF0000"/>
                </a:solidFill>
              </a:rPr>
            </a:b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es-CO" sz="3600" b="1" dirty="0" smtClean="0"/>
              <a:t>Precauciones </a:t>
            </a:r>
            <a:r>
              <a:rPr lang="es-CO" sz="3600" b="1" dirty="0"/>
              <a:t>si se consume ajo en </a:t>
            </a:r>
            <a:r>
              <a:rPr lang="es-CO" sz="3600" b="1" dirty="0" smtClean="0"/>
              <a:t>exceso.</a:t>
            </a:r>
            <a:endParaRPr lang="es-CO" sz="3600" dirty="0"/>
          </a:p>
          <a:p>
            <a:r>
              <a:rPr lang="es-CO" dirty="0"/>
              <a:t>El ajo tiene efectos anticoagulantes, debe evitarse en caso de hemorragias o si se va a someter a una operación quirúrgica.</a:t>
            </a:r>
          </a:p>
          <a:p>
            <a:r>
              <a:rPr lang="es-CO" dirty="0"/>
              <a:t>Deben evitarlo las personas que sufren de estómago delicado o escasez de ácido gástrico en el estómago porque puede generar ardor.</a:t>
            </a:r>
          </a:p>
          <a:p>
            <a:r>
              <a:rPr lang="es-CO" dirty="0"/>
              <a:t>En exceso el </a:t>
            </a:r>
            <a:r>
              <a:rPr lang="es-CO" b="1" i="1" u="sng" dirty="0"/>
              <a:t>ajo</a:t>
            </a:r>
            <a:r>
              <a:rPr lang="es-CO" dirty="0"/>
              <a:t> puede provocar ardores de boca y de esófago, y, por vía tópica, dermatitis de contacto.</a:t>
            </a:r>
          </a:p>
          <a:p>
            <a:r>
              <a:rPr lang="es-CO" dirty="0"/>
              <a:t>Durante el </a:t>
            </a:r>
            <a:r>
              <a:rPr lang="es-CO" u="sng" dirty="0"/>
              <a:t>embarazo</a:t>
            </a:r>
            <a:r>
              <a:rPr lang="es-CO" dirty="0"/>
              <a:t> y la lactancia se aconseja evitar el consumo de grandes cantidades de ajo, ya que puede estimular el útero o provocar en casos extremos un aborto</a:t>
            </a:r>
            <a:r>
              <a:rPr lang="es-CO" dirty="0" smtClean="0"/>
              <a:t>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  <a:latin typeface="Agency FB" pitchFamily="34" charset="0"/>
              </a:rPr>
              <a:t>Al aplicar estos consejos para tu salud, pon tu confianza en Dios, y El obrará. Amen.</a:t>
            </a:r>
            <a:endParaRPr lang="es-CO" b="1" dirty="0">
              <a:solidFill>
                <a:srgbClr val="FF0000"/>
              </a:solidFill>
              <a:latin typeface="Agency FB" pitchFamily="34" charset="0"/>
            </a:endParaRP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7064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Presentación en pantalla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ALIMENTOS QUE CURAN</vt:lpstr>
      <vt:lpstr>Características y Propiedades nutricionales del Ajo</vt:lpstr>
      <vt:lpstr>Presentación de PowerPoint</vt:lpstr>
      <vt:lpstr>A continuación veamos los Beneficios y propiedades curativas del Ajo para nuestra Salud</vt:lpstr>
      <vt:lpstr>Presentación de PowerPoint</vt:lpstr>
      <vt:lpstr>Presentación de PowerPoint</vt:lpstr>
      <vt:lpstr>Presentación de PowerPoint</vt:lpstr>
      <vt:lpstr>Presentación de PowerPoint</vt:lpstr>
      <vt:lpstr> Contraindicaciones del ajo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2013-11-05T22:36:34Z</dcterms:created>
  <dcterms:modified xsi:type="dcterms:W3CDTF">2013-11-05T22:37:21Z</dcterms:modified>
</cp:coreProperties>
</file>