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831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287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18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702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462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104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894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697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057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38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959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07EC8-72FE-4E1B-9C96-9C2458911567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DD4A3-8FFD-478D-A5EB-BDCF1F644C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668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4800" b="1" dirty="0" smtClean="0">
                <a:solidFill>
                  <a:srgbClr val="FF0000"/>
                </a:solidFill>
              </a:rPr>
              <a:t>AGUACATE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" name="AutoShape 2" descr="data:image/jpeg;base64,/9j/4AAQSkZJRgABAQAAAQABAAD/2wCEAAkGBwgHBgkIBwgKCgkLDRYPDQwMDRsUFRAWIB0iIiAdHx8kKDQsJCYxJx8fLT0tMTU3Ojo6Iys/RD84QzQ5OjcBCgoKDQwNGg8PGjclHyU3Nzc3Nzc3Nzc3Nzc3Nzc3Nzc3Nzc3Nzc3Nzc3Nzc3Nzc3Nzc3Nzc3Nzc3Nzc3Nzc3N//AABEIAFoAhwMBIgACEQEDEQH/xAAbAAABBQEBAAAAAAAAAAAAAAAAAgMEBQYBB//EADIQAAIBAwMDAgQGAQUBAAAAAAECAwAEEQUSITFBUQYTFCJhcSMygZGhscEkM0Lh8RX/xAAaAQACAwEBAAAAAAAAAAAAAAAAAwECBAUG/8QAJhEAAgICAgEDBAMAAAAAAAAAAAECAxEhBBIxBRMiQVFxgRQysf/aAAwDAQACEQMRAD8A9xooooAKKKKACiiigApsSplxuA2EBs8Yqh9R+qLPR2ktJJfYu2gMkLzRN7RPOAW88ViNW1vU9X0uZ7hIUPsbS0KkCQE5wyknpj+aTO5ReEVlJR8nqUN1HNJPGp+eB9rgnyAR/BpmLUIJ7iGK3dZRKjSB0ORtBx1+/wDVeNQ6hqFnp8j3GoTLc3kYVmBydoxjcfP1+v3q49Ka1JpFvNe3YLSyRlIICeWGc7j4zSv5GyvuxyketUVB0eWe40+G5uhskmG/2x0QHoKnVqTysjAoooqQCiiigAooooAKKKKACiiqfVdX+GcwxqU+TebhwNgGeQOQS3fAqs5qCyy0YuTwiXqGpW2nxGW4fCAEkjnGOtRDrO+2EsMaOJM+2VlUg+MnscdqzDf6dnupbNmtHkLxusy7SXPJIyFDZOdxH0zUDWrKJWigaKxt5513BLlfcaTkZRiUA2+fmI56dDWR8hvaNK46WmSri2j9VSPa6jLKEidsLO0fuAnsm0Y46dT08g1WTei7rS9Pnh0u8lnaVQxt7ohQQM5AwOv7D/Em91ZLeJNNn0aaR8CP2LaNXhU4+ViGIQDnja4z3HHCtLjmjt0t7+CODUIJuXkk9l3Xj8RSGIJHQgnB/UCkyeP2E+LCeW1gwmrfGm6lJi+eyCyTwgqxj++O2P4pa6hmeO8uX+YfTOB9q1usNLJp+pX3p9ILO7jRhLcRxCQuUPZMZyTkAc9e1Zm3srS8m0ywuNQgtL+e3UPcTRFYXlH5lRgu3fyODjHFWhFSXxZis4vRnpHpT1JrGuy7hYpFYLw1w6Elj4UDH79q1N5qVnYSQR3lxHC1w/txBzje2M4H1rGaF6dvdMiaO31+4ngVSNsBCgsOoGcj6Z4x/NaQWkUkUaXCBwhDAN82D5ye9Jn6h7fxW2aIVaXZlk15Agy8qqPLcYp6N0kRXjZWVhkMpyDVaVUqySAHjv3pizgj0+MpZKIlOSF/45PU4qK/U9/NaJdSxovKKYtZjLGCwCt3FP11oTU4qUfAlrDwFFFFWICuV2mLuT2raVwQCqkjNVlLrFslLJR3N/PczXNlJ8se4qDGSCV+/b9KhyaTG9nPB7s34ylS7NuZftkY71NCAgZG1s9akIvHPWvK232WybbOhH4LCM9a+n4Xs1t7ppJWQ5DvxyMdB0HjA4qTd6feiDbb6hdYHRXClf327sfr+9XSxjBIrjpnbS1dbX8k9kuzOn4PNvT1tqMFzqWq3dzGtzDI0M8M0n4TgHOGfacZzkHb3pGuXiW0UWmyIwV291o5pA+xQR0K5ypB2jx181vLzSIZTLJCiq8qFJMDiQfXz9D2rFPewn1BBpd6PblhUxqxJPPBU5PbPnzXTrv96OPqNrac+y+hKmmWxkQ2uniS2UqXCSbc7wAGTPG3sydOAeDWc1nQbW+1jRoYF2TNKJXuGkYvJ+bO4HgbcAZ6txnOKevbm706aCKFtkbP7k9qG+WAhuAMZO05GB9ceMPXVwt56k0fUIrmI2y3AVpVH+0HXO0jnghVGemSac5yhF4+xEqk8P8AZ6lYLHFapFGgUKoHjNPsBg9qRGihflDYPeunwK4zzjZle2JJ4HY/3TLKW7/SmblmEmM4pVvKzgqWxjvSW94Y1QaWRN/LdxW7GwMXxS49sS9OoyP1FW2l3fxlnHI3+4BtkGMYYdagZ45IPil6VKUv3gJ+V03qPqOD/Yrrem8hqzo3pibYpxyXFFFFegMgVE1OBbjT54mGQyHg9+9S6KrKPaLRKeHkzyfOgPfHUc1IjO0c1H91xfT25tnSOM5SQjhvtUhXDLwwI8ivJTh1mze3lCWmCcZrol3LTVxHzvAOKaiJEgxms02/BZRTWSemQo45rM+rrDEfxK2K3ig7pkYdVHbjn+DWnRi3XihwQDzT6pdcNfQXGTjI8qvVisNUu7g8p7RhjKguyn8wU9zjoDWfvryfTYrWCIrG924utyE5TgnafI+ZT+labWbb4G5v9PiDmW6uTKGdcAllIwD0I78dMdKzfqKxe7sQ6qPejXGBnhB4+3H812al7kE/JrdkVJN6PXPTd699oFjeXTIbh4V9zZ039D/NWq+c8+BXjnpHXdQs9Pt7GDULa3EcqySG4yQyseVJwcZBGD0yOvNetR3CkBQQe2RXLvq9uWxFleHocuIxKeuT5FMxoEGRmnHfHI7jzTTMeNoJB8Vln5JjnGBQc5yV4p20cf8A0YSAckMOxwMf9VF9w46dOQQKV6emTUbt7qNW9uENHk5ALZ54+mP5rX6fCTtj1+5S3UXk0QortFerOeFFFFAEa6txMoIOHXof8Gqr3SshSRdrrwQavW6VA1CxN1seN/blQEA4yCPBrl87iqz5Q/t/o6qzGn4GEZWzkdq6AvgVRfHT2l6ttfRmJz0bna32bvVosmVFcCfZaktmpx+zJaOFOD+9Imdkbhc/UUxHcZbaQR96be/g/GjLK80QyU3cjI4zRF9o+SvR5MTr0g1L1A00EhaGKIxkbjtzkg4H8Z+lV9xaF1IOecg4ODWjkjeeQyyBNzddq4pDWfHSvS8avpWk/Im2ztL8GA1HQuENttQIAAuPmwM8Bv171N0T1NJ6diNtKimzDZW3Jw8Z6kDtyf7rUS6fu4xUC40KOcFZYgwPmot40LFhodDktLEto0uj+o7DVrUSxSe1ISUEcnBz4qfLdxqF2yAY469CO39Vi4vSURKmKWSID/jvJH6CtDomi22nsNgZ2JBdpGLbjjGeelc9+mScvOi0r60sotLb3dRkMVk6pz+JJjOwc84+uMf+VpLO1itIRFCu1QcngDJ8mnIsFQwAyRTldTjcSFC1tmOy1z/AUUUVrFhRRRQAk1yumuUiS2SNywxzIUlRXU9QwyKqrnRFUZs3aHAwFX8v7dKua7VHXGSxJZJUmvBir3Sb4yKz3E+AMfhvtz98Us27M4Zx8wUDOK1rgc8VFnVePlH7ULj1Raaiifdm/LKP4XgHFd+G81ZkDnikEDxTcFCuNqPArnwg8CrEgUk0YAhiADtT8MXzjjvS6dh60BkuIPyCnKbg/IKcppCCiiigk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1" name="AutoShape 2" descr="data:image/jpeg;base64,/9j/4AAQSkZJRgABAQAAAQABAAD/2wCEAAkGBhQSERUUExQUFRUVFRgXGRgYGBgYGxoaHRwVGBgXFxwXHCYfGBojGRgXIC8gJCcpLCwsFR8xNTAqNSYrLCkBCQoKDgwOGg8PGiwkHyQsLCwsLCwsKSwsLCwsLCwpLCwsLCwsLCwsLCwsLCwsLCwsLCwsLCwpLCwsLCwsLCwsLP/AABEIANoA6AMBIgACEQEDEQH/xAAcAAACAwEBAQEAAAAAAAAAAAAFBgADBAcBAgj/xABCEAABAgMGAwUGBQIEBQUAAAABAAIDBBEFEiExQVEGYXEigZGhsRMyQsHR8AcUUmLhI3IVgqLxMzRTssIWJHOS0v/EABoBAAMBAQEBAAAAAAAAAAAAAAACAwEEBQb/xAAlEQACAgIDAAICAgMAAAAAAAAAAQIRAyESMUEEURMyYXEUIjP/2gAMAwEAAhEDEQA/AO4qKKIAiiiiAIviLGa0VcQBzXr3gZmi+Sbwyw5rGaYxb0H/AKgVv+Kwv1hUusODUucxtelAsNp2NCLaNJB/aoN5UvCyWNv02zPEMFmbumCwf+q61us80txLJfDNPbNcfhD14Ycw0YtrzFKLjnny3XR1wwYq+xpHED87g8V43iU1xYP/ALJRhse/3ojR/mHyXzOSkRoHsnQnmvxPAw3xKyOfJ9jPBjHJ3Ef7PP8AheOt15yA9UlCLOCl6G2n6oZDx3gGvgiUvaUVvvQmu/sdQ+Dl1QyOXpn4IeDAJ6I7U+is9o7d3iUIluIoRddJcx36X9k/yiQnhuqUn6Tlja8LQ0nUrx7X6Pd4lfH53ooZ0UyRSE4v6PoTMUfEe9fQtiIMwD98lSyfaRjgoYjXZFL/AEzeH2jdCt9nxAt8wiEGYa/3XA9EsRmBY3G6atJB5JlNrsP8dS6HdRK8rxUWYRhUfqHzTFLTbYjQ5jg4HUKqkmc08UodlyiiiYmRRRRAEUUUQBFFFEARePNATyXqwW5Fe2C5zMxtnTWixukalbozNivcKuz0B0X22YiIfYFuNmmlpNIzBiP1DdfVpWkYWbaKDajG2y9Ny40bjU5uKxTdqw4YzCV7T4kiBpLcW5EoHKxIk0+6zqToBuVL81/qWWGv2C9r2yx5BFCRkCpL24+HCc8tpcoXMccwdWk5HkvIMpCgYge0eM3OyHihEW1TNRhLsAcHHtHkM1zONuzoVVXhdaseFMM9vLYOHvtGBHMt35pbj3jiSaAY9yb4vD7JcCJCq0twI0cDmClq04Ps4jm5fQio8luOmXivDyQtUwReYXB2hB1TbYnHcOMBDmmta/K/Tsnr+k+S51exI28wvTinqhXBPs6/O2PDiMowtG1aOHdr34oDFsf2Rxa/qHOI8ik+yuIosA3Q6rdnYg/TuT9Z1uCPDDmnDJwObTsdwdChSkuwSlH0FiYpk945Eu+an+MOBped41R/8sHipoeWRUgtY2tGtHVuPiFZIdNMB/4s7Y+C+f8AGDo5NctADwQ66R0+a+Jjh1jh7rT5J/xt9AsuOLpi1Ct93xK+Ha7TjmrJ3hpv6SOhQWbsJzMWkpeLR1RWOXQaM405HuXkpOugvvwXU3b8J6j5pUfOPhntg03+qvg2mDkUdDSwqSo65Y1tsmG4YPGbfmNwiS5HJWo6G4PaaOC6TYVttmYd4e8PebsforQyXo8L5XxXhdroJqKKKpxEUUUQBFFFEARePbUEHI4L1RAHGLdmXSM3fYaFjz4I5bvFLZmDDeOzUY/NB/xLeHTES7+0d+qo4bs8xoAbsSuCerXh6iiqUn2VzkxWFRrsNka4ccGy4oAC7Ogz2S7xLK+wLW60KZOGmXoMOgqLtad5qp1S0M3e2BeLIxaGjHtk00wGax8IRWwn+2caDtNrljQGmO4KP8fWMfyzYgr/AE3f6XUHkaJRsiaHs4sPEuNHNypUYOqDn2fRUS1QqdnSjGFakVY6lMMEu8WWUI0WE5pEMuF2pBumnwmmR27192RO1Y2jnOBF1zDSmVDXHajqjoj0WzBEZcJwIxaTXEaA5g7KcYNPRe0tnNp3h2NDiNDm0a40ESoMOuznD3a5YjZZ5+Riy5uxYbmHQkdk/wBrhg4cwnSasWahAiGPbQyPdqL9OYPvdR4JVHF0xKvMNzb8PEGDGDrvSjsWqrT9Rve0wHHmaozw7bToTg5uI9x7Tk5p0PPY7r0WZKTxH5YmWjnOA/Fj9/ZOrnsM+SDzMlGlXkOB57HqENXo1ST0dhlZpsRgew3mnInMbtOzhrvmtsrDFa1XMuGuJbvaFLrvfZXPSorkdinIWmAA9pvQzk4Zj9rtimi/s3g2qQ3CGFCaZ/RB5O3WnXv079lvfaApSuGx16FdCkmcbxyTpo9jnn3IXGAOYoro0YGoBof0lDJqYdoe4696WTO3DBmOelKnKtUBmrHAJLMDtofomGJNYYihGnzB1WOM+uePqpndFMXxMuaaOwW+yuIHy8VsRp6jQjUL6mZYOFMwgc9JuZlUt31HVCMnFSVM75ZdpMjwmxYZq1w8Nwea1rkn4YcT+zi+weexEOHJ2h6HJdbXRF2j5rPieKfEiiiiYgRRRRAEWC2J8QoZOpGC3kpLt2bMaIQPdGHgknKkWww5yEm1ZF8d5IFalG+G5X2YLda1RaFAbCYSc6LPZDi6+dC49NFyteHpZJLhoD/ijJD2MGKBiCQehp86L3gmYH5WFniXNw0xOHojfEEp7SVuvAIvUPQimCXODoBhQosMk/04wcOhDSCOuK1pMhB2qG90URQ6DEbVr2EY6g1BH3yXKrb4cjScSpBLAexFbkdqke67kV1SVihxH6mEnuycP+0rXHgAilKg5g4gjvw8U/G0bXFnHZefLnAVpUCm1futF0Dh+eutDYhDg4diJo7dj/0vah3EP4etdWJK0Y8Y+zODTyafgPl0S3JWmWOLIjS0ggPY4EYjfY7EJaoonyVHVWvAzFR95HVezNnwowo9jHjZwDv+4JYs+0HNbUO9pC2ObfoRvkUXkrQGjvvmNCqpiODQNn/wxlIpqxroLtDDdQV3uuqAelFnnOEY9y5FcJpoycaQ4wGxdi1/U0Kc4EfdbPZg5LZY1In+WS7OD2nwXFhxKwKh/wD04gEN55Nr2IncQeS+LJ4hiQnuaaseMHw3ileTmld0jSLXC65oI/S4AjzS5bnBkGOKOZUgUbU0c3/44nvNH7TVvJSeNotD5CsS5a0WvxhOuu1hk4H+wn0K2wrZIzrrUHRArY4SjSxJYHRWDEilIjRnVzRg4fuZUbgLHBtcPAvE8nZnof1DzCQ7FJS6HGDbIOtRpy78wV5Fn873abo7UdaeqUTNlhAywqCMQRypmFfCtUk50PiKffgmVnTCg+6OdTfafH+VU6Od6tPkhQnqjDPVp+8Oq8hTwccDQ6g/NbRewm+LqFRGjVGWO26zPfqMCPvvXzDi1rp8jy5LKDRjfC9m8RYeQOI1HLp9F3bhi1fzEsx9amlD1Gvfn3rizXUd18HDUFdC/DaLcL4VascL7K8sC3qK+SpB7PI+fjuNj4ooornikUUVcxHDGlx0QALt+futuNzOfTbvS9Aarpp5e4k5kqlzqdwquWTt2ehjjxjRmtGJUFbLGhCGxrTsB3mpKHGIHOHSq3SDsm4Zqd7KTVxo1Wgb7HgZAA16UKUZKJdjPGjm+NMR5J4iAY11SbaLQyO093jgfNDeycA/Z/acCPib5jsnxCNSragDb02S/ZtQ2nxNNR8/TzR6UJoDWtcVeDGystMChvDof5QXing6FOsqexFaOxEGY5OHxN5eFEx3tV65tKbKlJnNyZxGHEjyUb2McXXDI5hzf1NJzHLxTFLzwIBbhuNOo5eidOJeGoU7CLIgoRi1w95jv1N+Y1XKy2NIxzAjjm13wvbo5p9RmFGUaOuGTkqY+ydpEUrlsjstPAjA+KRpSZBoQe/5FEYM0W0I0+8E0ZiygOjJjQ/fRfTmg8x5oBKWuHClaHyWwTZB2KpZHgaJqTD20OO24O4IxBXPeK+Ab5dEgG6/EnQPP7wBg794GOo+JdCbMVGxzovh4DhUYHX+eSVpMeEnFn54mZl8FxhxWEEYlpwIOjmnnoRUHmvmJPVGddjkeh2Pquu8WcIwpthBF17R2XAVLTqRuwnMfPFcXtCzosrFMOKKHycNCNwsqjvhmvs2S9sH3Sac/v0RNsepGjvX+EuXK/fkVukJj4XaZH6IOmMn6MMKaBwJofvxC+mvqdnD0+iwPFcdR9+C+4cxezwc377wUtFrCocCKFMnBdsCDMNDjhXHlXCqSjMajGmYC2wJgkhwzHmsqiWWKnFpn6FUQfhO0xHlYbtQLp6j+KKLoTtHzMo8XTDCB29NYhg0xPX/AG9UaixLoJOQFUozseriTnn4pJukUxRtlTjisMzGwceq9fFxQ2bj0B71zs74xNUnCq69yoiTYdHMOAwPngFnl4N1ornr6rYRiOTW/VZxMlK2bhi0DDLNLPEksfZ3tRj4JplmYAnIf7IdxHDrDcNj65rXDVk4vdAuy5wG66mDwD45+aYJGJQlqR+GI5LIkM/A8j/KcR51TTAmTdadRgeo/hbF0NNWH4T/AAVodTDQocyZB6EK721QQc8voV0JnPxNTcMPBC+I+H4c5BMN+H6XDNjtHN+8clqZFqP3N9N1cyLeFdRmh7CmnZxuGYknGdAjjEZEZPbo5v3gcEagzdcQenMc01cYcMNnIJANIjKmG/Z36T+05H+FzCyrQdDiGHEBa5puuacwVCUaOqEuSG1kQg1HeCispaQoA48q7daaJflo9DiTQr2Yqw3tCni7Na3QzvnHAih+dei3QJsOGBo77wPJKknOV7Jy05dERgzFDTCuh0dz6rQcU0HPaB42c3yP0SzxTw5DnIRbEAa9uLXDNh/UN2HUfMIt7WtCMCPuhVzxfAOR9P4WiLRwCNKvgRHQoraOaaHUEaEHVpGIK9c3buOvRdM4v4YbMw+zQRWe4dicbh/Y7Q6HqVzKHUVa4UINCDgQRv34LDuxz5KmEJCeqLpwVkYkGqGuGoGIzC1/mOxj4oLpl/5jULTLzlCNj6oW3A8lplTiRvkgHJ1o7P8AhhPYPZ+oBw6jA/JRL34azZbHaD08cD6r1PDo8L5UayWvTpttRqMpufIY/RKky9G7ejdumwA+Z+SXZyJTwU8m2UwR0D3zPaKxwTfe1u5ComJmhdivrh59+IXD4GE+OA+aSjucajYxxY2fIErTBjYu/tr/AAh00+lTtdC0S8SpoQ3FgyVEjma0HPaVaDoQsU428MdR/HrRfVmRr0MjO4aU1wVkeDgccsfqtasSOnQgQJn2E3dODIhDD/d8J8cO9NUI4nxHUZjw9EscXSFRfGB16jXxp4o3Y1o+1gMiD3qYj9wwcPEHxUh5/YSZNUw2x7lrbHqKjv6IREIwLfPY/ZHcvZSYuu5FP0bxtWEmzJvXh7zcxuNleZ6hFDXDDmM6dUGmYl11R97fRetjY0JoDiDsUWNwTGNs0HNBGRST+IXC3tG/mII/qwx2gPjaMaH9w0PcjTbQLcDQb7V3HJ3karZDmgWnXzw37kPZJwcdo5XZdrhwzTHCj+0ZQ6YJe49sEycb8xCH9GI7tAZMef8AxdmOdQq7JtgOoQchiNwlS9Kr/ZBQxTDfQ5VzRiBNB2BPPodxuFimYYiN7lgY90OldPsJzENEOYOuatMyfeacdvkgrZkHLP1GythzXgUDUE47r7bw6U3GyR+M7BDgZmHnTtgajK9yc3I7gck1CZLXZ1acCF6+EKkDFr+8Gu/XJBqdPRyeG+uPcVbCZV12mFFvtrh98vGN1pMMglp0oBUjq0V6gL4l5WgvHuog6VNVaKnSyugQciPui1BzS2m9PFfUFlNOf1QLKbbGjg992Yhncj1UVvDMH+pC3vgeYXqyzgz02rHm1olYjup+iX7TiUqi8w+pPVLttxaArZFcUdpCtaE973VE/wAOzehRnH9TGeZJStOxfeTn+HML/wBpX9Udx60oB6IR2fIqMA3OOF1/9w/8VIESkQZ+7ivmbbVjz+7/APK+nsNQf7h4rTiRvsxwvPAONaomX1Ad3H0+iWrNmaRwK+8CEYlI3vNK0Sa2COIpSoJOAOFPQ+iXeF5z2cV8E/Eb7evxDwoe4p3tOEHw6HM1A6j+Fzq2oboMVsRoxY4HDWmY7xVI0P8AtEa45IqNvQ/yskKZzHgtAmWxIbYjcQRXuOY+9kNjgg4deqweHQVgTAe26VWyODVp7jz0KHw49KOH3utEwai8Nc+qwbo2wpkOqHZjA/VVy0w5jqHMZLHEiYBwzGfMKyKasvA5Y9y0cNTEpDmJdzHC8x4LXN2rmORBy5gLi09IRJGZdCJrdNWn9bDke8eBBXUpC0y01yGTvkVh40sUTcuXMH9eD2mDVzfiYN6jEcwmIbgwNZVqBzQQfvZEIrL4yzzSFZE+WmgyOPQ/VOtmR77efzQhpJNWfMvELTdPcfQrWzPkfIrHFh4kHMc/vNaZN97Anl0Wh4aYzcLp/wBwtci+rQ34m4jmhzmupTVpV8GI68KAeCBfDRass6LKR2Nu33w3XTrhiQOZAI71z2TmLzG9F0ttb7TlTEDvySDHsotm4suyguxnXa4dl3aFeQBWDQdM+GNwIW6WhVVs3ZLoVypBDhXBXyMPBA13tDTwRK3osPk4HwFVEe/D6z6AxDoKDqf49VE8Vo875ErkUl1a/wByXLedmjwwc8HSIQgFs43uSRnp4+xAmz2iuj/h+ykhC5uin/U4fJKlm2W15iFzQcG58zXDwzTpwYy7IwB/eP8AW+vmhG/KnapfZujsBY/qa+Swzcejhj8Q8wtTgSIg55dQhVo+6P7WnvC05oLZTFddiB9aBkQY8j/BR2JM0fsDkeu51S5PPJB3c3Dlp9FphzZfCa47U7wtHq2McCKC08ssNRl5Ja4qlQ5t8DA/f1W+Tm6PBrg4easn4Qc17ND2h3/ysfQtUxT4RtG6XwXf3N/8h4495RaYZTDlUHl9QfVJ9oB0GKHtwcx1Rz3HQjBN0pNCMwOGIIvN7829c0iNWmZmxMaLVKR82nIrJGhY8x9gr7rUBw+zstoq9o23CO7zC9hUhuocjl8wpCiVbzHorYkEPbTXMLCfL7MEw32bjT3StNmzZHZ1biDuFX7O+0tOfoVmEItOxafvuWod7VC7xvYAhu/Mwm0Y939Ro+B5+IbNd5Hqq7AnsQK55J1eA9pa8BzHi65u4Oa5xaEg6UjmFUkA3mO/Uw4g9RkeYK1kounQ3zDK9oUqqsWuadHHz/29F7Z02IkMO3GPXUfNSI7A6jMfJaVSCTm3gHDGmC9e8Mbhrvrp4KiyI9RyOi3TErWnI/JAjVM32UwPLScaVND3D1xSjxvL3Z+83AvhMdUbi830ATxY8PAnXAfNKHHP/O9ITB5uPzR4Tj/0Nrm/mJZt0C8w1NcDQVqe/bkqrOkS9wa0VLjQd602YxzJc1wL8GjlmXHxombheyHBzXNwIyNMtzisGclBMcbLkBBhNYNBjzOqi1NGG6iseY3bsR7YhXJiKN3B3iEtWkztvG4B8ap34rlO2141bQ92I8kl2nmHbiilJHr4HyimA5KJde5p1x8sPROPC/8AyrANHxB/rJ+aSJtt14dWjdfJOPCcYGC8asiGveGuBQg+QvTdEb2nDcA+oQePQsFTkXMPr6I3MCkTk5p+qGTEKhiN6PHoVrIRYJigPhtI0ND0/wBwqLIfT2kPbtD761V8OHQvZ3j76of7T2cVr9K3T0P8rCzCcpNEgjCoxH8IqI4c29tj9Ql93YeToPQohJxO1TfEfNASV7AvEUqHAuGWawcJT9yIYLjg7tM5O1HePQplnpcAEaZjpqke05Uw3h7TRzSCD6JRGPk1ABod/Xb6IfDfdNDl6c1psO0hNQK5OGBGzht6heTcCva1yPI/Qphovw9gG6Vtu3SCMjl8wsEFlcNR5j6hEpVt4XTnWrev0KWgkvSuZhV7Y6ELPGhXheGmB5hGYMEY6bhZY0uWGrRUbfeiwSM/AZLnT7ovm1rEZMQrr/eYbzHDMA50PqFrjwKEEb17leIOXj3aj73TDT+xF4fjXIj4Va3T5jDx+iKPZdwaC4k4ACpO4AQziqQMCZZHaaQ3lrS6nunWu9R6J7sexPYG+X33EUvUAAB0bTKu6wPyKKF6Vl3wol17S0mhodj/ACmGA284AZlTiKXLxDcxrnPDrlG5kOFceVQMVusuUcwAvFHEYjamFME4PInG/TbAlrjabIVEshhjRIjgHueRSordAAAAqiU/M3W1rgMe/QeKX5GfLorL8ZoBPad+kKc5Vo50m9hqzeH3x4lXYAUpTID5lPUtLBjQ1uSkuG3RdpSlRTXmrVaMaOac3IiiiiYmYrXlfaQnDUYju/hcytNlARqDVdaXPuNLLMN98e677okkjv8Ah5KfFiTGbUOw0ruaiuHeivAE7/UiwjqxrhzumhHg5DmmjiDyPX7C+7PcIEeDErgHlp/tdgQfGvclR25VaaHeaFA136T/AAVnmmAFrurT0P8AKIR4dQ4Z6/IrFcvNodiO8ZJjhQAmoNxwdsSD6fRZZ2SvVG+KPRIN8Y/EKHqMD4jFD2QiWlpzbh9D0IWF07Bl69DBObMD0XsJ4OWbfRWthXXcnCh+/JZXwC13TzGywYJxT7RmB7QyS3akpeaisGNSlPv/AGUnIQNXD/MPn0QIKthWoZWPU/8ADdg8bbO7vQldAmWCt4YgjHmP4SHbNnYVajHA9sX2uloh7TBVh3ZqOZb6HksRnQXdCuGox+8CFqYL1HM38DqF4xpBuO1PZ+itk4d0nYnHrutKXoKQjUB2uTvqrXww4KiXN0+q3MZQ4ZaLDmloDRIIcSzIjtN+i9guqLuRHkdvvda7RlqOa8fDn0VjJUOq4Z+SB+SoCW/ZTY8AwSK+0LQORBBqNqAFGpWSbChthswa1oaBUnAcyrZaXAN4jHTl/JWKZtdrXXRVztgseuybd6Rrl20cFbMxhXPJC22jiBQXiaAA3jU70WHid7oQuX/6jsXA1FBsAjloWm2e8STNWNAOLnZA6fu5rVYHDsR4LfZ9l4ALnDAa1HNYOD+GDN3nFxYGa0rWvIrplhWc+BCEN779CaHLDQJIx5u2bOfBcUbYEK60NGgA8FYoouo4yKKKIAixWvZrY8JzDtgdjotqiDU2naOK2nJuhvIIo5hog73G4Rma159F1njXhwxme1hisRoxH6m/VczhwQ4GgIIOO47tVNqj14Zlkjfo58O2l7WA0nFzOy7nTXvHotcWHRx2d67+HokOxrV/LRjnccaGmVN0+teHNoDgRUHktRzyVMyx4Rx/d5OGXih0dtwhwyOe9P8AdGS680juPLosboV4EGlR9+aAi/swx5cYkY1WMwLwI+JuXMbLdDaASxwwOX0PNVxIBBwzGR3WFkB3QqHT6HnyKvhChpTA4fVq1TMteBIHUKqGaYHoOfLqEA9oxzlj19056FK01KPl4rYgFHMNRsd/Ko709uh0pqDr9NivIsuHghwBB5JWhLPqDNsmIYc04OGHJ2FWnYrVBfUdodoDEbjcc0pCUiSb3OYL8J3vN+fI8/FHIU6HUexwIzrXLrsizQ3AjAinh9Ful4g3w+aAw4wdydnT6LVAma9fX+UCTQbcwZHVVykC6DTInBUgYYkqqZtAMGJQQ/gstKZLR2cXOwHVIM5HMOKWxGxA/LGoH+WmBTvZUVsSIA97Wud7rXGmG/VZbd4emHx6ug37tQwtoRTfkkmrVjQkk6Zl4Q4WdNC+YhhNY7Jh7deugXSo1kwnge0Y2IQALzgCT1KxcMWGJeCKtpEcKv67dyMquOFRIZJuUtFMrJshijGtaDsKK5RRUJEUUUQBFFFEARRRRAES5xFwkyNWJDaBF10DxsefNMaiBoycXaOL2tw8+GcWlh0Dhgd6HIq2x7cEFzYMQkAmjSdDtXKhXWrQs5kZhZEaHNPlzB0KSLb/AA6dQmA4Pb/035/5XJKo6Fm5fsfQjg9oZ5OC+Io+JuO306ITLWXOQMHQIpaBnS9QbVFajzCvFod27TggqqfRdNUcL2NRnTMKtkSvZdnod+nzCpfHxq04feBCrixq4jw1HNqyyiNLgejh5hVRZYOFR3jVfDJutA49HL18ahx7isCyqFELTddiD94bO9VYeyNwTn9dirHPa8ZCvqh8YOYat++qDDU+hGB7ilm2LNuvD5dxhxDgAPiO1NuSLw3lzg1uBJx1HM8kT9gxr79Gh1KD5pZdWZdC5ZcWdJpEhMw+K9d76YpjlYt0Xn0DutaL5fFqSAtUjZD4jywMJIFTpTatUkW2JOXhnm7VIGYA3K9smX/NOa1r6hxoXDQa0TPB4ChPYDHLq5kB1AEA/DuyHMnIrmf8Jhc2p12on4u9kuSp0N9jcHQJcZe0dWt+JieQGgCOqKKySXRztt9kUUUWmEUUUQBFFFEARRRRAEUUUQBFFFEARRRRAEQe3uGYcyMexEGTwMeh/UEYUQanXQhR/wAPozRVkZjzs4FtfVBZ7hmbh4mC482EO9MfJdXUS8UVWaSOLzAcw0itcx37gRXu+a+WzZaKe8Nl1q2pRkSGb7GvpleaDTpVI8jJQ6uFxlK/pHPksaKxy2LUCO4ns1psdOhWtrXOwzJ0HaPkmeUkoftgLjKUGF0bjknWHKsaata0HkAPRZRjytHGjOFhLWMderQ1BB6HZb7F4ajTMVoiFzW5k0NKDSu66GZRhmiSxpN1pxaDjjijAC3iJLKYJKwYEIC5DbVuROJ8VubDAJIAqczv1X0onI2fMSGHChxBVMrIsh3rjQ28ammp3WhRBhFFFEARRRRAEUUUQBFFFEARRRRAH//Z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2" name="AutoShape 2" descr="data:image/jpeg;base64,/9j/4AAQSkZJRgABAQAAAQABAAD/2wCEAAkGBhQSERUUExQWFRUUGRcXFxgYFxoXGxgcHRgYGhsYGhgXGyYeFxwjGRYXIC8gIycpLCwsGB8xNTAqNSYrLCoBCQoKDgwOGg8PGiwkHyQsLCwsLCwsLCwsLCwsLCwsLCwsLCwsLCwsLCwsLCwsLCwsLCwsLCwsLCwsLCwsLCwsLP/AABEIAMIBAwMBIgACEQEDEQH/xAAbAAACAwEBAQAAAAAAAAAAAAAEBQADBgIBB//EAEEQAAECBAIIBAUCAwcEAwEAAAECEQADBCExQQUSUWFxgZHwIqGxwQYTMtHhFPEjQlIHYnKCkqLCFTNDsjRj4iT/xAAaAQACAwEBAAAAAAAAAAAAAAACAwABBAUG/8QAKxEAAgIBAwMDBQACAwAAAAAAAAECEQMSITEEE0EiUXEUMkJhgQWRNKGx/9oADAMBAAIRAxEAPwDLaUF0kcvN/QRVqON0X1MrwAMRu4G4G72gekU4bEuwAz5RzOqX5Ito4p0qlr1kHDod0OJWnAbLGrvy/EeroVIbXAZndJfkbQH8tKwSMixDYQrF1eTH8FuMo8mip0h3sXu+UUL03KBbWJG0At1jOipXLQpI+lQIbZw2RfP0ohb6qQkEAcwXcbNnKOhP/INJOC+QHsjUBYIBBBBzFxCvTikBCbB1KAwuzEn2hBTaXXJcJDpORyO0RzV165w8VmwYM0Nn1UZ4tuWRO0bj4WqxKSSEKWlLklGKcNgcC4jP/E9eJi9YBnwbfl3thLL0ktIYEh9kMqCiJLqx9N3TOOC8XbeplJya0vgHoaBR+oY5bIeSNFPjgOkGUMoAGz4bukMZNOGv5e5jFn6pt7BJgUijGDBoI/RYBgeUOqejT/KnLE/mDBTEgWtuB64Rm9cgr3MsdHJOAELqvRLYYco2Bp7kNbhFFZSBKcG73xITlF8l0YKVQssjPH9oYy6Bsni3SksJUFCzF41+i9BSlpdU4DAggAuDne5Z0uLYx0IRn1G8RbW5jjSMcIB0jL1Sm2N41um9GolK1UzRMwdri+QOfLbGZ0qkApve+wZ4WiljcJ0yFMrIQdJSIWSJ2cEIqw+ELywb3KsZavSOVAQKipB5xdLULvgLc8YyuLQVnE+WGvCPSMpwOLdbfaHU5bhzy8oT10xwY29NKmRgn6W/fYixCCm4J5QciVbu2PtHk2WMsPfytD1mdikxtoT4xWghM3xowf8AmHPPnGg0nXBaEan/AJFpAP8AdHjU3+VJ6x8/mUzMQG5iGGhtLfLmI1yWS4F8NZn8h5x0sHU3sw0zVTpGGwxwJjEK2EHzj1E3WTi6cY8lzGcbbH19RGwUdKml4kevu9YkSwv6YqcQEhiXBUADlceQbpFVJTXe4N8PMdDFkiVrHWVie2hlTyB3945HU9ReyGyZ4iXqpLYKDHpg0JZU/VqAA/jd+lvOHk8sIzil/wD9KP8AN6QjA27+AU3wM6yS8A0miibnl+YcyaX5l8h5wylUDNlCu/21QVXyJZWjhnHaqFIF+v7ekMdIVCJZYMpf9OzicsrQNT0yphClF74ZDhAd2dW3SBYJTaOBOswYbrmHlHTADAtbvfjFiJAAy68R3aPUz3sB5XhWTM5ETCJBsdloOkJFjtLQqRUM78OEESa8YAuSO77fvGWtTDW7NTQTUpIcPbHZnhDet0tLUPCnxZncXs8Y+RUkWwfbbpBSKjIE39tvnnD4dVOEXGNV8FDCfNBJOB6Nt84U10w95xZNqQzn7Y8OEJdKaSF7t++G6E7zYa/Yo+JarVSdrMOOA82i+VpUsADgAPb0hDNlrqph1CAmV4iS7W2kDjBFHSK1QpR4feOpLp3jxrVsBLdjEV7nEmAK+e5c4YezwSKTW+8UVOjXBGsxPTpCselSW5QDISSW2wyk0yiQEgk4MLnlCqklGWvVVy+3eyNLo7UOOLFrkXYsbb2hmX7kr2Aez3Fc+SU3ItfiOIyjiXV2PlxjRUFbKRJmJmpJUHcMX4PlcxhP1bqIGRhjwpqkaMuNQSad2PVTg14VTp2upI2kDln5PFNTX2Y3YbbCB6Cc51zyG18+nd4vHh0rUI8Ghl+pcd52OcegANfp3hFRp5iRrFCgkgXb2PCKE1+/B++sZtLfAtphMwA43vxI5bveB10xIfl30jyXVue+kHoIU2duy/KLtwJYPo7SS5Rb6kbNnCNLSTkr8SS4PlaM+adwLP5QNKqFSlaySb4g4HvbG/p+r/GRezNeYkK5XxFJID6wOYYluYiR0e5H3BAqencwX8pk4RJCNz/aCK21i+WPV9+LvHAq92aBVVH7xnmKpwA3+oh5UrseEAaFpPmzJgAdfy1FHEKSfPDnGnpouTdFeTXaNpwEAbo90lOKJSlJsoAAcSQB6vA2jKnWQG/a34gislFUpYFyzjO4IIGy5Dc45klU/UE+BNo+lAuq5OUHz5JUxBIKcCPPvdCen0k2eO3ZBqaokgjAs1+87w2UZuVoXG72C5JKfqLk22Z+UcOpX0hhzfDHr7xKWlc3D5e3qYby6PVDNcbe7bOUA5Qg/djkkAydFsHxtjc8cot/StYDa72v+/rB6UE7ovXSWH5OPLcIDvPyWKRMUjBmtY99vHC9MkBi1rt3eGFRIsp8fe+UZ7SVMNYO4D3w/Yj8QSUZvcBndXpixv1Pu/LpC6okzJ17pSczYkbhlxN4dydEpSQ6bnM38zhHa5ANiDyw3X22w3wKzxh9i/pDPyNHpSrVAYDFnb1hymSw9IApDrLUdqvLtod0ch8RYQWfLJv1MBvcqlo3YbvQRF0pIwcQzQjJoImI2hs4zRky0Y6to3GFxcQs/wCqlAJKT4f5g5G7DDnGwrabMbITIPypyVpFj4VJ2glm9DyjZhyprS1fsXpT2Zm9IafUtLJcvichxaAEKWB4UqbMt75RtqDRIWMHUpiTtLhV9txHdZ8O4m+8vfr942R6vFBUkCtKRhJVCtRGsLbBd+O2G+i6RlgliQXEH1QXLQE6otYkYkcPXtxqacEjvdDMmZzg2iSqjaVUxcyXLK9UBN2Kisqu2qQzAC5aMB8SSSmaNS2sSMcG78o0n/VAEYvaMzWfxZjv9OHGM/SOTnbWyRbm57s6pdCTSAQtL8/WIqfMkkCYki+OIPMQz0ZWkWULAYjGOqycVuNW28+0G5ZNdTimitKZKbSgUMeGB5WhjSUyFoWorYoAKUs+sXAI2YX5RnpeiXLg6p3YQQmkWkWV1ER44J3FgaH4NVR01MZaSop1iAVOMC1xhkbRIyOtP/qR/u+0eQzQ/wBf7NaytKtKN/8ACtImZNdaglCElajuAw3jLg8KtMTQqYoJ+kKUEvjqv4fKDtGVQTLW4DqDBw+bm23Y+EKJ91FtsLyTXbSM7Fdcq0B/D0rWqkjW1HCnOHoR6wVpEh7QBoicE1CSSwGs5OUaOkVumWjS6Y0cachaFawzTm+0faBpGndbPjiPT949qviK/wDCQlv6im/nf04QBKkqJckk3geqhik78hHVfTpmqcJSCcVXc8hbrDWhoQAkAFhgB3u8zFNHTOd34jQUlO2zhy27LxjyZHGGkJI6pqcAYDK5wd8r4QfLkvl3ljviIk61gASLjPZ53Ah9o3Qty7WF8WDN12eeyM+LDLJwi7FkmjYORjsyPftHkxAD2y4/vzhxVySLkWxuOW3dCpansBs6wvLj7booWzU22Ze5hBpIOlmudz8G5xoK+cA47dvtGZ0jUaoUp9vLh5xMP3EDafSAMpBz1Rj5wFWaRG2EtHLOokL1uR1fIR5VUoL2NgMzheHx6WCm7YFNjDRZeNImelCXUdURk6CbqgbRlthimWqap1EnYMgN0KzQ9TsC6Cp/xQlCvBKVM2knVtwAJ6tGmpJyZ0tMxAPiGGY2jiIy6qQCzQ2/s+rT82dI1SUtrhsmISRwLg8oZihCa0pUROwmfJIcEYRntJURALY3IjeaW0eUXa1+zGSqVaytVOAxOPLzZ4p43CXsO2ZToSuEspVsbpGo0t8Q01QAdUhbgFQQWZt2Pd4zsqkYC2Ix77vBgonbv8xccqhGUFwwVBAlXQJUHSQobUlxm2N8oRVWhR0jRzabVLp8J7cbx946krQrEXwP3G0ecLVw3i9gZQoxydDvmfP03xJWiAnANt4842KKAOOjjZhv9HtF36BhYYdRD11E2tiIySKPl3ui5NHxeNLN0bayWGOPltgZejwMX8rRTnJ8hUKRTt+I5mU+DsAe8IcmVi12geZK1hfKB1tBUKlUg3xIO/Tj+ttzRImuRZRJmhoFXNvv84q+cwiiZO75/mDScthLKKzbCmmAUp+UF16ioEBhzgZEgoQGUFFySHGwYHkI6OHG1B77kS2G1Kwa3m0HyV5AcIV0KCvAHoTGk0ZQADN2N2fnYscoy5PT9wSCqCkASPTjx9oaSgdnEnkcc4ppqdyGbs4Q5RThAudrg3Offd8bubsYGaOkAJCsSSGHn28MkV5SNxuRe2TF9m60IVVm4g4uLeTbopm1bkuX784dHqu2vTyUN9JV/wA0hIPhTgODd38oU1E5nFhjfvmIGmVtjeFtXX2N2frwbvbGWc5ZpanyTg5rqwY8GEZ+pm6622XPW3n6RTpzT4T4R4lE+G4xvxs+PBoF0esi5LlVydpzjTDA4Q1f6BHKJYNodSp9PIlutHzJig6UgiwvdVvBe13jOoSo4W9fxB1Ho2+BcwpLRu9yKWncoo6IqUVEXUe+Ah5LkBAuA8GU2jdRyoF9h2QBXzWe9uzBSTW8hTfkX6SqdVJvfsw6/s7V8pK5xF5pAFnZKS+e0v8A6RGMqp/zJiUuwUWKjkGv5NzI2xuKOcjUAQQyQAGOAEU5ywJSXLLit7HnxTpxHyghDmYom7XFrnGxwA47ozNJIIZ2B3cPsIpRMVNWVliMtycu98NpFM+wsMOkTPmlke4yz2npydrAls8N/GCPlWHdoIRJPS+xvOOlBoxtUH4F02Tf3hTW+FQV3vFofzkwnr0s98HYtzh2KZaLaSsBDsSCH58OJMMpVSGFicXHs2fGMXT1WrMWl7Agh2OID44X1t0OP1zG/kd2OMOcXBi6p0aJRDFi7e8LlPqORYvk3AQFK0g9iesU1NWCQ7EC45jHpF9z3DQQohyDicLbIEWeeR/MUqmkln8Pn9oomKDByT9+kLe5ZJi0Akaybb4kBLCSfpffaJDK+S/T7MRGsFg7k5QVJmMMNazXy4d5xldArUpaio4Dv0jY084JFiOYB9Y688KxuhSQJMoiQ4tiQ7ZY3NjwiUdEV3IAbZZw+YGUOqSnlzUTFTiVav0h9UBkk4JxJYDrHNDKwSBsGF8oU5qMWFOKik0GaOoWuHyc2w4De1t0P6Oic4MNU542drxRSrAA3YAZRfN0nbDCOfKabtgWEzWQGRhtECKqoBnVoceZhVU6cQkkkhN37fpyhGlzdJFofqrQLO7jZd9npjAk7SLWwbH12xkpnxL8wlMp1b8uZ5QQhBUHUdzB25CHfSyj94Q0qNI7LmAp+uqxLDcBnxw6R7LQYvkyiT6eeyCWmPBTYpl6Cl62sRrKxc3/ABt6Qyl0odsH+0HSqE9Ya6L0AZhYJO3gN+wRbnkyulbBAaXR5ydu+saKmpBJQZmuklwGzvs3CGyaBEmT8xw9gBmScQd+eGAjL11W7tn0HDnDZYvp95csB7HektJOWGWzLvCMnpfSD2HCCtJVrJI5P33aE2jE/MWVG4SWG85n26wheq8kuEAzV/CEqnlpK5yk6/0hJBLBnJAY617diKNOzEqmkywUJWBgNXWcXLZJIMX0EwoCmZlpKS4GBxZ8DvGEArnGYsO38Maoa20vyeBjOM9/I9TThXkbaPQyd2/1aGtJLOrZnsDa/doWypYtd7e+/u0PKVAJ5XcscPuYRy6B/QxpKUrWw4m7/vHFUhn3HvDGGdGpEqWSblQYcNvOFVXPcEDLZwZ+F2jTmxRjjW/qe5aAZir9+0Ja8sDkWtxg6pQHdnUkMGO3GFNdPyu4ufIjzOMY4btBpmO0muYqs1ZQ/wDGCQTj4l4HmYKl6RKPAsGWoZKHpt4iPKBRTWqmrcoH8MEB/pxNsbvtja1Eym+TrzilUvIEaznMAYlVjbLdHRzZtMox02q8c2OhCM733MxJ0oDZn4NFiKsG5343HnCWulJUt5CFSUb16z72LgcB1i2RJXdphtZmBPODljhVsU1TGi6oNYY7Odjkcr2gCfUsLkNHaaJx4lK8h7PF0ulCTZL78T1JeFaoR/YLYteYbgKbvaY8hwEPdhzAf0iQPf8A0gNTMVQDxHf7QQqrOBML6eZqqBbjFoS5jvZIq7Y2b2HErSaUJOqVAFIB1r3wPEYny3wfTKUlCZjOiYCpN3IS9irk0Z+noitbY+XWNJMUuY2sQEy06qEJslKRkBiQ2aiTGDOsaW/kU3Cnq/gZL0kwBFsjftopn6Zax55Y3GRN/eB5lDrAt0fDnzgvRkpBCUpSBMQ5U6Xe4ZWsS+FmbE8Ix48UJb2THHV5Fa506YSbIBOLOf8AKnEYZ9IGqNEoSzutZv4ntvIwEaTWKJZWpnAdms5yvk9oSUssklSjc499LQzFkbutkvbyHSR3R0TAFu84Zyaa+7vKOZUsWguUX784DJkK4PZdO7WhlTUbm2XfWBpMt8feHFMwY74VBJvcEZ6G0FrqIIdmOfZhxVTZdMkiWblLK4/i/WFMzS5AZBszPgTdx0fGEVZXFZL5WH7dI6Lz48Majz7ksuq9JkixJu7+4fCwx3Qiqqlo6qZ7WcfaEWk63VBuMDfYNsc3fLIBgGl6wqIQMVW4DM7mHnD3Q1JqIDDkIzmhqUzFGYRdX0jMJF/PE8Y2FOvVF7AA3ytt6+UM6v0xWOJTLayoCEPyA3l++Uc6JkaoD4nHA5D3geWBNLqHhcBItbB1Hj3gYZUy97YfZvQxkS0RryEkMKawJOdsMMgAeHpDGkYXd7nH3hfJY48zBJnhIdJwxPS0K1PkIYLqmu9i4G/daAp00jju6NAqqpgScs8ju9YDqKwrAP8AUbbOTYwUm5FnU+ekfUFNfaWa5sIRVdTdkEkqIAyd2YHc8X1dW+/HVewb3i7Q9AT/ABV5uEdPqbe9tz7YbjSxrUyXSKP+mhCABdhjt2mE6pGtPSi5BCmG8NcDaQ3QRqa/ZuhFoxJVVkj+SXfipQ9kQWGT9Uv0DDkaS9BhsMn78o9k04SWA3ftyh3ISSwxO/PC8MpOi0ABSloHhB1SbkZjB3wGGcFiw5Mw5mTnU9gSkF8Nh22MCqWASGIUN3puhvpQJ1lBLsHs+3h7QjqySrWJObnnmdsFoUXVgrYtKRmWPCPIDVWHJR/3c/OJA6P0VRi5FBMXLMxKTqD+ZrA8Yb6VoZZV82Qp5a9XWGCpSylykg3bWdjg3CGMiWVy0IJaWkWRlz5+sBaV0XqgKGWO8d+kdh9XFy0klJB86uCkytVCUBIUAAXzGNrHPN3cwwp5AOTO4L9vshHTqGqk2trP0f1Dc40FOlxgzY/blhvjDmdoXJuXqZ2iktg+3dfb5QFU06k+JFiLA8rjpeG6WfVwyf394pmoIDtz6e3rGSMqZS2dizSNWFSg1lEgEbDv23gOQrMxZpChLEIa924cc4WyppbDkY1Y4R7fp9w3IdSJjOBn08oLlhrwtp1WG2GEualhtjLJbgjCXOEWImA2fDu8L0z/AHiuZUPYZ3aA3RBmajIYZn2/MDz5wG89+8CfNzYi3frAtTUBncRKcnRKo5q6tg5OEIFJM+ZqB2sV+oTzsTu4x5pKvvqi6iWA9+EM9HUolS3Lv9ROZJzLZkx0EuzC/L4K4DqKnCNYmwAG6CDNM0hIfUBDBvqN/IPh+0AyEmZcltgyAcNxOL8Ib0csAYbLPj+/GMU/S7fJVhVOpISLOW7feb8I7QN3LbaONRrY6rnHzA4ARyZ7YZcm47CYzStl/IdLmWGLbBdz7R0qsIta1mY7C4A7whUusa4D+/C4/aORU7SM/MNBRxssImzgoXdmJYZn7dIFqKw33bzYbnw2RwJ5UfANbfs5wZR6LBOsq7YPhyB72NDHUFuFdKiqgoCshUweEXSDnm5GzNofqUyenT3jiUkAWc9/tFU8kB8scjCJSc2ByLtKTrcXhfoZIR/Ef/vXJvbVUpITv8ICucTS88sWxZh7RVXSv06UixbUth/d83jXjUdDi+XwOxqNO/4P0aQ++yJO0wSLH7+XOM6nTSTuGd/OJMr9/t5RShOOxXyMJ0+9yx227fnC9dQWxd7uc+3gObVF32wvq9KZZtgPx6mHY8MpAjA1jWIvwH2iRmplVOJswHP2iRt+k/aJRotCz9ZA4RoKinC5Y2gEG3RzGM+HKpvDsjeaHqmdDAiaAglnYEguBtDWjNmgoZnF8MqjFfJMpZTilWG79xGl0bNYMXZgDd8OzaBtOUBBJa4ve1iHuMrGO9HTXR4XsGtkGJa/DvK29UN+VyRDVJxdnGP2EdOGwv3tjinUxvckXGWwekEaoyzLcuxGGW3BXAvn0zuLX/BEJ9JaPJJWls3Nw+6+dvONJNkh3AwvfqfOKKin1rtgdpwYln6sIPFlphIyiKjjsgyVUQNpzRxcrls+Yy47ukKUTJicUqbcH9Hjf2o5FaYLRpRVCIKoCM4axW//AEqP/GODWTTZKFHiCkf7oD6R+5VMf1NfsLDjCitrZi7S0lR25De+cMdH6LKi67nYMBDuXSpDeG+WA9YU8sML2Vv/AKJ5MXorRqkL1puJzxHCHlfNdCb+EqGG5Ljz9IdTaTEXY4d/tC2fo5iFJLMzbHG7rFPqVlmpSJLct0et8O/YQb84AY9PUwFW1q56XTJAmossyy2sMtZBxOwi+RfIQKmB/wCHM/0qbzEA8d7g1Q1mVRwIIA5QNUVOqLqI8hm+PrhAiqSetywQNqi56B/NoDXogLWylKmqe5VhyS+GGJMFDHC93/otIKlaR12+WCrYcB1z5Q5ptFKVdZdsg7fn0i3Q2hgkAc+9kaGSkA2yhc8kHagNSW4JS0YTgBxw74QX8naB7QRLD2GIj0ytow9L9YyV5BKFztVSQwZzhygKtmWJ2u8GVqcNUhgbv5worF+LVGy8WtyCtQ1p0sf/AGA9PF7RR8YXkzNoB8rj0EX0ZerSMkhSvIj3gf4vV/Bmf4T6RrxyrJFfH/o2LqLMgqoWhg6VOHwIbofaCpFQs7u+MAUkp7mHFIgWewjrZmo+BTOTTqOJPp6Rz+mA3bIapQDHv6UPlGFZn5LSsUmVuiQxUAIkF3C9JmdHTdVT8I3Wiqv6SCxBBHK48wI+eoManQtY6Q5Ozg0bP8hibSmvBD6VpaV+tplztUlaAxSkEhICSPE58TgAuMhGD0ULBrqzyJcC+/MRsvhHS6EHVmPqKZ7s5LAO1yNxtjtMYjRyhY3fBtoc4HY37QmclPFr8+SmaKW1mD2c7dnfCDUDWD74Cp2I1nunDfd+UMaUB97OePfrHLmtrKogpdY2IAODnlHnymJDgAMQ+eVuGyGSaR2Ow2ww2NA9RKAwJAdjY4cIqUdO5Yjr6XVJzHDmYWKo2VZmOB2/aNFUDWBFr57m9bQnqpTgpu4Fto7MFCVrSy2ihVCS3rk2Y5wGtA+Zq5JA43uBt/eDqarexsoWI2G33eBdHK1iVHFRfr+ItXC2/AvgaUMrcR07MNJNO4sWN2ON284Gok4DDC/PH16w0kSWAJsLuMuLxgyN2EhcuiD6xZ3ABFzsuRja26BK2ks739bfmNFOkBmIcWPu/UCF1TTs/eX55xUZNMjMomYZU4LFhcKHPsw7XVjVcJcZcy+fGANL02sDtAgGgrHRquXSW75ekbq7kdXsCg+sqSQRgcBfLbxgjQ2jmGs2PpeAJSteZ33tEaSmDgAWA/LQGT0xpeQgmTKdh14W6/mGFPIJt3fKKpUskMlgduzi3KNDoylQJespQKscCWODW29dkX0+B5H+iysaG1EBQWHwOsM9jpz2wBMJAIOOBHm43NDVGq6lqsRgnIBrWzGXKE1TM1i/F++caeo0RXpRGL5ynUSOkI6s+JXOG1XMYHz9oz2k5mqC+8n1aMmNb/JRXoJLzpiv6UhPUv8A8YH+KUuhQ2vBfw5LaUVn+dRPIW9QYC05OBS4wN4Yv+Qq8B8Iy1DLUsACGkvRXhs7jG8eaGpnACfqJYZM9sY1FTQfIlHxDEhWslL2ZlBTOxcsHItHVyTbbp0HDE5pteDKy5ikFsIPkzXFoqrwnIh7HreJTqYQmUdUba3F0W6gOMexAd8ewG4W5ipOJhhoepZbEtCt/vFkiaEqBUHD3u1uORjv5Ya4tAn0GlnuIW0Sy7kAsMeBzf8Aws0eUM9ILIUSlgxNjhnzLco9QjVWTk5cYZktltjgxhpcoka3o0uj1BQN7+Zwaw7xh5SyfEHuPpLbsYz2ipga7PkX3HLD940FOtsSMmbK0ZY/dTK5NRJ0f4QQkazhFzYZZY3aF+laICxxFj5+WUNtFVWYuWP81lbbkWL8MYXaRma8wkJVrA3BfB9W12OHptjpZYQeG1yH4M5Uyrh3ts3QHWUTlJGYhxpCQQAXwN7dAPKFyZ749X5RyVtJWFHmmZPSoMvWU2KSDbO7Hzi7RIdKb7IO05K1kq/vJ/8Az6X5wDoIApDtg0aMtdvb3FTST2NJRouM8Ic0iSomzjf7HY59YSSVMm+F8Mh12Rpvh0JK0v4gxzbIXDZ5xiw49c1EElVQ22/4c948+kZ+sp9VgMLG1twvhmcfaNvp4JQFEEXOqw4OOhjIVSnBcOC1u+kO6rCsOTSguBBXIdJIL5H9u8IyArNSYsYOAehP3aNfPsDq2Gxu9kYyfThdQXAUyQCDfPzjR0ai7T4oodfDdVrKUX/cRsJKwLDvD7iMVRL1FBmAFmbAcRj6xqKKpBHLswnrYaZX4Kew9pi8N9HV4SCiwBYudt73jPyajACLv1EZ8WR43aLHWkdMfNswAS4drkQoqaoAcS/WKZlQwLmAZ858YvJmlkdyI2cz5ruoszYRmtLTytWon6lEJHfdhBuktJMDfCA9A0xWozlYXCN+1XsOcOxLRHuS/nyRDwyky5aUAsEgC+6M5pdLJYYAQ5qFJALYknHbz6wk0pMsU7oHp03MNmdpaplEf0npdwYZVWkpky0yYtQODq5s/HLdC2kka2ucFBdjyFjETWBJaY48xyOEei0pvbktSa4YUieH3QZKNoXjUNwtHMgQ20PoObUn+H4kv9QfV/1Ycg5hbwt7JFUUqqL4xI1Ev4CS3iml82weJBfTSC3Ply9sVKEXG4itSbGOgANdG1JDPDj9VnYveB/g3RgqVTKd2VMl68snJcu45FJWDujyppFyiZa0lKg77DvDZRhzYalqRbVM1FBNsQMQxHDdts0O5U4khssd8Y+gmhk7WAa+G3hhaNHSTWFnIfEDJixfEDERw80HGXBDR0FW31YAhx303ReqvC3Atq5tm9wODNCT51yGL7dx9MYv+awNrNh19xjugO66oka4ZepYNiekK1SglxgH/J5xfNqHchI+l+Xu0CVs1OIODe2HCEc7E4VAulWA2kg4cseTwg0JOuQDgSAeZhvpKqGr/LZLEcXJ9UjiIzkmWZZlqIIExOtzcn0aN8IXiaBlubamU4L8+O14aUlUqWdYHC+xht34CM3SVbgvhjncG7t0hlIqrjAA7cSMOdyLftHNpxlYKNBV6Q+YUqJe1idrY+nQQqqagEKIy395x7V1AACiSwy2/nPlAVcXBuwzbD9/uYKc9UtT8hCyrX4XjPyJbrWraw8n9xDitWdUgWZ+A2tAdJKZPG/WNeF6ItlFX6U/1Md/0m2eYMG0k9w4fHsERyZdoFNOUqdBL4sQ0OlkjkjpZLs0lLW5HGLzNPDb3lGPqPiYylNMSUnJQGsD5PnHE740Sf5hyCnhH0WV7pFUzXzKoA4u0KdIabyDd5xkq34teyQo/wC38x7R/wAVWtNLjJGAGx9saYdBoWrIXQykSlVCnJPysz/VuG7aY0KJ2qkAbhbAcshaFyKpLAC26LF1LCEZtWTxS8IJFlRUh3xaFOkKoBKlHACLFayzZ2i2R8Gz6qYlCmkyx4vH9a94Ri1j9TRs6TpXaZYgoXTLc4qdR5w50X8E1NSUkS9SWWOvMsCNw+pXRt8bqm0NQ6PAVMIUsXBX4j/lQMOQ5wFXfG02a4p0aqc5i7nkkWHOOvHDpeqRIwfJcn4Hoadpk1Etxtsl9yHL83ius+MhdFMkMm2sRYbkoFyYWydGTJytaaskZqVcngP5RBol08nAax6/iHWNURaZy1eJU2e5uWOqP9IwiQWr4lALCWG4/iJA6l7haZHy2Xjyjmf9I4j2j2JBGc1H9nf/AM+R/jb/AGLEav8AtASNZPAf+xjyJAy+0Y+DLaM+ocD7w+oFHV/yj/3VEiRw+qBiMQq/KGL2PA/+5iRI58QcfDPK36iP7sz/AJQrI8cz/Ev/AJRIkBHkKPIj0r/2ldPWDNPoATgPqiRI3S/H+lSOKI+vtD1Q8Se84kSObl5EntSbgb0ephc/gVx9jHsSBjwN8C7SR/hngfSOpP0jvMxIkal9q+QS1GMSYLRIkKXIKEmmkh08R6w5kU6f43hTaUTgMdaXfzMSJHTxcQ/pFwYmpHjPGC6kMJZGLgeUSJG9/gEvAXRmxhxISCA8SJCPyCPoXwjTIEgKCUhT4sH6xdp0aqFLFlBCmULEcDjEiR2IfYgo8ny/Q6teYCvxEm5V4n4vjGolygGAAbXwbdHkSFIedVJxhJW4mJEhP5M0PgVqN4kSJFgH/9k=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3" name="AutoShape 4" descr="data:image/jpeg;base64,/9j/4AAQSkZJRgABAQAAAQABAAD/2wCEAAkGBhQSERUUExQWFRUUGRcXFxgYFxoXGxgcHRgYGhsYGhgXGyYeFxwjGRYXIC8gIycpLCwsGB8xNTAqNSYrLCoBCQoKDgwOGg8PGiwkHyQsLCwsLCwsLCwsLCwsLCwsLCwsLCwsLCwsLCwsLCwsLCwsLCwsLCwsLCwsLCwsLCwsLP/AABEIAMIBAwMBIgACEQEDEQH/xAAbAAACAwEBAQAAAAAAAAAAAAAEBQADBgIBB//EAEEQAAECBAIIBAUCAwcEAwEAAAECEQADBCExQQUSUWFxgZHwIqGxwQYTMtHhFPEjQlIHYnKCkqLCFTNDsjRj4iT/xAAaAQACAwEBAAAAAAAAAAAAAAACAwABBAUG/8QAKxEAAgIBAwMDBQACAwAAAAAAAAECEQMSITEEE0EiUXEUMkJhgQWRNKGx/9oADAMBAAIRAxEAPwDLaUF0kcvN/QRVqON0X1MrwAMRu4G4G72gekU4bEuwAz5RzOqX5Ito4p0qlr1kHDod0OJWnAbLGrvy/EeroVIbXAZndJfkbQH8tKwSMixDYQrF1eTH8FuMo8mip0h3sXu+UUL03KBbWJG0At1jOipXLQpI+lQIbZw2RfP0ohb6qQkEAcwXcbNnKOhP/INJOC+QHsjUBYIBBBBzFxCvTikBCbB1KAwuzEn2hBTaXXJcJDpORyO0RzV165w8VmwYM0Nn1UZ4tuWRO0bj4WqxKSSEKWlLklGKcNgcC4jP/E9eJi9YBnwbfl3thLL0ktIYEh9kMqCiJLqx9N3TOOC8XbeplJya0vgHoaBR+oY5bIeSNFPjgOkGUMoAGz4bukMZNOGv5e5jFn6pt7BJgUijGDBoI/RYBgeUOqejT/KnLE/mDBTEgWtuB64Rm9cgr3MsdHJOAELqvRLYYco2Bp7kNbhFFZSBKcG73xITlF8l0YKVQssjPH9oYy6Bsni3SksJUFCzF41+i9BSlpdU4DAggAuDne5Z0uLYx0IRn1G8RbW5jjSMcIB0jL1Sm2N41um9GolK1UzRMwdri+QOfLbGZ0qkApve+wZ4WiljcJ0yFMrIQdJSIWSJ2cEIqw+ELywb3KsZavSOVAQKipB5xdLULvgLc8YyuLQVnE+WGvCPSMpwOLdbfaHU5bhzy8oT10xwY29NKmRgn6W/fYixCCm4J5QciVbu2PtHk2WMsPfytD1mdikxtoT4xWghM3xowf8AmHPPnGg0nXBaEan/AJFpAP8AdHjU3+VJ6x8/mUzMQG5iGGhtLfLmI1yWS4F8NZn8h5x0sHU3sw0zVTpGGwxwJjEK2EHzj1E3WTi6cY8lzGcbbH19RGwUdKml4kevu9YkSwv6YqcQEhiXBUADlceQbpFVJTXe4N8PMdDFkiVrHWVie2hlTyB3945HU9ReyGyZ4iXqpLYKDHpg0JZU/VqAA/jd+lvOHk8sIzil/wD9KP8AN6QjA27+AU3wM6yS8A0miibnl+YcyaX5l8h5wylUDNlCu/21QVXyJZWjhnHaqFIF+v7ekMdIVCJZYMpf9OzicsrQNT0yphClF74ZDhAd2dW3SBYJTaOBOswYbrmHlHTADAtbvfjFiJAAy68R3aPUz3sB5XhWTM5ETCJBsdloOkJFjtLQqRUM78OEESa8YAuSO77fvGWtTDW7NTQTUpIcPbHZnhDet0tLUPCnxZncXs8Y+RUkWwfbbpBSKjIE39tvnnD4dVOEXGNV8FDCfNBJOB6Nt84U10w95xZNqQzn7Y8OEJdKaSF7t++G6E7zYa/Yo+JarVSdrMOOA82i+VpUsADgAPb0hDNlrqph1CAmV4iS7W2kDjBFHSK1QpR4feOpLp3jxrVsBLdjEV7nEmAK+e5c4YezwSKTW+8UVOjXBGsxPTpCselSW5QDISSW2wyk0yiQEgk4MLnlCqklGWvVVy+3eyNLo7UOOLFrkXYsbb2hmX7kr2Aez3Fc+SU3ItfiOIyjiXV2PlxjRUFbKRJmJmpJUHcMX4PlcxhP1bqIGRhjwpqkaMuNQSad2PVTg14VTp2upI2kDln5PFNTX2Y3YbbCB6Cc51zyG18+nd4vHh0rUI8Ghl+pcd52OcegANfp3hFRp5iRrFCgkgXb2PCKE1+/B++sZtLfAtphMwA43vxI5bveB10xIfl30jyXVue+kHoIU2duy/KLtwJYPo7SS5Rb6kbNnCNLSTkr8SS4PlaM+adwLP5QNKqFSlaySb4g4HvbG/p+r/GRezNeYkK5XxFJID6wOYYluYiR0e5H3BAqencwX8pk4RJCNz/aCK21i+WPV9+LvHAq92aBVVH7xnmKpwA3+oh5UrseEAaFpPmzJgAdfy1FHEKSfPDnGnpouTdFeTXaNpwEAbo90lOKJSlJsoAAcSQB6vA2jKnWQG/a34gislFUpYFyzjO4IIGy5Dc45klU/UE+BNo+lAuq5OUHz5JUxBIKcCPPvdCen0k2eO3ZBqaokgjAs1+87w2UZuVoXG72C5JKfqLk22Z+UcOpX0hhzfDHr7xKWlc3D5e3qYby6PVDNcbe7bOUA5Qg/djkkAydFsHxtjc8cot/StYDa72v+/rB6UE7ovXSWH5OPLcIDvPyWKRMUjBmtY99vHC9MkBi1rt3eGFRIsp8fe+UZ7SVMNYO4D3w/Yj8QSUZvcBndXpixv1Pu/LpC6okzJ17pSczYkbhlxN4dydEpSQ6bnM38zhHa5ANiDyw3X22w3wKzxh9i/pDPyNHpSrVAYDFnb1hymSw9IApDrLUdqvLtod0ch8RYQWfLJv1MBvcqlo3YbvQRF0pIwcQzQjJoImI2hs4zRky0Y6to3GFxcQs/wCqlAJKT4f5g5G7DDnGwrabMbITIPypyVpFj4VJ2glm9DyjZhyprS1fsXpT2Zm9IafUtLJcvichxaAEKWB4UqbMt75RtqDRIWMHUpiTtLhV9txHdZ8O4m+8vfr942R6vFBUkCtKRhJVCtRGsLbBd+O2G+i6RlgliQXEH1QXLQE6otYkYkcPXtxqacEjvdDMmZzg2iSqjaVUxcyXLK9UBN2Kisqu2qQzAC5aMB8SSSmaNS2sSMcG78o0n/VAEYvaMzWfxZjv9OHGM/SOTnbWyRbm57s6pdCTSAQtL8/WIqfMkkCYki+OIPMQz0ZWkWULAYjGOqycVuNW28+0G5ZNdTimitKZKbSgUMeGB5WhjSUyFoWorYoAKUs+sXAI2YX5RnpeiXLg6p3YQQmkWkWV1ER44J3FgaH4NVR01MZaSop1iAVOMC1xhkbRIyOtP/qR/u+0eQzQ/wBf7NaytKtKN/8ACtImZNdaglCElajuAw3jLg8KtMTQqYoJ+kKUEvjqv4fKDtGVQTLW4DqDBw+bm23Y+EKJ91FtsLyTXbSM7Fdcq0B/D0rWqkjW1HCnOHoR6wVpEh7QBoicE1CSSwGs5OUaOkVumWjS6Y0cachaFawzTm+0faBpGndbPjiPT949qviK/wDCQlv6im/nf04QBKkqJckk3geqhik78hHVfTpmqcJSCcVXc8hbrDWhoQAkAFhgB3u8zFNHTOd34jQUlO2zhy27LxjyZHGGkJI6pqcAYDK5wd8r4QfLkvl3ljviIk61gASLjPZ53Ah9o3Qty7WF8WDN12eeyM+LDLJwi7FkmjYORjsyPftHkxAD2y4/vzhxVySLkWxuOW3dCpansBs6wvLj7booWzU22Ze5hBpIOlmudz8G5xoK+cA47dvtGZ0jUaoUp9vLh5xMP3EDafSAMpBz1Rj5wFWaRG2EtHLOokL1uR1fIR5VUoL2NgMzheHx6WCm7YFNjDRZeNImelCXUdURk6CbqgbRlthimWqap1EnYMgN0KzQ9TsC6Cp/xQlCvBKVM2knVtwAJ6tGmpJyZ0tMxAPiGGY2jiIy6qQCzQ2/s+rT82dI1SUtrhsmISRwLg8oZihCa0pUROwmfJIcEYRntJURALY3IjeaW0eUXa1+zGSqVaytVOAxOPLzZ4p43CXsO2ZToSuEspVsbpGo0t8Q01QAdUhbgFQQWZt2Pd4zsqkYC2Ix77vBgonbv8xccqhGUFwwVBAlXQJUHSQobUlxm2N8oRVWhR0jRzabVLp8J7cbx946krQrEXwP3G0ecLVw3i9gZQoxydDvmfP03xJWiAnANt4842KKAOOjjZhv9HtF36BhYYdRD11E2tiIySKPl3ui5NHxeNLN0bayWGOPltgZejwMX8rRTnJ8hUKRTt+I5mU+DsAe8IcmVi12geZK1hfKB1tBUKlUg3xIO/Tj+ttzRImuRZRJmhoFXNvv84q+cwiiZO75/mDScthLKKzbCmmAUp+UF16ioEBhzgZEgoQGUFFySHGwYHkI6OHG1B77kS2G1Kwa3m0HyV5AcIV0KCvAHoTGk0ZQADN2N2fnYscoy5PT9wSCqCkASPTjx9oaSgdnEnkcc4ppqdyGbs4Q5RThAudrg3Offd8bubsYGaOkAJCsSSGHn28MkV5SNxuRe2TF9m60IVVm4g4uLeTbopm1bkuX784dHqu2vTyUN9JV/wA0hIPhTgODd38oU1E5nFhjfvmIGmVtjeFtXX2N2frwbvbGWc5ZpanyTg5rqwY8GEZ+pm6622XPW3n6RTpzT4T4R4lE+G4xvxs+PBoF0esi5LlVydpzjTDA4Q1f6BHKJYNodSp9PIlutHzJig6UgiwvdVvBe13jOoSo4W9fxB1Ho2+BcwpLRu9yKWncoo6IqUVEXUe+Ah5LkBAuA8GU2jdRyoF9h2QBXzWe9uzBSTW8hTfkX6SqdVJvfsw6/s7V8pK5xF5pAFnZKS+e0v8A6RGMqp/zJiUuwUWKjkGv5NzI2xuKOcjUAQQyQAGOAEU5ywJSXLLit7HnxTpxHyghDmYom7XFrnGxwA47ozNJIIZ2B3cPsIpRMVNWVliMtycu98NpFM+wsMOkTPmlke4yz2npydrAls8N/GCPlWHdoIRJPS+xvOOlBoxtUH4F02Tf3hTW+FQV3vFofzkwnr0s98HYtzh2KZaLaSsBDsSCH58OJMMpVSGFicXHs2fGMXT1WrMWl7Agh2OID44X1t0OP1zG/kd2OMOcXBi6p0aJRDFi7e8LlPqORYvk3AQFK0g9iesU1NWCQ7EC45jHpF9z3DQQohyDicLbIEWeeR/MUqmkln8Pn9oomKDByT9+kLe5ZJi0Akaybb4kBLCSfpffaJDK+S/T7MRGsFg7k5QVJmMMNazXy4d5xldArUpaio4Dv0jY084JFiOYB9Y688KxuhSQJMoiQ4tiQ7ZY3NjwiUdEV3IAbZZw+YGUOqSnlzUTFTiVav0h9UBkk4JxJYDrHNDKwSBsGF8oU5qMWFOKik0GaOoWuHyc2w4De1t0P6Oic4MNU542drxRSrAA3YAZRfN0nbDCOfKabtgWEzWQGRhtECKqoBnVoceZhVU6cQkkkhN37fpyhGlzdJFofqrQLO7jZd9npjAk7SLWwbH12xkpnxL8wlMp1b8uZ5QQhBUHUdzB25CHfSyj94Q0qNI7LmAp+uqxLDcBnxw6R7LQYvkyiT6eeyCWmPBTYpl6Cl62sRrKxc3/ABt6Qyl0odsH+0HSqE9Ya6L0AZhYJO3gN+wRbnkyulbBAaXR5ydu+saKmpBJQZmuklwGzvs3CGyaBEmT8xw9gBmScQd+eGAjL11W7tn0HDnDZYvp95csB7HektJOWGWzLvCMnpfSD2HCCtJVrJI5P33aE2jE/MWVG4SWG85n26wheq8kuEAzV/CEqnlpK5yk6/0hJBLBnJAY617diKNOzEqmkywUJWBgNXWcXLZJIMX0EwoCmZlpKS4GBxZ8DvGEArnGYsO38Maoa20vyeBjOM9/I9TThXkbaPQyd2/1aGtJLOrZnsDa/doWypYtd7e+/u0PKVAJ5XcscPuYRy6B/QxpKUrWw4m7/vHFUhn3HvDGGdGpEqWSblQYcNvOFVXPcEDLZwZ+F2jTmxRjjW/qe5aAZir9+0Ja8sDkWtxg6pQHdnUkMGO3GFNdPyu4ufIjzOMY4btBpmO0muYqs1ZQ/wDGCQTj4l4HmYKl6RKPAsGWoZKHpt4iPKBRTWqmrcoH8MEB/pxNsbvtja1Eym+TrzilUvIEaznMAYlVjbLdHRzZtMox02q8c2OhCM733MxJ0oDZn4NFiKsG5343HnCWulJUt5CFSUb16z72LgcB1i2RJXdphtZmBPODljhVsU1TGi6oNYY7Odjkcr2gCfUsLkNHaaJx4lK8h7PF0ulCTZL78T1JeFaoR/YLYteYbgKbvaY8hwEPdhzAf0iQPf8A0gNTMVQDxHf7QQqrOBML6eZqqBbjFoS5jvZIq7Y2b2HErSaUJOqVAFIB1r3wPEYny3wfTKUlCZjOiYCpN3IS9irk0Z+noitbY+XWNJMUuY2sQEy06qEJslKRkBiQ2aiTGDOsaW/kU3Cnq/gZL0kwBFsjftopn6Zax55Y3GRN/eB5lDrAt0fDnzgvRkpBCUpSBMQ5U6Xe4ZWsS+FmbE8Ix48UJb2THHV5Fa506YSbIBOLOf8AKnEYZ9IGqNEoSzutZv4ntvIwEaTWKJZWpnAdms5yvk9oSUssklSjc499LQzFkbutkvbyHSR3R0TAFu84Zyaa+7vKOZUsWguUX784DJkK4PZdO7WhlTUbm2XfWBpMt8feHFMwY74VBJvcEZ6G0FrqIIdmOfZhxVTZdMkiWblLK4/i/WFMzS5AZBszPgTdx0fGEVZXFZL5WH7dI6Lz48Majz7ksuq9JkixJu7+4fCwx3Qiqqlo6qZ7WcfaEWk63VBuMDfYNsc3fLIBgGl6wqIQMVW4DM7mHnD3Q1JqIDDkIzmhqUzFGYRdX0jMJF/PE8Y2FOvVF7AA3ytt6+UM6v0xWOJTLayoCEPyA3l++Uc6JkaoD4nHA5D3geWBNLqHhcBItbB1Hj3gYZUy97YfZvQxkS0RryEkMKawJOdsMMgAeHpDGkYXd7nH3hfJY48zBJnhIdJwxPS0K1PkIYLqmu9i4G/daAp00jju6NAqqpgScs8ju9YDqKwrAP8AUbbOTYwUm5FnU+ekfUFNfaWa5sIRVdTdkEkqIAyd2YHc8X1dW+/HVewb3i7Q9AT/ABV5uEdPqbe9tz7YbjSxrUyXSKP+mhCABdhjt2mE6pGtPSi5BCmG8NcDaQ3QRqa/ZuhFoxJVVkj+SXfipQ9kQWGT9Uv0DDkaS9BhsMn78o9k04SWA3ftyh3ISSwxO/PC8MpOi0ABSloHhB1SbkZjB3wGGcFiw5Mw5mTnU9gSkF8Nh22MCqWASGIUN3puhvpQJ1lBLsHs+3h7QjqySrWJObnnmdsFoUXVgrYtKRmWPCPIDVWHJR/3c/OJA6P0VRi5FBMXLMxKTqD+ZrA8Yb6VoZZV82Qp5a9XWGCpSylykg3bWdjg3CGMiWVy0IJaWkWRlz5+sBaV0XqgKGWO8d+kdh9XFy0klJB86uCkytVCUBIUAAXzGNrHPN3cwwp5AOTO4L9vshHTqGqk2trP0f1Dc40FOlxgzY/blhvjDmdoXJuXqZ2iktg+3dfb5QFU06k+JFiLA8rjpeG6WfVwyf394pmoIDtz6e3rGSMqZS2dizSNWFSg1lEgEbDv23gOQrMxZpChLEIa924cc4WyppbDkY1Y4R7fp9w3IdSJjOBn08oLlhrwtp1WG2GEualhtjLJbgjCXOEWImA2fDu8L0z/AHiuZUPYZ3aA3RBmajIYZn2/MDz5wG89+8CfNzYi3frAtTUBncRKcnRKo5q6tg5OEIFJM+ZqB2sV+oTzsTu4x5pKvvqi6iWA9+EM9HUolS3Lv9ROZJzLZkx0EuzC/L4K4DqKnCNYmwAG6CDNM0hIfUBDBvqN/IPh+0AyEmZcltgyAcNxOL8Ib0csAYbLPj+/GMU/S7fJVhVOpISLOW7feb8I7QN3LbaONRrY6rnHzA4ARyZ7YZcm47CYzStl/IdLmWGLbBdz7R0qsIta1mY7C4A7whUusa4D+/C4/aORU7SM/MNBRxssImzgoXdmJYZn7dIFqKw33bzYbnw2RwJ5UfANbfs5wZR6LBOsq7YPhyB72NDHUFuFdKiqgoCshUweEXSDnm5GzNofqUyenT3jiUkAWc9/tFU8kB8scjCJSc2ByLtKTrcXhfoZIR/Ef/vXJvbVUpITv8ICucTS88sWxZh7RVXSv06UixbUth/d83jXjUdDi+XwOxqNO/4P0aQ++yJO0wSLH7+XOM6nTSTuGd/OJMr9/t5RShOOxXyMJ0+9yx227fnC9dQWxd7uc+3gObVF32wvq9KZZtgPx6mHY8MpAjA1jWIvwH2iRmplVOJswHP2iRt+k/aJRotCz9ZA4RoKinC5Y2gEG3RzGM+HKpvDsjeaHqmdDAiaAglnYEguBtDWjNmgoZnF8MqjFfJMpZTilWG79xGl0bNYMXZgDd8OzaBtOUBBJa4ve1iHuMrGO9HTXR4XsGtkGJa/DvK29UN+VyRDVJxdnGP2EdOGwv3tjinUxvckXGWwekEaoyzLcuxGGW3BXAvn0zuLX/BEJ9JaPJJWls3Nw+6+dvONJNkh3AwvfqfOKKin1rtgdpwYln6sIPFlphIyiKjjsgyVUQNpzRxcrls+Yy47ukKUTJicUqbcH9Hjf2o5FaYLRpRVCIKoCM4axW//AEqP/GODWTTZKFHiCkf7oD6R+5VMf1NfsLDjCitrZi7S0lR25De+cMdH6LKi67nYMBDuXSpDeG+WA9YU8sML2Vv/AKJ5MXorRqkL1puJzxHCHlfNdCb+EqGG5Ljz9IdTaTEXY4d/tC2fo5iFJLMzbHG7rFPqVlmpSJLct0et8O/YQb84AY9PUwFW1q56XTJAmossyy2sMtZBxOwi+RfIQKmB/wCHM/0qbzEA8d7g1Q1mVRwIIA5QNUVOqLqI8hm+PrhAiqSetywQNqi56B/NoDXogLWylKmqe5VhyS+GGJMFDHC93/otIKlaR12+WCrYcB1z5Q5ptFKVdZdsg7fn0i3Q2hgkAc+9kaGSkA2yhc8kHagNSW4JS0YTgBxw74QX8naB7QRLD2GIj0ytow9L9YyV5BKFztVSQwZzhygKtmWJ2u8GVqcNUhgbv5worF+LVGy8WtyCtQ1p0sf/AGA9PF7RR8YXkzNoB8rj0EX0ZerSMkhSvIj3gf4vV/Bmf4T6RrxyrJFfH/o2LqLMgqoWhg6VOHwIbofaCpFQs7u+MAUkp7mHFIgWewjrZmo+BTOTTqOJPp6Rz+mA3bIapQDHv6UPlGFZn5LSsUmVuiQxUAIkF3C9JmdHTdVT8I3Wiqv6SCxBBHK48wI+eoManQtY6Q5Ozg0bP8hibSmvBD6VpaV+tplztUlaAxSkEhICSPE58TgAuMhGD0ULBrqzyJcC+/MRsvhHS6EHVmPqKZ7s5LAO1yNxtjtMYjRyhY3fBtoc4HY37QmclPFr8+SmaKW1mD2c7dnfCDUDWD74Cp2I1nunDfd+UMaUB97OePfrHLmtrKogpdY2IAODnlHnymJDgAMQ+eVuGyGSaR2Ow2ww2NA9RKAwJAdjY4cIqUdO5Yjr6XVJzHDmYWKo2VZmOB2/aNFUDWBFr57m9bQnqpTgpu4Fto7MFCVrSy2ihVCS3rk2Y5wGtA+Zq5JA43uBt/eDqarexsoWI2G33eBdHK1iVHFRfr+ItXC2/AvgaUMrcR07MNJNO4sWN2ON284Gok4DDC/PH16w0kSWAJsLuMuLxgyN2EhcuiD6xZ3ABFzsuRja26BK2ks739bfmNFOkBmIcWPu/UCF1TTs/eX55xUZNMjMomYZU4LFhcKHPsw7XVjVcJcZcy+fGANL02sDtAgGgrHRquXSW75ekbq7kdXsCg+sqSQRgcBfLbxgjQ2jmGs2PpeAJSteZ33tEaSmDgAWA/LQGT0xpeQgmTKdh14W6/mGFPIJt3fKKpUskMlgduzi3KNDoylQJespQKscCWODW29dkX0+B5H+iysaG1EBQWHwOsM9jpz2wBMJAIOOBHm43NDVGq6lqsRgnIBrWzGXKE1TM1i/F++caeo0RXpRGL5ynUSOkI6s+JXOG1XMYHz9oz2k5mqC+8n1aMmNb/JRXoJLzpiv6UhPUv8A8YH+KUuhQ2vBfw5LaUVn+dRPIW9QYC05OBS4wN4Yv+Qq8B8Iy1DLUsACGkvRXhs7jG8eaGpnACfqJYZM9sY1FTQfIlHxDEhWslL2ZlBTOxcsHItHVyTbbp0HDE5pteDKy5ikFsIPkzXFoqrwnIh7HreJTqYQmUdUba3F0W6gOMexAd8ewG4W5ipOJhhoepZbEtCt/vFkiaEqBUHD3u1uORjv5Ya4tAn0GlnuIW0Sy7kAsMeBzf8Aws0eUM9ILIUSlgxNjhnzLco9QjVWTk5cYZktltjgxhpcoka3o0uj1BQN7+Zwaw7xh5SyfEHuPpLbsYz2ipga7PkX3HLD940FOtsSMmbK0ZY/dTK5NRJ0f4QQkazhFzYZZY3aF+laICxxFj5+WUNtFVWYuWP81lbbkWL8MYXaRma8wkJVrA3BfB9W12OHptjpZYQeG1yH4M5Uyrh3ts3QHWUTlJGYhxpCQQAXwN7dAPKFyZ749X5RyVtJWFHmmZPSoMvWU2KSDbO7Hzi7RIdKb7IO05K1kq/vJ/8Az6X5wDoIApDtg0aMtdvb3FTST2NJRouM8Ic0iSomzjf7HY59YSSVMm+F8Mh12Rpvh0JK0v4gxzbIXDZ5xiw49c1EElVQ22/4c948+kZ+sp9VgMLG1twvhmcfaNvp4JQFEEXOqw4OOhjIVSnBcOC1u+kO6rCsOTSguBBXIdJIL5H9u8IyArNSYsYOAehP3aNfPsDq2Gxu9kYyfThdQXAUyQCDfPzjR0ai7T4oodfDdVrKUX/cRsJKwLDvD7iMVRL1FBmAFmbAcRj6xqKKpBHLswnrYaZX4Kew9pi8N9HV4SCiwBYudt73jPyajACLv1EZ8WR43aLHWkdMfNswAS4drkQoqaoAcS/WKZlQwLmAZ858YvJmlkdyI2cz5ruoszYRmtLTytWon6lEJHfdhBuktJMDfCA9A0xWozlYXCN+1XsOcOxLRHuS/nyRDwyky5aUAsEgC+6M5pdLJYYAQ5qFJALYknHbz6wk0pMsU7oHp03MNmdpaplEf0npdwYZVWkpky0yYtQODq5s/HLdC2kka2ucFBdjyFjETWBJaY48xyOEei0pvbktSa4YUieH3QZKNoXjUNwtHMgQ20PoObUn+H4kv9QfV/1Ycg5hbwt7JFUUqqL4xI1Ev4CS3iml82weJBfTSC3Ply9sVKEXG4itSbGOgANdG1JDPDj9VnYveB/g3RgqVTKd2VMl68snJcu45FJWDujyppFyiZa0lKg77DvDZRhzYalqRbVM1FBNsQMQxHDdts0O5U4khssd8Y+gmhk7WAa+G3hhaNHSTWFnIfEDJixfEDERw80HGXBDR0FW31YAhx303ReqvC3Atq5tm9wODNCT51yGL7dx9MYv+awNrNh19xjugO66oka4ZepYNiekK1SglxgH/J5xfNqHchI+l+Xu0CVs1OIODe2HCEc7E4VAulWA2kg4cseTwg0JOuQDgSAeZhvpKqGr/LZLEcXJ9UjiIzkmWZZlqIIExOtzcn0aN8IXiaBlubamU4L8+O14aUlUqWdYHC+xht34CM3SVbgvhjncG7t0hlIqrjAA7cSMOdyLftHNpxlYKNBV6Q+YUqJe1idrY+nQQqqagEKIy395x7V1AACiSwy2/nPlAVcXBuwzbD9/uYKc9UtT8hCyrX4XjPyJbrWraw8n9xDitWdUgWZ+A2tAdJKZPG/WNeF6ItlFX6U/1Md/0m2eYMG0k9w4fHsERyZdoFNOUqdBL4sQ0OlkjkjpZLs0lLW5HGLzNPDb3lGPqPiYylNMSUnJQGsD5PnHE740Sf5hyCnhH0WV7pFUzXzKoA4u0KdIabyDd5xkq34teyQo/wC38x7R/wAVWtNLjJGAGx9saYdBoWrIXQykSlVCnJPysz/VuG7aY0KJ2qkAbhbAcshaFyKpLAC26LF1LCEZtWTxS8IJFlRUh3xaFOkKoBKlHACLFayzZ2i2R8Gz6qYlCmkyx4vH9a94Ri1j9TRs6TpXaZYgoXTLc4qdR5w50X8E1NSUkS9SWWOvMsCNw+pXRt8bqm0NQ6PAVMIUsXBX4j/lQMOQ5wFXfG02a4p0aqc5i7nkkWHOOvHDpeqRIwfJcn4Hoadpk1Etxtsl9yHL83ius+MhdFMkMm2sRYbkoFyYWydGTJytaaskZqVcngP5RBol08nAax6/iHWNURaZy1eJU2e5uWOqP9IwiQWr4lALCWG4/iJA6l7haZHy2Xjyjmf9I4j2j2JBGc1H9nf/AM+R/jb/AGLEav8AtASNZPAf+xjyJAy+0Y+DLaM+ocD7w+oFHV/yj/3VEiRw+qBiMQq/KGL2PA/+5iRI58QcfDPK36iP7sz/AJQrI8cz/Ev/AJRIkBHkKPIj0r/2ldPWDNPoATgPqiRI3S/H+lSOKI+vtD1Q8Se84kSObl5EntSbgb0ephc/gVx9jHsSBjwN8C7SR/hngfSOpP0jvMxIkal9q+QS1GMSYLRIkKXIKEmmkh08R6w5kU6f43hTaUTgMdaXfzMSJHTxcQ/pFwYmpHjPGC6kMJZGLgeUSJG9/gEvAXRmxhxISCA8SJCPyCPoXwjTIEgKCUhT4sH6xdp0aqFLFlBCmULEcDjEiR2IfYgo8ny/Q6teYCvxEm5V4n4vjGolygGAAbXwbdHkSFIedVJxhJW4mJEhP5M0PgVqN4kSJFgH/9k=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0" name="Picture 6" descr="http://www.rnw.nl/data/files/imagecache/rnw_slideshow/images/image/article/2011/04/aguacate-much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2132856"/>
            <a:ext cx="5810250" cy="345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89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s-CO" b="1" i="1" dirty="0">
                <a:solidFill>
                  <a:schemeClr val="bg1"/>
                </a:solidFill>
                <a:latin typeface="Agency FB" pitchFamily="34" charset="0"/>
              </a:rPr>
              <a:t>Beneficios y propiedades curativas del Aguacate para nuestra Salud</a:t>
            </a:r>
            <a:endParaRPr lang="es-CO" i="1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44824"/>
            <a:ext cx="425881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aguacate es un fruto de sabor delicado y de fácil consumo que aporta una importante cantidad de beneficios para la salud por sus grasas monoinsaturadas, vitaminas y minerales</a:t>
            </a:r>
            <a:r>
              <a:rPr lang="es-CO" dirty="0" smtClean="0"/>
              <a:t>.</a:t>
            </a:r>
            <a:endParaRPr lang="es-CO" dirty="0"/>
          </a:p>
        </p:txBody>
      </p:sp>
      <p:pic>
        <p:nvPicPr>
          <p:cNvPr id="2050" name="Picture 2" descr="https://encrypted-tbn0.gstatic.com/images?q=tbn:ANd9GcToMifblB1-1TT97EK4mSGY-zoe16yOM-mCdqGUqDl3WpGrJ_v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352839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2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/>
              <a:t>El aguacate, potente </a:t>
            </a:r>
            <a:r>
              <a:rPr lang="es-CO" b="1" u="sng" dirty="0" smtClean="0"/>
              <a:t>antioxidante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611560" y="1844824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800" dirty="0"/>
              <a:t>El Aguacate o Palta, por su contribución de Vitamina E, actúa como antioxidante, interviene en la estabilidad de las células sanguíneas y contribuye a reducir el riesgo de múltiples enfermedades, entre ellas, </a:t>
            </a:r>
            <a:r>
              <a:rPr lang="es-CO" sz="2800" dirty="0">
                <a:latin typeface="Agency FB" pitchFamily="34" charset="0"/>
              </a:rPr>
              <a:t>las cardiovasculares, las degenerativas e incluso el </a:t>
            </a:r>
            <a:r>
              <a:rPr lang="es-CO" sz="2800" u="sng" dirty="0">
                <a:latin typeface="Agency FB" pitchFamily="34" charset="0"/>
              </a:rPr>
              <a:t>cáncer</a:t>
            </a:r>
            <a:r>
              <a:rPr lang="es-CO" sz="2800" dirty="0">
                <a:latin typeface="Agency FB" pitchFamily="34" charset="0"/>
              </a:rPr>
              <a:t>.</a:t>
            </a:r>
          </a:p>
          <a:p>
            <a:endParaRPr lang="es-CO" dirty="0"/>
          </a:p>
        </p:txBody>
      </p:sp>
      <p:sp>
        <p:nvSpPr>
          <p:cNvPr id="5" name="AutoShape 2" descr="data:image/jpeg;base64,/9j/4AAQSkZJRgABAQAAAQABAAD/2wCEAAkGBhQSDxQUEhQVFBQUFRUUFRUVFRYVFBUUFRUWFRcVGBUYGyYfFxokGRcYHy8hIygpLCwuFx8xNzAqNSYrLCkBCQoKDgwOFw8PGCkcHBwsKSkpKSkpKSkpKSkpKSkpKSkpKSkpKSkpKSkpKSkpKSwpKSksLCkpLCkpLCksLCkpLP/AABEIAIQBfgMBIgACEQEDEQH/xAAbAAACAgMBAAAAAAAAAAAAAAAABQQGAQIDB//EAEcQAAIBAwIDBAYGBwcDAwUAAAECAwAEERIhBQYxEyJBURVhcZKx0RQjMlJykQcWJEJDU4EzNKGisuHwgpPBF4PxJTVEYnP/xAAZAQEBAQEBAQAAAAAAAAAAAAAAAQIEAwX/xAAiEQACAgIBBQEBAQAAAAAAAAAAARESAiEDBBMiMTJRM0H/2gAMAwEAAhEDEQA/AH0ktRJmzThuV5yNgvvj5VzPKtx90e+K92Z2V94ajkCrFPyncnog99ajHk26/lj31+dc2eLbKJ2etEUscCnQ5Nuc7x/51+dTbblaZf4Z/NT/AOaYccvZnJM68pcGjcydogbATGc7ZznpTxeGWZfQOz19NIkOvbf7OrNc+XbRo5JAyle6h3x5nyNLrSMfrDOcDP0GE5wM/wBqwzXY/H0eSU+x2OW4PuH3m+datyxbn+Gfeb5114lxpYpIo8F5ZiwjRcZIQZZiTsqgYyT51BbnOFYZpHDI1vIIZY2wHSRiAoJzjSdQIbOMUktUdH5OtT1Q++3zri/Iloesbf8Acb505srkuuWRoyCVKtg9PEEbFT1BFLuIczxwvhkkK9qkDSBe4kkmNIJJBIyQMgEDNRlghN+jqx/lt/3GrU/o4sv5bj2SNUvifN0MDTBhIwtghnZE1CISDK53ydt9gcVJTmGMywRYkDXCyPHqQrtHgtqzuDuKkIoq/wDTay+7J/3DWjfozsj4SD/3D8qaQczRNE8nfUJM1uVZe8ZVbTpCjOcmswczwNC8pLIscjQurqQ4lUhez0jJLZIwBnOaVQFA/RjZ+Ha+/wD7Vq36L7T703vj5U9XmCPDl1lj0FB9ZGVLGTZQn3yTtgf1qLNzhAtpLc/WaIXMci9mwkWQMFKlPDcj86QgKX/RTaH9+Yf9a/KtR+im1HSSb81+VWGTmGJY1YiQFywVGjZZTp3J7M74A8a5tzXb9nHIrl1kRpV7NWdjGhwz6QMgA7GpXECFv0T2x/izfmvyrI/RZAP40v8Al+VXJpABkkAAZJPQDGc58sUvs+YIJXVEfJdS8eVZRIo6shI7w9lSmP4WWKo+RkUYEz+6tSoeVQv8Un2oPnTDivGYrZVadwis6xqSCcuxwBsK5WnMdvJ2miVfqf7TOUKZGRkMAcHwPjTt4/gWTOB5Zz/E/wAg+dcH5Sz/ABf8g+dQucuNJLwu7aCU6odIYqWR0fWmx6HcH+oNOTzLbrcC2aQCbQracHo2wycYGcGlcfwSxbJyXnpL/k/3qO/IRP8AGHuH51YbfjUMjMqSoSi62weiHOGz93Y79Nq6WXE4pgTFIr6cA6TnGRkfmKUx/BZ/pUZv0bk/xx7h+dQpv0UM3/5C/wDbPzq8ycWhWVYmkQSNgBCw1EnoMevG1bjiURk7PtE19NOoasjcjHnjwp28RZnnX/o43hcr/wBs/OpUH6L5E/jof+hh/wCau78btw5QzxBg2gqXXIc7hSM9fVUsnAyTgf4VqqI2yn2/JMq/xEPvD/xU6LluUfvR/m3yqbfcbXswbeW3Y64tReQaRG7b7r+8RnT5mmFxeIhAd1XPTUwUn8zUqiyxZHwiUfcP/UflXQ8Pl8l97/amBuk1Bdahj0UsAx9i5zWWuFDaS6hj0XI1H+mc0qiWYqPDpfur7/8AtWDYS/cHvj5U4eQAZYgDzJwPzNBkA6kDO43G4HjSiFmJxYy/cHvitvoMv3P8y03Df471kGlEWzE/0OX+X/mX51g2sn8s/mvzpzqo1UohZiX6JJ/LP5r861a1k/lt+a/OnmaM0oi2Ygazk/lt/h861+hyfy2/w+dWHNGanbQuyuG0k/lv+Q+dcLjMeNasuemR1q15qv8AOC5SP2t8BWMuNJGlyOR/Ge6PYPgK2rnG3dHsHwrOa2bN6K0pHNzxZq5VpgCpIOxIyPWBvWli36RUmx/RSrhvM1vcMVhkDsBkgAjbOPGmWajTXsjIoP7Q/wCBPi1JPQNwOIyXayQ4eFYOzZJM6UYsG1g9cnypyD+0P/8AzT4tXfNekaOdvZX7jl+d54blpUM8Ly6VCsIjDKADF94EYzqPj4VlOWWAuXJikku5UeZHUmFokUJ2Pieg+15+FM4eLxvcSQKT2kSo7jBACyEhcHx6HpUylUSRdyzwg2tssLPr0lyu5IRGYlY1LblVBwM0k4/yxdXDue1jZVnhngDmQaFjIJi0rtuQTq3O9WzNGatRJRuIWjy314Y4EuE0wLOi3BhDOi9polDKQ7Y6HYacA0yjeS9+hX9uioUWYGGYlDpk7mzKDuCmRtuDTW54FbPMXaNO1cDV3ipcLsNSggOB03BqeZlXSpKrqOlF2GSBnSo8dvAVmpZKzacFvYredUaFZJLx58qx70UjanQMyns2xsGwairyjcfR5k1Rq4vPpsDa2kDMCGCSZAOPAn+tXPNGatRIku2vnt8qkMc2tO4smrKA/WYkZcKxHTbakx5XuWsOIW5VQ1xM08LGUvqLGNtLsRkEaMZ9dXTNGaVJJVuLcKuHuILoQRSsImhltnkXuhmDa0kI06sjfbpWOPcBmkERgiSGWNPqpIpAghcvlo3XGJISuMgDcg+2rVmjNKlkicd4ebi0mg1aTLE0eoDoWXGceWaRx8InlPDxKgi+hnU7K4YOywmILGBuFOcnOOgFWfVWc0qSSs/pEkK2sRCliLy0IUYyx7UbDO2a14lwucy3V5HCpla3jhigl0nWUfWWffGRnAB8qccZ4MlyirIXASRJBobSdaHKknG+D4VPpUsnn95wS7eHiamCRnuxA0ZZ4dyiIpVsEBSCp/wp5PazrxCSYQl0mskiG66RJGztoffodQGRVkzRqpUWKNa21y0uuazcq9i8DRARxqrawTEuDkLp2Unrjwp7yhaSxJIkmto1KrbtMqifsgo7khH2tJ7oJ6gU8zRmlRJVbyzm9IdpBHIuuREnDBWt5I1XuzgndJE6DHXFL7Xgcxsbe0MTLPDcpI0xxowspdpxJ4ll2x138qvYo1UqJKDxXg8jw8YAtnLzyh7f6tcv9Wi5U+GGUnP9au7Nm23Vt4t1Iy2dG66fE52rvqo1UqJPOo+DaeC2ii2cTLLbGRRD9bmKXUzNgZIC+P5U5Wbs727S5t3mE7o8DiLtUaLQAIc4IjKsCd8DfNWzV/tvQHqVEnnt5w2U2t/A8Ttdy3DSW7hScgsrQukvRVQDB320nzpjBA68TBVDIHf6/tIjmJ4oQq3EMuPsPjTpz1J9dXHVRqpUSVXnHULm1eRZTaASLIYQXKSsAI3dApLLjIzg4zUN+FQ/S+HJ2crwrHdAmZGbCvpKByRgAnVgHpV21UaqtRJW/wBHpxaMgBUJcXCoCCMR9qxjwD+7pO3qqz5rTVWM1UiSb6qAa0ozSAdM1jNa6qxmkCTcGs5rTNGaQDfNIuaz3I/xH4CnWqkPNzfVx/iPwrOS0MXsfp0HsHwqNf8AFIoFLSuqAeZ3/oOppBz5xB4rJTG7ISyLlTg4I6Z/pXlkspY5Ylj5sST+Zr34unupbO/DjtsuPM/6QjMpjt8pGdi52dh5D7o/xqmUUV9HDjxwUI6Fil6H3JbkXQx6vjXr4NePcnH9qH9PjXr4NfM6j+jOXk+iMD+0N+BPi1VfiHOEytP2SRkw3MdsIX1CWXtNP1i4Oy97bunOk71ZQfr3/AnxaqM0zG5vHjuHguBKwjheBJWbSgCsjMuezc9ApwN6w/Rxv2M7i8eK/v5AEMkfD7d8EkplTM2M7HFT05kkMnDxoTTeIzP9rUjCES93wI3xvW1rwDUzzTljJc26QTx5HZgBTlVwMjBZt8+Ncbbk1Ua1b6ROxtNQiDFCNDLo0Hbcads9aQySjXgfHLuaOd2SFglxLCoUspURuE1szbFQMnbeo11zlMLK7lRYTJbXC2+QzGJgxjAceP7/AE9VTJeTUMc8YmlVJpu3CjThJSwckZHeUkbq2RvWH5MVorqNppCt0yyNsgKSLp76YH/6Lt02pDEo3a9I4hbpNDF2rQXDdsrMSioVyi5AODkE58qWyc0o8ScRMOq3jcxqxY9oiNII2nVMaR3tuucU7fgRNxBO0zM8Mbx/YQLIJMaywA2zgdPKoUXJcaxG3Ej/AEQydp9HOMZ1aynafa7MsM6f8cVYYlBf80zLLeJFDG4tI45MtIV1q6GQ4wpwcCn3Db4TQRygYEkaSAHqA6hsH86VPy5mS7cTMPpaLGw0JhFVSgK56nSSN6xY8EkiktQkzmKCFonBICyjAVMoBgMMZ1ZokyNon8Z4ytuqbF3lkWKJAQNUjZO7H7IABJPqpNdc4yRfTVkgUtZxRzHTL3ZEkzjBKgqRg9RTPj3BFuo1XW0bxyLLFIoBZJE6HB2IxkEeuqzBYdvf8RtppQzS2lujOgVSP7TouT02NHIRZJuYtFzHEyaVkt3uDIX2UR6dSlcevr6q4cL5qM8sYEMgjlVnWTS2FAAK68gAagcjBNR05UkM0Uk1x2ojgkt2XsggeOTAJyDsdql8v8GltlEbXJlhjGmJGjUOqjZVZwe9gbDYeukMuiTxbjiwvHHjVJLqKjcAKmNTMQDgbgdPGl8fOSsIQsLiWZZGWOQiI/VOEKgv9pjnIHiN6kcc4G0ssM8MvYzQawpK60ZJMa0dcjIOAcjoRUbjnLUl1GEkmQghckx4ZJFfV2sJByjY7u+fOkMmhpxzi/0a2knKM4jUMyggNjIB3O22a5jjo+lrb6Gy0BuA+RgqGClMdc5Nb8c4YLi0lg1Fe1jKasZIz0OPHpSu34BcC6juHnjZkt2tyqxMAcsG1Dv7bijkaCx53WRbZjbypHdOYkkLIQJBrwpAOcHQd6fXl32a50sxJChUBYlm2HsHrOwqs2/KUiW1nD2yfss4n1dme/guQmNW32zvv4U647aSyw6YZOyfWjZ3wyqcshKnIDDbI3pDGiDNzpGltJM0UmY7gWrxgKXWQsq+BwR3h0867pzOublWilSS2jErRkLl42DFWUg4OdJGPDFJm5Ll7CaFZogsl0l0p7Nu6QyOUxq3GUG/rNNTwN2u7mVmTRcW625ADak06+9nod3P5VNl0RBzEJksZXjuITNMgjUMul9cTMNZB3jx/XIqfc81RJ2jYYxQuI5pgB2cb7Ag+JC5GSAQM0th5cuOxsEZ4c2UiMSNeJFjQxj2Eg5rWXlGTsbq2V07C6kaTUc9rEJCDKoGMPnBwcjGfVTY0M5+bI0leIxymRezKqApMyyNpDRb95R4nwoh4rGt3dapJR2UULyLIV7GJSCQU9Z3z6xUHinL08kySxPFG9sVFvkvgxkYlWUBd9S4GB0xmud9ypJPJe62RUu4IoxpLFo3iBwTkAEZP+FNjRpc3ok4xZt2bxgW9ydcg0hl7hGN87ddwOtPLXmOKSQoA4PZGdSyFQ8QOCyeJ38Ou9J4+EXjXNrNKbcGGKaJyrSHUZFUCQKVx1XOn/GufDeBXa3CTzNHI/0eSCQ9o+SxYMHUacKpwBpA29dFI0NOG85QTNAFEqi4z2LvGyo5UElQx/ewCceqiz5whkWZissaQu0ZeRNKMyME0q2d2LHGKWWnLk6Q8OQ9kTZuWfvsAwCug093c4fO/lXKfle4MM8S9mMXZvIGJJVm1iTs5UxsOoyM9RTZNFm4bxqOfWIydUTBXUjDKSNQz7RvU3NLuDpIEJlhhhY/uQtqG3iW0rk/02qfWkQ2zWc1pmjNWAb5ozWmqjVSAb5orTNGaQDfNGa0zRqpAN80h5uP1cf4j8Kd0l5o+wn4j8KzmtFx9k3ifCo7mEJIMjZhvjBA67VU5v0cDfBx5b1d4z3R7B8BWwqY55Y+mdiyaPEuJ8PaCZo26qfjuKi0/wCe/wD7hL/0f6RSCvr4OcUzsXod8nn9qX/njXrwNeQ8of3of0+Neug7V8zqP6M5eT6Ig/t3/Avxau9R8/XP+BfiarLXV1JPxFUueyFsYzF9WjAAxdoQ+eo8POnpHDl7LdmjNVDg3Mc15LDHn6OWs0uXKqGYu7FQF1dFBGf6iufDObpZfo0LaVllnuYXlC90i26tGvTU2R12GD1pZGYLDwrjQnluI9DIbeURHUR3sqG1DHhg0zqgRcSe0biT57SQ3kESs4CgGWONQzYwAAD/AIUy41xC8t7S5lZowV7PsSQGbdgr6wAFIydsVFkVotmaM1WxxKcXkdo0ilnikuGlEYGEDBFjVCSCQScsfVS79abkRzBlDta3QinkiQFjAU19qkRO7AEZG/jVsILrmjNVix47JcXCQRSoQLdbgz9mMSdoxVNMZPdG2/j4VP5X4y1zb6nULIkkkL6c6S8TlCy53wcZx4VU5A4zWoiXOdK589IB/PGap97zTO1teXMBjVLWR41R0LGQxlQ7McgrnOwHlTJOOSm6uYu5pitYp4zpOdcgkyG33Hc9XWpKEFhzWM1UbLmuaZLVY0UzT2v0pyAukLkKAqswz3j57CrHwyaVoEM6BJcd9VOVDZ8D5HY/1qpyRkvNGardpzDK16luxhOuGWQ9nqbspI2UaS+cSAhh0xvXDlrjF1LZxzSvAe1JySpjESh3BLZY9odgABipZFLXmg1VOF82vNHbgCMSzzXEWrvdkFtydThc5ORjC58fVU7ifELiGJixgBCyt2rEqndGUTsydRY75wcDHrqySB6W2z5f86VE4TxZLmFZoiSjFgCRg91ip28NxWvA+JdvbQzY0mWNH0+RYAkVVOU+LmO0s4IwDJPJdYLZ0qkcrliQNydwAPXUkpeM0ZqpTc6PGkwkjVXt7hIZXGpokjddSzlQNWnBGR4H1VY+H3BeJGJRiwBzGdSHPQqfIjFWZI9ErNGarXDOYLmUTP2MRSKaaHCuQ5MbhQ24xpAyT47bVrBzgdM2oIzx3KWqGNj2cryBWU5P2djv7DUksD5OKRmd4Q31iIsjDyRiQDn+hqSrZGRuD0I3B/rVNDuOI3vbJG2LBMIpYK6B5cglhtncVO4Xx0GGzigiRXmtxKqaiI4olAH2gCTuQBtRMFkzUePiMbTNCrgyoodk8VVjgE+2kvGOYpra3aWSFB2a65My4V+/grCcZZguDuB1xUSfiKw8Tu5nzpSwgY46nEj7D1nYUbJBbazmqxc82SRwyySW8mmNEcMFcL3nCFWLKCCudRIBGKd8KuzJGrto3OxjfXGy57rK2BkEUkHax4hHMmuJg65ZdSnIypwRn1GsW3EY5C4jdXMbaH0nOlsZ0n11R+EXSpawaoy4bic6qQ5Ts3M8ulyB9obdOld7fikltNxOVYRLGlwHfDhX0iCMsVXHeIG+CRUksF3zRmq+/NDG4jihh7QPAlwHLhAI3YL0I6gHOPHFaWvOIkZSkMjRP2hWRVbYICdTAgABtJAwTvitShBZM0ZpVwDjf0qIShVCMFKlXD5z1VgPsOvQiok3NgErIsUkipIInZAxIbbUQNOCFyM7jxpKIWDNGaq83OxUXTG2cpaS9nKwdPs4BLqD9rAOcdaf3l6kUTSucIil2PkoGaaB2muFRSzsqKOrMQqj2k1uG8qpPM3HluOHXydky4tTICwyuCRgZwMOOuKt9v8AYX8K/wCkVE5YZ2zSXmhu4n4j8KcUk5q+wn4j8KnJ8sYPyHkZ7o9g+FZDVop2HsHwrOa8/wDTsPLOev7/AC+xP9IpBT/nn+/y+xP9IpBX1+P5R3Y+h1yif2of0+NetA15Jyl/el/5416zmvn9R/RnLyfRGJ+vf8C/FqrHDuDiTiN88scmiQxBSdSxyKkYVhgHDd7zqy5+vb8C/Fq7k0S0jgze2RLrhMUjIxXDopRXUlWCHqgK/u+quNzy5bvEkRjASNtceklWR/vKwOQfM+NMKBWoRiWKk5VtgsylCyz4ModmYMVAAbc/a2G/WhuWYDA0LB3jbGrVK5YhTlRqJzgHwprWBSEJZDueERuYydQeLIjkDsJFDDDDWNyD4g1zTl+EABQyFXaTWjsHLuNLMzdWJG29MRRSqEsXLy9CvZ6FMZiQxo0bFW0E5Kk+IJ338al2NmkMaxxqFRc4A8yck5O5JJJJNdqKJIklT5x5fRbS7khEqvMuWjiJKSybYJjwe9t1GOlNU4HFNpmzIrvAsT6WZNceM6XX1En86b5pbe8WZLu2g0ArOJSXLHKmJQ2AuN8561l4pGrMjfqbAI4VVpUNuNMUiyESopxldfiu3TFOYYQqBRkgDGSSzH1ljuTXGyvO0UnS6Ydkw66SdJxqA8VPgakZrSxRJYksOUIoXhdHmzAHRAZMgRucmMjG65wfPbrQnJ8SxpGskyrFL20IDj6pssSq5H2TqOxzTvNFKoWYi/UuHswgaUaZWmjcSHtIpHOWKNjbJzkHPWusvKsbsjNJOXRZELGTJdZQA4bI22AGRjFOM1pK5CkgZIBIGcZwOmfCpVCzOHC+HCCBIUdiEXSrNgsAPsjpg4HwpfbcpRRxRIjyAwSPJFISpdDJnWucYZTk5BFS+AcUNzaxT6dJlXVpznG5GM+PStOXuMm5g7Qp2Z7SSMrnVjs3Kdf6UhDZpHy4q6ikjrI7tJJJsxkLLoIZSNJXTgAeGBU7hfD0t4UijyEjGFB39fxNRLHjJkuriApp7Dsu9qzrEqlgceGMUyJokg2xJ+qifR5oTLLpnlMxbuhlkZw5xgYKlh0Psrk3JcTLMrSyntpEmJ7gZJ4wAsqELsdunSrBRSqFmJI+WT2ryNcys8kAgYlYt1BYg4C7HvGtRyiqpbiOaWOW2QxJMAhZozjKOpGlhsPDwp7RSqFivcU5MWfXrnmOuHsWzoYkBtWsZXuHP3cbbV2m5USRpDLI8gmt1tnUhVGlTkMCoyGzvTsGl03GNN5Hb6DmSN5Q+Rp7hAK4653o8UWWc7fg8yxaGu5ZCpXSzJH9lf3XAGHyNiT1qTwbhS20PZxnbU79ABqdixwo2Az0AqZS644yEu4rfQ2ZUkcPkaR2enIx1z3h+dKpElkCPlHTFHGJ2xHdG7BKLkuzM5Xr9nLGusvLRL3OJSI7o5lTSpI7gQhW8MqMbg07zRVqhIsh4EEu1nV8KsAtxFpGns1OR3s5zUbhfLskCPCl04g7/ZJoXVFqyQA/iqk5AxU70uPpf0fQ2ey7YPtoIDaceec1OqVRXkxbwbgggeaQsC85QvoXQmVXTqC5PebqT41ztuCSRXEjxXBWGZ+1khKBvrCAGKOT3dWBkYNNs0UqiWZXJuUWaK9TtgPpr6yez/syQAQBq72wFObzhwmtmhlOQ6aGK93qOoHhvvUquFnfJKmuNgy5I1DplSQ3XyINWqQsJ5+XriWyltprlX1x9kHEWGC7d5hq7z4HqFPoFIRQSCQACRsDgYzjwrjY3yTRiSM6kbOlsEA4OMjPht1rvmixQbZvqpJzUfq0/EfhTjNJuZ/sJ+I/Cscq8Wa4/odI2w9grOqtEOw9grINeUHaeX87/wB/k9if6RSKnvOx/b5PYn+kUir63GoxR24+hxyn/el/5416wDXk3Kp/al/5416tmuDqP6M5eT6Iw/t3/Anxaqra8RhlnuUu5GSaOciOMyNGRCNJiaMKe9k5yRnNWfV9c34F+Jrd4VLBiqlh0JAJHsPhWljKR87J+TKRxe/C2/F0aUrIkmuNe0IdQY42UpvnTnV0261Ivr8S3PYyXAgQ2sTQMTs7MPrHVtQBdSB51bpLZGJLKpJGCSoJI8iSNxWHtUYAFEIX7IKghfZkbUoyWRV2gEvFEieeUqtnG3dmMZd1lA1FVPUgZI8aVklrK7dLiUXEd3OIQJiW1CQCOPs894HyIq/diurVpXV97A1ezV1pHytwRoO2MscYd55ZVdSGbTI2QCcAgjpUrsWIkt8XmvVnkMLQxxGEBymlWj1NKo6Oe07u+emKacn300tjC9yPrWXvZGCdyASPAkYpjNao5BZFYjoWUEj2E11qrAlig8RuGW14hOs8okt7xhERLsq64xpK9GXDHY0yu76S3u7lYpHk/YDcLG768zK7LlQdwCMbCrGeGw4I7KPDHJGhcE+ZHia6LZxhtQRNQGA2kagOmM9cVKMtinpxKWO1e6huVnYWpbshli0ndJlKljpK75UAdMV2Rozf8MdJjLrjuMlpNQOYkOrHRSST09lWm3sYo2YxxohfdiqqpY+sjrXOPhECkFYYlIJIIRQQT1I8s0oxZFa4Vxb9nYS3EhLX88K4IMkml+7EHJAjXA6+QpenFJG4dCe3kDekRBqEgL9l2xUIzD7Xd8auzcMhK6TFHpzq06Fxq+9jz9datwiAg5hjOW1nuLjV97GOvrpRiyKnxe4kSLi0KzSkQwxyRlpMyJrXLgN1wcVLmuSstvaxz6Y5YGlEksjMXcaQI1kUjGFOrGasn0CLUzdmmXGlzpGWXyY+I9tcn4LbtEIjDGY1OpUKDSD5geBpRiyN7EulqupxO6IcuNu0ZQfj0qv8t3k1xHDO1ymHWQyRDOSxB+r0k9wofV4VaUUAAAAADAAGAB5AVFi4RAru6wxhnzrYIAzZ65PrrTxIskQeQ3/+mWvqjx/maqxaSyQ8PM8Er9ol5KpiyDHJqudJjKYzkg5yN9qvdpapEuiNVRR0VRgDPkK5Q8KhRy6xIrk6iwUA6vP2+uo8C2KnxXiz28/E5Y8agLEZxnQHUqXx6hvUu/4xLbXgjjZp0azlnKudREkYJVgw6B/L8qsQ4bFl27NNUgxIdIy48m86LPh0UWezQKSMEjrgdBk+A8qlGLIrlvxCU+jZRcu4umxKo09mdUTPhRjK6WGOvhXGLjsv0KJ+2Ov0h2BbugtGLgx6Dtj7OKm8S4AEurWS2t1AjmaSVkKrsyMvQnc5bO1M5OXLZixMEZLsHbbq4OdXtz41FiyyhVb8QuLiebs5Y4hb3IiKMT/ZjGdSY31gnBztgVDn5imNjNdhyrxXLRiDAKaVlEfZMuMlypznOckVZZeDQNKJWiQygAB8d7A6A+ePXWzcKhMnadmuvIYnHVh0bHTV0361qjJZHLmfjJtrKWdVyyKCAegJIGT6hnJ9lJrgmPiUEmt5sWNy4B07kFG7ukDY5HnVokUMCrAMpGCCMgg9QR40vtuXLaN0dIVVo86GGcqG6gZPT1UeLIskQeXbq5mEM7yxtDLGWKhix1MAVCDSNOncHc1nizY4nanIGLa8OT9kY7Hc+oeNMLLgcEMjSRRIjNkkqPE9cDoM+qus3DYnkEjorOoKqx3IVuq+WD40eLgSJuBcWke+aMymWJrVJgxTQpYuV1RjroI86lc08TaJH0S6GEEsqqia5WKDIbB2EY8T66kWXL9vCytFEqMilFIzkKf3ck9PVXW+4RDMytLGrsoZQTn7LfaU4O6nyNWrgShAgkmvrYiUxu/Dg5ZFVu80ik7N4ZNcf1nuDaRyvlQrTpcPCoZwsbaEnEZ/h5yWxVgHL1uOzxGAY0MaEFgQh3KZznHqrpPweF1VTGMKpQAZA0N1U4O6nHQ1mrLZCWXj80iXjxyKn0RV05QESnshKXbPRGGwxjzrFvxm4uLqAI4hjezjumTsw5yZAGXLeYyKdXHBYJDlo1JKqp6gMq/ZVgNmA8Aa6ejYu37bQBKF0agSO5104zjFKsWQt5e4jLdxpcCXQpdgYgikaQSuhmO4b10u4fx6WSC2jcrqup7iFn0AALEZNgnTLBcb+uncPLtukrSpHpdiWbSzBSx/f0Z0hvXjNCcvW4i7IJhA/agBmysmc61bOVOSTt5mrViUIbzmG4jhuY1Kh7a4toUk0DSYpimAUGwYBsbU64Xfy/TLmCRhII1hkRtIRh2msFSF2IBXY+uusvL8DR9mUOguJWGtwWkGCGZgcscgdfIV2h4XGk7zKCJHVVdtTHUq/ZBBONqLFh5InZpPzMe4n4j8Ka5pTzH9hPafhWeZeDHG/IcIdh7BW2a5Idh7BW2a8jvPM+dP79J7E/0ikea9eveHJL9sA4qJ+rsP3BXWuohRB7LlhFB5XP7Sv9PjXquaWQcCiVgyrgimJNc+eV8pPPJy5IpP17fgX4mtILlzJKGCBV06CHyxBG5df3N+lZz9c34V+JqpSAdvxbuth4UA7j4dhEwONu8dRHSvZaSPnZLyZcVuAejA+OxB286xFeI+dLq2kkNgg4I6g48qpPD4Fjk4UyxlD2brKRGwO8QAEhA+9nrUWO30WVwsULCZLuRphHGVka2M+ohWx3gU6AHwpYzCPQRcKRkMuB1ORgf1rV7+MaQXQa86csO9jc486p93a27ws1vJMnaywt2jxN2ayRglA8ZUDT4Nt5ZNRxEjPw6W4tlRdNyjr2ZaNWbGg6cEqrHJG22qkiEXWC6YvKHVVVGGghwSy6clmH7m+Rj1V2WYHoQfHYg1RL3Bh4yoRvrCugBHy31KqNO2/fGNqkqsaXPD3jjKZilWQqjBjmNQoc466xtq8aWFS5mTqARnHqOCemRSrlLiLz2UUspDO4bUQMDZ2UbDpsKrXBuIqb6CQRtFG1vNGdSyFtSupCyuRu+Mnf8AOnHITY4fEpBBUyAhlKkfWMRsR5EGqtsPSGnMF80VrM6MEdY3ZC2D3lXPQ9a7cNuy1vE7kanjRidgNTKCapnFLoH0jHcoWkZWMGqNnUxdn3RGcEAg5J6HNEtwpNuLhpEt2s0RGVCV7bo6sChKsVxg48KltiNF91VzlmwrFcMwBIXOMnGwPlv40smiZLBkti5cQMsJYkyatJC5J3z7aS2txbSWjaI2WVbaRZNUTrIraMMrsRlmLes5rUmUi228xMas4CsVBYBgVViNwG8d/GtzIPEj86oPaYSwExkS3NqFJCEhbgBRiRSpx3cgEjqakzcNha7s4mEkkQtpl+t15JLKU1n+hwDUk1Bc1uVJKhgWXGQCMjIyMj2Vt2nrFUWKOGGXiTvG2tZAy9mGEpiaNAQjY2XOQceuuERDi+j1GASyW7RlEcxDKL3iCoyhYYYipYQehBqA1JeU5y1sGaIRNrcMq5CMQ2O0QHorYyBVWszFJMUmljDJeSSGRpCksibgQldmAyQMZxhdutabgiR6HmgNVIt4ohdcSlcSExFWQoXDhew0t2e+CeozUWwv0Mt4NTRRzW0Ggx63IyGVnBIGXAI1Y8qzYtT0ESeyjVVFsbxY4lSWMbTmHXGzLazlYhiV8AnBG2B+9S+G5zw+2OrW8KzFoJA+iVdZUx56iQKRozSwqek6qNVQLPiSM5iGoOkcbspB7quNhq6E+dTc16ow9G2qs6q56qNVIJJvqo1Vpqo10gsnTVRqrnro10gknTVRqrnro10gsnTVRqrnqo1UgSb66NVaaqNVIB0DUaq56qNVIBvqpXzAe6ntPwFMc0t479lPafgK8uZeDN8b8kNlOw9grOa5g7D2Cs6q8YPpG9Ga55ozSAdM0Zrnms6qQCNn65vwr8TXUGuN1YLIcnIOMbEj4VH9DLrQanwWwe8fI+uvfHkSUHDzcT3kTgaMms+gI/N/ePzrHoCPzf3j86vcRxXRnUfOsZNHoCPzf3m+dY9AR+b+8fnTuL8FzbJoyfXWP1fj8394/Osfq/H5v77U7iL3Ebaj5mjJrX9X4/N/faj9X4/N/fardEujYk0ZrX9X4/N/faj9X4/N/fal0Lm1GT661/V+Pzf32o/V6Pzf32pdFuZyfXWQxrX9X4/N/faj0An3pPeNO4vwlzOazqPmax6Aj8394/Oj0BH5v7x+dLovcMhqri8sSGJ4JXjlid2YuyHtyrNqwSTgkdA3lVi9AR+b++fnR6Aj8394/Oo8kwuSAHQDwGwrJrHoCPzf3j86PQEfm/vN86XQ7hjFZ/8An+vnR6Aj8394/Oj0BH5v7x+dLr8HcCij0BH5v7x+dY9Ap4M4/wCo1e4iXRmisegU+/J7xo9Ap9+T3jTuIXRnNYo9Ap9+T3jR6BT78nvGncQujNFY9Ap9+T3jR6BT78nvGncQujNFY9Ap9+T3jR6BT78nvGncQujNFY9Ap9+T3jR6BT78nvGncQujNYo9Ap9+T3jR6BT78nvGncQujNGKhcW4OEiyryA6lH2j4mlosz/Mk941459Tjg4aOjj43yKUP6Xca+yntP8A4qH9AP8AMk9410jsgDuzN+JicV4cnVY5YtI98OB45SzUccfyX8j86PTsnkv5H50UV6nrZh6dk8l/I/Oj07J5L+R+dFFBZh6dk8l/I/Oj06/kv5H50UUFmZ9OP5L+R+dd+HcSaSdAQMZJ2B8j66KKHnyt0ZZaM1iitHyDNFFFAFFFFAFFFFAFFFFAFFFFAFFFFAFFFFAFFFFAFFFFAFFFFAFFFFAFFFFAFFFFCSFFFFBIUUUUEhRRRQSFFFFAhfx/+wP4k/1UmBoorg6n6R9bovg3U1uKKK5js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3076" name="Picture 4" descr="http://cocinayaficiones.com/wp-content/uploads/2012/01/1-aguac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60" y="1844824"/>
            <a:ext cx="396044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19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700808"/>
            <a:ext cx="4680520" cy="49251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Las</a:t>
            </a:r>
            <a:r>
              <a:rPr lang="es-CO" dirty="0"/>
              <a:t> </a:t>
            </a:r>
            <a:r>
              <a:rPr lang="es-CO" u="sng" dirty="0" smtClean="0"/>
              <a:t>grasas</a:t>
            </a:r>
            <a:r>
              <a:rPr lang="es-CO" u="sng" dirty="0"/>
              <a:t> </a:t>
            </a:r>
            <a:r>
              <a:rPr lang="es-CO" dirty="0" smtClean="0"/>
              <a:t>monoinsaturadas </a:t>
            </a:r>
            <a:r>
              <a:rPr lang="es-CO" dirty="0"/>
              <a:t>del Aguacate ayudan a evitar que el colesterol se acumule en las paredes de las venas y arterias reduciendo los niveles del colesterol malo a la vez que incrementan los niveles del colesterol bueno (HDL).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9552" y="404664"/>
            <a:ext cx="81369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400" b="1" dirty="0"/>
              <a:t>Reduce el </a:t>
            </a:r>
            <a:r>
              <a:rPr lang="es-CO" sz="4400" b="1" dirty="0" smtClean="0"/>
              <a:t>colesterol con </a:t>
            </a:r>
            <a:r>
              <a:rPr lang="es-CO" sz="4400" b="1" dirty="0"/>
              <a:t>Aguacate</a:t>
            </a:r>
            <a:r>
              <a:rPr lang="es-CO" sz="4400" dirty="0"/>
              <a:t/>
            </a:r>
            <a:br>
              <a:rPr lang="es-CO" sz="4400" dirty="0"/>
            </a:br>
            <a:endParaRPr lang="es-CO" sz="4400" dirty="0"/>
          </a:p>
        </p:txBody>
      </p:sp>
      <p:pic>
        <p:nvPicPr>
          <p:cNvPr id="4098" name="Picture 2" descr="http://www.lasantevital.com/data/imagenesConsejosSalud/lejpjJB2012112712260802_CARDIOVASCUL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2492896"/>
            <a:ext cx="381642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12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/>
              <a:t>Enfermedades cardiovasculares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844824"/>
            <a:ext cx="4618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Por </a:t>
            </a:r>
            <a:r>
              <a:rPr lang="es-CO" dirty="0"/>
              <a:t>su aporte de antioxidantes y grasas de tipo monoinsaturado, se recomienda su consumo especialmente, a quienes tienen mayor riesgo de sufrir </a:t>
            </a:r>
            <a:r>
              <a:rPr lang="es-CO" u="sng" dirty="0"/>
              <a:t>enfermedades </a:t>
            </a:r>
            <a:r>
              <a:rPr lang="es-CO" u="sng" dirty="0" smtClean="0"/>
              <a:t>cardiovasculares.</a:t>
            </a:r>
            <a:endParaRPr lang="es-CO" dirty="0"/>
          </a:p>
        </p:txBody>
      </p:sp>
      <p:pic>
        <p:nvPicPr>
          <p:cNvPr id="6146" name="Picture 2" descr="http://cdn.eluniversal.com/2013/07/22/infarto.520.3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944888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1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Observe la imagen</a:t>
            </a:r>
            <a:endParaRPr lang="es-CO" dirty="0"/>
          </a:p>
        </p:txBody>
      </p:sp>
      <p:pic>
        <p:nvPicPr>
          <p:cNvPr id="5122" name="Picture 2" descr="http://www.abc.es/salud/archivos/201206/colesterol-670xXx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3"/>
            <a:ext cx="806489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0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792088"/>
          </a:xfrm>
        </p:spPr>
        <p:txBody>
          <a:bodyPr/>
          <a:lstStyle/>
          <a:p>
            <a:pPr marL="0" indent="0">
              <a:buNone/>
            </a:pPr>
            <a:r>
              <a:rPr lang="es-CO" b="1" dirty="0"/>
              <a:t>Beneficios del Aguacate para </a:t>
            </a:r>
            <a:r>
              <a:rPr lang="es-CO" b="1" u="sng" dirty="0" smtClean="0"/>
              <a:t>embarazadas.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467544" y="184482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3200" dirty="0"/>
              <a:t>Como la Palta es el fruto con mayor concentración de </a:t>
            </a:r>
            <a:r>
              <a:rPr lang="es-CO" sz="3200" u="sng" dirty="0"/>
              <a:t>ácido fólico</a:t>
            </a:r>
            <a:r>
              <a:rPr lang="es-CO" sz="3200" dirty="0"/>
              <a:t> es un alimento recomendado para incorporar la dieta de las embarazadas.</a:t>
            </a:r>
          </a:p>
        </p:txBody>
      </p:sp>
      <p:pic>
        <p:nvPicPr>
          <p:cNvPr id="8194" name="Picture 2" descr="https://encrypted-tbn0.gstatic.com/images?q=tbn:ANd9GcQW6nKRgIOy1SUYHqQc6wfWu1j5_MB90dOkMpWgc5gx1zz_8v-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60848"/>
            <a:ext cx="2438400" cy="283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Dios creó esta planta para nuestro beneficio:</a:t>
            </a:r>
            <a:endParaRPr lang="es-CO" dirty="0"/>
          </a:p>
        </p:txBody>
      </p:sp>
      <p:pic>
        <p:nvPicPr>
          <p:cNvPr id="7170" name="Picture 2" descr="http://www.edu.xunta.es/centros/iesmontemoas/galeria/albums/iesmontemoas/userpics/10003/normal_Aguacate_Cardiovascular,c%C3%A1ncer,antioxidante_2_005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96944" cy="481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02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b="1" dirty="0" smtClean="0"/>
              <a:t>Ideal </a:t>
            </a:r>
            <a:r>
              <a:rPr lang="es-CO" b="1" dirty="0"/>
              <a:t>para </a:t>
            </a:r>
            <a:r>
              <a:rPr lang="es-CO" b="1" dirty="0" smtClean="0"/>
              <a:t>Hipertensos.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aguacate por su abundancia en potasio y bajo aporte de sodio, resulta muy recomendable para aquellas personas que sufren de </a:t>
            </a:r>
            <a:r>
              <a:rPr lang="es-CO" u="sng" dirty="0"/>
              <a:t>hipertensión</a:t>
            </a:r>
            <a:r>
              <a:rPr lang="es-CO" dirty="0"/>
              <a:t> arterial o afecciones del corazón.</a:t>
            </a:r>
          </a:p>
          <a:p>
            <a:endParaRPr lang="es-CO" b="1" dirty="0" smtClean="0"/>
          </a:p>
          <a:p>
            <a:r>
              <a:rPr lang="es-CO" b="1" dirty="0" smtClean="0"/>
              <a:t>El </a:t>
            </a:r>
            <a:r>
              <a:rPr lang="es-CO" b="1" dirty="0"/>
              <a:t>aguacate favorece el Sistema </a:t>
            </a:r>
            <a:r>
              <a:rPr lang="es-CO" b="1" dirty="0" smtClean="0"/>
              <a:t>Nervioso.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potasio contenido en el Aguacate es fundamental para la transmisión y generación del impulso nervioso y necesario en el equilibrio de agua dentro y fuera de la célula.</a:t>
            </a:r>
          </a:p>
          <a:p>
            <a:endParaRPr lang="es-CO" b="1" dirty="0" smtClean="0"/>
          </a:p>
          <a:p>
            <a:r>
              <a:rPr lang="es-CO" b="1" dirty="0" smtClean="0"/>
              <a:t>Buen </a:t>
            </a:r>
            <a:r>
              <a:rPr lang="es-CO" b="1" dirty="0"/>
              <a:t>aporte de </a:t>
            </a:r>
            <a:r>
              <a:rPr lang="es-CO" b="1" dirty="0" smtClean="0"/>
              <a:t>Magnesio.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magnesio, otro mineral aportado por el </a:t>
            </a:r>
            <a:r>
              <a:rPr lang="es-CO" i="1" u="sng" dirty="0"/>
              <a:t>Aguacate</a:t>
            </a:r>
            <a:r>
              <a:rPr lang="es-CO" dirty="0"/>
              <a:t>, se relaciona con el funcionamiento del intestino, los nervios, el sistema muscular e inmunológico y en la constitución de </a:t>
            </a:r>
            <a:r>
              <a:rPr lang="es-CO" u="sng" dirty="0" smtClean="0"/>
              <a:t>huesos</a:t>
            </a:r>
            <a:r>
              <a:rPr lang="es-CO" dirty="0"/>
              <a:t> </a:t>
            </a:r>
            <a:r>
              <a:rPr lang="es-CO" dirty="0" smtClean="0"/>
              <a:t>y </a:t>
            </a:r>
            <a:r>
              <a:rPr lang="es-CO" dirty="0"/>
              <a:t>dientes</a:t>
            </a:r>
            <a:r>
              <a:rPr lang="es-CO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dirty="0"/>
          </a:p>
          <a:p>
            <a:pPr marL="0" indent="0">
              <a:buNone/>
            </a:pPr>
            <a:r>
              <a:rPr lang="es-CO" b="1" dirty="0" smtClean="0"/>
              <a:t>Contraindicaciones </a:t>
            </a:r>
            <a:r>
              <a:rPr lang="es-CO" b="1" dirty="0"/>
              <a:t>del Aguacate o </a:t>
            </a:r>
            <a:r>
              <a:rPr lang="es-CO" b="1" dirty="0" smtClean="0"/>
              <a:t>Palta. </a:t>
            </a:r>
          </a:p>
          <a:p>
            <a:pPr marL="0" indent="0">
              <a:buNone/>
            </a:pPr>
            <a:r>
              <a:rPr lang="es-CO" dirty="0" smtClean="0"/>
              <a:t>Por </a:t>
            </a:r>
            <a:r>
              <a:rPr lang="es-CO" dirty="0"/>
              <a:t>su alto contenido calórico no es recomendable incorporarlo en </a:t>
            </a:r>
            <a:r>
              <a:rPr lang="es-CO" b="1" dirty="0"/>
              <a:t>dietas para </a:t>
            </a:r>
            <a:r>
              <a:rPr lang="es-CO" b="1" u="sng" dirty="0"/>
              <a:t>perder peso</a:t>
            </a:r>
            <a:r>
              <a:rPr lang="es-CO" b="1" dirty="0"/>
              <a:t>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Si se padece </a:t>
            </a:r>
            <a:r>
              <a:rPr lang="es-CO" b="1" dirty="0"/>
              <a:t>insuficiencia renal</a:t>
            </a:r>
            <a:r>
              <a:rPr lang="es-CO" dirty="0"/>
              <a:t> se debe consultar su consumo debido a su alto contenido de potasio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  <a:latin typeface="Agency FB" pitchFamily="34" charset="0"/>
              </a:rPr>
              <a:t>Recuerda que lo primero es «buscar el reino de Dios y su justicia, y lo demás vendrá por añadidura» (Mat.6:33). Que Dios te bendiga, al hacer uso de estos consejos. Amen.</a:t>
            </a:r>
            <a:endParaRPr lang="es-CO" b="1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34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Presentación en pantalla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ALIMENTOS QUE CURAN</vt:lpstr>
      <vt:lpstr>Beneficios y propiedades curativas del Aguacate para nuestra Salud</vt:lpstr>
      <vt:lpstr>Presentación de PowerPoint</vt:lpstr>
      <vt:lpstr>Presentación de PowerPoint</vt:lpstr>
      <vt:lpstr>Enfermedades cardiovasculares </vt:lpstr>
      <vt:lpstr>Observe la imagen</vt:lpstr>
      <vt:lpstr>Presentación de PowerPoint</vt:lpstr>
      <vt:lpstr>Dios creó esta planta para nuestro beneficio: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2013-11-05T22:38:39Z</dcterms:created>
  <dcterms:modified xsi:type="dcterms:W3CDTF">2013-11-05T22:38:58Z</dcterms:modified>
</cp:coreProperties>
</file>