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16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5819D494-0454-4E5E-AD43-DAB8085B735E}"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C036B0A-8BB6-45D0-929F-06E53249549E}" type="slidenum">
              <a:rPr lang="es-CO" smtClean="0"/>
              <a:t>‹Nº›</a:t>
            </a:fld>
            <a:endParaRPr lang="es-CO"/>
          </a:p>
        </p:txBody>
      </p:sp>
    </p:spTree>
    <p:extLst>
      <p:ext uri="{BB962C8B-B14F-4D97-AF65-F5344CB8AC3E}">
        <p14:creationId xmlns:p14="http://schemas.microsoft.com/office/powerpoint/2010/main" val="2483839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5819D494-0454-4E5E-AD43-DAB8085B735E}"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C036B0A-8BB6-45D0-929F-06E53249549E}" type="slidenum">
              <a:rPr lang="es-CO" smtClean="0"/>
              <a:t>‹Nº›</a:t>
            </a:fld>
            <a:endParaRPr lang="es-CO"/>
          </a:p>
        </p:txBody>
      </p:sp>
    </p:spTree>
    <p:extLst>
      <p:ext uri="{BB962C8B-B14F-4D97-AF65-F5344CB8AC3E}">
        <p14:creationId xmlns:p14="http://schemas.microsoft.com/office/powerpoint/2010/main" val="471942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819D494-0454-4E5E-AD43-DAB8085B735E}"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C036B0A-8BB6-45D0-929F-06E53249549E}" type="slidenum">
              <a:rPr lang="es-CO" smtClean="0"/>
              <a:t>‹Nº›</a:t>
            </a:fld>
            <a:endParaRPr lang="es-CO"/>
          </a:p>
        </p:txBody>
      </p:sp>
    </p:spTree>
    <p:extLst>
      <p:ext uri="{BB962C8B-B14F-4D97-AF65-F5344CB8AC3E}">
        <p14:creationId xmlns:p14="http://schemas.microsoft.com/office/powerpoint/2010/main" val="3701166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5819D494-0454-4E5E-AD43-DAB8085B735E}"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C036B0A-8BB6-45D0-929F-06E53249549E}" type="slidenum">
              <a:rPr lang="es-CO" smtClean="0"/>
              <a:t>‹Nº›</a:t>
            </a:fld>
            <a:endParaRPr lang="es-CO"/>
          </a:p>
        </p:txBody>
      </p:sp>
    </p:spTree>
    <p:extLst>
      <p:ext uri="{BB962C8B-B14F-4D97-AF65-F5344CB8AC3E}">
        <p14:creationId xmlns:p14="http://schemas.microsoft.com/office/powerpoint/2010/main" val="485548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5819D494-0454-4E5E-AD43-DAB8085B735E}" type="datetimeFigureOut">
              <a:rPr lang="es-CO" smtClean="0"/>
              <a:t>05/11/2013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4C036B0A-8BB6-45D0-929F-06E53249549E}" type="slidenum">
              <a:rPr lang="es-CO" smtClean="0"/>
              <a:t>‹Nº›</a:t>
            </a:fld>
            <a:endParaRPr lang="es-CO"/>
          </a:p>
        </p:txBody>
      </p:sp>
    </p:spTree>
    <p:extLst>
      <p:ext uri="{BB962C8B-B14F-4D97-AF65-F5344CB8AC3E}">
        <p14:creationId xmlns:p14="http://schemas.microsoft.com/office/powerpoint/2010/main" val="3377655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5819D494-0454-4E5E-AD43-DAB8085B735E}" type="datetimeFigureOut">
              <a:rPr lang="es-CO" smtClean="0"/>
              <a:t>05/11/2013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4C036B0A-8BB6-45D0-929F-06E53249549E}" type="slidenum">
              <a:rPr lang="es-CO" smtClean="0"/>
              <a:t>‹Nº›</a:t>
            </a:fld>
            <a:endParaRPr lang="es-CO"/>
          </a:p>
        </p:txBody>
      </p:sp>
    </p:spTree>
    <p:extLst>
      <p:ext uri="{BB962C8B-B14F-4D97-AF65-F5344CB8AC3E}">
        <p14:creationId xmlns:p14="http://schemas.microsoft.com/office/powerpoint/2010/main" val="2636130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819D494-0454-4E5E-AD43-DAB8085B735E}" type="datetimeFigureOut">
              <a:rPr lang="es-CO" smtClean="0"/>
              <a:t>05/11/2013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4C036B0A-8BB6-45D0-929F-06E53249549E}" type="slidenum">
              <a:rPr lang="es-CO" smtClean="0"/>
              <a:t>‹Nº›</a:t>
            </a:fld>
            <a:endParaRPr lang="es-CO"/>
          </a:p>
        </p:txBody>
      </p:sp>
    </p:spTree>
    <p:extLst>
      <p:ext uri="{BB962C8B-B14F-4D97-AF65-F5344CB8AC3E}">
        <p14:creationId xmlns:p14="http://schemas.microsoft.com/office/powerpoint/2010/main" val="482700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819D494-0454-4E5E-AD43-DAB8085B735E}"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C036B0A-8BB6-45D0-929F-06E53249549E}" type="slidenum">
              <a:rPr lang="es-CO" smtClean="0"/>
              <a:t>‹Nº›</a:t>
            </a:fld>
            <a:endParaRPr lang="es-CO"/>
          </a:p>
        </p:txBody>
      </p:sp>
    </p:spTree>
    <p:extLst>
      <p:ext uri="{BB962C8B-B14F-4D97-AF65-F5344CB8AC3E}">
        <p14:creationId xmlns:p14="http://schemas.microsoft.com/office/powerpoint/2010/main" val="576851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819D494-0454-4E5E-AD43-DAB8085B735E}"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C036B0A-8BB6-45D0-929F-06E53249549E}" type="slidenum">
              <a:rPr lang="es-CO" smtClean="0"/>
              <a:t>‹Nº›</a:t>
            </a:fld>
            <a:endParaRPr lang="es-CO"/>
          </a:p>
        </p:txBody>
      </p:sp>
    </p:spTree>
    <p:extLst>
      <p:ext uri="{BB962C8B-B14F-4D97-AF65-F5344CB8AC3E}">
        <p14:creationId xmlns:p14="http://schemas.microsoft.com/office/powerpoint/2010/main" val="3926150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5819D494-0454-4E5E-AD43-DAB8085B735E}"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C036B0A-8BB6-45D0-929F-06E53249549E}" type="slidenum">
              <a:rPr lang="es-CO" smtClean="0"/>
              <a:t>‹Nº›</a:t>
            </a:fld>
            <a:endParaRPr lang="es-CO"/>
          </a:p>
        </p:txBody>
      </p:sp>
    </p:spTree>
    <p:extLst>
      <p:ext uri="{BB962C8B-B14F-4D97-AF65-F5344CB8AC3E}">
        <p14:creationId xmlns:p14="http://schemas.microsoft.com/office/powerpoint/2010/main" val="363442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5819D494-0454-4E5E-AD43-DAB8085B735E}"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C036B0A-8BB6-45D0-929F-06E53249549E}" type="slidenum">
              <a:rPr lang="es-CO" smtClean="0"/>
              <a:t>‹Nº›</a:t>
            </a:fld>
            <a:endParaRPr lang="es-CO"/>
          </a:p>
        </p:txBody>
      </p:sp>
    </p:spTree>
    <p:extLst>
      <p:ext uri="{BB962C8B-B14F-4D97-AF65-F5344CB8AC3E}">
        <p14:creationId xmlns:p14="http://schemas.microsoft.com/office/powerpoint/2010/main" val="4166307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19D494-0454-4E5E-AD43-DAB8085B735E}" type="datetimeFigureOut">
              <a:rPr lang="es-CO" smtClean="0"/>
              <a:t>05/11/2013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036B0A-8BB6-45D0-929F-06E53249549E}" type="slidenum">
              <a:rPr lang="es-CO" smtClean="0"/>
              <a:t>‹Nº›</a:t>
            </a:fld>
            <a:endParaRPr lang="es-CO"/>
          </a:p>
        </p:txBody>
      </p:sp>
    </p:spTree>
    <p:extLst>
      <p:ext uri="{BB962C8B-B14F-4D97-AF65-F5344CB8AC3E}">
        <p14:creationId xmlns:p14="http://schemas.microsoft.com/office/powerpoint/2010/main" val="10267755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94204" y="493986"/>
            <a:ext cx="8038235" cy="1451693"/>
          </a:xfrm>
          <a:blipFill>
            <a:blip r:embed="rId2"/>
            <a:tile tx="0" ty="0" sx="100000" sy="100000" flip="none" algn="tl"/>
          </a:blipFill>
        </p:spPr>
        <p:txBody>
          <a:bodyPr>
            <a:normAutofit/>
          </a:bodyPr>
          <a:lstStyle/>
          <a:p>
            <a:r>
              <a:rPr lang="es-CO" sz="6000" dirty="0" smtClean="0"/>
              <a:t>ALIMENTOS</a:t>
            </a:r>
            <a:r>
              <a:rPr lang="es-CO" dirty="0" smtClean="0"/>
              <a:t> </a:t>
            </a:r>
            <a:r>
              <a:rPr lang="es-CO" sz="6000" dirty="0" smtClean="0"/>
              <a:t>QUE CURAN</a:t>
            </a:r>
            <a:endParaRPr lang="es-CO" dirty="0"/>
          </a:p>
        </p:txBody>
      </p:sp>
      <p:sp>
        <p:nvSpPr>
          <p:cNvPr id="3" name="2 Subtítulo"/>
          <p:cNvSpPr>
            <a:spLocks noGrp="1"/>
          </p:cNvSpPr>
          <p:nvPr>
            <p:ph type="subTitle" idx="1"/>
          </p:nvPr>
        </p:nvSpPr>
        <p:spPr>
          <a:xfrm>
            <a:off x="1284514" y="5445224"/>
            <a:ext cx="6400800" cy="1255982"/>
          </a:xfrm>
        </p:spPr>
        <p:txBody>
          <a:bodyPr>
            <a:normAutofit/>
          </a:bodyPr>
          <a:lstStyle/>
          <a:p>
            <a:r>
              <a:rPr lang="es-CO" sz="4800" b="1" dirty="0" smtClean="0">
                <a:solidFill>
                  <a:srgbClr val="FF0000"/>
                </a:solidFill>
              </a:rPr>
              <a:t>El Plátano</a:t>
            </a:r>
            <a:r>
              <a:rPr lang="es-CO" sz="4800" b="1" dirty="0" smtClean="0">
                <a:latin typeface="Bauhaus 93" pitchFamily="82" charset="0"/>
              </a:rPr>
              <a:t> </a:t>
            </a:r>
            <a:endParaRPr lang="es-CO" sz="4800" b="1" dirty="0">
              <a:latin typeface="Bauhaus 93" pitchFamily="82" charset="0"/>
            </a:endParaRPr>
          </a:p>
        </p:txBody>
      </p:sp>
      <p:sp>
        <p:nvSpPr>
          <p:cNvPr id="4" name="AutoShape 2"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2" descr="data:image/jpeg;base64,/9j/4AAQSkZJRgABAQAAAQABAAD/2wCEAAkGBhQSERUUExQWFRUWGBwaGRcYGBseGBobGBwXGhocGB0fHCYeGx8jHBocHy8gJCcpLCwsHCAxNTAqNSYrLCkBCQoKDgwOGg8PGjIlHyUvLCwqKiwsLCosLCwsLCwsLCwsLCwsKSwsLCwsLCwsLCwsLC8sLCwsLCwsLCwsLCwsLP/AABEIAMIBAwMBIgACEQEDEQH/xAAcAAACAgMBAQAAAAAAAAAAAAAEBQMGAAIHAQj/xABBEAABAgQEBAQDBwMCBQQDAAABAhEAAwQhBRIxQQYiUWETcYGhMpGxBxQjQsHR8BVS4TNyYoKSsvEWQ3PCJHSi/8QAGgEAAgMBAQAAAAAAAAAAAAAAAgMAAQQFBv/EADERAAEEAQMDAgQEBwEAAAAAAAEAAgMRIQQSMRMiQVGBMmFxoRSRwfAFI0Kx0eHxFf/aAAwDAQACEQMRAD8AJxGZ4c7xJalgO6VF3H/Mfia1+8dF4bx4VEsFTBfTqOojm3E2ErROWEAqDnKoXdOwJ6gWMZRKmpmIVmKEpCVJ5wGUQAQb3FtD1jzWnfLpnE0a8hYwuxiZEVfWCXLKjbYNcudGhXg/EsuaMqlpzgXCbv5BL/KGAqkqIsopSXHIsuRp+WzR6DqdSO2efVMFlVStwucc0zMi92zH9tYHo8OWsc01CT0yk/VhDvG8YSXABALOSlYJYm3wwjRUh8wVcHZJ7hrtHmdTpY2Pxn1ykuaAfVbL4ZUolUma0z8yFJYHo1y0ZOniWSFKYgtlXZX7HzEGrqUoPiErCRcDlfuPjdn28o0l0iZuYzEFQ1LgD4tLhRZtPMKiP0zXDgAj5/flEGCrKMoKpwxsQAAGZgBoNtIGrMSMo8vxEG/9ttfOCKTAlhih5iALJWouOwUAD7GEeOzimaAZakBQcgq9AUnLveBfpJGfzN379bULHVaVY2kzphnDlm620VYAj1Z/OJKOtzpBfZmOzbeUbhTlICHfU5n7aZerRlLgtRmTMlyVEL+MZVb/AJrkC0DsdLgnPv8A4RBpIz7IhhNTlIZTsCf+Jg47sq8WGdhKVSvDWlKkEML7dRuC9x0gKXwxU2P4aGIIzbMX2UYY/c1IUVTatAdrBI9dS3tGzSaUAHq+3I/vSIMe74Qq9Q1i6WcmmnqdC/8ARmqsD/wKPUafLYhrIjCFm6mR5qH6QvxmZImyDlUZipSknMwsVOAzC2kc84i4imTeWWVW3c6Dtp6xJdJA+Q0PvQ/stQ02/LsHyulVaqeSXWvxFDZ7D5XMVnGeOyo5JI0tayR5/tFJlqWUsokDo/ud4KkzlMWJ9LfSBuOIbWfYf7tCZo4u2MWfVG0S/FnJ8clSSrmAJAYxeJVesJlplE5ZdylIIS2muu7XiqU2E5pQWqetJIL/ANvYfE/6QlRNW5DhTGKc4isn+yR1XXucrrxEnMpKZpZnU0tQypUXuwtmBvrvBOF8YfhKkzUgkhszpYvuU3/aKlS4hNS7FIB1BuPUNE//AKh583hy0q0zhJBD2Z93MDvYSSCbQdQ3YTOqCUErkzRKP9t8h8gNPT5QFVYmtTZlZVGwYEgtblt/O0J6uqUVc3pEf3wgasYAbR2myPqq33gp9wpIAzzRmWq6UEosDuSCQ50tA1RNVLnHxDmXmfNMCWBLG4dgPnHuHYlPlSgtIR4d2CgznqLh9IrWJYjMnTCpb3PWNsjmdIBgrNoDQ4XVaRElCZc4Iyp8PJ4jpZVwzgEuol29e0aY1iayMklgCOZRLG+gFj0ijYVilXMShMmcoIQdVF0pIBACXBLsTYe0b4rglVM/En1qW6FJb/pB5vlFRTbQIzX3TKb5NIStkqQpajUpUVZeUKUVWfXlLaxImaadLzGUtV08zqDjUnKzj2hTJTOBCXSUf/GnK3VveJKuaucsTEpOVKstmYDyeKc9n9ATaafKdU1AMmdwVKDkEm3YkCJpedLkeF/wupiezFr9g5hWrhaeouKhQ6C7N0YG3vBSqFUlKc6wuZs1gO57+kPfTY+4YSXEHN2iVYhVv/on0SCPrHsJzWTR/Z/1mMjOHj0H2/wi2/MK5YhgcubIMwIHiFai+2UkMO56Qqqjlk+Gq7KuwvY8ocWb9oOrK+yEhwpXKHfKGD3N2LPEcyckUqjro9t39yD8rRhO57y53lCL5KykxOXLlhI0U+Yk3J/K7dOmlobYXiZyeFLUtJbNl2L6gF3OukVeWc+W6AgKOvwva5bVrX7Q7l0IlDNYnUEXAPboINkJom69VRcSmNTzcrKJDEuLP2HbvAsxCJQdZYbJGqr7D9YGpa6aua0sZ1m3wqLdzlB+kWNPBpKcxU006zZmz/2IBYepjVp9OZW2PzP6K2svP2VNrKtVTNymaJawS0tiSALurYNa28PaOStZCQPEUliFJdSidBmcJQkb3BHaPZPCmG0i/EmzFzpmvxMH8kl/mTE9bx6Epy00oJSN2AAf2jS2JkY7ytQ0z3ZdgfNWiqlzUSi8xAU1lKLBOltGN30AswiuS+NESkqROWJyzoUo5PV+nZ4Rz5q6gFU2qCS/wBKlH0ZhGvhSpUrNK5l3dUzLms+g2BPeHGe/hP3srQZIWCr3H9+U0mfaMRaXLSnyEBTeM6uYWSWfT1iHCsETMTMXNWAs3DMWfyLP2heujRLE4TVpBCQUXut7MB26xlkOoDd3j6pP4oA9rQPuixVzlzjLnTpiWUysoJIt5+20KMSP4q0hSsqSwKjc9yzC/tAs6t211Idyfq0eLqVG6xmA/MbH0J+L1eEMcXOSn6qQ8O/LCsvDMk/dqp9XllvITISeAchUxZ283iycEzkzZVSEuQEoc/8AXC1U+UiWSshKdfNug3MaGND7JSJCSBaRLpj0j1dOUoKyGADmCqziaSlIKEmY7tZgPN7+0K6qtVUAE8oAbKNNXcwh7GNCUBSjosXU48QEywbAu7d2UDbzgmhwubUGcqnCyEIBYM5bcpfz0cwFIluC4L/lhtgiZiCrwityGOUE2PVtoo/CXJpcTykU6vnIUxIOnxJv+4hlTzPhKlBSv7UhgD9SYIqQM5KklCj8RLu/cF49lzEy7hAJO+/+IQ4hw7QgT/gnDKZU8ioS6iHlpJ5SUvnSobqFi2jPFU4iliTUTUIOZKVkJNjbbz6Qb94c5jZjb+bwJXzBMckhwNTEAIIsIt2AAFHLXNnpABJSkbmyQP0hjw/w8marPPJ8BLkgWKwBr2T7mK9IN2ukHbr2PbtDiixqYkhCDrckgEDIQoM+5UAPJ+sNfuHB/wCIqo2rrIppcmQCQlGpIAZir8oHYMPSK1UVIUez/OB6vEFrJXNW7OXJsPIbRHLU+l7Pbp2/eOaI6txStt5QuKTyEgJ+JZygef8AmIP6wJGUJSFBNg/urzOvrG84hU4Zgo5Qfh2s1zoLln2DxvOokp5iQog6Cyfnq3lr2jrwspoTXCgGpzT8SIEvOQ52ABAPW5/SE4lLnLUrMwJe9z2sLO0bSqRc0gqBL6Mkt2A2A2izcOYE6palMUFbFLjM4eyhtcaa9oMvjaLkdfuEtA0/CyykEIzDqxv9YyOl/wBSli2ZI7OA0ZGL/wBD0aEVD1VMq5ISlQJJLZk9CVBiQ+7alomw7Dps1BQmnURlLKL5VEMRmflcnU7x0OnmSAHlhH/IkezD+PFfxbj6WklKHJ06RvOlihdZd+/qtIgJOSkyfs9mrCTPnIlJT+UAEgdrgD3hkuhoKdI8RRmtso2PmAwPq8U3HeKppCiVqDKytoX1Py/URS6vEZsxagM1tWcn1MMY9jfgHucp4EMQyb+i61V/aLLl/hyEISNAAAPawip4/wAczjqp+wNvaKth2HqKxmBANyTa2+u8G1WHoLFObKHcqYekLkleXUSlO1ZGIxX3KhTPnz8xBNgVEJ2A3J1hzS4f+DKImZltzIAukdVF+/SPMKx3wZSpICTmVmLh7tlt0sSIJTVpWlTIuBbmACQNe59enaMznbseqQ55flxtbzKgyEgsC/cg+0QSsflqLLSpI7XGo9YJxNHi5QkIyi5O7nRu3aC8C4FVUOSpKEAtmN3PYb+0M0jC7AokJQBJwp5uOykIAlKC1KGuw6E9xe3eKji9WVL+LMslz19ekXOZ9nuSYMk1My7MOVT+4breG8z7OKcS+aaRM3UAMr+WpHqI1S6aeV9+B4Teg/ily5FYEOT8W4/cwvqKozDdy8P6rgieakyQnxVG6Sl8pH9ztYdX0NoKxHgCppZZmTEpCEh1FBzZe6mu3fSI2N4wRwgLCMUrJ9kGGqEmpUzBRQgP/wAIUT7LEKca4GnyQZhUmaEgvkJKgOwIDga2eH+C1aqOjloVmSVgzL6nOTlfpygWgKp4jLuDGzpRhovml2dP/DHTRhxQGD8AomyxMnrUgM6UJYKbqokHXVm9Ye4RwzSUoKljxlEuCsWAOgy6EtufaBqSjqpjkSjl6FSRp/a5vCrHq6aJmRSFBemUBzYDRuxB9YIMhjrtz8xynQaCEkAuF/VR8WSZRvKSE3ugfDexUkaA6Pt8oX4TjsykSoFCVhWvMrxLaBhbcnrGk6TMykrStLszg/KIpkhc1lqKSpIbNppYP3beOTqRvkIDfqFzdfHG2Yti4/Va1VYZqiogh9AokkdrxrJSWvAtYVJs4J7F4HXWKFhbcnt07P1iRubwRSxBhOFNilVkYOCdSOnSMw2T94UCgup7y7Ag7G+o77QqqSS2wbQddyTuYDkzjLWFIJSoFwRtBloddIvhwFdMQwBTs48TLmsfbzhRTTClTkf5ECVHFk5eoQ/92Vj56/pD3AporV5Z5yOAiWpLBCG6udHLawjolrSCfohqgjUyUlDlmUD5sbX6QdheEBdMtZWlPhJJUCC4yuCbDRw0KJk1Mmd4YWlaAACtLlGbcp3I/V27kYzNnUa5kkslMwIWUqBLpN7sW+NJGXXXaEMgp3cMKbHA5SKRN+I6ub+UOqPEmSMiJauUpcpB138+/eFVIBoXIJ0HUaGJvv0uX8SgH6a/IRUjC84C0viBG4JjPC5qypZLFuUEsANAO0H0ajLKSjVJzD0u8V2fji//AGpbj+5Wnt+sZNw6ZMSDNqUgH8ic36JaFjTuJ7zSzdM+U8qMaSVElYclzzAXOsZFel4RKItLJHUrv7JaMhvRh8u/f5K9rPVHrxSomqVMXMWH0UTzAdulu0QeI5IBJB+JV9evZjvDJEs/lZT7hjp21iKuq5cn4lc/Rn+YgXSyPdlXJM9x7vyWYpKkTJrrJCQM5H/Etn+gD6WjSQZQ/wBJ0As7AE289YAxuYc8taTzFA//AJsIzwAEiYLPZQGgJG3nf3jUXcXn5IX82EzrMbQlJbMSDaw13Omm0JJmIZ3ynMem7duo8o0mTXgdNMAc2+2zQODkqhXlbBSszlwPaLNwzgc2onICEoypQFLWslgCVBi276DfyhPJmpXYhl7EaH9jFzwChrPBeTKUUrQi4b8pWAASQDZQjRp2tdIAQtMEYkcGk0CmWI8BLU5p5qVdUsQPQkkfSPJ9VUUciWiYgoZxmBBBLqOqS2h84mXxQqklolrQpExnUCL3J+dhrCqfxKqrUJRsJignTRywPprHT6UUbi5hold7S/w8xydSraL9x6qXBsdmqmBaELmBLvlSVMSCLt56QHX8VzAVBTpL3SbGL3R11PTykypTFraak6k+ZvHn9cpxm5AVC2cpBJ/Vu0P2ENrctDNSS8u6Njx6qt4RxQZVLnSM02Yo67JBYe/1ghHGSiCpSg/Qad/OFnEiETXMnw5KgCSLJStyOlgbu/ZopSZii4L+7enWFOlew0MrUyGCQFzhTicq+Y3UqrggoBcBQsP7UlTd3YjzMUP7460jQOPrF44b41MuSmShCQlItq+rkq6kvEtRSS587xJUvNOAcpSUjMbgKY2UpLv8jdoUYie8Ov5LIJZNJbdvb4zwslcUJlywkG+kAr40yzRoSUkOdQHFh84gxTgSelliWvJqoBaFK7sAPo8ejgk1KT93Qwt+ItZyhu7Evq4HyEMdPIXgbUkv04ABzfPyUGIYv4hyE2XY9ADZ/TX0hBMw0pKkqJJBsQdRZiPOLxT/AGeiXMkqnLllCEfiIQVc6gVMxIFiMr6aGG+I8SIQMiEIyCxTlDN5aRU+mdqG247SsmohGoIES5GlJCWck3dz3Ij2jSlWcKULixfQ9Y6XgsqillUxKAVOfiOYJu/KDYeetoj4hxGTNQR4aM7HKrKl7B720OkZP/PeGFxIv9+VlbpJBeOFySnuS8M8PwLxCSm4Gr7RoaYFZLM59BDNVQqWnw0qSlagkABJJ5i1rtbVz7xma+xQWRoaTbkBMwxAWQEpUBr57wfJlJSiwyjp0jeVw3yn8RalAnQgAl7sSfrGy6VQZkpUQLhYct5ft7bidpWgSM8BJ11qEqHL4rG4GhHcwBi1VNnKSVqWSwSHLkJTYJvsItM3EeVhKKQ2oSwJ002+sazZEk5VMVPrmBCrbJG/nFseAbCslr82q3JpZmW6mAtrffp/LwXLo5aQC2bv0hvNokEKIUlKtpaRypB2c3dt2hdIkpexcdXgeoHXSkJYSRSYVFSnw0JSzPsG+f8ANoVzq5Tl4KWkXAuBCzEJbKDnWFDuNFZZSHPKk/qCtiR2EZAobr7RkF0x6JVfJWCZVy8zqlhP/wAeYA+j2+kaLrVXyFZS9gtlD3EbU8kLu48v3iZUhKf3gmMcc8KdVyFmYopRZaEqbsx9mjE1aGIZSczbvoXcA+sQrKSph84Fmp5iQHbp2iyzyr3j0REyVm+CYgeYI/eJP6ZNWAxSq2x/xAU2R4ai6SxsCCLGx0gzC6POSHFxynOzHvYn29YEim2ioc0juG8H/wDy5SZwZBU6nBuEgqZ23YCOo1nFYTZxbYfpHNsJoZ4n+AtbLzZAnNqWcnyYufWPMfol085SUzBNTsoAg+RB/R46WmkMcZIb7rtfwqCOZxa5OcYr01U5CVudWILEWJ1Y27QlwyjWlYWWASQQ/UFx7wrTiJlLSt3LH/Iiao4kBByhn3g2U/vdyu/KSz+U34apH1WI1GblBLqYFIcFVmA76WiPGJtRJUBOBQpQzN5wVwRiQ8Q5iMwClpcdQlIPyf5wbjtcJ6nmM6dx/NIcYw5m4HKD8S9r9lCgq/JrlZpeYhiSddxsfm8PKrFUrFyLdIq2I0KpkxKZV1dNm6wSrhqqQl1AN2L+xaCi3NFVhZ5ntebJypJtaEzVZdLH13i7cLg0rzpzArSyA721JLWcsIq/DfD4nDMtTXYMGLjV30Yhmh5jfC03w0IlTApjZKyzP3/SCiY4W8D6IJJYn0xx+qb4pxg6bHyic8ThMpASfyg23Kg5PzLxUUcF1IUjxlS/CJZakqcpHYEBydB3LxaK+gokyghEpgAwUFHP5u9/I27Q9rpMkikDmwYawX9ElreJbm+xvFVm4ytTAu6tGu/l1iKpnFM4ywQWLEka+h7QdUggSxJCc6eVIYAMXJbpdzGRznSHJWlzxAOwcoNFdNlLOZJGbQdhYQ9w2hmkhU1BynYlie3b6wXL4PnKSmauagrFwggsN7KfX0hfOxmZ4nhLBBSbjp8tQ28GYwzL+PCz/iXyNIx80HiFIE58iQQNDmcsdHTqOmhgCimrMxJCkHKGAIsT8xpeDMSrUFN5Ru4BNiS7Hb0gKlp0FIHhqJ/3Bn8mjlGQCyBXovOHaCdvC9qK+eJmWYSPIH1cu2+t4hm1i0FxNUQ4BsxB87g6xMqrVJ5VjlJdnDA22e/yjJy5Uwf6ZDXdJJHfUesKEhu/8K+FLUz5iOWaZr9OUa6XAt+zQJQ4c+ube7l/KJ1TSpKcpChLDDMCLHYkP7xFT10xlIyhIJ6k+gbbtC+8g5QDctZ2FJM1KUrAcF35m6ernvvEooBLSUuCR/aGH+f/ABEMsMoLGQHW+b6PEiqs5xmKA735hr2MWd3FprDQzyt5CT84jqpJWfJ27wZIQDoQfIxDXKUgWTm3BBD/AChDbJSWMPJQGTuf56RkGJqwoPlSX3t+0eQeVNp9VLWIVSJJlqRNQs8pfmDalSR2g7AJUioOWpmqlKHwhmTML3Clfk6frtBNFNyzQUyQSHYJWtOtjfUD1iLHfxlhUwlCm+IzErPuX/XvDo3uczuKjafyPdT47gsqUpOSWZZVYMorQehSTe+t9doVpkZSHJSC99+8DTZgQR+IFAdyNNhFmqcVTLlpUpCQlQDWBPN17tC3MIGSgkj20qni09IVldylgrzH+GvA5D8w069zb6xYcbw90KmynSTcgiyhu1ttYqsrMbEXHMOh2Lel4YxuETWgjCcUWJLlzELF1JCr78wUk38jD3hynTPmLVO0SLDqS+vk3zaKr4oQU3IdtrOOu+8M0qLBSVuFDUBvZ4bHP0yNwtq6Gn1boO3+k4J8j6K3YqKYoKcoFv56xVqPCZMy5ZkhgEgB2J1a5MQ4jQ1SBKcFQnfAxc3LDMPyk6h9ovfD/BUillfjNOmKupycoJ2SLW7m57aR1WAyG6XUe5gaCw3aqX9CUVIMooQfiShSiFlDspQAB5ddSHaK3WVqsyhmcAkOPlHScSwq9XVSnVMMlMiWjZKppCOToAgG2zmKBVcFVKSAEhSlaISXVfYdYSWyWqhkO4hx4Vv+yzCZawufUKtmypD/ABZWc9QHLdz5RbuI/AKCmXZTWu4PYg9esc+pcHq6SSEzZRQxJSCpDl9QwU77t3MLsT4gWlGdQIJsksbxoE2ymkJw08cg6pf7IjDuJsqyUkAgnyvtB8ziwqJcs3fWM4P+z4VVMibPKkKJJQUEBSkEBs7gjW43Y+ULeL+DlUoK5UwzED4nbMl7B2sQ+9ou5atLZLEcOGUxxTiZSpdlXt8xAGH4wudMEsOVG2UAkvpoAYruAoNRPyTFEISHU2+gA7PHVMBkU1LNM2WE5ikDyB1v1tEbG+QWSiOoLBtjCrNb9m9ekGf4YUokkoCk5m6gPfyd/OFdHIqJUxMybKmISAblBADhnPT1jqGJcYPYN+8LpvEANt9YIRMHlKa+cDuFpOjixJRdQeJcPQqcrxtAhJKldtAPVyfSKvxFTyxO/CZBVzH+0bWta4fSGmF1BVKyKOcAgi5Ytq7a20fSMuq3vYWjKTq9pjtvuveIZspU1OWYZiJdr6FRLnL2OveBZM0JL5SOj6HyjPuyFEKy5QS+XYaOPSGJoETZb5mULtYWb5m3SPPyTX2hcMkHJSLEaUrmOAGDAiwAUf8AEYcJnAF5bpBuEzE67XY/tFiw0qmy8iUL8JJzKXkvto/XvDXFMOkSpQKRNLkfEshLjdrZj5uBGhoOy/Qe6B0voqDT4bN8IzEhKUO3MS5I3Aa7PrAwpim6lk9mYRb5VSmYpIU+UfL16DygHi2aMyZYyEJDgoAAvt7QkTWaViQqqoohZ3aG+FpEyZlKcxNho+5a/Vo8FMWS4IBH01iWSgJW6FZWLgveI+SwQVbnkWCVZFcJkyhMSpKXDlJcN58sV+bS5iQwJBYnUW9IKRVzVAjxFCXu6ixHQDSDsBkonTUpKVKlkmySylAat/OsAxtZKKO6JKUf0pG+YnqBb0jIu1TQ0SlE5Vy9sqSoANbqOl+8ewRk/dFX1Wrm7jM6pi1n8wRp6tpBNLPlFRZKgBc5gPk+sJ/Ba6XftB+dQSAoknvDnnz5QOfuHKHxCT4yyVBr+ny6RbK/KlDrGcKP+plLObBtg0V7DKvw5qFAAkGz6Xs/o7+kWrE1KXLLzUqHQasDt6xe4ltJbjdBAV08BFllQIN2GukIpMrnS1238oYYrRJBlzJT8llJUprHcd4XnD5qFFKuVy4Ygg7i+5YwwbTi1oiYCKHKNwHAVVlR4aeVOq1nRKQzluugA6mOkf8ApGkRkQgOoGylqty7qSGBDbe8ULCceEhMwISrMWBVlOg6na8ef+tlBbg7EX6HWOhpxCGbnDPzXU0eh6wLl03+jUQImN4kxJcKzGx7AEAfKA5uDKqCTTqDD4golk+RAL+WsUWbxOo307CLBhvGy6eWkDLlIchruWd+8amzNNhdI6OVjbjNn5pzUSRTyky3CucrmLBsCAUpBGrN7wNTcTypMwLIzKPK/Ty8+vaKpinFJmrUtgAQQWGuZ3+sVjDp01a8riwJBU7Ejb1gerQpig0oYQJvPK6nxNxDLqEhITfq9ooOPUiDRziR/pzUKH+1aVJLds0K/wCozCWUQPpDxD1EidTouqZKOUdVIIUPcN6wL3b81xSHURNijAbwDac4RxWkBkFksw8mDN2ZoXVmLFpiVnOFAgDrmBEUpeGVVIn8aVMljbMkgeQVp6RDRYwpS7swMNJfeVTZIi3AyUTKwWqkPMMssRoCCW3LAuY8k8RKUpKUlybdP8RZE47mljMHy79+rwlkcGVNQVzJUtKJaiSFKLZnvyhiW9AIJ7MdiQ2R8Y4U8nFlglyGDhwQU2vqLQ3wegXUPMM3LsBlJA8y4+kVOvoVyVJRNZOtgbE9RFnoMbTLQEpcFwHBELiYL7k500j235S3iXD5kteZZJS4BD2A/KR1B66vDHBKzPpoBfpDA18uqmJRMSsoCTmCAM3VLbfEHj0YeZZ5UrCL5QobHZTWB9YRqn7A4MGPXxlczUTbWFlZWs8pDn2eJKKYykn5+UDmUBzKYDvEMyuTzEKBtsY8y0dy4wTyv4lmBJKJqJaQGCU3USdDdyA28JpeJLWlRWSt7a/V7xEnCc0sTHZJDhyfozxDMppgSWBbsS3ytG90u7BKYGN9UZRoGQqUFD8oNmfUg+kDYiJaUlSlAWYB3JgZEwZNb/7R9S5iaXhqZ0pRGYrSNNr6N+0KaGtKJrG3goEYohKC6nYN6tYNDSgw9LJWXJIBynuN4Gw/CEhRDhZCrWYBrOH1jbFqxUvlbm2AOhPWG7G3hPEYPKgxvEzmyC/VvpDGnx9KZaQkIClJIObRNmYMQfUxWvDa5uYiKSdB8hFlrXYSzJyAjJ3Mokruei1N6XjyIpdSGDi8ZBb3hVvU9ZPKSyGA6tr38ukbp5gIwuq7WHSDcPosxvYdWhJfwlbi7CzC8J8TMebKn4iEKUB8oscuoFR8SVIKUhAEuUA4ANyVLF4d0XEhloRIkypQ3uo8wa7kmK7icxSVrIQpIJs1x3uO8BIXA7WouBheqKkEpIzdXyNbqb+0B4lnmAqLJAYaksxuelzDSqxBMhllIJKeUFwO50/aAxWfeZIQVgJtygNoX94jyR3E/wB1N7moempSFy5jqTcKTaymNlfMe0CU+BTZ08BSCylXUka30Q2pPTveLFVKR4QClq8VF5aT8JBbMB6bPtBtFVGWPvAYJZWVi+VToBF/+EkiNmkl3v7j2/r/ALC6uh1Ugd2V3YP18I/EeCSJIyypcsJGhN/UsQ/d4qmI8LFEl1zCJjqOUMUhI0BINyRdx1Foss3jha5XhliDv26a6wHhVMauZlcslSSQ9iw+G+jgAfvHTllEgqMWV1BHqNOwvcaIVO+7JSUAKzOQ4IYF9tX9Ys07h6SmQCHSoixzXjTE+Bvu6irNcfChSgX3sQAB0Gr9oreIcR8mQEhvaHQhsY7wlyb5iHNNpX/TVrUvmASk/EXvvbu0dA4BXKkSkvcrDk2cvoPIdI5l94WxLkJWfmRr7Qbh2JTGKU6S05n6JDD9YjHNjNon3L2vdhdgxLE5akKSpihQIKTcEfy8VHFPszpZstMynWqVMUlxfMg/7k6+oPoYqJ4mzG6sxGgEWDB+JCEZSp/0hnWBNOCE6Vpb2FUumply6sSagMErZYexa4v/AGm1+hjrE7iNKJewfQPttt0jlfF+IiZVFQ/KlKSe4f6OB6QLLxhVgokiBEm0Halt2k08q1Y5PRPyiYAXUG7PvAczh0oVyl0wjFWtSgQCyS/+TDj+tLSeble/Na3rc+kLDgeeU4lt9pRWEVZkz8qlOBe/Q9YvNFjaFgpIsR6RzSmlrnTCtJA7q0t17mG2HTFpUXUCU7D+CI7VshBDljm6RGTn0UFYolRClPct0/xG/wBwWEJUpJSFB0kixA3BiXH5qFZFhHhukC2im/N2fqYFTMWpICiosGSCXAHa+nlHAAJFjC4whNWUzONnw0SwokIOzP8AS57wahKVSCSsoOoBIcknQuOnSKqpJBN/WGeG0qlh1l0+W3nBiNlZRCy2qRsjACpjMWyegLqP6CGipwlpTLQGBLd9yST5CIBWJIs9unTtECq5BmDUBKCq+5JyhvR4XycJ7WMCyunCW26tmG8AVOGLyhTEqU5PaDKelUtXiK11SOwhugHoR8ovxQTXNBFKjT5ZSoBVidjrEOfIXdu8bccpUirlqYAZRlO5Ylwb94TVdaVzClSSlI/LcHq5jYzTlwB8FZDDlPzWST/7ifVJ132jIrgkg6KHrrGRp/Bx/NO6QVskzzLJsCFDTtBCJqlEFyGtES0hQA/NsNzE9InKC40BMcVwqisbb4TGsqCPDUEhTBlEatszfzWBsYxTNyocJ3fV/PdoDoqshTjU2Y6F9iInqadJN3lq6Fyn0Ov1i/kidLubRHCYCdmp5Wa4LgvfQnW8IZoCVkIPK9iA3tDiZLH3OzKCVG99X/zCFJaCpCeFc+G8ITVHNNUUS5bJszqLbE6W1PlB2N0VPL/DQTkO/wAbP2JH1EV3CqicuWESEuxchwHJYOHOzRd0YDTIk/iKE2Y1ySQl+iQCLdzeO3pYInRdrc+SutpYYgwOOSfAVDxOWJRIlqKkd2eN8F4h8KWoJ1Jfvs0R19CV1IQheVExe+w1V5sHMMuIE0aJQly5V0/nfnJ893727RfQAcXtNLtGZxpjsoWt4qmTC6y/mYps2UZy5q06Ff1Nz/OsMZdMD8IJTdyq4H0EGUSUJ5QzdoWJC47T9bWOeVpf02Ck+4I+z/71KK6hQEpzkSLFeWzncB7WvY36usS4EpJCZgkpKVLQUHnUQXYsXJa41Gj7wqkcWiSESwCkAWOzWGvmD6vAtbxVmUQ7jrtHQ/llu12UP4aQi7wqHKpErWrkMtSFMRnJvuNNjFhw/h4lL52BGxuPKG2F8JS6lKpzrSVqJsQ3mzbwNiCVUiglRdJdlaAtqD0IhPSrJ4UZ2gtBz5SVeCeEpSF3I36g3eCsM4XRNLFTJBf1IhXW4wuonclwwS/k/wC8Gya5chRzjXpoO0WKBzwhYLKdVvCctEtkq0L7MT3+kPMOweVNlpXNliaphykOkMAL7uwG8Umt4jUpLCwiz4TxLlTrYj5QJihkd3ePZSTTlw+amr+G1zZiU08pCE3JRL5WYOd79rmEtdhE2nmqTMWlwAcqC5B6KcWPaLLhmMkLKkqAICiCS18psD16d4rk8krJKS++ZySepeObrmtY7t8rl6iLpP5Xs4BUpIClJI18+2zNA06XlDK5n33HTyiSVNzPp8oNppeQFa27D+bxjDiaSL3YCFpMLCR4k0hhoP3/AGjRWJeIohwEjb9TA1XiJWoBQZywTE1JSnNcOTt+8MLL5UDXE7QEZIlunPmAGx8tYLlYJ4/M+QA7anzG0BfeUy1pCtAWLCyfLaGvD1W0xcslPNdIDPbX2gcN4WprWt4R6acP7fJogrqkSx8QCtW1JHlBOJ4jLki9z7Due0c5xWtnzpq1uSkWsWSw0goYdxJJVPdWE14ipk1nhMChSSXNiQLdO92eK5xHhq5UxK1HN4g6aZWDGH+FVGcJRmudUjb/ADGtcFLBQVZQHuq7d4c2R8bxfHCp3bRKpUwF7C0ZEnjqFgdO0ZHXTcLo+Byil3S7hwLF2v8AKCqjKoJUAkPctY/J9IQT5yl1KkSiUJQCTZ2BuQNg7xOELQ2dbk6CzsO0cCSGmYz5WPaBlTnDFS5oUnQKBB6XBDiPcWSoTVhSs6gXcCzdu0TT6tXhEJZxfp6QJgsiatRmKZYUWcdVWYwLGB7S5VHGHEgozCSF01QgXIGdvL/xCZKHTmZhD7AaEyqopJBStBT87ge0LKuQErKSonZuhB17wbY9wocqbPC2wuYtBKkg6EDZ9Cz9bQZiWPrl8i0lKm3iSjxZKE5Qlw1gRZx+YnrFXxzEjMmkrDF46OksRlpPsujoJCxxZ7omVjRExKgrmchtmb3f9O8aVNbmPMfpaPcKwjxEFSnD6HfzETo4aBd1Ehi21zp7tBuIqitDtdGx5s5XmJVQLpSQEJDADp+/eIMDkpVUJCiQn4lAanLdh0fSF86lmJJCkqtuNC27tE+FKKV535gLQbfizwml7XN7Sr7xgETpSUpSBk+G1/LsO0c7r5JQkas+kMZmPK0ULxuKMzwx5LWPfb0hs7mE7rVtk6DKccJngvEglSgl7RDj+JialI15nB8gX+sVaop1oJcoLH8qn9o1Qpaja/q3y2izPY2oOx3cEwWEyznSGuHYWvoYLpaFdUpJSLJL30LdOsB0tNnXkWzWcAln2uGh/gWLCQSmwykj5GzdYEUeeFbG7jhLcS4SmykErIKAQTlBKvIJ136t3h1K4JnrlIWgolHKHlrJJto6khhZoJruIgSASLwxlcVsjKGg2xR3ZKPZJe4JFhmHrkzv/wAhhl0ANj0I7e8PJ0yXMRMKviAZBGoUqyR82hJjVUqclIlnmCvYgv7tHtFSeGkGYSVO4SOo0J6AQjUSMaxzObWXVlpbtce70UuGUBAdQudBEeIu3MLOx0Zh/NYjqMRSg51nmHwpHfoNzFfxHiValFLZGO+vrHMhhc42FjZCAMp3Q0sozED86vzNe/8A4jeupSlThfMm4S9tbP37wBwzTrnTwbsjmPQAafNWsH43MaYzvlDP7n3h2oGw3auWUM7QlOILOYXLly/X+GA1VapakryksS5G20HzpRUktrEVLRhSFFaiydSND/4gY3sLfmg3Nc0VysPFCSDYrJGkBIQua2bkT0AgkLQkDw0pF2Zr6WMEScxLp0IPtrA0Ix2CrSXWvKRIkkqSkOzA3t384KmJzJyknqT16iA5gIIA9T1eCZCGSVXd79h1hJc6+VRJPaEs/og/vPyEZDOXMSQC8ZBfiJvVV13pdQrV4hUksG5n/ntGtRiqjOT8mbY9IyTWiUAbHOp2P9o6xHTYklSySxLlrD+CN8jXBuRik5P11ASH1Bt37GGmE170iUBuWY/fKL/WKTVVK1r5L6aQwwvHRKQpJupdh0fvGMaZzWAjKHYasJ9LmFE2Wo3QOYOW0+rR5xNTJTO8QEZJoCgX1tf+d4XibnAzArCbhI0PQiGWGqTXSFSJiQmbKOeWHvl0KT/OkCAefzVNjAbkoSiWChgN9YNFECxIB8xCigxpEpJStJK8xAADADS56u8GU/E6HIKL5soD3ZrqNtukaQwg2kujfuKYTeUabxIZZIjaSuVMW6VpUA1hq5ALNraCVIN1G23l2i/qklpHKDmBICgUuSNXIbrbdxCPibhj7nkJmp/E+FNyoaasO/tEtXxAgrCQrL/cFoN/Ig2+UXHB+J6WdLXInpkqQAkywgKBVkvzhQ3IDkbPBC2mzwtUBkiNhUnC8PR4gSskqUNnDHW0bcSK8MIliapQUl1g6ggkZX30f5Q/4jn0pClyUMpOXwzLWk5yQM5mDMWAYsRq8UqrlzF5lLzNqCeht8j1gI43OfvcVtje5xt6CnABI84aYLTggloVLk7FV7tY7CCaKYoEXtGy6W0d3COxSWJakrDOXBHlHlBhXjrNyBqSP5rBq8KXMCFAhtC56tfQn+CHOA4DmnJRNK0oD5iCxDee+loVLJtGEEkzYxV5SmVw6UgkpK1aDMQLXD+cKptNOQq6FHoQCx+UXet4cmKUU06lzQHZw7dHyiB6rCpspN5aswsc4IA87WjKx8jcnKRHqHA2TdpLh2dCCtYYbD3HvG8/EwxO+z7mNsURN+FctaWvdJAIO4eN8P4SqamWVSZZUEuxs2a1nJF2PvAO3yPAIWaWZ734wq1PqAskpHMbk3LwH4MybNsCq+4+sXLCfs5rJkszky2DEhyATl1ADv1Gl4sGH/ZhVhrIQyuYZg5DA8sbgHAYHhHuHqqlg9SZPjSwkJWcoKnuAB8IHnvGswuG7xdE8BqE5cvIBMVKzBQDi5JGYtYukht4Eq/s8qklRTKKgAC4Iu7WA1JG/lGGWN7qcP8AiyytO61VkJa506xGKgBTZmQQ6muCOnrD+fwVVKp5i/CUkICic1jyDMbFjpB9PwQmXhpqJ2ik5gHALH4Wvd7d+0XFpyW7q9v1VxtrJXP6qfLVNBSjLmZujeUS4YqZ4gCXYO4DaB38rRbuFPs4TU0k6pmqWlcsKEtIZiUJzOoEXBsNt4LoMHl0C5H3imMxVQpxclIStgAwFynUgdRHQEQ2UE6wDSrkqjzrBSeUs56PB80JlyykgqJ+K23UR2Kj4SpEuUSksQRuRu+p1+kFycBkpuUJUr+4pD2LjbaMw0ZSNq+cPBKrpyAbRkd8nfZzQLUpSqdLqJJZSxclzYKAHpHkbemE/c1fP0vhyoqZqkS5SyUsCMpdI72tBsv7Op3MFJnJKRytJWQtWgT2JNo+lxLAJIAc699r9bCF2KUpzy5idUKJIKmCuRQSOh5iPKCc0+EBcuGyuB51JPlBaFDxEFnA+Jri3nBw+yee6lz2lJASxCknMVWYDqOlovHFNUtVTRlYCfDRmWEqByrmbDq2Q3g7j4mbJlpkrSopmAqDjQJUQT2/eKEYrJUDiuZ4fhUxEwyUJClK5UuMvS58ncxaab7K58mYmbLXK8QXJGYAkkWvqGeD8Aw7wQudNXLWSS2VyQxa1gztFiwvjKSsHOrLzKAJBZkm228AdNH4VbjwqPjnAiZ1SAFypSn/ABHDh2dwR+vWBpH2WSVYgqnTPWUJkiYssM2ZSilhszX7RfMcxCnIKkyPFUxOYDLfS6rHb2is4LjQ+81SVLXJEvL4YACjlOoUTc3az7wtkZjOMqwSt8K+x6VLmTHmrUBlyqtuObMG1FmixI+zumAAeaQ7kFerOL2hOnimpCl5ChYBF1JIJcDa7fOJZ3GlUlgUSXJb4j31hh2n4mqWShsc+zGnNTS5ARKUtSZgdzZClpYkOA6SDfcRYZPAFElYUJXME5XzKuDbR2+UVfFeMqkqlgiUDndGVzdiL9mJhqMUn5cy6tEvRwJYUrQP5RW5pO3aoSaRtLwDRSp6SmSLpWSlRKgboux6Zj84OrOG6RS5WaVLGRyAUhiAALvqASCx3ivzpC5pKk1i15WS7ZPiBJAbyER01MnxVZh4gSB8aybly9m2a0F3eGqZKOxXhrC1rzzES3tZBIG+yGBJf6Rzur+zGcZ5+6OuQ/KVApIHQ2Yt1GvQReMMrlfiKSmWnnJDJFgLBib7PBsjHJ+UArBJe4S5Dh2ETa48pjJHx8FK8A4FnSxkmLTLCndi6lEdgWZu/wBYtdJwnIRdQMw9Vlx8tIS1NTzBc5ZzA22YekBzeLpgPKth3aI2Joyc/VLNuNlX2XKCQyQAOgDCNJ09KQSel/KKLK4smm/iA+f+BAlTxCuYCFTCFMwCE294dYCEgq/vKnpKbKFnB7MR7xpMmSZCZi3SgAFSgG1uSWG59453IxmaB1Yp1s/MCND2gTEMQM1KhlSnMtKbE3IbW/nA4V0ul0FbI8FIlrGR8gvdzte7uYJ/qEtyM6bAE3G8ckmEjw0nQTFG2lgdoaU1OhRIJtYs/mNXi7UpXqmxCV95nnxEuEy0nmFm8RQ/7oOpa1CkJIULgHUdI5fR0KFLqC5DrYHN0SPneJ5SmQlpjFtBtEtXSv3EFWkUk9Tgjwl+vKYA4UUibh9PLmJCnkpBSoAggBtPR4qFbXeDSzEzCSkoykA3ZRaz9jEtBPlyQggLByD8xYW0F9NvQRdqUuhU2Hy0JUiWkJSrVI0uGf5D2gXDqGXMlU61pSpUtAynXKWALfKK/heMmbNUUhZOVAKtrZraxJwtiP4JSAQJcyYlnNmWSN+hEQIThXACPYTUFcSqYHNlb9wDaNKvEJktV2ZWhdhaLUtPIyK6rHFf3D5iPIiukFW1S8qOdW+56KiKtmnxUXO+/lGRkAVByqtXKP3hf+4f9kEJnqBmMoi3U/2iPYyK8Kzyh8IUVIDl9db7wzo0gSJbWsqMjIgUKGrZ6sqhmLdHPWE2BB6uqe/w6+keRkQohwrBV2Wtrcw0/wBogRYeYh+p+kZGQJ5RN4XmJD8SR/uX/wBhhvSJGUFrtr6RkZF+VR8IaSrnX/vH/ZHlOo55l/zf/VMZGQSgW9D/AKZ/2D6GG9EgM7B2H0jyMiIXIHHBZPmYSTEjpGRkWqC0lKLaxixzJ8v0MexkUUS3qDyf8w+ognCpCSLpB51agdTGRkCEJUdbKHiosNZm3ZMBb+o+pjIyDVBbYAeSd/8AIr6xsFEJ12jIyBKs8oXiC9Kt72H1ENuGrhT3018oyMigp4VtwlOWXa1zpaFfD2tV/wDsL/8ArGRkPHCUeSi8HUfHnX/s+hhtio/D/wCU/pGRkUiCRJFo9jIyBTV//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2" descr="data:image/jpeg;base64,/9j/4AAQSkZJRgABAQAAAQABAAD/2wCEAAkGBxQTEhUUExQWFhQXGBsYGRcYGB0eGhwfIBwcHB8fHhwYHSggIB0lHRgYIjEjJSkrLi4uHB8zODMsNygtLisBCgoKDg0OGxAQGywlHyQsLCwsLCwsLCwsLDQsLCwsLCwsLCwsLCwsLCwsLCwsLCwsLCwsLCwsLCwsLCwsLCwsLP/AABEIAMABAAMBIgACEQEDEQH/xAAcAAACAwEBAQEAAAAAAAAAAAAFBgMEBwIBAAj/xABAEAABAgMGAwYFAQcEAgIDAAABAhEAAyEEBRIxQVEiYXEGEzKBkaFCscHR8CMHFFJicuHxM4KSorLiY8IVQ1P/xAAaAQADAQEBAQAAAAAAAAAAAAACAwQBBQAG/8QALREAAgIBBAEDAgYCAwAAAAAAAQIAEQMEEiExQRMiUWHwFCMycYGhBbGR4fH/2gAMAwEAAhEDEQA/AEGTcUtL4q9Yo2qzCUeHwnSDctOKmIA7E5/SPr4uaahJxoKQCQ/MVPtWEEz6FhhUUKBkdy2H94JQCxCSoc2+XWLdzXHMmzzIKu7KQ5dJOrUDh3pV94W7ptU2zzkrSFEJLkNQjUP0ja7LMAW4YuKFqtyOwpSAcbSLnKzf5HIrUOIh9ouwkwf6S8aUpKlYqEMAwcUUTxGgDNCbaLsmSw4IO/5+ZRrnai3rCAmWgrK1FLBnNK50/BCNaxMastgdSr7AwaEkRmmK5lLZP1HoiBLmmFQY/wAXzH+YLfppDlAKsj/mBVnTgWQAEnNwTWvOLc9DKopSiRvXyYQwgRWnd8RahzfPP3zK0xDk14SK/mhrFezSsJIJrpzG8TzZLtR2Gv8AeOLMg1GJJA/hqRyLUjwEiLqMdj6/9GWJVrqwf5V847VMUXoHOYJy9Ir90Bmr5fcGJAsMTmPt0j1R76nrkkX4477lrvVEAFQoQSNzk/udIoWO1YFutOJLjh8KVVFCWcOAQ4qM65Rcmpo/58z84uXfZe9ZAmplzCQ1PEGqGSQ6qg6A16wxjtFmQM3uPHHiXuzE+Su95TBrOuYtkTGojApQxYiQdc8mzjarfO7lAVKlyyHD6AJY1DDoNKV0Y5jdfZVMtc0qGJGL9JqrSnUktUmg/wBoOrQwWS8LXMUoWhTJHgSlAAUGBKlEkkuTlkA1VPwzNqlphfX2JocVDNjvtS56SWShiycmSa1cZ0H4YKqt6JAV385CakjGsAsABqB1oNfMipNmCgFYXLCv56/4gcq5JCkiWuWkoSvGOEBycRU7bufU9YnwaooKfnmeDkdxEu6ZJnXyrFM/SmTppC0rKSxxMQsMUg9R7w/2hN0SD+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MelS0XFLkzJNoSCgJUQqWCQmoooeZZi4IPKsI12M2pEV6y9RVvC9psqcEzpBJR3iQm0TFrSSSGUMSmdIHwliVEwvW+2KmniCGGQQkJA/wCIf1JjV76kypqUpW6sQDtnhSrEziuZ/CxCD2iu2XKKZcl1Tad6onhcAAgDclSCdhg/iLHh1S5W2juHjyBoJu29JsjEqUtaFEEEoLFs2fantE86+LSUoPfroXSymUCp3OJLEniJJfUxVlWAnWh9PP1H/batmTdI1Jr7dd/rhI+IEVhWMZYlVS1OHNKkk/33j6Wqpq+zchXLofQwcs93ywKJbarkHzFc934QdVCLaJLZBtmFB09v+I5u0YWMDcIty7EtsJSeZZtTV8/hOmhic3fMNTwkbl+WnQh+R5OeCajkaAeWTZeFP/FO0TJsK2oggcwAMubQz0AO4O+Cboss2dMHd4VlLEgszc3OXSH6yJVLR3a08BGQPh5DkD9YSuyd1TJi0zgsJShQOjliKACraOWHWHe2KEvEoPRiQGdj16GODqG54Mp1mTceP98xA7bXCJawuWAJaizPQGp1LAbCNEueWUS5YWapThOmlT/1EA79lJnSDmwwqBAqwL5HplFhdqUUYRRzh9q/SAbLuxi/Bke+wLhaTakFRWrPIPoHc+ZgVfSzalSpMtSWUo1BDjD4uHVnFaZxNY7uTNUQ5CXOemvy+kEkSkyFkh2CSWJdqGns3rGY3ftuoSvtNxG7bS5UmdKlykthSQo/xO1STnUUpSu8Wuz/AGfM5PeTlFEgdXUdgDyzLcuhOy3TLtE0zpqnTK8QaisWKhoSeQG+tG67RW+0qbugEJFAFeIDN2yGmebjJocM/A+TNLWb8wJ2vFmlYEykFDPiVictkNdznTIZwnLxCYnHMUqobMhjs5yhtuvs1iWVT1d5jJVgQC6tyopZsxkNfUNet1Ks6+7UCUkky1sNGfwktmH6iH4nB4u5i8WBKU6YFKUlhiTlz5GOZKlYAfCQr8zj6ehWJwEhw2In6P7tBG77KFkpmKUhweNINFNQkNUU5dYcSALni4AA8S32elomTUpWEHFQ414Uh3yXmNAG3g8rsUJU4omD9OYQZC3qFByQSnhJAYu4xAOMi0tydiZCSpc2bMWQXQlkYFBqYnBJcEgs2RIhnts5RTRS1IUaJU1GL55036RBqdQu0lT4gsQJVsdtUSy0hCnIKQXDgkEAsHTt1i/abUlCT3lO7zVqnYvt9z5irQvEXS5JDnIV8vWC9rAKhNUCoLQEFJDVq5rSqabUO8cnG/vL39YuX7itwCKsWI/K/lY9M0nAl8gH8g0VUSQlykNUnyr+eUWJFlVLKlk4ioBgzAMMqn3glyM1j4hjrmUb3t3dYGAJNMJq/XkzwIupKmmYghaZq096lQISMTpqTQ1Y+Z6xNaLzSGWrCAoYgSS+HccmitYLXjxYCKqcOS2hq4dqDbKNxZWBN8CBu5i92j7GCWt5S0y5ThJCgSUl8Lk1JS7PsMR0r32eu9UtaUoWpQUgTFIWBwkgbZ0JSqgySQ7kJYL8t0wizy5Y4VBXeLd3SC+EE5uMR6CAhkzps4CSRjBcMdtc8hHTfOWxBWHccSaowvP7PkYSVkBwHR4gDmkGr7VHlpEVmROxTJWLvJfhCjwk5imbN10FdImkz1JSETlFwWKhkFJLCu+fRos2tKkgqT4gkkNkc2qNej5xzAGqqkzEXUhtMg4VsoFSU+IAAUd2BNPiPVoWZF3qVRCctW/H2aG+6ZwWhKkZHnlvXzzpHRmhS1hyE1J1z2B5ivlHR0ef8PjPHJnleopJumZ8QA/qUB9X20jz9xQnxTUD+kFXuWEHLwk4kBCWCRxEuH/KB2zoNIDosksfC/WsdfT6w5k3CpSgDC5GZ0hORWo+SfkI+/en8EgdVOf/ACeLqZbZJb0ERqnAZqT6ufaHb2PmHtWVzOnnVKBsKfKIVWVR8Sz5Uiwu1J/mPkwiuq1bJHmXgb+TPWBIOx10ylFUyfgUs+CWDUPUqLZaNtntDNbLOVJNSaYXOZHP7wudh7chaFSlmqapajjUU2PzhvkLoQa6P9zHE1NluYGUm+ZR/wDyIWkS+HEOEJyd/hrpkIsIueXKlJAJSQXqXIq9IHWiVIM1poBQqhL+F2rmHgnbEhhxFVBUkF+bjPrCPaqxNy1dtsdIUzg/EDrlTlT5RXtawpZSmnCSo9WZ99Yr2S1sCH38qR7KViUsYXBGH5mu+cH6gIAmAwJabRND2aznwpM5alP8RZCKeHgY9SYivO55smUpcxSVFSV1TQpyYkB6l9DTfWDc7DJ7xTcUxYWX3SABXXU+cFJF1lL42UkhgNwc/NvYwYIPQhlwIjdmb97iXNdSlKXhCA2TO6juKgc6vy6l3XPntMKFLCh41LdNKUBI1c0+sFRdIQrHKKTMBKuKrknErokk1blDRaHUDxKSCaMz5Anzzc8/XfxaDlBBLWeJn9tsqpWIBIB4gCAWJGQ4iOHc1alDEAWoO5OEFWZD4WThoA2JJxOXY8LAVc8u6Z02aAOIkMVFXCwq5c4hVxR89ItTezoRNwFeIcOGlTVjiB3YgMRFy6vEMW9jBUCqr+YIui0TJaxLSzFZZBBYYmoDUgAgsAKYiIapS1gswP8Aur5ULs3KBybJLJONAWDUk5qBAz5Z/eDV3p7xaUuohmKh4mHPMabxxdW6ZmGwUfMK7kC5RBxAVi5Yl4gFGoDty3Hyg3a7ImYkj4v4gA/pl8oXFTe4WpKyQSnEDkC1HD55h4nOnbHweptQnbrUQzO7Nn+U+8QyKJFaB8uZBOWhaBZn4kCdU4lFIAGQalPX15QRlzilkqDOkFKno4y0/KRHkXJu3CFYk1vRLmTUkJIZJS5DBjoBrk78g0DrTdQkTM0jvXKUh3ADVcdX8xnF5FtOZFTwjYaF+Q1MFbPZUz5eHGFKBBCxkksWy6mmxMULlLWZm24HsNhQpUslAJlkhJatQUkdOI+0KHaDtFNsahJs0pKSsBXfPiUsN8IDMArFU1oTSGeyW4YlIJGLb5jyI93j1MtHfKmYTjSMEuYofpsKtQuHUVPT5RZp8gVbcXDDCBrBbUzEoMxYCUpQUtuU8WQ0I/7epiVaEzDhA4A4xHM9BRhFO8LNJVPStKangJA55sk6v757ypu9eIBSsJBHCkEJ0evOsCKflJOw5nssoluEUcFZf0x+j7Ow5xzYESlycSSoJVXHqD/MD1r1ipe5SlRALKWkpq52d+QZMcSLalL4OGpBDvlQfnTaNZwvtYQWrxLt4SVygQSCCGJIq+XprntC5PtCwSHUGOTMfMaQx2Kd3hJzQFUzZx9q/wBoo9p0DvEFziUkEvsKA88j6CLP8fkCsUHUZjbxAKq5x4Ex2pMdYY7EZZkWCPMMSKEcFYj09BHZ66lGYldQEKUCSCBQgBQ0Izhytll7tOKWoqoQx3cNQUBq3URDZre6AoJDgOEbjYAHWsTW68SsYfCDomnQ/wB44+fIb94r7+ZjsSYOkW0S5isYAWPiqdnpoMj5xdtSyCwGIH4k0HV6fKAy1KE1KljE4r8n5t9YPLt6AkAqAUQ7Zkczlk8TMvVQYLnIWpwCzsCT7+3zg6i2BCGGbU/B94BSbW+NK6KSCSHcU1HIgwW7LWYzJaiTxImk51GTD294NQw6mhblOzY500Hu1BjXGCxIZRSCdQCCw0MMRt57slQokVPL/FNMovWVZKagUpT86wDvwKJSlKg6j4SmpGrMzdcoYRQsGAfieXZNC0pXUAuHNa5ecW7zmsEZVJHsfakUJAwoSkAFh8Ipu7aH7mK14qUru0JdSgpRJf4cjyo6G84j2i6mgQrYby7tJwOXbM1SdRTenkDElhnKnTFFT4UjCOqgyiP9rjqRCfd81WOZMGTpGWwP3MOd32SbNlYgoiaRRDaVfP4nqBlRunmVg9diF9J3brtSwIWJcoaNR2YVJHMt0hanWllYkqURRwFFgBliAYEOTXR+cLd8XhOTNKV94tZHiUoslwFOmhADVOXsYK3co4QhcshbAgEHdiK8xBtgbGN88ykTTLptkohGJTVSEoAJwuaupWYLioAZoKXncUqcCVZkEOOZFRo9G6Exm+FVRUv6Gns7xHYlzDgM1ykACoLBqZZ5coxdQSh3UYYIIjRdthVKnmQtgljMSoZH4ctKn3jztKliggAM7kmuzAeb15Nq0F8XulErvMWIUCSDSrB3GmdYCIvRc0cQAS5DBzq3uw9IQx/LNCYwCwpet9iSlK/iUPCmjl2+mkL16IM0mdKBlLUkpUkENV8SSBSrDTOGCxWcWmXN4XKEDANc1fPD7xFKuhcmZ3UwglfGNMIoGdjiOIE6Z6RmMFBvHf8AuZZlO7pE2TIROmqUoKdS0Gpclw5OZ67vBGVNAlOs+FPEc8g6j5ly3OO76SoSpcuUCtJUEFhUBwQwG+p6czAS/LRis60INGKqGlB9c/SGtTEcdzeJ7dNqTNKcSilcviUg5Kq6cJfMNtqDQxdl37LSAhykp4eJhiajircxu/KBdksmHEsUJfVgB9ekEu8l4USjLSU5zMWhaqgRkXpz1glcB/bEkUZDMlJXNK1F86fCMgG96vqDEhsoTMaUgqURVJ151yoSD9IpYApWGWTyYUIyDAnQgggkEU6kjddrRIUqWsplqUxxAcL8wPqfpAbGZjuMXRBk5krkKS9E/CHD6PQc8vnHV82lQsynIGIihzNRk+o35wPvK0o/eAsqDMMRFXIo7jcBNekBLxtUtUxSkF00FATprFGj0zHNu8CMxg+Jz3hMeKUY5EwnJHmosPZ/nHJxH4h/sH+fmI74jwjGdNEKpyd36ViQWX+Un+o/SsfTClPiWB0ofqY2GMfzLVpsi11TMPIpTT2qD+NHUuzTAn9SpFQsZEc9XERd+sYQaJBycAnerPEtpvt2QBxFg1SSSWActTyjnZ8OQ3ZuYwJlq1plslJSQQVOsnPIBhofE/k0eSJON5YSDk6hsHI0NXb1j2YlxUMdUqGb/PkYYezkh2OElI4auGFHrk+VBHPXddGJW7qLMy4ZqZZnggqQouk6pG58i/JukFewisJtCR4MKVAnPIt8iPKHGbZUEKZuLTTJm6H6mFa6HAnAUUVEgHmSS/mcuUNJ28RlUZVmXmpdoXLSSgJDAoCSp3q5NWD6b8oAXrZrZKnCd3SilIbIqBAo5KdT5e0Ewv8AdpySDTCFE6uTQ+zeZhjnXxillmqAHHOv4IwOF5Px19+YBNGK933mDgOFisuA+ZzIyzq79YLSZgTMUDQ5bH+2QjmxJRKmmnAzhemIlQNW0p/yMdXpZVHiWCwOYYsHAIOjV/zEmUg8RW43KdttIKWASQ5U2hLaMdmDQUsN5idZyuqcOIKArkK9QzRJ2Y7PSjZiwxTFOEq14XbCDkTk+rCBPY2wzpalmZLaTNHCqhSSASGq5BRi0qILGq7WqPC+ZYtlnSmd3priQ7nQOXL8wxruOcD7bKM6YlQVwpGF0EHXUt8vWLfaFAT3cpRaWmWQSPEA9KHMBgYH3PeaEAoWCSFGqTwkVqBu7BtjB+7ZYgmFZKgmn9/Y56x9ar2UlSZcuiVulSsmyYfcuMx1gfab8kibwA5AMzjE5zrTIUAzPVj1hlSrRLUlQcqBxVpXUH6xOmIqbbzDUXKtiu9TKC0CYxChizdv4QKl9Ty5wetFnQJWFSvEQlwBviy0NImSjC6zkASW5OfvH0tSVqYkHCTkzg/XP3jHFGzPbKPMtXbLlSkhMoBmY0ZXJ2zyMRBcoCdOISucA57wunDoA2QY+bQPnEichhQOpWZJAFaMw01zbaoi3z0qSEOXmEpUSWAJSrT4tAA9M6tBbvUhr1DVqsxxJVMUkBJx8AYA8JB1J+LfSAVksCbRJnJACFAUbIljQ8qRcva2PY0geNSQk8t4rXJeAlpBOSlMRkXoBGk1yPEU4oiBpFsmpmmQQEgSwVOk4smIclmfX5RKzFT009Xb3+cHr8s+KZLVLTiWlwQ7UUHBcg5EUyzMA7wu614SRLcO7IILc9z5CDYK1bYprae2KTx4U+FTq6HJx5Z9E849t1lwLxs5BSN3yYMd3PpDDcFmCkJUM0kYvzrHnaC7Qkg1oBlkaa8q+0CASNxjTj9u6C75sfe0SEkEYkgkGv0pyEL1sk90WmqCTm39y7wx3cGVwlt6+ukLv7QbCy5cwISkLBClAmqhUONC1QXqx2jp6HIeFAmYclHbB8285QyBWfzUxVmX6s+FIT7/AGgaJeRiRMrLJ/ykdPmVzudbJis1HoC3yiAJbKJu5DDzLbNpHoZjHp6aSu6ZSkgEBmZmTWgDlw78+eunNku4yyR3iygiiTmnSigXblCld98KQlbHCtdSvP2bTbKOheQTxYlTF5h3CfeOfkRuu5JTRpm2ZORWWyACWbzD/SOrFbO6Ue5VjKmSpsw2XzNC27wmS7WqYSFq5tp6ZQTlrUCnu2LNw5EjYE+cSZVKmp4CjHOw3s5KF4QvVi45Pt+eUE+WAtZD8YqNKhvVoXrssPdzprKJcqY/1F/mW8oL2ZWJTGpZvMV+xHWJsrECgYZ93U9ts4Ad4EArQCXYO2ZAyH2hWtF/KTN4UUOaNds6AHrTpnDJetimiXjl0AWkKpRjQ+jv5Rn891zFryS6nG4KjhHoK/3g9Hi3LueYEruanZylKRqGcEZEHKu33gPfJcBiGyZIah3Y9W84qXHImLEpMxbHxAEZBuFNP5X/AARb7S2VaCFSsTioALgjZi4r6xPkVvUAviKCRt7JFrOkkPUgDm/94I22WpSSwdbgj1rodHgF2Ut6P3dCio8aujaM3k/nDVaAgSyolkiuJ6DRzt1iSsgcgfMtT9Ey+80d6pS0kAkvzbT2EB7WuXZ6KBDgkUzpVor9qralFpUbLNxJ8JZPCCDhbNlB057EbOSKbVNwElCVhnUAWL67jfTaOoMZQAt5k9bYtyLzQFqKkHASxIU5GxII65e8MF3WpDNKnUzBSoJWg7pBormk+0UrNY0oSMQdZ3FR5ekA76mfqFgwKQMmcPuw165ZxUAuVqHEIczXbHexMlQmAY0oKv5VgAsR/Kdoq3fdypiJUxSFkFIKlVTlmXpu8Z92TtkxKlSkVSoHgNRzIfIkPlsNo2mwSVzrPIVLOE93gU5diAE/T3gV0QYsGP7TwyW22RWy4HlKCFlJIZzUfm/lAWXdi0JUVTEqOFQSkIY5dTryGcMNsnLkhKlOAVBIG5ZwDrkDAa/LQiYnhoSalKqM4d2BCnGh195mwbRR4r+5r8dQJcv6siWmZVQSX8qGKaLIVJINFCYUnqAWV7EwzXhYRLtEtaScJBJcu4mEVfUhaAD/AFcq+T7knHvpkpDgoxpLiqkg5B3JptqIz0WdqXmD3BFy34mcJqzhSUqwJSTU0DFn8JU4psY5v+2LTZVjMjDiJLFQxMagM+dPtCFZU92pOFqEFL5OGLFuTGL1tvWZOmd4ThSSAwNAxdJLPVJV7w86InKCOvMCwJoXZuen93MwrJcFKyQzKTVOIbqSTy4ecEu14aQJgLMQ/So/+4hJ7IW2WnvJKuFKkEKqCA3hLJDDCSdctYcL3t6JlhXLU4WEAEtkpnHumGNpjuIriEcqhKYxSsE8nGlKcSwCU1q9W/xrFq7pybbZ1omEOsOFNlzbdJbyI5sCumfgWFDJRy61PMk5t/LzgnagZE9M2X4JhxbgLzL8lBy/9Ri3SYFxCxIWPx34ibaLKqWtSFhlJOEjmG9Rr0I3iPuoeu1d2iahNoljIMrdtCdHGR6jaqsmzRbtnQw5Q63KCJRiQS69INWC4Zs3wS1KG4oPUww2LsMvOYtKeQGI/QRoT5jeZn0cKWI4XHIEJgSWXNILj8/Hhnu6Uoy0lVDheu25J3hVhr7O2qXOUJSXCUpxORm1DkaHm8TajEX4ETmNLcI2S2pzURVgSTnm31D8xEtktJC3SA5ZySch0ds8/nATtPK7ueWYAgK2ox+oia7F8AKiqrhk50rV8viq2gjmZNOwaokN7d0fbhSmZZ5komlQ52U58qxj/aO2BK1S0scyVgvU55eXoIebFZFheYTMTUBRdVNkgVzJyhS7b3KuXOMxYVhUaE7kEtTkDXlFOHGFI3Q8OoORqrj5l2038lUlMwFIUwcA+FT6Vfar6Qeuu9jOlgzCFpNcg6SGyGopkeUZzd12LmK4SAABiUcg9A/U5ecNfZq7ZkmaEqJXKIqwYJbI10/KQrUYcYBF89xr0OjHe6A6ih0kAvsWPCaUyIBfV4jve3zP3SagLb9MKmJGoJ4uYcDIfWLVz2Blm0ADEElLmpIDlWHYAmpEeTAhalsGK0mWoguKvoNQ7vyjmJkVHBP/ADPK5AEx5EoFphDOXCc/PqRDPd1vws4ObdNPnAjszZMClhaWXKADM7Eg6gkPRoI2VHCsM7KV71jqakBuPipmTuELwny5i0JIdOEpfmSG5sMJrz5RJaLjRNQSoYikHAymZwNnLcI31pWKt22TvDp4SXbXIGOL5vxSDgQ4WHxUB3YAnd/+o3hWLhtqnqCpvqBeztnUm0SypINWIO9QARrVo2Ps1PXLEyWgBHECCwcgPw+TloRbBZcC5SleJSgXO+Z69YaL4tCpKJs5HiQcYG7KqPMU848+dmyArxGK1m4XvWymbInBcxRKRjCtmrQZZBQ6dYW7sSmcVyu8T3iSTLUC6Vaih1A+cO1mmiYjvUBxNQ6U5FVDSu7+8Zvc1mazoZ3ShJAFHLA6imb/AGhWTrnmG3UdV2czbPgZpkqqUk0IbiST/CWFeQeL3ZMGZKwOy5ZqQliyhQsau+L0ircV5FaAp3Uksp6EjR9siOoMT33ZmZSCoBbVSSHYvhLZhnp/VFmmz+kLg0LDTNe13Zk2WaZaS4IxIOw2OgbLKuerAFRqhkkV0A9ctQw1hn7Q2dAtS2LNgSogAEOKVVuzMBnAidY8juKF8iPEApQqDm7aR0B7vcJIzgNPrgWDNlBaiEpUxWxICTQnqQc2h67O3R3qHmYQpLOAHJok5n7ecIIJScRDEcKhX6gGh5RpvZGdxEbpSfmPkmEZ8jKQPmHjVch90zu12Pu5sySo+FakjchJI9x6AwYscvvJapU0EOCxIIqC7h9jXeog3fl3IFsWqZ/+xCSCz92MjhHxLUQyRu9DFSzyVqT3RYT5JAQMz/QkJOpJxHRk5vSzH8xWTHRn13yVSSJUxlJmJdLZE5EZeR5tvBq67nkIS6ZYJyJNT70hZtt6CYhKBUA48T1DpNB5kF+XSD9x3gFgE9Fdd29/WHAjqbiyBH+hh1o8LesdiW0ctGzqT89qSTsPN/8AxeOTL3JPt9z8olmEDxH1isu2oGVeghEEASQIG355wV7OTii0yzoVYT/up8yIX5l4k5BusQqtKzkog6NoY0cGZkXcpE0T9oVixS5cwZpJSfPL3SfWKVwzgZKZ5We7lqaYkaAtxEg+EkGujB4Z73SLRZFEfGgLA6sW8qxmV2XhMs00zJRY1BB8BSfhUDmITnx20g0tFSreJssq70JwFIAMpWJJAbEhTg5bPXoIr9u7MF2ZZZ/0yfNJChC/2V7YiYpEpUpMsBgkJUWFQCwUKJypWHO+rq72zrQlWEkUeoFMm2do5Tq6sCfmVihMeu5fdyZyyCxUhFBUEBSjnyUIJG/paZKWGNaVVdxSj1ahpn0gJbVLI7tQbidSMJUyk4howpiOZ+UR2ahURmQFAHdOfhPtFnoBrLeYDAdmaxYFoVZ5QBbNwzYSGZwNQD78o6s9l42qFAOxFG3HKhHWB/Z+aBNQquAqyIINWBzyZ38jGgpsSXKV0KRQ8i9P+vtHE/BliT/U1FDi/iY/fl5KVNWQkpIGEggE0Jc4hmHoCWYDnAS7raJZKCKKyIDlwNtRQCHbtDYE2eZMBLBjMqGoX13d/SFm47xTMDKljGHJUMLKSdMRTlp9YuThDY4EEju4wXZJUElATxFuHaj1OWuYiO9+zPeKStkpUGYJapd6ny0G+cWLKUlMqch0oUGw14VA8QLlyxapq3rBdVkM4pBmFiQ5IoRXbYs42iRtyZOO4vo8QTeCCZso4WTicH2byfPnB3tJKezzhvLUfrpAETFzHnKfAk0GgdimmhINf6TDZbpRVLUNVJIH/FvmY1CQ3PiGh7kvZWc9js6tkAelPvCp2s4DNSCypa8YVqAV4k+jqHMGDf7PZwXY2TkC46Go9lCF79oYMq1d4lgJspOKrA+JFSAS4zDbxXjx3koxpPslvs7f6FEKPAvwzEaH+ZO+imz05w/2BYUCg9R84wtKCCDVlcOqajIh6tzjTex1697JT/HLZJzqNCHqRQiHZMPpncIGJ7NQR2tsYlzUzFFqFCyMyAwfydBfRzAxVmJSpwEzMQILFiRQeJipic6O9NXd+21nxyBNSQMBBJLM1QcTg8NajVhC3PX+8Sv3iSkGYABNRkSzMrEQ7AOGaoIIyMV6dqSj9YjLiNmovWpilKvhIKVJLULjPWr4QKuQYbuyE7/SL0KSg+xHyPrC9LsqyolThBIWcLgYgdlVLjprvBi4eFRT/Ct/XPoOKJ9TkViAD1CwAg3C/bdJSZM4EgJJQojxDF4FJrRQKVJB/wDkgNaZmEImDCAD3SkhTJV/8SNSwBxK1KuVHW+rF30lSC3GkprkDmPJwPJ4zq4paFzQZgcpGBMtRYBhXGR4Uhhi5jpF2E2gm50pr+Zf7RSMQROSXcVIpiGpSnRCeEPz84GXVaO7W58J8XLn5VL9d4YbslYFKkqeYFgKSS6O8H8xJJTLDKU2tTClbF4FrRKmYgklPeJpRswK/PUZu8MIrmT5Fvn5mmXbaMScOqR7RdwQmXHbcBCQoLMtmIcBQYOK1DGnmNodZCwoApyI/POHSzTZdw2nsT8sqVlQPvv13jwR9hcx2EmESqcpESJTHgFY9aNmTWOxNoE2xoB+HFLPQf8AqoQiX5YzLmKTtzb8z94Yf2ZWn/Xl7FMwefCr5IiTtfZP1goaj7P5+GNyrwDOUPy87CI1nmKQRMT4kEKFCzjrnH6Aue2ibLStOSkgjzjCU2XiIfcE8R9VGg09Y0P9mN6vLMkniRUDkf7j2jn6pLW5bcHftAuPDMMxIcKNRhJrQOwNcgKwpIGBlGmA18NAaZJNI22/LIJktyHGRfYxll43L3Mzu3ZCnCGISK5JYcSiPtC9JlsbD/Ew8S92amos9okOtpZWEzJfCgAHhxZEmqgR0MbdaJpRNAAAceI/cjl7x+epA4ELAYF8XgSytcS1OQ/IPQ1jZOzl4d9ZpcwyzMVgTWgQSNQcyCAPh00i9CiAlvv/AMm4m8Qb+1q7cYlLdQBJSogAgZZvqf8A6xk8iWUKXhSVrLpUQrGBuFKYAF9I3M2k2mX+olLOrgZ2IcGp3qPOMq7SWMom4DxH4cQXMJZqplBkjNJcnMwgNiykqD9YDcMT4hXsMv8AegZJGAgKWrC5JLgFwos5GbEZGHez3DKQP0VzDMUluI+LWpAABOTgesKnZu6DZp37x3m+IFNGUGap1Yl/Rmro13XhLUMXdlBGWEOC1c2H9ucAq6Y2D3Cx03YmVS+0aEypq8IAGPhSafy5j4sQ/A0PEotLSdQz+X+IzPt1d6ZNqnJJKZS1Ep5FsvIKDciecaXcv6khJzdKSPUxDkwqDx9Z5FpqgX9naO6mWqzaS1gp6KxADy7uI/2m2fhs8zIJUuUouxZYSQfIoPrBG6ZBl29ai2FaEkU9XOtX94u9sbF3lmmILDIuSAzUdyQAz5vvDUP5l/t/YhdoRMflpcGniarYajI4lnEojoIO9ibw7u0pJoJvAaejl9FM0DVWGYQ+Flp4FkAYgRzUWHpHUuwrd6J+LPI8vb2izKVoqTJlu7E2qygKSUGoIb7wj3hJVY52NIJAYA7h/Ct3JZ82o4pDZdNq72WiZqtIV56+7xW7UWXGkKABSrgmJIoRv1Dkf7uUTFti2evMqyLuojuDJ1jBAmD/AE1B0pOm49eZ+4izzAm0kANjT7glqQZu2yLlp7ui5Kk0D/qJZgXpXr7VYDL3smBfeipSygenLcgmlesS7ObEEio9Sl40D1/PKEHtVZe5n95TBMrV2cVUCNW8YHJW5MOliWxKdAoiKt+2AT5K05K8SDsoBwfVxHcxD2iFlXetRBvK+DaiEIAAQFlcxZZcwsCXJyAAoP8AEUgoCWlKUgYVKILMasGPp7mPJCUMQohDVGyasQ1So4hh5UMQBwWIIORBDF9jt/aCP1nOYm+Zbk2khQUNPyvuPM7Qw9lb47qYULVwGofUZcqpPr5QoqnNzpQPrtXf7xdsVmmrTRGRBSTSuetWo7toN41SYAJUhh4mcgbx6kNE6ZUTIkuz+8eCkztXKiREktJFQPOL2DCxYfmsXbHc02a3dy1Hm3D6mkFsmbpZ7CzsFqQP40qR7OPcQ4dq7O8tKhRnrt0fWvtAe7OyU1K0LUtKSkhQAckkF20H5lDbeUnFKW1SOIeWXzgiBtqczVisgaZhbLGAoOrG4cFTqPkkUAi92ctXcWl6hJIHkqh92i3aJKO7AKilCaeIgEUZ21Ye5gXMl1QUBkEEZEdCAevtE+RLFRqvc2qSQtBG4hdvCxCYkpNFJq4FRsR6t5mJuyV497JQqjsAeo/vBC8U4VBYyevQ/nvHAclDxHdiZjPkELWkp1xoISknZWHFTapjS/2b2zvLKxLlKlIPEFFwQqpSAHwrTQCBd+3OmalwA+YO/XeLP7PbMqSqagqdBwKTQBiygoYUgN8FXMXLqPWxU3c9jFGGrPwT5svRTTE+wPyHvAXtPZU94hSqpPCU6HWvk8F7/OCdKmcyk9D+GOL9RilqZnYkPHL3EA1NceIMu+QlRUCaMGcZjJhoKtXPlBK6AiXaZUlNCpC1BLUIBqX0IYCu8ULBLBXqcSHDnm34IvSZYF6WQaiyTX6qX/6mD0YZ356ELGsFdrLvE2fNcBlYas+FQBZXufImD3ZWSUyJYWGUEseoJgfb7WkWqeg/CU4hyUl0q6UIhmkWfAEp2AH55x0MKEv/AHCC++5TtllZaFjQkNu/9/rvFi9bKFoUk5KBSaPQhsosWhBLUyI+cTTZbo8oe+GmIHxCruY1Y7IvEVMcRIlzAVAl0khzhDOXORpzjntDPKGQgh1JJCs/Snm/SG7tPZUykqJWlKpgISlSgCVEMCgZmu1YQ70tCZkiUT4hQhSsIrQggVLFIpzECELuGYSU+0VHv9m1px2Zv/5rKebEBQ9MTeUNa5eLEncP+e0KH7LbMRJnK0XMdNNkhz5k+0PEofqDmCIo9EEVKMZtRFe+b3/dpXeJluHAKvhS+p3AfT1hPvi+TMxy5ihKmLCghTg4XFXGWF6vTPzgh2nvaai0TpK27kKKXOFCMKgDVSipS1BKsgBC9IkFTI4ipNC3xJZ0LLDEqlM2oY06dStSbNlIbuHZnbsCctSpKwh2ZJCjiBLg5AbUeLk/9osl1JRJnFQBYsnCptaLxM9cnYwDldmlrJKyEBQDipLijhiCxDCpGQglZ7ls8pIdALarZh5UEUIrCKOri/ZEKnrWqWhTFRUKghJ1GNsLlIA34UlqQXT2exKKpi2BPhTU+ajr5GLtovdmCAVaDQeW46CO7BY51pNCUIGash7VPrGkrfzEe/IeJV/d5MogISAonqp/cvDBd10qWkKmFSX+FmPmTk/T0gldFzos7lBJUQMSi3swoIuK2ggDLMWjA5fkzE7J2WtC/hwBs1FvQCsHrD2LQP8AUmqVyQGHqXPsIbCI9KN4O5WBB1mueRLbDLT1Ic+pi9NFGbl5RJhIj7Dl7RkKRdc4+wliNW99IlSGrmOkRkNGiRa1bS/iIk9KsSwkkAVHIafbygVaJZIw1CiQQSVKLjMqJoBDNekgJnnLiy5nNvVUDTbJZdACjjBDtT+4jjNmyJkIq4rDRUQt2OtoxLQlQIBBFRkf8Q/4QtHUNGW9n193NAUarxMOT0+QjSbomuGMRZh7pUvxOLGihSdI5u+X3c7qD9/pFwpwrfQ5xDetulS5slKlAKmFkjU0Nemj70jdNgJNiOA4lztVJeUTtX0iCWrFLSTWg/PnBe0JxyfKAd3J/QH8pKfpCs+Mq5EBx5nlwXeUzVk1CZaEJffiUo+6PSB95WzBfViFayjL5VC1Q3WEcAPKM47fTVS7wRNc4ZaJc0hKMwl8Tr3IBAA5x09PhoCobcLJP2lr/dbwl2j4JsooUHAcJLFhmSApJ6mGuVes6caYUgjEkp1BqC5fSPv2kXV+82LGl8crjBSAVMAygMW4L/7RtCl+z69OI2ZdCBjlVBpXGimqTUeYg3RgLX+Ytjtb94evC5F9/KtKVqVNklwhSjgXwlLVohTKLEU0IyYDePa61zTMkuZBYpZCC6FN8U1bPtwpGb0hhtf7wFJxKUw1+E8qdNRHc2wybbVcsKMosku534TyIyIMDp89vXP8wSS3ANTOlTFLaaEqExY4yhAx4k0OKbMLJD6NvEVoAJOGmMFYwEKZSaKCVEM5caac4ZL77JLlqWB3cyXMIWMY8C2Y4kuHBBOVHGVY8s1whk97MK6hQwhKQlv4WYAVqK9Y6NWJE7bTR7l7sB2ks0mz91MmcYWokB15mnEAznaGydfMtSXTjfR0lP8A5VhRlqlSAwCU0phFeba+jRWmXvqlJH9XzbPzLR61UUZv4p6pRCFusCJk0zpgxzKByBQctdHiNVulpdKW3IT8ycvMwJmzFKBdZ5OKdABT5xxKqoBgp/CCPkBmc6sPOAOX4idjObMtTrxmK8DAHapPnkPIGIZFmVMUB4ph24iNN6DnQcoNXb2aWsAzjgBzSGc9dPX0hosdlTJThlhg78yeZMYAW7leLSeTBF09nky0/qBKiWLVI8zTE9NNNYNqUGo3IZN0j5VfXyjlaHrlDVUCXKoXgTxIL+zadY6VHIJj5R1g4UAsfL3jvDRtY9Tqax0kRsXcjCWAesdUFco6KX5R6JcbU25EvOhp84jtGmjUi6mXtEdolcJ6PHqisw3IRFXtEjUAF0mh1Kat7iA6pYE4KATiwlfhdRIBHiNBX1hjvRJCHGaSCPzUOx8oX7ctKJawSGogBSmBBYudXwpGXOJso4I++ZzMDeJRscnDPBfxFKmNVOxBJOuoJ5RodhmMxjNpBCpkggeFWaUkIYl81F6NtV40ewl0ga/n3PpEOrxbiKl+L6w6pOIPCnfnZ4fvci0I8RWkLrmAR6EfJ4arJMGFjmIG22/JJnIkhYVMclk1ZtyKDPKB0+ErKTQEYrvVwKT5/f6QPsko4Zo2WD6g/aO7rncSgdU/Y/SJ7IWVMJ8Jw+of7w3Pg3N/BngQRLljDJSP5Yzr9qawmfZ1koAwKDrWQAyjkgZqZbPpSH9M0Ap2rCh21sC7TOlGVMSgISvEphi4imiVEFvDVgYdiQgD6ReZ1C8mM/Yy0ifYkhQ+HAQRmwbXcN6xk9vumdZrUZchJMyRMC5WFASnDoksa0ooltYeLhUuyyu7RMJ3URXU6k75xBbL4SHxKKlagVMP2DzIsmrUqAvcZZ9+S0h8JfNjRvvXbnAm23wS6goSwanCAH6kHTcktCpab2K8k4WOtT5kUHR4qqS5xKqf5j8hkPIGA9RV/SIo5cj9wzPvsfCCXpSifsM9jA6da5iyRxB38ND65v0HnvXSrYO9CXPoBmR5joY7RLUoYUgn+UDPmw57ws5SZ5UqchOhIB/lcv14q+ZjpLsTQe/plXy9YJ2a51q8Rw8mc+j/AFgxYbpQhiEuRqqp9/pA0TKU05PcCXddC5xfJJzUrbkMzDhdd0S5Phqp/Ec/LaJJSWPWv55RYekPRAO5WmJVnaaR4/lHilNHjjZobGz5/KPF6iOVOX6x6DTONnp4lW5jwka+kcqanXziNQJzpzj09P/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9" name="AutoShape 4" descr="data:image/jpeg;base64,/9j/4AAQSkZJRgABAQAAAQABAAD/2wCEAAkGBxQTEhUUExQWFhQXGBsYGRcYGB0eGhwfIBwcHB8fHhwYHSggIB0lHRgYIjEjJSkrLi4uHB8zODMsNygtLisBCgoKDg0OGxAQGywlHyQsLCwsLCwsLCwsLDQsLCwsLCwsLCwsLCwsLCwsLCwsLCwsLCwsLCwsLCwsLCwsLCwsLP/AABEIAMABAAMBIgACEQEDEQH/xAAcAAACAwEBAQEAAAAAAAAAAAAFBgMEBwIBAAj/xABAEAABAgMGAwYFAQcEAgIDAAABAhEAAyEEBRIxQVEiYXEGEzKBkaFCscHR8CMHFFJicuHxM4KSorLiY8IVQ1P/xAAaAQADAQEBAQAAAAAAAAAAAAACAwQBBQAG/8QALREAAgIBBAEDAgYCAwAAAAAAAQIAEQMEEiExQRMiUWHwFCMycYGhBbGR4fH/2gAMAwEAAhEDEQA/AEGTcUtL4q9Yo2qzCUeHwnSDctOKmIA7E5/SPr4uaahJxoKQCQ/MVPtWEEz6FhhUUKBkdy2H94JQCxCSoc2+XWLdzXHMmzzIKu7KQ5dJOrUDh3pV94W7ptU2zzkrSFEJLkNQjUP0ja7LMAW4YuKFqtyOwpSAcbSLnKzf5HIrUOIh9ouwkwf6S8aUpKlYqEMAwcUUTxGgDNCbaLsmSw4IO/5+ZRrnai3rCAmWgrK1FLBnNK50/BCNaxMastgdSr7AwaEkRmmK5lLZP1HoiBLmmFQY/wAXzH+YLfppDlAKsj/mBVnTgWQAEnNwTWvOLc9DKopSiRvXyYQwgRWnd8RahzfPP3zK0xDk14SK/mhrFezSsJIJrpzG8TzZLtR2Gv8AeOLMg1GJJA/hqRyLUjwEiLqMdj6/9GWJVrqwf5V847VMUXoHOYJy9Ir90Bmr5fcGJAsMTmPt0j1R76nrkkX4477lrvVEAFQoQSNzk/udIoWO1YFutOJLjh8KVVFCWcOAQ4qM65Rcmpo/58z84uXfZe9ZAmplzCQ1PEGqGSQ6qg6A16wxjtFmQM3uPHHiXuzE+Su95TBrOuYtkTGojApQxYiQdc8mzjarfO7lAVKlyyHD6AJY1DDoNKV0Y5jdfZVMtc0qGJGL9JqrSnUktUmg/wBoOrQwWS8LXMUoWhTJHgSlAAUGBKlEkkuTlkA1VPwzNqlphfX2JocVDNjvtS56SWShiycmSa1cZ0H4YKqt6JAV385CakjGsAsABqB1oNfMipNmCgFYXLCv56/4gcq5JCkiWuWkoSvGOEBycRU7bufU9YnwaooKfnmeDkdxEu6ZJnXyrFM/SmTppC0rKSxxMQsMUg9R7w/2hN0SD+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MelS0XFLkzJNoSCgJUQqWCQmoooeZZi4IPKsI12M2pEV6y9RVvC9psqcEzpBJR3iQm0TFrSSSGUMSmdIHwliVEwvW+2KmniCGGQQkJA/wCIf1JjV76kypqUpW6sQDtnhSrEziuZ/CxCD2iu2XKKZcl1Tad6onhcAAgDclSCdhg/iLHh1S5W2juHjyBoJu29JsjEqUtaFEEEoLFs2fantE86+LSUoPfroXSymUCp3OJLEniJJfUxVlWAnWh9PP1H/batmTdI1Jr7dd/rhI+IEVhWMZYlVS1OHNKkk/33j6Wqpq+zchXLofQwcs93ywKJbarkHzFc934QdVCLaJLZBtmFB09v+I5u0YWMDcIty7EtsJSeZZtTV8/hOmhic3fMNTwkbl+WnQh+R5OeCajkaAeWTZeFP/FO0TJsK2oggcwAMubQz0AO4O+Cboss2dMHd4VlLEgszc3OXSH6yJVLR3a08BGQPh5DkD9YSuyd1TJi0zgsJShQOjliKACraOWHWHe2KEvEoPRiQGdj16GODqG54Mp1mTceP98xA7bXCJawuWAJaizPQGp1LAbCNEueWUS5YWapThOmlT/1EA79lJnSDmwwqBAqwL5HplFhdqUUYRRzh9q/SAbLuxi/Bke+wLhaTakFRWrPIPoHc+ZgVfSzalSpMtSWUo1BDjD4uHVnFaZxNY7uTNUQ5CXOemvy+kEkSkyFkh2CSWJdqGns3rGY3ftuoSvtNxG7bS5UmdKlykthSQo/xO1STnUUpSu8Wuz/AGfM5PeTlFEgdXUdgDyzLcuhOy3TLtE0zpqnTK8QaisWKhoSeQG+tG67RW+0qbugEJFAFeIDN2yGmebjJocM/A+TNLWb8wJ2vFmlYEykFDPiVictkNdznTIZwnLxCYnHMUqobMhjs5yhtuvs1iWVT1d5jJVgQC6tyopZsxkNfUNet1Ks6+7UCUkky1sNGfwktmH6iH4nB4u5i8WBKU6YFKUlhiTlz5GOZKlYAfCQr8zj6ehWJwEhw2In6P7tBG77KFkpmKUhweNINFNQkNUU5dYcSALni4AA8S32elomTUpWEHFQ414Uh3yXmNAG3g8rsUJU4omD9OYQZC3qFByQSnhJAYu4xAOMi0tydiZCSpc2bMWQXQlkYFBqYnBJcEgs2RIhnts5RTRS1IUaJU1GL55036RBqdQu0lT4gsQJVsdtUSy0hCnIKQXDgkEAsHTt1i/abUlCT3lO7zVqnYvt9z5irQvEXS5JDnIV8vWC9rAKhNUCoLQEFJDVq5rSqabUO8cnG/vL39YuX7itwCKsWI/K/lY9M0nAl8gH8g0VUSQlykNUnyr+eUWJFlVLKlk4ioBgzAMMqn3glyM1j4hjrmUb3t3dYGAJNMJq/XkzwIupKmmYghaZq096lQISMTpqTQ1Y+Z6xNaLzSGWrCAoYgSS+HccmitYLXjxYCKqcOS2hq4dqDbKNxZWBN8CBu5i92j7GCWt5S0y5ThJCgSUl8Lk1JS7PsMR0r32eu9UtaUoWpQUgTFIWBwkgbZ0JSqgySQ7kJYL8t0wizy5Y4VBXeLd3SC+EE5uMR6CAhkzps4CSRjBcMdtc8hHTfOWxBWHccSaowvP7PkYSVkBwHR4gDmkGr7VHlpEVmROxTJWLvJfhCjwk5imbN10FdImkz1JSETlFwWKhkFJLCu+fRos2tKkgqT4gkkNkc2qNej5xzAGqqkzEXUhtMg4VsoFSU+IAAUd2BNPiPVoWZF3qVRCctW/H2aG+6ZwWhKkZHnlvXzzpHRmhS1hyE1J1z2B5ivlHR0ef8PjPHJnleopJumZ8QA/qUB9X20jz9xQnxTUD+kFXuWEHLwk4kBCWCRxEuH/KB2zoNIDosksfC/WsdfT6w5k3CpSgDC5GZ0hORWo+SfkI+/en8EgdVOf/ACeLqZbZJb0ERqnAZqT6ufaHb2PmHtWVzOnnVKBsKfKIVWVR8Sz5Uiwu1J/mPkwiuq1bJHmXgb+TPWBIOx10ylFUyfgUs+CWDUPUqLZaNtntDNbLOVJNSaYXOZHP7wudh7chaFSlmqapajjUU2PzhvkLoQa6P9zHE1NluYGUm+ZR/wDyIWkS+HEOEJyd/hrpkIsIueXKlJAJSQXqXIq9IHWiVIM1poBQqhL+F2rmHgnbEhhxFVBUkF+bjPrCPaqxNy1dtsdIUzg/EDrlTlT5RXtawpZSmnCSo9WZ99Yr2S1sCH38qR7KViUsYXBGH5mu+cH6gIAmAwJabRND2aznwpM5alP8RZCKeHgY9SYivO55smUpcxSVFSV1TQpyYkB6l9DTfWDc7DJ7xTcUxYWX3SABXXU+cFJF1lL42UkhgNwc/NvYwYIPQhlwIjdmb97iXNdSlKXhCA2TO6juKgc6vy6l3XPntMKFLCh41LdNKUBI1c0+sFRdIQrHKKTMBKuKrknErokk1blDRaHUDxKSCaMz5Anzzc8/XfxaDlBBLWeJn9tsqpWIBIB4gCAWJGQ4iOHc1alDEAWoO5OEFWZD4WThoA2JJxOXY8LAVc8u6Z02aAOIkMVFXCwq5c4hVxR89ItTezoRNwFeIcOGlTVjiB3YgMRFy6vEMW9jBUCqr+YIui0TJaxLSzFZZBBYYmoDUgAgsAKYiIapS1gswP8Aur5ULs3KBybJLJONAWDUk5qBAz5Z/eDV3p7xaUuohmKh4mHPMabxxdW6ZmGwUfMK7kC5RBxAVi5Yl4gFGoDty3Hyg3a7ImYkj4v4gA/pl8oXFTe4WpKyQSnEDkC1HD55h4nOnbHweptQnbrUQzO7Nn+U+8QyKJFaB8uZBOWhaBZn4kCdU4lFIAGQalPX15QRlzilkqDOkFKno4y0/KRHkXJu3CFYk1vRLmTUkJIZJS5DBjoBrk78g0DrTdQkTM0jvXKUh3ADVcdX8xnF5FtOZFTwjYaF+Q1MFbPZUz5eHGFKBBCxkksWy6mmxMULlLWZm24HsNhQpUslAJlkhJatQUkdOI+0KHaDtFNsahJs0pKSsBXfPiUsN8IDMArFU1oTSGeyW4YlIJGLb5jyI93j1MtHfKmYTjSMEuYofpsKtQuHUVPT5RZp8gVbcXDDCBrBbUzEoMxYCUpQUtuU8WQ0I/7epiVaEzDhA4A4xHM9BRhFO8LNJVPStKangJA55sk6v757ypu9eIBSsJBHCkEJ0evOsCKflJOw5nssoluEUcFZf0x+j7Ow5xzYESlycSSoJVXHqD/MD1r1ipe5SlRALKWkpq52d+QZMcSLalL4OGpBDvlQfnTaNZwvtYQWrxLt4SVygQSCCGJIq+XprntC5PtCwSHUGOTMfMaQx2Kd3hJzQFUzZx9q/wBoo9p0DvEFziUkEvsKA88j6CLP8fkCsUHUZjbxAKq5x4Ex2pMdYY7EZZkWCPMMSKEcFYj09BHZ66lGYldQEKUCSCBQgBQ0Izhytll7tOKWoqoQx3cNQUBq3URDZre6AoJDgOEbjYAHWsTW68SsYfCDomnQ/wB44+fIb94r7+ZjsSYOkW0S5isYAWPiqdnpoMj5xdtSyCwGIH4k0HV6fKAy1KE1KljE4r8n5t9YPLt6AkAqAUQ7Zkczlk8TMvVQYLnIWpwCzsCT7+3zg6i2BCGGbU/B94BSbW+NK6KSCSHcU1HIgwW7LWYzJaiTxImk51GTD294NQw6mhblOzY500Hu1BjXGCxIZRSCdQCCw0MMRt57slQokVPL/FNMovWVZKagUpT86wDvwKJSlKg6j4SmpGrMzdcoYRQsGAfieXZNC0pXUAuHNa5ecW7zmsEZVJHsfakUJAwoSkAFh8Ipu7aH7mK14qUru0JdSgpRJf4cjyo6G84j2i6mgQrYby7tJwOXbM1SdRTenkDElhnKnTFFT4UjCOqgyiP9rjqRCfd81WOZMGTpGWwP3MOd32SbNlYgoiaRRDaVfP4nqBlRunmVg9diF9J3brtSwIWJcoaNR2YVJHMt0hanWllYkqURRwFFgBliAYEOTXR+cLd8XhOTNKV94tZHiUoslwFOmhADVOXsYK3co4QhcshbAgEHdiK8xBtgbGN88ykTTLptkohGJTVSEoAJwuaupWYLioAZoKXncUqcCVZkEOOZFRo9G6Exm+FVRUv6Gns7xHYlzDgM1ykACoLBqZZ5coxdQSh3UYYIIjRdthVKnmQtgljMSoZH4ctKn3jztKliggAM7kmuzAeb15Nq0F8XulErvMWIUCSDSrB3GmdYCIvRc0cQAS5DBzq3uw9IQx/LNCYwCwpet9iSlK/iUPCmjl2+mkL16IM0mdKBlLUkpUkENV8SSBSrDTOGCxWcWmXN4XKEDANc1fPD7xFKuhcmZ3UwglfGNMIoGdjiOIE6Z6RmMFBvHf8AuZZlO7pE2TIROmqUoKdS0Gpclw5OZ67vBGVNAlOs+FPEc8g6j5ly3OO76SoSpcuUCtJUEFhUBwQwG+p6czAS/LRis60INGKqGlB9c/SGtTEcdzeJ7dNqTNKcSilcviUg5Kq6cJfMNtqDQxdl37LSAhykp4eJhiajircxu/KBdksmHEsUJfVgB9ekEu8l4USjLSU5zMWhaqgRkXpz1glcB/bEkUZDMlJXNK1F86fCMgG96vqDEhsoTMaUgqURVJ151yoSD9IpYApWGWTyYUIyDAnQgggkEU6kjddrRIUqWsplqUxxAcL8wPqfpAbGZjuMXRBk5krkKS9E/CHD6PQc8vnHV82lQsynIGIihzNRk+o35wPvK0o/eAsqDMMRFXIo7jcBNekBLxtUtUxSkF00FATprFGj0zHNu8CMxg+Jz3hMeKUY5EwnJHmosPZ/nHJxH4h/sH+fmI74jwjGdNEKpyd36ViQWX+Un+o/SsfTClPiWB0ofqY2GMfzLVpsi11TMPIpTT2qD+NHUuzTAn9SpFQsZEc9XERd+sYQaJBycAnerPEtpvt2QBxFg1SSSWActTyjnZ8OQ3ZuYwJlq1plslJSQQVOsnPIBhofE/k0eSJON5YSDk6hsHI0NXb1j2YlxUMdUqGb/PkYYezkh2OElI4auGFHrk+VBHPXddGJW7qLMy4ZqZZnggqQouk6pG58i/JukFewisJtCR4MKVAnPIt8iPKHGbZUEKZuLTTJm6H6mFa6HAnAUUVEgHmSS/mcuUNJ28RlUZVmXmpdoXLSSgJDAoCSp3q5NWD6b8oAXrZrZKnCd3SilIbIqBAo5KdT5e0Ewv8AdpySDTCFE6uTQ+zeZhjnXxillmqAHHOv4IwOF5Px19+YBNGK933mDgOFisuA+ZzIyzq79YLSZgTMUDQ5bH+2QjmxJRKmmnAzhemIlQNW0p/yMdXpZVHiWCwOYYsHAIOjV/zEmUg8RW43KdttIKWASQ5U2hLaMdmDQUsN5idZyuqcOIKArkK9QzRJ2Y7PSjZiwxTFOEq14XbCDkTk+rCBPY2wzpalmZLaTNHCqhSSASGq5BRi0qILGq7WqPC+ZYtlnSmd3priQ7nQOXL8wxruOcD7bKM6YlQVwpGF0EHXUt8vWLfaFAT3cpRaWmWQSPEA9KHMBgYH3PeaEAoWCSFGqTwkVqBu7BtjB+7ZYgmFZKgmn9/Y56x9ar2UlSZcuiVulSsmyYfcuMx1gfab8kibwA5AMzjE5zrTIUAzPVj1hlSrRLUlQcqBxVpXUH6xOmIqbbzDUXKtiu9TKC0CYxChizdv4QKl9Ty5wetFnQJWFSvEQlwBviy0NImSjC6zkASW5OfvH0tSVqYkHCTkzg/XP3jHFGzPbKPMtXbLlSkhMoBmY0ZXJ2zyMRBcoCdOISucA57wunDoA2QY+bQPnEichhQOpWZJAFaMw01zbaoi3z0qSEOXmEpUSWAJSrT4tAA9M6tBbvUhr1DVqsxxJVMUkBJx8AYA8JB1J+LfSAVksCbRJnJACFAUbIljQ8qRcva2PY0geNSQk8t4rXJeAlpBOSlMRkXoBGk1yPEU4oiBpFsmpmmQQEgSwVOk4smIclmfX5RKzFT009Xb3+cHr8s+KZLVLTiWlwQ7UUHBcg5EUyzMA7wu614SRLcO7IILc9z5CDYK1bYprae2KTx4U+FTq6HJx5Z9E849t1lwLxs5BSN3yYMd3PpDDcFmCkJUM0kYvzrHnaC7Qkg1oBlkaa8q+0CASNxjTj9u6C75sfe0SEkEYkgkGv0pyEL1sk90WmqCTm39y7wx3cGVwlt6+ukLv7QbCy5cwISkLBClAmqhUONC1QXqx2jp6HIeFAmYclHbB8285QyBWfzUxVmX6s+FIT7/AGgaJeRiRMrLJ/ykdPmVzudbJis1HoC3yiAJbKJu5DDzLbNpHoZjHp6aSu6ZSkgEBmZmTWgDlw78+eunNku4yyR3iygiiTmnSigXblCld98KQlbHCtdSvP2bTbKOheQTxYlTF5h3CfeOfkRuu5JTRpm2ZORWWyACWbzD/SOrFbO6Ue5VjKmSpsw2XzNC27wmS7WqYSFq5tp6ZQTlrUCnu2LNw5EjYE+cSZVKmp4CjHOw3s5KF4QvVi45Pt+eUE+WAtZD8YqNKhvVoXrssPdzprKJcqY/1F/mW8oL2ZWJTGpZvMV+xHWJsrECgYZ93U9ts4Ad4EArQCXYO2ZAyH2hWtF/KTN4UUOaNds6AHrTpnDJetimiXjl0AWkKpRjQ+jv5Rn891zFryS6nG4KjhHoK/3g9Hi3LueYEruanZylKRqGcEZEHKu33gPfJcBiGyZIah3Y9W84qXHImLEpMxbHxAEZBuFNP5X/AARb7S2VaCFSsTioALgjZi4r6xPkVvUAviKCRt7JFrOkkPUgDm/94I22WpSSwdbgj1rodHgF2Ut6P3dCio8aujaM3k/nDVaAgSyolkiuJ6DRzt1iSsgcgfMtT9Ey+80d6pS0kAkvzbT2EB7WuXZ6KBDgkUzpVor9qralFpUbLNxJ8JZPCCDhbNlB057EbOSKbVNwElCVhnUAWL67jfTaOoMZQAt5k9bYtyLzQFqKkHASxIU5GxII65e8MF3WpDNKnUzBSoJWg7pBormk+0UrNY0oSMQdZ3FR5ekA76mfqFgwKQMmcPuw165ZxUAuVqHEIczXbHexMlQmAY0oKv5VgAsR/Kdoq3fdypiJUxSFkFIKlVTlmXpu8Z92TtkxKlSkVSoHgNRzIfIkPlsNo2mwSVzrPIVLOE93gU5diAE/T3gV0QYsGP7TwyW22RWy4HlKCFlJIZzUfm/lAWXdi0JUVTEqOFQSkIY5dTryGcMNsnLkhKlOAVBIG5ZwDrkDAa/LQiYnhoSalKqM4d2BCnGh195mwbRR4r+5r8dQJcv6siWmZVQSX8qGKaLIVJINFCYUnqAWV7EwzXhYRLtEtaScJBJcu4mEVfUhaAD/AFcq+T7knHvpkpDgoxpLiqkg5B3JptqIz0WdqXmD3BFy34mcJqzhSUqwJSTU0DFn8JU4psY5v+2LTZVjMjDiJLFQxMagM+dPtCFZU92pOFqEFL5OGLFuTGL1tvWZOmd4ThSSAwNAxdJLPVJV7w86InKCOvMCwJoXZuen93MwrJcFKyQzKTVOIbqSTy4ecEu14aQJgLMQ/So/+4hJ7IW2WnvJKuFKkEKqCA3hLJDDCSdctYcL3t6JlhXLU4WEAEtkpnHumGNpjuIriEcqhKYxSsE8nGlKcSwCU1q9W/xrFq7pybbZ1omEOsOFNlzbdJbyI5sCumfgWFDJRy61PMk5t/LzgnagZE9M2X4JhxbgLzL8lBy/9Ri3SYFxCxIWPx34ibaLKqWtSFhlJOEjmG9Rr0I3iPuoeu1d2iahNoljIMrdtCdHGR6jaqsmzRbtnQw5Q63KCJRiQS69INWC4Zs3wS1KG4oPUww2LsMvOYtKeQGI/QRoT5jeZn0cKWI4XHIEJgSWXNILj8/Hhnu6Uoy0lVDheu25J3hVhr7O2qXOUJSXCUpxORm1DkaHm8TajEX4ETmNLcI2S2pzURVgSTnm31D8xEtktJC3SA5ZySch0ds8/nATtPK7ueWYAgK2ox+oia7F8AKiqrhk50rV8viq2gjmZNOwaokN7d0fbhSmZZ5komlQ52U58qxj/aO2BK1S0scyVgvU55eXoIebFZFheYTMTUBRdVNkgVzJyhS7b3KuXOMxYVhUaE7kEtTkDXlFOHGFI3Q8OoORqrj5l2038lUlMwFIUwcA+FT6Vfar6Qeuu9jOlgzCFpNcg6SGyGopkeUZzd12LmK4SAABiUcg9A/U5ecNfZq7ZkmaEqJXKIqwYJbI10/KQrUYcYBF89xr0OjHe6A6ih0kAvsWPCaUyIBfV4jve3zP3SagLb9MKmJGoJ4uYcDIfWLVz2Blm0ADEElLmpIDlWHYAmpEeTAhalsGK0mWoguKvoNQ7vyjmJkVHBP/ADPK5AEx5EoFphDOXCc/PqRDPd1vws4ObdNPnAjszZMClhaWXKADM7Eg6gkPRoI2VHCsM7KV71jqakBuPipmTuELwny5i0JIdOEpfmSG5sMJrz5RJaLjRNQSoYikHAymZwNnLcI31pWKt22TvDp4SXbXIGOL5vxSDgQ4WHxUB3YAnd/+o3hWLhtqnqCpvqBeztnUm0SypINWIO9QARrVo2Ps1PXLEyWgBHECCwcgPw+TloRbBZcC5SleJSgXO+Z69YaL4tCpKJs5HiQcYG7KqPMU848+dmyArxGK1m4XvWymbInBcxRKRjCtmrQZZBQ6dYW7sSmcVyu8T3iSTLUC6Vaih1A+cO1mmiYjvUBxNQ6U5FVDSu7+8Zvc1mazoZ3ShJAFHLA6imb/AGhWTrnmG3UdV2czbPgZpkqqUk0IbiST/CWFeQeL3ZMGZKwOy5ZqQliyhQsau+L0ircV5FaAp3Uksp6EjR9siOoMT33ZmZSCoBbVSSHYvhLZhnp/VFmmz+kLg0LDTNe13Zk2WaZaS4IxIOw2OgbLKuerAFRqhkkV0A9ctQw1hn7Q2dAtS2LNgSogAEOKVVuzMBnAidY8juKF8iPEApQqDm7aR0B7vcJIzgNPrgWDNlBaiEpUxWxICTQnqQc2h67O3R3qHmYQpLOAHJok5n7ecIIJScRDEcKhX6gGh5RpvZGdxEbpSfmPkmEZ8jKQPmHjVch90zu12Pu5sySo+FakjchJI9x6AwYscvvJapU0EOCxIIqC7h9jXeog3fl3IFsWqZ/+xCSCz92MjhHxLUQyRu9DFSzyVqT3RYT5JAQMz/QkJOpJxHRk5vSzH8xWTHRn13yVSSJUxlJmJdLZE5EZeR5tvBq67nkIS6ZYJyJNT70hZtt6CYhKBUA48T1DpNB5kF+XSD9x3gFgE9Fdd29/WHAjqbiyBH+hh1o8LesdiW0ctGzqT89qSTsPN/8AxeOTL3JPt9z8olmEDxH1isu2oGVeghEEASQIG355wV7OTii0yzoVYT/up8yIX5l4k5BusQqtKzkog6NoY0cGZkXcpE0T9oVixS5cwZpJSfPL3SfWKVwzgZKZ5We7lqaYkaAtxEg+EkGujB4Z73SLRZFEfGgLA6sW8qxmV2XhMs00zJRY1BB8BSfhUDmITnx20g0tFSreJssq70JwFIAMpWJJAbEhTg5bPXoIr9u7MF2ZZZ/0yfNJChC/2V7YiYpEpUpMsBgkJUWFQCwUKJypWHO+rq72zrQlWEkUeoFMm2do5Tq6sCfmVihMeu5fdyZyyCxUhFBUEBSjnyUIJG/paZKWGNaVVdxSj1ahpn0gJbVLI7tQbidSMJUyk4howpiOZ+UR2ahURmQFAHdOfhPtFnoBrLeYDAdmaxYFoVZ5QBbNwzYSGZwNQD78o6s9l42qFAOxFG3HKhHWB/Z+aBNQquAqyIINWBzyZ38jGgpsSXKV0KRQ8i9P+vtHE/BliT/U1FDi/iY/fl5KVNWQkpIGEggE0Jc4hmHoCWYDnAS7raJZKCKKyIDlwNtRQCHbtDYE2eZMBLBjMqGoX13d/SFm47xTMDKljGHJUMLKSdMRTlp9YuThDY4EEju4wXZJUElATxFuHaj1OWuYiO9+zPeKStkpUGYJapd6ny0G+cWLKUlMqch0oUGw14VA8QLlyxapq3rBdVkM4pBmFiQ5IoRXbYs42iRtyZOO4vo8QTeCCZso4WTicH2byfPnB3tJKezzhvLUfrpAETFzHnKfAk0GgdimmhINf6TDZbpRVLUNVJIH/FvmY1CQ3PiGh7kvZWc9js6tkAelPvCp2s4DNSCypa8YVqAV4k+jqHMGDf7PZwXY2TkC46Go9lCF79oYMq1d4lgJspOKrA+JFSAS4zDbxXjx3koxpPslvs7f6FEKPAvwzEaH+ZO+imz05w/2BYUCg9R84wtKCCDVlcOqajIh6tzjTex1697JT/HLZJzqNCHqRQiHZMPpncIGJ7NQR2tsYlzUzFFqFCyMyAwfydBfRzAxVmJSpwEzMQILFiRQeJipic6O9NXd+21nxyBNSQMBBJLM1QcTg8NajVhC3PX+8Sv3iSkGYABNRkSzMrEQ7AOGaoIIyMV6dqSj9YjLiNmovWpilKvhIKVJLULjPWr4QKuQYbuyE7/SL0KSg+xHyPrC9LsqyolThBIWcLgYgdlVLjprvBi4eFRT/Ct/XPoOKJ9TkViAD1CwAg3C/bdJSZM4EgJJQojxDF4FJrRQKVJB/wDkgNaZmEImDCAD3SkhTJV/8SNSwBxK1KuVHW+rF30lSC3GkprkDmPJwPJ4zq4paFzQZgcpGBMtRYBhXGR4Uhhi5jpF2E2gm50pr+Zf7RSMQROSXcVIpiGpSnRCeEPz84GXVaO7W58J8XLn5VL9d4YbslYFKkqeYFgKSS6O8H8xJJTLDKU2tTClbF4FrRKmYgklPeJpRswK/PUZu8MIrmT5Fvn5mmXbaMScOqR7RdwQmXHbcBCQoLMtmIcBQYOK1DGnmNodZCwoApyI/POHSzTZdw2nsT8sqVlQPvv13jwR9hcx2EmESqcpESJTHgFY9aNmTWOxNoE2xoB+HFLPQf8AqoQiX5YzLmKTtzb8z94Yf2ZWn/Xl7FMwefCr5IiTtfZP1goaj7P5+GNyrwDOUPy87CI1nmKQRMT4kEKFCzjrnH6Aue2ibLStOSkgjzjCU2XiIfcE8R9VGg09Y0P9mN6vLMkniRUDkf7j2jn6pLW5bcHftAuPDMMxIcKNRhJrQOwNcgKwpIGBlGmA18NAaZJNI22/LIJktyHGRfYxll43L3Mzu3ZCnCGISK5JYcSiPtC9JlsbD/Ew8S92amos9okOtpZWEzJfCgAHhxZEmqgR0MbdaJpRNAAAceI/cjl7x+epA4ELAYF8XgSytcS1OQ/IPQ1jZOzl4d9ZpcwyzMVgTWgQSNQcyCAPh00i9CiAlvv/AMm4m8Qb+1q7cYlLdQBJSogAgZZvqf8A6xk8iWUKXhSVrLpUQrGBuFKYAF9I3M2k2mX+olLOrgZ2IcGp3qPOMq7SWMom4DxH4cQXMJZqplBkjNJcnMwgNiykqD9YDcMT4hXsMv8AegZJGAgKWrC5JLgFwos5GbEZGHez3DKQP0VzDMUluI+LWpAABOTgesKnZu6DZp37x3m+IFNGUGap1Yl/Rmro13XhLUMXdlBGWEOC1c2H9ucAq6Y2D3Cx03YmVS+0aEypq8IAGPhSafy5j4sQ/A0PEotLSdQz+X+IzPt1d6ZNqnJJKZS1Ep5FsvIKDciecaXcv6khJzdKSPUxDkwqDx9Z5FpqgX9naO6mWqzaS1gp6KxADy7uI/2m2fhs8zIJUuUouxZYSQfIoPrBG6ZBl29ai2FaEkU9XOtX94u9sbF3lmmILDIuSAzUdyQAz5vvDUP5l/t/YhdoRMflpcGniarYajI4lnEojoIO9ibw7u0pJoJvAaejl9FM0DVWGYQ+Flp4FkAYgRzUWHpHUuwrd6J+LPI8vb2izKVoqTJlu7E2qygKSUGoIb7wj3hJVY52NIJAYA7h/Ct3JZ82o4pDZdNq72WiZqtIV56+7xW7UWXGkKABSrgmJIoRv1Dkf7uUTFti2evMqyLuojuDJ1jBAmD/AE1B0pOm49eZ+4izzAm0kANjT7glqQZu2yLlp7ui5Kk0D/qJZgXpXr7VYDL3smBfeipSygenLcgmlesS7ObEEio9Sl40D1/PKEHtVZe5n95TBMrV2cVUCNW8YHJW5MOliWxKdAoiKt+2AT5K05K8SDsoBwfVxHcxD2iFlXetRBvK+DaiEIAAQFlcxZZcwsCXJyAAoP8AEUgoCWlKUgYVKILMasGPp7mPJCUMQohDVGyasQ1So4hh5UMQBwWIIORBDF9jt/aCP1nOYm+Zbk2khQUNPyvuPM7Qw9lb47qYULVwGofUZcqpPr5QoqnNzpQPrtXf7xdsVmmrTRGRBSTSuetWo7toN41SYAJUhh4mcgbx6kNE6ZUTIkuz+8eCkztXKiREktJFQPOL2DCxYfmsXbHc02a3dy1Hm3D6mkFsmbpZ7CzsFqQP40qR7OPcQ4dq7O8tKhRnrt0fWvtAe7OyU1K0LUtKSkhQAckkF20H5lDbeUnFKW1SOIeWXzgiBtqczVisgaZhbLGAoOrG4cFTqPkkUAi92ctXcWl6hJIHkqh92i3aJKO7AKilCaeIgEUZ21Ye5gXMl1QUBkEEZEdCAevtE+RLFRqvc2qSQtBG4hdvCxCYkpNFJq4FRsR6t5mJuyV497JQqjsAeo/vBC8U4VBYyevQ/nvHAclDxHdiZjPkELWkp1xoISknZWHFTapjS/2b2zvLKxLlKlIPEFFwQqpSAHwrTQCBd+3OmalwA+YO/XeLP7PbMqSqagqdBwKTQBiygoYUgN8FXMXLqPWxU3c9jFGGrPwT5svRTTE+wPyHvAXtPZU94hSqpPCU6HWvk8F7/OCdKmcyk9D+GOL9RilqZnYkPHL3EA1NceIMu+QlRUCaMGcZjJhoKtXPlBK6AiXaZUlNCpC1BLUIBqX0IYCu8ULBLBXqcSHDnm34IvSZYF6WQaiyTX6qX/6mD0YZ356ELGsFdrLvE2fNcBlYas+FQBZXufImD3ZWSUyJYWGUEseoJgfb7WkWqeg/CU4hyUl0q6UIhmkWfAEp2AH55x0MKEv/AHCC++5TtllZaFjQkNu/9/rvFi9bKFoUk5KBSaPQhsosWhBLUyI+cTTZbo8oe+GmIHxCruY1Y7IvEVMcRIlzAVAl0khzhDOXORpzjntDPKGQgh1JJCs/Snm/SG7tPZUykqJWlKpgISlSgCVEMCgZmu1YQ70tCZkiUT4hQhSsIrQggVLFIpzECELuGYSU+0VHv9m1px2Zv/5rKebEBQ9MTeUNa5eLEncP+e0KH7LbMRJnK0XMdNNkhz5k+0PEofqDmCIo9EEVKMZtRFe+b3/dpXeJluHAKvhS+p3AfT1hPvi+TMxy5ihKmLCghTg4XFXGWF6vTPzgh2nvaai0TpK27kKKXOFCMKgDVSipS1BKsgBC9IkFTI4ipNC3xJZ0LLDEqlM2oY06dStSbNlIbuHZnbsCctSpKwh2ZJCjiBLg5AbUeLk/9osl1JRJnFQBYsnCptaLxM9cnYwDldmlrJKyEBQDipLijhiCxDCpGQglZ7ls8pIdALarZh5UEUIrCKOri/ZEKnrWqWhTFRUKghJ1GNsLlIA34UlqQXT2exKKpi2BPhTU+ajr5GLtovdmCAVaDQeW46CO7BY51pNCUIGash7VPrGkrfzEe/IeJV/d5MogISAonqp/cvDBd10qWkKmFSX+FmPmTk/T0gldFzos7lBJUQMSi3swoIuK2ggDLMWjA5fkzE7J2WtC/hwBs1FvQCsHrD2LQP8AUmqVyQGHqXPsIbCI9KN4O5WBB1mueRLbDLT1Ic+pi9NFGbl5RJhIj7Dl7RkKRdc4+wliNW99IlSGrmOkRkNGiRa1bS/iIk9KsSwkkAVHIafbygVaJZIw1CiQQSVKLjMqJoBDNekgJnnLiy5nNvVUDTbJZdACjjBDtT+4jjNmyJkIq4rDRUQt2OtoxLQlQIBBFRkf8Q/4QtHUNGW9n193NAUarxMOT0+QjSbomuGMRZh7pUvxOLGihSdI5u+X3c7qD9/pFwpwrfQ5xDetulS5slKlAKmFkjU0Nemj70jdNgJNiOA4lztVJeUTtX0iCWrFLSTWg/PnBe0JxyfKAd3J/QH8pKfpCs+Mq5EBx5nlwXeUzVk1CZaEJffiUo+6PSB95WzBfViFayjL5VC1Q3WEcAPKM47fTVS7wRNc4ZaJc0hKMwl8Tr3IBAA5x09PhoCobcLJP2lr/dbwl2j4JsooUHAcJLFhmSApJ6mGuVes6caYUgjEkp1BqC5fSPv2kXV+82LGl8crjBSAVMAygMW4L/7RtCl+z69OI2ZdCBjlVBpXGimqTUeYg3RgLX+Ytjtb94evC5F9/KtKVqVNklwhSjgXwlLVohTKLEU0IyYDePa61zTMkuZBYpZCC6FN8U1bPtwpGb0hhtf7wFJxKUw1+E8qdNRHc2wybbVcsKMosku534TyIyIMDp89vXP8wSS3ANTOlTFLaaEqExY4yhAx4k0OKbMLJD6NvEVoAJOGmMFYwEKZSaKCVEM5caac4ZL77JLlqWB3cyXMIWMY8C2Y4kuHBBOVHGVY8s1whk97MK6hQwhKQlv4WYAVqK9Y6NWJE7bTR7l7sB2ks0mz91MmcYWokB15mnEAznaGydfMtSXTjfR0lP8A5VhRlqlSAwCU0phFeba+jRWmXvqlJH9XzbPzLR61UUZv4p6pRCFusCJk0zpgxzKByBQctdHiNVulpdKW3IT8ycvMwJmzFKBdZ5OKdABT5xxKqoBgp/CCPkBmc6sPOAOX4idjObMtTrxmK8DAHapPnkPIGIZFmVMUB4ph24iNN6DnQcoNXb2aWsAzjgBzSGc9dPX0hosdlTJThlhg78yeZMYAW7leLSeTBF09nky0/qBKiWLVI8zTE9NNNYNqUGo3IZN0j5VfXyjlaHrlDVUCXKoXgTxIL+zadY6VHIJj5R1g4UAsfL3jvDRtY9Tqax0kRsXcjCWAesdUFco6KX5R6JcbU25EvOhp84jtGmjUi6mXtEdolcJ6PHqisw3IRFXtEjUAF0mh1Kat7iA6pYE4KATiwlfhdRIBHiNBX1hjvRJCHGaSCPzUOx8oX7ctKJawSGogBSmBBYudXwpGXOJso4I++ZzMDeJRscnDPBfxFKmNVOxBJOuoJ5RodhmMxjNpBCpkggeFWaUkIYl81F6NtV40ewl0ga/n3PpEOrxbiKl+L6w6pOIPCnfnZ4fvci0I8RWkLrmAR6EfJ4arJMGFjmIG22/JJnIkhYVMclk1ZtyKDPKB0+ErKTQEYrvVwKT5/f6QPsko4Zo2WD6g/aO7rncSgdU/Y/SJ7IWVMJ8Jw+of7w3Pg3N/BngQRLljDJSP5Yzr9qawmfZ1koAwKDrWQAyjkgZqZbPpSH9M0Ap2rCh21sC7TOlGVMSgISvEphi4imiVEFvDVgYdiQgD6ReZ1C8mM/Yy0ifYkhQ+HAQRmwbXcN6xk9vumdZrUZchJMyRMC5WFASnDoksa0ooltYeLhUuyyu7RMJ3URXU6k75xBbL4SHxKKlagVMP2DzIsmrUqAvcZZ9+S0h8JfNjRvvXbnAm23wS6goSwanCAH6kHTcktCpab2K8k4WOtT5kUHR4qqS5xKqf5j8hkPIGA9RV/SIo5cj9wzPvsfCCXpSifsM9jA6da5iyRxB38ND65v0HnvXSrYO9CXPoBmR5joY7RLUoYUgn+UDPmw57ws5SZ5UqchOhIB/lcv14q+ZjpLsTQe/plXy9YJ2a51q8Rw8mc+j/AFgxYbpQhiEuRqqp9/pA0TKU05PcCXddC5xfJJzUrbkMzDhdd0S5Phqp/Ec/LaJJSWPWv55RYekPRAO5WmJVnaaR4/lHilNHjjZobGz5/KPF6iOVOX6x6DTONnp4lW5jwka+kcqanXziNQJzpzj09P/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0" name="AutoShape 2" descr="data:image/jpeg;base64,/9j/4AAQSkZJRgABAQAAAQABAAD/2wCEAAkGBwgHBgkIBwgKCgkLDRYPDQwMDRsUFRAWIB0iIiAdHx8kKDQsJCYxJx8fLT0tMTU3Ojo6Iys/RD84QzQ5OjcBCgoKDQwNGg8PGjclHyU3Nzc3Nzc3Nzc3Nzc3Nzc3Nzc3Nzc3Nzc3Nzc3Nzc3Nzc3Nzc3Nzc3Nzc3Nzc3Nzc3N//AABEIAFoAhwMBIgACEQEDEQH/xAAbAAABBQEBAAAAAAAAAAAAAAAAAgMEBQYBB//EADIQAAIBAwMDAgQGAQUBAAAAAAECAwAEEQUSITFBUQYTFCJhcSMygZGhscEkM0Lh8RX/xAAaAQACAwEBAAAAAAAAAAAAAAAAAwECBAUG/8QAJhEAAgICAgEDBAMAAAAAAAAAAAECAxEhBBIxBRMiQVFxgRQysf/aAAwDAQACEQMRAD8A9xooooAKKKKACiiigApsSplxuA2EBs8Yqh9R+qLPR2ktJJfYu2gMkLzRN7RPOAW88ViNW1vU9X0uZ7hIUPsbS0KkCQE5wyknpj+aTO5ReEVlJR8nqUN1HNJPGp+eB9rgnyAR/BpmLUIJ7iGK3dZRKjSB0ORtBx1+/wDVeNQ6hqFnp8j3GoTLc3kYVmBydoxjcfP1+v3q49Ka1JpFvNe3YLSyRlIICeWGc7j4zSv5GyvuxyketUVB0eWe40+G5uhskmG/2x0QHoKnVqTysjAoooqQCiiigAooooAKKKKACiiqfVdX+GcwxqU+TebhwNgGeQOQS3fAqs5qCyy0YuTwiXqGpW2nxGW4fCAEkjnGOtRDrO+2EsMaOJM+2VlUg+MnscdqzDf6dnupbNmtHkLxusy7SXPJIyFDZOdxH0zUDWrKJWigaKxt5513BLlfcaTkZRiUA2+fmI56dDWR8hvaNK46WmSri2j9VSPa6jLKEidsLO0fuAnsm0Y46dT08g1WTei7rS9Pnh0u8lnaVQxt7ohQQM5AwOv7D/Em91ZLeJNNn0aaR8CP2LaNXhU4+ViGIQDnja4z3HHCtLjmjt0t7+CODUIJuXkk9l3Xj8RSGIJHQgnB/UCkyeP2E+LCeW1gwmrfGm6lJi+eyCyTwgqxj++O2P4pa6hmeO8uX+YfTOB9q1usNLJp+pX3p9ILO7jRhLcRxCQuUPZMZyTkAc9e1Zm3srS8m0ywuNQgtL+e3UPcTRFYXlH5lRgu3fyODjHFWhFSXxZis4vRnpHpT1JrGuy7hYpFYLw1w6Elj4UDH79q1N5qVnYSQR3lxHC1w/txBzje2M4H1rGaF6dvdMiaO31+4ngVSNsBCgsOoGcj6Z4x/NaQWkUkUaXCBwhDAN82D5ye9Jn6h7fxW2aIVaXZlk15Agy8qqPLcYp6N0kRXjZWVhkMpyDVaVUqySAHjv3pizgj0+MpZKIlOSF/45PU4qK/U9/NaJdSxovKKYtZjLGCwCt3FP11oTU4qUfAlrDwFFFFWICuV2mLuT2raVwQCqkjNVlLrFslLJR3N/PczXNlJ8se4qDGSCV+/b9KhyaTG9nPB7s34ylS7NuZftkY71NCAgZG1s9akIvHPWvK232WybbOhH4LCM9a+n4Xs1t7ppJWQ5DvxyMdB0HjA4qTd6feiDbb6hdYHRXClf327sfr+9XSxjBIrjpnbS1dbX8k9kuzOn4PNvT1tqMFzqWq3dzGtzDI0M8M0n4TgHOGfacZzkHb3pGuXiW0UWmyIwV291o5pA+xQR0K5ypB2jx181vLzSIZTLJCiq8qFJMDiQfXz9D2rFPewn1BBpd6PblhUxqxJPPBU5PbPnzXTrv96OPqNrac+y+hKmmWxkQ2uniS2UqXCSbc7wAGTPG3sydOAeDWc1nQbW+1jRoYF2TNKJXuGkYvJ+bO4HgbcAZ6txnOKevbm706aCKFtkbP7k9qG+WAhuAMZO05GB9ceMPXVwt56k0fUIrmI2y3AVpVH+0HXO0jnghVGemSac5yhF4+xEqk8P8AZ6lYLHFapFGgUKoHjNPsBg9qRGihflDYPeunwK4zzjZle2JJ4HY/3TLKW7/SmblmEmM4pVvKzgqWxjvSW94Y1QaWRN/LdxW7GwMXxS49sS9OoyP1FW2l3fxlnHI3+4BtkGMYYdagZ45IPil6VKUv3gJ+V03qPqOD/Yrrem8hqzo3pibYpxyXFFFFegMgVE1OBbjT54mGQyHg9+9S6KrKPaLRKeHkzyfOgPfHUc1IjO0c1H91xfT25tnSOM5SQjhvtUhXDLwwI8ivJTh1mze3lCWmCcZrol3LTVxHzvAOKaiJEgxms02/BZRTWSemQo45rM+rrDEfxK2K3ig7pkYdVHbjn+DWnRi3XihwQDzT6pdcNfQXGTjI8qvVisNUu7g8p7RhjKguyn8wU9zjoDWfvryfTYrWCIrG924utyE5TgnafI+ZT+labWbb4G5v9PiDmW6uTKGdcAllIwD0I78dMdKzfqKxe7sQ6qPejXGBnhB4+3H812al7kE/JrdkVJN6PXPTd699oFjeXTIbh4V9zZ039D/NWq+c8+BXjnpHXdQs9Pt7GDULa3EcqySG4yQyseVJwcZBGD0yOvNetR3CkBQQe2RXLvq9uWxFleHocuIxKeuT5FMxoEGRmnHfHI7jzTTMeNoJB8Vln5JjnGBQc5yV4p20cf8A0YSAckMOxwMf9VF9w46dOQQKV6emTUbt7qNW9uENHk5ALZ54+mP5rX6fCTtj1+5S3UXk0QortFerOeFFFFAEa6txMoIOHXof8Gqr3SshSRdrrwQavW6VA1CxN1seN/blQEA4yCPBrl87iqz5Q/t/o6qzGn4GEZWzkdq6AvgVRfHT2l6ttfRmJz0bna32bvVosmVFcCfZaktmpx+zJaOFOD+9Imdkbhc/UUxHcZbaQR96be/g/GjLK80QyU3cjI4zRF9o+SvR5MTr0g1L1A00EhaGKIxkbjtzkg4H8Z+lV9xaF1IOecg4ODWjkjeeQyyBNzddq4pDWfHSvS8avpWk/Im2ztL8GA1HQuENttQIAAuPmwM8Bv171N0T1NJ6diNtKimzDZW3Jw8Z6kDtyf7rUS6fu4xUC40KOcFZYgwPmot40LFhodDktLEto0uj+o7DVrUSxSe1ISUEcnBz4qfLdxqF2yAY469CO39Vi4vSURKmKWSID/jvJH6CtDomi22nsNgZ2JBdpGLbjjGeelc9+mScvOi0r60sotLb3dRkMVk6pz+JJjOwc84+uMf+VpLO1itIRFCu1QcngDJ8mnIsFQwAyRTldTjcSFC1tmOy1z/AUUUVrFhRRRQAk1yumuUiS2SNywxzIUlRXU9QwyKqrnRFUZs3aHAwFX8v7dKua7VHXGSxJZJUmvBir3Sb4yKz3E+AMfhvtz98Us27M4Zx8wUDOK1rgc8VFnVePlH7ULj1Raaiifdm/LKP4XgHFd+G81ZkDnikEDxTcFCuNqPArnwg8CrEgUk0YAhiADtT8MXzjjvS6dh60BkuIPyCnKbg/IKcppCCiiigk//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1" name="AutoShape 2" descr="data:image/jpeg;base64,/9j/4AAQSkZJRgABAQAAAQABAAD/2wCEAAkGBhQSERUUExQUFRUVFRgXGRgYGBgYGxoaHRwVGBgXFxwXHCYfGBojGRgXIC8gJCcpLCwsFR8xNTAqNSYrLCkBCQoKDgwOGg8PGiwkHyQsLCwsLCwsKSwsLCwsLCwpLCwsLCwsLCwsLCwsLCwsLCwsLCwsLCwpLCwsLCwsLCwsLP/AABEIANoA6AMBIgACEQEDEQH/xAAcAAACAwEBAQEAAAAAAAAAAAAFBgADBAcBAgj/xABCEAABAgMGAwUGBQIEBQUAAAABAAIDBBEFEiExQVEGYXEigZGhsRMyQsHR8AcUUmLhI3IVgqLxMzRTssIWJHOS0v/EABoBAAMBAQEBAAAAAAAAAAAAAAACAwEEBQb/xAAlEQACAgIDAAICAgMAAAAAAAAAAQIRAyESMUEEURMyYXEUIjP/2gAMAwEAAhEDEQA/AO4qKKIAiiiiAIviLGa0VcQBzXr3gZmi+Sbwyw5rGaYxb0H/AKgVv+Kwv1hUusODUucxtelAsNp2NCLaNJB/aoN5UvCyWNv02zPEMFmbumCwf+q61us80txLJfDNPbNcfhD14Ycw0YtrzFKLjnny3XR1wwYq+xpHED87g8V43iU1xYP/ALJRhse/3ojR/mHyXzOSkRoHsnQnmvxPAw3xKyOfJ9jPBjHJ3Ef7PP8AheOt15yA9UlCLOCl6G2n6oZDx3gGvgiUvaUVvvQmu/sdQ+Dl1QyOXpn4IeDAJ6I7U+is9o7d3iUIluIoRddJcx36X9k/yiQnhuqUn6Tlja8LQ0nUrx7X6Pd4lfH53ooZ0UyRSE4v6PoTMUfEe9fQtiIMwD98lSyfaRjgoYjXZFL/AEzeH2jdCt9nxAt8wiEGYa/3XA9EsRmBY3G6atJB5JlNrsP8dS6HdRK8rxUWYRhUfqHzTFLTbYjQ5jg4HUKqkmc08UodlyiiiYmRRRRAEUUUQBFFFEARePNATyXqwW5Fe2C5zMxtnTWixukalbozNivcKuz0B0X22YiIfYFuNmmlpNIzBiP1DdfVpWkYWbaKDajG2y9Ny40bjU5uKxTdqw4YzCV7T4kiBpLcW5EoHKxIk0+6zqToBuVL81/qWWGv2C9r2yx5BFCRkCpL24+HCc8tpcoXMccwdWk5HkvIMpCgYge0eM3OyHihEW1TNRhLsAcHHtHkM1zONuzoVVXhdaseFMM9vLYOHvtGBHMt35pbj3jiSaAY9yb4vD7JcCJCq0twI0cDmClq04Ps4jm5fQio8luOmXivDyQtUwReYXB2hB1TbYnHcOMBDmmta/K/Tsnr+k+S51exI28wvTinqhXBPs6/O2PDiMowtG1aOHdr34oDFsf2Rxa/qHOI8ik+yuIosA3Q6rdnYg/TuT9Z1uCPDDmnDJwObTsdwdChSkuwSlH0FiYpk945Eu+an+MOBped41R/8sHipoeWRUgtY2tGtHVuPiFZIdNMB/4s7Y+C+f8AGDo5NctADwQ66R0+a+Jjh1jh7rT5J/xt9AsuOLpi1Ct93xK+Ha7TjmrJ3hpv6SOhQWbsJzMWkpeLR1RWOXQaM405HuXkpOugvvwXU3b8J6j5pUfOPhntg03+qvg2mDkUdDSwqSo65Y1tsmG4YPGbfmNwiS5HJWo6G4PaaOC6TYVttmYd4e8PebsforQyXo8L5XxXhdroJqKKKpxEUUUQBFFFEARePbUEHI4L1RAHGLdmXSM3fYaFjz4I5bvFLZmDDeOzUY/NB/xLeHTES7+0d+qo4bs8xoAbsSuCerXh6iiqUn2VzkxWFRrsNka4ccGy4oAC7Ogz2S7xLK+wLW60KZOGmXoMOgqLtad5qp1S0M3e2BeLIxaGjHtk00wGax8IRWwn+2caDtNrljQGmO4KP8fWMfyzYgr/AE3f6XUHkaJRsiaHs4sPEuNHNypUYOqDn2fRUS1QqdnSjGFakVY6lMMEu8WWUI0WE5pEMuF2pBumnwmmR27192RO1Y2jnOBF1zDSmVDXHajqjoj0WzBEZcJwIxaTXEaA5g7KcYNPRe0tnNp3h2NDiNDm0a40ESoMOuznD3a5YjZZ5+Riy5uxYbmHQkdk/wBrhg4cwnSasWahAiGPbQyPdqL9OYPvdR4JVHF0xKvMNzb8PEGDGDrvSjsWqrT9Rve0wHHmaozw7bToTg5uI9x7Tk5p0PPY7r0WZKTxH5YmWjnOA/Fj9/ZOrnsM+SDzMlGlXkOB57HqENXo1ST0dhlZpsRgew3mnInMbtOzhrvmtsrDFa1XMuGuJbvaFLrvfZXPSorkdinIWmAA9pvQzk4Zj9rtimi/s3g2qQ3CGFCaZ/RB5O3WnXv079lvfaApSuGx16FdCkmcbxyTpo9jnn3IXGAOYoro0YGoBof0lDJqYdoe4696WTO3DBmOelKnKtUBmrHAJLMDtofomGJNYYihGnzB1WOM+uePqpndFMXxMuaaOwW+yuIHy8VsRp6jQjUL6mZYOFMwgc9JuZlUt31HVCMnFSVM75ZdpMjwmxYZq1w8Nwea1rkn4YcT+zi+weexEOHJ2h6HJdbXRF2j5rPieKfEiiiiYgRRRRAEWC2J8QoZOpGC3kpLt2bMaIQPdGHgknKkWww5yEm1ZF8d5IFalG+G5X2YLda1RaFAbCYSc6LPZDi6+dC49NFyteHpZJLhoD/ijJD2MGKBiCQehp86L3gmYH5WFniXNw0xOHojfEEp7SVuvAIvUPQimCXODoBhQosMk/04wcOhDSCOuK1pMhB2qG90URQ6DEbVr2EY6g1BH3yXKrb4cjScSpBLAexFbkdqke67kV1SVihxH6mEnuycP+0rXHgAilKg5g4gjvw8U/G0bXFnHZefLnAVpUCm1futF0Dh+eutDYhDg4diJo7dj/0vah3EP4etdWJK0Y8Y+zODTyafgPl0S3JWmWOLIjS0ggPY4EYjfY7EJaoonyVHVWvAzFR95HVezNnwowo9jHjZwDv+4JYs+0HNbUO9pC2ObfoRvkUXkrQGjvvmNCqpiODQNn/wxlIpqxroLtDDdQV3uuqAelFnnOEY9y5FcJpoycaQ4wGxdi1/U0Kc4EfdbPZg5LZY1In+WS7OD2nwXFhxKwKh/wD04gEN55Nr2IncQeS+LJ4hiQnuaaseMHw3ileTmld0jSLXC65oI/S4AjzS5bnBkGOKOZUgUbU0c3/44nvNH7TVvJSeNotD5CsS5a0WvxhOuu1hk4H+wn0K2wrZIzrrUHRArY4SjSxJYHRWDEilIjRnVzRg4fuZUbgLHBtcPAvE8nZnof1DzCQ7FJS6HGDbIOtRpy78wV5Fn873abo7UdaeqUTNlhAywqCMQRypmFfCtUk50PiKffgmVnTCg+6OdTfafH+VU6Od6tPkhQnqjDPVp+8Oq8hTwccDQ6g/NbRewm+LqFRGjVGWO26zPfqMCPvvXzDi1rp8jy5LKDRjfC9m8RYeQOI1HLp9F3bhi1fzEsx9amlD1Gvfn3rizXUd18HDUFdC/DaLcL4VascL7K8sC3qK+SpB7PI+fjuNj4ooornikUUVcxHDGlx0QALt+futuNzOfTbvS9Aarpp5e4k5kqlzqdwquWTt2ehjjxjRmtGJUFbLGhCGxrTsB3mpKHGIHOHSq3SDsm4Zqd7KTVxo1Wgb7HgZAA16UKUZKJdjPGjm+NMR5J4iAY11SbaLQyO093jgfNDeycA/Z/acCPib5jsnxCNSragDb02S/ZtQ2nxNNR8/TzR6UJoDWtcVeDGystMChvDof5QXing6FOsqexFaOxEGY5OHxN5eFEx3tV65tKbKlJnNyZxGHEjyUb2McXXDI5hzf1NJzHLxTFLzwIBbhuNOo5eidOJeGoU7CLIgoRi1w95jv1N+Y1XKy2NIxzAjjm13wvbo5p9RmFGUaOuGTkqY+ydpEUrlsjstPAjA+KRpSZBoQe/5FEYM0W0I0+8E0ZiygOjJjQ/fRfTmg8x5oBKWuHClaHyWwTZB2KpZHgaJqTD20OO24O4IxBXPeK+Ab5dEgG6/EnQPP7wBg794GOo+JdCbMVGxzovh4DhUYHX+eSVpMeEnFn54mZl8FxhxWEEYlpwIOjmnnoRUHmvmJPVGddjkeh2Pquu8WcIwpthBF17R2XAVLTqRuwnMfPFcXtCzosrFMOKKHycNCNwsqjvhmvs2S9sH3Sac/v0RNsepGjvX+EuXK/fkVukJj4XaZH6IOmMn6MMKaBwJofvxC+mvqdnD0+iwPFcdR9+C+4cxezwc377wUtFrCocCKFMnBdsCDMNDjhXHlXCqSjMajGmYC2wJgkhwzHmsqiWWKnFpn6FUQfhO0xHlYbtQLp6j+KKLoTtHzMo8XTDCB29NYhg0xPX/AG9UaixLoJOQFUozseriTnn4pJukUxRtlTjisMzGwceq9fFxQ2bj0B71zs74xNUnCq69yoiTYdHMOAwPngFnl4N1ornr6rYRiOTW/VZxMlK2bhi0DDLNLPEksfZ3tRj4JplmYAnIf7IdxHDrDcNj65rXDVk4vdAuy5wG66mDwD45+aYJGJQlqR+GI5LIkM/A8j/KcR51TTAmTdadRgeo/hbF0NNWH4T/AAVodTDQocyZB6EK721QQc8voV0JnPxNTcMPBC+I+H4c5BMN+H6XDNjtHN+8clqZFqP3N9N1cyLeFdRmh7CmnZxuGYknGdAjjEZEZPbo5v3gcEagzdcQenMc01cYcMNnIJANIjKmG/Z36T+05H+FzCyrQdDiGHEBa5puuacwVCUaOqEuSG1kQg1HeCispaQoA48q7daaJflo9DiTQr2Yqw3tCni7Na3QzvnHAih+dei3QJsOGBo77wPJKknOV7Jy05dERgzFDTCuh0dz6rQcU0HPaB42c3yP0SzxTw5DnIRbEAa9uLXDNh/UN2HUfMIt7WtCMCPuhVzxfAOR9P4WiLRwCNKvgRHQoraOaaHUEaEHVpGIK9c3buOvRdM4v4YbMw+zQRWe4dicbh/Y7Q6HqVzKHUVa4UINCDgQRv34LDuxz5KmEJCeqLpwVkYkGqGuGoGIzC1/mOxj4oLpl/5jULTLzlCNj6oW3A8lplTiRvkgHJ1o7P8AhhPYPZ+oBw6jA/JRL34azZbHaD08cD6r1PDo8L5UayWvTpttRqMpufIY/RKky9G7ejdumwA+Z+SXZyJTwU8m2UwR0D3zPaKxwTfe1u5ComJmhdivrh59+IXD4GE+OA+aSjucajYxxY2fIErTBjYu/tr/AAh00+lTtdC0S8SpoQ3FgyVEjma0HPaVaDoQsU428MdR/HrRfVmRr0MjO4aU1wVkeDgccsfqtasSOnQgQJn2E3dODIhDD/d8J8cO9NUI4nxHUZjw9EscXSFRfGB16jXxp4o3Y1o+1gMiD3qYj9wwcPEHxUh5/YSZNUw2x7lrbHqKjv6IREIwLfPY/ZHcvZSYuu5FP0bxtWEmzJvXh7zcxuNleZ6hFDXDDmM6dUGmYl11R97fRetjY0JoDiDsUWNwTGNs0HNBGRST+IXC3tG/mII/qwx2gPjaMaH9w0PcjTbQLcDQb7V3HJ3karZDmgWnXzw37kPZJwcdo5XZdrhwzTHCj+0ZQ6YJe49sEycb8xCH9GI7tAZMef8AxdmOdQq7JtgOoQchiNwlS9Kr/ZBQxTDfQ5VzRiBNB2BPPodxuFimYYiN7lgY90OldPsJzENEOYOuatMyfeacdvkgrZkHLP1GythzXgUDUE47r7bw6U3GyR+M7BDgZmHnTtgajK9yc3I7gck1CZLXZ1acCF6+EKkDFr+8Gu/XJBqdPRyeG+uPcVbCZV12mFFvtrh98vGN1pMMglp0oBUjq0V6gL4l5WgvHuog6VNVaKnSyugQciPui1BzS2m9PFfUFlNOf1QLKbbGjg992Yhncj1UVvDMH+pC3vgeYXqyzgz02rHm1olYjup+iX7TiUqi8w+pPVLttxaArZFcUdpCtaE973VE/wAOzehRnH9TGeZJStOxfeTn+HML/wBpX9Udx60oB6IR2fIqMA3OOF1/9w/8VIESkQZ+7ivmbbVjz+7/APK+nsNQf7h4rTiRvsxwvPAONaomX1Ad3H0+iWrNmaRwK+8CEYlI3vNK0Sa2COIpSoJOAOFPQ+iXeF5z2cV8E/Eb7evxDwoe4p3tOEHw6HM1A6j+Fzq2oboMVsRoxY4HDWmY7xVI0P8AtEa45IqNvQ/yskKZzHgtAmWxIbYjcQRXuOY+9kNjgg4deqweHQVgTAe26VWyODVp7jz0KHw49KOH3utEwai8Nc+qwbo2wpkOqHZjA/VVy0w5jqHMZLHEiYBwzGfMKyKasvA5Y9y0cNTEpDmJdzHC8x4LXN2rmORBy5gLi09IRJGZdCJrdNWn9bDke8eBBXUpC0y01yGTvkVh40sUTcuXMH9eD2mDVzfiYN6jEcwmIbgwNZVqBzQQfvZEIrL4yzzSFZE+WmgyOPQ/VOtmR77efzQhpJNWfMvELTdPcfQrWzPkfIrHFh4kHMc/vNaZN97Anl0Wh4aYzcLp/wBwtci+rQ34m4jmhzmupTVpV8GI68KAeCBfDRass6LKR2Nu33w3XTrhiQOZAI71z2TmLzG9F0ttb7TlTEDvySDHsotm4suyguxnXa4dl3aFeQBWDQdM+GNwIW6WhVVs3ZLoVypBDhXBXyMPBA13tDTwRK3osPk4HwFVEe/D6z6AxDoKDqf49VE8Vo875ErkUl1a/wByXLedmjwwc8HSIQgFs43uSRnp4+xAmz2iuj/h+ykhC5uin/U4fJKlm2W15iFzQcG58zXDwzTpwYy7IwB/eP8AW+vmhG/KnapfZujsBY/qa+Swzcejhj8Q8wtTgSIg55dQhVo+6P7WnvC05oLZTFddiB9aBkQY8j/BR2JM0fsDkeu51S5PPJB3c3Dlp9FphzZfCa47U7wtHq2McCKC08ssNRl5Ja4qlQ5t8DA/f1W+Tm6PBrg4easn4Qc17ND2h3/ysfQtUxT4RtG6XwXf3N/8h4495RaYZTDlUHl9QfVJ9oB0GKHtwcx1Rz3HQjBN0pNCMwOGIIvN7829c0iNWmZmxMaLVKR82nIrJGhY8x9gr7rUBw+zstoq9o23CO7zC9hUhuocjl8wpCiVbzHorYkEPbTXMLCfL7MEw32bjT3StNmzZHZ1biDuFX7O+0tOfoVmEItOxafvuWod7VC7xvYAhu/Mwm0Y939Ro+B5+IbNd5Hqq7AnsQK55J1eA9pa8BzHi65u4Oa5xaEg6UjmFUkA3mO/Uw4g9RkeYK1kounQ3zDK9oUqqsWuadHHz/29F7Z02IkMO3GPXUfNSI7A6jMfJaVSCTm3gHDGmC9e8Mbhrvrp4KiyI9RyOi3TErWnI/JAjVM32UwPLScaVND3D1xSjxvL3Z+83AvhMdUbi830ATxY8PAnXAfNKHHP/O9ITB5uPzR4Tj/0Nrm/mJZt0C8w1NcDQVqe/bkqrOkS9wa0VLjQd602YxzJc1wL8GjlmXHxombheyHBzXNwIyNMtzisGclBMcbLkBBhNYNBjzOqi1NGG6iseY3bsR7YhXJiKN3B3iEtWkztvG4B8ap34rlO2141bQ92I8kl2nmHbiilJHr4HyimA5KJde5p1x8sPROPC/8AyrANHxB/rJ+aSJtt14dWjdfJOPCcYGC8asiGveGuBQg+QvTdEb2nDcA+oQePQsFTkXMPr6I3MCkTk5p+qGTEKhiN6PHoVrIRYJigPhtI0ND0/wBwqLIfT2kPbtD761V8OHQvZ3j76of7T2cVr9K3T0P8rCzCcpNEgjCoxH8IqI4c29tj9Ql93YeToPQohJxO1TfEfNASV7AvEUqHAuGWawcJT9yIYLjg7tM5O1HePQplnpcAEaZjpqke05Uw3h7TRzSCD6JRGPk1ABod/Xb6IfDfdNDl6c1psO0hNQK5OGBGzht6heTcCva1yPI/Qphovw9gG6Vtu3SCMjl8wsEFlcNR5j6hEpVt4XTnWrev0KWgkvSuZhV7Y6ELPGhXheGmB5hGYMEY6bhZY0uWGrRUbfeiwSM/AZLnT7ovm1rEZMQrr/eYbzHDMA50PqFrjwKEEb17leIOXj3aj73TDT+xF4fjXIj4Va3T5jDx+iKPZdwaC4k4ACpO4AQziqQMCZZHaaQ3lrS6nunWu9R6J7sexPYG+X33EUvUAAB0bTKu6wPyKKF6Vl3wol17S0mhodj/ACmGA284AZlTiKXLxDcxrnPDrlG5kOFceVQMVusuUcwAvFHEYjamFME4PInG/TbAlrjabIVEshhjRIjgHueRSordAAAAqiU/M3W1rgMe/QeKX5GfLorL8ZoBPad+kKc5Vo50m9hqzeH3x4lXYAUpTID5lPUtLBjQ1uSkuG3RdpSlRTXmrVaMaOac3IiiiiYmYrXlfaQnDUYju/hcytNlARqDVdaXPuNLLMN98e677okkjv8Ah5KfFiTGbUOw0ruaiuHeivAE7/UiwjqxrhzumhHg5DmmjiDyPX7C+7PcIEeDErgHlp/tdgQfGvclR25VaaHeaFA136T/AAVnmmAFrurT0P8AKIR4dQ4Z6/IrFcvNodiO8ZJjhQAmoNxwdsSD6fRZZ2SvVG+KPRIN8Y/EKHqMD4jFD2QiWlpzbh9D0IWF07Bl69DBObMD0XsJ4OWbfRWthXXcnCh+/JZXwC13TzGywYJxT7RmB7QyS3akpeaisGNSlPv/AGUnIQNXD/MPn0QIKthWoZWPU/8ADdg8bbO7vQldAmWCt4YgjHmP4SHbNnYVajHA9sX2uloh7TBVh3ZqOZb6HksRnQXdCuGox+8CFqYL1HM38DqF4xpBuO1PZ+itk4d0nYnHrutKXoKQjUB2uTvqrXww4KiXN0+q3MZQ4ZaLDmloDRIIcSzIjtN+i9guqLuRHkdvvda7RlqOa8fDn0VjJUOq4Z+SB+SoCW/ZTY8AwSK+0LQORBBqNqAFGpWSbChthswa1oaBUnAcyrZaXAN4jHTl/JWKZtdrXXRVztgseuybd6Rrl20cFbMxhXPJC22jiBQXiaAA3jU70WHid7oQuX/6jsXA1FBsAjloWm2e8STNWNAOLnZA6fu5rVYHDsR4LfZ9l4ALnDAa1HNYOD+GDN3nFxYGa0rWvIrplhWc+BCEN779CaHLDQJIx5u2bOfBcUbYEK60NGgA8FYoouo4yKKKIAixWvZrY8JzDtgdjotqiDU2naOK2nJuhvIIo5hog73G4Rma159F1njXhwxme1hisRoxH6m/VczhwQ4GgIIOO47tVNqj14Zlkjfo58O2l7WA0nFzOy7nTXvHotcWHRx2d67+HokOxrV/LRjnccaGmVN0+teHNoDgRUHktRzyVMyx4Rx/d5OGXih0dtwhwyOe9P8AdGS680juPLosboV4EGlR9+aAi/swx5cYkY1WMwLwI+JuXMbLdDaASxwwOX0PNVxIBBwzGR3WFkB3QqHT6HnyKvhChpTA4fVq1TMteBIHUKqGaYHoOfLqEA9oxzlj19056FK01KPl4rYgFHMNRsd/Ko709uh0pqDr9NivIsuHghwBB5JWhLPqDNsmIYc04OGHJ2FWnYrVBfUdodoDEbjcc0pCUiSb3OYL8J3vN+fI8/FHIU6HUexwIzrXLrsizQ3AjAinh9Ful4g3w+aAw4wdydnT6LVAma9fX+UCTQbcwZHVVykC6DTInBUgYYkqqZtAMGJQQ/gstKZLR2cXOwHVIM5HMOKWxGxA/LGoH+WmBTvZUVsSIA97Wud7rXGmG/VZbd4emHx6ug37tQwtoRTfkkmrVjQkk6Zl4Q4WdNC+YhhNY7Jh7deugXSo1kwnge0Y2IQALzgCT1KxcMWGJeCKtpEcKv67dyMquOFRIZJuUtFMrJshijGtaDsKK5RRUJEUUUQBFFFEARRRRAES5xFwkyNWJDaBF10DxsefNMaiBoycXaOL2tw8+GcWlh0Dhgd6HIq2x7cEFzYMQkAmjSdDtXKhXWrQs5kZhZEaHNPlzB0KSLb/AA6dQmA4Pb/035/5XJKo6Fm5fsfQjg9oZ5OC+Io+JuO306ITLWXOQMHQIpaBnS9QbVFajzCvFod27TggqqfRdNUcL2NRnTMKtkSvZdnod+nzCpfHxq04feBCrixq4jw1HNqyyiNLgejh5hVRZYOFR3jVfDJutA49HL18ahx7isCyqFELTddiD94bO9VYeyNwTn9dirHPa8ZCvqh8YOYat++qDDU+hGB7ilm2LNuvD5dxhxDgAPiO1NuSLw3lzg1uBJx1HM8kT9gxr79Gh1KD5pZdWZdC5ZcWdJpEhMw+K9d76YpjlYt0Xn0DutaL5fFqSAtUjZD4jywMJIFTpTatUkW2JOXhnm7VIGYA3K9smX/NOa1r6hxoXDQa0TPB4ChPYDHLq5kB1AEA/DuyHMnIrmf8Jhc2p12on4u9kuSp0N9jcHQJcZe0dWt+JieQGgCOqKKySXRztt9kUUUWmEUUUQBFFFEARRRRAEUUUQBFFFEARRRRAEQe3uGYcyMexEGTwMeh/UEYUQanXQhR/wAPozRVkZjzs4FtfVBZ7hmbh4mC482EO9MfJdXUS8UVWaSOLzAcw0itcx37gRXu+a+WzZaKe8Nl1q2pRkSGb7GvpleaDTpVI8jJQ6uFxlK/pHPksaKxy2LUCO4ns1psdOhWtrXOwzJ0HaPkmeUkoftgLjKUGF0bjknWHKsaata0HkAPRZRjytHGjOFhLWMderQ1BB6HZb7F4ajTMVoiFzW5k0NKDSu66GZRhmiSxpN1pxaDjjijAC3iJLKYJKwYEIC5DbVuROJ8VubDAJIAqczv1X0onI2fMSGHChxBVMrIsh3rjQ28ammp3WhRBhFFFEARRRRAEUUUQBFFFEARRRRAH//Z"/>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2" name="AutoShape 2" descr="data:image/jpeg;base64,/9j/4AAQSkZJRgABAQAAAQABAAD/2wCEAAkGBhQSERUUExQWFRUUGRcXFxgYFxoXGxgcHRgYGhsYGhgXGyYeFxwjGRYXIC8gIycpLCwsGB8xNTAqNSYrLCoBCQoKDgwOGg8PGiwkHyQsLCwsLCwsLCwsLCwsLCwsLCwsLCwsLCwsLCwsLCwsLCwsLCwsLCwsLCwsLCwsLCwsLP/AABEIAMIBAwMBIgACEQEDEQH/xAAbAAACAwEBAQAAAAAAAAAAAAAEBQADBgIBB//EAEEQAAECBAIIBAUCAwcEAwEAAAECEQADBCExQQUSUWFxgZHwIqGxwQYTMtHhFPEjQlIHYnKCkqLCFTNDsjRj4iT/xAAaAQACAwEBAAAAAAAAAAAAAAACAwABBAUG/8QAKxEAAgIBAwMDBQACAwAAAAAAAAECEQMSITEEE0EiUXEUMkJhgQWRNKGx/9oADAMBAAIRAxEAPwDLaUF0kcvN/QRVqON0X1MrwAMRu4G4G72gekU4bEuwAz5RzOqX5Ito4p0qlr1kHDod0OJWnAbLGrvy/EeroVIbXAZndJfkbQH8tKwSMixDYQrF1eTH8FuMo8mip0h3sXu+UUL03KBbWJG0At1jOipXLQpI+lQIbZw2RfP0ohb6qQkEAcwXcbNnKOhP/INJOC+QHsjUBYIBBBBzFxCvTikBCbB1KAwuzEn2hBTaXXJcJDpORyO0RzV165w8VmwYM0Nn1UZ4tuWRO0bj4WqxKSSEKWlLklGKcNgcC4jP/E9eJi9YBnwbfl3thLL0ktIYEh9kMqCiJLqx9N3TOOC8XbeplJya0vgHoaBR+oY5bIeSNFPjgOkGUMoAGz4bukMZNOGv5e5jFn6pt7BJgUijGDBoI/RYBgeUOqejT/KnLE/mDBTEgWtuB64Rm9cgr3MsdHJOAELqvRLYYco2Bp7kNbhFFZSBKcG73xITlF8l0YKVQssjPH9oYy6Bsni3SksJUFCzF41+i9BSlpdU4DAggAuDne5Z0uLYx0IRn1G8RbW5jjSMcIB0jL1Sm2N41um9GolK1UzRMwdri+QOfLbGZ0qkApve+wZ4WiljcJ0yFMrIQdJSIWSJ2cEIqw+ELywb3KsZavSOVAQKipB5xdLULvgLc8YyuLQVnE+WGvCPSMpwOLdbfaHU5bhzy8oT10xwY29NKmRgn6W/fYixCCm4J5QciVbu2PtHk2WMsPfytD1mdikxtoT4xWghM3xowf8AmHPPnGg0nXBaEan/AJFpAP8AdHjU3+VJ6x8/mUzMQG5iGGhtLfLmI1yWS4F8NZn8h5x0sHU3sw0zVTpGGwxwJjEK2EHzj1E3WTi6cY8lzGcbbH19RGwUdKml4kevu9YkSwv6YqcQEhiXBUADlceQbpFVJTXe4N8PMdDFkiVrHWVie2hlTyB3945HU9ReyGyZ4iXqpLYKDHpg0JZU/VqAA/jd+lvOHk8sIzil/wD9KP8AN6QjA27+AU3wM6yS8A0miibnl+YcyaX5l8h5wylUDNlCu/21QVXyJZWjhnHaqFIF+v7ekMdIVCJZYMpf9OzicsrQNT0yphClF74ZDhAd2dW3SBYJTaOBOswYbrmHlHTADAtbvfjFiJAAy68R3aPUz3sB5XhWTM5ETCJBsdloOkJFjtLQqRUM78OEESa8YAuSO77fvGWtTDW7NTQTUpIcPbHZnhDet0tLUPCnxZncXs8Y+RUkWwfbbpBSKjIE39tvnnD4dVOEXGNV8FDCfNBJOB6Nt84U10w95xZNqQzn7Y8OEJdKaSF7t++G6E7zYa/Yo+JarVSdrMOOA82i+VpUsADgAPb0hDNlrqph1CAmV4iS7W2kDjBFHSK1QpR4feOpLp3jxrVsBLdjEV7nEmAK+e5c4YezwSKTW+8UVOjXBGsxPTpCselSW5QDISSW2wyk0yiQEgk4MLnlCqklGWvVVy+3eyNLo7UOOLFrkXYsbb2hmX7kr2Aez3Fc+SU3ItfiOIyjiXV2PlxjRUFbKRJmJmpJUHcMX4PlcxhP1bqIGRhjwpqkaMuNQSad2PVTg14VTp2upI2kDln5PFNTX2Y3YbbCB6Cc51zyG18+nd4vHh0rUI8Ghl+pcd52OcegANfp3hFRp5iRrFCgkgXb2PCKE1+/B++sZtLfAtphMwA43vxI5bveB10xIfl30jyXVue+kHoIU2duy/KLtwJYPo7SS5Rb6kbNnCNLSTkr8SS4PlaM+adwLP5QNKqFSlaySb4g4HvbG/p+r/GRezNeYkK5XxFJID6wOYYluYiR0e5H3BAqencwX8pk4RJCNz/aCK21i+WPV9+LvHAq92aBVVH7xnmKpwA3+oh5UrseEAaFpPmzJgAdfy1FHEKSfPDnGnpouTdFeTXaNpwEAbo90lOKJSlJsoAAcSQB6vA2jKnWQG/a34gislFUpYFyzjO4IIGy5Dc45klU/UE+BNo+lAuq5OUHz5JUxBIKcCPPvdCen0k2eO3ZBqaokgjAs1+87w2UZuVoXG72C5JKfqLk22Z+UcOpX0hhzfDHr7xKWlc3D5e3qYby6PVDNcbe7bOUA5Qg/djkkAydFsHxtjc8cot/StYDa72v+/rB6UE7ovXSWH5OPLcIDvPyWKRMUjBmtY99vHC9MkBi1rt3eGFRIsp8fe+UZ7SVMNYO4D3w/Yj8QSUZvcBndXpixv1Pu/LpC6okzJ17pSczYkbhlxN4dydEpSQ6bnM38zhHa5ANiDyw3X22w3wKzxh9i/pDPyNHpSrVAYDFnb1hymSw9IApDrLUdqvLtod0ch8RYQWfLJv1MBvcqlo3YbvQRF0pIwcQzQjJoImI2hs4zRky0Y6to3GFxcQs/wCqlAJKT4f5g5G7DDnGwrabMbITIPypyVpFj4VJ2glm9DyjZhyprS1fsXpT2Zm9IafUtLJcvichxaAEKWB4UqbMt75RtqDRIWMHUpiTtLhV9txHdZ8O4m+8vfr942R6vFBUkCtKRhJVCtRGsLbBd+O2G+i6RlgliQXEH1QXLQE6otYkYkcPXtxqacEjvdDMmZzg2iSqjaVUxcyXLK9UBN2Kisqu2qQzAC5aMB8SSSmaNS2sSMcG78o0n/VAEYvaMzWfxZjv9OHGM/SOTnbWyRbm57s6pdCTSAQtL8/WIqfMkkCYki+OIPMQz0ZWkWULAYjGOqycVuNW28+0G5ZNdTimitKZKbSgUMeGB5WhjSUyFoWorYoAKUs+sXAI2YX5RnpeiXLg6p3YQQmkWkWV1ER44J3FgaH4NVR01MZaSop1iAVOMC1xhkbRIyOtP/qR/u+0eQzQ/wBf7NaytKtKN/8ACtImZNdaglCElajuAw3jLg8KtMTQqYoJ+kKUEvjqv4fKDtGVQTLW4DqDBw+bm23Y+EKJ91FtsLyTXbSM7Fdcq0B/D0rWqkjW1HCnOHoR6wVpEh7QBoicE1CSSwGs5OUaOkVumWjS6Y0cachaFawzTm+0faBpGndbPjiPT949qviK/wDCQlv6im/nf04QBKkqJckk3geqhik78hHVfTpmqcJSCcVXc8hbrDWhoQAkAFhgB3u8zFNHTOd34jQUlO2zhy27LxjyZHGGkJI6pqcAYDK5wd8r4QfLkvl3ljviIk61gASLjPZ53Ah9o3Qty7WF8WDN12eeyM+LDLJwi7FkmjYORjsyPftHkxAD2y4/vzhxVySLkWxuOW3dCpansBs6wvLj7booWzU22Ze5hBpIOlmudz8G5xoK+cA47dvtGZ0jUaoUp9vLh5xMP3EDafSAMpBz1Rj5wFWaRG2EtHLOokL1uR1fIR5VUoL2NgMzheHx6WCm7YFNjDRZeNImelCXUdURk6CbqgbRlthimWqap1EnYMgN0KzQ9TsC6Cp/xQlCvBKVM2knVtwAJ6tGmpJyZ0tMxAPiGGY2jiIy6qQCzQ2/s+rT82dI1SUtrhsmISRwLg8oZihCa0pUROwmfJIcEYRntJURALY3IjeaW0eUXa1+zGSqVaytVOAxOPLzZ4p43CXsO2ZToSuEspVsbpGo0t8Q01QAdUhbgFQQWZt2Pd4zsqkYC2Ix77vBgonbv8xccqhGUFwwVBAlXQJUHSQobUlxm2N8oRVWhR0jRzabVLp8J7cbx946krQrEXwP3G0ecLVw3i9gZQoxydDvmfP03xJWiAnANt4842KKAOOjjZhv9HtF36BhYYdRD11E2tiIySKPl3ui5NHxeNLN0bayWGOPltgZejwMX8rRTnJ8hUKRTt+I5mU+DsAe8IcmVi12geZK1hfKB1tBUKlUg3xIO/Tj+ttzRImuRZRJmhoFXNvv84q+cwiiZO75/mDScthLKKzbCmmAUp+UF16ioEBhzgZEgoQGUFFySHGwYHkI6OHG1B77kS2G1Kwa3m0HyV5AcIV0KCvAHoTGk0ZQADN2N2fnYscoy5PT9wSCqCkASPTjx9oaSgdnEnkcc4ppqdyGbs4Q5RThAudrg3Offd8bubsYGaOkAJCsSSGHn28MkV5SNxuRe2TF9m60IVVm4g4uLeTbopm1bkuX784dHqu2vTyUN9JV/wA0hIPhTgODd38oU1E5nFhjfvmIGmVtjeFtXX2N2frwbvbGWc5ZpanyTg5rqwY8GEZ+pm6622XPW3n6RTpzT4T4R4lE+G4xvxs+PBoF0esi5LlVydpzjTDA4Q1f6BHKJYNodSp9PIlutHzJig6UgiwvdVvBe13jOoSo4W9fxB1Ho2+BcwpLRu9yKWncoo6IqUVEXUe+Ah5LkBAuA8GU2jdRyoF9h2QBXzWe9uzBSTW8hTfkX6SqdVJvfsw6/s7V8pK5xF5pAFnZKS+e0v8A6RGMqp/zJiUuwUWKjkGv5NzI2xuKOcjUAQQyQAGOAEU5ywJSXLLit7HnxTpxHyghDmYom7XFrnGxwA47ozNJIIZ2B3cPsIpRMVNWVliMtycu98NpFM+wsMOkTPmlke4yz2npydrAls8N/GCPlWHdoIRJPS+xvOOlBoxtUH4F02Tf3hTW+FQV3vFofzkwnr0s98HYtzh2KZaLaSsBDsSCH58OJMMpVSGFicXHs2fGMXT1WrMWl7Agh2OID44X1t0OP1zG/kd2OMOcXBi6p0aJRDFi7e8LlPqORYvk3AQFK0g9iesU1NWCQ7EC45jHpF9z3DQQohyDicLbIEWeeR/MUqmkln8Pn9oomKDByT9+kLe5ZJi0Akaybb4kBLCSfpffaJDK+S/T7MRGsFg7k5QVJmMMNazXy4d5xldArUpaio4Dv0jY084JFiOYB9Y688KxuhSQJMoiQ4tiQ7ZY3NjwiUdEV3IAbZZw+YGUOqSnlzUTFTiVav0h9UBkk4JxJYDrHNDKwSBsGF8oU5qMWFOKik0GaOoWuHyc2w4De1t0P6Oic4MNU542drxRSrAA3YAZRfN0nbDCOfKabtgWEzWQGRhtECKqoBnVoceZhVU6cQkkkhN37fpyhGlzdJFofqrQLO7jZd9npjAk7SLWwbH12xkpnxL8wlMp1b8uZ5QQhBUHUdzB25CHfSyj94Q0qNI7LmAp+uqxLDcBnxw6R7LQYvkyiT6eeyCWmPBTYpl6Cl62sRrKxc3/ABt6Qyl0odsH+0HSqE9Ya6L0AZhYJO3gN+wRbnkyulbBAaXR5ydu+saKmpBJQZmuklwGzvs3CGyaBEmT8xw9gBmScQd+eGAjL11W7tn0HDnDZYvp95csB7HektJOWGWzLvCMnpfSD2HCCtJVrJI5P33aE2jE/MWVG4SWG85n26wheq8kuEAzV/CEqnlpK5yk6/0hJBLBnJAY617diKNOzEqmkywUJWBgNXWcXLZJIMX0EwoCmZlpKS4GBxZ8DvGEArnGYsO38Maoa20vyeBjOM9/I9TThXkbaPQyd2/1aGtJLOrZnsDa/doWypYtd7e+/u0PKVAJ5XcscPuYRy6B/QxpKUrWw4m7/vHFUhn3HvDGGdGpEqWSblQYcNvOFVXPcEDLZwZ+F2jTmxRjjW/qe5aAZir9+0Ja8sDkWtxg6pQHdnUkMGO3GFNdPyu4ufIjzOMY4btBpmO0muYqs1ZQ/wDGCQTj4l4HmYKl6RKPAsGWoZKHpt4iPKBRTWqmrcoH8MEB/pxNsbvtja1Eym+TrzilUvIEaznMAYlVjbLdHRzZtMox02q8c2OhCM733MxJ0oDZn4NFiKsG5343HnCWulJUt5CFSUb16z72LgcB1i2RJXdphtZmBPODljhVsU1TGi6oNYY7Odjkcr2gCfUsLkNHaaJx4lK8h7PF0ulCTZL78T1JeFaoR/YLYteYbgKbvaY8hwEPdhzAf0iQPf8A0gNTMVQDxHf7QQqrOBML6eZqqBbjFoS5jvZIq7Y2b2HErSaUJOqVAFIB1r3wPEYny3wfTKUlCZjOiYCpN3IS9irk0Z+noitbY+XWNJMUuY2sQEy06qEJslKRkBiQ2aiTGDOsaW/kU3Cnq/gZL0kwBFsjftopn6Zax55Y3GRN/eB5lDrAt0fDnzgvRkpBCUpSBMQ5U6Xe4ZWsS+FmbE8Ix48UJb2THHV5Fa506YSbIBOLOf8AKnEYZ9IGqNEoSzutZv4ntvIwEaTWKJZWpnAdms5yvk9oSUssklSjc499LQzFkbutkvbyHSR3R0TAFu84Zyaa+7vKOZUsWguUX784DJkK4PZdO7WhlTUbm2XfWBpMt8feHFMwY74VBJvcEZ6G0FrqIIdmOfZhxVTZdMkiWblLK4/i/WFMzS5AZBszPgTdx0fGEVZXFZL5WH7dI6Lz48Majz7ksuq9JkixJu7+4fCwx3Qiqqlo6qZ7WcfaEWk63VBuMDfYNsc3fLIBgGl6wqIQMVW4DM7mHnD3Q1JqIDDkIzmhqUzFGYRdX0jMJF/PE8Y2FOvVF7AA3ytt6+UM6v0xWOJTLayoCEPyA3l++Uc6JkaoD4nHA5D3geWBNLqHhcBItbB1Hj3gYZUy97YfZvQxkS0RryEkMKawJOdsMMgAeHpDGkYXd7nH3hfJY48zBJnhIdJwxPS0K1PkIYLqmu9i4G/daAp00jju6NAqqpgScs8ju9YDqKwrAP8AUbbOTYwUm5FnU+ekfUFNfaWa5sIRVdTdkEkqIAyd2YHc8X1dW+/HVewb3i7Q9AT/ABV5uEdPqbe9tz7YbjSxrUyXSKP+mhCABdhjt2mE6pGtPSi5BCmG8NcDaQ3QRqa/ZuhFoxJVVkj+SXfipQ9kQWGT9Uv0DDkaS9BhsMn78o9k04SWA3ftyh3ISSwxO/PC8MpOi0ABSloHhB1SbkZjB3wGGcFiw5Mw5mTnU9gSkF8Nh22MCqWASGIUN3puhvpQJ1lBLsHs+3h7QjqySrWJObnnmdsFoUXVgrYtKRmWPCPIDVWHJR/3c/OJA6P0VRi5FBMXLMxKTqD+ZrA8Yb6VoZZV82Qp5a9XWGCpSylykg3bWdjg3CGMiWVy0IJaWkWRlz5+sBaV0XqgKGWO8d+kdh9XFy0klJB86uCkytVCUBIUAAXzGNrHPN3cwwp5AOTO4L9vshHTqGqk2trP0f1Dc40FOlxgzY/blhvjDmdoXJuXqZ2iktg+3dfb5QFU06k+JFiLA8rjpeG6WfVwyf394pmoIDtz6e3rGSMqZS2dizSNWFSg1lEgEbDv23gOQrMxZpChLEIa924cc4WyppbDkY1Y4R7fp9w3IdSJjOBn08oLlhrwtp1WG2GEualhtjLJbgjCXOEWImA2fDu8L0z/AHiuZUPYZ3aA3RBmajIYZn2/MDz5wG89+8CfNzYi3frAtTUBncRKcnRKo5q6tg5OEIFJM+ZqB2sV+oTzsTu4x5pKvvqi6iWA9+EM9HUolS3Lv9ROZJzLZkx0EuzC/L4K4DqKnCNYmwAG6CDNM0hIfUBDBvqN/IPh+0AyEmZcltgyAcNxOL8Ib0csAYbLPj+/GMU/S7fJVhVOpISLOW7feb8I7QN3LbaONRrY6rnHzA4ARyZ7YZcm47CYzStl/IdLmWGLbBdz7R0qsIta1mY7C4A7whUusa4D+/C4/aORU7SM/MNBRxssImzgoXdmJYZn7dIFqKw33bzYbnw2RwJ5UfANbfs5wZR6LBOsq7YPhyB72NDHUFuFdKiqgoCshUweEXSDnm5GzNofqUyenT3jiUkAWc9/tFU8kB8scjCJSc2ByLtKTrcXhfoZIR/Ef/vXJvbVUpITv8ICucTS88sWxZh7RVXSv06UixbUth/d83jXjUdDi+XwOxqNO/4P0aQ++yJO0wSLH7+XOM6nTSTuGd/OJMr9/t5RShOOxXyMJ0+9yx227fnC9dQWxd7uc+3gObVF32wvq9KZZtgPx6mHY8MpAjA1jWIvwH2iRmplVOJswHP2iRt+k/aJRotCz9ZA4RoKinC5Y2gEG3RzGM+HKpvDsjeaHqmdDAiaAglnYEguBtDWjNmgoZnF8MqjFfJMpZTilWG79xGl0bNYMXZgDd8OzaBtOUBBJa4ve1iHuMrGO9HTXR4XsGtkGJa/DvK29UN+VyRDVJxdnGP2EdOGwv3tjinUxvckXGWwekEaoyzLcuxGGW3BXAvn0zuLX/BEJ9JaPJJWls3Nw+6+dvONJNkh3AwvfqfOKKin1rtgdpwYln6sIPFlphIyiKjjsgyVUQNpzRxcrls+Yy47ukKUTJicUqbcH9Hjf2o5FaYLRpRVCIKoCM4axW//AEqP/GODWTTZKFHiCkf7oD6R+5VMf1NfsLDjCitrZi7S0lR25De+cMdH6LKi67nYMBDuXSpDeG+WA9YU8sML2Vv/AKJ5MXorRqkL1puJzxHCHlfNdCb+EqGG5Ljz9IdTaTEXY4d/tC2fo5iFJLMzbHG7rFPqVlmpSJLct0et8O/YQb84AY9PUwFW1q56XTJAmossyy2sMtZBxOwi+RfIQKmB/wCHM/0qbzEA8d7g1Q1mVRwIIA5QNUVOqLqI8hm+PrhAiqSetywQNqi56B/NoDXogLWylKmqe5VhyS+GGJMFDHC93/otIKlaR12+WCrYcB1z5Q5ptFKVdZdsg7fn0i3Q2hgkAc+9kaGSkA2yhc8kHagNSW4JS0YTgBxw74QX8naB7QRLD2GIj0ytow9L9YyV5BKFztVSQwZzhygKtmWJ2u8GVqcNUhgbv5worF+LVGy8WtyCtQ1p0sf/AGA9PF7RR8YXkzNoB8rj0EX0ZerSMkhSvIj3gf4vV/Bmf4T6RrxyrJFfH/o2LqLMgqoWhg6VOHwIbofaCpFQs7u+MAUkp7mHFIgWewjrZmo+BTOTTqOJPp6Rz+mA3bIapQDHv6UPlGFZn5LSsUmVuiQxUAIkF3C9JmdHTdVT8I3Wiqv6SCxBBHK48wI+eoManQtY6Q5Ozg0bP8hibSmvBD6VpaV+tplztUlaAxSkEhICSPE58TgAuMhGD0ULBrqzyJcC+/MRsvhHS6EHVmPqKZ7s5LAO1yNxtjtMYjRyhY3fBtoc4HY37QmclPFr8+SmaKW1mD2c7dnfCDUDWD74Cp2I1nunDfd+UMaUB97OePfrHLmtrKogpdY2IAODnlHnymJDgAMQ+eVuGyGSaR2Ow2ww2NA9RKAwJAdjY4cIqUdO5Yjr6XVJzHDmYWKo2VZmOB2/aNFUDWBFr57m9bQnqpTgpu4Fto7MFCVrSy2ihVCS3rk2Y5wGtA+Zq5JA43uBt/eDqarexsoWI2G33eBdHK1iVHFRfr+ItXC2/AvgaUMrcR07MNJNO4sWN2ON284Gok4DDC/PH16w0kSWAJsLuMuLxgyN2EhcuiD6xZ3ABFzsuRja26BK2ks739bfmNFOkBmIcWPu/UCF1TTs/eX55xUZNMjMomYZU4LFhcKHPsw7XVjVcJcZcy+fGANL02sDtAgGgrHRquXSW75ekbq7kdXsCg+sqSQRgcBfLbxgjQ2jmGs2PpeAJSteZ33tEaSmDgAWA/LQGT0xpeQgmTKdh14W6/mGFPIJt3fKKpUskMlgduzi3KNDoylQJespQKscCWODW29dkX0+B5H+iysaG1EBQWHwOsM9jpz2wBMJAIOOBHm43NDVGq6lqsRgnIBrWzGXKE1TM1i/F++caeo0RXpRGL5ynUSOkI6s+JXOG1XMYHz9oz2k5mqC+8n1aMmNb/JRXoJLzpiv6UhPUv8A8YH+KUuhQ2vBfw5LaUVn+dRPIW9QYC05OBS4wN4Yv+Qq8B8Iy1DLUsACGkvRXhs7jG8eaGpnACfqJYZM9sY1FTQfIlHxDEhWslL2ZlBTOxcsHItHVyTbbp0HDE5pteDKy5ikFsIPkzXFoqrwnIh7HreJTqYQmUdUba3F0W6gOMexAd8ewG4W5ipOJhhoepZbEtCt/vFkiaEqBUHD3u1uORjv5Ya4tAn0GlnuIW0Sy7kAsMeBzf8Aws0eUM9ILIUSlgxNjhnzLco9QjVWTk5cYZktltjgxhpcoka3o0uj1BQN7+Zwaw7xh5SyfEHuPpLbsYz2ipga7PkX3HLD940FOtsSMmbK0ZY/dTK5NRJ0f4QQkazhFzYZZY3aF+laICxxFj5+WUNtFVWYuWP81lbbkWL8MYXaRma8wkJVrA3BfB9W12OHptjpZYQeG1yH4M5Uyrh3ts3QHWUTlJGYhxpCQQAXwN7dAPKFyZ749X5RyVtJWFHmmZPSoMvWU2KSDbO7Hzi7RIdKb7IO05K1kq/vJ/8Az6X5wDoIApDtg0aMtdvb3FTST2NJRouM8Ic0iSomzjf7HY59YSSVMm+F8Mh12Rpvh0JK0v4gxzbIXDZ5xiw49c1EElVQ22/4c948+kZ+sp9VgMLG1twvhmcfaNvp4JQFEEXOqw4OOhjIVSnBcOC1u+kO6rCsOTSguBBXIdJIL5H9u8IyArNSYsYOAehP3aNfPsDq2Gxu9kYyfThdQXAUyQCDfPzjR0ai7T4oodfDdVrKUX/cRsJKwLDvD7iMVRL1FBmAFmbAcRj6xqKKpBHLswnrYaZX4Kew9pi8N9HV4SCiwBYudt73jPyajACLv1EZ8WR43aLHWkdMfNswAS4drkQoqaoAcS/WKZlQwLmAZ858YvJmlkdyI2cz5ruoszYRmtLTytWon6lEJHfdhBuktJMDfCA9A0xWozlYXCN+1XsOcOxLRHuS/nyRDwyky5aUAsEgC+6M5pdLJYYAQ5qFJALYknHbz6wk0pMsU7oHp03MNmdpaplEf0npdwYZVWkpky0yYtQODq5s/HLdC2kka2ucFBdjyFjETWBJaY48xyOEei0pvbktSa4YUieH3QZKNoXjUNwtHMgQ20PoObUn+H4kv9QfV/1Ycg5hbwt7JFUUqqL4xI1Ev4CS3iml82weJBfTSC3Ply9sVKEXG4itSbGOgANdG1JDPDj9VnYveB/g3RgqVTKd2VMl68snJcu45FJWDujyppFyiZa0lKg77DvDZRhzYalqRbVM1FBNsQMQxHDdts0O5U4khssd8Y+gmhk7WAa+G3hhaNHSTWFnIfEDJixfEDERw80HGXBDR0FW31YAhx303ReqvC3Atq5tm9wODNCT51yGL7dx9MYv+awNrNh19xjugO66oka4ZepYNiekK1SglxgH/J5xfNqHchI+l+Xu0CVs1OIODe2HCEc7E4VAulWA2kg4cseTwg0JOuQDgSAeZhvpKqGr/LZLEcXJ9UjiIzkmWZZlqIIExOtzcn0aN8IXiaBlubamU4L8+O14aUlUqWdYHC+xht34CM3SVbgvhjncG7t0hlIqrjAA7cSMOdyLftHNpxlYKNBV6Q+YUqJe1idrY+nQQqqagEKIy395x7V1AACiSwy2/nPlAVcXBuwzbD9/uYKc9UtT8hCyrX4XjPyJbrWraw8n9xDitWdUgWZ+A2tAdJKZPG/WNeF6ItlFX6U/1Md/0m2eYMG0k9w4fHsERyZdoFNOUqdBL4sQ0OlkjkjpZLs0lLW5HGLzNPDb3lGPqPiYylNMSUnJQGsD5PnHE740Sf5hyCnhH0WV7pFUzXzKoA4u0KdIabyDd5xkq34teyQo/wC38x7R/wAVWtNLjJGAGx9saYdBoWrIXQykSlVCnJPysz/VuG7aY0KJ2qkAbhbAcshaFyKpLAC26LF1LCEZtWTxS8IJFlRUh3xaFOkKoBKlHACLFayzZ2i2R8Gz6qYlCmkyx4vH9a94Ri1j9TRs6TpXaZYgoXTLc4qdR5w50X8E1NSUkS9SWWOvMsCNw+pXRt8bqm0NQ6PAVMIUsXBX4j/lQMOQ5wFXfG02a4p0aqc5i7nkkWHOOvHDpeqRIwfJcn4Hoadpk1Etxtsl9yHL83ius+MhdFMkMm2sRYbkoFyYWydGTJytaaskZqVcngP5RBol08nAax6/iHWNURaZy1eJU2e5uWOqP9IwiQWr4lALCWG4/iJA6l7haZHy2Xjyjmf9I4j2j2JBGc1H9nf/AM+R/jb/AGLEav8AtASNZPAf+xjyJAy+0Y+DLaM+ocD7w+oFHV/yj/3VEiRw+qBiMQq/KGL2PA/+5iRI58QcfDPK36iP7sz/AJQrI8cz/Ev/AJRIkBHkKPIj0r/2ldPWDNPoATgPqiRI3S/H+lSOKI+vtD1Q8Se84kSObl5EntSbgb0ephc/gVx9jHsSBjwN8C7SR/hngfSOpP0jvMxIkal9q+QS1GMSYLRIkKXIKEmmkh08R6w5kU6f43hTaUTgMdaXfzMSJHTxcQ/pFwYmpHjPGC6kMJZGLgeUSJG9/gEvAXRmxhxISCA8SJCPyCPoXwjTIEgKCUhT4sH6xdp0aqFLFlBCmULEcDjEiR2IfYgo8ny/Q6teYCvxEm5V4n4vjGolygGAAbXwbdHkSFIedVJxhJW4mJEhP5M0PgVqN4kSJFgH/9k="/>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3" name="AutoShape 4" descr="data:image/jpeg;base64,/9j/4AAQSkZJRgABAQAAAQABAAD/2wCEAAkGBhQSERUUExQWFRUUGRcXFxgYFxoXGxgcHRgYGhsYGhgXGyYeFxwjGRYXIC8gIycpLCwsGB8xNTAqNSYrLCoBCQoKDgwOGg8PGiwkHyQsLCwsLCwsLCwsLCwsLCwsLCwsLCwsLCwsLCwsLCwsLCwsLCwsLCwsLCwsLCwsLCwsLP/AABEIAMIBAwMBIgACEQEDEQH/xAAbAAACAwEBAQAAAAAAAAAAAAAEBQADBgIBB//EAEEQAAECBAIIBAUCAwcEAwEAAAECEQADBCExQQUSUWFxgZHwIqGxwQYTMtHhFPEjQlIHYnKCkqLCFTNDsjRj4iT/xAAaAQACAwEBAAAAAAAAAAAAAAACAwABBAUG/8QAKxEAAgIBAwMDBQACAwAAAAAAAAECEQMSITEEE0EiUXEUMkJhgQWRNKGx/9oADAMBAAIRAxEAPwDLaUF0kcvN/QRVqON0X1MrwAMRu4G4G72gekU4bEuwAz5RzOqX5Ito4p0qlr1kHDod0OJWnAbLGrvy/EeroVIbXAZndJfkbQH8tKwSMixDYQrF1eTH8FuMo8mip0h3sXu+UUL03KBbWJG0At1jOipXLQpI+lQIbZw2RfP0ohb6qQkEAcwXcbNnKOhP/INJOC+QHsjUBYIBBBBzFxCvTikBCbB1KAwuzEn2hBTaXXJcJDpORyO0RzV165w8VmwYM0Nn1UZ4tuWRO0bj4WqxKSSEKWlLklGKcNgcC4jP/E9eJi9YBnwbfl3thLL0ktIYEh9kMqCiJLqx9N3TOOC8XbeplJya0vgHoaBR+oY5bIeSNFPjgOkGUMoAGz4bukMZNOGv5e5jFn6pt7BJgUijGDBoI/RYBgeUOqejT/KnLE/mDBTEgWtuB64Rm9cgr3MsdHJOAELqvRLYYco2Bp7kNbhFFZSBKcG73xITlF8l0YKVQssjPH9oYy6Bsni3SksJUFCzF41+i9BSlpdU4DAggAuDne5Z0uLYx0IRn1G8RbW5jjSMcIB0jL1Sm2N41um9GolK1UzRMwdri+QOfLbGZ0qkApve+wZ4WiljcJ0yFMrIQdJSIWSJ2cEIqw+ELywb3KsZavSOVAQKipB5xdLULvgLc8YyuLQVnE+WGvCPSMpwOLdbfaHU5bhzy8oT10xwY29NKmRgn6W/fYixCCm4J5QciVbu2PtHk2WMsPfytD1mdikxtoT4xWghM3xowf8AmHPPnGg0nXBaEan/AJFpAP8AdHjU3+VJ6x8/mUzMQG5iGGhtLfLmI1yWS4F8NZn8h5x0sHU3sw0zVTpGGwxwJjEK2EHzj1E3WTi6cY8lzGcbbH19RGwUdKml4kevu9YkSwv6YqcQEhiXBUADlceQbpFVJTXe4N8PMdDFkiVrHWVie2hlTyB3945HU9ReyGyZ4iXqpLYKDHpg0JZU/VqAA/jd+lvOHk8sIzil/wD9KP8AN6QjA27+AU3wM6yS8A0miibnl+YcyaX5l8h5wylUDNlCu/21QVXyJZWjhnHaqFIF+v7ekMdIVCJZYMpf9OzicsrQNT0yphClF74ZDhAd2dW3SBYJTaOBOswYbrmHlHTADAtbvfjFiJAAy68R3aPUz3sB5XhWTM5ETCJBsdloOkJFjtLQqRUM78OEESa8YAuSO77fvGWtTDW7NTQTUpIcPbHZnhDet0tLUPCnxZncXs8Y+RUkWwfbbpBSKjIE39tvnnD4dVOEXGNV8FDCfNBJOB6Nt84U10w95xZNqQzn7Y8OEJdKaSF7t++G6E7zYa/Yo+JarVSdrMOOA82i+VpUsADgAPb0hDNlrqph1CAmV4iS7W2kDjBFHSK1QpR4feOpLp3jxrVsBLdjEV7nEmAK+e5c4YezwSKTW+8UVOjXBGsxPTpCselSW5QDISSW2wyk0yiQEgk4MLnlCqklGWvVVy+3eyNLo7UOOLFrkXYsbb2hmX7kr2Aez3Fc+SU3ItfiOIyjiXV2PlxjRUFbKRJmJmpJUHcMX4PlcxhP1bqIGRhjwpqkaMuNQSad2PVTg14VTp2upI2kDln5PFNTX2Y3YbbCB6Cc51zyG18+nd4vHh0rUI8Ghl+pcd52OcegANfp3hFRp5iRrFCgkgXb2PCKE1+/B++sZtLfAtphMwA43vxI5bveB10xIfl30jyXVue+kHoIU2duy/KLtwJYPo7SS5Rb6kbNnCNLSTkr8SS4PlaM+adwLP5QNKqFSlaySb4g4HvbG/p+r/GRezNeYkK5XxFJID6wOYYluYiR0e5H3BAqencwX8pk4RJCNz/aCK21i+WPV9+LvHAq92aBVVH7xnmKpwA3+oh5UrseEAaFpPmzJgAdfy1FHEKSfPDnGnpouTdFeTXaNpwEAbo90lOKJSlJsoAAcSQB6vA2jKnWQG/a34gislFUpYFyzjO4IIGy5Dc45klU/UE+BNo+lAuq5OUHz5JUxBIKcCPPvdCen0k2eO3ZBqaokgjAs1+87w2UZuVoXG72C5JKfqLk22Z+UcOpX0hhzfDHr7xKWlc3D5e3qYby6PVDNcbe7bOUA5Qg/djkkAydFsHxtjc8cot/StYDa72v+/rB6UE7ovXSWH5OPLcIDvPyWKRMUjBmtY99vHC9MkBi1rt3eGFRIsp8fe+UZ7SVMNYO4D3w/Yj8QSUZvcBndXpixv1Pu/LpC6okzJ17pSczYkbhlxN4dydEpSQ6bnM38zhHa5ANiDyw3X22w3wKzxh9i/pDPyNHpSrVAYDFnb1hymSw9IApDrLUdqvLtod0ch8RYQWfLJv1MBvcqlo3YbvQRF0pIwcQzQjJoImI2hs4zRky0Y6to3GFxcQs/wCqlAJKT4f5g5G7DDnGwrabMbITIPypyVpFj4VJ2glm9DyjZhyprS1fsXpT2Zm9IafUtLJcvichxaAEKWB4UqbMt75RtqDRIWMHUpiTtLhV9txHdZ8O4m+8vfr942R6vFBUkCtKRhJVCtRGsLbBd+O2G+i6RlgliQXEH1QXLQE6otYkYkcPXtxqacEjvdDMmZzg2iSqjaVUxcyXLK9UBN2Kisqu2qQzAC5aMB8SSSmaNS2sSMcG78o0n/VAEYvaMzWfxZjv9OHGM/SOTnbWyRbm57s6pdCTSAQtL8/WIqfMkkCYki+OIPMQz0ZWkWULAYjGOqycVuNW28+0G5ZNdTimitKZKbSgUMeGB5WhjSUyFoWorYoAKUs+sXAI2YX5RnpeiXLg6p3YQQmkWkWV1ER44J3FgaH4NVR01MZaSop1iAVOMC1xhkbRIyOtP/qR/u+0eQzQ/wBf7NaytKtKN/8ACtImZNdaglCElajuAw3jLg8KtMTQqYoJ+kKUEvjqv4fKDtGVQTLW4DqDBw+bm23Y+EKJ91FtsLyTXbSM7Fdcq0B/D0rWqkjW1HCnOHoR6wVpEh7QBoicE1CSSwGs5OUaOkVumWjS6Y0cachaFawzTm+0faBpGndbPjiPT949qviK/wDCQlv6im/nf04QBKkqJckk3geqhik78hHVfTpmqcJSCcVXc8hbrDWhoQAkAFhgB3u8zFNHTOd34jQUlO2zhy27LxjyZHGGkJI6pqcAYDK5wd8r4QfLkvl3ljviIk61gASLjPZ53Ah9o3Qty7WF8WDN12eeyM+LDLJwi7FkmjYORjsyPftHkxAD2y4/vzhxVySLkWxuOW3dCpansBs6wvLj7booWzU22Ze5hBpIOlmudz8G5xoK+cA47dvtGZ0jUaoUp9vLh5xMP3EDafSAMpBz1Rj5wFWaRG2EtHLOokL1uR1fIR5VUoL2NgMzheHx6WCm7YFNjDRZeNImelCXUdURk6CbqgbRlthimWqap1EnYMgN0KzQ9TsC6Cp/xQlCvBKVM2knVtwAJ6tGmpJyZ0tMxAPiGGY2jiIy6qQCzQ2/s+rT82dI1SUtrhsmISRwLg8oZihCa0pUROwmfJIcEYRntJURALY3IjeaW0eUXa1+zGSqVaytVOAxOPLzZ4p43CXsO2ZToSuEspVsbpGo0t8Q01QAdUhbgFQQWZt2Pd4zsqkYC2Ix77vBgonbv8xccqhGUFwwVBAlXQJUHSQobUlxm2N8oRVWhR0jRzabVLp8J7cbx946krQrEXwP3G0ecLVw3i9gZQoxydDvmfP03xJWiAnANt4842KKAOOjjZhv9HtF36BhYYdRD11E2tiIySKPl3ui5NHxeNLN0bayWGOPltgZejwMX8rRTnJ8hUKRTt+I5mU+DsAe8IcmVi12geZK1hfKB1tBUKlUg3xIO/Tj+ttzRImuRZRJmhoFXNvv84q+cwiiZO75/mDScthLKKzbCmmAUp+UF16ioEBhzgZEgoQGUFFySHGwYHkI6OHG1B77kS2G1Kwa3m0HyV5AcIV0KCvAHoTGk0ZQADN2N2fnYscoy5PT9wSCqCkASPTjx9oaSgdnEnkcc4ppqdyGbs4Q5RThAudrg3Offd8bubsYGaOkAJCsSSGHn28MkV5SNxuRe2TF9m60IVVm4g4uLeTbopm1bkuX784dHqu2vTyUN9JV/wA0hIPhTgODd38oU1E5nFhjfvmIGmVtjeFtXX2N2frwbvbGWc5ZpanyTg5rqwY8GEZ+pm6622XPW3n6RTpzT4T4R4lE+G4xvxs+PBoF0esi5LlVydpzjTDA4Q1f6BHKJYNodSp9PIlutHzJig6UgiwvdVvBe13jOoSo4W9fxB1Ho2+BcwpLRu9yKWncoo6IqUVEXUe+Ah5LkBAuA8GU2jdRyoF9h2QBXzWe9uzBSTW8hTfkX6SqdVJvfsw6/s7V8pK5xF5pAFnZKS+e0v8A6RGMqp/zJiUuwUWKjkGv5NzI2xuKOcjUAQQyQAGOAEU5ywJSXLLit7HnxTpxHyghDmYom7XFrnGxwA47ozNJIIZ2B3cPsIpRMVNWVliMtycu98NpFM+wsMOkTPmlke4yz2npydrAls8N/GCPlWHdoIRJPS+xvOOlBoxtUH4F02Tf3hTW+FQV3vFofzkwnr0s98HYtzh2KZaLaSsBDsSCH58OJMMpVSGFicXHs2fGMXT1WrMWl7Agh2OID44X1t0OP1zG/kd2OMOcXBi6p0aJRDFi7e8LlPqORYvk3AQFK0g9iesU1NWCQ7EC45jHpF9z3DQQohyDicLbIEWeeR/MUqmkln8Pn9oomKDByT9+kLe5ZJi0Akaybb4kBLCSfpffaJDK+S/T7MRGsFg7k5QVJmMMNazXy4d5xldArUpaio4Dv0jY084JFiOYB9Y688KxuhSQJMoiQ4tiQ7ZY3NjwiUdEV3IAbZZw+YGUOqSnlzUTFTiVav0h9UBkk4JxJYDrHNDKwSBsGF8oU5qMWFOKik0GaOoWuHyc2w4De1t0P6Oic4MNU542drxRSrAA3YAZRfN0nbDCOfKabtgWEzWQGRhtECKqoBnVoceZhVU6cQkkkhN37fpyhGlzdJFofqrQLO7jZd9npjAk7SLWwbH12xkpnxL8wlMp1b8uZ5QQhBUHUdzB25CHfSyj94Q0qNI7LmAp+uqxLDcBnxw6R7LQYvkyiT6eeyCWmPBTYpl6Cl62sRrKxc3/ABt6Qyl0odsH+0HSqE9Ya6L0AZhYJO3gN+wRbnkyulbBAaXR5ydu+saKmpBJQZmuklwGzvs3CGyaBEmT8xw9gBmScQd+eGAjL11W7tn0HDnDZYvp95csB7HektJOWGWzLvCMnpfSD2HCCtJVrJI5P33aE2jE/MWVG4SWG85n26wheq8kuEAzV/CEqnlpK5yk6/0hJBLBnJAY617diKNOzEqmkywUJWBgNXWcXLZJIMX0EwoCmZlpKS4GBxZ8DvGEArnGYsO38Maoa20vyeBjOM9/I9TThXkbaPQyd2/1aGtJLOrZnsDa/doWypYtd7e+/u0PKVAJ5XcscPuYRy6B/QxpKUrWw4m7/vHFUhn3HvDGGdGpEqWSblQYcNvOFVXPcEDLZwZ+F2jTmxRjjW/qe5aAZir9+0Ja8sDkWtxg6pQHdnUkMGO3GFNdPyu4ufIjzOMY4btBpmO0muYqs1ZQ/wDGCQTj4l4HmYKl6RKPAsGWoZKHpt4iPKBRTWqmrcoH8MEB/pxNsbvtja1Eym+TrzilUvIEaznMAYlVjbLdHRzZtMox02q8c2OhCM733MxJ0oDZn4NFiKsG5343HnCWulJUt5CFSUb16z72LgcB1i2RJXdphtZmBPODljhVsU1TGi6oNYY7Odjkcr2gCfUsLkNHaaJx4lK8h7PF0ulCTZL78T1JeFaoR/YLYteYbgKbvaY8hwEPdhzAf0iQPf8A0gNTMVQDxHf7QQqrOBML6eZqqBbjFoS5jvZIq7Y2b2HErSaUJOqVAFIB1r3wPEYny3wfTKUlCZjOiYCpN3IS9irk0Z+noitbY+XWNJMUuY2sQEy06qEJslKRkBiQ2aiTGDOsaW/kU3Cnq/gZL0kwBFsjftopn6Zax55Y3GRN/eB5lDrAt0fDnzgvRkpBCUpSBMQ5U6Xe4ZWsS+FmbE8Ix48UJb2THHV5Fa506YSbIBOLOf8AKnEYZ9IGqNEoSzutZv4ntvIwEaTWKJZWpnAdms5yvk9oSUssklSjc499LQzFkbutkvbyHSR3R0TAFu84Zyaa+7vKOZUsWguUX784DJkK4PZdO7WhlTUbm2XfWBpMt8feHFMwY74VBJvcEZ6G0FrqIIdmOfZhxVTZdMkiWblLK4/i/WFMzS5AZBszPgTdx0fGEVZXFZL5WH7dI6Lz48Majz7ksuq9JkixJu7+4fCwx3Qiqqlo6qZ7WcfaEWk63VBuMDfYNsc3fLIBgGl6wqIQMVW4DM7mHnD3Q1JqIDDkIzmhqUzFGYRdX0jMJF/PE8Y2FOvVF7AA3ytt6+UM6v0xWOJTLayoCEPyA3l++Uc6JkaoD4nHA5D3geWBNLqHhcBItbB1Hj3gYZUy97YfZvQxkS0RryEkMKawJOdsMMgAeHpDGkYXd7nH3hfJY48zBJnhIdJwxPS0K1PkIYLqmu9i4G/daAp00jju6NAqqpgScs8ju9YDqKwrAP8AUbbOTYwUm5FnU+ekfUFNfaWa5sIRVdTdkEkqIAyd2YHc8X1dW+/HVewb3i7Q9AT/ABV5uEdPqbe9tz7YbjSxrUyXSKP+mhCABdhjt2mE6pGtPSi5BCmG8NcDaQ3QRqa/ZuhFoxJVVkj+SXfipQ9kQWGT9Uv0DDkaS9BhsMn78o9k04SWA3ftyh3ISSwxO/PC8MpOi0ABSloHhB1SbkZjB3wGGcFiw5Mw5mTnU9gSkF8Nh22MCqWASGIUN3puhvpQJ1lBLsHs+3h7QjqySrWJObnnmdsFoUXVgrYtKRmWPCPIDVWHJR/3c/OJA6P0VRi5FBMXLMxKTqD+ZrA8Yb6VoZZV82Qp5a9XWGCpSylykg3bWdjg3CGMiWVy0IJaWkWRlz5+sBaV0XqgKGWO8d+kdh9XFy0klJB86uCkytVCUBIUAAXzGNrHPN3cwwp5AOTO4L9vshHTqGqk2trP0f1Dc40FOlxgzY/blhvjDmdoXJuXqZ2iktg+3dfb5QFU06k+JFiLA8rjpeG6WfVwyf394pmoIDtz6e3rGSMqZS2dizSNWFSg1lEgEbDv23gOQrMxZpChLEIa924cc4WyppbDkY1Y4R7fp9w3IdSJjOBn08oLlhrwtp1WG2GEualhtjLJbgjCXOEWImA2fDu8L0z/AHiuZUPYZ3aA3RBmajIYZn2/MDz5wG89+8CfNzYi3frAtTUBncRKcnRKo5q6tg5OEIFJM+ZqB2sV+oTzsTu4x5pKvvqi6iWA9+EM9HUolS3Lv9ROZJzLZkx0EuzC/L4K4DqKnCNYmwAG6CDNM0hIfUBDBvqN/IPh+0AyEmZcltgyAcNxOL8Ib0csAYbLPj+/GMU/S7fJVhVOpISLOW7feb8I7QN3LbaONRrY6rnHzA4ARyZ7YZcm47CYzStl/IdLmWGLbBdz7R0qsIta1mY7C4A7whUusa4D+/C4/aORU7SM/MNBRxssImzgoXdmJYZn7dIFqKw33bzYbnw2RwJ5UfANbfs5wZR6LBOsq7YPhyB72NDHUFuFdKiqgoCshUweEXSDnm5GzNofqUyenT3jiUkAWc9/tFU8kB8scjCJSc2ByLtKTrcXhfoZIR/Ef/vXJvbVUpITv8ICucTS88sWxZh7RVXSv06UixbUth/d83jXjUdDi+XwOxqNO/4P0aQ++yJO0wSLH7+XOM6nTSTuGd/OJMr9/t5RShOOxXyMJ0+9yx227fnC9dQWxd7uc+3gObVF32wvq9KZZtgPx6mHY8MpAjA1jWIvwH2iRmplVOJswHP2iRt+k/aJRotCz9ZA4RoKinC5Y2gEG3RzGM+HKpvDsjeaHqmdDAiaAglnYEguBtDWjNmgoZnF8MqjFfJMpZTilWG79xGl0bNYMXZgDd8OzaBtOUBBJa4ve1iHuMrGO9HTXR4XsGtkGJa/DvK29UN+VyRDVJxdnGP2EdOGwv3tjinUxvckXGWwekEaoyzLcuxGGW3BXAvn0zuLX/BEJ9JaPJJWls3Nw+6+dvONJNkh3AwvfqfOKKin1rtgdpwYln6sIPFlphIyiKjjsgyVUQNpzRxcrls+Yy47ukKUTJicUqbcH9Hjf2o5FaYLRpRVCIKoCM4axW//AEqP/GODWTTZKFHiCkf7oD6R+5VMf1NfsLDjCitrZi7S0lR25De+cMdH6LKi67nYMBDuXSpDeG+WA9YU8sML2Vv/AKJ5MXorRqkL1puJzxHCHlfNdCb+EqGG5Ljz9IdTaTEXY4d/tC2fo5iFJLMzbHG7rFPqVlmpSJLct0et8O/YQb84AY9PUwFW1q56XTJAmossyy2sMtZBxOwi+RfIQKmB/wCHM/0qbzEA8d7g1Q1mVRwIIA5QNUVOqLqI8hm+PrhAiqSetywQNqi56B/NoDXogLWylKmqe5VhyS+GGJMFDHC93/otIKlaR12+WCrYcB1z5Q5ptFKVdZdsg7fn0i3Q2hgkAc+9kaGSkA2yhc8kHagNSW4JS0YTgBxw74QX8naB7QRLD2GIj0ytow9L9YyV5BKFztVSQwZzhygKtmWJ2u8GVqcNUhgbv5worF+LVGy8WtyCtQ1p0sf/AGA9PF7RR8YXkzNoB8rj0EX0ZerSMkhSvIj3gf4vV/Bmf4T6RrxyrJFfH/o2LqLMgqoWhg6VOHwIbofaCpFQs7u+MAUkp7mHFIgWewjrZmo+BTOTTqOJPp6Rz+mA3bIapQDHv6UPlGFZn5LSsUmVuiQxUAIkF3C9JmdHTdVT8I3Wiqv6SCxBBHK48wI+eoManQtY6Q5Ozg0bP8hibSmvBD6VpaV+tplztUlaAxSkEhICSPE58TgAuMhGD0ULBrqzyJcC+/MRsvhHS6EHVmPqKZ7s5LAO1yNxtjtMYjRyhY3fBtoc4HY37QmclPFr8+SmaKW1mD2c7dnfCDUDWD74Cp2I1nunDfd+UMaUB97OePfrHLmtrKogpdY2IAODnlHnymJDgAMQ+eVuGyGSaR2Ow2ww2NA9RKAwJAdjY4cIqUdO5Yjr6XVJzHDmYWKo2VZmOB2/aNFUDWBFr57m9bQnqpTgpu4Fto7MFCVrSy2ihVCS3rk2Y5wGtA+Zq5JA43uBt/eDqarexsoWI2G33eBdHK1iVHFRfr+ItXC2/AvgaUMrcR07MNJNO4sWN2ON284Gok4DDC/PH16w0kSWAJsLuMuLxgyN2EhcuiD6xZ3ABFzsuRja26BK2ks739bfmNFOkBmIcWPu/UCF1TTs/eX55xUZNMjMomYZU4LFhcKHPsw7XVjVcJcZcy+fGANL02sDtAgGgrHRquXSW75ekbq7kdXsCg+sqSQRgcBfLbxgjQ2jmGs2PpeAJSteZ33tEaSmDgAWA/LQGT0xpeQgmTKdh14W6/mGFPIJt3fKKpUskMlgduzi3KNDoylQJespQKscCWODW29dkX0+B5H+iysaG1EBQWHwOsM9jpz2wBMJAIOOBHm43NDVGq6lqsRgnIBrWzGXKE1TM1i/F++caeo0RXpRGL5ynUSOkI6s+JXOG1XMYHz9oz2k5mqC+8n1aMmNb/JRXoJLzpiv6UhPUv8A8YH+KUuhQ2vBfw5LaUVn+dRPIW9QYC05OBS4wN4Yv+Qq8B8Iy1DLUsACGkvRXhs7jG8eaGpnACfqJYZM9sY1FTQfIlHxDEhWslL2ZlBTOxcsHItHVyTbbp0HDE5pteDKy5ikFsIPkzXFoqrwnIh7HreJTqYQmUdUba3F0W6gOMexAd8ewG4W5ipOJhhoepZbEtCt/vFkiaEqBUHD3u1uORjv5Ya4tAn0GlnuIW0Sy7kAsMeBzf8Aws0eUM9ILIUSlgxNjhnzLco9QjVWTk5cYZktltjgxhpcoka3o0uj1BQN7+Zwaw7xh5SyfEHuPpLbsYz2ipga7PkX3HLD940FOtsSMmbK0ZY/dTK5NRJ0f4QQkazhFzYZZY3aF+laICxxFj5+WUNtFVWYuWP81lbbkWL8MYXaRma8wkJVrA3BfB9W12OHptjpZYQeG1yH4M5Uyrh3ts3QHWUTlJGYhxpCQQAXwN7dAPKFyZ749X5RyVtJWFHmmZPSoMvWU2KSDbO7Hzi7RIdKb7IO05K1kq/vJ/8Az6X5wDoIApDtg0aMtdvb3FTST2NJRouM8Ic0iSomzjf7HY59YSSVMm+F8Mh12Rpvh0JK0v4gxzbIXDZ5xiw49c1EElVQ22/4c948+kZ+sp9VgMLG1twvhmcfaNvp4JQFEEXOqw4OOhjIVSnBcOC1u+kO6rCsOTSguBBXIdJIL5H9u8IyArNSYsYOAehP3aNfPsDq2Gxu9kYyfThdQXAUyQCDfPzjR0ai7T4oodfDdVrKUX/cRsJKwLDvD7iMVRL1FBmAFmbAcRj6xqKKpBHLswnrYaZX4Kew9pi8N9HV4SCiwBYudt73jPyajACLv1EZ8WR43aLHWkdMfNswAS4drkQoqaoAcS/WKZlQwLmAZ858YvJmlkdyI2cz5ruoszYRmtLTytWon6lEJHfdhBuktJMDfCA9A0xWozlYXCN+1XsOcOxLRHuS/nyRDwyky5aUAsEgC+6M5pdLJYYAQ5qFJALYknHbz6wk0pMsU7oHp03MNmdpaplEf0npdwYZVWkpky0yYtQODq5s/HLdC2kka2ucFBdjyFjETWBJaY48xyOEei0pvbktSa4YUieH3QZKNoXjUNwtHMgQ20PoObUn+H4kv9QfV/1Ycg5hbwt7JFUUqqL4xI1Ev4CS3iml82weJBfTSC3Ply9sVKEXG4itSbGOgANdG1JDPDj9VnYveB/g3RgqVTKd2VMl68snJcu45FJWDujyppFyiZa0lKg77DvDZRhzYalqRbVM1FBNsQMQxHDdts0O5U4khssd8Y+gmhk7WAa+G3hhaNHSTWFnIfEDJixfEDERw80HGXBDR0FW31YAhx303ReqvC3Atq5tm9wODNCT51yGL7dx9MYv+awNrNh19xjugO66oka4ZepYNiekK1SglxgH/J5xfNqHchI+l+Xu0CVs1OIODe2HCEc7E4VAulWA2kg4cseTwg0JOuQDgSAeZhvpKqGr/LZLEcXJ9UjiIzkmWZZlqIIExOtzcn0aN8IXiaBlubamU4L8+O14aUlUqWdYHC+xht34CM3SVbgvhjncG7t0hlIqrjAA7cSMOdyLftHNpxlYKNBV6Q+YUqJe1idrY+nQQqqagEKIy395x7V1AACiSwy2/nPlAVcXBuwzbD9/uYKc9UtT8hCyrX4XjPyJbrWraw8n9xDitWdUgWZ+A2tAdJKZPG/WNeF6ItlFX6U/1Md/0m2eYMG0k9w4fHsERyZdoFNOUqdBL4sQ0OlkjkjpZLs0lLW5HGLzNPDb3lGPqPiYylNMSUnJQGsD5PnHE740Sf5hyCnhH0WV7pFUzXzKoA4u0KdIabyDd5xkq34teyQo/wC38x7R/wAVWtNLjJGAGx9saYdBoWrIXQykSlVCnJPysz/VuG7aY0KJ2qkAbhbAcshaFyKpLAC26LF1LCEZtWTxS8IJFlRUh3xaFOkKoBKlHACLFayzZ2i2R8Gz6qYlCmkyx4vH9a94Ri1j9TRs6TpXaZYgoXTLc4qdR5w50X8E1NSUkS9SWWOvMsCNw+pXRt8bqm0NQ6PAVMIUsXBX4j/lQMOQ5wFXfG02a4p0aqc5i7nkkWHOOvHDpeqRIwfJcn4Hoadpk1Etxtsl9yHL83ius+MhdFMkMm2sRYbkoFyYWydGTJytaaskZqVcngP5RBol08nAax6/iHWNURaZy1eJU2e5uWOqP9IwiQWr4lALCWG4/iJA6l7haZHy2Xjyjmf9I4j2j2JBGc1H9nf/AM+R/jb/AGLEav8AtASNZPAf+xjyJAy+0Y+DLaM+ocD7w+oFHV/yj/3VEiRw+qBiMQq/KGL2PA/+5iRI58QcfDPK36iP7sz/AJQrI8cz/Ev/AJRIkBHkKPIj0r/2ldPWDNPoATgPqiRI3S/H+lSOKI+vtD1Q8Se84kSObl5EntSbgb0ephc/gVx9jHsSBjwN8C7SR/hngfSOpP0jvMxIkal9q+QS1GMSYLRIkKXIKEmmkh08R6w5kU6f43hTaUTgMdaXfzMSJHTxcQ/pFwYmpHjPGC6kMJZGLgeUSJG9/gEvAXRmxhxISCA8SJCPyCPoXwjTIEgKCUhT4sH6xdp0aqFLFlBCmULEcDjEiR2IfYgo8ny/Q6teYCvxEm5V4n4vjGolygGAAbXwbdHkSFIedVJxhJW4mJEhP5M0PgVqN4kSJFgH/9k="/>
          <p:cNvSpPr>
            <a:spLocks noChangeAspect="1" noChangeArrowheads="1"/>
          </p:cNvSpPr>
          <p:nvPr/>
        </p:nvSpPr>
        <p:spPr bwMode="auto">
          <a:xfrm>
            <a:off x="1527175" y="1227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4" name="AutoShape 2" descr="data:image/jpeg;base64,/9j/4AAQSkZJRgABAQAAAQABAAD/2wCEAAkGBxQTEhQUEhQVFRQXGBgWFxYYGBcUGBYYFxUXFhQXFxccHCggGBolHBUVITEhJSkrLi4uFx8zODMsNygtLisBCgoKDg0OGhAQGiwkHyQsLCwsLCwsLCwsLCwsLCwsLCwsLCwsLCwsLCwsLCwsLCwsLCwsLCwsLC0sLCwsLCwsLP/AABEIALcBEwMBIgACEQEDEQH/xAAcAAABBQEBAQAAAAAAAAAAAAAAAQIDBAUGBwj/xAA8EAABAwIDBQUGBgECBwAAAAABAAIRAyEEMUEFElFhcQaBkaHwEyKxwdHhBxQyQlLxI2KSFRc0U3KCwv/EABkBAQADAQEAAAAAAAAAAAAAAAABAgMEBf/EACsRAAICAQQABAUFAQAAAAAAAAABAhEDBBIhMUFhcdEiMlGRwRNSgaHhFP/aAAwDAQACEQMRAD8A9xQhCAEIQgBCEIAQhCAEIQgBCEIAQhCAEIQgBCEIAQhCAEIQgBCEIAQhCAEIQgBCEIAQhCAEIQgBCEIAQhCAEIQgBCEIAQhCAEJCVSr7VptsDvngz3vHQKk8kYK5OgXkLKO2DpSeesBH/GeNJ4vByOfxWH/bh/d/T9iLNVCzm7apalzf/JpCvUqocAWkEHUXC2hlhP5WmSPQhC0AIQhACEIQAhCEAISSmuqgZkDvCiwPQo/bt/k3xCUVm/yHiEtAehIClUgEIQgBCEIAQhCAEIQgBCEIAQhCAEITKlQDNRKSirYHrPr7UaDusl7srfpB5uyTcWS4HeMN/iNepVejVY2AGwMgvOy6x3thx5v29/sTtY6rQc8TVdbPdFm/U96ja5jMh8kmIqkkyq4XFOdu/H6snaiy/FxeO5SUcQwgnKM9VRcbJXNhoGuqqpuyeCz+ZBsWz3BNFJpvScWOF7HxkaquTEEf16CiY6+9wUOfVlaRt4DaO8dx43X+To1H0WgsN49qzeFi3LkeRVnY+0N8Frv1t7iRxherps7fwyfo/r/pXyNNCELtJBISqe0NpspC5l0TujP7Lj9o7bfV/Ud0TZoyPTj1XPm1McfqVckjq8XtqmywO8eX1WNie0j7gQ3z81y9XGnPutrwHRVXV5NifK/f1XmZdfN9cGTyM6GvtlxNyctfubeSr/8AEXEC9xx0HUfdYftCevX4fVHtD08e5cctTN9ldxu/niSCb8INstZuh2NmfeM5RkOW9x7lh+1P3KVtTw66qFqWNx0DNqOAs46CQ6Y46rVwnaRwMPAcOUh3euNZVIj15qYYo3IkHvMjpK6cerkumSptHpOD2lTqD3XX4GxVxeYUcXcaGOJuOPXquj2R2iItUO83Kf3CMxGq9LDrFLiRpHImdYhMpVQ4BzSCDcEap67TQEIQgBCEIAQhCAEISEoBtR8BUK9UiT67lZJm57uQWZiqsu5LyNVmc/Tw9zSKG1KkqIZoJQTcdQuNclmLWPxUbbA9w8f6UlbXkoQ6R60USfJRj6bdeCKhunMt8VXc5S3tiRYrzPrM6JsiyQuRTb/azuyC/so3cJzGSoY0+zqBwF+XVT0q+5ca66/ZM2qw7hOZGXGM1t+ptiq8CJrizf2djBVYHDPUcCs7b22xSljSN+J6LjNl9oDQrC5LX7zHA6HNjuknzKr4zFy4uJ3nEE8ZMcOF/ErvlrLx/D2ZOfBJi8a57iXHncZcjxVF9TLhHIHw0lQ1cTvW0HrpKrivN4XmTk3yZNlgOk+oCWRkLKIVfEoaJ5c9ei5yo4ulKUrG2tmeGiVwjW/jHq6qwB5IDp+aXd8PAfdI+03HrgoRI9lTTKE4O+kKCcgMonrIunB9groiycOMDX5fZTMxEHLx46KoHXhNLrXyJ9dFtGTJs6rY+230nNm9M2cNQZiV3FKoHAEGQbgrySlV3TB1EX+RXV9ktswfZVDY2bOjv4zwPrNeppdTT2yNYT8Ds0IQvTNgQhCAEIQgBQVXTbQZp9V2gzKoYp/7ZtquHVZq+H7+xeKCvidBlxVOqnHikdyXmzbkXIHFBOp4jySuUbgsemQySufeKrty9cVPV4+sk1kTPD4qzVyKMKpv0HxVcp1R8/P1wTIAzVZfEyo9uV/H5BI6pNtFHUqTZNB4ZqrddAkB4939KzXO9QPKe9VmM1Viod2g4+tFZXtfoH0eZbSPvOMW3iO+M1WdjSRDnQPEk5lx8/FS7UfLje0k+HPuK57H1t2+U+74pi5o4r5NV2JJMB0a9eXIKTD1HGQbkAnO3csGhXEZeOfir1KrZ0HOI5wR91aUaINmk6WzFx7x47uvX7KzRcB7x/cCeFhYG3d4rOw1Wf3WIAvx3gXR4hWXVfdff9LomNCeHisQXcLUkB084ynTPRTkDei28b8gAM+aqtfBDSNLHQkaefkrFR+65pOeRnn6CNUWTJWtAEaxM+uoTCOs8fkkgb28NAQb2BTC8EEAnrl4KKAEGPHkVC4SLz66JSJ94mWzOSKgGt58uf8AakgGVe/TNLOY9d/BRPIkWHXX+k3fOl+KsgT+0IzPUfVW6VWCHNz5Hnbuv3QqLQDkJ1k+YRhH/q4CQJ8B8r9VrElHruwcf7ai1xMuHuu6haK4LsLjN2q6nPuvEgf6hf4GF3q9zT5N8Ezqi7VghCFuWBCEys6ASok6VsFerVzd3BZzjxVrFGwCpvC8LLJt8myQwuTd7JNcU3eXPuDJDcSO8KJ1kOfwSOMjn6ySTv1KhUdYKCo+0d6nw9AvHQ3PVVcUIcQOk6dyU2rKsN6OqQSVG1kZuHxT5aNXHySmUFieSe1neo/bDQQmvM8fiopIktU3XvEKxtoD2B3co6KhvGIHipNpujDwfWas5LZJeRD6PK9oyXEAx3dSue2vU9wzoQRHAFb+0zcgDj4D7rntrn/E7or4O4nF4lfCVZg9y06BtwIPzgrAwdaI5Lewr73yW2aNBmrRhrnCcnCJ5EZ8FcjeaY91z3fpMwb5Ss5hIYLyDPjMifBaFGt7zZILILhlIJsVyEFilVJcGFpBAy46SNJ+qnqzuw2M7CLiLxN5vCpHEGWmZbvQ7pJIk6QrbmQ0hhkH4EXjh/aiiRzpJknLIHK2cXJt9Uxzp4g6GcyeShqPg/rNjabgx+2yN8ky50Rw+HW6MWTtqGRJbIzF5AR7Y6AEGb5yq7qhi0H4+skynWJORPFuXkqgncJJ05aHmo5vb11QXXvMacP65I9tHf6hWQH4d+fojS/JNwziN5pPQ8cvkiYE2n+vun02kuF8/D6ytVwWSNLYuMLHNcBdrgR0ByXsFN4cARkQCO9eLUhuuIBPvOHdOvmvV+zNXew1I8iP9ri0fBeloZcuJtifgaiEIXomwKHEmwHE/dTKpiX++Byn5fJYaiVY358Ersq4kXVWolxFe6gfVXi5GrNQcEzdTd7gmVHaTdZ8EWOf3eKjoiXAb3PVRVDNh/ar1HaSq8XZDZ01auxrbwPALnMTScXHeuZ4z5KB1QumTa0dBZT4Z8jdJuMp1HBbymp8FG7CiAM7eSkqsEWUrTHPkbpzaA0tyVNnBWinuI3lbrU9YVdzAVjKLQFotk3UPaOvuUIOZERl1V3A0ZPrRcz22xZJDAY4nl8rSpcXtr6lcjqJwu0HzDuvryWJtd/+N3QrYxrtOEn5LnNu1IZGpMLqwxuaRyrspYN3Fb+Afqbzbyhc7hQtrBG4XRqEJGxh32jQSSOgVrBkw3dPLOLELPon3upz6BT0Dcty/cCFwNFS97UgkAAQZIgZH4o9pqJ6HLP1KrtN94dCOmSkL5E3nnlf5yooErH8JnU8LyIT2VRMfqtafVs1AB6yTw7ITb1pxUNAle20g5eXMJzZMkAwNfr1UDaxm2mpiOqRtTTMeszmm0kmqPuDOdrpZ4/b7FRF05/1ZOac+HBWSBaDbDXjz4zxS06kG9oBAI4k6etElP8ASdBc59Pgla2W/PhfPzV6VFkPY8zDr6T8I8l7D2c/6al085M+a8lwYvBMbt55ZyvXdhUi3D0gbHdE9Tc/Fd+h+ZvyNsRfQhC9M2BZuKf/AJHcmD5laSxcWf8AO/mxvzC5NY/gXr+GCi4phcErgo3heG7NSNzrod4IhSCAOaRjZUhcIHqw+qgDfXwUtQoa2xVqtkMhpt8wR68E5oGqfSHxKHtj5fFT0rKklOv/ACvzGfep3DeAgi3is5tRPa4E6qVksGkRlKgrUoMASNE1mII59Vp4V8s3lfapgpVnilSc42MSvLds4/fe4ybme7h8l03bTa9zTacokfCeXJcJiHX5CT14KsI2/Q5skrdFfE1PH19lzO06m84Dh8eHgtfG4ixOvqVjV6UG+dj4iQu3Twp7ikUJh2LWw/HhmsykFfoG8aFTl5DNKm6xHC4KtsdcX6HuVFhyI6dytERnkDZcTKlhj7XsfmpHHlmq856wfLRSExrCrQJGOSqIG/XRG9fjySiCWm7jPrmnUjci3qyr7+nfyUjHcRfT6SpcQSB5CWk/SZ9fdMa7kJQzO0XEKUiS82pDdJuL8Jkn4KbDOz4fAEgR81UawEW1y8R9FZwwuZynW0AXJKtttEmpsDDmrVHFx3QcrOkZcgF7I0QuG7BbNl7qpyblw3nAzHQE+K7peppMe2N/U6capAhCF1mgLG2ywirTdoQWHrm3/wClsqttDC+0pubqbg8HC7T4gLHPj3waBhVbWVcqai/faZs4WLdQQYI8VGGLwpLk0TsRjZTKlROqmBHioSJ7hKjrhEMbRpyfXRSOMW9erIomD0TKhzn1wUqkipA1ymqz5BQUwbK3u28VWPKIKoCeGhPYyx4prWnPRVSoCsJJABTO0G2RRo7rSC4iB8yeSMdixRYS6JIjnfQLzzaWPNR0zOcd54dyvGT+VGWSdcIq4uuXEk5rOxDo+AVpxUmytkPxddlFky43P8QLudyAErqxw8Ec6VlDC9mq7sP+cLCaAfuDiYs50fwB92eKwsXQII4EWPIGAD4eS+qsHsylToNoNaPZNZuBpuC2IvxnVeLfiP2MOFf7Rgc7Cum9z7Nx/a48NQeXj6EsW2PBu4UuDzdo4q5QKZUpRrlbpyPHqlYVyzRky6x/xyVxr9AbcFmtcpmVea5nAqXg+4Kf7UDn5qkKqeHXVdpBbc7W/VNtpkq+/CUP4FSokFhjrFOa7WbepVX2vBSMqc802klmbzr8fVkrDBvJ5fRRCopi4iIzJ8BopSBcw5mL3sB8StbZGCNVwptEkugTqc5jUALPweFcY3RvSRA1JK9Y7IbB9iwPqNio6c7loOnVdGHC5ujSELZs7MwQo02sGgueJ1KtoQvUSpUjqBCEKQISk3kyobpu8poGTtfAEO9tREv/AHsH7xlI/wBQ81WweJbUBIiVuF6wtqYUsd7akJBM1GfF7efEd68/U6envj/K/K/JHXKKjgZvmlLZB5Kak5tUbzSL6JhouyhebtL3Y2k3VV3vuVbcwhhtr5Kk5UmqQFoWIPqyuHI2y+aqNYTAGavbgY33jHEHh9VaK4IKjWkn3QZnIJm0toMw7Tq7hwWftntOykN2mQD1uuC2jtV1QyTx+kKvL4j9/Yxnkrotba2w6q65toM4Ot1kGr64KI1FpbF2JVxLvcb7ur3WYP8A21PISV1YsHgkYJNsgwuHfUe1jAXPcQA0ZknRew9jezrMHTkw6s8DfdoNdxvIcdfBUOzuxqWEB3TvVSIdUPDg0ftHmVsOxo4r08OBQ5fZ0Qx1yza9uo8Ruva5jwHNcIc0iQQcwQsZ20Ao3bUC6DQ4Xtn+Gjh/kwILxrRLvfF82ONndCZ6rzDEMcxzmuBa5p3SCCCDwINwV9Cv200arA7TYbCYxsV2jfA92q21Rvf+4cjKwnhT6M5Y76PFmVVKHhae2+yNSkSaNRtdvAQx46tNj3HuXNVXuYYe1zeoIXLLAzJwaNYVoThV5rJbilK3ErN4im01N9HtLKgMSOaPzIyCj9NkUaHtlNS1WSMQLGVp7Oo1axijTfUnVrSR/uy80/TYSZZpnLgM/XrNbWzNnPqua1lNz3EyGgA56m62OzvYRxdvYp7Wtz3GHecepyaOklekbMw1Kg3dotDBrqXHi45krbHpm++DWOJ+JU7MdlmYcio+HVdP405zji7nygLpt9UhWUgqLvjCMVSN0kui1vpd9Vw9OBVqJLKEBCqCGqLqFwKsPzTSFYFRwKr1nkLShIWqAcdtGkJL2TTfqRk7qPmPNUR2ifTs+DzF5+a7t9BpzaD3Klidh4ep+ukw9y5cmkhJ2uH5EbTnMN2mY43IjhCdW25QFyB4BOx/4cYGpf2b2Hiyo9vzXP4v8H6JM08ViWdXb/xXNLR5P3f1/pFS8GWMd20pskMifRXG7X7YPqT70TOuV7arVrfgw7TG1D1aPqof+S51xLj5fNFoG/mdlHCT7ZxeI2tJMme9Nw9V9Q+6IHF1gPmvQMN+D7G5vJWthPw1ps1K6o6WKCxRRyGyNn0mkGpNU8DZn+3XvK7HDbRMACwGQAgAcgMlq4fsbTatCl2fYNFvGCj0aKl0YjcS4p4e5dE3ZLRonjZzeCvRNnNbrimvw7iuo/Ijgj8mOCULOQqYBxVKvsZx4rvfyg4JPyg4JRFnmdfs286lZOL7E1H23ivYvyY4JPyQ4JQs8Ir/AIX1ZkPjwVb/AJbYrSoO8L3o4NoJMZNj4pXUQLTo20ZcSVG1Ds8EH4bYz/uN8CrFL8LMUTBrNHGAV7oWC8GMrwSBe4Fk4bomNSTebiOibF9CKR5Bs/8ACd7Yc+rPUAjwK7LZvZWowAe2dA0sB4LrvZtJBdnAEQfJTtdfObzl+kR/SnaiTGw+yCM3laNLBRqVYYcpMmReI4zontfYSbwdOdtEoAygpm001lUSeEiLHgJ85TW1Lfr1F4PhkpoFhrU8BVxVy0HvHLT9qkoOOvAT1QF0IQEKhJG9NSoVkBEIQgERCEIBIRuoQgDdSbqVCATdSbqEKSA3UbqEKQLupC1CEIE3Em4hCANxJuoQpAhYk3UqFAE3UjaQCEIBdxAppUIBdxO3UiFIF3UsJEIBQEsIQoAsJYQhQSThCEKhJ//Z"/>
          <p:cNvSpPr>
            <a:spLocks noChangeAspect="1" noChangeArrowheads="1"/>
          </p:cNvSpPr>
          <p:nvPr/>
        </p:nvSpPr>
        <p:spPr bwMode="auto">
          <a:xfrm>
            <a:off x="1679575" y="1379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5" name="AutoShape 4" descr="data:image/jpeg;base64,/9j/4AAQSkZJRgABAQAAAQABAAD/2wCEAAkGBxQTEhQUEhQVFRQXGBgWFxYYGBcUGBYYFxUXFhQXFxccHCggGBolHBUVITEhJSkrLi4uFx8zODMsNygtLisBCgoKDg0OGhAQGiwkHyQsLCwsLCwsLCwsLCwsLCwsLCwsLCwsLCwsLCwsLCwsLCwsLCwsLCwsLC0sLCwsLCwsLP/AABEIALcBEwMBIgACEQEDEQH/xAAcAAABBQEBAQAAAAAAAAAAAAAAAQIDBAUGBwj/xAA8EAABAwIDBQUGBgECBwAAAAABAAIRAyEEMUEFElFhcQaBkaHwEyKxwdHhBxQyQlLxI2KSFRc0U3KCwv/EABkBAQADAQEAAAAAAAAAAAAAAAABAgMEBf/EACsRAAICAQQABAUFAQAAAAAAAAABAhEDBBIhMUFhcdEiMlGRwRNSgaHhFP/aAAwDAQACEQMRAD8A9xQhCAEIQgBCEIAQhCAEIQgBCEIAQhCAEIQgBCEIAQhCAEIQgBCEIAQhCAEIQgBCEIAQhCAEIQgBCEIAQhCAEIQgBCEIAQhCAEJCVSr7VptsDvngz3vHQKk8kYK5OgXkLKO2DpSeesBH/GeNJ4vByOfxWH/bh/d/T9iLNVCzm7apalzf/JpCvUqocAWkEHUXC2hlhP5WmSPQhC0AIQhACEIQAhCEAISSmuqgZkDvCiwPQo/bt/k3xCUVm/yHiEtAehIClUgEIQgBCEIAQhCAEIQgBCEIAQhCAEITKlQDNRKSirYHrPr7UaDusl7srfpB5uyTcWS4HeMN/iNepVejVY2AGwMgvOy6x3thx5v29/sTtY6rQc8TVdbPdFm/U96ja5jMh8kmIqkkyq4XFOdu/H6snaiy/FxeO5SUcQwgnKM9VRcbJXNhoGuqqpuyeCz+ZBsWz3BNFJpvScWOF7HxkaquTEEf16CiY6+9wUOfVlaRt4DaO8dx43X+To1H0WgsN49qzeFi3LkeRVnY+0N8Frv1t7iRxherps7fwyfo/r/pXyNNCELtJBISqe0NpspC5l0TujP7Lj9o7bfV/Ud0TZoyPTj1XPm1McfqVckjq8XtqmywO8eX1WNie0j7gQ3z81y9XGnPutrwHRVXV5NifK/f1XmZdfN9cGTyM6GvtlxNyctfubeSr/8AEXEC9xx0HUfdYftCevX4fVHtD08e5cctTN9ldxu/niSCb8INstZuh2NmfeM5RkOW9x7lh+1P3KVtTw66qFqWNx0DNqOAs46CQ6Y46rVwnaRwMPAcOUh3euNZVIj15qYYo3IkHvMjpK6cerkumSptHpOD2lTqD3XX4GxVxeYUcXcaGOJuOPXquj2R2iItUO83Kf3CMxGq9LDrFLiRpHImdYhMpVQ4BzSCDcEap67TQEIQgBCEIAQhCAEISEoBtR8BUK9UiT67lZJm57uQWZiqsu5LyNVmc/Tw9zSKG1KkqIZoJQTcdQuNclmLWPxUbbA9w8f6UlbXkoQ6R60USfJRj6bdeCKhunMt8VXc5S3tiRYrzPrM6JsiyQuRTb/azuyC/so3cJzGSoY0+zqBwF+XVT0q+5ca66/ZM2qw7hOZGXGM1t+ptiq8CJrizf2djBVYHDPUcCs7b22xSljSN+J6LjNl9oDQrC5LX7zHA6HNjuknzKr4zFy4uJ3nEE8ZMcOF/ErvlrLx/D2ZOfBJi8a57iXHncZcjxVF9TLhHIHw0lQ1cTvW0HrpKrivN4XmTk3yZNlgOk+oCWRkLKIVfEoaJ5c9ei5yo4ulKUrG2tmeGiVwjW/jHq6qwB5IDp+aXd8PAfdI+03HrgoRI9lTTKE4O+kKCcgMonrIunB9groiycOMDX5fZTMxEHLx46KoHXhNLrXyJ9dFtGTJs6rY+230nNm9M2cNQZiV3FKoHAEGQbgrySlV3TB1EX+RXV9ktswfZVDY2bOjv4zwPrNeppdTT2yNYT8Ds0IQvTNgQhCAEIQgBQVXTbQZp9V2gzKoYp/7ZtquHVZq+H7+xeKCvidBlxVOqnHikdyXmzbkXIHFBOp4jySuUbgsemQySufeKrty9cVPV4+sk1kTPD4qzVyKMKpv0HxVcp1R8/P1wTIAzVZfEyo9uV/H5BI6pNtFHUqTZNB4ZqrddAkB4939KzXO9QPKe9VmM1Viod2g4+tFZXtfoH0eZbSPvOMW3iO+M1WdjSRDnQPEk5lx8/FS7UfLje0k+HPuK57H1t2+U+74pi5o4r5NV2JJMB0a9eXIKTD1HGQbkAnO3csGhXEZeOfir1KrZ0HOI5wR91aUaINmk6WzFx7x47uvX7KzRcB7x/cCeFhYG3d4rOw1Wf3WIAvx3gXR4hWXVfdff9LomNCeHisQXcLUkB084ynTPRTkDei28b8gAM+aqtfBDSNLHQkaefkrFR+65pOeRnn6CNUWTJWtAEaxM+uoTCOs8fkkgb28NAQb2BTC8EEAnrl4KKAEGPHkVC4SLz66JSJ94mWzOSKgGt58uf8AakgGVe/TNLOY9d/BRPIkWHXX+k3fOl+KsgT+0IzPUfVW6VWCHNz5Hnbuv3QqLQDkJ1k+YRhH/q4CQJ8B8r9VrElHruwcf7ai1xMuHuu6haK4LsLjN2q6nPuvEgf6hf4GF3q9zT5N8Ezqi7VghCFuWBCEys6ASok6VsFerVzd3BZzjxVrFGwCpvC8LLJt8myQwuTd7JNcU3eXPuDJDcSO8KJ1kOfwSOMjn6ySTv1KhUdYKCo+0d6nw9AvHQ3PVVcUIcQOk6dyU2rKsN6OqQSVG1kZuHxT5aNXHySmUFieSe1neo/bDQQmvM8fiopIktU3XvEKxtoD2B3co6KhvGIHipNpujDwfWas5LZJeRD6PK9oyXEAx3dSue2vU9wzoQRHAFb+0zcgDj4D7rntrn/E7or4O4nF4lfCVZg9y06BtwIPzgrAwdaI5Lewr73yW2aNBmrRhrnCcnCJ5EZ8FcjeaY91z3fpMwb5Ss5hIYLyDPjMifBaFGt7zZILILhlIJsVyEFilVJcGFpBAy46SNJ+qnqzuw2M7CLiLxN5vCpHEGWmZbvQ7pJIk6QrbmQ0hhkH4EXjh/aiiRzpJknLIHK2cXJt9Uxzp4g6GcyeShqPg/rNjabgx+2yN8ky50Rw+HW6MWTtqGRJbIzF5AR7Y6AEGb5yq7qhi0H4+skynWJORPFuXkqgncJJ05aHmo5vb11QXXvMacP65I9tHf6hWQH4d+fojS/JNwziN5pPQ8cvkiYE2n+vun02kuF8/D6ytVwWSNLYuMLHNcBdrgR0ByXsFN4cARkQCO9eLUhuuIBPvOHdOvmvV+zNXew1I8iP9ri0fBeloZcuJtifgaiEIXomwKHEmwHE/dTKpiX++Byn5fJYaiVY358Ersq4kXVWolxFe6gfVXi5GrNQcEzdTd7gmVHaTdZ8EWOf3eKjoiXAb3PVRVDNh/ar1HaSq8XZDZ01auxrbwPALnMTScXHeuZ4z5KB1QumTa0dBZT4Z8jdJuMp1HBbymp8FG7CiAM7eSkqsEWUrTHPkbpzaA0tyVNnBWinuI3lbrU9YVdzAVjKLQFotk3UPaOvuUIOZERl1V3A0ZPrRcz22xZJDAY4nl8rSpcXtr6lcjqJwu0HzDuvryWJtd/+N3QrYxrtOEn5LnNu1IZGpMLqwxuaRyrspYN3Fb+Afqbzbyhc7hQtrBG4XRqEJGxh32jQSSOgVrBkw3dPLOLELPon3upz6BT0Dcty/cCFwNFS97UgkAAQZIgZH4o9pqJ6HLP1KrtN94dCOmSkL5E3nnlf5yooErH8JnU8LyIT2VRMfqtafVs1AB6yTw7ITb1pxUNAle20g5eXMJzZMkAwNfr1UDaxm2mpiOqRtTTMeszmm0kmqPuDOdrpZ4/b7FRF05/1ZOac+HBWSBaDbDXjz4zxS06kG9oBAI4k6etElP8ASdBc59Pgla2W/PhfPzV6VFkPY8zDr6T8I8l7D2c/6al085M+a8lwYvBMbt55ZyvXdhUi3D0gbHdE9Tc/Fd+h+ZvyNsRfQhC9M2BZuKf/AJHcmD5laSxcWf8AO/mxvzC5NY/gXr+GCi4phcErgo3heG7NSNzrod4IhSCAOaRjZUhcIHqw+qgDfXwUtQoa2xVqtkMhpt8wR68E5oGqfSHxKHtj5fFT0rKklOv/ACvzGfep3DeAgi3is5tRPa4E6qVksGkRlKgrUoMASNE1mII59Vp4V8s3lfapgpVnilSc42MSvLds4/fe4ybme7h8l03bTa9zTacokfCeXJcJiHX5CT14KsI2/Q5skrdFfE1PH19lzO06m84Dh8eHgtfG4ixOvqVjV6UG+dj4iQu3Twp7ikUJh2LWw/HhmsykFfoG8aFTl5DNKm6xHC4KtsdcX6HuVFhyI6dytERnkDZcTKlhj7XsfmpHHlmq856wfLRSExrCrQJGOSqIG/XRG9fjySiCWm7jPrmnUjci3qyr7+nfyUjHcRfT6SpcQSB5CWk/SZ9fdMa7kJQzO0XEKUiS82pDdJuL8Jkn4KbDOz4fAEgR81UawEW1y8R9FZwwuZynW0AXJKtttEmpsDDmrVHFx3QcrOkZcgF7I0QuG7BbNl7qpyblw3nAzHQE+K7peppMe2N/U6capAhCF1mgLG2ywirTdoQWHrm3/wClsqttDC+0pubqbg8HC7T4gLHPj3waBhVbWVcqai/faZs4WLdQQYI8VGGLwpLk0TsRjZTKlROqmBHioSJ7hKjrhEMbRpyfXRSOMW9erIomD0TKhzn1wUqkipA1ymqz5BQUwbK3u28VWPKIKoCeGhPYyx4prWnPRVSoCsJJABTO0G2RRo7rSC4iB8yeSMdixRYS6JIjnfQLzzaWPNR0zOcd54dyvGT+VGWSdcIq4uuXEk5rOxDo+AVpxUmytkPxddlFky43P8QLudyAErqxw8Ec6VlDC9mq7sP+cLCaAfuDiYs50fwB92eKwsXQII4EWPIGAD4eS+qsHsylToNoNaPZNZuBpuC2IvxnVeLfiP2MOFf7Rgc7Cum9z7Nx/a48NQeXj6EsW2PBu4UuDzdo4q5QKZUpRrlbpyPHqlYVyzRky6x/xyVxr9AbcFmtcpmVea5nAqXg+4Kf7UDn5qkKqeHXVdpBbc7W/VNtpkq+/CUP4FSokFhjrFOa7WbepVX2vBSMqc802klmbzr8fVkrDBvJ5fRRCopi4iIzJ8BopSBcw5mL3sB8StbZGCNVwptEkugTqc5jUALPweFcY3RvSRA1JK9Y7IbB9iwPqNio6c7loOnVdGHC5ujSELZs7MwQo02sGgueJ1KtoQvUSpUjqBCEKQISk3kyobpu8poGTtfAEO9tREv/AHsH7xlI/wBQ81WweJbUBIiVuF6wtqYUsd7akJBM1GfF7efEd68/U6envj/K/K/JHXKKjgZvmlLZB5Kak5tUbzSL6JhouyhebtL3Y2k3VV3vuVbcwhhtr5Kk5UmqQFoWIPqyuHI2y+aqNYTAGavbgY33jHEHh9VaK4IKjWkn3QZnIJm0toMw7Tq7hwWftntOykN2mQD1uuC2jtV1QyTx+kKvL4j9/Yxnkrotba2w6q65toM4Ot1kGr64KI1FpbF2JVxLvcb7ur3WYP8A21PISV1YsHgkYJNsgwuHfUe1jAXPcQA0ZknRew9jezrMHTkw6s8DfdoNdxvIcdfBUOzuxqWEB3TvVSIdUPDg0ftHmVsOxo4r08OBQ5fZ0Qx1yza9uo8Ruva5jwHNcIc0iQQcwQsZ20Ao3bUC6DQ4Xtn+Gjh/kwILxrRLvfF82ONndCZ6rzDEMcxzmuBa5p3SCCCDwINwV9Cv200arA7TYbCYxsV2jfA92q21Rvf+4cjKwnhT6M5Y76PFmVVKHhae2+yNSkSaNRtdvAQx46tNj3HuXNVXuYYe1zeoIXLLAzJwaNYVoThV5rJbilK3ErN4im01N9HtLKgMSOaPzIyCj9NkUaHtlNS1WSMQLGVp7Oo1axijTfUnVrSR/uy80/TYSZZpnLgM/XrNbWzNnPqua1lNz3EyGgA56m62OzvYRxdvYp7Wtz3GHecepyaOklekbMw1Kg3dotDBrqXHi45krbHpm++DWOJ+JU7MdlmYcio+HVdP405zji7nygLpt9UhWUgqLvjCMVSN0kui1vpd9Vw9OBVqJLKEBCqCGqLqFwKsPzTSFYFRwKr1nkLShIWqAcdtGkJL2TTfqRk7qPmPNUR2ifTs+DzF5+a7t9BpzaD3Klidh4ep+ukw9y5cmkhJ2uH5EbTnMN2mY43IjhCdW25QFyB4BOx/4cYGpf2b2Hiyo9vzXP4v8H6JM08ViWdXb/xXNLR5P3f1/pFS8GWMd20pskMifRXG7X7YPqT70TOuV7arVrfgw7TG1D1aPqof+S51xLj5fNFoG/mdlHCT7ZxeI2tJMme9Nw9V9Q+6IHF1gPmvQMN+D7G5vJWthPw1ps1K6o6WKCxRRyGyNn0mkGpNU8DZn+3XvK7HDbRMACwGQAgAcgMlq4fsbTatCl2fYNFvGCj0aKl0YjcS4p4e5dE3ZLRonjZzeCvRNnNbrimvw7iuo/Ijgj8mOCULOQqYBxVKvsZx4rvfyg4JPyg4JRFnmdfs286lZOL7E1H23ivYvyY4JPyQ4JQs8Ir/AIX1ZkPjwVb/AJbYrSoO8L3o4NoJMZNj4pXUQLTo20ZcSVG1Ds8EH4bYz/uN8CrFL8LMUTBrNHGAV7oWC8GMrwSBe4Fk4bomNSTebiOibF9CKR5Bs/8ACd7Yc+rPUAjwK7LZvZWowAe2dA0sB4LrvZtJBdnAEQfJTtdfObzl+kR/SnaiTGw+yCM3laNLBRqVYYcpMmReI4zontfYSbwdOdtEoAygpm001lUSeEiLHgJ85TW1Lfr1F4PhkpoFhrU8BVxVy0HvHLT9qkoOOvAT1QF0IQEKhJG9NSoVkBEIQgERCEIBIRuoQgDdSbqVCATdSbqEKSA3UbqEKQLupC1CEIE3Em4hCANxJuoQpAhYk3UqFAE3UjaQCEIBdxAppUIBdxO3UiFIF3UsJEIBQEsIQoAsJYQhQSThCEKhJ//Z"/>
          <p:cNvSpPr>
            <a:spLocks noChangeAspect="1" noChangeArrowheads="1"/>
          </p:cNvSpPr>
          <p:nvPr/>
        </p:nvSpPr>
        <p:spPr bwMode="auto">
          <a:xfrm>
            <a:off x="1831975" y="1531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42" name="Picture 2" descr="https://encrypted-tbn0.gstatic.com/images?q=tbn:ANd9GcSEiB44S7SdKqzHKDW96UBD0K4w86aKUY7tSehw3OVnOuSSHihiI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2132856"/>
            <a:ext cx="3744416" cy="3115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886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B050"/>
          </a:solidFill>
        </p:spPr>
        <p:txBody>
          <a:bodyPr>
            <a:normAutofit/>
          </a:bodyPr>
          <a:lstStyle/>
          <a:p>
            <a:r>
              <a:rPr lang="es-CO" b="1" i="1" dirty="0">
                <a:solidFill>
                  <a:srgbClr val="FFC000"/>
                </a:solidFill>
                <a:latin typeface="Agency FB" pitchFamily="34" charset="0"/>
              </a:rPr>
              <a:t>Propiedades y beneficios </a:t>
            </a:r>
            <a:r>
              <a:rPr lang="es-CO" b="1" i="1" dirty="0" smtClean="0">
                <a:solidFill>
                  <a:srgbClr val="FFC000"/>
                </a:solidFill>
                <a:latin typeface="Agency FB" pitchFamily="34" charset="0"/>
              </a:rPr>
              <a:t>del Plátano</a:t>
            </a:r>
            <a:endParaRPr lang="es-CO" b="1" i="1" dirty="0">
              <a:solidFill>
                <a:srgbClr val="FFC000"/>
              </a:solidFill>
              <a:latin typeface="Agency FB" pitchFamily="34" charset="0"/>
            </a:endParaRPr>
          </a:p>
        </p:txBody>
      </p:sp>
      <p:sp>
        <p:nvSpPr>
          <p:cNvPr id="3" name="2 Marcador de contenido"/>
          <p:cNvSpPr>
            <a:spLocks noGrp="1"/>
          </p:cNvSpPr>
          <p:nvPr>
            <p:ph idx="1"/>
          </p:nvPr>
        </p:nvSpPr>
        <p:spPr>
          <a:xfrm>
            <a:off x="179512" y="1600200"/>
            <a:ext cx="5904656" cy="4997152"/>
          </a:xfrm>
        </p:spPr>
        <p:txBody>
          <a:bodyPr>
            <a:normAutofit fontScale="85000" lnSpcReduction="10000"/>
          </a:bodyPr>
          <a:lstStyle/>
          <a:p>
            <a:pPr marL="0" indent="0" algn="ctr">
              <a:buNone/>
            </a:pPr>
            <a:r>
              <a:rPr lang="es-CO" dirty="0" smtClean="0"/>
              <a:t>Los</a:t>
            </a:r>
            <a:r>
              <a:rPr lang="es-CO" dirty="0"/>
              <a:t> </a:t>
            </a:r>
            <a:r>
              <a:rPr lang="es-CO" b="1" dirty="0"/>
              <a:t>plátanos </a:t>
            </a:r>
            <a:r>
              <a:rPr lang="es-CO" dirty="0"/>
              <a:t>son ricos en fibra y tres azúcares naturales, </a:t>
            </a:r>
            <a:r>
              <a:rPr lang="es-CO" b="1" u="sng" dirty="0"/>
              <a:t>glucosa</a:t>
            </a:r>
            <a:r>
              <a:rPr lang="es-CO" dirty="0"/>
              <a:t>, </a:t>
            </a:r>
            <a:r>
              <a:rPr lang="es-CO" b="1" u="sng" dirty="0"/>
              <a:t>sacarosa</a:t>
            </a:r>
            <a:r>
              <a:rPr lang="es-CO" dirty="0"/>
              <a:t> y </a:t>
            </a:r>
            <a:r>
              <a:rPr lang="es-CO" b="1" u="sng" dirty="0"/>
              <a:t>fructosa</a:t>
            </a:r>
            <a:r>
              <a:rPr lang="es-CO" dirty="0"/>
              <a:t>, combinación que les brinda un potencial energético destacado para la salud, además de sustancias especificas como </a:t>
            </a:r>
            <a:r>
              <a:rPr lang="es-CO" b="1" u="sng" dirty="0"/>
              <a:t>triptófano</a:t>
            </a:r>
            <a:r>
              <a:rPr lang="es-CO" dirty="0"/>
              <a:t> que </a:t>
            </a:r>
            <a:r>
              <a:rPr lang="es-CO" i="1" dirty="0"/>
              <a:t>estimula hormonas cerebrales para combatir la </a:t>
            </a:r>
            <a:r>
              <a:rPr lang="es-CO" i="1" u="sng" dirty="0"/>
              <a:t>depresión</a:t>
            </a:r>
            <a:r>
              <a:rPr lang="es-CO" i="1" dirty="0"/>
              <a:t>,  tratar la resaca, aliviar las náuseas matutinas, proteger contra el </a:t>
            </a:r>
            <a:r>
              <a:rPr lang="es-CO" i="1" u="sng" dirty="0"/>
              <a:t>cáncer</a:t>
            </a:r>
            <a:r>
              <a:rPr lang="es-CO" i="1" dirty="0"/>
              <a:t> de </a:t>
            </a:r>
            <a:r>
              <a:rPr lang="es-CO" i="1" u="sng" dirty="0"/>
              <a:t>riñón</a:t>
            </a:r>
            <a:r>
              <a:rPr lang="es-CO" i="1" dirty="0"/>
              <a:t>, la </a:t>
            </a:r>
            <a:r>
              <a:rPr lang="es-CO" i="1" u="sng" dirty="0"/>
              <a:t>diabetes</a:t>
            </a:r>
            <a:r>
              <a:rPr lang="es-CO" i="1" dirty="0"/>
              <a:t>, </a:t>
            </a:r>
            <a:r>
              <a:rPr lang="es-CO" i="1" dirty="0" smtClean="0"/>
              <a:t>la </a:t>
            </a:r>
            <a:r>
              <a:rPr lang="es-CO" i="1" u="sng" dirty="0" smtClean="0"/>
              <a:t>osteoporosis</a:t>
            </a:r>
            <a:r>
              <a:rPr lang="es-CO" i="1" dirty="0"/>
              <a:t> y la ceguera</a:t>
            </a:r>
            <a:r>
              <a:rPr lang="es-CO" b="1" dirty="0"/>
              <a:t>,</a:t>
            </a:r>
            <a:r>
              <a:rPr lang="es-CO" dirty="0"/>
              <a:t> entre otras </a:t>
            </a:r>
            <a:r>
              <a:rPr lang="es-CO" dirty="0" smtClean="0"/>
              <a:t>funciones</a:t>
            </a:r>
            <a:r>
              <a:rPr lang="es-CO" dirty="0"/>
              <a:t>.</a:t>
            </a:r>
            <a:r>
              <a:rPr lang="es-CO" b="1" dirty="0"/>
              <a:t/>
            </a:r>
            <a:br>
              <a:rPr lang="es-CO" b="1" dirty="0"/>
            </a:br>
            <a:endParaRPr lang="es-CO" dirty="0"/>
          </a:p>
        </p:txBody>
      </p:sp>
      <p:sp>
        <p:nvSpPr>
          <p:cNvPr id="4" name="AutoShape 2" descr="data:image/jpeg;base64,/9j/4AAQSkZJRgABAQAAAQABAAD/2wBDAAkGBwgHBgkIBwgKCgkLDRYPDQwMDRsUFRAWIB0iIiAdHx8kKDQsJCYxJx8fLT0tMTU3Ojo6Iys/RD84QzQ5Ojf/2wBDAQoKCg0MDRoPDxo3JR8lNzc3Nzc3Nzc3Nzc3Nzc3Nzc3Nzc3Nzc3Nzc3Nzc3Nzc3Nzc3Nzc3Nzc3Nzc3Nzc3Nzf/wAARCADCAQMDASIAAhEBAxEB/8QAHAAAAgIDAQEAAAAAAAAAAAAABQYDBAACBwEI/8QAOhAAAgEDAwIFAgQDBwQDAAAAAQIDAAQRBRIhMUEGEyJRYXGBFDJCkSNS0QcVQ6GxweElM3LwYnOC/8QAGQEAAgMBAAAAAAAAAAAAAAAAAQIAAwQF/8QAKBEAAgICAgICAgEFAQAAAAAAAAECEQMhEjEEUSJBEzJhFCNCUnHB/9oADAMBAAIRAxEAPwC1nJwKq6ndpZ25APrbpXlpN5Sy+a2QnIPxS1qstxeXLSZUJ0Uc9K4cY3LYHo0muVAPOTQy6uATndg+9a3Fvdc4K/uf6VV/AXDn1Ogz7k/0rbjxwW7FSLdtqBd9hBLdiOlWP7wiLEPIgI9zVKGzS0PmG4JYDogxUX4QXU7OZBHEMbmIyfsO9M4Qk7HSGXSNVW1uQ4f+G3Dge3vTlFNG0ihCDxuZs8KPml7RNHsoLdTCgJwCJmG5v8+BRSKyt4mbcXYE5IY5GfpXPy8HLQ/FReyxPqYlkMdoCyr+Z/f6e9QTH0MzfetJ5VgXcCojHXA5NCL3UXuM28AI3cFvYVUo30RiVrKlr+4mCkK0hI4+aNeFNXKyLa3DdeEY/wClMEGirLEBKgII7igeueFpLWNrqwyQnqaMHJHyK2/nxZY/iloHF9jqqry3Xd15rVTNDvnZSYxwqk479aE+EdYXULVY5BmaMAP8+xpmu5EhgZ3HpUZNc+SeOTiy2L+y1bbJLZJlXaCM4IwaH6rLE5WKJsNnluwqbT7r8TGjAkLjO0nkVHqNr5jCVQPbpSquRZGrFTxbpay2Ed1CS8sRwzfzUoQSkYrqs1oLjT5IGABZfbv2rn1v4fur7WXtbZdqfmZz+VFP/vSuh4uePFxk+irLHdoO+E9duluEs2SSdGOFCjJX/iuiwwYIZif/ABFD/D+h2ulQCK1T1keuUjLN9f6Uc8vYeB98VgzZIyk3FUGKpbIXZcbQDge1ZHGABzn61KACDnrWEgj4FVWGyMoOmAKqX9stxbPBIcxuMEGrbnIzn6VQu7xI1IPX2p0Bs5RrejXenXTRzRu6E+iQDIYf1+KpxadPJyIjj5rot7eMQ29AUPYiq9rcWqHKqAT7jNbl5c1GqKWkJP8AdFzj/tj96hl0+5iGWt3x8DNdB1JojbeaiAtnHIxmvbS0S5hSWFsKw5HXHxUXl5EraDx1ZzUxjpjmqdwuw5Vciup3miwzL/EhRvkrz+9AL3wqpJNs5jJ7N6lP+9XY/Mg38tA4iKWVzgjFaO2wgNyPmieq6HfWchZ7d/L/AJ19S0NcZGDzW6M4yVxYCPcvyKytCpB4rKch1LV18mdkBIRuTxQ0oXbpxRzXYC86Yx0NUBDtTOK4V0KUJYOD70I1G6S3GwKC1XNVlurEtJuDwscYbqtBIrW41bUTFbrlicknoo+a2YMeuUnoNFZ7iR2yAAKuafKr74ZjsL42t2z7U6aR4T06BU/Er+IkPUv0z8Cma08OaUpBSwts/wD1Cpk8zH0kWKLWxO0nUlgZkkZcBQCFPFWrnXIUUhWAGKeP7k07AU2Vufjyx/Soj4Y0dyc2cOfhaxOcJO2hmrObtqM163lwtwWAJNHtN05FwSM+/wA03weF9Kh5S0iyPdasNo1uo/hrt9ttLkyxeo6JwBEcKqgJFV7m253JgUbbTnAwrD71Ulsp1PCE49qzjpHLrxZfDfiRZ0XbBMcgdsHr+x5p6uoW1LTkBcRsQCe9DPHWmTXemB1gdpIWDDCknHQj/wB9qzwtdSXOmIs6srx+khhjkVryy54o5Ptaf/gq0wnZRzJKqsyoi9Anf7mjSZVWj3h9ue/FCHLKQRjHerlvIQinOMjgg1l5D2RmRzc7Noxjt2ojpenrDHiMYDHcT3JryytQX81+p4HFG4kVVA4zSykRs1hhEa8Gt1Tk5JrdsAcjgVqchST37UlgZEyhOFHFeADHtWA7ua1dgoOTwKdAKV7crD1PNALmbLGSQ4z/AJVZ1G5V52Y9FoHJK91NtXhferUtAZV1fUY48IWxmhcWoIZPTzRy80tLqEhkB+KUdcspdOCNGWEbHaT7GteGGOfxfZXKLCmoa3uVbeEbnPYc4+aa/DZFtbGKTlmbeWPckUj+Gr/TbRm89GEz/mlc5z/SnC3mgnAMLq3sVNLnjw+KWvfsaPQxbklXjpVdoVyQgB96r2+6Mcu33qxbyruO4YPvWVoOiI2ak9MUB1jwhZ35LrGYJD/iRdz8r0NOKlG5Brx1FNGcoO4ugUchn8E6ukrLGIJEB4bzMZ+1ZXV2RcnIGaytX9bl/gWkC7yPzpwM44NQyW+1ematE5uceyf716yZHXmqJdgXQvavZLc2EqbOcccd608GWIgs/NKDfIck0ZlQbWUjqKq6Ze28R/Cs4V04waZZJcHFDRQx20YwPaitsQeMYoXaSxtwCCB3onEoxhW5PY1SMWFIabHBX6VKtnD5okAwfatYFCjJqaMscg8DtSths3MK4O04NVbiKT/Dbke9WTxiswecf6UisFgyaSWNQTlz3xUSPK43FXAooyLnoM+9V5TgH2FMNZRZyA2aqKkdxCruoXPJDdRVq8wygKSDVVMqmD16Zo0S0C9RaO0TcXGC2BuNT6dG00uScj8xND/E4R7IluSnqU+xo14Xt9um27HJLRqeR8UJJcbDegzbQjv9hVtRjnvWkSqr/apHAUcmqWQ1LZYA5xWkx4xmt1YNz2qGQnJooBpkgn2qnqE4hjOTyRVtjxzSp4lvxGrKXAZvSoJ6mrYq2AD6lf8AmExw+pmP7Cp7FZCoJi21X0y053tyT3pitIDjJqxyroispP5ijIQ1U1XTYtS0+SE8b14OOh7U0xW4I5AqQ2UTjBGKim07Q1HApoprS4eCdSrIxVqnsr+4s5PMt5SMHsa6h4i8Cx6nKbmCbypyMHIyrfWkLVvCmqaYWM1qzxD/ABIvUP8Aiuxj8jHljT7KXFoPaR41BHl30SnIx5g7famq1vLe7jElu6sMZ47Vx0Ha2G6e4olpmoz2MqyW8n27Gqc3hRe4BUvZ1ZZ9hyMg/PSorvWDHH/CiMkp4VB3NBLDxJa3cPlz4ilxyDRTQLct5lzMgBkb0E9dvaue4OL+SH1Vl5IHkRXkB3kZPNZREKwHGKylFF1pR+KPwuKkMjY4NBRfxPfOm7DA9KJK+RxV0ola6JZHOATSz4otJE26jZ58yMfxAO60yp5m/Bjyp6knpUd3bI8bo65RhgihjlwlYws6R4jLDDOFbvzTPZ64WIPm89KQfEGiPp8puLUE2564P5D/AEqhZ6nJbN6jke9bX48MkeWMFs7NBrMoIbIYfWrDa2xX0pg1zCz8RR4G6QD6mi8GtRydJVP/AOqyzwOPaJyY8nxDsC7oyc9TmsPidNxURPj+alBb9HH5x+9ayTo3Of2qr8a9B5sbm8SIBkRtn61VfxGSxzFn6mlVrgDqrn71Xmu5cenCZHUVPxxJyYf1PxHcKm+JIkUdTIaqR+KYZYxuMbP32vQAKkgPnlpO/rYn/KlaZtutsQBgSg/atOLBDJa9B5Oh+kuLjV7iO1hjwkjAMxPQHr/lXRLGIIgVBhVGAPgUmeFFFxeI2AVjTKnvT1bAgVgyv6QyNw4DYJ6+9bOQwwelbPEGKlh05qNsFjtxVNBZsihFwvSo5OtSZwOahbmikAq3khSBmGM4rj/iXUBfaq5JJjjO1ee/c10nxhe/gdJlcHDEYX6muOyMGc+9dLwcVtyFk9UNGj6nJCiIjbx7MeaetIu47lBn0v3Brkdq7I4KHBpr0rU3j278j5FDycHF2gxn9M6bDGeOmKshemOaX9I1gMoDncD3pkt2jnUGNgfisZaqZ4EHtg1o8KvwRzVsRlfpWwVW7VEQUNc8FaXqoZntxHKf8SL0t9/euc674E1bSi0toDdQDvGPUB8r/Su6lMVG8KuORWnF5OTH10I4pnE/BGmLqFzJPdxemA7dpGAWro8CqpGMADpRK60mNw5iARm6sgwc1RjsZbZAjt5mP1YoZcjyS5ASpGj3iK5XY5x3ArKsiMYrKpobRyzTVLv5pBZs5OBTXaQPgMRxQnS7YxqpRdxJwQBTXZlEh9eMe2K1ZHbspSNY4wy9K0ki6gjIq0u1vXCwZOmV5r0qCD71S0NQEurLIIwGUjBBpG1/wvJEWuLBS8fVoh1X6e4rpmTzlcVBLB+pcfOBT4sssbuJKOIMpB6dKwV0nXvDFtqG6aICC5PO4D0t9R/vSNdaTd2d2tvcxFHZsKeob6Guth8iGRa7FaG7wtpv/T43I9TDccijRsmGau6VbiG0jQLjaoHNXdgA5rkZMjlJsZxF6WBhnIqhcxkdaaZ4lI6UJvIQScUikDiAHJQMTSu536hIfdqatUJjZY1QsX4znpVa10C3d/MMshYnOAw4P7V0ME4wi5S+ycWPHgGJUilZQAqqqj/Wne2GVpT8G2q2llKNzNl85P0pttgNoGOprlZdyYyJ2x074qAL6jxirGz+JmtSPVVZGyJ+KrseKtTDg1TOFGMn70yIc/8A7TpTKsFspOAS5x79q5nI7xSYcZ+RXTPF8TXGpsoG4BB3pOvdHlOSEYfaut4eWMY8WLJbBsEwyCDTFpkgdBzSrLDJbvtcFTVzTr4xuMnitGfF+SOhR7sXdDlCVI/Y0x6bqjRkbjtb37Um6Zfo4HIo9A6utciUWnTHTHm11ZWUeaM/IonEySjdGQRSHbySRfkOR7Gi9jqBDDaxVvahw9DqfsZZNwXKKGPsTionhmlTDSbDn9FeWl7HKAsnDe9XgjcFACPfNLVDp+imIQEHmckd6FaxLcWwDxRl078UyNDuGDWvkgjDjcPmiFNXsT11S3KgumG7jBrKbv7ttW58tf2rKloPw9HNLC1zHjlSxxuFEJrYwLu3ljIcYHahHhnXIr1BDKBHdKPUh7/Io7PNjYOpz+3zWmSadMzRZUsbhN8ohTfIBjafTk1fCLKAyAgnr7VRaFZpfNiLJJ3OMVa/EiARxzEDP6u1BqyxkUqlTzk/FeYYgkgYxxjrVzYkgLEcE4Bz2qN4mRTgcVW0KUJFVhhhgj4qpPaxSxjzEWQKcjjJBHcUQdTJypBB6giofKVCfLGB3AodEIoZCigOuV7MP9xVk+pfSRVYsPMIIx7GtlfHIP37UrQbN36c9qGXIDMcVdll2oc0NEm8nPc0owB10GKWKQDI6Hmo4meK9G/CtnlQeK38VyhbV1+KWLC7mUjMhfbwoc10sEHPFYrdaOzeFj5lm+R+qmW1BVF5z9aT/wCz+5N3pbyMu1lkwRnPYU4W7Emubki1JoWy6o3ZJ4OOKi4Jrcelc98VovSq6CyOc8GqjjIqe7cRxlmPAFVUkDxhgeKZIAk+JIZBq7PExXKjjsapC5CYW4TA/mHSmDxLHtuIpVXIYYNDkgR+CM/FWX7IUrjSLHUYfUAc9GXqKXdQ8I3VsTJaN5ydduMMP601vYPE2+2YqfbsasWl3ufybhdknz3q7HmyQ/V6Dxs5j513ZzbfJYMp5B4pl0nWSyqJMq3sTTZf6Ra36YnjBbsw4I+9KOq+GbmxJltszRDngeoVoeXHmVSVMShpsr5JAPVROPDj+lc2sL+WCXbyfcHrTTpmrK3BOPrWeeKWN/wGxtguHiwG9S+/cUZsNUZMbW3r7UtWtwky8Zq0inO5CQfcUun2G6Hq1vIbgDBAb2NWsAika3vGRgH9J9xTBY6oQAsnqHvSOFdDKVhfyl9qytFuomUEOOaylCfP93ZhGEsBMcqcq6npV3TPFBcra3wC3C8Bjxura+XCmlXU4gx3DqK34lz+MihOjqNpcCVA+7r2BqVohcLscZHvmucaB4lNg3k3QLwn9Q6rTrp+qpcgvCdydmB60mTFKD2WJ+g7E4QLGRwBjirGVKgY+9D4nSXn9VSESh1Eb4GenvVVB7PJ7SQNuiIwcZBFVzG+/LqRx78UWU+n1D7itSgkA5BXvmg0DkA54CysAcHsRxih91LPaW+9ot4z6lBzx8UxyWhDEhvT7VQniIbDA8UtBsFbw0eV5RuxqvJGVIaPJHce1XLqFl3Mp5zkAf6VFgOAVyDjoeooUSxG8WXG7agJ5al6JjnFPHiTRPx6+dAAs6Dp2f8A5pJaJ4ZMSKVIODmuv4kovHSEl2dU/srufMsryJuqup/cf8U/2zeo1zL+zUm3uJ1zxIgP7V0a2k65rl+Sv7rogUY4AOa8LgDNRhwUBrVmA461noayC/X8RAyZ4IqhZr5UezdkDpRCaRY0LNwBQxruHzFVXHr/AC06WhlbVFTxEm+x8wD8hzS9bynf1OKatQTzbOWNv1KRSJFOY5NrdQcGjxEsZ4HVgK9urSO4XG31diO1DrS4HBzRmCUEDNBIaypZxTW/8Kdi4/Sxq40YI9Qz81PtDryM14qFeOopuyNi3rfhqG9Blg/hT/zKOD9aR763v9OuiZCyv75yG/rXXtmTwMiqGpaXBfRMkyhgemR0q/FmlDT2hWrEXR/EnlsEuDsPv2p20/VY51HqHNIHiHw3LYsXQExjow7UKsNSubBxsc7QeVPSr5ePDIuWMHR2dXRxUkbyQ8ocj2NI+h+KI58LIdjdMGm61vY5VHIOayyUoOmiWFF1JAoDAg9xWVUwjcjHNZShsRZZo723WWCTKn2pb1ViGMa/nbgVtYTyW0R8nucsjd/pWiQtc3BkeUB3/LngD4roQx8Zt/Qri7NV0xjArKOcc1Z024udKk3xOevqjPQ1dtJ2eJkYAGM4J96H6hOq5I7d6ilKUnGQHaHXS9fstQAjL+TMRgoxxn6GjyO2Bg5HYiuGT3Du+QSADxTb4N8RakblLJv48Xu55UfWhk8alaGs6fFOWUBuDUvGdwJxQ+K53MFdCh7Z71aV2+1ZGgExOSM8g1BMgY16JOx4NaFgeaWiWU54VUDHWqMqCiEpZnA7ConhDgjNBoNgh1znkEjrQXWdJjvVMiKBJjnA60xTR7CM5qsYiGJH5T05oxk4ytB7AfgydrbUUtpOGGQM9xXSInYMQv2pBlt1W9huIxtkjkBJHt3p6iI3qfijkak+SIGY2zGO2K9B5we9V4HLcGrHVcjtVVbBZFdqGhIbGPmg5tbWSdHRhuToAaLXK+bGyE8EUsf3ZdW14GjYlQc08Voth12G5lDIVPSuc6whtdUniP5d24fQ10bnaAeuK5/48222oQTNwJFKk/Ip8UblRUzWynPBB4o/Y3W5QBzSZZ3OGHPBo7ZzcgoftQnBxYUxugfgcirHlh+QfVQiwucjaaLW7gADNJQTdUOfkVuYt/IGG/1qZU3c969Kk8jrRADLu1WZSkiBlPBBrnPinww1mzXFspMJ5IH6f+K6nMQQNxw1VpbdJ0ZWXII5U0+PJLG7ROziunRMZjEevUUx2F1dWpCh2wOxqfxFoTaXci8tlJhDZYfy/wDFTRIs8aumORV2fJySaIkEY9amCAFTn61lQrajA4rKyWiUxShUJFvbO8cAVcfTZhCjxHDgcirWkaBdySLPfApGpyqHqaJ38O5AiOUwcnHets8vGXxZJSsXQlwrNuX1MM81TvoCsbFzk0xPEcEnr70F1tlWPHuabFkcpisXMDzQCM10PwRpQtozK6jzX5PHQUA8J6I19drPKvoB9Of9a6nZWSQRhI1x7nHWrPIy/wCKIj0RgphhUeGjJCnK+xq7IgRapyHGc8VksJE90g4kyvzWCRHA2MCPrVC9ccihkkpt1aXeVwM9alWAYC2TnpiswMZHekV/Gd1bybWhSZCcgHggfWj2n+Ibe8iWTBi993NGeGUVbIHGiWQYcDPaqdzZMi5j/L3FW1mDjcOV9xU6OJBgnnFVUQXJogMkdaYLGbzLOF++0A1RvoPMchRjjOa80iVgJreQAFDuH0NRoatDNavkZqwXGPrQu1mwuD2q0WyAaFWhSfeB1NaGRGzgg1WmJKkBsZFULYNAsnmSZyeM1FEdK0XZJAW4NJX9o9v52meZ3jcN9ulMFksiSStJKXyeOeKpeJIxc6fIhGQynmrYfCaZGqZyqzvXtnCyZKZ/amrT7sPtZGBz0PvS1f2JiJI5Wo9OvXspADkxE8j2+RW7LiWWNx7EOmWE27BzzR+0lJ4JpL0y7EkavGwIPQjvTLZTBlBHBrncaew2MkEvHNWPSwyKF20m4c1b8zy16E/Sg0FGTxrKpHWoVAUgMcN71tDCVlMgLbT+k1LcwiROOKgXopajZJcxEMgORg0nnT30y4MJBMDHMZP6finyNQ0WwnkChOpwI8YhZsv1UmlsKAoHFZUqqVGGHI61lI/+DUT6lcLFGQOT0AoGCzHc/U9aIXSLI3pz1zVWVQqladIqZUueIzzj5pYuVa/v47eLnJxR3U5MQnB6DmoPCdtmc3Ug5Jwua1YfhFzAO3h/Tks7ZFCgEACj6LhaH2R9AoipG2qVb2MRv6hzVC5wuec1bnlCihF1MWbANMAp3HrY0s65P6jEDwOo96NareraQMSQGI4pZjQzvvclgeeasgvtk6BbWbO5dhyaL6EmwmJunUVYWFRgVNFEEcOvBFPPJyVMUL27Sw48tiB7dqJW1yrrhxtb3qlABJGpFWVTByBwetZ2QtNnrnIoc9zFBfoQduTtPsQatSQsEOwkZoRqlhczQBYtuc8se1PFL7HQxwyhXwaurLlcdqB2kjm2j80gyqAGI7miUEoZeDQSoQnmk8tCWyce1B9TeeRPQPQetEJJCcgnOKo3gd4yqHBNBKmPF0yhp95tuDHklOlEL5PMtSq9MUPtdO8txI55BzxRLkgjHFPKr0NNq9HP50R5JInUq4PRu9Bb2xZG3DH0pv1JYxeyIyjIORmhl3ErLV2PLxdFbBOj38lhLiTPkseR7fIp8sLxTGjqwKnkEdxSFJGASCMiiejX4tCIpDmEnv8Apps2NS+S7IdKtZtwBBojaTNJlSOlL1nN6VZSMYoxb3KKMk1joKYUzsxu7963Uhs9eKiikWVQQcipAwTApGRmjIBIHHaodRsUuEDZIxyCO1XSMjIqJicMj/lI4quyJ0wIbZc8hWPvnrWUPu0v47mRIwSgPBrKfgX2iDIVaHXMuCf8qkurjaDQTULwRjOfUegoxi5OkZ2V76XzZRbocs35vgUc01FgRFXgCl/TtiyGaXG9+lGUmxhlNaJrjUUBDhYzDaD2q+blQvWlG11HYoBNTSaluxzVYwXurkMcA0PurmO2haWVsADvQq+1mC0QtI4Ldl70navrF3qL9MRA8KP96tx4nMha1e/bUJm5ITsKrWd7LZNj88f8p7fShrXDofWpFe/ig3WtqxpKvoA1WV7b3DE78Of0mrhlVec8UjmUZypwfirEWqXEQAL71/8AlVMvG/1IP2l3qeesTEYbp9aYo4xiuVQ6uuQTlWHeui+GdXi1W1xvBmjGHHv81RkxSjtkDCRAjbUclsR9KsL6KsoN4qogFa32EkDHxXgcxHgcUVmgz0ofPERxjinQWeNJuG4Goy2R81oEZG+Kx1HHNM42A9TJY5qdQMVEoJPFTbSRgUtEYk+LZfw2qqBwZUBH24oYZCM5JNNPinTYryOFpk3FcgHuKTrnSLyDJtJ2YfyP/WrouDVPTIePsbJPWoGOwe9VZbu7tm23MOPqMV4uoxnrGV+nNaFFgGnw1q+SLOc4P+GT/pTLZzyfivLlHHY1zqG5iZ8qwB7HpTz4d1FL2MLKQZk4J9/ms2aHF3QydDhZ4jX0HiryndGcHNCbRyMZqxHdiKfaxOGrI0FbLdvLLvKupGehqzIu5a1U857Vtv45qmTAwdJ5m8+kGsq96T2rKXmTkcnvbsKpZj9BQgo1yGkzlj0+Kj1AyPIGY+gn9qvQbEjGMYxXTjD8UbXZKKgtpEUerJHSryTbFG49qH3t6obYnWq6l5fzNxVvByVyIGP7wVeE5NatPcTng7R2xVG2ALlVHIolFx+npVcoxj0gGg09Zjumyze5NbDSYz+XIq9C4LBe5ohCgFVPJNfYRek0djgZBz7iqs+jxrw42t8U2SqOwqhcqSaMc0/ZGKz6ScnB4Fe2+gXM6M6YCjuTTCu0N6sY+ajS5/BOVVg0T9jV8c0nofGot/IXX0mVZBGTtc9M9D962029uNIv1mgfbIhwR2YexozeyrJHlOeCaXbmGTcG2klueKug3NVImSKj0dl0TU4NXsUniI3Yw6Z5U+1FEyhHtXFtD1G+0q8S4gzjo6Ho4rrWiavb6tbh4ztfHqQ9QayZcTg/4EC64kX5qtNBknI61L6o1JQZNWABInPWqwAGaIxOAfy9qryKASP2o3dWwkQqe/Q+1CWUjKP+YHFWraAz2MAoB3963RSOtawHHFWXAx80jRLKN7H5qbTjrQuax65Xj3FG5VyhPatoI1kUEd+tJIi2KtxpkUyFWUMp7EUt6l4YTl7f0H+XtXUJNLjkbd0+lVrjRCRlG+xFSM5Q/Vho4zPYTW77ZFI+e1WdNmubC4SaJj6TyM9RXQNS0KSRCGhz9BSrdWEtjId0JZPYjpWqPkKaqRDoOl3YubaOWJshlBopEqgEnBPUZ7UheHNWhimW33FQx4UjGDTxBKGXB5BrBkTi9kC0bb4xu4NYnL88iq8LgDb2qTdhsDoazyCT4+BWVB5h96ykAccvwPwx+tVoifwvU1lZXbX6oYHt+c1NATnrWVlXvoUK2QG4cdqIxgZ6VlZWHL+wSxCB5g4HSrsX5RWVlVMJu/Q0MvSd1ZWUyAD5u9DpQM9BWVlbMRD3/CrU/wDcX/xFZWU/2PLotQ0d0FmS+i2MVy3ODisrKrydCnSI+UGfath+asrKxgNm6UHvhi5H0rKyrIgZBF/3GqeQnaKysqS7FIST5Z5rbTzx9zWVlJLoaIYi6VK4HtWVlUsJXnA29BS3rKqVbKj9qysoAEi7VVugVUAhhyBT/pxJhTJrKyrM36oVBGIndUzE8c1lZWRjo2rKysqsJ//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3.bp.blogspot.com/-QaDirH4JxBA/UDv1iRSAi0I/AAAAAAABRgI/lO-o0qzdqxw/s1600/platano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0192" y="2492896"/>
            <a:ext cx="2664296" cy="277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515946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noAutofit/>
          </a:bodyPr>
          <a:lstStyle/>
          <a:p>
            <a:r>
              <a:rPr lang="es-CO" sz="3600" b="1" i="1" dirty="0" smtClean="0">
                <a:latin typeface="Agency FB" pitchFamily="34" charset="0"/>
              </a:rPr>
              <a:t>A continuación los </a:t>
            </a:r>
            <a:r>
              <a:rPr lang="es-CO" sz="3600" b="1" i="1" dirty="0">
                <a:latin typeface="Agency FB" pitchFamily="34" charset="0"/>
              </a:rPr>
              <a:t>10 beneficios más importantes para la salud </a:t>
            </a:r>
            <a:r>
              <a:rPr lang="es-CO" sz="3600" b="1" i="1" dirty="0" smtClean="0">
                <a:latin typeface="Agency FB" pitchFamily="34" charset="0"/>
              </a:rPr>
              <a:t>que contiene </a:t>
            </a:r>
            <a:r>
              <a:rPr lang="es-CO" sz="3600" b="1" i="1" dirty="0">
                <a:latin typeface="Agency FB" pitchFamily="34" charset="0"/>
              </a:rPr>
              <a:t>los plátanos</a:t>
            </a:r>
            <a:endParaRPr lang="es-CO" sz="3600" i="1" dirty="0">
              <a:latin typeface="Agency FB" pitchFamily="34" charset="0"/>
            </a:endParaRPr>
          </a:p>
        </p:txBody>
      </p:sp>
      <p:sp>
        <p:nvSpPr>
          <p:cNvPr id="3" name="2 Marcador de contenido"/>
          <p:cNvSpPr>
            <a:spLocks noGrp="1"/>
          </p:cNvSpPr>
          <p:nvPr>
            <p:ph idx="1"/>
          </p:nvPr>
        </p:nvSpPr>
        <p:spPr>
          <a:xfrm>
            <a:off x="457200" y="1600201"/>
            <a:ext cx="5770984" cy="2404864"/>
          </a:xfrm>
        </p:spPr>
        <p:txBody>
          <a:bodyPr>
            <a:normAutofit fontScale="77500" lnSpcReduction="20000"/>
          </a:bodyPr>
          <a:lstStyle/>
          <a:p>
            <a:pPr marL="0" indent="0">
              <a:buNone/>
            </a:pPr>
            <a:r>
              <a:rPr lang="es-CO" sz="3600" b="1" dirty="0" smtClean="0">
                <a:solidFill>
                  <a:srgbClr val="FF0000"/>
                </a:solidFill>
              </a:rPr>
              <a:t>1</a:t>
            </a:r>
            <a:r>
              <a:rPr lang="es-CO" dirty="0" smtClean="0"/>
              <a:t>. El </a:t>
            </a:r>
            <a:r>
              <a:rPr lang="es-CO" dirty="0"/>
              <a:t>contenido de triptófano que poseen los plátanos estimula la producción </a:t>
            </a:r>
            <a:r>
              <a:rPr lang="es-CO" dirty="0" smtClean="0"/>
              <a:t>de </a:t>
            </a:r>
            <a:r>
              <a:rPr lang="es-CO" b="1" dirty="0" smtClean="0"/>
              <a:t>serotonina</a:t>
            </a:r>
            <a:r>
              <a:rPr lang="es-CO" dirty="0"/>
              <a:t>, </a:t>
            </a:r>
            <a:r>
              <a:rPr lang="es-CO" b="1" dirty="0"/>
              <a:t>conocida como la hormona del placer, </a:t>
            </a:r>
            <a:r>
              <a:rPr lang="es-CO" dirty="0"/>
              <a:t>pero puntualmente </a:t>
            </a:r>
            <a:r>
              <a:rPr lang="es-CO" i="1" dirty="0"/>
              <a:t>ayuda a superar la depresión</a:t>
            </a:r>
            <a:r>
              <a:rPr lang="es-CO" dirty="0"/>
              <a:t>, levantando el estado de ánimo</a:t>
            </a:r>
            <a:r>
              <a:rPr lang="es-CO" dirty="0" smtClean="0"/>
              <a:t>.</a:t>
            </a:r>
            <a:endParaRPr lang="es-CO" dirty="0"/>
          </a:p>
        </p:txBody>
      </p:sp>
      <p:sp>
        <p:nvSpPr>
          <p:cNvPr id="4" name="3 Rectángulo"/>
          <p:cNvSpPr/>
          <p:nvPr/>
        </p:nvSpPr>
        <p:spPr>
          <a:xfrm>
            <a:off x="3075902" y="3789040"/>
            <a:ext cx="5868144" cy="2985433"/>
          </a:xfrm>
          <a:prstGeom prst="rect">
            <a:avLst/>
          </a:prstGeom>
        </p:spPr>
        <p:txBody>
          <a:bodyPr wrap="square">
            <a:spAutoFit/>
          </a:bodyPr>
          <a:lstStyle/>
          <a:p>
            <a:r>
              <a:rPr lang="es-CO" sz="2800" b="1" dirty="0" smtClean="0">
                <a:solidFill>
                  <a:srgbClr val="FF0000"/>
                </a:solidFill>
              </a:rPr>
              <a:t>2</a:t>
            </a:r>
            <a:r>
              <a:rPr lang="es-CO" sz="2400" dirty="0" smtClean="0"/>
              <a:t>.</a:t>
            </a:r>
            <a:r>
              <a:rPr lang="es-CO" sz="2000" dirty="0" smtClean="0"/>
              <a:t> Comer </a:t>
            </a:r>
            <a:r>
              <a:rPr lang="es-CO" sz="2000" dirty="0"/>
              <a:t>dos plátanos antes de un entrenamiento intenso brinda energía extra y </a:t>
            </a:r>
            <a:r>
              <a:rPr lang="es-CO" sz="2000" b="1" dirty="0"/>
              <a:t>mantiene estables los niveles de glucosa en la sangre</a:t>
            </a:r>
            <a:r>
              <a:rPr lang="es-CO" sz="2000" dirty="0"/>
              <a:t>, sosteniendo el nivel energético por más tiempo</a:t>
            </a:r>
            <a:r>
              <a:rPr lang="es-CO" sz="2000" dirty="0" smtClean="0"/>
              <a:t>.</a:t>
            </a:r>
            <a:r>
              <a:rPr lang="es-CO" sz="2000" dirty="0"/>
              <a:t> Si quieres levantar tus niveles energéticos rápidamente, no hay nada mejor que comerte un plátano entre comidas</a:t>
            </a:r>
            <a:r>
              <a:rPr lang="es-CO" sz="2000" dirty="0" smtClean="0"/>
              <a:t>.</a:t>
            </a:r>
            <a:r>
              <a:rPr lang="es-CO" sz="2000" dirty="0"/>
              <a:t> Combinados con su fibra, los tres azúcares naturales que contiene (sacarosa, fructosa y glucosa) son una inyección instantánea y sostenida de energía.</a:t>
            </a:r>
          </a:p>
        </p:txBody>
      </p:sp>
      <p:pic>
        <p:nvPicPr>
          <p:cNvPr id="2050" name="Picture 2" descr="https://encrypted-tbn3.gstatic.com/images?q=tbn:ANd9GcQZ6VsgINTM4iBGRKAsybgDk30FrxcG67GR93ASpaxy8Boi7s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1031" y="1700808"/>
            <a:ext cx="3190875" cy="179831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1.bp.blogspot.com/-oOrZ0eiNZqg/T48KSICnTJI/AAAAAAAAAiY/Ks9sz5GyNcU/s1600/correr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4293096"/>
            <a:ext cx="2592288"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7901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wipe(down)">
                                      <p:cBhvr>
                                        <p:cTn id="23" dur="580">
                                          <p:stCondLst>
                                            <p:cond delay="0"/>
                                          </p:stCondLst>
                                        </p:cTn>
                                        <p:tgtEl>
                                          <p:spTgt spid="2050"/>
                                        </p:tgtEl>
                                      </p:cBhvr>
                                    </p:animEffect>
                                    <p:anim calcmode="lin" valueType="num">
                                      <p:cBhvr>
                                        <p:cTn id="2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0"/>
                                        </p:tgtEl>
                                      </p:cBhvr>
                                      <p:to x="100000" y="60000"/>
                                    </p:animScale>
                                    <p:animScale>
                                      <p:cBhvr>
                                        <p:cTn id="30" dur="166" decel="50000">
                                          <p:stCondLst>
                                            <p:cond delay="676"/>
                                          </p:stCondLst>
                                        </p:cTn>
                                        <p:tgtEl>
                                          <p:spTgt spid="2050"/>
                                        </p:tgtEl>
                                      </p:cBhvr>
                                      <p:to x="100000" y="100000"/>
                                    </p:animScale>
                                    <p:animScale>
                                      <p:cBhvr>
                                        <p:cTn id="31" dur="26">
                                          <p:stCondLst>
                                            <p:cond delay="1312"/>
                                          </p:stCondLst>
                                        </p:cTn>
                                        <p:tgtEl>
                                          <p:spTgt spid="2050"/>
                                        </p:tgtEl>
                                      </p:cBhvr>
                                      <p:to x="100000" y="80000"/>
                                    </p:animScale>
                                    <p:animScale>
                                      <p:cBhvr>
                                        <p:cTn id="32" dur="166" decel="50000">
                                          <p:stCondLst>
                                            <p:cond delay="1338"/>
                                          </p:stCondLst>
                                        </p:cTn>
                                        <p:tgtEl>
                                          <p:spTgt spid="2050"/>
                                        </p:tgtEl>
                                      </p:cBhvr>
                                      <p:to x="100000" y="100000"/>
                                    </p:animScale>
                                    <p:animScale>
                                      <p:cBhvr>
                                        <p:cTn id="33" dur="26">
                                          <p:stCondLst>
                                            <p:cond delay="1642"/>
                                          </p:stCondLst>
                                        </p:cTn>
                                        <p:tgtEl>
                                          <p:spTgt spid="2050"/>
                                        </p:tgtEl>
                                      </p:cBhvr>
                                      <p:to x="100000" y="90000"/>
                                    </p:animScale>
                                    <p:animScale>
                                      <p:cBhvr>
                                        <p:cTn id="34" dur="166" decel="50000">
                                          <p:stCondLst>
                                            <p:cond delay="1668"/>
                                          </p:stCondLst>
                                        </p:cTn>
                                        <p:tgtEl>
                                          <p:spTgt spid="2050"/>
                                        </p:tgtEl>
                                      </p:cBhvr>
                                      <p:to x="100000" y="100000"/>
                                    </p:animScale>
                                    <p:animScale>
                                      <p:cBhvr>
                                        <p:cTn id="35" dur="26">
                                          <p:stCondLst>
                                            <p:cond delay="1808"/>
                                          </p:stCondLst>
                                        </p:cTn>
                                        <p:tgtEl>
                                          <p:spTgt spid="2050"/>
                                        </p:tgtEl>
                                      </p:cBhvr>
                                      <p:to x="100000" y="95000"/>
                                    </p:animScale>
                                    <p:animScale>
                                      <p:cBhvr>
                                        <p:cTn id="36" dur="166" decel="50000">
                                          <p:stCondLst>
                                            <p:cond delay="1834"/>
                                          </p:stCondLst>
                                        </p:cTn>
                                        <p:tgtEl>
                                          <p:spTgt spid="2050"/>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down)">
                                      <p:cBhvr>
                                        <p:cTn id="41" dur="500"/>
                                        <p:tgtEl>
                                          <p:spTgt spid="4"/>
                                        </p:tgtEl>
                                      </p:cBhvr>
                                    </p:animEffect>
                                  </p:childTnLst>
                                </p:cTn>
                              </p:par>
                              <p:par>
                                <p:cTn id="42" presetID="22" presetClass="entr" presetSubtype="4" fill="hold" nodeType="withEffect">
                                  <p:stCondLst>
                                    <p:cond delay="0"/>
                                  </p:stCondLst>
                                  <p:childTnLst>
                                    <p:set>
                                      <p:cBhvr>
                                        <p:cTn id="43" dur="1" fill="hold">
                                          <p:stCondLst>
                                            <p:cond delay="0"/>
                                          </p:stCondLst>
                                        </p:cTn>
                                        <p:tgtEl>
                                          <p:spTgt spid="1026"/>
                                        </p:tgtEl>
                                        <p:attrNameLst>
                                          <p:attrName>style.visibility</p:attrName>
                                        </p:attrNameLst>
                                      </p:cBhvr>
                                      <p:to>
                                        <p:strVal val="visible"/>
                                      </p:to>
                                    </p:set>
                                    <p:animEffect transition="in" filter="wipe(down)">
                                      <p:cBhvr>
                                        <p:cTn id="4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5194920" cy="3168352"/>
          </a:xfrm>
        </p:spPr>
        <p:txBody>
          <a:bodyPr>
            <a:normAutofit fontScale="92500" lnSpcReduction="20000"/>
          </a:bodyPr>
          <a:lstStyle/>
          <a:p>
            <a:pPr marL="0" indent="0">
              <a:buNone/>
            </a:pPr>
            <a:r>
              <a:rPr lang="es-CO" sz="3500" b="1" dirty="0" smtClean="0">
                <a:solidFill>
                  <a:srgbClr val="FF0000"/>
                </a:solidFill>
              </a:rPr>
              <a:t>3</a:t>
            </a:r>
            <a:r>
              <a:rPr lang="es-CO" dirty="0" smtClean="0"/>
              <a:t>. Los</a:t>
            </a:r>
            <a:r>
              <a:rPr lang="es-CO" dirty="0"/>
              <a:t> </a:t>
            </a:r>
            <a:r>
              <a:rPr lang="es-CO" b="1" dirty="0"/>
              <a:t>plátanos </a:t>
            </a:r>
            <a:r>
              <a:rPr lang="es-CO" dirty="0"/>
              <a:t>gracias a su riqueza natural en magnesio, </a:t>
            </a:r>
            <a:r>
              <a:rPr lang="es-CO" i="1" dirty="0"/>
              <a:t>protegen contra los calambres musculares</a:t>
            </a:r>
            <a:r>
              <a:rPr lang="es-CO" dirty="0"/>
              <a:t> durante los entrenamientos, así como también lo que suelen producirse por las noches y son tan desagradables</a:t>
            </a:r>
            <a:r>
              <a:rPr lang="es-CO" dirty="0" smtClean="0"/>
              <a:t>.</a:t>
            </a:r>
            <a:endParaRPr lang="es-CO" dirty="0"/>
          </a:p>
        </p:txBody>
      </p:sp>
      <p:sp>
        <p:nvSpPr>
          <p:cNvPr id="4" name="3 Rectángulo"/>
          <p:cNvSpPr/>
          <p:nvPr/>
        </p:nvSpPr>
        <p:spPr>
          <a:xfrm>
            <a:off x="3995936" y="4221088"/>
            <a:ext cx="4860032" cy="1877437"/>
          </a:xfrm>
          <a:prstGeom prst="rect">
            <a:avLst/>
          </a:prstGeom>
        </p:spPr>
        <p:txBody>
          <a:bodyPr wrap="square">
            <a:spAutoFit/>
          </a:bodyPr>
          <a:lstStyle/>
          <a:p>
            <a:r>
              <a:rPr lang="es-CO" sz="3200" b="1" dirty="0">
                <a:solidFill>
                  <a:srgbClr val="FF0000"/>
                </a:solidFill>
              </a:rPr>
              <a:t>4</a:t>
            </a:r>
            <a:r>
              <a:rPr lang="es-CO" sz="2800" dirty="0"/>
              <a:t>- Contrarrestan la pérdida de </a:t>
            </a:r>
            <a:r>
              <a:rPr lang="es-CO" sz="2800" u="sng" dirty="0"/>
              <a:t>calcio</a:t>
            </a:r>
            <a:r>
              <a:rPr lang="es-CO" sz="2800" dirty="0"/>
              <a:t> durante la micción y por lo tanto mantienen la fortaleza ósea.</a:t>
            </a:r>
          </a:p>
        </p:txBody>
      </p:sp>
      <p:sp>
        <p:nvSpPr>
          <p:cNvPr id="5" name="AutoShape 2" descr="data:image/jpeg;base64,/9j/4AAQSkZJRgABAQAAAQABAAD/2wCEAAkGBhQSERUUExQUFRUWFBUUFRcVFRUVGBUVFxUVFBUXFRQXHCYeFxkjGhQUHy8gIycpLCwsFR4xNTAqNSYrLCkBCQoKDgwOGg8PGikkHyQsLCwsKSosKSkpKSwpLCwsKSkpKSwpKSksKSwpLCwsLCwsLCwsLCkpLCksLCkpLCwsLP/AABEIALcBFAMBIgACEQEDEQH/xAAcAAABBQEBAQAAAAAAAAAAAAAAAgMEBQYHAQj/xAA9EAABAwIDBgQDBgUDBQEAAAABAAIDBBEFITEGEkFRYXETIoGRBzKhQlKxwdHwFCNicuEzkvFDU4KTohX/xAAaAQACAwEBAAAAAAAAAAAAAAAABAECAwUG/8QAJhEAAgMAAgIBBAIDAAAAAAAAAAECAxEhMQQSQRMyQlEicQWBwf/aAAwDAQACEQMRAD8A7ghCEACEIQAIQhAAoWI41BTi800UQ1/mSNZl/wCRXPdtvi34ZfDSWJb5XzOzA1B8NvH+45dCuQV9fJO8l0rpHcyQL8zdxvx0sq6WUTv2J/FWgiB3ZfGIF7Qje/8Ao2H1Uan+MVC/hOO8f+c1wukwtz7G5zNhfzXOlr8FeU+x0mvy/vgqO1I1VLZ9DYZikdRGJInBzTxGo6EHMHoVLXAcNkqKF2/DIWutY8QRyIORC3eA/FuN4DapnhuyBe25b3LTmPS6tGaZSVbidDQm6eobI0OY4OacwWm4PqnFczBCEIAEIQgAQhCABCEIAEIQgAQhCABCEIAELxeoAEIQgAQhCABCF4gD1CEIAEIQgAWH+K+1BpaTcYSJJt5oINt1otvH6ge63C4b8dsSL6lkYblFHmc83P3XZnhYBvuofRK7ObOrbm1ha/HeueuR1VlhVA97w5rL5jMDJQ8OpvEIAjbc2zufW97rouAYduR2yBve/Ht1H6JayaXA3VW3yJiob2uN06OaRbMWsQrWno93P2KlUDBvjfG8NUrEquNriW5DlrZK5o8iO+kaRd3dV8+AwuF2utfLMXHVVeIbRlznNZkxthfi4n8yVNwR0kpJvkAB0HY2z7q62PJm0pE3C6CohDmte4xm5G645O+8BcEH0Wk2c2vexwZM/wAQdfnZ3PH1VT4Rabh2Y5XCWJWuIJa0P52ADv0KsptvUR6RS9ZLg6dT1DXtDmkFp0ITipNkoXNhJcCAXXaDllYC9uqu07F6tObOKjJpAhCFYoCEIQAIQmJa6Nps57AeRcAfZAD6FU1m0kTMhd56ae6jxbXRk+Zjh2IP6LN2RTzTRVza3C+Qo9JXskF2OB6cR6KQtN0zawEIQgAQhCABCEIAEIQgAQhCABCEIAEIQgAXAfio93/6c1jcbrBYA+UiNo/fY5Lvy4F8XwY8Qkv9oMeOHlLQ38WlVl0Xh2V+ztML3sACP3qtPTEg2uszszMHMtfzBaSkkzzXNnvtydWvPXgt22a3qoVVCxzczd1++uQAHNRMVrN1hN7DiqegxW8keubuPY5o+C7a3CU/ZQ75c9260Z7rcyT359lJdiL4GhkcJAHPJWpxNu4SRnawtn6rOz1r99z9/wAmQa3lYZ36kn6BXjrXIYkejagh1ntI+qs4KsPF2m4VZUQ+LZkbWueRexNrDvzTNCxzHvZaz2WL2bwORvZwt2KMKSRuMC2qfTkNd54+XFv9p/JdCo6tsrA9hu06H8jyK4yypvmPUK72c2mdTOzzjd8w68xyK3rszhidlW8rs6ihQqDGYpm7zHi3EEgEHkQVGxHaqlgNpZmA2vYXcbdmg2TaTl0JvjstlUY5tTT0g/mv8xFwxubiOduA6my5/tN8UJJCWUt447237ed/UX+QfXtosHU1bnvO84uJN3km5J5ElOV+K3zIxlb+ja478Spp7+HeGIa7p87uQL+F+nBTcKpt1gd9twBceNzna/Jc8qJPKG+vcnUrpGDzb8EbubG+9s0v/ko/ThFR4Qz4WSk2+x4tTRCkOTT1wTrCGSlpu0kEcjZXWHbYOblKN4cx8w/VUjky8LSFko9Gc64y7OmUtWyRocxwcDy/A8inlzXCMZfTvuM2n5m8CP16rotLVNkYHsN2uFx/nqujXYpo59lbgx1CELQyBCEIAEIQgAQhCABCEIAEIQgAWE+J+wrq1jZIgDKwbpGQLmAkix42Jdlx3ume7QgD5ngwuakk87XMzsQ5paRyuD0Wipa0Osb5rse0GAR1kLopBr8rgPMx3AhcT2j2UqMPkAf5mHNsjQd3LgeTuh+qWtr3lDVV2cErGX7xDOABc7rb/hQsEoy+QOIsbEnoPst+qn0crZmbpFpA2xufmb/TzT+Gx7jnZdEu/wCKwdi0+SoxJpcHx3Ld19/K4tJGtrjOyZdmLnQfUqTjrHNf4jRkRZ35FQpa7dLH7t2A+bpfR3p+alF20O4jjJpaZ7hlNMCyO1jbm6x03Rx5kKp2NgcKpjy4udIHNeSbkgtJBJOti1qrsTxFlTWPO8XMbZsfKwAvYcLn8FpMEj8IGT7Vi1o5AixPtktukYwXvL2ZoTBc3Gqj1QLbj2T+z8bnEvPyjLuVCx+vG8AP2VilyTPjkg1O0XhDI+c/KB9b9FVNqHPJLjcnMlUckpdOe5HoriIL0XhUxhDflnF8mxzlnwSHSWBt+zwUdmVupz9k6Qh0dwn8FRMjlsdisVBjMRObCS3q0m/0N/cLGXuEmCsdC9r26g+44g9Ep5lH163H5+Bjx7fpTTOqvmSRMqOix1srA9vHUcWniCp8E4dxXkmnF4zvpprUTSbpshSI4wkyMVSxEfGtRsXX7pdE45HzNvz4gd/yWe3UoG2i0rs9HpnZWprDpqFiaLa2RmTvOOuvutBh+0sMuW9uO5Oy9joV0I2xl0c6dMo/BbIQhamQIQhAAhCEACEIQAIQhAAhCEAR62tbE3ed6DiTyCyONbQ+KC0tbuXvukB2huL3S9oMT3pXC/lZ5R3HzfX8FQuzNykbrW3iH6aUlrHnYj/SPYJP8Q0/Zb+H70TZAKbNktrGcQVOGsl+U2PI/vNU0+D7hILdeIH5K3LuqfjqycjmOua0Uv2Vxrox0tIAc2eoC8c1trAWW0NPG/m3soNRs9fOMtce9voVbvpke7RUT4h4UNhllYLHYhX2aXk63DevVXW0lM+L/UDuQbY3PQD9Fh6yd8j/ADAtA0aQQmqa3Ji91uIco/nbzJWjYFS4RBd5dwbl6q8aF6OiORONY+RZavWo4rwlb4ZjD4rE8jn2KgVD+G8w9CbH3VjUdMlXzAn7LD3AWcy6IDMTkhdvNNuY4EfviF0bZTERPCHjXQjkRqCuaVMYGrCz+03HsVM2Zx40s194GN2TxmLcnW5j8Oy4XmeP77JdnR8e704fR2SGUhPBwOirqOua9oc0ggi9xxUsWXFw6minNskOclGS3XumHyhRhZM8cUlyF68ZIROFrgu1T4SGuJfHyJzH9p/JbuirWSsD2O3mn6dCOBXJHqywLHH077jNp+ZvAj8j1TlV2cMTtpT5idQQo1BiDJmB8ZuD7g8QRwKkp0Q6BCEIAEIQgAQhCABUuP474Q3GZyEf7Bz78grkmywFXLvvc/7zifTgPaywum4rg3pgpPkrpbk3PfNNvmtoLp+TNRHu6LnNnSR4ai/RMSSrxzc0zI43Uohi/wCJTrJwVDkCaa9WKlwyRPMmsqhlUbKRFUKALf8Aid4brrOafsuAcPYqvr9k6ae5A8JxFt5gB+h/VLZKE+yRXjOUemVcVLtGIr9nxA4sBzGYNrBwPEEaeygvhc3UEA6Hgex0V9tzIQ2J1894j0tf8ln6bFXRm18jw4Lt+N501Fe3IpZ4cJ8rgUSvCVLFRE/Ubp5ty+miTJQk5sIcOWjv9p/JdOvyq5/Of2IWeJZDnN/ohSlRnOByKfk5fiozwt2Log1bVUyRZq4nCrn6pG5Js2gWGzu076Qhpu6K+Y4t6t6dF0uhxdsrWuY4EEXBC41IblTsPxCSDOM24kHQrlXeN764jtV7hwzsP8ZzUSomzyWRw7bdj/LJ5XdfyKvIcTjOjguZOuUe0dCM1Lot46ggKdYkBRqCLIOPoFMccln0ajRhA1Psm5KgDQBEihPWkeTORa4PtC+nk3m6H5m8HD9eRXSsOxBk8YkYbg+4PEHquMvcr3ZfaA08ouf5b7B45cnDqPwTNdmPGLW1ey1dnU0LwG+YQmxI9QhCABCE3UThjS5xsALlAFdtJV7kBA1f5R2+19L+6xcs6l4ripmfvHIDJo+6P8qllnzXNun7S4OlTX6rkdMnK3qo8rsl54qYkkusDcakqEyH3KXupJyV0VYOmA1TduSjYk+wVbFiNjnopYJFylNdZRYakEKS3NVDCTFKpUVQq3eTrJVJBVbfVYEcY4l5PoB/lZKSW5CkbW4h4lRYHyxjd9dT+XsqgPXQqWRRi5clu08k/HUOCqo5iFJZVc1qaqRcCvDspBvcjxHqotXSGxdEd/8ApyDvTg78eiYbICnGyELau+cOmZ2UQs7X+zP1FU4kg3BHA5Edwojrlaqphjm+cebg8ZO9TxHQqFJgzW8b/Rbwl9Z5vJz7aXVz8FLFTklTZGBoUiZzWZDVJjp75uTUa/XhdirlpVy0pOa1Hw9wMyyF7r+HGdOBdwH5qFT0Rle2NmrjZdQwfD200LY26NFifvHiVy/Pca16rtj3iRcn7PpExzbWTT5F66W91FlfYLipHUbEVE9lGOa837lek2WyM2NSJl0lkmonsoVRUIA6Js7t62OAMlBcWmzSPuZWB7ZjtZCp9mdgpamATOf4YcSWAg3LMrO7E3/HivE2nPBSSr062hCFuKnhKxuOYt4zrD/Tacv6j97tyVltRilh4LDm75zyby9fw7rKVcoaEpfZ+KG6K/yZFqpbKA5117NOXFIMmSSHT0hNPch0ibLlKRGiiV4m3FBcrIqyJibsln3u81lcYlIqNhu8qxKLGlJCsYZlEgZkpLFRlyYx6j4lXCKJzzwGXU8B72SwFlNrMR3nCIHJubu/Aegz9Qr1w9pYZTliKHeJJJzJJJ7nMpbCmwEoFdIVQ8HJYkUffSTN9dOvZBdMnNkTzKkp2h2XrJW77Kd+7zdux37CQgnvayi1NHLESJIpGEa3abf7hkfQqvsv2aJsmNmuliVVUdQDoQpEchJtqpLbp6aIb5dr0PD9VNpaF8pDWtOatMD2WknN3eVmp52/JbSmpWxN3Gjha/ErR/5D6cfVLWKy8NSlq4RVbP7Mtg87zd9jlyVrVT6BMsq75W6JiafNcqc5WS9pdjkYqC9YkqWo3W/RVbp7pNTU7xsNAmXyWVCw/v2TEtTwGpUaScnIJO+G66qyIYtz7a5rX7CbDCotUVA/lX/lsP8A1LH5nf0X4ce2sTYjY11W8SygiBrv/Y4H5R/TzPp268xgAAAAAFgBkABoAE3VX8sUut/FABZC9QmRQFFxGuEMbnnhoOZ4BSlldoKzxZfDGbY9er/8DL1KpZL1Wl64+zKkvJu95u5xJKz9dPcmysMWrLGw0t9VQ1E11zpM6MQbLYLwvTW+vN9Vwtosleb/ACTZcvN6yAFOcvS9NlyanfYIJK6vlufwVXCwhy1+x+zDq6WUBwaImA3IuC5xs0H0DvZIx3ZeWmdaVluThm13Zy1xqOlPaPthWUzlLYosbLKQx6y0ueYjXiGJzzys0c3HQLnznlxJcbkkknmTqrHaHFvGk3QfIzIdXaF35e6rWp+mHqhWctY7BAXuDGi7nGzRzKvx8P6vd3nBjGgX+beNuwy+qoIZ3RvY9urHBw/fa628HxEjkbaS7DbPevb0OimxyXRauMZdsXQ7CUzG3mLpDqbuLAOgDCPqtDRMpqf/AEYY2nmGi/q7UrMVG11MM/EaeFm+Y+wVLV7dNv5GPcOenHgDmUq42SGG6ofKOk1ON3Fsk3S4i4m2qosHpHSND5DYZdy48FcVkojbutyceWqyfBZj9e+B/lfGyQ6G7GnPleygUWydMHF/h2zuG7ziAPU807SUug46qdJKIxY68lHtL9kYh90gaN1gsOir6ur3TujXj0Q+tsqp893FQGklriLka/vNRZps7D16LyaUkAJo+XLirEHskm7kPVNFnNehwHXmqrEtp2MO6CL+9u/JTGLk8QOSj2WLuQ14AcVtdnfhY+Sz6sljcj4bSN8jWznaN9M+y4tiGJyyE+bdGlhoR/cP+F2/4M7eOqoTSVBP8RA0bpcc5YflDurmmwJ43aeJT0PG9VshGzyG3iOj01O2NjWMaGtaAGgZAAcAnEIWwsCEIQBAxnEPCjJHzO8rO54+mqxtQfDZnqczfU9VZ4jWeNMXfYZ5W9c8z++Sy+M11zkkbZ6x2qGIrq6s3rquL7r1zv8AlIL0uMinpBK8ui6ABz0F6TdIBUFh26iV0uSekendncGNbVxw/YvvSHlG3N3vkPVWiteESeLTpvwuwbwKFr3Cz5z4p/tOUY/2gH/yWgxyh8aB7LAnduAeJGY/T1U1jAAABYAWAHADQJS6ajiw5Tk3L2OC4kGNfbJuVwDoeyyWN47cGOM65OcPqB+q6R8TdliJC5gte74zwz+Znv8AiFzOaASEhwLXjJ3Q9Qor8aM+Y9rtf9NpXuPfT+SgCca5LqqRzDYj9PRMbynohMkhyQ+MFNCRe+KgvqPDEpWDYYZp2NAyBDncgBn+NskmjopJj5Gki+bjk0evH0XRtk8HjgGdi4i7jx4rKyxRWLs0rr9nvwW1HCQ0HgB5QfxSGU9zf5nOOXTslvqwSc8uibGIbvyjO1geSR7G5cEsyiLyg+bieXbqoEk/HUn3Kj7xzJ15JJKCoPcSc00eKcdomJZLKoC2vsLlVFZjscfzPF+QzPsqjaPaHe/lxO/ucPwBVDDS3zKarp1azKVnORLDFNo5JLtj8jefE+vBUzKc627q2ihA4J7wOI9eybjFRWIxcHLlshU8RblqNR1CssHxeWjmZPAbOYcr5jMWLSORBI69Ck+Bl9Qmp4csvbnzC3rl68PopZTq47Pp7ZDaIV1HDUgBpe3ztBvuPaS17fRwKuVw74G7WiKZ9HIcp3b8JP8A3Wts5p5FzWj1YeYXcVWcfViqYIQhUJOdYnUBrNwHv6LMVUlypWIVV8+Kq5JVymzqpYMvcmwF6Skl1lBIq6S8pJckbygsKJsgSJmaewUV9SpwB+pmXV/hbs6YKYzPFpJ7HPURj5B65n1Cxnw/2PNZL4so/kRkE3/6jhmGjppf/K7QBZOUV5/JifkWfij1CEJoTKraTCP4iBzftDzM7jh6jJcdxXBWS5kbrxkHDI9jzHdd3XJNqKfw6qVv9ZI7O8w/FLXNwanF4xmjJJwkc7qsPIu1/mHPQ9+6z2I4cYzzB0I/eRW9xOC+aztTHqLXHJXj5Dn9/f7JdKj9plHOsrrA9nzIQ6W4bru6F3fkOihVVF4UrXEbzGuY5w+6LgkHmtKMYb8+8Ld0Xe0eC1EYyesvBGA0BosBkBySP4ktyVRDtG6Q7kLCeb3ZNHbiSpkdM4G7nlzjzyA7AJJxzsd9t6LeGQP0T7LNzOfJVFLV7t8jnxClsqmEqCGv2SSSTcrxxSXvsMknesPxUMrmHj3fvmsrtdiJFomnzPzfbgzl6/gCrbFsZbAzeObjkxv3j+Q6rEl7nvc95u5xuT+nQDJb016/Zmdks/ijyCCylsammhOgp4zjwOhPMcowcleIgvpLjdnbglOYCoZmS2VKlE6h/D5zT1EVQMvCljkPZjgXe7QQvqtjrgEaEXHqvlQEOBB0IIPqvprZuq8Wjp5L334Ine7Gkq0nwhS6GPV8lkhCFQwOGukJTEyELlHVGHOTDnr1CCRkyJEs9kIQSRJJblanYrYR9a7fedyBps4ggucfutHDuefFCFvVFOWMxtk4x1HaqKiZDG2ONoaxos0DgP16p9CE8c4EIQgCJiOKRwN35XbrednH6NBXJNttsqSWffhc93lAd5C3MXH2rcLeyEIcFOPI3RFfcZKfaRh+y76KvkrGuOQ90IVFVFdG/ZFliJ3uBd62zvkCFTVWGFhDm2O6QTwvbiRoPReoWsm32ZuqCjwi/wAJxtrswLdLac1YTYkG2vqdAOK9QkJxSka1ybhp4BxcfQaD9V4+qDX5a8rfndCFkXJcOJucbEDRV+PY4YWBoze48dABqTz10QhWhFOeBY8hplJJHPcXPJc48Ty5DkEtgQhPoTQ6AlAoQpNEBK8uvUIAS5yaMmaEIKsfhqF9GfCSsMmFQE/ZMrPRsrwPpZCEFLftNihCECx//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52" name="Picture 4" descr="https://encrypted-tbn1.gstatic.com/images?q=tbn:ANd9GcRHfqcjUo0fNVnG_nl8-hFsgslE_Ypk1b9n-75AGcTIajtxov0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32656"/>
            <a:ext cx="2627784" cy="306132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encrypted-tbn0.gstatic.com/images?q=tbn:ANd9GcQLlmzUJtBDc1NqDF2ziEVuAJmX_XudeT6k0xjEaGIx9czym8ZJg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789040"/>
            <a:ext cx="2232248" cy="2791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61441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2056"/>
                                        </p:tgtEl>
                                        <p:attrNameLst>
                                          <p:attrName>style.visibility</p:attrName>
                                        </p:attrNameLst>
                                      </p:cBhvr>
                                      <p:to>
                                        <p:strVal val="visible"/>
                                      </p:to>
                                    </p:set>
                                    <p:animEffect transition="in" filter="circle(in)">
                                      <p:cBhvr>
                                        <p:cTn id="10" dur="20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4762872" cy="2592288"/>
          </a:xfrm>
        </p:spPr>
        <p:txBody>
          <a:bodyPr>
            <a:normAutofit fontScale="92500" lnSpcReduction="10000"/>
          </a:bodyPr>
          <a:lstStyle/>
          <a:p>
            <a:pPr marL="0" indent="0">
              <a:buNone/>
            </a:pPr>
            <a:r>
              <a:rPr lang="es-CO" sz="3500" b="1" dirty="0" smtClean="0">
                <a:solidFill>
                  <a:srgbClr val="FF0000"/>
                </a:solidFill>
              </a:rPr>
              <a:t>5</a:t>
            </a:r>
            <a:r>
              <a:rPr lang="es-CO" dirty="0" smtClean="0"/>
              <a:t>. Mejoran </a:t>
            </a:r>
            <a:r>
              <a:rPr lang="es-CO" dirty="0"/>
              <a:t>el estado de ánimo induciendo a la relajación, que </a:t>
            </a:r>
            <a:r>
              <a:rPr lang="es-CO" b="1" i="1" dirty="0"/>
              <a:t>alivia las situaciones de </a:t>
            </a:r>
            <a:r>
              <a:rPr lang="es-CO" b="1" i="1" u="sng" dirty="0"/>
              <a:t>estrés</a:t>
            </a:r>
            <a:r>
              <a:rPr lang="es-CO" b="1" dirty="0" smtClean="0"/>
              <a:t>, </a:t>
            </a:r>
            <a:r>
              <a:rPr lang="es-CO" dirty="0" smtClean="0"/>
              <a:t>con </a:t>
            </a:r>
            <a:r>
              <a:rPr lang="es-CO" dirty="0"/>
              <a:t>todo lo que representa para la salud</a:t>
            </a:r>
            <a:r>
              <a:rPr lang="es-CO" dirty="0" smtClean="0"/>
              <a:t>.</a:t>
            </a:r>
            <a:endParaRPr lang="es-CO" dirty="0"/>
          </a:p>
        </p:txBody>
      </p:sp>
      <p:sp>
        <p:nvSpPr>
          <p:cNvPr id="4" name="3 Rectángulo"/>
          <p:cNvSpPr/>
          <p:nvPr/>
        </p:nvSpPr>
        <p:spPr>
          <a:xfrm>
            <a:off x="4211960" y="3645024"/>
            <a:ext cx="4572000" cy="2800767"/>
          </a:xfrm>
          <a:prstGeom prst="rect">
            <a:avLst/>
          </a:prstGeom>
        </p:spPr>
        <p:txBody>
          <a:bodyPr>
            <a:spAutoFit/>
          </a:bodyPr>
          <a:lstStyle/>
          <a:p>
            <a:r>
              <a:rPr lang="es-CO" sz="3200" b="1" dirty="0" smtClean="0">
                <a:solidFill>
                  <a:srgbClr val="FF0000"/>
                </a:solidFill>
              </a:rPr>
              <a:t>6</a:t>
            </a:r>
            <a:r>
              <a:rPr lang="es-CO" sz="2400" dirty="0" smtClean="0"/>
              <a:t>. Los </a:t>
            </a:r>
            <a:r>
              <a:rPr lang="es-CO" sz="2400" dirty="0"/>
              <a:t>plátanos por su riqueza en vitamina B6 pueden </a:t>
            </a:r>
            <a:r>
              <a:rPr lang="es-CO" sz="2400" i="1" dirty="0"/>
              <a:t>reducir la inflamación, proteger contra la diabetes tipo II, fortalecen el sistema nervioso</a:t>
            </a:r>
            <a:r>
              <a:rPr lang="es-CO" sz="2400" b="1" dirty="0"/>
              <a:t> </a:t>
            </a:r>
            <a:r>
              <a:rPr lang="es-CO" sz="2400" dirty="0"/>
              <a:t>y ayudar con la producción de células blancas de la sangre.</a:t>
            </a:r>
          </a:p>
        </p:txBody>
      </p:sp>
      <p:pic>
        <p:nvPicPr>
          <p:cNvPr id="3074" name="Picture 2" descr="https://encrypted-tbn3.gstatic.com/images?q=tbn:ANd9GcQaC6cuYxbKnB5XZ4EAVhvB1LCPQbffTObfnwZ1wUsBpK1WJLY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332656"/>
            <a:ext cx="2466975" cy="235190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1.bp.blogspot.com/_5l7WAdyGvjk/S8kiPQVglDI/AAAAAAAAAAs/ehP06q0Jc5g/s320/vendaj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521406"/>
            <a:ext cx="2664296"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34994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fade">
                                      <p:cBhvr>
                                        <p:cTn id="12" dur="2000"/>
                                        <p:tgtEl>
                                          <p:spTgt spid="3076"/>
                                        </p:tgtEl>
                                      </p:cBhvr>
                                    </p:animEffect>
                                    <p:anim calcmode="lin" valueType="num">
                                      <p:cBhvr>
                                        <p:cTn id="13" dur="2000" fill="hold"/>
                                        <p:tgtEl>
                                          <p:spTgt spid="3076"/>
                                        </p:tgtEl>
                                        <p:attrNameLst>
                                          <p:attrName>ppt_w</p:attrName>
                                        </p:attrNameLst>
                                      </p:cBhvr>
                                      <p:tavLst>
                                        <p:tav tm="0" fmla="#ppt_w*sin(2.5*pi*$)">
                                          <p:val>
                                            <p:fltVal val="0"/>
                                          </p:val>
                                        </p:tav>
                                        <p:tav tm="100000">
                                          <p:val>
                                            <p:fltVal val="1"/>
                                          </p:val>
                                        </p:tav>
                                      </p:tavLst>
                                    </p:anim>
                                    <p:anim calcmode="lin" valueType="num">
                                      <p:cBhvr>
                                        <p:cTn id="14" dur="2000" fill="hold"/>
                                        <p:tgtEl>
                                          <p:spTgt spid="3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5698976" cy="2592288"/>
          </a:xfrm>
        </p:spPr>
        <p:txBody>
          <a:bodyPr>
            <a:normAutofit fontScale="92500"/>
          </a:bodyPr>
          <a:lstStyle/>
          <a:p>
            <a:pPr marL="0" indent="0" algn="ctr">
              <a:buNone/>
            </a:pPr>
            <a:r>
              <a:rPr lang="es-CO" sz="3900" b="1" dirty="0" smtClean="0">
                <a:solidFill>
                  <a:srgbClr val="FF0000"/>
                </a:solidFill>
              </a:rPr>
              <a:t>7</a:t>
            </a:r>
            <a:r>
              <a:rPr lang="es-CO" dirty="0" smtClean="0"/>
              <a:t>. Fortalecen </a:t>
            </a:r>
            <a:r>
              <a:rPr lang="es-CO" dirty="0"/>
              <a:t>la sangre a través de su </a:t>
            </a:r>
            <a:r>
              <a:rPr lang="es-CO" dirty="0" smtClean="0"/>
              <a:t>contenido en</a:t>
            </a:r>
            <a:r>
              <a:rPr lang="es-CO" dirty="0"/>
              <a:t> </a:t>
            </a:r>
            <a:r>
              <a:rPr lang="es-CO" b="1" u="sng" dirty="0"/>
              <a:t>hierro</a:t>
            </a:r>
            <a:r>
              <a:rPr lang="es-CO" b="1" dirty="0"/>
              <a:t> biodisponible</a:t>
            </a:r>
            <a:r>
              <a:rPr lang="es-CO" dirty="0"/>
              <a:t>, alejando la posibilidad de </a:t>
            </a:r>
            <a:r>
              <a:rPr lang="es-CO" b="1" u="sng" dirty="0"/>
              <a:t>anemia</a:t>
            </a:r>
            <a:r>
              <a:rPr lang="es-CO" dirty="0"/>
              <a:t>, una condición debilitante de la sangre</a:t>
            </a:r>
            <a:r>
              <a:rPr lang="es-CO" dirty="0" smtClean="0"/>
              <a:t>.</a:t>
            </a:r>
            <a:endParaRPr lang="es-CO" dirty="0"/>
          </a:p>
        </p:txBody>
      </p:sp>
      <p:sp>
        <p:nvSpPr>
          <p:cNvPr id="4" name="3 Rectángulo"/>
          <p:cNvSpPr/>
          <p:nvPr/>
        </p:nvSpPr>
        <p:spPr>
          <a:xfrm>
            <a:off x="3203848" y="3470537"/>
            <a:ext cx="5436096" cy="2862322"/>
          </a:xfrm>
          <a:prstGeom prst="rect">
            <a:avLst/>
          </a:prstGeom>
        </p:spPr>
        <p:txBody>
          <a:bodyPr wrap="square">
            <a:spAutoFit/>
          </a:bodyPr>
          <a:lstStyle/>
          <a:p>
            <a:pPr algn="ctr"/>
            <a:r>
              <a:rPr lang="es-CO" sz="3600" b="1" dirty="0">
                <a:solidFill>
                  <a:srgbClr val="FF0000"/>
                </a:solidFill>
              </a:rPr>
              <a:t>8</a:t>
            </a:r>
            <a:r>
              <a:rPr lang="es-CO" sz="2400" dirty="0"/>
              <a:t>. La riqueza en potasio y su bajo contenido de sodio hacen de </a:t>
            </a:r>
            <a:r>
              <a:rPr lang="es-CO" sz="2400" u="sng" dirty="0"/>
              <a:t>los plátanos un aliado natural para luchar contra la hipertensión arterial</a:t>
            </a:r>
            <a:r>
              <a:rPr lang="es-CO" sz="2400" dirty="0"/>
              <a:t>, condición que evita ataques cardiacos y accidentes cerebrovasculares, efecto reconocido oficialmente por la FDA.</a:t>
            </a:r>
          </a:p>
        </p:txBody>
      </p:sp>
      <p:pic>
        <p:nvPicPr>
          <p:cNvPr id="4098" name="Picture 2" descr="http://www.enbuenasmanos.com/sites/default/files/imagecache/articulo_grande/images/43724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6735" y="476672"/>
            <a:ext cx="2857500" cy="234091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encrypted-tbn3.gstatic.com/images?q=tbn:ANd9GcSeQe9K7fFlK4qVY9jS3sxIUxCCiuzkF4ChJInlhGFvRHxkUGXj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717032"/>
            <a:ext cx="2619375" cy="2615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21096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4100"/>
                                        </p:tgtEl>
                                        <p:attrNameLst>
                                          <p:attrName>style.visibility</p:attrName>
                                        </p:attrNameLst>
                                      </p:cBhvr>
                                      <p:to>
                                        <p:strVal val="visible"/>
                                      </p:to>
                                    </p:set>
                                    <p:animEffect transition="in" filter="randombar(horizontal)">
                                      <p:cBhvr>
                                        <p:cTn id="10"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5266928" cy="2736304"/>
          </a:xfrm>
        </p:spPr>
        <p:txBody>
          <a:bodyPr>
            <a:normAutofit fontScale="92500" lnSpcReduction="20000"/>
          </a:bodyPr>
          <a:lstStyle/>
          <a:p>
            <a:pPr marL="0" indent="0">
              <a:buNone/>
            </a:pPr>
            <a:r>
              <a:rPr lang="es-CO" sz="3900" b="1" dirty="0" smtClean="0">
                <a:solidFill>
                  <a:srgbClr val="FF0000"/>
                </a:solidFill>
              </a:rPr>
              <a:t>9</a:t>
            </a:r>
            <a:r>
              <a:rPr lang="es-CO" dirty="0" smtClean="0"/>
              <a:t>. </a:t>
            </a:r>
            <a:r>
              <a:rPr lang="es-CO" sz="3000" b="1" i="1" dirty="0" smtClean="0"/>
              <a:t>Los </a:t>
            </a:r>
            <a:r>
              <a:rPr lang="es-CO" sz="3000" b="1" i="1" dirty="0"/>
              <a:t>plátanos actúan como prebióticos</a:t>
            </a:r>
            <a:r>
              <a:rPr lang="es-CO" sz="3000" dirty="0"/>
              <a:t> a nivel intestinal estimulando el crecimiento de bacterias beneficiosas en el intestino, además de producir enzimas digestivas para ayudar en la absorción de nutrientes</a:t>
            </a:r>
            <a:r>
              <a:rPr lang="es-CO" sz="3000" dirty="0" smtClean="0"/>
              <a:t>.</a:t>
            </a:r>
            <a:endParaRPr lang="es-CO" sz="3000" dirty="0"/>
          </a:p>
          <a:p>
            <a:endParaRPr lang="es-CO" dirty="0"/>
          </a:p>
        </p:txBody>
      </p:sp>
      <p:sp>
        <p:nvSpPr>
          <p:cNvPr id="4" name="3 Rectángulo"/>
          <p:cNvSpPr/>
          <p:nvPr/>
        </p:nvSpPr>
        <p:spPr>
          <a:xfrm>
            <a:off x="3419872" y="3520841"/>
            <a:ext cx="5472608" cy="2800767"/>
          </a:xfrm>
          <a:prstGeom prst="rect">
            <a:avLst/>
          </a:prstGeom>
        </p:spPr>
        <p:txBody>
          <a:bodyPr wrap="square">
            <a:spAutoFit/>
          </a:bodyPr>
          <a:lstStyle/>
          <a:p>
            <a:r>
              <a:rPr lang="es-CO" sz="3600" b="1" dirty="0" smtClean="0">
                <a:solidFill>
                  <a:srgbClr val="FF0000"/>
                </a:solidFill>
              </a:rPr>
              <a:t>10</a:t>
            </a:r>
            <a:r>
              <a:rPr lang="es-CO" sz="2800" dirty="0"/>
              <a:t>.</a:t>
            </a:r>
            <a:r>
              <a:rPr lang="es-CO" sz="2800" dirty="0" smtClean="0"/>
              <a:t> </a:t>
            </a:r>
            <a:r>
              <a:rPr lang="es-CO" sz="2800" dirty="0"/>
              <a:t>Otro </a:t>
            </a:r>
            <a:r>
              <a:rPr lang="es-CO" sz="2800" b="1" i="1" u="sng" dirty="0"/>
              <a:t>beneficio de los plátanos</a:t>
            </a:r>
            <a:r>
              <a:rPr lang="es-CO" sz="2800" dirty="0"/>
              <a:t> radica en su alto contenido en </a:t>
            </a:r>
            <a:r>
              <a:rPr lang="es-CO" sz="2800" b="1" dirty="0"/>
              <a:t>fibra dietética</a:t>
            </a:r>
            <a:r>
              <a:rPr lang="es-CO" sz="2800" dirty="0"/>
              <a:t> ayuda a normalizar la motilidad intestinal, alejando la posibilidad del </a:t>
            </a:r>
            <a:r>
              <a:rPr lang="es-CO" sz="2800" u="sng" dirty="0"/>
              <a:t>estreñimiento</a:t>
            </a:r>
            <a:r>
              <a:rPr lang="es-CO" sz="2800" dirty="0" smtClean="0"/>
              <a:t>.</a:t>
            </a:r>
            <a:endParaRPr lang="es-CO" sz="2800" dirty="0"/>
          </a:p>
        </p:txBody>
      </p:sp>
      <p:pic>
        <p:nvPicPr>
          <p:cNvPr id="3076" name="Picture 4" descr="http://www.biomanantial.com/product_thumb.php?img=images/revista/Fotolia_7187854_XS.jpg&amp;w=206&amp;h=2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6873" y="404664"/>
            <a:ext cx="2610222" cy="2619375"/>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descr="data:image/jpeg;base64,/9j/4AAQSkZJRgABAQAAAQABAAD/2wCEAAkGBxQTEhUUExQVFhQXGBcYGBgXGBYWGhcXFxYXFxYVFhcYHCggGBwlHxcXITEhJSkrLi4uGB8zODMsNygtLisBCgoKDg0OGhAQGy8kHyQsLC0sLCwsMCwvLC4sLCwsLCwsLC8sLCwsNCwsLCwsLCwsLCwsLCwsLCwsLCwrLCwsLP/AABEIAK8BIAMBIgACEQEDEQH/xAAcAAACAwEBAQEAAAAAAAAAAAADBAIFBgcBAAj/xAA/EAABAwIEAwYDBgUCBgMAAAABAAIRAyEEEjFBBVFhBhMicYGRobHwBzJCwdHhFCNScvEzghUWQ2KiwiRzsv/EABkBAAMBAQEAAAAAAAAAAAAAAAECAwAEBf/EACMRAAICAgMAAgMBAQAAAAAAAAABAhEDEiExQQQTUXGBImH/2gAMAwEAAhEDEQA/ANLRan6TVX06l07ScvKR6g33YQMTw5jwQ4Ag7FGpozQqpWBto5/x77ORUB7irkJ/C4Fw9CDI+KzzfsyxrTYUncoqR8C0LtDGqaeNom0mcUf2HxrNaBP9rmH4ZpRW9mMWwS7D1fRpPyldpaERqegapHBalFzbPa5n9wIPsQul9hgP4Vv9zvmtZVotcIc1pHUA/NL0sDTYIY0NHJoDR7BbVmSQ5hqqdYVWsZyTLMos4lWhISURwQpAhVzq4ababKL8QXJ/sQPrLYob3JWnipsdVCriEXNC6MJUelnOQ3V1EVFFysoojjXo9N6RL17TxEJozoDiWbXL0uSjKyJ3qqpInqwsoFUqc2lL1KqWTGiiLlXYyqp4nFQqetiZK5ck0VjEzX2i3wjv7mf/AKC5S6muh/afiP8A47W83t+AJXMb80mN8Dyx2SxVKVLglWCW8ilnyo4F+WoOtlXtE9NXZ0XhNUmFqMGVieFVtFqMFidALlcU1ydUei8iyC8WXzA7c+i8c4gXEqbQyKDitPxeYP5L6mxxHXzQO1c92HNJEOHTWyzjMQ+3id7lUWSlQjwbO0zpNOsnaOJVDRxAKaZWhDo3ZoaGICco1wsvTxXVMsx8J1OgampY8FFssv8A8TRqfF1RZEJoa+lELwtVNgeKg2m6tWVpC6VJSRJqmfFRKlTcCYRxRAEn2TVZrohRyAa3VZxB9590PH1IfZGHjb8/NJKV8DJVyDoPmx9EMVy2sAfuubbzGo+ISnB8UH5hux7mOG4LTBHy90/j8OXMlv3mkOb5jb1Ej1U1dWP6OVadpVZUxBmCrLC1w+mHDcf5VdxJn4h69eqafVo0V4zxlWUzTKQolN03JImkNyl6lRTlL1SmbFSDDEJ1hMGUpgcN+I+nTqhcVx2UQNdIFyTsBzTJ0rZq5pDtDGFzoBsnO7zeSqeD0HU6c1bOcS4jlOjfOFCrjTP5JlOlyBxt8Dlehz09wk34Fh1YPS3yVhhWOc2SgOp3Syj6FPwoeLdk8NiABVa4gGQA97bxGx6pFv2ecOB/0D61ax/91qsqFVtop9IZNmXxP2d8PI/0COoqVfzeqPEfZVhCZbUrt/3MPzYukMbIUK1CRIQaa6NafZhML2HpM/6lR0c8o+QVzh+Gsp2A/NWR6qLlB8jib6AS9WmnahSdZ6RjWZzjeGzNc3n+qpafALff5bc/VajEiUjScZMxA112RUUxZZJR6EMcHZiQeURaEuzjLm2eJ6iytMZRvZttvkqXFYQ/V1ek+zntroep8bpn8UedkwOMU/6x7rOVKGnqbcil+46fUrfXEb7Gao9oKQ3nyBKmO0DP6XLL0sOLzzVlgaYBk+i31xNuy/pcYAghpn2Wk4L2hD7Gx5Hfy5rFUYGt0YMmL32i0LLjo12dEq4wgy07SvH8UcYMrH4Ti1SnOaHCIvOn62Vvw3FioDFiOf5I7MeNejnGcYabG1YlocA+PwtdbP5AxPSeStMI6PIpFkOa5jwCHAgjmCleDVizNQeZNMw0n8TD90+e3oinyFrgY4xRFCqMU0eF5aysBpOjKvmLNJ5RyV3RqhwCWltRjqbhLXAgg8is7wji4ptNN5+45zZO4aYB9RCfbV/sCVotDVNGq5v4Hy5vR34x/wC3qVKriM2mm/NZPtB2n7yrSbSBLGPBc/3BDffVaprxlB5hT2u0uitUlZ7h0yk8M63v80bMiuib7GQV9IkShseluJExI2Tf9AlbLOpioECS4mABuUXC4QNOd0F/wb0b+qquy2IDxUe4jMHZANw0AEx5k/BWVXFAXTp2rYJLmkD4liIHRVPCH9+czbtkiecGDCp+J16uOqnD0SW0RarVFj/9VM/1Eb7SNzbQgto0206QDWgAACwAFhCnJ27DVKiz/wCIhnhF0QPLxMADoso3FtNUMBlxvA2HM8lqsJjWtAbunhLbtglGukQyndRcxHrVxrtz69Et30rNIWwrXAKPegKvxuLDZvEKkr8bkw33U3koZRstcXVBcYSz6qqTjzuvDjlzSdlUP1KqSr1EH+KlAfUSmPnHVK0nAm0TPwnmvsTXDW3PkvMJta2vXQKkUSyPwJWbrBnU69FX4ilB6fNWNSeUE9J9Uo8zb3+tk6JlS+nqgmhsdLbq1MbAQZ80liByGkJ7ML9zHvr8wjtIA39Pgosdrbe191JjZkfXmiYapP019wpgzE9fqUmGj/HXeAmKTTffpGqBgzTIuRN9ytD2dbLHRpP5D9VmecWN7+613Zpn8gHWSfnCDGiNuLgeaWxFGXh8kOAInz59FYuYg1WpWUsr6+OqBpaDHXdU5pk7k+aucRSSwpXQHRV4jAwJi3y81ocHXmm3UyBA1vC8w9NN0sGWQ9gEXbGkGAZCMVY/2KqZ7g8UxrYe9jDJ8LnAO9Gfed6ApoY1mocSOlKsfmwIWGoRcgZzqRr5Ty/dNNKpFpIhK23yQbjqWgf4oJgsqssBf77QPikMdiIabzKsMS4QHZc0etjY238lUjC95UIIc2mSYtlnwkwJEgWPtZaXPQ8KS5KThGPqNqk0xOaRl/NXHEaldzC0ZQTvJsDqRa5T+FpU2Sym0NI1sdrXcdVGs1TppBck3aD4BjKNIU2iBHrPOefVV/GatWBTpOBq1NCRdoP3nuOhA8pJ3Kg4OGjjA0Gq8wn8sucSS518x5DRojQdOpR2vgVx9HOGcMp4VhDTmquu+o673nmTy6CwRabrygU8QXbe6O1vNZys3R8/GCJc9oA5kX8gq3G9qKVMfezHYNgk/p6qr7Z4SaIcPwuHxt+axlJh9dEU2yc2WXFuM1q75JLRs0Gw8zuUBuPqt3kdYUGjrcX/AFC+NI7H6ujwJbGWcdI+8D6XRW8cpn8Sp8QzmUsKAN7x06oaIbdmiPGmf1e119/xWdAf1VJQw/181YUmacoO/wBXSuCD9jC9+XOl06W5DnbdW1Bw+h8lUtaZBGnvtuVa0hG1ybddIQEbLFzIBk8yN4SxZEmI9r3PNOOrgyLc9/ila1Zs635XRMJPbPrz5x+qWr4c/Lr6J6qW89tJQHPbcaDz1GxR5CJd1AvOoUnNtEbn25IlOoCLxvv56heNqjYW5+2iYB5h2SfIe6IJ1Buvs425/QHJRp2Ijl5eiwUeGnLjYACenNbzglDLQYOk+9/zWIY0vIaIkmBbnK6Th6UNA5AD2WGQF7UGoxPOYgvas0MisrMS/dp+qxCyKdDpgIaPE94Y0Akkm0x4ZuJvAi+ukwsxj/tAd3hpYSk7EZAT4Q4tzfie+BIa0CPUzFlku1PGn4yo5pcW4djiGtbq7YucevwBTPCKNevRdQot7rCi9Vw8LXaCXx4qx9wI2XXjxJRuRyTyNyqJc8D+0lz6rGVqbfGQB3YdIJ0ABJzei3A4zSOVrRXc85ZBouYxk65qjyAYvpOiwmFxOD4eMzchqGzqjz443DbGB0EeqYZ23Dw40cFXrhwgODaloMyMrdes9FtL6XH/AEO9dsj267X4inWFDDyxoyh1Qal7xmDQ78Ji8aqpxPEsfQYzEHF0q4aZ7vPmqMm12uY3MLDTNEAxups7VGh3hrYSo1tVzS/vWvbJDQwAksINhovaYwGLByVX4WodAYdTc6QIJmBrpLT0TRpKmv6LKTfT/hbdlftHpVXd3iMtJ0QHXDSZ0IuATJOaRPILaVDN9vrRcg412PfSY9xpuqOEZXUpI1ElzYzRE7crra/ZtXe/BgOJIa9zWk65RED0khRypVtErik7pmlyr1jUTKpNC5y56xqKAvmtRAEQMruM4XPSe3m0x56hc2y6+n5rrNRi5lxaj3eIqMI8MkjqDJBj1hMuxJgKNG2sFEItJUKdTbfS/wCq+OI8uWqJMXNPWAotZvtHy1RBXHryXrXwNPjutyYK1o/IIzKVwbafRKCw/wDby85nSEUO6Ra99P1QpmGGbx89dE/3MafP4KspYkRI+fxITtGtmjX60KWmYsatGDfQgbzsla1Ek2sOfqdkepAFw7pc+0ILLmY/T1TgFqrN55/5KUqUssE6WAATzXAaHUHnY3Qq151GgvuFggHUx0F9uukqFRo89vKEWoCJIMAn6hL5bG/PTfkTyRMeuEaDXdeF29yfLTqvAd9gB7hSqGeUdJRMW3ZXDF+JZrAlx9NPiQuktprK/Z7g5FSqQRcME9LmPcey2ZYnjGwij2oFRqee1LVWoSQUxCoEEsTbwhOCmUOf0OxNGialSq8vbJcGxla0a+Ld3wHmq6jWxGNquo4SGU2wH1DZlNs2BA+847MCtPtBxr6lSlgqF6lVwB9TYHoILj5BbzslwKhhqLaTXNFNkkuJANWpYPeTOsmD0LRuQrJurffhy5JJf5RT9m+wmGokOLWvqyP5tcsc4kuhpY2S1oJsIE7SDZanFYDI5jPE4lrnSDAApuYD4HTNqkwDfLorPFcN7x4LXNHhp9fuVm1Wm23hI9UPtDiaDG564GQHJemasl0OLQxoJNmybWyzoFtb5ZGxZvBpptJLmuLQSxxDgDlu0huUOgn1hYfj32f4fEMFVje5c8BzKtFuWcwaR3tIQHkkkmA0+a6ngQ3KGtDQ0NblDYAyxaALAclAYIU6IY0FwYzKASJcGiACdJsj9bXMTWcAwXEcRw2uMNi70z9x4ktLf6qZ3A3ZttyPQ8OQQCIIN5G87onazs2MXQNJzcsl5ov1NOo1xDHCGjwOAvJvmGpusb9nHE3EPwtW1SiSIO2U5Xt9Dp0d0U5q1t76dGLJ4zbhqkGXUmqbQpUdB4AptC+Uw1Ex4QsR25wUPZVEXBYbb6t/NboBVHaXAd7Qe2LxLf7hcIivo5o4elr/ABUHhpInaPyUi7rbT0upvtztG9vO6JIBUb533RQ2ReZjZfPdJsese6k4xtz1vdBhPgAOcRqjZbiPX90CmRptoiTH0dx0WMMMAiNttxt7I1KZMW59N0Fm40mfPbdMNeI84v8A4QMWrWSCdJ3F9RdL1aRuJF76xoSrCo/lIjnA2OyVY0mxg+UazMTsjZgIYATttb6ul6jST0tqf0T7zYzA8r+qBpckbfD81jCVSkbcp3/VRc2NRtt+iZqNncDUoWXY9AsYXc2ZPO3Q6LyrroHEW+eyMWSDFjp6x8F5RoFzmt3cQ33MW90THT+x+D7vC0wdSMx83X/NXLmqWFpZWgDQAAeim9dcY0hbFXBLVgm3hAqBTkhkV9RqGWpuo1BIuotDnPuxdP8AiOK4vEG4ogtZvBe7u2kR0adF1c8KLxh3AgGm7PBJMkgHLOpFgL6QOS5j9lbP53EGfjz0zoTbvHzYEHnouq8JbVDzmM04cQTIuSCxoBECGkttMwCb2XRX+jikxPivZ9/cM/h6vdYmiwNp1Ys7KP8ATqtvnpu5GY1Fwqfh/E/46nVweNoso4xrZfSfem/KfDiMOTOdkxOpabFbxY/7SeyR4hhe7pmm2qx4exz2yNCHNJgkAg7A6DVM0KmaulTj19o2gbWU3tkQdCsf9mY7nDfwVR38/DEh7SZ8D3OfTfTJAmkQYHLKQbhbIplygFLxChTa0U2NDTMgBpibk6QCYk67Lj/GqX8Px1rhZuIYx5/uINN3/qV2jieFa7xOJ8NhoBLgW7882hMWC4/9oLR/xXAsaAMtJthAgGo0AQLDRScf9P8ARSL5RsmI7QgUimAuRHcegIkKAU2p0gEw1QqMRWhSLUWgWch45gu6r1GjSZHkbj5pF1S99dbfJavt7hYqsfpmaRP9pn81lwL/AFfolQjXIOoPy/woOZPp6TdGFMfXQr6k0GTt69bLWYjTBnQHfX3PwTOS9p0nkosbEW1j2jRHJnfnHyCxiVNkQdf8opp5YItt7hCpMEzyIkI0awTF/TSdUDDBx7TF3F3QWHmUKpjWgEZjf0geaRFIDfT6heilpPyWspoPDiY8gNN9+UIZxjY9Zj43sk2gQbevWVGtTF/P/KFm1Q2/HiNCLG2lggfxrY9tQbX5pMt+Z56SEOoz697opg1DnGiCBPx2Vx2O/mYyk0ifEXk/2gkGPMBUJZb69VYcB4wMJW7zu8zoIF7QYkRz6q2KDnLVCTagrZ3dmii9YfBfaZQNnsc2wveJvaItpurin22wTgCazWz/AFbecTHmu54Zrw51ki/S5egvagUeM4epAZWpOJEgB7ZI5xMo5eFztfksmBLUF7E1KDUU2hkzm3C8SMFx17H2o4tuWdpqElt/7w5v+4Lq1fiDqVOGgFzXRlGUWLXObALgAJG5FupAXPPtE7PnE0Q6n/rUpcyLEjUtB52BHUdVbfZr22bjqYp1HBuMpCHA27wNsXgSJOxB0J5QU8Xas58kaZ0ljpAPNelVmOrZqbhDg/Zoc5ku2GYEGLgmDsncQ8spuIBcWtJA3cQLD1VLskZztbwaqXU8ZhAP4uhMNmBXomDUwzjpeJaTo4DmVd8M4nTr02vpu+83NBs5uxD2m7SCC0g6EEKXD8V3jST+F0E2jQGxBuIIvzB5Kp7ju8QX0TapJexoJa6pl++YsJAEnSWi7STmXoIfu3NLmFwIc8vJFoaWiZkETMmOrea48cWMZxmtXF6dI92w7RTkW/3kkdFqPtL7XjD03YWg8HFVR43A/wCkw6uMaOjTTnH3QsD2fxlOgwMaRO+m3NLO1HgrjVvk6ZTrI7ayxH/MjGiS6w1gg/CZQT24oyQMx6gCDyuCudYsj8Oh5Yfk6B36I2sue0u14dmu1kEAE9665E3DKZj1jdVvaDtdiKdRrafgYWzJaCT4iMzc2mkQRsqx+PkYjzwR1unVCFiOLUWWdUYDyzCfbVcRfx/E1GFr6rnTqefpoNuQUWZnGDmidJA9wPIBdMPiP1kZfJ/CNh237SUauVtMklpJMgibRA3F4mY3WSfijpFrbnW+iFXwpBj2gRtzUg12oFvKeah8nEsdaj4cjndhTiydhPrzC9OLO8fUoWU8ivTTPJctl+Av8USQYA/xqiNxDuhPXz5JfK7kmAx9pHP91nYeCXfO2MafBMU8W4SLackEUH7DWURtBxGiHJqRe0aVMzLcvLees81DuW7NnXmI0TjHCBJv9fBfVSLmAPy02TiWxJtNkQ6xtA9fko1MO0AmBy5+yJUaDrc/kD8FN2WBPPbyQoNsRyNB0gaXHubqDWiBLZ6x7JipAuASTsZJA5XQi4HQRpY77I0CwZY2/hG/X4c1VcYptAaYP4vP2lXb2Dl+qDisDmaMpbJH3JGaDPig7WsV2fCjeT9HP8mVQKKmJaPERzlo5fsvP4Z1RzKYI8b2smLgOIExPVOYnhrxZrdfj5Jzg2DcK05YNNpMkSMx8Mf+U+i9dx4OBSLLifEu7pVcvdFlFpyiq1xdlAAaAC/IYJaPu3WN4fxjENpw2pVbv4XEC9zaYCuO1xIotYIDq77jkymQ4kmBuWCP+1VuCwkAkERbcfp5qOvPBTbgZwva7FsmMQ8/3SY9wYTmF7c43Q1GPvuGjl0CqO7huojnI+S8w2JDeTjP0YSvHF+DKb8Zff8APGKMy2kfL05P6qqwvDq+PxXeYcfw+Ia11Vz/ABMb4PxZgDDjYSNZvzQab2Ey5ojr7SpYPtCcPSr06TA11bI01JILWMJJY0RuTOboFGWGK5SHWRvtmr4J9rtSiTR4jQFVzMzDVpFmYRZwIByO0uWuAtotxgvtM4XUFsWaZ1yvbUZF5j7gHSxX517sOBZJvceY29VYcI7P1K2TJaQCXEA3MmBI1gKU4JcsZc9Hdsb9pfC6Y8WLdWIvDWPdvIAIYGjYajQSVhO0n2yPqg08FTOHYdar4fVjo0SGnqS7pCwPG+DVKJAcQQdJyi484lV/cP5GOkEfAoR0/IXF/g13ZXAYfHUsRQLntxz/AB0HVHmKr2kuLHndz73Ohj1oqXD8oOYkEGCDYg8oOiR4e6HTMReZPS4jyT7nANkO8XQKsY0I2Hw8B7QYgiNJ19UOg6JGZwIMHbzuEOnJg633I39eiYqU5JiBJJvrrO6shB7s9WDjiL3Ja4kmbeIW8Oui97V1c4wzpP3arTM2hzXHX+5L8KoZH1M34qfxDmmfmocSeSxgP4XkieT2i3/gNlkvAX6eYUGNfrl8k050CfXU/t5IeBoM0LjHQGVY4Q0iTmGaJ+8RtaPh10VRBWjic5mHPdEBoB8ruKboOIsYJ3iIE3hOYHECpTreAU6NNhJIgOzkZaTS7RsuLesA8iqWhjmiATY/ecBJE7xqQPc7aX5M6+xOMV0XxvV2yzpuB29fNTD/AEI+rqAGWJO2vyUSZuelvdeXR2hmvE3Gu/kEZwcZMyPL5IINhe37aJinUjS42n0HqgE9B1MNn5IjjIBnqIUSJnlr52RWUzIgfmsAtxTI3i3n5W8l5WpuIsSIA9UfKARoJE/HRCDdCMsnz5aIgsHVMgw4defQIXdX1vNri9uSYy3sINtR1Qqpg9Sdfn7LBAV221uDBEdReUA0WnSeseaYLRGjucn0PooR1uOdiSiYVrCA4yTaw3cTYeqT41iqZZRP3H089J+WamYFzqrXsi5Z4iD/AEmBfVF4xjhSDQcxqOa6HATlOkmeYtbqs3jgGv8AEZMAzsMxmB6ZT9QvS+Ni1Sl/f4ceWSk2izo4xpIIrUyRezsp9QYPwT+D4kRTqm/idF5MwJ1iw/mLL5mu2DhO4BT2BLW0HZYb4zaI/ov0+6uyUvCCiF4rjXPxDS5v3KLLWIl5LzppZw9kTvW5TNMeluUb9SqTiVd4xD3BzgCKcHYgU2tsHCDcEeiO7iL9HPBnTNTp8tPAAUqkFxLFgpWlkb/Dqhuw1IuOg+t/iP0SLa5Mf6Wn9NUG9v6yvHPM2a0yNqjrbT4mFHYFFhiMLTLAB0M77G6q8RghmIBJj65+S8fiXAxkuOrT+QQDijnmHX6N9PxJGxqI1MLcQNL2/dXHZXjVSibMzOuCxxgObJILeThMdQqg4vxEQdP6efkvuEYsNrh2TMQDE+EA/wBRtoBKlKMZcMom1yix7QcZdiajSWmk1sgRe53cdj0VVXotyjxude8kpviTqgzuIpRnDTGbfTfT0Sr8zS4EsH+1x+ZQUIrwLm36Tp4ZoaC2Z3VhR4YCOsWNvfRVTa5iM/WzB0O580weKvBH8wgR+FlP2uEwtMIXQSCSP2TWcNALQSbEnr+Sq6tab53kmJg5J8w2FGx1EwNzPzTitFp34NYDMCSHNgkE/ddsL8l7i8N/Je8GS0sOX1yGNP6lXteQWOsIc2QAANp6K8HBq13OYwtIjIKtNznAnQCk4kGRvERdBs1FNhK5mzT6vA020P0UV2JIzQKbJHWoeRgkx8FXUIyjW94nY+i9NOxgpk2akXGHxk0Wsz3a6Y0BMmHlo1gHlaNl7jaDGODgfA8FzbG39TRygn2LUvwh7WODYDsxAgmBmvkM7XtPJx5q8p0hXoOp+Ad3L2mbk/iERJ8M+oahCOto03dEuCVg6k0m4EwSL5Zt+fon8kEmJ0+vkqbg9Rkd2x2bJfSPCTfzIJHoeiuHNNvryK8vPFrI7OzG04qglI5j525aDZHdTt0lCAJ1y+X6IrSbH58gfZQKnmUddtJ9vimA++UiIBsd4KXfJjWRuJvylNBu4vflCwCxmbXjnDevn+yDUeRIA26XkanZT7kxprvNvaUJ1PpfzNtLogQQPMkg+XvoEGsTml2kj06SjlpOkbW5C26FVYJjmSY2taVgkM99xr8hCWdUy6yRE2uYBOgAuf1U6tO4ub6dLBV/H2PbR8DyDIEgkENEzHOTG+yrihtNITJKo2VeMcyo91WHXcMrHcyNOgEG3IAclTVzJcXGZN5jc3P7Jh1V0NFjYk3JALxoJ08LW6cyo1aRcJG+t46L2UuLOBiRwlwWGDr01FiPZWeExdJgy1MN3tzmLar2OBJJhrQ9rY01B01GirRTex0jSQbnnP6KxdlOrRtp5LaWbahHFUs1Vzg1wZADBU+80ADw+hJ081Cq028OljCsRSiYiPW1hdQr8pGs78yjogbFdQoHkbdFMiU7h2NPxH5qMASfPb91tTbC1R5mYN/yi/wSlZ5Ovl6BWuLaLEdRp+6RrUJPW487pXEZMUqViII9QmuF1Jql0f8ASrTBt/pP/ZAfSEdbo/DKbv5hB/6b9ORgE69SpND2HfWkOJYGy9pPXLPzSdR2pIkuJvpqU1haLi0ucTlbJncmLKBZ4WyfqU+tipippmDa5gCwGu6D3UmfqNla4ilDraRPrEc+YSjqczySJcjPoBA9PZRpkXtsjCh9eoXgZqCUwCLn2Ai1lGs8ucS7M7nmLnaf3SmaWH0I6cvzRH0iHaW6o632CxIscb6clJtBxGpP7fRTrNxJmOn5hTiw30+pR0NsL4ahlgzB91oMLiMpbUBbJnUCGmfEbcjpvBbZU9Flot+3srDCGLECHAkSAYdB+fzg7JtaQlhauE7nEgsEU3mW3Gj/AMPo75Aq3pn9xfcJLuO8aaU+Nn8xrhMGQJ1uAQPdoR3vv62/wvP+bFWmdXx3w0OPte3ovaEgRz/XRLU3iRrrCJUqXIgDqJ6rgo6RyeVjt8FOd+vrulaVU38/zKN3sXInbytNpWox/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3080" name="Picture 8" descr="http://www.alimentacion-chile.com/wpr-content/uploads/2013/07/reloj.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816" y="3501008"/>
            <a:ext cx="2738438"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4540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80"/>
                                        </p:tgtEl>
                                        <p:attrNameLst>
                                          <p:attrName>style.visibility</p:attrName>
                                        </p:attrNameLst>
                                      </p:cBhvr>
                                      <p:to>
                                        <p:strVal val="visible"/>
                                      </p:to>
                                    </p:set>
                                    <p:animEffect transition="in" filter="fade">
                                      <p:cBhvr>
                                        <p:cTn id="12" dur="1000"/>
                                        <p:tgtEl>
                                          <p:spTgt spid="3080"/>
                                        </p:tgtEl>
                                      </p:cBhvr>
                                    </p:animEffect>
                                    <p:anim calcmode="lin" valueType="num">
                                      <p:cBhvr>
                                        <p:cTn id="13" dur="1000" fill="hold"/>
                                        <p:tgtEl>
                                          <p:spTgt spid="3080"/>
                                        </p:tgtEl>
                                        <p:attrNameLst>
                                          <p:attrName>ppt_x</p:attrName>
                                        </p:attrNameLst>
                                      </p:cBhvr>
                                      <p:tavLst>
                                        <p:tav tm="0">
                                          <p:val>
                                            <p:strVal val="#ppt_x"/>
                                          </p:val>
                                        </p:tav>
                                        <p:tav tm="100000">
                                          <p:val>
                                            <p:strVal val="#ppt_x"/>
                                          </p:val>
                                        </p:tav>
                                      </p:tavLst>
                                    </p:anim>
                                    <p:anim calcmode="lin" valueType="num">
                                      <p:cBhvr>
                                        <p:cTn id="14" dur="1000" fill="hold"/>
                                        <p:tgtEl>
                                          <p:spTgt spid="30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i="1" dirty="0">
                <a:latin typeface="Agency FB" pitchFamily="34" charset="0"/>
              </a:rPr>
              <a:t>Beneficios de los </a:t>
            </a:r>
            <a:r>
              <a:rPr lang="es-CO" i="1" dirty="0" smtClean="0">
                <a:latin typeface="Agency FB" pitchFamily="34" charset="0"/>
              </a:rPr>
              <a:t>Plátanos </a:t>
            </a:r>
            <a:r>
              <a:rPr lang="es-CO" i="1" dirty="0">
                <a:latin typeface="Agency FB" pitchFamily="34" charset="0"/>
              </a:rPr>
              <a:t>para la salud</a:t>
            </a:r>
            <a:r>
              <a:rPr lang="es-CO" dirty="0"/>
              <a:t>.</a:t>
            </a:r>
          </a:p>
        </p:txBody>
      </p:sp>
      <p:sp>
        <p:nvSpPr>
          <p:cNvPr id="3" name="2 Marcador de contenido"/>
          <p:cNvSpPr>
            <a:spLocks noGrp="1"/>
          </p:cNvSpPr>
          <p:nvPr>
            <p:ph idx="1"/>
          </p:nvPr>
        </p:nvSpPr>
        <p:spPr>
          <a:xfrm>
            <a:off x="457200" y="1600200"/>
            <a:ext cx="8229600" cy="4925144"/>
          </a:xfrm>
        </p:spPr>
        <p:txBody>
          <a:bodyPr>
            <a:normAutofit fontScale="77500" lnSpcReduction="20000"/>
          </a:bodyPr>
          <a:lstStyle/>
          <a:p>
            <a:pPr marL="0" indent="0">
              <a:buNone/>
            </a:pPr>
            <a:r>
              <a:rPr lang="es-CO" dirty="0" smtClean="0"/>
              <a:t>Los </a:t>
            </a:r>
            <a:r>
              <a:rPr lang="es-CO" dirty="0"/>
              <a:t>Plátanos más allá de ser una de las frutas tropicales más consumidas en el mundo, es un alimento con grandes beneficios para la salud como veremos ahora. </a:t>
            </a:r>
          </a:p>
          <a:p>
            <a:r>
              <a:rPr lang="es-CO" dirty="0" smtClean="0"/>
              <a:t>Una </a:t>
            </a:r>
            <a:r>
              <a:rPr lang="es-CO" dirty="0"/>
              <a:t>de las propiedades del plátano es que presenta un alto contenido de minerales como </a:t>
            </a:r>
            <a:r>
              <a:rPr lang="es-CO" b="1" dirty="0">
                <a:latin typeface="Agency FB" pitchFamily="34" charset="0"/>
              </a:rPr>
              <a:t>potasio, fósforo, magnesio, calcio, zinc y hierro.</a:t>
            </a:r>
          </a:p>
          <a:p>
            <a:endParaRPr lang="es-CO" dirty="0" smtClean="0"/>
          </a:p>
          <a:p>
            <a:r>
              <a:rPr lang="es-CO" i="1" dirty="0" smtClean="0">
                <a:solidFill>
                  <a:srgbClr val="FF0000"/>
                </a:solidFill>
              </a:rPr>
              <a:t>Esta </a:t>
            </a:r>
            <a:r>
              <a:rPr lang="es-CO" i="1" dirty="0">
                <a:solidFill>
                  <a:srgbClr val="FF0000"/>
                </a:solidFill>
              </a:rPr>
              <a:t>fruta tropical posee una excelente combinación de energía, minerales y vitaminas que la convierten en un alimento indispensable en cualquier dieta, incluidas las de diabetes y adelgazamiento. </a:t>
            </a:r>
            <a:br>
              <a:rPr lang="es-CO" i="1" dirty="0">
                <a:solidFill>
                  <a:srgbClr val="FF0000"/>
                </a:solidFill>
              </a:rPr>
            </a:br>
            <a:endParaRPr lang="es-CO" i="1" dirty="0" smtClean="0">
              <a:solidFill>
                <a:srgbClr val="FF0000"/>
              </a:solidFill>
            </a:endParaRPr>
          </a:p>
          <a:p>
            <a:pPr marL="0" indent="0">
              <a:buNone/>
            </a:pPr>
            <a:r>
              <a:rPr lang="es-CO" dirty="0" smtClean="0"/>
              <a:t>Es</a:t>
            </a:r>
            <a:r>
              <a:rPr lang="es-CO" dirty="0"/>
              <a:t>, además, el complemento perfecto para personas con gran actividad física, como niños y deportistas.</a:t>
            </a:r>
          </a:p>
        </p:txBody>
      </p:sp>
    </p:spTree>
    <p:extLst>
      <p:ext uri="{BB962C8B-B14F-4D97-AF65-F5344CB8AC3E}">
        <p14:creationId xmlns:p14="http://schemas.microsoft.com/office/powerpoint/2010/main" val="24278420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wipe(down)">
                                      <p:cBhvr>
                                        <p:cTn id="55" dur="580">
                                          <p:stCondLst>
                                            <p:cond delay="0"/>
                                          </p:stCondLst>
                                        </p:cTn>
                                        <p:tgtEl>
                                          <p:spTgt spid="3">
                                            <p:txEl>
                                              <p:pRg st="4" end="4"/>
                                            </p:txEl>
                                          </p:spTgt>
                                        </p:tgtEl>
                                      </p:cBhvr>
                                    </p:animEffect>
                                    <p:anim calcmode="lin" valueType="num">
                                      <p:cBhvr>
                                        <p:cTn id="5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4" end="4"/>
                                            </p:txEl>
                                          </p:spTgt>
                                        </p:tgtEl>
                                      </p:cBhvr>
                                      <p:to x="100000" y="60000"/>
                                    </p:animScale>
                                    <p:animScale>
                                      <p:cBhvr>
                                        <p:cTn id="62" dur="166" decel="50000">
                                          <p:stCondLst>
                                            <p:cond delay="676"/>
                                          </p:stCondLst>
                                        </p:cTn>
                                        <p:tgtEl>
                                          <p:spTgt spid="3">
                                            <p:txEl>
                                              <p:pRg st="4" end="4"/>
                                            </p:txEl>
                                          </p:spTgt>
                                        </p:tgtEl>
                                      </p:cBhvr>
                                      <p:to x="100000" y="100000"/>
                                    </p:animScale>
                                    <p:animScale>
                                      <p:cBhvr>
                                        <p:cTn id="63" dur="26">
                                          <p:stCondLst>
                                            <p:cond delay="1312"/>
                                          </p:stCondLst>
                                        </p:cTn>
                                        <p:tgtEl>
                                          <p:spTgt spid="3">
                                            <p:txEl>
                                              <p:pRg st="4" end="4"/>
                                            </p:txEl>
                                          </p:spTgt>
                                        </p:tgtEl>
                                      </p:cBhvr>
                                      <p:to x="100000" y="80000"/>
                                    </p:animScale>
                                    <p:animScale>
                                      <p:cBhvr>
                                        <p:cTn id="64" dur="166" decel="50000">
                                          <p:stCondLst>
                                            <p:cond delay="1338"/>
                                          </p:stCondLst>
                                        </p:cTn>
                                        <p:tgtEl>
                                          <p:spTgt spid="3">
                                            <p:txEl>
                                              <p:pRg st="4" end="4"/>
                                            </p:txEl>
                                          </p:spTgt>
                                        </p:tgtEl>
                                      </p:cBhvr>
                                      <p:to x="100000" y="100000"/>
                                    </p:animScale>
                                    <p:animScale>
                                      <p:cBhvr>
                                        <p:cTn id="65" dur="26">
                                          <p:stCondLst>
                                            <p:cond delay="1642"/>
                                          </p:stCondLst>
                                        </p:cTn>
                                        <p:tgtEl>
                                          <p:spTgt spid="3">
                                            <p:txEl>
                                              <p:pRg st="4" end="4"/>
                                            </p:txEl>
                                          </p:spTgt>
                                        </p:tgtEl>
                                      </p:cBhvr>
                                      <p:to x="100000" y="90000"/>
                                    </p:animScale>
                                    <p:animScale>
                                      <p:cBhvr>
                                        <p:cTn id="66" dur="166" decel="50000">
                                          <p:stCondLst>
                                            <p:cond delay="1668"/>
                                          </p:stCondLst>
                                        </p:cTn>
                                        <p:tgtEl>
                                          <p:spTgt spid="3">
                                            <p:txEl>
                                              <p:pRg st="4" end="4"/>
                                            </p:txEl>
                                          </p:spTgt>
                                        </p:tgtEl>
                                      </p:cBhvr>
                                      <p:to x="100000" y="100000"/>
                                    </p:animScale>
                                    <p:animScale>
                                      <p:cBhvr>
                                        <p:cTn id="67" dur="26">
                                          <p:stCondLst>
                                            <p:cond delay="1808"/>
                                          </p:stCondLst>
                                        </p:cTn>
                                        <p:tgtEl>
                                          <p:spTgt spid="3">
                                            <p:txEl>
                                              <p:pRg st="4" end="4"/>
                                            </p:txEl>
                                          </p:spTgt>
                                        </p:tgtEl>
                                      </p:cBhvr>
                                      <p:to x="100000" y="95000"/>
                                    </p:animScale>
                                    <p:animScale>
                                      <p:cBhvr>
                                        <p:cTn id="68"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a:blipFill>
            <a:blip r:embed="rId2"/>
            <a:tile tx="0" ty="0" sx="100000" sy="100000" flip="none" algn="tl"/>
          </a:blipFill>
        </p:spPr>
        <p:txBody>
          <a:bodyPr>
            <a:normAutofit fontScale="70000" lnSpcReduction="20000"/>
          </a:bodyPr>
          <a:lstStyle/>
          <a:p>
            <a:pPr marL="0" indent="0" algn="ctr">
              <a:buNone/>
            </a:pPr>
            <a:r>
              <a:rPr lang="es-CO" sz="4000" b="1" u="sng" dirty="0">
                <a:latin typeface="Arial"/>
              </a:rPr>
              <a:t>Sus Propiedades</a:t>
            </a:r>
            <a:endParaRPr lang="es-CO" sz="4000" u="sng" dirty="0">
              <a:latin typeface="Arial"/>
            </a:endParaRPr>
          </a:p>
          <a:p>
            <a:pPr marL="0" indent="0" algn="ctr">
              <a:buNone/>
            </a:pPr>
            <a:r>
              <a:rPr lang="es-CO" dirty="0">
                <a:latin typeface="Arial"/>
              </a:rPr>
              <a:t>Una de las frutas más nutritivas</a:t>
            </a:r>
          </a:p>
          <a:p>
            <a:pPr marL="0" indent="0" algn="ctr">
              <a:buNone/>
            </a:pPr>
            <a:r>
              <a:rPr lang="es-CO" dirty="0">
                <a:latin typeface="Arial"/>
              </a:rPr>
              <a:t>Ideal para personas que desempeñan actividades físicas.</a:t>
            </a:r>
          </a:p>
          <a:p>
            <a:pPr marL="0" indent="0" algn="ctr">
              <a:buNone/>
            </a:pPr>
            <a:r>
              <a:rPr lang="es-CO" dirty="0">
                <a:latin typeface="Arial"/>
              </a:rPr>
              <a:t>Beneficioso contra úlceras de estómago.</a:t>
            </a:r>
          </a:p>
          <a:p>
            <a:pPr marL="0" indent="0" algn="ctr">
              <a:buNone/>
            </a:pPr>
            <a:r>
              <a:rPr lang="es-CO" dirty="0">
                <a:latin typeface="Arial"/>
              </a:rPr>
              <a:t>Bueno contra el colesterol</a:t>
            </a:r>
          </a:p>
          <a:p>
            <a:pPr marL="0" indent="0" algn="ctr">
              <a:buNone/>
            </a:pPr>
            <a:r>
              <a:rPr lang="es-CO" dirty="0">
                <a:latin typeface="Arial"/>
              </a:rPr>
              <a:t>Previene calambres si se toma antes del ejercicio físico.</a:t>
            </a:r>
          </a:p>
          <a:p>
            <a:pPr algn="ctr"/>
            <a:endParaRPr lang="es-CO" b="1" dirty="0" smtClean="0">
              <a:latin typeface="Arial"/>
            </a:endParaRPr>
          </a:p>
          <a:p>
            <a:pPr marL="0" indent="0" algn="ctr">
              <a:buNone/>
            </a:pPr>
            <a:r>
              <a:rPr lang="es-CO" sz="4000" b="1" u="sng" dirty="0" smtClean="0">
                <a:latin typeface="Arial"/>
              </a:rPr>
              <a:t>Información </a:t>
            </a:r>
            <a:r>
              <a:rPr lang="es-CO" sz="4000" b="1" u="sng" dirty="0">
                <a:latin typeface="Arial"/>
              </a:rPr>
              <a:t>nutricional</a:t>
            </a:r>
            <a:endParaRPr lang="es-CO" sz="4000" u="sng" dirty="0">
              <a:latin typeface="Arial"/>
            </a:endParaRPr>
          </a:p>
          <a:p>
            <a:pPr marL="0" indent="0" algn="ctr">
              <a:buNone/>
            </a:pPr>
            <a:endParaRPr lang="es-CO" dirty="0" smtClean="0">
              <a:latin typeface="Arial"/>
            </a:endParaRPr>
          </a:p>
          <a:p>
            <a:pPr marL="0" indent="0" algn="ctr">
              <a:buNone/>
            </a:pPr>
            <a:r>
              <a:rPr lang="es-CO" dirty="0" smtClean="0">
                <a:latin typeface="Arial"/>
              </a:rPr>
              <a:t>Porción</a:t>
            </a:r>
            <a:r>
              <a:rPr lang="es-CO" dirty="0">
                <a:latin typeface="Arial"/>
              </a:rPr>
              <a:t>: 1 plátano (100 g)</a:t>
            </a:r>
            <a:endParaRPr lang="es-CO" dirty="0"/>
          </a:p>
          <a:p>
            <a:pPr marL="0" indent="0" algn="ctr">
              <a:buNone/>
            </a:pPr>
            <a:r>
              <a:rPr lang="es-CO" dirty="0">
                <a:latin typeface="Arial"/>
              </a:rPr>
              <a:t>Calorías: 110 (Calorías procedentes de materia grasa: 0)</a:t>
            </a:r>
            <a:endParaRPr lang="es-CO" dirty="0"/>
          </a:p>
          <a:p>
            <a:pPr marL="0" indent="0" algn="ctr">
              <a:buNone/>
            </a:pPr>
            <a:r>
              <a:rPr lang="es-CO" dirty="0">
                <a:latin typeface="Arial"/>
              </a:rPr>
              <a:t>Grasa: 0 g</a:t>
            </a:r>
            <a:endParaRPr lang="es-CO" dirty="0"/>
          </a:p>
          <a:p>
            <a:pPr marL="0" indent="0" algn="ctr">
              <a:buNone/>
            </a:pPr>
            <a:r>
              <a:rPr lang="es-CO" dirty="0">
                <a:latin typeface="Arial"/>
              </a:rPr>
              <a:t>Colesterol: 0 mg</a:t>
            </a:r>
            <a:endParaRPr lang="es-CO" dirty="0"/>
          </a:p>
          <a:p>
            <a:pPr marL="0" indent="0" algn="ctr">
              <a:buNone/>
            </a:pPr>
            <a:r>
              <a:rPr lang="es-CO" dirty="0">
                <a:latin typeface="Arial"/>
              </a:rPr>
              <a:t>Sodio: 0 mg</a:t>
            </a:r>
            <a:endParaRPr lang="es-CO" dirty="0"/>
          </a:p>
          <a:p>
            <a:pPr marL="0" indent="0" algn="ctr">
              <a:buNone/>
            </a:pPr>
            <a:r>
              <a:rPr lang="es-CO" dirty="0">
                <a:latin typeface="Arial"/>
              </a:rPr>
              <a:t>Carbohidratos: 29 g</a:t>
            </a:r>
            <a:endParaRPr lang="es-CO" dirty="0"/>
          </a:p>
          <a:p>
            <a:pPr marL="0" indent="0" algn="ctr">
              <a:buNone/>
            </a:pPr>
            <a:r>
              <a:rPr lang="es-CO" dirty="0">
                <a:latin typeface="Arial"/>
              </a:rPr>
              <a:t>Fibra: 4 g</a:t>
            </a:r>
            <a:endParaRPr lang="es-CO" dirty="0"/>
          </a:p>
          <a:p>
            <a:pPr marL="0" indent="0" algn="ctr">
              <a:buNone/>
            </a:pPr>
            <a:r>
              <a:rPr lang="es-CO" dirty="0">
                <a:latin typeface="Arial"/>
              </a:rPr>
              <a:t>Azúcares: 21 g</a:t>
            </a:r>
            <a:endParaRPr lang="es-CO" dirty="0"/>
          </a:p>
          <a:p>
            <a:pPr marL="0" indent="0" algn="ctr">
              <a:buNone/>
            </a:pPr>
            <a:r>
              <a:rPr lang="es-CO" dirty="0">
                <a:latin typeface="Arial"/>
              </a:rPr>
              <a:t>Proteínas: 1 </a:t>
            </a:r>
            <a:r>
              <a:rPr lang="es-CO" dirty="0" smtClean="0">
                <a:latin typeface="Arial"/>
              </a:rPr>
              <a:t>g</a:t>
            </a:r>
            <a:endParaRPr lang="es-CO" dirty="0">
              <a:latin typeface="Arial"/>
            </a:endParaRPr>
          </a:p>
        </p:txBody>
      </p:sp>
    </p:spTree>
    <p:extLst>
      <p:ext uri="{BB962C8B-B14F-4D97-AF65-F5344CB8AC3E}">
        <p14:creationId xmlns:p14="http://schemas.microsoft.com/office/powerpoint/2010/main" val="35403961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heel(1)">
                                      <p:cBhvr>
                                        <p:cTn id="13" dur="2000"/>
                                        <p:tgtEl>
                                          <p:spTgt spid="3">
                                            <p:txEl>
                                              <p:pRg st="3" end="3"/>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heel(1)">
                                      <p:cBhvr>
                                        <p:cTn id="16" dur="2000"/>
                                        <p:tgtEl>
                                          <p:spTgt spid="3">
                                            <p:txEl>
                                              <p:pRg st="4" end="4"/>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heel(1)">
                                      <p:cBhvr>
                                        <p:cTn id="19" dur="20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 calcmode="lin" valueType="num">
                                      <p:cBhvr>
                                        <p:cTn id="24"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circle(in)">
                                      <p:cBhvr>
                                        <p:cTn id="32" dur="2000"/>
                                        <p:tgtEl>
                                          <p:spTgt spid="3">
                                            <p:txEl>
                                              <p:pRg st="9" end="9"/>
                                            </p:txEl>
                                          </p:spTgt>
                                        </p:tgtEl>
                                      </p:cBhvr>
                                    </p:animEffect>
                                  </p:childTnLst>
                                </p:cTn>
                              </p:par>
                              <p:par>
                                <p:cTn id="33" presetID="6" presetClass="entr" presetSubtype="16"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circle(in)">
                                      <p:cBhvr>
                                        <p:cTn id="35" dur="2000"/>
                                        <p:tgtEl>
                                          <p:spTgt spid="3">
                                            <p:txEl>
                                              <p:pRg st="10" end="10"/>
                                            </p:txEl>
                                          </p:spTgt>
                                        </p:tgtEl>
                                      </p:cBhvr>
                                    </p:animEffect>
                                  </p:childTnLst>
                                </p:cTn>
                              </p:par>
                              <p:par>
                                <p:cTn id="36" presetID="6" presetClass="entr" presetSubtype="16" fill="hold"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circle(in)">
                                      <p:cBhvr>
                                        <p:cTn id="38" dur="2000"/>
                                        <p:tgtEl>
                                          <p:spTgt spid="3">
                                            <p:txEl>
                                              <p:pRg st="11" end="11"/>
                                            </p:txEl>
                                          </p:spTgt>
                                        </p:tgtEl>
                                      </p:cBhvr>
                                    </p:animEffect>
                                  </p:childTnLst>
                                </p:cTn>
                              </p:par>
                              <p:par>
                                <p:cTn id="39" presetID="6" presetClass="entr" presetSubtype="16"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circle(in)">
                                      <p:cBhvr>
                                        <p:cTn id="41" dur="2000"/>
                                        <p:tgtEl>
                                          <p:spTgt spid="3">
                                            <p:txEl>
                                              <p:pRg st="12" end="12"/>
                                            </p:txEl>
                                          </p:spTgt>
                                        </p:tgtEl>
                                      </p:cBhvr>
                                    </p:animEffect>
                                  </p:childTnLst>
                                </p:cTn>
                              </p:par>
                              <p:par>
                                <p:cTn id="42" presetID="6" presetClass="entr" presetSubtype="16" fill="hold" nodeType="withEffect">
                                  <p:stCondLst>
                                    <p:cond delay="0"/>
                                  </p:stCondLst>
                                  <p:childTnLst>
                                    <p:set>
                                      <p:cBhvr>
                                        <p:cTn id="43" dur="1" fill="hold">
                                          <p:stCondLst>
                                            <p:cond delay="0"/>
                                          </p:stCondLst>
                                        </p:cTn>
                                        <p:tgtEl>
                                          <p:spTgt spid="3">
                                            <p:txEl>
                                              <p:pRg st="13" end="13"/>
                                            </p:txEl>
                                          </p:spTgt>
                                        </p:tgtEl>
                                        <p:attrNameLst>
                                          <p:attrName>style.visibility</p:attrName>
                                        </p:attrNameLst>
                                      </p:cBhvr>
                                      <p:to>
                                        <p:strVal val="visible"/>
                                      </p:to>
                                    </p:set>
                                    <p:animEffect transition="in" filter="circle(in)">
                                      <p:cBhvr>
                                        <p:cTn id="44" dur="2000"/>
                                        <p:tgtEl>
                                          <p:spTgt spid="3">
                                            <p:txEl>
                                              <p:pRg st="13" end="13"/>
                                            </p:txEl>
                                          </p:spTgt>
                                        </p:tgtEl>
                                      </p:cBhvr>
                                    </p:animEffect>
                                  </p:childTnLst>
                                </p:cTn>
                              </p:par>
                              <p:par>
                                <p:cTn id="45" presetID="6" presetClass="entr" presetSubtype="16" fill="hold" nodeType="with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Effect transition="in" filter="circle(in)">
                                      <p:cBhvr>
                                        <p:cTn id="47" dur="2000"/>
                                        <p:tgtEl>
                                          <p:spTgt spid="3">
                                            <p:txEl>
                                              <p:pRg st="14" end="14"/>
                                            </p:txEl>
                                          </p:spTgt>
                                        </p:tgtEl>
                                      </p:cBhvr>
                                    </p:animEffect>
                                  </p:childTnLst>
                                </p:cTn>
                              </p:par>
                              <p:par>
                                <p:cTn id="48" presetID="6" presetClass="entr" presetSubtype="16" fill="hold" nodeType="withEffect">
                                  <p:stCondLst>
                                    <p:cond delay="0"/>
                                  </p:stCondLst>
                                  <p:childTnLst>
                                    <p:set>
                                      <p:cBhvr>
                                        <p:cTn id="49" dur="1" fill="hold">
                                          <p:stCondLst>
                                            <p:cond delay="0"/>
                                          </p:stCondLst>
                                        </p:cTn>
                                        <p:tgtEl>
                                          <p:spTgt spid="3">
                                            <p:txEl>
                                              <p:pRg st="15" end="15"/>
                                            </p:txEl>
                                          </p:spTgt>
                                        </p:tgtEl>
                                        <p:attrNameLst>
                                          <p:attrName>style.visibility</p:attrName>
                                        </p:attrNameLst>
                                      </p:cBhvr>
                                      <p:to>
                                        <p:strVal val="visible"/>
                                      </p:to>
                                    </p:set>
                                    <p:animEffect transition="in" filter="circle(in)">
                                      <p:cBhvr>
                                        <p:cTn id="50" dur="2000"/>
                                        <p:tgtEl>
                                          <p:spTgt spid="3">
                                            <p:txEl>
                                              <p:pRg st="15" end="15"/>
                                            </p:txEl>
                                          </p:spTgt>
                                        </p:tgtEl>
                                      </p:cBhvr>
                                    </p:animEffect>
                                  </p:childTnLst>
                                </p:cTn>
                              </p:par>
                              <p:par>
                                <p:cTn id="51" presetID="6" presetClass="entr" presetSubtype="16" fill="hold" nodeType="withEffect">
                                  <p:stCondLst>
                                    <p:cond delay="0"/>
                                  </p:stCondLst>
                                  <p:childTnLst>
                                    <p:set>
                                      <p:cBhvr>
                                        <p:cTn id="52" dur="1" fill="hold">
                                          <p:stCondLst>
                                            <p:cond delay="0"/>
                                          </p:stCondLst>
                                        </p:cTn>
                                        <p:tgtEl>
                                          <p:spTgt spid="3">
                                            <p:txEl>
                                              <p:pRg st="16" end="16"/>
                                            </p:txEl>
                                          </p:spTgt>
                                        </p:tgtEl>
                                        <p:attrNameLst>
                                          <p:attrName>style.visibility</p:attrName>
                                        </p:attrNameLst>
                                      </p:cBhvr>
                                      <p:to>
                                        <p:strVal val="visible"/>
                                      </p:to>
                                    </p:set>
                                    <p:animEffect transition="in" filter="circle(in)">
                                      <p:cBhvr>
                                        <p:cTn id="53" dur="2000"/>
                                        <p:tgtEl>
                                          <p:spTgt spid="3">
                                            <p:txEl>
                                              <p:pRg st="16" end="16"/>
                                            </p:txEl>
                                          </p:spTgt>
                                        </p:tgtEl>
                                      </p:cBhvr>
                                    </p:animEffect>
                                  </p:childTnLst>
                                </p:cTn>
                              </p:par>
                              <p:par>
                                <p:cTn id="54" presetID="6" presetClass="entr" presetSubtype="16" fill="hold" nodeType="withEffect">
                                  <p:stCondLst>
                                    <p:cond delay="0"/>
                                  </p:stCondLst>
                                  <p:childTnLst>
                                    <p:set>
                                      <p:cBhvr>
                                        <p:cTn id="55" dur="1" fill="hold">
                                          <p:stCondLst>
                                            <p:cond delay="0"/>
                                          </p:stCondLst>
                                        </p:cTn>
                                        <p:tgtEl>
                                          <p:spTgt spid="3">
                                            <p:txEl>
                                              <p:pRg st="17" end="17"/>
                                            </p:txEl>
                                          </p:spTgt>
                                        </p:tgtEl>
                                        <p:attrNameLst>
                                          <p:attrName>style.visibility</p:attrName>
                                        </p:attrNameLst>
                                      </p:cBhvr>
                                      <p:to>
                                        <p:strVal val="visible"/>
                                      </p:to>
                                    </p:set>
                                    <p:animEffect transition="in" filter="circle(in)">
                                      <p:cBhvr>
                                        <p:cTn id="56" dur="20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a:bodyPr>
          <a:lstStyle/>
          <a:p>
            <a:r>
              <a:rPr lang="es-CO" sz="4800" b="1" i="1" dirty="0" smtClean="0">
                <a:solidFill>
                  <a:srgbClr val="FF0000"/>
                </a:solidFill>
                <a:latin typeface="Agency FB" pitchFamily="34" charset="0"/>
              </a:rPr>
              <a:t>En Conclusión:</a:t>
            </a:r>
            <a:endParaRPr lang="es-CO" sz="4800" b="1" i="1" dirty="0">
              <a:solidFill>
                <a:srgbClr val="FF0000"/>
              </a:solidFill>
              <a:latin typeface="Agency FB" pitchFamily="34" charset="0"/>
            </a:endParaRPr>
          </a:p>
        </p:txBody>
      </p:sp>
      <p:sp>
        <p:nvSpPr>
          <p:cNvPr id="3" name="2 Marcador de contenido"/>
          <p:cNvSpPr>
            <a:spLocks noGrp="1"/>
          </p:cNvSpPr>
          <p:nvPr>
            <p:ph idx="1"/>
          </p:nvPr>
        </p:nvSpPr>
        <p:spPr>
          <a:xfrm>
            <a:off x="179512" y="1600200"/>
            <a:ext cx="8712968" cy="5257800"/>
          </a:xfrm>
          <a:blipFill>
            <a:blip r:embed="rId2"/>
            <a:tile tx="0" ty="0" sx="100000" sy="100000" flip="none" algn="tl"/>
          </a:blipFill>
        </p:spPr>
        <p:txBody>
          <a:bodyPr>
            <a:normAutofit fontScale="77500" lnSpcReduction="20000"/>
          </a:bodyPr>
          <a:lstStyle/>
          <a:p>
            <a:pPr marL="0" indent="0" algn="ctr">
              <a:buNone/>
            </a:pPr>
            <a:r>
              <a:rPr lang="es-CO" dirty="0"/>
              <a:t>El plátano constituye una de los alimentos más </a:t>
            </a:r>
            <a:r>
              <a:rPr lang="es-CO" dirty="0" smtClean="0"/>
              <a:t>beneficiosos </a:t>
            </a:r>
            <a:r>
              <a:rPr lang="es-CO" dirty="0"/>
              <a:t>que </a:t>
            </a:r>
            <a:r>
              <a:rPr lang="es-CO" dirty="0" smtClean="0"/>
              <a:t>Dios ha creado, </a:t>
            </a:r>
            <a:r>
              <a:rPr lang="es-CO" dirty="0"/>
              <a:t>riquísimo en nutrientes, especialmente potasio, vitamina B6 y ácido fólico. </a:t>
            </a:r>
            <a:br>
              <a:rPr lang="es-CO" dirty="0"/>
            </a:br>
            <a:r>
              <a:rPr lang="es-CO" dirty="0"/>
              <a:t/>
            </a:r>
            <a:br>
              <a:rPr lang="es-CO" dirty="0"/>
            </a:br>
            <a:r>
              <a:rPr lang="es-CO" dirty="0"/>
              <a:t>Personas a dieta suelen evitar el plátano por el convencimiento de que engorda, pero con sólo 100 calorías es uno de los alimentos con más valor </a:t>
            </a:r>
            <a:r>
              <a:rPr lang="es-CO" dirty="0" smtClean="0"/>
              <a:t>nutricional. </a:t>
            </a:r>
          </a:p>
          <a:p>
            <a:pPr marL="0" indent="0" algn="ctr">
              <a:buNone/>
            </a:pPr>
            <a:r>
              <a:rPr lang="es-CO" dirty="0" smtClean="0"/>
              <a:t>La </a:t>
            </a:r>
            <a:r>
              <a:rPr lang="es-CO" dirty="0"/>
              <a:t>fécula del plátano es difícil de digerir mientras no esté madura y no se haya transformado en azúcar. Ya maduro, el plátano se convierte en un alimento de fácil digestión con mucha fibra soluble. Es adecuado, por lo tanto, para el tratamiento tanto de estreñimiento como de diarrea, mientras que también ayuda a eliminar el </a:t>
            </a:r>
            <a:r>
              <a:rPr lang="es-CO" dirty="0" smtClean="0"/>
              <a:t>colesterol.</a:t>
            </a:r>
          </a:p>
          <a:p>
            <a:pPr marL="0" indent="0" algn="ctr">
              <a:buNone/>
            </a:pPr>
            <a:r>
              <a:rPr lang="es-CO" b="1" i="1" dirty="0" smtClean="0">
                <a:solidFill>
                  <a:srgbClr val="FF0000"/>
                </a:solidFill>
              </a:rPr>
              <a:t>Mi deseo y oración es que, a medida que usted aplique estos consejos, Dios le restaure y fortalezca para su honra y su gloria. Amen. </a:t>
            </a:r>
            <a:endParaRPr lang="es-CO" b="1" i="1" dirty="0">
              <a:solidFill>
                <a:srgbClr val="FF0000"/>
              </a:solidFill>
            </a:endParaRPr>
          </a:p>
        </p:txBody>
      </p:sp>
    </p:spTree>
    <p:extLst>
      <p:ext uri="{BB962C8B-B14F-4D97-AF65-F5344CB8AC3E}">
        <p14:creationId xmlns:p14="http://schemas.microsoft.com/office/powerpoint/2010/main" val="4145844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279</Words>
  <Application>Microsoft Office PowerPoint</Application>
  <PresentationFormat>Presentación en pantalla (4:3)</PresentationFormat>
  <Paragraphs>43</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ALIMENTOS QUE CURAN</vt:lpstr>
      <vt:lpstr>Propiedades y beneficios del Plátano</vt:lpstr>
      <vt:lpstr>A continuación los 10 beneficios más importantes para la salud que contiene los plátanos</vt:lpstr>
      <vt:lpstr>Presentación de PowerPoint</vt:lpstr>
      <vt:lpstr>Presentación de PowerPoint</vt:lpstr>
      <vt:lpstr>Presentación de PowerPoint</vt:lpstr>
      <vt:lpstr>Presentación de PowerPoint</vt:lpstr>
      <vt:lpstr>Beneficios de los Plátanos para la salud.</vt:lpstr>
      <vt:lpstr>Presentación de PowerPoint</vt:lpstr>
      <vt:lpstr>En 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ALIMENTOS QUE CURAN</dc:title>
  <dc:creator>FAMILIA FIERRO CH</dc:creator>
  <cp:lastModifiedBy>FAMILIA FIERRO CH</cp:lastModifiedBy>
  <cp:revision>1</cp:revision>
  <dcterms:created xsi:type="dcterms:W3CDTF">2013-11-05T22:40:27Z</dcterms:created>
  <dcterms:modified xsi:type="dcterms:W3CDTF">2013-11-05T22:40:35Z</dcterms:modified>
</cp:coreProperties>
</file>