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437" r:id="rId2"/>
    <p:sldId id="438" r:id="rId3"/>
    <p:sldId id="439" r:id="rId4"/>
    <p:sldId id="441" r:id="rId5"/>
    <p:sldId id="440" r:id="rId6"/>
    <p:sldId id="443" r:id="rId7"/>
    <p:sldId id="442" r:id="rId8"/>
    <p:sldId id="444" r:id="rId9"/>
    <p:sldId id="445" r:id="rId10"/>
    <p:sldId id="274" r:id="rId11"/>
    <p:sldId id="446"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4025" autoAdjust="0"/>
  </p:normalViewPr>
  <p:slideViewPr>
    <p:cSldViewPr>
      <p:cViewPr varScale="1">
        <p:scale>
          <a:sx n="70" d="100"/>
          <a:sy n="70" d="100"/>
        </p:scale>
        <p:origin x="-1254" y="-96"/>
      </p:cViewPr>
      <p:guideLst>
        <p:guide orient="horz" pos="2160"/>
        <p:guide pos="2880"/>
      </p:guideLst>
    </p:cSldViewPr>
  </p:slideViewPr>
  <p:outlineViewPr>
    <p:cViewPr>
      <p:scale>
        <a:sx n="33" d="100"/>
        <a:sy n="33" d="100"/>
      </p:scale>
      <p:origin x="0" y="15522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05/11/2013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94204" y="493986"/>
            <a:ext cx="8038235" cy="1451693"/>
          </a:xfrm>
          <a:blipFill>
            <a:blip r:embed="rId2"/>
            <a:tile tx="0" ty="0" sx="100000" sy="100000" flip="none" algn="tl"/>
          </a:blipFill>
        </p:spPr>
        <p:txBody>
          <a:bodyPr>
            <a:normAutofit/>
          </a:bodyPr>
          <a:lstStyle/>
          <a:p>
            <a:r>
              <a:rPr lang="es-CO" sz="6000" dirty="0" smtClean="0"/>
              <a:t>ALIMENTOS</a:t>
            </a:r>
            <a:r>
              <a:rPr lang="es-CO" dirty="0" smtClean="0"/>
              <a:t> </a:t>
            </a:r>
            <a:r>
              <a:rPr lang="es-CO" sz="6000" dirty="0" smtClean="0"/>
              <a:t>QUE CURAN</a:t>
            </a:r>
            <a:endParaRPr lang="es-CO" dirty="0"/>
          </a:p>
        </p:txBody>
      </p:sp>
      <p:sp>
        <p:nvSpPr>
          <p:cNvPr id="3" name="2 Subtítulo"/>
          <p:cNvSpPr>
            <a:spLocks noGrp="1"/>
          </p:cNvSpPr>
          <p:nvPr>
            <p:ph type="subTitle" idx="1"/>
          </p:nvPr>
        </p:nvSpPr>
        <p:spPr>
          <a:xfrm>
            <a:off x="1284514" y="5445224"/>
            <a:ext cx="6400800" cy="1255982"/>
          </a:xfrm>
        </p:spPr>
        <p:txBody>
          <a:bodyPr>
            <a:normAutofit/>
          </a:bodyPr>
          <a:lstStyle/>
          <a:p>
            <a:r>
              <a:rPr lang="es-CO" sz="6000" b="1" dirty="0" smtClean="0">
                <a:solidFill>
                  <a:srgbClr val="FF0000"/>
                </a:solidFill>
              </a:rPr>
              <a:t>Alcachofa</a:t>
            </a:r>
            <a:r>
              <a:rPr lang="es-CO" sz="4800" b="1" dirty="0" smtClean="0">
                <a:latin typeface="Bauhaus 93" pitchFamily="82" charset="0"/>
              </a:rPr>
              <a:t> </a:t>
            </a:r>
            <a:endParaRPr lang="es-CO" sz="4800" b="1" dirty="0">
              <a:latin typeface="Bauhaus 93" pitchFamily="82" charset="0"/>
            </a:endParaRPr>
          </a:p>
        </p:txBody>
      </p:sp>
      <p:sp>
        <p:nvSpPr>
          <p:cNvPr id="4" name="AutoShape 2"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2" descr="data:image/jpeg;base64,/9j/4AAQSkZJRgABAQAAAQABAAD/2wCEAAkGBhQSERUUExQWFRUWGBwaGRcYGBseGBobGBwXGhocGB0fHCYeGx8jHBocHy8gJCcpLCwsHCAxNTAqNSYrLCkBCQoKDgwOGg8PGjIlHyUvLCwqKiwsLCosLCwsLCwsLCwsLCwsKSwsLCwsLCwsLCwsLC8sLCwsLCwsLCwsLCwsLP/AABEIAMIBAwMBIgACEQEDEQH/xAAcAAACAgMBAQAAAAAAAAAAAAAEBQMGAAIHAQj/xABBEAABAgQEBAQDBwMCBQQDAAABAhEAAwQhBRIxQQYiUWETcYGhMpGxBxQjQsHR8BVS4TNyYoKSsvEWQ3PCJHSi/8QAGgEAAgMBAQAAAAAAAAAAAAAAAgMAAQQFBv/EADERAAEEAQMDAgQEBwEAAAAAAAEAAgMRIQQSMRMiQVGBMmFxoRSRwfAFI0Kx0eHxFf/aAAwDAQACEQMRAD8AJxGZ4c7xJalgO6VF3H/Mfia1+8dF4bx4VEsFTBfTqOojm3E2ErROWEAqDnKoXdOwJ6gWMZRKmpmIVmKEpCVJ5wGUQAQb3FtD1jzWnfLpnE0a8hYwuxiZEVfWCXLKjbYNcudGhXg/EsuaMqlpzgXCbv5BL/KGAqkqIsopSXHIsuRp+WzR6DqdSO2efVMFlVStwucc0zMi92zH9tYHo8OWsc01CT0yk/VhDvG8YSXABALOSlYJYm3wwjRUh8wVcHZJ7hrtHmdTpY2Pxn1ykuaAfVbL4ZUolUma0z8yFJYHo1y0ZOniWSFKYgtlXZX7HzEGrqUoPiErCRcDlfuPjdn28o0l0iZuYzEFQ1LgD4tLhRZtPMKiP0zXDgAj5/flEGCrKMoKpwxsQAAGZgBoNtIGrMSMo8vxEG/9ttfOCKTAlhih5iALJWouOwUAD7GEeOzimaAZakBQcgq9AUnLveBfpJGfzN379bULHVaVY2kzphnDlm620VYAj1Z/OJKOtzpBfZmOzbeUbhTlICHfU5n7aZerRlLgtRmTMlyVEL+MZVb/AJrkC0DsdLgnPv8A4RBpIz7IhhNTlIZTsCf+Jg47sq8WGdhKVSvDWlKkEML7dRuC9x0gKXwxU2P4aGIIzbMX2UYY/c1IUVTatAdrBI9dS3tGzSaUAHq+3I/vSIMe74Qq9Q1i6WcmmnqdC/8ARmqsD/wKPUafLYhrIjCFm6mR5qH6QvxmZImyDlUZipSknMwsVOAzC2kc84i4imTeWWVW3c6Dtp6xJdJA+Q0PvQ/stQ02/LsHyulVaqeSXWvxFDZ7D5XMVnGeOyo5JI0tayR5/tFJlqWUsokDo/ud4KkzlMWJ9LfSBuOIbWfYf7tCZo4u2MWfVG0S/FnJ8clSSrmAJAYxeJVesJlplE5ZdylIIS2muu7XiqU2E5pQWqetJIL/ANvYfE/6QlRNW5DhTGKc4isn+yR1XXucrrxEnMpKZpZnU0tQypUXuwtmBvrvBOF8YfhKkzUgkhszpYvuU3/aKlS4hNS7FIB1BuPUNE//AKh583hy0q0zhJBD2Z93MDvYSSCbQdQ3YTOqCUErkzRKP9t8h8gNPT5QFVYmtTZlZVGwYEgtblt/O0J6uqUVc3pEf3wgasYAbR2myPqq33gp9wpIAzzRmWq6UEosDuSCQ50tA1RNVLnHxDmXmfNMCWBLG4dgPnHuHYlPlSgtIR4d2CgznqLh9IrWJYjMnTCpb3PWNsjmdIBgrNoDQ4XVaRElCZc4Iyp8PJ4jpZVwzgEuol29e0aY1iayMklgCOZRLG+gFj0ijYVilXMShMmcoIQdVF0pIBACXBLsTYe0b4rglVM/En1qW6FJb/pB5vlFRTbQIzX3TKb5NIStkqQpajUpUVZeUKUVWfXlLaxImaadLzGUtV08zqDjUnKzj2hTJTOBCXSUf/GnK3VveJKuaucsTEpOVKstmYDyeKc9n9ATaafKdU1AMmdwVKDkEm3YkCJpedLkeF/wupiezFr9g5hWrhaeouKhQ6C7N0YG3vBSqFUlKc6wuZs1gO57+kPfTY+4YSXEHN2iVYhVv/on0SCPrHsJzWTR/Z/1mMjOHj0H2/wi2/MK5YhgcubIMwIHiFai+2UkMO56Qqqjlk+Gq7KuwvY8ocWb9oOrK+yEhwpXKHfKGD3N2LPEcyckUqjro9t39yD8rRhO57y53lCL5KykxOXLlhI0U+Yk3J/K7dOmlobYXiZyeFLUtJbNl2L6gF3OukVeWc+W6AgKOvwva5bVrX7Q7l0IlDNYnUEXAPboINkJom69VRcSmNTzcrKJDEuLP2HbvAsxCJQdZYbJGqr7D9YGpa6aua0sZ1m3wqLdzlB+kWNPBpKcxU006zZmz/2IBYepjVp9OZW2PzP6K2svP2VNrKtVTNymaJawS0tiSALurYNa28PaOStZCQPEUliFJdSidBmcJQkb3BHaPZPCmG0i/EmzFzpmvxMH8kl/mTE9bx6Epy00oJSN2AAf2jS2JkY7ytQ0z3ZdgfNWiqlzUSi8xAU1lKLBOltGN30AswiuS+NESkqROWJyzoUo5PV+nZ4Rz5q6gFU2qCS/wBKlH0ZhGvhSpUrNK5l3dUzLms+g2BPeHGe/hP3srQZIWCr3H9+U0mfaMRaXLSnyEBTeM6uYWSWfT1iHCsETMTMXNWAs3DMWfyLP2heujRLE4TVpBCQUXut7MB26xlkOoDd3j6pP4oA9rQPuixVzlzjLnTpiWUysoJIt5+20KMSP4q0hSsqSwKjc9yzC/tAs6t211Idyfq0eLqVG6xmA/MbH0J+L1eEMcXOSn6qQ8O/LCsvDMk/dqp9XllvITISeAchUxZ283iycEzkzZVSEuQEoc/8AXC1U+UiWSshKdfNug3MaGND7JSJCSBaRLpj0j1dOUoKyGADmCqziaSlIKEmY7tZgPN7+0K6qtVUAE8oAbKNNXcwh7GNCUBSjosXU48QEywbAu7d2UDbzgmhwubUGcqnCyEIBYM5bcpfz0cwFIluC4L/lhtgiZiCrwityGOUE2PVtoo/CXJpcTykU6vnIUxIOnxJv+4hlTzPhKlBSv7UhgD9SYIqQM5KklCj8RLu/cF49lzEy7hAJO+/+IQ4hw7QgT/gnDKZU8ioS6iHlpJ5SUvnSobqFi2jPFU4iliTUTUIOZKVkJNjbbz6Qb94c5jZjb+bwJXzBMckhwNTEAIIsIt2AAFHLXNnpABJSkbmyQP0hjw/w8marPPJ8BLkgWKwBr2T7mK9IN2ukHbr2PbtDiixqYkhCDrckgEDIQoM+5UAPJ+sNfuHB/wCIqo2rrIppcmQCQlGpIAZir8oHYMPSK1UVIUez/OB6vEFrJXNW7OXJsPIbRHLU+l7Pbp2/eOaI6txStt5QuKTyEgJ+JZygef8AmIP6wJGUJSFBNg/urzOvrG84hU4Zgo5Qfh2s1zoLln2DxvOokp5iQog6Cyfnq3lr2jrwspoTXCgGpzT8SIEvOQ52ABAPW5/SE4lLnLUrMwJe9z2sLO0bSqRc0gqBL6Mkt2A2A2izcOYE6palMUFbFLjM4eyhtcaa9oMvjaLkdfuEtA0/CyykEIzDqxv9YyOl/wBSli2ZI7OA0ZGL/wBD0aEVD1VMq5ISlQJJLZk9CVBiQ+7alomw7Dps1BQmnURlLKL5VEMRmflcnU7x0OnmSAHlhH/IkezD+PFfxbj6WklKHJ06RvOlihdZd+/qtIgJOSkyfs9mrCTPnIlJT+UAEgdrgD3hkuhoKdI8RRmtso2PmAwPq8U3HeKppCiVqDKytoX1Py/URS6vEZsxagM1tWcn1MMY9jfgHucp4EMQyb+i61V/aLLl/hyEISNAAAPawip4/wAczjqp+wNvaKth2HqKxmBANyTa2+u8G1WHoLFObKHcqYekLkleXUSlO1ZGIxX3KhTPnz8xBNgVEJ2A3J1hzS4f+DKImZltzIAukdVF+/SPMKx3wZSpICTmVmLh7tlt0sSIJTVpWlTIuBbmACQNe59enaMznbseqQ55flxtbzKgyEgsC/cg+0QSsflqLLSpI7XGo9YJxNHi5QkIyi5O7nRu3aC8C4FVUOSpKEAtmN3PYb+0M0jC7AokJQBJwp5uOykIAlKC1KGuw6E9xe3eKji9WVL+LMslz19ekXOZ9nuSYMk1My7MOVT+4breG8z7OKcS+aaRM3UAMr+WpHqI1S6aeV9+B4Teg/ily5FYEOT8W4/cwvqKozDdy8P6rgieakyQnxVG6Sl8pH9ztYdX0NoKxHgCppZZmTEpCEh1FBzZe6mu3fSI2N4wRwgLCMUrJ9kGGqEmpUzBRQgP/wAIUT7LEKca4GnyQZhUmaEgvkJKgOwIDga2eH+C1aqOjloVmSVgzL6nOTlfpygWgKp4jLuDGzpRhovml2dP/DHTRhxQGD8AomyxMnrUgM6UJYKbqokHXVm9Ye4RwzSUoKljxlEuCsWAOgy6EtufaBqSjqpjkSjl6FSRp/a5vCrHq6aJmRSFBemUBzYDRuxB9YIMhjrtz8xynQaCEkAuF/VR8WSZRvKSE3ugfDexUkaA6Pt8oX4TjsykSoFCVhWvMrxLaBhbcnrGk6TMykrStLszg/KIpkhc1lqKSpIbNppYP3beOTqRvkIDfqFzdfHG2Yti4/Va1VYZqiogh9AokkdrxrJSWvAtYVJs4J7F4HXWKFhbcnt07P1iRubwRSxBhOFNilVkYOCdSOnSMw2T94UCgup7y7Ag7G+o77QqqSS2wbQddyTuYDkzjLWFIJSoFwRtBloddIvhwFdMQwBTs48TLmsfbzhRTTClTkf5ECVHFk5eoQ/92Vj56/pD3AporV5Z5yOAiWpLBCG6udHLawjolrSCfohqgjUyUlDlmUD5sbX6QdheEBdMtZWlPhJJUCC4yuCbDRw0KJk1Mmd4YWlaAACtLlGbcp3I/V27kYzNnUa5kkslMwIWUqBLpN7sW+NJGXXXaEMgp3cMKbHA5SKRN+I6ub+UOqPEmSMiJauUpcpB138+/eFVIBoXIJ0HUaGJvv0uX8SgH6a/IRUjC84C0viBG4JjPC5qypZLFuUEsANAO0H0ajLKSjVJzD0u8V2fji//AGpbj+5Wnt+sZNw6ZMSDNqUgH8ic36JaFjTuJ7zSzdM+U8qMaSVElYclzzAXOsZFel4RKItLJHUrv7JaMhvRh8u/f5K9rPVHrxSomqVMXMWH0UTzAdulu0QeI5IBJB+JV9evZjvDJEs/lZT7hjp21iKuq5cn4lc/Rn+YgXSyPdlXJM9x7vyWYpKkTJrrJCQM5H/Etn+gD6WjSQZQ/wBJ0As7AE289YAxuYc8taTzFA//AJsIzwAEiYLPZQGgJG3nf3jUXcXn5IX82EzrMbQlJbMSDaw13Omm0JJmIZ3ynMem7duo8o0mTXgdNMAc2+2zQODkqhXlbBSszlwPaLNwzgc2onICEoypQFLWslgCVBi276DfyhPJmpXYhl7EaH9jFzwChrPBeTKUUrQi4b8pWAASQDZQjRp2tdIAQtMEYkcGk0CmWI8BLU5p5qVdUsQPQkkfSPJ9VUUciWiYgoZxmBBBLqOqS2h84mXxQqklolrQpExnUCL3J+dhrCqfxKqrUJRsJignTRywPprHT6UUbi5hold7S/w8xydSraL9x6qXBsdmqmBaELmBLvlSVMSCLt56QHX8VzAVBTpL3SbGL3R11PTykypTFraak6k+ZvHn9cpxm5AVC2cpBJ/Vu0P2ENrctDNSS8u6Njx6qt4RxQZVLnSM02Yo67JBYe/1ghHGSiCpSg/Qad/OFnEiETXMnw5KgCSLJStyOlgbu/ZopSZii4L+7enWFOlew0MrUyGCQFzhTicq+Y3UqrggoBcBQsP7UlTd3YjzMUP7460jQOPrF44b41MuSmShCQlItq+rkq6kvEtRSS587xJUvNOAcpSUjMbgKY2UpLv8jdoUYie8Ov5LIJZNJbdvb4zwslcUJlywkG+kAr40yzRoSUkOdQHFh84gxTgSelliWvJqoBaFK7sAPo8ejgk1KT93Qwt+ItZyhu7Evq4HyEMdPIXgbUkv04ABzfPyUGIYv4hyE2XY9ADZ/TX0hBMw0pKkqJJBsQdRZiPOLxT/AGeiXMkqnLllCEfiIQVc6gVMxIFiMr6aGG+I8SIQMiEIyCxTlDN5aRU+mdqG247SsmohGoIES5GlJCWck3dz3Ij2jSlWcKULixfQ9Y6XgsqillUxKAVOfiOYJu/KDYeetoj4hxGTNQR4aM7HKrKl7B720OkZP/PeGFxIv9+VlbpJBeOFySnuS8M8PwLxCSm4Gr7RoaYFZLM59BDNVQqWnw0qSlagkABJJ5i1rtbVz7xma+xQWRoaTbkBMwxAWQEpUBr57wfJlJSiwyjp0jeVw3yn8RalAnQgAl7sSfrGy6VQZkpUQLhYct5ft7bidpWgSM8BJ11qEqHL4rG4GhHcwBi1VNnKSVqWSwSHLkJTYJvsItM3EeVhKKQ2oSwJ002+sazZEk5VMVPrmBCrbJG/nFseAbCslr82q3JpZmW6mAtrffp/LwXLo5aQC2bv0hvNokEKIUlKtpaRypB2c3dt2hdIkpexcdXgeoHXSkJYSRSYVFSnw0JSzPsG+f8ANoVzq5Tl4KWkXAuBCzEJbKDnWFDuNFZZSHPKk/qCtiR2EZAobr7RkF0x6JVfJWCZVy8zqlhP/wAeYA+j2+kaLrVXyFZS9gtlD3EbU8kLu48v3iZUhKf3gmMcc8KdVyFmYopRZaEqbsx9mjE1aGIZSczbvoXcA+sQrKSph84Fmp5iQHbp2iyzyr3j0REyVm+CYgeYI/eJP6ZNWAxSq2x/xAU2R4ai6SxsCCLGx0gzC6POSHFxynOzHvYn29YEim2ioc0juG8H/wDy5SZwZBU6nBuEgqZ23YCOo1nFYTZxbYfpHNsJoZ4n+AtbLzZAnNqWcnyYufWPMfol085SUzBNTsoAg+RB/R46WmkMcZIb7rtfwqCOZxa5OcYr01U5CVudWILEWJ1Y27QlwyjWlYWWASQQ/UFx7wrTiJlLSt3LH/Iiao4kBByhn3g2U/vdyu/KSz+U34apH1WI1GblBLqYFIcFVmA76WiPGJtRJUBOBQpQzN5wVwRiQ8Q5iMwClpcdQlIPyf5wbjtcJ6nmM6dx/NIcYw5m4HKD8S9r9lCgq/JrlZpeYhiSddxsfm8PKrFUrFyLdIq2I0KpkxKZV1dNm6wSrhqqQl1AN2L+xaCi3NFVhZ5ntebJypJtaEzVZdLH13i7cLg0rzpzArSyA721JLWcsIq/DfD4nDMtTXYMGLjV30Yhmh5jfC03w0IlTApjZKyzP3/SCiY4W8D6IJJYn0xx+qb4pxg6bHyic8ThMpASfyg23Kg5PzLxUUcF1IUjxlS/CJZakqcpHYEBydB3LxaK+gokyghEpgAwUFHP5u9/I27Q9rpMkikDmwYawX9ElreJbm+xvFVm4ytTAu6tGu/l1iKpnFM4ywQWLEka+h7QdUggSxJCc6eVIYAMXJbpdzGRznSHJWlzxAOwcoNFdNlLOZJGbQdhYQ9w2hmkhU1BynYlie3b6wXL4PnKSmauagrFwggsN7KfX0hfOxmZ4nhLBBSbjp8tQ28GYwzL+PCz/iXyNIx80HiFIE58iQQNDmcsdHTqOmhgCimrMxJCkHKGAIsT8xpeDMSrUFN5Ru4BNiS7Hb0gKlp0FIHhqJ/3Bn8mjlGQCyBXovOHaCdvC9qK+eJmWYSPIH1cu2+t4hm1i0FxNUQ4BsxB87g6xMqrVJ5VjlJdnDA22e/yjJy5Uwf6ZDXdJJHfUesKEhu/8K+FLUz5iOWaZr9OUa6XAt+zQJQ4c+ube7l/KJ1TSpKcpChLDDMCLHYkP7xFT10xlIyhIJ6k+gbbtC+8g5QDctZ2FJM1KUrAcF35m6ernvvEooBLSUuCR/aGH+f/ABEMsMoLGQHW+b6PEiqs5xmKA735hr2MWd3FprDQzyt5CT84jqpJWfJ27wZIQDoQfIxDXKUgWTm3BBD/AChDbJSWMPJQGTuf56RkGJqwoPlSX3t+0eQeVNp9VLWIVSJJlqRNQs8pfmDalSR2g7AJUioOWpmqlKHwhmTML3Clfk6frtBNFNyzQUyQSHYJWtOtjfUD1iLHfxlhUwlCm+IzErPuX/XvDo3uczuKjafyPdT47gsqUpOSWZZVYMorQehSTe+t9doVpkZSHJSC99+8DTZgQR+IFAdyNNhFmqcVTLlpUpCQlQDWBPN17tC3MIGSgkj20qni09IVldylgrzH+GvA5D8w069zb6xYcbw90KmynSTcgiyhu1ttYqsrMbEXHMOh2Lel4YxuETWgjCcUWJLlzELF1JCr78wUk38jD3hynTPmLVO0SLDqS+vk3zaKr4oQU3IdtrOOu+8M0qLBSVuFDUBvZ4bHP0yNwtq6Gn1boO3+k4J8j6K3YqKYoKcoFv56xVqPCZMy5ZkhgEgB2J1a5MQ4jQ1SBKcFQnfAxc3LDMPyk6h9ovfD/BUillfjNOmKupycoJ2SLW7m57aR1WAyG6XUe5gaCw3aqX9CUVIMooQfiShSiFlDspQAB5ddSHaK3WVqsyhmcAkOPlHScSwq9XVSnVMMlMiWjZKppCOToAgG2zmKBVcFVKSAEhSlaISXVfYdYSWyWqhkO4hx4Vv+yzCZawufUKtmypD/ABZWc9QHLdz5RbuI/AKCmXZTWu4PYg9esc+pcHq6SSEzZRQxJSCpDl9QwU77t3MLsT4gWlGdQIJsksbxoE2ymkJw08cg6pf7IjDuJsqyUkAgnyvtB8ziwqJcs3fWM4P+z4VVMibPKkKJJQUEBSkEBs7gjW43Y+ULeL+DlUoK5UwzED4nbMl7B2sQ+9ou5atLZLEcOGUxxTiZSpdlXt8xAGH4wudMEsOVG2UAkvpoAYruAoNRPyTFEISHU2+gA7PHVMBkU1LNM2WE5ikDyB1v1tEbG+QWSiOoLBtjCrNb9m9ekGf4YUokkoCk5m6gPfyd/OFdHIqJUxMybKmISAblBADhnPT1jqGJcYPYN+8LpvEANt9YIRMHlKa+cDuFpOjixJRdQeJcPQqcrxtAhJKldtAPVyfSKvxFTyxO/CZBVzH+0bWta4fSGmF1BVKyKOcAgi5Ytq7a20fSMuq3vYWjKTq9pjtvuveIZspU1OWYZiJdr6FRLnL2OveBZM0JL5SOj6HyjPuyFEKy5QS+XYaOPSGJoETZb5mULtYWb5m3SPPyTX2hcMkHJSLEaUrmOAGDAiwAUf8AEYcJnAF5bpBuEzE67XY/tFiw0qmy8iUL8JJzKXkvto/XvDXFMOkSpQKRNLkfEshLjdrZj5uBGhoOy/Qe6B0voqDT4bN8IzEhKUO3MS5I3Aa7PrAwpim6lk9mYRb5VSmYpIU+UfL16DygHi2aMyZYyEJDgoAAvt7QkTWaViQqqoohZ3aG+FpEyZlKcxNho+5a/Vo8FMWS4IBH01iWSgJW6FZWLgveI+SwQVbnkWCVZFcJkyhMSpKXDlJcN58sV+bS5iQwJBYnUW9IKRVzVAjxFCXu6ixHQDSDsBkonTUpKVKlkmySylAat/OsAxtZKKO6JKUf0pG+YnqBb0jIu1TQ0SlE5Vy9sqSoANbqOl+8ewRk/dFX1Wrm7jM6pi1n8wRp6tpBNLPlFRZKgBc5gPk+sJ/Ba6XftB+dQSAoknvDnnz5QOfuHKHxCT4yyVBr+ny6RbK/KlDrGcKP+plLObBtg0V7DKvw5qFAAkGz6Xs/o7+kWrE1KXLLzUqHQasDt6xe4ltJbjdBAV08BFllQIN2GukIpMrnS1238oYYrRJBlzJT8llJUprHcd4XnD5qFFKuVy4Ygg7i+5YwwbTi1oiYCKHKNwHAVVlR4aeVOq1nRKQzluugA6mOkf8ApGkRkQgOoGylqty7qSGBDbe8ULCceEhMwISrMWBVlOg6na8ef+tlBbg7EX6HWOhpxCGbnDPzXU0eh6wLl03+jUQImN4kxJcKzGx7AEAfKA5uDKqCTTqDD4golk+RAL+WsUWbxOo307CLBhvGy6eWkDLlIchruWd+8amzNNhdI6OVjbjNn5pzUSRTyky3CucrmLBsCAUpBGrN7wNTcTypMwLIzKPK/Ty8+vaKpinFJmrUtgAQQWGuZ3+sVjDp01a8riwJBU7Ejb1gerQpig0oYQJvPK6nxNxDLqEhITfq9ooOPUiDRziR/pzUKH+1aVJLds0K/wCozCWUQPpDxD1EidTouqZKOUdVIIUPcN6wL3b81xSHURNijAbwDac4RxWkBkFksw8mDN2ZoXVmLFpiVnOFAgDrmBEUpeGVVIn8aVMljbMkgeQVp6RDRYwpS7swMNJfeVTZIi3AyUTKwWqkPMMssRoCCW3LAuY8k8RKUpKUlybdP8RZE47mljMHy79+rwlkcGVNQVzJUtKJaiSFKLZnvyhiW9AIJ7MdiQ2R8Y4U8nFlglyGDhwQU2vqLQ3wegXUPMM3LsBlJA8y4+kVOvoVyVJRNZOtgbE9RFnoMbTLQEpcFwHBELiYL7k500j235S3iXD5kteZZJS4BD2A/KR1B66vDHBKzPpoBfpDA18uqmJRMSsoCTmCAM3VLbfEHj0YeZZ5UrCL5QobHZTWB9YRqn7A4MGPXxlczUTbWFlZWs8pDn2eJKKYykn5+UDmUBzKYDvEMyuTzEKBtsY8y0dy4wTyv4lmBJKJqJaQGCU3USdDdyA28JpeJLWlRWSt7a/V7xEnCc0sTHZJDhyfozxDMppgSWBbsS3ytG90u7BKYGN9UZRoGQqUFD8oNmfUg+kDYiJaUlSlAWYB3JgZEwZNb/7R9S5iaXhqZ0pRGYrSNNr6N+0KaGtKJrG3goEYohKC6nYN6tYNDSgw9LJWXJIBynuN4Gw/CEhRDhZCrWYBrOH1jbFqxUvlbm2AOhPWG7G3hPEYPKgxvEzmyC/VvpDGnx9KZaQkIClJIObRNmYMQfUxWvDa5uYiKSdB8hFlrXYSzJyAjJ3Mokruei1N6XjyIpdSGDi8ZBb3hVvU9ZPKSyGA6tr38ukbp5gIwuq7WHSDcPosxvYdWhJfwlbi7CzC8J8TMebKn4iEKUB8oscuoFR8SVIKUhAEuUA4ANyVLF4d0XEhloRIkypQ3uo8wa7kmK7icxSVrIQpIJs1x3uO8BIXA7WouBheqKkEpIzdXyNbqb+0B4lnmAqLJAYaksxuelzDSqxBMhllIJKeUFwO50/aAxWfeZIQVgJtygNoX94jyR3E/wB1N7moempSFy5jqTcKTaymNlfMe0CU+BTZ08BSCylXUka30Q2pPTveLFVKR4QClq8VF5aT8JBbMB6bPtBtFVGWPvAYJZWVi+VToBF/+EkiNmkl3v7j2/r/ALC6uh1Ugd2V3YP18I/EeCSJIyypcsJGhN/UsQ/d4qmI8LFEl1zCJjqOUMUhI0BINyRdx1Foss3jha5XhliDv26a6wHhVMauZlcslSSQ9iw+G+jgAfvHTllEgqMWV1BHqNOwvcaIVO+7JSUAKzOQ4IYF9tX9Ys07h6SmQCHSoixzXjTE+Bvu6irNcfChSgX3sQAB0Gr9oreIcR8mQEhvaHQhsY7wlyb5iHNNpX/TVrUvmASk/EXvvbu0dA4BXKkSkvcrDk2cvoPIdI5l94WxLkJWfmRr7Qbh2JTGKU6S05n6JDD9YjHNjNon3L2vdhdgxLE5akKSpihQIKTcEfy8VHFPszpZstMynWqVMUlxfMg/7k6+oPoYqJ4mzG6sxGgEWDB+JCEZSp/0hnWBNOCE6Vpb2FUumply6sSagMErZYexa4v/AGm1+hjrE7iNKJewfQPttt0jlfF+IiZVFQ/KlKSe4f6OB6QLLxhVgokiBEm0Halt2k08q1Y5PRPyiYAXUG7PvAczh0oVyl0wjFWtSgQCyS/+TDj+tLSeble/Na3rc+kLDgeeU4lt9pRWEVZkz8qlOBe/Q9YvNFjaFgpIsR6RzSmlrnTCtJA7q0t17mG2HTFpUXUCU7D+CI7VshBDljm6RGTn0UFYolRClPct0/xG/wBwWEJUpJSFB0kixA3BiXH5qFZFhHhukC2im/N2fqYFTMWpICiosGSCXAHa+nlHAAJFjC4whNWUzONnw0SwokIOzP8AS57wahKVSCSsoOoBIcknQuOnSKqpJBN/WGeG0qlh1l0+W3nBiNlZRCy2qRsjACpjMWyegLqP6CGipwlpTLQGBLd9yST5CIBWJIs9unTtECq5BmDUBKCq+5JyhvR4XycJ7WMCyunCW26tmG8AVOGLyhTEqU5PaDKelUtXiK11SOwhugHoR8ovxQTXNBFKjT5ZSoBVidjrEOfIXdu8bccpUirlqYAZRlO5Ylwb94TVdaVzClSSlI/LcHq5jYzTlwB8FZDDlPzWST/7ifVJ132jIrgkg6KHrrGRp/Bx/NO6QVskzzLJsCFDTtBCJqlEFyGtES0hQA/NsNzE9InKC40BMcVwqisbb4TGsqCPDUEhTBlEatszfzWBsYxTNyocJ3fV/PdoDoqshTjU2Y6F9iInqadJN3lq6Fyn0Ov1i/kidLubRHCYCdmp5Wa4LgvfQnW8IZoCVkIPK9iA3tDiZLH3OzKCVG99X/zCFJaCpCeFc+G8ITVHNNUUS5bJszqLbE6W1PlB2N0VPL/DQTkO/wAbP2JH1EV3CqicuWESEuxchwHJYOHOzRd0YDTIk/iKE2Y1ySQl+iQCLdzeO3pYInRdrc+SutpYYgwOOSfAVDxOWJRIlqKkd2eN8F4h8KWoJ1Jfvs0R19CV1IQheVExe+w1V5sHMMuIE0aJQly5V0/nfnJ893727RfQAcXtNLtGZxpjsoWt4qmTC6y/mYps2UZy5q06Ff1Nz/OsMZdMD8IJTdyq4H0EGUSUJ5QzdoWJC47T9bWOeVpf02Ck+4I+z/71KK6hQEpzkSLFeWzncB7WvY36usS4EpJCZgkpKVLQUHnUQXYsXJa41Gj7wqkcWiSESwCkAWOzWGvmD6vAtbxVmUQ7jrtHQ/llu12UP4aQi7wqHKpErWrkMtSFMRnJvuNNjFhw/h4lL52BGxuPKG2F8JS6lKpzrSVqJsQ3mzbwNiCVUiglRdJdlaAtqD0IhPSrJ4UZ2gtBz5SVeCeEpSF3I36g3eCsM4XRNLFTJBf1IhXW4wuonclwwS/k/wC8Gya5chRzjXpoO0WKBzwhYLKdVvCctEtkq0L7MT3+kPMOweVNlpXNliaphykOkMAL7uwG8Umt4jUpLCwiz4TxLlTrYj5QJihkd3ePZSTTlw+amr+G1zZiU08pCE3JRL5WYOd79rmEtdhE2nmqTMWlwAcqC5B6KcWPaLLhmMkLKkqAICiCS18psD16d4rk8krJKS++ZySepeObrmtY7t8rl6iLpP5Xs4BUpIClJI18+2zNA06XlDK5n33HTyiSVNzPp8oNppeQFa27D+bxjDiaSL3YCFpMLCR4k0hhoP3/AGjRWJeIohwEjb9TA1XiJWoBQZywTE1JSnNcOTt+8MLL5UDXE7QEZIlunPmAGx8tYLlYJ4/M+QA7anzG0BfeUy1pCtAWLCyfLaGvD1W0xcslPNdIDPbX2gcN4WprWt4R6acP7fJogrqkSx8QCtW1JHlBOJ4jLki9z7Due0c5xWtnzpq1uSkWsWSw0goYdxJJVPdWE14ipk1nhMChSSXNiQLdO92eK5xHhq5UxK1HN4g6aZWDGH+FVGcJRmudUjb/ADGtcFLBQVZQHuq7d4c2R8bxfHCp3bRKpUwF7C0ZEnjqFgdO0ZHXTcLo+Byil3S7hwLF2v8AKCqjKoJUAkPctY/J9IQT5yl1KkSiUJQCTZ2BuQNg7xOELQ2dbk6CzsO0cCSGmYz5WPaBlTnDFS5oUnQKBB6XBDiPcWSoTVhSs6gXcCzdu0TT6tXhEJZxfp6QJgsiatRmKZYUWcdVWYwLGB7S5VHGHEgozCSF01QgXIGdvL/xCZKHTmZhD7AaEyqopJBStBT87ge0LKuQErKSonZuhB17wbY9wocqbPC2wuYtBKkg6EDZ9Cz9bQZiWPrl8i0lKm3iSjxZKE5Qlw1gRZx+YnrFXxzEjMmkrDF46OksRlpPsujoJCxxZ7omVjRExKgrmchtmb3f9O8aVNbmPMfpaPcKwjxEFSnD6HfzETo4aBd1Ehi21zp7tBuIqitDtdGx5s5XmJVQLpSQEJDADp+/eIMDkpVUJCiQn4lAanLdh0fSF86lmJJCkqtuNC27tE+FKKV535gLQbfizwml7XN7Sr7xgETpSUpSBk+G1/LsO0c7r5JQkas+kMZmPK0ULxuKMzwx5LWPfb0hs7mE7rVtk6DKccJngvEglSgl7RDj+JialI15nB8gX+sVaop1oJcoLH8qn9o1Qpaja/q3y2izPY2oOx3cEwWEyznSGuHYWvoYLpaFdUpJSLJL30LdOsB0tNnXkWzWcAln2uGh/gWLCQSmwykj5GzdYEUeeFbG7jhLcS4SmykErIKAQTlBKvIJ136t3h1K4JnrlIWgolHKHlrJJto6khhZoJruIgSASLwxlcVsjKGg2xR3ZKPZJe4JFhmHrkzv/wAhhl0ANj0I7e8PJ0yXMRMKviAZBGoUqyR82hJjVUqclIlnmCvYgv7tHtFSeGkGYSVO4SOo0J6AQjUSMaxzObWXVlpbtce70UuGUBAdQudBEeIu3MLOx0Zh/NYjqMRSg51nmHwpHfoNzFfxHiValFLZGO+vrHMhhc42FjZCAMp3Q0sozED86vzNe/8A4jeupSlThfMm4S9tbP37wBwzTrnTwbsjmPQAafNWsH43MaYzvlDP7n3h2oGw3auWUM7QlOILOYXLly/X+GA1VapakryksS5G20HzpRUktrEVLRhSFFaiydSND/4gY3sLfmg3Nc0VysPFCSDYrJGkBIQua2bkT0AgkLQkDw0pF2Zr6WMEScxLp0IPtrA0Ix2CrSXWvKRIkkqSkOzA3t384KmJzJyknqT16iA5gIIA9T1eCZCGSVXd79h1hJc6+VRJPaEs/og/vPyEZDOXMSQC8ZBfiJvVV13pdQrV4hUksG5n/ntGtRiqjOT8mbY9IyTWiUAbHOp2P9o6xHTYklSySxLlrD+CN8jXBuRik5P11ASH1Bt37GGmE170iUBuWY/fKL/WKTVVK1r5L6aQwwvHRKQpJupdh0fvGMaZzWAjKHYasJ9LmFE2Wo3QOYOW0+rR5xNTJTO8QEZJoCgX1tf+d4XibnAzArCbhI0PQiGWGqTXSFSJiQmbKOeWHvl0KT/OkCAefzVNjAbkoSiWChgN9YNFECxIB8xCigxpEpJStJK8xAADADS56u8GU/E6HIKL5soD3ZrqNtukaQwg2kujfuKYTeUabxIZZIjaSuVMW6VpUA1hq5ALNraCVIN1G23l2i/qklpHKDmBICgUuSNXIbrbdxCPibhj7nkJmp/E+FNyoaasO/tEtXxAgrCQrL/cFoN/Ig2+UXHB+J6WdLXInpkqQAkywgKBVkvzhQ3IDkbPBC2mzwtUBkiNhUnC8PR4gSskqUNnDHW0bcSK8MIliapQUl1g6ggkZX30f5Q/4jn0pClyUMpOXwzLWk5yQM5mDMWAYsRq8UqrlzF5lLzNqCeht8j1gI43OfvcVtje5xt6CnABI84aYLTggloVLk7FV7tY7CCaKYoEXtGy6W0d3COxSWJakrDOXBHlHlBhXjrNyBqSP5rBq8KXMCFAhtC56tfQn+CHOA4DmnJRNK0oD5iCxDee+loVLJtGEEkzYxV5SmVw6UgkpK1aDMQLXD+cKptNOQq6FHoQCx+UXet4cmKUU06lzQHZw7dHyiB6rCpspN5aswsc4IA87WjKx8jcnKRHqHA2TdpLh2dCCtYYbD3HvG8/EwxO+z7mNsURN+FctaWvdJAIO4eN8P4SqamWVSZZUEuxs2a1nJF2PvAO3yPAIWaWZ734wq1PqAskpHMbk3LwH4MybNsCq+4+sXLCfs5rJkszky2DEhyATl1ADv1Gl4sGH/ZhVhrIQyuYZg5DA8sbgHAYHhHuHqqlg9SZPjSwkJWcoKnuAB8IHnvGswuG7xdE8BqE5cvIBMVKzBQDi5JGYtYukht4Eq/s8qklRTKKgAC4Iu7WA1JG/lGGWN7qcP8AiyytO61VkJa506xGKgBTZmQQ6muCOnrD+fwVVKp5i/CUkICic1jyDMbFjpB9PwQmXhpqJ2ik5gHALH4Wvd7d+0XFpyW7q9v1VxtrJXP6qfLVNBSjLmZujeUS4YqZ4gCXYO4DaB38rRbuFPs4TU0k6pmqWlcsKEtIZiUJzOoEXBsNt4LoMHl0C5H3imMxVQpxclIStgAwFynUgdRHQEQ2UE6wDSrkqjzrBSeUs56PB80JlyykgqJ+K23UR2Kj4SpEuUSksQRuRu+p1+kFycBkpuUJUr+4pD2LjbaMw0ZSNq+cPBKrpyAbRkd8nfZzQLUpSqdLqJJZSxclzYKAHpHkbemE/c1fP0vhyoqZqkS5SyUsCMpdI72tBsv7Op3MFJnJKRytJWQtWgT2JNo+lxLAJIAc699r9bCF2KUpzy5idUKJIKmCuRQSOh5iPKCc0+EBcuGyuB51JPlBaFDxEFnA+Jri3nBw+yee6lz2lJASxCknMVWYDqOlovHFNUtVTRlYCfDRmWEqByrmbDq2Q3g7j4mbJlpkrSopmAqDjQJUQT2/eKEYrJUDiuZ4fhUxEwyUJClK5UuMvS58ncxaab7K58mYmbLXK8QXJGYAkkWvqGeD8Aw7wQudNXLWSS2VyQxa1gztFiwvjKSsHOrLzKAJBZkm228AdNH4VbjwqPjnAiZ1SAFypSn/ABHDh2dwR+vWBpH2WSVYgqnTPWUJkiYssM2ZSilhszX7RfMcxCnIKkyPFUxOYDLfS6rHb2is4LjQ+81SVLXJEvL4YACjlOoUTc3az7wtkZjOMqwSt8K+x6VLmTHmrUBlyqtuObMG1FmixI+zumAAeaQ7kFerOL2hOnimpCl5ChYBF1JIJcDa7fOJZ3GlUlgUSXJb4j31hh2n4mqWShsc+zGnNTS5ARKUtSZgdzZClpYkOA6SDfcRYZPAFElYUJXME5XzKuDbR2+UVfFeMqkqlgiUDndGVzdiL9mJhqMUn5cy6tEvRwJYUrQP5RW5pO3aoSaRtLwDRSp6SmSLpWSlRKgboux6Zj84OrOG6RS5WaVLGRyAUhiAALvqASCx3ivzpC5pKk1i15WS7ZPiBJAbyER01MnxVZh4gSB8aybly9m2a0F3eGqZKOxXhrC1rzzES3tZBIG+yGBJf6Rzur+zGcZ5+6OuQ/KVApIHQ2Yt1GvQReMMrlfiKSmWnnJDJFgLBib7PBsjHJ+UArBJe4S5Dh2ETa48pjJHx8FK8A4FnSxkmLTLCndi6lEdgWZu/wBYtdJwnIRdQMw9Vlx8tIS1NTzBc5ZzA22YekBzeLpgPKth3aI2Joyc/VLNuNlX2XKCQyQAOgDCNJ09KQSel/KKLK4smm/iA+f+BAlTxCuYCFTCFMwCE294dYCEgq/vKnpKbKFnB7MR7xpMmSZCZi3SgAFSgG1uSWG59453IxmaB1Yp1s/MCND2gTEMQM1KhlSnMtKbE3IbW/nA4V0ul0FbI8FIlrGR8gvdzte7uYJ/qEtyM6bAE3G8ckmEjw0nQTFG2lgdoaU1OhRIJtYs/mNXi7UpXqmxCV95nnxEuEy0nmFm8RQ/7oOpa1CkJIULgHUdI5fR0KFLqC5DrYHN0SPneJ5SmQlpjFtBtEtXSv3EFWkUk9Tgjwl+vKYA4UUibh9PLmJCnkpBSoAggBtPR4qFbXeDSzEzCSkoykA3ZRaz9jEtBPlyQggLByD8xYW0F9NvQRdqUuhU2Hy0JUiWkJSrVI0uGf5D2gXDqGXMlU61pSpUtAynXKWALfKK/heMmbNUUhZOVAKtrZraxJwtiP4JSAQJcyYlnNmWSN+hEQIThXACPYTUFcSqYHNlb9wDaNKvEJktV2ZWhdhaLUtPIyK6rHFf3D5iPIiukFW1S8qOdW+56KiKtmnxUXO+/lGRkAVByqtXKP3hf+4f9kEJnqBmMoi3U/2iPYyK8Kzyh8IUVIDl9db7wzo0gSJbWsqMjIgUKGrZ6sqhmLdHPWE2BB6uqe/w6+keRkQohwrBV2Wtrcw0/wBogRYeYh+p+kZGQJ5RN4XmJD8SR/uX/wBhhvSJGUFrtr6RkZF+VR8IaSrnX/vH/ZHlOo55l/zf/VMZGQSgW9D/AKZ/2D6GG9EgM7B2H0jyMiIXIHHBZPmYSTEjpGRkWqC0lKLaxixzJ8v0MexkUUS3qDyf8w+ognCpCSLpB51agdTGRkCEJUdbKHiosNZm3ZMBb+o+pjIyDVBbYAeSd/8AIr6xsFEJ12jIyBKs8oXiC9Kt72H1ENuGrhT3018oyMigp4VtwlOWXa1zpaFfD2tV/wDsL/8ArGRkPHCUeSi8HUfHnX/s+hhtio/D/wCU/pGRkUiCRJFo9jIyBTV//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2"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4"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0" name="AutoShape 2" descr="data:image/jpeg;base64,/9j/4AAQSkZJRgABAQAAAQABAAD/2wCEAAkGBwgHBgkIBwgKCgkLDRYPDQwMDRsUFRAWIB0iIiAdHx8kKDQsJCYxJx8fLT0tMTU3Ojo6Iys/RD84QzQ5OjcBCgoKDQwNGg8PGjclHyU3Nzc3Nzc3Nzc3Nzc3Nzc3Nzc3Nzc3Nzc3Nzc3Nzc3Nzc3Nzc3Nzc3Nzc3Nzc3Nzc3N//AABEIAFoAhwMBIgACEQEDEQH/xAAbAAABBQEBAAAAAAAAAAAAAAAAAgMEBQYBB//EADIQAAIBAwMDAgQGAQUBAAAAAAECAwAEEQUSITFBUQYTFCJhcSMygZGhscEkM0Lh8RX/xAAaAQACAwEBAAAAAAAAAAAAAAAAAwECBAUG/8QAJhEAAgICAgEDBAMAAAAAAAAAAAECAxEhBBIxBRMiQVFxgRQysf/aAAwDAQACEQMRAD8A9xooooAKKKKACiiigApsSplxuA2EBs8Yqh9R+qLPR2ktJJfYu2gMkLzRN7RPOAW88ViNW1vU9X0uZ7hIUPsbS0KkCQE5wyknpj+aTO5ReEVlJR8nqUN1HNJPGp+eB9rgnyAR/BpmLUIJ7iGK3dZRKjSB0ORtBx1+/wDVeNQ6hqFnp8j3GoTLc3kYVmBydoxjcfP1+v3q49Ka1JpFvNe3YLSyRlIICeWGc7j4zSv5GyvuxyketUVB0eWe40+G5uhskmG/2x0QHoKnVqTysjAoooqQCiiigAooooAKKKKACiiqfVdX+GcwxqU+TebhwNgGeQOQS3fAqs5qCyy0YuTwiXqGpW2nxGW4fCAEkjnGOtRDrO+2EsMaOJM+2VlUg+MnscdqzDf6dnupbNmtHkLxusy7SXPJIyFDZOdxH0zUDWrKJWigaKxt5513BLlfcaTkZRiUA2+fmI56dDWR8hvaNK46WmSri2j9VSPa6jLKEidsLO0fuAnsm0Y46dT08g1WTei7rS9Pnh0u8lnaVQxt7ohQQM5AwOv7D/Em91ZLeJNNn0aaR8CP2LaNXhU4+ViGIQDnja4z3HHCtLjmjt0t7+CODUIJuXkk9l3Xj8RSGIJHQgnB/UCkyeP2E+LCeW1gwmrfGm6lJi+eyCyTwgqxj++O2P4pa6hmeO8uX+YfTOB9q1usNLJp+pX3p9ILO7jRhLcRxCQuUPZMZyTkAc9e1Zm3srS8m0ywuNQgtL+e3UPcTRFYXlH5lRgu3fyODjHFWhFSXxZis4vRnpHpT1JrGuy7hYpFYLw1w6Elj4UDH79q1N5qVnYSQR3lxHC1w/txBzje2M4H1rGaF6dvdMiaO31+4ngVSNsBCgsOoGcj6Z4x/NaQWkUkUaXCBwhDAN82D5ye9Jn6h7fxW2aIVaXZlk15Agy8qqPLcYp6N0kRXjZWVhkMpyDVaVUqySAHjv3pizgj0+MpZKIlOSF/45PU4qK/U9/NaJdSxovKKYtZjLGCwCt3FP11oTU4qUfAlrDwFFFFWICuV2mLuT2raVwQCqkjNVlLrFslLJR3N/PczXNlJ8se4qDGSCV+/b9KhyaTG9nPB7s34ylS7NuZftkY71NCAgZG1s9akIvHPWvK232WybbOhH4LCM9a+n4Xs1t7ppJWQ5DvxyMdB0HjA4qTd6feiDbb6hdYHRXClf327sfr+9XSxjBIrjpnbS1dbX8k9kuzOn4PNvT1tqMFzqWq3dzGtzDI0M8M0n4TgHOGfacZzkHb3pGuXiW0UWmyIwV291o5pA+xQR0K5ypB2jx181vLzSIZTLJCiq8qFJMDiQfXz9D2rFPewn1BBpd6PblhUxqxJPPBU5PbPnzXTrv96OPqNrac+y+hKmmWxkQ2uniS2UqXCSbc7wAGTPG3sydOAeDWc1nQbW+1jRoYF2TNKJXuGkYvJ+bO4HgbcAZ6txnOKevbm706aCKFtkbP7k9qG+WAhuAMZO05GB9ceMPXVwt56k0fUIrmI2y3AVpVH+0HXO0jnghVGemSac5yhF4+xEqk8P8AZ6lYLHFapFGgUKoHjNPsBg9qRGihflDYPeunwK4zzjZle2JJ4HY/3TLKW7/SmblmEmM4pVvKzgqWxjvSW94Y1QaWRN/LdxW7GwMXxS49sS9OoyP1FW2l3fxlnHI3+4BtkGMYYdagZ45IPil6VKUv3gJ+V03qPqOD/Yrrem8hqzo3pibYpxyXFFFFegMgVE1OBbjT54mGQyHg9+9S6KrKPaLRKeHkzyfOgPfHUc1IjO0c1H91xfT25tnSOM5SQjhvtUhXDLwwI8ivJTh1mze3lCWmCcZrol3LTVxHzvAOKaiJEgxms02/BZRTWSemQo45rM+rrDEfxK2K3ig7pkYdVHbjn+DWnRi3XihwQDzT6pdcNfQXGTjI8qvVisNUu7g8p7RhjKguyn8wU9zjoDWfvryfTYrWCIrG924utyE5TgnafI+ZT+labWbb4G5v9PiDmW6uTKGdcAllIwD0I78dMdKzfqKxe7sQ6qPejXGBnhB4+3H812al7kE/JrdkVJN6PXPTd699oFjeXTIbh4V9zZ039D/NWq+c8+BXjnpHXdQs9Pt7GDULa3EcqySG4yQyseVJwcZBGD0yOvNetR3CkBQQe2RXLvq9uWxFleHocuIxKeuT5FMxoEGRmnHfHI7jzTTMeNoJB8Vln5JjnGBQc5yV4p20cf8A0YSAckMOxwMf9VF9w46dOQQKV6emTUbt7qNW9uENHk5ALZ54+mP5rX6fCTtj1+5S3UXk0QortFerOeFFFFAEa6txMoIOHXof8Gqr3SshSRdrrwQavW6VA1CxN1seN/blQEA4yCPBrl87iqz5Q/t/o6qzGn4GEZWzkdq6AvgVRfHT2l6ttfRmJz0bna32bvVosmVFcCfZaktmpx+zJaOFOD+9Imdkbhc/UUxHcZbaQR96be/g/GjLK80QyU3cjI4zRF9o+SvR5MTr0g1L1A00EhaGKIxkbjtzkg4H8Z+lV9xaF1IOecg4ODWjkjeeQyyBNzddq4pDWfHSvS8avpWk/Im2ztL8GA1HQuENttQIAAuPmwM8Bv171N0T1NJ6diNtKimzDZW3Jw8Z6kDtyf7rUS6fu4xUC40KOcFZYgwPmot40LFhodDktLEto0uj+o7DVrUSxSe1ISUEcnBz4qfLdxqF2yAY469CO39Vi4vSURKmKWSID/jvJH6CtDomi22nsNgZ2JBdpGLbjjGeelc9+mScvOi0r60sotLb3dRkMVk6pz+JJjOwc84+uMf+VpLO1itIRFCu1QcngDJ8mnIsFQwAyRTldTjcSFC1tmOy1z/AUUUVrFhRRRQAk1yumuUiS2SNywxzIUlRXU9QwyKqrnRFUZs3aHAwFX8v7dKua7VHXGSxJZJUmvBir3Sb4yKz3E+AMfhvtz98Us27M4Zx8wUDOK1rgc8VFnVePlH7ULj1Raaiifdm/LKP4XgHFd+G81ZkDnikEDxTcFCuNqPArnwg8CrEgUk0YAhiADtT8MXzjjvS6dh60BkuIPyCnKbg/IKcppCCiiigk//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AutoShape 2" descr="data:image/jpeg;base64,/9j/4AAQSkZJRgABAQAAAQABAAD/2wCEAAkGBhQSERUUExQUFRUVFRgXGRgYGBgYGxoaHRwVGBgXFxwXHCYfGBojGRgXIC8gJCcpLCwsFR8xNTAqNSYrLCkBCQoKDgwOGg8PGiwkHyQsLCwsLCwsKSwsLCwsLCwpLCwsLCwsLCwsLCwsLCwsLCwsLCwsLCwpLCwsLCwsLCwsLP/AABEIANoA6AMBIgACEQEDEQH/xAAcAAACAwEBAQEAAAAAAAAAAAAFBgADBAcBAgj/xABCEAABAgMGAwUGBQIEBQUAAAABAAIDBBEFEiExQVEGYXEigZGhsRMyQsHR8AcUUmLhI3IVgqLxMzRTssIWJHOS0v/EABoBAAMBAQEBAAAAAAAAAAAAAAACAwEEBQb/xAAlEQACAgIDAAICAgMAAAAAAAAAAQIRAyESMUEEURMyYXEUIjP/2gAMAwEAAhEDEQA/AO4qKKIAiiiiAIviLGa0VcQBzXr3gZmi+Sbwyw5rGaYxb0H/AKgVv+Kwv1hUusODUucxtelAsNp2NCLaNJB/aoN5UvCyWNv02zPEMFmbumCwf+q61us80txLJfDNPbNcfhD14Ycw0YtrzFKLjnny3XR1wwYq+xpHED87g8V43iU1xYP/ALJRhse/3ojR/mHyXzOSkRoHsnQnmvxPAw3xKyOfJ9jPBjHJ3Ef7PP8AheOt15yA9UlCLOCl6G2n6oZDx3gGvgiUvaUVvvQmu/sdQ+Dl1QyOXpn4IeDAJ6I7U+is9o7d3iUIluIoRddJcx36X9k/yiQnhuqUn6Tlja8LQ0nUrx7X6Pd4lfH53ooZ0UyRSE4v6PoTMUfEe9fQtiIMwD98lSyfaRjgoYjXZFL/AEzeH2jdCt9nxAt8wiEGYa/3XA9EsRmBY3G6atJB5JlNrsP8dS6HdRK8rxUWYRhUfqHzTFLTbYjQ5jg4HUKqkmc08UodlyiiiYmRRRRAEUUUQBFFFEARePNATyXqwW5Fe2C5zMxtnTWixukalbozNivcKuz0B0X22YiIfYFuNmmlpNIzBiP1DdfVpWkYWbaKDajG2y9Ny40bjU5uKxTdqw4YzCV7T4kiBpLcW5EoHKxIk0+6zqToBuVL81/qWWGv2C9r2yx5BFCRkCpL24+HCc8tpcoXMccwdWk5HkvIMpCgYge0eM3OyHihEW1TNRhLsAcHHtHkM1zONuzoVVXhdaseFMM9vLYOHvtGBHMt35pbj3jiSaAY9yb4vD7JcCJCq0twI0cDmClq04Ps4jm5fQio8luOmXivDyQtUwReYXB2hB1TbYnHcOMBDmmta/K/Tsnr+k+S51exI28wvTinqhXBPs6/O2PDiMowtG1aOHdr34oDFsf2Rxa/qHOI8ik+yuIosA3Q6rdnYg/TuT9Z1uCPDDmnDJwObTsdwdChSkuwSlH0FiYpk945Eu+an+MOBped41R/8sHipoeWRUgtY2tGtHVuPiFZIdNMB/4s7Y+C+f8AGDo5NctADwQ66R0+a+Jjh1jh7rT5J/xt9AsuOLpi1Ct93xK+Ha7TjmrJ3hpv6SOhQWbsJzMWkpeLR1RWOXQaM405HuXkpOugvvwXU3b8J6j5pUfOPhntg03+qvg2mDkUdDSwqSo65Y1tsmG4YPGbfmNwiS5HJWo6G4PaaOC6TYVttmYd4e8PebsforQyXo8L5XxXhdroJqKKKpxEUUUQBFFFEARePbUEHI4L1RAHGLdmXSM3fYaFjz4I5bvFLZmDDeOzUY/NB/xLeHTES7+0d+qo4bs8xoAbsSuCerXh6iiqUn2VzkxWFRrsNka4ccGy4oAC7Ogz2S7xLK+wLW60KZOGmXoMOgqLtad5qp1S0M3e2BeLIxaGjHtk00wGax8IRWwn+2caDtNrljQGmO4KP8fWMfyzYgr/AE3f6XUHkaJRsiaHs4sPEuNHNypUYOqDn2fRUS1QqdnSjGFakVY6lMMEu8WWUI0WE5pEMuF2pBumnwmmR27192RO1Y2jnOBF1zDSmVDXHajqjoj0WzBEZcJwIxaTXEaA5g7KcYNPRe0tnNp3h2NDiNDm0a40ESoMOuznD3a5YjZZ5+Riy5uxYbmHQkdk/wBrhg4cwnSasWahAiGPbQyPdqL9OYPvdR4JVHF0xKvMNzb8PEGDGDrvSjsWqrT9Rve0wHHmaozw7bToTg5uI9x7Tk5p0PPY7r0WZKTxH5YmWjnOA/Fj9/ZOrnsM+SDzMlGlXkOB57HqENXo1ST0dhlZpsRgew3mnInMbtOzhrvmtsrDFa1XMuGuJbvaFLrvfZXPSorkdinIWmAA9pvQzk4Zj9rtimi/s3g2qQ3CGFCaZ/RB5O3WnXv079lvfaApSuGx16FdCkmcbxyTpo9jnn3IXGAOYoro0YGoBof0lDJqYdoe4696WTO3DBmOelKnKtUBmrHAJLMDtofomGJNYYihGnzB1WOM+uePqpndFMXxMuaaOwW+yuIHy8VsRp6jQjUL6mZYOFMwgc9JuZlUt31HVCMnFSVM75ZdpMjwmxYZq1w8Nwea1rkn4YcT+zi+weexEOHJ2h6HJdbXRF2j5rPieKfEiiiiYgRRRRAEWC2J8QoZOpGC3kpLt2bMaIQPdGHgknKkWww5yEm1ZF8d5IFalG+G5X2YLda1RaFAbCYSc6LPZDi6+dC49NFyteHpZJLhoD/ijJD2MGKBiCQehp86L3gmYH5WFniXNw0xOHojfEEp7SVuvAIvUPQimCXODoBhQosMk/04wcOhDSCOuK1pMhB2qG90URQ6DEbVr2EY6g1BH3yXKrb4cjScSpBLAexFbkdqke67kV1SVihxH6mEnuycP+0rXHgAilKg5g4gjvw8U/G0bXFnHZefLnAVpUCm1futF0Dh+eutDYhDg4diJo7dj/0vah3EP4etdWJK0Y8Y+zODTyafgPl0S3JWmWOLIjS0ggPY4EYjfY7EJaoonyVHVWvAzFR95HVezNnwowo9jHjZwDv+4JYs+0HNbUO9pC2ObfoRvkUXkrQGjvvmNCqpiODQNn/wxlIpqxroLtDDdQV3uuqAelFnnOEY9y5FcJpoycaQ4wGxdi1/U0Kc4EfdbPZg5LZY1In+WS7OD2nwXFhxKwKh/wD04gEN55Nr2IncQeS+LJ4hiQnuaaseMHw3ileTmld0jSLXC65oI/S4AjzS5bnBkGOKOZUgUbU0c3/44nvNH7TVvJSeNotD5CsS5a0WvxhOuu1hk4H+wn0K2wrZIzrrUHRArY4SjSxJYHRWDEilIjRnVzRg4fuZUbgLHBtcPAvE8nZnof1DzCQ7FJS6HGDbIOtRpy78wV5Fn873abo7UdaeqUTNlhAywqCMQRypmFfCtUk50PiKffgmVnTCg+6OdTfafH+VU6Od6tPkhQnqjDPVp+8Oq8hTwccDQ6g/NbRewm+LqFRGjVGWO26zPfqMCPvvXzDi1rp8jy5LKDRjfC9m8RYeQOI1HLp9F3bhi1fzEsx9amlD1Gvfn3rizXUd18HDUFdC/DaLcL4VascL7K8sC3qK+SpB7PI+fjuNj4ooornikUUVcxHDGlx0QALt+futuNzOfTbvS9Aarpp5e4k5kqlzqdwquWTt2ehjjxjRmtGJUFbLGhCGxrTsB3mpKHGIHOHSq3SDsm4Zqd7KTVxo1Wgb7HgZAA16UKUZKJdjPGjm+NMR5J4iAY11SbaLQyO093jgfNDeycA/Z/acCPib5jsnxCNSragDb02S/ZtQ2nxNNR8/TzR6UJoDWtcVeDGystMChvDof5QXing6FOsqexFaOxEGY5OHxN5eFEx3tV65tKbKlJnNyZxGHEjyUb2McXXDI5hzf1NJzHLxTFLzwIBbhuNOo5eidOJeGoU7CLIgoRi1w95jv1N+Y1XKy2NIxzAjjm13wvbo5p9RmFGUaOuGTkqY+ydpEUrlsjstPAjA+KRpSZBoQe/5FEYM0W0I0+8E0ZiygOjJjQ/fRfTmg8x5oBKWuHClaHyWwTZB2KpZHgaJqTD20OO24O4IxBXPeK+Ab5dEgG6/EnQPP7wBg794GOo+JdCbMVGxzovh4DhUYHX+eSVpMeEnFn54mZl8FxhxWEEYlpwIOjmnnoRUHmvmJPVGddjkeh2Pquu8WcIwpthBF17R2XAVLTqRuwnMfPFcXtCzosrFMOKKHycNCNwsqjvhmvs2S9sH3Sac/v0RNsepGjvX+EuXK/fkVukJj4XaZH6IOmMn6MMKaBwJofvxC+mvqdnD0+iwPFcdR9+C+4cxezwc377wUtFrCocCKFMnBdsCDMNDjhXHlXCqSjMajGmYC2wJgkhwzHmsqiWWKnFpn6FUQfhO0xHlYbtQLp6j+KKLoTtHzMo8XTDCB29NYhg0xPX/AG9UaixLoJOQFUozseriTnn4pJukUxRtlTjisMzGwceq9fFxQ2bj0B71zs74xNUnCq69yoiTYdHMOAwPngFnl4N1ornr6rYRiOTW/VZxMlK2bhi0DDLNLPEksfZ3tRj4JplmYAnIf7IdxHDrDcNj65rXDVk4vdAuy5wG66mDwD45+aYJGJQlqR+GI5LIkM/A8j/KcR51TTAmTdadRgeo/hbF0NNWH4T/AAVodTDQocyZB6EK721QQc8voV0JnPxNTcMPBC+I+H4c5BMN+H6XDNjtHN+8clqZFqP3N9N1cyLeFdRmh7CmnZxuGYknGdAjjEZEZPbo5v3gcEagzdcQenMc01cYcMNnIJANIjKmG/Z36T+05H+FzCyrQdDiGHEBa5puuacwVCUaOqEuSG1kQg1HeCispaQoA48q7daaJflo9DiTQr2Yqw3tCni7Na3QzvnHAih+dei3QJsOGBo77wPJKknOV7Jy05dERgzFDTCuh0dz6rQcU0HPaB42c3yP0SzxTw5DnIRbEAa9uLXDNh/UN2HUfMIt7WtCMCPuhVzxfAOR9P4WiLRwCNKvgRHQoraOaaHUEaEHVpGIK9c3buOvRdM4v4YbMw+zQRWe4dicbh/Y7Q6HqVzKHUVa4UINCDgQRv34LDuxz5KmEJCeqLpwVkYkGqGuGoGIzC1/mOxj4oLpl/5jULTLzlCNj6oW3A8lplTiRvkgHJ1o7P8AhhPYPZ+oBw6jA/JRL34azZbHaD08cD6r1PDo8L5UayWvTpttRqMpufIY/RKky9G7ejdumwA+Z+SXZyJTwU8m2UwR0D3zPaKxwTfe1u5ComJmhdivrh59+IXD4GE+OA+aSjucajYxxY2fIErTBjYu/tr/AAh00+lTtdC0S8SpoQ3FgyVEjma0HPaVaDoQsU428MdR/HrRfVmRr0MjO4aU1wVkeDgccsfqtasSOnQgQJn2E3dODIhDD/d8J8cO9NUI4nxHUZjw9EscXSFRfGB16jXxp4o3Y1o+1gMiD3qYj9wwcPEHxUh5/YSZNUw2x7lrbHqKjv6IREIwLfPY/ZHcvZSYuu5FP0bxtWEmzJvXh7zcxuNleZ6hFDXDDmM6dUGmYl11R97fRetjY0JoDiDsUWNwTGNs0HNBGRST+IXC3tG/mII/qwx2gPjaMaH9w0PcjTbQLcDQb7V3HJ3karZDmgWnXzw37kPZJwcdo5XZdrhwzTHCj+0ZQ6YJe49sEycb8xCH9GI7tAZMef8AxdmOdQq7JtgOoQchiNwlS9Kr/ZBQxTDfQ5VzRiBNB2BPPodxuFimYYiN7lgY90OldPsJzENEOYOuatMyfeacdvkgrZkHLP1GythzXgUDUE47r7bw6U3GyR+M7BDgZmHnTtgajK9yc3I7gck1CZLXZ1acCF6+EKkDFr+8Gu/XJBqdPRyeG+uPcVbCZV12mFFvtrh98vGN1pMMglp0oBUjq0V6gL4l5WgvHuog6VNVaKnSyugQciPui1BzS2m9PFfUFlNOf1QLKbbGjg992Yhncj1UVvDMH+pC3vgeYXqyzgz02rHm1olYjup+iX7TiUqi8w+pPVLttxaArZFcUdpCtaE973VE/wAOzehRnH9TGeZJStOxfeTn+HML/wBpX9Udx60oB6IR2fIqMA3OOF1/9w/8VIESkQZ+7ivmbbVjz+7/APK+nsNQf7h4rTiRvsxwvPAONaomX1Ad3H0+iWrNmaRwK+8CEYlI3vNK0Sa2COIpSoJOAOFPQ+iXeF5z2cV8E/Eb7evxDwoe4p3tOEHw6HM1A6j+Fzq2oboMVsRoxY4HDWmY7xVI0P8AtEa45IqNvQ/yskKZzHgtAmWxIbYjcQRXuOY+9kNjgg4deqweHQVgTAe26VWyODVp7jz0KHw49KOH3utEwai8Nc+qwbo2wpkOqHZjA/VVy0w5jqHMZLHEiYBwzGfMKyKasvA5Y9y0cNTEpDmJdzHC8x4LXN2rmORBy5gLi09IRJGZdCJrdNWn9bDke8eBBXUpC0y01yGTvkVh40sUTcuXMH9eD2mDVzfiYN6jEcwmIbgwNZVqBzQQfvZEIrL4yzzSFZE+WmgyOPQ/VOtmR77efzQhpJNWfMvELTdPcfQrWzPkfIrHFh4kHMc/vNaZN97Anl0Wh4aYzcLp/wBwtci+rQ34m4jmhzmupTVpV8GI68KAeCBfDRass6LKR2Nu33w3XTrhiQOZAI71z2TmLzG9F0ttb7TlTEDvySDHsotm4suyguxnXa4dl3aFeQBWDQdM+GNwIW6WhVVs3ZLoVypBDhXBXyMPBA13tDTwRK3osPk4HwFVEe/D6z6AxDoKDqf49VE8Vo875ErkUl1a/wByXLedmjwwc8HSIQgFs43uSRnp4+xAmz2iuj/h+ykhC5uin/U4fJKlm2W15iFzQcG58zXDwzTpwYy7IwB/eP8AW+vmhG/KnapfZujsBY/qa+Swzcejhj8Q8wtTgSIg55dQhVo+6P7WnvC05oLZTFddiB9aBkQY8j/BR2JM0fsDkeu51S5PPJB3c3Dlp9FphzZfCa47U7wtHq2McCKC08ssNRl5Ja4qlQ5t8DA/f1W+Tm6PBrg4easn4Qc17ND2h3/ysfQtUxT4RtG6XwXf3N/8h4495RaYZTDlUHl9QfVJ9oB0GKHtwcx1Rz3HQjBN0pNCMwOGIIvN7829c0iNWmZmxMaLVKR82nIrJGhY8x9gr7rUBw+zstoq9o23CO7zC9hUhuocjl8wpCiVbzHorYkEPbTXMLCfL7MEw32bjT3StNmzZHZ1biDuFX7O+0tOfoVmEItOxafvuWod7VC7xvYAhu/Mwm0Y939Ro+B5+IbNd5Hqq7AnsQK55J1eA9pa8BzHi65u4Oa5xaEg6UjmFUkA3mO/Uw4g9RkeYK1kounQ3zDK9oUqqsWuadHHz/29F7Z02IkMO3GPXUfNSI7A6jMfJaVSCTm3gHDGmC9e8Mbhrvrp4KiyI9RyOi3TErWnI/JAjVM32UwPLScaVND3D1xSjxvL3Z+83AvhMdUbi830ATxY8PAnXAfNKHHP/O9ITB5uPzR4Tj/0Nrm/mJZt0C8w1NcDQVqe/bkqrOkS9wa0VLjQd602YxzJc1wL8GjlmXHxombheyHBzXNwIyNMtzisGclBMcbLkBBhNYNBjzOqi1NGG6iseY3bsR7YhXJiKN3B3iEtWkztvG4B8ap34rlO2141bQ92I8kl2nmHbiilJHr4HyimA5KJde5p1x8sPROPC/8AyrANHxB/rJ+aSJtt14dWjdfJOPCcYGC8asiGveGuBQg+QvTdEb2nDcA+oQePQsFTkXMPr6I3MCkTk5p+qGTEKhiN6PHoVrIRYJigPhtI0ND0/wBwqLIfT2kPbtD761V8OHQvZ3j76of7T2cVr9K3T0P8rCzCcpNEgjCoxH8IqI4c29tj9Ql93YeToPQohJxO1TfEfNASV7AvEUqHAuGWawcJT9yIYLjg7tM5O1HePQplnpcAEaZjpqke05Uw3h7TRzSCD6JRGPk1ABod/Xb6IfDfdNDl6c1psO0hNQK5OGBGzht6heTcCva1yPI/Qphovw9gG6Vtu3SCMjl8wsEFlcNR5j6hEpVt4XTnWrev0KWgkvSuZhV7Y6ELPGhXheGmB5hGYMEY6bhZY0uWGrRUbfeiwSM/AZLnT7ovm1rEZMQrr/eYbzHDMA50PqFrjwKEEb17leIOXj3aj73TDT+xF4fjXIj4Va3T5jDx+iKPZdwaC4k4ACpO4AQziqQMCZZHaaQ3lrS6nunWu9R6J7sexPYG+X33EUvUAAB0bTKu6wPyKKF6Vl3wol17S0mhodj/ACmGA284AZlTiKXLxDcxrnPDrlG5kOFceVQMVusuUcwAvFHEYjamFME4PInG/TbAlrjabIVEshhjRIjgHueRSordAAAAqiU/M3W1rgMe/QeKX5GfLorL8ZoBPad+kKc5Vo50m9hqzeH3x4lXYAUpTID5lPUtLBjQ1uSkuG3RdpSlRTXmrVaMaOac3IiiiiYmYrXlfaQnDUYju/hcytNlARqDVdaXPuNLLMN98e677okkjv8Ah5KfFiTGbUOw0ruaiuHeivAE7/UiwjqxrhzumhHg5DmmjiDyPX7C+7PcIEeDErgHlp/tdgQfGvclR25VaaHeaFA136T/AAVnmmAFrurT0P8AKIR4dQ4Z6/IrFcvNodiO8ZJjhQAmoNxwdsSD6fRZZ2SvVG+KPRIN8Y/EKHqMD4jFD2QiWlpzbh9D0IWF07Bl69DBObMD0XsJ4OWbfRWthXXcnCh+/JZXwC13TzGywYJxT7RmB7QyS3akpeaisGNSlPv/AGUnIQNXD/MPn0QIKthWoZWPU/8ADdg8bbO7vQldAmWCt4YgjHmP4SHbNnYVajHA9sX2uloh7TBVh3ZqOZb6HksRnQXdCuGox+8CFqYL1HM38DqF4xpBuO1PZ+itk4d0nYnHrutKXoKQjUB2uTvqrXww4KiXN0+q3MZQ4ZaLDmloDRIIcSzIjtN+i9guqLuRHkdvvda7RlqOa8fDn0VjJUOq4Z+SB+SoCW/ZTY8AwSK+0LQORBBqNqAFGpWSbChthswa1oaBUnAcyrZaXAN4jHTl/JWKZtdrXXRVztgseuybd6Rrl20cFbMxhXPJC22jiBQXiaAA3jU70WHid7oQuX/6jsXA1FBsAjloWm2e8STNWNAOLnZA6fu5rVYHDsR4LfZ9l4ALnDAa1HNYOD+GDN3nFxYGa0rWvIrplhWc+BCEN779CaHLDQJIx5u2bOfBcUbYEK60NGgA8FYoouo4yKKKIAixWvZrY8JzDtgdjotqiDU2naOK2nJuhvIIo5hog73G4Rma159F1njXhwxme1hisRoxH6m/VczhwQ4GgIIOO47tVNqj14Zlkjfo58O2l7WA0nFzOy7nTXvHotcWHRx2d67+HokOxrV/LRjnccaGmVN0+teHNoDgRUHktRzyVMyx4Rx/d5OGXih0dtwhwyOe9P8AdGS680juPLosboV4EGlR9+aAi/swx5cYkY1WMwLwI+JuXMbLdDaASxwwOX0PNVxIBBwzGR3WFkB3QqHT6HnyKvhChpTA4fVq1TMteBIHUKqGaYHoOfLqEA9oxzlj19056FK01KPl4rYgFHMNRsd/Ko709uh0pqDr9NivIsuHghwBB5JWhLPqDNsmIYc04OGHJ2FWnYrVBfUdodoDEbjcc0pCUiSb3OYL8J3vN+fI8/FHIU6HUexwIzrXLrsizQ3AjAinh9Ful4g3w+aAw4wdydnT6LVAma9fX+UCTQbcwZHVVykC6DTInBUgYYkqqZtAMGJQQ/gstKZLR2cXOwHVIM5HMOKWxGxA/LGoH+WmBTvZUVsSIA97Wud7rXGmG/VZbd4emHx6ug37tQwtoRTfkkmrVjQkk6Zl4Q4WdNC+YhhNY7Jh7deugXSo1kwnge0Y2IQALzgCT1KxcMWGJeCKtpEcKv67dyMquOFRIZJuUtFMrJshijGtaDsKK5RRUJEUUUQBFFFEARRRRAES5xFwkyNWJDaBF10DxsefNMaiBoycXaOL2tw8+GcWlh0Dhgd6HIq2x7cEFzYMQkAmjSdDtXKhXWrQs5kZhZEaHNPlzB0KSLb/AA6dQmA4Pb/035/5XJKo6Fm5fsfQjg9oZ5OC+Io+JuO306ITLWXOQMHQIpaBnS9QbVFajzCvFod27TggqqfRdNUcL2NRnTMKtkSvZdnod+nzCpfHxq04feBCrixq4jw1HNqyyiNLgejh5hVRZYOFR3jVfDJutA49HL18ahx7isCyqFELTddiD94bO9VYeyNwTn9dirHPa8ZCvqh8YOYat++qDDU+hGB7ilm2LNuvD5dxhxDgAPiO1NuSLw3lzg1uBJx1HM8kT9gxr79Gh1KD5pZdWZdC5ZcWdJpEhMw+K9d76YpjlYt0Xn0DutaL5fFqSAtUjZD4jywMJIFTpTatUkW2JOXhnm7VIGYA3K9smX/NOa1r6hxoXDQa0TPB4ChPYDHLq5kB1AEA/DuyHMnIrmf8Jhc2p12on4u9kuSp0N9jcHQJcZe0dWt+JieQGgCOqKKySXRztt9kUUUWmEUUUQBFFFEARRRRAEUUUQBFFFEARRRRAEQe3uGYcyMexEGTwMeh/UEYUQanXQhR/wAPozRVkZjzs4FtfVBZ7hmbh4mC482EO9MfJdXUS8UVWaSOLzAcw0itcx37gRXu+a+WzZaKe8Nl1q2pRkSGb7GvpleaDTpVI8jJQ6uFxlK/pHPksaKxy2LUCO4ns1psdOhWtrXOwzJ0HaPkmeUkoftgLjKUGF0bjknWHKsaata0HkAPRZRjytHGjOFhLWMderQ1BB6HZb7F4ajTMVoiFzW5k0NKDSu66GZRhmiSxpN1pxaDjjijAC3iJLKYJKwYEIC5DbVuROJ8VubDAJIAqczv1X0onI2fMSGHChxBVMrIsh3rjQ28ammp3WhRBhFFFEARRRRAEUUUQBFFFEARRRRAH//Z"/>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2" name="AutoShape 2" descr="data:image/jpeg;base64,/9j/4AAQSkZJRgABAQAAAQABAAD/2wCEAAkGBhQSERUUExQWFRUUGRcXFxgYFxoXGxgcHRgYGhsYGhgXGyYeFxwjGRYXIC8gIycpLCwsGB8xNTAqNSYrLCoBCQoKDgwOGg8PGiwkHyQsLCwsLCwsLCwsLCwsLCwsLCwsLCwsLCwsLCwsLCwsLCwsLCwsLCwsLCwsLCwsLCwsLP/AABEIAMIBAwMBIgACEQEDEQH/xAAbAAACAwEBAQAAAAAAAAAAAAAEBQADBgIBB//EAEEQAAECBAIIBAUCAwcEAwEAAAECEQADBCExQQUSUWFxgZHwIqGxwQYTMtHhFPEjQlIHYnKCkqLCFTNDsjRj4iT/xAAaAQACAwEBAAAAAAAAAAAAAAACAwABBAUG/8QAKxEAAgIBAwMDBQACAwAAAAAAAAECEQMSITEEE0EiUXEUMkJhgQWRNKGx/9oADAMBAAIRAxEAPwDLaUF0kcvN/QRVqON0X1MrwAMRu4G4G72gekU4bEuwAz5RzOqX5Ito4p0qlr1kHDod0OJWnAbLGrvy/EeroVIbXAZndJfkbQH8tKwSMixDYQrF1eTH8FuMo8mip0h3sXu+UUL03KBbWJG0At1jOipXLQpI+lQIbZw2RfP0ohb6qQkEAcwXcbNnKOhP/INJOC+QHsjUBYIBBBBzFxCvTikBCbB1KAwuzEn2hBTaXXJcJDpORyO0RzV165w8VmwYM0Nn1UZ4tuWRO0bj4WqxKSSEKWlLklGKcNgcC4jP/E9eJi9YBnwbfl3thLL0ktIYEh9kMqCiJLqx9N3TOOC8XbeplJya0vgHoaBR+oY5bIeSNFPjgOkGUMoAGz4bukMZNOGv5e5jFn6pt7BJgUijGDBoI/RYBgeUOqejT/KnLE/mDBTEgWtuB64Rm9cgr3MsdHJOAELqvRLYYco2Bp7kNbhFFZSBKcG73xITlF8l0YKVQssjPH9oYy6Bsni3SksJUFCzF41+i9BSlpdU4DAggAuDne5Z0uLYx0IRn1G8RbW5jjSMcIB0jL1Sm2N41um9GolK1UzRMwdri+QOfLbGZ0qkApve+wZ4WiljcJ0yFMrIQdJSIWSJ2cEIqw+ELywb3KsZavSOVAQKipB5xdLULvgLc8YyuLQVnE+WGvCPSMpwOLdbfaHU5bhzy8oT10xwY29NKmRgn6W/fYixCCm4J5QciVbu2PtHk2WMsPfytD1mdikxtoT4xWghM3xowf8AmHPPnGg0nXBaEan/AJFpAP8AdHjU3+VJ6x8/mUzMQG5iGGhtLfLmI1yWS4F8NZn8h5x0sHU3sw0zVTpGGwxwJjEK2EHzj1E3WTi6cY8lzGcbbH19RGwUdKml4kevu9YkSwv6YqcQEhiXBUADlceQbpFVJTXe4N8PMdDFkiVrHWVie2hlTyB3945HU9ReyGyZ4iXqpLYKDHpg0JZU/VqAA/jd+lvOHk8sIzil/wD9KP8AN6QjA27+AU3wM6yS8A0miibnl+YcyaX5l8h5wylUDNlCu/21QVXyJZWjhnHaqFIF+v7ekMdIVCJZYMpf9OzicsrQNT0yphClF74ZDhAd2dW3SBYJTaOBOswYbrmHlHTADAtbvfjFiJAAy68R3aPUz3sB5XhWTM5ETCJBsdloOkJFjtLQqRUM78OEESa8YAuSO77fvGWtTDW7NTQTUpIcPbHZnhDet0tLUPCnxZncXs8Y+RUkWwfbbpBSKjIE39tvnnD4dVOEXGNV8FDCfNBJOB6Nt84U10w95xZNqQzn7Y8OEJdKaSF7t++G6E7zYa/Yo+JarVSdrMOOA82i+VpUsADgAPb0hDNlrqph1CAmV4iS7W2kDjBFHSK1QpR4feOpLp3jxrVsBLdjEV7nEmAK+e5c4YezwSKTW+8UVOjXBGsxPTpCselSW5QDISSW2wyk0yiQEgk4MLnlCqklGWvVVy+3eyNLo7UOOLFrkXYsbb2hmX7kr2Aez3Fc+SU3ItfiOIyjiXV2PlxjRUFbKRJmJmpJUHcMX4PlcxhP1bqIGRhjwpqkaMuNQSad2PVTg14VTp2upI2kDln5PFNTX2Y3YbbCB6Cc51zyG18+nd4vHh0rUI8Ghl+pcd52OcegANfp3hFRp5iRrFCgkgXb2PCKE1+/B++sZtLfAtphMwA43vxI5bveB10xIfl30jyXVue+kHoIU2duy/KLtwJYPo7SS5Rb6kbNnCNLSTkr8SS4PlaM+adwLP5QNKqFSlaySb4g4HvbG/p+r/GRezNeYkK5XxFJID6wOYYluYiR0e5H3BAqencwX8pk4RJCNz/aCK21i+WPV9+LvHAq92aBVVH7xnmKpwA3+oh5UrseEAaFpPmzJgAdfy1FHEKSfPDnGnpouTdFeTXaNpwEAbo90lOKJSlJsoAAcSQB6vA2jKnWQG/a34gislFUpYFyzjO4IIGy5Dc45klU/UE+BNo+lAuq5OUHz5JUxBIKcCPPvdCen0k2eO3ZBqaokgjAs1+87w2UZuVoXG72C5JKfqLk22Z+UcOpX0hhzfDHr7xKWlc3D5e3qYby6PVDNcbe7bOUA5Qg/djkkAydFsHxtjc8cot/StYDa72v+/rB6UE7ovXSWH5OPLcIDvPyWKRMUjBmtY99vHC9MkBi1rt3eGFRIsp8fe+UZ7SVMNYO4D3w/Yj8QSUZvcBndXpixv1Pu/LpC6okzJ17pSczYkbhlxN4dydEpSQ6bnM38zhHa5ANiDyw3X22w3wKzxh9i/pDPyNHpSrVAYDFnb1hymSw9IApDrLUdqvLtod0ch8RYQWfLJv1MBvcqlo3YbvQRF0pIwcQzQjJoImI2hs4zRky0Y6to3GFxcQs/wCqlAJKT4f5g5G7DDnGwrabMbITIPypyVpFj4VJ2glm9DyjZhyprS1fsXpT2Zm9IafUtLJcvichxaAEKWB4UqbMt75RtqDRIWMHUpiTtLhV9txHdZ8O4m+8vfr942R6vFBUkCtKRhJVCtRGsLbBd+O2G+i6RlgliQXEH1QXLQE6otYkYkcPXtxqacEjvdDMmZzg2iSqjaVUxcyXLK9UBN2Kisqu2qQzAC5aMB8SSSmaNS2sSMcG78o0n/VAEYvaMzWfxZjv9OHGM/SOTnbWyRbm57s6pdCTSAQtL8/WIqfMkkCYki+OIPMQz0ZWkWULAYjGOqycVuNW28+0G5ZNdTimitKZKbSgUMeGB5WhjSUyFoWorYoAKUs+sXAI2YX5RnpeiXLg6p3YQQmkWkWV1ER44J3FgaH4NVR01MZaSop1iAVOMC1xhkbRIyOtP/qR/u+0eQzQ/wBf7NaytKtKN/8ACtImZNdaglCElajuAw3jLg8KtMTQqYoJ+kKUEvjqv4fKDtGVQTLW4DqDBw+bm23Y+EKJ91FtsLyTXbSM7Fdcq0B/D0rWqkjW1HCnOHoR6wVpEh7QBoicE1CSSwGs5OUaOkVumWjS6Y0cachaFawzTm+0faBpGndbPjiPT949qviK/wDCQlv6im/nf04QBKkqJckk3geqhik78hHVfTpmqcJSCcVXc8hbrDWhoQAkAFhgB3u8zFNHTOd34jQUlO2zhy27LxjyZHGGkJI6pqcAYDK5wd8r4QfLkvl3ljviIk61gASLjPZ53Ah9o3Qty7WF8WDN12eeyM+LDLJwi7FkmjYORjsyPftHkxAD2y4/vzhxVySLkWxuOW3dCpansBs6wvLj7booWzU22Ze5hBpIOlmudz8G5xoK+cA47dvtGZ0jUaoUp9vLh5xMP3EDafSAMpBz1Rj5wFWaRG2EtHLOokL1uR1fIR5VUoL2NgMzheHx6WCm7YFNjDRZeNImelCXUdURk6CbqgbRlthimWqap1EnYMgN0KzQ9TsC6Cp/xQlCvBKVM2knVtwAJ6tGmpJyZ0tMxAPiGGY2jiIy6qQCzQ2/s+rT82dI1SUtrhsmISRwLg8oZihCa0pUROwmfJIcEYRntJURALY3IjeaW0eUXa1+zGSqVaytVOAxOPLzZ4p43CXsO2ZToSuEspVsbpGo0t8Q01QAdUhbgFQQWZt2Pd4zsqkYC2Ix77vBgonbv8xccqhGUFwwVBAlXQJUHSQobUlxm2N8oRVWhR0jRzabVLp8J7cbx946krQrEXwP3G0ecLVw3i9gZQoxydDvmfP03xJWiAnANt4842KKAOOjjZhv9HtF36BhYYdRD11E2tiIySKPl3ui5NHxeNLN0bayWGOPltgZejwMX8rRTnJ8hUKRTt+I5mU+DsAe8IcmVi12geZK1hfKB1tBUKlUg3xIO/Tj+ttzRImuRZRJmhoFXNvv84q+cwiiZO75/mDScthLKKzbCmmAUp+UF16ioEBhzgZEgoQGUFFySHGwYHkI6OHG1B77kS2G1Kwa3m0HyV5AcIV0KCvAHoTGk0ZQADN2N2fnYscoy5PT9wSCqCkASPTjx9oaSgdnEnkcc4ppqdyGbs4Q5RThAudrg3Offd8bubsYGaOkAJCsSSGHn28MkV5SNxuRe2TF9m60IVVm4g4uLeTbopm1bkuX784dHqu2vTyUN9JV/wA0hIPhTgODd38oU1E5nFhjfvmIGmVtjeFtXX2N2frwbvbGWc5ZpanyTg5rqwY8GEZ+pm6622XPW3n6RTpzT4T4R4lE+G4xvxs+PBoF0esi5LlVydpzjTDA4Q1f6BHKJYNodSp9PIlutHzJig6UgiwvdVvBe13jOoSo4W9fxB1Ho2+BcwpLRu9yKWncoo6IqUVEXUe+Ah5LkBAuA8GU2jdRyoF9h2QBXzWe9uzBSTW8hTfkX6SqdVJvfsw6/s7V8pK5xF5pAFnZKS+e0v8A6RGMqp/zJiUuwUWKjkGv5NzI2xuKOcjUAQQyQAGOAEU5ywJSXLLit7HnxTpxHyghDmYom7XFrnGxwA47ozNJIIZ2B3cPsIpRMVNWVliMtycu98NpFM+wsMOkTPmlke4yz2npydrAls8N/GCPlWHdoIRJPS+xvOOlBoxtUH4F02Tf3hTW+FQV3vFofzkwnr0s98HYtzh2KZaLaSsBDsSCH58OJMMpVSGFicXHs2fGMXT1WrMWl7Agh2OID44X1t0OP1zG/kd2OMOcXBi6p0aJRDFi7e8LlPqORYvk3AQFK0g9iesU1NWCQ7EC45jHpF9z3DQQohyDicLbIEWeeR/MUqmkln8Pn9oomKDByT9+kLe5ZJi0Akaybb4kBLCSfpffaJDK+S/T7MRGsFg7k5QVJmMMNazXy4d5xldArUpaio4Dv0jY084JFiOYB9Y688KxuhSQJMoiQ4tiQ7ZY3NjwiUdEV3IAbZZw+YGUOqSnlzUTFTiVav0h9UBkk4JxJYDrHNDKwSBsGF8oU5qMWFOKik0GaOoWuHyc2w4De1t0P6Oic4MNU542drxRSrAA3YAZRfN0nbDCOfKabtgWEzWQGRhtECKqoBnVoceZhVU6cQkkkhN37fpyhGlzdJFofqrQLO7jZd9npjAk7SLWwbH12xkpnxL8wlMp1b8uZ5QQhBUHUdzB25CHfSyj94Q0qNI7LmAp+uqxLDcBnxw6R7LQYvkyiT6eeyCWmPBTYpl6Cl62sRrKxc3/ABt6Qyl0odsH+0HSqE9Ya6L0AZhYJO3gN+wRbnkyulbBAaXR5ydu+saKmpBJQZmuklwGzvs3CGyaBEmT8xw9gBmScQd+eGAjL11W7tn0HDnDZYvp95csB7HektJOWGWzLvCMnpfSD2HCCtJVrJI5P33aE2jE/MWVG4SWG85n26wheq8kuEAzV/CEqnlpK5yk6/0hJBLBnJAY617diKNOzEqmkywUJWBgNXWcXLZJIMX0EwoCmZlpKS4GBxZ8DvGEArnGYsO38Maoa20vyeBjOM9/I9TThXkbaPQyd2/1aGtJLOrZnsDa/doWypYtd7e+/u0PKVAJ5XcscPuYRy6B/QxpKUrWw4m7/vHFUhn3HvDGGdGpEqWSblQYcNvOFVXPcEDLZwZ+F2jTmxRjjW/qe5aAZir9+0Ja8sDkWtxg6pQHdnUkMGO3GFNdPyu4ufIjzOMY4btBpmO0muYqs1ZQ/wDGCQTj4l4HmYKl6RKPAsGWoZKHpt4iPKBRTWqmrcoH8MEB/pxNsbvtja1Eym+TrzilUvIEaznMAYlVjbLdHRzZtMox02q8c2OhCM733MxJ0oDZn4NFiKsG5343HnCWulJUt5CFSUb16z72LgcB1i2RJXdphtZmBPODljhVsU1TGi6oNYY7Odjkcr2gCfUsLkNHaaJx4lK8h7PF0ulCTZL78T1JeFaoR/YLYteYbgKbvaY8hwEPdhzAf0iQPf8A0gNTMVQDxHf7QQqrOBML6eZqqBbjFoS5jvZIq7Y2b2HErSaUJOqVAFIB1r3wPEYny3wfTKUlCZjOiYCpN3IS9irk0Z+noitbY+XWNJMUuY2sQEy06qEJslKRkBiQ2aiTGDOsaW/kU3Cnq/gZL0kwBFsjftopn6Zax55Y3GRN/eB5lDrAt0fDnzgvRkpBCUpSBMQ5U6Xe4ZWsS+FmbE8Ix48UJb2THHV5Fa506YSbIBOLOf8AKnEYZ9IGqNEoSzutZv4ntvIwEaTWKJZWpnAdms5yvk9oSUssklSjc499LQzFkbutkvbyHSR3R0TAFu84Zyaa+7vKOZUsWguUX784DJkK4PZdO7WhlTUbm2XfWBpMt8feHFMwY74VBJvcEZ6G0FrqIIdmOfZhxVTZdMkiWblLK4/i/WFMzS5AZBszPgTdx0fGEVZXFZL5WH7dI6Lz48Majz7ksuq9JkixJu7+4fCwx3Qiqqlo6qZ7WcfaEWk63VBuMDfYNsc3fLIBgGl6wqIQMVW4DM7mHnD3Q1JqIDDkIzmhqUzFGYRdX0jMJF/PE8Y2FOvVF7AA3ytt6+UM6v0xWOJTLayoCEPyA3l++Uc6JkaoD4nHA5D3geWBNLqHhcBItbB1Hj3gYZUy97YfZvQxkS0RryEkMKawJOdsMMgAeHpDGkYXd7nH3hfJY48zBJnhIdJwxPS0K1PkIYLqmu9i4G/daAp00jju6NAqqpgScs8ju9YDqKwrAP8AUbbOTYwUm5FnU+ekfUFNfaWa5sIRVdTdkEkqIAyd2YHc8X1dW+/HVewb3i7Q9AT/ABV5uEdPqbe9tz7YbjSxrUyXSKP+mhCABdhjt2mE6pGtPSi5BCmG8NcDaQ3QRqa/ZuhFoxJVVkj+SXfipQ9kQWGT9Uv0DDkaS9BhsMn78o9k04SWA3ftyh3ISSwxO/PC8MpOi0ABSloHhB1SbkZjB3wGGcFiw5Mw5mTnU9gSkF8Nh22MCqWASGIUN3puhvpQJ1lBLsHs+3h7QjqySrWJObnnmdsFoUXVgrYtKRmWPCPIDVWHJR/3c/OJA6P0VRi5FBMXLMxKTqD+ZrA8Yb6VoZZV82Qp5a9XWGCpSylykg3bWdjg3CGMiWVy0IJaWkWRlz5+sBaV0XqgKGWO8d+kdh9XFy0klJB86uCkytVCUBIUAAXzGNrHPN3cwwp5AOTO4L9vshHTqGqk2trP0f1Dc40FOlxgzY/blhvjDmdoXJuXqZ2iktg+3dfb5QFU06k+JFiLA8rjpeG6WfVwyf394pmoIDtz6e3rGSMqZS2dizSNWFSg1lEgEbDv23gOQrMxZpChLEIa924cc4WyppbDkY1Y4R7fp9w3IdSJjOBn08oLlhrwtp1WG2GEualhtjLJbgjCXOEWImA2fDu8L0z/AHiuZUPYZ3aA3RBmajIYZn2/MDz5wG89+8CfNzYi3frAtTUBncRKcnRKo5q6tg5OEIFJM+ZqB2sV+oTzsTu4x5pKvvqi6iWA9+EM9HUolS3Lv9ROZJzLZkx0EuzC/L4K4DqKnCNYmwAG6CDNM0hIfUBDBvqN/IPh+0AyEmZcltgyAcNxOL8Ib0csAYbLPj+/GMU/S7fJVhVOpISLOW7feb8I7QN3LbaONRrY6rnHzA4ARyZ7YZcm47CYzStl/IdLmWGLbBdz7R0qsIta1mY7C4A7whUusa4D+/C4/aORU7SM/MNBRxssImzgoXdmJYZn7dIFqKw33bzYbnw2RwJ5UfANbfs5wZR6LBOsq7YPhyB72NDHUFuFdKiqgoCshUweEXSDnm5GzNofqUyenT3jiUkAWc9/tFU8kB8scjCJSc2ByLtKTrcXhfoZIR/Ef/vXJvbVUpITv8ICucTS88sWxZh7RVXSv06UixbUth/d83jXjUdDi+XwOxqNO/4P0aQ++yJO0wSLH7+XOM6nTSTuGd/OJMr9/t5RShOOxXyMJ0+9yx227fnC9dQWxd7uc+3gObVF32wvq9KZZtgPx6mHY8MpAjA1jWIvwH2iRmplVOJswHP2iRt+k/aJRotCz9ZA4RoKinC5Y2gEG3RzGM+HKpvDsjeaHqmdDAiaAglnYEguBtDWjNmgoZnF8MqjFfJMpZTilWG79xGl0bNYMXZgDd8OzaBtOUBBJa4ve1iHuMrGO9HTXR4XsGtkGJa/DvK29UN+VyRDVJxdnGP2EdOGwv3tjinUxvckXGWwekEaoyzLcuxGGW3BXAvn0zuLX/BEJ9JaPJJWls3Nw+6+dvONJNkh3AwvfqfOKKin1rtgdpwYln6sIPFlphIyiKjjsgyVUQNpzRxcrls+Yy47ukKUTJicUqbcH9Hjf2o5FaYLRpRVCIKoCM4axW//AEqP/GODWTTZKFHiCkf7oD6R+5VMf1NfsLDjCitrZi7S0lR25De+cMdH6LKi67nYMBDuXSpDeG+WA9YU8sML2Vv/AKJ5MXorRqkL1puJzxHCHlfNdCb+EqGG5Ljz9IdTaTEXY4d/tC2fo5iFJLMzbHG7rFPqVlmpSJLct0et8O/YQb84AY9PUwFW1q56XTJAmossyy2sMtZBxOwi+RfIQKmB/wCHM/0qbzEA8d7g1Q1mVRwIIA5QNUVOqLqI8hm+PrhAiqSetywQNqi56B/NoDXogLWylKmqe5VhyS+GGJMFDHC93/otIKlaR12+WCrYcB1z5Q5ptFKVdZdsg7fn0i3Q2hgkAc+9kaGSkA2yhc8kHagNSW4JS0YTgBxw74QX8naB7QRLD2GIj0ytow9L9YyV5BKFztVSQwZzhygKtmWJ2u8GVqcNUhgbv5worF+LVGy8WtyCtQ1p0sf/AGA9PF7RR8YXkzNoB8rj0EX0ZerSMkhSvIj3gf4vV/Bmf4T6RrxyrJFfH/o2LqLMgqoWhg6VOHwIbofaCpFQs7u+MAUkp7mHFIgWewjrZmo+BTOTTqOJPp6Rz+mA3bIapQDHv6UPlGFZn5LSsUmVuiQxUAIkF3C9JmdHTdVT8I3Wiqv6SCxBBHK48wI+eoManQtY6Q5Ozg0bP8hibSmvBD6VpaV+tplztUlaAxSkEhICSPE58TgAuMhGD0ULBrqzyJcC+/MRsvhHS6EHVmPqKZ7s5LAO1yNxtjtMYjRyhY3fBtoc4HY37QmclPFr8+SmaKW1mD2c7dnfCDUDWD74Cp2I1nunDfd+UMaUB97OePfrHLmtrKogpdY2IAODnlHnymJDgAMQ+eVuGyGSaR2Ow2ww2NA9RKAwJAdjY4cIqUdO5Yjr6XVJzHDmYWKo2VZmOB2/aNFUDWBFr57m9bQnqpTgpu4Fto7MFCVrSy2ihVCS3rk2Y5wGtA+Zq5JA43uBt/eDqarexsoWI2G33eBdHK1iVHFRfr+ItXC2/AvgaUMrcR07MNJNO4sWN2ON284Gok4DDC/PH16w0kSWAJsLuMuLxgyN2EhcuiD6xZ3ABFzsuRja26BK2ks739bfmNFOkBmIcWPu/UCF1TTs/eX55xUZNMjMomYZU4LFhcKHPsw7XVjVcJcZcy+fGANL02sDtAgGgrHRquXSW75ekbq7kdXsCg+sqSQRgcBfLbxgjQ2jmGs2PpeAJSteZ33tEaSmDgAWA/LQGT0xpeQgmTKdh14W6/mGFPIJt3fKKpUskMlgduzi3KNDoylQJespQKscCWODW29dkX0+B5H+iysaG1EBQWHwOsM9jpz2wBMJAIOOBHm43NDVGq6lqsRgnIBrWzGXKE1TM1i/F++caeo0RXpRGL5ynUSOkI6s+JXOG1XMYHz9oz2k5mqC+8n1aMmNb/JRXoJLzpiv6UhPUv8A8YH+KUuhQ2vBfw5LaUVn+dRPIW9QYC05OBS4wN4Yv+Qq8B8Iy1DLUsACGkvRXhs7jG8eaGpnACfqJYZM9sY1FTQfIlHxDEhWslL2ZlBTOxcsHItHVyTbbp0HDE5pteDKy5ikFsIPkzXFoqrwnIh7HreJTqYQmUdUba3F0W6gOMexAd8ewG4W5ipOJhhoepZbEtCt/vFkiaEqBUHD3u1uORjv5Ya4tAn0GlnuIW0Sy7kAsMeBzf8Aws0eUM9ILIUSlgxNjhnzLco9QjVWTk5cYZktltjgxhpcoka3o0uj1BQN7+Zwaw7xh5SyfEHuPpLbsYz2ipga7PkX3HLD940FOtsSMmbK0ZY/dTK5NRJ0f4QQkazhFzYZZY3aF+laICxxFj5+WUNtFVWYuWP81lbbkWL8MYXaRma8wkJVrA3BfB9W12OHptjpZYQeG1yH4M5Uyrh3ts3QHWUTlJGYhxpCQQAXwN7dAPKFyZ749X5RyVtJWFHmmZPSoMvWU2KSDbO7Hzi7RIdKb7IO05K1kq/vJ/8Az6X5wDoIApDtg0aMtdvb3FTST2NJRouM8Ic0iSomzjf7HY59YSSVMm+F8Mh12Rpvh0JK0v4gxzbIXDZ5xiw49c1EElVQ22/4c948+kZ+sp9VgMLG1twvhmcfaNvp4JQFEEXOqw4OOhjIVSnBcOC1u+kO6rCsOTSguBBXIdJIL5H9u8IyArNSYsYOAehP3aNfPsDq2Gxu9kYyfThdQXAUyQCDfPzjR0ai7T4oodfDdVrKUX/cRsJKwLDvD7iMVRL1FBmAFmbAcRj6xqKKpBHLswnrYaZX4Kew9pi8N9HV4SCiwBYudt73jPyajACLv1EZ8WR43aLHWkdMfNswAS4drkQoqaoAcS/WKZlQwLmAZ858YvJmlkdyI2cz5ruoszYRmtLTytWon6lEJHfdhBuktJMDfCA9A0xWozlYXCN+1XsOcOxLRHuS/nyRDwyky5aUAsEgC+6M5pdLJYYAQ5qFJALYknHbz6wk0pMsU7oHp03MNmdpaplEf0npdwYZVWkpky0yYtQODq5s/HLdC2kka2ucFBdjyFjETWBJaY48xyOEei0pvbktSa4YUieH3QZKNoXjUNwtHMgQ20PoObUn+H4kv9QfV/1Ycg5hbwt7JFUUqqL4xI1Ev4CS3iml82weJBfTSC3Ply9sVKEXG4itSbGOgANdG1JDPDj9VnYveB/g3RgqVTKd2VMl68snJcu45FJWDujyppFyiZa0lKg77DvDZRhzYalqRbVM1FBNsQMQxHDdts0O5U4khssd8Y+gmhk7WAa+G3hhaNHSTWFnIfEDJixfEDERw80HGXBDR0FW31YAhx303ReqvC3Atq5tm9wODNCT51yGL7dx9MYv+awNrNh19xjugO66oka4ZepYNiekK1SglxgH/J5xfNqHchI+l+Xu0CVs1OIODe2HCEc7E4VAulWA2kg4cseTwg0JOuQDgSAeZhvpKqGr/LZLEcXJ9UjiIzkmWZZlqIIExOtzcn0aN8IXiaBlubamU4L8+O14aUlUqWdYHC+xht34CM3SVbgvhjncG7t0hlIqrjAA7cSMOdyLftHNpxlYKNBV6Q+YUqJe1idrY+nQQqqagEKIy395x7V1AACiSwy2/nPlAVcXBuwzbD9/uYKc9UtT8hCyrX4XjPyJbrWraw8n9xDitWdUgWZ+A2tAdJKZPG/WNeF6ItlFX6U/1Md/0m2eYMG0k9w4fHsERyZdoFNOUqdBL4sQ0OlkjkjpZLs0lLW5HGLzNPDb3lGPqPiYylNMSUnJQGsD5PnHE740Sf5hyCnhH0WV7pFUzXzKoA4u0KdIabyDd5xkq34teyQo/wC38x7R/wAVWtNLjJGAGx9saYdBoWrIXQykSlVCnJPysz/VuG7aY0KJ2qkAbhbAcshaFyKpLAC26LF1LCEZtWTxS8IJFlRUh3xaFOkKoBKlHACLFayzZ2i2R8Gz6qYlCmkyx4vH9a94Ri1j9TRs6TpXaZYgoXTLc4qdR5w50X8E1NSUkS9SWWOvMsCNw+pXRt8bqm0NQ6PAVMIUsXBX4j/lQMOQ5wFXfG02a4p0aqc5i7nkkWHOOvHDpeqRIwfJcn4Hoadpk1Etxtsl9yHL83ius+MhdFMkMm2sRYbkoFyYWydGTJytaaskZqVcngP5RBol08nAax6/iHWNURaZy1eJU2e5uWOqP9IwiQWr4lALCWG4/iJA6l7haZHy2Xjyjmf9I4j2j2JBGc1H9nf/AM+R/jb/AGLEav8AtASNZPAf+xjyJAy+0Y+DLaM+ocD7w+oFHV/yj/3VEiRw+qBiMQq/KGL2PA/+5iRI58QcfDPK36iP7sz/AJQrI8cz/Ev/AJRIkBHkKPIj0r/2ldPWDNPoATgPqiRI3S/H+lSOKI+vtD1Q8Se84kSObl5EntSbgb0ephc/gVx9jHsSBjwN8C7SR/hngfSOpP0jvMxIkal9q+QS1GMSYLRIkKXIKEmmkh08R6w5kU6f43hTaUTgMdaXfzMSJHTxcQ/pFwYmpHjPGC6kMJZGLgeUSJG9/gEvAXRmxhxISCA8SJCPyCPoXwjTIEgKCUhT4sH6xdp0aqFLFlBCmULEcDjEiR2IfYgo8ny/Q6teYCvxEm5V4n4vjGolygGAAbXwbdHkSFIedVJxhJW4mJEhP5M0PgVqN4kSJFgH/9k="/>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3" name="AutoShape 4" descr="data:image/jpeg;base64,/9j/4AAQSkZJRgABAQAAAQABAAD/2wCEAAkGBhQSERUUExQWFRUUGRcXFxgYFxoXGxgcHRgYGhsYGhgXGyYeFxwjGRYXIC8gIycpLCwsGB8xNTAqNSYrLCoBCQoKDgwOGg8PGiwkHyQsLCwsLCwsLCwsLCwsLCwsLCwsLCwsLCwsLCwsLCwsLCwsLCwsLCwsLCwsLCwsLCwsLP/AABEIAMIBAwMBIgACEQEDEQH/xAAbAAACAwEBAQAAAAAAAAAAAAAEBQADBgIBB//EAEEQAAECBAIIBAUCAwcEAwEAAAECEQADBCExQQUSUWFxgZHwIqGxwQYTMtHhFPEjQlIHYnKCkqLCFTNDsjRj4iT/xAAaAQACAwEBAAAAAAAAAAAAAAACAwABBAUG/8QAKxEAAgIBAwMDBQACAwAAAAAAAAECEQMSITEEE0EiUXEUMkJhgQWRNKGx/9oADAMBAAIRAxEAPwDLaUF0kcvN/QRVqON0X1MrwAMRu4G4G72gekU4bEuwAz5RzOqX5Ito4p0qlr1kHDod0OJWnAbLGrvy/EeroVIbXAZndJfkbQH8tKwSMixDYQrF1eTH8FuMo8mip0h3sXu+UUL03KBbWJG0At1jOipXLQpI+lQIbZw2RfP0ohb6qQkEAcwXcbNnKOhP/INJOC+QHsjUBYIBBBBzFxCvTikBCbB1KAwuzEn2hBTaXXJcJDpORyO0RzV165w8VmwYM0Nn1UZ4tuWRO0bj4WqxKSSEKWlLklGKcNgcC4jP/E9eJi9YBnwbfl3thLL0ktIYEh9kMqCiJLqx9N3TOOC8XbeplJya0vgHoaBR+oY5bIeSNFPjgOkGUMoAGz4bukMZNOGv5e5jFn6pt7BJgUijGDBoI/RYBgeUOqejT/KnLE/mDBTEgWtuB64Rm9cgr3MsdHJOAELqvRLYYco2Bp7kNbhFFZSBKcG73xITlF8l0YKVQssjPH9oYy6Bsni3SksJUFCzF41+i9BSlpdU4DAggAuDne5Z0uLYx0IRn1G8RbW5jjSMcIB0jL1Sm2N41um9GolK1UzRMwdri+QOfLbGZ0qkApve+wZ4WiljcJ0yFMrIQdJSIWSJ2cEIqw+ELywb3KsZavSOVAQKipB5xdLULvgLc8YyuLQVnE+WGvCPSMpwOLdbfaHU5bhzy8oT10xwY29NKmRgn6W/fYixCCm4J5QciVbu2PtHk2WMsPfytD1mdikxtoT4xWghM3xowf8AmHPPnGg0nXBaEan/AJFpAP8AdHjU3+VJ6x8/mUzMQG5iGGhtLfLmI1yWS4F8NZn8h5x0sHU3sw0zVTpGGwxwJjEK2EHzj1E3WTi6cY8lzGcbbH19RGwUdKml4kevu9YkSwv6YqcQEhiXBUADlceQbpFVJTXe4N8PMdDFkiVrHWVie2hlTyB3945HU9ReyGyZ4iXqpLYKDHpg0JZU/VqAA/jd+lvOHk8sIzil/wD9KP8AN6QjA27+AU3wM6yS8A0miibnl+YcyaX5l8h5wylUDNlCu/21QVXyJZWjhnHaqFIF+v7ekMdIVCJZYMpf9OzicsrQNT0yphClF74ZDhAd2dW3SBYJTaOBOswYbrmHlHTADAtbvfjFiJAAy68R3aPUz3sB5XhWTM5ETCJBsdloOkJFjtLQqRUM78OEESa8YAuSO77fvGWtTDW7NTQTUpIcPbHZnhDet0tLUPCnxZncXs8Y+RUkWwfbbpBSKjIE39tvnnD4dVOEXGNV8FDCfNBJOB6Nt84U10w95xZNqQzn7Y8OEJdKaSF7t++G6E7zYa/Yo+JarVSdrMOOA82i+VpUsADgAPb0hDNlrqph1CAmV4iS7W2kDjBFHSK1QpR4feOpLp3jxrVsBLdjEV7nEmAK+e5c4YezwSKTW+8UVOjXBGsxPTpCselSW5QDISSW2wyk0yiQEgk4MLnlCqklGWvVVy+3eyNLo7UOOLFrkXYsbb2hmX7kr2Aez3Fc+SU3ItfiOIyjiXV2PlxjRUFbKRJmJmpJUHcMX4PlcxhP1bqIGRhjwpqkaMuNQSad2PVTg14VTp2upI2kDln5PFNTX2Y3YbbCB6Cc51zyG18+nd4vHh0rUI8Ghl+pcd52OcegANfp3hFRp5iRrFCgkgXb2PCKE1+/B++sZtLfAtphMwA43vxI5bveB10xIfl30jyXVue+kHoIU2duy/KLtwJYPo7SS5Rb6kbNnCNLSTkr8SS4PlaM+adwLP5QNKqFSlaySb4g4HvbG/p+r/GRezNeYkK5XxFJID6wOYYluYiR0e5H3BAqencwX8pk4RJCNz/aCK21i+WPV9+LvHAq92aBVVH7xnmKpwA3+oh5UrseEAaFpPmzJgAdfy1FHEKSfPDnGnpouTdFeTXaNpwEAbo90lOKJSlJsoAAcSQB6vA2jKnWQG/a34gislFUpYFyzjO4IIGy5Dc45klU/UE+BNo+lAuq5OUHz5JUxBIKcCPPvdCen0k2eO3ZBqaokgjAs1+87w2UZuVoXG72C5JKfqLk22Z+UcOpX0hhzfDHr7xKWlc3D5e3qYby6PVDNcbe7bOUA5Qg/djkkAydFsHxtjc8cot/StYDa72v+/rB6UE7ovXSWH5OPLcIDvPyWKRMUjBmtY99vHC9MkBi1rt3eGFRIsp8fe+UZ7SVMNYO4D3w/Yj8QSUZvcBndXpixv1Pu/LpC6okzJ17pSczYkbhlxN4dydEpSQ6bnM38zhHa5ANiDyw3X22w3wKzxh9i/pDPyNHpSrVAYDFnb1hymSw9IApDrLUdqvLtod0ch8RYQWfLJv1MBvcqlo3YbvQRF0pIwcQzQjJoImI2hs4zRky0Y6to3GFxcQs/wCqlAJKT4f5g5G7DDnGwrabMbITIPypyVpFj4VJ2glm9DyjZhyprS1fsXpT2Zm9IafUtLJcvichxaAEKWB4UqbMt75RtqDRIWMHUpiTtLhV9txHdZ8O4m+8vfr942R6vFBUkCtKRhJVCtRGsLbBd+O2G+i6RlgliQXEH1QXLQE6otYkYkcPXtxqacEjvdDMmZzg2iSqjaVUxcyXLK9UBN2Kisqu2qQzAC5aMB8SSSmaNS2sSMcG78o0n/VAEYvaMzWfxZjv9OHGM/SOTnbWyRbm57s6pdCTSAQtL8/WIqfMkkCYki+OIPMQz0ZWkWULAYjGOqycVuNW28+0G5ZNdTimitKZKbSgUMeGB5WhjSUyFoWorYoAKUs+sXAI2YX5RnpeiXLg6p3YQQmkWkWV1ER44J3FgaH4NVR01MZaSop1iAVOMC1xhkbRIyOtP/qR/u+0eQzQ/wBf7NaytKtKN/8ACtImZNdaglCElajuAw3jLg8KtMTQqYoJ+kKUEvjqv4fKDtGVQTLW4DqDBw+bm23Y+EKJ91FtsLyTXbSM7Fdcq0B/D0rWqkjW1HCnOHoR6wVpEh7QBoicE1CSSwGs5OUaOkVumWjS6Y0cachaFawzTm+0faBpGndbPjiPT949qviK/wDCQlv6im/nf04QBKkqJckk3geqhik78hHVfTpmqcJSCcVXc8hbrDWhoQAkAFhgB3u8zFNHTOd34jQUlO2zhy27LxjyZHGGkJI6pqcAYDK5wd8r4QfLkvl3ljviIk61gASLjPZ53Ah9o3Qty7WF8WDN12eeyM+LDLJwi7FkmjYORjsyPftHkxAD2y4/vzhxVySLkWxuOW3dCpansBs6wvLj7booWzU22Ze5hBpIOlmudz8G5xoK+cA47dvtGZ0jUaoUp9vLh5xMP3EDafSAMpBz1Rj5wFWaRG2EtHLOokL1uR1fIR5VUoL2NgMzheHx6WCm7YFNjDRZeNImelCXUdURk6CbqgbRlthimWqap1EnYMgN0KzQ9TsC6Cp/xQlCvBKVM2knVtwAJ6tGmpJyZ0tMxAPiGGY2jiIy6qQCzQ2/s+rT82dI1SUtrhsmISRwLg8oZihCa0pUROwmfJIcEYRntJURALY3IjeaW0eUXa1+zGSqVaytVOAxOPLzZ4p43CXsO2ZToSuEspVsbpGo0t8Q01QAdUhbgFQQWZt2Pd4zsqkYC2Ix77vBgonbv8xccqhGUFwwVBAlXQJUHSQobUlxm2N8oRVWhR0jRzabVLp8J7cbx946krQrEXwP3G0ecLVw3i9gZQoxydDvmfP03xJWiAnANt4842KKAOOjjZhv9HtF36BhYYdRD11E2tiIySKPl3ui5NHxeNLN0bayWGOPltgZejwMX8rRTnJ8hUKRTt+I5mU+DsAe8IcmVi12geZK1hfKB1tBUKlUg3xIO/Tj+ttzRImuRZRJmhoFXNvv84q+cwiiZO75/mDScthLKKzbCmmAUp+UF16ioEBhzgZEgoQGUFFySHGwYHkI6OHG1B77kS2G1Kwa3m0HyV5AcIV0KCvAHoTGk0ZQADN2N2fnYscoy5PT9wSCqCkASPTjx9oaSgdnEnkcc4ppqdyGbs4Q5RThAudrg3Offd8bubsYGaOkAJCsSSGHn28MkV5SNxuRe2TF9m60IVVm4g4uLeTbopm1bkuX784dHqu2vTyUN9JV/wA0hIPhTgODd38oU1E5nFhjfvmIGmVtjeFtXX2N2frwbvbGWc5ZpanyTg5rqwY8GEZ+pm6622XPW3n6RTpzT4T4R4lE+G4xvxs+PBoF0esi5LlVydpzjTDA4Q1f6BHKJYNodSp9PIlutHzJig6UgiwvdVvBe13jOoSo4W9fxB1Ho2+BcwpLRu9yKWncoo6IqUVEXUe+Ah5LkBAuA8GU2jdRyoF9h2QBXzWe9uzBSTW8hTfkX6SqdVJvfsw6/s7V8pK5xF5pAFnZKS+e0v8A6RGMqp/zJiUuwUWKjkGv5NzI2xuKOcjUAQQyQAGOAEU5ywJSXLLit7HnxTpxHyghDmYom7XFrnGxwA47ozNJIIZ2B3cPsIpRMVNWVliMtycu98NpFM+wsMOkTPmlke4yz2npydrAls8N/GCPlWHdoIRJPS+xvOOlBoxtUH4F02Tf3hTW+FQV3vFofzkwnr0s98HYtzh2KZaLaSsBDsSCH58OJMMpVSGFicXHs2fGMXT1WrMWl7Agh2OID44X1t0OP1zG/kd2OMOcXBi6p0aJRDFi7e8LlPqORYvk3AQFK0g9iesU1NWCQ7EC45jHpF9z3DQQohyDicLbIEWeeR/MUqmkln8Pn9oomKDByT9+kLe5ZJi0Akaybb4kBLCSfpffaJDK+S/T7MRGsFg7k5QVJmMMNazXy4d5xldArUpaio4Dv0jY084JFiOYB9Y688KxuhSQJMoiQ4tiQ7ZY3NjwiUdEV3IAbZZw+YGUOqSnlzUTFTiVav0h9UBkk4JxJYDrHNDKwSBsGF8oU5qMWFOKik0GaOoWuHyc2w4De1t0P6Oic4MNU542drxRSrAA3YAZRfN0nbDCOfKabtgWEzWQGRhtECKqoBnVoceZhVU6cQkkkhN37fpyhGlzdJFofqrQLO7jZd9npjAk7SLWwbH12xkpnxL8wlMp1b8uZ5QQhBUHUdzB25CHfSyj94Q0qNI7LmAp+uqxLDcBnxw6R7LQYvkyiT6eeyCWmPBTYpl6Cl62sRrKxc3/ABt6Qyl0odsH+0HSqE9Ya6L0AZhYJO3gN+wRbnkyulbBAaXR5ydu+saKmpBJQZmuklwGzvs3CGyaBEmT8xw9gBmScQd+eGAjL11W7tn0HDnDZYvp95csB7HektJOWGWzLvCMnpfSD2HCCtJVrJI5P33aE2jE/MWVG4SWG85n26wheq8kuEAzV/CEqnlpK5yk6/0hJBLBnJAY617diKNOzEqmkywUJWBgNXWcXLZJIMX0EwoCmZlpKS4GBxZ8DvGEArnGYsO38Maoa20vyeBjOM9/I9TThXkbaPQyd2/1aGtJLOrZnsDa/doWypYtd7e+/u0PKVAJ5XcscPuYRy6B/QxpKUrWw4m7/vHFUhn3HvDGGdGpEqWSblQYcNvOFVXPcEDLZwZ+F2jTmxRjjW/qe5aAZir9+0Ja8sDkWtxg6pQHdnUkMGO3GFNdPyu4ufIjzOMY4btBpmO0muYqs1ZQ/wDGCQTj4l4HmYKl6RKPAsGWoZKHpt4iPKBRTWqmrcoH8MEB/pxNsbvtja1Eym+TrzilUvIEaznMAYlVjbLdHRzZtMox02q8c2OhCM733MxJ0oDZn4NFiKsG5343HnCWulJUt5CFSUb16z72LgcB1i2RJXdphtZmBPODljhVsU1TGi6oNYY7Odjkcr2gCfUsLkNHaaJx4lK8h7PF0ulCTZL78T1JeFaoR/YLYteYbgKbvaY8hwEPdhzAf0iQPf8A0gNTMVQDxHf7QQqrOBML6eZqqBbjFoS5jvZIq7Y2b2HErSaUJOqVAFIB1r3wPEYny3wfTKUlCZjOiYCpN3IS9irk0Z+noitbY+XWNJMUuY2sQEy06qEJslKRkBiQ2aiTGDOsaW/kU3Cnq/gZL0kwBFsjftopn6Zax55Y3GRN/eB5lDrAt0fDnzgvRkpBCUpSBMQ5U6Xe4ZWsS+FmbE8Ix48UJb2THHV5Fa506YSbIBOLOf8AKnEYZ9IGqNEoSzutZv4ntvIwEaTWKJZWpnAdms5yvk9oSUssklSjc499LQzFkbutkvbyHSR3R0TAFu84Zyaa+7vKOZUsWguUX784DJkK4PZdO7WhlTUbm2XfWBpMt8feHFMwY74VBJvcEZ6G0FrqIIdmOfZhxVTZdMkiWblLK4/i/WFMzS5AZBszPgTdx0fGEVZXFZL5WH7dI6Lz48Majz7ksuq9JkixJu7+4fCwx3Qiqqlo6qZ7WcfaEWk63VBuMDfYNsc3fLIBgGl6wqIQMVW4DM7mHnD3Q1JqIDDkIzmhqUzFGYRdX0jMJF/PE8Y2FOvVF7AA3ytt6+UM6v0xWOJTLayoCEPyA3l++Uc6JkaoD4nHA5D3geWBNLqHhcBItbB1Hj3gYZUy97YfZvQxkS0RryEkMKawJOdsMMgAeHpDGkYXd7nH3hfJY48zBJnhIdJwxPS0K1PkIYLqmu9i4G/daAp00jju6NAqqpgScs8ju9YDqKwrAP8AUbbOTYwUm5FnU+ekfUFNfaWa5sIRVdTdkEkqIAyd2YHc8X1dW+/HVewb3i7Q9AT/ABV5uEdPqbe9tz7YbjSxrUyXSKP+mhCABdhjt2mE6pGtPSi5BCmG8NcDaQ3QRqa/ZuhFoxJVVkj+SXfipQ9kQWGT9Uv0DDkaS9BhsMn78o9k04SWA3ftyh3ISSwxO/PC8MpOi0ABSloHhB1SbkZjB3wGGcFiw5Mw5mTnU9gSkF8Nh22MCqWASGIUN3puhvpQJ1lBLsHs+3h7QjqySrWJObnnmdsFoUXVgrYtKRmWPCPIDVWHJR/3c/OJA6P0VRi5FBMXLMxKTqD+ZrA8Yb6VoZZV82Qp5a9XWGCpSylykg3bWdjg3CGMiWVy0IJaWkWRlz5+sBaV0XqgKGWO8d+kdh9XFy0klJB86uCkytVCUBIUAAXzGNrHPN3cwwp5AOTO4L9vshHTqGqk2trP0f1Dc40FOlxgzY/blhvjDmdoXJuXqZ2iktg+3dfb5QFU06k+JFiLA8rjpeG6WfVwyf394pmoIDtz6e3rGSMqZS2dizSNWFSg1lEgEbDv23gOQrMxZpChLEIa924cc4WyppbDkY1Y4R7fp9w3IdSJjOBn08oLlhrwtp1WG2GEualhtjLJbgjCXOEWImA2fDu8L0z/AHiuZUPYZ3aA3RBmajIYZn2/MDz5wG89+8CfNzYi3frAtTUBncRKcnRKo5q6tg5OEIFJM+ZqB2sV+oTzsTu4x5pKvvqi6iWA9+EM9HUolS3Lv9ROZJzLZkx0EuzC/L4K4DqKnCNYmwAG6CDNM0hIfUBDBvqN/IPh+0AyEmZcltgyAcNxOL8Ib0csAYbLPj+/GMU/S7fJVhVOpISLOW7feb8I7QN3LbaONRrY6rnHzA4ARyZ7YZcm47CYzStl/IdLmWGLbBdz7R0qsIta1mY7C4A7whUusa4D+/C4/aORU7SM/MNBRxssImzgoXdmJYZn7dIFqKw33bzYbnw2RwJ5UfANbfs5wZR6LBOsq7YPhyB72NDHUFuFdKiqgoCshUweEXSDnm5GzNofqUyenT3jiUkAWc9/tFU8kB8scjCJSc2ByLtKTrcXhfoZIR/Ef/vXJvbVUpITv8ICucTS88sWxZh7RVXSv06UixbUth/d83jXjUdDi+XwOxqNO/4P0aQ++yJO0wSLH7+XOM6nTSTuGd/OJMr9/t5RShOOxXyMJ0+9yx227fnC9dQWxd7uc+3gObVF32wvq9KZZtgPx6mHY8MpAjA1jWIvwH2iRmplVOJswHP2iRt+k/aJRotCz9ZA4RoKinC5Y2gEG3RzGM+HKpvDsjeaHqmdDAiaAglnYEguBtDWjNmgoZnF8MqjFfJMpZTilWG79xGl0bNYMXZgDd8OzaBtOUBBJa4ve1iHuMrGO9HTXR4XsGtkGJa/DvK29UN+VyRDVJxdnGP2EdOGwv3tjinUxvckXGWwekEaoyzLcuxGGW3BXAvn0zuLX/BEJ9JaPJJWls3Nw+6+dvONJNkh3AwvfqfOKKin1rtgdpwYln6sIPFlphIyiKjjsgyVUQNpzRxcrls+Yy47ukKUTJicUqbcH9Hjf2o5FaYLRpRVCIKoCM4axW//AEqP/GODWTTZKFHiCkf7oD6R+5VMf1NfsLDjCitrZi7S0lR25De+cMdH6LKi67nYMBDuXSpDeG+WA9YU8sML2Vv/AKJ5MXorRqkL1puJzxHCHlfNdCb+EqGG5Ljz9IdTaTEXY4d/tC2fo5iFJLMzbHG7rFPqVlmpSJLct0et8O/YQb84AY9PUwFW1q56XTJAmossyy2sMtZBxOwi+RfIQKmB/wCHM/0qbzEA8d7g1Q1mVRwIIA5QNUVOqLqI8hm+PrhAiqSetywQNqi56B/NoDXogLWylKmqe5VhyS+GGJMFDHC93/otIKlaR12+WCrYcB1z5Q5ptFKVdZdsg7fn0i3Q2hgkAc+9kaGSkA2yhc8kHagNSW4JS0YTgBxw74QX8naB7QRLD2GIj0ytow9L9YyV5BKFztVSQwZzhygKtmWJ2u8GVqcNUhgbv5worF+LVGy8WtyCtQ1p0sf/AGA9PF7RR8YXkzNoB8rj0EX0ZerSMkhSvIj3gf4vV/Bmf4T6RrxyrJFfH/o2LqLMgqoWhg6VOHwIbofaCpFQs7u+MAUkp7mHFIgWewjrZmo+BTOTTqOJPp6Rz+mA3bIapQDHv6UPlGFZn5LSsUmVuiQxUAIkF3C9JmdHTdVT8I3Wiqv6SCxBBHK48wI+eoManQtY6Q5Ozg0bP8hibSmvBD6VpaV+tplztUlaAxSkEhICSPE58TgAuMhGD0ULBrqzyJcC+/MRsvhHS6EHVmPqKZ7s5LAO1yNxtjtMYjRyhY3fBtoc4HY37QmclPFr8+SmaKW1mD2c7dnfCDUDWD74Cp2I1nunDfd+UMaUB97OePfrHLmtrKogpdY2IAODnlHnymJDgAMQ+eVuGyGSaR2Ow2ww2NA9RKAwJAdjY4cIqUdO5Yjr6XVJzHDmYWKo2VZmOB2/aNFUDWBFr57m9bQnqpTgpu4Fto7MFCVrSy2ihVCS3rk2Y5wGtA+Zq5JA43uBt/eDqarexsoWI2G33eBdHK1iVHFRfr+ItXC2/AvgaUMrcR07MNJNO4sWN2ON284Gok4DDC/PH16w0kSWAJsLuMuLxgyN2EhcuiD6xZ3ABFzsuRja26BK2ks739bfmNFOkBmIcWPu/UCF1TTs/eX55xUZNMjMomYZU4LFhcKHPsw7XVjVcJcZcy+fGANL02sDtAgGgrHRquXSW75ekbq7kdXsCg+sqSQRgcBfLbxgjQ2jmGs2PpeAJSteZ33tEaSmDgAWA/LQGT0xpeQgmTKdh14W6/mGFPIJt3fKKpUskMlgduzi3KNDoylQJespQKscCWODW29dkX0+B5H+iysaG1EBQWHwOsM9jpz2wBMJAIOOBHm43NDVGq6lqsRgnIBrWzGXKE1TM1i/F++caeo0RXpRGL5ynUSOkI6s+JXOG1XMYHz9oz2k5mqC+8n1aMmNb/JRXoJLzpiv6UhPUv8A8YH+KUuhQ2vBfw5LaUVn+dRPIW9QYC05OBS4wN4Yv+Qq8B8Iy1DLUsACGkvRXhs7jG8eaGpnACfqJYZM9sY1FTQfIlHxDEhWslL2ZlBTOxcsHItHVyTbbp0HDE5pteDKy5ikFsIPkzXFoqrwnIh7HreJTqYQmUdUba3F0W6gOMexAd8ewG4W5ipOJhhoepZbEtCt/vFkiaEqBUHD3u1uORjv5Ya4tAn0GlnuIW0Sy7kAsMeBzf8Aws0eUM9ILIUSlgxNjhnzLco9QjVWTk5cYZktltjgxhpcoka3o0uj1BQN7+Zwaw7xh5SyfEHuPpLbsYz2ipga7PkX3HLD940FOtsSMmbK0ZY/dTK5NRJ0f4QQkazhFzYZZY3aF+laICxxFj5+WUNtFVWYuWP81lbbkWL8MYXaRma8wkJVrA3BfB9W12OHptjpZYQeG1yH4M5Uyrh3ts3QHWUTlJGYhxpCQQAXwN7dAPKFyZ749X5RyVtJWFHmmZPSoMvWU2KSDbO7Hzi7RIdKb7IO05K1kq/vJ/8Az6X5wDoIApDtg0aMtdvb3FTST2NJRouM8Ic0iSomzjf7HY59YSSVMm+F8Mh12Rpvh0JK0v4gxzbIXDZ5xiw49c1EElVQ22/4c948+kZ+sp9VgMLG1twvhmcfaNvp4JQFEEXOqw4OOhjIVSnBcOC1u+kO6rCsOTSguBBXIdJIL5H9u8IyArNSYsYOAehP3aNfPsDq2Gxu9kYyfThdQXAUyQCDfPzjR0ai7T4oodfDdVrKUX/cRsJKwLDvD7iMVRL1FBmAFmbAcRj6xqKKpBHLswnrYaZX4Kew9pi8N9HV4SCiwBYudt73jPyajACLv1EZ8WR43aLHWkdMfNswAS4drkQoqaoAcS/WKZlQwLmAZ858YvJmlkdyI2cz5ruoszYRmtLTytWon6lEJHfdhBuktJMDfCA9A0xWozlYXCN+1XsOcOxLRHuS/nyRDwyky5aUAsEgC+6M5pdLJYYAQ5qFJALYknHbz6wk0pMsU7oHp03MNmdpaplEf0npdwYZVWkpky0yYtQODq5s/HLdC2kka2ucFBdjyFjETWBJaY48xyOEei0pvbktSa4YUieH3QZKNoXjUNwtHMgQ20PoObUn+H4kv9QfV/1Ycg5hbwt7JFUUqqL4xI1Ev4CS3iml82weJBfTSC3Ply9sVKEXG4itSbGOgANdG1JDPDj9VnYveB/g3RgqVTKd2VMl68snJcu45FJWDujyppFyiZa0lKg77DvDZRhzYalqRbVM1FBNsQMQxHDdts0O5U4khssd8Y+gmhk7WAa+G3hhaNHSTWFnIfEDJixfEDERw80HGXBDR0FW31YAhx303ReqvC3Atq5tm9wODNCT51yGL7dx9MYv+awNrNh19xjugO66oka4ZepYNiekK1SglxgH/J5xfNqHchI+l+Xu0CVs1OIODe2HCEc7E4VAulWA2kg4cseTwg0JOuQDgSAeZhvpKqGr/LZLEcXJ9UjiIzkmWZZlqIIExOtzcn0aN8IXiaBlubamU4L8+O14aUlUqWdYHC+xht34CM3SVbgvhjncG7t0hlIqrjAA7cSMOdyLftHNpxlYKNBV6Q+YUqJe1idrY+nQQqqagEKIy395x7V1AACiSwy2/nPlAVcXBuwzbD9/uYKc9UtT8hCyrX4XjPyJbrWraw8n9xDitWdUgWZ+A2tAdJKZPG/WNeF6ItlFX6U/1Md/0m2eYMG0k9w4fHsERyZdoFNOUqdBL4sQ0OlkjkjpZLs0lLW5HGLzNPDb3lGPqPiYylNMSUnJQGsD5PnHE740Sf5hyCnhH0WV7pFUzXzKoA4u0KdIabyDd5xkq34teyQo/wC38x7R/wAVWtNLjJGAGx9saYdBoWrIXQykSlVCnJPysz/VuG7aY0KJ2qkAbhbAcshaFyKpLAC26LF1LCEZtWTxS8IJFlRUh3xaFOkKoBKlHACLFayzZ2i2R8Gz6qYlCmkyx4vH9a94Ri1j9TRs6TpXaZYgoXTLc4qdR5w50X8E1NSUkS9SWWOvMsCNw+pXRt8bqm0NQ6PAVMIUsXBX4j/lQMOQ5wFXfG02a4p0aqc5i7nkkWHOOvHDpeqRIwfJcn4Hoadpk1Etxtsl9yHL83ius+MhdFMkMm2sRYbkoFyYWydGTJytaaskZqVcngP5RBol08nAax6/iHWNURaZy1eJU2e5uWOqP9IwiQWr4lALCWG4/iJA6l7haZHy2Xjyjmf9I4j2j2JBGc1H9nf/AM+R/jb/AGLEav8AtASNZPAf+xjyJAy+0Y+DLaM+ocD7w+oFHV/yj/3VEiRw+qBiMQq/KGL2PA/+5iRI58QcfDPK36iP7sz/AJQrI8cz/Ev/AJRIkBHkKPIj0r/2ldPWDNPoATgPqiRI3S/H+lSOKI+vtD1Q8Se84kSObl5EntSbgb0ephc/gVx9jHsSBjwN8C7SR/hngfSOpP0jvMxIkal9q+QS1GMSYLRIkKXIKEmmkh08R6w5kU6f43hTaUTgMdaXfzMSJHTxcQ/pFwYmpHjPGC6kMJZGLgeUSJG9/gEvAXRmxhxISCA8SJCPyCPoXwjTIEgKCUhT4sH6xdp0aqFLFlBCmULEcDjEiR2IfYgo8ny/Q6teYCvxEm5V4n4vjGolygGAAbXwbdHkSFIedVJxhJW4mJEhP5M0PgVqN4kSJFgH/9k="/>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4" name="AutoShape 2" descr="data:image/jpeg;base64,/9j/4AAQSkZJRgABAQAAAQABAAD/2wCEAAkGBxQTEhQUEhQVFRQXGBgWFxYYGBcUGBYYFxUXFhQXFxccHCggGBolHBUVITEhJSkrLi4uFx8zODMsNygtLisBCgoKDg0OGhAQGiwkHyQsLCwsLCwsLCwsLCwsLCwsLCwsLCwsLCwsLCwsLCwsLCwsLCwsLCwsLC0sLCwsLCwsLP/AABEIALcBEwMBIgACEQEDEQH/xAAcAAABBQEBAQAAAAAAAAAAAAAAAQIDBAUGBwj/xAA8EAABAwIDBQUGBgECBwAAAAABAAIRAyEEMUEFElFhcQaBkaHwEyKxwdHhBxQyQlLxI2KSFRc0U3KCwv/EABkBAQADAQEAAAAAAAAAAAAAAAABAgMEBf/EACsRAAICAQQABAUFAQAAAAAAAAABAhEDBBIhMUFhcdEiMlGRwRNSgaHhFP/aAAwDAQACEQMRAD8A9xQhCAEIQgBCEIAQhCAEIQgBCEIAQhCAEIQgBCEIAQhCAEIQgBCEIAQhCAEIQgBCEIAQhCAEIQgBCEIAQhCAEIQgBCEIAQhCAEJCVSr7VptsDvngz3vHQKk8kYK5OgXkLKO2DpSeesBH/GeNJ4vByOfxWH/bh/d/T9iLNVCzm7apalzf/JpCvUqocAWkEHUXC2hlhP5WmSPQhC0AIQhACEIQAhCEAISSmuqgZkDvCiwPQo/bt/k3xCUVm/yHiEtAehIClUgEIQgBCEIAQhCAEIQgBCEIAQhCAEITKlQDNRKSirYHrPr7UaDusl7srfpB5uyTcWS4HeMN/iNepVejVY2AGwMgvOy6x3thx5v29/sTtY6rQc8TVdbPdFm/U96ja5jMh8kmIqkkyq4XFOdu/H6snaiy/FxeO5SUcQwgnKM9VRcbJXNhoGuqqpuyeCz+ZBsWz3BNFJpvScWOF7HxkaquTEEf16CiY6+9wUOfVlaRt4DaO8dx43X+To1H0WgsN49qzeFi3LkeRVnY+0N8Frv1t7iRxherps7fwyfo/r/pXyNNCELtJBISqe0NpspC5l0TujP7Lj9o7bfV/Ud0TZoyPTj1XPm1McfqVckjq8XtqmywO8eX1WNie0j7gQ3z81y9XGnPutrwHRVXV5NifK/f1XmZdfN9cGTyM6GvtlxNyctfubeSr/8AEXEC9xx0HUfdYftCevX4fVHtD08e5cctTN9ldxu/niSCb8INstZuh2NmfeM5RkOW9x7lh+1P3KVtTw66qFqWNx0DNqOAs46CQ6Y46rVwnaRwMPAcOUh3euNZVIj15qYYo3IkHvMjpK6cerkumSptHpOD2lTqD3XX4GxVxeYUcXcaGOJuOPXquj2R2iItUO83Kf3CMxGq9LDrFLiRpHImdYhMpVQ4BzSCDcEap67TQEIQgBCEIAQhCAEISEoBtR8BUK9UiT67lZJm57uQWZiqsu5LyNVmc/Tw9zSKG1KkqIZoJQTcdQuNclmLWPxUbbA9w8f6UlbXkoQ6R60USfJRj6bdeCKhunMt8VXc5S3tiRYrzPrM6JsiyQuRTb/azuyC/so3cJzGSoY0+zqBwF+XVT0q+5ca66/ZM2qw7hOZGXGM1t+ptiq8CJrizf2djBVYHDPUcCs7b22xSljSN+J6LjNl9oDQrC5LX7zHA6HNjuknzKr4zFy4uJ3nEE8ZMcOF/ErvlrLx/D2ZOfBJi8a57iXHncZcjxVF9TLhHIHw0lQ1cTvW0HrpKrivN4XmTk3yZNlgOk+oCWRkLKIVfEoaJ5c9ei5yo4ulKUrG2tmeGiVwjW/jHq6qwB5IDp+aXd8PAfdI+03HrgoRI9lTTKE4O+kKCcgMonrIunB9groiycOMDX5fZTMxEHLx46KoHXhNLrXyJ9dFtGTJs6rY+230nNm9M2cNQZiV3FKoHAEGQbgrySlV3TB1EX+RXV9ktswfZVDY2bOjv4zwPrNeppdTT2yNYT8Ds0IQvTNgQhCAEIQgBQVXTbQZp9V2gzKoYp/7ZtquHVZq+H7+xeKCvidBlxVOqnHikdyXmzbkXIHFBOp4jySuUbgsemQySufeKrty9cVPV4+sk1kTPD4qzVyKMKpv0HxVcp1R8/P1wTIAzVZfEyo9uV/H5BI6pNtFHUqTZNB4ZqrddAkB4939KzXO9QPKe9VmM1Viod2g4+tFZXtfoH0eZbSPvOMW3iO+M1WdjSRDnQPEk5lx8/FS7UfLje0k+HPuK57H1t2+U+74pi5o4r5NV2JJMB0a9eXIKTD1HGQbkAnO3csGhXEZeOfir1KrZ0HOI5wR91aUaINmk6WzFx7x47uvX7KzRcB7x/cCeFhYG3d4rOw1Wf3WIAvx3gXR4hWXVfdff9LomNCeHisQXcLUkB084ynTPRTkDei28b8gAM+aqtfBDSNLHQkaefkrFR+65pOeRnn6CNUWTJWtAEaxM+uoTCOs8fkkgb28NAQb2BTC8EEAnrl4KKAEGPHkVC4SLz66JSJ94mWzOSKgGt58uf8AakgGVe/TNLOY9d/BRPIkWHXX+k3fOl+KsgT+0IzPUfVW6VWCHNz5Hnbuv3QqLQDkJ1k+YRhH/q4CQJ8B8r9VrElHruwcf7ai1xMuHuu6haK4LsLjN2q6nPuvEgf6hf4GF3q9zT5N8Ezqi7VghCFuWBCEys6ASok6VsFerVzd3BZzjxVrFGwCpvC8LLJt8myQwuTd7JNcU3eXPuDJDcSO8KJ1kOfwSOMjn6ySTv1KhUdYKCo+0d6nw9AvHQ3PVVcUIcQOk6dyU2rKsN6OqQSVG1kZuHxT5aNXHySmUFieSe1neo/bDQQmvM8fiopIktU3XvEKxtoD2B3co6KhvGIHipNpujDwfWas5LZJeRD6PK9oyXEAx3dSue2vU9wzoQRHAFb+0zcgDj4D7rntrn/E7or4O4nF4lfCVZg9y06BtwIPzgrAwdaI5Lewr73yW2aNBmrRhrnCcnCJ5EZ8FcjeaY91z3fpMwb5Ss5hIYLyDPjMifBaFGt7zZILILhlIJsVyEFilVJcGFpBAy46SNJ+qnqzuw2M7CLiLxN5vCpHEGWmZbvQ7pJIk6QrbmQ0hhkH4EXjh/aiiRzpJknLIHK2cXJt9Uxzp4g6GcyeShqPg/rNjabgx+2yN8ky50Rw+HW6MWTtqGRJbIzF5AR7Y6AEGb5yq7qhi0H4+skynWJORPFuXkqgncJJ05aHmo5vb11QXXvMacP65I9tHf6hWQH4d+fojS/JNwziN5pPQ8cvkiYE2n+vun02kuF8/D6ytVwWSNLYuMLHNcBdrgR0ByXsFN4cARkQCO9eLUhuuIBPvOHdOvmvV+zNXew1I8iP9ri0fBeloZcuJtifgaiEIXomwKHEmwHE/dTKpiX++Byn5fJYaiVY358Ersq4kXVWolxFe6gfVXi5GrNQcEzdTd7gmVHaTdZ8EWOf3eKjoiXAb3PVRVDNh/ar1HaSq8XZDZ01auxrbwPALnMTScXHeuZ4z5KB1QumTa0dBZT4Z8jdJuMp1HBbymp8FG7CiAM7eSkqsEWUrTHPkbpzaA0tyVNnBWinuI3lbrU9YVdzAVjKLQFotk3UPaOvuUIOZERl1V3A0ZPrRcz22xZJDAY4nl8rSpcXtr6lcjqJwu0HzDuvryWJtd/+N3QrYxrtOEn5LnNu1IZGpMLqwxuaRyrspYN3Fb+Afqbzbyhc7hQtrBG4XRqEJGxh32jQSSOgVrBkw3dPLOLELPon3upz6BT0Dcty/cCFwNFS97UgkAAQZIgZH4o9pqJ6HLP1KrtN94dCOmSkL5E3nnlf5yooErH8JnU8LyIT2VRMfqtafVs1AB6yTw7ITb1pxUNAle20g5eXMJzZMkAwNfr1UDaxm2mpiOqRtTTMeszmm0kmqPuDOdrpZ4/b7FRF05/1ZOac+HBWSBaDbDXjz4zxS06kG9oBAI4k6etElP8ASdBc59Pgla2W/PhfPzV6VFkPY8zDr6T8I8l7D2c/6al085M+a8lwYvBMbt55ZyvXdhUi3D0gbHdE9Tc/Fd+h+ZvyNsRfQhC9M2BZuKf/AJHcmD5laSxcWf8AO/mxvzC5NY/gXr+GCi4phcErgo3heG7NSNzrod4IhSCAOaRjZUhcIHqw+qgDfXwUtQoa2xVqtkMhpt8wR68E5oGqfSHxKHtj5fFT0rKklOv/ACvzGfep3DeAgi3is5tRPa4E6qVksGkRlKgrUoMASNE1mII59Vp4V8s3lfapgpVnilSc42MSvLds4/fe4ybme7h8l03bTa9zTacokfCeXJcJiHX5CT14KsI2/Q5skrdFfE1PH19lzO06m84Dh8eHgtfG4ixOvqVjV6UG+dj4iQu3Twp7ikUJh2LWw/HhmsykFfoG8aFTl5DNKm6xHC4KtsdcX6HuVFhyI6dytERnkDZcTKlhj7XsfmpHHlmq856wfLRSExrCrQJGOSqIG/XRG9fjySiCWm7jPrmnUjci3qyr7+nfyUjHcRfT6SpcQSB5CWk/SZ9fdMa7kJQzO0XEKUiS82pDdJuL8Jkn4KbDOz4fAEgR81UawEW1y8R9FZwwuZynW0AXJKtttEmpsDDmrVHFx3QcrOkZcgF7I0QuG7BbNl7qpyblw3nAzHQE+K7peppMe2N/U6capAhCF1mgLG2ywirTdoQWHrm3/wClsqttDC+0pubqbg8HC7T4gLHPj3waBhVbWVcqai/faZs4WLdQQYI8VGGLwpLk0TsRjZTKlROqmBHioSJ7hKjrhEMbRpyfXRSOMW9erIomD0TKhzn1wUqkipA1ymqz5BQUwbK3u28VWPKIKoCeGhPYyx4prWnPRVSoCsJJABTO0G2RRo7rSC4iB8yeSMdixRYS6JIjnfQLzzaWPNR0zOcd54dyvGT+VGWSdcIq4uuXEk5rOxDo+AVpxUmytkPxddlFky43P8QLudyAErqxw8Ec6VlDC9mq7sP+cLCaAfuDiYs50fwB92eKwsXQII4EWPIGAD4eS+qsHsylToNoNaPZNZuBpuC2IvxnVeLfiP2MOFf7Rgc7Cum9z7Nx/a48NQeXj6EsW2PBu4UuDzdo4q5QKZUpRrlbpyPHqlYVyzRky6x/xyVxr9AbcFmtcpmVea5nAqXg+4Kf7UDn5qkKqeHXVdpBbc7W/VNtpkq+/CUP4FSokFhjrFOa7WbepVX2vBSMqc802klmbzr8fVkrDBvJ5fRRCopi4iIzJ8BopSBcw5mL3sB8StbZGCNVwptEkugTqc5jUALPweFcY3RvSRA1JK9Y7IbB9iwPqNio6c7loOnVdGHC5ujSELZs7MwQo02sGgueJ1KtoQvUSpUjqBCEKQISk3kyobpu8poGTtfAEO9tREv/AHsH7xlI/wBQ81WweJbUBIiVuF6wtqYUsd7akJBM1GfF7efEd68/U6envj/K/K/JHXKKjgZvmlLZB5Kak5tUbzSL6JhouyhebtL3Y2k3VV3vuVbcwhhtr5Kk5UmqQFoWIPqyuHI2y+aqNYTAGavbgY33jHEHh9VaK4IKjWkn3QZnIJm0toMw7Tq7hwWftntOykN2mQD1uuC2jtV1QyTx+kKvL4j9/Yxnkrotba2w6q65toM4Ot1kGr64KI1FpbF2JVxLvcb7ur3WYP8A21PISV1YsHgkYJNsgwuHfUe1jAXPcQA0ZknRew9jezrMHTkw6s8DfdoNdxvIcdfBUOzuxqWEB3TvVSIdUPDg0ftHmVsOxo4r08OBQ5fZ0Qx1yza9uo8Ruva5jwHNcIc0iQQcwQsZ20Ao3bUC6DQ4Xtn+Gjh/kwILxrRLvfF82ONndCZ6rzDEMcxzmuBa5p3SCCCDwINwV9Cv200arA7TYbCYxsV2jfA92q21Rvf+4cjKwnhT6M5Y76PFmVVKHhae2+yNSkSaNRtdvAQx46tNj3HuXNVXuYYe1zeoIXLLAzJwaNYVoThV5rJbilK3ErN4im01N9HtLKgMSOaPzIyCj9NkUaHtlNS1WSMQLGVp7Oo1axijTfUnVrSR/uy80/TYSZZpnLgM/XrNbWzNnPqua1lNz3EyGgA56m62OzvYRxdvYp7Wtz3GHecepyaOklekbMw1Kg3dotDBrqXHi45krbHpm++DWOJ+JU7MdlmYcio+HVdP405zji7nygLpt9UhWUgqLvjCMVSN0kui1vpd9Vw9OBVqJLKEBCqCGqLqFwKsPzTSFYFRwKr1nkLShIWqAcdtGkJL2TTfqRk7qPmPNUR2ifTs+DzF5+a7t9BpzaD3Klidh4ep+ukw9y5cmkhJ2uH5EbTnMN2mY43IjhCdW25QFyB4BOx/4cYGpf2b2Hiyo9vzXP4v8H6JM08ViWdXb/xXNLR5P3f1/pFS8GWMd20pskMifRXG7X7YPqT70TOuV7arVrfgw7TG1D1aPqof+S51xLj5fNFoG/mdlHCT7ZxeI2tJMme9Nw9V9Q+6IHF1gPmvQMN+D7G5vJWthPw1ps1K6o6WKCxRRyGyNn0mkGpNU8DZn+3XvK7HDbRMACwGQAgAcgMlq4fsbTatCl2fYNFvGCj0aKl0YjcS4p4e5dE3ZLRonjZzeCvRNnNbrimvw7iuo/Ijgj8mOCULOQqYBxVKvsZx4rvfyg4JPyg4JRFnmdfs286lZOL7E1H23ivYvyY4JPyQ4JQs8Ir/AIX1ZkPjwVb/AJbYrSoO8L3o4NoJMZNj4pXUQLTo20ZcSVG1Ds8EH4bYz/uN8CrFL8LMUTBrNHGAV7oWC8GMrwSBe4Fk4bomNSTebiOibF9CKR5Bs/8ACd7Yc+rPUAjwK7LZvZWowAe2dA0sB4LrvZtJBdnAEQfJTtdfObzl+kR/SnaiTGw+yCM3laNLBRqVYYcpMmReI4zontfYSbwdOdtEoAygpm001lUSeEiLHgJ85TW1Lfr1F4PhkpoFhrU8BVxVy0HvHLT9qkoOOvAT1QF0IQEKhJG9NSoVkBEIQgERCEIBIRuoQgDdSbqVCATdSbqEKSA3UbqEKQLupC1CEIE3Em4hCANxJuoQpAhYk3UqFAE3UjaQCEIBdxAppUIBdxO3UiFIF3UsJEIBQEsIQoAsJYQhQSThCEKhJ//Z"/>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5" name="AutoShape 4" descr="data:image/jpeg;base64,/9j/4AAQSkZJRgABAQAAAQABAAD/2wCEAAkGBxQTEhQUEhQVFRQXGBgWFxYYGBcUGBYYFxUXFhQXFxccHCggGBolHBUVITEhJSkrLi4uFx8zODMsNygtLisBCgoKDg0OGhAQGiwkHyQsLCwsLCwsLCwsLCwsLCwsLCwsLCwsLCwsLCwsLCwsLCwsLCwsLCwsLC0sLCwsLCwsLP/AABEIALcBEwMBIgACEQEDEQH/xAAcAAABBQEBAQAAAAAAAAAAAAAAAQIDBAUGBwj/xAA8EAABAwIDBQUGBgECBwAAAAABAAIRAyEEMUEFElFhcQaBkaHwEyKxwdHhBxQyQlLxI2KSFRc0U3KCwv/EABkBAQADAQEAAAAAAAAAAAAAAAABAgMEBf/EACsRAAICAQQABAUFAQAAAAAAAAABAhEDBBIhMUFhcdEiMlGRwRNSgaHhFP/aAAwDAQACEQMRAD8A9xQhCAEIQgBCEIAQhCAEIQgBCEIAQhCAEIQgBCEIAQhCAEIQgBCEIAQhCAEIQgBCEIAQhCAEIQgBCEIAQhCAEIQgBCEIAQhCAEJCVSr7VptsDvngz3vHQKk8kYK5OgXkLKO2DpSeesBH/GeNJ4vByOfxWH/bh/d/T9iLNVCzm7apalzf/JpCvUqocAWkEHUXC2hlhP5WmSPQhC0AIQhACEIQAhCEAISSmuqgZkDvCiwPQo/bt/k3xCUVm/yHiEtAehIClUgEIQgBCEIAQhCAEIQgBCEIAQhCAEITKlQDNRKSirYHrPr7UaDusl7srfpB5uyTcWS4HeMN/iNepVejVY2AGwMgvOy6x3thx5v29/sTtY6rQc8TVdbPdFm/U96ja5jMh8kmIqkkyq4XFOdu/H6snaiy/FxeO5SUcQwgnKM9VRcbJXNhoGuqqpuyeCz+ZBsWz3BNFJpvScWOF7HxkaquTEEf16CiY6+9wUOfVlaRt4DaO8dx43X+To1H0WgsN49qzeFi3LkeRVnY+0N8Frv1t7iRxherps7fwyfo/r/pXyNNCELtJBISqe0NpspC5l0TujP7Lj9o7bfV/Ud0TZoyPTj1XPm1McfqVckjq8XtqmywO8eX1WNie0j7gQ3z81y9XGnPutrwHRVXV5NifK/f1XmZdfN9cGTyM6GvtlxNyctfubeSr/8AEXEC9xx0HUfdYftCevX4fVHtD08e5cctTN9ldxu/niSCb8INstZuh2NmfeM5RkOW9x7lh+1P3KVtTw66qFqWNx0DNqOAs46CQ6Y46rVwnaRwMPAcOUh3euNZVIj15qYYo3IkHvMjpK6cerkumSptHpOD2lTqD3XX4GxVxeYUcXcaGOJuOPXquj2R2iItUO83Kf3CMxGq9LDrFLiRpHImdYhMpVQ4BzSCDcEap67TQEIQgBCEIAQhCAEISEoBtR8BUK9UiT67lZJm57uQWZiqsu5LyNVmc/Tw9zSKG1KkqIZoJQTcdQuNclmLWPxUbbA9w8f6UlbXkoQ6R60USfJRj6bdeCKhunMt8VXc5S3tiRYrzPrM6JsiyQuRTb/azuyC/so3cJzGSoY0+zqBwF+XVT0q+5ca66/ZM2qw7hOZGXGM1t+ptiq8CJrizf2djBVYHDPUcCs7b22xSljSN+J6LjNl9oDQrC5LX7zHA6HNjuknzKr4zFy4uJ3nEE8ZMcOF/ErvlrLx/D2ZOfBJi8a57iXHncZcjxVF9TLhHIHw0lQ1cTvW0HrpKrivN4XmTk3yZNlgOk+oCWRkLKIVfEoaJ5c9ei5yo4ulKUrG2tmeGiVwjW/jHq6qwB5IDp+aXd8PAfdI+03HrgoRI9lTTKE4O+kKCcgMonrIunB9groiycOMDX5fZTMxEHLx46KoHXhNLrXyJ9dFtGTJs6rY+230nNm9M2cNQZiV3FKoHAEGQbgrySlV3TB1EX+RXV9ktswfZVDY2bOjv4zwPrNeppdTT2yNYT8Ds0IQvTNgQhCAEIQgBQVXTbQZp9V2gzKoYp/7ZtquHVZq+H7+xeKCvidBlxVOqnHikdyXmzbkXIHFBOp4jySuUbgsemQySufeKrty9cVPV4+sk1kTPD4qzVyKMKpv0HxVcp1R8/P1wTIAzVZfEyo9uV/H5BI6pNtFHUqTZNB4ZqrddAkB4939KzXO9QPKe9VmM1Viod2g4+tFZXtfoH0eZbSPvOMW3iO+M1WdjSRDnQPEk5lx8/FS7UfLje0k+HPuK57H1t2+U+74pi5o4r5NV2JJMB0a9eXIKTD1HGQbkAnO3csGhXEZeOfir1KrZ0HOI5wR91aUaINmk6WzFx7x47uvX7KzRcB7x/cCeFhYG3d4rOw1Wf3WIAvx3gXR4hWXVfdff9LomNCeHisQXcLUkB084ynTPRTkDei28b8gAM+aqtfBDSNLHQkaefkrFR+65pOeRnn6CNUWTJWtAEaxM+uoTCOs8fkkgb28NAQb2BTC8EEAnrl4KKAEGPHkVC4SLz66JSJ94mWzOSKgGt58uf8AakgGVe/TNLOY9d/BRPIkWHXX+k3fOl+KsgT+0IzPUfVW6VWCHNz5Hnbuv3QqLQDkJ1k+YRhH/q4CQJ8B8r9VrElHruwcf7ai1xMuHuu6haK4LsLjN2q6nPuvEgf6hf4GF3q9zT5N8Ezqi7VghCFuWBCEys6ASok6VsFerVzd3BZzjxVrFGwCpvC8LLJt8myQwuTd7JNcU3eXPuDJDcSO8KJ1kOfwSOMjn6ySTv1KhUdYKCo+0d6nw9AvHQ3PVVcUIcQOk6dyU2rKsN6OqQSVG1kZuHxT5aNXHySmUFieSe1neo/bDQQmvM8fiopIktU3XvEKxtoD2B3co6KhvGIHipNpujDwfWas5LZJeRD6PK9oyXEAx3dSue2vU9wzoQRHAFb+0zcgDj4D7rntrn/E7or4O4nF4lfCVZg9y06BtwIPzgrAwdaI5Lewr73yW2aNBmrRhrnCcnCJ5EZ8FcjeaY91z3fpMwb5Ss5hIYLyDPjMifBaFGt7zZILILhlIJsVyEFilVJcGFpBAy46SNJ+qnqzuw2M7CLiLxN5vCpHEGWmZbvQ7pJIk6QrbmQ0hhkH4EXjh/aiiRzpJknLIHK2cXJt9Uxzp4g6GcyeShqPg/rNjabgx+2yN8ky50Rw+HW6MWTtqGRJbIzF5AR7Y6AEGb5yq7qhi0H4+skynWJORPFuXkqgncJJ05aHmo5vb11QXXvMacP65I9tHf6hWQH4d+fojS/JNwziN5pPQ8cvkiYE2n+vun02kuF8/D6ytVwWSNLYuMLHNcBdrgR0ByXsFN4cARkQCO9eLUhuuIBPvOHdOvmvV+zNXew1I8iP9ri0fBeloZcuJtifgaiEIXomwKHEmwHE/dTKpiX++Byn5fJYaiVY358Ersq4kXVWolxFe6gfVXi5GrNQcEzdTd7gmVHaTdZ8EWOf3eKjoiXAb3PVRVDNh/ar1HaSq8XZDZ01auxrbwPALnMTScXHeuZ4z5KB1QumTa0dBZT4Z8jdJuMp1HBbymp8FG7CiAM7eSkqsEWUrTHPkbpzaA0tyVNnBWinuI3lbrU9YVdzAVjKLQFotk3UPaOvuUIOZERl1V3A0ZPrRcz22xZJDAY4nl8rSpcXtr6lcjqJwu0HzDuvryWJtd/+N3QrYxrtOEn5LnNu1IZGpMLqwxuaRyrspYN3Fb+Afqbzbyhc7hQtrBG4XRqEJGxh32jQSSOgVrBkw3dPLOLELPon3upz6BT0Dcty/cCFwNFS97UgkAAQZIgZH4o9pqJ6HLP1KrtN94dCOmSkL5E3nnlf5yooErH8JnU8LyIT2VRMfqtafVs1AB6yTw7ITb1pxUNAle20g5eXMJzZMkAwNfr1UDaxm2mpiOqRtTTMeszmm0kmqPuDOdrpZ4/b7FRF05/1ZOac+HBWSBaDbDXjz4zxS06kG9oBAI4k6etElP8ASdBc59Pgla2W/PhfPzV6VFkPY8zDr6T8I8l7D2c/6al085M+a8lwYvBMbt55ZyvXdhUi3D0gbHdE9Tc/Fd+h+ZvyNsRfQhC9M2BZuKf/AJHcmD5laSxcWf8AO/mxvzC5NY/gXr+GCi4phcErgo3heG7NSNzrod4IhSCAOaRjZUhcIHqw+qgDfXwUtQoa2xVqtkMhpt8wR68E5oGqfSHxKHtj5fFT0rKklOv/ACvzGfep3DeAgi3is5tRPa4E6qVksGkRlKgrUoMASNE1mII59Vp4V8s3lfapgpVnilSc42MSvLds4/fe4ybme7h8l03bTa9zTacokfCeXJcJiHX5CT14KsI2/Q5skrdFfE1PH19lzO06m84Dh8eHgtfG4ixOvqVjV6UG+dj4iQu3Twp7ikUJh2LWw/HhmsykFfoG8aFTl5DNKm6xHC4KtsdcX6HuVFhyI6dytERnkDZcTKlhj7XsfmpHHlmq856wfLRSExrCrQJGOSqIG/XRG9fjySiCWm7jPrmnUjci3qyr7+nfyUjHcRfT6SpcQSB5CWk/SZ9fdMa7kJQzO0XEKUiS82pDdJuL8Jkn4KbDOz4fAEgR81UawEW1y8R9FZwwuZynW0AXJKtttEmpsDDmrVHFx3QcrOkZcgF7I0QuG7BbNl7qpyblw3nAzHQE+K7peppMe2N/U6capAhCF1mgLG2ywirTdoQWHrm3/wClsqttDC+0pubqbg8HC7T4gLHPj3waBhVbWVcqai/faZs4WLdQQYI8VGGLwpLk0TsRjZTKlROqmBHioSJ7hKjrhEMbRpyfXRSOMW9erIomD0TKhzn1wUqkipA1ymqz5BQUwbK3u28VWPKIKoCeGhPYyx4prWnPRVSoCsJJABTO0G2RRo7rSC4iB8yeSMdixRYS6JIjnfQLzzaWPNR0zOcd54dyvGT+VGWSdcIq4uuXEk5rOxDo+AVpxUmytkPxddlFky43P8QLudyAErqxw8Ec6VlDC9mq7sP+cLCaAfuDiYs50fwB92eKwsXQII4EWPIGAD4eS+qsHsylToNoNaPZNZuBpuC2IvxnVeLfiP2MOFf7Rgc7Cum9z7Nx/a48NQeXj6EsW2PBu4UuDzdo4q5QKZUpRrlbpyPHqlYVyzRky6x/xyVxr9AbcFmtcpmVea5nAqXg+4Kf7UDn5qkKqeHXVdpBbc7W/VNtpkq+/CUP4FSokFhjrFOa7WbepVX2vBSMqc802klmbzr8fVkrDBvJ5fRRCopi4iIzJ8BopSBcw5mL3sB8StbZGCNVwptEkugTqc5jUALPweFcY3RvSRA1JK9Y7IbB9iwPqNio6c7loOnVdGHC5ujSELZs7MwQo02sGgueJ1KtoQvUSpUjqBCEKQISk3kyobpu8poGTtfAEO9tREv/AHsH7xlI/wBQ81WweJbUBIiVuF6wtqYUsd7akJBM1GfF7efEd68/U6envj/K/K/JHXKKjgZvmlLZB5Kak5tUbzSL6JhouyhebtL3Y2k3VV3vuVbcwhhtr5Kk5UmqQFoWIPqyuHI2y+aqNYTAGavbgY33jHEHh9VaK4IKjWkn3QZnIJm0toMw7Tq7hwWftntOykN2mQD1uuC2jtV1QyTx+kKvL4j9/Yxnkrotba2w6q65toM4Ot1kGr64KI1FpbF2JVxLvcb7ur3WYP8A21PISV1YsHgkYJNsgwuHfUe1jAXPcQA0ZknRew9jezrMHTkw6s8DfdoNdxvIcdfBUOzuxqWEB3TvVSIdUPDg0ftHmVsOxo4r08OBQ5fZ0Qx1yza9uo8Ruva5jwHNcIc0iQQcwQsZ20Ao3bUC6DQ4Xtn+Gjh/kwILxrRLvfF82ONndCZ6rzDEMcxzmuBa5p3SCCCDwINwV9Cv200arA7TYbCYxsV2jfA92q21Rvf+4cjKwnhT6M5Y76PFmVVKHhae2+yNSkSaNRtdvAQx46tNj3HuXNVXuYYe1zeoIXLLAzJwaNYVoThV5rJbilK3ErN4im01N9HtLKgMSOaPzIyCj9NkUaHtlNS1WSMQLGVp7Oo1axijTfUnVrSR/uy80/TYSZZpnLgM/XrNbWzNnPqua1lNz3EyGgA56m62OzvYRxdvYp7Wtz3GHecepyaOklekbMw1Kg3dotDBrqXHi45krbHpm++DWOJ+JU7MdlmYcio+HVdP405zji7nygLpt9UhWUgqLvjCMVSN0kui1vpd9Vw9OBVqJLKEBCqCGqLqFwKsPzTSFYFRwKr1nkLShIWqAcdtGkJL2TTfqRk7qPmPNUR2ifTs+DzF5+a7t9BpzaD3Klidh4ep+ukw9y5cmkhJ2uH5EbTnMN2mY43IjhCdW25QFyB4BOx/4cYGpf2b2Hiyo9vzXP4v8H6JM08ViWdXb/xXNLR5P3f1/pFS8GWMd20pskMifRXG7X7YPqT70TOuV7arVrfgw7TG1D1aPqof+S51xLj5fNFoG/mdlHCT7ZxeI2tJMme9Nw9V9Q+6IHF1gPmvQMN+D7G5vJWthPw1ps1K6o6WKCxRRyGyNn0mkGpNU8DZn+3XvK7HDbRMACwGQAgAcgMlq4fsbTatCl2fYNFvGCj0aKl0YjcS4p4e5dE3ZLRonjZzeCvRNnNbrimvw7iuo/Ijgj8mOCULOQqYBxVKvsZx4rvfyg4JPyg4JRFnmdfs286lZOL7E1H23ivYvyY4JPyQ4JQs8Ir/AIX1ZkPjwVb/AJbYrSoO8L3o4NoJMZNj4pXUQLTo20ZcSVG1Ds8EH4bYz/uN8CrFL8LMUTBrNHGAV7oWC8GMrwSBe4Fk4bomNSTebiOibF9CKR5Bs/8ACd7Yc+rPUAjwK7LZvZWowAe2dA0sB4LrvZtJBdnAEQfJTtdfObzl+kR/SnaiTGw+yCM3laNLBRqVYYcpMmReI4zontfYSbwdOdtEoAygpm001lUSeEiLHgJ85TW1Lfr1F4PhkpoFhrU8BVxVy0HvHLT9qkoOOvAT1QF0IQEKhJG9NSoVkBEIQgERCEIBIRuoQgDdSbqVCATdSbqEKSA3UbqEKQLupC1CEIE3Em4hCANxJuoQpAhYk3UqFAE3UjaQCEIBdxAppUIBdxO3UiFIF3UsJEIBQEsIQoAsJYQhQSThCEKhJ//Z"/>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6" name="AutoShape 2" descr="data:image/jpeg;base64,/9j/4AAQSkZJRgABAQAAAQABAAD/2wCEAAkGBxQSEhUUExQVFhUXFx4ZGBgYGB0aGxofHBgdHRkcGx8aHSggGhsnHBoZITEhJSkrLjAuFx8zODMsNygtLisBCgoKDg0OGxAQGiskICUsLCwsLSwsLCwsLSwsLCwvLiwsLCwsLCwsLyw0LCwsLCwsLCwsLCwsLCwsLCwsLCwsLP/AABEIAK0AnAMBIgACEQEDEQH/xAAcAAACAgMBAQAAAAAAAAAAAAAABgQFAgMHAQj/xAA5EAACAQIEBAQEAwgCAwEAAAABAhEAAwQSITEFQVFhBhMicTKBkaFCUrEHFCNicsHw8dHhM4KSc//EABkBAAIDAQAAAAAAAAAAAAAAAAABAgMEBf/EACoRAAICAQQCAQIGAwAAAAAAAAABAhEDBBIhMUFRYRORBSJxgaHRMvDx/9oADAMBAAIRAxEAPwDt9FFFABRRXhNJgBNLfHPF9rDNlCm42zBSBlPQzVRxvxgS9y3a9KKCucbk6gnsPuaWgyXYU6FidT10/wA+dcvU6+ntx/ci2NzftAtQuW1cJO4kAD5/9VacF8UWsQ2UAo3IGDPsaQGw6WmAbmSfrqKxtWVLgAkCSR7jmD2rNH8QyJ2+iKbOwUVQeGOLeYvluZdRv1HX3q/muziyRyRUkWBRXgavassAooopgFFFFABRRRQAUUUUAFFFeE0rA9pK8UeIlzNatuyOA9stl0BKjUa7id+1NOJ4ii23uZgwtiSFIJ9t9zXEePcYF++9xVNtncQpadxG8Vj1mR7dse2Rk6MLFu4txrLAC4g9R1yxoUfuCNvYjlUnFGAIcZ5zZoyyeYI13AiZ51WXOMM6oxMDywAefOJ+pqNh8UfibKRI576xFcpwk3ZWNRxGZ0Un1kA5B8UGSZ7idu1Y28Abf/jLmZ0JB325TFVt8fvDWbisQ05hG/o0n2mB9qucHxTzrlxTJCOUUjYwIJB/qB0qpxaXA7JXBcK9q4rhiXGpb8IncKNzPU0x3+J3CFBdtRrVHe9LelhpGYA6j3HSK3WcYpUEnUSOxpRySVxuiSdFhZxxDQJB96tMJxe4p9XqXvvSx+9FiwgLlWc3QkiNfYGty41nGVV0GheYGg1jTWr8WonF9hZ0LC4hbihlMg1tpT8K8THmvaJGUAEe/T3psrtafMssFImFFFFXgFFFFABRRRQAUk+NuKvbv20n0FRIB3kkH32GlOxrj3jbFF79xwfhcActFlfsR96w66dY6XkjJ0i2Vs1t2WPXKkESNtwAdSCJHelzD8PsKGbygWmdZJmOu/eBtVnwLElgbcwfiH/1rFauKWvJLNIVR65Ow00371xIvIqrohaqxFwmES9dhnYqrMtxRoQRBWTHwmTqIn5VJxGGTyrq2VGdiqqo1PXczqdRNa8fifKYkDI90h7hExr8C9ASDry1FXPhPCjK2IaSzMciCQFiFJ99D/ut+SbhHdfHhfIvJc8J4V5VrM8TAnkFC6wJ2A1Pc1UcH4gqviFAMC4XSejGZ+1RfEniq4uaxIRWBDQJMbESd+dV/hh/3u8xYRaUDNlkFgDME/zHfsDVMMT2Oc/Im7fBfYBGxBN427hUsYYkLbGmU88zHU6gRI30qRcxLWL3lhhDKGGs78tN5g/Q1f3bqG15a5V/KsiSAdcq6HRdYj8NJvijHWnKotxjdXZjpqT6VMDQHSP6qjSnKkuAfAy8LxyZSHKQWlc0wABtp3J0PKveJ8WaVt2olvSCD/Y6Ac6SsdjrmFOXJJCBSTqsnV/nmJFUt+5dv3oF4osDM3XTWAu41iO1W49O2u1XsNx2fwuElrNtkuXozvBAA5d4E/M60w2ruODAeWmUHm0gj33Fcw4V4ut8Mwy2sGim7M3rt9f/ACaHbI4KwTABmB3pq4D+03zVHm2QCd8jQPo3v1rVCEMcVc3+xYpL2dFTbXesqreD8ctYlZttqN1MZhrGo6d628V4pbw6Z7jQNgOZPQVvWSO3dfBMm0Ui3vF7XHhPQo+p9+lbeG8bZXlmABMNnJj396wv8TxKe0W5DrRWqxiFcSjKw6ggj7Vtrop2MCK4545wj27tzO2Ylgw05E/59K7Ga5N+0ZCcRdmNFUjuoG/61h18VsT9MhPoVuE44reQg9V76j/oVD8R8VuYm7bQhjbkTaQaud8vUzEVnhgc69zH35fr8q1JaP7xdNv4ltOUeYAeVytP4dZ16CsmJfmspQ88Jw92zYbzVVrlwlrn4kkxlQLzCplXXv1qm4leFqz/AAQotpLNbUzHqJYqJJjUzroPatq33e2nnEJcIBLqPSSVgkqdQNNx0pb43cv4Z1LqrIfhcGVaTsZPPmI2NUJPJPb/AB/RKTYn+JCwxDh9CI06aTH3ronhXC+RgktopN+4DcYDQQw9IPcLB9ya57xzC5sWAmZhcClJ9RMiAO+unyrsFu5aXITb/iBAWM/CQsZZG+ulbNbNRxRiHBG4fwzKc1yQ3OSRHsRtS35aLiLqsv8AEIzCdfSdRlPUExPtTghBUgsddQSZM79NKr7vBLd+6GzOGUASCIII5gjUTruK5eLLTdvsGK3HPDcKbly4bjsP4aaBidJKkaHUzEdqXRiVQayGjmCCfl0rpmKsQ9kXcty35kM+SAgCkLoNhm9MzoWFXGJ4TavR5oS4AdCygkCNIPKt+PUVGpK/0objZyDC4L95OUXIumCqMQqtG6gn8W0TE61cYS04MPmtFNHVlKke8jTT60w8d8F4bNNu41lwRHSY0y9DRieIW7qWrLI1260h2AYFSuhYSDknQxEaxU8mVTjS/wCEdvgZPB+SyDiT8KyASYzkjX/1A1NTPEGGbEItzzPUfVr8MbgAbrpt33pI4mtyxYgO11dFQwJUE6Ar0ncjnThauMwFoa+Uihm5swUAmP8AN6xzyOOOk7RYvRRYcEPkZoJOgK6HQRDc/lI1qfxDFKWChWJ5jSAeY03r3iuHQKPVDIQ39InUneP+6rhxMXJCIwMkg6FWE6tn3PWDtWd490boT44HLwhfYXgqmFYEsp7Dfsaeq57+zS4Lr3HUkqihc3JixklddQAN++ldCmu3+HRcMVSJx6I2Lx9u38bqp3gnX6b1y7xnxexdxBe3mY5QskRtI0nWNelXn7SmAexA9cMSR0GWJ+dc/wAe4JzDRpBkHcjQj9DVOqzOUnj8EZvg1m0I9PJtI0/zUVsRQhxLlWYG2mwJ9OZpmBsCQTHKs8MgYSCQwM9p0+hNT7RK4wIQf4iPbUcgUBdfn6B82rOu6+CqJr4fcS/h0CMP4cBwTrMaAc4O4IpQfiqNfbB3FfynfLv6rb8nWeW0qdI10r3E4hsDj87KxtOJgc1PTlmVjt8udauP8dwwxa3bAzMoguBoZB2ndhIExzNaMOGpbkrTVr4ZNL2Wng62rhr5hjbY2rDlY9JMl45GG06ZjTXgF9RLAMZEAiQddu29K3hzFXco88k3LjNIOmVQq5AAIjUtP9Ipw4IpYkAgZSW12kjT31msepTeaheSZaa3Jt5dev4dth7Cs7TWDORfVH4dh78piscbikGVMq6CCWmOmkak7D6Vot8RsJpBX+X4QDvoP71BxSdKh2iH4mwV18PeSyIcroWOwBDNtP4QRp1FLvhD94Nq3dY5LZZhlcnNoCWYSPhAG88wNaPHmIxD3UK3mXCuM1xNlXy4JkgSSeQGun028Sutcti3b0FlRG5LF4zkknb1EDsgrVDHGGHa3d82DaMeK8ftlGlQ86En4h+UjoDvpz33FHCOIX4shSlvNbJN11ZnRC7AESYzELz6DrUAYc4fMWtrLCJYaa/WNdYmt17i7W0P7rci4ECkFVK9oBEf7pwUV+WP3FfPJao903g11iVEEeYRbcquvmFd0HLWJzGrTheZybhcwzmDtGsiSfi/Skbh/ErU58Uz2rl0et1XOYDAxB2kCCoPPar7HeO8HYszh2e7eg5Q9sqAx/EZPwz+HbSIqOTSTm6iiUeSs8SYm9duYhQ2S3mUNKxnYqCLaA+pmgA8gBqfiE2eAwiNat22tgQnwyTqOYkxPMkjfaKoU4Xef92us5d7gN5g25a4c06bkiPkK6DhMClvPdJIhZlmEDTUD2OlTzJUow8CfZC4dOHFtQSisTuWJ9jrua2YnEMGhrlwnnDN/ZqicU4g7sjhVNnSChllPUiPhmfaoHGeL2kvMGMnfSI+XX3GlZZKfz+xEdv2n3ct6zIMG2QD1JYSPkB96TDaB/F6ZIDEbEde/KugftVANqysalzrHRftv9q53hfSNZKTr1B6j8w51o1kaytolLujLDqVOVvTP4txBmCOuoipfHrpttYvxOTy7s/0Mpf5ek//AHWSjTI5lYMEalehHVe1Z8YsRw8lt7WZNCSCpZWBExIIqqEraaEkaPG3BxdS4qiSktbPMzrA91AMdQKSOF4RVtAHcqXJiZJAgD2BP0PWumYdy2Gw99p1srmH86gqw9gRM0iYu3Lvasy1zP6ANwG9Q7QJge0VoxylG8fix5L8HvA7xv37tyJVfQAJnbUiN25/Kpq49rbiCZmBIM7bfXWjgHD1wj3EdlNwLmZQZykgiCesa8qzxK/xlc6r3MxIK7j3H0qvI4ubXiuPsRoY8FxtFy+Yp1/LMcydJjb51b3eIWAmclYkAbyZ2Hv79KQ3Mlettjm9sp1+TQPmKgeITce0tq2CTcvALqdwpJ1HKNyeVRxQ5UfY+yy4px0Yt2Xy8tm2YHdiwXWPi3OmwymZmq3jt90tOVMAxoP6gPoelZXsL5Pl2QZyZSzfmJ1YjqJJqVi8ILzW7Z1GeXjoNgfcj7VdcVJeiq+RUwPEL2oAZ1bSDOU/2q24jwZraK4hrZ2ZTI15Gm7GnKFA9IXYcq9t4dDOgiTmEATOnqkaioy1SvhUS4as5bxHE9es/PuaYMV4fteX5mqrqC2Yk6figAiOwFMeF4FYs3VugHNroxzAT+UEbxtVimIUSDtM6jtHPYQIp5NauFCx2kihwviRHu/w7ZS0iRaL7sTAze2VTEE1s4rxq9btKmXzCxJMesZRBmOXzq14q1i4oW75cAaSQCvsfwn2pG4hwjF2wz2ReuWwYF22Z03hshkf3qWBRyu0q+H/AGO93RNfjdwuMq5HPpOyiCNBlGgOv2qpliBm3Gmw5E9q9wfC76WxfvLkSdPMZVZ99VRiGcA7mOfvU0cOa76pCjYAmT7mNOdanGMOhPg+i/GnB/3nDMoEspzKNpjcD3E1y5bEDRQANPijTvOxBmu4Gls+DbBxDXWGZTqLZHpBO5PUTrHU1HVaZ5GnEvlG2c6Km2vqT0j8SyxjrEkEe1W3DbYu4a7aaGiO8qRmQjsQCPlXQcNwHD24yWbax0UcqU8Zi8JYxNy2rrbKgKyH0gAnMImAQCWiPzVklpHhW5sSiLQwTtwa9aUk3Ee4gjQkZwSB2Ks23I1q4X4eNkMVYi4//luT6gOVtTrGVYkjmY61f4a7aWxjPKdCzM1xRnB9XlKBz/MtarniDCJkU30gGCQCx9JiYUEmT0Gs1JuUkkuvI9olcZ4SbGIsBZGYOzD+WcqyT8RLB5J/L0itnEQvq0CBSoJ/q2I6iY600+OGW5ftXVS4qC3kDXLbWwSrMdM4B2Ynal7iOHNxVFsMTPqCqW0/EdAQNNpqnLayqJCUSow6eY4BkMubOROqhCJPI5Wy+4PapNshVQgakkpO4UgqWI5TlI9prbh7EXnDKyHyWIBmdUKyQdJg/asbNjLfKZgywo7rktyy68vVOnNzT7f6FcuisQtdvZgADGg3EjY/at+Fxri48BQMwIYnXNtEdNT03rHgTZbh/K4ZQfyzsR20j2JrXwzBuTMZsxZpXXc6fKI+gqyVUyCReBPMlnM8hG3Rf1qdh7QgMQdVIPv0Mfr2rCzgYUZmywZjmdIH9614vFWwCoJLSJjXL/V0Om1YLbZPbaBsPDKSSZ1B6/8AX/FajYmR/n+q3LjlWBmLQNJ5Hl8qww+JuOxZhbYEDSSD8PUb6zpHSpbPIkikx3Cke4wWc0TqSQSdo+31rLBcEeB6sg7HUn5bgc4q5v3tQwJttEZRl/XWBoPpWN3EkMoIJJ2jX6Cau+rJqkRaVkDH32BNlrzXHKZRm9UTy1mAO/WrrgXCrNuyqsNepmonD/B+IvXXvW7TAToTC7D+Yya6XwvwmgtjzR6zqR07aaf7qcsWWdKP+ssjBjVRRRXdNAUmeIuD27t9rhEMYBIgg5RAkMCDE9KcjS5izJnqT96yavmFALPEeCItsgJbIICx5YB9TAaRop9W4Wq25wCyk+ldHSFAChgpzHMVgnYGNu1N2OSVB6MpPyP+qU+L8QFvEYRW+G7cuKZ6wqrHzEf+1cyW5SqPoaOm4cretjMA0aEETqN6k2rKqIVQB2EfpSngeIsiecoLKnovoNwU0zDvEHvNMvDuI2765rThh23HYjkfeutjnGSXsTOd/tKs5MbbuoPV+7OHHMhXUr8zDDvMUkY6yVJBOoGrHmzuM30mPkKevG2IF/FIiAFUCuzzIIUsY9gwB7mlbjOGL/CCSMpWNQwGv1599a52ea+p+5RkXJW2bTJaaIkIF12EmC2m5WSfeKu8FhV8tQoJylQoWdZEQAvsK3WOCNeLhYyhkCA7AAZ3nqAx25wBVvxBFwlkpbf+IRq0Zn2jRRovQbAVTJNq/A4quSo4jiVtHKG/jEZWKwfLB3AJ0z9TrAFUNjCqvwseZ1EzrqZ/6qUcHBnJdOkyR2rBYWcsggaAx7SAY61VfhCk7PLl0AmAOxA+nf8ASjDMHXKGIk9dQeYqNewJUZkusZ3D5dOhiNR35VrwlxlJGZWYEbGQewPM8vlUtvHDEWWH4ccpVynOIOp6HlB+tWPA+HvcxVhR6SLitO8qvqMH5ferbgnhnEYiGdcls/iaM22kLvv1im/w34a/d2LuQ1zULGgA/wCTWjBp5yknJDUORiAr0UUV2i8KKKKAMLzQpPQUq8WxOTy+UuoPsSFP6/WmPiDemOp/3S7xfDq5XMAY1g67EEabbgGsWq5Q0SHSQQeYiuX+PMMGe0AxW/bXzLQJhS6tmKdmbSCeYiuo2TmWRr/mv3mubftbY4fyrttYe6WQuN/hAyd5nb+8VQou1JCMePeJb2HdcTgnUl0D3LZ9SNpDBxMqRvOh096yTEtjLH7yuGu4TFOCbYs3ivmgDVygghO5iToJpf4Vwh7AF/GS94jNbw5Jj/8AS/HKdcvQa66V0Lw3dgNcuJfd3iLgtMQwjRhoAiclUbBZOpoUq/JHn59DXsr8Pct3sKgPpdAq3NCpEADKOxUEfOam8N4FnZH1VE1T83PftzqLxTg73bzXbCOHQjMr6K531kmDroY7GpL8ZxtmPMwoZY3QmR0BAkfNSflVEMVz3SY3FMYmXIuVFk8lG5J1P/Ner4RF31X2MnXKsZR/ye5q18PWbnl57qhXcyFGpRYEKTzO5PvHKrauitPGXMiNCufAeDIhkcn83mOp9wEIA+lUHGv2ZenNhL9xXH4Lpzq3ad1966PQRVn0IVVITimcFw2G8xVDFldJXQ7EGDvoRII1mrPw/i7djFJduoGCysiDlnTNGxI/uabuMeBS19rth1VbhzOjSAGPxMpExO5HU1lw3waVxOe4FNtdp1LmfSSOXfuK5a0+WOXjqytRaY7Ka9rwCva7KLQooopgFFFFAFfxjZdSDm0I+/vS7eLMXPxOq6MBA3AAIk+/uKveNJcaMiFgF3BG89CelaMNhiLFzMpVm5Ea6RG1Ycqcsm2uCa6KrBIbVqN9WOv8zE1Wrw7zry3bpW5dEmwGEJZXmxHN4AluXKrm/hLt1WRFA9PxMSoEzHKfpUPiWDv3XW0zqqKvq8syY94nXvWd7orp+hoqsPwG1dun1PeKtN64TCM3K2i7ZQCNDOkU1Yu4LaTG2gA5n8IH+cq8w9hLSrbQBQNgP83J1k1pt4oOATMeYQJ0mJAI7bgdYq6MNq+SD5NuFs5Vjnue5Op+/wClT+HWMxzEaTp79aioJIA3NXltAoAHKtGKH8CMgKKKK0AFFFFABXkV7RSAKKKKYBRRRQAUUUUAFFFFAGvEJKkROmxMfflVGuGNlSSpJ1Y5ZYn/AJpgrw1VPGpcjFHiHCvOFtrjNr6su2URpHQ7feppsLAEaAgj3BkH61vuPmJJ3qNjrhVdOw+pA/vVH04xthZP4SAzMemg+f8A1VrVfwRItj+Ykn6x+gFWFaMX+KEwoooqwAooooAKKKKACiiigAooooA//9k="/>
          <p:cNvSpPr>
            <a:spLocks noChangeAspect="1" noChangeArrowheads="1"/>
          </p:cNvSpPr>
          <p:nvPr/>
        </p:nvSpPr>
        <p:spPr bwMode="auto">
          <a:xfrm>
            <a:off x="1984375" y="1684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74" name="Picture 2" descr="http://fotos.euroresidentes.com/fotos/fruta-verdura-temporada/images/Alcachofas%2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175" y="2132857"/>
            <a:ext cx="5715000"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1993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a:t>PROPIEDADES DE LA </a:t>
            </a:r>
            <a:r>
              <a:rPr lang="es-CO" b="1" dirty="0" smtClean="0"/>
              <a:t>ALCACHOFA</a:t>
            </a:r>
            <a:endParaRPr lang="es-CO" b="1" dirty="0"/>
          </a:p>
        </p:txBody>
      </p:sp>
      <p:sp>
        <p:nvSpPr>
          <p:cNvPr id="3" name="2 Marcador de contenido"/>
          <p:cNvSpPr>
            <a:spLocks noGrp="1"/>
          </p:cNvSpPr>
          <p:nvPr>
            <p:ph idx="1"/>
          </p:nvPr>
        </p:nvSpPr>
        <p:spPr>
          <a:xfrm>
            <a:off x="457200" y="1600200"/>
            <a:ext cx="5194920" cy="5069160"/>
          </a:xfrm>
          <a:blipFill>
            <a:blip r:embed="rId2"/>
            <a:tile tx="0" ty="0" sx="100000" sy="100000" flip="none" algn="tl"/>
          </a:blipFill>
        </p:spPr>
        <p:txBody>
          <a:bodyPr>
            <a:normAutofit/>
          </a:bodyPr>
          <a:lstStyle/>
          <a:p>
            <a:pPr marL="0" indent="0" algn="ctr" fontAlgn="base">
              <a:buNone/>
            </a:pPr>
            <a:r>
              <a:rPr lang="es-CO" sz="2600" b="1" u="sng" dirty="0" smtClean="0"/>
              <a:t>PARTES UTILIZADAS</a:t>
            </a:r>
            <a:r>
              <a:rPr lang="es-CO" sz="3700" dirty="0" smtClean="0"/>
              <a:t>. </a:t>
            </a:r>
            <a:r>
              <a:rPr lang="es-CO" sz="2800" dirty="0" smtClean="0"/>
              <a:t>Aunque </a:t>
            </a:r>
            <a:r>
              <a:rPr lang="es-CO" sz="2800" dirty="0"/>
              <a:t>en ocasiones se utiliza también la raíz, es en las hojas donde se encuentran las propiedades de la alcachofa y son la parte habitualmente utilizada para la preparación de los diferentes productos. Las hojas basales del primer año son las idóneas para su uso medicinal por mayor contenido de principios activos</a:t>
            </a:r>
            <a:r>
              <a:rPr lang="es-CO" sz="2800" dirty="0" smtClean="0"/>
              <a:t>.</a:t>
            </a:r>
            <a:endParaRPr lang="es-CO" sz="2800" dirty="0"/>
          </a:p>
        </p:txBody>
      </p:sp>
      <p:sp>
        <p:nvSpPr>
          <p:cNvPr id="4" name="AutoShape 2" descr="data:image/jpeg;base64,/9j/4AAQSkZJRgABAQAAAQABAAD/2wCEAAkGBhQSERQUExQVFRUWFBQWGBcYFBcVGhQXFxcVFxgYFhQXHCYeGBwjGRQVHy8gIycpLCwsFx4xNTAqNSYrLCkBCQoKDgwOGg8PGiwkHyQpKSwsLS0sLCwpLCwqLCwsLCwsLCwsLCwsLCksLCwsLCwsLCwpLCksLCwsLCksLCksLP/AABEIALoBEAMBIgACEQEDEQH/xAAcAAABBQEBAQAAAAAAAAAAAAAFAAEDBAYCBwj/xAA9EAABAwIDBQUGBQQCAQUAAAABAAIRAyEEBTESQVFhcQYigZGhEzKxwdHwFEJS4fEHFWKCI3KyM0NTkqL/xAAZAQADAQEBAAAAAAAAAAAAAAAAAQIDBAX/xAAjEQACAgICAgMBAQEAAAAAAAAAAQIRAyESMQRREyJBMmFx/9oADAMBAAIRAxEAPwD3BJJJACSSSQAkkkkAJJJJACSSSQAkkk6AGSTpIAZOmSQAoSSSQAkkkkAJJJJACSSJQ6pn9EO2dqTxAkee/wAFEpxh/ToAikqWKzimxgdMzoBqVXf2hYG7UHTSVnPyMcO2FhVJAss7UNqP2XgNnQzIPI8ERdm9IGNsfLzTjnxyVpisuJJJLYYkkkkAJJJOgBkk6ZACSSSQAkkkkAOkkmQAkkPOeU5tJ5gCPiuhndL9V+ELH58fXJAXklBSx7HGA4T1U60jJSVpgJJJOqAZJOkgBkkk6AGSSToAZM50XOib2zZiR5hC+0eM2aewNXmP9Rr8gs5zUIuXoATmucvqy1vdZPiRz+iGDMG0tWiIJ7zdQDE+Y0/lSkwOqEV2lwaCSQ3aAE6Az9SvAnNzdyZKa/S+cWXVNomLQALDXgOmqlxgGySTAAJPCOPJCG4YuJJe8NgN2Q7ZmCDJIvcxv3IrTpyHXc7aEQTMWiyjrsTSO2M2R3Y68fFD8zebgH1jcu69YUhsmzRYWsALeQsqderbaF5IGimtksKYftlWp7LQ0PFgS4ndv6rbZXmTa9Nr279RNwRYheXbN1fwWMdThzTBBn+fJd+DyJY9PaGpez01JDMnzttZomA+NOMawii9aE1NXE0GSTpKwGlKUoShACUOLxbaTHPeYa0SVMgOeZvRcypRdLrFroOzfgHcQeSzyZFCNtgVq3bYGfZ0y4wYEyT0ATf3+s1ocYM32SzZjlr8155mOzTqdx20GzBIuJ5aTbX4Kr/dnkztHwJ9QvElnzyf9GblR6tge17He+0t56jy1Rilj6btHtPj9V45hMzP3vRjD5geK6YeZNalsSmaTMezVak41MOfa0ySTQcQC2f/AIamn+rrcwszVxJ2y5s3JDmkQ5h/S5pu0i/VX2Zu9t2uLehLfTQofmvaMPvUa0viNvZ2XgcCW2cORHiufJHHk3HTC0+jo4qIIJ+aP5P2tLIbUO03Sd4++azFB4cJBmbjpuT18M4CRr6H6LLFkljdpiTo9Ww+JbUaHNIIUi8vyTO304LSRxBv5j5LWU86bWYWVDsgidoGC0i4PMSvXh5cZLfZopGkSWZwmbvoyHzUAuYuY4s4gi8HzWhwuLbVYHscHNNwQt8WaORaKJZSShOtQGQjPcyLQGN943PIcOpRPE1gxjnHRoJ8l55jsyc993RtEyeVrDncBcXmZeEeK7YFrMMUacN2C5xDTYiwJhx1mB6yFPiKZf3touItBOg4A/eioe2kk8rcgDAHl81Yw9TfPE+fNeLzaVCtdEVZwLbTAG/jwPNDqr7jp8lazSoWnab4j9Q1j90MfW2ngA2iQf8AGxk+HwTW9mbJ6dNznjvd0TI4k6X8FdxVfZgExNtdeS7wuH2RJ42Hx8bKnmVUHWDf4JNWBYxTmd0bR3wNQB0VYNBIEaGIHLcqTXC3GCiESAdDvjeOHoERXFD7O6WA2j8hfz4IjSy1rW96/L91Hha4AtZQ5liwYHrpCdsCxkpH4hrqcgB4BF9D3ZvzkLeryvC40gy03+UI/h84qES55kaQTAFtRvXf4/kLFGmikzaynQjIc39sHNdG23/9DjHx8EWhepCamuSKFKhx2K9nTc+J2RMAgTyk2UyxXbPtAxtQU9qQwEuaNS46CZiwnzUZ8vxQcgL9btSSO6Nb2gjzOqwuedm21qjqgfiKT3Pc87FSBtO1OyZ8hZRVM7aT3N0WJ0Ck/u3Mj1HmvC+bJJ3JsxcgC7KcRTf3qhqMNiXMAcOB2gb+XFQspAE66zrp+yO4nMTF/wBkHr1Q5x48lTblsTZ1SJHT78kSw1f+DvVTC4Go67WO8iB6q+zKKn6S08NR5BZtklyjXm3oq+YYHaFvX6qZmDcPeDvBunQkhKq52yRB0OpEjhZK2ikNlGF2GBuztWLg4udedQIAgA7uqv4euxwgGDMQbieR+Sz1PPKjdDbgbwq7c1/5SLN2rgAEX362OiIqTey7TNG/BP2pLbTYtO15ix+KsUakcuX0Q7LM6J3wQYPP7tqjbK7anva7joR4rXoRxTxZDpnuwbcL6jly3bolE8txxovLmXafebuPMcHfFZvMaDmv7pFyBe13TGtrwfspsLmJaNk62tO481am4S5RGj1bD4hr2hzTIOhXcrB9ne0HsqrWukU6sa/keYjpO9bxeziyrJGzQC9rq+zhyB+ZzW+Fz8lgKrPc3xfxM/AfFa7trimubTY10kVJMcw4LF1q52b67R/8nAHyheZ5b5ZNA+izQxPzBUpxp91sWEH0+SCtxkkjfIhEcOWtifHnouDJGjNM7L3OkOvzUGWYY052iHEkwRubMgX33JPgmGIBktNtVVr40tMjxHEfVEbJDmJxgA13LP5ljrnkFUzXFEiAfzNM8hvHgs8cWWiCdozcyunHisqtGmw+Lk67h8f2RajiYEE2WWy+fedNxYaGOJO749ESZmYcQ3Zg3nWIG/lv8lnOO9AvQd/F2uba+Mn78lVxGLmb6/BBMVmY90GwvvEyAfoqjcwcXASNmL/JNY29hQZFYiXAE8AN8ajyWgpYiaQcNTHr/KA4Rpi9p0B4cY1RZ7x7MwRNt6rXQ1tFrL8e6lVa5u4+c6hemA2XlGQVvbEGP/c2esEXXq69LxE0mUirmuN9lSc+CYFgImTYa9Z8F472maC7aBMkXJMkkbyVv/6hVJp0ae3sbT3GRcnZboBI/UsBhhTw5cQ4vLiBL2hxnXu8BErk83J969AzL/i4PHn+6uYbEvMQHH/U/ELSDMhMgNnop3ZuN64nkv8ADBpAvLmB0+0BJBHdnYnTxNuCOYbH0mWbTa09BPnvWZbnj9pznU2AgkAht40gumSoRme04k2lS4Sb/wANJVFUjX1szcR3XQd1pXOHx9QC7pJmZ3+G7gsyzMBMTHCDr4K0zMDpI8UcGZ2w7UzSdbHpEqli8VvI8dVVbjbXHzVeo8uENNxuvHkVSiWijUrt2yAeccJ+KjxeHBDXfpIMjdx++S5qPhxkXBB8Dr6x5q3SAhadCWnoh9vsVQQfeF40MbzxsfRF8JmlyJuD5WCDYqh7u4BwPTd5XVQ1/Zv3wTM+nitElIrs1WPzY7IAO8SNQR480qWKECb8ZN53kH7+az2Jxlj004Fd4TFkj1Uyx1skKZniS2+ov4219PVbLs/2z2sE4VHHbbAB1LmkwOpGniF51iMVt03N3gEjqL/fVRZVjD+Ha4foa4f/AFH7rSEpQi2v+FpmvzTEPLw4CRN7xHAoTmVYgQZ0+7/eq7yvHg0xG+Tczrqq+Zua6QXESNzQ6eskclgnvYMGZbiZftTpp6oljMUSwwYmw8UCp4csdIO0OViOrfHdKtYnEnZtFoMnkdPLetJRt2hF/A1gKeyNAICixlfS/L0QFuaXOze5FueitNxhtN5i25vHqr+KmFEOMxkADhPlu+abKsGX988e6PPvelkLzN84mm0Gx16LU0SABAiwAA5CAFpP6RVfofhNAaDFzbnPFVqR71Vw/wAWDyDnnzIHgVI6tHRcUHTwGptxNz6lctMEV8dgS54hwAIuToI4Aa2KK5ZlYbGs/qOvhuHx5qKkzaeRuEetoV5uIDdE5TbVIAhSYxvXnv6qthsOw1KlTQmGGdO7w8wh2Kxpnundcnh04q7l5LjLhAAPnG7opjFopaNF2WwoFWmAAJeDA6yvSl5flLn03NqN1Gk3EkcLLddn8zdVYQ+NtpuQIkHQwvU8bJH+f0aM528x228URHdG0Xb2vOg10LZWCxdZzacRO4ne3fC3f9RMoP8A64mIDXEbokCeWnqvMH5zsP7x5EO/MOu/quXPjcsrbFJjMxCl/FW1XNTYcNpht92KHk3JH34LJ40ZcS7SxV9l2/Q6+CjrUoKrESF3TxUCHffNOhjskKcVo+7KE4kfd07RwEdbehuhoRepYjgY63HnuUlV7SIeDFoIcYHiLhUGRpPkHH5KUVy3TaP+nyLvRTQLRzmBIhwuN/MHVPg8fFtem8bj0RLAVaOyNpgLjcm0+DDor7W0i21tbAkWUPIuqG0ykW7Q3jwP2UJxWG786jhzjd56I2+oBpM9SfmonM2wdehMj1ThKmNNmcxFTj0PQqxl1a1+C5znCmn3vym3Q7uiF5dmYgzquzjyjaHQVxFfYIPNU8oxzfYET7rdn0+iDZzmhMxzVnsXlFTG1mYSmdn2hO06J2GtbLnHwAHUhaxw3EdBPIc0JAaJJgmBwAklXq2YgkHeLeayVJtShVLHAtfReWu17pB2TPKQjOLcysyWdyoB0a76HossmNKX+DasLVXTBFiqlfFxDT+YETx5dfoqeAzE3a8Q9uoj1B0hFWYUObJi9xy4Hksa4PZKVdmegNs3x49CF1haFWrUbTp3J8IHEnglnWVkS9puNRxHFaLsVR2KQqu951+YaNPquieRKHJFf6XG9mqFMQ8bTt9T8wd/jyB3bxqqJrbDnNMS0x14EciCD4o5iKvdvzWRz2vD2uH5m7J6sNj4gjyXJhbm6bI2yxUxt+KI4cgNkjXTn08VkzjADJRaljf+J7zNmvA5QLnruXRPHSKo7p5g59RwZp+YzA5XRKnUtck8wI+Nz5IXlGE2KYLvfdd3XcPAfNEauIaymXuNhu4m8CePyWU+6iG30WMO1u0Nkk2EzrM8t29aTDU4Cy+VY1nvE3O7eejRfwWjfiO7axOk7uo5JuNaGGaVSB4fYWg7F1ZdVHJp9SFifxBA4nct72KwZbRL3CC8jyaPqStfGj97GkBP6kYk7VMBxhrSXsi3ePddPHuuHlxXnGLeH/c+hXtHabs9+IaS0S7Z2YmNoaiDuIvC8jq5K+nV2XNdZ5tF4mYI6T+6jycclkcmTJARmEe0yxhg6gCAQosRlb9RbqfpK0eLx7mvLSNDH36KscVPBYLNL0Q3WjPtwlQau8gStDgOywLQ6o8kke6LR1P8Ks+rcdR8dUVqNOzqA4EjUkEc9LqMmSQ1s4/tlIWb5aeZ1XQpUhoBbVDK2NIPe15FNTxM8fFLjL2TYUeBuHTcq1a0GSIiPl6qBtc7iujWBS4spMiq1g/ZL2kvZZrgdkjl+2igbWidRN/5A+SVUwfj04ro0Gugj91qo0O/ZLRxZ3wen03Kf8SDdpi4nmOBlUn0LKu0Fs3kHdw6KlFMAljqralNzSJDgRzPTmgvZrKqYpH2lIGoHuDi69j7pbujXTenxeMgtE2JA6SrGX1oaR9+uq0lyjCkDegbnfZ1vv07N0cNw5j6K7/TntT/AGnEF9altU6wFNzgJewAzLOImJG+BGikr46LRYgzv3bvPelSy1uJwwi4jUatcNfEFa488oJcuhpmm7bYmlTzL2lItNPG4VlTaHu1CNqHeIEH/sFh81AY8OaIE3AAA6xp/KNZu6nTyvBU3kPxFA4iCPyNdUcWtO+YIcFk8bjdts7y1vgTIPwWk4cp8l+lNfoXoAGDrGh3joflorVPGR9ys/gcyLe67zUjszg7vv0Kh4nYmmXs2xMtdHhyPL6I1hsUGNY3dsgeELMOritZuu9XTW2XAO1aI8rT8FE8dpIdaNDi8TtNHNZbNX7gJIv8R8j6KWvmpb3Z0IPWLFdZXQ9q8uE7LWmSdJOgnojHD4/swjH9M9TBc/otjhsKAy8Gw9IPis1W7lVwI/N+yI4XHPJ3CeO4dFvlTklRUloMnEtALnENAuSd336obUwVXFvBM06TfcEd48XbO4nidFfwmCDyC4Ts3E6TGscRu4Ir7QN/ifgua+PXZBVweDZhqZgAHidXHm7grOExbqh2tQb7W6OSq1aHtXS490aN4/8Ab6eCI0cC2eanml32AcyLJzVqs4m1xxIJPovWKFEMaGjQAALG9gMIWtqPOk7LZ1/y+Xqtm1y9Dx19b9lHaxfbPOaDKop1qLjDQfaMIDmzNoNiNLEraLLdtOzPt2e0YJe3Ua7QE6DiqzqTh9RM87zQMq95pmLB4EW3B7Tcfd0DdTIPFFhhiwy0wRu+RHBNUDHwDDH8Pynod3ReSvRm9ggNBNzHwRDDw6zidqAJDrOA0kcRpKapgCFGcP4EIoXRHjcsM7z43VT2Thv8DZGcPiPyu8D8uifGYUEWE8lVjoBCtxspGVCp3UrR6EQVG7DxxB5i3onoKOH1RroRp/CbD1L2906cuIUWIZ+oEzYxcHqq3tAyzQY3iAAtFHRQfFLyVauzUes/IoXRzcmwaXDjYDxJt5Kc13OENAAO8kyOilR49ggFnOMaHbJKJ5dj2PaCSJ0PPmquLyBmyXfm6qtlmDhpHE/d10vjKI9BTMHgRfU258xxRrIMIBThrQJv18UGwfZ9pcHEEwRadVp6TQ33SR1XHna48YidVoo5llW00tc2R96HcgNDsc5xeBwDmyed9Nf3W1OYbniRx0SbjG7PcPgbdYK54Z5wVIlSPMMzwT6Ltl46Hc4cvohz+S9LxtBtRuxUaHA7jqDyO48wsfm3ZV9PvU+8zh+YeA94cwvSweTGWpaZUXZV7N1B7bZJgn3eZ4eK0mPyXaxVJrTBqWMiwAFz5LF0sO5rmvGoc02PAr1/BUZr03QJbTdM7i6ALdGlR5c/jkpr0y+tkOK/p1Se0AvIOs6rvD5PTw4LG+6DHGeJPGVosTUMxwB+aBYqTsDQFwPhJMei8v55zVN6JUm9A/tF2apuAeGgbIAtw1vxWKOPaXGLN3AC55rYdtO0hpYfZZ7z3FoJ3CLmOXzXmVOm+QQCZ5G/ivY8VOWO5Fo1Iz5wGyxo6m/opsHiy498uPLd4DchOAZJhx2SNQ6xR3C4cN5lOcYronbC+HeYsCeX3otDkmXOqRI2eO/ZHzPJC8vpi1r/AHuWwymkQAsYYuT2NI1GXU2sY1jRAaIH3xROm5CsIiVEr0l0MtpJklYgRm/ZajiJJGy8/nbY+I0KwPaLsBWZJa32jQDDmCT0dT18pXqqwH9ShUD6ZaXBhbGpiQTNgdYI1XNnjFR5UNOjAV6lSm2DeLHW3zQ49ooMOpu6gEot7OdTfmuvYj7K835F+oyYNbmzXDR9/wDA+ohJmdACCT1IIjrOvVXa2BB/fchdfJA76gfNNSj+gdYnHtNw8t3xY/Fdfi3OggbI3EjXo3U+gT08ppsHu7Thxl3porooz+6TkvwLsHljidPGAPQaIVmQIMAE3iYkE8BGq1IZEcPj4RdVsZSLnt4RMe6QeII9VUZ1spa7M9gxWcQDTEDfpbwsL7kcZTDRKuMwpmT4SJPmquY16VMf8jwP8Rr4NF0rc30Dd9AjO8ZsMhup+yVQw+O2UPzPMjWqd0EAWaBr4rW9ksLRwVI4vEAPqOBFGkYJdxd3tJ0ncJN5AXdHGlGmNIhwOfAG60rXS0EgtniCFncFga2PxRrVYGhsNllNoPda1ov4akySdVrzkro95p8SPiPmuXNhv+QcfQMcP41B++Sq1MGS4keW4K1icC9n5T1HzI+ago4ktNx4grl4NGVUzrZcwd9tuOo9NFbYGvFoHLdPXj5Hmq2ZYs+zPszE2mLCeW7qhmBaQ1z31HE3BDYM8xZLhSuy0jrM+zjKrxaHlwvpOljAjdwB6rU5RR7xcNXWvyA/fyQPAY5r3sab2dfQiGk9dyOZbiIqtkBrLngBprzWWacnGmV+UFsflzqlNwaDtOJaSNdkzOvVZjG4h1CuyjWJLSBs1IGugkgQRO8eS1T80BEMOtx1Jt6Sosdh21RsuAi1+BmxHP6qMbS0wi6PPe02VB1Sm592jde5drfSwYPNSZXgae3OyAd1ojpKlzHFknYF/ZyCTHvWBMcYA9VQbjtiSyKlU2Fu63/s4D0+C9SMZOKiU2+kVe1Oz7YkOiAARaCRrJ1m/oqGX1Jd3dongNESwvZl9V21VMkmfPVbHJey4bEBdkYVGgSOuzeXusXC63WAw0BV8uyuIsjuGw8K4xGSYekr1JqjpU1Za1aCO0k8plQhKrj8GyqwsqNDmn05g7irDioKjlL3oDz3OewdRgmgRUEkwYa4j9Mm0LMYnD1KVqjHMPAgj4r16q9DcWZEEAjgRI8iuTJ48X0D2eVOxzbTpyUlRr7EN7pvq2RysYPX0WqzPs5QfMsDebTs+gt6LM47KxRH/HVMfpIn1n5Lkl47/BcSuQZk8U4dA+pJVA5zs2cG/fMJn9pGge4Xf9b/ABUrFJEUERW5KsQdpxkwYsYgHlbeuMPnjXa03t67B+DpUlbF7Vmt8T9AqSrsYPxW2bAnkNPgg+PynYYXu1J850Whq1WMG04yeKz+YYo4h1vdHqujHbeugRbyvJGtEvuTeARs+LhcogaO0+Yk8eHAA7vBUcDQLRqfNFKFE7pT+Nt22WkFstcKTdkdSeKvjHkodhsA87kUw+UuWyRZz+LQ3Ghjt0HiLI8MkPBQ1MiPBDjfYGOxFcNI2iRwcN3X91eq49hp3AP3KIY3syTuQF/ZurTsyQOG5c0/HUuiHH0W8E6alMNvY2NiJa7Q7/3WmyzLwXbTveAAaOEnXRY7A4h9CoatVkCnTeROheYa2OJuV1T7e1dk7Oy2SCBE2HM77rgy4JN0kOMWz0CjgWh8bgCbmbDus0/2K5rP96NNoDoAL38FhcB20qbX5XyL7XdNtLj4QtJlmYNrUXRZ4a/aZIkGCJgagkm6iOGUXsHBrsxeGy7bc5xvtPc4/wCxlaPLcmFoCt5R2d0Wxy7JQ0Cy95IYNy7JeS0GEy0Dcr2HwUK9ToLRILK9HDK2yipG01KGp0SctYu0kkwEmKdJAEblBUCtEKNzEgKFVqoYigUZdRUL8NKlqxmUxuCcVnMfkjivRamDVSrlcrNwA8lx/Zoncgz+zL2zszfcvZ6uRyoD2eHBTxYHjwy/EjRoPp8iujgcUfytHmV69/YRwTjIhwU/GvQqR5BT7LVXmahJ5bvJF8J2XdoAvTaeQDgrtHKGjctVEZgMD2RO9aDBdlwNy1dPAgblZZhVSiFgGjkYAsFew+VABF24dSCkqoLBrcuHBOctHBE9hOWIoAO/Km8FWq5M3gjzmKF1NFAeR/1bybYw9J4HdFUh3+zHbPqCPELzHCt2nQdAvpPP8mZiaFSjU914i2oIuHDmCAfBfOuddmMVhazmPpVDBID2sc5rxxa4DesZwvo0iyrWcGvgT1Wq7BVXVMWwCT3Hh2kBsTJjnHisrTwlVzg0Uqm1MRsOnwEL2T+nvY/8JS2nj/mf73+I1DNYniePRSoJ0U5GowOBA3IvRoLnD0lepU10IxGZSUzWpwE6oQkk6SAGSTpIAZJJJACSSSQA0JixdJIAjNJcmipkyAK5oLg4dW0yQFP8KuhhlaTooCsMOuxQUxToAjFJdbK6STASSSSAEkkkgBELhzV2mKAKdZiG4mmi9VVKgUtDAwwxneiOFw0blOxoVukElEBUqSsAJwkqEJJJJMBJJJIAdJMkg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4100" name="Picture 4" descr="http://www.botanical-online.com/fotos/alimentos2/Propiedades_alcachof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844824"/>
            <a:ext cx="3572204" cy="4724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0680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2000"/>
                                        <p:tgtEl>
                                          <p:spTgt spid="4100"/>
                                        </p:tgtEl>
                                      </p:cBhvr>
                                    </p:animEffect>
                                    <p:anim calcmode="lin" valueType="num">
                                      <p:cBhvr>
                                        <p:cTn id="18" dur="2000" fill="hold"/>
                                        <p:tgtEl>
                                          <p:spTgt spid="4100"/>
                                        </p:tgtEl>
                                        <p:attrNameLst>
                                          <p:attrName>ppt_w</p:attrName>
                                        </p:attrNameLst>
                                      </p:cBhvr>
                                      <p:tavLst>
                                        <p:tav tm="0" fmla="#ppt_w*sin(2.5*pi*$)">
                                          <p:val>
                                            <p:fltVal val="0"/>
                                          </p:val>
                                        </p:tav>
                                        <p:tav tm="100000">
                                          <p:val>
                                            <p:fltVal val="1"/>
                                          </p:val>
                                        </p:tav>
                                      </p:tavLst>
                                    </p:anim>
                                    <p:anim calcmode="lin" valueType="num">
                                      <p:cBhvr>
                                        <p:cTn id="19" dur="2000" fill="hold"/>
                                        <p:tgtEl>
                                          <p:spTgt spid="410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336704"/>
          </a:xfrm>
          <a:blipFill>
            <a:blip r:embed="rId2"/>
            <a:tile tx="0" ty="0" sx="100000" sy="100000" flip="none" algn="tl"/>
          </a:blipFill>
        </p:spPr>
        <p:txBody>
          <a:bodyPr>
            <a:normAutofit fontScale="92500"/>
          </a:bodyPr>
          <a:lstStyle/>
          <a:p>
            <a:pPr marL="514350" indent="-514350">
              <a:buAutoNum type="arabicPeriod"/>
            </a:pPr>
            <a:r>
              <a:rPr lang="es-CO" dirty="0" smtClean="0"/>
              <a:t>La infusión de alcachofera es aperitiva, estimulante del </a:t>
            </a:r>
            <a:r>
              <a:rPr lang="es-CO" u="sng" dirty="0" smtClean="0"/>
              <a:t>apetito</a:t>
            </a:r>
            <a:r>
              <a:rPr lang="es-CO" dirty="0" smtClean="0"/>
              <a:t> y tiene propiedades hipoglucemiantes. </a:t>
            </a:r>
          </a:p>
          <a:p>
            <a:pPr marL="514350" indent="-514350">
              <a:buAutoNum type="arabicPeriod"/>
            </a:pPr>
            <a:r>
              <a:rPr lang="es-CO" dirty="0" smtClean="0"/>
              <a:t>El extracto de alcachofera posee importantes propiedades </a:t>
            </a:r>
            <a:r>
              <a:rPr lang="es-CO" u="sng" dirty="0" smtClean="0"/>
              <a:t>antidiabéticas</a:t>
            </a:r>
            <a:r>
              <a:rPr lang="es-CO" dirty="0" smtClean="0"/>
              <a:t> debido a la inulina, un fermento activo potenciador de la acción pancreática que ayuda a reducir los índices de azúcar en sangre.</a:t>
            </a:r>
          </a:p>
          <a:p>
            <a:pPr marL="514350" indent="-514350">
              <a:buAutoNum type="arabicPeriod"/>
            </a:pPr>
            <a:r>
              <a:rPr lang="es-CO" dirty="0" smtClean="0"/>
              <a:t> Según la Comisión E del Ministerio de Sanidad Alemán, la alcachofa está indicada para el tratamiento de la </a:t>
            </a:r>
            <a:r>
              <a:rPr lang="es-CO" u="sng" dirty="0" smtClean="0"/>
              <a:t>dispepsia</a:t>
            </a:r>
            <a:r>
              <a:rPr lang="es-CO" dirty="0" smtClean="0"/>
              <a:t> (</a:t>
            </a:r>
            <a:r>
              <a:rPr lang="es-ES" dirty="0"/>
              <a:t>t</a:t>
            </a:r>
            <a:r>
              <a:rPr lang="es-ES" dirty="0" smtClean="0"/>
              <a:t>rastorno </a:t>
            </a:r>
            <a:r>
              <a:rPr lang="es-ES" dirty="0"/>
              <a:t>gástrico que dificulta la </a:t>
            </a:r>
            <a:r>
              <a:rPr lang="es-ES" dirty="0" smtClean="0"/>
              <a:t>digestión) </a:t>
            </a:r>
            <a:r>
              <a:rPr lang="es-CO" dirty="0" smtClean="0"/>
              <a:t>y como coadyuvante para disminuir las concentraciones de </a:t>
            </a:r>
            <a:r>
              <a:rPr lang="es-CO" u="sng" dirty="0" smtClean="0"/>
              <a:t>colesterol</a:t>
            </a:r>
            <a:r>
              <a:rPr lang="es-CO" dirty="0" smtClean="0"/>
              <a:t>.</a:t>
            </a:r>
          </a:p>
        </p:txBody>
      </p:sp>
    </p:spTree>
    <p:extLst>
      <p:ext uri="{BB962C8B-B14F-4D97-AF65-F5344CB8AC3E}">
        <p14:creationId xmlns:p14="http://schemas.microsoft.com/office/powerpoint/2010/main" val="109805073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a:blipFill>
            <a:blip r:embed="rId2"/>
            <a:tile tx="0" ty="0" sx="100000" sy="100000" flip="none" algn="tl"/>
          </a:blipFill>
        </p:spPr>
        <p:txBody>
          <a:bodyPr>
            <a:normAutofit lnSpcReduction="10000"/>
          </a:bodyPr>
          <a:lstStyle/>
          <a:p>
            <a:pPr marL="0" indent="0">
              <a:buNone/>
            </a:pPr>
            <a:r>
              <a:rPr lang="es-CO" dirty="0" smtClean="0"/>
              <a:t>4. Se </a:t>
            </a:r>
            <a:r>
              <a:rPr lang="es-CO" dirty="0"/>
              <a:t>ha manifestado asimismo como diurética, depurativa y eliminadora de urea, apropiada en caso de </a:t>
            </a:r>
            <a:r>
              <a:rPr lang="es-CO" dirty="0" smtClean="0"/>
              <a:t>albuminaría </a:t>
            </a:r>
            <a:r>
              <a:rPr lang="es-CO" dirty="0"/>
              <a:t>y en la insuficiencia renal.</a:t>
            </a:r>
          </a:p>
          <a:p>
            <a:endParaRPr lang="es-CO" dirty="0" smtClean="0"/>
          </a:p>
          <a:p>
            <a:pPr marL="0" indent="0">
              <a:buNone/>
            </a:pPr>
            <a:r>
              <a:rPr lang="es-CO" dirty="0" smtClean="0"/>
              <a:t>5. Pero </a:t>
            </a:r>
            <a:r>
              <a:rPr lang="es-CO" dirty="0"/>
              <a:t>si hemos de destacar la </a:t>
            </a:r>
            <a:r>
              <a:rPr lang="es-CO" dirty="0" smtClean="0"/>
              <a:t>alcachofa </a:t>
            </a:r>
            <a:r>
              <a:rPr lang="es-CO" dirty="0"/>
              <a:t>por alguna de sus propiedades esta son la hepatoprotectora, la reductora del colesterol y la digestiva. Los ácidos cafeico, linoleico y oleico, presentes en las </a:t>
            </a:r>
            <a:r>
              <a:rPr lang="es-CO" dirty="0" smtClean="0"/>
              <a:t>alcachofa</a:t>
            </a:r>
            <a:r>
              <a:rPr lang="es-CO" dirty="0"/>
              <a:t>, ejercen </a:t>
            </a:r>
            <a:r>
              <a:rPr lang="es-CO" dirty="0" smtClean="0"/>
              <a:t>una </a:t>
            </a:r>
            <a:r>
              <a:rPr lang="es-CO" dirty="0"/>
              <a:t>protección sobre el hígado y ayudan a su recuperación en caso de enfermedad hepática (cirrosis, hepatitis, insuficiencia hepática</a:t>
            </a:r>
            <a:r>
              <a:rPr lang="es-CO" dirty="0" smtClean="0"/>
              <a:t>…)</a:t>
            </a:r>
            <a:endParaRPr lang="es-CO" dirty="0"/>
          </a:p>
        </p:txBody>
      </p:sp>
    </p:spTree>
    <p:extLst>
      <p:ext uri="{BB962C8B-B14F-4D97-AF65-F5344CB8AC3E}">
        <p14:creationId xmlns:p14="http://schemas.microsoft.com/office/powerpoint/2010/main" val="94637105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a:blipFill>
            <a:blip r:embed="rId2"/>
            <a:tile tx="0" ty="0" sx="100000" sy="100000" flip="none" algn="tl"/>
          </a:blipFill>
        </p:spPr>
        <p:txBody>
          <a:bodyPr>
            <a:normAutofit fontScale="85000" lnSpcReduction="20000"/>
          </a:bodyPr>
          <a:lstStyle/>
          <a:p>
            <a:pPr marL="0" indent="0" fontAlgn="base">
              <a:buNone/>
            </a:pPr>
            <a:r>
              <a:rPr lang="es-CO" sz="3300" b="1" u="sng" dirty="0"/>
              <a:t>Resultados:</a:t>
            </a:r>
          </a:p>
          <a:p>
            <a:pPr marL="0" indent="0" fontAlgn="base">
              <a:buNone/>
            </a:pPr>
            <a:endParaRPr lang="es-CO" dirty="0" smtClean="0"/>
          </a:p>
          <a:p>
            <a:pPr marL="0" indent="0" fontAlgn="base">
              <a:buNone/>
            </a:pPr>
            <a:r>
              <a:rPr lang="es-CO" sz="3300" b="1" dirty="0" smtClean="0">
                <a:solidFill>
                  <a:srgbClr val="FF0000"/>
                </a:solidFill>
              </a:rPr>
              <a:t>1</a:t>
            </a:r>
            <a:r>
              <a:rPr lang="es-CO" dirty="0" smtClean="0"/>
              <a:t>. 30 </a:t>
            </a:r>
            <a:r>
              <a:rPr lang="es-CO" dirty="0"/>
              <a:t>minutos después </a:t>
            </a:r>
            <a:r>
              <a:rPr lang="es-CO" dirty="0" smtClean="0"/>
              <a:t>de ser aplicado se </a:t>
            </a:r>
            <a:r>
              <a:rPr lang="es-CO" dirty="0"/>
              <a:t>incrementaron un 127,3% las secreciones biliares.</a:t>
            </a:r>
          </a:p>
          <a:p>
            <a:pPr marL="0" indent="0" fontAlgn="base">
              <a:buNone/>
            </a:pPr>
            <a:r>
              <a:rPr lang="es-CO" sz="3300" b="1" dirty="0" smtClean="0">
                <a:solidFill>
                  <a:srgbClr val="FF0000"/>
                </a:solidFill>
              </a:rPr>
              <a:t>2</a:t>
            </a:r>
            <a:r>
              <a:rPr lang="es-CO" dirty="0" smtClean="0"/>
              <a:t>. Transcurridos </a:t>
            </a:r>
            <a:r>
              <a:rPr lang="es-CO" dirty="0"/>
              <a:t>otros 60 minutos </a:t>
            </a:r>
            <a:r>
              <a:rPr lang="es-CO" dirty="0" smtClean="0"/>
              <a:t>después de ser aplicado se </a:t>
            </a:r>
            <a:r>
              <a:rPr lang="es-CO" dirty="0"/>
              <a:t>incrementaron un 151,1% las secreciones biliares.</a:t>
            </a:r>
          </a:p>
          <a:p>
            <a:pPr marL="0" indent="0" fontAlgn="base">
              <a:buNone/>
            </a:pPr>
            <a:r>
              <a:rPr lang="es-CO" sz="3300" b="1" dirty="0" smtClean="0">
                <a:solidFill>
                  <a:srgbClr val="FF0000"/>
                </a:solidFill>
              </a:rPr>
              <a:t>3</a:t>
            </a:r>
            <a:r>
              <a:rPr lang="es-CO" dirty="0" smtClean="0"/>
              <a:t>. Tras </a:t>
            </a:r>
            <a:r>
              <a:rPr lang="es-CO" dirty="0"/>
              <a:t>60 minutos más, el incremento era del 94,3% en las secreciones biliares. Las diferencias relativas con el suministro de placebo fueron </a:t>
            </a:r>
            <a:r>
              <a:rPr lang="es-CO" dirty="0" smtClean="0"/>
              <a:t>significativas</a:t>
            </a:r>
            <a:r>
              <a:rPr lang="es-CO" dirty="0"/>
              <a:t>.</a:t>
            </a:r>
          </a:p>
          <a:p>
            <a:pPr fontAlgn="base"/>
            <a:endParaRPr lang="es-CO" dirty="0" smtClean="0"/>
          </a:p>
          <a:p>
            <a:pPr fontAlgn="base"/>
            <a:r>
              <a:rPr lang="es-CO" dirty="0" smtClean="0"/>
              <a:t>Según </a:t>
            </a:r>
            <a:r>
              <a:rPr lang="es-CO" dirty="0"/>
              <a:t>estos investigadores los resultados indican que el extracto de alcachofa es recomendable para el tratamiento y mejora de desórdenes digestivos caracterizados por una mala absorción de las grasas debida a una secreción insuficiente de bilis</a:t>
            </a:r>
            <a:r>
              <a:rPr lang="es-CO" dirty="0" smtClean="0"/>
              <a:t>.</a:t>
            </a:r>
            <a:endParaRPr lang="es-CO" dirty="0"/>
          </a:p>
        </p:txBody>
      </p:sp>
    </p:spTree>
    <p:extLst>
      <p:ext uri="{BB962C8B-B14F-4D97-AF65-F5344CB8AC3E}">
        <p14:creationId xmlns:p14="http://schemas.microsoft.com/office/powerpoint/2010/main" val="26668258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a:bodyPr>
          <a:lstStyle/>
          <a:p>
            <a:pPr fontAlgn="base"/>
            <a:r>
              <a:rPr lang="es-CO" b="1" i="1" dirty="0">
                <a:latin typeface="Agency FB" pitchFamily="34" charset="0"/>
              </a:rPr>
              <a:t>INTERACCIÓN CON MEDICAMENTOS:</a:t>
            </a:r>
          </a:p>
        </p:txBody>
      </p:sp>
      <p:sp>
        <p:nvSpPr>
          <p:cNvPr id="3" name="2 Marcador de contenido"/>
          <p:cNvSpPr>
            <a:spLocks noGrp="1"/>
          </p:cNvSpPr>
          <p:nvPr>
            <p:ph idx="1"/>
          </p:nvPr>
        </p:nvSpPr>
        <p:spPr>
          <a:xfrm>
            <a:off x="457200" y="1600200"/>
            <a:ext cx="8229600" cy="4925144"/>
          </a:xfrm>
          <a:blipFill>
            <a:blip r:embed="rId2"/>
            <a:tile tx="0" ty="0" sx="100000" sy="100000" flip="none" algn="tl"/>
          </a:blipFill>
        </p:spPr>
        <p:txBody>
          <a:bodyPr>
            <a:normAutofit fontScale="70000" lnSpcReduction="20000"/>
          </a:bodyPr>
          <a:lstStyle/>
          <a:p>
            <a:pPr marL="0" indent="0" algn="ctr" fontAlgn="base">
              <a:buNone/>
            </a:pPr>
            <a:r>
              <a:rPr lang="es-CO" dirty="0" smtClean="0"/>
              <a:t>No </a:t>
            </a:r>
            <a:r>
              <a:rPr lang="es-CO" dirty="0"/>
              <a:t>se han descrito interacciones medicamentosas</a:t>
            </a:r>
            <a:r>
              <a:rPr lang="es-CO" dirty="0" smtClean="0"/>
              <a:t>. O sea, no se contradice. </a:t>
            </a:r>
          </a:p>
          <a:p>
            <a:pPr marL="514350" indent="-514350" fontAlgn="base">
              <a:buAutoNum type="arabicPeriod"/>
            </a:pPr>
            <a:r>
              <a:rPr lang="es-CO" dirty="0" smtClean="0"/>
              <a:t>Está </a:t>
            </a:r>
            <a:r>
              <a:rPr lang="es-CO" dirty="0"/>
              <a:t>contraindicada en caso de obstrucción de los conductos biliares. </a:t>
            </a:r>
            <a:endParaRPr lang="es-CO" dirty="0" smtClean="0"/>
          </a:p>
          <a:p>
            <a:pPr marL="514350" indent="-514350" fontAlgn="base">
              <a:buAutoNum type="arabicPeriod"/>
            </a:pPr>
            <a:r>
              <a:rPr lang="es-CO" dirty="0" smtClean="0"/>
              <a:t>En </a:t>
            </a:r>
            <a:r>
              <a:rPr lang="es-CO" dirty="0"/>
              <a:t>la lactancia, porque los principios amargos pueden pasar a la leche materna. </a:t>
            </a:r>
            <a:endParaRPr lang="es-CO" dirty="0" smtClean="0"/>
          </a:p>
          <a:p>
            <a:pPr marL="514350" indent="-514350" fontAlgn="base">
              <a:buAutoNum type="arabicPeriod"/>
            </a:pPr>
            <a:r>
              <a:rPr lang="es-CO" dirty="0" smtClean="0"/>
              <a:t>Si </a:t>
            </a:r>
            <a:r>
              <a:rPr lang="es-CO" dirty="0"/>
              <a:t>se tiene hipersensibilidad, la alcachofa o a otras especies de la familia de las compuestas.</a:t>
            </a:r>
          </a:p>
          <a:p>
            <a:pPr marL="0" indent="0" fontAlgn="base">
              <a:buNone/>
            </a:pPr>
            <a:r>
              <a:rPr lang="es-CO" dirty="0" smtClean="0"/>
              <a:t>4.     En </a:t>
            </a:r>
            <a:r>
              <a:rPr lang="es-CO" dirty="0"/>
              <a:t>casos de litiasis biliar y colelitiasis debe usarse con precaución debido a que su efecto colagogo/colerético puede originar cólicos biliares. Al igual que con el resto de las plantas diuréticas se recomienda un control profesional en los casos de hipertensión arterial o cardiopatías ya que pueden darse cuadros de descompensación tensional o una considerable eliminación de potasio.</a:t>
            </a:r>
          </a:p>
          <a:p>
            <a:endParaRPr lang="es-CO" dirty="0"/>
          </a:p>
        </p:txBody>
      </p:sp>
    </p:spTree>
    <p:extLst>
      <p:ext uri="{BB962C8B-B14F-4D97-AF65-F5344CB8AC3E}">
        <p14:creationId xmlns:p14="http://schemas.microsoft.com/office/powerpoint/2010/main" val="2932830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blipFill>
            <a:blip r:embed="rId2"/>
            <a:tile tx="0" ty="0" sx="100000" sy="100000" flip="none" algn="tl"/>
          </a:blipFill>
        </p:spPr>
        <p:txBody>
          <a:bodyPr>
            <a:normAutofit fontScale="77500" lnSpcReduction="20000"/>
          </a:bodyPr>
          <a:lstStyle/>
          <a:p>
            <a:pPr marL="0" indent="0" algn="ctr">
              <a:buNone/>
            </a:pPr>
            <a:r>
              <a:rPr lang="es-CO" dirty="0"/>
              <a:t>Aunque ALCACHOFERA es la planta y ALCACHOFA su fruto, se utiliza de forma habitual el nombre Alcachofa para denominar la planta o partes de ésta (hojas, tallo,…) </a:t>
            </a:r>
            <a:endParaRPr lang="es-CO" dirty="0" smtClean="0"/>
          </a:p>
          <a:p>
            <a:r>
              <a:rPr lang="es-CO" dirty="0" smtClean="0">
                <a:latin typeface="Agency FB" pitchFamily="34" charset="0"/>
              </a:rPr>
              <a:t>Otros </a:t>
            </a:r>
            <a:r>
              <a:rPr lang="es-CO" dirty="0">
                <a:latin typeface="Agency FB" pitchFamily="34" charset="0"/>
              </a:rPr>
              <a:t>de sus componentes, la cinarina y el ácido clorogénico, le otorgan la virtud de disminuir los niveles de colesterol y triglicéridos. Estas propiedades de la alcachofa la hacen recomendable en casos de </a:t>
            </a:r>
            <a:r>
              <a:rPr lang="es-CO" dirty="0" smtClean="0">
                <a:latin typeface="Agency FB" pitchFamily="34" charset="0"/>
              </a:rPr>
              <a:t>arteriosclerosis. </a:t>
            </a:r>
          </a:p>
          <a:p>
            <a:r>
              <a:rPr lang="es-CO" dirty="0" smtClean="0"/>
              <a:t>En </a:t>
            </a:r>
            <a:r>
              <a:rPr lang="es-CO" dirty="0"/>
              <a:t>varios estudios sobre animales y en humanos se ha confirmado la acción sobre el colesterol y los triglicéridos, disminuyendo sus índices en sangre tras la toma de extracto seco de hojas de alcachofera</a:t>
            </a:r>
            <a:r>
              <a:rPr lang="es-CO" dirty="0" smtClean="0"/>
              <a:t>.</a:t>
            </a:r>
          </a:p>
          <a:p>
            <a:pPr marL="0" indent="0" algn="ctr">
              <a:buNone/>
            </a:pPr>
            <a:endParaRPr lang="es-CO" dirty="0" smtClean="0"/>
          </a:p>
          <a:p>
            <a:pPr marL="0" indent="0" algn="ctr">
              <a:buNone/>
            </a:pPr>
            <a:r>
              <a:rPr lang="es-CO" dirty="0" smtClean="0"/>
              <a:t>La </a:t>
            </a:r>
            <a:r>
              <a:rPr lang="es-CO" dirty="0"/>
              <a:t>función biliar es estimulada por la alcachofa debido a su contenido en ácido cafeolquínico (cinarina). Esta estimulación de la bilis (acción colerética) junto a un mayor vaciamiento de la vesícula biliar (acción colagoga) hacen de la alcachofa una planta enormemente eficaz en el tratamiento y mejora de los procesos que </a:t>
            </a:r>
            <a:r>
              <a:rPr lang="es-CO" dirty="0" smtClean="0"/>
              <a:t>antevienen </a:t>
            </a:r>
            <a:r>
              <a:rPr lang="es-CO" dirty="0"/>
              <a:t>en la digestión</a:t>
            </a:r>
            <a:r>
              <a:rPr lang="es-CO" dirty="0" smtClean="0"/>
              <a:t>.</a:t>
            </a:r>
            <a:endParaRPr lang="es-CO" dirty="0"/>
          </a:p>
        </p:txBody>
      </p:sp>
    </p:spTree>
    <p:extLst>
      <p:ext uri="{BB962C8B-B14F-4D97-AF65-F5344CB8AC3E}">
        <p14:creationId xmlns:p14="http://schemas.microsoft.com/office/powerpoint/2010/main" val="272214434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a:blipFill>
            <a:blip r:embed="rId2"/>
            <a:tile tx="0" ty="0" sx="100000" sy="100000" flip="none" algn="tl"/>
          </a:blipFill>
        </p:spPr>
        <p:txBody>
          <a:bodyPr>
            <a:normAutofit fontScale="85000" lnSpcReduction="10000"/>
          </a:bodyPr>
          <a:lstStyle/>
          <a:p>
            <a:pPr marL="0" indent="0" algn="ctr">
              <a:buNone/>
            </a:pPr>
            <a:r>
              <a:rPr lang="es-CO" dirty="0"/>
              <a:t>Estos efectos se demuestran en estudios clínicos muy documentados. En un estudio </a:t>
            </a:r>
            <a:r>
              <a:rPr lang="es-CO" dirty="0" smtClean="0"/>
              <a:t>pos comercialización </a:t>
            </a:r>
            <a:r>
              <a:rPr lang="es-CO" dirty="0"/>
              <a:t>con duración de seis semanas, se ha comprobado el efecto colerético en 550 pacientes con trastornos digestivos y hepatobiliares. Se comprobó una clara disminución de la sintomatología de la dispepsia (dolores abdominales, gases, náuseas…). </a:t>
            </a:r>
            <a:endParaRPr lang="es-CO" dirty="0" smtClean="0"/>
          </a:p>
          <a:p>
            <a:pPr marL="0" indent="0" algn="ctr">
              <a:buNone/>
            </a:pPr>
            <a:r>
              <a:rPr lang="es-CO" dirty="0" smtClean="0"/>
              <a:t>En </a:t>
            </a:r>
            <a:r>
              <a:rPr lang="es-CO" dirty="0"/>
              <a:t>otro estudio realizado en humanos se comprueban incrementos en la coleresis superiores al 100% después de 30 minutos de una administración de 1,92 gr. de extracto estandarizado</a:t>
            </a:r>
            <a:r>
              <a:rPr lang="es-CO" dirty="0" smtClean="0"/>
              <a:t>.</a:t>
            </a:r>
          </a:p>
          <a:p>
            <a:pPr marL="0" indent="0" algn="ctr">
              <a:buNone/>
            </a:pPr>
            <a:r>
              <a:rPr lang="es-CO" dirty="0" smtClean="0"/>
              <a:t> </a:t>
            </a:r>
            <a:r>
              <a:rPr lang="es-CO" dirty="0"/>
              <a:t>Los efectos hipocolesteremiantes se han demostrado en 300 pacientes con una reducción significativa del colesterol total desde 266 mg/dl a 232 mg/dl (11,5% de reducción) y un efecto reductor de triglicéridos </a:t>
            </a:r>
            <a:r>
              <a:rPr lang="es-CO" dirty="0" smtClean="0"/>
              <a:t>(grasa en la sangre) con </a:t>
            </a:r>
            <a:r>
              <a:rPr lang="es-CO" dirty="0"/>
              <a:t>reducción del 12,5</a:t>
            </a:r>
            <a:r>
              <a:rPr lang="es-CO" dirty="0" smtClean="0"/>
              <a:t>%.</a:t>
            </a:r>
            <a:endParaRPr lang="es-CO" dirty="0"/>
          </a:p>
        </p:txBody>
      </p:sp>
    </p:spTree>
    <p:extLst>
      <p:ext uri="{BB962C8B-B14F-4D97-AF65-F5344CB8AC3E}">
        <p14:creationId xmlns:p14="http://schemas.microsoft.com/office/powerpoint/2010/main" val="260302725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20000"/>
          </a:bodyPr>
          <a:lstStyle/>
          <a:p>
            <a:pPr marL="0" indent="0" algn="ctr">
              <a:buNone/>
            </a:pPr>
            <a:r>
              <a:rPr lang="es-CO" dirty="0"/>
              <a:t>En los últimos años por sus propiedades diuréticas, digestivas y de acción sobre el hígado graso se utiliza con notable éxito como coadyuvante en dietas de adelgazamiento. </a:t>
            </a:r>
            <a:endParaRPr lang="es-CO" dirty="0" smtClean="0"/>
          </a:p>
          <a:p>
            <a:pPr marL="0" indent="0" algn="ctr">
              <a:buNone/>
            </a:pPr>
            <a:r>
              <a:rPr lang="es-CO" dirty="0" smtClean="0">
                <a:solidFill>
                  <a:srgbClr val="00B0F0"/>
                </a:solidFill>
              </a:rPr>
              <a:t>Para </a:t>
            </a:r>
            <a:r>
              <a:rPr lang="es-CO" dirty="0">
                <a:solidFill>
                  <a:srgbClr val="00B0F0"/>
                </a:solidFill>
              </a:rPr>
              <a:t>comprobar la utilidad de la alcachofa en la mejora de las alteraciones dispépticas, en las que el aumento de la secreción de bilis se considera parte esencial del tratamiento, se estudiaron los efectos coleréticos de un extracto seco de alcachofa, mediante un estudio clínico aleatorio, controlado con placebo, doble ciego y cruzado. </a:t>
            </a:r>
            <a:endParaRPr lang="es-CO" dirty="0" smtClean="0">
              <a:solidFill>
                <a:srgbClr val="00B0F0"/>
              </a:solidFill>
            </a:endParaRPr>
          </a:p>
          <a:p>
            <a:pPr marL="0" indent="0" algn="ctr">
              <a:buNone/>
            </a:pPr>
            <a:r>
              <a:rPr lang="es-CO" dirty="0" smtClean="0">
                <a:solidFill>
                  <a:srgbClr val="00B0F0"/>
                </a:solidFill>
              </a:rPr>
              <a:t>Se </a:t>
            </a:r>
            <a:r>
              <a:rPr lang="es-CO" dirty="0">
                <a:solidFill>
                  <a:srgbClr val="00B0F0"/>
                </a:solidFill>
              </a:rPr>
              <a:t>dividió al azar a 20 hombres adultos, con alteraciones metabólicas agudas o crónicas, en dos grupos de tratamiento. A los sujetos del grupo de prueba se les administró una dosis de extracto (el contenido de una cápsula de alcachofa de 320 mg disuelto en una solución de 50 ml de agua) por vía intraduodenal; sus efectos fueron evaluados midiendo las secreciones intraduodenales de bilis.</a:t>
            </a:r>
          </a:p>
          <a:p>
            <a:endParaRPr lang="es-CO" dirty="0"/>
          </a:p>
          <a:p>
            <a:endParaRPr lang="es-CO" dirty="0"/>
          </a:p>
        </p:txBody>
      </p:sp>
    </p:spTree>
    <p:extLst>
      <p:ext uri="{BB962C8B-B14F-4D97-AF65-F5344CB8AC3E}">
        <p14:creationId xmlns:p14="http://schemas.microsoft.com/office/powerpoint/2010/main" val="39581489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6632"/>
            <a:ext cx="8640960" cy="1152128"/>
          </a:xfrm>
        </p:spPr>
        <p:txBody>
          <a:bodyPr>
            <a:normAutofit fontScale="77500" lnSpcReduction="20000"/>
          </a:bodyPr>
          <a:lstStyle/>
          <a:p>
            <a:pPr marL="0" indent="0" algn="ctr">
              <a:buNone/>
            </a:pPr>
            <a:endParaRPr lang="es-CO" b="1" dirty="0" smtClean="0"/>
          </a:p>
          <a:p>
            <a:pPr marL="0" indent="0" algn="ctr">
              <a:buNone/>
            </a:pPr>
            <a:r>
              <a:rPr lang="es-CO" sz="3600" b="1" u="sng" dirty="0" smtClean="0"/>
              <a:t>En conclusión</a:t>
            </a:r>
            <a:r>
              <a:rPr lang="es-CO" b="1" dirty="0" smtClean="0"/>
              <a:t>: </a:t>
            </a:r>
            <a:r>
              <a:rPr lang="es-CO" dirty="0" smtClean="0"/>
              <a:t>La </a:t>
            </a:r>
            <a:r>
              <a:rPr lang="es-CO" dirty="0"/>
              <a:t>Alcachofa es una verdura muy nutritiva con excelentes propiedades medicinales </a:t>
            </a:r>
            <a:r>
              <a:rPr lang="es-CO" dirty="0" smtClean="0"/>
              <a:t>.</a:t>
            </a:r>
          </a:p>
        </p:txBody>
      </p:sp>
      <p:sp>
        <p:nvSpPr>
          <p:cNvPr id="2" name="1 Rectángulo"/>
          <p:cNvSpPr/>
          <p:nvPr/>
        </p:nvSpPr>
        <p:spPr>
          <a:xfrm>
            <a:off x="323528" y="1410355"/>
            <a:ext cx="8352928" cy="5447645"/>
          </a:xfrm>
          <a:prstGeom prst="rect">
            <a:avLst/>
          </a:prstGeom>
          <a:blipFill>
            <a:blip r:embed="rId2"/>
            <a:tile tx="0" ty="0" sx="100000" sy="100000" flip="none" algn="tl"/>
          </a:blipFill>
        </p:spPr>
        <p:txBody>
          <a:bodyPr wrap="square">
            <a:spAutoFit/>
          </a:bodyPr>
          <a:lstStyle/>
          <a:p>
            <a:pPr algn="ctr"/>
            <a:r>
              <a:rPr lang="es-CO" sz="2400" dirty="0"/>
              <a:t>Uno de los principales beneficios de consumir Alcachofa, o alcaucil como se llama en algunos países, es su poder para reducir los niveles de </a:t>
            </a:r>
            <a:r>
              <a:rPr lang="es-CO" sz="2400" u="sng" dirty="0"/>
              <a:t>colesterol</a:t>
            </a:r>
            <a:r>
              <a:rPr lang="es-CO" sz="2400" dirty="0"/>
              <a:t> en la sangre.</a:t>
            </a:r>
            <a:br>
              <a:rPr lang="es-CO" sz="2400" dirty="0"/>
            </a:br>
            <a:r>
              <a:rPr lang="es-CO" sz="2400" dirty="0"/>
              <a:t/>
            </a:r>
            <a:br>
              <a:rPr lang="es-CO" sz="2400" dirty="0"/>
            </a:br>
            <a:endParaRPr lang="es-CO" sz="2400" dirty="0"/>
          </a:p>
          <a:p>
            <a:pPr algn="ctr"/>
            <a:r>
              <a:rPr lang="es-CO" sz="2400" dirty="0"/>
              <a:t>Lo más destacable de la composición de la Alcachofa son una serie de sustancias que no destacan por su cantidad, pero sí por los notables beneficios que genera al organismo, entre ellas se encuentran la  cinarina y la luteolina que mejoran la función hepática provocando un aumento de la secreción biliar y la inhibición de la producción de colesterol endógeno a nivel hepático. </a:t>
            </a:r>
            <a:r>
              <a:rPr lang="es-CO" sz="2400" b="1" dirty="0"/>
              <a:t>Estos dos mecanismos reducen la concentración de colesterol malo o LDL y aumentan el colesterol bueno o HDL.</a:t>
            </a:r>
            <a:r>
              <a:rPr lang="es-CO" sz="2400" dirty="0"/>
              <a:t/>
            </a:r>
            <a:br>
              <a:rPr lang="es-CO" sz="2400" dirty="0"/>
            </a:br>
            <a:r>
              <a:rPr lang="es-CO" dirty="0"/>
              <a:t/>
            </a:r>
            <a:br>
              <a:rPr lang="es-CO" dirty="0"/>
            </a:br>
            <a:endParaRPr lang="es-CO" dirty="0"/>
          </a:p>
        </p:txBody>
      </p:sp>
    </p:spTree>
    <p:extLst>
      <p:ext uri="{BB962C8B-B14F-4D97-AF65-F5344CB8AC3E}">
        <p14:creationId xmlns:p14="http://schemas.microsoft.com/office/powerpoint/2010/main" val="163787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6"/>
            <a:ext cx="8219256" cy="1728192"/>
          </a:xfrm>
          <a:blipFill>
            <a:blip r:embed="rId2"/>
            <a:tile tx="0" ty="0" sx="100000" sy="100000" flip="none" algn="tl"/>
          </a:blipFill>
        </p:spPr>
        <p:txBody>
          <a:bodyPr>
            <a:normAutofit fontScale="85000" lnSpcReduction="10000"/>
          </a:bodyPr>
          <a:lstStyle/>
          <a:p>
            <a:pPr marL="0" indent="0" algn="ctr">
              <a:buNone/>
            </a:pPr>
            <a:r>
              <a:rPr lang="es-CO" sz="3600" b="1" dirty="0" smtClean="0"/>
              <a:t>Recuerda</a:t>
            </a:r>
            <a:r>
              <a:rPr lang="es-CO" dirty="0" smtClean="0"/>
              <a:t>; El </a:t>
            </a:r>
            <a:r>
              <a:rPr lang="es-CO" dirty="0"/>
              <a:t>contenido de fibra de la Alcachofa o Alcaucil también contribuye a bajar el colesterol porque atrapa y elimina el exceso de grasa consumida con los alimentos, evitando que se fije en las arterias y venas. </a:t>
            </a:r>
          </a:p>
        </p:txBody>
      </p:sp>
      <p:sp>
        <p:nvSpPr>
          <p:cNvPr id="4" name="3 Rectángulo"/>
          <p:cNvSpPr/>
          <p:nvPr/>
        </p:nvSpPr>
        <p:spPr>
          <a:xfrm>
            <a:off x="107504" y="2204864"/>
            <a:ext cx="8856984" cy="4801314"/>
          </a:xfrm>
          <a:prstGeom prst="rect">
            <a:avLst/>
          </a:prstGeom>
          <a:blipFill>
            <a:blip r:embed="rId3"/>
            <a:tile tx="0" ty="0" sx="100000" sy="100000" flip="none" algn="tl"/>
          </a:blipFill>
        </p:spPr>
        <p:txBody>
          <a:bodyPr wrap="square">
            <a:spAutoFit/>
          </a:bodyPr>
          <a:lstStyle/>
          <a:p>
            <a:pPr algn="ctr"/>
            <a:r>
              <a:rPr lang="es-CO" sz="2400" dirty="0"/>
              <a:t>La Alcachofa también aporta </a:t>
            </a:r>
            <a:r>
              <a:rPr lang="es-CO" sz="2400" u="sng" dirty="0"/>
              <a:t>vitamina C</a:t>
            </a:r>
            <a:r>
              <a:rPr lang="es-CO" sz="2400" dirty="0"/>
              <a:t>  y </a:t>
            </a:r>
            <a:r>
              <a:rPr lang="es-CO" sz="2400" u="sng" dirty="0"/>
              <a:t>vitamina A </a:t>
            </a:r>
            <a:r>
              <a:rPr lang="es-CO" sz="2400" dirty="0"/>
              <a:t>, ambas le otorgan </a:t>
            </a:r>
            <a:r>
              <a:rPr lang="es-CO" sz="2400" b="1" dirty="0"/>
              <a:t>propiedades  </a:t>
            </a:r>
            <a:r>
              <a:rPr lang="es-CO" sz="2400" b="1" u="sng" dirty="0"/>
              <a:t>antioxidantes</a:t>
            </a:r>
            <a:r>
              <a:rPr lang="es-CO" sz="2400" b="1" dirty="0"/>
              <a:t>,</a:t>
            </a:r>
            <a:r>
              <a:rPr lang="es-CO" sz="2400" dirty="0"/>
              <a:t> que junto a la acción de sus </a:t>
            </a:r>
            <a:r>
              <a:rPr lang="es-CO" sz="2400" u="sng" dirty="0"/>
              <a:t>minerales</a:t>
            </a:r>
            <a:r>
              <a:rPr lang="es-CO" sz="2400" dirty="0"/>
              <a:t> como el </a:t>
            </a:r>
            <a:r>
              <a:rPr lang="es-CO" sz="2400" u="sng" dirty="0"/>
              <a:t>zinc </a:t>
            </a:r>
            <a:r>
              <a:rPr lang="es-CO" sz="2400" dirty="0"/>
              <a:t>, el selenio y el magnesio mejoran la actividad a nivel celular y contribuyen a </a:t>
            </a:r>
            <a:r>
              <a:rPr lang="es-CO" sz="2400" b="1" u="sng" dirty="0"/>
              <a:t>reducir el exceso de colesterol y triglicéridos</a:t>
            </a:r>
            <a:r>
              <a:rPr lang="es-CO" sz="2400" dirty="0"/>
              <a:t> en sangre, además de </a:t>
            </a:r>
            <a:r>
              <a:rPr lang="es-CO" sz="2400" b="1" dirty="0"/>
              <a:t>controlar los </a:t>
            </a:r>
            <a:r>
              <a:rPr lang="es-CO" sz="2400" b="1" u="sng" dirty="0"/>
              <a:t>niveles de glucosa</a:t>
            </a:r>
            <a:r>
              <a:rPr lang="es-CO" sz="2400" dirty="0"/>
              <a:t>.</a:t>
            </a:r>
            <a:br>
              <a:rPr lang="es-CO" sz="2400" dirty="0"/>
            </a:br>
            <a:r>
              <a:rPr lang="es-CO" sz="2400" dirty="0"/>
              <a:t/>
            </a:r>
            <a:br>
              <a:rPr lang="es-CO" sz="2400" dirty="0"/>
            </a:br>
            <a:r>
              <a:rPr lang="es-CO" sz="2400" dirty="0"/>
              <a:t>Otras </a:t>
            </a:r>
            <a:r>
              <a:rPr lang="es-CO" sz="2400" b="1" i="1" dirty="0"/>
              <a:t>propiedades de la Alcachofa</a:t>
            </a:r>
            <a:r>
              <a:rPr lang="es-CO" sz="2400" dirty="0"/>
              <a:t> son la de </a:t>
            </a:r>
            <a:r>
              <a:rPr lang="es-CO" sz="2400" b="1" dirty="0"/>
              <a:t>disminuir la presión arterial</a:t>
            </a:r>
            <a:r>
              <a:rPr lang="es-CO" sz="2400" dirty="0"/>
              <a:t>, </a:t>
            </a:r>
            <a:r>
              <a:rPr lang="es-CO" sz="2400" b="1" dirty="0"/>
              <a:t>y prevenir la arterosclerosis</a:t>
            </a:r>
            <a:r>
              <a:rPr lang="es-CO" sz="2400" dirty="0"/>
              <a:t>, con lo cual previene el riesgo de enfermedad vascular. </a:t>
            </a:r>
          </a:p>
          <a:p>
            <a:pPr algn="ctr"/>
            <a:r>
              <a:rPr lang="es-CO" sz="2400" b="1" dirty="0">
                <a:solidFill>
                  <a:srgbClr val="FF0000"/>
                </a:solidFill>
                <a:latin typeface="Agency FB" pitchFamily="34" charset="0"/>
              </a:rPr>
              <a:t>Mi deseo y oración es que Dios los bendiga en su salud física como espiritual, y </a:t>
            </a:r>
            <a:r>
              <a:rPr lang="es-CO" sz="2400" b="1" dirty="0" smtClean="0">
                <a:solidFill>
                  <a:srgbClr val="FF0000"/>
                </a:solidFill>
                <a:latin typeface="Agency FB" pitchFamily="34" charset="0"/>
              </a:rPr>
              <a:t>lo </a:t>
            </a:r>
            <a:r>
              <a:rPr lang="es-CO" sz="2400" b="1" smtClean="0">
                <a:solidFill>
                  <a:srgbClr val="FF0000"/>
                </a:solidFill>
                <a:latin typeface="Agency FB" pitchFamily="34" charset="0"/>
              </a:rPr>
              <a:t>más importante, no </a:t>
            </a:r>
            <a:r>
              <a:rPr lang="es-CO" sz="2400" b="1" dirty="0">
                <a:solidFill>
                  <a:srgbClr val="FF0000"/>
                </a:solidFill>
                <a:latin typeface="Agency FB" pitchFamily="34" charset="0"/>
              </a:rPr>
              <a:t>te olvides que Cristo viene pronto. Amen. </a:t>
            </a:r>
          </a:p>
          <a:p>
            <a:endParaRPr lang="es-CO" dirty="0"/>
          </a:p>
        </p:txBody>
      </p:sp>
    </p:spTree>
    <p:extLst>
      <p:ext uri="{BB962C8B-B14F-4D97-AF65-F5344CB8AC3E}">
        <p14:creationId xmlns:p14="http://schemas.microsoft.com/office/powerpoint/2010/main" val="23749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3572</TotalTime>
  <Words>680</Words>
  <Application>Microsoft Office PowerPoint</Application>
  <PresentationFormat>Presentación en pantalla (4:3)</PresentationFormat>
  <Paragraphs>41</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ALIMENTOS QUE CURAN</vt:lpstr>
      <vt:lpstr>PROPIEDADES DE LA ALCACHOFA</vt:lpstr>
      <vt:lpstr>Presentación de PowerPoint</vt:lpstr>
      <vt:lpstr>Presentación de PowerPoint</vt:lpstr>
      <vt:lpstr>Presentación de PowerPoint</vt:lpstr>
      <vt:lpstr>INTERACCIÓN CON MEDICAMENTOS:</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ALIMENTOS QUE CURAN</dc:title>
  <dc:creator>FAMILIA FIERRO CH</dc:creator>
  <cp:lastModifiedBy>FAMILIA FIERRO CH</cp:lastModifiedBy>
  <cp:revision>484</cp:revision>
  <dcterms:created xsi:type="dcterms:W3CDTF">2013-10-12T00:49:25Z</dcterms:created>
  <dcterms:modified xsi:type="dcterms:W3CDTF">2013-11-05T22:42:17Z</dcterms:modified>
</cp:coreProperties>
</file>