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23"/>
  </p:notesMasterIdLst>
  <p:sldIdLst>
    <p:sldId id="257" r:id="rId2"/>
    <p:sldId id="262" r:id="rId3"/>
    <p:sldId id="263" r:id="rId4"/>
    <p:sldId id="264" r:id="rId5"/>
    <p:sldId id="265" r:id="rId6"/>
    <p:sldId id="258" r:id="rId7"/>
    <p:sldId id="266" r:id="rId8"/>
    <p:sldId id="269" r:id="rId9"/>
    <p:sldId id="270" r:id="rId10"/>
    <p:sldId id="259" r:id="rId11"/>
    <p:sldId id="260" r:id="rId12"/>
    <p:sldId id="272" r:id="rId13"/>
    <p:sldId id="274" r:id="rId14"/>
    <p:sldId id="275" r:id="rId15"/>
    <p:sldId id="273" r:id="rId16"/>
    <p:sldId id="278" r:id="rId17"/>
    <p:sldId id="276" r:id="rId18"/>
    <p:sldId id="277" r:id="rId19"/>
    <p:sldId id="261" r:id="rId20"/>
    <p:sldId id="280" r:id="rId21"/>
    <p:sldId id="279" r:id="rId22"/>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8171FC-A9AF-4F31-A61D-5FBF32D44D1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294A17DA-5990-41A3-A267-C0264DCF821E}">
      <dgm:prSet/>
      <dgm:spPr>
        <a:solidFill>
          <a:srgbClr val="002060"/>
        </a:solidFill>
      </dgm:spPr>
      <dgm:t>
        <a:bodyPr/>
        <a:lstStyle/>
        <a:p>
          <a:pPr algn="ctr" rtl="0"/>
          <a:r>
            <a:rPr lang="es-CO" dirty="0" smtClean="0"/>
            <a:t>Jarabes para la tos</a:t>
          </a:r>
          <a:endParaRPr lang="es-CO" dirty="0"/>
        </a:p>
      </dgm:t>
    </dgm:pt>
    <dgm:pt modelId="{AAABFFCA-75AA-4AE9-A29B-0D87776DB61B}" type="parTrans" cxnId="{75B97A92-C9C8-463E-98B0-293B3B36CA5C}">
      <dgm:prSet/>
      <dgm:spPr/>
      <dgm:t>
        <a:bodyPr/>
        <a:lstStyle/>
        <a:p>
          <a:endParaRPr lang="es-CO"/>
        </a:p>
      </dgm:t>
    </dgm:pt>
    <dgm:pt modelId="{C0F43339-D8A4-4494-BEFD-41A3765C5F9D}" type="sibTrans" cxnId="{75B97A92-C9C8-463E-98B0-293B3B36CA5C}">
      <dgm:prSet/>
      <dgm:spPr/>
      <dgm:t>
        <a:bodyPr/>
        <a:lstStyle/>
        <a:p>
          <a:endParaRPr lang="es-CO"/>
        </a:p>
      </dgm:t>
    </dgm:pt>
    <dgm:pt modelId="{170E151E-8206-4D22-B873-8AD41D867249}" type="pres">
      <dgm:prSet presAssocID="{028171FC-A9AF-4F31-A61D-5FBF32D44D19}" presName="linear" presStyleCnt="0">
        <dgm:presLayoutVars>
          <dgm:animLvl val="lvl"/>
          <dgm:resizeHandles val="exact"/>
        </dgm:presLayoutVars>
      </dgm:prSet>
      <dgm:spPr/>
      <dgm:t>
        <a:bodyPr/>
        <a:lstStyle/>
        <a:p>
          <a:endParaRPr lang="es-CO"/>
        </a:p>
      </dgm:t>
    </dgm:pt>
    <dgm:pt modelId="{EEDB9829-F0DF-4B25-BD27-E936D8E5715F}" type="pres">
      <dgm:prSet presAssocID="{294A17DA-5990-41A3-A267-C0264DCF821E}" presName="parentText" presStyleLbl="node1" presStyleIdx="0" presStyleCnt="1" custLinFactNeighborX="-1624" custLinFactNeighborY="-1938">
        <dgm:presLayoutVars>
          <dgm:chMax val="0"/>
          <dgm:bulletEnabled val="1"/>
        </dgm:presLayoutVars>
      </dgm:prSet>
      <dgm:spPr/>
      <dgm:t>
        <a:bodyPr/>
        <a:lstStyle/>
        <a:p>
          <a:endParaRPr lang="es-CO"/>
        </a:p>
      </dgm:t>
    </dgm:pt>
  </dgm:ptLst>
  <dgm:cxnLst>
    <dgm:cxn modelId="{75B97A92-C9C8-463E-98B0-293B3B36CA5C}" srcId="{028171FC-A9AF-4F31-A61D-5FBF32D44D19}" destId="{294A17DA-5990-41A3-A267-C0264DCF821E}" srcOrd="0" destOrd="0" parTransId="{AAABFFCA-75AA-4AE9-A29B-0D87776DB61B}" sibTransId="{C0F43339-D8A4-4494-BEFD-41A3765C5F9D}"/>
    <dgm:cxn modelId="{CDBB7131-5FA6-4E96-B0AE-C41D5E1BFF6D}" type="presOf" srcId="{028171FC-A9AF-4F31-A61D-5FBF32D44D19}" destId="{170E151E-8206-4D22-B873-8AD41D867249}" srcOrd="0" destOrd="0" presId="urn:microsoft.com/office/officeart/2005/8/layout/vList2"/>
    <dgm:cxn modelId="{C1F5F818-825F-4DD1-A837-4033C7AC89D9}" type="presOf" srcId="{294A17DA-5990-41A3-A267-C0264DCF821E}" destId="{EEDB9829-F0DF-4B25-BD27-E936D8E5715F}" srcOrd="0" destOrd="0" presId="urn:microsoft.com/office/officeart/2005/8/layout/vList2"/>
    <dgm:cxn modelId="{E213279D-9132-4B0A-A95E-B2F9CD062736}" type="presParOf" srcId="{170E151E-8206-4D22-B873-8AD41D867249}" destId="{EEDB9829-F0DF-4B25-BD27-E936D8E5715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63D9C3-8A0B-4689-9CE2-6E42FA434EC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CB63A476-56FE-4CEB-AC2E-3B0694479AFF}">
      <dgm:prSet custT="1"/>
      <dgm:spPr>
        <a:solidFill>
          <a:srgbClr val="002060"/>
        </a:solidFill>
      </dgm:spPr>
      <dgm:t>
        <a:bodyPr/>
        <a:lstStyle/>
        <a:p>
          <a:pPr rtl="0"/>
          <a:r>
            <a:rPr lang="es-CO" sz="1800" dirty="0" smtClean="0"/>
            <a:t>Bergins, Laurens Y Lind, lo usaron con resultados alagueños en el escorbuto, indudablemente debido al abundante contenido de vitamina C contenidos en el ajo. El primero de los mencionados autores, dice haber curado varios casos de paludismo, dándole al paciente un diente de ajo por la mañana y otro por la noche. Muchos han defendido el ajo como eficaz para aliviar las sensaciones desagradables asociadas al endurecimiento de las arterias, y alta presión arterial. Esta acción anti-esclerosa se aprovecha ingiriendo todos los días durante un mes de intervalo ; el resultado se obtiene realizando esta cura 4 veces al año.</a:t>
          </a:r>
          <a:endParaRPr lang="es-CO" sz="1800" dirty="0"/>
        </a:p>
      </dgm:t>
    </dgm:pt>
    <dgm:pt modelId="{887F04BB-2FD2-4110-93FF-8C37C3650894}" type="parTrans" cxnId="{3F2D664A-2DD6-42C3-8FCF-DD043099B4E6}">
      <dgm:prSet/>
      <dgm:spPr/>
      <dgm:t>
        <a:bodyPr/>
        <a:lstStyle/>
        <a:p>
          <a:endParaRPr lang="es-CO"/>
        </a:p>
      </dgm:t>
    </dgm:pt>
    <dgm:pt modelId="{F4EE04CA-6917-4043-9EE0-956F01DF0314}" type="sibTrans" cxnId="{3F2D664A-2DD6-42C3-8FCF-DD043099B4E6}">
      <dgm:prSet/>
      <dgm:spPr/>
      <dgm:t>
        <a:bodyPr/>
        <a:lstStyle/>
        <a:p>
          <a:endParaRPr lang="es-CO"/>
        </a:p>
      </dgm:t>
    </dgm:pt>
    <dgm:pt modelId="{AFF26416-6AEA-4E5E-BF6C-3005EEEF406B}">
      <dgm:prSet custT="1"/>
      <dgm:spPr>
        <a:solidFill>
          <a:srgbClr val="FF0000"/>
        </a:solidFill>
      </dgm:spPr>
      <dgm:t>
        <a:bodyPr/>
        <a:lstStyle/>
        <a:p>
          <a:pPr rtl="0"/>
          <a:r>
            <a:rPr lang="es-CO" sz="2400" dirty="0" smtClean="0"/>
            <a:t>El ajo se emplea en infusión de leche o caldo como vermífugo (que mata las lombrices) y febrífugo (que quita la calentura) ; o en decocción en leche a caldo, o en jarabe, que se prepara machacando una parte de ajo en dos partes de agua, con igual cantidad de miel de abeja y se administra 2 o 3 cucharadas diarias.</a:t>
          </a:r>
          <a:endParaRPr lang="es-CO" sz="2400" dirty="0"/>
        </a:p>
      </dgm:t>
    </dgm:pt>
    <dgm:pt modelId="{3DD5315C-3DFF-4A83-975F-447F86759C48}" type="parTrans" cxnId="{A5D55E6E-76EA-470F-A8C6-EA7F07BB399B}">
      <dgm:prSet/>
      <dgm:spPr/>
      <dgm:t>
        <a:bodyPr/>
        <a:lstStyle/>
        <a:p>
          <a:endParaRPr lang="es-CO"/>
        </a:p>
      </dgm:t>
    </dgm:pt>
    <dgm:pt modelId="{68E57179-CE26-4BA7-8F56-CD5EF8E589D5}" type="sibTrans" cxnId="{A5D55E6E-76EA-470F-A8C6-EA7F07BB399B}">
      <dgm:prSet/>
      <dgm:spPr/>
      <dgm:t>
        <a:bodyPr/>
        <a:lstStyle/>
        <a:p>
          <a:endParaRPr lang="es-CO"/>
        </a:p>
      </dgm:t>
    </dgm:pt>
    <dgm:pt modelId="{EE81B0EF-D34D-4201-9C37-4B635A3DD31F}">
      <dgm:prSet custT="1"/>
      <dgm:spPr>
        <a:solidFill>
          <a:srgbClr val="00B050"/>
        </a:solidFill>
      </dgm:spPr>
      <dgm:t>
        <a:bodyPr/>
        <a:lstStyle/>
        <a:p>
          <a:pPr rtl="0"/>
          <a:r>
            <a:rPr lang="es-CO" sz="2000" dirty="0" smtClean="0"/>
            <a:t>Los ajos en aplicado en enemas, también dan buenos resultados contra las lombrices. Goza también prestigio en las enfermedades de carácter nervioso, calambres, epilepsia, etc. El fósforo que encierra hace que sea beneficioso para el cerebro ; y los nerviosos deben usarlo todos los días en las comidas. Algunas autoridades médicas creen que el ajo a menudo ayuda la nerviosidad y el insomnio debido a la falta de carminativo en los alimentos.</a:t>
          </a:r>
          <a:endParaRPr lang="es-CO" sz="2000" dirty="0"/>
        </a:p>
      </dgm:t>
    </dgm:pt>
    <dgm:pt modelId="{8E988586-01AF-4893-90A8-C5558327EE93}" type="parTrans" cxnId="{6D116478-CF35-489C-A41E-38833C09F0A7}">
      <dgm:prSet/>
      <dgm:spPr/>
      <dgm:t>
        <a:bodyPr/>
        <a:lstStyle/>
        <a:p>
          <a:endParaRPr lang="es-CO"/>
        </a:p>
      </dgm:t>
    </dgm:pt>
    <dgm:pt modelId="{9FE45B55-1E3F-432A-A804-9B33F0D3B02E}" type="sibTrans" cxnId="{6D116478-CF35-489C-A41E-38833C09F0A7}">
      <dgm:prSet/>
      <dgm:spPr/>
      <dgm:t>
        <a:bodyPr/>
        <a:lstStyle/>
        <a:p>
          <a:endParaRPr lang="es-CO"/>
        </a:p>
      </dgm:t>
    </dgm:pt>
    <dgm:pt modelId="{E581CEB8-721E-4BE4-B131-0158D6EFD5FB}" type="pres">
      <dgm:prSet presAssocID="{EF63D9C3-8A0B-4689-9CE2-6E42FA434EC1}" presName="linear" presStyleCnt="0">
        <dgm:presLayoutVars>
          <dgm:animLvl val="lvl"/>
          <dgm:resizeHandles val="exact"/>
        </dgm:presLayoutVars>
      </dgm:prSet>
      <dgm:spPr/>
      <dgm:t>
        <a:bodyPr/>
        <a:lstStyle/>
        <a:p>
          <a:endParaRPr lang="es-CO"/>
        </a:p>
      </dgm:t>
    </dgm:pt>
    <dgm:pt modelId="{B8B5AF1E-70D7-4A2A-A274-F53658962A28}" type="pres">
      <dgm:prSet presAssocID="{CB63A476-56FE-4CEB-AC2E-3B0694479AFF}" presName="parentText" presStyleLbl="node1" presStyleIdx="0" presStyleCnt="3">
        <dgm:presLayoutVars>
          <dgm:chMax val="0"/>
          <dgm:bulletEnabled val="1"/>
        </dgm:presLayoutVars>
      </dgm:prSet>
      <dgm:spPr/>
      <dgm:t>
        <a:bodyPr/>
        <a:lstStyle/>
        <a:p>
          <a:endParaRPr lang="es-CO"/>
        </a:p>
      </dgm:t>
    </dgm:pt>
    <dgm:pt modelId="{D3331674-7FD0-4F47-8A55-0A25D13F6790}" type="pres">
      <dgm:prSet presAssocID="{F4EE04CA-6917-4043-9EE0-956F01DF0314}" presName="spacer" presStyleCnt="0"/>
      <dgm:spPr/>
    </dgm:pt>
    <dgm:pt modelId="{A3DC8697-01CA-48DB-BA14-2C3265E87B99}" type="pres">
      <dgm:prSet presAssocID="{AFF26416-6AEA-4E5E-BF6C-3005EEEF406B}" presName="parentText" presStyleLbl="node1" presStyleIdx="1" presStyleCnt="3">
        <dgm:presLayoutVars>
          <dgm:chMax val="0"/>
          <dgm:bulletEnabled val="1"/>
        </dgm:presLayoutVars>
      </dgm:prSet>
      <dgm:spPr/>
      <dgm:t>
        <a:bodyPr/>
        <a:lstStyle/>
        <a:p>
          <a:endParaRPr lang="es-CO"/>
        </a:p>
      </dgm:t>
    </dgm:pt>
    <dgm:pt modelId="{DC06A8B0-F55B-499D-AA3F-02DEBDDEC796}" type="pres">
      <dgm:prSet presAssocID="{68E57179-CE26-4BA7-8F56-CD5EF8E589D5}" presName="spacer" presStyleCnt="0"/>
      <dgm:spPr/>
    </dgm:pt>
    <dgm:pt modelId="{A8E48905-4B9E-4773-BA80-640B38FF71BD}" type="pres">
      <dgm:prSet presAssocID="{EE81B0EF-D34D-4201-9C37-4B635A3DD31F}" presName="parentText" presStyleLbl="node1" presStyleIdx="2" presStyleCnt="3">
        <dgm:presLayoutVars>
          <dgm:chMax val="0"/>
          <dgm:bulletEnabled val="1"/>
        </dgm:presLayoutVars>
      </dgm:prSet>
      <dgm:spPr/>
      <dgm:t>
        <a:bodyPr/>
        <a:lstStyle/>
        <a:p>
          <a:endParaRPr lang="es-CO"/>
        </a:p>
      </dgm:t>
    </dgm:pt>
  </dgm:ptLst>
  <dgm:cxnLst>
    <dgm:cxn modelId="{A5D55E6E-76EA-470F-A8C6-EA7F07BB399B}" srcId="{EF63D9C3-8A0B-4689-9CE2-6E42FA434EC1}" destId="{AFF26416-6AEA-4E5E-BF6C-3005EEEF406B}" srcOrd="1" destOrd="0" parTransId="{3DD5315C-3DFF-4A83-975F-447F86759C48}" sibTransId="{68E57179-CE26-4BA7-8F56-CD5EF8E589D5}"/>
    <dgm:cxn modelId="{3F2D664A-2DD6-42C3-8FCF-DD043099B4E6}" srcId="{EF63D9C3-8A0B-4689-9CE2-6E42FA434EC1}" destId="{CB63A476-56FE-4CEB-AC2E-3B0694479AFF}" srcOrd="0" destOrd="0" parTransId="{887F04BB-2FD2-4110-93FF-8C37C3650894}" sibTransId="{F4EE04CA-6917-4043-9EE0-956F01DF0314}"/>
    <dgm:cxn modelId="{15A0CF86-79BA-4768-A1C3-BFF7A380802F}" type="presOf" srcId="{EF63D9C3-8A0B-4689-9CE2-6E42FA434EC1}" destId="{E581CEB8-721E-4BE4-B131-0158D6EFD5FB}" srcOrd="0" destOrd="0" presId="urn:microsoft.com/office/officeart/2005/8/layout/vList2"/>
    <dgm:cxn modelId="{A0AEE200-84E0-4684-B336-2D4C6CC46C0B}" type="presOf" srcId="{EE81B0EF-D34D-4201-9C37-4B635A3DD31F}" destId="{A8E48905-4B9E-4773-BA80-640B38FF71BD}" srcOrd="0" destOrd="0" presId="urn:microsoft.com/office/officeart/2005/8/layout/vList2"/>
    <dgm:cxn modelId="{15AE5227-9394-4BEF-B1EE-AC15D0AA473C}" type="presOf" srcId="{CB63A476-56FE-4CEB-AC2E-3B0694479AFF}" destId="{B8B5AF1E-70D7-4A2A-A274-F53658962A28}" srcOrd="0" destOrd="0" presId="urn:microsoft.com/office/officeart/2005/8/layout/vList2"/>
    <dgm:cxn modelId="{7270E988-49B6-45CD-B161-23299CB64A41}" type="presOf" srcId="{AFF26416-6AEA-4E5E-BF6C-3005EEEF406B}" destId="{A3DC8697-01CA-48DB-BA14-2C3265E87B99}" srcOrd="0" destOrd="0" presId="urn:microsoft.com/office/officeart/2005/8/layout/vList2"/>
    <dgm:cxn modelId="{6D116478-CF35-489C-A41E-38833C09F0A7}" srcId="{EF63D9C3-8A0B-4689-9CE2-6E42FA434EC1}" destId="{EE81B0EF-D34D-4201-9C37-4B635A3DD31F}" srcOrd="2" destOrd="0" parTransId="{8E988586-01AF-4893-90A8-C5558327EE93}" sibTransId="{9FE45B55-1E3F-432A-A804-9B33F0D3B02E}"/>
    <dgm:cxn modelId="{B2D54A68-25E1-4D91-AADD-FC8F91D64EB5}" type="presParOf" srcId="{E581CEB8-721E-4BE4-B131-0158D6EFD5FB}" destId="{B8B5AF1E-70D7-4A2A-A274-F53658962A28}" srcOrd="0" destOrd="0" presId="urn:microsoft.com/office/officeart/2005/8/layout/vList2"/>
    <dgm:cxn modelId="{BB347BDC-4432-4234-B28F-6F0A7982B0F5}" type="presParOf" srcId="{E581CEB8-721E-4BE4-B131-0158D6EFD5FB}" destId="{D3331674-7FD0-4F47-8A55-0A25D13F6790}" srcOrd="1" destOrd="0" presId="urn:microsoft.com/office/officeart/2005/8/layout/vList2"/>
    <dgm:cxn modelId="{BBDE717C-E97C-4E32-88A8-7C29A11B3645}" type="presParOf" srcId="{E581CEB8-721E-4BE4-B131-0158D6EFD5FB}" destId="{A3DC8697-01CA-48DB-BA14-2C3265E87B99}" srcOrd="2" destOrd="0" presId="urn:microsoft.com/office/officeart/2005/8/layout/vList2"/>
    <dgm:cxn modelId="{F80BA7F8-E399-4498-AA89-A2C9B84ECCCE}" type="presParOf" srcId="{E581CEB8-721E-4BE4-B131-0158D6EFD5FB}" destId="{DC06A8B0-F55B-499D-AA3F-02DEBDDEC796}" srcOrd="3" destOrd="0" presId="urn:microsoft.com/office/officeart/2005/8/layout/vList2"/>
    <dgm:cxn modelId="{E35A425A-43F9-4DE0-A083-AD64C1079869}" type="presParOf" srcId="{E581CEB8-721E-4BE4-B131-0158D6EFD5FB}" destId="{A8E48905-4B9E-4773-BA80-640B38FF71BD}"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DB9829-F0DF-4B25-BD27-E936D8E5715F}">
      <dsp:nvSpPr>
        <dsp:cNvPr id="0" name=""/>
        <dsp:cNvSpPr/>
      </dsp:nvSpPr>
      <dsp:spPr>
        <a:xfrm>
          <a:off x="0" y="0"/>
          <a:ext cx="7668344" cy="1127295"/>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s-CO" sz="4700" kern="1200" dirty="0" smtClean="0"/>
            <a:t>Jarabes para la tos</a:t>
          </a:r>
          <a:endParaRPr lang="es-CO" sz="4700" kern="1200" dirty="0"/>
        </a:p>
      </dsp:txBody>
      <dsp:txXfrm>
        <a:off x="55030" y="55030"/>
        <a:ext cx="7558284" cy="10172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B5AF1E-70D7-4A2A-A274-F53658962A28}">
      <dsp:nvSpPr>
        <dsp:cNvPr id="0" name=""/>
        <dsp:cNvSpPr/>
      </dsp:nvSpPr>
      <dsp:spPr>
        <a:xfrm>
          <a:off x="0" y="2014"/>
          <a:ext cx="8712968" cy="2102435"/>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s-CO" sz="1800" kern="1200" dirty="0" smtClean="0"/>
            <a:t>Bergins, Laurens Y Lind, lo usaron con resultados alagueños en el escorbuto, indudablemente debido al abundante contenido de vitamina C contenidos en el ajo. El primero de los mencionados autores, dice haber curado varios casos de paludismo, dándole al paciente un diente de ajo por la mañana y otro por la noche. Muchos han defendido el ajo como eficaz para aliviar las sensaciones desagradables asociadas al endurecimiento de las arterias, y alta presión arterial. Esta acción anti-esclerosa se aprovecha ingiriendo todos los días durante un mes de intervalo ; el resultado se obtiene realizando esta cura 4 veces al año.</a:t>
          </a:r>
          <a:endParaRPr lang="es-CO" sz="1800" kern="1200" dirty="0"/>
        </a:p>
      </dsp:txBody>
      <dsp:txXfrm>
        <a:off x="102632" y="104646"/>
        <a:ext cx="8507704" cy="1897171"/>
      </dsp:txXfrm>
    </dsp:sp>
    <dsp:sp modelId="{A3DC8697-01CA-48DB-BA14-2C3265E87B99}">
      <dsp:nvSpPr>
        <dsp:cNvPr id="0" name=""/>
        <dsp:cNvSpPr/>
      </dsp:nvSpPr>
      <dsp:spPr>
        <a:xfrm>
          <a:off x="0" y="2117134"/>
          <a:ext cx="8712968" cy="2102435"/>
        </a:xfrm>
        <a:prstGeom prst="round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s-CO" sz="2400" kern="1200" dirty="0" smtClean="0"/>
            <a:t>El ajo se emplea en infusión de leche o caldo como vermífugo (que mata las lombrices) y febrífugo (que quita la calentura) ; o en decocción en leche a caldo, o en jarabe, que se prepara machacando una parte de ajo en dos partes de agua, con igual cantidad de miel de abeja y se administra 2 o 3 cucharadas diarias.</a:t>
          </a:r>
          <a:endParaRPr lang="es-CO" sz="2400" kern="1200" dirty="0"/>
        </a:p>
      </dsp:txBody>
      <dsp:txXfrm>
        <a:off x="102632" y="2219766"/>
        <a:ext cx="8507704" cy="1897171"/>
      </dsp:txXfrm>
    </dsp:sp>
    <dsp:sp modelId="{A8E48905-4B9E-4773-BA80-640B38FF71BD}">
      <dsp:nvSpPr>
        <dsp:cNvPr id="0" name=""/>
        <dsp:cNvSpPr/>
      </dsp:nvSpPr>
      <dsp:spPr>
        <a:xfrm>
          <a:off x="0" y="4232253"/>
          <a:ext cx="8712968" cy="2102435"/>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s-CO" sz="2000" kern="1200" dirty="0" smtClean="0"/>
            <a:t>Los ajos en aplicado en enemas, también dan buenos resultados contra las lombrices. Goza también prestigio en las enfermedades de carácter nervioso, calambres, epilepsia, etc. El fósforo que encierra hace que sea beneficioso para el cerebro ; y los nerviosos deben usarlo todos los días en las comidas. Algunas autoridades médicas creen que el ajo a menudo ayuda la nerviosidad y el insomnio debido a la falta de carminativo en los alimentos.</a:t>
          </a:r>
          <a:endParaRPr lang="es-CO" sz="2000" kern="1200" dirty="0"/>
        </a:p>
      </dsp:txBody>
      <dsp:txXfrm>
        <a:off x="102632" y="4334885"/>
        <a:ext cx="8507704" cy="189717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694ED2-ECA8-46F1-8F25-3CEB36E0DD4D}" type="datetimeFigureOut">
              <a:rPr lang="es-CO" smtClean="0"/>
              <a:t>09/10/2013</a:t>
            </a:fld>
            <a:endParaRPr lang="es-CO"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O"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BB17F5-FBDF-439D-827E-B92DD4E5E4E7}" type="slidenum">
              <a:rPr lang="es-CO" smtClean="0"/>
              <a:t>‹Nº›</a:t>
            </a:fld>
            <a:endParaRPr lang="es-CO" dirty="0"/>
          </a:p>
        </p:txBody>
      </p:sp>
    </p:spTree>
    <p:extLst>
      <p:ext uri="{BB962C8B-B14F-4D97-AF65-F5344CB8AC3E}">
        <p14:creationId xmlns:p14="http://schemas.microsoft.com/office/powerpoint/2010/main" val="638121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O" sz="1200" b="0" i="0" kern="1200" dirty="0" smtClean="0">
                <a:solidFill>
                  <a:schemeClr val="tx1"/>
                </a:solidFill>
                <a:effectLst/>
                <a:latin typeface="+mn-lt"/>
                <a:ea typeface="+mn-ea"/>
                <a:cs typeface="+mn-cs"/>
              </a:rPr>
              <a:t>ASMA, TOS, BRONQUITIS</a:t>
            </a:r>
            <a:endParaRPr lang="es-CO" sz="1200" b="0" i="0" kern="1200" dirty="0">
              <a:solidFill>
                <a:schemeClr val="tx1"/>
              </a:solidFill>
              <a:effectLst/>
              <a:latin typeface="+mn-lt"/>
              <a:ea typeface="+mn-ea"/>
              <a:cs typeface="+mn-cs"/>
            </a:endParaRPr>
          </a:p>
        </p:txBody>
      </p:sp>
      <p:sp>
        <p:nvSpPr>
          <p:cNvPr id="4" name="3 Marcador de número de diapositiva"/>
          <p:cNvSpPr>
            <a:spLocks noGrp="1"/>
          </p:cNvSpPr>
          <p:nvPr>
            <p:ph type="sldNum" sz="quarter" idx="10"/>
          </p:nvPr>
        </p:nvSpPr>
        <p:spPr/>
        <p:txBody>
          <a:bodyPr/>
          <a:lstStyle/>
          <a:p>
            <a:fld id="{55BB17F5-FBDF-439D-827E-B92DD4E5E4E7}" type="slidenum">
              <a:rPr lang="es-CO" smtClean="0"/>
              <a:t>10</a:t>
            </a:fld>
            <a:endParaRPr lang="es-CO" dirty="0"/>
          </a:p>
        </p:txBody>
      </p:sp>
    </p:spTree>
    <p:extLst>
      <p:ext uri="{BB962C8B-B14F-4D97-AF65-F5344CB8AC3E}">
        <p14:creationId xmlns:p14="http://schemas.microsoft.com/office/powerpoint/2010/main" val="1113753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253B4176-A568-48F4-BCD7-13DDC386F7FB}" type="datetimeFigureOut">
              <a:rPr lang="es-CO" smtClean="0"/>
              <a:t>09/10/2013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DAF7740C-F0EB-4A1A-8BB8-A8361D94C706}" type="slidenum">
              <a:rPr lang="es-CO" smtClean="0"/>
              <a:t>‹Nº›</a:t>
            </a:fld>
            <a:endParaRPr lang="es-CO" dirty="0"/>
          </a:p>
        </p:txBody>
      </p:sp>
    </p:spTree>
    <p:extLst>
      <p:ext uri="{BB962C8B-B14F-4D97-AF65-F5344CB8AC3E}">
        <p14:creationId xmlns:p14="http://schemas.microsoft.com/office/powerpoint/2010/main" val="422577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253B4176-A568-48F4-BCD7-13DDC386F7FB}" type="datetimeFigureOut">
              <a:rPr lang="es-CO" smtClean="0"/>
              <a:t>09/10/2013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DAF7740C-F0EB-4A1A-8BB8-A8361D94C706}" type="slidenum">
              <a:rPr lang="es-CO" smtClean="0"/>
              <a:t>‹Nº›</a:t>
            </a:fld>
            <a:endParaRPr lang="es-CO" dirty="0"/>
          </a:p>
        </p:txBody>
      </p:sp>
    </p:spTree>
    <p:extLst>
      <p:ext uri="{BB962C8B-B14F-4D97-AF65-F5344CB8AC3E}">
        <p14:creationId xmlns:p14="http://schemas.microsoft.com/office/powerpoint/2010/main" val="299178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253B4176-A568-48F4-BCD7-13DDC386F7FB}" type="datetimeFigureOut">
              <a:rPr lang="es-CO" smtClean="0"/>
              <a:t>09/10/2013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DAF7740C-F0EB-4A1A-8BB8-A8361D94C706}" type="slidenum">
              <a:rPr lang="es-CO" smtClean="0"/>
              <a:t>‹Nº›</a:t>
            </a:fld>
            <a:endParaRPr lang="es-CO" dirty="0"/>
          </a:p>
        </p:txBody>
      </p:sp>
    </p:spTree>
    <p:extLst>
      <p:ext uri="{BB962C8B-B14F-4D97-AF65-F5344CB8AC3E}">
        <p14:creationId xmlns:p14="http://schemas.microsoft.com/office/powerpoint/2010/main" val="4018068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253B4176-A568-48F4-BCD7-13DDC386F7FB}" type="datetimeFigureOut">
              <a:rPr lang="es-CO" smtClean="0"/>
              <a:t>09/10/2013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DAF7740C-F0EB-4A1A-8BB8-A8361D94C706}" type="slidenum">
              <a:rPr lang="es-CO" smtClean="0"/>
              <a:t>‹Nº›</a:t>
            </a:fld>
            <a:endParaRPr lang="es-CO" dirty="0"/>
          </a:p>
        </p:txBody>
      </p:sp>
    </p:spTree>
    <p:extLst>
      <p:ext uri="{BB962C8B-B14F-4D97-AF65-F5344CB8AC3E}">
        <p14:creationId xmlns:p14="http://schemas.microsoft.com/office/powerpoint/2010/main" val="1848546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253B4176-A568-48F4-BCD7-13DDC386F7FB}" type="datetimeFigureOut">
              <a:rPr lang="es-CO" smtClean="0"/>
              <a:t>09/10/2013</a:t>
            </a:fld>
            <a:endParaRPr lang="es-CO" dirty="0"/>
          </a:p>
        </p:txBody>
      </p:sp>
      <p:sp>
        <p:nvSpPr>
          <p:cNvPr id="8" name="7 Marcador de pie de página"/>
          <p:cNvSpPr>
            <a:spLocks noGrp="1"/>
          </p:cNvSpPr>
          <p:nvPr>
            <p:ph type="ftr" sz="quarter" idx="11"/>
          </p:nvPr>
        </p:nvSpPr>
        <p:spPr/>
        <p:txBody>
          <a:bodyPr/>
          <a:lstStyle/>
          <a:p>
            <a:endParaRPr lang="es-CO" dirty="0"/>
          </a:p>
        </p:txBody>
      </p:sp>
      <p:sp>
        <p:nvSpPr>
          <p:cNvPr id="9" name="8 Marcador de número de diapositiva"/>
          <p:cNvSpPr>
            <a:spLocks noGrp="1"/>
          </p:cNvSpPr>
          <p:nvPr>
            <p:ph type="sldNum" sz="quarter" idx="12"/>
          </p:nvPr>
        </p:nvSpPr>
        <p:spPr/>
        <p:txBody>
          <a:bodyPr/>
          <a:lstStyle/>
          <a:p>
            <a:fld id="{DAF7740C-F0EB-4A1A-8BB8-A8361D94C706}" type="slidenum">
              <a:rPr lang="es-CO" smtClean="0"/>
              <a:t>‹Nº›</a:t>
            </a:fld>
            <a:endParaRPr lang="es-CO" dirty="0"/>
          </a:p>
        </p:txBody>
      </p:sp>
    </p:spTree>
    <p:extLst>
      <p:ext uri="{BB962C8B-B14F-4D97-AF65-F5344CB8AC3E}">
        <p14:creationId xmlns:p14="http://schemas.microsoft.com/office/powerpoint/2010/main" val="4201517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253B4176-A568-48F4-BCD7-13DDC386F7FB}" type="datetimeFigureOut">
              <a:rPr lang="es-CO" smtClean="0"/>
              <a:t>09/10/2013</a:t>
            </a:fld>
            <a:endParaRPr lang="es-CO" dirty="0"/>
          </a:p>
        </p:txBody>
      </p:sp>
      <p:sp>
        <p:nvSpPr>
          <p:cNvPr id="4" name="3 Marcador de pie de página"/>
          <p:cNvSpPr>
            <a:spLocks noGrp="1"/>
          </p:cNvSpPr>
          <p:nvPr>
            <p:ph type="ftr" sz="quarter" idx="11"/>
          </p:nvPr>
        </p:nvSpPr>
        <p:spPr/>
        <p:txBody>
          <a:bodyPr/>
          <a:lstStyle/>
          <a:p>
            <a:endParaRPr lang="es-CO" dirty="0"/>
          </a:p>
        </p:txBody>
      </p:sp>
      <p:sp>
        <p:nvSpPr>
          <p:cNvPr id="5" name="4 Marcador de número de diapositiva"/>
          <p:cNvSpPr>
            <a:spLocks noGrp="1"/>
          </p:cNvSpPr>
          <p:nvPr>
            <p:ph type="sldNum" sz="quarter" idx="12"/>
          </p:nvPr>
        </p:nvSpPr>
        <p:spPr/>
        <p:txBody>
          <a:bodyPr/>
          <a:lstStyle/>
          <a:p>
            <a:fld id="{DAF7740C-F0EB-4A1A-8BB8-A8361D94C706}" type="slidenum">
              <a:rPr lang="es-CO" smtClean="0"/>
              <a:t>‹Nº›</a:t>
            </a:fld>
            <a:endParaRPr lang="es-CO" dirty="0"/>
          </a:p>
        </p:txBody>
      </p:sp>
    </p:spTree>
    <p:extLst>
      <p:ext uri="{BB962C8B-B14F-4D97-AF65-F5344CB8AC3E}">
        <p14:creationId xmlns:p14="http://schemas.microsoft.com/office/powerpoint/2010/main" val="3674040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53B4176-A568-48F4-BCD7-13DDC386F7FB}" type="datetimeFigureOut">
              <a:rPr lang="es-CO" smtClean="0"/>
              <a:t>09/10/2013</a:t>
            </a:fld>
            <a:endParaRPr lang="es-CO" dirty="0"/>
          </a:p>
        </p:txBody>
      </p:sp>
      <p:sp>
        <p:nvSpPr>
          <p:cNvPr id="3" name="2 Marcador de pie de página"/>
          <p:cNvSpPr>
            <a:spLocks noGrp="1"/>
          </p:cNvSpPr>
          <p:nvPr>
            <p:ph type="ftr" sz="quarter" idx="11"/>
          </p:nvPr>
        </p:nvSpPr>
        <p:spPr/>
        <p:txBody>
          <a:bodyPr/>
          <a:lstStyle/>
          <a:p>
            <a:endParaRPr lang="es-CO" dirty="0"/>
          </a:p>
        </p:txBody>
      </p:sp>
      <p:sp>
        <p:nvSpPr>
          <p:cNvPr id="4" name="3 Marcador de número de diapositiva"/>
          <p:cNvSpPr>
            <a:spLocks noGrp="1"/>
          </p:cNvSpPr>
          <p:nvPr>
            <p:ph type="sldNum" sz="quarter" idx="12"/>
          </p:nvPr>
        </p:nvSpPr>
        <p:spPr/>
        <p:txBody>
          <a:bodyPr/>
          <a:lstStyle/>
          <a:p>
            <a:fld id="{DAF7740C-F0EB-4A1A-8BB8-A8361D94C706}" type="slidenum">
              <a:rPr lang="es-CO" smtClean="0"/>
              <a:t>‹Nº›</a:t>
            </a:fld>
            <a:endParaRPr lang="es-CO" dirty="0"/>
          </a:p>
        </p:txBody>
      </p:sp>
    </p:spTree>
    <p:extLst>
      <p:ext uri="{BB962C8B-B14F-4D97-AF65-F5344CB8AC3E}">
        <p14:creationId xmlns:p14="http://schemas.microsoft.com/office/powerpoint/2010/main" val="5031077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53B4176-A568-48F4-BCD7-13DDC386F7FB}" type="datetimeFigureOut">
              <a:rPr lang="es-CO" smtClean="0"/>
              <a:t>09/10/2013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DAF7740C-F0EB-4A1A-8BB8-A8361D94C706}" type="slidenum">
              <a:rPr lang="es-CO" smtClean="0"/>
              <a:t>‹Nº›</a:t>
            </a:fld>
            <a:endParaRPr lang="es-CO" dirty="0"/>
          </a:p>
        </p:txBody>
      </p:sp>
    </p:spTree>
    <p:extLst>
      <p:ext uri="{BB962C8B-B14F-4D97-AF65-F5344CB8AC3E}">
        <p14:creationId xmlns:p14="http://schemas.microsoft.com/office/powerpoint/2010/main" val="2471561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53B4176-A568-48F4-BCD7-13DDC386F7FB}" type="datetimeFigureOut">
              <a:rPr lang="es-CO" smtClean="0"/>
              <a:t>09/10/2013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DAF7740C-F0EB-4A1A-8BB8-A8361D94C706}" type="slidenum">
              <a:rPr lang="es-CO" smtClean="0"/>
              <a:t>‹Nº›</a:t>
            </a:fld>
            <a:endParaRPr lang="es-CO" dirty="0"/>
          </a:p>
        </p:txBody>
      </p:sp>
    </p:spTree>
    <p:extLst>
      <p:ext uri="{BB962C8B-B14F-4D97-AF65-F5344CB8AC3E}">
        <p14:creationId xmlns:p14="http://schemas.microsoft.com/office/powerpoint/2010/main" val="4072000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253B4176-A568-48F4-BCD7-13DDC386F7FB}" type="datetimeFigureOut">
              <a:rPr lang="es-CO" smtClean="0"/>
              <a:t>09/10/2013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DAF7740C-F0EB-4A1A-8BB8-A8361D94C706}" type="slidenum">
              <a:rPr lang="es-CO" smtClean="0"/>
              <a:t>‹Nº›</a:t>
            </a:fld>
            <a:endParaRPr lang="es-CO" dirty="0"/>
          </a:p>
        </p:txBody>
      </p:sp>
    </p:spTree>
    <p:extLst>
      <p:ext uri="{BB962C8B-B14F-4D97-AF65-F5344CB8AC3E}">
        <p14:creationId xmlns:p14="http://schemas.microsoft.com/office/powerpoint/2010/main" val="3758488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253B4176-A568-48F4-BCD7-13DDC386F7FB}" type="datetimeFigureOut">
              <a:rPr lang="es-CO" smtClean="0"/>
              <a:t>09/10/2013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DAF7740C-F0EB-4A1A-8BB8-A8361D94C706}" type="slidenum">
              <a:rPr lang="es-CO" smtClean="0"/>
              <a:t>‹Nº›</a:t>
            </a:fld>
            <a:endParaRPr lang="es-CO" dirty="0"/>
          </a:p>
        </p:txBody>
      </p:sp>
    </p:spTree>
    <p:extLst>
      <p:ext uri="{BB962C8B-B14F-4D97-AF65-F5344CB8AC3E}">
        <p14:creationId xmlns:p14="http://schemas.microsoft.com/office/powerpoint/2010/main" val="3601846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3B4176-A568-48F4-BCD7-13DDC386F7FB}" type="datetimeFigureOut">
              <a:rPr lang="es-CO" smtClean="0"/>
              <a:t>09/10/2013</a:t>
            </a:fld>
            <a:endParaRPr lang="es-CO"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F7740C-F0EB-4A1A-8BB8-A8361D94C706}" type="slidenum">
              <a:rPr lang="es-CO" smtClean="0"/>
              <a:t>‹Nº›</a:t>
            </a:fld>
            <a:endParaRPr lang="es-CO" dirty="0"/>
          </a:p>
        </p:txBody>
      </p:sp>
    </p:spTree>
    <p:extLst>
      <p:ext uri="{BB962C8B-B14F-4D97-AF65-F5344CB8AC3E}">
        <p14:creationId xmlns:p14="http://schemas.microsoft.com/office/powerpoint/2010/main" val="2906917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importancia.org/objetivo.php" TargetMode="External"/><Relationship Id="rId2" Type="http://schemas.openxmlformats.org/officeDocument/2006/relationships/hyperlink" Target="http://www.importancia.org/estado.php" TargetMode="External"/><Relationship Id="rId1" Type="http://schemas.openxmlformats.org/officeDocument/2006/relationships/slideLayout" Target="../slideLayouts/slideLayout2.xml"/><Relationship Id="rId5" Type="http://schemas.openxmlformats.org/officeDocument/2006/relationships/hyperlink" Target="http://www.importancia.org/ejercicio.php" TargetMode="External"/><Relationship Id="rId4" Type="http://schemas.openxmlformats.org/officeDocument/2006/relationships/hyperlink" Target="http://www.importancia.org/organismo.ph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3509006300"/>
              </p:ext>
            </p:extLst>
          </p:nvPr>
        </p:nvGraphicFramePr>
        <p:xfrm>
          <a:off x="1475656" y="274638"/>
          <a:ext cx="7668344"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Marcador de contenido"/>
          <p:cNvSpPr>
            <a:spLocks noGrp="1"/>
          </p:cNvSpPr>
          <p:nvPr>
            <p:ph idx="1"/>
          </p:nvPr>
        </p:nvSpPr>
        <p:spPr>
          <a:xfrm>
            <a:off x="395536" y="1916832"/>
            <a:ext cx="4474840" cy="4277072"/>
          </a:xfrm>
        </p:spPr>
        <p:txBody>
          <a:bodyPr>
            <a:normAutofit/>
          </a:bodyPr>
          <a:lstStyle/>
          <a:p>
            <a:pPr marL="0" indent="0" algn="ctr">
              <a:buNone/>
            </a:pPr>
            <a:r>
              <a:rPr lang="es-CO" sz="2800" dirty="0"/>
              <a:t>La </a:t>
            </a:r>
            <a:r>
              <a:rPr lang="es-CO" sz="2800" b="1" dirty="0"/>
              <a:t>tos</a:t>
            </a:r>
            <a:r>
              <a:rPr lang="es-CO" sz="2800" dirty="0"/>
              <a:t> se produce por contracción espasmódica repentina y a veces repetitiva de la cavidad </a:t>
            </a:r>
            <a:r>
              <a:rPr lang="es-CO" sz="2800" dirty="0" smtClean="0"/>
              <a:t>torácica</a:t>
            </a:r>
            <a:r>
              <a:rPr lang="es-CO" sz="2800" dirty="0"/>
              <a:t> </a:t>
            </a:r>
            <a:r>
              <a:rPr lang="es-CO" sz="2800" dirty="0" smtClean="0"/>
              <a:t>que </a:t>
            </a:r>
            <a:r>
              <a:rPr lang="es-CO" sz="2800" dirty="0"/>
              <a:t>da como resultado una liberación violenta del aire de los pulmones, lo que produce un sonido característico.</a:t>
            </a:r>
            <a:endParaRPr lang="es-CO" sz="2800" b="1" dirty="0">
              <a:solidFill>
                <a:srgbClr val="0070C0"/>
              </a:solidFill>
            </a:endParaRPr>
          </a:p>
        </p:txBody>
      </p:sp>
      <p:sp>
        <p:nvSpPr>
          <p:cNvPr id="5" name="4 Elipse"/>
          <p:cNvSpPr/>
          <p:nvPr/>
        </p:nvSpPr>
        <p:spPr>
          <a:xfrm>
            <a:off x="395536" y="260648"/>
            <a:ext cx="1080120" cy="107619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5400" b="1" dirty="0" smtClean="0"/>
              <a:t>3</a:t>
            </a:r>
            <a:endParaRPr lang="es-CO" b="1" dirty="0"/>
          </a:p>
        </p:txBody>
      </p:sp>
      <p:pic>
        <p:nvPicPr>
          <p:cNvPr id="1026" name="Picture 2" descr="https://encrypted-tbn2.gstatic.com/images?q=tbn:ANd9GcQdhHiAHKpTMOohr8qC6ytvh5Lb5kt_JSimZhXuqDQQQMSv4lH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81972" y="2060848"/>
            <a:ext cx="3240360" cy="3473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958959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randombar(horizontal)">
                                      <p:cBhvr>
                                        <p:cTn id="1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dirty="0" smtClean="0">
                <a:latin typeface="Agency FB" pitchFamily="34" charset="0"/>
              </a:rPr>
              <a:t>A continuación encontrará algunas formulas de jarabes naturales para la tos: </a:t>
            </a:r>
            <a:endParaRPr lang="es-CO" b="1" dirty="0">
              <a:latin typeface="Agency FB" pitchFamily="34" charset="0"/>
            </a:endParaRPr>
          </a:p>
        </p:txBody>
      </p:sp>
      <p:sp>
        <p:nvSpPr>
          <p:cNvPr id="3" name="2 Marcador de contenido"/>
          <p:cNvSpPr>
            <a:spLocks noGrp="1"/>
          </p:cNvSpPr>
          <p:nvPr>
            <p:ph idx="1"/>
          </p:nvPr>
        </p:nvSpPr>
        <p:spPr>
          <a:xfrm>
            <a:off x="421747" y="4514295"/>
            <a:ext cx="8229600" cy="2049091"/>
          </a:xfrm>
        </p:spPr>
        <p:txBody>
          <a:bodyPr>
            <a:normAutofit fontScale="92500" lnSpcReduction="20000"/>
          </a:bodyPr>
          <a:lstStyle/>
          <a:p>
            <a:pPr marL="0" indent="0" algn="ctr">
              <a:buNone/>
            </a:pPr>
            <a:r>
              <a:rPr lang="es-CO" b="1" dirty="0" smtClean="0"/>
              <a:t>Preparación</a:t>
            </a:r>
            <a:r>
              <a:rPr lang="es-CO" b="1" dirty="0"/>
              <a:t>:</a:t>
            </a:r>
            <a:r>
              <a:rPr lang="es-CO" dirty="0"/>
              <a:t> </a:t>
            </a:r>
            <a:r>
              <a:rPr lang="es-CO" b="1" dirty="0">
                <a:solidFill>
                  <a:srgbClr val="0070C0"/>
                </a:solidFill>
              </a:rPr>
              <a:t>licuar la cebolla, los ajos, el limón añadiendo suficiente miel, no colar, guardar en un recipiente de vidrio y tomar una cucharada tres veces al </a:t>
            </a:r>
            <a:r>
              <a:rPr lang="es-CO" b="1" dirty="0" smtClean="0">
                <a:solidFill>
                  <a:srgbClr val="0070C0"/>
                </a:solidFill>
              </a:rPr>
              <a:t>día. Para </a:t>
            </a:r>
            <a:r>
              <a:rPr lang="es-CO" b="1" dirty="0">
                <a:solidFill>
                  <a:srgbClr val="0070C0"/>
                </a:solidFill>
              </a:rPr>
              <a:t>los niños media dosis después de un año de edad. </a:t>
            </a:r>
          </a:p>
        </p:txBody>
      </p:sp>
      <p:sp>
        <p:nvSpPr>
          <p:cNvPr id="4" name="3 Rectángulo"/>
          <p:cNvSpPr/>
          <p:nvPr/>
        </p:nvSpPr>
        <p:spPr>
          <a:xfrm>
            <a:off x="395536" y="1772816"/>
            <a:ext cx="5760640" cy="2677656"/>
          </a:xfrm>
          <a:prstGeom prst="rect">
            <a:avLst/>
          </a:prstGeom>
        </p:spPr>
        <p:txBody>
          <a:bodyPr wrap="square">
            <a:spAutoFit/>
          </a:bodyPr>
          <a:lstStyle/>
          <a:p>
            <a:pPr algn="ctr"/>
            <a:r>
              <a:rPr lang="es-CO" sz="3200" b="1" dirty="0">
                <a:solidFill>
                  <a:srgbClr val="FF0000"/>
                </a:solidFill>
              </a:rPr>
              <a:t>1</a:t>
            </a:r>
            <a:r>
              <a:rPr lang="es-CO" dirty="0">
                <a:solidFill>
                  <a:srgbClr val="FF0000"/>
                </a:solidFill>
              </a:rPr>
              <a:t>.  </a:t>
            </a:r>
            <a:r>
              <a:rPr lang="es-CO" sz="2800" b="1" dirty="0">
                <a:solidFill>
                  <a:srgbClr val="FF0000"/>
                </a:solidFill>
              </a:rPr>
              <a:t>Jarabe de cebolla.</a:t>
            </a:r>
          </a:p>
          <a:p>
            <a:pPr algn="ctr"/>
            <a:r>
              <a:rPr lang="es-CO" sz="2400" b="1" dirty="0"/>
              <a:t>Ingredientes:</a:t>
            </a:r>
          </a:p>
          <a:p>
            <a:pPr algn="ctr"/>
            <a:r>
              <a:rPr lang="es-CO" sz="3200" b="1" dirty="0"/>
              <a:t> </a:t>
            </a:r>
            <a:r>
              <a:rPr lang="es-CO" sz="2000" dirty="0"/>
              <a:t>Una cebolla cabezona mediana</a:t>
            </a:r>
          </a:p>
          <a:p>
            <a:pPr algn="ctr"/>
            <a:r>
              <a:rPr lang="es-CO" sz="2000" dirty="0"/>
              <a:t>Tres dientes de ajo.</a:t>
            </a:r>
          </a:p>
          <a:p>
            <a:pPr algn="ctr"/>
            <a:r>
              <a:rPr lang="es-CO" sz="2000" dirty="0"/>
              <a:t>Un rábano rojo.</a:t>
            </a:r>
          </a:p>
          <a:p>
            <a:pPr algn="ctr"/>
            <a:r>
              <a:rPr lang="es-CO" sz="2000" dirty="0"/>
              <a:t>Medio vaso de limón.</a:t>
            </a:r>
          </a:p>
          <a:p>
            <a:pPr algn="ctr"/>
            <a:r>
              <a:rPr lang="es-CO" sz="2000" dirty="0"/>
              <a:t>Suficiente miel de abejas.</a:t>
            </a:r>
          </a:p>
        </p:txBody>
      </p:sp>
      <p:pic>
        <p:nvPicPr>
          <p:cNvPr id="2050" name="Picture 2" descr="https://encrypted-tbn0.gstatic.com/images?q=tbn:ANd9GcQeuNY1bPNbDsOQLjCSw9y99J8vAYKZQ9LBYJm_3qzmT2b08S5WL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1772816"/>
            <a:ext cx="2466975" cy="2340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4920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p:cTn id="13" dur="1000" fill="hold"/>
                                        <p:tgtEl>
                                          <p:spTgt spid="2050"/>
                                        </p:tgtEl>
                                        <p:attrNameLst>
                                          <p:attrName>ppt_w</p:attrName>
                                        </p:attrNameLst>
                                      </p:cBhvr>
                                      <p:tavLst>
                                        <p:tav tm="0">
                                          <p:val>
                                            <p:fltVal val="0"/>
                                          </p:val>
                                        </p:tav>
                                        <p:tav tm="100000">
                                          <p:val>
                                            <p:strVal val="#ppt_w"/>
                                          </p:val>
                                        </p:tav>
                                      </p:tavLst>
                                    </p:anim>
                                    <p:anim calcmode="lin" valueType="num">
                                      <p:cBhvr>
                                        <p:cTn id="14" dur="1000" fill="hold"/>
                                        <p:tgtEl>
                                          <p:spTgt spid="2050"/>
                                        </p:tgtEl>
                                        <p:attrNameLst>
                                          <p:attrName>ppt_h</p:attrName>
                                        </p:attrNameLst>
                                      </p:cBhvr>
                                      <p:tavLst>
                                        <p:tav tm="0">
                                          <p:val>
                                            <p:fltVal val="0"/>
                                          </p:val>
                                        </p:tav>
                                        <p:tav tm="100000">
                                          <p:val>
                                            <p:strVal val="#ppt_h"/>
                                          </p:val>
                                        </p:tav>
                                      </p:tavLst>
                                    </p:anim>
                                    <p:anim calcmode="lin" valueType="num">
                                      <p:cBhvr>
                                        <p:cTn id="15" dur="1000" fill="hold"/>
                                        <p:tgtEl>
                                          <p:spTgt spid="2050"/>
                                        </p:tgtEl>
                                        <p:attrNameLst>
                                          <p:attrName>style.rotation</p:attrName>
                                        </p:attrNameLst>
                                      </p:cBhvr>
                                      <p:tavLst>
                                        <p:tav tm="0">
                                          <p:val>
                                            <p:fltVal val="90"/>
                                          </p:val>
                                        </p:tav>
                                        <p:tav tm="100000">
                                          <p:val>
                                            <p:fltVal val="0"/>
                                          </p:val>
                                        </p:tav>
                                      </p:tavLst>
                                    </p:anim>
                                    <p:animEffect transition="in" filter="fade">
                                      <p:cBhvr>
                                        <p:cTn id="16" dur="1000"/>
                                        <p:tgtEl>
                                          <p:spTgt spid="2050"/>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wheel(1)">
                                      <p:cBhvr>
                                        <p:cTn id="21"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332656"/>
            <a:ext cx="8712968" cy="6336704"/>
          </a:xfrm>
          <a:blipFill>
            <a:blip r:embed="rId2"/>
            <a:tile tx="0" ty="0" sx="100000" sy="100000" flip="none" algn="tl"/>
          </a:blipFill>
        </p:spPr>
        <p:txBody>
          <a:bodyPr>
            <a:normAutofit fontScale="70000" lnSpcReduction="20000"/>
          </a:bodyPr>
          <a:lstStyle/>
          <a:p>
            <a:pPr marL="0" indent="0" algn="ctr">
              <a:buNone/>
            </a:pPr>
            <a:r>
              <a:rPr lang="es-CO" sz="3400" b="1" u="sng" dirty="0"/>
              <a:t>Beneficios y propiedades curativas de la Cebolla para la salud</a:t>
            </a:r>
          </a:p>
          <a:p>
            <a:endParaRPr lang="es-CO" b="1" dirty="0" smtClean="0"/>
          </a:p>
          <a:p>
            <a:pPr marL="0" indent="0">
              <a:buNone/>
            </a:pPr>
            <a:r>
              <a:rPr lang="es-CO" b="1" dirty="0" smtClean="0"/>
              <a:t>Favorece </a:t>
            </a:r>
            <a:r>
              <a:rPr lang="es-CO" b="1" dirty="0"/>
              <a:t>el sistema </a:t>
            </a:r>
            <a:r>
              <a:rPr lang="es-CO" b="1" dirty="0" smtClean="0"/>
              <a:t>circulatorio.</a:t>
            </a:r>
            <a:r>
              <a:rPr lang="es-CO" dirty="0"/>
              <a:t> </a:t>
            </a:r>
            <a:r>
              <a:rPr lang="es-CO" dirty="0" smtClean="0"/>
              <a:t>Además </a:t>
            </a:r>
            <a:r>
              <a:rPr lang="es-CO" dirty="0"/>
              <a:t>la Cebolla previene la trombosis y el envejecimiento de las arterias y venas por su contenido en Sílice. También reduce el colesterol e incrementa la capacidad de la sangre para disolver coágulos internos, previniendo de este modo la trombosis coronaria.</a:t>
            </a:r>
          </a:p>
          <a:p>
            <a:r>
              <a:rPr lang="es-CO" b="1" dirty="0"/>
              <a:t>La cebolla tiene propiedades </a:t>
            </a:r>
            <a:r>
              <a:rPr lang="es-CO" b="1" dirty="0" smtClean="0"/>
              <a:t>anti anémicas.</a:t>
            </a:r>
            <a:r>
              <a:rPr lang="es-CO" dirty="0"/>
              <a:t/>
            </a:r>
            <a:br>
              <a:rPr lang="es-CO" dirty="0"/>
            </a:br>
            <a:r>
              <a:rPr lang="es-CO" dirty="0"/>
              <a:t>Tiene propiedades </a:t>
            </a:r>
            <a:r>
              <a:rPr lang="es-CO" dirty="0" smtClean="0"/>
              <a:t>anti anémicas, </a:t>
            </a:r>
            <a:r>
              <a:rPr lang="es-CO" dirty="0"/>
              <a:t>gracias a que aporta Hierro, Fósforo y vitamina E, que ayuda a la generación de glóbulos rojos y a reponer la pérdida de sangre.</a:t>
            </a:r>
          </a:p>
          <a:p>
            <a:r>
              <a:rPr lang="es-CO" b="1" dirty="0"/>
              <a:t>Problemas respiratorios - Expectorante </a:t>
            </a:r>
            <a:r>
              <a:rPr lang="es-CO" b="1" dirty="0" smtClean="0"/>
              <a:t>natural.</a:t>
            </a:r>
            <a:r>
              <a:rPr lang="es-CO" dirty="0"/>
              <a:t/>
            </a:r>
            <a:br>
              <a:rPr lang="es-CO" dirty="0"/>
            </a:br>
            <a:r>
              <a:rPr lang="es-CO" dirty="0"/>
              <a:t>La cebolla es rica en </a:t>
            </a:r>
            <a:r>
              <a:rPr lang="es-CO" u="sng" dirty="0"/>
              <a:t>vitaminas</a:t>
            </a:r>
            <a:r>
              <a:rPr lang="es-CO" dirty="0"/>
              <a:t> A y C que ayudan a resolver todo tipo de afecciones respiratorias. Los aceites esenciales que generan sus compuestos azufrados tienen efectos expectorantes beneficiosos en caso de resfríos, catarros y bronquitis.</a:t>
            </a:r>
          </a:p>
          <a:p>
            <a:pPr marL="0" indent="0">
              <a:buNone/>
            </a:pPr>
            <a:endParaRPr lang="es-CO" b="1" dirty="0" smtClean="0"/>
          </a:p>
          <a:p>
            <a:pPr marL="0" indent="0">
              <a:buNone/>
            </a:pPr>
            <a:r>
              <a:rPr lang="es-CO" b="1" dirty="0" smtClean="0"/>
              <a:t>Cebolla </a:t>
            </a:r>
            <a:r>
              <a:rPr lang="es-CO" b="1" dirty="0"/>
              <a:t>para controlar la Hipertensión</a:t>
            </a:r>
            <a:r>
              <a:rPr lang="es-CO" dirty="0"/>
              <a:t/>
            </a:r>
            <a:br>
              <a:rPr lang="es-CO" dirty="0"/>
            </a:br>
            <a:r>
              <a:rPr lang="es-CO" dirty="0"/>
              <a:t>El Potasio que contiene la Cebolla  favorece la eliminación del exceso de líquidos y esto es beneficioso en caso de sufrir </a:t>
            </a:r>
            <a:r>
              <a:rPr lang="es-CO" u="sng" dirty="0"/>
              <a:t>hipertensión</a:t>
            </a:r>
            <a:r>
              <a:rPr lang="es-CO" dirty="0"/>
              <a:t>, gota </a:t>
            </a:r>
            <a:r>
              <a:rPr lang="es-CO" dirty="0" smtClean="0"/>
              <a:t>y cálculos</a:t>
            </a:r>
            <a:r>
              <a:rPr lang="es-CO" u="sng" dirty="0" smtClean="0"/>
              <a:t> </a:t>
            </a:r>
            <a:r>
              <a:rPr lang="es-CO" u="sng" dirty="0"/>
              <a:t>renales</a:t>
            </a:r>
            <a:r>
              <a:rPr lang="es-CO" dirty="0" smtClean="0"/>
              <a:t>.</a:t>
            </a:r>
            <a:endParaRPr lang="es-CO" dirty="0"/>
          </a:p>
        </p:txBody>
      </p:sp>
    </p:spTree>
    <p:extLst>
      <p:ext uri="{BB962C8B-B14F-4D97-AF65-F5344CB8AC3E}">
        <p14:creationId xmlns:p14="http://schemas.microsoft.com/office/powerpoint/2010/main" val="167578922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p:cTn id="39"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264696"/>
          </a:xfrm>
          <a:blipFill>
            <a:blip r:embed="rId2"/>
            <a:tile tx="0" ty="0" sx="100000" sy="100000" flip="none" algn="tl"/>
          </a:blipFill>
        </p:spPr>
        <p:txBody>
          <a:bodyPr>
            <a:normAutofit fontScale="70000" lnSpcReduction="20000"/>
          </a:bodyPr>
          <a:lstStyle/>
          <a:p>
            <a:pPr marL="0" indent="0">
              <a:buNone/>
            </a:pPr>
            <a:r>
              <a:rPr lang="es-CO" b="1" dirty="0"/>
              <a:t>Propiedades diuréticas y depurativas de la </a:t>
            </a:r>
            <a:r>
              <a:rPr lang="es-CO" b="1" dirty="0" smtClean="0"/>
              <a:t>cebolla.</a:t>
            </a:r>
            <a:r>
              <a:rPr lang="es-CO" dirty="0"/>
              <a:t/>
            </a:r>
            <a:br>
              <a:rPr lang="es-CO" dirty="0"/>
            </a:br>
            <a:r>
              <a:rPr lang="es-CO" dirty="0"/>
              <a:t>La cebolla evita la </a:t>
            </a:r>
            <a:r>
              <a:rPr lang="es-CO" u="sng" dirty="0"/>
              <a:t>retención de líquidos</a:t>
            </a:r>
            <a:r>
              <a:rPr lang="es-CO" dirty="0"/>
              <a:t> gracias a su aporte de potasio y bajo contenido de sodio que favorece la eliminación del exceso de líquidos y de esta forma libera de toxinas al organismo.</a:t>
            </a:r>
            <a:br>
              <a:rPr lang="es-CO" dirty="0"/>
            </a:br>
            <a:r>
              <a:rPr lang="es-CO" dirty="0"/>
              <a:t>Una sopa de Cebolla todos los días es beneficiosa como tratamiento para la próstata y los riñones.</a:t>
            </a:r>
          </a:p>
          <a:p>
            <a:r>
              <a:rPr lang="es-CO" b="1" dirty="0"/>
              <a:t>Enfermedades del sistema </a:t>
            </a:r>
            <a:r>
              <a:rPr lang="es-CO" b="1" dirty="0" smtClean="0"/>
              <a:t>nervioso.</a:t>
            </a:r>
            <a:r>
              <a:rPr lang="es-CO" dirty="0"/>
              <a:t/>
            </a:r>
            <a:br>
              <a:rPr lang="es-CO" dirty="0"/>
            </a:br>
            <a:r>
              <a:rPr lang="es-CO" dirty="0"/>
              <a:t>Por su importante contenido de vitamina B, Potasio que es necesario para la transmisión y generación del impulso nervioso y Magnesio relacionado con el funcionamiento del sistema nervioso y muscular.</a:t>
            </a:r>
          </a:p>
          <a:p>
            <a:r>
              <a:rPr lang="es-CO" b="1" dirty="0"/>
              <a:t>Beneficios para adelgazar y en el Control del exceso de </a:t>
            </a:r>
            <a:r>
              <a:rPr lang="es-CO" b="1" dirty="0" smtClean="0"/>
              <a:t>peso.</a:t>
            </a:r>
            <a:r>
              <a:rPr lang="es-CO" dirty="0"/>
              <a:t/>
            </a:r>
            <a:br>
              <a:rPr lang="es-CO" dirty="0"/>
            </a:br>
            <a:r>
              <a:rPr lang="es-CO" dirty="0"/>
              <a:t>La cebolla es ideal para incluir en cualquier dieta para </a:t>
            </a:r>
            <a:r>
              <a:rPr lang="es-CO" u="sng" dirty="0" smtClean="0"/>
              <a:t>adelgazar</a:t>
            </a:r>
            <a:r>
              <a:rPr lang="es-CO" dirty="0" smtClean="0"/>
              <a:t> por </a:t>
            </a:r>
            <a:r>
              <a:rPr lang="es-CO" dirty="0"/>
              <a:t>su bajo valor calórico, su elevado contenido en fibra que mejora el tránsito intestinal, su efecto depurativo que ayuda a eliminar toxinas y evitar la retención de líquidos. Además la cebolla aporta sensación de saciedad tras su consumo.</a:t>
            </a:r>
          </a:p>
          <a:p>
            <a:pPr marL="0" indent="0">
              <a:buNone/>
            </a:pPr>
            <a:r>
              <a:rPr lang="es-CO" b="1" dirty="0"/>
              <a:t>Beneficios de la Cebolla en Mujeres embarazadas y </a:t>
            </a:r>
            <a:r>
              <a:rPr lang="es-CO" b="1" dirty="0" smtClean="0"/>
              <a:t>niños.</a:t>
            </a:r>
            <a:r>
              <a:rPr lang="es-CO" dirty="0"/>
              <a:t/>
            </a:r>
            <a:br>
              <a:rPr lang="es-CO" dirty="0"/>
            </a:br>
            <a:r>
              <a:rPr lang="es-CO" dirty="0"/>
              <a:t>La cebolla es un alimento a tener en cuenta en la alimentación de los niños y de la </a:t>
            </a:r>
            <a:r>
              <a:rPr lang="es-CO" u="sng" dirty="0"/>
              <a:t>mujer embarazada</a:t>
            </a:r>
            <a:r>
              <a:rPr lang="es-CO" dirty="0"/>
              <a:t> gracias a su contenido en folatos fundamental para el crecimiento y en el desarrollo correcto del feto en las primeras semanas de gestación.</a:t>
            </a:r>
          </a:p>
          <a:p>
            <a:endParaRPr lang="es-CO" dirty="0"/>
          </a:p>
        </p:txBody>
      </p:sp>
    </p:spTree>
    <p:extLst>
      <p:ext uri="{BB962C8B-B14F-4D97-AF65-F5344CB8AC3E}">
        <p14:creationId xmlns:p14="http://schemas.microsoft.com/office/powerpoint/2010/main" val="60995482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336704"/>
          </a:xfrm>
          <a:blipFill>
            <a:blip r:embed="rId2"/>
            <a:tile tx="0" ty="0" sx="100000" sy="100000" flip="none" algn="tl"/>
          </a:blipFill>
        </p:spPr>
        <p:txBody>
          <a:bodyPr>
            <a:normAutofit fontScale="77500" lnSpcReduction="20000"/>
          </a:bodyPr>
          <a:lstStyle/>
          <a:p>
            <a:pPr marL="0" indent="0">
              <a:buNone/>
            </a:pPr>
            <a:r>
              <a:rPr lang="es-CO" b="1" dirty="0"/>
              <a:t>Potente </a:t>
            </a:r>
            <a:r>
              <a:rPr lang="es-CO" b="1" u="sng" dirty="0" smtClean="0"/>
              <a:t>antioxidante. </a:t>
            </a:r>
            <a:r>
              <a:rPr lang="es-CO" dirty="0"/>
              <a:t/>
            </a:r>
            <a:br>
              <a:rPr lang="es-CO" dirty="0"/>
            </a:br>
            <a:r>
              <a:rPr lang="es-CO" dirty="0"/>
              <a:t>El contenido de </a:t>
            </a:r>
            <a:r>
              <a:rPr lang="es-CO" u="sng" dirty="0"/>
              <a:t>vitamina </a:t>
            </a:r>
            <a:r>
              <a:rPr lang="es-CO" u="sng" dirty="0" smtClean="0"/>
              <a:t>A</a:t>
            </a:r>
            <a:r>
              <a:rPr lang="es-CO" dirty="0" smtClean="0"/>
              <a:t>, </a:t>
            </a:r>
            <a:r>
              <a:rPr lang="es-CO" dirty="0"/>
              <a:t>C, los compuestos de azufre y la gran cantidad de flavonoides como las antocianinas y la quercetina, hacen de la Cebolla un potente antioxidante.</a:t>
            </a:r>
          </a:p>
          <a:p>
            <a:r>
              <a:rPr lang="es-CO" b="1" dirty="0"/>
              <a:t>Antiasmática y </a:t>
            </a:r>
            <a:r>
              <a:rPr lang="es-CO" b="1" u="sng" dirty="0" smtClean="0"/>
              <a:t>antiinflamatoria. </a:t>
            </a:r>
            <a:r>
              <a:rPr lang="es-CO" dirty="0"/>
              <a:t/>
            </a:r>
            <a:br>
              <a:rPr lang="es-CO" dirty="0"/>
            </a:br>
            <a:r>
              <a:rPr lang="es-CO" dirty="0"/>
              <a:t>Alguno de sus componentes azufrados de la Cebolla cumplen una acción antiasmática y antiinflamatoria.</a:t>
            </a:r>
          </a:p>
          <a:p>
            <a:pPr marL="0" indent="0">
              <a:buNone/>
            </a:pPr>
            <a:r>
              <a:rPr lang="es-CO" dirty="0"/>
              <a:t> </a:t>
            </a:r>
            <a:endParaRPr lang="es-CO" b="1" dirty="0"/>
          </a:p>
          <a:p>
            <a:r>
              <a:rPr lang="es-CO" b="1" dirty="0"/>
              <a:t>La cebolla combate el Estreñimiento, regula el sistema </a:t>
            </a:r>
            <a:r>
              <a:rPr lang="es-CO" b="1" u="sng" dirty="0" smtClean="0"/>
              <a:t>digestivo</a:t>
            </a:r>
            <a:r>
              <a:rPr lang="es-CO" dirty="0" smtClean="0"/>
              <a:t>,  </a:t>
            </a:r>
            <a:r>
              <a:rPr lang="es-CO" dirty="0"/>
              <a:t>manteniendo el balance de los fermentos digestivos y previniendo los parásitos intestinales.</a:t>
            </a:r>
          </a:p>
          <a:p>
            <a:pPr marL="0" indent="0">
              <a:buNone/>
            </a:pPr>
            <a:r>
              <a:rPr lang="es-CO" dirty="0"/>
              <a:t>La Cebolla actúa como un </a:t>
            </a:r>
            <a:r>
              <a:rPr lang="es-CO" b="1" dirty="0"/>
              <a:t>Antiséptico natural </a:t>
            </a:r>
            <a:r>
              <a:rPr lang="es-CO" dirty="0"/>
              <a:t>aplicada externamente y tiene la capacidad de reducir la </a:t>
            </a:r>
            <a:r>
              <a:rPr lang="es-CO" b="1" dirty="0"/>
              <a:t>Inflamación renal</a:t>
            </a:r>
            <a:r>
              <a:rPr lang="es-CO" dirty="0"/>
              <a:t>. También posee propiedades medicinales contra la tuberculosis, diabetes, nefritis, reuma, ciática, descalcificaciones óseas</a:t>
            </a:r>
            <a:r>
              <a:rPr lang="es-CO" dirty="0" smtClean="0"/>
              <a:t>,</a:t>
            </a:r>
            <a:r>
              <a:rPr lang="es-CO" dirty="0"/>
              <a:t> </a:t>
            </a:r>
            <a:r>
              <a:rPr lang="es-CO" u="sng" dirty="0"/>
              <a:t>insomnio</a:t>
            </a:r>
            <a:r>
              <a:rPr lang="es-CO" dirty="0"/>
              <a:t>, alcoholismo y tabaquismo, entre otras.</a:t>
            </a:r>
          </a:p>
          <a:p>
            <a:endParaRPr lang="es-CO" dirty="0"/>
          </a:p>
        </p:txBody>
      </p:sp>
    </p:spTree>
    <p:extLst>
      <p:ext uri="{BB962C8B-B14F-4D97-AF65-F5344CB8AC3E}">
        <p14:creationId xmlns:p14="http://schemas.microsoft.com/office/powerpoint/2010/main" val="374765223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p:cTn id="1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720080"/>
          </a:xfrm>
        </p:spPr>
        <p:txBody>
          <a:bodyPr>
            <a:normAutofit fontScale="92500" lnSpcReduction="10000"/>
          </a:bodyPr>
          <a:lstStyle/>
          <a:p>
            <a:pPr marL="0" indent="0" algn="ctr">
              <a:buNone/>
            </a:pPr>
            <a:r>
              <a:rPr lang="es-CO" sz="4800" b="1" dirty="0" smtClean="0">
                <a:solidFill>
                  <a:srgbClr val="FF0000"/>
                </a:solidFill>
              </a:rPr>
              <a:t>2. Jarabe de cítricos.</a:t>
            </a:r>
          </a:p>
        </p:txBody>
      </p:sp>
      <p:pic>
        <p:nvPicPr>
          <p:cNvPr id="1026" name="Picture 2" descr="Muchas vitamina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19123" y="1484784"/>
            <a:ext cx="1907704" cy="18182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alimentacion-sana.com.ar/PortalNuevo/imagenesplanillas/originales2/limon_peq.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463910"/>
            <a:ext cx="2160240" cy="1809751"/>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2411760" y="1463910"/>
            <a:ext cx="4464496" cy="3416320"/>
          </a:xfrm>
          <a:prstGeom prst="rect">
            <a:avLst/>
          </a:prstGeom>
        </p:spPr>
        <p:txBody>
          <a:bodyPr wrap="square">
            <a:spAutoFit/>
          </a:bodyPr>
          <a:lstStyle/>
          <a:p>
            <a:pPr algn="ctr"/>
            <a:r>
              <a:rPr lang="es-CO" sz="2400" b="1" dirty="0"/>
              <a:t>Ingredientes:</a:t>
            </a:r>
          </a:p>
          <a:p>
            <a:pPr algn="ctr"/>
            <a:r>
              <a:rPr lang="es-CO" sz="2400" dirty="0"/>
              <a:t>El jugo de una naranja.</a:t>
            </a:r>
          </a:p>
          <a:p>
            <a:pPr algn="ctr"/>
            <a:r>
              <a:rPr lang="es-CO" sz="2400" dirty="0"/>
              <a:t>El jugo de un limón.</a:t>
            </a:r>
          </a:p>
          <a:p>
            <a:pPr algn="ctr"/>
            <a:r>
              <a:rPr lang="es-CO" sz="2400" dirty="0"/>
              <a:t>El jugo de una mandarina.</a:t>
            </a:r>
          </a:p>
          <a:p>
            <a:pPr algn="ctr"/>
            <a:r>
              <a:rPr lang="es-CO" sz="2400" dirty="0"/>
              <a:t>El jugo de una toronja (si es posible).</a:t>
            </a:r>
          </a:p>
          <a:p>
            <a:pPr algn="ctr"/>
            <a:r>
              <a:rPr lang="es-CO" sz="2400" dirty="0"/>
              <a:t>Tres a cinco hojas de eucalipto.</a:t>
            </a:r>
          </a:p>
          <a:p>
            <a:pPr algn="ctr"/>
            <a:r>
              <a:rPr lang="es-CO" sz="2400" dirty="0"/>
              <a:t>Miel de abejas.</a:t>
            </a:r>
          </a:p>
          <a:p>
            <a:pPr algn="ctr"/>
            <a:endParaRPr lang="es-CO" sz="2400" dirty="0"/>
          </a:p>
        </p:txBody>
      </p:sp>
      <p:sp>
        <p:nvSpPr>
          <p:cNvPr id="4" name="3 Rectángulo"/>
          <p:cNvSpPr/>
          <p:nvPr/>
        </p:nvSpPr>
        <p:spPr>
          <a:xfrm>
            <a:off x="395536" y="4898801"/>
            <a:ext cx="8208912" cy="1384995"/>
          </a:xfrm>
          <a:prstGeom prst="rect">
            <a:avLst/>
          </a:prstGeom>
        </p:spPr>
        <p:txBody>
          <a:bodyPr wrap="square">
            <a:spAutoFit/>
          </a:bodyPr>
          <a:lstStyle/>
          <a:p>
            <a:pPr algn="ctr"/>
            <a:r>
              <a:rPr lang="es-CO" sz="2800" b="1" dirty="0"/>
              <a:t>Preparación:</a:t>
            </a:r>
            <a:r>
              <a:rPr lang="es-CO" sz="2800" dirty="0"/>
              <a:t> </a:t>
            </a:r>
            <a:r>
              <a:rPr lang="es-CO" sz="2800" dirty="0">
                <a:solidFill>
                  <a:srgbClr val="0070C0"/>
                </a:solidFill>
              </a:rPr>
              <a:t>mezclar los jugos y ponerlos a hervir de 5 a 10 minutos, con las hojas y con suficiente miel. Tomar una cucharada tres veces al día.</a:t>
            </a:r>
          </a:p>
        </p:txBody>
      </p:sp>
    </p:spTree>
    <p:extLst>
      <p:ext uri="{BB962C8B-B14F-4D97-AF65-F5344CB8AC3E}">
        <p14:creationId xmlns:p14="http://schemas.microsoft.com/office/powerpoint/2010/main" val="144451464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style.rotation</p:attrName>
                                        </p:attrNameLst>
                                      </p:cBhvr>
                                      <p:tavLst>
                                        <p:tav tm="0">
                                          <p:val>
                                            <p:fltVal val="90"/>
                                          </p:val>
                                        </p:tav>
                                        <p:tav tm="100000">
                                          <p:val>
                                            <p:fltVal val="0"/>
                                          </p:val>
                                        </p:tav>
                                      </p:tavLst>
                                    </p:anim>
                                    <p:animEffect transition="in" filter="fade">
                                      <p:cBhvr>
                                        <p:cTn id="10" dur="1000"/>
                                        <p:tgtEl>
                                          <p:spTgt spid="1026"/>
                                        </p:tgtEl>
                                      </p:cBhvr>
                                    </p:animEffect>
                                  </p:childTnLst>
                                </p:cTn>
                              </p:par>
                              <p:par>
                                <p:cTn id="11" presetID="31" presetClass="entr" presetSubtype="0" fill="hold" nodeType="withEffect">
                                  <p:stCondLst>
                                    <p:cond delay="0"/>
                                  </p:stCondLst>
                                  <p:childTnLst>
                                    <p:set>
                                      <p:cBhvr>
                                        <p:cTn id="12" dur="1" fill="hold">
                                          <p:stCondLst>
                                            <p:cond delay="0"/>
                                          </p:stCondLst>
                                        </p:cTn>
                                        <p:tgtEl>
                                          <p:spTgt spid="1028"/>
                                        </p:tgtEl>
                                        <p:attrNameLst>
                                          <p:attrName>style.visibility</p:attrName>
                                        </p:attrNameLst>
                                      </p:cBhvr>
                                      <p:to>
                                        <p:strVal val="visible"/>
                                      </p:to>
                                    </p:set>
                                    <p:anim calcmode="lin" valueType="num">
                                      <p:cBhvr>
                                        <p:cTn id="13" dur="1000" fill="hold"/>
                                        <p:tgtEl>
                                          <p:spTgt spid="1028"/>
                                        </p:tgtEl>
                                        <p:attrNameLst>
                                          <p:attrName>ppt_w</p:attrName>
                                        </p:attrNameLst>
                                      </p:cBhvr>
                                      <p:tavLst>
                                        <p:tav tm="0">
                                          <p:val>
                                            <p:fltVal val="0"/>
                                          </p:val>
                                        </p:tav>
                                        <p:tav tm="100000">
                                          <p:val>
                                            <p:strVal val="#ppt_w"/>
                                          </p:val>
                                        </p:tav>
                                      </p:tavLst>
                                    </p:anim>
                                    <p:anim calcmode="lin" valueType="num">
                                      <p:cBhvr>
                                        <p:cTn id="14" dur="1000" fill="hold"/>
                                        <p:tgtEl>
                                          <p:spTgt spid="1028"/>
                                        </p:tgtEl>
                                        <p:attrNameLst>
                                          <p:attrName>ppt_h</p:attrName>
                                        </p:attrNameLst>
                                      </p:cBhvr>
                                      <p:tavLst>
                                        <p:tav tm="0">
                                          <p:val>
                                            <p:fltVal val="0"/>
                                          </p:val>
                                        </p:tav>
                                        <p:tav tm="100000">
                                          <p:val>
                                            <p:strVal val="#ppt_h"/>
                                          </p:val>
                                        </p:tav>
                                      </p:tavLst>
                                    </p:anim>
                                    <p:anim calcmode="lin" valueType="num">
                                      <p:cBhvr>
                                        <p:cTn id="15" dur="1000" fill="hold"/>
                                        <p:tgtEl>
                                          <p:spTgt spid="1028"/>
                                        </p:tgtEl>
                                        <p:attrNameLst>
                                          <p:attrName>style.rotation</p:attrName>
                                        </p:attrNameLst>
                                      </p:cBhvr>
                                      <p:tavLst>
                                        <p:tav tm="0">
                                          <p:val>
                                            <p:fltVal val="90"/>
                                          </p:val>
                                        </p:tav>
                                        <p:tav tm="100000">
                                          <p:val>
                                            <p:fltVal val="0"/>
                                          </p:val>
                                        </p:tav>
                                      </p:tavLst>
                                    </p:anim>
                                    <p:animEffect transition="in" filter="fade">
                                      <p:cBhvr>
                                        <p:cTn id="16" dur="1000"/>
                                        <p:tgtEl>
                                          <p:spTgt spid="1028"/>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1000" fill="hold"/>
                                        <p:tgtEl>
                                          <p:spTgt spid="2"/>
                                        </p:tgtEl>
                                        <p:attrNameLst>
                                          <p:attrName>ppt_w</p:attrName>
                                        </p:attrNameLst>
                                      </p:cBhvr>
                                      <p:tavLst>
                                        <p:tav tm="0">
                                          <p:val>
                                            <p:fltVal val="0"/>
                                          </p:val>
                                        </p:tav>
                                        <p:tav tm="100000">
                                          <p:val>
                                            <p:strVal val="#ppt_w"/>
                                          </p:val>
                                        </p:tav>
                                      </p:tavLst>
                                    </p:anim>
                                    <p:anim calcmode="lin" valueType="num">
                                      <p:cBhvr>
                                        <p:cTn id="20" dur="1000" fill="hold"/>
                                        <p:tgtEl>
                                          <p:spTgt spid="2"/>
                                        </p:tgtEl>
                                        <p:attrNameLst>
                                          <p:attrName>ppt_h</p:attrName>
                                        </p:attrNameLst>
                                      </p:cBhvr>
                                      <p:tavLst>
                                        <p:tav tm="0">
                                          <p:val>
                                            <p:fltVal val="0"/>
                                          </p:val>
                                        </p:tav>
                                        <p:tav tm="100000">
                                          <p:val>
                                            <p:strVal val="#ppt_h"/>
                                          </p:val>
                                        </p:tav>
                                      </p:tavLst>
                                    </p:anim>
                                    <p:anim calcmode="lin" valueType="num">
                                      <p:cBhvr>
                                        <p:cTn id="21" dur="1000" fill="hold"/>
                                        <p:tgtEl>
                                          <p:spTgt spid="2"/>
                                        </p:tgtEl>
                                        <p:attrNameLst>
                                          <p:attrName>style.rotation</p:attrName>
                                        </p:attrNameLst>
                                      </p:cBhvr>
                                      <p:tavLst>
                                        <p:tav tm="0">
                                          <p:val>
                                            <p:fltVal val="90"/>
                                          </p:val>
                                        </p:tav>
                                        <p:tav tm="100000">
                                          <p:val>
                                            <p:fltVal val="0"/>
                                          </p:val>
                                        </p:tav>
                                      </p:tavLst>
                                    </p:anim>
                                    <p:animEffect transition="in" filter="fade">
                                      <p:cBhvr>
                                        <p:cTn id="22" dur="10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80">
                                          <p:stCondLst>
                                            <p:cond delay="0"/>
                                          </p:stCondLst>
                                        </p:cTn>
                                        <p:tgtEl>
                                          <p:spTgt spid="4"/>
                                        </p:tgtEl>
                                      </p:cBhvr>
                                    </p:animEffect>
                                    <p:anim calcmode="lin" valueType="num">
                                      <p:cBhvr>
                                        <p:cTn id="2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3" dur="26">
                                          <p:stCondLst>
                                            <p:cond delay="650"/>
                                          </p:stCondLst>
                                        </p:cTn>
                                        <p:tgtEl>
                                          <p:spTgt spid="4"/>
                                        </p:tgtEl>
                                      </p:cBhvr>
                                      <p:to x="100000" y="60000"/>
                                    </p:animScale>
                                    <p:animScale>
                                      <p:cBhvr>
                                        <p:cTn id="34" dur="166" decel="50000">
                                          <p:stCondLst>
                                            <p:cond delay="676"/>
                                          </p:stCondLst>
                                        </p:cTn>
                                        <p:tgtEl>
                                          <p:spTgt spid="4"/>
                                        </p:tgtEl>
                                      </p:cBhvr>
                                      <p:to x="100000" y="100000"/>
                                    </p:animScale>
                                    <p:animScale>
                                      <p:cBhvr>
                                        <p:cTn id="35" dur="26">
                                          <p:stCondLst>
                                            <p:cond delay="1312"/>
                                          </p:stCondLst>
                                        </p:cTn>
                                        <p:tgtEl>
                                          <p:spTgt spid="4"/>
                                        </p:tgtEl>
                                      </p:cBhvr>
                                      <p:to x="100000" y="80000"/>
                                    </p:animScale>
                                    <p:animScale>
                                      <p:cBhvr>
                                        <p:cTn id="36" dur="166" decel="50000">
                                          <p:stCondLst>
                                            <p:cond delay="1338"/>
                                          </p:stCondLst>
                                        </p:cTn>
                                        <p:tgtEl>
                                          <p:spTgt spid="4"/>
                                        </p:tgtEl>
                                      </p:cBhvr>
                                      <p:to x="100000" y="100000"/>
                                    </p:animScale>
                                    <p:animScale>
                                      <p:cBhvr>
                                        <p:cTn id="37" dur="26">
                                          <p:stCondLst>
                                            <p:cond delay="1642"/>
                                          </p:stCondLst>
                                        </p:cTn>
                                        <p:tgtEl>
                                          <p:spTgt spid="4"/>
                                        </p:tgtEl>
                                      </p:cBhvr>
                                      <p:to x="100000" y="90000"/>
                                    </p:animScale>
                                    <p:animScale>
                                      <p:cBhvr>
                                        <p:cTn id="38" dur="166" decel="50000">
                                          <p:stCondLst>
                                            <p:cond delay="1668"/>
                                          </p:stCondLst>
                                        </p:cTn>
                                        <p:tgtEl>
                                          <p:spTgt spid="4"/>
                                        </p:tgtEl>
                                      </p:cBhvr>
                                      <p:to x="100000" y="100000"/>
                                    </p:animScale>
                                    <p:animScale>
                                      <p:cBhvr>
                                        <p:cTn id="39" dur="26">
                                          <p:stCondLst>
                                            <p:cond delay="1808"/>
                                          </p:stCondLst>
                                        </p:cTn>
                                        <p:tgtEl>
                                          <p:spTgt spid="4"/>
                                        </p:tgtEl>
                                      </p:cBhvr>
                                      <p:to x="100000" y="95000"/>
                                    </p:animScale>
                                    <p:animScale>
                                      <p:cBhvr>
                                        <p:cTn id="4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507288" cy="6336704"/>
          </a:xfrm>
          <a:blipFill>
            <a:blip r:embed="rId2"/>
            <a:tile tx="0" ty="0" sx="100000" sy="100000" flip="none" algn="tl"/>
          </a:blipFill>
        </p:spPr>
        <p:txBody>
          <a:bodyPr>
            <a:normAutofit fontScale="62500" lnSpcReduction="20000"/>
          </a:bodyPr>
          <a:lstStyle/>
          <a:p>
            <a:pPr marL="0" indent="0">
              <a:buNone/>
            </a:pPr>
            <a:r>
              <a:rPr lang="es-CO" sz="3600" b="1" dirty="0" smtClean="0"/>
              <a:t>Beneficios de la naranja</a:t>
            </a:r>
            <a:r>
              <a:rPr lang="es-CO" dirty="0" smtClean="0"/>
              <a:t>: la </a:t>
            </a:r>
            <a:r>
              <a:rPr lang="es-CO" dirty="0"/>
              <a:t>naranja es rica en vitamina b6, ácido fólico, vitamina b12, vitamina c, vitamina d, vitamina e, calcio, magnesio, fósforo, etc</a:t>
            </a:r>
            <a:r>
              <a:rPr lang="es-CO" dirty="0" smtClean="0"/>
              <a:t>.</a:t>
            </a:r>
          </a:p>
          <a:p>
            <a:r>
              <a:rPr lang="es-CO" i="1" dirty="0" smtClean="0"/>
              <a:t>Además, la </a:t>
            </a:r>
            <a:r>
              <a:rPr lang="es-CO" i="1" dirty="0"/>
              <a:t>naranja contienen sustancias que reducen el riesgo de infarto hasta un 19%, señala la Universidad East Anglia (Reino Unido</a:t>
            </a:r>
            <a:r>
              <a:rPr lang="es-CO" i="1" dirty="0" smtClean="0"/>
              <a:t>).</a:t>
            </a:r>
          </a:p>
          <a:p>
            <a:r>
              <a:rPr lang="es-CO" dirty="0"/>
              <a:t>Las naranjas son saludables, es una de las mejores fuentes de nutrientes y saludables. Estos son algunos de los beneficios más relevantes de las naranjas</a:t>
            </a:r>
            <a:r>
              <a:rPr lang="es-CO" dirty="0" smtClean="0"/>
              <a:t>:</a:t>
            </a:r>
            <a:r>
              <a:rPr lang="es-CO" dirty="0"/>
              <a:t> </a:t>
            </a:r>
          </a:p>
          <a:p>
            <a:r>
              <a:rPr lang="es-CO" dirty="0"/>
              <a:t>-Las naranjas son excelente fuente de vitamina C, cerca del 93% de lo que se necesita por día</a:t>
            </a:r>
            <a:r>
              <a:rPr lang="es-CO" dirty="0" smtClean="0"/>
              <a:t>.</a:t>
            </a:r>
            <a:r>
              <a:rPr lang="es-CO" dirty="0"/>
              <a:t> </a:t>
            </a:r>
          </a:p>
          <a:p>
            <a:r>
              <a:rPr lang="es-CO" dirty="0"/>
              <a:t>-La naranja es apropiada para las dietas: una naranja mediana aporta 60 calorías</a:t>
            </a:r>
            <a:r>
              <a:rPr lang="es-CO" dirty="0" smtClean="0"/>
              <a:t>.</a:t>
            </a:r>
            <a:r>
              <a:rPr lang="es-CO" dirty="0"/>
              <a:t> </a:t>
            </a:r>
          </a:p>
          <a:p>
            <a:r>
              <a:rPr lang="es-CO" dirty="0"/>
              <a:t>-Cerca de 170 tipos de fitoquímicos y 60 de flavenoides están presentes en las naranjas. Estos compuestos son beneficiosos para reducir inflamación, para prevenir y combatir el cáncer, así como también en casos de osteoporosis y de asma</a:t>
            </a:r>
            <a:r>
              <a:rPr lang="es-CO" dirty="0" smtClean="0"/>
              <a:t>.</a:t>
            </a:r>
            <a:r>
              <a:rPr lang="es-CO" dirty="0"/>
              <a:t> </a:t>
            </a:r>
          </a:p>
          <a:p>
            <a:r>
              <a:rPr lang="es-CO" dirty="0"/>
              <a:t>-Una naranja al día ayuda a nivelar el colesterol y la presión arterial. También puede ayudar a combatir la obesidad</a:t>
            </a:r>
            <a:r>
              <a:rPr lang="es-CO" dirty="0" smtClean="0"/>
              <a:t>.</a:t>
            </a:r>
            <a:r>
              <a:rPr lang="es-CO" dirty="0"/>
              <a:t> </a:t>
            </a:r>
          </a:p>
          <a:p>
            <a:r>
              <a:rPr lang="es-CO" dirty="0"/>
              <a:t>-El limoneno es otro compuesto presente en los cítricos, útil para prevenir el cáncer, sobre todo, el de piel</a:t>
            </a:r>
            <a:r>
              <a:rPr lang="es-CO" dirty="0" smtClean="0"/>
              <a:t>.</a:t>
            </a:r>
            <a:r>
              <a:rPr lang="es-CO" dirty="0"/>
              <a:t> </a:t>
            </a:r>
          </a:p>
          <a:p>
            <a:r>
              <a:rPr lang="es-CO" dirty="0"/>
              <a:t>Por todos estos beneficios, </a:t>
            </a:r>
            <a:r>
              <a:rPr lang="es-CO" dirty="0" smtClean="0"/>
              <a:t>incluye </a:t>
            </a:r>
            <a:r>
              <a:rPr lang="es-CO" dirty="0"/>
              <a:t>en tu dieta diaria esta fruta tan saludable e ideal para las estaciones en las cuales hace más calorcito: una naranja o un zumo de naranja bien frío puede ser la bebida justa para refrescarse, intensa y saludable.</a:t>
            </a:r>
          </a:p>
          <a:p>
            <a:endParaRPr lang="es-CO" dirty="0"/>
          </a:p>
        </p:txBody>
      </p:sp>
    </p:spTree>
    <p:extLst>
      <p:ext uri="{BB962C8B-B14F-4D97-AF65-F5344CB8AC3E}">
        <p14:creationId xmlns:p14="http://schemas.microsoft.com/office/powerpoint/2010/main" val="28680020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 calcmode="lin" valueType="num">
                                      <p:cBhvr>
                                        <p:cTn id="55"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7" end="7"/>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8" end="8"/>
                                            </p:txEl>
                                          </p:spTgt>
                                        </p:tgtEl>
                                        <p:attrNameLst>
                                          <p:attrName>style.visibility</p:attrName>
                                        </p:attrNameLst>
                                      </p:cBhvr>
                                      <p:to>
                                        <p:strVal val="visible"/>
                                      </p:to>
                                    </p:set>
                                    <p:anim calcmode="lin" valueType="num">
                                      <p:cBhvr>
                                        <p:cTn id="71"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264696"/>
          </a:xfrm>
        </p:spPr>
        <p:txBody>
          <a:bodyPr>
            <a:normAutofit fontScale="70000" lnSpcReduction="20000"/>
          </a:bodyPr>
          <a:lstStyle/>
          <a:p>
            <a:pPr marL="0" lvl="0" indent="0" fontAlgn="base">
              <a:spcBef>
                <a:spcPct val="0"/>
              </a:spcBef>
              <a:spcAft>
                <a:spcPct val="0"/>
              </a:spcAft>
              <a:buNone/>
            </a:pPr>
            <a:r>
              <a:rPr lang="es-CO" sz="3600" b="1" dirty="0" smtClean="0">
                <a:solidFill>
                  <a:srgbClr val="000000"/>
                </a:solidFill>
                <a:latin typeface="Arial" pitchFamily="34" charset="0"/>
                <a:cs typeface="Times New Roman" pitchFamily="18" charset="0"/>
              </a:rPr>
              <a:t>Beneficio del limón: </a:t>
            </a:r>
          </a:p>
          <a:p>
            <a:pPr marL="0" lvl="0" indent="0" fontAlgn="base">
              <a:spcBef>
                <a:spcPct val="0"/>
              </a:spcBef>
              <a:spcAft>
                <a:spcPct val="0"/>
              </a:spcAft>
              <a:buNone/>
            </a:pPr>
            <a:r>
              <a:rPr lang="es-CO" dirty="0" smtClean="0">
                <a:solidFill>
                  <a:srgbClr val="0070C0"/>
                </a:solidFill>
                <a:latin typeface="Arial" pitchFamily="34" charset="0"/>
                <a:cs typeface="Times New Roman" pitchFamily="18" charset="0"/>
              </a:rPr>
              <a:t>El </a:t>
            </a:r>
            <a:r>
              <a:rPr lang="es-CO" dirty="0">
                <a:solidFill>
                  <a:srgbClr val="0070C0"/>
                </a:solidFill>
                <a:latin typeface="Arial" pitchFamily="34" charset="0"/>
                <a:cs typeface="Times New Roman" pitchFamily="18" charset="0"/>
              </a:rPr>
              <a:t>limón ocupa un primer lugar entro los frutos curativos, preventivos y de aporte vitamínico, transformándolo en un gran eliminador de toxinas y un poderoso bactericida.</a:t>
            </a:r>
            <a:endParaRPr lang="es-CO" sz="2800" dirty="0">
              <a:solidFill>
                <a:srgbClr val="0070C0"/>
              </a:solidFill>
              <a:latin typeface="Arial" pitchFamily="34" charset="0"/>
              <a:cs typeface="Arial" pitchFamily="34" charset="0"/>
            </a:endParaRPr>
          </a:p>
          <a:p>
            <a:pPr marL="0" lvl="0" indent="0" eaLnBrk="0" fontAlgn="base" hangingPunct="0">
              <a:spcBef>
                <a:spcPct val="0"/>
              </a:spcBef>
              <a:spcAft>
                <a:spcPct val="0"/>
              </a:spcAft>
              <a:buNone/>
            </a:pPr>
            <a:endParaRPr lang="es-CO" dirty="0" smtClean="0">
              <a:solidFill>
                <a:srgbClr val="000000"/>
              </a:solidFill>
              <a:latin typeface="Arial" pitchFamily="34" charset="0"/>
              <a:cs typeface="Times New Roman" pitchFamily="18" charset="0"/>
            </a:endParaRPr>
          </a:p>
          <a:p>
            <a:pPr marL="0" lvl="0" indent="0" eaLnBrk="0" fontAlgn="base" hangingPunct="0">
              <a:spcBef>
                <a:spcPct val="0"/>
              </a:spcBef>
              <a:spcAft>
                <a:spcPct val="0"/>
              </a:spcAft>
              <a:buNone/>
            </a:pPr>
            <a:r>
              <a:rPr lang="es-CO" dirty="0" smtClean="0">
                <a:solidFill>
                  <a:srgbClr val="00B050"/>
                </a:solidFill>
                <a:latin typeface="Arial" pitchFamily="34" charset="0"/>
                <a:cs typeface="Times New Roman" pitchFamily="18" charset="0"/>
              </a:rPr>
              <a:t>Posee </a:t>
            </a:r>
            <a:r>
              <a:rPr lang="es-CO" dirty="0">
                <a:solidFill>
                  <a:srgbClr val="00B050"/>
                </a:solidFill>
                <a:latin typeface="Arial" pitchFamily="34" charset="0"/>
                <a:cs typeface="Times New Roman" pitchFamily="18" charset="0"/>
              </a:rPr>
              <a:t>vitamina C en abundancia que refuerza las defensas del organismo para evitar enfermedades, sobre todo de las vías respiratorias que van desde un simple catarro, ronquera, amigdalitis, hasta pulmonías, bronquitis, congestiones, gripe, pleuresías, asma etc.</a:t>
            </a:r>
            <a:endParaRPr lang="es-CO" sz="2800" dirty="0">
              <a:solidFill>
                <a:srgbClr val="00B050"/>
              </a:solidFill>
              <a:latin typeface="Arial" pitchFamily="34" charset="0"/>
              <a:cs typeface="Arial" pitchFamily="34" charset="0"/>
            </a:endParaRPr>
          </a:p>
          <a:p>
            <a:pPr marL="0" lvl="0" indent="0" eaLnBrk="0" fontAlgn="base" hangingPunct="0">
              <a:spcBef>
                <a:spcPct val="0"/>
              </a:spcBef>
              <a:spcAft>
                <a:spcPct val="0"/>
              </a:spcAft>
              <a:buNone/>
            </a:pPr>
            <a:endParaRPr lang="es-CO" dirty="0" smtClean="0">
              <a:solidFill>
                <a:srgbClr val="000000"/>
              </a:solidFill>
              <a:latin typeface="Arial" pitchFamily="34" charset="0"/>
              <a:cs typeface="Times New Roman" pitchFamily="18" charset="0"/>
            </a:endParaRPr>
          </a:p>
          <a:p>
            <a:pPr marL="0" lvl="0" indent="0" eaLnBrk="0" fontAlgn="base" hangingPunct="0">
              <a:spcBef>
                <a:spcPct val="0"/>
              </a:spcBef>
              <a:spcAft>
                <a:spcPct val="0"/>
              </a:spcAft>
              <a:buNone/>
            </a:pPr>
            <a:r>
              <a:rPr lang="es-CO" dirty="0" smtClean="0">
                <a:solidFill>
                  <a:srgbClr val="00B0F0"/>
                </a:solidFill>
                <a:latin typeface="Arial" pitchFamily="34" charset="0"/>
                <a:cs typeface="Times New Roman" pitchFamily="18" charset="0"/>
              </a:rPr>
              <a:t>La </a:t>
            </a:r>
            <a:r>
              <a:rPr lang="es-CO" dirty="0">
                <a:solidFill>
                  <a:srgbClr val="00B0F0"/>
                </a:solidFill>
                <a:latin typeface="Arial" pitchFamily="34" charset="0"/>
                <a:cs typeface="Times New Roman" pitchFamily="18" charset="0"/>
              </a:rPr>
              <a:t>vitamina C o ácido ascórbico posee gran poder desinfectante y tiene además una acción antitóxica frente a los venenos microbianos y medicamentosos. Junto a la vitamina C se encuentra la vitamina P que ayuda a tonificar los capilares y vasos sanguíneos.</a:t>
            </a:r>
            <a:endParaRPr lang="es-CO" sz="2800" dirty="0">
              <a:solidFill>
                <a:srgbClr val="00B0F0"/>
              </a:solidFill>
              <a:latin typeface="Arial" pitchFamily="34" charset="0"/>
              <a:cs typeface="Arial" pitchFamily="34" charset="0"/>
            </a:endParaRPr>
          </a:p>
          <a:p>
            <a:pPr marL="0" lvl="0" indent="0" eaLnBrk="0" fontAlgn="base" hangingPunct="0">
              <a:spcBef>
                <a:spcPct val="0"/>
              </a:spcBef>
              <a:spcAft>
                <a:spcPct val="0"/>
              </a:spcAft>
              <a:buNone/>
            </a:pPr>
            <a:endParaRPr lang="es-CO" dirty="0" smtClean="0">
              <a:solidFill>
                <a:srgbClr val="000000"/>
              </a:solidFill>
              <a:latin typeface="Arial" pitchFamily="34" charset="0"/>
              <a:cs typeface="Times New Roman" pitchFamily="18" charset="0"/>
            </a:endParaRPr>
          </a:p>
          <a:p>
            <a:pPr marL="0" lvl="0" indent="0" eaLnBrk="0" fontAlgn="base" hangingPunct="0">
              <a:spcBef>
                <a:spcPct val="0"/>
              </a:spcBef>
              <a:spcAft>
                <a:spcPct val="0"/>
              </a:spcAft>
              <a:buNone/>
            </a:pPr>
            <a:r>
              <a:rPr lang="es-CO" dirty="0" smtClean="0">
                <a:solidFill>
                  <a:srgbClr val="000000"/>
                </a:solidFill>
                <a:latin typeface="Arial" pitchFamily="34" charset="0"/>
                <a:cs typeface="Times New Roman" pitchFamily="18" charset="0"/>
              </a:rPr>
              <a:t>Es </a:t>
            </a:r>
            <a:r>
              <a:rPr lang="es-CO" dirty="0">
                <a:solidFill>
                  <a:srgbClr val="000000"/>
                </a:solidFill>
                <a:latin typeface="Arial" pitchFamily="34" charset="0"/>
                <a:cs typeface="Times New Roman" pitchFamily="18" charset="0"/>
              </a:rPr>
              <a:t>llamada también vitamina de la permeabilidad capilar ya que sin ella los capilares sanguíneos se vuelven frágiles y peligran romperse con facilidad, provocando pequeñas hemorragias.</a:t>
            </a:r>
            <a:endParaRPr lang="es-CO" sz="2800" dirty="0">
              <a:latin typeface="Arial" pitchFamily="34" charset="0"/>
              <a:cs typeface="Arial" pitchFamily="34" charset="0"/>
            </a:endParaRPr>
          </a:p>
          <a:p>
            <a:endParaRPr lang="es-CO" dirty="0"/>
          </a:p>
        </p:txBody>
      </p:sp>
    </p:spTree>
    <p:extLst>
      <p:ext uri="{BB962C8B-B14F-4D97-AF65-F5344CB8AC3E}">
        <p14:creationId xmlns:p14="http://schemas.microsoft.com/office/powerpoint/2010/main" val="22815709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p:cTn id="1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p:cTn id="2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p:cTn id="31"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264696"/>
          </a:xfrm>
          <a:blipFill>
            <a:blip r:embed="rId2"/>
            <a:tile tx="0" ty="0" sx="100000" sy="100000" flip="none" algn="tl"/>
          </a:blipFill>
        </p:spPr>
        <p:txBody>
          <a:bodyPr>
            <a:normAutofit fontScale="62500" lnSpcReduction="20000"/>
          </a:bodyPr>
          <a:lstStyle/>
          <a:p>
            <a:pPr marL="0" lvl="0" indent="0" eaLnBrk="0" fontAlgn="base" hangingPunct="0">
              <a:spcBef>
                <a:spcPct val="0"/>
              </a:spcBef>
              <a:spcAft>
                <a:spcPct val="0"/>
              </a:spcAft>
              <a:buNone/>
            </a:pPr>
            <a:r>
              <a:rPr lang="es-CO" dirty="0">
                <a:solidFill>
                  <a:srgbClr val="000000"/>
                </a:solidFill>
                <a:latin typeface="Arial" pitchFamily="34" charset="0"/>
                <a:cs typeface="Times New Roman" pitchFamily="18" charset="0"/>
              </a:rPr>
              <a:t>Ayuda a cicatrizar heridas de todo tipo, aplicándolo interior y exteriormente.</a:t>
            </a:r>
            <a:br>
              <a:rPr lang="es-CO" dirty="0">
                <a:solidFill>
                  <a:srgbClr val="000000"/>
                </a:solidFill>
                <a:latin typeface="Arial" pitchFamily="34" charset="0"/>
                <a:cs typeface="Times New Roman" pitchFamily="18" charset="0"/>
              </a:rPr>
            </a:br>
            <a:endParaRPr lang="es-CO" dirty="0" smtClean="0">
              <a:solidFill>
                <a:srgbClr val="000000"/>
              </a:solidFill>
              <a:latin typeface="Arial" pitchFamily="34" charset="0"/>
              <a:cs typeface="Times New Roman" pitchFamily="18" charset="0"/>
            </a:endParaRPr>
          </a:p>
          <a:p>
            <a:pPr marL="0" lvl="0" indent="0" eaLnBrk="0" fontAlgn="base" hangingPunct="0">
              <a:spcBef>
                <a:spcPct val="0"/>
              </a:spcBef>
              <a:spcAft>
                <a:spcPct val="0"/>
              </a:spcAft>
              <a:buNone/>
            </a:pPr>
            <a:r>
              <a:rPr lang="es-CO" dirty="0" smtClean="0">
                <a:solidFill>
                  <a:srgbClr val="000000"/>
                </a:solidFill>
                <a:latin typeface="Arial" pitchFamily="34" charset="0"/>
                <a:cs typeface="Times New Roman" pitchFamily="18" charset="0"/>
              </a:rPr>
              <a:t>El </a:t>
            </a:r>
            <a:r>
              <a:rPr lang="es-CO" dirty="0">
                <a:solidFill>
                  <a:srgbClr val="000000"/>
                </a:solidFill>
                <a:latin typeface="Arial" pitchFamily="34" charset="0"/>
                <a:cs typeface="Times New Roman" pitchFamily="18" charset="0"/>
              </a:rPr>
              <a:t>limón es muy rico en minerales entre los que se destacan potasio, magnesio, calcio y fósforo ( contiene también sodio, hierro y flúor ).</a:t>
            </a:r>
            <a:endParaRPr lang="es-CO" sz="2800" dirty="0">
              <a:latin typeface="Arial" pitchFamily="34" charset="0"/>
              <a:cs typeface="Arial" pitchFamily="34" charset="0"/>
            </a:endParaRPr>
          </a:p>
          <a:p>
            <a:pPr marL="0" lvl="0" indent="0" eaLnBrk="0" fontAlgn="base" hangingPunct="0">
              <a:spcBef>
                <a:spcPct val="0"/>
              </a:spcBef>
              <a:spcAft>
                <a:spcPct val="0"/>
              </a:spcAft>
              <a:buNone/>
            </a:pPr>
            <a:r>
              <a:rPr lang="es-CO" dirty="0">
                <a:solidFill>
                  <a:srgbClr val="000000"/>
                </a:solidFill>
                <a:latin typeface="Arial" pitchFamily="34" charset="0"/>
                <a:cs typeface="Times New Roman" pitchFamily="18" charset="0"/>
              </a:rPr>
              <a:t>El potasio, por ejemplo, es un elemento esencial para la vida y beneficioso para el tratamiento de la hipertensión arterial.</a:t>
            </a:r>
            <a:endParaRPr lang="es-CO" sz="2800" dirty="0">
              <a:latin typeface="Arial" pitchFamily="34" charset="0"/>
              <a:cs typeface="Arial" pitchFamily="34" charset="0"/>
            </a:endParaRPr>
          </a:p>
          <a:p>
            <a:pPr marL="0" lvl="0" indent="0" eaLnBrk="0" fontAlgn="base" hangingPunct="0">
              <a:spcBef>
                <a:spcPct val="0"/>
              </a:spcBef>
              <a:spcAft>
                <a:spcPct val="0"/>
              </a:spcAft>
              <a:buNone/>
            </a:pPr>
            <a:r>
              <a:rPr lang="es-CO" dirty="0">
                <a:solidFill>
                  <a:srgbClr val="000000"/>
                </a:solidFill>
                <a:latin typeface="Arial" pitchFamily="34" charset="0"/>
                <a:cs typeface="Times New Roman" pitchFamily="18" charset="0"/>
              </a:rPr>
              <a:t>Cuenta con algunas vitaminas del complejo B ( B1, B2, B3, B5, B6, </a:t>
            </a:r>
            <a:r>
              <a:rPr lang="es-CO" dirty="0" smtClean="0">
                <a:solidFill>
                  <a:srgbClr val="000000"/>
                </a:solidFill>
                <a:latin typeface="Arial" pitchFamily="34" charset="0"/>
                <a:cs typeface="Times New Roman" pitchFamily="18" charset="0"/>
              </a:rPr>
              <a:t>PP)</a:t>
            </a:r>
            <a:r>
              <a:rPr lang="es-CO" dirty="0">
                <a:solidFill>
                  <a:srgbClr val="000000"/>
                </a:solidFill>
                <a:latin typeface="Arial" pitchFamily="34" charset="0"/>
                <a:cs typeface="Times New Roman" pitchFamily="18" charset="0"/>
              </a:rPr>
              <a:t/>
            </a:r>
            <a:br>
              <a:rPr lang="es-CO" dirty="0">
                <a:solidFill>
                  <a:srgbClr val="000000"/>
                </a:solidFill>
                <a:latin typeface="Arial" pitchFamily="34" charset="0"/>
                <a:cs typeface="Times New Roman" pitchFamily="18" charset="0"/>
              </a:rPr>
            </a:br>
            <a:endParaRPr lang="es-CO" dirty="0" smtClean="0">
              <a:solidFill>
                <a:srgbClr val="000000"/>
              </a:solidFill>
              <a:latin typeface="Arial" pitchFamily="34" charset="0"/>
              <a:cs typeface="Times New Roman" pitchFamily="18" charset="0"/>
            </a:endParaRPr>
          </a:p>
          <a:p>
            <a:pPr marL="0" lvl="0" indent="0" eaLnBrk="0" fontAlgn="base" hangingPunct="0">
              <a:spcBef>
                <a:spcPct val="0"/>
              </a:spcBef>
              <a:spcAft>
                <a:spcPct val="0"/>
              </a:spcAft>
              <a:buNone/>
            </a:pPr>
            <a:r>
              <a:rPr lang="es-CO" dirty="0" smtClean="0">
                <a:solidFill>
                  <a:srgbClr val="000000"/>
                </a:solidFill>
                <a:latin typeface="Arial" pitchFamily="34" charset="0"/>
                <a:cs typeface="Times New Roman" pitchFamily="18" charset="0"/>
              </a:rPr>
              <a:t>La </a:t>
            </a:r>
            <a:r>
              <a:rPr lang="es-CO" dirty="0">
                <a:solidFill>
                  <a:srgbClr val="000000"/>
                </a:solidFill>
                <a:latin typeface="Arial" pitchFamily="34" charset="0"/>
                <a:cs typeface="Times New Roman" pitchFamily="18" charset="0"/>
              </a:rPr>
              <a:t>vitamina B1 ( tiamina ) previene y cura la enfermedad del beriberi cuyos síntomas son parálisis, edema e insuficiencia cardíaca. Interviene además en el metabolismo de los hidratos de carbono.</a:t>
            </a:r>
            <a:endParaRPr lang="es-CO" sz="2800" dirty="0">
              <a:latin typeface="Arial" pitchFamily="34" charset="0"/>
              <a:cs typeface="Arial" pitchFamily="34" charset="0"/>
            </a:endParaRPr>
          </a:p>
          <a:p>
            <a:pPr marL="0" lvl="0" indent="0" eaLnBrk="0" fontAlgn="base" hangingPunct="0">
              <a:spcBef>
                <a:spcPct val="0"/>
              </a:spcBef>
              <a:spcAft>
                <a:spcPct val="0"/>
              </a:spcAft>
              <a:buNone/>
            </a:pPr>
            <a:endParaRPr lang="es-CO" dirty="0" smtClean="0">
              <a:solidFill>
                <a:srgbClr val="000000"/>
              </a:solidFill>
              <a:latin typeface="Arial" pitchFamily="34" charset="0"/>
              <a:cs typeface="Times New Roman" pitchFamily="18" charset="0"/>
            </a:endParaRPr>
          </a:p>
          <a:p>
            <a:pPr marL="0" lvl="0" indent="0" eaLnBrk="0" fontAlgn="base" hangingPunct="0">
              <a:spcBef>
                <a:spcPct val="0"/>
              </a:spcBef>
              <a:spcAft>
                <a:spcPct val="0"/>
              </a:spcAft>
              <a:buNone/>
            </a:pPr>
            <a:r>
              <a:rPr lang="es-CO" dirty="0" smtClean="0">
                <a:solidFill>
                  <a:srgbClr val="000000"/>
                </a:solidFill>
                <a:latin typeface="Arial" pitchFamily="34" charset="0"/>
                <a:cs typeface="Times New Roman" pitchFamily="18" charset="0"/>
              </a:rPr>
              <a:t>La </a:t>
            </a:r>
            <a:r>
              <a:rPr lang="es-CO" dirty="0">
                <a:solidFill>
                  <a:srgbClr val="000000"/>
                </a:solidFill>
                <a:latin typeface="Arial" pitchFamily="34" charset="0"/>
                <a:cs typeface="Times New Roman" pitchFamily="18" charset="0"/>
              </a:rPr>
              <a:t>vitamina PP ( niacina ) previene contra la piel áspera, pelagra. Enfermedad que se manifiesta por la inflamación de la piel, mala digestión y alteraciones mentales. Esta vitamina es muy necesaria para conservar la salud de la piel, el aparato digestivo y el sistema nervioso.</a:t>
            </a:r>
            <a:endParaRPr lang="es-CO" sz="2800" dirty="0">
              <a:latin typeface="Arial" pitchFamily="34" charset="0"/>
              <a:cs typeface="Arial" pitchFamily="34" charset="0"/>
            </a:endParaRPr>
          </a:p>
          <a:p>
            <a:pPr marL="0" lvl="0" indent="0" eaLnBrk="0" fontAlgn="base" hangingPunct="0">
              <a:spcBef>
                <a:spcPct val="0"/>
              </a:spcBef>
              <a:spcAft>
                <a:spcPct val="0"/>
              </a:spcAft>
              <a:buNone/>
            </a:pPr>
            <a:endParaRPr lang="es-CO" dirty="0" smtClean="0">
              <a:solidFill>
                <a:srgbClr val="000000"/>
              </a:solidFill>
              <a:latin typeface="Arial" pitchFamily="34" charset="0"/>
              <a:cs typeface="Times New Roman" pitchFamily="18" charset="0"/>
            </a:endParaRPr>
          </a:p>
          <a:p>
            <a:pPr marL="0" lvl="0" indent="0" eaLnBrk="0" fontAlgn="base" hangingPunct="0">
              <a:spcBef>
                <a:spcPct val="0"/>
              </a:spcBef>
              <a:spcAft>
                <a:spcPct val="0"/>
              </a:spcAft>
              <a:buNone/>
            </a:pPr>
            <a:r>
              <a:rPr lang="es-CO" dirty="0" smtClean="0">
                <a:solidFill>
                  <a:srgbClr val="000000"/>
                </a:solidFill>
                <a:latin typeface="Arial" pitchFamily="34" charset="0"/>
                <a:cs typeface="Times New Roman" pitchFamily="18" charset="0"/>
              </a:rPr>
              <a:t>Es </a:t>
            </a:r>
            <a:r>
              <a:rPr lang="es-CO" dirty="0">
                <a:solidFill>
                  <a:srgbClr val="000000"/>
                </a:solidFill>
                <a:latin typeface="Arial" pitchFamily="34" charset="0"/>
                <a:cs typeface="Times New Roman" pitchFamily="18" charset="0"/>
              </a:rPr>
              <a:t>un fruto que podríamos definir como medicinal por excelencia ya que actúa como curativo en más de 150 enfermedades.</a:t>
            </a:r>
            <a:endParaRPr lang="es-CO" sz="2800" dirty="0">
              <a:latin typeface="Arial" pitchFamily="34" charset="0"/>
              <a:cs typeface="Arial" pitchFamily="34" charset="0"/>
            </a:endParaRPr>
          </a:p>
          <a:p>
            <a:pPr marL="0" lvl="0" indent="0" eaLnBrk="0" fontAlgn="base" hangingPunct="0">
              <a:spcBef>
                <a:spcPct val="0"/>
              </a:spcBef>
              <a:spcAft>
                <a:spcPct val="0"/>
              </a:spcAft>
              <a:buNone/>
            </a:pPr>
            <a:r>
              <a:rPr lang="es-CO" dirty="0">
                <a:solidFill>
                  <a:srgbClr val="000000"/>
                </a:solidFill>
                <a:latin typeface="Arial" pitchFamily="34" charset="0"/>
                <a:cs typeface="Times New Roman" pitchFamily="18" charset="0"/>
              </a:rPr>
              <a:t>En cualquier parte del organismo donde se encuentren las toxinas, ya sea en la sangre, en los órganos, en los tejidos, el limón una vez ingerido acude para combatirlas disolviendo sus acumulaciones y expulsarlas.</a:t>
            </a:r>
            <a:endParaRPr lang="es-CO" sz="6000" dirty="0">
              <a:latin typeface="Arial" pitchFamily="34" charset="0"/>
              <a:cs typeface="Arial" pitchFamily="34" charset="0"/>
            </a:endParaRPr>
          </a:p>
        </p:txBody>
      </p:sp>
    </p:spTree>
    <p:extLst>
      <p:ext uri="{BB962C8B-B14F-4D97-AF65-F5344CB8AC3E}">
        <p14:creationId xmlns:p14="http://schemas.microsoft.com/office/powerpoint/2010/main" val="231650326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3" dur="500"/>
                                        <p:tgtEl>
                                          <p:spTgt spid="3">
                                            <p:txEl>
                                              <p:pRg st="1" end="1"/>
                                            </p:txEl>
                                          </p:spTgt>
                                        </p:tgtEl>
                                      </p:cBhvr>
                                    </p:animEffect>
                                  </p:childTnLst>
                                </p:cTn>
                              </p:par>
                              <p:par>
                                <p:cTn id="24" presetID="14" presetClass="entr" presetSubtype="10" fill="hold" nodeType="with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6" dur="500"/>
                                        <p:tgtEl>
                                          <p:spTgt spid="3">
                                            <p:txEl>
                                              <p:pRg st="2" end="2"/>
                                            </p:txEl>
                                          </p:spTgt>
                                        </p:tgtEl>
                                      </p:cBhvr>
                                    </p:animEffect>
                                  </p:childTnLst>
                                </p:cTn>
                              </p:par>
                              <p:par>
                                <p:cTn id="27" presetID="14" presetClass="entr" presetSubtype="10" fill="hold"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9" dur="500"/>
                                        <p:tgtEl>
                                          <p:spTgt spid="3">
                                            <p:txEl>
                                              <p:pRg st="3" end="3"/>
                                            </p:txEl>
                                          </p:spTgt>
                                        </p:tgtEl>
                                      </p:cBhvr>
                                    </p:animEffect>
                                  </p:childTnLst>
                                </p:cTn>
                              </p:par>
                              <p:par>
                                <p:cTn id="30" presetID="14" presetClass="entr" presetSubtype="10" fill="hold" nodeType="with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randombar(horizontal)">
                                      <p:cBhvr>
                                        <p:cTn id="32" dur="500"/>
                                        <p:tgtEl>
                                          <p:spTgt spid="3">
                                            <p:txEl>
                                              <p:pRg st="4" end="4"/>
                                            </p:txEl>
                                          </p:spTgt>
                                        </p:tgtEl>
                                      </p:cBhvr>
                                    </p:animEffect>
                                  </p:childTnLst>
                                </p:cTn>
                              </p:par>
                              <p:par>
                                <p:cTn id="33" presetID="14" presetClass="entr" presetSubtype="10" fill="hold"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5" dur="500"/>
                                        <p:tgtEl>
                                          <p:spTgt spid="3">
                                            <p:txEl>
                                              <p:pRg st="6" end="6"/>
                                            </p:txEl>
                                          </p:spTgt>
                                        </p:tgtEl>
                                      </p:cBhvr>
                                    </p:animEffect>
                                  </p:childTnLst>
                                </p:cTn>
                              </p:par>
                              <p:par>
                                <p:cTn id="36" presetID="14" presetClass="entr" presetSubtype="10" fill="hold" nodeType="with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animEffect transition="in" filter="randombar(horizontal)">
                                      <p:cBhvr>
                                        <p:cTn id="38" dur="500"/>
                                        <p:tgtEl>
                                          <p:spTgt spid="3">
                                            <p:txEl>
                                              <p:pRg st="8" end="8"/>
                                            </p:txEl>
                                          </p:spTgt>
                                        </p:tgtEl>
                                      </p:cBhvr>
                                    </p:animEffect>
                                  </p:childTnLst>
                                </p:cTn>
                              </p:par>
                              <p:par>
                                <p:cTn id="39" presetID="14" presetClass="entr" presetSubtype="10" fill="hold"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Effect transition="in" filter="randombar(horizontal)">
                                      <p:cBhvr>
                                        <p:cTn id="41"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720080"/>
          </a:xfrm>
        </p:spPr>
        <p:txBody>
          <a:bodyPr>
            <a:normAutofit fontScale="92500" lnSpcReduction="10000"/>
          </a:bodyPr>
          <a:lstStyle/>
          <a:p>
            <a:pPr marL="0" indent="0" algn="ctr">
              <a:buNone/>
            </a:pPr>
            <a:r>
              <a:rPr lang="es-CO" sz="4800" b="1" dirty="0" smtClean="0">
                <a:solidFill>
                  <a:srgbClr val="FF0000"/>
                </a:solidFill>
              </a:rPr>
              <a:t>3. Jarabe de flores.</a:t>
            </a:r>
          </a:p>
        </p:txBody>
      </p:sp>
      <p:sp>
        <p:nvSpPr>
          <p:cNvPr id="2" name="1 Rectángulo"/>
          <p:cNvSpPr/>
          <p:nvPr/>
        </p:nvSpPr>
        <p:spPr>
          <a:xfrm>
            <a:off x="2915816" y="1367185"/>
            <a:ext cx="3600400" cy="2831544"/>
          </a:xfrm>
          <a:prstGeom prst="rect">
            <a:avLst/>
          </a:prstGeom>
        </p:spPr>
        <p:txBody>
          <a:bodyPr wrap="square">
            <a:spAutoFit/>
          </a:bodyPr>
          <a:lstStyle/>
          <a:p>
            <a:pPr algn="ctr"/>
            <a:r>
              <a:rPr lang="es-CO" sz="2000" b="1" dirty="0"/>
              <a:t>Ingredientes:</a:t>
            </a:r>
          </a:p>
          <a:p>
            <a:pPr algn="ctr"/>
            <a:r>
              <a:rPr lang="es-CO" sz="2000" dirty="0"/>
              <a:t>Pétalos de tres flores rojas. </a:t>
            </a:r>
          </a:p>
          <a:p>
            <a:pPr algn="ctr"/>
            <a:r>
              <a:rPr lang="es-CO" sz="2000" dirty="0"/>
              <a:t>Pétalos de tres flores blancas.</a:t>
            </a:r>
          </a:p>
          <a:p>
            <a:pPr algn="ctr"/>
            <a:r>
              <a:rPr lang="es-CO" sz="2000" dirty="0"/>
              <a:t>Pétalos de tres claveles rojos.</a:t>
            </a:r>
          </a:p>
          <a:p>
            <a:pPr algn="ctr"/>
            <a:r>
              <a:rPr lang="es-CO" sz="2000" dirty="0"/>
              <a:t>Media tasa de moritas o zarzamora.</a:t>
            </a:r>
          </a:p>
          <a:p>
            <a:pPr algn="ctr"/>
            <a:r>
              <a:rPr lang="es-CO" sz="2000" dirty="0"/>
              <a:t>Medio vaso de jugo de limón. Miel de abejas.</a:t>
            </a:r>
          </a:p>
          <a:p>
            <a:endParaRPr lang="es-CO" dirty="0"/>
          </a:p>
        </p:txBody>
      </p:sp>
      <p:sp>
        <p:nvSpPr>
          <p:cNvPr id="4" name="3 Rectángulo"/>
          <p:cNvSpPr/>
          <p:nvPr/>
        </p:nvSpPr>
        <p:spPr>
          <a:xfrm>
            <a:off x="180096" y="4207857"/>
            <a:ext cx="8988425" cy="2308324"/>
          </a:xfrm>
          <a:prstGeom prst="rect">
            <a:avLst/>
          </a:prstGeom>
        </p:spPr>
        <p:txBody>
          <a:bodyPr wrap="square">
            <a:spAutoFit/>
          </a:bodyPr>
          <a:lstStyle/>
          <a:p>
            <a:pPr algn="ctr"/>
            <a:r>
              <a:rPr lang="es-CO" sz="3200" b="1" dirty="0"/>
              <a:t>Preparación:</a:t>
            </a:r>
            <a:r>
              <a:rPr lang="es-CO" sz="2800" dirty="0"/>
              <a:t> </a:t>
            </a:r>
            <a:r>
              <a:rPr lang="es-CO" sz="2800" dirty="0">
                <a:solidFill>
                  <a:srgbClr val="0070C0"/>
                </a:solidFill>
              </a:rPr>
              <a:t>licuar los pétalos de las flores con el limón, agregar miel suficiente y poner a hervir por 5 minutos, colar, envasar y tomar una cucharada tres veces al día</a:t>
            </a:r>
            <a:r>
              <a:rPr lang="es-CO" sz="2800" dirty="0" smtClean="0">
                <a:solidFill>
                  <a:srgbClr val="0070C0"/>
                </a:solidFill>
              </a:rPr>
              <a:t>.</a:t>
            </a:r>
            <a:r>
              <a:rPr lang="es-CO" sz="2800" dirty="0"/>
              <a:t> </a:t>
            </a:r>
            <a:r>
              <a:rPr lang="es-CO" sz="2800" dirty="0" smtClean="0"/>
              <a:t>Puedes hacerlo de flores de sauco, este jarabe es bueno para el  asma, tos, bronquitis y neumonía.</a:t>
            </a:r>
            <a:endParaRPr lang="es-CO" sz="2800" dirty="0"/>
          </a:p>
        </p:txBody>
      </p:sp>
      <p:sp>
        <p:nvSpPr>
          <p:cNvPr id="5" name="AutoShape 2" descr="data:image/jpeg;base64,/9j/4AAQSkZJRgABAQAAAQABAAD/2wCEAAkGBxMSEhUUExMVFhQUFRUVFRQUFxUVFBQUFBUWFxUWFxUYHCggGBwlHBQUITEhJSkrLi4uFx8zODMsNygtLisBCgoKDg0OGxAQGywkHyQsLCwsLCwsLCwsLCwsLCwsLCwsLCwsLCwsLCwsLCwsLCwsLCwsLCwsLCwsLCwsLCwsLP/AABEIALEBHAMBEQACEQEDEQH/xAAcAAABBQEBAQAAAAAAAAAAAAAEAQIDBQYABwj/xAA9EAABAwIEAwYEBAQGAgMAAAABAAIRAwQFEiExQVFhBhMiMnGBkaGxwUJS0fAUIzPhB3KCkrLxFWIkQ6L/xAAbAQACAwEBAQAAAAAAAAAAAAABAgADBAUGB//EADMRAAICAQQABQIEBgMAAwAAAAABAhEDBBIhMQUTIkFRMmFxgaHRI5GxweHwFELxM1Jy/9oADAMBAAIRAxEAPwDMUKIhYz2NjqtOERosjpvgoF0QoVOqhbYjHpWgBtvUSiSLW1qqFMkWlB6KKJIs23BcZO8AaabCOCeyjYkqD7W5c0EAkTv1TplM8cWH2tWIKZMzZI2S3NxmMndRsrhCuEQiolsbaT0qqKYjiT1JG/FMIqZncSxypQrOa5rTTytc0iQ6TuDr0PDiEHJLs36fRrPC0+S6pV8zWu2zNDoO4nWD1UsxSjtk18HOqo2BIc2qpYaCKdVNYjQTTciVskDlLBQ9rlBWh7SiI0SBMIOUIKoQVQByhDlCHKEOUIcoQ5QhyhDlCHzXSqaLGj142tUlEeIOCoWpjwoOSMUoNhtAJaFbLO2KFFbLS3eokVMPovTIqlwWH8UXRJ8ogeiayjy0rr3CKdZGyuUCdtSeKBU40PBUFaEq3DWDM4wFAwxym9sVZS4r2lqub/LHhbpJ80dFJSdWjp6bwzFF/wATt/yKLD4rVqYe7RzvGSd+IE9TA91WueWbtTLyMUlBdHoBerbPLURmrr9kLDRD/GNz5JAcdQ3pyRss8qe3dXHyWRgRDpka9E5nTb7J6dRGxWiZknUcERW0hWVELI0TscmRW0TtKZFbHhEUcoQ4KAFUIcoQ5QhyhDlCHKEOUIJKhD5kKwo9ehqdDoe1iI6C7Ki0uAfoEUWQ75Jrui0PIZqFGhpBuHuyh2g8TS0zyMfooUyJ2iEtC2F0XoUIwylURElFSVMPNZpgjQncdRGvzCZ1VmTG5Rm8cvyJ6VRKWyQXTeoUSRJUvRSaXEwIg9egUuhIYXlkooxWL4q+o7odAB9FTKVnp9JpIYog77pzfATyJHy+ym5qNFihCUrSGi8gjMAdiHbO6ajdBSYXp006/P4Nnhfauk6k7MyXgAHUb8wr1NVyedz+EZFlSjLgzmJY/UqGGnKOmnzVLm30dnT+G4sStq39ygZfumZMzoZ15ylOn5Capo3/AGYxzvm5XH+YB/uHP1V0J2eU8T8P8iW+H0v9DRscdgrbOOEMqEcUbFasVj1LAwyi5OmUyCaaZCMlCIgoRIKoQVQByhBJUIcoQ5QhyhDlCHIhPmo0lho9ekcyiUS1RLChaaKch3Y1La5K/iyR1oopFrg0RdzCaxaJ6YIRsVxCqAkxMdTKhXLgu7nBnUmtcSDmEgDdFxooxZY5JOK9ihv7p7DAkcwqXOjqYdLGceRLO8qOJhxJyPI0EAtHP/UgpmLWYIw1GJV2OwbEKtOoe+z5TpJ1A5FRPk3ajTwlj9FWjaWrcwJBENbmJnSOnNWJWcCfDS+XRlMbxnOYGjRsqpSvg9BotGsSt9gFg6PHEuMweXDQc0vRqyev0+wPcO/mDq0/ItQ9hoqmgTFK7qbQ4dWn3Ej7p8XPAufJsXHuQdm70mo4E7t+jh9iUZqkZseXe6Lujb94HkOyjYGJ+A/e6SjQ8u1pVZXHCqskNAcPzAgCOs7KUalqoVb4LTDaZpODs8uaZ8GjR6uP6Ie5m1Elli4tcP57/ki8Z2yc2o0Pa3IZnLvHQzun8xnJl4JCWN7G7+5s8MuW1gCw5m8SNx6jgVdF30ed1GKWF7ZqmG1WtB8JlM69jOm2uQiiUUVyC6ZTorZM1MhWPTAFUIcoQ5QByhDlAnSiQRQhyhDlCHznbvBCxs9xCIXSYFWzTGCNDQvmNoNDolri06btOusb/wBlfCVw/A8t4xp/Lz7kuJc/uC3d1TktczKY0c07zqDHHh80txbpmfS+I5sLSu0vZgncnMB5uUfolcJI9Nh1unzR3XVdp/cIvboPy+ECBGnFLLJZrhp6vmwdiG8EsALUq1X1ZFQjLADXlwadNI4fBNcmTG8GP0yX6B9XE8rA2qwSJJdvIO2myVy4poeOBOTnCXHwR4Le06rXZRrTBzO0DYqzt7sag6Rh1T/i45N+4L/FEOcG8jpwmQPulXZ15wuCrshrY0/LkjK3XwiRv7pm2Lh02Nvd7/cqq1zKVI0T9KLHBa0tcDwd8iP7FGS4MkZXJkl5oWu6x8QfvCVdFt8ofidoTbPIdrExx8Ov6j3T441yUajJL1KPFIzPZgjM954MdHUxxVuT4MehTlc/j/WavC6kW4ceOZ0HkP8ApVS7NKbbtldh+I5o1JzvE8NAJd8ASg0am4NXH8PzLOzuyc79MgJY0aATGp+nzQRXkiuI+/uysrU4c5ri0gkkQfE2dtD9FKNUJ2lRYYZila1eC1xbI3HlcP3wUTceUVajTYdVGpK/7HpXZ7E216YJcC+PEBpx3A5bK+ErR4zX6SWnyNV6fYvrblzVkTmTCgIMJyuydpTIUeCmAKFCCqEERIcoQ5QhyhBJUIcoESVCHzFbVCAsjPcq0GUL2ClcSyE+Qu/xbLTDRxd7xGoTRfoaOH45D1xmvdf0IBicgTEt24acj0Wbfyedapg9zibh5TqfxbnnotEcnBanaJ7bHO80f5+J4O6+vNCUb9R6bwfXNryJ/l+37BrLlUtHo40yajcMJh4kHh14fNPj4lyVanFeJte3P8iLEWeCo0vGjC8a5oHLNx05J2rZi0Wa42+ESf4dWDqtC7eNmmh8jUP6KrJa/Q5ery1lxV8v+xVYnfFtw4jQmJ005nT97JmehhJR9LDKVgazXOkaAOaOJ30UjFtMfNNRlFrv3KOtoki+S7N0FYFXio5v5m/Npn6FysmvSc3FL+IXF7RL6b2jeJb/AJhqPmAqo9mnKm4uuyrwnG2kZahynYzOU/p7p5Y2uUUY9VGaqfY2woCm99A+R8lp5E+VzT8j6J5O1YmCHlPav9sssFuCylVoVdWkOa3TUB3Fp9yUVKNFj08p075v9Cpp0HMbqQe7bU23k7OPGIj4pXJPhDqLjFOT6sJwWqRQI5uaRpJ0IJIHshLhhxxUoxYPfUxmzjXWCJgTzHKeSLa9ix43CVlhZkGmTlPhEkHUEb+3Eg+qrotlLlc9/oXXZ25DXtOctYTo7i13I8+PrqjDvkx67FvxtVb+PlHpmF3gqMDgQSCQ6ODh+591oTPFarC8U6a/AtKblYjGwlhTCkoKYA5EhyhDlCCKEORCIoQ5QghKgRJRCfNraQhYbPe8UVV2/KVYlaMU57ZEtQh9MEky120dNP30UUOGYPFMzcIxa47v+wynU4fuVmnGkcGUfgSoVXZXdAozAy0wRt7rTGdGnDOUZJw7NABAbBkmNBzQaR9BxxcYLc+a5/udrmIO7dxIMesIbWMs8KbT6EZd5n5I1jbQ5mxz9OCeSfZzMTW5w+eV+ZoP8O6D2Ur6m0n/AOp7erYqwqMzOB4ljliyw3fLr9DLXrHVAHnzsJa8cSOf0PuVaj0z5al8E1vdHu9CdOXLp6afNI3Ru4krI79o3nzAOHuhXNoDmvLqT5XBNhOHx/MMgtMjqCCHCPQqxswLHymnyW5MDM57GNHFx/RU7W3SNUssIRtozXaKwyv71hDqdTXM3YOO4PKd/dXxfFHKzRalurhkFpdOIaJkt8h4t6enRFovwSb4NG0Co0ZvC7cEbtPpxCpacTpNSX4g9w1wMjSrTEwNns5jmN/mEK9ytyUu/wAxl02Wh9EeHcsbu08Y6fRR8seL2R6BaWIfnGYcxo747H3BRUWDzV7Blri8eHP4I0a5rGzyBcNgm5Kaj3xYdaOplgpipJmTl4ROuo21j3QaDHI7ujRdnMXNvVDXGWuADviYd6gIQltfJi8Q0S1OJyj2uv2PTaLpAI2Ox4LWjxclTphVMp0VkzSmQB6IDlCHKEo5QIiJBJUCISiQRQIkqBPm63qysbR7PHltFdi1NNEz507ArWpwRfAFjhmh5c//AAc4OBIykjgRKSSTVnF1Giy4puNN/DS7HZvY9VmapnOkuRtMapt1Isxyov8AAbhhf4m+L8LpMTE7c4n4Kxc8nptH4nPM/KyP8H8k+GW4NSs/m4gfAFPZrUfUyox6zdSIqt2B1jgevQpu0Zsvodo03YHExFcbZ6Wg/KWzP/IfELFqE1X5mbxZ+dixz+HT/l/gd2jpUw8vpQDAdB/EHCdffMPUdVfhksmFS9/c62gnLNgTfL6/l/tmYpVJJytgnSOGu+nBBmvHOo8F7g+GMmakwdzxRVe4k7q12FYo0NpOA/eqVlmHmaszt7etNJrTmzz4p8sCMpBTqnyinLcVtkE4YwOBpv8AI4QfTmPkUP8AsaNqyYWuynr25o1CwmY2cNnDgQrLTRzYp450yaneuz7+n3StWjWtRKU6Za079rgA/cag8Wnm0/biqqo0cS+z+Tjblpz0nAg6ls5TPMAoMeLceH/gY6nSefGDTfxIEAnq39IRjJleTBF8xAr6wLY/mNA5kPg+7QR81bGafBiyYZrotsHvaTS2lRhxdo572wDpvvJ14IbeRoPcr+C5qWTWFrmmdYcBz1Mj5quUUXxzylcWvwPVMGu2PoUwwggNAMGYI3C1xaaVHiNZinDPLcu2WjSnRkolaihWSJhTpUDR0qEOlEIhKhBsqBElEIhKhBsqBo+X6FfVZX0erxxphdwzM1Inya5Y7RRvblcrOzFW2RY2r5CpkjrYJWhta0JMt3PBFLceZ8W8OeJvLD6X39v8EVJsGOenoVRNNHBUqDLek4GeDXNOk7lwAnX9yr8X0m7Rz/iwa+V/U0uZtMQSB9yd1Emz1c8uPErm6BsRbmYR046dQnSorc45I3HlAnY6nluo0DXMeCOYI2j5+yzauajBN/KMOqheJpE/aSg4OovEgB3dPI10cZGnHdyXT8KS/Mp8P1MsTaj+IRhWFEavEO4jeI3Csu+j0ayJxUqq+S3NIBQF2QVbY1A5oBOiKVh8zY1IyN3bHUHcJE3FmzJjjmhuRHbVS2BOo09Rw/fRWtWYsGTyntkWTmMrMyuMOHldxb+o6KtNxZqzYY5la7KqvYVWkeGY4t1EfVXKSZzZYskGnQhraJaNHm0hguSOKjgBZ+bYfaXDagyPMH8L+I6HmFU4M0QzqTH99Vonm34tI+yMEDNLimgu07QEgjLpzacrQOe2iscaMsJRfSBm4rUdoDA6bn1P6Jao0xkpO2afs5itSi4FhjmODh1CRScXwJrdLjzwqa/werYRibK7QWkZoBczi3+3VbISTPE6nSzwSqS49n8lowqxGRjsyIKOzKEo6USCyiQ5QhygRpKJBCoERQJ8od7BWZK0enyZFFlpa3EhVyVGzDlUkB3tLWU0WV5cfuNtnwlki3BOizo1eOhjmJCTpm6UI5Y7X7hGL2WQh0av8QO/AETPET7pMkuNx4LVaWWF89NtL8jrG4IZU4/0yI2Ja9ruPoVdjimVabJ5c4y+GT0Ye7O7XXTiNPsE110dzSYnqZ/8jN17IIuKkhBHVm+Cus3Br85c1uTxS4gdISZcayRcH7lLSlBpujaVxRexmSXSA/N+Ehw8JHsZ91nwr02++ijwvDV5H90hGgNCtOs3ZDWeoPFAzapafCSD05Ip0FxT7Ky/oZjPH6oNWXYcvlv7Mqa+HioIBg8DyKkZ7SzWaSOaPHDKpld1FxZUkEHf97hXOKkrRxsGpnp5uMy6tcQDhBOh4hUOLidvHlhmVxdMWuym7w1BrweNCR68+hRTa5RRkxRm9uTh+zXuB1sGdvTeHDkfCfjt9E6yr3Mk9Flj9PIDWovZ52lvUjQ+h2Kfh9Gf1RdSVEtviT26TI5O1CVwLo6hpV7Etw9r2BzfDB8VMeWT+Jv6IJ80xmlW6PQ6zHEosbG22afCi7TTTrp9VSzTJqjQ2ne97TNCRUcC2Rrx1nhGqeN2qMGbyvKl53MVyek4U+qKY77L3mubLsROnDeIlbEeOzKDm9i49gsuRKqEzKEHAoog4IkFRIIoQRQJxRIIoE+RXu1VSR1smS2E2tWEskaNPlaZbU4cFnfB28dTRDWsyNkVIWeFrlEbHEKNDQnKJo33AqWzA+Z0yujTwuyjXnAVWZVBnJ8V2PFKL/FfiV1iwuls6EyT+Vo3jmdlMLdHA0WmefJT6XLOr3jQ7KweECAtO09CssYvbHpE9OpI9fogXp2gO6tW1X0xU8NIFwL2+YSNCRGoBHwJSzbUW49lGeE5RVdI2PZdwtwGVctVrW5ab27OZJyzyIBj2Cp0+WEm3T75T9mHTwlLC4wdckt5WEmBHRM+zq448ICfVQLEMDtVAglQzJUA0LVsyKfegiCYI4g8CjKHp3GnT5rflv8AIAxDDxcNGsVG+Vx4/wDq7p9EuOe10Ua/RrKrXaM7UBomNcw0c08CtHZy3JYKcHz7oPtr5rxld89x6Kpwado6eHWY88dkx76z6fGRz4oUpDynkw/dE9DGhsT7H++6V4n7EWswT4lwSzbP3pgdWy3/AImPkjc0K8GnnzFi/wDjbc+V729NCPnB+am9rtC/8R1UZFrh1jQb+LM7mQI9tSg52Hypw9ixc9onaPmfdAnLL/8Aw/cTWcXGIYco5yRJ9h9Vdids5PjUdmJRXNvs9CaVoPLtDkRWKEQDmqEHhMiDgiARQhygRFCCIkPkUBVnTXJNRYlZfjXJb2bYVEjsaeTRasaCFSzqxpogrWgKikSWJMMo1QLdzSQMswJEkSDoOO/yQztvHwee8arHjcb5dGfrYmKbMrZzPiY4DYfdW4IcWcnSZfKw0lzIhshJlXM6OCN8su7dsj1SWb4xHX8NDZ5/Qf8ASHYZelWS4LctFVwnSoNAfzN5e0/BRrgXFOPmNJ9/1LyvWncydNT0GirfJviklwCVHBAYi7zf0UBYM9+3VEDY01yBHPcdERdzi7Q+kIMfshUyVHUjkWSNkOLYW24AIIbUAgO4O6O/VWQybeGczV6HzfVHsyl7aPouyvaQeB4HqDxWmLT6OJkhLG6kqI/4p/5j8VNqJ58//s/5je9J3KNAeSUuxQ880doqy0uzhdO4E/FHagf8mf8A1YXb3tXgUrhE04tZnXNmmw3FS4gPHADQz7xHoqZQSOjj1G/mufk0OH4kadZlSmDDNx+YHzfLRKuHwTPCObFKM/f9Pg9Yta4e0OaZDgCD0K1I8fODi2mGUj0TFEkKAoAcAiQcEUA5EhyhDlCHKEEUDZ8lMYkZ04hVuxVyNuGJZ0VUzow4LCzyE+Nzg3jlALj0EkD4pGjR5k0vR39+iyqVbfK4tpuEQAXulznHaQNBsTopCHNs5XiGp1eCKbyd+yVfr2UGK20ML93AEN466SR6A8d9eiWTuSizgZYZItSzX6uVZmLYEvObUzxWrpcG3SJN0y/tKMAJGzs44JIs6bw0SdABqkNK4M/f35e4nhw9FbGJzdRqXJ1Ho0GA9lqwe2pcUnCiWZ2va9hOYwacZXTJ5afZU5s8Ix4f+/Bz450pXfKDar3CTBIkwHCHD2MJFdc9nocGdygpdpg764n14FGjSppjRVUJZHUdsEUCTGVZBkiARp1CKEm3YhuMrOJPCBPqo4bgw1Pk+zd/AKcUIOoI9QQo8PwNDxSKdSTCmYix4yvAc08DBHzSbJR6NEsumzqpURUsEtKh81RvQEED0zAn6p1mkuzHPwmDdxfAQ7s3QGwceuf+0IedIMfDcPu2AN7KB5OWtAB8rhLh/qGh+Cujm45MGXwpqVRlwFM7LNZ+LMg8pZj8PSCW4U1keGJ2Vcps34tJFAt/QFB4nTMMwbxH9jwVitrkzZMcYTuL4DbbEGjdxHukrktcnt4Rruz/AG6pUKcVCXMkhsZcwO+xOyvicPWYFJ7+Eb/s9jVO7pCtSnKSW+LQgt3TnJnCnRcNII6olLVMUiESJ2coAVEhyhDlCHQoQ5Qh824vhbaTw5g8B1g6wRuFQ5UbtNl3djaFSkc5c3KT5QNglZ39PPE03JEFIpGWRYXSCRmmJP3RcW6+EGSOZ2H3UvijNqdJ5+WDl9Ku/wBCwoUmkgP8p3Vco2g+IaJanHx9S6/Yx97T/wDk1CWloLjlBES0aAj2C1Q+lHF0ycJVNU/uWND5BKzrwfAFid5n8Ldh8ymjGuSjPm3emIDUaR6p7Mri0bTsrjDn27bcuGak4ls7mmdR/tM+ghcvX4m2pLr+5ztRBwd/JPj7XiHDzAfEGZCOGdO30xtNrJYXXszN17rNB5aHmt207GPUbhaVdLRsjksMq0Ya18jU7cVKLpLjcCvceMxwnl0RKZNju+bBmdIjaI4qUHcqKe/uS48hwVsY0c7UZnLhdAYrEJ6Mqm10E0sRjcH2SvGmaIeIZIe4dRxZ0aE/NVvCjoY/FZyXEbJ7PGA0uLpObKABz11/fNMsaozz12RTtoIZjoJ8rvgkeFGjF4jOfUbD33tR7ZaAcv5idOWkfdSl7lyz5JdKilxLvH+JwLnE6unimTsfPNbFFR6I7HCqlaY0jmmVGVYZ5F2SVMNcIaQAW6E80dxlyYU2oqHK9/k9p/w2od1Y0xzdUd/+yPsjF2jmayCjlaX2/oa+lWhOYZQseHIi0PUFFCgBUQCqEFUIIoQ8FvRnof5XA9Y2+6xZn6bGwzplG3D3vMMaXHokx5LOpj1EYq2zX4N2dFJpzGah3P5egTvkxarXyy8R4iv1M/iFsaNV7DwOk6aHUfVBo9Ro8/m4oy+UPopDegykFBy1p4ZTq0Xd62QT4T+JpA3aff5LLnzvHJbXyea8bz7csFHtJ/r/AOGCxO0fTdlcDlk5SNnRxn7LoYskckdyBi1KyxVAW22ic0JJEFVw5yUUVzaIRVIILSQRqC0kEHmCE1J9mTI7NTg3a0kd3daj8NUAZm/5gNx1H91nlp0uYfyMk8V9EmN4OSBUYAWuE5m+V45pVJx4YmPNLE6KBriDHFWqmuDsYdTGRO2uf36qUbPNC7jFCS0hohm0jf1UUS6Wqtql0VlxcknTjOkc+QTpGHLqG3wRUKojK4eEmSeKcohNfTLoErRJjbgiUTq+CJrSSANzsj0VpOUlFdstG0Q0QOHHmVmc7Z6LDpligkTYXbZ6rQdpk+g1T3SszShvyqPyXNxgbgS6iJ4lnPq3r0VcMu7iRbqdH5H8TB+a/b9jrTzNAIOcSNRsdNRw9FJQaZowaqORJPsnuKUE6jQwdd5+qVo0KS6YykQ0yJHoUUyptrotOz2GNuawYXRxceg3J+KeMbZmz51jg32ep4XbNo0202mWsEAnc6yT8SVauDgZZPJJyfuWVN7cu+qYzyT3fYkzxpPwUEqyZr0RGiQFERoeFAChEAqhBUAHg9b+WdRLSII5hZpK1TETaL3CjRDZpRrvr4h6qpwjjXBJtsKZcHzDn9Eu6lYrVIzvbO4fWrtqObByBpIEAwTATuV8s7/hOase2/craDUh6GGRMsbZmYgDcoNqKtj5M0ccHOXSD8VvhTphjfQfvruuF5ksuRyPB6jPLNkeSXuQWls2tb5Kjdy4zxB4H1hdSEpY6LIb8NPr3/IxGK4e6kSCPQ81vx5FNWjr4s8MkeOypeFchnyJQa0uAcdESqk3yJc0wHENMhEonHng9J/wywVwpOrVi7unjwUiTlI/Pl5nh09Vy9VqvXtj0u3/AGMeoyK9qHdqadu2ctNkn3ge+yyY8+XJP0vgpi5WlHsyVGzbUBy6H5H9F1/MriR6zD4ZOWFSjL1e69gS6tXNkEH15+iujT5Rz8rnje2aaYI1pkQYM6axB9eCYqjLkHrNg68EQOQPUciVSkWeF2kDM7d23Rv6lZ8uT2R3/CNDz5uT36/ALuaYB0VS7OvqoRj0dbVu68Q3Jgff99VbJWqORhlWbd8GlwLFiSJCoqmdOS8yJZX+E21U5wO7qHXMzSTzLdj9equWR0caWkqdrhgFLAqhMB7D65hPyR4ZY55Ma9RZW3Y+oYz1GAdJcY+SlIoerfsjVYTY06DcrBv5nHzOPU/ZEyzk5u2XP8ZLQIGnHiU9mby6bY+nXRsjiSisoJtC6NREpkgtjkSlokDkwjQ8FQB0qAHSoQ+e613nd0B+SzlaYljWDX6OE6wOZSZfoaQy5VGmpuIaOcLHLgWfYy5ZnYQSNxHqE8ZcUWabJ5c7KSsQ0KQbZ6DFqWW+F3LGWznub43TkP8A68T77e3VYvEM3Hkx7ff7GPxPWb0sS/P8TP1rmXZzz8I68/ZHSYK5Meg03nTuX0r/AGi2wGvnDuYI+YP6LTnhSs2eKR5iw3GLEOp5csudrr+/3CmP0KzlRk4u0YXGMGNNwA4iQD6xutmOdq2dvS782Pd8FQ+3I33VwzSb2mh7FdmTeVZcD3NMjOfzncMH36eqy6rUeWtsfqf6fcyanIsapdnoePYm2mzI2A1umnMLz83vflw6/qzl/c87vLg1HGV2tLp1ij9zv+G6LavNn2+vsOs25VfNWej0s1DhhNR2YEHYquNxlZr1GLHnxSi1fH+0ZLEy6m8t0PEGI+I5roRaas8RqMcsMtoB3rzwTUjMpzfsHYfh5cc1Tyg7fmPL0VWSe1cHU0GhlnncukW5WFu2exUVFEL1fjiczWZqXBc2Niwtbn9fSUuSfqpB0Wn/AIe+S5f9A0W7Gu8G3BVyfPBvhGo8h7HzCKZTOC7L3Dw0DWFdHo4upty4LEXEo2Y9lEzHIiMkL4TCitqqEoJpVExXJFjSqImaSCaVVMVuIUyoiVtDw9QWh2ZQFC5lAUfPTbMuIaNydfdUpGegy2wTI8EeJx0nl6LNkk5SpdDx7L22wutUcGtMk7ALO8TbE7Y24pFgg7ifVNtaB0Z/+EfUrlpa4UxDnOggRAMA7STp/wBJ8uSOHHvf+s6kMyjhUr5CsQrZjlGjR8GgcPQBcfBCWSdvtmCEJZZqK7ZUV3SemwHILvQgoqkeswYI4cagi57IUZqu5Bhn/c2FMiW0xeKV5K/H9zY1mt8zthM9Ggan4KnbbODGLk0l7mHuxnbmd5i9x6AO4e0BOm1Pb7UenxRWPL5cetqDuz/ZtlU949gdILWhwlsHzOI48gs+p1Eo+iD5OR4hmrJti+fc2N1ZNs7UNpAMYJBI4cT7lcvUZZJ7buT7f9jnvdL1M8wx7FMzsrf+h+q6Gg0m1bpG/Q6XfLfLr+pXUSukz0kWFUwUhdFBNMJWaItroiusPZU1cNeeqMZOPQuXT4c7vLHn59wE4exrgDpPxTrJJ9mfJotNj/8Ajjb+/SCqzmZQAIA0CSVNHW0uGGPHz2BOKSMRM2XaifC7bvH6+Uan7BXyeyJxoxeozU+l2aiyw4VCRIECdVRCO5nWyZfLXQwW4aT0Sj7rCsOphzhJgTueHVPBWyjUz2QLOsA1xAcHAHRw2KuapnItyVtD6VZASUQyndaJkUSgONzKINg5lVQDQTTqpitoLp3PVEqcAujcpitwDKVwiVOBP36gm0cKqgrRKKigm08Swap4pO5Bj4FVoyoNwx8unkPmsEOmxo8RZYMvnMMtPi4ZVN7KyKoXuOu/zR/EnYNil3kblB1+pXHzZPPyfZD9KjPXdWPDxOrvXcN+/wD0uvpcOyNvtnf8L0uyPmy7fX4f5K+pXWxI6M5mi7E3kVww7Vhk9H7sPxEf6kmRcHO1634vw5NNjl73bHUwDneyo70bTEu9+HsVUlSv7o5OCPqUn7NGUwGyqXVTIwEtb4nkfhb+p2RyT2xbOtm1yjG12b6vWbbU8rYDo/2hcTLlcf8A9P8AQ4Lbk7fZh8YxlzzkzHLy5nmrdJpbe+RZjjb56MpdMh3qu8nwd3TTTVIloFIzqQDqTUjNUUFUmIFqH3NUMbO5OgUSEyycVx2Zu5ui58k8fkr1Dg5U9Y45IpdJ8/f5CC1Zz0DmqsaWK6COTqssnLaubFp13NPh0CWUkzRgwSxxr+YfZ3zswkmOKTg2Qg32XNLxu0mEGk3wNJ7FyWNPkFbGNHLzZNzFzwiyk7v0AbRRcog2ErLlGxHALpV0SpxCG10RNpI25TC7AijdIiSgWFC4RKZQDadVQpcQljlCtonaURKPn21voqNAJ9AJMTqqbowRNVZEGTG5Wd10NPhJBgeGhArZGbjK0un0+5WDW5mlsj2xo/JWWNI1nl7vIzXXaeAS6TAr+yIvlgNWwpiZe555iBv8dV1N/wAHVl4rk6jFJAv/AIIl0gnLwB0d7lN5gsvEpNdchuGWj6NWnUAzZHtcQN4a4ExzSSbaEeqWSO18BOM9/wDxj6ga981HZJDi1zHEgNH/AKkEjTmUt8clPSNbhFoywouyk56mpk69ASNwNuup4rmajUtO1+X7lDdsyPaDHNTrOv8AuPL0VWm07m90gpFMar7moHFoBgDwiBouhuWKNDuQfi+BubSDoTafO5Pkv0+ZxZnKNQgwtrO/hzJotLWpKrZ0scrLKiEpeiWtbCo0tPseRRTpi5Yb4tGfOC1c2XISeY8vrK0b1VnBenyxlt28l9WwhjWNBJDgNTvJVG5WdmOOflqO7milqhoMD4pnK0W6fSRjPe+WPZa5tlXR0dyXsdTokOhCgqUTQ0KmQDKYMbjrorYKuTk6me50K2onMg41ErIRuqoDpEfeoWGianVRsRoKpVkyZU4hDa6YXaPbVTIG0KoPREaLW1JTGeSLW3RM8kH0goUSCWhErZ8+YLSy0y54hx48Y+yxuSlwYI9pFzZXpywBr10VTfIJcsDr4i99QU2uAE+I9OKpy5PLTZFFBF5WLyKbfQdB1XPxxlOW59sL5ZM6vDRTb5Bvr5jxJXTjHaqQaOaSIMAA6iE5KJWVvTXnsjYOCdo3BJnbQ5QPSEy4IgqjaV6DQ+pVL48gIAdHIkb+q5urzKa2xdL+poyZlNJUA1sQdWqCmXRPmdyCx48L+plaVuinxfCMtbK12YcCF0IZkoX0NKO01GB4F3bQ94gRIJ4rHOTyP7FfYD2j7V0vDRa0QJBdzldPTYHVmiGHi2UFfDg8Z2LRu29l+PK8b5Otrcjgo5Jnf0uZSRZ2zUp04ytBtKmoNYa3QKCvkz+OX34QilYY5I3RR02kp6LlJoe24c1BofzSxtHF24SPgdtMsaoOWYUUmUTxx9x7aDu7FTSCYjj8FcurOdk2qVIiL0GLRG56AyIy9KOOZURFaCKdVFCNFjRIVqK2iaEwA22CNFci+toTGOSLC3ChTIPpBEzyCAiVM8Br1YEt2PDqsSSXJih02D3F0Q2ZjkBv8VTJ+yJ0Q4cSAXHc7LHm5e0HSLW2IY0ud5njTo3+6vwY6VgGGrHUK+gkLrw5YnY7IEEpXEe2yNkNf2dtJHf1dG/gbz6/osOq1KSpfn+xEC9osWLzlG+3oFhxReSVvoZL2AsCsWVHhjn5J1zHmtOWeyNpGmMVFF7ZYIBUd4g5rdnc1m8x5F8FE3bKztr2kcxoosJhogdF09JgvlmrT4bW5nmdZ5Jk7rrJUjQ0XOAYuabsrtWlU5se5cCSx2bS1DKgkQuZc4yoGOc8bKO7xQMqZWjZdCEHVs7On1b6Ybb4lKSb2m156JrbFmPJbOoSyuuCqeqbXpEr21F+pIVKySs5rnm3WOtbGidMwR3zNMNVqF7C3FvbUtS6VYnJjf8AMz/AIcaojRolOov3NWJ5p9h1W6DmAgIVRo8mcuGxtrdAaOGiugzJm08k+GLeObw2Tkx7umVdR6Wi1EJqIUMc2ohRCenURQtFhb3PNWIDiG0q0phWiztXpimSLi1coZpotaD0TLJBlOqoUyiTiqjZXtPnm62Hqsfsc/H0Q4psFn9xZdk1LytWSX1MkizxHf2H0C6EfpRAI7BQAKN0pCQKMJ6bf/0Geg/4rz+o9vxCjDVvO71W7B9BZj7CLLzBTN9JZPo3WG/0/ZZ8ZmPMe2P9YruaT6Dr6b6DLuWwd9i091GFdmtwLb2WOfYmQqLr+sfVaV9Jfp+yxoqjJ0dKf0gll/Ucn/6leILq7Kr3HZFa7osuwiYjsmiGfYJabppGvAa6j/SVRo/7ApVsDJm+oU7KwoAqiACIoDnNQITU1ABdJMiFjbJ0Iy0tkSqRcWqhmmWdFQzTC2IlMiUIiH//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4100" name="Picture 4" descr="http://2.bp.blogspot.com/-PGebKkaYIQo/UPVkCeNBzDI/AAAAAAAAzIU/8o0sD78qIUI/s1600/Hermosa-Flor-Roja_Imagenes-HD-de-Flores-Roja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6216" y="1367186"/>
            <a:ext cx="2520280" cy="2585322"/>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1.bp.blogspot.com/-MEb4_JFL5dU/UAgC9AUWTvI/AAAAAAAAKQY/vx6a--qs9iQ/s1600/NUEVOS+CUADROS+DECORATIVOS+CON+FLORES+(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5575" y="1367185"/>
            <a:ext cx="2760242" cy="25853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635662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4100"/>
                                        </p:tgtEl>
                                        <p:attrNameLst>
                                          <p:attrName>style.visibility</p:attrName>
                                        </p:attrNameLst>
                                      </p:cBhvr>
                                      <p:to>
                                        <p:strVal val="visible"/>
                                      </p:to>
                                    </p:set>
                                    <p:anim calcmode="lin" valueType="num">
                                      <p:cBhvr>
                                        <p:cTn id="13" dur="1000" fill="hold"/>
                                        <p:tgtEl>
                                          <p:spTgt spid="4100"/>
                                        </p:tgtEl>
                                        <p:attrNameLst>
                                          <p:attrName>ppt_w</p:attrName>
                                        </p:attrNameLst>
                                      </p:cBhvr>
                                      <p:tavLst>
                                        <p:tav tm="0">
                                          <p:val>
                                            <p:fltVal val="0"/>
                                          </p:val>
                                        </p:tav>
                                        <p:tav tm="100000">
                                          <p:val>
                                            <p:strVal val="#ppt_w"/>
                                          </p:val>
                                        </p:tav>
                                      </p:tavLst>
                                    </p:anim>
                                    <p:anim calcmode="lin" valueType="num">
                                      <p:cBhvr>
                                        <p:cTn id="14" dur="1000" fill="hold"/>
                                        <p:tgtEl>
                                          <p:spTgt spid="4100"/>
                                        </p:tgtEl>
                                        <p:attrNameLst>
                                          <p:attrName>ppt_h</p:attrName>
                                        </p:attrNameLst>
                                      </p:cBhvr>
                                      <p:tavLst>
                                        <p:tav tm="0">
                                          <p:val>
                                            <p:fltVal val="0"/>
                                          </p:val>
                                        </p:tav>
                                        <p:tav tm="100000">
                                          <p:val>
                                            <p:strVal val="#ppt_h"/>
                                          </p:val>
                                        </p:tav>
                                      </p:tavLst>
                                    </p:anim>
                                    <p:anim calcmode="lin" valueType="num">
                                      <p:cBhvr>
                                        <p:cTn id="15" dur="1000" fill="hold"/>
                                        <p:tgtEl>
                                          <p:spTgt spid="4100"/>
                                        </p:tgtEl>
                                        <p:attrNameLst>
                                          <p:attrName>style.rotation</p:attrName>
                                        </p:attrNameLst>
                                      </p:cBhvr>
                                      <p:tavLst>
                                        <p:tav tm="0">
                                          <p:val>
                                            <p:fltVal val="90"/>
                                          </p:val>
                                        </p:tav>
                                        <p:tav tm="100000">
                                          <p:val>
                                            <p:fltVal val="0"/>
                                          </p:val>
                                        </p:tav>
                                      </p:tavLst>
                                    </p:anim>
                                    <p:animEffect transition="in" filter="fade">
                                      <p:cBhvr>
                                        <p:cTn id="16" dur="1000"/>
                                        <p:tgtEl>
                                          <p:spTgt spid="4100"/>
                                        </p:tgtEl>
                                      </p:cBhvr>
                                    </p:animEffect>
                                  </p:childTnLst>
                                </p:cTn>
                              </p:par>
                              <p:par>
                                <p:cTn id="17" presetID="31" presetClass="entr" presetSubtype="0" fill="hold" nodeType="withEffect">
                                  <p:stCondLst>
                                    <p:cond delay="0"/>
                                  </p:stCondLst>
                                  <p:childTnLst>
                                    <p:set>
                                      <p:cBhvr>
                                        <p:cTn id="18" dur="1" fill="hold">
                                          <p:stCondLst>
                                            <p:cond delay="0"/>
                                          </p:stCondLst>
                                        </p:cTn>
                                        <p:tgtEl>
                                          <p:spTgt spid="4102"/>
                                        </p:tgtEl>
                                        <p:attrNameLst>
                                          <p:attrName>style.visibility</p:attrName>
                                        </p:attrNameLst>
                                      </p:cBhvr>
                                      <p:to>
                                        <p:strVal val="visible"/>
                                      </p:to>
                                    </p:set>
                                    <p:anim calcmode="lin" valueType="num">
                                      <p:cBhvr>
                                        <p:cTn id="19" dur="1000" fill="hold"/>
                                        <p:tgtEl>
                                          <p:spTgt spid="4102"/>
                                        </p:tgtEl>
                                        <p:attrNameLst>
                                          <p:attrName>ppt_w</p:attrName>
                                        </p:attrNameLst>
                                      </p:cBhvr>
                                      <p:tavLst>
                                        <p:tav tm="0">
                                          <p:val>
                                            <p:fltVal val="0"/>
                                          </p:val>
                                        </p:tav>
                                        <p:tav tm="100000">
                                          <p:val>
                                            <p:strVal val="#ppt_w"/>
                                          </p:val>
                                        </p:tav>
                                      </p:tavLst>
                                    </p:anim>
                                    <p:anim calcmode="lin" valueType="num">
                                      <p:cBhvr>
                                        <p:cTn id="20" dur="1000" fill="hold"/>
                                        <p:tgtEl>
                                          <p:spTgt spid="4102"/>
                                        </p:tgtEl>
                                        <p:attrNameLst>
                                          <p:attrName>ppt_h</p:attrName>
                                        </p:attrNameLst>
                                      </p:cBhvr>
                                      <p:tavLst>
                                        <p:tav tm="0">
                                          <p:val>
                                            <p:fltVal val="0"/>
                                          </p:val>
                                        </p:tav>
                                        <p:tav tm="100000">
                                          <p:val>
                                            <p:strVal val="#ppt_h"/>
                                          </p:val>
                                        </p:tav>
                                      </p:tavLst>
                                    </p:anim>
                                    <p:anim calcmode="lin" valueType="num">
                                      <p:cBhvr>
                                        <p:cTn id="21" dur="1000" fill="hold"/>
                                        <p:tgtEl>
                                          <p:spTgt spid="4102"/>
                                        </p:tgtEl>
                                        <p:attrNameLst>
                                          <p:attrName>style.rotation</p:attrName>
                                        </p:attrNameLst>
                                      </p:cBhvr>
                                      <p:tavLst>
                                        <p:tav tm="0">
                                          <p:val>
                                            <p:fltVal val="90"/>
                                          </p:val>
                                        </p:tav>
                                        <p:tav tm="100000">
                                          <p:val>
                                            <p:fltVal val="0"/>
                                          </p:val>
                                        </p:tav>
                                      </p:tavLst>
                                    </p:anim>
                                    <p:animEffect transition="in" filter="fade">
                                      <p:cBhvr>
                                        <p:cTn id="22" dur="1000"/>
                                        <p:tgtEl>
                                          <p:spTgt spid="4102"/>
                                        </p:tgtEl>
                                      </p:cBhvr>
                                    </p:animEffect>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80">
                                          <p:stCondLst>
                                            <p:cond delay="0"/>
                                          </p:stCondLst>
                                        </p:cTn>
                                        <p:tgtEl>
                                          <p:spTgt spid="4"/>
                                        </p:tgtEl>
                                      </p:cBhvr>
                                    </p:animEffect>
                                    <p:anim calcmode="lin" valueType="num">
                                      <p:cBhvr>
                                        <p:cTn id="2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3" dur="26">
                                          <p:stCondLst>
                                            <p:cond delay="650"/>
                                          </p:stCondLst>
                                        </p:cTn>
                                        <p:tgtEl>
                                          <p:spTgt spid="4"/>
                                        </p:tgtEl>
                                      </p:cBhvr>
                                      <p:to x="100000" y="60000"/>
                                    </p:animScale>
                                    <p:animScale>
                                      <p:cBhvr>
                                        <p:cTn id="34" dur="166" decel="50000">
                                          <p:stCondLst>
                                            <p:cond delay="676"/>
                                          </p:stCondLst>
                                        </p:cTn>
                                        <p:tgtEl>
                                          <p:spTgt spid="4"/>
                                        </p:tgtEl>
                                      </p:cBhvr>
                                      <p:to x="100000" y="100000"/>
                                    </p:animScale>
                                    <p:animScale>
                                      <p:cBhvr>
                                        <p:cTn id="35" dur="26">
                                          <p:stCondLst>
                                            <p:cond delay="1312"/>
                                          </p:stCondLst>
                                        </p:cTn>
                                        <p:tgtEl>
                                          <p:spTgt spid="4"/>
                                        </p:tgtEl>
                                      </p:cBhvr>
                                      <p:to x="100000" y="80000"/>
                                    </p:animScale>
                                    <p:animScale>
                                      <p:cBhvr>
                                        <p:cTn id="36" dur="166" decel="50000">
                                          <p:stCondLst>
                                            <p:cond delay="1338"/>
                                          </p:stCondLst>
                                        </p:cTn>
                                        <p:tgtEl>
                                          <p:spTgt spid="4"/>
                                        </p:tgtEl>
                                      </p:cBhvr>
                                      <p:to x="100000" y="100000"/>
                                    </p:animScale>
                                    <p:animScale>
                                      <p:cBhvr>
                                        <p:cTn id="37" dur="26">
                                          <p:stCondLst>
                                            <p:cond delay="1642"/>
                                          </p:stCondLst>
                                        </p:cTn>
                                        <p:tgtEl>
                                          <p:spTgt spid="4"/>
                                        </p:tgtEl>
                                      </p:cBhvr>
                                      <p:to x="100000" y="90000"/>
                                    </p:animScale>
                                    <p:animScale>
                                      <p:cBhvr>
                                        <p:cTn id="38" dur="166" decel="50000">
                                          <p:stCondLst>
                                            <p:cond delay="1668"/>
                                          </p:stCondLst>
                                        </p:cTn>
                                        <p:tgtEl>
                                          <p:spTgt spid="4"/>
                                        </p:tgtEl>
                                      </p:cBhvr>
                                      <p:to x="100000" y="100000"/>
                                    </p:animScale>
                                    <p:animScale>
                                      <p:cBhvr>
                                        <p:cTn id="39" dur="26">
                                          <p:stCondLst>
                                            <p:cond delay="1808"/>
                                          </p:stCondLst>
                                        </p:cTn>
                                        <p:tgtEl>
                                          <p:spTgt spid="4"/>
                                        </p:tgtEl>
                                      </p:cBhvr>
                                      <p:to x="100000" y="95000"/>
                                    </p:animScale>
                                    <p:animScale>
                                      <p:cBhvr>
                                        <p:cTn id="4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648072"/>
          </a:xfrm>
        </p:spPr>
        <p:txBody>
          <a:bodyPr>
            <a:normAutofit fontScale="92500" lnSpcReduction="20000"/>
          </a:bodyPr>
          <a:lstStyle/>
          <a:p>
            <a:pPr marL="0" indent="0" algn="ctr">
              <a:buNone/>
            </a:pPr>
            <a:r>
              <a:rPr lang="es-CO" sz="4400" b="1" dirty="0" smtClean="0">
                <a:solidFill>
                  <a:srgbClr val="FF0000"/>
                </a:solidFill>
              </a:rPr>
              <a:t>4. Maceración de ajos.</a:t>
            </a:r>
          </a:p>
        </p:txBody>
      </p:sp>
      <p:sp>
        <p:nvSpPr>
          <p:cNvPr id="2" name="1 Rectángulo"/>
          <p:cNvSpPr/>
          <p:nvPr/>
        </p:nvSpPr>
        <p:spPr>
          <a:xfrm>
            <a:off x="1043608" y="2132856"/>
            <a:ext cx="4572000" cy="2308324"/>
          </a:xfrm>
          <a:prstGeom prst="rect">
            <a:avLst/>
          </a:prstGeom>
          <a:blipFill>
            <a:blip r:embed="rId2"/>
            <a:tile tx="0" ty="0" sx="100000" sy="100000" flip="none" algn="tl"/>
          </a:blipFill>
        </p:spPr>
        <p:txBody>
          <a:bodyPr>
            <a:spAutoFit/>
          </a:bodyPr>
          <a:lstStyle/>
          <a:p>
            <a:pPr algn="ctr"/>
            <a:r>
              <a:rPr lang="es-CO" sz="2400" b="1" dirty="0"/>
              <a:t>Ingredientes:</a:t>
            </a:r>
          </a:p>
          <a:p>
            <a:pPr algn="ctr"/>
            <a:r>
              <a:rPr lang="es-CO" sz="2400" dirty="0"/>
              <a:t>Machacar unos 10 a 15 dientes de ajo, dejarlos en reposo toda la noche con un poco de aceite de oliva y tomillo machacado o en polvo, ojala si se consigue fresco. </a:t>
            </a:r>
          </a:p>
        </p:txBody>
      </p:sp>
      <p:pic>
        <p:nvPicPr>
          <p:cNvPr id="5122" name="Picture 2" descr="http://www.alimentacion-sana.org/PortalNuevo/imagenesplanillas/originales/ajo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7696" y="1918866"/>
            <a:ext cx="2556792" cy="2736304"/>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1547664" y="5085184"/>
            <a:ext cx="5184576" cy="1384995"/>
          </a:xfrm>
          <a:prstGeom prst="rect">
            <a:avLst/>
          </a:prstGeom>
          <a:blipFill>
            <a:blip r:embed="rId4"/>
            <a:tile tx="0" ty="0" sx="100000" sy="100000" flip="none" algn="tl"/>
          </a:blipFill>
        </p:spPr>
        <p:txBody>
          <a:bodyPr wrap="square">
            <a:spAutoFit/>
          </a:bodyPr>
          <a:lstStyle/>
          <a:p>
            <a:pPr algn="ctr"/>
            <a:r>
              <a:rPr lang="es-CO" sz="2800" dirty="0">
                <a:solidFill>
                  <a:srgbClr val="0070C0"/>
                </a:solidFill>
              </a:rPr>
              <a:t>Tomar una cucharada en ayunas, si se quiere puede agregarle un poco de limón y miel.</a:t>
            </a:r>
          </a:p>
        </p:txBody>
      </p:sp>
    </p:spTree>
    <p:extLst>
      <p:ext uri="{BB962C8B-B14F-4D97-AF65-F5344CB8AC3E}">
        <p14:creationId xmlns:p14="http://schemas.microsoft.com/office/powerpoint/2010/main" val="260200892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5122"/>
                                        </p:tgtEl>
                                        <p:attrNameLst>
                                          <p:attrName>style.visibility</p:attrName>
                                        </p:attrNameLst>
                                      </p:cBhvr>
                                      <p:to>
                                        <p:strVal val="visible"/>
                                      </p:to>
                                    </p:set>
                                    <p:animEffect transition="in" filter="wipe(down)">
                                      <p:cBhvr>
                                        <p:cTn id="23" dur="580">
                                          <p:stCondLst>
                                            <p:cond delay="0"/>
                                          </p:stCondLst>
                                        </p:cTn>
                                        <p:tgtEl>
                                          <p:spTgt spid="5122"/>
                                        </p:tgtEl>
                                      </p:cBhvr>
                                    </p:animEffect>
                                    <p:anim calcmode="lin" valueType="num">
                                      <p:cBhvr>
                                        <p:cTn id="24" dur="1822" tmFilter="0,0; 0.14,0.36; 0.43,0.73; 0.71,0.91; 1.0,1.0">
                                          <p:stCondLst>
                                            <p:cond delay="0"/>
                                          </p:stCondLst>
                                        </p:cTn>
                                        <p:tgtEl>
                                          <p:spTgt spid="5122"/>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5122"/>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5122"/>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5122"/>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5122"/>
                                        </p:tgtEl>
                                        <p:attrNameLst>
                                          <p:attrName>ppt_y</p:attrName>
                                        </p:attrNameLst>
                                      </p:cBhvr>
                                      <p:tavLst>
                                        <p:tav tm="0" fmla="#ppt_y-sin(pi*$)/81">
                                          <p:val>
                                            <p:fltVal val="0"/>
                                          </p:val>
                                        </p:tav>
                                        <p:tav tm="100000">
                                          <p:val>
                                            <p:fltVal val="1"/>
                                          </p:val>
                                        </p:tav>
                                      </p:tavLst>
                                    </p:anim>
                                    <p:animScale>
                                      <p:cBhvr>
                                        <p:cTn id="29" dur="26">
                                          <p:stCondLst>
                                            <p:cond delay="650"/>
                                          </p:stCondLst>
                                        </p:cTn>
                                        <p:tgtEl>
                                          <p:spTgt spid="5122"/>
                                        </p:tgtEl>
                                      </p:cBhvr>
                                      <p:to x="100000" y="60000"/>
                                    </p:animScale>
                                    <p:animScale>
                                      <p:cBhvr>
                                        <p:cTn id="30" dur="166" decel="50000">
                                          <p:stCondLst>
                                            <p:cond delay="676"/>
                                          </p:stCondLst>
                                        </p:cTn>
                                        <p:tgtEl>
                                          <p:spTgt spid="5122"/>
                                        </p:tgtEl>
                                      </p:cBhvr>
                                      <p:to x="100000" y="100000"/>
                                    </p:animScale>
                                    <p:animScale>
                                      <p:cBhvr>
                                        <p:cTn id="31" dur="26">
                                          <p:stCondLst>
                                            <p:cond delay="1312"/>
                                          </p:stCondLst>
                                        </p:cTn>
                                        <p:tgtEl>
                                          <p:spTgt spid="5122"/>
                                        </p:tgtEl>
                                      </p:cBhvr>
                                      <p:to x="100000" y="80000"/>
                                    </p:animScale>
                                    <p:animScale>
                                      <p:cBhvr>
                                        <p:cTn id="32" dur="166" decel="50000">
                                          <p:stCondLst>
                                            <p:cond delay="1338"/>
                                          </p:stCondLst>
                                        </p:cTn>
                                        <p:tgtEl>
                                          <p:spTgt spid="5122"/>
                                        </p:tgtEl>
                                      </p:cBhvr>
                                      <p:to x="100000" y="100000"/>
                                    </p:animScale>
                                    <p:animScale>
                                      <p:cBhvr>
                                        <p:cTn id="33" dur="26">
                                          <p:stCondLst>
                                            <p:cond delay="1642"/>
                                          </p:stCondLst>
                                        </p:cTn>
                                        <p:tgtEl>
                                          <p:spTgt spid="5122"/>
                                        </p:tgtEl>
                                      </p:cBhvr>
                                      <p:to x="100000" y="90000"/>
                                    </p:animScale>
                                    <p:animScale>
                                      <p:cBhvr>
                                        <p:cTn id="34" dur="166" decel="50000">
                                          <p:stCondLst>
                                            <p:cond delay="1668"/>
                                          </p:stCondLst>
                                        </p:cTn>
                                        <p:tgtEl>
                                          <p:spTgt spid="5122"/>
                                        </p:tgtEl>
                                      </p:cBhvr>
                                      <p:to x="100000" y="100000"/>
                                    </p:animScale>
                                    <p:animScale>
                                      <p:cBhvr>
                                        <p:cTn id="35" dur="26">
                                          <p:stCondLst>
                                            <p:cond delay="1808"/>
                                          </p:stCondLst>
                                        </p:cTn>
                                        <p:tgtEl>
                                          <p:spTgt spid="5122"/>
                                        </p:tgtEl>
                                      </p:cBhvr>
                                      <p:to x="100000" y="95000"/>
                                    </p:animScale>
                                    <p:animScale>
                                      <p:cBhvr>
                                        <p:cTn id="36" dur="166" decel="50000">
                                          <p:stCondLst>
                                            <p:cond delay="1834"/>
                                          </p:stCondLst>
                                        </p:cTn>
                                        <p:tgtEl>
                                          <p:spTgt spid="5122"/>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heel(1)">
                                      <p:cBhvr>
                                        <p:cTn id="4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6362" y="188640"/>
            <a:ext cx="8229600" cy="576064"/>
          </a:xfrm>
        </p:spPr>
        <p:txBody>
          <a:bodyPr>
            <a:normAutofit fontScale="92500" lnSpcReduction="10000"/>
          </a:bodyPr>
          <a:lstStyle/>
          <a:p>
            <a:pPr marL="0" lvl="0" indent="0" fontAlgn="base">
              <a:spcBef>
                <a:spcPct val="0"/>
              </a:spcBef>
              <a:spcAft>
                <a:spcPct val="0"/>
              </a:spcAft>
              <a:buNone/>
            </a:pPr>
            <a:r>
              <a:rPr lang="es-CO" sz="3600" b="1" dirty="0" smtClean="0"/>
              <a:t>Propiedades del ajo:</a:t>
            </a:r>
          </a:p>
        </p:txBody>
      </p:sp>
      <p:sp>
        <p:nvSpPr>
          <p:cNvPr id="4" name="3 Rectángulo"/>
          <p:cNvSpPr/>
          <p:nvPr/>
        </p:nvSpPr>
        <p:spPr>
          <a:xfrm>
            <a:off x="0" y="980728"/>
            <a:ext cx="9126105" cy="6186309"/>
          </a:xfrm>
          <a:prstGeom prst="rect">
            <a:avLst/>
          </a:prstGeom>
          <a:blipFill>
            <a:blip r:embed="rId2"/>
            <a:tile tx="0" ty="0" sx="100000" sy="100000" flip="none" algn="tl"/>
          </a:blipFill>
        </p:spPr>
        <p:txBody>
          <a:bodyPr wrap="square">
            <a:spAutoFit/>
          </a:bodyPr>
          <a:lstStyle/>
          <a:p>
            <a:pPr lvl="0" fontAlgn="base">
              <a:spcBef>
                <a:spcPct val="0"/>
              </a:spcBef>
              <a:spcAft>
                <a:spcPct val="0"/>
              </a:spcAft>
            </a:pPr>
            <a:r>
              <a:rPr lang="es-CO" dirty="0">
                <a:solidFill>
                  <a:srgbClr val="000000"/>
                </a:solidFill>
                <a:latin typeface="Arial" pitchFamily="34" charset="0"/>
                <a:cs typeface="Times New Roman" pitchFamily="18" charset="0"/>
              </a:rPr>
              <a:t>No se conoce desinfectante, sahumados, germicida y purificador más poderoso que este bulbo ; limpia los intestinos, depura la sangre y renueva todo el sistema interno, pudiendo ser usado interna y externamente por el más sano, ya que es perfectamente inofensivo.</a:t>
            </a:r>
            <a:endParaRPr lang="es-CO" dirty="0">
              <a:latin typeface="Arial" pitchFamily="34" charset="0"/>
              <a:cs typeface="Arial" pitchFamily="34" charset="0"/>
            </a:endParaRPr>
          </a:p>
          <a:p>
            <a:pPr lvl="0" eaLnBrk="0" fontAlgn="base" hangingPunct="0">
              <a:spcBef>
                <a:spcPct val="0"/>
              </a:spcBef>
              <a:spcAft>
                <a:spcPct val="0"/>
              </a:spcAft>
            </a:pPr>
            <a:r>
              <a:rPr lang="es-CO" dirty="0">
                <a:solidFill>
                  <a:srgbClr val="000000"/>
                </a:solidFill>
                <a:latin typeface="Arial" pitchFamily="34" charset="0"/>
                <a:cs typeface="Times New Roman" pitchFamily="18" charset="0"/>
              </a:rPr>
              <a:t>Para las alteraciones de la sangre es uno de los mejores remedios conocidos, </a:t>
            </a:r>
            <a:r>
              <a:rPr lang="es-CO" dirty="0" smtClean="0">
                <a:solidFill>
                  <a:srgbClr val="000000"/>
                </a:solidFill>
                <a:latin typeface="Arial" pitchFamily="34" charset="0"/>
                <a:cs typeface="Times New Roman" pitchFamily="18" charset="0"/>
              </a:rPr>
              <a:t>por su contenido de vitaminas A. B .C. en </a:t>
            </a:r>
            <a:r>
              <a:rPr lang="es-CO" dirty="0">
                <a:solidFill>
                  <a:srgbClr val="000000"/>
                </a:solidFill>
                <a:latin typeface="Arial" pitchFamily="34" charset="0"/>
                <a:cs typeface="Times New Roman" pitchFamily="18" charset="0"/>
              </a:rPr>
              <a:t>efecto es casi un especifico en casos de envenenamiento de la sangre con una muy alta temperatura</a:t>
            </a:r>
            <a:r>
              <a:rPr lang="es-CO" dirty="0" smtClean="0">
                <a:solidFill>
                  <a:srgbClr val="000000"/>
                </a:solidFill>
                <a:latin typeface="Arial" pitchFamily="34" charset="0"/>
                <a:cs typeface="Times New Roman" pitchFamily="18" charset="0"/>
              </a:rPr>
              <a:t>. Se debe utilizar crudo, de !/2 a dos dientes diarios.</a:t>
            </a:r>
            <a:endParaRPr lang="es-CO" dirty="0">
              <a:solidFill>
                <a:srgbClr val="000000"/>
              </a:solidFill>
              <a:latin typeface="Arial" pitchFamily="34" charset="0"/>
              <a:cs typeface="Times New Roman" pitchFamily="18" charset="0"/>
            </a:endParaRPr>
          </a:p>
          <a:p>
            <a:pPr lvl="0" eaLnBrk="0" fontAlgn="base" hangingPunct="0">
              <a:spcBef>
                <a:spcPct val="0"/>
              </a:spcBef>
              <a:spcAft>
                <a:spcPct val="0"/>
              </a:spcAft>
            </a:pPr>
            <a:r>
              <a:rPr lang="es-CO" b="1" dirty="0" smtClean="0">
                <a:solidFill>
                  <a:srgbClr val="000000"/>
                </a:solidFill>
                <a:latin typeface="Arial" pitchFamily="34" charset="0"/>
                <a:cs typeface="Times New Roman" pitchFamily="18" charset="0"/>
              </a:rPr>
              <a:t>El </a:t>
            </a:r>
            <a:r>
              <a:rPr lang="es-CO" b="1" dirty="0">
                <a:solidFill>
                  <a:srgbClr val="000000"/>
                </a:solidFill>
                <a:latin typeface="Arial" pitchFamily="34" charset="0"/>
                <a:cs typeface="Times New Roman" pitchFamily="18" charset="0"/>
              </a:rPr>
              <a:t>tratamiento de ajo</a:t>
            </a:r>
            <a:endParaRPr lang="es-CO" sz="1600" dirty="0">
              <a:latin typeface="Arial" pitchFamily="34" charset="0"/>
              <a:cs typeface="Arial" pitchFamily="34" charset="0"/>
            </a:endParaRPr>
          </a:p>
          <a:p>
            <a:pPr lvl="0" eaLnBrk="0" fontAlgn="base" hangingPunct="0">
              <a:spcBef>
                <a:spcPct val="0"/>
              </a:spcBef>
              <a:spcAft>
                <a:spcPct val="0"/>
              </a:spcAft>
            </a:pPr>
            <a:r>
              <a:rPr lang="es-CO" dirty="0">
                <a:solidFill>
                  <a:srgbClr val="000000"/>
                </a:solidFill>
                <a:latin typeface="Arial" pitchFamily="34" charset="0"/>
                <a:cs typeface="Times New Roman" pitchFamily="18" charset="0"/>
              </a:rPr>
              <a:t>Consiste en tomarlo en ayunas, a mediodía y por la noche, bien con leche, con pan, molido, cocido y aún en todas las formas con tal de saturarse bien. A veces, en casos difíciles, convendría ayunar </a:t>
            </a:r>
            <a:r>
              <a:rPr lang="es-CO" dirty="0" smtClean="0">
                <a:solidFill>
                  <a:srgbClr val="000000"/>
                </a:solidFill>
                <a:latin typeface="Arial" pitchFamily="34" charset="0"/>
                <a:cs typeface="Times New Roman" pitchFamily="18" charset="0"/>
              </a:rPr>
              <a:t>uno o dos </a:t>
            </a:r>
            <a:r>
              <a:rPr lang="es-CO" dirty="0">
                <a:solidFill>
                  <a:srgbClr val="000000"/>
                </a:solidFill>
                <a:latin typeface="Arial" pitchFamily="34" charset="0"/>
                <a:cs typeface="Times New Roman" pitchFamily="18" charset="0"/>
              </a:rPr>
              <a:t>días y no comer más que ajos. La curación generalmente es segura.</a:t>
            </a:r>
            <a:endParaRPr lang="es-CO" sz="1600" dirty="0">
              <a:latin typeface="Arial" pitchFamily="34" charset="0"/>
              <a:cs typeface="Arial" pitchFamily="34" charset="0"/>
            </a:endParaRPr>
          </a:p>
          <a:p>
            <a:pPr lvl="0" eaLnBrk="0" fontAlgn="base" hangingPunct="0">
              <a:spcBef>
                <a:spcPct val="0"/>
              </a:spcBef>
              <a:spcAft>
                <a:spcPct val="0"/>
              </a:spcAft>
            </a:pPr>
            <a:r>
              <a:rPr lang="es-CO" dirty="0">
                <a:solidFill>
                  <a:srgbClr val="000000"/>
                </a:solidFill>
                <a:latin typeface="Arial" pitchFamily="34" charset="0"/>
                <a:cs typeface="Times New Roman" pitchFamily="18" charset="0"/>
              </a:rPr>
              <a:t>Con ajos se expulsan lombrices solitarias y se evita el tifus.</a:t>
            </a:r>
            <a:endParaRPr lang="es-CO" sz="1600" dirty="0">
              <a:latin typeface="Arial" pitchFamily="34" charset="0"/>
              <a:cs typeface="Arial" pitchFamily="34" charset="0"/>
            </a:endParaRPr>
          </a:p>
          <a:p>
            <a:pPr lvl="0" eaLnBrk="0" fontAlgn="base" hangingPunct="0">
              <a:spcBef>
                <a:spcPct val="0"/>
              </a:spcBef>
              <a:spcAft>
                <a:spcPct val="0"/>
              </a:spcAft>
            </a:pPr>
            <a:r>
              <a:rPr lang="es-CO" b="1" dirty="0" smtClean="0">
                <a:solidFill>
                  <a:srgbClr val="000000"/>
                </a:solidFill>
                <a:latin typeface="Arial" pitchFamily="34" charset="0"/>
                <a:cs typeface="Times New Roman" pitchFamily="18" charset="0"/>
              </a:rPr>
              <a:t>El </a:t>
            </a:r>
            <a:r>
              <a:rPr lang="es-CO" b="1" dirty="0">
                <a:solidFill>
                  <a:srgbClr val="000000"/>
                </a:solidFill>
                <a:latin typeface="Arial" pitchFamily="34" charset="0"/>
                <a:cs typeface="Times New Roman" pitchFamily="18" charset="0"/>
              </a:rPr>
              <a:t>ajo es también usado con éxito para:</a:t>
            </a:r>
            <a:endParaRPr lang="es-CO" sz="1600" dirty="0">
              <a:latin typeface="Arial" pitchFamily="34" charset="0"/>
              <a:cs typeface="Arial" pitchFamily="34" charset="0"/>
            </a:endParaRPr>
          </a:p>
          <a:p>
            <a:pPr lvl="0" eaLnBrk="0" fontAlgn="base" hangingPunct="0">
              <a:spcBef>
                <a:spcPct val="0"/>
              </a:spcBef>
              <a:spcAft>
                <a:spcPct val="0"/>
              </a:spcAft>
              <a:buFontTx/>
              <a:buChar char="•"/>
            </a:pPr>
            <a:r>
              <a:rPr lang="es-CO" dirty="0">
                <a:solidFill>
                  <a:srgbClr val="000000"/>
                </a:solidFill>
                <a:latin typeface="Arial" pitchFamily="34" charset="0"/>
                <a:cs typeface="Times New Roman" pitchFamily="18" charset="0"/>
              </a:rPr>
              <a:t>La alta presión arterial, para el reumatismo crónico, males del estómago, enfermedades de los nervios, agotamiento, pérdida de vitalidad, etc.</a:t>
            </a:r>
            <a:endParaRPr lang="es-CO" sz="1600" dirty="0">
              <a:solidFill>
                <a:srgbClr val="000000"/>
              </a:solidFill>
              <a:latin typeface="Times New Roman" pitchFamily="18" charset="0"/>
              <a:cs typeface="Times New Roman" pitchFamily="18" charset="0"/>
            </a:endParaRPr>
          </a:p>
          <a:p>
            <a:pPr lvl="0" eaLnBrk="0" fontAlgn="base" hangingPunct="0">
              <a:spcBef>
                <a:spcPct val="0"/>
              </a:spcBef>
              <a:spcAft>
                <a:spcPct val="0"/>
              </a:spcAft>
              <a:buFontTx/>
              <a:buChar char="•"/>
            </a:pPr>
            <a:r>
              <a:rPr lang="es-CO" dirty="0">
                <a:solidFill>
                  <a:srgbClr val="000000"/>
                </a:solidFill>
                <a:latin typeface="Arial" pitchFamily="34" charset="0"/>
                <a:cs typeface="Times New Roman" pitchFamily="18" charset="0"/>
              </a:rPr>
              <a:t>El ajo calma las diarreas ; el cólico intestinales es muy eficaz, en estos casos se empleará bien picado y hervido en leche, con algo de hinojo.</a:t>
            </a:r>
            <a:endParaRPr lang="es-CO" sz="1600" dirty="0">
              <a:solidFill>
                <a:srgbClr val="000000"/>
              </a:solidFill>
              <a:latin typeface="Times New Roman" pitchFamily="18" charset="0"/>
              <a:cs typeface="Times New Roman" pitchFamily="18" charset="0"/>
            </a:endParaRPr>
          </a:p>
          <a:p>
            <a:pPr lvl="0" eaLnBrk="0" fontAlgn="base" hangingPunct="0">
              <a:spcBef>
                <a:spcPct val="0"/>
              </a:spcBef>
              <a:spcAft>
                <a:spcPct val="0"/>
              </a:spcAft>
              <a:buFontTx/>
              <a:buChar char="•"/>
            </a:pPr>
            <a:r>
              <a:rPr lang="es-CO" dirty="0">
                <a:solidFill>
                  <a:srgbClr val="000000"/>
                </a:solidFill>
                <a:latin typeface="Arial" pitchFamily="34" charset="0"/>
                <a:cs typeface="Times New Roman" pitchFamily="18" charset="0"/>
              </a:rPr>
              <a:t>Contra los gases intestinales se usará ajo crudo con Sal.</a:t>
            </a:r>
            <a:endParaRPr lang="es-CO" sz="1600" dirty="0">
              <a:solidFill>
                <a:srgbClr val="000000"/>
              </a:solidFill>
              <a:latin typeface="Times New Roman" pitchFamily="18" charset="0"/>
              <a:cs typeface="Times New Roman" pitchFamily="18" charset="0"/>
            </a:endParaRPr>
          </a:p>
          <a:p>
            <a:pPr lvl="0" eaLnBrk="0" fontAlgn="base" hangingPunct="0">
              <a:spcBef>
                <a:spcPct val="0"/>
              </a:spcBef>
              <a:spcAft>
                <a:spcPct val="0"/>
              </a:spcAft>
              <a:buFontTx/>
              <a:buChar char="•"/>
            </a:pPr>
            <a:r>
              <a:rPr lang="es-CO" dirty="0">
                <a:solidFill>
                  <a:srgbClr val="000000"/>
                </a:solidFill>
                <a:latin typeface="Arial" pitchFamily="34" charset="0"/>
                <a:cs typeface="Times New Roman" pitchFamily="18" charset="0"/>
              </a:rPr>
              <a:t>El ajo asimismo estimula el apetito y ayuda la digestión y la excesiva acidez del estómago</a:t>
            </a:r>
            <a:endParaRPr lang="es-CO" sz="2800" b="1" dirty="0"/>
          </a:p>
        </p:txBody>
      </p:sp>
    </p:spTree>
    <p:extLst>
      <p:ext uri="{BB962C8B-B14F-4D97-AF65-F5344CB8AC3E}">
        <p14:creationId xmlns:p14="http://schemas.microsoft.com/office/powerpoint/2010/main" val="99307284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Effect transition="in" filter="circle(in)">
                                      <p:cBhvr>
                                        <p:cTn id="25" dur="2000"/>
                                        <p:tgtEl>
                                          <p:spTgt spid="4">
                                            <p:txEl>
                                              <p:pRg st="0" end="0"/>
                                            </p:txEl>
                                          </p:spTgt>
                                        </p:tgtEl>
                                      </p:cBhvr>
                                    </p:animEffect>
                                  </p:childTnLst>
                                </p:cTn>
                              </p:par>
                              <p:par>
                                <p:cTn id="26" presetID="6" presetClass="entr" presetSubtype="16" fill="hold" nodeType="withEffect">
                                  <p:stCondLst>
                                    <p:cond delay="0"/>
                                  </p:stCondLst>
                                  <p:childTnLst>
                                    <p:set>
                                      <p:cBhvr>
                                        <p:cTn id="27" dur="1" fill="hold">
                                          <p:stCondLst>
                                            <p:cond delay="0"/>
                                          </p:stCondLst>
                                        </p:cTn>
                                        <p:tgtEl>
                                          <p:spTgt spid="4">
                                            <p:txEl>
                                              <p:pRg st="1" end="1"/>
                                            </p:txEl>
                                          </p:spTgt>
                                        </p:tgtEl>
                                        <p:attrNameLst>
                                          <p:attrName>style.visibility</p:attrName>
                                        </p:attrNameLst>
                                      </p:cBhvr>
                                      <p:to>
                                        <p:strVal val="visible"/>
                                      </p:to>
                                    </p:set>
                                    <p:animEffect transition="in" filter="circle(in)">
                                      <p:cBhvr>
                                        <p:cTn id="28" dur="2000"/>
                                        <p:tgtEl>
                                          <p:spTgt spid="4">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4">
                                            <p:txEl>
                                              <p:pRg st="2" end="2"/>
                                            </p:txEl>
                                          </p:spTgt>
                                        </p:tgtEl>
                                        <p:attrNameLst>
                                          <p:attrName>style.visibility</p:attrName>
                                        </p:attrNameLst>
                                      </p:cBhvr>
                                      <p:to>
                                        <p:strVal val="visible"/>
                                      </p:to>
                                    </p:set>
                                    <p:animEffect transition="in" filter="wipe(down)">
                                      <p:cBhvr>
                                        <p:cTn id="33" dur="500"/>
                                        <p:tgtEl>
                                          <p:spTgt spid="4">
                                            <p:txEl>
                                              <p:pRg st="2" end="2"/>
                                            </p:txEl>
                                          </p:spTgt>
                                        </p:tgtEl>
                                      </p:cBhvr>
                                    </p:animEffect>
                                  </p:childTnLst>
                                </p:cTn>
                              </p:par>
                              <p:par>
                                <p:cTn id="34" presetID="22" presetClass="entr" presetSubtype="4" fill="hold" nodeType="withEffect">
                                  <p:stCondLst>
                                    <p:cond delay="0"/>
                                  </p:stCondLst>
                                  <p:childTnLst>
                                    <p:set>
                                      <p:cBhvr>
                                        <p:cTn id="35" dur="1" fill="hold">
                                          <p:stCondLst>
                                            <p:cond delay="0"/>
                                          </p:stCondLst>
                                        </p:cTn>
                                        <p:tgtEl>
                                          <p:spTgt spid="4">
                                            <p:txEl>
                                              <p:pRg st="3" end="3"/>
                                            </p:txEl>
                                          </p:spTgt>
                                        </p:tgtEl>
                                        <p:attrNameLst>
                                          <p:attrName>style.visibility</p:attrName>
                                        </p:attrNameLst>
                                      </p:cBhvr>
                                      <p:to>
                                        <p:strVal val="visible"/>
                                      </p:to>
                                    </p:set>
                                    <p:animEffect transition="in" filter="wipe(down)">
                                      <p:cBhvr>
                                        <p:cTn id="36" dur="500"/>
                                        <p:tgtEl>
                                          <p:spTgt spid="4">
                                            <p:txEl>
                                              <p:pRg st="3" end="3"/>
                                            </p:txEl>
                                          </p:spTgt>
                                        </p:tgtEl>
                                      </p:cBhvr>
                                    </p:animEffect>
                                  </p:childTnLst>
                                </p:cTn>
                              </p:par>
                              <p:par>
                                <p:cTn id="37" presetID="22" presetClass="entr" presetSubtype="4" fill="hold" nodeType="with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animEffect transition="in" filter="wipe(down)">
                                      <p:cBhvr>
                                        <p:cTn id="39" dur="500"/>
                                        <p:tgtEl>
                                          <p:spTgt spid="4">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4">
                                            <p:txEl>
                                              <p:pRg st="5" end="5"/>
                                            </p:txEl>
                                          </p:spTgt>
                                        </p:tgtEl>
                                        <p:attrNameLst>
                                          <p:attrName>style.visibility</p:attrName>
                                        </p:attrNameLst>
                                      </p:cBhvr>
                                      <p:to>
                                        <p:strVal val="visible"/>
                                      </p:to>
                                    </p:set>
                                    <p:animEffect transition="in" filter="randombar(horizontal)">
                                      <p:cBhvr>
                                        <p:cTn id="44" dur="500"/>
                                        <p:tgtEl>
                                          <p:spTgt spid="4">
                                            <p:txEl>
                                              <p:pRg st="5" end="5"/>
                                            </p:txEl>
                                          </p:spTgt>
                                        </p:tgtEl>
                                      </p:cBhvr>
                                    </p:animEffect>
                                  </p:childTnLst>
                                </p:cTn>
                              </p:par>
                              <p:par>
                                <p:cTn id="45" presetID="14" presetClass="entr" presetSubtype="10" fill="hold" nodeType="withEffect">
                                  <p:stCondLst>
                                    <p:cond delay="0"/>
                                  </p:stCondLst>
                                  <p:childTnLst>
                                    <p:set>
                                      <p:cBhvr>
                                        <p:cTn id="46" dur="1" fill="hold">
                                          <p:stCondLst>
                                            <p:cond delay="0"/>
                                          </p:stCondLst>
                                        </p:cTn>
                                        <p:tgtEl>
                                          <p:spTgt spid="4">
                                            <p:txEl>
                                              <p:pRg st="6" end="6"/>
                                            </p:txEl>
                                          </p:spTgt>
                                        </p:tgtEl>
                                        <p:attrNameLst>
                                          <p:attrName>style.visibility</p:attrName>
                                        </p:attrNameLst>
                                      </p:cBhvr>
                                      <p:to>
                                        <p:strVal val="visible"/>
                                      </p:to>
                                    </p:set>
                                    <p:animEffect transition="in" filter="randombar(horizontal)">
                                      <p:cBhvr>
                                        <p:cTn id="47" dur="500"/>
                                        <p:tgtEl>
                                          <p:spTgt spid="4">
                                            <p:txEl>
                                              <p:pRg st="6" end="6"/>
                                            </p:txEl>
                                          </p:spTgt>
                                        </p:tgtEl>
                                      </p:cBhvr>
                                    </p:animEffect>
                                  </p:childTnLst>
                                </p:cTn>
                              </p:par>
                              <p:par>
                                <p:cTn id="48" presetID="14" presetClass="entr" presetSubtype="10" fill="hold" nodeType="withEffect">
                                  <p:stCondLst>
                                    <p:cond delay="0"/>
                                  </p:stCondLst>
                                  <p:childTnLst>
                                    <p:set>
                                      <p:cBhvr>
                                        <p:cTn id="49" dur="1" fill="hold">
                                          <p:stCondLst>
                                            <p:cond delay="0"/>
                                          </p:stCondLst>
                                        </p:cTn>
                                        <p:tgtEl>
                                          <p:spTgt spid="4">
                                            <p:txEl>
                                              <p:pRg st="7" end="7"/>
                                            </p:txEl>
                                          </p:spTgt>
                                        </p:tgtEl>
                                        <p:attrNameLst>
                                          <p:attrName>style.visibility</p:attrName>
                                        </p:attrNameLst>
                                      </p:cBhvr>
                                      <p:to>
                                        <p:strVal val="visible"/>
                                      </p:to>
                                    </p:set>
                                    <p:animEffect transition="in" filter="randombar(horizontal)">
                                      <p:cBhvr>
                                        <p:cTn id="50" dur="500"/>
                                        <p:tgtEl>
                                          <p:spTgt spid="4">
                                            <p:txEl>
                                              <p:pRg st="7" end="7"/>
                                            </p:txEl>
                                          </p:spTgt>
                                        </p:tgtEl>
                                      </p:cBhvr>
                                    </p:animEffect>
                                  </p:childTnLst>
                                </p:cTn>
                              </p:par>
                              <p:par>
                                <p:cTn id="51" presetID="14" presetClass="entr" presetSubtype="10" fill="hold" nodeType="withEffect">
                                  <p:stCondLst>
                                    <p:cond delay="0"/>
                                  </p:stCondLst>
                                  <p:childTnLst>
                                    <p:set>
                                      <p:cBhvr>
                                        <p:cTn id="52" dur="1" fill="hold">
                                          <p:stCondLst>
                                            <p:cond delay="0"/>
                                          </p:stCondLst>
                                        </p:cTn>
                                        <p:tgtEl>
                                          <p:spTgt spid="4">
                                            <p:txEl>
                                              <p:pRg st="8" end="8"/>
                                            </p:txEl>
                                          </p:spTgt>
                                        </p:tgtEl>
                                        <p:attrNameLst>
                                          <p:attrName>style.visibility</p:attrName>
                                        </p:attrNameLst>
                                      </p:cBhvr>
                                      <p:to>
                                        <p:strVal val="visible"/>
                                      </p:to>
                                    </p:set>
                                    <p:animEffect transition="in" filter="randombar(horizontal)">
                                      <p:cBhvr>
                                        <p:cTn id="53" dur="500"/>
                                        <p:tgtEl>
                                          <p:spTgt spid="4">
                                            <p:txEl>
                                              <p:pRg st="8" end="8"/>
                                            </p:txEl>
                                          </p:spTgt>
                                        </p:tgtEl>
                                      </p:cBhvr>
                                    </p:animEffect>
                                  </p:childTnLst>
                                </p:cTn>
                              </p:par>
                              <p:par>
                                <p:cTn id="54" presetID="14" presetClass="entr" presetSubtype="10" fill="hold" nodeType="withEffect">
                                  <p:stCondLst>
                                    <p:cond delay="0"/>
                                  </p:stCondLst>
                                  <p:childTnLst>
                                    <p:set>
                                      <p:cBhvr>
                                        <p:cTn id="55" dur="1" fill="hold">
                                          <p:stCondLst>
                                            <p:cond delay="0"/>
                                          </p:stCondLst>
                                        </p:cTn>
                                        <p:tgtEl>
                                          <p:spTgt spid="4">
                                            <p:txEl>
                                              <p:pRg st="9" end="9"/>
                                            </p:txEl>
                                          </p:spTgt>
                                        </p:tgtEl>
                                        <p:attrNameLst>
                                          <p:attrName>style.visibility</p:attrName>
                                        </p:attrNameLst>
                                      </p:cBhvr>
                                      <p:to>
                                        <p:strVal val="visible"/>
                                      </p:to>
                                    </p:set>
                                    <p:animEffect transition="in" filter="randombar(horizontal)">
                                      <p:cBhvr>
                                        <p:cTn id="56"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332656"/>
            <a:ext cx="8712968" cy="6408712"/>
          </a:xfrm>
          <a:blipFill>
            <a:blip r:embed="rId2"/>
            <a:tile tx="0" ty="0" sx="100000" sy="100000" flip="none" algn="tl"/>
          </a:blipFill>
        </p:spPr>
        <p:txBody>
          <a:bodyPr>
            <a:normAutofit fontScale="70000" lnSpcReduction="20000"/>
          </a:bodyPr>
          <a:lstStyle/>
          <a:p>
            <a:pPr marL="0" lvl="0" indent="0" algn="ctr" eaLnBrk="0" fontAlgn="base" hangingPunct="0">
              <a:spcBef>
                <a:spcPct val="0"/>
              </a:spcBef>
              <a:spcAft>
                <a:spcPct val="0"/>
              </a:spcAft>
              <a:buNone/>
            </a:pPr>
            <a:r>
              <a:rPr lang="es-CO" dirty="0">
                <a:solidFill>
                  <a:srgbClr val="000000"/>
                </a:solidFill>
                <a:latin typeface="Arial" pitchFamily="34" charset="0"/>
                <a:cs typeface="Times New Roman" pitchFamily="18" charset="0"/>
              </a:rPr>
              <a:t>En las enfermedades del </a:t>
            </a:r>
            <a:r>
              <a:rPr lang="es-CO" dirty="0" smtClean="0">
                <a:solidFill>
                  <a:srgbClr val="000000"/>
                </a:solidFill>
                <a:latin typeface="Arial" pitchFamily="34" charset="0"/>
                <a:cs typeface="Times New Roman" pitchFamily="18" charset="0"/>
              </a:rPr>
              <a:t>hígado, presenta </a:t>
            </a:r>
            <a:r>
              <a:rPr lang="es-CO" dirty="0">
                <a:solidFill>
                  <a:srgbClr val="000000"/>
                </a:solidFill>
                <a:latin typeface="Arial" pitchFamily="34" charset="0"/>
                <a:cs typeface="Times New Roman" pitchFamily="18" charset="0"/>
              </a:rPr>
              <a:t>inapreciables servicios contra los cálculos, arenillas y congestiones de este órgano, para ello se tomará en forma de vino, la cantidad de una copa ; preparándolo de la manera siguiente :</a:t>
            </a:r>
            <a:endParaRPr lang="es-CO" sz="2800" dirty="0">
              <a:latin typeface="Arial" pitchFamily="34" charset="0"/>
              <a:cs typeface="Arial" pitchFamily="34" charset="0"/>
            </a:endParaRPr>
          </a:p>
          <a:p>
            <a:pPr marL="0" lvl="0" indent="0" algn="ctr" eaLnBrk="0" fontAlgn="base" hangingPunct="0">
              <a:spcBef>
                <a:spcPct val="0"/>
              </a:spcBef>
              <a:spcAft>
                <a:spcPct val="0"/>
              </a:spcAft>
              <a:buNone/>
            </a:pPr>
            <a:endParaRPr lang="es-CO" dirty="0" smtClean="0">
              <a:solidFill>
                <a:srgbClr val="000000"/>
              </a:solidFill>
              <a:latin typeface="Arial" pitchFamily="34" charset="0"/>
              <a:cs typeface="Times New Roman" pitchFamily="18" charset="0"/>
            </a:endParaRPr>
          </a:p>
          <a:p>
            <a:pPr marL="0" lvl="0" indent="0" algn="ctr" eaLnBrk="0" fontAlgn="base" hangingPunct="0">
              <a:spcBef>
                <a:spcPct val="0"/>
              </a:spcBef>
              <a:spcAft>
                <a:spcPct val="0"/>
              </a:spcAft>
              <a:buNone/>
            </a:pPr>
            <a:r>
              <a:rPr lang="es-CO" dirty="0" smtClean="0">
                <a:solidFill>
                  <a:srgbClr val="000000"/>
                </a:solidFill>
                <a:latin typeface="Arial" pitchFamily="34" charset="0"/>
                <a:cs typeface="Times New Roman" pitchFamily="18" charset="0"/>
              </a:rPr>
              <a:t>A </a:t>
            </a:r>
            <a:r>
              <a:rPr lang="es-CO" dirty="0">
                <a:solidFill>
                  <a:srgbClr val="000000"/>
                </a:solidFill>
                <a:latin typeface="Arial" pitchFamily="34" charset="0"/>
                <a:cs typeface="Times New Roman" pitchFamily="18" charset="0"/>
              </a:rPr>
              <a:t>medio litro de vino blanco no muy fuerte se ponen tres dientes de ajo finamente picados y se deja macerar un </a:t>
            </a:r>
            <a:r>
              <a:rPr lang="es-CO" dirty="0" smtClean="0">
                <a:solidFill>
                  <a:srgbClr val="000000"/>
                </a:solidFill>
                <a:latin typeface="Arial" pitchFamily="34" charset="0"/>
                <a:cs typeface="Times New Roman" pitchFamily="18" charset="0"/>
              </a:rPr>
              <a:t>día, </a:t>
            </a:r>
            <a:r>
              <a:rPr lang="es-CO" dirty="0">
                <a:solidFill>
                  <a:srgbClr val="000000"/>
                </a:solidFill>
                <a:latin typeface="Arial" pitchFamily="34" charset="0"/>
                <a:cs typeface="Times New Roman" pitchFamily="18" charset="0"/>
              </a:rPr>
              <a:t>se pasa por el tamiz y luego se calienta antes de usarlo.</a:t>
            </a:r>
            <a:endParaRPr lang="es-CO" sz="2800" dirty="0">
              <a:latin typeface="Arial" pitchFamily="34" charset="0"/>
              <a:cs typeface="Arial" pitchFamily="34" charset="0"/>
            </a:endParaRPr>
          </a:p>
          <a:p>
            <a:pPr marL="0" lvl="0" indent="0" algn="ctr" eaLnBrk="0" fontAlgn="base" hangingPunct="0">
              <a:spcBef>
                <a:spcPct val="0"/>
              </a:spcBef>
              <a:spcAft>
                <a:spcPct val="0"/>
              </a:spcAft>
              <a:buNone/>
            </a:pPr>
            <a:r>
              <a:rPr lang="es-CO" dirty="0">
                <a:solidFill>
                  <a:srgbClr val="000000"/>
                </a:solidFill>
                <a:latin typeface="Arial" pitchFamily="34" charset="0"/>
                <a:cs typeface="Times New Roman" pitchFamily="18" charset="0"/>
              </a:rPr>
              <a:t>Según Hel, es eficaz para la diabetes, para esto se tomará en ayunas un diente de ajo hasta que baje la cantidad de azúcar de la orina.</a:t>
            </a:r>
            <a:endParaRPr lang="es-CO" sz="2800" dirty="0">
              <a:latin typeface="Arial" pitchFamily="34" charset="0"/>
              <a:cs typeface="Arial" pitchFamily="34" charset="0"/>
            </a:endParaRPr>
          </a:p>
          <a:p>
            <a:pPr marL="0" lvl="0" indent="0" eaLnBrk="0" fontAlgn="base" hangingPunct="0">
              <a:spcBef>
                <a:spcPct val="0"/>
              </a:spcBef>
              <a:spcAft>
                <a:spcPct val="0"/>
              </a:spcAft>
              <a:buNone/>
            </a:pPr>
            <a:endParaRPr lang="es-CO" b="1" dirty="0" smtClean="0">
              <a:solidFill>
                <a:srgbClr val="000000"/>
              </a:solidFill>
              <a:latin typeface="Arial" pitchFamily="34" charset="0"/>
              <a:cs typeface="Times New Roman" pitchFamily="18" charset="0"/>
            </a:endParaRPr>
          </a:p>
          <a:p>
            <a:pPr marL="0" lvl="0" indent="0" algn="ctr" eaLnBrk="0" fontAlgn="base" hangingPunct="0">
              <a:spcBef>
                <a:spcPct val="0"/>
              </a:spcBef>
              <a:spcAft>
                <a:spcPct val="0"/>
              </a:spcAft>
              <a:buNone/>
            </a:pPr>
            <a:r>
              <a:rPr lang="es-CO" b="1" dirty="0" smtClean="0">
                <a:solidFill>
                  <a:srgbClr val="000000"/>
                </a:solidFill>
                <a:latin typeface="Arial" pitchFamily="34" charset="0"/>
                <a:cs typeface="Times New Roman" pitchFamily="18" charset="0"/>
              </a:rPr>
              <a:t>Como </a:t>
            </a:r>
            <a:r>
              <a:rPr lang="es-CO" b="1" dirty="0">
                <a:solidFill>
                  <a:srgbClr val="000000"/>
                </a:solidFill>
                <a:latin typeface="Arial" pitchFamily="34" charset="0"/>
                <a:cs typeface="Times New Roman" pitchFamily="18" charset="0"/>
              </a:rPr>
              <a:t>quiera que la escencia sulfurada del ajo encierra propiedades antisépticas se puede emplear en enfermedades infecciosas tales </a:t>
            </a:r>
            <a:r>
              <a:rPr lang="es-CO" b="1" dirty="0" smtClean="0">
                <a:solidFill>
                  <a:srgbClr val="000000"/>
                </a:solidFill>
                <a:latin typeface="Arial" pitchFamily="34" charset="0"/>
                <a:cs typeface="Times New Roman" pitchFamily="18" charset="0"/>
              </a:rPr>
              <a:t>como:</a:t>
            </a:r>
            <a:endParaRPr lang="es-CO" sz="2800" dirty="0">
              <a:latin typeface="Arial" pitchFamily="34" charset="0"/>
              <a:cs typeface="Arial" pitchFamily="34" charset="0"/>
            </a:endParaRPr>
          </a:p>
          <a:p>
            <a:pPr marL="0" lvl="0" indent="0" algn="ctr" eaLnBrk="0" fontAlgn="base" hangingPunct="0">
              <a:spcBef>
                <a:spcPct val="0"/>
              </a:spcBef>
              <a:spcAft>
                <a:spcPct val="0"/>
              </a:spcAft>
              <a:buNone/>
            </a:pPr>
            <a:endParaRPr lang="es-CO" dirty="0" smtClean="0">
              <a:solidFill>
                <a:srgbClr val="000000"/>
              </a:solidFill>
              <a:latin typeface="Arial" pitchFamily="34" charset="0"/>
              <a:cs typeface="Times New Roman" pitchFamily="18" charset="0"/>
            </a:endParaRPr>
          </a:p>
          <a:p>
            <a:pPr marL="0" lvl="0" indent="0" algn="ctr" eaLnBrk="0" fontAlgn="base" hangingPunct="0">
              <a:spcBef>
                <a:spcPct val="0"/>
              </a:spcBef>
              <a:spcAft>
                <a:spcPct val="0"/>
              </a:spcAft>
              <a:buNone/>
            </a:pPr>
            <a:r>
              <a:rPr lang="es-CO" dirty="0" smtClean="0">
                <a:solidFill>
                  <a:srgbClr val="000000"/>
                </a:solidFill>
                <a:latin typeface="Arial" pitchFamily="34" charset="0"/>
                <a:cs typeface="Times New Roman" pitchFamily="18" charset="0"/>
              </a:rPr>
              <a:t>La </a:t>
            </a:r>
            <a:r>
              <a:rPr lang="es-CO" dirty="0">
                <a:solidFill>
                  <a:srgbClr val="000000"/>
                </a:solidFill>
                <a:latin typeface="Arial" pitchFamily="34" charset="0"/>
                <a:cs typeface="Times New Roman" pitchFamily="18" charset="0"/>
              </a:rPr>
              <a:t>fiebre tifoidea, tifus, difteria, gripe y para tratar úlceras pútridas, como preservativo contra el tifus se usa en enemas, dos dientes de ajo </a:t>
            </a:r>
            <a:r>
              <a:rPr lang="es-CO" dirty="0" smtClean="0">
                <a:solidFill>
                  <a:srgbClr val="000000"/>
                </a:solidFill>
                <a:latin typeface="Arial" pitchFamily="34" charset="0"/>
                <a:cs typeface="Times New Roman" pitchFamily="18" charset="0"/>
              </a:rPr>
              <a:t>machacados </a:t>
            </a:r>
            <a:r>
              <a:rPr lang="es-CO" dirty="0">
                <a:solidFill>
                  <a:srgbClr val="000000"/>
                </a:solidFill>
                <a:latin typeface="Arial" pitchFamily="34" charset="0"/>
                <a:cs typeface="Times New Roman" pitchFamily="18" charset="0"/>
              </a:rPr>
              <a:t>en un cuarto de litro de agua.</a:t>
            </a:r>
            <a:endParaRPr lang="es-CO" sz="2800" dirty="0">
              <a:latin typeface="Arial" pitchFamily="34" charset="0"/>
              <a:cs typeface="Arial" pitchFamily="34" charset="0"/>
            </a:endParaRPr>
          </a:p>
          <a:p>
            <a:pPr marL="0" lvl="0" indent="0" algn="ctr" eaLnBrk="0" fontAlgn="base" hangingPunct="0">
              <a:spcBef>
                <a:spcPct val="0"/>
              </a:spcBef>
              <a:spcAft>
                <a:spcPct val="0"/>
              </a:spcAft>
              <a:buNone/>
            </a:pPr>
            <a:r>
              <a:rPr lang="es-CO" dirty="0">
                <a:solidFill>
                  <a:srgbClr val="000000"/>
                </a:solidFill>
                <a:latin typeface="Arial" pitchFamily="34" charset="0"/>
                <a:cs typeface="Times New Roman" pitchFamily="18" charset="0"/>
              </a:rPr>
              <a:t>Según A. Lorand de Carisbad, el ajo ejerceria una acción preservativa en el cáncer y dice que la rareza de esta enfermedad en la China se ha debido posiblemente al consumo en gran cantidad de </a:t>
            </a:r>
            <a:r>
              <a:rPr lang="es-CO" dirty="0" smtClean="0">
                <a:solidFill>
                  <a:srgbClr val="000000"/>
                </a:solidFill>
                <a:latin typeface="Arial" pitchFamily="34" charset="0"/>
                <a:cs typeface="Times New Roman" pitchFamily="18" charset="0"/>
              </a:rPr>
              <a:t>ajo.</a:t>
            </a:r>
            <a:endParaRPr lang="es-CO" sz="2800" dirty="0">
              <a:latin typeface="Arial" pitchFamily="34" charset="0"/>
              <a:cs typeface="Arial" pitchFamily="34" charset="0"/>
            </a:endParaRPr>
          </a:p>
        </p:txBody>
      </p:sp>
    </p:spTree>
    <p:extLst>
      <p:ext uri="{BB962C8B-B14F-4D97-AF65-F5344CB8AC3E}">
        <p14:creationId xmlns:p14="http://schemas.microsoft.com/office/powerpoint/2010/main" val="64579178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heel(1)">
                                      <p:cBhvr>
                                        <p:cTn id="10" dur="2000"/>
                                        <p:tgtEl>
                                          <p:spTgt spid="3">
                                            <p:txEl>
                                              <p:pRg st="2" end="2"/>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wheel(1)">
                                      <p:cBhvr>
                                        <p:cTn id="13" dur="20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circle(in)">
                                      <p:cBhvr>
                                        <p:cTn id="18" dur="2000"/>
                                        <p:tgtEl>
                                          <p:spTgt spid="3">
                                            <p:txEl>
                                              <p:pRg st="5" end="5"/>
                                            </p:txEl>
                                          </p:spTgt>
                                        </p:tgtEl>
                                      </p:cBhvr>
                                    </p:animEffect>
                                  </p:childTnLst>
                                </p:cTn>
                              </p:par>
                              <p:par>
                                <p:cTn id="19" presetID="6" presetClass="entr" presetSubtype="16"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circle(in)">
                                      <p:cBhvr>
                                        <p:cTn id="21" dur="2000"/>
                                        <p:tgtEl>
                                          <p:spTgt spid="3">
                                            <p:txEl>
                                              <p:pRg st="7" end="7"/>
                                            </p:txEl>
                                          </p:spTgt>
                                        </p:tgtEl>
                                      </p:cBhvr>
                                    </p:animEffect>
                                  </p:childTnLst>
                                </p:cTn>
                              </p:par>
                              <p:par>
                                <p:cTn id="22" presetID="6" presetClass="entr" presetSubtype="16" fill="hold"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circle(in)">
                                      <p:cBhvr>
                                        <p:cTn id="24"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Marcador de contenido"/>
          <p:cNvGraphicFramePr>
            <a:graphicFrameLocks noGrp="1"/>
          </p:cNvGraphicFramePr>
          <p:nvPr>
            <p:ph idx="1"/>
            <p:extLst>
              <p:ext uri="{D42A27DB-BD31-4B8C-83A1-F6EECF244321}">
                <p14:modId xmlns:p14="http://schemas.microsoft.com/office/powerpoint/2010/main" val="1674110513"/>
              </p:ext>
            </p:extLst>
          </p:nvPr>
        </p:nvGraphicFramePr>
        <p:xfrm>
          <a:off x="251520" y="332656"/>
          <a:ext cx="8712968"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8506266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116632"/>
            <a:ext cx="8784976" cy="864096"/>
          </a:xfrm>
        </p:spPr>
        <p:txBody>
          <a:bodyPr>
            <a:normAutofit fontScale="77500" lnSpcReduction="20000"/>
          </a:bodyPr>
          <a:lstStyle/>
          <a:p>
            <a:pPr marL="0" lvl="0" indent="0" algn="ctr" eaLnBrk="0" fontAlgn="base" hangingPunct="0">
              <a:spcBef>
                <a:spcPct val="0"/>
              </a:spcBef>
              <a:spcAft>
                <a:spcPct val="0"/>
              </a:spcAft>
              <a:buNone/>
            </a:pPr>
            <a:r>
              <a:rPr lang="es-CO" sz="4400" b="1" dirty="0">
                <a:solidFill>
                  <a:srgbClr val="CC0000"/>
                </a:solidFill>
                <a:latin typeface="Arial" pitchFamily="34" charset="0"/>
                <a:cs typeface="Times New Roman" pitchFamily="18" charset="0"/>
              </a:rPr>
              <a:t>Las enfermedades de la </a:t>
            </a:r>
            <a:r>
              <a:rPr lang="es-CO" sz="4400" b="1" dirty="0" smtClean="0">
                <a:solidFill>
                  <a:srgbClr val="CC0000"/>
                </a:solidFill>
                <a:latin typeface="Arial" pitchFamily="34" charset="0"/>
                <a:cs typeface="Times New Roman" pitchFamily="18" charset="0"/>
              </a:rPr>
              <a:t>vía respiratoria</a:t>
            </a:r>
            <a:endParaRPr lang="es-CO" sz="2800" dirty="0">
              <a:latin typeface="Arial" pitchFamily="34" charset="0"/>
              <a:cs typeface="Arial" pitchFamily="34" charset="0"/>
            </a:endParaRPr>
          </a:p>
        </p:txBody>
      </p:sp>
      <p:sp>
        <p:nvSpPr>
          <p:cNvPr id="2" name="1 Rectángulo"/>
          <p:cNvSpPr/>
          <p:nvPr/>
        </p:nvSpPr>
        <p:spPr>
          <a:xfrm>
            <a:off x="179512" y="1052736"/>
            <a:ext cx="8784976" cy="5139869"/>
          </a:xfrm>
          <a:prstGeom prst="rect">
            <a:avLst/>
          </a:prstGeom>
          <a:blipFill>
            <a:blip r:embed="rId2"/>
            <a:tile tx="0" ty="0" sx="100000" sy="100000" flip="none" algn="tl"/>
          </a:blipFill>
        </p:spPr>
        <p:txBody>
          <a:bodyPr wrap="square">
            <a:spAutoFit/>
          </a:bodyPr>
          <a:lstStyle/>
          <a:p>
            <a:pPr lvl="0" algn="ctr" eaLnBrk="0" fontAlgn="base" hangingPunct="0">
              <a:spcBef>
                <a:spcPct val="0"/>
              </a:spcBef>
              <a:spcAft>
                <a:spcPct val="0"/>
              </a:spcAft>
            </a:pPr>
            <a:r>
              <a:rPr lang="es-CO" sz="2400" b="1" dirty="0">
                <a:solidFill>
                  <a:srgbClr val="000000"/>
                </a:solidFill>
                <a:latin typeface="Arial" pitchFamily="34" charset="0"/>
                <a:cs typeface="Times New Roman" pitchFamily="18" charset="0"/>
              </a:rPr>
              <a:t>Sorprendentes son las virtudes del ajo en las enfermedades de la vía respiratoria en general, como son :</a:t>
            </a:r>
            <a:endParaRPr lang="es-CO" sz="2000" dirty="0">
              <a:latin typeface="Arial" pitchFamily="34" charset="0"/>
              <a:cs typeface="Arial" pitchFamily="34" charset="0"/>
            </a:endParaRPr>
          </a:p>
          <a:p>
            <a:pPr lvl="0" algn="ctr" eaLnBrk="0" fontAlgn="base" hangingPunct="0">
              <a:spcBef>
                <a:spcPct val="0"/>
              </a:spcBef>
              <a:spcAft>
                <a:spcPct val="0"/>
              </a:spcAft>
            </a:pPr>
            <a:endParaRPr lang="es-CO" sz="2400" dirty="0" smtClean="0">
              <a:solidFill>
                <a:srgbClr val="000000"/>
              </a:solidFill>
              <a:latin typeface="Arial" pitchFamily="34" charset="0"/>
              <a:cs typeface="Times New Roman" pitchFamily="18" charset="0"/>
            </a:endParaRPr>
          </a:p>
          <a:p>
            <a:pPr lvl="0" algn="ctr" eaLnBrk="0" fontAlgn="base" hangingPunct="0">
              <a:spcBef>
                <a:spcPct val="0"/>
              </a:spcBef>
              <a:spcAft>
                <a:spcPct val="0"/>
              </a:spcAft>
            </a:pPr>
            <a:r>
              <a:rPr lang="es-CO" sz="2400" dirty="0" smtClean="0">
                <a:solidFill>
                  <a:srgbClr val="000000"/>
                </a:solidFill>
                <a:latin typeface="Arial" pitchFamily="34" charset="0"/>
                <a:cs typeface="Times New Roman" pitchFamily="18" charset="0"/>
              </a:rPr>
              <a:t>Tuberculosis</a:t>
            </a:r>
            <a:r>
              <a:rPr lang="es-CO" sz="2400" dirty="0">
                <a:solidFill>
                  <a:srgbClr val="000000"/>
                </a:solidFill>
                <a:latin typeface="Arial" pitchFamily="34" charset="0"/>
                <a:cs typeface="Times New Roman" pitchFamily="18" charset="0"/>
              </a:rPr>
              <a:t>, neumonía, bronco-neumonía, catarros, bronquitis, catarros bronquiales crónicos, congestión pulmonar, pleuritis, resfriados, tos sanguinolenta, tos ferina, asma, etc. </a:t>
            </a:r>
          </a:p>
          <a:p>
            <a:pPr lvl="0" algn="ctr" eaLnBrk="0" fontAlgn="base" hangingPunct="0">
              <a:spcBef>
                <a:spcPct val="0"/>
              </a:spcBef>
              <a:spcAft>
                <a:spcPct val="0"/>
              </a:spcAft>
            </a:pPr>
            <a:endParaRPr lang="es-CO" sz="2400" dirty="0" smtClean="0">
              <a:solidFill>
                <a:srgbClr val="000000"/>
              </a:solidFill>
              <a:latin typeface="Arial" pitchFamily="34" charset="0"/>
              <a:cs typeface="Times New Roman" pitchFamily="18" charset="0"/>
            </a:endParaRPr>
          </a:p>
          <a:p>
            <a:pPr lvl="0" algn="ctr" eaLnBrk="0" fontAlgn="base" hangingPunct="0">
              <a:spcBef>
                <a:spcPct val="0"/>
              </a:spcBef>
              <a:spcAft>
                <a:spcPct val="0"/>
              </a:spcAft>
            </a:pPr>
            <a:r>
              <a:rPr lang="es-CO" sz="2400" dirty="0" smtClean="0">
                <a:solidFill>
                  <a:srgbClr val="000000"/>
                </a:solidFill>
                <a:latin typeface="Arial" pitchFamily="34" charset="0"/>
                <a:cs typeface="Times New Roman" pitchFamily="18" charset="0"/>
              </a:rPr>
              <a:t>Para </a:t>
            </a:r>
            <a:r>
              <a:rPr lang="es-CO" sz="2400" dirty="0">
                <a:solidFill>
                  <a:srgbClr val="000000"/>
                </a:solidFill>
                <a:latin typeface="Arial" pitchFamily="34" charset="0"/>
                <a:cs typeface="Times New Roman" pitchFamily="18" charset="0"/>
              </a:rPr>
              <a:t>combatir la tuberculosis se usará un bulbo entero de ajo diario ; pero se ingerirá en varias porciones y en cualquier forma, de preferencia </a:t>
            </a:r>
            <a:r>
              <a:rPr lang="es-CO" sz="2400" u="sng" dirty="0">
                <a:solidFill>
                  <a:srgbClr val="000000"/>
                </a:solidFill>
                <a:latin typeface="Arial" pitchFamily="34" charset="0"/>
                <a:cs typeface="Times New Roman" pitchFamily="18" charset="0"/>
              </a:rPr>
              <a:t>crudo</a:t>
            </a:r>
            <a:r>
              <a:rPr lang="es-CO" sz="2400" dirty="0">
                <a:solidFill>
                  <a:srgbClr val="000000"/>
                </a:solidFill>
                <a:latin typeface="Arial" pitchFamily="34" charset="0"/>
                <a:cs typeface="Times New Roman" pitchFamily="18" charset="0"/>
              </a:rPr>
              <a:t> o a lo más ligeramente dorado, al horno, o en salsa con yema de huevo y aceite ; </a:t>
            </a:r>
            <a:r>
              <a:rPr lang="es-CO" sz="2400" b="1" dirty="0">
                <a:solidFill>
                  <a:srgbClr val="000000"/>
                </a:solidFill>
                <a:latin typeface="Arial" pitchFamily="34" charset="0"/>
                <a:cs typeface="Times New Roman" pitchFamily="18" charset="0"/>
              </a:rPr>
              <a:t>de ninguna manera se empleará para este propósito hervido, ya que por ebullición pierde sus propiedades medicinales.</a:t>
            </a:r>
            <a:endParaRPr lang="es-CO" sz="2000" b="1" dirty="0">
              <a:latin typeface="Arial" pitchFamily="34" charset="0"/>
              <a:cs typeface="Arial" pitchFamily="34" charset="0"/>
            </a:endParaRPr>
          </a:p>
          <a:p>
            <a:pPr lvl="0" eaLnBrk="0" fontAlgn="base" hangingPunct="0">
              <a:spcBef>
                <a:spcPct val="0"/>
              </a:spcBef>
              <a:spcAft>
                <a:spcPct val="0"/>
              </a:spcAft>
            </a:pPr>
            <a:endParaRPr lang="es-CO" sz="1600" b="1" dirty="0">
              <a:solidFill>
                <a:srgbClr val="000000"/>
              </a:solidFill>
              <a:latin typeface="Arial" pitchFamily="34" charset="0"/>
              <a:cs typeface="Times New Roman" pitchFamily="18" charset="0"/>
            </a:endParaRPr>
          </a:p>
        </p:txBody>
      </p:sp>
    </p:spTree>
    <p:extLst>
      <p:ext uri="{BB962C8B-B14F-4D97-AF65-F5344CB8AC3E}">
        <p14:creationId xmlns:p14="http://schemas.microsoft.com/office/powerpoint/2010/main" val="23521404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heel(1)">
                                      <p:cBhvr>
                                        <p:cTn id="7" dur="2000"/>
                                        <p:tgtEl>
                                          <p:spTgt spid="2">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wheel(1)">
                                      <p:cBhvr>
                                        <p:cTn id="10" dur="2000"/>
                                        <p:tgtEl>
                                          <p:spTgt spid="2">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animEffect transition="in" filter="barn(inVertical)">
                                      <p:cBhvr>
                                        <p:cTn id="15"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408712"/>
          </a:xfrm>
          <a:blipFill>
            <a:blip r:embed="rId2"/>
            <a:tile tx="0" ty="0" sx="100000" sy="100000" flip="none" algn="tl"/>
          </a:blipFill>
        </p:spPr>
        <p:txBody>
          <a:bodyPr>
            <a:normAutofit fontScale="70000" lnSpcReduction="20000"/>
          </a:bodyPr>
          <a:lstStyle/>
          <a:p>
            <a:pPr marL="0" lvl="0" indent="0" algn="ctr" eaLnBrk="0" fontAlgn="base" hangingPunct="0">
              <a:spcBef>
                <a:spcPct val="0"/>
              </a:spcBef>
              <a:spcAft>
                <a:spcPct val="0"/>
              </a:spcAft>
              <a:buNone/>
            </a:pPr>
            <a:r>
              <a:rPr lang="es-CO" b="1" dirty="0">
                <a:solidFill>
                  <a:srgbClr val="000000"/>
                </a:solidFill>
                <a:latin typeface="Arial" pitchFamily="34" charset="0"/>
                <a:cs typeface="Times New Roman" pitchFamily="18" charset="0"/>
              </a:rPr>
              <a:t>Para las enfermedades bronquiales</a:t>
            </a:r>
            <a:r>
              <a:rPr lang="es-CO" dirty="0">
                <a:solidFill>
                  <a:srgbClr val="000000"/>
                </a:solidFill>
                <a:latin typeface="Arial" pitchFamily="34" charset="0"/>
                <a:cs typeface="Times New Roman" pitchFamily="18" charset="0"/>
              </a:rPr>
              <a:t> se usa con buen éxito el preparado siguiente (ajos 200 grs ; azúcar refinado 700 grs ; agua 1000 grs</a:t>
            </a:r>
            <a:r>
              <a:rPr lang="es-CO" dirty="0" smtClean="0">
                <a:solidFill>
                  <a:srgbClr val="000000"/>
                </a:solidFill>
                <a:latin typeface="Arial" pitchFamily="34" charset="0"/>
                <a:cs typeface="Times New Roman" pitchFamily="18" charset="0"/>
              </a:rPr>
              <a:t>.)</a:t>
            </a:r>
          </a:p>
          <a:p>
            <a:pPr marL="0" lvl="0" indent="0" algn="ctr" eaLnBrk="0" fontAlgn="base" hangingPunct="0">
              <a:spcBef>
                <a:spcPct val="0"/>
              </a:spcBef>
              <a:spcAft>
                <a:spcPct val="0"/>
              </a:spcAft>
              <a:buNone/>
            </a:pPr>
            <a:r>
              <a:rPr lang="es-CO" dirty="0" smtClean="0">
                <a:solidFill>
                  <a:srgbClr val="000000"/>
                </a:solidFill>
                <a:latin typeface="Arial" pitchFamily="34" charset="0"/>
                <a:cs typeface="Times New Roman" pitchFamily="18" charset="0"/>
              </a:rPr>
              <a:t> </a:t>
            </a:r>
            <a:r>
              <a:rPr lang="es-CO" dirty="0">
                <a:solidFill>
                  <a:srgbClr val="000000"/>
                </a:solidFill>
                <a:latin typeface="Arial" pitchFamily="34" charset="0"/>
                <a:cs typeface="Times New Roman" pitchFamily="18" charset="0"/>
              </a:rPr>
              <a:t>Se hacen hervir los ajos en agua y luego se agrega unos 700 </a:t>
            </a:r>
            <a:r>
              <a:rPr lang="es-CO" dirty="0" smtClean="0">
                <a:solidFill>
                  <a:srgbClr val="000000"/>
                </a:solidFill>
                <a:latin typeface="Arial" pitchFamily="34" charset="0"/>
                <a:cs typeface="Times New Roman" pitchFamily="18" charset="0"/>
              </a:rPr>
              <a:t>grs. </a:t>
            </a:r>
            <a:r>
              <a:rPr lang="es-CO" dirty="0">
                <a:solidFill>
                  <a:srgbClr val="000000"/>
                </a:solidFill>
                <a:latin typeface="Arial" pitchFamily="34" charset="0"/>
                <a:cs typeface="Times New Roman" pitchFamily="18" charset="0"/>
              </a:rPr>
              <a:t>de azúcar refinada ; administrando tres cucharaditas al día. </a:t>
            </a:r>
            <a:endParaRPr lang="es-CO" dirty="0" smtClean="0">
              <a:solidFill>
                <a:srgbClr val="000000"/>
              </a:solidFill>
              <a:latin typeface="Arial" pitchFamily="34" charset="0"/>
              <a:cs typeface="Times New Roman" pitchFamily="18" charset="0"/>
            </a:endParaRPr>
          </a:p>
          <a:p>
            <a:pPr marL="0" lvl="0" indent="0" algn="ctr" eaLnBrk="0" fontAlgn="base" hangingPunct="0">
              <a:spcBef>
                <a:spcPct val="0"/>
              </a:spcBef>
              <a:spcAft>
                <a:spcPct val="0"/>
              </a:spcAft>
              <a:buNone/>
            </a:pPr>
            <a:endParaRPr lang="es-CO" dirty="0">
              <a:solidFill>
                <a:srgbClr val="000000"/>
              </a:solidFill>
              <a:latin typeface="Arial" pitchFamily="34" charset="0"/>
              <a:cs typeface="Times New Roman" pitchFamily="18" charset="0"/>
            </a:endParaRPr>
          </a:p>
          <a:p>
            <a:pPr marL="0" lvl="0" indent="0" algn="ctr" eaLnBrk="0" fontAlgn="base" hangingPunct="0">
              <a:spcBef>
                <a:spcPct val="0"/>
              </a:spcBef>
              <a:spcAft>
                <a:spcPct val="0"/>
              </a:spcAft>
              <a:buNone/>
            </a:pPr>
            <a:r>
              <a:rPr lang="es-CO" dirty="0" smtClean="0">
                <a:solidFill>
                  <a:srgbClr val="000000"/>
                </a:solidFill>
                <a:latin typeface="Arial" pitchFamily="34" charset="0"/>
                <a:cs typeface="Times New Roman" pitchFamily="18" charset="0"/>
              </a:rPr>
              <a:t>En </a:t>
            </a:r>
            <a:r>
              <a:rPr lang="es-CO" dirty="0">
                <a:solidFill>
                  <a:srgbClr val="000000"/>
                </a:solidFill>
                <a:latin typeface="Arial" pitchFamily="34" charset="0"/>
                <a:cs typeface="Times New Roman" pitchFamily="18" charset="0"/>
              </a:rPr>
              <a:t>el tratamiento de bronquitis crónicas y para sacar completamente la abundante expectoración presente en los efectos pulmonares da buenos resultados el extracto de ajo, preparado como sigue ; en una botella provista de </a:t>
            </a:r>
            <a:r>
              <a:rPr lang="es-CO" dirty="0" smtClean="0">
                <a:solidFill>
                  <a:srgbClr val="000000"/>
                </a:solidFill>
                <a:latin typeface="Arial" pitchFamily="34" charset="0"/>
                <a:cs typeface="Times New Roman" pitchFamily="18" charset="0"/>
              </a:rPr>
              <a:t>un </a:t>
            </a:r>
            <a:r>
              <a:rPr lang="es-CO" dirty="0">
                <a:solidFill>
                  <a:srgbClr val="000000"/>
                </a:solidFill>
                <a:latin typeface="Arial" pitchFamily="34" charset="0"/>
                <a:cs typeface="Times New Roman" pitchFamily="18" charset="0"/>
              </a:rPr>
              <a:t>buen tapón se pone 40 gramos de ajo bien lavado y cortado en pedazos pequeños, luego se agrega 100 grs. de 90 % de alcohol ; la resultante al principio será turbia pero después se tornará perfectamente clara al cabo de 5 o 6 días. Al cabo de ese tiempo se vacía el liquido limpio, obteniéndose de este modo un extracto medicinal listo para ser usado, éste puede mantenerse en perfecta preservación por años.</a:t>
            </a:r>
            <a:endParaRPr lang="es-CO" sz="2800" dirty="0">
              <a:latin typeface="Arial" pitchFamily="34" charset="0"/>
              <a:cs typeface="Arial" pitchFamily="34" charset="0"/>
            </a:endParaRPr>
          </a:p>
          <a:p>
            <a:pPr marL="0" lvl="0" indent="0" algn="ctr" eaLnBrk="0" fontAlgn="base" hangingPunct="0">
              <a:spcBef>
                <a:spcPct val="0"/>
              </a:spcBef>
              <a:spcAft>
                <a:spcPct val="0"/>
              </a:spcAft>
              <a:buNone/>
            </a:pPr>
            <a:r>
              <a:rPr lang="es-CO" dirty="0">
                <a:solidFill>
                  <a:srgbClr val="000000"/>
                </a:solidFill>
                <a:latin typeface="Arial" pitchFamily="34" charset="0"/>
                <a:cs typeface="Times New Roman" pitchFamily="18" charset="0"/>
              </a:rPr>
              <a:t>El olor y el gusto puede ser disimulado con la adicción de 50 % de espíritu de menta y una o dos gotas de valeriana de metilo ; este no altera en nada el poder del extracto. También como anti-catarral, se puede utilizar el mismo extracto, suministrado 15 o 30 gotas en un poco de agua caliente ; y en tratamiento del asma.</a:t>
            </a:r>
            <a:endParaRPr lang="es-CO" sz="2800" dirty="0">
              <a:latin typeface="Arial" pitchFamily="34" charset="0"/>
              <a:cs typeface="Arial" pitchFamily="34" charset="0"/>
            </a:endParaRPr>
          </a:p>
        </p:txBody>
      </p:sp>
    </p:spTree>
    <p:extLst>
      <p:ext uri="{BB962C8B-B14F-4D97-AF65-F5344CB8AC3E}">
        <p14:creationId xmlns:p14="http://schemas.microsoft.com/office/powerpoint/2010/main" val="330396802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barn(inVertical)">
                                      <p:cBhvr>
                                        <p:cTn id="31" dur="500"/>
                                        <p:tgtEl>
                                          <p:spTgt spid="3">
                                            <p:txEl>
                                              <p:pRg st="3" end="3"/>
                                            </p:txEl>
                                          </p:spTgt>
                                        </p:tgtEl>
                                      </p:cBhvr>
                                    </p:animEffect>
                                  </p:childTnLst>
                                </p:cTn>
                              </p:par>
                              <p:par>
                                <p:cTn id="32" presetID="16" presetClass="entr" presetSubtype="21" fill="hold" nodeType="with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barn(inVertical)">
                                      <p:cBhvr>
                                        <p:cTn id="3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7"/>
            <a:ext cx="8229600" cy="576064"/>
          </a:xfrm>
        </p:spPr>
        <p:txBody>
          <a:bodyPr>
            <a:normAutofit fontScale="85000" lnSpcReduction="20000"/>
          </a:bodyPr>
          <a:lstStyle/>
          <a:p>
            <a:pPr marL="0" lvl="0" indent="0" algn="ctr" eaLnBrk="0" fontAlgn="base" hangingPunct="0">
              <a:spcBef>
                <a:spcPct val="0"/>
              </a:spcBef>
              <a:spcAft>
                <a:spcPct val="0"/>
              </a:spcAft>
              <a:buNone/>
            </a:pPr>
            <a:r>
              <a:rPr lang="es-CO" sz="4400" b="1" dirty="0">
                <a:solidFill>
                  <a:srgbClr val="CC0000"/>
                </a:solidFill>
                <a:latin typeface="Arial" pitchFamily="34" charset="0"/>
                <a:cs typeface="Times New Roman" pitchFamily="18" charset="0"/>
              </a:rPr>
              <a:t>El ajo y la presión arterial alta</a:t>
            </a:r>
            <a:r>
              <a:rPr lang="es-CO" sz="4400" b="1" dirty="0" smtClean="0">
                <a:solidFill>
                  <a:srgbClr val="CC0000"/>
                </a:solidFill>
                <a:latin typeface="Arial" pitchFamily="34" charset="0"/>
                <a:cs typeface="Times New Roman" pitchFamily="18" charset="0"/>
              </a:rPr>
              <a:t>.</a:t>
            </a:r>
            <a:endParaRPr lang="es-CO" sz="2800" dirty="0">
              <a:latin typeface="Arial" pitchFamily="34" charset="0"/>
              <a:cs typeface="Arial" pitchFamily="34" charset="0"/>
            </a:endParaRPr>
          </a:p>
        </p:txBody>
      </p:sp>
      <p:sp>
        <p:nvSpPr>
          <p:cNvPr id="4" name="3 Rectángulo"/>
          <p:cNvSpPr/>
          <p:nvPr/>
        </p:nvSpPr>
        <p:spPr>
          <a:xfrm>
            <a:off x="178385" y="1340768"/>
            <a:ext cx="8784976" cy="4985980"/>
          </a:xfrm>
          <a:prstGeom prst="rect">
            <a:avLst/>
          </a:prstGeom>
          <a:blipFill>
            <a:blip r:embed="rId2"/>
            <a:tile tx="0" ty="0" sx="100000" sy="100000" flip="none" algn="tl"/>
          </a:blipFill>
        </p:spPr>
        <p:txBody>
          <a:bodyPr wrap="square">
            <a:spAutoFit/>
          </a:bodyPr>
          <a:lstStyle/>
          <a:p>
            <a:pPr lvl="0" algn="ctr" eaLnBrk="0" fontAlgn="base" hangingPunct="0">
              <a:spcBef>
                <a:spcPct val="0"/>
              </a:spcBef>
              <a:spcAft>
                <a:spcPct val="0"/>
              </a:spcAft>
            </a:pPr>
            <a:r>
              <a:rPr lang="es-CO" sz="2000" dirty="0">
                <a:solidFill>
                  <a:srgbClr val="000000"/>
                </a:solidFill>
                <a:latin typeface="Arial" pitchFamily="34" charset="0"/>
                <a:cs typeface="Times New Roman" pitchFamily="18" charset="0"/>
              </a:rPr>
              <a:t>Las virtudes maravillosas del ajo dan excelentes resultados para aliviar </a:t>
            </a:r>
            <a:r>
              <a:rPr lang="es-CO" sz="2000" dirty="0" smtClean="0">
                <a:solidFill>
                  <a:srgbClr val="000000"/>
                </a:solidFill>
                <a:latin typeface="Arial" pitchFamily="34" charset="0"/>
                <a:cs typeface="Times New Roman" pitchFamily="18" charset="0"/>
              </a:rPr>
              <a:t>síntomas </a:t>
            </a:r>
            <a:r>
              <a:rPr lang="es-CO" sz="2000" dirty="0">
                <a:solidFill>
                  <a:srgbClr val="000000"/>
                </a:solidFill>
                <a:latin typeface="Arial" pitchFamily="34" charset="0"/>
                <a:cs typeface="Times New Roman" pitchFamily="18" charset="0"/>
              </a:rPr>
              <a:t>de nerviosidad, dolor de cabeza, vértigos, cansancio, etc. que a menudo son debidos en una presión alta de la sangre.</a:t>
            </a:r>
            <a:endParaRPr lang="es-CO" dirty="0">
              <a:latin typeface="Arial" pitchFamily="34" charset="0"/>
              <a:cs typeface="Arial" pitchFamily="34" charset="0"/>
            </a:endParaRPr>
          </a:p>
          <a:p>
            <a:pPr lvl="0" algn="ctr" eaLnBrk="0" fontAlgn="base" hangingPunct="0">
              <a:spcBef>
                <a:spcPct val="0"/>
              </a:spcBef>
              <a:spcAft>
                <a:spcPct val="0"/>
              </a:spcAft>
            </a:pPr>
            <a:endParaRPr lang="es-CO" sz="2000" dirty="0" smtClean="0">
              <a:solidFill>
                <a:srgbClr val="000000"/>
              </a:solidFill>
              <a:latin typeface="Arial" pitchFamily="34" charset="0"/>
              <a:cs typeface="Times New Roman" pitchFamily="18" charset="0"/>
            </a:endParaRPr>
          </a:p>
          <a:p>
            <a:pPr lvl="0" algn="ctr" eaLnBrk="0" fontAlgn="base" hangingPunct="0">
              <a:spcBef>
                <a:spcPct val="0"/>
              </a:spcBef>
              <a:spcAft>
                <a:spcPct val="0"/>
              </a:spcAft>
            </a:pPr>
            <a:r>
              <a:rPr lang="es-CO" sz="2000" dirty="0" smtClean="0">
                <a:solidFill>
                  <a:srgbClr val="000000"/>
                </a:solidFill>
                <a:latin typeface="Arial" pitchFamily="34" charset="0"/>
                <a:cs typeface="Times New Roman" pitchFamily="18" charset="0"/>
              </a:rPr>
              <a:t>La </a:t>
            </a:r>
            <a:r>
              <a:rPr lang="es-CO" sz="2000" dirty="0">
                <a:solidFill>
                  <a:srgbClr val="000000"/>
                </a:solidFill>
                <a:latin typeface="Arial" pitchFamily="34" charset="0"/>
                <a:cs typeface="Times New Roman" pitchFamily="18" charset="0"/>
              </a:rPr>
              <a:t>tintura de ajo, se prepara para este fin simplemente añadiendo a un litro de alcohol de 40 grados, unos 500 grs. de ajo bien picado, se le tiene en maceración por largo tiempo, y luego se filtra para usarlo. </a:t>
            </a:r>
            <a:endParaRPr lang="es-CO" sz="2000" dirty="0" smtClean="0">
              <a:solidFill>
                <a:srgbClr val="000000"/>
              </a:solidFill>
              <a:latin typeface="Arial" pitchFamily="34" charset="0"/>
              <a:cs typeface="Times New Roman" pitchFamily="18" charset="0"/>
            </a:endParaRPr>
          </a:p>
          <a:p>
            <a:pPr lvl="0" eaLnBrk="0" fontAlgn="base" hangingPunct="0">
              <a:spcBef>
                <a:spcPct val="0"/>
              </a:spcBef>
              <a:spcAft>
                <a:spcPct val="0"/>
              </a:spcAft>
            </a:pPr>
            <a:endParaRPr lang="es-CO" sz="2000" dirty="0" smtClean="0">
              <a:solidFill>
                <a:srgbClr val="000000"/>
              </a:solidFill>
              <a:latin typeface="Arial" pitchFamily="34" charset="0"/>
              <a:cs typeface="Times New Roman" pitchFamily="18" charset="0"/>
            </a:endParaRPr>
          </a:p>
          <a:p>
            <a:pPr lvl="0" algn="ctr" eaLnBrk="0" fontAlgn="base" hangingPunct="0">
              <a:spcBef>
                <a:spcPct val="0"/>
              </a:spcBef>
              <a:spcAft>
                <a:spcPct val="0"/>
              </a:spcAft>
            </a:pPr>
            <a:r>
              <a:rPr lang="es-CO" sz="2000" dirty="0" smtClean="0">
                <a:solidFill>
                  <a:srgbClr val="000000"/>
                </a:solidFill>
                <a:latin typeface="Arial" pitchFamily="34" charset="0"/>
                <a:cs typeface="Times New Roman" pitchFamily="18" charset="0"/>
              </a:rPr>
              <a:t>La </a:t>
            </a:r>
            <a:r>
              <a:rPr lang="es-CO" sz="2000" dirty="0">
                <a:solidFill>
                  <a:srgbClr val="000000"/>
                </a:solidFill>
                <a:latin typeface="Arial" pitchFamily="34" charset="0"/>
                <a:cs typeface="Times New Roman" pitchFamily="18" charset="0"/>
              </a:rPr>
              <a:t>dosis en caso de emplear esta tintura, será de 30 gotas cada </a:t>
            </a:r>
            <a:r>
              <a:rPr lang="es-CO" sz="2000" dirty="0" smtClean="0">
                <a:solidFill>
                  <a:srgbClr val="000000"/>
                </a:solidFill>
                <a:latin typeface="Arial" pitchFamily="34" charset="0"/>
                <a:cs typeface="Times New Roman" pitchFamily="18" charset="0"/>
              </a:rPr>
              <a:t>día, </a:t>
            </a:r>
            <a:r>
              <a:rPr lang="es-CO" sz="2000" dirty="0">
                <a:solidFill>
                  <a:srgbClr val="000000"/>
                </a:solidFill>
                <a:latin typeface="Arial" pitchFamily="34" charset="0"/>
                <a:cs typeface="Times New Roman" pitchFamily="18" charset="0"/>
              </a:rPr>
              <a:t>en tres tomas, pudiendo tomarse con leche. Si se utiliza en su estado natural, se empleará un bulbo o cabeza que será molida, </a:t>
            </a:r>
            <a:r>
              <a:rPr lang="es-CO" sz="2000" dirty="0" smtClean="0">
                <a:solidFill>
                  <a:srgbClr val="000000"/>
                </a:solidFill>
                <a:latin typeface="Arial" pitchFamily="34" charset="0"/>
                <a:cs typeface="Times New Roman" pitchFamily="18" charset="0"/>
              </a:rPr>
              <a:t>pudiendo añadírsele </a:t>
            </a:r>
            <a:r>
              <a:rPr lang="es-CO" sz="2000" dirty="0">
                <a:solidFill>
                  <a:srgbClr val="000000"/>
                </a:solidFill>
                <a:latin typeface="Arial" pitchFamily="34" charset="0"/>
                <a:cs typeface="Times New Roman" pitchFamily="18" charset="0"/>
              </a:rPr>
              <a:t>un poco de zumo de limón y aceite de oliva, y repartido en tres porciones durante el </a:t>
            </a:r>
            <a:r>
              <a:rPr lang="es-CO" sz="2000" dirty="0" smtClean="0">
                <a:solidFill>
                  <a:srgbClr val="000000"/>
                </a:solidFill>
                <a:latin typeface="Arial" pitchFamily="34" charset="0"/>
                <a:cs typeface="Times New Roman" pitchFamily="18" charset="0"/>
              </a:rPr>
              <a:t>día, </a:t>
            </a:r>
            <a:r>
              <a:rPr lang="es-CO" sz="2000" dirty="0">
                <a:solidFill>
                  <a:srgbClr val="000000"/>
                </a:solidFill>
                <a:latin typeface="Arial" pitchFamily="34" charset="0"/>
                <a:cs typeface="Times New Roman" pitchFamily="18" charset="0"/>
              </a:rPr>
              <a:t>se comerá con pan a manera de mantequilla. El ajo obra, pues, en la alta tensión arterial, como vasodilatador de los capilares y arterias ; y no ejerce su acción a costa de la </a:t>
            </a:r>
            <a:r>
              <a:rPr lang="es-CO" sz="2000" dirty="0" smtClean="0">
                <a:solidFill>
                  <a:srgbClr val="000000"/>
                </a:solidFill>
                <a:latin typeface="Arial" pitchFamily="34" charset="0"/>
                <a:cs typeface="Times New Roman" pitchFamily="18" charset="0"/>
              </a:rPr>
              <a:t>energía.</a:t>
            </a:r>
            <a:endParaRPr lang="es-CO" dirty="0">
              <a:latin typeface="Arial" pitchFamily="34" charset="0"/>
              <a:cs typeface="Arial" pitchFamily="34" charset="0"/>
            </a:endParaRPr>
          </a:p>
          <a:p>
            <a:endParaRPr lang="es-CO" dirty="0"/>
          </a:p>
        </p:txBody>
      </p:sp>
    </p:spTree>
    <p:extLst>
      <p:ext uri="{BB962C8B-B14F-4D97-AF65-F5344CB8AC3E}">
        <p14:creationId xmlns:p14="http://schemas.microsoft.com/office/powerpoint/2010/main" val="132481261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wheel(1)">
                                      <p:cBhvr>
                                        <p:cTn id="25" dur="2000"/>
                                        <p:tgtEl>
                                          <p:spTgt spid="4">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4">
                                            <p:txEl>
                                              <p:pRg st="4" end="4"/>
                                            </p:txEl>
                                          </p:spTgt>
                                        </p:tgtEl>
                                        <p:attrNameLst>
                                          <p:attrName>style.visibility</p:attrName>
                                        </p:attrNameLst>
                                      </p:cBhvr>
                                      <p:to>
                                        <p:strVal val="visible"/>
                                      </p:to>
                                    </p:set>
                                    <p:animEffect transition="in" filter="circle(in)">
                                      <p:cBhvr>
                                        <p:cTn id="30"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504056"/>
          </a:xfrm>
        </p:spPr>
        <p:txBody>
          <a:bodyPr>
            <a:normAutofit fontScale="70000" lnSpcReduction="20000"/>
          </a:bodyPr>
          <a:lstStyle/>
          <a:p>
            <a:pPr marL="0" lvl="0" indent="0" algn="ctr" eaLnBrk="0" fontAlgn="base" hangingPunct="0">
              <a:spcBef>
                <a:spcPct val="0"/>
              </a:spcBef>
              <a:spcAft>
                <a:spcPct val="0"/>
              </a:spcAft>
              <a:buNone/>
            </a:pPr>
            <a:r>
              <a:rPr lang="es-CO" sz="4400" b="1" dirty="0">
                <a:solidFill>
                  <a:srgbClr val="CC0000"/>
                </a:solidFill>
                <a:latin typeface="Arial" pitchFamily="34" charset="0"/>
                <a:cs typeface="Times New Roman" pitchFamily="18" charset="0"/>
              </a:rPr>
              <a:t>Aplicaciones externas del </a:t>
            </a:r>
            <a:r>
              <a:rPr lang="es-CO" sz="4400" b="1" dirty="0" smtClean="0">
                <a:solidFill>
                  <a:srgbClr val="CC0000"/>
                </a:solidFill>
                <a:latin typeface="Arial" pitchFamily="34" charset="0"/>
                <a:cs typeface="Times New Roman" pitchFamily="18" charset="0"/>
              </a:rPr>
              <a:t>ajo.</a:t>
            </a:r>
            <a:endParaRPr lang="es-CO" sz="2800" dirty="0">
              <a:latin typeface="Arial" pitchFamily="34" charset="0"/>
              <a:cs typeface="Arial" pitchFamily="34" charset="0"/>
            </a:endParaRPr>
          </a:p>
        </p:txBody>
      </p:sp>
      <p:sp>
        <p:nvSpPr>
          <p:cNvPr id="4" name="3 Rectángulo"/>
          <p:cNvSpPr/>
          <p:nvPr/>
        </p:nvSpPr>
        <p:spPr>
          <a:xfrm>
            <a:off x="248703" y="908720"/>
            <a:ext cx="8640960" cy="5632311"/>
          </a:xfrm>
          <a:prstGeom prst="rect">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wrap="square">
            <a:spAutoFit/>
          </a:bodyPr>
          <a:lstStyle/>
          <a:p>
            <a:pPr lvl="0" algn="ctr" eaLnBrk="0" fontAlgn="base" hangingPunct="0">
              <a:spcBef>
                <a:spcPct val="0"/>
              </a:spcBef>
              <a:spcAft>
                <a:spcPct val="0"/>
              </a:spcAft>
            </a:pPr>
            <a:r>
              <a:rPr lang="es-CO" dirty="0">
                <a:solidFill>
                  <a:srgbClr val="000000"/>
                </a:solidFill>
                <a:latin typeface="Arial" pitchFamily="34" charset="0"/>
                <a:cs typeface="Times New Roman" pitchFamily="18" charset="0"/>
              </a:rPr>
              <a:t>El ajo es esencialmente excitante, rubefaciente (que enrojece la piel), y vesicante (que produce ampollas en la piel) y por ello se utiliza en aplicaciones externas, en forma de cataplasmas sobre el vientre, contra humores </a:t>
            </a:r>
            <a:r>
              <a:rPr lang="es-CO" dirty="0" smtClean="0">
                <a:solidFill>
                  <a:srgbClr val="000000"/>
                </a:solidFill>
                <a:latin typeface="Arial" pitchFamily="34" charset="0"/>
                <a:cs typeface="Times New Roman" pitchFamily="18" charset="0"/>
              </a:rPr>
              <a:t>fríos.</a:t>
            </a:r>
            <a:endParaRPr lang="es-CO" sz="1600" dirty="0">
              <a:latin typeface="Arial" pitchFamily="34" charset="0"/>
              <a:cs typeface="Arial" pitchFamily="34" charset="0"/>
            </a:endParaRPr>
          </a:p>
          <a:p>
            <a:pPr lvl="0" algn="ctr" eaLnBrk="0" fontAlgn="base" hangingPunct="0">
              <a:spcBef>
                <a:spcPct val="0"/>
              </a:spcBef>
              <a:spcAft>
                <a:spcPct val="0"/>
              </a:spcAft>
            </a:pPr>
            <a:endParaRPr lang="es-CO" dirty="0" smtClean="0">
              <a:solidFill>
                <a:srgbClr val="000000"/>
              </a:solidFill>
              <a:latin typeface="Arial" pitchFamily="34" charset="0"/>
              <a:cs typeface="Times New Roman" pitchFamily="18" charset="0"/>
            </a:endParaRPr>
          </a:p>
          <a:p>
            <a:pPr lvl="0" algn="ctr" eaLnBrk="0" fontAlgn="base" hangingPunct="0">
              <a:spcBef>
                <a:spcPct val="0"/>
              </a:spcBef>
              <a:spcAft>
                <a:spcPct val="0"/>
              </a:spcAft>
            </a:pPr>
            <a:r>
              <a:rPr lang="es-CO" dirty="0" smtClean="0">
                <a:solidFill>
                  <a:srgbClr val="000000"/>
                </a:solidFill>
                <a:latin typeface="Arial" pitchFamily="34" charset="0"/>
                <a:cs typeface="Times New Roman" pitchFamily="18" charset="0"/>
              </a:rPr>
              <a:t>En </a:t>
            </a:r>
            <a:r>
              <a:rPr lang="es-CO" dirty="0">
                <a:solidFill>
                  <a:srgbClr val="000000"/>
                </a:solidFill>
                <a:latin typeface="Arial" pitchFamily="34" charset="0"/>
                <a:cs typeface="Times New Roman" pitchFamily="18" charset="0"/>
              </a:rPr>
              <a:t>casos de catarro gastrointestinal se recomienda las cataplasmas de ajo en la espina dorsal. En zumo de ajo se emplea contra las verrugas, sarna, tiña, empeines, etc. exteriormente. En Rusia </a:t>
            </a:r>
            <a:r>
              <a:rPr lang="es-CO" dirty="0" smtClean="0">
                <a:solidFill>
                  <a:srgbClr val="000000"/>
                </a:solidFill>
                <a:latin typeface="Arial" pitchFamily="34" charset="0"/>
                <a:cs typeface="Times New Roman" pitchFamily="18" charset="0"/>
              </a:rPr>
              <a:t>acostumbran </a:t>
            </a:r>
            <a:r>
              <a:rPr lang="es-CO" dirty="0">
                <a:solidFill>
                  <a:srgbClr val="000000"/>
                </a:solidFill>
                <a:latin typeface="Arial" pitchFamily="34" charset="0"/>
                <a:cs typeface="Times New Roman" pitchFamily="18" charset="0"/>
              </a:rPr>
              <a:t>dar de comer o tomar infusión de ajos lo más caliente posible, contra mordeduras o picaduras de animales </a:t>
            </a:r>
            <a:r>
              <a:rPr lang="es-CO" dirty="0" smtClean="0">
                <a:solidFill>
                  <a:srgbClr val="000000"/>
                </a:solidFill>
                <a:latin typeface="Arial" pitchFamily="34" charset="0"/>
                <a:cs typeface="Times New Roman" pitchFamily="18" charset="0"/>
              </a:rPr>
              <a:t>ponzoñosos, </a:t>
            </a:r>
            <a:r>
              <a:rPr lang="es-CO" dirty="0">
                <a:solidFill>
                  <a:srgbClr val="000000"/>
                </a:solidFill>
                <a:latin typeface="Arial" pitchFamily="34" charset="0"/>
                <a:cs typeface="Times New Roman" pitchFamily="18" charset="0"/>
              </a:rPr>
              <a:t>y luego se somete al atacado a un baño de vapor para que sude copiosamente.</a:t>
            </a:r>
            <a:endParaRPr lang="es-CO" sz="1600" dirty="0">
              <a:latin typeface="Arial" pitchFamily="34" charset="0"/>
              <a:cs typeface="Arial" pitchFamily="34" charset="0"/>
            </a:endParaRPr>
          </a:p>
          <a:p>
            <a:pPr lvl="0" algn="ctr" eaLnBrk="0" fontAlgn="base" hangingPunct="0">
              <a:spcBef>
                <a:spcPct val="0"/>
              </a:spcBef>
              <a:spcAft>
                <a:spcPct val="0"/>
              </a:spcAft>
            </a:pPr>
            <a:endParaRPr lang="es-CO" dirty="0" smtClean="0">
              <a:solidFill>
                <a:srgbClr val="000000"/>
              </a:solidFill>
              <a:latin typeface="Arial" pitchFamily="34" charset="0"/>
              <a:cs typeface="Times New Roman" pitchFamily="18" charset="0"/>
            </a:endParaRPr>
          </a:p>
          <a:p>
            <a:pPr lvl="0" algn="ctr" eaLnBrk="0" fontAlgn="base" hangingPunct="0">
              <a:spcBef>
                <a:spcPct val="0"/>
              </a:spcBef>
              <a:spcAft>
                <a:spcPct val="0"/>
              </a:spcAft>
            </a:pPr>
            <a:r>
              <a:rPr lang="es-CO" dirty="0" smtClean="0">
                <a:solidFill>
                  <a:srgbClr val="000000"/>
                </a:solidFill>
                <a:latin typeface="Arial" pitchFamily="34" charset="0"/>
                <a:cs typeface="Times New Roman" pitchFamily="18" charset="0"/>
              </a:rPr>
              <a:t>También </a:t>
            </a:r>
            <a:r>
              <a:rPr lang="es-CO" dirty="0">
                <a:solidFill>
                  <a:srgbClr val="000000"/>
                </a:solidFill>
                <a:latin typeface="Arial" pitchFamily="34" charset="0"/>
                <a:cs typeface="Times New Roman" pitchFamily="18" charset="0"/>
              </a:rPr>
              <a:t>suelen aplicarse en forma de cataplasmas sobre la parte afectada, como un cauterio. El ajo posee también una peculiar virtud, cual es combatir los envenenamientos </a:t>
            </a:r>
            <a:r>
              <a:rPr lang="es-CO" dirty="0" smtClean="0">
                <a:solidFill>
                  <a:srgbClr val="000000"/>
                </a:solidFill>
                <a:latin typeface="Arial" pitchFamily="34" charset="0"/>
                <a:cs typeface="Times New Roman" pitchFamily="18" charset="0"/>
              </a:rPr>
              <a:t>ocasionados </a:t>
            </a:r>
            <a:r>
              <a:rPr lang="es-CO" dirty="0">
                <a:solidFill>
                  <a:srgbClr val="000000"/>
                </a:solidFill>
                <a:latin typeface="Arial" pitchFamily="34" charset="0"/>
                <a:cs typeface="Times New Roman" pitchFamily="18" charset="0"/>
              </a:rPr>
              <a:t>por vapores minerales, por hierbas peligrosas y venenosas, y por corruptas y hediondas aguas, y sobre todo por la nicotina debido al mucho uso del cigarro.</a:t>
            </a:r>
            <a:endParaRPr lang="es-CO" sz="1600" dirty="0">
              <a:latin typeface="Arial" pitchFamily="34" charset="0"/>
              <a:cs typeface="Arial" pitchFamily="34" charset="0"/>
            </a:endParaRPr>
          </a:p>
          <a:p>
            <a:pPr lvl="0" eaLnBrk="0" fontAlgn="base" hangingPunct="0">
              <a:spcBef>
                <a:spcPct val="0"/>
              </a:spcBef>
              <a:spcAft>
                <a:spcPct val="0"/>
              </a:spcAft>
            </a:pPr>
            <a:endParaRPr lang="es-CO" dirty="0" smtClean="0">
              <a:solidFill>
                <a:srgbClr val="000000"/>
              </a:solidFill>
              <a:latin typeface="Arial" pitchFamily="34" charset="0"/>
              <a:cs typeface="Times New Roman" pitchFamily="18" charset="0"/>
            </a:endParaRPr>
          </a:p>
          <a:p>
            <a:pPr lvl="0" algn="ctr" eaLnBrk="0" fontAlgn="base" hangingPunct="0">
              <a:spcBef>
                <a:spcPct val="0"/>
              </a:spcBef>
              <a:spcAft>
                <a:spcPct val="0"/>
              </a:spcAft>
            </a:pPr>
            <a:r>
              <a:rPr lang="es-CO" dirty="0" smtClean="0">
                <a:solidFill>
                  <a:srgbClr val="000000"/>
                </a:solidFill>
                <a:latin typeface="Arial" pitchFamily="34" charset="0"/>
                <a:cs typeface="Times New Roman" pitchFamily="18" charset="0"/>
              </a:rPr>
              <a:t>Además </a:t>
            </a:r>
            <a:r>
              <a:rPr lang="es-CO" dirty="0">
                <a:solidFill>
                  <a:srgbClr val="000000"/>
                </a:solidFill>
                <a:latin typeface="Arial" pitchFamily="34" charset="0"/>
                <a:cs typeface="Times New Roman" pitchFamily="18" charset="0"/>
              </a:rPr>
              <a:t>se puede emplear el ajo en la </a:t>
            </a:r>
            <a:r>
              <a:rPr lang="es-CO" dirty="0" smtClean="0">
                <a:solidFill>
                  <a:srgbClr val="000000"/>
                </a:solidFill>
                <a:latin typeface="Arial" pitchFamily="34" charset="0"/>
                <a:cs typeface="Times New Roman" pitchFamily="18" charset="0"/>
              </a:rPr>
              <a:t>hidropesía, </a:t>
            </a:r>
            <a:r>
              <a:rPr lang="es-CO" dirty="0">
                <a:solidFill>
                  <a:srgbClr val="000000"/>
                </a:solidFill>
                <a:latin typeface="Arial" pitchFamily="34" charset="0"/>
                <a:cs typeface="Times New Roman" pitchFamily="18" charset="0"/>
              </a:rPr>
              <a:t>ictericia, hemorroides, várices, estreñimiento, dolores de </a:t>
            </a:r>
            <a:r>
              <a:rPr lang="es-CO" dirty="0" smtClean="0">
                <a:solidFill>
                  <a:srgbClr val="000000"/>
                </a:solidFill>
                <a:latin typeface="Arial" pitchFamily="34" charset="0"/>
                <a:cs typeface="Times New Roman" pitchFamily="18" charset="0"/>
              </a:rPr>
              <a:t>oídos, </a:t>
            </a:r>
            <a:r>
              <a:rPr lang="es-CO" dirty="0">
                <a:solidFill>
                  <a:srgbClr val="000000"/>
                </a:solidFill>
                <a:latin typeface="Arial" pitchFamily="34" charset="0"/>
                <a:cs typeface="Times New Roman" pitchFamily="18" charset="0"/>
              </a:rPr>
              <a:t>dolor de muelas, en este último caso se aplica un pedacito de diente de ajo a la muela o diente cariados.</a:t>
            </a:r>
            <a:endParaRPr lang="es-CO" sz="4000" dirty="0">
              <a:latin typeface="Arial" pitchFamily="34" charset="0"/>
              <a:cs typeface="Arial" pitchFamily="34" charset="0"/>
            </a:endParaRPr>
          </a:p>
        </p:txBody>
      </p:sp>
    </p:spTree>
    <p:extLst>
      <p:ext uri="{BB962C8B-B14F-4D97-AF65-F5344CB8AC3E}">
        <p14:creationId xmlns:p14="http://schemas.microsoft.com/office/powerpoint/2010/main" val="935853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wheel(1)">
                                      <p:cBhvr>
                                        <p:cTn id="7" dur="20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wipe(down)">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anim calcmode="lin" valueType="num">
                                      <p:cBhvr>
                                        <p:cTn id="17"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18"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19"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332656"/>
            <a:ext cx="8229600" cy="720080"/>
          </a:xfrm>
        </p:spPr>
        <p:txBody>
          <a:bodyPr>
            <a:normAutofit fontScale="70000" lnSpcReduction="20000"/>
          </a:bodyPr>
          <a:lstStyle/>
          <a:p>
            <a:pPr marL="0" indent="0" algn="ctr">
              <a:buNone/>
            </a:pPr>
            <a:r>
              <a:rPr lang="es-CO" sz="4000" b="1" dirty="0" smtClean="0">
                <a:solidFill>
                  <a:srgbClr val="FF0000"/>
                </a:solidFill>
              </a:rPr>
              <a:t>5</a:t>
            </a:r>
            <a:r>
              <a:rPr lang="es-CO" sz="6900" b="1" dirty="0" smtClean="0">
                <a:solidFill>
                  <a:srgbClr val="FF0000"/>
                </a:solidFill>
              </a:rPr>
              <a:t>.</a:t>
            </a:r>
            <a:r>
              <a:rPr lang="es-CO" sz="5700" b="1" dirty="0" smtClean="0">
                <a:solidFill>
                  <a:srgbClr val="FF0000"/>
                </a:solidFill>
              </a:rPr>
              <a:t> Hidratación.</a:t>
            </a:r>
          </a:p>
        </p:txBody>
      </p:sp>
      <p:pic>
        <p:nvPicPr>
          <p:cNvPr id="1026" name="Picture 2" descr="http://www.importancia.org/wp-content/uploads/hidrataci%C3%B3n-300x21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6242" y="1628800"/>
            <a:ext cx="2857500" cy="2085976"/>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755576" y="1628800"/>
            <a:ext cx="4572000" cy="2369880"/>
          </a:xfrm>
          <a:prstGeom prst="rect">
            <a:avLst/>
          </a:prstGeom>
        </p:spPr>
        <p:txBody>
          <a:bodyPr>
            <a:spAutoFit/>
          </a:bodyPr>
          <a:lstStyle/>
          <a:p>
            <a:pPr algn="ctr"/>
            <a:r>
              <a:rPr lang="es-CO" sz="2800" b="1" dirty="0"/>
              <a:t>Ingredientes:</a:t>
            </a:r>
          </a:p>
          <a:p>
            <a:pPr algn="ctr"/>
            <a:r>
              <a:rPr lang="es-CO" sz="2400" dirty="0"/>
              <a:t>Ingerir permanentemente por sorbos:</a:t>
            </a:r>
          </a:p>
          <a:p>
            <a:pPr algn="ctr"/>
            <a:r>
              <a:rPr lang="es-CO" sz="2400" dirty="0"/>
              <a:t>Cocimiento de cebada.   </a:t>
            </a:r>
          </a:p>
          <a:p>
            <a:pPr algn="ctr"/>
            <a:r>
              <a:rPr lang="es-CO" sz="2400" dirty="0"/>
              <a:t>Limonada de linaza.</a:t>
            </a:r>
          </a:p>
          <a:p>
            <a:pPr algn="ctr"/>
            <a:r>
              <a:rPr lang="es-CO" sz="2400" dirty="0"/>
              <a:t>Jugo de sábila con limón y miel</a:t>
            </a:r>
            <a:r>
              <a:rPr lang="es-CO" sz="2400" dirty="0" smtClean="0"/>
              <a:t>.</a:t>
            </a:r>
            <a:endParaRPr lang="es-CO" sz="2400" dirty="0"/>
          </a:p>
        </p:txBody>
      </p:sp>
      <p:sp>
        <p:nvSpPr>
          <p:cNvPr id="4" name="3 Rectángulo"/>
          <p:cNvSpPr/>
          <p:nvPr/>
        </p:nvSpPr>
        <p:spPr>
          <a:xfrm>
            <a:off x="1187624" y="4725144"/>
            <a:ext cx="5616624" cy="1323439"/>
          </a:xfrm>
          <a:prstGeom prst="rect">
            <a:avLst/>
          </a:prstGeom>
        </p:spPr>
        <p:txBody>
          <a:bodyPr wrap="square">
            <a:spAutoFit/>
          </a:bodyPr>
          <a:lstStyle/>
          <a:p>
            <a:r>
              <a:rPr lang="es-CO" sz="3200" b="1" dirty="0"/>
              <a:t>Plantas recomendadas:</a:t>
            </a:r>
            <a:r>
              <a:rPr lang="es-CO" sz="2400" dirty="0"/>
              <a:t> Eucalipto, Borraja, Sauco, Ciprés, Liquen de Islandia, Ajo, Limón, Tomillo, Zábila, Raíz de hinojo.</a:t>
            </a:r>
          </a:p>
        </p:txBody>
      </p:sp>
    </p:spTree>
    <p:extLst>
      <p:ext uri="{BB962C8B-B14F-4D97-AF65-F5344CB8AC3E}">
        <p14:creationId xmlns:p14="http://schemas.microsoft.com/office/powerpoint/2010/main" val="332421274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80">
                                          <p:stCondLst>
                                            <p:cond delay="0"/>
                                          </p:stCondLst>
                                        </p:cTn>
                                        <p:tgtEl>
                                          <p:spTgt spid="4"/>
                                        </p:tgtEl>
                                      </p:cBhvr>
                                    </p:animEffect>
                                    <p:anim calcmode="lin" valueType="num">
                                      <p:cBhvr>
                                        <p:cTn id="1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1" dur="26">
                                          <p:stCondLst>
                                            <p:cond delay="650"/>
                                          </p:stCondLst>
                                        </p:cTn>
                                        <p:tgtEl>
                                          <p:spTgt spid="4"/>
                                        </p:tgtEl>
                                      </p:cBhvr>
                                      <p:to x="100000" y="60000"/>
                                    </p:animScale>
                                    <p:animScale>
                                      <p:cBhvr>
                                        <p:cTn id="22" dur="166" decel="50000">
                                          <p:stCondLst>
                                            <p:cond delay="676"/>
                                          </p:stCondLst>
                                        </p:cTn>
                                        <p:tgtEl>
                                          <p:spTgt spid="4"/>
                                        </p:tgtEl>
                                      </p:cBhvr>
                                      <p:to x="100000" y="100000"/>
                                    </p:animScale>
                                    <p:animScale>
                                      <p:cBhvr>
                                        <p:cTn id="23" dur="26">
                                          <p:stCondLst>
                                            <p:cond delay="1312"/>
                                          </p:stCondLst>
                                        </p:cTn>
                                        <p:tgtEl>
                                          <p:spTgt spid="4"/>
                                        </p:tgtEl>
                                      </p:cBhvr>
                                      <p:to x="100000" y="80000"/>
                                    </p:animScale>
                                    <p:animScale>
                                      <p:cBhvr>
                                        <p:cTn id="24" dur="166" decel="50000">
                                          <p:stCondLst>
                                            <p:cond delay="1338"/>
                                          </p:stCondLst>
                                        </p:cTn>
                                        <p:tgtEl>
                                          <p:spTgt spid="4"/>
                                        </p:tgtEl>
                                      </p:cBhvr>
                                      <p:to x="100000" y="100000"/>
                                    </p:animScale>
                                    <p:animScale>
                                      <p:cBhvr>
                                        <p:cTn id="25" dur="26">
                                          <p:stCondLst>
                                            <p:cond delay="1642"/>
                                          </p:stCondLst>
                                        </p:cTn>
                                        <p:tgtEl>
                                          <p:spTgt spid="4"/>
                                        </p:tgtEl>
                                      </p:cBhvr>
                                      <p:to x="100000" y="90000"/>
                                    </p:animScale>
                                    <p:animScale>
                                      <p:cBhvr>
                                        <p:cTn id="26" dur="166" decel="50000">
                                          <p:stCondLst>
                                            <p:cond delay="1668"/>
                                          </p:stCondLst>
                                        </p:cTn>
                                        <p:tgtEl>
                                          <p:spTgt spid="4"/>
                                        </p:tgtEl>
                                      </p:cBhvr>
                                      <p:to x="100000" y="100000"/>
                                    </p:animScale>
                                    <p:animScale>
                                      <p:cBhvr>
                                        <p:cTn id="27" dur="26">
                                          <p:stCondLst>
                                            <p:cond delay="1808"/>
                                          </p:stCondLst>
                                        </p:cTn>
                                        <p:tgtEl>
                                          <p:spTgt spid="4"/>
                                        </p:tgtEl>
                                      </p:cBhvr>
                                      <p:to x="100000" y="95000"/>
                                    </p:animScale>
                                    <p:animScale>
                                      <p:cBhvr>
                                        <p:cTn id="28"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8229600" cy="5688632"/>
          </a:xfrm>
          <a:blipFill>
            <a:blip r:embed="rId2"/>
            <a:tile tx="0" ty="0" sx="100000" sy="100000" flip="none" algn="tl"/>
          </a:blipFill>
        </p:spPr>
        <p:txBody>
          <a:bodyPr>
            <a:normAutofit fontScale="85000" lnSpcReduction="20000"/>
          </a:bodyPr>
          <a:lstStyle/>
          <a:p>
            <a:pPr marL="0" indent="0">
              <a:buNone/>
            </a:pPr>
            <a:r>
              <a:rPr lang="es-CO" sz="4000" b="1" dirty="0"/>
              <a:t>Alimentos permitidos: </a:t>
            </a:r>
            <a:r>
              <a:rPr lang="es-CO" dirty="0"/>
              <a:t>cebolla, miel, limón, ajo, rábano, puerro, berro, naranja, yogurt natural, todo tipo de hortalizas y verduras, todo tipo de frutas, germen de trigo, cereales integrales, soya y sus derivados, granos preferiblemente tiernos, aceite de oliva, almendras, aceites vegetales y aguacate.</a:t>
            </a:r>
          </a:p>
          <a:p>
            <a:pPr marL="0" indent="0">
              <a:buNone/>
            </a:pPr>
            <a:r>
              <a:rPr lang="es-CO" sz="4000" b="1" dirty="0"/>
              <a:t>Alimentos prohibidos: </a:t>
            </a:r>
            <a:r>
              <a:rPr lang="es-CO" dirty="0"/>
              <a:t>leche, mantequilla, sal, grasas, aditivos, pescado, mariscos, queso, huevos, jalea real, levadura de cerveza, cerveza, condimentos, vino, maní, nueces, café, chocolate, gaseosas, fritos, carnes. </a:t>
            </a:r>
          </a:p>
          <a:p>
            <a:pPr marL="0" indent="0" algn="ctr">
              <a:buNone/>
            </a:pPr>
            <a:endParaRPr lang="es-CO" sz="4800" b="1" dirty="0" smtClean="0"/>
          </a:p>
          <a:p>
            <a:pPr marL="0" indent="0" algn="ctr">
              <a:buNone/>
            </a:pPr>
            <a:r>
              <a:rPr lang="es-CO" sz="4800" b="1" dirty="0" smtClean="0"/>
              <a:t>No </a:t>
            </a:r>
            <a:r>
              <a:rPr lang="es-CO" sz="4800" b="1" dirty="0"/>
              <a:t>fume ni tome bebidas alcohólicas.</a:t>
            </a:r>
          </a:p>
        </p:txBody>
      </p:sp>
    </p:spTree>
    <p:extLst>
      <p:ext uri="{BB962C8B-B14F-4D97-AF65-F5344CB8AC3E}">
        <p14:creationId xmlns:p14="http://schemas.microsoft.com/office/powerpoint/2010/main" val="24861538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a:gradFill>
            <a:gsLst>
              <a:gs pos="0">
                <a:srgbClr val="FFEFD1"/>
              </a:gs>
              <a:gs pos="64999">
                <a:srgbClr val="F0EBD5"/>
              </a:gs>
              <a:gs pos="100000">
                <a:srgbClr val="D1C39F"/>
              </a:gs>
            </a:gsLst>
            <a:lin ang="5400000" scaled="0"/>
          </a:gradFill>
        </p:spPr>
        <p:txBody>
          <a:bodyPr>
            <a:normAutofit fontScale="85000" lnSpcReduction="20000"/>
          </a:bodyPr>
          <a:lstStyle/>
          <a:p>
            <a:pPr marL="0" indent="0">
              <a:buNone/>
            </a:pPr>
            <a:r>
              <a:rPr lang="es-CO" dirty="0"/>
              <a:t>Si tenemos en cuenta que nuestro cuerpo está compuesto en aproximadamente un 80% de agua, es fácil comprender por qué la hidratación es una acción sumamente importante para mantener un buen </a:t>
            </a:r>
            <a:r>
              <a:rPr lang="es-CO" dirty="0">
                <a:hlinkClick r:id="rId2" tooltip="estado"/>
              </a:rPr>
              <a:t>estado</a:t>
            </a:r>
            <a:r>
              <a:rPr lang="es-CO" dirty="0"/>
              <a:t> de salud. </a:t>
            </a:r>
            <a:endParaRPr lang="es-CO" dirty="0" smtClean="0"/>
          </a:p>
          <a:p>
            <a:r>
              <a:rPr lang="es-CO" dirty="0" smtClean="0"/>
              <a:t>Entendemos </a:t>
            </a:r>
            <a:r>
              <a:rPr lang="es-CO" dirty="0"/>
              <a:t>por hidratación a la acción de consumir líquidos en variadas formas de modo continuo y permanente. </a:t>
            </a:r>
            <a:endParaRPr lang="es-CO" dirty="0" smtClean="0"/>
          </a:p>
          <a:p>
            <a:r>
              <a:rPr lang="es-CO" dirty="0" smtClean="0"/>
              <a:t>Esta </a:t>
            </a:r>
            <a:r>
              <a:rPr lang="es-CO" dirty="0"/>
              <a:t>acción tiene por </a:t>
            </a:r>
            <a:r>
              <a:rPr lang="es-CO" dirty="0">
                <a:hlinkClick r:id="rId3" tooltip="objetivo"/>
              </a:rPr>
              <a:t>objetivo</a:t>
            </a:r>
            <a:r>
              <a:rPr lang="es-CO" dirty="0"/>
              <a:t> reemplazar los líquidos naturales que el </a:t>
            </a:r>
            <a:r>
              <a:rPr lang="es-CO" dirty="0">
                <a:hlinkClick r:id="rId4" tooltip="organismo"/>
              </a:rPr>
              <a:t>organismo</a:t>
            </a:r>
            <a:r>
              <a:rPr lang="es-CO" dirty="0"/>
              <a:t> gasta en diferentes actividades, especialmente cuando se realiza </a:t>
            </a:r>
            <a:r>
              <a:rPr lang="es-CO" dirty="0">
                <a:hlinkClick r:id="rId5" tooltip="ejercicio"/>
              </a:rPr>
              <a:t>ejercicio</a:t>
            </a:r>
            <a:r>
              <a:rPr lang="es-CO" dirty="0"/>
              <a:t>, a través de la sudoración o transpiración. </a:t>
            </a:r>
            <a:endParaRPr lang="es-CO" dirty="0" smtClean="0"/>
          </a:p>
          <a:p>
            <a:pPr marL="0" indent="0">
              <a:buNone/>
            </a:pPr>
            <a:r>
              <a:rPr lang="es-CO" dirty="0" smtClean="0"/>
              <a:t>Además</a:t>
            </a:r>
            <a:r>
              <a:rPr lang="es-CO" dirty="0"/>
              <a:t>, podemos decir que el agua es un elemento fundamental para el funcionamiento de cualquier ser vivo por lo cual el peligro de consumir los líquidos del organismo sin que estos sean repuestos puede generar severas complicaciones de salud</a:t>
            </a:r>
            <a:r>
              <a:rPr lang="es-CO" dirty="0" smtClean="0"/>
              <a:t>.</a:t>
            </a:r>
            <a:endParaRPr lang="es-CO" dirty="0"/>
          </a:p>
        </p:txBody>
      </p:sp>
    </p:spTree>
    <p:extLst>
      <p:ext uri="{BB962C8B-B14F-4D97-AF65-F5344CB8AC3E}">
        <p14:creationId xmlns:p14="http://schemas.microsoft.com/office/powerpoint/2010/main" val="24305669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402</TotalTime>
  <Words>2165</Words>
  <Application>Microsoft Office PowerPoint</Application>
  <PresentationFormat>Presentación en pantalla (4:3)</PresentationFormat>
  <Paragraphs>141</Paragraphs>
  <Slides>21</Slides>
  <Notes>1</Notes>
  <HiddenSlides>0</HiddenSlides>
  <MMClips>0</MMClips>
  <ScaleCrop>false</ScaleCrop>
  <HeadingPairs>
    <vt:vector size="4" baseType="variant">
      <vt:variant>
        <vt:lpstr>Tema</vt:lpstr>
      </vt:variant>
      <vt:variant>
        <vt:i4>1</vt:i4>
      </vt:variant>
      <vt:variant>
        <vt:lpstr>Títulos de diapositiva</vt:lpstr>
      </vt:variant>
      <vt:variant>
        <vt:i4>21</vt:i4>
      </vt:variant>
    </vt:vector>
  </HeadingPairs>
  <TitlesOfParts>
    <vt:vector size="22" baseType="lpstr">
      <vt:lpstr>Tema de Office</vt:lpstr>
      <vt:lpstr>Presentación de PowerPoint</vt:lpstr>
      <vt:lpstr>A continuación encontrará algunas formulas de jarabes naturales para la tos: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FAMILIA FIERRO CH</dc:creator>
  <cp:lastModifiedBy>FAMILIA FIERRO CH</cp:lastModifiedBy>
  <cp:revision>55</cp:revision>
  <dcterms:created xsi:type="dcterms:W3CDTF">2013-10-07T13:51:30Z</dcterms:created>
  <dcterms:modified xsi:type="dcterms:W3CDTF">2013-10-09T14:07:16Z</dcterms:modified>
</cp:coreProperties>
</file>