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2" r:id="rId3"/>
    <p:sldId id="263" r:id="rId4"/>
    <p:sldId id="261" r:id="rId5"/>
    <p:sldId id="258" r:id="rId6"/>
    <p:sldId id="259" r:id="rId7"/>
    <p:sldId id="260" r:id="rId8"/>
    <p:sldId id="264" r:id="rId9"/>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DF078D-42AB-4A6D-A668-BD6AD2944D2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04598B36-3F4E-41B9-A834-7A19DCC3D87A}">
      <dgm:prSet/>
      <dgm:spPr>
        <a:solidFill>
          <a:srgbClr val="002060"/>
        </a:solidFill>
      </dgm:spPr>
      <dgm:t>
        <a:bodyPr/>
        <a:lstStyle/>
        <a:p>
          <a:pPr rtl="0"/>
          <a:r>
            <a:rPr lang="es-CO" dirty="0" smtClean="0"/>
            <a:t>Dieta sugerente para el sistema locomotor</a:t>
          </a:r>
          <a:endParaRPr lang="es-CO" dirty="0"/>
        </a:p>
      </dgm:t>
    </dgm:pt>
    <dgm:pt modelId="{C21E82C8-7EAD-4960-AAD2-964416244E38}" type="parTrans" cxnId="{50132A94-50F2-4391-B7D9-A896ED4F412F}">
      <dgm:prSet/>
      <dgm:spPr/>
      <dgm:t>
        <a:bodyPr/>
        <a:lstStyle/>
        <a:p>
          <a:endParaRPr lang="es-CO"/>
        </a:p>
      </dgm:t>
    </dgm:pt>
    <dgm:pt modelId="{DCAEC14F-3229-408A-BFF5-0A7A0501E5A1}" type="sibTrans" cxnId="{50132A94-50F2-4391-B7D9-A896ED4F412F}">
      <dgm:prSet/>
      <dgm:spPr/>
      <dgm:t>
        <a:bodyPr/>
        <a:lstStyle/>
        <a:p>
          <a:endParaRPr lang="es-CO"/>
        </a:p>
      </dgm:t>
    </dgm:pt>
    <dgm:pt modelId="{31103140-F737-41E1-9CDC-046F85F43B22}" type="pres">
      <dgm:prSet presAssocID="{4CDF078D-42AB-4A6D-A668-BD6AD2944D27}" presName="linear" presStyleCnt="0">
        <dgm:presLayoutVars>
          <dgm:animLvl val="lvl"/>
          <dgm:resizeHandles val="exact"/>
        </dgm:presLayoutVars>
      </dgm:prSet>
      <dgm:spPr/>
      <dgm:t>
        <a:bodyPr/>
        <a:lstStyle/>
        <a:p>
          <a:endParaRPr lang="es-CO"/>
        </a:p>
      </dgm:t>
    </dgm:pt>
    <dgm:pt modelId="{F8582D08-AC06-45F7-A9CE-0268D2C7DFC0}" type="pres">
      <dgm:prSet presAssocID="{04598B36-3F4E-41B9-A834-7A19DCC3D87A}" presName="parentText" presStyleLbl="node1" presStyleIdx="0" presStyleCnt="1">
        <dgm:presLayoutVars>
          <dgm:chMax val="0"/>
          <dgm:bulletEnabled val="1"/>
        </dgm:presLayoutVars>
      </dgm:prSet>
      <dgm:spPr/>
      <dgm:t>
        <a:bodyPr/>
        <a:lstStyle/>
        <a:p>
          <a:endParaRPr lang="es-CO"/>
        </a:p>
      </dgm:t>
    </dgm:pt>
  </dgm:ptLst>
  <dgm:cxnLst>
    <dgm:cxn modelId="{50132A94-50F2-4391-B7D9-A896ED4F412F}" srcId="{4CDF078D-42AB-4A6D-A668-BD6AD2944D27}" destId="{04598B36-3F4E-41B9-A834-7A19DCC3D87A}" srcOrd="0" destOrd="0" parTransId="{C21E82C8-7EAD-4960-AAD2-964416244E38}" sibTransId="{DCAEC14F-3229-408A-BFF5-0A7A0501E5A1}"/>
    <dgm:cxn modelId="{AB3E5241-CD59-4F0D-88C9-48012BF33849}" type="presOf" srcId="{04598B36-3F4E-41B9-A834-7A19DCC3D87A}" destId="{F8582D08-AC06-45F7-A9CE-0268D2C7DFC0}" srcOrd="0" destOrd="0" presId="urn:microsoft.com/office/officeart/2005/8/layout/vList2"/>
    <dgm:cxn modelId="{70BF34C5-ACA1-4351-B203-047F53D4598B}" type="presOf" srcId="{4CDF078D-42AB-4A6D-A668-BD6AD2944D27}" destId="{31103140-F737-41E1-9CDC-046F85F43B22}" srcOrd="0" destOrd="0" presId="urn:microsoft.com/office/officeart/2005/8/layout/vList2"/>
    <dgm:cxn modelId="{13AA9567-0CB2-462A-84D2-531D45DC5A17}" type="presParOf" srcId="{31103140-F737-41E1-9CDC-046F85F43B22}" destId="{F8582D08-AC06-45F7-A9CE-0268D2C7DFC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582D08-AC06-45F7-A9CE-0268D2C7DFC0}">
      <dsp:nvSpPr>
        <dsp:cNvPr id="0" name=""/>
        <dsp:cNvSpPr/>
      </dsp:nvSpPr>
      <dsp:spPr>
        <a:xfrm>
          <a:off x="0" y="190630"/>
          <a:ext cx="8028384" cy="815490"/>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rtl="0">
            <a:lnSpc>
              <a:spcPct val="90000"/>
            </a:lnSpc>
            <a:spcBef>
              <a:spcPct val="0"/>
            </a:spcBef>
            <a:spcAft>
              <a:spcPct val="35000"/>
            </a:spcAft>
          </a:pPr>
          <a:r>
            <a:rPr lang="es-CO" sz="3400" kern="1200" dirty="0" smtClean="0"/>
            <a:t>Dieta sugerente para el sistema locomotor</a:t>
          </a:r>
          <a:endParaRPr lang="es-CO" sz="3400" kern="1200" dirty="0"/>
        </a:p>
      </dsp:txBody>
      <dsp:txXfrm>
        <a:off x="39809" y="230439"/>
        <a:ext cx="7948766" cy="73587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18C188B2-D0CF-4D61-8602-154C94C03BB8}" type="datetimeFigureOut">
              <a:rPr lang="es-CO" smtClean="0"/>
              <a:t>09/10/2013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FC71C440-61B0-4990-8112-D40B96CBE0D0}" type="slidenum">
              <a:rPr lang="es-CO" smtClean="0"/>
              <a:t>‹Nº›</a:t>
            </a:fld>
            <a:endParaRPr lang="es-CO" dirty="0"/>
          </a:p>
        </p:txBody>
      </p:sp>
    </p:spTree>
    <p:extLst>
      <p:ext uri="{BB962C8B-B14F-4D97-AF65-F5344CB8AC3E}">
        <p14:creationId xmlns:p14="http://schemas.microsoft.com/office/powerpoint/2010/main" val="4227401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18C188B2-D0CF-4D61-8602-154C94C03BB8}" type="datetimeFigureOut">
              <a:rPr lang="es-CO" smtClean="0"/>
              <a:t>09/10/2013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FC71C440-61B0-4990-8112-D40B96CBE0D0}" type="slidenum">
              <a:rPr lang="es-CO" smtClean="0"/>
              <a:t>‹Nº›</a:t>
            </a:fld>
            <a:endParaRPr lang="es-CO" dirty="0"/>
          </a:p>
        </p:txBody>
      </p:sp>
    </p:spTree>
    <p:extLst>
      <p:ext uri="{BB962C8B-B14F-4D97-AF65-F5344CB8AC3E}">
        <p14:creationId xmlns:p14="http://schemas.microsoft.com/office/powerpoint/2010/main" val="3741092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8C188B2-D0CF-4D61-8602-154C94C03BB8}" type="datetimeFigureOut">
              <a:rPr lang="es-CO" smtClean="0"/>
              <a:t>09/10/2013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FC71C440-61B0-4990-8112-D40B96CBE0D0}" type="slidenum">
              <a:rPr lang="es-CO" smtClean="0"/>
              <a:t>‹Nº›</a:t>
            </a:fld>
            <a:endParaRPr lang="es-CO" dirty="0"/>
          </a:p>
        </p:txBody>
      </p:sp>
    </p:spTree>
    <p:extLst>
      <p:ext uri="{BB962C8B-B14F-4D97-AF65-F5344CB8AC3E}">
        <p14:creationId xmlns:p14="http://schemas.microsoft.com/office/powerpoint/2010/main" val="4263265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18C188B2-D0CF-4D61-8602-154C94C03BB8}" type="datetimeFigureOut">
              <a:rPr lang="es-CO" smtClean="0"/>
              <a:t>09/10/2013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FC71C440-61B0-4990-8112-D40B96CBE0D0}" type="slidenum">
              <a:rPr lang="es-CO" smtClean="0"/>
              <a:t>‹Nº›</a:t>
            </a:fld>
            <a:endParaRPr lang="es-CO" dirty="0"/>
          </a:p>
        </p:txBody>
      </p:sp>
    </p:spTree>
    <p:extLst>
      <p:ext uri="{BB962C8B-B14F-4D97-AF65-F5344CB8AC3E}">
        <p14:creationId xmlns:p14="http://schemas.microsoft.com/office/powerpoint/2010/main" val="3510745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18C188B2-D0CF-4D61-8602-154C94C03BB8}" type="datetimeFigureOut">
              <a:rPr lang="es-CO" smtClean="0"/>
              <a:t>09/10/2013</a:t>
            </a:fld>
            <a:endParaRPr lang="es-CO" dirty="0"/>
          </a:p>
        </p:txBody>
      </p:sp>
      <p:sp>
        <p:nvSpPr>
          <p:cNvPr id="8" name="7 Marcador de pie de página"/>
          <p:cNvSpPr>
            <a:spLocks noGrp="1"/>
          </p:cNvSpPr>
          <p:nvPr>
            <p:ph type="ftr" sz="quarter" idx="11"/>
          </p:nvPr>
        </p:nvSpPr>
        <p:spPr/>
        <p:txBody>
          <a:bodyPr/>
          <a:lstStyle/>
          <a:p>
            <a:endParaRPr lang="es-CO" dirty="0"/>
          </a:p>
        </p:txBody>
      </p:sp>
      <p:sp>
        <p:nvSpPr>
          <p:cNvPr id="9" name="8 Marcador de número de diapositiva"/>
          <p:cNvSpPr>
            <a:spLocks noGrp="1"/>
          </p:cNvSpPr>
          <p:nvPr>
            <p:ph type="sldNum" sz="quarter" idx="12"/>
          </p:nvPr>
        </p:nvSpPr>
        <p:spPr/>
        <p:txBody>
          <a:bodyPr/>
          <a:lstStyle/>
          <a:p>
            <a:fld id="{FC71C440-61B0-4990-8112-D40B96CBE0D0}" type="slidenum">
              <a:rPr lang="es-CO" smtClean="0"/>
              <a:t>‹Nº›</a:t>
            </a:fld>
            <a:endParaRPr lang="es-CO" dirty="0"/>
          </a:p>
        </p:txBody>
      </p:sp>
    </p:spTree>
    <p:extLst>
      <p:ext uri="{BB962C8B-B14F-4D97-AF65-F5344CB8AC3E}">
        <p14:creationId xmlns:p14="http://schemas.microsoft.com/office/powerpoint/2010/main" val="2746976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18C188B2-D0CF-4D61-8602-154C94C03BB8}" type="datetimeFigureOut">
              <a:rPr lang="es-CO" smtClean="0"/>
              <a:t>09/10/2013</a:t>
            </a:fld>
            <a:endParaRPr lang="es-CO" dirty="0"/>
          </a:p>
        </p:txBody>
      </p:sp>
      <p:sp>
        <p:nvSpPr>
          <p:cNvPr id="4" name="3 Marcador de pie de página"/>
          <p:cNvSpPr>
            <a:spLocks noGrp="1"/>
          </p:cNvSpPr>
          <p:nvPr>
            <p:ph type="ftr" sz="quarter" idx="11"/>
          </p:nvPr>
        </p:nvSpPr>
        <p:spPr/>
        <p:txBody>
          <a:bodyPr/>
          <a:lstStyle/>
          <a:p>
            <a:endParaRPr lang="es-CO" dirty="0"/>
          </a:p>
        </p:txBody>
      </p:sp>
      <p:sp>
        <p:nvSpPr>
          <p:cNvPr id="5" name="4 Marcador de número de diapositiva"/>
          <p:cNvSpPr>
            <a:spLocks noGrp="1"/>
          </p:cNvSpPr>
          <p:nvPr>
            <p:ph type="sldNum" sz="quarter" idx="12"/>
          </p:nvPr>
        </p:nvSpPr>
        <p:spPr/>
        <p:txBody>
          <a:bodyPr/>
          <a:lstStyle/>
          <a:p>
            <a:fld id="{FC71C440-61B0-4990-8112-D40B96CBE0D0}" type="slidenum">
              <a:rPr lang="es-CO" smtClean="0"/>
              <a:t>‹Nº›</a:t>
            </a:fld>
            <a:endParaRPr lang="es-CO" dirty="0"/>
          </a:p>
        </p:txBody>
      </p:sp>
    </p:spTree>
    <p:extLst>
      <p:ext uri="{BB962C8B-B14F-4D97-AF65-F5344CB8AC3E}">
        <p14:creationId xmlns:p14="http://schemas.microsoft.com/office/powerpoint/2010/main" val="15236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8C188B2-D0CF-4D61-8602-154C94C03BB8}" type="datetimeFigureOut">
              <a:rPr lang="es-CO" smtClean="0"/>
              <a:t>09/10/2013</a:t>
            </a:fld>
            <a:endParaRPr lang="es-CO" dirty="0"/>
          </a:p>
        </p:txBody>
      </p:sp>
      <p:sp>
        <p:nvSpPr>
          <p:cNvPr id="3" name="2 Marcador de pie de página"/>
          <p:cNvSpPr>
            <a:spLocks noGrp="1"/>
          </p:cNvSpPr>
          <p:nvPr>
            <p:ph type="ftr" sz="quarter" idx="11"/>
          </p:nvPr>
        </p:nvSpPr>
        <p:spPr/>
        <p:txBody>
          <a:bodyPr/>
          <a:lstStyle/>
          <a:p>
            <a:endParaRPr lang="es-CO" dirty="0"/>
          </a:p>
        </p:txBody>
      </p:sp>
      <p:sp>
        <p:nvSpPr>
          <p:cNvPr id="4" name="3 Marcador de número de diapositiva"/>
          <p:cNvSpPr>
            <a:spLocks noGrp="1"/>
          </p:cNvSpPr>
          <p:nvPr>
            <p:ph type="sldNum" sz="quarter" idx="12"/>
          </p:nvPr>
        </p:nvSpPr>
        <p:spPr/>
        <p:txBody>
          <a:bodyPr/>
          <a:lstStyle/>
          <a:p>
            <a:fld id="{FC71C440-61B0-4990-8112-D40B96CBE0D0}" type="slidenum">
              <a:rPr lang="es-CO" smtClean="0"/>
              <a:t>‹Nº›</a:t>
            </a:fld>
            <a:endParaRPr lang="es-CO" dirty="0"/>
          </a:p>
        </p:txBody>
      </p:sp>
    </p:spTree>
    <p:extLst>
      <p:ext uri="{BB962C8B-B14F-4D97-AF65-F5344CB8AC3E}">
        <p14:creationId xmlns:p14="http://schemas.microsoft.com/office/powerpoint/2010/main" val="472934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8C188B2-D0CF-4D61-8602-154C94C03BB8}" type="datetimeFigureOut">
              <a:rPr lang="es-CO" smtClean="0"/>
              <a:t>09/10/2013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FC71C440-61B0-4990-8112-D40B96CBE0D0}" type="slidenum">
              <a:rPr lang="es-CO" smtClean="0"/>
              <a:t>‹Nº›</a:t>
            </a:fld>
            <a:endParaRPr lang="es-CO" dirty="0"/>
          </a:p>
        </p:txBody>
      </p:sp>
    </p:spTree>
    <p:extLst>
      <p:ext uri="{BB962C8B-B14F-4D97-AF65-F5344CB8AC3E}">
        <p14:creationId xmlns:p14="http://schemas.microsoft.com/office/powerpoint/2010/main" val="3148567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8C188B2-D0CF-4D61-8602-154C94C03BB8}" type="datetimeFigureOut">
              <a:rPr lang="es-CO" smtClean="0"/>
              <a:t>09/10/2013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FC71C440-61B0-4990-8112-D40B96CBE0D0}" type="slidenum">
              <a:rPr lang="es-CO" smtClean="0"/>
              <a:t>‹Nº›</a:t>
            </a:fld>
            <a:endParaRPr lang="es-CO" dirty="0"/>
          </a:p>
        </p:txBody>
      </p:sp>
    </p:spTree>
    <p:extLst>
      <p:ext uri="{BB962C8B-B14F-4D97-AF65-F5344CB8AC3E}">
        <p14:creationId xmlns:p14="http://schemas.microsoft.com/office/powerpoint/2010/main" val="3287552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18C188B2-D0CF-4D61-8602-154C94C03BB8}" type="datetimeFigureOut">
              <a:rPr lang="es-CO" smtClean="0"/>
              <a:t>09/10/2013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FC71C440-61B0-4990-8112-D40B96CBE0D0}" type="slidenum">
              <a:rPr lang="es-CO" smtClean="0"/>
              <a:t>‹Nº›</a:t>
            </a:fld>
            <a:endParaRPr lang="es-CO" dirty="0"/>
          </a:p>
        </p:txBody>
      </p:sp>
    </p:spTree>
    <p:extLst>
      <p:ext uri="{BB962C8B-B14F-4D97-AF65-F5344CB8AC3E}">
        <p14:creationId xmlns:p14="http://schemas.microsoft.com/office/powerpoint/2010/main" val="2666923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18C188B2-D0CF-4D61-8602-154C94C03BB8}" type="datetimeFigureOut">
              <a:rPr lang="es-CO" smtClean="0"/>
              <a:t>09/10/2013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FC71C440-61B0-4990-8112-D40B96CBE0D0}" type="slidenum">
              <a:rPr lang="es-CO" smtClean="0"/>
              <a:t>‹Nº›</a:t>
            </a:fld>
            <a:endParaRPr lang="es-CO" dirty="0"/>
          </a:p>
        </p:txBody>
      </p:sp>
    </p:spTree>
    <p:extLst>
      <p:ext uri="{BB962C8B-B14F-4D97-AF65-F5344CB8AC3E}">
        <p14:creationId xmlns:p14="http://schemas.microsoft.com/office/powerpoint/2010/main" val="4257618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C188B2-D0CF-4D61-8602-154C94C03BB8}" type="datetimeFigureOut">
              <a:rPr lang="es-CO" smtClean="0"/>
              <a:t>09/10/2013</a:t>
            </a:fld>
            <a:endParaRPr lang="es-CO"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71C440-61B0-4990-8112-D40B96CBE0D0}" type="slidenum">
              <a:rPr lang="es-CO" smtClean="0"/>
              <a:t>‹Nº›</a:t>
            </a:fld>
            <a:endParaRPr lang="es-CO" dirty="0"/>
          </a:p>
        </p:txBody>
      </p:sp>
    </p:spTree>
    <p:extLst>
      <p:ext uri="{BB962C8B-B14F-4D97-AF65-F5344CB8AC3E}">
        <p14:creationId xmlns:p14="http://schemas.microsoft.com/office/powerpoint/2010/main" val="12721143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8" Type="http://schemas.openxmlformats.org/officeDocument/2006/relationships/hyperlink" Target="http://es.wikipedia.org/wiki/%C3%93rgano_(biolog%C3%ADa)" TargetMode="External"/><Relationship Id="rId3" Type="http://schemas.openxmlformats.org/officeDocument/2006/relationships/hyperlink" Target="http://es.wikipedia.org/wiki/Ser_humano" TargetMode="External"/><Relationship Id="rId7" Type="http://schemas.openxmlformats.org/officeDocument/2006/relationships/hyperlink" Target="http://es.wikipedia.org/wiki/Locomoci%C3%B3n" TargetMode="External"/><Relationship Id="rId12" Type="http://schemas.openxmlformats.org/officeDocument/2006/relationships/hyperlink" Target="http://es.wikipedia.org/wiki/Sistema_nervioso" TargetMode="External"/><Relationship Id="rId2" Type="http://schemas.openxmlformats.org/officeDocument/2006/relationships/hyperlink" Target="http://es.wikipedia.org/wiki/Sistema_muscular" TargetMode="External"/><Relationship Id="rId1" Type="http://schemas.openxmlformats.org/officeDocument/2006/relationships/slideLayout" Target="../slideLayouts/slideLayout2.xml"/><Relationship Id="rId6" Type="http://schemas.openxmlformats.org/officeDocument/2006/relationships/hyperlink" Target="http://es.wikipedia.org/wiki/Movimiento_(f%C3%ADsica)" TargetMode="External"/><Relationship Id="rId11" Type="http://schemas.openxmlformats.org/officeDocument/2006/relationships/hyperlink" Target="http://es.wikipedia.org/wiki/M%C3%BAsculo" TargetMode="External"/><Relationship Id="rId5" Type="http://schemas.openxmlformats.org/officeDocument/2006/relationships/hyperlink" Target="http://es.wikipedia.org/wiki/Medio_ambiente" TargetMode="External"/><Relationship Id="rId10" Type="http://schemas.openxmlformats.org/officeDocument/2006/relationships/hyperlink" Target="http://es.wikipedia.org/wiki/Articulaci%C3%B3n_(anatom%C3%ADa)" TargetMode="External"/><Relationship Id="rId4" Type="http://schemas.openxmlformats.org/officeDocument/2006/relationships/hyperlink" Target="http://es.wikipedia.org/wiki/Animal" TargetMode="External"/><Relationship Id="rId9" Type="http://schemas.openxmlformats.org/officeDocument/2006/relationships/hyperlink" Target="http://es.wikipedia.org/wiki/Hueso"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com.co/url?sa=i&amp;rct=j&amp;q=&amp;esrc=s&amp;frm=1&amp;source=images&amp;cd=&amp;cad=rja&amp;docid=wbEswRV_yEUxSM&amp;tbnid=4lck8B2YN1LtbM:&amp;ved=0CAUQjRw&amp;url=http%3A%2F%2Fvidasaludable1d.blogspot.com%2F2011%2F10%2Fcolncluciones.html&amp;ei=KspVUqSULbWq4APowoDoBQ&amp;bvm=bv.53760139,d.dmg&amp;psig=AFQjCNF8z5wfhCZCR5FFG3RfqhLiHy16zg&amp;ust=1381440332637464" TargetMode="Externa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hyperlink" Target="http://www.google.com.co/url?sa=i&amp;rct=j&amp;q=&amp;esrc=s&amp;frm=1&amp;source=images&amp;cd=&amp;cad=rja&amp;docid=5Ei1RdfDGtydEM&amp;tbnid=jaEU1Euxtn9luM:&amp;ved=0CAUQjRw&amp;url=http%3A%2F%2Fes.123rf.com%2Fphoto_10725698_meditando-pastor-y-guia-la-busqueda-en-la-oracion.html&amp;ei=aMtVUvDmOpCg4AOLzYCgAg&amp;bvm=bv.53760139,d.dmg&amp;psig=AFQjCNGZdNEFKSCt3Wgbrc6OmanUDJtayQ&amp;ust=138144068269058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extLst>
              <p:ext uri="{D42A27DB-BD31-4B8C-83A1-F6EECF244321}">
                <p14:modId xmlns:p14="http://schemas.microsoft.com/office/powerpoint/2010/main" val="5915743"/>
              </p:ext>
            </p:extLst>
          </p:nvPr>
        </p:nvGraphicFramePr>
        <p:xfrm>
          <a:off x="1115616" y="0"/>
          <a:ext cx="8028384" cy="11967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Marcador de contenido"/>
          <p:cNvSpPr>
            <a:spLocks noGrp="1"/>
          </p:cNvSpPr>
          <p:nvPr>
            <p:ph idx="1"/>
          </p:nvPr>
        </p:nvSpPr>
        <p:spPr>
          <a:xfrm>
            <a:off x="202791" y="1589879"/>
            <a:ext cx="2170584" cy="4061047"/>
          </a:xfrm>
        </p:spPr>
        <p:txBody>
          <a:bodyPr>
            <a:normAutofit/>
          </a:bodyPr>
          <a:lstStyle/>
          <a:p>
            <a:pPr marL="0" indent="0" algn="ctr">
              <a:buNone/>
            </a:pPr>
            <a:endParaRPr lang="es-CO" sz="2800" b="1" dirty="0" smtClean="0"/>
          </a:p>
          <a:p>
            <a:pPr marL="0" indent="0" algn="ctr">
              <a:buNone/>
            </a:pPr>
            <a:r>
              <a:rPr lang="es-CO" sz="2800" b="1" dirty="0" smtClean="0"/>
              <a:t>Artritis, OsteoporosisArtrosis, Fibromialgi, Gota</a:t>
            </a:r>
            <a:r>
              <a:rPr lang="es-CO" b="1" dirty="0" smtClean="0"/>
              <a:t>.</a:t>
            </a:r>
          </a:p>
        </p:txBody>
      </p:sp>
      <p:sp>
        <p:nvSpPr>
          <p:cNvPr id="7" name="6 Elipse"/>
          <p:cNvSpPr/>
          <p:nvPr/>
        </p:nvSpPr>
        <p:spPr>
          <a:xfrm>
            <a:off x="202791" y="402207"/>
            <a:ext cx="914400" cy="914400"/>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800" b="1" dirty="0" smtClean="0"/>
              <a:t>4</a:t>
            </a:r>
            <a:endParaRPr lang="es-CO" b="1" dirty="0"/>
          </a:p>
        </p:txBody>
      </p:sp>
      <p:sp>
        <p:nvSpPr>
          <p:cNvPr id="2" name="1 Rectángulo"/>
          <p:cNvSpPr/>
          <p:nvPr/>
        </p:nvSpPr>
        <p:spPr>
          <a:xfrm>
            <a:off x="401170" y="5661248"/>
            <a:ext cx="8280920" cy="1015663"/>
          </a:xfrm>
          <a:prstGeom prst="rect">
            <a:avLst/>
          </a:prstGeom>
        </p:spPr>
        <p:txBody>
          <a:bodyPr wrap="square">
            <a:spAutoFit/>
          </a:bodyPr>
          <a:lstStyle/>
          <a:p>
            <a:pPr algn="ctr"/>
            <a:r>
              <a:rPr lang="es-CO" sz="2000" b="1" i="1" dirty="0">
                <a:latin typeface="Agency FB" pitchFamily="34" charset="0"/>
              </a:rPr>
              <a:t>La carencia de potasio, calcio y magnesio es un factor de riesgo a la hora de padecer de los problemas osteo-musculares. A veces se descuida este mineral que está presente en casi todos los alimentos en menos o mayor medida. </a:t>
            </a:r>
          </a:p>
        </p:txBody>
      </p:sp>
      <p:pic>
        <p:nvPicPr>
          <p:cNvPr id="8" name="Picture 2" descr="http://image.slidesharecdn.com/elaparatolocomotorunidad4-111130105717-phpapp01/95/slide-1-728.jpg?132267428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83768" y="1556793"/>
            <a:ext cx="6480720" cy="3960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815972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1"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heel(1)">
                                      <p:cBhvr>
                                        <p:cTn id="21"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686800" cy="6048672"/>
          </a:xfrm>
        </p:spPr>
        <p:txBody>
          <a:bodyPr>
            <a:normAutofit fontScale="77500" lnSpcReduction="20000"/>
          </a:bodyPr>
          <a:lstStyle/>
          <a:p>
            <a:pPr marL="0" indent="0">
              <a:buNone/>
            </a:pPr>
            <a:r>
              <a:rPr lang="es-ES" dirty="0"/>
              <a:t>El </a:t>
            </a:r>
            <a:r>
              <a:rPr lang="es-ES" b="1" dirty="0"/>
              <a:t>aparato locomotor</a:t>
            </a:r>
            <a:r>
              <a:rPr lang="es-ES" dirty="0"/>
              <a:t> está formado por el sistema osteoartromuscular y el </a:t>
            </a:r>
            <a:r>
              <a:rPr lang="es-ES" dirty="0">
                <a:hlinkClick r:id="rId2" action="ppaction://hlinkfile" tooltip="Sistema muscular"/>
              </a:rPr>
              <a:t>sistema muscular</a:t>
            </a:r>
            <a:r>
              <a:rPr lang="es-ES" dirty="0"/>
              <a:t> . Permite al </a:t>
            </a:r>
            <a:r>
              <a:rPr lang="es-ES" dirty="0">
                <a:hlinkClick r:id="rId3" action="ppaction://hlinkfile" tooltip="Ser humano"/>
              </a:rPr>
              <a:t>ser humano</a:t>
            </a:r>
            <a:r>
              <a:rPr lang="es-ES" dirty="0"/>
              <a:t> </a:t>
            </a:r>
            <a:r>
              <a:rPr lang="es-ES" dirty="0" smtClean="0"/>
              <a:t>y </a:t>
            </a:r>
            <a:r>
              <a:rPr lang="es-ES" dirty="0"/>
              <a:t>a los </a:t>
            </a:r>
            <a:r>
              <a:rPr lang="es-ES" dirty="0">
                <a:hlinkClick r:id="rId4" action="ppaction://hlinkfile" tooltip="Animal"/>
              </a:rPr>
              <a:t>animales</a:t>
            </a:r>
            <a:r>
              <a:rPr lang="es-ES" dirty="0"/>
              <a:t> en general interactuar con el </a:t>
            </a:r>
            <a:r>
              <a:rPr lang="es-ES" dirty="0">
                <a:hlinkClick r:id="rId5" action="ppaction://hlinkfile" tooltip="Medio ambiente"/>
              </a:rPr>
              <a:t>medio</a:t>
            </a:r>
            <a:r>
              <a:rPr lang="es-ES" dirty="0"/>
              <a:t> que le rodea mediante el </a:t>
            </a:r>
            <a:r>
              <a:rPr lang="es-ES" dirty="0">
                <a:hlinkClick r:id="rId6" action="ppaction://hlinkfile" tooltip="Movimiento (física)"/>
              </a:rPr>
              <a:t>movimiento</a:t>
            </a:r>
            <a:r>
              <a:rPr lang="es-ES" dirty="0"/>
              <a:t> o </a:t>
            </a:r>
            <a:r>
              <a:rPr lang="es-ES" dirty="0">
                <a:hlinkClick r:id="rId7" action="ppaction://hlinkfile" tooltip="Locomoción"/>
              </a:rPr>
              <a:t>locomoción</a:t>
            </a:r>
            <a:r>
              <a:rPr lang="es-ES" dirty="0"/>
              <a:t> y sirve de sostén y protección al resto de </a:t>
            </a:r>
            <a:r>
              <a:rPr lang="es-ES" dirty="0">
                <a:hlinkClick r:id="rId8" action="ppaction://hlinkfile" tooltip="Órgano (biología)"/>
              </a:rPr>
              <a:t>órganos</a:t>
            </a:r>
            <a:r>
              <a:rPr lang="es-ES" dirty="0"/>
              <a:t> del cuerpo</a:t>
            </a:r>
            <a:r>
              <a:rPr lang="es-ES" dirty="0" smtClean="0"/>
              <a:t>.</a:t>
            </a:r>
            <a:endParaRPr lang="es-ES" dirty="0"/>
          </a:p>
          <a:p>
            <a:endParaRPr lang="es-ES" dirty="0" smtClean="0"/>
          </a:p>
          <a:p>
            <a:r>
              <a:rPr lang="es-ES" dirty="0" smtClean="0"/>
              <a:t>Se </a:t>
            </a:r>
            <a:r>
              <a:rPr lang="es-ES" dirty="0"/>
              <a:t>fundamenta en tres elementos:</a:t>
            </a:r>
          </a:p>
          <a:p>
            <a:r>
              <a:rPr lang="es-ES" dirty="0">
                <a:hlinkClick r:id="rId9" action="ppaction://hlinkfile" tooltip="Hueso"/>
              </a:rPr>
              <a:t>Huesos</a:t>
            </a:r>
            <a:r>
              <a:rPr lang="es-ES" dirty="0"/>
              <a:t>.</a:t>
            </a:r>
          </a:p>
          <a:p>
            <a:r>
              <a:rPr lang="es-ES" dirty="0">
                <a:hlinkClick r:id="rId10" action="ppaction://hlinkfile" tooltip="Articulación (anatomía)"/>
              </a:rPr>
              <a:t>Articulaciones</a:t>
            </a:r>
            <a:endParaRPr lang="es-ES" dirty="0"/>
          </a:p>
          <a:p>
            <a:r>
              <a:rPr lang="es-ES" dirty="0">
                <a:hlinkClick r:id="rId11" action="ppaction://hlinkfile" tooltip="Músculo"/>
              </a:rPr>
              <a:t>Músculos</a:t>
            </a:r>
            <a:endParaRPr lang="es-ES" dirty="0"/>
          </a:p>
          <a:p>
            <a:pPr marL="0" indent="0">
              <a:buNone/>
            </a:pPr>
            <a:endParaRPr lang="es-ES" dirty="0" smtClean="0"/>
          </a:p>
          <a:p>
            <a:pPr marL="0" indent="0">
              <a:buNone/>
            </a:pPr>
            <a:r>
              <a:rPr lang="es-ES" dirty="0" smtClean="0"/>
              <a:t>El aparato locomotor no es independiente ni autónomo, pues es un conjunto integrado con diversos sistemas, por ejemplo, con el </a:t>
            </a:r>
            <a:r>
              <a:rPr lang="es-ES" dirty="0" smtClean="0">
                <a:hlinkClick r:id="rId12" action="ppaction://hlinkfile" tooltip="Sistema nervioso"/>
              </a:rPr>
              <a:t>sistema nervioso</a:t>
            </a:r>
            <a:r>
              <a:rPr lang="es-ES" dirty="0" smtClean="0"/>
              <a:t> para la generación y modulación de las órdenes motoras. Este sistema está formado por las estructuras encargadas de sostener y originar los movimientos del cuerpo y lo constituyen dos sistemas</a:t>
            </a:r>
            <a:r>
              <a:rPr lang="es-ES" dirty="0" smtClean="0"/>
              <a:t>. Sistema óseo y sistema muscular.</a:t>
            </a:r>
            <a:endParaRPr lang="es-ES" dirty="0"/>
          </a:p>
        </p:txBody>
      </p:sp>
    </p:spTree>
    <p:extLst>
      <p:ext uri="{BB962C8B-B14F-4D97-AF65-F5344CB8AC3E}">
        <p14:creationId xmlns:p14="http://schemas.microsoft.com/office/powerpoint/2010/main" val="6230129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4" end="4"/>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p:cTn id="2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wheel(1)">
                                      <p:cBhvr>
                                        <p:cTn id="33"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384"/>
            <a:ext cx="9144000" cy="6885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4146252"/>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fltVal val="0"/>
                                          </p:val>
                                        </p:tav>
                                        <p:tav tm="100000">
                                          <p:val>
                                            <p:strVal val="#ppt_w"/>
                                          </p:val>
                                        </p:tav>
                                      </p:tavLst>
                                    </p:anim>
                                    <p:anim calcmode="lin" valueType="num">
                                      <p:cBhvr>
                                        <p:cTn id="8" dur="1000" fill="hold"/>
                                        <p:tgtEl>
                                          <p:spTgt spid="2050"/>
                                        </p:tgtEl>
                                        <p:attrNameLst>
                                          <p:attrName>ppt_h</p:attrName>
                                        </p:attrNameLst>
                                      </p:cBhvr>
                                      <p:tavLst>
                                        <p:tav tm="0">
                                          <p:val>
                                            <p:fltVal val="0"/>
                                          </p:val>
                                        </p:tav>
                                        <p:tav tm="100000">
                                          <p:val>
                                            <p:strVal val="#ppt_h"/>
                                          </p:val>
                                        </p:tav>
                                      </p:tavLst>
                                    </p:anim>
                                    <p:anim calcmode="lin" valueType="num">
                                      <p:cBhvr>
                                        <p:cTn id="9" dur="1000" fill="hold"/>
                                        <p:tgtEl>
                                          <p:spTgt spid="2050"/>
                                        </p:tgtEl>
                                        <p:attrNameLst>
                                          <p:attrName>style.rotation</p:attrName>
                                        </p:attrNameLst>
                                      </p:cBhvr>
                                      <p:tavLst>
                                        <p:tav tm="0">
                                          <p:val>
                                            <p:fltVal val="90"/>
                                          </p:val>
                                        </p:tav>
                                        <p:tav tm="100000">
                                          <p:val>
                                            <p:fltVal val="0"/>
                                          </p:val>
                                        </p:tav>
                                      </p:tavLst>
                                    </p:anim>
                                    <p:animEffect transition="in" filter="fade">
                                      <p:cBhvr>
                                        <p:cTn id="10"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79512" y="274638"/>
            <a:ext cx="8712968" cy="1143000"/>
          </a:xfrm>
          <a:blipFill>
            <a:blip r:embed="rId2"/>
            <a:tile tx="0" ty="0" sx="100000" sy="100000" flip="none" algn="tl"/>
          </a:blipFill>
        </p:spPr>
        <p:txBody>
          <a:bodyPr>
            <a:noAutofit/>
          </a:bodyPr>
          <a:lstStyle/>
          <a:p>
            <a:r>
              <a:rPr lang="es-CO" sz="2000" dirty="0"/>
              <a:t>Para mantener en buen estado los huesos y músculos es necesario llevar una dieta equilibrada, mantener buena postura al sentarse, caminar o correr, hacer ejercicio de acuerdo con la edad y descansar lo suficiente</a:t>
            </a:r>
            <a:endParaRPr lang="es-CO" sz="2000" dirty="0"/>
          </a:p>
        </p:txBody>
      </p:sp>
      <p:sp>
        <p:nvSpPr>
          <p:cNvPr id="3" name="2 Marcador de contenido"/>
          <p:cNvSpPr>
            <a:spLocks noGrp="1"/>
          </p:cNvSpPr>
          <p:nvPr>
            <p:ph idx="1"/>
          </p:nvPr>
        </p:nvSpPr>
        <p:spPr>
          <a:xfrm>
            <a:off x="457200" y="1600200"/>
            <a:ext cx="8229600" cy="4853136"/>
          </a:xfrm>
        </p:spPr>
        <p:txBody>
          <a:bodyPr>
            <a:normAutofit fontScale="92500" lnSpcReduction="10000"/>
          </a:bodyPr>
          <a:lstStyle/>
          <a:p>
            <a:pPr marL="0" indent="0" algn="ctr">
              <a:buNone/>
            </a:pPr>
            <a:r>
              <a:rPr lang="es-CO" sz="3300" b="1" dirty="0"/>
              <a:t>Hacer un día de dieta en la semana consumiendo solo frutas, nada cocinado ni de Sal.</a:t>
            </a:r>
          </a:p>
          <a:p>
            <a:pPr marL="514350" indent="-514350">
              <a:buAutoNum type="arabicPeriod"/>
            </a:pPr>
            <a:r>
              <a:rPr lang="es-CO" dirty="0">
                <a:solidFill>
                  <a:srgbClr val="FF0000"/>
                </a:solidFill>
              </a:rPr>
              <a:t>Tomar en ayunas  ½ vaso de extracto de piña, manzana y alfalfa (una ramita verde especialmente las hojas).</a:t>
            </a:r>
          </a:p>
          <a:p>
            <a:pPr marL="514350" indent="-514350">
              <a:buAutoNum type="arabicPeriod"/>
            </a:pPr>
            <a:r>
              <a:rPr lang="es-CO" dirty="0">
                <a:solidFill>
                  <a:srgbClr val="0070C0"/>
                </a:solidFill>
              </a:rPr>
              <a:t>Veinte minutos antes del almuerzo en jugo de naranja licuar 10 moras, y una ramita de perejil, colar y tomar. </a:t>
            </a:r>
          </a:p>
          <a:p>
            <a:pPr marL="514350" indent="-514350">
              <a:buAutoNum type="arabicPeriod"/>
            </a:pPr>
            <a:r>
              <a:rPr lang="es-CO" dirty="0">
                <a:solidFill>
                  <a:srgbClr val="7030A0"/>
                </a:solidFill>
              </a:rPr>
              <a:t>En la tarde, tomar extracto de mandarina, pera y espinaca (tres ramitas). Colar y tomar.</a:t>
            </a:r>
          </a:p>
        </p:txBody>
      </p:sp>
    </p:spTree>
    <p:extLst>
      <p:ext uri="{BB962C8B-B14F-4D97-AF65-F5344CB8AC3E}">
        <p14:creationId xmlns:p14="http://schemas.microsoft.com/office/powerpoint/2010/main" val="879128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04656"/>
          </a:xfrm>
        </p:spPr>
        <p:txBody>
          <a:bodyPr>
            <a:normAutofit fontScale="92500" lnSpcReduction="10000"/>
          </a:bodyPr>
          <a:lstStyle/>
          <a:p>
            <a:pPr marL="0" indent="0">
              <a:buNone/>
            </a:pPr>
            <a:r>
              <a:rPr lang="es-CO" dirty="0" smtClean="0"/>
              <a:t>4. </a:t>
            </a:r>
            <a:r>
              <a:rPr lang="es-CO" dirty="0" smtClean="0">
                <a:solidFill>
                  <a:srgbClr val="00B050"/>
                </a:solidFill>
              </a:rPr>
              <a:t>En su desayuno tener cada día leche de almendras (licuar ½ tasa de almendras en una tasa de agua hirviendo) tomarla fresca.</a:t>
            </a:r>
          </a:p>
          <a:p>
            <a:pPr marL="0" indent="0">
              <a:buNone/>
            </a:pPr>
            <a:r>
              <a:rPr lang="es-CO" dirty="0" smtClean="0"/>
              <a:t>5. </a:t>
            </a:r>
            <a:r>
              <a:rPr lang="es-CO" dirty="0" smtClean="0">
                <a:solidFill>
                  <a:srgbClr val="002060"/>
                </a:solidFill>
              </a:rPr>
              <a:t>En su cena tomar un bacito de avena, ciruelas o uvas pasas, unas 10 almendras y un rábano.</a:t>
            </a:r>
          </a:p>
          <a:p>
            <a:pPr marL="0" indent="0">
              <a:buNone/>
            </a:pPr>
            <a:r>
              <a:rPr lang="es-CO" dirty="0" smtClean="0"/>
              <a:t>6. </a:t>
            </a:r>
            <a:r>
              <a:rPr lang="es-CO" dirty="0" smtClean="0">
                <a:solidFill>
                  <a:srgbClr val="7030A0"/>
                </a:solidFill>
              </a:rPr>
              <a:t>Tomar una pastilla de levadura de cerveza con el desayuno y la cena.</a:t>
            </a:r>
          </a:p>
          <a:p>
            <a:pPr marL="0" indent="0">
              <a:buNone/>
            </a:pPr>
            <a:r>
              <a:rPr lang="es-CO" dirty="0" smtClean="0"/>
              <a:t>7. </a:t>
            </a:r>
            <a:r>
              <a:rPr lang="es-CO" dirty="0" smtClean="0">
                <a:solidFill>
                  <a:schemeClr val="accent3">
                    <a:lumMod val="75000"/>
                  </a:schemeClr>
                </a:solidFill>
              </a:rPr>
              <a:t>Verificar que el almuerzo lleve una variada ensalada de hojas verdes además de cremas verdes, enriquecidas con leches variadas de nueces.</a:t>
            </a:r>
          </a:p>
          <a:p>
            <a:pPr marL="0" indent="0">
              <a:buNone/>
            </a:pPr>
            <a:r>
              <a:rPr lang="es-CO" dirty="0" smtClean="0"/>
              <a:t>8. </a:t>
            </a:r>
            <a:r>
              <a:rPr lang="es-CO" dirty="0" smtClean="0">
                <a:solidFill>
                  <a:srgbClr val="C00000"/>
                </a:solidFill>
              </a:rPr>
              <a:t>Coma cada día siete nueces del Brasil y un trozo de queso de soya.</a:t>
            </a:r>
            <a:endParaRPr lang="es-CO" dirty="0">
              <a:solidFill>
                <a:srgbClr val="C00000"/>
              </a:solidFill>
            </a:endParaRPr>
          </a:p>
        </p:txBody>
      </p:sp>
    </p:spTree>
    <p:extLst>
      <p:ext uri="{BB962C8B-B14F-4D97-AF65-F5344CB8AC3E}">
        <p14:creationId xmlns:p14="http://schemas.microsoft.com/office/powerpoint/2010/main" val="424198693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048672"/>
          </a:xfrm>
        </p:spPr>
        <p:txBody>
          <a:bodyPr>
            <a:normAutofit fontScale="85000" lnSpcReduction="20000"/>
          </a:bodyPr>
          <a:lstStyle/>
          <a:p>
            <a:pPr marL="0" indent="0">
              <a:buNone/>
            </a:pPr>
            <a:r>
              <a:rPr lang="es-CO" dirty="0" smtClean="0"/>
              <a:t>9. </a:t>
            </a:r>
            <a:r>
              <a:rPr lang="es-CO" dirty="0" smtClean="0">
                <a:solidFill>
                  <a:srgbClr val="0070C0"/>
                </a:solidFill>
              </a:rPr>
              <a:t>Tomar dos veces al día, infusión de alguna de estas plantas: cola de caballo, ortiga mayor, perejil, consuelda, jengibre, tilo, abedul, achicoria, fresa, limonero, pino, sanguinaria, sauce, yuca, vid roja, ajo, borraja, cebolla, col, anís, hinojo, albahaca, apio, melisa, orégano, poleo, tomillo, romero, jengibre, sauce, laurel, milenaria.</a:t>
            </a:r>
          </a:p>
          <a:p>
            <a:pPr marL="0" indent="0">
              <a:buNone/>
            </a:pPr>
            <a:r>
              <a:rPr lang="es-CO" dirty="0" smtClean="0"/>
              <a:t>10. </a:t>
            </a:r>
            <a:r>
              <a:rPr lang="es-CO" dirty="0" smtClean="0">
                <a:solidFill>
                  <a:srgbClr val="00B050"/>
                </a:solidFill>
              </a:rPr>
              <a:t>En la noche tomar media cucharadita de carbón vegetal en polvo en un vaso con agua.</a:t>
            </a:r>
          </a:p>
          <a:p>
            <a:pPr marL="0" indent="0">
              <a:buNone/>
            </a:pPr>
            <a:endParaRPr lang="es-CO" sz="3600" b="1" dirty="0" smtClean="0"/>
          </a:p>
          <a:p>
            <a:pPr marL="0" indent="0">
              <a:buNone/>
            </a:pPr>
            <a:r>
              <a:rPr lang="es-CO" sz="3600" b="1" dirty="0" smtClean="0"/>
              <a:t>Alimentos permitidos: </a:t>
            </a:r>
            <a:r>
              <a:rPr lang="es-CO" sz="3000" dirty="0" smtClean="0"/>
              <a:t>debido a su necesidad de minerales le son permitidos todo tipo de vegetales y hortalizas,  todo tipo de frutas, yogurt de soya, almendras, tofú, col, germinados, coco, alfalfa, nabo, cereales integrales, germen de trigo y las variadas semillas ricas en aceites llamadas oleaginosas, leguminosas o granos mayormente frescos. Su alimentación debe ser muy variada en alimentos integrales. </a:t>
            </a:r>
            <a:endParaRPr lang="es-CO" sz="3000" dirty="0"/>
          </a:p>
        </p:txBody>
      </p:sp>
    </p:spTree>
    <p:extLst>
      <p:ext uri="{BB962C8B-B14F-4D97-AF65-F5344CB8AC3E}">
        <p14:creationId xmlns:p14="http://schemas.microsoft.com/office/powerpoint/2010/main" val="135792552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lnSpcReduction="10000"/>
          </a:bodyPr>
          <a:lstStyle/>
          <a:p>
            <a:pPr marL="0" indent="0">
              <a:buNone/>
            </a:pPr>
            <a:r>
              <a:rPr lang="es-CO" b="1" dirty="0" smtClean="0"/>
              <a:t>Disminuya el consumo de:</a:t>
            </a:r>
            <a:r>
              <a:rPr lang="es-CO" sz="4000" b="1" dirty="0" smtClean="0"/>
              <a:t> </a:t>
            </a:r>
            <a:r>
              <a:rPr lang="es-CO" sz="2800" dirty="0" smtClean="0"/>
              <a:t>remolachas, espinacas crudas, habas, champiñones, ruibarbo, espárragos.</a:t>
            </a:r>
          </a:p>
          <a:p>
            <a:pPr marL="0" indent="0">
              <a:buNone/>
            </a:pPr>
            <a:r>
              <a:rPr lang="es-CO" b="1" dirty="0" smtClean="0"/>
              <a:t>Alimentos prohibidos: </a:t>
            </a:r>
            <a:r>
              <a:rPr lang="es-CO" sz="2800" dirty="0" smtClean="0"/>
              <a:t>todo tipo de carnes, pescado, mariscos, cerdo, queso, sal, grasa, mantequilla, mayonesa, manteca, azúcar refinada, chocolate, refrescos, bebidas estimulantes, salvado de trigo, café, té hindú o chino, cola granulada, alimentos procesados. refinados e industriales, jugos no naturales, gaseosas, pan blanco y productos de repostería.</a:t>
            </a:r>
          </a:p>
          <a:p>
            <a:pPr marL="0" indent="0">
              <a:buNone/>
            </a:pPr>
            <a:r>
              <a:rPr lang="es-CO" b="1" dirty="0" smtClean="0"/>
              <a:t>Alimentos nutricionales: </a:t>
            </a:r>
            <a:r>
              <a:rPr lang="es-CO" sz="3000" dirty="0" smtClean="0"/>
              <a:t>puede usar germen de trigo, melaza, malta de cebada, levadura de cerveza, polen, levadura de cerveza en tabletas</a:t>
            </a:r>
            <a:r>
              <a:rPr lang="es-CO" sz="3000" dirty="0" smtClean="0"/>
              <a:t>.</a:t>
            </a:r>
            <a:endParaRPr lang="es-CO" sz="3000" dirty="0" smtClean="0"/>
          </a:p>
        </p:txBody>
      </p:sp>
    </p:spTree>
    <p:extLst>
      <p:ext uri="{BB962C8B-B14F-4D97-AF65-F5344CB8AC3E}">
        <p14:creationId xmlns:p14="http://schemas.microsoft.com/office/powerpoint/2010/main" val="154988096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6000" b="1" i="1" dirty="0" smtClean="0">
                <a:solidFill>
                  <a:srgbClr val="FF0000"/>
                </a:solidFill>
              </a:rPr>
              <a:t>Conclusión</a:t>
            </a:r>
            <a:endParaRPr lang="es-CO" sz="6000" b="1" i="1" dirty="0">
              <a:solidFill>
                <a:srgbClr val="FF0000"/>
              </a:solidFill>
            </a:endParaRPr>
          </a:p>
        </p:txBody>
      </p:sp>
      <p:sp>
        <p:nvSpPr>
          <p:cNvPr id="3" name="2 Marcador de contenido"/>
          <p:cNvSpPr>
            <a:spLocks noGrp="1"/>
          </p:cNvSpPr>
          <p:nvPr>
            <p:ph idx="1"/>
          </p:nvPr>
        </p:nvSpPr>
        <p:spPr>
          <a:xfrm>
            <a:off x="3079750" y="1600201"/>
            <a:ext cx="3220442" cy="3124944"/>
          </a:xfrm>
        </p:spPr>
        <p:txBody>
          <a:bodyPr>
            <a:normAutofit fontScale="70000" lnSpcReduction="20000"/>
          </a:bodyPr>
          <a:lstStyle/>
          <a:p>
            <a:pPr marL="0" indent="0" algn="ctr">
              <a:buNone/>
            </a:pPr>
            <a:endParaRPr lang="es-CO" dirty="0" smtClean="0"/>
          </a:p>
          <a:p>
            <a:pPr marL="0" indent="0" algn="ctr">
              <a:buNone/>
            </a:pPr>
            <a:r>
              <a:rPr lang="es-CO" dirty="0" smtClean="0"/>
              <a:t>Recuerda: Una </a:t>
            </a:r>
            <a:r>
              <a:rPr lang="es-CO" dirty="0"/>
              <a:t>buena alimentación, ejercicio físico y un modo de vida saludable previenen enfermedades y aseguran la calidad de vida</a:t>
            </a:r>
            <a:r>
              <a:rPr lang="es-CO" dirty="0" smtClean="0"/>
              <a:t>.</a:t>
            </a:r>
          </a:p>
          <a:p>
            <a:pPr marL="0" indent="0" algn="ctr">
              <a:buNone/>
            </a:pPr>
            <a:r>
              <a:rPr lang="es-CO" dirty="0" smtClean="0"/>
              <a:t> Pero sobre todo, estar en paz con Dios y con tu prójimo.</a:t>
            </a:r>
            <a:endParaRPr lang="es-CO" dirty="0"/>
          </a:p>
        </p:txBody>
      </p:sp>
      <p:sp>
        <p:nvSpPr>
          <p:cNvPr id="4" name="3 Rectángulo"/>
          <p:cNvSpPr/>
          <p:nvPr/>
        </p:nvSpPr>
        <p:spPr>
          <a:xfrm>
            <a:off x="683567" y="5085184"/>
            <a:ext cx="7907585" cy="1077218"/>
          </a:xfrm>
          <a:prstGeom prst="rect">
            <a:avLst/>
          </a:prstGeom>
        </p:spPr>
        <p:txBody>
          <a:bodyPr wrap="square">
            <a:spAutoFit/>
          </a:bodyPr>
          <a:lstStyle/>
          <a:p>
            <a:pPr algn="ctr"/>
            <a:r>
              <a:rPr lang="es-CO" sz="3200" b="1" dirty="0"/>
              <a:t>Recuerde: no fume ni tome bebidas alcohólicas.</a:t>
            </a:r>
            <a:endParaRPr lang="es-CO" sz="3200" b="1" dirty="0"/>
          </a:p>
        </p:txBody>
      </p:sp>
      <p:pic>
        <p:nvPicPr>
          <p:cNvPr id="1026" name="Picture 2" descr="http://3.bp.blogspot.com/-E6BV4sHWHE8/TpYRGAdcMhI/AAAAAAAAABI/NBQY1GEKurY/s320/vida+saludabl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1804019"/>
            <a:ext cx="2506985" cy="27051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us.123rf.com/400wm/400/400/georgemuresan/georgemuresan1109/georgemuresan110900008/10725698-meditando-pastor-y-guia-la-busqueda-en-la-oracion.jp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4013" y="1700808"/>
            <a:ext cx="2924175" cy="2808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7088227"/>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1026"/>
                                        </p:tgtEl>
                                        <p:attrNameLst>
                                          <p:attrName>style.visibility</p:attrName>
                                        </p:attrNameLst>
                                      </p:cBhvr>
                                      <p:to>
                                        <p:strVal val="visible"/>
                                      </p:to>
                                    </p:set>
                                    <p:anim calcmode="lin" valueType="num">
                                      <p:cBhvr>
                                        <p:cTn id="21" dur="1000" fill="hold"/>
                                        <p:tgtEl>
                                          <p:spTgt spid="1026"/>
                                        </p:tgtEl>
                                        <p:attrNameLst>
                                          <p:attrName>ppt_w</p:attrName>
                                        </p:attrNameLst>
                                      </p:cBhvr>
                                      <p:tavLst>
                                        <p:tav tm="0">
                                          <p:val>
                                            <p:fltVal val="0"/>
                                          </p:val>
                                        </p:tav>
                                        <p:tav tm="100000">
                                          <p:val>
                                            <p:strVal val="#ppt_w"/>
                                          </p:val>
                                        </p:tav>
                                      </p:tavLst>
                                    </p:anim>
                                    <p:anim calcmode="lin" valueType="num">
                                      <p:cBhvr>
                                        <p:cTn id="22" dur="1000" fill="hold"/>
                                        <p:tgtEl>
                                          <p:spTgt spid="1026"/>
                                        </p:tgtEl>
                                        <p:attrNameLst>
                                          <p:attrName>ppt_h</p:attrName>
                                        </p:attrNameLst>
                                      </p:cBhvr>
                                      <p:tavLst>
                                        <p:tav tm="0">
                                          <p:val>
                                            <p:fltVal val="0"/>
                                          </p:val>
                                        </p:tav>
                                        <p:tav tm="100000">
                                          <p:val>
                                            <p:strVal val="#ppt_h"/>
                                          </p:val>
                                        </p:tav>
                                      </p:tavLst>
                                    </p:anim>
                                    <p:anim calcmode="lin" valueType="num">
                                      <p:cBhvr>
                                        <p:cTn id="23" dur="1000" fill="hold"/>
                                        <p:tgtEl>
                                          <p:spTgt spid="1026"/>
                                        </p:tgtEl>
                                        <p:attrNameLst>
                                          <p:attrName>style.rotation</p:attrName>
                                        </p:attrNameLst>
                                      </p:cBhvr>
                                      <p:tavLst>
                                        <p:tav tm="0">
                                          <p:val>
                                            <p:fltVal val="90"/>
                                          </p:val>
                                        </p:tav>
                                        <p:tav tm="100000">
                                          <p:val>
                                            <p:fltVal val="0"/>
                                          </p:val>
                                        </p:tav>
                                      </p:tavLst>
                                    </p:anim>
                                    <p:animEffect transition="in" filter="fade">
                                      <p:cBhvr>
                                        <p:cTn id="24" dur="1000"/>
                                        <p:tgtEl>
                                          <p:spTgt spid="1026"/>
                                        </p:tgtEl>
                                      </p:cBhvr>
                                    </p:animEffect>
                                  </p:childTnLst>
                                </p:cTn>
                              </p:par>
                              <p:par>
                                <p:cTn id="25" presetID="31" presetClass="entr" presetSubtype="0" fill="hold" nodeType="withEffect">
                                  <p:stCondLst>
                                    <p:cond delay="0"/>
                                  </p:stCondLst>
                                  <p:childTnLst>
                                    <p:set>
                                      <p:cBhvr>
                                        <p:cTn id="26" dur="1" fill="hold">
                                          <p:stCondLst>
                                            <p:cond delay="0"/>
                                          </p:stCondLst>
                                        </p:cTn>
                                        <p:tgtEl>
                                          <p:spTgt spid="1028"/>
                                        </p:tgtEl>
                                        <p:attrNameLst>
                                          <p:attrName>style.visibility</p:attrName>
                                        </p:attrNameLst>
                                      </p:cBhvr>
                                      <p:to>
                                        <p:strVal val="visible"/>
                                      </p:to>
                                    </p:set>
                                    <p:anim calcmode="lin" valueType="num">
                                      <p:cBhvr>
                                        <p:cTn id="27" dur="1000" fill="hold"/>
                                        <p:tgtEl>
                                          <p:spTgt spid="1028"/>
                                        </p:tgtEl>
                                        <p:attrNameLst>
                                          <p:attrName>ppt_w</p:attrName>
                                        </p:attrNameLst>
                                      </p:cBhvr>
                                      <p:tavLst>
                                        <p:tav tm="0">
                                          <p:val>
                                            <p:fltVal val="0"/>
                                          </p:val>
                                        </p:tav>
                                        <p:tav tm="100000">
                                          <p:val>
                                            <p:strVal val="#ppt_w"/>
                                          </p:val>
                                        </p:tav>
                                      </p:tavLst>
                                    </p:anim>
                                    <p:anim calcmode="lin" valueType="num">
                                      <p:cBhvr>
                                        <p:cTn id="28" dur="1000" fill="hold"/>
                                        <p:tgtEl>
                                          <p:spTgt spid="1028"/>
                                        </p:tgtEl>
                                        <p:attrNameLst>
                                          <p:attrName>ppt_h</p:attrName>
                                        </p:attrNameLst>
                                      </p:cBhvr>
                                      <p:tavLst>
                                        <p:tav tm="0">
                                          <p:val>
                                            <p:fltVal val="0"/>
                                          </p:val>
                                        </p:tav>
                                        <p:tav tm="100000">
                                          <p:val>
                                            <p:strVal val="#ppt_h"/>
                                          </p:val>
                                        </p:tav>
                                      </p:tavLst>
                                    </p:anim>
                                    <p:anim calcmode="lin" valueType="num">
                                      <p:cBhvr>
                                        <p:cTn id="29" dur="1000" fill="hold"/>
                                        <p:tgtEl>
                                          <p:spTgt spid="1028"/>
                                        </p:tgtEl>
                                        <p:attrNameLst>
                                          <p:attrName>style.rotation</p:attrName>
                                        </p:attrNameLst>
                                      </p:cBhvr>
                                      <p:tavLst>
                                        <p:tav tm="0">
                                          <p:val>
                                            <p:fltVal val="90"/>
                                          </p:val>
                                        </p:tav>
                                        <p:tav tm="100000">
                                          <p:val>
                                            <p:fltVal val="0"/>
                                          </p:val>
                                        </p:tav>
                                      </p:tavLst>
                                    </p:anim>
                                    <p:animEffect transition="in" filter="fade">
                                      <p:cBhvr>
                                        <p:cTn id="30" dur="1000"/>
                                        <p:tgtEl>
                                          <p:spTgt spid="1028"/>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randombar(horizontal)">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TotalTime>
  <Words>746</Words>
  <Application>Microsoft Office PowerPoint</Application>
  <PresentationFormat>Presentación en pantalla (4:3)</PresentationFormat>
  <Paragraphs>35</Paragraphs>
  <Slides>8</Slides>
  <Notes>0</Notes>
  <HiddenSlides>0</HiddenSlides>
  <MMClips>0</MMClips>
  <ScaleCrop>false</ScaleCrop>
  <HeadingPairs>
    <vt:vector size="4" baseType="variant">
      <vt:variant>
        <vt:lpstr>Tema</vt:lpstr>
      </vt:variant>
      <vt:variant>
        <vt:i4>1</vt:i4>
      </vt:variant>
      <vt:variant>
        <vt:lpstr>Títulos de diapositiva</vt:lpstr>
      </vt:variant>
      <vt:variant>
        <vt:i4>8</vt:i4>
      </vt:variant>
    </vt:vector>
  </HeadingPairs>
  <TitlesOfParts>
    <vt:vector size="9" baseType="lpstr">
      <vt:lpstr>Tema de Office</vt:lpstr>
      <vt:lpstr>Presentación de PowerPoint</vt:lpstr>
      <vt:lpstr>Presentación de PowerPoint</vt:lpstr>
      <vt:lpstr>Presentación de PowerPoint</vt:lpstr>
      <vt:lpstr>Para mantener en buen estado los huesos y músculos es necesario llevar una dieta equilibrada, mantener buena postura al sentarse, caminar o correr, hacer ejercicio de acuerdo con la edad y descansar lo suficiente</vt:lpstr>
      <vt:lpstr>Presentación de PowerPoint</vt:lpstr>
      <vt:lpstr>Presentación de PowerPoint</vt:lpstr>
      <vt:lpstr>Presentación de PowerPoint</vt:lpstr>
      <vt:lpstr>Conclusión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 FIERRO CH</dc:creator>
  <cp:lastModifiedBy>FAMILIA FIERRO CH</cp:lastModifiedBy>
  <cp:revision>12</cp:revision>
  <dcterms:created xsi:type="dcterms:W3CDTF">2013-10-07T13:52:17Z</dcterms:created>
  <dcterms:modified xsi:type="dcterms:W3CDTF">2013-10-09T22:01:19Z</dcterms:modified>
</cp:coreProperties>
</file>