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2" r:id="rId3"/>
    <p:sldId id="263" r:id="rId4"/>
    <p:sldId id="264" r:id="rId5"/>
    <p:sldId id="265" r:id="rId6"/>
    <p:sldId id="266" r:id="rId7"/>
    <p:sldId id="267" r:id="rId8"/>
    <p:sldId id="273" r:id="rId9"/>
    <p:sldId id="268" r:id="rId10"/>
    <p:sldId id="269" r:id="rId11"/>
    <p:sldId id="270" r:id="rId12"/>
    <p:sldId id="271" r:id="rId13"/>
    <p:sldId id="272" r:id="rId14"/>
    <p:sldId id="261" r:id="rId15"/>
    <p:sldId id="258" r:id="rId16"/>
    <p:sldId id="274" r:id="rId17"/>
    <p:sldId id="259" r:id="rId18"/>
    <p:sldId id="260" r:id="rId19"/>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8D54392-BA59-48BA-A865-22AC3385FAC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s-CO"/>
        </a:p>
      </dgm:t>
    </dgm:pt>
    <dgm:pt modelId="{922CCF28-AADE-457E-B483-A4203671B486}">
      <dgm:prSet/>
      <dgm:spPr>
        <a:solidFill>
          <a:srgbClr val="002060"/>
        </a:solidFill>
      </dgm:spPr>
      <dgm:t>
        <a:bodyPr/>
        <a:lstStyle/>
        <a:p>
          <a:pPr rtl="0"/>
          <a:r>
            <a:rPr lang="es-CO" dirty="0" smtClean="0"/>
            <a:t>Dieta sugerente para perder peso</a:t>
          </a:r>
          <a:endParaRPr lang="es-CO" dirty="0"/>
        </a:p>
      </dgm:t>
    </dgm:pt>
    <dgm:pt modelId="{845A8D2A-5FD5-4969-B50A-1994934A5519}" type="parTrans" cxnId="{21A6EF84-522E-4A67-948E-884A309D94A1}">
      <dgm:prSet/>
      <dgm:spPr/>
      <dgm:t>
        <a:bodyPr/>
        <a:lstStyle/>
        <a:p>
          <a:endParaRPr lang="es-CO"/>
        </a:p>
      </dgm:t>
    </dgm:pt>
    <dgm:pt modelId="{233CF03C-C127-4901-A090-6AB94F63ADAD}" type="sibTrans" cxnId="{21A6EF84-522E-4A67-948E-884A309D94A1}">
      <dgm:prSet/>
      <dgm:spPr/>
      <dgm:t>
        <a:bodyPr/>
        <a:lstStyle/>
        <a:p>
          <a:endParaRPr lang="es-CO"/>
        </a:p>
      </dgm:t>
    </dgm:pt>
    <dgm:pt modelId="{D721D2BF-ADEA-4F34-9E39-A505A9B8DE4C}" type="pres">
      <dgm:prSet presAssocID="{D8D54392-BA59-48BA-A865-22AC3385FAC6}" presName="linear" presStyleCnt="0">
        <dgm:presLayoutVars>
          <dgm:animLvl val="lvl"/>
          <dgm:resizeHandles val="exact"/>
        </dgm:presLayoutVars>
      </dgm:prSet>
      <dgm:spPr/>
      <dgm:t>
        <a:bodyPr/>
        <a:lstStyle/>
        <a:p>
          <a:endParaRPr lang="es-CO"/>
        </a:p>
      </dgm:t>
    </dgm:pt>
    <dgm:pt modelId="{F07CC42C-8DAB-4B07-8CA5-E913DC55A6FB}" type="pres">
      <dgm:prSet presAssocID="{922CCF28-AADE-457E-B483-A4203671B486}" presName="parentText" presStyleLbl="node1" presStyleIdx="0" presStyleCnt="1">
        <dgm:presLayoutVars>
          <dgm:chMax val="0"/>
          <dgm:bulletEnabled val="1"/>
        </dgm:presLayoutVars>
      </dgm:prSet>
      <dgm:spPr/>
      <dgm:t>
        <a:bodyPr/>
        <a:lstStyle/>
        <a:p>
          <a:endParaRPr lang="es-CO"/>
        </a:p>
      </dgm:t>
    </dgm:pt>
  </dgm:ptLst>
  <dgm:cxnLst>
    <dgm:cxn modelId="{ED413233-4D76-482C-AA04-70E83540B0B5}" type="presOf" srcId="{D8D54392-BA59-48BA-A865-22AC3385FAC6}" destId="{D721D2BF-ADEA-4F34-9E39-A505A9B8DE4C}" srcOrd="0" destOrd="0" presId="urn:microsoft.com/office/officeart/2005/8/layout/vList2"/>
    <dgm:cxn modelId="{21A6EF84-522E-4A67-948E-884A309D94A1}" srcId="{D8D54392-BA59-48BA-A865-22AC3385FAC6}" destId="{922CCF28-AADE-457E-B483-A4203671B486}" srcOrd="0" destOrd="0" parTransId="{845A8D2A-5FD5-4969-B50A-1994934A5519}" sibTransId="{233CF03C-C127-4901-A090-6AB94F63ADAD}"/>
    <dgm:cxn modelId="{6D80987C-CAAB-4A91-85C1-CDE3045F472F}" type="presOf" srcId="{922CCF28-AADE-457E-B483-A4203671B486}" destId="{F07CC42C-8DAB-4B07-8CA5-E913DC55A6FB}" srcOrd="0" destOrd="0" presId="urn:microsoft.com/office/officeart/2005/8/layout/vList2"/>
    <dgm:cxn modelId="{FE420F66-F222-4409-B868-1132B3E45052}" type="presParOf" srcId="{D721D2BF-ADEA-4F34-9E39-A505A9B8DE4C}" destId="{F07CC42C-8DAB-4B07-8CA5-E913DC55A6FB}"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7CC42C-8DAB-4B07-8CA5-E913DC55A6FB}">
      <dsp:nvSpPr>
        <dsp:cNvPr id="0" name=""/>
        <dsp:cNvSpPr/>
      </dsp:nvSpPr>
      <dsp:spPr>
        <a:xfrm>
          <a:off x="0" y="79807"/>
          <a:ext cx="7668344" cy="983384"/>
        </a:xfrm>
        <a:prstGeom prst="roundRect">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lvl="0" algn="l" defTabSz="1822450" rtl="0">
            <a:lnSpc>
              <a:spcPct val="90000"/>
            </a:lnSpc>
            <a:spcBef>
              <a:spcPct val="0"/>
            </a:spcBef>
            <a:spcAft>
              <a:spcPct val="35000"/>
            </a:spcAft>
          </a:pPr>
          <a:r>
            <a:rPr lang="es-CO" sz="4100" kern="1200" dirty="0" smtClean="0"/>
            <a:t>Dieta sugerente para perder peso</a:t>
          </a:r>
          <a:endParaRPr lang="es-CO" sz="4100" kern="1200" dirty="0"/>
        </a:p>
      </dsp:txBody>
      <dsp:txXfrm>
        <a:off x="48005" y="127812"/>
        <a:ext cx="7572334" cy="88737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3455748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1486102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82433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1613929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24571574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29920803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3255904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168074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41244100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421059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AB69CAFE-61CD-40A7-9D47-2916B0104A41}" type="datetimeFigureOut">
              <a:rPr lang="es-CO" smtClean="0"/>
              <a:t>10/10/2013</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56785BE4-AED3-42D3-8765-0ABC67FB2A34}" type="slidenum">
              <a:rPr lang="es-CO" smtClean="0"/>
              <a:t>‹Nº›</a:t>
            </a:fld>
            <a:endParaRPr lang="es-CO"/>
          </a:p>
        </p:txBody>
      </p:sp>
    </p:spTree>
    <p:extLst>
      <p:ext uri="{BB962C8B-B14F-4D97-AF65-F5344CB8AC3E}">
        <p14:creationId xmlns:p14="http://schemas.microsoft.com/office/powerpoint/2010/main" val="42800134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69CAFE-61CD-40A7-9D47-2916B0104A41}" type="datetimeFigureOut">
              <a:rPr lang="es-CO" smtClean="0"/>
              <a:t>10/10/2013</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785BE4-AED3-42D3-8765-0ABC67FB2A34}" type="slidenum">
              <a:rPr lang="es-CO" smtClean="0"/>
              <a:t>‹Nº›</a:t>
            </a:fld>
            <a:endParaRPr lang="es-CO"/>
          </a:p>
        </p:txBody>
      </p:sp>
    </p:spTree>
    <p:extLst>
      <p:ext uri="{BB962C8B-B14F-4D97-AF65-F5344CB8AC3E}">
        <p14:creationId xmlns:p14="http://schemas.microsoft.com/office/powerpoint/2010/main" val="1576981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Layout" Target="../diagrams/layout1.xml"/><Relationship Id="rId7" Type="http://schemas.openxmlformats.org/officeDocument/2006/relationships/image" Target="../media/image1.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www.nhlbi.nih.gov/health-spanish/health-topics/temas/sleep_apne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Diagrama"/>
          <p:cNvGraphicFramePr/>
          <p:nvPr>
            <p:extLst>
              <p:ext uri="{D42A27DB-BD31-4B8C-83A1-F6EECF244321}">
                <p14:modId xmlns:p14="http://schemas.microsoft.com/office/powerpoint/2010/main" val="1784709413"/>
              </p:ext>
            </p:extLst>
          </p:nvPr>
        </p:nvGraphicFramePr>
        <p:xfrm>
          <a:off x="1475656" y="274638"/>
          <a:ext cx="7668344" cy="114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2 Marcador de contenido"/>
          <p:cNvSpPr>
            <a:spLocks noGrp="1"/>
          </p:cNvSpPr>
          <p:nvPr>
            <p:ph idx="1"/>
          </p:nvPr>
        </p:nvSpPr>
        <p:spPr>
          <a:xfrm>
            <a:off x="155575" y="1600199"/>
            <a:ext cx="5712569" cy="2561947"/>
          </a:xfrm>
        </p:spPr>
        <p:txBody>
          <a:bodyPr>
            <a:noAutofit/>
          </a:bodyPr>
          <a:lstStyle/>
          <a:p>
            <a:pPr marL="0" indent="0" algn="ctr">
              <a:buNone/>
            </a:pPr>
            <a:r>
              <a:rPr lang="es-CO" sz="2800" dirty="0" smtClean="0"/>
              <a:t>Antes de hablar de la solución, hablemos un poco sobre el sobrepeso y la obesidad.</a:t>
            </a:r>
          </a:p>
          <a:p>
            <a:pPr marL="0" indent="0" algn="ctr">
              <a:buNone/>
            </a:pPr>
            <a:r>
              <a:rPr lang="es-CO" sz="2800" dirty="0" smtClean="0"/>
              <a:t> </a:t>
            </a:r>
            <a:r>
              <a:rPr lang="es-CO" sz="2800" b="1" dirty="0" smtClean="0"/>
              <a:t>¿Qué </a:t>
            </a:r>
            <a:r>
              <a:rPr lang="es-CO" sz="2800" b="1" dirty="0"/>
              <a:t>riesgos implican el sobrepeso y la obesidad para la salud</a:t>
            </a:r>
            <a:r>
              <a:rPr lang="es-CO" sz="2800" b="1" dirty="0" smtClean="0"/>
              <a:t>?</a:t>
            </a:r>
            <a:endParaRPr lang="es-CO" sz="2800" b="1" dirty="0"/>
          </a:p>
        </p:txBody>
      </p:sp>
      <p:sp>
        <p:nvSpPr>
          <p:cNvPr id="5" name="4 Elipse"/>
          <p:cNvSpPr/>
          <p:nvPr/>
        </p:nvSpPr>
        <p:spPr>
          <a:xfrm>
            <a:off x="395536" y="260648"/>
            <a:ext cx="1130424" cy="1224135"/>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CO" sz="6000" b="1" dirty="0" smtClean="0"/>
              <a:t>6</a:t>
            </a:r>
            <a:endParaRPr lang="es-CO" b="1" dirty="0"/>
          </a:p>
        </p:txBody>
      </p:sp>
      <p:sp>
        <p:nvSpPr>
          <p:cNvPr id="2" name="1 Rectángulo"/>
          <p:cNvSpPr/>
          <p:nvPr/>
        </p:nvSpPr>
        <p:spPr>
          <a:xfrm>
            <a:off x="460375" y="4941168"/>
            <a:ext cx="8144073" cy="1200329"/>
          </a:xfrm>
          <a:prstGeom prst="rect">
            <a:avLst/>
          </a:prstGeom>
          <a:blipFill>
            <a:blip r:embed="rId7"/>
            <a:tile tx="0" ty="0" sx="100000" sy="100000" flip="none" algn="tl"/>
          </a:blipFill>
        </p:spPr>
        <p:txBody>
          <a:bodyPr wrap="square">
            <a:spAutoFit/>
          </a:bodyPr>
          <a:lstStyle/>
          <a:p>
            <a:pPr algn="ctr"/>
            <a:r>
              <a:rPr lang="es-CO" sz="2400" dirty="0"/>
              <a:t>El hecho de tener sobrepeso o de ser obeso no es un problema cosmético. Estas situaciones aumentan mucho el riesgo de sufrir otros problemas de salud</a:t>
            </a:r>
            <a:r>
              <a:rPr lang="es-CO" sz="2400" dirty="0" smtClean="0"/>
              <a:t>.</a:t>
            </a:r>
            <a:endParaRPr lang="es-CO" sz="2400" dirty="0"/>
          </a:p>
        </p:txBody>
      </p:sp>
      <p:sp>
        <p:nvSpPr>
          <p:cNvPr id="6" name="AutoShape 4" descr="data:image/jpeg;base64,/9j/4AAQSkZJRgABAQAAAQABAAD/2wCEAAkGBxITEhUSEBIUFBQUFRAQDw8PDw8PDxAQFBQWFxQUFBQYHCggGBolHBQUITEhJSkrLi4uFx8zODMsNygtLisBCgoKDg0OGhAQFywcHBwsLCwsLCwsLCwsLCwsLCwsLCwsLCwsLCwsLCwsNywsNyw3LCwrKzc3KysrKyssLCsrK//AABEIANgA6QMBIgACEQEDEQH/xAAbAAACAgMBAAAAAAAAAAAAAAAEBQMGAAECB//EADwQAAEDAgQDBQYFAwIHAAAAAAEAAgMEEQUSITFBUWEGE3GBoQciMkJSkXKxweHwFILRI2IVJDNTkrLx/8QAGQEAAwEBAQAAAAAAAAAAAAAAAAECAwQF/8QAHxEBAQACAwEBAQEBAAAAAAAAAAECEQMhMRJRIkEE/9oADAMBAAIRAxEAPwCrtYpWtW7LYK856zYW83BchY8JG6a+yNp5EAApmPQDaKREmZKo5VJ3qAZCZG0h10SaKRM6N2qDiz4c7ZWVsbXBjXC4JGh4WVZws3VkoDd4H0tJPnsujicnM3V0/dAytJs0XcLm/wB+KGoZAbnnqpe1U+WAj6i1vrcpZhkui0zy7Rx4/wA2ja/BIZfibZ31s0KR1OAyRatOZvQa2VpiluFJmU3CXsTKqZEz+clNZPq7DGuu5mjuQ2KSOaQbHQjcKom3bgLpaAW1UJikUakTJsKUFRtUoRA7bsuJlIop06RZVFDhTVBUUazWnbssW27LaDeZErhz129CSuXJp27EB6lZqgWPTClQEbitNct1JDQSSABuToAlUmMRg2vfwBKcxtL6huZV02oSVuIA7H7cLoqGbZKyw5ZT+ncm1HukVG+6fUPBTpSzYTwurJg7vee48Axu3IKs4edvVWLCHHugT8xc/wC50XTxeuXmnRf21qfdjbzcXeQH7oPDH6IPtbU5qhrPpYP/ACJW8OkU5ZbyXx46wWWKVECRLY3qYSLSVncTFsiFxKizjM22YeoXEcymZLyT2i4q+RbQ78lidV9GHjMz4hqR9SSk/wA6qtoYuwVwsBT2WkrFKFCCpWFOBMoag6KS6HncnSLagriNZUFahWbQS3ZbXLXLd0B5lM5L5Xaomd6Be7Vcsdl6SMdqjoqlrWkk7C6WtKgxFxLCB4C25Keit6d0dNLX1EcVyBIXEBuzY27uI5psaRlM8ta21rgXFyeGqbezjBaiOrgqCxojbG5kge6zy13IK19qewhq3F8bxDcB2Uk3JBva/ALfXTn72pNbQQyR525GytbmYSAA627XDiCq5Gcr7C+RwEkRO+Vw2vxsbhMMWpzTZhJbM0lgbfMS7UfZA1YLW0jeIjffzIIPqVNnSpf6O8PlVnww3sqhQhWvCjsueupZIjZhtubD7qzXDWNbyDR9gq3Stu9jepcfAJniVYGse/6WvPoujDqbc3J3lpUK6q7yokd/uLQeg0TWhcqzRHif4Sn1DJZc8u66Nah9HIiA9LYZFOZlpLpnYLbKpWTpO+e3FZFVJ/RXFZaeVC4rQ3BkYNd3NHEcwh6WoTanlWuOTDLFVDNyW2vReP4dkPeMHuHRwHyuP6JQHlVtGjDvVK2RLhIpGuTmRfJkHoaeRcd4UPM9FyEiGQ3K3EVATqpo1O16Tgru6jWI2TyaokQhkWVEihiuTYC6wdVuxUeuyt3ZnArnO7Xra4b+6VYTSta4Zhd2mhIsF6rgtI3um2A8k5Nnf5mxWGU7bagaWslnaHtL3IcIWmV7CGZR9btgbb23KMxqd7WmOAWkc0gPIJEd+PVC9msEEbbFxe/V73uOrnnd1ldt8ZSdbrxStu6V89U+7y4vINwLk3sByWQPfM/vXiwAyxt5NXp/tOwWEsjqCxveteIy4fOwg7jiQQqNHHZLPJXHhvtLSM2Vkww7JJTNsU7o3WF/TrwXNvt0LPhJ1c/lZg8eKC7V1WWLLxecv9o1KIpvdjYzifedz13Vf7U1OefKNoxl/uOpXRldYueTeQSld+abU0lkkgfYpjTv1XO6dLFTOXcz9EHTPXdW73brRnfQNXV2uuaWrVexWts/INzupcOnJKi3TSSaXqinTmmmVTopNE7pZFrjkwzxWMND2lrtQdCFTsSpDFIWHUbtPNpVmpZVrGKTvY9Pib7zTx6hbexz+VUwumqM9f8A4u2lTtWtpEPMVNZDTuT3sa0jBRMRQbUVEmQhYsWXTQ8TN3EAb8k9oKIRi7tXH0W8PoAwXcAXfl0CIleufbskR5jdX7sti1mhrjtZefl6LiqnNGhPDZLel6309iEmYaa9VqP3deOwtuVXOyWIl7PeOu1lao4G3znU8BfY81tjdxzZT5unk/bDG3zzFhuGRuLWtIsb63J6pLGn3tDDBWuy8WsL7fXbe3O1krpKCR3DKPqdp9gscp26MNadxW4qxYXQk2c8WA1a3ieVwhqGiazX4nb5ncPAJzTMLk8cZvsssk5eQXSbhjSWi29v56KkyS3Jcd3e8fNX2D3SRx4tOzm8gqj2kwzuX52X7qQ3bxyO4tKrlxtieOzYGN6Np5Eqa9FQyLnbrJSS6KaumAjcTsASfABLaKbRD9q6vLTSW3LbffRXEZKa2pL3uefmOn4eCe4Y/ZV6hboE8oClTkW2ik2T2lf+iq9C/ROqSZVjU5RY6d6ZQSpFSyppC9b41zZYk/aChyP7xvwvvfo5K2q5VEIkY5h4g202cqZI0tJadwbFK+7KOnOQspUjihpHJymxjkXEUFEUZGmnSRbWliolBc9QPK1nXN1zOtilY9RKVrEqqLN2dr2scL6XtuvR6SQObduv0rxynbqOi9H7LV1wG8gnx596Ty477VTEM5nkc8APzEONtRbax8Fkbf4Ew7Q2/qZCOYv4gC6Ggsq+eyl6EU8Ka04sgI3+qLhctZGeRgYg4DgR8J/RDVEDXscx7btOkjT8ruDhyRMD1M+K4uNCPMEcirvcZS6eX4vh7qeTI7UHVj9g5vDz6IeORX/GcPbLGWuFuI5xu4EdF53URvjeWPFiNuRHAhcnJhq9Ovjz3DijntxSntfWXa1gPxG58FptTYbpHNN3stzs3QJYw86MpWppS6EJbELIyKRGjiwUk1k4pZVWKeVNqWZI/Vnppkzp51WYqqyZUs91eOTLLFZ6eZKO09JqJmjQ+6/x4FEUkqZENewsdqHC37rf1z5TVUR7kLI5G4nTOie5juGoPNp2KXvcp8OJYUdEgadGxKiSLFpxXN1SXn9XSujeWPFnDcKEBei9u8GzNE7Rq2zX/hOxVBMJvZc+c+bp08eX1GoWooMXUMFgpMqitJGmNTTAqp0bjJwAOnU7IWGFFZdLAba+KUnZ29JJZC5xc7ckkqViGUzVszGRlFwvQDHImNyuXpGUNYHI2J6VQvRsbwQtIxs0Iqor7b/mFRe1tGCNNHDVh5dPBXjvNFUO2Ruy6jknSuO3bzOoqiSWfNsQiqaDKAg6Vl5HE6m5F+iaNWN6b49+uhZSNcol00qVwfA9MoZUkjeimTqaqU/hqUzo5+qq8M6Y0lQkdXOinTikm2VRo50+oqhbYZOfPEbj2GCaPM0f6jRcHbMOSoEm/nYg8CNwvSqaZVjtdhGR3fRi7XH/AFB9LufmtemG9XRNToyMoSnRbUG6JWLkrEwuOJU+eJ7Txa772XlM1PY7ePivYHi+68ixnEoYppI3Ekhzg4MF7KOafiv+ayOHNUkVMdyhIMfp9rOHUtTSHFYHbOaspjHRc613a6a7gUZFkdsR5ELs0QOx++6vX4jf6F7oHZcEKd9K9uo9NQtF4PxaHmkHLCiInIRwI8Oa7ZIiU6ZRSopkiVRvRUcquZM/kwfNoqt2ifcWTmWXRV7FX3Szy6PHHtRbWkcOpRl7qOugIfm+/itMesq0iUFbC00rCUjSgrpr0OHLYKAPjmR1PKk7XIyGRCosdJVcE/oKpUuCZOaGo6pTo7Ol8o5wmga17S1wuHCxHiqlQ1Wg1Vgop7jddGGbk5MVYr8NMEmXcG5YebVGrlidGJY7fMBdh43VNkFtDuNxyV6RtyVpYSsSN6E8Lw/2i0oZiE1gLOEcgt/ub+y9xv8AuvJva9TgVUTxu+EX/tdYK+XxnwXtRAOi6aFtq04rmrs0IheRsSPAkJxRV8o2ld5m4SSM3RMMllO6qaW2nxiX5g13oiTiMThZ7C087XCr1LUpkxwKf1S+YKcGH/pyA/7ToUFPKWbtNuY1HoiDSMdyQ0uG/S5zfwkhFuxp1DiDTxH6ouOqHP1VdrsOl3Dr+IF/uEnkqKiPhceaIS9y1Om6W1Gqq8XaR+zo3eSe4DWd++wab8iQAUrKeNjsULQ1z3jS1gCN3HdVmqpzG6x23aVbcVe/Pkkbky7MsQB16+KXVVMHt6j4fFTvvQIwtgrhwINiD1XbWqjbstrYasSDAVI2RQPW83BCtmMEyaUk2qQRusj6aVFUtdDUqyYfUKjUc9k+oqtGN1UZY7X6imv6JB2mo8r84+F+/LMEThdUmOJwd7C4cQMzeOoC6Zdxx5TVUorMy5eVyg3pGQrzL2w0pDoJeFnxnob5l6Y3z3VE9rp/5WMn/uj/ANT/AIWnJOmPFf6eVBaLVGHKSMrkruniNryN0ZG5QSRXQ7ZCw67JGbRykI+kqilEcgOvoiInWU2qk2stPUXRrH33Vcpp+qZwVCW1aMJY7jRK62huNUxbKuJdU9p0ptZRZTsmnZ8hjgWoiugvoh6GMgrTHJGWK44/TiWnEvzx6k8Sw8CqrGOKtcEw/ppAdshHoqmxTya3Cx3oPW0gcLge9+aUObZWK6BraPNq3fiFMVCpcuK7dCQdVmRM0WVbCkXBQHYRMDkLwUsTkLhrTyJrRzqvwyao+CfklTXbCp9lcKGW4/PzXnOG1OyuOEVX6aLXjrn5sSDE4ckr28nG3huEJnTntbHaVrvrb9yNP8JCtaxj0hua58Qqb7WaUGizg6xyRkcjnOX9Va5ZtTbovO/atiHuRwA6uJleL7AXDbjgtM70y48e3mJltuiIZBwXDo79UOYS3Vpt0Oy5unWatKySIEIGnqxs7dMInKNLlBGNzDduo4tRVNVB3Q8WndE2BUE2Hh2o06jdI/BkT7I2KVIA6Rm4zDnxRdNWtPQ8joVNi5VihnUwlSiKVEtlUmIl1UbG6rgyeXim2B4Q6d4A0HzONjYdFWKctf61UVOWDKN3mw8AlTQnnaTAZKcg3zRnRjxw6FJw1VlL/rOZS+OLLVlLlWZVJhKilDtRul0sVtE8yoStgJFxuhUpO5i4cFK481y4KjRrYW1sWQaSIoyB6BBRUASpw+opFZcLqrEWVMjfZN8LqTcfzRPGpym4tHaea7YvB58iUgzLvEKrOQeAGVv+UHddH05fkuxf2hzyXbABC03u74pTfrsFUJp3PcXPc5zju55LnHzURWlFyt9XqTxMxy7LbocFSNkUqjiWmvsuI5XM31Hqi2vXRjukNJKaoB2R0L0mfSkat0UsFURo4W68EtLl/T1oB4LmXD2O4aoenqAf2KNilUbXJsL/AMLI+Fzh5rtlG7i93ojhKsdIjY+RGHYfHcF13fiKu+DztZYNAHDRUOKUhNsNr7FaYZaZ5Y7ehVMbZo3RvGhFut+BXmc1OWuLTu0lv2KvGH1Nxe/qq52gYBO+3GxT5LubRhNXRMWLWREFq1ZYtLA7mrQYiciGr3ZWHmdAmWiKulbmOmmyGyDgVxMbocgg6H/CvR7EOaVy260yoPzDzCkJCD2liRcDXHb7oaBt09w6nU1TdFh7nako17RFr8x0HRvNOKKEAE6AAXcq1XTF7i7bkOQVTpGVSOqlz/VIB7SucpT+kfKt5VosXa6uqJGGLWUqcBdZEDSFnVTscsyhSMYlVRtpXRjBW2xKdsKRg/6S3wm3gpYpJG7gH7gosR8lmUqac6cR4hb4mkeqmFcw8R5kBRBt10KFpS1FfSUVbeBH3ClgqrcVAzAGPPEdRojR2ZmjbnY7vGjVzTq4Dmj5/C+v1acCrri3gAo8W96V32+yFwN+X3uhA8VM7Uknjqi3oa1UHdrnIiQFllA2g7tIMcqPeyjYfmrBVyhjS48NvFUyrlLjc8TdViQR7uSwBbK6aFoTkNXQYuwFLG1TacialarLhbEkpYlZ8GhuR5JLvgjGZckQYPifv+EKvOCZYxUB8hI2HujyQDgjJmHc1c5VI4XWZUbGlVC3ZYsWrN0Aug1YsSppWBTxsWliShUbQp42BYsSqkndrsQLSxINSUmiFJLSsWIAmCpsRqrdgOIi4aVixEvYs6R1kAY9wG17gDqoFixZ30MWLFiQIu09RswHqVXSVixa4w/8cELsBYsVFEjWoiBuq2sUXxchxQRKxQHu4y7pYePNaWJQZFBjXDmLaxCNInRrXdrSxA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1030" name="Picture 6" descr="http://www.blogcurioso.com/wp-content/uploads/2009/05/obesidad.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156176" y="1514196"/>
            <a:ext cx="2847975" cy="2647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412637"/>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 calcmode="lin" valueType="num">
                                      <p:cBhvr>
                                        <p:cTn id="15"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1" end="1"/>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6" presetClass="entr" presetSubtype="1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circle(in)">
                                      <p:cBhvr>
                                        <p:cTn id="23"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Autofit/>
          </a:bodyPr>
          <a:lstStyle/>
          <a:p>
            <a:r>
              <a:rPr lang="es-CO" sz="3200" b="1" i="1" dirty="0" smtClean="0">
                <a:latin typeface="Agency FB" pitchFamily="34" charset="0"/>
              </a:rPr>
              <a:t>12 </a:t>
            </a:r>
            <a:r>
              <a:rPr lang="es-CO" sz="3200" b="1" i="1" dirty="0" smtClean="0">
                <a:latin typeface="Agency FB" pitchFamily="34" charset="0"/>
              </a:rPr>
              <a:t>enfermedades relacionadas </a:t>
            </a:r>
            <a:r>
              <a:rPr lang="es-CO" sz="3200" b="1" i="1" dirty="0">
                <a:latin typeface="Agency FB" pitchFamily="34" charset="0"/>
              </a:rPr>
              <a:t>con el sobrepeso y la obesidad en adultos</a:t>
            </a:r>
          </a:p>
        </p:txBody>
      </p:sp>
      <p:sp>
        <p:nvSpPr>
          <p:cNvPr id="3" name="2 Marcador de contenido"/>
          <p:cNvSpPr>
            <a:spLocks noGrp="1"/>
          </p:cNvSpPr>
          <p:nvPr>
            <p:ph idx="1"/>
          </p:nvPr>
        </p:nvSpPr>
        <p:spPr>
          <a:xfrm>
            <a:off x="457200" y="1600200"/>
            <a:ext cx="8229600" cy="4997152"/>
          </a:xfrm>
        </p:spPr>
        <p:txBody>
          <a:bodyPr>
            <a:normAutofit fontScale="77500" lnSpcReduction="20000"/>
          </a:bodyPr>
          <a:lstStyle/>
          <a:p>
            <a:pPr marL="0" indent="0">
              <a:buNone/>
            </a:pPr>
            <a:r>
              <a:rPr lang="es-CO" sz="3600" b="1" i="1" dirty="0" smtClean="0"/>
              <a:t>1). </a:t>
            </a:r>
            <a:r>
              <a:rPr lang="es-CO" sz="3600" b="1" i="1" u="sng" dirty="0" smtClean="0"/>
              <a:t>Enfermedad </a:t>
            </a:r>
            <a:r>
              <a:rPr lang="es-CO" sz="3600" b="1" i="1" u="sng" dirty="0"/>
              <a:t>de las arterias </a:t>
            </a:r>
            <a:r>
              <a:rPr lang="es-CO" sz="3600" b="1" i="1" u="sng" dirty="0" smtClean="0"/>
              <a:t>coronarias.</a:t>
            </a:r>
            <a:endParaRPr lang="es-CO" sz="3600" b="1" i="1" u="sng" dirty="0"/>
          </a:p>
          <a:p>
            <a:r>
              <a:rPr lang="es-CO" dirty="0"/>
              <a:t>A medida que el índice de masa corporal aumenta, también aumenta el riesgo de sufrir </a:t>
            </a:r>
            <a:r>
              <a:rPr lang="es-CO" b="1" u="sng" dirty="0"/>
              <a:t>enfermedad de las arterias coronarias</a:t>
            </a:r>
            <a:r>
              <a:rPr lang="es-CO" dirty="0"/>
              <a:t>. Esta enfermedad consiste en el depósito de una sustancia serosa llamada placa dentro de las arterias coronarias, que llevan sangre rica en oxígeno al corazón.</a:t>
            </a:r>
          </a:p>
          <a:p>
            <a:r>
              <a:rPr lang="es-CO" dirty="0"/>
              <a:t>La placa puede estrechar o bloquear las arterias coronarias y disminuir la circulación de sangre que llega al músculo cardíaco. Esta situación puede </a:t>
            </a:r>
            <a:r>
              <a:rPr lang="es-CO" dirty="0" smtClean="0"/>
              <a:t>causar </a:t>
            </a:r>
            <a:r>
              <a:rPr lang="es-CO" u="sng" dirty="0" smtClean="0"/>
              <a:t>angina </a:t>
            </a:r>
            <a:r>
              <a:rPr lang="es-CO" dirty="0" smtClean="0"/>
              <a:t>o </a:t>
            </a:r>
            <a:r>
              <a:rPr lang="es-CO" dirty="0"/>
              <a:t>un </a:t>
            </a:r>
            <a:r>
              <a:rPr lang="es-CO" b="1" u="sng" dirty="0"/>
              <a:t>ataque cardíaco</a:t>
            </a:r>
            <a:r>
              <a:rPr lang="es-CO" dirty="0"/>
              <a:t>. (La angina consiste en dolor o molestias en el pecho.)</a:t>
            </a:r>
          </a:p>
          <a:p>
            <a:r>
              <a:rPr lang="es-CO" dirty="0"/>
              <a:t>La obesidad también puede conducir a </a:t>
            </a:r>
            <a:r>
              <a:rPr lang="es-CO" b="1" u="sng" dirty="0"/>
              <a:t>insuficiencia cardíaca</a:t>
            </a:r>
            <a:r>
              <a:rPr lang="es-CO" dirty="0"/>
              <a:t>. La insuficiencia cardíaca es una enfermedad grave en la que el corazón no puede bombear suficiente sangre para satisfacer las necesidades del organismo</a:t>
            </a:r>
            <a:r>
              <a:rPr lang="es-CO" dirty="0" smtClean="0"/>
              <a:t>.</a:t>
            </a:r>
            <a:endParaRPr lang="es-CO" dirty="0"/>
          </a:p>
        </p:txBody>
      </p:sp>
    </p:spTree>
    <p:extLst>
      <p:ext uri="{BB962C8B-B14F-4D97-AF65-F5344CB8AC3E}">
        <p14:creationId xmlns:p14="http://schemas.microsoft.com/office/powerpoint/2010/main" val="3570304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heel(1)">
                                      <p:cBhvr>
                                        <p:cTn id="15" dur="2000"/>
                                        <p:tgtEl>
                                          <p:spTgt spid="3">
                                            <p:txEl>
                                              <p:pRg st="1" end="1"/>
                                            </p:txEl>
                                          </p:spTgt>
                                        </p:tgtEl>
                                      </p:cBhvr>
                                    </p:animEffect>
                                  </p:childTnLst>
                                </p:cTn>
                              </p:par>
                              <p:par>
                                <p:cTn id="16" presetID="21" presetClass="entr" presetSubtype="1" fill="hold"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wheel(1)">
                                      <p:cBhvr>
                                        <p:cTn id="18" dur="2000"/>
                                        <p:tgtEl>
                                          <p:spTgt spid="3">
                                            <p:txEl>
                                              <p:pRg st="2" end="2"/>
                                            </p:txEl>
                                          </p:spTgt>
                                        </p:tgtEl>
                                      </p:cBhvr>
                                    </p:animEffect>
                                  </p:childTnLst>
                                </p:cTn>
                              </p:par>
                              <p:par>
                                <p:cTn id="19" presetID="21" presetClass="entr" presetSubtype="1"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wheel(1)">
                                      <p:cBhvr>
                                        <p:cTn id="21"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5793507"/>
          </a:xfrm>
        </p:spPr>
        <p:txBody>
          <a:bodyPr>
            <a:normAutofit/>
          </a:bodyPr>
          <a:lstStyle/>
          <a:p>
            <a:pPr marL="0" indent="0">
              <a:buNone/>
            </a:pPr>
            <a:r>
              <a:rPr lang="es-CO" b="1" i="1" dirty="0" smtClean="0"/>
              <a:t>2). </a:t>
            </a:r>
            <a:r>
              <a:rPr lang="es-CO" b="1" i="1" u="sng" dirty="0" smtClean="0"/>
              <a:t>Presión </a:t>
            </a:r>
            <a:r>
              <a:rPr lang="es-CO" b="1" i="1" u="sng" dirty="0"/>
              <a:t>arterial </a:t>
            </a:r>
            <a:r>
              <a:rPr lang="es-CO" b="1" i="1" u="sng" dirty="0" smtClean="0"/>
              <a:t>alta.</a:t>
            </a:r>
            <a:endParaRPr lang="es-CO" b="1" i="1" u="sng" dirty="0"/>
          </a:p>
          <a:p>
            <a:r>
              <a:rPr lang="es-CO" dirty="0"/>
              <a:t>La presión arterial es la fuerza que la sangre ejerce contra las paredes de las arterias cuando el corazón bombea sangre. Si esta presión aumenta y permanece elevada bastante tiempo, puede lesionar el cuerpo de muchas formas.</a:t>
            </a:r>
          </a:p>
          <a:p>
            <a:r>
              <a:rPr lang="es-CO" dirty="0"/>
              <a:t>Una persona con sobrepeso o con obesidad tiene más probabilidades de </a:t>
            </a:r>
            <a:r>
              <a:rPr lang="es-CO" dirty="0" smtClean="0"/>
              <a:t>sufrir </a:t>
            </a:r>
            <a:r>
              <a:rPr lang="es-CO" b="1" u="sng" dirty="0" smtClean="0"/>
              <a:t>presión </a:t>
            </a:r>
            <a:r>
              <a:rPr lang="es-CO" b="1" u="sng" dirty="0"/>
              <a:t>arterial alta</a:t>
            </a:r>
            <a:r>
              <a:rPr lang="es-CO" dirty="0" smtClean="0"/>
              <a:t>.</a:t>
            </a:r>
            <a:endParaRPr lang="es-CO" dirty="0"/>
          </a:p>
        </p:txBody>
      </p:sp>
    </p:spTree>
    <p:extLst>
      <p:ext uri="{BB962C8B-B14F-4D97-AF65-F5344CB8AC3E}">
        <p14:creationId xmlns:p14="http://schemas.microsoft.com/office/powerpoint/2010/main" val="172437333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2000"/>
                                        <p:tgtEl>
                                          <p:spTgt spid="3">
                                            <p:txEl>
                                              <p:pRg st="1" end="1"/>
                                            </p:txEl>
                                          </p:spTgt>
                                        </p:tgtEl>
                                      </p:cBhvr>
                                    </p:animEffect>
                                    <p:anim calcmode="lin" valueType="num">
                                      <p:cBhvr>
                                        <p:cTn id="8" dur="2000" fill="hold"/>
                                        <p:tgtEl>
                                          <p:spTgt spid="3">
                                            <p:txEl>
                                              <p:pRg st="1" end="1"/>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1" end="1"/>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2000"/>
                                        <p:tgtEl>
                                          <p:spTgt spid="3">
                                            <p:txEl>
                                              <p:pRg st="2" end="2"/>
                                            </p:txEl>
                                          </p:spTgt>
                                        </p:tgtEl>
                                      </p:cBhvr>
                                    </p:animEffect>
                                    <p:anim calcmode="lin" valueType="num">
                                      <p:cBhvr>
                                        <p:cTn id="13"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2" end="2"/>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976664"/>
          </a:xfrm>
        </p:spPr>
        <p:txBody>
          <a:bodyPr>
            <a:normAutofit fontScale="92500" lnSpcReduction="10000"/>
          </a:bodyPr>
          <a:lstStyle/>
          <a:p>
            <a:pPr marL="0" indent="0">
              <a:buNone/>
            </a:pPr>
            <a:r>
              <a:rPr lang="es-CO" b="1" i="1" dirty="0" smtClean="0"/>
              <a:t>3). </a:t>
            </a:r>
            <a:r>
              <a:rPr lang="es-CO" sz="3600" b="1" i="1" u="sng" dirty="0" smtClean="0"/>
              <a:t>Accidente cerebrovascular.</a:t>
            </a:r>
            <a:endParaRPr lang="es-CO" b="1" i="1" u="sng" dirty="0"/>
          </a:p>
          <a:p>
            <a:r>
              <a:rPr lang="es-CO" dirty="0"/>
              <a:t>El sobrepeso o la obesidad pueden causar depósitos de placa en las arterias. Con el tiempo, una sección de placa puede romperse y hacer que se forme un coágulo de sangre.</a:t>
            </a:r>
          </a:p>
          <a:p>
            <a:endParaRPr lang="es-CO" dirty="0" smtClean="0"/>
          </a:p>
          <a:p>
            <a:r>
              <a:rPr lang="es-CO" dirty="0" smtClean="0"/>
              <a:t>Si </a:t>
            </a:r>
            <a:r>
              <a:rPr lang="es-CO" dirty="0"/>
              <a:t>el coágulo está cerca del cerebro, puede obstruir la circulación sanguínea y la llegada de oxígeno al cerebro y causar un accidente cerebrovascular (</a:t>
            </a:r>
            <a:r>
              <a:rPr lang="es-CO" b="1" u="sng" dirty="0"/>
              <a:t>derrame cerebral</a:t>
            </a:r>
            <a:r>
              <a:rPr lang="es-CO" dirty="0"/>
              <a:t>). Entre más alto sea el índice de masa </a:t>
            </a:r>
            <a:r>
              <a:rPr lang="es-CO" dirty="0" smtClean="0"/>
              <a:t>corporal (o sea, entre más gorda sea la persona), </a:t>
            </a:r>
            <a:r>
              <a:rPr lang="es-CO" dirty="0"/>
              <a:t>mayor será el riesgo de sufrir un accidente cerebrovascular</a:t>
            </a:r>
            <a:r>
              <a:rPr lang="es-CO" dirty="0" smtClean="0"/>
              <a:t>.</a:t>
            </a:r>
            <a:endParaRPr lang="es-CO" dirty="0"/>
          </a:p>
        </p:txBody>
      </p:sp>
    </p:spTree>
    <p:extLst>
      <p:ext uri="{BB962C8B-B14F-4D97-AF65-F5344CB8AC3E}">
        <p14:creationId xmlns:p14="http://schemas.microsoft.com/office/powerpoint/2010/main" val="1270628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ipe(down)">
                                      <p:cBhvr>
                                        <p:cTn id="10"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6120680"/>
          </a:xfrm>
        </p:spPr>
        <p:txBody>
          <a:bodyPr>
            <a:normAutofit fontScale="77500" lnSpcReduction="20000"/>
          </a:bodyPr>
          <a:lstStyle/>
          <a:p>
            <a:pPr marL="0" indent="0">
              <a:buNone/>
            </a:pPr>
            <a:r>
              <a:rPr lang="es-CO" sz="4600" b="1" i="1" dirty="0" smtClean="0"/>
              <a:t>4). </a:t>
            </a:r>
            <a:r>
              <a:rPr lang="es-CO" sz="4600" b="1" i="1" u="sng" dirty="0" smtClean="0"/>
              <a:t>Diabetes </a:t>
            </a:r>
            <a:r>
              <a:rPr lang="es-CO" sz="4600" b="1" i="1" u="sng" dirty="0"/>
              <a:t>de tipo </a:t>
            </a:r>
            <a:r>
              <a:rPr lang="es-CO" sz="4600" b="1" i="1" u="sng" dirty="0" smtClean="0"/>
              <a:t>2.</a:t>
            </a:r>
            <a:endParaRPr lang="es-CO" sz="4600" b="1" i="1" u="sng" dirty="0"/>
          </a:p>
          <a:p>
            <a:r>
              <a:rPr lang="es-CO" dirty="0"/>
              <a:t>La diabetes es una enfermedad en la que las concentraciones de glucosa o azúcar de la sangre son demasiado altas. En condiciones normales, el organismo descompone los alimentos en glucosa y luego transporta esta glucosa a las células de todo el cuerpo. Con ayuda de una hormona llamada insulina, las células convierten la glucosa en energía.</a:t>
            </a:r>
          </a:p>
          <a:p>
            <a:r>
              <a:rPr lang="es-CO" dirty="0"/>
              <a:t>En la diabetes de tipo 2, las células del cuerpo no usan la insulina adecuadamente. Al principio, el cuerpo reacciona produciendo más insulina. Sin embargo, con el tiempo el cuerpo ya no puede producir suficiente insulina para controlar las concentraciones de glucosa en la sangre.</a:t>
            </a:r>
          </a:p>
          <a:p>
            <a:pPr marL="0" indent="0">
              <a:buNone/>
            </a:pPr>
            <a:r>
              <a:rPr lang="es-CO" dirty="0" smtClean="0"/>
              <a:t>La </a:t>
            </a:r>
            <a:r>
              <a:rPr lang="es-CO" dirty="0"/>
              <a:t>diabetes es una de las causas principales de muerte prematura, </a:t>
            </a:r>
            <a:r>
              <a:rPr lang="es-CO" dirty="0" smtClean="0"/>
              <a:t>como son: </a:t>
            </a:r>
            <a:r>
              <a:rPr lang="es-CO" b="1" dirty="0" smtClean="0"/>
              <a:t>enfermedad </a:t>
            </a:r>
            <a:r>
              <a:rPr lang="es-CO" b="1" dirty="0"/>
              <a:t>de las arterias coronarias, accidente cerebrovascular, insuficiencia renal y ceguera</a:t>
            </a:r>
            <a:r>
              <a:rPr lang="es-CO" dirty="0"/>
              <a:t>. La mayoría de las personas que sufren diabetes de tipo 2 tienen sobrepeso</a:t>
            </a:r>
            <a:r>
              <a:rPr lang="es-CO" dirty="0" smtClean="0"/>
              <a:t>.</a:t>
            </a:r>
            <a:endParaRPr lang="es-CO" dirty="0"/>
          </a:p>
        </p:txBody>
      </p:sp>
    </p:spTree>
    <p:extLst>
      <p:ext uri="{BB962C8B-B14F-4D97-AF65-F5344CB8AC3E}">
        <p14:creationId xmlns:p14="http://schemas.microsoft.com/office/powerpoint/2010/main" val="4165144778"/>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649491"/>
          </a:xfrm>
        </p:spPr>
        <p:txBody>
          <a:bodyPr>
            <a:normAutofit fontScale="92500" lnSpcReduction="10000"/>
          </a:bodyPr>
          <a:lstStyle/>
          <a:p>
            <a:pPr marL="0" indent="0">
              <a:buNone/>
            </a:pPr>
            <a:r>
              <a:rPr lang="es-CO" sz="3300" b="1" i="1" dirty="0" smtClean="0"/>
              <a:t>5). </a:t>
            </a:r>
            <a:r>
              <a:rPr lang="es-CO" sz="3300" b="1" i="1" u="sng" dirty="0" smtClean="0"/>
              <a:t>Concentraciones </a:t>
            </a:r>
            <a:r>
              <a:rPr lang="es-CO" sz="3300" b="1" i="1" u="sng" dirty="0"/>
              <a:t>anormales de grasas en la </a:t>
            </a:r>
            <a:r>
              <a:rPr lang="es-CO" sz="3300" b="1" i="1" u="sng" dirty="0" smtClean="0"/>
              <a:t>sangre.</a:t>
            </a:r>
            <a:endParaRPr lang="es-CO" sz="3300" b="1" i="1" u="sng" dirty="0"/>
          </a:p>
          <a:p>
            <a:r>
              <a:rPr lang="es-CO" dirty="0"/>
              <a:t>Si usted tiene sobrepeso o es obeso, tiene más probabilidades de tener concentraciones anormales de grasas en la sangre, es decir, de tener concentraciones altas de triglicéridos y de colesterol LDL (colesterol "malo") y concentraciones bajas de colesterol HDL (colesterol "bueno").</a:t>
            </a:r>
          </a:p>
          <a:p>
            <a:r>
              <a:rPr lang="es-CO" dirty="0"/>
              <a:t>Las concentraciones anormales de estas grasas en la sangre aumentan el riesgo de sufrir enfermedad de las arterias coronarias. </a:t>
            </a:r>
          </a:p>
        </p:txBody>
      </p:sp>
    </p:spTree>
    <p:extLst>
      <p:ext uri="{BB962C8B-B14F-4D97-AF65-F5344CB8AC3E}">
        <p14:creationId xmlns:p14="http://schemas.microsoft.com/office/powerpoint/2010/main" val="514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barn(inVertical)">
                                      <p:cBhvr>
                                        <p:cTn id="7" dur="500"/>
                                        <p:tgtEl>
                                          <p:spTgt spid="3">
                                            <p:txEl>
                                              <p:pRg st="1" end="1"/>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barn(inVertical)">
                                      <p:cBhvr>
                                        <p:cTn id="10"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408712"/>
          </a:xfrm>
        </p:spPr>
        <p:txBody>
          <a:bodyPr>
            <a:normAutofit fontScale="77500" lnSpcReduction="20000"/>
          </a:bodyPr>
          <a:lstStyle/>
          <a:p>
            <a:pPr marL="0" indent="0">
              <a:buNone/>
            </a:pPr>
            <a:r>
              <a:rPr lang="es-CO" sz="4400" b="1" i="1" dirty="0" smtClean="0"/>
              <a:t>6). </a:t>
            </a:r>
            <a:r>
              <a:rPr lang="es-CO" sz="4400" b="1" i="1" u="sng" dirty="0" smtClean="0"/>
              <a:t>Síndrome metabólico</a:t>
            </a:r>
            <a:r>
              <a:rPr lang="es-CO" sz="4400" b="1" i="1" dirty="0" smtClean="0"/>
              <a:t>.</a:t>
            </a:r>
            <a:endParaRPr lang="es-CO" sz="4400" b="1" i="1" dirty="0"/>
          </a:p>
          <a:p>
            <a:r>
              <a:rPr lang="es-CO" dirty="0"/>
              <a:t>El </a:t>
            </a:r>
            <a:r>
              <a:rPr lang="es-CO" u="sng" dirty="0"/>
              <a:t>síndrome </a:t>
            </a:r>
            <a:r>
              <a:rPr lang="es-CO" u="sng" dirty="0" smtClean="0"/>
              <a:t>metabólico</a:t>
            </a:r>
            <a:r>
              <a:rPr lang="es-CO" dirty="0" smtClean="0"/>
              <a:t> es </a:t>
            </a:r>
            <a:r>
              <a:rPr lang="es-CO" dirty="0"/>
              <a:t>el nombre con que se conoce un conjunto de factores de riesgo que aumentan las probabilidades de sufrir enfermedad coronaria y otros problemas de salud, como diabetes y accidente cerebrovascular (derrame cerebral).</a:t>
            </a:r>
          </a:p>
          <a:p>
            <a:endParaRPr lang="es-CO" dirty="0" smtClean="0"/>
          </a:p>
          <a:p>
            <a:r>
              <a:rPr lang="es-CO" dirty="0" smtClean="0"/>
              <a:t>Una </a:t>
            </a:r>
            <a:r>
              <a:rPr lang="es-CO" dirty="0"/>
              <a:t>persona puede presentar cualquiera de estos factores de riesgo individualmente, pero por lo general se presentan juntos. Se diagnostica el síndrome metabólico si se presentan por lo menos tres de los siguientes factores de riesgo:</a:t>
            </a:r>
          </a:p>
          <a:p>
            <a:endParaRPr lang="es-CO" dirty="0" smtClean="0"/>
          </a:p>
          <a:p>
            <a:r>
              <a:rPr lang="es-CO" dirty="0" smtClean="0"/>
              <a:t>Medida </a:t>
            </a:r>
            <a:r>
              <a:rPr lang="es-CO" dirty="0"/>
              <a:t>grande de la circunferencia de la cintura. Esta situación se llama obesidad abdominal o de "tipo manzana". El exceso de grasa en la zona de la cintura eleva más el riesgo de sufrir enfermedad de las arterias coronarias que si el exceso de grasa estuviera en otras partes del cuerpo, por ejemplo, en las caderas.</a:t>
            </a:r>
          </a:p>
          <a:p>
            <a:endParaRPr lang="es-CO" dirty="0"/>
          </a:p>
          <a:p>
            <a:endParaRPr lang="es-CO" dirty="0"/>
          </a:p>
          <a:p>
            <a:endParaRPr lang="es-CO" dirty="0"/>
          </a:p>
          <a:p>
            <a:endParaRPr lang="es-CO" dirty="0"/>
          </a:p>
        </p:txBody>
      </p:sp>
    </p:spTree>
    <p:extLst>
      <p:ext uri="{BB962C8B-B14F-4D97-AF65-F5344CB8AC3E}">
        <p14:creationId xmlns:p14="http://schemas.microsoft.com/office/powerpoint/2010/main" val="40423896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80">
                                          <p:stCondLst>
                                            <p:cond delay="0"/>
                                          </p:stCondLst>
                                        </p:cTn>
                                        <p:tgtEl>
                                          <p:spTgt spid="3">
                                            <p:txEl>
                                              <p:pRg st="1" end="1"/>
                                            </p:txEl>
                                          </p:spTgt>
                                        </p:tgtEl>
                                      </p:cBhvr>
                                    </p:animEffect>
                                    <p:anim calcmode="lin" valueType="num">
                                      <p:cBhvr>
                                        <p:cTn id="8"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1" end="1"/>
                                            </p:txEl>
                                          </p:spTgt>
                                        </p:tgtEl>
                                      </p:cBhvr>
                                      <p:to x="100000" y="60000"/>
                                    </p:animScale>
                                    <p:animScale>
                                      <p:cBhvr>
                                        <p:cTn id="14" dur="166" decel="50000">
                                          <p:stCondLst>
                                            <p:cond delay="676"/>
                                          </p:stCondLst>
                                        </p:cTn>
                                        <p:tgtEl>
                                          <p:spTgt spid="3">
                                            <p:txEl>
                                              <p:pRg st="1" end="1"/>
                                            </p:txEl>
                                          </p:spTgt>
                                        </p:tgtEl>
                                      </p:cBhvr>
                                      <p:to x="100000" y="100000"/>
                                    </p:animScale>
                                    <p:animScale>
                                      <p:cBhvr>
                                        <p:cTn id="15" dur="26">
                                          <p:stCondLst>
                                            <p:cond delay="1312"/>
                                          </p:stCondLst>
                                        </p:cTn>
                                        <p:tgtEl>
                                          <p:spTgt spid="3">
                                            <p:txEl>
                                              <p:pRg st="1" end="1"/>
                                            </p:txEl>
                                          </p:spTgt>
                                        </p:tgtEl>
                                      </p:cBhvr>
                                      <p:to x="100000" y="80000"/>
                                    </p:animScale>
                                    <p:animScale>
                                      <p:cBhvr>
                                        <p:cTn id="16" dur="166" decel="50000">
                                          <p:stCondLst>
                                            <p:cond delay="1338"/>
                                          </p:stCondLst>
                                        </p:cTn>
                                        <p:tgtEl>
                                          <p:spTgt spid="3">
                                            <p:txEl>
                                              <p:pRg st="1" end="1"/>
                                            </p:txEl>
                                          </p:spTgt>
                                        </p:tgtEl>
                                      </p:cBhvr>
                                      <p:to x="100000" y="100000"/>
                                    </p:animScale>
                                    <p:animScale>
                                      <p:cBhvr>
                                        <p:cTn id="17" dur="26">
                                          <p:stCondLst>
                                            <p:cond delay="1642"/>
                                          </p:stCondLst>
                                        </p:cTn>
                                        <p:tgtEl>
                                          <p:spTgt spid="3">
                                            <p:txEl>
                                              <p:pRg st="1" end="1"/>
                                            </p:txEl>
                                          </p:spTgt>
                                        </p:tgtEl>
                                      </p:cBhvr>
                                      <p:to x="100000" y="90000"/>
                                    </p:animScale>
                                    <p:animScale>
                                      <p:cBhvr>
                                        <p:cTn id="18" dur="166" decel="50000">
                                          <p:stCondLst>
                                            <p:cond delay="1668"/>
                                          </p:stCondLst>
                                        </p:cTn>
                                        <p:tgtEl>
                                          <p:spTgt spid="3">
                                            <p:txEl>
                                              <p:pRg st="1" end="1"/>
                                            </p:txEl>
                                          </p:spTgt>
                                        </p:tgtEl>
                                      </p:cBhvr>
                                      <p:to x="100000" y="100000"/>
                                    </p:animScale>
                                    <p:animScale>
                                      <p:cBhvr>
                                        <p:cTn id="19" dur="26">
                                          <p:stCondLst>
                                            <p:cond delay="1808"/>
                                          </p:stCondLst>
                                        </p:cTn>
                                        <p:tgtEl>
                                          <p:spTgt spid="3">
                                            <p:txEl>
                                              <p:pRg st="1" end="1"/>
                                            </p:txEl>
                                          </p:spTgt>
                                        </p:tgtEl>
                                      </p:cBhvr>
                                      <p:to x="100000" y="95000"/>
                                    </p:animScale>
                                    <p:animScale>
                                      <p:cBhvr>
                                        <p:cTn id="20" dur="166" decel="50000">
                                          <p:stCondLst>
                                            <p:cond delay="1834"/>
                                          </p:stCondLst>
                                        </p:cTn>
                                        <p:tgtEl>
                                          <p:spTgt spid="3">
                                            <p:txEl>
                                              <p:pRg st="1" end="1"/>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wipe(down)">
                                      <p:cBhvr>
                                        <p:cTn id="25" dur="580">
                                          <p:stCondLst>
                                            <p:cond delay="0"/>
                                          </p:stCondLst>
                                        </p:cTn>
                                        <p:tgtEl>
                                          <p:spTgt spid="3">
                                            <p:txEl>
                                              <p:pRg st="3" end="3"/>
                                            </p:txEl>
                                          </p:spTgt>
                                        </p:tgtEl>
                                      </p:cBhvr>
                                    </p:animEffect>
                                    <p:anim calcmode="lin" valueType="num">
                                      <p:cBhvr>
                                        <p:cTn id="26"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3" end="3"/>
                                            </p:txEl>
                                          </p:spTgt>
                                        </p:tgtEl>
                                      </p:cBhvr>
                                      <p:to x="100000" y="60000"/>
                                    </p:animScale>
                                    <p:animScale>
                                      <p:cBhvr>
                                        <p:cTn id="32" dur="166" decel="50000">
                                          <p:stCondLst>
                                            <p:cond delay="676"/>
                                          </p:stCondLst>
                                        </p:cTn>
                                        <p:tgtEl>
                                          <p:spTgt spid="3">
                                            <p:txEl>
                                              <p:pRg st="3" end="3"/>
                                            </p:txEl>
                                          </p:spTgt>
                                        </p:tgtEl>
                                      </p:cBhvr>
                                      <p:to x="100000" y="100000"/>
                                    </p:animScale>
                                    <p:animScale>
                                      <p:cBhvr>
                                        <p:cTn id="33" dur="26">
                                          <p:stCondLst>
                                            <p:cond delay="1312"/>
                                          </p:stCondLst>
                                        </p:cTn>
                                        <p:tgtEl>
                                          <p:spTgt spid="3">
                                            <p:txEl>
                                              <p:pRg st="3" end="3"/>
                                            </p:txEl>
                                          </p:spTgt>
                                        </p:tgtEl>
                                      </p:cBhvr>
                                      <p:to x="100000" y="80000"/>
                                    </p:animScale>
                                    <p:animScale>
                                      <p:cBhvr>
                                        <p:cTn id="34" dur="166" decel="50000">
                                          <p:stCondLst>
                                            <p:cond delay="1338"/>
                                          </p:stCondLst>
                                        </p:cTn>
                                        <p:tgtEl>
                                          <p:spTgt spid="3">
                                            <p:txEl>
                                              <p:pRg st="3" end="3"/>
                                            </p:txEl>
                                          </p:spTgt>
                                        </p:tgtEl>
                                      </p:cBhvr>
                                      <p:to x="100000" y="100000"/>
                                    </p:animScale>
                                    <p:animScale>
                                      <p:cBhvr>
                                        <p:cTn id="35" dur="26">
                                          <p:stCondLst>
                                            <p:cond delay="1642"/>
                                          </p:stCondLst>
                                        </p:cTn>
                                        <p:tgtEl>
                                          <p:spTgt spid="3">
                                            <p:txEl>
                                              <p:pRg st="3" end="3"/>
                                            </p:txEl>
                                          </p:spTgt>
                                        </p:tgtEl>
                                      </p:cBhvr>
                                      <p:to x="100000" y="90000"/>
                                    </p:animScale>
                                    <p:animScale>
                                      <p:cBhvr>
                                        <p:cTn id="36" dur="166" decel="50000">
                                          <p:stCondLst>
                                            <p:cond delay="1668"/>
                                          </p:stCondLst>
                                        </p:cTn>
                                        <p:tgtEl>
                                          <p:spTgt spid="3">
                                            <p:txEl>
                                              <p:pRg st="3" end="3"/>
                                            </p:txEl>
                                          </p:spTgt>
                                        </p:tgtEl>
                                      </p:cBhvr>
                                      <p:to x="100000" y="100000"/>
                                    </p:animScale>
                                    <p:animScale>
                                      <p:cBhvr>
                                        <p:cTn id="37" dur="26">
                                          <p:stCondLst>
                                            <p:cond delay="1808"/>
                                          </p:stCondLst>
                                        </p:cTn>
                                        <p:tgtEl>
                                          <p:spTgt spid="3">
                                            <p:txEl>
                                              <p:pRg st="3" end="3"/>
                                            </p:txEl>
                                          </p:spTgt>
                                        </p:tgtEl>
                                      </p:cBhvr>
                                      <p:to x="100000" y="95000"/>
                                    </p:animScale>
                                    <p:animScale>
                                      <p:cBhvr>
                                        <p:cTn id="38" dur="166" decel="50000">
                                          <p:stCondLst>
                                            <p:cond delay="1834"/>
                                          </p:stCondLst>
                                        </p:cTn>
                                        <p:tgtEl>
                                          <p:spTgt spid="3">
                                            <p:txEl>
                                              <p:pRg st="3" end="3"/>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Effect transition="in" filter="wipe(down)">
                                      <p:cBhvr>
                                        <p:cTn id="43" dur="580">
                                          <p:stCondLst>
                                            <p:cond delay="0"/>
                                          </p:stCondLst>
                                        </p:cTn>
                                        <p:tgtEl>
                                          <p:spTgt spid="3">
                                            <p:txEl>
                                              <p:pRg st="5" end="5"/>
                                            </p:txEl>
                                          </p:spTgt>
                                        </p:tgtEl>
                                      </p:cBhvr>
                                    </p:animEffect>
                                    <p:anim calcmode="lin" valueType="num">
                                      <p:cBhvr>
                                        <p:cTn id="44"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5" end="5"/>
                                            </p:txEl>
                                          </p:spTgt>
                                        </p:tgtEl>
                                      </p:cBhvr>
                                      <p:to x="100000" y="60000"/>
                                    </p:animScale>
                                    <p:animScale>
                                      <p:cBhvr>
                                        <p:cTn id="50" dur="166" decel="50000">
                                          <p:stCondLst>
                                            <p:cond delay="676"/>
                                          </p:stCondLst>
                                        </p:cTn>
                                        <p:tgtEl>
                                          <p:spTgt spid="3">
                                            <p:txEl>
                                              <p:pRg st="5" end="5"/>
                                            </p:txEl>
                                          </p:spTgt>
                                        </p:tgtEl>
                                      </p:cBhvr>
                                      <p:to x="100000" y="100000"/>
                                    </p:animScale>
                                    <p:animScale>
                                      <p:cBhvr>
                                        <p:cTn id="51" dur="26">
                                          <p:stCondLst>
                                            <p:cond delay="1312"/>
                                          </p:stCondLst>
                                        </p:cTn>
                                        <p:tgtEl>
                                          <p:spTgt spid="3">
                                            <p:txEl>
                                              <p:pRg st="5" end="5"/>
                                            </p:txEl>
                                          </p:spTgt>
                                        </p:tgtEl>
                                      </p:cBhvr>
                                      <p:to x="100000" y="80000"/>
                                    </p:animScale>
                                    <p:animScale>
                                      <p:cBhvr>
                                        <p:cTn id="52" dur="166" decel="50000">
                                          <p:stCondLst>
                                            <p:cond delay="1338"/>
                                          </p:stCondLst>
                                        </p:cTn>
                                        <p:tgtEl>
                                          <p:spTgt spid="3">
                                            <p:txEl>
                                              <p:pRg st="5" end="5"/>
                                            </p:txEl>
                                          </p:spTgt>
                                        </p:tgtEl>
                                      </p:cBhvr>
                                      <p:to x="100000" y="100000"/>
                                    </p:animScale>
                                    <p:animScale>
                                      <p:cBhvr>
                                        <p:cTn id="53" dur="26">
                                          <p:stCondLst>
                                            <p:cond delay="1642"/>
                                          </p:stCondLst>
                                        </p:cTn>
                                        <p:tgtEl>
                                          <p:spTgt spid="3">
                                            <p:txEl>
                                              <p:pRg st="5" end="5"/>
                                            </p:txEl>
                                          </p:spTgt>
                                        </p:tgtEl>
                                      </p:cBhvr>
                                      <p:to x="100000" y="90000"/>
                                    </p:animScale>
                                    <p:animScale>
                                      <p:cBhvr>
                                        <p:cTn id="54" dur="166" decel="50000">
                                          <p:stCondLst>
                                            <p:cond delay="1668"/>
                                          </p:stCondLst>
                                        </p:cTn>
                                        <p:tgtEl>
                                          <p:spTgt spid="3">
                                            <p:txEl>
                                              <p:pRg st="5" end="5"/>
                                            </p:txEl>
                                          </p:spTgt>
                                        </p:tgtEl>
                                      </p:cBhvr>
                                      <p:to x="100000" y="100000"/>
                                    </p:animScale>
                                    <p:animScale>
                                      <p:cBhvr>
                                        <p:cTn id="55" dur="26">
                                          <p:stCondLst>
                                            <p:cond delay="1808"/>
                                          </p:stCondLst>
                                        </p:cTn>
                                        <p:tgtEl>
                                          <p:spTgt spid="3">
                                            <p:txEl>
                                              <p:pRg st="5" end="5"/>
                                            </p:txEl>
                                          </p:spTgt>
                                        </p:tgtEl>
                                      </p:cBhvr>
                                      <p:to x="100000" y="95000"/>
                                    </p:animScale>
                                    <p:animScale>
                                      <p:cBhvr>
                                        <p:cTn id="56"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836712"/>
            <a:ext cx="8229600" cy="5289451"/>
          </a:xfrm>
        </p:spPr>
        <p:txBody>
          <a:bodyPr>
            <a:normAutofit fontScale="92500" lnSpcReduction="20000"/>
          </a:bodyPr>
          <a:lstStyle/>
          <a:p>
            <a:r>
              <a:rPr lang="es-CO" dirty="0"/>
              <a:t>Concentración de triglicéridos más alta de lo normal (o el hecho de estar tomando medicinas para controlar los triglicéridos altos).</a:t>
            </a:r>
          </a:p>
          <a:p>
            <a:r>
              <a:rPr lang="es-CO" dirty="0"/>
              <a:t>Concentración de colesterol HDL más baja de lo normal (o el hecho de estar tomando medicinas para controlar el colesterol HDL bajo).</a:t>
            </a:r>
          </a:p>
          <a:p>
            <a:r>
              <a:rPr lang="es-CO" dirty="0"/>
              <a:t>Presión arterial más alta de lo normal (o el hecho de estar tomando medicinas para controlar la presión arterial alta).</a:t>
            </a:r>
          </a:p>
          <a:p>
            <a:r>
              <a:rPr lang="es-CO" dirty="0"/>
              <a:t>Concentración de glucosa sanguínea en ayunas más alta de lo normal (o el hecho de estar tomando medicinas para el tratamiento de la diabetes).</a:t>
            </a:r>
          </a:p>
          <a:p>
            <a:endParaRPr lang="es-CO" dirty="0"/>
          </a:p>
        </p:txBody>
      </p:sp>
    </p:spTree>
    <p:extLst>
      <p:ext uri="{BB962C8B-B14F-4D97-AF65-F5344CB8AC3E}">
        <p14:creationId xmlns:p14="http://schemas.microsoft.com/office/powerpoint/2010/main" val="773991203"/>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p:cTn id="1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 calcmode="lin" valueType="num">
                                      <p:cBhvr>
                                        <p:cTn id="2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548680"/>
            <a:ext cx="8229600" cy="5577483"/>
          </a:xfrm>
        </p:spPr>
        <p:txBody>
          <a:bodyPr>
            <a:normAutofit fontScale="92500" lnSpcReduction="20000"/>
          </a:bodyPr>
          <a:lstStyle/>
          <a:p>
            <a:pPr marL="0" indent="0">
              <a:buNone/>
            </a:pPr>
            <a:r>
              <a:rPr lang="es-CO" sz="3500" b="1" i="1" dirty="0" smtClean="0"/>
              <a:t>7). </a:t>
            </a:r>
            <a:r>
              <a:rPr lang="es-CO" sz="3500" b="1" i="1" u="sng" dirty="0" smtClean="0"/>
              <a:t>Cáncer.</a:t>
            </a:r>
            <a:endParaRPr lang="es-CO" b="1" i="1" u="sng" dirty="0"/>
          </a:p>
          <a:p>
            <a:r>
              <a:rPr lang="es-CO" dirty="0"/>
              <a:t>El sobrepeso y la obesidad aumentan el riesgo de sufrir cáncer de colon, mama (seno), endometrio y vesícula biliar.</a:t>
            </a:r>
          </a:p>
          <a:p>
            <a:pPr marL="0" indent="0">
              <a:buNone/>
            </a:pPr>
            <a:endParaRPr lang="es-CO" sz="3500" b="1" i="1" dirty="0" smtClean="0"/>
          </a:p>
          <a:p>
            <a:pPr marL="0" indent="0">
              <a:buNone/>
            </a:pPr>
            <a:r>
              <a:rPr lang="es-CO" sz="3500" b="1" i="1" dirty="0" smtClean="0"/>
              <a:t>8). </a:t>
            </a:r>
            <a:r>
              <a:rPr lang="es-CO" sz="3500" b="1" i="1" u="sng" dirty="0" smtClean="0"/>
              <a:t>Osteoartritis.</a:t>
            </a:r>
            <a:endParaRPr lang="es-CO" sz="3500" b="1" i="1" u="sng" dirty="0"/>
          </a:p>
          <a:p>
            <a:r>
              <a:rPr lang="es-CO" dirty="0"/>
              <a:t>La osteoartritis es un problema frecuente de las articulaciones de las rodillas, las caderas y la parte inferior de la espalda. Se presenta cuando el tejido que protege las articulaciones se desgasta. El exceso de peso puede ejercer más presión en las articulaciones y provocar más desgaste de las mismas, lo cual causa dolor.</a:t>
            </a:r>
          </a:p>
          <a:p>
            <a:endParaRPr lang="es-CO" dirty="0"/>
          </a:p>
        </p:txBody>
      </p:sp>
    </p:spTree>
    <p:extLst>
      <p:ext uri="{BB962C8B-B14F-4D97-AF65-F5344CB8AC3E}">
        <p14:creationId xmlns:p14="http://schemas.microsoft.com/office/powerpoint/2010/main" val="381317525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barn(inVertical)">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circle(in)">
                                      <p:cBhvr>
                                        <p:cTn id="20" dur="2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04664"/>
            <a:ext cx="8229600" cy="5721499"/>
          </a:xfrm>
        </p:spPr>
        <p:txBody>
          <a:bodyPr>
            <a:normAutofit/>
          </a:bodyPr>
          <a:lstStyle/>
          <a:p>
            <a:pPr marL="0" indent="0">
              <a:buNone/>
            </a:pPr>
            <a:endParaRPr lang="es-CO" sz="4000" b="1" i="1" dirty="0" smtClean="0"/>
          </a:p>
          <a:p>
            <a:pPr marL="0" indent="0">
              <a:buNone/>
            </a:pPr>
            <a:r>
              <a:rPr lang="es-CO" sz="4000" b="1" i="1" dirty="0" smtClean="0"/>
              <a:t>9). </a:t>
            </a:r>
            <a:r>
              <a:rPr lang="es-CO" sz="4000" b="1" i="1" u="sng" dirty="0" smtClean="0"/>
              <a:t>Apnea </a:t>
            </a:r>
            <a:r>
              <a:rPr lang="es-CO" sz="4000" b="1" i="1" u="sng" dirty="0"/>
              <a:t>del </a:t>
            </a:r>
            <a:r>
              <a:rPr lang="es-CO" sz="4000" b="1" i="1" u="sng" dirty="0" smtClean="0"/>
              <a:t>sueño.</a:t>
            </a:r>
            <a:endParaRPr lang="es-CO" sz="4000" b="1" i="1" u="sng" dirty="0"/>
          </a:p>
          <a:p>
            <a:r>
              <a:rPr lang="es-CO" dirty="0"/>
              <a:t>La </a:t>
            </a:r>
            <a:r>
              <a:rPr lang="es-CO" u="sng" dirty="0">
                <a:hlinkClick r:id="rId2"/>
              </a:rPr>
              <a:t>apnea del sueño</a:t>
            </a:r>
            <a:r>
              <a:rPr lang="es-CO" dirty="0"/>
              <a:t> es una afección común en que la persona deja de respirar por períodos cortos o tiene respiraciones superficiales durante el sueño.</a:t>
            </a:r>
          </a:p>
          <a:p>
            <a:r>
              <a:rPr lang="es-CO" dirty="0"/>
              <a:t>Una persona con apnea del sueño puede tener más grasa almacenada alrededor del cuello. Esta situación puede estrechar las vías respiratorias y dificultar la respiración.</a:t>
            </a:r>
          </a:p>
          <a:p>
            <a:endParaRPr lang="es-CO" dirty="0"/>
          </a:p>
        </p:txBody>
      </p:sp>
    </p:spTree>
    <p:extLst>
      <p:ext uri="{BB962C8B-B14F-4D97-AF65-F5344CB8AC3E}">
        <p14:creationId xmlns:p14="http://schemas.microsoft.com/office/powerpoint/2010/main" val="105737540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2000"/>
                                        <p:tgtEl>
                                          <p:spTgt spid="3">
                                            <p:txEl>
                                              <p:pRg st="2" end="2"/>
                                            </p:txEl>
                                          </p:spTgt>
                                        </p:tgtEl>
                                      </p:cBhvr>
                                    </p:animEffect>
                                    <p:anim calcmode="lin" valueType="num">
                                      <p:cBhvr>
                                        <p:cTn id="8" dur="2000" fill="hold"/>
                                        <p:tgtEl>
                                          <p:spTgt spid="3">
                                            <p:txEl>
                                              <p:pRg st="2" end="2"/>
                                            </p:txEl>
                                          </p:spTgt>
                                        </p:tgtEl>
                                        <p:attrNameLst>
                                          <p:attrName>ppt_w</p:attrName>
                                        </p:attrNameLst>
                                      </p:cBhvr>
                                      <p:tavLst>
                                        <p:tav tm="0" fmla="#ppt_w*sin(2.5*pi*$)">
                                          <p:val>
                                            <p:fltVal val="0"/>
                                          </p:val>
                                        </p:tav>
                                        <p:tav tm="100000">
                                          <p:val>
                                            <p:fltVal val="1"/>
                                          </p:val>
                                        </p:tav>
                                      </p:tavLst>
                                    </p:anim>
                                    <p:anim calcmode="lin" valueType="num">
                                      <p:cBhvr>
                                        <p:cTn id="9" dur="2000" fill="hold"/>
                                        <p:tgtEl>
                                          <p:spTgt spid="3">
                                            <p:txEl>
                                              <p:pRg st="2" end="2"/>
                                            </p:txEl>
                                          </p:spTgt>
                                        </p:tgtEl>
                                        <p:attrNameLst>
                                          <p:attrName>ppt_h</p:attrName>
                                        </p:attrNameLst>
                                      </p:cBhvr>
                                      <p:tavLst>
                                        <p:tav tm="0">
                                          <p:val>
                                            <p:strVal val="#ppt_h"/>
                                          </p:val>
                                        </p:tav>
                                        <p:tav tm="100000">
                                          <p:val>
                                            <p:strVal val="#ppt_h"/>
                                          </p:val>
                                        </p:tav>
                                      </p:tavLst>
                                    </p:anim>
                                  </p:childTnLst>
                                </p:cTn>
                              </p:par>
                              <p:par>
                                <p:cTn id="10" presetID="45" presetClass="entr" presetSubtype="0" fill="hold" nodeType="with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2000"/>
                                        <p:tgtEl>
                                          <p:spTgt spid="3">
                                            <p:txEl>
                                              <p:pRg st="3" end="3"/>
                                            </p:txEl>
                                          </p:spTgt>
                                        </p:tgtEl>
                                      </p:cBhvr>
                                    </p:animEffect>
                                    <p:anim calcmode="lin" valueType="num">
                                      <p:cBhvr>
                                        <p:cTn id="13" dur="2000" fill="hold"/>
                                        <p:tgtEl>
                                          <p:spTgt spid="3">
                                            <p:txEl>
                                              <p:pRg st="3" end="3"/>
                                            </p:txEl>
                                          </p:spTgt>
                                        </p:tgtEl>
                                        <p:attrNameLst>
                                          <p:attrName>ppt_w</p:attrName>
                                        </p:attrNameLst>
                                      </p:cBhvr>
                                      <p:tavLst>
                                        <p:tav tm="0" fmla="#ppt_w*sin(2.5*pi*$)">
                                          <p:val>
                                            <p:fltVal val="0"/>
                                          </p:val>
                                        </p:tav>
                                        <p:tav tm="100000">
                                          <p:val>
                                            <p:fltVal val="1"/>
                                          </p:val>
                                        </p:tav>
                                      </p:tavLst>
                                    </p:anim>
                                    <p:anim calcmode="lin" valueType="num">
                                      <p:cBhvr>
                                        <p:cTn id="14" dur="2000" fill="hold"/>
                                        <p:tgtEl>
                                          <p:spTgt spid="3">
                                            <p:txEl>
                                              <p:pRg st="3" end="3"/>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980728"/>
            <a:ext cx="8229600" cy="5145435"/>
          </a:xfrm>
        </p:spPr>
        <p:txBody>
          <a:bodyPr>
            <a:normAutofit fontScale="92500" lnSpcReduction="20000"/>
          </a:bodyPr>
          <a:lstStyle/>
          <a:p>
            <a:pPr marL="0" indent="0">
              <a:buNone/>
            </a:pPr>
            <a:r>
              <a:rPr lang="es-CO" b="1" i="1" dirty="0" smtClean="0"/>
              <a:t>10). Síndrome </a:t>
            </a:r>
            <a:r>
              <a:rPr lang="es-CO" b="1" i="1" dirty="0"/>
              <a:t>de hipoventilación y </a:t>
            </a:r>
            <a:r>
              <a:rPr lang="es-CO" b="1" i="1" dirty="0" smtClean="0"/>
              <a:t>obesidad.</a:t>
            </a:r>
            <a:endParaRPr lang="es-CO" b="1" i="1" dirty="0"/>
          </a:p>
          <a:p>
            <a:r>
              <a:rPr lang="es-CO" dirty="0"/>
              <a:t>El </a:t>
            </a:r>
            <a:r>
              <a:rPr lang="es-CO" u="sng" dirty="0"/>
              <a:t>síndrome de hipoventilación y obesidad</a:t>
            </a:r>
            <a:r>
              <a:rPr lang="es-CO" dirty="0"/>
              <a:t> (síndrome de Pickwick) es un trastorno respiratorio que afecta a algunas personas obesas. En este síndrome, los problemas respiratorios se deben al exceso de dióxido de carbono (hipoventilación) y a la concentración muy baja de oxígeno en la sangre (hipoxemia).</a:t>
            </a:r>
          </a:p>
          <a:p>
            <a:endParaRPr lang="es-CO" dirty="0" smtClean="0"/>
          </a:p>
          <a:p>
            <a:r>
              <a:rPr lang="es-CO" dirty="0" smtClean="0"/>
              <a:t>El </a:t>
            </a:r>
            <a:r>
              <a:rPr lang="es-CO" dirty="0"/>
              <a:t>síndrome de hipoventilación y obesidad puede causar problemas graves de salud e incluso la muerte</a:t>
            </a:r>
            <a:r>
              <a:rPr lang="es-CO" dirty="0" smtClean="0"/>
              <a:t>.</a:t>
            </a:r>
            <a:endParaRPr lang="es-CO" dirty="0"/>
          </a:p>
        </p:txBody>
      </p:sp>
    </p:spTree>
    <p:extLst>
      <p:ext uri="{BB962C8B-B14F-4D97-AF65-F5344CB8AC3E}">
        <p14:creationId xmlns:p14="http://schemas.microsoft.com/office/powerpoint/2010/main" val="2687433305"/>
      </p:ext>
    </p:extLst>
  </p:cSld>
  <p:clrMapOvr>
    <a:masterClrMapping/>
  </p:clrMapOvr>
  <mc:AlternateContent xmlns:mc="http://schemas.openxmlformats.org/markup-compatibility/2006" xmlns:p14="http://schemas.microsoft.com/office/powerpoint/2010/main">
    <mc:Choice Requires="p14">
      <p:transition spd="slow" p14:dur="4400">
        <p14:honeycomb/>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heel(1)">
                                      <p:cBhvr>
                                        <p:cTn id="7" dur="2000"/>
                                        <p:tgtEl>
                                          <p:spTgt spid="3">
                                            <p:txEl>
                                              <p:pRg st="1" end="1"/>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wheel(1)">
                                      <p:cBhvr>
                                        <p:cTn id="10" dur="2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476672"/>
            <a:ext cx="8229600" cy="5904656"/>
          </a:xfrm>
        </p:spPr>
        <p:txBody>
          <a:bodyPr>
            <a:normAutofit fontScale="85000" lnSpcReduction="10000"/>
          </a:bodyPr>
          <a:lstStyle/>
          <a:p>
            <a:pPr marL="0" indent="0">
              <a:buNone/>
            </a:pPr>
            <a:r>
              <a:rPr lang="es-CO" sz="3300" b="1" i="1" dirty="0" smtClean="0"/>
              <a:t>11). </a:t>
            </a:r>
            <a:r>
              <a:rPr lang="es-CO" sz="3300" b="1" i="1" u="sng" dirty="0" smtClean="0"/>
              <a:t>Problemas </a:t>
            </a:r>
            <a:r>
              <a:rPr lang="es-CO" sz="3300" b="1" i="1" u="sng" dirty="0"/>
              <a:t>de la </a:t>
            </a:r>
            <a:r>
              <a:rPr lang="es-CO" sz="3300" b="1" i="1" u="sng" dirty="0" smtClean="0"/>
              <a:t>reproducción.</a:t>
            </a:r>
            <a:endParaRPr lang="es-CO" sz="3300" b="1" i="1" u="sng" dirty="0"/>
          </a:p>
          <a:p>
            <a:r>
              <a:rPr lang="es-CO" dirty="0"/>
              <a:t>La obesidad puede causar problemas menstruales e infertilidad (dificultad para tener hijos) en las mujeres.</a:t>
            </a:r>
          </a:p>
          <a:p>
            <a:pPr marL="0" indent="0">
              <a:buNone/>
            </a:pPr>
            <a:endParaRPr lang="es-CO" b="1" i="1" dirty="0" smtClean="0"/>
          </a:p>
          <a:p>
            <a:pPr marL="0" indent="0">
              <a:buNone/>
            </a:pPr>
            <a:r>
              <a:rPr lang="es-CO" sz="3300" b="1" i="1" dirty="0" smtClean="0"/>
              <a:t>12). </a:t>
            </a:r>
            <a:r>
              <a:rPr lang="es-CO" sz="3300" b="1" i="1" u="sng" dirty="0" smtClean="0"/>
              <a:t>Cálculos </a:t>
            </a:r>
            <a:r>
              <a:rPr lang="es-CO" sz="3300" b="1" i="1" u="sng" dirty="0"/>
              <a:t>en la </a:t>
            </a:r>
            <a:r>
              <a:rPr lang="es-CO" sz="3300" b="1" i="1" u="sng" dirty="0" smtClean="0"/>
              <a:t>vesícula.</a:t>
            </a:r>
            <a:endParaRPr lang="es-CO" sz="3300" b="1" i="1" u="sng" dirty="0"/>
          </a:p>
          <a:p>
            <a:r>
              <a:rPr lang="es-CO" dirty="0"/>
              <a:t>Los cálculos en la vesícula o cálculos biliares son trozos de un material duro como las rocas. Se forman en la vesícula biliar y por lo general están compuestos de colesterol. Pueden causar dolor de estómago o de espalda.</a:t>
            </a:r>
          </a:p>
          <a:p>
            <a:r>
              <a:rPr lang="es-CO" dirty="0"/>
              <a:t>Las personas que tienen sobrepeso o son obesas tienen más probabilidades de tener cálculos biliares. Además, el sobrepeso puede dar lugar a que la vesícula biliar aumente de tamaño y no funcione bien</a:t>
            </a:r>
            <a:r>
              <a:rPr lang="es-CO" dirty="0" smtClean="0"/>
              <a:t>.</a:t>
            </a:r>
            <a:endParaRPr lang="es-CO" dirty="0"/>
          </a:p>
        </p:txBody>
      </p:sp>
    </p:spTree>
    <p:extLst>
      <p:ext uri="{BB962C8B-B14F-4D97-AF65-F5344CB8AC3E}">
        <p14:creationId xmlns:p14="http://schemas.microsoft.com/office/powerpoint/2010/main" val="325223973"/>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wheel(1)">
                                      <p:cBhvr>
                                        <p:cTn id="12" dur="2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 calcmode="lin" valueType="num">
                                      <p:cBhvr>
                                        <p:cTn id="17" dur="500" fill="hold"/>
                                        <p:tgtEl>
                                          <p:spTgt spid="3">
                                            <p:txEl>
                                              <p:pRg st="4" end="4"/>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4" end="4"/>
                                            </p:txEl>
                                          </p:spTgt>
                                        </p:tgtEl>
                                        <p:attrNameLst>
                                          <p:attrName>ppt_h</p:attrName>
                                        </p:attrNameLst>
                                      </p:cBhvr>
                                      <p:tavLst>
                                        <p:tav tm="0">
                                          <p:val>
                                            <p:fltVal val="0"/>
                                          </p:val>
                                        </p:tav>
                                        <p:tav tm="100000">
                                          <p:val>
                                            <p:strVal val="#ppt_h"/>
                                          </p:val>
                                        </p:tav>
                                      </p:tavLst>
                                    </p:anim>
                                    <p:animEffect transition="in" filter="fade">
                                      <p:cBhvr>
                                        <p:cTn id="19" dur="500"/>
                                        <p:tgtEl>
                                          <p:spTgt spid="3">
                                            <p:txEl>
                                              <p:pRg st="4" end="4"/>
                                            </p:txEl>
                                          </p:spTgt>
                                        </p:tgtEl>
                                      </p:cBhvr>
                                    </p:animEffect>
                                  </p:childTnLst>
                                </p:cTn>
                              </p:par>
                              <p:par>
                                <p:cTn id="20" presetID="53" presetClass="entr" presetSubtype="16"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 calcmode="lin" valueType="num">
                                      <p:cBhvr>
                                        <p:cTn id="22" dur="5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3" dur="500" fill="hold"/>
                                        <p:tgtEl>
                                          <p:spTgt spid="3">
                                            <p:txEl>
                                              <p:pRg st="5" end="5"/>
                                            </p:txEl>
                                          </p:spTgt>
                                        </p:tgtEl>
                                        <p:attrNameLst>
                                          <p:attrName>ppt_h</p:attrName>
                                        </p:attrNameLst>
                                      </p:cBhvr>
                                      <p:tavLst>
                                        <p:tav tm="0">
                                          <p:val>
                                            <p:fltVal val="0"/>
                                          </p:val>
                                        </p:tav>
                                        <p:tav tm="100000">
                                          <p:val>
                                            <p:strVal val="#ppt_h"/>
                                          </p:val>
                                        </p:tav>
                                      </p:tavLst>
                                    </p:anim>
                                    <p:animEffect transition="in" filter="fade">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gradFill>
            <a:gsLst>
              <a:gs pos="0">
                <a:srgbClr val="FBEAC7"/>
              </a:gs>
              <a:gs pos="17999">
                <a:srgbClr val="FEE7F2"/>
              </a:gs>
              <a:gs pos="36000">
                <a:srgbClr val="FAC77D"/>
              </a:gs>
              <a:gs pos="61000">
                <a:srgbClr val="FBA97D"/>
              </a:gs>
              <a:gs pos="82001">
                <a:srgbClr val="FBD49C"/>
              </a:gs>
              <a:gs pos="100000">
                <a:srgbClr val="FEE7F2"/>
              </a:gs>
            </a:gsLst>
            <a:lin ang="5400000" scaled="0"/>
          </a:gradFill>
        </p:spPr>
        <p:txBody>
          <a:bodyPr>
            <a:noAutofit/>
          </a:bodyPr>
          <a:lstStyle/>
          <a:p>
            <a:r>
              <a:rPr lang="es-CO" sz="2800" b="1" dirty="0" smtClean="0">
                <a:latin typeface="Agency FB" pitchFamily="34" charset="0"/>
              </a:rPr>
              <a:t/>
            </a:r>
            <a:br>
              <a:rPr lang="es-CO" sz="2800" b="1" dirty="0" smtClean="0">
                <a:latin typeface="Agency FB" pitchFamily="34" charset="0"/>
              </a:rPr>
            </a:br>
            <a:r>
              <a:rPr lang="es-CO" sz="3200" b="1" i="1" dirty="0" smtClean="0">
                <a:latin typeface="Agency FB" pitchFamily="34" charset="0"/>
              </a:rPr>
              <a:t>Problemas </a:t>
            </a:r>
            <a:r>
              <a:rPr lang="es-CO" sz="3200" b="1" i="1" dirty="0">
                <a:latin typeface="Agency FB" pitchFamily="34" charset="0"/>
              </a:rPr>
              <a:t>de salud relacionados con el sobrepeso y la obesidad en niños y adolescentes</a:t>
            </a:r>
            <a:br>
              <a:rPr lang="es-CO" sz="3200" b="1" i="1" dirty="0">
                <a:latin typeface="Agency FB" pitchFamily="34" charset="0"/>
              </a:rPr>
            </a:br>
            <a:endParaRPr lang="es-CO" sz="2800" i="1" dirty="0">
              <a:latin typeface="Agency FB" pitchFamily="34" charset="0"/>
            </a:endParaRPr>
          </a:p>
        </p:txBody>
      </p:sp>
      <p:sp>
        <p:nvSpPr>
          <p:cNvPr id="3" name="2 Marcador de contenido"/>
          <p:cNvSpPr>
            <a:spLocks noGrp="1"/>
          </p:cNvSpPr>
          <p:nvPr>
            <p:ph idx="1"/>
          </p:nvPr>
        </p:nvSpPr>
        <p:spPr>
          <a:xfrm>
            <a:off x="457200" y="1600201"/>
            <a:ext cx="5698976" cy="2116832"/>
          </a:xfrm>
        </p:spPr>
        <p:txBody>
          <a:bodyPr>
            <a:noAutofit/>
          </a:bodyPr>
          <a:lstStyle/>
          <a:p>
            <a:pPr marL="0" indent="0" algn="ctr">
              <a:buNone/>
            </a:pPr>
            <a:r>
              <a:rPr lang="es-CO" sz="2800" dirty="0" smtClean="0"/>
              <a:t>En </a:t>
            </a:r>
            <a:r>
              <a:rPr lang="es-CO" sz="2800" dirty="0"/>
              <a:t>los niños y adolescentes, el sobrepeso y la obesidad también ponen en peligro la salud. La diabetes de tipo 2 era antes poco común en niños en los Estados Unidos, pero un número cada vez mayor de niños está presentando esta enfermedad</a:t>
            </a:r>
            <a:r>
              <a:rPr lang="es-CO" sz="2800" dirty="0" smtClean="0"/>
              <a:t>.</a:t>
            </a:r>
            <a:endParaRPr lang="es-CO" sz="2800" dirty="0"/>
          </a:p>
        </p:txBody>
      </p:sp>
      <p:sp>
        <p:nvSpPr>
          <p:cNvPr id="4" name="3 Rectángulo"/>
          <p:cNvSpPr/>
          <p:nvPr/>
        </p:nvSpPr>
        <p:spPr>
          <a:xfrm>
            <a:off x="0" y="4725144"/>
            <a:ext cx="9144000" cy="2369880"/>
          </a:xfrm>
          <a:prstGeom prst="rect">
            <a:avLst/>
          </a:prstGeom>
          <a:blipFill>
            <a:blip r:embed="rId2"/>
            <a:tile tx="0" ty="0" sx="100000" sy="100000" flip="none" algn="tl"/>
          </a:blipFill>
        </p:spPr>
        <p:txBody>
          <a:bodyPr wrap="square">
            <a:spAutoFit/>
          </a:bodyPr>
          <a:lstStyle/>
          <a:p>
            <a:pPr algn="ctr"/>
            <a:r>
              <a:rPr lang="es-CO" sz="2800" dirty="0"/>
              <a:t>Además, los niños con sobrepeso tienen más probabilidades de tener sobrepeso u obesidad cuando sean adultos y de correr los riesgos de salud que se mencionaron anteriormente.</a:t>
            </a:r>
          </a:p>
          <a:p>
            <a:endParaRPr lang="es-CO" dirty="0"/>
          </a:p>
          <a:p>
            <a:endParaRPr lang="es-CO" dirty="0"/>
          </a:p>
        </p:txBody>
      </p:sp>
      <p:sp>
        <p:nvSpPr>
          <p:cNvPr id="5" name="AutoShape 2" descr="data:image/jpeg;base64,/9j/4AAQSkZJRgABAQAAAQABAAD/2wBDAAkGBwgHBgkIBwgKCgkLDRYPDQwMDRsUFRAWIB0iIiAdHx8kKDQsJCYxJx8fLT0tMTU3Ojo6Iys/RD84QzQ5Ojf/2wBDAQoKCg0MDRoPDxo3JR8lNzc3Nzc3Nzc3Nzc3Nzc3Nzc3Nzc3Nzc3Nzc3Nzc3Nzc3Nzc3Nzc3Nzc3Nzc3Nzc3Nzf/wAARCAC2ARQDASIAAhEBAxEB/8QAHAAAAAcBAQAAAAAAAAAAAAAAAAIDBAUGBwEI/8QAPRAAAQMDAgMFBgQFAwQDAAAAAQACAwQFERIhBjFBEyJRYYEHFCMycZFCobHBFVJy0eEkM2I0Q0SCsvDx/8QAGgEAAwEBAQEAAAAAAAAAAAAAAQIDBAAFBv/EACYRAAICAgMBAAICAgMAAAAAAAABAhEDMQQSIUETIjJRFEIFYXH/2gAMAwEAAhEDEQA/AMpb8ycM+YJuNnJw352lFlIh3DvI2nGMLjuaASjhmg7kpSDmSkye6jRfRK9DLYd3PK7H/uIrhsD5rrMB4Q+DWLHmUyftVN80931JlN/1DVyFbHpP2TH/AM0BPncgmbtq1v1Ri/RZaLhZYD2GSE/EI1IWZodStwOifiA5JC6/TOyPkgGeSL2WAFy9XWjtcY7V2ZOkbd3f4VMr+KK2pLmwYgiPQDvepTJMCTLbJFplBIwl2NY7k5p/9gs2kqaiQEvnkcPNxXGl3PWQem5TdQ0afFBvnmlDD3tws4orpcaJwMFS8DqHHI+ysFDxg8Pb/EIAW9Xx8x6dVzTFcWWeki0147qsj24I26KFtVTS15ZUUkgkaTjI6HwPgp6VuCPMLNkXorGNUO4kBvE4eSeVAyxM9JAOEkdnWV1rA2rkbjquVDe+1OXsxVvKTqW7t8irWK36PIG/6R/0We8RMDasnzWj0ozTO+iz/ilumpO3VPifpSLIFFXSi4Wmxwb55o+tzHamkonVB3NE4DnEkkkouo+J+66QilccIzudr9EFyb5/RBTeziUbjKcjm1NwE4HNqmVR2TOMo2NLM55oOALfNJ6nF2DyCUcUAywZSsQ7pRXDDAlYcaCgzkFOdPqg35wjAbFcaO+1KEWHzJnUbTt+qfsxr3TCt2mH1Rjs6Q6J2GyazDFZGfNOvwBNKk4qoz5roiy0aDYt6Zu/RN+LLy62wMgpXYnlBwf5AhYpgIWgnbHRU68VJrbrNM890k4J6DwRirZna9I5/aTSF73EuduSd8+qTMYyNjklOZJuzIDQPVPaeFtS3Mw0RtBJeOipdDEK4HfPj0RgDgEhPRDJMfhQktHXHJB1OG7PZoI6FHsjqY0Azn9kdo6kKQpLd24LYRqfzwV11C8YDNyOnmg5I6jlquNVaapk9K7GN3Md8rh4ELX7fXRXS3QVsHyvbuM/KeoWUmkEke4wcfmrHwFczFVy2x+7HgvZ/wAXDmo5FegTj5ZdZQSCm2NinsgGkpmRzCgiJAyf9Y8JKp5tSkpHvzgiVPIKqFeyRod4HDyVE4wbiY/VXu3bxkeSpPGQxIT5p8eykSpg7lcXVwrWOc6oP6ILrhnC4445ER3IiIRCb5/RBCf5/RBI9gJc/NslhzBSLuaVHRRKoWbz3XJWhrtuqGeSEnzAlLZQUxmNKRjDEQn4SMwpbOOjfIXB8zUM7lcaclq44csHe5Z3TGvHxAU/iJBwmVxHeBXR2c9C7d2NTWtAEsZ806h3Y1Nri0CRn1XRA9Fotk2KF5DsO0HH2VJdITIN+ZOVOQSvZFsdsKNttvmrnuETM464TxaVkmrYeioJquTU1pI6YWgcMWOlw332Fr986HHZJcM2rsGNAHeA3Vvho+zwQACVky523SNMIJL0fG1251K6KCnhj1DcgKAvvDdBVhsUceiUtI1AdcbKehY9p33CXZI0hxcOXioqcl9HaRn9jshprvNC9oeG6ceXj+SZX+1T0VU6WGEvZn8I+60ptPGZO0axoceZA3KWbA3V8RrT9Qm/LK7YrSMWdK2NolLS1vIghNbVV+73uGpZuGvyFqfFHD1NW0zxHTsbLzBaMLLoaOS0XqnZVxkNbKCc8iMrTiyqaZnyRouzuJHlu0D/ALJt/HpXE/Bf9lKm4WsbAsTi2mmkroh2TC17S9pcPw8s/dI2o/CEId3RUG1FdV1h90oppXeDGEpeoo+IGxh5tNTjybnC1KJkc7dFLpZG35nDAz5I0EzHvLGZIacakn+Q18NP+OjI6a5XKLU0Uzw4bEEYwq7fameZx7ePT4req63UlaMysAkAwHjYhZF7SLNW2zE7ozLSOOBMxvy+TvBXxZlJ+k5YnHRSMs3RS5oOyR1HwRmjU3IWyhAxcFwvwikAbopOSicHc7yXC/yXOi6zB2KJw3ndl/oguTjv+iCQJLOO+yXYctCQkG4wlovlCl8HWxXkAlH97TkJMdEdx7ymygo4Zb5IMO6APcXI/nx48tkv/oQ2N3ZRIz06g8lcOHODZK7TPcCYonco2/M4fXor/QcPWuijDaehhBxzLcn7lSlmUfEMoNmNRnL9sfdNLgM79creX2O1ynM1upn52LgwZ+6z/wBofCMFFTOuVqGIG7TRN30+YRx5k2dKNIpkB+E1I3AZ0nKUpgTCMolw+RqstiPQ6pojJTva0gO0Oxn6K18EUTI7XHK9vz77qn0gc9zGjqdlonDDYnU8cMh7jWAKOd/rQcav0NU3eCilIY3UR0UXV8ZVbXEU8cQHQFyth4XstbKXzRyEO5gSuH6Lk3sssUzC+GN4J37ziVKH4/paVpeFRpONa4yYkYwjPQqcpuITM0uaw564XHey+ipiJZKlzY2ncNGPzVt4cttFS0xhpo2PZg947krpuH+pybr0oVz4suFNgRCMb/i8ErbOOKh7w2qiidnkWuVivnAVsvM5l1GOTO7RnCbUXsus8Tfisdkcy17h+6KeNr0Dtsl6C6QVoGRp9chVH2k2l1YKR1M1olMugO5DfxVzpOFLZQlogEoDehkJCheOmabe4ROwWkEEDkpwlU00CUU0YtUdvDI+N0ji5hwcO5q82O9RzQnJAmMbY2bfKFRqx+ZOeThK0E76chzMghwIXo5Id4mfFJRka9TV08FK2kY9r5TvttkI8HEbadmidjY9Pj4rOX3apdIyYPdkDB+iaV1VNUvb8QgDd3/IrIsJsTTVo1qhvzK4lzXYbnGfFSRMNVE6CdrJontw5sgyHDzWS2y4SUwaA7uj8lb7RcpKqVkEbu+d3E/hCWUOuhGhG/8AsrtlTC6azzPpZsZEbjqYT4eSym7WmvsdaaW407oX52zyd9D1XpOCUaGgHbGEzvtkoL9QPpa+EPaR3XfiYfEJ8eeUfGRljXw82SjdBseemym+LOHKvhy4e71PeifvFMOTx/fyUfHp0Z2wtylatEGqY3kjDW5aUl+IHxS8zw7ZvJIganYwqR0AQnHxPRBCo2k9EEoSVc3kUtCO6URw2CUh5FSeh1sVYMoO+ZBiPFG+adsUbS57zhrR1KmUOsBc0BoLiTgAcyrxwzwyKbTV3BuZubY+jP8AKl+E+GaagjZLMxstUdy5wyB5BTF8DqKISmM9kdi4b4+qy5MnZ0h4oPDVNhAAc0fVPPfoiwEvbnyVIqLwyNxbqGPHCg6y6zAudDIQM7gJFjZVGpOuMEbNbJdzsQFXOKbo19HO3X8OWNwOehxhUmh4iqGau0PI7ak0vF1kq6Z8YPdcclUjidnSqiPpDmELlw2jC7Rf7S5cB8ILR9M7f6juzke9wAt1AnGPRWu2ymmqHRasBpIVRtNSykqIaiRmprOn1HNTcNU2d7pIjkatlPKrKYWqNBtlcwblwznxViju8TIMlw2G6y6mqJWuGlxUlN7/AC0zuya/GOYWXrWjU4pr0lr3xBNMJXQwmWmhd8TT1Kh7ZxvUNmeG0QgY53cAOcjx8knQcQQUFJ7o+ml7Q8wWE6ihLcIZi17qGZp5tb2Dt/yVUl/RKm9EvbuMJauWR89E6nkiPzZzqHirZQ3qKpia5rgQR4qiTX6jZC4TUphJbpLnMLc/cKGs1xqY5XNgc98YcQCB0S9X8Oj/AEzXJ6tnZkgjkqjxI81FPIxozkbBdgrJ5YgH9UhdZRFSOlP4Gk48VJX2R0kjGXtc6cswdWSD5J2+EwxtLshTEVM2prZqyRoZ2j9Qb4JtdXRue1uwC9ZStUec9kXLO4Mw0kpBtbKwYyHDwKfyW0OaHNdsUWC2jXyzhNUfoezWg0FTO5rGxxAOccDJ2WicMQxUVMDkySv3e93UqlvhjibF/MCrHaarGBy9VkzV8NWNuS9L5TT6seCkoXgjyVYpanLRgqYppyQN9lnaC2F4mslLf7XJRVTdnDuPHzMd4hYFfLVU2S4yUNYCHMPdcOT2/wAw8l6NY8OG56KucZ8NwX6jwWgVMYzC/wAD4HyVcORwdPRKUbRgrQXOwBzTyOlLYy93gpFtAKed7Joy17HFpB6EJKvnY0Fjcei9DteiBX6k/F9EEKjHaILrCS7+SPDnK475Uan6qPwf6Ls5q0cG0IdO+skHXTHn8yqtFlxDW83HAWicPQdjDHHj5R+az5X4Wgi3UTiwDZSJmY6Ite0EEYIIzlR1OCMeCWc/I54Cy60OUvibhsRl9TbjmP5jAenjpKpEswfJpAIxzyMbrWbhKBGcALKrswR3aoDRtqyr4pXsDboReDqykph8JyWk+UFIyO+G4dcKyfojE6InR6pSv3hCSoj8M/VK1u8OUb/YH+olEcwt+ilLTJgvZ55UVTn4QKc08pila7BPQjyXSV+IEJU0WqleA8FXnh+tikaI5AC3HJZ1DKMAtOWkZUjQ3J1O8EFZZxbNrdo0auordc49EkTWvA7r4zhwUW/hy5MGKOZzmDlqdhRlNf8AS4HbHipyk4phLd3AbpFaJpNaD0VqdGNVbGNbee2c+qQucdPDJ2sEbG52cAE9lvkMzMNPMHKrd3r3F5DOWUtuxfb9HEbmvdlpGyYcRVDW26Zo6tx99k3iqy3Go43RrJdbbceI22eribN2jS0OdggP5huPEjKrDG3Lz4LklSKRNJMR2dNE95/4NJSBs91nZq9ymyfEYWzR2KKlldHGwNaN246hKvtrAMFqeXJknVCRxRoxuC03KNoE0ZY0f8k47CWMYDWk+ZWj3Wy/DL4hnyUFb7IKvW89Dj6LlyJPY34YFEqaasMms6SB4OUtbnvAaR4bqw3jhlzISWA8uYVbt7zDK+CQYfGcEeI6J+/ZDqMY6LXbnEtBJU7SygAbqsUcw2UxSyuJHgoyQkiwwzZOU4J1N2womGXBz5J0yfPIpWgIzz2k0JppRcoG4ZIQyUDoeh9eSztzi55JO63TiGjZcbdPSyjIkaQPr0/PBWFT5hmkhkGHxuLXDzC3cadqmRmqYyqCe05dEEJ3gyZ8kFoEJmTYBCHnjxQlPcXYefoo/B/pMWSjMlSyRx2a7IC0W1RaWNOOe6pXDzTpBceZV4ofkGFjyu2XjomoRjklnNOlJQbtGEuQcbqIWRVwg1NO30Kq7bJb6usmfWPbERglznYVyqziMqsNtguN1eXbgAbLoSoFdhF1vsUD2xsjbVNPMjOR+yU/hFsljLYLfuebnHCtVDYIo2DLAuXSlZQw9oAAMgLnOQVBIhbdw3QtaGto4WjqdOVLM4bt5G9LHjzapK3xjsx4lSDGdAkuVjVEgI+HKJmTFSxg/wBAwmVz4ao7pTPo5qaOGU7xTwt0nP8A96K7RxANGQEWSmZIMEYPiOY81WEpRdk5wTXh52rYa/hi5Pt9ewlhOWu6EdCCpKlqmS409enVa9xrwrDxVYnBrWi5UuTE7Gz/ABafJyzngez2y8SSWS5mSnq2592nacOBHNh8wvScFkh2RBZXB0xplrhkPI8ui4wuzv8AfKlq7gTiOgnfFHURVLAe69wwSOibs4W4lJwYYB55WOVLw2RmhejlAaNbsD6peoqqdrC55aAOrktQ8D3eU/6qsjhaeYjZv91ZrZwPbKUiScPqZR+KU5x6KLqwykikW0T3W70lHS07uymkw+VwwABvsoi+0DuHONap1NljqeoZMz9f3W3UtFBTVVO+ONrdMgxgclmvtZpey4udKRtUQMd9st/ZelwKk2jByW9mqVAjqqemrIcdnKwOH0IykHQgtwmPAdR77wPQOeSXRNMZP9JIUvgAcsrHyIVkaLYpXEjJoC1pxuFCCBtDVu07RSuz5Nd1VqkaC3CirnSiSJzcfTyWaqLBJI45YSDuFmXGtu/htXHXMYdBOl4HXKvNDWEOMUp77DpITO/RRVjoGSgFplGQVWEqAvCn257HgHI+qnKdwAGDlQvEVlmsU3vFOC6ieen/AGz/AGRaO55aMkfXxTyV6OfpaY5NPVOopR1VfirMjxT2Or5JKaA/ES07w9p+ixnj2jFLxDK9g0snAkGPHkfzWre9AswVnftK0uqKN456XA/TYqvHtTonk0UaX5vRBCX5vRBbm2RJuXdq7T81yQ9wrtKO+Apjlus+GhoI2AVuoX4YMjbwVKtsmkhWmimzpwfuseRGmOi00kndB5J43vbqJo5M4Uix3d8VBgYWoiBByUyscbf4rOMcsKRe5rYy44UVbWTx17q15+DUHDduRCCOiW1rcMB35KD4ow+3SNJ6twfVS7ZR2XoqzxRORGyMEd57Rj1RegkzQnMTT1UpBg7nChqJ4DG+SlYJANkqOHox0RwPBJMcEoHbqhx1jjBO2QDunuv8h4+iyv2k2uSxcTx3SgzGyocJonN5MlB3HqcH1WqkFzSCFEcXWv8AjvCtTT6dVTT5kiPXU3+4yFu4eVRn1ZlzxtWPbLcouI7DTXGHGtzfiNH4Xj5h90oGjngYWb+yK+e6XWa0zOxHWDVFnb4gHL1H6LTalnZzFo5HcfRJzMPWQ2CdoTAGeSN02XMLixUaDkpw3V/KQfzVF9tEAE9rqwPmY9hP0wR+pV5kBMbh5FVb2uxdtwxb6jG7KhoP0LXf2C38B1kMvJVxFfZDN23C9VADnsql4A8MjKtJKofsTqNrrS55mOT13CvbjpcR4HC7nKpncd/qcKRmaHN3CULhlJPxjCwmkpvEUbqGpZVx8idMmPyKjrrWYoxLkHQ9pP3Vnv8AAJqSVhGdTT91mdTWE0lRTvPfaC3fxCaCsFl7gq4a6l7KZrXMcMEHqqTxBwzUW976i15fB83ZdW/RI2W9FsTA533VkgvbCwBxz47qiTiF/wDRSqO5EHSQQRzaeY+qmaeubsSU4vFFbq7M8bWxzdS3bKrrtVO4t1KnkgFk987uc9FQ+Nas1FwjjB2iZ+ZU06r0NyTnqqhdHOkrHyO3Lt1XDCpWSyP4RsvzeiC7KDq5dEFopEiakPcK5Tn4g+q485BCEOzsqQxYKCTBCs1FIMNyqZSzaXc1P0dUcDO6zziaIMuNJO0AKTiqmsHNValqhgAlPjPmPmVncaHaH9fXGd7aWDLpZTpaArFXU7KeydjHsYmBzT5hQvC9B2Tn19VjtH7Rg/hb/lSV2rW+7SNBG7SPyS0dQlT1ofC3B6Kv8QVAkrKRmf8AuAn0SNBcW+5tJO+FDVVb292bvkMYfumUXZzVF3oJstAypiCTGDn1VUts5ON+in6WQvA8FPr6Am4n5wnDT57JhA8YGU6ZIOR5J0cOmuRqd4ZVj+WUAeo/xlNBIBzKE8pERe095neH1G6aDqSEmvDIeNbfLw5xZM6mJY3WKmncOmTnHochbBablFf7DS3KHGXNy8D8Lhs4fcFVP2uW5lZZaK8QjUYiGuI/kf8A5UN7JL+KSvls1S/EVSdUJd0k8PUfmvYyR/NhT+owxl0nRpPqujkjVDOylI6Z2RNQ6lePJU6ZuTOuxpKrvtHZ2nAEjuZifGfph2P3U5JKGg79FE8ZuD/Z3WuJ2LR/8wtHE8yIlm/iUb2PVPZcUywl2O2pnD6lpBWp1fdnkadt8rEOBKwUPF1snccNMvZu/wDYEfqQttu7msqRq21N/Raf+Qj7ZLjsS7TSiveCMgprPJmM6SomOsqIZSH96Jx2fleWzWSFycHRuGd8LF+JZDSXypbnAkOr781qtXVtcxwJ5LLuNaV1RXslic0HBGT1V8C/YRsr0FQYpXN1bZyE/ZcHAfMos00wO+D5godlONsBauoqnRKG5PG2pJOrS7mUxbTvce+77JwxjWDDR90eqQJZBR0jn8zsmM9G6eQuTwZRT2jc6eqdeEm2yBr6cQzBrs505QSl2LzUtL+egfqUEOzOHjuqEZ7y47kUWI9/CCQ4u15YchSVJWHxUfHGJMt5HoVxzXwyFj9iD6H6JWkykZUWmkr8HcqwWyric4OdhZ9DKQdin8Fa9g2cR9FGWOy8ZJmoSXhgZhpGwUFeLzimkOofKeqqwuMhG7ymlZUulZo1HfmlWL0Lqh/T3AspGNDhy8Uhbqgy1sz89QAorMkjuygaXu6BoyU8sAyxzn7EnJyn6qiblbSLtbqjDhkqwUdWC4bqiRVRid3ThTNHcG6AXH7KEoFKLxDVgDnsk33QCbs4zkjmq2Lk3QdzyXaetdJtpaB4+KnTOousEmpoJPNdmna1pGfuq0bnoZhrgAB4qOr7ySzS0kuOwA5lGherZcraGcQcJ3C1vIc9uuEZ8ebfzWItfNR1LJInaJ4Xgg+Dh1Wm+zmerp71Ux1LSxtVHraCfxN/wqbx/Qi38V18TG4ZI8TNHTDgD+uV7PBmpJxZg5EadmvcPXiLiiwQ1kTgKgANlZ1a8cx69EtpcMgjB8CsU4R4kqeG7h28WZIX7TRE/O3+46LZbXf7Zf6QT22ZskgHegc4Nkb9Vn5XEknaKYcqqmErmkQuIaeXRR/H2KD2cywyHvOEbN+pLs/3UzA+N04MsbxoySH4AA8VmntS4rgu88dsoHiSlpn6nyDk9+CMDyCXh4J97Z2aarwokMroZo5mnDmODgfAg5W88S1bX2ahuTP9t4aSfJ7chYEOS2Ph5z+IfZj7rA4OqYGuibq2GphyPyK287H2hZHA/wBhqLu3+Y/RIyVzHO1ciqdVVNVQT9hcIJKeQ8tQ2P0Pgui4DGdQI6brxelm/qizVVYC0nkQqVxNM4dkWcySnNRcSQe9soG41Jnlbk7DkrY4U7EfqGpnmB+RF94lP4UtnLU3G7z4K6ZPodNRLj5QuCd4/ChMRsk3HACawdRb3ojoiuqydsJAkhuUbnHlGwdSOusmuoacYwzH5lBFr/8Adb/T+5QXAofP5lEjPf2Rz1RIxly5DDuldiTPhup0ilqaZrZqcFxGQ4OwQoCnx2m/gpiml7hGkcsZIStHMSbZKmSTRRkSn+Vxwf8AKS9wrmymMUshcOeMFWK3vmDSYSG6tuW6koaJ8OiSMkSDmXcj5Kcp0OmyoR0FfKcCBzenfcApal4aeXN99qAGnfSwfupidkMrpHObpLGlziBghGpS2eKNszndwnS7P5FTc2Vq9BaSkpKBroomhv4S7qc+aptM/wB2qJIujXn9Vcpo3OecFoa3JDWb7+J81Xr7QEMjrImjcYkDf1+qMH/YOtehRMHDIKWiqCORUNFKcc05ZJvnJTNfB1In4askblOW1oxnKroqmtG5wnVBBV3OTs6ZhDOr3DYKco0MmiT98lnlENO0ve48h0VqsdmbARNVfFqD6hvkiWOzxUEYAGXkd555lWOnAbjAUZO/EGxDRJTV1JWABojkGr+k7H9VC+2Og0z2+5MHdeDC8/TcfllWqWPt4HMxjIxnwTPjen/ifAb3luZaZolHkW7H8ls4U+szJyY2jFXbEEf/AKjtc6N4ex7mk8iHEEIhOdl0HoQvfaTPPHktxrpo+ynrKiRn8r5XEfbKZk7FdzsirlFLSOsKVpfsWuQE9wtcjtpGiaME8yNj+SzRymeCrn/CeKLfVPOI+1Ecn9Ltj+ylnh2gykHTs2G7Wqkr4ZKarhbIzJGD+oPRZlxFwZVW9zpbY8yw8zG75m/3WwXRuibVz1tzt4qEqxrGDuvnG3CTPRXsTDHR1RdIJmFmjmCd00nyHBX7jC3COJ9VC3BAw8AdFn8ri6QnfGVog+wrF+TAm7jiTYIzn4YkdW4KdIAeUpM7jmhKcuSIJBTCih2jXS7uBEdkNAXXbABEDI6v/wB4b/h/coIVxzMP6f3KCIpbpeFa1hOZqb0Lv7Js3h6rZkmSDbwcf7IILh0djs9Q2T54vuf7KRprXOGEl0W3mf7IIJAMtVps5MDSCzXjPPb9FJz2qpDm4nYOpbzCCCzS2MhCSncxxb3CC4sJI3OAo91pLXYMpOp4I8kEEGVx6OVscUbhI5pL2kjIOMplIHVDo48Na052HVBBGIsyqXeAUk7eywA8cvPKaROklcBkDKCC0LQIlnsdhjqHNkqH6h4K80VPFSsayJgAAQQWXI/S0R9G4k+SfwOOAggpDD2DklxC2ay19M75CyRv3aSggtHH/mQzfxPPp228NkcHZBBfSrR5bOZXCggicFdsiZIOxwRyPgggg9HHoC2Vj7rwrbq+QYkdEwu8yRg/oms7tiggvm+Uqm6PTw/xIG7RNqInxvaNLxpKyO50rqOump9Yd2bsZ8UEEOP9GmNHEkc0QOIxuggtSJsBc4uzlEe4k5QQRAFLySNkHynV6IIIoDGNW7MoPkggguEP/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a:p>
        </p:txBody>
      </p:sp>
      <p:pic>
        <p:nvPicPr>
          <p:cNvPr id="2052" name="Picture 4" descr="https://encrypted-tbn3.gstatic.com/images?q=tbn:ANd9GcRNiaHhRvqhycweYbCPzey_5nOR3_MiK1oL6V7oILSCAO1p8dnJ"/>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1772816"/>
            <a:ext cx="2609850"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161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heel(1)">
                                      <p:cBhvr>
                                        <p:cTn id="7" dur="2000"/>
                                        <p:tgtEl>
                                          <p:spTgt spid="3">
                                            <p:txEl>
                                              <p:pRg st="0" end="0"/>
                                            </p:txEl>
                                          </p:spTgt>
                                        </p:tgtEl>
                                      </p:cBhvr>
                                    </p:animEffect>
                                  </p:childTnLst>
                                </p:cTn>
                              </p:par>
                              <p:par>
                                <p:cTn id="8" presetID="21" presetClass="entr" presetSubtype="1" fill="hold" nodeType="withEffect">
                                  <p:stCondLst>
                                    <p:cond delay="0"/>
                                  </p:stCondLst>
                                  <p:childTnLst>
                                    <p:set>
                                      <p:cBhvr>
                                        <p:cTn id="9" dur="1" fill="hold">
                                          <p:stCondLst>
                                            <p:cond delay="0"/>
                                          </p:stCondLst>
                                        </p:cTn>
                                        <p:tgtEl>
                                          <p:spTgt spid="2052"/>
                                        </p:tgtEl>
                                        <p:attrNameLst>
                                          <p:attrName>style.visibility</p:attrName>
                                        </p:attrNameLst>
                                      </p:cBhvr>
                                      <p:to>
                                        <p:strVal val="visible"/>
                                      </p:to>
                                    </p:set>
                                    <p:animEffect transition="in" filter="wheel(1)">
                                      <p:cBhvr>
                                        <p:cTn id="10" dur="2000"/>
                                        <p:tgtEl>
                                          <p:spTgt spid="205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CO" b="1" i="1" dirty="0" smtClean="0">
                <a:latin typeface="Agency FB" pitchFamily="34" charset="0"/>
              </a:rPr>
              <a:t>Ahora si entremos a estudiar la dieta adecuada para </a:t>
            </a:r>
            <a:r>
              <a:rPr lang="es-CO" b="1" i="1" dirty="0" smtClean="0">
                <a:latin typeface="Agency FB" pitchFamily="34" charset="0"/>
              </a:rPr>
              <a:t>enfrentar este </a:t>
            </a:r>
            <a:r>
              <a:rPr lang="es-CO" b="1" i="1" dirty="0" smtClean="0">
                <a:latin typeface="Agency FB" pitchFamily="34" charset="0"/>
              </a:rPr>
              <a:t>problema</a:t>
            </a:r>
            <a:endParaRPr lang="es-CO" b="1" i="1" dirty="0">
              <a:latin typeface="Agency FB" pitchFamily="34" charset="0"/>
            </a:endParaRPr>
          </a:p>
        </p:txBody>
      </p:sp>
      <p:sp>
        <p:nvSpPr>
          <p:cNvPr id="3" name="2 Marcador de contenido"/>
          <p:cNvSpPr>
            <a:spLocks noGrp="1"/>
          </p:cNvSpPr>
          <p:nvPr>
            <p:ph idx="1"/>
          </p:nvPr>
        </p:nvSpPr>
        <p:spPr>
          <a:xfrm>
            <a:off x="467544" y="1700808"/>
            <a:ext cx="8229600" cy="4781128"/>
          </a:xfrm>
          <a:blipFill>
            <a:blip r:embed="rId2"/>
            <a:tile tx="0" ty="0" sx="100000" sy="100000" flip="none" algn="tl"/>
          </a:blipFill>
        </p:spPr>
        <p:txBody>
          <a:bodyPr>
            <a:normAutofit fontScale="85000" lnSpcReduction="20000"/>
          </a:bodyPr>
          <a:lstStyle/>
          <a:p>
            <a:pPr marL="0" indent="0" algn="ctr">
              <a:buNone/>
            </a:pPr>
            <a:r>
              <a:rPr lang="es-CO" dirty="0"/>
              <a:t>«Para que una dieta tenga efecto adelgazante, debe aportar menos calorías de las que quema»</a:t>
            </a:r>
          </a:p>
          <a:p>
            <a:pPr marL="0" indent="0" algn="ctr">
              <a:buNone/>
            </a:pPr>
            <a:endParaRPr lang="es-CO" b="1" dirty="0"/>
          </a:p>
          <a:p>
            <a:pPr marL="0" indent="0" algn="ctr">
              <a:buNone/>
            </a:pPr>
            <a:r>
              <a:rPr lang="es-CO" sz="3800" b="1" dirty="0"/>
              <a:t>Programa:</a:t>
            </a:r>
          </a:p>
          <a:p>
            <a:pPr marL="0" indent="0" algn="ctr">
              <a:buNone/>
            </a:pPr>
            <a:r>
              <a:rPr lang="es-CO" b="1" dirty="0"/>
              <a:t>Primer día:</a:t>
            </a:r>
            <a:r>
              <a:rPr lang="es-CO" dirty="0"/>
              <a:t> Dieta liquida.</a:t>
            </a:r>
          </a:p>
          <a:p>
            <a:pPr marL="0" indent="0" algn="ctr">
              <a:buNone/>
            </a:pPr>
            <a:r>
              <a:rPr lang="es-CO" dirty="0"/>
              <a:t>Tomar cada dos horas zumos variados de frutas y verduras, jugos e infusiones de plantas digestivas.</a:t>
            </a:r>
          </a:p>
          <a:p>
            <a:pPr marL="0" indent="0" algn="ctr">
              <a:buNone/>
            </a:pPr>
            <a:endParaRPr lang="es-CO" b="1" dirty="0"/>
          </a:p>
          <a:p>
            <a:pPr marL="0" indent="0" algn="ctr">
              <a:buNone/>
            </a:pPr>
            <a:r>
              <a:rPr lang="es-CO" b="1" dirty="0"/>
              <a:t>Segundo día: </a:t>
            </a:r>
            <a:r>
              <a:rPr lang="es-CO" dirty="0"/>
              <a:t>Dieta ligera.</a:t>
            </a:r>
          </a:p>
          <a:p>
            <a:pPr marL="0" indent="0" algn="ctr">
              <a:buNone/>
            </a:pPr>
            <a:r>
              <a:rPr lang="es-CO" dirty="0"/>
              <a:t>Consumir solamente frutas. Puede consumir infusión de plantas y caldos depurativos. (Cocimiento de cebolla cabezona, ajo, apio).</a:t>
            </a:r>
          </a:p>
          <a:p>
            <a:endParaRPr lang="es-CO" dirty="0"/>
          </a:p>
        </p:txBody>
      </p:sp>
    </p:spTree>
    <p:extLst>
      <p:ext uri="{BB962C8B-B14F-4D97-AF65-F5344CB8AC3E}">
        <p14:creationId xmlns:p14="http://schemas.microsoft.com/office/powerpoint/2010/main" val="2093139243"/>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anim calcmode="lin" valueType="num">
                                      <p:cBhvr>
                                        <p:cTn id="23"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2" end="2"/>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 calcmode="lin" valueType="num">
                                      <p:cBhvr>
                                        <p:cTn id="29"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0"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1"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2" dur="1000"/>
                                        <p:tgtEl>
                                          <p:spTgt spid="3">
                                            <p:txEl>
                                              <p:pRg st="3" end="3"/>
                                            </p:txEl>
                                          </p:spTgt>
                                        </p:tgtEl>
                                      </p:cBhvr>
                                    </p:animEffect>
                                  </p:childTnLst>
                                </p:cTn>
                              </p:par>
                              <p:par>
                                <p:cTn id="33" presetID="31" presetClass="entr" presetSubtype="0" fill="hold" nodeType="with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p:cTn id="35"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6"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37"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38" dur="1000"/>
                                        <p:tgtEl>
                                          <p:spTgt spid="3">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p:cTn id="4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6" dur="1000"/>
                                        <p:tgtEl>
                                          <p:spTgt spid="3">
                                            <p:txEl>
                                              <p:pRg st="6" end="6"/>
                                            </p:txEl>
                                          </p:spTgt>
                                        </p:tgtEl>
                                      </p:cBhvr>
                                    </p:animEffect>
                                  </p:childTnLst>
                                </p:cTn>
                              </p:par>
                              <p:par>
                                <p:cTn id="47" presetID="31" presetClass="entr" presetSubtype="0" fill="hold" nodeType="with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p:cTn id="4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5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332656"/>
            <a:ext cx="8229600" cy="6408712"/>
          </a:xfrm>
        </p:spPr>
        <p:txBody>
          <a:bodyPr>
            <a:normAutofit fontScale="92500" lnSpcReduction="20000"/>
          </a:bodyPr>
          <a:lstStyle/>
          <a:p>
            <a:pPr marL="0" indent="0" algn="ctr">
              <a:buNone/>
            </a:pPr>
            <a:r>
              <a:rPr lang="es-CO" sz="3600" b="1" dirty="0" smtClean="0"/>
              <a:t>Tercer día: </a:t>
            </a:r>
            <a:r>
              <a:rPr lang="es-CO" dirty="0" smtClean="0"/>
              <a:t>Dieta blanda.</a:t>
            </a:r>
          </a:p>
          <a:p>
            <a:pPr marL="0" indent="0" algn="ctr">
              <a:buNone/>
            </a:pPr>
            <a:r>
              <a:rPr lang="es-CO" b="1" dirty="0" smtClean="0"/>
              <a:t>Desayunar:</a:t>
            </a:r>
            <a:r>
              <a:rPr lang="es-CO" dirty="0" smtClean="0"/>
              <a:t> frutas con avena cruda y frutos secos, leche de almendras, coco, nueces.</a:t>
            </a:r>
          </a:p>
          <a:p>
            <a:pPr marL="0" indent="0" algn="ctr">
              <a:buNone/>
            </a:pPr>
            <a:r>
              <a:rPr lang="es-CO" b="1" dirty="0" smtClean="0"/>
              <a:t>Almorzar:</a:t>
            </a:r>
            <a:r>
              <a:rPr lang="es-CO" dirty="0" smtClean="0"/>
              <a:t> verduras al vapor, puré de papa, queso de soya, cocimiento de cavada.</a:t>
            </a:r>
          </a:p>
          <a:p>
            <a:pPr marL="0" indent="0" algn="ctr">
              <a:buNone/>
            </a:pPr>
            <a:r>
              <a:rPr lang="es-CO" b="1" dirty="0" smtClean="0"/>
              <a:t>Cenar:</a:t>
            </a:r>
            <a:r>
              <a:rPr lang="es-CO" dirty="0" smtClean="0"/>
              <a:t> frutas con yogurt natural.</a:t>
            </a:r>
          </a:p>
          <a:p>
            <a:pPr marL="0" indent="0" algn="ctr">
              <a:buNone/>
            </a:pPr>
            <a:endParaRPr lang="es-CO" dirty="0"/>
          </a:p>
          <a:p>
            <a:pPr marL="0" indent="0" algn="ctr">
              <a:buNone/>
            </a:pPr>
            <a:r>
              <a:rPr lang="es-CO" b="1" dirty="0" smtClean="0"/>
              <a:t>Cuarto día: </a:t>
            </a:r>
            <a:r>
              <a:rPr lang="es-CO" dirty="0" smtClean="0"/>
              <a:t>Dieta de transición.</a:t>
            </a:r>
          </a:p>
          <a:p>
            <a:pPr marL="0" indent="0" algn="ctr">
              <a:buNone/>
            </a:pPr>
            <a:r>
              <a:rPr lang="es-CO" b="1" dirty="0" smtClean="0"/>
              <a:t>Desayunar:</a:t>
            </a:r>
            <a:r>
              <a:rPr lang="es-CO" dirty="0" smtClean="0"/>
              <a:t> frutas, cereal, pan integral, queso de soya, frutos secos y oleaginosas.</a:t>
            </a:r>
          </a:p>
          <a:p>
            <a:pPr marL="0" indent="0" algn="ctr">
              <a:buNone/>
            </a:pPr>
            <a:r>
              <a:rPr lang="es-CO" b="1" dirty="0" smtClean="0"/>
              <a:t>Almorzar:</a:t>
            </a:r>
            <a:r>
              <a:rPr lang="es-CO" dirty="0" smtClean="0"/>
              <a:t> verduras al vapor, ensalada de vegetales crudos, un almidón, un grano verde. </a:t>
            </a:r>
          </a:p>
          <a:p>
            <a:pPr marL="0" indent="0" algn="ctr">
              <a:buNone/>
            </a:pPr>
            <a:r>
              <a:rPr lang="es-CO" b="1" dirty="0" smtClean="0"/>
              <a:t>Cenar:</a:t>
            </a:r>
            <a:r>
              <a:rPr lang="es-CO" dirty="0" smtClean="0"/>
              <a:t> fresco de avena u horchata de cereales, galletas integrales, ensalada de frutas.</a:t>
            </a:r>
          </a:p>
          <a:p>
            <a:pPr marL="0" indent="0" algn="ctr">
              <a:buNone/>
            </a:pPr>
            <a:endParaRPr lang="es-CO" dirty="0"/>
          </a:p>
        </p:txBody>
      </p:sp>
    </p:spTree>
    <p:extLst>
      <p:ext uri="{BB962C8B-B14F-4D97-AF65-F5344CB8AC3E}">
        <p14:creationId xmlns:p14="http://schemas.microsoft.com/office/powerpoint/2010/main" val="1197434362"/>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anim calcmode="lin" valueType="num">
                                      <p:cBhvr>
                                        <p:cTn id="7"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5" end="5"/>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 calcmode="lin" valueType="num">
                                      <p:cBhvr>
                                        <p:cTn id="13"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6" end="6"/>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 calcmode="lin" valueType="num">
                                      <p:cBhvr>
                                        <p:cTn id="19"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7" end="7"/>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anim calcmode="lin" valueType="num">
                                      <p:cBhvr>
                                        <p:cTn id="2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57200" y="260648"/>
            <a:ext cx="8229600" cy="6264696"/>
          </a:xfrm>
        </p:spPr>
        <p:txBody>
          <a:bodyPr>
            <a:normAutofit fontScale="92500" lnSpcReduction="20000"/>
          </a:bodyPr>
          <a:lstStyle/>
          <a:p>
            <a:pPr marL="0" indent="0" algn="ctr">
              <a:buNone/>
            </a:pPr>
            <a:r>
              <a:rPr lang="es-CO" b="1" dirty="0"/>
              <a:t>Quinto día:</a:t>
            </a:r>
            <a:r>
              <a:rPr lang="es-CO" dirty="0"/>
              <a:t> Dieta plena.</a:t>
            </a:r>
          </a:p>
          <a:p>
            <a:pPr marL="0" indent="0" algn="ctr">
              <a:buNone/>
            </a:pPr>
            <a:r>
              <a:rPr lang="es-CO" b="1" dirty="0"/>
              <a:t>Desayunar:</a:t>
            </a:r>
            <a:r>
              <a:rPr lang="es-CO" dirty="0"/>
              <a:t> frutas, cereales, pan integral, nueces, derivados de soya, fruta deshidratada, germen de trigo.</a:t>
            </a:r>
          </a:p>
          <a:p>
            <a:pPr marL="0" indent="0" algn="ctr">
              <a:buNone/>
            </a:pPr>
            <a:r>
              <a:rPr lang="es-CO" b="1" dirty="0"/>
              <a:t>Almorzar:</a:t>
            </a:r>
            <a:r>
              <a:rPr lang="es-CO" dirty="0"/>
              <a:t> verduras al vapor, ensalada de vegetales, sopa o crema,  grano verde, un almidón, una limonada (linaza o de pepino.</a:t>
            </a:r>
          </a:p>
          <a:p>
            <a:pPr marL="0" indent="0" algn="ctr">
              <a:buNone/>
            </a:pPr>
            <a:r>
              <a:rPr lang="es-CO" b="1" dirty="0"/>
              <a:t>Cena: </a:t>
            </a:r>
            <a:r>
              <a:rPr lang="es-CO" dirty="0"/>
              <a:t>muy liviana rica en frutas</a:t>
            </a:r>
            <a:r>
              <a:rPr lang="es-CO" dirty="0" smtClean="0"/>
              <a:t>.</a:t>
            </a:r>
          </a:p>
          <a:p>
            <a:pPr marL="0" indent="0" algn="ctr">
              <a:buNone/>
            </a:pPr>
            <a:endParaRPr lang="es-CO" dirty="0"/>
          </a:p>
          <a:p>
            <a:pPr marL="0" indent="0" algn="ctr">
              <a:buNone/>
            </a:pPr>
            <a:r>
              <a:rPr lang="es-CO" sz="3600" b="1" dirty="0"/>
              <a:t>Consejo:</a:t>
            </a:r>
            <a:r>
              <a:rPr lang="es-CO" dirty="0"/>
              <a:t> </a:t>
            </a:r>
            <a:r>
              <a:rPr lang="es-CO" b="1" dirty="0">
                <a:solidFill>
                  <a:srgbClr val="0070C0"/>
                </a:solidFill>
              </a:rPr>
              <a:t>si va a incluir </a:t>
            </a:r>
            <a:r>
              <a:rPr lang="es-CO" b="1" dirty="0" smtClean="0">
                <a:solidFill>
                  <a:srgbClr val="0070C0"/>
                </a:solidFill>
              </a:rPr>
              <a:t>su </a:t>
            </a:r>
            <a:r>
              <a:rPr lang="es-CO" b="1" dirty="0">
                <a:solidFill>
                  <a:srgbClr val="0070C0"/>
                </a:solidFill>
              </a:rPr>
              <a:t>dieta completa, recuerde que los alimentos con mayor densidad calórica son las grasas, el azúcar, los refinados y los productos de origen animal. Por lo tanto le aconsejamos disminuir el consumo de ellos</a:t>
            </a:r>
            <a:r>
              <a:rPr lang="es-CO" b="1" dirty="0" smtClean="0">
                <a:solidFill>
                  <a:srgbClr val="0070C0"/>
                </a:solidFill>
              </a:rPr>
              <a:t>.</a:t>
            </a:r>
            <a:endParaRPr lang="es-CO" b="1" dirty="0">
              <a:solidFill>
                <a:srgbClr val="0070C0"/>
              </a:solidFill>
            </a:endParaRPr>
          </a:p>
          <a:p>
            <a:endParaRPr lang="es-CO" dirty="0"/>
          </a:p>
        </p:txBody>
      </p:sp>
    </p:spTree>
    <p:extLst>
      <p:ext uri="{BB962C8B-B14F-4D97-AF65-F5344CB8AC3E}">
        <p14:creationId xmlns:p14="http://schemas.microsoft.com/office/powerpoint/2010/main" val="2436382145"/>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 calcmode="lin" valueType="num">
                                      <p:cBhvr>
                                        <p:cTn id="2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4"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107504" y="188640"/>
            <a:ext cx="8784976" cy="6480720"/>
          </a:xfrm>
        </p:spPr>
        <p:txBody>
          <a:bodyPr>
            <a:normAutofit fontScale="85000" lnSpcReduction="10000"/>
          </a:bodyPr>
          <a:lstStyle/>
          <a:p>
            <a:pPr marL="0" indent="0" algn="ctr">
              <a:buNone/>
            </a:pPr>
            <a:endParaRPr lang="es-CO" dirty="0" smtClean="0"/>
          </a:p>
          <a:p>
            <a:pPr marL="0" indent="0">
              <a:buNone/>
            </a:pPr>
            <a:r>
              <a:rPr lang="es-CO" dirty="0" smtClean="0"/>
              <a:t>Algunos consejos más:</a:t>
            </a:r>
          </a:p>
          <a:p>
            <a:pPr marL="514350" indent="-514350">
              <a:buAutoNum type="arabicPeriod"/>
            </a:pPr>
            <a:r>
              <a:rPr lang="es-CO" dirty="0" smtClean="0">
                <a:solidFill>
                  <a:srgbClr val="FF0000"/>
                </a:solidFill>
              </a:rPr>
              <a:t>Evite comer entre comidas.</a:t>
            </a:r>
          </a:p>
          <a:p>
            <a:pPr marL="514350" indent="-514350">
              <a:buAutoNum type="arabicPeriod"/>
            </a:pPr>
            <a:r>
              <a:rPr lang="es-CO" dirty="0" smtClean="0">
                <a:solidFill>
                  <a:srgbClr val="002060"/>
                </a:solidFill>
              </a:rPr>
              <a:t>Haga del desayuno y del almuerzo las principales comidas del día.</a:t>
            </a:r>
          </a:p>
          <a:p>
            <a:pPr marL="514350" indent="-514350">
              <a:buAutoNum type="arabicPeriod"/>
            </a:pPr>
            <a:r>
              <a:rPr lang="es-CO" dirty="0" smtClean="0">
                <a:solidFill>
                  <a:srgbClr val="7030A0"/>
                </a:solidFill>
              </a:rPr>
              <a:t>Elimine la cena o redúzcala a muy pocos elementos.</a:t>
            </a:r>
          </a:p>
          <a:p>
            <a:pPr marL="514350" indent="-514350">
              <a:buAutoNum type="arabicPeriod"/>
            </a:pPr>
            <a:r>
              <a:rPr lang="es-CO" dirty="0" smtClean="0">
                <a:solidFill>
                  <a:srgbClr val="C00000"/>
                </a:solidFill>
              </a:rPr>
              <a:t>Tenga horario fijo para las comidas.</a:t>
            </a:r>
          </a:p>
          <a:p>
            <a:pPr marL="514350" indent="-514350">
              <a:buAutoNum type="arabicPeriod"/>
            </a:pPr>
            <a:r>
              <a:rPr lang="es-CO" dirty="0" smtClean="0">
                <a:solidFill>
                  <a:srgbClr val="00B050"/>
                </a:solidFill>
              </a:rPr>
              <a:t>Coma lentamente, masticando minuciosamente los alimentos.</a:t>
            </a:r>
          </a:p>
          <a:p>
            <a:pPr marL="514350" indent="-514350">
              <a:buAutoNum type="arabicPeriod"/>
            </a:pPr>
            <a:r>
              <a:rPr lang="es-CO" dirty="0" smtClean="0">
                <a:solidFill>
                  <a:schemeClr val="accent6">
                    <a:lumMod val="75000"/>
                  </a:schemeClr>
                </a:solidFill>
              </a:rPr>
              <a:t>Evite la ansiedad y la preocupación a la hora de comer.</a:t>
            </a:r>
          </a:p>
          <a:p>
            <a:pPr marL="514350" indent="-514350">
              <a:buAutoNum type="arabicPeriod"/>
            </a:pPr>
            <a:r>
              <a:rPr lang="es-CO" dirty="0" smtClean="0">
                <a:solidFill>
                  <a:srgbClr val="92D050"/>
                </a:solidFill>
              </a:rPr>
              <a:t>No ingiera líquidos con sus comidas principales.</a:t>
            </a:r>
          </a:p>
          <a:p>
            <a:pPr marL="514350" indent="-514350">
              <a:buAutoNum type="arabicPeriod"/>
            </a:pPr>
            <a:r>
              <a:rPr lang="es-CO" dirty="0" smtClean="0">
                <a:solidFill>
                  <a:schemeClr val="accent6">
                    <a:lumMod val="50000"/>
                  </a:schemeClr>
                </a:solidFill>
              </a:rPr>
              <a:t>Haga ejercicio físico cada día de 30 minutos a una hora.</a:t>
            </a:r>
          </a:p>
          <a:p>
            <a:pPr marL="514350" indent="-514350">
              <a:buAutoNum type="arabicPeriod"/>
            </a:pPr>
            <a:r>
              <a:rPr lang="es-CO" dirty="0" smtClean="0">
                <a:solidFill>
                  <a:schemeClr val="tx2">
                    <a:lumMod val="60000"/>
                    <a:lumOff val="40000"/>
                  </a:schemeClr>
                </a:solidFill>
              </a:rPr>
              <a:t>Aumente el consumo de frutas y verduras.</a:t>
            </a:r>
          </a:p>
          <a:p>
            <a:pPr marL="514350" indent="-514350">
              <a:buAutoNum type="arabicPeriod"/>
            </a:pPr>
            <a:r>
              <a:rPr lang="es-CO" dirty="0" smtClean="0"/>
              <a:t>Absténgase de bebidas estimulantes, té, café, colas.</a:t>
            </a:r>
            <a:endParaRPr lang="es-CO" dirty="0"/>
          </a:p>
        </p:txBody>
      </p:sp>
    </p:spTree>
    <p:extLst>
      <p:ext uri="{BB962C8B-B14F-4D97-AF65-F5344CB8AC3E}">
        <p14:creationId xmlns:p14="http://schemas.microsoft.com/office/powerpoint/2010/main" val="984326080"/>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p:cTn id="15"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p:cTn id="23"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p:cTn id="31"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p:cTn id="39"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40"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41"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42" dur="10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 calcmode="lin" valueType="num">
                                      <p:cBhvr>
                                        <p:cTn id="4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4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4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50" dur="1000"/>
                                        <p:tgtEl>
                                          <p:spTgt spid="3">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1" presetClass="entr" presetSubtype="0"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p:cTn id="55" dur="1000" fill="hold"/>
                                        <p:tgtEl>
                                          <p:spTgt spid="3">
                                            <p:txEl>
                                              <p:pRg st="8" end="8"/>
                                            </p:txEl>
                                          </p:spTgt>
                                        </p:tgtEl>
                                        <p:attrNameLst>
                                          <p:attrName>ppt_w</p:attrName>
                                        </p:attrNameLst>
                                      </p:cBhvr>
                                      <p:tavLst>
                                        <p:tav tm="0">
                                          <p:val>
                                            <p:fltVal val="0"/>
                                          </p:val>
                                        </p:tav>
                                        <p:tav tm="100000">
                                          <p:val>
                                            <p:strVal val="#ppt_w"/>
                                          </p:val>
                                        </p:tav>
                                      </p:tavLst>
                                    </p:anim>
                                    <p:anim calcmode="lin" valueType="num">
                                      <p:cBhvr>
                                        <p:cTn id="56" dur="1000" fill="hold"/>
                                        <p:tgtEl>
                                          <p:spTgt spid="3">
                                            <p:txEl>
                                              <p:pRg st="8" end="8"/>
                                            </p:txEl>
                                          </p:spTgt>
                                        </p:tgtEl>
                                        <p:attrNameLst>
                                          <p:attrName>ppt_h</p:attrName>
                                        </p:attrNameLst>
                                      </p:cBhvr>
                                      <p:tavLst>
                                        <p:tav tm="0">
                                          <p:val>
                                            <p:fltVal val="0"/>
                                          </p:val>
                                        </p:tav>
                                        <p:tav tm="100000">
                                          <p:val>
                                            <p:strVal val="#ppt_h"/>
                                          </p:val>
                                        </p:tav>
                                      </p:tavLst>
                                    </p:anim>
                                    <p:anim calcmode="lin" valueType="num">
                                      <p:cBhvr>
                                        <p:cTn id="57" dur="1000" fill="hold"/>
                                        <p:tgtEl>
                                          <p:spTgt spid="3">
                                            <p:txEl>
                                              <p:pRg st="8" end="8"/>
                                            </p:txEl>
                                          </p:spTgt>
                                        </p:tgtEl>
                                        <p:attrNameLst>
                                          <p:attrName>style.rotation</p:attrName>
                                        </p:attrNameLst>
                                      </p:cBhvr>
                                      <p:tavLst>
                                        <p:tav tm="0">
                                          <p:val>
                                            <p:fltVal val="90"/>
                                          </p:val>
                                        </p:tav>
                                        <p:tav tm="100000">
                                          <p:val>
                                            <p:fltVal val="0"/>
                                          </p:val>
                                        </p:tav>
                                      </p:tavLst>
                                    </p:anim>
                                    <p:animEffect transition="in" filter="fade">
                                      <p:cBhvr>
                                        <p:cTn id="58" dur="1000"/>
                                        <p:tgtEl>
                                          <p:spTgt spid="3">
                                            <p:txEl>
                                              <p:pRg st="8" end="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31" presetClass="entr" presetSubtype="0" fill="hold" grpId="0" nodeType="clickEffect">
                                  <p:stCondLst>
                                    <p:cond delay="0"/>
                                  </p:stCondLst>
                                  <p:childTnLst>
                                    <p:set>
                                      <p:cBhvr>
                                        <p:cTn id="62" dur="1" fill="hold">
                                          <p:stCondLst>
                                            <p:cond delay="0"/>
                                          </p:stCondLst>
                                        </p:cTn>
                                        <p:tgtEl>
                                          <p:spTgt spid="3">
                                            <p:txEl>
                                              <p:pRg st="9" end="9"/>
                                            </p:txEl>
                                          </p:spTgt>
                                        </p:tgtEl>
                                        <p:attrNameLst>
                                          <p:attrName>style.visibility</p:attrName>
                                        </p:attrNameLst>
                                      </p:cBhvr>
                                      <p:to>
                                        <p:strVal val="visible"/>
                                      </p:to>
                                    </p:set>
                                    <p:anim calcmode="lin" valueType="num">
                                      <p:cBhvr>
                                        <p:cTn id="63" dur="1000" fill="hold"/>
                                        <p:tgtEl>
                                          <p:spTgt spid="3">
                                            <p:txEl>
                                              <p:pRg st="9" end="9"/>
                                            </p:txEl>
                                          </p:spTgt>
                                        </p:tgtEl>
                                        <p:attrNameLst>
                                          <p:attrName>ppt_w</p:attrName>
                                        </p:attrNameLst>
                                      </p:cBhvr>
                                      <p:tavLst>
                                        <p:tav tm="0">
                                          <p:val>
                                            <p:fltVal val="0"/>
                                          </p:val>
                                        </p:tav>
                                        <p:tav tm="100000">
                                          <p:val>
                                            <p:strVal val="#ppt_w"/>
                                          </p:val>
                                        </p:tav>
                                      </p:tavLst>
                                    </p:anim>
                                    <p:anim calcmode="lin" valueType="num">
                                      <p:cBhvr>
                                        <p:cTn id="64" dur="1000" fill="hold"/>
                                        <p:tgtEl>
                                          <p:spTgt spid="3">
                                            <p:txEl>
                                              <p:pRg st="9" end="9"/>
                                            </p:txEl>
                                          </p:spTgt>
                                        </p:tgtEl>
                                        <p:attrNameLst>
                                          <p:attrName>ppt_h</p:attrName>
                                        </p:attrNameLst>
                                      </p:cBhvr>
                                      <p:tavLst>
                                        <p:tav tm="0">
                                          <p:val>
                                            <p:fltVal val="0"/>
                                          </p:val>
                                        </p:tav>
                                        <p:tav tm="100000">
                                          <p:val>
                                            <p:strVal val="#ppt_h"/>
                                          </p:val>
                                        </p:tav>
                                      </p:tavLst>
                                    </p:anim>
                                    <p:anim calcmode="lin" valueType="num">
                                      <p:cBhvr>
                                        <p:cTn id="65" dur="1000" fill="hold"/>
                                        <p:tgtEl>
                                          <p:spTgt spid="3">
                                            <p:txEl>
                                              <p:pRg st="9" end="9"/>
                                            </p:txEl>
                                          </p:spTgt>
                                        </p:tgtEl>
                                        <p:attrNameLst>
                                          <p:attrName>style.rotation</p:attrName>
                                        </p:attrNameLst>
                                      </p:cBhvr>
                                      <p:tavLst>
                                        <p:tav tm="0">
                                          <p:val>
                                            <p:fltVal val="90"/>
                                          </p:val>
                                        </p:tav>
                                        <p:tav tm="100000">
                                          <p:val>
                                            <p:fltVal val="0"/>
                                          </p:val>
                                        </p:tav>
                                      </p:tavLst>
                                    </p:anim>
                                    <p:animEffect transition="in" filter="fade">
                                      <p:cBhvr>
                                        <p:cTn id="66" dur="1000"/>
                                        <p:tgtEl>
                                          <p:spTgt spid="3">
                                            <p:txEl>
                                              <p:pRg st="9" end="9"/>
                                            </p:txEl>
                                          </p:spTgt>
                                        </p:tgtEl>
                                      </p:cBhvr>
                                    </p:animEffect>
                                  </p:childTnLst>
                                </p:cTn>
                              </p:par>
                            </p:childTnLst>
                          </p:cTn>
                        </p:par>
                      </p:childTnLst>
                    </p:cTn>
                  </p:par>
                  <p:par>
                    <p:cTn id="67" fill="hold">
                      <p:stCondLst>
                        <p:cond delay="indefinite"/>
                      </p:stCondLst>
                      <p:childTnLst>
                        <p:par>
                          <p:cTn id="68" fill="hold">
                            <p:stCondLst>
                              <p:cond delay="0"/>
                            </p:stCondLst>
                            <p:childTnLst>
                              <p:par>
                                <p:cTn id="69" presetID="31" presetClass="entr" presetSubtype="0" fill="hold" grpId="0" nodeType="clickEffect">
                                  <p:stCondLst>
                                    <p:cond delay="0"/>
                                  </p:stCondLst>
                                  <p:childTnLst>
                                    <p:set>
                                      <p:cBhvr>
                                        <p:cTn id="70" dur="1" fill="hold">
                                          <p:stCondLst>
                                            <p:cond delay="0"/>
                                          </p:stCondLst>
                                        </p:cTn>
                                        <p:tgtEl>
                                          <p:spTgt spid="3">
                                            <p:txEl>
                                              <p:pRg st="10" end="10"/>
                                            </p:txEl>
                                          </p:spTgt>
                                        </p:tgtEl>
                                        <p:attrNameLst>
                                          <p:attrName>style.visibility</p:attrName>
                                        </p:attrNameLst>
                                      </p:cBhvr>
                                      <p:to>
                                        <p:strVal val="visible"/>
                                      </p:to>
                                    </p:set>
                                    <p:anim calcmode="lin" valueType="num">
                                      <p:cBhvr>
                                        <p:cTn id="71" dur="1000" fill="hold"/>
                                        <p:tgtEl>
                                          <p:spTgt spid="3">
                                            <p:txEl>
                                              <p:pRg st="10" end="10"/>
                                            </p:txEl>
                                          </p:spTgt>
                                        </p:tgtEl>
                                        <p:attrNameLst>
                                          <p:attrName>ppt_w</p:attrName>
                                        </p:attrNameLst>
                                      </p:cBhvr>
                                      <p:tavLst>
                                        <p:tav tm="0">
                                          <p:val>
                                            <p:fltVal val="0"/>
                                          </p:val>
                                        </p:tav>
                                        <p:tav tm="100000">
                                          <p:val>
                                            <p:strVal val="#ppt_w"/>
                                          </p:val>
                                        </p:tav>
                                      </p:tavLst>
                                    </p:anim>
                                    <p:anim calcmode="lin" valueType="num">
                                      <p:cBhvr>
                                        <p:cTn id="72" dur="1000" fill="hold"/>
                                        <p:tgtEl>
                                          <p:spTgt spid="3">
                                            <p:txEl>
                                              <p:pRg st="10" end="10"/>
                                            </p:txEl>
                                          </p:spTgt>
                                        </p:tgtEl>
                                        <p:attrNameLst>
                                          <p:attrName>ppt_h</p:attrName>
                                        </p:attrNameLst>
                                      </p:cBhvr>
                                      <p:tavLst>
                                        <p:tav tm="0">
                                          <p:val>
                                            <p:fltVal val="0"/>
                                          </p:val>
                                        </p:tav>
                                        <p:tav tm="100000">
                                          <p:val>
                                            <p:strVal val="#ppt_h"/>
                                          </p:val>
                                        </p:tav>
                                      </p:tavLst>
                                    </p:anim>
                                    <p:anim calcmode="lin" valueType="num">
                                      <p:cBhvr>
                                        <p:cTn id="73" dur="1000" fill="hold"/>
                                        <p:tgtEl>
                                          <p:spTgt spid="3">
                                            <p:txEl>
                                              <p:pRg st="10" end="10"/>
                                            </p:txEl>
                                          </p:spTgt>
                                        </p:tgtEl>
                                        <p:attrNameLst>
                                          <p:attrName>style.rotation</p:attrName>
                                        </p:attrNameLst>
                                      </p:cBhvr>
                                      <p:tavLst>
                                        <p:tav tm="0">
                                          <p:val>
                                            <p:fltVal val="90"/>
                                          </p:val>
                                        </p:tav>
                                        <p:tav tm="100000">
                                          <p:val>
                                            <p:fltVal val="0"/>
                                          </p:val>
                                        </p:tav>
                                      </p:tavLst>
                                    </p:anim>
                                    <p:animEffect transition="in" filter="fade">
                                      <p:cBhvr>
                                        <p:cTn id="74" dur="1000"/>
                                        <p:tgtEl>
                                          <p:spTgt spid="3">
                                            <p:txEl>
                                              <p:pRg st="10" end="1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31" presetClass="entr" presetSubtype="0" fill="hold" grpId="0" nodeType="clickEffect">
                                  <p:stCondLst>
                                    <p:cond delay="0"/>
                                  </p:stCondLst>
                                  <p:childTnLst>
                                    <p:set>
                                      <p:cBhvr>
                                        <p:cTn id="78" dur="1" fill="hold">
                                          <p:stCondLst>
                                            <p:cond delay="0"/>
                                          </p:stCondLst>
                                        </p:cTn>
                                        <p:tgtEl>
                                          <p:spTgt spid="3">
                                            <p:txEl>
                                              <p:pRg st="11" end="11"/>
                                            </p:txEl>
                                          </p:spTgt>
                                        </p:tgtEl>
                                        <p:attrNameLst>
                                          <p:attrName>style.visibility</p:attrName>
                                        </p:attrNameLst>
                                      </p:cBhvr>
                                      <p:to>
                                        <p:strVal val="visible"/>
                                      </p:to>
                                    </p:set>
                                    <p:anim calcmode="lin" valueType="num">
                                      <p:cBhvr>
                                        <p:cTn id="79" dur="1000" fill="hold"/>
                                        <p:tgtEl>
                                          <p:spTgt spid="3">
                                            <p:txEl>
                                              <p:pRg st="11" end="11"/>
                                            </p:txEl>
                                          </p:spTgt>
                                        </p:tgtEl>
                                        <p:attrNameLst>
                                          <p:attrName>ppt_w</p:attrName>
                                        </p:attrNameLst>
                                      </p:cBhvr>
                                      <p:tavLst>
                                        <p:tav tm="0">
                                          <p:val>
                                            <p:fltVal val="0"/>
                                          </p:val>
                                        </p:tav>
                                        <p:tav tm="100000">
                                          <p:val>
                                            <p:strVal val="#ppt_w"/>
                                          </p:val>
                                        </p:tav>
                                      </p:tavLst>
                                    </p:anim>
                                    <p:anim calcmode="lin" valueType="num">
                                      <p:cBhvr>
                                        <p:cTn id="80" dur="1000" fill="hold"/>
                                        <p:tgtEl>
                                          <p:spTgt spid="3">
                                            <p:txEl>
                                              <p:pRg st="11" end="11"/>
                                            </p:txEl>
                                          </p:spTgt>
                                        </p:tgtEl>
                                        <p:attrNameLst>
                                          <p:attrName>ppt_h</p:attrName>
                                        </p:attrNameLst>
                                      </p:cBhvr>
                                      <p:tavLst>
                                        <p:tav tm="0">
                                          <p:val>
                                            <p:fltVal val="0"/>
                                          </p:val>
                                        </p:tav>
                                        <p:tav tm="100000">
                                          <p:val>
                                            <p:strVal val="#ppt_h"/>
                                          </p:val>
                                        </p:tav>
                                      </p:tavLst>
                                    </p:anim>
                                    <p:anim calcmode="lin" valueType="num">
                                      <p:cBhvr>
                                        <p:cTn id="81" dur="1000" fill="hold"/>
                                        <p:tgtEl>
                                          <p:spTgt spid="3">
                                            <p:txEl>
                                              <p:pRg st="11" end="11"/>
                                            </p:txEl>
                                          </p:spTgt>
                                        </p:tgtEl>
                                        <p:attrNameLst>
                                          <p:attrName>style.rotation</p:attrName>
                                        </p:attrNameLst>
                                      </p:cBhvr>
                                      <p:tavLst>
                                        <p:tav tm="0">
                                          <p:val>
                                            <p:fltVal val="90"/>
                                          </p:val>
                                        </p:tav>
                                        <p:tav tm="100000">
                                          <p:val>
                                            <p:fltVal val="0"/>
                                          </p:val>
                                        </p:tav>
                                      </p:tavLst>
                                    </p:anim>
                                    <p:animEffect transition="in" filter="fade">
                                      <p:cBhvr>
                                        <p:cTn id="82" dur="10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Marcador de contenido"/>
          <p:cNvSpPr>
            <a:spLocks noGrp="1"/>
          </p:cNvSpPr>
          <p:nvPr>
            <p:ph idx="1"/>
          </p:nvPr>
        </p:nvSpPr>
        <p:spPr>
          <a:xfrm>
            <a:off x="467544" y="404664"/>
            <a:ext cx="8229600" cy="6120680"/>
          </a:xfrm>
        </p:spPr>
        <p:txBody>
          <a:bodyPr>
            <a:normAutofit lnSpcReduction="10000"/>
          </a:bodyPr>
          <a:lstStyle/>
          <a:p>
            <a:pPr marL="0" indent="0" algn="ctr">
              <a:buNone/>
            </a:pPr>
            <a:r>
              <a:rPr lang="es-CO" dirty="0" smtClean="0"/>
              <a:t>Recuerde que en sus (5) días de dieta y en los (10) días siguientes puede consumir un zumo en la mañana y uno en la tarde.</a:t>
            </a:r>
          </a:p>
          <a:p>
            <a:pPr marL="0" indent="0">
              <a:buNone/>
            </a:pPr>
            <a:endParaRPr lang="es-CO" dirty="0"/>
          </a:p>
          <a:p>
            <a:pPr marL="0" indent="0" algn="ctr">
              <a:buNone/>
            </a:pPr>
            <a:r>
              <a:rPr lang="es-CO" sz="3600" b="1" dirty="0" smtClean="0"/>
              <a:t>Sugerencia.</a:t>
            </a:r>
            <a:r>
              <a:rPr lang="es-CO" dirty="0" smtClean="0"/>
              <a:t> </a:t>
            </a:r>
            <a:endParaRPr lang="es-CO" dirty="0" smtClean="0"/>
          </a:p>
          <a:p>
            <a:pPr marL="0" indent="0" algn="ctr">
              <a:buNone/>
            </a:pPr>
            <a:r>
              <a:rPr lang="es-CO" dirty="0" smtClean="0"/>
              <a:t>El zumo que puede ingerir es:</a:t>
            </a:r>
          </a:p>
          <a:p>
            <a:pPr marL="0" indent="0" algn="ctr">
              <a:buNone/>
            </a:pPr>
            <a:r>
              <a:rPr lang="es-CO" dirty="0" smtClean="0"/>
              <a:t>Zumo </a:t>
            </a:r>
            <a:r>
              <a:rPr lang="es-CO" dirty="0" smtClean="0"/>
              <a:t>de piña con rábano.</a:t>
            </a:r>
          </a:p>
          <a:p>
            <a:pPr marL="0" indent="0" algn="ctr">
              <a:buNone/>
            </a:pPr>
            <a:r>
              <a:rPr lang="es-CO" dirty="0" smtClean="0"/>
              <a:t>Zumo de piña con ortiga.</a:t>
            </a:r>
          </a:p>
          <a:p>
            <a:pPr marL="0" indent="0" algn="ctr">
              <a:buNone/>
            </a:pPr>
            <a:r>
              <a:rPr lang="es-CO" dirty="0" smtClean="0"/>
              <a:t>Zumo de piña con espinaca.</a:t>
            </a:r>
          </a:p>
          <a:p>
            <a:pPr marL="0" indent="0" algn="ctr">
              <a:buNone/>
            </a:pPr>
            <a:r>
              <a:rPr lang="es-CO" dirty="0" smtClean="0"/>
              <a:t>Zumo de naranja con acelga.</a:t>
            </a:r>
          </a:p>
          <a:p>
            <a:pPr marL="0" indent="0" algn="ctr">
              <a:buNone/>
            </a:pPr>
            <a:r>
              <a:rPr lang="es-CO" sz="4000" b="1" dirty="0" smtClean="0"/>
              <a:t>No fume ni tome bebidas alcohólicas.</a:t>
            </a:r>
            <a:endParaRPr lang="es-CO" sz="4000" b="1" dirty="0"/>
          </a:p>
        </p:txBody>
      </p:sp>
    </p:spTree>
    <p:extLst>
      <p:ext uri="{BB962C8B-B14F-4D97-AF65-F5344CB8AC3E}">
        <p14:creationId xmlns:p14="http://schemas.microsoft.com/office/powerpoint/2010/main" val="40418512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p:cTn id="7"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8"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9"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10" dur="1000"/>
                                        <p:tgtEl>
                                          <p:spTgt spid="3">
                                            <p:txEl>
                                              <p:pRg st="2" end="2"/>
                                            </p:txEl>
                                          </p:spTgt>
                                        </p:tgtEl>
                                      </p:cBhvr>
                                    </p:animEffect>
                                  </p:childTnLst>
                                </p:cTn>
                              </p:par>
                              <p:par>
                                <p:cTn id="11" presetID="3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p:cTn id="13"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14"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15"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16" dur="1000"/>
                                        <p:tgtEl>
                                          <p:spTgt spid="3">
                                            <p:txEl>
                                              <p:pRg st="3" end="3"/>
                                            </p:txEl>
                                          </p:spTgt>
                                        </p:tgtEl>
                                      </p:cBhvr>
                                    </p:animEffect>
                                  </p:childTnLst>
                                </p:cTn>
                              </p:par>
                              <p:par>
                                <p:cTn id="17" presetID="3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p:cTn id="19"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4" end="4"/>
                                            </p:txEl>
                                          </p:spTgt>
                                        </p:tgtEl>
                                      </p:cBhvr>
                                    </p:animEffect>
                                  </p:childTnLst>
                                </p:cTn>
                              </p:par>
                              <p:par>
                                <p:cTn id="23" presetID="3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p:cTn id="25" dur="1000" fill="hold"/>
                                        <p:tgtEl>
                                          <p:spTgt spid="3">
                                            <p:txEl>
                                              <p:pRg st="5" end="5"/>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5" end="5"/>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5" end="5"/>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5" end="5"/>
                                            </p:txEl>
                                          </p:spTgt>
                                        </p:tgtEl>
                                      </p:cBhvr>
                                    </p:animEffect>
                                  </p:childTnLst>
                                </p:cTn>
                              </p:par>
                              <p:par>
                                <p:cTn id="29" presetID="31" presetClass="entr" presetSubtype="0"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p:cTn id="31" dur="1000" fill="hold"/>
                                        <p:tgtEl>
                                          <p:spTgt spid="3">
                                            <p:txEl>
                                              <p:pRg st="6" end="6"/>
                                            </p:txEl>
                                          </p:spTgt>
                                        </p:tgtEl>
                                        <p:attrNameLst>
                                          <p:attrName>ppt_w</p:attrName>
                                        </p:attrNameLst>
                                      </p:cBhvr>
                                      <p:tavLst>
                                        <p:tav tm="0">
                                          <p:val>
                                            <p:fltVal val="0"/>
                                          </p:val>
                                        </p:tav>
                                        <p:tav tm="100000">
                                          <p:val>
                                            <p:strVal val="#ppt_w"/>
                                          </p:val>
                                        </p:tav>
                                      </p:tavLst>
                                    </p:anim>
                                    <p:anim calcmode="lin" valueType="num">
                                      <p:cBhvr>
                                        <p:cTn id="32" dur="1000" fill="hold"/>
                                        <p:tgtEl>
                                          <p:spTgt spid="3">
                                            <p:txEl>
                                              <p:pRg st="6" end="6"/>
                                            </p:txEl>
                                          </p:spTgt>
                                        </p:tgtEl>
                                        <p:attrNameLst>
                                          <p:attrName>ppt_h</p:attrName>
                                        </p:attrNameLst>
                                      </p:cBhvr>
                                      <p:tavLst>
                                        <p:tav tm="0">
                                          <p:val>
                                            <p:fltVal val="0"/>
                                          </p:val>
                                        </p:tav>
                                        <p:tav tm="100000">
                                          <p:val>
                                            <p:strVal val="#ppt_h"/>
                                          </p:val>
                                        </p:tav>
                                      </p:tavLst>
                                    </p:anim>
                                    <p:anim calcmode="lin" valueType="num">
                                      <p:cBhvr>
                                        <p:cTn id="33" dur="1000" fill="hold"/>
                                        <p:tgtEl>
                                          <p:spTgt spid="3">
                                            <p:txEl>
                                              <p:pRg st="6" end="6"/>
                                            </p:txEl>
                                          </p:spTgt>
                                        </p:tgtEl>
                                        <p:attrNameLst>
                                          <p:attrName>style.rotation</p:attrName>
                                        </p:attrNameLst>
                                      </p:cBhvr>
                                      <p:tavLst>
                                        <p:tav tm="0">
                                          <p:val>
                                            <p:fltVal val="90"/>
                                          </p:val>
                                        </p:tav>
                                        <p:tav tm="100000">
                                          <p:val>
                                            <p:fltVal val="0"/>
                                          </p:val>
                                        </p:tav>
                                      </p:tavLst>
                                    </p:anim>
                                    <p:animEffect transition="in" filter="fade">
                                      <p:cBhvr>
                                        <p:cTn id="34" dur="1000"/>
                                        <p:tgtEl>
                                          <p:spTgt spid="3">
                                            <p:txEl>
                                              <p:pRg st="6" end="6"/>
                                            </p:txEl>
                                          </p:spTgt>
                                        </p:tgtEl>
                                      </p:cBhvr>
                                    </p:animEffect>
                                  </p:childTnLst>
                                </p:cTn>
                              </p:par>
                              <p:par>
                                <p:cTn id="35" presetID="3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anim calcmode="lin" valueType="num">
                                      <p:cBhvr>
                                        <p:cTn id="37" dur="1000" fill="hold"/>
                                        <p:tgtEl>
                                          <p:spTgt spid="3">
                                            <p:txEl>
                                              <p:pRg st="7" end="7"/>
                                            </p:txEl>
                                          </p:spTgt>
                                        </p:tgtEl>
                                        <p:attrNameLst>
                                          <p:attrName>ppt_w</p:attrName>
                                        </p:attrNameLst>
                                      </p:cBhvr>
                                      <p:tavLst>
                                        <p:tav tm="0">
                                          <p:val>
                                            <p:fltVal val="0"/>
                                          </p:val>
                                        </p:tav>
                                        <p:tav tm="100000">
                                          <p:val>
                                            <p:strVal val="#ppt_w"/>
                                          </p:val>
                                        </p:tav>
                                      </p:tavLst>
                                    </p:anim>
                                    <p:anim calcmode="lin" valueType="num">
                                      <p:cBhvr>
                                        <p:cTn id="38" dur="1000" fill="hold"/>
                                        <p:tgtEl>
                                          <p:spTgt spid="3">
                                            <p:txEl>
                                              <p:pRg st="7" end="7"/>
                                            </p:txEl>
                                          </p:spTgt>
                                        </p:tgtEl>
                                        <p:attrNameLst>
                                          <p:attrName>ppt_h</p:attrName>
                                        </p:attrNameLst>
                                      </p:cBhvr>
                                      <p:tavLst>
                                        <p:tav tm="0">
                                          <p:val>
                                            <p:fltVal val="0"/>
                                          </p:val>
                                        </p:tav>
                                        <p:tav tm="100000">
                                          <p:val>
                                            <p:strVal val="#ppt_h"/>
                                          </p:val>
                                        </p:tav>
                                      </p:tavLst>
                                    </p:anim>
                                    <p:anim calcmode="lin" valueType="num">
                                      <p:cBhvr>
                                        <p:cTn id="39" dur="1000" fill="hold"/>
                                        <p:tgtEl>
                                          <p:spTgt spid="3">
                                            <p:txEl>
                                              <p:pRg st="7" end="7"/>
                                            </p:txEl>
                                          </p:spTgt>
                                        </p:tgtEl>
                                        <p:attrNameLst>
                                          <p:attrName>style.rotation</p:attrName>
                                        </p:attrNameLst>
                                      </p:cBhvr>
                                      <p:tavLst>
                                        <p:tav tm="0">
                                          <p:val>
                                            <p:fltVal val="90"/>
                                          </p:val>
                                        </p:tav>
                                        <p:tav tm="100000">
                                          <p:val>
                                            <p:fltVal val="0"/>
                                          </p:val>
                                        </p:tav>
                                      </p:tavLst>
                                    </p:anim>
                                    <p:animEffect transition="in" filter="fade">
                                      <p:cBhvr>
                                        <p:cTn id="40" dur="10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6"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wipe(down)">
                                      <p:cBhvr>
                                        <p:cTn id="45" dur="580">
                                          <p:stCondLst>
                                            <p:cond delay="0"/>
                                          </p:stCondLst>
                                        </p:cTn>
                                        <p:tgtEl>
                                          <p:spTgt spid="3">
                                            <p:txEl>
                                              <p:pRg st="8" end="8"/>
                                            </p:txEl>
                                          </p:spTgt>
                                        </p:tgtEl>
                                      </p:cBhvr>
                                    </p:animEffect>
                                    <p:anim calcmode="lin" valueType="num">
                                      <p:cBhvr>
                                        <p:cTn id="46" dur="1822" tmFilter="0,0; 0.14,0.36; 0.43,0.73; 0.71,0.91; 1.0,1.0">
                                          <p:stCondLst>
                                            <p:cond delay="0"/>
                                          </p:stCondLst>
                                        </p:cTn>
                                        <p:tgtEl>
                                          <p:spTgt spid="3">
                                            <p:txEl>
                                              <p:pRg st="8" end="8"/>
                                            </p:txEl>
                                          </p:spTgt>
                                        </p:tgtEl>
                                        <p:attrNameLst>
                                          <p:attrName>ppt_x</p:attrName>
                                        </p:attrNameLst>
                                      </p:cBhvr>
                                      <p:tavLst>
                                        <p:tav tm="0">
                                          <p:val>
                                            <p:strVal val="#ppt_x-0.25"/>
                                          </p:val>
                                        </p:tav>
                                        <p:tav tm="100000">
                                          <p:val>
                                            <p:strVal val="#ppt_x"/>
                                          </p:val>
                                        </p:tav>
                                      </p:tavLst>
                                    </p:anim>
                                    <p:anim calcmode="lin" valueType="num">
                                      <p:cBhvr>
                                        <p:cTn id="47" dur="664" tmFilter="0.0,0.0; 0.25,0.07; 0.50,0.2; 0.75,0.467; 1.0,1.0">
                                          <p:stCondLst>
                                            <p:cond delay="0"/>
                                          </p:stCondLst>
                                        </p:cTn>
                                        <p:tgtEl>
                                          <p:spTgt spid="3">
                                            <p:txEl>
                                              <p:pRg st="8" end="8"/>
                                            </p:txEl>
                                          </p:spTgt>
                                        </p:tgtEl>
                                        <p:attrNameLst>
                                          <p:attrName>ppt_y</p:attrName>
                                        </p:attrNameLst>
                                      </p:cBhvr>
                                      <p:tavLst>
                                        <p:tav tm="0" fmla="#ppt_y-sin(pi*$)/3">
                                          <p:val>
                                            <p:fltVal val="0.5"/>
                                          </p:val>
                                        </p:tav>
                                        <p:tav tm="100000">
                                          <p:val>
                                            <p:fltVal val="1"/>
                                          </p:val>
                                        </p:tav>
                                      </p:tavLst>
                                    </p:anim>
                                    <p:anim calcmode="lin" valueType="num">
                                      <p:cBhvr>
                                        <p:cTn id="48" dur="664" tmFilter="0, 0; 0.125,0.2665; 0.25,0.4; 0.375,0.465; 0.5,0.5;  0.625,0.535; 0.75,0.6; 0.875,0.7335; 1,1">
                                          <p:stCondLst>
                                            <p:cond delay="664"/>
                                          </p:stCondLst>
                                        </p:cTn>
                                        <p:tgtEl>
                                          <p:spTgt spid="3">
                                            <p:txEl>
                                              <p:pRg st="8" end="8"/>
                                            </p:txEl>
                                          </p:spTgt>
                                        </p:tgtEl>
                                        <p:attrNameLst>
                                          <p:attrName>ppt_y</p:attrName>
                                        </p:attrNameLst>
                                      </p:cBhvr>
                                      <p:tavLst>
                                        <p:tav tm="0" fmla="#ppt_y-sin(pi*$)/9">
                                          <p:val>
                                            <p:fltVal val="0"/>
                                          </p:val>
                                        </p:tav>
                                        <p:tav tm="100000">
                                          <p:val>
                                            <p:fltVal val="1"/>
                                          </p:val>
                                        </p:tav>
                                      </p:tavLst>
                                    </p:anim>
                                    <p:anim calcmode="lin" valueType="num">
                                      <p:cBhvr>
                                        <p:cTn id="49" dur="332" tmFilter="0, 0; 0.125,0.2665; 0.25,0.4; 0.375,0.465; 0.5,0.5;  0.625,0.535; 0.75,0.6; 0.875,0.7335; 1,1">
                                          <p:stCondLst>
                                            <p:cond delay="1324"/>
                                          </p:stCondLst>
                                        </p:cTn>
                                        <p:tgtEl>
                                          <p:spTgt spid="3">
                                            <p:txEl>
                                              <p:pRg st="8" end="8"/>
                                            </p:txEl>
                                          </p:spTgt>
                                        </p:tgtEl>
                                        <p:attrNameLst>
                                          <p:attrName>ppt_y</p:attrName>
                                        </p:attrNameLst>
                                      </p:cBhvr>
                                      <p:tavLst>
                                        <p:tav tm="0" fmla="#ppt_y-sin(pi*$)/27">
                                          <p:val>
                                            <p:fltVal val="0"/>
                                          </p:val>
                                        </p:tav>
                                        <p:tav tm="100000">
                                          <p:val>
                                            <p:fltVal val="1"/>
                                          </p:val>
                                        </p:tav>
                                      </p:tavLst>
                                    </p:anim>
                                    <p:anim calcmode="lin" valueType="num">
                                      <p:cBhvr>
                                        <p:cTn id="50" dur="164" tmFilter="0, 0; 0.125,0.2665; 0.25,0.4; 0.375,0.465; 0.5,0.5;  0.625,0.535; 0.75,0.6; 0.875,0.7335; 1,1">
                                          <p:stCondLst>
                                            <p:cond delay="1656"/>
                                          </p:stCondLst>
                                        </p:cTn>
                                        <p:tgtEl>
                                          <p:spTgt spid="3">
                                            <p:txEl>
                                              <p:pRg st="8" end="8"/>
                                            </p:txEl>
                                          </p:spTgt>
                                        </p:tgtEl>
                                        <p:attrNameLst>
                                          <p:attrName>ppt_y</p:attrName>
                                        </p:attrNameLst>
                                      </p:cBhvr>
                                      <p:tavLst>
                                        <p:tav tm="0" fmla="#ppt_y-sin(pi*$)/81">
                                          <p:val>
                                            <p:fltVal val="0"/>
                                          </p:val>
                                        </p:tav>
                                        <p:tav tm="100000">
                                          <p:val>
                                            <p:fltVal val="1"/>
                                          </p:val>
                                        </p:tav>
                                      </p:tavLst>
                                    </p:anim>
                                    <p:animScale>
                                      <p:cBhvr>
                                        <p:cTn id="51" dur="26">
                                          <p:stCondLst>
                                            <p:cond delay="650"/>
                                          </p:stCondLst>
                                        </p:cTn>
                                        <p:tgtEl>
                                          <p:spTgt spid="3">
                                            <p:txEl>
                                              <p:pRg st="8" end="8"/>
                                            </p:txEl>
                                          </p:spTgt>
                                        </p:tgtEl>
                                      </p:cBhvr>
                                      <p:to x="100000" y="60000"/>
                                    </p:animScale>
                                    <p:animScale>
                                      <p:cBhvr>
                                        <p:cTn id="52" dur="166" decel="50000">
                                          <p:stCondLst>
                                            <p:cond delay="676"/>
                                          </p:stCondLst>
                                        </p:cTn>
                                        <p:tgtEl>
                                          <p:spTgt spid="3">
                                            <p:txEl>
                                              <p:pRg st="8" end="8"/>
                                            </p:txEl>
                                          </p:spTgt>
                                        </p:tgtEl>
                                      </p:cBhvr>
                                      <p:to x="100000" y="100000"/>
                                    </p:animScale>
                                    <p:animScale>
                                      <p:cBhvr>
                                        <p:cTn id="53" dur="26">
                                          <p:stCondLst>
                                            <p:cond delay="1312"/>
                                          </p:stCondLst>
                                        </p:cTn>
                                        <p:tgtEl>
                                          <p:spTgt spid="3">
                                            <p:txEl>
                                              <p:pRg st="8" end="8"/>
                                            </p:txEl>
                                          </p:spTgt>
                                        </p:tgtEl>
                                      </p:cBhvr>
                                      <p:to x="100000" y="80000"/>
                                    </p:animScale>
                                    <p:animScale>
                                      <p:cBhvr>
                                        <p:cTn id="54" dur="166" decel="50000">
                                          <p:stCondLst>
                                            <p:cond delay="1338"/>
                                          </p:stCondLst>
                                        </p:cTn>
                                        <p:tgtEl>
                                          <p:spTgt spid="3">
                                            <p:txEl>
                                              <p:pRg st="8" end="8"/>
                                            </p:txEl>
                                          </p:spTgt>
                                        </p:tgtEl>
                                      </p:cBhvr>
                                      <p:to x="100000" y="100000"/>
                                    </p:animScale>
                                    <p:animScale>
                                      <p:cBhvr>
                                        <p:cTn id="55" dur="26">
                                          <p:stCondLst>
                                            <p:cond delay="1642"/>
                                          </p:stCondLst>
                                        </p:cTn>
                                        <p:tgtEl>
                                          <p:spTgt spid="3">
                                            <p:txEl>
                                              <p:pRg st="8" end="8"/>
                                            </p:txEl>
                                          </p:spTgt>
                                        </p:tgtEl>
                                      </p:cBhvr>
                                      <p:to x="100000" y="90000"/>
                                    </p:animScale>
                                    <p:animScale>
                                      <p:cBhvr>
                                        <p:cTn id="56" dur="166" decel="50000">
                                          <p:stCondLst>
                                            <p:cond delay="1668"/>
                                          </p:stCondLst>
                                        </p:cTn>
                                        <p:tgtEl>
                                          <p:spTgt spid="3">
                                            <p:txEl>
                                              <p:pRg st="8" end="8"/>
                                            </p:txEl>
                                          </p:spTgt>
                                        </p:tgtEl>
                                      </p:cBhvr>
                                      <p:to x="100000" y="100000"/>
                                    </p:animScale>
                                    <p:animScale>
                                      <p:cBhvr>
                                        <p:cTn id="57" dur="26">
                                          <p:stCondLst>
                                            <p:cond delay="1808"/>
                                          </p:stCondLst>
                                        </p:cTn>
                                        <p:tgtEl>
                                          <p:spTgt spid="3">
                                            <p:txEl>
                                              <p:pRg st="8" end="8"/>
                                            </p:txEl>
                                          </p:spTgt>
                                        </p:tgtEl>
                                      </p:cBhvr>
                                      <p:to x="100000" y="95000"/>
                                    </p:animScale>
                                    <p:animScale>
                                      <p:cBhvr>
                                        <p:cTn id="58" dur="166" decel="50000">
                                          <p:stCondLst>
                                            <p:cond delay="1834"/>
                                          </p:stCondLst>
                                        </p:cTn>
                                        <p:tgtEl>
                                          <p:spTgt spid="3">
                                            <p:txEl>
                                              <p:pRg st="8" end="8"/>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115</TotalTime>
  <Words>1362</Words>
  <Application>Microsoft Office PowerPoint</Application>
  <PresentationFormat>Presentación en pantalla (4:3)</PresentationFormat>
  <Paragraphs>103</Paragraphs>
  <Slides>18</Slides>
  <Notes>0</Notes>
  <HiddenSlides>0</HiddenSlides>
  <MMClips>0</MMClips>
  <ScaleCrop>false</ScaleCrop>
  <HeadingPairs>
    <vt:vector size="4" baseType="variant">
      <vt:variant>
        <vt:lpstr>Tema</vt:lpstr>
      </vt:variant>
      <vt:variant>
        <vt:i4>1</vt:i4>
      </vt:variant>
      <vt:variant>
        <vt:lpstr>Títulos de diapositiva</vt:lpstr>
      </vt:variant>
      <vt:variant>
        <vt:i4>18</vt:i4>
      </vt:variant>
    </vt:vector>
  </HeadingPairs>
  <TitlesOfParts>
    <vt:vector size="19" baseType="lpstr">
      <vt:lpstr>Tema de Office</vt:lpstr>
      <vt:lpstr>Presentación de PowerPoint</vt:lpstr>
      <vt:lpstr>12 enfermedades relacionadas con el sobrepeso y la obesidad en adultos</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 Problemas de salud relacionados con el sobrepeso y la obesidad en niños y adolescentes </vt:lpstr>
      <vt:lpstr>Ahora si entremos a estudiar la dieta adecuada para enfrentar este problema</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FAMILIA FIERRO CH</dc:creator>
  <cp:lastModifiedBy>FAMILIA FIERRO CH</cp:lastModifiedBy>
  <cp:revision>35</cp:revision>
  <dcterms:created xsi:type="dcterms:W3CDTF">2013-10-07T13:53:50Z</dcterms:created>
  <dcterms:modified xsi:type="dcterms:W3CDTF">2013-10-10T10:20:44Z</dcterms:modified>
</cp:coreProperties>
</file>