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3" r:id="rId3"/>
    <p:sldId id="264" r:id="rId4"/>
    <p:sldId id="265" r:id="rId5"/>
    <p:sldId id="260" r:id="rId6"/>
    <p:sldId id="258" r:id="rId7"/>
    <p:sldId id="259" r:id="rId8"/>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8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54FEEA-EFBE-45FA-B241-14DA2855C06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B1FD1E90-3712-4533-BAFE-21583F5EBFD2}">
      <dgm:prSet/>
      <dgm:spPr>
        <a:solidFill>
          <a:srgbClr val="002060"/>
        </a:solidFill>
      </dgm:spPr>
      <dgm:t>
        <a:bodyPr/>
        <a:lstStyle/>
        <a:p>
          <a:pPr rtl="0"/>
          <a:r>
            <a:rPr lang="es-CO" dirty="0" smtClean="0"/>
            <a:t>Dieta sugerente para los problemas renales</a:t>
          </a:r>
          <a:endParaRPr lang="es-CO" dirty="0"/>
        </a:p>
      </dgm:t>
    </dgm:pt>
    <dgm:pt modelId="{F71F1541-C6E9-470A-8752-B1FF8E7FC395}" type="parTrans" cxnId="{4605BE17-3D58-4978-8FA7-BE4CD5F58F78}">
      <dgm:prSet/>
      <dgm:spPr/>
      <dgm:t>
        <a:bodyPr/>
        <a:lstStyle/>
        <a:p>
          <a:endParaRPr lang="es-CO"/>
        </a:p>
      </dgm:t>
    </dgm:pt>
    <dgm:pt modelId="{48264367-CECC-4D1A-8EB8-D7934563451D}" type="sibTrans" cxnId="{4605BE17-3D58-4978-8FA7-BE4CD5F58F78}">
      <dgm:prSet/>
      <dgm:spPr/>
      <dgm:t>
        <a:bodyPr/>
        <a:lstStyle/>
        <a:p>
          <a:endParaRPr lang="es-CO"/>
        </a:p>
      </dgm:t>
    </dgm:pt>
    <dgm:pt modelId="{6FB30D86-2232-494F-8237-DB8B7A40DCF8}" type="pres">
      <dgm:prSet presAssocID="{1854FEEA-EFBE-45FA-B241-14DA2855C06B}" presName="linear" presStyleCnt="0">
        <dgm:presLayoutVars>
          <dgm:animLvl val="lvl"/>
          <dgm:resizeHandles val="exact"/>
        </dgm:presLayoutVars>
      </dgm:prSet>
      <dgm:spPr/>
      <dgm:t>
        <a:bodyPr/>
        <a:lstStyle/>
        <a:p>
          <a:endParaRPr lang="es-CO"/>
        </a:p>
      </dgm:t>
    </dgm:pt>
    <dgm:pt modelId="{F1C14C19-3AE0-4B42-A554-F1D65818B01D}" type="pres">
      <dgm:prSet presAssocID="{B1FD1E90-3712-4533-BAFE-21583F5EBFD2}" presName="parentText" presStyleLbl="node1" presStyleIdx="0" presStyleCnt="1">
        <dgm:presLayoutVars>
          <dgm:chMax val="0"/>
          <dgm:bulletEnabled val="1"/>
        </dgm:presLayoutVars>
      </dgm:prSet>
      <dgm:spPr/>
      <dgm:t>
        <a:bodyPr/>
        <a:lstStyle/>
        <a:p>
          <a:endParaRPr lang="es-CO"/>
        </a:p>
      </dgm:t>
    </dgm:pt>
  </dgm:ptLst>
  <dgm:cxnLst>
    <dgm:cxn modelId="{32C5DB9D-5D19-483F-83F0-4026B5AC7670}" type="presOf" srcId="{1854FEEA-EFBE-45FA-B241-14DA2855C06B}" destId="{6FB30D86-2232-494F-8237-DB8B7A40DCF8}" srcOrd="0" destOrd="0" presId="urn:microsoft.com/office/officeart/2005/8/layout/vList2"/>
    <dgm:cxn modelId="{4605BE17-3D58-4978-8FA7-BE4CD5F58F78}" srcId="{1854FEEA-EFBE-45FA-B241-14DA2855C06B}" destId="{B1FD1E90-3712-4533-BAFE-21583F5EBFD2}" srcOrd="0" destOrd="0" parTransId="{F71F1541-C6E9-470A-8752-B1FF8E7FC395}" sibTransId="{48264367-CECC-4D1A-8EB8-D7934563451D}"/>
    <dgm:cxn modelId="{8C34EEDF-252B-44E5-A830-11BDF2D6D736}" type="presOf" srcId="{B1FD1E90-3712-4533-BAFE-21583F5EBFD2}" destId="{F1C14C19-3AE0-4B42-A554-F1D65818B01D}" srcOrd="0" destOrd="0" presId="urn:microsoft.com/office/officeart/2005/8/layout/vList2"/>
    <dgm:cxn modelId="{193A9634-0FF0-4948-A9D0-712010AED7D5}" type="presParOf" srcId="{6FB30D86-2232-494F-8237-DB8B7A40DCF8}" destId="{F1C14C19-3AE0-4B42-A554-F1D65818B01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C14C19-3AE0-4B42-A554-F1D65818B01D}">
      <dsp:nvSpPr>
        <dsp:cNvPr id="0" name=""/>
        <dsp:cNvSpPr/>
      </dsp:nvSpPr>
      <dsp:spPr>
        <a:xfrm>
          <a:off x="0" y="187739"/>
          <a:ext cx="7668344" cy="76752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s-CO" sz="3200" kern="1200" dirty="0" smtClean="0"/>
            <a:t>Dieta sugerente para los problemas renales</a:t>
          </a:r>
          <a:endParaRPr lang="es-CO" sz="3200" kern="1200" dirty="0"/>
        </a:p>
      </dsp:txBody>
      <dsp:txXfrm>
        <a:off x="37467" y="225206"/>
        <a:ext cx="7593410" cy="6925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2D113C61-2469-42E5-A6BD-2CEC6C7936F4}" type="datetimeFigureOut">
              <a:rPr lang="es-CO" smtClean="0"/>
              <a:t>10/10/2013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2CCA1E9-E0F9-499E-8011-55742A4B98B1}" type="slidenum">
              <a:rPr lang="es-CO" smtClean="0"/>
              <a:t>‹Nº›</a:t>
            </a:fld>
            <a:endParaRPr lang="es-CO"/>
          </a:p>
        </p:txBody>
      </p:sp>
    </p:spTree>
    <p:extLst>
      <p:ext uri="{BB962C8B-B14F-4D97-AF65-F5344CB8AC3E}">
        <p14:creationId xmlns:p14="http://schemas.microsoft.com/office/powerpoint/2010/main" val="530999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D113C61-2469-42E5-A6BD-2CEC6C7936F4}" type="datetimeFigureOut">
              <a:rPr lang="es-CO" smtClean="0"/>
              <a:t>10/10/2013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2CCA1E9-E0F9-499E-8011-55742A4B98B1}" type="slidenum">
              <a:rPr lang="es-CO" smtClean="0"/>
              <a:t>‹Nº›</a:t>
            </a:fld>
            <a:endParaRPr lang="es-CO"/>
          </a:p>
        </p:txBody>
      </p:sp>
    </p:spTree>
    <p:extLst>
      <p:ext uri="{BB962C8B-B14F-4D97-AF65-F5344CB8AC3E}">
        <p14:creationId xmlns:p14="http://schemas.microsoft.com/office/powerpoint/2010/main" val="1425441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D113C61-2469-42E5-A6BD-2CEC6C7936F4}" type="datetimeFigureOut">
              <a:rPr lang="es-CO" smtClean="0"/>
              <a:t>10/10/2013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2CCA1E9-E0F9-499E-8011-55742A4B98B1}" type="slidenum">
              <a:rPr lang="es-CO" smtClean="0"/>
              <a:t>‹Nº›</a:t>
            </a:fld>
            <a:endParaRPr lang="es-CO"/>
          </a:p>
        </p:txBody>
      </p:sp>
    </p:spTree>
    <p:extLst>
      <p:ext uri="{BB962C8B-B14F-4D97-AF65-F5344CB8AC3E}">
        <p14:creationId xmlns:p14="http://schemas.microsoft.com/office/powerpoint/2010/main" val="3041456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2D113C61-2469-42E5-A6BD-2CEC6C7936F4}" type="datetimeFigureOut">
              <a:rPr lang="es-CO" smtClean="0"/>
              <a:t>10/10/2013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22CCA1E9-E0F9-499E-8011-55742A4B98B1}" type="slidenum">
              <a:rPr lang="es-CO" smtClean="0"/>
              <a:t>‹Nº›</a:t>
            </a:fld>
            <a:endParaRPr lang="es-CO"/>
          </a:p>
        </p:txBody>
      </p:sp>
    </p:spTree>
    <p:extLst>
      <p:ext uri="{BB962C8B-B14F-4D97-AF65-F5344CB8AC3E}">
        <p14:creationId xmlns:p14="http://schemas.microsoft.com/office/powerpoint/2010/main" val="2548578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2D113C61-2469-42E5-A6BD-2CEC6C7936F4}" type="datetimeFigureOut">
              <a:rPr lang="es-CO" smtClean="0"/>
              <a:t>10/10/2013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22CCA1E9-E0F9-499E-8011-55742A4B98B1}" type="slidenum">
              <a:rPr lang="es-CO" smtClean="0"/>
              <a:t>‹Nº›</a:t>
            </a:fld>
            <a:endParaRPr lang="es-CO"/>
          </a:p>
        </p:txBody>
      </p:sp>
    </p:spTree>
    <p:extLst>
      <p:ext uri="{BB962C8B-B14F-4D97-AF65-F5344CB8AC3E}">
        <p14:creationId xmlns:p14="http://schemas.microsoft.com/office/powerpoint/2010/main" val="1141551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2D113C61-2469-42E5-A6BD-2CEC6C7936F4}" type="datetimeFigureOut">
              <a:rPr lang="es-CO" smtClean="0"/>
              <a:t>10/10/2013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22CCA1E9-E0F9-499E-8011-55742A4B98B1}" type="slidenum">
              <a:rPr lang="es-CO" smtClean="0"/>
              <a:t>‹Nº›</a:t>
            </a:fld>
            <a:endParaRPr lang="es-CO"/>
          </a:p>
        </p:txBody>
      </p:sp>
    </p:spTree>
    <p:extLst>
      <p:ext uri="{BB962C8B-B14F-4D97-AF65-F5344CB8AC3E}">
        <p14:creationId xmlns:p14="http://schemas.microsoft.com/office/powerpoint/2010/main" val="1489722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D113C61-2469-42E5-A6BD-2CEC6C7936F4}" type="datetimeFigureOut">
              <a:rPr lang="es-CO" smtClean="0"/>
              <a:t>10/10/2013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22CCA1E9-E0F9-499E-8011-55742A4B98B1}" type="slidenum">
              <a:rPr lang="es-CO" smtClean="0"/>
              <a:t>‹Nº›</a:t>
            </a:fld>
            <a:endParaRPr lang="es-CO"/>
          </a:p>
        </p:txBody>
      </p:sp>
    </p:spTree>
    <p:extLst>
      <p:ext uri="{BB962C8B-B14F-4D97-AF65-F5344CB8AC3E}">
        <p14:creationId xmlns:p14="http://schemas.microsoft.com/office/powerpoint/2010/main" val="2701354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D113C61-2469-42E5-A6BD-2CEC6C7936F4}" type="datetimeFigureOut">
              <a:rPr lang="es-CO" smtClean="0"/>
              <a:t>10/10/2013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22CCA1E9-E0F9-499E-8011-55742A4B98B1}" type="slidenum">
              <a:rPr lang="es-CO" smtClean="0"/>
              <a:t>‹Nº›</a:t>
            </a:fld>
            <a:endParaRPr lang="es-CO"/>
          </a:p>
        </p:txBody>
      </p:sp>
    </p:spTree>
    <p:extLst>
      <p:ext uri="{BB962C8B-B14F-4D97-AF65-F5344CB8AC3E}">
        <p14:creationId xmlns:p14="http://schemas.microsoft.com/office/powerpoint/2010/main" val="331615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D113C61-2469-42E5-A6BD-2CEC6C7936F4}" type="datetimeFigureOut">
              <a:rPr lang="es-CO" smtClean="0"/>
              <a:t>10/10/2013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22CCA1E9-E0F9-499E-8011-55742A4B98B1}" type="slidenum">
              <a:rPr lang="es-CO" smtClean="0"/>
              <a:t>‹Nº›</a:t>
            </a:fld>
            <a:endParaRPr lang="es-CO"/>
          </a:p>
        </p:txBody>
      </p:sp>
    </p:spTree>
    <p:extLst>
      <p:ext uri="{BB962C8B-B14F-4D97-AF65-F5344CB8AC3E}">
        <p14:creationId xmlns:p14="http://schemas.microsoft.com/office/powerpoint/2010/main" val="1266815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D113C61-2469-42E5-A6BD-2CEC6C7936F4}" type="datetimeFigureOut">
              <a:rPr lang="es-CO" smtClean="0"/>
              <a:t>10/10/2013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2CCA1E9-E0F9-499E-8011-55742A4B98B1}" type="slidenum">
              <a:rPr lang="es-CO" smtClean="0"/>
              <a:t>‹Nº›</a:t>
            </a:fld>
            <a:endParaRPr lang="es-CO"/>
          </a:p>
        </p:txBody>
      </p:sp>
    </p:spTree>
    <p:extLst>
      <p:ext uri="{BB962C8B-B14F-4D97-AF65-F5344CB8AC3E}">
        <p14:creationId xmlns:p14="http://schemas.microsoft.com/office/powerpoint/2010/main" val="2114463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D113C61-2469-42E5-A6BD-2CEC6C7936F4}" type="datetimeFigureOut">
              <a:rPr lang="es-CO" smtClean="0"/>
              <a:t>10/10/2013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2CCA1E9-E0F9-499E-8011-55742A4B98B1}" type="slidenum">
              <a:rPr lang="es-CO" smtClean="0"/>
              <a:t>‹Nº›</a:t>
            </a:fld>
            <a:endParaRPr lang="es-CO"/>
          </a:p>
        </p:txBody>
      </p:sp>
    </p:spTree>
    <p:extLst>
      <p:ext uri="{BB962C8B-B14F-4D97-AF65-F5344CB8AC3E}">
        <p14:creationId xmlns:p14="http://schemas.microsoft.com/office/powerpoint/2010/main" val="3257010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113C61-2469-42E5-A6BD-2CEC6C7936F4}" type="datetimeFigureOut">
              <a:rPr lang="es-CO" smtClean="0"/>
              <a:t>10/10/2013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CCA1E9-E0F9-499E-8011-55742A4B98B1}" type="slidenum">
              <a:rPr lang="es-CO" smtClean="0"/>
              <a:t>‹Nº›</a:t>
            </a:fld>
            <a:endParaRPr lang="es-CO"/>
          </a:p>
        </p:txBody>
      </p:sp>
    </p:spTree>
    <p:extLst>
      <p:ext uri="{BB962C8B-B14F-4D97-AF65-F5344CB8AC3E}">
        <p14:creationId xmlns:p14="http://schemas.microsoft.com/office/powerpoint/2010/main" val="2279183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1280902803"/>
              </p:ext>
            </p:extLst>
          </p:nvPr>
        </p:nvGraphicFramePr>
        <p:xfrm>
          <a:off x="1475656" y="274638"/>
          <a:ext cx="7668344"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contenido"/>
          <p:cNvSpPr>
            <a:spLocks noGrp="1"/>
          </p:cNvSpPr>
          <p:nvPr>
            <p:ph idx="1"/>
          </p:nvPr>
        </p:nvSpPr>
        <p:spPr>
          <a:xfrm>
            <a:off x="251520" y="1484784"/>
            <a:ext cx="6480720" cy="2088232"/>
          </a:xfrm>
          <a:blipFill>
            <a:blip r:embed="rId7"/>
            <a:tile tx="0" ty="0" sx="100000" sy="100000" flip="none" algn="tl"/>
          </a:blipFill>
        </p:spPr>
        <p:txBody>
          <a:bodyPr>
            <a:normAutofit fontScale="70000" lnSpcReduction="20000"/>
          </a:bodyPr>
          <a:lstStyle/>
          <a:p>
            <a:pPr marL="0" indent="0" algn="ctr">
              <a:buNone/>
            </a:pPr>
            <a:r>
              <a:rPr lang="es-CO" dirty="0" smtClean="0"/>
              <a:t>«Los riñones son los principales encargados de filtrar y eliminar todas las sustancias de excreción celular, que circulan por la sangre» </a:t>
            </a:r>
          </a:p>
          <a:p>
            <a:pPr marL="0" indent="0" algn="ctr">
              <a:buNone/>
            </a:pPr>
            <a:r>
              <a:rPr lang="es-CO" dirty="0" smtClean="0"/>
              <a:t>Para que nos concienticemos sobre la necesidad de cuidar estos dos órganos que son tan vitales para conservar nuestra salud, y por ende la vida, miremos como funcionan, y como se pueden dañar:</a:t>
            </a:r>
          </a:p>
        </p:txBody>
      </p:sp>
      <p:sp>
        <p:nvSpPr>
          <p:cNvPr id="5" name="4 Elipse"/>
          <p:cNvSpPr/>
          <p:nvPr/>
        </p:nvSpPr>
        <p:spPr>
          <a:xfrm rot="268106">
            <a:off x="433198" y="372355"/>
            <a:ext cx="1058416" cy="100811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5400" b="1" dirty="0" smtClean="0"/>
              <a:t>7</a:t>
            </a:r>
            <a:endParaRPr lang="es-CO" b="1" dirty="0"/>
          </a:p>
        </p:txBody>
      </p:sp>
      <p:sp>
        <p:nvSpPr>
          <p:cNvPr id="6" name="5 Rectángulo"/>
          <p:cNvSpPr/>
          <p:nvPr/>
        </p:nvSpPr>
        <p:spPr>
          <a:xfrm>
            <a:off x="395534" y="3933056"/>
            <a:ext cx="8377337" cy="2554545"/>
          </a:xfrm>
          <a:prstGeom prst="rect">
            <a:avLst/>
          </a:prstGeom>
          <a:blipFill>
            <a:blip r:embed="rId8"/>
            <a:tile tx="0" ty="0" sx="100000" sy="100000" flip="none" algn="tl"/>
          </a:blipFill>
        </p:spPr>
        <p:txBody>
          <a:bodyPr wrap="square">
            <a:spAutoFit/>
          </a:bodyPr>
          <a:lstStyle/>
          <a:p>
            <a:r>
              <a:rPr lang="es-CO" sz="2000" dirty="0"/>
              <a:t>Los riñones con forma de frijoles, aproximadamente del tamaño del puño de una mano. Están ubicados cerca de la línea media de la espalda, justo debajo de la caja que conforman las costillas. </a:t>
            </a:r>
            <a:endParaRPr lang="es-CO" sz="2000" dirty="0" smtClean="0"/>
          </a:p>
          <a:p>
            <a:r>
              <a:rPr lang="es-CO" sz="2000" dirty="0" smtClean="0"/>
              <a:t>Dentro </a:t>
            </a:r>
            <a:r>
              <a:rPr lang="es-CO" sz="2000" dirty="0"/>
              <a:t>de cada riñón hay aproximadamente un millón de estructuras diminutas, llamadas nefrones, que filtran la sangre. Estos, eliminan los productos de desecho y el exceso de agua, que se transforma en orina. La orina fluye a través de unos tubos llamados uréteres hacia la </a:t>
            </a:r>
            <a:r>
              <a:rPr lang="es-CO" sz="2000" dirty="0" smtClean="0"/>
              <a:t>vejiga o el pene, donde </a:t>
            </a:r>
            <a:r>
              <a:rPr lang="es-CO" sz="2000" dirty="0"/>
              <a:t>se almacena la orina hasta que usted vaya al baño.</a:t>
            </a:r>
          </a:p>
        </p:txBody>
      </p:sp>
      <p:pic>
        <p:nvPicPr>
          <p:cNvPr id="1028" name="Picture 4" descr="http://www.nkdep.nih.gov/images/rinones.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58025" y="1407118"/>
            <a:ext cx="2085975" cy="2525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4008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1028"/>
                                        </p:tgtEl>
                                        <p:attrNameLst>
                                          <p:attrName>style.visibility</p:attrName>
                                        </p:attrNameLst>
                                      </p:cBhvr>
                                      <p:to>
                                        <p:strVal val="visible"/>
                                      </p:to>
                                    </p:set>
                                    <p:animEffect transition="in" filter="randombar(horizontal)">
                                      <p:cBhvr>
                                        <p:cTn id="20" dur="500"/>
                                        <p:tgtEl>
                                          <p:spTgt spid="102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randombar(horizont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a:blipFill>
            <a:blip r:embed="rId2"/>
            <a:tile tx="0" ty="0" sx="100000" sy="100000" flip="none" algn="tl"/>
          </a:blipFill>
        </p:spPr>
        <p:txBody>
          <a:bodyPr>
            <a:normAutofit fontScale="85000" lnSpcReduction="20000"/>
          </a:bodyPr>
          <a:lstStyle/>
          <a:p>
            <a:pPr marL="0" indent="0">
              <a:buNone/>
            </a:pPr>
            <a:r>
              <a:rPr lang="es-CO" dirty="0" smtClean="0"/>
              <a:t>La </a:t>
            </a:r>
            <a:r>
              <a:rPr lang="es-CO" dirty="0"/>
              <a:t>mayoría de las enfermedades renales atacan los nefrones. Este daño causa que los riñones no puedan eliminar desechos. Las causas incluyen problemas genéticos, lesiones o medicamentos. </a:t>
            </a:r>
            <a:endParaRPr lang="es-CO" dirty="0" smtClean="0"/>
          </a:p>
          <a:p>
            <a:endParaRPr lang="es-CO" dirty="0" smtClean="0">
              <a:latin typeface="Agency FB" pitchFamily="34" charset="0"/>
            </a:endParaRPr>
          </a:p>
          <a:p>
            <a:r>
              <a:rPr lang="es-CO" dirty="0" smtClean="0">
                <a:latin typeface="Agency FB" pitchFamily="34" charset="0"/>
              </a:rPr>
              <a:t>Usted </a:t>
            </a:r>
            <a:r>
              <a:rPr lang="es-CO" dirty="0">
                <a:latin typeface="Agency FB" pitchFamily="34" charset="0"/>
              </a:rPr>
              <a:t>puede correr mayor riesgo de padecer una enfermedad renal si tiene diabetes, presión alta o un familiar cercano con algún problema de los riñones</a:t>
            </a:r>
            <a:r>
              <a:rPr lang="es-CO" dirty="0"/>
              <a:t>. La </a:t>
            </a:r>
            <a:r>
              <a:rPr lang="es-CO" b="1" u="sng" dirty="0"/>
              <a:t>enfermedad renal </a:t>
            </a:r>
            <a:r>
              <a:rPr lang="es-CO" b="1" u="sng" dirty="0" smtClean="0"/>
              <a:t>crónica</a:t>
            </a:r>
            <a:r>
              <a:rPr lang="es-CO" dirty="0" smtClean="0"/>
              <a:t> va </a:t>
            </a:r>
            <a:r>
              <a:rPr lang="es-CO" dirty="0"/>
              <a:t>dañando los nefrones de a poco con el transcurso del tiempo. Otras enfermedades de los riñones pueden </a:t>
            </a:r>
            <a:r>
              <a:rPr lang="es-CO" dirty="0" smtClean="0"/>
              <a:t>incluir: </a:t>
            </a:r>
            <a:r>
              <a:rPr lang="es-CO" u="sng" dirty="0" smtClean="0"/>
              <a:t>Cáncer</a:t>
            </a:r>
            <a:r>
              <a:rPr lang="es-CO" dirty="0" smtClean="0"/>
              <a:t>; </a:t>
            </a:r>
            <a:r>
              <a:rPr lang="es-CO" u="sng" dirty="0" smtClean="0"/>
              <a:t>Quistes (tumor)</a:t>
            </a:r>
            <a:r>
              <a:rPr lang="es-CO" dirty="0" smtClean="0"/>
              <a:t>; </a:t>
            </a:r>
            <a:r>
              <a:rPr lang="es-CO" u="sng" dirty="0" smtClean="0"/>
              <a:t>Piedras</a:t>
            </a:r>
            <a:r>
              <a:rPr lang="es-CO" dirty="0" smtClean="0"/>
              <a:t> o </a:t>
            </a:r>
            <a:r>
              <a:rPr lang="es-CO" u="sng" dirty="0" smtClean="0"/>
              <a:t>Infecciones.</a:t>
            </a:r>
            <a:endParaRPr lang="es-CO" dirty="0"/>
          </a:p>
          <a:p>
            <a:endParaRPr lang="es-CO" dirty="0" smtClean="0"/>
          </a:p>
          <a:p>
            <a:pPr marL="0" indent="0">
              <a:buNone/>
            </a:pPr>
            <a:r>
              <a:rPr lang="es-CO" dirty="0" smtClean="0"/>
              <a:t>Su </a:t>
            </a:r>
            <a:r>
              <a:rPr lang="es-CO" dirty="0"/>
              <a:t>médico puede hacerle pruebas que detecten si padece una enfermedad renal. Si los riñones </a:t>
            </a:r>
            <a:r>
              <a:rPr lang="es-CO" u="sng" dirty="0" smtClean="0"/>
              <a:t>fallan</a:t>
            </a:r>
            <a:r>
              <a:rPr lang="es-CO" dirty="0" smtClean="0"/>
              <a:t> completamente</a:t>
            </a:r>
            <a:r>
              <a:rPr lang="es-CO" dirty="0"/>
              <a:t>, </a:t>
            </a:r>
            <a:r>
              <a:rPr lang="es-CO" dirty="0" smtClean="0"/>
              <a:t>la solución es un</a:t>
            </a:r>
            <a:r>
              <a:rPr lang="es-CO" dirty="0"/>
              <a:t> </a:t>
            </a:r>
            <a:r>
              <a:rPr lang="es-CO" u="sng" dirty="0"/>
              <a:t>trasplante </a:t>
            </a:r>
            <a:r>
              <a:rPr lang="es-CO" u="sng" dirty="0" smtClean="0"/>
              <a:t>renal</a:t>
            </a:r>
            <a:r>
              <a:rPr lang="es-CO" dirty="0" smtClean="0"/>
              <a:t> o </a:t>
            </a:r>
            <a:r>
              <a:rPr lang="es-CO" dirty="0"/>
              <a:t>el tratamiento con </a:t>
            </a:r>
            <a:r>
              <a:rPr lang="es-CO" u="sng" dirty="0" smtClean="0"/>
              <a:t>diálisis</a:t>
            </a:r>
            <a:r>
              <a:rPr lang="es-CO" dirty="0"/>
              <a:t> </a:t>
            </a:r>
            <a:r>
              <a:rPr lang="es-CO" dirty="0" smtClean="0"/>
              <a:t> puede </a:t>
            </a:r>
            <a:r>
              <a:rPr lang="es-CO" dirty="0"/>
              <a:t>reemplazar la función que normalmente desempeñan los riñones.</a:t>
            </a:r>
          </a:p>
        </p:txBody>
      </p:sp>
    </p:spTree>
    <p:extLst>
      <p:ext uri="{BB962C8B-B14F-4D97-AF65-F5344CB8AC3E}">
        <p14:creationId xmlns:p14="http://schemas.microsoft.com/office/powerpoint/2010/main" val="27594865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a:solidFill>
            <a:schemeClr val="accent2">
              <a:lumMod val="20000"/>
              <a:lumOff val="80000"/>
            </a:schemeClr>
          </a:solidFill>
        </p:spPr>
        <p:txBody>
          <a:bodyPr>
            <a:normAutofit fontScale="77500" lnSpcReduction="20000"/>
          </a:bodyPr>
          <a:lstStyle/>
          <a:p>
            <a:r>
              <a:rPr lang="es-CO" dirty="0" smtClean="0"/>
              <a:t>Imagínate: es por esta razón que tu debes cuidar tus </a:t>
            </a:r>
            <a:r>
              <a:rPr lang="es-CO" dirty="0"/>
              <a:t>riñones </a:t>
            </a:r>
            <a:r>
              <a:rPr lang="es-CO" dirty="0" smtClean="0"/>
              <a:t>porque ellos se </a:t>
            </a:r>
            <a:r>
              <a:rPr lang="es-CO" dirty="0"/>
              <a:t>encargan principalmente de </a:t>
            </a:r>
            <a:r>
              <a:rPr lang="es-CO" b="1" u="sng" dirty="0"/>
              <a:t>filtrar tu sangre</a:t>
            </a:r>
            <a:r>
              <a:rPr lang="es-CO" dirty="0"/>
              <a:t>, permiten la </a:t>
            </a:r>
            <a:r>
              <a:rPr lang="es-CO" b="1" u="sng" dirty="0"/>
              <a:t>depuración de residuos metabólicos</a:t>
            </a:r>
            <a:r>
              <a:rPr lang="es-CO" dirty="0"/>
              <a:t> por medio de un montón de tareas complejas</a:t>
            </a:r>
            <a:r>
              <a:rPr lang="es-CO" dirty="0" smtClean="0"/>
              <a:t>:</a:t>
            </a:r>
            <a:r>
              <a:rPr lang="es-CO" dirty="0"/>
              <a:t> </a:t>
            </a:r>
            <a:r>
              <a:rPr lang="es-CO" b="1" dirty="0" smtClean="0"/>
              <a:t>FILTRAN, REABSORBEN </a:t>
            </a:r>
            <a:r>
              <a:rPr lang="es-CO" b="1" dirty="0"/>
              <a:t>y </a:t>
            </a:r>
            <a:r>
              <a:rPr lang="es-CO" b="1" dirty="0" smtClean="0"/>
              <a:t>EXCRETAN SUSTANCIAS</a:t>
            </a:r>
            <a:r>
              <a:rPr lang="es-CO" b="1" dirty="0"/>
              <a:t> </a:t>
            </a:r>
            <a:r>
              <a:rPr lang="es-CO" dirty="0"/>
              <a:t>como el potasio, fósforo, la urea y la creatinina por medio de la orina. </a:t>
            </a:r>
            <a:endParaRPr lang="es-CO" dirty="0" smtClean="0"/>
          </a:p>
          <a:p>
            <a:pPr marL="0" indent="0">
              <a:buNone/>
            </a:pPr>
            <a:endParaRPr lang="es-CO" dirty="0" smtClean="0"/>
          </a:p>
          <a:p>
            <a:pPr marL="0" indent="0">
              <a:buNone/>
            </a:pPr>
            <a:r>
              <a:rPr lang="es-CO" dirty="0" smtClean="0"/>
              <a:t>Además</a:t>
            </a:r>
            <a:r>
              <a:rPr lang="es-CO" dirty="0"/>
              <a:t>, los riñones tienen funciones reguladoras de los nutrientes en el cuerpo. Es necesario un equilibrio adecuado de nutrientes para que tu cuerpo se mantenga sano y vivo, los excesos son muy perjudiciales, así que tus riñones se encargan de medir las concentraciones de minerales y demás, cuando es necesario, estos se regresan al cuerpo, pero cuando hay excesos, son excretados. </a:t>
            </a:r>
            <a:endParaRPr lang="es-CO" dirty="0" smtClean="0"/>
          </a:p>
          <a:p>
            <a:endParaRPr lang="es-CO" dirty="0" smtClean="0"/>
          </a:p>
          <a:p>
            <a:r>
              <a:rPr lang="es-CO" dirty="0" smtClean="0"/>
              <a:t>Alrededor </a:t>
            </a:r>
            <a:r>
              <a:rPr lang="es-CO" dirty="0"/>
              <a:t>de 200 litros de sangre es procesada diariamente por tus riñones, y más o menos producen alrededor de 2 litros de orina</a:t>
            </a:r>
            <a:r>
              <a:rPr lang="es-CO" dirty="0" smtClean="0"/>
              <a:t>.</a:t>
            </a:r>
            <a:endParaRPr lang="es-CO" dirty="0"/>
          </a:p>
        </p:txBody>
      </p:sp>
    </p:spTree>
    <p:extLst>
      <p:ext uri="{BB962C8B-B14F-4D97-AF65-F5344CB8AC3E}">
        <p14:creationId xmlns:p14="http://schemas.microsoft.com/office/powerpoint/2010/main" val="2239136056"/>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smtClean="0"/>
              <a:t>¿Cómo </a:t>
            </a:r>
            <a:r>
              <a:rPr lang="es-CO" b="1" dirty="0"/>
              <a:t>cuidar tus riñones?</a:t>
            </a:r>
            <a:endParaRPr lang="es-CO" dirty="0"/>
          </a:p>
        </p:txBody>
      </p:sp>
      <p:sp>
        <p:nvSpPr>
          <p:cNvPr id="3" name="2 Marcador de contenido"/>
          <p:cNvSpPr>
            <a:spLocks noGrp="1"/>
          </p:cNvSpPr>
          <p:nvPr>
            <p:ph idx="1"/>
          </p:nvPr>
        </p:nvSpPr>
        <p:spPr>
          <a:xfrm>
            <a:off x="457200" y="1600200"/>
            <a:ext cx="4762872" cy="4525963"/>
          </a:xfrm>
          <a:blipFill>
            <a:blip r:embed="rId2"/>
            <a:tile tx="0" ty="0" sx="100000" sy="100000" flip="none" algn="tl"/>
          </a:blipFill>
        </p:spPr>
        <p:txBody>
          <a:bodyPr>
            <a:normAutofit fontScale="85000" lnSpcReduction="20000"/>
          </a:bodyPr>
          <a:lstStyle/>
          <a:p>
            <a:pPr marL="0" indent="0" algn="ctr">
              <a:buNone/>
            </a:pPr>
            <a:r>
              <a:rPr lang="es-CO" dirty="0"/>
              <a:t>Lo que principalmente se recomienda para sanar y fortalecer los riñones </a:t>
            </a:r>
            <a:r>
              <a:rPr lang="es-CO" dirty="0" smtClean="0"/>
              <a:t>es </a:t>
            </a:r>
            <a:r>
              <a:rPr lang="es-CO" b="1" dirty="0" smtClean="0"/>
              <a:t>una </a:t>
            </a:r>
            <a:r>
              <a:rPr lang="es-CO" b="1" dirty="0"/>
              <a:t>dieta depurativa</a:t>
            </a:r>
            <a:r>
              <a:rPr lang="es-CO" dirty="0" smtClean="0"/>
              <a:t>.</a:t>
            </a:r>
          </a:p>
          <a:p>
            <a:pPr marL="0" indent="0" algn="ctr">
              <a:buNone/>
            </a:pPr>
            <a:r>
              <a:rPr lang="es-CO" dirty="0" smtClean="0"/>
              <a:t> </a:t>
            </a:r>
            <a:r>
              <a:rPr lang="es-CO" dirty="0"/>
              <a:t>Esta es una necesidad no sólo para tratar sino prevenir cualquier enfermedad del riñón</a:t>
            </a:r>
            <a:r>
              <a:rPr lang="es-CO" dirty="0" smtClean="0"/>
              <a:t>. </a:t>
            </a:r>
          </a:p>
          <a:p>
            <a:pPr marL="0" indent="0" algn="ctr">
              <a:buNone/>
            </a:pPr>
            <a:endParaRPr lang="es-CO" dirty="0" smtClean="0"/>
          </a:p>
          <a:p>
            <a:pPr marL="0" indent="0" algn="ctr">
              <a:buNone/>
            </a:pPr>
            <a:r>
              <a:rPr lang="es-CO" dirty="0" smtClean="0"/>
              <a:t>Seguidamente encontrarás una dieta natural balanceada que Dios de antemano preparó para tu bien. Porque te ama.  </a:t>
            </a:r>
            <a:endParaRPr lang="es-CO" dirty="0"/>
          </a:p>
        </p:txBody>
      </p:sp>
      <p:pic>
        <p:nvPicPr>
          <p:cNvPr id="1026" name="Picture 2" descr="http://nosolodieta.com/wp-content/uploads/2012/11/frutas_fotolia-350x2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844824"/>
            <a:ext cx="3333750" cy="3011414"/>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5868144" y="5229200"/>
            <a:ext cx="2757686" cy="523220"/>
          </a:xfrm>
          <a:prstGeom prst="rect">
            <a:avLst/>
          </a:prstGeom>
        </p:spPr>
        <p:txBody>
          <a:bodyPr wrap="square">
            <a:spAutoFit/>
          </a:bodyPr>
          <a:lstStyle/>
          <a:p>
            <a:r>
              <a:rPr lang="es-CO" sz="2800" i="1" dirty="0">
                <a:solidFill>
                  <a:srgbClr val="FF0000"/>
                </a:solidFill>
              </a:rPr>
              <a:t>Dieta depurativa</a:t>
            </a:r>
            <a:endParaRPr lang="es-CO" sz="2800" i="1" dirty="0">
              <a:solidFill>
                <a:srgbClr val="FF0000"/>
              </a:solidFill>
            </a:endParaRPr>
          </a:p>
        </p:txBody>
      </p:sp>
    </p:spTree>
    <p:extLst>
      <p:ext uri="{BB962C8B-B14F-4D97-AF65-F5344CB8AC3E}">
        <p14:creationId xmlns:p14="http://schemas.microsoft.com/office/powerpoint/2010/main" val="178931849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1026"/>
                                        </p:tgtEl>
                                        <p:attrNameLst>
                                          <p:attrName>style.visibility</p:attrName>
                                        </p:attrNameLst>
                                      </p:cBhvr>
                                      <p:to>
                                        <p:strVal val="visible"/>
                                      </p:to>
                                    </p:set>
                                    <p:anim calcmode="lin" valueType="num">
                                      <p:cBhvr>
                                        <p:cTn id="37" dur="1000" fill="hold"/>
                                        <p:tgtEl>
                                          <p:spTgt spid="1026"/>
                                        </p:tgtEl>
                                        <p:attrNameLst>
                                          <p:attrName>ppt_w</p:attrName>
                                        </p:attrNameLst>
                                      </p:cBhvr>
                                      <p:tavLst>
                                        <p:tav tm="0">
                                          <p:val>
                                            <p:fltVal val="0"/>
                                          </p:val>
                                        </p:tav>
                                        <p:tav tm="100000">
                                          <p:val>
                                            <p:strVal val="#ppt_w"/>
                                          </p:val>
                                        </p:tav>
                                      </p:tavLst>
                                    </p:anim>
                                    <p:anim calcmode="lin" valueType="num">
                                      <p:cBhvr>
                                        <p:cTn id="38" dur="1000" fill="hold"/>
                                        <p:tgtEl>
                                          <p:spTgt spid="1026"/>
                                        </p:tgtEl>
                                        <p:attrNameLst>
                                          <p:attrName>ppt_h</p:attrName>
                                        </p:attrNameLst>
                                      </p:cBhvr>
                                      <p:tavLst>
                                        <p:tav tm="0">
                                          <p:val>
                                            <p:fltVal val="0"/>
                                          </p:val>
                                        </p:tav>
                                        <p:tav tm="100000">
                                          <p:val>
                                            <p:strVal val="#ppt_h"/>
                                          </p:val>
                                        </p:tav>
                                      </p:tavLst>
                                    </p:anim>
                                    <p:anim calcmode="lin" valueType="num">
                                      <p:cBhvr>
                                        <p:cTn id="39" dur="1000" fill="hold"/>
                                        <p:tgtEl>
                                          <p:spTgt spid="1026"/>
                                        </p:tgtEl>
                                        <p:attrNameLst>
                                          <p:attrName>style.rotation</p:attrName>
                                        </p:attrNameLst>
                                      </p:cBhvr>
                                      <p:tavLst>
                                        <p:tav tm="0">
                                          <p:val>
                                            <p:fltVal val="90"/>
                                          </p:val>
                                        </p:tav>
                                        <p:tav tm="100000">
                                          <p:val>
                                            <p:fltVal val="0"/>
                                          </p:val>
                                        </p:tav>
                                      </p:tavLst>
                                    </p:anim>
                                    <p:animEffect transition="in" filter="fade">
                                      <p:cBhvr>
                                        <p:cTn id="40" dur="1000"/>
                                        <p:tgtEl>
                                          <p:spTgt spid="102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fontScale="92500" lnSpcReduction="20000"/>
          </a:bodyPr>
          <a:lstStyle/>
          <a:p>
            <a:pPr marL="514350" indent="-514350">
              <a:buAutoNum type="arabicPeriod"/>
            </a:pPr>
            <a:r>
              <a:rPr lang="es-CO" dirty="0">
                <a:solidFill>
                  <a:srgbClr val="FF0000"/>
                </a:solidFill>
              </a:rPr>
              <a:t>Tomar en ayunas ½ vaso de extracto de pera y manzana. </a:t>
            </a:r>
          </a:p>
          <a:p>
            <a:pPr marL="514350" indent="-514350">
              <a:buAutoNum type="arabicPeriod"/>
            </a:pPr>
            <a:r>
              <a:rPr lang="es-CO" dirty="0">
                <a:solidFill>
                  <a:srgbClr val="0070C0"/>
                </a:solidFill>
              </a:rPr>
              <a:t>Veinte minutos antes del almuerzo, tomar una copa de sumo de papa cruda, (sin cascara) y añada el jugo de un limón.</a:t>
            </a:r>
          </a:p>
          <a:p>
            <a:pPr marL="514350" indent="-514350">
              <a:buAutoNum type="arabicPeriod"/>
            </a:pPr>
            <a:r>
              <a:rPr lang="es-CO" dirty="0">
                <a:solidFill>
                  <a:srgbClr val="002060"/>
                </a:solidFill>
              </a:rPr>
              <a:t>Antes de la cena, una ½ hora, tomar ½ vaso de extracto de Melón o de Sandía.</a:t>
            </a:r>
          </a:p>
          <a:p>
            <a:pPr marL="514350" indent="-514350">
              <a:buAutoNum type="arabicPeriod"/>
            </a:pPr>
            <a:r>
              <a:rPr lang="es-CO" dirty="0">
                <a:solidFill>
                  <a:srgbClr val="7030A0"/>
                </a:solidFill>
              </a:rPr>
              <a:t>En la noche, tomar ½ vaso de infusión de 2 pétalos de alcachofa.</a:t>
            </a:r>
          </a:p>
          <a:p>
            <a:pPr marL="514350" indent="-514350">
              <a:buAutoNum type="arabicPeriod"/>
            </a:pPr>
            <a:r>
              <a:rPr lang="es-CO" dirty="0">
                <a:solidFill>
                  <a:srgbClr val="00B050"/>
                </a:solidFill>
              </a:rPr>
              <a:t>Tomar dos o tres pocillos diarios de te de las siguientes hiervas: apio, borraja, cabello de maíz, diente de león, cola de caballo, ortiga, hojas de fresal, grama, perejil, toronjil, zarzaparrilla, hojas de vid.</a:t>
            </a:r>
          </a:p>
        </p:txBody>
      </p:sp>
    </p:spTree>
    <p:extLst>
      <p:ext uri="{BB962C8B-B14F-4D97-AF65-F5344CB8AC3E}">
        <p14:creationId xmlns:p14="http://schemas.microsoft.com/office/powerpoint/2010/main" val="4135906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heel(1)">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heel(1)">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20680"/>
          </a:xfrm>
        </p:spPr>
        <p:txBody>
          <a:bodyPr>
            <a:normAutofit fontScale="77500" lnSpcReduction="20000"/>
          </a:bodyPr>
          <a:lstStyle/>
          <a:p>
            <a:pPr marL="0" indent="0">
              <a:buNone/>
            </a:pPr>
            <a:r>
              <a:rPr lang="es-CO" dirty="0" smtClean="0"/>
              <a:t>6. </a:t>
            </a:r>
            <a:r>
              <a:rPr lang="es-CO" dirty="0" smtClean="0">
                <a:solidFill>
                  <a:srgbClr val="7030A0"/>
                </a:solidFill>
              </a:rPr>
              <a:t>Consuma cada día, un trozo de queso de soya o un derivado de la soya.</a:t>
            </a:r>
          </a:p>
          <a:p>
            <a:pPr marL="0" indent="0">
              <a:buNone/>
            </a:pPr>
            <a:r>
              <a:rPr lang="es-CO" dirty="0" smtClean="0"/>
              <a:t>7.</a:t>
            </a:r>
            <a:r>
              <a:rPr lang="es-CO" dirty="0" smtClean="0">
                <a:solidFill>
                  <a:srgbClr val="002060"/>
                </a:solidFill>
              </a:rPr>
              <a:t> Incluya en su desayuno, frutas variadas, especialmente, melón, manzana, pera, sandía, piña, níspero, ciruelas, papaya.</a:t>
            </a:r>
          </a:p>
          <a:p>
            <a:pPr marL="0" indent="0">
              <a:buNone/>
            </a:pPr>
            <a:r>
              <a:rPr lang="es-CO" dirty="0" smtClean="0"/>
              <a:t>8. </a:t>
            </a:r>
            <a:r>
              <a:rPr lang="es-CO" dirty="0" smtClean="0">
                <a:solidFill>
                  <a:srgbClr val="FF0000"/>
                </a:solidFill>
              </a:rPr>
              <a:t>Incluya en su almuerzo verduras variadas: brócoli, coliflor, espárragos, cebolla, aguacate, berenjena, apio, perejil, habichuelas, ahuyama.</a:t>
            </a:r>
          </a:p>
          <a:p>
            <a:pPr marL="0" indent="0">
              <a:buNone/>
            </a:pPr>
            <a:r>
              <a:rPr lang="es-CO" dirty="0" smtClean="0"/>
              <a:t>9.</a:t>
            </a:r>
            <a:r>
              <a:rPr lang="es-CO" dirty="0" smtClean="0">
                <a:solidFill>
                  <a:srgbClr val="00B0F0"/>
                </a:solidFill>
              </a:rPr>
              <a:t>Consuma cereales preparados en coladas para el desayuno, o en sopas para el almuerzo, especialmente, cebada, maíz, trigo, avena, quinua, millo, arroz hasta donde sea posible integral.</a:t>
            </a:r>
          </a:p>
          <a:p>
            <a:pPr marL="0" indent="0">
              <a:buNone/>
            </a:pPr>
            <a:r>
              <a:rPr lang="es-CO" dirty="0" smtClean="0"/>
              <a:t>10. Evite el consumo de suplementos vitamínicos farmacéuticos.</a:t>
            </a:r>
          </a:p>
          <a:p>
            <a:pPr marL="0" indent="0">
              <a:buNone/>
            </a:pPr>
            <a:r>
              <a:rPr lang="es-CO" dirty="0" smtClean="0"/>
              <a:t>11. </a:t>
            </a:r>
            <a:r>
              <a:rPr lang="es-CO" dirty="0" smtClean="0">
                <a:solidFill>
                  <a:srgbClr val="00B050"/>
                </a:solidFill>
              </a:rPr>
              <a:t>Aderece sus alimentos con aceite de oliva.</a:t>
            </a:r>
          </a:p>
          <a:p>
            <a:pPr marL="0" indent="0">
              <a:buNone/>
            </a:pPr>
            <a:r>
              <a:rPr lang="es-CO" dirty="0" smtClean="0"/>
              <a:t>12. </a:t>
            </a:r>
            <a:r>
              <a:rPr lang="es-CO" dirty="0" smtClean="0">
                <a:solidFill>
                  <a:schemeClr val="accent6">
                    <a:lumMod val="50000"/>
                  </a:schemeClr>
                </a:solidFill>
              </a:rPr>
              <a:t>Consuma las leguminosas (granos) en el estado más fresco o tierno posible. Arveja, lenteja, fríjol, garbanzo, soya.</a:t>
            </a:r>
            <a:endParaRPr lang="es-CO" dirty="0">
              <a:solidFill>
                <a:schemeClr val="accent6">
                  <a:lumMod val="50000"/>
                </a:schemeClr>
              </a:solidFill>
            </a:endParaRPr>
          </a:p>
        </p:txBody>
      </p:sp>
    </p:spTree>
    <p:extLst>
      <p:ext uri="{BB962C8B-B14F-4D97-AF65-F5344CB8AC3E}">
        <p14:creationId xmlns:p14="http://schemas.microsoft.com/office/powerpoint/2010/main" val="46233017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20680"/>
          </a:xfrm>
        </p:spPr>
        <p:txBody>
          <a:bodyPr>
            <a:normAutofit fontScale="92500" lnSpcReduction="10000"/>
          </a:bodyPr>
          <a:lstStyle/>
          <a:p>
            <a:pPr marL="0" indent="0">
              <a:buNone/>
            </a:pPr>
            <a:r>
              <a:rPr lang="es-CO" sz="4000" b="1" dirty="0" smtClean="0"/>
              <a:t>Alimentos prohibidos: </a:t>
            </a:r>
            <a:r>
              <a:rPr lang="es-CO" dirty="0" smtClean="0"/>
              <a:t>carnes, mariscos, cerdo, pollo, pescado, grasas, chocolate, café, alimentos industriales, alimentos procesados, huevos, quesos, fritos, mayonesas, encurtidos enlatados, salsas, vinagres, condimentos.</a:t>
            </a:r>
          </a:p>
          <a:p>
            <a:pPr marL="0" indent="0">
              <a:buNone/>
            </a:pPr>
            <a:endParaRPr lang="es-CO" sz="3600" b="1" dirty="0" smtClean="0"/>
          </a:p>
          <a:p>
            <a:pPr marL="0" indent="0">
              <a:buNone/>
            </a:pPr>
            <a:r>
              <a:rPr lang="es-CO" sz="3600" b="1" dirty="0" smtClean="0"/>
              <a:t>Disminuya el consumo de:</a:t>
            </a:r>
            <a:r>
              <a:rPr lang="es-CO" sz="4000" b="1" dirty="0" smtClean="0"/>
              <a:t> </a:t>
            </a:r>
            <a:r>
              <a:rPr lang="es-CO" dirty="0" smtClean="0"/>
              <a:t>sal, leche, espinaca, acelga, remolacha, azúcar, uvas, banano, harinas refinadas.</a:t>
            </a:r>
          </a:p>
          <a:p>
            <a:pPr marL="0" indent="0">
              <a:buNone/>
            </a:pPr>
            <a:endParaRPr lang="es-CO" dirty="0"/>
          </a:p>
          <a:p>
            <a:pPr marL="0" indent="0" algn="ctr">
              <a:buNone/>
            </a:pPr>
            <a:r>
              <a:rPr lang="es-CO" sz="2800" b="1" dirty="0" smtClean="0"/>
              <a:t>No fume ni tome bebidas </a:t>
            </a:r>
            <a:r>
              <a:rPr lang="es-CO" sz="2800" b="1" dirty="0" smtClean="0"/>
              <a:t>alcohólicas, no le proporcionan ningún bien, pero si aumentan las posibilidades de enfermarse.</a:t>
            </a:r>
            <a:endParaRPr lang="es-CO" sz="2800" b="1" dirty="0"/>
          </a:p>
        </p:txBody>
      </p:sp>
    </p:spTree>
    <p:extLst>
      <p:ext uri="{BB962C8B-B14F-4D97-AF65-F5344CB8AC3E}">
        <p14:creationId xmlns:p14="http://schemas.microsoft.com/office/powerpoint/2010/main" val="135661115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p:cTn id="1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TotalTime>
  <Words>696</Words>
  <Application>Microsoft Office PowerPoint</Application>
  <PresentationFormat>Presentación en pantalla (4:3)</PresentationFormat>
  <Paragraphs>39</Paragraphs>
  <Slides>7</Slides>
  <Notes>0</Notes>
  <HiddenSlides>0</HiddenSlides>
  <MMClips>0</MMClips>
  <ScaleCrop>false</ScaleCrop>
  <HeadingPairs>
    <vt:vector size="4" baseType="variant">
      <vt:variant>
        <vt:lpstr>Tema</vt:lpstr>
      </vt:variant>
      <vt:variant>
        <vt:i4>1</vt:i4>
      </vt:variant>
      <vt:variant>
        <vt:lpstr>Títulos de diapositiva</vt:lpstr>
      </vt:variant>
      <vt:variant>
        <vt:i4>7</vt:i4>
      </vt:variant>
    </vt:vector>
  </HeadingPairs>
  <TitlesOfParts>
    <vt:vector size="8" baseType="lpstr">
      <vt:lpstr>Tema de Office</vt:lpstr>
      <vt:lpstr>Presentación de PowerPoint</vt:lpstr>
      <vt:lpstr>Presentación de PowerPoint</vt:lpstr>
      <vt:lpstr>Presentación de PowerPoint</vt:lpstr>
      <vt:lpstr>¿Cómo cuidar tus riñones?</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30</cp:revision>
  <dcterms:created xsi:type="dcterms:W3CDTF">2013-10-07T13:54:30Z</dcterms:created>
  <dcterms:modified xsi:type="dcterms:W3CDTF">2013-10-10T22:17:54Z</dcterms:modified>
</cp:coreProperties>
</file>