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1" r:id="rId3"/>
    <p:sldId id="262" r:id="rId4"/>
    <p:sldId id="265" r:id="rId5"/>
    <p:sldId id="264" r:id="rId6"/>
    <p:sldId id="266" r:id="rId7"/>
    <p:sldId id="263" r:id="rId8"/>
    <p:sldId id="258" r:id="rId9"/>
    <p:sldId id="259" r:id="rId10"/>
    <p:sldId id="260" r:id="rId11"/>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E4EF47-24EE-4E93-851E-21A4FA7EF83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671FE6BF-E2C1-4EDC-A928-83CEF4C366E8}">
      <dgm:prSet/>
      <dgm:spPr>
        <a:solidFill>
          <a:srgbClr val="002060"/>
        </a:solidFill>
      </dgm:spPr>
      <dgm:t>
        <a:bodyPr/>
        <a:lstStyle/>
        <a:p>
          <a:pPr rtl="0"/>
          <a:r>
            <a:rPr lang="es-CO" dirty="0" smtClean="0"/>
            <a:t>Dieta sugerente antiparasitaria</a:t>
          </a:r>
          <a:endParaRPr lang="es-CO" dirty="0"/>
        </a:p>
      </dgm:t>
    </dgm:pt>
    <dgm:pt modelId="{FE31ADA4-496E-41BB-AEA4-A6D6E44D58CD}" type="parTrans" cxnId="{213441D9-D8B1-4AEB-B23C-1D21F8A526B2}">
      <dgm:prSet/>
      <dgm:spPr/>
      <dgm:t>
        <a:bodyPr/>
        <a:lstStyle/>
        <a:p>
          <a:endParaRPr lang="es-CO"/>
        </a:p>
      </dgm:t>
    </dgm:pt>
    <dgm:pt modelId="{6CF2C938-BF06-438F-8017-E2D6AE7FDD04}" type="sibTrans" cxnId="{213441D9-D8B1-4AEB-B23C-1D21F8A526B2}">
      <dgm:prSet/>
      <dgm:spPr/>
      <dgm:t>
        <a:bodyPr/>
        <a:lstStyle/>
        <a:p>
          <a:endParaRPr lang="es-CO"/>
        </a:p>
      </dgm:t>
    </dgm:pt>
    <dgm:pt modelId="{6D22AE29-CE35-4039-8AB5-A280D2D9B46A}" type="pres">
      <dgm:prSet presAssocID="{32E4EF47-24EE-4E93-851E-21A4FA7EF835}" presName="linear" presStyleCnt="0">
        <dgm:presLayoutVars>
          <dgm:animLvl val="lvl"/>
          <dgm:resizeHandles val="exact"/>
        </dgm:presLayoutVars>
      </dgm:prSet>
      <dgm:spPr/>
      <dgm:t>
        <a:bodyPr/>
        <a:lstStyle/>
        <a:p>
          <a:endParaRPr lang="es-CO"/>
        </a:p>
      </dgm:t>
    </dgm:pt>
    <dgm:pt modelId="{A14E3975-96D3-4115-BC21-4EBC1FD1E289}" type="pres">
      <dgm:prSet presAssocID="{671FE6BF-E2C1-4EDC-A928-83CEF4C366E8}" presName="parentText" presStyleLbl="node1" presStyleIdx="0" presStyleCnt="1">
        <dgm:presLayoutVars>
          <dgm:chMax val="0"/>
          <dgm:bulletEnabled val="1"/>
        </dgm:presLayoutVars>
      </dgm:prSet>
      <dgm:spPr/>
      <dgm:t>
        <a:bodyPr/>
        <a:lstStyle/>
        <a:p>
          <a:endParaRPr lang="es-CO"/>
        </a:p>
      </dgm:t>
    </dgm:pt>
  </dgm:ptLst>
  <dgm:cxnLst>
    <dgm:cxn modelId="{D11D2CA1-6CE1-4AC8-BBBB-4E90F48D8ECB}" type="presOf" srcId="{671FE6BF-E2C1-4EDC-A928-83CEF4C366E8}" destId="{A14E3975-96D3-4115-BC21-4EBC1FD1E289}" srcOrd="0" destOrd="0" presId="urn:microsoft.com/office/officeart/2005/8/layout/vList2"/>
    <dgm:cxn modelId="{B1D67ADA-30C4-4D4D-9216-90AF1011933A}" type="presOf" srcId="{32E4EF47-24EE-4E93-851E-21A4FA7EF835}" destId="{6D22AE29-CE35-4039-8AB5-A280D2D9B46A}" srcOrd="0" destOrd="0" presId="urn:microsoft.com/office/officeart/2005/8/layout/vList2"/>
    <dgm:cxn modelId="{213441D9-D8B1-4AEB-B23C-1D21F8A526B2}" srcId="{32E4EF47-24EE-4E93-851E-21A4FA7EF835}" destId="{671FE6BF-E2C1-4EDC-A928-83CEF4C366E8}" srcOrd="0" destOrd="0" parTransId="{FE31ADA4-496E-41BB-AEA4-A6D6E44D58CD}" sibTransId="{6CF2C938-BF06-438F-8017-E2D6AE7FDD04}"/>
    <dgm:cxn modelId="{525E02ED-F136-44B2-8A9B-C7C5709873BE}" type="presParOf" srcId="{6D22AE29-CE35-4039-8AB5-A280D2D9B46A}" destId="{A14E3975-96D3-4115-BC21-4EBC1FD1E28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4E3975-96D3-4115-BC21-4EBC1FD1E289}">
      <dsp:nvSpPr>
        <dsp:cNvPr id="0" name=""/>
        <dsp:cNvSpPr/>
      </dsp:nvSpPr>
      <dsp:spPr>
        <a:xfrm>
          <a:off x="0" y="31837"/>
          <a:ext cx="7668344" cy="1079325"/>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lvl="0" algn="l" defTabSz="2000250" rtl="0">
            <a:lnSpc>
              <a:spcPct val="90000"/>
            </a:lnSpc>
            <a:spcBef>
              <a:spcPct val="0"/>
            </a:spcBef>
            <a:spcAft>
              <a:spcPct val="35000"/>
            </a:spcAft>
          </a:pPr>
          <a:r>
            <a:rPr lang="es-CO" sz="4500" kern="1200" dirty="0" smtClean="0"/>
            <a:t>Dieta sugerente antiparasitaria</a:t>
          </a:r>
          <a:endParaRPr lang="es-CO" sz="4500" kern="1200" dirty="0"/>
        </a:p>
      </dsp:txBody>
      <dsp:txXfrm>
        <a:off x="52688" y="84525"/>
        <a:ext cx="7562968" cy="97394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95B69FBA-4172-4312-BF4E-58616B3331E7}" type="datetimeFigureOut">
              <a:rPr lang="es-CO" smtClean="0"/>
              <a:t>11/10/2013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EC32359B-155F-4CDA-B37F-9D7679FD05FD}" type="slidenum">
              <a:rPr lang="es-CO" smtClean="0"/>
              <a:t>‹Nº›</a:t>
            </a:fld>
            <a:endParaRPr lang="es-CO" dirty="0"/>
          </a:p>
        </p:txBody>
      </p:sp>
    </p:spTree>
    <p:extLst>
      <p:ext uri="{BB962C8B-B14F-4D97-AF65-F5344CB8AC3E}">
        <p14:creationId xmlns:p14="http://schemas.microsoft.com/office/powerpoint/2010/main" val="3752406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5B69FBA-4172-4312-BF4E-58616B3331E7}" type="datetimeFigureOut">
              <a:rPr lang="es-CO" smtClean="0"/>
              <a:t>11/10/2013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EC32359B-155F-4CDA-B37F-9D7679FD05FD}" type="slidenum">
              <a:rPr lang="es-CO" smtClean="0"/>
              <a:t>‹Nº›</a:t>
            </a:fld>
            <a:endParaRPr lang="es-CO" dirty="0"/>
          </a:p>
        </p:txBody>
      </p:sp>
    </p:spTree>
    <p:extLst>
      <p:ext uri="{BB962C8B-B14F-4D97-AF65-F5344CB8AC3E}">
        <p14:creationId xmlns:p14="http://schemas.microsoft.com/office/powerpoint/2010/main" val="1858963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5B69FBA-4172-4312-BF4E-58616B3331E7}" type="datetimeFigureOut">
              <a:rPr lang="es-CO" smtClean="0"/>
              <a:t>11/10/2013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EC32359B-155F-4CDA-B37F-9D7679FD05FD}" type="slidenum">
              <a:rPr lang="es-CO" smtClean="0"/>
              <a:t>‹Nº›</a:t>
            </a:fld>
            <a:endParaRPr lang="es-CO" dirty="0"/>
          </a:p>
        </p:txBody>
      </p:sp>
    </p:spTree>
    <p:extLst>
      <p:ext uri="{BB962C8B-B14F-4D97-AF65-F5344CB8AC3E}">
        <p14:creationId xmlns:p14="http://schemas.microsoft.com/office/powerpoint/2010/main" val="582972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95B69FBA-4172-4312-BF4E-58616B3331E7}" type="datetimeFigureOut">
              <a:rPr lang="es-CO" smtClean="0"/>
              <a:t>11/10/2013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EC32359B-155F-4CDA-B37F-9D7679FD05FD}" type="slidenum">
              <a:rPr lang="es-CO" smtClean="0"/>
              <a:t>‹Nº›</a:t>
            </a:fld>
            <a:endParaRPr lang="es-CO" dirty="0"/>
          </a:p>
        </p:txBody>
      </p:sp>
    </p:spTree>
    <p:extLst>
      <p:ext uri="{BB962C8B-B14F-4D97-AF65-F5344CB8AC3E}">
        <p14:creationId xmlns:p14="http://schemas.microsoft.com/office/powerpoint/2010/main" val="944579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95B69FBA-4172-4312-BF4E-58616B3331E7}" type="datetimeFigureOut">
              <a:rPr lang="es-CO" smtClean="0"/>
              <a:t>11/10/2013</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EC32359B-155F-4CDA-B37F-9D7679FD05FD}" type="slidenum">
              <a:rPr lang="es-CO" smtClean="0"/>
              <a:t>‹Nº›</a:t>
            </a:fld>
            <a:endParaRPr lang="es-CO" dirty="0"/>
          </a:p>
        </p:txBody>
      </p:sp>
    </p:spTree>
    <p:extLst>
      <p:ext uri="{BB962C8B-B14F-4D97-AF65-F5344CB8AC3E}">
        <p14:creationId xmlns:p14="http://schemas.microsoft.com/office/powerpoint/2010/main" val="1258630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95B69FBA-4172-4312-BF4E-58616B3331E7}" type="datetimeFigureOut">
              <a:rPr lang="es-CO" smtClean="0"/>
              <a:t>11/10/2013</a:t>
            </a:fld>
            <a:endParaRPr lang="es-CO" dirty="0"/>
          </a:p>
        </p:txBody>
      </p:sp>
      <p:sp>
        <p:nvSpPr>
          <p:cNvPr id="4" name="3 Marcador de pie de página"/>
          <p:cNvSpPr>
            <a:spLocks noGrp="1"/>
          </p:cNvSpPr>
          <p:nvPr>
            <p:ph type="ftr" sz="quarter" idx="11"/>
          </p:nvPr>
        </p:nvSpPr>
        <p:spPr/>
        <p:txBody>
          <a:bodyPr/>
          <a:lstStyle/>
          <a:p>
            <a:endParaRPr lang="es-CO" dirty="0"/>
          </a:p>
        </p:txBody>
      </p:sp>
      <p:sp>
        <p:nvSpPr>
          <p:cNvPr id="5" name="4 Marcador de número de diapositiva"/>
          <p:cNvSpPr>
            <a:spLocks noGrp="1"/>
          </p:cNvSpPr>
          <p:nvPr>
            <p:ph type="sldNum" sz="quarter" idx="12"/>
          </p:nvPr>
        </p:nvSpPr>
        <p:spPr/>
        <p:txBody>
          <a:bodyPr/>
          <a:lstStyle/>
          <a:p>
            <a:fld id="{EC32359B-155F-4CDA-B37F-9D7679FD05FD}" type="slidenum">
              <a:rPr lang="es-CO" smtClean="0"/>
              <a:t>‹Nº›</a:t>
            </a:fld>
            <a:endParaRPr lang="es-CO" dirty="0"/>
          </a:p>
        </p:txBody>
      </p:sp>
    </p:spTree>
    <p:extLst>
      <p:ext uri="{BB962C8B-B14F-4D97-AF65-F5344CB8AC3E}">
        <p14:creationId xmlns:p14="http://schemas.microsoft.com/office/powerpoint/2010/main" val="3294392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5B69FBA-4172-4312-BF4E-58616B3331E7}" type="datetimeFigureOut">
              <a:rPr lang="es-CO" smtClean="0"/>
              <a:t>11/10/2013</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EC32359B-155F-4CDA-B37F-9D7679FD05FD}" type="slidenum">
              <a:rPr lang="es-CO" smtClean="0"/>
              <a:t>‹Nº›</a:t>
            </a:fld>
            <a:endParaRPr lang="es-CO" dirty="0"/>
          </a:p>
        </p:txBody>
      </p:sp>
    </p:spTree>
    <p:extLst>
      <p:ext uri="{BB962C8B-B14F-4D97-AF65-F5344CB8AC3E}">
        <p14:creationId xmlns:p14="http://schemas.microsoft.com/office/powerpoint/2010/main" val="1188536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5B69FBA-4172-4312-BF4E-58616B3331E7}" type="datetimeFigureOut">
              <a:rPr lang="es-CO" smtClean="0"/>
              <a:t>11/10/2013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EC32359B-155F-4CDA-B37F-9D7679FD05FD}" type="slidenum">
              <a:rPr lang="es-CO" smtClean="0"/>
              <a:t>‹Nº›</a:t>
            </a:fld>
            <a:endParaRPr lang="es-CO" dirty="0"/>
          </a:p>
        </p:txBody>
      </p:sp>
    </p:spTree>
    <p:extLst>
      <p:ext uri="{BB962C8B-B14F-4D97-AF65-F5344CB8AC3E}">
        <p14:creationId xmlns:p14="http://schemas.microsoft.com/office/powerpoint/2010/main" val="1194020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5B69FBA-4172-4312-BF4E-58616B3331E7}" type="datetimeFigureOut">
              <a:rPr lang="es-CO" smtClean="0"/>
              <a:t>11/10/2013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EC32359B-155F-4CDA-B37F-9D7679FD05FD}" type="slidenum">
              <a:rPr lang="es-CO" smtClean="0"/>
              <a:t>‹Nº›</a:t>
            </a:fld>
            <a:endParaRPr lang="es-CO" dirty="0"/>
          </a:p>
        </p:txBody>
      </p:sp>
    </p:spTree>
    <p:extLst>
      <p:ext uri="{BB962C8B-B14F-4D97-AF65-F5344CB8AC3E}">
        <p14:creationId xmlns:p14="http://schemas.microsoft.com/office/powerpoint/2010/main" val="3379499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5B69FBA-4172-4312-BF4E-58616B3331E7}" type="datetimeFigureOut">
              <a:rPr lang="es-CO" smtClean="0"/>
              <a:t>11/10/2013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EC32359B-155F-4CDA-B37F-9D7679FD05FD}" type="slidenum">
              <a:rPr lang="es-CO" smtClean="0"/>
              <a:t>‹Nº›</a:t>
            </a:fld>
            <a:endParaRPr lang="es-CO" dirty="0"/>
          </a:p>
        </p:txBody>
      </p:sp>
    </p:spTree>
    <p:extLst>
      <p:ext uri="{BB962C8B-B14F-4D97-AF65-F5344CB8AC3E}">
        <p14:creationId xmlns:p14="http://schemas.microsoft.com/office/powerpoint/2010/main" val="1460254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5B69FBA-4172-4312-BF4E-58616B3331E7}" type="datetimeFigureOut">
              <a:rPr lang="es-CO" smtClean="0"/>
              <a:t>11/10/2013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EC32359B-155F-4CDA-B37F-9D7679FD05FD}" type="slidenum">
              <a:rPr lang="es-CO" smtClean="0"/>
              <a:t>‹Nº›</a:t>
            </a:fld>
            <a:endParaRPr lang="es-CO" dirty="0"/>
          </a:p>
        </p:txBody>
      </p:sp>
    </p:spTree>
    <p:extLst>
      <p:ext uri="{BB962C8B-B14F-4D97-AF65-F5344CB8AC3E}">
        <p14:creationId xmlns:p14="http://schemas.microsoft.com/office/powerpoint/2010/main" val="1311388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B69FBA-4172-4312-BF4E-58616B3331E7}" type="datetimeFigureOut">
              <a:rPr lang="es-CO" smtClean="0"/>
              <a:t>11/10/2013</a:t>
            </a:fld>
            <a:endParaRPr lang="es-CO"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32359B-155F-4CDA-B37F-9D7679FD05FD}" type="slidenum">
              <a:rPr lang="es-CO" smtClean="0"/>
              <a:t>‹Nº›</a:t>
            </a:fld>
            <a:endParaRPr lang="es-CO" dirty="0"/>
          </a:p>
        </p:txBody>
      </p:sp>
    </p:spTree>
    <p:extLst>
      <p:ext uri="{BB962C8B-B14F-4D97-AF65-F5344CB8AC3E}">
        <p14:creationId xmlns:p14="http://schemas.microsoft.com/office/powerpoint/2010/main" val="4119582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53500611"/>
              </p:ext>
            </p:extLst>
          </p:nvPr>
        </p:nvGraphicFramePr>
        <p:xfrm>
          <a:off x="1475656" y="274638"/>
          <a:ext cx="7668344"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Marcador de contenido"/>
          <p:cNvSpPr>
            <a:spLocks noGrp="1"/>
          </p:cNvSpPr>
          <p:nvPr>
            <p:ph idx="1"/>
          </p:nvPr>
        </p:nvSpPr>
        <p:spPr>
          <a:xfrm>
            <a:off x="179512" y="1412776"/>
            <a:ext cx="8229600" cy="1080120"/>
          </a:xfrm>
        </p:spPr>
        <p:txBody>
          <a:bodyPr>
            <a:normAutofit fontScale="85000" lnSpcReduction="20000"/>
          </a:bodyPr>
          <a:lstStyle/>
          <a:p>
            <a:pPr marL="0" indent="0" algn="ctr">
              <a:buNone/>
            </a:pPr>
            <a:r>
              <a:rPr lang="es-CO" dirty="0" smtClean="0"/>
              <a:t>Antes de buscar la solución a este problema que, quizá, usted y yo lo tengamos, hablemos un poco sobre ellos, los paracitos, y como los adquirimos.</a:t>
            </a:r>
          </a:p>
          <a:p>
            <a:endParaRPr lang="es-CO" dirty="0" smtClean="0"/>
          </a:p>
        </p:txBody>
      </p:sp>
      <p:sp>
        <p:nvSpPr>
          <p:cNvPr id="5" name="4 Elipse"/>
          <p:cNvSpPr/>
          <p:nvPr/>
        </p:nvSpPr>
        <p:spPr>
          <a:xfrm>
            <a:off x="395536" y="332656"/>
            <a:ext cx="1130424" cy="115212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6000" b="1" dirty="0" smtClean="0"/>
              <a:t>8</a:t>
            </a:r>
            <a:endParaRPr lang="es-CO" b="1" dirty="0"/>
          </a:p>
        </p:txBody>
      </p:sp>
      <p:pic>
        <p:nvPicPr>
          <p:cNvPr id="1026" name="Picture 2" descr="http://losporquesdelanaturaleza.com/wp-content/uploads/2013/01/imagen-2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7" y="2617712"/>
            <a:ext cx="8820472" cy="4198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81788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wipe(down)">
                                      <p:cBhvr>
                                        <p:cTn id="15" dur="580">
                                          <p:stCondLst>
                                            <p:cond delay="0"/>
                                          </p:stCondLst>
                                        </p:cTn>
                                        <p:tgtEl>
                                          <p:spTgt spid="1026"/>
                                        </p:tgtEl>
                                      </p:cBhvr>
                                    </p:animEffect>
                                    <p:anim calcmode="lin" valueType="num">
                                      <p:cBhvr>
                                        <p:cTn id="16"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21" dur="26">
                                          <p:stCondLst>
                                            <p:cond delay="650"/>
                                          </p:stCondLst>
                                        </p:cTn>
                                        <p:tgtEl>
                                          <p:spTgt spid="1026"/>
                                        </p:tgtEl>
                                      </p:cBhvr>
                                      <p:to x="100000" y="60000"/>
                                    </p:animScale>
                                    <p:animScale>
                                      <p:cBhvr>
                                        <p:cTn id="22" dur="166" decel="50000">
                                          <p:stCondLst>
                                            <p:cond delay="676"/>
                                          </p:stCondLst>
                                        </p:cTn>
                                        <p:tgtEl>
                                          <p:spTgt spid="1026"/>
                                        </p:tgtEl>
                                      </p:cBhvr>
                                      <p:to x="100000" y="100000"/>
                                    </p:animScale>
                                    <p:animScale>
                                      <p:cBhvr>
                                        <p:cTn id="23" dur="26">
                                          <p:stCondLst>
                                            <p:cond delay="1312"/>
                                          </p:stCondLst>
                                        </p:cTn>
                                        <p:tgtEl>
                                          <p:spTgt spid="1026"/>
                                        </p:tgtEl>
                                      </p:cBhvr>
                                      <p:to x="100000" y="80000"/>
                                    </p:animScale>
                                    <p:animScale>
                                      <p:cBhvr>
                                        <p:cTn id="24" dur="166" decel="50000">
                                          <p:stCondLst>
                                            <p:cond delay="1338"/>
                                          </p:stCondLst>
                                        </p:cTn>
                                        <p:tgtEl>
                                          <p:spTgt spid="1026"/>
                                        </p:tgtEl>
                                      </p:cBhvr>
                                      <p:to x="100000" y="100000"/>
                                    </p:animScale>
                                    <p:animScale>
                                      <p:cBhvr>
                                        <p:cTn id="25" dur="26">
                                          <p:stCondLst>
                                            <p:cond delay="1642"/>
                                          </p:stCondLst>
                                        </p:cTn>
                                        <p:tgtEl>
                                          <p:spTgt spid="1026"/>
                                        </p:tgtEl>
                                      </p:cBhvr>
                                      <p:to x="100000" y="90000"/>
                                    </p:animScale>
                                    <p:animScale>
                                      <p:cBhvr>
                                        <p:cTn id="26" dur="166" decel="50000">
                                          <p:stCondLst>
                                            <p:cond delay="1668"/>
                                          </p:stCondLst>
                                        </p:cTn>
                                        <p:tgtEl>
                                          <p:spTgt spid="1026"/>
                                        </p:tgtEl>
                                      </p:cBhvr>
                                      <p:to x="100000" y="100000"/>
                                    </p:animScale>
                                    <p:animScale>
                                      <p:cBhvr>
                                        <p:cTn id="27" dur="26">
                                          <p:stCondLst>
                                            <p:cond delay="1808"/>
                                          </p:stCondLst>
                                        </p:cTn>
                                        <p:tgtEl>
                                          <p:spTgt spid="1026"/>
                                        </p:tgtEl>
                                      </p:cBhvr>
                                      <p:to x="100000" y="95000"/>
                                    </p:animScale>
                                    <p:animScale>
                                      <p:cBhvr>
                                        <p:cTn id="28"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Como se han detectado los paracitos en el organismo humano</a:t>
            </a:r>
            <a:endParaRPr lang="es-CO" dirty="0"/>
          </a:p>
        </p:txBody>
      </p:sp>
      <p:sp>
        <p:nvSpPr>
          <p:cNvPr id="3" name="2 Marcador de contenido"/>
          <p:cNvSpPr>
            <a:spLocks noGrp="1"/>
          </p:cNvSpPr>
          <p:nvPr>
            <p:ph idx="1"/>
          </p:nvPr>
        </p:nvSpPr>
        <p:spPr>
          <a:xfrm>
            <a:off x="323528" y="1700808"/>
            <a:ext cx="8424936" cy="4968552"/>
          </a:xfrm>
        </p:spPr>
        <p:txBody>
          <a:bodyPr>
            <a:normAutofit fontScale="62500" lnSpcReduction="20000"/>
          </a:bodyPr>
          <a:lstStyle/>
          <a:p>
            <a:pPr marL="0" indent="0">
              <a:buNone/>
            </a:pPr>
            <a:r>
              <a:rPr lang="es-CO" sz="3800" b="1" u="sng" dirty="0" smtClean="0"/>
              <a:t>A través de las heces:</a:t>
            </a:r>
            <a:r>
              <a:rPr lang="es-CO" dirty="0" smtClean="0"/>
              <a:t> Los </a:t>
            </a:r>
            <a:r>
              <a:rPr lang="es-CO" dirty="0"/>
              <a:t>análisis de heces para detectar la presencia de parásitos no son efectivos por muchas razones:</a:t>
            </a:r>
            <a:br>
              <a:rPr lang="es-CO" dirty="0"/>
            </a:br>
            <a:endParaRPr lang="es-CO" dirty="0" smtClean="0"/>
          </a:p>
          <a:p>
            <a:pPr marL="0" indent="0">
              <a:buNone/>
            </a:pPr>
            <a:r>
              <a:rPr lang="es-CO" dirty="0" smtClean="0"/>
              <a:t>1).De </a:t>
            </a:r>
            <a:r>
              <a:rPr lang="es-CO" dirty="0"/>
              <a:t>los más de 1.000 parásitos que pueden habitar en el cuerpo humano, sólo existen </a:t>
            </a:r>
            <a:r>
              <a:rPr lang="es-CO" dirty="0" smtClean="0"/>
              <a:t>test </a:t>
            </a:r>
            <a:r>
              <a:rPr lang="es-CO" dirty="0"/>
              <a:t>para 40.</a:t>
            </a:r>
            <a:br>
              <a:rPr lang="es-CO" dirty="0"/>
            </a:br>
            <a:endParaRPr lang="es-CO" dirty="0" smtClean="0"/>
          </a:p>
          <a:p>
            <a:pPr marL="0" indent="0">
              <a:buNone/>
            </a:pPr>
            <a:r>
              <a:rPr lang="es-CO" dirty="0" smtClean="0"/>
              <a:t>2).Normalmente </a:t>
            </a:r>
            <a:r>
              <a:rPr lang="es-CO" dirty="0"/>
              <a:t>se expulsan los parásitos cuando están muertos, por lo que si están vivos no suelen salir (algunos tienen ganchos con los que se agarran a las paredes del intestino o de otros órganos).</a:t>
            </a:r>
            <a:br>
              <a:rPr lang="es-CO" dirty="0"/>
            </a:br>
            <a:endParaRPr lang="es-CO" dirty="0" smtClean="0"/>
          </a:p>
          <a:p>
            <a:pPr marL="0" indent="0">
              <a:buNone/>
            </a:pPr>
            <a:r>
              <a:rPr lang="es-CO" dirty="0" smtClean="0"/>
              <a:t>3).Los </a:t>
            </a:r>
            <a:r>
              <a:rPr lang="es-CO" dirty="0"/>
              <a:t>parásitos más peligrosos son los que han emigrado a otros órganos fuera del aparato digestivo, con lo que es imposible que cuando mueran salgan en las heces</a:t>
            </a:r>
            <a:r>
              <a:rPr lang="es-CO" dirty="0" smtClean="0"/>
              <a:t>.</a:t>
            </a:r>
          </a:p>
          <a:p>
            <a:pPr marL="0" indent="0">
              <a:buNone/>
            </a:pPr>
            <a:endParaRPr lang="es-CO" dirty="0"/>
          </a:p>
          <a:p>
            <a:pPr marL="0" indent="0">
              <a:buNone/>
            </a:pPr>
            <a:r>
              <a:rPr lang="es-CO" dirty="0" smtClean="0"/>
              <a:t> </a:t>
            </a:r>
            <a:r>
              <a:rPr lang="es-CO" dirty="0"/>
              <a:t>En este caso, sin la ayuda de las </a:t>
            </a:r>
            <a:r>
              <a:rPr lang="es-CO" b="1" u="sng" dirty="0"/>
              <a:t>enzimas</a:t>
            </a:r>
            <a:r>
              <a:rPr lang="es-CO" dirty="0"/>
              <a:t>, encargadas de digerir los cadáveres de los parásitos, acudirían hongos y otros organismos carroñeros como </a:t>
            </a:r>
            <a:r>
              <a:rPr lang="es-CO" dirty="0" smtClean="0"/>
              <a:t>el </a:t>
            </a:r>
            <a:r>
              <a:rPr lang="es-CO" b="1" u="sng" dirty="0" smtClean="0"/>
              <a:t>clostridium</a:t>
            </a:r>
            <a:r>
              <a:rPr lang="es-CO" dirty="0" smtClean="0"/>
              <a:t>, </a:t>
            </a:r>
            <a:r>
              <a:rPr lang="es-CO" dirty="0"/>
              <a:t>provocando numerosos problemas de salud. </a:t>
            </a:r>
          </a:p>
        </p:txBody>
      </p:sp>
    </p:spTree>
    <p:extLst>
      <p:ext uri="{BB962C8B-B14F-4D97-AF65-F5344CB8AC3E}">
        <p14:creationId xmlns:p14="http://schemas.microsoft.com/office/powerpoint/2010/main" val="314317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14" presetClass="entr" presetSubtype="10" fill="hold" nodeType="clickEffect">
                                  <p:stCondLst>
                                    <p:cond delay="0"/>
                                  </p:stCondLst>
                                  <p:childTnLst>
                                    <p:set>
                                      <p:cBhvr>
                                        <p:cTn id="72" dur="1" fill="hold">
                                          <p:stCondLst>
                                            <p:cond delay="0"/>
                                          </p:stCondLst>
                                        </p:cTn>
                                        <p:tgtEl>
                                          <p:spTgt spid="3">
                                            <p:txEl>
                                              <p:pRg st="5" end="5"/>
                                            </p:txEl>
                                          </p:spTgt>
                                        </p:tgtEl>
                                        <p:attrNameLst>
                                          <p:attrName>style.visibility</p:attrName>
                                        </p:attrNameLst>
                                      </p:cBhvr>
                                      <p:to>
                                        <p:strVal val="visible"/>
                                      </p:to>
                                    </p:set>
                                    <p:animEffect transition="in" filter="randombar(horizontal)">
                                      <p:cBhvr>
                                        <p:cTn id="7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8229600" cy="6120680"/>
          </a:xfrm>
        </p:spPr>
        <p:txBody>
          <a:bodyPr>
            <a:normAutofit fontScale="77500" lnSpcReduction="20000"/>
          </a:bodyPr>
          <a:lstStyle/>
          <a:p>
            <a:pPr marL="0" indent="0">
              <a:buNone/>
            </a:pPr>
            <a:endParaRPr lang="es-CO" sz="3800" b="1" u="sng" dirty="0" smtClean="0"/>
          </a:p>
          <a:p>
            <a:pPr marL="0" indent="0">
              <a:buNone/>
            </a:pPr>
            <a:r>
              <a:rPr lang="es-CO" sz="3800" b="1" u="sng" dirty="0" smtClean="0"/>
              <a:t>A través de la sangre:</a:t>
            </a:r>
            <a:r>
              <a:rPr lang="es-CO" dirty="0" smtClean="0"/>
              <a:t> Los </a:t>
            </a:r>
            <a:r>
              <a:rPr lang="es-CO" dirty="0"/>
              <a:t>análisis de sangre convencionales no revelan la presencia de parásitos. Es necesario un análisis de sangre in vivo </a:t>
            </a:r>
            <a:r>
              <a:rPr lang="es-CO" dirty="0"/>
              <a:t> </a:t>
            </a:r>
            <a:r>
              <a:rPr lang="es-CO" dirty="0" smtClean="0"/>
              <a:t>(</a:t>
            </a:r>
            <a:r>
              <a:rPr lang="es-CO" i="1" dirty="0" smtClean="0"/>
              <a:t>dentro </a:t>
            </a:r>
            <a:r>
              <a:rPr lang="es-CO" i="1" dirty="0"/>
              <a:t>de lo </a:t>
            </a:r>
            <a:r>
              <a:rPr lang="es-CO" i="1" dirty="0" smtClean="0"/>
              <a:t>vivo) </a:t>
            </a:r>
            <a:r>
              <a:rPr lang="es-CO" dirty="0" smtClean="0"/>
              <a:t>con </a:t>
            </a:r>
            <a:r>
              <a:rPr lang="es-CO" dirty="0"/>
              <a:t>un microscopio de electrones, lo que rara vez se realiza.</a:t>
            </a:r>
            <a:br>
              <a:rPr lang="es-CO" dirty="0"/>
            </a:br>
            <a:endParaRPr lang="es-CO" dirty="0" smtClean="0"/>
          </a:p>
          <a:p>
            <a:pPr marL="0" indent="0">
              <a:buNone/>
            </a:pPr>
            <a:r>
              <a:rPr lang="es-CO" sz="3800" b="1" u="sng" dirty="0" smtClean="0"/>
              <a:t>A partir de la saliva:</a:t>
            </a:r>
            <a:r>
              <a:rPr lang="es-CO" dirty="0" smtClean="0"/>
              <a:t>  Con </a:t>
            </a:r>
            <a:r>
              <a:rPr lang="es-CO" dirty="0"/>
              <a:t>el aparato ideado por la Dra. Clark, el </a:t>
            </a:r>
            <a:r>
              <a:rPr lang="es-CO" b="1" u="sng" dirty="0" smtClean="0"/>
              <a:t>sincrómetro</a:t>
            </a:r>
            <a:r>
              <a:rPr lang="es-CO" dirty="0" smtClean="0"/>
              <a:t>,  </a:t>
            </a:r>
            <a:r>
              <a:rPr lang="es-CO" dirty="0"/>
              <a:t>es posible detectar parásitos y otros microorganismos patógenos en el organismo a partir de la </a:t>
            </a:r>
            <a:r>
              <a:rPr lang="es-CO" b="1" u="sng" dirty="0" smtClean="0"/>
              <a:t>saliva</a:t>
            </a:r>
            <a:r>
              <a:rPr lang="es-CO" dirty="0"/>
              <a:t> </a:t>
            </a:r>
            <a:r>
              <a:rPr lang="es-CO" dirty="0" smtClean="0"/>
              <a:t>del </a:t>
            </a:r>
            <a:r>
              <a:rPr lang="es-CO" dirty="0"/>
              <a:t>paciente. </a:t>
            </a:r>
            <a:r>
              <a:rPr lang="es-CO" dirty="0" smtClean="0"/>
              <a:t>Con este aparato es </a:t>
            </a:r>
            <a:r>
              <a:rPr lang="es-CO" dirty="0"/>
              <a:t>posible determinar los </a:t>
            </a:r>
            <a:r>
              <a:rPr lang="es-CO" dirty="0" smtClean="0"/>
              <a:t>paracitos </a:t>
            </a:r>
            <a:r>
              <a:rPr lang="es-CO" dirty="0"/>
              <a:t>donde se encuentran, así como el tipo de parásito (ascaris, fasciolopsis buski, fasciola hepática, onchocerca, paragonimus...) y la fase de desarrollo (huevo, larva, cercaria, adulto, etc). </a:t>
            </a:r>
            <a:endParaRPr lang="es-CO" dirty="0"/>
          </a:p>
          <a:p>
            <a:pPr marL="0" indent="0">
              <a:buNone/>
            </a:pPr>
            <a:endParaRPr lang="es-CO" dirty="0"/>
          </a:p>
          <a:p>
            <a:pPr marL="0" indent="0">
              <a:buNone/>
            </a:pPr>
            <a:r>
              <a:rPr lang="es-CO" dirty="0" smtClean="0"/>
              <a:t>Estos </a:t>
            </a:r>
            <a:r>
              <a:rPr lang="es-CO" dirty="0"/>
              <a:t>son algunos de los </a:t>
            </a:r>
            <a:r>
              <a:rPr lang="es-CO" b="1" dirty="0"/>
              <a:t>Síntomas generales de la presencia de parásitos</a:t>
            </a:r>
            <a:r>
              <a:rPr lang="es-CO" dirty="0"/>
              <a:t>, aunque los síntomas puenden variar según el tipo de parásito</a:t>
            </a:r>
            <a:r>
              <a:rPr lang="es-CO" dirty="0" smtClean="0"/>
              <a:t>:</a:t>
            </a:r>
          </a:p>
        </p:txBody>
      </p:sp>
    </p:spTree>
    <p:extLst>
      <p:ext uri="{BB962C8B-B14F-4D97-AF65-F5344CB8AC3E}">
        <p14:creationId xmlns:p14="http://schemas.microsoft.com/office/powerpoint/2010/main" val="782913564"/>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circle(in)">
                                      <p:cBhvr>
                                        <p:cTn id="1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289451"/>
          </a:xfrm>
        </p:spPr>
        <p:txBody>
          <a:bodyPr>
            <a:normAutofit fontScale="85000" lnSpcReduction="20000"/>
          </a:bodyPr>
          <a:lstStyle/>
          <a:p>
            <a:pPr marL="0" indent="0">
              <a:buNone/>
            </a:pPr>
            <a:r>
              <a:rPr lang="es-CO" dirty="0"/>
              <a:t>Picores (picazón) anales o nasales, cansancio, malnutrición, periodos intermitentes de diarrea o estreñimiento, pérdida inexplicable de peso o fiebre, </a:t>
            </a:r>
            <a:r>
              <a:rPr lang="es-CO" b="1" u="sng" dirty="0"/>
              <a:t>vientre hinchado,  gases</a:t>
            </a:r>
            <a:r>
              <a:rPr lang="es-CO" dirty="0"/>
              <a:t>, </a:t>
            </a:r>
            <a:r>
              <a:rPr lang="es-CO" b="1" u="sng" dirty="0"/>
              <a:t>piel seca</a:t>
            </a:r>
            <a:r>
              <a:rPr lang="es-CO" dirty="0"/>
              <a:t>, rechinar de dientes durante el sueño (bruxismo), ojeras o </a:t>
            </a:r>
            <a:r>
              <a:rPr lang="es-CO" b="1" u="sng" dirty="0"/>
              <a:t>acné</a:t>
            </a:r>
            <a:r>
              <a:rPr lang="es-CO" dirty="0"/>
              <a:t>, verrugas, </a:t>
            </a:r>
            <a:r>
              <a:rPr lang="es-CO" b="1" u="sng" dirty="0"/>
              <a:t>insomnio</a:t>
            </a:r>
            <a:r>
              <a:rPr lang="es-CO" dirty="0"/>
              <a:t> o problemas para conciliar el sueño. </a:t>
            </a:r>
            <a:endParaRPr lang="es-CO" dirty="0" smtClean="0"/>
          </a:p>
          <a:p>
            <a:pPr marL="0" indent="0">
              <a:buNone/>
            </a:pPr>
            <a:endParaRPr lang="es-CO" dirty="0" smtClean="0"/>
          </a:p>
          <a:p>
            <a:pPr marL="0" indent="0">
              <a:buNone/>
            </a:pPr>
            <a:r>
              <a:rPr lang="es-CO" dirty="0" smtClean="0"/>
              <a:t>Estos </a:t>
            </a:r>
            <a:r>
              <a:rPr lang="es-CO" dirty="0"/>
              <a:t>son síntomas comunes a todos los parásitos, pero puede haber síntomas específicos de cada parásito. Por ejemplo, el </a:t>
            </a:r>
            <a:r>
              <a:rPr lang="es-CO" b="1" u="sng" dirty="0" smtClean="0"/>
              <a:t>áscaris </a:t>
            </a:r>
            <a:r>
              <a:rPr lang="es-CO" dirty="0"/>
              <a:t> produce reblandecimiento de </a:t>
            </a:r>
            <a:r>
              <a:rPr lang="es-CO" b="1" u="sng" dirty="0"/>
              <a:t>huesos</a:t>
            </a:r>
            <a:r>
              <a:rPr lang="es-CO" dirty="0"/>
              <a:t> y </a:t>
            </a:r>
            <a:r>
              <a:rPr lang="es-CO" b="1" u="sng" dirty="0"/>
              <a:t>dientes</a:t>
            </a:r>
            <a:r>
              <a:rPr lang="es-CO" dirty="0"/>
              <a:t>. Evidentemente, a muchas personas afectadas por parásitos les hacen un diagnóstico incorrecto, dado que los síntomas descritos son comunes a otras muchas patologías. </a:t>
            </a:r>
          </a:p>
        </p:txBody>
      </p:sp>
    </p:spTree>
    <p:extLst>
      <p:ext uri="{BB962C8B-B14F-4D97-AF65-F5344CB8AC3E}">
        <p14:creationId xmlns:p14="http://schemas.microsoft.com/office/powerpoint/2010/main" val="2593932650"/>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22114"/>
          </a:xfrm>
        </p:spPr>
        <p:txBody>
          <a:bodyPr>
            <a:normAutofit fontScale="90000"/>
          </a:bodyPr>
          <a:lstStyle/>
          <a:p>
            <a:r>
              <a:rPr lang="es-CO" dirty="0" smtClean="0"/>
              <a:t>Enfermedad producida por un paracito</a:t>
            </a:r>
            <a:endParaRPr lang="es-CO" dirty="0"/>
          </a:p>
        </p:txBody>
      </p:sp>
      <p:sp>
        <p:nvSpPr>
          <p:cNvPr id="3" name="2 Marcador de contenido"/>
          <p:cNvSpPr>
            <a:spLocks noGrp="1"/>
          </p:cNvSpPr>
          <p:nvPr>
            <p:ph idx="1"/>
          </p:nvPr>
        </p:nvSpPr>
        <p:spPr>
          <a:xfrm>
            <a:off x="179512" y="1600200"/>
            <a:ext cx="6264696" cy="4637112"/>
          </a:xfrm>
          <a:blipFill>
            <a:blip r:embed="rId2"/>
            <a:tile tx="0" ty="0" sx="100000" sy="100000" flip="none" algn="tl"/>
          </a:blipFill>
        </p:spPr>
        <p:txBody>
          <a:bodyPr>
            <a:normAutofit fontScale="85000" lnSpcReduction="10000"/>
          </a:bodyPr>
          <a:lstStyle/>
          <a:p>
            <a:pPr marL="0" indent="0" algn="ctr" fontAlgn="base">
              <a:buNone/>
            </a:pPr>
            <a:r>
              <a:rPr lang="es-CO" dirty="0"/>
              <a:t>Los investigadores encontraron que las larvas de los gusanos parásitos de la familia Filarioidea, causan </a:t>
            </a:r>
            <a:r>
              <a:rPr lang="es-CO" u="sng" dirty="0"/>
              <a:t>la </a:t>
            </a:r>
            <a:r>
              <a:rPr lang="es-CO" u="sng" dirty="0" smtClean="0"/>
              <a:t>elefantiasis</a:t>
            </a:r>
            <a:r>
              <a:rPr lang="es-CO" dirty="0"/>
              <a:t> </a:t>
            </a:r>
            <a:r>
              <a:rPr lang="es-CO" dirty="0" smtClean="0"/>
              <a:t>en </a:t>
            </a:r>
            <a:r>
              <a:rPr lang="es-CO" dirty="0"/>
              <a:t>humanos, viven en la </a:t>
            </a:r>
            <a:r>
              <a:rPr lang="es-CO" b="1" dirty="0">
                <a:latin typeface="Agency FB" pitchFamily="34" charset="0"/>
              </a:rPr>
              <a:t>carne de venado</a:t>
            </a:r>
            <a:r>
              <a:rPr lang="es-CO" dirty="0"/>
              <a:t>. </a:t>
            </a:r>
            <a:endParaRPr lang="es-CO" dirty="0" smtClean="0"/>
          </a:p>
          <a:p>
            <a:pPr marL="0" indent="0" algn="ctr" fontAlgn="base">
              <a:buNone/>
            </a:pPr>
            <a:r>
              <a:rPr lang="es-CO" dirty="0" smtClean="0"/>
              <a:t>Ahora </a:t>
            </a:r>
            <a:r>
              <a:rPr lang="es-CO" dirty="0"/>
              <a:t>los científicos pueden aprender cómo prevenir la propagación del parásito. Si el intento de detener la propagación de este gusano en el cuerpo del reno es un éxito, los científicos podrán obtener información que puede ser utilizada para la prevención de la elefantiasis en humanos</a:t>
            </a:r>
            <a:r>
              <a:rPr lang="es-CO" dirty="0" smtClean="0"/>
              <a:t>.</a:t>
            </a:r>
            <a:endParaRPr lang="es-CO" dirty="0"/>
          </a:p>
        </p:txBody>
      </p:sp>
      <p:pic>
        <p:nvPicPr>
          <p:cNvPr id="2050" name="Picture 2" descr="http://universitam.com/academicos/wp-content/uploads/2010/09/elephantiasis-236x3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1628800"/>
            <a:ext cx="2592288"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6774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normAutofit fontScale="85000" lnSpcReduction="20000"/>
          </a:bodyPr>
          <a:lstStyle/>
          <a:p>
            <a:pPr marL="0" indent="0">
              <a:buNone/>
            </a:pPr>
            <a:r>
              <a:rPr lang="es-CO" dirty="0"/>
              <a:t>A menudo se produce la elefantiasis tropical, el nombre oficial – linfático alfilerillo, distribuidos por los mosquitos. </a:t>
            </a:r>
            <a:endParaRPr lang="es-CO" dirty="0" smtClean="0"/>
          </a:p>
          <a:p>
            <a:r>
              <a:rPr lang="es-CO" dirty="0" smtClean="0"/>
              <a:t>Los </a:t>
            </a:r>
            <a:r>
              <a:rPr lang="es-CO" dirty="0"/>
              <a:t>más afectados son 120 millones de personas en todo el mundo, y 40 millones de ellos en estado grave. El mosquito hembra infectado pica a una persona, y las larvas entran en la sangre. Se distribuyen por todo el cuerpo y pueden vivir durante muchos años. Finalmente, los parásitos se acumulan en los tejidos. </a:t>
            </a:r>
            <a:endParaRPr lang="es-CO" dirty="0" smtClean="0"/>
          </a:p>
          <a:p>
            <a:pPr marL="0" indent="0">
              <a:buNone/>
            </a:pPr>
            <a:r>
              <a:rPr lang="es-CO" dirty="0" smtClean="0"/>
              <a:t>El </a:t>
            </a:r>
            <a:r>
              <a:rPr lang="es-CO" dirty="0"/>
              <a:t>gusano afecta a los ganglios linfáticos, lo que aumenta varias veces con respecto a su tamaño normal. El resultado de esta enfermedad son fiebre y dolor intenso. Los síntomas comunes de esta enfermedad son el desarrollo  - hipertrofiado de piernas, brazos, mamas o genitales.</a:t>
            </a:r>
          </a:p>
          <a:p>
            <a:endParaRPr lang="es-CO" dirty="0"/>
          </a:p>
        </p:txBody>
      </p:sp>
    </p:spTree>
    <p:extLst>
      <p:ext uri="{BB962C8B-B14F-4D97-AF65-F5344CB8AC3E}">
        <p14:creationId xmlns:p14="http://schemas.microsoft.com/office/powerpoint/2010/main" val="3427464300"/>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lvl="0"/>
            <a:r>
              <a:rPr lang="es-CO" dirty="0" smtClean="0"/>
              <a:t/>
            </a:r>
            <a:br>
              <a:rPr lang="es-CO" dirty="0" smtClean="0"/>
            </a:br>
            <a:r>
              <a:rPr lang="es-CO" b="1" i="1" dirty="0" smtClean="0">
                <a:solidFill>
                  <a:srgbClr val="FF0000"/>
                </a:solidFill>
              </a:rPr>
              <a:t>Ahora si veamos la dieta </a:t>
            </a:r>
            <a:r>
              <a:rPr lang="es-CO" b="1" i="1" dirty="0">
                <a:solidFill>
                  <a:srgbClr val="FF0000"/>
                </a:solidFill>
              </a:rPr>
              <a:t>sugerente antiparasitaria</a:t>
            </a:r>
            <a:br>
              <a:rPr lang="es-CO" b="1" i="1" dirty="0">
                <a:solidFill>
                  <a:srgbClr val="FF0000"/>
                </a:solidFill>
              </a:rPr>
            </a:br>
            <a:endParaRPr lang="es-CO" b="1" i="1" dirty="0">
              <a:solidFill>
                <a:srgbClr val="FF0000"/>
              </a:solidFill>
            </a:endParaRPr>
          </a:p>
        </p:txBody>
      </p:sp>
      <p:sp>
        <p:nvSpPr>
          <p:cNvPr id="3" name="2 Marcador de contenido"/>
          <p:cNvSpPr>
            <a:spLocks noGrp="1"/>
          </p:cNvSpPr>
          <p:nvPr>
            <p:ph idx="1"/>
          </p:nvPr>
        </p:nvSpPr>
        <p:spPr>
          <a:xfrm>
            <a:off x="395536" y="1484784"/>
            <a:ext cx="8229600" cy="5112568"/>
          </a:xfrm>
          <a:blipFill>
            <a:blip r:embed="rId2"/>
            <a:tile tx="0" ty="0" sx="100000" sy="100000" flip="none" algn="tl"/>
          </a:blipFill>
        </p:spPr>
        <p:txBody>
          <a:bodyPr>
            <a:normAutofit fontScale="85000" lnSpcReduction="20000"/>
          </a:bodyPr>
          <a:lstStyle/>
          <a:p>
            <a:pPr marL="0" indent="0" algn="ctr">
              <a:buNone/>
            </a:pPr>
            <a:r>
              <a:rPr lang="es-CO" dirty="0"/>
              <a:t>«Está en nuestras manos evitar la parasitosis, mediante una limpieza extrema y la exclusión de carnes, pescados crudos y alimentos sucios, manipulados en nuestra dieta»</a:t>
            </a:r>
          </a:p>
          <a:p>
            <a:pPr marL="0" indent="0" algn="ctr">
              <a:buNone/>
            </a:pPr>
            <a:endParaRPr lang="es-CO" dirty="0"/>
          </a:p>
          <a:p>
            <a:pPr marL="0" indent="0" algn="ctr">
              <a:buNone/>
            </a:pPr>
            <a:r>
              <a:rPr lang="es-CO" sz="3300" b="1" dirty="0"/>
              <a:t>Tomar en ayunas:</a:t>
            </a:r>
          </a:p>
          <a:p>
            <a:pPr marL="0" indent="0" algn="ctr">
              <a:buNone/>
            </a:pPr>
            <a:r>
              <a:rPr lang="es-CO" b="1" dirty="0">
                <a:solidFill>
                  <a:srgbClr val="00B0F0"/>
                </a:solidFill>
              </a:rPr>
              <a:t>Primera semana:</a:t>
            </a:r>
            <a:r>
              <a:rPr lang="es-CO" dirty="0">
                <a:solidFill>
                  <a:srgbClr val="00B0F0"/>
                </a:solidFill>
              </a:rPr>
              <a:t>  ½ vaso de extracto de zanahoria licuado con dos dientecitos de ajo (criollito).</a:t>
            </a:r>
          </a:p>
          <a:p>
            <a:pPr marL="0" indent="0" algn="ctr">
              <a:buNone/>
            </a:pPr>
            <a:r>
              <a:rPr lang="es-CO" b="1" dirty="0">
                <a:solidFill>
                  <a:srgbClr val="7030A0"/>
                </a:solidFill>
              </a:rPr>
              <a:t>Segunda semana:</a:t>
            </a:r>
            <a:r>
              <a:rPr lang="es-CO" dirty="0">
                <a:solidFill>
                  <a:srgbClr val="7030A0"/>
                </a:solidFill>
              </a:rPr>
              <a:t>  ½ vaso de extracto de piña licuado con dos dientecitos de ajo.</a:t>
            </a:r>
          </a:p>
          <a:p>
            <a:pPr marL="0" indent="0" algn="ctr">
              <a:buNone/>
            </a:pPr>
            <a:r>
              <a:rPr lang="es-CO" b="1" dirty="0">
                <a:solidFill>
                  <a:srgbClr val="C00000"/>
                </a:solidFill>
              </a:rPr>
              <a:t>Tercera semana:  </a:t>
            </a:r>
            <a:r>
              <a:rPr lang="es-CO" dirty="0">
                <a:solidFill>
                  <a:srgbClr val="C00000"/>
                </a:solidFill>
              </a:rPr>
              <a:t>½ vaso de leche de vaca, hervida, con dos dientecitos de ajo machacados.</a:t>
            </a:r>
          </a:p>
          <a:p>
            <a:pPr marL="0" indent="0" algn="ctr">
              <a:buNone/>
            </a:pPr>
            <a:r>
              <a:rPr lang="es-CO" b="1" dirty="0">
                <a:solidFill>
                  <a:schemeClr val="accent5">
                    <a:lumMod val="75000"/>
                  </a:schemeClr>
                </a:solidFill>
              </a:rPr>
              <a:t>Cuarta semana:</a:t>
            </a:r>
            <a:r>
              <a:rPr lang="es-CO" dirty="0">
                <a:solidFill>
                  <a:schemeClr val="accent5">
                    <a:lumMod val="75000"/>
                  </a:schemeClr>
                </a:solidFill>
              </a:rPr>
              <a:t>  ½ vaso de extracto de piña, licuado con media hoja de repollo, colar y tomar. </a:t>
            </a:r>
          </a:p>
        </p:txBody>
      </p:sp>
    </p:spTree>
    <p:extLst>
      <p:ext uri="{BB962C8B-B14F-4D97-AF65-F5344CB8AC3E}">
        <p14:creationId xmlns:p14="http://schemas.microsoft.com/office/powerpoint/2010/main" val="24312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randombar(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ircle(in)">
                                      <p:cBhvr>
                                        <p:cTn id="20" dur="2000"/>
                                        <p:tgtEl>
                                          <p:spTgt spid="3">
                                            <p:txEl>
                                              <p:pRg st="3" end="3"/>
                                            </p:txEl>
                                          </p:spTgt>
                                        </p:tgtEl>
                                      </p:cBhvr>
                                    </p:animEffect>
                                  </p:childTnLst>
                                </p:cTn>
                              </p:par>
                              <p:par>
                                <p:cTn id="21" presetID="6" presetClass="entr" presetSubtype="16"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ircle(in)">
                                      <p:cBhvr>
                                        <p:cTn id="23" dur="2000"/>
                                        <p:tgtEl>
                                          <p:spTgt spid="3">
                                            <p:txEl>
                                              <p:pRg st="4" end="4"/>
                                            </p:txEl>
                                          </p:spTgt>
                                        </p:tgtEl>
                                      </p:cBhvr>
                                    </p:animEffect>
                                  </p:childTnLst>
                                </p:cTn>
                              </p:par>
                              <p:par>
                                <p:cTn id="24" presetID="6" presetClass="entr" presetSubtype="16"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circle(in)">
                                      <p:cBhvr>
                                        <p:cTn id="26" dur="2000"/>
                                        <p:tgtEl>
                                          <p:spTgt spid="3">
                                            <p:txEl>
                                              <p:pRg st="5" end="5"/>
                                            </p:txEl>
                                          </p:spTgt>
                                        </p:tgtEl>
                                      </p:cBhvr>
                                    </p:animEffect>
                                  </p:childTnLst>
                                </p:cTn>
                              </p:par>
                              <p:par>
                                <p:cTn id="27" presetID="6" presetClass="entr" presetSubtype="16"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circle(in)">
                                      <p:cBhvr>
                                        <p:cTn id="29"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85000" lnSpcReduction="20000"/>
          </a:bodyPr>
          <a:lstStyle/>
          <a:p>
            <a:pPr marL="0" indent="0" algn="ctr">
              <a:buNone/>
            </a:pPr>
            <a:r>
              <a:rPr lang="es-CO" sz="3600" b="1" dirty="0" smtClean="0"/>
              <a:t>Tomar en las noches antes de acostarse:</a:t>
            </a:r>
          </a:p>
          <a:p>
            <a:pPr marL="0" indent="0" algn="ctr">
              <a:buNone/>
            </a:pPr>
            <a:r>
              <a:rPr lang="es-CO" sz="3600" b="1" dirty="0" smtClean="0">
                <a:solidFill>
                  <a:srgbClr val="FF0000"/>
                </a:solidFill>
              </a:rPr>
              <a:t>Primera semana: </a:t>
            </a:r>
            <a:r>
              <a:rPr lang="es-CO" dirty="0" smtClean="0">
                <a:solidFill>
                  <a:srgbClr val="FF0000"/>
                </a:solidFill>
              </a:rPr>
              <a:t>triturar tres semillas de limón, sin cáscara, añadir miel y tomar.</a:t>
            </a:r>
          </a:p>
          <a:p>
            <a:pPr marL="0" indent="0" algn="ctr">
              <a:buNone/>
            </a:pPr>
            <a:endParaRPr lang="es-CO" sz="3600" b="1" dirty="0" smtClean="0">
              <a:solidFill>
                <a:srgbClr val="00B050"/>
              </a:solidFill>
            </a:endParaRPr>
          </a:p>
          <a:p>
            <a:pPr marL="0" indent="0" algn="ctr">
              <a:buNone/>
            </a:pPr>
            <a:r>
              <a:rPr lang="es-CO" sz="3600" b="1" dirty="0" smtClean="0">
                <a:solidFill>
                  <a:srgbClr val="00B050"/>
                </a:solidFill>
              </a:rPr>
              <a:t>Segunda </a:t>
            </a:r>
            <a:r>
              <a:rPr lang="es-CO" sz="3600" b="1" dirty="0" smtClean="0">
                <a:solidFill>
                  <a:srgbClr val="00B050"/>
                </a:solidFill>
              </a:rPr>
              <a:t>semana</a:t>
            </a:r>
            <a:r>
              <a:rPr lang="es-CO" dirty="0" smtClean="0">
                <a:solidFill>
                  <a:srgbClr val="00B050"/>
                </a:solidFill>
              </a:rPr>
              <a:t>: licuar un trozo de papaya con tres de sus semillas, no más de ½ vaso.</a:t>
            </a:r>
          </a:p>
          <a:p>
            <a:pPr marL="0" indent="0" algn="ctr">
              <a:buNone/>
            </a:pPr>
            <a:endParaRPr lang="es-CO" sz="3600" b="1" dirty="0" smtClean="0">
              <a:solidFill>
                <a:schemeClr val="accent6">
                  <a:lumMod val="50000"/>
                </a:schemeClr>
              </a:solidFill>
            </a:endParaRPr>
          </a:p>
          <a:p>
            <a:pPr marL="0" indent="0" algn="ctr">
              <a:buNone/>
            </a:pPr>
            <a:r>
              <a:rPr lang="es-CO" sz="3600" b="1" dirty="0" smtClean="0">
                <a:solidFill>
                  <a:schemeClr val="accent6">
                    <a:lumMod val="50000"/>
                  </a:schemeClr>
                </a:solidFill>
              </a:rPr>
              <a:t>Tercera </a:t>
            </a:r>
            <a:r>
              <a:rPr lang="es-CO" sz="3600" b="1" dirty="0" smtClean="0">
                <a:solidFill>
                  <a:schemeClr val="accent6">
                    <a:lumMod val="50000"/>
                  </a:schemeClr>
                </a:solidFill>
              </a:rPr>
              <a:t>semana: </a:t>
            </a:r>
            <a:r>
              <a:rPr lang="es-CO" dirty="0" smtClean="0">
                <a:solidFill>
                  <a:schemeClr val="accent6">
                    <a:lumMod val="50000"/>
                  </a:schemeClr>
                </a:solidFill>
              </a:rPr>
              <a:t>poner a hervir por cinco minutos, ½ cebolla cabezona en rodajas, en ½ vaso de agua. Colar, y agregar al cocimiento resultante ½ cuchara de miel de abejas. Tomar.</a:t>
            </a:r>
          </a:p>
          <a:p>
            <a:pPr marL="0" indent="0" algn="ctr">
              <a:buNone/>
            </a:pPr>
            <a:endParaRPr lang="es-CO" sz="3600" b="1" dirty="0" smtClean="0">
              <a:solidFill>
                <a:schemeClr val="accent5">
                  <a:lumMod val="60000"/>
                  <a:lumOff val="40000"/>
                </a:schemeClr>
              </a:solidFill>
            </a:endParaRPr>
          </a:p>
          <a:p>
            <a:pPr marL="0" indent="0" algn="ctr">
              <a:buNone/>
            </a:pPr>
            <a:r>
              <a:rPr lang="es-CO" sz="3600" b="1" dirty="0" smtClean="0">
                <a:solidFill>
                  <a:schemeClr val="accent5">
                    <a:lumMod val="60000"/>
                    <a:lumOff val="40000"/>
                  </a:schemeClr>
                </a:solidFill>
              </a:rPr>
              <a:t>Cuarta </a:t>
            </a:r>
            <a:r>
              <a:rPr lang="es-CO" sz="3600" b="1" dirty="0" smtClean="0">
                <a:solidFill>
                  <a:schemeClr val="accent5">
                    <a:lumMod val="60000"/>
                    <a:lumOff val="40000"/>
                  </a:schemeClr>
                </a:solidFill>
              </a:rPr>
              <a:t>semana: </a:t>
            </a:r>
            <a:r>
              <a:rPr lang="es-CO" dirty="0" smtClean="0">
                <a:solidFill>
                  <a:schemeClr val="accent5">
                    <a:lumMod val="60000"/>
                    <a:lumOff val="40000"/>
                  </a:schemeClr>
                </a:solidFill>
              </a:rPr>
              <a:t>triturar tres semillas de limón, sin cáscara, añadir miel de abejas y tomar.</a:t>
            </a:r>
          </a:p>
          <a:p>
            <a:pPr marL="0" indent="0" algn="ctr">
              <a:buNone/>
            </a:pPr>
            <a:endParaRPr lang="es-CO" dirty="0">
              <a:solidFill>
                <a:schemeClr val="accent5">
                  <a:lumMod val="60000"/>
                  <a:lumOff val="40000"/>
                </a:schemeClr>
              </a:solidFill>
            </a:endParaRPr>
          </a:p>
        </p:txBody>
      </p:sp>
    </p:spTree>
    <p:extLst>
      <p:ext uri="{BB962C8B-B14F-4D97-AF65-F5344CB8AC3E}">
        <p14:creationId xmlns:p14="http://schemas.microsoft.com/office/powerpoint/2010/main" val="35285548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p:cTn id="2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p:cTn id="31"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332656"/>
            <a:ext cx="8229600" cy="6264696"/>
          </a:xfrm>
        </p:spPr>
        <p:txBody>
          <a:bodyPr>
            <a:normAutofit/>
          </a:bodyPr>
          <a:lstStyle/>
          <a:p>
            <a:pPr marL="0" indent="0" algn="ctr">
              <a:buNone/>
            </a:pPr>
            <a:r>
              <a:rPr lang="es-CO" sz="3600" b="1" dirty="0" smtClean="0"/>
              <a:t>Tomar durante el día, dos pocillos de infusión de las siguientes hiervas:</a:t>
            </a:r>
          </a:p>
          <a:p>
            <a:pPr marL="0" indent="0">
              <a:buNone/>
            </a:pPr>
            <a:endParaRPr lang="es-CO" b="1" dirty="0" smtClean="0"/>
          </a:p>
          <a:p>
            <a:pPr marL="0" indent="0">
              <a:buNone/>
            </a:pPr>
            <a:r>
              <a:rPr lang="es-CO" b="1" dirty="0" smtClean="0">
                <a:solidFill>
                  <a:schemeClr val="accent5">
                    <a:lumMod val="60000"/>
                    <a:lumOff val="40000"/>
                  </a:schemeClr>
                </a:solidFill>
              </a:rPr>
              <a:t>Primera semana: infusión de Poleo.</a:t>
            </a:r>
          </a:p>
          <a:p>
            <a:pPr marL="0" indent="0">
              <a:buNone/>
            </a:pPr>
            <a:r>
              <a:rPr lang="es-CO" b="1" dirty="0" smtClean="0">
                <a:solidFill>
                  <a:srgbClr val="FF0000"/>
                </a:solidFill>
              </a:rPr>
              <a:t>Segunda semana: </a:t>
            </a:r>
            <a:r>
              <a:rPr lang="es-CO" dirty="0" smtClean="0">
                <a:solidFill>
                  <a:srgbClr val="FF0000"/>
                </a:solidFill>
              </a:rPr>
              <a:t>infusión de Tomillo</a:t>
            </a:r>
            <a:r>
              <a:rPr lang="es-CO" dirty="0" smtClean="0"/>
              <a:t>. </a:t>
            </a:r>
          </a:p>
          <a:p>
            <a:pPr marL="0" indent="0">
              <a:buNone/>
            </a:pPr>
            <a:r>
              <a:rPr lang="es-CO" b="1" dirty="0" smtClean="0">
                <a:solidFill>
                  <a:schemeClr val="accent6">
                    <a:lumMod val="50000"/>
                  </a:schemeClr>
                </a:solidFill>
              </a:rPr>
              <a:t>Tercera semana: </a:t>
            </a:r>
            <a:r>
              <a:rPr lang="es-CO" dirty="0" smtClean="0">
                <a:solidFill>
                  <a:schemeClr val="accent6">
                    <a:lumMod val="50000"/>
                  </a:schemeClr>
                </a:solidFill>
              </a:rPr>
              <a:t>infusión de flores de </a:t>
            </a:r>
            <a:r>
              <a:rPr lang="es-CO" dirty="0">
                <a:solidFill>
                  <a:schemeClr val="accent6">
                    <a:lumMod val="50000"/>
                  </a:schemeClr>
                </a:solidFill>
              </a:rPr>
              <a:t>A</a:t>
            </a:r>
            <a:r>
              <a:rPr lang="es-CO" dirty="0" smtClean="0">
                <a:solidFill>
                  <a:schemeClr val="accent6">
                    <a:lumMod val="50000"/>
                  </a:schemeClr>
                </a:solidFill>
              </a:rPr>
              <a:t>rtemisa.</a:t>
            </a:r>
          </a:p>
          <a:p>
            <a:pPr marL="0" indent="0">
              <a:buNone/>
            </a:pPr>
            <a:r>
              <a:rPr lang="es-CO" b="1" dirty="0" smtClean="0">
                <a:solidFill>
                  <a:srgbClr val="00B050"/>
                </a:solidFill>
              </a:rPr>
              <a:t>Cuarta semana: </a:t>
            </a:r>
            <a:r>
              <a:rPr lang="es-CO" dirty="0" smtClean="0">
                <a:solidFill>
                  <a:srgbClr val="00B050"/>
                </a:solidFill>
              </a:rPr>
              <a:t>infusión de hojas de Tamarindo.</a:t>
            </a:r>
          </a:p>
          <a:p>
            <a:pPr marL="0" indent="0" algn="ctr">
              <a:buNone/>
            </a:pPr>
            <a:r>
              <a:rPr lang="es-CO" dirty="0" smtClean="0"/>
              <a:t>Cada día por un mes: consumir con el almuerzo, una cucharada de harina de semillas de ahuyama. (lavar las semillas, secar al sol, tostar, moler y almacenar en un adecuado recipiente).</a:t>
            </a:r>
            <a:endParaRPr lang="es-CO" dirty="0"/>
          </a:p>
        </p:txBody>
      </p:sp>
    </p:spTree>
    <p:extLst>
      <p:ext uri="{BB962C8B-B14F-4D97-AF65-F5344CB8AC3E}">
        <p14:creationId xmlns:p14="http://schemas.microsoft.com/office/powerpoint/2010/main" val="31216759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heel(1)">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heel(1)">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heel(1)">
                                      <p:cBhvr>
                                        <p:cTn id="22" dur="2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heel(1)">
                                      <p:cBhvr>
                                        <p:cTn id="2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336704"/>
          </a:xfrm>
          <a:blipFill>
            <a:blip r:embed="rId2"/>
            <a:tile tx="0" ty="0" sx="100000" sy="100000" flip="none" algn="tl"/>
          </a:blipFill>
        </p:spPr>
        <p:txBody>
          <a:bodyPr>
            <a:normAutofit fontScale="77500" lnSpcReduction="20000"/>
          </a:bodyPr>
          <a:lstStyle/>
          <a:p>
            <a:pPr marL="0" indent="0" algn="ctr">
              <a:buNone/>
            </a:pPr>
            <a:r>
              <a:rPr lang="es-CO" sz="3600" b="1" dirty="0" smtClean="0"/>
              <a:t>Lavado o enema intestinal:</a:t>
            </a:r>
          </a:p>
          <a:p>
            <a:pPr marL="0" indent="0" algn="ctr">
              <a:buNone/>
            </a:pPr>
            <a:r>
              <a:rPr lang="es-CO" dirty="0" smtClean="0"/>
              <a:t>Hasta donde le sea posible, realizar un enema o lavado intestinal semanal con infusión de ajenjo y ruda. (Por un mes).</a:t>
            </a:r>
          </a:p>
          <a:p>
            <a:pPr marL="0" indent="0" algn="ctr">
              <a:buNone/>
            </a:pPr>
            <a:endParaRPr lang="es-CO" dirty="0" smtClean="0"/>
          </a:p>
          <a:p>
            <a:pPr marL="0" indent="0" algn="ctr">
              <a:buNone/>
            </a:pPr>
            <a:r>
              <a:rPr lang="es-CO" sz="3600" b="1" dirty="0" smtClean="0"/>
              <a:t>Alimentos prohibidos:</a:t>
            </a:r>
          </a:p>
          <a:p>
            <a:pPr marL="0" indent="0" algn="ctr">
              <a:buNone/>
            </a:pPr>
            <a:r>
              <a:rPr lang="es-CO" dirty="0" smtClean="0"/>
              <a:t>Azúcar, dulces, golosinas, chocolates, harinas refinadas, fritos, gaseosas, comidas chatarra, condimentos, mayonesas, bebidas colorantes, café, alimentos industrializados, grasas, queso, enlatados.</a:t>
            </a:r>
          </a:p>
          <a:p>
            <a:pPr marL="0" indent="0" algn="ctr">
              <a:buNone/>
            </a:pPr>
            <a:endParaRPr lang="es-CO" sz="4100" b="1" dirty="0" smtClean="0"/>
          </a:p>
          <a:p>
            <a:pPr marL="0" indent="0" algn="ctr">
              <a:buNone/>
            </a:pPr>
            <a:r>
              <a:rPr lang="es-CO" sz="4100" b="1" dirty="0" smtClean="0"/>
              <a:t>Alimentos permitidos:</a:t>
            </a:r>
          </a:p>
          <a:p>
            <a:pPr marL="0" indent="0" algn="ctr">
              <a:buNone/>
            </a:pPr>
            <a:r>
              <a:rPr lang="es-CO" dirty="0" smtClean="0"/>
              <a:t>Todas las frutas, todas las verduras y hortalizas, todos los cereales, granos o leguminosas, carbohidratos y almidones integrales. Sus tres alimentos diarios pueden ser normales.</a:t>
            </a:r>
          </a:p>
          <a:p>
            <a:pPr marL="0" indent="0" algn="ctr">
              <a:buNone/>
            </a:pPr>
            <a:endParaRPr lang="es-CO" dirty="0" smtClean="0"/>
          </a:p>
          <a:p>
            <a:pPr marL="0" indent="0" algn="ctr">
              <a:buNone/>
            </a:pPr>
            <a:r>
              <a:rPr lang="es-CO" sz="4100" b="1" dirty="0" smtClean="0"/>
              <a:t>No fume ni tomo bebidas alcohólicas.</a:t>
            </a:r>
          </a:p>
          <a:p>
            <a:pPr marL="0" indent="0" algn="ctr">
              <a:buNone/>
            </a:pPr>
            <a:endParaRPr lang="es-CO" dirty="0"/>
          </a:p>
        </p:txBody>
      </p:sp>
    </p:spTree>
    <p:extLst>
      <p:ext uri="{BB962C8B-B14F-4D97-AF65-F5344CB8AC3E}">
        <p14:creationId xmlns:p14="http://schemas.microsoft.com/office/powerpoint/2010/main" val="329651064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heel(1)">
                                      <p:cBhvr>
                                        <p:cTn id="23" dur="2000"/>
                                        <p:tgtEl>
                                          <p:spTgt spid="3">
                                            <p:txEl>
                                              <p:pRg st="3" end="3"/>
                                            </p:txEl>
                                          </p:spTgt>
                                        </p:tgtEl>
                                      </p:cBhvr>
                                    </p:animEffect>
                                  </p:childTnLst>
                                </p:cTn>
                              </p:par>
                              <p:par>
                                <p:cTn id="24" presetID="21" presetClass="entr" presetSubtype="1"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wheel(1)">
                                      <p:cBhvr>
                                        <p:cTn id="26" dur="2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500"/>
                                        <p:tgtEl>
                                          <p:spTgt spid="3">
                                            <p:txEl>
                                              <p:pRg st="6" end="6"/>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ipe(down)">
                                      <p:cBhvr>
                                        <p:cTn id="34" dur="500"/>
                                        <p:tgtEl>
                                          <p:spTgt spid="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Effect transition="in" filter="wipe(down)">
                                      <p:cBhvr>
                                        <p:cTn id="39" dur="580">
                                          <p:stCondLst>
                                            <p:cond delay="0"/>
                                          </p:stCondLst>
                                        </p:cTn>
                                        <p:tgtEl>
                                          <p:spTgt spid="3">
                                            <p:txEl>
                                              <p:pRg st="9" end="9"/>
                                            </p:txEl>
                                          </p:spTgt>
                                        </p:tgtEl>
                                      </p:cBhvr>
                                    </p:animEffect>
                                    <p:anim calcmode="lin" valueType="num">
                                      <p:cBhvr>
                                        <p:cTn id="40"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9" end="9"/>
                                            </p:txEl>
                                          </p:spTgt>
                                        </p:tgtEl>
                                      </p:cBhvr>
                                      <p:to x="100000" y="60000"/>
                                    </p:animScale>
                                    <p:animScale>
                                      <p:cBhvr>
                                        <p:cTn id="46" dur="166" decel="50000">
                                          <p:stCondLst>
                                            <p:cond delay="676"/>
                                          </p:stCondLst>
                                        </p:cTn>
                                        <p:tgtEl>
                                          <p:spTgt spid="3">
                                            <p:txEl>
                                              <p:pRg st="9" end="9"/>
                                            </p:txEl>
                                          </p:spTgt>
                                        </p:tgtEl>
                                      </p:cBhvr>
                                      <p:to x="100000" y="100000"/>
                                    </p:animScale>
                                    <p:animScale>
                                      <p:cBhvr>
                                        <p:cTn id="47" dur="26">
                                          <p:stCondLst>
                                            <p:cond delay="1312"/>
                                          </p:stCondLst>
                                        </p:cTn>
                                        <p:tgtEl>
                                          <p:spTgt spid="3">
                                            <p:txEl>
                                              <p:pRg st="9" end="9"/>
                                            </p:txEl>
                                          </p:spTgt>
                                        </p:tgtEl>
                                      </p:cBhvr>
                                      <p:to x="100000" y="80000"/>
                                    </p:animScale>
                                    <p:animScale>
                                      <p:cBhvr>
                                        <p:cTn id="48" dur="166" decel="50000">
                                          <p:stCondLst>
                                            <p:cond delay="1338"/>
                                          </p:stCondLst>
                                        </p:cTn>
                                        <p:tgtEl>
                                          <p:spTgt spid="3">
                                            <p:txEl>
                                              <p:pRg st="9" end="9"/>
                                            </p:txEl>
                                          </p:spTgt>
                                        </p:tgtEl>
                                      </p:cBhvr>
                                      <p:to x="100000" y="100000"/>
                                    </p:animScale>
                                    <p:animScale>
                                      <p:cBhvr>
                                        <p:cTn id="49" dur="26">
                                          <p:stCondLst>
                                            <p:cond delay="1642"/>
                                          </p:stCondLst>
                                        </p:cTn>
                                        <p:tgtEl>
                                          <p:spTgt spid="3">
                                            <p:txEl>
                                              <p:pRg st="9" end="9"/>
                                            </p:txEl>
                                          </p:spTgt>
                                        </p:tgtEl>
                                      </p:cBhvr>
                                      <p:to x="100000" y="90000"/>
                                    </p:animScale>
                                    <p:animScale>
                                      <p:cBhvr>
                                        <p:cTn id="50" dur="166" decel="50000">
                                          <p:stCondLst>
                                            <p:cond delay="1668"/>
                                          </p:stCondLst>
                                        </p:cTn>
                                        <p:tgtEl>
                                          <p:spTgt spid="3">
                                            <p:txEl>
                                              <p:pRg st="9" end="9"/>
                                            </p:txEl>
                                          </p:spTgt>
                                        </p:tgtEl>
                                      </p:cBhvr>
                                      <p:to x="100000" y="100000"/>
                                    </p:animScale>
                                    <p:animScale>
                                      <p:cBhvr>
                                        <p:cTn id="51" dur="26">
                                          <p:stCondLst>
                                            <p:cond delay="1808"/>
                                          </p:stCondLst>
                                        </p:cTn>
                                        <p:tgtEl>
                                          <p:spTgt spid="3">
                                            <p:txEl>
                                              <p:pRg st="9" end="9"/>
                                            </p:txEl>
                                          </p:spTgt>
                                        </p:tgtEl>
                                      </p:cBhvr>
                                      <p:to x="100000" y="95000"/>
                                    </p:animScale>
                                    <p:animScale>
                                      <p:cBhvr>
                                        <p:cTn id="52" dur="166" decel="50000">
                                          <p:stCondLst>
                                            <p:cond delay="1834"/>
                                          </p:stCondLst>
                                        </p:cTn>
                                        <p:tgtEl>
                                          <p:spTgt spid="3">
                                            <p:txEl>
                                              <p:pRg st="9" end="9"/>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371</TotalTime>
  <Words>567</Words>
  <Application>Microsoft Office PowerPoint</Application>
  <PresentationFormat>Presentación en pantalla (4:3)</PresentationFormat>
  <Paragraphs>57</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Tema de Office</vt:lpstr>
      <vt:lpstr>Presentación de PowerPoint</vt:lpstr>
      <vt:lpstr>Como se han detectado los paracitos en el organismo humano</vt:lpstr>
      <vt:lpstr>Presentación de PowerPoint</vt:lpstr>
      <vt:lpstr>Presentación de PowerPoint</vt:lpstr>
      <vt:lpstr>Enfermedad producida por un paracito</vt:lpstr>
      <vt:lpstr>Presentación de PowerPoint</vt:lpstr>
      <vt:lpstr> Ahora si veamos la dieta sugerente antiparasitaria </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28</cp:revision>
  <dcterms:created xsi:type="dcterms:W3CDTF">2013-10-07T13:55:12Z</dcterms:created>
  <dcterms:modified xsi:type="dcterms:W3CDTF">2013-10-11T14:41:42Z</dcterms:modified>
</cp:coreProperties>
</file>