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6" r:id="rId4"/>
    <p:sldId id="267" r:id="rId5"/>
    <p:sldId id="268" r:id="rId6"/>
    <p:sldId id="269" r:id="rId7"/>
    <p:sldId id="274" r:id="rId8"/>
    <p:sldId id="270" r:id="rId9"/>
    <p:sldId id="272" r:id="rId10"/>
    <p:sldId id="276" r:id="rId11"/>
    <p:sldId id="275" r:id="rId12"/>
    <p:sldId id="273" r:id="rId13"/>
    <p:sldId id="264" r:id="rId14"/>
    <p:sldId id="258" r:id="rId15"/>
    <p:sldId id="259" r:id="rId16"/>
    <p:sldId id="260" r:id="rId17"/>
    <p:sldId id="261" r:id="rId18"/>
    <p:sldId id="277" r:id="rId19"/>
    <p:sldId id="278" r:id="rId20"/>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ata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ata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hyperlink" Target="http://www.nlm.nih.gov/medlineplus/spanish/ency/article/000195.htm" TargetMode="External"/><Relationship Id="rId7" Type="http://schemas.openxmlformats.org/officeDocument/2006/relationships/hyperlink" Target="http://www.nlm.nih.gov/medlineplus/spanish/ency/article/000999.htm" TargetMode="External"/><Relationship Id="rId12" Type="http://schemas.openxmlformats.org/officeDocument/2006/relationships/image" Target="../media/image23.png"/><Relationship Id="rId2" Type="http://schemas.openxmlformats.org/officeDocument/2006/relationships/hyperlink" Target="http://www.nlm.nih.gov/medlineplus/spanish/ency/article/000471.htm" TargetMode="External"/><Relationship Id="rId1" Type="http://schemas.openxmlformats.org/officeDocument/2006/relationships/hyperlink" Target="http://www.nlm.nih.gov/medlineplus/spanish/ency/article/000162.htm" TargetMode="External"/><Relationship Id="rId6" Type="http://schemas.openxmlformats.org/officeDocument/2006/relationships/hyperlink" Target="http://www.nlm.nih.gov/medlineplus/spanish/ency/article/000726.htm" TargetMode="External"/><Relationship Id="rId11" Type="http://schemas.openxmlformats.org/officeDocument/2006/relationships/image" Target="../media/image22.png"/><Relationship Id="rId5" Type="http://schemas.openxmlformats.org/officeDocument/2006/relationships/hyperlink" Target="http://www.nlm.nih.gov/medlineplus/spanish/ency/article/000170.htm" TargetMode="External"/><Relationship Id="rId10" Type="http://schemas.openxmlformats.org/officeDocument/2006/relationships/image" Target="../media/image21.png"/><Relationship Id="rId4" Type="http://schemas.openxmlformats.org/officeDocument/2006/relationships/hyperlink" Target="http://www.nlm.nih.gov/medlineplus/spanish/ency/article/000158.htm" TargetMode="External"/><Relationship Id="rId9"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rawing6.xml.rels><?xml version="1.0" encoding="UTF-8" standalone="yes"?>
<Relationships xmlns="http://schemas.openxmlformats.org/package/2006/relationships"><Relationship Id="rId8" Type="http://schemas.openxmlformats.org/officeDocument/2006/relationships/hyperlink" Target="http://www.nlm.nih.gov/medlineplus/spanish/ency/article/000170.htm" TargetMode="External"/><Relationship Id="rId13" Type="http://schemas.openxmlformats.org/officeDocument/2006/relationships/image" Target="../media/image24.png"/><Relationship Id="rId3" Type="http://schemas.openxmlformats.org/officeDocument/2006/relationships/hyperlink" Target="http://www.nlm.nih.gov/medlineplus/spanish/ency/article/000471.htm" TargetMode="External"/><Relationship Id="rId7" Type="http://schemas.openxmlformats.org/officeDocument/2006/relationships/image" Target="../media/image21.png"/><Relationship Id="rId12" Type="http://schemas.openxmlformats.org/officeDocument/2006/relationships/hyperlink" Target="http://www.nlm.nih.gov/medlineplus/spanish/ency/article/000999.htm" TargetMode="External"/><Relationship Id="rId2" Type="http://schemas.openxmlformats.org/officeDocument/2006/relationships/image" Target="../media/image19.png"/><Relationship Id="rId1" Type="http://schemas.openxmlformats.org/officeDocument/2006/relationships/hyperlink" Target="http://www.nlm.nih.gov/medlineplus/spanish/ency/article/000162.htm" TargetMode="External"/><Relationship Id="rId6" Type="http://schemas.openxmlformats.org/officeDocument/2006/relationships/hyperlink" Target="http://www.nlm.nih.gov/medlineplus/spanish/ency/article/000158.htm" TargetMode="External"/><Relationship Id="rId11" Type="http://schemas.openxmlformats.org/officeDocument/2006/relationships/image" Target="../media/image23.png"/><Relationship Id="rId5" Type="http://schemas.openxmlformats.org/officeDocument/2006/relationships/hyperlink" Target="http://www.nlm.nih.gov/medlineplus/spanish/ency/article/000195.htm" TargetMode="External"/><Relationship Id="rId10" Type="http://schemas.openxmlformats.org/officeDocument/2006/relationships/hyperlink" Target="http://www.nlm.nih.gov/medlineplus/spanish/ency/article/000726.htm" TargetMode="External"/><Relationship Id="rId4" Type="http://schemas.openxmlformats.org/officeDocument/2006/relationships/image" Target="../media/image20.pn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7865C4-D3B3-4A64-AD33-EFCCB9693A2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0668ABC8-A1D0-480D-85A3-79D8545AF35C}">
      <dgm:prSet/>
      <dgm:spPr>
        <a:solidFill>
          <a:srgbClr val="002060"/>
        </a:solidFill>
      </dgm:spPr>
      <dgm:t>
        <a:bodyPr/>
        <a:lstStyle/>
        <a:p>
          <a:pPr rtl="0"/>
          <a:r>
            <a:rPr lang="es-CO" dirty="0" smtClean="0"/>
            <a:t>Dieta sugerente para hipertensión</a:t>
          </a:r>
          <a:endParaRPr lang="es-CO" dirty="0"/>
        </a:p>
      </dgm:t>
    </dgm:pt>
    <dgm:pt modelId="{4EC80EB1-9D70-4477-BE1A-28138CD3905D}" type="parTrans" cxnId="{1A360792-CF5C-4236-B688-156818C6FE88}">
      <dgm:prSet/>
      <dgm:spPr/>
      <dgm:t>
        <a:bodyPr/>
        <a:lstStyle/>
        <a:p>
          <a:endParaRPr lang="es-CO"/>
        </a:p>
      </dgm:t>
    </dgm:pt>
    <dgm:pt modelId="{C79F4106-5191-4053-A2E8-9635E6525EF8}" type="sibTrans" cxnId="{1A360792-CF5C-4236-B688-156818C6FE88}">
      <dgm:prSet/>
      <dgm:spPr/>
      <dgm:t>
        <a:bodyPr/>
        <a:lstStyle/>
        <a:p>
          <a:endParaRPr lang="es-CO"/>
        </a:p>
      </dgm:t>
    </dgm:pt>
    <dgm:pt modelId="{D8ED22B3-F357-4ECD-8B13-FFE9F7B191AD}" type="pres">
      <dgm:prSet presAssocID="{D67865C4-D3B3-4A64-AD33-EFCCB9693A25}" presName="linear" presStyleCnt="0">
        <dgm:presLayoutVars>
          <dgm:animLvl val="lvl"/>
          <dgm:resizeHandles val="exact"/>
        </dgm:presLayoutVars>
      </dgm:prSet>
      <dgm:spPr/>
      <dgm:t>
        <a:bodyPr/>
        <a:lstStyle/>
        <a:p>
          <a:endParaRPr lang="es-CO"/>
        </a:p>
      </dgm:t>
    </dgm:pt>
    <dgm:pt modelId="{C3B8CB93-E2A9-4216-B96C-77EC1EC91404}" type="pres">
      <dgm:prSet presAssocID="{0668ABC8-A1D0-480D-85A3-79D8545AF35C}" presName="parentText" presStyleLbl="node1" presStyleIdx="0" presStyleCnt="1">
        <dgm:presLayoutVars>
          <dgm:chMax val="0"/>
          <dgm:bulletEnabled val="1"/>
        </dgm:presLayoutVars>
      </dgm:prSet>
      <dgm:spPr/>
      <dgm:t>
        <a:bodyPr/>
        <a:lstStyle/>
        <a:p>
          <a:endParaRPr lang="es-CO"/>
        </a:p>
      </dgm:t>
    </dgm:pt>
  </dgm:ptLst>
  <dgm:cxnLst>
    <dgm:cxn modelId="{1A360792-CF5C-4236-B688-156818C6FE88}" srcId="{D67865C4-D3B3-4A64-AD33-EFCCB9693A25}" destId="{0668ABC8-A1D0-480D-85A3-79D8545AF35C}" srcOrd="0" destOrd="0" parTransId="{4EC80EB1-9D70-4477-BE1A-28138CD3905D}" sibTransId="{C79F4106-5191-4053-A2E8-9635E6525EF8}"/>
    <dgm:cxn modelId="{F48DCB80-E8A5-4D7D-8FCD-FB6F7CD01641}" type="presOf" srcId="{0668ABC8-A1D0-480D-85A3-79D8545AF35C}" destId="{C3B8CB93-E2A9-4216-B96C-77EC1EC91404}" srcOrd="0" destOrd="0" presId="urn:microsoft.com/office/officeart/2005/8/layout/vList2"/>
    <dgm:cxn modelId="{040566D3-FEC7-48AC-8273-376C4CA619FC}" type="presOf" srcId="{D67865C4-D3B3-4A64-AD33-EFCCB9693A25}" destId="{D8ED22B3-F357-4ECD-8B13-FFE9F7B191AD}" srcOrd="0" destOrd="0" presId="urn:microsoft.com/office/officeart/2005/8/layout/vList2"/>
    <dgm:cxn modelId="{8F85BAE6-4282-4234-A5E0-079C3EA26D27}" type="presParOf" srcId="{D8ED22B3-F357-4ECD-8B13-FFE9F7B191AD}" destId="{C3B8CB93-E2A9-4216-B96C-77EC1EC9140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739EC9-828E-45DC-B691-7B761B081A6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149E8979-476B-4A7E-AFBD-1A4AD97BD90C}">
      <dgm:prSet/>
      <dgm:spPr>
        <a:solidFill>
          <a:srgbClr val="002060"/>
        </a:solidFill>
      </dgm:spPr>
      <dgm:t>
        <a:bodyPr/>
        <a:lstStyle/>
        <a:p>
          <a:pPr rtl="0"/>
          <a:r>
            <a:rPr lang="es-CO" dirty="0" smtClean="0"/>
            <a:t>1. La mayor parte del tiempo, no hay síntomas. En la mayoría de las personas, la hipertensión arterial se detecta cuando van al médico o se la hacen medir en otra parte.</a:t>
          </a:r>
          <a:endParaRPr lang="es-CO" dirty="0"/>
        </a:p>
      </dgm:t>
    </dgm:pt>
    <dgm:pt modelId="{D735A10D-998C-4B10-BFCF-2B90F880DC95}" type="parTrans" cxnId="{8AD6AC9C-190F-4582-A236-1F7895A15749}">
      <dgm:prSet/>
      <dgm:spPr/>
      <dgm:t>
        <a:bodyPr/>
        <a:lstStyle/>
        <a:p>
          <a:endParaRPr lang="es-CO"/>
        </a:p>
      </dgm:t>
    </dgm:pt>
    <dgm:pt modelId="{E529AB73-E4CB-4EEE-A57D-B11D1ACBD439}" type="sibTrans" cxnId="{8AD6AC9C-190F-4582-A236-1F7895A15749}">
      <dgm:prSet/>
      <dgm:spPr/>
      <dgm:t>
        <a:bodyPr/>
        <a:lstStyle/>
        <a:p>
          <a:endParaRPr lang="es-CO"/>
        </a:p>
      </dgm:t>
    </dgm:pt>
    <dgm:pt modelId="{B9AC5190-4AC7-497E-A65B-153EF39C20DA}">
      <dgm:prSet/>
      <dgm:spPr>
        <a:solidFill>
          <a:srgbClr val="002060"/>
        </a:solidFill>
      </dgm:spPr>
      <dgm:t>
        <a:bodyPr/>
        <a:lstStyle/>
        <a:p>
          <a:pPr rtl="0"/>
          <a:r>
            <a:rPr lang="es-CO" dirty="0" smtClean="0"/>
            <a:t>2. Debido a que no hay ningún síntoma, las personas pueden desarrollar cardiopatía y problemas renales sin saber que tienen hipertensión arterial</a:t>
          </a:r>
          <a:endParaRPr lang="es-CO" dirty="0"/>
        </a:p>
      </dgm:t>
    </dgm:pt>
    <dgm:pt modelId="{2453CE5D-AAD0-46A5-93F8-13A664D634FD}" type="parTrans" cxnId="{9B0A7D10-96E4-4C73-9ED1-974E4B70A2D5}">
      <dgm:prSet/>
      <dgm:spPr/>
      <dgm:t>
        <a:bodyPr/>
        <a:lstStyle/>
        <a:p>
          <a:endParaRPr lang="es-CO"/>
        </a:p>
      </dgm:t>
    </dgm:pt>
    <dgm:pt modelId="{84D9C02D-5E83-4C2D-9659-0E200D55D264}" type="sibTrans" cxnId="{9B0A7D10-96E4-4C73-9ED1-974E4B70A2D5}">
      <dgm:prSet/>
      <dgm:spPr/>
      <dgm:t>
        <a:bodyPr/>
        <a:lstStyle/>
        <a:p>
          <a:endParaRPr lang="es-CO"/>
        </a:p>
      </dgm:t>
    </dgm:pt>
    <dgm:pt modelId="{B40500F3-3FC6-4FC2-A1BB-BDC39516F554}">
      <dgm:prSet/>
      <dgm:spPr>
        <a:solidFill>
          <a:srgbClr val="002060"/>
        </a:solidFill>
      </dgm:spPr>
      <dgm:t>
        <a:bodyPr/>
        <a:lstStyle/>
        <a:p>
          <a:pPr rtl="0"/>
          <a:r>
            <a:rPr lang="es-CO" dirty="0" smtClean="0"/>
            <a:t>3. Si usted tiene un dolor de cabeza fuerte, náuseas o vómitos, confusión, cambios en la visión o sangrado nasal, puede tener una forma grave y peligrosa de hipertensión arterial llamada </a:t>
          </a:r>
          <a:r>
            <a:rPr lang="es-CO" u="sng" dirty="0" smtClean="0"/>
            <a:t>hipertensión maligna</a:t>
          </a:r>
          <a:r>
            <a:rPr lang="es-CO" dirty="0" smtClean="0"/>
            <a:t>.</a:t>
          </a:r>
          <a:endParaRPr lang="es-CO" dirty="0"/>
        </a:p>
      </dgm:t>
    </dgm:pt>
    <dgm:pt modelId="{661B58AA-C320-454A-B291-7057D3266CAD}" type="parTrans" cxnId="{35A45264-A75C-431C-ABD8-488956253388}">
      <dgm:prSet/>
      <dgm:spPr/>
      <dgm:t>
        <a:bodyPr/>
        <a:lstStyle/>
        <a:p>
          <a:endParaRPr lang="es-CO"/>
        </a:p>
      </dgm:t>
    </dgm:pt>
    <dgm:pt modelId="{B06D7557-3AE9-4A94-A45C-14655586AA64}" type="sibTrans" cxnId="{35A45264-A75C-431C-ABD8-488956253388}">
      <dgm:prSet/>
      <dgm:spPr/>
      <dgm:t>
        <a:bodyPr/>
        <a:lstStyle/>
        <a:p>
          <a:endParaRPr lang="es-CO"/>
        </a:p>
      </dgm:t>
    </dgm:pt>
    <dgm:pt modelId="{27DB2C9B-75D4-49C1-84C9-34B41B366755}" type="pres">
      <dgm:prSet presAssocID="{B5739EC9-828E-45DC-B691-7B761B081A62}" presName="linearFlow" presStyleCnt="0">
        <dgm:presLayoutVars>
          <dgm:dir/>
          <dgm:resizeHandles val="exact"/>
        </dgm:presLayoutVars>
      </dgm:prSet>
      <dgm:spPr/>
      <dgm:t>
        <a:bodyPr/>
        <a:lstStyle/>
        <a:p>
          <a:endParaRPr lang="es-CO"/>
        </a:p>
      </dgm:t>
    </dgm:pt>
    <dgm:pt modelId="{560854C1-BD06-48A3-A1F8-7D3B6D22B1DE}" type="pres">
      <dgm:prSet presAssocID="{149E8979-476B-4A7E-AFBD-1A4AD97BD90C}" presName="composite" presStyleCnt="0"/>
      <dgm:spPr/>
    </dgm:pt>
    <dgm:pt modelId="{013AA966-C20D-48D0-9B1C-B986FE91C66F}" type="pres">
      <dgm:prSet presAssocID="{149E8979-476B-4A7E-AFBD-1A4AD97BD90C}" presName="imgShp" presStyleLbl="fgImgPlace1" presStyleIdx="0" presStyleCnt="3" custLinFactNeighborX="-58813" custLinFactNeighborY="2139"/>
      <dgm:spPr>
        <a:blipFill rotWithShape="1">
          <a:blip xmlns:r="http://schemas.openxmlformats.org/officeDocument/2006/relationships" r:embed="rId1"/>
          <a:stretch>
            <a:fillRect/>
          </a:stretch>
        </a:blipFill>
      </dgm:spPr>
      <dgm:t>
        <a:bodyPr/>
        <a:lstStyle/>
        <a:p>
          <a:endParaRPr lang="es-CO"/>
        </a:p>
      </dgm:t>
    </dgm:pt>
    <dgm:pt modelId="{0ED616D4-3A13-409A-9EE9-943A517F491C}" type="pres">
      <dgm:prSet presAssocID="{149E8979-476B-4A7E-AFBD-1A4AD97BD90C}" presName="txShp" presStyleLbl="node1" presStyleIdx="0" presStyleCnt="3" custScaleX="133248">
        <dgm:presLayoutVars>
          <dgm:bulletEnabled val="1"/>
        </dgm:presLayoutVars>
      </dgm:prSet>
      <dgm:spPr/>
      <dgm:t>
        <a:bodyPr/>
        <a:lstStyle/>
        <a:p>
          <a:endParaRPr lang="es-CO"/>
        </a:p>
      </dgm:t>
    </dgm:pt>
    <dgm:pt modelId="{2EF6C713-B08E-448D-9760-7AF48F75992D}" type="pres">
      <dgm:prSet presAssocID="{E529AB73-E4CB-4EEE-A57D-B11D1ACBD439}" presName="spacing" presStyleCnt="0"/>
      <dgm:spPr/>
    </dgm:pt>
    <dgm:pt modelId="{C3B8FA58-D9D2-49F1-936F-440E12D58BAF}" type="pres">
      <dgm:prSet presAssocID="{B9AC5190-4AC7-497E-A65B-153EF39C20DA}" presName="composite" presStyleCnt="0"/>
      <dgm:spPr/>
    </dgm:pt>
    <dgm:pt modelId="{5D9BBD25-368B-4451-9970-E13EFD19E316}" type="pres">
      <dgm:prSet presAssocID="{B9AC5190-4AC7-497E-A65B-153EF39C20DA}" presName="imgShp" presStyleLbl="fgImgPlace1" presStyleIdx="1" presStyleCnt="3" custLinFactNeighborX="-64540" custLinFactNeighborY="-1714"/>
      <dgm:spPr>
        <a:blipFill rotWithShape="1">
          <a:blip xmlns:r="http://schemas.openxmlformats.org/officeDocument/2006/relationships" r:embed="rId2"/>
          <a:stretch>
            <a:fillRect/>
          </a:stretch>
        </a:blipFill>
      </dgm:spPr>
      <dgm:t>
        <a:bodyPr/>
        <a:lstStyle/>
        <a:p>
          <a:endParaRPr lang="es-CO"/>
        </a:p>
      </dgm:t>
    </dgm:pt>
    <dgm:pt modelId="{DEF460A1-E650-454A-B3D1-7F4E3426F5BF}" type="pres">
      <dgm:prSet presAssocID="{B9AC5190-4AC7-497E-A65B-153EF39C20DA}" presName="txShp" presStyleLbl="node1" presStyleIdx="1" presStyleCnt="3" custScaleX="134209">
        <dgm:presLayoutVars>
          <dgm:bulletEnabled val="1"/>
        </dgm:presLayoutVars>
      </dgm:prSet>
      <dgm:spPr/>
      <dgm:t>
        <a:bodyPr/>
        <a:lstStyle/>
        <a:p>
          <a:endParaRPr lang="es-CO"/>
        </a:p>
      </dgm:t>
    </dgm:pt>
    <dgm:pt modelId="{9541C751-B2A8-49E5-8A00-6CEB54F87288}" type="pres">
      <dgm:prSet presAssocID="{84D9C02D-5E83-4C2D-9659-0E200D55D264}" presName="spacing" presStyleCnt="0"/>
      <dgm:spPr/>
    </dgm:pt>
    <dgm:pt modelId="{A2C21310-714D-4715-B5A2-1413901C66D2}" type="pres">
      <dgm:prSet presAssocID="{B40500F3-3FC6-4FC2-A1BB-BDC39516F554}" presName="composite" presStyleCnt="0"/>
      <dgm:spPr/>
    </dgm:pt>
    <dgm:pt modelId="{7430B2AE-FC95-4B9F-BE52-1781ABF978CE}" type="pres">
      <dgm:prSet presAssocID="{B40500F3-3FC6-4FC2-A1BB-BDC39516F554}" presName="imgShp" presStyleLbl="fgImgPlace1" presStyleIdx="2" presStyleCnt="3" custLinFactNeighborX="-64540" custLinFactNeighborY="160"/>
      <dgm:spPr>
        <a:blipFill rotWithShape="1">
          <a:blip xmlns:r="http://schemas.openxmlformats.org/officeDocument/2006/relationships" r:embed="rId3"/>
          <a:stretch>
            <a:fillRect/>
          </a:stretch>
        </a:blipFill>
      </dgm:spPr>
      <dgm:t>
        <a:bodyPr/>
        <a:lstStyle/>
        <a:p>
          <a:endParaRPr lang="es-CO"/>
        </a:p>
      </dgm:t>
    </dgm:pt>
    <dgm:pt modelId="{31E6ABC0-2EF1-476A-9C85-50E22B1FA54F}" type="pres">
      <dgm:prSet presAssocID="{B40500F3-3FC6-4FC2-A1BB-BDC39516F554}" presName="txShp" presStyleLbl="node1" presStyleIdx="2" presStyleCnt="3" custScaleX="134083">
        <dgm:presLayoutVars>
          <dgm:bulletEnabled val="1"/>
        </dgm:presLayoutVars>
      </dgm:prSet>
      <dgm:spPr/>
      <dgm:t>
        <a:bodyPr/>
        <a:lstStyle/>
        <a:p>
          <a:endParaRPr lang="es-CO"/>
        </a:p>
      </dgm:t>
    </dgm:pt>
  </dgm:ptLst>
  <dgm:cxnLst>
    <dgm:cxn modelId="{4D129748-7DE5-444C-9B61-2510EE3EEBDA}" type="presOf" srcId="{B9AC5190-4AC7-497E-A65B-153EF39C20DA}" destId="{DEF460A1-E650-454A-B3D1-7F4E3426F5BF}" srcOrd="0" destOrd="0" presId="urn:microsoft.com/office/officeart/2005/8/layout/vList3"/>
    <dgm:cxn modelId="{1A2C68A5-3D4A-4B12-A851-9E7701DB81B2}" type="presOf" srcId="{B40500F3-3FC6-4FC2-A1BB-BDC39516F554}" destId="{31E6ABC0-2EF1-476A-9C85-50E22B1FA54F}" srcOrd="0" destOrd="0" presId="urn:microsoft.com/office/officeart/2005/8/layout/vList3"/>
    <dgm:cxn modelId="{4EEE6B52-99E4-4F71-A64A-9907F973772E}" type="presOf" srcId="{B5739EC9-828E-45DC-B691-7B761B081A62}" destId="{27DB2C9B-75D4-49C1-84C9-34B41B366755}" srcOrd="0" destOrd="0" presId="urn:microsoft.com/office/officeart/2005/8/layout/vList3"/>
    <dgm:cxn modelId="{9B0A7D10-96E4-4C73-9ED1-974E4B70A2D5}" srcId="{B5739EC9-828E-45DC-B691-7B761B081A62}" destId="{B9AC5190-4AC7-497E-A65B-153EF39C20DA}" srcOrd="1" destOrd="0" parTransId="{2453CE5D-AAD0-46A5-93F8-13A664D634FD}" sibTransId="{84D9C02D-5E83-4C2D-9659-0E200D55D264}"/>
    <dgm:cxn modelId="{8AD6AC9C-190F-4582-A236-1F7895A15749}" srcId="{B5739EC9-828E-45DC-B691-7B761B081A62}" destId="{149E8979-476B-4A7E-AFBD-1A4AD97BD90C}" srcOrd="0" destOrd="0" parTransId="{D735A10D-998C-4B10-BFCF-2B90F880DC95}" sibTransId="{E529AB73-E4CB-4EEE-A57D-B11D1ACBD439}"/>
    <dgm:cxn modelId="{0B13C208-A82A-4BE3-A6C9-007F42D4CD54}" type="presOf" srcId="{149E8979-476B-4A7E-AFBD-1A4AD97BD90C}" destId="{0ED616D4-3A13-409A-9EE9-943A517F491C}" srcOrd="0" destOrd="0" presId="urn:microsoft.com/office/officeart/2005/8/layout/vList3"/>
    <dgm:cxn modelId="{35A45264-A75C-431C-ABD8-488956253388}" srcId="{B5739EC9-828E-45DC-B691-7B761B081A62}" destId="{B40500F3-3FC6-4FC2-A1BB-BDC39516F554}" srcOrd="2" destOrd="0" parTransId="{661B58AA-C320-454A-B291-7057D3266CAD}" sibTransId="{B06D7557-3AE9-4A94-A45C-14655586AA64}"/>
    <dgm:cxn modelId="{6EF6D83A-376E-4D7D-8C5B-F02697E03FEE}" type="presParOf" srcId="{27DB2C9B-75D4-49C1-84C9-34B41B366755}" destId="{560854C1-BD06-48A3-A1F8-7D3B6D22B1DE}" srcOrd="0" destOrd="0" presId="urn:microsoft.com/office/officeart/2005/8/layout/vList3"/>
    <dgm:cxn modelId="{56E92135-2897-4EDC-8981-E2A915DD3C88}" type="presParOf" srcId="{560854C1-BD06-48A3-A1F8-7D3B6D22B1DE}" destId="{013AA966-C20D-48D0-9B1C-B986FE91C66F}" srcOrd="0" destOrd="0" presId="urn:microsoft.com/office/officeart/2005/8/layout/vList3"/>
    <dgm:cxn modelId="{8CC1DE3C-CE09-4D76-9A62-10A96A2E703C}" type="presParOf" srcId="{560854C1-BD06-48A3-A1F8-7D3B6D22B1DE}" destId="{0ED616D4-3A13-409A-9EE9-943A517F491C}" srcOrd="1" destOrd="0" presId="urn:microsoft.com/office/officeart/2005/8/layout/vList3"/>
    <dgm:cxn modelId="{2D588A84-EE84-47D9-A9F1-6FEE800A78AF}" type="presParOf" srcId="{27DB2C9B-75D4-49C1-84C9-34B41B366755}" destId="{2EF6C713-B08E-448D-9760-7AF48F75992D}" srcOrd="1" destOrd="0" presId="urn:microsoft.com/office/officeart/2005/8/layout/vList3"/>
    <dgm:cxn modelId="{DC8FB164-0610-4CD3-B5B1-3070982C7288}" type="presParOf" srcId="{27DB2C9B-75D4-49C1-84C9-34B41B366755}" destId="{C3B8FA58-D9D2-49F1-936F-440E12D58BAF}" srcOrd="2" destOrd="0" presId="urn:microsoft.com/office/officeart/2005/8/layout/vList3"/>
    <dgm:cxn modelId="{2C17BB55-F751-436E-83AF-9C1C4C98C7EA}" type="presParOf" srcId="{C3B8FA58-D9D2-49F1-936F-440E12D58BAF}" destId="{5D9BBD25-368B-4451-9970-E13EFD19E316}" srcOrd="0" destOrd="0" presId="urn:microsoft.com/office/officeart/2005/8/layout/vList3"/>
    <dgm:cxn modelId="{B50ACE38-A8DB-4507-AB53-23DAD24E3C35}" type="presParOf" srcId="{C3B8FA58-D9D2-49F1-936F-440E12D58BAF}" destId="{DEF460A1-E650-454A-B3D1-7F4E3426F5BF}" srcOrd="1" destOrd="0" presId="urn:microsoft.com/office/officeart/2005/8/layout/vList3"/>
    <dgm:cxn modelId="{FFA9D347-8522-4886-926D-2C1BF7F34035}" type="presParOf" srcId="{27DB2C9B-75D4-49C1-84C9-34B41B366755}" destId="{9541C751-B2A8-49E5-8A00-6CEB54F87288}" srcOrd="3" destOrd="0" presId="urn:microsoft.com/office/officeart/2005/8/layout/vList3"/>
    <dgm:cxn modelId="{29B1744E-928E-4887-BDF9-A9D0B634055F}" type="presParOf" srcId="{27DB2C9B-75D4-49C1-84C9-34B41B366755}" destId="{A2C21310-714D-4715-B5A2-1413901C66D2}" srcOrd="4" destOrd="0" presId="urn:microsoft.com/office/officeart/2005/8/layout/vList3"/>
    <dgm:cxn modelId="{777F5936-51EC-4537-B148-D4D2688C8DD1}" type="presParOf" srcId="{A2C21310-714D-4715-B5A2-1413901C66D2}" destId="{7430B2AE-FC95-4B9F-BE52-1781ABF978CE}" srcOrd="0" destOrd="0" presId="urn:microsoft.com/office/officeart/2005/8/layout/vList3"/>
    <dgm:cxn modelId="{ABEDA238-B273-4BC5-8237-2DF334F86AF1}" type="presParOf" srcId="{A2C21310-714D-4715-B5A2-1413901C66D2}" destId="{31E6ABC0-2EF1-476A-9C85-50E22B1FA54F}"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7517C8-ABE2-4C3F-BF2E-21129542AAD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DC444C13-3F6D-464C-9301-369D3BF552ED}">
      <dgm:prSet/>
      <dgm:spPr>
        <a:solidFill>
          <a:srgbClr val="FF0000"/>
        </a:solidFill>
      </dgm:spPr>
      <dgm:t>
        <a:bodyPr/>
        <a:lstStyle/>
        <a:p>
          <a:pPr rtl="0"/>
          <a:r>
            <a:rPr lang="es-CO" dirty="0" smtClean="0"/>
            <a:t>1. El objetivo del tratamiento es reducir la presión arterial, de tal manera que uno tenga un riesgo menor de complicaciones. Usted  debe establecer una meta de presión arterial. Hacia donde quiere llegar</a:t>
          </a:r>
          <a:endParaRPr lang="es-CO" dirty="0"/>
        </a:p>
      </dgm:t>
    </dgm:pt>
    <dgm:pt modelId="{9FFD631D-D5FE-48A1-926F-F8C811B586A0}" type="parTrans" cxnId="{C634D593-7AB0-40FB-975C-38B876EA94F0}">
      <dgm:prSet/>
      <dgm:spPr/>
      <dgm:t>
        <a:bodyPr/>
        <a:lstStyle/>
        <a:p>
          <a:endParaRPr lang="es-CO"/>
        </a:p>
      </dgm:t>
    </dgm:pt>
    <dgm:pt modelId="{C858D02E-0F8E-48C9-84DD-BD2EC1448E74}" type="sibTrans" cxnId="{C634D593-7AB0-40FB-975C-38B876EA94F0}">
      <dgm:prSet/>
      <dgm:spPr/>
      <dgm:t>
        <a:bodyPr/>
        <a:lstStyle/>
        <a:p>
          <a:endParaRPr lang="es-CO"/>
        </a:p>
      </dgm:t>
    </dgm:pt>
    <dgm:pt modelId="{EBBF1C1B-D4BA-44B6-85DF-D2CA40AB72FE}">
      <dgm:prSet/>
      <dgm:spPr>
        <a:solidFill>
          <a:srgbClr val="FF0000"/>
        </a:solidFill>
      </dgm:spPr>
      <dgm:t>
        <a:bodyPr/>
        <a:lstStyle/>
        <a:p>
          <a:pPr rtl="0"/>
          <a:r>
            <a:rPr lang="es-CO" dirty="0" smtClean="0"/>
            <a:t>2. Si usted tiene </a:t>
          </a:r>
          <a:r>
            <a:rPr lang="es-CO" dirty="0" smtClean="0"/>
            <a:t>pre hipertensión, </a:t>
          </a:r>
          <a:r>
            <a:rPr lang="es-CO" dirty="0" smtClean="0"/>
            <a:t>debe establecer cambios en el estilo de vida para bajar la presión arterial a un rango normal.</a:t>
          </a:r>
          <a:endParaRPr lang="es-CO" dirty="0"/>
        </a:p>
      </dgm:t>
    </dgm:pt>
    <dgm:pt modelId="{266BA144-342F-4A47-8FDA-475C10786909}" type="parTrans" cxnId="{E6BCD3E6-B870-4992-A911-6CAA102E2075}">
      <dgm:prSet/>
      <dgm:spPr/>
      <dgm:t>
        <a:bodyPr/>
        <a:lstStyle/>
        <a:p>
          <a:endParaRPr lang="es-CO"/>
        </a:p>
      </dgm:t>
    </dgm:pt>
    <dgm:pt modelId="{8E68AFC2-07FE-42DE-8C72-66B091ED9A5F}" type="sibTrans" cxnId="{E6BCD3E6-B870-4992-A911-6CAA102E2075}">
      <dgm:prSet/>
      <dgm:spPr/>
      <dgm:t>
        <a:bodyPr/>
        <a:lstStyle/>
        <a:p>
          <a:endParaRPr lang="es-CO"/>
        </a:p>
      </dgm:t>
    </dgm:pt>
    <dgm:pt modelId="{14453836-8534-44F9-968C-55EF30503BA2}" type="pres">
      <dgm:prSet presAssocID="{787517C8-ABE2-4C3F-BF2E-21129542AADE}" presName="linearFlow" presStyleCnt="0">
        <dgm:presLayoutVars>
          <dgm:dir/>
          <dgm:resizeHandles val="exact"/>
        </dgm:presLayoutVars>
      </dgm:prSet>
      <dgm:spPr/>
      <dgm:t>
        <a:bodyPr/>
        <a:lstStyle/>
        <a:p>
          <a:endParaRPr lang="es-CO"/>
        </a:p>
      </dgm:t>
    </dgm:pt>
    <dgm:pt modelId="{A754BC42-6E0F-4837-B49A-3202552ED993}" type="pres">
      <dgm:prSet presAssocID="{DC444C13-3F6D-464C-9301-369D3BF552ED}" presName="composite" presStyleCnt="0"/>
      <dgm:spPr/>
    </dgm:pt>
    <dgm:pt modelId="{B9CFBAA7-D1DA-455C-A778-85FE466B6300}" type="pres">
      <dgm:prSet presAssocID="{DC444C13-3F6D-464C-9301-369D3BF552ED}" presName="imgShp" presStyleLbl="fgImgPlace1" presStyleIdx="0" presStyleCnt="2"/>
      <dgm:spPr>
        <a:blipFill rotWithShape="1">
          <a:blip xmlns:r="http://schemas.openxmlformats.org/officeDocument/2006/relationships" r:embed="rId1"/>
          <a:stretch>
            <a:fillRect/>
          </a:stretch>
        </a:blipFill>
      </dgm:spPr>
      <dgm:t>
        <a:bodyPr/>
        <a:lstStyle/>
        <a:p>
          <a:endParaRPr lang="es-CO"/>
        </a:p>
      </dgm:t>
    </dgm:pt>
    <dgm:pt modelId="{13088868-54AA-4BCB-8DA5-3CC0B5805559}" type="pres">
      <dgm:prSet presAssocID="{DC444C13-3F6D-464C-9301-369D3BF552ED}" presName="txShp" presStyleLbl="node1" presStyleIdx="0" presStyleCnt="2" custLinFactNeighborX="47" custLinFactNeighborY="1024">
        <dgm:presLayoutVars>
          <dgm:bulletEnabled val="1"/>
        </dgm:presLayoutVars>
      </dgm:prSet>
      <dgm:spPr/>
      <dgm:t>
        <a:bodyPr/>
        <a:lstStyle/>
        <a:p>
          <a:endParaRPr lang="es-CO"/>
        </a:p>
      </dgm:t>
    </dgm:pt>
    <dgm:pt modelId="{E08846E7-11A6-444A-BE7E-E235B2E2D95A}" type="pres">
      <dgm:prSet presAssocID="{C858D02E-0F8E-48C9-84DD-BD2EC1448E74}" presName="spacing" presStyleCnt="0"/>
      <dgm:spPr/>
    </dgm:pt>
    <dgm:pt modelId="{E65A0390-873F-431D-AC09-5C65FA4FB80E}" type="pres">
      <dgm:prSet presAssocID="{EBBF1C1B-D4BA-44B6-85DF-D2CA40AB72FE}" presName="composite" presStyleCnt="0"/>
      <dgm:spPr/>
    </dgm:pt>
    <dgm:pt modelId="{F73F2AAD-A333-40AE-A9FD-3383F11D5C4D}" type="pres">
      <dgm:prSet presAssocID="{EBBF1C1B-D4BA-44B6-85DF-D2CA40AB72FE}" presName="imgShp" presStyleLbl="fgImgPlace1" presStyleIdx="1" presStyleCnt="2"/>
      <dgm:spPr>
        <a:blipFill rotWithShape="1">
          <a:blip xmlns:r="http://schemas.openxmlformats.org/officeDocument/2006/relationships" r:embed="rId2"/>
          <a:stretch>
            <a:fillRect/>
          </a:stretch>
        </a:blipFill>
      </dgm:spPr>
      <dgm:t>
        <a:bodyPr/>
        <a:lstStyle/>
        <a:p>
          <a:endParaRPr lang="es-CO"/>
        </a:p>
      </dgm:t>
    </dgm:pt>
    <dgm:pt modelId="{249BE480-7FAE-4C3C-A5A9-3607597BDDE8}" type="pres">
      <dgm:prSet presAssocID="{EBBF1C1B-D4BA-44B6-85DF-D2CA40AB72FE}" presName="txShp" presStyleLbl="node1" presStyleIdx="1" presStyleCnt="2">
        <dgm:presLayoutVars>
          <dgm:bulletEnabled val="1"/>
        </dgm:presLayoutVars>
      </dgm:prSet>
      <dgm:spPr/>
      <dgm:t>
        <a:bodyPr/>
        <a:lstStyle/>
        <a:p>
          <a:endParaRPr lang="es-CO"/>
        </a:p>
      </dgm:t>
    </dgm:pt>
  </dgm:ptLst>
  <dgm:cxnLst>
    <dgm:cxn modelId="{E6BCD3E6-B870-4992-A911-6CAA102E2075}" srcId="{787517C8-ABE2-4C3F-BF2E-21129542AADE}" destId="{EBBF1C1B-D4BA-44B6-85DF-D2CA40AB72FE}" srcOrd="1" destOrd="0" parTransId="{266BA144-342F-4A47-8FDA-475C10786909}" sibTransId="{8E68AFC2-07FE-42DE-8C72-66B091ED9A5F}"/>
    <dgm:cxn modelId="{FA24D205-88D6-4F16-90A6-6C89252F7C85}" type="presOf" srcId="{EBBF1C1B-D4BA-44B6-85DF-D2CA40AB72FE}" destId="{249BE480-7FAE-4C3C-A5A9-3607597BDDE8}" srcOrd="0" destOrd="0" presId="urn:microsoft.com/office/officeart/2005/8/layout/vList3"/>
    <dgm:cxn modelId="{3219BF0B-7BB4-44B4-9DCD-AC4D9B7F8AAC}" type="presOf" srcId="{DC444C13-3F6D-464C-9301-369D3BF552ED}" destId="{13088868-54AA-4BCB-8DA5-3CC0B5805559}" srcOrd="0" destOrd="0" presId="urn:microsoft.com/office/officeart/2005/8/layout/vList3"/>
    <dgm:cxn modelId="{C0BAEF91-2620-4A67-82C4-936CC2037509}" type="presOf" srcId="{787517C8-ABE2-4C3F-BF2E-21129542AADE}" destId="{14453836-8534-44F9-968C-55EF30503BA2}" srcOrd="0" destOrd="0" presId="urn:microsoft.com/office/officeart/2005/8/layout/vList3"/>
    <dgm:cxn modelId="{C634D593-7AB0-40FB-975C-38B876EA94F0}" srcId="{787517C8-ABE2-4C3F-BF2E-21129542AADE}" destId="{DC444C13-3F6D-464C-9301-369D3BF552ED}" srcOrd="0" destOrd="0" parTransId="{9FFD631D-D5FE-48A1-926F-F8C811B586A0}" sibTransId="{C858D02E-0F8E-48C9-84DD-BD2EC1448E74}"/>
    <dgm:cxn modelId="{C0229B66-B24F-42A5-A367-0FE624B7AE7E}" type="presParOf" srcId="{14453836-8534-44F9-968C-55EF30503BA2}" destId="{A754BC42-6E0F-4837-B49A-3202552ED993}" srcOrd="0" destOrd="0" presId="urn:microsoft.com/office/officeart/2005/8/layout/vList3"/>
    <dgm:cxn modelId="{0BE47082-8A86-424A-A9D2-BB23CF5957A2}" type="presParOf" srcId="{A754BC42-6E0F-4837-B49A-3202552ED993}" destId="{B9CFBAA7-D1DA-455C-A778-85FE466B6300}" srcOrd="0" destOrd="0" presId="urn:microsoft.com/office/officeart/2005/8/layout/vList3"/>
    <dgm:cxn modelId="{4FE1B828-E184-4A58-84EC-07617AF2A6FE}" type="presParOf" srcId="{A754BC42-6E0F-4837-B49A-3202552ED993}" destId="{13088868-54AA-4BCB-8DA5-3CC0B5805559}" srcOrd="1" destOrd="0" presId="urn:microsoft.com/office/officeart/2005/8/layout/vList3"/>
    <dgm:cxn modelId="{FA46E061-BD13-4093-B649-202851CCEA32}" type="presParOf" srcId="{14453836-8534-44F9-968C-55EF30503BA2}" destId="{E08846E7-11A6-444A-BE7E-E235B2E2D95A}" srcOrd="1" destOrd="0" presId="urn:microsoft.com/office/officeart/2005/8/layout/vList3"/>
    <dgm:cxn modelId="{0152DC0B-5D02-4985-B4CE-4488389A2FFA}" type="presParOf" srcId="{14453836-8534-44F9-968C-55EF30503BA2}" destId="{E65A0390-873F-431D-AC09-5C65FA4FB80E}" srcOrd="2" destOrd="0" presId="urn:microsoft.com/office/officeart/2005/8/layout/vList3"/>
    <dgm:cxn modelId="{F7A29C0D-ABBB-4358-9475-FD4977431737}" type="presParOf" srcId="{E65A0390-873F-431D-AC09-5C65FA4FB80E}" destId="{F73F2AAD-A333-40AE-A9FD-3383F11D5C4D}" srcOrd="0" destOrd="0" presId="urn:microsoft.com/office/officeart/2005/8/layout/vList3"/>
    <dgm:cxn modelId="{CBAFC6A6-3946-4894-9AAF-FB2CFB23F8D6}" type="presParOf" srcId="{E65A0390-873F-431D-AC09-5C65FA4FB80E}" destId="{249BE480-7FAE-4C3C-A5A9-3607597BDDE8}" srcOrd="1" destOrd="0" presId="urn:microsoft.com/office/officeart/2005/8/layout/vList3"/>
  </dgm:cxnLst>
  <dgm:bg>
    <a:gradFill>
      <a:gsLst>
        <a:gs pos="0">
          <a:srgbClr val="DDEBCF"/>
        </a:gs>
        <a:gs pos="50000">
          <a:srgbClr val="9CB86E"/>
        </a:gs>
        <a:gs pos="100000">
          <a:srgbClr val="156B13"/>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133C24-A098-44D1-9D34-B388C2E3ABA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64145A10-0DC5-4A7E-A942-7D6FD8A95B82}">
      <dgm:prSet/>
      <dgm:spPr>
        <a:solidFill>
          <a:srgbClr val="FFC000"/>
        </a:solidFill>
      </dgm:spPr>
      <dgm:t>
        <a:bodyPr/>
        <a:lstStyle/>
        <a:p>
          <a:pPr rtl="0"/>
          <a:r>
            <a:rPr lang="es-CO" dirty="0" smtClean="0">
              <a:solidFill>
                <a:srgbClr val="002060"/>
              </a:solidFill>
            </a:rPr>
            <a:t>Consumir una alimentación cardio saludable, incluyendo potasio y fibra, y tomar bastante agua. </a:t>
          </a:r>
          <a:endParaRPr lang="es-CO" dirty="0">
            <a:solidFill>
              <a:srgbClr val="002060"/>
            </a:solidFill>
          </a:endParaRPr>
        </a:p>
      </dgm:t>
    </dgm:pt>
    <dgm:pt modelId="{F4ED25F8-AE09-48D4-B77B-B98BF5EDCA0B}" type="parTrans" cxnId="{75F97D45-A305-46A0-BB18-5A38BFD68CAC}">
      <dgm:prSet/>
      <dgm:spPr/>
      <dgm:t>
        <a:bodyPr/>
        <a:lstStyle/>
        <a:p>
          <a:endParaRPr lang="es-CO"/>
        </a:p>
      </dgm:t>
    </dgm:pt>
    <dgm:pt modelId="{2E7B0D46-2314-4AD6-B0B6-D81317BAD1D3}" type="sibTrans" cxnId="{75F97D45-A305-46A0-BB18-5A38BFD68CAC}">
      <dgm:prSet/>
      <dgm:spPr/>
      <dgm:t>
        <a:bodyPr/>
        <a:lstStyle/>
        <a:p>
          <a:endParaRPr lang="es-CO"/>
        </a:p>
      </dgm:t>
    </dgm:pt>
    <dgm:pt modelId="{F847D551-086E-4F0A-84BE-DF4F5EB92A5E}">
      <dgm:prSet/>
      <dgm:spPr>
        <a:solidFill>
          <a:srgbClr val="FFC000"/>
        </a:solidFill>
      </dgm:spPr>
      <dgm:t>
        <a:bodyPr/>
        <a:lstStyle/>
        <a:p>
          <a:pPr rtl="0"/>
          <a:r>
            <a:rPr lang="es-CO" dirty="0" smtClean="0">
              <a:solidFill>
                <a:srgbClr val="002060"/>
              </a:solidFill>
            </a:rPr>
            <a:t>Hacer ejercicio regularmente (al menos 30 minutos de ejercicio aeróbico por día).</a:t>
          </a:r>
          <a:endParaRPr lang="es-CO" dirty="0">
            <a:solidFill>
              <a:srgbClr val="002060"/>
            </a:solidFill>
          </a:endParaRPr>
        </a:p>
      </dgm:t>
    </dgm:pt>
    <dgm:pt modelId="{EE288D29-F51E-4E25-AA39-B3F744AF8554}" type="parTrans" cxnId="{A1DC7ABB-741F-444A-B892-97B9BA652A18}">
      <dgm:prSet/>
      <dgm:spPr/>
      <dgm:t>
        <a:bodyPr/>
        <a:lstStyle/>
        <a:p>
          <a:endParaRPr lang="es-CO"/>
        </a:p>
      </dgm:t>
    </dgm:pt>
    <dgm:pt modelId="{70E1DEA8-4C4D-4DA3-8293-61ED01C8941F}" type="sibTrans" cxnId="{A1DC7ABB-741F-444A-B892-97B9BA652A18}">
      <dgm:prSet/>
      <dgm:spPr/>
      <dgm:t>
        <a:bodyPr/>
        <a:lstStyle/>
        <a:p>
          <a:endParaRPr lang="es-CO"/>
        </a:p>
      </dgm:t>
    </dgm:pt>
    <dgm:pt modelId="{E3E75854-20C2-45DC-A66F-2053122505C9}">
      <dgm:prSet/>
      <dgm:spPr>
        <a:solidFill>
          <a:srgbClr val="FFC000"/>
        </a:solidFill>
      </dgm:spPr>
      <dgm:t>
        <a:bodyPr/>
        <a:lstStyle/>
        <a:p>
          <a:pPr rtl="0"/>
          <a:r>
            <a:rPr lang="es-CO" dirty="0" smtClean="0">
              <a:solidFill>
                <a:srgbClr val="002060"/>
              </a:solidFill>
            </a:rPr>
            <a:t>Si usted fuma, dejar de hacerlo (encuentre un programa que le ayude a dejar de fumar).</a:t>
          </a:r>
          <a:endParaRPr lang="es-CO" dirty="0">
            <a:solidFill>
              <a:srgbClr val="002060"/>
            </a:solidFill>
          </a:endParaRPr>
        </a:p>
      </dgm:t>
    </dgm:pt>
    <dgm:pt modelId="{67FF5979-A28A-43C4-B105-8DD067E15E8E}" type="parTrans" cxnId="{29847579-200A-43B0-A238-3D52264260CA}">
      <dgm:prSet/>
      <dgm:spPr/>
      <dgm:t>
        <a:bodyPr/>
        <a:lstStyle/>
        <a:p>
          <a:endParaRPr lang="es-CO"/>
        </a:p>
      </dgm:t>
    </dgm:pt>
    <dgm:pt modelId="{8CE02738-3AEE-40EE-95A4-B4C80FB97965}" type="sibTrans" cxnId="{29847579-200A-43B0-A238-3D52264260CA}">
      <dgm:prSet/>
      <dgm:spPr/>
      <dgm:t>
        <a:bodyPr/>
        <a:lstStyle/>
        <a:p>
          <a:endParaRPr lang="es-CO"/>
        </a:p>
      </dgm:t>
    </dgm:pt>
    <dgm:pt modelId="{15D360F2-8A6B-48E8-86DF-2F32E834B1FC}" type="pres">
      <dgm:prSet presAssocID="{2E133C24-A098-44D1-9D34-B388C2E3ABA1}" presName="linearFlow" presStyleCnt="0">
        <dgm:presLayoutVars>
          <dgm:dir/>
          <dgm:resizeHandles val="exact"/>
        </dgm:presLayoutVars>
      </dgm:prSet>
      <dgm:spPr/>
      <dgm:t>
        <a:bodyPr/>
        <a:lstStyle/>
        <a:p>
          <a:endParaRPr lang="es-CO"/>
        </a:p>
      </dgm:t>
    </dgm:pt>
    <dgm:pt modelId="{A162F20D-A9B9-47F0-9DD6-1CC5961C8538}" type="pres">
      <dgm:prSet presAssocID="{64145A10-0DC5-4A7E-A942-7D6FD8A95B82}" presName="composite" presStyleCnt="0"/>
      <dgm:spPr/>
    </dgm:pt>
    <dgm:pt modelId="{BF66AF76-6AF6-4493-9892-E63D836E7A56}" type="pres">
      <dgm:prSet presAssocID="{64145A10-0DC5-4A7E-A942-7D6FD8A95B82}" presName="imgShp" presStyleLbl="fgImgPlace1" presStyleIdx="0" presStyleCnt="3" custLinFactNeighborX="-58390" custLinFactNeighborY="-3341"/>
      <dgm:spPr>
        <a:blipFill rotWithShape="1">
          <a:blip xmlns:r="http://schemas.openxmlformats.org/officeDocument/2006/relationships" r:embed="rId1"/>
          <a:stretch>
            <a:fillRect/>
          </a:stretch>
        </a:blipFill>
      </dgm:spPr>
      <dgm:t>
        <a:bodyPr/>
        <a:lstStyle/>
        <a:p>
          <a:endParaRPr lang="es-CO"/>
        </a:p>
      </dgm:t>
    </dgm:pt>
    <dgm:pt modelId="{AC8AB4D7-6123-47A2-94D7-7D9B80E6E2D9}" type="pres">
      <dgm:prSet presAssocID="{64145A10-0DC5-4A7E-A942-7D6FD8A95B82}" presName="txShp" presStyleLbl="node1" presStyleIdx="0" presStyleCnt="3" custScaleX="132596">
        <dgm:presLayoutVars>
          <dgm:bulletEnabled val="1"/>
        </dgm:presLayoutVars>
      </dgm:prSet>
      <dgm:spPr/>
      <dgm:t>
        <a:bodyPr/>
        <a:lstStyle/>
        <a:p>
          <a:endParaRPr lang="es-CO"/>
        </a:p>
      </dgm:t>
    </dgm:pt>
    <dgm:pt modelId="{0377859D-7C68-4868-B575-4D2B45C6FFDC}" type="pres">
      <dgm:prSet presAssocID="{2E7B0D46-2314-4AD6-B0B6-D81317BAD1D3}" presName="spacing" presStyleCnt="0"/>
      <dgm:spPr/>
    </dgm:pt>
    <dgm:pt modelId="{296C246B-FB4E-416D-B22C-6C2DA42105B1}" type="pres">
      <dgm:prSet presAssocID="{F847D551-086E-4F0A-84BE-DF4F5EB92A5E}" presName="composite" presStyleCnt="0"/>
      <dgm:spPr/>
    </dgm:pt>
    <dgm:pt modelId="{3E444DD2-AD46-4751-84EF-DF3E6019224B}" type="pres">
      <dgm:prSet presAssocID="{F847D551-086E-4F0A-84BE-DF4F5EB92A5E}" presName="imgShp" presStyleLbl="fgImgPlace1" presStyleIdx="1" presStyleCnt="3" custLinFactNeighborX="-58390" custLinFactNeighborY="-3120"/>
      <dgm:spPr>
        <a:blipFill rotWithShape="1">
          <a:blip xmlns:r="http://schemas.openxmlformats.org/officeDocument/2006/relationships" r:embed="rId2"/>
          <a:stretch>
            <a:fillRect/>
          </a:stretch>
        </a:blipFill>
      </dgm:spPr>
      <dgm:t>
        <a:bodyPr/>
        <a:lstStyle/>
        <a:p>
          <a:endParaRPr lang="es-CO"/>
        </a:p>
      </dgm:t>
    </dgm:pt>
    <dgm:pt modelId="{432B1BF0-DC0B-4302-B7DC-D0E771FC361C}" type="pres">
      <dgm:prSet presAssocID="{F847D551-086E-4F0A-84BE-DF4F5EB92A5E}" presName="txShp" presStyleLbl="node1" presStyleIdx="1" presStyleCnt="3" custScaleX="133105">
        <dgm:presLayoutVars>
          <dgm:bulletEnabled val="1"/>
        </dgm:presLayoutVars>
      </dgm:prSet>
      <dgm:spPr/>
      <dgm:t>
        <a:bodyPr/>
        <a:lstStyle/>
        <a:p>
          <a:endParaRPr lang="es-CO"/>
        </a:p>
      </dgm:t>
    </dgm:pt>
    <dgm:pt modelId="{61CCA080-D783-4C14-8E8D-46CB1A6F2A93}" type="pres">
      <dgm:prSet presAssocID="{70E1DEA8-4C4D-4DA3-8293-61ED01C8941F}" presName="spacing" presStyleCnt="0"/>
      <dgm:spPr/>
    </dgm:pt>
    <dgm:pt modelId="{B8A73C94-2E1A-4380-AA72-A8D6A331B7C6}" type="pres">
      <dgm:prSet presAssocID="{E3E75854-20C2-45DC-A66F-2053122505C9}" presName="composite" presStyleCnt="0"/>
      <dgm:spPr/>
    </dgm:pt>
    <dgm:pt modelId="{1F370C0C-8682-4513-9B97-123E658C84D0}" type="pres">
      <dgm:prSet presAssocID="{E3E75854-20C2-45DC-A66F-2053122505C9}" presName="imgShp" presStyleLbl="fgImgPlace1" presStyleIdx="2" presStyleCnt="3" custLinFactNeighborX="-52970" custLinFactNeighborY="2520"/>
      <dgm:spPr>
        <a:blipFill rotWithShape="1">
          <a:blip xmlns:r="http://schemas.openxmlformats.org/officeDocument/2006/relationships" r:embed="rId3"/>
          <a:stretch>
            <a:fillRect/>
          </a:stretch>
        </a:blipFill>
      </dgm:spPr>
      <dgm:t>
        <a:bodyPr/>
        <a:lstStyle/>
        <a:p>
          <a:endParaRPr lang="es-CO"/>
        </a:p>
      </dgm:t>
    </dgm:pt>
    <dgm:pt modelId="{F5D4AF10-3E9A-40F5-A8B6-35620A01C65A}" type="pres">
      <dgm:prSet presAssocID="{E3E75854-20C2-45DC-A66F-2053122505C9}" presName="txShp" presStyleLbl="node1" presStyleIdx="2" presStyleCnt="3" custScaleX="133105">
        <dgm:presLayoutVars>
          <dgm:bulletEnabled val="1"/>
        </dgm:presLayoutVars>
      </dgm:prSet>
      <dgm:spPr/>
      <dgm:t>
        <a:bodyPr/>
        <a:lstStyle/>
        <a:p>
          <a:endParaRPr lang="es-CO"/>
        </a:p>
      </dgm:t>
    </dgm:pt>
  </dgm:ptLst>
  <dgm:cxnLst>
    <dgm:cxn modelId="{29847579-200A-43B0-A238-3D52264260CA}" srcId="{2E133C24-A098-44D1-9D34-B388C2E3ABA1}" destId="{E3E75854-20C2-45DC-A66F-2053122505C9}" srcOrd="2" destOrd="0" parTransId="{67FF5979-A28A-43C4-B105-8DD067E15E8E}" sibTransId="{8CE02738-3AEE-40EE-95A4-B4C80FB97965}"/>
    <dgm:cxn modelId="{A1DC7ABB-741F-444A-B892-97B9BA652A18}" srcId="{2E133C24-A098-44D1-9D34-B388C2E3ABA1}" destId="{F847D551-086E-4F0A-84BE-DF4F5EB92A5E}" srcOrd="1" destOrd="0" parTransId="{EE288D29-F51E-4E25-AA39-B3F744AF8554}" sibTransId="{70E1DEA8-4C4D-4DA3-8293-61ED01C8941F}"/>
    <dgm:cxn modelId="{75F97D45-A305-46A0-BB18-5A38BFD68CAC}" srcId="{2E133C24-A098-44D1-9D34-B388C2E3ABA1}" destId="{64145A10-0DC5-4A7E-A942-7D6FD8A95B82}" srcOrd="0" destOrd="0" parTransId="{F4ED25F8-AE09-48D4-B77B-B98BF5EDCA0B}" sibTransId="{2E7B0D46-2314-4AD6-B0B6-D81317BAD1D3}"/>
    <dgm:cxn modelId="{D8346742-C9BA-4640-B41D-E34AA89668B2}" type="presOf" srcId="{2E133C24-A098-44D1-9D34-B388C2E3ABA1}" destId="{15D360F2-8A6B-48E8-86DF-2F32E834B1FC}" srcOrd="0" destOrd="0" presId="urn:microsoft.com/office/officeart/2005/8/layout/vList3"/>
    <dgm:cxn modelId="{77015343-A53C-4B3C-89C1-902C35F8AD19}" type="presOf" srcId="{E3E75854-20C2-45DC-A66F-2053122505C9}" destId="{F5D4AF10-3E9A-40F5-A8B6-35620A01C65A}" srcOrd="0" destOrd="0" presId="urn:microsoft.com/office/officeart/2005/8/layout/vList3"/>
    <dgm:cxn modelId="{F910BBBF-3524-4B58-B60A-0DE1D10FBE42}" type="presOf" srcId="{F847D551-086E-4F0A-84BE-DF4F5EB92A5E}" destId="{432B1BF0-DC0B-4302-B7DC-D0E771FC361C}" srcOrd="0" destOrd="0" presId="urn:microsoft.com/office/officeart/2005/8/layout/vList3"/>
    <dgm:cxn modelId="{29E5774D-054D-413D-A250-B419D788624F}" type="presOf" srcId="{64145A10-0DC5-4A7E-A942-7D6FD8A95B82}" destId="{AC8AB4D7-6123-47A2-94D7-7D9B80E6E2D9}" srcOrd="0" destOrd="0" presId="urn:microsoft.com/office/officeart/2005/8/layout/vList3"/>
    <dgm:cxn modelId="{24FACE26-5D66-4B3D-8212-FC97CFF94ECC}" type="presParOf" srcId="{15D360F2-8A6B-48E8-86DF-2F32E834B1FC}" destId="{A162F20D-A9B9-47F0-9DD6-1CC5961C8538}" srcOrd="0" destOrd="0" presId="urn:microsoft.com/office/officeart/2005/8/layout/vList3"/>
    <dgm:cxn modelId="{5BC7F6ED-D498-4795-9E16-B489CC4040BF}" type="presParOf" srcId="{A162F20D-A9B9-47F0-9DD6-1CC5961C8538}" destId="{BF66AF76-6AF6-4493-9892-E63D836E7A56}" srcOrd="0" destOrd="0" presId="urn:microsoft.com/office/officeart/2005/8/layout/vList3"/>
    <dgm:cxn modelId="{3B2CF151-17DE-451D-BDDC-76FC66A071B0}" type="presParOf" srcId="{A162F20D-A9B9-47F0-9DD6-1CC5961C8538}" destId="{AC8AB4D7-6123-47A2-94D7-7D9B80E6E2D9}" srcOrd="1" destOrd="0" presId="urn:microsoft.com/office/officeart/2005/8/layout/vList3"/>
    <dgm:cxn modelId="{F7E1FF9B-7962-4875-B9F3-1C309557CEE8}" type="presParOf" srcId="{15D360F2-8A6B-48E8-86DF-2F32E834B1FC}" destId="{0377859D-7C68-4868-B575-4D2B45C6FFDC}" srcOrd="1" destOrd="0" presId="urn:microsoft.com/office/officeart/2005/8/layout/vList3"/>
    <dgm:cxn modelId="{C20376CC-791A-44D9-8EBE-6C7DC4BFA601}" type="presParOf" srcId="{15D360F2-8A6B-48E8-86DF-2F32E834B1FC}" destId="{296C246B-FB4E-416D-B22C-6C2DA42105B1}" srcOrd="2" destOrd="0" presId="urn:microsoft.com/office/officeart/2005/8/layout/vList3"/>
    <dgm:cxn modelId="{B6144859-2D2D-4DB5-B7B3-8C07AC058A64}" type="presParOf" srcId="{296C246B-FB4E-416D-B22C-6C2DA42105B1}" destId="{3E444DD2-AD46-4751-84EF-DF3E6019224B}" srcOrd="0" destOrd="0" presId="urn:microsoft.com/office/officeart/2005/8/layout/vList3"/>
    <dgm:cxn modelId="{CB43615F-F0B3-49D3-B1C3-9B455DF30E80}" type="presParOf" srcId="{296C246B-FB4E-416D-B22C-6C2DA42105B1}" destId="{432B1BF0-DC0B-4302-B7DC-D0E771FC361C}" srcOrd="1" destOrd="0" presId="urn:microsoft.com/office/officeart/2005/8/layout/vList3"/>
    <dgm:cxn modelId="{3CFD38AD-8138-49CB-AC5D-9365B7690E43}" type="presParOf" srcId="{15D360F2-8A6B-48E8-86DF-2F32E834B1FC}" destId="{61CCA080-D783-4C14-8E8D-46CB1A6F2A93}" srcOrd="3" destOrd="0" presId="urn:microsoft.com/office/officeart/2005/8/layout/vList3"/>
    <dgm:cxn modelId="{6056B7B0-0343-4861-9D47-0676BAC429E1}" type="presParOf" srcId="{15D360F2-8A6B-48E8-86DF-2F32E834B1FC}" destId="{B8A73C94-2E1A-4380-AA72-A8D6A331B7C6}" srcOrd="4" destOrd="0" presId="urn:microsoft.com/office/officeart/2005/8/layout/vList3"/>
    <dgm:cxn modelId="{62455848-BE2C-4DE5-98DA-ACECC6FDBDAD}" type="presParOf" srcId="{B8A73C94-2E1A-4380-AA72-A8D6A331B7C6}" destId="{1F370C0C-8682-4513-9B97-123E658C84D0}" srcOrd="0" destOrd="0" presId="urn:microsoft.com/office/officeart/2005/8/layout/vList3"/>
    <dgm:cxn modelId="{636003DE-868F-43CE-94A8-061B5B0A2306}" type="presParOf" srcId="{B8A73C94-2E1A-4380-AA72-A8D6A331B7C6}" destId="{F5D4AF10-3E9A-40F5-A8B6-35620A01C65A}" srcOrd="1" destOrd="0" presId="urn:microsoft.com/office/officeart/2005/8/layout/vLis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B9C524-2B46-4F40-924E-B3363F346BB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369FDC31-7233-4886-8C42-8722ABFB3203}">
      <dgm:prSet/>
      <dgm:spPr>
        <a:solidFill>
          <a:srgbClr val="00B050"/>
        </a:solidFill>
      </dgm:spPr>
      <dgm:t>
        <a:bodyPr/>
        <a:lstStyle/>
        <a:p>
          <a:pPr rtl="0"/>
          <a:r>
            <a:rPr lang="es-CO" dirty="0" smtClean="0"/>
            <a:t>Reducir la cantidad de alcohol que toma (1 trago al día para las mujeres, 2 para los hombres</a:t>
          </a:r>
          <a:r>
            <a:rPr lang="es-CO" dirty="0" smtClean="0"/>
            <a:t>). La meta es cero alcohol.</a:t>
          </a:r>
          <a:endParaRPr lang="es-CO" dirty="0"/>
        </a:p>
      </dgm:t>
    </dgm:pt>
    <dgm:pt modelId="{B8DE64D9-20C5-4FFB-B321-CD930DA4057C}" type="parTrans" cxnId="{2208AA82-6D6A-4452-8095-D45199147906}">
      <dgm:prSet/>
      <dgm:spPr/>
      <dgm:t>
        <a:bodyPr/>
        <a:lstStyle/>
        <a:p>
          <a:endParaRPr lang="es-CO"/>
        </a:p>
      </dgm:t>
    </dgm:pt>
    <dgm:pt modelId="{9422CECE-85B6-4530-AD18-C6EB0A174165}" type="sibTrans" cxnId="{2208AA82-6D6A-4452-8095-D45199147906}">
      <dgm:prSet/>
      <dgm:spPr/>
      <dgm:t>
        <a:bodyPr/>
        <a:lstStyle/>
        <a:p>
          <a:endParaRPr lang="es-CO"/>
        </a:p>
      </dgm:t>
    </dgm:pt>
    <dgm:pt modelId="{656306D8-A913-4BBC-9A7E-C5FBC5DC6EE8}">
      <dgm:prSet/>
      <dgm:spPr>
        <a:solidFill>
          <a:srgbClr val="00B050"/>
        </a:solidFill>
      </dgm:spPr>
      <dgm:t>
        <a:bodyPr/>
        <a:lstStyle/>
        <a:p>
          <a:pPr rtl="0"/>
          <a:r>
            <a:rPr lang="es-CO" dirty="0" smtClean="0"/>
            <a:t>Reducir la cantidad de sodio (sal) que consume (procure que sea menos de 1,500 mg por día).</a:t>
          </a:r>
          <a:endParaRPr lang="es-CO" dirty="0"/>
        </a:p>
      </dgm:t>
    </dgm:pt>
    <dgm:pt modelId="{40F5D9E5-EE1B-4AE5-A22A-155E2B1EFCDF}" type="parTrans" cxnId="{3DD79464-1ACD-4023-A3E6-40368B86E9FC}">
      <dgm:prSet/>
      <dgm:spPr/>
      <dgm:t>
        <a:bodyPr/>
        <a:lstStyle/>
        <a:p>
          <a:endParaRPr lang="es-CO"/>
        </a:p>
      </dgm:t>
    </dgm:pt>
    <dgm:pt modelId="{E5F1EE42-C292-4B32-9C45-A897171D15EB}" type="sibTrans" cxnId="{3DD79464-1ACD-4023-A3E6-40368B86E9FC}">
      <dgm:prSet/>
      <dgm:spPr/>
      <dgm:t>
        <a:bodyPr/>
        <a:lstStyle/>
        <a:p>
          <a:endParaRPr lang="es-CO"/>
        </a:p>
      </dgm:t>
    </dgm:pt>
    <dgm:pt modelId="{C5F98C41-CD48-4B83-B599-972759064B26}">
      <dgm:prSet/>
      <dgm:spPr>
        <a:solidFill>
          <a:srgbClr val="00B050"/>
        </a:solidFill>
      </dgm:spPr>
      <dgm:t>
        <a:bodyPr/>
        <a:lstStyle/>
        <a:p>
          <a:pPr rtl="0"/>
          <a:r>
            <a:rPr lang="es-CO" dirty="0" smtClean="0"/>
            <a:t>Reducir el estrés. Trate de evitar factores que le causen estrés </a:t>
          </a:r>
          <a:r>
            <a:rPr lang="es-CO" dirty="0" smtClean="0"/>
            <a:t>para ello lo mejor es la lectura de Biblia, la oración y hacer el bien a los demás.</a:t>
          </a:r>
          <a:endParaRPr lang="es-CO" dirty="0"/>
        </a:p>
      </dgm:t>
    </dgm:pt>
    <dgm:pt modelId="{3A82ED50-7224-4CE5-B739-D7C7761A6B0B}" type="parTrans" cxnId="{CA8F98C1-2F46-47B5-8539-1FFCC13E57EE}">
      <dgm:prSet/>
      <dgm:spPr/>
      <dgm:t>
        <a:bodyPr/>
        <a:lstStyle/>
        <a:p>
          <a:endParaRPr lang="es-CO"/>
        </a:p>
      </dgm:t>
    </dgm:pt>
    <dgm:pt modelId="{E37E3441-4AAC-4E42-9F44-E0252046A79B}" type="sibTrans" cxnId="{CA8F98C1-2F46-47B5-8539-1FFCC13E57EE}">
      <dgm:prSet/>
      <dgm:spPr/>
      <dgm:t>
        <a:bodyPr/>
        <a:lstStyle/>
        <a:p>
          <a:endParaRPr lang="es-CO"/>
        </a:p>
      </dgm:t>
    </dgm:pt>
    <dgm:pt modelId="{78B029E2-FA38-4E54-B90E-610A9CFF2A14}">
      <dgm:prSet/>
      <dgm:spPr>
        <a:solidFill>
          <a:srgbClr val="00B050"/>
        </a:solidFill>
      </dgm:spPr>
      <dgm:t>
        <a:bodyPr/>
        <a:lstStyle/>
        <a:p>
          <a:pPr rtl="0"/>
          <a:r>
            <a:rPr lang="es-CO" dirty="0" smtClean="0"/>
            <a:t>Permanecer en un peso corporal saludable (busque un programa para adelgazar que le ayude, si lo necesita).</a:t>
          </a:r>
          <a:endParaRPr lang="es-CO" dirty="0"/>
        </a:p>
      </dgm:t>
    </dgm:pt>
    <dgm:pt modelId="{571156A2-E9E6-48B1-83E6-F2C7EFA660E9}" type="parTrans" cxnId="{0A569F21-B234-4E69-856F-84621F837519}">
      <dgm:prSet/>
      <dgm:spPr/>
      <dgm:t>
        <a:bodyPr/>
        <a:lstStyle/>
        <a:p>
          <a:endParaRPr lang="es-CO"/>
        </a:p>
      </dgm:t>
    </dgm:pt>
    <dgm:pt modelId="{855695D0-A72D-4545-A6B6-0DDF3D1B5487}" type="sibTrans" cxnId="{0A569F21-B234-4E69-856F-84621F837519}">
      <dgm:prSet/>
      <dgm:spPr/>
      <dgm:t>
        <a:bodyPr/>
        <a:lstStyle/>
        <a:p>
          <a:endParaRPr lang="es-CO"/>
        </a:p>
      </dgm:t>
    </dgm:pt>
    <dgm:pt modelId="{77D7F7E4-D902-468B-B246-CBE3021B1490}" type="pres">
      <dgm:prSet presAssocID="{61B9C524-2B46-4F40-924E-B3363F346BB4}" presName="linearFlow" presStyleCnt="0">
        <dgm:presLayoutVars>
          <dgm:dir/>
          <dgm:resizeHandles val="exact"/>
        </dgm:presLayoutVars>
      </dgm:prSet>
      <dgm:spPr/>
      <dgm:t>
        <a:bodyPr/>
        <a:lstStyle/>
        <a:p>
          <a:endParaRPr lang="es-CO"/>
        </a:p>
      </dgm:t>
    </dgm:pt>
    <dgm:pt modelId="{32E8BDDB-CE90-41A7-9354-7FB20E23FE8C}" type="pres">
      <dgm:prSet presAssocID="{369FDC31-7233-4886-8C42-8722ABFB3203}" presName="composite" presStyleCnt="0"/>
      <dgm:spPr/>
    </dgm:pt>
    <dgm:pt modelId="{F3045D53-E4C3-4034-8CC2-AD27B6B822A0}" type="pres">
      <dgm:prSet presAssocID="{369FDC31-7233-4886-8C42-8722ABFB3203}" presName="imgShp" presStyleLbl="fgImgPlace1" presStyleIdx="0" presStyleCnt="4" custLinFactNeighborX="-66664" custLinFactNeighborY="-224"/>
      <dgm:spPr>
        <a:blipFill rotWithShape="1">
          <a:blip xmlns:r="http://schemas.openxmlformats.org/officeDocument/2006/relationships" r:embed="rId1"/>
          <a:stretch>
            <a:fillRect/>
          </a:stretch>
        </a:blipFill>
      </dgm:spPr>
      <dgm:t>
        <a:bodyPr/>
        <a:lstStyle/>
        <a:p>
          <a:endParaRPr lang="es-CO"/>
        </a:p>
      </dgm:t>
    </dgm:pt>
    <dgm:pt modelId="{8B24A177-B8F5-41C1-B520-75BFBCABBFCD}" type="pres">
      <dgm:prSet presAssocID="{369FDC31-7233-4886-8C42-8722ABFB3203}" presName="txShp" presStyleLbl="node1" presStyleIdx="0" presStyleCnt="4" custScaleX="130825">
        <dgm:presLayoutVars>
          <dgm:bulletEnabled val="1"/>
        </dgm:presLayoutVars>
      </dgm:prSet>
      <dgm:spPr/>
      <dgm:t>
        <a:bodyPr/>
        <a:lstStyle/>
        <a:p>
          <a:endParaRPr lang="es-CO"/>
        </a:p>
      </dgm:t>
    </dgm:pt>
    <dgm:pt modelId="{A63D2D05-9154-410F-A5D0-5450A0B24F22}" type="pres">
      <dgm:prSet presAssocID="{9422CECE-85B6-4530-AD18-C6EB0A174165}" presName="spacing" presStyleCnt="0"/>
      <dgm:spPr/>
    </dgm:pt>
    <dgm:pt modelId="{189B15C5-81EC-4CD5-997B-B4CF74003653}" type="pres">
      <dgm:prSet presAssocID="{656306D8-A913-4BBC-9A7E-C5FBC5DC6EE8}" presName="composite" presStyleCnt="0"/>
      <dgm:spPr/>
    </dgm:pt>
    <dgm:pt modelId="{DAF42488-CD4E-45A8-A75D-C3E65ABE39B6}" type="pres">
      <dgm:prSet presAssocID="{656306D8-A913-4BBC-9A7E-C5FBC5DC6EE8}" presName="imgShp" presStyleLbl="fgImgPlace1" presStyleIdx="1" presStyleCnt="4" custLinFactNeighborX="-60831" custLinFactNeighborY="-1742"/>
      <dgm:spPr>
        <a:blipFill rotWithShape="1">
          <a:blip xmlns:r="http://schemas.openxmlformats.org/officeDocument/2006/relationships" r:embed="rId2"/>
          <a:stretch>
            <a:fillRect/>
          </a:stretch>
        </a:blipFill>
      </dgm:spPr>
      <dgm:t>
        <a:bodyPr/>
        <a:lstStyle/>
        <a:p>
          <a:endParaRPr lang="es-CO"/>
        </a:p>
      </dgm:t>
    </dgm:pt>
    <dgm:pt modelId="{BD9D1903-0F34-4752-B6AE-92D9E0081D07}" type="pres">
      <dgm:prSet presAssocID="{656306D8-A913-4BBC-9A7E-C5FBC5DC6EE8}" presName="txShp" presStyleLbl="node1" presStyleIdx="1" presStyleCnt="4" custScaleX="130449">
        <dgm:presLayoutVars>
          <dgm:bulletEnabled val="1"/>
        </dgm:presLayoutVars>
      </dgm:prSet>
      <dgm:spPr/>
      <dgm:t>
        <a:bodyPr/>
        <a:lstStyle/>
        <a:p>
          <a:endParaRPr lang="es-CO"/>
        </a:p>
      </dgm:t>
    </dgm:pt>
    <dgm:pt modelId="{753EA76D-5CEF-422D-859D-597101A7D783}" type="pres">
      <dgm:prSet presAssocID="{E5F1EE42-C292-4B32-9C45-A897171D15EB}" presName="spacing" presStyleCnt="0"/>
      <dgm:spPr/>
    </dgm:pt>
    <dgm:pt modelId="{6394E8A9-E406-4808-A52C-D41572499212}" type="pres">
      <dgm:prSet presAssocID="{C5F98C41-CD48-4B83-B599-972759064B26}" presName="composite" presStyleCnt="0"/>
      <dgm:spPr/>
    </dgm:pt>
    <dgm:pt modelId="{0B4D57F9-A3B1-4101-8CE6-344DC58FF345}" type="pres">
      <dgm:prSet presAssocID="{C5F98C41-CD48-4B83-B599-972759064B26}" presName="imgShp" presStyleLbl="fgImgPlace1" presStyleIdx="2" presStyleCnt="4" custLinFactNeighborX="-60831" custLinFactNeighborY="-3259"/>
      <dgm:spPr>
        <a:blipFill rotWithShape="1">
          <a:blip xmlns:r="http://schemas.openxmlformats.org/officeDocument/2006/relationships" r:embed="rId3"/>
          <a:stretch>
            <a:fillRect/>
          </a:stretch>
        </a:blipFill>
      </dgm:spPr>
      <dgm:t>
        <a:bodyPr/>
        <a:lstStyle/>
        <a:p>
          <a:endParaRPr lang="es-CO"/>
        </a:p>
      </dgm:t>
    </dgm:pt>
    <dgm:pt modelId="{14B76F76-88FE-4904-B5F6-D6BE61FABEDD}" type="pres">
      <dgm:prSet presAssocID="{C5F98C41-CD48-4B83-B599-972759064B26}" presName="txShp" presStyleLbl="node1" presStyleIdx="2" presStyleCnt="4" custScaleX="128946">
        <dgm:presLayoutVars>
          <dgm:bulletEnabled val="1"/>
        </dgm:presLayoutVars>
      </dgm:prSet>
      <dgm:spPr/>
      <dgm:t>
        <a:bodyPr/>
        <a:lstStyle/>
        <a:p>
          <a:endParaRPr lang="es-CO"/>
        </a:p>
      </dgm:t>
    </dgm:pt>
    <dgm:pt modelId="{F2856CDA-B841-47F5-83B1-778FF0FC2B46}" type="pres">
      <dgm:prSet presAssocID="{E37E3441-4AAC-4E42-9F44-E0252046A79B}" presName="spacing" presStyleCnt="0"/>
      <dgm:spPr/>
    </dgm:pt>
    <dgm:pt modelId="{87FF13AB-3FED-49B3-B80E-85EE6D704F9F}" type="pres">
      <dgm:prSet presAssocID="{78B029E2-FA38-4E54-B90E-610A9CFF2A14}" presName="composite" presStyleCnt="0"/>
      <dgm:spPr/>
    </dgm:pt>
    <dgm:pt modelId="{51FF05FA-2987-4923-A46C-177FFA62FE19}" type="pres">
      <dgm:prSet presAssocID="{78B029E2-FA38-4E54-B90E-610A9CFF2A14}" presName="imgShp" presStyleLbl="fgImgPlace1" presStyleIdx="3" presStyleCnt="4" custLinFactNeighborX="-60831" custLinFactNeighborY="1058"/>
      <dgm:spPr>
        <a:blipFill rotWithShape="1">
          <a:blip xmlns:r="http://schemas.openxmlformats.org/officeDocument/2006/relationships" r:embed="rId4"/>
          <a:stretch>
            <a:fillRect/>
          </a:stretch>
        </a:blipFill>
      </dgm:spPr>
      <dgm:t>
        <a:bodyPr/>
        <a:lstStyle/>
        <a:p>
          <a:endParaRPr lang="es-CO"/>
        </a:p>
      </dgm:t>
    </dgm:pt>
    <dgm:pt modelId="{82A03DEB-F8A0-4FA5-BAE4-40B47695D570}" type="pres">
      <dgm:prSet presAssocID="{78B029E2-FA38-4E54-B90E-610A9CFF2A14}" presName="txShp" presStyleLbl="node1" presStyleIdx="3" presStyleCnt="4" custScaleX="127817">
        <dgm:presLayoutVars>
          <dgm:bulletEnabled val="1"/>
        </dgm:presLayoutVars>
      </dgm:prSet>
      <dgm:spPr/>
      <dgm:t>
        <a:bodyPr/>
        <a:lstStyle/>
        <a:p>
          <a:endParaRPr lang="es-CO"/>
        </a:p>
      </dgm:t>
    </dgm:pt>
  </dgm:ptLst>
  <dgm:cxnLst>
    <dgm:cxn modelId="{E78A142E-1F7A-432E-B0F5-118AEBCED461}" type="presOf" srcId="{656306D8-A913-4BBC-9A7E-C5FBC5DC6EE8}" destId="{BD9D1903-0F34-4752-B6AE-92D9E0081D07}" srcOrd="0" destOrd="0" presId="urn:microsoft.com/office/officeart/2005/8/layout/vList3"/>
    <dgm:cxn modelId="{3DD79464-1ACD-4023-A3E6-40368B86E9FC}" srcId="{61B9C524-2B46-4F40-924E-B3363F346BB4}" destId="{656306D8-A913-4BBC-9A7E-C5FBC5DC6EE8}" srcOrd="1" destOrd="0" parTransId="{40F5D9E5-EE1B-4AE5-A22A-155E2B1EFCDF}" sibTransId="{E5F1EE42-C292-4B32-9C45-A897171D15EB}"/>
    <dgm:cxn modelId="{CA8F98C1-2F46-47B5-8539-1FFCC13E57EE}" srcId="{61B9C524-2B46-4F40-924E-B3363F346BB4}" destId="{C5F98C41-CD48-4B83-B599-972759064B26}" srcOrd="2" destOrd="0" parTransId="{3A82ED50-7224-4CE5-B739-D7C7761A6B0B}" sibTransId="{E37E3441-4AAC-4E42-9F44-E0252046A79B}"/>
    <dgm:cxn modelId="{2E40FA3B-8266-4258-BB5F-9D98F58FC3D7}" type="presOf" srcId="{78B029E2-FA38-4E54-B90E-610A9CFF2A14}" destId="{82A03DEB-F8A0-4FA5-BAE4-40B47695D570}" srcOrd="0" destOrd="0" presId="urn:microsoft.com/office/officeart/2005/8/layout/vList3"/>
    <dgm:cxn modelId="{CE174BD3-963D-4BCC-8D44-0EBB090B31CD}" type="presOf" srcId="{369FDC31-7233-4886-8C42-8722ABFB3203}" destId="{8B24A177-B8F5-41C1-B520-75BFBCABBFCD}" srcOrd="0" destOrd="0" presId="urn:microsoft.com/office/officeart/2005/8/layout/vList3"/>
    <dgm:cxn modelId="{0A569F21-B234-4E69-856F-84621F837519}" srcId="{61B9C524-2B46-4F40-924E-B3363F346BB4}" destId="{78B029E2-FA38-4E54-B90E-610A9CFF2A14}" srcOrd="3" destOrd="0" parTransId="{571156A2-E9E6-48B1-83E6-F2C7EFA660E9}" sibTransId="{855695D0-A72D-4545-A6B6-0DDF3D1B5487}"/>
    <dgm:cxn modelId="{2208AA82-6D6A-4452-8095-D45199147906}" srcId="{61B9C524-2B46-4F40-924E-B3363F346BB4}" destId="{369FDC31-7233-4886-8C42-8722ABFB3203}" srcOrd="0" destOrd="0" parTransId="{B8DE64D9-20C5-4FFB-B321-CD930DA4057C}" sibTransId="{9422CECE-85B6-4530-AD18-C6EB0A174165}"/>
    <dgm:cxn modelId="{E2D4B8C6-4E7D-47D9-B7E4-4F871C196041}" type="presOf" srcId="{C5F98C41-CD48-4B83-B599-972759064B26}" destId="{14B76F76-88FE-4904-B5F6-D6BE61FABEDD}" srcOrd="0" destOrd="0" presId="urn:microsoft.com/office/officeart/2005/8/layout/vList3"/>
    <dgm:cxn modelId="{EFD28906-D85D-450B-9DF9-13E2C9132E81}" type="presOf" srcId="{61B9C524-2B46-4F40-924E-B3363F346BB4}" destId="{77D7F7E4-D902-468B-B246-CBE3021B1490}" srcOrd="0" destOrd="0" presId="urn:microsoft.com/office/officeart/2005/8/layout/vList3"/>
    <dgm:cxn modelId="{E89BCEE5-64CE-44F5-9FF1-26A8A091C85F}" type="presParOf" srcId="{77D7F7E4-D902-468B-B246-CBE3021B1490}" destId="{32E8BDDB-CE90-41A7-9354-7FB20E23FE8C}" srcOrd="0" destOrd="0" presId="urn:microsoft.com/office/officeart/2005/8/layout/vList3"/>
    <dgm:cxn modelId="{38C06435-8A24-4BA8-8EF2-8E4D36E54651}" type="presParOf" srcId="{32E8BDDB-CE90-41A7-9354-7FB20E23FE8C}" destId="{F3045D53-E4C3-4034-8CC2-AD27B6B822A0}" srcOrd="0" destOrd="0" presId="urn:microsoft.com/office/officeart/2005/8/layout/vList3"/>
    <dgm:cxn modelId="{A23777CF-B5AD-4880-A639-6D4E1B023EA5}" type="presParOf" srcId="{32E8BDDB-CE90-41A7-9354-7FB20E23FE8C}" destId="{8B24A177-B8F5-41C1-B520-75BFBCABBFCD}" srcOrd="1" destOrd="0" presId="urn:microsoft.com/office/officeart/2005/8/layout/vList3"/>
    <dgm:cxn modelId="{FACF0E47-12C4-48D7-89FA-13383674038D}" type="presParOf" srcId="{77D7F7E4-D902-468B-B246-CBE3021B1490}" destId="{A63D2D05-9154-410F-A5D0-5450A0B24F22}" srcOrd="1" destOrd="0" presId="urn:microsoft.com/office/officeart/2005/8/layout/vList3"/>
    <dgm:cxn modelId="{868AEEC0-CB05-49EB-96C6-86DE5C24494F}" type="presParOf" srcId="{77D7F7E4-D902-468B-B246-CBE3021B1490}" destId="{189B15C5-81EC-4CD5-997B-B4CF74003653}" srcOrd="2" destOrd="0" presId="urn:microsoft.com/office/officeart/2005/8/layout/vList3"/>
    <dgm:cxn modelId="{FFD65DD6-012E-4F59-87FF-D8E7412C624E}" type="presParOf" srcId="{189B15C5-81EC-4CD5-997B-B4CF74003653}" destId="{DAF42488-CD4E-45A8-A75D-C3E65ABE39B6}" srcOrd="0" destOrd="0" presId="urn:microsoft.com/office/officeart/2005/8/layout/vList3"/>
    <dgm:cxn modelId="{12EE6C09-01BE-4927-AE84-69C405E001CB}" type="presParOf" srcId="{189B15C5-81EC-4CD5-997B-B4CF74003653}" destId="{BD9D1903-0F34-4752-B6AE-92D9E0081D07}" srcOrd="1" destOrd="0" presId="urn:microsoft.com/office/officeart/2005/8/layout/vList3"/>
    <dgm:cxn modelId="{5DD218DC-5FFB-49BB-B1A5-CB77944ACADE}" type="presParOf" srcId="{77D7F7E4-D902-468B-B246-CBE3021B1490}" destId="{753EA76D-5CEF-422D-859D-597101A7D783}" srcOrd="3" destOrd="0" presId="urn:microsoft.com/office/officeart/2005/8/layout/vList3"/>
    <dgm:cxn modelId="{5F10C761-4F31-47AB-AB5C-1CB86B84EEE0}" type="presParOf" srcId="{77D7F7E4-D902-468B-B246-CBE3021B1490}" destId="{6394E8A9-E406-4808-A52C-D41572499212}" srcOrd="4" destOrd="0" presId="urn:microsoft.com/office/officeart/2005/8/layout/vList3"/>
    <dgm:cxn modelId="{9C34DE3B-3C46-43F2-8B19-6AB0D683559B}" type="presParOf" srcId="{6394E8A9-E406-4808-A52C-D41572499212}" destId="{0B4D57F9-A3B1-4101-8CE6-344DC58FF345}" srcOrd="0" destOrd="0" presId="urn:microsoft.com/office/officeart/2005/8/layout/vList3"/>
    <dgm:cxn modelId="{46814B63-5F58-4F7E-B46E-9AC6F50D68C2}" type="presParOf" srcId="{6394E8A9-E406-4808-A52C-D41572499212}" destId="{14B76F76-88FE-4904-B5F6-D6BE61FABEDD}" srcOrd="1" destOrd="0" presId="urn:microsoft.com/office/officeart/2005/8/layout/vList3"/>
    <dgm:cxn modelId="{834EF830-B65D-4450-8B81-7A9A61428BDC}" type="presParOf" srcId="{77D7F7E4-D902-468B-B246-CBE3021B1490}" destId="{F2856CDA-B841-47F5-83B1-778FF0FC2B46}" srcOrd="5" destOrd="0" presId="urn:microsoft.com/office/officeart/2005/8/layout/vList3"/>
    <dgm:cxn modelId="{C07C64C3-C3BE-4C0D-AAFA-EE811EA61B6C}" type="presParOf" srcId="{77D7F7E4-D902-468B-B246-CBE3021B1490}" destId="{87FF13AB-3FED-49B3-B80E-85EE6D704F9F}" srcOrd="6" destOrd="0" presId="urn:microsoft.com/office/officeart/2005/8/layout/vList3"/>
    <dgm:cxn modelId="{969FF6A9-C4ED-48B5-A142-25BC178DD295}" type="presParOf" srcId="{87FF13AB-3FED-49B3-B80E-85EE6D704F9F}" destId="{51FF05FA-2987-4923-A46C-177FFA62FE19}" srcOrd="0" destOrd="0" presId="urn:microsoft.com/office/officeart/2005/8/layout/vList3"/>
    <dgm:cxn modelId="{670CD341-E2D5-49CF-9313-5D66CF15692D}" type="presParOf" srcId="{87FF13AB-3FED-49B3-B80E-85EE6D704F9F}" destId="{82A03DEB-F8A0-4FA5-BAE4-40B47695D570}" srcOrd="1" destOrd="0" presId="urn:microsoft.com/office/officeart/2005/8/layout/vList3"/>
  </dgm:cxnLst>
  <dgm:bg>
    <a:gradFill>
      <a:gsLst>
        <a:gs pos="0">
          <a:srgbClr val="D6B19C"/>
        </a:gs>
        <a:gs pos="30000">
          <a:srgbClr val="D49E6C"/>
        </a:gs>
        <a:gs pos="70000">
          <a:srgbClr val="A65528"/>
        </a:gs>
        <a:gs pos="100000">
          <a:srgbClr val="66301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D994BB-6B0C-4720-BF87-045F5BFC079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4023484A-58F8-482A-A6FF-A00BCE99AF0F}">
      <dgm:prSet/>
      <dgm:spPr>
        <a:solidFill>
          <a:srgbClr val="FFC000"/>
        </a:solidFill>
      </dgm:spPr>
      <dgm:t>
        <a:bodyPr/>
        <a:lstStyle/>
        <a:p>
          <a:pPr rtl="0"/>
          <a:r>
            <a:rPr lang="es-CO" u="sng" dirty="0" smtClean="0">
              <a:hlinkClick xmlns:r="http://schemas.openxmlformats.org/officeDocument/2006/relationships" r:id="rId1"/>
            </a:rPr>
            <a:t>Sangrado de la aorta, el vaso sanguíneo grande que suministra sangre al abdomen, a la pelvis y a las piernas</a:t>
          </a:r>
          <a:endParaRPr lang="es-CO" dirty="0"/>
        </a:p>
      </dgm:t>
    </dgm:pt>
    <dgm:pt modelId="{A6E5E7E0-E3D7-4700-8B1A-D5451085B434}" type="parTrans" cxnId="{82845470-C450-42CB-85BB-8E211299C738}">
      <dgm:prSet/>
      <dgm:spPr/>
      <dgm:t>
        <a:bodyPr/>
        <a:lstStyle/>
        <a:p>
          <a:endParaRPr lang="es-CO"/>
        </a:p>
      </dgm:t>
    </dgm:pt>
    <dgm:pt modelId="{26D7DD4F-6D4C-46D3-8F9A-D23A522D7DA2}" type="sibTrans" cxnId="{82845470-C450-42CB-85BB-8E211299C738}">
      <dgm:prSet/>
      <dgm:spPr/>
      <dgm:t>
        <a:bodyPr/>
        <a:lstStyle/>
        <a:p>
          <a:endParaRPr lang="es-CO"/>
        </a:p>
      </dgm:t>
    </dgm:pt>
    <dgm:pt modelId="{6569307F-B633-4D68-BDF9-B59524F9ED42}">
      <dgm:prSet/>
      <dgm:spPr>
        <a:solidFill>
          <a:srgbClr val="FFC000"/>
        </a:solidFill>
      </dgm:spPr>
      <dgm:t>
        <a:bodyPr/>
        <a:lstStyle/>
        <a:p>
          <a:pPr rtl="0"/>
          <a:r>
            <a:rPr lang="es-CO" u="sng" smtClean="0">
              <a:hlinkClick xmlns:r="http://schemas.openxmlformats.org/officeDocument/2006/relationships" r:id="rId2"/>
            </a:rPr>
            <a:t>Enfermedad renal crónica</a:t>
          </a:r>
          <a:endParaRPr lang="es-CO"/>
        </a:p>
      </dgm:t>
    </dgm:pt>
    <dgm:pt modelId="{2E15D461-6952-4B27-8FC6-CAC18A8743C4}" type="parTrans" cxnId="{8B245435-BD97-4A2E-829D-3512BF1A1669}">
      <dgm:prSet/>
      <dgm:spPr/>
      <dgm:t>
        <a:bodyPr/>
        <a:lstStyle/>
        <a:p>
          <a:endParaRPr lang="es-CO"/>
        </a:p>
      </dgm:t>
    </dgm:pt>
    <dgm:pt modelId="{459081C8-F74A-42C8-AE97-8EC87F88F45D}" type="sibTrans" cxnId="{8B245435-BD97-4A2E-829D-3512BF1A1669}">
      <dgm:prSet/>
      <dgm:spPr/>
      <dgm:t>
        <a:bodyPr/>
        <a:lstStyle/>
        <a:p>
          <a:endParaRPr lang="es-CO"/>
        </a:p>
      </dgm:t>
    </dgm:pt>
    <dgm:pt modelId="{7EBDDD7A-B817-4627-B9A2-931D2803E815}">
      <dgm:prSet/>
      <dgm:spPr>
        <a:solidFill>
          <a:srgbClr val="FFC000"/>
        </a:solidFill>
      </dgm:spPr>
      <dgm:t>
        <a:bodyPr/>
        <a:lstStyle/>
        <a:p>
          <a:pPr rtl="0"/>
          <a:r>
            <a:rPr lang="es-CO" u="sng" smtClean="0">
              <a:hlinkClick xmlns:r="http://schemas.openxmlformats.org/officeDocument/2006/relationships" r:id="rId3"/>
            </a:rPr>
            <a:t>Ataque cardíaco</a:t>
          </a:r>
          <a:r>
            <a:rPr lang="es-CO" smtClean="0"/>
            <a:t> e </a:t>
          </a:r>
          <a:r>
            <a:rPr lang="es-CO" u="sng" smtClean="0">
              <a:hlinkClick xmlns:r="http://schemas.openxmlformats.org/officeDocument/2006/relationships" r:id="rId4"/>
            </a:rPr>
            <a:t>insuficiencia cardíaca</a:t>
          </a:r>
          <a:endParaRPr lang="es-CO"/>
        </a:p>
      </dgm:t>
    </dgm:pt>
    <dgm:pt modelId="{A513517A-67F5-4CD3-9096-C7F5A4BB82AC}" type="parTrans" cxnId="{C9D4EA3C-D188-4185-B13E-48E656A6C736}">
      <dgm:prSet/>
      <dgm:spPr/>
      <dgm:t>
        <a:bodyPr/>
        <a:lstStyle/>
        <a:p>
          <a:endParaRPr lang="es-CO"/>
        </a:p>
      </dgm:t>
    </dgm:pt>
    <dgm:pt modelId="{DC2DE2CA-D039-45CE-ACBC-F04CAEB24FE1}" type="sibTrans" cxnId="{C9D4EA3C-D188-4185-B13E-48E656A6C736}">
      <dgm:prSet/>
      <dgm:spPr/>
      <dgm:t>
        <a:bodyPr/>
        <a:lstStyle/>
        <a:p>
          <a:endParaRPr lang="es-CO"/>
        </a:p>
      </dgm:t>
    </dgm:pt>
    <dgm:pt modelId="{313A6246-1846-4481-BD19-8D0CB8DBA90F}">
      <dgm:prSet/>
      <dgm:spPr>
        <a:solidFill>
          <a:srgbClr val="FFC000"/>
        </a:solidFill>
      </dgm:spPr>
      <dgm:t>
        <a:bodyPr/>
        <a:lstStyle/>
        <a:p>
          <a:pPr rtl="0"/>
          <a:r>
            <a:rPr lang="es-CO" u="sng" dirty="0" smtClean="0">
              <a:hlinkClick xmlns:r="http://schemas.openxmlformats.org/officeDocument/2006/relationships" r:id="rId5"/>
            </a:rPr>
            <a:t>Mala circulación a las piernas</a:t>
          </a:r>
          <a:endParaRPr lang="es-CO" dirty="0"/>
        </a:p>
      </dgm:t>
    </dgm:pt>
    <dgm:pt modelId="{71AED5BB-409D-453A-9E81-69F8A17BB8B6}" type="parTrans" cxnId="{A33C9DDB-B360-47AF-B367-4718A735233E}">
      <dgm:prSet/>
      <dgm:spPr/>
      <dgm:t>
        <a:bodyPr/>
        <a:lstStyle/>
        <a:p>
          <a:endParaRPr lang="es-CO"/>
        </a:p>
      </dgm:t>
    </dgm:pt>
    <dgm:pt modelId="{02F88A41-F165-4B27-9BA3-1DFF2DD24504}" type="sibTrans" cxnId="{A33C9DDB-B360-47AF-B367-4718A735233E}">
      <dgm:prSet/>
      <dgm:spPr/>
      <dgm:t>
        <a:bodyPr/>
        <a:lstStyle/>
        <a:p>
          <a:endParaRPr lang="es-CO"/>
        </a:p>
      </dgm:t>
    </dgm:pt>
    <dgm:pt modelId="{7CC340EC-5B0D-49C2-94A8-642389A4D556}">
      <dgm:prSet/>
      <dgm:spPr>
        <a:solidFill>
          <a:srgbClr val="FFC000"/>
        </a:solidFill>
      </dgm:spPr>
      <dgm:t>
        <a:bodyPr/>
        <a:lstStyle/>
        <a:p>
          <a:pPr rtl="0"/>
          <a:r>
            <a:rPr lang="es-CO" u="sng" dirty="0" smtClean="0">
              <a:hlinkClick xmlns:r="http://schemas.openxmlformats.org/officeDocument/2006/relationships" r:id="rId6"/>
            </a:rPr>
            <a:t>Accidente cerebrovascular</a:t>
          </a:r>
          <a:endParaRPr lang="es-CO" dirty="0"/>
        </a:p>
      </dgm:t>
    </dgm:pt>
    <dgm:pt modelId="{889D5040-292E-49B0-A2B5-16D455AAF837}" type="parTrans" cxnId="{35F77075-02FB-4B8B-AC7C-D54BBBA35CFB}">
      <dgm:prSet/>
      <dgm:spPr/>
      <dgm:t>
        <a:bodyPr/>
        <a:lstStyle/>
        <a:p>
          <a:endParaRPr lang="es-CO"/>
        </a:p>
      </dgm:t>
    </dgm:pt>
    <dgm:pt modelId="{BAA2C2C6-1A87-4FCD-89E5-1CF3C681F7E2}" type="sibTrans" cxnId="{35F77075-02FB-4B8B-AC7C-D54BBBA35CFB}">
      <dgm:prSet/>
      <dgm:spPr/>
      <dgm:t>
        <a:bodyPr/>
        <a:lstStyle/>
        <a:p>
          <a:endParaRPr lang="es-CO"/>
        </a:p>
      </dgm:t>
    </dgm:pt>
    <dgm:pt modelId="{EB7FD829-C3D9-4567-ADBE-246B30A70A90}">
      <dgm:prSet/>
      <dgm:spPr>
        <a:solidFill>
          <a:srgbClr val="FFC000"/>
        </a:solidFill>
      </dgm:spPr>
      <dgm:t>
        <a:bodyPr/>
        <a:lstStyle/>
        <a:p>
          <a:pPr rtl="0"/>
          <a:r>
            <a:rPr lang="es-CO" u="sng" dirty="0" smtClean="0">
              <a:hlinkClick xmlns:r="http://schemas.openxmlformats.org/officeDocument/2006/relationships" r:id="rId7"/>
            </a:rPr>
            <a:t>Problemas con la visión</a:t>
          </a:r>
          <a:endParaRPr lang="es-CO" dirty="0"/>
        </a:p>
      </dgm:t>
    </dgm:pt>
    <dgm:pt modelId="{BA87AACE-8916-47D7-8ED2-A1C63392DC88}" type="parTrans" cxnId="{F50D0C30-034A-4063-973A-B2840B228925}">
      <dgm:prSet/>
      <dgm:spPr/>
      <dgm:t>
        <a:bodyPr/>
        <a:lstStyle/>
        <a:p>
          <a:endParaRPr lang="es-CO"/>
        </a:p>
      </dgm:t>
    </dgm:pt>
    <dgm:pt modelId="{0FE388F0-622D-4212-9680-0639580B5418}" type="sibTrans" cxnId="{F50D0C30-034A-4063-973A-B2840B228925}">
      <dgm:prSet/>
      <dgm:spPr/>
      <dgm:t>
        <a:bodyPr/>
        <a:lstStyle/>
        <a:p>
          <a:endParaRPr lang="es-CO"/>
        </a:p>
      </dgm:t>
    </dgm:pt>
    <dgm:pt modelId="{C5BD791B-C3AB-4C4D-8604-322E9AD92AC2}" type="pres">
      <dgm:prSet presAssocID="{F5D994BB-6B0C-4720-BF87-045F5BFC0799}" presName="linearFlow" presStyleCnt="0">
        <dgm:presLayoutVars>
          <dgm:dir/>
          <dgm:resizeHandles val="exact"/>
        </dgm:presLayoutVars>
      </dgm:prSet>
      <dgm:spPr/>
      <dgm:t>
        <a:bodyPr/>
        <a:lstStyle/>
        <a:p>
          <a:endParaRPr lang="es-CO"/>
        </a:p>
      </dgm:t>
    </dgm:pt>
    <dgm:pt modelId="{96FDDCC7-7166-4DD5-B450-7F257F7C6F9D}" type="pres">
      <dgm:prSet presAssocID="{4023484A-58F8-482A-A6FF-A00BCE99AF0F}" presName="composite" presStyleCnt="0"/>
      <dgm:spPr/>
    </dgm:pt>
    <dgm:pt modelId="{C854C37C-EDAF-4FEC-AB55-CA6AA6C77643}" type="pres">
      <dgm:prSet presAssocID="{4023484A-58F8-482A-A6FF-A00BCE99AF0F}" presName="imgShp" presStyleLbl="fgImgPlace1" presStyleIdx="0" presStyleCnt="6"/>
      <dgm:spPr>
        <a:blipFill rotWithShape="1">
          <a:blip xmlns:r="http://schemas.openxmlformats.org/officeDocument/2006/relationships" r:embed="rId8"/>
          <a:stretch>
            <a:fillRect/>
          </a:stretch>
        </a:blipFill>
      </dgm:spPr>
      <dgm:t>
        <a:bodyPr/>
        <a:lstStyle/>
        <a:p>
          <a:endParaRPr lang="es-CO"/>
        </a:p>
      </dgm:t>
    </dgm:pt>
    <dgm:pt modelId="{D6A16318-DCB8-4575-9E79-58181F4D9497}" type="pres">
      <dgm:prSet presAssocID="{4023484A-58F8-482A-A6FF-A00BCE99AF0F}" presName="txShp" presStyleLbl="node1" presStyleIdx="0" presStyleCnt="6">
        <dgm:presLayoutVars>
          <dgm:bulletEnabled val="1"/>
        </dgm:presLayoutVars>
      </dgm:prSet>
      <dgm:spPr/>
      <dgm:t>
        <a:bodyPr/>
        <a:lstStyle/>
        <a:p>
          <a:endParaRPr lang="es-CO"/>
        </a:p>
      </dgm:t>
    </dgm:pt>
    <dgm:pt modelId="{21DE683C-E7ED-44EB-A5C5-73144495EED3}" type="pres">
      <dgm:prSet presAssocID="{26D7DD4F-6D4C-46D3-8F9A-D23A522D7DA2}" presName="spacing" presStyleCnt="0"/>
      <dgm:spPr/>
    </dgm:pt>
    <dgm:pt modelId="{58B7F10B-CA33-42C3-9C2A-DC91B4329ABF}" type="pres">
      <dgm:prSet presAssocID="{6569307F-B633-4D68-BDF9-B59524F9ED42}" presName="composite" presStyleCnt="0"/>
      <dgm:spPr/>
    </dgm:pt>
    <dgm:pt modelId="{169FCA79-4606-4DB4-BD9E-22EB56B6C954}" type="pres">
      <dgm:prSet presAssocID="{6569307F-B633-4D68-BDF9-B59524F9ED42}" presName="imgShp" presStyleLbl="fgImgPlace1" presStyleIdx="1" presStyleCnt="6"/>
      <dgm:spPr>
        <a:blipFill rotWithShape="1">
          <a:blip xmlns:r="http://schemas.openxmlformats.org/officeDocument/2006/relationships" r:embed="rId9"/>
          <a:stretch>
            <a:fillRect/>
          </a:stretch>
        </a:blipFill>
      </dgm:spPr>
      <dgm:t>
        <a:bodyPr/>
        <a:lstStyle/>
        <a:p>
          <a:endParaRPr lang="es-CO"/>
        </a:p>
      </dgm:t>
    </dgm:pt>
    <dgm:pt modelId="{1EA79253-DD3C-48D8-9D37-10CE7052AB8E}" type="pres">
      <dgm:prSet presAssocID="{6569307F-B633-4D68-BDF9-B59524F9ED42}" presName="txShp" presStyleLbl="node1" presStyleIdx="1" presStyleCnt="6">
        <dgm:presLayoutVars>
          <dgm:bulletEnabled val="1"/>
        </dgm:presLayoutVars>
      </dgm:prSet>
      <dgm:spPr/>
      <dgm:t>
        <a:bodyPr/>
        <a:lstStyle/>
        <a:p>
          <a:endParaRPr lang="es-CO"/>
        </a:p>
      </dgm:t>
    </dgm:pt>
    <dgm:pt modelId="{260537E7-439F-4F43-927C-518C01D51DB9}" type="pres">
      <dgm:prSet presAssocID="{459081C8-F74A-42C8-AE97-8EC87F88F45D}" presName="spacing" presStyleCnt="0"/>
      <dgm:spPr/>
    </dgm:pt>
    <dgm:pt modelId="{23322878-3A96-402F-9681-3EFC015026F7}" type="pres">
      <dgm:prSet presAssocID="{7EBDDD7A-B817-4627-B9A2-931D2803E815}" presName="composite" presStyleCnt="0"/>
      <dgm:spPr/>
    </dgm:pt>
    <dgm:pt modelId="{A96E8A19-D8EF-4057-8347-CEC486D52A7A}" type="pres">
      <dgm:prSet presAssocID="{7EBDDD7A-B817-4627-B9A2-931D2803E815}" presName="imgShp" presStyleLbl="fgImgPlace1" presStyleIdx="2" presStyleCnt="6"/>
      <dgm:spPr>
        <a:blipFill rotWithShape="1">
          <a:blip xmlns:r="http://schemas.openxmlformats.org/officeDocument/2006/relationships" r:embed="rId10"/>
          <a:stretch>
            <a:fillRect/>
          </a:stretch>
        </a:blipFill>
      </dgm:spPr>
      <dgm:t>
        <a:bodyPr/>
        <a:lstStyle/>
        <a:p>
          <a:endParaRPr lang="es-CO"/>
        </a:p>
      </dgm:t>
    </dgm:pt>
    <dgm:pt modelId="{39B3A491-37F5-409F-B97D-D24BC9C864A9}" type="pres">
      <dgm:prSet presAssocID="{7EBDDD7A-B817-4627-B9A2-931D2803E815}" presName="txShp" presStyleLbl="node1" presStyleIdx="2" presStyleCnt="6">
        <dgm:presLayoutVars>
          <dgm:bulletEnabled val="1"/>
        </dgm:presLayoutVars>
      </dgm:prSet>
      <dgm:spPr/>
      <dgm:t>
        <a:bodyPr/>
        <a:lstStyle/>
        <a:p>
          <a:endParaRPr lang="es-CO"/>
        </a:p>
      </dgm:t>
    </dgm:pt>
    <dgm:pt modelId="{FD4D7B01-3904-456E-A626-090411360CCB}" type="pres">
      <dgm:prSet presAssocID="{DC2DE2CA-D039-45CE-ACBC-F04CAEB24FE1}" presName="spacing" presStyleCnt="0"/>
      <dgm:spPr/>
    </dgm:pt>
    <dgm:pt modelId="{BB33A543-C6F0-4514-906E-81A537D053CB}" type="pres">
      <dgm:prSet presAssocID="{313A6246-1846-4481-BD19-8D0CB8DBA90F}" presName="composite" presStyleCnt="0"/>
      <dgm:spPr/>
    </dgm:pt>
    <dgm:pt modelId="{45FA17EA-C443-42E3-9D0E-882A31F51674}" type="pres">
      <dgm:prSet presAssocID="{313A6246-1846-4481-BD19-8D0CB8DBA90F}" presName="imgShp" presStyleLbl="fgImgPlace1" presStyleIdx="3" presStyleCnt="6"/>
      <dgm:spPr>
        <a:blipFill rotWithShape="1">
          <a:blip xmlns:r="http://schemas.openxmlformats.org/officeDocument/2006/relationships" r:embed="rId11"/>
          <a:stretch>
            <a:fillRect/>
          </a:stretch>
        </a:blipFill>
      </dgm:spPr>
      <dgm:t>
        <a:bodyPr/>
        <a:lstStyle/>
        <a:p>
          <a:endParaRPr lang="es-CO"/>
        </a:p>
      </dgm:t>
    </dgm:pt>
    <dgm:pt modelId="{2B9CA773-7E4F-456A-AF9E-C01A672C174A}" type="pres">
      <dgm:prSet presAssocID="{313A6246-1846-4481-BD19-8D0CB8DBA90F}" presName="txShp" presStyleLbl="node1" presStyleIdx="3" presStyleCnt="6" custScaleX="101315" custScaleY="82645" custLinFactNeighborX="-645" custLinFactNeighborY="7087">
        <dgm:presLayoutVars>
          <dgm:bulletEnabled val="1"/>
        </dgm:presLayoutVars>
      </dgm:prSet>
      <dgm:spPr/>
      <dgm:t>
        <a:bodyPr/>
        <a:lstStyle/>
        <a:p>
          <a:endParaRPr lang="es-CO"/>
        </a:p>
      </dgm:t>
    </dgm:pt>
    <dgm:pt modelId="{EEAF1CD5-CF48-4965-AF84-DA6B6F2C8680}" type="pres">
      <dgm:prSet presAssocID="{02F88A41-F165-4B27-9BA3-1DFF2DD24504}" presName="spacing" presStyleCnt="0"/>
      <dgm:spPr/>
    </dgm:pt>
    <dgm:pt modelId="{FFBC3738-11E2-4D28-8863-2CF4715E5F0A}" type="pres">
      <dgm:prSet presAssocID="{7CC340EC-5B0D-49C2-94A8-642389A4D556}" presName="composite" presStyleCnt="0"/>
      <dgm:spPr/>
    </dgm:pt>
    <dgm:pt modelId="{E6179362-12C5-4CFF-9D24-CE7A0625C526}" type="pres">
      <dgm:prSet presAssocID="{7CC340EC-5B0D-49C2-94A8-642389A4D556}" presName="imgShp" presStyleLbl="fgImgPlace1" presStyleIdx="4" presStyleCnt="6"/>
      <dgm:spPr>
        <a:blipFill rotWithShape="1">
          <a:blip xmlns:r="http://schemas.openxmlformats.org/officeDocument/2006/relationships" r:embed="rId12"/>
          <a:stretch>
            <a:fillRect/>
          </a:stretch>
        </a:blipFill>
      </dgm:spPr>
      <dgm:t>
        <a:bodyPr/>
        <a:lstStyle/>
        <a:p>
          <a:endParaRPr lang="es-CO"/>
        </a:p>
      </dgm:t>
    </dgm:pt>
    <dgm:pt modelId="{86052967-DD26-44B9-A493-7B1CD62C9F55}" type="pres">
      <dgm:prSet presAssocID="{7CC340EC-5B0D-49C2-94A8-642389A4D556}" presName="txShp" presStyleLbl="node1" presStyleIdx="4" presStyleCnt="6">
        <dgm:presLayoutVars>
          <dgm:bulletEnabled val="1"/>
        </dgm:presLayoutVars>
      </dgm:prSet>
      <dgm:spPr/>
      <dgm:t>
        <a:bodyPr/>
        <a:lstStyle/>
        <a:p>
          <a:endParaRPr lang="es-CO"/>
        </a:p>
      </dgm:t>
    </dgm:pt>
    <dgm:pt modelId="{58D81247-04AF-46A0-8D50-593A3FB24616}" type="pres">
      <dgm:prSet presAssocID="{BAA2C2C6-1A87-4FCD-89E5-1CF3C681F7E2}" presName="spacing" presStyleCnt="0"/>
      <dgm:spPr/>
    </dgm:pt>
    <dgm:pt modelId="{740EF4D5-A13D-471B-A65A-6105885F1DBA}" type="pres">
      <dgm:prSet presAssocID="{EB7FD829-C3D9-4567-ADBE-246B30A70A90}" presName="composite" presStyleCnt="0"/>
      <dgm:spPr/>
    </dgm:pt>
    <dgm:pt modelId="{C66F6970-0C30-427F-9D30-7572839C178D}" type="pres">
      <dgm:prSet presAssocID="{EB7FD829-C3D9-4567-ADBE-246B30A70A90}" presName="imgShp" presStyleLbl="fgImgPlace1" presStyleIdx="5" presStyleCnt="6"/>
      <dgm:spPr>
        <a:blipFill rotWithShape="1">
          <a:blip xmlns:r="http://schemas.openxmlformats.org/officeDocument/2006/relationships" r:embed="rId13"/>
          <a:stretch>
            <a:fillRect/>
          </a:stretch>
        </a:blipFill>
      </dgm:spPr>
      <dgm:t>
        <a:bodyPr/>
        <a:lstStyle/>
        <a:p>
          <a:endParaRPr lang="es-CO"/>
        </a:p>
      </dgm:t>
    </dgm:pt>
    <dgm:pt modelId="{4FE98EB2-0F35-4277-BD7A-2173AE89524B}" type="pres">
      <dgm:prSet presAssocID="{EB7FD829-C3D9-4567-ADBE-246B30A70A90}" presName="txShp" presStyleLbl="node1" presStyleIdx="5" presStyleCnt="6">
        <dgm:presLayoutVars>
          <dgm:bulletEnabled val="1"/>
        </dgm:presLayoutVars>
      </dgm:prSet>
      <dgm:spPr/>
      <dgm:t>
        <a:bodyPr/>
        <a:lstStyle/>
        <a:p>
          <a:endParaRPr lang="es-CO"/>
        </a:p>
      </dgm:t>
    </dgm:pt>
  </dgm:ptLst>
  <dgm:cxnLst>
    <dgm:cxn modelId="{A33C9DDB-B360-47AF-B367-4718A735233E}" srcId="{F5D994BB-6B0C-4720-BF87-045F5BFC0799}" destId="{313A6246-1846-4481-BD19-8D0CB8DBA90F}" srcOrd="3" destOrd="0" parTransId="{71AED5BB-409D-453A-9E81-69F8A17BB8B6}" sibTransId="{02F88A41-F165-4B27-9BA3-1DFF2DD24504}"/>
    <dgm:cxn modelId="{F50D0C30-034A-4063-973A-B2840B228925}" srcId="{F5D994BB-6B0C-4720-BF87-045F5BFC0799}" destId="{EB7FD829-C3D9-4567-ADBE-246B30A70A90}" srcOrd="5" destOrd="0" parTransId="{BA87AACE-8916-47D7-8ED2-A1C63392DC88}" sibTransId="{0FE388F0-622D-4212-9680-0639580B5418}"/>
    <dgm:cxn modelId="{55BEE6DB-A104-4434-B1B9-B8D2EC320743}" type="presOf" srcId="{7EBDDD7A-B817-4627-B9A2-931D2803E815}" destId="{39B3A491-37F5-409F-B97D-D24BC9C864A9}" srcOrd="0" destOrd="0" presId="urn:microsoft.com/office/officeart/2005/8/layout/vList3"/>
    <dgm:cxn modelId="{9DBB5587-A8FB-4D4E-A07B-CE6E6059F379}" type="presOf" srcId="{EB7FD829-C3D9-4567-ADBE-246B30A70A90}" destId="{4FE98EB2-0F35-4277-BD7A-2173AE89524B}" srcOrd="0" destOrd="0" presId="urn:microsoft.com/office/officeart/2005/8/layout/vList3"/>
    <dgm:cxn modelId="{35F77075-02FB-4B8B-AC7C-D54BBBA35CFB}" srcId="{F5D994BB-6B0C-4720-BF87-045F5BFC0799}" destId="{7CC340EC-5B0D-49C2-94A8-642389A4D556}" srcOrd="4" destOrd="0" parTransId="{889D5040-292E-49B0-A2B5-16D455AAF837}" sibTransId="{BAA2C2C6-1A87-4FCD-89E5-1CF3C681F7E2}"/>
    <dgm:cxn modelId="{4B5E490B-7E8E-452D-B4BC-0ACDE839A2EE}" type="presOf" srcId="{7CC340EC-5B0D-49C2-94A8-642389A4D556}" destId="{86052967-DD26-44B9-A493-7B1CD62C9F55}" srcOrd="0" destOrd="0" presId="urn:microsoft.com/office/officeart/2005/8/layout/vList3"/>
    <dgm:cxn modelId="{63AC6E37-CE9F-4520-9CE1-003C7E42A252}" type="presOf" srcId="{F5D994BB-6B0C-4720-BF87-045F5BFC0799}" destId="{C5BD791B-C3AB-4C4D-8604-322E9AD92AC2}" srcOrd="0" destOrd="0" presId="urn:microsoft.com/office/officeart/2005/8/layout/vList3"/>
    <dgm:cxn modelId="{AECB5158-F9D9-4B4F-979E-566BDB0F5436}" type="presOf" srcId="{6569307F-B633-4D68-BDF9-B59524F9ED42}" destId="{1EA79253-DD3C-48D8-9D37-10CE7052AB8E}" srcOrd="0" destOrd="0" presId="urn:microsoft.com/office/officeart/2005/8/layout/vList3"/>
    <dgm:cxn modelId="{82845470-C450-42CB-85BB-8E211299C738}" srcId="{F5D994BB-6B0C-4720-BF87-045F5BFC0799}" destId="{4023484A-58F8-482A-A6FF-A00BCE99AF0F}" srcOrd="0" destOrd="0" parTransId="{A6E5E7E0-E3D7-4700-8B1A-D5451085B434}" sibTransId="{26D7DD4F-6D4C-46D3-8F9A-D23A522D7DA2}"/>
    <dgm:cxn modelId="{8B245435-BD97-4A2E-829D-3512BF1A1669}" srcId="{F5D994BB-6B0C-4720-BF87-045F5BFC0799}" destId="{6569307F-B633-4D68-BDF9-B59524F9ED42}" srcOrd="1" destOrd="0" parTransId="{2E15D461-6952-4B27-8FC6-CAC18A8743C4}" sibTransId="{459081C8-F74A-42C8-AE97-8EC87F88F45D}"/>
    <dgm:cxn modelId="{C9D4EA3C-D188-4185-B13E-48E656A6C736}" srcId="{F5D994BB-6B0C-4720-BF87-045F5BFC0799}" destId="{7EBDDD7A-B817-4627-B9A2-931D2803E815}" srcOrd="2" destOrd="0" parTransId="{A513517A-67F5-4CD3-9096-C7F5A4BB82AC}" sibTransId="{DC2DE2CA-D039-45CE-ACBC-F04CAEB24FE1}"/>
    <dgm:cxn modelId="{08A4BBA3-2974-47F9-A1BB-449C273A95D0}" type="presOf" srcId="{4023484A-58F8-482A-A6FF-A00BCE99AF0F}" destId="{D6A16318-DCB8-4575-9E79-58181F4D9497}" srcOrd="0" destOrd="0" presId="urn:microsoft.com/office/officeart/2005/8/layout/vList3"/>
    <dgm:cxn modelId="{5AA56455-01C7-4339-A28B-A266A66162FA}" type="presOf" srcId="{313A6246-1846-4481-BD19-8D0CB8DBA90F}" destId="{2B9CA773-7E4F-456A-AF9E-C01A672C174A}" srcOrd="0" destOrd="0" presId="urn:microsoft.com/office/officeart/2005/8/layout/vList3"/>
    <dgm:cxn modelId="{9F427B14-8D7C-4ABE-9501-3AEB43CE505C}" type="presParOf" srcId="{C5BD791B-C3AB-4C4D-8604-322E9AD92AC2}" destId="{96FDDCC7-7166-4DD5-B450-7F257F7C6F9D}" srcOrd="0" destOrd="0" presId="urn:microsoft.com/office/officeart/2005/8/layout/vList3"/>
    <dgm:cxn modelId="{7A83A6DC-7F3A-4477-A86C-279CEBEDF2F3}" type="presParOf" srcId="{96FDDCC7-7166-4DD5-B450-7F257F7C6F9D}" destId="{C854C37C-EDAF-4FEC-AB55-CA6AA6C77643}" srcOrd="0" destOrd="0" presId="urn:microsoft.com/office/officeart/2005/8/layout/vList3"/>
    <dgm:cxn modelId="{92E784A6-77DF-4022-ACB9-33DDAB0E7654}" type="presParOf" srcId="{96FDDCC7-7166-4DD5-B450-7F257F7C6F9D}" destId="{D6A16318-DCB8-4575-9E79-58181F4D9497}" srcOrd="1" destOrd="0" presId="urn:microsoft.com/office/officeart/2005/8/layout/vList3"/>
    <dgm:cxn modelId="{4A84EBB9-1769-43C6-AFCE-F47A23BA1701}" type="presParOf" srcId="{C5BD791B-C3AB-4C4D-8604-322E9AD92AC2}" destId="{21DE683C-E7ED-44EB-A5C5-73144495EED3}" srcOrd="1" destOrd="0" presId="urn:microsoft.com/office/officeart/2005/8/layout/vList3"/>
    <dgm:cxn modelId="{F019B463-7A8F-4A59-9E9D-2E35E808C5ED}" type="presParOf" srcId="{C5BD791B-C3AB-4C4D-8604-322E9AD92AC2}" destId="{58B7F10B-CA33-42C3-9C2A-DC91B4329ABF}" srcOrd="2" destOrd="0" presId="urn:microsoft.com/office/officeart/2005/8/layout/vList3"/>
    <dgm:cxn modelId="{F3D389B3-6235-4345-9B02-BE1C48C5B212}" type="presParOf" srcId="{58B7F10B-CA33-42C3-9C2A-DC91B4329ABF}" destId="{169FCA79-4606-4DB4-BD9E-22EB56B6C954}" srcOrd="0" destOrd="0" presId="urn:microsoft.com/office/officeart/2005/8/layout/vList3"/>
    <dgm:cxn modelId="{563A672B-D1BC-4BDE-9DD0-9B036114F195}" type="presParOf" srcId="{58B7F10B-CA33-42C3-9C2A-DC91B4329ABF}" destId="{1EA79253-DD3C-48D8-9D37-10CE7052AB8E}" srcOrd="1" destOrd="0" presId="urn:microsoft.com/office/officeart/2005/8/layout/vList3"/>
    <dgm:cxn modelId="{61A9ECAC-B197-48BF-9DD7-6A08AFB4AD2C}" type="presParOf" srcId="{C5BD791B-C3AB-4C4D-8604-322E9AD92AC2}" destId="{260537E7-439F-4F43-927C-518C01D51DB9}" srcOrd="3" destOrd="0" presId="urn:microsoft.com/office/officeart/2005/8/layout/vList3"/>
    <dgm:cxn modelId="{5C6B9543-6111-4D21-98C8-0FB79855665F}" type="presParOf" srcId="{C5BD791B-C3AB-4C4D-8604-322E9AD92AC2}" destId="{23322878-3A96-402F-9681-3EFC015026F7}" srcOrd="4" destOrd="0" presId="urn:microsoft.com/office/officeart/2005/8/layout/vList3"/>
    <dgm:cxn modelId="{669D5E38-DAF3-42B2-A6E7-6765CD0E7490}" type="presParOf" srcId="{23322878-3A96-402F-9681-3EFC015026F7}" destId="{A96E8A19-D8EF-4057-8347-CEC486D52A7A}" srcOrd="0" destOrd="0" presId="urn:microsoft.com/office/officeart/2005/8/layout/vList3"/>
    <dgm:cxn modelId="{FAC2CF64-3EF0-4B53-B40C-84FC038A0C2A}" type="presParOf" srcId="{23322878-3A96-402F-9681-3EFC015026F7}" destId="{39B3A491-37F5-409F-B97D-D24BC9C864A9}" srcOrd="1" destOrd="0" presId="urn:microsoft.com/office/officeart/2005/8/layout/vList3"/>
    <dgm:cxn modelId="{621ACF57-1B01-4805-A52D-7FFCD0D88172}" type="presParOf" srcId="{C5BD791B-C3AB-4C4D-8604-322E9AD92AC2}" destId="{FD4D7B01-3904-456E-A626-090411360CCB}" srcOrd="5" destOrd="0" presId="urn:microsoft.com/office/officeart/2005/8/layout/vList3"/>
    <dgm:cxn modelId="{EFA3D924-6F95-4E62-8F38-54BF36FBF7DC}" type="presParOf" srcId="{C5BD791B-C3AB-4C4D-8604-322E9AD92AC2}" destId="{BB33A543-C6F0-4514-906E-81A537D053CB}" srcOrd="6" destOrd="0" presId="urn:microsoft.com/office/officeart/2005/8/layout/vList3"/>
    <dgm:cxn modelId="{65200CA7-5929-47FD-872B-4E1273767D26}" type="presParOf" srcId="{BB33A543-C6F0-4514-906E-81A537D053CB}" destId="{45FA17EA-C443-42E3-9D0E-882A31F51674}" srcOrd="0" destOrd="0" presId="urn:microsoft.com/office/officeart/2005/8/layout/vList3"/>
    <dgm:cxn modelId="{D20B7E1C-46A0-4C0B-B45F-D131FC168FFF}" type="presParOf" srcId="{BB33A543-C6F0-4514-906E-81A537D053CB}" destId="{2B9CA773-7E4F-456A-AF9E-C01A672C174A}" srcOrd="1" destOrd="0" presId="urn:microsoft.com/office/officeart/2005/8/layout/vList3"/>
    <dgm:cxn modelId="{61A6B0EB-7A56-4B78-98F3-5736E89C660E}" type="presParOf" srcId="{C5BD791B-C3AB-4C4D-8604-322E9AD92AC2}" destId="{EEAF1CD5-CF48-4965-AF84-DA6B6F2C8680}" srcOrd="7" destOrd="0" presId="urn:microsoft.com/office/officeart/2005/8/layout/vList3"/>
    <dgm:cxn modelId="{2EAB5144-3FB3-4194-BD18-39863B67058A}" type="presParOf" srcId="{C5BD791B-C3AB-4C4D-8604-322E9AD92AC2}" destId="{FFBC3738-11E2-4D28-8863-2CF4715E5F0A}" srcOrd="8" destOrd="0" presId="urn:microsoft.com/office/officeart/2005/8/layout/vList3"/>
    <dgm:cxn modelId="{67A1A5A9-BAB0-4B6C-A687-9983AEC53DFD}" type="presParOf" srcId="{FFBC3738-11E2-4D28-8863-2CF4715E5F0A}" destId="{E6179362-12C5-4CFF-9D24-CE7A0625C526}" srcOrd="0" destOrd="0" presId="urn:microsoft.com/office/officeart/2005/8/layout/vList3"/>
    <dgm:cxn modelId="{6CD29DD8-DDC2-454E-A8E2-DA0B663E628C}" type="presParOf" srcId="{FFBC3738-11E2-4D28-8863-2CF4715E5F0A}" destId="{86052967-DD26-44B9-A493-7B1CD62C9F55}" srcOrd="1" destOrd="0" presId="urn:microsoft.com/office/officeart/2005/8/layout/vList3"/>
    <dgm:cxn modelId="{DA9C47BB-7990-4E0F-AE1F-A5AA3FEFCB94}" type="presParOf" srcId="{C5BD791B-C3AB-4C4D-8604-322E9AD92AC2}" destId="{58D81247-04AF-46A0-8D50-593A3FB24616}" srcOrd="9" destOrd="0" presId="urn:microsoft.com/office/officeart/2005/8/layout/vList3"/>
    <dgm:cxn modelId="{CD03B10B-E5A7-4EBD-AC9D-E6634260803B}" type="presParOf" srcId="{C5BD791B-C3AB-4C4D-8604-322E9AD92AC2}" destId="{740EF4D5-A13D-471B-A65A-6105885F1DBA}" srcOrd="10" destOrd="0" presId="urn:microsoft.com/office/officeart/2005/8/layout/vList3"/>
    <dgm:cxn modelId="{AE0434C3-280F-4924-A20A-E82C867C82B3}" type="presParOf" srcId="{740EF4D5-A13D-471B-A65A-6105885F1DBA}" destId="{C66F6970-0C30-427F-9D30-7572839C178D}" srcOrd="0" destOrd="0" presId="urn:microsoft.com/office/officeart/2005/8/layout/vList3"/>
    <dgm:cxn modelId="{E08B4BB1-2F2E-499C-9DB2-7CDAA54D7EBE}" type="presParOf" srcId="{740EF4D5-A13D-471B-A65A-6105885F1DBA}" destId="{4FE98EB2-0F35-4277-BD7A-2173AE89524B}" srcOrd="1" destOrd="0" presId="urn:microsoft.com/office/officeart/2005/8/layout/vList3"/>
  </dgm:cxnLst>
  <dgm:bg>
    <a:gradFill>
      <a:gsLst>
        <a:gs pos="0">
          <a:srgbClr val="000000"/>
        </a:gs>
        <a:gs pos="20000">
          <a:srgbClr val="000040"/>
        </a:gs>
        <a:gs pos="50000">
          <a:srgbClr val="400040"/>
        </a:gs>
        <a:gs pos="75000">
          <a:srgbClr val="8F0040"/>
        </a:gs>
        <a:gs pos="89999">
          <a:srgbClr val="F27300"/>
        </a:gs>
        <a:gs pos="100000">
          <a:srgbClr val="FFBF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8CB93-E2A9-4216-B96C-77EC1EC91404}">
      <dsp:nvSpPr>
        <dsp:cNvPr id="0" name=""/>
        <dsp:cNvSpPr/>
      </dsp:nvSpPr>
      <dsp:spPr>
        <a:xfrm>
          <a:off x="0" y="79807"/>
          <a:ext cx="7762056" cy="983384"/>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rtl="0">
            <a:lnSpc>
              <a:spcPct val="90000"/>
            </a:lnSpc>
            <a:spcBef>
              <a:spcPct val="0"/>
            </a:spcBef>
            <a:spcAft>
              <a:spcPct val="35000"/>
            </a:spcAft>
          </a:pPr>
          <a:r>
            <a:rPr lang="es-CO" sz="4100" kern="1200" dirty="0" smtClean="0"/>
            <a:t>Dieta sugerente para hipertensión</a:t>
          </a:r>
          <a:endParaRPr lang="es-CO" sz="4100" kern="1200" dirty="0"/>
        </a:p>
      </dsp:txBody>
      <dsp:txXfrm>
        <a:off x="48005" y="127812"/>
        <a:ext cx="7666046"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616D4-3A13-409A-9EE9-943A517F491C}">
      <dsp:nvSpPr>
        <dsp:cNvPr id="0" name=""/>
        <dsp:cNvSpPr/>
      </dsp:nvSpPr>
      <dsp:spPr>
        <a:xfrm rot="10800000">
          <a:off x="468679" y="1710"/>
          <a:ext cx="7292241"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1. La mayor parte del tiempo, no hay síntomas. En la mayoría de las personas, la hipertensión arterial se detecta cuando van al médico o se la hacen medir en otra parte.</a:t>
          </a:r>
          <a:endParaRPr lang="es-CO" sz="1800" kern="1200" dirty="0"/>
        </a:p>
      </dsp:txBody>
      <dsp:txXfrm rot="10800000">
        <a:off x="783005" y="1710"/>
        <a:ext cx="6977915" cy="1257304"/>
      </dsp:txXfrm>
    </dsp:sp>
    <dsp:sp modelId="{013AA966-C20D-48D0-9B1C-B986FE91C66F}">
      <dsp:nvSpPr>
        <dsp:cNvPr id="0" name=""/>
        <dsp:cNvSpPr/>
      </dsp:nvSpPr>
      <dsp:spPr>
        <a:xfrm>
          <a:off x="10347" y="28603"/>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F460A1-E650-454A-B3D1-7F4E3426F5BF}">
      <dsp:nvSpPr>
        <dsp:cNvPr id="0" name=""/>
        <dsp:cNvSpPr/>
      </dsp:nvSpPr>
      <dsp:spPr>
        <a:xfrm rot="10800000">
          <a:off x="442382" y="1634329"/>
          <a:ext cx="7344834"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2. Debido a que no hay ningún síntoma, las personas pueden desarrollar cardiopatía y problemas renales sin saber que tienen hipertensión arterial</a:t>
          </a:r>
          <a:endParaRPr lang="es-CO" sz="1800" kern="1200" dirty="0"/>
        </a:p>
      </dsp:txBody>
      <dsp:txXfrm rot="10800000">
        <a:off x="756708" y="1634329"/>
        <a:ext cx="7030508" cy="1257304"/>
      </dsp:txXfrm>
    </dsp:sp>
    <dsp:sp modelId="{5D9BBD25-368B-4451-9970-E13EFD19E316}">
      <dsp:nvSpPr>
        <dsp:cNvPr id="0" name=""/>
        <dsp:cNvSpPr/>
      </dsp:nvSpPr>
      <dsp:spPr>
        <a:xfrm>
          <a:off x="0" y="1612779"/>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E6ABC0-2EF1-476A-9C85-50E22B1FA54F}">
      <dsp:nvSpPr>
        <dsp:cNvPr id="0" name=""/>
        <dsp:cNvSpPr/>
      </dsp:nvSpPr>
      <dsp:spPr>
        <a:xfrm rot="10800000">
          <a:off x="445830" y="3266948"/>
          <a:ext cx="7337938" cy="1257304"/>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3. Si usted tiene un dolor de cabeza fuerte, náuseas o vómitos, confusión, cambios en la visión o sangrado nasal, puede tener una forma grave y peligrosa de hipertensión arterial llamada </a:t>
          </a:r>
          <a:r>
            <a:rPr lang="es-CO" sz="1800" u="sng" kern="1200" dirty="0" smtClean="0"/>
            <a:t>hipertensión maligna</a:t>
          </a:r>
          <a:r>
            <a:rPr lang="es-CO" sz="1800" kern="1200" dirty="0" smtClean="0"/>
            <a:t>.</a:t>
          </a:r>
          <a:endParaRPr lang="es-CO" sz="1800" kern="1200" dirty="0"/>
        </a:p>
      </dsp:txBody>
      <dsp:txXfrm rot="10800000">
        <a:off x="760156" y="3266948"/>
        <a:ext cx="7023612" cy="1257304"/>
      </dsp:txXfrm>
    </dsp:sp>
    <dsp:sp modelId="{7430B2AE-FC95-4B9F-BE52-1781ABF978CE}">
      <dsp:nvSpPr>
        <dsp:cNvPr id="0" name=""/>
        <dsp:cNvSpPr/>
      </dsp:nvSpPr>
      <dsp:spPr>
        <a:xfrm>
          <a:off x="0" y="326865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88868-54AA-4BCB-8DA5-3CC0B5805559}">
      <dsp:nvSpPr>
        <dsp:cNvPr id="0" name=""/>
        <dsp:cNvSpPr/>
      </dsp:nvSpPr>
      <dsp:spPr>
        <a:xfrm rot="10800000">
          <a:off x="2100874" y="27384"/>
          <a:ext cx="5937779" cy="240991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2704"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1. El objetivo del tratamiento es reducir la presión arterial, de tal manera que uno tenga un riesgo menor de complicaciones. Usted  debe establecer una meta de presión arterial. Hacia donde quiere llegar</a:t>
          </a:r>
          <a:endParaRPr lang="es-CO" sz="2200" kern="1200" dirty="0"/>
        </a:p>
      </dsp:txBody>
      <dsp:txXfrm rot="10800000">
        <a:off x="2703352" y="27384"/>
        <a:ext cx="5335301" cy="2409912"/>
      </dsp:txXfrm>
    </dsp:sp>
    <dsp:sp modelId="{B9CFBAA7-D1DA-455C-A778-85FE466B6300}">
      <dsp:nvSpPr>
        <dsp:cNvPr id="0" name=""/>
        <dsp:cNvSpPr/>
      </dsp:nvSpPr>
      <dsp:spPr>
        <a:xfrm>
          <a:off x="893128" y="2707"/>
          <a:ext cx="2409912" cy="240991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9BE480-7FAE-4C3C-A5A9-3607597BDDE8}">
      <dsp:nvSpPr>
        <dsp:cNvPr id="0" name=""/>
        <dsp:cNvSpPr/>
      </dsp:nvSpPr>
      <dsp:spPr>
        <a:xfrm rot="10800000">
          <a:off x="2098084" y="3131996"/>
          <a:ext cx="5937779" cy="240991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2704"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2. Si usted tiene </a:t>
          </a:r>
          <a:r>
            <a:rPr lang="es-CO" sz="2200" kern="1200" dirty="0" smtClean="0"/>
            <a:t>pre hipertensión, </a:t>
          </a:r>
          <a:r>
            <a:rPr lang="es-CO" sz="2200" kern="1200" dirty="0" smtClean="0"/>
            <a:t>debe establecer cambios en el estilo de vida para bajar la presión arterial a un rango normal.</a:t>
          </a:r>
          <a:endParaRPr lang="es-CO" sz="2200" kern="1200" dirty="0"/>
        </a:p>
      </dsp:txBody>
      <dsp:txXfrm rot="10800000">
        <a:off x="2700562" y="3131996"/>
        <a:ext cx="5335301" cy="2409912"/>
      </dsp:txXfrm>
    </dsp:sp>
    <dsp:sp modelId="{F73F2AAD-A333-40AE-A9FD-3383F11D5C4D}">
      <dsp:nvSpPr>
        <dsp:cNvPr id="0" name=""/>
        <dsp:cNvSpPr/>
      </dsp:nvSpPr>
      <dsp:spPr>
        <a:xfrm>
          <a:off x="893128" y="3131996"/>
          <a:ext cx="2409912" cy="240991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AB4D7-6123-47A2-94D7-7D9B80E6E2D9}">
      <dsp:nvSpPr>
        <dsp:cNvPr id="0" name=""/>
        <dsp:cNvSpPr/>
      </dsp:nvSpPr>
      <dsp:spPr>
        <a:xfrm rot="10800000">
          <a:off x="486519" y="976"/>
          <a:ext cx="7256560" cy="1328650"/>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5898" tIns="99060" rIns="184912" bIns="99060" numCol="1" spcCol="1270" anchor="ctr" anchorCtr="0">
          <a:noAutofit/>
        </a:bodyPr>
        <a:lstStyle/>
        <a:p>
          <a:pPr lvl="0" algn="ctr" defTabSz="1155700" rtl="0">
            <a:lnSpc>
              <a:spcPct val="90000"/>
            </a:lnSpc>
            <a:spcBef>
              <a:spcPct val="0"/>
            </a:spcBef>
            <a:spcAft>
              <a:spcPct val="35000"/>
            </a:spcAft>
          </a:pPr>
          <a:r>
            <a:rPr lang="es-CO" sz="2600" kern="1200" dirty="0" smtClean="0">
              <a:solidFill>
                <a:srgbClr val="002060"/>
              </a:solidFill>
            </a:rPr>
            <a:t>Consumir una alimentación cardio saludable, incluyendo potasio y fibra, y tomar bastante agua. </a:t>
          </a:r>
          <a:endParaRPr lang="es-CO" sz="2600" kern="1200" dirty="0">
            <a:solidFill>
              <a:srgbClr val="002060"/>
            </a:solidFill>
          </a:endParaRPr>
        </a:p>
      </dsp:txBody>
      <dsp:txXfrm rot="10800000">
        <a:off x="818681" y="976"/>
        <a:ext cx="6924398" cy="1328650"/>
      </dsp:txXfrm>
    </dsp:sp>
    <dsp:sp modelId="{BF66AF76-6AF6-4493-9892-E63D836E7A56}">
      <dsp:nvSpPr>
        <dsp:cNvPr id="0" name=""/>
        <dsp:cNvSpPr/>
      </dsp:nvSpPr>
      <dsp:spPr>
        <a:xfrm>
          <a:off x="0" y="0"/>
          <a:ext cx="1328650" cy="132865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2B1BF0-DC0B-4302-B7DC-D0E771FC361C}">
      <dsp:nvSpPr>
        <dsp:cNvPr id="0" name=""/>
        <dsp:cNvSpPr/>
      </dsp:nvSpPr>
      <dsp:spPr>
        <a:xfrm rot="10800000">
          <a:off x="472591" y="1726238"/>
          <a:ext cx="7284416" cy="1328650"/>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5898" tIns="99060" rIns="184912" bIns="99060" numCol="1" spcCol="1270" anchor="ctr" anchorCtr="0">
          <a:noAutofit/>
        </a:bodyPr>
        <a:lstStyle/>
        <a:p>
          <a:pPr lvl="0" algn="ctr" defTabSz="1155700" rtl="0">
            <a:lnSpc>
              <a:spcPct val="90000"/>
            </a:lnSpc>
            <a:spcBef>
              <a:spcPct val="0"/>
            </a:spcBef>
            <a:spcAft>
              <a:spcPct val="35000"/>
            </a:spcAft>
          </a:pPr>
          <a:r>
            <a:rPr lang="es-CO" sz="2600" kern="1200" dirty="0" smtClean="0">
              <a:solidFill>
                <a:srgbClr val="002060"/>
              </a:solidFill>
            </a:rPr>
            <a:t>Hacer ejercicio regularmente (al menos 30 minutos de ejercicio aeróbico por día).</a:t>
          </a:r>
          <a:endParaRPr lang="es-CO" sz="2600" kern="1200" dirty="0">
            <a:solidFill>
              <a:srgbClr val="002060"/>
            </a:solidFill>
          </a:endParaRPr>
        </a:p>
      </dsp:txBody>
      <dsp:txXfrm rot="10800000">
        <a:off x="804753" y="1726238"/>
        <a:ext cx="6952254" cy="1328650"/>
      </dsp:txXfrm>
    </dsp:sp>
    <dsp:sp modelId="{3E444DD2-AD46-4751-84EF-DF3E6019224B}">
      <dsp:nvSpPr>
        <dsp:cNvPr id="0" name=""/>
        <dsp:cNvSpPr/>
      </dsp:nvSpPr>
      <dsp:spPr>
        <a:xfrm>
          <a:off x="0" y="1684784"/>
          <a:ext cx="1328650" cy="132865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D4AF10-3E9A-40F5-A8B6-35620A01C65A}">
      <dsp:nvSpPr>
        <dsp:cNvPr id="0" name=""/>
        <dsp:cNvSpPr/>
      </dsp:nvSpPr>
      <dsp:spPr>
        <a:xfrm rot="10800000">
          <a:off x="472591" y="3451501"/>
          <a:ext cx="7284416" cy="1328650"/>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5898" tIns="99060" rIns="184912" bIns="99060" numCol="1" spcCol="1270" anchor="ctr" anchorCtr="0">
          <a:noAutofit/>
        </a:bodyPr>
        <a:lstStyle/>
        <a:p>
          <a:pPr lvl="0" algn="ctr" defTabSz="1155700" rtl="0">
            <a:lnSpc>
              <a:spcPct val="90000"/>
            </a:lnSpc>
            <a:spcBef>
              <a:spcPct val="0"/>
            </a:spcBef>
            <a:spcAft>
              <a:spcPct val="35000"/>
            </a:spcAft>
          </a:pPr>
          <a:r>
            <a:rPr lang="es-CO" sz="2600" kern="1200" dirty="0" smtClean="0">
              <a:solidFill>
                <a:srgbClr val="002060"/>
              </a:solidFill>
            </a:rPr>
            <a:t>Si usted fuma, dejar de hacerlo (encuentre un programa que le ayude a dejar de fumar).</a:t>
          </a:r>
          <a:endParaRPr lang="es-CO" sz="2600" kern="1200" dirty="0">
            <a:solidFill>
              <a:srgbClr val="002060"/>
            </a:solidFill>
          </a:endParaRPr>
        </a:p>
      </dsp:txBody>
      <dsp:txXfrm rot="10800000">
        <a:off x="804753" y="3451501"/>
        <a:ext cx="6952254" cy="1328650"/>
      </dsp:txXfrm>
    </dsp:sp>
    <dsp:sp modelId="{1F370C0C-8682-4513-9B97-123E658C84D0}">
      <dsp:nvSpPr>
        <dsp:cNvPr id="0" name=""/>
        <dsp:cNvSpPr/>
      </dsp:nvSpPr>
      <dsp:spPr>
        <a:xfrm>
          <a:off x="10346" y="3452477"/>
          <a:ext cx="1328650" cy="132865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4A177-B8F5-41C1-B520-75BFBCABBFCD}">
      <dsp:nvSpPr>
        <dsp:cNvPr id="0" name=""/>
        <dsp:cNvSpPr/>
      </dsp:nvSpPr>
      <dsp:spPr>
        <a:xfrm rot="10800000">
          <a:off x="534980" y="2770"/>
          <a:ext cx="7159638" cy="1234419"/>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345" tIns="87630" rIns="163576" bIns="87630" numCol="1" spcCol="1270" anchor="ctr" anchorCtr="0">
          <a:noAutofit/>
        </a:bodyPr>
        <a:lstStyle/>
        <a:p>
          <a:pPr lvl="0" algn="ctr" defTabSz="1022350" rtl="0">
            <a:lnSpc>
              <a:spcPct val="90000"/>
            </a:lnSpc>
            <a:spcBef>
              <a:spcPct val="0"/>
            </a:spcBef>
            <a:spcAft>
              <a:spcPct val="35000"/>
            </a:spcAft>
          </a:pPr>
          <a:r>
            <a:rPr lang="es-CO" sz="2300" kern="1200" dirty="0" smtClean="0"/>
            <a:t>Reducir la cantidad de alcohol que toma (1 trago al día para las mujeres, 2 para los hombres</a:t>
          </a:r>
          <a:r>
            <a:rPr lang="es-CO" sz="2300" kern="1200" dirty="0" smtClean="0"/>
            <a:t>). La meta es cero alcohol.</a:t>
          </a:r>
          <a:endParaRPr lang="es-CO" sz="2300" kern="1200" dirty="0"/>
        </a:p>
      </dsp:txBody>
      <dsp:txXfrm rot="10800000">
        <a:off x="843585" y="2770"/>
        <a:ext cx="6851033" cy="1234419"/>
      </dsp:txXfrm>
    </dsp:sp>
    <dsp:sp modelId="{F3045D53-E4C3-4034-8CC2-AD27B6B822A0}">
      <dsp:nvSpPr>
        <dsp:cNvPr id="0" name=""/>
        <dsp:cNvSpPr/>
      </dsp:nvSpPr>
      <dsp:spPr>
        <a:xfrm>
          <a:off x="0" y="5"/>
          <a:ext cx="1234419" cy="123441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9D1903-0F34-4752-B6AE-92D9E0081D07}">
      <dsp:nvSpPr>
        <dsp:cNvPr id="0" name=""/>
        <dsp:cNvSpPr/>
      </dsp:nvSpPr>
      <dsp:spPr>
        <a:xfrm rot="10800000">
          <a:off x="545269" y="1605674"/>
          <a:ext cx="7139061" cy="1234419"/>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345" tIns="87630" rIns="163576" bIns="87630" numCol="1" spcCol="1270" anchor="ctr" anchorCtr="0">
          <a:noAutofit/>
        </a:bodyPr>
        <a:lstStyle/>
        <a:p>
          <a:pPr lvl="0" algn="ctr" defTabSz="1022350" rtl="0">
            <a:lnSpc>
              <a:spcPct val="90000"/>
            </a:lnSpc>
            <a:spcBef>
              <a:spcPct val="0"/>
            </a:spcBef>
            <a:spcAft>
              <a:spcPct val="35000"/>
            </a:spcAft>
          </a:pPr>
          <a:r>
            <a:rPr lang="es-CO" sz="2300" kern="1200" dirty="0" smtClean="0"/>
            <a:t>Reducir la cantidad de sodio (sal) que consume (procure que sea menos de 1,500 mg por día).</a:t>
          </a:r>
          <a:endParaRPr lang="es-CO" sz="2300" kern="1200" dirty="0"/>
        </a:p>
      </dsp:txBody>
      <dsp:txXfrm rot="10800000">
        <a:off x="853874" y="1605674"/>
        <a:ext cx="6830456" cy="1234419"/>
      </dsp:txXfrm>
    </dsp:sp>
    <dsp:sp modelId="{DAF42488-CD4E-45A8-A75D-C3E65ABE39B6}">
      <dsp:nvSpPr>
        <dsp:cNvPr id="0" name=""/>
        <dsp:cNvSpPr/>
      </dsp:nvSpPr>
      <dsp:spPr>
        <a:xfrm>
          <a:off x="10338" y="1584170"/>
          <a:ext cx="1234419" cy="123441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B76F76-88FE-4904-B5F6-D6BE61FABEDD}">
      <dsp:nvSpPr>
        <dsp:cNvPr id="0" name=""/>
        <dsp:cNvSpPr/>
      </dsp:nvSpPr>
      <dsp:spPr>
        <a:xfrm rot="10800000">
          <a:off x="586396" y="3208577"/>
          <a:ext cx="7056807" cy="1234419"/>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345"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Reducir el estrés. Trate de evitar factores que le causen estrés </a:t>
          </a:r>
          <a:r>
            <a:rPr lang="es-CO" sz="2200" kern="1200" dirty="0" smtClean="0"/>
            <a:t>para ello lo mejor es la lectura de Biblia, la oración y hacer el bien a los demás.</a:t>
          </a:r>
          <a:endParaRPr lang="es-CO" sz="2200" kern="1200" dirty="0"/>
        </a:p>
      </dsp:txBody>
      <dsp:txXfrm rot="10800000">
        <a:off x="895001" y="3208577"/>
        <a:ext cx="6748202" cy="1234419"/>
      </dsp:txXfrm>
    </dsp:sp>
    <dsp:sp modelId="{0B4D57F9-A3B1-4101-8CE6-344DC58FF345}">
      <dsp:nvSpPr>
        <dsp:cNvPr id="0" name=""/>
        <dsp:cNvSpPr/>
      </dsp:nvSpPr>
      <dsp:spPr>
        <a:xfrm>
          <a:off x="10338" y="3168348"/>
          <a:ext cx="1234419" cy="1234419"/>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A03DEB-F8A0-4FA5-BAE4-40B47695D570}">
      <dsp:nvSpPr>
        <dsp:cNvPr id="0" name=""/>
        <dsp:cNvSpPr/>
      </dsp:nvSpPr>
      <dsp:spPr>
        <a:xfrm rot="10800000">
          <a:off x="617289" y="4811481"/>
          <a:ext cx="6995020" cy="1234419"/>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4345"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Permanecer en un peso corporal saludable (busque un programa para adelgazar que le ayude, si lo necesita).</a:t>
          </a:r>
          <a:endParaRPr lang="es-CO" sz="2200" kern="1200" dirty="0"/>
        </a:p>
      </dsp:txBody>
      <dsp:txXfrm rot="10800000">
        <a:off x="925894" y="4811481"/>
        <a:ext cx="6686415" cy="1234419"/>
      </dsp:txXfrm>
    </dsp:sp>
    <dsp:sp modelId="{51FF05FA-2987-4923-A46C-177FFA62FE19}">
      <dsp:nvSpPr>
        <dsp:cNvPr id="0" name=""/>
        <dsp:cNvSpPr/>
      </dsp:nvSpPr>
      <dsp:spPr>
        <a:xfrm>
          <a:off x="10338" y="4814252"/>
          <a:ext cx="1234419" cy="1234419"/>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16318-DCB8-4575-9E79-58181F4D9497}">
      <dsp:nvSpPr>
        <dsp:cNvPr id="0" name=""/>
        <dsp:cNvSpPr/>
      </dsp:nvSpPr>
      <dsp:spPr>
        <a:xfrm rot="10800000">
          <a:off x="1529395" y="1177"/>
          <a:ext cx="5472684" cy="603748"/>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dirty="0" smtClean="0">
              <a:hlinkClick xmlns:r="http://schemas.openxmlformats.org/officeDocument/2006/relationships" r:id="rId1"/>
            </a:rPr>
            <a:t>Sangrado de la aorta, el vaso sanguíneo grande que suministra sangre al abdomen, a la pelvis y a las piernas</a:t>
          </a:r>
          <a:endParaRPr lang="es-CO" sz="1600" kern="1200" dirty="0"/>
        </a:p>
      </dsp:txBody>
      <dsp:txXfrm rot="10800000">
        <a:off x="1680332" y="1177"/>
        <a:ext cx="5321747" cy="603748"/>
      </dsp:txXfrm>
    </dsp:sp>
    <dsp:sp modelId="{C854C37C-EDAF-4FEC-AB55-CA6AA6C77643}">
      <dsp:nvSpPr>
        <dsp:cNvPr id="0" name=""/>
        <dsp:cNvSpPr/>
      </dsp:nvSpPr>
      <dsp:spPr>
        <a:xfrm>
          <a:off x="1227520" y="1177"/>
          <a:ext cx="603748" cy="603748"/>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A79253-DD3C-48D8-9D37-10CE7052AB8E}">
      <dsp:nvSpPr>
        <dsp:cNvPr id="0" name=""/>
        <dsp:cNvSpPr/>
      </dsp:nvSpPr>
      <dsp:spPr>
        <a:xfrm rot="10800000">
          <a:off x="1529395" y="785149"/>
          <a:ext cx="5472684" cy="603748"/>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smtClean="0">
              <a:hlinkClick xmlns:r="http://schemas.openxmlformats.org/officeDocument/2006/relationships" r:id="rId3"/>
            </a:rPr>
            <a:t>Enfermedad renal crónica</a:t>
          </a:r>
          <a:endParaRPr lang="es-CO" sz="1600" kern="1200"/>
        </a:p>
      </dsp:txBody>
      <dsp:txXfrm rot="10800000">
        <a:off x="1680332" y="785149"/>
        <a:ext cx="5321747" cy="603748"/>
      </dsp:txXfrm>
    </dsp:sp>
    <dsp:sp modelId="{169FCA79-4606-4DB4-BD9E-22EB56B6C954}">
      <dsp:nvSpPr>
        <dsp:cNvPr id="0" name=""/>
        <dsp:cNvSpPr/>
      </dsp:nvSpPr>
      <dsp:spPr>
        <a:xfrm>
          <a:off x="1227520" y="785149"/>
          <a:ext cx="603748" cy="603748"/>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B3A491-37F5-409F-B97D-D24BC9C864A9}">
      <dsp:nvSpPr>
        <dsp:cNvPr id="0" name=""/>
        <dsp:cNvSpPr/>
      </dsp:nvSpPr>
      <dsp:spPr>
        <a:xfrm rot="10800000">
          <a:off x="1529395" y="1569121"/>
          <a:ext cx="5472684" cy="603748"/>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smtClean="0">
              <a:hlinkClick xmlns:r="http://schemas.openxmlformats.org/officeDocument/2006/relationships" r:id="rId5"/>
            </a:rPr>
            <a:t>Ataque cardíaco</a:t>
          </a:r>
          <a:r>
            <a:rPr lang="es-CO" sz="1600" kern="1200" smtClean="0"/>
            <a:t> e </a:t>
          </a:r>
          <a:r>
            <a:rPr lang="es-CO" sz="1600" u="sng" kern="1200" smtClean="0">
              <a:hlinkClick xmlns:r="http://schemas.openxmlformats.org/officeDocument/2006/relationships" r:id="rId6"/>
            </a:rPr>
            <a:t>insuficiencia cardíaca</a:t>
          </a:r>
          <a:endParaRPr lang="es-CO" sz="1600" kern="1200"/>
        </a:p>
      </dsp:txBody>
      <dsp:txXfrm rot="10800000">
        <a:off x="1680332" y="1569121"/>
        <a:ext cx="5321747" cy="603748"/>
      </dsp:txXfrm>
    </dsp:sp>
    <dsp:sp modelId="{A96E8A19-D8EF-4057-8347-CEC486D52A7A}">
      <dsp:nvSpPr>
        <dsp:cNvPr id="0" name=""/>
        <dsp:cNvSpPr/>
      </dsp:nvSpPr>
      <dsp:spPr>
        <a:xfrm>
          <a:off x="1227520" y="1569121"/>
          <a:ext cx="603748" cy="603748"/>
        </a:xfrm>
        <a:prstGeom prst="ellipse">
          <a:avLst/>
        </a:prstGeom>
        <a:blipFill rotWithShape="1">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9CA773-7E4F-456A-AF9E-C01A672C174A}">
      <dsp:nvSpPr>
        <dsp:cNvPr id="0" name=""/>
        <dsp:cNvSpPr/>
      </dsp:nvSpPr>
      <dsp:spPr>
        <a:xfrm rot="10800000">
          <a:off x="1440121" y="2448271"/>
          <a:ext cx="5544649" cy="498967"/>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dirty="0" smtClean="0">
              <a:hlinkClick xmlns:r="http://schemas.openxmlformats.org/officeDocument/2006/relationships" r:id="rId8"/>
            </a:rPr>
            <a:t>Mala circulación a las piernas</a:t>
          </a:r>
          <a:endParaRPr lang="es-CO" sz="1600" kern="1200" dirty="0"/>
        </a:p>
      </dsp:txBody>
      <dsp:txXfrm rot="10800000">
        <a:off x="1564863" y="2448271"/>
        <a:ext cx="5419907" cy="498967"/>
      </dsp:txXfrm>
    </dsp:sp>
    <dsp:sp modelId="{45FA17EA-C443-42E3-9D0E-882A31F51674}">
      <dsp:nvSpPr>
        <dsp:cNvPr id="0" name=""/>
        <dsp:cNvSpPr/>
      </dsp:nvSpPr>
      <dsp:spPr>
        <a:xfrm>
          <a:off x="1209529" y="2353093"/>
          <a:ext cx="603748" cy="603748"/>
        </a:xfrm>
        <a:prstGeom prst="ellipse">
          <a:avLst/>
        </a:prstGeom>
        <a:blipFill rotWithShape="1">
          <a:blip xmlns:r="http://schemas.openxmlformats.org/officeDocument/2006/relationships" r:embed="rId9"/>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052967-DD26-44B9-A493-7B1CD62C9F55}">
      <dsp:nvSpPr>
        <dsp:cNvPr id="0" name=""/>
        <dsp:cNvSpPr/>
      </dsp:nvSpPr>
      <dsp:spPr>
        <a:xfrm rot="10800000">
          <a:off x="1529395" y="3137065"/>
          <a:ext cx="5472684" cy="603748"/>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dirty="0" smtClean="0">
              <a:hlinkClick xmlns:r="http://schemas.openxmlformats.org/officeDocument/2006/relationships" r:id="rId10"/>
            </a:rPr>
            <a:t>Accidente cerebrovascular</a:t>
          </a:r>
          <a:endParaRPr lang="es-CO" sz="1600" kern="1200" dirty="0"/>
        </a:p>
      </dsp:txBody>
      <dsp:txXfrm rot="10800000">
        <a:off x="1680332" y="3137065"/>
        <a:ext cx="5321747" cy="603748"/>
      </dsp:txXfrm>
    </dsp:sp>
    <dsp:sp modelId="{E6179362-12C5-4CFF-9D24-CE7A0625C526}">
      <dsp:nvSpPr>
        <dsp:cNvPr id="0" name=""/>
        <dsp:cNvSpPr/>
      </dsp:nvSpPr>
      <dsp:spPr>
        <a:xfrm>
          <a:off x="1227520" y="3137065"/>
          <a:ext cx="603748" cy="603748"/>
        </a:xfrm>
        <a:prstGeom prst="ellipse">
          <a:avLst/>
        </a:prstGeom>
        <a:blipFill rotWithShape="1">
          <a:blip xmlns:r="http://schemas.openxmlformats.org/officeDocument/2006/relationships" r:embed="rId1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E98EB2-0F35-4277-BD7A-2173AE89524B}">
      <dsp:nvSpPr>
        <dsp:cNvPr id="0" name=""/>
        <dsp:cNvSpPr/>
      </dsp:nvSpPr>
      <dsp:spPr>
        <a:xfrm rot="10800000">
          <a:off x="1529395" y="3921036"/>
          <a:ext cx="5472684" cy="603748"/>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60960" rIns="113792" bIns="60960" numCol="1" spcCol="1270" anchor="ctr" anchorCtr="0">
          <a:noAutofit/>
        </a:bodyPr>
        <a:lstStyle/>
        <a:p>
          <a:pPr lvl="0" algn="ctr" defTabSz="711200" rtl="0">
            <a:lnSpc>
              <a:spcPct val="90000"/>
            </a:lnSpc>
            <a:spcBef>
              <a:spcPct val="0"/>
            </a:spcBef>
            <a:spcAft>
              <a:spcPct val="35000"/>
            </a:spcAft>
          </a:pPr>
          <a:r>
            <a:rPr lang="es-CO" sz="1600" u="sng" kern="1200" dirty="0" smtClean="0">
              <a:hlinkClick xmlns:r="http://schemas.openxmlformats.org/officeDocument/2006/relationships" r:id="rId12"/>
            </a:rPr>
            <a:t>Problemas con la visión</a:t>
          </a:r>
          <a:endParaRPr lang="es-CO" sz="1600" kern="1200" dirty="0"/>
        </a:p>
      </dsp:txBody>
      <dsp:txXfrm rot="10800000">
        <a:off x="1680332" y="3921036"/>
        <a:ext cx="5321747" cy="603748"/>
      </dsp:txXfrm>
    </dsp:sp>
    <dsp:sp modelId="{C66F6970-0C30-427F-9D30-7572839C178D}">
      <dsp:nvSpPr>
        <dsp:cNvPr id="0" name=""/>
        <dsp:cNvSpPr/>
      </dsp:nvSpPr>
      <dsp:spPr>
        <a:xfrm>
          <a:off x="1227520" y="3921036"/>
          <a:ext cx="603748" cy="603748"/>
        </a:xfrm>
        <a:prstGeom prst="ellipse">
          <a:avLst/>
        </a:prstGeom>
        <a:blipFill rotWithShape="1">
          <a:blip xmlns:r="http://schemas.openxmlformats.org/officeDocument/2006/relationships" r:embed="rId1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171556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311187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41577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620570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202888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1288009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161212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2028892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1305272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1207668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7A9D0D9-D857-4B94-948E-711F144D81BB}" type="datetimeFigureOut">
              <a:rPr lang="es-CO" smtClean="0"/>
              <a:t>12/10/2013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5E85B9C-00DD-42C4-8501-8B693857EA11}" type="slidenum">
              <a:rPr lang="es-CO" smtClean="0"/>
              <a:t>‹Nº›</a:t>
            </a:fld>
            <a:endParaRPr lang="es-CO"/>
          </a:p>
        </p:txBody>
      </p:sp>
    </p:spTree>
    <p:extLst>
      <p:ext uri="{BB962C8B-B14F-4D97-AF65-F5344CB8AC3E}">
        <p14:creationId xmlns:p14="http://schemas.microsoft.com/office/powerpoint/2010/main" val="49139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9D0D9-D857-4B94-948E-711F144D81BB}" type="datetimeFigureOut">
              <a:rPr lang="es-CO" smtClean="0"/>
              <a:t>12/10/2013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85B9C-00DD-42C4-8501-8B693857EA11}" type="slidenum">
              <a:rPr lang="es-CO" smtClean="0"/>
              <a:t>‹Nº›</a:t>
            </a:fld>
            <a:endParaRPr lang="es-CO"/>
          </a:p>
        </p:txBody>
      </p:sp>
    </p:spTree>
    <p:extLst>
      <p:ext uri="{BB962C8B-B14F-4D97-AF65-F5344CB8AC3E}">
        <p14:creationId xmlns:p14="http://schemas.microsoft.com/office/powerpoint/2010/main" val="4100567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761104575"/>
              </p:ext>
            </p:extLst>
          </p:nvPr>
        </p:nvGraphicFramePr>
        <p:xfrm>
          <a:off x="1381944" y="260648"/>
          <a:ext cx="7762056"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457200" y="1600200"/>
            <a:ext cx="5410944" cy="4925144"/>
          </a:xfrm>
          <a:blipFill>
            <a:blip r:embed="rId7"/>
            <a:tile tx="0" ty="0" sx="100000" sy="100000" flip="none" algn="tl"/>
          </a:blipFill>
        </p:spPr>
        <p:txBody>
          <a:bodyPr>
            <a:normAutofit/>
          </a:bodyPr>
          <a:lstStyle/>
          <a:p>
            <a:pPr marL="0" indent="0" algn="ctr">
              <a:buNone/>
            </a:pPr>
            <a:r>
              <a:rPr lang="es-CO" sz="2800" dirty="0" smtClean="0">
                <a:solidFill>
                  <a:srgbClr val="0070C0"/>
                </a:solidFill>
              </a:rPr>
              <a:t>Como lo hemos hecho en los temas anteriores, antes de tratar la dieta sugerente para curar o evitar esta enfermedad, miremos lo relacionado con ella de acuerdo a la </a:t>
            </a:r>
            <a:r>
              <a:rPr lang="es-CO" sz="2800" dirty="0">
                <a:solidFill>
                  <a:srgbClr val="0070C0"/>
                </a:solidFill>
              </a:rPr>
              <a:t>E</a:t>
            </a:r>
            <a:r>
              <a:rPr lang="es-CO" sz="2800" dirty="0" smtClean="0">
                <a:solidFill>
                  <a:srgbClr val="0070C0"/>
                </a:solidFill>
              </a:rPr>
              <a:t>nciclopedia </a:t>
            </a:r>
            <a:r>
              <a:rPr lang="es-CO" sz="2800" dirty="0">
                <a:solidFill>
                  <a:srgbClr val="0070C0"/>
                </a:solidFill>
              </a:rPr>
              <a:t>M</a:t>
            </a:r>
            <a:r>
              <a:rPr lang="es-CO" sz="2800" dirty="0" smtClean="0">
                <a:solidFill>
                  <a:srgbClr val="0070C0"/>
                </a:solidFill>
              </a:rPr>
              <a:t>edica.</a:t>
            </a:r>
          </a:p>
          <a:p>
            <a:endParaRPr lang="es-CO" sz="2800" b="1" dirty="0" smtClean="0"/>
          </a:p>
          <a:p>
            <a:pPr marL="0" indent="0" algn="ctr">
              <a:buNone/>
            </a:pPr>
            <a:r>
              <a:rPr lang="es-CO" sz="2800" b="1" dirty="0" smtClean="0"/>
              <a:t>Hipertensión: </a:t>
            </a:r>
            <a:r>
              <a:rPr lang="es-CO" sz="2800" dirty="0" smtClean="0"/>
              <a:t>Es </a:t>
            </a:r>
            <a:r>
              <a:rPr lang="es-CO" sz="2800" dirty="0"/>
              <a:t>el término empleado para describir la presión arterial alta.</a:t>
            </a:r>
          </a:p>
          <a:p>
            <a:pPr marL="0" indent="0" algn="ctr">
              <a:buNone/>
            </a:pPr>
            <a:endParaRPr lang="es-CO" sz="2800" dirty="0">
              <a:solidFill>
                <a:srgbClr val="0070C0"/>
              </a:solidFill>
            </a:endParaRPr>
          </a:p>
        </p:txBody>
      </p:sp>
      <p:sp>
        <p:nvSpPr>
          <p:cNvPr id="5" name="4 Elipse"/>
          <p:cNvSpPr/>
          <p:nvPr/>
        </p:nvSpPr>
        <p:spPr>
          <a:xfrm>
            <a:off x="323528" y="260648"/>
            <a:ext cx="1058416" cy="108012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800" b="1" dirty="0" smtClean="0"/>
              <a:t>9</a:t>
            </a:r>
            <a:endParaRPr lang="es-CO" b="1" dirty="0"/>
          </a:p>
        </p:txBody>
      </p:sp>
      <p:sp>
        <p:nvSpPr>
          <p:cNvPr id="2" name="AutoShape 2" descr="data:image/jpeg;base64,/9j/4AAQSkZJRgABAQAAAQABAAD/2wCEAAkGBxQTEhUUExQVFhQVFxgaGRgWGBoYIBgYGhgYHB0dGBkeHCgsHBolHRQcITEhJSksLi4uFx8zODMsNygtLisBCgoKDg0OGhAQGywkICQtLC4sLCwsLDQsLCwsLCwsLC8vLCwsLCwsLCwsLCwsLCwsLCwsLSwsLCwsLCwsLDQsLP/AABEIAMcA/QMBIgACEQEDEQH/xAAbAAEAAgMBAQAAAAAAAAAAAAAABAUCAwYBB//EAEMQAAEDAQMGBxABBAIDAQAAAAEAAhEDBCExBQYSQVFhEyJScYGR0RQVMjNDU3OCkqGisbLBwvBCI2Jy8QfhNGPSFv/EABoBAQADAQEBAAAAAAAAAAAAAAACAwQBBQb/xAAwEQACAgEEAQEFBwUBAAAAAAAAAQIDEQQSITFBURMiMnGhBWGBscHh8BRCkdHxUv/aAAwDAQACEQMRAD8A+v5LsNLgaX9Nni2fxHJG5Su4KXm6fst7FjkrxFL0bPpClICP3BS83T9lvYncFLzdP2W9ikIgI/cFLzdP2W9idwUvN0/Zb2KQiAj9wUvN0/Zb2J3BS83T9lvYpCICP3BS83T9lvYncFLzdP2W9ikIgI/cFLzdP2W9idwUvN0/Zb2KQiAj9wUvN0/Zb2J3BS83T9lvYpCICP3BS83T9lvYncFLzdP2W9ikIgI/cFLzdP2W9idwUvN0/Zb2KQiAj9wUvN0/Zb2J3BS83T9lvYpCICP3BS83T9lvYncFLzdP2W9ikIgI/cFLzdP2W9idwUvN0/Zb2KQiAj9wUvN0/Zb2J3BS83T9lvYpCICP3BS83T9lvYncFLzdP2W9ikKFbcpspnRvc/kMEnp2dK43js6k3wjb3BS83T9lvYncFLzdP2W9iqquV6oxbSZuc4uPuFy3ZPy417gx40HG4GZaTsBgQdxHWoqyLeMk3TNLOOCf3BS83T9lvYqHOix0xwcU2fy/iP7dy6ZUGdXk/W/FTKy1yV4il6Nn0hSlFyV4il6Nn0hSkAREQBERAEREARYVagaC5xAAxJMAdKo7blE1BcTTo8rB9TcwYtG/Hm1xlJR7Jwg5PCJNtykSSyjHF8OofBZtA5TvcNc3hUloqUyeNp1jte4x6rdQ5oWuvaJAa0BrG4NH33rQsc7m+j0qtMork30rU5hmkSzcCS087SY++9dNkjKQrNN0Pbc4fIjcYPURqXJLfm/aNG1Bup0g82iT82jrKVWtSSfk5qNPFwcl2jtURFuPLCIiAIiIAiIgCIiAItNqtLabdJ7g0b/kBrO4KhyhlF1QXzTpHV/OoPxb+7Qoymo9k4Vym+CZbsqFxLKJF3h1D4LNsbXe4b7wqd9pDAW0pv8ACefCcdZn9K01a8gNADWDBow6dpWlYrLXI9OrTqC5PVrreCVmtdoMNPMqTSuzr8gW3haIJMuHFJ2kRB5yCDzlQc6vJ+t+K05izwLzqL/sPsWrdnV5P1vxXpVy3QTZ4t8FCyUV4Za5K8RS9Gz6QpSi5K8RS9Gz6QpSmVBERAEWNSoGglxAAxJMAc5VVaMvsF1MGodvgt9o/MArjkl2SjFy6RbquteV2tJYwcJU5LcB/k7BvvO5Udqyg9/hvMcinxR6zsT8iorqxjRENbyW3Dp29Kzz1CXRqr0jfxEu12rSM1CKjhgweAw/kd/PzKHWqlxlxk/uC1osspuXZvhXGHQREUSYXua9PhLVpamyeoEfOo3qKi2+totuxNwC6fNDJ3B0dI+FUg+reR1kk8xGxW0x3TX3FWpnspfq+P8AZfIiL0DxgiIgCIiAIodsynSp3OcNLkjjHqGHOblUWjOBzvAaGDa7jO6Gi4HpPMoSnGPbLIVTn0joKtVrQXOIaBiSYA6VU2nLcj+kLvOPlregYu6I51RVa5cdJ0vcP5Pvj/FuDegLW95N5M86zz1H/k116PzI31bTLtIkvfy36v8ABuDR+4qO5xJk3nevEWdyb7NsYKKwgiIokgoOU6lwaMT7t/QJPQpr3wJKZtWA163COHEbfz33DpI6mnaF1Rcmoo7vVcXY/H5nW5BsfBUGNiCRJGwnUeYQOhQM6vJ+t+Kv1QZ1eT9b8V6aWFg8Ftt5Za5K8RS9Gz6QpSi5K8RS9Gz6QpL3AAkmALyTqC6cMa1VrQXOIa0XkkwBzlUVqy5UfdZ2DR85UkDnazE9McxWi0VTXcHu8WPAZ+Thyjq2Dpmpy5nNQstz3S/kNx6dnvVE7cPCNlWmz4y/Q317JaHnSfUY8z/IOu5hMDoCj1W1GeGy7a2/rGI6JVE3/kGT/wCK+NV/78l0GRc5KNp4rSWv5DxB6LhPuWdtS7NzqtqXMcIxY4ESDI2herbb7HoTUYLsXt27x/d88NkaWuBAIvBwKrlHBKMtyPURFEkF450CSvVCqudUcGMBJJgRrP7+xKEkvL6JORrCbTXvHEbeebZ04e1sX0AKBkbJwoUwwROLjtO7cMP+5U9ehTXsjjyePqbvazyul0ERFaZwiLXaa7WMc9xhrQSeYIDTlDKDKLZeccGi8uOwD74LnrTabRXxcaNPks8Ij+58T1aPSvKc1XGtU8I+C3U1uoD92nmkj9hZ52+hthTGK57KwZGAwe4dJx5tJaq1hqsEg6Y2G73gdqsu6qcxwjJ2abZ6pW6NypymaFNoo6NUOwxGIOI51mt+VLJ5RnhDVtGw8/8A2o1KoHAEYH9v3quUcF8ZZRkiIoEghKEqDXql5DWAmTAA1lCSWTx4dWeKbBMnm/1geYAlfQMl2FtGmGN1YnCTt90DYAAoWbuRRQbLr6jsTs3DqE8w1AK4W6irYsvtnl6vUe0e2Pwr6/eFQZ1eT9b8Vfqgzq8n634q8xlrkrxFL0bPpChZx1JY2kPKug/4C93XcPWU3JXiKXo2fSFW5aP9eluZUPvp/vSozeIssqWZooM6sriy2Z1QeEeKz/IjHo+4XzKxWRznab+NVdeSdS63/k0ybK3VpuPPAHYquxMhs6yvMul4Pp9BFRq3+Wa22Eaz1I6xQQWm8Yf7UxFnTaNTeezsc3somvRl/htOi/n1EjePkVAH9Oq+nqmW7g68e+QteaEh9XYWNPvcPlK3Zd8cP8BPQStbeYZPGUVG5wXRvRRWWy68GVqfVc+4a9QvntO5V7i3Y/JnaK88Vv8AtdXm3kXghwjx/UOA5I/+vlhtJxzfyFwcVKg4+ocnn2u+XvN+ttFO33pdnmarVb/ch1+YREWkwhERAFTZzvJYymP5vE/4tv8Aq0VcqizjHHoE4S4dJ0f/AJKjLpltPxo0xEBcTnrll/C9y0XFoABqubiZwaDzffcu3P775XzrLFEtt9edZDhzECP3esFjwso9fRxjK33itp5KG4HrPXK6rNTKL2u4Co7Sa6dBxMkOA8HmIlU6m5GpE16JGqoD0NBLj0Xdazwk8noaqMZVts7iMdn2XMU/6dV7DhpfPX1grpwft+9S5XKJms/oHvd2rTZ8J5un5lgsEJVeLS7as7PQfVcGtBcT+zuG9Up54RocNqzJ4QqVC86LQbzEDWf3UuvyBkQURpvvqH4RsG/af07Mi5FbREmHVNuobm9uJ3C4Wy3U0bfel2eVqdV7T3YfD+YREWgxBUGdXk/W/FX6oM6vJ+t+KAtcleIpejZ9IUDOCnDqNTUHOYfXAx3SwDpU/JXiKXo2fSFnbbMKrHMdg4Y7DqI3gwehcaysE4S2yTPn2fuTzUoNqNEuouDjAv0Tc77da5yznit5h8l9CovMmnUAFRtxGpw2ja0gfMLncoZtObfQgtJngyQC2dTSbiNxheZdWz3dJqVBbJdeCjWdGkXGB1nADWTsAUunkypMOoV53NEe1grSw5Dc66q0U6eumDpOf6R4uA1wOpVRrb7NVmrhFcPJJzZoQ11QYPIDZ5DJAPrEkqFlSoHV3kYNDW9V5+pXGVLYKTIbGkbmN2R8gAomR836lWCeKzEuP8pvJaNczjhfdOC0uLa2o86NkYt2TZX2WyuqODWAknUPnuG8rtci5DbRhzodU26m/wCPb8sFOsFgZRbosEbTrPOf2FJWmqhQ5fZh1OrlbwuEERFeZAiIgCIiAKszhsxfRJHhUyHiN0zG/RJjerNEZ2Lw8o5mjUDmhwwI/fkq3LeRhXhwIbUYCAYuI2O3b1ZZQsJs7i9gJom8gfwPNyflzQlKo1wlsEbljnDHB6UJ/wB8f+HIsyHXmDSB38K0DpulX2SMlcFLnEOqEaPF8FrZnRZ9zietWcftywq1msvcYjBVRgl0WzunZw2K9YMaXHVt/f2FybSXEuv4xno1T0AK24GpbCBTaeBGLjc13MdY5p6pXR5Nzep04LuO7eOKDubrO8zuhWOqU+PBBaiFPPbOfyTkB9WHHis5R1/4jXz4f5LsLDYWUm6LBG06yd5/Y1KSi011Rh0YLtRO1+9/gIiKwpCIiAKgzq8n634q/VBnV5P1vxQFrkrxFL0bPpClKLkrxFL0bPpClICHlHJzaoEktePBe3Ebt43fe9U1ShWpzp09McqnfPOzGeaV0qKMoKXZZC2UeDlO6h5urPo39i2toV6ni6egOVU4vw4zz9av7TbKdMS97W/5EBUlTPOzaZp03OqVBiGtIjnLoUFVFF6ssn8ESTk7N2nTOnUJq1OU4XD/ABZqHPJ3q5XF2nPRxfoU6YBOsy4Rt0oAHMq92cFr4UmSGNwcSIJ2aAAkY3m9WJJHf6S6XMvqz6Ii5/JudNN4AqjgztPgnp1dN29X1N4cJBBBwIMjrXTNOuUHiSMkREIBERAEREAREQBVdpyDScSWzTJ10yB8JBHUAUr5wUGuc0vvYYdDXXHYXRE9KiNzspEkNZUIGuGx9V/QFwthC3uKZl/+fd590c1/XKkWfIFEGXA1D/7Lx7MAdYlVlXPJoPiiBynvYwTs138ywfnY8Ek0Whg1l8T0xd0gLiikXOvUS4f6HVoqCjnXSIlzXtG25w6wfsplDOCzvvFVt+2W/MBSKHTNdplmiiNypROFal7be1Zd8KXnaftt7UIYZJRRDlSj52nOzTb8pWViyhSraXBPa/ROi7RMwYmOeCgwySiIhwKgzq8n634q/VBnV5P1vxQFrkrxFL0bPpClKLkrxFL0bPpClIAiIgPkmdGU30rVaobg9gaT/cyZjWLks9qeKOm5odUcBxWkXzvnZGvau8zqzbbamEiG1QOK7bEwHbrzfqkr5haWV7LVc17IimDBvvAA6b8CFF8Ht6W2FkFFdr9CdaH19FgYG0yb6jpkMGzAT/0tz6xdTmgA6Y0S6Y3ugY3fPUtFnyjTqUhwkgPninA6r/3Wt1YBzqTG1SwRIYwiHDG8jUBvFwXTSbLQ5zaUtGnV1SYBN0rOw2ipSpcI5xpuxdoEgXT1+/BeWmmXgtbVNMbWYgDnGvavS4aMXnCJxIaIkneSepCLSawyZkfO601KfCEgNJIbptF428UA/PnU+pnbWawuc6kANZaQB8X2XPW6m0uph7o0bwwEDSdjfzbNyj5er0m6DXt0jI0GGYkYuftAJ93UKpUVPnaXeVc8KlNmm+rE3BrGNBdzEzAvxVh/xllGpXbaKlR7nEvbAd/EQ64XnWCuAyRm3VylXJ0hwbTxnwSGDU1uomNU65OMr7NkTI9Ky0hSpNgCJJxcYxcdZQxap1xjsiuSwREXTzwiKDlS2GmAQBEOLiQTAbGoY4+5GcbwVGW8y7PXLnCadR50i5ut20g82qFzuUM07VSa6H0KtJrbmvGhBEXmbouOJU21Z0OqXUS4vm4P4ocACToaDhfd/I7dawr5eqvova6hUc0NPCSSAG65JaXARvu2qvei2vW2x4WWvkUdqpVmMaalkdMRpUtHi7maIkdBC0C2sJaC14YGhx4rHSY16WkZ1YgqxfXplzn1HWlrzfpTAaeSDo3gYXALdk+3toAtbTc92OmwAgjbuwi+YIPMI7zTD7Rf9yX4ZKqtlSjUYZcQ0EXFs7dT6Z2Yr2rlOjAp6TeMBcAW3EYcVo2/sKVbmh4kMZJAOk86LnEgGAAd+skGJCmnKJoVqY4pFNrQadNvGPEiKhiCQTMAkXYLvtDr+0kmls+v7FE2202OaxgcxgODQGgk63CJPtKU6pWruayzUKtRovLtIsbiRBdIkmJ8IXFdXYs6C6qxrqJY1xgcXG4wATHGmN0TgrO35xNpt0tHSv0YBBdMExDZi4ayFLcvUS+0c8KOH/PkcvQzEtFaO6rU5jJng6J1bCYx59JdlkTI1Ky09CkHQTJLnFxJiJv5tUKlGezZAdRewE4vc0DtPMATuWFrz1bA4LRe4kD+UCdshvu9yb4mOzUSnxJ/gdciIpkQqDOryfrfir9UGdXk/W/FAWuSvEUvRs+kKUouSvEUvRs+kKUgCLCs/RaTsBPUFzWUM5203aD3FrtYa2S3nJmegbFGUkuyMpKPZ1Cg26yUbQDTqBr9HETe2d4vauTsuc9Zp49N50hLSyXh03iJOEEYEEaxqVfbrcKj3cJwtEl2k8DFxLWgTxRow1rbogyo+0RxWPhpMrc7M3GUTo0a2DQQHQTe43AjGIvkC4jGVU0bM4EOEhwYQ8iRo3aMk6hJA5yunoVaDajapc+vTFxDxxmmbpvvbJOqJu1lSso5WbaT4snRuDDDBfPGLp1Buv8A1DcbKvtC1LD5/D9TirPlKqGP0jfdGB133nE3rdXyw/SptGsNkw26Yx610dk06NOq6KbJc0aTtIjA+BiS73fays2dLQxjTR03NaNKpoh0kYmLl1T9S6P2om3mH1/Y4OoH8NpyS4meLF/sj3K8yPmhVtlYOqaVOi1pBJEF0udIYD/bF+AnWvolgyux9Jjmt8IaoAnXjvB1Tcq855U9VOo8bWAkHmkC5TyvUjZ9oOaxFY+pfZPsNOhTbTpNDGNEAD77TvOKkrmxnjRiZYDyS+/mgNN+5WWQcpOtFM1CzQBcQ3e0RB+fUuqSfBg3psskRFIkFptlmbUYWOwII6xF3QSOlblGt1oLAIiXGL9VxOGvBGdSzwQ8q0iSxo0QACWgi4ncdUDV+jg7XbILmPq1nEEi7QYNIbNETEjV1Fds4T4XGO03/vQoRyXQGkSwceZLiTJJ2k7VTLno7LTtvsom165ALatMgi9okxtLouJOJO2bgtVd1ejTINMMaR4ykNJuiCSbpxvN5IG5WDM3GU6jHh7i0OmC2YgEgkjUCAoeUXOoVG6NR1Z7pIvaRjEOYGSccNJQw8ZKpbo8Nf4b/XJoDbM1oNQVKlR7Q4caXGRN4BuN+ta2291PQADaYgbS9wF0mIBJi7Ab7lvsBqmoWmiGvq6R0tAjjQXTxjfgbpi/XgsKtpFFzmtBqVp4zniTOwXmeiFw5uXnh/csfz+cG63241o4UVaLIJDsdIag4QMdxvJ2RGmxWSq0F1JrabTeDVN5A1/2tvvOqcVOyZRrVnjhadzeO3SAEuwvvlwgnG/BaaFOrbDJllCfaj5n3D59GMvpt+j/AN8HmTM36VZ1Sq55e01HAAcUG+RfjHGhRsq2ek1z6dJrWNjESS5zbyJJ1QenoV5bbSyzsFKm3Rc6Q3qvcScY2rl6bPA0jLmEzuDiTPuPuUJvweppaFFKTSyfWKNTSa120A9YWag5CqaVnon/ANbfcI+ynLYjA1h4CoM6vJ+t+Kv1QZ1eT9b8UOFrkrxFL0bPpClKLkrxFL0bPpCjW+0OFTR0iBog3XSSXa43DWuN4JRi5PCLJ7gBJuG9VFTgqbappwXPvnR0wIaABI/iIwnasNATOJ2m89ZSq/RExPMoOZYqjnMvOdRLBwmg0g6IZTpv0oN54wgeELrsbpUOw2upxuBfJuM1LnXgaQAYLgYGszojBdHacnUa2g5zSQ2YEmONE3T/AGhQMo5tU6h0qbgycREg+/FVtPwUuiS5WH/PUgGnXa7hXUWVDdJYeMLwbwZk3DFpPMtNEtrOqOtD3ta0glkaIEzozfeYGOPMFPr2AsotIrACmyXM0WTOJue10G/cFTVba54bNLSayYdokk7S5zQGm4D+N0Lj4Kt3PT+/yjMVKbS40WaTbjNSYaRPGxkm+NnPKsrPnLU4IsALjfLqbSAwRtOJBvMiN8LRamgNZVqzwTg1zKWibzog8Y3Am/GcMNi1Usq1neKpDRm4Bpi/eIHTq2pnAyvGfkv5hfX5kc2YF7dAmq9sGXcRrNYBJN0awDdt1KbarBUrupUKtWmy950WEkaMAgwTAwIG3fit9sc+hoWajTOmWyDcZEkaRgkE8U3m4b9UzJ2S2UAalVwdUOLiZAnkzeXHbiURKFe6WIr5v9iVY81bDT0S4h7hBl1QwSP7Q4CNxBXTUKrXDiEEC67VuXA5RzhLhNLSa0O0TcAXcxPgj3ro8y2xQdj412Ou5t6shNN4Rqs0/s47i/REVpQFBywOIDscD1yPupyi5TH9J26D0Ag/Zcl0yUHiSKltovDSMfss64DuKdd4UWYOMEwMdYn3qQytqdqWZS9TdKHlGTacNidWK9eDokTBjFZNK9BhTKzSxhIAeZIMz+7ivGWNgJIY2SZJgSTvOtetrHSLS0xtWT3wY0TB1oMcivSJwid+xC4MbeQ1rRzAAbFkxoAgDrXOZzWoOPBj+EFx+3XHTGxclLCJQhueCrtlqNclxBaTIaNjGnDnMlY2SzOq1WtYL6pIfri6b938vVWu1Pv4sDRc4OOwDjfNx6guvzJyYGh9c+UPF/x1npN3RvVUI7pGq2arhlfgdJZLO2mxrG3NaAB0fdbURbTxwqDOryfrfir9UGdXk/W/FAWuSvEUvRs+kKvyqf6vqN27XqwyV4il6Nn0hY2+xad4MOw5xsPX71CabWEWVSUZZZSWZ4vIv34TzHA9ClCoMbxPV/tRjLZDyARjdo67v93heBgBLoxxxv6sVnTaNzipck4IAOZQmVJvBN/OI5xCyFd9+AGoiPldClvRF1sz0WB0XAnaFvkDXHTCj06915D94IWwVQdXRcV3ciLizXUsNN8BzdINwkyB0E/ZbTS1fxiNEADqjBeGsNkdErmcq5Xqu4RjYboyJGMSBJvuG7euOaR2FTfBZ5QytTpF2gC+qBF99wwBeZMXkxv3rn7VWdUdLjDxs3YhoOA/u3LSXahMaF7tl3vN3+la5FyA6u4VL2U7peQCXRdDR0Y6t6ry5vBoUYVLLIGTrG+vU/pDSBPGnwWDbht+RuK+hZFybwFPQ0i4zJJ1kxhuuW+w2JlFgZTaGtHvO0nWVIWmutR+ZgvvdnHgIiKwzha7TT0mObtaR1hbEQHLOYNK+44aJ2g7No2pUmRBi+/WCNhVvlSwaXHaJcMRtuiRvjr6lUisC4jXAMRtwPOsk47WelXYprJsmDcQE7sxAjSjCVpYHSbwRdEC8bVmad8kCdu5RTfgm4rybqVe7j4rYK41H3KEwuJIcGgA8UzMjevaRdJ0gNEG6DiOhd3sj7NHmV7UW0nOYTpNwETMkC/mmVyJmXOJJJYIv1i8+9vvC6m2ua6nU0SLmu14EBcpRp3sJJIDS0by4u+/yUZPJdXFJEvJdkdWe2jhphpcdgAbPunnJC+mUaQa0NaIa0AAbALgudzIyaWUuFf4dTA7GTI65nqXSrTVHCyefqrN88LpBERWmYKgzq8n634q/VBnV5P1vxQFrkrxFL0bPpClKLkrxFL0bPpClIDTabM14hwBVbXyY4eDDhsMA9h9yuEUZRT7JwslHo5mXC54DTN2N/SR8kvBvcI3x810rhNxwUOvkuk4QWCN1w6hcqnT6M0R1PqigrENEght/Jn5LZTpNvIAk4kCOuVbHJIHgucOcA/YLRVyKXCHFjudpH3Kh7KRYtRAg8aTLgRqBGHSMVyVsphzqsNkl+AHhXnXib49y7vvZUGGh1nsWeSchMpONQ8ao4kzqaCcGjVz/wCk9lJ9kv6mEVlclPkPNadCpaBe0XUxh68Y83XsXWtEXDBeotEYqKwjDZZKbywiIpEAiIgCIiAKBbsn6XGbAdrGo9hU9FxpPhkoycXlHL1nPa4Asv14CN+8cy8fRmCJEHVr3EbF0tag14hwB+3MdSrq2ST/AAddsd9iOwqiVT8GuGpXngqrSwaJDjAi8i5e0SCBomQdZW1mTqjJDg5wk33Houv9y1V6ALS1zXNHM5o6yAqtrXgvVkX5PHUmwRHhTMa5uXO5EycbRUpNJuYdJwGpsyOu4dIXS03AXCT7/cpubGS+BY5zhx6jiTubJ0R1X9O5ShDLI2XbIvHZctaAIFwC9RFrPNCIiAKgzq8n634q/VBnV5P1vxQG7JeWaIo0hp+TZ/F3JG5Se/VDl/C7sREA79UOX8LuxO/VDl/C7sREA79UOX8LuxO/VDl/C7sREA79UOX8LuxO/VDl/C7sREA79UOX8LuxO/VDl/C7sREA79UOX8LuxO/VDl/C7sREA79UOX8LuxO/VDl/C7sREA79UOX8LuxO/VDl/C7sREA79UOX8LuxO/VDl/C7sREA79UOX8LuxO/VDl/C7sREA79UOX8LuxO/VDl/C7sREA79UOX8LuxO/VDl/C7sREA79UOX8LuxO/VDl/C7sREA79UOX8LuxO/VDl/C7sREA79UOX8LuxO/VDl/C7sREA79UOX8LuxUec+VqJ4OH8r+Lv7dy8R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VFRUUFBQVFxgWFRgUFRgWGBQVFxUUFBQXHCYeGBokGRQUHy8gIycpLCwsFR8xNTAqNiYrLCkBCQoKDgwOGg8PGiokHyQsLCwuLCksLCwsNSksLC4sLCwpKSkuLSksKSksLSwpKiwsLCosLCwsLC0sLSksLC8sLP/AABEIALoBDgMBIgACEQEDEQH/xAAbAAABBQEBAAAAAAAAAAAAAAAAAQMEBQYCB//EAEEQAAEEAAQDBgMGBQIEBwEAAAEAAgMRBBIhMQVBUQYTImFxgUKRoQcUMrHB8CNSctHhYoIVJJLxMzQ1Q3Sy4hb/xAAaAQACAwEBAAAAAAAAAAAAAAAAAwECBAUG/8QAMREAAgECBQEFBwQDAAAAAAAAAAECAxEEEiExQVETImGRoQUycXKx0fAjgcHxFEKy/9oADAMBAAIRAxEAPwD3FCEIAEIQgAQhCABCEIAEIQgAQhCABCEIAEItCABC5c8DcqPJxKMbuChtLcsot7IlIVeOORfzJ1nE4zs4fNRmj1LOnNbpktCbbMCnFYWCEIQAIQhAAhCEACEJLQAqElpUACEIQALP9tOPvwcMckbWuL8RBEQ66yyPykiiNei0CxH2uQB+Cjabp2MwrTRo0ZKNEbHXdOoRUqkVLYh7F32244/B4GfERta58TQ4B4OU29rdaIOx6rk8Zf8AecLHmhDZoXyOYc/fOIa0gxAeHKL1s30WK+0T7PsLBw3EyxmfMxgIzYiV7fxtGrXOIO/NW+I/9W4X/wDCxP8A9I1oVKm4Jx197jpFPxIuy5xX2i8PjJa/FxAte5hFkuDmGnAtAsUee3TYq0xXHYI4e/fLG2HKHCQuGQgi2lrvivlW6wnYiTBsi4i7EdwP+exveGTJmMefQOvUt1dQ8ysph2PbgeDF72RRHE4ktdOwyQtzFxwxlZmF6ZiCTpd7K/8Aiwbsrqz89G9PLxC56/wXtXhcWXDDzMkLKLgCQ4A7EtcAa81GPbzA+AfeobkcWNGbxFwdlIy7/i0sqk4bwd3/ABOHETY3CySiGRgjhi7t8kZo24964kNOU7c1G+yThEJwbpTFGZHYme3lgLzllOXxEXpySpUqSTld8et+Wl06Bdk/sf8Aabh8Y50bpImSmeSOJgcSZI26skFjTMLNeStcT29wEcphfiohIHBhBdoHH4XO/C0+p0WS7CFrcLj2MLBiG4zHtjaMokD68AYN7sGq6FU/ZXhrp+Ed0MZgY4XRuEzJMN/EY82HmV7ph4wbIcQNgQnTw9LNJ6pJpefOz8vUi7PT+K9qcLhnBs88cRc1z2h7sttbuRe/puUvBe0+GxbXOw8zJQwgOynVt3Vg6gGjr5HosS3h0buI8IY8sxDWcPkLXloc15a2PLMAb3/EN909NgohxXiLXERRycMYZXNpuUEva+T1DRv5JPYwtu72v6223JuaOD7QcA+URNxcJkc7IAHaF11lDqyk30Kf4Vxd8mJxUbnwObC6INbGXd6zMwk9/m8IJrTLyBtefw4qbhsOFjk/4fjcH3sUUTmANxGr25ZGt1Y5zTRsWdLJ5rriMjg/tFkvOY8OG1v/AOXfde1q86EIptPTTV/Ml4W3BXZeN7VQzcUZXEIhFGwsZBHIR305JzGUkBjg0UGtDjZo+RmdoftCw+HcWOlY1waHU40cpNAgc9eiwPabH4d/BY2w92GhkIhDaz99bMxbWue81897UrD8KE3Fy17Q5zcFG7xAEh3eEEi9jRI90icYzjms0lmVtL923hzfxsbqVJRfetx8Nb/Ytoe1RxIzRSB7bolp0B6G9k0/Od3fv3TPAOGtjxvEmAABsmGoAULdAXE15k2p+IpcrE0sk7Ju1k9fFJ/ydrC1YzjokRQx38yeOGeBmEjfSxfyUOSUdVHfiyNFkub3BssouNzRHc+yvuE9tQTUnzH9li3Yq01upjVlHYXUwdKqu8j2PC49kgtrgVIXkfDuMPicCDst5wftU2UAO0P0W2niFLc4OK9nzo6x1RoELkOXS03ucwEIQpARFJUIASkqEIAEIQgBAVHx/DY5mhsrGvaHNeA4WA5ptrh5gqQEqE7AR8fgI543Rysa9jhTmuFtIsHUeoC4dwqIyMkMbc8TSxjq8TWmgWtPIGgpaFN2Bh+z/wBmsA792Lw+Hlkkxc8zHFuciN78zGkuA1Gumo1WuxfC4pYzFJGx8ZFFjmgsobeE6afRSkK86s5u7ZFio4V2SwmFcX4fDxROIrMxgDq6XvSm4DhcUDMkLGxttzsrRQtxtxrqSpSFWUpS3ZJU/wD8phe/+8/d4u/vN3mQB91Wa+tc0xjOw+BlkMsmFge9xsuMYsnq7qfMq8tcOnaNyFPaTWt35hYjjg8OdkndszxMLI3BoBYw7sbWw0GgQ/hERkfIY2F8jO7e4tBLo9fA6926nROOx7B8Q+ajz8ajb8Q+apn8SyhJ7IqoeymAw8gkjwsDJGmw5rGgtPVvT2VXj3RmV7o2Na6UtMjgKMhaKbmPOgaTXHsWXHMyXnq27HqOirWYuuawVq05y70mztYXBpLPyS8L2Ywkb+9bh4hJdhwYLzHmOhWo4LwONrjOWN71zMhfXiLbzZb6XqqPhPjcCdgtbLiA1m/JNjUlLWTbM2KWTuRW5n+J4aNj5JGsa10paZHAUXloytLjzoaLM46dXHGMZZpZrFyarPVk2zq4KlliRZpVHdKllKZcUg6Z1mTzHqMZFwZCqkk0PvQK/wCzWFJkYBteY+gWbwcRc4AL0zgnC+6YB8ZrN5eXsmU43ZhxtZU6duWX0Z0CcEibC4kft7repWPK2uS0LmN1hdLQLBCEIAEIQgAQhCAEpKhCABCEIAEIXE0oaCTyQAr3gCzoqbHdpWM0b4vyVZxbi7pNBoFRua523zWSpXe0TrYfAp61Cwx3aaR2xoeSqJuJuJ1cT7px3Czu60w/CAclllKb3OtTpUY6RQ0ccOv1XP3wdV3kHRJ3beipqacsehLwWIhf4Hg6/Feg9K2U+TsuRrGQ7yO/sdiqhobyU3DcVezQONdDqPkVeLX+yM84VE703+zJURfF+JpHqNPnsnMRxjTdOQdpjs5rXfRQcfi45P8A2mi/P/CZdJaMzqEpS78PIiYua9b3VPO9TcfH3fhILa2B6cqPMeiqZZbSXudCna2hxI9MucpUHD5H/hYT57DbqdFNi7P/AM766hos+5OgRYJVYrdlKFJw3D3v/CxzvMAkfNaLC8JjB8DMzr+M5q1vYaXWvotTwrhDqBk208I0B0I0A2GuymMLmWrjVBXSK/sl2bMY7yRtPP4QeXV1dei1ccda8ylNDVcMktaoxUdDg1q0q0nOQ8QAFn+IcbdnpmjW6banqrdkwkJAOipOJ4PLIfMWom3bQZhoRzWnuabAzh7A4cwpCoezE+jmH4TY9Cr5aqcs0bmOtDJNxBCEK4oEIQgAQhCABCEIAEIQgBHOoLK8T4qZHZRo0FXnGsXkiJ66LE/eKs81lrztodPA0M15v9ie3CGRwY33/srocJbExM8DcGNs7lM8Z4vegS0kldjZupOpkjsRcfIAqKZ17p/FYn5qqnxCTOVzqUKWVHcr0yZj5KK+dNGVLNiJhxJXJxJUMyIYS40BZ5Df6KC2hYMm6ldd8XGgCT0Gqk4Hs+4/+K6rBIY3VxoXWbYHXZaSHBsjblaANfh6E0C52+4ojzV1FmKri4QempGfw37xhWskBEkRDtCCS0WAPcDz2UTD8Iayqa1tgGybdtZ111G2isG4s2daG9dBdPHnRNpqR1agbG+lkaPGvUUUxnPU5aq+jY23CW63OvQCta1afzHTqlbFHoDbj4TrzzAgWB5aFOCMgAXtev8AQbH0NLsQUdr3A32BDwCffQqAcvEk4FocQ0DfLtocuvzohXzh05fKuireD4Mh2Y6AFwGm4u2nXbmrIus/9k6Gxz6zvLQ5JVHx7jgj/htPiI18gf1T3aLjzcOyhRkcNB0/1O8lgW4ovcXONkmyUqrO2iOhgcJ2nfnsegdmJ9FL46PE0qj7Nz0rbjEtgHzCvGXcFVadsQQOHTZMS3o7T5j+9LXgrDtf/GYejm/mFuAn0Ho0Z8dGzi/AVCELQc8EIQgAQhCABCQJUACEIQBmO2OIrK33WRfP4mjzV92zl/iD0WSM/wDEHouZXffZ6jAQSoo0zccQNCq7FYuzuob8WocuItVbuaYUlF3JOJxVqBJKklmUZz1Ucjtz1xnXGZW/CuD5qdJoCPC26J8yeQv5oKzmoK7ImBwDpScuw3cdh5eZrktLgOHtjH8MFx2LviPi1DfbWhukhI2oBhGbKNBWoca/mbet/wDe9wmGytzO1d7VY0zepB+qvFHNr4hs7w0AjZXxDUu86sem2yZnJvKNASb/AN4v55hacdLofIEddGvIo+RBUPLR32BH/Q4Ee+X5hXZhSu7s4hOoJ3dVnceNpaa8iWjTRdwi6vnlB51maWm/Kx7JRhiCeVF1EHXRwdpfleiscNgQATyB0rXZxIr5oSuWlNLUjwRdLs5b0s6tc2/8qdhuGDTPrVaXp+GjY29k27EgDwc+lHQk660d9/VEZcd/qP8A9bEfVWVkKk5PwLJo29lTdou0jMOCBTpCNByHm7+yjdoe0Iw7cjTchGn+gb2R16BYKRskhLqc6zqeV+ZVJ1LaI1YXBqffn7v1DGY50ji55LidyUYZ+qci4O74iG+W5/spsfDGgaWTyJP6LM2djt6cdEXvAJFccSf4Pks5wWSjRV7jHeArTB905+Ij+tchZvG31C3jDovPnnUey32GNsaf9I/JPw/Jz/aC91jqEIWs5YIQhAAhCEAIEqEIAEIQgDFduIqcD1CwWKkpwP73Xp/bLBZ4sw+FeXcQbp6LnYiNpHpvZ1ROkl0HH4hMPxCgd6uS9IudEmOnXIcTsCb90xDE5xpoJWn4ZgGw6lwMlDXkwE0S09dW68rCkpUqKCF4VwXIWvkFuNkNqw2ubv8AVrt+uis3OJs3em/LKScsnqCRYv8AxGZMaPI677hzCT8i2xr78wnY366b04DyDm5mgf7mn5eqlHOnJyd2TeF4IuILtg7xDkXHMx1jbWwa5UrWQk/Ig+ejhR9C0Uo7BQoc7v1cLHoL/P5Pxt5mqsE8wNWnLp5O3TUY5yu7nMjLN76OFEb52CgfOx++fRaCbrQ5df62EG/OwuQ82B0oa/zNJppI5EHQpsuNaeL4RqBYseEnbM3e/wBkKanYcb23ynXQmhle2v5tR6/RdiWxqRWlk6NPRzSPwu2u+gTEYJ5lw+Ikb1sXD+YbaddfKdE0mh896vn+nyUJlWzgMJI66jVuYg7E2K0NXSMfizE0tjbclXoPwjr6qu4h2mbGS2KnPvV27Wn9XKgbxN+YuDjms3Z1vn/3VZTtoXhBy1ewpgY59vBcTqS4k/2V9JhWmENbWrcwDdKPRZxr7JJ1KuuFT8lnNUpN7sqGv/fNPBy64vhskhI2dqPXmmGSWoAlQing/P16q5lfbFSxFWTX+FPpvSw2+ZLwIzjt7Lf8PdcbD/pH5Lz9x0C3XBHXBH/StOGerMntFdyL8SchCFtOMCEIQAIQhAAhCEACEIQA1iIQ9padiF5P2k4d3crm8l66sV214UXuDmjWv3Z5LPXjeNzo+z6uSpZ7M8snjoqVw/g0kutZWDd50aNua0UPBYwbk8RB22bdjc8/QrqVx9MoFDZorwvaOn5+mywZTuSxHERmOFkQIjbrtmd71beV6jXXTXKEMOoJJou15ucH3eYn8IBvTlXrSMGgHIaDkcp2scjm0/tsepWd4wD0PLfbXyv96eGTM3rqPxPO/M0fdp8R+RH030Vhw/Da3yZt5lrrb7U7r+irYm2Be5q/kWG/K/3vd7hGUxpJI0BPlfhJ9vCf3rKFVHZEplhwrz1+TmivMX8k5itKynUeFt7HQeB3qKoppsxra3XQB0GZp2voRt1y1z1jTyZjYOmrQTd5RVtk/lNk69B7phlSux7veXsb+HmGvI5cg7muO/o2bGnxUDXO7FEC9FGin1oaFtjWswF7Vs5pqup891NgjPh009HNutdRttenkql2rE7CYc/F5m+XU73Sp+McazeCM0zYnbN79FJ45xURx900gvOjq3AI5+ZWWdMlzlwitOF+8yv4jHlfY2d+Y3C7gk0B+v6FdY+PM3zGo9t/oouCm06c/KuX5qu6Hclu7Jka4O8WxFbefopnCMZkeDQNHbkqCXHsbu9o6i7PyCaHaWNp8LXuPplH1/soa6F1CT0sbnGxCVhrQ6keSzTpwz8RA5a/2UbhPaSXEyGChHmYchafFmsbuPIgnalVTwFjiHXYJB9eajL1NNPD33ZooeJNJoWfoFcQyWFjcJJRHqtTg36K0NGaJUYwWg7ei2/Z194dnuPqVhgVs+yx/wCXH9TvzWrDvvHM9or9NfEuUIQtxwgQhCkAQhCABCEIAEIQgBHLO8WYSSHbFaNRsZhA8UqTjdDKcsruefYyDKdv89R7j9hQ529Drv8A7gN7523S/XdaXiGCINHTz9FRz4fIa6aD522vqKCwyjY61OpdFYRvW2w05Obbfr+fSqWHUa+HzqqDiCHb7B37G6elbrptyN+dsPz0+nqkbANSL0JrUabEG9yNxdAabUlmgk4KG3URoTmPkD+IeocB6fQ3LXbgjWzp1Pxs9+XqPJQMG0gGwC76VVuF9HaEe+nVwy7mr1ojcmr8Pk8a+vrZVloZ56skd7Q/mvkd3AD8JPwvb1/ZYnnprtdTu4i/Rso6cr8jzBK5fJubv1NZtNM4Gx/1Dp6JC+zeu3kCegP8zSRp5i0FUh2LDgN2ND4aztA0poI1/kr3UmbFNggfK8bAgCqsk6N8V7uvlsUmFhs7DXyLbHIGtNyVlvtG4r42wNOjBmd0zOGmnk380bakwXaSUSg/464yyPk8RkNn15V5Vp7BcScdfrTWj5lVBclZJSpY6fZx6E9/FpHbu+QATG/MrhpB8k41RsNjGKEEAUiKMLkBROFYovZbt8zh7B1BTlbi58Ky87/YtmSko9b+lvuWODxQixEchBIa4ZgN8p0dXsSn+NTjvnUbBNg9Qdj7rPQ8T/gsdJZL3Ob4W3qC4DQeimjENkaXMa8GMNztc2iM10RvYNOHsnzw1SN7rRNq/wAHb6iYV6cmmnul9ywwsi1fDpLaFgsFxMFwaWvYXfhztoEjWgb3pazBY4Mjc52zWuca1NNFmh6BInSnCSi1uOVSM4tp7Fyw7+q2nZI/wP8Ae79F5WztrBoSydrJPwPMTsrjV5W1qTyFCj1W37CdrIpIpmFssb4AZXskjyP7st0e0WQRbSOtrbRw1WEryizj4+rCdO0XybhCo5+1sLMLDiTn7vEGAM8Izfx67vML0/EL1UXinbuKKWSJsWInMABmMEXeNisAgPcXCzRum5jQK2qnJ7I4dzTIWZx/2hYWL7vrI8YqMyQ91E6UvAy00Nb4sxzDSut0qmT7RnjHNj+64sxOwve5BhXGbOXjWs2jQ05T0dorRoVJcBdG8QsvxHt/DFJIxsWJm7iu/dDFnZDYBp5LhZANkNDiBdrQ4HGsmjZJG4OZI0Pa4bFrhYPyKpKEoq7QXH0IQqEghCEACRKhAEHiOCzhZnGYLk4bfv8AMLaKHi+HB/qlThmHU6mUxR4Y3cEka6X139eS5ZgWg5qN6E3rrRpxHXe/LorPF4Qxmv77eSjCME/s+nqsjjY3Kq3yMPcNhvqNth05WPLTTmuBHrvyIHSqHhI56e49FI+6URXL6+Wux3r0Q6MnatevPmNt/TlyVWiykRXt6X7bnqb5/n5bBctrbStRQqq6UdQdvdSJsOeX9x/n2XWGw1u89uf11RYnMrHcc/cxvleLDATy1I0A0HMlq8q4ljHSyOe7UucSfUrcdruKeLuR+FlZj1d5+n5rMPDTv+ShmzDxssz5KK0it34Jh8lHfw3oVBquQgnGSUlfhS3f/C5LFFguSopOigYOV0LXMMT3U5xaWiw4E2LN6FOtKkxTdUyE8icWrp29P7ZWUczTTs1/JCg4c9rMM0iy2XM6tcoOY6/MBPYlkjXTd2CC+AAHlmEjjXrX6KWeIsDS69GuDDofxEgV8yNU+8JssTUUs849d9tXmf50Kxo03HLF9PRW/PEoMPh7kiLY5hTre6Qk/CeRPXnotJK8mGRrdSY3gAbklhAA81FH1TsMtJVbEupKMre78XzfkZRoqEZRvv8AaxLfhHmLh4DXExvwxfpq0NjyuLulHRa7sxwyR+LxTg0hj8CIQ+vD3he85b6gOBroVQ4DF0CSdACT6DUre9gcU2SJzmm2uLXA7WC3Q0dVooYiTle3VebuYPaFGMKT16emhkJ5cVLgMFg/uGKbJh5cG2VxYBEBA9rS5rruQENB0FAa3opUvB3YbF4zvsPxCRk8zp4n4KaYMIc0AxyxxSNyvBH4iNR5BenUEtBdP/JfT6nn8pgeGcCdHi+GGPDyQwxYXFgtcTIYi/I5rJH2fEdeflyUvj8kuH4nHihhpp4jg3wEwN7xzX96JBmZd0QKtbPRGVU7Zt3a4t5k2PLTwg4efGCfDcRkZPPLiI3YOaYRvbLRMckUcjQyQfhJcNR5AX6B2awbYsLDG2J0LWxtAjc7O5ml5HPs2RfVWWVFKKlVzVmCVhUIQkkghCEACLQhAAkSoQBFxmAEg1VPPwJw21WiQqSgmXjNox4YWmj+X7tdUHHrz/wtTLh2u3AKiO4SB+ElqS6T4HKt1KCRrtKB+SjYmbu2kA+ItoDXSzv5LSDhRvVySbs5E42Q6/6j+qhUmT2qPM5eAMcb8QPkT+qjv7Lv+F//AFD9QvTD2TZyc4fIpt3Zbo8e4U9kh6xjXJ5ZJwCcfCHejq+hUOXDSM/FG8f7SfqF6y/s28bZT7/3CadwSQbsPtR/JR2I1Y7qeSd4Dz9v8LkwBepYjs+1/wCOIH+pn60q+bsPA74Sz+lxH52FV0WNWNjyeefd2qjiiLXDvTKxxfWbeE2dBpoAQvUZ/s8/kmPo5oI+YpUL/sumYRR7xrTYb3pABG3heOXqtFC0FJS56b8/m30K1Kym04vzMfiA7u5bNhs7W+njZoE5PM98sgPe0whoEb2sqxZc63Cz9NFocV2RlYHB8MoD3h5IGYZgQdC26HhCg4nhjXPLjnY8iiWuLCa2zD9lXVanHjrbT5fFdGXyylqn05+b49UVMhl/gNe5zHO7wOykWQBodLFkD6rt07omzgOc7I1jml5zEZtDZO+qtGcOYMm/8PNls2fEKOa9SkPDWkuO+cBrgdiACAK90t4ins1p0st89/8AnTfwGqlPdPXrfjLb66+p3w3DOjt4mlJEb7BdbSchogfCQdRS0XYueXFPwuGOIliY/C/eZXRvMcsrmFrWx96PE0eMuNGzXus/gOCMaQczyA1zQC8kAOBBoehO63/ZPsTDNh2E96x0DssMkchjlYA0BwDxuDsQRWitQrQz6u762Sto/uvxITjYtUdrLpe/KOS/HNj4hg8NNJPJhn4cxPc9v3jupQHyRd67QyABwDna6+i54RxuCFuK7ybikJZhS98WLcXytbeTv8M52bxWQN6tw0FLTs7BYcYd8I73+JIJXy9677w6UbSGa7sVQ5eSSLsBh6m70zTuni7l755nSP7q7yNOmUXrpzXQ7Wm00/RfD+zg2ZkODYjFQcQwQrHMhxLpGOGMxTcQXhsLpAe6FmJwIHMdKXqqy3D/ALPoIpoZu8xMj8OT3ZlndIGtLHMyBp0qneum61KTXnGbTj0JSsCEISCwISIQAqEiEAKhIhACoSIQAqFylQAqEiEAKhIhACoSIQAqEiEAFJCwHcJUIAbOFb/KPkuDgWdK90+hAXIx4e3qUxiOCRvFPa139TQ781YIUWRZSa2M1iOwOGf8Ab/Tbf1pVk/2XRn8Erm+oDvypbhCq6cXwNjiKsdpGFwv2aBrvFNbedMo/MlbXB4RsTGsYKa0UB++adQiMIx2IqV6lT3mKhIhXEioSIQAqEi5kKAP/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4" descr="data:image/jpeg;base64,/9j/4AAQSkZJRgABAQAAAQABAAD/2wCEAAkGBhQSERUUExQVFRUUFBQVFxgWFRgUFRgWGBQVFxUUFBQXHCYeGBokGRQUHy8gIycpLCwsFR8xNTAqNiYrLCkBCQoKDgwOGg8PGiokHyQsLCwuLCksLCwsNSksLC4sLCwpKSkuLSksKSksLSwpKiwsLCosLCwsLC0sLSksLC8sLP/AABEIALoBDgMBIgACEQEDEQH/xAAbAAABBQEBAAAAAAAAAAAAAAAAAQMEBQYCB//EAEEQAAEEAAQDBgMGBQIEBwEAAAEAAgMRBBIhMQVBUQYTImFxgUKRoQcUMrHB8CNSctHhYoIVJJLxMzQ1Q3Sy4hb/xAAaAQACAwEBAAAAAAAAAAAAAAAAAwECBAUG/8QAMREAAgECBQEFBwQDAAAAAAAAAAECAxEEEiExQVETImGRoQUycXKx0fAjgcHxFEKy/9oADAMBAAIRAxEAPwD3FCEIAEIQgAQhCABCEIAEIQgAQhCABCEIAEItCABC5c8DcqPJxKMbuChtLcsot7IlIVeOORfzJ1nE4zs4fNRmj1LOnNbpktCbbMCnFYWCEIQAIQhAAhCEACEJLQAqElpUACEIQALP9tOPvwcMckbWuL8RBEQ66yyPykiiNei0CxH2uQB+Cjabp2MwrTRo0ZKNEbHXdOoRUqkVLYh7F32244/B4GfERta58TQ4B4OU29rdaIOx6rk8Zf8AecLHmhDZoXyOYc/fOIa0gxAeHKL1s30WK+0T7PsLBw3EyxmfMxgIzYiV7fxtGrXOIO/NW+I/9W4X/wDCxP8A9I1oVKm4Jx197jpFPxIuy5xX2i8PjJa/FxAte5hFkuDmGnAtAsUee3TYq0xXHYI4e/fLG2HKHCQuGQgi2lrvivlW6wnYiTBsi4i7EdwP+exveGTJmMefQOvUt1dQ8ysph2PbgeDF72RRHE4ktdOwyQtzFxwxlZmF6ZiCTpd7K/8Aiwbsrqz89G9PLxC56/wXtXhcWXDDzMkLKLgCQ4A7EtcAa81GPbzA+AfeobkcWNGbxFwdlIy7/i0sqk4bwd3/ABOHETY3CySiGRgjhi7t8kZo24964kNOU7c1G+yThEJwbpTFGZHYme3lgLzllOXxEXpySpUqSTld8et+Wl06Bdk/sf8Aabh8Y50bpImSmeSOJgcSZI26skFjTMLNeStcT29wEcphfiohIHBhBdoHH4XO/C0+p0WS7CFrcLj2MLBiG4zHtjaMokD68AYN7sGq6FU/ZXhrp+Ed0MZgY4XRuEzJMN/EY82HmV7ph4wbIcQNgQnTw9LNJ6pJpefOz8vUi7PT+K9qcLhnBs88cRc1z2h7sttbuRe/puUvBe0+GxbXOw8zJQwgOynVt3Vg6gGjr5HosS3h0buI8IY8sxDWcPkLXloc15a2PLMAb3/EN909NgohxXiLXERRycMYZXNpuUEva+T1DRv5JPYwtu72v6223JuaOD7QcA+URNxcJkc7IAHaF11lDqyk30Kf4Vxd8mJxUbnwObC6INbGXd6zMwk9/m8IJrTLyBtefw4qbhsOFjk/4fjcH3sUUTmANxGr25ZGt1Y5zTRsWdLJ5rriMjg/tFkvOY8OG1v/AOXfde1q86EIptPTTV/Ml4W3BXZeN7VQzcUZXEIhFGwsZBHIR305JzGUkBjg0UGtDjZo+RmdoftCw+HcWOlY1waHU40cpNAgc9eiwPabH4d/BY2w92GhkIhDaz99bMxbWue81897UrD8KE3Fy17Q5zcFG7xAEh3eEEi9jRI90icYzjms0lmVtL923hzfxsbqVJRfetx8Nb/Ytoe1RxIzRSB7bolp0B6G9k0/Od3fv3TPAOGtjxvEmAABsmGoAULdAXE15k2p+IpcrE0sk7Ju1k9fFJ/ydrC1YzjokRQx38yeOGeBmEjfSxfyUOSUdVHfiyNFkub3BssouNzRHc+yvuE9tQTUnzH9li3Yq01upjVlHYXUwdKqu8j2PC49kgtrgVIXkfDuMPicCDst5wftU2UAO0P0W2niFLc4OK9nzo6x1RoELkOXS03ucwEIQpARFJUIASkqEIAEIQgBAVHx/DY5mhsrGvaHNeA4WA5ptrh5gqQEqE7AR8fgI543Rysa9jhTmuFtIsHUeoC4dwqIyMkMbc8TSxjq8TWmgWtPIGgpaFN2Bh+z/wBmsA792Lw+Hlkkxc8zHFuciN78zGkuA1Gumo1WuxfC4pYzFJGx8ZFFjmgsobeE6afRSkK86s5u7ZFio4V2SwmFcX4fDxROIrMxgDq6XvSm4DhcUDMkLGxttzsrRQtxtxrqSpSFWUpS3ZJU/wD8phe/+8/d4u/vN3mQB91Wa+tc0xjOw+BlkMsmFge9xsuMYsnq7qfMq8tcOnaNyFPaTWt35hYjjg8OdkndszxMLI3BoBYw7sbWw0GgQ/hERkfIY2F8jO7e4tBLo9fA6926nROOx7B8Q+ajz8ajb8Q+apn8SyhJ7IqoeymAw8gkjwsDJGmw5rGgtPVvT2VXj3RmV7o2Na6UtMjgKMhaKbmPOgaTXHsWXHMyXnq27HqOirWYuuawVq05y70mztYXBpLPyS8L2Ywkb+9bh4hJdhwYLzHmOhWo4LwONrjOWN71zMhfXiLbzZb6XqqPhPjcCdgtbLiA1m/JNjUlLWTbM2KWTuRW5n+J4aNj5JGsa10paZHAUXloytLjzoaLM46dXHGMZZpZrFyarPVk2zq4KlliRZpVHdKllKZcUg6Z1mTzHqMZFwZCqkk0PvQK/wCzWFJkYBteY+gWbwcRc4AL0zgnC+6YB8ZrN5eXsmU43ZhxtZU6duWX0Z0CcEibC4kft7repWPK2uS0LmN1hdLQLBCEIAEIQgAQhCAEpKhCABCEIAEIXE0oaCTyQAr3gCzoqbHdpWM0b4vyVZxbi7pNBoFRua523zWSpXe0TrYfAp61Cwx3aaR2xoeSqJuJuJ1cT7px3Czu60w/CAclllKb3OtTpUY6RQ0ccOv1XP3wdV3kHRJ3beipqacsehLwWIhf4Hg6/Feg9K2U+TsuRrGQ7yO/sdiqhobyU3DcVezQONdDqPkVeLX+yM84VE703+zJURfF+JpHqNPnsnMRxjTdOQdpjs5rXfRQcfi45P8A2mi/P/CZdJaMzqEpS78PIiYua9b3VPO9TcfH3fhILa2B6cqPMeiqZZbSXudCna2hxI9MucpUHD5H/hYT57DbqdFNi7P/AM766hos+5OgRYJVYrdlKFJw3D3v/CxzvMAkfNaLC8JjB8DMzr+M5q1vYaXWvotTwrhDqBk208I0B0I0A2GuymMLmWrjVBXSK/sl2bMY7yRtPP4QeXV1dei1ccda8ylNDVcMktaoxUdDg1q0q0nOQ8QAFn+IcbdnpmjW6banqrdkwkJAOipOJ4PLIfMWom3bQZhoRzWnuabAzh7A4cwpCoezE+jmH4TY9Cr5aqcs0bmOtDJNxBCEK4oEIQgAQhCABCEIAEIQgBHOoLK8T4qZHZRo0FXnGsXkiJ66LE/eKs81lrztodPA0M15v9ie3CGRwY33/srocJbExM8DcGNs7lM8Z4vegS0kldjZupOpkjsRcfIAqKZ17p/FYn5qqnxCTOVzqUKWVHcr0yZj5KK+dNGVLNiJhxJXJxJUMyIYS40BZ5Df6KC2hYMm6ldd8XGgCT0Gqk4Hs+4/+K6rBIY3VxoXWbYHXZaSHBsjblaANfh6E0C52+4ojzV1FmKri4QempGfw37xhWskBEkRDtCCS0WAPcDz2UTD8Iayqa1tgGybdtZ111G2isG4s2daG9dBdPHnRNpqR1agbG+lkaPGvUUUxnPU5aq+jY23CW63OvQCta1afzHTqlbFHoDbj4TrzzAgWB5aFOCMgAXtev8AQbH0NLsQUdr3A32BDwCffQqAcvEk4FocQ0DfLtocuvzohXzh05fKuireD4Mh2Y6AFwGm4u2nXbmrIus/9k6Gxz6zvLQ5JVHx7jgj/htPiI18gf1T3aLjzcOyhRkcNB0/1O8lgW4ovcXONkmyUqrO2iOhgcJ2nfnsegdmJ9FL46PE0qj7Nz0rbjEtgHzCvGXcFVadsQQOHTZMS3o7T5j+9LXgrDtf/GYejm/mFuAn0Ho0Z8dGzi/AVCELQc8EIQgAQhCABCQJUACEIQBmO2OIrK33WRfP4mjzV92zl/iD0WSM/wDEHouZXffZ6jAQSoo0zccQNCq7FYuzuob8WocuItVbuaYUlF3JOJxVqBJKklmUZz1Ucjtz1xnXGZW/CuD5qdJoCPC26J8yeQv5oKzmoK7ImBwDpScuw3cdh5eZrktLgOHtjH8MFx2LviPi1DfbWhukhI2oBhGbKNBWoca/mbet/wDe9wmGytzO1d7VY0zepB+qvFHNr4hs7w0AjZXxDUu86sem2yZnJvKNASb/AN4v55hacdLofIEddGvIo+RBUPLR32BH/Q4Ee+X5hXZhSu7s4hOoJ3dVnceNpaa8iWjTRdwi6vnlB51maWm/Kx7JRhiCeVF1EHXRwdpfleiscNgQATyB0rXZxIr5oSuWlNLUjwRdLs5b0s6tc2/8qdhuGDTPrVaXp+GjY29k27EgDwc+lHQk660d9/VEZcd/qP8A9bEfVWVkKk5PwLJo29lTdou0jMOCBTpCNByHm7+yjdoe0Iw7cjTchGn+gb2R16BYKRskhLqc6zqeV+ZVJ1LaI1YXBqffn7v1DGY50ji55LidyUYZ+qci4O74iG+W5/spsfDGgaWTyJP6LM2djt6cdEXvAJFccSf4Pks5wWSjRV7jHeArTB905+Ij+tchZvG31C3jDovPnnUey32GNsaf9I/JPw/Jz/aC91jqEIWs5YIQhAAhCEAIEqEIAEIQgDFduIqcD1CwWKkpwP73Xp/bLBZ4sw+FeXcQbp6LnYiNpHpvZ1ROkl0HH4hMPxCgd6uS9IudEmOnXIcTsCb90xDE5xpoJWn4ZgGw6lwMlDXkwE0S09dW68rCkpUqKCF4VwXIWvkFuNkNqw2ubv8AVrt+uis3OJs3em/LKScsnqCRYv8AxGZMaPI677hzCT8i2xr78wnY366b04DyDm5mgf7mn5eqlHOnJyd2TeF4IuILtg7xDkXHMx1jbWwa5UrWQk/Ig+ejhR9C0Uo7BQoc7v1cLHoL/P5Pxt5mqsE8wNWnLp5O3TUY5yu7nMjLN76OFEb52CgfOx++fRaCbrQ5df62EG/OwuQ82B0oa/zNJppI5EHQpsuNaeL4RqBYseEnbM3e/wBkKanYcb23ynXQmhle2v5tR6/RdiWxqRWlk6NPRzSPwu2u+gTEYJ5lw+Ikb1sXD+YbaddfKdE0mh896vn+nyUJlWzgMJI66jVuYg7E2K0NXSMfizE0tjbclXoPwjr6qu4h2mbGS2KnPvV27Wn9XKgbxN+YuDjms3Z1vn/3VZTtoXhBy1ewpgY59vBcTqS4k/2V9JhWmENbWrcwDdKPRZxr7JJ1KuuFT8lnNUpN7sqGv/fNPBy64vhskhI2dqPXmmGSWoAlQing/P16q5lfbFSxFWTX+FPpvSw2+ZLwIzjt7Lf8PdcbD/pH5Lz9x0C3XBHXBH/StOGerMntFdyL8SchCFtOMCEIQAIQhAAhCEACEIQA1iIQ9padiF5P2k4d3crm8l66sV214UXuDmjWv3Z5LPXjeNzo+z6uSpZ7M8snjoqVw/g0kutZWDd50aNua0UPBYwbk8RB22bdjc8/QrqVx9MoFDZorwvaOn5+mywZTuSxHERmOFkQIjbrtmd71beV6jXXTXKEMOoJJou15ucH3eYn8IBvTlXrSMGgHIaDkcp2scjm0/tsepWd4wD0PLfbXyv96eGTM3rqPxPO/M0fdp8R+RH030Vhw/Da3yZt5lrrb7U7r+irYm2Be5q/kWG/K/3vd7hGUxpJI0BPlfhJ9vCf3rKFVHZEplhwrz1+TmivMX8k5itKynUeFt7HQeB3qKoppsxra3XQB0GZp2voRt1y1z1jTyZjYOmrQTd5RVtk/lNk69B7phlSux7veXsb+HmGvI5cg7muO/o2bGnxUDXO7FEC9FGin1oaFtjWswF7Vs5pqup891NgjPh009HNutdRttenkql2rE7CYc/F5m+XU73Sp+McazeCM0zYnbN79FJ45xURx900gvOjq3AI5+ZWWdMlzlwitOF+8yv4jHlfY2d+Y3C7gk0B+v6FdY+PM3zGo9t/oouCm06c/KuX5qu6Hclu7Jka4O8WxFbefopnCMZkeDQNHbkqCXHsbu9o6i7PyCaHaWNp8LXuPplH1/soa6F1CT0sbnGxCVhrQ6keSzTpwz8RA5a/2UbhPaSXEyGChHmYchafFmsbuPIgnalVTwFjiHXYJB9eajL1NNPD33ZooeJNJoWfoFcQyWFjcJJRHqtTg36K0NGaJUYwWg7ei2/Z194dnuPqVhgVs+yx/wCXH9TvzWrDvvHM9or9NfEuUIQtxwgQhCkAQhCABCEIAEIQgBHLO8WYSSHbFaNRsZhA8UqTjdDKcsruefYyDKdv89R7j9hQ529Drv8A7gN7523S/XdaXiGCINHTz9FRz4fIa6aD522vqKCwyjY61OpdFYRvW2w05Obbfr+fSqWHUa+HzqqDiCHb7B37G6elbrptyN+dsPz0+nqkbANSL0JrUabEG9yNxdAabUlmgk4KG3URoTmPkD+IeocB6fQ3LXbgjWzp1Pxs9+XqPJQMG0gGwC76VVuF9HaEe+nVwy7mr1ojcmr8Pk8a+vrZVloZ56skd7Q/mvkd3AD8JPwvb1/ZYnnprtdTu4i/Rso6cr8jzBK5fJubv1NZtNM4Gx/1Dp6JC+zeu3kCegP8zSRp5i0FUh2LDgN2ND4aztA0poI1/kr3UmbFNggfK8bAgCqsk6N8V7uvlsUmFhs7DXyLbHIGtNyVlvtG4r42wNOjBmd0zOGmnk380bakwXaSUSg/464yyPk8RkNn15V5Vp7BcScdfrTWj5lVBclZJSpY6fZx6E9/FpHbu+QATG/MrhpB8k41RsNjGKEEAUiKMLkBROFYovZbt8zh7B1BTlbi58Ky87/YtmSko9b+lvuWODxQixEchBIa4ZgN8p0dXsSn+NTjvnUbBNg9Qdj7rPQ8T/gsdJZL3Ob4W3qC4DQeimjENkaXMa8GMNztc2iM10RvYNOHsnzw1SN7rRNq/wAHb6iYV6cmmnul9ywwsi1fDpLaFgsFxMFwaWvYXfhztoEjWgb3pazBY4Mjc52zWuca1NNFmh6BInSnCSi1uOVSM4tp7Fyw7+q2nZI/wP8Ae79F5WztrBoSydrJPwPMTsrjV5W1qTyFCj1W37CdrIpIpmFssb4AZXskjyP7st0e0WQRbSOtrbRw1WEryizj4+rCdO0XybhCo5+1sLMLDiTn7vEGAM8Izfx67vML0/EL1UXinbuKKWSJsWInMABmMEXeNisAgPcXCzRum5jQK2qnJ7I4dzTIWZx/2hYWL7vrI8YqMyQ91E6UvAy00Nb4sxzDSut0qmT7RnjHNj+64sxOwve5BhXGbOXjWs2jQ05T0dorRoVJcBdG8QsvxHt/DFJIxsWJm7iu/dDFnZDYBp5LhZANkNDiBdrQ4HGsmjZJG4OZI0Pa4bFrhYPyKpKEoq7QXH0IQqEghCEACRKhAEHiOCzhZnGYLk4bfv8AMLaKHi+HB/qlThmHU6mUxR4Y3cEka6X139eS5ZgWg5qN6E3rrRpxHXe/LorPF4Qxmv77eSjCME/s+nqsjjY3Kq3yMPcNhvqNth05WPLTTmuBHrvyIHSqHhI56e49FI+6URXL6+Wux3r0Q6MnatevPmNt/TlyVWiykRXt6X7bnqb5/n5bBctrbStRQqq6UdQdvdSJsOeX9x/n2XWGw1u89uf11RYnMrHcc/cxvleLDATy1I0A0HMlq8q4ljHSyOe7UucSfUrcdruKeLuR+FlZj1d5+n5rMPDTv+ShmzDxssz5KK0it34Jh8lHfw3oVBquQgnGSUlfhS3f/C5LFFguSopOigYOV0LXMMT3U5xaWiw4E2LN6FOtKkxTdUyE8icWrp29P7ZWUczTTs1/JCg4c9rMM0iy2XM6tcoOY6/MBPYlkjXTd2CC+AAHlmEjjXrX6KWeIsDS69GuDDofxEgV8yNU+8JssTUUs849d9tXmf50Kxo03HLF9PRW/PEoMPh7kiLY5hTre6Qk/CeRPXnotJK8mGRrdSY3gAbklhAA81FH1TsMtJVbEupKMre78XzfkZRoqEZRvv8AaxLfhHmLh4DXExvwxfpq0NjyuLulHRa7sxwyR+LxTg0hj8CIQ+vD3he85b6gOBroVQ4DF0CSdACT6DUre9gcU2SJzmm2uLXA7WC3Q0dVooYiTle3VebuYPaFGMKT16emhkJ5cVLgMFg/uGKbJh5cG2VxYBEBA9rS5rruQENB0FAa3opUvB3YbF4zvsPxCRk8zp4n4KaYMIc0AxyxxSNyvBH4iNR5BenUEtBdP/JfT6nn8pgeGcCdHi+GGPDyQwxYXFgtcTIYi/I5rJH2fEdeflyUvj8kuH4nHihhpp4jg3wEwN7xzX96JBmZd0QKtbPRGVU7Zt3a4t5k2PLTwg4efGCfDcRkZPPLiI3YOaYRvbLRMckUcjQyQfhJcNR5AX6B2awbYsLDG2J0LWxtAjc7O5ml5HPs2RfVWWVFKKlVzVmCVhUIQkkghCEACLQhAAkSoQBFxmAEg1VPPwJw21WiQqSgmXjNox4YWmj+X7tdUHHrz/wtTLh2u3AKiO4SB+ElqS6T4HKt1KCRrtKB+SjYmbu2kA+ItoDXSzv5LSDhRvVySbs5E42Q6/6j+qhUmT2qPM5eAMcb8QPkT+qjv7Lv+F//AFD9QvTD2TZyc4fIpt3Zbo8e4U9kh6xjXJ5ZJwCcfCHejq+hUOXDSM/FG8f7SfqF6y/s28bZT7/3CadwSQbsPtR/JR2I1Y7qeSd4Dz9v8LkwBepYjs+1/wCOIH+pn60q+bsPA74Sz+lxH52FV0WNWNjyeefd2qjiiLXDvTKxxfWbeE2dBpoAQvUZ/s8/kmPo5oI+YpUL/sumYRR7xrTYb3pABG3heOXqtFC0FJS56b8/m30K1Kym04vzMfiA7u5bNhs7W+njZoE5PM98sgPe0whoEb2sqxZc63Cz9NFocV2RlYHB8MoD3h5IGYZgQdC26HhCg4nhjXPLjnY8iiWuLCa2zD9lXVanHjrbT5fFdGXyylqn05+b49UVMhl/gNe5zHO7wOykWQBodLFkD6rt07omzgOc7I1jml5zEZtDZO+qtGcOYMm/8PNls2fEKOa9SkPDWkuO+cBrgdiACAK90t4ins1p0st89/8AnTfwGqlPdPXrfjLb66+p3w3DOjt4mlJEb7BdbSchogfCQdRS0XYueXFPwuGOIliY/C/eZXRvMcsrmFrWx96PE0eMuNGzXus/gOCMaQczyA1zQC8kAOBBoehO63/ZPsTDNh2E96x0DssMkchjlYA0BwDxuDsQRWitQrQz6u762Sto/uvxITjYtUdrLpe/KOS/HNj4hg8NNJPJhn4cxPc9v3jupQHyRd67QyABwDna6+i54RxuCFuK7ybikJZhS98WLcXytbeTv8M52bxWQN6tw0FLTs7BYcYd8I73+JIJXy9677w6UbSGa7sVQ5eSSLsBh6m70zTuni7l755nSP7q7yNOmUXrpzXQ7Wm00/RfD+zg2ZkODYjFQcQwQrHMhxLpGOGMxTcQXhsLpAe6FmJwIHMdKXqqy3D/ALPoIpoZu8xMj8OT3ZlndIGtLHMyBp0qneum61KTXnGbTj0JSsCEISCwISIQAqEiEAKhIhACoSIQAqFylQAqEiEAKhIhACoSIQAqEiEAFJCwHcJUIAbOFb/KPkuDgWdK90+hAXIx4e3qUxiOCRvFPa139TQ781YIUWRZSa2M1iOwOGf8Ab/Tbf1pVk/2XRn8Erm+oDvypbhCq6cXwNjiKsdpGFwv2aBrvFNbedMo/MlbXB4RsTGsYKa0UB++adQiMIx2IqV6lT3mKhIhXEioSIQAqEi5kKAP/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www.semana.com/upload/images/2012/5/14/304358_91210_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7362" y="2060848"/>
            <a:ext cx="3131840" cy="3338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2907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131840" y="260649"/>
            <a:ext cx="2808312" cy="2952327"/>
          </a:xfrm>
        </p:spPr>
        <p:txBody>
          <a:bodyPr>
            <a:normAutofit fontScale="77500" lnSpcReduction="20000"/>
          </a:bodyPr>
          <a:lstStyle/>
          <a:p>
            <a:pPr marL="0" indent="0" algn="ctr">
              <a:buNone/>
            </a:pPr>
            <a:r>
              <a:rPr lang="es-CO" dirty="0"/>
              <a:t>La presión arterial es una medición de la fuerza ejercida contra las paredes de las arterias a medida que el corazón bombea sangre a través del cuerpo</a:t>
            </a:r>
            <a:r>
              <a:rPr lang="es-CO" dirty="0" smtClean="0"/>
              <a:t>.</a:t>
            </a:r>
            <a:endParaRPr lang="es-CO" dirty="0"/>
          </a:p>
        </p:txBody>
      </p:sp>
      <p:pic>
        <p:nvPicPr>
          <p:cNvPr id="2050" name="Picture 2" descr="http://upload.wikimedia.org/wikipedia/commons/d/db/FIGURA_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76672"/>
            <a:ext cx="2843808" cy="23762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2.gstatic.com/images?q=tbn:ANd9GcQRmYVuBWcZ4mRt4USzK31nBEGpy4AFHPpd-1DmzCmpr1JRgbS_sJbUa9y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9" y="476672"/>
            <a:ext cx="3059832" cy="237626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699792" y="3861048"/>
            <a:ext cx="6192688" cy="2246769"/>
          </a:xfrm>
          <a:prstGeom prst="rect">
            <a:avLst/>
          </a:prstGeom>
        </p:spPr>
        <p:txBody>
          <a:bodyPr wrap="square">
            <a:spAutoFit/>
          </a:bodyPr>
          <a:lstStyle/>
          <a:p>
            <a:pPr algn="ctr"/>
            <a:r>
              <a:rPr lang="es-CO" sz="2800" dirty="0"/>
              <a:t>Las lecturas de la presión arterial generalmente se dan como dos números. Por ejemplo, 120 sobre 80 (escrito como 120/80 mmHg). Uno o ambos de estos números pueden estar demasiado altos.</a:t>
            </a:r>
          </a:p>
        </p:txBody>
      </p:sp>
      <p:pic>
        <p:nvPicPr>
          <p:cNvPr id="2054" name="Picture 6" descr="https://encrypted-tbn3.gstatic.com/images?q=tbn:ANd9GcRnWjPtrmoNLPKkeV3-nUcODIxIJrkTKBTo-uIYePa3fgfZmXB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9" y="4005064"/>
            <a:ext cx="2609850"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6156176" y="2896257"/>
            <a:ext cx="2843808" cy="923330"/>
          </a:xfrm>
          <a:prstGeom prst="rect">
            <a:avLst/>
          </a:prstGeom>
        </p:spPr>
        <p:txBody>
          <a:bodyPr wrap="square">
            <a:spAutoFit/>
          </a:bodyPr>
          <a:lstStyle/>
          <a:p>
            <a:pPr algn="ctr"/>
            <a:r>
              <a:rPr lang="es-CO" dirty="0"/>
              <a:t>A la hipertensión se la denomina «</a:t>
            </a:r>
            <a:r>
              <a:rPr lang="es-CO" b="1" dirty="0"/>
              <a:t>la plaga silenciosa del siglo XXI</a:t>
            </a:r>
            <a:r>
              <a:rPr lang="es-CO" dirty="0"/>
              <a:t>»</a:t>
            </a:r>
          </a:p>
        </p:txBody>
      </p:sp>
    </p:spTree>
    <p:extLst>
      <p:ext uri="{BB962C8B-B14F-4D97-AF65-F5344CB8AC3E}">
        <p14:creationId xmlns:p14="http://schemas.microsoft.com/office/powerpoint/2010/main" val="15695815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par>
                                <p:cTn id="8" presetID="14" presetClass="entr" presetSubtype="1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randombar(horizontal)">
                                      <p:cBhvr>
                                        <p:cTn id="10" dur="500"/>
                                        <p:tgtEl>
                                          <p:spTgt spid="205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80">
                                          <p:stCondLst>
                                            <p:cond delay="0"/>
                                          </p:stCondLst>
                                        </p:cTn>
                                        <p:tgtEl>
                                          <p:spTgt spid="5"/>
                                        </p:tgtEl>
                                      </p:cBhvr>
                                    </p:animEffect>
                                    <p:anim calcmode="lin" valueType="num">
                                      <p:cBhvr>
                                        <p:cTn id="2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8" dur="26">
                                          <p:stCondLst>
                                            <p:cond delay="650"/>
                                          </p:stCondLst>
                                        </p:cTn>
                                        <p:tgtEl>
                                          <p:spTgt spid="5"/>
                                        </p:tgtEl>
                                      </p:cBhvr>
                                      <p:to x="100000" y="60000"/>
                                    </p:animScale>
                                    <p:animScale>
                                      <p:cBhvr>
                                        <p:cTn id="29" dur="166" decel="50000">
                                          <p:stCondLst>
                                            <p:cond delay="676"/>
                                          </p:stCondLst>
                                        </p:cTn>
                                        <p:tgtEl>
                                          <p:spTgt spid="5"/>
                                        </p:tgtEl>
                                      </p:cBhvr>
                                      <p:to x="100000" y="100000"/>
                                    </p:animScale>
                                    <p:animScale>
                                      <p:cBhvr>
                                        <p:cTn id="30" dur="26">
                                          <p:stCondLst>
                                            <p:cond delay="1312"/>
                                          </p:stCondLst>
                                        </p:cTn>
                                        <p:tgtEl>
                                          <p:spTgt spid="5"/>
                                        </p:tgtEl>
                                      </p:cBhvr>
                                      <p:to x="100000" y="80000"/>
                                    </p:animScale>
                                    <p:animScale>
                                      <p:cBhvr>
                                        <p:cTn id="31" dur="166" decel="50000">
                                          <p:stCondLst>
                                            <p:cond delay="1338"/>
                                          </p:stCondLst>
                                        </p:cTn>
                                        <p:tgtEl>
                                          <p:spTgt spid="5"/>
                                        </p:tgtEl>
                                      </p:cBhvr>
                                      <p:to x="100000" y="100000"/>
                                    </p:animScale>
                                    <p:animScale>
                                      <p:cBhvr>
                                        <p:cTn id="32" dur="26">
                                          <p:stCondLst>
                                            <p:cond delay="1642"/>
                                          </p:stCondLst>
                                        </p:cTn>
                                        <p:tgtEl>
                                          <p:spTgt spid="5"/>
                                        </p:tgtEl>
                                      </p:cBhvr>
                                      <p:to x="100000" y="90000"/>
                                    </p:animScale>
                                    <p:animScale>
                                      <p:cBhvr>
                                        <p:cTn id="33" dur="166" decel="50000">
                                          <p:stCondLst>
                                            <p:cond delay="1668"/>
                                          </p:stCondLst>
                                        </p:cTn>
                                        <p:tgtEl>
                                          <p:spTgt spid="5"/>
                                        </p:tgtEl>
                                      </p:cBhvr>
                                      <p:to x="100000" y="100000"/>
                                    </p:animScale>
                                    <p:animScale>
                                      <p:cBhvr>
                                        <p:cTn id="34" dur="26">
                                          <p:stCondLst>
                                            <p:cond delay="1808"/>
                                          </p:stCondLst>
                                        </p:cTn>
                                        <p:tgtEl>
                                          <p:spTgt spid="5"/>
                                        </p:tgtEl>
                                      </p:cBhvr>
                                      <p:to x="100000" y="95000"/>
                                    </p:animScale>
                                    <p:animScale>
                                      <p:cBhvr>
                                        <p:cTn id="35" dur="166" decel="50000">
                                          <p:stCondLst>
                                            <p:cond delay="1834"/>
                                          </p:stCondLst>
                                        </p:cTn>
                                        <p:tgtEl>
                                          <p:spTgt spid="5"/>
                                        </p:tgtEl>
                                      </p:cBhvr>
                                      <p:to x="100000" y="100000"/>
                                    </p:animScale>
                                  </p:childTnLst>
                                </p:cTn>
                              </p:par>
                              <p:par>
                                <p:cTn id="36" presetID="26" presetClass="entr" presetSubtype="0" fill="hold" nodeType="withEffect">
                                  <p:stCondLst>
                                    <p:cond delay="0"/>
                                  </p:stCondLst>
                                  <p:childTnLst>
                                    <p:set>
                                      <p:cBhvr>
                                        <p:cTn id="37" dur="1" fill="hold">
                                          <p:stCondLst>
                                            <p:cond delay="0"/>
                                          </p:stCondLst>
                                        </p:cTn>
                                        <p:tgtEl>
                                          <p:spTgt spid="2054"/>
                                        </p:tgtEl>
                                        <p:attrNameLst>
                                          <p:attrName>style.visibility</p:attrName>
                                        </p:attrNameLst>
                                      </p:cBhvr>
                                      <p:to>
                                        <p:strVal val="visible"/>
                                      </p:to>
                                    </p:set>
                                    <p:animEffect transition="in" filter="wipe(down)">
                                      <p:cBhvr>
                                        <p:cTn id="38" dur="580">
                                          <p:stCondLst>
                                            <p:cond delay="0"/>
                                          </p:stCondLst>
                                        </p:cTn>
                                        <p:tgtEl>
                                          <p:spTgt spid="2054"/>
                                        </p:tgtEl>
                                      </p:cBhvr>
                                    </p:animEffect>
                                    <p:anim calcmode="lin" valueType="num">
                                      <p:cBhvr>
                                        <p:cTn id="39"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44" dur="26">
                                          <p:stCondLst>
                                            <p:cond delay="650"/>
                                          </p:stCondLst>
                                        </p:cTn>
                                        <p:tgtEl>
                                          <p:spTgt spid="2054"/>
                                        </p:tgtEl>
                                      </p:cBhvr>
                                      <p:to x="100000" y="60000"/>
                                    </p:animScale>
                                    <p:animScale>
                                      <p:cBhvr>
                                        <p:cTn id="45" dur="166" decel="50000">
                                          <p:stCondLst>
                                            <p:cond delay="676"/>
                                          </p:stCondLst>
                                        </p:cTn>
                                        <p:tgtEl>
                                          <p:spTgt spid="2054"/>
                                        </p:tgtEl>
                                      </p:cBhvr>
                                      <p:to x="100000" y="100000"/>
                                    </p:animScale>
                                    <p:animScale>
                                      <p:cBhvr>
                                        <p:cTn id="46" dur="26">
                                          <p:stCondLst>
                                            <p:cond delay="1312"/>
                                          </p:stCondLst>
                                        </p:cTn>
                                        <p:tgtEl>
                                          <p:spTgt spid="2054"/>
                                        </p:tgtEl>
                                      </p:cBhvr>
                                      <p:to x="100000" y="80000"/>
                                    </p:animScale>
                                    <p:animScale>
                                      <p:cBhvr>
                                        <p:cTn id="47" dur="166" decel="50000">
                                          <p:stCondLst>
                                            <p:cond delay="1338"/>
                                          </p:stCondLst>
                                        </p:cTn>
                                        <p:tgtEl>
                                          <p:spTgt spid="2054"/>
                                        </p:tgtEl>
                                      </p:cBhvr>
                                      <p:to x="100000" y="100000"/>
                                    </p:animScale>
                                    <p:animScale>
                                      <p:cBhvr>
                                        <p:cTn id="48" dur="26">
                                          <p:stCondLst>
                                            <p:cond delay="1642"/>
                                          </p:stCondLst>
                                        </p:cTn>
                                        <p:tgtEl>
                                          <p:spTgt spid="2054"/>
                                        </p:tgtEl>
                                      </p:cBhvr>
                                      <p:to x="100000" y="90000"/>
                                    </p:animScale>
                                    <p:animScale>
                                      <p:cBhvr>
                                        <p:cTn id="49" dur="166" decel="50000">
                                          <p:stCondLst>
                                            <p:cond delay="1668"/>
                                          </p:stCondLst>
                                        </p:cTn>
                                        <p:tgtEl>
                                          <p:spTgt spid="2054"/>
                                        </p:tgtEl>
                                      </p:cBhvr>
                                      <p:to x="100000" y="100000"/>
                                    </p:animScale>
                                    <p:animScale>
                                      <p:cBhvr>
                                        <p:cTn id="50" dur="26">
                                          <p:stCondLst>
                                            <p:cond delay="1808"/>
                                          </p:stCondLst>
                                        </p:cTn>
                                        <p:tgtEl>
                                          <p:spTgt spid="2054"/>
                                        </p:tgtEl>
                                      </p:cBhvr>
                                      <p:to x="100000" y="95000"/>
                                    </p:animScale>
                                    <p:animScale>
                                      <p:cBhvr>
                                        <p:cTn id="51" dur="166" decel="50000">
                                          <p:stCondLst>
                                            <p:cond delay="1834"/>
                                          </p:stCondLst>
                                        </p:cTn>
                                        <p:tgtEl>
                                          <p:spTgt spid="205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1440160"/>
          </a:xfrm>
        </p:spPr>
        <p:txBody>
          <a:bodyPr>
            <a:normAutofit lnSpcReduction="10000"/>
          </a:bodyPr>
          <a:lstStyle/>
          <a:p>
            <a:pPr marL="0" indent="0" algn="ctr">
              <a:buNone/>
            </a:pPr>
            <a:r>
              <a:rPr lang="es-CO" dirty="0" smtClean="0"/>
              <a:t>El </a:t>
            </a:r>
            <a:r>
              <a:rPr lang="es-CO" dirty="0"/>
              <a:t>número superior se denomina presión arterial sistólica y el número inferior presión arterial diastólica</a:t>
            </a:r>
            <a:r>
              <a:rPr lang="es-CO" dirty="0" smtClean="0"/>
              <a:t>.</a:t>
            </a:r>
            <a:endParaRPr lang="es-CO" dirty="0"/>
          </a:p>
        </p:txBody>
      </p:sp>
      <p:sp>
        <p:nvSpPr>
          <p:cNvPr id="2" name="1 Rectángulo"/>
          <p:cNvSpPr/>
          <p:nvPr/>
        </p:nvSpPr>
        <p:spPr>
          <a:xfrm>
            <a:off x="395536" y="1988840"/>
            <a:ext cx="8352928" cy="4678204"/>
          </a:xfrm>
          <a:prstGeom prst="rect">
            <a:avLst/>
          </a:prstGeom>
          <a:blipFill>
            <a:blip r:embed="rId2"/>
            <a:tile tx="0" ty="0" sx="100000" sy="100000" flip="none" algn="tl"/>
          </a:blipFill>
        </p:spPr>
        <p:txBody>
          <a:bodyPr wrap="square">
            <a:spAutoFit/>
          </a:bodyPr>
          <a:lstStyle/>
          <a:p>
            <a:r>
              <a:rPr lang="es-CO" sz="2800" dirty="0"/>
              <a:t>La presión arterial </a:t>
            </a:r>
            <a:r>
              <a:rPr lang="es-CO" sz="2800" b="1" u="sng" dirty="0"/>
              <a:t>normal</a:t>
            </a:r>
            <a:r>
              <a:rPr lang="es-CO" sz="2800" dirty="0"/>
              <a:t> es cuando mide menos de 120/80 mmHg la mayoría de las veces.</a:t>
            </a:r>
          </a:p>
          <a:p>
            <a:endParaRPr lang="es-CO" sz="2800" dirty="0" smtClean="0"/>
          </a:p>
          <a:p>
            <a:r>
              <a:rPr lang="es-CO" sz="2800" dirty="0" smtClean="0"/>
              <a:t>La </a:t>
            </a:r>
            <a:r>
              <a:rPr lang="es-CO" sz="2800" dirty="0"/>
              <a:t>presión arterial </a:t>
            </a:r>
            <a:r>
              <a:rPr lang="es-CO" sz="2800" b="1" u="sng" dirty="0"/>
              <a:t>alta</a:t>
            </a:r>
            <a:r>
              <a:rPr lang="es-CO" sz="2800" dirty="0"/>
              <a:t> (hipertensión) es cuando la presión arterial es de140/90 mmHg o por encima la mayoría de las veces.</a:t>
            </a:r>
          </a:p>
          <a:p>
            <a:endParaRPr lang="es-CO" sz="2800" dirty="0" smtClean="0"/>
          </a:p>
          <a:p>
            <a:r>
              <a:rPr lang="es-CO" sz="2800" dirty="0" smtClean="0"/>
              <a:t>Si </a:t>
            </a:r>
            <a:r>
              <a:rPr lang="es-CO" sz="2800" dirty="0"/>
              <a:t>los números de su presión arterial están entre 120/80 y 140/90 o superior, pero por debajo de 140/90, esto se denomina prehipertensión.</a:t>
            </a:r>
          </a:p>
          <a:p>
            <a:endParaRPr lang="es-CO" dirty="0"/>
          </a:p>
        </p:txBody>
      </p:sp>
    </p:spTree>
    <p:extLst>
      <p:ext uri="{BB962C8B-B14F-4D97-AF65-F5344CB8AC3E}">
        <p14:creationId xmlns:p14="http://schemas.microsoft.com/office/powerpoint/2010/main" val="2877833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836712"/>
            <a:ext cx="8229600" cy="4896544"/>
          </a:xfrm>
        </p:spPr>
        <p:txBody>
          <a:bodyPr>
            <a:normAutofit/>
          </a:bodyPr>
          <a:lstStyle/>
          <a:p>
            <a:endParaRPr lang="es-CO" dirty="0" smtClean="0"/>
          </a:p>
          <a:p>
            <a:pPr marL="0" indent="0" algn="ctr">
              <a:buNone/>
            </a:pPr>
            <a:r>
              <a:rPr lang="es-CO" dirty="0" smtClean="0"/>
              <a:t>Si </a:t>
            </a:r>
            <a:r>
              <a:rPr lang="es-CO" dirty="0"/>
              <a:t>usted presenta prehipertensión, será más propenso a padecer presión arterial alta.</a:t>
            </a:r>
          </a:p>
          <a:p>
            <a:endParaRPr lang="es-CO" dirty="0" smtClean="0"/>
          </a:p>
          <a:p>
            <a:pPr marL="0" indent="0" algn="ctr">
              <a:buNone/>
            </a:pPr>
            <a:r>
              <a:rPr lang="es-CO" dirty="0" smtClean="0"/>
              <a:t>Si </a:t>
            </a:r>
            <a:r>
              <a:rPr lang="es-CO" dirty="0"/>
              <a:t>tiene problemas cardíacos o renales, o si tuvo un accidente cerebrovascular, es posible que el médico le recomiende que su presión arterial esté incluso más baja que la de las personas que no padecen estas afecciones.</a:t>
            </a:r>
          </a:p>
        </p:txBody>
      </p:sp>
    </p:spTree>
    <p:extLst>
      <p:ext uri="{BB962C8B-B14F-4D97-AF65-F5344CB8AC3E}">
        <p14:creationId xmlns:p14="http://schemas.microsoft.com/office/powerpoint/2010/main" val="3626598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648072"/>
          </a:xfrm>
        </p:spPr>
        <p:txBody>
          <a:bodyPr>
            <a:normAutofit lnSpcReduction="10000"/>
          </a:bodyPr>
          <a:lstStyle/>
          <a:p>
            <a:pPr marL="0" indent="0" algn="ctr">
              <a:buNone/>
            </a:pPr>
            <a:r>
              <a:rPr lang="es-CO" sz="4000" b="1" dirty="0" smtClean="0"/>
              <a:t>Causas de la enfermedad</a:t>
            </a:r>
            <a:endParaRPr lang="es-CO" b="1" dirty="0"/>
          </a:p>
        </p:txBody>
      </p:sp>
      <p:sp>
        <p:nvSpPr>
          <p:cNvPr id="4" name="3 Rectángulo"/>
          <p:cNvSpPr/>
          <p:nvPr/>
        </p:nvSpPr>
        <p:spPr>
          <a:xfrm>
            <a:off x="107504" y="1484784"/>
            <a:ext cx="8928992" cy="4893647"/>
          </a:xfrm>
          <a:prstGeom prst="rect">
            <a:avLst/>
          </a:prstGeom>
          <a:blipFill>
            <a:blip r:embed="rId2"/>
            <a:tile tx="0" ty="0" sx="100000" sy="100000" flip="none" algn="tl"/>
          </a:blipFill>
        </p:spPr>
        <p:txBody>
          <a:bodyPr wrap="square">
            <a:spAutoFit/>
          </a:bodyPr>
          <a:lstStyle/>
          <a:p>
            <a:pPr algn="ctr"/>
            <a:r>
              <a:rPr lang="es-CO" sz="2400" dirty="0"/>
              <a:t>Muchos factores pueden afectar la presión arterial, como:</a:t>
            </a:r>
          </a:p>
          <a:p>
            <a:r>
              <a:rPr lang="es-CO" sz="2400" dirty="0" smtClean="0"/>
              <a:t>1. Qué </a:t>
            </a:r>
            <a:r>
              <a:rPr lang="es-CO" sz="2400" dirty="0"/>
              <a:t>tanta cantidad de agua y sal uno tiene en el organismo</a:t>
            </a:r>
          </a:p>
          <a:p>
            <a:r>
              <a:rPr lang="es-CO" sz="2400" dirty="0" smtClean="0"/>
              <a:t>2. El </a:t>
            </a:r>
            <a:r>
              <a:rPr lang="es-CO" sz="2400" dirty="0"/>
              <a:t>estado de los riñones, del sistema nervioso o los vasos sanguíneos</a:t>
            </a:r>
          </a:p>
          <a:p>
            <a:r>
              <a:rPr lang="es-CO" sz="2400" dirty="0" smtClean="0"/>
              <a:t>3. Los </a:t>
            </a:r>
            <a:r>
              <a:rPr lang="es-CO" sz="2400" dirty="0"/>
              <a:t>niveles de diferentes hormonas en el cuerpo</a:t>
            </a:r>
          </a:p>
          <a:p>
            <a:endParaRPr lang="es-CO" sz="2400" dirty="0" smtClean="0"/>
          </a:p>
          <a:p>
            <a:pPr algn="ctr"/>
            <a:r>
              <a:rPr lang="es-CO" sz="2400" dirty="0" smtClean="0"/>
              <a:t>A </a:t>
            </a:r>
            <a:r>
              <a:rPr lang="es-CO" sz="2400" dirty="0"/>
              <a:t>usted muy probablemente le dirán que su presión arterial está demasiado alta a medida que vaya envejeciendo. Esto se debe a que sus vasos sanguíneos se vuelven más rígidos con la edad. </a:t>
            </a:r>
            <a:endParaRPr lang="es-CO" sz="2400" dirty="0" smtClean="0"/>
          </a:p>
          <a:p>
            <a:endParaRPr lang="es-CO" sz="2400" dirty="0"/>
          </a:p>
          <a:p>
            <a:pPr algn="ctr"/>
            <a:r>
              <a:rPr lang="es-CO" sz="2400" dirty="0" smtClean="0"/>
              <a:t>Cuando </a:t>
            </a:r>
            <a:r>
              <a:rPr lang="es-CO" sz="2400" dirty="0"/>
              <a:t>esto sucede, su presión arterial se eleva. La </a:t>
            </a:r>
            <a:r>
              <a:rPr lang="es-CO" sz="2400" u="sng" dirty="0"/>
              <a:t>hipertensión arterial</a:t>
            </a:r>
            <a:r>
              <a:rPr lang="es-CO" sz="2400" dirty="0"/>
              <a:t> aumenta la probabilidad de sufrir un accidente cerebrovascular, un ataque cardíaco, insuficiencia cardíaca, enfermedad renal y la muerte temprana</a:t>
            </a:r>
            <a:r>
              <a:rPr lang="es-CO" sz="2400" dirty="0" smtClean="0"/>
              <a:t>.</a:t>
            </a:r>
            <a:endParaRPr lang="es-CO" sz="2400" dirty="0"/>
          </a:p>
        </p:txBody>
      </p:sp>
    </p:spTree>
    <p:extLst>
      <p:ext uri="{BB962C8B-B14F-4D97-AF65-F5344CB8AC3E}">
        <p14:creationId xmlns:p14="http://schemas.microsoft.com/office/powerpoint/2010/main" val="14616868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wipe(down)">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p:cTn id="2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4">
                                            <p:txEl>
                                              <p:pRg st="5" end="5"/>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 calcmode="lin" valueType="num">
                                      <p:cBhvr>
                                        <p:cTn id="34"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3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Autofit/>
          </a:bodyPr>
          <a:lstStyle/>
          <a:p>
            <a:r>
              <a:rPr lang="es-CO" sz="3200" b="1" dirty="0">
                <a:latin typeface="Agency FB" pitchFamily="34" charset="0"/>
              </a:rPr>
              <a:t>Usted tiene un riesgo más alto de sufrir </a:t>
            </a:r>
            <a:r>
              <a:rPr lang="es-CO" sz="3200" b="1" dirty="0" smtClean="0">
                <a:latin typeface="Agency FB" pitchFamily="34" charset="0"/>
              </a:rPr>
              <a:t/>
            </a:r>
            <a:br>
              <a:rPr lang="es-CO" sz="3200" b="1" dirty="0" smtClean="0">
                <a:latin typeface="Agency FB" pitchFamily="34" charset="0"/>
              </a:rPr>
            </a:br>
            <a:r>
              <a:rPr lang="es-CO" sz="3200" b="1" dirty="0" smtClean="0">
                <a:latin typeface="Agency FB" pitchFamily="34" charset="0"/>
              </a:rPr>
              <a:t>hipertensión </a:t>
            </a:r>
            <a:r>
              <a:rPr lang="es-CO" sz="3200" b="1" dirty="0">
                <a:latin typeface="Agency FB" pitchFamily="34" charset="0"/>
              </a:rPr>
              <a:t>arterial si:</a:t>
            </a:r>
          </a:p>
        </p:txBody>
      </p:sp>
      <p:sp>
        <p:nvSpPr>
          <p:cNvPr id="3" name="2 Marcador de contenido"/>
          <p:cNvSpPr>
            <a:spLocks noGrp="1"/>
          </p:cNvSpPr>
          <p:nvPr>
            <p:ph idx="1"/>
          </p:nvPr>
        </p:nvSpPr>
        <p:spPr>
          <a:xfrm>
            <a:off x="539552" y="1844824"/>
            <a:ext cx="8229600" cy="4525963"/>
          </a:xfrm>
          <a:blipFill>
            <a:blip r:embed="rId2"/>
            <a:tile tx="0" ty="0" sx="100000" sy="100000" flip="none" algn="tl"/>
          </a:blipFill>
        </p:spPr>
        <p:txBody>
          <a:bodyPr>
            <a:normAutofit fontScale="92500" lnSpcReduction="20000"/>
          </a:bodyPr>
          <a:lstStyle/>
          <a:p>
            <a:pPr marL="0" indent="0">
              <a:buNone/>
            </a:pPr>
            <a:r>
              <a:rPr lang="es-CO" dirty="0" smtClean="0"/>
              <a:t>1. </a:t>
            </a:r>
            <a:r>
              <a:rPr lang="es-CO" dirty="0" smtClean="0">
                <a:solidFill>
                  <a:srgbClr val="FF0000"/>
                </a:solidFill>
              </a:rPr>
              <a:t>Si </a:t>
            </a:r>
            <a:r>
              <a:rPr lang="es-CO" dirty="0">
                <a:solidFill>
                  <a:srgbClr val="FF0000"/>
                </a:solidFill>
              </a:rPr>
              <a:t>e</a:t>
            </a:r>
            <a:r>
              <a:rPr lang="es-CO" dirty="0" smtClean="0">
                <a:solidFill>
                  <a:srgbClr val="FF0000"/>
                </a:solidFill>
              </a:rPr>
              <a:t>s </a:t>
            </a:r>
            <a:r>
              <a:rPr lang="es-CO" dirty="0">
                <a:solidFill>
                  <a:srgbClr val="FF0000"/>
                </a:solidFill>
              </a:rPr>
              <a:t>obeso.</a:t>
            </a:r>
          </a:p>
          <a:p>
            <a:pPr marL="0" indent="0">
              <a:buNone/>
            </a:pPr>
            <a:r>
              <a:rPr lang="es-CO" dirty="0" smtClean="0"/>
              <a:t>2. </a:t>
            </a:r>
            <a:r>
              <a:rPr lang="es-CO" dirty="0" smtClean="0">
                <a:solidFill>
                  <a:srgbClr val="7030A0"/>
                </a:solidFill>
              </a:rPr>
              <a:t>Si con </a:t>
            </a:r>
            <a:r>
              <a:rPr lang="es-CO" dirty="0">
                <a:solidFill>
                  <a:srgbClr val="7030A0"/>
                </a:solidFill>
              </a:rPr>
              <a:t>frecuencia está estresado o ansioso.</a:t>
            </a:r>
          </a:p>
          <a:p>
            <a:pPr marL="0" indent="0">
              <a:buNone/>
            </a:pPr>
            <a:r>
              <a:rPr lang="es-CO" dirty="0" smtClean="0"/>
              <a:t>3. </a:t>
            </a:r>
            <a:r>
              <a:rPr lang="es-CO" dirty="0" smtClean="0">
                <a:solidFill>
                  <a:srgbClr val="0070C0"/>
                </a:solidFill>
              </a:rPr>
              <a:t>Si toma </a:t>
            </a:r>
            <a:r>
              <a:rPr lang="es-CO" dirty="0">
                <a:solidFill>
                  <a:srgbClr val="0070C0"/>
                </a:solidFill>
              </a:rPr>
              <a:t>demasiado alcohol (más de un trago al día para las mujeres y más de dos para los hombres).</a:t>
            </a:r>
          </a:p>
          <a:p>
            <a:pPr marL="0" indent="0">
              <a:buNone/>
            </a:pPr>
            <a:r>
              <a:rPr lang="es-CO" dirty="0" smtClean="0"/>
              <a:t>4. </a:t>
            </a:r>
            <a:r>
              <a:rPr lang="es-CO" dirty="0" smtClean="0">
                <a:solidFill>
                  <a:srgbClr val="C00000"/>
                </a:solidFill>
              </a:rPr>
              <a:t>Si come </a:t>
            </a:r>
            <a:r>
              <a:rPr lang="es-CO" dirty="0">
                <a:solidFill>
                  <a:srgbClr val="C00000"/>
                </a:solidFill>
              </a:rPr>
              <a:t>demasiada </a:t>
            </a:r>
            <a:r>
              <a:rPr lang="es-CO" u="sng" dirty="0">
                <a:solidFill>
                  <a:srgbClr val="C00000"/>
                </a:solidFill>
              </a:rPr>
              <a:t>sal en la dieta</a:t>
            </a:r>
            <a:r>
              <a:rPr lang="es-CO" dirty="0">
                <a:solidFill>
                  <a:srgbClr val="C00000"/>
                </a:solidFill>
              </a:rPr>
              <a:t>.</a:t>
            </a:r>
          </a:p>
          <a:p>
            <a:pPr marL="0" indent="0">
              <a:buNone/>
            </a:pPr>
            <a:r>
              <a:rPr lang="es-CO" dirty="0" smtClean="0"/>
              <a:t>5. </a:t>
            </a:r>
            <a:r>
              <a:rPr lang="es-CO" dirty="0" smtClean="0">
                <a:solidFill>
                  <a:schemeClr val="accent5">
                    <a:lumMod val="50000"/>
                  </a:schemeClr>
                </a:solidFill>
              </a:rPr>
              <a:t>Si tiene </a:t>
            </a:r>
            <a:r>
              <a:rPr lang="es-CO" dirty="0">
                <a:solidFill>
                  <a:schemeClr val="accent5">
                    <a:lumMod val="50000"/>
                  </a:schemeClr>
                </a:solidFill>
              </a:rPr>
              <a:t>un antecedente familiar de hipertensión arterial.</a:t>
            </a:r>
          </a:p>
          <a:p>
            <a:pPr marL="0" indent="0">
              <a:buNone/>
            </a:pPr>
            <a:r>
              <a:rPr lang="es-CO" dirty="0" smtClean="0"/>
              <a:t>6. </a:t>
            </a:r>
            <a:r>
              <a:rPr lang="es-CO" dirty="0" smtClean="0">
                <a:solidFill>
                  <a:schemeClr val="accent2">
                    <a:lumMod val="75000"/>
                  </a:schemeClr>
                </a:solidFill>
              </a:rPr>
              <a:t>Si tiene </a:t>
            </a:r>
            <a:r>
              <a:rPr lang="es-CO" dirty="0">
                <a:solidFill>
                  <a:schemeClr val="accent2">
                    <a:lumMod val="75000"/>
                  </a:schemeClr>
                </a:solidFill>
              </a:rPr>
              <a:t>diabetes.</a:t>
            </a:r>
          </a:p>
          <a:p>
            <a:pPr marL="0" indent="0">
              <a:buNone/>
            </a:pPr>
            <a:r>
              <a:rPr lang="es-CO" dirty="0" smtClean="0"/>
              <a:t>7. </a:t>
            </a:r>
            <a:r>
              <a:rPr lang="es-CO" dirty="0" smtClean="0">
                <a:solidFill>
                  <a:schemeClr val="accent5">
                    <a:lumMod val="75000"/>
                  </a:schemeClr>
                </a:solidFill>
              </a:rPr>
              <a:t>Si fuma</a:t>
            </a:r>
            <a:r>
              <a:rPr lang="es-CO" dirty="0">
                <a:solidFill>
                  <a:schemeClr val="accent5">
                    <a:lumMod val="75000"/>
                  </a:schemeClr>
                </a:solidFill>
              </a:rPr>
              <a:t>.</a:t>
            </a:r>
          </a:p>
          <a:p>
            <a:endParaRPr lang="es-CO" dirty="0" smtClean="0"/>
          </a:p>
          <a:p>
            <a:endParaRPr lang="es-CO" dirty="0"/>
          </a:p>
        </p:txBody>
      </p:sp>
    </p:spTree>
    <p:extLst>
      <p:ext uri="{BB962C8B-B14F-4D97-AF65-F5344CB8AC3E}">
        <p14:creationId xmlns:p14="http://schemas.microsoft.com/office/powerpoint/2010/main" val="102955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10000"/>
          </a:bodyPr>
          <a:lstStyle/>
          <a:p>
            <a:pPr marL="0" indent="0" algn="ctr">
              <a:buNone/>
            </a:pPr>
            <a:r>
              <a:rPr lang="es-CO" b="1" dirty="0" smtClean="0"/>
              <a:t>La </a:t>
            </a:r>
            <a:r>
              <a:rPr lang="es-CO" b="1" dirty="0"/>
              <a:t>hipertensión causada por otra afección médica o medicamento se denomina hipertensión secundaria y puede deberse a:</a:t>
            </a:r>
          </a:p>
          <a:p>
            <a:pPr marL="0" indent="0">
              <a:buNone/>
            </a:pPr>
            <a:endParaRPr lang="es-CO" dirty="0" smtClean="0"/>
          </a:p>
          <a:p>
            <a:pPr marL="0" indent="0">
              <a:buNone/>
            </a:pPr>
            <a:r>
              <a:rPr lang="es-CO" dirty="0" smtClean="0"/>
              <a:t>1</a:t>
            </a:r>
            <a:r>
              <a:rPr lang="es-CO" dirty="0" smtClean="0">
                <a:solidFill>
                  <a:srgbClr val="FF0000"/>
                </a:solidFill>
              </a:rPr>
              <a:t>. </a:t>
            </a:r>
            <a:r>
              <a:rPr lang="es-CO" u="sng" dirty="0" smtClean="0">
                <a:solidFill>
                  <a:srgbClr val="FF0000"/>
                </a:solidFill>
              </a:rPr>
              <a:t>Enfermedad </a:t>
            </a:r>
            <a:r>
              <a:rPr lang="es-CO" u="sng" dirty="0">
                <a:solidFill>
                  <a:srgbClr val="FF0000"/>
                </a:solidFill>
              </a:rPr>
              <a:t>renal crónica</a:t>
            </a:r>
            <a:r>
              <a:rPr lang="es-CO" dirty="0">
                <a:solidFill>
                  <a:srgbClr val="FF0000"/>
                </a:solidFill>
              </a:rPr>
              <a:t>.</a:t>
            </a:r>
          </a:p>
          <a:p>
            <a:pPr marL="0" indent="0">
              <a:buNone/>
            </a:pPr>
            <a:r>
              <a:rPr lang="es-CO" dirty="0" smtClean="0"/>
              <a:t>2. </a:t>
            </a:r>
            <a:r>
              <a:rPr lang="es-CO" dirty="0" smtClean="0">
                <a:solidFill>
                  <a:srgbClr val="002060"/>
                </a:solidFill>
              </a:rPr>
              <a:t>Trastornos </a:t>
            </a:r>
            <a:r>
              <a:rPr lang="es-CO" dirty="0">
                <a:solidFill>
                  <a:srgbClr val="002060"/>
                </a:solidFill>
              </a:rPr>
              <a:t>de las glándulas suprarrenales (</a:t>
            </a:r>
            <a:r>
              <a:rPr lang="es-CO" u="sng" dirty="0" smtClean="0">
                <a:solidFill>
                  <a:srgbClr val="002060"/>
                </a:solidFill>
              </a:rPr>
              <a:t>feocromocitoma</a:t>
            </a:r>
            <a:r>
              <a:rPr lang="es-CO" dirty="0" smtClean="0">
                <a:solidFill>
                  <a:srgbClr val="002060"/>
                </a:solidFill>
              </a:rPr>
              <a:t> o</a:t>
            </a:r>
            <a:r>
              <a:rPr lang="es-CO" dirty="0">
                <a:solidFill>
                  <a:srgbClr val="002060"/>
                </a:solidFill>
              </a:rPr>
              <a:t> </a:t>
            </a:r>
            <a:r>
              <a:rPr lang="es-CO" u="sng" dirty="0">
                <a:solidFill>
                  <a:srgbClr val="002060"/>
                </a:solidFill>
              </a:rPr>
              <a:t>síndrome de </a:t>
            </a:r>
            <a:r>
              <a:rPr lang="es-CO" u="sng" dirty="0" smtClean="0">
                <a:solidFill>
                  <a:srgbClr val="002060"/>
                </a:solidFill>
              </a:rPr>
              <a:t>Cushing </a:t>
            </a:r>
            <a:r>
              <a:rPr lang="es-CO" dirty="0" smtClean="0">
                <a:solidFill>
                  <a:srgbClr val="002060"/>
                </a:solidFill>
              </a:rPr>
              <a:t>).</a:t>
            </a:r>
            <a:endParaRPr lang="es-CO" dirty="0">
              <a:solidFill>
                <a:srgbClr val="002060"/>
              </a:solidFill>
            </a:endParaRPr>
          </a:p>
          <a:p>
            <a:pPr marL="0" indent="0">
              <a:buNone/>
            </a:pPr>
            <a:r>
              <a:rPr lang="es-CO" dirty="0" smtClean="0"/>
              <a:t>3. </a:t>
            </a:r>
            <a:r>
              <a:rPr lang="es-CO" dirty="0" smtClean="0">
                <a:solidFill>
                  <a:srgbClr val="0070C0"/>
                </a:solidFill>
              </a:rPr>
              <a:t>Embarazo.</a:t>
            </a:r>
            <a:endParaRPr lang="es-CO" dirty="0">
              <a:solidFill>
                <a:srgbClr val="0070C0"/>
              </a:solidFill>
            </a:endParaRPr>
          </a:p>
          <a:p>
            <a:pPr marL="0" indent="0">
              <a:buNone/>
            </a:pPr>
            <a:r>
              <a:rPr lang="es-CO" dirty="0" smtClean="0"/>
              <a:t>4. </a:t>
            </a:r>
            <a:r>
              <a:rPr lang="es-CO" dirty="0" smtClean="0">
                <a:solidFill>
                  <a:srgbClr val="C00000"/>
                </a:solidFill>
              </a:rPr>
              <a:t>Medicamentos </a:t>
            </a:r>
            <a:r>
              <a:rPr lang="es-CO" dirty="0">
                <a:solidFill>
                  <a:srgbClr val="C00000"/>
                </a:solidFill>
              </a:rPr>
              <a:t>como píldoras anticonceptivas, algunos medicamentos para el resfriado y medicamentos para la migraña.</a:t>
            </a:r>
          </a:p>
          <a:p>
            <a:pPr marL="0" indent="0">
              <a:buNone/>
            </a:pPr>
            <a:r>
              <a:rPr lang="es-CO" dirty="0" smtClean="0"/>
              <a:t>5</a:t>
            </a:r>
            <a:r>
              <a:rPr lang="es-CO" dirty="0" smtClean="0">
                <a:solidFill>
                  <a:srgbClr val="00B050"/>
                </a:solidFill>
              </a:rPr>
              <a:t>. Estrechamiento </a:t>
            </a:r>
            <a:r>
              <a:rPr lang="es-CO" dirty="0">
                <a:solidFill>
                  <a:srgbClr val="00B050"/>
                </a:solidFill>
              </a:rPr>
              <a:t>de la arteria que suministra sangre al riñón </a:t>
            </a:r>
            <a:r>
              <a:rPr lang="es-CO" dirty="0"/>
              <a:t>(</a:t>
            </a:r>
            <a:r>
              <a:rPr lang="es-CO" u="sng" dirty="0"/>
              <a:t>estenosis de la arteria renal</a:t>
            </a:r>
            <a:r>
              <a:rPr lang="es-CO" dirty="0" smtClean="0"/>
              <a:t>).</a:t>
            </a:r>
            <a:endParaRPr lang="es-CO" dirty="0"/>
          </a:p>
        </p:txBody>
      </p:sp>
    </p:spTree>
    <p:extLst>
      <p:ext uri="{BB962C8B-B14F-4D97-AF65-F5344CB8AC3E}">
        <p14:creationId xmlns:p14="http://schemas.microsoft.com/office/powerpoint/2010/main" val="19773134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down)">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anim calcmode="lin" valueType="num">
                                      <p:cBhvr>
                                        <p:cTn id="26"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heel(1)">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lstStyle/>
          <a:p>
            <a:r>
              <a:rPr lang="es-CO" b="1" dirty="0"/>
              <a:t>Síntomas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1005139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261418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562074"/>
          </a:xfrm>
        </p:spPr>
        <p:txBody>
          <a:bodyPr>
            <a:normAutofit fontScale="90000"/>
          </a:bodyPr>
          <a:lstStyle/>
          <a:p>
            <a:r>
              <a:rPr lang="es-CO" b="1" dirty="0"/>
              <a:t>Tratamiento</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08237343"/>
              </p:ext>
            </p:extLst>
          </p:nvPr>
        </p:nvGraphicFramePr>
        <p:xfrm>
          <a:off x="22831" y="1313384"/>
          <a:ext cx="892899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2282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marL="0" indent="0"/>
            <a:r>
              <a:rPr lang="es-CO" sz="3200" b="1" dirty="0"/>
              <a:t>Usted </a:t>
            </a:r>
            <a:r>
              <a:rPr lang="es-CO" sz="3200" b="1" dirty="0" smtClean="0"/>
              <a:t>puede, y debe hacer </a:t>
            </a:r>
            <a:r>
              <a:rPr lang="es-CO" sz="3200" b="1" dirty="0"/>
              <a:t>muchas cosas para ayudar a controlar su presión arterial, como:</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4871564"/>
              </p:ext>
            </p:extLst>
          </p:nvPr>
        </p:nvGraphicFramePr>
        <p:xfrm>
          <a:off x="457200" y="1600200"/>
          <a:ext cx="822960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868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89639507"/>
              </p:ext>
            </p:extLst>
          </p:nvPr>
        </p:nvGraphicFramePr>
        <p:xfrm>
          <a:off x="457200" y="476672"/>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800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Posibles complicaciones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462479433"/>
              </p:ext>
            </p:extLst>
          </p:nvPr>
        </p:nvGraphicFramePr>
        <p:xfrm>
          <a:off x="395536" y="220486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395536" y="1579779"/>
            <a:ext cx="8280920" cy="461665"/>
          </a:xfrm>
          <a:prstGeom prst="rect">
            <a:avLst/>
          </a:prstGeom>
        </p:spPr>
        <p:txBody>
          <a:bodyPr wrap="square">
            <a:spAutoFit/>
          </a:bodyPr>
          <a:lstStyle/>
          <a:p>
            <a:pPr algn="ctr"/>
            <a:r>
              <a:rPr lang="es-CO" sz="2400" b="1" dirty="0">
                <a:solidFill>
                  <a:srgbClr val="FF0000"/>
                </a:solidFill>
                <a:latin typeface="Agency FB" pitchFamily="34" charset="0"/>
              </a:rPr>
              <a:t>Cuando su presión arterial no está bien controlada, usted está en riesgo de:</a:t>
            </a:r>
          </a:p>
        </p:txBody>
      </p:sp>
    </p:spTree>
    <p:extLst>
      <p:ext uri="{BB962C8B-B14F-4D97-AF65-F5344CB8AC3E}">
        <p14:creationId xmlns:p14="http://schemas.microsoft.com/office/powerpoint/2010/main" val="32441044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r>
              <a:rPr lang="es-CO" b="1" i="1" dirty="0" smtClean="0">
                <a:latin typeface="Agency FB" pitchFamily="34" charset="0"/>
              </a:rPr>
              <a:t>Ahora veamos la dieta </a:t>
            </a:r>
            <a:r>
              <a:rPr lang="es-CO" b="1" i="1" dirty="0">
                <a:latin typeface="Agency FB" pitchFamily="34" charset="0"/>
              </a:rPr>
              <a:t>sugerente </a:t>
            </a:r>
            <a:r>
              <a:rPr lang="es-CO" b="1" i="1" dirty="0" smtClean="0">
                <a:latin typeface="Agency FB" pitchFamily="34" charset="0"/>
              </a:rPr>
              <a:t>para la </a:t>
            </a:r>
            <a:r>
              <a:rPr lang="es-CO" b="1" i="1" dirty="0">
                <a:latin typeface="Agency FB" pitchFamily="34" charset="0"/>
              </a:rPr>
              <a:t>hipertensión</a:t>
            </a:r>
          </a:p>
        </p:txBody>
      </p:sp>
      <p:sp>
        <p:nvSpPr>
          <p:cNvPr id="3" name="2 Marcador de contenido"/>
          <p:cNvSpPr>
            <a:spLocks noGrp="1"/>
          </p:cNvSpPr>
          <p:nvPr>
            <p:ph idx="1"/>
          </p:nvPr>
        </p:nvSpPr>
        <p:spPr>
          <a:xfrm>
            <a:off x="395536" y="1932856"/>
            <a:ext cx="8229600" cy="4925144"/>
          </a:xfrm>
          <a:gradFill>
            <a:gsLst>
              <a:gs pos="0">
                <a:srgbClr val="FFEFD1"/>
              </a:gs>
              <a:gs pos="64999">
                <a:srgbClr val="F0EBD5"/>
              </a:gs>
              <a:gs pos="100000">
                <a:srgbClr val="D1C39F"/>
              </a:gs>
            </a:gsLst>
            <a:lin ang="5400000" scaled="0"/>
          </a:gradFill>
        </p:spPr>
        <p:txBody>
          <a:bodyPr>
            <a:normAutofit fontScale="70000" lnSpcReduction="20000"/>
          </a:bodyPr>
          <a:lstStyle/>
          <a:p>
            <a:pPr marL="0" indent="0" algn="ctr">
              <a:buNone/>
            </a:pPr>
            <a:r>
              <a:rPr lang="es-CO" sz="4000" dirty="0"/>
              <a:t>«Cuanto más frutas y verduras se consuman, preparados de la forma mas sencilla posible, tanto menor es el riesgo de padecer hipertensión arterial»</a:t>
            </a:r>
          </a:p>
          <a:p>
            <a:pPr marL="0" indent="0" algn="ctr">
              <a:buNone/>
            </a:pPr>
            <a:r>
              <a:rPr lang="es-CO" sz="3600" dirty="0">
                <a:solidFill>
                  <a:srgbClr val="0070C0"/>
                </a:solidFill>
              </a:rPr>
              <a:t>.</a:t>
            </a:r>
          </a:p>
          <a:p>
            <a:pPr marL="0" indent="0" algn="ctr">
              <a:buNone/>
            </a:pPr>
            <a:r>
              <a:rPr lang="es-CO" sz="4000" b="1" dirty="0" smtClean="0"/>
              <a:t>Hacer </a:t>
            </a:r>
            <a:r>
              <a:rPr lang="es-CO" sz="4000" b="1" dirty="0"/>
              <a:t>un día de dieta en la semana consumiendo solo frutas, nada cocinado ni de </a:t>
            </a:r>
            <a:r>
              <a:rPr lang="es-CO" sz="4000" b="1" dirty="0" smtClean="0"/>
              <a:t>Sal.</a:t>
            </a:r>
            <a:endParaRPr lang="es-CO" sz="4000" b="1" dirty="0"/>
          </a:p>
          <a:p>
            <a:pPr marL="514350" indent="-514350">
              <a:buAutoNum type="arabicPeriod"/>
            </a:pPr>
            <a:r>
              <a:rPr lang="es-CO" dirty="0">
                <a:solidFill>
                  <a:srgbClr val="FF0000"/>
                </a:solidFill>
              </a:rPr>
              <a:t>Consuma en ayunas ½ tasa de infusión de un caldo depurativo preparado con: cebolla cabezona, cebolla larga, cilantro, apio y ajo.</a:t>
            </a:r>
          </a:p>
          <a:p>
            <a:pPr marL="514350" indent="-514350">
              <a:buAutoNum type="arabicPeriod"/>
            </a:pPr>
            <a:r>
              <a:rPr lang="es-CO" dirty="0">
                <a:solidFill>
                  <a:srgbClr val="0070C0"/>
                </a:solidFill>
              </a:rPr>
              <a:t>Media hora antes del almuerzo, tomar medio vaso de zumo de apio, ajo, pera y mandarina. Si usa licuadora, haga primero el jugo de mandarina y en ese liquido licúe lo demás</a:t>
            </a:r>
            <a:endParaRPr lang="es-CO" dirty="0"/>
          </a:p>
        </p:txBody>
      </p:sp>
    </p:spTree>
    <p:extLst>
      <p:ext uri="{BB962C8B-B14F-4D97-AF65-F5344CB8AC3E}">
        <p14:creationId xmlns:p14="http://schemas.microsoft.com/office/powerpoint/2010/main" val="287377724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8229600" cy="6120680"/>
          </a:xfrm>
        </p:spPr>
        <p:txBody>
          <a:bodyPr>
            <a:normAutofit fontScale="92500" lnSpcReduction="20000"/>
          </a:bodyPr>
          <a:lstStyle/>
          <a:p>
            <a:pPr marL="0" indent="0">
              <a:buNone/>
            </a:pPr>
            <a:r>
              <a:rPr lang="es-CO" dirty="0" smtClean="0"/>
              <a:t>3. </a:t>
            </a:r>
            <a:r>
              <a:rPr lang="es-CO" dirty="0" smtClean="0">
                <a:solidFill>
                  <a:srgbClr val="7030A0"/>
                </a:solidFill>
              </a:rPr>
              <a:t>Antes de las 6 p.m. tomar medio vaso de jugo de una con guayaba y el jugo de medio limón. Si lo hace en licuadora debe colarlo.</a:t>
            </a:r>
          </a:p>
          <a:p>
            <a:pPr marL="0" indent="0">
              <a:buNone/>
            </a:pPr>
            <a:r>
              <a:rPr lang="es-CO" dirty="0" smtClean="0"/>
              <a:t>4. </a:t>
            </a:r>
            <a:r>
              <a:rPr lang="es-CO" dirty="0" smtClean="0">
                <a:solidFill>
                  <a:srgbClr val="0070C0"/>
                </a:solidFill>
              </a:rPr>
              <a:t>Ponga en jugo de naranja 3 a 4 cucharadas de avena en hojuela en remojo y consúmalo como parte de su desayuno, agregándole una cucharadita de germen de trigo. Puede utilizar el salvado de avena para este fin.</a:t>
            </a:r>
          </a:p>
          <a:p>
            <a:pPr marL="0" indent="0">
              <a:buNone/>
            </a:pPr>
            <a:r>
              <a:rPr lang="es-CO" dirty="0" smtClean="0"/>
              <a:t>5. </a:t>
            </a:r>
            <a:r>
              <a:rPr lang="es-CO" dirty="0" smtClean="0">
                <a:solidFill>
                  <a:srgbClr val="C00000"/>
                </a:solidFill>
              </a:rPr>
              <a:t>Coma diariamente 7 nueces del Brasil y 7 almendras o una leche variada de ellas como parte de su menú diario.</a:t>
            </a:r>
          </a:p>
          <a:p>
            <a:pPr marL="0" indent="0">
              <a:buNone/>
            </a:pPr>
            <a:r>
              <a:rPr lang="es-CO" dirty="0" smtClean="0"/>
              <a:t>6. Sazone sus ensaladas con aceite de oliva (una cucharada). No use vinagre. </a:t>
            </a:r>
          </a:p>
          <a:p>
            <a:pPr marL="0" indent="0">
              <a:buNone/>
            </a:pPr>
            <a:r>
              <a:rPr lang="es-CO" dirty="0" smtClean="0"/>
              <a:t>7. </a:t>
            </a:r>
            <a:r>
              <a:rPr lang="es-CO" dirty="0" smtClean="0">
                <a:solidFill>
                  <a:schemeClr val="accent6">
                    <a:lumMod val="50000"/>
                  </a:schemeClr>
                </a:solidFill>
              </a:rPr>
              <a:t>Tenga cada día un derivado de la soya (queso,  leche, pan, etc.).</a:t>
            </a:r>
            <a:endParaRPr lang="es-CO" dirty="0">
              <a:solidFill>
                <a:schemeClr val="accent6">
                  <a:lumMod val="50000"/>
                </a:schemeClr>
              </a:solidFill>
            </a:endParaRPr>
          </a:p>
        </p:txBody>
      </p:sp>
    </p:spTree>
    <p:extLst>
      <p:ext uri="{BB962C8B-B14F-4D97-AF65-F5344CB8AC3E}">
        <p14:creationId xmlns:p14="http://schemas.microsoft.com/office/powerpoint/2010/main" val="6076262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92500" lnSpcReduction="10000"/>
          </a:bodyPr>
          <a:lstStyle/>
          <a:p>
            <a:pPr marL="0" indent="0">
              <a:buNone/>
            </a:pPr>
            <a:r>
              <a:rPr lang="es-CO" dirty="0" smtClean="0"/>
              <a:t>8. </a:t>
            </a:r>
            <a:r>
              <a:rPr lang="es-CO" dirty="0" smtClean="0">
                <a:solidFill>
                  <a:schemeClr val="bg2">
                    <a:lumMod val="50000"/>
                  </a:schemeClr>
                </a:solidFill>
              </a:rPr>
              <a:t>En cuanto le sea posible tome un vaso de jugo de toronja al día.</a:t>
            </a:r>
          </a:p>
          <a:p>
            <a:pPr marL="0" indent="0">
              <a:buNone/>
            </a:pPr>
            <a:r>
              <a:rPr lang="es-CO" dirty="0" smtClean="0"/>
              <a:t>9. </a:t>
            </a:r>
            <a:r>
              <a:rPr lang="es-CO" dirty="0" smtClean="0">
                <a:solidFill>
                  <a:schemeClr val="tx2">
                    <a:lumMod val="60000"/>
                    <a:lumOff val="40000"/>
                  </a:schemeClr>
                </a:solidFill>
              </a:rPr>
              <a:t>Verifique que en su almuerzo, tenga una porción de ahuyama, cebolla fresca sin remojar, aguacate, arroz integral y un diente de ajo.</a:t>
            </a:r>
          </a:p>
          <a:p>
            <a:pPr marL="0" indent="0">
              <a:buNone/>
            </a:pPr>
            <a:r>
              <a:rPr lang="es-CO" dirty="0" smtClean="0"/>
              <a:t>10. </a:t>
            </a:r>
            <a:r>
              <a:rPr lang="es-CO" dirty="0" smtClean="0">
                <a:solidFill>
                  <a:schemeClr val="accent6">
                    <a:lumMod val="50000"/>
                  </a:schemeClr>
                </a:solidFill>
              </a:rPr>
              <a:t>Infusiones de algunas plantas, un vaso, dos veces al día. Tilo, valeriana, muérdago, mejorana, cabello de maíz, ginseng, cola de caballo, ajo, milenrama, perejil, zarzaparrilla, parietaria, enebro, flor de Jamaica, cabello de mazorca, abedul, violeta, ortiga.</a:t>
            </a:r>
          </a:p>
          <a:p>
            <a:pPr marL="0" indent="0" algn="ctr">
              <a:buNone/>
            </a:pPr>
            <a:r>
              <a:rPr lang="es-CO" u="sng" dirty="0" smtClean="0"/>
              <a:t>Tomar el cocimiento de la cáscara de una mandarina en la noche. </a:t>
            </a:r>
            <a:endParaRPr lang="es-CO" u="sng" dirty="0"/>
          </a:p>
        </p:txBody>
      </p:sp>
    </p:spTree>
    <p:extLst>
      <p:ext uri="{BB962C8B-B14F-4D97-AF65-F5344CB8AC3E}">
        <p14:creationId xmlns:p14="http://schemas.microsoft.com/office/powerpoint/2010/main" val="19357137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92500" lnSpcReduction="20000"/>
          </a:bodyPr>
          <a:lstStyle/>
          <a:p>
            <a:pPr marL="0" indent="0" algn="ctr">
              <a:buNone/>
            </a:pPr>
            <a:r>
              <a:rPr lang="es-CO" sz="3900" b="1" dirty="0" smtClean="0"/>
              <a:t>Alimentos permitidos:</a:t>
            </a:r>
          </a:p>
          <a:p>
            <a:pPr marL="0" indent="0" algn="ctr">
              <a:buNone/>
            </a:pPr>
            <a:r>
              <a:rPr lang="es-CO" dirty="0" smtClean="0"/>
              <a:t>Todo tipo de frutas, avena, centeno, cebada, trigo, quinua, amaranto, semillas de girasol, melaza, lenteja, alfalfa, habichuelas, tomate, alcachofa, ajonjolí, leche variada de nueces, soya y sus variadas preparaciones, todo tipo de verduras y hortalizas. </a:t>
            </a:r>
            <a:endParaRPr lang="es-CO" dirty="0" smtClean="0"/>
          </a:p>
          <a:p>
            <a:pPr marL="0" indent="0" algn="ctr">
              <a:buNone/>
            </a:pPr>
            <a:r>
              <a:rPr lang="es-CO" dirty="0" smtClean="0"/>
              <a:t>Debe </a:t>
            </a:r>
            <a:r>
              <a:rPr lang="es-CO" dirty="0" smtClean="0"/>
              <a:t>consumir una dieta rica en potasio, elemento que ayuda notablemente en la normalidad de la tensión arterial, y éste se encuentra en todo alimento verde, fresco y natural. Le son muy recomendados el ajo, las coles </a:t>
            </a:r>
            <a:r>
              <a:rPr lang="es-CO" dirty="0"/>
              <a:t>o</a:t>
            </a:r>
            <a:r>
              <a:rPr lang="es-CO" dirty="0" smtClean="0"/>
              <a:t> repollo, repollitos de Bruselas, brócoli, coliflor, tomate, apio y zanahoria.</a:t>
            </a:r>
            <a:endParaRPr lang="es-CO" dirty="0"/>
          </a:p>
        </p:txBody>
      </p:sp>
    </p:spTree>
    <p:extLst>
      <p:ext uri="{BB962C8B-B14F-4D97-AF65-F5344CB8AC3E}">
        <p14:creationId xmlns:p14="http://schemas.microsoft.com/office/powerpoint/2010/main" val="27982745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lnSpcReduction="10000"/>
          </a:bodyPr>
          <a:lstStyle/>
          <a:p>
            <a:pPr marL="0" indent="0" algn="ctr">
              <a:buNone/>
            </a:pPr>
            <a:r>
              <a:rPr lang="es-CO" sz="3900" b="1" dirty="0" smtClean="0"/>
              <a:t>Alimentos prohibidos:</a:t>
            </a:r>
          </a:p>
          <a:p>
            <a:pPr marL="0" indent="0" algn="ctr">
              <a:buNone/>
            </a:pPr>
            <a:r>
              <a:rPr lang="es-CO" dirty="0" smtClean="0"/>
              <a:t>Refinados, sal, jamón, embutidos, grasa, café, té, chocolate, gaseosas, pimienta, enlatados, mayonesas, mantequilla, condimentos, queso, huevos, cerdo, carnes grasosas, vinagres, fritos, azúcar, alimentos industrializados y enlatados, ají. </a:t>
            </a:r>
          </a:p>
          <a:p>
            <a:pPr marL="0" indent="0" algn="ctr">
              <a:buNone/>
            </a:pPr>
            <a:r>
              <a:rPr lang="es-CO" sz="3900" b="1" dirty="0" smtClean="0"/>
              <a:t>Disminuya el consumo de:</a:t>
            </a:r>
          </a:p>
          <a:p>
            <a:pPr marL="0" indent="0" algn="ctr">
              <a:buNone/>
            </a:pPr>
            <a:r>
              <a:rPr lang="es-CO" dirty="0" smtClean="0"/>
              <a:t>Azúcar, alimentos de origen animal, especialmente carnes, pan blanco, frituras.</a:t>
            </a:r>
          </a:p>
          <a:p>
            <a:pPr marL="0" indent="0" algn="ctr">
              <a:buNone/>
            </a:pPr>
            <a:r>
              <a:rPr lang="es-CO" sz="3900" b="1" dirty="0" smtClean="0"/>
              <a:t>No fume ni tome bebidas alcohólicas.</a:t>
            </a:r>
            <a:endParaRPr lang="es-CO" sz="3900" b="1" dirty="0"/>
          </a:p>
        </p:txBody>
      </p:sp>
    </p:spTree>
    <p:extLst>
      <p:ext uri="{BB962C8B-B14F-4D97-AF65-F5344CB8AC3E}">
        <p14:creationId xmlns:p14="http://schemas.microsoft.com/office/powerpoint/2010/main" val="7095097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wipe(down)">
                                      <p:cBhvr>
                                        <p:cTn id="41" dur="580">
                                          <p:stCondLst>
                                            <p:cond delay="0"/>
                                          </p:stCondLst>
                                        </p:cTn>
                                        <p:tgtEl>
                                          <p:spTgt spid="3">
                                            <p:txEl>
                                              <p:pRg st="3" end="3"/>
                                            </p:txEl>
                                          </p:spTgt>
                                        </p:tgtEl>
                                      </p:cBhvr>
                                    </p:animEffect>
                                    <p:anim calcmode="lin" valueType="num">
                                      <p:cBhvr>
                                        <p:cTn id="4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3" end="3"/>
                                            </p:txEl>
                                          </p:spTgt>
                                        </p:tgtEl>
                                      </p:cBhvr>
                                      <p:to x="100000" y="60000"/>
                                    </p:animScale>
                                    <p:animScale>
                                      <p:cBhvr>
                                        <p:cTn id="48" dur="166" decel="50000">
                                          <p:stCondLst>
                                            <p:cond delay="676"/>
                                          </p:stCondLst>
                                        </p:cTn>
                                        <p:tgtEl>
                                          <p:spTgt spid="3">
                                            <p:txEl>
                                              <p:pRg st="3" end="3"/>
                                            </p:txEl>
                                          </p:spTgt>
                                        </p:tgtEl>
                                      </p:cBhvr>
                                      <p:to x="100000" y="100000"/>
                                    </p:animScale>
                                    <p:animScale>
                                      <p:cBhvr>
                                        <p:cTn id="49" dur="26">
                                          <p:stCondLst>
                                            <p:cond delay="1312"/>
                                          </p:stCondLst>
                                        </p:cTn>
                                        <p:tgtEl>
                                          <p:spTgt spid="3">
                                            <p:txEl>
                                              <p:pRg st="3" end="3"/>
                                            </p:txEl>
                                          </p:spTgt>
                                        </p:tgtEl>
                                      </p:cBhvr>
                                      <p:to x="100000" y="80000"/>
                                    </p:animScale>
                                    <p:animScale>
                                      <p:cBhvr>
                                        <p:cTn id="50" dur="166" decel="50000">
                                          <p:stCondLst>
                                            <p:cond delay="1338"/>
                                          </p:stCondLst>
                                        </p:cTn>
                                        <p:tgtEl>
                                          <p:spTgt spid="3">
                                            <p:txEl>
                                              <p:pRg st="3" end="3"/>
                                            </p:txEl>
                                          </p:spTgt>
                                        </p:tgtEl>
                                      </p:cBhvr>
                                      <p:to x="100000" y="100000"/>
                                    </p:animScale>
                                    <p:animScale>
                                      <p:cBhvr>
                                        <p:cTn id="51" dur="26">
                                          <p:stCondLst>
                                            <p:cond delay="1642"/>
                                          </p:stCondLst>
                                        </p:cTn>
                                        <p:tgtEl>
                                          <p:spTgt spid="3">
                                            <p:txEl>
                                              <p:pRg st="3" end="3"/>
                                            </p:txEl>
                                          </p:spTgt>
                                        </p:tgtEl>
                                      </p:cBhvr>
                                      <p:to x="100000" y="90000"/>
                                    </p:animScale>
                                    <p:animScale>
                                      <p:cBhvr>
                                        <p:cTn id="52" dur="166" decel="50000">
                                          <p:stCondLst>
                                            <p:cond delay="1668"/>
                                          </p:stCondLst>
                                        </p:cTn>
                                        <p:tgtEl>
                                          <p:spTgt spid="3">
                                            <p:txEl>
                                              <p:pRg st="3" end="3"/>
                                            </p:txEl>
                                          </p:spTgt>
                                        </p:tgtEl>
                                      </p:cBhvr>
                                      <p:to x="100000" y="100000"/>
                                    </p:animScale>
                                    <p:animScale>
                                      <p:cBhvr>
                                        <p:cTn id="53" dur="26">
                                          <p:stCondLst>
                                            <p:cond delay="1808"/>
                                          </p:stCondLst>
                                        </p:cTn>
                                        <p:tgtEl>
                                          <p:spTgt spid="3">
                                            <p:txEl>
                                              <p:pRg st="3" end="3"/>
                                            </p:txEl>
                                          </p:spTgt>
                                        </p:tgtEl>
                                      </p:cBhvr>
                                      <p:to x="100000" y="95000"/>
                                    </p:animScale>
                                    <p:animScale>
                                      <p:cBhvr>
                                        <p:cTn id="54" dur="166" decel="50000">
                                          <p:stCondLst>
                                            <p:cond delay="1834"/>
                                          </p:stCondLst>
                                        </p:cTn>
                                        <p:tgtEl>
                                          <p:spTgt spid="3">
                                            <p:txEl>
                                              <p:pRg st="3" end="3"/>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p:cTn id="5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000" b="1" i="1" dirty="0" smtClean="0"/>
              <a:t>Conclusión</a:t>
            </a:r>
            <a:endParaRPr lang="es-CO" sz="6000" b="1" i="1" dirty="0"/>
          </a:p>
        </p:txBody>
      </p:sp>
      <p:sp>
        <p:nvSpPr>
          <p:cNvPr id="3" name="2 Marcador de contenido"/>
          <p:cNvSpPr>
            <a:spLocks noGrp="1"/>
          </p:cNvSpPr>
          <p:nvPr>
            <p:ph idx="1"/>
          </p:nvPr>
        </p:nvSpPr>
        <p:spPr>
          <a:xfrm>
            <a:off x="457200" y="1600201"/>
            <a:ext cx="8229600" cy="1972816"/>
          </a:xfrm>
        </p:spPr>
        <p:txBody>
          <a:bodyPr>
            <a:normAutofit/>
          </a:bodyPr>
          <a:lstStyle/>
          <a:p>
            <a:pPr marL="0" indent="0" algn="ctr">
              <a:buNone/>
            </a:pPr>
            <a:r>
              <a:rPr lang="es-CO" dirty="0" smtClean="0"/>
              <a:t>Estos temas de salud los he colocado pensando no solo en su salud espiritual sino también en su salud física, como dice el apóstol Juan: </a:t>
            </a:r>
          </a:p>
        </p:txBody>
      </p:sp>
      <p:sp>
        <p:nvSpPr>
          <p:cNvPr id="4" name="3 Rectángulo"/>
          <p:cNvSpPr/>
          <p:nvPr/>
        </p:nvSpPr>
        <p:spPr>
          <a:xfrm>
            <a:off x="3491880" y="3717032"/>
            <a:ext cx="5184576" cy="2246769"/>
          </a:xfrm>
          <a:prstGeom prst="rect">
            <a:avLst/>
          </a:prstGeom>
        </p:spPr>
        <p:txBody>
          <a:bodyPr wrap="square">
            <a:spAutoFit/>
          </a:bodyPr>
          <a:lstStyle/>
          <a:p>
            <a:pPr algn="ctr"/>
            <a:r>
              <a:rPr lang="es-CO" sz="2800" dirty="0"/>
              <a:t>Amado, yo deseo que tú seas prosperado en todas las cosas, y que tengas salud, así como prospera tu alma.</a:t>
            </a:r>
          </a:p>
          <a:p>
            <a:pPr algn="ctr"/>
            <a:r>
              <a:rPr lang="es-CO" sz="2800" b="1" dirty="0"/>
              <a:t>3 Juan 1:2</a:t>
            </a:r>
            <a:endParaRPr lang="es-CO" sz="2800" dirty="0"/>
          </a:p>
        </p:txBody>
      </p:sp>
      <p:pic>
        <p:nvPicPr>
          <p:cNvPr id="1026" name="Picture 2" descr="https://encrypted-tbn2.gstatic.com/images?q=tbn:ANd9GcQeCZ1s-U3c6sk0VUbdu9XgWcjvsAEyoyhVBQuoUU5KXJvgyVz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982" y="3804366"/>
            <a:ext cx="3168352" cy="257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88046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1000" fill="hold"/>
                                        <p:tgtEl>
                                          <p:spTgt spid="1026"/>
                                        </p:tgtEl>
                                        <p:attrNameLst>
                                          <p:attrName>ppt_w</p:attrName>
                                        </p:attrNameLst>
                                      </p:cBhvr>
                                      <p:tavLst>
                                        <p:tav tm="0">
                                          <p:val>
                                            <p:fltVal val="0"/>
                                          </p:val>
                                        </p:tav>
                                        <p:tav tm="100000">
                                          <p:val>
                                            <p:strVal val="#ppt_w"/>
                                          </p:val>
                                        </p:tav>
                                      </p:tavLst>
                                    </p:anim>
                                    <p:anim calcmode="lin" valueType="num">
                                      <p:cBhvr>
                                        <p:cTn id="19" dur="1000" fill="hold"/>
                                        <p:tgtEl>
                                          <p:spTgt spid="1026"/>
                                        </p:tgtEl>
                                        <p:attrNameLst>
                                          <p:attrName>ppt_h</p:attrName>
                                        </p:attrNameLst>
                                      </p:cBhvr>
                                      <p:tavLst>
                                        <p:tav tm="0">
                                          <p:val>
                                            <p:fltVal val="0"/>
                                          </p:val>
                                        </p:tav>
                                        <p:tav tm="100000">
                                          <p:val>
                                            <p:strVal val="#ppt_h"/>
                                          </p:val>
                                        </p:tav>
                                      </p:tavLst>
                                    </p:anim>
                                    <p:anim calcmode="lin" valueType="num">
                                      <p:cBhvr>
                                        <p:cTn id="20" dur="1000" fill="hold"/>
                                        <p:tgtEl>
                                          <p:spTgt spid="1026"/>
                                        </p:tgtEl>
                                        <p:attrNameLst>
                                          <p:attrName>style.rotation</p:attrName>
                                        </p:attrNameLst>
                                      </p:cBhvr>
                                      <p:tavLst>
                                        <p:tav tm="0">
                                          <p:val>
                                            <p:fltVal val="90"/>
                                          </p:val>
                                        </p:tav>
                                        <p:tav tm="100000">
                                          <p:val>
                                            <p:fltVal val="0"/>
                                          </p:val>
                                        </p:tav>
                                      </p:tavLst>
                                    </p:anim>
                                    <p:animEffect transition="in" filter="fade">
                                      <p:cBhvr>
                                        <p:cTn id="21"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a1.subirimagenes.net/img/2013/03/19/1303190702472919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4" y="0"/>
            <a:ext cx="91277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901207"/>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TotalTime>
  <Words>1455</Words>
  <Application>Microsoft Office PowerPoint</Application>
  <PresentationFormat>Presentación en pantalla (4:3)</PresentationFormat>
  <Paragraphs>92</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Presentación de PowerPoint</vt:lpstr>
      <vt:lpstr>Presentación de PowerPoint</vt:lpstr>
      <vt:lpstr>Presentación de PowerPoint</vt:lpstr>
      <vt:lpstr>Presentación de PowerPoint</vt:lpstr>
      <vt:lpstr>Presentación de PowerPoint</vt:lpstr>
      <vt:lpstr>Usted tiene un riesgo más alto de sufrir  hipertensión arterial si:</vt:lpstr>
      <vt:lpstr>Presentación de PowerPoint</vt:lpstr>
      <vt:lpstr>Síntomas</vt:lpstr>
      <vt:lpstr>Tratamiento</vt:lpstr>
      <vt:lpstr>Usted puede, y debe hacer muchas cosas para ayudar a controlar su presión arterial, como:</vt:lpstr>
      <vt:lpstr>Presentación de PowerPoint</vt:lpstr>
      <vt:lpstr>Posibles complicaciones</vt:lpstr>
      <vt:lpstr>Ahora veamos la dieta sugerente para la hipertensión</vt:lpstr>
      <vt:lpstr>Presentación de PowerPoint</vt:lpstr>
      <vt:lpstr>Presentación de PowerPoint</vt:lpstr>
      <vt:lpstr>Presentación de PowerPoint</vt:lpstr>
      <vt:lpstr>Presentación de PowerPoint</vt:lpstr>
      <vt:lpstr>Conclusión</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56</cp:revision>
  <dcterms:created xsi:type="dcterms:W3CDTF">2013-10-07T13:56:15Z</dcterms:created>
  <dcterms:modified xsi:type="dcterms:W3CDTF">2013-10-12T21:05:30Z</dcterms:modified>
</cp:coreProperties>
</file>