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7" r:id="rId2"/>
    <p:sldId id="262" r:id="rId3"/>
    <p:sldId id="274" r:id="rId4"/>
    <p:sldId id="263" r:id="rId5"/>
    <p:sldId id="275" r:id="rId6"/>
    <p:sldId id="276" r:id="rId7"/>
    <p:sldId id="265" r:id="rId8"/>
    <p:sldId id="266" r:id="rId9"/>
    <p:sldId id="267" r:id="rId10"/>
    <p:sldId id="268" r:id="rId11"/>
    <p:sldId id="269" r:id="rId12"/>
    <p:sldId id="270" r:id="rId13"/>
    <p:sldId id="271" r:id="rId14"/>
    <p:sldId id="272" r:id="rId15"/>
    <p:sldId id="273" r:id="rId16"/>
    <p:sldId id="261" r:id="rId17"/>
    <p:sldId id="258" r:id="rId18"/>
    <p:sldId id="259" r:id="rId19"/>
    <p:sldId id="260" r:id="rId20"/>
    <p:sldId id="277" r:id="rId21"/>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20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_rels/data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diagrams/_rels/drawing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EFC0BE-68E5-4155-954E-3B776A791A1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52B48152-8E23-4DEC-9146-5931E86C4F7D}">
      <dgm:prSet/>
      <dgm:spPr>
        <a:solidFill>
          <a:srgbClr val="002060"/>
        </a:solidFill>
      </dgm:spPr>
      <dgm:t>
        <a:bodyPr/>
        <a:lstStyle/>
        <a:p>
          <a:pPr rtl="0"/>
          <a:r>
            <a:rPr lang="es-CO" dirty="0" smtClean="0"/>
            <a:t>Dieta sugerente para problemas digestivos</a:t>
          </a:r>
          <a:endParaRPr lang="es-CO" dirty="0"/>
        </a:p>
      </dgm:t>
    </dgm:pt>
    <dgm:pt modelId="{B8B44A8C-1CFD-475A-894A-3150E302FDF4}" type="parTrans" cxnId="{910D2837-0F68-454D-8048-CC55716F1E2C}">
      <dgm:prSet/>
      <dgm:spPr/>
      <dgm:t>
        <a:bodyPr/>
        <a:lstStyle/>
        <a:p>
          <a:endParaRPr lang="es-CO"/>
        </a:p>
      </dgm:t>
    </dgm:pt>
    <dgm:pt modelId="{6A848056-39F7-4684-B881-BFBC3822B9F3}" type="sibTrans" cxnId="{910D2837-0F68-454D-8048-CC55716F1E2C}">
      <dgm:prSet/>
      <dgm:spPr/>
      <dgm:t>
        <a:bodyPr/>
        <a:lstStyle/>
        <a:p>
          <a:endParaRPr lang="es-CO"/>
        </a:p>
      </dgm:t>
    </dgm:pt>
    <dgm:pt modelId="{A4494A9E-5D34-4C19-B137-7205BE954EC1}" type="pres">
      <dgm:prSet presAssocID="{C3EFC0BE-68E5-4155-954E-3B776A791A11}" presName="linear" presStyleCnt="0">
        <dgm:presLayoutVars>
          <dgm:animLvl val="lvl"/>
          <dgm:resizeHandles val="exact"/>
        </dgm:presLayoutVars>
      </dgm:prSet>
      <dgm:spPr/>
      <dgm:t>
        <a:bodyPr/>
        <a:lstStyle/>
        <a:p>
          <a:endParaRPr lang="es-CO"/>
        </a:p>
      </dgm:t>
    </dgm:pt>
    <dgm:pt modelId="{D3A4D310-0683-491B-9D0A-332E81CCD565}" type="pres">
      <dgm:prSet presAssocID="{52B48152-8E23-4DEC-9146-5931E86C4F7D}" presName="parentText" presStyleLbl="node1" presStyleIdx="0" presStyleCnt="1" custScaleX="81525">
        <dgm:presLayoutVars>
          <dgm:chMax val="0"/>
          <dgm:bulletEnabled val="1"/>
        </dgm:presLayoutVars>
      </dgm:prSet>
      <dgm:spPr/>
      <dgm:t>
        <a:bodyPr/>
        <a:lstStyle/>
        <a:p>
          <a:endParaRPr lang="es-CO"/>
        </a:p>
      </dgm:t>
    </dgm:pt>
  </dgm:ptLst>
  <dgm:cxnLst>
    <dgm:cxn modelId="{40AF76B9-93C7-4552-8D61-84771A22DCD9}" type="presOf" srcId="{52B48152-8E23-4DEC-9146-5931E86C4F7D}" destId="{D3A4D310-0683-491B-9D0A-332E81CCD565}" srcOrd="0" destOrd="0" presId="urn:microsoft.com/office/officeart/2005/8/layout/vList2"/>
    <dgm:cxn modelId="{1A9327A8-B6D5-4F5B-ABB1-289C4747122A}" type="presOf" srcId="{C3EFC0BE-68E5-4155-954E-3B776A791A11}" destId="{A4494A9E-5D34-4C19-B137-7205BE954EC1}" srcOrd="0" destOrd="0" presId="urn:microsoft.com/office/officeart/2005/8/layout/vList2"/>
    <dgm:cxn modelId="{910D2837-0F68-454D-8048-CC55716F1E2C}" srcId="{C3EFC0BE-68E5-4155-954E-3B776A791A11}" destId="{52B48152-8E23-4DEC-9146-5931E86C4F7D}" srcOrd="0" destOrd="0" parTransId="{B8B44A8C-1CFD-475A-894A-3150E302FDF4}" sibTransId="{6A848056-39F7-4684-B881-BFBC3822B9F3}"/>
    <dgm:cxn modelId="{419970EA-2310-4207-BE42-68AB43A1C69F}" type="presParOf" srcId="{A4494A9E-5D34-4C19-B137-7205BE954EC1}" destId="{D3A4D310-0683-491B-9D0A-332E81CCD56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E68E36C-CE64-4794-BCD4-9FB0833EEEDB}"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5B29D74A-936C-45D0-B531-00FC60221209}">
      <dgm:prSet/>
      <dgm:spPr>
        <a:solidFill>
          <a:srgbClr val="002060"/>
        </a:solidFill>
      </dgm:spPr>
      <dgm:t>
        <a:bodyPr/>
        <a:lstStyle/>
        <a:p>
          <a:pPr rtl="0"/>
          <a:r>
            <a:rPr lang="es-CO" dirty="0" smtClean="0"/>
            <a:t>Llevar una dieta alta en fibra y baja en grasas puede ayudarle a mantener saludable el sistema digestivo. Las dietas con abundante fibra también pueden evitar algunos problemas graves, como cáncer, enfermedades del corazón y otros padecimientos.</a:t>
          </a:r>
          <a:endParaRPr lang="es-CO" dirty="0"/>
        </a:p>
      </dgm:t>
    </dgm:pt>
    <dgm:pt modelId="{A7FA108F-AD18-4E19-B3D8-67EE40E88CE9}" type="parTrans" cxnId="{D1CAAE06-C185-4F63-BBBF-15F0BC38A8AD}">
      <dgm:prSet/>
      <dgm:spPr/>
      <dgm:t>
        <a:bodyPr/>
        <a:lstStyle/>
        <a:p>
          <a:endParaRPr lang="es-CO"/>
        </a:p>
      </dgm:t>
    </dgm:pt>
    <dgm:pt modelId="{D6774790-A6D5-46BA-BAAF-E8A165159920}" type="sibTrans" cxnId="{D1CAAE06-C185-4F63-BBBF-15F0BC38A8AD}">
      <dgm:prSet/>
      <dgm:spPr/>
      <dgm:t>
        <a:bodyPr/>
        <a:lstStyle/>
        <a:p>
          <a:endParaRPr lang="es-CO"/>
        </a:p>
      </dgm:t>
    </dgm:pt>
    <dgm:pt modelId="{5D1AB716-7AA4-481A-BBEC-0B92BEBA3E05}">
      <dgm:prSet/>
      <dgm:spPr>
        <a:solidFill>
          <a:srgbClr val="002060"/>
        </a:solidFill>
      </dgm:spPr>
      <dgm:t>
        <a:bodyPr/>
        <a:lstStyle/>
        <a:p>
          <a:pPr rtl="0"/>
          <a:r>
            <a:rPr lang="es-CO" dirty="0" smtClean="0"/>
            <a:t>Algunas fuentes adecuadas de fibra son las frutas, las verduras, los frijoles y los granos integrales. Entre los productos de granos integrales figuran el trigo integral, la avena integral, el centeno integral y el grano integral de cebada.</a:t>
          </a:r>
          <a:endParaRPr lang="es-CO" dirty="0"/>
        </a:p>
      </dgm:t>
    </dgm:pt>
    <dgm:pt modelId="{0A9520F3-BB3D-41D1-B53F-A62166D21A1C}" type="parTrans" cxnId="{1E54443E-E724-4B1F-ACE3-91DE7A108961}">
      <dgm:prSet/>
      <dgm:spPr/>
      <dgm:t>
        <a:bodyPr/>
        <a:lstStyle/>
        <a:p>
          <a:endParaRPr lang="es-CO"/>
        </a:p>
      </dgm:t>
    </dgm:pt>
    <dgm:pt modelId="{7996468C-5EF5-42FF-8FFC-DCCA2D3BE6DA}" type="sibTrans" cxnId="{1E54443E-E724-4B1F-ACE3-91DE7A108961}">
      <dgm:prSet/>
      <dgm:spPr/>
      <dgm:t>
        <a:bodyPr/>
        <a:lstStyle/>
        <a:p>
          <a:endParaRPr lang="es-CO"/>
        </a:p>
      </dgm:t>
    </dgm:pt>
    <dgm:pt modelId="{6151D02B-6921-438C-A876-644C9D329EE9}">
      <dgm:prSet/>
      <dgm:spPr>
        <a:solidFill>
          <a:srgbClr val="002060"/>
        </a:solidFill>
      </dgm:spPr>
      <dgm:t>
        <a:bodyPr/>
        <a:lstStyle/>
        <a:p>
          <a:pPr rtl="0"/>
          <a:r>
            <a:rPr lang="es-CO" dirty="0" smtClean="0"/>
            <a:t>Para seleccionar alimentos de granos íntegros, lea la etiqueta del paquete. Las palabras “íntegro” o “grano integral” se mostrarán junto con el nombre del grano. Trate de consumir 25 gramos de fibra a diario. </a:t>
          </a:r>
          <a:endParaRPr lang="es-CO" dirty="0"/>
        </a:p>
      </dgm:t>
    </dgm:pt>
    <dgm:pt modelId="{40B920C3-B83D-4E79-A8F3-913183F1748C}" type="parTrans" cxnId="{5580AE28-F689-4245-8058-0CDC62552227}">
      <dgm:prSet/>
      <dgm:spPr/>
      <dgm:t>
        <a:bodyPr/>
        <a:lstStyle/>
        <a:p>
          <a:endParaRPr lang="es-CO"/>
        </a:p>
      </dgm:t>
    </dgm:pt>
    <dgm:pt modelId="{EFE57ED3-EE94-408D-A11F-6CB79D3D6377}" type="sibTrans" cxnId="{5580AE28-F689-4245-8058-0CDC62552227}">
      <dgm:prSet/>
      <dgm:spPr/>
      <dgm:t>
        <a:bodyPr/>
        <a:lstStyle/>
        <a:p>
          <a:endParaRPr lang="es-CO"/>
        </a:p>
      </dgm:t>
    </dgm:pt>
    <dgm:pt modelId="{E7ADA0FF-10B9-4320-A220-4172D316B98E}" type="pres">
      <dgm:prSet presAssocID="{2E68E36C-CE64-4794-BCD4-9FB0833EEEDB}" presName="linearFlow" presStyleCnt="0">
        <dgm:presLayoutVars>
          <dgm:dir/>
          <dgm:resizeHandles val="exact"/>
        </dgm:presLayoutVars>
      </dgm:prSet>
      <dgm:spPr/>
      <dgm:t>
        <a:bodyPr/>
        <a:lstStyle/>
        <a:p>
          <a:endParaRPr lang="es-CO"/>
        </a:p>
      </dgm:t>
    </dgm:pt>
    <dgm:pt modelId="{95EBF055-5EFB-469E-81EA-B622F266C091}" type="pres">
      <dgm:prSet presAssocID="{5B29D74A-936C-45D0-B531-00FC60221209}" presName="composite" presStyleCnt="0"/>
      <dgm:spPr/>
    </dgm:pt>
    <dgm:pt modelId="{136A8054-D581-4661-A196-F54EDD914551}" type="pres">
      <dgm:prSet presAssocID="{5B29D74A-936C-45D0-B531-00FC60221209}" presName="imgShp" presStyleLbl="fgImgPlace1" presStyleIdx="0" presStyleCnt="3" custLinFactNeighborX="-45348" custLinFactNeighborY="-20"/>
      <dgm:spPr>
        <a:blipFill rotWithShape="1">
          <a:blip xmlns:r="http://schemas.openxmlformats.org/officeDocument/2006/relationships" r:embed="rId1"/>
          <a:stretch>
            <a:fillRect/>
          </a:stretch>
        </a:blipFill>
      </dgm:spPr>
    </dgm:pt>
    <dgm:pt modelId="{902E3422-035B-4365-9D7F-9D5DD531FE81}" type="pres">
      <dgm:prSet presAssocID="{5B29D74A-936C-45D0-B531-00FC60221209}" presName="txShp" presStyleLbl="node1" presStyleIdx="0" presStyleCnt="3" custScaleX="130936">
        <dgm:presLayoutVars>
          <dgm:bulletEnabled val="1"/>
        </dgm:presLayoutVars>
      </dgm:prSet>
      <dgm:spPr/>
      <dgm:t>
        <a:bodyPr/>
        <a:lstStyle/>
        <a:p>
          <a:endParaRPr lang="es-CO"/>
        </a:p>
      </dgm:t>
    </dgm:pt>
    <dgm:pt modelId="{7CDB20AD-57A0-4C78-93A5-903F2283AD68}" type="pres">
      <dgm:prSet presAssocID="{D6774790-A6D5-46BA-BAAF-E8A165159920}" presName="spacing" presStyleCnt="0"/>
      <dgm:spPr/>
    </dgm:pt>
    <dgm:pt modelId="{B061F86F-60FD-4DB2-8EE7-5540107AD554}" type="pres">
      <dgm:prSet presAssocID="{5D1AB716-7AA4-481A-BBEC-0B92BEBA3E05}" presName="composite" presStyleCnt="0"/>
      <dgm:spPr/>
    </dgm:pt>
    <dgm:pt modelId="{DF3FDE06-4A43-43E4-8C6C-1AF59F34B86E}" type="pres">
      <dgm:prSet presAssocID="{5D1AB716-7AA4-481A-BBEC-0B92BEBA3E05}" presName="imgShp" presStyleLbl="fgImgPlace1" presStyleIdx="1" presStyleCnt="3" custLinFactNeighborX="-47093" custLinFactNeighborY="-1147"/>
      <dgm:spPr>
        <a:blipFill rotWithShape="1">
          <a:blip xmlns:r="http://schemas.openxmlformats.org/officeDocument/2006/relationships" r:embed="rId2"/>
          <a:stretch>
            <a:fillRect/>
          </a:stretch>
        </a:blipFill>
      </dgm:spPr>
    </dgm:pt>
    <dgm:pt modelId="{C48A5C42-A387-4974-8929-E4AE4B10A946}" type="pres">
      <dgm:prSet presAssocID="{5D1AB716-7AA4-481A-BBEC-0B92BEBA3E05}" presName="txShp" presStyleLbl="node1" presStyleIdx="1" presStyleCnt="3" custScaleX="120409" custLinFactNeighborX="4460" custLinFactNeighborY="-1147">
        <dgm:presLayoutVars>
          <dgm:bulletEnabled val="1"/>
        </dgm:presLayoutVars>
      </dgm:prSet>
      <dgm:spPr/>
      <dgm:t>
        <a:bodyPr/>
        <a:lstStyle/>
        <a:p>
          <a:endParaRPr lang="es-CO"/>
        </a:p>
      </dgm:t>
    </dgm:pt>
    <dgm:pt modelId="{E90BD033-2C8A-441B-B6D5-4A2A6F63ADEA}" type="pres">
      <dgm:prSet presAssocID="{7996468C-5EF5-42FF-8FFC-DCCA2D3BE6DA}" presName="spacing" presStyleCnt="0"/>
      <dgm:spPr/>
    </dgm:pt>
    <dgm:pt modelId="{14E573A8-EDA9-4414-946A-2C7D94EBF1E6}" type="pres">
      <dgm:prSet presAssocID="{6151D02B-6921-438C-A876-644C9D329EE9}" presName="composite" presStyleCnt="0"/>
      <dgm:spPr/>
    </dgm:pt>
    <dgm:pt modelId="{FBC3A0E4-96D2-4253-A723-AD8A770BD9F9}" type="pres">
      <dgm:prSet presAssocID="{6151D02B-6921-438C-A876-644C9D329EE9}" presName="imgShp" presStyleLbl="fgImgPlace1" presStyleIdx="2" presStyleCnt="3" custLinFactNeighborX="-40581" custLinFactNeighborY="-2274"/>
      <dgm:spPr>
        <a:blipFill rotWithShape="1">
          <a:blip xmlns:r="http://schemas.openxmlformats.org/officeDocument/2006/relationships" r:embed="rId3"/>
          <a:stretch>
            <a:fillRect/>
          </a:stretch>
        </a:blipFill>
      </dgm:spPr>
    </dgm:pt>
    <dgm:pt modelId="{20A8FD3F-CB25-4BA7-BDF5-4B2228EFFC0D}" type="pres">
      <dgm:prSet presAssocID="{6151D02B-6921-438C-A876-644C9D329EE9}" presName="txShp" presStyleLbl="node1" presStyleIdx="2" presStyleCnt="3" custScaleX="134209">
        <dgm:presLayoutVars>
          <dgm:bulletEnabled val="1"/>
        </dgm:presLayoutVars>
      </dgm:prSet>
      <dgm:spPr/>
      <dgm:t>
        <a:bodyPr/>
        <a:lstStyle/>
        <a:p>
          <a:endParaRPr lang="es-CO"/>
        </a:p>
      </dgm:t>
    </dgm:pt>
  </dgm:ptLst>
  <dgm:cxnLst>
    <dgm:cxn modelId="{0F39220D-0403-4C91-B401-D43522A2CDE7}" type="presOf" srcId="{5B29D74A-936C-45D0-B531-00FC60221209}" destId="{902E3422-035B-4365-9D7F-9D5DD531FE81}" srcOrd="0" destOrd="0" presId="urn:microsoft.com/office/officeart/2005/8/layout/vList3"/>
    <dgm:cxn modelId="{5580AE28-F689-4245-8058-0CDC62552227}" srcId="{2E68E36C-CE64-4794-BCD4-9FB0833EEEDB}" destId="{6151D02B-6921-438C-A876-644C9D329EE9}" srcOrd="2" destOrd="0" parTransId="{40B920C3-B83D-4E79-A8F3-913183F1748C}" sibTransId="{EFE57ED3-EE94-408D-A11F-6CB79D3D6377}"/>
    <dgm:cxn modelId="{32386D0C-D065-4334-85F5-6019F7622286}" type="presOf" srcId="{2E68E36C-CE64-4794-BCD4-9FB0833EEEDB}" destId="{E7ADA0FF-10B9-4320-A220-4172D316B98E}" srcOrd="0" destOrd="0" presId="urn:microsoft.com/office/officeart/2005/8/layout/vList3"/>
    <dgm:cxn modelId="{4F630E1F-86DA-4CC8-9D11-5C09342F5292}" type="presOf" srcId="{5D1AB716-7AA4-481A-BBEC-0B92BEBA3E05}" destId="{C48A5C42-A387-4974-8929-E4AE4B10A946}" srcOrd="0" destOrd="0" presId="urn:microsoft.com/office/officeart/2005/8/layout/vList3"/>
    <dgm:cxn modelId="{D1CAAE06-C185-4F63-BBBF-15F0BC38A8AD}" srcId="{2E68E36C-CE64-4794-BCD4-9FB0833EEEDB}" destId="{5B29D74A-936C-45D0-B531-00FC60221209}" srcOrd="0" destOrd="0" parTransId="{A7FA108F-AD18-4E19-B3D8-67EE40E88CE9}" sibTransId="{D6774790-A6D5-46BA-BAAF-E8A165159920}"/>
    <dgm:cxn modelId="{1E54443E-E724-4B1F-ACE3-91DE7A108961}" srcId="{2E68E36C-CE64-4794-BCD4-9FB0833EEEDB}" destId="{5D1AB716-7AA4-481A-BBEC-0B92BEBA3E05}" srcOrd="1" destOrd="0" parTransId="{0A9520F3-BB3D-41D1-B53F-A62166D21A1C}" sibTransId="{7996468C-5EF5-42FF-8FFC-DCCA2D3BE6DA}"/>
    <dgm:cxn modelId="{A7EEA913-50C8-496F-8353-2EDC6503A3AB}" type="presOf" srcId="{6151D02B-6921-438C-A876-644C9D329EE9}" destId="{20A8FD3F-CB25-4BA7-BDF5-4B2228EFFC0D}" srcOrd="0" destOrd="0" presId="urn:microsoft.com/office/officeart/2005/8/layout/vList3"/>
    <dgm:cxn modelId="{CEF8655D-3B0F-413F-A253-1BCAE715545C}" type="presParOf" srcId="{E7ADA0FF-10B9-4320-A220-4172D316B98E}" destId="{95EBF055-5EFB-469E-81EA-B622F266C091}" srcOrd="0" destOrd="0" presId="urn:microsoft.com/office/officeart/2005/8/layout/vList3"/>
    <dgm:cxn modelId="{68A09D84-29BB-445C-A3CA-F2752884DAEC}" type="presParOf" srcId="{95EBF055-5EFB-469E-81EA-B622F266C091}" destId="{136A8054-D581-4661-A196-F54EDD914551}" srcOrd="0" destOrd="0" presId="urn:microsoft.com/office/officeart/2005/8/layout/vList3"/>
    <dgm:cxn modelId="{33524218-192E-4735-9554-EB065D562ED7}" type="presParOf" srcId="{95EBF055-5EFB-469E-81EA-B622F266C091}" destId="{902E3422-035B-4365-9D7F-9D5DD531FE81}" srcOrd="1" destOrd="0" presId="urn:microsoft.com/office/officeart/2005/8/layout/vList3"/>
    <dgm:cxn modelId="{5E8537FA-8013-4FD5-8B8B-2763739B65B3}" type="presParOf" srcId="{E7ADA0FF-10B9-4320-A220-4172D316B98E}" destId="{7CDB20AD-57A0-4C78-93A5-903F2283AD68}" srcOrd="1" destOrd="0" presId="urn:microsoft.com/office/officeart/2005/8/layout/vList3"/>
    <dgm:cxn modelId="{8258011B-06A0-4394-8220-D8E9A3AE24F1}" type="presParOf" srcId="{E7ADA0FF-10B9-4320-A220-4172D316B98E}" destId="{B061F86F-60FD-4DB2-8EE7-5540107AD554}" srcOrd="2" destOrd="0" presId="urn:microsoft.com/office/officeart/2005/8/layout/vList3"/>
    <dgm:cxn modelId="{93721E85-0B29-44A0-92CD-9A3941314B52}" type="presParOf" srcId="{B061F86F-60FD-4DB2-8EE7-5540107AD554}" destId="{DF3FDE06-4A43-43E4-8C6C-1AF59F34B86E}" srcOrd="0" destOrd="0" presId="urn:microsoft.com/office/officeart/2005/8/layout/vList3"/>
    <dgm:cxn modelId="{615ABA5E-91DC-4FBA-A1DE-12AB417473EB}" type="presParOf" srcId="{B061F86F-60FD-4DB2-8EE7-5540107AD554}" destId="{C48A5C42-A387-4974-8929-E4AE4B10A946}" srcOrd="1" destOrd="0" presId="urn:microsoft.com/office/officeart/2005/8/layout/vList3"/>
    <dgm:cxn modelId="{774CBA2A-214D-4170-9552-4809EF0206FA}" type="presParOf" srcId="{E7ADA0FF-10B9-4320-A220-4172D316B98E}" destId="{E90BD033-2C8A-441B-B6D5-4A2A6F63ADEA}" srcOrd="3" destOrd="0" presId="urn:microsoft.com/office/officeart/2005/8/layout/vList3"/>
    <dgm:cxn modelId="{A5B893A0-6896-41B5-B7B9-3A9AFEC54A2A}" type="presParOf" srcId="{E7ADA0FF-10B9-4320-A220-4172D316B98E}" destId="{14E573A8-EDA9-4414-946A-2C7D94EBF1E6}" srcOrd="4" destOrd="0" presId="urn:microsoft.com/office/officeart/2005/8/layout/vList3"/>
    <dgm:cxn modelId="{91F220CE-B7E9-4118-9037-D5E32A94A1B1}" type="presParOf" srcId="{14E573A8-EDA9-4414-946A-2C7D94EBF1E6}" destId="{FBC3A0E4-96D2-4253-A723-AD8A770BD9F9}" srcOrd="0" destOrd="0" presId="urn:microsoft.com/office/officeart/2005/8/layout/vList3"/>
    <dgm:cxn modelId="{575537C1-2DC2-4FA5-A292-1E8D19E45B68}" type="presParOf" srcId="{14E573A8-EDA9-4414-946A-2C7D94EBF1E6}" destId="{20A8FD3F-CB25-4BA7-BDF5-4B2228EFFC0D}" srcOrd="1" destOrd="0" presId="urn:microsoft.com/office/officeart/2005/8/layout/vList3"/>
  </dgm:cxnLst>
  <dgm:bg>
    <a:gradFill>
      <a:gsLst>
        <a:gs pos="0">
          <a:srgbClr val="FFF200"/>
        </a:gs>
        <a:gs pos="45000">
          <a:srgbClr val="FF7A00"/>
        </a:gs>
        <a:gs pos="70000">
          <a:srgbClr val="FF0300"/>
        </a:gs>
        <a:gs pos="100000">
          <a:srgbClr val="4D0808"/>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A4D310-0683-491B-9D0A-332E81CCD565}">
      <dsp:nvSpPr>
        <dsp:cNvPr id="0" name=""/>
        <dsp:cNvSpPr/>
      </dsp:nvSpPr>
      <dsp:spPr>
        <a:xfrm>
          <a:off x="802443" y="127777"/>
          <a:ext cx="7081913" cy="887445"/>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rtl="0">
            <a:lnSpc>
              <a:spcPct val="90000"/>
            </a:lnSpc>
            <a:spcBef>
              <a:spcPct val="0"/>
            </a:spcBef>
            <a:spcAft>
              <a:spcPct val="35000"/>
            </a:spcAft>
          </a:pPr>
          <a:r>
            <a:rPr lang="es-CO" sz="3000" kern="1200" dirty="0" smtClean="0"/>
            <a:t>Dieta sugerente para problemas digestivos</a:t>
          </a:r>
          <a:endParaRPr lang="es-CO" sz="3000" kern="1200" dirty="0"/>
        </a:p>
      </dsp:txBody>
      <dsp:txXfrm>
        <a:off x="845764" y="171098"/>
        <a:ext cx="6995271" cy="8008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2E3422-035B-4365-9D7F-9D5DD531FE81}">
      <dsp:nvSpPr>
        <dsp:cNvPr id="0" name=""/>
        <dsp:cNvSpPr/>
      </dsp:nvSpPr>
      <dsp:spPr>
        <a:xfrm rot="10800000">
          <a:off x="531943" y="302"/>
          <a:ext cx="7165713" cy="1510380"/>
        </a:xfrm>
        <a:prstGeom prst="homePlate">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6036" tIns="68580" rIns="128016" bIns="68580" numCol="1" spcCol="1270" anchor="ctr" anchorCtr="0">
          <a:noAutofit/>
        </a:bodyPr>
        <a:lstStyle/>
        <a:p>
          <a:pPr lvl="0" algn="ctr" defTabSz="800100" rtl="0">
            <a:lnSpc>
              <a:spcPct val="90000"/>
            </a:lnSpc>
            <a:spcBef>
              <a:spcPct val="0"/>
            </a:spcBef>
            <a:spcAft>
              <a:spcPct val="35000"/>
            </a:spcAft>
          </a:pPr>
          <a:r>
            <a:rPr lang="es-CO" sz="1800" kern="1200" dirty="0" smtClean="0"/>
            <a:t>Llevar una dieta alta en fibra y baja en grasas puede ayudarle a mantener saludable el sistema digestivo. Las dietas con abundante fibra también pueden evitar algunos problemas graves, como cáncer, enfermedades del corazón y otros padecimientos.</a:t>
          </a:r>
          <a:endParaRPr lang="es-CO" sz="1800" kern="1200" dirty="0"/>
        </a:p>
      </dsp:txBody>
      <dsp:txXfrm rot="10800000">
        <a:off x="909538" y="302"/>
        <a:ext cx="6788118" cy="1510380"/>
      </dsp:txXfrm>
    </dsp:sp>
    <dsp:sp modelId="{136A8054-D581-4661-A196-F54EDD914551}">
      <dsp:nvSpPr>
        <dsp:cNvPr id="0" name=""/>
        <dsp:cNvSpPr/>
      </dsp:nvSpPr>
      <dsp:spPr>
        <a:xfrm>
          <a:off x="0" y="0"/>
          <a:ext cx="1510380" cy="1510380"/>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48A5C42-A387-4974-8929-E4AE4B10A946}">
      <dsp:nvSpPr>
        <dsp:cNvPr id="0" name=""/>
        <dsp:cNvSpPr/>
      </dsp:nvSpPr>
      <dsp:spPr>
        <a:xfrm rot="10800000">
          <a:off x="1162444" y="1944219"/>
          <a:ext cx="6589604" cy="1510380"/>
        </a:xfrm>
        <a:prstGeom prst="homePlate">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6036" tIns="64770" rIns="120904" bIns="64770" numCol="1" spcCol="1270" anchor="ctr" anchorCtr="0">
          <a:noAutofit/>
        </a:bodyPr>
        <a:lstStyle/>
        <a:p>
          <a:pPr lvl="0" algn="ctr" defTabSz="755650" rtl="0">
            <a:lnSpc>
              <a:spcPct val="90000"/>
            </a:lnSpc>
            <a:spcBef>
              <a:spcPct val="0"/>
            </a:spcBef>
            <a:spcAft>
              <a:spcPct val="35000"/>
            </a:spcAft>
          </a:pPr>
          <a:r>
            <a:rPr lang="es-CO" sz="1700" kern="1200" dirty="0" smtClean="0"/>
            <a:t>Algunas fuentes adecuadas de fibra son las frutas, las verduras, los frijoles y los granos integrales. Entre los productos de granos integrales figuran el trigo integral, la avena integral, el centeno integral y el grano integral de cebada.</a:t>
          </a:r>
          <a:endParaRPr lang="es-CO" sz="1700" kern="1200" dirty="0"/>
        </a:p>
      </dsp:txBody>
      <dsp:txXfrm rot="10800000">
        <a:off x="1540039" y="1944219"/>
        <a:ext cx="6212009" cy="1510380"/>
      </dsp:txXfrm>
    </dsp:sp>
    <dsp:sp modelId="{DF3FDE06-4A43-43E4-8C6C-1AF59F34B86E}">
      <dsp:nvSpPr>
        <dsp:cNvPr id="0" name=""/>
        <dsp:cNvSpPr/>
      </dsp:nvSpPr>
      <dsp:spPr>
        <a:xfrm>
          <a:off x="10349" y="1944219"/>
          <a:ext cx="1510380" cy="1510380"/>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0A8FD3F-CB25-4BA7-BDF5-4B2228EFFC0D}">
      <dsp:nvSpPr>
        <dsp:cNvPr id="0" name=""/>
        <dsp:cNvSpPr/>
      </dsp:nvSpPr>
      <dsp:spPr>
        <a:xfrm rot="10800000">
          <a:off x="442382" y="3922783"/>
          <a:ext cx="7344834" cy="1510380"/>
        </a:xfrm>
        <a:prstGeom prst="homePlate">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6036" tIns="64770" rIns="120904" bIns="64770" numCol="1" spcCol="1270" anchor="ctr" anchorCtr="0">
          <a:noAutofit/>
        </a:bodyPr>
        <a:lstStyle/>
        <a:p>
          <a:pPr lvl="0" algn="ctr" defTabSz="755650" rtl="0">
            <a:lnSpc>
              <a:spcPct val="90000"/>
            </a:lnSpc>
            <a:spcBef>
              <a:spcPct val="0"/>
            </a:spcBef>
            <a:spcAft>
              <a:spcPct val="35000"/>
            </a:spcAft>
          </a:pPr>
          <a:r>
            <a:rPr lang="es-CO" sz="1700" kern="1200" dirty="0" smtClean="0"/>
            <a:t>Para seleccionar alimentos de granos íntegros, lea la etiqueta del paquete. Las palabras “íntegro” o “grano integral” se mostrarán junto con el nombre del grano. Trate de consumir 25 gramos de fibra a diario. </a:t>
          </a:r>
          <a:endParaRPr lang="es-CO" sz="1700" kern="1200" dirty="0"/>
        </a:p>
      </dsp:txBody>
      <dsp:txXfrm rot="10800000">
        <a:off x="819977" y="3922783"/>
        <a:ext cx="6967239" cy="1510380"/>
      </dsp:txXfrm>
    </dsp:sp>
    <dsp:sp modelId="{FBC3A0E4-96D2-4253-A723-AD8A770BD9F9}">
      <dsp:nvSpPr>
        <dsp:cNvPr id="0" name=""/>
        <dsp:cNvSpPr/>
      </dsp:nvSpPr>
      <dsp:spPr>
        <a:xfrm>
          <a:off x="10340" y="3888437"/>
          <a:ext cx="1510380" cy="1510380"/>
        </a:xfrm>
        <a:prstGeom prst="ellipse">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6D4110-3C6E-4599-A4B8-F49E622982E1}" type="datetimeFigureOut">
              <a:rPr lang="es-CO" smtClean="0"/>
              <a:t>13/10/2013</a:t>
            </a:fld>
            <a:endParaRPr lang="es-CO"/>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CO"/>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ADE6650-F488-4F66-A350-63C02B1F5A1E}" type="slidenum">
              <a:rPr lang="es-CO" smtClean="0"/>
              <a:t>‹Nº›</a:t>
            </a:fld>
            <a:endParaRPr lang="es-CO"/>
          </a:p>
        </p:txBody>
      </p:sp>
    </p:spTree>
    <p:extLst>
      <p:ext uri="{BB962C8B-B14F-4D97-AF65-F5344CB8AC3E}">
        <p14:creationId xmlns:p14="http://schemas.microsoft.com/office/powerpoint/2010/main" val="419345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FADE6650-F488-4F66-A350-63C02B1F5A1E}" type="slidenum">
              <a:rPr lang="es-CO" smtClean="0"/>
              <a:t>12</a:t>
            </a:fld>
            <a:endParaRPr lang="es-CO"/>
          </a:p>
        </p:txBody>
      </p:sp>
    </p:spTree>
    <p:extLst>
      <p:ext uri="{BB962C8B-B14F-4D97-AF65-F5344CB8AC3E}">
        <p14:creationId xmlns:p14="http://schemas.microsoft.com/office/powerpoint/2010/main" val="948407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11C8681C-5DB4-4CF0-B049-576FFC7DE63C}" type="datetimeFigureOut">
              <a:rPr lang="es-CO" smtClean="0"/>
              <a:t>13/10/2013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4E55B082-FB06-4DD2-A19C-FCE63BB24685}" type="slidenum">
              <a:rPr lang="es-CO" smtClean="0"/>
              <a:t>‹Nº›</a:t>
            </a:fld>
            <a:endParaRPr lang="es-CO"/>
          </a:p>
        </p:txBody>
      </p:sp>
    </p:spTree>
    <p:extLst>
      <p:ext uri="{BB962C8B-B14F-4D97-AF65-F5344CB8AC3E}">
        <p14:creationId xmlns:p14="http://schemas.microsoft.com/office/powerpoint/2010/main" val="2674151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11C8681C-5DB4-4CF0-B049-576FFC7DE63C}" type="datetimeFigureOut">
              <a:rPr lang="es-CO" smtClean="0"/>
              <a:t>13/10/2013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4E55B082-FB06-4DD2-A19C-FCE63BB24685}" type="slidenum">
              <a:rPr lang="es-CO" smtClean="0"/>
              <a:t>‹Nº›</a:t>
            </a:fld>
            <a:endParaRPr lang="es-CO"/>
          </a:p>
        </p:txBody>
      </p:sp>
    </p:spTree>
    <p:extLst>
      <p:ext uri="{BB962C8B-B14F-4D97-AF65-F5344CB8AC3E}">
        <p14:creationId xmlns:p14="http://schemas.microsoft.com/office/powerpoint/2010/main" val="26783516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11C8681C-5DB4-4CF0-B049-576FFC7DE63C}" type="datetimeFigureOut">
              <a:rPr lang="es-CO" smtClean="0"/>
              <a:t>13/10/2013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4E55B082-FB06-4DD2-A19C-FCE63BB24685}" type="slidenum">
              <a:rPr lang="es-CO" smtClean="0"/>
              <a:t>‹Nº›</a:t>
            </a:fld>
            <a:endParaRPr lang="es-CO"/>
          </a:p>
        </p:txBody>
      </p:sp>
    </p:spTree>
    <p:extLst>
      <p:ext uri="{BB962C8B-B14F-4D97-AF65-F5344CB8AC3E}">
        <p14:creationId xmlns:p14="http://schemas.microsoft.com/office/powerpoint/2010/main" val="651401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11C8681C-5DB4-4CF0-B049-576FFC7DE63C}" type="datetimeFigureOut">
              <a:rPr lang="es-CO" smtClean="0"/>
              <a:t>13/10/2013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4E55B082-FB06-4DD2-A19C-FCE63BB24685}" type="slidenum">
              <a:rPr lang="es-CO" smtClean="0"/>
              <a:t>‹Nº›</a:t>
            </a:fld>
            <a:endParaRPr lang="es-CO"/>
          </a:p>
        </p:txBody>
      </p:sp>
    </p:spTree>
    <p:extLst>
      <p:ext uri="{BB962C8B-B14F-4D97-AF65-F5344CB8AC3E}">
        <p14:creationId xmlns:p14="http://schemas.microsoft.com/office/powerpoint/2010/main" val="29608586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11C8681C-5DB4-4CF0-B049-576FFC7DE63C}" type="datetimeFigureOut">
              <a:rPr lang="es-CO" smtClean="0"/>
              <a:t>13/10/2013</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4E55B082-FB06-4DD2-A19C-FCE63BB24685}" type="slidenum">
              <a:rPr lang="es-CO" smtClean="0"/>
              <a:t>‹Nº›</a:t>
            </a:fld>
            <a:endParaRPr lang="es-CO"/>
          </a:p>
        </p:txBody>
      </p:sp>
    </p:spTree>
    <p:extLst>
      <p:ext uri="{BB962C8B-B14F-4D97-AF65-F5344CB8AC3E}">
        <p14:creationId xmlns:p14="http://schemas.microsoft.com/office/powerpoint/2010/main" val="155151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11C8681C-5DB4-4CF0-B049-576FFC7DE63C}" type="datetimeFigureOut">
              <a:rPr lang="es-CO" smtClean="0"/>
              <a:t>13/10/2013</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4E55B082-FB06-4DD2-A19C-FCE63BB24685}" type="slidenum">
              <a:rPr lang="es-CO" smtClean="0"/>
              <a:t>‹Nº›</a:t>
            </a:fld>
            <a:endParaRPr lang="es-CO"/>
          </a:p>
        </p:txBody>
      </p:sp>
    </p:spTree>
    <p:extLst>
      <p:ext uri="{BB962C8B-B14F-4D97-AF65-F5344CB8AC3E}">
        <p14:creationId xmlns:p14="http://schemas.microsoft.com/office/powerpoint/2010/main" val="16295058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1C8681C-5DB4-4CF0-B049-576FFC7DE63C}" type="datetimeFigureOut">
              <a:rPr lang="es-CO" smtClean="0"/>
              <a:t>13/10/2013</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4E55B082-FB06-4DD2-A19C-FCE63BB24685}" type="slidenum">
              <a:rPr lang="es-CO" smtClean="0"/>
              <a:t>‹Nº›</a:t>
            </a:fld>
            <a:endParaRPr lang="es-CO"/>
          </a:p>
        </p:txBody>
      </p:sp>
    </p:spTree>
    <p:extLst>
      <p:ext uri="{BB962C8B-B14F-4D97-AF65-F5344CB8AC3E}">
        <p14:creationId xmlns:p14="http://schemas.microsoft.com/office/powerpoint/2010/main" val="40019592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1C8681C-5DB4-4CF0-B049-576FFC7DE63C}" type="datetimeFigureOut">
              <a:rPr lang="es-CO" smtClean="0"/>
              <a:t>13/10/2013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4E55B082-FB06-4DD2-A19C-FCE63BB24685}" type="slidenum">
              <a:rPr lang="es-CO" smtClean="0"/>
              <a:t>‹Nº›</a:t>
            </a:fld>
            <a:endParaRPr lang="es-CO"/>
          </a:p>
        </p:txBody>
      </p:sp>
    </p:spTree>
    <p:extLst>
      <p:ext uri="{BB962C8B-B14F-4D97-AF65-F5344CB8AC3E}">
        <p14:creationId xmlns:p14="http://schemas.microsoft.com/office/powerpoint/2010/main" val="6987300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1C8681C-5DB4-4CF0-B049-576FFC7DE63C}" type="datetimeFigureOut">
              <a:rPr lang="es-CO" smtClean="0"/>
              <a:t>13/10/2013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4E55B082-FB06-4DD2-A19C-FCE63BB24685}" type="slidenum">
              <a:rPr lang="es-CO" smtClean="0"/>
              <a:t>‹Nº›</a:t>
            </a:fld>
            <a:endParaRPr lang="es-CO"/>
          </a:p>
        </p:txBody>
      </p:sp>
    </p:spTree>
    <p:extLst>
      <p:ext uri="{BB962C8B-B14F-4D97-AF65-F5344CB8AC3E}">
        <p14:creationId xmlns:p14="http://schemas.microsoft.com/office/powerpoint/2010/main" val="2995579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11C8681C-5DB4-4CF0-B049-576FFC7DE63C}" type="datetimeFigureOut">
              <a:rPr lang="es-CO" smtClean="0"/>
              <a:t>13/10/2013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4E55B082-FB06-4DD2-A19C-FCE63BB24685}" type="slidenum">
              <a:rPr lang="es-CO" smtClean="0"/>
              <a:t>‹Nº›</a:t>
            </a:fld>
            <a:endParaRPr lang="es-CO"/>
          </a:p>
        </p:txBody>
      </p:sp>
    </p:spTree>
    <p:extLst>
      <p:ext uri="{BB962C8B-B14F-4D97-AF65-F5344CB8AC3E}">
        <p14:creationId xmlns:p14="http://schemas.microsoft.com/office/powerpoint/2010/main" val="22030824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11C8681C-5DB4-4CF0-B049-576FFC7DE63C}" type="datetimeFigureOut">
              <a:rPr lang="es-CO" smtClean="0"/>
              <a:t>13/10/2013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4E55B082-FB06-4DD2-A19C-FCE63BB24685}" type="slidenum">
              <a:rPr lang="es-CO" smtClean="0"/>
              <a:t>‹Nº›</a:t>
            </a:fld>
            <a:endParaRPr lang="es-CO"/>
          </a:p>
        </p:txBody>
      </p:sp>
    </p:spTree>
    <p:extLst>
      <p:ext uri="{BB962C8B-B14F-4D97-AF65-F5344CB8AC3E}">
        <p14:creationId xmlns:p14="http://schemas.microsoft.com/office/powerpoint/2010/main" val="1750638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8681C-5DB4-4CF0-B049-576FFC7DE63C}" type="datetimeFigureOut">
              <a:rPr lang="es-CO" smtClean="0"/>
              <a:t>13/10/2013</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55B082-FB06-4DD2-A19C-FCE63BB24685}" type="slidenum">
              <a:rPr lang="es-CO" smtClean="0"/>
              <a:t>‹Nº›</a:t>
            </a:fld>
            <a:endParaRPr lang="es-CO"/>
          </a:p>
        </p:txBody>
      </p:sp>
    </p:spTree>
    <p:extLst>
      <p:ext uri="{BB962C8B-B14F-4D97-AF65-F5344CB8AC3E}">
        <p14:creationId xmlns:p14="http://schemas.microsoft.com/office/powerpoint/2010/main" val="21862665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agrama"/>
          <p:cNvGraphicFramePr/>
          <p:nvPr>
            <p:extLst>
              <p:ext uri="{D42A27DB-BD31-4B8C-83A1-F6EECF244321}">
                <p14:modId xmlns:p14="http://schemas.microsoft.com/office/powerpoint/2010/main" val="2837716606"/>
              </p:ext>
            </p:extLst>
          </p:nvPr>
        </p:nvGraphicFramePr>
        <p:xfrm>
          <a:off x="457200" y="274638"/>
          <a:ext cx="86868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Marcador de contenido"/>
          <p:cNvSpPr>
            <a:spLocks noGrp="1"/>
          </p:cNvSpPr>
          <p:nvPr>
            <p:ph idx="1"/>
          </p:nvPr>
        </p:nvSpPr>
        <p:spPr>
          <a:xfrm>
            <a:off x="179512" y="1600200"/>
            <a:ext cx="5184576" cy="5069160"/>
          </a:xfrm>
        </p:spPr>
        <p:txBody>
          <a:bodyPr>
            <a:normAutofit fontScale="70000" lnSpcReduction="20000"/>
          </a:bodyPr>
          <a:lstStyle/>
          <a:p>
            <a:pPr marL="0" indent="0" algn="ctr" fontAlgn="base">
              <a:buNone/>
            </a:pPr>
            <a:r>
              <a:rPr lang="es-CO" b="1" dirty="0" smtClean="0"/>
              <a:t>Antes de tratar la «</a:t>
            </a:r>
            <a:r>
              <a:rPr lang="es-CO" b="1" dirty="0" smtClean="0">
                <a:latin typeface="Agency FB" pitchFamily="34" charset="0"/>
              </a:rPr>
              <a:t>dieta sugerente para los problemas digestivos</a:t>
            </a:r>
            <a:r>
              <a:rPr lang="es-CO" b="1" dirty="0" smtClean="0"/>
              <a:t>» hablemos un poco sobre ellos: </a:t>
            </a:r>
          </a:p>
          <a:p>
            <a:pPr marL="0" indent="0" algn="ctr" fontAlgn="base">
              <a:buNone/>
            </a:pPr>
            <a:endParaRPr lang="es-CO" b="1" dirty="0"/>
          </a:p>
          <a:p>
            <a:pPr marL="0" indent="0" algn="ctr" fontAlgn="base">
              <a:buNone/>
            </a:pPr>
            <a:r>
              <a:rPr lang="es-CO" dirty="0"/>
              <a:t>Su sistema digestivo descompone los alimentos que consume y permite que su cuerpo absorba los </a:t>
            </a:r>
            <a:r>
              <a:rPr lang="es-CO" b="1" i="1" dirty="0"/>
              <a:t>nutrientes</a:t>
            </a:r>
            <a:r>
              <a:rPr lang="es-CO" dirty="0"/>
              <a:t>. Su cuerpo necesita nutrientes para crecer y producir energía. Algunos problemas del sistema digestivo pueden afectar la manera en que su cuerpo usa los nutrientes. Uno de los problemas más graves es el cáncer colorrectal.</a:t>
            </a:r>
          </a:p>
          <a:p>
            <a:pPr marL="0" indent="0" algn="ctr" fontAlgn="base">
              <a:buNone/>
            </a:pPr>
            <a:r>
              <a:rPr lang="es-CO" dirty="0" smtClean="0"/>
              <a:t>En este tema explicaremos inicialmente cómo </a:t>
            </a:r>
            <a:r>
              <a:rPr lang="es-CO" dirty="0"/>
              <a:t>funciona el sistema </a:t>
            </a:r>
            <a:r>
              <a:rPr lang="es-CO" dirty="0" smtClean="0"/>
              <a:t>digestivo y los problemas </a:t>
            </a:r>
            <a:r>
              <a:rPr lang="es-CO" dirty="0"/>
              <a:t>comunes </a:t>
            </a:r>
            <a:r>
              <a:rPr lang="es-CO" dirty="0" smtClean="0"/>
              <a:t>digestivos.</a:t>
            </a:r>
            <a:endParaRPr lang="es-CO" dirty="0"/>
          </a:p>
          <a:p>
            <a:pPr marL="514350" indent="-514350">
              <a:buAutoNum type="arabicPeriod"/>
            </a:pPr>
            <a:endParaRPr lang="es-CO" dirty="0"/>
          </a:p>
        </p:txBody>
      </p:sp>
      <p:sp>
        <p:nvSpPr>
          <p:cNvPr id="5" name="4 Elipse"/>
          <p:cNvSpPr/>
          <p:nvPr/>
        </p:nvSpPr>
        <p:spPr>
          <a:xfrm>
            <a:off x="370384" y="343181"/>
            <a:ext cx="914400" cy="91440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3600" dirty="0" smtClean="0"/>
              <a:t>10</a:t>
            </a:r>
            <a:endParaRPr lang="es-CO" dirty="0"/>
          </a:p>
        </p:txBody>
      </p:sp>
      <p:pic>
        <p:nvPicPr>
          <p:cNvPr id="1028" name="Picture 4" descr="http://www.hcvsinfronteras.org.ar/wp-content/uploads/2007/11/aparato-digestivo.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24128" y="1628800"/>
            <a:ext cx="3209925" cy="4032448"/>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5724127" y="5877272"/>
            <a:ext cx="3212607" cy="1015663"/>
          </a:xfrm>
          <a:prstGeom prst="rect">
            <a:avLst/>
          </a:prstGeom>
        </p:spPr>
        <p:txBody>
          <a:bodyPr wrap="square">
            <a:spAutoFit/>
          </a:bodyPr>
          <a:lstStyle/>
          <a:p>
            <a:pPr algn="ctr" fontAlgn="base"/>
            <a:r>
              <a:rPr lang="es-CO" sz="2000" b="1" dirty="0">
                <a:solidFill>
                  <a:srgbClr val="FF0000"/>
                </a:solidFill>
              </a:rPr>
              <a:t>Como usted notará, la </a:t>
            </a:r>
            <a:r>
              <a:rPr lang="es-CO" sz="2000" b="1" dirty="0" smtClean="0">
                <a:solidFill>
                  <a:srgbClr val="FF0000"/>
                </a:solidFill>
              </a:rPr>
              <a:t>digestión </a:t>
            </a:r>
            <a:r>
              <a:rPr lang="es-CO" sz="2000" b="1" dirty="0">
                <a:solidFill>
                  <a:srgbClr val="FF0000"/>
                </a:solidFill>
              </a:rPr>
              <a:t>comienza en la boca, con los dientes.</a:t>
            </a:r>
          </a:p>
        </p:txBody>
      </p:sp>
    </p:spTree>
    <p:extLst>
      <p:ext uri="{BB962C8B-B14F-4D97-AF65-F5344CB8AC3E}">
        <p14:creationId xmlns:p14="http://schemas.microsoft.com/office/powerpoint/2010/main" val="63459413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par>
                                <p:cTn id="19" presetID="31" presetClass="entr" presetSubtype="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p:cTn id="2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6" presetClass="entr" presetSubtype="0"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down)">
                                      <p:cBhvr>
                                        <p:cTn id="29" dur="580">
                                          <p:stCondLst>
                                            <p:cond delay="0"/>
                                          </p:stCondLst>
                                        </p:cTn>
                                        <p:tgtEl>
                                          <p:spTgt spid="2"/>
                                        </p:tgtEl>
                                      </p:cBhvr>
                                    </p:animEffect>
                                    <p:anim calcmode="lin" valueType="num">
                                      <p:cBhvr>
                                        <p:cTn id="30"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31"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32"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33"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34"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35" dur="26">
                                          <p:stCondLst>
                                            <p:cond delay="650"/>
                                          </p:stCondLst>
                                        </p:cTn>
                                        <p:tgtEl>
                                          <p:spTgt spid="2"/>
                                        </p:tgtEl>
                                      </p:cBhvr>
                                      <p:to x="100000" y="60000"/>
                                    </p:animScale>
                                    <p:animScale>
                                      <p:cBhvr>
                                        <p:cTn id="36" dur="166" decel="50000">
                                          <p:stCondLst>
                                            <p:cond delay="676"/>
                                          </p:stCondLst>
                                        </p:cTn>
                                        <p:tgtEl>
                                          <p:spTgt spid="2"/>
                                        </p:tgtEl>
                                      </p:cBhvr>
                                      <p:to x="100000" y="100000"/>
                                    </p:animScale>
                                    <p:animScale>
                                      <p:cBhvr>
                                        <p:cTn id="37" dur="26">
                                          <p:stCondLst>
                                            <p:cond delay="1312"/>
                                          </p:stCondLst>
                                        </p:cTn>
                                        <p:tgtEl>
                                          <p:spTgt spid="2"/>
                                        </p:tgtEl>
                                      </p:cBhvr>
                                      <p:to x="100000" y="80000"/>
                                    </p:animScale>
                                    <p:animScale>
                                      <p:cBhvr>
                                        <p:cTn id="38" dur="166" decel="50000">
                                          <p:stCondLst>
                                            <p:cond delay="1338"/>
                                          </p:stCondLst>
                                        </p:cTn>
                                        <p:tgtEl>
                                          <p:spTgt spid="2"/>
                                        </p:tgtEl>
                                      </p:cBhvr>
                                      <p:to x="100000" y="100000"/>
                                    </p:animScale>
                                    <p:animScale>
                                      <p:cBhvr>
                                        <p:cTn id="39" dur="26">
                                          <p:stCondLst>
                                            <p:cond delay="1642"/>
                                          </p:stCondLst>
                                        </p:cTn>
                                        <p:tgtEl>
                                          <p:spTgt spid="2"/>
                                        </p:tgtEl>
                                      </p:cBhvr>
                                      <p:to x="100000" y="90000"/>
                                    </p:animScale>
                                    <p:animScale>
                                      <p:cBhvr>
                                        <p:cTn id="40" dur="166" decel="50000">
                                          <p:stCondLst>
                                            <p:cond delay="1668"/>
                                          </p:stCondLst>
                                        </p:cTn>
                                        <p:tgtEl>
                                          <p:spTgt spid="2"/>
                                        </p:tgtEl>
                                      </p:cBhvr>
                                      <p:to x="100000" y="100000"/>
                                    </p:animScale>
                                    <p:animScale>
                                      <p:cBhvr>
                                        <p:cTn id="41" dur="26">
                                          <p:stCondLst>
                                            <p:cond delay="1808"/>
                                          </p:stCondLst>
                                        </p:cTn>
                                        <p:tgtEl>
                                          <p:spTgt spid="2"/>
                                        </p:tgtEl>
                                      </p:cBhvr>
                                      <p:to x="100000" y="95000"/>
                                    </p:animScale>
                                    <p:animScale>
                                      <p:cBhvr>
                                        <p:cTn id="42"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5865515"/>
          </a:xfrm>
        </p:spPr>
        <p:txBody>
          <a:bodyPr>
            <a:normAutofit fontScale="85000" lnSpcReduction="10000"/>
          </a:bodyPr>
          <a:lstStyle/>
          <a:p>
            <a:pPr marL="0" indent="0" algn="ctr" fontAlgn="base">
              <a:buNone/>
            </a:pPr>
            <a:r>
              <a:rPr lang="es-CO" sz="4600" b="1" u="sng" dirty="0" smtClean="0"/>
              <a:t>¿Cómo funciona el sistema digestivo?</a:t>
            </a:r>
            <a:endParaRPr lang="es-CO" sz="4600" b="1" u="sng" dirty="0"/>
          </a:p>
          <a:p>
            <a:pPr fontAlgn="base"/>
            <a:r>
              <a:rPr lang="es-CO" dirty="0"/>
              <a:t>El cuerpo no puede usar inmediatamente el alimento que consume. El sistema digestivo debe descomponer este alimento en pedazos </a:t>
            </a:r>
            <a:r>
              <a:rPr lang="es-CO" dirty="0" smtClean="0"/>
              <a:t>pequeños lo cual comienza en la boca. </a:t>
            </a:r>
            <a:r>
              <a:rPr lang="es-CO" dirty="0"/>
              <a:t>El sistema digestivo es una serie de órganos huecos unidos entre </a:t>
            </a:r>
            <a:r>
              <a:rPr lang="es-CO" dirty="0" smtClean="0"/>
              <a:t>por medio de </a:t>
            </a:r>
            <a:r>
              <a:rPr lang="es-CO" dirty="0"/>
              <a:t>un tubo largo en forma de bucle. Está compuesto </a:t>
            </a:r>
            <a:r>
              <a:rPr lang="es-CO" dirty="0" smtClean="0"/>
              <a:t>por:</a:t>
            </a:r>
          </a:p>
          <a:p>
            <a:pPr fontAlgn="base"/>
            <a:r>
              <a:rPr lang="es-CO" dirty="0" smtClean="0"/>
              <a:t> </a:t>
            </a:r>
            <a:r>
              <a:rPr lang="es-CO" dirty="0"/>
              <a:t>la boca, </a:t>
            </a:r>
            <a:endParaRPr lang="es-CO" dirty="0" smtClean="0"/>
          </a:p>
          <a:p>
            <a:pPr fontAlgn="base"/>
            <a:r>
              <a:rPr lang="es-CO" dirty="0" smtClean="0"/>
              <a:t>el </a:t>
            </a:r>
            <a:r>
              <a:rPr lang="es-CO" b="1" i="1" dirty="0" smtClean="0"/>
              <a:t>esófago</a:t>
            </a:r>
            <a:r>
              <a:rPr lang="es-CO" dirty="0"/>
              <a:t>, </a:t>
            </a:r>
            <a:endParaRPr lang="es-CO" dirty="0" smtClean="0"/>
          </a:p>
          <a:p>
            <a:pPr fontAlgn="base"/>
            <a:r>
              <a:rPr lang="es-CO" dirty="0" smtClean="0"/>
              <a:t>el </a:t>
            </a:r>
            <a:r>
              <a:rPr lang="es-CO" dirty="0"/>
              <a:t>estómago, </a:t>
            </a:r>
            <a:endParaRPr lang="es-CO" dirty="0" smtClean="0"/>
          </a:p>
          <a:p>
            <a:pPr fontAlgn="base"/>
            <a:r>
              <a:rPr lang="es-CO" dirty="0" smtClean="0"/>
              <a:t>los </a:t>
            </a:r>
            <a:r>
              <a:rPr lang="es-CO" dirty="0"/>
              <a:t>intestinos, </a:t>
            </a:r>
            <a:endParaRPr lang="es-CO" dirty="0" smtClean="0"/>
          </a:p>
          <a:p>
            <a:pPr fontAlgn="base"/>
            <a:r>
              <a:rPr lang="es-CO" dirty="0" smtClean="0"/>
              <a:t>el</a:t>
            </a:r>
            <a:r>
              <a:rPr lang="es-CO" dirty="0"/>
              <a:t> </a:t>
            </a:r>
            <a:r>
              <a:rPr lang="es-CO" b="1" i="1" dirty="0"/>
              <a:t>recto</a:t>
            </a:r>
            <a:r>
              <a:rPr lang="es-CO" dirty="0"/>
              <a:t> y </a:t>
            </a:r>
            <a:endParaRPr lang="es-CO" dirty="0" smtClean="0"/>
          </a:p>
          <a:p>
            <a:pPr fontAlgn="base"/>
            <a:r>
              <a:rPr lang="es-CO" dirty="0" smtClean="0"/>
              <a:t>el</a:t>
            </a:r>
            <a:r>
              <a:rPr lang="es-CO" dirty="0"/>
              <a:t> </a:t>
            </a:r>
            <a:r>
              <a:rPr lang="es-CO" b="1" i="1" dirty="0" smtClean="0"/>
              <a:t>ano</a:t>
            </a:r>
            <a:endParaRPr lang="es-CO" dirty="0"/>
          </a:p>
        </p:txBody>
      </p:sp>
      <p:sp>
        <p:nvSpPr>
          <p:cNvPr id="4" name="3 Rectángulo"/>
          <p:cNvSpPr/>
          <p:nvPr/>
        </p:nvSpPr>
        <p:spPr>
          <a:xfrm>
            <a:off x="4211960" y="3789040"/>
            <a:ext cx="4572000" cy="3046988"/>
          </a:xfrm>
          <a:prstGeom prst="rect">
            <a:avLst/>
          </a:prstGeom>
        </p:spPr>
        <p:txBody>
          <a:bodyPr>
            <a:spAutoFit/>
          </a:bodyPr>
          <a:lstStyle/>
          <a:p>
            <a:pPr algn="ctr"/>
            <a:r>
              <a:rPr lang="es-CO" sz="2400" dirty="0">
                <a:solidFill>
                  <a:srgbClr val="FF0000"/>
                </a:solidFill>
              </a:rPr>
              <a:t>Madrid, España – Veinte de cada cien personas que ingresan en un hospital lo hacen como consecuencia de una enfermedad hepática o digestiva, patologías que suponen la segunda causa de muerte entre la población adulta</a:t>
            </a:r>
            <a:r>
              <a:rPr lang="es-CO" sz="2400" dirty="0" smtClean="0">
                <a:solidFill>
                  <a:srgbClr val="FF0000"/>
                </a:solidFill>
              </a:rPr>
              <a:t>. ¿Que se dirá en el mundo entero?</a:t>
            </a:r>
            <a:endParaRPr lang="es-CO" sz="2400" dirty="0">
              <a:solidFill>
                <a:srgbClr val="FF0000"/>
              </a:solidFill>
            </a:endParaRPr>
          </a:p>
        </p:txBody>
      </p:sp>
    </p:spTree>
    <p:extLst>
      <p:ext uri="{BB962C8B-B14F-4D97-AF65-F5344CB8AC3E}">
        <p14:creationId xmlns:p14="http://schemas.microsoft.com/office/powerpoint/2010/main" val="23081514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heel(1)">
                                      <p:cBhvr>
                                        <p:cTn id="15" dur="2000"/>
                                        <p:tgtEl>
                                          <p:spTgt spid="3">
                                            <p:txEl>
                                              <p:pRg st="2" end="2"/>
                                            </p:txEl>
                                          </p:spTgt>
                                        </p:tgtEl>
                                      </p:cBhvr>
                                    </p:animEffect>
                                  </p:childTnLst>
                                </p:cTn>
                              </p:par>
                              <p:par>
                                <p:cTn id="16" presetID="21" presetClass="entr" presetSubtype="1"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heel(1)">
                                      <p:cBhvr>
                                        <p:cTn id="18" dur="2000"/>
                                        <p:tgtEl>
                                          <p:spTgt spid="3">
                                            <p:txEl>
                                              <p:pRg st="3" end="3"/>
                                            </p:txEl>
                                          </p:spTgt>
                                        </p:tgtEl>
                                      </p:cBhvr>
                                    </p:animEffect>
                                  </p:childTnLst>
                                </p:cTn>
                              </p:par>
                              <p:par>
                                <p:cTn id="19" presetID="21" presetClass="entr" presetSubtype="1"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heel(1)">
                                      <p:cBhvr>
                                        <p:cTn id="21" dur="2000"/>
                                        <p:tgtEl>
                                          <p:spTgt spid="3">
                                            <p:txEl>
                                              <p:pRg st="4" end="4"/>
                                            </p:txEl>
                                          </p:spTgt>
                                        </p:tgtEl>
                                      </p:cBhvr>
                                    </p:animEffect>
                                  </p:childTnLst>
                                </p:cTn>
                              </p:par>
                              <p:par>
                                <p:cTn id="22" presetID="21" presetClass="entr" presetSubtype="1"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wheel(1)">
                                      <p:cBhvr>
                                        <p:cTn id="24" dur="2000"/>
                                        <p:tgtEl>
                                          <p:spTgt spid="3">
                                            <p:txEl>
                                              <p:pRg st="5" end="5"/>
                                            </p:txEl>
                                          </p:spTgt>
                                        </p:tgtEl>
                                      </p:cBhvr>
                                    </p:animEffect>
                                  </p:childTnLst>
                                </p:cTn>
                              </p:par>
                              <p:par>
                                <p:cTn id="25" presetID="21" presetClass="entr" presetSubtype="1"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heel(1)">
                                      <p:cBhvr>
                                        <p:cTn id="27" dur="2000"/>
                                        <p:tgtEl>
                                          <p:spTgt spid="3">
                                            <p:txEl>
                                              <p:pRg st="6" end="6"/>
                                            </p:txEl>
                                          </p:spTgt>
                                        </p:tgtEl>
                                      </p:cBhvr>
                                    </p:animEffect>
                                  </p:childTnLst>
                                </p:cTn>
                              </p:par>
                              <p:par>
                                <p:cTn id="28" presetID="21" presetClass="entr" presetSubtype="1"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wheel(1)">
                                      <p:cBhvr>
                                        <p:cTn id="30" dur="2000"/>
                                        <p:tgtEl>
                                          <p:spTgt spid="3">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down)">
                                      <p:cBhvr>
                                        <p:cTn id="35" dur="580">
                                          <p:stCondLst>
                                            <p:cond delay="0"/>
                                          </p:stCondLst>
                                        </p:cTn>
                                        <p:tgtEl>
                                          <p:spTgt spid="4"/>
                                        </p:tgtEl>
                                      </p:cBhvr>
                                    </p:animEffect>
                                    <p:anim calcmode="lin" valueType="num">
                                      <p:cBhvr>
                                        <p:cTn id="36"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1" dur="26">
                                          <p:stCondLst>
                                            <p:cond delay="650"/>
                                          </p:stCondLst>
                                        </p:cTn>
                                        <p:tgtEl>
                                          <p:spTgt spid="4"/>
                                        </p:tgtEl>
                                      </p:cBhvr>
                                      <p:to x="100000" y="60000"/>
                                    </p:animScale>
                                    <p:animScale>
                                      <p:cBhvr>
                                        <p:cTn id="42" dur="166" decel="50000">
                                          <p:stCondLst>
                                            <p:cond delay="676"/>
                                          </p:stCondLst>
                                        </p:cTn>
                                        <p:tgtEl>
                                          <p:spTgt spid="4"/>
                                        </p:tgtEl>
                                      </p:cBhvr>
                                      <p:to x="100000" y="100000"/>
                                    </p:animScale>
                                    <p:animScale>
                                      <p:cBhvr>
                                        <p:cTn id="43" dur="26">
                                          <p:stCondLst>
                                            <p:cond delay="1312"/>
                                          </p:stCondLst>
                                        </p:cTn>
                                        <p:tgtEl>
                                          <p:spTgt spid="4"/>
                                        </p:tgtEl>
                                      </p:cBhvr>
                                      <p:to x="100000" y="80000"/>
                                    </p:animScale>
                                    <p:animScale>
                                      <p:cBhvr>
                                        <p:cTn id="44" dur="166" decel="50000">
                                          <p:stCondLst>
                                            <p:cond delay="1338"/>
                                          </p:stCondLst>
                                        </p:cTn>
                                        <p:tgtEl>
                                          <p:spTgt spid="4"/>
                                        </p:tgtEl>
                                      </p:cBhvr>
                                      <p:to x="100000" y="100000"/>
                                    </p:animScale>
                                    <p:animScale>
                                      <p:cBhvr>
                                        <p:cTn id="45" dur="26">
                                          <p:stCondLst>
                                            <p:cond delay="1642"/>
                                          </p:stCondLst>
                                        </p:cTn>
                                        <p:tgtEl>
                                          <p:spTgt spid="4"/>
                                        </p:tgtEl>
                                      </p:cBhvr>
                                      <p:to x="100000" y="90000"/>
                                    </p:animScale>
                                    <p:animScale>
                                      <p:cBhvr>
                                        <p:cTn id="46" dur="166" decel="50000">
                                          <p:stCondLst>
                                            <p:cond delay="1668"/>
                                          </p:stCondLst>
                                        </p:cTn>
                                        <p:tgtEl>
                                          <p:spTgt spid="4"/>
                                        </p:tgtEl>
                                      </p:cBhvr>
                                      <p:to x="100000" y="100000"/>
                                    </p:animScale>
                                    <p:animScale>
                                      <p:cBhvr>
                                        <p:cTn id="47" dur="26">
                                          <p:stCondLst>
                                            <p:cond delay="1808"/>
                                          </p:stCondLst>
                                        </p:cTn>
                                        <p:tgtEl>
                                          <p:spTgt spid="4"/>
                                        </p:tgtEl>
                                      </p:cBhvr>
                                      <p:to x="100000" y="95000"/>
                                    </p:animScale>
                                    <p:animScale>
                                      <p:cBhvr>
                                        <p:cTn id="48"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20680"/>
          </a:xfrm>
        </p:spPr>
        <p:txBody>
          <a:bodyPr>
            <a:normAutofit fontScale="70000" lnSpcReduction="20000"/>
          </a:bodyPr>
          <a:lstStyle/>
          <a:p>
            <a:pPr marL="0" indent="0" fontAlgn="base">
              <a:buNone/>
            </a:pPr>
            <a:r>
              <a:rPr lang="es-CO" dirty="0" smtClean="0"/>
              <a:t>El sistema digestivo también </a:t>
            </a:r>
            <a:r>
              <a:rPr lang="es-CO" dirty="0"/>
              <a:t>contiene órganos </a:t>
            </a:r>
            <a:r>
              <a:rPr lang="es-CO" dirty="0" smtClean="0"/>
              <a:t>sólidos:</a:t>
            </a:r>
          </a:p>
          <a:p>
            <a:pPr marL="0" indent="0" fontAlgn="base">
              <a:buNone/>
            </a:pPr>
            <a:r>
              <a:rPr lang="es-CO" dirty="0" smtClean="0"/>
              <a:t>el </a:t>
            </a:r>
            <a:r>
              <a:rPr lang="es-CO" dirty="0"/>
              <a:t>hígado, </a:t>
            </a:r>
            <a:endParaRPr lang="es-CO" dirty="0" smtClean="0"/>
          </a:p>
          <a:p>
            <a:pPr marL="0" indent="0" fontAlgn="base">
              <a:buNone/>
            </a:pPr>
            <a:r>
              <a:rPr lang="es-CO" dirty="0" smtClean="0"/>
              <a:t>la </a:t>
            </a:r>
            <a:r>
              <a:rPr lang="es-CO" dirty="0"/>
              <a:t>vesícula biliar y </a:t>
            </a:r>
            <a:endParaRPr lang="es-CO" dirty="0" smtClean="0"/>
          </a:p>
          <a:p>
            <a:pPr marL="0" indent="0" fontAlgn="base">
              <a:buNone/>
            </a:pPr>
            <a:r>
              <a:rPr lang="es-CO" dirty="0" smtClean="0"/>
              <a:t>el</a:t>
            </a:r>
            <a:r>
              <a:rPr lang="es-CO" dirty="0"/>
              <a:t> </a:t>
            </a:r>
            <a:r>
              <a:rPr lang="es-CO" b="1" i="1" dirty="0"/>
              <a:t>páncreas</a:t>
            </a:r>
            <a:r>
              <a:rPr lang="es-CO" dirty="0"/>
              <a:t>.</a:t>
            </a:r>
          </a:p>
          <a:p>
            <a:pPr fontAlgn="base"/>
            <a:endParaRPr lang="es-CO" dirty="0" smtClean="0"/>
          </a:p>
          <a:p>
            <a:pPr fontAlgn="base"/>
            <a:r>
              <a:rPr lang="es-CO" dirty="0" smtClean="0"/>
              <a:t>El </a:t>
            </a:r>
            <a:r>
              <a:rPr lang="es-CO" dirty="0"/>
              <a:t>alimento entra al cuerpo por la boca donde los dientes y la saliva lo descomponen en pedazos pequeños. El alimento entonces se traga y se desplaza hacia abajo por el esófago hasta llegar al estómago. </a:t>
            </a:r>
            <a:endParaRPr lang="es-CO" dirty="0" smtClean="0"/>
          </a:p>
          <a:p>
            <a:pPr fontAlgn="base"/>
            <a:r>
              <a:rPr lang="es-CO" dirty="0" smtClean="0"/>
              <a:t>Allí</a:t>
            </a:r>
            <a:r>
              <a:rPr lang="es-CO" dirty="0"/>
              <a:t>, los líquidos estomacales descomponen aún más el alimento. El alimento entonces se traslada al intestino delgado. La descomposición del alimento finaliza con la ayuda de líquidos del hígado y el páncreas.</a:t>
            </a:r>
          </a:p>
          <a:p>
            <a:pPr marL="0" indent="0" fontAlgn="base">
              <a:buNone/>
            </a:pPr>
            <a:r>
              <a:rPr lang="es-CO" dirty="0"/>
              <a:t>La sangre entonces absorbe los nutrientes y el resto del alimento pasa al intestino grueso donde se convierte en desechos (heces). Durante una evacuación intestinal, los desechos salen del cuerpo a través del recto y el ano. </a:t>
            </a:r>
            <a:r>
              <a:rPr lang="es-CO" dirty="0" smtClean="0"/>
              <a:t> </a:t>
            </a:r>
          </a:p>
          <a:p>
            <a:pPr marL="0" indent="0" fontAlgn="base">
              <a:buNone/>
            </a:pPr>
            <a:endParaRPr lang="es-CO" dirty="0"/>
          </a:p>
          <a:p>
            <a:pPr marL="0" indent="0" algn="ctr" fontAlgn="base">
              <a:buNone/>
            </a:pPr>
            <a:r>
              <a:rPr lang="es-CO" dirty="0" smtClean="0"/>
              <a:t>Como usted notará, nuestro sistema digestivo es una maquina. Alabado sea Dios, por su sabiduría. </a:t>
            </a:r>
            <a:endParaRPr lang="es-CO" dirty="0"/>
          </a:p>
          <a:p>
            <a:endParaRPr lang="es-CO" dirty="0"/>
          </a:p>
        </p:txBody>
      </p:sp>
    </p:spTree>
    <p:extLst>
      <p:ext uri="{BB962C8B-B14F-4D97-AF65-F5344CB8AC3E}">
        <p14:creationId xmlns:p14="http://schemas.microsoft.com/office/powerpoint/2010/main" val="2960887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p:cTn id="7"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5" end="5"/>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 calcmode="lin" valueType="num">
                                      <p:cBhvr>
                                        <p:cTn id="13"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6" end="6"/>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 calcmode="lin" valueType="num">
                                      <p:cBhvr>
                                        <p:cTn id="19"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7" end="7"/>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anim calcmode="lin" valueType="num">
                                      <p:cBhvr>
                                        <p:cTn id="25" dur="1000" fill="hold"/>
                                        <p:tgtEl>
                                          <p:spTgt spid="3">
                                            <p:txEl>
                                              <p:pRg st="9" end="9"/>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9" end="9"/>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9" end="9"/>
                                            </p:txEl>
                                          </p:spTgt>
                                        </p:tgtEl>
                                        <p:attrNameLst>
                                          <p:attrName>style.rotation</p:attrName>
                                        </p:attrNameLst>
                                      </p:cBhvr>
                                      <p:tavLst>
                                        <p:tav tm="0">
                                          <p:val>
                                            <p:fltVal val="90"/>
                                          </p:val>
                                        </p:tav>
                                        <p:tav tm="100000">
                                          <p:val>
                                            <p:fltVal val="0"/>
                                          </p:val>
                                        </p:tav>
                                      </p:tavLst>
                                    </p:anim>
                                    <p:animEffect transition="in" filter="fade">
                                      <p:cBhvr>
                                        <p:cTn id="28" dur="1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264696"/>
          </a:xfrm>
        </p:spPr>
        <p:txBody>
          <a:bodyPr>
            <a:normAutofit fontScale="70000" lnSpcReduction="20000"/>
          </a:bodyPr>
          <a:lstStyle/>
          <a:p>
            <a:pPr marL="0" indent="0" algn="ctr" fontAlgn="base">
              <a:buNone/>
            </a:pPr>
            <a:r>
              <a:rPr lang="es-CO" sz="5100" b="1" i="1" u="sng" dirty="0" smtClean="0"/>
              <a:t>Miremos los diferentes tipos </a:t>
            </a:r>
            <a:r>
              <a:rPr lang="es-CO" sz="5100" b="1" i="1" u="sng" dirty="0"/>
              <a:t>de problemas digestivos</a:t>
            </a:r>
          </a:p>
          <a:p>
            <a:pPr marL="0" indent="0" fontAlgn="base">
              <a:buNone/>
            </a:pPr>
            <a:endParaRPr lang="es-CO" dirty="0" smtClean="0"/>
          </a:p>
          <a:p>
            <a:pPr marL="0" indent="0" algn="ctr" fontAlgn="base">
              <a:buNone/>
            </a:pPr>
            <a:r>
              <a:rPr lang="es-CO" sz="3400" dirty="0" smtClean="0"/>
              <a:t>Tanto </a:t>
            </a:r>
            <a:r>
              <a:rPr lang="es-CO" sz="3400" dirty="0"/>
              <a:t>las mujeres como los hombres pueden presentar problemas en el sistema digestivo. También son una de las razones principales que hace que las personas tomen medicamentos con y sin receta médica</a:t>
            </a:r>
            <a:r>
              <a:rPr lang="es-CO" sz="3400" dirty="0" smtClean="0"/>
              <a:t>.</a:t>
            </a:r>
          </a:p>
          <a:p>
            <a:pPr marL="0" indent="0" algn="ctr" fontAlgn="base">
              <a:buNone/>
            </a:pPr>
            <a:r>
              <a:rPr lang="es-CO" sz="3400" dirty="0" smtClean="0"/>
              <a:t> Es decir, se auto formulan.</a:t>
            </a:r>
            <a:endParaRPr lang="es-CO" sz="3400" dirty="0"/>
          </a:p>
          <a:p>
            <a:pPr algn="ctr" fontAlgn="base"/>
            <a:r>
              <a:rPr lang="es-CO" sz="3400" dirty="0"/>
              <a:t>La mayoría de los problemas digestivos causan síntomas a corto plazo</a:t>
            </a:r>
            <a:r>
              <a:rPr lang="es-CO" sz="3400" b="1" dirty="0"/>
              <a:t>, como diarrea o estreñimiento</a:t>
            </a:r>
            <a:r>
              <a:rPr lang="es-CO" sz="3400" dirty="0"/>
              <a:t>. Otros problemas digestivos, como el </a:t>
            </a:r>
            <a:r>
              <a:rPr lang="es-CO" sz="3400" b="1" dirty="0"/>
              <a:t>síndrome del colon </a:t>
            </a:r>
            <a:r>
              <a:rPr lang="es-CO" sz="3400" b="1" dirty="0" smtClean="0"/>
              <a:t>irritable</a:t>
            </a:r>
            <a:r>
              <a:rPr lang="es-CO" sz="3400" dirty="0" smtClean="0"/>
              <a:t>, que pueden </a:t>
            </a:r>
            <a:r>
              <a:rPr lang="es-CO" sz="3400" dirty="0"/>
              <a:t>ser crónicos.</a:t>
            </a:r>
          </a:p>
          <a:p>
            <a:pPr algn="ctr" fontAlgn="base"/>
            <a:r>
              <a:rPr lang="es-CO" sz="3400" dirty="0"/>
              <a:t>Algunos problemas digestivos ocurren con más frecuencia en las mujeres que en los hombres. A veces, los problemas digestivos están asociados con problemas ginecológicos. Los cambios hormonales durante el embarazo o la menstruación también pueden causar problemas digestivos</a:t>
            </a:r>
            <a:r>
              <a:rPr lang="es-CO" sz="3400" dirty="0" smtClean="0"/>
              <a:t>.</a:t>
            </a:r>
            <a:endParaRPr lang="es-CO" sz="3400" dirty="0"/>
          </a:p>
        </p:txBody>
      </p:sp>
    </p:spTree>
    <p:extLst>
      <p:ext uri="{BB962C8B-B14F-4D97-AF65-F5344CB8AC3E}">
        <p14:creationId xmlns:p14="http://schemas.microsoft.com/office/powerpoint/2010/main" val="359152404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1000"/>
                                        <p:tgtEl>
                                          <p:spTgt spid="3">
                                            <p:txEl>
                                              <p:pRg st="3" end="3"/>
                                            </p:txEl>
                                          </p:spTgt>
                                        </p:tgtEl>
                                      </p:cBhvr>
                                    </p:animEffect>
                                    <p:anim calcmode="lin" valueType="num">
                                      <p:cBhvr>
                                        <p:cTn id="1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9" dur="500"/>
                                        <p:tgtEl>
                                          <p:spTgt spid="3">
                                            <p:txEl>
                                              <p:pRg st="4" end="4"/>
                                            </p:txEl>
                                          </p:spTgt>
                                        </p:tgtEl>
                                      </p:cBhvr>
                                    </p:animEffect>
                                  </p:childTnLst>
                                </p:cTn>
                              </p:par>
                              <p:par>
                                <p:cTn id="20" presetID="14" presetClass="entr" presetSubtype="1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476672"/>
            <a:ext cx="8784976" cy="6192688"/>
          </a:xfrm>
        </p:spPr>
        <p:txBody>
          <a:bodyPr>
            <a:normAutofit fontScale="70000" lnSpcReduction="20000"/>
          </a:bodyPr>
          <a:lstStyle/>
          <a:p>
            <a:pPr marL="0" indent="0" fontAlgn="base">
              <a:buNone/>
            </a:pPr>
            <a:r>
              <a:rPr lang="es-CO" dirty="0"/>
              <a:t>A continuación </a:t>
            </a:r>
            <a:r>
              <a:rPr lang="es-CO" dirty="0" smtClean="0"/>
              <a:t>aparecen </a:t>
            </a:r>
            <a:r>
              <a:rPr lang="es-CO" dirty="0"/>
              <a:t>algunos problemas comunes del sistema digestivo:</a:t>
            </a:r>
          </a:p>
          <a:p>
            <a:pPr fontAlgn="base"/>
            <a:endParaRPr lang="es-CO" dirty="0" smtClean="0"/>
          </a:p>
          <a:p>
            <a:pPr fontAlgn="base"/>
            <a:r>
              <a:rPr lang="es-CO" dirty="0" smtClean="0"/>
              <a:t>Estreñimiento.</a:t>
            </a:r>
            <a:endParaRPr lang="es-CO" dirty="0"/>
          </a:p>
          <a:p>
            <a:pPr fontAlgn="base"/>
            <a:r>
              <a:rPr lang="es-CO" dirty="0" smtClean="0"/>
              <a:t>Diarrea.</a:t>
            </a:r>
            <a:endParaRPr lang="es-CO" dirty="0"/>
          </a:p>
          <a:p>
            <a:pPr fontAlgn="base"/>
            <a:r>
              <a:rPr lang="es-CO" dirty="0" smtClean="0"/>
              <a:t>Acidez (</a:t>
            </a:r>
            <a:r>
              <a:rPr lang="es-CO" dirty="0"/>
              <a:t>ardor de estómago</a:t>
            </a:r>
            <a:r>
              <a:rPr lang="es-CO" dirty="0" smtClean="0"/>
              <a:t>).</a:t>
            </a:r>
            <a:endParaRPr lang="es-CO" dirty="0"/>
          </a:p>
          <a:p>
            <a:pPr fontAlgn="base"/>
            <a:r>
              <a:rPr lang="es-CO" dirty="0"/>
              <a:t>Síndrome del colon </a:t>
            </a:r>
            <a:r>
              <a:rPr lang="es-CO" dirty="0" smtClean="0"/>
              <a:t>irritable.</a:t>
            </a:r>
            <a:endParaRPr lang="es-CO" dirty="0"/>
          </a:p>
          <a:p>
            <a:pPr fontAlgn="base"/>
            <a:r>
              <a:rPr lang="es-CO" dirty="0" smtClean="0"/>
              <a:t>Hemorroides.</a:t>
            </a:r>
            <a:endParaRPr lang="es-CO" dirty="0"/>
          </a:p>
          <a:p>
            <a:pPr fontAlgn="base"/>
            <a:r>
              <a:rPr lang="es-CO" dirty="0" smtClean="0"/>
              <a:t>Gases.</a:t>
            </a:r>
            <a:endParaRPr lang="es-CO" dirty="0"/>
          </a:p>
          <a:p>
            <a:pPr fontAlgn="base"/>
            <a:endParaRPr lang="es-CO" dirty="0" smtClean="0"/>
          </a:p>
          <a:p>
            <a:pPr marL="0" indent="0" fontAlgn="base">
              <a:buNone/>
            </a:pPr>
            <a:r>
              <a:rPr lang="es-CO" dirty="0" smtClean="0"/>
              <a:t>La </a:t>
            </a:r>
            <a:r>
              <a:rPr lang="es-CO" dirty="0"/>
              <a:t>mayoría de estos problemas por lo general no son graves y se pueden </a:t>
            </a:r>
            <a:r>
              <a:rPr lang="es-CO" dirty="0" smtClean="0"/>
              <a:t>controlar </a:t>
            </a:r>
            <a:r>
              <a:rPr lang="es-CO" dirty="0"/>
              <a:t>por medio de cambios en el estilo de </a:t>
            </a:r>
            <a:r>
              <a:rPr lang="es-CO" dirty="0" smtClean="0"/>
              <a:t>vida.</a:t>
            </a:r>
          </a:p>
          <a:p>
            <a:pPr marL="0" indent="0" fontAlgn="base">
              <a:buNone/>
            </a:pPr>
            <a:r>
              <a:rPr lang="es-CO" dirty="0" smtClean="0"/>
              <a:t> </a:t>
            </a:r>
            <a:r>
              <a:rPr lang="es-CO" dirty="0"/>
              <a:t>Sin embargo, en algunos casos, estos problemas pueden indicar la presencia de otros </a:t>
            </a:r>
            <a:r>
              <a:rPr lang="es-CO" dirty="0" smtClean="0"/>
              <a:t>problemas </a:t>
            </a:r>
            <a:r>
              <a:rPr lang="es-CO" dirty="0"/>
              <a:t>más graves. Si los síntomas persisten o empeoran, acuda a su médico. Otros problemas menos comunes, pero más graves, son la </a:t>
            </a:r>
            <a:r>
              <a:rPr lang="es-CO" b="1" i="1" dirty="0"/>
              <a:t>enfermedad ulcerosa péptica</a:t>
            </a:r>
            <a:r>
              <a:rPr lang="es-CO" dirty="0"/>
              <a:t>, la </a:t>
            </a:r>
            <a:r>
              <a:rPr lang="es-CO" b="1" i="1" dirty="0"/>
              <a:t>enfermedad de Crohn</a:t>
            </a:r>
            <a:r>
              <a:rPr lang="es-CO" dirty="0"/>
              <a:t> y el cáncer colorrectal</a:t>
            </a:r>
            <a:r>
              <a:rPr lang="es-CO" dirty="0" smtClean="0"/>
              <a:t>.</a:t>
            </a:r>
          </a:p>
          <a:p>
            <a:r>
              <a:rPr lang="es-CO" b="1" dirty="0"/>
              <a:t>Enfermedad de </a:t>
            </a:r>
            <a:r>
              <a:rPr lang="es-CO" b="1" dirty="0" smtClean="0"/>
              <a:t>Crohn </a:t>
            </a:r>
            <a:r>
              <a:rPr lang="es-CO" dirty="0" smtClean="0"/>
              <a:t>Es </a:t>
            </a:r>
            <a:r>
              <a:rPr lang="es-CO" dirty="0"/>
              <a:t>una forma de enfermedad intestinal inflamatoria </a:t>
            </a:r>
            <a:r>
              <a:rPr lang="es-CO" dirty="0" smtClean="0"/>
              <a:t>que </a:t>
            </a:r>
            <a:r>
              <a:rPr lang="es-CO" dirty="0"/>
              <a:t>afecta por lo regular a los intestinos, pero puede ocurrir en cualquier parte desde la boca hasta el extremo del recto (ano).</a:t>
            </a:r>
          </a:p>
          <a:p>
            <a:pPr marL="0" indent="0" fontAlgn="base">
              <a:buNone/>
            </a:pPr>
            <a:endParaRPr lang="es-CO" dirty="0"/>
          </a:p>
          <a:p>
            <a:endParaRPr lang="es-CO" dirty="0"/>
          </a:p>
          <a:p>
            <a:endParaRPr lang="es-CO" dirty="0"/>
          </a:p>
        </p:txBody>
      </p:sp>
      <p:pic>
        <p:nvPicPr>
          <p:cNvPr id="3074" name="Picture 2" descr="https://encrypted-tbn0.gstatic.com/images?q=tbn:ANd9GcSN56W6kbmWlPGvQZ4jhrb42H_8EqWsi45F-PimNQaAc8FOhic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836712"/>
            <a:ext cx="2009775" cy="2276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119664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7" dur="500"/>
                                        <p:tgtEl>
                                          <p:spTgt spid="3">
                                            <p:txEl>
                                              <p:pRg st="2" end="2"/>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0" dur="500"/>
                                        <p:tgtEl>
                                          <p:spTgt spid="3">
                                            <p:txEl>
                                              <p:pRg st="3" end="3"/>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3" dur="500"/>
                                        <p:tgtEl>
                                          <p:spTgt spid="3">
                                            <p:txEl>
                                              <p:pRg st="4" end="4"/>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randombar(horizontal)">
                                      <p:cBhvr>
                                        <p:cTn id="16" dur="500"/>
                                        <p:tgtEl>
                                          <p:spTgt spid="3">
                                            <p:txEl>
                                              <p:pRg st="5" end="5"/>
                                            </p:txEl>
                                          </p:spTgt>
                                        </p:tgtEl>
                                      </p:cBhvr>
                                    </p:animEffect>
                                  </p:childTnLst>
                                </p:cTn>
                              </p:par>
                              <p:par>
                                <p:cTn id="17" presetID="14" presetClass="entr" presetSubtype="1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randombar(horizontal)">
                                      <p:cBhvr>
                                        <p:cTn id="19" dur="500"/>
                                        <p:tgtEl>
                                          <p:spTgt spid="3">
                                            <p:txEl>
                                              <p:pRg st="6" end="6"/>
                                            </p:txEl>
                                          </p:spTgt>
                                        </p:tgtEl>
                                      </p:cBhvr>
                                    </p:animEffect>
                                  </p:childTnLst>
                                </p:cTn>
                              </p:par>
                              <p:par>
                                <p:cTn id="20" presetID="14" presetClass="entr" presetSubtype="10" fill="hold" nodeType="with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randombar(horizontal)">
                                      <p:cBhvr>
                                        <p:cTn id="22" dur="500"/>
                                        <p:tgtEl>
                                          <p:spTgt spid="3">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wheel(1)">
                                      <p:cBhvr>
                                        <p:cTn id="27" dur="2000"/>
                                        <p:tgtEl>
                                          <p:spTgt spid="3">
                                            <p:txEl>
                                              <p:pRg st="9" end="9"/>
                                            </p:txEl>
                                          </p:spTgt>
                                        </p:tgtEl>
                                      </p:cBhvr>
                                    </p:animEffect>
                                  </p:childTnLst>
                                </p:cTn>
                              </p:par>
                              <p:par>
                                <p:cTn id="28" presetID="21" presetClass="entr" presetSubtype="1" fill="hold" nodeType="withEffect">
                                  <p:stCondLst>
                                    <p:cond delay="0"/>
                                  </p:stCondLst>
                                  <p:childTnLst>
                                    <p:set>
                                      <p:cBhvr>
                                        <p:cTn id="29" dur="1" fill="hold">
                                          <p:stCondLst>
                                            <p:cond delay="0"/>
                                          </p:stCondLst>
                                        </p:cTn>
                                        <p:tgtEl>
                                          <p:spTgt spid="3">
                                            <p:txEl>
                                              <p:pRg st="10" end="10"/>
                                            </p:txEl>
                                          </p:spTgt>
                                        </p:tgtEl>
                                        <p:attrNameLst>
                                          <p:attrName>style.visibility</p:attrName>
                                        </p:attrNameLst>
                                      </p:cBhvr>
                                      <p:to>
                                        <p:strVal val="visible"/>
                                      </p:to>
                                    </p:set>
                                    <p:animEffect transition="in" filter="wheel(1)">
                                      <p:cBhvr>
                                        <p:cTn id="30" dur="2000"/>
                                        <p:tgtEl>
                                          <p:spTgt spid="3">
                                            <p:txEl>
                                              <p:pRg st="10" end="10"/>
                                            </p:txEl>
                                          </p:spTgt>
                                        </p:tgtEl>
                                      </p:cBhvr>
                                    </p:animEffect>
                                  </p:childTnLst>
                                </p:cTn>
                              </p:par>
                              <p:par>
                                <p:cTn id="31" presetID="21" presetClass="entr" presetSubtype="1" fill="hold"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animEffect transition="in" filter="wheel(1)">
                                      <p:cBhvr>
                                        <p:cTn id="33" dur="20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Marcador de contenido"/>
          <p:cNvGraphicFramePr>
            <a:graphicFrameLocks noGrp="1"/>
          </p:cNvGraphicFramePr>
          <p:nvPr>
            <p:ph idx="1"/>
            <p:extLst>
              <p:ext uri="{D42A27DB-BD31-4B8C-83A1-F6EECF244321}">
                <p14:modId xmlns:p14="http://schemas.microsoft.com/office/powerpoint/2010/main" val="3530031306"/>
              </p:ext>
            </p:extLst>
          </p:nvPr>
        </p:nvGraphicFramePr>
        <p:xfrm>
          <a:off x="457200" y="692696"/>
          <a:ext cx="8229600" cy="54334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41769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20680"/>
          </a:xfrm>
        </p:spPr>
        <p:txBody>
          <a:bodyPr>
            <a:normAutofit fontScale="62500" lnSpcReduction="20000"/>
          </a:bodyPr>
          <a:lstStyle/>
          <a:p>
            <a:pPr marL="0" indent="0" algn="ctr" fontAlgn="base">
              <a:buNone/>
            </a:pPr>
            <a:r>
              <a:rPr lang="es-CO" sz="5100" b="1" i="1" u="sng" dirty="0" smtClean="0"/>
              <a:t>Uno de los problemas es el estreñimiento</a:t>
            </a:r>
            <a:endParaRPr lang="es-CO" b="1" u="sng" dirty="0"/>
          </a:p>
          <a:p>
            <a:pPr marL="0" indent="0" algn="ctr" fontAlgn="base">
              <a:buNone/>
            </a:pPr>
            <a:endParaRPr lang="es-CO" dirty="0" smtClean="0"/>
          </a:p>
          <a:p>
            <a:pPr marL="0" indent="0" algn="ctr" fontAlgn="base">
              <a:buNone/>
            </a:pPr>
            <a:r>
              <a:rPr lang="es-CO" dirty="0" smtClean="0"/>
              <a:t>El </a:t>
            </a:r>
            <a:r>
              <a:rPr lang="es-CO" dirty="0"/>
              <a:t>estreñimiento implica evacuaciones </a:t>
            </a:r>
            <a:r>
              <a:rPr lang="es-CO" dirty="0" smtClean="0"/>
              <a:t>poco </a:t>
            </a:r>
            <a:r>
              <a:rPr lang="es-CO" dirty="0"/>
              <a:t>frecuentes que también pueden ser dolorosas. A continuación figuran otros indicios de estreñimiento:</a:t>
            </a:r>
          </a:p>
          <a:p>
            <a:pPr fontAlgn="base"/>
            <a:endParaRPr lang="es-CO" dirty="0" smtClean="0"/>
          </a:p>
          <a:p>
            <a:pPr fontAlgn="base">
              <a:buFont typeface="Wingdings" pitchFamily="2" charset="2"/>
              <a:buChar char="Ø"/>
            </a:pPr>
            <a:r>
              <a:rPr lang="es-CO" b="1" dirty="0" smtClean="0">
                <a:solidFill>
                  <a:srgbClr val="FF0000"/>
                </a:solidFill>
              </a:rPr>
              <a:t>Menos </a:t>
            </a:r>
            <a:r>
              <a:rPr lang="es-CO" b="1" dirty="0">
                <a:solidFill>
                  <a:srgbClr val="FF0000"/>
                </a:solidFill>
              </a:rPr>
              <a:t>de tres evacuaciones intestinales por semana</a:t>
            </a:r>
          </a:p>
          <a:p>
            <a:pPr fontAlgn="base">
              <a:buFont typeface="Wingdings" pitchFamily="2" charset="2"/>
              <a:buChar char="Ø"/>
            </a:pPr>
            <a:r>
              <a:rPr lang="es-CO" b="1" dirty="0">
                <a:solidFill>
                  <a:srgbClr val="002060"/>
                </a:solidFill>
              </a:rPr>
              <a:t>Heces firmes o difíciles de expulsar</a:t>
            </a:r>
          </a:p>
          <a:p>
            <a:pPr fontAlgn="base">
              <a:buFont typeface="Wingdings" pitchFamily="2" charset="2"/>
              <a:buChar char="Ø"/>
            </a:pPr>
            <a:r>
              <a:rPr lang="es-CO" dirty="0">
                <a:solidFill>
                  <a:srgbClr val="7030A0"/>
                </a:solidFill>
              </a:rPr>
              <a:t>Abdomen hinchado o lleno de gases</a:t>
            </a:r>
          </a:p>
          <a:p>
            <a:pPr fontAlgn="base">
              <a:buFont typeface="Wingdings" pitchFamily="2" charset="2"/>
              <a:buChar char="Ø"/>
            </a:pPr>
            <a:r>
              <a:rPr lang="es-CO" b="1" dirty="0">
                <a:solidFill>
                  <a:schemeClr val="accent6">
                    <a:lumMod val="75000"/>
                  </a:schemeClr>
                </a:solidFill>
              </a:rPr>
              <a:t>Esfuerzo extremo para evacuar</a:t>
            </a:r>
          </a:p>
          <a:p>
            <a:pPr fontAlgn="base">
              <a:buFont typeface="Wingdings" pitchFamily="2" charset="2"/>
              <a:buChar char="Ø"/>
            </a:pPr>
            <a:r>
              <a:rPr lang="es-CO" b="1" dirty="0">
                <a:solidFill>
                  <a:srgbClr val="0070C0"/>
                </a:solidFill>
              </a:rPr>
              <a:t>Sensación de llenura aun después de evacuar </a:t>
            </a:r>
          </a:p>
          <a:p>
            <a:pPr fontAlgn="base"/>
            <a:endParaRPr lang="es-CO" b="1" dirty="0" smtClean="0">
              <a:solidFill>
                <a:srgbClr val="0070C0"/>
              </a:solidFill>
            </a:endParaRPr>
          </a:p>
          <a:p>
            <a:pPr marL="0" indent="0" algn="ctr" fontAlgn="base">
              <a:buNone/>
            </a:pPr>
            <a:r>
              <a:rPr lang="es-CO" dirty="0" smtClean="0"/>
              <a:t>Aunque </a:t>
            </a:r>
            <a:r>
              <a:rPr lang="es-CO" dirty="0"/>
              <a:t>el estreñimiento produce incomodidad, en la mayoría de los casos no indica la presencia de un problema grave. Puede evitar tener estreñimiento haciendo lo siguiente:</a:t>
            </a:r>
          </a:p>
          <a:p>
            <a:pPr fontAlgn="base"/>
            <a:endParaRPr lang="es-CO" dirty="0" smtClean="0"/>
          </a:p>
          <a:p>
            <a:pPr fontAlgn="base">
              <a:buFont typeface="Wingdings" pitchFamily="2" charset="2"/>
              <a:buChar char="Ø"/>
            </a:pPr>
            <a:r>
              <a:rPr lang="es-CO" b="1" dirty="0">
                <a:solidFill>
                  <a:srgbClr val="00B0F0"/>
                </a:solidFill>
              </a:rPr>
              <a:t>B</a:t>
            </a:r>
            <a:r>
              <a:rPr lang="es-CO" b="1" dirty="0" smtClean="0">
                <a:solidFill>
                  <a:srgbClr val="00B0F0"/>
                </a:solidFill>
              </a:rPr>
              <a:t>eba </a:t>
            </a:r>
            <a:r>
              <a:rPr lang="es-CO" b="1" dirty="0">
                <a:solidFill>
                  <a:srgbClr val="00B0F0"/>
                </a:solidFill>
              </a:rPr>
              <a:t>mucho líquido—ocho vasos de agua al </a:t>
            </a:r>
            <a:r>
              <a:rPr lang="es-CO" b="1" dirty="0" smtClean="0">
                <a:solidFill>
                  <a:srgbClr val="00B0F0"/>
                </a:solidFill>
              </a:rPr>
              <a:t>día.</a:t>
            </a:r>
            <a:endParaRPr lang="es-CO" b="1" dirty="0">
              <a:solidFill>
                <a:srgbClr val="00B0F0"/>
              </a:solidFill>
            </a:endParaRPr>
          </a:p>
          <a:p>
            <a:pPr fontAlgn="base">
              <a:buFont typeface="Wingdings" pitchFamily="2" charset="2"/>
              <a:buChar char="Ø"/>
            </a:pPr>
            <a:r>
              <a:rPr lang="es-CO" b="1" dirty="0">
                <a:solidFill>
                  <a:srgbClr val="FFC000"/>
                </a:solidFill>
              </a:rPr>
              <a:t>C</a:t>
            </a:r>
            <a:r>
              <a:rPr lang="es-CO" b="1" dirty="0" smtClean="0">
                <a:solidFill>
                  <a:srgbClr val="FFC000"/>
                </a:solidFill>
              </a:rPr>
              <a:t>onsuma </a:t>
            </a:r>
            <a:r>
              <a:rPr lang="es-CO" b="1" dirty="0">
                <a:solidFill>
                  <a:srgbClr val="FFC000"/>
                </a:solidFill>
              </a:rPr>
              <a:t>mucha fibra en su </a:t>
            </a:r>
            <a:r>
              <a:rPr lang="es-CO" b="1" dirty="0" smtClean="0">
                <a:solidFill>
                  <a:srgbClr val="FFC000"/>
                </a:solidFill>
              </a:rPr>
              <a:t>dieta.</a:t>
            </a:r>
            <a:endParaRPr lang="es-CO" b="1" dirty="0">
              <a:solidFill>
                <a:srgbClr val="FFC000"/>
              </a:solidFill>
            </a:endParaRPr>
          </a:p>
          <a:p>
            <a:pPr fontAlgn="base">
              <a:buFont typeface="Wingdings" pitchFamily="2" charset="2"/>
              <a:buChar char="Ø"/>
            </a:pPr>
            <a:r>
              <a:rPr lang="es-CO" b="1" dirty="0">
                <a:solidFill>
                  <a:srgbClr val="002060"/>
                </a:solidFill>
              </a:rPr>
              <a:t>H</a:t>
            </a:r>
            <a:r>
              <a:rPr lang="es-CO" b="1" dirty="0" smtClean="0">
                <a:solidFill>
                  <a:srgbClr val="002060"/>
                </a:solidFill>
              </a:rPr>
              <a:t>aga ejercicios.</a:t>
            </a:r>
            <a:endParaRPr lang="es-CO" b="1" dirty="0">
              <a:solidFill>
                <a:srgbClr val="002060"/>
              </a:solidFill>
            </a:endParaRPr>
          </a:p>
          <a:p>
            <a:pPr fontAlgn="base">
              <a:buFont typeface="Wingdings" pitchFamily="2" charset="2"/>
              <a:buChar char="Ø"/>
            </a:pPr>
            <a:r>
              <a:rPr lang="es-CO" b="1" dirty="0">
                <a:solidFill>
                  <a:srgbClr val="00B050"/>
                </a:solidFill>
              </a:rPr>
              <a:t>N</a:t>
            </a:r>
            <a:r>
              <a:rPr lang="es-CO" b="1" dirty="0" smtClean="0">
                <a:solidFill>
                  <a:srgbClr val="00B050"/>
                </a:solidFill>
              </a:rPr>
              <a:t>o </a:t>
            </a:r>
            <a:r>
              <a:rPr lang="es-CO" b="1" dirty="0">
                <a:solidFill>
                  <a:srgbClr val="00B050"/>
                </a:solidFill>
              </a:rPr>
              <a:t>retenga las heces y vaya al baño cuando sienta la necesidad de tener una evacuación </a:t>
            </a:r>
            <a:r>
              <a:rPr lang="es-CO" b="1" dirty="0" smtClean="0">
                <a:solidFill>
                  <a:srgbClr val="00B050"/>
                </a:solidFill>
              </a:rPr>
              <a:t>intestinal.</a:t>
            </a:r>
            <a:endParaRPr lang="es-CO" b="1" dirty="0">
              <a:solidFill>
                <a:srgbClr val="00B050"/>
              </a:solidFill>
            </a:endParaRPr>
          </a:p>
          <a:p>
            <a:pPr fontAlgn="base"/>
            <a:endParaRPr lang="es-CO" b="1" dirty="0">
              <a:solidFill>
                <a:srgbClr val="00B050"/>
              </a:solidFill>
            </a:endParaRPr>
          </a:p>
          <a:p>
            <a:endParaRPr lang="es-CO" dirty="0"/>
          </a:p>
        </p:txBody>
      </p:sp>
    </p:spTree>
    <p:extLst>
      <p:ext uri="{BB962C8B-B14F-4D97-AF65-F5344CB8AC3E}">
        <p14:creationId xmlns:p14="http://schemas.microsoft.com/office/powerpoint/2010/main" val="305308232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 calcmode="lin" valueType="num">
                                      <p:cBhvr>
                                        <p:cTn id="12"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14"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15" dur="1000"/>
                                        <p:tgtEl>
                                          <p:spTgt spid="3">
                                            <p:txEl>
                                              <p:pRg st="4" end="4"/>
                                            </p:txEl>
                                          </p:spTgt>
                                        </p:tgtEl>
                                      </p:cBhvr>
                                    </p:animEffect>
                                  </p:childTnLst>
                                </p:cTn>
                              </p:par>
                              <p:par>
                                <p:cTn id="16" presetID="31" presetClass="entr" presetSubtype="0"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 calcmode="lin" valueType="num">
                                      <p:cBhvr>
                                        <p:cTn id="18"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19"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20"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21" dur="1000"/>
                                        <p:tgtEl>
                                          <p:spTgt spid="3">
                                            <p:txEl>
                                              <p:pRg st="5" end="5"/>
                                            </p:txEl>
                                          </p:spTgt>
                                        </p:tgtEl>
                                      </p:cBhvr>
                                    </p:animEffect>
                                  </p:childTnLst>
                                </p:cTn>
                              </p:par>
                              <p:par>
                                <p:cTn id="22" presetID="31"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 calcmode="lin" valueType="num">
                                      <p:cBhvr>
                                        <p:cTn id="24"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25"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26"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27" dur="1000"/>
                                        <p:tgtEl>
                                          <p:spTgt spid="3">
                                            <p:txEl>
                                              <p:pRg st="6" end="6"/>
                                            </p:txEl>
                                          </p:spTgt>
                                        </p:tgtEl>
                                      </p:cBhvr>
                                    </p:animEffect>
                                  </p:childTnLst>
                                </p:cTn>
                              </p:par>
                              <p:par>
                                <p:cTn id="28" presetID="31" presetClass="entr" presetSubtype="0"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 calcmode="lin" valueType="num">
                                      <p:cBhvr>
                                        <p:cTn id="30"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31"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32"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33" dur="1000"/>
                                        <p:tgtEl>
                                          <p:spTgt spid="3">
                                            <p:txEl>
                                              <p:pRg st="7" end="7"/>
                                            </p:txEl>
                                          </p:spTgt>
                                        </p:tgtEl>
                                      </p:cBhvr>
                                    </p:animEffect>
                                  </p:childTnLst>
                                </p:cTn>
                              </p:par>
                              <p:par>
                                <p:cTn id="34" presetID="31" presetClass="entr" presetSubtype="0" fill="hold" nodeType="withEffect">
                                  <p:stCondLst>
                                    <p:cond delay="0"/>
                                  </p:stCondLst>
                                  <p:childTnLst>
                                    <p:set>
                                      <p:cBhvr>
                                        <p:cTn id="35" dur="1" fill="hold">
                                          <p:stCondLst>
                                            <p:cond delay="0"/>
                                          </p:stCondLst>
                                        </p:cTn>
                                        <p:tgtEl>
                                          <p:spTgt spid="3">
                                            <p:txEl>
                                              <p:pRg st="8" end="8"/>
                                            </p:txEl>
                                          </p:spTgt>
                                        </p:tgtEl>
                                        <p:attrNameLst>
                                          <p:attrName>style.visibility</p:attrName>
                                        </p:attrNameLst>
                                      </p:cBhvr>
                                      <p:to>
                                        <p:strVal val="visible"/>
                                      </p:to>
                                    </p:set>
                                    <p:anim calcmode="lin" valueType="num">
                                      <p:cBhvr>
                                        <p:cTn id="36"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37"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38"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39" dur="1000"/>
                                        <p:tgtEl>
                                          <p:spTgt spid="3">
                                            <p:txEl>
                                              <p:pRg st="8" end="8"/>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nodeType="clickEffect">
                                  <p:stCondLst>
                                    <p:cond delay="0"/>
                                  </p:stCondLst>
                                  <p:childTnLst>
                                    <p:set>
                                      <p:cBhvr>
                                        <p:cTn id="43" dur="1" fill="hold">
                                          <p:stCondLst>
                                            <p:cond delay="0"/>
                                          </p:stCondLst>
                                        </p:cTn>
                                        <p:tgtEl>
                                          <p:spTgt spid="3">
                                            <p:txEl>
                                              <p:pRg st="10" end="10"/>
                                            </p:txEl>
                                          </p:spTgt>
                                        </p:tgtEl>
                                        <p:attrNameLst>
                                          <p:attrName>style.visibility</p:attrName>
                                        </p:attrNameLst>
                                      </p:cBhvr>
                                      <p:to>
                                        <p:strVal val="visible"/>
                                      </p:to>
                                    </p:set>
                                    <p:animEffect transition="in" filter="barn(inVertical)">
                                      <p:cBhvr>
                                        <p:cTn id="44" dur="500"/>
                                        <p:tgtEl>
                                          <p:spTgt spid="3">
                                            <p:txEl>
                                              <p:pRg st="10" end="1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10" fill="hold" nodeType="clickEffect">
                                  <p:stCondLst>
                                    <p:cond delay="0"/>
                                  </p:stCondLst>
                                  <p:childTnLst>
                                    <p:set>
                                      <p:cBhvr>
                                        <p:cTn id="48" dur="1" fill="hold">
                                          <p:stCondLst>
                                            <p:cond delay="0"/>
                                          </p:stCondLst>
                                        </p:cTn>
                                        <p:tgtEl>
                                          <p:spTgt spid="3">
                                            <p:txEl>
                                              <p:pRg st="12" end="12"/>
                                            </p:txEl>
                                          </p:spTgt>
                                        </p:tgtEl>
                                        <p:attrNameLst>
                                          <p:attrName>style.visibility</p:attrName>
                                        </p:attrNameLst>
                                      </p:cBhvr>
                                      <p:to>
                                        <p:strVal val="visible"/>
                                      </p:to>
                                    </p:set>
                                    <p:animEffect transition="in" filter="randombar(horizontal)">
                                      <p:cBhvr>
                                        <p:cTn id="49" dur="500"/>
                                        <p:tgtEl>
                                          <p:spTgt spid="3">
                                            <p:txEl>
                                              <p:pRg st="12" end="12"/>
                                            </p:txEl>
                                          </p:spTgt>
                                        </p:tgtEl>
                                      </p:cBhvr>
                                    </p:animEffect>
                                  </p:childTnLst>
                                </p:cTn>
                              </p:par>
                              <p:par>
                                <p:cTn id="50" presetID="14" presetClass="entr" presetSubtype="10" fill="hold" nodeType="withEffect">
                                  <p:stCondLst>
                                    <p:cond delay="0"/>
                                  </p:stCondLst>
                                  <p:childTnLst>
                                    <p:set>
                                      <p:cBhvr>
                                        <p:cTn id="51" dur="1" fill="hold">
                                          <p:stCondLst>
                                            <p:cond delay="0"/>
                                          </p:stCondLst>
                                        </p:cTn>
                                        <p:tgtEl>
                                          <p:spTgt spid="3">
                                            <p:txEl>
                                              <p:pRg st="13" end="13"/>
                                            </p:txEl>
                                          </p:spTgt>
                                        </p:tgtEl>
                                        <p:attrNameLst>
                                          <p:attrName>style.visibility</p:attrName>
                                        </p:attrNameLst>
                                      </p:cBhvr>
                                      <p:to>
                                        <p:strVal val="visible"/>
                                      </p:to>
                                    </p:set>
                                    <p:animEffect transition="in" filter="randombar(horizontal)">
                                      <p:cBhvr>
                                        <p:cTn id="52" dur="500"/>
                                        <p:tgtEl>
                                          <p:spTgt spid="3">
                                            <p:txEl>
                                              <p:pRg st="13" end="13"/>
                                            </p:txEl>
                                          </p:spTgt>
                                        </p:tgtEl>
                                      </p:cBhvr>
                                    </p:animEffect>
                                  </p:childTnLst>
                                </p:cTn>
                              </p:par>
                              <p:par>
                                <p:cTn id="53" presetID="14" presetClass="entr" presetSubtype="10" fill="hold" nodeType="withEffect">
                                  <p:stCondLst>
                                    <p:cond delay="0"/>
                                  </p:stCondLst>
                                  <p:childTnLst>
                                    <p:set>
                                      <p:cBhvr>
                                        <p:cTn id="54" dur="1" fill="hold">
                                          <p:stCondLst>
                                            <p:cond delay="0"/>
                                          </p:stCondLst>
                                        </p:cTn>
                                        <p:tgtEl>
                                          <p:spTgt spid="3">
                                            <p:txEl>
                                              <p:pRg st="14" end="14"/>
                                            </p:txEl>
                                          </p:spTgt>
                                        </p:tgtEl>
                                        <p:attrNameLst>
                                          <p:attrName>style.visibility</p:attrName>
                                        </p:attrNameLst>
                                      </p:cBhvr>
                                      <p:to>
                                        <p:strVal val="visible"/>
                                      </p:to>
                                    </p:set>
                                    <p:animEffect transition="in" filter="randombar(horizontal)">
                                      <p:cBhvr>
                                        <p:cTn id="55" dur="500"/>
                                        <p:tgtEl>
                                          <p:spTgt spid="3">
                                            <p:txEl>
                                              <p:pRg st="14" end="14"/>
                                            </p:txEl>
                                          </p:spTgt>
                                        </p:tgtEl>
                                      </p:cBhvr>
                                    </p:animEffect>
                                  </p:childTnLst>
                                </p:cTn>
                              </p:par>
                              <p:par>
                                <p:cTn id="56" presetID="14" presetClass="entr" presetSubtype="10" fill="hold" nodeType="withEffect">
                                  <p:stCondLst>
                                    <p:cond delay="0"/>
                                  </p:stCondLst>
                                  <p:childTnLst>
                                    <p:set>
                                      <p:cBhvr>
                                        <p:cTn id="57" dur="1" fill="hold">
                                          <p:stCondLst>
                                            <p:cond delay="0"/>
                                          </p:stCondLst>
                                        </p:cTn>
                                        <p:tgtEl>
                                          <p:spTgt spid="3">
                                            <p:txEl>
                                              <p:pRg st="15" end="15"/>
                                            </p:txEl>
                                          </p:spTgt>
                                        </p:tgtEl>
                                        <p:attrNameLst>
                                          <p:attrName>style.visibility</p:attrName>
                                        </p:attrNameLst>
                                      </p:cBhvr>
                                      <p:to>
                                        <p:strVal val="visible"/>
                                      </p:to>
                                    </p:set>
                                    <p:animEffect transition="in" filter="randombar(horizontal)">
                                      <p:cBhvr>
                                        <p:cTn id="58" dur="500"/>
                                        <p:tgtEl>
                                          <p:spTgt spid="3">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7504" y="404664"/>
            <a:ext cx="8856984" cy="6453336"/>
          </a:xfrm>
        </p:spPr>
        <p:txBody>
          <a:bodyPr>
            <a:normAutofit fontScale="70000" lnSpcReduction="20000"/>
          </a:bodyPr>
          <a:lstStyle/>
          <a:p>
            <a:pPr marL="0" indent="0" algn="ctr" fontAlgn="base">
              <a:buNone/>
            </a:pPr>
            <a:r>
              <a:rPr lang="es-CO" sz="5100" b="1" i="1" u="sng" dirty="0" smtClean="0"/>
              <a:t>Otro problema intestinal es la diarrea</a:t>
            </a:r>
            <a:endParaRPr lang="es-CO" b="1" u="sng" dirty="0"/>
          </a:p>
          <a:p>
            <a:pPr marL="0" indent="0" algn="ctr" fontAlgn="base">
              <a:buNone/>
            </a:pPr>
            <a:endParaRPr lang="es-CO" dirty="0" smtClean="0"/>
          </a:p>
          <a:p>
            <a:pPr marL="0" indent="0" algn="ctr" fontAlgn="base">
              <a:buNone/>
            </a:pPr>
            <a:r>
              <a:rPr lang="es-CO" dirty="0" smtClean="0"/>
              <a:t>La </a:t>
            </a:r>
            <a:r>
              <a:rPr lang="es-CO" dirty="0"/>
              <a:t>diarrea consiste en tres o más </a:t>
            </a:r>
            <a:r>
              <a:rPr lang="es-CO" dirty="0" smtClean="0"/>
              <a:t>evacuaciones </a:t>
            </a:r>
            <a:r>
              <a:rPr lang="es-CO" dirty="0"/>
              <a:t>blandas al día. Puede también implicar cólicos intestinales. La diarrea por lo general no presenta una amenaza grave a la salud, pero puede ser incómoda. Son varias los factores que causan diarrea:</a:t>
            </a:r>
          </a:p>
          <a:p>
            <a:pPr fontAlgn="base"/>
            <a:endParaRPr lang="es-CO" dirty="0" smtClean="0"/>
          </a:p>
          <a:p>
            <a:pPr fontAlgn="base">
              <a:buFont typeface="Wingdings" pitchFamily="2" charset="2"/>
              <a:buChar char="v"/>
            </a:pPr>
            <a:r>
              <a:rPr lang="es-CO" b="1" dirty="0" smtClean="0">
                <a:solidFill>
                  <a:srgbClr val="FF0000"/>
                </a:solidFill>
              </a:rPr>
              <a:t>Consumir </a:t>
            </a:r>
            <a:r>
              <a:rPr lang="es-CO" b="1" dirty="0">
                <a:solidFill>
                  <a:srgbClr val="FF0000"/>
                </a:solidFill>
              </a:rPr>
              <a:t>alimentos </a:t>
            </a:r>
            <a:r>
              <a:rPr lang="es-CO" b="1" dirty="0" smtClean="0">
                <a:solidFill>
                  <a:srgbClr val="FF0000"/>
                </a:solidFill>
              </a:rPr>
              <a:t>dañados, </a:t>
            </a:r>
            <a:r>
              <a:rPr lang="es-CO" b="1" dirty="0">
                <a:solidFill>
                  <a:srgbClr val="FF0000"/>
                </a:solidFill>
              </a:rPr>
              <a:t>mal cocidos o crudos que pueden contener bacterias o virus perjudiciales.</a:t>
            </a:r>
          </a:p>
          <a:p>
            <a:pPr fontAlgn="base">
              <a:buFont typeface="Wingdings" pitchFamily="2" charset="2"/>
              <a:buChar char="v"/>
            </a:pPr>
            <a:r>
              <a:rPr lang="es-CO" b="1" dirty="0">
                <a:solidFill>
                  <a:srgbClr val="00B050"/>
                </a:solidFill>
              </a:rPr>
              <a:t>Beber o comer alimentos que contienen bacterias que el cuerpo no suele tener (por ejemplo, al viajar a países en el extranjero)</a:t>
            </a:r>
          </a:p>
          <a:p>
            <a:pPr fontAlgn="base">
              <a:buFont typeface="Wingdings" pitchFamily="2" charset="2"/>
              <a:buChar char="v"/>
            </a:pPr>
            <a:r>
              <a:rPr lang="es-CO" b="1" dirty="0">
                <a:solidFill>
                  <a:schemeClr val="accent6">
                    <a:lumMod val="75000"/>
                  </a:schemeClr>
                </a:solidFill>
              </a:rPr>
              <a:t>Consumir productos lácteos (si es </a:t>
            </a:r>
            <a:r>
              <a:rPr lang="es-CO" b="1" i="1" dirty="0">
                <a:solidFill>
                  <a:schemeClr val="accent6">
                    <a:lumMod val="75000"/>
                  </a:schemeClr>
                </a:solidFill>
              </a:rPr>
              <a:t>intolerante a la lactosa</a:t>
            </a:r>
            <a:r>
              <a:rPr lang="es-CO" b="1" dirty="0">
                <a:solidFill>
                  <a:schemeClr val="accent6">
                    <a:lumMod val="75000"/>
                  </a:schemeClr>
                </a:solidFill>
              </a:rPr>
              <a:t>), cafeína, edulcorantes artificiales (para endulzar) o ciertos </a:t>
            </a:r>
            <a:r>
              <a:rPr lang="es-CO" b="1" dirty="0" smtClean="0">
                <a:solidFill>
                  <a:schemeClr val="accent6">
                    <a:lumMod val="75000"/>
                  </a:schemeClr>
                </a:solidFill>
              </a:rPr>
              <a:t>aditivo</a:t>
            </a:r>
            <a:r>
              <a:rPr lang="es-CO" dirty="0" smtClean="0"/>
              <a:t>s.</a:t>
            </a:r>
            <a:endParaRPr lang="es-CO" dirty="0"/>
          </a:p>
          <a:p>
            <a:pPr fontAlgn="base">
              <a:buFont typeface="Wingdings" pitchFamily="2" charset="2"/>
              <a:buChar char="v"/>
            </a:pPr>
            <a:r>
              <a:rPr lang="es-CO" b="1" dirty="0">
                <a:solidFill>
                  <a:srgbClr val="002060"/>
                </a:solidFill>
              </a:rPr>
              <a:t>Tomar medicamentos, especialmente </a:t>
            </a:r>
            <a:r>
              <a:rPr lang="es-CO" b="1" dirty="0" smtClean="0">
                <a:solidFill>
                  <a:srgbClr val="002060"/>
                </a:solidFill>
              </a:rPr>
              <a:t>antibióticos.</a:t>
            </a:r>
            <a:endParaRPr lang="es-CO" b="1" dirty="0">
              <a:solidFill>
                <a:srgbClr val="002060"/>
              </a:solidFill>
            </a:endParaRPr>
          </a:p>
          <a:p>
            <a:pPr fontAlgn="base">
              <a:buFont typeface="Wingdings" pitchFamily="2" charset="2"/>
              <a:buChar char="v"/>
            </a:pPr>
            <a:r>
              <a:rPr lang="es-CO" b="1" dirty="0">
                <a:solidFill>
                  <a:schemeClr val="accent5">
                    <a:lumMod val="60000"/>
                    <a:lumOff val="40000"/>
                  </a:schemeClr>
                </a:solidFill>
              </a:rPr>
              <a:t>Enfermedades digestivas, como el síndrome del colon </a:t>
            </a:r>
            <a:r>
              <a:rPr lang="es-CO" b="1" dirty="0" smtClean="0">
                <a:solidFill>
                  <a:schemeClr val="accent5">
                    <a:lumMod val="60000"/>
                    <a:lumOff val="40000"/>
                  </a:schemeClr>
                </a:solidFill>
              </a:rPr>
              <a:t>irritable</a:t>
            </a:r>
            <a:r>
              <a:rPr lang="es-CO" dirty="0" smtClean="0"/>
              <a:t>.</a:t>
            </a:r>
          </a:p>
          <a:p>
            <a:pPr fontAlgn="base">
              <a:buFont typeface="Wingdings" pitchFamily="2" charset="2"/>
              <a:buChar char="v"/>
            </a:pPr>
            <a:endParaRPr lang="es-CO" dirty="0"/>
          </a:p>
          <a:p>
            <a:pPr marL="0" indent="0" algn="ctr" fontAlgn="base">
              <a:buNone/>
            </a:pPr>
            <a:r>
              <a:rPr lang="es-CO" dirty="0"/>
              <a:t>La diarrea puede causar deshidratación (pérdida de líquidos del cuerpo) si continúa. Si tiene diarrea, beba mucho líquido para reponer lo que ha perdido. Si la diarrea no mejora al cabo de unas horas, beba líquidos y alimentos líquidos que contengan sal, como bebidas deportivas o caldo</a:t>
            </a:r>
            <a:r>
              <a:rPr lang="es-CO" dirty="0" smtClean="0"/>
              <a:t>.</a:t>
            </a:r>
            <a:endParaRPr lang="es-CO" dirty="0"/>
          </a:p>
        </p:txBody>
      </p:sp>
    </p:spTree>
    <p:extLst>
      <p:ext uri="{BB962C8B-B14F-4D97-AF65-F5344CB8AC3E}">
        <p14:creationId xmlns:p14="http://schemas.microsoft.com/office/powerpoint/2010/main" val="12991481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80">
                                          <p:stCondLst>
                                            <p:cond delay="0"/>
                                          </p:stCondLst>
                                        </p:cTn>
                                        <p:tgtEl>
                                          <p:spTgt spid="3">
                                            <p:txEl>
                                              <p:pRg st="2" end="2"/>
                                            </p:txEl>
                                          </p:spTgt>
                                        </p:tgtEl>
                                      </p:cBhvr>
                                    </p:animEffect>
                                    <p:anim calcmode="lin" valueType="num">
                                      <p:cBhvr>
                                        <p:cTn id="8"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2" end="2"/>
                                            </p:txEl>
                                          </p:spTgt>
                                        </p:tgtEl>
                                      </p:cBhvr>
                                      <p:to x="100000" y="60000"/>
                                    </p:animScale>
                                    <p:animScale>
                                      <p:cBhvr>
                                        <p:cTn id="14" dur="166" decel="50000">
                                          <p:stCondLst>
                                            <p:cond delay="676"/>
                                          </p:stCondLst>
                                        </p:cTn>
                                        <p:tgtEl>
                                          <p:spTgt spid="3">
                                            <p:txEl>
                                              <p:pRg st="2" end="2"/>
                                            </p:txEl>
                                          </p:spTgt>
                                        </p:tgtEl>
                                      </p:cBhvr>
                                      <p:to x="100000" y="100000"/>
                                    </p:animScale>
                                    <p:animScale>
                                      <p:cBhvr>
                                        <p:cTn id="15" dur="26">
                                          <p:stCondLst>
                                            <p:cond delay="1312"/>
                                          </p:stCondLst>
                                        </p:cTn>
                                        <p:tgtEl>
                                          <p:spTgt spid="3">
                                            <p:txEl>
                                              <p:pRg st="2" end="2"/>
                                            </p:txEl>
                                          </p:spTgt>
                                        </p:tgtEl>
                                      </p:cBhvr>
                                      <p:to x="100000" y="80000"/>
                                    </p:animScale>
                                    <p:animScale>
                                      <p:cBhvr>
                                        <p:cTn id="16" dur="166" decel="50000">
                                          <p:stCondLst>
                                            <p:cond delay="1338"/>
                                          </p:stCondLst>
                                        </p:cTn>
                                        <p:tgtEl>
                                          <p:spTgt spid="3">
                                            <p:txEl>
                                              <p:pRg st="2" end="2"/>
                                            </p:txEl>
                                          </p:spTgt>
                                        </p:tgtEl>
                                      </p:cBhvr>
                                      <p:to x="100000" y="100000"/>
                                    </p:animScale>
                                    <p:animScale>
                                      <p:cBhvr>
                                        <p:cTn id="17" dur="26">
                                          <p:stCondLst>
                                            <p:cond delay="1642"/>
                                          </p:stCondLst>
                                        </p:cTn>
                                        <p:tgtEl>
                                          <p:spTgt spid="3">
                                            <p:txEl>
                                              <p:pRg st="2" end="2"/>
                                            </p:txEl>
                                          </p:spTgt>
                                        </p:tgtEl>
                                      </p:cBhvr>
                                      <p:to x="100000" y="90000"/>
                                    </p:animScale>
                                    <p:animScale>
                                      <p:cBhvr>
                                        <p:cTn id="18" dur="166" decel="50000">
                                          <p:stCondLst>
                                            <p:cond delay="1668"/>
                                          </p:stCondLst>
                                        </p:cTn>
                                        <p:tgtEl>
                                          <p:spTgt spid="3">
                                            <p:txEl>
                                              <p:pRg st="2" end="2"/>
                                            </p:txEl>
                                          </p:spTgt>
                                        </p:tgtEl>
                                      </p:cBhvr>
                                      <p:to x="100000" y="100000"/>
                                    </p:animScale>
                                    <p:animScale>
                                      <p:cBhvr>
                                        <p:cTn id="19" dur="26">
                                          <p:stCondLst>
                                            <p:cond delay="1808"/>
                                          </p:stCondLst>
                                        </p:cTn>
                                        <p:tgtEl>
                                          <p:spTgt spid="3">
                                            <p:txEl>
                                              <p:pRg st="2" end="2"/>
                                            </p:txEl>
                                          </p:spTgt>
                                        </p:tgtEl>
                                      </p:cBhvr>
                                      <p:to x="100000" y="95000"/>
                                    </p:animScale>
                                    <p:animScale>
                                      <p:cBhvr>
                                        <p:cTn id="20" dur="166" decel="50000">
                                          <p:stCondLst>
                                            <p:cond delay="1834"/>
                                          </p:stCondLst>
                                        </p:cTn>
                                        <p:tgtEl>
                                          <p:spTgt spid="3">
                                            <p:txEl>
                                              <p:pRg st="2" end="2"/>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heel(1)">
                                      <p:cBhvr>
                                        <p:cTn id="25" dur="2000"/>
                                        <p:tgtEl>
                                          <p:spTgt spid="3">
                                            <p:txEl>
                                              <p:pRg st="4" end="4"/>
                                            </p:txEl>
                                          </p:spTgt>
                                        </p:tgtEl>
                                      </p:cBhvr>
                                    </p:animEffect>
                                  </p:childTnLst>
                                </p:cTn>
                              </p:par>
                              <p:par>
                                <p:cTn id="26" presetID="21" presetClass="entr" presetSubtype="1" fill="hold"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wheel(1)">
                                      <p:cBhvr>
                                        <p:cTn id="28" dur="2000"/>
                                        <p:tgtEl>
                                          <p:spTgt spid="3">
                                            <p:txEl>
                                              <p:pRg st="5" end="5"/>
                                            </p:txEl>
                                          </p:spTgt>
                                        </p:tgtEl>
                                      </p:cBhvr>
                                    </p:animEffect>
                                  </p:childTnLst>
                                </p:cTn>
                              </p:par>
                              <p:par>
                                <p:cTn id="29" presetID="21" presetClass="entr" presetSubtype="1"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heel(1)">
                                      <p:cBhvr>
                                        <p:cTn id="31" dur="2000"/>
                                        <p:tgtEl>
                                          <p:spTgt spid="3">
                                            <p:txEl>
                                              <p:pRg st="6" end="6"/>
                                            </p:txEl>
                                          </p:spTgt>
                                        </p:tgtEl>
                                      </p:cBhvr>
                                    </p:animEffect>
                                  </p:childTnLst>
                                </p:cTn>
                              </p:par>
                              <p:par>
                                <p:cTn id="32" presetID="21" presetClass="entr" presetSubtype="1" fill="hold"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wheel(1)">
                                      <p:cBhvr>
                                        <p:cTn id="34" dur="2000"/>
                                        <p:tgtEl>
                                          <p:spTgt spid="3">
                                            <p:txEl>
                                              <p:pRg st="7" end="7"/>
                                            </p:txEl>
                                          </p:spTgt>
                                        </p:tgtEl>
                                      </p:cBhvr>
                                    </p:animEffect>
                                  </p:childTnLst>
                                </p:cTn>
                              </p:par>
                              <p:par>
                                <p:cTn id="35" presetID="21" presetClass="entr" presetSubtype="1"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wheel(1)">
                                      <p:cBhvr>
                                        <p:cTn id="37" dur="20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Effect transition="in" filter="randombar(horizontal)">
                                      <p:cBhvr>
                                        <p:cTn id="42"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435280" cy="6264696"/>
          </a:xfrm>
        </p:spPr>
        <p:txBody>
          <a:bodyPr>
            <a:normAutofit fontScale="62500" lnSpcReduction="20000"/>
          </a:bodyPr>
          <a:lstStyle/>
          <a:p>
            <a:pPr marL="0" indent="0" algn="ctr" fontAlgn="base">
              <a:buNone/>
            </a:pPr>
            <a:r>
              <a:rPr lang="es-CO" sz="5100" b="1" i="1" u="sng" dirty="0" smtClean="0"/>
              <a:t>Otro problema es el síndrome </a:t>
            </a:r>
            <a:r>
              <a:rPr lang="es-CO" sz="5100" b="1" i="1" u="sng" dirty="0"/>
              <a:t>del colon irritable</a:t>
            </a:r>
            <a:endParaRPr lang="es-CO" sz="5100" b="1" u="sng" dirty="0"/>
          </a:p>
          <a:p>
            <a:pPr fontAlgn="base"/>
            <a:endParaRPr lang="es-CO" dirty="0" smtClean="0"/>
          </a:p>
          <a:p>
            <a:pPr marL="0" indent="0" algn="ctr" fontAlgn="base">
              <a:buNone/>
            </a:pPr>
            <a:r>
              <a:rPr lang="es-CO" dirty="0" smtClean="0"/>
              <a:t>Esta enfermedad afecta </a:t>
            </a:r>
            <a:r>
              <a:rPr lang="es-CO" dirty="0"/>
              <a:t>principalmente a las mujeres entre los 30 y 50 años. Los síntomas pueden aparecer y desaparecer con el tiempo. En algunas personas, estos síntomas son ligeramente molestos. En otras, pueden ser intensos.</a:t>
            </a:r>
          </a:p>
          <a:p>
            <a:pPr marL="0" indent="0" fontAlgn="base">
              <a:buNone/>
            </a:pPr>
            <a:endParaRPr lang="es-CO" dirty="0" smtClean="0"/>
          </a:p>
          <a:p>
            <a:pPr marL="0" indent="0" fontAlgn="base">
              <a:buNone/>
            </a:pPr>
            <a:r>
              <a:rPr lang="es-CO" dirty="0"/>
              <a:t> </a:t>
            </a:r>
            <a:r>
              <a:rPr lang="es-CO" dirty="0" smtClean="0"/>
              <a:t>     Algunos </a:t>
            </a:r>
            <a:r>
              <a:rPr lang="es-CO" dirty="0"/>
              <a:t>síntomas son los siguientes:</a:t>
            </a:r>
          </a:p>
          <a:p>
            <a:pPr fontAlgn="base"/>
            <a:endParaRPr lang="es-CO" dirty="0" smtClean="0"/>
          </a:p>
          <a:p>
            <a:pPr fontAlgn="base">
              <a:buFont typeface="Courier New" pitchFamily="49" charset="0"/>
              <a:buChar char="o"/>
            </a:pPr>
            <a:r>
              <a:rPr lang="es-CO" b="1" dirty="0" smtClean="0">
                <a:solidFill>
                  <a:srgbClr val="FF0000"/>
                </a:solidFill>
              </a:rPr>
              <a:t>Cólicos</a:t>
            </a:r>
            <a:endParaRPr lang="es-CO" b="1" dirty="0">
              <a:solidFill>
                <a:srgbClr val="FF0000"/>
              </a:solidFill>
            </a:endParaRPr>
          </a:p>
          <a:p>
            <a:pPr fontAlgn="base">
              <a:buFont typeface="Courier New" pitchFamily="49" charset="0"/>
              <a:buChar char="o"/>
            </a:pPr>
            <a:r>
              <a:rPr lang="es-CO" b="1" dirty="0">
                <a:solidFill>
                  <a:srgbClr val="0070C0"/>
                </a:solidFill>
              </a:rPr>
              <a:t>Gases</a:t>
            </a:r>
          </a:p>
          <a:p>
            <a:pPr fontAlgn="base">
              <a:buFont typeface="Courier New" pitchFamily="49" charset="0"/>
              <a:buChar char="o"/>
            </a:pPr>
            <a:r>
              <a:rPr lang="es-CO" b="1" dirty="0">
                <a:solidFill>
                  <a:srgbClr val="7030A0"/>
                </a:solidFill>
              </a:rPr>
              <a:t>Hinchazón abdominal producida por gases</a:t>
            </a:r>
          </a:p>
          <a:p>
            <a:pPr fontAlgn="base">
              <a:buFont typeface="Courier New" pitchFamily="49" charset="0"/>
              <a:buChar char="o"/>
            </a:pPr>
            <a:r>
              <a:rPr lang="es-CO" b="1" dirty="0">
                <a:solidFill>
                  <a:srgbClr val="00B050"/>
                </a:solidFill>
              </a:rPr>
              <a:t>Cambios en los hábitos de evacuación––estreñimiento, diarrea o ambos</a:t>
            </a:r>
          </a:p>
          <a:p>
            <a:pPr fontAlgn="base">
              <a:buFont typeface="Courier New" pitchFamily="49" charset="0"/>
              <a:buChar char="o"/>
            </a:pPr>
            <a:r>
              <a:rPr lang="es-CO" dirty="0">
                <a:solidFill>
                  <a:srgbClr val="C00000"/>
                </a:solidFill>
              </a:rPr>
              <a:t>Necesidad de tener una evacuación intestinal que no sucede</a:t>
            </a:r>
          </a:p>
          <a:p>
            <a:pPr fontAlgn="base">
              <a:buFont typeface="Courier New" pitchFamily="49" charset="0"/>
              <a:buChar char="o"/>
            </a:pPr>
            <a:r>
              <a:rPr lang="es-CO" b="1" dirty="0">
                <a:solidFill>
                  <a:schemeClr val="tx2">
                    <a:lumMod val="60000"/>
                    <a:lumOff val="40000"/>
                  </a:schemeClr>
                </a:solidFill>
              </a:rPr>
              <a:t>Heces con mucosidad</a:t>
            </a:r>
          </a:p>
          <a:p>
            <a:pPr fontAlgn="base"/>
            <a:endParaRPr lang="es-CO" dirty="0" smtClean="0"/>
          </a:p>
          <a:p>
            <a:pPr marL="0" indent="0" algn="ctr" fontAlgn="base">
              <a:buNone/>
            </a:pPr>
            <a:r>
              <a:rPr lang="es-CO" dirty="0" smtClean="0"/>
              <a:t>El </a:t>
            </a:r>
            <a:r>
              <a:rPr lang="es-CO" dirty="0"/>
              <a:t>estrés, consumir comidas grandes o viajar puede provocar estos síntomas. Ciertos medicamentos o alimentos también pueden hacer que los síntomas empeoren. La cafeína, los productos lácteos y consumir grandes cantidades de alcohol pueden causar problemas también. Las mujeres pueden presentar más síntomas durante el periodo menstrual</a:t>
            </a:r>
            <a:r>
              <a:rPr lang="es-CO" dirty="0" smtClean="0"/>
              <a:t>.</a:t>
            </a:r>
            <a:endParaRPr lang="es-CO" dirty="0"/>
          </a:p>
        </p:txBody>
      </p:sp>
    </p:spTree>
    <p:extLst>
      <p:ext uri="{BB962C8B-B14F-4D97-AF65-F5344CB8AC3E}">
        <p14:creationId xmlns:p14="http://schemas.microsoft.com/office/powerpoint/2010/main" val="90224324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circle(in)">
                                      <p:cBhvr>
                                        <p:cTn id="7" dur="2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wipe(down)">
                                      <p:cBhvr>
                                        <p:cTn id="12" dur="500"/>
                                        <p:tgtEl>
                                          <p:spTgt spid="3">
                                            <p:txEl>
                                              <p:pRg st="4" end="4"/>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wipe(down)">
                                      <p:cBhvr>
                                        <p:cTn id="15" dur="500"/>
                                        <p:tgtEl>
                                          <p:spTgt spid="3">
                                            <p:txEl>
                                              <p:pRg st="6" end="6"/>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animEffect transition="in" filter="wipe(down)">
                                      <p:cBhvr>
                                        <p:cTn id="18" dur="500"/>
                                        <p:tgtEl>
                                          <p:spTgt spid="3">
                                            <p:txEl>
                                              <p:pRg st="7" end="7"/>
                                            </p:txEl>
                                          </p:spTgt>
                                        </p:tgtEl>
                                      </p:cBhvr>
                                    </p:animEffect>
                                  </p:childTnLst>
                                </p:cTn>
                              </p:par>
                              <p:par>
                                <p:cTn id="19" presetID="22" presetClass="entr" presetSubtype="4"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wipe(down)">
                                      <p:cBhvr>
                                        <p:cTn id="21" dur="500"/>
                                        <p:tgtEl>
                                          <p:spTgt spid="3">
                                            <p:txEl>
                                              <p:pRg st="8" end="8"/>
                                            </p:txEl>
                                          </p:spTgt>
                                        </p:tgtEl>
                                      </p:cBhvr>
                                    </p:animEffect>
                                  </p:childTnLst>
                                </p:cTn>
                              </p:par>
                              <p:par>
                                <p:cTn id="22" presetID="22" presetClass="entr" presetSubtype="4" fill="hold" nodeType="withEffect">
                                  <p:stCondLst>
                                    <p:cond delay="0"/>
                                  </p:stCondLst>
                                  <p:childTnLst>
                                    <p:set>
                                      <p:cBhvr>
                                        <p:cTn id="23" dur="1" fill="hold">
                                          <p:stCondLst>
                                            <p:cond delay="0"/>
                                          </p:stCondLst>
                                        </p:cTn>
                                        <p:tgtEl>
                                          <p:spTgt spid="3">
                                            <p:txEl>
                                              <p:pRg st="9" end="9"/>
                                            </p:txEl>
                                          </p:spTgt>
                                        </p:tgtEl>
                                        <p:attrNameLst>
                                          <p:attrName>style.visibility</p:attrName>
                                        </p:attrNameLst>
                                      </p:cBhvr>
                                      <p:to>
                                        <p:strVal val="visible"/>
                                      </p:to>
                                    </p:set>
                                    <p:animEffect transition="in" filter="wipe(down)">
                                      <p:cBhvr>
                                        <p:cTn id="24" dur="500"/>
                                        <p:tgtEl>
                                          <p:spTgt spid="3">
                                            <p:txEl>
                                              <p:pRg st="9" end="9"/>
                                            </p:txEl>
                                          </p:spTgt>
                                        </p:tgtEl>
                                      </p:cBhvr>
                                    </p:animEffect>
                                  </p:childTnLst>
                                </p:cTn>
                              </p:par>
                              <p:par>
                                <p:cTn id="25" presetID="22" presetClass="entr" presetSubtype="4"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animEffect transition="in" filter="wipe(down)">
                                      <p:cBhvr>
                                        <p:cTn id="27" dur="500"/>
                                        <p:tgtEl>
                                          <p:spTgt spid="3">
                                            <p:txEl>
                                              <p:pRg st="10" end="10"/>
                                            </p:txEl>
                                          </p:spTgt>
                                        </p:tgtEl>
                                      </p:cBhvr>
                                    </p:animEffect>
                                  </p:childTnLst>
                                </p:cTn>
                              </p:par>
                              <p:par>
                                <p:cTn id="28" presetID="22" presetClass="entr" presetSubtype="4" fill="hold" nodeType="withEffect">
                                  <p:stCondLst>
                                    <p:cond delay="0"/>
                                  </p:stCondLst>
                                  <p:childTnLst>
                                    <p:set>
                                      <p:cBhvr>
                                        <p:cTn id="29" dur="1" fill="hold">
                                          <p:stCondLst>
                                            <p:cond delay="0"/>
                                          </p:stCondLst>
                                        </p:cTn>
                                        <p:tgtEl>
                                          <p:spTgt spid="3">
                                            <p:txEl>
                                              <p:pRg st="11" end="11"/>
                                            </p:txEl>
                                          </p:spTgt>
                                        </p:tgtEl>
                                        <p:attrNameLst>
                                          <p:attrName>style.visibility</p:attrName>
                                        </p:attrNameLst>
                                      </p:cBhvr>
                                      <p:to>
                                        <p:strVal val="visible"/>
                                      </p:to>
                                    </p:set>
                                    <p:animEffect transition="in" filter="wipe(down)">
                                      <p:cBhvr>
                                        <p:cTn id="30" dur="500"/>
                                        <p:tgtEl>
                                          <p:spTgt spid="3">
                                            <p:txEl>
                                              <p:pRg st="11" end="1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anim calcmode="lin" valueType="num">
                                      <p:cBhvr>
                                        <p:cTn id="35" dur="500" fill="hold"/>
                                        <p:tgtEl>
                                          <p:spTgt spid="3">
                                            <p:txEl>
                                              <p:pRg st="13" end="13"/>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13" end="13"/>
                                            </p:txEl>
                                          </p:spTgt>
                                        </p:tgtEl>
                                        <p:attrNameLst>
                                          <p:attrName>ppt_h</p:attrName>
                                        </p:attrNameLst>
                                      </p:cBhvr>
                                      <p:tavLst>
                                        <p:tav tm="0">
                                          <p:val>
                                            <p:fltVal val="0"/>
                                          </p:val>
                                        </p:tav>
                                        <p:tav tm="100000">
                                          <p:val>
                                            <p:strVal val="#ppt_h"/>
                                          </p:val>
                                        </p:tav>
                                      </p:tavLst>
                                    </p:anim>
                                    <p:animEffect transition="in" filter="fade">
                                      <p:cBhvr>
                                        <p:cTn id="37"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92688"/>
          </a:xfrm>
        </p:spPr>
        <p:txBody>
          <a:bodyPr>
            <a:normAutofit fontScale="70000" lnSpcReduction="20000"/>
          </a:bodyPr>
          <a:lstStyle/>
          <a:p>
            <a:pPr marL="0" indent="0" algn="ctr" fontAlgn="base">
              <a:buNone/>
            </a:pPr>
            <a:r>
              <a:rPr lang="es-CO" sz="5100" b="1" i="1" u="sng" dirty="0" smtClean="0"/>
              <a:t>Otro problema intestinal es la acidez</a:t>
            </a:r>
            <a:endParaRPr lang="es-CO" sz="5100" b="1" u="sng" dirty="0"/>
          </a:p>
          <a:p>
            <a:pPr fontAlgn="base"/>
            <a:endParaRPr lang="es-CO" dirty="0" smtClean="0"/>
          </a:p>
          <a:p>
            <a:pPr marL="0" indent="0" algn="ctr" fontAlgn="base">
              <a:buNone/>
            </a:pPr>
            <a:r>
              <a:rPr lang="es-CO" dirty="0" smtClean="0"/>
              <a:t>Con </a:t>
            </a:r>
            <a:r>
              <a:rPr lang="es-CO" dirty="0"/>
              <a:t>la acidez, un músculo en el esófago que se abre y cierra cuando traga puede no estar actuando adecuadamente. A veces, si no cierra bien ni lo suficientemente rápido, el alimento y los líquidos estomacales pueden trasladarse hacia arriba en el esófago. Al hacerlo, se produce una sensación de ardor en el pecho y la garganta, que se llama acidez.</a:t>
            </a:r>
          </a:p>
          <a:p>
            <a:pPr marL="0" indent="0" algn="ctr" fontAlgn="base">
              <a:buNone/>
            </a:pPr>
            <a:r>
              <a:rPr lang="es-CO" dirty="0"/>
              <a:t>Este padecimiento es muy común. Aunque por lo general no es grave a veces puede causar molestias, especialmente al acostarse. La acidez ocurre con mayor frecuencia durante el embarazo. Puede controlar o incluso prevenir la acidez tomando estas medidas:</a:t>
            </a:r>
          </a:p>
          <a:p>
            <a:pPr fontAlgn="base"/>
            <a:endParaRPr lang="es-CO" dirty="0" smtClean="0"/>
          </a:p>
          <a:p>
            <a:pPr fontAlgn="base"/>
            <a:r>
              <a:rPr lang="es-CO" b="1" dirty="0" smtClean="0">
                <a:solidFill>
                  <a:srgbClr val="FF0000"/>
                </a:solidFill>
              </a:rPr>
              <a:t>Eleve </a:t>
            </a:r>
            <a:r>
              <a:rPr lang="es-CO" b="1" dirty="0">
                <a:solidFill>
                  <a:srgbClr val="FF0000"/>
                </a:solidFill>
              </a:rPr>
              <a:t>la cabecera de la </a:t>
            </a:r>
            <a:r>
              <a:rPr lang="es-CO" b="1" dirty="0" smtClean="0">
                <a:solidFill>
                  <a:srgbClr val="FF0000"/>
                </a:solidFill>
              </a:rPr>
              <a:t>cama.</a:t>
            </a:r>
            <a:endParaRPr lang="es-CO" b="1" dirty="0">
              <a:solidFill>
                <a:srgbClr val="FF0000"/>
              </a:solidFill>
            </a:endParaRPr>
          </a:p>
          <a:p>
            <a:pPr fontAlgn="base"/>
            <a:r>
              <a:rPr lang="es-CO" b="1" dirty="0">
                <a:solidFill>
                  <a:srgbClr val="00B0F0"/>
                </a:solidFill>
              </a:rPr>
              <a:t>Consuma comidas pequeñas y más </a:t>
            </a:r>
            <a:r>
              <a:rPr lang="es-CO" b="1" dirty="0" smtClean="0">
                <a:solidFill>
                  <a:srgbClr val="00B0F0"/>
                </a:solidFill>
              </a:rPr>
              <a:t>frecuentes.</a:t>
            </a:r>
            <a:endParaRPr lang="es-CO" b="1" dirty="0">
              <a:solidFill>
                <a:srgbClr val="00B0F0"/>
              </a:solidFill>
            </a:endParaRPr>
          </a:p>
          <a:p>
            <a:pPr fontAlgn="base"/>
            <a:r>
              <a:rPr lang="es-CO" b="1" dirty="0">
                <a:solidFill>
                  <a:srgbClr val="002060"/>
                </a:solidFill>
              </a:rPr>
              <a:t>Evite fumar y consumir </a:t>
            </a:r>
            <a:r>
              <a:rPr lang="es-CO" b="1" dirty="0" smtClean="0">
                <a:solidFill>
                  <a:srgbClr val="002060"/>
                </a:solidFill>
              </a:rPr>
              <a:t>alcohol.</a:t>
            </a:r>
            <a:endParaRPr lang="es-CO" b="1" dirty="0">
              <a:solidFill>
                <a:srgbClr val="002060"/>
              </a:solidFill>
            </a:endParaRPr>
          </a:p>
          <a:p>
            <a:pPr fontAlgn="base"/>
            <a:r>
              <a:rPr lang="es-CO" b="1" dirty="0">
                <a:solidFill>
                  <a:srgbClr val="00B050"/>
                </a:solidFill>
              </a:rPr>
              <a:t>Evite los alimentos que le </a:t>
            </a:r>
            <a:r>
              <a:rPr lang="es-CO" b="1" dirty="0" smtClean="0">
                <a:solidFill>
                  <a:srgbClr val="00B050"/>
                </a:solidFill>
              </a:rPr>
              <a:t>afecten.</a:t>
            </a:r>
            <a:endParaRPr lang="es-CO" b="1" dirty="0">
              <a:solidFill>
                <a:srgbClr val="00B050"/>
              </a:solidFill>
            </a:endParaRPr>
          </a:p>
          <a:p>
            <a:pPr fontAlgn="base"/>
            <a:r>
              <a:rPr lang="es-CO" b="1" dirty="0">
                <a:solidFill>
                  <a:schemeClr val="accent6">
                    <a:lumMod val="75000"/>
                  </a:schemeClr>
                </a:solidFill>
              </a:rPr>
              <a:t>Evite acostarse boca arriba inmediatamente después de </a:t>
            </a:r>
            <a:r>
              <a:rPr lang="es-CO" b="1" dirty="0" smtClean="0">
                <a:solidFill>
                  <a:schemeClr val="accent6">
                    <a:lumMod val="75000"/>
                  </a:schemeClr>
                </a:solidFill>
              </a:rPr>
              <a:t>comer.</a:t>
            </a:r>
            <a:endParaRPr lang="es-CO" b="1" dirty="0">
              <a:solidFill>
                <a:schemeClr val="accent6">
                  <a:lumMod val="75000"/>
                </a:schemeClr>
              </a:solidFill>
            </a:endParaRPr>
          </a:p>
        </p:txBody>
      </p:sp>
    </p:spTree>
    <p:extLst>
      <p:ext uri="{BB962C8B-B14F-4D97-AF65-F5344CB8AC3E}">
        <p14:creationId xmlns:p14="http://schemas.microsoft.com/office/powerpoint/2010/main" val="3702352340"/>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7" dur="500"/>
                                        <p:tgtEl>
                                          <p:spTgt spid="3">
                                            <p:txEl>
                                              <p:pRg st="2" end="2"/>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0" dur="5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 calcmode="lin" valueType="num">
                                      <p:cBhvr>
                                        <p:cTn id="15"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16"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17" dur="500"/>
                                        <p:tgtEl>
                                          <p:spTgt spid="3">
                                            <p:txEl>
                                              <p:pRg st="5" end="5"/>
                                            </p:txEl>
                                          </p:spTgt>
                                        </p:tgtEl>
                                      </p:cBhvr>
                                    </p:animEffect>
                                  </p:childTnLst>
                                </p:cTn>
                              </p:par>
                              <p:par>
                                <p:cTn id="18" presetID="53" presetClass="entr" presetSubtype="16" fill="hold" nodeType="with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anim calcmode="lin" valueType="num">
                                      <p:cBhvr>
                                        <p:cTn id="20"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21"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22" dur="500"/>
                                        <p:tgtEl>
                                          <p:spTgt spid="3">
                                            <p:txEl>
                                              <p:pRg st="6" end="6"/>
                                            </p:txEl>
                                          </p:spTgt>
                                        </p:tgtEl>
                                      </p:cBhvr>
                                    </p:animEffect>
                                  </p:childTnLst>
                                </p:cTn>
                              </p:par>
                              <p:par>
                                <p:cTn id="23" presetID="53" presetClass="entr" presetSubtype="16"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 calcmode="lin" valueType="num">
                                      <p:cBhvr>
                                        <p:cTn id="25"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26"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27" dur="500"/>
                                        <p:tgtEl>
                                          <p:spTgt spid="3">
                                            <p:txEl>
                                              <p:pRg st="7" end="7"/>
                                            </p:txEl>
                                          </p:spTgt>
                                        </p:tgtEl>
                                      </p:cBhvr>
                                    </p:animEffect>
                                  </p:childTnLst>
                                </p:cTn>
                              </p:par>
                              <p:par>
                                <p:cTn id="28" presetID="53" presetClass="entr" presetSubtype="16" fill="hold"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 calcmode="lin" valueType="num">
                                      <p:cBhvr>
                                        <p:cTn id="30"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31"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32" dur="500"/>
                                        <p:tgtEl>
                                          <p:spTgt spid="3">
                                            <p:txEl>
                                              <p:pRg st="8" end="8"/>
                                            </p:txEl>
                                          </p:spTgt>
                                        </p:tgtEl>
                                      </p:cBhvr>
                                    </p:animEffect>
                                  </p:childTnLst>
                                </p:cTn>
                              </p:par>
                              <p:par>
                                <p:cTn id="33" presetID="53" presetClass="entr" presetSubtype="16" fill="hold"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 calcmode="lin" valueType="num">
                                      <p:cBhvr>
                                        <p:cTn id="35"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3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264696"/>
          </a:xfrm>
        </p:spPr>
        <p:txBody>
          <a:bodyPr>
            <a:normAutofit fontScale="70000" lnSpcReduction="20000"/>
          </a:bodyPr>
          <a:lstStyle/>
          <a:p>
            <a:pPr marL="0" indent="0" algn="ctr" fontAlgn="base">
              <a:buNone/>
            </a:pPr>
            <a:r>
              <a:rPr lang="es-CO" sz="4600" b="1" i="1" u="sng" dirty="0" smtClean="0"/>
              <a:t>Otro problema son las Hemorroides</a:t>
            </a:r>
            <a:endParaRPr lang="es-CO" b="1" u="sng" dirty="0"/>
          </a:p>
          <a:p>
            <a:pPr fontAlgn="base"/>
            <a:endParaRPr lang="es-CO" dirty="0" smtClean="0"/>
          </a:p>
          <a:p>
            <a:pPr marL="0" indent="0" algn="ctr" fontAlgn="base">
              <a:buNone/>
            </a:pPr>
            <a:r>
              <a:rPr lang="es-CO" dirty="0" smtClean="0"/>
              <a:t>Las </a:t>
            </a:r>
            <a:r>
              <a:rPr lang="es-CO" dirty="0"/>
              <a:t>hemorroides son vasos sanguíneos hinchados en, y alrededor, del ano y recto inferior. Estos vasos se estiran bajo presión. Al hacerlo, producen dolor, picazón e irritación. Esto puede ocurrir si tiene que forzar las evacuaciones intestinales. Cuando pasan las heces pueden lesionar las hemorroides y hacerles sangrar. </a:t>
            </a:r>
            <a:endParaRPr lang="es-CO" dirty="0" smtClean="0"/>
          </a:p>
          <a:p>
            <a:pPr marL="0" indent="0" fontAlgn="base">
              <a:buNone/>
            </a:pPr>
            <a:endParaRPr lang="es-CO" dirty="0" smtClean="0"/>
          </a:p>
          <a:p>
            <a:pPr marL="0" indent="0" fontAlgn="base">
              <a:buNone/>
            </a:pPr>
            <a:r>
              <a:rPr lang="es-CO" dirty="0" smtClean="0"/>
              <a:t>Las </a:t>
            </a:r>
            <a:r>
              <a:rPr lang="es-CO" dirty="0"/>
              <a:t>hemorroides se pueden producir por varios </a:t>
            </a:r>
            <a:r>
              <a:rPr lang="es-CO" dirty="0" smtClean="0"/>
              <a:t>motivos:</a:t>
            </a:r>
          </a:p>
          <a:p>
            <a:pPr fontAlgn="base">
              <a:buFont typeface="Wingdings" pitchFamily="2" charset="2"/>
              <a:buChar char="ü"/>
            </a:pPr>
            <a:r>
              <a:rPr lang="es-CO" b="1" dirty="0" smtClean="0">
                <a:solidFill>
                  <a:srgbClr val="FF0000"/>
                </a:solidFill>
              </a:rPr>
              <a:t>Tener sobrepeso.</a:t>
            </a:r>
            <a:endParaRPr lang="es-CO" b="1" dirty="0">
              <a:solidFill>
                <a:srgbClr val="FF0000"/>
              </a:solidFill>
            </a:endParaRPr>
          </a:p>
          <a:p>
            <a:pPr fontAlgn="base">
              <a:buFont typeface="Wingdings" pitchFamily="2" charset="2"/>
              <a:buChar char="ü"/>
            </a:pPr>
            <a:r>
              <a:rPr lang="es-CO" b="1" dirty="0" smtClean="0">
                <a:solidFill>
                  <a:srgbClr val="FF0000"/>
                </a:solidFill>
              </a:rPr>
              <a:t>Estar embarazada.</a:t>
            </a:r>
            <a:endParaRPr lang="es-CO" b="1" dirty="0">
              <a:solidFill>
                <a:srgbClr val="FF0000"/>
              </a:solidFill>
            </a:endParaRPr>
          </a:p>
          <a:p>
            <a:pPr fontAlgn="base">
              <a:buFont typeface="Wingdings" pitchFamily="2" charset="2"/>
              <a:buChar char="ü"/>
            </a:pPr>
            <a:r>
              <a:rPr lang="es-CO" b="1" dirty="0">
                <a:solidFill>
                  <a:srgbClr val="FF0000"/>
                </a:solidFill>
              </a:rPr>
              <a:t>Mantenerse de pie o sentada por períodos </a:t>
            </a:r>
            <a:r>
              <a:rPr lang="es-CO" b="1" dirty="0" smtClean="0">
                <a:solidFill>
                  <a:srgbClr val="FF0000"/>
                </a:solidFill>
              </a:rPr>
              <a:t>prolongados.</a:t>
            </a:r>
            <a:endParaRPr lang="es-CO" b="1" dirty="0">
              <a:solidFill>
                <a:srgbClr val="FF0000"/>
              </a:solidFill>
            </a:endParaRPr>
          </a:p>
          <a:p>
            <a:pPr fontAlgn="base">
              <a:buFont typeface="Wingdings" pitchFamily="2" charset="2"/>
              <a:buChar char="ü"/>
            </a:pPr>
            <a:r>
              <a:rPr lang="es-CO" b="1" dirty="0">
                <a:solidFill>
                  <a:srgbClr val="FF0000"/>
                </a:solidFill>
              </a:rPr>
              <a:t>Hacer mucho esfuerzo físico durante el trabajo de </a:t>
            </a:r>
            <a:r>
              <a:rPr lang="es-CO" b="1" dirty="0" smtClean="0">
                <a:solidFill>
                  <a:srgbClr val="FF0000"/>
                </a:solidFill>
              </a:rPr>
              <a:t>parto.</a:t>
            </a:r>
            <a:endParaRPr lang="es-CO" b="1" dirty="0">
              <a:solidFill>
                <a:srgbClr val="FF0000"/>
              </a:solidFill>
            </a:endParaRPr>
          </a:p>
          <a:p>
            <a:pPr fontAlgn="base">
              <a:buFont typeface="Wingdings" pitchFamily="2" charset="2"/>
              <a:buChar char="ü"/>
            </a:pPr>
            <a:r>
              <a:rPr lang="es-CO" b="1" dirty="0">
                <a:solidFill>
                  <a:srgbClr val="FF0000"/>
                </a:solidFill>
              </a:rPr>
              <a:t>Tener </a:t>
            </a:r>
            <a:r>
              <a:rPr lang="es-CO" b="1" dirty="0" smtClean="0">
                <a:solidFill>
                  <a:srgbClr val="FF0000"/>
                </a:solidFill>
              </a:rPr>
              <a:t>estreñimiento.</a:t>
            </a:r>
            <a:endParaRPr lang="es-CO" b="1" dirty="0">
              <a:solidFill>
                <a:srgbClr val="FF0000"/>
              </a:solidFill>
            </a:endParaRPr>
          </a:p>
          <a:p>
            <a:pPr fontAlgn="base"/>
            <a:endParaRPr lang="es-CO" dirty="0" smtClean="0"/>
          </a:p>
          <a:p>
            <a:pPr marL="0" indent="0" algn="ctr" fontAlgn="base">
              <a:buNone/>
            </a:pPr>
            <a:r>
              <a:rPr lang="es-CO" dirty="0" smtClean="0"/>
              <a:t>Agregar </a:t>
            </a:r>
            <a:r>
              <a:rPr lang="es-CO" dirty="0"/>
              <a:t>fibra y líquidos a su dieta puede ayudarle a prevenir las hemorroides. Los síntomas de hemorroides se pueden aliviar con compresas heladas para reducir la hinchazón. También puede usar cremas o supositorios para tratarlas. </a:t>
            </a:r>
          </a:p>
        </p:txBody>
      </p:sp>
    </p:spTree>
    <p:extLst>
      <p:ext uri="{BB962C8B-B14F-4D97-AF65-F5344CB8AC3E}">
        <p14:creationId xmlns:p14="http://schemas.microsoft.com/office/powerpoint/2010/main" val="210606135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wheel(1)">
                                      <p:cBhvr>
                                        <p:cTn id="15" dur="2000"/>
                                        <p:tgtEl>
                                          <p:spTgt spid="3">
                                            <p:txEl>
                                              <p:pRg st="4" end="4"/>
                                            </p:txEl>
                                          </p:spTgt>
                                        </p:tgtEl>
                                      </p:cBhvr>
                                    </p:animEffect>
                                  </p:childTnLst>
                                </p:cTn>
                              </p:par>
                              <p:par>
                                <p:cTn id="16" presetID="21" presetClass="entr" presetSubtype="1"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wheel(1)">
                                      <p:cBhvr>
                                        <p:cTn id="18" dur="2000"/>
                                        <p:tgtEl>
                                          <p:spTgt spid="3">
                                            <p:txEl>
                                              <p:pRg st="5" end="5"/>
                                            </p:txEl>
                                          </p:spTgt>
                                        </p:tgtEl>
                                      </p:cBhvr>
                                    </p:animEffect>
                                  </p:childTnLst>
                                </p:cTn>
                              </p:par>
                              <p:par>
                                <p:cTn id="19" presetID="21" presetClass="entr" presetSubtype="1"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wheel(1)">
                                      <p:cBhvr>
                                        <p:cTn id="21" dur="2000"/>
                                        <p:tgtEl>
                                          <p:spTgt spid="3">
                                            <p:txEl>
                                              <p:pRg st="6" end="6"/>
                                            </p:txEl>
                                          </p:spTgt>
                                        </p:tgtEl>
                                      </p:cBhvr>
                                    </p:animEffect>
                                  </p:childTnLst>
                                </p:cTn>
                              </p:par>
                              <p:par>
                                <p:cTn id="22" presetID="21" presetClass="entr" presetSubtype="1" fill="hold" nodeType="with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animEffect transition="in" filter="wheel(1)">
                                      <p:cBhvr>
                                        <p:cTn id="24" dur="2000"/>
                                        <p:tgtEl>
                                          <p:spTgt spid="3">
                                            <p:txEl>
                                              <p:pRg st="7" end="7"/>
                                            </p:txEl>
                                          </p:spTgt>
                                        </p:tgtEl>
                                      </p:cBhvr>
                                    </p:animEffect>
                                  </p:childTnLst>
                                </p:cTn>
                              </p:par>
                              <p:par>
                                <p:cTn id="25" presetID="21" presetClass="entr" presetSubtype="1"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wheel(1)">
                                      <p:cBhvr>
                                        <p:cTn id="27" dur="2000"/>
                                        <p:tgtEl>
                                          <p:spTgt spid="3">
                                            <p:txEl>
                                              <p:pRg st="8" end="8"/>
                                            </p:txEl>
                                          </p:spTgt>
                                        </p:tgtEl>
                                      </p:cBhvr>
                                    </p:animEffect>
                                  </p:childTnLst>
                                </p:cTn>
                              </p:par>
                              <p:par>
                                <p:cTn id="28" presetID="21" presetClass="entr" presetSubtype="1" fill="hold" nodeType="with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animEffect transition="in" filter="wheel(1)">
                                      <p:cBhvr>
                                        <p:cTn id="30" dur="2000"/>
                                        <p:tgtEl>
                                          <p:spTgt spid="3">
                                            <p:txEl>
                                              <p:pRg st="9" end="9"/>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animEffect transition="in" filter="circle(in)">
                                      <p:cBhvr>
                                        <p:cTn id="35" dur="20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264696"/>
          </a:xfrm>
        </p:spPr>
        <p:txBody>
          <a:bodyPr>
            <a:normAutofit fontScale="92500"/>
          </a:bodyPr>
          <a:lstStyle/>
          <a:p>
            <a:pPr marL="0" indent="0" algn="ctr" fontAlgn="base">
              <a:buNone/>
            </a:pPr>
            <a:r>
              <a:rPr lang="es-CO" sz="3600" b="1" i="1" u="sng" dirty="0" smtClean="0"/>
              <a:t>Otro problema y muy molesto son los Gases</a:t>
            </a:r>
            <a:endParaRPr lang="es-CO" sz="3600" b="1" u="sng" dirty="0"/>
          </a:p>
          <a:p>
            <a:pPr marL="0" indent="0" algn="ctr" fontAlgn="base">
              <a:buNone/>
            </a:pPr>
            <a:r>
              <a:rPr lang="es-CO" dirty="0"/>
              <a:t>Los alimentos que son difíciles de digerir pueden permanecer en el intestino grueso y causar gases. </a:t>
            </a:r>
            <a:endParaRPr lang="es-CO" dirty="0" smtClean="0"/>
          </a:p>
          <a:p>
            <a:pPr marL="0" indent="0" algn="ctr" fontAlgn="base">
              <a:buNone/>
            </a:pPr>
            <a:r>
              <a:rPr lang="es-CO" dirty="0" smtClean="0"/>
              <a:t>Muchas </a:t>
            </a:r>
            <a:r>
              <a:rPr lang="es-CO" dirty="0"/>
              <a:t>personas intolerantes a la lactosa presentan gases. </a:t>
            </a:r>
            <a:r>
              <a:rPr lang="es-CO" dirty="0" smtClean="0"/>
              <a:t>También </a:t>
            </a:r>
            <a:r>
              <a:rPr lang="es-CO" dirty="0"/>
              <a:t>afecta a la gente que tiene dificultad para digerir verduras, como frijoles, repollo o brécol. </a:t>
            </a:r>
            <a:endParaRPr lang="es-CO" dirty="0" smtClean="0"/>
          </a:p>
          <a:p>
            <a:pPr marL="0" indent="0" algn="ctr" fontAlgn="base">
              <a:buNone/>
            </a:pPr>
            <a:endParaRPr lang="es-CO" b="1" dirty="0" smtClean="0">
              <a:solidFill>
                <a:srgbClr val="0070C0"/>
              </a:solidFill>
            </a:endParaRPr>
          </a:p>
          <a:p>
            <a:pPr marL="0" indent="0" algn="ctr" fontAlgn="base">
              <a:buNone/>
            </a:pPr>
            <a:r>
              <a:rPr lang="es-CO" b="1" dirty="0" smtClean="0">
                <a:solidFill>
                  <a:srgbClr val="0070C0"/>
                </a:solidFill>
              </a:rPr>
              <a:t>Puede </a:t>
            </a:r>
            <a:r>
              <a:rPr lang="es-CO" b="1" dirty="0">
                <a:solidFill>
                  <a:srgbClr val="0070C0"/>
                </a:solidFill>
              </a:rPr>
              <a:t>evitar tener gases determinando los alimentos que le producen este síntoma y eliminándolos de su dieta. </a:t>
            </a:r>
          </a:p>
        </p:txBody>
      </p:sp>
    </p:spTree>
    <p:extLst>
      <p:ext uri="{BB962C8B-B14F-4D97-AF65-F5344CB8AC3E}">
        <p14:creationId xmlns:p14="http://schemas.microsoft.com/office/powerpoint/2010/main" val="77706488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p:cTn id="2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336704"/>
          </a:xfrm>
          <a:blipFill>
            <a:blip r:embed="rId2"/>
            <a:tile tx="0" ty="0" sx="100000" sy="100000" flip="none" algn="tl"/>
          </a:blipFill>
        </p:spPr>
        <p:txBody>
          <a:bodyPr>
            <a:normAutofit fontScale="70000" lnSpcReduction="20000"/>
          </a:bodyPr>
          <a:lstStyle/>
          <a:p>
            <a:pPr marL="0" indent="0" algn="ctr" fontAlgn="base">
              <a:buNone/>
            </a:pPr>
            <a:r>
              <a:rPr lang="es-CO" sz="3800" b="1" i="1" u="sng" dirty="0" smtClean="0"/>
              <a:t>Otro malestar causado por problemas digestivos es el Cáncer </a:t>
            </a:r>
            <a:r>
              <a:rPr lang="es-CO" sz="3800" b="1" i="1" u="sng" dirty="0"/>
              <a:t>del colon y recto</a:t>
            </a:r>
            <a:endParaRPr lang="es-CO" sz="3800" b="1" u="sng" dirty="0"/>
          </a:p>
          <a:p>
            <a:pPr fontAlgn="base"/>
            <a:endParaRPr lang="es-CO" dirty="0" smtClean="0"/>
          </a:p>
          <a:p>
            <a:pPr marL="0" indent="0" algn="ctr" fontAlgn="base">
              <a:buNone/>
            </a:pPr>
            <a:r>
              <a:rPr lang="es-CO" dirty="0" smtClean="0"/>
              <a:t>El </a:t>
            </a:r>
            <a:r>
              <a:rPr lang="es-CO" dirty="0"/>
              <a:t>cáncer del colon y recto—o cáncer </a:t>
            </a:r>
            <a:r>
              <a:rPr lang="es-CO" dirty="0" smtClean="0"/>
              <a:t>color rectal—ocurre </a:t>
            </a:r>
            <a:r>
              <a:rPr lang="es-CO" dirty="0"/>
              <a:t>en el intestino grueso y el recto. Es la tercera causa principal de muertes por cáncer entre las </a:t>
            </a:r>
            <a:r>
              <a:rPr lang="es-CO" dirty="0" smtClean="0"/>
              <a:t>mujeres.</a:t>
            </a:r>
            <a:endParaRPr lang="es-CO" dirty="0"/>
          </a:p>
          <a:p>
            <a:pPr marL="0" indent="0" algn="ctr" fontAlgn="base">
              <a:buNone/>
            </a:pPr>
            <a:endParaRPr lang="es-CO" dirty="0" smtClean="0"/>
          </a:p>
          <a:p>
            <a:pPr marL="0" indent="0" algn="ctr" fontAlgn="base">
              <a:buNone/>
            </a:pPr>
            <a:r>
              <a:rPr lang="es-CO" dirty="0" smtClean="0"/>
              <a:t>En </a:t>
            </a:r>
            <a:r>
              <a:rPr lang="es-CO" dirty="0"/>
              <a:t>casi todos los casos, el cáncer </a:t>
            </a:r>
            <a:r>
              <a:rPr lang="es-CO" dirty="0" smtClean="0"/>
              <a:t>color rectal </a:t>
            </a:r>
            <a:r>
              <a:rPr lang="es-CO" dirty="0"/>
              <a:t>se desarrolla lentamente con el tiempo. Este tipo de cáncer a menudo comienza con un pólipo (desarrollo de tejido en el colon o el recto</a:t>
            </a:r>
            <a:r>
              <a:rPr lang="es-CO" dirty="0" smtClean="0"/>
              <a:t>).</a:t>
            </a:r>
          </a:p>
          <a:p>
            <a:pPr fontAlgn="base"/>
            <a:endParaRPr lang="es-CO" dirty="0" smtClean="0"/>
          </a:p>
          <a:p>
            <a:pPr marL="0" indent="0" algn="ctr" fontAlgn="base">
              <a:buNone/>
            </a:pPr>
            <a:r>
              <a:rPr lang="es-CO" sz="2900" b="1" dirty="0" smtClean="0"/>
              <a:t>El </a:t>
            </a:r>
            <a:r>
              <a:rPr lang="es-CO" sz="2900" b="1" dirty="0"/>
              <a:t>estilo de vida influye en su riesgo de presentar cáncer </a:t>
            </a:r>
            <a:r>
              <a:rPr lang="es-CO" sz="2900" b="1" dirty="0" smtClean="0"/>
              <a:t>color rectal</a:t>
            </a:r>
            <a:r>
              <a:rPr lang="es-CO" sz="2900" b="1" dirty="0"/>
              <a:t>.</a:t>
            </a:r>
            <a:r>
              <a:rPr lang="es-CO" dirty="0"/>
              <a:t> </a:t>
            </a:r>
            <a:endParaRPr lang="es-CO" dirty="0" smtClean="0"/>
          </a:p>
          <a:p>
            <a:pPr marL="0" indent="0" algn="ctr" fontAlgn="base">
              <a:buNone/>
            </a:pPr>
            <a:endParaRPr lang="es-CO" dirty="0" smtClean="0"/>
          </a:p>
          <a:p>
            <a:pPr marL="0" indent="0" algn="ctr" fontAlgn="base">
              <a:buNone/>
            </a:pPr>
            <a:r>
              <a:rPr lang="es-CO" dirty="0" smtClean="0"/>
              <a:t>Los </a:t>
            </a:r>
            <a:r>
              <a:rPr lang="es-CO" dirty="0"/>
              <a:t>siguientes factores pueden aumentar su riesgo:</a:t>
            </a:r>
          </a:p>
          <a:p>
            <a:pPr fontAlgn="base"/>
            <a:endParaRPr lang="es-CO" dirty="0" smtClean="0"/>
          </a:p>
          <a:p>
            <a:pPr marL="0" indent="0" fontAlgn="base">
              <a:buNone/>
            </a:pPr>
            <a:r>
              <a:rPr lang="es-CO" b="1" dirty="0" smtClean="0">
                <a:solidFill>
                  <a:srgbClr val="0070C0"/>
                </a:solidFill>
              </a:rPr>
              <a:t>                    1. Consumir </a:t>
            </a:r>
            <a:r>
              <a:rPr lang="es-CO" b="1" dirty="0">
                <a:solidFill>
                  <a:srgbClr val="0070C0"/>
                </a:solidFill>
              </a:rPr>
              <a:t>una dieta baja en fibra y alta en </a:t>
            </a:r>
            <a:r>
              <a:rPr lang="es-CO" b="1" dirty="0" smtClean="0">
                <a:solidFill>
                  <a:srgbClr val="0070C0"/>
                </a:solidFill>
              </a:rPr>
              <a:t>grasa.</a:t>
            </a:r>
            <a:endParaRPr lang="es-CO" b="1" dirty="0">
              <a:solidFill>
                <a:srgbClr val="0070C0"/>
              </a:solidFill>
            </a:endParaRPr>
          </a:p>
          <a:p>
            <a:pPr marL="0" indent="0" fontAlgn="base">
              <a:buNone/>
            </a:pPr>
            <a:r>
              <a:rPr lang="es-CO" b="1" dirty="0" smtClean="0">
                <a:solidFill>
                  <a:srgbClr val="0070C0"/>
                </a:solidFill>
              </a:rPr>
              <a:t>                    2. No </a:t>
            </a:r>
            <a:r>
              <a:rPr lang="es-CO" b="1" dirty="0">
                <a:solidFill>
                  <a:srgbClr val="0070C0"/>
                </a:solidFill>
              </a:rPr>
              <a:t>hacer ejercicio </a:t>
            </a:r>
            <a:r>
              <a:rPr lang="es-CO" b="1" dirty="0" smtClean="0">
                <a:solidFill>
                  <a:srgbClr val="0070C0"/>
                </a:solidFill>
              </a:rPr>
              <a:t>regularmente.</a:t>
            </a:r>
            <a:endParaRPr lang="es-CO" b="1" dirty="0">
              <a:solidFill>
                <a:srgbClr val="0070C0"/>
              </a:solidFill>
            </a:endParaRPr>
          </a:p>
          <a:p>
            <a:pPr marL="0" indent="0" fontAlgn="base">
              <a:buNone/>
            </a:pPr>
            <a:r>
              <a:rPr lang="es-CO" b="1" dirty="0" smtClean="0">
                <a:solidFill>
                  <a:srgbClr val="0070C0"/>
                </a:solidFill>
              </a:rPr>
              <a:t>                    3. Tener sobrepeso.</a:t>
            </a:r>
            <a:endParaRPr lang="es-CO" b="1" dirty="0">
              <a:solidFill>
                <a:srgbClr val="0070C0"/>
              </a:solidFill>
            </a:endParaRPr>
          </a:p>
          <a:p>
            <a:pPr marL="0" indent="0" fontAlgn="base">
              <a:buNone/>
            </a:pPr>
            <a:r>
              <a:rPr lang="es-CO" b="1" dirty="0" smtClean="0">
                <a:solidFill>
                  <a:srgbClr val="0070C0"/>
                </a:solidFill>
              </a:rPr>
              <a:t>                    4. Fumar o beber alcohol.</a:t>
            </a:r>
            <a:r>
              <a:rPr lang="es-CO" b="1" dirty="0" smtClean="0">
                <a:solidFill>
                  <a:srgbClr val="0070C0"/>
                </a:solidFill>
              </a:rPr>
              <a:t> </a:t>
            </a:r>
            <a:endParaRPr lang="es-CO" b="1" dirty="0">
              <a:solidFill>
                <a:srgbClr val="0070C0"/>
              </a:solidFill>
            </a:endParaRPr>
          </a:p>
        </p:txBody>
      </p:sp>
    </p:spTree>
    <p:extLst>
      <p:ext uri="{BB962C8B-B14F-4D97-AF65-F5344CB8AC3E}">
        <p14:creationId xmlns:p14="http://schemas.microsoft.com/office/powerpoint/2010/main" val="3953053393"/>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heel(1)">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heel(1)">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heel(1)">
                                      <p:cBhvr>
                                        <p:cTn id="17" dur="20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5"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2000"/>
                                        <p:tgtEl>
                                          <p:spTgt spid="3">
                                            <p:txEl>
                                              <p:pRg st="6" end="6"/>
                                            </p:txEl>
                                          </p:spTgt>
                                        </p:tgtEl>
                                      </p:cBhvr>
                                    </p:animEffect>
                                    <p:anim calcmode="lin" valueType="num">
                                      <p:cBhvr>
                                        <p:cTn id="23" dur="2000" fill="hold"/>
                                        <p:tgtEl>
                                          <p:spTgt spid="3">
                                            <p:txEl>
                                              <p:pRg st="6" end="6"/>
                                            </p:txEl>
                                          </p:spTgt>
                                        </p:tgtEl>
                                        <p:attrNameLst>
                                          <p:attrName>ppt_w</p:attrName>
                                        </p:attrNameLst>
                                      </p:cBhvr>
                                      <p:tavLst>
                                        <p:tav tm="0" fmla="#ppt_w*sin(2.5*pi*$)">
                                          <p:val>
                                            <p:fltVal val="0"/>
                                          </p:val>
                                        </p:tav>
                                        <p:tav tm="100000">
                                          <p:val>
                                            <p:fltVal val="1"/>
                                          </p:val>
                                        </p:tav>
                                      </p:tavLst>
                                    </p:anim>
                                    <p:anim calcmode="lin" valueType="num">
                                      <p:cBhvr>
                                        <p:cTn id="24" dur="2000" fill="hold"/>
                                        <p:tgtEl>
                                          <p:spTgt spid="3">
                                            <p:txEl>
                                              <p:pRg st="6" end="6"/>
                                            </p:txEl>
                                          </p:spTgt>
                                        </p:tgtEl>
                                        <p:attrNameLst>
                                          <p:attrName>ppt_h</p:attrName>
                                        </p:attrNameLst>
                                      </p:cBhvr>
                                      <p:tavLst>
                                        <p:tav tm="0">
                                          <p:val>
                                            <p:strVal val="#ppt_h"/>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 calcmode="lin" valueType="num">
                                      <p:cBhvr>
                                        <p:cTn id="29"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30"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31"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32" dur="1000"/>
                                        <p:tgtEl>
                                          <p:spTgt spid="3">
                                            <p:txEl>
                                              <p:pRg st="8" end="8"/>
                                            </p:txEl>
                                          </p:spTgt>
                                        </p:tgtEl>
                                      </p:cBhvr>
                                    </p:animEffect>
                                  </p:childTnLst>
                                </p:cTn>
                              </p:par>
                              <p:par>
                                <p:cTn id="33" presetID="31" presetClass="entr" presetSubtype="0" fill="hold"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 calcmode="lin" valueType="num">
                                      <p:cBhvr>
                                        <p:cTn id="35" dur="10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36" dur="1000" fill="hold"/>
                                        <p:tgtEl>
                                          <p:spTgt spid="3">
                                            <p:txEl>
                                              <p:pRg st="10" end="10"/>
                                            </p:txEl>
                                          </p:spTgt>
                                        </p:tgtEl>
                                        <p:attrNameLst>
                                          <p:attrName>ppt_h</p:attrName>
                                        </p:attrNameLst>
                                      </p:cBhvr>
                                      <p:tavLst>
                                        <p:tav tm="0">
                                          <p:val>
                                            <p:fltVal val="0"/>
                                          </p:val>
                                        </p:tav>
                                        <p:tav tm="100000">
                                          <p:val>
                                            <p:strVal val="#ppt_h"/>
                                          </p:val>
                                        </p:tav>
                                      </p:tavLst>
                                    </p:anim>
                                    <p:anim calcmode="lin" valueType="num">
                                      <p:cBhvr>
                                        <p:cTn id="37" dur="1000" fill="hold"/>
                                        <p:tgtEl>
                                          <p:spTgt spid="3">
                                            <p:txEl>
                                              <p:pRg st="10" end="10"/>
                                            </p:txEl>
                                          </p:spTgt>
                                        </p:tgtEl>
                                        <p:attrNameLst>
                                          <p:attrName>style.rotation</p:attrName>
                                        </p:attrNameLst>
                                      </p:cBhvr>
                                      <p:tavLst>
                                        <p:tav tm="0">
                                          <p:val>
                                            <p:fltVal val="90"/>
                                          </p:val>
                                        </p:tav>
                                        <p:tav tm="100000">
                                          <p:val>
                                            <p:fltVal val="0"/>
                                          </p:val>
                                        </p:tav>
                                      </p:tavLst>
                                    </p:anim>
                                    <p:animEffect transition="in" filter="fade">
                                      <p:cBhvr>
                                        <p:cTn id="38" dur="1000"/>
                                        <p:tgtEl>
                                          <p:spTgt spid="3">
                                            <p:txEl>
                                              <p:pRg st="10" end="10"/>
                                            </p:txEl>
                                          </p:spTgt>
                                        </p:tgtEl>
                                      </p:cBhvr>
                                    </p:animEffect>
                                  </p:childTnLst>
                                </p:cTn>
                              </p:par>
                              <p:par>
                                <p:cTn id="39" presetID="31" presetClass="entr" presetSubtype="0" fill="hold" nodeType="with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anim calcmode="lin" valueType="num">
                                      <p:cBhvr>
                                        <p:cTn id="41" dur="1000" fill="hold"/>
                                        <p:tgtEl>
                                          <p:spTgt spid="3">
                                            <p:txEl>
                                              <p:pRg st="11" end="11"/>
                                            </p:txEl>
                                          </p:spTgt>
                                        </p:tgtEl>
                                        <p:attrNameLst>
                                          <p:attrName>ppt_w</p:attrName>
                                        </p:attrNameLst>
                                      </p:cBhvr>
                                      <p:tavLst>
                                        <p:tav tm="0">
                                          <p:val>
                                            <p:fltVal val="0"/>
                                          </p:val>
                                        </p:tav>
                                        <p:tav tm="100000">
                                          <p:val>
                                            <p:strVal val="#ppt_w"/>
                                          </p:val>
                                        </p:tav>
                                      </p:tavLst>
                                    </p:anim>
                                    <p:anim calcmode="lin" valueType="num">
                                      <p:cBhvr>
                                        <p:cTn id="42" dur="1000" fill="hold"/>
                                        <p:tgtEl>
                                          <p:spTgt spid="3">
                                            <p:txEl>
                                              <p:pRg st="11" end="11"/>
                                            </p:txEl>
                                          </p:spTgt>
                                        </p:tgtEl>
                                        <p:attrNameLst>
                                          <p:attrName>ppt_h</p:attrName>
                                        </p:attrNameLst>
                                      </p:cBhvr>
                                      <p:tavLst>
                                        <p:tav tm="0">
                                          <p:val>
                                            <p:fltVal val="0"/>
                                          </p:val>
                                        </p:tav>
                                        <p:tav tm="100000">
                                          <p:val>
                                            <p:strVal val="#ppt_h"/>
                                          </p:val>
                                        </p:tav>
                                      </p:tavLst>
                                    </p:anim>
                                    <p:anim calcmode="lin" valueType="num">
                                      <p:cBhvr>
                                        <p:cTn id="43" dur="1000" fill="hold"/>
                                        <p:tgtEl>
                                          <p:spTgt spid="3">
                                            <p:txEl>
                                              <p:pRg st="11" end="11"/>
                                            </p:txEl>
                                          </p:spTgt>
                                        </p:tgtEl>
                                        <p:attrNameLst>
                                          <p:attrName>style.rotation</p:attrName>
                                        </p:attrNameLst>
                                      </p:cBhvr>
                                      <p:tavLst>
                                        <p:tav tm="0">
                                          <p:val>
                                            <p:fltVal val="90"/>
                                          </p:val>
                                        </p:tav>
                                        <p:tav tm="100000">
                                          <p:val>
                                            <p:fltVal val="0"/>
                                          </p:val>
                                        </p:tav>
                                      </p:tavLst>
                                    </p:anim>
                                    <p:animEffect transition="in" filter="fade">
                                      <p:cBhvr>
                                        <p:cTn id="44" dur="1000"/>
                                        <p:tgtEl>
                                          <p:spTgt spid="3">
                                            <p:txEl>
                                              <p:pRg st="11" end="11"/>
                                            </p:txEl>
                                          </p:spTgt>
                                        </p:tgtEl>
                                      </p:cBhvr>
                                    </p:animEffect>
                                  </p:childTnLst>
                                </p:cTn>
                              </p:par>
                              <p:par>
                                <p:cTn id="45" presetID="31" presetClass="entr" presetSubtype="0" fill="hold" nodeType="with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anim calcmode="lin" valueType="num">
                                      <p:cBhvr>
                                        <p:cTn id="47" dur="1000" fill="hold"/>
                                        <p:tgtEl>
                                          <p:spTgt spid="3">
                                            <p:txEl>
                                              <p:pRg st="12" end="12"/>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12" end="12"/>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12" end="12"/>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12" end="12"/>
                                            </p:txEl>
                                          </p:spTgt>
                                        </p:tgtEl>
                                      </p:cBhvr>
                                    </p:animEffect>
                                  </p:childTnLst>
                                </p:cTn>
                              </p:par>
                              <p:par>
                                <p:cTn id="51" presetID="31" presetClass="entr" presetSubtype="0" fill="hold" nodeType="withEffect">
                                  <p:stCondLst>
                                    <p:cond delay="0"/>
                                  </p:stCondLst>
                                  <p:childTnLst>
                                    <p:set>
                                      <p:cBhvr>
                                        <p:cTn id="52" dur="1" fill="hold">
                                          <p:stCondLst>
                                            <p:cond delay="0"/>
                                          </p:stCondLst>
                                        </p:cTn>
                                        <p:tgtEl>
                                          <p:spTgt spid="3">
                                            <p:txEl>
                                              <p:pRg st="13" end="13"/>
                                            </p:txEl>
                                          </p:spTgt>
                                        </p:tgtEl>
                                        <p:attrNameLst>
                                          <p:attrName>style.visibility</p:attrName>
                                        </p:attrNameLst>
                                      </p:cBhvr>
                                      <p:to>
                                        <p:strVal val="visible"/>
                                      </p:to>
                                    </p:set>
                                    <p:anim calcmode="lin" valueType="num">
                                      <p:cBhvr>
                                        <p:cTn id="53" dur="1000" fill="hold"/>
                                        <p:tgtEl>
                                          <p:spTgt spid="3">
                                            <p:txEl>
                                              <p:pRg st="13" end="13"/>
                                            </p:txEl>
                                          </p:spTgt>
                                        </p:tgtEl>
                                        <p:attrNameLst>
                                          <p:attrName>ppt_w</p:attrName>
                                        </p:attrNameLst>
                                      </p:cBhvr>
                                      <p:tavLst>
                                        <p:tav tm="0">
                                          <p:val>
                                            <p:fltVal val="0"/>
                                          </p:val>
                                        </p:tav>
                                        <p:tav tm="100000">
                                          <p:val>
                                            <p:strVal val="#ppt_w"/>
                                          </p:val>
                                        </p:tav>
                                      </p:tavLst>
                                    </p:anim>
                                    <p:anim calcmode="lin" valueType="num">
                                      <p:cBhvr>
                                        <p:cTn id="54" dur="1000" fill="hold"/>
                                        <p:tgtEl>
                                          <p:spTgt spid="3">
                                            <p:txEl>
                                              <p:pRg st="13" end="13"/>
                                            </p:txEl>
                                          </p:spTgt>
                                        </p:tgtEl>
                                        <p:attrNameLst>
                                          <p:attrName>ppt_h</p:attrName>
                                        </p:attrNameLst>
                                      </p:cBhvr>
                                      <p:tavLst>
                                        <p:tav tm="0">
                                          <p:val>
                                            <p:fltVal val="0"/>
                                          </p:val>
                                        </p:tav>
                                        <p:tav tm="100000">
                                          <p:val>
                                            <p:strVal val="#ppt_h"/>
                                          </p:val>
                                        </p:tav>
                                      </p:tavLst>
                                    </p:anim>
                                    <p:anim calcmode="lin" valueType="num">
                                      <p:cBhvr>
                                        <p:cTn id="55" dur="1000" fill="hold"/>
                                        <p:tgtEl>
                                          <p:spTgt spid="3">
                                            <p:txEl>
                                              <p:pRg st="13" end="13"/>
                                            </p:txEl>
                                          </p:spTgt>
                                        </p:tgtEl>
                                        <p:attrNameLst>
                                          <p:attrName>style.rotation</p:attrName>
                                        </p:attrNameLst>
                                      </p:cBhvr>
                                      <p:tavLst>
                                        <p:tav tm="0">
                                          <p:val>
                                            <p:fltVal val="90"/>
                                          </p:val>
                                        </p:tav>
                                        <p:tav tm="100000">
                                          <p:val>
                                            <p:fltVal val="0"/>
                                          </p:val>
                                        </p:tav>
                                      </p:tavLst>
                                    </p:anim>
                                    <p:animEffect transition="in" filter="fade">
                                      <p:cBhvr>
                                        <p:cTn id="56" dur="10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20680"/>
          </a:xfrm>
        </p:spPr>
        <p:txBody>
          <a:bodyPr>
            <a:normAutofit fontScale="70000" lnSpcReduction="20000"/>
          </a:bodyPr>
          <a:lstStyle/>
          <a:p>
            <a:pPr marL="0" indent="0" algn="ctr" fontAlgn="base">
              <a:buNone/>
            </a:pPr>
            <a:r>
              <a:rPr lang="es-CO" dirty="0" smtClean="0"/>
              <a:t>El </a:t>
            </a:r>
            <a:r>
              <a:rPr lang="es-CO" dirty="0"/>
              <a:t>cáncer colorrectal por lo general no presenta síntomas en las primeras etapas de la enfermedad</a:t>
            </a:r>
            <a:r>
              <a:rPr lang="es-CO" dirty="0" smtClean="0"/>
              <a:t>.</a:t>
            </a:r>
          </a:p>
          <a:p>
            <a:pPr marL="0" indent="0" algn="ctr" fontAlgn="base">
              <a:buNone/>
            </a:pPr>
            <a:endParaRPr lang="es-CO" dirty="0"/>
          </a:p>
          <a:p>
            <a:pPr marL="0" indent="0" algn="ctr" fontAlgn="base">
              <a:buNone/>
            </a:pPr>
            <a:r>
              <a:rPr lang="es-CO" dirty="0" smtClean="0"/>
              <a:t> </a:t>
            </a:r>
            <a:r>
              <a:rPr lang="es-CO" dirty="0"/>
              <a:t>En las etapas más avanzadas, los indicios y síntomas son:</a:t>
            </a:r>
          </a:p>
          <a:p>
            <a:pPr fontAlgn="base"/>
            <a:endParaRPr lang="es-CO" dirty="0" smtClean="0"/>
          </a:p>
          <a:p>
            <a:pPr marL="0" indent="0" fontAlgn="base">
              <a:buNone/>
            </a:pPr>
            <a:r>
              <a:rPr lang="es-CO" dirty="0" smtClean="0"/>
              <a:t>Primero.  </a:t>
            </a:r>
            <a:r>
              <a:rPr lang="es-CO" b="1" dirty="0" smtClean="0">
                <a:solidFill>
                  <a:srgbClr val="0070C0"/>
                </a:solidFill>
              </a:rPr>
              <a:t>Cambios </a:t>
            </a:r>
            <a:r>
              <a:rPr lang="es-CO" b="1" dirty="0">
                <a:solidFill>
                  <a:srgbClr val="0070C0"/>
                </a:solidFill>
              </a:rPr>
              <a:t>en los hábitos de evacuación</a:t>
            </a:r>
          </a:p>
          <a:p>
            <a:pPr marL="0" indent="0" fontAlgn="base">
              <a:buNone/>
            </a:pPr>
            <a:r>
              <a:rPr lang="es-CO" dirty="0" smtClean="0"/>
              <a:t>Segundo</a:t>
            </a:r>
            <a:r>
              <a:rPr lang="es-CO" b="1" dirty="0" smtClean="0">
                <a:solidFill>
                  <a:srgbClr val="FF0000"/>
                </a:solidFill>
              </a:rPr>
              <a:t>. Sangrado </a:t>
            </a:r>
            <a:r>
              <a:rPr lang="es-CO" b="1" dirty="0">
                <a:solidFill>
                  <a:srgbClr val="FF0000"/>
                </a:solidFill>
              </a:rPr>
              <a:t>del recto</a:t>
            </a:r>
          </a:p>
          <a:p>
            <a:pPr marL="0" indent="0" fontAlgn="base">
              <a:buNone/>
            </a:pPr>
            <a:r>
              <a:rPr lang="es-CO" dirty="0" smtClean="0"/>
              <a:t>Tercero.   </a:t>
            </a:r>
            <a:r>
              <a:rPr lang="es-CO" b="1" dirty="0" smtClean="0">
                <a:solidFill>
                  <a:srgbClr val="7030A0"/>
                </a:solidFill>
              </a:rPr>
              <a:t>Sangre </a:t>
            </a:r>
            <a:r>
              <a:rPr lang="es-CO" b="1" dirty="0">
                <a:solidFill>
                  <a:srgbClr val="7030A0"/>
                </a:solidFill>
              </a:rPr>
              <a:t>en las heces</a:t>
            </a:r>
          </a:p>
          <a:p>
            <a:pPr marL="0" indent="0" fontAlgn="base">
              <a:buNone/>
            </a:pPr>
            <a:r>
              <a:rPr lang="es-CO" dirty="0" smtClean="0"/>
              <a:t>Cuarto.    </a:t>
            </a:r>
            <a:r>
              <a:rPr lang="es-CO" b="1" dirty="0" smtClean="0">
                <a:solidFill>
                  <a:srgbClr val="0070C0"/>
                </a:solidFill>
              </a:rPr>
              <a:t>Heces </a:t>
            </a:r>
            <a:r>
              <a:rPr lang="es-CO" b="1" dirty="0">
                <a:solidFill>
                  <a:srgbClr val="0070C0"/>
                </a:solidFill>
              </a:rPr>
              <a:t>más estrechas de lo habitual</a:t>
            </a:r>
          </a:p>
          <a:p>
            <a:pPr marL="0" indent="0" fontAlgn="base">
              <a:buNone/>
            </a:pPr>
            <a:r>
              <a:rPr lang="es-CO" dirty="0" smtClean="0"/>
              <a:t>Quinto</a:t>
            </a:r>
            <a:r>
              <a:rPr lang="es-CO" b="1" dirty="0" smtClean="0">
                <a:solidFill>
                  <a:srgbClr val="00B050"/>
                </a:solidFill>
              </a:rPr>
              <a:t>.    Incomodidad </a:t>
            </a:r>
            <a:r>
              <a:rPr lang="es-CO" b="1" dirty="0">
                <a:solidFill>
                  <a:srgbClr val="00B050"/>
                </a:solidFill>
              </a:rPr>
              <a:t>abdominal (estómago lleno de gases, cólicos o dolores frecuentes por gases)</a:t>
            </a:r>
          </a:p>
          <a:p>
            <a:pPr marL="0" indent="0" fontAlgn="base">
              <a:buNone/>
            </a:pPr>
            <a:r>
              <a:rPr lang="es-CO" dirty="0" smtClean="0"/>
              <a:t>Sexto</a:t>
            </a:r>
            <a:r>
              <a:rPr lang="es-CO" b="1" dirty="0" smtClean="0">
                <a:solidFill>
                  <a:srgbClr val="FFC000"/>
                </a:solidFill>
              </a:rPr>
              <a:t>.      Necesidad </a:t>
            </a:r>
            <a:r>
              <a:rPr lang="es-CO" b="1" dirty="0">
                <a:solidFill>
                  <a:srgbClr val="FFC000"/>
                </a:solidFill>
              </a:rPr>
              <a:t>de tener una evacuación intestinal (que persiste aun después de haber tenido una evacuación)</a:t>
            </a:r>
          </a:p>
          <a:p>
            <a:pPr marL="0" indent="0" fontAlgn="base">
              <a:buNone/>
            </a:pPr>
            <a:r>
              <a:rPr lang="es-CO" dirty="0" smtClean="0"/>
              <a:t>Séptimo. </a:t>
            </a:r>
            <a:r>
              <a:rPr lang="es-CO" b="1" dirty="0" smtClean="0">
                <a:solidFill>
                  <a:schemeClr val="accent6">
                    <a:lumMod val="75000"/>
                  </a:schemeClr>
                </a:solidFill>
              </a:rPr>
              <a:t>Falta </a:t>
            </a:r>
            <a:r>
              <a:rPr lang="es-CO" b="1" dirty="0">
                <a:solidFill>
                  <a:schemeClr val="accent6">
                    <a:lumMod val="75000"/>
                  </a:schemeClr>
                </a:solidFill>
              </a:rPr>
              <a:t>de apetito</a:t>
            </a:r>
          </a:p>
          <a:p>
            <a:pPr marL="0" indent="0" fontAlgn="base">
              <a:buNone/>
            </a:pPr>
            <a:r>
              <a:rPr lang="es-CO" dirty="0" smtClean="0"/>
              <a:t>Octavo.   </a:t>
            </a:r>
            <a:r>
              <a:rPr lang="es-CO" b="1" dirty="0" smtClean="0">
                <a:solidFill>
                  <a:schemeClr val="accent4">
                    <a:lumMod val="60000"/>
                    <a:lumOff val="40000"/>
                  </a:schemeClr>
                </a:solidFill>
              </a:rPr>
              <a:t>Debilidad </a:t>
            </a:r>
            <a:r>
              <a:rPr lang="es-CO" b="1" dirty="0">
                <a:solidFill>
                  <a:schemeClr val="accent4">
                    <a:lumMod val="60000"/>
                    <a:lumOff val="40000"/>
                  </a:schemeClr>
                </a:solidFill>
              </a:rPr>
              <a:t>o sensación de cansancio</a:t>
            </a:r>
          </a:p>
          <a:p>
            <a:pPr fontAlgn="base"/>
            <a:endParaRPr lang="es-CO" dirty="0" smtClean="0"/>
          </a:p>
          <a:p>
            <a:pPr marL="0" indent="0" algn="ctr" fontAlgn="base">
              <a:buNone/>
            </a:pPr>
            <a:r>
              <a:rPr lang="es-CO" dirty="0" smtClean="0"/>
              <a:t>Tener </a:t>
            </a:r>
            <a:r>
              <a:rPr lang="es-CO" dirty="0"/>
              <a:t>estos síntomas no quiere decir que tiene cáncer. Los mismos síntomas pueden ser </a:t>
            </a:r>
            <a:r>
              <a:rPr lang="es-CO" dirty="0" smtClean="0"/>
              <a:t>la </a:t>
            </a:r>
            <a:r>
              <a:rPr lang="es-CO" dirty="0"/>
              <a:t>causa de otros problemas menos graves. </a:t>
            </a:r>
          </a:p>
        </p:txBody>
      </p:sp>
    </p:spTree>
    <p:extLst>
      <p:ext uri="{BB962C8B-B14F-4D97-AF65-F5344CB8AC3E}">
        <p14:creationId xmlns:p14="http://schemas.microsoft.com/office/powerpoint/2010/main" val="4282879157"/>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p:cTn id="1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4" end="4"/>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p:cTn id="19"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5" end="5"/>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p:cTn id="25"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28" dur="1000"/>
                                        <p:tgtEl>
                                          <p:spTgt spid="3">
                                            <p:txEl>
                                              <p:pRg st="6" end="6"/>
                                            </p:txEl>
                                          </p:spTgt>
                                        </p:tgtEl>
                                      </p:cBhvr>
                                    </p:animEffect>
                                  </p:childTnLst>
                                </p:cTn>
                              </p:par>
                              <p:par>
                                <p:cTn id="29" presetID="31" presetClass="entr" presetSubtype="0"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p:cTn id="31"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7" end="7"/>
                                            </p:txEl>
                                          </p:spTgt>
                                        </p:tgtEl>
                                      </p:cBhvr>
                                    </p:animEffect>
                                  </p:childTnLst>
                                </p:cTn>
                              </p:par>
                              <p:par>
                                <p:cTn id="35" presetID="31" presetClass="entr" presetSubtype="0"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p:cTn id="37"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38"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39"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40" dur="1000"/>
                                        <p:tgtEl>
                                          <p:spTgt spid="3">
                                            <p:txEl>
                                              <p:pRg st="8" end="8"/>
                                            </p:txEl>
                                          </p:spTgt>
                                        </p:tgtEl>
                                      </p:cBhvr>
                                    </p:animEffect>
                                  </p:childTnLst>
                                </p:cTn>
                              </p:par>
                              <p:par>
                                <p:cTn id="41" presetID="31" presetClass="entr" presetSubtype="0" fill="hold" nodeType="with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p:cTn id="43" dur="1000" fill="hold"/>
                                        <p:tgtEl>
                                          <p:spTgt spid="3">
                                            <p:txEl>
                                              <p:pRg st="9" end="9"/>
                                            </p:txEl>
                                          </p:spTgt>
                                        </p:tgtEl>
                                        <p:attrNameLst>
                                          <p:attrName>ppt_w</p:attrName>
                                        </p:attrNameLst>
                                      </p:cBhvr>
                                      <p:tavLst>
                                        <p:tav tm="0">
                                          <p:val>
                                            <p:fltVal val="0"/>
                                          </p:val>
                                        </p:tav>
                                        <p:tav tm="100000">
                                          <p:val>
                                            <p:strVal val="#ppt_w"/>
                                          </p:val>
                                        </p:tav>
                                      </p:tavLst>
                                    </p:anim>
                                    <p:anim calcmode="lin" valueType="num">
                                      <p:cBhvr>
                                        <p:cTn id="44" dur="1000" fill="hold"/>
                                        <p:tgtEl>
                                          <p:spTgt spid="3">
                                            <p:txEl>
                                              <p:pRg st="9" end="9"/>
                                            </p:txEl>
                                          </p:spTgt>
                                        </p:tgtEl>
                                        <p:attrNameLst>
                                          <p:attrName>ppt_h</p:attrName>
                                        </p:attrNameLst>
                                      </p:cBhvr>
                                      <p:tavLst>
                                        <p:tav tm="0">
                                          <p:val>
                                            <p:fltVal val="0"/>
                                          </p:val>
                                        </p:tav>
                                        <p:tav tm="100000">
                                          <p:val>
                                            <p:strVal val="#ppt_h"/>
                                          </p:val>
                                        </p:tav>
                                      </p:tavLst>
                                    </p:anim>
                                    <p:anim calcmode="lin" valueType="num">
                                      <p:cBhvr>
                                        <p:cTn id="45" dur="1000" fill="hold"/>
                                        <p:tgtEl>
                                          <p:spTgt spid="3">
                                            <p:txEl>
                                              <p:pRg st="9" end="9"/>
                                            </p:txEl>
                                          </p:spTgt>
                                        </p:tgtEl>
                                        <p:attrNameLst>
                                          <p:attrName>style.rotation</p:attrName>
                                        </p:attrNameLst>
                                      </p:cBhvr>
                                      <p:tavLst>
                                        <p:tav tm="0">
                                          <p:val>
                                            <p:fltVal val="90"/>
                                          </p:val>
                                        </p:tav>
                                        <p:tav tm="100000">
                                          <p:val>
                                            <p:fltVal val="0"/>
                                          </p:val>
                                        </p:tav>
                                      </p:tavLst>
                                    </p:anim>
                                    <p:animEffect transition="in" filter="fade">
                                      <p:cBhvr>
                                        <p:cTn id="46" dur="1000"/>
                                        <p:tgtEl>
                                          <p:spTgt spid="3">
                                            <p:txEl>
                                              <p:pRg st="9" end="9"/>
                                            </p:txEl>
                                          </p:spTgt>
                                        </p:tgtEl>
                                      </p:cBhvr>
                                    </p:animEffect>
                                  </p:childTnLst>
                                </p:cTn>
                              </p:par>
                              <p:par>
                                <p:cTn id="47" presetID="31" presetClass="entr" presetSubtype="0" fill="hold" nodeType="with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 calcmode="lin" valueType="num">
                                      <p:cBhvr>
                                        <p:cTn id="49" dur="10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50" dur="1000" fill="hold"/>
                                        <p:tgtEl>
                                          <p:spTgt spid="3">
                                            <p:txEl>
                                              <p:pRg st="10" end="10"/>
                                            </p:txEl>
                                          </p:spTgt>
                                        </p:tgtEl>
                                        <p:attrNameLst>
                                          <p:attrName>ppt_h</p:attrName>
                                        </p:attrNameLst>
                                      </p:cBhvr>
                                      <p:tavLst>
                                        <p:tav tm="0">
                                          <p:val>
                                            <p:fltVal val="0"/>
                                          </p:val>
                                        </p:tav>
                                        <p:tav tm="100000">
                                          <p:val>
                                            <p:strVal val="#ppt_h"/>
                                          </p:val>
                                        </p:tav>
                                      </p:tavLst>
                                    </p:anim>
                                    <p:anim calcmode="lin" valueType="num">
                                      <p:cBhvr>
                                        <p:cTn id="51" dur="1000" fill="hold"/>
                                        <p:tgtEl>
                                          <p:spTgt spid="3">
                                            <p:txEl>
                                              <p:pRg st="10" end="10"/>
                                            </p:txEl>
                                          </p:spTgt>
                                        </p:tgtEl>
                                        <p:attrNameLst>
                                          <p:attrName>style.rotation</p:attrName>
                                        </p:attrNameLst>
                                      </p:cBhvr>
                                      <p:tavLst>
                                        <p:tav tm="0">
                                          <p:val>
                                            <p:fltVal val="90"/>
                                          </p:val>
                                        </p:tav>
                                        <p:tav tm="100000">
                                          <p:val>
                                            <p:fltVal val="0"/>
                                          </p:val>
                                        </p:tav>
                                      </p:tavLst>
                                    </p:anim>
                                    <p:animEffect transition="in" filter="fade">
                                      <p:cBhvr>
                                        <p:cTn id="52" dur="1000"/>
                                        <p:tgtEl>
                                          <p:spTgt spid="3">
                                            <p:txEl>
                                              <p:pRg st="10" end="10"/>
                                            </p:txEl>
                                          </p:spTgt>
                                        </p:tgtEl>
                                      </p:cBhvr>
                                    </p:animEffect>
                                  </p:childTnLst>
                                </p:cTn>
                              </p:par>
                              <p:par>
                                <p:cTn id="53" presetID="31" presetClass="entr" presetSubtype="0" fill="hold" nodeType="withEffect">
                                  <p:stCondLst>
                                    <p:cond delay="0"/>
                                  </p:stCondLst>
                                  <p:childTnLst>
                                    <p:set>
                                      <p:cBhvr>
                                        <p:cTn id="54" dur="1" fill="hold">
                                          <p:stCondLst>
                                            <p:cond delay="0"/>
                                          </p:stCondLst>
                                        </p:cTn>
                                        <p:tgtEl>
                                          <p:spTgt spid="3">
                                            <p:txEl>
                                              <p:pRg st="11" end="11"/>
                                            </p:txEl>
                                          </p:spTgt>
                                        </p:tgtEl>
                                        <p:attrNameLst>
                                          <p:attrName>style.visibility</p:attrName>
                                        </p:attrNameLst>
                                      </p:cBhvr>
                                      <p:to>
                                        <p:strVal val="visible"/>
                                      </p:to>
                                    </p:set>
                                    <p:anim calcmode="lin" valueType="num">
                                      <p:cBhvr>
                                        <p:cTn id="55" dur="1000" fill="hold"/>
                                        <p:tgtEl>
                                          <p:spTgt spid="3">
                                            <p:txEl>
                                              <p:pRg st="11" end="11"/>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11" end="11"/>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11" end="11"/>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11" end="11"/>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26" presetClass="entr" presetSubtype="0" fill="hold" nodeType="clickEffect">
                                  <p:stCondLst>
                                    <p:cond delay="0"/>
                                  </p:stCondLst>
                                  <p:childTnLst>
                                    <p:set>
                                      <p:cBhvr>
                                        <p:cTn id="62" dur="1" fill="hold">
                                          <p:stCondLst>
                                            <p:cond delay="0"/>
                                          </p:stCondLst>
                                        </p:cTn>
                                        <p:tgtEl>
                                          <p:spTgt spid="3">
                                            <p:txEl>
                                              <p:pRg st="13" end="13"/>
                                            </p:txEl>
                                          </p:spTgt>
                                        </p:tgtEl>
                                        <p:attrNameLst>
                                          <p:attrName>style.visibility</p:attrName>
                                        </p:attrNameLst>
                                      </p:cBhvr>
                                      <p:to>
                                        <p:strVal val="visible"/>
                                      </p:to>
                                    </p:set>
                                    <p:animEffect transition="in" filter="wipe(down)">
                                      <p:cBhvr>
                                        <p:cTn id="63" dur="580">
                                          <p:stCondLst>
                                            <p:cond delay="0"/>
                                          </p:stCondLst>
                                        </p:cTn>
                                        <p:tgtEl>
                                          <p:spTgt spid="3">
                                            <p:txEl>
                                              <p:pRg st="13" end="13"/>
                                            </p:txEl>
                                          </p:spTgt>
                                        </p:tgtEl>
                                      </p:cBhvr>
                                    </p:animEffect>
                                    <p:anim calcmode="lin" valueType="num">
                                      <p:cBhvr>
                                        <p:cTn id="64" dur="1822" tmFilter="0,0; 0.14,0.36; 0.43,0.73; 0.71,0.91; 1.0,1.0">
                                          <p:stCondLst>
                                            <p:cond delay="0"/>
                                          </p:stCondLst>
                                        </p:cTn>
                                        <p:tgtEl>
                                          <p:spTgt spid="3">
                                            <p:txEl>
                                              <p:pRg st="13" end="13"/>
                                            </p:txEl>
                                          </p:spTgt>
                                        </p:tgtEl>
                                        <p:attrNameLst>
                                          <p:attrName>ppt_x</p:attrName>
                                        </p:attrNameLst>
                                      </p:cBhvr>
                                      <p:tavLst>
                                        <p:tav tm="0">
                                          <p:val>
                                            <p:strVal val="#ppt_x-0.25"/>
                                          </p:val>
                                        </p:tav>
                                        <p:tav tm="100000">
                                          <p:val>
                                            <p:strVal val="#ppt_x"/>
                                          </p:val>
                                        </p:tav>
                                      </p:tavLst>
                                    </p:anim>
                                    <p:anim calcmode="lin" valueType="num">
                                      <p:cBhvr>
                                        <p:cTn id="65" dur="664" tmFilter="0.0,0.0; 0.25,0.07; 0.50,0.2; 0.75,0.467; 1.0,1.0">
                                          <p:stCondLst>
                                            <p:cond delay="0"/>
                                          </p:stCondLst>
                                        </p:cTn>
                                        <p:tgtEl>
                                          <p:spTgt spid="3">
                                            <p:txEl>
                                              <p:pRg st="13" end="13"/>
                                            </p:txEl>
                                          </p:spTgt>
                                        </p:tgtEl>
                                        <p:attrNameLst>
                                          <p:attrName>ppt_y</p:attrName>
                                        </p:attrNameLst>
                                      </p:cBhvr>
                                      <p:tavLst>
                                        <p:tav tm="0" fmla="#ppt_y-sin(pi*$)/3">
                                          <p:val>
                                            <p:fltVal val="0.5"/>
                                          </p:val>
                                        </p:tav>
                                        <p:tav tm="100000">
                                          <p:val>
                                            <p:fltVal val="1"/>
                                          </p:val>
                                        </p:tav>
                                      </p:tavLst>
                                    </p:anim>
                                    <p:anim calcmode="lin" valueType="num">
                                      <p:cBhvr>
                                        <p:cTn id="66" dur="664" tmFilter="0, 0; 0.125,0.2665; 0.25,0.4; 0.375,0.465; 0.5,0.5;  0.625,0.535; 0.75,0.6; 0.875,0.7335; 1,1">
                                          <p:stCondLst>
                                            <p:cond delay="664"/>
                                          </p:stCondLst>
                                        </p:cTn>
                                        <p:tgtEl>
                                          <p:spTgt spid="3">
                                            <p:txEl>
                                              <p:pRg st="13" end="13"/>
                                            </p:txEl>
                                          </p:spTgt>
                                        </p:tgtEl>
                                        <p:attrNameLst>
                                          <p:attrName>ppt_y</p:attrName>
                                        </p:attrNameLst>
                                      </p:cBhvr>
                                      <p:tavLst>
                                        <p:tav tm="0" fmla="#ppt_y-sin(pi*$)/9">
                                          <p:val>
                                            <p:fltVal val="0"/>
                                          </p:val>
                                        </p:tav>
                                        <p:tav tm="100000">
                                          <p:val>
                                            <p:fltVal val="1"/>
                                          </p:val>
                                        </p:tav>
                                      </p:tavLst>
                                    </p:anim>
                                    <p:anim calcmode="lin" valueType="num">
                                      <p:cBhvr>
                                        <p:cTn id="67" dur="332" tmFilter="0, 0; 0.125,0.2665; 0.25,0.4; 0.375,0.465; 0.5,0.5;  0.625,0.535; 0.75,0.6; 0.875,0.7335; 1,1">
                                          <p:stCondLst>
                                            <p:cond delay="1324"/>
                                          </p:stCondLst>
                                        </p:cTn>
                                        <p:tgtEl>
                                          <p:spTgt spid="3">
                                            <p:txEl>
                                              <p:pRg st="13" end="13"/>
                                            </p:txEl>
                                          </p:spTgt>
                                        </p:tgtEl>
                                        <p:attrNameLst>
                                          <p:attrName>ppt_y</p:attrName>
                                        </p:attrNameLst>
                                      </p:cBhvr>
                                      <p:tavLst>
                                        <p:tav tm="0" fmla="#ppt_y-sin(pi*$)/27">
                                          <p:val>
                                            <p:fltVal val="0"/>
                                          </p:val>
                                        </p:tav>
                                        <p:tav tm="100000">
                                          <p:val>
                                            <p:fltVal val="1"/>
                                          </p:val>
                                        </p:tav>
                                      </p:tavLst>
                                    </p:anim>
                                    <p:anim calcmode="lin" valueType="num">
                                      <p:cBhvr>
                                        <p:cTn id="68" dur="164" tmFilter="0, 0; 0.125,0.2665; 0.25,0.4; 0.375,0.465; 0.5,0.5;  0.625,0.535; 0.75,0.6; 0.875,0.7335; 1,1">
                                          <p:stCondLst>
                                            <p:cond delay="1656"/>
                                          </p:stCondLst>
                                        </p:cTn>
                                        <p:tgtEl>
                                          <p:spTgt spid="3">
                                            <p:txEl>
                                              <p:pRg st="13" end="13"/>
                                            </p:txEl>
                                          </p:spTgt>
                                        </p:tgtEl>
                                        <p:attrNameLst>
                                          <p:attrName>ppt_y</p:attrName>
                                        </p:attrNameLst>
                                      </p:cBhvr>
                                      <p:tavLst>
                                        <p:tav tm="0" fmla="#ppt_y-sin(pi*$)/81">
                                          <p:val>
                                            <p:fltVal val="0"/>
                                          </p:val>
                                        </p:tav>
                                        <p:tav tm="100000">
                                          <p:val>
                                            <p:fltVal val="1"/>
                                          </p:val>
                                        </p:tav>
                                      </p:tavLst>
                                    </p:anim>
                                    <p:animScale>
                                      <p:cBhvr>
                                        <p:cTn id="69" dur="26">
                                          <p:stCondLst>
                                            <p:cond delay="650"/>
                                          </p:stCondLst>
                                        </p:cTn>
                                        <p:tgtEl>
                                          <p:spTgt spid="3">
                                            <p:txEl>
                                              <p:pRg st="13" end="13"/>
                                            </p:txEl>
                                          </p:spTgt>
                                        </p:tgtEl>
                                      </p:cBhvr>
                                      <p:to x="100000" y="60000"/>
                                    </p:animScale>
                                    <p:animScale>
                                      <p:cBhvr>
                                        <p:cTn id="70" dur="166" decel="50000">
                                          <p:stCondLst>
                                            <p:cond delay="676"/>
                                          </p:stCondLst>
                                        </p:cTn>
                                        <p:tgtEl>
                                          <p:spTgt spid="3">
                                            <p:txEl>
                                              <p:pRg st="13" end="13"/>
                                            </p:txEl>
                                          </p:spTgt>
                                        </p:tgtEl>
                                      </p:cBhvr>
                                      <p:to x="100000" y="100000"/>
                                    </p:animScale>
                                    <p:animScale>
                                      <p:cBhvr>
                                        <p:cTn id="71" dur="26">
                                          <p:stCondLst>
                                            <p:cond delay="1312"/>
                                          </p:stCondLst>
                                        </p:cTn>
                                        <p:tgtEl>
                                          <p:spTgt spid="3">
                                            <p:txEl>
                                              <p:pRg st="13" end="13"/>
                                            </p:txEl>
                                          </p:spTgt>
                                        </p:tgtEl>
                                      </p:cBhvr>
                                      <p:to x="100000" y="80000"/>
                                    </p:animScale>
                                    <p:animScale>
                                      <p:cBhvr>
                                        <p:cTn id="72" dur="166" decel="50000">
                                          <p:stCondLst>
                                            <p:cond delay="1338"/>
                                          </p:stCondLst>
                                        </p:cTn>
                                        <p:tgtEl>
                                          <p:spTgt spid="3">
                                            <p:txEl>
                                              <p:pRg st="13" end="13"/>
                                            </p:txEl>
                                          </p:spTgt>
                                        </p:tgtEl>
                                      </p:cBhvr>
                                      <p:to x="100000" y="100000"/>
                                    </p:animScale>
                                    <p:animScale>
                                      <p:cBhvr>
                                        <p:cTn id="73" dur="26">
                                          <p:stCondLst>
                                            <p:cond delay="1642"/>
                                          </p:stCondLst>
                                        </p:cTn>
                                        <p:tgtEl>
                                          <p:spTgt spid="3">
                                            <p:txEl>
                                              <p:pRg st="13" end="13"/>
                                            </p:txEl>
                                          </p:spTgt>
                                        </p:tgtEl>
                                      </p:cBhvr>
                                      <p:to x="100000" y="90000"/>
                                    </p:animScale>
                                    <p:animScale>
                                      <p:cBhvr>
                                        <p:cTn id="74" dur="166" decel="50000">
                                          <p:stCondLst>
                                            <p:cond delay="1668"/>
                                          </p:stCondLst>
                                        </p:cTn>
                                        <p:tgtEl>
                                          <p:spTgt spid="3">
                                            <p:txEl>
                                              <p:pRg st="13" end="13"/>
                                            </p:txEl>
                                          </p:spTgt>
                                        </p:tgtEl>
                                      </p:cBhvr>
                                      <p:to x="100000" y="100000"/>
                                    </p:animScale>
                                    <p:animScale>
                                      <p:cBhvr>
                                        <p:cTn id="75" dur="26">
                                          <p:stCondLst>
                                            <p:cond delay="1808"/>
                                          </p:stCondLst>
                                        </p:cTn>
                                        <p:tgtEl>
                                          <p:spTgt spid="3">
                                            <p:txEl>
                                              <p:pRg st="13" end="13"/>
                                            </p:txEl>
                                          </p:spTgt>
                                        </p:tgtEl>
                                      </p:cBhvr>
                                      <p:to x="100000" y="95000"/>
                                    </p:animScale>
                                    <p:animScale>
                                      <p:cBhvr>
                                        <p:cTn id="76" dur="166" decel="50000">
                                          <p:stCondLst>
                                            <p:cond delay="1834"/>
                                          </p:stCondLst>
                                        </p:cTn>
                                        <p:tgtEl>
                                          <p:spTgt spid="3">
                                            <p:txEl>
                                              <p:pRg st="13" end="1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048672"/>
          </a:xfrm>
        </p:spPr>
        <p:txBody>
          <a:bodyPr>
            <a:normAutofit fontScale="92500" lnSpcReduction="20000"/>
          </a:bodyPr>
          <a:lstStyle/>
          <a:p>
            <a:pPr marL="0" indent="0" algn="ctr" fontAlgn="base">
              <a:buNone/>
            </a:pPr>
            <a:r>
              <a:rPr lang="es-CO" dirty="0"/>
              <a:t>Por último....</a:t>
            </a:r>
          </a:p>
          <a:p>
            <a:pPr marL="0" indent="0" algn="ctr" fontAlgn="base">
              <a:buNone/>
            </a:pPr>
            <a:r>
              <a:rPr lang="es-CO" dirty="0"/>
              <a:t>Muchas mujeres tienen problemas digestivos. </a:t>
            </a:r>
            <a:endParaRPr lang="es-CO" dirty="0" smtClean="0"/>
          </a:p>
          <a:p>
            <a:pPr marL="0" indent="0" algn="ctr" fontAlgn="base">
              <a:buNone/>
            </a:pPr>
            <a:endParaRPr lang="es-CO" dirty="0" smtClean="0"/>
          </a:p>
          <a:p>
            <a:pPr marL="0" indent="0" algn="ctr" fontAlgn="base">
              <a:buNone/>
            </a:pPr>
            <a:r>
              <a:rPr lang="es-CO" dirty="0" smtClean="0"/>
              <a:t>Para su bienestar, puede </a:t>
            </a:r>
            <a:r>
              <a:rPr lang="es-CO" dirty="0"/>
              <a:t>hacer ciertos cambios en su estilo de vida para reducir el riesgo de tener estos problemas. </a:t>
            </a:r>
            <a:endParaRPr lang="es-CO" dirty="0" smtClean="0"/>
          </a:p>
          <a:p>
            <a:pPr marL="0" indent="0" algn="ctr" fontAlgn="base">
              <a:buNone/>
            </a:pPr>
            <a:endParaRPr lang="es-CO" dirty="0" smtClean="0"/>
          </a:p>
          <a:p>
            <a:pPr marL="0" indent="0" algn="ctr" fontAlgn="base">
              <a:buNone/>
            </a:pPr>
            <a:r>
              <a:rPr lang="es-CO" dirty="0" smtClean="0"/>
              <a:t>Consuma </a:t>
            </a:r>
            <a:r>
              <a:rPr lang="es-CO" dirty="0"/>
              <a:t>alimentos con abundante fibra y bajos en grasa, y beba mucho líquido. Evite los alimentos que le produzcan problemas. </a:t>
            </a:r>
            <a:endParaRPr lang="es-CO" dirty="0" smtClean="0"/>
          </a:p>
          <a:p>
            <a:pPr marL="0" indent="0" algn="ctr" fontAlgn="base">
              <a:buNone/>
            </a:pPr>
            <a:endParaRPr lang="es-CO" dirty="0" smtClean="0"/>
          </a:p>
          <a:p>
            <a:pPr marL="0" indent="0" algn="ctr" fontAlgn="base">
              <a:buNone/>
            </a:pPr>
            <a:r>
              <a:rPr lang="es-CO" dirty="0" smtClean="0"/>
              <a:t>Hacer ejercicio diariamente puede </a:t>
            </a:r>
            <a:r>
              <a:rPr lang="es-CO" dirty="0"/>
              <a:t>también </a:t>
            </a:r>
            <a:r>
              <a:rPr lang="es-CO" dirty="0" smtClean="0"/>
              <a:t>ser de </a:t>
            </a:r>
            <a:r>
              <a:rPr lang="es-CO" dirty="0"/>
              <a:t>beneficioso. </a:t>
            </a:r>
            <a:r>
              <a:rPr lang="es-CO" dirty="0" smtClean="0"/>
              <a:t>De </a:t>
            </a:r>
            <a:r>
              <a:rPr lang="es-CO" dirty="0"/>
              <a:t>esta manera determinará si corre </a:t>
            </a:r>
            <a:r>
              <a:rPr lang="es-CO" dirty="0" smtClean="0"/>
              <a:t>este</a:t>
            </a:r>
            <a:r>
              <a:rPr lang="es-CO" dirty="0" smtClean="0"/>
              <a:t> riesgo. </a:t>
            </a:r>
            <a:endParaRPr lang="es-CO" dirty="0"/>
          </a:p>
        </p:txBody>
      </p:sp>
    </p:spTree>
    <p:extLst>
      <p:ext uri="{BB962C8B-B14F-4D97-AF65-F5344CB8AC3E}">
        <p14:creationId xmlns:p14="http://schemas.microsoft.com/office/powerpoint/2010/main" val="3153554988"/>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barn(inVertical)">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barn(inVertical)">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barn(inVertical)">
                                      <p:cBhvr>
                                        <p:cTn id="1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FFFF00"/>
          </a:solidFill>
        </p:spPr>
        <p:txBody>
          <a:bodyPr>
            <a:normAutofit fontScale="90000"/>
          </a:bodyPr>
          <a:lstStyle/>
          <a:p>
            <a:pPr lvl="0"/>
            <a:r>
              <a:rPr lang="es-CO" dirty="0" smtClean="0"/>
              <a:t>Ahora si veamos la </a:t>
            </a:r>
            <a:r>
              <a:rPr lang="es-CO" dirty="0" smtClean="0">
                <a:solidFill>
                  <a:srgbClr val="FF0000"/>
                </a:solidFill>
              </a:rPr>
              <a:t>«Dieta </a:t>
            </a:r>
            <a:r>
              <a:rPr lang="es-CO" dirty="0">
                <a:solidFill>
                  <a:srgbClr val="FF0000"/>
                </a:solidFill>
              </a:rPr>
              <a:t>sugerente para problemas </a:t>
            </a:r>
            <a:r>
              <a:rPr lang="es-CO" dirty="0" smtClean="0">
                <a:solidFill>
                  <a:srgbClr val="FF0000"/>
                </a:solidFill>
              </a:rPr>
              <a:t>digestivos»</a:t>
            </a:r>
            <a:endParaRPr lang="es-CO" dirty="0">
              <a:solidFill>
                <a:srgbClr val="FF0000"/>
              </a:solidFill>
            </a:endParaRPr>
          </a:p>
        </p:txBody>
      </p:sp>
      <p:sp>
        <p:nvSpPr>
          <p:cNvPr id="3" name="2 Marcador de contenido"/>
          <p:cNvSpPr>
            <a:spLocks noGrp="1"/>
          </p:cNvSpPr>
          <p:nvPr>
            <p:ph idx="1"/>
          </p:nvPr>
        </p:nvSpPr>
        <p:spPr>
          <a:xfrm>
            <a:off x="457200" y="1600200"/>
            <a:ext cx="8229600" cy="4925144"/>
          </a:xfrm>
          <a:gradFill>
            <a:gsLst>
              <a:gs pos="0">
                <a:srgbClr val="FFEFD1"/>
              </a:gs>
              <a:gs pos="64999">
                <a:srgbClr val="F0EBD5"/>
              </a:gs>
              <a:gs pos="100000">
                <a:srgbClr val="D1C39F"/>
              </a:gs>
            </a:gsLst>
            <a:lin ang="5400000" scaled="0"/>
          </a:gradFill>
        </p:spPr>
        <p:txBody>
          <a:bodyPr>
            <a:normAutofit fontScale="77500" lnSpcReduction="20000"/>
          </a:bodyPr>
          <a:lstStyle/>
          <a:p>
            <a:pPr marL="0" indent="0" algn="ctr">
              <a:buNone/>
            </a:pPr>
            <a:r>
              <a:rPr lang="es-CO" dirty="0"/>
              <a:t>«La alimentación es sin duda el hábito que más influye en la salud de las personas. Por ello, un cambio en los hábitos alimentarios hacía otros mas sanos requiere de un profundo convencimiento»</a:t>
            </a:r>
          </a:p>
          <a:p>
            <a:pPr marL="514350" indent="-514350">
              <a:buAutoNum type="arabicPeriod"/>
            </a:pPr>
            <a:endParaRPr lang="es-CO" b="1" u="sng" dirty="0" smtClean="0">
              <a:solidFill>
                <a:schemeClr val="accent6">
                  <a:lumMod val="50000"/>
                </a:schemeClr>
              </a:solidFill>
            </a:endParaRPr>
          </a:p>
          <a:p>
            <a:pPr marL="514350" indent="-514350">
              <a:buAutoNum type="arabicPeriod"/>
            </a:pPr>
            <a:r>
              <a:rPr lang="es-CO" b="1" u="sng" dirty="0" smtClean="0">
                <a:solidFill>
                  <a:schemeClr val="accent6">
                    <a:lumMod val="50000"/>
                  </a:schemeClr>
                </a:solidFill>
              </a:rPr>
              <a:t>Hacer </a:t>
            </a:r>
            <a:r>
              <a:rPr lang="es-CO" b="1" u="sng" dirty="0">
                <a:solidFill>
                  <a:schemeClr val="accent6">
                    <a:lumMod val="50000"/>
                  </a:schemeClr>
                </a:solidFill>
              </a:rPr>
              <a:t>un día de dieta a la semana, consumiendo solo frutas, nada cocinado ni de </a:t>
            </a:r>
            <a:r>
              <a:rPr lang="es-CO" b="1" u="sng" dirty="0" err="1">
                <a:solidFill>
                  <a:schemeClr val="accent6">
                    <a:lumMod val="50000"/>
                  </a:schemeClr>
                </a:solidFill>
              </a:rPr>
              <a:t>sal.</a:t>
            </a:r>
            <a:endParaRPr lang="es-CO" b="1" u="sng" dirty="0">
              <a:solidFill>
                <a:schemeClr val="accent6">
                  <a:lumMod val="50000"/>
                </a:schemeClr>
              </a:solidFill>
            </a:endParaRPr>
          </a:p>
          <a:p>
            <a:pPr marL="514350" indent="-514350">
              <a:buAutoNum type="arabicPeriod"/>
            </a:pPr>
            <a:endParaRPr lang="es-CO" dirty="0" smtClean="0">
              <a:solidFill>
                <a:srgbClr val="FF0000"/>
              </a:solidFill>
            </a:endParaRPr>
          </a:p>
          <a:p>
            <a:pPr marL="514350" indent="-514350">
              <a:buAutoNum type="arabicPeriod"/>
            </a:pPr>
            <a:r>
              <a:rPr lang="es-CO" dirty="0" smtClean="0">
                <a:solidFill>
                  <a:srgbClr val="FF0000"/>
                </a:solidFill>
              </a:rPr>
              <a:t>Tomar </a:t>
            </a:r>
            <a:r>
              <a:rPr lang="es-CO" dirty="0">
                <a:solidFill>
                  <a:srgbClr val="FF0000"/>
                </a:solidFill>
              </a:rPr>
              <a:t>en ayunas una copa de zumo de papa cruda con una pizca de </a:t>
            </a:r>
            <a:r>
              <a:rPr lang="es-CO" dirty="0" smtClean="0">
                <a:solidFill>
                  <a:srgbClr val="FF0000"/>
                </a:solidFill>
              </a:rPr>
              <a:t>Sal. </a:t>
            </a:r>
            <a:r>
              <a:rPr lang="es-CO" dirty="0">
                <a:solidFill>
                  <a:srgbClr val="FF0000"/>
                </a:solidFill>
              </a:rPr>
              <a:t>Alternándola por día con una cucharada de aceite de oliva con el jugo de un limón.</a:t>
            </a:r>
          </a:p>
          <a:p>
            <a:pPr marL="514350" indent="-514350">
              <a:buAutoNum type="arabicPeriod"/>
            </a:pPr>
            <a:endParaRPr lang="es-CO" dirty="0" smtClean="0">
              <a:solidFill>
                <a:srgbClr val="00B0F0"/>
              </a:solidFill>
            </a:endParaRPr>
          </a:p>
          <a:p>
            <a:pPr marL="514350" indent="-514350">
              <a:buAutoNum type="arabicPeriod"/>
            </a:pPr>
            <a:r>
              <a:rPr lang="es-CO" dirty="0" smtClean="0">
                <a:solidFill>
                  <a:srgbClr val="00B0F0"/>
                </a:solidFill>
              </a:rPr>
              <a:t>Media </a:t>
            </a:r>
            <a:r>
              <a:rPr lang="es-CO" dirty="0">
                <a:solidFill>
                  <a:srgbClr val="00B0F0"/>
                </a:solidFill>
              </a:rPr>
              <a:t>hora antes del almuerzo, tomar un vaso de extracto de piña con papaya y un pedacito de cristal de zábila. </a:t>
            </a:r>
          </a:p>
          <a:p>
            <a:endParaRPr lang="es-CO" dirty="0"/>
          </a:p>
        </p:txBody>
      </p:sp>
    </p:spTree>
    <p:extLst>
      <p:ext uri="{BB962C8B-B14F-4D97-AF65-F5344CB8AC3E}">
        <p14:creationId xmlns:p14="http://schemas.microsoft.com/office/powerpoint/2010/main" val="2246074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p:cTn id="39"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5976664"/>
          </a:xfrm>
        </p:spPr>
        <p:txBody>
          <a:bodyPr>
            <a:normAutofit fontScale="77500" lnSpcReduction="20000"/>
          </a:bodyPr>
          <a:lstStyle/>
          <a:p>
            <a:pPr marL="0" indent="0">
              <a:buNone/>
            </a:pPr>
            <a:r>
              <a:rPr lang="es-CO" dirty="0" smtClean="0"/>
              <a:t>4. Tomar encima del almuerzo medio vaso de cocimiento de cebada, sin dulce.</a:t>
            </a:r>
          </a:p>
          <a:p>
            <a:pPr marL="0" indent="0">
              <a:buNone/>
            </a:pPr>
            <a:r>
              <a:rPr lang="es-CO" dirty="0" smtClean="0"/>
              <a:t>5</a:t>
            </a:r>
            <a:r>
              <a:rPr lang="es-CO" dirty="0" smtClean="0">
                <a:solidFill>
                  <a:schemeClr val="accent6">
                    <a:lumMod val="75000"/>
                  </a:schemeClr>
                </a:solidFill>
              </a:rPr>
              <a:t>. Antes de las 6p.m., tomar extracto de manzana, pera y naranja.</a:t>
            </a:r>
          </a:p>
          <a:p>
            <a:pPr marL="0" indent="0">
              <a:buNone/>
            </a:pPr>
            <a:r>
              <a:rPr lang="es-CO" dirty="0" smtClean="0"/>
              <a:t>6. </a:t>
            </a:r>
            <a:r>
              <a:rPr lang="es-CO" dirty="0" smtClean="0">
                <a:solidFill>
                  <a:schemeClr val="accent5">
                    <a:lumMod val="60000"/>
                    <a:lumOff val="40000"/>
                  </a:schemeClr>
                </a:solidFill>
              </a:rPr>
              <a:t>Como parte de la cena consumir yogurt de soya con frutas.</a:t>
            </a:r>
          </a:p>
          <a:p>
            <a:pPr marL="0" indent="0">
              <a:buNone/>
            </a:pPr>
            <a:r>
              <a:rPr lang="es-CO" dirty="0" smtClean="0"/>
              <a:t>7. </a:t>
            </a:r>
            <a:r>
              <a:rPr lang="es-CO" dirty="0" smtClean="0">
                <a:solidFill>
                  <a:srgbClr val="FFC000"/>
                </a:solidFill>
              </a:rPr>
              <a:t>Antes de acostarse, tomar un vaso de limonada de linaza ( remojar una cucharada en un vaso con agua por 30 minutos, licuar, colar, agregar limón y miel al gusto), alternándola cada noche con un vaso de claro de carbón vegetal (una cucharadita de carbón en un vaso con agua, dejar sedimentar y tomar el claro).</a:t>
            </a:r>
          </a:p>
          <a:p>
            <a:pPr marL="0" indent="0">
              <a:buNone/>
            </a:pPr>
            <a:r>
              <a:rPr lang="es-CO" dirty="0" smtClean="0"/>
              <a:t>8. </a:t>
            </a:r>
            <a:r>
              <a:rPr lang="es-CO" dirty="0" smtClean="0">
                <a:solidFill>
                  <a:schemeClr val="accent2">
                    <a:lumMod val="75000"/>
                  </a:schemeClr>
                </a:solidFill>
              </a:rPr>
              <a:t>Verificar que en su alimentación diaria, especialmente en sus desayunos y en sus cenas, estén algunas frutas: melón, manzana, papaya,  pera, pitahaya.</a:t>
            </a:r>
          </a:p>
          <a:p>
            <a:pPr marL="0" indent="0">
              <a:buNone/>
            </a:pPr>
            <a:r>
              <a:rPr lang="es-CO" dirty="0" smtClean="0"/>
              <a:t>9. </a:t>
            </a:r>
            <a:r>
              <a:rPr lang="es-CO" dirty="0" smtClean="0">
                <a:solidFill>
                  <a:srgbClr val="FF0000"/>
                </a:solidFill>
              </a:rPr>
              <a:t>No haga mezclas inapropiadas que le puedan producir trastornos digestivos:</a:t>
            </a:r>
            <a:endParaRPr lang="es-CO" dirty="0">
              <a:solidFill>
                <a:srgbClr val="FF0000"/>
              </a:solidFill>
            </a:endParaRPr>
          </a:p>
        </p:txBody>
      </p:sp>
    </p:spTree>
    <p:extLst>
      <p:ext uri="{BB962C8B-B14F-4D97-AF65-F5344CB8AC3E}">
        <p14:creationId xmlns:p14="http://schemas.microsoft.com/office/powerpoint/2010/main" val="107187908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heel(1)">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heel(1)">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heel(1)">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heel(1)">
                                      <p:cBhvr>
                                        <p:cTn id="22" dur="2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heel(1)">
                                      <p:cBhvr>
                                        <p:cTn id="27"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260648"/>
            <a:ext cx="8229600" cy="6120680"/>
          </a:xfrm>
        </p:spPr>
        <p:txBody>
          <a:bodyPr>
            <a:normAutofit fontScale="85000" lnSpcReduction="10000"/>
          </a:bodyPr>
          <a:lstStyle/>
          <a:p>
            <a:pPr>
              <a:buFont typeface="Wingdings" pitchFamily="2" charset="2"/>
              <a:buChar char="Ø"/>
            </a:pPr>
            <a:r>
              <a:rPr lang="es-CO" dirty="0" smtClean="0"/>
              <a:t>Como mezclar leche y azúcar en grandes cantidades.</a:t>
            </a:r>
          </a:p>
          <a:p>
            <a:pPr>
              <a:buFont typeface="Wingdings" pitchFamily="2" charset="2"/>
              <a:buChar char="Ø"/>
            </a:pPr>
            <a:r>
              <a:rPr lang="es-CO" dirty="0" smtClean="0"/>
              <a:t>Frutas y verduras de hojas en una misma comida.</a:t>
            </a:r>
          </a:p>
          <a:p>
            <a:pPr>
              <a:buFont typeface="Wingdings" pitchFamily="2" charset="2"/>
              <a:buChar char="Ø"/>
            </a:pPr>
            <a:r>
              <a:rPr lang="es-CO" dirty="0" smtClean="0"/>
              <a:t>Leche y ácidos fuertes.</a:t>
            </a:r>
          </a:p>
          <a:p>
            <a:pPr>
              <a:buFont typeface="Wingdings" pitchFamily="2" charset="2"/>
              <a:buChar char="Ø"/>
            </a:pPr>
            <a:r>
              <a:rPr lang="es-CO" dirty="0" smtClean="0"/>
              <a:t>Tortas dulces con verduras de hojas.</a:t>
            </a:r>
          </a:p>
          <a:p>
            <a:pPr>
              <a:buFont typeface="Wingdings" pitchFamily="2" charset="2"/>
              <a:buChar char="Ø"/>
            </a:pPr>
            <a:r>
              <a:rPr lang="es-CO" dirty="0" smtClean="0"/>
              <a:t>Almidones y ácidos en una misma preparación.</a:t>
            </a:r>
          </a:p>
          <a:p>
            <a:pPr>
              <a:buFont typeface="Wingdings" pitchFamily="2" charset="2"/>
              <a:buChar char="Ø"/>
            </a:pPr>
            <a:r>
              <a:rPr lang="es-CO" dirty="0" smtClean="0"/>
              <a:t>Demasiadas clases de alimentos en una misma comida.</a:t>
            </a:r>
          </a:p>
          <a:p>
            <a:pPr marL="0" indent="0">
              <a:buNone/>
            </a:pPr>
            <a:endParaRPr lang="es-CO" dirty="0"/>
          </a:p>
          <a:p>
            <a:pPr marL="0" indent="0">
              <a:buNone/>
            </a:pPr>
            <a:r>
              <a:rPr lang="es-CO" dirty="0" smtClean="0"/>
              <a:t>10. </a:t>
            </a:r>
            <a:r>
              <a:rPr lang="es-CO" dirty="0" smtClean="0">
                <a:solidFill>
                  <a:srgbClr val="FF0000"/>
                </a:solidFill>
              </a:rPr>
              <a:t>Infusiones de algunas de estas plantas, un vaso, dos veces al día: lúpulo, melisa, verbena, ortiga, manzanilla, hinojo, mejorana, boldo, diente de león, cardo santo, cilantro, anís estrellado, laurel, hierva luisa, poleo, salvia, milenrama, eneldo, tamarindo, albahaca, achicoria, violeta, linaza.</a:t>
            </a:r>
            <a:endParaRPr lang="es-CO" dirty="0">
              <a:solidFill>
                <a:srgbClr val="FF0000"/>
              </a:solidFill>
            </a:endParaRPr>
          </a:p>
        </p:txBody>
      </p:sp>
    </p:spTree>
    <p:extLst>
      <p:ext uri="{BB962C8B-B14F-4D97-AF65-F5344CB8AC3E}">
        <p14:creationId xmlns:p14="http://schemas.microsoft.com/office/powerpoint/2010/main" val="18596912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wheel(1)">
                                      <p:cBhvr>
                                        <p:cTn id="7"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264696"/>
          </a:xfrm>
        </p:spPr>
        <p:txBody>
          <a:bodyPr>
            <a:normAutofit fontScale="85000" lnSpcReduction="20000"/>
          </a:bodyPr>
          <a:lstStyle/>
          <a:p>
            <a:pPr marL="0" indent="0">
              <a:buNone/>
            </a:pPr>
            <a:r>
              <a:rPr lang="es-CO" dirty="0" smtClean="0"/>
              <a:t>Nota: </a:t>
            </a:r>
          </a:p>
          <a:p>
            <a:pPr>
              <a:buFont typeface="Wingdings" pitchFamily="2" charset="2"/>
              <a:buChar char="Ø"/>
            </a:pPr>
            <a:r>
              <a:rPr lang="es-CO" dirty="0" smtClean="0"/>
              <a:t>Se </a:t>
            </a:r>
            <a:r>
              <a:rPr lang="es-CO" sz="3300" dirty="0" smtClean="0"/>
              <a:t>recomienda</a:t>
            </a:r>
            <a:r>
              <a:rPr lang="es-CO" dirty="0" smtClean="0"/>
              <a:t> tomar una ámpula bebible de lacto bacilos, día por medio hasta completar tres.</a:t>
            </a:r>
          </a:p>
          <a:p>
            <a:pPr>
              <a:buFont typeface="Wingdings" pitchFamily="2" charset="2"/>
              <a:buChar char="Ø"/>
            </a:pPr>
            <a:r>
              <a:rPr lang="es-CO" dirty="0" smtClean="0"/>
              <a:t>Puede perfectamente reemplazar los 4 extractos del día, por medio vaso de extracto de repollo con un poquito de limón, si su problema digestivo incluye una úlcera gástrica o duodenal o presenta gastritis con Helycobacter pylori.</a:t>
            </a:r>
          </a:p>
          <a:p>
            <a:pPr marL="0" indent="0">
              <a:buNone/>
            </a:pPr>
            <a:r>
              <a:rPr lang="es-CO" sz="3500" b="1" dirty="0" smtClean="0"/>
              <a:t>Alimentos prohibidos: </a:t>
            </a:r>
            <a:r>
              <a:rPr lang="es-CO" dirty="0" smtClean="0"/>
              <a:t>pimienta, vinagre, refinados, queso, fritos, mayonesa, mantequilla, grasas, ají, condimentos, gaseosas, café, chocolate.</a:t>
            </a:r>
          </a:p>
          <a:p>
            <a:pPr marL="0" indent="0">
              <a:buNone/>
            </a:pPr>
            <a:r>
              <a:rPr lang="es-CO" sz="3300" b="1" dirty="0" smtClean="0"/>
              <a:t>Alimentos permitidos:</a:t>
            </a:r>
            <a:r>
              <a:rPr lang="es-CO" dirty="0" smtClean="0"/>
              <a:t> frutas, verduras, cereales integrales, granos frescos, germinados, yogurt, germen de trigo, salvado de trigo, levadura de cerveza, lecitina.</a:t>
            </a:r>
          </a:p>
          <a:p>
            <a:pPr marL="0" indent="0">
              <a:buNone/>
            </a:pPr>
            <a:r>
              <a:rPr lang="es-CO" sz="3600" b="1" dirty="0" smtClean="0"/>
              <a:t>Disminuir el consumo de: </a:t>
            </a:r>
            <a:r>
              <a:rPr lang="es-CO" dirty="0" smtClean="0"/>
              <a:t>sal, azúcar, carnes, leche, huevos, granos secos. </a:t>
            </a:r>
            <a:endParaRPr lang="es-CO" dirty="0"/>
          </a:p>
        </p:txBody>
      </p:sp>
    </p:spTree>
    <p:extLst>
      <p:ext uri="{BB962C8B-B14F-4D97-AF65-F5344CB8AC3E}">
        <p14:creationId xmlns:p14="http://schemas.microsoft.com/office/powerpoint/2010/main" val="176876614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p:cTn id="15"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p:cTn id="2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p:cTn id="31"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332656"/>
            <a:ext cx="6192688" cy="3384377"/>
          </a:xfrm>
        </p:spPr>
        <p:txBody>
          <a:bodyPr>
            <a:normAutofit fontScale="77500" lnSpcReduction="20000"/>
          </a:bodyPr>
          <a:lstStyle/>
          <a:p>
            <a:pPr marL="0" indent="0" algn="ctr">
              <a:buNone/>
            </a:pPr>
            <a:r>
              <a:rPr lang="es-CO" dirty="0" smtClean="0"/>
              <a:t>Como se mencionó en el primer tema: Lo </a:t>
            </a:r>
            <a:r>
              <a:rPr lang="es-CO" dirty="0" smtClean="0"/>
              <a:t>tratado en estos temas de salud, son sin animo de lucro, o comercial. Es con el único propósito de ayudar a  muchas personas para que recuperen o conserven su salud</a:t>
            </a:r>
            <a:r>
              <a:rPr lang="es-CO" dirty="0" smtClean="0"/>
              <a:t>. </a:t>
            </a:r>
          </a:p>
          <a:p>
            <a:pPr marL="0" indent="0" algn="ctr">
              <a:buNone/>
            </a:pPr>
            <a:endParaRPr lang="es-CO" dirty="0" smtClean="0"/>
          </a:p>
          <a:p>
            <a:pPr marL="0" indent="0" algn="ctr">
              <a:buNone/>
            </a:pPr>
            <a:r>
              <a:rPr lang="es-CO" dirty="0" smtClean="0"/>
              <a:t>El régimen alimenticio tiene mucho que ver con la vida cristiana: </a:t>
            </a:r>
          </a:p>
          <a:p>
            <a:pPr marL="0" indent="0" algn="ctr">
              <a:buNone/>
            </a:pPr>
            <a:r>
              <a:rPr lang="es-CO" dirty="0" smtClean="0"/>
              <a:t>(</a:t>
            </a:r>
            <a:r>
              <a:rPr lang="es-CO" dirty="0" smtClean="0">
                <a:solidFill>
                  <a:srgbClr val="FF0000"/>
                </a:solidFill>
              </a:rPr>
              <a:t>1Cor.10:31</a:t>
            </a:r>
            <a:r>
              <a:rPr lang="es-CO" dirty="0" smtClean="0"/>
              <a:t>). </a:t>
            </a:r>
            <a:r>
              <a:rPr lang="es-CO" b="1" dirty="0" smtClean="0">
                <a:latin typeface="Agency FB" pitchFamily="34" charset="0"/>
              </a:rPr>
              <a:t>Si</a:t>
            </a:r>
            <a:r>
              <a:rPr lang="es-CO" dirty="0">
                <a:latin typeface="Agency FB" pitchFamily="34" charset="0"/>
              </a:rPr>
              <a:t> pues </a:t>
            </a:r>
            <a:r>
              <a:rPr lang="es-CO" b="1" dirty="0">
                <a:latin typeface="Agency FB" pitchFamily="34" charset="0"/>
              </a:rPr>
              <a:t>coméis, o bebéis</a:t>
            </a:r>
            <a:r>
              <a:rPr lang="es-CO" dirty="0">
                <a:latin typeface="Agency FB" pitchFamily="34" charset="0"/>
              </a:rPr>
              <a:t>, o hacéis otra cosa, hacedlo todo para la gloria de Dios. </a:t>
            </a:r>
            <a:endParaRPr lang="es-CO" dirty="0" smtClean="0">
              <a:latin typeface="Agency FB" pitchFamily="34" charset="0"/>
            </a:endParaRPr>
          </a:p>
        </p:txBody>
      </p:sp>
      <p:sp>
        <p:nvSpPr>
          <p:cNvPr id="4" name="3 Rectángulo"/>
          <p:cNvSpPr/>
          <p:nvPr/>
        </p:nvSpPr>
        <p:spPr>
          <a:xfrm>
            <a:off x="1331640" y="4293096"/>
            <a:ext cx="5904656" cy="2308324"/>
          </a:xfrm>
          <a:prstGeom prst="rect">
            <a:avLst/>
          </a:prstGeom>
        </p:spPr>
        <p:txBody>
          <a:bodyPr wrap="square">
            <a:spAutoFit/>
          </a:bodyPr>
          <a:lstStyle/>
          <a:p>
            <a:pPr algn="ctr"/>
            <a:r>
              <a:rPr lang="es-CO" sz="2400" dirty="0"/>
              <a:t>Teniendo como lema las palabras del apóstol Juan</a:t>
            </a:r>
            <a:r>
              <a:rPr lang="es-CO" sz="2400" dirty="0" smtClean="0"/>
              <a:t>:</a:t>
            </a:r>
          </a:p>
          <a:p>
            <a:pPr algn="ctr"/>
            <a:r>
              <a:rPr lang="es-CO" sz="2400" dirty="0" smtClean="0"/>
              <a:t> </a:t>
            </a:r>
            <a:r>
              <a:rPr lang="es-CO" sz="2400" dirty="0"/>
              <a:t>Amado, mi oración es que tú seas prosperado en todas las cosas, y </a:t>
            </a:r>
            <a:r>
              <a:rPr lang="es-CO" sz="2400" b="1" dirty="0"/>
              <a:t>que tengas salud</a:t>
            </a:r>
            <a:r>
              <a:rPr lang="es-CO" sz="2400" dirty="0"/>
              <a:t>, </a:t>
            </a:r>
            <a:r>
              <a:rPr lang="es-CO" sz="2400" b="1" dirty="0"/>
              <a:t>así como prospera tu alma</a:t>
            </a:r>
            <a:r>
              <a:rPr lang="es-CO" sz="2400" dirty="0"/>
              <a:t> </a:t>
            </a:r>
            <a:endParaRPr lang="es-CO" sz="2400" dirty="0" smtClean="0"/>
          </a:p>
          <a:p>
            <a:pPr algn="ctr"/>
            <a:r>
              <a:rPr lang="es-CO" sz="2400" b="1" dirty="0" smtClean="0">
                <a:solidFill>
                  <a:srgbClr val="FF0000"/>
                </a:solidFill>
              </a:rPr>
              <a:t>(</a:t>
            </a:r>
            <a:r>
              <a:rPr lang="es-CO" sz="2400" b="1" dirty="0">
                <a:solidFill>
                  <a:srgbClr val="FF0000"/>
                </a:solidFill>
              </a:rPr>
              <a:t>3Juan 1:2). </a:t>
            </a:r>
          </a:p>
        </p:txBody>
      </p:sp>
      <p:pic>
        <p:nvPicPr>
          <p:cNvPr id="1026" name="Picture 2" descr="https://encrypted-tbn2.gstatic.com/images?q=tbn:ANd9GcSrP5fXXywtkiGVKPs-wotuTCyY1N_LfGQ33ILBcQeO1zp_Wx6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4208" y="116632"/>
            <a:ext cx="2548084" cy="3212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295551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7" dur="500"/>
                                        <p:tgtEl>
                                          <p:spTgt spid="3">
                                            <p:txEl>
                                              <p:pRg st="2" end="2"/>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0" dur="5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wheel(1)">
                                      <p:cBhvr>
                                        <p:cTn id="15" dur="2000"/>
                                        <p:tgtEl>
                                          <p:spTgt spid="4">
                                            <p:txEl>
                                              <p:pRg st="0" end="0"/>
                                            </p:txEl>
                                          </p:spTgt>
                                        </p:tgtEl>
                                      </p:cBhvr>
                                    </p:animEffect>
                                  </p:childTnLst>
                                </p:cTn>
                              </p:par>
                              <p:par>
                                <p:cTn id="16" presetID="21" presetClass="entr" presetSubtype="1" fill="hold" nodeType="with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wheel(1)">
                                      <p:cBhvr>
                                        <p:cTn id="18" dur="2000"/>
                                        <p:tgtEl>
                                          <p:spTgt spid="4">
                                            <p:txEl>
                                              <p:pRg st="1" end="1"/>
                                            </p:txEl>
                                          </p:spTgt>
                                        </p:tgtEl>
                                      </p:cBhvr>
                                    </p:animEffect>
                                  </p:childTnLst>
                                </p:cTn>
                              </p:par>
                              <p:par>
                                <p:cTn id="19" presetID="21" presetClass="entr" presetSubtype="1" fill="hold" nodeType="with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wheel(1)">
                                      <p:cBhvr>
                                        <p:cTn id="21" dur="2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484</TotalTime>
  <Words>2154</Words>
  <Application>Microsoft Office PowerPoint</Application>
  <PresentationFormat>Presentación en pantalla (4:3)</PresentationFormat>
  <Paragraphs>188</Paragraphs>
  <Slides>20</Slides>
  <Notes>1</Notes>
  <HiddenSlides>0</HiddenSlides>
  <MMClips>0</MMClips>
  <ScaleCrop>false</ScaleCrop>
  <HeadingPairs>
    <vt:vector size="4" baseType="variant">
      <vt:variant>
        <vt:lpstr>Tema</vt:lpstr>
      </vt:variant>
      <vt:variant>
        <vt:i4>1</vt:i4>
      </vt:variant>
      <vt:variant>
        <vt:lpstr>Títulos de diapositiva</vt:lpstr>
      </vt:variant>
      <vt:variant>
        <vt:i4>20</vt:i4>
      </vt:variant>
    </vt:vector>
  </HeadingPairs>
  <TitlesOfParts>
    <vt:vector size="21" baseType="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Ahora si veamos la «Dieta sugerente para problemas digestivos»</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FAMILIA FIERRO CH</dc:creator>
  <cp:lastModifiedBy>FAMILIA FIERRO CH</cp:lastModifiedBy>
  <cp:revision>66</cp:revision>
  <dcterms:created xsi:type="dcterms:W3CDTF">2013-10-07T13:57:01Z</dcterms:created>
  <dcterms:modified xsi:type="dcterms:W3CDTF">2013-10-13T21:06:19Z</dcterms:modified>
</cp:coreProperties>
</file>