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7" r:id="rId2"/>
    <p:sldId id="305" r:id="rId3"/>
    <p:sldId id="306" r:id="rId4"/>
    <p:sldId id="307" r:id="rId5"/>
    <p:sldId id="303" r:id="rId6"/>
    <p:sldId id="309" r:id="rId7"/>
    <p:sldId id="308" r:id="rId8"/>
    <p:sldId id="304" r:id="rId9"/>
    <p:sldId id="302" r:id="rId10"/>
    <p:sldId id="298" r:id="rId11"/>
    <p:sldId id="299" r:id="rId12"/>
    <p:sldId id="300" r:id="rId13"/>
    <p:sldId id="301" r:id="rId14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03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DA48FC2-3A69-4C53-BD8E-C9FCD6B992B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74BE1823-5016-46F1-8AE3-172403483B09}">
      <dgm:prSet/>
      <dgm:spPr>
        <a:solidFill>
          <a:srgbClr val="002060"/>
        </a:solidFill>
      </dgm:spPr>
      <dgm:t>
        <a:bodyPr/>
        <a:lstStyle/>
        <a:p>
          <a:pPr rtl="0"/>
          <a:r>
            <a:rPr lang="es-CO" dirty="0" smtClean="0"/>
            <a:t>Dieta sugerente para todo tipo de cáncer</a:t>
          </a:r>
          <a:endParaRPr lang="es-CO" dirty="0"/>
        </a:p>
      </dgm:t>
    </dgm:pt>
    <dgm:pt modelId="{82D4BAA3-AA0E-4F5D-9D66-58C17B6EF4BE}" type="parTrans" cxnId="{671A32EB-31C4-475A-90DB-3D7E0325825A}">
      <dgm:prSet/>
      <dgm:spPr/>
      <dgm:t>
        <a:bodyPr/>
        <a:lstStyle/>
        <a:p>
          <a:endParaRPr lang="es-CO"/>
        </a:p>
      </dgm:t>
    </dgm:pt>
    <dgm:pt modelId="{D0AEF3BA-1641-4DBA-A372-E2956CD2D72D}" type="sibTrans" cxnId="{671A32EB-31C4-475A-90DB-3D7E0325825A}">
      <dgm:prSet/>
      <dgm:spPr/>
      <dgm:t>
        <a:bodyPr/>
        <a:lstStyle/>
        <a:p>
          <a:endParaRPr lang="es-CO"/>
        </a:p>
      </dgm:t>
    </dgm:pt>
    <dgm:pt modelId="{4D08FF75-42AF-4568-BEA8-F146F5E2FDFB}" type="pres">
      <dgm:prSet presAssocID="{6DA48FC2-3A69-4C53-BD8E-C9FCD6B992B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09B8C3A8-9926-463C-8CC6-4306F263D332}" type="pres">
      <dgm:prSet presAssocID="{74BE1823-5016-46F1-8AE3-172403483B09}" presName="parentText" presStyleLbl="node1" presStyleIdx="0" presStyleCnt="1" custLinFactNeighborY="-2589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881DEF45-4B9C-437A-8C41-D2FB6BE9426B}" type="presOf" srcId="{74BE1823-5016-46F1-8AE3-172403483B09}" destId="{09B8C3A8-9926-463C-8CC6-4306F263D332}" srcOrd="0" destOrd="0" presId="urn:microsoft.com/office/officeart/2005/8/layout/vList2"/>
    <dgm:cxn modelId="{671A32EB-31C4-475A-90DB-3D7E0325825A}" srcId="{6DA48FC2-3A69-4C53-BD8E-C9FCD6B992BF}" destId="{74BE1823-5016-46F1-8AE3-172403483B09}" srcOrd="0" destOrd="0" parTransId="{82D4BAA3-AA0E-4F5D-9D66-58C17B6EF4BE}" sibTransId="{D0AEF3BA-1641-4DBA-A372-E2956CD2D72D}"/>
    <dgm:cxn modelId="{FB3EE0DF-4FBA-406E-B004-BE98B3572CBE}" type="presOf" srcId="{6DA48FC2-3A69-4C53-BD8E-C9FCD6B992BF}" destId="{4D08FF75-42AF-4568-BEA8-F146F5E2FDFB}" srcOrd="0" destOrd="0" presId="urn:microsoft.com/office/officeart/2005/8/layout/vList2"/>
    <dgm:cxn modelId="{1826AFA6-CCF4-4017-9994-B9DF679E46B2}" type="presParOf" srcId="{4D08FF75-42AF-4568-BEA8-F146F5E2FDFB}" destId="{09B8C3A8-9926-463C-8CC6-4306F263D33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B8C3A8-9926-463C-8CC6-4306F263D332}">
      <dsp:nvSpPr>
        <dsp:cNvPr id="0" name=""/>
        <dsp:cNvSpPr/>
      </dsp:nvSpPr>
      <dsp:spPr>
        <a:xfrm>
          <a:off x="0" y="130028"/>
          <a:ext cx="7812360" cy="839474"/>
        </a:xfrm>
        <a:prstGeom prst="roundRect">
          <a:avLst/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3500" kern="1200" dirty="0" smtClean="0"/>
            <a:t>Dieta sugerente para todo tipo de cáncer</a:t>
          </a:r>
          <a:endParaRPr lang="es-CO" sz="3500" kern="1200" dirty="0"/>
        </a:p>
      </dsp:txBody>
      <dsp:txXfrm>
        <a:off x="40980" y="171008"/>
        <a:ext cx="7730400" cy="7575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14/10/2013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14/10/2013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14/10/2013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14/10/2013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14/10/2013</a:t>
            </a:fld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14/10/2013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14/10/2013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14/10/2013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14/10/2013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14/10/2013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14/10/2013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t>14/10/2013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1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nlm.nih.gov/medlineplus/spanish/ency/article/000581.htm" TargetMode="External"/><Relationship Id="rId13" Type="http://schemas.openxmlformats.org/officeDocument/2006/relationships/image" Target="../media/image6.jpeg"/><Relationship Id="rId3" Type="http://schemas.openxmlformats.org/officeDocument/2006/relationships/hyperlink" Target="http://www.nlm.nih.gov/medlineplus/spanish/ency/article/000893.htm" TargetMode="External"/><Relationship Id="rId7" Type="http://schemas.openxmlformats.org/officeDocument/2006/relationships/hyperlink" Target="http://www.nlm.nih.gov/medlineplus/spanish/ency/article/000280.htm" TargetMode="External"/><Relationship Id="rId12" Type="http://schemas.openxmlformats.org/officeDocument/2006/relationships/hyperlink" Target="http://www.nlm.nih.gov/medlineplus/spanish/ency/article/000910.htm" TargetMode="External"/><Relationship Id="rId2" Type="http://schemas.openxmlformats.org/officeDocument/2006/relationships/hyperlink" Target="http://www.nlm.nih.gov/medlineplus/spanish/ency/article/007222.ht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nlm.nih.gov/medlineplus/spanish/ency/article/001299.htm" TargetMode="External"/><Relationship Id="rId11" Type="http://schemas.openxmlformats.org/officeDocument/2006/relationships/hyperlink" Target="http://www.nlm.nih.gov/medlineplus/spanish/ency/article/001213.htm" TargetMode="External"/><Relationship Id="rId5" Type="http://schemas.openxmlformats.org/officeDocument/2006/relationships/hyperlink" Target="http://www.nlm.nih.gov/medlineplus/spanish/ency/article/000516.htm" TargetMode="External"/><Relationship Id="rId10" Type="http://schemas.openxmlformats.org/officeDocument/2006/relationships/hyperlink" Target="http://www.nlm.nih.gov/medlineplus/spanish/ency/article/001288.htm" TargetMode="External"/><Relationship Id="rId4" Type="http://schemas.openxmlformats.org/officeDocument/2006/relationships/hyperlink" Target="http://www.nlm.nih.gov/medlineplus/spanish/ency/article/000580.htm" TargetMode="External"/><Relationship Id="rId9" Type="http://schemas.openxmlformats.org/officeDocument/2006/relationships/hyperlink" Target="http://www.nlm.nih.gov/medlineplus/spanish/ency/article/000889.htm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nlm.nih.gov/medlineplus/spanish/ency/article/003091.htm" TargetMode="External"/><Relationship Id="rId13" Type="http://schemas.openxmlformats.org/officeDocument/2006/relationships/hyperlink" Target="http://www.nlm.nih.gov/medlineplus/spanish/ency/article/003107.htm" TargetMode="External"/><Relationship Id="rId3" Type="http://schemas.openxmlformats.org/officeDocument/2006/relationships/hyperlink" Target="http://www.nlm.nih.gov/medlineplus/spanish/ency/article/003075.htm" TargetMode="External"/><Relationship Id="rId7" Type="http://schemas.openxmlformats.org/officeDocument/2006/relationships/hyperlink" Target="http://www.nlm.nih.gov/medlineplus/spanish/ency/article/003130.htm" TargetMode="External"/><Relationship Id="rId12" Type="http://schemas.openxmlformats.org/officeDocument/2006/relationships/hyperlink" Target="http://www.nlm.nih.gov/medlineplus/spanish/ency/article/003089.htm" TargetMode="External"/><Relationship Id="rId2" Type="http://schemas.openxmlformats.org/officeDocument/2006/relationships/hyperlink" Target="http://www.nlm.nih.gov/medlineplus/spanish/ency/article/003072.ht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nlm.nih.gov/medlineplus/spanish/ency/article/003125.htm" TargetMode="External"/><Relationship Id="rId11" Type="http://schemas.openxmlformats.org/officeDocument/2006/relationships/hyperlink" Target="http://www.nlm.nih.gov/medlineplus/spanish/ency/article/003121.htm" TargetMode="External"/><Relationship Id="rId5" Type="http://schemas.openxmlformats.org/officeDocument/2006/relationships/hyperlink" Target="http://www.nlm.nih.gov/medlineplus/spanish/ency/article/003126.htm" TargetMode="External"/><Relationship Id="rId15" Type="http://schemas.openxmlformats.org/officeDocument/2006/relationships/image" Target="../media/image11.jpeg"/><Relationship Id="rId10" Type="http://schemas.openxmlformats.org/officeDocument/2006/relationships/hyperlink" Target="http://www.nlm.nih.gov/medlineplus/spanish/ency/article/003090.htm" TargetMode="External"/><Relationship Id="rId4" Type="http://schemas.openxmlformats.org/officeDocument/2006/relationships/hyperlink" Target="http://www.nlm.nih.gov/medlineplus/spanish/ency/article/003079.htm" TargetMode="External"/><Relationship Id="rId9" Type="http://schemas.openxmlformats.org/officeDocument/2006/relationships/hyperlink" Target="http://www.nlm.nih.gov/medlineplus/spanish/ency/article/003088.htm" TargetMode="External"/><Relationship Id="rId1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lm.nih.gov/medlineplus/spanish/ency/article/003886.htm" TargetMode="External"/><Relationship Id="rId2" Type="http://schemas.openxmlformats.org/officeDocument/2006/relationships/hyperlink" Target="http://www.nlm.nih.gov/medlineplus/spanish/ency/article/003380.ht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2001384810"/>
              </p:ext>
            </p:extLst>
          </p:nvPr>
        </p:nvGraphicFramePr>
        <p:xfrm>
          <a:off x="1331640" y="274638"/>
          <a:ext cx="781236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5410944" cy="2908920"/>
          </a:xfrm>
          <a:blipFill>
            <a:blip r:embed="rId7"/>
            <a:tile tx="0" ty="0" sx="100000" sy="100000" flip="none" algn="tl"/>
          </a:blipFill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s-CO" dirty="0" smtClean="0"/>
              <a:t>Como lo hemos hecho en los temas anteriores, antes de tratar la «</a:t>
            </a:r>
            <a:r>
              <a:rPr lang="es-CO" dirty="0" smtClean="0">
                <a:latin typeface="Agency FB" pitchFamily="34" charset="0"/>
              </a:rPr>
              <a:t>Dieta sugerente para todo tipo de cáncer</a:t>
            </a:r>
            <a:r>
              <a:rPr lang="es-CO" dirty="0" smtClean="0"/>
              <a:t>»,  miremos algo sobre esta enfermedad que ha hecho tanto daño a la humanidad.</a:t>
            </a:r>
            <a:endParaRPr lang="es-CO" dirty="0"/>
          </a:p>
        </p:txBody>
      </p:sp>
      <p:sp>
        <p:nvSpPr>
          <p:cNvPr id="5" name="4 Elipse"/>
          <p:cNvSpPr/>
          <p:nvPr/>
        </p:nvSpPr>
        <p:spPr>
          <a:xfrm>
            <a:off x="403896" y="345141"/>
            <a:ext cx="999752" cy="9144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600" dirty="0" smtClean="0"/>
              <a:t>11</a:t>
            </a:r>
            <a:endParaRPr lang="es-CO" dirty="0"/>
          </a:p>
        </p:txBody>
      </p:sp>
      <p:pic>
        <p:nvPicPr>
          <p:cNvPr id="1026" name="Picture 2" descr="https://encrypted-tbn1.gstatic.com/images?q=tbn:ANd9GcThHEks0smYJ5t-XEyNHlzwubg7_JH7iThGJl5C_bbCHtttQuLqyA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7667" y="1772816"/>
            <a:ext cx="2624814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903772" y="4653136"/>
            <a:ext cx="7484652" cy="1569660"/>
          </a:xfrm>
          <a:prstGeom prst="rect">
            <a:avLst/>
          </a:prstGeom>
          <a:blipFill>
            <a:blip r:embed="rId9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/>
            <a:r>
              <a:rPr lang="es-CO" sz="2400" b="1" dirty="0" smtClean="0"/>
              <a:t>¿Qué es un Cáncer?</a:t>
            </a:r>
            <a:endParaRPr lang="es-CO" sz="2400" b="1" dirty="0"/>
          </a:p>
          <a:p>
            <a:pPr algn="ctr"/>
            <a:r>
              <a:rPr lang="es-CO" sz="2400" dirty="0" smtClean="0"/>
              <a:t>Es </a:t>
            </a:r>
            <a:r>
              <a:rPr lang="es-CO" sz="2400" dirty="0"/>
              <a:t>el crecimiento descontrolado de células anormales en el cuerpo. Las células cancerosas también se denominan células malignas.</a:t>
            </a:r>
          </a:p>
        </p:txBody>
      </p:sp>
    </p:spTree>
    <p:extLst>
      <p:ext uri="{BB962C8B-B14F-4D97-AF65-F5344CB8AC3E}">
        <p14:creationId xmlns:p14="http://schemas.microsoft.com/office/powerpoint/2010/main" val="30799374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0405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CO" sz="4400" b="1" dirty="0" smtClean="0"/>
              <a:t>Causas</a:t>
            </a:r>
            <a:endParaRPr lang="es-CO" sz="4400" b="1" dirty="0"/>
          </a:p>
        </p:txBody>
      </p:sp>
      <p:sp>
        <p:nvSpPr>
          <p:cNvPr id="4" name="3 Rectángulo"/>
          <p:cNvSpPr/>
          <p:nvPr/>
        </p:nvSpPr>
        <p:spPr>
          <a:xfrm>
            <a:off x="323528" y="1196752"/>
            <a:ext cx="8568952" cy="569386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s-CO" sz="2800" dirty="0"/>
              <a:t>El cáncer se origina de células normales en el cuerpo. Las células normales se multiplican cuando el cuerpo las necesita y mueren cuando el cuerpo ya no las necesita. </a:t>
            </a:r>
          </a:p>
          <a:p>
            <a:endParaRPr lang="es-CO" sz="2800" dirty="0" smtClean="0"/>
          </a:p>
          <a:p>
            <a:r>
              <a:rPr lang="es-CO" sz="2800" dirty="0" smtClean="0"/>
              <a:t>El </a:t>
            </a:r>
            <a:r>
              <a:rPr lang="es-CO" sz="2800" dirty="0"/>
              <a:t>cáncer parece ocurrir cuando el crecimiento de las células en el cuerpo está fuera de control y éstas se dividen demasiado rápido. Igualmente, puede ocurrir cuando las células olvidan cómo morir.</a:t>
            </a:r>
          </a:p>
          <a:p>
            <a:endParaRPr lang="es-CO" sz="2800" dirty="0" smtClean="0"/>
          </a:p>
          <a:p>
            <a:r>
              <a:rPr lang="es-CO" sz="2800" dirty="0" smtClean="0"/>
              <a:t>Existen </a:t>
            </a:r>
            <a:r>
              <a:rPr lang="es-CO" sz="2800" dirty="0"/>
              <a:t>muchos tipos diferentes de cáncer. El cáncer puede aparecer en casi cualquier órgano o tejido, como el pulmón, el colon, los senos, la piel, los huesos o el tejido nervioso.</a:t>
            </a:r>
          </a:p>
        </p:txBody>
      </p:sp>
    </p:spTree>
    <p:extLst>
      <p:ext uri="{BB962C8B-B14F-4D97-AF65-F5344CB8AC3E}">
        <p14:creationId xmlns:p14="http://schemas.microsoft.com/office/powerpoint/2010/main" val="375220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19268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s-CO" sz="4600" b="1" dirty="0" smtClean="0"/>
          </a:p>
          <a:p>
            <a:pPr marL="0" indent="0">
              <a:buNone/>
            </a:pPr>
            <a:r>
              <a:rPr lang="es-CO" sz="4600" b="1" dirty="0" smtClean="0"/>
              <a:t>Existen </a:t>
            </a:r>
            <a:r>
              <a:rPr lang="es-CO" sz="4600" b="1" dirty="0"/>
              <a:t>múltiples causas de cánceres como:</a:t>
            </a:r>
          </a:p>
          <a:p>
            <a:endParaRPr lang="es-CO" dirty="0"/>
          </a:p>
          <a:p>
            <a:pPr marL="0" indent="0">
              <a:buNone/>
            </a:pPr>
            <a:endParaRPr lang="es-CO" dirty="0" smtClean="0"/>
          </a:p>
          <a:p>
            <a:pPr>
              <a:buFont typeface="Wingdings" pitchFamily="2" charset="2"/>
              <a:buChar char="Ø"/>
            </a:pPr>
            <a:r>
              <a:rPr lang="es-CO" b="1" dirty="0" smtClean="0">
                <a:solidFill>
                  <a:srgbClr val="FF0000"/>
                </a:solidFill>
              </a:rPr>
              <a:t>Benceno </a:t>
            </a:r>
            <a:r>
              <a:rPr lang="es-CO" b="1" dirty="0">
                <a:solidFill>
                  <a:srgbClr val="FF0000"/>
                </a:solidFill>
              </a:rPr>
              <a:t>y otros químicos</a:t>
            </a:r>
          </a:p>
          <a:p>
            <a:pPr>
              <a:buFont typeface="Wingdings" pitchFamily="2" charset="2"/>
              <a:buChar char="Ø"/>
            </a:pPr>
            <a:r>
              <a:rPr lang="es-CO" b="1" dirty="0">
                <a:solidFill>
                  <a:srgbClr val="FF0000"/>
                </a:solidFill>
              </a:rPr>
              <a:t>Consumo excesivo de alcohol</a:t>
            </a:r>
          </a:p>
          <a:p>
            <a:pPr>
              <a:buFont typeface="Wingdings" pitchFamily="2" charset="2"/>
              <a:buChar char="Ø"/>
            </a:pPr>
            <a:r>
              <a:rPr lang="es-CO" b="1" dirty="0">
                <a:solidFill>
                  <a:srgbClr val="FF0000"/>
                </a:solidFill>
              </a:rPr>
              <a:t>Toxinas ambientales, como ciertos hongos venenosos y un tipo de tóxico que puede formarse en las plantas de cacahuete (aflatoxinas)</a:t>
            </a:r>
          </a:p>
          <a:p>
            <a:pPr>
              <a:buFont typeface="Wingdings" pitchFamily="2" charset="2"/>
              <a:buChar char="Ø"/>
            </a:pPr>
            <a:r>
              <a:rPr lang="es-CO" b="1" dirty="0">
                <a:solidFill>
                  <a:srgbClr val="FF0000"/>
                </a:solidFill>
              </a:rPr>
              <a:t>Exposición excesiva a la luz solar</a:t>
            </a:r>
          </a:p>
          <a:p>
            <a:pPr>
              <a:buFont typeface="Wingdings" pitchFamily="2" charset="2"/>
              <a:buChar char="Ø"/>
            </a:pPr>
            <a:r>
              <a:rPr lang="es-CO" b="1" dirty="0">
                <a:solidFill>
                  <a:srgbClr val="FF0000"/>
                </a:solidFill>
              </a:rPr>
              <a:t>Problemas genéticos</a:t>
            </a:r>
          </a:p>
          <a:p>
            <a:pPr>
              <a:buFont typeface="Wingdings" pitchFamily="2" charset="2"/>
              <a:buChar char="Ø"/>
            </a:pPr>
            <a:r>
              <a:rPr lang="es-CO" b="1" dirty="0">
                <a:solidFill>
                  <a:srgbClr val="FF0000"/>
                </a:solidFill>
              </a:rPr>
              <a:t>Obesidad</a:t>
            </a:r>
          </a:p>
          <a:p>
            <a:pPr>
              <a:buFont typeface="Wingdings" pitchFamily="2" charset="2"/>
              <a:buChar char="Ø"/>
            </a:pPr>
            <a:r>
              <a:rPr lang="es-CO" b="1" dirty="0">
                <a:solidFill>
                  <a:srgbClr val="FF0000"/>
                </a:solidFill>
              </a:rPr>
              <a:t>Radiación</a:t>
            </a:r>
          </a:p>
          <a:p>
            <a:pPr>
              <a:buFont typeface="Wingdings" pitchFamily="2" charset="2"/>
              <a:buChar char="Ø"/>
            </a:pPr>
            <a:r>
              <a:rPr lang="es-CO" b="1" dirty="0">
                <a:solidFill>
                  <a:srgbClr val="FF0000"/>
                </a:solidFill>
              </a:rPr>
              <a:t>Virus</a:t>
            </a:r>
          </a:p>
          <a:p>
            <a:pPr marL="0" indent="0" algn="ctr">
              <a:buNone/>
            </a:pPr>
            <a:endParaRPr lang="es-CO" dirty="0" smtClean="0"/>
          </a:p>
          <a:p>
            <a:pPr marL="0" indent="0" algn="ctr">
              <a:buNone/>
            </a:pPr>
            <a:r>
              <a:rPr lang="es-CO" dirty="0" smtClean="0"/>
              <a:t>Sin </a:t>
            </a:r>
            <a:r>
              <a:rPr lang="es-CO" dirty="0"/>
              <a:t>embargo, la causa de muchos cánceres sigue siendo </a:t>
            </a:r>
            <a:r>
              <a:rPr lang="es-CO" dirty="0" smtClean="0"/>
              <a:t>desconocida. Y la </a:t>
            </a:r>
            <a:r>
              <a:rPr lang="es-CO" dirty="0"/>
              <a:t>causa más común de muerte relacionada con cáncer es el </a:t>
            </a:r>
            <a:r>
              <a:rPr lang="es-CO" dirty="0" smtClean="0"/>
              <a:t>pulmonar, debido a los efectos negativos de la nicotina contenida en el cigarrillo.</a:t>
            </a:r>
            <a:endParaRPr lang="es-CO" dirty="0"/>
          </a:p>
          <a:p>
            <a:endParaRPr lang="es-CO" dirty="0"/>
          </a:p>
        </p:txBody>
      </p:sp>
      <p:pic>
        <p:nvPicPr>
          <p:cNvPr id="1026" name="Picture 2" descr="https://encrypted-tbn3.gstatic.com/images?q=tbn:ANd9GcTCfpWdjwNh8Kjk6waBGER66PRLVIL5ovqCF5hFQ0os5og_LtH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3284984"/>
            <a:ext cx="2209800" cy="2076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95579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832648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s-CO" sz="3800" b="1" dirty="0"/>
              <a:t>Los tres tipos más comunes </a:t>
            </a:r>
            <a:r>
              <a:rPr lang="es-CO" sz="3800" b="1" dirty="0" smtClean="0"/>
              <a:t>de cáncer en </a:t>
            </a:r>
            <a:r>
              <a:rPr lang="es-CO" sz="3800" b="1" dirty="0"/>
              <a:t>los hombres </a:t>
            </a:r>
            <a:r>
              <a:rPr lang="es-CO" sz="3800" b="1" dirty="0" smtClean="0"/>
              <a:t>son</a:t>
            </a:r>
            <a:r>
              <a:rPr lang="es-CO" sz="3800" b="1" dirty="0"/>
              <a:t>:</a:t>
            </a:r>
          </a:p>
          <a:p>
            <a:endParaRPr lang="es-CO" u="sng" dirty="0" smtClean="0"/>
          </a:p>
          <a:p>
            <a:r>
              <a:rPr lang="es-CO" u="sng" dirty="0" smtClean="0"/>
              <a:t>Cáncer </a:t>
            </a:r>
            <a:r>
              <a:rPr lang="es-CO" u="sng" dirty="0"/>
              <a:t>de próstata</a:t>
            </a:r>
            <a:endParaRPr lang="es-CO" dirty="0"/>
          </a:p>
          <a:p>
            <a:r>
              <a:rPr lang="es-CO" u="sng" dirty="0"/>
              <a:t>Cáncer pulmonar</a:t>
            </a:r>
            <a:endParaRPr lang="es-CO" dirty="0"/>
          </a:p>
          <a:p>
            <a:r>
              <a:rPr lang="es-CO" u="sng" dirty="0"/>
              <a:t>Cáncer de colon</a:t>
            </a:r>
            <a:endParaRPr lang="es-CO" dirty="0"/>
          </a:p>
          <a:p>
            <a:endParaRPr lang="es-CO" dirty="0" smtClean="0"/>
          </a:p>
          <a:p>
            <a:r>
              <a:rPr lang="es-CO" dirty="0" smtClean="0"/>
              <a:t>En </a:t>
            </a:r>
            <a:r>
              <a:rPr lang="es-CO" dirty="0"/>
              <a:t>las </a:t>
            </a:r>
            <a:r>
              <a:rPr lang="es-CO" dirty="0" smtClean="0"/>
              <a:t>mujeres, </a:t>
            </a:r>
            <a:r>
              <a:rPr lang="es-CO" dirty="0"/>
              <a:t>los más comunes son:</a:t>
            </a:r>
          </a:p>
          <a:p>
            <a:r>
              <a:rPr lang="es-CO" u="sng" dirty="0"/>
              <a:t>Cáncer de mama</a:t>
            </a:r>
            <a:endParaRPr lang="es-CO" dirty="0"/>
          </a:p>
          <a:p>
            <a:r>
              <a:rPr lang="es-CO" dirty="0"/>
              <a:t>Cáncer de colon</a:t>
            </a:r>
          </a:p>
          <a:p>
            <a:r>
              <a:rPr lang="es-CO" dirty="0"/>
              <a:t>Cáncer pulmonar</a:t>
            </a:r>
          </a:p>
          <a:p>
            <a:endParaRPr lang="es-CO" dirty="0" smtClean="0"/>
          </a:p>
          <a:p>
            <a:pPr marL="0" indent="0" algn="ctr">
              <a:buNone/>
            </a:pPr>
            <a:r>
              <a:rPr lang="es-CO" dirty="0" smtClean="0"/>
              <a:t>Algunos </a:t>
            </a:r>
            <a:r>
              <a:rPr lang="es-CO" dirty="0"/>
              <a:t>cánceres son más comunes en ciertas partes del mundo. Por ejemplo, en Japón, existen muchos casos de </a:t>
            </a:r>
            <a:r>
              <a:rPr lang="es-CO" u="sng" dirty="0"/>
              <a:t>cáncer del estómago</a:t>
            </a:r>
            <a:r>
              <a:rPr lang="es-CO" dirty="0"/>
              <a:t>, pero en los Estados Unidos este tipo de cáncer es infrecuente. Es posible que las diferencias en la alimentación y los factores ambientales </a:t>
            </a:r>
            <a:r>
              <a:rPr lang="es-CO" dirty="0" smtClean="0"/>
              <a:t>como es la contaminación jueguen </a:t>
            </a:r>
            <a:r>
              <a:rPr lang="es-CO" dirty="0"/>
              <a:t>un </a:t>
            </a:r>
            <a:r>
              <a:rPr lang="es-CO" dirty="0" smtClean="0"/>
              <a:t>papel importante.</a:t>
            </a:r>
            <a:endParaRPr lang="es-CO" dirty="0"/>
          </a:p>
        </p:txBody>
      </p:sp>
      <p:pic>
        <p:nvPicPr>
          <p:cNvPr id="1026" name="Picture 2" descr="https://encrypted-tbn2.gstatic.com/images?q=tbn:ANd9GcRtoxXiDOTbsIc6l40fUKX2_nnL4NAaUjdxqcgr3KYweduFDQj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556792"/>
            <a:ext cx="2952328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7919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052736"/>
            <a:ext cx="3970784" cy="5544616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s-CO" u="sng" dirty="0" smtClean="0">
              <a:hlinkClick r:id="rId2"/>
            </a:endParaRPr>
          </a:p>
          <a:p>
            <a:pPr>
              <a:buFont typeface="Wingdings" pitchFamily="2" charset="2"/>
              <a:buChar char="Ø"/>
            </a:pPr>
            <a:r>
              <a:rPr lang="es-CO" u="sng" dirty="0" smtClean="0">
                <a:solidFill>
                  <a:srgbClr val="FF0000"/>
                </a:solidFill>
                <a:hlinkClick r:id="rId2"/>
              </a:rPr>
              <a:t>Cáncer </a:t>
            </a:r>
            <a:r>
              <a:rPr lang="es-CO" u="sng" dirty="0">
                <a:solidFill>
                  <a:srgbClr val="FF0000"/>
                </a:solidFill>
                <a:hlinkClick r:id="rId2"/>
              </a:rPr>
              <a:t>cerebral</a:t>
            </a:r>
            <a:endParaRPr lang="es-CO" dirty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s-CO" u="sng" dirty="0">
                <a:solidFill>
                  <a:srgbClr val="FF0000"/>
                </a:solidFill>
                <a:hlinkClick r:id="rId3"/>
              </a:rPr>
              <a:t>Cáncer cervical</a:t>
            </a:r>
            <a:endParaRPr lang="es-CO" dirty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s-CO" u="sng" dirty="0">
                <a:solidFill>
                  <a:srgbClr val="FF0000"/>
                </a:solidFill>
                <a:hlinkClick r:id="rId4"/>
              </a:rPr>
              <a:t>Linfoma de Hodgkin</a:t>
            </a:r>
            <a:endParaRPr lang="es-CO" dirty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s-CO" u="sng" dirty="0">
                <a:solidFill>
                  <a:srgbClr val="FF0000"/>
                </a:solidFill>
                <a:hlinkClick r:id="rId5"/>
              </a:rPr>
              <a:t>Cáncer de riñón</a:t>
            </a:r>
            <a:endParaRPr lang="es-CO" dirty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s-CO" u="sng" dirty="0" smtClean="0">
                <a:solidFill>
                  <a:srgbClr val="FF0000"/>
                </a:solidFill>
                <a:hlinkClick r:id="rId6"/>
              </a:rPr>
              <a:t>Leucemia</a:t>
            </a:r>
            <a:endParaRPr lang="es-CO" dirty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s-CO" u="sng" dirty="0">
                <a:solidFill>
                  <a:srgbClr val="FF0000"/>
                </a:solidFill>
                <a:hlinkClick r:id="rId7"/>
              </a:rPr>
              <a:t>Cáncer del hígado</a:t>
            </a:r>
            <a:endParaRPr lang="es-CO" dirty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s-CO" u="sng" dirty="0">
                <a:solidFill>
                  <a:srgbClr val="FF0000"/>
                </a:solidFill>
                <a:hlinkClick r:id="rId8"/>
              </a:rPr>
              <a:t>Linfoma no-Hodgkin</a:t>
            </a:r>
            <a:endParaRPr lang="es-CO" dirty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s-CO" u="sng" dirty="0">
                <a:solidFill>
                  <a:srgbClr val="FF0000"/>
                </a:solidFill>
                <a:hlinkClick r:id="rId9"/>
              </a:rPr>
              <a:t>Cáncer ovárico</a:t>
            </a:r>
            <a:endParaRPr lang="es-CO" dirty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s-CO" dirty="0">
                <a:solidFill>
                  <a:srgbClr val="FF0000"/>
                </a:solidFill>
              </a:rPr>
              <a:t>Cáncer de piel</a:t>
            </a:r>
          </a:p>
          <a:p>
            <a:pPr>
              <a:buFont typeface="Wingdings" pitchFamily="2" charset="2"/>
              <a:buChar char="Ø"/>
            </a:pPr>
            <a:r>
              <a:rPr lang="es-CO" u="sng" dirty="0">
                <a:solidFill>
                  <a:srgbClr val="FF0000"/>
                </a:solidFill>
                <a:hlinkClick r:id="rId10"/>
              </a:rPr>
              <a:t>Cáncer testicular</a:t>
            </a:r>
            <a:endParaRPr lang="es-CO" dirty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s-CO" u="sng" dirty="0">
                <a:solidFill>
                  <a:srgbClr val="FF0000"/>
                </a:solidFill>
                <a:hlinkClick r:id="rId11"/>
              </a:rPr>
              <a:t>Cáncer de tiroides</a:t>
            </a:r>
            <a:endParaRPr lang="es-CO" dirty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s-CO" u="sng" dirty="0">
                <a:solidFill>
                  <a:srgbClr val="FF0000"/>
                </a:solidFill>
                <a:hlinkClick r:id="rId12"/>
              </a:rPr>
              <a:t>Cáncer </a:t>
            </a:r>
            <a:r>
              <a:rPr lang="es-CO" u="sng" dirty="0" smtClean="0">
                <a:solidFill>
                  <a:srgbClr val="FF0000"/>
                </a:solidFill>
                <a:hlinkClick r:id="rId12"/>
              </a:rPr>
              <a:t>uterino</a:t>
            </a:r>
            <a:endParaRPr lang="es-CO" u="sng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es-CO" u="sng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s-CO" dirty="0" smtClean="0">
                <a:solidFill>
                  <a:srgbClr val="FF0000"/>
                </a:solidFill>
              </a:rPr>
              <a:t>O sea que se han detectado 16 clases de cánceres.</a:t>
            </a:r>
            <a:endParaRPr lang="es-CO" dirty="0">
              <a:solidFill>
                <a:srgbClr val="FF0000"/>
              </a:solidFill>
            </a:endParaRPr>
          </a:p>
        </p:txBody>
      </p:sp>
      <p:pic>
        <p:nvPicPr>
          <p:cNvPr id="2050" name="Picture 2" descr="http://1.bp.blogspot.com/-TQxIUDAOf2M/UBxEz2qFymI/AAAAAAAAExY/8Jel3d_mnyE/s1600/peces-cancer-de-piel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9" y="1772816"/>
            <a:ext cx="4392487" cy="274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4298910" y="4965268"/>
            <a:ext cx="466557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dirty="0"/>
              <a:t>Científicos australianos han descubierto </a:t>
            </a:r>
            <a:r>
              <a:rPr lang="es-CO" b="1" dirty="0"/>
              <a:t>peces que han contraído cáncer de piel por radiación ultravioleta.</a:t>
            </a:r>
            <a:r>
              <a:rPr lang="es-CO" dirty="0"/>
              <a:t> Es la primera vez que se demuestra esta enfermedad en los peces.</a:t>
            </a:r>
          </a:p>
        </p:txBody>
      </p:sp>
      <p:sp>
        <p:nvSpPr>
          <p:cNvPr id="4" name="3 Rectángulo"/>
          <p:cNvSpPr/>
          <p:nvPr/>
        </p:nvSpPr>
        <p:spPr>
          <a:xfrm>
            <a:off x="395536" y="260648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3600" b="1" i="1" dirty="0"/>
              <a:t>Algunos otros tipos de cáncer abarcan:</a:t>
            </a:r>
          </a:p>
        </p:txBody>
      </p:sp>
    </p:spTree>
    <p:extLst>
      <p:ext uri="{BB962C8B-B14F-4D97-AF65-F5344CB8AC3E}">
        <p14:creationId xmlns:p14="http://schemas.microsoft.com/office/powerpoint/2010/main" val="3571941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 fontScale="90000"/>
          </a:bodyPr>
          <a:lstStyle/>
          <a:p>
            <a:pPr fontAlgn="base"/>
            <a:r>
              <a:rPr lang="es-CO" sz="3600" b="1" dirty="0"/>
              <a:t>Cáncer de Piel en </a:t>
            </a:r>
            <a:r>
              <a:rPr lang="es-CO" sz="3600" b="1" dirty="0" smtClean="0"/>
              <a:t>humanos, peces, perros y gatos.</a:t>
            </a:r>
            <a:endParaRPr lang="es-CO" sz="36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4762872" cy="2260848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s-CO" dirty="0"/>
              <a:t>E</a:t>
            </a:r>
            <a:r>
              <a:rPr lang="es-CO" dirty="0" smtClean="0"/>
              <a:t>l </a:t>
            </a:r>
            <a:r>
              <a:rPr lang="es-CO" dirty="0"/>
              <a:t>cáncer no es una enfermedad que sólo afecta a los seres humanos, también puede afectar a nuestras mascotas. Los perros pueden desarrollar diferentes tipos de cáncer, entre ellos </a:t>
            </a:r>
            <a:r>
              <a:rPr lang="es-CO" b="1" dirty="0"/>
              <a:t>el cáncer de piel</a:t>
            </a:r>
            <a:r>
              <a:rPr lang="es-CO" dirty="0" smtClean="0"/>
              <a:t>. También afecta a los gatos.</a:t>
            </a:r>
            <a:endParaRPr lang="es-CO" dirty="0"/>
          </a:p>
        </p:txBody>
      </p:sp>
      <p:pic>
        <p:nvPicPr>
          <p:cNvPr id="3074" name="Picture 2" descr="news bloodtestcoulddetectcancerindo f4b9c9bbdb3cb7e 740 Cáncer  de Piel en Perr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697675"/>
            <a:ext cx="3338736" cy="2019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encrypted-tbn1.gstatic.com/images?q=tbn:ANd9GcQcW1Q0kmdjhk2ZrJgnJhtz4fp3JVpMDJ2ySRRvmVHi7dKmZdi4R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4370940"/>
            <a:ext cx="2619375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encrypted-tbn2.gstatic.com/images?q=tbn:ANd9GcSooz2q_NtHsWNCVwyuT2dpLLTqjXS3CVk5MUgd_XymiqCTJd1h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389991"/>
            <a:ext cx="2657475" cy="172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6529536" y="4366117"/>
            <a:ext cx="2286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000" dirty="0">
                <a:solidFill>
                  <a:srgbClr val="FF0000"/>
                </a:solidFill>
              </a:rPr>
              <a:t>Para evitar los rayos ultravioleta, </a:t>
            </a:r>
            <a:r>
              <a:rPr lang="es-CO" sz="2000" dirty="0" smtClean="0">
                <a:solidFill>
                  <a:srgbClr val="FF0000"/>
                </a:solidFill>
              </a:rPr>
              <a:t>expóngase al sol de </a:t>
            </a:r>
            <a:r>
              <a:rPr lang="es-CO" sz="2000" dirty="0">
                <a:solidFill>
                  <a:srgbClr val="FF0000"/>
                </a:solidFill>
              </a:rPr>
              <a:t>de las 6 a 11 a.m. y de 3 a 6 p.m.</a:t>
            </a:r>
          </a:p>
        </p:txBody>
      </p:sp>
    </p:spTree>
    <p:extLst>
      <p:ext uri="{BB962C8B-B14F-4D97-AF65-F5344CB8AC3E}">
        <p14:creationId xmlns:p14="http://schemas.microsoft.com/office/powerpoint/2010/main" val="10726638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0375" y="160338"/>
            <a:ext cx="8229600" cy="6264696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s-CO" sz="5700" b="1" dirty="0"/>
              <a:t>Síntomas</a:t>
            </a:r>
          </a:p>
          <a:p>
            <a:pPr marL="0" indent="0" algn="ctr">
              <a:buNone/>
            </a:pPr>
            <a:r>
              <a:rPr lang="es-CO" dirty="0"/>
              <a:t>Los síntomas del cáncer dependen del tipo y localización de tumor. Por ejemplo, el cáncer de pulmón puede provocar </a:t>
            </a:r>
            <a:r>
              <a:rPr lang="es-CO" u="sng" dirty="0">
                <a:hlinkClick r:id="rId2"/>
              </a:rPr>
              <a:t>tos</a:t>
            </a:r>
            <a:r>
              <a:rPr lang="es-CO" dirty="0"/>
              <a:t>, </a:t>
            </a:r>
            <a:r>
              <a:rPr lang="es-CO" u="sng" dirty="0">
                <a:hlinkClick r:id="rId3"/>
              </a:rPr>
              <a:t>dificultad respiratoria</a:t>
            </a:r>
            <a:r>
              <a:rPr lang="es-CO" dirty="0"/>
              <a:t> o </a:t>
            </a:r>
            <a:r>
              <a:rPr lang="es-CO" u="sng" dirty="0">
                <a:hlinkClick r:id="rId4"/>
              </a:rPr>
              <a:t>dolor torácico</a:t>
            </a:r>
            <a:r>
              <a:rPr lang="es-CO" dirty="0"/>
              <a:t>; mientras que el cáncer de colon frecuentemente </a:t>
            </a:r>
            <a:r>
              <a:rPr lang="es-CO" dirty="0" smtClean="0"/>
              <a:t>ocasiona </a:t>
            </a:r>
            <a:r>
              <a:rPr lang="es-CO" u="sng" dirty="0" smtClean="0">
                <a:hlinkClick r:id="rId5"/>
              </a:rPr>
              <a:t>diarrea</a:t>
            </a:r>
            <a:r>
              <a:rPr lang="es-CO" dirty="0"/>
              <a:t>, </a:t>
            </a:r>
            <a:r>
              <a:rPr lang="es-CO" u="sng" dirty="0">
                <a:hlinkClick r:id="rId6"/>
              </a:rPr>
              <a:t>estreñimiento</a:t>
            </a:r>
            <a:r>
              <a:rPr lang="es-CO" dirty="0"/>
              <a:t> y </a:t>
            </a:r>
            <a:r>
              <a:rPr lang="es-CO" u="sng" dirty="0">
                <a:hlinkClick r:id="rId7"/>
              </a:rPr>
              <a:t>sangre en las heces</a:t>
            </a:r>
            <a:r>
              <a:rPr lang="es-CO" dirty="0"/>
              <a:t>.</a:t>
            </a:r>
          </a:p>
          <a:p>
            <a:pPr marL="0" indent="0" algn="ctr">
              <a:buNone/>
            </a:pPr>
            <a:endParaRPr lang="es-CO" dirty="0" smtClean="0"/>
          </a:p>
          <a:p>
            <a:pPr marL="0" indent="0" algn="ctr">
              <a:buNone/>
            </a:pPr>
            <a:r>
              <a:rPr lang="es-CO" dirty="0" smtClean="0"/>
              <a:t>Algunos </a:t>
            </a:r>
            <a:r>
              <a:rPr lang="es-CO" dirty="0"/>
              <a:t>cánceres pueden ser totalmente </a:t>
            </a:r>
            <a:r>
              <a:rPr lang="es-CO" dirty="0" smtClean="0"/>
              <a:t>asintomáticos (que no presenta síntomas). </a:t>
            </a:r>
            <a:r>
              <a:rPr lang="es-CO" dirty="0"/>
              <a:t>En ciertos cánceres, como el pancreático, los síntomas a menudo no se presentan hasta que la enfermedad alcanza un estadio avanzado.</a:t>
            </a:r>
          </a:p>
          <a:p>
            <a:endParaRPr lang="es-CO" dirty="0" smtClean="0"/>
          </a:p>
          <a:p>
            <a:pPr marL="0" indent="0">
              <a:buNone/>
            </a:pPr>
            <a:r>
              <a:rPr lang="es-CO" dirty="0" smtClean="0"/>
              <a:t>Los </a:t>
            </a:r>
            <a:r>
              <a:rPr lang="es-CO" dirty="0"/>
              <a:t>siguientes síntomas pueden ocurrir con la mayoría de los </a:t>
            </a:r>
            <a:r>
              <a:rPr lang="es-CO" dirty="0" smtClean="0"/>
              <a:t>cánceres</a:t>
            </a:r>
          </a:p>
          <a:p>
            <a:pPr marL="0" indent="0" algn="ctr">
              <a:buNone/>
            </a:pPr>
            <a:r>
              <a:rPr lang="es-CO" u="sng" dirty="0" smtClean="0">
                <a:hlinkClick r:id="rId8"/>
              </a:rPr>
              <a:t>Escalofríos</a:t>
            </a:r>
            <a:endParaRPr lang="es-CO" dirty="0"/>
          </a:p>
          <a:p>
            <a:pPr marL="0" indent="0" algn="ctr">
              <a:buNone/>
            </a:pPr>
            <a:r>
              <a:rPr lang="es-CO" u="sng" dirty="0">
                <a:hlinkClick r:id="rId9"/>
              </a:rPr>
              <a:t>Fatiga</a:t>
            </a:r>
            <a:endParaRPr lang="es-CO" dirty="0"/>
          </a:p>
          <a:p>
            <a:pPr marL="0" indent="0" algn="ctr">
              <a:buNone/>
            </a:pPr>
            <a:r>
              <a:rPr lang="es-CO" u="sng" dirty="0">
                <a:hlinkClick r:id="rId10"/>
              </a:rPr>
              <a:t>Fiebre</a:t>
            </a:r>
            <a:endParaRPr lang="es-CO" dirty="0"/>
          </a:p>
          <a:p>
            <a:pPr marL="0" indent="0" algn="ctr">
              <a:buNone/>
            </a:pPr>
            <a:r>
              <a:rPr lang="es-CO" u="sng" dirty="0">
                <a:hlinkClick r:id="rId11"/>
              </a:rPr>
              <a:t>Inapetencia</a:t>
            </a:r>
            <a:endParaRPr lang="es-CO" dirty="0"/>
          </a:p>
          <a:p>
            <a:pPr marL="0" indent="0" algn="ctr">
              <a:buNone/>
            </a:pPr>
            <a:r>
              <a:rPr lang="es-CO" u="sng" dirty="0">
                <a:hlinkClick r:id="rId12"/>
              </a:rPr>
              <a:t>Malestar general</a:t>
            </a:r>
            <a:endParaRPr lang="es-CO" dirty="0"/>
          </a:p>
          <a:p>
            <a:pPr marL="0" indent="0" algn="ctr">
              <a:buNone/>
            </a:pPr>
            <a:r>
              <a:rPr lang="es-CO" dirty="0"/>
              <a:t>Sudores fríos</a:t>
            </a:r>
          </a:p>
          <a:p>
            <a:pPr marL="0" indent="0" algn="ctr">
              <a:buNone/>
            </a:pPr>
            <a:r>
              <a:rPr lang="es-CO" u="sng" dirty="0">
                <a:hlinkClick r:id="rId13"/>
              </a:rPr>
              <a:t>Pérdida de </a:t>
            </a:r>
            <a:r>
              <a:rPr lang="es-CO" u="sng" dirty="0" smtClean="0">
                <a:hlinkClick r:id="rId13"/>
              </a:rPr>
              <a:t>peso</a:t>
            </a:r>
            <a:endParaRPr lang="es-CO" dirty="0"/>
          </a:p>
        </p:txBody>
      </p:sp>
      <p:sp>
        <p:nvSpPr>
          <p:cNvPr id="2" name="AutoShape 2" descr="data:image/jpeg;base64,/9j/4AAQSkZJRgABAQAAAQABAAD/2wBDAAkGBwgHBgkIBwgKCgkLDRYPDQwMDRsUFRAWIB0iIiAdHx8kKDQsJCYxJx8fLT0tMTU3Ojo6Iys/RD84QzQ5Ojf/2wBDAQoKCg0MDRoPDxo3JR8lNzc3Nzc3Nzc3Nzc3Nzc3Nzc3Nzc3Nzc3Nzc3Nzc3Nzc3Nzc3Nzc3Nzc3Nzc3Nzc3Nzf/wAARCADYAOkDASIAAhEBAxEB/8QAGwAAAQUBAQAAAAAAAAAAAAAAAAEDBAUGAgf/xAA3EAABAwMDAgUBBgYBBQAAAAABAAIDBBEhBRIxQVEGEyJhcRQjMkJSkbEkgaGiwdFiBxUWcuH/xAAZAQADAQEBAAAAAAAAAAAAAAAAAQMCBAX/xAAkEQEBAAIDAAICAgMBAAAAAAAAAQIRAyExEkEiMgQTM0JRYf/aAAwDAQACEQMRAD8A9sQhC0yEIQgBQ9TeY6VxHNlMVN4pqxSaZJIeeg7lZy8ax9eZ+L6t1VM3SKRxyd9Q9v8AtTdO06nooWSkCzG2aDwExplCHVD5ZczSHc9x7/8AxTK+SzmsYBYYa337rkyydWOPZt5dPMRfa05N+ya1CsNPC2mpQPOd/aF1UTtpIeN0h59z2S6dQGzqifMrzf4U/V8cZ9omm6dtd5svrkdkkq/p47WAO0eySOMN4HwnQ3YcZT03akxxgqTHGOrrKNG7AF1IY1ts3TJKjDgMPB+U61rz+EFRWxxm215aflS44XkAtfdajFPRtkHAAT7Q88lNMjd+J5TjW9NypEq72lNuabp0HCQi6NMww+MPaWu6rN6jC6hqRMy4ZuzZahwFlB1CnE0DmkdMLGUblUeoRtqY9pALXt6qw8CVD2xzUc1w6M491S75WxtjcNxiN/kK40NobqEczDYObY+4Rx3WTHJPxbBCAhdjlCEtkiCCEiVACEIQAhCEALH+N6i74oOw3WWwXnfi2Q1GtuhabWsCewUuW6xV4pvJCoxtgLzy7JKizvEbjO84YMKXO4QwBoWbqKn66V8MTrxtdteR1PVcl7dkmu1jprHV9T9RID5bT6Af3WjY2wsFF0mn8qFotlWDm2WpD2aAF8/ourXF1wbl5snmMxlJtxG4tcAVZwM3AYvdQhEXEEC3yrWjaGBu6108YzldOZKdvIGbKRSN9PKdkaCwjrbC5oCCCCqSdpXLcOP9IzylYCconC6jv5QKemd9C5vbCLpSG8lwA7rjzIxxI0n5QZX8JmQYITrnA5BuFw4XSojL6nG6OQSs5Yb273XejzgSsa0+m4cy3ZGsX8x4Yc7ThVGlVn8TC4WwbOAUt6rVm49SZlgSpqleJIGPHBCdXdPHDSpEITIIQhACEIQAhCLJAh4K871AB+r1chyd9h7L0Q8FYHVIg2vqSRY7r/KjzeLcP7M34orPpqJ+w/au9Le9ys9ooEXoDidoye5JyVZamxtbqPqfdkIJI/5KFABG9vQOf+y5o669A06zo2n2Ux7bhQtNN4G/CsLbhbgW5VJOiqqnndG4iGMyP7BRnDVJPuxho+VatEcbrNC5n1Ongw5wJ7Dp89ktKTf0opXa0x9jFJYfiuFxBU6wJQSH3+VMqvE1MLNZPTtLuNz7/smYNYJlDZ2xlrjZskTw5p/0iyw5JWn0euqJ2bKtu1wHPdTNMlvM9o43LPw15hfm5aR0U7QqkSVbhfkpysZYeryukdG0loubYWfnrtQkY9jRsA4t1Wlqm3t3sqmr2RMc920D3WrtjDVVMFBqNbKPOrHRxWyBytBQaJRwgeqR7upc45WJ1DXZIpw2KriibxZwuT/JPad4yZE4NqKyIu/9HAfF0Y/+tZ4/8rbTaeWZgme234SbhK0EN9XPVR9N1in1CK8UjSfY3v8ACmONwndJdz1lK2S2qOY7gjCo4YRFqpjb+fhX2qRgVxccHomND0mWtrf+5SvIj3ehveyjr8lZPx23mnN20kbeoCkLiBu2MJyy7Y8++kQlsiyZEQlQmCICEoSAshCEgCsj4qpC3zZGelz24PutcVlv+oIc3RhJGbPbI236rHJ+q38eb5JHi07q3TdSljldujlcfU48KzpheohYPbFloNb0qKtgiLrGVti426qPpOmAVJkIuQuV35497jTacNsQHSylzy7I7X5TcDNjE3VDcOcha8if2ote1GeMGGlB38ucP2SeHfC7a8Cp1SZ0ofxFezR/tT3Um54e4X7qVRMnhFoX2HZbwsnp5y5Y6jP+PNBpGV1FD5ZgoTZrnwixbnJWdgoBp9ZqQ0mWSqooWBzd/LwT365uvT56Watg8qsLZGdQQmzpVHTxHy6ZgHWw5W72nhLj7WapajztOp5rEbmjBwVd+HgRUh4VbXDzJ7NGAeArTRSWS7Ti6jvt0a6bBpEgseoWf11hllEJO2MEAk9SryE+kEJqtphM24F1T2OfG/HJV6Vo+nsG5kEReRl5AJWDrtD0qCp1SPUqaUVpc51PIwnF+PhegfRlrrNuzPLSnhp0crt8vrf3cLrcrOWPdu2S8M6LWUEkErZQ3dGC4d78/wBFu4gRGATdEFMyMYb+qecBbhY19nctsxr0bmTNkAu0HNuit6Bm6jghhG1rjn4XdXDG83k+71uplA1jNjYgNoWZj+Qyy/FYsG1oA6BKjgIXS4whCEEEIQgAcoQhOgIQhIArP+MoWzaazzD6GyBxWgWe8cxyv0KQwg3aQcLOf6rcH+SMTPXUtM7zJnk3xYKx09kb3h0eWnIPsvO2yvknMcrjz1XoXh+EwwRtJJxdcserz4fCbWrmWaozlMf1UV7c4TycuJtjc2UuFg6BRw31KUwgC3slGtJAe1qiVkxc0jp1XbzYYVfVSht8rW6Jj2gzACS/dTNLa7zrqJH9vM1rRfKuaCMMfY2WYpb0u6dwDRdS2WOPZRqdgJthSQNhsSqxy5euXRi9wgADkWXR5SgDkrTFAHVcvTjsBMuNuUrRIYnALDfATekyudLtGQCnKhu+FzL2LsBSNMpmQCzeRye6zO8opbJhVihCF0uIIQhIghCEAIQhACLoSJgqYrYhNSyxkXBacJ5ByLIpy6u3juveH42h9XBuBvewCu/DlS2qpGPtZzRtcOxCtNciMFYYGx7mvNw1VOnzNg1B1J5BiJzY9Vx/GyvW/s+eGquZj6bhRXuwpLhdpCgyki/dGSWBQ44sn2PvyobSVIYRYFZUsSHZbhZ/XKjyGEnGVoAQRyq7U6KOraWvbjumeN1e0WStpNJ00VtVJZoYHOIF+nRVXh3xnT6xqL44KeeNgNmyvGHH/ClP09/k/TuPmRAWDXjopWjaE1rvsImx5vgdU5pqzHW2qpKre4ewyqzSvGVJqOqTUbaOsi2OLRJNEWtfbsrbTKdtPIWvy+2VOkp4nPDi0YzwtzenPvCW7myGba8C+DwpDDdR5mCQe4SwlzRZxTl0nZuH3uFioz3XNl29yat+qLRJqHYw023ZPQKbSjBKh07RJUBjr+lt79LqxjbsYB1VMMftDky+ipUiVVRAQhCAEIQlAEIQkAkSoThkSpEIJV6xpz6osmgt5jcFp/EFn26BqNXqBqpw2KwAFzfAW0SrOWEquPLcWTliMZLTyFXSt9RWl1Sntd7R8rPyiziFDPHTp4stxGDO3ddXtyeEruL8puS9lOr7ONlJ4XQ9WDwmg0AbjiyZmq2RD72UHO0ra0ZIF1Z6VLHE47nNBI4WRl1mFj7Ofc/lbkqVT1oqA4CGUOHBLCFuY/av9Ns7a0ueagSNHp6klTWva4YcD8FZWh1GV48vy5RswdzT/RTn1c3IgeB3stSJZcFlX1kOA5sqKLWPKc1szsE9sq7bKJY9zUIZ4XG9uXcJGi7h8pV1G28jflKes29LJjQ1osF0hC6I473QhCE9kEIQgBCEqYIhCFkBCEIAQhCcASJSkTBmri8yFzfZZOqZskIt1ytkcixWa1eMCd4HIUuSL8OWrpUHlckXC6dyuHm3C5nbDc13Yv0UCs0ynqmgva7cOocQpxHVcuJuUeNY3SBBpjYXDyg0YtlW9HvjcPM2gDCYiF3K0pqYPbmxTmVUvNZO0qmkponbtzDuNxi6sJPLkb6SP5BV7NPDrAWB6YUqOCSJtibhUmVc+WUt3t1FTQtdu2Au7lP2aD6Qmwei6vZHqdtvrpPUrd0oPbKjXzcKwomWj3EZKeE3U+S6iQhCFZyhKkQgBCEJwBH8ghKgEQkCW6NAIQhIBCEIASJSkTAWZ1+QwV+7oRkd1pllvFYtM13sscn6rcP7K+QAncw3aeFHcc4Cgx1pgeQ7LDyOyltnjlG6NwI/Zc2479WHLY6Li1+V0HCyX02TZrhjPV7BXGnkdSqm4BU+imbgEi6X2dm4vYCLhSHBtsqshlDSMqUJccqsqFxu3TgLrgnCC/qU3cvNm8LJn6WIyyD8o5KtQAAAOij0LbQC3UqSrYzUcvJlukQhC0mUpEIQAhCW6ARKkQgEQhC0AlHC5ShIFQhCQCEIQAsx4u5YfZadZjxW4OIAyQs8n6rcP7xh6k3k2jJJsAlb/BvDYvXK77wvwnZ6bYQ/mY5aB0XcdDOISXNN5Mueeq58Y9Pp2K2zbghw9k6ytieMOAPYrOunNJqEtKfulocE+07jlZvTdwi+FQ3uE7HUMYb3VIxjja1/1XYieSPUf1R8mfjKvm6mGkAXPwpkOpOfYBhuqmCFoYBbPuudXrotK0uapcQC0Y+UfJj4S3TXU0Re0OmN/wDiOi7sWY/RZ7QdcbV07C518crRQ1Ec7Q2+eir1UOTDLC6qwp5o2NZET67XspQN1nGzGHW5o3G4e1rm/FlfwyBzfdVxu3Lycfx7OIQhb0iEIR8oAQhF0aAQjCRMBCEIAQhCAEqRCWgVCQLmSRsbSXEAJGJXiNjnOwAsVrNZvkdtG57jgKx1rWd4dFT8dSqGGN75CTmR39oUeTLfUdPDhrum6WI+beUFzibuI/ZSNVqDSUj6uU7Y4wSGjsrajpBgWsAFk/HtY15bQRH08v8A8BZvUdnF+WTDGumq9RlqX8OPpHYK9opi8i/VUrKYxm44VhQbg5Tvbvzks6aamaHNypbIxdQqR5ABU5sncBZclmqeLhG0lY/xpUmoonQk+k8rRVk9mlYrxBKX3HunjFOPHvaJ4W1abTpxTyOLoCfS78q9LotQLQ2Rr7g55XmXh+ATagzcAWjm69AloXUsPmRXMR/tW/kfNq3to5qkSy0tQ0i4Ow2Wkp3nY1189V5xQVTmysjcbjcCF6DRuDoWn2W8K4OfDUWaE3C/czPITi6JXBZoqEiEEEJUiYCEIQAhCEAISE25KiSajSxy+W+Zgf2JS2erfEvqgkNGSqXUfEdJSAhjvMf2astqHiKsrDtjJjYeg5U8uXHFXDhyybCu1qmpTsDt8hwGtVLXV804JkdtH5QqmgpzGPOlzIe/RK6Tz5y0H0N+97qVztWx4pHRIcPMdxw0d1Y6fT2INuVApmmrqMC7IzYfK01DT7ReyMZtrK6N1cjKGjkmfizV5XqLnTzvlebucblbTxlqBLm0YwB6n/4WNnF3X6LOd706v4+OptALLFSaVgLguHt7J+lsHZCxt1XxawAtAAvZSA617qPE4WGV09wAvdCNMV0voNlkdUO4m5Wi1GX0WBWYrjuJTivGneE471e4r1KiY18Wx4BaRYgrzvwtDtLXWyV6FRSBrACs1HmvagrqT6GucwZaHXafZbbSZi+kjdbkKo1il+rhbJGLyR/1Cs9Hd/CsHSythXNy3eC2jeWPx+imNcCAQoL8FpCUzOjG5uR2VZlpx5Y7TkKri1Qy1BiEZAA5KsGSbuVSXbN47PTiElwhNjRUISIJXT6vBFex3fCh/wDkMe77izs8xAOVE8zKHp4fxMb60lXrMkrbM9IWV1iUvmbISb91MEu5irtRBfDcDIKznN4r4cGOMMcm9+Va6bTfZ73t5OLrjTaHeGulFzzt7Kzme2KzGgF3RceOOu6lnl9RHq5C1oZHl5wAmpGGnpw1mXu/qVIEW31uNyeSuoovNlD3ZA4HutJp2jU4iia22RknuVePkZBTl7zZrRclQaBlrXCheM5ZotL+zwwuAdbsqTqJ6+WWmM1asNZXzTk4c7Hwq55ucLt+Qo77gm/8lz77enhNQ4LYunIWjHRMxvPCkxjF0HfDpft44XLpscpuR1iVGkkA5KbOjNfISCqZzd8gFuqm1kij07dz93CcanTQ6I0RtHsFpoaiwA3LJ0kgjAAU1tbZwG5ZqeU22EFSC0gnorLRLOpmkZWRo6kygMB+8bErbaYxrIWhuMKnHK5ObqJjvugJsmxseF065vZIBuFiq1zxwxjGuLgMnqpBfsiuU20Z2lN1e6wYDhbwy+m5d3VDJXvOXGykslczrdQ4yGnCfJVNNZYRKbUt/ELJfqI/zf0UFxNs4XG4I0n/AE41jal4AUXzRZCE3pT1w2o2usThSIZGOeN2flCEr4rnOj8dQ5hkINspGzXvITck2QhcdcGjr6kOFr4AUrTJt0oF8IQnCnlaeBrQBhVni6F02jT7TbaA79ChCp/qhx383nDBhNSt7IQuWPVhmNwDuVOjdZqEInoy8RqiS3HKhyydUIWgrqmS55XUMgYLoQmPo79Xt4OVyK0mUZQhJnbYeHD5lnnK3lC70CyEK2Hjh5/UvzPSQmxJY3QhFTk6c+aRICUGS7ifZCE8PW8ZNm4neYSR0UhpuUIXSrk4ld0KbQhIR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4102" name="Picture 6" descr="https://encrypted-tbn2.gstatic.com/images?q=tbn:ANd9GcQ7jRNusAXpuR3oQ0EmgypuyaDTLcyodN9Rb1dHR2X4XfH0dZrv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365104"/>
            <a:ext cx="2822823" cy="2489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s://encrypted-tbn2.gstatic.com/images?q=tbn:ANd9GcQGK51cP34bYSJqCd2BxCKbqshdlgB-CliegVCLz1txuE58YDzNfQ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802" y="4365104"/>
            <a:ext cx="3024046" cy="2346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1546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1916832"/>
            <a:ext cx="8712968" cy="4824536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es-CO" sz="3800" b="1" dirty="0" smtClean="0"/>
              <a:t>Usted </a:t>
            </a:r>
            <a:r>
              <a:rPr lang="es-CO" sz="3800" b="1" dirty="0"/>
              <a:t>puede reducir el riesgo de desarrollar un tumor canceroso (maligno</a:t>
            </a:r>
            <a:r>
              <a:rPr lang="es-CO" sz="3800" b="1" dirty="0" smtClean="0"/>
              <a:t>) haciendo lo siguiente: </a:t>
            </a:r>
            <a:endParaRPr lang="es-CO" sz="3800" b="1" dirty="0"/>
          </a:p>
          <a:p>
            <a:endParaRPr lang="es-CO" dirty="0" smtClean="0"/>
          </a:p>
          <a:p>
            <a:r>
              <a:rPr lang="es-CO" b="1" dirty="0" smtClean="0">
                <a:solidFill>
                  <a:srgbClr val="FF0000"/>
                </a:solidFill>
              </a:rPr>
              <a:t>Consumiendo </a:t>
            </a:r>
            <a:r>
              <a:rPr lang="es-CO" b="1" dirty="0">
                <a:solidFill>
                  <a:srgbClr val="FF0000"/>
                </a:solidFill>
              </a:rPr>
              <a:t>una dieta saludable</a:t>
            </a:r>
          </a:p>
          <a:p>
            <a:r>
              <a:rPr lang="es-CO" b="1" dirty="0">
                <a:solidFill>
                  <a:srgbClr val="FF0000"/>
                </a:solidFill>
              </a:rPr>
              <a:t>Haciendo ejercicio de manera regular</a:t>
            </a:r>
          </a:p>
          <a:p>
            <a:r>
              <a:rPr lang="es-CO" b="1" dirty="0">
                <a:solidFill>
                  <a:srgbClr val="FF0000"/>
                </a:solidFill>
              </a:rPr>
              <a:t>Reduciendo el consumo de </a:t>
            </a:r>
            <a:r>
              <a:rPr lang="es-CO" b="1" dirty="0" smtClean="0">
                <a:solidFill>
                  <a:srgbClr val="FF0000"/>
                </a:solidFill>
              </a:rPr>
              <a:t>alcohol a 0.</a:t>
            </a:r>
            <a:endParaRPr lang="es-CO" b="1" dirty="0">
              <a:solidFill>
                <a:srgbClr val="FF0000"/>
              </a:solidFill>
            </a:endParaRPr>
          </a:p>
          <a:p>
            <a:r>
              <a:rPr lang="es-CO" b="1" dirty="0">
                <a:solidFill>
                  <a:srgbClr val="FF0000"/>
                </a:solidFill>
              </a:rPr>
              <a:t>Manteniendo un peso saludable</a:t>
            </a:r>
          </a:p>
          <a:p>
            <a:r>
              <a:rPr lang="es-CO" b="1" dirty="0">
                <a:solidFill>
                  <a:srgbClr val="FF0000"/>
                </a:solidFill>
              </a:rPr>
              <a:t>Minimizando la exposición a la radiación </a:t>
            </a:r>
            <a:r>
              <a:rPr lang="es-CO" b="1" dirty="0" smtClean="0">
                <a:solidFill>
                  <a:srgbClr val="FF0000"/>
                </a:solidFill>
              </a:rPr>
              <a:t>(como la exposición a aparatos radioactivos) y </a:t>
            </a:r>
            <a:r>
              <a:rPr lang="es-CO" b="1" dirty="0">
                <a:solidFill>
                  <a:srgbClr val="FF0000"/>
                </a:solidFill>
              </a:rPr>
              <a:t>a químicos </a:t>
            </a:r>
            <a:r>
              <a:rPr lang="es-CO" b="1" dirty="0" smtClean="0">
                <a:solidFill>
                  <a:srgbClr val="FF0000"/>
                </a:solidFill>
              </a:rPr>
              <a:t>tóxicos (como a fumigaciones).</a:t>
            </a:r>
            <a:endParaRPr lang="es-CO" b="1" dirty="0">
              <a:solidFill>
                <a:srgbClr val="FF0000"/>
              </a:solidFill>
            </a:endParaRPr>
          </a:p>
          <a:p>
            <a:r>
              <a:rPr lang="es-CO" b="1" dirty="0">
                <a:solidFill>
                  <a:srgbClr val="FF0000"/>
                </a:solidFill>
              </a:rPr>
              <a:t>No fumando ni masticando tabaco</a:t>
            </a:r>
          </a:p>
          <a:p>
            <a:r>
              <a:rPr lang="es-CO" b="1" dirty="0">
                <a:solidFill>
                  <a:srgbClr val="FF0000"/>
                </a:solidFill>
              </a:rPr>
              <a:t>Reduciendo la exposición al sol, en especial si se quema fácilmente</a:t>
            </a:r>
          </a:p>
          <a:p>
            <a:endParaRPr lang="es-CO" dirty="0" smtClean="0"/>
          </a:p>
          <a:p>
            <a:pPr marL="0" indent="0" algn="ctr">
              <a:buNone/>
            </a:pPr>
            <a:r>
              <a:rPr lang="es-CO" sz="3600" b="1" dirty="0" smtClean="0">
                <a:solidFill>
                  <a:srgbClr val="0070C0"/>
                </a:solidFill>
              </a:rPr>
              <a:t>Los </a:t>
            </a:r>
            <a:r>
              <a:rPr lang="es-CO" sz="3600" b="1" dirty="0">
                <a:solidFill>
                  <a:srgbClr val="0070C0"/>
                </a:solidFill>
              </a:rPr>
              <a:t>exámenes de detección para cáncer, como la </a:t>
            </a:r>
            <a:r>
              <a:rPr lang="es-CO" sz="3600" b="1" u="sng" dirty="0">
                <a:solidFill>
                  <a:srgbClr val="0070C0"/>
                </a:solidFill>
                <a:hlinkClick r:id="rId2"/>
              </a:rPr>
              <a:t>mamografía</a:t>
            </a:r>
            <a:r>
              <a:rPr lang="es-CO" sz="3600" b="1" dirty="0">
                <a:solidFill>
                  <a:srgbClr val="0070C0"/>
                </a:solidFill>
              </a:rPr>
              <a:t>, el examen de las mamas para cáncer de </a:t>
            </a:r>
            <a:r>
              <a:rPr lang="es-CO" sz="3600" b="1" dirty="0" smtClean="0">
                <a:solidFill>
                  <a:srgbClr val="0070C0"/>
                </a:solidFill>
              </a:rPr>
              <a:t>mama (como se mostró anteriormente) </a:t>
            </a:r>
            <a:r>
              <a:rPr lang="es-CO" sz="3600" b="1" dirty="0">
                <a:solidFill>
                  <a:srgbClr val="0070C0"/>
                </a:solidFill>
              </a:rPr>
              <a:t>y la </a:t>
            </a:r>
            <a:r>
              <a:rPr lang="es-CO" sz="3600" b="1" u="sng" dirty="0">
                <a:solidFill>
                  <a:srgbClr val="0070C0"/>
                </a:solidFill>
                <a:hlinkClick r:id="rId3"/>
              </a:rPr>
              <a:t>colonoscopia</a:t>
            </a:r>
            <a:r>
              <a:rPr lang="es-CO" sz="3600" b="1" dirty="0">
                <a:solidFill>
                  <a:srgbClr val="0070C0"/>
                </a:solidFill>
              </a:rPr>
              <a:t> para cáncer de colon, pueden ayudar a detectar estos cánceres en sus estadios iniciales cuando son más curables. Algunas personas en alto riesgo de desarrollar ciertos cánceres pueden tomar medicamentos para reducir su riesgo</a:t>
            </a:r>
            <a:r>
              <a:rPr lang="es-CO" sz="3600" b="1" dirty="0" smtClean="0">
                <a:solidFill>
                  <a:srgbClr val="0070C0"/>
                </a:solidFill>
              </a:rPr>
              <a:t>.</a:t>
            </a:r>
            <a:endParaRPr lang="es-CO" sz="3600" b="1" dirty="0">
              <a:solidFill>
                <a:srgbClr val="0070C0"/>
              </a:solidFill>
            </a:endParaRPr>
          </a:p>
        </p:txBody>
      </p:sp>
      <p:pic>
        <p:nvPicPr>
          <p:cNvPr id="1026" name="Picture 2" descr="http://www.uelbosque.edu.co/sites/default/files/imagecache/noticia_nodo/imagenes/noticias/carrusel-prevencion.cancer_dia_de_la_mujer_8_de_marz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712968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8395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txBody>
          <a:bodyPr>
            <a:normAutofit fontScale="90000"/>
          </a:bodyPr>
          <a:lstStyle/>
          <a:p>
            <a:pPr lvl="0"/>
            <a:r>
              <a:rPr lang="es-CO" dirty="0" smtClean="0">
                <a:solidFill>
                  <a:schemeClr val="bg1"/>
                </a:solidFill>
              </a:rPr>
              <a:t>He aquí la «</a:t>
            </a:r>
            <a:r>
              <a:rPr lang="es-CO" b="1" dirty="0" smtClean="0">
                <a:solidFill>
                  <a:schemeClr val="bg1"/>
                </a:solidFill>
              </a:rPr>
              <a:t>Dieta </a:t>
            </a:r>
            <a:r>
              <a:rPr lang="es-CO" b="1" dirty="0">
                <a:solidFill>
                  <a:schemeClr val="bg1"/>
                </a:solidFill>
              </a:rPr>
              <a:t>sugerente para todo tipo de </a:t>
            </a:r>
            <a:r>
              <a:rPr lang="es-CO" b="1" dirty="0" smtClean="0">
                <a:solidFill>
                  <a:schemeClr val="bg1"/>
                </a:solidFill>
              </a:rPr>
              <a:t>cáncer</a:t>
            </a:r>
            <a:r>
              <a:rPr lang="es-CO" dirty="0" smtClean="0">
                <a:solidFill>
                  <a:schemeClr val="bg1"/>
                </a:solidFill>
              </a:rPr>
              <a:t>»</a:t>
            </a:r>
            <a:endParaRPr lang="es-CO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s-CO" dirty="0"/>
              <a:t>«La relación entre los alimentos y el cáncer es muy estrecha: algunos lo causan, mientras otros lo previenen: La lucha contra el cáncer, la alimentación tiene un valor sobre todo preventivo. A pesar de ello, cuando ya está declarado el cáncer, la dieta también desempeñando un importante papel». </a:t>
            </a:r>
          </a:p>
          <a:p>
            <a:pPr marL="514350" indent="-514350">
              <a:buAutoNum type="arabicPeriod"/>
            </a:pPr>
            <a:endParaRPr lang="es-CO" b="1" u="sng" dirty="0" smtClean="0">
              <a:solidFill>
                <a:srgbClr val="FF0000"/>
              </a:solidFill>
            </a:endParaRPr>
          </a:p>
          <a:p>
            <a:pPr marL="514350" indent="-514350">
              <a:buAutoNum type="arabicPeriod"/>
            </a:pPr>
            <a:r>
              <a:rPr lang="es-CO" b="1" u="sng" dirty="0" smtClean="0">
                <a:solidFill>
                  <a:srgbClr val="FF0000"/>
                </a:solidFill>
              </a:rPr>
              <a:t>Hacer </a:t>
            </a:r>
            <a:r>
              <a:rPr lang="es-CO" b="1" u="sng" dirty="0">
                <a:solidFill>
                  <a:srgbClr val="FF0000"/>
                </a:solidFill>
              </a:rPr>
              <a:t>un día de dieta en la semana con solo frutas, nada cocinado ni </a:t>
            </a:r>
            <a:r>
              <a:rPr lang="es-CO" b="1" u="sng" dirty="0" err="1">
                <a:solidFill>
                  <a:srgbClr val="FF0000"/>
                </a:solidFill>
              </a:rPr>
              <a:t>sal.</a:t>
            </a:r>
            <a:endParaRPr lang="es-CO" b="1" u="sng" dirty="0">
              <a:solidFill>
                <a:srgbClr val="FF0000"/>
              </a:solidFill>
            </a:endParaRPr>
          </a:p>
          <a:p>
            <a:pPr marL="514350" indent="-514350">
              <a:buAutoNum type="arabicPeriod"/>
            </a:pPr>
            <a:r>
              <a:rPr lang="es-CO" dirty="0">
                <a:solidFill>
                  <a:srgbClr val="002060"/>
                </a:solidFill>
              </a:rPr>
              <a:t>Tomar en ayunas, zumo de uva con una cucharadita de polen, germen de trigo, una cucharadita de ajonjolí y una cucharadita de melaza (hacer primero el zumo de uva y colarlo. Luego añadir los otros ingredientes, no colar y tomar fresco).</a:t>
            </a:r>
          </a:p>
          <a:p>
            <a:pPr marL="514350" indent="-514350">
              <a:buAutoNum type="arabicPeriod"/>
            </a:pPr>
            <a:r>
              <a:rPr lang="es-CO" dirty="0">
                <a:solidFill>
                  <a:srgbClr val="0070C0"/>
                </a:solidFill>
              </a:rPr>
              <a:t>Media hora antes del almuerzo, tomar medio vaso de extracto de remolacha, zanahoria y limón, alternando cada día con un extracto de mora, perejil y mandarina y un tercer día piña, apio y perejil. No interrumpir el orden. </a:t>
            </a:r>
          </a:p>
        </p:txBody>
      </p:sp>
    </p:spTree>
    <p:extLst>
      <p:ext uri="{BB962C8B-B14F-4D97-AF65-F5344CB8AC3E}">
        <p14:creationId xmlns:p14="http://schemas.microsoft.com/office/powerpoint/2010/main" val="33235078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s-CO" dirty="0" smtClean="0"/>
              <a:t>4. </a:t>
            </a:r>
            <a:r>
              <a:rPr lang="es-CO" dirty="0" smtClean="0">
                <a:solidFill>
                  <a:srgbClr val="7030A0"/>
                </a:solidFill>
              </a:rPr>
              <a:t>Antes de la 6p.m., tomar medio vaso de extracto de zanahoria con manzana, alternándolo con un zumo de piña y alfalfa.</a:t>
            </a:r>
          </a:p>
          <a:p>
            <a:pPr marL="0" indent="0">
              <a:buNone/>
            </a:pPr>
            <a:r>
              <a:rPr lang="es-CO" dirty="0" smtClean="0"/>
              <a:t>5. </a:t>
            </a:r>
            <a:r>
              <a:rPr lang="es-CO" dirty="0" smtClean="0">
                <a:solidFill>
                  <a:srgbClr val="C00000"/>
                </a:solidFill>
              </a:rPr>
              <a:t>Tomar en la noche, media cucharadita de carbón vegetal activado en polvo en un vaso de agua.</a:t>
            </a:r>
          </a:p>
          <a:p>
            <a:pPr marL="0" indent="0">
              <a:buNone/>
            </a:pPr>
            <a:r>
              <a:rPr lang="es-CO" dirty="0" smtClean="0"/>
              <a:t>6. </a:t>
            </a:r>
            <a:r>
              <a:rPr lang="es-CO" dirty="0" smtClean="0">
                <a:solidFill>
                  <a:schemeClr val="tx2"/>
                </a:solidFill>
              </a:rPr>
              <a:t>Incluya en su almuerzo, brócoli, coliflor, repollo, cebolla, rábano, pimentón, berenjena, alcachofa (tres o cuatro variedades cada día). Puede usarlas en cremas con leche de nueces variadas.</a:t>
            </a:r>
          </a:p>
          <a:p>
            <a:pPr marL="0" indent="0">
              <a:buNone/>
            </a:pPr>
            <a:r>
              <a:rPr lang="es-CO" dirty="0" smtClean="0"/>
              <a:t>7. </a:t>
            </a:r>
            <a:r>
              <a:rPr lang="es-CO" dirty="0" smtClean="0">
                <a:solidFill>
                  <a:srgbClr val="0070C0"/>
                </a:solidFill>
              </a:rPr>
              <a:t>Aderece su ensalada de verduras con aceite de oliva. Use cada día aguacate y un poco de champiñones. </a:t>
            </a:r>
          </a:p>
          <a:p>
            <a:pPr marL="0" indent="0">
              <a:buNone/>
            </a:pPr>
            <a:r>
              <a:rPr lang="es-CO" dirty="0" smtClean="0">
                <a:solidFill>
                  <a:srgbClr val="0070C0"/>
                </a:solidFill>
              </a:rPr>
              <a:t>8</a:t>
            </a:r>
            <a:r>
              <a:rPr lang="es-CO" dirty="0" smtClean="0">
                <a:solidFill>
                  <a:srgbClr val="FF0000"/>
                </a:solidFill>
              </a:rPr>
              <a:t>. Consuma un derivado de la soya cada día: queso, leche, pan etc.</a:t>
            </a:r>
          </a:p>
          <a:p>
            <a:pPr marL="0" indent="0">
              <a:buNone/>
            </a:pPr>
            <a:r>
              <a:rPr lang="es-CO" dirty="0" smtClean="0"/>
              <a:t>9. Consuma en la hora de la cena, nuevamente frutas.</a:t>
            </a:r>
          </a:p>
          <a:p>
            <a:pPr marL="0" indent="0">
              <a:buNone/>
            </a:pP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948636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9552" y="476672"/>
            <a:ext cx="8229600" cy="612068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s-CO" dirty="0" smtClean="0"/>
          </a:p>
          <a:p>
            <a:pPr marL="0" indent="0">
              <a:buNone/>
            </a:pPr>
            <a:r>
              <a:rPr lang="es-CO" dirty="0" smtClean="0"/>
              <a:t>10</a:t>
            </a:r>
            <a:r>
              <a:rPr lang="es-CO" dirty="0" smtClean="0">
                <a:solidFill>
                  <a:srgbClr val="0070C0"/>
                </a:solidFill>
              </a:rPr>
              <a:t>. Tomar dos vasos al día de infusión de algunas de estas plantas: muérdago, cola de caballo, ortiga, col, cebolla, fenogreco, zarzaparrilla, calaguala, llantén, alcachofa, flores de caléndula y flor de Jamaica. Puede usarse una 2 a 3 cada semana o una diferente cada día.</a:t>
            </a:r>
          </a:p>
          <a:p>
            <a:pPr marL="0" indent="0">
              <a:buNone/>
            </a:pPr>
            <a:endParaRPr lang="es-CO" dirty="0" smtClean="0"/>
          </a:p>
          <a:p>
            <a:pPr marL="0" indent="0">
              <a:buNone/>
            </a:pPr>
            <a:r>
              <a:rPr lang="es-CO" dirty="0" smtClean="0"/>
              <a:t>11</a:t>
            </a:r>
            <a:r>
              <a:rPr lang="es-CO" dirty="0" smtClean="0">
                <a:solidFill>
                  <a:schemeClr val="accent6">
                    <a:lumMod val="75000"/>
                  </a:schemeClr>
                </a:solidFill>
              </a:rPr>
              <a:t>. URGENTE: TOMAR EN INFUSIÓN 5 HOJAS DE GUANÁBANO EN UN LITRO DE AGUA CADA DÍA. </a:t>
            </a:r>
            <a:r>
              <a:rPr lang="es-CO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s-CO" b="1" dirty="0" smtClean="0"/>
              <a:t>(Y no deje de ver el tema siguiente)</a:t>
            </a:r>
            <a:endParaRPr lang="es-CO" b="1" dirty="0" smtClean="0"/>
          </a:p>
          <a:p>
            <a:pPr marL="0" indent="0">
              <a:buNone/>
            </a:pPr>
            <a:endParaRPr lang="es-CO" dirty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s-CO" sz="4100" b="1" dirty="0" smtClean="0"/>
              <a:t>Alimentos permitidos:</a:t>
            </a:r>
            <a:r>
              <a:rPr lang="es-CO" dirty="0" smtClean="0"/>
              <a:t> es necesario que la persona que sufre de cáncer, entienda que el menú vegetariano, no es una opción, </a:t>
            </a:r>
            <a:r>
              <a:rPr lang="es-CO" b="1" u="sng" dirty="0" smtClean="0"/>
              <a:t>debe ser su menú cotidiano</a:t>
            </a:r>
            <a:r>
              <a:rPr lang="es-CO" dirty="0" smtClean="0"/>
              <a:t>, pues en una alimentación natural se reciben innumerables beneficios de protección que aumentan su mecanismo de defensa y ayudan a contrarrestar la enfermedad. Recomendamos toda clase de frutas y toda variedad de verduras y hortalizas,  toda leguminosa (granos frescos), todo cereal, germinados, aceite de olivas, toda oleaginosa o semilla con aceite, productos naturales e integrales.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2631610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404664"/>
            <a:ext cx="8640960" cy="619268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s-CO" sz="3600" b="1" dirty="0" smtClean="0"/>
              <a:t>Alimentos prohibidos: </a:t>
            </a:r>
            <a:r>
              <a:rPr lang="es-CO" dirty="0" smtClean="0"/>
              <a:t>todo tipo de carne, pollo, pescado, mariscos, huevos, productos refinados, leche, condimentos, café, azúcar, chocolate, té, grasa y fritos, bebidas muy calientes, encurtidos, queso, mantequilla, mayonesa y todo tipo de alimentos industriales.</a:t>
            </a:r>
          </a:p>
          <a:p>
            <a:pPr marL="0" indent="0">
              <a:buNone/>
            </a:pPr>
            <a:endParaRPr lang="es-CO" dirty="0" smtClean="0"/>
          </a:p>
          <a:p>
            <a:pPr marL="0" indent="0">
              <a:buNone/>
            </a:pPr>
            <a:r>
              <a:rPr lang="es-CO" sz="4100" b="1" dirty="0" smtClean="0"/>
              <a:t>Suplementos para usar con las comidas: </a:t>
            </a:r>
          </a:p>
          <a:p>
            <a:pPr marL="514350" indent="-514350">
              <a:buAutoNum type="arabicPeriod"/>
            </a:pPr>
            <a:r>
              <a:rPr lang="es-CO" dirty="0" smtClean="0">
                <a:solidFill>
                  <a:schemeClr val="accent6">
                    <a:lumMod val="75000"/>
                  </a:schemeClr>
                </a:solidFill>
              </a:rPr>
              <a:t>Harina de linaza, una cucharadita sobre las coladas o sopas.</a:t>
            </a:r>
          </a:p>
          <a:p>
            <a:pPr marL="514350" indent="-514350">
              <a:buAutoNum type="arabicPeriod"/>
            </a:pPr>
            <a:r>
              <a:rPr lang="es-CO" dirty="0" smtClean="0">
                <a:solidFill>
                  <a:srgbClr val="0070C0"/>
                </a:solidFill>
              </a:rPr>
              <a:t>Consuma una porción de guanábana cada día.</a:t>
            </a:r>
          </a:p>
          <a:p>
            <a:pPr marL="514350" indent="-514350">
              <a:buAutoNum type="arabicPeriod"/>
            </a:pPr>
            <a:r>
              <a:rPr lang="es-CO" dirty="0" smtClean="0">
                <a:solidFill>
                  <a:srgbClr val="7030A0"/>
                </a:solidFill>
              </a:rPr>
              <a:t>Tomar dos tabletas de levadura de cerveza con el desayuno. </a:t>
            </a:r>
          </a:p>
          <a:p>
            <a:pPr marL="514350" indent="-514350">
              <a:buAutoNum type="arabicPeriod"/>
            </a:pPr>
            <a:r>
              <a:rPr lang="es-CO" dirty="0" smtClean="0">
                <a:solidFill>
                  <a:srgbClr val="00B050"/>
                </a:solidFill>
              </a:rPr>
              <a:t>Tomar una cápsula o tableta de cúrcuma en la hora del almuerzo.</a:t>
            </a:r>
          </a:p>
          <a:p>
            <a:pPr marL="514350" indent="-514350">
              <a:buAutoNum type="arabicPeriod"/>
            </a:pPr>
            <a:r>
              <a:rPr lang="es-CO" dirty="0" smtClean="0">
                <a:solidFill>
                  <a:srgbClr val="002060"/>
                </a:solidFill>
              </a:rPr>
              <a:t>Consumir un diente de ajo (del criollito, del moradito) con el desayuno y otro con el almuerzo (como su fuera una pastilla).</a:t>
            </a:r>
          </a:p>
          <a:p>
            <a:pPr marL="514350" indent="-514350">
              <a:buAutoNum type="arabicPeriod"/>
            </a:pPr>
            <a:r>
              <a:rPr lang="es-CO" dirty="0" smtClean="0">
                <a:solidFill>
                  <a:srgbClr val="FF0000"/>
                </a:solidFill>
              </a:rPr>
              <a:t>Hasta donde le sea posible consuma 2 a 3 veces a la semana, germinados de Alfalfa, lenteja verde (raíces chinas). </a:t>
            </a:r>
            <a:endParaRPr lang="es-CO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0733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3600400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s-CO" dirty="0" smtClean="0"/>
              <a:t>Le recomendamos seguir estos consejos tal y cual se dan, que con la bendición de Dios, usted se recuperará, porque esa es su voluntad: </a:t>
            </a:r>
          </a:p>
          <a:p>
            <a:pPr marL="0" indent="0" algn="ctr">
              <a:buNone/>
            </a:pPr>
            <a:endParaRPr lang="es-CO" dirty="0" smtClean="0"/>
          </a:p>
          <a:p>
            <a:pPr marL="0" indent="0" algn="ctr">
              <a:buNone/>
            </a:pPr>
            <a:r>
              <a:rPr lang="es-CO" dirty="0" smtClean="0"/>
              <a:t>«</a:t>
            </a:r>
            <a:r>
              <a:rPr lang="es-CO" dirty="0" smtClean="0">
                <a:latin typeface="Algerian" pitchFamily="82" charset="0"/>
              </a:rPr>
              <a:t>Amado</a:t>
            </a:r>
            <a:r>
              <a:rPr lang="es-CO" dirty="0">
                <a:latin typeface="Algerian" pitchFamily="82" charset="0"/>
              </a:rPr>
              <a:t>, mi oración es que tú seas prosperado en todas las cosas, y </a:t>
            </a:r>
            <a:r>
              <a:rPr lang="es-CO" b="1" dirty="0">
                <a:latin typeface="Algerian" pitchFamily="82" charset="0"/>
              </a:rPr>
              <a:t>que tengas salud</a:t>
            </a:r>
            <a:r>
              <a:rPr lang="es-CO" dirty="0">
                <a:latin typeface="Algerian" pitchFamily="82" charset="0"/>
              </a:rPr>
              <a:t>, </a:t>
            </a:r>
            <a:r>
              <a:rPr lang="es-CO" b="1" dirty="0">
                <a:latin typeface="Algerian" pitchFamily="82" charset="0"/>
              </a:rPr>
              <a:t>así como prospera tu </a:t>
            </a:r>
            <a:r>
              <a:rPr lang="es-CO" b="1" dirty="0" smtClean="0">
                <a:latin typeface="Algerian" pitchFamily="82" charset="0"/>
              </a:rPr>
              <a:t>alma»</a:t>
            </a:r>
            <a:r>
              <a:rPr lang="es-CO" dirty="0" smtClean="0">
                <a:latin typeface="Algerian" pitchFamily="82" charset="0"/>
              </a:rPr>
              <a:t> </a:t>
            </a:r>
            <a:endParaRPr lang="es-CO" dirty="0">
              <a:latin typeface="Algerian" pitchFamily="82" charset="0"/>
            </a:endParaRPr>
          </a:p>
          <a:p>
            <a:pPr marL="0" indent="0" algn="ctr">
              <a:buNone/>
            </a:pPr>
            <a:r>
              <a:rPr lang="es-CO" b="1" dirty="0">
                <a:solidFill>
                  <a:srgbClr val="FF0000"/>
                </a:solidFill>
              </a:rPr>
              <a:t>(3Juan 1:2</a:t>
            </a:r>
            <a:r>
              <a:rPr lang="es-CO" b="1" dirty="0" smtClean="0">
                <a:solidFill>
                  <a:srgbClr val="FF0000"/>
                </a:solidFill>
              </a:rPr>
              <a:t>).</a:t>
            </a:r>
            <a:endParaRPr lang="es-CO" b="1" dirty="0" smtClean="0">
              <a:solidFill>
                <a:srgbClr val="FF0000"/>
              </a:solidFill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467544" y="4008809"/>
            <a:ext cx="8208912" cy="2831544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algn="ctr"/>
            <a:r>
              <a:rPr lang="es-CO" sz="3200" b="1" i="1" dirty="0">
                <a:latin typeface="Agency FB" pitchFamily="34" charset="0"/>
              </a:rPr>
              <a:t>Si lo desea póngase en contacto con la Iglesia Adventista del Séptimo día, la cual lo orientara con todo gusto</a:t>
            </a:r>
            <a:r>
              <a:rPr lang="es-CO" sz="3200" b="1" i="1" dirty="0" smtClean="0">
                <a:latin typeface="Agency FB" pitchFamily="34" charset="0"/>
              </a:rPr>
              <a:t>. </a:t>
            </a:r>
          </a:p>
          <a:p>
            <a:pPr algn="ctr"/>
            <a:r>
              <a:rPr lang="es-CO" sz="3200" b="1" i="1" dirty="0" smtClean="0">
                <a:solidFill>
                  <a:srgbClr val="FF0000"/>
                </a:solidFill>
                <a:latin typeface="Agency FB" pitchFamily="34" charset="0"/>
              </a:rPr>
              <a:t>Escríbeme al correo: Todo.esjesus @ hotmail.com</a:t>
            </a:r>
            <a:endParaRPr lang="es-CO" sz="3200" b="1" i="1" dirty="0">
              <a:solidFill>
                <a:srgbClr val="FF0000"/>
              </a:solidFill>
              <a:latin typeface="Agency FB" pitchFamily="34" charset="0"/>
            </a:endParaRPr>
          </a:p>
          <a:p>
            <a:pPr algn="ctr"/>
            <a:r>
              <a:rPr lang="es-CO" sz="3200" dirty="0"/>
              <a:t>Mi deseo y oración es que Dios le bendiga,</a:t>
            </a:r>
          </a:p>
          <a:p>
            <a:pPr algn="ctr"/>
            <a:r>
              <a:rPr lang="es-CO" sz="3200" dirty="0"/>
              <a:t> en Cristo Jesús. Amen  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7327657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1874</TotalTime>
  <Words>1293</Words>
  <Application>Microsoft Office PowerPoint</Application>
  <PresentationFormat>Presentación en pantalla (4:3)</PresentationFormat>
  <Paragraphs>116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Cáncer de Piel en humanos, peces, perros y gatos.</vt:lpstr>
      <vt:lpstr>Presentación de PowerPoint</vt:lpstr>
      <vt:lpstr>Presentación de PowerPoint</vt:lpstr>
      <vt:lpstr>He aquí la «Dieta sugerente para todo tipo de cáncer»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TEMAS DE SALUD</dc:title>
  <dc:creator>FAMILIA FIERRO CH</dc:creator>
  <cp:lastModifiedBy>FAMILIA FIERRO CH</cp:lastModifiedBy>
  <cp:revision>188</cp:revision>
  <dcterms:created xsi:type="dcterms:W3CDTF">2013-10-03T08:51:28Z</dcterms:created>
  <dcterms:modified xsi:type="dcterms:W3CDTF">2013-10-14T21:52:21Z</dcterms:modified>
</cp:coreProperties>
</file>