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6" r:id="rId4"/>
    <p:sldId id="267" r:id="rId5"/>
    <p:sldId id="258" r:id="rId6"/>
    <p:sldId id="268" r:id="rId7"/>
    <p:sldId id="269" r:id="rId8"/>
    <p:sldId id="259" r:id="rId9"/>
    <p:sldId id="271" r:id="rId10"/>
    <p:sldId id="270" r:id="rId11"/>
    <p:sldId id="260" r:id="rId12"/>
    <p:sldId id="272" r:id="rId13"/>
    <p:sldId id="261" r:id="rId14"/>
    <p:sldId id="262" r:id="rId15"/>
    <p:sldId id="274" r:id="rId16"/>
    <p:sldId id="273" r:id="rId17"/>
    <p:sldId id="275" r:id="rId18"/>
    <p:sldId id="263" r:id="rId19"/>
    <p:sldId id="276" r:id="rId20"/>
    <p:sldId id="264" r:id="rId21"/>
    <p:sldId id="277" r:id="rId22"/>
    <p:sldId id="265" r:id="rId23"/>
    <p:sldId id="279" r:id="rId24"/>
    <p:sldId id="278" r:id="rId25"/>
    <p:sldId id="280" r:id="rId26"/>
    <p:sldId id="281" r:id="rId2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552" autoAdjust="0"/>
  </p:normalViewPr>
  <p:slideViewPr>
    <p:cSldViewPr>
      <p:cViewPr varScale="1">
        <p:scale>
          <a:sx n="66" d="100"/>
          <a:sy n="66" d="100"/>
        </p:scale>
        <p:origin x="-1200"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264324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706622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1902986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15810439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8" name="7 Marcador de pie de página"/>
          <p:cNvSpPr>
            <a:spLocks noGrp="1"/>
          </p:cNvSpPr>
          <p:nvPr>
            <p:ph type="ftr" sz="quarter" idx="11"/>
          </p:nvPr>
        </p:nvSpPr>
        <p:spPr/>
        <p:txBody>
          <a:bodyPr/>
          <a:lstStyle/>
          <a:p>
            <a:endParaRPr lang="es-CO" dirty="0"/>
          </a:p>
        </p:txBody>
      </p:sp>
      <p:sp>
        <p:nvSpPr>
          <p:cNvPr id="9" name="8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4262836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4" name="3 Marcador de pie de página"/>
          <p:cNvSpPr>
            <a:spLocks noGrp="1"/>
          </p:cNvSpPr>
          <p:nvPr>
            <p:ph type="ftr" sz="quarter" idx="11"/>
          </p:nvPr>
        </p:nvSpPr>
        <p:spPr/>
        <p:txBody>
          <a:bodyPr/>
          <a:lstStyle/>
          <a:p>
            <a:endParaRPr lang="es-CO" dirty="0"/>
          </a:p>
        </p:txBody>
      </p:sp>
      <p:sp>
        <p:nvSpPr>
          <p:cNvPr id="5" name="4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1095208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3" name="2 Marcador de pie de página"/>
          <p:cNvSpPr>
            <a:spLocks noGrp="1"/>
          </p:cNvSpPr>
          <p:nvPr>
            <p:ph type="ftr" sz="quarter" idx="11"/>
          </p:nvPr>
        </p:nvSpPr>
        <p:spPr/>
        <p:txBody>
          <a:bodyPr/>
          <a:lstStyle/>
          <a:p>
            <a:endParaRPr lang="es-CO" dirty="0"/>
          </a:p>
        </p:txBody>
      </p:sp>
      <p:sp>
        <p:nvSpPr>
          <p:cNvPr id="4" name="3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440338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4198560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6" name="5 Marcador de pie de página"/>
          <p:cNvSpPr>
            <a:spLocks noGrp="1"/>
          </p:cNvSpPr>
          <p:nvPr>
            <p:ph type="ftr" sz="quarter" idx="11"/>
          </p:nvPr>
        </p:nvSpPr>
        <p:spPr/>
        <p:txBody>
          <a:bodyPr/>
          <a:lstStyle/>
          <a:p>
            <a:endParaRPr lang="es-CO" dirty="0"/>
          </a:p>
        </p:txBody>
      </p:sp>
      <p:sp>
        <p:nvSpPr>
          <p:cNvPr id="7" name="6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18874081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295452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11"/>
          </p:nvPr>
        </p:nvSpPr>
        <p:spPr/>
        <p:txBody>
          <a:bodyPr/>
          <a:lstStyle/>
          <a:p>
            <a:endParaRPr lang="es-CO" dirty="0"/>
          </a:p>
        </p:txBody>
      </p:sp>
      <p:sp>
        <p:nvSpPr>
          <p:cNvPr id="6" name="5 Marcador de número de diapositiva"/>
          <p:cNvSpPr>
            <a:spLocks noGrp="1"/>
          </p:cNvSpPr>
          <p:nvPr>
            <p:ph type="sldNum" sz="quarter" idx="12"/>
          </p:nvPr>
        </p:nvSpPr>
        <p:spPr/>
        <p:txBody>
          <a:bodyPr/>
          <a:lstStyle/>
          <a:p>
            <a:fld id="{DFFAA95C-FD26-487E-AC17-FA8442D2AFD9}" type="slidenum">
              <a:rPr lang="es-CO" smtClean="0"/>
              <a:t>‹Nº›</a:t>
            </a:fld>
            <a:endParaRPr lang="es-CO" dirty="0"/>
          </a:p>
        </p:txBody>
      </p:sp>
    </p:spTree>
    <p:extLst>
      <p:ext uri="{BB962C8B-B14F-4D97-AF65-F5344CB8AC3E}">
        <p14:creationId xmlns:p14="http://schemas.microsoft.com/office/powerpoint/2010/main" val="1313226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3A1668-78DC-4070-BC2E-C369242D6E5F}" type="datetimeFigureOut">
              <a:rPr lang="es-CO" smtClean="0"/>
              <a:t>15/10/2013</a:t>
            </a:fld>
            <a:endParaRPr lang="es-CO" dirty="0"/>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FAA95C-FD26-487E-AC17-FA8442D2AFD9}" type="slidenum">
              <a:rPr lang="es-CO" smtClean="0"/>
              <a:t>‹Nº›</a:t>
            </a:fld>
            <a:endParaRPr lang="es-CO" dirty="0"/>
          </a:p>
        </p:txBody>
      </p:sp>
    </p:spTree>
    <p:extLst>
      <p:ext uri="{BB962C8B-B14F-4D97-AF65-F5344CB8AC3E}">
        <p14:creationId xmlns:p14="http://schemas.microsoft.com/office/powerpoint/2010/main" val="2723798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772400" cy="2376264"/>
          </a:xfrm>
          <a:solidFill>
            <a:schemeClr val="accent6">
              <a:lumMod val="40000"/>
              <a:lumOff val="60000"/>
            </a:schemeClr>
          </a:solidFill>
        </p:spPr>
        <p:txBody>
          <a:bodyPr>
            <a:normAutofit/>
          </a:bodyPr>
          <a:lstStyle/>
          <a:p>
            <a:r>
              <a:rPr lang="es-CO" b="1" dirty="0"/>
              <a:t>Propiedades nutritivas y medicinales de la </a:t>
            </a:r>
            <a:r>
              <a:rPr lang="es-CO" b="1" dirty="0" smtClean="0"/>
              <a:t>guanábana, ESPECIALMENTE EL CÁNCER.</a:t>
            </a:r>
            <a:endParaRPr lang="es-CO" dirty="0"/>
          </a:p>
        </p:txBody>
      </p:sp>
      <p:pic>
        <p:nvPicPr>
          <p:cNvPr id="1026" name="Picture 2" descr="https://encrypted-tbn1.gstatic.com/images?q=tbn:ANd9GcS9lgPZRNR2a7ZxXJaHC7TRSdPYmP41QT7G2_6hHcFJjAP6mlIDD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140968"/>
            <a:ext cx="4464496"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811121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50106"/>
          </a:xfrm>
        </p:spPr>
        <p:txBody>
          <a:bodyPr>
            <a:normAutofit fontScale="90000"/>
          </a:bodyPr>
          <a:lstStyle/>
          <a:p>
            <a:r>
              <a:rPr lang="es-CO" b="1" dirty="0" smtClean="0"/>
              <a:t/>
            </a:r>
            <a:br>
              <a:rPr lang="es-CO" b="1" dirty="0" smtClean="0"/>
            </a:br>
            <a:r>
              <a:rPr lang="es-CO" b="1" dirty="0" smtClean="0"/>
              <a:t>USO </a:t>
            </a:r>
            <a:r>
              <a:rPr lang="es-CO" b="1" dirty="0"/>
              <a:t>MEDICINAL DE LA GUANÁBANA</a:t>
            </a:r>
            <a:r>
              <a:rPr lang="es-CO" dirty="0"/>
              <a:t/>
            </a:r>
            <a:br>
              <a:rPr lang="es-CO" dirty="0"/>
            </a:br>
            <a:endParaRPr lang="es-CO" dirty="0"/>
          </a:p>
        </p:txBody>
      </p:sp>
      <p:sp>
        <p:nvSpPr>
          <p:cNvPr id="3" name="2 Marcador de contenido"/>
          <p:cNvSpPr>
            <a:spLocks noGrp="1"/>
          </p:cNvSpPr>
          <p:nvPr>
            <p:ph idx="1"/>
          </p:nvPr>
        </p:nvSpPr>
        <p:spPr>
          <a:xfrm>
            <a:off x="260534" y="1506488"/>
            <a:ext cx="5338936" cy="2282552"/>
          </a:xfrm>
        </p:spPr>
        <p:txBody>
          <a:bodyPr>
            <a:normAutofit fontScale="70000" lnSpcReduction="20000"/>
          </a:bodyPr>
          <a:lstStyle/>
          <a:p>
            <a:pPr marL="0" indent="0" algn="ctr">
              <a:buNone/>
            </a:pPr>
            <a:r>
              <a:rPr lang="es-CO" dirty="0" smtClean="0"/>
              <a:t>La </a:t>
            </a:r>
            <a:r>
              <a:rPr lang="es-CO" dirty="0"/>
              <a:t>pulpa de la guanábana esta </a:t>
            </a:r>
            <a:r>
              <a:rPr lang="es-CO" dirty="0" smtClean="0"/>
              <a:t>constituida </a:t>
            </a:r>
            <a:r>
              <a:rPr lang="es-CO" dirty="0"/>
              <a:t>principalmente por agua; además proporciona sales minerales, potasio, fósforo, hierro, calcio, lípidos, tiene un alto valor calórico debido a la presencia de hidratos de carbono; además es rica en vitamina C y provitamina A, así como de vitamina B</a:t>
            </a:r>
            <a:r>
              <a:rPr lang="es-CO" dirty="0" smtClean="0"/>
              <a:t>.</a:t>
            </a:r>
            <a:r>
              <a:rPr lang="es-CO" dirty="0"/>
              <a:t/>
            </a:r>
            <a:br>
              <a:rPr lang="es-CO" dirty="0"/>
            </a:br>
            <a:endParaRPr lang="es-CO" dirty="0"/>
          </a:p>
        </p:txBody>
      </p:sp>
      <p:pic>
        <p:nvPicPr>
          <p:cNvPr id="2050" name="Picture 2" descr="http://imagenes.colombia.interlatin.com/sdi/2013/04/18/e30ae6b9c527444a8f1b99a165d6be9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24" y="1628800"/>
            <a:ext cx="3095625" cy="2160240"/>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251519" y="3933056"/>
            <a:ext cx="8711529" cy="2862322"/>
          </a:xfrm>
          <a:prstGeom prst="rect">
            <a:avLst/>
          </a:prstGeom>
        </p:spPr>
        <p:txBody>
          <a:bodyPr wrap="square">
            <a:spAutoFit/>
          </a:bodyPr>
          <a:lstStyle/>
          <a:p>
            <a:pPr algn="ctr"/>
            <a:r>
              <a:rPr lang="es-CO" sz="2000" dirty="0"/>
              <a:t>La pulpa de la fruta puede consumirse en jugo o en agua y suele ser diurética, las hojas se pueden consumir en té al igual que la corteza del árbol, las semillas pulverizadas sirven como repelente de insectos untándoselas en la piel, el agua de las hojas de la guanábana también esta indicado contra los piojos, es muy importante tener en cuenta que la guanábana a pesar de ser de un sabor agradable </a:t>
            </a:r>
            <a:r>
              <a:rPr lang="es-CO" sz="2000" u="sng" dirty="0"/>
              <a:t>no por ello debe consumirse demasiada sino ir poco a poco es decir si lo toma en jugo deberá de tomar </a:t>
            </a:r>
            <a:r>
              <a:rPr lang="es-CO" sz="2000" b="1" u="sng" dirty="0"/>
              <a:t>media taza en ayunas durante una </a:t>
            </a:r>
            <a:r>
              <a:rPr lang="es-CO" sz="2000" b="1" u="sng" dirty="0" smtClean="0"/>
              <a:t>semana, </a:t>
            </a:r>
            <a:r>
              <a:rPr lang="es-CO" sz="2000" u="sng" dirty="0"/>
              <a:t>esto es para que su cuerpo se vaya acostumbrando a los ingredientes que contiene y que no le caiga pesada.</a:t>
            </a:r>
          </a:p>
        </p:txBody>
      </p:sp>
    </p:spTree>
    <p:extLst>
      <p:ext uri="{BB962C8B-B14F-4D97-AF65-F5344CB8AC3E}">
        <p14:creationId xmlns:p14="http://schemas.microsoft.com/office/powerpoint/2010/main" val="11182512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randombar(horizontal)">
                                      <p:cBhvr>
                                        <p:cTn id="10" dur="500"/>
                                        <p:tgtEl>
                                          <p:spTgt spid="2050"/>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5"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251520" y="332656"/>
            <a:ext cx="8640960" cy="3096344"/>
          </a:xfrm>
        </p:spPr>
        <p:txBody>
          <a:bodyPr>
            <a:normAutofit/>
          </a:bodyPr>
          <a:lstStyle/>
          <a:p>
            <a:pPr marL="0" indent="0" algn="ctr">
              <a:buNone/>
            </a:pPr>
            <a:r>
              <a:rPr lang="es-CO" dirty="0" smtClean="0"/>
              <a:t>Otra </a:t>
            </a:r>
            <a:r>
              <a:rPr lang="es-CO" dirty="0"/>
              <a:t>cosa que también debemos de tomar en cuenta es que la primera toma es decir la toma que se hace en ayunas es la más importante del día debido a que el organismo esta vacío y por ello se aprovecha mejor cuando es tomado como tratamiento para combatir el cáncer. </a:t>
            </a:r>
            <a:endParaRPr lang="es-CO" dirty="0" smtClean="0"/>
          </a:p>
        </p:txBody>
      </p:sp>
      <p:sp>
        <p:nvSpPr>
          <p:cNvPr id="4" name="3 Rectángulo"/>
          <p:cNvSpPr/>
          <p:nvPr/>
        </p:nvSpPr>
        <p:spPr>
          <a:xfrm>
            <a:off x="395536" y="3429000"/>
            <a:ext cx="4824536" cy="2246769"/>
          </a:xfrm>
          <a:prstGeom prst="rect">
            <a:avLst/>
          </a:prstGeom>
        </p:spPr>
        <p:txBody>
          <a:bodyPr wrap="square">
            <a:spAutoFit/>
          </a:bodyPr>
          <a:lstStyle/>
          <a:p>
            <a:pPr algn="ctr"/>
            <a:r>
              <a:rPr lang="es-CO" sz="2800" b="1" dirty="0">
                <a:solidFill>
                  <a:srgbClr val="00B0F0"/>
                </a:solidFill>
              </a:rPr>
              <a:t>Deberá hacer tres tomas al día antes de cada alimento (desayuno, almuerzo y cena), pero siempre recordando que es en forma de menos a más.</a:t>
            </a:r>
          </a:p>
        </p:txBody>
      </p:sp>
      <p:pic>
        <p:nvPicPr>
          <p:cNvPr id="3074" name="Picture 2" descr="https://encrypted-tbn2.gstatic.com/images?q=tbn:ANd9GcT9iN0I9KxRoUY8tiqgoz8hbIGNol95FryX7HvjvuHBET50wVw3l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24128" y="3551920"/>
            <a:ext cx="2952328" cy="189330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0" y="5706107"/>
            <a:ext cx="9144000" cy="1292662"/>
          </a:xfrm>
          <a:prstGeom prst="rect">
            <a:avLst/>
          </a:prstGeom>
        </p:spPr>
        <p:txBody>
          <a:bodyPr wrap="square">
            <a:spAutoFit/>
          </a:bodyPr>
          <a:lstStyle/>
          <a:p>
            <a:pPr algn="ctr"/>
            <a:r>
              <a:rPr lang="es-CO" sz="2000" i="1" dirty="0">
                <a:solidFill>
                  <a:srgbClr val="FF0000"/>
                </a:solidFill>
              </a:rPr>
              <a:t>La Guanábana es 100 veces más potente en matar el cáncer que la </a:t>
            </a:r>
            <a:r>
              <a:rPr lang="es-CO" sz="2000" i="1" dirty="0" smtClean="0">
                <a:solidFill>
                  <a:srgbClr val="FF0000"/>
                </a:solidFill>
              </a:rPr>
              <a:t>quimioterapia, sin dañar las células sanas.</a:t>
            </a:r>
            <a:r>
              <a:rPr lang="es-CO" sz="2000" i="1" dirty="0">
                <a:solidFill>
                  <a:srgbClr val="FF0000"/>
                </a:solidFill>
              </a:rPr>
              <a:t> Efectivamente ataca y mata las células malignas en 12 tipos de cáncer, incluyendo el de colon, mama, próstata, pulmón y cáncer de páncreas.</a:t>
            </a:r>
            <a:endParaRPr lang="es-CO" sz="2000" i="1" dirty="0" smtClean="0">
              <a:solidFill>
                <a:srgbClr val="FF0000"/>
              </a:solidFill>
            </a:endParaRPr>
          </a:p>
          <a:p>
            <a:endParaRPr lang="es-CO" dirty="0"/>
          </a:p>
        </p:txBody>
      </p:sp>
    </p:spTree>
    <p:extLst>
      <p:ext uri="{BB962C8B-B14F-4D97-AF65-F5344CB8AC3E}">
        <p14:creationId xmlns:p14="http://schemas.microsoft.com/office/powerpoint/2010/main" val="9566585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 calcmode="lin" valueType="num">
                                      <p:cBhvr>
                                        <p:cTn id="12" dur="500" fill="hold"/>
                                        <p:tgtEl>
                                          <p:spTgt spid="3074"/>
                                        </p:tgtEl>
                                        <p:attrNameLst>
                                          <p:attrName>ppt_w</p:attrName>
                                        </p:attrNameLst>
                                      </p:cBhvr>
                                      <p:tavLst>
                                        <p:tav tm="0">
                                          <p:val>
                                            <p:fltVal val="0"/>
                                          </p:val>
                                        </p:tav>
                                        <p:tav tm="100000">
                                          <p:val>
                                            <p:strVal val="#ppt_w"/>
                                          </p:val>
                                        </p:tav>
                                      </p:tavLst>
                                    </p:anim>
                                    <p:anim calcmode="lin" valueType="num">
                                      <p:cBhvr>
                                        <p:cTn id="13" dur="500" fill="hold"/>
                                        <p:tgtEl>
                                          <p:spTgt spid="3074"/>
                                        </p:tgtEl>
                                        <p:attrNameLst>
                                          <p:attrName>ppt_h</p:attrName>
                                        </p:attrNameLst>
                                      </p:cBhvr>
                                      <p:tavLst>
                                        <p:tav tm="0">
                                          <p:val>
                                            <p:fltVal val="0"/>
                                          </p:val>
                                        </p:tav>
                                        <p:tav tm="100000">
                                          <p:val>
                                            <p:strVal val="#ppt_h"/>
                                          </p:val>
                                        </p:tav>
                                      </p:tavLst>
                                    </p:anim>
                                    <p:animEffect transition="in" filter="fade">
                                      <p:cBhvr>
                                        <p:cTn id="14" dur="500"/>
                                        <p:tgtEl>
                                          <p:spTgt spid="3074"/>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heel(1)">
                                      <p:cBhvr>
                                        <p:cTn id="19"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5575" y="827391"/>
            <a:ext cx="6360641" cy="3528392"/>
          </a:xfrm>
        </p:spPr>
        <p:txBody>
          <a:bodyPr>
            <a:normAutofit fontScale="92500"/>
          </a:bodyPr>
          <a:lstStyle/>
          <a:p>
            <a:pPr marL="0" indent="0" algn="ctr">
              <a:buNone/>
            </a:pPr>
            <a:r>
              <a:rPr lang="es-CO" dirty="0"/>
              <a:t>Las hojas de la guanábana también se pueden tomar licuadas 3 hojas con un vaso de agua se licuan y se cuela esto también se debe de tomar en ayunas pero se debe empezar con una </a:t>
            </a:r>
            <a:r>
              <a:rPr lang="es-CO" b="1" u="sng" dirty="0"/>
              <a:t>hoja</a:t>
            </a:r>
            <a:r>
              <a:rPr lang="es-CO" dirty="0"/>
              <a:t> licuada con una </a:t>
            </a:r>
            <a:r>
              <a:rPr lang="es-CO" u="sng" dirty="0"/>
              <a:t>taza</a:t>
            </a:r>
            <a:r>
              <a:rPr lang="es-CO" dirty="0"/>
              <a:t> de agua esto por una semana y después ya será el </a:t>
            </a:r>
            <a:r>
              <a:rPr lang="es-CO" u="sng" dirty="0"/>
              <a:t>vaso</a:t>
            </a:r>
            <a:r>
              <a:rPr lang="es-CO" dirty="0"/>
              <a:t>, </a:t>
            </a:r>
            <a:endParaRPr lang="es-CO" dirty="0" smtClean="0"/>
          </a:p>
        </p:txBody>
      </p:sp>
      <p:sp>
        <p:nvSpPr>
          <p:cNvPr id="4" name="AutoShape 2" descr="data:image/jpeg;base64,/9j/4AAQSkZJRgABAQAAAQABAAD/2wCEAAkGBhQSERQUExQUFBQUFBQUFBgXGBQXFBYUFBQVFBQUFxQXHCYeFxokGRQUHy8gJCcpLCwsFR4xNTAqNSYrLCkBCQoKDgwOGg8PGiwkHyQsKSwsKSwsLCwpKSksKSwsLCwsKSwsLCkpLCwsLCksKSwsKSksLCwpLCwsKSwsLCwsLP/AABEIAQMAwgMBIgACEQEDEQH/xAAcAAABBQEBAQAAAAAAAAAAAAAEAQIDBQYABwj/xABFEAABAwEEBgYGCAQFBQEAAAABAAIDEQQSITEFQVFhcYEGEyKRobEHFDLB0fAjQlJicoKS4RWisvEzQ4PC4jRUY3OTFv/EABkBAAMBAQEAAAAAAAAAAAAAAAECAwAEBf/EACMRAQEAAgEFAAMAAwAAAAAAAAABAhESAyExQVETImEUMnH/2gAMAwEAAhEDEQA/APImIqJiGhKOiyUapDbqjfGpHKF7kYFNDU4BICuDlmlLdCcAow9PvLaHZ5THFJeTtS2m2aGkoh3YyAPEYrrOzEYI6awk0wrVGY7a5aULwSa1KNs0pGtTy2W7gmMhQymjYtN0d0gCHRuzoXM30FSzzI5ojRDcRXXj3rMtNMQaEYg6xvVxLphgYyVp+kylYfZvU9tu4501KWlLdD3269LcGV4knbQ0AHcq/S7cbv3ro4DAK06NQCZr3xkPeKuIPtAAXsBux70BOysrRsxVujjq6Nj3/Zn+k0mLGDUC488B/SVRvy5qw6QTXrQ/7tG9w+JKrCdSa+XNnd2mlI4Yc0tKU3eaWlUxSAJSpGsTVgMXKQNSoslgci2SKtY5ERyqNikESSqJ0tUkkwohzIjIWpw9cZFAHJ1U2ipdakD0O1PvYZIgJjbUqVsSGilRUb000G1nBGNyI6w0oFXRyKaKaiYpHQk8UO6Mg7lZEUBO0ISWauYS2bPMqFc7DFQzuJCkmcoXKdxkPytafoJaLloY3XIJXH8DY3NFeJL/ANKJY4B8jzkxv7+5V/RmN5tkjmYthiMeOoUud5cSeZU2miYrNMHDGQ3Rsoc/Cqp05Zur9O6xtYWecucXHNzi48Sa+9Na7wSPzSgJXOXbX52qVhAbv/f+yiCkIWAhquDE5OLUQR0XKSqRbbIZWlpodS4PRUrA4b0DJEWpJdqXse96SqivpQ9NoqUFODlACprNZy9wA1mldQ4lZkjZE8To5uhWjNzj3KRmgWuNAXeHwScobjVa16IZIrOz9F7zqXyBrwHgiP4GxppdceJPuojzgcKrY3qdjl6HoDobo6VgJEj3gC8HSuZQ6+y05b1ZS9BrCfZiaNv005I40dgnnf2W9nl7zgoqr09/QSx6mvH4ZXH+tVNq9H0YHYml/M1jv6aJtUNxgXiqbIFpbX0Nkb7D438asd3HDxR/Q/oVfmv2mjY4+0W3hV+wNocaqWV+qSfFpPo11iscYji6y0WyR07ySAGQtJ6sE7ya8isH0ptE4LGzObjeddaMG0wHaOZxK9H6SWp7njGhJawU1AUFBuXmfTO1XrU9upgazmBU+fgr3/SKZYcMWfJxTiBQJE4DPwU0CNapoxlx+KawfFOY1YHFc/AJzQpRYHvYXBpuCgLsA0FxoK8yiCwj6OkgVdQ0FRTI6wuU8umiHENIoCQMNVcFyOoO1HEcqnAnFEabEUbiyL6QUab+2oBNDsqUC+SgooXSlSkNbswkJqVxTU4DdEWHrZQ05UJO+grRallmAFAABuWQsc5Y4OaaOaagrbaL0gy0N1RyVoQfZcdrT7lPOVTCyGwWUEo+zwXTkmvsxacQQpoptoUlE7bOCajAqV0eogHeEkVDrRcbTx4qkidocWYZg0I76+5GMllZ9Y0O/P3pwaNYrz7krYk3D4HL6c23vTvWJDkR4hOZGiImcsME05BePxXSyS5UB3VHvVY2zzgkuDjUnAOAp4rUdQNWGBA4Y4ZcE4WMYjA1GNePnijcNhMpFBFHLeaSAQDUFxGCzWlugkr+tmY8PN9xc13ZJrj2HZE6rppxXo7bGKCvhmOaIdATmc9lMa5+fmjMdNlnt4HabG9j7r2uYdjhQ01HeN6bdXtOn+jUVoibG5oJbixwwewnOjth2ZLzjS3Q2SEmhvN1E4fJW0XyonO1cEjQnywOae0COPxTjHTPZ5rBXRsqafO5a/S8DbPoyJhHbnlBH4Ixec6msXrn6lRaDsXWSNGeI760HiR3K39IFqramwj2bNEyMDUHuAkefFg/KhPLemYurlN1aVMCsMKYYFJVcShptoTAm9UVPeXXljbD3Cr3o8MOZVWHK30Q6gB3lBttdY7Q4ClajY7Fv7IwRRuza5h2txb3FVtif/b4K2gPJTmqfdngjdEk+w5rvA9xSmzSsza4eIRjYQcx3YFFwsI9l5G4p50p6L+X6qmaQIzAPgiotJM1gjx8laBpPtsY/kEh0VC7OMt4E+RTcM4HPGoIrRGcnDnh5ouOMHIg81Cei8Z9mR7eIB8kw9En/VlYeIIW/aeY3632PFmUjbOq0dG7UPZIP4ZEv8OtzfqvP5mn3o8v43H+xbNgT22dUbhbx9ST9IPuUTrTpAfUl/8An/xR5T43CtK2y81Db7A0tJfQN1l1KUWccdJOyZP+m77ggLfoS3UrJHIa/acCe69VDl/G4f1UaTs7L7w2jmVNK7Fn9IaJoC9mTRVw2N1uB2DWFtLP0JtsmUDgNri1o8SrG39ApbNYLZLM+IH1eSgAc9woK3Q6oAvezkc8Ek3s+WtM36O7Bfla4jC8T+WMVJ73eCzVttHXSSTVNZZHyY7HuLgOQIHJbbQ0fq2jp5fZc2yuAOyWeobzq9qwAdRtNQwVJ4TJQpUneuQBWVSVSLlhLeSVSFIgJ4KudFtq0c/NUgWg0LHVg5+aILqC03aA4jxHBXcLthBG/wCKpfV+0N2aOjGsFJcfZt+l3A+msjjkrGJ52AjaFnYrW4bCjodIDX2T86wml0Fm15G5u8fO5GwjY7yKprPpIHJwPGhVhHKDm0cjRUmSVxWkcZ2A94REbfunlT3oCFzdr2osS0H+J3j9k3INDY5dx5ivvU7Ht2eHwCDjkd9phRDHv2N7/wB0dl0nBG0/zKau93IuTYC46m7Tj+6f1rvuDml2bRrm11v/AFP+KDtVlBxunDW5zj5lHFztbmjgFXaQtIaMTWnzktttKTpx03lsllL47gkJDWVFcTQVoTjQVPJePW7pFa7dIxk88koc9oDKhrBVwyjbRpptIrgrz0qaW6yaOIZRtvn8RwGX51V9CNHl84dTBmX43i63uFSkqmo03Tabq9HsYKDr5waa+rhFQf1dUsCBVan0jW0OtbYW+zZYmxf6j6Pk8CwflWZZSmO5ajC9bu8VygL+K5BtqomvNIn3U0hZjSkS0SICULW6Bs9ImHaD5lZMBbzoyB6syuNB7ysI6GEYkn+6laarpIiMcx4801jsK71G27UkhwXOApvSppdVDY6RXETZ7U9nsvcOZp3KGiVqEtHUW0HSSZv1wR94D3CqOHS5wpejYcNVR71QsaklGKrMqS4xpIumTdcPc8/BHw9K4j/lO/UFiIgjrO3EIc634431j0ywse4R4NbXMYnIACmaCl6QmnZZdxpn+yqoJ6RADAuNXbw2nxU8BBzGKfDL6TLD4ZbdOuBF9zqGozN3hXaqifSDy75IRNvtNewKVqDjuxGGxVoY5oxHHXTeNyrfgYz2rNP2dsjauYHD7WIcODhl5FHdEbZZ7LBJI4guhBfdNL8kjzcjpTMVLRUZXjWildEDsx7jxCH/AIZDQ3uxtNKtodo2HhRYLGJkkc97nPJvOc5znHW5xLnOpqqSVEXGnBXvSuwOa4SscHwuugEUIjIA7BI1E4gkD2qHUTRNOOOSVnCNcpupPzRIjoGda4petTpaDsjVmdp+CiQ0ZJ1q4SKJdRDTJ2vC3fRV/wBC0bsF58FuejbqQs4BS6l1FMJutOwYb0joAdx3LrPJUYolsezHzQmUrWaBy9k0wyQ3V7lYWmGuIzGo+KRjK6qb9a1x20oBK1WXUDLPjj3pzLGw6sdYxrx4I8G5BI1DK7NWw0a3aRhtHwQ/8JFaAurSowGSPCtygCIKwsEAc6jqgDHDyXM0Ll2zj93ZnjVFCwGOtCS0Z5A79XBaYVuUJI/tkCg1YZUR8ElOKbYtHtzNTU1Fa4DYrOGDZhy9ybhsvIJPo5kjcW0fqcALwr5jcqi0sLXFjqA5imRGorUBi8p0/pl7tJudGahrmwAV7LgDRwOw3nOFdVFSdi7auOzEDa3dkD7kvUau7ZwO4p1psb6A4h10OH3m6uIROjxfbWmuhH2XbPeE/oFLBZmMkuuaDDPVjmn6rtldWvv3YZbT+gH2Sa46pY4XoXmnbZlqwvNODt9DkQvSLdo8UxwvEB2531HgbihdM6OdabM6Fw+mi+kgOGMg9qOuHttwGq9dOoKe7tTW8f8Ajy+qVTCJcnRVpsO8KJ1g3Ao7kkIXBzrvvTiuNiOw96jdZuPcrNNJTzqUv4orDBvWw0I36Fg3BUIpuWh0X7DeCGWdygTCYr2zvVlC5VlnR8KWBVgwA5pxsAORIUcJR0SpKnQZsThsKWOAjURv1q1YERGxUmRVSI8Kb07iVc+rg6kvqQ2J5kWqcHDUeKe6KraYK49QFNinZYwjsFXZbPQUANEbHZjTJWUVmCmexDk2lHpacWezSzO/y43O40GA714t0SsbprZECauLi9292ZP6iCvRvTDpO5ZY4AcZpBXbcj7R5Xrg5rM+iqFrbTNO/COzQukcTlrPkwrTu17L+3dKm/xh9neaQNEdladTJmgUduBke5h4N2FW8llELjgQJDddsacaGnGmO8rxy0vdI6R7vakc6R4rrkJc/wASV7N0OtwttkY5zg6S71UwNL19oul9B9oAO/OqY+W8TuKuXhQ/hPknTWKjgTQkENO8VBHeCfBERMF6lajKu9opXmp5HXZI3EVGv8TCHs8iEbj3GZ6jPWj0VQSPc++4X3F1KnC8a0wO9ctIZYHdq+W3u1THCuNOS5bWSW4+eapLyHFvb94cvgpBaW/aHNebqvT5Y/UhcmFy69XIg80hC2jbdUK70ecG8AqFaDRnst4BGEzXcJwVnAquLLuVpAU0So2JGQlCRIuJqeJ0bGio0LEi40QghimYFAHKeIpipmhSsao2qeILMmY1MJxUhNAg7XahFE+R2DWNc8ncBVYXjHpR0r11vcwGrYGiP8zu2/zYOSs9HweraAmkOD7Y9sbcsWE1pwLGOPNYiNr7VPr6y0S8SHSOqeTQe4L0j0mWmKFtksN2rYoetcBhdPsReDZFWdone9ecGJ2JOFduVKL0v0VRFsUhB9p1T4D/AGrzMuwLTjs101mi9X9Hkd2x1yred3ku/wByphO4Z+FxBPSUA6xXmST5LSTwD1d73DEUc3jg7+kU5rD6Xtdx0R/8jGk7jn3Ld221tMEYrgYyTsq5ppzVL5J60zMjGgmjdZ1rksFsF1tRjdFeNFybZXztguoEyqULgdOkjWN3rrhGRKQKRq1bwb1jhrWo0U7st4BUljs95137QoOOqivNGNo0A6sDyU8ppbHLlF1GclawKljd2grmzpY1WEKNiQUKNiTkouJFxoSIouNMVOGqeJlFEwIhqIJGhEwhDMRjAsxlodhTasX6V9KdVYTGDR07hF+X2n/ytI5rYOfV/BeQelfSZmtzIW49U0CgOckpGFNtAz9SOM3Wt0J9EOgBJO60vFI4AQ0nK+RVzuTcK/eOxZ3pHp02u1yz1JEjqsGPZiFGxihyN0AkbSVvOkhGjdDNs7f8W0fRu20cL07v01bxkC8xZMwMNMCduP8AZV9Ex73ZJZcMOdc66+S9f6JWa5YWj7gHgB7l40yO8QPtEN78F7lYI7tmaNtPeVXCFyrKdJyaAj7Tnd1APJbEWyrIxn2QO7BZDTcdcBsPDElXkc/YZwqmgWa0YClTGSigrsXIBp4ICnhMCeAuN0HtCNsNlL3Bo1+A1lDRtVhFAWtvHALFp9nY0TAHFrTjQ0J4HUraxuFTdqRU0rnSuves+59ATrOPwVloCarabCfj70epjqSD0rvdaCL/ABBwVzAqSJ3bHBXcCjitksISjYkBCVYQJ0hUTUZEENEEWxFhEYU7VBGpS9GAnjRBfQIOGTFPts9GHfh3ogijmDWvkJwxdXcF5X0DsXr+k32h+LWudOcNppEOTQP0rW+kHSRisD2t9qS7EKag/BxrqwqouhkI0boqW1yDtPBkAOZpRsDMcrzrveVTCFzrJelDS/rFuc0O7FmHUt2F57UpB/FRv+mscWKczl14v7TyS5x+05xq5x3kklRh2pP5reIK0THemjH32+BB9y9tPZiYPnAALx7ovBetLMMATXy8yF6zpGcNa3H6te9Ux8Evll9IPrIG0O3uCuJW3AGnUAPBVJxkrtPgMT7lYxxdY7H2a1dvGzmtvU2bW7ID9Qnd2g00diOBxC5aP1rilXJ/kZ/HZ+DD6+c2hTwxVSRR1VvHcawA6seJQc9Q2Wy5E5IwwOe2+QerHsfeO3hge4oZ1uD3C8KRj6o+txU+lNNG6Y2kE5FwyaNbWba6zyCrhhJ++aVtyvHFT2qapRugq1cdVQOaqyFfWKzlkYBz9rvxUred3XVMZhjxaCzmr28Fe2ZZmwS1odmfNaGAk0ocjjvCnOzVbwhHRBA2cqwhTEoqJFhDQhE0R0CZic5qYxPIRgG9eGhU9v0k5+DSBsKNtdWjGoG3V36lUTECpoO/3LeTTt3SMtN5t17cDrzB+d6H07Z32iAQl5MbXNcAA0HsghoOGIFa8UjbVQ5FENtY2Y8Ar4p5MM/oaRlIW6sYiacw4eSQdBz/ANxH+h7fCpW5kkZmWVPAIYwOfsYNgzPFx9ypJCKDQ+gm2eQOa6+4ZnGgBxIptwV495eauwAxx3azsTxZRuoO4c1GyF056uMdgYud9rdw80fTTvTLDEZX1GRwFcKN2njmtAYA1tBRDwx9U2l0gazTGvEIK0zYnEqGeXJ1dPDiMofmi5VXWH7XiuUtKvHRLTIfD91E6Uk4lOklByB4n3BMYE944uTHDLL+JGEp11NSqOWVy8urHCY+DrNZrz2t2nHhrWptEFKbx5YfBVOgIKvLtgp3rUGy32015jimxied7qO8WGo1ZjaFotGWsOGGG0HMKpdBqIxGBCj9Xc03mGh+cCNYW0XbcWVys4FjNHdIqUEouHb9U89XNamxW8OFQQUS1dQNRjI0DZ7QFYRWoJpCpms3KZtFBLpVjR2i0cc+QQUulC7CMU3n3BZhOkrULt3O9hTaOCordo6OOEyukETG1vF3sDYBrqSaACtdiNDK4nE+JKzHpjshjgsQOt0riNVS1tMNwr3lUxx+lt+BbNp+GZoAeM8AasdXcHUKKbEcxJ3kLzADgVPBK5o7LnN4EjngmjPTxJTN7fBR2rT0cQxcK/O33LzV1reaVe88XOOHelibhVNsNNNpPpWXYMy/l/5La9F4HQ2ftgmR5vvNRXEdlu6g1cVhOhuhTaLQDSrI+27ZhkOZ8l6fbLI8ZUx2H9lPPP1Venj7gW1W7cceCqZ7SDtHIoq1WCUZty3hVk9lfsPcpXLH66JL8NLt6VQ0dsd4pFu31t348iBTgVGCnByTQbShyUFRgoqwWbrHhurM8ENG20HR+GjAdpqtJZgquwMoArmzNVsY5crvumtOjRKAR2XjXqPEKsksZaaPF0/yngVobOEeyIOFHAEb8VbhtLnpjvUK7vJdDostPYJb+E08Mlq39G2n/DcWbvab3H4pP/z8o1MdwqCl/GbnFVZWzt/zCeOPkjLkzqXnu/KS390fDoiQf5buRHxVlZtCSE4tpz9yHBrnFXZNH0+ak8SraKPV/dWlk6NuqKkAePzzV5YdDsjxpU7SmmOiXNXaI0GSQ+QUaPZbrJ37liPTyKtsv45P6QvWF5F6d5P+lb/7T3XB700Lvu8nAT8eCc1mGIXBmZGQpVKqaI0SW1oAmMWh6I6H9YtDQQbre07CuWQ5la9oHlseh9ndZIRVlesF51CK/dFMKYK7l08wsoQ9pGWFfIoS0spgaimqhVbaHCqhqV04249lpaukEZpjQ0x7LvggJNMMNReG7UqqZ6EfLVLelKrOpYuv4k3aO9IqCq5L+KD+V5fMO07ifNICueak8SkTJxIFpOj9koy8c3eWpZyzx3nBu0gLcWaK6ABqCMLnfQmytyVvZQq2BmKtbM1XwjnyqwgCsYAgIArGAK8Qo6EI+BAwhWEITFHQo2NyChRkSWgKjUzVDGpmpKeHLyT032VxdZpfqjrI/wAzrrh4NK9aKxvpR0b1ujpTrjLZRwaQHfy1Wg708FdKTgcgnRmnNNITwUNK1I1owxx+aYr0rofoURWcPcSHydrAkUb9UYd/NefaKs1+Ro1VqeGtegPnwoDhSg4KXU79lOlO+106xgGt9x/M5VtrGGbsSdfxQL7U4ZOI5oYW95HaNSCQVDjXRKJliFM/JAPsrfkBJJbnDehTbtwR1TbiYwN2Fch/XVybRHl65cuQAfoQfTN5rZxLlyMJl5Wcg7X5Wf0hH2VcuV+mhmsoFYQrlyvEKPhR8K5cmAdCjI1y5JWExqZq5ckoxzlV9KYwbHaARUGGT+gpVy08jXzS1K7UkXIK1fdHTQuI2BaOQ5cFy5c+fl09PwFlzCjdm7kuXIHQPQpXLloxtEi5cgL/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4100" name="Picture 4" descr="http://2.bp.blogspot.com/-Vlz8GyJLBJk/UNZgG0u_myI/AAAAAAAAH88/9QDPA5JQiEQ/s1600/100_793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980727"/>
            <a:ext cx="2304256" cy="3221721"/>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1331640" y="4594148"/>
            <a:ext cx="5832648" cy="1815882"/>
          </a:xfrm>
          <a:prstGeom prst="rect">
            <a:avLst/>
          </a:prstGeom>
        </p:spPr>
        <p:txBody>
          <a:bodyPr wrap="square">
            <a:spAutoFit/>
          </a:bodyPr>
          <a:lstStyle/>
          <a:p>
            <a:pPr algn="ctr"/>
            <a:r>
              <a:rPr lang="es-CO" sz="2800" dirty="0"/>
              <a:t>todos estos son </a:t>
            </a:r>
            <a:r>
              <a:rPr lang="es-CO" sz="2800" dirty="0" smtClean="0"/>
              <a:t>tratamientos </a:t>
            </a:r>
            <a:r>
              <a:rPr lang="es-CO" sz="2800" dirty="0"/>
              <a:t>herbolarios y no son sustituto de ningún medicamento o quimioterapia pero tampoco se contraindican</a:t>
            </a:r>
            <a:r>
              <a:rPr lang="es-CO" sz="2800" dirty="0" smtClean="0"/>
              <a:t>. </a:t>
            </a:r>
            <a:endParaRPr lang="es-CO" sz="2800" dirty="0"/>
          </a:p>
        </p:txBody>
      </p:sp>
      <p:sp>
        <p:nvSpPr>
          <p:cNvPr id="6" name="5 Rectángulo"/>
          <p:cNvSpPr/>
          <p:nvPr/>
        </p:nvSpPr>
        <p:spPr>
          <a:xfrm>
            <a:off x="1043608" y="160338"/>
            <a:ext cx="7344816" cy="1077218"/>
          </a:xfrm>
          <a:prstGeom prst="rect">
            <a:avLst/>
          </a:prstGeom>
        </p:spPr>
        <p:txBody>
          <a:bodyPr wrap="square">
            <a:spAutoFit/>
          </a:bodyPr>
          <a:lstStyle/>
          <a:p>
            <a:r>
              <a:rPr lang="es-CO" sz="3200" b="1" u="sng" dirty="0"/>
              <a:t>Tratamiento con las hojas de </a:t>
            </a:r>
            <a:r>
              <a:rPr lang="es-CO" sz="3200" b="1" u="sng" dirty="0" smtClean="0"/>
              <a:t>guanábana</a:t>
            </a:r>
            <a:r>
              <a:rPr lang="es-CO" sz="3200" b="1" u="sng" dirty="0"/>
              <a:t/>
            </a:r>
            <a:br>
              <a:rPr lang="es-CO" sz="3200" b="1" u="sng" dirty="0"/>
            </a:br>
            <a:endParaRPr lang="es-CO" sz="3200" b="1" u="sng" dirty="0"/>
          </a:p>
        </p:txBody>
      </p:sp>
    </p:spTree>
    <p:extLst>
      <p:ext uri="{BB962C8B-B14F-4D97-AF65-F5344CB8AC3E}">
        <p14:creationId xmlns:p14="http://schemas.microsoft.com/office/powerpoint/2010/main" val="68624686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4100"/>
                                        </p:tgtEl>
                                        <p:attrNameLst>
                                          <p:attrName>style.visibility</p:attrName>
                                        </p:attrNameLst>
                                      </p:cBhvr>
                                      <p:to>
                                        <p:strVal val="visible"/>
                                      </p:to>
                                    </p:set>
                                    <p:animEffect transition="in" filter="circle(in)">
                                      <p:cBhvr>
                                        <p:cTn id="10" dur="2000"/>
                                        <p:tgtEl>
                                          <p:spTgt spid="4100"/>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5266928" cy="4176464"/>
          </a:xfrm>
        </p:spPr>
        <p:txBody>
          <a:bodyPr>
            <a:normAutofit fontScale="92500" lnSpcReduction="20000"/>
          </a:bodyPr>
          <a:lstStyle/>
          <a:p>
            <a:pPr marL="0" indent="0" algn="ctr">
              <a:buNone/>
            </a:pPr>
            <a:r>
              <a:rPr lang="es-CO" dirty="0"/>
              <a:t>Las hojas de la guanábana son buenísimas cuando se esta enfermo de paperas pero las hojas tienen que suavizarse ya sea hirviendo agua y metiéndolas un poco para poder suavizarlas o asándolas después de esto se ponen en las paperas con la ayuda de un paño esto ayudara a desinflamarlas más rápidamente</a:t>
            </a:r>
            <a:r>
              <a:rPr lang="es-CO" dirty="0" smtClean="0"/>
              <a:t>.</a:t>
            </a:r>
            <a:endParaRPr lang="es-CO" dirty="0"/>
          </a:p>
        </p:txBody>
      </p:sp>
      <p:sp>
        <p:nvSpPr>
          <p:cNvPr id="4" name="3 Rectángulo"/>
          <p:cNvSpPr/>
          <p:nvPr/>
        </p:nvSpPr>
        <p:spPr>
          <a:xfrm>
            <a:off x="467544" y="5013176"/>
            <a:ext cx="8208912" cy="1508105"/>
          </a:xfrm>
          <a:prstGeom prst="rect">
            <a:avLst/>
          </a:prstGeom>
        </p:spPr>
        <p:txBody>
          <a:bodyPr wrap="square">
            <a:spAutoFit/>
          </a:bodyPr>
          <a:lstStyle/>
          <a:p>
            <a:pPr algn="ctr"/>
            <a:r>
              <a:rPr lang="es-CO" sz="2800" dirty="0"/>
              <a:t>Las hojas de la guanábana son excelentes cuando la persona padece de insomnio y nerviosismo.</a:t>
            </a:r>
            <a:br>
              <a:rPr lang="es-CO" sz="2800" dirty="0"/>
            </a:br>
            <a:r>
              <a:rPr lang="es-CO" dirty="0"/>
              <a:t/>
            </a:r>
            <a:br>
              <a:rPr lang="es-CO" dirty="0"/>
            </a:br>
            <a:endParaRPr lang="es-CO" dirty="0"/>
          </a:p>
        </p:txBody>
      </p:sp>
      <p:pic>
        <p:nvPicPr>
          <p:cNvPr id="5122" name="Picture 2" descr="http://www.absolutsalamanca.com/wp-content/uploads/2013/02/pa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332655"/>
            <a:ext cx="3347864" cy="3960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87132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ppt_w</p:attrName>
                                        </p:attrNameLst>
                                      </p:cBhvr>
                                      <p:tavLst>
                                        <p:tav tm="0" fmla="#ppt_w*sin(2.5*pi*$)">
                                          <p:val>
                                            <p:fltVal val="0"/>
                                          </p:val>
                                        </p:tav>
                                        <p:tav tm="100000">
                                          <p:val>
                                            <p:fltVal val="1"/>
                                          </p:val>
                                        </p:tav>
                                      </p:tavLst>
                                    </p:anim>
                                    <p:anim calcmode="lin" valueType="num">
                                      <p:cBhvr>
                                        <p:cTn id="9" dur="2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55575" y="404665"/>
            <a:ext cx="6360641" cy="3528391"/>
          </a:xfrm>
        </p:spPr>
        <p:txBody>
          <a:bodyPr>
            <a:normAutofit fontScale="77500" lnSpcReduction="20000"/>
          </a:bodyPr>
          <a:lstStyle/>
          <a:p>
            <a:pPr marL="0" indent="0" algn="ctr">
              <a:buNone/>
            </a:pPr>
            <a:r>
              <a:rPr lang="es-CO" dirty="0" smtClean="0"/>
              <a:t>Las hojas de la </a:t>
            </a:r>
            <a:r>
              <a:rPr lang="es-CO" dirty="0"/>
              <a:t>guanábana es buenísima para prevenir las gripes y cuando ya se tiene la enfermedad ayuda a la recuperación de esta y descongestiona el pecho para esto basta con cocer tres hojas de guanábana y un puñito de flores de la misma y el té se toma endulzado con </a:t>
            </a:r>
            <a:r>
              <a:rPr lang="es-CO" dirty="0" smtClean="0"/>
              <a:t>miel de abeja, </a:t>
            </a:r>
            <a:r>
              <a:rPr lang="es-CO" b="1" u="sng" dirty="0"/>
              <a:t>recuerden nunca endulcen un té con azúcar </a:t>
            </a:r>
            <a:r>
              <a:rPr lang="es-CO" b="1" u="sng" dirty="0" smtClean="0"/>
              <a:t>refinada, nunca, </a:t>
            </a:r>
            <a:r>
              <a:rPr lang="es-CO" b="1" u="sng" dirty="0"/>
              <a:t>ya que lo natural es lo mejor y más cuando se esta enfermo, convaleciente o se padece alguna enfermedad</a:t>
            </a:r>
            <a:r>
              <a:rPr lang="es-CO" b="1" u="sng" dirty="0" smtClean="0"/>
              <a:t>.</a:t>
            </a:r>
          </a:p>
        </p:txBody>
      </p:sp>
      <p:sp>
        <p:nvSpPr>
          <p:cNvPr id="4" name="3 Rectángulo"/>
          <p:cNvSpPr/>
          <p:nvPr/>
        </p:nvSpPr>
        <p:spPr>
          <a:xfrm>
            <a:off x="467544" y="4509120"/>
            <a:ext cx="8280920" cy="1661993"/>
          </a:xfrm>
          <a:prstGeom prst="rect">
            <a:avLst/>
          </a:prstGeom>
        </p:spPr>
        <p:txBody>
          <a:bodyPr wrap="square">
            <a:spAutoFit/>
          </a:bodyPr>
          <a:lstStyle/>
          <a:p>
            <a:pPr algn="ctr"/>
            <a:r>
              <a:rPr lang="es-CO" sz="2800" dirty="0"/>
              <a:t>El té de las hojas es bueno para contener las hemorragias </a:t>
            </a:r>
            <a:r>
              <a:rPr lang="es-CO" sz="2800" dirty="0" smtClean="0"/>
              <a:t>internas, </a:t>
            </a:r>
            <a:r>
              <a:rPr lang="es-CO" sz="2800" dirty="0"/>
              <a:t>se hace un té con tres hojas de guanábana siempre endulzado con miel. </a:t>
            </a:r>
          </a:p>
          <a:p>
            <a:endParaRPr lang="es-CO" dirty="0"/>
          </a:p>
        </p:txBody>
      </p:sp>
      <p:sp>
        <p:nvSpPr>
          <p:cNvPr id="5" name="AutoShape 2" descr="data:image/jpeg;base64,/9j/4AAQSkZJRgABAQAAAQABAAD/2wCEAAkGBxQREhQUEBQUFBUUEhQUFBUVFBQUFBAUFBQWFhQUFBQYHCggGBolHBQUITEhJSkrLi4uFx8zODMsNygtLisBCgoKDg0OGxAQGiwkICQsLCwsLCwsLCwsLCwsLCwsLCwsLCwsLCwsLCwsLCwsLCwsLCwsLCwsLCwsLCwsLCwsLP/AABEIALcBEwMBIgACEQEDEQH/xAAbAAACAwEBAQAAAAAAAAAAAAAEBQIDBgABB//EADsQAAEDAgQDBgUDAgUFAQAAAAEAAgMEEQUSITFBUWEGEyJxgZEyUqGx8ELB0WLhFDNygvEVI0NTsgf/xAAZAQADAQEBAAAAAAAAAAAAAAACAwQBAAX/xAAoEQACAgICAQQCAQUAAAAAAAAAAQIRAyESMUEEIjJhUXETI0KRsfD/2gAMAwEAAhEDEQA/AMvR0N3A2tysm76F1rAgf7bH6FQwWPMT5p29hSl0W+TPOws8/wBh6KIpLC1k+fH+BCSN90MkFFgApvwKwNsNVf3Z04cwuMaS0MItFirA0Lzu9LnfgvQgCLWmysvfgqY3X25+yJiNwuCR6zdWMZry/dehl97ogQ36LKCs6PorWM9FWxp4olkWpIKIywnD4Oe6cQx8fpyQeGx8SmLtLBOgtCMj2XNfZMKR2qSPmyuN9lbTVhvpomp0JlBtGm7zklfaXWA35t+6tpZCRc68v5Q/aL/KA5uH0W5XcH+hWNVNfsy7Rv5IOyOkFgUJZIxqkFllbK8q8LVbZeZUwUUlqgWojKoPauOsFkCpLUQ4KBasNsHcxUSRowhVuatOAHQKswo8tXmRacAhi8KPMSpfEtMBMy5XGJeLTgXs0+zyDxWhm4/mqzOHNyvaeq1Mp080rF8aK5dg9+OqBrpsu4cOtrj3U55iDp6dPNU/43MCDrwWuS6OSPI5w4aaq14tZBTQcWGyHdVuvZ1v5SZMchmx1169qBiqwN/z1RUcgchC0WRnW58kSHdEOIypMJGhXUagyLmjw7TXTyS6nKKkktZYb2Qq5Mr7fMPTRGQa28kBi8bj3bxw0Pr/AMI6jacv1XJbOekNqI8UUagA+I8OKQSYq2Pd3oNSltZib5dB4W/Upv8AIooU8bkxtiWMtBytNyfMn+6ZdnaV7yC4HycfuBoPJIsJo2gg2NzuTuVrIsSbHZjBc3AdY/BfbMeF+CLH7nbBy+yNIfwsQmOx5g0dboulfm5oDF6kB4HRUSSaojjfIST0Jtog30zhuFoY5wVd3DXBasaoySfkyZavMq0suGApfPhRGyFwYIpIVD0ZPCW7hDOCBnA5CiWq8tXmRYaDlire1GlipcxccCZFJrFf3akGLTgcsVL2I1zFS9q04CLFyJyLlpwvpqImxTYN8NjrZKqOuL2iyYRuPHyQ3FLRVwa2BTMuT5+6CkprfDomdQ3iqXNt7pMtMaloVGY7Ea/myqfJmtfh0RmKWDHO2sCb+SyrMadGbTNdwuQLgEi9iOa6rCUkuxtU0DX7Eg/RBOo5oz4HX9CiaTHoj+toPImx+qvm7QQt0zZncGt1JsL+nqlODCuP5Koq+eP42Hqd0ZT9oWuNnAjn0Waramerta7Gbho3eOZPG3Fv3Tmlp7AWGoFr9OK1xaATvodQY1Gfhv7K2GtL33O3AJNBELuA3abapnRQ36LBiNzhkTJmBrhop4rhvgyNuB03d5rzs1YALVVFMDsqYRUok2WbjM+J412eObwZ2FrtSCQTz81TTU1TGP8AMLrMLgHNBvoDluLHjZfW66gY74hr+WSp+FgW6bdNLfnkgeOmMjktGUohOS6MkNtlN2DUtO+5J2I26rZ4RhmQC3Kw8j8TXfM0m55jguhgbmByi9gAft9ynFKEyP0KyX5GFK3KFnsWfmeT6J1WT5Iyelh5rNGS+6ZVg4o7shFKWlNKWrS9rVezRHHQyaTHEdUiGvBSNsiKhmRiJYw6eja4bJPWYTvZN2Tq9lnBY0mJcaMNIyxseC4NTzG8PscwHmkyncaZ1lZaoliusvcq44HyLwtRGVRLVpwM5qrc1FFqrc1ccCZFyvyrlpxj8Knt4eSed/os1F4Xa/nRM4pV52OeqPUkhpK6/qg5N7aq6nkB0KjK1Ut8kDHWiEsQda/nbhcai/kbH0Syp7PtJB4AbfMdS4uPM3+6YNk1RDJQUCdBuFmNm7MAu+HwgNsNrm/iPsB7lWUXZ0ts61iHh3na7SD5glbBxHFRlI4rf5GCsKFNLhoAIIFr3Ato09EdDThvmVOaqa1LanGWDcoOQxQGboQpQGx0QMc8jm5mxm245uHNo4q2hrGvFweOvPTT3XWFxNdg02UjMdtVtoasOb4Tew1PLzXzjDKeWd4ZEC35nEHKBfU9VuqyAU9KWxkhxIAdxLjoT7XPon4pNJ/gR6iEXKKvbKKmFzneF7Bfnm0+in/0p4F87Xe9vdVf4Wa2aN4cbfC8eE+o287IduKPY7LLA+I8HNdmafUbeq167QKTeotf9/gvFI8Gzmn7j0IR9OF1BiubRw05/wAhNLB3rseSZCK8Ccs2nUkZjHau7gwfp1PmlrdVdiWGSxPJf4gTfONj58l5ExEh8eKjo8Jsod+oVEiHDljYSjYeyRFRPS2IouNyNMCURiyRHUMqUNejaByYmTzjobzxBwWSxOj7t2mxWuiehMUpA9pQyVomMiApWUnMsSDwXAJCNI2USFaQokLTCghQcFeQoOatNKLLlZZctOMBLHcdQvaeXgd1NqombrcLyJado9ZB8ctkeJMwuPVJIpdETT1GUp2OdGNBEosVBj7FEysDhcINxTZBxdl3foeqqd9f7KDzyRMNAGtEtQCQ42jiGjpj15NSmrGaQrZCZBnffITZoHxSu5N5Dm5OMHwFpsXNGntfl1TKjw7NZz7ZuAGzBwa0cAE1p2FjQ222x/lMxxS7Fyb8E3wNY254Ifs9h8TJ5JLBpdlOvAG+3Lgqa6qEYzPN7bDgPLmVbhVPK4mRwsXWs08GjYHrqicrmq8GuHsdvs10Nw4FV9oScsbifA2Qhw6vFmn6Ef7lRh9QfhcLEfmnMLsdtLBJGf1NuCNw5pDmn0ICfL3RdEcLhlVhFHWGwtZw6HX1ujZqjOACNbjXkvkuBYxKZRE6+a5GYbablfVMJa2RliSHAnX23SsOZz0P9Tgjj94SI2koiIFu2oS+pjcwi+3AjYoqCo5p6eyOV1+UNWEPFjrfcFZ7HqARWcz4Tw+Up1E6+y8rohNG5h0JGh6jZMFQlxkfP5XaqGZe1UZY4tdoQbFUg3KSz1UtBsCJa5UxCwXB6NC3sKzpjhzklc9NqE2COL2JyLQ4ikRm4SiGTVM4HphJNGexmmyuuOKXgLUYpT5mlZkhJkqYsiQokKaiVhxWVEhTKiQus4hlXKdly40+dsKi46qilnzBW7ry2esiuQclKORM24M7Ldxt0S2pgyFY04sNKwqnqLacES8XShr1qOx9E2TPJLqyO3h4OceafifJ0BJ8VZLDsMAb3048A1YzjIeGnL7o2Gic5xmn1eRZjeETOQ6puY87g9+lvgb8vXzVwbc6p7ghX8jAIWWXlfVhjSTwCIrJmsBJSCmpXVbs8n+UD4R/7D1/p+6TJtOl2Mjvb6K8GpTVS97IP+2w/wDbB/W75rchwWtz28Ld/wD56qimpi0WBsPLZSqpBE0n/kn+UyKUYUdJ85f6LJphnY0bhrr/ALX9io4g7ReUbdA5w8XH84rqltwSU6KqIl1yMFAzu5+8ts51/I6Fb/Bq4G1nWPuCsxHSXLupJQji+B126t5cvJQJuD5HpTiprifWaer0s/UdNVFlMHDTQ/T2WIwrHLje601JiNxcK2GaM0eXkwSg9DFpczf34FXtnuvKepDgpOpb6t9v4Tl9Ez72I+1+HXaJmcNH9RwKzNI25X0eOLMwscNCCD6rDTUhhc5h/SfccCsa3ZX6fL7XFkZX2UGlUvfcri+wWWUUWtddwCeMNmpJhrbuums0nBHETlW6Cqd6a0z0jgcmlM9MRNkQykFwsxXRZXlaeM3CTYxFxQyWiZigqJUyolLOKivCpkKJQmkVy9suWnHyMgxu6JhTTDM08iFGeMPCAYSw2Kjz4+L5I9dG9mluL9FnMR1KLoqnNGOmipqANylTXIfHoUB1l9F7OQtbTx5dnDOf6nHn5LEUdGJZA35iAeg4lfQIMrQGt0a0ANHIDQJnp01bZPnXhBIddSnkyjdQa8DVKauR0z+7j83H5W/ynSkIjG2VNjdVPtr3bT4j8x+UJzFFawA0Gg4bK6kp2saGMFgPy5RIjAWKFL7NeS39Fd7BLswkkAJ0B06lH3zutwG/VUS4eM2Yac12+xka6YWdFRN8J8l5fgVGU+EpzloCMNgNLFqqMQpEZTboyohuFOo3EqnPjMxEkBjddqcYZiR4rqyC1wUsYMrlNx4PRRrJHZvaGuTyiq18yw/Fix2STQ/pPBw/larD6+6pw+oPOz+mNiJAkPbCm8LZQP6XfsroqlM5oRNC5h/U23rwKsT5EUbxyTPm7XKuWTgp1EZjc5rt2kgoaE3cgZ6y/I8w8ZQpPkuVSH2C8iNyjENbsYwOTKmelEbkdFJZGieaHtM9U4rHdpVVBLdG1TbhEySapmVKiVZK2xI6qFkoAgouCsKg5YdZWuXq5aafMWmy8mhDgvd14H2WNWeue4ZIWOynY/dMahqCaAbHiEbLd1rcVHkx8VoZCWxt2dpQLv6EDpzKZgkH0UaFgbGBwAt7rx7kaVRoRKVybPamoNsrdSdAjsNphG2zTcnVzvmP8JfhZuXOO98o6cSmsbgNtF0VW2C+qQXCLBU19aGhQnqg0LO1kzpXhjdS4/RBknWkFix8nbHGFVRJJ3JOgTqKDiTrxKW4dTd1YWvpv14prGC7fQceZ6J2NVHZmV3LXQDXtsdENK7woitfc3QZ1QS7KILSslTN1TOPZAM0R0a2GhebYvxGmSSCjzyBp0HH+y1c7LhI6lmR2YeqXlh5DwZNUMq/sZDOAY3ujcNr+Np+x+qAbgNTT2DvGBxZd1x5bpthuJggapqawuAHI3ujWLFL3LTEPJlg6e0LMPqL6HdajDpdLIONrJfiAvz2PuiIoCw8xz/kJ2OLiS5ZKX0Z7txhlh37Ogf+xWVoQvqNfEJIXtOzmEfRfMKcZfRHJbsp9Lkbg0/AXLIrqbZLTJco9jrBch0loMY9W99wCX96iqIa3KJMU4+TQUBsAmw1aklEblO4jpZNIci2Z3EY7O80KnGMRaXSZKl2JPHKtyk4oSpqQENnVZaXLknfXarl3IZwMOwqZF15Izkohy1nqHAkJ52fbncSdmj68EpFitLhFN3UWu79fLkgl0Yw18t8wHkeqHd4Qpt0BPMoWqf4VOwGG0ItGDzJPvoPsiIpyBa91Wx1mNB4NH2UM9lkjkzp3F5sjcNjDBe2p26BU4fFmJJ2H5ZMsl10Y+QnL+0PpjdGtI0CX0rcov0up0c+Y3/LJsH+RM490VYvBYgjY/QpeCtJNEJGlp4/Q8CszKwtJB3BsuyKnY/08+Sp+D0usmUBuEpe9MaJ12hDF7DzL2hbgl1ZEmrQqZ4kco2iaE6ZiaqcxvIBsmWH4zte6U9oXDviBwAuqKB+tl57m4ypHoNKUdm+w/FLkEFaSmrQ6y+ZwuLNR6p9huJX3+6sxZq0yHNgT6Nzu1wHIr5NXS5HOHJzh9SvouGV2Z1gvmPalpbVyt4ZyR5HX91TaatC/TJxk0yykdc3RrpksgdYIqNywtYbCLphA7gErjemuH24ooip9D7D22CZU8lyk0U3AJpQhOIMi8lmJMu0rMSOstZVjwrB4zU5HkJeTSsUo2zqqrskVbXKiqrC7ZL5HKZyKIY6JmYrkOXLxZY2gSCT9Ll08VlOsp7HRQilv4XKpoeidCMz2g7FwC1tRJw9uixZJY4EcDcJ3BXZy3qQD0KRks5jiTRoG/P1KEqtrDibIycIYNufIpMtAFtS/X2HMf2XhdqAONh5quaS7rdFFjyHtP8AUPuhNNLFFkaG8t+pV9O3VLoK4HfdM6V21kdroGmkW4lNkjtxcbDy4/nVQoClmKVOabLtkAHqdSfqEfQOWxlcgnGoD2MpfjNLcZxw0d5cCjoSrsoIIPFUOPJUSRm4StGOnbojMIfdvqiq3Dy0m2o4eSDwxmXMDzUyi4yPQc1OGhzEvZRpdVwlLe2GIdzTusbOf4G+u59rp0pKMW2RJNySRg6+p7yV7+BcbeXBToXeIJfE5F07tQvJu9nrfRo+C9gjs7Qrox4VZALlUoRNmu7O2CxHbuPLWuPzNBWywFpus7/+lU1p2PHFlvb/AJVsPgRwf9YzkUiNhS+EI2IoiwPYUbTvPBLWFMaR4CJAS6HdG1PKRyR0M4KaxSBORBkQwk1C+adtGFso5EL6XDqFie3dHduYcNUvKrixeN1Iw5KqepEqp5UZUQJXLxctNJ5szAVQ6HMOqowmozNsiWOsVa9jARx4OXsEhaRbgQfZX1cdxdCRm6XJBI1UVYHN80RSOvcrMwPITXCan4gVNJNPYLQY/XVVOflcz/UPurpLWuNiEC65Ledx90t6M8jF48ei0eE8LrLiU5losJl0C5fI2XxAcfkyVYB2kiaR/qaXA/Sya4c5C9rcP71jXt+OPVp58SFPAZw9jTzGvQ8fqtjrI0Fd4kaSBENQtMUS1WI8+XZ7LHmCUVEQa6/E6/ynTSlHaGK3duHCQDzzA/wuktWHil7qPYivnPbXFu+qCxp8EXhHV36j+3ot7Vy5I3Eb20818pxaPJKT82vqovVN8KRb6ePuciyFFxISmRsLbkKFdFZoqR3hCNgbql0BsEbSvuq49E8zUYU+1kN29w90sbHMFy0/Syswu5ITfGHWhLhrYXt5K3H8dkLdZE0fImuINiLEImKRaXFcMZPF3sYs4C/n0WXiRNFqlYdE5EtQkSNhIWo1hVMSNkyiqnBB09k1pWgpkUT5Ghjh1ffQqrtBCJI3DopClG4Vr2XbqiojlV2j5FOzKSDwNkM9Pu1lJkkzDZ33SB5UMo8XRSnaPFy8uuWnWIsLkyut1TklcuVg9kpDcJe7QrlyFnIY0ZDlZK0xm42P0Xq5BkinCzmWMrTax9ERRnMVy5ReTGWndO8MmtYLlyx6Zw/7zM30WXjn/wALUX/8cjrOHyu+YBcuXZPDDwq7RuaZFL1cvQXR50uzy6S9s5yyKJw2Eov7FcuXUbj+aKazxReYuvn/AGgp7+hXq5SZYpl+HyLaRyc4dHrderl5sF7ip9DS6JojquXK5EmQ1WGu2TuoAMRvyXLlZHogl2YjstWeOSE7XIHukuN03dTuA2Oo9Vy5dj3A9PIqy/tFMSKjuuXIkYERuKNp6hzV4uRIGSH9BX33TeKxXq5MIMqSejJdtaC8ZPLVfNnuXLlPmW0Fj6PMy5cuSh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6148" name="Picture 4" descr="http://www.grupogamma.com/wp-content/uploads/2011/10/grip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6" y="692696"/>
            <a:ext cx="2441848"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682922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4834880" cy="2664296"/>
          </a:xfrm>
        </p:spPr>
        <p:txBody>
          <a:bodyPr>
            <a:normAutofit fontScale="92500" lnSpcReduction="20000"/>
          </a:bodyPr>
          <a:lstStyle/>
          <a:p>
            <a:pPr marL="0" indent="0" algn="ctr">
              <a:buNone/>
            </a:pPr>
            <a:r>
              <a:rPr lang="es-CO" dirty="0"/>
              <a:t>El fruto de la guanábana cuando se consume en verde es muy bueno contra la ictericia (coloración amarillenta de la piel, mucosas y conjuntivas oculares). </a:t>
            </a:r>
            <a:endParaRPr lang="es-CO" dirty="0" smtClean="0"/>
          </a:p>
        </p:txBody>
      </p:sp>
      <p:sp>
        <p:nvSpPr>
          <p:cNvPr id="4" name="3 Rectángulo"/>
          <p:cNvSpPr/>
          <p:nvPr/>
        </p:nvSpPr>
        <p:spPr>
          <a:xfrm>
            <a:off x="251520" y="3501008"/>
            <a:ext cx="8640960" cy="3970318"/>
          </a:xfrm>
          <a:prstGeom prst="rect">
            <a:avLst/>
          </a:prstGeom>
        </p:spPr>
        <p:txBody>
          <a:bodyPr wrap="square">
            <a:spAutoFit/>
          </a:bodyPr>
          <a:lstStyle/>
          <a:p>
            <a:pPr algn="ctr"/>
            <a:r>
              <a:rPr lang="es-CO" sz="2800" dirty="0"/>
              <a:t>Para esto basta con cortar la fruta cuando todavía no esta </a:t>
            </a:r>
            <a:r>
              <a:rPr lang="es-CO" sz="2800" dirty="0" smtClean="0"/>
              <a:t>madura, </a:t>
            </a:r>
            <a:r>
              <a:rPr lang="es-CO" sz="2800" dirty="0"/>
              <a:t>cortar tres trozos pequeños los cuales se les quitaran las semillas y se licuaran para después ser colado para poder consumirse, se puede endulzar con miel para hacer un poco más agradable su sabor ya que cuando la fruta no esta madura tiende </a:t>
            </a:r>
            <a:r>
              <a:rPr lang="es-CO" sz="2800" dirty="0" smtClean="0"/>
              <a:t>a ser </a:t>
            </a:r>
            <a:r>
              <a:rPr lang="es-CO" sz="2800" dirty="0"/>
              <a:t>un poco amargo su sabor. </a:t>
            </a:r>
            <a:br>
              <a:rPr lang="es-CO" sz="2800" dirty="0"/>
            </a:br>
            <a:r>
              <a:rPr lang="es-CO" sz="2800" dirty="0"/>
              <a:t/>
            </a:r>
            <a:br>
              <a:rPr lang="es-CO" sz="2800" dirty="0"/>
            </a:br>
            <a:endParaRPr lang="es-CO" sz="2800" dirty="0"/>
          </a:p>
        </p:txBody>
      </p:sp>
      <p:pic>
        <p:nvPicPr>
          <p:cNvPr id="7170" name="Picture 2" descr="icteric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1486" y="1"/>
            <a:ext cx="3920976"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3070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84976" cy="6480720"/>
          </a:xfrm>
        </p:spPr>
        <p:txBody>
          <a:bodyPr>
            <a:normAutofit fontScale="85000" lnSpcReduction="20000"/>
          </a:bodyPr>
          <a:lstStyle/>
          <a:p>
            <a:pPr marL="0" indent="0">
              <a:buNone/>
            </a:pPr>
            <a:r>
              <a:rPr lang="es-CO" sz="4700" b="1" u="sng" dirty="0"/>
              <a:t>Lista de propiedades medicinales:</a:t>
            </a:r>
            <a:br>
              <a:rPr lang="es-CO" sz="4700" b="1" u="sng" dirty="0"/>
            </a:br>
            <a:r>
              <a:rPr lang="es-CO" dirty="0"/>
              <a:t/>
            </a:r>
            <a:br>
              <a:rPr lang="es-CO" dirty="0"/>
            </a:br>
            <a:r>
              <a:rPr lang="es-CO" sz="3800" dirty="0"/>
              <a:t>- Combate la </a:t>
            </a:r>
            <a:r>
              <a:rPr lang="es-CO" sz="3800" b="1" u="sng" dirty="0"/>
              <a:t>hipertensión</a:t>
            </a:r>
            <a:r>
              <a:rPr lang="es-CO" sz="3800" dirty="0"/>
              <a:t> (cuando la presión arterial es demasiado alta).</a:t>
            </a:r>
            <a:br>
              <a:rPr lang="es-CO" sz="3800" dirty="0"/>
            </a:br>
            <a:r>
              <a:rPr lang="es-CO" sz="3800" dirty="0"/>
              <a:t>- </a:t>
            </a:r>
            <a:r>
              <a:rPr lang="es-CO" sz="3800" dirty="0" smtClean="0"/>
              <a:t>Combate </a:t>
            </a:r>
            <a:r>
              <a:rPr lang="es-CO" sz="3800" dirty="0"/>
              <a:t>el </a:t>
            </a:r>
            <a:r>
              <a:rPr lang="es-CO" sz="3800" b="1" u="sng" dirty="0"/>
              <a:t>asma</a:t>
            </a:r>
            <a:r>
              <a:rPr lang="es-CO" sz="3800" dirty="0"/>
              <a:t> (enfermedad pulmonar obstructiva caracterizada por tos).</a:t>
            </a:r>
            <a:br>
              <a:rPr lang="es-CO" sz="3800" dirty="0"/>
            </a:br>
            <a:r>
              <a:rPr lang="es-CO" sz="3800" dirty="0"/>
              <a:t>- Combate el </a:t>
            </a:r>
            <a:r>
              <a:rPr lang="es-CO" sz="3800" b="1" u="sng" dirty="0"/>
              <a:t>cáncer</a:t>
            </a:r>
            <a:r>
              <a:rPr lang="es-CO" sz="3800" dirty="0"/>
              <a:t> (conjunto de enfermedades que llevan al organismo a producir células malignas).</a:t>
            </a:r>
            <a:br>
              <a:rPr lang="es-CO" sz="3800" dirty="0"/>
            </a:br>
            <a:r>
              <a:rPr lang="es-CO" sz="3800" dirty="0"/>
              <a:t>- Combate la </a:t>
            </a:r>
            <a:r>
              <a:rPr lang="es-CO" sz="3800" b="1" u="sng" dirty="0"/>
              <a:t>diabetes</a:t>
            </a:r>
            <a:r>
              <a:rPr lang="es-CO" sz="3800" dirty="0"/>
              <a:t> (aumento de glucosa en sangre).</a:t>
            </a:r>
            <a:br>
              <a:rPr lang="es-CO" sz="3800" dirty="0"/>
            </a:br>
            <a:r>
              <a:rPr lang="es-CO" sz="3800" dirty="0"/>
              <a:t>- Combate desordenes del </a:t>
            </a:r>
            <a:r>
              <a:rPr lang="es-CO" sz="3800" b="1" u="sng" dirty="0"/>
              <a:t>hígado</a:t>
            </a:r>
            <a:r>
              <a:rPr lang="es-CO" sz="3800" dirty="0"/>
              <a:t>.</a:t>
            </a:r>
            <a:br>
              <a:rPr lang="es-CO" sz="3800" dirty="0"/>
            </a:br>
            <a:r>
              <a:rPr lang="es-CO" sz="3800" dirty="0"/>
              <a:t>- Combate </a:t>
            </a:r>
            <a:r>
              <a:rPr lang="es-CO" sz="3800" b="1" u="sng" dirty="0"/>
              <a:t>tumores</a:t>
            </a:r>
            <a:r>
              <a:rPr lang="es-CO" sz="3800" dirty="0"/>
              <a:t> (alteración de tejido que produce un aumento de volumen).</a:t>
            </a:r>
            <a:br>
              <a:rPr lang="es-CO" sz="3800" dirty="0"/>
            </a:br>
            <a:r>
              <a:rPr lang="es-CO" sz="3800" dirty="0"/>
              <a:t>- </a:t>
            </a:r>
            <a:r>
              <a:rPr lang="es-CO" sz="3800" b="1" u="sng" dirty="0"/>
              <a:t>Insecticida</a:t>
            </a:r>
            <a:r>
              <a:rPr lang="es-CO" sz="3800" dirty="0"/>
              <a:t>: se usan las hojas y raíz. (Ayuda a eliminar a los insectos molestos como mosquitos</a:t>
            </a:r>
            <a:r>
              <a:rPr lang="es-CO" sz="3800" dirty="0" smtClean="0"/>
              <a:t>).</a:t>
            </a:r>
            <a:endParaRPr lang="es-CO" sz="3800" dirty="0"/>
          </a:p>
        </p:txBody>
      </p:sp>
    </p:spTree>
    <p:extLst>
      <p:ext uri="{BB962C8B-B14F-4D97-AF65-F5344CB8AC3E}">
        <p14:creationId xmlns:p14="http://schemas.microsoft.com/office/powerpoint/2010/main" val="309374555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p:spPr>
        <p:txBody>
          <a:bodyPr>
            <a:normAutofit fontScale="85000" lnSpcReduction="10000"/>
          </a:bodyPr>
          <a:lstStyle/>
          <a:p>
            <a:r>
              <a:rPr lang="es-CO" b="1" u="sng" dirty="0"/>
              <a:t>amebicida</a:t>
            </a:r>
            <a:r>
              <a:rPr lang="es-CO" dirty="0"/>
              <a:t>, la corteza (combate parásitos como por ejemplo la lombriz intestinal).</a:t>
            </a:r>
            <a:br>
              <a:rPr lang="es-CO" dirty="0"/>
            </a:br>
            <a:r>
              <a:rPr lang="es-CO" dirty="0"/>
              <a:t>- </a:t>
            </a:r>
            <a:r>
              <a:rPr lang="es-CO" b="1" u="sng" dirty="0"/>
              <a:t>Vermífugo</a:t>
            </a:r>
            <a:r>
              <a:rPr lang="es-CO" dirty="0"/>
              <a:t>, la corteza y hojas (es el poder para matar toda clase de lombrices).</a:t>
            </a:r>
            <a:br>
              <a:rPr lang="es-CO" dirty="0"/>
            </a:br>
            <a:r>
              <a:rPr lang="es-CO" dirty="0"/>
              <a:t>- </a:t>
            </a:r>
            <a:r>
              <a:rPr lang="es-CO" b="1" u="sng" dirty="0"/>
              <a:t>Pectoral</a:t>
            </a:r>
            <a:r>
              <a:rPr lang="es-CO" dirty="0"/>
              <a:t>, flores y hojas (</a:t>
            </a:r>
            <a:r>
              <a:rPr lang="es-CO" dirty="0">
                <a:latin typeface="Agency FB" pitchFamily="34" charset="0"/>
              </a:rPr>
              <a:t>cura toda clase de enfermedades del pecho como asma, bronquitis entre otras</a:t>
            </a:r>
            <a:r>
              <a:rPr lang="es-CO" dirty="0"/>
              <a:t>).</a:t>
            </a:r>
            <a:br>
              <a:rPr lang="es-CO" dirty="0"/>
            </a:br>
            <a:r>
              <a:rPr lang="es-CO" dirty="0"/>
              <a:t>- </a:t>
            </a:r>
            <a:r>
              <a:rPr lang="es-CO" b="1" u="sng" dirty="0"/>
              <a:t>Antidiabético</a:t>
            </a:r>
            <a:r>
              <a:rPr lang="es-CO" dirty="0"/>
              <a:t>, hojas (se utiliza para controlar y curar la diabetes y prevenirla).</a:t>
            </a:r>
            <a:br>
              <a:rPr lang="es-CO" dirty="0"/>
            </a:br>
            <a:r>
              <a:rPr lang="es-CO" dirty="0"/>
              <a:t>- </a:t>
            </a:r>
            <a:r>
              <a:rPr lang="es-CO" b="1" u="sng" dirty="0"/>
              <a:t>Vasodilatador</a:t>
            </a:r>
            <a:r>
              <a:rPr lang="es-CO" dirty="0"/>
              <a:t>, hojas (previene y corrige la mala circulación así como también los </a:t>
            </a:r>
            <a:r>
              <a:rPr lang="es-CO" dirty="0" smtClean="0"/>
              <a:t>derrames</a:t>
            </a:r>
          </a:p>
          <a:p>
            <a:r>
              <a:rPr lang="es-CO" b="1" u="sng" dirty="0"/>
              <a:t>- Sedativo</a:t>
            </a:r>
            <a:r>
              <a:rPr lang="es-CO" dirty="0"/>
              <a:t>, hojas (ayuda a calmar los nervios así como al buen dormir).</a:t>
            </a:r>
            <a:br>
              <a:rPr lang="es-CO" dirty="0"/>
            </a:br>
            <a:r>
              <a:rPr lang="es-CO" dirty="0"/>
              <a:t>- </a:t>
            </a:r>
            <a:r>
              <a:rPr lang="es-CO" b="1" u="sng" dirty="0"/>
              <a:t>Antimalárico</a:t>
            </a:r>
            <a:r>
              <a:rPr lang="es-CO" dirty="0"/>
              <a:t>, hojas (ayuda a contrarrestar la enfermedad de la malaria, la cual viene acompañada de fiebre, dolores musculares y de cabeza</a:t>
            </a:r>
            <a:r>
              <a:rPr lang="es-CO" dirty="0" smtClean="0"/>
              <a:t>).</a:t>
            </a:r>
            <a:endParaRPr lang="es-CO" dirty="0"/>
          </a:p>
        </p:txBody>
      </p:sp>
    </p:spTree>
    <p:extLst>
      <p:ext uri="{BB962C8B-B14F-4D97-AF65-F5344CB8AC3E}">
        <p14:creationId xmlns:p14="http://schemas.microsoft.com/office/powerpoint/2010/main" val="324354759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04664"/>
            <a:ext cx="8784976" cy="6120680"/>
          </a:xfrm>
        </p:spPr>
        <p:txBody>
          <a:bodyPr>
            <a:normAutofit fontScale="70000" lnSpcReduction="20000"/>
          </a:bodyPr>
          <a:lstStyle/>
          <a:p>
            <a:r>
              <a:rPr lang="es-CO" b="1" u="sng" dirty="0" smtClean="0"/>
              <a:t>-</a:t>
            </a:r>
            <a:r>
              <a:rPr lang="es-CO" sz="3600" b="1" u="sng" dirty="0" smtClean="0"/>
              <a:t> </a:t>
            </a:r>
            <a:r>
              <a:rPr lang="es-CO" sz="3600" b="1" u="sng" dirty="0"/>
              <a:t>Galactogogo</a:t>
            </a:r>
            <a:r>
              <a:rPr lang="es-CO" sz="3600" dirty="0"/>
              <a:t>, fruto </a:t>
            </a:r>
            <a:r>
              <a:rPr lang="es-CO" sz="3600" dirty="0" smtClean="0"/>
              <a:t>(aumenta la </a:t>
            </a:r>
            <a:r>
              <a:rPr lang="es-CO" sz="3600" dirty="0"/>
              <a:t>secreción láctea, es un buen alimento cuando la mujer esta dando de amamantar ya que la producción de leche será mayor al consumir la fruta.</a:t>
            </a:r>
            <a:br>
              <a:rPr lang="es-CO" sz="3600" dirty="0"/>
            </a:br>
            <a:r>
              <a:rPr lang="es-CO" sz="3600" dirty="0"/>
              <a:t>- </a:t>
            </a:r>
            <a:r>
              <a:rPr lang="es-CO" sz="3600" b="1" u="sng" dirty="0"/>
              <a:t>Anticancerígeno</a:t>
            </a:r>
            <a:r>
              <a:rPr lang="es-CO" sz="3600" dirty="0"/>
              <a:t>, brotes tiernos y hojas (</a:t>
            </a:r>
            <a:r>
              <a:rPr lang="es-CO" sz="3600" b="1" dirty="0">
                <a:latin typeface="Agency FB" pitchFamily="34" charset="0"/>
              </a:rPr>
              <a:t>previene y controla la enfermedad cuando ya se padece en tan solo 48 horas de estarlo tomando</a:t>
            </a:r>
            <a:r>
              <a:rPr lang="es-CO" sz="3600" dirty="0"/>
              <a:t>).</a:t>
            </a:r>
            <a:br>
              <a:rPr lang="es-CO" sz="3600" dirty="0"/>
            </a:br>
            <a:r>
              <a:rPr lang="es-CO" sz="3600" dirty="0"/>
              <a:t>- </a:t>
            </a:r>
            <a:r>
              <a:rPr lang="es-CO" sz="3600" b="1" u="sng" dirty="0"/>
              <a:t>Antiparasitario</a:t>
            </a:r>
            <a:r>
              <a:rPr lang="es-CO" sz="3600" dirty="0"/>
              <a:t>, corteza y semillas (es un buen desparasitante para los niños tomado como té en ayunas).</a:t>
            </a:r>
            <a:br>
              <a:rPr lang="es-CO" sz="3600" dirty="0"/>
            </a:br>
            <a:r>
              <a:rPr lang="es-CO" sz="3600" dirty="0"/>
              <a:t>- </a:t>
            </a:r>
            <a:r>
              <a:rPr lang="es-CO" sz="3600" b="1" u="sng" dirty="0"/>
              <a:t>Antiespasmódico</a:t>
            </a:r>
            <a:r>
              <a:rPr lang="es-CO" sz="3600" dirty="0"/>
              <a:t>, hojas (ayuda y previene las contracciones de músculo involuntariamente provocando que estos se endurezcan y se abulten para estos espasmos la guanábana es muy eficaz).</a:t>
            </a:r>
            <a:br>
              <a:rPr lang="es-CO" sz="3600" dirty="0"/>
            </a:br>
            <a:r>
              <a:rPr lang="es-CO" sz="3600" dirty="0"/>
              <a:t>- </a:t>
            </a:r>
            <a:r>
              <a:rPr lang="es-CO" sz="3600" b="1" u="sng" dirty="0"/>
              <a:t>Antibacteriano</a:t>
            </a:r>
            <a:r>
              <a:rPr lang="es-CO" sz="3600" dirty="0"/>
              <a:t>, corteza (la guanábana destruye las bacterias y les impide que sigan proliferando causando enfermedades).</a:t>
            </a:r>
            <a:br>
              <a:rPr lang="es-CO" sz="3600" dirty="0"/>
            </a:br>
            <a:r>
              <a:rPr lang="es-CO" sz="3600" dirty="0"/>
              <a:t>- </a:t>
            </a:r>
            <a:r>
              <a:rPr lang="es-CO" sz="3600" b="1" u="sng" dirty="0" smtClean="0"/>
              <a:t>Anti ulceroso</a:t>
            </a:r>
            <a:r>
              <a:rPr lang="es-CO" sz="3600" dirty="0" smtClean="0"/>
              <a:t>, </a:t>
            </a:r>
            <a:r>
              <a:rPr lang="es-CO" sz="3600" dirty="0"/>
              <a:t>corteza (la guanábana facilita y ayuda a cicatrizar las heridas, es buenísimo para la gastritis).</a:t>
            </a:r>
            <a:br>
              <a:rPr lang="es-CO" sz="3600" dirty="0"/>
            </a:br>
            <a:r>
              <a:rPr lang="es-CO" sz="3600" dirty="0"/>
              <a:t>- </a:t>
            </a:r>
            <a:r>
              <a:rPr lang="es-CO" sz="3600" b="1" u="sng" dirty="0"/>
              <a:t>Antidiarreico</a:t>
            </a:r>
            <a:r>
              <a:rPr lang="es-CO" sz="3600" dirty="0"/>
              <a:t>, (ayuda cuando las personas presentan diarrea con o sin infección).</a:t>
            </a:r>
            <a:br>
              <a:rPr lang="es-CO" sz="3600" dirty="0"/>
            </a:br>
            <a:endParaRPr lang="es-CO" dirty="0"/>
          </a:p>
          <a:p>
            <a:endParaRPr lang="es-CO" dirty="0"/>
          </a:p>
        </p:txBody>
      </p:sp>
    </p:spTree>
    <p:extLst>
      <p:ext uri="{BB962C8B-B14F-4D97-AF65-F5344CB8AC3E}">
        <p14:creationId xmlns:p14="http://schemas.microsoft.com/office/powerpoint/2010/main" val="39478018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85000" lnSpcReduction="20000"/>
          </a:bodyPr>
          <a:lstStyle/>
          <a:p>
            <a:pPr marL="0" indent="0" algn="ctr">
              <a:buNone/>
            </a:pPr>
            <a:r>
              <a:rPr lang="es-CO" b="1" dirty="0"/>
              <a:t>VALOR NUTRICIONAL Y COMPOSICIÓN </a:t>
            </a:r>
            <a:r>
              <a:rPr lang="es-CO" b="1" dirty="0" smtClean="0"/>
              <a:t>QUÍMICA.</a:t>
            </a:r>
          </a:p>
          <a:p>
            <a:pPr marL="0" indent="0" algn="ctr">
              <a:buNone/>
            </a:pPr>
            <a:endParaRPr lang="es-CO" b="1" dirty="0"/>
          </a:p>
          <a:p>
            <a:pPr marL="0" indent="0" algn="ctr">
              <a:buNone/>
            </a:pPr>
            <a:r>
              <a:rPr lang="es-CO" b="1" dirty="0" smtClean="0"/>
              <a:t>Por </a:t>
            </a:r>
            <a:r>
              <a:rPr lang="es-CO" b="1" dirty="0"/>
              <a:t>cada 100 gramos de fruta fresca:</a:t>
            </a:r>
            <a:br>
              <a:rPr lang="es-CO" b="1" dirty="0"/>
            </a:br>
            <a:r>
              <a:rPr lang="es-CO" dirty="0"/>
              <a:t>- Azucares (glucosa y fructosa), 15,63%</a:t>
            </a:r>
            <a:br>
              <a:rPr lang="es-CO" dirty="0"/>
            </a:br>
            <a:r>
              <a:rPr lang="es-CO" dirty="0"/>
              <a:t>- Vitamina C 0,021%</a:t>
            </a:r>
            <a:br>
              <a:rPr lang="es-CO" dirty="0"/>
            </a:br>
            <a:r>
              <a:rPr lang="es-CO" dirty="0"/>
              <a:t>- Almidón 1,62%</a:t>
            </a:r>
            <a:br>
              <a:rPr lang="es-CO" dirty="0"/>
            </a:br>
            <a:r>
              <a:rPr lang="es-CO" dirty="0"/>
              <a:t>- Proteína 1,22%</a:t>
            </a:r>
            <a:br>
              <a:rPr lang="es-CO" dirty="0"/>
            </a:br>
            <a:r>
              <a:rPr lang="es-CO" dirty="0"/>
              <a:t>- Grasa 0,31%</a:t>
            </a:r>
            <a:br>
              <a:rPr lang="es-CO" dirty="0"/>
            </a:br>
            <a:r>
              <a:rPr lang="es-CO" dirty="0"/>
              <a:t>- Cenizas 0,73%</a:t>
            </a:r>
            <a:br>
              <a:rPr lang="es-CO" dirty="0"/>
            </a:br>
            <a:r>
              <a:rPr lang="es-CO" dirty="0"/>
              <a:t>- Fibra 1,63%</a:t>
            </a:r>
            <a:br>
              <a:rPr lang="es-CO" dirty="0"/>
            </a:br>
            <a:r>
              <a:rPr lang="es-CO" dirty="0"/>
              <a:t>- Humedad 80,6%</a:t>
            </a:r>
            <a:br>
              <a:rPr lang="es-CO" dirty="0"/>
            </a:br>
            <a:r>
              <a:rPr lang="es-CO" dirty="0"/>
              <a:t>- Hierro 0,47 mg</a:t>
            </a:r>
            <a:br>
              <a:rPr lang="es-CO" dirty="0"/>
            </a:br>
            <a:r>
              <a:rPr lang="es-CO" dirty="0"/>
              <a:t>- Fósforo 26,0 mg </a:t>
            </a:r>
            <a:br>
              <a:rPr lang="es-CO" dirty="0"/>
            </a:br>
            <a:r>
              <a:rPr lang="es-CO" dirty="0"/>
              <a:t>- Magnesio 23,9 mg</a:t>
            </a:r>
            <a:br>
              <a:rPr lang="es-CO" dirty="0"/>
            </a:br>
            <a:r>
              <a:rPr lang="es-CO" dirty="0"/>
              <a:t>- Sodio 23mg</a:t>
            </a:r>
            <a:br>
              <a:rPr lang="es-CO" dirty="0"/>
            </a:br>
            <a:r>
              <a:rPr lang="es-CO" dirty="0"/>
              <a:t>- Potasio 45,8 </a:t>
            </a:r>
            <a:r>
              <a:rPr lang="es-CO" dirty="0" smtClean="0"/>
              <a:t>mg</a:t>
            </a:r>
            <a:r>
              <a:rPr lang="es-CO" dirty="0"/>
              <a:t/>
            </a:r>
            <a:br>
              <a:rPr lang="es-CO" dirty="0"/>
            </a:br>
            <a:endParaRPr lang="es-CO" dirty="0"/>
          </a:p>
        </p:txBody>
      </p:sp>
    </p:spTree>
    <p:extLst>
      <p:ext uri="{BB962C8B-B14F-4D97-AF65-F5344CB8AC3E}">
        <p14:creationId xmlns:p14="http://schemas.microsoft.com/office/powerpoint/2010/main" val="201925299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fontScale="70000" lnSpcReduction="20000"/>
          </a:bodyPr>
          <a:lstStyle/>
          <a:p>
            <a:pPr marL="0" indent="0" algn="ctr">
              <a:buNone/>
            </a:pPr>
            <a:r>
              <a:rPr lang="es-CO" sz="4600" b="1" u="sng" dirty="0"/>
              <a:t>Composición química de la hoja:</a:t>
            </a:r>
            <a:r>
              <a:rPr lang="es-CO" b="1" dirty="0"/>
              <a:t/>
            </a:r>
            <a:br>
              <a:rPr lang="es-CO" b="1" dirty="0"/>
            </a:br>
            <a:r>
              <a:rPr lang="es-CO" dirty="0"/>
              <a:t>- </a:t>
            </a:r>
            <a:endParaRPr lang="es-CO" dirty="0" smtClean="0"/>
          </a:p>
          <a:p>
            <a:pPr marL="0" indent="0" algn="ctr">
              <a:buNone/>
            </a:pPr>
            <a:r>
              <a:rPr lang="es-CO" dirty="0" smtClean="0"/>
              <a:t>Isoquinolinas</a:t>
            </a:r>
            <a:r>
              <a:rPr lang="es-CO" dirty="0"/>
              <a:t>: anonaine, anoniine, atherospermine, y coreximine.</a:t>
            </a:r>
            <a:br>
              <a:rPr lang="es-CO" dirty="0"/>
            </a:br>
            <a:r>
              <a:rPr lang="es-CO" dirty="0"/>
              <a:t>- Lactonas: javoricina, murihexocina A y C, gigantetronemina, muricoreacina, annopentocinas A, B, y C, annomutacina, annomuricina A, B, C, y E, y annohexocina.</a:t>
            </a:r>
            <a:br>
              <a:rPr lang="es-CO" dirty="0"/>
            </a:br>
            <a:r>
              <a:rPr lang="es-CO" dirty="0"/>
              <a:t>- Lípidos: acido esteárico, acido linoleico, acido lignocérico, y acido gentísico.</a:t>
            </a:r>
            <a:br>
              <a:rPr lang="es-CO" dirty="0"/>
            </a:br>
            <a:r>
              <a:rPr lang="es-CO" dirty="0"/>
              <a:t>- Las acetogeninas de la hoja con actividad anticancerígena: muricapentocin, muricatocin C, muricatocin A, annomuricin B, annomuricin A, murihexocin C, muricoreacin, bullatacinone, y bullatacin.</a:t>
            </a:r>
            <a:br>
              <a:rPr lang="es-CO" dirty="0"/>
            </a:br>
            <a:r>
              <a:rPr lang="es-CO" dirty="0"/>
              <a:t/>
            </a:r>
            <a:br>
              <a:rPr lang="es-CO" dirty="0"/>
            </a:br>
            <a:endParaRPr lang="es-CO" dirty="0" smtClean="0"/>
          </a:p>
          <a:p>
            <a:pPr marL="0" indent="0" algn="ctr">
              <a:buNone/>
            </a:pPr>
            <a:r>
              <a:rPr lang="es-CO" sz="3400" b="1" u="sng" dirty="0" smtClean="0"/>
              <a:t>Componentes </a:t>
            </a:r>
            <a:r>
              <a:rPr lang="es-CO" sz="3400" b="1" u="sng" dirty="0"/>
              <a:t>químicos de la semilla de la guanábana</a:t>
            </a:r>
            <a:r>
              <a:rPr lang="es-CO" sz="3400" b="1" u="sng" dirty="0" smtClean="0"/>
              <a:t>:</a:t>
            </a:r>
          </a:p>
          <a:p>
            <a:pPr marL="0" indent="0" algn="ctr">
              <a:buNone/>
            </a:pPr>
            <a:r>
              <a:rPr lang="es-CO" dirty="0" smtClean="0"/>
              <a:t> Lactonas</a:t>
            </a:r>
            <a:r>
              <a:rPr lang="es-CO" dirty="0"/>
              <a:t>, annomonicina, annonacina, annomontacina, annomuricatina, annonacinona, javoricina.</a:t>
            </a:r>
            <a:br>
              <a:rPr lang="es-CO" dirty="0"/>
            </a:br>
            <a:r>
              <a:rPr lang="es-CO" dirty="0"/>
              <a:t/>
            </a:r>
            <a:br>
              <a:rPr lang="es-CO" dirty="0"/>
            </a:br>
            <a:r>
              <a:rPr lang="es-CO" dirty="0"/>
              <a:t>Contiene además: annomuricatina (proteína), y acido linoleico (lípido).</a:t>
            </a:r>
          </a:p>
          <a:p>
            <a:endParaRPr lang="es-CO" dirty="0"/>
          </a:p>
        </p:txBody>
      </p:sp>
    </p:spTree>
    <p:extLst>
      <p:ext uri="{BB962C8B-B14F-4D97-AF65-F5344CB8AC3E}">
        <p14:creationId xmlns:p14="http://schemas.microsoft.com/office/powerpoint/2010/main" val="1321928395"/>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7" dur="500"/>
                                        <p:tgtEl>
                                          <p:spTgt spid="3">
                                            <p:txEl>
                                              <p:pRg st="2" end="2"/>
                                            </p:txEl>
                                          </p:spTgt>
                                        </p:tgtEl>
                                      </p:cBhvr>
                                    </p:animEffect>
                                  </p:childTnLst>
                                </p:cTn>
                              </p:par>
                              <p:par>
                                <p:cTn id="18" presetID="53" presetClass="entr" presetSubtype="16"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 calcmode="lin" valueType="num">
                                      <p:cBhvr>
                                        <p:cTn id="20"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229600" cy="4857403"/>
          </a:xfrm>
        </p:spPr>
        <p:txBody>
          <a:bodyPr>
            <a:normAutofit fontScale="77500" lnSpcReduction="20000"/>
          </a:bodyPr>
          <a:lstStyle/>
          <a:p>
            <a:pPr marL="0" indent="0">
              <a:buNone/>
            </a:pPr>
            <a:r>
              <a:rPr lang="es-CO" b="1" dirty="0"/>
              <a:t>PAÍSES QUE HAN VALIDADO LA ACCIÓN MEDICINAL DE LA </a:t>
            </a:r>
            <a:r>
              <a:rPr lang="es-CO" b="1" dirty="0" smtClean="0"/>
              <a:t>GUANÁBANA</a:t>
            </a:r>
            <a:endParaRPr lang="es-CO" dirty="0"/>
          </a:p>
          <a:p>
            <a:pPr marL="0" indent="0">
              <a:buNone/>
            </a:pPr>
            <a:r>
              <a:rPr lang="es-CO" dirty="0"/>
              <a:t> </a:t>
            </a:r>
            <a:r>
              <a:rPr lang="es-CO" dirty="0" smtClean="0"/>
              <a:t>En </a:t>
            </a:r>
            <a:r>
              <a:rPr lang="es-CO" dirty="0"/>
              <a:t>varios países del mundo </a:t>
            </a:r>
            <a:r>
              <a:rPr lang="es-CO" dirty="0" smtClean="0"/>
              <a:t>se han </a:t>
            </a:r>
            <a:r>
              <a:rPr lang="es-CO" dirty="0"/>
              <a:t>realizado diversos estudios a la </a:t>
            </a:r>
            <a:r>
              <a:rPr lang="es-CO" i="1" dirty="0"/>
              <a:t>Annona muricata</a:t>
            </a:r>
            <a:r>
              <a:rPr lang="es-CO" dirty="0"/>
              <a:t> </a:t>
            </a:r>
            <a:r>
              <a:rPr lang="es-CO" dirty="0" smtClean="0"/>
              <a:t>(Guanábana) fundamentados </a:t>
            </a:r>
            <a:r>
              <a:rPr lang="es-CO" dirty="0"/>
              <a:t>con pruebas de laboratorio, estos países son: </a:t>
            </a:r>
            <a:endParaRPr lang="es-CO" dirty="0"/>
          </a:p>
          <a:p>
            <a:pPr marL="0" indent="0">
              <a:buNone/>
            </a:pPr>
            <a:r>
              <a:rPr lang="es-CO" dirty="0"/>
              <a:t> </a:t>
            </a:r>
            <a:r>
              <a:rPr lang="es-CO" dirty="0" smtClean="0"/>
              <a:t>  </a:t>
            </a:r>
            <a:r>
              <a:rPr lang="es-CO" b="1" dirty="0" smtClean="0">
                <a:solidFill>
                  <a:srgbClr val="FF0000"/>
                </a:solidFill>
              </a:rPr>
              <a:t>Brasil</a:t>
            </a:r>
            <a:r>
              <a:rPr lang="es-CO" b="1" dirty="0">
                <a:solidFill>
                  <a:srgbClr val="FF0000"/>
                </a:solidFill>
              </a:rPr>
              <a:t/>
            </a:r>
            <a:br>
              <a:rPr lang="es-CO" b="1" dirty="0">
                <a:solidFill>
                  <a:srgbClr val="FF0000"/>
                </a:solidFill>
              </a:rPr>
            </a:br>
            <a:r>
              <a:rPr lang="es-CO" b="1" dirty="0">
                <a:solidFill>
                  <a:srgbClr val="FF0000"/>
                </a:solidFill>
              </a:rPr>
              <a:t>- Colombia</a:t>
            </a:r>
            <a:br>
              <a:rPr lang="es-CO" b="1" dirty="0">
                <a:solidFill>
                  <a:srgbClr val="FF0000"/>
                </a:solidFill>
              </a:rPr>
            </a:br>
            <a:r>
              <a:rPr lang="es-CO" b="1" dirty="0">
                <a:solidFill>
                  <a:srgbClr val="FF0000"/>
                </a:solidFill>
              </a:rPr>
              <a:t>- Indonesia</a:t>
            </a:r>
            <a:br>
              <a:rPr lang="es-CO" b="1" dirty="0">
                <a:solidFill>
                  <a:srgbClr val="FF0000"/>
                </a:solidFill>
              </a:rPr>
            </a:br>
            <a:r>
              <a:rPr lang="es-CO" b="1" dirty="0">
                <a:solidFill>
                  <a:srgbClr val="FF0000"/>
                </a:solidFill>
              </a:rPr>
              <a:t>- China</a:t>
            </a:r>
            <a:br>
              <a:rPr lang="es-CO" b="1" dirty="0">
                <a:solidFill>
                  <a:srgbClr val="FF0000"/>
                </a:solidFill>
              </a:rPr>
            </a:br>
            <a:r>
              <a:rPr lang="es-CO" b="1" dirty="0">
                <a:solidFill>
                  <a:srgbClr val="FF0000"/>
                </a:solidFill>
              </a:rPr>
              <a:t>- Puerto Rico</a:t>
            </a:r>
            <a:br>
              <a:rPr lang="es-CO" b="1" dirty="0">
                <a:solidFill>
                  <a:srgbClr val="FF0000"/>
                </a:solidFill>
              </a:rPr>
            </a:br>
            <a:r>
              <a:rPr lang="es-CO" b="1" dirty="0">
                <a:solidFill>
                  <a:srgbClr val="FF0000"/>
                </a:solidFill>
              </a:rPr>
              <a:t>- Trinidad y Tobago</a:t>
            </a:r>
            <a:br>
              <a:rPr lang="es-CO" b="1" dirty="0">
                <a:solidFill>
                  <a:srgbClr val="FF0000"/>
                </a:solidFill>
              </a:rPr>
            </a:br>
            <a:r>
              <a:rPr lang="es-CO" b="1" dirty="0">
                <a:solidFill>
                  <a:srgbClr val="FF0000"/>
                </a:solidFill>
              </a:rPr>
              <a:t>- Republica Dominicana</a:t>
            </a:r>
            <a:br>
              <a:rPr lang="es-CO" b="1" dirty="0">
                <a:solidFill>
                  <a:srgbClr val="FF0000"/>
                </a:solidFill>
              </a:rPr>
            </a:br>
            <a:r>
              <a:rPr lang="es-CO" b="1" dirty="0">
                <a:solidFill>
                  <a:srgbClr val="FF0000"/>
                </a:solidFill>
              </a:rPr>
              <a:t>- Estados Unidos de </a:t>
            </a:r>
            <a:r>
              <a:rPr lang="es-CO" b="1" dirty="0" smtClean="0">
                <a:solidFill>
                  <a:srgbClr val="FF0000"/>
                </a:solidFill>
              </a:rPr>
              <a:t>Norteamérica</a:t>
            </a:r>
            <a:r>
              <a:rPr lang="es-CO" b="1" dirty="0">
                <a:solidFill>
                  <a:srgbClr val="FF0000"/>
                </a:solidFill>
              </a:rPr>
              <a:t/>
            </a:r>
            <a:br>
              <a:rPr lang="es-CO" b="1" dirty="0">
                <a:solidFill>
                  <a:srgbClr val="FF0000"/>
                </a:solidFill>
              </a:rPr>
            </a:br>
            <a:r>
              <a:rPr lang="es-CO" b="1" dirty="0">
                <a:solidFill>
                  <a:srgbClr val="FF0000"/>
                </a:solidFill>
              </a:rPr>
              <a:t>- Filipinas</a:t>
            </a:r>
            <a:br>
              <a:rPr lang="es-CO" b="1" dirty="0">
                <a:solidFill>
                  <a:srgbClr val="FF0000"/>
                </a:solidFill>
              </a:rPr>
            </a:br>
            <a:r>
              <a:rPr lang="es-CO" b="1" dirty="0">
                <a:solidFill>
                  <a:srgbClr val="FF0000"/>
                </a:solidFill>
              </a:rPr>
              <a:t>- Surinam</a:t>
            </a:r>
          </a:p>
        </p:txBody>
      </p:sp>
      <p:pic>
        <p:nvPicPr>
          <p:cNvPr id="1026" name="Picture 2" descr="https://encrypted-tbn3.gstatic.com/images?q=tbn:ANd9GcR18lN7aX9ZZ3ucAO85xjx-J6GuVTfJhr_dsGfZZQfHSf_qDkV16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3068960"/>
            <a:ext cx="3168352"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2518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20000"/>
          </a:bodyPr>
          <a:lstStyle/>
          <a:p>
            <a:pPr marL="0" indent="0">
              <a:buNone/>
            </a:pPr>
            <a:r>
              <a:rPr lang="es-CO" sz="3000" b="1" u="sng" dirty="0"/>
              <a:t>LA GUANÁBANA CURA DIVERSAS </a:t>
            </a:r>
            <a:r>
              <a:rPr lang="es-CO" sz="3000" b="1" u="sng" dirty="0" smtClean="0"/>
              <a:t>ENFERMEDADES</a:t>
            </a:r>
            <a:endParaRPr lang="es-CO" sz="3500" u="sng" dirty="0"/>
          </a:p>
          <a:p>
            <a:pPr marL="0" indent="0">
              <a:buNone/>
            </a:pPr>
            <a:endParaRPr lang="es-CO" dirty="0" smtClean="0"/>
          </a:p>
          <a:p>
            <a:pPr marL="0" indent="0">
              <a:buNone/>
            </a:pPr>
            <a:r>
              <a:rPr lang="es-CO" dirty="0" smtClean="0"/>
              <a:t>Como </a:t>
            </a:r>
            <a:r>
              <a:rPr lang="es-CO" dirty="0"/>
              <a:t>podemos ver</a:t>
            </a:r>
            <a:r>
              <a:rPr lang="es-CO" dirty="0" smtClean="0"/>
              <a:t>, </a:t>
            </a:r>
            <a:r>
              <a:rPr lang="es-CO" dirty="0"/>
              <a:t>se trata de un árbol con maravillosas propiedades curativas y que promete milagrosos resultados para combatir diferentes tipos de cáncer y otras enfermedades como son: </a:t>
            </a:r>
            <a:br>
              <a:rPr lang="es-CO" dirty="0"/>
            </a:br>
            <a:r>
              <a:rPr lang="es-CO" dirty="0"/>
              <a:t/>
            </a:r>
            <a:br>
              <a:rPr lang="es-CO" dirty="0"/>
            </a:br>
            <a:r>
              <a:rPr lang="es-CO" dirty="0"/>
              <a:t>- </a:t>
            </a:r>
            <a:r>
              <a:rPr lang="es-CO" b="1" dirty="0">
                <a:solidFill>
                  <a:srgbClr val="FF0000"/>
                </a:solidFill>
              </a:rPr>
              <a:t>Cáncer de colón.</a:t>
            </a:r>
            <a:br>
              <a:rPr lang="es-CO" b="1" dirty="0">
                <a:solidFill>
                  <a:srgbClr val="FF0000"/>
                </a:solidFill>
              </a:rPr>
            </a:br>
            <a:r>
              <a:rPr lang="es-CO" b="1" dirty="0">
                <a:solidFill>
                  <a:srgbClr val="FF0000"/>
                </a:solidFill>
              </a:rPr>
              <a:t>- Cáncer de próstata.</a:t>
            </a:r>
            <a:br>
              <a:rPr lang="es-CO" b="1" dirty="0">
                <a:solidFill>
                  <a:srgbClr val="FF0000"/>
                </a:solidFill>
              </a:rPr>
            </a:br>
            <a:r>
              <a:rPr lang="es-CO" b="1" dirty="0">
                <a:solidFill>
                  <a:srgbClr val="FF0000"/>
                </a:solidFill>
              </a:rPr>
              <a:t>- Cáncer mamario.</a:t>
            </a:r>
            <a:br>
              <a:rPr lang="es-CO" b="1" dirty="0">
                <a:solidFill>
                  <a:srgbClr val="FF0000"/>
                </a:solidFill>
              </a:rPr>
            </a:br>
            <a:r>
              <a:rPr lang="es-CO" b="1" dirty="0">
                <a:solidFill>
                  <a:srgbClr val="FF0000"/>
                </a:solidFill>
              </a:rPr>
              <a:t>- Cáncer de riñón</a:t>
            </a:r>
            <a:r>
              <a:rPr lang="es-CO" b="1" dirty="0" smtClean="0">
                <a:solidFill>
                  <a:srgbClr val="FF0000"/>
                </a:solidFill>
              </a:rPr>
              <a:t>.</a:t>
            </a:r>
            <a:r>
              <a:rPr lang="es-CO" b="1" dirty="0">
                <a:solidFill>
                  <a:srgbClr val="FF0000"/>
                </a:solidFill>
              </a:rPr>
              <a:t/>
            </a:r>
            <a:br>
              <a:rPr lang="es-CO" b="1" dirty="0">
                <a:solidFill>
                  <a:srgbClr val="FF0000"/>
                </a:solidFill>
              </a:rPr>
            </a:br>
            <a:r>
              <a:rPr lang="es-CO" b="1" dirty="0">
                <a:solidFill>
                  <a:srgbClr val="FF0000"/>
                </a:solidFill>
              </a:rPr>
              <a:t>- Cáncer gástrico.</a:t>
            </a:r>
            <a:br>
              <a:rPr lang="es-CO" b="1" dirty="0">
                <a:solidFill>
                  <a:srgbClr val="FF0000"/>
                </a:solidFill>
              </a:rPr>
            </a:br>
            <a:r>
              <a:rPr lang="es-CO" b="1" dirty="0">
                <a:solidFill>
                  <a:srgbClr val="FF0000"/>
                </a:solidFill>
              </a:rPr>
              <a:t>- Cáncer de páncreas. </a:t>
            </a:r>
            <a:br>
              <a:rPr lang="es-CO" b="1" dirty="0">
                <a:solidFill>
                  <a:srgbClr val="FF0000"/>
                </a:solidFill>
              </a:rPr>
            </a:br>
            <a:r>
              <a:rPr lang="es-CO" b="1" dirty="0">
                <a:solidFill>
                  <a:srgbClr val="FF0000"/>
                </a:solidFill>
              </a:rPr>
              <a:t>- Cicatriza y cura ulceras de colón.</a:t>
            </a:r>
            <a:br>
              <a:rPr lang="es-CO" b="1" dirty="0">
                <a:solidFill>
                  <a:srgbClr val="FF0000"/>
                </a:solidFill>
              </a:rPr>
            </a:br>
            <a:r>
              <a:rPr lang="es-CO" b="1" dirty="0">
                <a:solidFill>
                  <a:srgbClr val="FF0000"/>
                </a:solidFill>
              </a:rPr>
              <a:t>- Cura la </a:t>
            </a:r>
            <a:r>
              <a:rPr lang="es-CO" b="1" dirty="0">
                <a:solidFill>
                  <a:srgbClr val="FF0000"/>
                </a:solidFill>
              </a:rPr>
              <a:t>diverticulosis</a:t>
            </a:r>
            <a:r>
              <a:rPr lang="es-CO" b="1" dirty="0">
                <a:solidFill>
                  <a:srgbClr val="FF0000"/>
                </a:solidFill>
              </a:rPr>
              <a:t> (zonas débiles o bultillos en la pared del intestino</a:t>
            </a:r>
            <a:r>
              <a:rPr lang="es-CO" b="1" dirty="0" smtClean="0">
                <a:solidFill>
                  <a:srgbClr val="FF0000"/>
                </a:solidFill>
              </a:rPr>
              <a:t>).</a:t>
            </a:r>
            <a:endParaRPr lang="es-CO" b="1" dirty="0">
              <a:solidFill>
                <a:srgbClr val="FF0000"/>
              </a:solidFill>
            </a:endParaRPr>
          </a:p>
        </p:txBody>
      </p:sp>
      <p:pic>
        <p:nvPicPr>
          <p:cNvPr id="2050" name="Picture 2" descr="https://encrypted-tbn2.gstatic.com/images?q=tbn:ANd9GcTp_iV_yHldntbdAK9FaxFOOELDSB1C47162qKrzNofPC5uH9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2378" y="2901206"/>
            <a:ext cx="2266950" cy="188595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encrypted-tbn3.gstatic.com/images?q=tbn:ANd9GcRhbW8eUUxfMiZmn3GnpMLIMn18sxfAYd26CyEmzSZVDNQQrXgLT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5936" y="2924944"/>
            <a:ext cx="2085975" cy="1838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75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wipe(down)">
                                      <p:cBhvr>
                                        <p:cTn id="15" dur="580">
                                          <p:stCondLst>
                                            <p:cond delay="0"/>
                                          </p:stCondLst>
                                        </p:cTn>
                                        <p:tgtEl>
                                          <p:spTgt spid="2050"/>
                                        </p:tgtEl>
                                      </p:cBhvr>
                                    </p:animEffect>
                                    <p:anim calcmode="lin" valueType="num">
                                      <p:cBhvr>
                                        <p:cTn id="16"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21" dur="26">
                                          <p:stCondLst>
                                            <p:cond delay="650"/>
                                          </p:stCondLst>
                                        </p:cTn>
                                        <p:tgtEl>
                                          <p:spTgt spid="2050"/>
                                        </p:tgtEl>
                                      </p:cBhvr>
                                      <p:to x="100000" y="60000"/>
                                    </p:animScale>
                                    <p:animScale>
                                      <p:cBhvr>
                                        <p:cTn id="22" dur="166" decel="50000">
                                          <p:stCondLst>
                                            <p:cond delay="676"/>
                                          </p:stCondLst>
                                        </p:cTn>
                                        <p:tgtEl>
                                          <p:spTgt spid="2050"/>
                                        </p:tgtEl>
                                      </p:cBhvr>
                                      <p:to x="100000" y="100000"/>
                                    </p:animScale>
                                    <p:animScale>
                                      <p:cBhvr>
                                        <p:cTn id="23" dur="26">
                                          <p:stCondLst>
                                            <p:cond delay="1312"/>
                                          </p:stCondLst>
                                        </p:cTn>
                                        <p:tgtEl>
                                          <p:spTgt spid="2050"/>
                                        </p:tgtEl>
                                      </p:cBhvr>
                                      <p:to x="100000" y="80000"/>
                                    </p:animScale>
                                    <p:animScale>
                                      <p:cBhvr>
                                        <p:cTn id="24" dur="166" decel="50000">
                                          <p:stCondLst>
                                            <p:cond delay="1338"/>
                                          </p:stCondLst>
                                        </p:cTn>
                                        <p:tgtEl>
                                          <p:spTgt spid="2050"/>
                                        </p:tgtEl>
                                      </p:cBhvr>
                                      <p:to x="100000" y="100000"/>
                                    </p:animScale>
                                    <p:animScale>
                                      <p:cBhvr>
                                        <p:cTn id="25" dur="26">
                                          <p:stCondLst>
                                            <p:cond delay="1642"/>
                                          </p:stCondLst>
                                        </p:cTn>
                                        <p:tgtEl>
                                          <p:spTgt spid="2050"/>
                                        </p:tgtEl>
                                      </p:cBhvr>
                                      <p:to x="100000" y="90000"/>
                                    </p:animScale>
                                    <p:animScale>
                                      <p:cBhvr>
                                        <p:cTn id="26" dur="166" decel="50000">
                                          <p:stCondLst>
                                            <p:cond delay="1668"/>
                                          </p:stCondLst>
                                        </p:cTn>
                                        <p:tgtEl>
                                          <p:spTgt spid="2050"/>
                                        </p:tgtEl>
                                      </p:cBhvr>
                                      <p:to x="100000" y="100000"/>
                                    </p:animScale>
                                    <p:animScale>
                                      <p:cBhvr>
                                        <p:cTn id="27" dur="26">
                                          <p:stCondLst>
                                            <p:cond delay="1808"/>
                                          </p:stCondLst>
                                        </p:cTn>
                                        <p:tgtEl>
                                          <p:spTgt spid="2050"/>
                                        </p:tgtEl>
                                      </p:cBhvr>
                                      <p:to x="100000" y="95000"/>
                                    </p:animScale>
                                    <p:animScale>
                                      <p:cBhvr>
                                        <p:cTn id="28" dur="166" decel="50000">
                                          <p:stCondLst>
                                            <p:cond delay="1834"/>
                                          </p:stCondLst>
                                        </p:cTn>
                                        <p:tgtEl>
                                          <p:spTgt spid="2050"/>
                                        </p:tgtEl>
                                      </p:cBhvr>
                                      <p:to x="100000" y="100000"/>
                                    </p:animScale>
                                  </p:childTnLst>
                                </p:cTn>
                              </p:par>
                              <p:par>
                                <p:cTn id="29" presetID="26" presetClass="entr" presetSubtype="0" fill="hold" nodeType="withEffect">
                                  <p:stCondLst>
                                    <p:cond delay="0"/>
                                  </p:stCondLst>
                                  <p:childTnLst>
                                    <p:set>
                                      <p:cBhvr>
                                        <p:cTn id="30" dur="1" fill="hold">
                                          <p:stCondLst>
                                            <p:cond delay="0"/>
                                          </p:stCondLst>
                                        </p:cTn>
                                        <p:tgtEl>
                                          <p:spTgt spid="2052"/>
                                        </p:tgtEl>
                                        <p:attrNameLst>
                                          <p:attrName>style.visibility</p:attrName>
                                        </p:attrNameLst>
                                      </p:cBhvr>
                                      <p:to>
                                        <p:strVal val="visible"/>
                                      </p:to>
                                    </p:set>
                                    <p:animEffect transition="in" filter="wipe(down)">
                                      <p:cBhvr>
                                        <p:cTn id="31" dur="580">
                                          <p:stCondLst>
                                            <p:cond delay="0"/>
                                          </p:stCondLst>
                                        </p:cTn>
                                        <p:tgtEl>
                                          <p:spTgt spid="2052"/>
                                        </p:tgtEl>
                                      </p:cBhvr>
                                    </p:animEffect>
                                    <p:anim calcmode="lin" valueType="num">
                                      <p:cBhvr>
                                        <p:cTn id="32" dur="1822" tmFilter="0,0; 0.14,0.36; 0.43,0.73; 0.71,0.91; 1.0,1.0">
                                          <p:stCondLst>
                                            <p:cond delay="0"/>
                                          </p:stCondLst>
                                        </p:cTn>
                                        <p:tgtEl>
                                          <p:spTgt spid="2052"/>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2052"/>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2052"/>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2052"/>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2052"/>
                                        </p:tgtEl>
                                        <p:attrNameLst>
                                          <p:attrName>ppt_y</p:attrName>
                                        </p:attrNameLst>
                                      </p:cBhvr>
                                      <p:tavLst>
                                        <p:tav tm="0" fmla="#ppt_y-sin(pi*$)/81">
                                          <p:val>
                                            <p:fltVal val="0"/>
                                          </p:val>
                                        </p:tav>
                                        <p:tav tm="100000">
                                          <p:val>
                                            <p:fltVal val="1"/>
                                          </p:val>
                                        </p:tav>
                                      </p:tavLst>
                                    </p:anim>
                                    <p:animScale>
                                      <p:cBhvr>
                                        <p:cTn id="37" dur="26">
                                          <p:stCondLst>
                                            <p:cond delay="650"/>
                                          </p:stCondLst>
                                        </p:cTn>
                                        <p:tgtEl>
                                          <p:spTgt spid="2052"/>
                                        </p:tgtEl>
                                      </p:cBhvr>
                                      <p:to x="100000" y="60000"/>
                                    </p:animScale>
                                    <p:animScale>
                                      <p:cBhvr>
                                        <p:cTn id="38" dur="166" decel="50000">
                                          <p:stCondLst>
                                            <p:cond delay="676"/>
                                          </p:stCondLst>
                                        </p:cTn>
                                        <p:tgtEl>
                                          <p:spTgt spid="2052"/>
                                        </p:tgtEl>
                                      </p:cBhvr>
                                      <p:to x="100000" y="100000"/>
                                    </p:animScale>
                                    <p:animScale>
                                      <p:cBhvr>
                                        <p:cTn id="39" dur="26">
                                          <p:stCondLst>
                                            <p:cond delay="1312"/>
                                          </p:stCondLst>
                                        </p:cTn>
                                        <p:tgtEl>
                                          <p:spTgt spid="2052"/>
                                        </p:tgtEl>
                                      </p:cBhvr>
                                      <p:to x="100000" y="80000"/>
                                    </p:animScale>
                                    <p:animScale>
                                      <p:cBhvr>
                                        <p:cTn id="40" dur="166" decel="50000">
                                          <p:stCondLst>
                                            <p:cond delay="1338"/>
                                          </p:stCondLst>
                                        </p:cTn>
                                        <p:tgtEl>
                                          <p:spTgt spid="2052"/>
                                        </p:tgtEl>
                                      </p:cBhvr>
                                      <p:to x="100000" y="100000"/>
                                    </p:animScale>
                                    <p:animScale>
                                      <p:cBhvr>
                                        <p:cTn id="41" dur="26">
                                          <p:stCondLst>
                                            <p:cond delay="1642"/>
                                          </p:stCondLst>
                                        </p:cTn>
                                        <p:tgtEl>
                                          <p:spTgt spid="2052"/>
                                        </p:tgtEl>
                                      </p:cBhvr>
                                      <p:to x="100000" y="90000"/>
                                    </p:animScale>
                                    <p:animScale>
                                      <p:cBhvr>
                                        <p:cTn id="42" dur="166" decel="50000">
                                          <p:stCondLst>
                                            <p:cond delay="1668"/>
                                          </p:stCondLst>
                                        </p:cTn>
                                        <p:tgtEl>
                                          <p:spTgt spid="2052"/>
                                        </p:tgtEl>
                                      </p:cBhvr>
                                      <p:to x="100000" y="100000"/>
                                    </p:animScale>
                                    <p:animScale>
                                      <p:cBhvr>
                                        <p:cTn id="43" dur="26">
                                          <p:stCondLst>
                                            <p:cond delay="1808"/>
                                          </p:stCondLst>
                                        </p:cTn>
                                        <p:tgtEl>
                                          <p:spTgt spid="2052"/>
                                        </p:tgtEl>
                                      </p:cBhvr>
                                      <p:to x="100000" y="95000"/>
                                    </p:animScale>
                                    <p:animScale>
                                      <p:cBhvr>
                                        <p:cTn id="44" dur="166" decel="50000">
                                          <p:stCondLst>
                                            <p:cond delay="1834"/>
                                          </p:stCondLst>
                                        </p:cTn>
                                        <p:tgtEl>
                                          <p:spTgt spid="205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052736"/>
            <a:ext cx="8229600" cy="5073427"/>
          </a:xfrm>
        </p:spPr>
        <p:txBody>
          <a:bodyPr>
            <a:normAutofit fontScale="92500" lnSpcReduction="10000"/>
          </a:bodyPr>
          <a:lstStyle/>
          <a:p>
            <a:pPr marL="0" indent="0">
              <a:buNone/>
            </a:pPr>
            <a:r>
              <a:rPr lang="es-CO" dirty="0"/>
              <a:t> </a:t>
            </a:r>
            <a:r>
              <a:rPr lang="es-CO" dirty="0" smtClean="0"/>
              <a:t> </a:t>
            </a:r>
            <a:r>
              <a:rPr lang="es-CO" b="1" dirty="0" smtClean="0">
                <a:solidFill>
                  <a:srgbClr val="FF0000"/>
                </a:solidFill>
              </a:rPr>
              <a:t>Cura </a:t>
            </a:r>
            <a:r>
              <a:rPr lang="es-CO" b="1" dirty="0">
                <a:solidFill>
                  <a:srgbClr val="FF0000"/>
                </a:solidFill>
              </a:rPr>
              <a:t>el estreñimiento crónico.</a:t>
            </a:r>
            <a:br>
              <a:rPr lang="es-CO" b="1" dirty="0">
                <a:solidFill>
                  <a:srgbClr val="FF0000"/>
                </a:solidFill>
              </a:rPr>
            </a:br>
            <a:r>
              <a:rPr lang="es-CO" b="1" dirty="0">
                <a:solidFill>
                  <a:srgbClr val="FF0000"/>
                </a:solidFill>
              </a:rPr>
              <a:t>- Fortalece la flora intestinal.</a:t>
            </a:r>
            <a:br>
              <a:rPr lang="es-CO" b="1" dirty="0">
                <a:solidFill>
                  <a:srgbClr val="FF0000"/>
                </a:solidFill>
              </a:rPr>
            </a:br>
            <a:r>
              <a:rPr lang="es-CO" b="1" dirty="0">
                <a:solidFill>
                  <a:srgbClr val="FF0000"/>
                </a:solidFill>
              </a:rPr>
              <a:t>- Regula la temperatura del estomago.</a:t>
            </a:r>
            <a:br>
              <a:rPr lang="es-CO" b="1" dirty="0">
                <a:solidFill>
                  <a:srgbClr val="FF0000"/>
                </a:solidFill>
              </a:rPr>
            </a:br>
            <a:r>
              <a:rPr lang="es-CO" b="1" dirty="0">
                <a:solidFill>
                  <a:srgbClr val="FF0000"/>
                </a:solidFill>
              </a:rPr>
              <a:t>- Cura la gripe.</a:t>
            </a:r>
            <a:br>
              <a:rPr lang="es-CO" b="1" dirty="0">
                <a:solidFill>
                  <a:srgbClr val="FF0000"/>
                </a:solidFill>
              </a:rPr>
            </a:br>
            <a:r>
              <a:rPr lang="es-CO" b="1" dirty="0">
                <a:solidFill>
                  <a:srgbClr val="FF0000"/>
                </a:solidFill>
              </a:rPr>
              <a:t>- Cura el catarro.</a:t>
            </a:r>
            <a:br>
              <a:rPr lang="es-CO" b="1" dirty="0">
                <a:solidFill>
                  <a:srgbClr val="FF0000"/>
                </a:solidFill>
              </a:rPr>
            </a:br>
            <a:r>
              <a:rPr lang="es-CO" b="1" dirty="0">
                <a:solidFill>
                  <a:srgbClr val="FF0000"/>
                </a:solidFill>
              </a:rPr>
              <a:t>- Cura la sinusitis.</a:t>
            </a:r>
            <a:br>
              <a:rPr lang="es-CO" b="1" dirty="0">
                <a:solidFill>
                  <a:srgbClr val="FF0000"/>
                </a:solidFill>
              </a:rPr>
            </a:br>
            <a:r>
              <a:rPr lang="es-CO" b="1" dirty="0">
                <a:solidFill>
                  <a:srgbClr val="FF0000"/>
                </a:solidFill>
              </a:rPr>
              <a:t>- Acaba con los piojos y las liendres.</a:t>
            </a:r>
            <a:br>
              <a:rPr lang="es-CO" b="1" dirty="0">
                <a:solidFill>
                  <a:srgbClr val="FF0000"/>
                </a:solidFill>
              </a:rPr>
            </a:br>
            <a:r>
              <a:rPr lang="es-CO" b="1" dirty="0">
                <a:solidFill>
                  <a:srgbClr val="FF0000"/>
                </a:solidFill>
              </a:rPr>
              <a:t>- Cura las reumas </a:t>
            </a:r>
            <a:r>
              <a:rPr lang="es-CO" b="1" dirty="0" smtClean="0">
                <a:solidFill>
                  <a:srgbClr val="FF0000"/>
                </a:solidFill>
              </a:rPr>
              <a:t>o las </a:t>
            </a:r>
            <a:r>
              <a:rPr lang="es-CO" b="1" dirty="0">
                <a:solidFill>
                  <a:srgbClr val="FF0000"/>
                </a:solidFill>
              </a:rPr>
              <a:t>mejora muchísimo.</a:t>
            </a:r>
            <a:br>
              <a:rPr lang="es-CO" b="1" dirty="0">
                <a:solidFill>
                  <a:srgbClr val="FF0000"/>
                </a:solidFill>
              </a:rPr>
            </a:br>
            <a:r>
              <a:rPr lang="es-CO" b="1" dirty="0">
                <a:solidFill>
                  <a:srgbClr val="FF0000"/>
                </a:solidFill>
              </a:rPr>
              <a:t>- Cura el cáncer linfático.</a:t>
            </a:r>
            <a:br>
              <a:rPr lang="es-CO" b="1" dirty="0">
                <a:solidFill>
                  <a:srgbClr val="FF0000"/>
                </a:solidFill>
              </a:rPr>
            </a:br>
            <a:r>
              <a:rPr lang="es-CO" b="1" dirty="0">
                <a:solidFill>
                  <a:srgbClr val="FF0000"/>
                </a:solidFill>
              </a:rPr>
              <a:t>- Cura el cáncer tiroideo.</a:t>
            </a:r>
            <a:br>
              <a:rPr lang="es-CO" b="1" dirty="0">
                <a:solidFill>
                  <a:srgbClr val="FF0000"/>
                </a:solidFill>
              </a:rPr>
            </a:br>
            <a:r>
              <a:rPr lang="es-CO" b="1" dirty="0">
                <a:solidFill>
                  <a:srgbClr val="FF0000"/>
                </a:solidFill>
              </a:rPr>
              <a:t/>
            </a:r>
            <a:br>
              <a:rPr lang="es-CO" b="1" dirty="0">
                <a:solidFill>
                  <a:srgbClr val="FF0000"/>
                </a:solidFill>
              </a:rPr>
            </a:br>
            <a:endParaRPr lang="es-CO" b="1" dirty="0">
              <a:solidFill>
                <a:srgbClr val="FF0000"/>
              </a:solidFill>
            </a:endParaRPr>
          </a:p>
        </p:txBody>
      </p:sp>
      <p:pic>
        <p:nvPicPr>
          <p:cNvPr id="3074" name="Picture 2" descr="https://encrypted-tbn0.gstatic.com/images?q=tbn:ANd9GcTy-_cp5aSHXlbqYBfiTsgK5NrWFL6kfNGwgowWKyxp1FSxsu-UA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1628800"/>
            <a:ext cx="2267744" cy="2045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3550480"/>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140968"/>
            <a:ext cx="8229600" cy="3384376"/>
          </a:xfrm>
        </p:spPr>
        <p:txBody>
          <a:bodyPr>
            <a:normAutofit fontScale="77500" lnSpcReduction="20000"/>
          </a:bodyPr>
          <a:lstStyle/>
          <a:p>
            <a:pPr marL="0" indent="0">
              <a:buNone/>
            </a:pPr>
            <a:r>
              <a:rPr lang="es-CO" dirty="0" smtClean="0"/>
              <a:t>Con </a:t>
            </a:r>
            <a:r>
              <a:rPr lang="es-CO" dirty="0"/>
              <a:t>la guanábana es al contrario ya que no hay ninguna reacción de intolerancia ni alergia y se complementa muy bien con cualquier tratamiento medico al que este sometido la persona que tiene cáncer.</a:t>
            </a:r>
            <a:br>
              <a:rPr lang="es-CO" dirty="0"/>
            </a:br>
            <a:r>
              <a:rPr lang="es-CO" dirty="0"/>
              <a:t/>
            </a:r>
            <a:br>
              <a:rPr lang="es-CO" dirty="0"/>
            </a:br>
            <a:r>
              <a:rPr lang="es-CO" dirty="0"/>
              <a:t>La guanábana es uno de los árboles frutales más potente para curar el </a:t>
            </a:r>
            <a:r>
              <a:rPr lang="es-CO" dirty="0" smtClean="0"/>
              <a:t>cáncer, </a:t>
            </a:r>
            <a:r>
              <a:rPr lang="es-CO" dirty="0"/>
              <a:t>se ha utilizado para combatir este mal desde hace más de 40 años en Estados Unidos , Europa y Asia, con grandes resultados para los pacientes que han sido tratados con este medicamento </a:t>
            </a:r>
            <a:r>
              <a:rPr lang="es-CO" dirty="0" smtClean="0"/>
              <a:t>alternativo</a:t>
            </a:r>
            <a:r>
              <a:rPr lang="es-CO" dirty="0"/>
              <a:t>.</a:t>
            </a:r>
          </a:p>
        </p:txBody>
      </p:sp>
      <p:pic>
        <p:nvPicPr>
          <p:cNvPr id="4098" name="Picture 2" descr="https://encrypted-tbn1.gstatic.com/images?q=tbn:ANd9GcTPIDHOFpgHHj2bDaWCIulzgcVXOf7f8GJRHyyiX3SIdCsLuD435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0232" y="188640"/>
            <a:ext cx="2304256" cy="2386935"/>
          </a:xfrm>
          <a:prstGeom prst="rect">
            <a:avLst/>
          </a:prstGeom>
          <a:noFill/>
          <a:extLst>
            <a:ext uri="{909E8E84-426E-40DD-AFC4-6F175D3DCCD1}">
              <a14:hiddenFill xmlns:a14="http://schemas.microsoft.com/office/drawing/2010/main">
                <a:solidFill>
                  <a:srgbClr val="FFFFFF"/>
                </a:solidFill>
              </a14:hiddenFill>
            </a:ext>
          </a:extLst>
        </p:spPr>
      </p:pic>
      <p:sp>
        <p:nvSpPr>
          <p:cNvPr id="4" name="3 Rectángulo"/>
          <p:cNvSpPr/>
          <p:nvPr/>
        </p:nvSpPr>
        <p:spPr>
          <a:xfrm>
            <a:off x="395536" y="188640"/>
            <a:ext cx="6264696" cy="2246769"/>
          </a:xfrm>
          <a:prstGeom prst="rect">
            <a:avLst/>
          </a:prstGeom>
        </p:spPr>
        <p:txBody>
          <a:bodyPr wrap="square">
            <a:spAutoFit/>
          </a:bodyPr>
          <a:lstStyle/>
          <a:p>
            <a:pPr algn="ctr"/>
            <a:r>
              <a:rPr lang="es-CO" sz="2000" b="1" dirty="0">
                <a:solidFill>
                  <a:srgbClr val="0070C0"/>
                </a:solidFill>
              </a:rPr>
              <a:t>Entre otros muchos canceres el consumir tanto las hojas como el tallo y el fruto de la guanábana es una muy buena alternativa para las personas que padecen esta enfermedad, cuando no pueden recurrir a la cirugía de cobalto o terapia </a:t>
            </a:r>
            <a:r>
              <a:rPr lang="es-CO" sz="2000" b="1" i="1" dirty="0">
                <a:solidFill>
                  <a:srgbClr val="0070C0"/>
                </a:solidFill>
              </a:rPr>
              <a:t>dadium</a:t>
            </a:r>
            <a:r>
              <a:rPr lang="es-CO" sz="2000" b="1" dirty="0">
                <a:solidFill>
                  <a:srgbClr val="0070C0"/>
                </a:solidFill>
              </a:rPr>
              <a:t>, o cuando por algún motivo se tiene que suspender la quimioterapia ya sea por que este causando daño al hígado o a los riñones</a:t>
            </a:r>
            <a:r>
              <a:rPr lang="es-CO" sz="2000" b="1" dirty="0" smtClean="0">
                <a:solidFill>
                  <a:srgbClr val="0070C0"/>
                </a:solidFill>
              </a:rPr>
              <a:t>.</a:t>
            </a:r>
            <a:endParaRPr lang="es-CO" sz="2000" dirty="0"/>
          </a:p>
        </p:txBody>
      </p:sp>
    </p:spTree>
    <p:extLst>
      <p:ext uri="{BB962C8B-B14F-4D97-AF65-F5344CB8AC3E}">
        <p14:creationId xmlns:p14="http://schemas.microsoft.com/office/powerpoint/2010/main" val="3734871343"/>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140968"/>
            <a:ext cx="8229600" cy="2985195"/>
          </a:xfrm>
        </p:spPr>
        <p:txBody>
          <a:bodyPr>
            <a:normAutofit fontScale="85000" lnSpcReduction="10000"/>
          </a:bodyPr>
          <a:lstStyle/>
          <a:p>
            <a:pPr marL="0" indent="0">
              <a:buNone/>
            </a:pPr>
            <a:r>
              <a:rPr lang="es-CO" dirty="0" smtClean="0"/>
              <a:t>se </a:t>
            </a:r>
            <a:r>
              <a:rPr lang="es-CO" dirty="0"/>
              <a:t>ha comprobado que las </a:t>
            </a:r>
            <a:r>
              <a:rPr lang="es-CO" dirty="0"/>
              <a:t>acetogeninas</a:t>
            </a:r>
            <a:r>
              <a:rPr lang="es-CO" dirty="0"/>
              <a:t> son 10,000 veces más potentes que la </a:t>
            </a:r>
            <a:r>
              <a:rPr lang="es-CO" u="sng" dirty="0"/>
              <a:t>adriamicina</a:t>
            </a:r>
            <a:r>
              <a:rPr lang="es-CO" dirty="0"/>
              <a:t> y que matan las células causantes del cáncer sin dañar las células y tejidos que se encuentran sanos tal como ocurre con la </a:t>
            </a:r>
            <a:r>
              <a:rPr lang="es-CO" dirty="0" smtClean="0"/>
              <a:t>adriamicina</a:t>
            </a:r>
            <a:r>
              <a:rPr lang="es-CO" dirty="0" smtClean="0"/>
              <a:t>, </a:t>
            </a:r>
            <a:r>
              <a:rPr lang="es-CO" dirty="0"/>
              <a:t>ya que este es un antibiótico muy potente que destruye las células cancerosas pero que tiene un grado de toxicidad y efectos secundarios graves tales como:</a:t>
            </a:r>
          </a:p>
          <a:p>
            <a:endParaRPr lang="es-CO" dirty="0"/>
          </a:p>
        </p:txBody>
      </p:sp>
      <p:sp>
        <p:nvSpPr>
          <p:cNvPr id="4" name="3 Rectángulo"/>
          <p:cNvSpPr/>
          <p:nvPr/>
        </p:nvSpPr>
        <p:spPr>
          <a:xfrm>
            <a:off x="247711" y="404664"/>
            <a:ext cx="4968552" cy="2246769"/>
          </a:xfrm>
          <a:prstGeom prst="rect">
            <a:avLst/>
          </a:prstGeom>
        </p:spPr>
        <p:txBody>
          <a:bodyPr wrap="square">
            <a:spAutoFit/>
          </a:bodyPr>
          <a:lstStyle/>
          <a:p>
            <a:pPr algn="ctr"/>
            <a:r>
              <a:rPr lang="es-CO" sz="2800" dirty="0">
                <a:solidFill>
                  <a:srgbClr val="FF0000"/>
                </a:solidFill>
              </a:rPr>
              <a:t>Contiene poderoso agentes anticancerígenos los cuales son las </a:t>
            </a:r>
            <a:r>
              <a:rPr lang="es-CO" sz="2800" b="1" u="sng" dirty="0">
                <a:solidFill>
                  <a:srgbClr val="FF0000"/>
                </a:solidFill>
              </a:rPr>
              <a:t>acetogeninas</a:t>
            </a:r>
            <a:r>
              <a:rPr lang="es-CO" sz="2800" dirty="0">
                <a:solidFill>
                  <a:srgbClr val="FF0000"/>
                </a:solidFill>
              </a:rPr>
              <a:t> que están contenidas en la hoja de la guanábana, </a:t>
            </a:r>
          </a:p>
        </p:txBody>
      </p:sp>
      <p:pic>
        <p:nvPicPr>
          <p:cNvPr id="5122" name="Picture 2" descr="https://encrypted-tbn3.gstatic.com/images?q=tbn:ANd9GcT1an4z4sQzmq3G0C6elqSTRGtfDNwFqU5y78ucoWg_mteVLbbu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63190"/>
            <a:ext cx="3062089" cy="24882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306861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77500" lnSpcReduction="20000"/>
          </a:bodyPr>
          <a:lstStyle/>
          <a:p>
            <a:pPr marL="0" indent="0" algn="ctr">
              <a:buNone/>
            </a:pPr>
            <a:r>
              <a:rPr lang="es-CO" sz="3600" b="1" u="sng" dirty="0" smtClean="0"/>
              <a:t>FECTOS </a:t>
            </a:r>
            <a:r>
              <a:rPr lang="es-CO" sz="3600" b="1" u="sng" dirty="0"/>
              <a:t>SECUNDARIOS DE LAS </a:t>
            </a:r>
            <a:r>
              <a:rPr lang="es-CO" sz="3600" b="1" u="sng" dirty="0" smtClean="0"/>
              <a:t>QUIMIOTERAPIAS</a:t>
            </a:r>
            <a:endParaRPr lang="es-CO" sz="3600" u="sng" dirty="0"/>
          </a:p>
          <a:p>
            <a:pPr marL="0" indent="0" algn="ctr">
              <a:buNone/>
            </a:pPr>
            <a:endParaRPr lang="es-CO" sz="3600" u="sng" dirty="0"/>
          </a:p>
          <a:p>
            <a:pPr marL="0" indent="0" algn="ctr">
              <a:buNone/>
            </a:pPr>
            <a:r>
              <a:rPr lang="es-CO" b="1" dirty="0" smtClean="0">
                <a:solidFill>
                  <a:srgbClr val="FF0000"/>
                </a:solidFill>
              </a:rPr>
              <a:t>- </a:t>
            </a:r>
            <a:r>
              <a:rPr lang="es-CO" b="1" dirty="0">
                <a:solidFill>
                  <a:srgbClr val="FF0000"/>
                </a:solidFill>
              </a:rPr>
              <a:t>Náuseas.</a:t>
            </a:r>
            <a:br>
              <a:rPr lang="es-CO" b="1" dirty="0">
                <a:solidFill>
                  <a:srgbClr val="FF0000"/>
                </a:solidFill>
              </a:rPr>
            </a:br>
            <a:r>
              <a:rPr lang="es-CO" b="1" dirty="0">
                <a:solidFill>
                  <a:srgbClr val="FF0000"/>
                </a:solidFill>
              </a:rPr>
              <a:t>- Vómito.</a:t>
            </a:r>
            <a:br>
              <a:rPr lang="es-CO" b="1" dirty="0">
                <a:solidFill>
                  <a:srgbClr val="FF0000"/>
                </a:solidFill>
              </a:rPr>
            </a:br>
            <a:r>
              <a:rPr lang="es-CO" b="1" dirty="0">
                <a:solidFill>
                  <a:srgbClr val="FF0000"/>
                </a:solidFill>
              </a:rPr>
              <a:t>- Diarrea.</a:t>
            </a:r>
            <a:br>
              <a:rPr lang="es-CO" b="1" dirty="0">
                <a:solidFill>
                  <a:srgbClr val="FF0000"/>
                </a:solidFill>
              </a:rPr>
            </a:br>
            <a:r>
              <a:rPr lang="es-CO" b="1" dirty="0">
                <a:solidFill>
                  <a:srgbClr val="FF0000"/>
                </a:solidFill>
              </a:rPr>
              <a:t>- Sensibilidad al sol.</a:t>
            </a:r>
            <a:br>
              <a:rPr lang="es-CO" b="1" dirty="0">
                <a:solidFill>
                  <a:srgbClr val="FF0000"/>
                </a:solidFill>
              </a:rPr>
            </a:br>
            <a:r>
              <a:rPr lang="es-CO" b="1" dirty="0">
                <a:solidFill>
                  <a:srgbClr val="FF0000"/>
                </a:solidFill>
              </a:rPr>
              <a:t>- Llagas en la boca.</a:t>
            </a:r>
            <a:br>
              <a:rPr lang="es-CO" b="1" dirty="0">
                <a:solidFill>
                  <a:srgbClr val="FF0000"/>
                </a:solidFill>
              </a:rPr>
            </a:br>
            <a:r>
              <a:rPr lang="es-CO" b="1" dirty="0">
                <a:solidFill>
                  <a:srgbClr val="FF0000"/>
                </a:solidFill>
              </a:rPr>
              <a:t>- Orina descolorida</a:t>
            </a:r>
            <a:br>
              <a:rPr lang="es-CO" b="1" dirty="0">
                <a:solidFill>
                  <a:srgbClr val="FF0000"/>
                </a:solidFill>
              </a:rPr>
            </a:br>
            <a:r>
              <a:rPr lang="es-CO" b="1" dirty="0">
                <a:solidFill>
                  <a:srgbClr val="FF0000"/>
                </a:solidFill>
              </a:rPr>
              <a:t>- Cambios en las uñas y en la piel</a:t>
            </a:r>
            <a:br>
              <a:rPr lang="es-CO" b="1" dirty="0">
                <a:solidFill>
                  <a:srgbClr val="FF0000"/>
                </a:solidFill>
              </a:rPr>
            </a:br>
            <a:r>
              <a:rPr lang="es-CO" b="1" dirty="0">
                <a:solidFill>
                  <a:srgbClr val="FF0000"/>
                </a:solidFill>
              </a:rPr>
              <a:t>- Reducción en los recuentos de la medula ósea.</a:t>
            </a:r>
            <a:br>
              <a:rPr lang="es-CO" b="1" dirty="0">
                <a:solidFill>
                  <a:srgbClr val="FF0000"/>
                </a:solidFill>
              </a:rPr>
            </a:br>
            <a:r>
              <a:rPr lang="es-CO" b="1" dirty="0">
                <a:solidFill>
                  <a:srgbClr val="FF0000"/>
                </a:solidFill>
              </a:rPr>
              <a:t>- También se puede llegar a tener problemas del corazón.</a:t>
            </a:r>
            <a:br>
              <a:rPr lang="es-CO" b="1" dirty="0">
                <a:solidFill>
                  <a:srgbClr val="FF0000"/>
                </a:solidFill>
              </a:rPr>
            </a:br>
            <a:r>
              <a:rPr lang="es-CO" b="1" dirty="0">
                <a:solidFill>
                  <a:srgbClr val="FF0000"/>
                </a:solidFill>
              </a:rPr>
              <a:t>- Fiebre.</a:t>
            </a:r>
            <a:br>
              <a:rPr lang="es-CO" b="1" dirty="0">
                <a:solidFill>
                  <a:srgbClr val="FF0000"/>
                </a:solidFill>
              </a:rPr>
            </a:br>
            <a:r>
              <a:rPr lang="es-CO" b="1" dirty="0">
                <a:solidFill>
                  <a:srgbClr val="FF0000"/>
                </a:solidFill>
              </a:rPr>
              <a:t>- Escalofríos.</a:t>
            </a:r>
            <a:br>
              <a:rPr lang="es-CO" b="1" dirty="0">
                <a:solidFill>
                  <a:srgbClr val="FF0000"/>
                </a:solidFill>
              </a:rPr>
            </a:br>
            <a:r>
              <a:rPr lang="es-CO" b="1" dirty="0">
                <a:solidFill>
                  <a:srgbClr val="FF0000"/>
                </a:solidFill>
              </a:rPr>
              <a:t>- Cansancio.</a:t>
            </a:r>
            <a:br>
              <a:rPr lang="es-CO" b="1" dirty="0">
                <a:solidFill>
                  <a:srgbClr val="FF0000"/>
                </a:solidFill>
              </a:rPr>
            </a:br>
            <a:r>
              <a:rPr lang="es-CO" b="1" dirty="0">
                <a:solidFill>
                  <a:srgbClr val="FF0000"/>
                </a:solidFill>
              </a:rPr>
              <a:t>- Calor.</a:t>
            </a:r>
            <a:br>
              <a:rPr lang="es-CO" b="1" dirty="0">
                <a:solidFill>
                  <a:srgbClr val="FF0000"/>
                </a:solidFill>
              </a:rPr>
            </a:br>
            <a:r>
              <a:rPr lang="es-CO" b="1" dirty="0">
                <a:solidFill>
                  <a:srgbClr val="FF0000"/>
                </a:solidFill>
              </a:rPr>
              <a:t>- Agitación.</a:t>
            </a:r>
            <a:br>
              <a:rPr lang="es-CO" b="1" dirty="0">
                <a:solidFill>
                  <a:srgbClr val="FF0000"/>
                </a:solidFill>
              </a:rPr>
            </a:br>
            <a:r>
              <a:rPr lang="es-CO" b="1" dirty="0">
                <a:solidFill>
                  <a:srgbClr val="FF0000"/>
                </a:solidFill>
              </a:rPr>
              <a:t>- Reacciones alérgicas.</a:t>
            </a:r>
            <a:br>
              <a:rPr lang="es-CO" b="1" dirty="0">
                <a:solidFill>
                  <a:srgbClr val="FF0000"/>
                </a:solidFill>
              </a:rPr>
            </a:br>
            <a:r>
              <a:rPr lang="es-CO" b="1" dirty="0">
                <a:solidFill>
                  <a:srgbClr val="FF0000"/>
                </a:solidFill>
              </a:rPr>
              <a:t>- Cambios en la coagulación de la sangre.</a:t>
            </a:r>
            <a:br>
              <a:rPr lang="es-CO" b="1" dirty="0">
                <a:solidFill>
                  <a:srgbClr val="FF0000"/>
                </a:solidFill>
              </a:rPr>
            </a:br>
            <a:r>
              <a:rPr lang="es-CO" b="1" dirty="0">
                <a:solidFill>
                  <a:srgbClr val="FF0000"/>
                </a:solidFill>
              </a:rPr>
              <a:t>- Depresión</a:t>
            </a:r>
            <a:r>
              <a:rPr lang="es-CO" b="1" dirty="0" smtClean="0">
                <a:solidFill>
                  <a:srgbClr val="FF0000"/>
                </a:solidFill>
              </a:rPr>
              <a:t>.</a:t>
            </a:r>
            <a:endParaRPr lang="es-CO" b="1" dirty="0">
              <a:solidFill>
                <a:srgbClr val="FF0000"/>
              </a:solidFill>
            </a:endParaRPr>
          </a:p>
        </p:txBody>
      </p:sp>
    </p:spTree>
    <p:extLst>
      <p:ext uri="{BB962C8B-B14F-4D97-AF65-F5344CB8AC3E}">
        <p14:creationId xmlns:p14="http://schemas.microsoft.com/office/powerpoint/2010/main" val="2794642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b="1" dirty="0">
                <a:solidFill>
                  <a:srgbClr val="FF0000"/>
                </a:solidFill>
              </a:rPr>
              <a:t>- Problemas de audición.</a:t>
            </a:r>
            <a:br>
              <a:rPr lang="es-CO" b="1" dirty="0">
                <a:solidFill>
                  <a:srgbClr val="FF0000"/>
                </a:solidFill>
              </a:rPr>
            </a:br>
            <a:r>
              <a:rPr lang="es-CO" b="1" dirty="0">
                <a:solidFill>
                  <a:srgbClr val="FF0000"/>
                </a:solidFill>
              </a:rPr>
              <a:t>- Afectación de tus riñones.</a:t>
            </a:r>
            <a:br>
              <a:rPr lang="es-CO" b="1" dirty="0">
                <a:solidFill>
                  <a:srgbClr val="FF0000"/>
                </a:solidFill>
              </a:rPr>
            </a:br>
            <a:r>
              <a:rPr lang="es-CO" b="1" dirty="0">
                <a:solidFill>
                  <a:srgbClr val="FF0000"/>
                </a:solidFill>
              </a:rPr>
              <a:t>- Adormecimiento de pies y manos.</a:t>
            </a:r>
            <a:br>
              <a:rPr lang="es-CO" b="1" dirty="0">
                <a:solidFill>
                  <a:srgbClr val="FF0000"/>
                </a:solidFill>
              </a:rPr>
            </a:br>
            <a:r>
              <a:rPr lang="es-CO" b="1" dirty="0">
                <a:solidFill>
                  <a:srgbClr val="FF0000"/>
                </a:solidFill>
              </a:rPr>
              <a:t>- Perdida de apetito.</a:t>
            </a:r>
            <a:br>
              <a:rPr lang="es-CO" b="1" dirty="0">
                <a:solidFill>
                  <a:srgbClr val="FF0000"/>
                </a:solidFill>
              </a:rPr>
            </a:br>
            <a:r>
              <a:rPr lang="es-CO" b="1" dirty="0">
                <a:solidFill>
                  <a:srgbClr val="FF0000"/>
                </a:solidFill>
              </a:rPr>
              <a:t>- Irritación de la vejiga.</a:t>
            </a:r>
            <a:br>
              <a:rPr lang="es-CO" b="1" dirty="0">
                <a:solidFill>
                  <a:srgbClr val="FF0000"/>
                </a:solidFill>
              </a:rPr>
            </a:br>
            <a:r>
              <a:rPr lang="es-CO" b="1" dirty="0">
                <a:solidFill>
                  <a:srgbClr val="FF0000"/>
                </a:solidFill>
              </a:rPr>
              <a:t>- Sarpullido.</a:t>
            </a:r>
            <a:br>
              <a:rPr lang="es-CO" b="1" dirty="0">
                <a:solidFill>
                  <a:srgbClr val="FF0000"/>
                </a:solidFill>
              </a:rPr>
            </a:br>
            <a:r>
              <a:rPr lang="es-CO" b="1" dirty="0">
                <a:solidFill>
                  <a:srgbClr val="FF0000"/>
                </a:solidFill>
              </a:rPr>
              <a:t>- Ronchas.</a:t>
            </a:r>
            <a:br>
              <a:rPr lang="es-CO" b="1" dirty="0">
                <a:solidFill>
                  <a:srgbClr val="FF0000"/>
                </a:solidFill>
              </a:rPr>
            </a:br>
            <a:r>
              <a:rPr lang="es-CO" b="1" dirty="0">
                <a:solidFill>
                  <a:srgbClr val="FF0000"/>
                </a:solidFill>
              </a:rPr>
              <a:t>- Dolor de articulaciones.</a:t>
            </a:r>
            <a:br>
              <a:rPr lang="es-CO" b="1" dirty="0">
                <a:solidFill>
                  <a:srgbClr val="FF0000"/>
                </a:solidFill>
              </a:rPr>
            </a:br>
            <a:r>
              <a:rPr lang="es-CO" b="1" dirty="0">
                <a:solidFill>
                  <a:srgbClr val="FF0000"/>
                </a:solidFill>
              </a:rPr>
              <a:t>- Elevación del acido úrico en sangre.</a:t>
            </a:r>
            <a:br>
              <a:rPr lang="es-CO" b="1" dirty="0">
                <a:solidFill>
                  <a:srgbClr val="FF0000"/>
                </a:solidFill>
              </a:rPr>
            </a:br>
            <a:r>
              <a:rPr lang="es-CO" b="1" dirty="0">
                <a:solidFill>
                  <a:srgbClr val="FF0000"/>
                </a:solidFill>
              </a:rPr>
              <a:t>- Estreñimiento.</a:t>
            </a:r>
            <a:br>
              <a:rPr lang="es-CO" b="1" dirty="0">
                <a:solidFill>
                  <a:srgbClr val="FF0000"/>
                </a:solidFill>
              </a:rPr>
            </a:br>
            <a:r>
              <a:rPr lang="es-CO" b="1" dirty="0">
                <a:solidFill>
                  <a:srgbClr val="FF0000"/>
                </a:solidFill>
              </a:rPr>
              <a:t>- Retortijón.</a:t>
            </a:r>
            <a:br>
              <a:rPr lang="es-CO" b="1" dirty="0">
                <a:solidFill>
                  <a:srgbClr val="FF0000"/>
                </a:solidFill>
              </a:rPr>
            </a:br>
            <a:r>
              <a:rPr lang="es-CO" b="1" dirty="0">
                <a:solidFill>
                  <a:srgbClr val="FF0000"/>
                </a:solidFill>
              </a:rPr>
              <a:t>- Calambres.</a:t>
            </a:r>
            <a:br>
              <a:rPr lang="es-CO" b="1" dirty="0">
                <a:solidFill>
                  <a:srgbClr val="FF0000"/>
                </a:solidFill>
              </a:rPr>
            </a:br>
            <a:r>
              <a:rPr lang="es-CO" b="1" dirty="0">
                <a:solidFill>
                  <a:srgbClr val="FF0000"/>
                </a:solidFill>
              </a:rPr>
              <a:t>- Picazón de pies y manos.</a:t>
            </a:r>
            <a:br>
              <a:rPr lang="es-CO" b="1" dirty="0">
                <a:solidFill>
                  <a:srgbClr val="FF0000"/>
                </a:solidFill>
              </a:rPr>
            </a:br>
            <a:r>
              <a:rPr lang="es-CO" dirty="0"/>
              <a:t/>
            </a:r>
            <a:br>
              <a:rPr lang="es-CO" dirty="0"/>
            </a:br>
            <a:r>
              <a:rPr lang="es-CO" dirty="0"/>
              <a:t>Como se podrán dar cuenta, los tratamientos de cáncer que existen médicamente tienen muchos efectos secundarios, muchas veces son más las desventajas que ofrecen que las ventajas y beneficios, con la </a:t>
            </a:r>
            <a:r>
              <a:rPr lang="es-CO" i="1" dirty="0"/>
              <a:t>Annona</a:t>
            </a:r>
            <a:r>
              <a:rPr lang="es-CO" i="1" dirty="0"/>
              <a:t> </a:t>
            </a:r>
            <a:r>
              <a:rPr lang="es-CO" i="1" dirty="0"/>
              <a:t>muricata</a:t>
            </a:r>
            <a:r>
              <a:rPr lang="es-CO" dirty="0"/>
              <a:t> (guanábana), no sucede así ya que no ocasiona tales efectos secundarios, si tiene sus efectos secundarios pero son mínimos veamos:</a:t>
            </a:r>
          </a:p>
          <a:p>
            <a:endParaRPr lang="es-CO" dirty="0"/>
          </a:p>
        </p:txBody>
      </p:sp>
    </p:spTree>
    <p:extLst>
      <p:ext uri="{BB962C8B-B14F-4D97-AF65-F5344CB8AC3E}">
        <p14:creationId xmlns:p14="http://schemas.microsoft.com/office/powerpoint/2010/main" val="3444003466"/>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62500" lnSpcReduction="20000"/>
          </a:bodyPr>
          <a:lstStyle/>
          <a:p>
            <a:pPr marL="0" indent="0">
              <a:buNone/>
            </a:pPr>
            <a:r>
              <a:rPr lang="es-CO" sz="4000" b="1" dirty="0" smtClean="0"/>
              <a:t>EFECTOS </a:t>
            </a:r>
            <a:r>
              <a:rPr lang="es-CO" sz="4000" b="1" dirty="0"/>
              <a:t>SECUNDARIOS MÍNIMOS CON EL TRATAMIENTO DE LA </a:t>
            </a:r>
            <a:r>
              <a:rPr lang="es-CO" sz="4000" b="1" dirty="0" smtClean="0"/>
              <a:t>GUANÁBANA</a:t>
            </a:r>
            <a:r>
              <a:rPr lang="es-CO" sz="4000" dirty="0" smtClean="0"/>
              <a:t/>
            </a:r>
            <a:br>
              <a:rPr lang="es-CO" sz="4000" dirty="0" smtClean="0"/>
            </a:br>
            <a:r>
              <a:rPr lang="es-CO" sz="4000" dirty="0" smtClean="0"/>
              <a:t/>
            </a:r>
            <a:br>
              <a:rPr lang="es-CO" sz="4000" dirty="0" smtClean="0"/>
            </a:br>
            <a:r>
              <a:rPr lang="es-CO" sz="4000" dirty="0" smtClean="0"/>
              <a:t>1).  </a:t>
            </a:r>
            <a:r>
              <a:rPr lang="es-CO" sz="4000" dirty="0"/>
              <a:t>La guanábana es </a:t>
            </a:r>
            <a:r>
              <a:rPr lang="es-CO" sz="4000" b="1" u="sng" dirty="0"/>
              <a:t>antimicrobiana</a:t>
            </a:r>
            <a:r>
              <a:rPr lang="es-CO" sz="4000" dirty="0"/>
              <a:t> por lo tanto consumida a altas dosis pudiera alterar la flora intestinal por eso debemos de recordar que su fruto se consume con moderación de menos a más empezando con </a:t>
            </a:r>
            <a:r>
              <a:rPr lang="es-CO" sz="4000" b="1" dirty="0">
                <a:latin typeface="Agency FB" pitchFamily="34" charset="0"/>
              </a:rPr>
              <a:t>un cuarto de taza</a:t>
            </a:r>
            <a:r>
              <a:rPr lang="es-CO" sz="4000" dirty="0">
                <a:latin typeface="Agency FB" pitchFamily="34" charset="0"/>
              </a:rPr>
              <a:t>, </a:t>
            </a:r>
            <a:r>
              <a:rPr lang="es-CO" sz="4000" b="1" dirty="0">
                <a:latin typeface="Agency FB" pitchFamily="34" charset="0"/>
              </a:rPr>
              <a:t>luego media taza, luego tres cuartos de taza, después taza completa, después un cuarto de taza y así sucesivamente hasta llegar a un vaso completo esto seria el máximo a tomar por día estos cambios se hacen por semana para que el organismo se acostumbre a la toma.</a:t>
            </a:r>
            <a:br>
              <a:rPr lang="es-CO" sz="4000" b="1" dirty="0">
                <a:latin typeface="Agency FB" pitchFamily="34" charset="0"/>
              </a:rPr>
            </a:br>
            <a:r>
              <a:rPr lang="es-CO" sz="4000" dirty="0"/>
              <a:t/>
            </a:r>
            <a:br>
              <a:rPr lang="es-CO" sz="4000" dirty="0"/>
            </a:br>
            <a:r>
              <a:rPr lang="es-CO" sz="4000" dirty="0" smtClean="0"/>
              <a:t>2).  </a:t>
            </a:r>
            <a:r>
              <a:rPr lang="es-CO" sz="4000" dirty="0" smtClean="0"/>
              <a:t>Por </a:t>
            </a:r>
            <a:r>
              <a:rPr lang="es-CO" sz="4000" dirty="0"/>
              <a:t>su acción </a:t>
            </a:r>
            <a:r>
              <a:rPr lang="es-CO" sz="4000" b="1" u="sng" dirty="0"/>
              <a:t>vasodilatador</a:t>
            </a:r>
            <a:r>
              <a:rPr lang="es-CO" sz="4000" dirty="0"/>
              <a:t>, </a:t>
            </a:r>
            <a:r>
              <a:rPr lang="es-CO" sz="4000" b="1" u="sng" dirty="0"/>
              <a:t>cardiodepresora</a:t>
            </a:r>
            <a:r>
              <a:rPr lang="es-CO" sz="4000" b="1" u="sng" dirty="0"/>
              <a:t> e hipotensora </a:t>
            </a:r>
            <a:r>
              <a:rPr lang="es-CO" sz="4000" dirty="0"/>
              <a:t>esta contraindicada la guanábana solo y exclusivamente durante el embarazo, ya que después del parto es muy recomendable consumir la fruta para que al amamantar la mujer cuente y tenga bastante leche para su bebe.</a:t>
            </a:r>
            <a:br>
              <a:rPr lang="es-CO" sz="4000" dirty="0"/>
            </a:br>
            <a:r>
              <a:rPr lang="es-CO" dirty="0"/>
              <a:t/>
            </a:r>
            <a:br>
              <a:rPr lang="es-CO" dirty="0"/>
            </a:br>
            <a:endParaRPr lang="es-CO" dirty="0"/>
          </a:p>
        </p:txBody>
      </p:sp>
    </p:spTree>
    <p:extLst>
      <p:ext uri="{BB962C8B-B14F-4D97-AF65-F5344CB8AC3E}">
        <p14:creationId xmlns:p14="http://schemas.microsoft.com/office/powerpoint/2010/main" val="1541964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933056"/>
            <a:ext cx="8229600" cy="2193107"/>
          </a:xfrm>
        </p:spPr>
        <p:txBody>
          <a:bodyPr>
            <a:normAutofit fontScale="85000" lnSpcReduction="10000"/>
          </a:bodyPr>
          <a:lstStyle/>
          <a:p>
            <a:pPr marL="0" indent="0">
              <a:buNone/>
            </a:pPr>
            <a:r>
              <a:rPr lang="es-CO" dirty="0" smtClean="0"/>
              <a:t>Veamos </a:t>
            </a:r>
            <a:r>
              <a:rPr lang="es-CO" dirty="0"/>
              <a:t>pero sobre todo entendamos la acción de las </a:t>
            </a:r>
            <a:r>
              <a:rPr lang="es-CO" dirty="0"/>
              <a:t>acetogeninas</a:t>
            </a:r>
            <a:r>
              <a:rPr lang="es-CO" dirty="0"/>
              <a:t> que contiene la hoja de la guanábana sobre la enfermedad mortal y degenerativa que es el cáncer veamos como actúa para esto empecemos por definir lo que es el cáncer.</a:t>
            </a:r>
            <a:endParaRPr lang="es-CO" dirty="0"/>
          </a:p>
        </p:txBody>
      </p:sp>
      <p:sp>
        <p:nvSpPr>
          <p:cNvPr id="4" name="3 Rectángulo"/>
          <p:cNvSpPr/>
          <p:nvPr/>
        </p:nvSpPr>
        <p:spPr>
          <a:xfrm>
            <a:off x="323528" y="429522"/>
            <a:ext cx="5184576" cy="3046988"/>
          </a:xfrm>
          <a:prstGeom prst="rect">
            <a:avLst/>
          </a:prstGeom>
        </p:spPr>
        <p:txBody>
          <a:bodyPr wrap="square">
            <a:spAutoFit/>
          </a:bodyPr>
          <a:lstStyle/>
          <a:p>
            <a:pPr algn="ctr"/>
            <a:r>
              <a:rPr lang="es-CO" sz="2400" dirty="0"/>
              <a:t>Como se podrán dar cuenta la guanábana tiene muy pocos efectos secundarios y más que nada es cuando la mujer esta embarazada aunque debemos recordar que la mujer embarazada si puede consumir un trozo de fruta de vez en cuando todo con medida recordemos eso. </a:t>
            </a:r>
          </a:p>
        </p:txBody>
      </p:sp>
      <p:sp>
        <p:nvSpPr>
          <p:cNvPr id="5" name="AutoShape 2" descr="data:image/jpeg;base64,/9j/4AAQSkZJRgABAQAAAQABAAD/2wCEAAkGBxQSEhUUExQUFRQVFBQUFBUUEhQUFBQVFRQWFhQUFBUYHCggGBolHBQUITEhJSkrLi4uFx8zODMsNygtLisBCgoKDg0OGhAQGiwkHBwsLCwsLCwsLCwsLCwsLCwsLCwsLCwsLCwsLCwsLCwsLCwsLDcsLCwsLCwsLCwsLCwsLP/AABEIANgA6QMBIgACEQEDEQH/xAAbAAACAwEBAQAAAAAAAAAAAAAEBQIDBgABB//EAD4QAAEDAgQDBQUGBQQCAwAAAAEAAgMEEQUSITFBUXEGE2GBkSIyQqHBBxRSYrHRM3KS4fAVI0OCU7Ikg5P/xAAaAQADAQEBAQAAAAAAAAAAAAABAgMABAUG/8QAJREAAgICAgEEAwEBAAAAAAAAAAECEQMhEjFBBCIyUQUTYUKh/9oADAMBAAIRAxEAPwB7KUtqmIyRyDqZNF5R7gR9n1GXVkx1yiNnE2uXf2X0o0beP6rEfZ85lp3Z7Fz2tygXtlH91sWwtcNXHrsvSxr2o8vL8mQlhjHEeqDeW8CjvuTOd+qsbA3gB/SnoSxWBfYEq1lG47iyZ92enlZe/dSdytQLAWwtbx9FLMT7o9Uc2lAVzYhyRNyFn3d54gdNVxwvN7znHzsm2Vdl8VgchO3AouLSepJU/wDS4h8ATNzgOaofUHgCsZNgUkQtZriAhJ6XNu4lNjVH8PyUHVQ4t+SwbFAw9o2J/qUX0juDj5i6auqW/h+SqfLGeYWNYklp3gagHp+yBm8dOui0Tsh2f6hDTQgjdp6oUGzL1HEpZUNutFiGGb6Efyn6LNVlK9p0d/ULJWhrFk4QbyjZnO+Jvm0j9EDLY7H6FLQbKZXLLdo3l2g2Gp8OSe15cBtdZyfEGmOZjgQ92W2nBp2WSFkxfEi4GaqmnYmNNGlkx4oZUTEZlVVK1ErnfZ0ro3dQUtlddGyyJXVcwoxOiRtfs5wzLC6R9v8AceXN55RYXPotnlaf2WW7CUbxSxvlfdrheNoFiGkk+0eK1bHgDQaL049I8rI9s5sY4NCsDPH0VDqvkCeg+qg6d3Gw80wlBdlEygIIucdgT10C9bQuJu55Hg3T57oGpF761oVX34n3WuPlor46RjeFz46q0vA8Fja8AzXyn4QOrtVaGP4kfNVzV7W7lAz9padnvSMHV4H1QtfYUpPpDQMPP5Liw8/ks3N24pR/yA9Ln9AgpftBpxxcejHfshzj9jLFP6Ne6H8x+SpfSX+N3yWPd9o0A/8AIf8A63Kl32lwfhk//Mrfsj9h/VM178Mv/wAjkPNhzx7uR38znN+YBWXH2l0/EuHVjh9EZS9uKaS1pmdC4Dj4oqcWbhJdjIwO+OFo8RIChZYWcQ5viHXRUeJQSD+I122zwq30cLvckc2/iCEwtAE9Ibey/wAjp80mrg8e+249R6rRuw5w2c1462KV18T2c/ogYydVR31YS022Pu+qRVZczR7fPh6rWVMreLdz8JsktZxsfI/ugwozlQLg5HkHle46LN1Tc/ed4cr2DM0W97WxWprqMG5Z7LuXArN1FJJKXXbYxg3N9x4BKFoqo2JxTxIDDm3ATqFihJnRBaLqcK9VwhX2UmWRppnoCqk02vtoOuwV08iFpwXzRNHGRnycD9EkFtFZv2s+wUkHsMvZjQxoDeIAA0RzHEj2SABxIS/DWl3tPN+Q+pTJridhp8l6Z5TPQ227nH0C9bYbNUgAN0PUYnGwXJsBuVhVb6Lu9IQVfjLImlzi1o5kgD5rL4r2tbISynzSO2u0eyOrtknZgDp3Z6l5eeDdcjfC3HqueeZI6sfp2+xnV9vnvJbTRGThmtZnrxVccmIT6vlbEDwjZqPMpnRULGCzWgdAj2Cyg8smdCxwj0hRFgIP8WSWU/mebeg0RDMFgbtG30TIFReUN+Rhe6hjHwN9AhZaNn4R6JhMUM83SMZWByUEf4R6ISTDYzwCZPKHegNQnqMKjPwhJK7AI3fCFqpkBOEU2jOKZhKvAizVhc3oSP0Q8OIVUJ0leQOBdf0K2E7bpRWU4PAKkcjIyxoOwjtHK8XDi78QB9odQtVQ9oWuFn36H57r5fNC5hzMJa4bEbhNMM7TOJDJWtceDiAM3PzXTCZyzhRu6yKnk2dkNrix08wsviWHPZqLObzafovJa9p/4y09VzcRtqCU9k6Ekz77/wB0hxV7g4ZTZx00+IHmtViOWXbR/AgfIhZGtmLXAPGrSD1HMJRqOw3TQ7jQ+SdwjRKI/wCK+22a4/7ap1Trnn2dGPoJhYr+7UoWK7KpF0i2peiey8eaqi42zO9GmyWTyJz2Ebmnc78LPm4/2T4l7gZX7WfVaSMMYM2unkq58Xy3DRsPIIKeuihjvK+9he11jajGnVxLWAx04PDR0v7BdWTIoo4oYnNjDFO2s7yWUzWu4F5uWjpb3kAMPmqDepmc/wDILtZ/SN/NMaOla0AAW6I5oXHPLKR2xxRh0V0VCyMWa0DoLI5jVWFYwqY5cxWhUNKuaFRCskSoPU1VKUzFB53IQu1V87kJK5TZRHPcqS5eOeqS9AchM5BynREPddCTuWMBTJfPZHTOQEyKEYsqmhKKqFO6lLJwqRIzVldBjLmHLKczdg47jwJ4pw+UOF22tos1URXUKOpdEbXOX/16eCupEHE0E7iBexSjEacTOZbQ6i/gmjKxwF/ZcDsQg8RrBbNs4FEVqwKZuWYjwb+lk2pDdKp5Lyh3NgKa0ilkLYehxThX5FGkGgRWRQZ1UKaphG/VaH7OW6Tu/M1vyv8AVB19FcJn2AiyxzX/APKP/UK+GnIhn+J72ro3O46OIFrozDKcMaGjYBE4s8HK3juow7BTzu5UPgXtthjSrmlCscrGuUSoSCpByG7xSzJgUGtcr2OQLJFayROhWgpz0PK9c96FmlTMVIhK5ByuU5ZENI9SZZI8c5VErxxVbiFgnOfZBzuRDig5XLAKJCg5yES8oOdMhGBTuS+oKPmKXzp0TkByhByBGSFCvTokzymqzGebTuOXiFGueHEW1B1CrmU8Nos93XsAdlSJKegmpZ7cf8lvmnNHFsgZo7yM8Af1CeUNPxU8jK4F7RnSMsFfdVtFgo954LnOobVTF72ekySOZsHgEdRv8kTVRpRVsI1boRqCtCfF2HJDlGhlNPneT42HkiY3JBg1Tmab7hxB63Tpj1pO5WGKqKQYwq1rkM0qwuQMWAqd0O1y9c5ExexytD0H3q9EqZAaDC9USyKkzX4qmSZZs1HrnKhzjwRuGwCVxaSRobW5+Pgj6TCHMddxBFiP2XFn9XHFd9oPJLTM6XKp0n+WstW6kaMwDdxfzSrFqW7AWglzWt2+LMdFzYvykJz40bkJJHIZxV1W3I4tvtYHrYIJ716kWntGZF5QkzlOSZAzSp0TbKZpEDM5WzuQUj06RKTISFUOCmXKBToQFmKPwM+y7+b6JXVvTjs3AXttzdr0VE6Vkpe6VDfDKLO4uPl0C09PTZQuw+lDQAEa9oXFKds7oQ4oAqdEHnV1e+yV98sgtm9qQllTGm0w0S+YKZQz9Oe7mI4PF/8AsNP0TuKRI8bbazhu03/cI2kqLgEcdU4L8DlsinmQcMitLkTF7nKGe6pzrzPZajF/eKPeqgSKBeiAvMivo4mSC2fK8a66tPRLXPP0/ZMGYJNo7RvV1vVR9ROKj8qfhgY6pIg1zHWGxBLeN9EymfcIOniIaA4AHiAbryafKL7/AObL4/JlySdMFJ7CZHgBxOwb9ECTlY952AuBxNh7IHmqqipJbaw1tcX1AvdFOeH2I1aD/UUsU0kn9m0JMKwEZe9qTqTcNBO54G2+qA7UYi1g7mNrWA6kADNb8x4dEZ2mxJsFu9lex7m3Y2NozZRobF23XRfP6qsDnFzWloPBzi5x8XOO5X0noYZM7/ZO/wCfQr7LppEHI9VyTql0q9ihGyM70LIVZK5DuKokSbOXP2UQVGZ9gUQCyYF7w0bk2X0jszhgjYBbXisn2Ow7vJDKRpezfqV9LpYbDyU80/8AJTBD/RYwWQ1RMiZnCyT1s9lzpHS2AYjUJP8Ae/FeYpVpP94V4w0c8p7PuLghJm3RgOiGlXOdKYhxSDRI8EqbZozux1tfwk6LUVkdwsLi7jBUNf8AC72HdfhKpj26Fm62bGGVEZkno6gEJg16AwUSovk6KoPUJHomLSVBzlUHrrogJFyeYFiTj/tuIcPhvoT4X4pAVW5/9uah6jBHNjcH58gZvqqotoG28VTM1rrXOoNx1STAMSiYxz55jnvla15cbNtcEDjxVTe1NNJKWucWNt7LnCwcRuLDbzXzWX8fmjJ0rryhbVDb7vmvqQLaG29+PTonNMMrdG35fuvleM9tHCqY+LWGPM1rHaB9wLv8PBN8T+0SNtN/8YvFQ4izXMu2PXUPJ0cD4Kr/ABnqG4Uu/wDhNyVOvA07UU9OLT1zCWk5AWhxI5AZTovn+PVtG6wpIZIwDq57ycw/lN7eqG7SdrqityiUsDGm4YxuVt7WzHUklJBKve9H6N4o+9tv6vRNysNMiiZEN3i9D16FAbLHFUlekqKKQDgFTK0yObG3dx1twHFTlkDRcp/2Rwc37141dsOQ5LN0rCk3o0mAUAjY0W2ATq1gqowAFGaawXK3bOqKpA1XPZZvE6wC6MxatWQraq5TwiTyTKqufMUJdenVW/dHcl0qJxts+308lwrHtulFBOnMWoXCekBzx6LH9q8PzsPTTrwW6kj0SfE6e4KMXTsz2mjA4BiJtlduNFrIJlV2c7JRvMk0gcQTla0HLqNXO8VfidIIHaG7DsTuDyKtJXsSCaWy0OXEoZkuif0OEtdGC4nM4XAGzR+6VK+h3oSkru8Rldhr2Ake0B6jy4pU6by+S1GCHvQ8rlS6VVPkWFPJyhWwZjw81KWZDOqbIis8xnD2gxC+jrk+FrJPWAX0NxrZTxeoc5u40Oh6pbADbUqkY6OZtW0WWXitKg4JwURDlYHKFl6FjEgVxdbVRLrK7CcOdVPtr3YOp/F4Bb+sP8XYV2cwk1Ege4f7YPsg/Eea+iQwBo6KuhpWxtAAtpy5KNZPZpXNOXJnRCPFEnz+KU4jXWVNRWWG6zeJV1yjGFmlOiOJVtzulBddevevaOZneWcenK66Yxo4pz2HUNNb2j5I268uuuqJE7NZQVfitHRVFwF87wrENcpOvDxWrw+rsVx5cbi6O/DkU1ZqS+6CqmXC9pp7q97LhSZdMQU2JOppNf4TzY/ldwPmn1bSx1MZA4j0PNJMWpA5pbwIIPmlHZzHTFL93lvmH8N3428uqtCVqgSdMjNSzU5yzNIF7Nfu13nwKc4fjIGXMbEABaSRrJ48rgCCOPFZHEezckVzHZzNw0n2h05punaAPXVgksG6D6rqykjeLOAPI8b9R5rH0uL92bOuDxB4dU3p8SaRmvqeIOnklab2Hkic/Z4kXid/1f8AQpPVYfMz3o3dQMw9QtFHi1uF+iZUuINd+xSmPm9QLb6dbhAylfVqmZjhYhp6tBSKswCCTUNy3/CcvyTJiSR81xD3T5KuBui0mMdj5Rfu3NcOGa7TbxKRSUr4tJGlp8dvI8VRNUczi+RAhRK8cVG6YJ6oly5xXlJRvnNm6Nvq76BYDf0Tw+ifUyZW+4Pfd9AvpeE0DYmBrRoAEFgWFtiaABt/l03llDQoTnydF8cK2yupnskGKVivrq3dZHEK/M4+i0IWac6LqytvolEklyvJJLoCep4D1XTGBxzmWVM/AeaGjZcjqFBTaVWtHO3ZrW7DoP0XqW4TV3GQnUbeKYa8kBiv7oG2dfW+id4ZXXSqodrpYeAQ8UpDhlB5lVzYlJbFw5eMj6DRVmy0MEoI8lgMMrdP8+a1uGT3svKlGj1oSsJrorrF9o8OuQ4e8NivoBZmCRYvS6HRCLpjtWhTgWKvjDS8nKdBfnyJW4pKpsjV82kqTACXNzRf8jbbN/GOnFNsMqu7AfG4vhdY73Lf3Cv4tE090xj2r7M960ujFn8Lc/FYGqwqrpxmLHAccl3eoC+tYfiTXgWNwUxs0/5qspGcb7PiNL2kljcA5mb/AKlr/ILeYXiMUobux52EjSw381qo8NjDi8gF54kA28AqqvDY5G5XNBBN+IIPMELSaNFNebFjoDrdURvLdD+qYSxtYLAm35jc+qUVMuuimygW6W6Br4A5tiAQuinXSuvssmI0YjGsEIJMfUtP0WakntcHQ3tbiDysvqz4Mx2Sqfs+wv7wNGfmVWM0uyMsT8GRw/A3yWdLdrfw/EeV+QWxwugAtYWA2FldBQ66380yJDRoklPl0Uhj49k84aEnxGuAuq8TxQC+qylfiOa6EYWaeRIniVfe6TSSKE03EoCaYu6LqhCjhyZCc9RfQbKgdVy9AVaIN2WMj8+isya7HzVLWngiRVuAOmp0utQDgLG1wHA+iP8A9Qf4eqUWXWHJbiFSN2ygBykPp7uNmjMc11ZJRuYCTZpFr+7ltzub6eISV2HNfs0AdNlVXUErg1mclo2ub2V3Fk0y92NMbJoXSEn2nfDvw4rbYHXXsPC46LBx4bkbb1J3J8E0wedzCG31Hun6Lmz4bVnV6fPUqPqtBMCN1ZX02YLOYVXXstNE+4Xn0empGNq6Qtcbi41BHMHdZ6SJ9E68d3QPOjTwJ3b4H9V9QrKJrxskeIYAZBbKHN2IOnQjkUYSaBOKa0L8HqxbO24B1LSPnZOI8ebfUHy4fsvMF7MupaUlz3Oe+X/avs1ugbe9+NzYckxwzs3FEDcZ3k3c5+t3eA2Cdxp6EjOwZ2NtPu3PQEqqTFjyd/SVoxABtYW2AA0XghWph5IxdZiw46dbpVNXjmvos2Hh4s4NI/MAf1WVxvsfFq5jiwngAC30Oy1Gv6EDay/FXtq3c0FNgs0Yu20g8LhwHRTpXc7g8iLFBoKHME1wrxMEnmnDeKXz4lbiglZnod1NYEpxHGWtCT1mJu4JPPMXbqsYX2Rnkrosra4vJ1S2WW2pXssllDuHOaTa+mitFJHLJtgMkuYqNl1ldEznceIVUjnIsYr44UVDTjTS4OlxoLok0ttRb6pkgMB7hTbFdGsiuP7qDo7FPQLAXR2UcoRco+apy9EKNZsYwLrp7bb7evFexO366qYGo8L+my6CQOWDTr+6qqY7agWINwi9yAAdDwG6nNBcG++m5AKEqaCm7tF+F1V7a2PFaikxJ7dDqPmsJnyv0I3sbXIPmm0OLXAadHDbxXlZsfF6PVwZeS2b6LEWkb6qH38LD/fyjaKu1ueYNuijxOjkfSe1b+6p4zwjdFfz/uUmdWuKT4/2qE4lbs1wFvAg3H6JZTY84tBAB0167H5q+ZbTRz+ndppmn/1B11MYi5JaXEQ7fREvrBbQhRs6KQyfiRCU4viTsvvD0QddWZW3uFicYxmS9s7bchqU62LJpGipcTOxcCj2VrDvY9bFfMXYkRqXHyuiqbFSdnaJv1k1mR9Bq5Iiy5DDpfYc7JA6kheTlJbbkbj0KTT4j7NtTp9bqNJX2vzKygM8iY6qOysz25mEG4uA72SfQrGVoexxY5pDwbEWOi+lUONgMFzwHDwWVxKtZLUufYbAX6KkVRKaTElBhrne07ZGV9S2FthYngrqrFmtFgsxPMXuJO5KdKyM5KKpEY9SmEMR8V5RQWITaGOw05q8YnK2BRwOaSWacwdj1CvNQ8gDunAWto4H0uismvoukiP+fqjQLB2jwI/m+Wyi5uuhHrfqrHs8f8shzHqd1qDZF+2o8wqLN/wKchIVXeu5/JBms2ETdL6bnUq9pF9Bckbk6eNly5Vb2IlorDy5rTm5gi+W2vhuubGNhb3uGx5abLlyAzPJIjrlNgL2aQLeSXVU2U+1p48Fy5SyxVD4pNM9bXeaJp68Lly42kd0Wz2egfI4PjPsn81rHiqcPqshewnVrj+65ci/iJD5MPZifBHQYgOa5cpMvbJTVbT72qDqJISD7LB0aFy5NEzYuiwqOS+nFVRdmGgXO9zbouXKliqKZ5JgFiLPKoOFBvxuXLlrA0gape4C3eOtyulMtVl24rlypE5sjAXyFx1RNHTElcuVYkWN4YtQjYW6HrdcuVSZItOZc6M6+a5csZlUrfohyCuXIGRTKFXkC5cgzH//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4" descr="data:image/jpeg;base64,/9j/4AAQSkZJRgABAQAAAQABAAD/2wCEAAkGBxQSEhUUExQUFRQVFBQUFBUUEhQUFBQVFRQWFhQUFBUYHCggGBolHBQUITEhJSkrLi4uFx8zODMsNygtLisBCgoKDg0OGhAQGiwkHBwsLCwsLCwsLCwsLCwsLCwsLCwsLCwsLCwsLCwsLCwsLCwsLDcsLCwsLCwsLCwsLCwsLP/AABEIANgA6QMBIgACEQEDEQH/xAAbAAACAwEBAQAAAAAAAAAAAAAEBQIDBgABB//EAD4QAAEDAgQDBQUGBQQCAwAAAAEAAgMEEQUSITFBUXEGE2GBkSIyQqHBBxRSYrHRM3KS4fAVI0OCU7Ikg5P/xAAaAQADAQEBAQAAAAAAAAAAAAABAgMABAUG/8QAJREAAgICAgEEAwEBAAAAAAAAAAECEQMhEjFBBCIyUQUTYUKh/9oADAMBAAIRAxEAPwB7KUtqmIyRyDqZNF5R7gR9n1GXVkx1yiNnE2uXf2X0o0beP6rEfZ85lp3Z7Fz2tygXtlH91sWwtcNXHrsvSxr2o8vL8mQlhjHEeqDeW8CjvuTOd+qsbA3gB/SnoSxWBfYEq1lG47iyZ92enlZe/dSdytQLAWwtbx9FLMT7o9Uc2lAVzYhyRNyFn3d54gdNVxwvN7znHzsm2Vdl8VgchO3AouLSepJU/wDS4h8ATNzgOaofUHgCsZNgUkQtZriAhJ6XNu4lNjVH8PyUHVQ4t+SwbFAw9o2J/qUX0juDj5i6auqW/h+SqfLGeYWNYklp3gagHp+yBm8dOui0Tsh2f6hDTQgjdp6oUGzL1HEpZUNutFiGGb6Efyn6LNVlK9p0d/ULJWhrFk4QbyjZnO+Jvm0j9EDLY7H6FLQbKZXLLdo3l2g2Gp8OSe15cBtdZyfEGmOZjgQ92W2nBp2WSFkxfEi4GaqmnYmNNGlkx4oZUTEZlVVK1ErnfZ0ro3dQUtlddGyyJXVcwoxOiRtfs5wzLC6R9v8AceXN55RYXPotnlaf2WW7CUbxSxvlfdrheNoFiGkk+0eK1bHgDQaL049I8rI9s5sY4NCsDPH0VDqvkCeg+qg6d3Gw80wlBdlEygIIucdgT10C9bQuJu55Hg3T57oGpF761oVX34n3WuPlor46RjeFz46q0vA8Fja8AzXyn4QOrtVaGP4kfNVzV7W7lAz9padnvSMHV4H1QtfYUpPpDQMPP5Liw8/ks3N24pR/yA9Ln9AgpftBpxxcejHfshzj9jLFP6Ne6H8x+SpfSX+N3yWPd9o0A/8AIf8A63Kl32lwfhk//Mrfsj9h/VM178Mv/wAjkPNhzx7uR38znN+YBWXH2l0/EuHVjh9EZS9uKaS1pmdC4Dj4oqcWbhJdjIwO+OFo8RIChZYWcQ5viHXRUeJQSD+I122zwq30cLvckc2/iCEwtAE9Ibey/wAjp80mrg8e+249R6rRuw5w2c1462KV18T2c/ogYydVR31YS022Pu+qRVZczR7fPh6rWVMreLdz8JsktZxsfI/ugwozlQLg5HkHle46LN1Tc/ed4cr2DM0W97WxWprqMG5Z7LuXArN1FJJKXXbYxg3N9x4BKFoqo2JxTxIDDm3ATqFihJnRBaLqcK9VwhX2UmWRppnoCqk02vtoOuwV08iFpwXzRNHGRnycD9EkFtFZv2s+wUkHsMvZjQxoDeIAA0RzHEj2SABxIS/DWl3tPN+Q+pTJridhp8l6Z5TPQ227nH0C9bYbNUgAN0PUYnGwXJsBuVhVb6Lu9IQVfjLImlzi1o5kgD5rL4r2tbISynzSO2u0eyOrtknZgDp3Z6l5eeDdcjfC3HqueeZI6sfp2+xnV9vnvJbTRGThmtZnrxVccmIT6vlbEDwjZqPMpnRULGCzWgdAj2Cyg8smdCxwj0hRFgIP8WSWU/mebeg0RDMFgbtG30TIFReUN+Rhe6hjHwN9AhZaNn4R6JhMUM83SMZWByUEf4R6ISTDYzwCZPKHegNQnqMKjPwhJK7AI3fCFqpkBOEU2jOKZhKvAizVhc3oSP0Q8OIVUJ0leQOBdf0K2E7bpRWU4PAKkcjIyxoOwjtHK8XDi78QB9odQtVQ9oWuFn36H57r5fNC5hzMJa4bEbhNMM7TOJDJWtceDiAM3PzXTCZyzhRu6yKnk2dkNrix08wsviWHPZqLObzafovJa9p/4y09VzcRtqCU9k6Ekz77/wB0hxV7g4ZTZx00+IHmtViOWXbR/AgfIhZGtmLXAPGrSD1HMJRqOw3TQ7jQ+SdwjRKI/wCK+22a4/7ap1Trnn2dGPoJhYr+7UoWK7KpF0i2peiey8eaqi42zO9GmyWTyJz2Ebmnc78LPm4/2T4l7gZX7WfVaSMMYM2unkq58Xy3DRsPIIKeuihjvK+9he11jajGnVxLWAx04PDR0v7BdWTIoo4oYnNjDFO2s7yWUzWu4F5uWjpb3kAMPmqDepmc/wDILtZ/SN/NMaOla0AAW6I5oXHPLKR2xxRh0V0VCyMWa0DoLI5jVWFYwqY5cxWhUNKuaFRCskSoPU1VKUzFB53IQu1V87kJK5TZRHPcqS5eOeqS9AchM5BynREPddCTuWMBTJfPZHTOQEyKEYsqmhKKqFO6lLJwqRIzVldBjLmHLKczdg47jwJ4pw+UOF22tos1URXUKOpdEbXOX/16eCupEHE0E7iBexSjEacTOZbQ6i/gmjKxwF/ZcDsQg8RrBbNs4FEVqwKZuWYjwb+lk2pDdKp5Lyh3NgKa0ilkLYehxThX5FGkGgRWRQZ1UKaphG/VaH7OW6Tu/M1vyv8AVB19FcJn2AiyxzX/APKP/UK+GnIhn+J72ro3O46OIFrozDKcMaGjYBE4s8HK3juow7BTzu5UPgXtthjSrmlCscrGuUSoSCpByG7xSzJgUGtcr2OQLJFayROhWgpz0PK9c96FmlTMVIhK5ByuU5ZENI9SZZI8c5VErxxVbiFgnOfZBzuRDig5XLAKJCg5yES8oOdMhGBTuS+oKPmKXzp0TkByhByBGSFCvTokzymqzGebTuOXiFGueHEW1B1CrmU8Nos93XsAdlSJKegmpZ7cf8lvmnNHFsgZo7yM8Af1CeUNPxU8jK4F7RnSMsFfdVtFgo954LnOobVTF72ekySOZsHgEdRv8kTVRpRVsI1boRqCtCfF2HJDlGhlNPneT42HkiY3JBg1Tmab7hxB63Tpj1pO5WGKqKQYwq1rkM0qwuQMWAqd0O1y9c5ExexytD0H3q9EqZAaDC9USyKkzX4qmSZZs1HrnKhzjwRuGwCVxaSRobW5+Pgj6TCHMddxBFiP2XFn9XHFd9oPJLTM6XKp0n+WstW6kaMwDdxfzSrFqW7AWglzWt2+LMdFzYvykJz40bkJJHIZxV1W3I4tvtYHrYIJ716kWntGZF5QkzlOSZAzSp0TbKZpEDM5WzuQUj06RKTISFUOCmXKBToQFmKPwM+y7+b6JXVvTjs3AXttzdr0VE6Vkpe6VDfDKLO4uPl0C09PTZQuw+lDQAEa9oXFKds7oQ4oAqdEHnV1e+yV98sgtm9qQllTGm0w0S+YKZQz9Oe7mI4PF/8AsNP0TuKRI8bbazhu03/cI2kqLgEcdU4L8DlsinmQcMitLkTF7nKGe6pzrzPZajF/eKPeqgSKBeiAvMivo4mSC2fK8a66tPRLXPP0/ZMGYJNo7RvV1vVR9ROKj8qfhgY6pIg1zHWGxBLeN9EymfcIOniIaA4AHiAbryafKL7/AObL4/JlySdMFJ7CZHgBxOwb9ECTlY952AuBxNh7IHmqqipJbaw1tcX1AvdFOeH2I1aD/UUsU0kn9m0JMKwEZe9qTqTcNBO54G2+qA7UYi1g7mNrWA6kADNb8x4dEZ2mxJsFu9lex7m3Y2NozZRobF23XRfP6qsDnFzWloPBzi5x8XOO5X0noYZM7/ZO/wCfQr7LppEHI9VyTql0q9ihGyM70LIVZK5DuKokSbOXP2UQVGZ9gUQCyYF7w0bk2X0jszhgjYBbXisn2Ow7vJDKRpezfqV9LpYbDyU80/8AJTBD/RYwWQ1RMiZnCyT1s9lzpHS2AYjUJP8Ae/FeYpVpP94V4w0c8p7PuLghJm3RgOiGlXOdKYhxSDRI8EqbZozux1tfwk6LUVkdwsLi7jBUNf8AC72HdfhKpj26Fm62bGGVEZkno6gEJg16AwUSovk6KoPUJHomLSVBzlUHrrogJFyeYFiTj/tuIcPhvoT4X4pAVW5/9uah6jBHNjcH58gZvqqotoG28VTM1rrXOoNx1STAMSiYxz55jnvla15cbNtcEDjxVTe1NNJKWucWNt7LnCwcRuLDbzXzWX8fmjJ0rryhbVDb7vmvqQLaG29+PTonNMMrdG35fuvleM9tHCqY+LWGPM1rHaB9wLv8PBN8T+0SNtN/8YvFQ4izXMu2PXUPJ0cD4Kr/ABnqG4Uu/wDhNyVOvA07UU9OLT1zCWk5AWhxI5AZTovn+PVtG6wpIZIwDq57ycw/lN7eqG7SdrqityiUsDGm4YxuVt7WzHUklJBKve9H6N4o+9tv6vRNysNMiiZEN3i9D16FAbLHFUlekqKKQDgFTK0yObG3dx1twHFTlkDRcp/2Rwc37141dsOQ5LN0rCk3o0mAUAjY0W2ATq1gqowAFGaawXK3bOqKpA1XPZZvE6wC6MxatWQraq5TwiTyTKqufMUJdenVW/dHcl0qJxts+308lwrHtulFBOnMWoXCekBzx6LH9q8PzsPTTrwW6kj0SfE6e4KMXTsz2mjA4BiJtlduNFrIJlV2c7JRvMk0gcQTla0HLqNXO8VfidIIHaG7DsTuDyKtJXsSCaWy0OXEoZkuif0OEtdGC4nM4XAGzR+6VK+h3oSkru8Rldhr2Ake0B6jy4pU6by+S1GCHvQ8rlS6VVPkWFPJyhWwZjw81KWZDOqbIis8xnD2gxC+jrk+FrJPWAX0NxrZTxeoc5u40Oh6pbADbUqkY6OZtW0WWXitKg4JwURDlYHKFl6FjEgVxdbVRLrK7CcOdVPtr3YOp/F4Bb+sP8XYV2cwk1Ege4f7YPsg/Eea+iQwBo6KuhpWxtAAtpy5KNZPZpXNOXJnRCPFEnz+KU4jXWVNRWWG6zeJV1yjGFmlOiOJVtzulBddevevaOZneWcenK66Yxo4pz2HUNNb2j5I268uuuqJE7NZQVfitHRVFwF87wrENcpOvDxWrw+rsVx5cbi6O/DkU1ZqS+6CqmXC9pp7q97LhSZdMQU2JOppNf4TzY/ldwPmn1bSx1MZA4j0PNJMWpA5pbwIIPmlHZzHTFL93lvmH8N3428uqtCVqgSdMjNSzU5yzNIF7Nfu13nwKc4fjIGXMbEABaSRrJ48rgCCOPFZHEezckVzHZzNw0n2h05punaAPXVgksG6D6rqykjeLOAPI8b9R5rH0uL92bOuDxB4dU3p8SaRmvqeIOnklab2Hkic/Z4kXid/1f8AQpPVYfMz3o3dQMw9QtFHi1uF+iZUuINd+xSmPm9QLb6dbhAylfVqmZjhYhp6tBSKswCCTUNy3/CcvyTJiSR81xD3T5KuBui0mMdj5Rfu3NcOGa7TbxKRSUr4tJGlp8dvI8VRNUczi+RAhRK8cVG6YJ6oly5xXlJRvnNm6Nvq76BYDf0Tw+ifUyZW+4Pfd9AvpeE0DYmBrRoAEFgWFtiaABt/l03llDQoTnydF8cK2yupnskGKVivrq3dZHEK/M4+i0IWac6LqytvolEklyvJJLoCep4D1XTGBxzmWVM/AeaGjZcjqFBTaVWtHO3ZrW7DoP0XqW4TV3GQnUbeKYa8kBiv7oG2dfW+id4ZXXSqodrpYeAQ8UpDhlB5lVzYlJbFw5eMj6DRVmy0MEoI8lgMMrdP8+a1uGT3svKlGj1oSsJrorrF9o8OuQ4e8NivoBZmCRYvS6HRCLpjtWhTgWKvjDS8nKdBfnyJW4pKpsjV82kqTACXNzRf8jbbN/GOnFNsMqu7AfG4vhdY73Lf3Cv4tE090xj2r7M960ujFn8Lc/FYGqwqrpxmLHAccl3eoC+tYfiTXgWNwUxs0/5qspGcb7PiNL2kljcA5mb/AKlr/ILeYXiMUobux52EjSw381qo8NjDi8gF54kA28AqqvDY5G5XNBBN+IIPMELSaNFNebFjoDrdURvLdD+qYSxtYLAm35jc+qUVMuuimygW6W6Br4A5tiAQuinXSuvssmI0YjGsEIJMfUtP0WakntcHQ3tbiDysvqz4Mx2Sqfs+wv7wNGfmVWM0uyMsT8GRw/A3yWdLdrfw/EeV+QWxwugAtYWA2FldBQ66380yJDRoklPl0Uhj49k84aEnxGuAuq8TxQC+qylfiOa6EYWaeRIniVfe6TSSKE03EoCaYu6LqhCjhyZCc9RfQbKgdVy9AVaIN2WMj8+isya7HzVLWngiRVuAOmp0utQDgLG1wHA+iP8A9Qf4eqUWXWHJbiFSN2ygBykPp7uNmjMc11ZJRuYCTZpFr+7ltzub6eISV2HNfs0AdNlVXUErg1mclo2ub2V3Fk0y92NMbJoXSEn2nfDvw4rbYHXXsPC46LBx4bkbb1J3J8E0wedzCG31Hun6Lmz4bVnV6fPUqPqtBMCN1ZX02YLOYVXXstNE+4Xn0empGNq6Qtcbi41BHMHdZ6SJ9E68d3QPOjTwJ3b4H9V9QrKJrxskeIYAZBbKHN2IOnQjkUYSaBOKa0L8HqxbO24B1LSPnZOI8ebfUHy4fsvMF7MupaUlz3Oe+X/avs1ugbe9+NzYckxwzs3FEDcZ3k3c5+t3eA2Cdxp6EjOwZ2NtPu3PQEqqTFjyd/SVoxABtYW2AA0XghWph5IxdZiw46dbpVNXjmvos2Hh4s4NI/MAf1WVxvsfFq5jiwngAC30Oy1Gv6EDay/FXtq3c0FNgs0Yu20g8LhwHRTpXc7g8iLFBoKHME1wrxMEnmnDeKXz4lbiglZnod1NYEpxHGWtCT1mJu4JPPMXbqsYX2Rnkrosra4vJ1S2WW2pXssllDuHOaTa+mitFJHLJtgMkuYqNl1ldEznceIVUjnIsYr44UVDTjTS4OlxoLok0ttRb6pkgMB7hTbFdGsiuP7qDo7FPQLAXR2UcoRco+apy9EKNZsYwLrp7bb7evFexO366qYGo8L+my6CQOWDTr+6qqY7agWINwi9yAAdDwG6nNBcG++m5AKEqaCm7tF+F1V7a2PFaikxJ7dDqPmsJnyv0I3sbXIPmm0OLXAadHDbxXlZsfF6PVwZeS2b6LEWkb6qH38LD/fyjaKu1ueYNuijxOjkfSe1b+6p4zwjdFfz/uUmdWuKT4/2qE4lbs1wFvAg3H6JZTY84tBAB0167H5q+ZbTRz+ndppmn/1B11MYi5JaXEQ7fREvrBbQhRs6KQyfiRCU4viTsvvD0QddWZW3uFicYxmS9s7bchqU62LJpGipcTOxcCj2VrDvY9bFfMXYkRqXHyuiqbFSdnaJv1k1mR9Bq5Iiy5DDpfYc7JA6kheTlJbbkbj0KTT4j7NtTp9bqNJX2vzKygM8iY6qOysz25mEG4uA72SfQrGVoexxY5pDwbEWOi+lUONgMFzwHDwWVxKtZLUufYbAX6KkVRKaTElBhrne07ZGV9S2FthYngrqrFmtFgsxPMXuJO5KdKyM5KKpEY9SmEMR8V5RQWITaGOw05q8YnK2BRwOaSWacwdj1CvNQ8gDunAWto4H0uismvoukiP+fqjQLB2jwI/m+Wyi5uuhHrfqrHs8f8shzHqd1qDZF+2o8wqLN/wKchIVXeu5/JBms2ETdL6bnUq9pF9Bckbk6eNly5Vb2IlorDy5rTm5gi+W2vhuubGNhb3uGx5abLlyAzPJIjrlNgL2aQLeSXVU2U+1p48Fy5SyxVD4pNM9bXeaJp68Lly42kd0Wz2egfI4PjPsn81rHiqcPqshewnVrj+65ci/iJD5MPZifBHQYgOa5cpMvbJTVbT72qDqJISD7LB0aFy5NEzYuiwqOS+nFVRdmGgXO9zbouXKliqKZ5JgFiLPKoOFBvxuXLlrA0gape4C3eOtyulMtVl24rlypE5sjAXyFx1RNHTElcuVYkWN4YtQjYW6HrdcuVSZItOZc6M6+a5csZlUrfohyCuXIGRTKFXkC5cgzH//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6" descr="data:image/jpeg;base64,/9j/4AAQSkZJRgABAQAAAQABAAD/2wCEAAkGBxQSEhUUExQUFRQVFBQUFBUUEhQUFBQVFRQWFhQUFBUYHCggGBolHBQUITEhJSkrLi4uFx8zODMsNygtLisBCgoKDg0OGhAQGiwkHBwsLCwsLCwsLCwsLCwsLCwsLCwsLCwsLCwsLCwsLCwsLCwsLDcsLCwsLCwsLCwsLCwsLP/AABEIANgA6QMBIgACEQEDEQH/xAAbAAACAwEBAQAAAAAAAAAAAAAEBQIDBgABB//EAD4QAAEDAgQDBQUGBQQCAwAAAAEAAgMEEQUSITFBUXEGE2GBkSIyQqHBBxRSYrHRM3KS4fAVI0OCU7Ikg5P/xAAaAQADAQEBAQAAAAAAAAAAAAABAgMABAUG/8QAJREAAgICAgEEAwEBAAAAAAAAAAECEQMhEjFBBCIyUQUTYUKh/9oADAMBAAIRAxEAPwB7KUtqmIyRyDqZNF5R7gR9n1GXVkx1yiNnE2uXf2X0o0beP6rEfZ85lp3Z7Fz2tygXtlH91sWwtcNXHrsvSxr2o8vL8mQlhjHEeqDeW8CjvuTOd+qsbA3gB/SnoSxWBfYEq1lG47iyZ92enlZe/dSdytQLAWwtbx9FLMT7o9Uc2lAVzYhyRNyFn3d54gdNVxwvN7znHzsm2Vdl8VgchO3AouLSepJU/wDS4h8ATNzgOaofUHgCsZNgUkQtZriAhJ6XNu4lNjVH8PyUHVQ4t+SwbFAw9o2J/qUX0juDj5i6auqW/h+SqfLGeYWNYklp3gagHp+yBm8dOui0Tsh2f6hDTQgjdp6oUGzL1HEpZUNutFiGGb6Efyn6LNVlK9p0d/ULJWhrFk4QbyjZnO+Jvm0j9EDLY7H6FLQbKZXLLdo3l2g2Gp8OSe15cBtdZyfEGmOZjgQ92W2nBp2WSFkxfEi4GaqmnYmNNGlkx4oZUTEZlVVK1ErnfZ0ro3dQUtlddGyyJXVcwoxOiRtfs5wzLC6R9v8AceXN55RYXPotnlaf2WW7CUbxSxvlfdrheNoFiGkk+0eK1bHgDQaL049I8rI9s5sY4NCsDPH0VDqvkCeg+qg6d3Gw80wlBdlEygIIucdgT10C9bQuJu55Hg3T57oGpF761oVX34n3WuPlor46RjeFz46q0vA8Fja8AzXyn4QOrtVaGP4kfNVzV7W7lAz9padnvSMHV4H1QtfYUpPpDQMPP5Liw8/ks3N24pR/yA9Ln9AgpftBpxxcejHfshzj9jLFP6Ne6H8x+SpfSX+N3yWPd9o0A/8AIf8A63Kl32lwfhk//Mrfsj9h/VM178Mv/wAjkPNhzx7uR38znN+YBWXH2l0/EuHVjh9EZS9uKaS1pmdC4Dj4oqcWbhJdjIwO+OFo8RIChZYWcQ5viHXRUeJQSD+I122zwq30cLvckc2/iCEwtAE9Ibey/wAjp80mrg8e+249R6rRuw5w2c1462KV18T2c/ogYydVR31YS022Pu+qRVZczR7fPh6rWVMreLdz8JsktZxsfI/ugwozlQLg5HkHle46LN1Tc/ed4cr2DM0W97WxWprqMG5Z7LuXArN1FJJKXXbYxg3N9x4BKFoqo2JxTxIDDm3ATqFihJnRBaLqcK9VwhX2UmWRppnoCqk02vtoOuwV08iFpwXzRNHGRnycD9EkFtFZv2s+wUkHsMvZjQxoDeIAA0RzHEj2SABxIS/DWl3tPN+Q+pTJridhp8l6Z5TPQ227nH0C9bYbNUgAN0PUYnGwXJsBuVhVb6Lu9IQVfjLImlzi1o5kgD5rL4r2tbISynzSO2u0eyOrtknZgDp3Z6l5eeDdcjfC3HqueeZI6sfp2+xnV9vnvJbTRGThmtZnrxVccmIT6vlbEDwjZqPMpnRULGCzWgdAj2Cyg8smdCxwj0hRFgIP8WSWU/mebeg0RDMFgbtG30TIFReUN+Rhe6hjHwN9AhZaNn4R6JhMUM83SMZWByUEf4R6ISTDYzwCZPKHegNQnqMKjPwhJK7AI3fCFqpkBOEU2jOKZhKvAizVhc3oSP0Q8OIVUJ0leQOBdf0K2E7bpRWU4PAKkcjIyxoOwjtHK8XDi78QB9odQtVQ9oWuFn36H57r5fNC5hzMJa4bEbhNMM7TOJDJWtceDiAM3PzXTCZyzhRu6yKnk2dkNrix08wsviWHPZqLObzafovJa9p/4y09VzcRtqCU9k6Ekz77/wB0hxV7g4ZTZx00+IHmtViOWXbR/AgfIhZGtmLXAPGrSD1HMJRqOw3TQ7jQ+SdwjRKI/wCK+22a4/7ap1Trnn2dGPoJhYr+7UoWK7KpF0i2peiey8eaqi42zO9GmyWTyJz2Ebmnc78LPm4/2T4l7gZX7WfVaSMMYM2unkq58Xy3DRsPIIKeuihjvK+9he11jajGnVxLWAx04PDR0v7BdWTIoo4oYnNjDFO2s7yWUzWu4F5uWjpb3kAMPmqDepmc/wDILtZ/SN/NMaOla0AAW6I5oXHPLKR2xxRh0V0VCyMWa0DoLI5jVWFYwqY5cxWhUNKuaFRCskSoPU1VKUzFB53IQu1V87kJK5TZRHPcqS5eOeqS9AchM5BynREPddCTuWMBTJfPZHTOQEyKEYsqmhKKqFO6lLJwqRIzVldBjLmHLKczdg47jwJ4pw+UOF22tos1URXUKOpdEbXOX/16eCupEHE0E7iBexSjEacTOZbQ6i/gmjKxwF/ZcDsQg8RrBbNs4FEVqwKZuWYjwb+lk2pDdKp5Lyh3NgKa0ilkLYehxThX5FGkGgRWRQZ1UKaphG/VaH7OW6Tu/M1vyv8AVB19FcJn2AiyxzX/APKP/UK+GnIhn+J72ro3O46OIFrozDKcMaGjYBE4s8HK3juow7BTzu5UPgXtthjSrmlCscrGuUSoSCpByG7xSzJgUGtcr2OQLJFayROhWgpz0PK9c96FmlTMVIhK5ByuU5ZENI9SZZI8c5VErxxVbiFgnOfZBzuRDig5XLAKJCg5yES8oOdMhGBTuS+oKPmKXzp0TkByhByBGSFCvTokzymqzGebTuOXiFGueHEW1B1CrmU8Nos93XsAdlSJKegmpZ7cf8lvmnNHFsgZo7yM8Af1CeUNPxU8jK4F7RnSMsFfdVtFgo954LnOobVTF72ekySOZsHgEdRv8kTVRpRVsI1boRqCtCfF2HJDlGhlNPneT42HkiY3JBg1Tmab7hxB63Tpj1pO5WGKqKQYwq1rkM0qwuQMWAqd0O1y9c5ExexytD0H3q9EqZAaDC9USyKkzX4qmSZZs1HrnKhzjwRuGwCVxaSRobW5+Pgj6TCHMddxBFiP2XFn9XHFd9oPJLTM6XKp0n+WstW6kaMwDdxfzSrFqW7AWglzWt2+LMdFzYvykJz40bkJJHIZxV1W3I4tvtYHrYIJ716kWntGZF5QkzlOSZAzSp0TbKZpEDM5WzuQUj06RKTISFUOCmXKBToQFmKPwM+y7+b6JXVvTjs3AXttzdr0VE6Vkpe6VDfDKLO4uPl0C09PTZQuw+lDQAEa9oXFKds7oQ4oAqdEHnV1e+yV98sgtm9qQllTGm0w0S+YKZQz9Oe7mI4PF/8AsNP0TuKRI8bbazhu03/cI2kqLgEcdU4L8DlsinmQcMitLkTF7nKGe6pzrzPZajF/eKPeqgSKBeiAvMivo4mSC2fK8a66tPRLXPP0/ZMGYJNo7RvV1vVR9ROKj8qfhgY6pIg1zHWGxBLeN9EymfcIOniIaA4AHiAbryafKL7/AObL4/JlySdMFJ7CZHgBxOwb9ECTlY952AuBxNh7IHmqqipJbaw1tcX1AvdFOeH2I1aD/UUsU0kn9m0JMKwEZe9qTqTcNBO54G2+qA7UYi1g7mNrWA6kADNb8x4dEZ2mxJsFu9lex7m3Y2NozZRobF23XRfP6qsDnFzWloPBzi5x8XOO5X0noYZM7/ZO/wCfQr7LppEHI9VyTql0q9ihGyM70LIVZK5DuKokSbOXP2UQVGZ9gUQCyYF7w0bk2X0jszhgjYBbXisn2Ow7vJDKRpezfqV9LpYbDyU80/8AJTBD/RYwWQ1RMiZnCyT1s9lzpHS2AYjUJP8Ae/FeYpVpP94V4w0c8p7PuLghJm3RgOiGlXOdKYhxSDRI8EqbZozux1tfwk6LUVkdwsLi7jBUNf8AC72HdfhKpj26Fm62bGGVEZkno6gEJg16AwUSovk6KoPUJHomLSVBzlUHrrogJFyeYFiTj/tuIcPhvoT4X4pAVW5/9uah6jBHNjcH58gZvqqotoG28VTM1rrXOoNx1STAMSiYxz55jnvla15cbNtcEDjxVTe1NNJKWucWNt7LnCwcRuLDbzXzWX8fmjJ0rryhbVDb7vmvqQLaG29+PTonNMMrdG35fuvleM9tHCqY+LWGPM1rHaB9wLv8PBN8T+0SNtN/8YvFQ4izXMu2PXUPJ0cD4Kr/ABnqG4Uu/wDhNyVOvA07UU9OLT1zCWk5AWhxI5AZTovn+PVtG6wpIZIwDq57ycw/lN7eqG7SdrqityiUsDGm4YxuVt7WzHUklJBKve9H6N4o+9tv6vRNysNMiiZEN3i9D16FAbLHFUlekqKKQDgFTK0yObG3dx1twHFTlkDRcp/2Rwc37141dsOQ5LN0rCk3o0mAUAjY0W2ATq1gqowAFGaawXK3bOqKpA1XPZZvE6wC6MxatWQraq5TwiTyTKqufMUJdenVW/dHcl0qJxts+308lwrHtulFBOnMWoXCekBzx6LH9q8PzsPTTrwW6kj0SfE6e4KMXTsz2mjA4BiJtlduNFrIJlV2c7JRvMk0gcQTla0HLqNXO8VfidIIHaG7DsTuDyKtJXsSCaWy0OXEoZkuif0OEtdGC4nM4XAGzR+6VK+h3oSkru8Rldhr2Ake0B6jy4pU6by+S1GCHvQ8rlS6VVPkWFPJyhWwZjw81KWZDOqbIis8xnD2gxC+jrk+FrJPWAX0NxrZTxeoc5u40Oh6pbADbUqkY6OZtW0WWXitKg4JwURDlYHKFl6FjEgVxdbVRLrK7CcOdVPtr3YOp/F4Bb+sP8XYV2cwk1Ege4f7YPsg/Eea+iQwBo6KuhpWxtAAtpy5KNZPZpXNOXJnRCPFEnz+KU4jXWVNRWWG6zeJV1yjGFmlOiOJVtzulBddevevaOZneWcenK66Yxo4pz2HUNNb2j5I268uuuqJE7NZQVfitHRVFwF87wrENcpOvDxWrw+rsVx5cbi6O/DkU1ZqS+6CqmXC9pp7q97LhSZdMQU2JOppNf4TzY/ldwPmn1bSx1MZA4j0PNJMWpA5pbwIIPmlHZzHTFL93lvmH8N3428uqtCVqgSdMjNSzU5yzNIF7Nfu13nwKc4fjIGXMbEABaSRrJ48rgCCOPFZHEezckVzHZzNw0n2h05punaAPXVgksG6D6rqykjeLOAPI8b9R5rH0uL92bOuDxB4dU3p8SaRmvqeIOnklab2Hkic/Z4kXid/1f8AQpPVYfMz3o3dQMw9QtFHi1uF+iZUuINd+xSmPm9QLb6dbhAylfVqmZjhYhp6tBSKswCCTUNy3/CcvyTJiSR81xD3T5KuBui0mMdj5Rfu3NcOGa7TbxKRSUr4tJGlp8dvI8VRNUczi+RAhRK8cVG6YJ6oly5xXlJRvnNm6Nvq76BYDf0Tw+ifUyZW+4Pfd9AvpeE0DYmBrRoAEFgWFtiaABt/l03llDQoTnydF8cK2yupnskGKVivrq3dZHEK/M4+i0IWac6LqytvolEklyvJJLoCep4D1XTGBxzmWVM/AeaGjZcjqFBTaVWtHO3ZrW7DoP0XqW4TV3GQnUbeKYa8kBiv7oG2dfW+id4ZXXSqodrpYeAQ8UpDhlB5lVzYlJbFw5eMj6DRVmy0MEoI8lgMMrdP8+a1uGT3svKlGj1oSsJrorrF9o8OuQ4e8NivoBZmCRYvS6HRCLpjtWhTgWKvjDS8nKdBfnyJW4pKpsjV82kqTACXNzRf8jbbN/GOnFNsMqu7AfG4vhdY73Lf3Cv4tE090xj2r7M960ujFn8Lc/FYGqwqrpxmLHAccl3eoC+tYfiTXgWNwUxs0/5qspGcb7PiNL2kljcA5mb/AKlr/ILeYXiMUobux52EjSw381qo8NjDi8gF54kA28AqqvDY5G5XNBBN+IIPMELSaNFNebFjoDrdURvLdD+qYSxtYLAm35jc+qUVMuuimygW6W6Br4A5tiAQuinXSuvssmI0YjGsEIJMfUtP0WakntcHQ3tbiDysvqz4Mx2Sqfs+wv7wNGfmVWM0uyMsT8GRw/A3yWdLdrfw/EeV+QWxwugAtYWA2FldBQ66380yJDRoklPl0Uhj49k84aEnxGuAuq8TxQC+qylfiOa6EYWaeRIniVfe6TSSKE03EoCaYu6LqhCjhyZCc9RfQbKgdVy9AVaIN2WMj8+isya7HzVLWngiRVuAOmp0utQDgLG1wHA+iP8A9Qf4eqUWXWHJbiFSN2ygBykPp7uNmjMc11ZJRuYCTZpFr+7ltzub6eISV2HNfs0AdNlVXUErg1mclo2ub2V3Fk0y92NMbJoXSEn2nfDvw4rbYHXXsPC46LBx4bkbb1J3J8E0wedzCG31Hun6Lmz4bVnV6fPUqPqtBMCN1ZX02YLOYVXXstNE+4Xn0empGNq6Qtcbi41BHMHdZ6SJ9E68d3QPOjTwJ3b4H9V9QrKJrxskeIYAZBbKHN2IOnQjkUYSaBOKa0L8HqxbO24B1LSPnZOI8ebfUHy4fsvMF7MupaUlz3Oe+X/avs1ugbe9+NzYckxwzs3FEDcZ3k3c5+t3eA2Cdxp6EjOwZ2NtPu3PQEqqTFjyd/SVoxABtYW2AA0XghWph5IxdZiw46dbpVNXjmvos2Hh4s4NI/MAf1WVxvsfFq5jiwngAC30Oy1Gv6EDay/FXtq3c0FNgs0Yu20g8LhwHRTpXc7g8iLFBoKHME1wrxMEnmnDeKXz4lbiglZnod1NYEpxHGWtCT1mJu4JPPMXbqsYX2Rnkrosra4vJ1S2WW2pXssllDuHOaTa+mitFJHLJtgMkuYqNl1ldEznceIVUjnIsYr44UVDTjTS4OlxoLok0ttRb6pkgMB7hTbFdGsiuP7qDo7FPQLAXR2UcoRco+apy9EKNZsYwLrp7bb7evFexO366qYGo8L+my6CQOWDTr+6qqY7agWINwi9yAAdDwG6nNBcG++m5AKEqaCm7tF+F1V7a2PFaikxJ7dDqPmsJnyv0I3sbXIPmm0OLXAadHDbxXlZsfF6PVwZeS2b6LEWkb6qH38LD/fyjaKu1ueYNuijxOjkfSe1b+6p4zwjdFfz/uUmdWuKT4/2qE4lbs1wFvAg3H6JZTY84tBAB0167H5q+ZbTRz+ndppmn/1B11MYi5JaXEQ7fREvrBbQhRs6KQyfiRCU4viTsvvD0QddWZW3uFicYxmS9s7bchqU62LJpGipcTOxcCj2VrDvY9bFfMXYkRqXHyuiqbFSdnaJv1k1mR9Bq5Iiy5DDpfYc7JA6kheTlJbbkbj0KTT4j7NtTp9bqNJX2vzKygM8iY6qOysz25mEG4uA72SfQrGVoexxY5pDwbEWOi+lUONgMFzwHDwWVxKtZLUufYbAX6KkVRKaTElBhrne07ZGV9S2FthYngrqrFmtFgsxPMXuJO5KdKyM5KKpEY9SmEMR8V5RQWITaGOw05q8YnK2BRwOaSWacwdj1CvNQ8gDunAWto4H0uismvoukiP+fqjQLB2jwI/m+Wyi5uuhHrfqrHs8f8shzHqd1qDZF+2o8wqLN/wKchIVXeu5/JBms2ETdL6bnUq9pF9Bckbk6eNly5Vb2IlorDy5rTm5gi+W2vhuubGNhb3uGx5abLlyAzPJIjrlNgL2aQLeSXVU2U+1p48Fy5SyxVD4pNM9bXeaJp68Lly42kd0Wz2egfI4PjPsn81rHiqcPqshewnVrj+65ci/iJD5MPZifBHQYgOa5cpMvbJTVbT72qDqJISD7LB0aFy5NEzYuiwqOS+nFVRdmGgXO9zbouXKliqKZ5JgFiLPKoOFBvxuXLlrA0gape4C3eOtyulMtVl24rlypE5sjAXyFx1RNHTElcuVYkWN4YtQjYW6HrdcuVSZItOZc6M6+a5csZlUrfohyCuXIGRTKFXkC5cgzH//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6152" name="Picture 8" descr="http://www.mujer.info/wp-content/uploads/2012/12/embarazo-alimentacion-mito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166" y="421588"/>
            <a:ext cx="3030539" cy="2921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105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67725" y="1008584"/>
            <a:ext cx="5482952" cy="3096344"/>
          </a:xfrm>
        </p:spPr>
        <p:txBody>
          <a:bodyPr>
            <a:normAutofit fontScale="92500" lnSpcReduction="20000"/>
          </a:bodyPr>
          <a:lstStyle/>
          <a:p>
            <a:pPr marL="0" indent="0">
              <a:buNone/>
            </a:pPr>
            <a:r>
              <a:rPr lang="es-CO" dirty="0" smtClean="0"/>
              <a:t>La </a:t>
            </a:r>
            <a:r>
              <a:rPr lang="es-CO" dirty="0"/>
              <a:t>palabra cáncer es de origen latino y significa cangrejo, en palabras casi iguales o similares cuando se empezaron a analizar los tumores se vio que estos tenían un patrón y adhesión firme a los </a:t>
            </a:r>
            <a:r>
              <a:rPr lang="es-CO" dirty="0" smtClean="0"/>
              <a:t>tejidos,</a:t>
            </a:r>
            <a:r>
              <a:rPr lang="es-CO" dirty="0"/>
              <a:t/>
            </a:r>
            <a:br>
              <a:rPr lang="es-CO" dirty="0"/>
            </a:br>
            <a:endParaRPr lang="es-CO" dirty="0"/>
          </a:p>
        </p:txBody>
      </p:sp>
      <p:sp>
        <p:nvSpPr>
          <p:cNvPr id="4" name="AutoShape 2" descr="data:image/jpeg;base64,/9j/4AAQSkZJRgABAQAAAQABAAD/2wCEAAkGBhQSERUUExMWFRQWGR4aGBgYGR8bIBoeHh4fHB4gIRsfGyYeHR4jHxwdIC8gIycqLCwtHB4xNzAqNSYrLCwBCQoKDgwOGg8PGiwkHyQsLCwsLCwsLCksKSwpLCwsLCwsLCksLCwsLCwsLCwsLCwsLCwsLCwsLCwsKSwpLCwpLP/AABEIALUBFgMBIgACEQEDEQH/xAAbAAACAwEBAQAAAAAAAAAAAAAEBQIDBgABB//EAD0QAAIBAgQEBQIDBgYCAgMAAAECEQMhAAQSMQUiQVEGEzJhcYGRI0KhFFKxwdHwBxUzYnLxFuGC0hdDkv/EABoBAAIDAQEAAAAAAAAAAAAAAAECAAMEBQb/xAAwEQACAgEDAgUCBAcBAAAAAAAAAQIRAxIhMQRBEyJRYXEFFJGhsfAjMkKBwdHhFf/aAAwDAQACEQMRAD8ALGaXlZaZYVFYBxSvK7gsxun/ABFo7YoyFDMVGUolHQ0n8S6xYEjmHW9pJjpijjGaqFudKlN2g+XIUqDHMSSJWZ6b/fBPA6Nch/NKEJIDFySf/gp0gb/2MU8FxXVqeTzJTGn1A6SqQTBMAGdjZe2+IZHhdeq6sz0qgEkWdQA3dJm1joIgzJGGj5RU1HWFqEcrFFgDoN9ZneRET7YV0FcspLkCtzMJLFSLEHWtpt6ZNjvY4HwEZZXhtMVG1Gozq0uwGlZN7W0mOykgbETi3jPDKNUFPLBAWUIQSSYm8AbdyI7Y9z2ULUwQxRhygzTJAHYvDMTtBj4tgWiarFdAcSSrg0wDETCuXYWO9juLjCqxmgsZNstQSnTQ0w24VtR2J3IF+kE9cJcnkatVvM0vpU6tLVCoYRPefaRN+mGn7TFR2hvMtIJU7EEAHmAvY2EAbjAn+VI9aEV6dRjNSKgnm9BB1EimLyLH32GGsQIyWU0HzWFJbMPL2CDpdjLFpmR2jbFmV45TqNAozoI1rEMQDusWIE9ifbDahwFV1B5ZiIbpPczJIB9jhFnOGKK0IURQskFgo7RJFgdpnDIj3KuMqlRZdFFalpZRpVrGIWCC0mO4gA49pZgVKYqNT0A7IfUbjmgSoLGxEbddxjxMhTCgkBV5oLOWgX1FYJAHSRNvvgXPcQVGXyYrqZBZjCqsC8WIC8x+IM4BBjlOIVyQEVX2KwgTSR05bEex/wCgqlDyzNT1sY8uCJuZA/dA3mTsd5GCuGeLUOpUXSUnaG5R130gSepGE2c4ma7KfM1NfUoX07gASpJkRMgROw6mgWxrlURkkbyAFJUgA7HUWmxIt2M++CMpw5qhOoMqrJHN6iN7CDBt0MxhJkOMkKEEawbBpIuI1ASYIECCCTNvYrJ5yoTcaamwVuQkxI3Qg6ttum4xGiJodUs+1IWpkMB+VFaOkWkE3IuJse+PM1xTzF01ERmJghxpmPYCSR9sR/y9JIqFdQWdOoECAA0mARc+ogewx7lHKSDTDTBGggEggg3MaiFsRMAXnphbGoqyVJ6TPUgNpm0SFUnYbGT/ACOOTjCk6hqRQwA1Kb7e4+mJcRZ0qKqKGkehn7z+UKQx95taMA1uInzNKrzQd2F4FxysACJGx79cEFAFDNVRmXRkjcpBmVBNtQEARuGANsSNJ6j7AgkSQpHX94wBNiCT3wfQSpdiyvpmA2y7TDAyTPs0H33nlIWm1SQEPIabs06jaxMTIkyf4YNsFINSpmGRRpAUnSruACIk7hmbYESRe2KnpQ4ZoRlB17G4BiAAG95B7bdR2zK1EKr5lN4kISSCRsCykxt1Pvi5GKjTpc1CIvqGoGAZYCDaVue202ASNKoP9RpYMukHSyFQL6gAd4vq/QbmFJaaOadqtIpILKdQKGNyTq2MAxvaMEnhyhHWmpCOxYjZiw3OokjSZIC9IwAck6JUdqXLHNB1OQDqgbavib/piA2HAybHQ0qBFyfUy9AGBBmNmiRFzEY84vWRgPLVoIgKZJYkjUxYyAokbTMYTUMixQgIQG1KJKBk3OrTusRAMMRO4sMF5XgjCmoQkwCGFVjU1d4i4BJNvfEuiFmZ0UzpV1mBDCDYblOhINrxbtgliGUMhBIB2MavcE8vYmY3F8A5enVKsS1MlDGkidrGT8ddPvgunQJU1QQhQgeWLtY2Fw1j0IneJIw+oWi+mSwOi/ciLj2J5b6SNx19jiNVDcJIQgtJn/kLBT1MSPkTJxTXRtJgsEcHVqAUqLGf3rWEjYsNsTzCEiQ+tXAIKzI3gDo0gGSbkd7YIADL0T5gLIFMXl+hiCtgbSYECbbb4k1NFBhnMHSAJiGYAMQSWsBveCe4GKszSpCNLulOzFQdUESekAm03EdsD1aNeoNAeCxGjWDLKJi8aQSZ/e2A6YhBnmaahQadS4sZg94uu/uYx2A8hxJ1syk1AIOxkTvMx2nrJOOwQC/h2TNQiKIqSbEDS7apuYEgQPSR1BN5wXU8H5xFK0GRC0hpfTFiLQTUafcDYWwflswERVOXdHpiGappJ95KFiBJm0dBOF+e8QE6Eoi7NdhDkjcWkjsIFzBxXRbYsyPhmtIAzBLAg/huQAQdJ6HY/HTacP8AKZV6da4qKQu7AhmI7bsZ33g9hidDJ1UVnbnn/UBmmRcGSRBaImdh0GGGdVqyLVmVQupWSTdT+YdBA/WTgWQBzWaiJK1dY0lTKwOstPOQenU/pKipRxpqJpFhTIKyNPNygwRMRN9zeJIATMELBDlSAW0jSCfy6eUaSB6piJm5x2aflai5SppB1ozEKIIMgnUC3QsB8EYASzIZkV4FAM9toAFgJVW1RM76ivQ72xpEyqCmaWYdaZaJDxIBuLyQQYIBFje5OM5wvOJSYU67FagHKqqTpWJBL9jMAT1J5ZxDiKh/xalVioUEB1bTvELBv3gnrNhJxGQe8QotSCsuZXyUtpIFR/8AiCLwAD6ixgC+E65w1Cwoq7x0PKSvvqhQvckW7jF1Z6mumD6VDchWJdlDAliCsgWgG215xA5zywQxBBMFmjSDEkzaZ3Am3XAvYgItR2Cqaa1AbnSbrE+pCNh9Ra2HfAskPNkrTaZnVpJESAVW6x6rn2tfCanQ8xtVAoyA6WKspBPWW6T29sOKPEyj63MFEi8X35SwiRtv/KMR8EOr+EqgZmaor0pLeWV0zPusT/xEAwMCVOEIUYu6U1vpAQAGLxzu9yO33wwzviFWUeUJkjXrcBAPYgMzGegX7Yz+d4o7+o+VFgNSwfgh+Ye8X7YaDdbitehnqbOlRjTqhFmBrqaYi8LLTewsL7SMN+A55yyl1esZkBYkECJbWO37pO2CKHBKtU1Kvky7AQ7hBHuBYmd/jqMXtUFCuy16FWklSELtGh/Y6VUL8i1o6SS3ZFsM0zNV6rKAKVJuZjq9QG/pux3vFh1x1fJLpOmop7RIJn33JO2w6z7Ks/nVKt5a1GBMzsGvIknSAog3v03wBlfELrU/EV9XoXrE9oB0iSBeLtuMKgsc5ByfLcLJEgEsZbTMmSeUgTEd/jFNV2DF1SmzwQJgvoA7GOX21bxecFcH4PVdUCxTqFmXm6GNUKZuALbHfbDrMcQpKVWJdlB0ouo94PRf77YjdEMVlM5X0ldQB1BhykEfUraSY2kdLXw2ro1NQWYaiI5XEMLxK2PQgkHp7Ynn3uKiUyCTZpUiRNiYLKRME6SPpODMvlKdQKSzat2VbBAZIHKFGr3/AJYiIz3h/DS9JXZQGi8jSLGxIm9ovMfxxGnRDFVWVpmTFh1gz1KldhNweowBxRHGoPWqpQMA6uYxty3137HrEYFpVqNQKVqNUKchpimxYzJEKAAZixa3eIjBIbB8odUEIR2/s/XA9fLIqPYqQOhEk7ASwIHbbGUqcZekF1ULxABKA6h1hJ1HodJAEiwBxTm+LsV1yzSdOhn0QTe6lSIAHXucEFFebrV6MlPNpJTXk1IHCsJgR+66kgtEqQv71wc3xDPLlzWrB6aPYOCpVz1VYaIO4IHRhJ6WeIVzGWq6GqpVRgIBGteYAkCZ5gYMb2t0ONVnshUzVGn59VkUXamNFQCLDQ0Qgie/scALM7Q4RWyOVo5kscyMw4WogsFdgY/E1am2g+ke8Rhjlc3qBppVZWFSGpoUDGRsXIMsW3IsR1/NhpmvCFPyBoDE7hjYSFAI0gWJiSR1JmRjOu1I6HrKSwAReXTBG4LEE2MjSwAtYECMMJQ1r5MqSRVqPTZhYwd7mzLIMbLAtF7zirPIQSSsEEarSsgDSZMzFt0B9V4vgfKcYUM6ydMqNTcqXtIgaQLzy73mCcFZjL0ipKf6TNCmnUlR1IKht/oDBnEIDpnAADzCJBbmLTcCwM29wREX2wZTZwaeqmpKMCGjTDC4IgxfSL3W3fEMvWWfw3YgkKCI5ZGzyQACN+jR9pVaFRHYnWb2JGsd+UTc9CJNieuCAsSk9ViZDH/c8C2/qYCb9BcH5x2JLS0qFAC9y4YyRb0o3LG03mPaB2GoljNqYqU4rt/pmQWcGVI2knUNJ9yJGA6uVoFoTVZhqCORFjcxaxAPffviWbCFmanVAgadMXVre+m24BEyb9MRyKOHVSbsvOXKlbzBB5dJ69dx9akWBdLLmoVZtVQuo9Tmyjaw5bxq9Imb9ZGzWQCp+HCOfyVOdWWbSsxa1+hx1fNjy/KAVWPLTZnBBW8EgiY9t9umBcgmc1KtWpRZJIVkVmYmxACAWi32nEVEsvyLw6s1NFAK6hUJKqYIkRq1ATaYjacA5zK02UvII9LuBYxaSrMBEXiSfYnFea41VSVq0npkyplQ8MDcgzZTM3X47Yro1UZw5TnEuo3IAHayg263JIt0xGvQifqH8Pr5deRKDKz6dTBGANp9bQp9Pz849d6lNCF/ErAgw92ozPMJQiAsyOm0TYnLmFq8wAd1i4UKe8mGaem8bYXZrhgpqrPTqGkRPlIJ5jMzDW7nc3vHVWg2D5VazVGPlKXclQCylnIm5aQrLAmYm8dgHL0KZAVqOkjdSIi4MdbT79TbFOe4cKlOmKVDL06gIYEwCFgdVggxEdB2xRXzLhDSzFBmOxNN9ax+8QSXXae3uNsQIzzFOlHlgAKv5VgBfaBHX+WE+fy9BW1a2RLksG0rqEQSReY6neML6D+a+lqzUkWQX5YiwABmWbpF/pvhjnaetBTq0uVRKeYoqMT6R2Y2AJYTJNtoMsmxLJhfUjU3ZttK2KmDqCkh7bHry+8YtbJay5oFXaCzlmIHW+kglSYuAQNzG+JZbhiiTAVNJDaARIPYQdMdzB+mG1fg9ClTkqKjhdIapzEjtaBHsIxnydTGLUeX7FkcTZzVSOYuJ631X+n/AFhdxqsKgBQl3U8opJqMGAR+YC4m8RGKc3nKWXydaoqU6lRVZlUqNAbpyDltYzuY3xX4O/xC/aaRFQRUU3C2Gk2Ftt7fbFGXrJKLlCF06Y8emeqijJcNYO+rzgrGTromT36KoG9wQTOxvgtcsQ5FEAopgxCn2t13nSZg/rpuPIP2Vm1SxUwva2A/DfDgq6nIWxJO5AHQbfJ9/pgLrJJbx37K/wBX2J4KauzPcT4pUoTqy71XI0wusIF3BLaYsbb3ttGBaKU8yjEPVErzUQ0c3W6yBf8AKLG5EbYdcU/xOoUc5SyyKz6yodpA0aiALXm3MfkbYdcSGWrIdW5Hq2a/8R7YP3Uk1rjz72RYn2MnV4WUKN5gKU1laKj1NEqCATuQPVJmdptXSSqAFNRIBkgWgz/xNp+RfD/gPBATULQdVtf5iO2o3t2GCMx4bpKZn2CkCPsoHztjR9zCMtLK3ifYzTcMGuXgwJJLhSTPyLR0AFu8gYnkn1H8NaWptRUCSqwdm69xPXfBHEcpVeV0AaIhgAZkRZpBt1BAwuz2beiOUElrkgELygTPJpRvUdJIPLF5jGhNPcqafAclHWjLUHYRAie/qPsNRg7YArcJNN1pl2IUts+or1ADEcovMH2I6z2Xp1nUOzgLZrA9Y3Uwdr7be4xdRyzNXQNUsGMlbyxvMkFblhcjcGO2DYEmg3hGTLqpqFpVVmmQeUyeyBWAMsCCQZ6bY1DZJDAJMgX/AL2/v3xmFz76wxqToXmLMCXnckLYDULSABp7zhkM7VKhijA91GqBEX3++BYaLMzxunRcq+ygEGbmSLgC8C4Px0wi4xnXquTTkBgDB3Yg8wA3i0kQJIBkHAhqVtTmqugajpfmAgndiNMwNgbbi8DBuUzClgUXVp5gWZQCCbwJJM6pO2/5jfBJQJnKRSHCAEyJADGOigkEKAdj8b4XZZgxiqIBuwDBSk+moBEm+5BO5tjStWAhwwOpi12kKAJLABSQe02PXfC/iGUWoP8ATqANJVnKiD6j+UlVknYAbjEIDcNikTUdXqooIWLqhEmRMnaN7iIxZX8SCpIHl1BA0gmWJJtEHm37Wi9t0L56qGR6fmU2jmRSYcR6tJGlTubCYOH3C0YKysg9WtiaakrZjH+6+0NI6YIGia1XJU6aglJ5lU2+GYbT0mJuTjsV53LPTqlnrU3ZgLFGUjtdT2ixA3Bx2DqQKD87UqNamuoltMuykgWuAoIF+0xbeJwq45nqpaFqh6uwYwIvAjSJn22sbXuzoZ+jUIQ1IJ5SwM3vbUOUED4xZlzQU6abBwbvUDBr/wAWgC5E7fGFHAqvDA9HSagp1D10zY3kSQxBF/rifDKFZKYalVosUgGxKneYGoaW2Ek9/nEVy9NMwwRiIk6iSbkflYna4sOo6bYIosKlQp5I0rcNqn66YUEg7ggDoMAAuzudauxV6dQim2yKabMbLYGpte/aN8MsjwzyaZV6ak2I1hdYDEi8AzEgSPtY4dtRqqmlCgeOawIMCAD3HSenaMIuF+F3Wqz5iEpEz5esHUbxKwdIWTHwuEnKMVu6GjFy4BP291ZlFKvSCkgO4dleYvEDZTIvivIqQGNVzDTfUOg5VO2ktvJjGkznG6dMEa3qE2WFA+Nv1gDCluIOIACqfZR+piT9cYcv1GEFcVq+DVj6OcnT2FbU3q1lOqpTZDJOoSVEEjmgELAhhMWkTcuc3w6noLysay6VZJYTvqOoEEkaZBBsOmOXiVQCCwgdCAR/7xOhxai4ZaqKUtAVYB33AI29vfFGP6rDJsosul0Mobt7ewJwjjaCprmW6k09zuQDqJUfMk9WxMZkrLTrdmJJ7gjYkwAQPjFlfgNAn8E+U24BJZT95Zf1+MA1qL0jFRYJ2O4b4Isf7nFP/o5YO6TRu+x6bMv4bafozP1ePZhWIAMkkHU0rHUETI9ovi7NeN6pXS6Kfq3/ANsDeJeHBmD7SLkXggdBsCe+EuYpkqCZkG5Iifci+/t1ONGKaywU1yZ8sPBm4tGgy3HRVphCFVkmBsrA9OsH3O/e189ncutKqDSOlWB5VvHRl7RM7YqAYTAwEykkktbqcXY7V+hJaZebv+R9MzDZs0BIe4+t8L+O8QrplofWBEE6T2/hjDwyrKll+CR/A4kWZk5mYj3J/mcDQu5WlFb37jPw5kleqar8zKJudyet/mb4e1/E60hoC+YJncgDb02+9oPbGNy1RlMTb+OCXk9DiTtyTfYt8kVty/wN/wAP/wAQUprC03LTJlgf6YhmP8QXJZqa3O8FSwA6TsOu04w2QBCsTJgmw/v4xFuG6jquR1iVYfex/TDLGrbbM2pdkb/J8ferZjGq3MZg+5j+uDMxUaB+ITVMmmzNCgncRIJ1AaryPqMIfB3ApchqpVVEqxN79ADsYkzh0/BZqFPNGatJdyRHeIHINpIbb7YbFkhjj5n3Ey45Tl5V2BMjxzMeXoZJJ9RADAXtMtqkzYlTImNsW8O4nUYGmMq2pWlmplecR2JmxhgCDtthw/EKWWpkIghR7xO1pJP37YXZnjrM8+lCByqTAN73+ntb5xXl6+MYtwjZMXSSlLd0G5lKhZGWmG76iqvBIJF2ENHwOnbF1TPmipdw2mLQpewBmSkiCO/bCqxuDH1xZl2Cm76D0M9fadut8YsP1PLkdKC/M0ZOhhFbyDMmTXAquWhpgaRMHqUgt7iYMdMBDhlGlV8xjoSoQsvEXsW06CIM/vLdibb4vyPHFPMaNIMCZKiDfrqEXjrgzLJlqkDW4IYkB3ZgCTOzGI3t743Q+oYpy03TMs+jyRV0etwwnTTpRCwC8aSw02MiCdxEEDfCjjKCigFSqA2oRbU0xC8zbnpH16Yd0nZL6tcGFKwAFMgmCQCBtfaFu2MXxIipWYoNardSpUObXKqSSJ6EMALCRGOhGSlujI4tGhaFVNGptV3kBGMCwEPBPQGO2FbZ6jVLaTU1o1wIkC8Ag+4v8e4wdwzga1SoqAKqAGmhOp5g6jN7DaLgwZnD40Gh0ZUZegVYt7gyCZ7fzsQGZ4r4gNEjyKSl2u5SJgWGoQYLRqiTAIv0HYKz+RpBzCoCOVubQJAB3KFSYImN5G8HHYGwSvivDaaKEUoWCy6qulFPZVJI3mYFiT1sK+HZqmulUV3JMmnAuFJKhmVQLAzbSLXmcHVOHS+pG1ODzDToVRuYPqW42FyZt2hw3NRUIpKI1sCAAA081iTJiSLwCQZB9WDYT3i6MQvlBk1NqiA0m2xKkyDcXtIwTQ4RUKuPPalS2L6V1m0HnYtIiAI+++Bc7n10rVr6iBHl0maSTAuwG8nofb6ps1nsxm303XkZgsHZZ6Da4i+MmXO70wVs14+n21TdI0HFOPUKSuKXNVizFiDI22Mb+30xnF8QPVguTMScZ+srSJBHfBVKBGOV1EW15uWdTBGCfl4GuYbzQR7E2xTkOIFTpJkXJvcHqZ6g/ofY2Gp5wrMdcBfsbVKiqrQzGAOv0iCOuE6bH/R2LM77jfOcRkaSYJE9pHzHe03i+PcrmOW5E+2w+PjGzyfg/LOqKyu5RYkmBe5kCOpNv474sz3hfKJTIZAjQYKEqJiRaY+4Pzjf9osaek566zXSYl4fmFrIELaXHpY/wOLKudqUlZKqB130sJBjr8+4xknrFNJ3Bjb/ALxpqeazCIPNoGrTI9pjaQPVHvF98cxQlLdK/g6E4eFtLj98GfPHqFVSrg0ie8shi9jdkPbcT2ws4vSNJV1EFKglD1K9G7FT0bY3wDxTh7Kx5WQTYOCD8XF8BLRmAxJAtv8Awx0MWGMd1t7FPUZlNVzX4l75uQB16nviIVTE2g7YHOXUMSCQMWW2n640uFbowp3se8Tzg06QROPOGZkMmkkbYFzVBTa5nHUckU7fT/3/ABw+lafcR812DfIAsTI6Ytp5tQsHcWtecCx749SnM3jCKLb3Hk0luEU6nKBAjrcgj6j9cEZWuusKrG/TUT/E4W/supoLmMS8htheNjiSjaqxsTWrg+icKrUi3lGppCiTaWMe20/O2GrZgv8Ah0E0J1JMk+7N3/h0xivCQpIzPXbSAIVRu0732/7xoqnFmqjRQQqvSNz7k44k4LHJrk60peL/AC/8X+ynjOYURTUyBue5/p0wrzecAWdWmNiRb6j9MGZjhVQXZD9Ob+E4XNmFUkQZ7dcWQy1tQ8Oj1b6i/L8V3j0xI+/647M53zGgNMiCBtH8CT3+nfCutUOoah8A9v8ArDDL8GYIKiKxQmAffsBv+kY0RgtLcEU5oPHJa3yEU8xG1sU5jNtf+WKgDOPatxjEoJS3Ra3cTTcF8agKKNbmpxpv/TtirjfD0pFK6K1XLyAUVgugGQYlYmDy3F4FzGMzkeHF3hmgSPp74fVqFXJNoqRVy9S0xKsCNivRo/KfoTvjqY5yx7rdHLnihkdLZjvh9OmlMOa9MhROqppWBeDINmveLG46jHV+LM9IvRRxysdaprsADrhwmkb6SwvHXbGM4r4TyYWmEqtRV553YsrmQdPp0qVHcyQRvchg9RKTU6dbM+YtHmWoDoswOm4JMCYOkgWFpGOrGUZK0cuUHF0xx+2F6flo1CoqmdTs2otHNJVheTfpt1nHYGocToMo8uPdlQGYECW8sjboI+LY7B39BNgjOcIzC0i1TywQwCjXpbeBzCFH3ESe+EP+bBHBqIoAki0CYG3Mfje8k4I4DksxTYLmK7V0WQtJi2gWIGqVieomw6TgrN8NyjXbYNalTbQJNjfTri5AA3jfphZbqh1s7YPlcwanOs+azEMxXUFQCeS4AG0tuQ0DcDBmZ8QJSDKhBkXYKELbXIAGkWED4mYwLn67rRSlT/EjcqdQkyZLEDmMHfcgwLCA+HoRVIo0/Nqqv4hqoSEO8qNMzEiCJ98YtMpvTDaK7+ptcopa8jtvsQqZSo/MyaQbgNYkbyF9RHvEbd8V08g5UtpYKPzFeURc/mk2vYdtsNG4pWpoTpVweV3WnL6TBBLRpgRF0BW2+AOJqKeXL69b1GAMGwW9zBi8AAxcCOmHn08FFye5MOacpqCdJsU1qhi30xdwHKg1DUZXZUjlU6S5JiNU8oiRPvgXKIa7hFMTu0WUTBY9hfr7Y1VPgqVUDUwFohIGhy2thvqiQQxmRG0dMU9Nid2zpfUM8YQ0Q5ZdU4+6aUFZ6bAyaSKKh07tBJYggWJ06R0B6sM3xOpr5vJpGoOWrL7WMCSvTqxjUDg7JcPoKv4dJFlYLQ1vqIa5H/WF+fyNGqxpq4OhTEoWRGMaiRbUABPLeTeTJx0Gjz6Yj8R+GauWRajMalIkayojQSftBvDbfphxxXimWhGP+iqWWQGZ7RIFzbrMCcKsrxUZKi6VDVrtVnWXpgI28AEmRaJ3g7RGMVmM2WN/oOw7Yx6fDlcO51Yy+4go5O3HwXca4s9d5ZjH5Vmyjso6D4wb4P8ADP7U9QvOimATciSTYT0sGP0GFFKkWMAEneBe3U/Ax9A8J+IKP7KKa2NMAuqm5k3LGw1MTAWZIHth8SbdsHVSjGKjEi3DqKHVRpadH7wsQOobvvafoDgheEUBT5gt+p5TJFvy9ehJO9hieUpa3hFdCGLI4YQg6SWBViYIgAEBrE4lTKUEYVFDuza5vJEHXJJiVB1DoI2Uc2NLVnMt+ovPh6kWANNQ5MBNZ1H/AHXF4kGAAMS4r4QpK2mnRLMIsI1Ek9F7gA7mD+uCH4yNZqUyKjAQGVQ77gGCTYwTfUsmL3xLMhUpavLRDpmpqKgSdJJEHUYuCSxuBcdQ0g6n6me/8emG8sU0LES9nsb/AIert1mL7nDLM+E6KgEDXIkRPt2vF/uDhv4aqJWLI6tqY6kllZAOpGnq2432OIcQyJDrDKxVSCEOohegYSBbSffm+ommPoTVL1FuY8K0iqlaBmxMVCsA/vFiYI3sLyOhwnq+EqjFzRR2prEEkG5AgQFJ+pgfYjGhy/DnqzmPOh12Rpp6vaCtjsL26jecE0ET1JS1SsfhgqTG4nqAR3MwTgOCYyyyjujBcOz9SkSRYz1USI+RbGz4NxCnmwUZhSzH5WAhansVFgfcb9jhbx/hSuddGk6MF1ODcNsSQ22q5kE3tEnfNrUi4O3bHNzYalUlaPQ9Nlhmx+V1L9/kbPNZypRYpUBVh/cjoR74j/mQezQ3swnAmT8UrWUU82NS7Coo5l9/f+fY4Fz+RqUHAEVKZGpHXZ16EdfYjofvjnz6enaNsJJ+WSp+3f4Ds3wxKstTMVD0NwT2HUHt0+N8NuBcH8uqSBLaYlJPWJ1QVme8kCRtjM0+NeWDpkVAQV6dfuMaPLZOmSHatVFZxD1KQBmTJkkct5ExsYx0ei8tpnK+ppyiqeyG2YpUHEOqrN5YE3O2wmTsAJwk/wAlWoToB9oYx8kFCVAEG56GJwdWP7NWhVdhaHsEhlksUiFIggsCwMHlEzj3h+bNIFVBAOwJgHrMD2tMgXFrY6EoQl/MjjRyTivK2Ka/huqKmmkSzi8REj5n+XXEMt4kKqUrrqRhBDAkESDt39xcdIxoalRi5GhJso0lWJkEqF0jUBJO477WlPnOAypq1Q6gE6tZ5RHqEswGkQYiMVZOlhJeR0W4+oafnVi/NZKnpCGamVregsLowvBkWYTv1BPuMNaeSRAER1DU48rzPSFaZl1QELYCDJm/wqpZKFZRqNKoupQd0udJN7gH83W4sSRhrmvCjPQp1JZHKDzVRiLgDVYWY2PSSb4nTxlG4sbqpxlUkLsv4qq02KVqbowHqiAfi9x2MmfbHuD6+V1MGqNl9OkqqpS1gAMSJVjIJ1ki53ItjsajGe8R4UiIjq1UzKsPTzkDpIYgXM9fpgnIZVL+axqMtmBMwLOLlSyrP5UM7CbnA5zFQBgI8x/UKhLyDJ9IHMYtB74opZ+sXBUMoiLaV1QQdIUkVAGG8gNcyZ5sQJZxDKUXQUHdSSxBJZgqzA2mDYAKwHXcRGLuHeBDoTTVpsNI0u2tyR2nUAABa2+Cq9ej5ZK0/JJUlfMQQ8tEmmICiCbSDcW64nS8Ttk6q06ys7VYK1KQlCGMAmWLfUG4AtO6ojEvFeBVcuX3ZGG7FQfaQI/QfXAvFOCzlWIqVC4AZlAUpINhMAgxPUk2nD/NZlq4ZamjzEGsgFtO/JqAPOTItcbiDhfmiaVJmIckkDSUjTMjZoAPdVAIXVInEe6Gj5WmZfwtmiJTRrm8BRLbAgmCSBYxB22xsauRPoCEhNMMzkgrpIK8kXJgQIsRNhjE5ZWo5kSApnUAVkAH/bNwO09tsb7JZJTy1tJYbBWZVJJ3Cq3UXLEAggg73oxy5i+TZ1cFanHhi96zka9a0lY6SNZIABMkGSVgQZAgXnbA2Y1aGOoBUAIJgaQoMDWVJAgWM398GZrLjziKTKquupWLFhIMeWSp1AAzJ3jTa04zPjXibgGi6EVCVLSQx0qDEE8wkgWKgwBYbYvW+xiYn4nxQ1mBghQIVS2qO9/nC+qYv9cdkqLsVCyS0QvedhjY0vDpXLVkUaqsHUPLnptqZeUA3kEE79sUuKcjf4nhwQk8F8TYVn8sssoQWAUwDG6NKsJ6H56Y3WW/ZqdWWIpVSsg1VKAjdiBpChgdVlH3Mk/P+AVf2LNTmKenkIKkEb3BJ3+ow/znGslm3p6k8taR5KhbS0zbUk8wJA5VggEc1pxe4JPYxSm5cm64bxGgJdXV4N9PN95+uKM34jp1dISodJ9Ktqlog8pI5l9wTHeMZrP8Ly9W6uzq4IFNdNIaujAI5gwBY/MSbO6PmU1RYcJTjQoQxEcttUkhRtNrG+BdC1ZCk1TXVNN6dOSTdAxnSoN559gRaRJhoMGrMKzGNZGnlAVASWAEGII6C9jJvtOLc5maagBSqTEEKFIIEAhF7Q1hNr3icRbPfhIyOagQ3ZjbUdxJSDIixuLd8AhflvBYqgVGlaqn5WOx/E3B6R2+cD8dzKZd3q281WOoU6PLBHNIB1QBEbiQLY8ocXrMQjI3MLAOo9g7IQsyfyiZ37YXZmqKNSQCxYFwG1KLyJgiBERsNj1JOCQp4lpJUGWSo2kETBMTDqIZbEdZsPjEuGtVS1OqkWHlA3UzBsXIAkDbeZx1Piy7uHokRq8vQNzaTBj2sOuBszmSwATzKmoxrhYsNgSABcj23gbYb5AGUeDU82VLsyMhsyTFtuUsVJnbScKuL8BpKxVMwz1Sws6wfcu0kaTaH2k39jM14zoOvluppusoaWgCCCLXA/d33BjCmvxmhZky9MG0MVE22+fn23tjLmyJbaWzd0uGbepSS/v/AIFz6kJDrpYdD/d/nB+S4u2k0zdbso66usdbjp1gYW8Q4oat2v2/vtifAeIU6Vbza7lVW4CgyzbAAjbrc9sULF4ipo6eTqPC3TuhnlKMvmC4ny6TGAQRJgAzN4JG2GXhjOhqnlt+ZSB89P1jthQc1WqUsxUVmFAsAAPSeZTB21FbXjfqJwLwvNBatMkn1QbdDbv7m3tvfDyh4bVdinHl8eE9Xc+hVlbyAyEmoSCYjYtflLBXn5/hhbSRnqIS7hfUAilXXaQygH4t3m1sOMxlgGDSNKkyWWdPTUoknaPabm2Oy7kqqoxhmlZaxPTVKsV6zAMW2xrs4pXXzflkBWl7s0XJ2mS+9wCZFt974Wrw5qztWFQkU9SlHS8SZEddjEk77mThrnsvVq6SzJpN/wAHnMHsTAQXPMQeuJVMmiLC0h6SRfmtBtp9K2EdLX3wwqAlDK5qUgAzH1moq05kiCTDIxCyAVvPX04treMaaKpqMwbSVGnS4boSwXmU2JBIW2CnyjF1FRUaQsFip8sG8EgqeUXm/qFrRjNtwak9RzWTy4MGrqclo5VbSSYkACJPpG2CQZ5bjTvqahqWmT1JXUQTJhrASSIH1x2A6HF8oqhGbMJ1OpoUMIBC+W99Vri0KMdgbk2GmVoLTqqCA9Unn0PMGZ5ixDNa4AiNO2D+IcSowypUhyIhAAZ2IPX6+9sKfEee5FVBcklm0yyODAg7QSYg3ueuwj1aNOpTCFdYTdjJ1kQ07lTuZ3g+4wF8BfyaLM5WnWpqWo+ZU0GfMZ1IMRYTuCd+28zhIcrTCGnWYL5YHlg+YWWLKAyvAWQICE7m+Gea8SUU0FWpFW30uDB6HRGpge6i0XFzFDcTR6iySVsV1KQdW5IWJIIIvGxGDwBOyObzbJRRgHFQssKNNMsTpDaiUJ6SDNhv1BXUs4KlRlLVAFkqNQCqRMwSDsT8xMYOzueqSulpZVeA5KE6o0mCokKFFgRJm4GMf4izGZA0h1CLfRTqdTc8u5IAkzO9sFK2G6Rp/EXDRmKYdVFIpeRLSdgIu/y2wjbYmjw/mvMWCmqrTIlTY8t4/p0m+Pl1R2DlmdtRuSDJv3M42ngbLUGqF3zhRigm4UhpgjUxgiNh7X7YSWGpakWxz+R42tv0NeV1VeXXSaRCyQzTJJGliQCB2FvtjDeMOHaMw1ViWFS4A/LFtJ3uO+NdmuMU9NQLWV2GooVqILbjlYd7k80x9MB/+Q5fNZYrUSm2gGFlEv0MgSR05QCLzE4aOzsqZk+C1wGHc2vH9eu0fHfGobxSKIXW7wxjkYLBiDqkGx3MQbzfGd4uFV18mAoQBohlBaTy/wBYmZPWcdlsuKyNSYkSCwOkmGFwbERaRJ74ytVks6e2TD8Ic57KUc71YtstQoQ4E7EISrtJ/dk3g2nCat4JaNNBlqEKJOtSTv0E+WehVjNpm8Yop+EKxVjSZWgTAOhjJiIa09r36SbYE4pwfM5cc1KvSlQZflEdDMRvtffG6K9Gcpv2DOFcQbLMaOYRoFmDAh6fSRsbdjY42vCOJ1a9EqmYVwoOnQQY3ABVo5pWekhtiNspkvGaVKa0s5TSppVgrsNR1adKsSQTa5Pexiwwi4TxNss4dDcbkSLHcEdVOC4agKVH0/L5DN6TranoZWLgKOYMNjcuF7kEAT0GBKGfSrrekdTrYybITAYek6TMgPf1RNsLsv8A4nkSKlASQQGQ9x7z9+vbCWt4/YpFOkqP1f1ah7qRBO4k9CR1wmh2NqQ/846DpZgGIGkEEEwZ56aAm5geZtHQRj3NVIUBAajO0AC4AFzDC0r1BAMEnGYXxEzBvNpo7SCG2MxAkXDLYdji7N+JaNWgaWg04MrpblBkcxUU5JF+txg6ZIFpjCpxqnTDLU1sJkKskzdeYnpB9MxhbmQuYqaxqdTEI2rl6Rp2tO8dd8JRnGQgeYGsDIM/Q7GcOOHeL69AnQVBIhuUTuD/AC/j3xXKVdjRDFqWzRRm6FJTOrzGiFWBpRSLd5I+f1wI7HfHVs4ajs7nUzksx7kmSe25xyUKlQ6aSGo0gaVub+wv03xRUpM3RcMUClqkCTgWhUYtq5TpvfaB7Ree2NhwDgTUa5TNZVkqFdahtS6hIYaWB06rN9o3xm+KcKFKq4Vg4kwQRcfS29vpjVBKOxz8uSWT4NutTzeHAMKYYgNKgWWABOg20sDYixIJgYzGXaCCOhBwR4VzT6xRWQjhpWbFgpKt7MCN/nHufyRo1XpkzpNiBAYdx7e4ta2MvURrc6H07JzFm3p5inVoAOtYspXQ6O/LBkcy2A0lVNjOoWkWlkMu9ImoKx5bIHUAgM7S0rMhbksZICtYHZZ4OzjgFaYdhpGoBwhFyNQkGY+m98N8nSo1Kj1Hpg1F2kkhg3NNvWbyCRF5HcvjdxRj6iGjLJInT1aAorBqqjUGqLBVIvB32a0gHa25xGhmBUzFJHapTpsQVsQEqerkcCQWIJsxBvvfHr8PqMqPRWpUhpOqodJB7gEAkW/L0mbxi/iVULqNRSG1TTAbSC3qLxAYExBMxJ264uM1jj9kprUKam0qSBDAAiPse2M7xHiSDMVqTU2YXDaZFj7qwlZbVGoG4iMRrZ5tBepYgLqVhzDVax1wYAm4WYMRhdlMy1WuSqQdIQE6Rdeb1ExpIgAmx7joqt8jdtggZelpVWyyK4FxTBJ99ReS1xvf/wCOx7AVSq8nRWq0II/EpMFJ1SSva8SfgfT3DUJYeOK0XqOpqoaSLo0J5jMymCJJuOw3NotIIYZ3gWTYFiKeggaaT8uliDcqriNQg8xn2tZZxOiV0mklRSrEKqaUapAFyxKnyyxItaxjFPCC1US1LQdZOoaQYEWWSSzTIhdh98EJbR4WlGqMzRoUhVVdCKpGxUD/AEp3AYjvsehxbleHVwJYCmxtykwRExI1GLzcNcDaZFrVQsBYYmJEkwSYBIiTMbgfU9CiKqMhDguwkqCF0gmYUqYZp5NMC+wPQMPwRyGSCvUWqfMlVhnC7T0U9J9+onBtPKU4EqgA7qPv9d8LM5xapUZWBu11AnaJYaABLgm7RB22E4G4zxKpTBDBhVgGCJjqCV3/AO8QDAfEfBqWbdWqAowPlzT0/vE3DElyBzSLjVBiBhBkvALGoqtUUISw1KC8BepWxjv297TrzkyqMUrSgIM1E0xKwBeBykwQBaSeuJGqRTVFqAqw0wGnUNyzRcCxPLCgWkwMHU0qRKRisp/h3Ueq4NRVoqCweZlbaTuAJBBufbtiyn/h20iakQYYFRJESSkOdUWHNp3nocaypVpanVwg9mFjaxItJsu++kdMJD4SWmTV1Crqk7tt12I+x298G33BsI8vw6pT1I4a41CADIUxJI9IGr7xghMszEBQGYzEtpvB2Pft9MOOJ5FqiIoKsaYBNOmwAVW73i2kGBaB7iA+A5yjrV2qABAWJN7R0Fr3iMZJLz2dPFkTxVfCAK/h7PUkarLFVudNRWIE7kapI/hbCo8fzAomiCBSYEMgRYjsTGr7n+OL/EXiupXkKPLpSYUWnrzHqfbYWjbCUtq/v+/nG9L1OS2UmReb+2Llaw7T84mGjbFeY36AxtH93wwCTEyb29rY4D3tiNT2xU+YgRgECmaNz9P774qW9zsdsDq7E6uszixWmJkDqcEB75hBkGCBa39cMKdSvmnUf6jqu4Amw3J3J/piqgQgkjUpFrDcdJPzhivjSoopqoXTTEAaQJF4kRDRJgnCyQyZChwPMnWz0nKhSS0QAFF94mwO17YI4b4Vq1jqX8NRcMSQfkAc31xvfBfFqWfV6L1PJEAHbm6aQoIkRPS0CIw2yXCMtSZlpOXprCo0mdS7w20AMVt2M4pcmi1Uz5/mvDThCf2wVHVSUDHrG3NMEgEA4o4T4Dq1aepqtNd92YkdRICmJ7TPtjaZjP8AltzgrTManZbLIjme9vkTijiPBauYzM0q3l0YUO3pLQIOhY5bCNcj4tgpsDoX5DwA1Ea6dSnWcRoMOihgZA1A3na4674o8YcOY6cwSRPKQzIbnmhQkwASx5zJEbwcarhmUWhJptAI9OolRHUgiJ9ycYfxln1qVVVGLLTBHpgSSSY6kQRc+9u9eXjc0dNqc9grwrmPKXzqiM1AHQzKRKyRPLqDaTqgna/212XzeXzKq9NWiQoZCV0GDBKqQFhYkMNMKYm+APDuSajS8tlAqKAWBOk841C6k2jr7G2GtRNwlZ1LHS1NipVmgXVgBO0zvhYUkDNJzm2BiumVA83MQaoD6yxUE/m1CIvaDYEW3GLs5mqdSmVKiollttquIiDE3tE2wp4hwSnVr+a9RtaqNWmYUAG4DGRM2CxzXAvg6mnlKGUrVPRmWdanTHOIBK+nmaZI64sTKWgPN1stlwlJl0HTKHSVZogsCxsQDYTHwDdjKeaoNQIJClmVSHuebSDLEkQJPMTsBtYYsfP/AItBKwXzBvqZiLxEMZUQLgzpkXJ3xS7nMN+DT1lT+IaarTGwu06V13KyJPq2xGyVZPMeJdIhGFMLAVGnVF5JUXGw37/MdiIph1Pn5f8ACDciMYI3v6QJN5A9vk9hrBRZxDOhxLk0gYBJcjo2kflU9RpmYnuMW5Lh9QUwRU89ZmPKnWoNhMxYXEL8zvi/hXhulVopVqI5OmVbXBIYHsZUHUbAj32xTUo0cvqipBWOUux1DTyjQAZgzMdDve44JyB1M4S6lNB0KzdeZQTdWV4ItF9zbscNMhxsMFQq702hgRGhjYKJmOawgkbC0k4G4O4dC9I0eYM34iAw07BTBiRJ3nvay+ll6qXdaYckgadR5YbdHVlI62Nrx3wAkuJ5xUrrWYrl5ChRpIRrEAB1ZkiBdSARv1xTn+Jh6zEywchtVNSwMLvKwNMx167E2Pudzw1lSCJLWAUxI5VZiAS2r814ki3SvhFAI4eSSzM7M15UKCylVQJcBmmbGD0MlIjYzXL1dE6YK3QFlSRIMwVNx+6TMTEbGuiabgCpS/0zYrMFi3qkxqYyTcEbxvgLMKlUoCribqFdtWgEk6VFLUVhtJJ0jmABJUgD/wDnNA8jhqDKTKstpBMDUNVuh2mN8RKwNlfiLMQ8SlUAShZvLdr+ll03juGEg9MBZXxUUcUzlWRn0lA4iSYBJOkcsfmiwJwVV4rTQu9QB1G17uSBFot0EmwAP1ynGPFFesSGcqkRoQkL9gbgQN8Ooti3TPomZyiBG81g+kANrQQWMuCCSREHSI6atuvzxqaGpUFNgFElTNrAmJI63HuYwnq8UqsFQ1HgGwLEgfSfnEaVULc79fffCTxNx2ZfhzqEt+CS0WmCbfyvioNcD369O2LfNH33xDWAwgA/O367Yui7RRkjUtuC/MUgqgyNV5E4qpUiyjYTIAPXqf79seJRBJ/7t8/GJU2BsQSLmI2O0E7x7YeisreqSAABJ3xQlO8mw7kYMq1AdUAbQBcAe498TuQBIIPvt+mJRCvSdhGK2aNxbF9KmRqNmg3j6ix+m+J5gU9OoAgmQQOhjt7YNAsDdjoAv3GKaVLU3T6kL+pjBjMu6E2HUDuIjtv36YjUmIgEnduo/XAChplcz+z1BprTpghqQm8A+pguqDYggix3w34f40zNBlmGpkzoaCjdTpK2X4GMzTpqsX1d/wCnx7jEjV5SsmCZF7yNpFthbCuPqGzXZzxutdglWkqBYKmAQYG2kbi5Iudza4jYZHjNGqqtTYOF9QBiD1nVcY+NVKpIkjtfsB/c4J4fxTynlRqGzdJHbsZ7EEdwcK4JcB1M+kcf4uUSbgN1UrAMSAVkMQbGROMz4e4P+0PrqmKIPOxMSbSA3eDM+47jAdHPU8zVCvUNOikEIWJLR0BgqGN7xb3xu+AcMStop+XFOmdWluZTI0xDXVmBBMdja98zi29zXHIoQqPLC8zmMvTZRpQAqFNRAoDdBqUGS0A84gC1hAwRnKKMChfUTEDWBOn1epZlTbf3iMKs1kRTJGVspJD1EZ+XTupKFg0agOcQJMdcT/BNbylVHzShWp+YIVnjde5iwnY7AXGGexUtySZMahToU3eeY1PNYEXOyEXQAD8QATeJi9NSrTRX812pOrAqGlWblKsYIJadOozB6ys4c8FyQFN/PGp/M1fiU9V4AADFOhBXSNvrgMcMq1QxfMmjl2qWgS5JgRLArT5hFyZiADOCAhkn1U+r0+vKHK/AJ2Ntp9XY4sinVdQJhZUlNQFzINoBjmvcWAvtg7iWQQJooVCzmVZvNOqYEEsDpHWbDcXjAtSkiAw4VB0c6pjsyiOp+LmDOI7AqAjwkQQ/nK/LvUB6NMhxpBPKw0gbmwnHYL/zJ6gk03YEzBVHEnqDPzsAPbbHYND7eo249XH7M6oTTYxoVeXV99wbg9/tgHg+ZFSkGF7HWSvMW2II9rie3zj51w/g+c4hW0VnqBAZLsDA/wD6IA+u3Y41dH/DWiv4X7VUdSJAUgATN9ubpNgMRtLkRRb4NJXzmmmrnQgnlkBRfrLEBbT1BuMK83VNdglJl1FQRAL+qDMKIi19bAC1+hR0/Dgy9LQ4eoyEtuDIMADTB0iZ5oN2vuMNuG5daAaoKK0gpELqkkm8k+XKkTN+kiMDYlMDzNPkphXDcw8zyxrGwZizOAVvIAA7m0YvHC0CrVVXCIPxJbUCOm/KZhV0tbeZjEK3FaNPUtarDwSAlNYEMSJIEqzzJBuBYxMYxfEONtVbSg00geRBAG9iQLFzuTc/SMOouQrkkMON8TpGoGpVqwIiWXk1AE21SSw66j3NsGUuM5Z2FTOKa/lgimGZZ31brAbUep73npkcy0vOwj1dNv13+cRAtcN9iB/f9cXPEhFkDOP8Q84BgESJ5Aekk9SST0ucKqOWaoQEB+gkn4UY1HgTw2ubquzoTTpASNgzE8oMDbeY9vr9RTgqInlinTCtYKoCi1gSYmTb+uBKSjsBRbPhef4LUp1FQoVZgNKgSTYG1rnvHXHlPhFQ6wQVKbzIMmQBHyOsY+wcSy9LLujVKWwlG0g9AJBiReBcTtM4VZvMaiGakHaZVfMOokSBAVvUeke+98K5jqJ8lzNJ0YqwKt1BFxiRoEx95xr+L+G3r1fMoIoZ+YoX7k3Bdi17SPZvjCZvDrh7kUyCQRUBXSRYg2+biRgqSBTA6dUorMfU3cG4vcWj7+2KlrKVgETc7fzxVmnIZllTBjUtxbtI2xSCYgbf3fFliUHUFHX7gxvgcwGEGY/vfFaVTt7Ynpg4ASyozKzahDbR3n3Fox5RcdRG+0f1xblqOt+0b/X37YPegUOqAFNhtfBACJTUAy3MB3EQemCOG5Lzj5SeozzE2UdSTE/2AOmBshw16rAHlWYZ22WTpv8AJMf9GPrXhLw0nDmd6iCq7AJbsTflNh+WZnY/VZSoZRPmGc4DUpSKiwAdOr1LMWGodYGwwFk8rJJv9e/88fYMgA7n8BvILMEXy1dVa3+oVMKCJHpgWOqwnLeJvCi1KhqZQIA12oo4gGTqZRZQp5bd5IthI5F3GcfQwzNpJEkf3GD8nUo+UyVFYM11enFrAQykcy2Jsym9jiriOTdQzVEi+n4Ybi98Bsdv44s2YnBYckFhi6aZIBDXMf7fUAfde/bDfhHiSosqWn32JFpBcEFhyxBtH2wAsquk3FjBv8WNuuGeUzeVYBa1FVE3ekAj+/TS0drdDOJKOxEz6D4W4kvkzRWmkAqXAprEEDnlwFI9QvJgEG0YWcWroM0zVMsKlNgCayqTTHdmYrZdm3tqN5ua+Fcdyaqo8ryd9QBIlSInWSWk2U+xNr4bV/EYpwrVAKB5RqsAQtgTuVYDffbeYxnaaZbaZ1EVPOJpKygEhg4fcC5DMJ2gBjAmemHHgvKVGWtUrRL7IyxFNrgNc6jDRfuRjKnKUWqmrQXSAdEESpgBQQGJ9gCIHvcyXw/i9agXIby9KAtqiAswNKkmbxOm4HbAoI94iUWm3l06aFYFqSzuYtGk/mAk7E4UU0y7VFNYKHaTJ6Ag2HT2gdp9zVxBxmFFWhXFYrdkEjSLG/Uc0xbbrAx2Tam2im76H30aipp2JvAHJ2M3k7zAhC2hT0waQzCOVEmiorIwFpMHSrTaw6G8yB2BszzkgmsYjmUmCQDqOqo83JBiBFsdg0AeeH8nRGXDGmS5RSx1kA2iAoso+/zhhxBf2ZlZSx1GIJEAm8i3sfvjsdhe5YnsJsrmxUzSgqAVSo4MneADaYvY/IGE/jXMPSQOrDUIUnmkg8xF3IFiBtO5m8DsdiR5FmZRaINBtwRN/if6YQLX1EsRcKZ9+kz03/THY7G2RlibHIcAovQQ6SGKNLSZ1aZsPSFEjlibSScOqXhHLEogVlJ0jUG+0iOa1r/fHY7GaUnfJeoo0vhlfwaYEBWLKygAA8xIIAuDsNz9MX5kFWWmIuBzRcd4kmOlx2vO2Ox2FCB8VzBoUzJNQFgjBjuGgbjt/XFVLwyK2XWo1QhwtiFEWZotuTFiZvjsdhJMZCHJjVIB08rEjcTJa2zLvG823GBPE9QvlUJjSW8sgiWlQdLCoeYWBEdZ33nsdg9yGZHgsN5p80jQyAcu+sE35ummPri7gvg1GpVqzuWFAFigEa4IETJ0z3vjsdixSYrSO/8ADl1MBUIsx27fBHfCXhXDPOrrR1adTBdUTEmNpH8cdjsHU6ZFFWfY/wD8X5fK02dKlXWKTBmkDUANtuWYiRf33ldxnw/Qy9NPLpKWgtqcazttJvEnp/7x2OxVqY7SKxkfMpVCzk+Yj1KkgcxB0mCI0SD0sO2FnFfE9dGamXLFwJawO2roO0L+vXHY7E7ivg7hfiZ6ThAoLzGtmaIiRyKQJsJPX2w6SalBiSQTqcESCOcpEgg+9o36Y7HYjCuTM+M8w9egleq2oiAqwAACIa+5kqDfa/fGDqVyBH69b3x2OxfjexVLk23hjwyuby1WqzlTTBAAEzAm9+vtjIVVEmJEX39z/THY7Dp2LVHv7UwCifRMdD9xf640PCPELrUGsa//ANZJPMQ3LvB6W+LE47HYLVkRvMnRNV1SmfKSBoEatBYCbWB9fUYZr4HUM7NVYswuUAUnrFyw02B0xcgTO2Ox2McnuaklQsp5VaOdXIaUak+mqG0hXUhiGBKwGDBSNtj1jAnHcqmSqMaaKadZZNIgaVJJptHYHTMCIsOgx2OxI8Cz2YpNXSxpIAgBJ5ZF7bAEAC+3t2sOx2Ow4p//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7172" name="Picture 4" descr="http://www.10puntos.es/wp-content/uploads/2013/02/cangrejo-10-curiosidades-del-cangrej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980728"/>
            <a:ext cx="2834680" cy="2736304"/>
          </a:xfrm>
          <a:prstGeom prst="rect">
            <a:avLst/>
          </a:prstGeom>
          <a:noFill/>
          <a:extLst>
            <a:ext uri="{909E8E84-426E-40DD-AFC4-6F175D3DCCD1}">
              <a14:hiddenFill xmlns:a14="http://schemas.microsoft.com/office/drawing/2010/main">
                <a:solidFill>
                  <a:srgbClr val="FFFFFF"/>
                </a:solidFill>
              </a14:hiddenFill>
            </a:ext>
          </a:extLst>
        </p:spPr>
      </p:pic>
      <p:sp>
        <p:nvSpPr>
          <p:cNvPr id="5" name="4 Rectángulo"/>
          <p:cNvSpPr/>
          <p:nvPr/>
        </p:nvSpPr>
        <p:spPr>
          <a:xfrm>
            <a:off x="1403648" y="4221088"/>
            <a:ext cx="5976664" cy="2308324"/>
          </a:xfrm>
          <a:prstGeom prst="rect">
            <a:avLst/>
          </a:prstGeom>
        </p:spPr>
        <p:txBody>
          <a:bodyPr wrap="square">
            <a:spAutoFit/>
          </a:bodyPr>
          <a:lstStyle/>
          <a:p>
            <a:pPr algn="ctr"/>
            <a:r>
              <a:rPr lang="es-CO" sz="2400" dirty="0"/>
              <a:t>y por este motivo se les asocio a las patas de los cangrejos que pueden agarrar firmemente a sus presas a esto se les llamo tumores malignos y si se agarran con menos fuerza se dice que son benignos.</a:t>
            </a:r>
            <a:br>
              <a:rPr lang="es-CO" sz="2400" dirty="0"/>
            </a:br>
            <a:endParaRPr lang="es-CO" sz="2400" dirty="0"/>
          </a:p>
        </p:txBody>
      </p:sp>
      <p:sp>
        <p:nvSpPr>
          <p:cNvPr id="6" name="5 Rectángulo"/>
          <p:cNvSpPr/>
          <p:nvPr/>
        </p:nvSpPr>
        <p:spPr>
          <a:xfrm>
            <a:off x="1907704" y="167986"/>
            <a:ext cx="4104456" cy="584775"/>
          </a:xfrm>
          <a:prstGeom prst="rect">
            <a:avLst/>
          </a:prstGeom>
        </p:spPr>
        <p:txBody>
          <a:bodyPr wrap="square">
            <a:spAutoFit/>
          </a:bodyPr>
          <a:lstStyle/>
          <a:p>
            <a:pPr algn="ctr"/>
            <a:r>
              <a:rPr lang="es-CO" sz="3200" b="1" dirty="0"/>
              <a:t>CÁNCER</a:t>
            </a:r>
            <a:endParaRPr lang="es-CO" sz="3200" dirty="0"/>
          </a:p>
        </p:txBody>
      </p:sp>
    </p:spTree>
    <p:extLst>
      <p:ext uri="{BB962C8B-B14F-4D97-AF65-F5344CB8AC3E}">
        <p14:creationId xmlns:p14="http://schemas.microsoft.com/office/powerpoint/2010/main" val="346184200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heel(1)">
                                      <p:cBhvr>
                                        <p:cTn id="10" dur="2000"/>
                                        <p:tgtEl>
                                          <p:spTgt spid="717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20688"/>
            <a:ext cx="8229600" cy="2232248"/>
          </a:xfrm>
        </p:spPr>
        <p:txBody>
          <a:bodyPr>
            <a:normAutofit fontScale="85000" lnSpcReduction="20000"/>
          </a:bodyPr>
          <a:lstStyle/>
          <a:p>
            <a:pPr marL="0" indent="0" algn="ctr">
              <a:buNone/>
            </a:pPr>
            <a:r>
              <a:rPr lang="es-CO" dirty="0" smtClean="0"/>
              <a:t>El </a:t>
            </a:r>
            <a:r>
              <a:rPr lang="es-CO" dirty="0"/>
              <a:t>cáncer es una enfermedad en la cual el organismo produce una cantidad excesiva de células malignas sin control y esto viene siempre acompañado de un crecimiento o abultamiento, chico o grande todo depende si se esparce por vía linfática o sanguínea de ahí su gravedad</a:t>
            </a:r>
            <a:r>
              <a:rPr lang="es-CO" dirty="0" smtClean="0"/>
              <a:t>.</a:t>
            </a:r>
            <a:endParaRPr lang="es-CO" dirty="0"/>
          </a:p>
        </p:txBody>
      </p:sp>
      <p:sp>
        <p:nvSpPr>
          <p:cNvPr id="4" name="3 Rectángulo"/>
          <p:cNvSpPr/>
          <p:nvPr/>
        </p:nvSpPr>
        <p:spPr>
          <a:xfrm>
            <a:off x="155575" y="2996952"/>
            <a:ext cx="5976664" cy="3785652"/>
          </a:xfrm>
          <a:prstGeom prst="rect">
            <a:avLst/>
          </a:prstGeom>
        </p:spPr>
        <p:txBody>
          <a:bodyPr wrap="square">
            <a:spAutoFit/>
          </a:bodyPr>
          <a:lstStyle/>
          <a:p>
            <a:r>
              <a:rPr lang="es-CO" sz="2400" dirty="0">
                <a:solidFill>
                  <a:srgbClr val="FF0000"/>
                </a:solidFill>
              </a:rPr>
              <a:t>También no debemos de olvidar que todos los pacientes que padecen esta terrible enfermedad del cáncer están infectados con parásitos. Los parásitos </a:t>
            </a:r>
            <a:r>
              <a:rPr lang="es-CO" sz="2400" dirty="0">
                <a:solidFill>
                  <a:srgbClr val="FF0000"/>
                </a:solidFill>
                <a:latin typeface="Agency FB" pitchFamily="34" charset="0"/>
              </a:rPr>
              <a:t>(los mismos que les dan a nuestros perros y gatos)</a:t>
            </a:r>
            <a:r>
              <a:rPr lang="es-CO" sz="2400" dirty="0">
                <a:solidFill>
                  <a:srgbClr val="FF0000"/>
                </a:solidFill>
              </a:rPr>
              <a:t> estos parásitos crean tanto toxico dentro de nuestro cuerpo, con sus excrementos, que simplemente al organismo no le queda ninguna defensa contra el cáncer y termina por sucumbir ante el ataque de las células cancerosas</a:t>
            </a:r>
            <a:r>
              <a:rPr lang="es-CO" sz="2400" dirty="0" smtClean="0">
                <a:solidFill>
                  <a:srgbClr val="FF0000"/>
                </a:solidFill>
              </a:rPr>
              <a:t>.</a:t>
            </a:r>
            <a:endParaRPr lang="es-CO" sz="2400" dirty="0">
              <a:solidFill>
                <a:srgbClr val="FF0000"/>
              </a:solidFill>
            </a:endParaRPr>
          </a:p>
        </p:txBody>
      </p:sp>
      <p:sp>
        <p:nvSpPr>
          <p:cNvPr id="5" name="AutoShape 2" descr="data:image/jpeg;base64,/9j/4AAQSkZJRgABAQAAAQABAAD/2wCEAAkGBhMSERUUExQWFRUWFxgYFhYYGBcYGBgXGBgVGBgYGBgeGyYeFxokGhcXHy8gIycpLCwsGB8xNTAqNSYrLCkBCQoKDgwOGg8PGikcHBwpKSkpKSkpKSkpKSkpKSkpKSkpKSkpKSksKSkpKSkpLCwsNS4pKSkpLCksLCksKSkpKf/AABEIAMEA5wMBIgACEQEDEQH/xAAbAAACAwEBAQAAAAAAAAAAAAAEBQADBgIBB//EAE4QAAECBAMFBAUHBwoFBQEAAAECEQADITEEEkEFIlFhcQYTgZEHMkKhsVJUk8HC0fAUFyM0YnLhFiQzU3OCg6Ky0iVDY6OzNUSSw/EV/8QAGQEAAwEBAQAAAAAAAAAAAAAAAAECAwQF/8QAJBEAAgIBBAIDAQEBAAAAAAAAAAECESEDEjFRMkETkaEiYQT/2gAMAwEAAhEDEQA/AHPartRi5eLny5c9aUpUyQMrDdSdRzjGj0j7Q7wo/KZhLszI/wBsPu2f6/iP3/sojFycG+IB0BJI8DGVmd5NBhfSFjlEfzpY65P9sOpnbTEiWpX5WXDMHQ5JpQZatcx84RgYJweCYmHuwJ2b7Adr8YUgnELJ/u/dBh7WYr+vX/l+6M9gwyRFkybGTkxWxsvthi/69f8Al+6B5/bXGAE/lC6fu/7YVFULcWoqLaOIwnqtLk104uTGf8tNolQ/ncwPylsNR7MHy+2+NucRM0oyb9ctoQTU/B6eDHxEXpXQMxprYco5lOcnz+nbtSXBoF9s8YP+er/LcaWiqX24xqlf06wCHfdobt6usZlM9SlUNbM0aLBbJDPqalha41oL3jqhGXt/pjJrob4HtNiyHM9daAHL52ufhDOdt7EUKZqmJTTdo9/Zs8I5EwIoardgdKac4k+eyXexBJuwf33h6kZVh/ootXkdHtHiLCYtRNnyh/BrRFbbxn9YroGJ8aMBC/GzMlAcocpfgeutY5w6CzqqT7+hq8cjlPv9OhRj0OpG18Q1Zqz5e7dYx6vbM8XmrAGu776QtE2afVQG1Lk15wdJQsgO9tDQ/fE75dv7KUI9Ha9tzz6s1fK3waKE7WxQqqesDoPujlUgIcukeQMdzACKny+FLxO+b9v7K2x6JN7QTk/89f8Al+DQGrtHiid2ctv7v+2K5uCU9CRzD+TfXEw+GYkqcDifqJdoW+T9v7Hsj1+BS9uYsJpNWX13fO0L53arFg/062/u/dF+MysWLk6vXzMJ50ks1uFRFfJLt/Ytkeg6Z2wxT0nrAbgl/haKZna/Gs4nr4Nu/FoD/JFsXfxcxWZZoDceBtwjRTl2/sjbHocS+1GMb9YX/lcHygdfa7F2/KVu9Tu28oXnEZaioVfw+BjnZWE7w5zUE08NYuM5p8j+OLRufRpj8VNXiTPnKmoHd93my7r581gP2YkMewkpu9/u/ajyPR023HJxzVSowHbL9fxH7/2ERmUoYrPIgeMaXtkf5/iP3/sphAuzfKPwiJcnP7A5cuCZUn1ejxZJkxdhqsOvxgYBSFMIrUqPZhip4xkwJNUwJgcotyYnxp5R7PLxxPB/gPv8DHFqPdKjt0Y0rKlr3gL2/B5wccO4DuE1qNaWbUwAqUxHB3pw++NAlR7ljoH6dPrMVBZNZcHGycGEpLjxYBqw3lIASMpqHBfVjceHCtIX7Iw4VQqAKm6cvFyIZ94JarVSa390dys5WSfhAojvEmrMr5JBDA8zHWIkFQyhVrilLZet38IMxU1OXRyHLm9at1raAsOAVdGJN9AWjWXBK5DdpycwSm4ZJD6bvDUxZJkrQLgpPsZQrxbjHswOw4HzAf8AjXmIAnYtlZThiGstwUkaDi8ebNNs7IvFDKUpYputzcH4wRJw6k+sT4f/ALWAsHgSo683WCB0d4aqwJQAywBqN0+/2YjbRVgs6YAD64a59ZNLunhAaMUFVSGHAMUno1U+UOpWLSS1FlrC5blrCxUtKVEykn9qWaLSdWBuOkDiOyuZhi2YAk+EUzZhepD8yQR8RB2Vxbnz95hVi5hSq7jo3nEuPQ07OZ6FMSrKBx168D7oTiYMzPmflBk3MqluTv8AwjhGBSgsodTUnxMOOm27CUkjoYhNki1y1Og49YXz5SspXc3D8tIeSJqGYgM12HwaFmMUSqqWTw4v7o0aohMBxc/9GTRwCS1WYQb2ZGaQg9D5vFU/Z4UFJSWz0LEPVhSO+zBaUlOqaHwLRUas0hwfSexobvP7v2o9jnsYr+k/ufaiR6Wn4nFq+bPm3bP9fxP7/wBhMZ+TOBWEkgKCQADqa/cIf9tD/P8AE/v/AGExnsVJC8oOgoRceMRJZOb2MsNLa9KxXJ9ZtQC/nA2Fw0xmM1TC1A/nHss5V+sTzNzEsQRNUXjyWQb0GvKKDMrAO0Npd3XVqaRi8lRWRjiMQkP5PT3CPcMMwfjSvP4QkkYwLW6myirNrwhnszEpAOZ3Jo1GGpPhpyjD42juUvQQmS1GJY3uKcBwgrFLyywDqeR6iI28QbFi9dfwzcoqxy7saCuVw/Noen5BPgdYBKVJAAY7pBtemmkHzsAs7riigzi5o7nmDA+yJomeqGAqHevUcgBBi1KGUpUctN2p8uGkdrwrOdFW+EZFDKddXDXHhFmDy5SVAKLjgxFKszvfzjqVKClDMd1nvWtvKj+MEycIlNAtze3u5n74hypWNRtly5IZxqPaHuZ2EdYPEl8qgFCrpJFOnCLZKksxGuunMR7jVlKXSEDjRIL9XrHK3ZusFM6SMzpTTgSzciNINwqQaEcmLkNwfj1hD/8A0gqWXlLKqukKCaDUBSjTpHOB20QyD3iR7OdISro9UkeUTRVmgThFBTploUkPqQQONBHe0UoVLdYUhSQ4L+q1XBao5QBMK6rTMLhnFmB4jhHU7tGyQlctShopF0nlw4s9RBSFbFa8VVipSiGLirjmNRXiYrxUq6kli2h48EnTlHsxQc9yUgKql6AKqKDQGxFIBM9WYCanKQWe4fpC2sqy3C4lCFALBc1c2HJ4Y4w5kPkpxBeFxmgFwLfunxfSGmFxUsJcqPMM8WkS2KTbppQwHMDrCeOtAxHIaQftaZulSEsKuWIp0gLCyUzWIYu9eje6Exo5m94lWZgU8ePTlCjDzsQmespSCk1yuAeBbwjSTDVlKelAeFoo2lIKAlafWSoHqDQjxFIeB27NZ6MdpqmnEJUhSVI7t3HHvGY2MSLfRxOClT2s0v8A+xx4N74kd2k/5Ry6nkzDdtf1/E/v/YTCNQr4Q87a/r2J/f8AsJhRlr4ffA+TnIZzJpASPWgqYmkUJTWM5sSLkmM/2slHKCCW4NTzjQAws7TJBw6vCM4PJS5A9hYPPLqwLOSSQK2ENMLgmL8LgkMBrra8ZDC7SIGUkt7oZpx5ASQKg63PhrHRsN27NKva5RlABYBhqbA18a+EEYEZwpUyyWJ5gbrjg8K0qzliAkkW+T4+XnDjYs0EOSAQCEuHBKnpwq5Z4haaTsd3yATNozJWJKJRBSpeVjbkQ8bbC0CUud0VIZietejCFuA2VIUoHLmzEVdspLlgdSDBUzNLOVJKrEa1Y3Z/KGv9KltfiM8MkBSiRmBNCQwrpHScWGKgmrkNpzcwtl43vF5QrKcvSoox6x3LxLqZyW5BmFDbWMZqxqg9G3CmmRA4KYFibOKML8Y6mTzNH6QJDe0lIHXUsedIHmoSWGYJIqOvStY9Thj3jH2hUkV6X5QqXoMgs2cUuEl6Ml67zUr+Lx5Imd6AVhgfWTpdiYtxw3khIT6zcKDx98cpCJeZILvUc9T0N6RW0EwfaKe5QxmHLm3TmdSXbUvS1CY4ROXnzAgKZlJd0rDOVI5tpeLZyJc1JkLISpSaBRBC0kEjKWvUjwgbBYJK0GUqi5e6HuDLt5pr4GJcehphmEQhZBB7tZDqTwNj8HpxEMpOAeit4jlTq8JRJUt5ZUUzEpJRMSz0rlPEUhlsXas3uyZoDhQl5hZRbM7aWMTVFcl0sys5Q29xEcYnChFoC2nisqk4hA3Qppibu9HB0PKGM1QJFaGoPXTnAmngGqFacaFUDl6W14F4AwxUktlyguAkMPw8MNrboTSgUC7fAx5tmQFS0LTydtC1xyMOUVYlIrlspRB9ZJ3XvVNIPxiP0KXHso+MZ/a2JUJ0laQ1EpUb6l/c0aDFzP0deA9xBH1RlJUaLJofR3LAVPbXJ577xIH9GdV4ku/9HrrvvTyiR3aPgjl1PJmL7a/r+J/tB/pRAsvZ5Z390Me1eGUvaM8iwmB3/cTHKVtcN7xHPqT/AKpMvS0lVyFk3BkDjAC0MY0yQDaBsRgEG4vwvGT1GuSpf86fiIxCvtPNaQeZAjRT9kqAdNR74xXajEZlZdE8eMa6bto53pSi8idJSZNt8TCSf2SA3veNztLtCcYMOCkJlScodgCpTAKWSzgcIwuDSCutvaHFvx741EvIaIpxeg4x1t0VQ5wJS61gACwqLG55fxjjA4cq3Qsp1LdWv4++AgSsBgQkBuprrpwgqRge7yVyklOcm9atzZkxiruy6xRpsHOoM63ZmBTU3AccPKOjjt5SnIKBuizkEUB9k6h9aGPJakO4q5sqtNRQ6ivVo7xUhZUXFdeD0qOI0pq0DYkgKZvbybF8quta6gu7iGGACgCkB7MRSh/jAEsAOKsahNwGN4NGIKE0rx+69uUZSs1VHWL2gagAJCWdTgh3seBoPOPEYxaw6lOQNCzN0iSJY3JiMomp+UHBBfd46CnODJ2H7tLrCgtQGgDkkBuAppBHAMFXipZSBMuVX1SlrJe1Wj3ZeJTqAEjOkF61+VyqC/F4VbTxiZa6kqSGoQc1C5U34vAGA2x3kxSEp3Vj13IYgV45bRqidjqxrtDKsKGZ8ytw2yijEcC7nyi/DT1LLkPMlsha/wCsSBurp7Xq9QRwioSmQHB+UNWFK10MVYNbqzJfediTzL10u3QQ3kSQ5QP08hixObMAKM1fdBeFRmkZWYhajSr0DEGKNikKmk6S0FJr7Snp8IsSlcsrKSChOUqQajeVlYHQ6xnNZKTAVz0yVEKdUuYcs1FPVNM6au4oaQXNkqVLUn/mSpjAh2WkgFKuh1EWbY2WmYlxTgdahxXxEL9i4xUpQQs33XJdtUHo7g8ieUZNVkvkZSZacRh2BGcOCOCuBjrCys0lKVCyWPUFlA8xHM7DgL7+WMqkFpgHrJu4UPaQflQVgcQCXslb00TMDP0cG0KxUJ8TgBmElXqrrKV+0PZ8aecdbVBMlTUUlDtxIv8ACHmOwOdCkihcKQfkkW8AWbrCvFDPKJtMy5svHRQHi/nDk7HHDGPojByzyf8Ap/bjyLfRU/6d/wDp0+kiR26SqCOafIj7QscbiOPefZTFCUiAO12NVL2jicySEmZRVx6qfKseYTaQOriOGXkzsjH+UMzhAq1DygLEyFgua00+MMsNiUmLZzGIcTRYYJgkBftEACnW8J+3nZNCpCpyfXlh31UnUHiYJxCu7JUC3wijtF2vQrDLkj11AAjgDrGkJF6mUfL9myt8jjajw/wqswyukj1XbixcG7vCdczJMCkWFOsO9npSS7FgaNUg3BYaOR+DHS3Zw1Qfgv0ayhZHqjLwc/Xfzg7GYXvAcozZRmJGlWblWvnAkvItLAEqL3FXA+JEcBc2WXlqKXypUaMc1EuD41hWJDuRj0KlpVQKbjWigGHFRDhoaYjEkgoKibqzaMWOUvZ+I98Z7C4QJmd8kFaAAspO6p0sMwH7xzdDxBhgrFrKRNcDLldGhFXFdQPhGbKLJm7WqeT1bUPrWCQh2YMbmodtKfdAM+eSQEu4q4AL5rEB7AECzOYKwiFhRJDG9QAz25V5QqsVhmTIkEJYm4CQDa5o/OFm19oFUtIGYsbFWUsb1Fnpzg3aOKKtwJWoM+aWoBmLEmwI0Z3hBt2efVQSpJbdUUlRBZ+bjzhouKEpxQdSPbWwdSgya6kfi0W7IWmUtJVMASsnvFUZqFhR+NdY7lYJCRmWAyQaMW4CxqQ734PpBK1SxIyBOZXFT2ahL+q1KPoY0Swayl6NPKnd6hSHGUkbwb1bhJrraPJWHSiWwcKcs4a/uHF4XdnZCikqUWBYJ4FTCvBmHCHMkEJAUhwTujNl1fUKHSjQkYP/AAt2ckIzaZi5PEfUWEE7NxAnSp7UPeoRVxVAzAP4ivOB55CjTMl3cKSFA9WLMX4A0jvBYYICZb5ScywHYEqIBAf2mQlhBJiQbswkrXLUp2zZa6XAPBnhXtbDl3Sfq6wxUDLny5r7imzBmyuGPUfdAmNS0xQ4EjleMpMpA87as2WlMweslLFVS7UY6jxcQXhcdLmKBBATOFG0UPVI6VSeRiSFXSRmSRa/4EAYPYyZcwy3ZChmlnqajzjJotBEvac2QpSVAqSkhuQOr6j7oOxYzATUtf4s4MdTpVAVEfJVwZQIBPi8AYOapIUOFwOIoW8R74aXsmzRejN82It7DDhWZeJBHo+koSqeAsKUcilACiXz5U5vaU19Kx5HowVRRzS5M72lT/PJ713/ALKYSzdhy1VTuHimnusYJ7VbTbH4gcJn2URxI2mmOGdbmdsLpAH5NOlH5aeIofKLZe1g92PA0PlDf8qQoXhJtHDpUfr184yeDaOQ3BqSuYMxoA/Xh98Ie22zUgImJG85SeYNvKC5WEmy2URmo4ah6c4zW2dvrnnK2VKdDfM7V6VEbRQanAkybz6dLQZKm5UesQWDNRxw62PhHkiUKgs/vu1PCCe5BNKuqzUD2Y8I0Ts5GGYXaBKwQSSQWcDiAT4amHODKcQ576Wj2UlQDjKbFwBxZ+MK9nbPSnLVXCt30DaDdUIuOCCixzAvlIIfKP3mqHiqVmTCp6JZTMMlTmaFAvQZwQXCX9VyWaPcMoplBJBGUoBLirBQNbGoHRoqwyAkVokEAiirGlPGK9sYpCUEJU6nYXLOGLcL/wCaHQWN9hSjNZSVUS+R9GJFeVP9MMsS4DEgkhmzObVJR7TXhLs/HdwySGBdhzA42INOcE4qXNU61hSspBSACKsKB2URWJeB1eQ6TgpWRIzFg7AChLuzXTTSukZLG4pS55QGSUm1GIqRUWuHIL0hvtbaKwkeypRqAQ3Abo6cfK8Jpmzyc08KSCGzM53S4JY/isES0sjPDYZExOUgJJBGU0BU2hsD1rDnA4GWQ4lozJZKlKckEDmaDWxjP4XFK9aoJbeTW1t3UfjSO8TjJhGYH9IKZgLpo2ZP1mFZdWaLErSJKgXCiWSXFVUIL+doqwmKUUOpydORt1uYH2ZlVJIWpK1Es5DpGVq8KF4slyCE1oHcNrrf4QIzYwwePC0FXtuEzEkeqq79CGIg3FYcTUJzJsQxsRXj+LQow6e7WmZdJGSYNFIcEK6pNQeBIh1tCd3TEtloQf2bv4iG3SEVTcapCsihmlEUB9nKBUHhRyDxinaI3swLPoTd6giPMSqqgQ7EKS1XQWBPUA+6FyMcFAIdVAGcNpWkYZLs7l4lQUEeqtsyCC9QT5vwizDbV79LKAStJcMee83XhygGbM3wxyqSXa78vv6wNtCV3ajMltvVDUBc1BGusU9NtC30aZWNFiaqdOnrUUPvgXDY5Klks26QdKijdWtGcG0llVXRrmumlwr5KhBeNxSSQoJIoHYs6r5mNnMCjXI20zf+jFdcQk3Hdv8A9yJA/omcqxKi9e7v/iRI7NN3EwnyYjthspStpYtWdQBm0Aam4iFK9izxWXOPRSQfg0abtLj0jaGKSbiZ9hEcyMSlrRySeWdsE9qMvMxWKljelhbXyqb3GOcN2qlq3VOg/tAj3xrMTOllJ0MZ6ZsWVNJe7U98Qqbo1ylYxX2nky5bzFBXBKSCTyHCMJPxRmTFTFkDMSSODk0EVbTwfczFINcp6FrtAgWPKwjoUTlnO2Xy5jLdx1NW4H4QxGJU6cxbiRU3ag8oVlLFlDz51/HWCllyAKXOttPfFbTPcOcNtACYlalFWW/Wm8eocNDpWJlqDJJIKS5F00cFiHPSMlgmJyKJSHzBTPW4D0vDXCIzFK0zMxdyllJLCoYfUeEFKyXkPnrYKKstA7Vc3sfuhIBMUo5qheUChLOz0uwp1hpNlnKoqJIdiwDskuQBRqRVJ2pJ/KcycwleypQVcVNBxPGgccIAi+zmds+ZLSErbLmZGYDMQObvbSH6cbMXLAUEBRDupThIBapuKaQnM5KJanYEKKizEAkkBtGex8hBWEmyRLAUkqmkun5AqTvl946NyiWHJT36ETime+VYIoWCToUtcJA8oDlYgrAKalilSQWBUCaki4Zz1i6fLmTl2QTlYUCTlFmOvTlElhMtFgHIzV04twP1QGiYy2ehGRKt0AkjKbhTWb5OkXYkJyFl6sBYl7MdGr5wNIxBSggs5Idi9Dc9LmL0yioME59S1xwINh+OpBtqzvZScpmBLMzJUouHHGhc2hth8M0tAu16kuXu5byhf+TZcoQm6w4DUoTvFqQ2/LRR00A5AU1fWJRDYQJW7QX8SPA2hfikrVhZ8uYA6AFIYOClamGUvZ36PBiNpIBqUh9VApA5ZwpwW+UG5xUMGE4mamoC5aWQ4YqfM6T6pCi3iOcKQJl+FxB7uXmYlKAlXE5aF+OkK8egEoVZ36uH+qC5Q3SRrbwrFONWAGW2Umh1DsQfMw4qgbAsZh81QSkgm17gu/N4Dx+0cvrOzOSxHJrX8oO2pIUllJKXaqj6o1/AhdiRmJzBZWADX+jCSApKqVU726RosozLzs9QOSYNETANEoUkLH9+7itDyjlT1JSKlhVwS4q0XYSdR1uSTcvmUfibW5RCoTQTZmbQO9ow1J9G0I4N/wCiyWwncf0b/wDc98SPPRa74h7Duxb+0eJHTpeCMdTyPl3b3FqRtXFs7d6P9CITzNsTkJMxwBwIrDb0hz8u1MXb+lGn7CIw+09pZzlFtYy2bpM6FPbEby+2M5RcpT5mL/5Tzg+VKUqa7k+6MzLUbfgQZKlO5Lki562jX44p4Rl80+LIJalqJUSVEkkwRgpW+A51BIYGscFiKMCAavc6xdhJhdNRSlR8YdEWE4vBlKd4uSaFw4a8REgniwAbjXXo8WzcT3oYJCUgNa7HjfWC5cvKUlgzc2NCxPibwmNCmXgismvU8a+7UwzGHUEsLhqcTW56RUk5VM/E214DxjydtQMQp3c05jUfdAUqHWExvey8qiAUuFAliQ1SCba+cLUbVbJLSlP6MqyKO8STmDhrU4nnCqbOzkFjShfn8YJwpSFApAP1a+DwbaViGWzcClSnLOTulQcMBflckNSHEmQCqpGUIKUJYu4rmezsn3mFOzsSly5ZreFQGqeMFydoOpxQF3ZJrQ24RlbCinEzFJWFXtmsLa8uHgIow+1BMmsgU4ukLD3yg0WG9mKNuyVFOZHqGinI1a3AWo8L9jyAmck+skEkFwNDUjhpzi6xZVGnmnugcuYKKRY0oaas33QwwKyr1hu8qcalrwpw4Ex81QQAmgDXN+ZhxIw6nDqZLMoOzgPpoYh4D0FJUJSwo1TQLrVjo3EFlA/xg7GzAkE6syfE6aaC8ATVpQkJSCQzVJLvf8aRFTywvyGh4PzEJMTK5Eta0KCwMrGg14v90F4aelaUJchUv1eIYvl/aApFSXDF2Ns1xzSeIPAxMVKICVAFC0qer5FA0IzNQEWzMzaxLZSQVs5eZSw4cH43p1r4wNtmWFS1JGUK+SqxI0B5j6uEB4DEhat1TKBKTXVy1dQ8X4iaJ8tQmDKsXIsSk+43hJ5G0IZsgoUM2bKoAKDFktTKXuGrreGCcSgjeK1E1s1AAEhzoAAPCLRLGUDS79LfVHuGkpWc5qNBag4xpKRmkdyyMrAbxDBqgB6mtTR/OPZyAgUFAfhYco8KWc2aoHwroIqTvJ6PVrm/xjl5OjCN16JcQV/lJ0CkAPd2UT4V90SOfRHIKRiH1KFeZmfUBHsehpeKOWfJ8k9JKH2tja07y3+GiMKUsSDSN56SP/Vcb/aD/wAaIQnCpWllDx18IW6mRYklTYNw+JOXKOnIAxdidiAJdBsC+bX7oWS50aXYDKWgWY2qIslrA3Q4Y+HlzgVE0ABnzWd4Klq3QR61hXjc84Qw/wDLCJgYUIY2/FIKlT1ZQC2UtfViLPrSEpW5HEGulDygidiiEAGo6+DNxhUVYXtDFgEl2vTTr+OMLVlJY5nJuG8m5wHicc5aw4R2hixYQVQrCpWIJ3bB36GLgkAhlAvwNmFSeXSBwQUu4uzRwEiJbC6GUzCE7xVu2SUg6dPrjzAzHVlJVam9lBFz1tC5joox6pambMfOEVuNfJVJW0tQ7x/VDsqxOYEAMKcdIBVs5QUlSUMkW1ubEDmIXbE2j3a05rJs+gJBI9z+fGNRK2kgKWFVAK0qA0CjmQvlU3iXgEwDYilE92WCqgUJY0qB5HxhujEksaAsHBzV0PQg8oFwqiUpnp38i1OkAFRQlgsAaqCVBTC4Ji2RtKURvZSAp0kGhCj/AJXLP8k3AeubtlWGrLKCk1BuXFBxaxHQwwkrCd4q3D6yFOB1HySOXjC3BykE5pKgoKGYoVqaOBwUCLQ0k4tBBFUu7BV0qD2NjUM0Syi+ZkCO8StK5ZLXBI/ZOhbgawrXtjK4BKE2DHMnkQ/humEmP7SiSFd2Ug0OUNlUC2moD2u3MRjcb2hWqaFglgXANgdeoiowcgbSPpmAwhzqUWBLOAAzsXPui3HLCQQB66j1qxccbwm2PtkKQlqlk+bMfeTF8+cStI4Ate8RwMKVh3IQLM6usdLw4YJBYfipgaVisprx8/4R1LniYX9/AnhyhNgE4mUAwvW2pPM6jlHWEQM5Fzy0qzRSEsp3tZtGfMRyrHMjNnZ2JdR8mAiVgfJ9J9HQH6cjikeWaJHHo0O7NHNL9TmeJHdpeKOeXJ8b9JUv/imNP/UH/jRCOQaD8cI0XpLV/wASxn9oP9EuM5JMRLkg7x62lL6fGM13caDaiv0fUgQjyxpDCA4CTxjqXOII5R1ljoS4sZ2cfvZmimbiydGj1UqKyiADiLUTiI4yxAIALpc671eDJU6F8eoU0S0A1zCI3CB5UxxHYXENAerEdnHKd30CTzADV8PfHOaK1iAdhUjaakggE1yq/wAROvUpKknjAy8crOVaqDHRxarXNi/ERSoRwqCgsfbC7Sd1MSFtkd3ax48w9Y1uK2+iWcxZSSAphqkuM6eYLP0j5iYuTjFZMhqAacnuOh+IiZaakUp0d7UW8xTF05jl6F2gFSYJwkvNMSmlSBV2+MXY6UnKohOVpgFXdigkhnOoeNU6wUobluDuzO2e7OVRpd+lh0esaVG0t9wLJ+MZTZmFlqCcyXJzOa6FNSxpQmsH4bGFKZYUPXIGapDVoS9S7GMJxt4OiGi6Ts0k3Egp4kt9cc4SYWCQbVLcNSTCORtVKkM9aD3A/VHeF2pkGVmzX6DSI2OjGzVYWdnLacOQIAHmXiyQAZq1VoQn4OYDwOPQlJIqRF2EohXE/FRH3+6Iodn0j0aetiRoFIbyUYkeejJP6x1R7swHwiR2aXiYy5PkPpMV/wATxn9oP9EuM/KMbT0gdkMbN2jily8LOWhUx0qSgkEZECh1qDCaV2H2gP8A2c/6MxEuTNiDaR3QOcLCmNdjuw20CzYPEW/qzAX5v9o/MsR9GYqPBRngmPQI0P8AIDaPzLEfRmPf5A7R+ZYj6NUWIzoEcLTGk/kDtH5liPozHh9H+0fmWI+jMAGZyxzljTH0fbR+ZYj6Mx5+b3aPzLEfRqhjM2BHqUPGi/N7tL5liPozE/N9tL5liPozCAQsU/j8Uid4Y0A7AbS+ZYj6NUT83+0fmWI+jVCASIVHpMPv5BbR+ZYj6Mx0nsDtH5liPo1RLGZ5TxURGmV2C2j8zxH0Zjg+j/aPzLEfRmADNmODGm/N9tH5liPozHJ9Hu0fmWI+jVFCM08RnjRfm92l8yxH0ao9T6PtpfMsR9GYLH6ozgTEIjS/m+2j8yxH0ZiHsBtH5jiPozAO2Z7DqKS7t/GDJGKeYHqACw8KQzHo+2j8xxH0ao5V6PtpfMsR9GqBqxHWy8ZYKIcqTS9o1ZxISFNoR/8AI298ZOX2E2mkuMFifo1RqNn7B2gSArBYgVBJMtWkYz0y0z6h6LlOmd0l/bjyLPRrgZ0vvu9lLlvkbMCHbO7cbxI2h4kPk3MSJEihEiRIkMCRIkSACRIkSACRIkSACRIkSACRIkSACRIkSACRIkSACRIkSACRIkSACRIkSACRIkSACRIkSACRIkSAD//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8196" name="Picture 4" descr="http://animalesmascotas.com/wp-content/uploads/2010/03/canc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936" y="3502587"/>
            <a:ext cx="2752725" cy="2722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225547"/>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8196"/>
                                        </p:tgtEl>
                                        <p:attrNameLst>
                                          <p:attrName>style.visibility</p:attrName>
                                        </p:attrNameLst>
                                      </p:cBhvr>
                                      <p:to>
                                        <p:strVal val="visible"/>
                                      </p:to>
                                    </p:set>
                                    <p:anim calcmode="lin" valueType="num">
                                      <p:cBhvr>
                                        <p:cTn id="13" dur="1000" fill="hold"/>
                                        <p:tgtEl>
                                          <p:spTgt spid="8196"/>
                                        </p:tgtEl>
                                        <p:attrNameLst>
                                          <p:attrName>ppt_w</p:attrName>
                                        </p:attrNameLst>
                                      </p:cBhvr>
                                      <p:tavLst>
                                        <p:tav tm="0">
                                          <p:val>
                                            <p:fltVal val="0"/>
                                          </p:val>
                                        </p:tav>
                                        <p:tav tm="100000">
                                          <p:val>
                                            <p:strVal val="#ppt_w"/>
                                          </p:val>
                                        </p:tav>
                                      </p:tavLst>
                                    </p:anim>
                                    <p:anim calcmode="lin" valueType="num">
                                      <p:cBhvr>
                                        <p:cTn id="14" dur="1000" fill="hold"/>
                                        <p:tgtEl>
                                          <p:spTgt spid="8196"/>
                                        </p:tgtEl>
                                        <p:attrNameLst>
                                          <p:attrName>ppt_h</p:attrName>
                                        </p:attrNameLst>
                                      </p:cBhvr>
                                      <p:tavLst>
                                        <p:tav tm="0">
                                          <p:val>
                                            <p:fltVal val="0"/>
                                          </p:val>
                                        </p:tav>
                                        <p:tav tm="100000">
                                          <p:val>
                                            <p:strVal val="#ppt_h"/>
                                          </p:val>
                                        </p:tav>
                                      </p:tavLst>
                                    </p:anim>
                                    <p:anim calcmode="lin" valueType="num">
                                      <p:cBhvr>
                                        <p:cTn id="15" dur="1000" fill="hold"/>
                                        <p:tgtEl>
                                          <p:spTgt spid="8196"/>
                                        </p:tgtEl>
                                        <p:attrNameLst>
                                          <p:attrName>style.rotation</p:attrName>
                                        </p:attrNameLst>
                                      </p:cBhvr>
                                      <p:tavLst>
                                        <p:tav tm="0">
                                          <p:val>
                                            <p:fltVal val="90"/>
                                          </p:val>
                                        </p:tav>
                                        <p:tav tm="100000">
                                          <p:val>
                                            <p:fltVal val="0"/>
                                          </p:val>
                                        </p:tav>
                                      </p:tavLst>
                                    </p:anim>
                                    <p:animEffect transition="in" filter="fade">
                                      <p:cBhvr>
                                        <p:cTn id="16" dur="1000"/>
                                        <p:tgtEl>
                                          <p:spTgt spid="8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85000" lnSpcReduction="10000"/>
          </a:bodyPr>
          <a:lstStyle/>
          <a:p>
            <a:pPr marL="0" indent="0" algn="ctr">
              <a:buNone/>
            </a:pPr>
            <a:r>
              <a:rPr lang="es-CO" sz="4400" b="1" dirty="0"/>
              <a:t>ACCIÓN DE LAS </a:t>
            </a:r>
            <a:r>
              <a:rPr lang="es-CO" sz="4400" b="1" dirty="0" smtClean="0"/>
              <a:t>ACETOGENINAS</a:t>
            </a:r>
            <a:endParaRPr lang="es-CO" sz="4400" dirty="0" smtClean="0"/>
          </a:p>
          <a:p>
            <a:pPr marL="0" indent="0" algn="ctr">
              <a:buNone/>
            </a:pPr>
            <a:endParaRPr lang="es-CO" sz="4400" dirty="0"/>
          </a:p>
          <a:p>
            <a:pPr marL="0" indent="0" algn="ctr">
              <a:buNone/>
            </a:pPr>
            <a:r>
              <a:rPr lang="es-CO" dirty="0" smtClean="0"/>
              <a:t>Muchas </a:t>
            </a:r>
            <a:r>
              <a:rPr lang="es-CO" dirty="0"/>
              <a:t>células cancerosas son inmunes y desarrollan una gran resistencia a los medicamentos (medicinas), o drogas para contrarrestar el cáncer, </a:t>
            </a:r>
            <a:endParaRPr lang="es-CO" dirty="0" smtClean="0"/>
          </a:p>
          <a:p>
            <a:pPr marL="0" indent="0" algn="ctr">
              <a:buNone/>
            </a:pPr>
            <a:r>
              <a:rPr lang="es-CO" dirty="0" smtClean="0"/>
              <a:t>las </a:t>
            </a:r>
            <a:r>
              <a:rPr lang="es-CO" dirty="0"/>
              <a:t>acetogeninas</a:t>
            </a:r>
            <a:r>
              <a:rPr lang="es-CO" dirty="0"/>
              <a:t> </a:t>
            </a:r>
            <a:r>
              <a:rPr lang="es-CO" dirty="0" smtClean="0"/>
              <a:t>(sustancias </a:t>
            </a:r>
            <a:r>
              <a:rPr lang="es-CO" dirty="0"/>
              <a:t>con propiedades antitumorales y anticancerígenas</a:t>
            </a:r>
            <a:r>
              <a:rPr lang="es-CO" dirty="0" smtClean="0"/>
              <a:t>), contenidas en la hoja de</a:t>
            </a:r>
            <a:r>
              <a:rPr lang="es-CO" dirty="0"/>
              <a:t> </a:t>
            </a:r>
            <a:r>
              <a:rPr lang="es-CO" i="1" dirty="0" smtClean="0"/>
              <a:t>la guanábana</a:t>
            </a:r>
            <a:r>
              <a:rPr lang="es-CO" dirty="0" smtClean="0"/>
              <a:t>, </a:t>
            </a:r>
            <a:r>
              <a:rPr lang="es-CO" dirty="0"/>
              <a:t>suelen ser una muy buena alternativa en la cura de la </a:t>
            </a:r>
            <a:r>
              <a:rPr lang="es-CO" dirty="0" smtClean="0"/>
              <a:t>enfermedad </a:t>
            </a:r>
            <a:r>
              <a:rPr lang="es-CO" dirty="0"/>
              <a:t>denominada (cáncer); ya que las </a:t>
            </a:r>
            <a:r>
              <a:rPr lang="es-CO" dirty="0"/>
              <a:t>acetogeninas</a:t>
            </a:r>
            <a:r>
              <a:rPr lang="es-CO" dirty="0"/>
              <a:t> inhiben selectivamente el crecimiento de células </a:t>
            </a:r>
            <a:r>
              <a:rPr lang="es-CO" dirty="0"/>
              <a:t>cancerigenas</a:t>
            </a:r>
            <a:r>
              <a:rPr lang="es-CO" dirty="0"/>
              <a:t> y también inhiben el crecimiento de las células tumorales y las cuales son resistentes al </a:t>
            </a:r>
            <a:r>
              <a:rPr lang="es-CO" dirty="0"/>
              <a:t>adriamycin</a:t>
            </a:r>
            <a:r>
              <a:rPr lang="es-CO" dirty="0"/>
              <a:t> (droga quimioterapéutica</a:t>
            </a:r>
            <a:r>
              <a:rPr lang="es-CO" dirty="0" smtClean="0"/>
              <a:t>). </a:t>
            </a:r>
            <a:endParaRPr lang="es-CO" dirty="0"/>
          </a:p>
        </p:txBody>
      </p:sp>
    </p:spTree>
    <p:extLst>
      <p:ext uri="{BB962C8B-B14F-4D97-AF65-F5344CB8AC3E}">
        <p14:creationId xmlns:p14="http://schemas.microsoft.com/office/powerpoint/2010/main" val="208425044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92688"/>
          </a:xfrm>
        </p:spPr>
        <p:txBody>
          <a:bodyPr>
            <a:normAutofit fontScale="92500" lnSpcReduction="10000"/>
          </a:bodyPr>
          <a:lstStyle/>
          <a:p>
            <a:pPr marL="0" indent="0" algn="ctr">
              <a:buNone/>
            </a:pPr>
            <a:r>
              <a:rPr lang="es-CO" b="1" dirty="0">
                <a:solidFill>
                  <a:srgbClr val="FF0000"/>
                </a:solidFill>
              </a:rPr>
              <a:t>Además recordemos que la guanábana es 10,000 mil veces más potente que el </a:t>
            </a:r>
            <a:r>
              <a:rPr lang="es-CO" b="1" dirty="0">
                <a:solidFill>
                  <a:srgbClr val="FF0000"/>
                </a:solidFill>
              </a:rPr>
              <a:t>adriamycin</a:t>
            </a:r>
            <a:r>
              <a:rPr lang="es-CO" b="1" dirty="0">
                <a:solidFill>
                  <a:srgbClr val="FF0000"/>
                </a:solidFill>
              </a:rPr>
              <a:t>, la guanábana actúa en 48 horas combatiendo el cáncer deteniendo la </a:t>
            </a:r>
            <a:r>
              <a:rPr lang="es-CO" b="1" dirty="0" smtClean="0">
                <a:solidFill>
                  <a:srgbClr val="FF0000"/>
                </a:solidFill>
              </a:rPr>
              <a:t>enfermedad.</a:t>
            </a:r>
          </a:p>
          <a:p>
            <a:pPr marL="0" indent="0" algn="ctr">
              <a:buNone/>
            </a:pPr>
            <a:r>
              <a:rPr lang="es-CO" dirty="0" smtClean="0"/>
              <a:t> </a:t>
            </a:r>
          </a:p>
          <a:p>
            <a:pPr marL="0" indent="0" algn="ctr">
              <a:buNone/>
            </a:pPr>
            <a:r>
              <a:rPr lang="es-CO" dirty="0" smtClean="0"/>
              <a:t>Las </a:t>
            </a:r>
            <a:r>
              <a:rPr lang="es-CO" dirty="0"/>
              <a:t>acetogeninas</a:t>
            </a:r>
            <a:r>
              <a:rPr lang="es-CO" dirty="0"/>
              <a:t> de la hoja de la guanábana actúan como una bomba que entra al cuerpo para destruir las células del cáncer sin causar ningún daño a las células buenas que no están enfermas de tal forma que el tratamiento con la guanábana resulta ser muy buena opción siempre y cuando la persona se atienda a tiempo y lleve su tratamiento adecuadamente como se le </a:t>
            </a:r>
            <a:r>
              <a:rPr lang="es-CO" dirty="0" smtClean="0"/>
              <a:t>indique.</a:t>
            </a:r>
          </a:p>
        </p:txBody>
      </p:sp>
    </p:spTree>
    <p:extLst>
      <p:ext uri="{BB962C8B-B14F-4D97-AF65-F5344CB8AC3E}">
        <p14:creationId xmlns:p14="http://schemas.microsoft.com/office/powerpoint/2010/main" val="3030427112"/>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92688"/>
          </a:xfrm>
        </p:spPr>
        <p:txBody>
          <a:bodyPr>
            <a:normAutofit fontScale="77500" lnSpcReduction="20000"/>
          </a:bodyPr>
          <a:lstStyle/>
          <a:p>
            <a:pPr marL="0" indent="0" algn="ctr">
              <a:buNone/>
            </a:pPr>
            <a:r>
              <a:rPr lang="es-CO" dirty="0" smtClean="0"/>
              <a:t>El paciente debe consagrar su vida a Dios, ya que la </a:t>
            </a:r>
            <a:r>
              <a:rPr lang="es-CO" dirty="0"/>
              <a:t>fe en Dios y la paciencia juega un papel muy importante en todo tratamiento natural o herbolario ya que la naturaleza es muy bondadosa con todos los seres humanos y </a:t>
            </a:r>
            <a:r>
              <a:rPr lang="es-CO" dirty="0" smtClean="0"/>
              <a:t>Dios nos ha </a:t>
            </a:r>
            <a:r>
              <a:rPr lang="es-CO" dirty="0"/>
              <a:t>dado las armas </a:t>
            </a:r>
            <a:r>
              <a:rPr lang="es-CO" dirty="0" smtClean="0"/>
              <a:t>a través de </a:t>
            </a:r>
            <a:r>
              <a:rPr lang="es-CO" dirty="0"/>
              <a:t>e</a:t>
            </a:r>
            <a:r>
              <a:rPr lang="es-CO" dirty="0" smtClean="0"/>
              <a:t>lla las cuales son necesarias </a:t>
            </a:r>
            <a:r>
              <a:rPr lang="es-CO" dirty="0"/>
              <a:t>para combatir de forma natural algunas enfermedades; Pero debemos de tomar en cuenta que la medicina alternativa si funciona pero a largo plazo en muchos casos, recordemos que con paciencia, constancia en el tratamiento y fe todo se logra. </a:t>
            </a:r>
            <a:endParaRPr lang="es-CO" dirty="0" smtClean="0"/>
          </a:p>
          <a:p>
            <a:pPr marL="0" indent="0" algn="ctr">
              <a:buNone/>
            </a:pPr>
            <a:endParaRPr lang="es-CO" dirty="0"/>
          </a:p>
          <a:p>
            <a:pPr marL="0" indent="0" algn="ctr">
              <a:buNone/>
            </a:pPr>
            <a:r>
              <a:rPr lang="es-CO" dirty="0" smtClean="0"/>
              <a:t>Recuerden </a:t>
            </a:r>
            <a:r>
              <a:rPr lang="es-CO" dirty="0"/>
              <a:t>de la guanábana se pueden aprovechar el fruto, las hojas, las flores, el tallo, la corteza, las raíces todo de este árbol frutal resulta medicinal, sobre todo las hojas ya sea en licuado o en té su función principal es combatir el cáncer no lo olviden</a:t>
            </a:r>
            <a:r>
              <a:rPr lang="es-CO" dirty="0" smtClean="0"/>
              <a:t>.</a:t>
            </a:r>
          </a:p>
          <a:p>
            <a:pPr marL="0" indent="0" algn="ctr">
              <a:buNone/>
            </a:pPr>
            <a:r>
              <a:rPr lang="es-CO" dirty="0">
                <a:solidFill>
                  <a:srgbClr val="FF0000"/>
                </a:solidFill>
              </a:rPr>
              <a:t> </a:t>
            </a:r>
            <a:r>
              <a:rPr lang="es-CO" dirty="0" smtClean="0">
                <a:solidFill>
                  <a:srgbClr val="FF0000"/>
                </a:solidFill>
              </a:rPr>
              <a:t>Mi oración es que, este tratamiento sea un medio utilizado por Dios para que usted recupere o conserve su salud. En el nombre de Cristo Jesús. Amen. </a:t>
            </a:r>
            <a:r>
              <a:rPr lang="es-CO" dirty="0"/>
              <a:t/>
            </a:r>
            <a:br>
              <a:rPr lang="es-CO" dirty="0"/>
            </a:br>
            <a:endParaRPr lang="es-CO" dirty="0"/>
          </a:p>
          <a:p>
            <a:endParaRPr lang="es-CO" dirty="0"/>
          </a:p>
        </p:txBody>
      </p:sp>
    </p:spTree>
    <p:extLst>
      <p:ext uri="{BB962C8B-B14F-4D97-AF65-F5344CB8AC3E}">
        <p14:creationId xmlns:p14="http://schemas.microsoft.com/office/powerpoint/2010/main" val="183988204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555</TotalTime>
  <Words>1490</Words>
  <Application>Microsoft Office PowerPoint</Application>
  <PresentationFormat>Presentación en pantalla (4:3)</PresentationFormat>
  <Paragraphs>61</Paragraphs>
  <Slides>26</Slides>
  <Notes>0</Notes>
  <HiddenSlides>0</HiddenSlides>
  <MMClips>0</MMClips>
  <ScaleCrop>false</ScaleCrop>
  <HeadingPairs>
    <vt:vector size="4" baseType="variant">
      <vt:variant>
        <vt:lpstr>Tema</vt:lpstr>
      </vt:variant>
      <vt:variant>
        <vt:i4>1</vt:i4>
      </vt:variant>
      <vt:variant>
        <vt:lpstr>Títulos de diapositiva</vt:lpstr>
      </vt:variant>
      <vt:variant>
        <vt:i4>26</vt:i4>
      </vt:variant>
    </vt:vector>
  </HeadingPairs>
  <TitlesOfParts>
    <vt:vector size="27" baseType="lpstr">
      <vt:lpstr>Tema de Office</vt:lpstr>
      <vt:lpstr>Propiedades nutritivas y medicinales de la guanábana, ESPECIALMENTE EL CÁNCER.</vt:lpstr>
      <vt:lpstr> USO MEDICINAL DE LA GUANÁBANA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Propiedades nutritivas y medicinales de la guanábana</dc:title>
  <dc:creator>FAMILIA FIERRO CH</dc:creator>
  <cp:lastModifiedBy>FAMILIA FIERRO CH</cp:lastModifiedBy>
  <cp:revision>72</cp:revision>
  <dcterms:created xsi:type="dcterms:W3CDTF">2013-10-14T21:00:50Z</dcterms:created>
  <dcterms:modified xsi:type="dcterms:W3CDTF">2013-10-15T13:29:02Z</dcterms:modified>
</cp:coreProperties>
</file>