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1" r:id="rId3"/>
    <p:sldId id="262" r:id="rId4"/>
    <p:sldId id="259" r:id="rId5"/>
    <p:sldId id="260" r:id="rId6"/>
    <p:sldId id="264" r:id="rId7"/>
    <p:sldId id="257" r:id="rId8"/>
    <p:sldId id="265" r:id="rId9"/>
    <p:sldId id="267" r:id="rId10"/>
    <p:sldId id="266" r:id="rId11"/>
    <p:sldId id="258" r:id="rId12"/>
    <p:sldId id="268" r:id="rId13"/>
    <p:sldId id="269" r:id="rId14"/>
    <p:sldId id="263" r:id="rId15"/>
    <p:sldId id="270" r:id="rId16"/>
    <p:sldId id="271" r:id="rId17"/>
    <p:sldId id="273" r:id="rId18"/>
    <p:sldId id="272" r:id="rId19"/>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1200"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_rels/data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image" Target="../media/image9.png"/></Relationships>
</file>

<file path=ppt/diagrams/_rels/data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image" Target="../media/image11.png"/></Relationships>
</file>

<file path=ppt/diagrams/_rels/data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image" Target="../media/image13.png"/></Relationships>
</file>

<file path=ppt/diagrams/_rels/data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image" Target="../media/image15.png"/></Relationships>
</file>

<file path=ppt/diagrams/_rels/data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image" Target="../media/image17.png"/></Relationships>
</file>

<file path=ppt/diagrams/_rels/data6.xml.rels><?xml version="1.0" encoding="UTF-8" standalone="yes"?>
<Relationships xmlns="http://schemas.openxmlformats.org/package/2006/relationships"><Relationship Id="rId1" Type="http://schemas.openxmlformats.org/officeDocument/2006/relationships/image" Target="../media/image19.png"/></Relationships>
</file>

<file path=ppt/diagrams/_rels/drawing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image" Target="../media/image9.png"/></Relationships>
</file>

<file path=ppt/diagrams/_rels/drawing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image" Target="../media/image11.png"/></Relationships>
</file>

<file path=ppt/diagrams/_rels/drawing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image" Target="../media/image13.png"/></Relationships>
</file>

<file path=ppt/diagrams/_rels/drawing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image" Target="../media/image15.png"/></Relationships>
</file>

<file path=ppt/diagrams/_rels/drawing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image" Target="../media/image17.png"/></Relationships>
</file>

<file path=ppt/diagrams/_rels/drawing6.xml.rels><?xml version="1.0" encoding="UTF-8" standalone="yes"?>
<Relationships xmlns="http://schemas.openxmlformats.org/package/2006/relationships"><Relationship Id="rId1" Type="http://schemas.openxmlformats.org/officeDocument/2006/relationships/image" Target="../media/image19.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D37DBCE-6638-4CD7-80F2-C1A9335B10A1}"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s-CO"/>
        </a:p>
      </dgm:t>
    </dgm:pt>
    <dgm:pt modelId="{7C70213E-12C4-4C6C-BCD4-B6186F07F5B5}">
      <dgm:prSet custT="1"/>
      <dgm:spPr>
        <a:solidFill>
          <a:srgbClr val="002060"/>
        </a:solidFill>
      </dgm:spPr>
      <dgm:t>
        <a:bodyPr/>
        <a:lstStyle/>
        <a:p>
          <a:pPr rtl="0"/>
          <a:r>
            <a:rPr lang="es-CO" sz="1600" b="1" dirty="0" smtClean="0"/>
            <a:t>LA CARNE OCASIONA DIABETES:</a:t>
          </a:r>
          <a:r>
            <a:rPr lang="es-CO" sz="1600" dirty="0" smtClean="0"/>
            <a:t> Un elevado suministro de lipoácidos saturados puede llevar a una resistencia a la insulina y favorece la aparición de enfermedades producidas por el azúcar (diabetes melitus). Por lo general los productos animales contienen lipoácidos saturados.</a:t>
          </a:r>
          <a:r>
            <a:rPr lang="es-CO" sz="1500" dirty="0" smtClean="0"/>
            <a:t/>
          </a:r>
          <a:br>
            <a:rPr lang="es-CO" sz="1500" dirty="0" smtClean="0"/>
          </a:br>
          <a:endParaRPr lang="es-CO" sz="1500" dirty="0"/>
        </a:p>
      </dgm:t>
    </dgm:pt>
    <dgm:pt modelId="{7418C904-6344-4A50-9E2E-C498F5C18F7E}" type="parTrans" cxnId="{C25BDD5E-27AE-4E55-8B7F-27471DB5AD29}">
      <dgm:prSet/>
      <dgm:spPr/>
      <dgm:t>
        <a:bodyPr/>
        <a:lstStyle/>
        <a:p>
          <a:endParaRPr lang="es-CO"/>
        </a:p>
      </dgm:t>
    </dgm:pt>
    <dgm:pt modelId="{FD5D442D-F1EF-4466-94A8-F9D84047CC2F}" type="sibTrans" cxnId="{C25BDD5E-27AE-4E55-8B7F-27471DB5AD29}">
      <dgm:prSet/>
      <dgm:spPr/>
      <dgm:t>
        <a:bodyPr/>
        <a:lstStyle/>
        <a:p>
          <a:endParaRPr lang="es-CO"/>
        </a:p>
      </dgm:t>
    </dgm:pt>
    <dgm:pt modelId="{DA396F4E-2B04-4290-AA72-F7727A8B0FBC}">
      <dgm:prSet/>
      <dgm:spPr>
        <a:solidFill>
          <a:srgbClr val="002060"/>
        </a:solidFill>
      </dgm:spPr>
      <dgm:t>
        <a:bodyPr/>
        <a:lstStyle/>
        <a:p>
          <a:pPr rtl="0"/>
          <a:r>
            <a:rPr lang="es-CO" b="1" dirty="0" smtClean="0"/>
            <a:t>LA CARNE OCASIONA OBESIDAD:</a:t>
          </a:r>
          <a:r>
            <a:rPr lang="es-CO" dirty="0" smtClean="0"/>
            <a:t> Los lipoácidos saturados favorecen la obesidad. La obesidad es un factor de riesgo para enfermedades cardiovasculares, infarto de miocardio, ataques cardíacos, dificultades de riego sanguíneo, entre otras muchas más.</a:t>
          </a:r>
          <a:br>
            <a:rPr lang="es-CO" dirty="0" smtClean="0"/>
          </a:br>
          <a:endParaRPr lang="es-CO" dirty="0"/>
        </a:p>
      </dgm:t>
    </dgm:pt>
    <dgm:pt modelId="{CCA0194F-F264-415F-8408-9DA3D7401C7B}" type="parTrans" cxnId="{EAC98CF1-4B4A-460F-9DC3-2BD9C87DBB50}">
      <dgm:prSet/>
      <dgm:spPr/>
      <dgm:t>
        <a:bodyPr/>
        <a:lstStyle/>
        <a:p>
          <a:endParaRPr lang="es-CO"/>
        </a:p>
      </dgm:t>
    </dgm:pt>
    <dgm:pt modelId="{47B3E774-67A7-40BF-9C40-EC300479422C}" type="sibTrans" cxnId="{EAC98CF1-4B4A-460F-9DC3-2BD9C87DBB50}">
      <dgm:prSet/>
      <dgm:spPr/>
      <dgm:t>
        <a:bodyPr/>
        <a:lstStyle/>
        <a:p>
          <a:endParaRPr lang="es-CO"/>
        </a:p>
      </dgm:t>
    </dgm:pt>
    <dgm:pt modelId="{F48D64B5-F8CC-49EB-8A08-F38FE95EC43A}" type="pres">
      <dgm:prSet presAssocID="{ED37DBCE-6638-4CD7-80F2-C1A9335B10A1}" presName="linearFlow" presStyleCnt="0">
        <dgm:presLayoutVars>
          <dgm:dir/>
          <dgm:resizeHandles val="exact"/>
        </dgm:presLayoutVars>
      </dgm:prSet>
      <dgm:spPr/>
      <dgm:t>
        <a:bodyPr/>
        <a:lstStyle/>
        <a:p>
          <a:endParaRPr lang="es-CO"/>
        </a:p>
      </dgm:t>
    </dgm:pt>
    <dgm:pt modelId="{F2729A17-03B6-4842-9DD6-9311B4CD4BA4}" type="pres">
      <dgm:prSet presAssocID="{7C70213E-12C4-4C6C-BCD4-B6186F07F5B5}" presName="composite" presStyleCnt="0"/>
      <dgm:spPr/>
    </dgm:pt>
    <dgm:pt modelId="{58EA1D4B-4778-4328-BF7C-CD977EA1DB5C}" type="pres">
      <dgm:prSet presAssocID="{7C70213E-12C4-4C6C-BCD4-B6186F07F5B5}" presName="imgShp" presStyleLbl="fgImgPlace1" presStyleIdx="0" presStyleCnt="2" custScaleX="103674" custLinFactNeighborX="-47256" custLinFactNeighborY="1394"/>
      <dgm:spPr>
        <a:blipFill rotWithShape="1">
          <a:blip xmlns:r="http://schemas.openxmlformats.org/officeDocument/2006/relationships" r:embed="rId1"/>
          <a:stretch>
            <a:fillRect/>
          </a:stretch>
        </a:blipFill>
      </dgm:spPr>
    </dgm:pt>
    <dgm:pt modelId="{DB400B11-E95C-4170-8A2C-02B06FC9CA47}" type="pres">
      <dgm:prSet presAssocID="{7C70213E-12C4-4C6C-BCD4-B6186F07F5B5}" presName="txShp" presStyleLbl="node1" presStyleIdx="0" presStyleCnt="2">
        <dgm:presLayoutVars>
          <dgm:bulletEnabled val="1"/>
        </dgm:presLayoutVars>
      </dgm:prSet>
      <dgm:spPr/>
      <dgm:t>
        <a:bodyPr/>
        <a:lstStyle/>
        <a:p>
          <a:endParaRPr lang="es-CO"/>
        </a:p>
      </dgm:t>
    </dgm:pt>
    <dgm:pt modelId="{57641C6B-E501-4C6F-89E8-8394AA47DC48}" type="pres">
      <dgm:prSet presAssocID="{FD5D442D-F1EF-4466-94A8-F9D84047CC2F}" presName="spacing" presStyleCnt="0"/>
      <dgm:spPr/>
    </dgm:pt>
    <dgm:pt modelId="{CB439E18-52A2-44B7-BBA6-32BBB27EB726}" type="pres">
      <dgm:prSet presAssocID="{DA396F4E-2B04-4290-AA72-F7727A8B0FBC}" presName="composite" presStyleCnt="0"/>
      <dgm:spPr/>
    </dgm:pt>
    <dgm:pt modelId="{B1F2D855-534B-402E-AB27-74AAD73AAE42}" type="pres">
      <dgm:prSet presAssocID="{DA396F4E-2B04-4290-AA72-F7727A8B0FBC}" presName="imgShp" presStyleLbl="fgImgPlace1" presStyleIdx="1" presStyleCnt="2" custLinFactNeighborX="-44515" custLinFactNeighborY="-399"/>
      <dgm:spPr>
        <a:blipFill rotWithShape="1">
          <a:blip xmlns:r="http://schemas.openxmlformats.org/officeDocument/2006/relationships" r:embed="rId2"/>
          <a:stretch>
            <a:fillRect/>
          </a:stretch>
        </a:blipFill>
      </dgm:spPr>
    </dgm:pt>
    <dgm:pt modelId="{EE2CB61E-0FD8-4785-A5D2-A7AD9A83573E}" type="pres">
      <dgm:prSet presAssocID="{DA396F4E-2B04-4290-AA72-F7727A8B0FBC}" presName="txShp" presStyleLbl="node1" presStyleIdx="1" presStyleCnt="2">
        <dgm:presLayoutVars>
          <dgm:bulletEnabled val="1"/>
        </dgm:presLayoutVars>
      </dgm:prSet>
      <dgm:spPr/>
      <dgm:t>
        <a:bodyPr/>
        <a:lstStyle/>
        <a:p>
          <a:endParaRPr lang="es-CO"/>
        </a:p>
      </dgm:t>
    </dgm:pt>
  </dgm:ptLst>
  <dgm:cxnLst>
    <dgm:cxn modelId="{26F9920D-4E23-496C-98F3-02245114F830}" type="presOf" srcId="{ED37DBCE-6638-4CD7-80F2-C1A9335B10A1}" destId="{F48D64B5-F8CC-49EB-8A08-F38FE95EC43A}" srcOrd="0" destOrd="0" presId="urn:microsoft.com/office/officeart/2005/8/layout/vList3"/>
    <dgm:cxn modelId="{EAF51214-C928-4442-8DFA-294B730C0A33}" type="presOf" srcId="{DA396F4E-2B04-4290-AA72-F7727A8B0FBC}" destId="{EE2CB61E-0FD8-4785-A5D2-A7AD9A83573E}" srcOrd="0" destOrd="0" presId="urn:microsoft.com/office/officeart/2005/8/layout/vList3"/>
    <dgm:cxn modelId="{C25BDD5E-27AE-4E55-8B7F-27471DB5AD29}" srcId="{ED37DBCE-6638-4CD7-80F2-C1A9335B10A1}" destId="{7C70213E-12C4-4C6C-BCD4-B6186F07F5B5}" srcOrd="0" destOrd="0" parTransId="{7418C904-6344-4A50-9E2E-C498F5C18F7E}" sibTransId="{FD5D442D-F1EF-4466-94A8-F9D84047CC2F}"/>
    <dgm:cxn modelId="{6DB08C4E-9C4C-4DA5-8CAC-0594DE6D10A3}" type="presOf" srcId="{7C70213E-12C4-4C6C-BCD4-B6186F07F5B5}" destId="{DB400B11-E95C-4170-8A2C-02B06FC9CA47}" srcOrd="0" destOrd="0" presId="urn:microsoft.com/office/officeart/2005/8/layout/vList3"/>
    <dgm:cxn modelId="{EAC98CF1-4B4A-460F-9DC3-2BD9C87DBB50}" srcId="{ED37DBCE-6638-4CD7-80F2-C1A9335B10A1}" destId="{DA396F4E-2B04-4290-AA72-F7727A8B0FBC}" srcOrd="1" destOrd="0" parTransId="{CCA0194F-F264-415F-8408-9DA3D7401C7B}" sibTransId="{47B3E774-67A7-40BF-9C40-EC300479422C}"/>
    <dgm:cxn modelId="{C29BF730-C2E5-4AE5-ACEF-8B0D1B0B93F2}" type="presParOf" srcId="{F48D64B5-F8CC-49EB-8A08-F38FE95EC43A}" destId="{F2729A17-03B6-4842-9DD6-9311B4CD4BA4}" srcOrd="0" destOrd="0" presId="urn:microsoft.com/office/officeart/2005/8/layout/vList3"/>
    <dgm:cxn modelId="{5C431041-4B00-4DC3-A7B0-503D8E736242}" type="presParOf" srcId="{F2729A17-03B6-4842-9DD6-9311B4CD4BA4}" destId="{58EA1D4B-4778-4328-BF7C-CD977EA1DB5C}" srcOrd="0" destOrd="0" presId="urn:microsoft.com/office/officeart/2005/8/layout/vList3"/>
    <dgm:cxn modelId="{92582946-E9F0-4D04-9045-9AE6083E94BE}" type="presParOf" srcId="{F2729A17-03B6-4842-9DD6-9311B4CD4BA4}" destId="{DB400B11-E95C-4170-8A2C-02B06FC9CA47}" srcOrd="1" destOrd="0" presId="urn:microsoft.com/office/officeart/2005/8/layout/vList3"/>
    <dgm:cxn modelId="{FA54AD64-3B22-464F-AE6C-BE723CCA74CF}" type="presParOf" srcId="{F48D64B5-F8CC-49EB-8A08-F38FE95EC43A}" destId="{57641C6B-E501-4C6F-89E8-8394AA47DC48}" srcOrd="1" destOrd="0" presId="urn:microsoft.com/office/officeart/2005/8/layout/vList3"/>
    <dgm:cxn modelId="{3BA567E6-5F2F-42CB-947F-6773B7599035}" type="presParOf" srcId="{F48D64B5-F8CC-49EB-8A08-F38FE95EC43A}" destId="{CB439E18-52A2-44B7-BBA6-32BBB27EB726}" srcOrd="2" destOrd="0" presId="urn:microsoft.com/office/officeart/2005/8/layout/vList3"/>
    <dgm:cxn modelId="{43F23D80-B78C-4E8E-8105-2B26C3F2D6D5}" type="presParOf" srcId="{CB439E18-52A2-44B7-BBA6-32BBB27EB726}" destId="{B1F2D855-534B-402E-AB27-74AAD73AAE42}" srcOrd="0" destOrd="0" presId="urn:microsoft.com/office/officeart/2005/8/layout/vList3"/>
    <dgm:cxn modelId="{37D38F85-F3B6-4785-96E5-3A640E1A330C}" type="presParOf" srcId="{CB439E18-52A2-44B7-BBA6-32BBB27EB726}" destId="{EE2CB61E-0FD8-4785-A5D2-A7AD9A83573E}"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8B84A07-9555-4F4C-8022-9BB4A49BF659}"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s-CO"/>
        </a:p>
      </dgm:t>
    </dgm:pt>
    <dgm:pt modelId="{FEF3607E-0475-42DC-91BB-71922D764A20}">
      <dgm:prSet custT="1"/>
      <dgm:spPr>
        <a:solidFill>
          <a:schemeClr val="tx1"/>
        </a:solidFill>
      </dgm:spPr>
      <dgm:t>
        <a:bodyPr/>
        <a:lstStyle/>
        <a:p>
          <a:pPr rtl="0"/>
          <a:endParaRPr lang="es-CO" sz="1600" b="1" dirty="0" smtClean="0"/>
        </a:p>
        <a:p>
          <a:pPr rtl="0"/>
          <a:r>
            <a:rPr lang="es-CO" sz="1800" b="1" dirty="0" smtClean="0"/>
            <a:t>LA CARNE PERJUDICA A LOS HUESOS: </a:t>
          </a:r>
          <a:r>
            <a:rPr lang="es-CO" sz="1800" dirty="0" smtClean="0"/>
            <a:t>Los productos cárnicos contienen una media de mayor cantidad de fósforo que de calcio. Una elevada proporción de calcio/fósforo tiene como consecuencia una mayor eliminación de calcio de los huesos. Tal como han demostrado algunos estudios, existe una relación estrecha entre una elevada absorción de fosfato con la alimentación y un mayor riesgo de osteoporosis y fracturas óseas.</a:t>
          </a:r>
          <a:br>
            <a:rPr lang="es-CO" sz="1800" dirty="0" smtClean="0"/>
          </a:br>
          <a:r>
            <a:rPr lang="es-CO" sz="1400" dirty="0" smtClean="0"/>
            <a:t/>
          </a:r>
          <a:br>
            <a:rPr lang="es-CO" sz="1400" dirty="0" smtClean="0"/>
          </a:br>
          <a:endParaRPr lang="es-CO" sz="1400" dirty="0"/>
        </a:p>
      </dgm:t>
    </dgm:pt>
    <dgm:pt modelId="{4F457B4D-094C-4798-BE2C-D7C22B21029B}" type="parTrans" cxnId="{45853A64-2311-4C5D-947B-F36A3EC80C85}">
      <dgm:prSet/>
      <dgm:spPr/>
      <dgm:t>
        <a:bodyPr/>
        <a:lstStyle/>
        <a:p>
          <a:endParaRPr lang="es-CO"/>
        </a:p>
      </dgm:t>
    </dgm:pt>
    <dgm:pt modelId="{3335A21C-EC24-4BDC-9817-111CE325AE85}" type="sibTrans" cxnId="{45853A64-2311-4C5D-947B-F36A3EC80C85}">
      <dgm:prSet/>
      <dgm:spPr/>
      <dgm:t>
        <a:bodyPr/>
        <a:lstStyle/>
        <a:p>
          <a:endParaRPr lang="es-CO"/>
        </a:p>
      </dgm:t>
    </dgm:pt>
    <dgm:pt modelId="{67B75D40-9C3C-4C29-A17B-22EF7680DAE8}">
      <dgm:prSet custT="1"/>
      <dgm:spPr>
        <a:solidFill>
          <a:schemeClr val="tx1"/>
        </a:solidFill>
      </dgm:spPr>
      <dgm:t>
        <a:bodyPr/>
        <a:lstStyle/>
        <a:p>
          <a:pPr rtl="0"/>
          <a:endParaRPr lang="es-CO" sz="1300" b="1" dirty="0" smtClean="0"/>
        </a:p>
        <a:p>
          <a:pPr rtl="0"/>
          <a:r>
            <a:rPr lang="es-CO" sz="1800" b="1" dirty="0" smtClean="0"/>
            <a:t>LA CARNE ES UN FACTOR DE RIESGO PARA EL CÁNCER: </a:t>
          </a:r>
          <a:r>
            <a:rPr lang="es-CO" sz="1800" dirty="0" smtClean="0"/>
            <a:t>El NIH, la mayor institución mundial para la investigación médica, constató en 2001 un mayor riesgo de cáncer por el consumo de carne roja. Argentina y Uruguay pertenecen a los mayores consumidores de carne de vacuno del mundo, y al mismo tiempo se cuentan también entre los países de mayor cuota de cáncer de pecho y de intestino. De un estudio de la universidad de Minnesota que fue publicada en septiembre de 2002, se pone en relieve que el consumo de carne roja frita fomenta la aparición de cáncer de páncreas.</a:t>
          </a:r>
          <a:br>
            <a:rPr lang="es-CO" sz="1800" dirty="0" smtClean="0"/>
          </a:br>
          <a:r>
            <a:rPr lang="es-CO" sz="1300" dirty="0" smtClean="0"/>
            <a:t/>
          </a:r>
          <a:br>
            <a:rPr lang="es-CO" sz="1300" dirty="0" smtClean="0"/>
          </a:br>
          <a:endParaRPr lang="es-CO" sz="1300" dirty="0"/>
        </a:p>
      </dgm:t>
    </dgm:pt>
    <dgm:pt modelId="{2AC1544D-976E-4BE6-BB08-BDECE3BEBF20}" type="parTrans" cxnId="{84F9159D-95CF-4762-AE33-B7C434FC2A04}">
      <dgm:prSet/>
      <dgm:spPr/>
      <dgm:t>
        <a:bodyPr/>
        <a:lstStyle/>
        <a:p>
          <a:endParaRPr lang="es-CO"/>
        </a:p>
      </dgm:t>
    </dgm:pt>
    <dgm:pt modelId="{C8F2E787-74B5-477F-951A-C7370F16F539}" type="sibTrans" cxnId="{84F9159D-95CF-4762-AE33-B7C434FC2A04}">
      <dgm:prSet/>
      <dgm:spPr/>
      <dgm:t>
        <a:bodyPr/>
        <a:lstStyle/>
        <a:p>
          <a:endParaRPr lang="es-CO"/>
        </a:p>
      </dgm:t>
    </dgm:pt>
    <dgm:pt modelId="{05C938A7-BAA4-47AA-95B4-25F0C6BFA342}" type="pres">
      <dgm:prSet presAssocID="{F8B84A07-9555-4F4C-8022-9BB4A49BF659}" presName="linearFlow" presStyleCnt="0">
        <dgm:presLayoutVars>
          <dgm:dir/>
          <dgm:resizeHandles val="exact"/>
        </dgm:presLayoutVars>
      </dgm:prSet>
      <dgm:spPr/>
      <dgm:t>
        <a:bodyPr/>
        <a:lstStyle/>
        <a:p>
          <a:endParaRPr lang="es-CO"/>
        </a:p>
      </dgm:t>
    </dgm:pt>
    <dgm:pt modelId="{B45F8E83-CD76-403B-BF75-10E4FFDFAFE7}" type="pres">
      <dgm:prSet presAssocID="{FEF3607E-0475-42DC-91BB-71922D764A20}" presName="composite" presStyleCnt="0"/>
      <dgm:spPr/>
    </dgm:pt>
    <dgm:pt modelId="{52DDAD1E-E27B-4042-8051-27011915BC0F}" type="pres">
      <dgm:prSet presAssocID="{FEF3607E-0475-42DC-91BB-71922D764A20}" presName="imgShp" presStyleLbl="fgImgPlace1" presStyleIdx="0" presStyleCnt="2" custLinFactNeighborX="-30295" custLinFactNeighborY="-32"/>
      <dgm:spPr>
        <a:blipFill rotWithShape="1">
          <a:blip xmlns:r="http://schemas.openxmlformats.org/officeDocument/2006/relationships" r:embed="rId1"/>
          <a:stretch>
            <a:fillRect/>
          </a:stretch>
        </a:blipFill>
      </dgm:spPr>
    </dgm:pt>
    <dgm:pt modelId="{5A35A4D6-B677-44AA-9F36-F7985E33720D}" type="pres">
      <dgm:prSet presAssocID="{FEF3607E-0475-42DC-91BB-71922D764A20}" presName="txShp" presStyleLbl="node1" presStyleIdx="0" presStyleCnt="2" custScaleX="127393" custScaleY="160245">
        <dgm:presLayoutVars>
          <dgm:bulletEnabled val="1"/>
        </dgm:presLayoutVars>
      </dgm:prSet>
      <dgm:spPr/>
      <dgm:t>
        <a:bodyPr/>
        <a:lstStyle/>
        <a:p>
          <a:endParaRPr lang="es-CO"/>
        </a:p>
      </dgm:t>
    </dgm:pt>
    <dgm:pt modelId="{AE595BDE-4759-481A-AFB0-E9124BBD5B13}" type="pres">
      <dgm:prSet presAssocID="{3335A21C-EC24-4BDC-9817-111CE325AE85}" presName="spacing" presStyleCnt="0"/>
      <dgm:spPr/>
    </dgm:pt>
    <dgm:pt modelId="{5535EDB7-64A2-4492-B744-9A3A3E541205}" type="pres">
      <dgm:prSet presAssocID="{67B75D40-9C3C-4C29-A17B-22EF7680DAE8}" presName="composite" presStyleCnt="0"/>
      <dgm:spPr/>
    </dgm:pt>
    <dgm:pt modelId="{58A76BE4-DF4F-48C9-84F9-033C98B77A6E}" type="pres">
      <dgm:prSet presAssocID="{67B75D40-9C3C-4C29-A17B-22EF7680DAE8}" presName="imgShp" presStyleLbl="fgImgPlace1" presStyleIdx="1" presStyleCnt="2" custLinFactNeighborX="-26788" custLinFactNeighborY="1081"/>
      <dgm:spPr>
        <a:blipFill rotWithShape="1">
          <a:blip xmlns:r="http://schemas.openxmlformats.org/officeDocument/2006/relationships" r:embed="rId2"/>
          <a:stretch>
            <a:fillRect/>
          </a:stretch>
        </a:blipFill>
      </dgm:spPr>
    </dgm:pt>
    <dgm:pt modelId="{D3D2EC01-24F6-41C2-881C-AC8A79E75A4B}" type="pres">
      <dgm:prSet presAssocID="{67B75D40-9C3C-4C29-A17B-22EF7680DAE8}" presName="txShp" presStyleLbl="node1" presStyleIdx="1" presStyleCnt="2" custScaleX="126885" custScaleY="229804">
        <dgm:presLayoutVars>
          <dgm:bulletEnabled val="1"/>
        </dgm:presLayoutVars>
      </dgm:prSet>
      <dgm:spPr/>
      <dgm:t>
        <a:bodyPr/>
        <a:lstStyle/>
        <a:p>
          <a:endParaRPr lang="es-CO"/>
        </a:p>
      </dgm:t>
    </dgm:pt>
  </dgm:ptLst>
  <dgm:cxnLst>
    <dgm:cxn modelId="{420BD80E-2A6C-4E5A-A717-0972CFC7CCE0}" type="presOf" srcId="{FEF3607E-0475-42DC-91BB-71922D764A20}" destId="{5A35A4D6-B677-44AA-9F36-F7985E33720D}" srcOrd="0" destOrd="0" presId="urn:microsoft.com/office/officeart/2005/8/layout/vList3"/>
    <dgm:cxn modelId="{84F9159D-95CF-4762-AE33-B7C434FC2A04}" srcId="{F8B84A07-9555-4F4C-8022-9BB4A49BF659}" destId="{67B75D40-9C3C-4C29-A17B-22EF7680DAE8}" srcOrd="1" destOrd="0" parTransId="{2AC1544D-976E-4BE6-BB08-BDECE3BEBF20}" sibTransId="{C8F2E787-74B5-477F-951A-C7370F16F539}"/>
    <dgm:cxn modelId="{C7AE13DC-A062-414A-AEE6-D28C1BE2AFD8}" type="presOf" srcId="{F8B84A07-9555-4F4C-8022-9BB4A49BF659}" destId="{05C938A7-BAA4-47AA-95B4-25F0C6BFA342}" srcOrd="0" destOrd="0" presId="urn:microsoft.com/office/officeart/2005/8/layout/vList3"/>
    <dgm:cxn modelId="{9964BC08-1FF0-4C03-909B-8A836FAEFCCD}" type="presOf" srcId="{67B75D40-9C3C-4C29-A17B-22EF7680DAE8}" destId="{D3D2EC01-24F6-41C2-881C-AC8A79E75A4B}" srcOrd="0" destOrd="0" presId="urn:microsoft.com/office/officeart/2005/8/layout/vList3"/>
    <dgm:cxn modelId="{45853A64-2311-4C5D-947B-F36A3EC80C85}" srcId="{F8B84A07-9555-4F4C-8022-9BB4A49BF659}" destId="{FEF3607E-0475-42DC-91BB-71922D764A20}" srcOrd="0" destOrd="0" parTransId="{4F457B4D-094C-4798-BE2C-D7C22B21029B}" sibTransId="{3335A21C-EC24-4BDC-9817-111CE325AE85}"/>
    <dgm:cxn modelId="{42DD0AF9-7C1A-46FC-9749-AD210A50E7F2}" type="presParOf" srcId="{05C938A7-BAA4-47AA-95B4-25F0C6BFA342}" destId="{B45F8E83-CD76-403B-BF75-10E4FFDFAFE7}" srcOrd="0" destOrd="0" presId="urn:microsoft.com/office/officeart/2005/8/layout/vList3"/>
    <dgm:cxn modelId="{1A8CC90A-9891-428F-9D96-D98B7D9797F0}" type="presParOf" srcId="{B45F8E83-CD76-403B-BF75-10E4FFDFAFE7}" destId="{52DDAD1E-E27B-4042-8051-27011915BC0F}" srcOrd="0" destOrd="0" presId="urn:microsoft.com/office/officeart/2005/8/layout/vList3"/>
    <dgm:cxn modelId="{62EC8A0E-873E-4A77-9736-35FC7C9479A5}" type="presParOf" srcId="{B45F8E83-CD76-403B-BF75-10E4FFDFAFE7}" destId="{5A35A4D6-B677-44AA-9F36-F7985E33720D}" srcOrd="1" destOrd="0" presId="urn:microsoft.com/office/officeart/2005/8/layout/vList3"/>
    <dgm:cxn modelId="{CCD241DC-D1DB-434B-85E8-6B7C981C512B}" type="presParOf" srcId="{05C938A7-BAA4-47AA-95B4-25F0C6BFA342}" destId="{AE595BDE-4759-481A-AFB0-E9124BBD5B13}" srcOrd="1" destOrd="0" presId="urn:microsoft.com/office/officeart/2005/8/layout/vList3"/>
    <dgm:cxn modelId="{47F931FA-F46F-4A56-B27F-B56A81C8D81A}" type="presParOf" srcId="{05C938A7-BAA4-47AA-95B4-25F0C6BFA342}" destId="{5535EDB7-64A2-4492-B744-9A3A3E541205}" srcOrd="2" destOrd="0" presId="urn:microsoft.com/office/officeart/2005/8/layout/vList3"/>
    <dgm:cxn modelId="{93FCBA60-9E0E-438E-B09F-15A6D4598C08}" type="presParOf" srcId="{5535EDB7-64A2-4492-B744-9A3A3E541205}" destId="{58A76BE4-DF4F-48C9-84F9-033C98B77A6E}" srcOrd="0" destOrd="0" presId="urn:microsoft.com/office/officeart/2005/8/layout/vList3"/>
    <dgm:cxn modelId="{AE3B0B1E-C87C-4A80-AC68-110C636E9E1E}" type="presParOf" srcId="{5535EDB7-64A2-4492-B744-9A3A3E541205}" destId="{D3D2EC01-24F6-41C2-881C-AC8A79E75A4B}"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70C9A09-35E3-4934-B233-BAC3CDBB2E0F}"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s-CO"/>
        </a:p>
      </dgm:t>
    </dgm:pt>
    <dgm:pt modelId="{824ADFB0-6809-4444-9EFE-09107B6A2D85}">
      <dgm:prSet custT="1"/>
      <dgm:spPr>
        <a:solidFill>
          <a:srgbClr val="0070C0"/>
        </a:solidFill>
      </dgm:spPr>
      <dgm:t>
        <a:bodyPr/>
        <a:lstStyle/>
        <a:p>
          <a:pPr rtl="0"/>
          <a:r>
            <a:rPr lang="es-CO" sz="2000" b="1" dirty="0" smtClean="0"/>
            <a:t>LA CARNE FOMENTA INFECCIONES Y DOLORES: </a:t>
          </a:r>
          <a:r>
            <a:rPr lang="es-CO" sz="2000" dirty="0" smtClean="0"/>
            <a:t>Los productos animales contienen ácido aráquida, de lo que se forman substancias infecciosas. Estas substancias pueden conducir a la aparición de neurodermitis, infecciones del intestino delgado y grueso, asma, artritis, artrosis y reúma.</a:t>
          </a:r>
          <a:endParaRPr lang="es-CO" sz="2000" dirty="0"/>
        </a:p>
      </dgm:t>
    </dgm:pt>
    <dgm:pt modelId="{6C606136-5B36-454E-9F5D-89932F5217B9}" type="parTrans" cxnId="{5A0EF8A1-0725-433C-97D5-CDD47DBAFC76}">
      <dgm:prSet/>
      <dgm:spPr/>
      <dgm:t>
        <a:bodyPr/>
        <a:lstStyle/>
        <a:p>
          <a:endParaRPr lang="es-CO"/>
        </a:p>
      </dgm:t>
    </dgm:pt>
    <dgm:pt modelId="{694AE66B-2D21-49AE-BF74-106D6D50BFE2}" type="sibTrans" cxnId="{5A0EF8A1-0725-433C-97D5-CDD47DBAFC76}">
      <dgm:prSet/>
      <dgm:spPr/>
      <dgm:t>
        <a:bodyPr/>
        <a:lstStyle/>
        <a:p>
          <a:endParaRPr lang="es-CO"/>
        </a:p>
      </dgm:t>
    </dgm:pt>
    <dgm:pt modelId="{228CEA36-E899-436C-94B9-2688693ADF44}">
      <dgm:prSet/>
      <dgm:spPr>
        <a:solidFill>
          <a:srgbClr val="0070C0"/>
        </a:solidFill>
      </dgm:spPr>
      <dgm:t>
        <a:bodyPr/>
        <a:lstStyle/>
        <a:p>
          <a:pPr rtl="0"/>
          <a:r>
            <a:rPr lang="es-CO" b="1" dirty="0" smtClean="0"/>
            <a:t>LA CARNE FAVORECE EL INFARTO CARDÍACO Y LA ARTERIOSCLEROSIS:</a:t>
          </a:r>
          <a:r>
            <a:rPr lang="es-CO" dirty="0" smtClean="0"/>
            <a:t> Un elevado suministro de hierro, como el que lleva consigo el consumo de carne roja, es una peligrosa fuente para los radicales libres que perjudican los vasos sanguíneos. Especialmente en los hombres se eleva el riesgo de infarto cardíaco.</a:t>
          </a:r>
        </a:p>
      </dgm:t>
    </dgm:pt>
    <dgm:pt modelId="{41ABB1DF-E59A-4BB1-8300-9D9438AA952C}" type="parTrans" cxnId="{67A30FF5-CFEA-4227-AA50-1328F0B6100B}">
      <dgm:prSet/>
      <dgm:spPr/>
      <dgm:t>
        <a:bodyPr/>
        <a:lstStyle/>
        <a:p>
          <a:endParaRPr lang="es-CO"/>
        </a:p>
      </dgm:t>
    </dgm:pt>
    <dgm:pt modelId="{ED465500-BFB9-4A3C-8EDF-8104372347D0}" type="sibTrans" cxnId="{67A30FF5-CFEA-4227-AA50-1328F0B6100B}">
      <dgm:prSet/>
      <dgm:spPr/>
      <dgm:t>
        <a:bodyPr/>
        <a:lstStyle/>
        <a:p>
          <a:endParaRPr lang="es-CO"/>
        </a:p>
      </dgm:t>
    </dgm:pt>
    <dgm:pt modelId="{2594ADDE-3F3E-4B79-A45A-5D56BED9324D}" type="pres">
      <dgm:prSet presAssocID="{170C9A09-35E3-4934-B233-BAC3CDBB2E0F}" presName="linearFlow" presStyleCnt="0">
        <dgm:presLayoutVars>
          <dgm:dir/>
          <dgm:resizeHandles val="exact"/>
        </dgm:presLayoutVars>
      </dgm:prSet>
      <dgm:spPr/>
      <dgm:t>
        <a:bodyPr/>
        <a:lstStyle/>
        <a:p>
          <a:endParaRPr lang="es-CO"/>
        </a:p>
      </dgm:t>
    </dgm:pt>
    <dgm:pt modelId="{E38BCBB3-E01B-4DB1-96D9-5FA12C706699}" type="pres">
      <dgm:prSet presAssocID="{824ADFB0-6809-4444-9EFE-09107B6A2D85}" presName="composite" presStyleCnt="0"/>
      <dgm:spPr/>
    </dgm:pt>
    <dgm:pt modelId="{3ED399F2-9137-40F9-ACB3-5D9060D06A70}" type="pres">
      <dgm:prSet presAssocID="{824ADFB0-6809-4444-9EFE-09107B6A2D85}" presName="imgShp" presStyleLbl="fgImgPlace1" presStyleIdx="0" presStyleCnt="2" custLinFactNeighborX="-26381" custLinFactNeighborY="-2713"/>
      <dgm:spPr>
        <a:blipFill rotWithShape="1">
          <a:blip xmlns:r="http://schemas.openxmlformats.org/officeDocument/2006/relationships" r:embed="rId1"/>
          <a:stretch>
            <a:fillRect/>
          </a:stretch>
        </a:blipFill>
      </dgm:spPr>
    </dgm:pt>
    <dgm:pt modelId="{4C8FCAD6-4920-45AD-89BB-EF21A0C2B669}" type="pres">
      <dgm:prSet presAssocID="{824ADFB0-6809-4444-9EFE-09107B6A2D85}" presName="txShp" presStyleLbl="node1" presStyleIdx="0" presStyleCnt="2" custScaleX="125671">
        <dgm:presLayoutVars>
          <dgm:bulletEnabled val="1"/>
        </dgm:presLayoutVars>
      </dgm:prSet>
      <dgm:spPr/>
      <dgm:t>
        <a:bodyPr/>
        <a:lstStyle/>
        <a:p>
          <a:endParaRPr lang="es-CO"/>
        </a:p>
      </dgm:t>
    </dgm:pt>
    <dgm:pt modelId="{8E115F0F-FEA6-4643-A07B-D72B00DA62CD}" type="pres">
      <dgm:prSet presAssocID="{694AE66B-2D21-49AE-BF74-106D6D50BFE2}" presName="spacing" presStyleCnt="0"/>
      <dgm:spPr/>
    </dgm:pt>
    <dgm:pt modelId="{C2AE0376-ABB5-44D4-A949-B525880EBBCE}" type="pres">
      <dgm:prSet presAssocID="{228CEA36-E899-436C-94B9-2688693ADF44}" presName="composite" presStyleCnt="0"/>
      <dgm:spPr/>
    </dgm:pt>
    <dgm:pt modelId="{81650F2C-EFAC-4C6B-8186-DB2921D75C5E}" type="pres">
      <dgm:prSet presAssocID="{228CEA36-E899-436C-94B9-2688693ADF44}" presName="imgShp" presStyleLbl="fgImgPlace1" presStyleIdx="1" presStyleCnt="2" custLinFactNeighborX="-26381" custLinFactNeighborY="-51"/>
      <dgm:spPr>
        <a:blipFill rotWithShape="1">
          <a:blip xmlns:r="http://schemas.openxmlformats.org/officeDocument/2006/relationships" r:embed="rId2"/>
          <a:stretch>
            <a:fillRect/>
          </a:stretch>
        </a:blipFill>
      </dgm:spPr>
    </dgm:pt>
    <dgm:pt modelId="{A8DD4A33-5F63-41E2-815B-9C20309BAE69}" type="pres">
      <dgm:prSet presAssocID="{228CEA36-E899-436C-94B9-2688693ADF44}" presName="txShp" presStyleLbl="node1" presStyleIdx="1" presStyleCnt="2" custScaleX="125671">
        <dgm:presLayoutVars>
          <dgm:bulletEnabled val="1"/>
        </dgm:presLayoutVars>
      </dgm:prSet>
      <dgm:spPr/>
      <dgm:t>
        <a:bodyPr/>
        <a:lstStyle/>
        <a:p>
          <a:endParaRPr lang="es-CO"/>
        </a:p>
      </dgm:t>
    </dgm:pt>
  </dgm:ptLst>
  <dgm:cxnLst>
    <dgm:cxn modelId="{55A4B79E-307D-4DE2-91C1-25FF3F7B5B3F}" type="presOf" srcId="{228CEA36-E899-436C-94B9-2688693ADF44}" destId="{A8DD4A33-5F63-41E2-815B-9C20309BAE69}" srcOrd="0" destOrd="0" presId="urn:microsoft.com/office/officeart/2005/8/layout/vList3"/>
    <dgm:cxn modelId="{2149273B-7471-4EFF-A46A-9D53F8EC7BF1}" type="presOf" srcId="{824ADFB0-6809-4444-9EFE-09107B6A2D85}" destId="{4C8FCAD6-4920-45AD-89BB-EF21A0C2B669}" srcOrd="0" destOrd="0" presId="urn:microsoft.com/office/officeart/2005/8/layout/vList3"/>
    <dgm:cxn modelId="{E3EC2CF8-08C1-4A45-ADA6-B2660E165F39}" type="presOf" srcId="{170C9A09-35E3-4934-B233-BAC3CDBB2E0F}" destId="{2594ADDE-3F3E-4B79-A45A-5D56BED9324D}" srcOrd="0" destOrd="0" presId="urn:microsoft.com/office/officeart/2005/8/layout/vList3"/>
    <dgm:cxn modelId="{5A0EF8A1-0725-433C-97D5-CDD47DBAFC76}" srcId="{170C9A09-35E3-4934-B233-BAC3CDBB2E0F}" destId="{824ADFB0-6809-4444-9EFE-09107B6A2D85}" srcOrd="0" destOrd="0" parTransId="{6C606136-5B36-454E-9F5D-89932F5217B9}" sibTransId="{694AE66B-2D21-49AE-BF74-106D6D50BFE2}"/>
    <dgm:cxn modelId="{67A30FF5-CFEA-4227-AA50-1328F0B6100B}" srcId="{170C9A09-35E3-4934-B233-BAC3CDBB2E0F}" destId="{228CEA36-E899-436C-94B9-2688693ADF44}" srcOrd="1" destOrd="0" parTransId="{41ABB1DF-E59A-4BB1-8300-9D9438AA952C}" sibTransId="{ED465500-BFB9-4A3C-8EDF-8104372347D0}"/>
    <dgm:cxn modelId="{DD48980F-DE74-4E77-A115-170E6CF33EB5}" type="presParOf" srcId="{2594ADDE-3F3E-4B79-A45A-5D56BED9324D}" destId="{E38BCBB3-E01B-4DB1-96D9-5FA12C706699}" srcOrd="0" destOrd="0" presId="urn:microsoft.com/office/officeart/2005/8/layout/vList3"/>
    <dgm:cxn modelId="{FF215D3D-8443-40B1-A9B7-674D1E9F769D}" type="presParOf" srcId="{E38BCBB3-E01B-4DB1-96D9-5FA12C706699}" destId="{3ED399F2-9137-40F9-ACB3-5D9060D06A70}" srcOrd="0" destOrd="0" presId="urn:microsoft.com/office/officeart/2005/8/layout/vList3"/>
    <dgm:cxn modelId="{74E8591C-7481-48FD-A8D2-D5F77E339050}" type="presParOf" srcId="{E38BCBB3-E01B-4DB1-96D9-5FA12C706699}" destId="{4C8FCAD6-4920-45AD-89BB-EF21A0C2B669}" srcOrd="1" destOrd="0" presId="urn:microsoft.com/office/officeart/2005/8/layout/vList3"/>
    <dgm:cxn modelId="{5F04B785-72E8-40DF-AE3A-73BF70039AE7}" type="presParOf" srcId="{2594ADDE-3F3E-4B79-A45A-5D56BED9324D}" destId="{8E115F0F-FEA6-4643-A07B-D72B00DA62CD}" srcOrd="1" destOrd="0" presId="urn:microsoft.com/office/officeart/2005/8/layout/vList3"/>
    <dgm:cxn modelId="{BE20BA47-A8F5-4048-B61D-EF703463DC90}" type="presParOf" srcId="{2594ADDE-3F3E-4B79-A45A-5D56BED9324D}" destId="{C2AE0376-ABB5-44D4-A949-B525880EBBCE}" srcOrd="2" destOrd="0" presId="urn:microsoft.com/office/officeart/2005/8/layout/vList3"/>
    <dgm:cxn modelId="{DBA8C2B9-FEAF-46A0-9EB5-80B2D03D2403}" type="presParOf" srcId="{C2AE0376-ABB5-44D4-A949-B525880EBBCE}" destId="{81650F2C-EFAC-4C6B-8186-DB2921D75C5E}" srcOrd="0" destOrd="0" presId="urn:microsoft.com/office/officeart/2005/8/layout/vList3"/>
    <dgm:cxn modelId="{EEC55B98-808C-4AF0-B3D1-9CB1CBBC5870}" type="presParOf" srcId="{C2AE0376-ABB5-44D4-A949-B525880EBBCE}" destId="{A8DD4A33-5F63-41E2-815B-9C20309BAE69}"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65F0A99-90EC-48C0-A83F-6293CFBB269C}"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s-CO"/>
        </a:p>
      </dgm:t>
    </dgm:pt>
    <dgm:pt modelId="{ADC3C5D9-2C99-4A8E-9655-527EC3C8BA98}">
      <dgm:prSet custT="1"/>
      <dgm:spPr>
        <a:solidFill>
          <a:srgbClr val="FFC000"/>
        </a:solidFill>
      </dgm:spPr>
      <dgm:t>
        <a:bodyPr/>
        <a:lstStyle/>
        <a:p>
          <a:pPr rtl="0"/>
          <a:r>
            <a:rPr lang="es-CO" sz="2000" b="1" dirty="0" smtClean="0">
              <a:solidFill>
                <a:srgbClr val="002060"/>
              </a:solidFill>
            </a:rPr>
            <a:t>LA CARNE FOMENTA LAS DEPRESIONES:</a:t>
          </a:r>
          <a:r>
            <a:rPr lang="es-CO" sz="2000" dirty="0" smtClean="0">
              <a:solidFill>
                <a:srgbClr val="002060"/>
              </a:solidFill>
            </a:rPr>
            <a:t> La carne tiene un efecto negativo sobre la psiquis. En un estudio de 1998 se demostró una aparición elevada de miedo y depresiones en los consumidores de carne, en comparación con los vegetarianos.</a:t>
          </a:r>
          <a:endParaRPr lang="es-CO" sz="2000" dirty="0">
            <a:solidFill>
              <a:srgbClr val="002060"/>
            </a:solidFill>
          </a:endParaRPr>
        </a:p>
      </dgm:t>
    </dgm:pt>
    <dgm:pt modelId="{5F483B9C-D894-491C-89FE-D4F89A1DAC51}" type="parTrans" cxnId="{193C8B9D-D944-4AA9-8E89-EF5568C88218}">
      <dgm:prSet/>
      <dgm:spPr/>
      <dgm:t>
        <a:bodyPr/>
        <a:lstStyle/>
        <a:p>
          <a:endParaRPr lang="es-CO"/>
        </a:p>
      </dgm:t>
    </dgm:pt>
    <dgm:pt modelId="{E303D1A6-C885-47C8-9A34-717182B994E8}" type="sibTrans" cxnId="{193C8B9D-D944-4AA9-8E89-EF5568C88218}">
      <dgm:prSet/>
      <dgm:spPr/>
      <dgm:t>
        <a:bodyPr/>
        <a:lstStyle/>
        <a:p>
          <a:endParaRPr lang="es-CO"/>
        </a:p>
      </dgm:t>
    </dgm:pt>
    <dgm:pt modelId="{4D1072B7-1C80-4F52-BCA3-DC83F56D7E00}">
      <dgm:prSet/>
      <dgm:spPr>
        <a:solidFill>
          <a:srgbClr val="FFC000"/>
        </a:solidFill>
      </dgm:spPr>
      <dgm:t>
        <a:bodyPr/>
        <a:lstStyle/>
        <a:p>
          <a:pPr rtl="0"/>
          <a:r>
            <a:rPr lang="es-CO" b="1" dirty="0" smtClean="0">
              <a:solidFill>
                <a:srgbClr val="002060"/>
              </a:solidFill>
            </a:rPr>
            <a:t>¿PERJUDICA LA CARNE A LA INTELIGENCIA?:</a:t>
          </a:r>
          <a:r>
            <a:rPr lang="es-CO" dirty="0" smtClean="0">
              <a:solidFill>
                <a:srgbClr val="002060"/>
              </a:solidFill>
            </a:rPr>
            <a:t> Una alimentación rica en proteínas conduce a la subida de cortisol en el plasma sanguíneo y en la saliva. Un aumento crónico de la concentración de cortisol perjudica al hipotálamo, lo que conduce a un empeoramiento indudable de la memoria. Los consumidores de carne, según un estudio de la universidad Loma Linda de California, tienen también un riesgo doble de enfermedades demenciales.</a:t>
          </a:r>
          <a:endParaRPr lang="es-CO" dirty="0">
            <a:solidFill>
              <a:srgbClr val="002060"/>
            </a:solidFill>
          </a:endParaRPr>
        </a:p>
      </dgm:t>
    </dgm:pt>
    <dgm:pt modelId="{1DB292F1-89C0-4232-8B39-F3F2D7577090}" type="parTrans" cxnId="{42009979-8437-45E1-ACD5-3468C94DC84C}">
      <dgm:prSet/>
      <dgm:spPr/>
      <dgm:t>
        <a:bodyPr/>
        <a:lstStyle/>
        <a:p>
          <a:endParaRPr lang="es-CO"/>
        </a:p>
      </dgm:t>
    </dgm:pt>
    <dgm:pt modelId="{98939252-66DC-47D4-88DF-2A823E3E3C20}" type="sibTrans" cxnId="{42009979-8437-45E1-ACD5-3468C94DC84C}">
      <dgm:prSet/>
      <dgm:spPr/>
      <dgm:t>
        <a:bodyPr/>
        <a:lstStyle/>
        <a:p>
          <a:endParaRPr lang="es-CO"/>
        </a:p>
      </dgm:t>
    </dgm:pt>
    <dgm:pt modelId="{DF067F10-76D3-49C5-B98A-39D60BA0D101}" type="pres">
      <dgm:prSet presAssocID="{865F0A99-90EC-48C0-A83F-6293CFBB269C}" presName="linearFlow" presStyleCnt="0">
        <dgm:presLayoutVars>
          <dgm:dir/>
          <dgm:resizeHandles val="exact"/>
        </dgm:presLayoutVars>
      </dgm:prSet>
      <dgm:spPr/>
      <dgm:t>
        <a:bodyPr/>
        <a:lstStyle/>
        <a:p>
          <a:endParaRPr lang="es-CO"/>
        </a:p>
      </dgm:t>
    </dgm:pt>
    <dgm:pt modelId="{992121C5-5140-4937-B422-BA2D900E74FB}" type="pres">
      <dgm:prSet presAssocID="{ADC3C5D9-2C99-4A8E-9655-527EC3C8BA98}" presName="composite" presStyleCnt="0"/>
      <dgm:spPr/>
    </dgm:pt>
    <dgm:pt modelId="{005D54AC-C24F-4D26-B34C-2CB9E618125B}" type="pres">
      <dgm:prSet presAssocID="{ADC3C5D9-2C99-4A8E-9655-527EC3C8BA98}" presName="imgShp" presStyleLbl="fgImgPlace1" presStyleIdx="0" presStyleCnt="2" custLinFactNeighborX="-31070" custLinFactNeighborY="-20"/>
      <dgm:spPr>
        <a:blipFill rotWithShape="1">
          <a:blip xmlns:r="http://schemas.openxmlformats.org/officeDocument/2006/relationships" r:embed="rId1"/>
          <a:stretch>
            <a:fillRect/>
          </a:stretch>
        </a:blipFill>
      </dgm:spPr>
    </dgm:pt>
    <dgm:pt modelId="{13481A3F-F5AB-4269-8F75-62CB9A152150}" type="pres">
      <dgm:prSet presAssocID="{ADC3C5D9-2C99-4A8E-9655-527EC3C8BA98}" presName="txShp" presStyleLbl="node1" presStyleIdx="0" presStyleCnt="2" custScaleX="129163">
        <dgm:presLayoutVars>
          <dgm:bulletEnabled val="1"/>
        </dgm:presLayoutVars>
      </dgm:prSet>
      <dgm:spPr/>
      <dgm:t>
        <a:bodyPr/>
        <a:lstStyle/>
        <a:p>
          <a:endParaRPr lang="es-CO"/>
        </a:p>
      </dgm:t>
    </dgm:pt>
    <dgm:pt modelId="{C33AA967-1858-4903-962D-488453B92C27}" type="pres">
      <dgm:prSet presAssocID="{E303D1A6-C885-47C8-9A34-717182B994E8}" presName="spacing" presStyleCnt="0"/>
      <dgm:spPr/>
    </dgm:pt>
    <dgm:pt modelId="{A74E84EE-E231-4CD0-B8A3-BC64A6EC3E0B}" type="pres">
      <dgm:prSet presAssocID="{4D1072B7-1C80-4F52-BCA3-DC83F56D7E00}" presName="composite" presStyleCnt="0"/>
      <dgm:spPr/>
    </dgm:pt>
    <dgm:pt modelId="{6ECF3EAF-6573-408A-842D-D88D53D5D8DA}" type="pres">
      <dgm:prSet presAssocID="{4D1072B7-1C80-4F52-BCA3-DC83F56D7E00}" presName="imgShp" presStyleLbl="fgImgPlace1" presStyleIdx="1" presStyleCnt="2" custLinFactNeighborX="-31070" custLinFactNeighborY="1896"/>
      <dgm:spPr>
        <a:blipFill rotWithShape="1">
          <a:blip xmlns:r="http://schemas.openxmlformats.org/officeDocument/2006/relationships" r:embed="rId2"/>
          <a:stretch>
            <a:fillRect/>
          </a:stretch>
        </a:blipFill>
      </dgm:spPr>
    </dgm:pt>
    <dgm:pt modelId="{4AAC361B-D868-4FB6-A9C2-BCD22776ABDF}" type="pres">
      <dgm:prSet presAssocID="{4D1072B7-1C80-4F52-BCA3-DC83F56D7E00}" presName="txShp" presStyleLbl="node1" presStyleIdx="1" presStyleCnt="2" custScaleX="126532">
        <dgm:presLayoutVars>
          <dgm:bulletEnabled val="1"/>
        </dgm:presLayoutVars>
      </dgm:prSet>
      <dgm:spPr/>
      <dgm:t>
        <a:bodyPr/>
        <a:lstStyle/>
        <a:p>
          <a:endParaRPr lang="es-CO"/>
        </a:p>
      </dgm:t>
    </dgm:pt>
  </dgm:ptLst>
  <dgm:cxnLst>
    <dgm:cxn modelId="{42009979-8437-45E1-ACD5-3468C94DC84C}" srcId="{865F0A99-90EC-48C0-A83F-6293CFBB269C}" destId="{4D1072B7-1C80-4F52-BCA3-DC83F56D7E00}" srcOrd="1" destOrd="0" parTransId="{1DB292F1-89C0-4232-8B39-F3F2D7577090}" sibTransId="{98939252-66DC-47D4-88DF-2A823E3E3C20}"/>
    <dgm:cxn modelId="{FA9562CB-D693-4488-8402-FBF01AA44CAF}" type="presOf" srcId="{ADC3C5D9-2C99-4A8E-9655-527EC3C8BA98}" destId="{13481A3F-F5AB-4269-8F75-62CB9A152150}" srcOrd="0" destOrd="0" presId="urn:microsoft.com/office/officeart/2005/8/layout/vList3"/>
    <dgm:cxn modelId="{A49E23D8-FE5B-41BC-B803-9C18355C05EE}" type="presOf" srcId="{4D1072B7-1C80-4F52-BCA3-DC83F56D7E00}" destId="{4AAC361B-D868-4FB6-A9C2-BCD22776ABDF}" srcOrd="0" destOrd="0" presId="urn:microsoft.com/office/officeart/2005/8/layout/vList3"/>
    <dgm:cxn modelId="{193C8B9D-D944-4AA9-8E89-EF5568C88218}" srcId="{865F0A99-90EC-48C0-A83F-6293CFBB269C}" destId="{ADC3C5D9-2C99-4A8E-9655-527EC3C8BA98}" srcOrd="0" destOrd="0" parTransId="{5F483B9C-D894-491C-89FE-D4F89A1DAC51}" sibTransId="{E303D1A6-C885-47C8-9A34-717182B994E8}"/>
    <dgm:cxn modelId="{A5439921-B0B8-4BE4-8CAF-9C8FE31D809F}" type="presOf" srcId="{865F0A99-90EC-48C0-A83F-6293CFBB269C}" destId="{DF067F10-76D3-49C5-B98A-39D60BA0D101}" srcOrd="0" destOrd="0" presId="urn:microsoft.com/office/officeart/2005/8/layout/vList3"/>
    <dgm:cxn modelId="{56C06242-B65D-41EF-BAD8-CFBED803C891}" type="presParOf" srcId="{DF067F10-76D3-49C5-B98A-39D60BA0D101}" destId="{992121C5-5140-4937-B422-BA2D900E74FB}" srcOrd="0" destOrd="0" presId="urn:microsoft.com/office/officeart/2005/8/layout/vList3"/>
    <dgm:cxn modelId="{ED74BF0D-8D52-4D1F-8DB8-D9D4BD067BA4}" type="presParOf" srcId="{992121C5-5140-4937-B422-BA2D900E74FB}" destId="{005D54AC-C24F-4D26-B34C-2CB9E618125B}" srcOrd="0" destOrd="0" presId="urn:microsoft.com/office/officeart/2005/8/layout/vList3"/>
    <dgm:cxn modelId="{7F1B89A7-6F2C-45F2-9ACB-45175EB7DAE9}" type="presParOf" srcId="{992121C5-5140-4937-B422-BA2D900E74FB}" destId="{13481A3F-F5AB-4269-8F75-62CB9A152150}" srcOrd="1" destOrd="0" presId="urn:microsoft.com/office/officeart/2005/8/layout/vList3"/>
    <dgm:cxn modelId="{DAE27325-9984-4528-B385-6F5CCFCBE286}" type="presParOf" srcId="{DF067F10-76D3-49C5-B98A-39D60BA0D101}" destId="{C33AA967-1858-4903-962D-488453B92C27}" srcOrd="1" destOrd="0" presId="urn:microsoft.com/office/officeart/2005/8/layout/vList3"/>
    <dgm:cxn modelId="{E2B4F28B-EF6C-433E-8E53-8A6743279736}" type="presParOf" srcId="{DF067F10-76D3-49C5-B98A-39D60BA0D101}" destId="{A74E84EE-E231-4CD0-B8A3-BC64A6EC3E0B}" srcOrd="2" destOrd="0" presId="urn:microsoft.com/office/officeart/2005/8/layout/vList3"/>
    <dgm:cxn modelId="{E38A8BAA-8021-4F92-B6B0-B3F356AB2CE7}" type="presParOf" srcId="{A74E84EE-E231-4CD0-B8A3-BC64A6EC3E0B}" destId="{6ECF3EAF-6573-408A-842D-D88D53D5D8DA}" srcOrd="0" destOrd="0" presId="urn:microsoft.com/office/officeart/2005/8/layout/vList3"/>
    <dgm:cxn modelId="{56D795EE-B9F2-4E9A-AE49-3191E10AC258}" type="presParOf" srcId="{A74E84EE-E231-4CD0-B8A3-BC64A6EC3E0B}" destId="{4AAC361B-D868-4FB6-A9C2-BCD22776ABDF}"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5CEA6FD-25B7-4BDB-B19A-A00AD58C5238}"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s-CO"/>
        </a:p>
      </dgm:t>
    </dgm:pt>
    <dgm:pt modelId="{75F8A908-D99A-4729-BF36-B9F4440EDB5B}">
      <dgm:prSet/>
      <dgm:spPr>
        <a:solidFill>
          <a:srgbClr val="FFFF00"/>
        </a:solidFill>
      </dgm:spPr>
      <dgm:t>
        <a:bodyPr/>
        <a:lstStyle/>
        <a:p>
          <a:pPr rtl="0"/>
          <a:r>
            <a:rPr lang="es-CO" dirty="0" smtClean="0">
              <a:solidFill>
                <a:srgbClr val="002060"/>
              </a:solidFill>
            </a:rPr>
            <a:t>LA CARNE OCASIONA ESTREÑIMIENTO: Al consumir carne el proceso de Digestión se enlentece debido a que el intestino debe realizar gran trabajo y ocupar bastantes enzimas para degradar las proteínas que va a utilizar finalmente.</a:t>
          </a:r>
          <a:endParaRPr lang="es-CO" dirty="0">
            <a:solidFill>
              <a:srgbClr val="002060"/>
            </a:solidFill>
          </a:endParaRPr>
        </a:p>
      </dgm:t>
    </dgm:pt>
    <dgm:pt modelId="{9A968F8D-9FFB-4F9E-A2F1-DF6D7B5FFEE0}" type="parTrans" cxnId="{44A9C5E4-05ED-4939-B383-9D06F6F9C48C}">
      <dgm:prSet/>
      <dgm:spPr/>
      <dgm:t>
        <a:bodyPr/>
        <a:lstStyle/>
        <a:p>
          <a:endParaRPr lang="es-CO"/>
        </a:p>
      </dgm:t>
    </dgm:pt>
    <dgm:pt modelId="{0067199A-90BA-4FDE-A379-3E5787F1A45D}" type="sibTrans" cxnId="{44A9C5E4-05ED-4939-B383-9D06F6F9C48C}">
      <dgm:prSet/>
      <dgm:spPr/>
      <dgm:t>
        <a:bodyPr/>
        <a:lstStyle/>
        <a:p>
          <a:endParaRPr lang="es-CO"/>
        </a:p>
      </dgm:t>
    </dgm:pt>
    <dgm:pt modelId="{3C7E2294-1395-4F7F-953C-DF1E444C34B4}">
      <dgm:prSet/>
      <dgm:spPr>
        <a:solidFill>
          <a:srgbClr val="FFFF00"/>
        </a:solidFill>
      </dgm:spPr>
      <dgm:t>
        <a:bodyPr/>
        <a:lstStyle/>
        <a:p>
          <a:pPr rtl="0"/>
          <a:r>
            <a:rPr lang="es-CO" dirty="0" smtClean="0">
              <a:solidFill>
                <a:srgbClr val="002060"/>
              </a:solidFill>
            </a:rPr>
            <a:t>LA CARNE OCASIONA COLESTEROL: Un alto consumo de carne genera altos niveles de colesterol en sangre, lo que conlleva a un riesgo alto de sufrir enfermedades cardiovasculares(Infarto, accidente cerebrovasculares, diabetes, dislipidemia, Hipertensión arterial). Un elevado índice de colesterol sanguíneo además puede llevar a la formación de cálculos a nivel vesicular y éstos aumentan el riesgo de cáncer de vesícula biliar. Otro efecto nocivo podría ser el hígado graso</a:t>
          </a:r>
          <a:endParaRPr lang="es-CO" dirty="0">
            <a:solidFill>
              <a:srgbClr val="002060"/>
            </a:solidFill>
          </a:endParaRPr>
        </a:p>
      </dgm:t>
    </dgm:pt>
    <dgm:pt modelId="{8747A786-DDC3-4FEC-AB10-5AECCC187FEA}" type="parTrans" cxnId="{B48453B1-B6E2-450A-8CC1-BDE007F6453C}">
      <dgm:prSet/>
      <dgm:spPr/>
      <dgm:t>
        <a:bodyPr/>
        <a:lstStyle/>
        <a:p>
          <a:endParaRPr lang="es-CO"/>
        </a:p>
      </dgm:t>
    </dgm:pt>
    <dgm:pt modelId="{997E94D5-4C93-4135-8962-CD9DD108B619}" type="sibTrans" cxnId="{B48453B1-B6E2-450A-8CC1-BDE007F6453C}">
      <dgm:prSet/>
      <dgm:spPr/>
      <dgm:t>
        <a:bodyPr/>
        <a:lstStyle/>
        <a:p>
          <a:endParaRPr lang="es-CO"/>
        </a:p>
      </dgm:t>
    </dgm:pt>
    <dgm:pt modelId="{E3E5080B-7524-483C-8477-C4ECA36CCC07}" type="pres">
      <dgm:prSet presAssocID="{A5CEA6FD-25B7-4BDB-B19A-A00AD58C5238}" presName="linearFlow" presStyleCnt="0">
        <dgm:presLayoutVars>
          <dgm:dir/>
          <dgm:resizeHandles val="exact"/>
        </dgm:presLayoutVars>
      </dgm:prSet>
      <dgm:spPr/>
      <dgm:t>
        <a:bodyPr/>
        <a:lstStyle/>
        <a:p>
          <a:endParaRPr lang="es-CO"/>
        </a:p>
      </dgm:t>
    </dgm:pt>
    <dgm:pt modelId="{579DE368-1723-491F-9E72-B92CBFB8E127}" type="pres">
      <dgm:prSet presAssocID="{75F8A908-D99A-4729-BF36-B9F4440EDB5B}" presName="composite" presStyleCnt="0"/>
      <dgm:spPr/>
    </dgm:pt>
    <dgm:pt modelId="{61825CCE-3134-49D5-AC48-49B88C9DBEB0}" type="pres">
      <dgm:prSet presAssocID="{75F8A908-D99A-4729-BF36-B9F4440EDB5B}" presName="imgShp" presStyleLbl="fgImgPlace1" presStyleIdx="0" presStyleCnt="2" custLinFactNeighborX="-52866" custLinFactNeighborY="-5151"/>
      <dgm:spPr>
        <a:blipFill rotWithShape="1">
          <a:blip xmlns:r="http://schemas.openxmlformats.org/officeDocument/2006/relationships" r:embed="rId1"/>
          <a:stretch>
            <a:fillRect/>
          </a:stretch>
        </a:blipFill>
      </dgm:spPr>
    </dgm:pt>
    <dgm:pt modelId="{FCDB65F8-4023-4F28-B7EB-4DA7765A35FB}" type="pres">
      <dgm:prSet presAssocID="{75F8A908-D99A-4729-BF36-B9F4440EDB5B}" presName="txShp" presStyleLbl="node1" presStyleIdx="0" presStyleCnt="2" custScaleX="137773" custScaleY="161383">
        <dgm:presLayoutVars>
          <dgm:bulletEnabled val="1"/>
        </dgm:presLayoutVars>
      </dgm:prSet>
      <dgm:spPr/>
      <dgm:t>
        <a:bodyPr/>
        <a:lstStyle/>
        <a:p>
          <a:endParaRPr lang="es-CO"/>
        </a:p>
      </dgm:t>
    </dgm:pt>
    <dgm:pt modelId="{CC73D8B1-4D28-4D98-9CD5-947B05F3E529}" type="pres">
      <dgm:prSet presAssocID="{0067199A-90BA-4FDE-A379-3E5787F1A45D}" presName="spacing" presStyleCnt="0"/>
      <dgm:spPr/>
    </dgm:pt>
    <dgm:pt modelId="{3513406B-B39A-48CA-A0C1-59F913B5AC13}" type="pres">
      <dgm:prSet presAssocID="{3C7E2294-1395-4F7F-953C-DF1E444C34B4}" presName="composite" presStyleCnt="0"/>
      <dgm:spPr/>
    </dgm:pt>
    <dgm:pt modelId="{D4F6AE8D-53DE-4C74-A09F-1651D9387C7B}" type="pres">
      <dgm:prSet presAssocID="{3C7E2294-1395-4F7F-953C-DF1E444C34B4}" presName="imgShp" presStyleLbl="fgImgPlace1" presStyleIdx="1" presStyleCnt="2" custLinFactNeighborX="-47723" custLinFactNeighborY="2952"/>
      <dgm:spPr>
        <a:blipFill rotWithShape="1">
          <a:blip xmlns:r="http://schemas.openxmlformats.org/officeDocument/2006/relationships" r:embed="rId2"/>
          <a:stretch>
            <a:fillRect/>
          </a:stretch>
        </a:blipFill>
      </dgm:spPr>
    </dgm:pt>
    <dgm:pt modelId="{CE0F2FE1-1B7B-46C6-AE0B-667D6BE5142E}" type="pres">
      <dgm:prSet presAssocID="{3C7E2294-1395-4F7F-953C-DF1E444C34B4}" presName="txShp" presStyleLbl="node1" presStyleIdx="1" presStyleCnt="2" custScaleX="138685" custScaleY="224444" custLinFactNeighborX="-1772" custLinFactNeighborY="1122">
        <dgm:presLayoutVars>
          <dgm:bulletEnabled val="1"/>
        </dgm:presLayoutVars>
      </dgm:prSet>
      <dgm:spPr/>
      <dgm:t>
        <a:bodyPr/>
        <a:lstStyle/>
        <a:p>
          <a:endParaRPr lang="es-CO"/>
        </a:p>
      </dgm:t>
    </dgm:pt>
  </dgm:ptLst>
  <dgm:cxnLst>
    <dgm:cxn modelId="{7385898F-FD48-46F1-BD30-F817FD08C0DA}" type="presOf" srcId="{75F8A908-D99A-4729-BF36-B9F4440EDB5B}" destId="{FCDB65F8-4023-4F28-B7EB-4DA7765A35FB}" srcOrd="0" destOrd="0" presId="urn:microsoft.com/office/officeart/2005/8/layout/vList3"/>
    <dgm:cxn modelId="{8DF3821D-7656-4528-B10F-A42CD75E9B78}" type="presOf" srcId="{A5CEA6FD-25B7-4BDB-B19A-A00AD58C5238}" destId="{E3E5080B-7524-483C-8477-C4ECA36CCC07}" srcOrd="0" destOrd="0" presId="urn:microsoft.com/office/officeart/2005/8/layout/vList3"/>
    <dgm:cxn modelId="{44A9C5E4-05ED-4939-B383-9D06F6F9C48C}" srcId="{A5CEA6FD-25B7-4BDB-B19A-A00AD58C5238}" destId="{75F8A908-D99A-4729-BF36-B9F4440EDB5B}" srcOrd="0" destOrd="0" parTransId="{9A968F8D-9FFB-4F9E-A2F1-DF6D7B5FFEE0}" sibTransId="{0067199A-90BA-4FDE-A379-3E5787F1A45D}"/>
    <dgm:cxn modelId="{B48453B1-B6E2-450A-8CC1-BDE007F6453C}" srcId="{A5CEA6FD-25B7-4BDB-B19A-A00AD58C5238}" destId="{3C7E2294-1395-4F7F-953C-DF1E444C34B4}" srcOrd="1" destOrd="0" parTransId="{8747A786-DDC3-4FEC-AB10-5AECCC187FEA}" sibTransId="{997E94D5-4C93-4135-8962-CD9DD108B619}"/>
    <dgm:cxn modelId="{B83F947C-CE35-4CC3-A471-9B46A8669465}" type="presOf" srcId="{3C7E2294-1395-4F7F-953C-DF1E444C34B4}" destId="{CE0F2FE1-1B7B-46C6-AE0B-667D6BE5142E}" srcOrd="0" destOrd="0" presId="urn:microsoft.com/office/officeart/2005/8/layout/vList3"/>
    <dgm:cxn modelId="{9E91D82F-0022-477E-841F-C5DF32677E64}" type="presParOf" srcId="{E3E5080B-7524-483C-8477-C4ECA36CCC07}" destId="{579DE368-1723-491F-9E72-B92CBFB8E127}" srcOrd="0" destOrd="0" presId="urn:microsoft.com/office/officeart/2005/8/layout/vList3"/>
    <dgm:cxn modelId="{22EBCF6C-90CC-4D4F-B88B-9EF66818FA05}" type="presParOf" srcId="{579DE368-1723-491F-9E72-B92CBFB8E127}" destId="{61825CCE-3134-49D5-AC48-49B88C9DBEB0}" srcOrd="0" destOrd="0" presId="urn:microsoft.com/office/officeart/2005/8/layout/vList3"/>
    <dgm:cxn modelId="{A013A630-AE26-405D-B30B-95D2F13005CB}" type="presParOf" srcId="{579DE368-1723-491F-9E72-B92CBFB8E127}" destId="{FCDB65F8-4023-4F28-B7EB-4DA7765A35FB}" srcOrd="1" destOrd="0" presId="urn:microsoft.com/office/officeart/2005/8/layout/vList3"/>
    <dgm:cxn modelId="{BD280E71-4D35-4040-B0F7-389A7A2D4C26}" type="presParOf" srcId="{E3E5080B-7524-483C-8477-C4ECA36CCC07}" destId="{CC73D8B1-4D28-4D98-9CD5-947B05F3E529}" srcOrd="1" destOrd="0" presId="urn:microsoft.com/office/officeart/2005/8/layout/vList3"/>
    <dgm:cxn modelId="{EED4DF7C-89F3-40A4-BBFB-537D3B051151}" type="presParOf" srcId="{E3E5080B-7524-483C-8477-C4ECA36CCC07}" destId="{3513406B-B39A-48CA-A0C1-59F913B5AC13}" srcOrd="2" destOrd="0" presId="urn:microsoft.com/office/officeart/2005/8/layout/vList3"/>
    <dgm:cxn modelId="{F34A5312-585C-4E94-8104-CABA746978A1}" type="presParOf" srcId="{3513406B-B39A-48CA-A0C1-59F913B5AC13}" destId="{D4F6AE8D-53DE-4C74-A09F-1651D9387C7B}" srcOrd="0" destOrd="0" presId="urn:microsoft.com/office/officeart/2005/8/layout/vList3"/>
    <dgm:cxn modelId="{2B2C8C4B-0AB2-43F4-9BB3-A2662F7B9986}" type="presParOf" srcId="{3513406B-B39A-48CA-A0C1-59F913B5AC13}" destId="{CE0F2FE1-1B7B-46C6-AE0B-667D6BE5142E}"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36D66C7-152A-4DF3-8A4D-95246518908F}"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s-CO"/>
        </a:p>
      </dgm:t>
    </dgm:pt>
    <dgm:pt modelId="{A3CF3C8F-DB11-4290-96AB-149BF8222148}">
      <dgm:prSet/>
      <dgm:spPr>
        <a:solidFill>
          <a:srgbClr val="002060"/>
        </a:solidFill>
      </dgm:spPr>
      <dgm:t>
        <a:bodyPr/>
        <a:lstStyle/>
        <a:p>
          <a:pPr rtl="0"/>
          <a:r>
            <a:rPr lang="es-CO" dirty="0" smtClean="0"/>
            <a:t>LA CARNE PRODUCE CÁNCER DE COLON: Existe una relación directa entre el cáncer de colon y un alto consumo de carne en la dieta.</a:t>
          </a:r>
        </a:p>
        <a:p>
          <a:pPr rtl="0"/>
          <a:r>
            <a:rPr lang="es-CO" dirty="0" smtClean="0"/>
            <a:t> Todo esto debido a dos razones principales; el alto contenido de persevantes que contiene (nitrosaminas, nitratos) utilizadas para encubrir el proceso de putrefacción de la carne que se inicia desde el momento de la muerte del animal; el otro motivo es el enlentecimiento del tránsito intestinal antes mencionado.</a:t>
          </a:r>
          <a:br>
            <a:rPr lang="es-CO" dirty="0" smtClean="0"/>
          </a:br>
          <a:endParaRPr lang="es-CO" dirty="0"/>
        </a:p>
      </dgm:t>
    </dgm:pt>
    <dgm:pt modelId="{0517DAC2-3DF7-486C-8B79-AFE5E2E4B6B4}" type="parTrans" cxnId="{88A5A8C5-9685-45E4-A9FD-B07E84A1DDA5}">
      <dgm:prSet/>
      <dgm:spPr/>
      <dgm:t>
        <a:bodyPr/>
        <a:lstStyle/>
        <a:p>
          <a:endParaRPr lang="es-CO"/>
        </a:p>
      </dgm:t>
    </dgm:pt>
    <dgm:pt modelId="{6D47B83A-1CF9-43FA-AC12-ACE30068A436}" type="sibTrans" cxnId="{88A5A8C5-9685-45E4-A9FD-B07E84A1DDA5}">
      <dgm:prSet/>
      <dgm:spPr/>
      <dgm:t>
        <a:bodyPr/>
        <a:lstStyle/>
        <a:p>
          <a:endParaRPr lang="es-CO"/>
        </a:p>
      </dgm:t>
    </dgm:pt>
    <dgm:pt modelId="{D835B3DE-CE8F-41E8-BAFD-FC494F9433E4}" type="pres">
      <dgm:prSet presAssocID="{136D66C7-152A-4DF3-8A4D-95246518908F}" presName="linearFlow" presStyleCnt="0">
        <dgm:presLayoutVars>
          <dgm:dir/>
          <dgm:resizeHandles val="exact"/>
        </dgm:presLayoutVars>
      </dgm:prSet>
      <dgm:spPr/>
      <dgm:t>
        <a:bodyPr/>
        <a:lstStyle/>
        <a:p>
          <a:endParaRPr lang="es-CO"/>
        </a:p>
      </dgm:t>
    </dgm:pt>
    <dgm:pt modelId="{4EA31978-04CF-4E00-93B7-D837D708A518}" type="pres">
      <dgm:prSet presAssocID="{A3CF3C8F-DB11-4290-96AB-149BF8222148}" presName="composite" presStyleCnt="0"/>
      <dgm:spPr/>
    </dgm:pt>
    <dgm:pt modelId="{D51BE150-F047-4587-A49C-FB3E501FCCDD}" type="pres">
      <dgm:prSet presAssocID="{A3CF3C8F-DB11-4290-96AB-149BF8222148}" presName="imgShp" presStyleLbl="fgImgPlace1" presStyleIdx="0" presStyleCnt="1" custLinFactNeighborX="-14924" custLinFactNeighborY="1084"/>
      <dgm:spPr>
        <a:blipFill rotWithShape="1">
          <a:blip xmlns:r="http://schemas.openxmlformats.org/officeDocument/2006/relationships" r:embed="rId1"/>
          <a:stretch>
            <a:fillRect/>
          </a:stretch>
        </a:blipFill>
      </dgm:spPr>
    </dgm:pt>
    <dgm:pt modelId="{CA513DEF-40BB-4D58-94EB-BF1A5D183840}" type="pres">
      <dgm:prSet presAssocID="{A3CF3C8F-DB11-4290-96AB-149BF8222148}" presName="txShp" presStyleLbl="node1" presStyleIdx="0" presStyleCnt="1" custScaleX="124810" custScaleY="155294">
        <dgm:presLayoutVars>
          <dgm:bulletEnabled val="1"/>
        </dgm:presLayoutVars>
      </dgm:prSet>
      <dgm:spPr/>
      <dgm:t>
        <a:bodyPr/>
        <a:lstStyle/>
        <a:p>
          <a:endParaRPr lang="es-CO"/>
        </a:p>
      </dgm:t>
    </dgm:pt>
  </dgm:ptLst>
  <dgm:cxnLst>
    <dgm:cxn modelId="{31263537-ADFE-4C09-BF24-091EDA473DB2}" type="presOf" srcId="{136D66C7-152A-4DF3-8A4D-95246518908F}" destId="{D835B3DE-CE8F-41E8-BAFD-FC494F9433E4}" srcOrd="0" destOrd="0" presId="urn:microsoft.com/office/officeart/2005/8/layout/vList3"/>
    <dgm:cxn modelId="{67995CD4-AF0A-4710-A82C-E7391780826B}" type="presOf" srcId="{A3CF3C8F-DB11-4290-96AB-149BF8222148}" destId="{CA513DEF-40BB-4D58-94EB-BF1A5D183840}" srcOrd="0" destOrd="0" presId="urn:microsoft.com/office/officeart/2005/8/layout/vList3"/>
    <dgm:cxn modelId="{88A5A8C5-9685-45E4-A9FD-B07E84A1DDA5}" srcId="{136D66C7-152A-4DF3-8A4D-95246518908F}" destId="{A3CF3C8F-DB11-4290-96AB-149BF8222148}" srcOrd="0" destOrd="0" parTransId="{0517DAC2-3DF7-486C-8B79-AFE5E2E4B6B4}" sibTransId="{6D47B83A-1CF9-43FA-AC12-ACE30068A436}"/>
    <dgm:cxn modelId="{42CD1F10-5F71-4AA7-B1A5-F4AB17EFCEE7}" type="presParOf" srcId="{D835B3DE-CE8F-41E8-BAFD-FC494F9433E4}" destId="{4EA31978-04CF-4E00-93B7-D837D708A518}" srcOrd="0" destOrd="0" presId="urn:microsoft.com/office/officeart/2005/8/layout/vList3"/>
    <dgm:cxn modelId="{02361742-8EE8-451F-BD13-4C558746D450}" type="presParOf" srcId="{4EA31978-04CF-4E00-93B7-D837D708A518}" destId="{D51BE150-F047-4587-A49C-FB3E501FCCDD}" srcOrd="0" destOrd="0" presId="urn:microsoft.com/office/officeart/2005/8/layout/vList3"/>
    <dgm:cxn modelId="{C15076D7-F6F9-4A86-8055-A83DEC79DFD1}" type="presParOf" srcId="{4EA31978-04CF-4E00-93B7-D837D708A518}" destId="{CA513DEF-40BB-4D58-94EB-BF1A5D183840}"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400B11-E95C-4170-8A2C-02B06FC9CA47}">
      <dsp:nvSpPr>
        <dsp:cNvPr id="0" name=""/>
        <dsp:cNvSpPr/>
      </dsp:nvSpPr>
      <dsp:spPr>
        <a:xfrm rot="10800000">
          <a:off x="1888552" y="1167"/>
          <a:ext cx="5472684" cy="1968071"/>
        </a:xfrm>
        <a:prstGeom prst="homePlate">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67865" tIns="60960" rIns="113792" bIns="60960" numCol="1" spcCol="1270" anchor="ctr" anchorCtr="0">
          <a:noAutofit/>
        </a:bodyPr>
        <a:lstStyle/>
        <a:p>
          <a:pPr lvl="0" algn="ctr" defTabSz="711200" rtl="0">
            <a:lnSpc>
              <a:spcPct val="90000"/>
            </a:lnSpc>
            <a:spcBef>
              <a:spcPct val="0"/>
            </a:spcBef>
            <a:spcAft>
              <a:spcPct val="35000"/>
            </a:spcAft>
          </a:pPr>
          <a:r>
            <a:rPr lang="es-CO" sz="1600" b="1" kern="1200" dirty="0" smtClean="0"/>
            <a:t>LA CARNE OCASIONA DIABETES:</a:t>
          </a:r>
          <a:r>
            <a:rPr lang="es-CO" sz="1600" kern="1200" dirty="0" smtClean="0"/>
            <a:t> Un elevado suministro de lipoácidos saturados puede llevar a una resistencia a la insulina y favorece la aparición de enfermedades producidas por el azúcar (diabetes melitus). Por lo general los productos animales contienen lipoácidos saturados.</a:t>
          </a:r>
          <a:r>
            <a:rPr lang="es-CO" sz="1500" kern="1200" dirty="0" smtClean="0"/>
            <a:t/>
          </a:r>
          <a:br>
            <a:rPr lang="es-CO" sz="1500" kern="1200" dirty="0" smtClean="0"/>
          </a:br>
          <a:endParaRPr lang="es-CO" sz="1500" kern="1200" dirty="0"/>
        </a:p>
      </dsp:txBody>
      <dsp:txXfrm rot="10800000">
        <a:off x="2380570" y="1167"/>
        <a:ext cx="4980666" cy="1968071"/>
      </dsp:txXfrm>
    </dsp:sp>
    <dsp:sp modelId="{58EA1D4B-4778-4328-BF7C-CD977EA1DB5C}">
      <dsp:nvSpPr>
        <dsp:cNvPr id="0" name=""/>
        <dsp:cNvSpPr/>
      </dsp:nvSpPr>
      <dsp:spPr>
        <a:xfrm>
          <a:off x="0" y="28602"/>
          <a:ext cx="2040378" cy="1968071"/>
        </a:xfrm>
        <a:prstGeom prst="ellipse">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E2CB61E-0FD8-4785-A5D2-A7AD9A83573E}">
      <dsp:nvSpPr>
        <dsp:cNvPr id="0" name=""/>
        <dsp:cNvSpPr/>
      </dsp:nvSpPr>
      <dsp:spPr>
        <a:xfrm rot="10800000">
          <a:off x="1870475" y="2556723"/>
          <a:ext cx="5472684" cy="1968071"/>
        </a:xfrm>
        <a:prstGeom prst="homePlate">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67865" tIns="64770" rIns="120904" bIns="64770" numCol="1" spcCol="1270" anchor="ctr" anchorCtr="0">
          <a:noAutofit/>
        </a:bodyPr>
        <a:lstStyle/>
        <a:p>
          <a:pPr lvl="0" algn="ctr" defTabSz="755650" rtl="0">
            <a:lnSpc>
              <a:spcPct val="90000"/>
            </a:lnSpc>
            <a:spcBef>
              <a:spcPct val="0"/>
            </a:spcBef>
            <a:spcAft>
              <a:spcPct val="35000"/>
            </a:spcAft>
          </a:pPr>
          <a:r>
            <a:rPr lang="es-CO" sz="1700" b="1" kern="1200" dirty="0" smtClean="0"/>
            <a:t>LA CARNE OCASIONA OBESIDAD:</a:t>
          </a:r>
          <a:r>
            <a:rPr lang="es-CO" sz="1700" kern="1200" dirty="0" smtClean="0"/>
            <a:t> Los lipoácidos saturados favorecen la obesidad. La obesidad es un factor de riesgo para enfermedades cardiovasculares, infarto de miocardio, ataques cardíacos, dificultades de riego sanguíneo, entre otras muchas más.</a:t>
          </a:r>
          <a:br>
            <a:rPr lang="es-CO" sz="1700" kern="1200" dirty="0" smtClean="0"/>
          </a:br>
          <a:endParaRPr lang="es-CO" sz="1700" kern="1200" dirty="0"/>
        </a:p>
      </dsp:txBody>
      <dsp:txXfrm rot="10800000">
        <a:off x="2362493" y="2556723"/>
        <a:ext cx="4980666" cy="1968071"/>
      </dsp:txXfrm>
    </dsp:sp>
    <dsp:sp modelId="{B1F2D855-534B-402E-AB27-74AAD73AAE42}">
      <dsp:nvSpPr>
        <dsp:cNvPr id="0" name=""/>
        <dsp:cNvSpPr/>
      </dsp:nvSpPr>
      <dsp:spPr>
        <a:xfrm>
          <a:off x="10352" y="2548870"/>
          <a:ext cx="1968071" cy="1968071"/>
        </a:xfrm>
        <a:prstGeom prst="ellipse">
          <a:avLst/>
        </a:prstGeom>
        <a:blipFill rotWithShape="1">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35A4D6-B677-44AA-9F36-F7985E33720D}">
      <dsp:nvSpPr>
        <dsp:cNvPr id="0" name=""/>
        <dsp:cNvSpPr/>
      </dsp:nvSpPr>
      <dsp:spPr>
        <a:xfrm rot="10800000">
          <a:off x="628891" y="1117"/>
          <a:ext cx="6971816" cy="2170081"/>
        </a:xfrm>
        <a:prstGeom prst="homePlate">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97177" tIns="60960" rIns="113792" bIns="60960" numCol="1" spcCol="1270" anchor="ctr" anchorCtr="0">
          <a:noAutofit/>
        </a:bodyPr>
        <a:lstStyle/>
        <a:p>
          <a:pPr lvl="0" algn="ctr" defTabSz="711200" rtl="0">
            <a:lnSpc>
              <a:spcPct val="90000"/>
            </a:lnSpc>
            <a:spcBef>
              <a:spcPct val="0"/>
            </a:spcBef>
            <a:spcAft>
              <a:spcPct val="35000"/>
            </a:spcAft>
          </a:pPr>
          <a:endParaRPr lang="es-CO" sz="1600" b="1" kern="1200" dirty="0" smtClean="0"/>
        </a:p>
        <a:p>
          <a:pPr lvl="0" algn="ctr" defTabSz="711200" rtl="0">
            <a:lnSpc>
              <a:spcPct val="90000"/>
            </a:lnSpc>
            <a:spcBef>
              <a:spcPct val="0"/>
            </a:spcBef>
            <a:spcAft>
              <a:spcPct val="35000"/>
            </a:spcAft>
          </a:pPr>
          <a:r>
            <a:rPr lang="es-CO" sz="1800" b="1" kern="1200" dirty="0" smtClean="0"/>
            <a:t>LA CARNE PERJUDICA A LOS HUESOS: </a:t>
          </a:r>
          <a:r>
            <a:rPr lang="es-CO" sz="1800" kern="1200" dirty="0" smtClean="0"/>
            <a:t>Los productos cárnicos contienen una media de mayor cantidad de fósforo que de calcio. Una elevada proporción de calcio/fósforo tiene como consecuencia una mayor eliminación de calcio de los huesos. Tal como han demostrado algunos estudios, existe una relación estrecha entre una elevada absorción de fosfato con la alimentación y un mayor riesgo de osteoporosis y fracturas óseas.</a:t>
          </a:r>
          <a:br>
            <a:rPr lang="es-CO" sz="1800" kern="1200" dirty="0" smtClean="0"/>
          </a:br>
          <a:r>
            <a:rPr lang="es-CO" sz="1400" kern="1200" dirty="0" smtClean="0"/>
            <a:t/>
          </a:r>
          <a:br>
            <a:rPr lang="es-CO" sz="1400" kern="1200" dirty="0" smtClean="0"/>
          </a:br>
          <a:endParaRPr lang="es-CO" sz="1400" kern="1200" dirty="0"/>
        </a:p>
      </dsp:txBody>
      <dsp:txXfrm rot="10800000">
        <a:off x="1171411" y="1117"/>
        <a:ext cx="6429296" cy="2170081"/>
      </dsp:txXfrm>
    </dsp:sp>
    <dsp:sp modelId="{52DDAD1E-E27B-4042-8051-27011915BC0F}">
      <dsp:nvSpPr>
        <dsp:cNvPr id="0" name=""/>
        <dsp:cNvSpPr/>
      </dsp:nvSpPr>
      <dsp:spPr>
        <a:xfrm>
          <a:off x="291081" y="408611"/>
          <a:ext cx="1354227" cy="1354227"/>
        </a:xfrm>
        <a:prstGeom prst="ellipse">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3D2EC01-24F6-41C2-881C-AC8A79E75A4B}">
      <dsp:nvSpPr>
        <dsp:cNvPr id="0" name=""/>
        <dsp:cNvSpPr/>
      </dsp:nvSpPr>
      <dsp:spPr>
        <a:xfrm rot="10800000">
          <a:off x="642792" y="2575445"/>
          <a:ext cx="6944015" cy="3112068"/>
        </a:xfrm>
        <a:prstGeom prst="homePlate">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97177" tIns="49530" rIns="92456" bIns="49530" numCol="1" spcCol="1270" anchor="ctr" anchorCtr="0">
          <a:noAutofit/>
        </a:bodyPr>
        <a:lstStyle/>
        <a:p>
          <a:pPr lvl="0" algn="ctr" defTabSz="577850" rtl="0">
            <a:lnSpc>
              <a:spcPct val="90000"/>
            </a:lnSpc>
            <a:spcBef>
              <a:spcPct val="0"/>
            </a:spcBef>
            <a:spcAft>
              <a:spcPct val="35000"/>
            </a:spcAft>
          </a:pPr>
          <a:endParaRPr lang="es-CO" sz="1300" b="1" kern="1200" dirty="0" smtClean="0"/>
        </a:p>
        <a:p>
          <a:pPr lvl="0" algn="ctr" defTabSz="577850" rtl="0">
            <a:lnSpc>
              <a:spcPct val="90000"/>
            </a:lnSpc>
            <a:spcBef>
              <a:spcPct val="0"/>
            </a:spcBef>
            <a:spcAft>
              <a:spcPct val="35000"/>
            </a:spcAft>
          </a:pPr>
          <a:r>
            <a:rPr lang="es-CO" sz="1800" b="1" kern="1200" dirty="0" smtClean="0"/>
            <a:t>LA CARNE ES UN FACTOR DE RIESGO PARA EL CÁNCER: </a:t>
          </a:r>
          <a:r>
            <a:rPr lang="es-CO" sz="1800" kern="1200" dirty="0" smtClean="0"/>
            <a:t>El NIH, la mayor institución mundial para la investigación médica, constató en 2001 un mayor riesgo de cáncer por el consumo de carne roja. Argentina y Uruguay pertenecen a los mayores consumidores de carne de vacuno del mundo, y al mismo tiempo se cuentan también entre los países de mayor cuota de cáncer de pecho y de intestino. De un estudio de la universidad de Minnesota que fue publicada en septiembre de 2002, se pone en relieve que el consumo de carne roja frita fomenta la aparición de cáncer de páncreas.</a:t>
          </a:r>
          <a:br>
            <a:rPr lang="es-CO" sz="1800" kern="1200" dirty="0" smtClean="0"/>
          </a:br>
          <a:r>
            <a:rPr lang="es-CO" sz="1300" kern="1200" dirty="0" smtClean="0"/>
            <a:t/>
          </a:r>
          <a:br>
            <a:rPr lang="es-CO" sz="1300" kern="1200" dirty="0" smtClean="0"/>
          </a:br>
          <a:endParaRPr lang="es-CO" sz="1300" kern="1200" dirty="0"/>
        </a:p>
      </dsp:txBody>
      <dsp:txXfrm rot="10800000">
        <a:off x="1420809" y="2575445"/>
        <a:ext cx="6165998" cy="3112068"/>
      </dsp:txXfrm>
    </dsp:sp>
    <dsp:sp modelId="{58A76BE4-DF4F-48C9-84F9-033C98B77A6E}">
      <dsp:nvSpPr>
        <dsp:cNvPr id="0" name=""/>
        <dsp:cNvSpPr/>
      </dsp:nvSpPr>
      <dsp:spPr>
        <a:xfrm>
          <a:off x="338573" y="3469005"/>
          <a:ext cx="1354227" cy="1354227"/>
        </a:xfrm>
        <a:prstGeom prst="ellipse">
          <a:avLst/>
        </a:prstGeom>
        <a:blipFill rotWithShape="1">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8FCAD6-4920-45AD-89BB-EF21A0C2B669}">
      <dsp:nvSpPr>
        <dsp:cNvPr id="0" name=""/>
        <dsp:cNvSpPr/>
      </dsp:nvSpPr>
      <dsp:spPr>
        <a:xfrm rot="10800000">
          <a:off x="990459" y="238"/>
          <a:ext cx="6877576" cy="2662685"/>
        </a:xfrm>
        <a:prstGeom prst="homePlate">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74170" tIns="76200" rIns="142240" bIns="76200" numCol="1" spcCol="1270" anchor="ctr" anchorCtr="0">
          <a:noAutofit/>
        </a:bodyPr>
        <a:lstStyle/>
        <a:p>
          <a:pPr lvl="0" algn="ctr" defTabSz="889000" rtl="0">
            <a:lnSpc>
              <a:spcPct val="90000"/>
            </a:lnSpc>
            <a:spcBef>
              <a:spcPct val="0"/>
            </a:spcBef>
            <a:spcAft>
              <a:spcPct val="35000"/>
            </a:spcAft>
          </a:pPr>
          <a:r>
            <a:rPr lang="es-CO" sz="2000" b="1" kern="1200" dirty="0" smtClean="0"/>
            <a:t>LA CARNE FOMENTA INFECCIONES Y DOLORES: </a:t>
          </a:r>
          <a:r>
            <a:rPr lang="es-CO" sz="2000" kern="1200" dirty="0" smtClean="0"/>
            <a:t>Los productos animales contienen ácido aráquida, de lo que se forman substancias infecciosas. Estas substancias pueden conducir a la aparición de neurodermitis, infecciones del intestino delgado y grueso, asma, artritis, artrosis y reúma.</a:t>
          </a:r>
          <a:endParaRPr lang="es-CO" sz="2000" kern="1200" dirty="0"/>
        </a:p>
      </dsp:txBody>
      <dsp:txXfrm rot="10800000">
        <a:off x="1656130" y="238"/>
        <a:ext cx="6211905" cy="2662685"/>
      </dsp:txXfrm>
    </dsp:sp>
    <dsp:sp modelId="{3ED399F2-9137-40F9-ACB3-5D9060D06A70}">
      <dsp:nvSpPr>
        <dsp:cNvPr id="0" name=""/>
        <dsp:cNvSpPr/>
      </dsp:nvSpPr>
      <dsp:spPr>
        <a:xfrm>
          <a:off x="0" y="0"/>
          <a:ext cx="2662685" cy="2662685"/>
        </a:xfrm>
        <a:prstGeom prst="ellipse">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8DD4A33-5F63-41E2-815B-9C20309BAE69}">
      <dsp:nvSpPr>
        <dsp:cNvPr id="0" name=""/>
        <dsp:cNvSpPr/>
      </dsp:nvSpPr>
      <dsp:spPr>
        <a:xfrm rot="10800000">
          <a:off x="990459" y="3457755"/>
          <a:ext cx="6877576" cy="2662685"/>
        </a:xfrm>
        <a:prstGeom prst="homePlate">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74170" tIns="76200" rIns="142240" bIns="76200" numCol="1" spcCol="1270" anchor="ctr" anchorCtr="0">
          <a:noAutofit/>
        </a:bodyPr>
        <a:lstStyle/>
        <a:p>
          <a:pPr lvl="0" algn="ctr" defTabSz="889000" rtl="0">
            <a:lnSpc>
              <a:spcPct val="90000"/>
            </a:lnSpc>
            <a:spcBef>
              <a:spcPct val="0"/>
            </a:spcBef>
            <a:spcAft>
              <a:spcPct val="35000"/>
            </a:spcAft>
          </a:pPr>
          <a:r>
            <a:rPr lang="es-CO" sz="2000" b="1" kern="1200" dirty="0" smtClean="0"/>
            <a:t>LA CARNE FAVORECE EL INFARTO CARDÍACO Y LA ARTERIOSCLEROSIS:</a:t>
          </a:r>
          <a:r>
            <a:rPr lang="es-CO" sz="2000" kern="1200" dirty="0" smtClean="0"/>
            <a:t> Un elevado suministro de hierro, como el que lleva consigo el consumo de carne roja, es una peligrosa fuente para los radicales libres que perjudican los vasos sanguíneos. Especialmente en los hombres se eleva el riesgo de infarto cardíaco.</a:t>
          </a:r>
        </a:p>
      </dsp:txBody>
      <dsp:txXfrm rot="10800000">
        <a:off x="1656130" y="3457755"/>
        <a:ext cx="6211905" cy="2662685"/>
      </dsp:txXfrm>
    </dsp:sp>
    <dsp:sp modelId="{81650F2C-EFAC-4C6B-8186-DB2921D75C5E}">
      <dsp:nvSpPr>
        <dsp:cNvPr id="0" name=""/>
        <dsp:cNvSpPr/>
      </dsp:nvSpPr>
      <dsp:spPr>
        <a:xfrm>
          <a:off x="0" y="3456397"/>
          <a:ext cx="2662685" cy="2662685"/>
        </a:xfrm>
        <a:prstGeom prst="ellipse">
          <a:avLst/>
        </a:prstGeom>
        <a:blipFill rotWithShape="1">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481A3F-F5AB-4269-8F75-62CB9A152150}">
      <dsp:nvSpPr>
        <dsp:cNvPr id="0" name=""/>
        <dsp:cNvSpPr/>
      </dsp:nvSpPr>
      <dsp:spPr>
        <a:xfrm rot="10800000">
          <a:off x="823572" y="521"/>
          <a:ext cx="7068682" cy="2568454"/>
        </a:xfrm>
        <a:prstGeom prst="homePlate">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2617" tIns="76200" rIns="142240" bIns="76200" numCol="1" spcCol="1270" anchor="ctr" anchorCtr="0">
          <a:noAutofit/>
        </a:bodyPr>
        <a:lstStyle/>
        <a:p>
          <a:pPr lvl="0" algn="ctr" defTabSz="889000" rtl="0">
            <a:lnSpc>
              <a:spcPct val="90000"/>
            </a:lnSpc>
            <a:spcBef>
              <a:spcPct val="0"/>
            </a:spcBef>
            <a:spcAft>
              <a:spcPct val="35000"/>
            </a:spcAft>
          </a:pPr>
          <a:r>
            <a:rPr lang="es-CO" sz="2000" b="1" kern="1200" dirty="0" smtClean="0">
              <a:solidFill>
                <a:srgbClr val="002060"/>
              </a:solidFill>
            </a:rPr>
            <a:t>LA CARNE FOMENTA LAS DEPRESIONES:</a:t>
          </a:r>
          <a:r>
            <a:rPr lang="es-CO" sz="2000" kern="1200" dirty="0" smtClean="0">
              <a:solidFill>
                <a:srgbClr val="002060"/>
              </a:solidFill>
            </a:rPr>
            <a:t> La carne tiene un efecto negativo sobre la psiquis. En un estudio de 1998 se demostró una aparición elevada de miedo y depresiones en los consumidores de carne, en comparación con los vegetarianos.</a:t>
          </a:r>
          <a:endParaRPr lang="es-CO" sz="2000" kern="1200" dirty="0">
            <a:solidFill>
              <a:srgbClr val="002060"/>
            </a:solidFill>
          </a:endParaRPr>
        </a:p>
      </dsp:txBody>
      <dsp:txXfrm rot="10800000">
        <a:off x="1465685" y="521"/>
        <a:ext cx="6426569" cy="2568454"/>
      </dsp:txXfrm>
    </dsp:sp>
    <dsp:sp modelId="{005D54AC-C24F-4D26-B34C-2CB9E618125B}">
      <dsp:nvSpPr>
        <dsp:cNvPr id="0" name=""/>
        <dsp:cNvSpPr/>
      </dsp:nvSpPr>
      <dsp:spPr>
        <a:xfrm>
          <a:off x="0" y="7"/>
          <a:ext cx="2568454" cy="2568454"/>
        </a:xfrm>
        <a:prstGeom prst="ellipse">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AAC361B-D868-4FB6-A9C2-BCD22776ABDF}">
      <dsp:nvSpPr>
        <dsp:cNvPr id="0" name=""/>
        <dsp:cNvSpPr/>
      </dsp:nvSpPr>
      <dsp:spPr>
        <a:xfrm rot="10800000">
          <a:off x="931562" y="3335679"/>
          <a:ext cx="6924696" cy="2568454"/>
        </a:xfrm>
        <a:prstGeom prst="homePlate">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2617" tIns="64770" rIns="120904" bIns="64770" numCol="1" spcCol="1270" anchor="ctr" anchorCtr="0">
          <a:noAutofit/>
        </a:bodyPr>
        <a:lstStyle/>
        <a:p>
          <a:pPr lvl="0" algn="ctr" defTabSz="755650" rtl="0">
            <a:lnSpc>
              <a:spcPct val="90000"/>
            </a:lnSpc>
            <a:spcBef>
              <a:spcPct val="0"/>
            </a:spcBef>
            <a:spcAft>
              <a:spcPct val="35000"/>
            </a:spcAft>
          </a:pPr>
          <a:r>
            <a:rPr lang="es-CO" sz="1700" b="1" kern="1200" dirty="0" smtClean="0">
              <a:solidFill>
                <a:srgbClr val="002060"/>
              </a:solidFill>
            </a:rPr>
            <a:t>¿PERJUDICA LA CARNE A LA INTELIGENCIA?:</a:t>
          </a:r>
          <a:r>
            <a:rPr lang="es-CO" sz="1700" kern="1200" dirty="0" smtClean="0">
              <a:solidFill>
                <a:srgbClr val="002060"/>
              </a:solidFill>
            </a:rPr>
            <a:t> Una alimentación rica en proteínas conduce a la subida de cortisol en el plasma sanguíneo y en la saliva. Un aumento crónico de la concentración de cortisol perjudica al hipotálamo, lo que conduce a un empeoramiento indudable de la memoria. Los consumidores de carne, según un estudio de la universidad Loma Linda de California, tienen también un riesgo doble de enfermedades demenciales.</a:t>
          </a:r>
          <a:endParaRPr lang="es-CO" sz="1700" kern="1200" dirty="0">
            <a:solidFill>
              <a:srgbClr val="002060"/>
            </a:solidFill>
          </a:endParaRPr>
        </a:p>
      </dsp:txBody>
      <dsp:txXfrm rot="10800000">
        <a:off x="1573675" y="3335679"/>
        <a:ext cx="6282583" cy="2568454"/>
      </dsp:txXfrm>
    </dsp:sp>
    <dsp:sp modelId="{6ECF3EAF-6573-408A-842D-D88D53D5D8DA}">
      <dsp:nvSpPr>
        <dsp:cNvPr id="0" name=""/>
        <dsp:cNvSpPr/>
      </dsp:nvSpPr>
      <dsp:spPr>
        <a:xfrm>
          <a:off x="0" y="3336201"/>
          <a:ext cx="2568454" cy="2568454"/>
        </a:xfrm>
        <a:prstGeom prst="ellipse">
          <a:avLst/>
        </a:prstGeom>
        <a:blipFill rotWithShape="1">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DB65F8-4023-4F28-B7EB-4DA7765A35FB}">
      <dsp:nvSpPr>
        <dsp:cNvPr id="0" name=""/>
        <dsp:cNvSpPr/>
      </dsp:nvSpPr>
      <dsp:spPr>
        <a:xfrm rot="10800000">
          <a:off x="344859" y="1950"/>
          <a:ext cx="7539880" cy="2402738"/>
        </a:xfrm>
        <a:prstGeom prst="homePlate">
          <a:avLst/>
        </a:prstGeom>
        <a:solidFill>
          <a:srgbClr val="FFFF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56538" tIns="83820" rIns="156464" bIns="83820" numCol="1" spcCol="1270" anchor="ctr" anchorCtr="0">
          <a:noAutofit/>
        </a:bodyPr>
        <a:lstStyle/>
        <a:p>
          <a:pPr lvl="0" algn="ctr" defTabSz="977900" rtl="0">
            <a:lnSpc>
              <a:spcPct val="90000"/>
            </a:lnSpc>
            <a:spcBef>
              <a:spcPct val="0"/>
            </a:spcBef>
            <a:spcAft>
              <a:spcPct val="35000"/>
            </a:spcAft>
          </a:pPr>
          <a:r>
            <a:rPr lang="es-CO" sz="2200" kern="1200" dirty="0" smtClean="0">
              <a:solidFill>
                <a:srgbClr val="002060"/>
              </a:solidFill>
            </a:rPr>
            <a:t>LA CARNE OCASIONA ESTREÑIMIENTO: Al consumir carne el proceso de Digestión se enlentece debido a que el intestino debe realizar gran trabajo y ocupar bastantes enzimas para degradar las proteínas que va a utilizar finalmente.</a:t>
          </a:r>
          <a:endParaRPr lang="es-CO" sz="2200" kern="1200" dirty="0">
            <a:solidFill>
              <a:srgbClr val="002060"/>
            </a:solidFill>
          </a:endParaRPr>
        </a:p>
      </dsp:txBody>
      <dsp:txXfrm rot="10800000">
        <a:off x="945543" y="1950"/>
        <a:ext cx="6939196" cy="2402738"/>
      </dsp:txXfrm>
    </dsp:sp>
    <dsp:sp modelId="{61825CCE-3134-49D5-AC48-49B88C9DBEB0}">
      <dsp:nvSpPr>
        <dsp:cNvPr id="0" name=""/>
        <dsp:cNvSpPr/>
      </dsp:nvSpPr>
      <dsp:spPr>
        <a:xfrm>
          <a:off x="0" y="382208"/>
          <a:ext cx="1488842" cy="1488842"/>
        </a:xfrm>
        <a:prstGeom prst="ellipse">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E0F2FE1-1B7B-46C6-AE0B-667D6BE5142E}">
      <dsp:nvSpPr>
        <dsp:cNvPr id="0" name=""/>
        <dsp:cNvSpPr/>
      </dsp:nvSpPr>
      <dsp:spPr>
        <a:xfrm rot="10800000">
          <a:off x="222928" y="2851070"/>
          <a:ext cx="7589791" cy="3341617"/>
        </a:xfrm>
        <a:prstGeom prst="homePlate">
          <a:avLst/>
        </a:prstGeom>
        <a:solidFill>
          <a:srgbClr val="FFFF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56538" tIns="80010" rIns="149352" bIns="80010" numCol="1" spcCol="1270" anchor="ctr" anchorCtr="0">
          <a:noAutofit/>
        </a:bodyPr>
        <a:lstStyle/>
        <a:p>
          <a:pPr lvl="0" algn="ctr" defTabSz="933450" rtl="0">
            <a:lnSpc>
              <a:spcPct val="90000"/>
            </a:lnSpc>
            <a:spcBef>
              <a:spcPct val="0"/>
            </a:spcBef>
            <a:spcAft>
              <a:spcPct val="35000"/>
            </a:spcAft>
          </a:pPr>
          <a:r>
            <a:rPr lang="es-CO" sz="2100" kern="1200" dirty="0" smtClean="0">
              <a:solidFill>
                <a:srgbClr val="002060"/>
              </a:solidFill>
            </a:rPr>
            <a:t>LA CARNE OCASIONA COLESTEROL: Un alto consumo de carne genera altos niveles de colesterol en sangre, lo que conlleva a un riesgo alto de sufrir enfermedades cardiovasculares(Infarto, accidente cerebrovasculares, diabetes, dislipidemia, Hipertensión arterial). Un elevado índice de colesterol sanguíneo además puede llevar a la formación de cálculos a nivel vesicular y éstos aumentan el riesgo de cáncer de vesícula biliar. Otro efecto nocivo podría ser el hígado graso</a:t>
          </a:r>
          <a:endParaRPr lang="es-CO" sz="2100" kern="1200" dirty="0">
            <a:solidFill>
              <a:srgbClr val="002060"/>
            </a:solidFill>
          </a:endParaRPr>
        </a:p>
      </dsp:txBody>
      <dsp:txXfrm rot="10800000">
        <a:off x="1058332" y="2851070"/>
        <a:ext cx="6754387" cy="3341617"/>
      </dsp:txXfrm>
    </dsp:sp>
    <dsp:sp modelId="{D4F6AE8D-53DE-4C74-A09F-1651D9387C7B}">
      <dsp:nvSpPr>
        <dsp:cNvPr id="0" name=""/>
        <dsp:cNvSpPr/>
      </dsp:nvSpPr>
      <dsp:spPr>
        <a:xfrm>
          <a:off x="0" y="3819457"/>
          <a:ext cx="1488842" cy="1488842"/>
        </a:xfrm>
        <a:prstGeom prst="ellipse">
          <a:avLst/>
        </a:prstGeom>
        <a:blipFill rotWithShape="1">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513DEF-40BB-4D58-94EB-BF1A5D183840}">
      <dsp:nvSpPr>
        <dsp:cNvPr id="0" name=""/>
        <dsp:cNvSpPr/>
      </dsp:nvSpPr>
      <dsp:spPr>
        <a:xfrm rot="10800000">
          <a:off x="1049357" y="288038"/>
          <a:ext cx="6830456" cy="4281325"/>
        </a:xfrm>
        <a:prstGeom prst="homePlate">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5723" tIns="76200" rIns="142240" bIns="76200" numCol="1" spcCol="1270" anchor="ctr" anchorCtr="0">
          <a:noAutofit/>
        </a:bodyPr>
        <a:lstStyle/>
        <a:p>
          <a:pPr lvl="0" algn="ctr" defTabSz="889000" rtl="0">
            <a:lnSpc>
              <a:spcPct val="90000"/>
            </a:lnSpc>
            <a:spcBef>
              <a:spcPct val="0"/>
            </a:spcBef>
            <a:spcAft>
              <a:spcPct val="35000"/>
            </a:spcAft>
          </a:pPr>
          <a:r>
            <a:rPr lang="es-CO" sz="2000" kern="1200" dirty="0" smtClean="0"/>
            <a:t>LA CARNE PRODUCE CÁNCER DE COLON: Existe una relación directa entre el cáncer de colon y un alto consumo de carne en la dieta.</a:t>
          </a:r>
        </a:p>
        <a:p>
          <a:pPr lvl="0" algn="ctr" defTabSz="889000" rtl="0">
            <a:lnSpc>
              <a:spcPct val="90000"/>
            </a:lnSpc>
            <a:spcBef>
              <a:spcPct val="0"/>
            </a:spcBef>
            <a:spcAft>
              <a:spcPct val="35000"/>
            </a:spcAft>
          </a:pPr>
          <a:r>
            <a:rPr lang="es-CO" sz="2000" kern="1200" dirty="0" smtClean="0"/>
            <a:t> Todo esto debido a dos razones principales; el alto contenido de persevantes que contiene (nitrosaminas, nitratos) utilizadas para encubrir el proceso de putrefacción de la carne que se inicia desde el momento de la muerte del animal; el otro motivo es el enlentecimiento del tránsito intestinal antes mencionado.</a:t>
          </a:r>
          <a:br>
            <a:rPr lang="es-CO" sz="2000" kern="1200" dirty="0" smtClean="0"/>
          </a:br>
          <a:endParaRPr lang="es-CO" sz="2000" kern="1200" dirty="0"/>
        </a:p>
      </dsp:txBody>
      <dsp:txXfrm rot="10800000">
        <a:off x="2119688" y="288038"/>
        <a:ext cx="5760125" cy="4281325"/>
      </dsp:txXfrm>
    </dsp:sp>
    <dsp:sp modelId="{D51BE150-F047-4587-A49C-FB3E501FCCDD}">
      <dsp:nvSpPr>
        <dsp:cNvPr id="0" name=""/>
        <dsp:cNvSpPr/>
      </dsp:nvSpPr>
      <dsp:spPr>
        <a:xfrm>
          <a:off x="0" y="1080128"/>
          <a:ext cx="2756916" cy="2756916"/>
        </a:xfrm>
        <a:prstGeom prst="ellipse">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09/11/2013</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09/11/2013</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7A847CFC-816F-41D0-AAC0-9BF4FEBC753E}" type="datetimeFigureOut">
              <a:rPr lang="es-ES" smtClean="0"/>
              <a:t>09/11/2013</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7A847CFC-816F-41D0-AAC0-9BF4FEBC753E}" type="datetimeFigureOut">
              <a:rPr lang="es-ES" smtClean="0"/>
              <a:t>09/11/2013</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7A847CFC-816F-41D0-AAC0-9BF4FEBC753E}" type="datetimeFigureOut">
              <a:rPr lang="es-ES" smtClean="0"/>
              <a:t>09/11/2013</a:t>
            </a:fld>
            <a:endParaRPr lang="es-ES" dirty="0"/>
          </a:p>
        </p:txBody>
      </p:sp>
      <p:sp>
        <p:nvSpPr>
          <p:cNvPr id="8" name="7 Marcador de pie de página"/>
          <p:cNvSpPr>
            <a:spLocks noGrp="1"/>
          </p:cNvSpPr>
          <p:nvPr>
            <p:ph type="ftr" sz="quarter" idx="11"/>
          </p:nvPr>
        </p:nvSpPr>
        <p:spPr/>
        <p:txBody>
          <a:bodyPr/>
          <a:lstStyle/>
          <a:p>
            <a:endParaRPr lang="es-ES" dirty="0"/>
          </a:p>
        </p:txBody>
      </p:sp>
      <p:sp>
        <p:nvSpPr>
          <p:cNvPr id="9" name="8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7A847CFC-816F-41D0-AAC0-9BF4FEBC753E}" type="datetimeFigureOut">
              <a:rPr lang="es-ES" smtClean="0"/>
              <a:t>09/11/2013</a:t>
            </a:fld>
            <a:endParaRPr lang="es-ES" dirty="0"/>
          </a:p>
        </p:txBody>
      </p:sp>
      <p:sp>
        <p:nvSpPr>
          <p:cNvPr id="4" name="3 Marcador de pie de página"/>
          <p:cNvSpPr>
            <a:spLocks noGrp="1"/>
          </p:cNvSpPr>
          <p:nvPr>
            <p:ph type="ftr" sz="quarter" idx="11"/>
          </p:nvPr>
        </p:nvSpPr>
        <p:spPr/>
        <p:txBody>
          <a:bodyPr/>
          <a:lstStyle/>
          <a:p>
            <a:endParaRPr lang="es-ES" dirty="0"/>
          </a:p>
        </p:txBody>
      </p:sp>
      <p:sp>
        <p:nvSpPr>
          <p:cNvPr id="5" name="4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A847CFC-816F-41D0-AAC0-9BF4FEBC753E}" type="datetimeFigureOut">
              <a:rPr lang="es-ES" smtClean="0"/>
              <a:t>09/11/2013</a:t>
            </a:fld>
            <a:endParaRPr lang="es-ES" dirty="0"/>
          </a:p>
        </p:txBody>
      </p:sp>
      <p:sp>
        <p:nvSpPr>
          <p:cNvPr id="3" name="2 Marcador de pie de página"/>
          <p:cNvSpPr>
            <a:spLocks noGrp="1"/>
          </p:cNvSpPr>
          <p:nvPr>
            <p:ph type="ftr" sz="quarter" idx="11"/>
          </p:nvPr>
        </p:nvSpPr>
        <p:spPr/>
        <p:txBody>
          <a:bodyPr/>
          <a:lstStyle/>
          <a:p>
            <a:endParaRPr lang="es-ES" dirty="0"/>
          </a:p>
        </p:txBody>
      </p:sp>
      <p:sp>
        <p:nvSpPr>
          <p:cNvPr id="4" name="3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A847CFC-816F-41D0-AAC0-9BF4FEBC753E}" type="datetimeFigureOut">
              <a:rPr lang="es-ES" smtClean="0"/>
              <a:t>09/11/2013</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dirty="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A847CFC-816F-41D0-AAC0-9BF4FEBC753E}" type="datetimeFigureOut">
              <a:rPr lang="es-ES" smtClean="0"/>
              <a:t>09/11/2013</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09/11/2013</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09/11/2013</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847CFC-816F-41D0-AAC0-9BF4FEBC753E}" type="datetimeFigureOut">
              <a:rPr lang="es-ES" smtClean="0"/>
              <a:t>09/11/2013</a:t>
            </a:fld>
            <a:endParaRPr lang="es-ES" dirty="0"/>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dirty="0"/>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2FADFE-3B8F-471C-ABF0-DBC7717ECBBC}" type="slidenum">
              <a:rPr lang="es-ES" smtClean="0"/>
              <a:t>‹Nº›</a:t>
            </a:fld>
            <a:endParaRPr lang="es-E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google.com.co/url?sa=i&amp;rct=j&amp;q=&amp;esrc=s&amp;frm=1&amp;source=images&amp;cd=&amp;cad=rja&amp;docid=Xe9vWTSlZpxhjM&amp;tbnid=jHfNXicn8PiX9M:&amp;ved=0CAUQjRw&amp;url=http://cocinandounabrilencantado.blogspot.com/2013/03/emperador-empanado-o-como-hacer-que-los.html&amp;ei=8GB0Ur6tLc7JkAeXyoCwDQ&amp;bvm=bv.55819444,d.cWc&amp;psig=AFQjCNGxyb1NTEmpUPIxJW-vDZvvtUIK9A&amp;ust=1383444666217179" TargetMode="External"/><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gif"/><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hyperlink" Target="http://www.google.com.co/url?sa=i&amp;rct=j&amp;q=&amp;esrc=s&amp;frm=1&amp;source=images&amp;cd=&amp;cad=rja&amp;docid=dOeJ0w2baLqZFM&amp;tbnid=X6UyduCOtSM5fM:&amp;ved=0CAUQjRw&amp;url=http://www.richardlemay.com/AUD/EGW/E-CRA/Index.htm&amp;ei=02F0UuacIo2ukAeJ_YDwBw&amp;bvm=bv.55819444,d.cWc&amp;psig=AFQjCNE2lHV0i7dUUBPSSjkLfDe3hDXZeg&amp;ust=1383445300248314"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www.google.com.co/url?sa=i&amp;rct=j&amp;q=&amp;esrc=s&amp;frm=1&amp;source=images&amp;cd=&amp;cad=rja&amp;docid=pFYMGu7ca28s_M&amp;tbnid=_f4nTHYqKK6FNM:&amp;ved=0CAUQjRw&amp;url=http://www.eldia.com.bo/index.php?cat=356&amp;pla=3&amp;id_articulo=53062&amp;ei=l5p1UqLzL4uEkQfks4E4&amp;bvm=bv.55819444,d.cWc&amp;psig=AFQjCNFi4YPhB7lQDy5gwYeF_aYcWYKjig&amp;ust=1383525347405041"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hyperlink" Target="http://www.google.com.co/url?sa=i&amp;rct=j&amp;q=&amp;esrc=s&amp;frm=1&amp;source=images&amp;cd=&amp;cad=rja&amp;docid=fAhxSsedDx7EwM&amp;tbnid=zZNT2_paG0t-WM:&amp;ved=0CAUQjRw&amp;url=http://www.soydrogadicto.com/pacientes-fumadores-con-cancer-de-colon-tienen-bajas-probabilidades-de-recuperacion/&amp;ei=L511Upb5FsbukQftq4HICA&amp;bvm=bv.55819444,d.cWc&amp;psig=AFQjCNFdLNynuB5feAQ6yk7bgSXlM4ky0w&amp;ust=1383526005403602"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7" Type="http://schemas.openxmlformats.org/officeDocument/2006/relationships/image" Target="../media/image6.jpeg"/><Relationship Id="rId2" Type="http://schemas.openxmlformats.org/officeDocument/2006/relationships/image" Target="../media/image20.jpeg"/><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hyperlink" Target="http://www.google.com.co/url?sa=i&amp;rct=j&amp;q=&amp;esrc=s&amp;frm=1&amp;source=images&amp;cd=&amp;cad=rja&amp;docid=oXOhruRaG4b-AM&amp;tbnid=9fOfqp8g1pEi6M:&amp;ved=0CAUQjRw&amp;url=http://www.colaboras.com/problema.php?problema=Agua-contaminada-en-Argentina&amp;id=141&amp;ei=fyF-UvzsBoq5kQfmz4CABA&amp;bvm=bv.56146854,d.eW0&amp;psig=AFQjCNG1U02lqDvgS_Oz_VoZocPSQLEuWA&amp;ust=1384083757722838" TargetMode="External"/><Relationship Id="rId3" Type="http://schemas.openxmlformats.org/officeDocument/2006/relationships/image" Target="../media/image25.jpeg"/><Relationship Id="rId7" Type="http://schemas.openxmlformats.org/officeDocument/2006/relationships/image" Target="../media/image27.jpeg"/><Relationship Id="rId2" Type="http://schemas.openxmlformats.org/officeDocument/2006/relationships/hyperlink" Target="http://www.google.com.co/url?sa=i&amp;rct=j&amp;q=&amp;esrc=s&amp;frm=1&amp;source=images&amp;cd=&amp;cad=rja&amp;docid=qSv1srv-6SoPTM&amp;tbnid=Afw8vPw9peJlnM:&amp;ved=0CAUQjRw&amp;url=http://www.taringa.net/posts/ecologia/16186725/Los-rios-y-riachuelos-mas-contaminados-del-mundo.html&amp;ei=DCB-UuuANZG5kQfs5YHQAw&amp;bvm=bv.56146854,d.eW0&amp;psig=AFQjCNG1U02lqDvgS_Oz_VoZocPSQLEuWA&amp;ust=1384083757722838" TargetMode="External"/><Relationship Id="rId1" Type="http://schemas.openxmlformats.org/officeDocument/2006/relationships/slideLayout" Target="../slideLayouts/slideLayout2.xml"/><Relationship Id="rId6" Type="http://schemas.openxmlformats.org/officeDocument/2006/relationships/hyperlink" Target="http://www.google.com.co/url?sa=i&amp;rct=j&amp;q=&amp;esrc=s&amp;frm=1&amp;source=images&amp;cd=&amp;cad=rja&amp;docid=zvVW2Ml2Z6w39M&amp;tbnid=CfmSd6_KcfZEsM:&amp;ved=0CAUQjRw&amp;url=http://www.taringa.net/posts/imagenes/14521866/Algo-de-informacion-que-deberias-saber.html&amp;ei=5SB-Us7sNMuKkAeWg4CgBg&amp;bvm=bv.56146854,d.eW0&amp;psig=AFQjCNG1U02lqDvgS_Oz_VoZocPSQLEuWA&amp;ust=1384083757722838" TargetMode="External"/><Relationship Id="rId5" Type="http://schemas.openxmlformats.org/officeDocument/2006/relationships/image" Target="../media/image26.jpeg"/><Relationship Id="rId4" Type="http://schemas.openxmlformats.org/officeDocument/2006/relationships/hyperlink" Target="http://www.google.com.co/url?sa=i&amp;rct=j&amp;q=&amp;esrc=s&amp;frm=1&amp;source=images&amp;cd=&amp;cad=rja&amp;docid=zvVW2Ml2Z6w39M&amp;tbnid=CfmSd6_KcfZEsM:&amp;ved=0CAUQjRw&amp;url=http://www.doslourdes.net/monogr%C3%A1ficos-el-agua.htm&amp;ei=tyB-Uu3vNJD7kQe-q4DAAg&amp;bvm=bv.56146854,d.eW0&amp;psig=AFQjCNG1U02lqDvgS_Oz_VoZocPSQLEuWA&amp;ust=1384083757722838" TargetMode="External"/><Relationship Id="rId9" Type="http://schemas.openxmlformats.org/officeDocument/2006/relationships/image" Target="../media/image28.jpeg"/></Relationships>
</file>

<file path=ppt/slides/_rels/slide17.xml.rels><?xml version="1.0" encoding="UTF-8" standalone="yes"?>
<Relationships xmlns="http://schemas.openxmlformats.org/package/2006/relationships"><Relationship Id="rId3" Type="http://schemas.openxmlformats.org/officeDocument/2006/relationships/image" Target="../media/image30.jpeg"/><Relationship Id="rId7" Type="http://schemas.openxmlformats.org/officeDocument/2006/relationships/image" Target="../media/image33.jpeg"/><Relationship Id="rId2" Type="http://schemas.openxmlformats.org/officeDocument/2006/relationships/image" Target="../media/image29.jpeg"/><Relationship Id="rId1" Type="http://schemas.openxmlformats.org/officeDocument/2006/relationships/slideLayout" Target="../slideLayouts/slideLayout2.xml"/><Relationship Id="rId6" Type="http://schemas.openxmlformats.org/officeDocument/2006/relationships/hyperlink" Target="http://www.google.com.co/url?sa=i&amp;rct=j&amp;q=&amp;esrc=s&amp;frm=1&amp;source=images&amp;cd=&amp;cad=rja&amp;docid=5NEPiO4ifQV5fM&amp;tbnid=EFT0C9mILwAT1M:&amp;ved=0CAUQjRw&amp;url=http://www.perulactea.com/2012/05/07/vienen-vacunando-a-60000-cabezas-de-ganado-contra-carbunco-sintomatico-y-aftosa-en-lambayeque/&amp;ei=LSV-UpuwMYHWkQeD7YGICg&amp;bvm=bv.56146854,d.eW0&amp;psig=AFQjCNEZeRF_Ix59VfJL-lHXAXZHkpxdrw&amp;ust=1384085110454187" TargetMode="External"/><Relationship Id="rId5" Type="http://schemas.openxmlformats.org/officeDocument/2006/relationships/image" Target="../media/image32.jpeg"/><Relationship Id="rId4" Type="http://schemas.openxmlformats.org/officeDocument/2006/relationships/image" Target="../media/image31.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11560" y="692696"/>
            <a:ext cx="7772400" cy="1368151"/>
          </a:xfrm>
          <a:blipFill>
            <a:blip r:embed="rId2"/>
            <a:tile tx="0" ty="0" sx="100000" sy="100000" flip="none" algn="tl"/>
          </a:blipFill>
        </p:spPr>
        <p:txBody>
          <a:bodyPr/>
          <a:lstStyle/>
          <a:p>
            <a:r>
              <a:rPr lang="es-CO" dirty="0" smtClean="0">
                <a:latin typeface="Algerian" pitchFamily="82" charset="0"/>
              </a:rPr>
              <a:t>COMER CARNE TE ENFERMA</a:t>
            </a:r>
            <a:endParaRPr lang="es-CO" dirty="0">
              <a:latin typeface="Algerian" pitchFamily="82" charset="0"/>
            </a:endParaRPr>
          </a:p>
        </p:txBody>
      </p:sp>
      <p:sp>
        <p:nvSpPr>
          <p:cNvPr id="3" name="2 Subtítulo"/>
          <p:cNvSpPr>
            <a:spLocks noGrp="1"/>
          </p:cNvSpPr>
          <p:nvPr>
            <p:ph type="subTitle" idx="1"/>
          </p:nvPr>
        </p:nvSpPr>
        <p:spPr>
          <a:xfrm>
            <a:off x="1187624" y="5445224"/>
            <a:ext cx="6400800" cy="1104528"/>
          </a:xfrm>
        </p:spPr>
        <p:txBody>
          <a:bodyPr/>
          <a:lstStyle/>
          <a:p>
            <a:r>
              <a:rPr lang="es-CO" b="1" dirty="0" smtClean="0">
                <a:solidFill>
                  <a:srgbClr val="FF0000"/>
                </a:solidFill>
              </a:rPr>
              <a:t>EFECTOS NOCIVOS DERIVADOS DEL CONSUMO DE CARNE</a:t>
            </a:r>
            <a:endParaRPr lang="es-CO" b="1" dirty="0">
              <a:solidFill>
                <a:srgbClr val="FF0000"/>
              </a:solidFill>
            </a:endParaRPr>
          </a:p>
        </p:txBody>
      </p:sp>
      <p:pic>
        <p:nvPicPr>
          <p:cNvPr id="1026" name="Picture 2" descr="http://2.bp.blogspot.com/-fppXyaDL5H0/UUh2rT7J85I/AAAAAAAABTk/Yn4a7nd3HDA/s400/SAM_3066.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87824" y="2204864"/>
            <a:ext cx="3810000" cy="30243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671362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5" name="Picture 1" descr="http://reformacr.americas.tripod.com/imagelib/sitebuilder/layout/spacer.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9925" y="2811463"/>
            <a:ext cx="38100" cy="952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reformacr.americas.tripod.com/imagelib/sitebuilder/layout/spacer.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9925" y="2811463"/>
            <a:ext cx="57150" cy="9525"/>
          </a:xfrm>
          <a:prstGeom prst="rect">
            <a:avLst/>
          </a:prstGeom>
          <a:noFill/>
          <a:extLst>
            <a:ext uri="{909E8E84-426E-40DD-AFC4-6F175D3DCCD1}">
              <a14:hiddenFill xmlns:a14="http://schemas.microsoft.com/office/drawing/2010/main">
                <a:solidFill>
                  <a:srgbClr val="FFFFFF"/>
                </a:solidFill>
              </a14:hiddenFill>
            </a:ext>
          </a:extLst>
        </p:spPr>
      </p:pic>
      <p:sp>
        <p:nvSpPr>
          <p:cNvPr id="5" name="4 Marcador de contenido"/>
          <p:cNvSpPr>
            <a:spLocks noGrp="1"/>
          </p:cNvSpPr>
          <p:nvPr>
            <p:ph idx="1"/>
          </p:nvPr>
        </p:nvSpPr>
        <p:spPr>
          <a:xfrm>
            <a:off x="457200" y="1340769"/>
            <a:ext cx="8229600" cy="2232247"/>
          </a:xfrm>
          <a:blipFill>
            <a:blip r:embed="rId3"/>
            <a:tile tx="0" ty="0" sx="100000" sy="100000" flip="none" algn="tl"/>
          </a:blipFill>
        </p:spPr>
        <p:txBody>
          <a:bodyPr>
            <a:normAutofit lnSpcReduction="10000"/>
          </a:bodyPr>
          <a:lstStyle/>
          <a:p>
            <a:pPr marL="0" indent="0" algn="ctr">
              <a:buNone/>
            </a:pPr>
            <a:r>
              <a:rPr lang="es-CO" sz="4400" dirty="0" smtClean="0">
                <a:latin typeface="Agency FB" pitchFamily="34" charset="0"/>
              </a:rPr>
              <a:t>El Espíritu de Profecía:</a:t>
            </a:r>
          </a:p>
          <a:p>
            <a:pPr marL="0" indent="0" algn="ctr">
              <a:buNone/>
            </a:pPr>
            <a:r>
              <a:rPr lang="es-CO" sz="4400" dirty="0" smtClean="0">
                <a:latin typeface="Algerian" pitchFamily="82" charset="0"/>
              </a:rPr>
              <a:t>el consumo de carne y sus efectos sobre el cuerpo</a:t>
            </a:r>
            <a:endParaRPr lang="es-CO" sz="4400" dirty="0">
              <a:latin typeface="Algerian" pitchFamily="82" charset="0"/>
            </a:endParaRPr>
          </a:p>
        </p:txBody>
      </p:sp>
      <p:pic>
        <p:nvPicPr>
          <p:cNvPr id="2050" name="Picture 2" descr="http://www.richardlemay.com/AUD/EGW/E-CRA/ConsejosSobreElRegimenAlimenticio.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0762065">
            <a:off x="3087164" y="3764662"/>
            <a:ext cx="2543175" cy="2924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0739843"/>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706090"/>
          </a:xfrm>
        </p:spPr>
        <p:txBody>
          <a:bodyPr>
            <a:noAutofit/>
          </a:bodyPr>
          <a:lstStyle/>
          <a:p>
            <a:r>
              <a:rPr lang="es-CO" sz="3600" b="1" dirty="0"/>
              <a:t>¿QUE EFECTOS PRODUCE EL CONSUMO DE CARNE SOBRE EL CUERPO? </a:t>
            </a:r>
            <a:endParaRPr lang="es-CO" sz="3600" dirty="0"/>
          </a:p>
        </p:txBody>
      </p:sp>
      <p:pic>
        <p:nvPicPr>
          <p:cNvPr id="2049" name="Picture 1" descr="http://reformacr.americas.tripod.com/imagelib/sitebuilder/layout/spacer.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9925" y="2811463"/>
            <a:ext cx="38100" cy="9525"/>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http://reformacr.americas.tripod.com/imagelib/sitebuilder/layout/spacer.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9925" y="2811463"/>
            <a:ext cx="57150" cy="9525"/>
          </a:xfrm>
          <a:prstGeom prst="rect">
            <a:avLst/>
          </a:prstGeom>
          <a:noFill/>
          <a:extLst>
            <a:ext uri="{909E8E84-426E-40DD-AFC4-6F175D3DCCD1}">
              <a14:hiddenFill xmlns:a14="http://schemas.microsoft.com/office/drawing/2010/main">
                <a:solidFill>
                  <a:srgbClr val="FFFFFF"/>
                </a:solidFill>
              </a14:hiddenFill>
            </a:ext>
          </a:extLst>
        </p:spPr>
      </p:pic>
      <p:sp>
        <p:nvSpPr>
          <p:cNvPr id="5" name="4 Marcador de contenido"/>
          <p:cNvSpPr>
            <a:spLocks noGrp="1"/>
          </p:cNvSpPr>
          <p:nvPr>
            <p:ph idx="1"/>
          </p:nvPr>
        </p:nvSpPr>
        <p:spPr>
          <a:xfrm>
            <a:off x="179512" y="1340768"/>
            <a:ext cx="8856984" cy="5517232"/>
          </a:xfrm>
          <a:blipFill>
            <a:blip r:embed="rId3"/>
            <a:tile tx="0" ty="0" sx="100000" sy="100000" flip="none" algn="tl"/>
          </a:blipFill>
        </p:spPr>
        <p:txBody>
          <a:bodyPr>
            <a:normAutofit fontScale="70000" lnSpcReduction="20000"/>
          </a:bodyPr>
          <a:lstStyle/>
          <a:p>
            <a:pPr marL="0" indent="0" algn="ctr">
              <a:buNone/>
            </a:pPr>
            <a:r>
              <a:rPr lang="es-CO" dirty="0" smtClean="0"/>
              <a:t>Dios le reveló a su sierva, la profetiza </a:t>
            </a:r>
            <a:r>
              <a:rPr lang="es-CO" b="1" dirty="0" smtClean="0"/>
              <a:t>Elena </a:t>
            </a:r>
            <a:r>
              <a:rPr lang="es-CO" b="1" dirty="0"/>
              <a:t>G de </a:t>
            </a:r>
            <a:r>
              <a:rPr lang="es-CO" b="1" dirty="0" smtClean="0"/>
              <a:t>White </a:t>
            </a:r>
            <a:r>
              <a:rPr lang="es-CO" dirty="0" smtClean="0"/>
              <a:t>lo siguiente</a:t>
            </a:r>
            <a:r>
              <a:rPr lang="es-CO" b="1" dirty="0" smtClean="0"/>
              <a:t>:</a:t>
            </a:r>
            <a:endParaRPr lang="es-CO" b="1" dirty="0"/>
          </a:p>
          <a:p>
            <a:pPr marL="0" indent="0" algn="ctr">
              <a:buNone/>
            </a:pPr>
            <a:r>
              <a:rPr lang="es-CO" dirty="0" smtClean="0"/>
              <a:t> </a:t>
            </a:r>
          </a:p>
          <a:p>
            <a:pPr marL="0" indent="0" algn="ctr">
              <a:buNone/>
            </a:pPr>
            <a:r>
              <a:rPr lang="es-CO" dirty="0" smtClean="0"/>
              <a:t> "El </a:t>
            </a:r>
            <a:r>
              <a:rPr lang="es-CO" dirty="0"/>
              <a:t>peligro de contraer una enfermedad aumenta diez veces al comer carne</a:t>
            </a:r>
            <a:r>
              <a:rPr lang="es-CO" dirty="0" smtClean="0"/>
              <a:t>".</a:t>
            </a:r>
          </a:p>
          <a:p>
            <a:pPr marL="0" indent="0" algn="ctr">
              <a:buNone/>
            </a:pPr>
            <a:r>
              <a:rPr lang="es-CO" dirty="0" smtClean="0"/>
              <a:t>"</a:t>
            </a:r>
            <a:r>
              <a:rPr lang="es-CO" dirty="0"/>
              <a:t>Los </a:t>
            </a:r>
            <a:r>
              <a:rPr lang="es-CO" dirty="0" smtClean="0"/>
              <a:t>médicos no </a:t>
            </a:r>
            <a:r>
              <a:rPr lang="es-CO" dirty="0"/>
              <a:t>pueden explicar el rápido aumento de las enfermedades de la familia humana. Pero nosotros sabemos que mucho de este sufrimiento está causado por el consumo da carne". </a:t>
            </a:r>
            <a:endParaRPr lang="es-CO" dirty="0" smtClean="0"/>
          </a:p>
          <a:p>
            <a:pPr marL="0" indent="0" algn="ctr">
              <a:buNone/>
            </a:pPr>
            <a:r>
              <a:rPr lang="es-CO" dirty="0" smtClean="0"/>
              <a:t>"</a:t>
            </a:r>
            <a:r>
              <a:rPr lang="es-CO" dirty="0"/>
              <a:t>Los animales están enfermos y al participar de su carne, implan-tamos la semilla de la enfermedad en nuestros propios tejidos y en nuestra sangre. Luego, cuando estamos expuestos a cambios en una atmósfera palúdica somos más sensibles a los mismos; también cuando estamos expuestos a epidemias y a enfermedades </a:t>
            </a:r>
            <a:r>
              <a:rPr lang="es-CO" dirty="0" smtClean="0"/>
              <a:t>contagiosas</a:t>
            </a:r>
            <a:r>
              <a:rPr lang="es-CO" dirty="0"/>
              <a:t>. el organismo no se halla en buena condición para resistir la enfermedad</a:t>
            </a:r>
            <a:r>
              <a:rPr lang="es-CO" dirty="0" smtClean="0"/>
              <a:t>".</a:t>
            </a:r>
          </a:p>
          <a:p>
            <a:pPr marL="0" indent="0" algn="ctr">
              <a:buNone/>
            </a:pPr>
            <a:r>
              <a:rPr lang="es-CO" dirty="0" smtClean="0">
                <a:solidFill>
                  <a:srgbClr val="FF0000"/>
                </a:solidFill>
              </a:rPr>
              <a:t>(lea Consejos Sobre el Régimen Alimenticio 461-464)</a:t>
            </a:r>
          </a:p>
          <a:p>
            <a:pPr marL="0" indent="0" algn="ctr">
              <a:buNone/>
            </a:pPr>
            <a:endParaRPr lang="es-CO" dirty="0"/>
          </a:p>
          <a:p>
            <a:pPr marL="0" indent="0" algn="ctr">
              <a:buNone/>
            </a:pPr>
            <a:r>
              <a:rPr lang="es-CO" dirty="0" smtClean="0"/>
              <a:t> </a:t>
            </a:r>
            <a:r>
              <a:rPr lang="es-CO" dirty="0"/>
              <a:t>Muchos mueren de enfermedades debidas únicamente al uso de la carne, sin que nadie sospeche la verdadera causa de su muerte</a:t>
            </a:r>
            <a:r>
              <a:rPr lang="es-CO" dirty="0" smtClean="0"/>
              <a:t>".</a:t>
            </a:r>
          </a:p>
          <a:p>
            <a:pPr marL="0" indent="0" algn="ctr">
              <a:buNone/>
            </a:pPr>
            <a:r>
              <a:rPr lang="es-CO" dirty="0" smtClean="0"/>
              <a:t> </a:t>
            </a:r>
            <a:r>
              <a:rPr lang="es-CO" dirty="0">
                <a:solidFill>
                  <a:srgbClr val="FF0000"/>
                </a:solidFill>
              </a:rPr>
              <a:t>Ministerio de Curación pág. 242.</a:t>
            </a:r>
            <a:r>
              <a:rPr lang="es-CO" dirty="0"/>
              <a:t> </a:t>
            </a:r>
          </a:p>
        </p:txBody>
      </p:sp>
    </p:spTree>
    <p:extLst>
      <p:ext uri="{BB962C8B-B14F-4D97-AF65-F5344CB8AC3E}">
        <p14:creationId xmlns:p14="http://schemas.microsoft.com/office/powerpoint/2010/main" val="31026628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animEffect transition="in" filter="wheel(1)">
                                      <p:cBhvr>
                                        <p:cTn id="7" dur="2000"/>
                                        <p:tgtEl>
                                          <p:spTgt spid="5">
                                            <p:bg/>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wheel(1)">
                                      <p:cBhvr>
                                        <p:cTn id="12" dur="20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1" presetClass="entr" presetSubtype="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 calcmode="lin" valueType="num">
                                      <p:cBhvr>
                                        <p:cTn id="17" dur="10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8" dur="1000" fill="hold"/>
                                        <p:tgtEl>
                                          <p:spTgt spid="5">
                                            <p:txEl>
                                              <p:pRg st="2" end="2"/>
                                            </p:txEl>
                                          </p:spTgt>
                                        </p:tgtEl>
                                        <p:attrNameLst>
                                          <p:attrName>ppt_h</p:attrName>
                                        </p:attrNameLst>
                                      </p:cBhvr>
                                      <p:tavLst>
                                        <p:tav tm="0">
                                          <p:val>
                                            <p:fltVal val="0"/>
                                          </p:val>
                                        </p:tav>
                                        <p:tav tm="100000">
                                          <p:val>
                                            <p:strVal val="#ppt_h"/>
                                          </p:val>
                                        </p:tav>
                                      </p:tavLst>
                                    </p:anim>
                                    <p:anim calcmode="lin" valueType="num">
                                      <p:cBhvr>
                                        <p:cTn id="19" dur="1000" fill="hold"/>
                                        <p:tgtEl>
                                          <p:spTgt spid="5">
                                            <p:txEl>
                                              <p:pRg st="2" end="2"/>
                                            </p:txEl>
                                          </p:spTgt>
                                        </p:tgtEl>
                                        <p:attrNameLst>
                                          <p:attrName>style.rotation</p:attrName>
                                        </p:attrNameLst>
                                      </p:cBhvr>
                                      <p:tavLst>
                                        <p:tav tm="0">
                                          <p:val>
                                            <p:fltVal val="90"/>
                                          </p:val>
                                        </p:tav>
                                        <p:tav tm="100000">
                                          <p:val>
                                            <p:fltVal val="0"/>
                                          </p:val>
                                        </p:tav>
                                      </p:tavLst>
                                    </p:anim>
                                    <p:animEffect transition="in" filter="fade">
                                      <p:cBhvr>
                                        <p:cTn id="20" dur="1000"/>
                                        <p:tgtEl>
                                          <p:spTgt spid="5">
                                            <p:txEl>
                                              <p:pRg st="2" end="2"/>
                                            </p:txEl>
                                          </p:spTgt>
                                        </p:tgtEl>
                                      </p:cBhvr>
                                    </p:animEffect>
                                  </p:childTnLst>
                                </p:cTn>
                              </p:par>
                              <p:par>
                                <p:cTn id="21" presetID="31" presetClass="entr" presetSubtype="0" fill="hold" nodeType="withEffect">
                                  <p:stCondLst>
                                    <p:cond delay="0"/>
                                  </p:stCondLst>
                                  <p:childTnLst>
                                    <p:set>
                                      <p:cBhvr>
                                        <p:cTn id="22" dur="1" fill="hold">
                                          <p:stCondLst>
                                            <p:cond delay="0"/>
                                          </p:stCondLst>
                                        </p:cTn>
                                        <p:tgtEl>
                                          <p:spTgt spid="5">
                                            <p:txEl>
                                              <p:pRg st="3" end="3"/>
                                            </p:txEl>
                                          </p:spTgt>
                                        </p:tgtEl>
                                        <p:attrNameLst>
                                          <p:attrName>style.visibility</p:attrName>
                                        </p:attrNameLst>
                                      </p:cBhvr>
                                      <p:to>
                                        <p:strVal val="visible"/>
                                      </p:to>
                                    </p:set>
                                    <p:anim calcmode="lin" valueType="num">
                                      <p:cBhvr>
                                        <p:cTn id="23" dur="10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4" dur="1000" fill="hold"/>
                                        <p:tgtEl>
                                          <p:spTgt spid="5">
                                            <p:txEl>
                                              <p:pRg st="3" end="3"/>
                                            </p:txEl>
                                          </p:spTgt>
                                        </p:tgtEl>
                                        <p:attrNameLst>
                                          <p:attrName>ppt_h</p:attrName>
                                        </p:attrNameLst>
                                      </p:cBhvr>
                                      <p:tavLst>
                                        <p:tav tm="0">
                                          <p:val>
                                            <p:fltVal val="0"/>
                                          </p:val>
                                        </p:tav>
                                        <p:tav tm="100000">
                                          <p:val>
                                            <p:strVal val="#ppt_h"/>
                                          </p:val>
                                        </p:tav>
                                      </p:tavLst>
                                    </p:anim>
                                    <p:anim calcmode="lin" valueType="num">
                                      <p:cBhvr>
                                        <p:cTn id="25" dur="1000" fill="hold"/>
                                        <p:tgtEl>
                                          <p:spTgt spid="5">
                                            <p:txEl>
                                              <p:pRg st="3" end="3"/>
                                            </p:txEl>
                                          </p:spTgt>
                                        </p:tgtEl>
                                        <p:attrNameLst>
                                          <p:attrName>style.rotation</p:attrName>
                                        </p:attrNameLst>
                                      </p:cBhvr>
                                      <p:tavLst>
                                        <p:tav tm="0">
                                          <p:val>
                                            <p:fltVal val="90"/>
                                          </p:val>
                                        </p:tav>
                                        <p:tav tm="100000">
                                          <p:val>
                                            <p:fltVal val="0"/>
                                          </p:val>
                                        </p:tav>
                                      </p:tavLst>
                                    </p:anim>
                                    <p:animEffect transition="in" filter="fade">
                                      <p:cBhvr>
                                        <p:cTn id="26" dur="1000"/>
                                        <p:tgtEl>
                                          <p:spTgt spid="5">
                                            <p:txEl>
                                              <p:pRg st="3" end="3"/>
                                            </p:txEl>
                                          </p:spTgt>
                                        </p:tgtEl>
                                      </p:cBhvr>
                                    </p:animEffect>
                                  </p:childTnLst>
                                </p:cTn>
                              </p:par>
                              <p:par>
                                <p:cTn id="27" presetID="31" presetClass="entr" presetSubtype="0" fill="hold" nodeType="withEffect">
                                  <p:stCondLst>
                                    <p:cond delay="0"/>
                                  </p:stCondLst>
                                  <p:childTnLst>
                                    <p:set>
                                      <p:cBhvr>
                                        <p:cTn id="28" dur="1" fill="hold">
                                          <p:stCondLst>
                                            <p:cond delay="0"/>
                                          </p:stCondLst>
                                        </p:cTn>
                                        <p:tgtEl>
                                          <p:spTgt spid="5">
                                            <p:txEl>
                                              <p:pRg st="4" end="4"/>
                                            </p:txEl>
                                          </p:spTgt>
                                        </p:tgtEl>
                                        <p:attrNameLst>
                                          <p:attrName>style.visibility</p:attrName>
                                        </p:attrNameLst>
                                      </p:cBhvr>
                                      <p:to>
                                        <p:strVal val="visible"/>
                                      </p:to>
                                    </p:set>
                                    <p:anim calcmode="lin" valueType="num">
                                      <p:cBhvr>
                                        <p:cTn id="29" dur="1000" fill="hold"/>
                                        <p:tgtEl>
                                          <p:spTgt spid="5">
                                            <p:txEl>
                                              <p:pRg st="4" end="4"/>
                                            </p:txEl>
                                          </p:spTgt>
                                        </p:tgtEl>
                                        <p:attrNameLst>
                                          <p:attrName>ppt_w</p:attrName>
                                        </p:attrNameLst>
                                      </p:cBhvr>
                                      <p:tavLst>
                                        <p:tav tm="0">
                                          <p:val>
                                            <p:fltVal val="0"/>
                                          </p:val>
                                        </p:tav>
                                        <p:tav tm="100000">
                                          <p:val>
                                            <p:strVal val="#ppt_w"/>
                                          </p:val>
                                        </p:tav>
                                      </p:tavLst>
                                    </p:anim>
                                    <p:anim calcmode="lin" valueType="num">
                                      <p:cBhvr>
                                        <p:cTn id="30" dur="1000" fill="hold"/>
                                        <p:tgtEl>
                                          <p:spTgt spid="5">
                                            <p:txEl>
                                              <p:pRg st="4" end="4"/>
                                            </p:txEl>
                                          </p:spTgt>
                                        </p:tgtEl>
                                        <p:attrNameLst>
                                          <p:attrName>ppt_h</p:attrName>
                                        </p:attrNameLst>
                                      </p:cBhvr>
                                      <p:tavLst>
                                        <p:tav tm="0">
                                          <p:val>
                                            <p:fltVal val="0"/>
                                          </p:val>
                                        </p:tav>
                                        <p:tav tm="100000">
                                          <p:val>
                                            <p:strVal val="#ppt_h"/>
                                          </p:val>
                                        </p:tav>
                                      </p:tavLst>
                                    </p:anim>
                                    <p:anim calcmode="lin" valueType="num">
                                      <p:cBhvr>
                                        <p:cTn id="31" dur="1000" fill="hold"/>
                                        <p:tgtEl>
                                          <p:spTgt spid="5">
                                            <p:txEl>
                                              <p:pRg st="4" end="4"/>
                                            </p:txEl>
                                          </p:spTgt>
                                        </p:tgtEl>
                                        <p:attrNameLst>
                                          <p:attrName>style.rotation</p:attrName>
                                        </p:attrNameLst>
                                      </p:cBhvr>
                                      <p:tavLst>
                                        <p:tav tm="0">
                                          <p:val>
                                            <p:fltVal val="90"/>
                                          </p:val>
                                        </p:tav>
                                        <p:tav tm="100000">
                                          <p:val>
                                            <p:fltVal val="0"/>
                                          </p:val>
                                        </p:tav>
                                      </p:tavLst>
                                    </p:anim>
                                    <p:animEffect transition="in" filter="fade">
                                      <p:cBhvr>
                                        <p:cTn id="32" dur="1000"/>
                                        <p:tgtEl>
                                          <p:spTgt spid="5">
                                            <p:txEl>
                                              <p:pRg st="4" end="4"/>
                                            </p:txEl>
                                          </p:spTgt>
                                        </p:tgtEl>
                                      </p:cBhvr>
                                    </p:animEffect>
                                  </p:childTnLst>
                                </p:cTn>
                              </p:par>
                              <p:par>
                                <p:cTn id="33" presetID="31" presetClass="entr" presetSubtype="0" fill="hold" nodeType="withEffect">
                                  <p:stCondLst>
                                    <p:cond delay="0"/>
                                  </p:stCondLst>
                                  <p:childTnLst>
                                    <p:set>
                                      <p:cBhvr>
                                        <p:cTn id="34" dur="1" fill="hold">
                                          <p:stCondLst>
                                            <p:cond delay="0"/>
                                          </p:stCondLst>
                                        </p:cTn>
                                        <p:tgtEl>
                                          <p:spTgt spid="5">
                                            <p:txEl>
                                              <p:pRg st="5" end="5"/>
                                            </p:txEl>
                                          </p:spTgt>
                                        </p:tgtEl>
                                        <p:attrNameLst>
                                          <p:attrName>style.visibility</p:attrName>
                                        </p:attrNameLst>
                                      </p:cBhvr>
                                      <p:to>
                                        <p:strVal val="visible"/>
                                      </p:to>
                                    </p:set>
                                    <p:anim calcmode="lin" valueType="num">
                                      <p:cBhvr>
                                        <p:cTn id="35" dur="1000" fill="hold"/>
                                        <p:tgtEl>
                                          <p:spTgt spid="5">
                                            <p:txEl>
                                              <p:pRg st="5" end="5"/>
                                            </p:txEl>
                                          </p:spTgt>
                                        </p:tgtEl>
                                        <p:attrNameLst>
                                          <p:attrName>ppt_w</p:attrName>
                                        </p:attrNameLst>
                                      </p:cBhvr>
                                      <p:tavLst>
                                        <p:tav tm="0">
                                          <p:val>
                                            <p:fltVal val="0"/>
                                          </p:val>
                                        </p:tav>
                                        <p:tav tm="100000">
                                          <p:val>
                                            <p:strVal val="#ppt_w"/>
                                          </p:val>
                                        </p:tav>
                                      </p:tavLst>
                                    </p:anim>
                                    <p:anim calcmode="lin" valueType="num">
                                      <p:cBhvr>
                                        <p:cTn id="36" dur="1000" fill="hold"/>
                                        <p:tgtEl>
                                          <p:spTgt spid="5">
                                            <p:txEl>
                                              <p:pRg st="5" end="5"/>
                                            </p:txEl>
                                          </p:spTgt>
                                        </p:tgtEl>
                                        <p:attrNameLst>
                                          <p:attrName>ppt_h</p:attrName>
                                        </p:attrNameLst>
                                      </p:cBhvr>
                                      <p:tavLst>
                                        <p:tav tm="0">
                                          <p:val>
                                            <p:fltVal val="0"/>
                                          </p:val>
                                        </p:tav>
                                        <p:tav tm="100000">
                                          <p:val>
                                            <p:strVal val="#ppt_h"/>
                                          </p:val>
                                        </p:tav>
                                      </p:tavLst>
                                    </p:anim>
                                    <p:anim calcmode="lin" valueType="num">
                                      <p:cBhvr>
                                        <p:cTn id="37" dur="1000" fill="hold"/>
                                        <p:tgtEl>
                                          <p:spTgt spid="5">
                                            <p:txEl>
                                              <p:pRg st="5" end="5"/>
                                            </p:txEl>
                                          </p:spTgt>
                                        </p:tgtEl>
                                        <p:attrNameLst>
                                          <p:attrName>style.rotation</p:attrName>
                                        </p:attrNameLst>
                                      </p:cBhvr>
                                      <p:tavLst>
                                        <p:tav tm="0">
                                          <p:val>
                                            <p:fltVal val="90"/>
                                          </p:val>
                                        </p:tav>
                                        <p:tav tm="100000">
                                          <p:val>
                                            <p:fltVal val="0"/>
                                          </p:val>
                                        </p:tav>
                                      </p:tavLst>
                                    </p:anim>
                                    <p:animEffect transition="in" filter="fade">
                                      <p:cBhvr>
                                        <p:cTn id="38" dur="1000"/>
                                        <p:tgtEl>
                                          <p:spTgt spid="5">
                                            <p:txEl>
                                              <p:pRg st="5" end="5"/>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4" presetClass="entr" presetSubtype="10" fill="hold" nodeType="clickEffect">
                                  <p:stCondLst>
                                    <p:cond delay="0"/>
                                  </p:stCondLst>
                                  <p:childTnLst>
                                    <p:set>
                                      <p:cBhvr>
                                        <p:cTn id="42" dur="1" fill="hold">
                                          <p:stCondLst>
                                            <p:cond delay="0"/>
                                          </p:stCondLst>
                                        </p:cTn>
                                        <p:tgtEl>
                                          <p:spTgt spid="5">
                                            <p:txEl>
                                              <p:pRg st="7" end="7"/>
                                            </p:txEl>
                                          </p:spTgt>
                                        </p:tgtEl>
                                        <p:attrNameLst>
                                          <p:attrName>style.visibility</p:attrName>
                                        </p:attrNameLst>
                                      </p:cBhvr>
                                      <p:to>
                                        <p:strVal val="visible"/>
                                      </p:to>
                                    </p:set>
                                    <p:animEffect transition="in" filter="randombar(horizontal)">
                                      <p:cBhvr>
                                        <p:cTn id="43" dur="500"/>
                                        <p:tgtEl>
                                          <p:spTgt spid="5">
                                            <p:txEl>
                                              <p:pRg st="7" end="7"/>
                                            </p:txEl>
                                          </p:spTgt>
                                        </p:tgtEl>
                                      </p:cBhvr>
                                    </p:animEffect>
                                  </p:childTnLst>
                                </p:cTn>
                              </p:par>
                              <p:par>
                                <p:cTn id="44" presetID="14" presetClass="entr" presetSubtype="10" fill="hold" nodeType="withEffect">
                                  <p:stCondLst>
                                    <p:cond delay="0"/>
                                  </p:stCondLst>
                                  <p:childTnLst>
                                    <p:set>
                                      <p:cBhvr>
                                        <p:cTn id="45" dur="1" fill="hold">
                                          <p:stCondLst>
                                            <p:cond delay="0"/>
                                          </p:stCondLst>
                                        </p:cTn>
                                        <p:tgtEl>
                                          <p:spTgt spid="5">
                                            <p:txEl>
                                              <p:pRg st="8" end="8"/>
                                            </p:txEl>
                                          </p:spTgt>
                                        </p:tgtEl>
                                        <p:attrNameLst>
                                          <p:attrName>style.visibility</p:attrName>
                                        </p:attrNameLst>
                                      </p:cBhvr>
                                      <p:to>
                                        <p:strVal val="visible"/>
                                      </p:to>
                                    </p:set>
                                    <p:animEffect transition="in" filter="randombar(horizontal)">
                                      <p:cBhvr>
                                        <p:cTn id="46" dur="500"/>
                                        <p:tgtEl>
                                          <p:spTgt spid="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95536" y="0"/>
            <a:ext cx="8568952" cy="6858000"/>
          </a:xfrm>
          <a:blipFill>
            <a:blip r:embed="rId2"/>
            <a:tile tx="0" ty="0" sx="100000" sy="100000" flip="none" algn="tl"/>
          </a:blipFill>
        </p:spPr>
        <p:txBody>
          <a:bodyPr>
            <a:normAutofit fontScale="77500" lnSpcReduction="20000"/>
          </a:bodyPr>
          <a:lstStyle/>
          <a:p>
            <a:pPr marL="0" indent="0" algn="ctr">
              <a:buNone/>
            </a:pPr>
            <a:endParaRPr lang="es-CO" dirty="0" smtClean="0"/>
          </a:p>
          <a:p>
            <a:pPr marL="0" indent="0" algn="ctr">
              <a:buNone/>
            </a:pPr>
            <a:r>
              <a:rPr lang="es-CO" dirty="0" smtClean="0"/>
              <a:t>Para </a:t>
            </a:r>
            <a:r>
              <a:rPr lang="es-CO" dirty="0"/>
              <a:t>nadie es un secreto que nuestra salud está directamente relac</a:t>
            </a:r>
            <a:r>
              <a:rPr lang="es-CO" sz="3600" dirty="0"/>
              <a:t>i</a:t>
            </a:r>
            <a:r>
              <a:rPr lang="es-CO" dirty="0"/>
              <a:t>onada con la dieta que llevamos y lo que comemos a diario, de ahí que contemos con mucha información sobre los alimentos que son perjudiciales y aquellos que por el contrario son </a:t>
            </a:r>
            <a:r>
              <a:rPr lang="es-CO" dirty="0" smtClean="0"/>
              <a:t>beneficiosos.</a:t>
            </a:r>
          </a:p>
          <a:p>
            <a:pPr marL="0" indent="0">
              <a:buNone/>
            </a:pPr>
            <a:endParaRPr lang="es-CO" dirty="0"/>
          </a:p>
          <a:p>
            <a:pPr marL="0" indent="0" algn="ctr">
              <a:buNone/>
            </a:pPr>
            <a:r>
              <a:rPr lang="es-CO" dirty="0" smtClean="0"/>
              <a:t>En </a:t>
            </a:r>
            <a:r>
              <a:rPr lang="es-CO" dirty="0"/>
              <a:t>un estudio del instituto de Salud Pública de la Universidad de Harvard, donde se le hizo seguimiento por 20 años a un grupo de aproximadamente 121 mil personas, se encontró una relación entre la dieta que llevaban y las enfermedades que sufrían o las causas de muerte más comunes. Los resultados arrojaron que comer carnes rojas puede ser perjudicial para </a:t>
            </a:r>
            <a:r>
              <a:rPr lang="es-CO" dirty="0" smtClean="0"/>
              <a:t>la salud. </a:t>
            </a:r>
          </a:p>
          <a:p>
            <a:pPr marL="0" indent="0" algn="ctr">
              <a:buNone/>
            </a:pPr>
            <a:endParaRPr lang="es-CO" dirty="0"/>
          </a:p>
          <a:p>
            <a:pPr marL="0" indent="0" algn="ctr">
              <a:buNone/>
            </a:pPr>
            <a:r>
              <a:rPr lang="es-CO" dirty="0" smtClean="0"/>
              <a:t>El Dr. Andrés </a:t>
            </a:r>
            <a:r>
              <a:rPr lang="es-CO" dirty="0"/>
              <a:t>Hernández Carrascal, médico cirujano del Hospital Universidad del Norte, explica que las carnes rojas están compuestas en su mayoría por grasa y por proteínas y que han sido tradicionalmente parte de nuestros hábitos alimenticios. “Hoy en día sabemos que contribuyen a la diabetes, enfermedades cardiovasculares y al cáncer”, afirma.</a:t>
            </a:r>
          </a:p>
        </p:txBody>
      </p:sp>
    </p:spTree>
    <p:extLst>
      <p:ext uri="{BB962C8B-B14F-4D97-AF65-F5344CB8AC3E}">
        <p14:creationId xmlns:p14="http://schemas.microsoft.com/office/powerpoint/2010/main" val="363627026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wheel(1)">
                                      <p:cBhvr>
                                        <p:cTn id="7" dur="20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wipe(down)">
                                      <p:cBhvr>
                                        <p:cTn id="1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9"/>
            <a:ext cx="5338936" cy="3528391"/>
          </a:xfrm>
        </p:spPr>
        <p:txBody>
          <a:bodyPr>
            <a:normAutofit fontScale="85000" lnSpcReduction="20000"/>
          </a:bodyPr>
          <a:lstStyle/>
          <a:p>
            <a:pPr marL="0" indent="0" algn="ctr">
              <a:buNone/>
            </a:pPr>
            <a:r>
              <a:rPr lang="es-CO" dirty="0"/>
              <a:t>Dentro de los resultados del estudio de Harvard se encontró que la ingesta de carne roja diaria puede aumentar el riesgo de muerte por estas enfermedades en un 13%, y que carnes procesadas (embutidos), que son preparadas con conservantes y químicos, aumentan el riesgo hasta en un 20% en los siguientes 20 años de vida</a:t>
            </a:r>
            <a:r>
              <a:rPr lang="es-CO" dirty="0" smtClean="0"/>
              <a:t>.</a:t>
            </a:r>
            <a:endParaRPr lang="es-CO" dirty="0"/>
          </a:p>
        </p:txBody>
      </p:sp>
      <p:sp>
        <p:nvSpPr>
          <p:cNvPr id="4" name="AutoShape 2" descr="data:image/jpeg;base64,/9j/4AAQSkZJRgABAQAAAQABAAD/2wCEAAkGBhMSERUUExQWFRUWGBwYGBcWGBgcGxgbHRcdFxwYGBoaHSYeFxojGhgYHy8gIycpLCwsFx4xNTAqNSYrLCkBCQoKDgwOGg8PGiwkHyQqKiwqLCwsLCwsKiwsLCwsLCwpLCkpLCwsLCkpLCwsLCwsLCwsLCwpLCwsLCwsLCwsLP/AABEIALcBFAMBIgACEQEDEQH/xAAbAAACAgMBAAAAAAAAAAAAAAAFBgMEAAIHAf/EAEYQAAECAwUFBQUGBAMHBQAAAAECEQADIQQFEjFBBiJRYXETMoGRsRRSodHwI0JyksHhB2KC8TOTshUWJDRDU+Jjg6LC0v/EABoBAAIDAQEAAAAAAAAAAAAAAAMEAQIFAAb/xAAqEQACAgEEAQMEAwEBAQAAAAAAAQIDEQQSITFBEyJRFDJhgQVScSMzFf/aAAwDAQACEQMRAD8AB3TJlmTLOBHcS+4ng3CLBs0tz9miv8iflFO41/ZAcAP9IP6xcWqMqWVJnraVF1p4IDZJfuI/In5R6bNLbuI/In5RspVTEYVHZZdxj8FWZZkCajcRUEd1PyiWZZUe4j8qflEdqVVB4KiZZgmXwAjGO6SwReyo9xH5U/KNTZke4j8qflE4MREx2Wc4x+DX2VHuI/Kn5RWsFnRgO4milfdHHpFvFWILF94fzGLZeAMkt64+TxVnR7iPyp+Uaqko9xP5R8olesRqi3JLivg1MhD9xP5R8ognWdLp3U94aCLJMQzTl+IesSgViW3o2NnR7qfyj5R4bOj3E/lHyiWDmy1xiesqXVCMx7x4fqfCIlLassvtXwLwsyPdT+URvLseIhCJSFlZCcOEVq+YqKh35cHjqS7CkSylKEgAZYQx8MjlBK8rUgSZRQhKWUAQAA1MqDL5QBajyDsqUsRx2LNyfw2s0pAVNQmZMNWIdCeQB73UwZXdVnCT9hJyOSJfq2bhn5wWs8xKk4vrx+vR4r2gOG5tzJbMDh+8DlOUucg4whH24F217K2eZiQZUpq4cKACGrmkBqdHaEm9/wCGyw6pGFSWCimjh9HyPnHRZ5IABUElSgPeNVFL1LKY555NEVrnLl4kqwtU/GgI4NRtaisTXZKLzki6uM1g4pbrkmSS0yWUH+ZLP0J73hFQyBwHlD7edotVlKjLUtVmJoJiRMl1rgIWCkM/LOkB13hZpv8Ai2fsz79nUw8Za3T+UpjTi8rJjyi4vDF2VY8WSR5Q6bKbKpcLWhJHApBeK1huqUVAyp6F8ELaWv8AKshCv6VnpDnZLUlAShf2amolYKCfw4gMXg8EiVLH+ypH/Zlf5cv/APMaKuuT/wBmV/lo+UWFriBc6LnFWZdkn/tSv8tHygZeNySF96UjqEhJ80tBWZPijaJ0W4YNsU7dsoj7im5KAPxA/SA1ou1cs4sIpqlj9eIh0tC4CXnakpHOKuKJi2L8y0PRQSf6U/oI1ChwS3MAxk2Y5JbONBAi56oJ90RkePGRxw6XcWYcUIP/AMBFyYaRQkluz5ywPIAxbUYzpr3HraH7cfBizHsqU/Adf0GZ8I1lhyBlEuBWIEMSaMKtwDCrVjsETsSeCNdlSqlTV+HhrBD2eWJRUwxJUAQToRmwLwNWvCVVqNf75RVkTiCo8FRZZwBljdkKSMKiQUBtGf1eILXZkpIYkGhYscxSo+UTSJ32iifvGK9sXVucQuzmVlBjFezd5fV4bbnuiUtIE0FyCynoliO9oN5QHKsU7XfUoLwSnSgAOwAL67w72WcGSyhWV+ZJJdABSojeDV4W+XNQKb6dSxJHAqABB6gwIXKYOKg/A8DHZCqeTSNJunUesW7FYFzSyEu2ZyA5qOkXZ91oQnPEdVaD8I16mLYA22JLALmKw501h3/hnahMRPlfeBC00zDYVfFj4wrG5AotLUJhAfs6JmK1YJJqDyJLVaL+ztsk2e1yl4plmUhTLlzQSlSTRQxJAIpliTm1YrOKlHAq75bsnSJknT684ilyDNlTEFsSSFBhnoT6wRtSGWWrrGWGfhmh8jSM7GHhjzm3HK/0BWe2hAKeTcnyFMzz1iS0XrusMga5GvUFq8BwPOL20Oz7hUxNM1eVfN4R5trY4QRu6Up4aHKOxKPtCwULluQStt5aAZguKUHh1oaZxDabeF7yg1D5kir5nXhnFBM16kjxihaLxcskYiKvoOnPpExTZaUYxNp17TEF5a5qSR9xTBQDBlJIKF00I0EU5ttkzf8AFkSlnVUr/h5mebB5Kj1SIbLh2TVMlmapiSl0p0bNuX1k0Kl+3elCie5VmZ/6qVA84cptx7TPu08Z5kUl7PyFn7K0dmo5ItSezfpNTilq6nDHvsF4WQBOGb2asgAJslfQDFLX6xJc92TJ01EpCgyyxOaQGclSeQBNRpHSLFb7PYJZlyGQl95ZLYlDX9k0Dw3uM91/AtXNcV4LH/KKljiFCWP8qaSkdEhEHzsZbKUlqB1CsJHIpLjyUYpWn+IMp++tX4U08zEadsVKqmVPIORYAHhWO3tE+iWLTsbbBlLxfhUk/rC9eVhmyv8AElrR+JJHxNIerivadNSFjGlJyKlJPLQk5vB5N7kBpiQsZHn4Ghiv1MF2znpZPpHDrTNYQrXjMKlVjuG0uy9ktKSZSFSJnFDYD+JDt5N4wrI/hgM1zi3JHzMVnq6/k6Oms+Dl5jxo6mNgbGnvTFH+pI9BEc26bsk95KS3FSvmHgf1UfCYT6SXlo5j4RkdK/2pdgpglf5b/HCY9jvqH/Vk/TL+yAIO5KPAJ+KRFsGkUT/gp5JSfgItSlOIrJcG5W+cfhG6jGmlKHjHqjGj0iqLySfZds14qWlpgC2pvCo0orvDzaJk2eRXcWHzZYI4feD6cYrXbKKip6AFifrWCYsOoCyOLADN8zFZPDE9ywVFGSk5TD4pH6GKlptPugDpU+eY8IMWm4zhcBz7uOv+lvjA9N2MHVKXLI1fEPHUekWj8gp2LpEdqvIiSiUCNVEjNiEjCfy/GBI7/gI3tqVh1YcSBQlJqObaghvjFy4rkmWo4kDDLFFTFuEiuX8x5B4MlxkhWRSS/JSAJNHJOTZwcs9xJk71pOHEP8FPfOoKzlL8a8hHkp7LavslvukYikA1SXYF8JcUPSKd4z6O43nObk1ZzqHNa1NImOCl834JrZfBICEAIl6IRl1OqjzMVJ1tWkgpUxGvCkVpKVGiQVHgAT6RvPsE1gTLW3EpLQbMfIptm+UiSbe8qaf+IkjFrNkkIV1UnuKPgk84IWefMWkJlTpdqRpJtIAWOScRcf8Atr8IWpssjMEdYrT5wTEbVjgC5Si8M7tdFuM2zoWtBlqSMCkF3SU7rHFXJjXQxMJm8C+uf19VjkOy2382zqCZxVMkGhSVOU/zSyciOGR8jD6vayyKSFpnpI4Gih1HlGbfVOMso1NPbGccD3aLSFSVOKM3WOPbW2dIdQpUHLV2hxG2EjsiMZOI1owHi59YTdr73lTUhEpQWokE1YMNA+uXlER3OaLRSqrl+ejy47u9ol0ORaGq7LglyUggb2bmpJpCZsnexsk4JnJUiXMorEDTgsGmRzjpVp3XGnhHXJxl+GFot3xx5CezU5OFUtgkpq3EGrjh05wkbY2JAnLTQh8myJqBTIt0yg3YLUJdoSolhUa69OfH94A7VSDLtExT0WcYIJ1YseekRF5SLwqxa0+mgJc9mXZpqZqQpRCT91u8gpIfxNWq2kXriuD2qZimJ7QJIBxqIAHABBBfOkVTbUmgPMuSfgKV4RLY9r1WZylAU9KkgZ6AQbdOXBM6qoQbig/tRsu3Z+yYLOA4WwDnJjiNeIz1EK8647OFPPteM/jKi/Ji8b3lfgtrdqoJbJB3Uh9XyPCpiiq6FpO4N0vvBL/FIPrB4uSXJnKmMucjps1edmkyihC2QFlgpxVgCwIBZ/i8XZ21skd0FZ5D50hGTZkIqpZJ4E5Hnzira7WkBLZ50p5NUGF3Ruk2OJQjHljn/vqcTGWQl6sRi8HDPFjbGQmZYlz5MxkS0BeI5lRWE4W0LEgiEySJhbGMCW70zdbzqrwEV7/v1RkeyyScGPHMUqhmKAAFPuoAGWZNSzAA1dMU+hXUTW32dizaL0mKopazwZR9IozBq8STJKhUpL8c4iSvdI+v2hpJLozG5eTVjzjIxxqIyLFcDXJrLSOKE/6RHtkVSPLMrcR+FP8ApEa2dTFvD4wo+mekTw4v8FtRi5c9kCy5GR1+ucUDNEMmztl3XY77epgfgrqLNseC9ct0olqKlsvexMRSpfLU/VIKAuSCNPi2kTSLuTMKRjwJ+8+VOB+DGLEy55gNGUOICsv7RbaZbmU5NjSreCavr8uce22SMSXZ2fd6t9dYumRhHdJajO/KupiFayg4loPi4HlFtqwU3eQKqzWaUuZjlkqo6MklxiGKvjTiIhvC+N1hhGEMlI3UJ5ADuiBl73iVqKlGqlFXnQDySPOAM+2Pn5REll4XQ5XhR3S7JrZeLKUThUSMOJjStSkcTlXKL2y2z6bRimzlYZaThAL75zNRoOPyMAF2VS0lYIZ2AJqohiW8xn4PHS7gsSRZZcvCcWEEvTRznlUxFktscItTBznul0aEyZSkpRLTLCu7nvg0PIvEntaWYDEnhmMvl0ziW12oSkYZacRJ7x7o5BydNeRgN26ndRKTqB6iEZ5+TZqhldG9vsklYw9mGINAKBsz/Y0hZtuwmKb9iS2uMUFHoRnl+8HJ84kpIoHFevH4xGbaUTpaAMSsXEhwdCRm9ILXOUXwU1GmrnH3IX7TsVLlkGbNWAxcBG8/iWAyq5hWtdnKVlINBr846LfYVjWFHPPh86Px1NKwqzrhVNxELSwOrg5cqMIcrt8yZk6vRqKSrQBk2tSDuKUCc2OfLmIP2XaGUUhFpkIWffl/ZzBzJSMCj1TAm8LvVJOFs/vCoPQ/pFQpw9eH1nB8RfKMtucOGPt3zd0CyWsKD/8AL2oJA6JxPLfmCk9IYLNtQUKTKtslVmIACV7yknhUuW5gnrHIUk5k09ekGbu2xtEoYArHL1lzQFo/KrLqGMDsqU1hhar3B5XB12zT7OpimbLWOSh6Go6wF2ovWRrMBVoxB0bOE2TetimkEpXZJvvySVo64CcSfBXhBJN0zCCsypNvlHNUokTBzZLKB/EkwqtMk85Hfq32DrLOONTpIByf64RHOOkErBKspJCJ8yW4KTJn0AJBDhYDFn1Ccoq2+zEDEdSyuShnXn3hxBhjGGWrs3RaZXUkYSRwjeTZpqUhQQWNQQ/qmvnFYROLwmME4iwo2kS8+CjXPJbu+0LVM35y0Bsyo/8A2MS3jPw9yetT5nEf0gQpRUX4xfsslGHfLqNABpVm65nkE84nwQkVvagpTJCi2aiQQ/LU1evKPJtgWRiIIfItQ9OMWbvUJM1BJdOLeI4Ox+HrHTbNa5E5LbpSzNRukCnbsfCLxq3xwzkKrKoaP0+X7xUm2cHMfpHWLw2HlLrLOA8Mx8/Iws3jsxNl95OJPEBx8x5ReN8ZAJ6doRv9mj3jGQxKuxD6jof7xkG3oB6L+Ca77IEypZXvEoSQHoBhDO2ZbTzgjJtKx3WRyQkJ9M+sF9krkTaJUta6DAkNxZLO+nTrDR7GEEhKEDid0dMqvCrWW+R53cJCRItK1EJXvpVRlAGhpR8jzg3ZJeAFIFEUGdRhBHwIHhBu0KSKKAUOdX9WiBcjCWjtuBeybkzS75uEBZUxZ34dOEX12yZxBB1wpr8Hird4ThAUHIDPrSlYJqu1NHJDZZE+cDdiiuydvINUpQQqrCjgsx+ED7XPPZEkksClPEDEQB8dYYJ1mBBIS7DNRzhQvi3hNnUWbeV60+KvhHV2KcsHShiGRQvO1bxY8h6D4CKVmsEyapKUg72vIHCT4GNLLL7WYEuW1bPw5x0u6LrRKlEgJD6ngMkjkPnxgtlnp8eWMU1eqsvpcf6U7nu5MspxoCiN1KsJoqpYaFRbPOGqWMKVHC+JgGArRyGyAOVflEAkonSzvBKR3FcFZ4q5kH49IGK2hXIWpM0laRTGAkF2cukUAy+DwDGFuY5Jb+Irojt9pOM9qGR7ooA/DjSvh4RXtSJalBNCz4i/kPXmQ8Q3xbcZJG8kMRqC5xF/TwFYDWlBSCMYxJOinxdCM4FszyPV8d8Fm0FICnr7opnxq9OXPzv7MXWkn2ma4VkioDDLEeD5DgIiua6RaVpSoslIdTanPy+YhrvWyoCOzStKS1WGQFKNlE5wDvmnJQFe9bAJgWpJBw049QeMDrNYGkkskhixHHpBkWUSULdW6XyyNKfFqxDKSAAlTANw4Z+ecB3YQZJZyJ+096/ZiWU7xIJVx/eBl1bMrnJxqIQgfeU7dABnBO9JHtFsEsZChbMBnPjVvKG1cwS5eBMuYkMyVFIYeEPep6cEo9syPp1qbpSl0uEc0vW6FSlAEhQIcKGv6g8oHngPr94PbS2ztJgSmrO/j/aPdndnlT1sHCR31tkOCeJMNRn7N0jMtpXrOurkF2C6VzTuh2zOg6mD1nueZKIMuYyveD06MaQ0+zWZIEoJw8Apw/EvqYA22eiSppRJf7uflwhb13N8GtXoq6Y5sN519TCCLZKl2gD7yqTP6ZiWV5uI0kos5f2afgKhvSLSzHkFhkk8CySOMBb19oTvTEKSDkCkgf3gbJkfeX4Dj14CGYR3IyrpxjLEVx+Q7bJK5ZaYkp4Uoeh1jQSzwJ6V9Iq3Rfc0KIAxS2qhXc5EhmixMvOzqIxJVKV70slQ8UqLjwMS0zldnySSRmzlsyNOvCJO3YAgFhkwJr4a/tEqLNMIPZqRPSXcOcbagiivAxWkLkglKguSumZVTPIjPmCNBFXEL678I0E3EKKHQuD9eMTyLcpBpiQrll5H5+ERzZMxnWBMSMloLU9PBh1iGQt6ImA/yLDeT08o5pA98s5G+69uFooveHEfKG67do5M8Zh45MsN3kqSeIqPI/ON5dpLghVetfrxgEqE+UMR1DX3HXZlwWdZxFKS/IR5HPLPtbaJacLv1zj2A+jYF9aI67AWvDZEBvuh+e6P0MMcxMteYII4afpCdsNO+yCdMKD5oA/SGoaHjz59YDLhvAOccMitFnIDirjVgTr4xUTUOdWz+souzjhRwZ8z4RWQPswT9Vg9VjacWAmumR2aeEqqCM2OYPXhnFydbjUiv6xRKcwPD68DGS5qVULgkaZv4a1haX3DK6JzaSolJdm8P3zhB/iBasDSxy9MRppVQ8oY7+2ml2egZUxu6Dkf5iMugr0jmt5W6fbZ1ApaqslIolOdB90NV+UO6eiSe5il9yxtQR2PswMxU1VAig5k+I09RDXel4BSMA5M3VvlCRd9s7FJl4gok4m4UALcch+0OthsqCqWrijFXUhjT18YFqYuMsyNr+OnW6VjsM7NrAlkrOJQJNeJ4fOjRUvghRSpI0IJPu8Vf1Z9SIGWe04HY7qjxoBV+GlPOIpEvtUqOI7y0mujqJPhR4HnPLG3Xtm5HqrN2csK0mPiFaNV34Ah2zpmNakqz4wCTvJd21JxEK8+HygyiX2aw6cYSN1uHEvmQcIyyJ8KybvWhSlKKEIUQSUgnBUs2T1HSsTngjPJLcFoMvES28KcqsT8PhG9sW87ED4u2rZ6HrxgR/tdLGWQAQSx0O8T5MWjyUhaqhTB2qav9ARTDTywsEnyHbRa0TEiWXZqk0Y5jqHED7TOUgKWpTITUc6fP1iMKEoHEtOF3JNAC/xOdOcK+0u0XaDs5b4HzI73Cmg1aLQrc5cdC998KIPnkJ7GyDMmzJqiHcM9KkufSGW8bRMRKWpWEpCTlmKfGF/+HjYVEkA4sz04QW2mkzEWeZvApVTJjU/rFrFmzAHTvGnT8tNnNZi96mZNT1jrFxJkSLOmUkjG28aVJDn4/pA/Zm4pfYpwJSZqhiKlAFhqA+TOB4RR2suxckJmIIKTRT0Y5g00P6QaySsexCunpVCdlnZV2vv0dwMS7AjiOB4RPshcpwdqsELXktSXAHJ9T6dYVLrkm0WhIW6g7qwjR8h8B4x1ebYFLS6JqkBmCQAAG0YxW3/nFQQSmf1E3Y+ukAdoR2MhfaTisEEBJSKnRuhrCjYNnVTsK5pMuUrIgYicx4BxmYn2rvEzbQJSlulBwlQDOXYnwNPCH2aEpkpQhIUyAEpSnowJ1zfzpFouVcEl5BWRhqLfwuBTtF2WeShKZZxKAcg1ctmSC3RoHLwf9lI5t+0E1SSApISnE5cAbyWzA0bppFTD9fWUSm/I2tNHHCBk6xoJBBUnUNmD6H4RLPvabKSBNSJ6DkVh6Zd7vJPIv0i0ZAflF6VdwmlqlKqFmAcVHCoehi/qJdilmiysx4YGk9grfQtdnUcwoug+Ir55RJOss3DiVJTMR78og05gO3kID3jZViaqWQRhLfI+P6xntJkdwkK5Gv7wxtzyjHc8PDL0kAHcmEcUL9M8MerQQd+WR/MioPh+8ZIvETE/bykK/nG6vzFD5CJJJSr/AJec3/pzB9fDziGmi6aZomeBksN4+mkZG67KonekgniD8gYyIJHPYsqQUFSnxS0skZAMPM84dkTQPOEi4pTJlHLcTXqgQ0ptKgHIxChcM/iD0OXlGbLmTNG2GMY+CecsqcZB6vwoWjJs8YVt3UuOpZyByHrTSKl7WtSEKwMFqwpSQHYrVgxNyd/CIL1vGVZZYQakJG4Fb39ZyS+upglcG1wKTkl2bWO8UKQZmIBAqVKoB48ekLF/7cgAps+6MjMyWocB7g+PSAV97TqnkIQkBIolCRQdBqefpFNFlRJaZaN45plA/wCo8K/3h+rTqArbqMvCLN2XKu0pM6asSbMO9OX97+WWnOYrkPGLUy8lLSqzXdJWmW2+rObN5zFDup/kFOsVJSrTeUx1KTLkyx3lbsqUjgAPQVJMdBum7JFmR2MlJXiIK5ixVbAF6d0AlgOZd4tZPYiaKXbLHg5peuz/ALKBjUJk77yU1TKNGCl91SuQyje7dqpqVoVMDhACQeWXpTXpHYPZ1BDBSiBowIppUF9IpLulE0ELlSV8R2YHoaZnnC0rYzXuRoV6edTzCQiyrQJhUUsUlyBweumcXLnvc4iBmQAaDTgD0hjOydlxAJl9mSPulXwb0I8RAu+tikAFcle+muFVMWVHAYFj4vAHGPRp/USa5RpaL0mFJISEhOSmZuVeRJbnAO+toAElKpj0DAVernoIF31JtQSxlzAh2c1HmKQvTJOHvZ/WsFroXbYpqP5Db7YR/ZdnXqVUSDyPPpxg9Y7Pa2AICQoUBAfJ3Y0AgZsfZAq0oKxu1Z8ipi2dB1OUdOl3QiZMdSiEsGCXcUyHx84ve9uFgDo255nKT/QlDZuasgzF4j/M7DoBSL67mPZYV4VpUaioUlsi514aQxT7qTkhUwF+LgnoR8IrIkzEqAxYmfNNehbPy1hN2yNKNVb8CMe2skwuk4FUFOHLJ+IfpEd7bTqmpwh/Hlyhzt1iMyWZS0pGKqVOXSoUcU51D1hJtlxGzrecHGYCT3uh66Q1TKFj57M3U+rRHbD7WOH8NbcVJwq+6fgX/wDKCl+3SuZKnBRzBKE8xvJfQFwIWf4e2xSrSsUDpy4MR84ebXbVGaZYR1VpXTq3GAXLbY8Demk7Kl/mBV/htdQ+0WKmgcfmbzaD142VMlC5yFqBQMRGJwrVi/E0hQuXaE2VK5QocavEDd6jKGrHMt1lwFPZIVXGzqUAX3RSlMzHWJue59EVe2rEH+jkloUSt8yT5n9Y6Hcm0gUhpgcgBwFFLHOhALEl/LOPEbO2Wyr35aph0JXlrklvoZmPfYrItylAlKDMxUym48+ZBgtlsJYA6XTXQy30+wpMQhSQyMSFVb76aVGJwVaEjy5wf7vSjMYLzBUJZ0GmI1LaH1gbMsKykLlrJSCcYI3g5d6d4cSB4NWK1332ELJdKinRRow4HNngWG+UPKSjw3gN2S5khTKIVVklIZ9PNz566QQlSJMtRWoAEKws1HcNR21BfgTAidtTKnIEsEJeqVuClJCgVavXxevKBW0O1O4GAcsctWIZuQPwEdGqU3gDbqa4RzJg3a+1o9oWtLOcOXEJAfrTwaAFlspWcSuv7/tG9ns6pysasjx+sokts8/4csdfr6aNSENscHm7bN8215ILVOxnCjL6+jEykCSgcT9P19IsWezJkoxKz9f205xVstnVPXiV3X8/rWLtA1I1kqtCg6VqA0D+kewSnW9Es4Rhpx+soyJ9OJb1JDrYZn2MpqfZor/QMoL2W10I8OP1nCsbzRKkyg+JZloZIzfAPKDNjClSwtwlYG/LJqP0UPFxGJKDPRWyTSwX7ReoQMSiUggfaJDlHMp1FcwXHCF2+9lpk2WmZJnomIJ3iFMw96uraEuIJC0uwIfx+YgPePaWYidIxSnLFslPxSc8jo0Mae7HtZnajTtrcigbZJEwIldnLxMkzGJSkUyzUqtXLjrpUtNwBExSp0zGl6BNSs8Axr4FucG7DelknLxTZSJM4/8AVSgqQTxUhwUHV0xoi4bVJnC0LmSTLq03EFoUGySlqOCwBbWNPcmZbg4k+xNqkWiYuXNwoQkDskHuhTlyRkpXVtWh7s8tKljJTZKCnflQ7pzz4OGjmdr2llzJyUJSlCM1rIqtQDBmDhOgxPzaGC6tvAFEkJKCyd1gzev7ZwlevcbGkknUsPD+BvvAAAJKmqPIO+efxjWzTSUkJAzNTq/Lz8oof70WSYA8xQOQUUn9AfoRPZNp7GHSJwDmmIEAaZtC7Q4nhdE1lkl1KUxPi2dD6+QineMhKpZKSXJwlzXF4daeHhYXfMgAhE1ClEUdWQOZ/sePCI7RPlnDhWnCM94EkcWNXcv5xRpZwXi32R2WcpMtOF8wGNQxAbx+UC7dsnZ7ViWoYVud5BDE6YkjTTTKC6JySlWHCQPdPTCAxo360jezYglqA8UkDi4J46vWleZiDa5TJsipcNHKL1u20We0hGHCpBdLZEDJQ4iHW4byUuWVLISUgF0Ft00olmNQHqD8Iv2+XjPZllFsOFWRchx/Ke8WFPgYVLZYF2QAk7hUyJmfElCgaOPHN4NKfqpZ7F66vp5Pn2sdCDMBwrXSpSd0tWrHMc4HLsyjVE415AtXzH1zipY7YVFKlKCiwIUkKAcVwrSaKJFKOK5Vg1bbIFErkqZJZhh7teBydvpoWlFjsZLOAZMs89IJeWrgKjLn8Y8vCxC2WdSDKUJqapYg1yKgdcg6aEjmIsTFThkEq8wflG9mtuFiUKSeQfTQjOKKTi8hLIb4NMXdh7J2dqXLIwlI3icwXGfQeoh9mSkKU0uoHDjqYRNq7X2dp9oQ++nCoMzkAVr4eIMDU7clCTgJK2YCuZ1eGpxlb7kuxOlwpi4ylhrPAO9j7e24GJBmqJbhjJLcKax0u1CZLQShkpw1S5OFkkgJIrkKZCh5RzHZe8Ey7QkrNTr8RlXThHVZNrs89IJdRG6UpJGLXLg2b5ceNrVyk+gWla2uS+RVvCylCxi7qkg7qncEMc9XimWBLFwNWb4cYMbSWNYU6QsIAShKQUqAADYcTuRmQSPvRQk3JOJRSiwCCxaoepA4fQgTwbNVqwmzSx2hSVOFZcIl25u9E2zomoG+FBEwjUMaktWoAcPnFux7PzcTEAaDnVqHLnxhlst1ISpScILgCYg6ggVJOnTOKqeyakhfWquyGPJyCX2coMGK+Or/AFkIYbNsO6wu0rOGr4CwFHZ1B9GLB6xQuu7EC8FJAdCVrwuCXZwmmuniIdbxsU5SUpyBYMolg5onIuaAFjnxhu62XCjwY+j0sJZdhUWmwS91MoqDcj5knOnFolkWmwmns5yGaUsG6VD6twgHOs5Qpi4OrhqaUOlY2Qlg5+vCFpN/Juw0VXhF689iJVqP2C8JA7pIKTnTikt1yhVvYeyjsyllimH6zENFknqGFYLF/OCm12zntMmXPCN5FVA5lOGtc1AEA1/mg1F8k9svJkfyOgjBb4nLJNzqWMSixNcvpoyDM69EyzhcR5GpsPPb2R7L7QS5TdoipA+0FSAwo3DmK9YbBOCmXLXnkpJjmibOcIatB6Rfuy2TJZdKiOWh6jWM62jdyjW0+s2LbJZQ+m2z9Fj8qX9IE3vLWtKlLWpZAep/TIRtd9/oXuzGQeP3f/Hx84JW/s5UoqmKASRTV3GnGFEpQl0af/KyDaEsGCV039Os5+zVunvINUq5KTkfWBQW8bgxpmDwNNmnWOe+GXLss9TgKIJlkngrOUacCKnOFu07JWmSpRXhQAxSoKcLr/0yKK6GsaAwTu3aCbJ3QQuWc5czeQeNDl4RKl8kbfK4AQvFQNWVXIODF6XeqQghSVDmR8tYZrHIsM/EZSU2eeodyaSZZL/9Nf8A0ycmII6wKmbO2tE7DOQEJSCQV4FJKQQ+CrLdxlU04Uh1xkEWptr/AMBSLylsSFVHI+jZRbF4JWQygToMjnwMeWqxSe0CEzEJBqVMoAaAMHOfKgAdi4EitlFWcGdOUnAXSkUPaZAtm6a0PLOOdCLx/kJrlov3bbFJU4JS2eHPw4k/DwgsjaGalgGOTAgE8gdctaawkTL1nqUJcp6slKRU8AH8ot2xc2ysFqGMhlpTmBQsT9ZQu9O+WOx/kK3jJ0ayyBMWlYUHAS41JcE7uebB+Pws3xdonyloUCQofdaigKEHJxxyIprHNE3kkgTO0AJz45GsXrZt4tFn7JJdRDFT1HTgawF1y42h53Qw8sr2S3S5ICDMxEVBYsBkUvmC1YaNlL5K5iga08GcCo1DkK8Odeb2KyhagqY4Q9eJrXw5wwbP3/gmNLAwJIofvJfIng7QzZVxuFNLqsv0n+h6tyZwUaJI4ZdaMP2iqm24FDGlSa1L5Vavg3RoIm1KmICwXxHeFN3k4DF+FTVmgLMvIdqApKkpcYlAE4UlgVUyrpGe48mzGa28km2soTLCVByy0lzo5Zyfu0VHOJoRLSw3lHM6eHKOibbWuXLs6EJU6FHEwpiKaAHgAa9QPBQuDZCZbXmE4JTs7OT+FOWoqSGfVod072V5ZhapepdtiArvspmF8mLldaDlz+UMNy7TGWopBqMjk/l40o8MytmZMpBQEdolhqoHiS4zFPSKdu2Xsq0p7FARMxAMoqINKguasdYmVtc8RLQpv06c8/osWTbhQYLBmJpicJqOAGvF4K2a+pa0/ZjEXJAJZhqM2bgW40ELtn/h0sKUJk8JYOEoBUdTqzdawZsOzUuQcQmTFKqMRIYUckYRw9YXnGvwx7T2uzmUeAjKvZQK1AGh3QQVEZCqSQ7kk+EUr82v9nBILzVhyDoQAGA0DvXrHklItCezWSiYHSFgsqh15fXOK92SJKFhK5cpSgCFFQxFRY97Fq7QOKS5Y1bBriK/Ym7PyJ82eDLSVYS6iWYPxJoI6vdxMtWFSiVKG4rG4Y03aMFJyNBnlAO0TkSFDCkJS5Jwhkk5OQOTRqm8UzpiUpWEhAIAKVOVKoVBSTTdYMecWnZveUjJjuol6dj4Z7tJZpuJLS1KCHGMAuQVqUkGjEgNlxgdKuuYoh0kBX3lBTdDSh9XgqdqlywpC0hQBwkqUlBYEh6qckj1ETWbaqWtPfwTQDhAxFBJ44Q3HjlEPd3g1atViKjHklsd2SlFKd8KSASWzJc5aDdIHWGSzpopJIGGhpnR3rr8DXwCWbaBIUpSkYcNRwITmGIFQ7eVIX732uM2arsFOMATjDUOJ2fU5dH1isIOb4BX2f3fAk2y6VdosEiilDI1Ys8ZF+beMtJZTE5kk5vHsbKgscs8zKxNgaTL3Uv7o9BG4k8IqhUxCU4jiGEZ6Ui1InBY3asHI1EDDOJKZFKZ89PGLNlsEpYZa1BQ7pVWWORAqnqHA1GsRyrQMlBx5EdD+h+EXOyBSSjeSMyKFP4k5jrUc4jBOcAq2yzLmqQpgRUMQQQaggihFcxHiVRVvhG8FDhWKsm1kc4nBQLvHoMVZNpBicKjmiyZKIM3XtXNkp7NWGdJOcqYHT4ap8IBgx6YjBYcLuuqwT19pZ9yfUizz1bhVRuzmZFi9FZ5NrFa+LXbZlpRLMlSVAgfaJoSA7k9wpABZIcM7OSXWEwesG105Evspv20ohsK8xRt1WYoT+0WUsFHHIyWyZZbOQtPZ9rMABmIDAMN7swo5cVcaB23Vi/dkLQqe61IMsh8aFBQbRIbM011cnOtmTcUi2LCpc2YSCPsFNjIGYQs0NMs+bZwdvGzrShKEqs8hQGHAuclJQAcmBVvk1NaaVcxfcuweyS4Qg3zLRJAlo7wzHAcFHVfLTWtEj5N0Ep7SYcKdBx+vjHRrfs1JWgTOyQZwBJRJmFYVhHewkAsczQ5eBX7XY1zZsl5ZEpe8FkNjA1rklw1OOZeKyaXJauDk1H5BMvZy0zU7sohJFCpkgjTP9P3gpYNipksYixmaZkDpTeNfrOOjXbIxyk4QXZlHRLHQChoCpzxz4UJ14JE3CFowsXIKe9kWOQHmalnaiUrp9o1q9JUuHkUrltdq7X2YqwmW7PSmjdX6FzDldmzq7VUKCUuyllIqoaJbNi+oFYV5loSqeVAuTQsOfpyekO1lvBaJUkFe+pW6kA1HvKbhmdDAJJN5NN1zrpW18tgna3+Gs2YEhM4LKXZKhhdxkDiIB3aOPnFvZ6y9hZ0IIKCmiwW4HECONTXiOkWroXbPaCueU1YEJKmpkWIYNU83itft7oRPXiIAACmwipY/GkV9TwukJVwalmXbRHNnDFhIYvQUYtnXI+La0gbeM9KJkqYQyTMSCdddM8uIgJOvxeJS8kqPrmPg/WAu0l+qUEIdyCSwyFaeMXjVljGomo0vJ0G0yhMmqU5SUKUgHUAFw/MuS76+ER2iWWxYhiZ1Aiiw2bDI84V7beZMuVMSpSFrG/Q1UkBOJJ5hujc4GWu+GqpZNOL+Qiqpk3wBpuh6ayNdmnpTPK6JYVrnWjAfE8oHKt2NS1jMzN0as+o0DAV6Qpy75qSHGnOuvKLFnvEpBZC34t+kG9FoJ9bW4pZOhTLVLUhQUQxdJejE7rF4U9nbaBOfm/lElyyE2t3GEBIxF6qq2FLuHL1J4QZs9xWdOQNHB72IaMQainrAsKtYYDUVS1eHA5xMC1TylDlSlEU1JPxMH7Hd65QUqatSSKFOXnqAPjDLYtlZabTLXIIl6u+TB6Oe8/TMc4M3jYUrQFzAO1Qa8JiX3qaEE+kM/URXgzXTZXYq3LH5OWzrZNtK8IUoSxmSdPeVxJAFOkGiOzCJaBvKISlOrmgfmdeENU+4UKTil6tpWlXHHPL+0Zd2zUkrExSVKWmodTgVfEABxbPl0iYaqCTwuRyz+Ptk17sryIF47JT0zCFlOLiCWPSmWnh4x5HTL0s4x7wQSwqVEfBoyB+u/I1/wDLqfPImyLMlcpAI+4mv9IgVbbhKd6WWOhFP7QZsVJaPwJ/0iLYMD9RxZWVMbI8iZLtCySlSQ41yf8ASLci0FJBSSFDJqEfKJr3ltN8/nA22khLihEOxeUZNkXCTTCloKJw39xXvpG6fxoGXVPkYB3hdi5R3hQ91SS6VfhUPTMagZRLZrzGSqc9P2glJtBAYMUqzSapV1H658CIuCxnoXAogxakW4jOLtqupKqy90+4o0/pUfQ+ZygTNklJIIIIzBDRJGAvLng5GJQqAaVkRbk27jEM5MJxuDFdE0HKJEriC+QlcdsEm0SpnuLSo9AoGG2973mSbRMkzpQnyVkmWSN/Ao4kmWsBxp4jSEMKgtZtrLXLQJaJ60pAoAcuhzEQW4GGfsvN7eVapc2YkYgrDPeXOJdyJYFZhUKOAMzXOIrx20XLUlCpqxvkqYYCgKfdIwhQUmjkirPCou2TCvGVqK3fE5fzzgzJ2lROARb5XtCchMBaanovUcjE5z2VXtaa8BC8rzmKASJiikgKLmqqEVOepHiYETlg1Aia27PLWnHYZ3by0j/CynIGjpPfbiOGUKk2bOUWdYYscwx4Nx5Z+UA9Fml9bFLiIyWFTzVcoKWTapCJxCl4VgBKVkOkDhTI84C2azCzIUVqUZyhROeGhYLOYVq2gDGpoDs11rmL3g7mgFcR/Tj4cIq6c5yHlr36MYw7y8nXjt7LCdz7WYRRMur097IDnwrHJ7z2jmzJi1KYlRc8OAA5AANDPdUyWFGVLZTJ+1WMlaCWk+6NfeI4Zl03DZkOrs0KDuRgSeOTh6EvSB+yjjGWAVdlq3xeBJumVMnOSAlCarUXYDIU1UcgnUtzMVL2uuZImJUsBYVUEZFqNyILU6R1L2GzLlYEoSE4grdLVpX8TerZEuEvGwhhKmjElW8li2rOOB06ERZahN8B4aGVsHFy93gXLouJdo+0muUJoEgs5zwJeiRWp05kgQYlbDSQylqxkh2Qd0B8nzLeEEbFamQZISAkAAMA6c8jmxJd+MZYEKlqo6kHvJ4VbENDlXWBzueMIvVoY1/fySWDZ2VKWlSZKFCmYO6aOdfOHCZe8qQlAkSkhJICygB0uMwfvEF+fpC3Pt5xAAZmhOrmGCbaZEiSVLAw5kDUvlzJMLOc/km6utNZRV2qs8qVLTaEoRvHCslIBxEbq6CqqNzpwhW9v7QupnNAw5M/HNjrmYN/xBv+Six9mkgLmMUoarPUkfdoG60jmUi+QzOBpX9DrDUK3KOQVWphD2S/Q42O8gwlrISolgRoXYE+5l8IvzL9l+zkTDgm4sBzLKSoHoBR35wkIn8/rXrEtqAUlcxZIBAdzmQnCD1aOdSQHVuM4qWeRjuraWWlwt0gKLEOaaDi36QXNqRMSShQUDUlJY4auGcV000eOfWdYLNqImN+y5f2aS5VQlFdcv7REqeeB+u+KS3McZtrRRsgKO+UZC0q1Tpm9JlqUnIkJJAPDyaMifRfwO/V6ZeT2x/4SPwJ/wBIi0I8jIFLsQj0gLfyag8x6tAu0pdB6RkZD9X2mTq//RgaJrPalIyy4aRkZBhMLWa0Yg+UTTQFBlhxpxHQ6dMoyMiC4Mtt24E4knEl2rQjkRr4fCKJEZGRJRm6JxGUXpFtfOMjI4gtIXEiVRkZEFkbPGPHsZEF0b2eepCgpCilQqCC0OdhvBE+zKn21NUKSiXOlUmmY2IYvuqAAd1Do8ZGRB2MlO99ikS5KbUpUybKWQrGFChemJKglRckhwH9YoLkKwS51mOJMyYZPZqCQpKgArC53WUK+AfgcjItkjrhBO6dnVWaYCt09ozpcEpoWyLKLHiPCCmIp4Euwpk27meXL9sjIz9T95t6Rv0UW5Nnlh5tRiyCaO2hGT04tAO+7diEsmlVANwGnwjIyAx+4bqk1Jf6QTp4CQos4rl5/OBVv26+7KD1zNP7xkZDFNcZPkF/K3TqftBFuvScWmLUXL4WLM1KNlHknaq2LISJyvh8s4yMh3ZHrB531Jt5bIL0C0MqYSpSwFOS5IJYEnm39oHWazlZjIyLJFGEL3sPsygkE9olio8FGuEHVgznUvoATJZDOta0IUp6gAFgOpbOnU5xkZE4WSCC95iEnDKKsGQJ1bMkaPm2j6xvcVhxKclqEvwSA6jzoMoyMjn2XizLxvZ1skEJSMKQ+QcnxJJJJ1JMeRkZFinZ/9k="/>
          <p:cNvSpPr>
            <a:spLocks noChangeAspect="1" noChangeArrowheads="1"/>
          </p:cNvSpPr>
          <p:nvPr/>
        </p:nvSpPr>
        <p:spPr bwMode="auto">
          <a:xfrm>
            <a:off x="63500" y="-3841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pic>
        <p:nvPicPr>
          <p:cNvPr id="1028" name="Picture 4" descr="http://www.eldia.com.bo/images/Noticias/11-1-27/parrilla.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2121" y="332656"/>
            <a:ext cx="3460028" cy="3168352"/>
          </a:xfrm>
          <a:prstGeom prst="rect">
            <a:avLst/>
          </a:prstGeom>
          <a:noFill/>
          <a:extLst>
            <a:ext uri="{909E8E84-426E-40DD-AFC4-6F175D3DCCD1}">
              <a14:hiddenFill xmlns:a14="http://schemas.microsoft.com/office/drawing/2010/main">
                <a:solidFill>
                  <a:srgbClr val="FFFFFF"/>
                </a:solidFill>
              </a14:hiddenFill>
            </a:ext>
          </a:extLst>
        </p:spPr>
      </p:pic>
      <p:sp>
        <p:nvSpPr>
          <p:cNvPr id="5" name="4 Rectángulo"/>
          <p:cNvSpPr/>
          <p:nvPr/>
        </p:nvSpPr>
        <p:spPr>
          <a:xfrm>
            <a:off x="215900" y="4149080"/>
            <a:ext cx="8676580" cy="2246769"/>
          </a:xfrm>
          <a:prstGeom prst="rect">
            <a:avLst/>
          </a:prstGeom>
        </p:spPr>
        <p:txBody>
          <a:bodyPr wrap="square">
            <a:spAutoFit/>
          </a:bodyPr>
          <a:lstStyle/>
          <a:p>
            <a:pPr algn="ctr"/>
            <a:r>
              <a:rPr lang="es-CO" sz="2800" dirty="0"/>
              <a:t>También se supo que algunos químicos dentro de las carnes procesadas aumentan este riesgo, así como la forma en que se prepara la carne. “</a:t>
            </a:r>
            <a:r>
              <a:rPr lang="es-CO" sz="2800" dirty="0">
                <a:latin typeface="Agency FB" pitchFamily="34" charset="0"/>
              </a:rPr>
              <a:t>La </a:t>
            </a:r>
            <a:r>
              <a:rPr lang="es-CO" sz="2800" dirty="0" smtClean="0">
                <a:latin typeface="Agency FB" pitchFamily="34" charset="0"/>
              </a:rPr>
              <a:t>barbacoa (</a:t>
            </a:r>
            <a:r>
              <a:rPr lang="es-CO" sz="2800" u="sng" dirty="0" smtClean="0">
                <a:latin typeface="Agency FB" pitchFamily="34" charset="0"/>
              </a:rPr>
              <a:t>utensilio para asar la carne</a:t>
            </a:r>
            <a:r>
              <a:rPr lang="es-CO" sz="2800" dirty="0" smtClean="0">
                <a:latin typeface="Agency FB" pitchFamily="34" charset="0"/>
              </a:rPr>
              <a:t>), </a:t>
            </a:r>
            <a:r>
              <a:rPr lang="es-CO" sz="2800" dirty="0">
                <a:latin typeface="Agency FB" pitchFamily="34" charset="0"/>
              </a:rPr>
              <a:t>por ejemplo, puede liberar sustancias como la nitrosaminas, que aumentan el riesgo de cáncer</a:t>
            </a:r>
            <a:r>
              <a:rPr lang="es-CO" sz="2800" dirty="0"/>
              <a:t>”, dice Hernández.</a:t>
            </a:r>
          </a:p>
        </p:txBody>
      </p:sp>
    </p:spTree>
    <p:extLst>
      <p:ext uri="{BB962C8B-B14F-4D97-AF65-F5344CB8AC3E}">
        <p14:creationId xmlns:p14="http://schemas.microsoft.com/office/powerpoint/2010/main" val="396552326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075240" cy="1728192"/>
          </a:xfrm>
        </p:spPr>
        <p:txBody>
          <a:bodyPr>
            <a:normAutofit fontScale="92500"/>
          </a:bodyPr>
          <a:lstStyle/>
          <a:p>
            <a:pPr marL="0" indent="0" algn="ctr">
              <a:buNone/>
            </a:pPr>
            <a:r>
              <a:rPr lang="es-CO" dirty="0" smtClean="0"/>
              <a:t>Otro </a:t>
            </a:r>
            <a:r>
              <a:rPr lang="es-CO" dirty="0"/>
              <a:t>estudio, publicado por el Centro Internacional de Investigación sobre el Cáncer, reveló que las carnes rojas pueden producir problemas de </a:t>
            </a:r>
            <a:r>
              <a:rPr lang="es-CO" dirty="0" smtClean="0"/>
              <a:t>salud,</a:t>
            </a:r>
            <a:endParaRPr lang="es-CO" dirty="0"/>
          </a:p>
        </p:txBody>
      </p:sp>
      <p:pic>
        <p:nvPicPr>
          <p:cNvPr id="2050" name="Picture 2" descr="http://www.soydrogadicto.com/wp-content/uploads/2013/05/CancerDeColon.gif">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56345" y="2477214"/>
            <a:ext cx="2952328" cy="3168352"/>
          </a:xfrm>
          <a:prstGeom prst="rect">
            <a:avLst/>
          </a:prstGeom>
          <a:noFill/>
          <a:extLst>
            <a:ext uri="{909E8E84-426E-40DD-AFC4-6F175D3DCCD1}">
              <a14:hiddenFill xmlns:a14="http://schemas.microsoft.com/office/drawing/2010/main">
                <a:solidFill>
                  <a:srgbClr val="FFFFFF"/>
                </a:solidFill>
              </a14:hiddenFill>
            </a:ext>
          </a:extLst>
        </p:spPr>
      </p:pic>
      <p:sp>
        <p:nvSpPr>
          <p:cNvPr id="4" name="3 Rectángulo"/>
          <p:cNvSpPr/>
          <p:nvPr/>
        </p:nvSpPr>
        <p:spPr>
          <a:xfrm>
            <a:off x="467544" y="2477214"/>
            <a:ext cx="4752528" cy="3539430"/>
          </a:xfrm>
          <a:prstGeom prst="rect">
            <a:avLst/>
          </a:prstGeom>
        </p:spPr>
        <p:txBody>
          <a:bodyPr wrap="square">
            <a:spAutoFit/>
          </a:bodyPr>
          <a:lstStyle/>
          <a:p>
            <a:pPr algn="ctr"/>
            <a:r>
              <a:rPr lang="es-CO" sz="2800" i="1" dirty="0" smtClean="0">
                <a:solidFill>
                  <a:srgbClr val="FF0000"/>
                </a:solidFill>
              </a:rPr>
              <a:t> </a:t>
            </a:r>
            <a:r>
              <a:rPr lang="es-CO" sz="3200" i="1" dirty="0">
                <a:solidFill>
                  <a:srgbClr val="FF0000"/>
                </a:solidFill>
              </a:rPr>
              <a:t>y concluye que aquellos que consumen mayores cantidades de carnes rojas y preparaciones cárnicas tienen un riesgo de 35% mayor de padecer cáncer de colón</a:t>
            </a:r>
            <a:r>
              <a:rPr lang="es-CO" sz="3200" i="1" dirty="0" smtClean="0">
                <a:solidFill>
                  <a:srgbClr val="FF0000"/>
                </a:solidFill>
              </a:rPr>
              <a:t>. Ver la imagen</a:t>
            </a:r>
            <a:endParaRPr lang="es-CO" sz="3200" i="1" dirty="0">
              <a:solidFill>
                <a:srgbClr val="FF0000"/>
              </a:solidFill>
            </a:endParaRPr>
          </a:p>
        </p:txBody>
      </p:sp>
    </p:spTree>
    <p:extLst>
      <p:ext uri="{BB962C8B-B14F-4D97-AF65-F5344CB8AC3E}">
        <p14:creationId xmlns:p14="http://schemas.microsoft.com/office/powerpoint/2010/main" val="848417511"/>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p:cTn id="7" dur="1000" fill="hold"/>
                                        <p:tgtEl>
                                          <p:spTgt spid="2050"/>
                                        </p:tgtEl>
                                        <p:attrNameLst>
                                          <p:attrName>ppt_w</p:attrName>
                                        </p:attrNameLst>
                                      </p:cBhvr>
                                      <p:tavLst>
                                        <p:tav tm="0">
                                          <p:val>
                                            <p:fltVal val="0"/>
                                          </p:val>
                                        </p:tav>
                                        <p:tav tm="100000">
                                          <p:val>
                                            <p:strVal val="#ppt_w"/>
                                          </p:val>
                                        </p:tav>
                                      </p:tavLst>
                                    </p:anim>
                                    <p:anim calcmode="lin" valueType="num">
                                      <p:cBhvr>
                                        <p:cTn id="8" dur="1000" fill="hold"/>
                                        <p:tgtEl>
                                          <p:spTgt spid="2050"/>
                                        </p:tgtEl>
                                        <p:attrNameLst>
                                          <p:attrName>ppt_h</p:attrName>
                                        </p:attrNameLst>
                                      </p:cBhvr>
                                      <p:tavLst>
                                        <p:tav tm="0">
                                          <p:val>
                                            <p:fltVal val="0"/>
                                          </p:val>
                                        </p:tav>
                                        <p:tav tm="100000">
                                          <p:val>
                                            <p:strVal val="#ppt_h"/>
                                          </p:val>
                                        </p:tav>
                                      </p:tavLst>
                                    </p:anim>
                                    <p:anim calcmode="lin" valueType="num">
                                      <p:cBhvr>
                                        <p:cTn id="9" dur="1000" fill="hold"/>
                                        <p:tgtEl>
                                          <p:spTgt spid="2050"/>
                                        </p:tgtEl>
                                        <p:attrNameLst>
                                          <p:attrName>style.rotation</p:attrName>
                                        </p:attrNameLst>
                                      </p:cBhvr>
                                      <p:tavLst>
                                        <p:tav tm="0">
                                          <p:val>
                                            <p:fltVal val="90"/>
                                          </p:val>
                                        </p:tav>
                                        <p:tav tm="100000">
                                          <p:val>
                                            <p:fltVal val="0"/>
                                          </p:val>
                                        </p:tav>
                                      </p:tavLst>
                                    </p:anim>
                                    <p:animEffect transition="in" filter="fade">
                                      <p:cBhvr>
                                        <p:cTn id="10" dur="1000"/>
                                        <p:tgtEl>
                                          <p:spTgt spid="2050"/>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normAutofit fontScale="90000"/>
          </a:bodyPr>
          <a:lstStyle/>
          <a:p>
            <a:r>
              <a:rPr lang="es-CO" b="1" i="1" dirty="0" smtClean="0">
                <a:latin typeface="Agency FB" pitchFamily="34" charset="0"/>
              </a:rPr>
              <a:t>Otros efectos </a:t>
            </a:r>
            <a:r>
              <a:rPr lang="es-CO" b="1" i="1" dirty="0">
                <a:latin typeface="Agency FB" pitchFamily="34" charset="0"/>
              </a:rPr>
              <a:t>nocivos derivados del consumo de carne</a:t>
            </a:r>
          </a:p>
        </p:txBody>
      </p:sp>
      <p:graphicFrame>
        <p:nvGraphicFramePr>
          <p:cNvPr id="6" name="5 Marcador de contenido"/>
          <p:cNvGraphicFramePr>
            <a:graphicFrameLocks noGrp="1"/>
          </p:cNvGraphicFramePr>
          <p:nvPr>
            <p:ph idx="1"/>
            <p:extLst>
              <p:ext uri="{D42A27DB-BD31-4B8C-83A1-F6EECF244321}">
                <p14:modId xmlns:p14="http://schemas.microsoft.com/office/powerpoint/2010/main" val="2767745500"/>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2769708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1106331168"/>
              </p:ext>
            </p:extLst>
          </p:nvPr>
        </p:nvGraphicFramePr>
        <p:xfrm>
          <a:off x="457200" y="620688"/>
          <a:ext cx="8229600" cy="56886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57513840"/>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1043205953"/>
              </p:ext>
            </p:extLst>
          </p:nvPr>
        </p:nvGraphicFramePr>
        <p:xfrm>
          <a:off x="457200" y="404664"/>
          <a:ext cx="8229600" cy="61206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94822554"/>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1463327016"/>
              </p:ext>
            </p:extLst>
          </p:nvPr>
        </p:nvGraphicFramePr>
        <p:xfrm>
          <a:off x="457200" y="548680"/>
          <a:ext cx="8229600" cy="59046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087648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587404531"/>
              </p:ext>
            </p:extLst>
          </p:nvPr>
        </p:nvGraphicFramePr>
        <p:xfrm>
          <a:off x="457200" y="188640"/>
          <a:ext cx="8229600" cy="6192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2937100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3747139091"/>
              </p:ext>
            </p:extLst>
          </p:nvPr>
        </p:nvGraphicFramePr>
        <p:xfrm>
          <a:off x="457200" y="1268760"/>
          <a:ext cx="8229600" cy="48574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5883543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5116" y="4869161"/>
            <a:ext cx="6408712" cy="1988840"/>
          </a:xfrm>
          <a:blipFill>
            <a:blip r:embed="rId2"/>
            <a:tile tx="0" ty="0" sx="100000" sy="100000" flip="none" algn="tl"/>
          </a:blipFill>
        </p:spPr>
        <p:txBody>
          <a:bodyPr>
            <a:normAutofit fontScale="92500"/>
          </a:bodyPr>
          <a:lstStyle/>
          <a:p>
            <a:pPr marL="0" indent="0">
              <a:buNone/>
            </a:pPr>
            <a:r>
              <a:rPr lang="es-CO" sz="2800" dirty="0" smtClean="0"/>
              <a:t>Y POR ULTIMO PRODUCE HIPERURICEMIA</a:t>
            </a:r>
            <a:r>
              <a:rPr lang="es-CO" sz="2800" dirty="0"/>
              <a:t>: El exceso de ácido úrico podría ocasionar 2 tipos de patologías; Hiperuricemia con Gota o cálculos renales(LITIASIS RENAL ÚRICA)</a:t>
            </a:r>
          </a:p>
          <a:p>
            <a:endParaRPr lang="es-CO" dirty="0"/>
          </a:p>
          <a:p>
            <a:endParaRPr lang="es-CO" dirty="0"/>
          </a:p>
          <a:p>
            <a:endParaRPr lang="es-CO" dirty="0"/>
          </a:p>
        </p:txBody>
      </p:sp>
      <p:pic>
        <p:nvPicPr>
          <p:cNvPr id="1026" name="Picture 2" descr="https://encrypted-tbn2.gstatic.com/images?q=tbn:ANd9GcTDjONvdVLuvmyeE93WQetzCGGp8I8C0SHGFfH9MORIrWJBarlZ7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16215" y="2564904"/>
            <a:ext cx="2514600" cy="181927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encrypted-tbn2.gstatic.com/images?q=tbn:ANd9GcQORDuXiqHnOs3MJA8C2HFRbgM5h7umA8jTAqwjvURmeJHhB8T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63828" y="332656"/>
            <a:ext cx="2619375" cy="193567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encrypted-tbn0.gstatic.com/images?q=tbn:ANd9GcR62n26ZaRcn692ihKfLGwt96uVUejX6TESGHBdB3ncIkgotiWsH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92513" y="4653136"/>
            <a:ext cx="2286000" cy="1924051"/>
          </a:xfrm>
          <a:prstGeom prst="rect">
            <a:avLst/>
          </a:prstGeom>
          <a:noFill/>
          <a:extLst>
            <a:ext uri="{909E8E84-426E-40DD-AFC4-6F175D3DCCD1}">
              <a14:hiddenFill xmlns:a14="http://schemas.microsoft.com/office/drawing/2010/main">
                <a:solidFill>
                  <a:srgbClr val="FFFFFF"/>
                </a:solidFill>
              </a14:hiddenFill>
            </a:ext>
          </a:extLst>
        </p:spPr>
      </p:pic>
      <p:sp>
        <p:nvSpPr>
          <p:cNvPr id="2" name="1 Rectángulo"/>
          <p:cNvSpPr/>
          <p:nvPr/>
        </p:nvSpPr>
        <p:spPr>
          <a:xfrm>
            <a:off x="25866" y="146333"/>
            <a:ext cx="6202317" cy="1938992"/>
          </a:xfrm>
          <a:prstGeom prst="rect">
            <a:avLst/>
          </a:prstGeom>
          <a:blipFill>
            <a:blip r:embed="rId6"/>
            <a:tile tx="0" ty="0" sx="100000" sy="100000" flip="none" algn="tl"/>
          </a:blipFill>
        </p:spPr>
        <p:txBody>
          <a:bodyPr wrap="square">
            <a:spAutoFit/>
          </a:bodyPr>
          <a:lstStyle/>
          <a:p>
            <a:r>
              <a:rPr lang="es-CO" sz="2000" dirty="0"/>
              <a:t>TAMBIÉN PRODUCE GOTA Y SOBRECARGA RENAL: El exceso de proteínas de origen animal contenidos en la carne implica un mayor esfuerzo por parte de los riñones para degradarlas y además eliminar los residuos tóxicos provenientes del metabolismo proteico, tales como: acido úrico, urea, creatinina , etc…</a:t>
            </a:r>
          </a:p>
        </p:txBody>
      </p:sp>
      <p:sp>
        <p:nvSpPr>
          <p:cNvPr id="4" name="3 Rectángulo"/>
          <p:cNvSpPr/>
          <p:nvPr/>
        </p:nvSpPr>
        <p:spPr>
          <a:xfrm>
            <a:off x="25865" y="2352855"/>
            <a:ext cx="6202317" cy="2308324"/>
          </a:xfrm>
          <a:prstGeom prst="rect">
            <a:avLst/>
          </a:prstGeom>
          <a:blipFill>
            <a:blip r:embed="rId7"/>
            <a:tile tx="0" ty="0" sx="100000" sy="100000" flip="none" algn="tl"/>
          </a:blipFill>
        </p:spPr>
        <p:txBody>
          <a:bodyPr wrap="square">
            <a:spAutoFit/>
          </a:bodyPr>
          <a:lstStyle/>
          <a:p>
            <a:r>
              <a:rPr lang="es-CO" sz="2400" dirty="0"/>
              <a:t>En personas con insuficiencia renal terminal no se recomienda el consumo de éstos productos, pues aumentaría más rápidamente los niveles sanguíneos de éstos tóxicos lo que podría ocasionar hasta encefalopatía urémica (</a:t>
            </a:r>
            <a:r>
              <a:rPr lang="es-CO" sz="2400" dirty="0">
                <a:latin typeface="Agency FB" pitchFamily="34" charset="0"/>
              </a:rPr>
              <a:t>demencia toxico metabólica</a:t>
            </a:r>
            <a:r>
              <a:rPr lang="es-CO" sz="2400" dirty="0" smtClean="0"/>
              <a:t>).</a:t>
            </a:r>
            <a:endParaRPr lang="es-CO" sz="2400" dirty="0"/>
          </a:p>
        </p:txBody>
      </p:sp>
    </p:spTree>
    <p:extLst>
      <p:ext uri="{BB962C8B-B14F-4D97-AF65-F5344CB8AC3E}">
        <p14:creationId xmlns:p14="http://schemas.microsoft.com/office/powerpoint/2010/main" val="9949098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Effect transition="in" filter="wheel(1)">
                                      <p:cBhvr>
                                        <p:cTn id="7" dur="2000"/>
                                        <p:tgtEl>
                                          <p:spTgt spid="1028"/>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heel(1)">
                                      <p:cBhvr>
                                        <p:cTn id="10" dur="2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animEffect transition="in" filter="wipe(down)">
                                      <p:cBhvr>
                                        <p:cTn id="15" dur="500"/>
                                        <p:tgtEl>
                                          <p:spTgt spid="1026"/>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down)">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6" presetClass="entr" presetSubtype="0" fill="hold" grpId="0" nodeType="clickEffect">
                                  <p:stCondLst>
                                    <p:cond delay="0"/>
                                  </p:stCondLst>
                                  <p:childTnLst>
                                    <p:set>
                                      <p:cBhvr>
                                        <p:cTn id="22" dur="1" fill="hold">
                                          <p:stCondLst>
                                            <p:cond delay="0"/>
                                          </p:stCondLst>
                                        </p:cTn>
                                        <p:tgtEl>
                                          <p:spTgt spid="3">
                                            <p:bg/>
                                          </p:spTgt>
                                        </p:tgtEl>
                                        <p:attrNameLst>
                                          <p:attrName>style.visibility</p:attrName>
                                        </p:attrNameLst>
                                      </p:cBhvr>
                                      <p:to>
                                        <p:strVal val="visible"/>
                                      </p:to>
                                    </p:set>
                                    <p:animEffect transition="in" filter="wipe(down)">
                                      <p:cBhvr>
                                        <p:cTn id="23" dur="580">
                                          <p:stCondLst>
                                            <p:cond delay="0"/>
                                          </p:stCondLst>
                                        </p:cTn>
                                        <p:tgtEl>
                                          <p:spTgt spid="3">
                                            <p:bg/>
                                          </p:spTgt>
                                        </p:tgtEl>
                                      </p:cBhvr>
                                    </p:animEffect>
                                    <p:anim calcmode="lin" valueType="num">
                                      <p:cBhvr>
                                        <p:cTn id="24" dur="1822" tmFilter="0,0; 0.14,0.36; 0.43,0.73; 0.71,0.91; 1.0,1.0">
                                          <p:stCondLst>
                                            <p:cond delay="0"/>
                                          </p:stCondLst>
                                        </p:cTn>
                                        <p:tgtEl>
                                          <p:spTgt spid="3">
                                            <p:bg/>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bg/>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bg/>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bg/>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bg/>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bg/>
                                          </p:spTgt>
                                        </p:tgtEl>
                                      </p:cBhvr>
                                      <p:to x="100000" y="60000"/>
                                    </p:animScale>
                                    <p:animScale>
                                      <p:cBhvr>
                                        <p:cTn id="30" dur="166" decel="50000">
                                          <p:stCondLst>
                                            <p:cond delay="676"/>
                                          </p:stCondLst>
                                        </p:cTn>
                                        <p:tgtEl>
                                          <p:spTgt spid="3">
                                            <p:bg/>
                                          </p:spTgt>
                                        </p:tgtEl>
                                      </p:cBhvr>
                                      <p:to x="100000" y="100000"/>
                                    </p:animScale>
                                    <p:animScale>
                                      <p:cBhvr>
                                        <p:cTn id="31" dur="26">
                                          <p:stCondLst>
                                            <p:cond delay="1312"/>
                                          </p:stCondLst>
                                        </p:cTn>
                                        <p:tgtEl>
                                          <p:spTgt spid="3">
                                            <p:bg/>
                                          </p:spTgt>
                                        </p:tgtEl>
                                      </p:cBhvr>
                                      <p:to x="100000" y="80000"/>
                                    </p:animScale>
                                    <p:animScale>
                                      <p:cBhvr>
                                        <p:cTn id="32" dur="166" decel="50000">
                                          <p:stCondLst>
                                            <p:cond delay="1338"/>
                                          </p:stCondLst>
                                        </p:cTn>
                                        <p:tgtEl>
                                          <p:spTgt spid="3">
                                            <p:bg/>
                                          </p:spTgt>
                                        </p:tgtEl>
                                      </p:cBhvr>
                                      <p:to x="100000" y="100000"/>
                                    </p:animScale>
                                    <p:animScale>
                                      <p:cBhvr>
                                        <p:cTn id="33" dur="26">
                                          <p:stCondLst>
                                            <p:cond delay="1642"/>
                                          </p:stCondLst>
                                        </p:cTn>
                                        <p:tgtEl>
                                          <p:spTgt spid="3">
                                            <p:bg/>
                                          </p:spTgt>
                                        </p:tgtEl>
                                      </p:cBhvr>
                                      <p:to x="100000" y="90000"/>
                                    </p:animScale>
                                    <p:animScale>
                                      <p:cBhvr>
                                        <p:cTn id="34" dur="166" decel="50000">
                                          <p:stCondLst>
                                            <p:cond delay="1668"/>
                                          </p:stCondLst>
                                        </p:cTn>
                                        <p:tgtEl>
                                          <p:spTgt spid="3">
                                            <p:bg/>
                                          </p:spTgt>
                                        </p:tgtEl>
                                      </p:cBhvr>
                                      <p:to x="100000" y="100000"/>
                                    </p:animScale>
                                    <p:animScale>
                                      <p:cBhvr>
                                        <p:cTn id="35" dur="26">
                                          <p:stCondLst>
                                            <p:cond delay="1808"/>
                                          </p:stCondLst>
                                        </p:cTn>
                                        <p:tgtEl>
                                          <p:spTgt spid="3">
                                            <p:bg/>
                                          </p:spTgt>
                                        </p:tgtEl>
                                      </p:cBhvr>
                                      <p:to x="100000" y="95000"/>
                                    </p:animScale>
                                    <p:animScale>
                                      <p:cBhvr>
                                        <p:cTn id="36" dur="166" decel="50000">
                                          <p:stCondLst>
                                            <p:cond delay="1834"/>
                                          </p:stCondLst>
                                        </p:cTn>
                                        <p:tgtEl>
                                          <p:spTgt spid="3">
                                            <p:bg/>
                                          </p:spTgt>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26" presetClass="entr" presetSubtype="0" fill="hold" grpId="0" nodeType="clickEffect">
                                  <p:stCondLst>
                                    <p:cond delay="0"/>
                                  </p:stCondLst>
                                  <p:childTnLst>
                                    <p:set>
                                      <p:cBhvr>
                                        <p:cTn id="40" dur="1" fill="hold">
                                          <p:stCondLst>
                                            <p:cond delay="0"/>
                                          </p:stCondLst>
                                        </p:cTn>
                                        <p:tgtEl>
                                          <p:spTgt spid="3">
                                            <p:txEl>
                                              <p:pRg st="0" end="0"/>
                                            </p:txEl>
                                          </p:spTgt>
                                        </p:tgtEl>
                                        <p:attrNameLst>
                                          <p:attrName>style.visibility</p:attrName>
                                        </p:attrNameLst>
                                      </p:cBhvr>
                                      <p:to>
                                        <p:strVal val="visible"/>
                                      </p:to>
                                    </p:set>
                                    <p:animEffect transition="in" filter="wipe(down)">
                                      <p:cBhvr>
                                        <p:cTn id="41" dur="580">
                                          <p:stCondLst>
                                            <p:cond delay="0"/>
                                          </p:stCondLst>
                                        </p:cTn>
                                        <p:tgtEl>
                                          <p:spTgt spid="3">
                                            <p:txEl>
                                              <p:pRg st="0" end="0"/>
                                            </p:txEl>
                                          </p:spTgt>
                                        </p:tgtEl>
                                      </p:cBhvr>
                                    </p:animEffect>
                                    <p:anim calcmode="lin" valueType="num">
                                      <p:cBhvr>
                                        <p:cTn id="42"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47" dur="26">
                                          <p:stCondLst>
                                            <p:cond delay="650"/>
                                          </p:stCondLst>
                                        </p:cTn>
                                        <p:tgtEl>
                                          <p:spTgt spid="3">
                                            <p:txEl>
                                              <p:pRg st="0" end="0"/>
                                            </p:txEl>
                                          </p:spTgt>
                                        </p:tgtEl>
                                      </p:cBhvr>
                                      <p:to x="100000" y="60000"/>
                                    </p:animScale>
                                    <p:animScale>
                                      <p:cBhvr>
                                        <p:cTn id="48" dur="166" decel="50000">
                                          <p:stCondLst>
                                            <p:cond delay="676"/>
                                          </p:stCondLst>
                                        </p:cTn>
                                        <p:tgtEl>
                                          <p:spTgt spid="3">
                                            <p:txEl>
                                              <p:pRg st="0" end="0"/>
                                            </p:txEl>
                                          </p:spTgt>
                                        </p:tgtEl>
                                      </p:cBhvr>
                                      <p:to x="100000" y="100000"/>
                                    </p:animScale>
                                    <p:animScale>
                                      <p:cBhvr>
                                        <p:cTn id="49" dur="26">
                                          <p:stCondLst>
                                            <p:cond delay="1312"/>
                                          </p:stCondLst>
                                        </p:cTn>
                                        <p:tgtEl>
                                          <p:spTgt spid="3">
                                            <p:txEl>
                                              <p:pRg st="0" end="0"/>
                                            </p:txEl>
                                          </p:spTgt>
                                        </p:tgtEl>
                                      </p:cBhvr>
                                      <p:to x="100000" y="80000"/>
                                    </p:animScale>
                                    <p:animScale>
                                      <p:cBhvr>
                                        <p:cTn id="50" dur="166" decel="50000">
                                          <p:stCondLst>
                                            <p:cond delay="1338"/>
                                          </p:stCondLst>
                                        </p:cTn>
                                        <p:tgtEl>
                                          <p:spTgt spid="3">
                                            <p:txEl>
                                              <p:pRg st="0" end="0"/>
                                            </p:txEl>
                                          </p:spTgt>
                                        </p:tgtEl>
                                      </p:cBhvr>
                                      <p:to x="100000" y="100000"/>
                                    </p:animScale>
                                    <p:animScale>
                                      <p:cBhvr>
                                        <p:cTn id="51" dur="26">
                                          <p:stCondLst>
                                            <p:cond delay="1642"/>
                                          </p:stCondLst>
                                        </p:cTn>
                                        <p:tgtEl>
                                          <p:spTgt spid="3">
                                            <p:txEl>
                                              <p:pRg st="0" end="0"/>
                                            </p:txEl>
                                          </p:spTgt>
                                        </p:tgtEl>
                                      </p:cBhvr>
                                      <p:to x="100000" y="90000"/>
                                    </p:animScale>
                                    <p:animScale>
                                      <p:cBhvr>
                                        <p:cTn id="52" dur="166" decel="50000">
                                          <p:stCondLst>
                                            <p:cond delay="1668"/>
                                          </p:stCondLst>
                                        </p:cTn>
                                        <p:tgtEl>
                                          <p:spTgt spid="3">
                                            <p:txEl>
                                              <p:pRg st="0" end="0"/>
                                            </p:txEl>
                                          </p:spTgt>
                                        </p:tgtEl>
                                      </p:cBhvr>
                                      <p:to x="100000" y="100000"/>
                                    </p:animScale>
                                    <p:animScale>
                                      <p:cBhvr>
                                        <p:cTn id="53" dur="26">
                                          <p:stCondLst>
                                            <p:cond delay="1808"/>
                                          </p:stCondLst>
                                        </p:cTn>
                                        <p:tgtEl>
                                          <p:spTgt spid="3">
                                            <p:txEl>
                                              <p:pRg st="0" end="0"/>
                                            </p:txEl>
                                          </p:spTgt>
                                        </p:tgtEl>
                                      </p:cBhvr>
                                      <p:to x="100000" y="95000"/>
                                    </p:animScale>
                                    <p:animScale>
                                      <p:cBhvr>
                                        <p:cTn id="54" dur="166" decel="50000">
                                          <p:stCondLst>
                                            <p:cond delay="1834"/>
                                          </p:stCondLst>
                                        </p:cTn>
                                        <p:tgtEl>
                                          <p:spTgt spid="3">
                                            <p:txEl>
                                              <p:pRg st="0" end="0"/>
                                            </p:txEl>
                                          </p:spTgt>
                                        </p:tgtEl>
                                      </p:cBhvr>
                                      <p:to x="100000" y="100000"/>
                                    </p:animScale>
                                  </p:childTnLst>
                                </p:cTn>
                              </p:par>
                              <p:par>
                                <p:cTn id="55" presetID="26" presetClass="entr" presetSubtype="0" fill="hold" nodeType="withEffect">
                                  <p:stCondLst>
                                    <p:cond delay="0"/>
                                  </p:stCondLst>
                                  <p:childTnLst>
                                    <p:set>
                                      <p:cBhvr>
                                        <p:cTn id="56" dur="1" fill="hold">
                                          <p:stCondLst>
                                            <p:cond delay="0"/>
                                          </p:stCondLst>
                                        </p:cTn>
                                        <p:tgtEl>
                                          <p:spTgt spid="1030"/>
                                        </p:tgtEl>
                                        <p:attrNameLst>
                                          <p:attrName>style.visibility</p:attrName>
                                        </p:attrNameLst>
                                      </p:cBhvr>
                                      <p:to>
                                        <p:strVal val="visible"/>
                                      </p:to>
                                    </p:set>
                                    <p:animEffect transition="in" filter="wipe(down)">
                                      <p:cBhvr>
                                        <p:cTn id="57" dur="580">
                                          <p:stCondLst>
                                            <p:cond delay="0"/>
                                          </p:stCondLst>
                                        </p:cTn>
                                        <p:tgtEl>
                                          <p:spTgt spid="1030"/>
                                        </p:tgtEl>
                                      </p:cBhvr>
                                    </p:animEffect>
                                    <p:anim calcmode="lin" valueType="num">
                                      <p:cBhvr>
                                        <p:cTn id="58" dur="1822" tmFilter="0,0; 0.14,0.36; 0.43,0.73; 0.71,0.91; 1.0,1.0">
                                          <p:stCondLst>
                                            <p:cond delay="0"/>
                                          </p:stCondLst>
                                        </p:cTn>
                                        <p:tgtEl>
                                          <p:spTgt spid="1030"/>
                                        </p:tgtEl>
                                        <p:attrNameLst>
                                          <p:attrName>ppt_x</p:attrName>
                                        </p:attrNameLst>
                                      </p:cBhvr>
                                      <p:tavLst>
                                        <p:tav tm="0">
                                          <p:val>
                                            <p:strVal val="#ppt_x-0.25"/>
                                          </p:val>
                                        </p:tav>
                                        <p:tav tm="100000">
                                          <p:val>
                                            <p:strVal val="#ppt_x"/>
                                          </p:val>
                                        </p:tav>
                                      </p:tavLst>
                                    </p:anim>
                                    <p:anim calcmode="lin" valueType="num">
                                      <p:cBhvr>
                                        <p:cTn id="59" dur="664" tmFilter="0.0,0.0; 0.25,0.07; 0.50,0.2; 0.75,0.467; 1.0,1.0">
                                          <p:stCondLst>
                                            <p:cond delay="0"/>
                                          </p:stCondLst>
                                        </p:cTn>
                                        <p:tgtEl>
                                          <p:spTgt spid="1030"/>
                                        </p:tgtEl>
                                        <p:attrNameLst>
                                          <p:attrName>ppt_y</p:attrName>
                                        </p:attrNameLst>
                                      </p:cBhvr>
                                      <p:tavLst>
                                        <p:tav tm="0" fmla="#ppt_y-sin(pi*$)/3">
                                          <p:val>
                                            <p:fltVal val="0.5"/>
                                          </p:val>
                                        </p:tav>
                                        <p:tav tm="100000">
                                          <p:val>
                                            <p:fltVal val="1"/>
                                          </p:val>
                                        </p:tav>
                                      </p:tavLst>
                                    </p:anim>
                                    <p:anim calcmode="lin" valueType="num">
                                      <p:cBhvr>
                                        <p:cTn id="60" dur="664" tmFilter="0, 0; 0.125,0.2665; 0.25,0.4; 0.375,0.465; 0.5,0.5;  0.625,0.535; 0.75,0.6; 0.875,0.7335; 1,1">
                                          <p:stCondLst>
                                            <p:cond delay="664"/>
                                          </p:stCondLst>
                                        </p:cTn>
                                        <p:tgtEl>
                                          <p:spTgt spid="1030"/>
                                        </p:tgtEl>
                                        <p:attrNameLst>
                                          <p:attrName>ppt_y</p:attrName>
                                        </p:attrNameLst>
                                      </p:cBhvr>
                                      <p:tavLst>
                                        <p:tav tm="0" fmla="#ppt_y-sin(pi*$)/9">
                                          <p:val>
                                            <p:fltVal val="0"/>
                                          </p:val>
                                        </p:tav>
                                        <p:tav tm="100000">
                                          <p:val>
                                            <p:fltVal val="1"/>
                                          </p:val>
                                        </p:tav>
                                      </p:tavLst>
                                    </p:anim>
                                    <p:anim calcmode="lin" valueType="num">
                                      <p:cBhvr>
                                        <p:cTn id="61" dur="332" tmFilter="0, 0; 0.125,0.2665; 0.25,0.4; 0.375,0.465; 0.5,0.5;  0.625,0.535; 0.75,0.6; 0.875,0.7335; 1,1">
                                          <p:stCondLst>
                                            <p:cond delay="1324"/>
                                          </p:stCondLst>
                                        </p:cTn>
                                        <p:tgtEl>
                                          <p:spTgt spid="1030"/>
                                        </p:tgtEl>
                                        <p:attrNameLst>
                                          <p:attrName>ppt_y</p:attrName>
                                        </p:attrNameLst>
                                      </p:cBhvr>
                                      <p:tavLst>
                                        <p:tav tm="0" fmla="#ppt_y-sin(pi*$)/27">
                                          <p:val>
                                            <p:fltVal val="0"/>
                                          </p:val>
                                        </p:tav>
                                        <p:tav tm="100000">
                                          <p:val>
                                            <p:fltVal val="1"/>
                                          </p:val>
                                        </p:tav>
                                      </p:tavLst>
                                    </p:anim>
                                    <p:anim calcmode="lin" valueType="num">
                                      <p:cBhvr>
                                        <p:cTn id="62" dur="164" tmFilter="0, 0; 0.125,0.2665; 0.25,0.4; 0.375,0.465; 0.5,0.5;  0.625,0.535; 0.75,0.6; 0.875,0.7335; 1,1">
                                          <p:stCondLst>
                                            <p:cond delay="1656"/>
                                          </p:stCondLst>
                                        </p:cTn>
                                        <p:tgtEl>
                                          <p:spTgt spid="1030"/>
                                        </p:tgtEl>
                                        <p:attrNameLst>
                                          <p:attrName>ppt_y</p:attrName>
                                        </p:attrNameLst>
                                      </p:cBhvr>
                                      <p:tavLst>
                                        <p:tav tm="0" fmla="#ppt_y-sin(pi*$)/81">
                                          <p:val>
                                            <p:fltVal val="0"/>
                                          </p:val>
                                        </p:tav>
                                        <p:tav tm="100000">
                                          <p:val>
                                            <p:fltVal val="1"/>
                                          </p:val>
                                        </p:tav>
                                      </p:tavLst>
                                    </p:anim>
                                    <p:animScale>
                                      <p:cBhvr>
                                        <p:cTn id="63" dur="26">
                                          <p:stCondLst>
                                            <p:cond delay="650"/>
                                          </p:stCondLst>
                                        </p:cTn>
                                        <p:tgtEl>
                                          <p:spTgt spid="1030"/>
                                        </p:tgtEl>
                                      </p:cBhvr>
                                      <p:to x="100000" y="60000"/>
                                    </p:animScale>
                                    <p:animScale>
                                      <p:cBhvr>
                                        <p:cTn id="64" dur="166" decel="50000">
                                          <p:stCondLst>
                                            <p:cond delay="676"/>
                                          </p:stCondLst>
                                        </p:cTn>
                                        <p:tgtEl>
                                          <p:spTgt spid="1030"/>
                                        </p:tgtEl>
                                      </p:cBhvr>
                                      <p:to x="100000" y="100000"/>
                                    </p:animScale>
                                    <p:animScale>
                                      <p:cBhvr>
                                        <p:cTn id="65" dur="26">
                                          <p:stCondLst>
                                            <p:cond delay="1312"/>
                                          </p:stCondLst>
                                        </p:cTn>
                                        <p:tgtEl>
                                          <p:spTgt spid="1030"/>
                                        </p:tgtEl>
                                      </p:cBhvr>
                                      <p:to x="100000" y="80000"/>
                                    </p:animScale>
                                    <p:animScale>
                                      <p:cBhvr>
                                        <p:cTn id="66" dur="166" decel="50000">
                                          <p:stCondLst>
                                            <p:cond delay="1338"/>
                                          </p:stCondLst>
                                        </p:cTn>
                                        <p:tgtEl>
                                          <p:spTgt spid="1030"/>
                                        </p:tgtEl>
                                      </p:cBhvr>
                                      <p:to x="100000" y="100000"/>
                                    </p:animScale>
                                    <p:animScale>
                                      <p:cBhvr>
                                        <p:cTn id="67" dur="26">
                                          <p:stCondLst>
                                            <p:cond delay="1642"/>
                                          </p:stCondLst>
                                        </p:cTn>
                                        <p:tgtEl>
                                          <p:spTgt spid="1030"/>
                                        </p:tgtEl>
                                      </p:cBhvr>
                                      <p:to x="100000" y="90000"/>
                                    </p:animScale>
                                    <p:animScale>
                                      <p:cBhvr>
                                        <p:cTn id="68" dur="166" decel="50000">
                                          <p:stCondLst>
                                            <p:cond delay="1668"/>
                                          </p:stCondLst>
                                        </p:cTn>
                                        <p:tgtEl>
                                          <p:spTgt spid="1030"/>
                                        </p:tgtEl>
                                      </p:cBhvr>
                                      <p:to x="100000" y="100000"/>
                                    </p:animScale>
                                    <p:animScale>
                                      <p:cBhvr>
                                        <p:cTn id="69" dur="26">
                                          <p:stCondLst>
                                            <p:cond delay="1808"/>
                                          </p:stCondLst>
                                        </p:cTn>
                                        <p:tgtEl>
                                          <p:spTgt spid="1030"/>
                                        </p:tgtEl>
                                      </p:cBhvr>
                                      <p:to x="100000" y="95000"/>
                                    </p:animScale>
                                    <p:animScale>
                                      <p:cBhvr>
                                        <p:cTn id="70" dur="166" decel="50000">
                                          <p:stCondLst>
                                            <p:cond delay="1834"/>
                                          </p:stCondLst>
                                        </p:cTn>
                                        <p:tgtEl>
                                          <p:spTgt spid="103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2" grpId="0" animBg="1"/>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8229600" cy="6408712"/>
          </a:xfrm>
        </p:spPr>
        <p:txBody>
          <a:bodyPr>
            <a:normAutofit fontScale="77500" lnSpcReduction="20000"/>
          </a:bodyPr>
          <a:lstStyle/>
          <a:p>
            <a:pPr marL="0" indent="0">
              <a:buNone/>
            </a:pPr>
            <a:r>
              <a:rPr lang="es-CO" dirty="0" smtClean="0"/>
              <a:t>Como hemos visto, la </a:t>
            </a:r>
            <a:r>
              <a:rPr lang="es-CO" dirty="0"/>
              <a:t>carne y todos los productos de origen animal tienen cosas horribles consigo </a:t>
            </a:r>
            <a:r>
              <a:rPr lang="es-CO" dirty="0" smtClean="0"/>
              <a:t>que ninguno de nosotros quisiera tener, y </a:t>
            </a:r>
            <a:r>
              <a:rPr lang="es-CO" dirty="0"/>
              <a:t>no solo la falta de consciencia a la que lleva su consumo sino </a:t>
            </a:r>
            <a:r>
              <a:rPr lang="es-CO" dirty="0" smtClean="0"/>
              <a:t>también a:</a:t>
            </a:r>
          </a:p>
          <a:p>
            <a:pPr marL="514350" indent="-514350">
              <a:buAutoNum type="arabicPeriod"/>
            </a:pPr>
            <a:endParaRPr lang="es-CO" dirty="0" smtClean="0"/>
          </a:p>
          <a:p>
            <a:pPr marL="514350" indent="-514350">
              <a:buAutoNum type="arabicPeriod"/>
            </a:pPr>
            <a:r>
              <a:rPr lang="es-CO" dirty="0" smtClean="0">
                <a:solidFill>
                  <a:srgbClr val="FF0000"/>
                </a:solidFill>
              </a:rPr>
              <a:t>La </a:t>
            </a:r>
            <a:r>
              <a:rPr lang="es-CO" dirty="0">
                <a:solidFill>
                  <a:srgbClr val="FF0000"/>
                </a:solidFill>
              </a:rPr>
              <a:t>carne y todos los productos de origen animal contienen colesterol, y al hacerlo empeoran la posibilidad de sufrir paros cardiacos u otras enfermedades de este </a:t>
            </a:r>
            <a:r>
              <a:rPr lang="es-CO" dirty="0" smtClean="0">
                <a:solidFill>
                  <a:srgbClr val="FF0000"/>
                </a:solidFill>
              </a:rPr>
              <a:t>tipo.</a:t>
            </a:r>
          </a:p>
          <a:p>
            <a:pPr marL="514350" indent="-514350">
              <a:buAutoNum type="arabicPeriod"/>
            </a:pPr>
            <a:endParaRPr lang="es-CO" dirty="0" smtClean="0"/>
          </a:p>
          <a:p>
            <a:pPr marL="514350" indent="-514350">
              <a:buAutoNum type="arabicPeriod"/>
            </a:pPr>
            <a:r>
              <a:rPr lang="es-CO" dirty="0" smtClean="0">
                <a:solidFill>
                  <a:srgbClr val="0070C0"/>
                </a:solidFill>
              </a:rPr>
              <a:t>La </a:t>
            </a:r>
            <a:r>
              <a:rPr lang="es-CO" dirty="0">
                <a:solidFill>
                  <a:srgbClr val="0070C0"/>
                </a:solidFill>
              </a:rPr>
              <a:t>carne y los productos de origen animal contienen grasas saturadas, todavía peores que el </a:t>
            </a:r>
            <a:r>
              <a:rPr lang="es-CO" dirty="0" smtClean="0">
                <a:solidFill>
                  <a:srgbClr val="0070C0"/>
                </a:solidFill>
              </a:rPr>
              <a:t>colesterol.</a:t>
            </a:r>
          </a:p>
          <a:p>
            <a:pPr marL="514350" indent="-514350">
              <a:buAutoNum type="arabicPeriod"/>
            </a:pPr>
            <a:endParaRPr lang="es-CO" dirty="0" smtClean="0"/>
          </a:p>
          <a:p>
            <a:pPr marL="514350" indent="-514350">
              <a:buAutoNum type="arabicPeriod"/>
            </a:pPr>
            <a:r>
              <a:rPr lang="es-CO" dirty="0" smtClean="0">
                <a:solidFill>
                  <a:srgbClr val="00B050"/>
                </a:solidFill>
              </a:rPr>
              <a:t>La </a:t>
            </a:r>
            <a:r>
              <a:rPr lang="es-CO" dirty="0">
                <a:solidFill>
                  <a:srgbClr val="00B050"/>
                </a:solidFill>
              </a:rPr>
              <a:t>carne y los productos de origen animal contienen </a:t>
            </a:r>
            <a:r>
              <a:rPr lang="es-CO" dirty="0" smtClean="0">
                <a:solidFill>
                  <a:srgbClr val="00B050"/>
                </a:solidFill>
              </a:rPr>
              <a:t>proteínas </a:t>
            </a:r>
            <a:r>
              <a:rPr lang="es-CO" dirty="0">
                <a:solidFill>
                  <a:srgbClr val="00B050"/>
                </a:solidFill>
              </a:rPr>
              <a:t>de origen animal, y aunque esto parece bueno las </a:t>
            </a:r>
            <a:r>
              <a:rPr lang="es-CO" dirty="0" smtClean="0">
                <a:solidFill>
                  <a:srgbClr val="00B050"/>
                </a:solidFill>
              </a:rPr>
              <a:t>proteínas </a:t>
            </a:r>
            <a:r>
              <a:rPr lang="es-CO" dirty="0">
                <a:solidFill>
                  <a:srgbClr val="00B050"/>
                </a:solidFill>
              </a:rPr>
              <a:t>de origen animal pueden dar problemas graves, como por ejemplo: Perdida de la función renal. Y esto no se ha demostrado con </a:t>
            </a:r>
            <a:r>
              <a:rPr lang="es-CO" dirty="0" smtClean="0">
                <a:solidFill>
                  <a:srgbClr val="00B050"/>
                </a:solidFill>
              </a:rPr>
              <a:t>proteínas </a:t>
            </a:r>
            <a:r>
              <a:rPr lang="es-CO" dirty="0">
                <a:solidFill>
                  <a:srgbClr val="00B050"/>
                </a:solidFill>
              </a:rPr>
              <a:t>de origen vegetal</a:t>
            </a:r>
            <a:r>
              <a:rPr lang="es-CO" dirty="0" smtClean="0">
                <a:solidFill>
                  <a:srgbClr val="00B050"/>
                </a:solidFill>
              </a:rPr>
              <a:t>.</a:t>
            </a:r>
            <a:endParaRPr lang="es-CO" dirty="0">
              <a:solidFill>
                <a:srgbClr val="00B050"/>
              </a:solidFill>
            </a:endParaRPr>
          </a:p>
        </p:txBody>
      </p:sp>
    </p:spTree>
    <p:extLst>
      <p:ext uri="{BB962C8B-B14F-4D97-AF65-F5344CB8AC3E}">
        <p14:creationId xmlns:p14="http://schemas.microsoft.com/office/powerpoint/2010/main" val="275102601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 calcmode="lin" valueType="num">
                                      <p:cBhvr>
                                        <p:cTn id="15"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 calcmode="lin" valueType="num">
                                      <p:cBhvr>
                                        <p:cTn id="23"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120680"/>
          </a:xfrm>
        </p:spPr>
        <p:txBody>
          <a:bodyPr>
            <a:normAutofit fontScale="92500" lnSpcReduction="10000"/>
          </a:bodyPr>
          <a:lstStyle/>
          <a:p>
            <a:pPr marL="0" indent="0">
              <a:buNone/>
            </a:pPr>
            <a:r>
              <a:rPr lang="es-CO" dirty="0"/>
              <a:t>4. Las carnes llevan toxinas y muchas sustancias nocivas para la salud, hormonas de crecimiento, químicos </a:t>
            </a:r>
            <a:r>
              <a:rPr lang="es-CO" dirty="0" smtClean="0"/>
              <a:t>tóxicos </a:t>
            </a:r>
            <a:r>
              <a:rPr lang="es-CO" dirty="0"/>
              <a:t>y demás, y eso es muy pero muy malo para el organismo.</a:t>
            </a:r>
            <a:br>
              <a:rPr lang="es-CO" dirty="0"/>
            </a:br>
            <a:r>
              <a:rPr lang="es-CO" dirty="0"/>
              <a:t/>
            </a:r>
            <a:br>
              <a:rPr lang="es-CO" dirty="0"/>
            </a:br>
            <a:r>
              <a:rPr lang="es-CO" dirty="0"/>
              <a:t>5. Las carnes llevan ciertas sustancias cancerígenas, por lo que las carnes </a:t>
            </a:r>
            <a:r>
              <a:rPr lang="es-CO" dirty="0" smtClean="0"/>
              <a:t>también </a:t>
            </a:r>
            <a:r>
              <a:rPr lang="es-CO" dirty="0"/>
              <a:t>aumentan la posibilidad de sufrir </a:t>
            </a:r>
            <a:r>
              <a:rPr lang="es-CO" dirty="0" smtClean="0"/>
              <a:t>cáncer.</a:t>
            </a:r>
            <a:r>
              <a:rPr lang="es-CO" dirty="0"/>
              <a:t/>
            </a:r>
            <a:br>
              <a:rPr lang="es-CO" dirty="0"/>
            </a:br>
            <a:r>
              <a:rPr lang="es-CO" dirty="0"/>
              <a:t/>
            </a:r>
            <a:br>
              <a:rPr lang="es-CO" dirty="0"/>
            </a:br>
            <a:r>
              <a:rPr lang="es-CO" dirty="0"/>
              <a:t>6. El pescado puede estar contaminado con mercurio, y eso es letal para nosotros.</a:t>
            </a:r>
            <a:br>
              <a:rPr lang="es-CO" dirty="0"/>
            </a:br>
            <a:r>
              <a:rPr lang="es-CO" dirty="0"/>
              <a:t/>
            </a:r>
            <a:br>
              <a:rPr lang="es-CO" dirty="0"/>
            </a:br>
            <a:r>
              <a:rPr lang="es-CO" dirty="0"/>
              <a:t>7. Los productos de origen animal pueden dar problemas de obesidad</a:t>
            </a:r>
          </a:p>
        </p:txBody>
      </p:sp>
    </p:spTree>
    <p:extLst>
      <p:ext uri="{BB962C8B-B14F-4D97-AF65-F5344CB8AC3E}">
        <p14:creationId xmlns:p14="http://schemas.microsoft.com/office/powerpoint/2010/main" val="554606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850106"/>
          </a:xfrm>
        </p:spPr>
        <p:txBody>
          <a:bodyPr>
            <a:noAutofit/>
          </a:bodyPr>
          <a:lstStyle/>
          <a:p>
            <a:r>
              <a:rPr lang="es-CO" sz="5400" b="1" i="1" dirty="0" smtClean="0"/>
              <a:t>Conclusión</a:t>
            </a:r>
            <a:endParaRPr lang="es-CO" sz="5400" b="1" i="1" dirty="0"/>
          </a:p>
        </p:txBody>
      </p:sp>
      <p:sp>
        <p:nvSpPr>
          <p:cNvPr id="3" name="2 Marcador de contenido"/>
          <p:cNvSpPr>
            <a:spLocks noGrp="1"/>
          </p:cNvSpPr>
          <p:nvPr>
            <p:ph idx="1"/>
          </p:nvPr>
        </p:nvSpPr>
        <p:spPr>
          <a:xfrm>
            <a:off x="457200" y="1600200"/>
            <a:ext cx="4618856" cy="4781128"/>
          </a:xfrm>
        </p:spPr>
        <p:txBody>
          <a:bodyPr>
            <a:normAutofit fontScale="92500"/>
          </a:bodyPr>
          <a:lstStyle/>
          <a:p>
            <a:pPr marL="0" indent="0" algn="ctr">
              <a:buNone/>
            </a:pPr>
            <a:r>
              <a:rPr lang="es-CO" dirty="0" smtClean="0"/>
              <a:t>Después del diluvio cuando Dios le permitió al hombre comer de ciertas carnes, tanto de peces, aves como de animales terrestres, no estaba el agua contaminada de basuras ni desechos humanos. </a:t>
            </a:r>
          </a:p>
          <a:p>
            <a:pPr marL="0" indent="0" algn="ctr">
              <a:buNone/>
            </a:pPr>
            <a:r>
              <a:rPr lang="es-CO" b="1" dirty="0" smtClean="0">
                <a:solidFill>
                  <a:srgbClr val="FF0000"/>
                </a:solidFill>
              </a:rPr>
              <a:t>(Es muy importante que lea </a:t>
            </a:r>
            <a:r>
              <a:rPr lang="es-CO" sz="3000" b="1" dirty="0" smtClean="0">
                <a:solidFill>
                  <a:srgbClr val="FF0000"/>
                </a:solidFill>
              </a:rPr>
              <a:t>DEUT.23:12,13)</a:t>
            </a:r>
            <a:endParaRPr lang="es-CO" b="1" dirty="0" smtClean="0">
              <a:solidFill>
                <a:srgbClr val="FF0000"/>
              </a:solidFill>
            </a:endParaRPr>
          </a:p>
        </p:txBody>
      </p:sp>
      <p:pic>
        <p:nvPicPr>
          <p:cNvPr id="1026" name="Picture 2" descr="http://k34.kn3.net/17BA55B36.jpg">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32040" y="4077072"/>
            <a:ext cx="2280916" cy="2187487"/>
          </a:xfrm>
          <a:prstGeom prst="rect">
            <a:avLst/>
          </a:prstGeom>
          <a:noFill/>
          <a:extLst>
            <a:ext uri="{909E8E84-426E-40DD-AFC4-6F175D3DCCD1}">
              <a14:hiddenFill xmlns:a14="http://schemas.microsoft.com/office/drawing/2010/main">
                <a:solidFill>
                  <a:srgbClr val="FFFFFF"/>
                </a:solidFill>
              </a14:hiddenFill>
            </a:ext>
          </a:extLst>
        </p:spPr>
      </p:pic>
      <p:sp>
        <p:nvSpPr>
          <p:cNvPr id="5" name="AutoShape 4" descr="data:image/jpeg;base64,/9j/4AAQSkZJRgABAQAAAQABAAD/2wCEAAkGBxQTEhQUEhQWFRUWGRcYGRcYGB0XGBsbGBYXGRwaGB8aHSggGB0lHRQUITEhJSkrLi4uFx8zODMsNygtLiwBCgoKDg0OFxAQGywcHBwsLCwsLCwsLCwsLCwsLCwsLCwsLCwsLCwsLCwsLCwsLCwsLDc3LCwsKzc3LCs3KysrN//AABEIALYBFAMBIgACEQEDEQH/xAAbAAACAwEBAQAAAAAAAAAAAAAEBQADBgIBB//EADwQAAIBAgUCBAQEBAYCAgMAAAECEQADBAUSITETQQYiUWEycYGRI0KhsRRScsEHFWKC0fEz8BayNEOS/8QAGgEAAwEBAQEAAAAAAAAAAAAAAAECAwQGBf/EACIRAAICAgIDAQEBAQAAAAAAAAABAhESIQMxBBNBUWEyFP/aAAwDAQACEQMRAD8A+3FqCxLVGu1Rcet4Q2YylaBLxoZ6JeqWWuuJgwR1qlkotkrgpWykZtARt1wbdGlK5NutFMnECNuuTbo0265NuqUycQI265NujTbrzp08xYgRtV506NNuvOnTUxYgXTrzp0b0686dPMMQLpVOlRvTrzp08wxAulU6VG9Op0qMxYgPSqdKjenXvTozDEB6VTpUb06jIBudhSfKl2NQbAulU6VXDF2ZANwS24q4MhIAaSZj6Vn/ANUOrK9MgPpVOlR3SrzpVrmTgBdKp0qN6dTp0ZiwAulU6VHdOp06MwwAelU6VG9Op06PYGAF0q9o3pVKPYGBqSa4NWRXhWvlJnfRSwqtlokrXJSqTJoF0VybdF9OvDbqshYgZt1yUow2656dPMWIGbdeG3RnTrzp08wxA+nXnTo3p150qeYsQHp1Dbo3pVOlTzFiA9Op06N6VTpU8wxAelU6VHdKvOlRmLEC6dedOjulU6VGYYgPTqdOjelU6VGYYgXSpXnNjy3CWgLabb3rRdKk2eiFu8f+I7HYc1jzSuJpxxpnzvD3P/xwOYk7f6jWvtKResiI+I/cVlXvRetKYWEH/wBq0C5rZTEA3HPknYb7AGuZSSZrXw1RtVOlWNfx71C4saAQyqnU21SSKdeHc9e4SL6oohiHU+TykAifXeuteREyfCxx06nSpXmHimxbnSdZ9BSXF+NWba0gX3O9D8mK+iXE2axwF+IgfPahLuZWV5uL96+c43NLt0+Zyf2oPesJeY/iNV46+n0S94ksL3J+VJsd4x7W1A35NZPUZr02e5/94rGXk8jLXDFGvyfN7txCzOJ1EftUoHw4Pwm/rP7CpWftn+l4R/D7FprzRVLZnaHf9K8OaW/U/at7Iov0V506GOb2/f7Vy2c2/c/Si2KkF9OvClB/5yn8rfaoc5X+R/nFO2FIL6dedOqGzVQJgwOTt2+tUf57a57esgf3oyDEO6deG3S8eIbZ3EEeupf+arPii1G0Htsynf70ZhiNOnU6dKG8Sr/IP/7UT+tdL4mt8RuO2tf+aPYGAyIA5IH1qBR2I+9fN/EPiVC7lwQDsoUz+oNFZTnOHGGILldRMy0Haply0ChZrs0zNbOmRqn0NC4LPVuFRoIJIHPr61gszzgqWWxDKmwZm1sd96GsY/EKLbIU1ncqQQT7jmo9rLwPsPSri6VUamYKPUn6V8mzPP8AHOGIuMqcECAf9ppVes4m3pDu91WHGqY4O8d+Kp8xOB9pfE2hM3E2MHfuP+6WZj4kw9n42bcxspIr5RazDEJ54YGSRJJGo8kgk0PijdxDq5tgtqBnU0enGqP0qfeylxo+p4Pxrhbj6QXH+oqQNq8/+bYTRdYuALfMnk+1fJsRYuKd0MiRtMSe/NDJlV5hMBR9P1pe5h60fRbH+IPVMIhgGW2MaPY+tGZhmlnF4a+9pttEDVsQ096+dYfLHiDedQOywPpViZcq/C1w7yRqgH5iN6Xsb7FijrxFfa1cssV1aVWQomRM7elN8Lmtu7f67WitvSQQfikigwkjzfptXNxdualz+DoSXMjBuMzudBMj+YAGQP1ppIRVVQdAMqATAPf71cd+BzXptQZmfQVIzgzyePSuBEbV0xPp+tdWmIWIkk/KKKsLorCEcmqxMmr7lv1NRXjaKB2VCfSpcQmr2rnRFAkPPDgItH+pv7VKmSXNNv5sTxUoKNuSJG3r/audW/wx9aCa+urdx34M/tXVq+hmHP2J/tXcnoyaCXuRzH1I/wCaExmZKgMOk/MVVft2mB8tx/8AYw/cUsxVpUE/wzcbahU5CopzPxQ1uBb8xb0UkDel+PzC7dLrdcqQo0hQRJ5oS9ml+SugIDMRbBIM8c1bZ6z9RvPcWYMoFYbDgVhOTNYpUcfwri2pGIDFjDWpOqCYk9v1qjG4Y2RpeQIDAagfKeDzTD/KEt7km5tOkkhkPbV60szPKLLlTZus7k+ZDIXbeATwPnWdMrQovOQhZGhT6xsfemN/E37S211WbixqDJp+L0aKDxlkBpe0URgJWSJjbY95o/A5c0NatWmK6dZVjuo5mBuflQg0UoWcKzAtcJ7DygV672mILXbcgx09JQn7nim2BFzpNF2zpBIAdSoBHIkxv86T43EG/eVTaXaFGhSGY+oABmnv6AabGEYE9RgV7AAbn/cZFCXlW2Z0q2xCkEkNJ54iubOEwhdkKXxc31EtABHqDxRti4VUIoPoNcHT7UqFkARrfUggndlIIH0gU0sWQ0RsR/rZf0070It25q2fQO8AEbVbexGpg4ugsBE8bUwsY4Q2y3muWhvwWbUPuINM2yrDgyuIAHJ53/Ss+l5T6Fv6QZ+VdDEgkx/yPt2oEwzE4HDbgOzydwSYoIWQplRHyO1WsCe39qrO48ppWLZ3ccgAA+8zXLKT6j9qosTvParDcYjcED1pBsl142G9eBJ52+VRQYMD617ht+eaAOWYEwJ+dRxpG2596tZBO+1R2EbCaABk33Yb+naul33oq1hldW6j6Dple8kEbVWlv6bUAUi0ea6KyZUdqsZN4mrUWO8UWBQF9YrtLY9amoVLi0AcvbX+apbXeBNQWo5q4L3oAOy0eTnua9r3LPg+pqUAaB9K77Kd94BovCP2LBR6hd/2qjFXdJgmAY80SB7msn4lxVy5/wCBro6fxMo2rsckiabNhdx4Ey09xAPagcZmiLDMRJHMz9hWIwviDED8Czd6mvbddweWA9qK/wA0xYUu3SH5QrKFYfKpfIGDOMZmWot0WIgckaZ+9X5bds2mS5ccvcaITUYXzQD6H1pDcs4gt59mjkx5veneXeHbzpqFtZH5mNY1kX0gvLszvYjqpo1sRGpF1QP9RHekOJyMqwVLhDHkNIHqT7wN61vhbK8fYuMbLWwdtQ/Ke+9UeJcJiLuLN5raagCn4Y9BBPvNJx+BYuzzMMP0rFpL4utaVQb+k/EWPljvFK72PvreVbNz8Ux5hsW9F080HjsAVcymkGILbETyQK5t3OjfDIYKsrC5y0+00ui0axs3tXC1rMNNvEIfM+mDEdlGx/ekWf4/RdL4Bn6QCjqssGfW3PFe4pLN+41y6snzOzt5ln59jReBx9kB1u6bgcaVVk1AE/C23em9okQYFnu3XOsFnJ1PcIUcfnPCmthdyO/fsqMOoOg6Tc/JcI5YPx9Kz2Fdma3htFt7Kajpjp6iDpnV+b4uKOVbi2p1tbTWIVrhAEuN1HepomV/CpbF9LmjSHLAgbbSOfmB61Tg8vvi4A6WgDyQwitzlHiW3aibXUPTKKysCZHJafhEd6Q38n60MjjXJcBH89tTxsNyIo/hUVrZnswuupYKs6TMruYPceoqpMbAY6GB+Rg+pnseKZ5jgTYYCy927qSbqk+Y+hB5iZ2NIrOoxrDsIYC2WO23egBpimxHSRrZKJxcDuvnf8rLvOmJ4rzAXrjqYZG07nTtx6nvS3C2Sx3U6RpgMdhsaMGFu8I6qPRR+hNHYMbWLbGNufTevGvi20MCR6HahLeIvhVExB/mqu/hblwy0O3YkwKKALvZukTECQDHYngUbeXREDTGkkEbgHuaQXMFf0XLf4Wkw5Omd19D9KBxKXm82otqEEiZPpSdiaNrj8HDQeYBg7ciqreH7etZDE4jFMpJ6hMAEkwQBtsOadYjMrQwiYdVIc+brkuGDcgLq53pIKD8UAp0uQpBjfb969xAFthbdoLCR8uZrK/wF24Q1251Dy4bYmOAP3+lE45QloO1xjOwQjUVHoZ7Ux0aBGU8GfkK8uETA3pAniZRZWyqqtsb9XQuox2mrskV8XdVLDhQTu77RTrVjxVXex0m/wAO/wA6sZdgTz/etjnOEy7DoRcvLr0wqg+UNHJj39a+Y4rNXsppcWnJ31K0zO80NE0PFO/Emqbhhip2I5B2I+lJcszw2yCysRsX0nQ0ydJ1H4gPSqsb4lvXQVfz3ZYm5sZ32Ej2ikFGwytPJ9TXtCeFMZdaySy762/YVKAoPe61xHJcqCIImCRPb0oLB5eq+W5iCtq43nRHOsgdvtTlsqt/Dc1GJMTsfao62BzhgR6966MG0RZn7WV20vTh3dAQdDT5gvpNBt4f1lmZz9TvW1wj2AfNbBX+U7moxsO7aLOhGIAn1qnCgyZlcPlVpSru2og7S5itC+aMFMXEtgem4obGYNQV/DXTO57c1VibS3AyILZPcHj6Cnh+BdjPC4hnlf4wCRBgxM11bwZ/JiVJB/njf3rI4rKWthYRSzbyANhXmVZfdbUqdNADJPJb2qKYGizXKGe557ttnj1JEUEcrAIBVB2JEz9KutYLESACsfzSVolcFiHO7oVXka96eCY7M9mOXL1Atm2XQ/Fr2WqsywKi2tt7KqwMghuI+Gtxcy97SANdttuNYjVp35+n9qUZ5hbNzFjRdRxoghECiR3IOxNRj+BZjsJkOMuzoQRb0sCTGnf/APX6zXmIzLrG3av3GJQsSsdh7963WPwN+4BZW55QBDfBAjgFKyzZUCzC3o0236bEmDPfSeSvzqJRZommC284spbIFsnmJO5APzra5b/iLgrVtWXDtbudMLqCB2Ptt2ms3icDYsSyW1c7gaoPzAB4FTwf4mwuHxL37lhx+HpClQQWLfl/lG1JxoKOzmV60zXmDdK9sEgKJPBI7TNZ/D5Virjgt5dZYoIMHSJZZHrtTHOM0fGXbjWuWMqrEQvcbHb5V9CyLN3sYSxrsG46N59JBI1ckCR9alhb+GOwHhfGX7S31S0iuARa1EMoXYgj3maFzLL7ltit208kTK8bVqfEuAxIxTXsOz9G4gIWQuk++8ChfD38UuvrvKCQC7amM9pFVlGuyVaMjexRAAWT7GneW5HirtjqAJpSSz6lAj5RTvMcJZOpyqAIstpUAkf6Y70tOaobAVFZIUzqY7/P1pZBTEjX2eEQ+Tlj2c/y/wBNH4cgA+nEA7COwpLhLo6epdJI2ILR9h3q21ilYSu3zEfPb0qqID8TdhZUGfelVvMHDjVhht+ccijbGIQg6iW3AgSIoy06ltIXzSYGkREVJSYLexfUkBHaR9qAu4a46aekoPAfWdY+Q43E1pNSjbSNuZFQ314ED2FA8hRZy+2Lek2Cw9/WuP8AL1G9vDqp/qWnguA92qvqx7/SlQmxJ/lmsnXatexLTXVjIIIOm39E/Ymmy39P5djXF/FvEKPuaoVku4IQJUfXill/AW4b4Vmfh2nj9aFbMsQjyyl0Egqo9e/vSu9aa5cEMyrxLCYmgZt/DBQ2m0hgA7D9BUrzwrg+lZKEu51sdU8zFSgDU38WsiSoO4Gnf71xeKxA5NJw7wSNCbmKKt413jVpkfymK7YumZMovWWH5AQO80ywVsh0fyx6e/rQAusNXv2O9DYXNWV9I323n+1OTTH2PCjkMhYETxAj6UFfwtu3woD8yKDwXiTVd0sk/IbUwXNUOqEGxqVXwWysXZEkb/Wi8rwTCWIVR9BP2oa/jHMhFKrEkx8PufWlnQ1tPUeTwAYDe8dqBjbMLLFpV+O0yPtWazbLrtuXV4LcgHc09weXzszMrfPtVeIw3TZtCm7MeZzIG/I9KKGI8vzIobSuzltUFudj2PrTzHJaQOzSNtiE+GhMThka6wUvI3AVQV1RxMjvRS5PcuhQ+oTyoJqL/BMFyrHtdVt3CDy7LEz32NcWMkOD6uqXFznVv79+DvT3AeFFG+p/6QTG3rT/APhLbwLzmAI8gmfnzFZ2UjA2cvDQQG0wZ9vQb0PiMntXMMLfVIuG4SASAE0idPqZrUYl7ZvtYQpo0SDq0vz3EUhx/huxbYtcFy5qMgjkdt9/1pSpgm7MThsuZLqtcMKWBMdt4HHypj4mvX7t9unKW107pILCT2FbW1ldoppswbsSLU6gQAeTSnw3ntu0Nfka5LKUeCBEDj6Vnii3Yia1dS0XD3QI/NJj5A15kGcYhgq6hyAAQByfanOOzy5i7txLjC3bVTBVZE+kTvVN/wAMsLQdHZdABJcaTxv2olxwrQRkxdYza414BgB0yziASDpPB33mm98dRTdUaiRJGnifyxWfzC/h0RUsglzu5Ykn5LHAp14dwtxdLvNvfUFJMFfcd6p8SULsXsd0V4Dw70rlvEYy0/RLQ/T3gHsw5+1a7/4RgLk4nCPdUNsFMlZHoG3FNMtzBbjhTAcDUGBkkfLiuMTiiA/TYBt145MTPpNR80CaYmXPcNYwGJRrBW4ZA1KPNECQe3BrIZc5uKtzUFTyggv59zE+1afLMvwF7W+KJLR3J8ojcgeszSnHeDrKszYHFMWjUqXFG8++30qbsqizO8MtsFrRYqCFaTM6t5pdh1Eho3+dKM2zO8qC3dtsGGxO2/8Aq2O4qu3fVQArFhEzMb07L5IwdY/hqk35aBXi2xwP3pdgsUugamA9p3/aihil/L9ztTMWF3LvA01yb0cLv70OV1cNPyO9ehttMkfPfagCYq9vLbR/LVLZlbUACTJA3FeXLYPDk/IVyuGEwQT7n+1MEO/D+LD2idx5mH2ipXuVALbgDualIqx6+XWr2+mYnbtXVjLkQSLYHvM0ts4pgCV433+Zqm7irx4nT7V1/wBMzvG39DMwK7e9CjLyU1qy623g7R9aozTDO5RQn4hMhfUe9GdFwZNvcwAP0p9gL0XEICVVPnvt8tt6sQBQLjXYbuoEzFNcwuXFAtwUEcahFUqQoEoWJ9YP60VQhHjM2xTXQ9uSB+WIkfLvROCztrzHVba16k9z7elOcEXJbT5O01zetFWOoBoEk+tAHiM2kxuPXk1XZzM2/KtpmPeubeMuKA/TdbRO7aSAPaSIrQYLEF/Nb4PDQOaa2MQYnM7TwrWCRyWgqQfmKMy/OLZ8oLgevJptjbrARpEdyQJNAPYYL1NJW2OWABA+dK0A48L5onWe2SSI3aSf7VfmWX3cQ/SwzmysGWiNpj/dXz3NvElzCl1DaAdxpXz79zQuR/4lmziBcIe7Ozy0CCRwO3FC8XkkriGVDLx5kT4Ih7bNevOol9IAhTxzS/LczF5jrum3cOnQq8GeQ2/rW3/xIx1u/hLd224DSraeW0sNwayuWZdbLKVtjgkONoY8aq5XB2aZKhBm2Ev231KdDGdRVtO3pWdw+BRk1u+klj21RvuSZk19QzXKrbQ1zzGR2ntvSDxF4aVFBXTbQncjkz+Ux6x+lS4seVoIyg5fZVbascZdtsG1AlFiJ32MxRuN8SXcSHTY2iIZZjUoMmNvSRWCay1p9uXhQQYAkgcc/evoeU3ltMDctrbt2+GcfER3gdqTb6Lik02ZjD9K3iCyM+H2jSQJntE806zDMv4p7ly4/SRLYS35SVaATqnsZ7UfmuDw2Nm5ZNsXJlxMho4I7gUhx2SYhD+I4KjYhDI0aTyO1J6I7VM0vgzFW0eCircCEl9UkiNgBHcV5icuuGzdxNuQksVE+cz3j67ClfhcWrV+64XqMlsMokndhAHsAO5rV5ZeuYtLRa0LVtWDAdywXaf9MUXoSjXRgMC62nsviV0b8zJ/qPt7Vo/FmXrh7a5jl79VOHtt5h5ttQ32obNMpttde23lXVI7mDufluTV2YYjEYfCG1YZFSdIOksx1e3EUlolOeW+hX4e8I3cYHxd/wApbVCTqLDnyn8o2iKH8X5cFw6G3aCdP4wu7KOxf0Fc+FvEl3DuyOjLYckAaTGruZ5AJ3pri8zNwPqtC5eELbcGARG4f1AE8+lcMuTnjyv7E6sYOJn8gwaXba3WfcmI2qjMne1cKxqQ/CfegBl2IW4RbQldz5Zj3imd3BBcM3UfYHZTOuf24JruTbRz0rKMHinneAKOuXmIBBis1g8RqYKsksYHv7/KmeMw2ggt5o7CapWJ9jO1fA3IaD+YbAxXdy6Rxt9Z5rOC6zeXV+GPhUTtNd4a90iQwJUkd6oRucmJNvtyaleeGSDZkCRqb+1eUDGS2Cs9gRwdu9DYnMVsr5Q1xz2FEvdt6wNAUQZJbVPy9KUYHPIv37dy1IWNDKJ71rx8sZNxT2hOLiOMmZviRdNxviZzO38q+lHYnDkHVccvOwUdqrGKUps62z77UOxuhS5koN9Xf6VtEgItZVbO7BmIH5uaLdEEAAbAUgwniiwyHzXZmNZWEn01Vec3to/TfUGKgg8ggjmpcgphV1h1gPyFDvP5p2FNLABUN0gzAd2/XbmkeHupeUw6soMELzNOMG2lYgmdge229O9BQ9wudWzYKX0kDbSBIP0rIHGBSwUMiE7KAQR8qJvYsg8BpIXmBvS7FYs27nmuAp+aNwPmalKht2cYjGEfElyBuJPMVblWaEMCSVV/ykyp/wCKFW82KYBbmtvyhdzpqkYPzPaa64KbFdpXbvSkk00EXsS+NrC3rhZ9SueAO4/6pdkuSWWXU6XDPBJECnzGwjsZZ42LvuPpVqYn+G13rYBtMvDcAnuBVQnyRjjF6Q3V7KrrotrQyhu2rjYcc0blqW2VRbYkjkTVCi7ctqxIIfgFdt/Sm+VeGHJDWyCwEsgG/wBqgGwnMJS2Ydd+3rFZZ8xL6rVwgpsdIUlgezT2jenzuWuEDykSNJEmePpWXzoar7C1HWABkGBtyD7UmkxBeT5Khui7tcVQGBO/BE6qZeJMfZVPiNxtwIIaNR2DRsB7VVlWO1B0OnVGklNlE+nrvArm3l6LqHTi4Y1xupPas5Ra6LTFvgPwTfxDPfVxaUMfNBggdorrPLoLqcPeItmbbn82x50nf1pkTiFUrYvG2iglk4k0HgbWkMwVWYNJJG4Hc1KhZVjnI1t27a3EEPbA6hkS6sv5/Qe1ctmV5zawuAIBBZnuuw3VlLAKO4CwBWSzHMkBuKrkByoaBsR6U+yPMGQIBoW4sBTG+mDBP0NZJSjaGA2bhv8AluN+JAbUGC7Hfg7zUzG1CaGLsF3JUamUetXY60lkyYa4wLF+AB6fIVdkVpy7PBZ0Hn0tA0sNpB5G4o2KhNgMLBfp4hyoKi2HSA5beC/A4NTFXbv8RctlQrQpNsbH5gnkH1FO83u4TD2Ee9YuFr2omAVUEGBpPEUFYzRdCWriAXW3t3WbUWXkK57CgpFLYm7xaD22PlNudo7we/0rReFMnTGXHTEAqlll7gamPasvmNtFs6ucbr3QT5V/0j04ovIM/ay+pgSWiVbYSO1KL/RS41I3mZeA8v6eqygR13DydieBXzbEWpPTLiVJBIE7jsK0+YY+90dPU6eorxuaT5dhCLh1YgPt5V0xDdy1dEG18JaVGITFMpaIMNB+/b1PtR9tQxnzPwW2I0+x9KaZ/iDZdYw4UTu2k7nmQeCaYJ4gtvaRlIDzwQJuLxLxxvNK3ZIf4TZOh5TA1Nzt6VKq8JLpstHmBuOZYbiY2HtXtAwq5hSwkBix2PoN6uto1okoQCwgyJrRXWRVEAQZ29KFt37Mnid/iO30rSHHGK0S3YmXDuzSRrgcNRfQuuRqMACNPaiP49NPlYe+9VnFjSADEzvM1qmpCp0D4nJAbenSIB1EdvntSlb+FW4qhXe6eFX4RHpNbPIs16doqLa3AZ1OQZY+h9uKQ2Dh8O+JxTITeW25sqwY21fSYCiss4X8KxZyMM1t1u6IB4Q7bdyaqCgBn5JJKrvz3j6UZiPFN50tv0rRZ/i8p3MbgelLlxGJv6EthVPm1XP5FI2A9N6pTTFjIITL2u21dQ6PMTMr/wB0MMnbd3AaG0gv8WqY8sbGh8NjbWBIs9R7pcnUTxJ/6rS5T4rW7oSzbthCDqk7iNte/wD7vSU0GLDchxaWbtux0gLjtpcxwsdq98VZXawdvEXDcVmvQFtmNUzO288UVaywazYt3BIhi3NzfeFaSAPoKvx/hew7ozkal/M/mahuxrXZ86u41FRT0tVuRq2kt7D9qXZ34gRA1npqttzqVG3ZB2X6VvM2x3RJexasppBXzCSe0he01lshyZkf+KvC2QzMGR95neV9KcZNaE6CvDYvtbDXpNmALakeYHsdu0VufCuLtWrrF3C9RVVQeZB3rK2M/wATYTohUCsSV2nysZEGlbprc6g5bv6A+1JptDs3PiLG27l+FEBVIJIgMQex71mrGIRtfQS2GPJYffeh1xrqNJLAwQJ32I3iqsLbFlTpY6YBG/3oUGhOhpkuR3LZYiGZ9xAkTRuMs8TEkEP9aU5LnzyQh0n50Y9xQCt1oLd+eap39Ay2f4N4NxU1adg6nj5gc1VluJ13APhZx9OKfjI1BLG901XcKvD/ANVN8hydfNdUISOx2H096kdmHxHhtyW3UHyyCOaJGVKiHTcIefhG8VtMwQFS5gmPg5rM271q5rtqIO8su0E9pqHELEF/ONIbD3BJbYOfft+lF4vXh7eExIukM/4d3Ru0K+0dj5Co+lL7vhzVIUnUCZUjcd/rWm/w5yk4hDbxIcWrbHSONTT2NQ00XejUZphbWKw5Syq3NQ8rvtp2WZHrNfN/EXhrEYW4hK+UKAbm5WD+3NfYMzvWMPa1W4EQsTG/efU1w+Pw9+1+IwIJGpZ2Mcce4oaFZ8hweY2rt4LiZFpkKXHTZhoHlj3JFc4Oz/EuWHkWyrM7sPM9tTAHpPG9a3x/4eVcOz2UUaXDeUCSG7Gd+9YLB450ttbuXGB0lDbPABOwqaHZpMqzeze2ulkn4PerWwyqdQJ1hjJ7EdqQ2sRYvaH3V5Ia2nxKwECPaqsTnV6w62mBuWyASO4mnm6FRo0vBEdm8x3KgiQZ22pJh8kNtjwGfcFuADvAqzEXVW2bim6ymQRpJWSOAYhaW5fde8/42INpbQXeNv6SO5otgkbHwxgoskPDHW0kHbtUrzKcPb0HoO7IWJkbAkxNSjYwnBZK4Gq5dJJJ2marxWQ6jLXNvnFTH+I1tMCql3A+k0vuZo2IBEdMmfiMDiuvrRkWXMrsoD+JEH+YU18MZJ12IR2KLueK+ftgLiTKkrySN5r6N/hS6oLuq5/5Y0j0iuLzOWcOGTh2XxK3sY5lYvsQq23RV2kCJ9zFDg3UPJA/1Lq/etwcYu3mFQweQDXkX5c1/qJ3qKrQgwOH1DXeC6VG3lAk+1ZTxlhlFlr+HfphCC4BiZMRtWo8X4rRoUQq7mvmPijMzcttaUyjxqjad6+h4D5uWacW8SJ4pCvCWEviS7QxPmA1Qf8AitJ4e8NLaF1xcA6i9MMVOwJG4+1G+AMnVcMC1pgJbfVtHy5p7jntC2qvNtAdmZvi9lXmvS4o48m3oW5TYSwTpvkuv5oaWn19abZ7nSoBZF4l9KsWA3n0mlF/ClpI8qndTHpSzF43SRpTqXPWDT0gL9x5tHxd2Mk/ek2YY26LhQHSs/m+D6nsaIt4W6zBsQ+hOQoO59qIuWVLhmBgDg9l9Y9aSVlQnjf9BMnxbazqOsjuZ0j5U2xGLDQNYTft3pfilJbSkR6gciqjljb6oUATqJjetDNmoxWadVVUaYAgkAA/elD4I3d9LALsI715luH8gFtjcduwHl+vrVN/NHtkJALQQTuoB+tMQVg8usmQeord9v2pnmNmEjzcem8e3vTTJ8IbqLF22z8nQfhHvPNd3b4uuwe4h0fCSdIMc8d6QGEOagHR+J/uFaLKdxGowO/b7UBnVtVJOu0GPAJJNMMpvsR+Jp27AUhjO2D8QYNtxHNIcaFkMF0qLnmHEmNqbdQ6lKrA7/Ks742x6WbahSS2oEL/ALtz9qmQ4rZZgrlxidYJcsQGAnY7Ca+hYPKenYFtFZtC69QPxNO42+dZf/Du8t5TiFUW7SvoL3D5SByAOZ1Hmtql/wDhuqSCberWrFp5EHjtUXYzG/4j4AHD/wARbnUNKm25gfMfrXzDC5niLLkqSqkg+on09q3fjnP0xd10F1VRAp25JHb5bmsnYVXWCZg8ftSqwuhu/ie9fUDEIsbDQDB9mJrMotu/iShJCrrOskeaPy0detW1VU0sXLAM0+QKTvHvBri9gMOiXNDaTvAcbmf5ahpjsGw2EewVuoCFYeRiVYsPTanuQeJ7eHa49xLYW4h1C6JYOv5VnjasrjmdbAfSZDnYdlPwkRSy9mh1aIUqTJncloiTPeKNjo0mT+OHw9u/hxbF21dLHfkSTuBwOaBw9ovbbzfEpX3EkR8yINJWXSJkEz9YphlmOKHyjk8fL/s0nY11s3Pg6w9vDlQ0jWx39wKlW+Gbs2AWRgZPb5VKdsejs5OyoyjQfNsTJP129aAx+Q3HYS6x6CRUqVtbMhtg7FxYX8MrpjvP7UVl1oWZKgA78cVKlS9jRZevuxnVFeLj8Qrf+Ty7bCpUrN8UJdpF5NAmcG/fAl1MDbUJ/al+XZU4Cljb2PZefnNSpThCMFUVRMmzWYLO7tu2bSBN5gleP/YrKZ/hMRfK6nQspkMwJ+wAFeVKoEPrFt7mGRbrnVtJXYbdh6cUDftuGhCFH3P3qVKBnJwZL+cI0b7k81bYw25Lbg7x6D0+VSpVpknosgcbUFm2Da7oWREzvNSpRbFRpfBT2cEhZw7sxgRELE8Anaf7UbmmIwWKJ1WXDeuy/salSi2NmYwuWFbrHqNpG2kbSPQxzVmPAIiyq2p3aBI29J4NSpRbBFdjBKvEkkctufpttRGABSTMk1KlDbEWm4SP0pTn+TriUCmAw3Vu4+fqKlSotjGmU2EtYBcKwMo4bUuwIZgSDPNP72ZWSGTQ2kSsbcET6+9SpSKEeKyzCXlKdNh7iAfvNI7WQBHKqQV4gjf6mpUp2STEZGdOnygfXb5UDe8Ou5h7gaNgSNx8jUqU2AybKJtaSFJAAnePLxNZfFeBmYF1a2CDPB3qVKTBDJPCRdlci3AUbam9P6aHwPg64t8OXtwGMDc7eh2qVKCjeZfllxknUo3Own/ipUqUBSP/2Q=="/>
          <p:cNvSpPr>
            <a:spLocks noChangeAspect="1" noChangeArrowheads="1"/>
          </p:cNvSpPr>
          <p:nvPr/>
        </p:nvSpPr>
        <p:spPr bwMode="auto">
          <a:xfrm>
            <a:off x="63500" y="-3841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sp>
        <p:nvSpPr>
          <p:cNvPr id="6" name="AutoShape 6" descr="data:image/jpeg;base64,/9j/4AAQSkZJRgABAQAAAQABAAD/2wCEAAkGBxQTEhQUEhQWFRUWGRcYGRcYGB0XGBsbGBYXGRwaGB8aHSggGB0lHRQUITEhJSkrLi4uFx8zODMsNygtLiwBCgoKDg0OFxAQGywcHBwsLCwsLCwsLCwsLCwsLCwsLCwsLCwsLCwsLCwsLCwsLCwsLDc3LCwsKzc3LCs3KysrN//AABEIALYBFAMBIgACEQEDEQH/xAAbAAACAwEBAQAAAAAAAAAAAAAEBQADBgIBB//EADwQAAIBAgUCBAQEBAYCAgMAAAECEQADBAUSITETQQYiUWEycYGRI0KhsRRScsEHFWKC0fEz8BayNEOS/8QAGgEAAwEBAQEAAAAAAAAAAAAAAAECAwQGBf/EACIRAAICAgIDAQEBAQAAAAAAAAABAhESIQMxBBNBUWEyFP/aAAwDAQACEQMRAD8A+3FqCxLVGu1Rcet4Q2YylaBLxoZ6JeqWWuuJgwR1qlkotkrgpWykZtARt1wbdGlK5NutFMnECNuuTbo0265NuqUycQI265NujTbrzp08xYgRtV506NNuvOnTUxYgXTrzp0b0686dPMMQLpVOlRvTrzp08wxAulU6VG9Op0qMxYgPSqdKjenXvTozDEB6VTpUb06jIBudhSfKl2NQbAulU6VXDF2ZANwS24q4MhIAaSZj6Vn/ANUOrK9MgPpVOlR3SrzpVrmTgBdKp0qN6dTp0ZiwAulU6VHdOp06MwwAelU6VG9Op06PYGAF0q9o3pVKPYGBqSa4NWRXhWvlJnfRSwqtlokrXJSqTJoF0VybdF9OvDbqshYgZt1yUow2656dPMWIGbdeG3RnTrzp08wxA+nXnTo3p150qeYsQHp1Dbo3pVOlTzFiA9Op06N6VTpU8wxAelU6VHdKvOlRmLEC6dedOjulU6VGYYgPTqdOjelU6VGYYgXSpXnNjy3CWgLabb3rRdKk2eiFu8f+I7HYc1jzSuJpxxpnzvD3P/xwOYk7f6jWvtKResiI+I/cVlXvRetKYWEH/wBq0C5rZTEA3HPknYb7AGuZSSZrXw1RtVOlWNfx71C4saAQyqnU21SSKdeHc9e4SL6oohiHU+TykAifXeuteREyfCxx06nSpXmHimxbnSdZ9BSXF+NWba0gX3O9D8mK+iXE2axwF+IgfPahLuZWV5uL96+c43NLt0+Zyf2oPesJeY/iNV46+n0S94ksL3J+VJsd4x7W1A35NZPUZr02e5/94rGXk8jLXDFGvyfN7txCzOJ1EftUoHw4Pwm/rP7CpWftn+l4R/D7FprzRVLZnaHf9K8OaW/U/at7Iov0V506GOb2/f7Vy2c2/c/Si2KkF9OvClB/5yn8rfaoc5X+R/nFO2FIL6dedOqGzVQJgwOTt2+tUf57a57esgf3oyDEO6deG3S8eIbZ3EEeupf+arPii1G0Htsynf70ZhiNOnU6dKG8Sr/IP/7UT+tdL4mt8RuO2tf+aPYGAyIA5IH1qBR2I+9fN/EPiVC7lwQDsoUz+oNFZTnOHGGILldRMy0Haply0ChZrs0zNbOmRqn0NC4LPVuFRoIJIHPr61gszzgqWWxDKmwZm1sd96GsY/EKLbIU1ncqQQT7jmo9rLwPsPSri6VUamYKPUn6V8mzPP8AHOGIuMqcECAf9ppVes4m3pDu91WHGqY4O8d+Kp8xOB9pfE2hM3E2MHfuP+6WZj4kw9n42bcxspIr5RazDEJ54YGSRJJGo8kgk0PijdxDq5tgtqBnU0enGqP0qfeylxo+p4Pxrhbj6QXH+oqQNq8/+bYTRdYuALfMnk+1fJsRYuKd0MiRtMSe/NDJlV5hMBR9P1pe5h60fRbH+IPVMIhgGW2MaPY+tGZhmlnF4a+9pttEDVsQ096+dYfLHiDedQOywPpViZcq/C1w7yRqgH5iN6Xsb7FijrxFfa1cssV1aVWQomRM7elN8Lmtu7f67WitvSQQfikigwkjzfptXNxdualz+DoSXMjBuMzudBMj+YAGQP1ppIRVVQdAMqATAPf71cd+BzXptQZmfQVIzgzyePSuBEbV0xPp+tdWmIWIkk/KKKsLorCEcmqxMmr7lv1NRXjaKB2VCfSpcQmr2rnRFAkPPDgItH+pv7VKmSXNNv5sTxUoKNuSJG3r/audW/wx9aCa+urdx34M/tXVq+hmHP2J/tXcnoyaCXuRzH1I/wCaExmZKgMOk/MVVft2mB8tx/8AYw/cUsxVpUE/wzcbahU5CopzPxQ1uBb8xb0UkDel+PzC7dLrdcqQo0hQRJ5oS9ml+SugIDMRbBIM8c1bZ6z9RvPcWYMoFYbDgVhOTNYpUcfwri2pGIDFjDWpOqCYk9v1qjG4Y2RpeQIDAagfKeDzTD/KEt7km5tOkkhkPbV60szPKLLlTZus7k+ZDIXbeATwPnWdMrQovOQhZGhT6xsfemN/E37S211WbixqDJp+L0aKDxlkBpe0URgJWSJjbY95o/A5c0NatWmK6dZVjuo5mBuflQg0UoWcKzAtcJ7DygV672mILXbcgx09JQn7nim2BFzpNF2zpBIAdSoBHIkxv86T43EG/eVTaXaFGhSGY+oABmnv6AabGEYE9RgV7AAbn/cZFCXlW2Z0q2xCkEkNJ54iubOEwhdkKXxc31EtABHqDxRti4VUIoPoNcHT7UqFkARrfUggndlIIH0gU0sWQ0RsR/rZf0070It25q2fQO8AEbVbexGpg4ugsBE8bUwsY4Q2y3muWhvwWbUPuINM2yrDgyuIAHJ53/Ss+l5T6Fv6QZ+VdDEgkx/yPt2oEwzE4HDbgOzydwSYoIWQplRHyO1WsCe39qrO48ppWLZ3ccgAA+8zXLKT6j9qosTvParDcYjcED1pBsl142G9eBJ52+VRQYMD617ht+eaAOWYEwJ+dRxpG2596tZBO+1R2EbCaABk33Yb+naul33oq1hldW6j6Dple8kEbVWlv6bUAUi0ea6KyZUdqsZN4mrUWO8UWBQF9YrtLY9amoVLi0AcvbX+apbXeBNQWo5q4L3oAOy0eTnua9r3LPg+pqUAaB9K77Kd94BovCP2LBR6hd/2qjFXdJgmAY80SB7msn4lxVy5/wCBro6fxMo2rsckiabNhdx4Ey09xAPagcZmiLDMRJHMz9hWIwviDED8Czd6mvbddweWA9qK/wA0xYUu3SH5QrKFYfKpfIGDOMZmWot0WIgckaZ+9X5bds2mS5ccvcaITUYXzQD6H1pDcs4gt59mjkx5veneXeHbzpqFtZH5mNY1kX0gvLszvYjqpo1sRGpF1QP9RHekOJyMqwVLhDHkNIHqT7wN61vhbK8fYuMbLWwdtQ/Ke+9UeJcJiLuLN5raagCn4Y9BBPvNJx+BYuzzMMP0rFpL4utaVQb+k/EWPljvFK72PvreVbNz8Ux5hsW9F080HjsAVcymkGILbETyQK5t3OjfDIYKsrC5y0+00ui0axs3tXC1rMNNvEIfM+mDEdlGx/ekWf4/RdL4Bn6QCjqssGfW3PFe4pLN+41y6snzOzt5ln59jReBx9kB1u6bgcaVVk1AE/C23em9okQYFnu3XOsFnJ1PcIUcfnPCmthdyO/fsqMOoOg6Tc/JcI5YPx9Kz2Fdma3htFt7Kajpjp6iDpnV+b4uKOVbi2p1tbTWIVrhAEuN1HepomV/CpbF9LmjSHLAgbbSOfmB61Tg8vvi4A6WgDyQwitzlHiW3aibXUPTKKysCZHJafhEd6Q38n60MjjXJcBH89tTxsNyIo/hUVrZnswuupYKs6TMruYPceoqpMbAY6GB+Rg+pnseKZ5jgTYYCy927qSbqk+Y+hB5iZ2NIrOoxrDsIYC2WO23egBpimxHSRrZKJxcDuvnf8rLvOmJ4rzAXrjqYZG07nTtx6nvS3C2Sx3U6RpgMdhsaMGFu8I6qPRR+hNHYMbWLbGNufTevGvi20MCR6HahLeIvhVExB/mqu/hblwy0O3YkwKKALvZukTECQDHYngUbeXREDTGkkEbgHuaQXMFf0XLf4Wkw5Omd19D9KBxKXm82otqEEiZPpSdiaNrj8HDQeYBg7ciqreH7etZDE4jFMpJ6hMAEkwQBtsOadYjMrQwiYdVIc+brkuGDcgLq53pIKD8UAp0uQpBjfb969xAFthbdoLCR8uZrK/wF24Q1251Dy4bYmOAP3+lE45QloO1xjOwQjUVHoZ7Ux0aBGU8GfkK8uETA3pAniZRZWyqqtsb9XQuox2mrskV8XdVLDhQTu77RTrVjxVXex0m/wAO/wA6sZdgTz/etjnOEy7DoRcvLr0wqg+UNHJj39a+Y4rNXsppcWnJ31K0zO80NE0PFO/Emqbhhip2I5B2I+lJcszw2yCysRsX0nQ0ydJ1H4gPSqsb4lvXQVfz3ZYm5sZ32Ej2ikFGwytPJ9TXtCeFMZdaySy762/YVKAoPe61xHJcqCIImCRPb0oLB5eq+W5iCtq43nRHOsgdvtTlsqt/Dc1GJMTsfao62BzhgR6966MG0RZn7WV20vTh3dAQdDT5gvpNBt4f1lmZz9TvW1wj2AfNbBX+U7moxsO7aLOhGIAn1qnCgyZlcPlVpSru2og7S5itC+aMFMXEtgem4obGYNQV/DXTO57c1VibS3AyILZPcHj6Cnh+BdjPC4hnlf4wCRBgxM11bwZ/JiVJB/njf3rI4rKWthYRSzbyANhXmVZfdbUqdNADJPJb2qKYGizXKGe557ttnj1JEUEcrAIBVB2JEz9KutYLESACsfzSVolcFiHO7oVXka96eCY7M9mOXL1Atm2XQ/Fr2WqsywKi2tt7KqwMghuI+Gtxcy97SANdttuNYjVp35+n9qUZ5hbNzFjRdRxoghECiR3IOxNRj+BZjsJkOMuzoQRb0sCTGnf/APX6zXmIzLrG3av3GJQsSsdh7963WPwN+4BZW55QBDfBAjgFKyzZUCzC3o0236bEmDPfSeSvzqJRZommC284spbIFsnmJO5APzra5b/iLgrVtWXDtbudMLqCB2Ptt2ms3icDYsSyW1c7gaoPzAB4FTwf4mwuHxL37lhx+HpClQQWLfl/lG1JxoKOzmV60zXmDdK9sEgKJPBI7TNZ/D5Virjgt5dZYoIMHSJZZHrtTHOM0fGXbjWuWMqrEQvcbHb5V9CyLN3sYSxrsG46N59JBI1ckCR9alhb+GOwHhfGX7S31S0iuARa1EMoXYgj3maFzLL7ltit208kTK8bVqfEuAxIxTXsOz9G4gIWQuk++8ChfD38UuvrvKCQC7amM9pFVlGuyVaMjexRAAWT7GneW5HirtjqAJpSSz6lAj5RTvMcJZOpyqAIstpUAkf6Y70tOaobAVFZIUzqY7/P1pZBTEjX2eEQ+Tlj2c/y/wBNH4cgA+nEA7COwpLhLo6epdJI2ILR9h3q21ilYSu3zEfPb0qqID8TdhZUGfelVvMHDjVhht+ccijbGIQg6iW3AgSIoy06ltIXzSYGkREVJSYLexfUkBHaR9qAu4a46aekoPAfWdY+Q43E1pNSjbSNuZFQ314ED2FA8hRZy+2Lek2Cw9/WuP8AL1G9vDqp/qWnguA92qvqx7/SlQmxJ/lmsnXatexLTXVjIIIOm39E/Ymmy39P5djXF/FvEKPuaoVku4IQJUfXill/AW4b4Vmfh2nj9aFbMsQjyyl0Egqo9e/vSu9aa5cEMyrxLCYmgZt/DBQ2m0hgA7D9BUrzwrg+lZKEu51sdU8zFSgDU38WsiSoO4Gnf71xeKxA5NJw7wSNCbmKKt413jVpkfymK7YumZMovWWH5AQO80ywVsh0fyx6e/rQAusNXv2O9DYXNWV9I323n+1OTTH2PCjkMhYETxAj6UFfwtu3woD8yKDwXiTVd0sk/IbUwXNUOqEGxqVXwWysXZEkb/Wi8rwTCWIVR9BP2oa/jHMhFKrEkx8PufWlnQ1tPUeTwAYDe8dqBjbMLLFpV+O0yPtWazbLrtuXV4LcgHc09weXzszMrfPtVeIw3TZtCm7MeZzIG/I9KKGI8vzIobSuzltUFudj2PrTzHJaQOzSNtiE+GhMThka6wUvI3AVQV1RxMjvRS5PcuhQ+oTyoJqL/BMFyrHtdVt3CDy7LEz32NcWMkOD6uqXFznVv79+DvT3AeFFG+p/6QTG3rT/APhLbwLzmAI8gmfnzFZ2UjA2cvDQQG0wZ9vQb0PiMntXMMLfVIuG4SASAE0idPqZrUYl7ZvtYQpo0SDq0vz3EUhx/huxbYtcFy5qMgjkdt9/1pSpgm7MThsuZLqtcMKWBMdt4HHypj4mvX7t9unKW107pILCT2FbW1ldoppswbsSLU6gQAeTSnw3ntu0Nfka5LKUeCBEDj6Vnii3Yia1dS0XD3QI/NJj5A15kGcYhgq6hyAAQByfanOOzy5i7txLjC3bVTBVZE+kTvVN/wAMsLQdHZdABJcaTxv2olxwrQRkxdYza414BgB0yziASDpPB33mm98dRTdUaiRJGnifyxWfzC/h0RUsglzu5Ykn5LHAp14dwtxdLvNvfUFJMFfcd6p8SULsXsd0V4Dw70rlvEYy0/RLQ/T3gHsw5+1a7/4RgLk4nCPdUNsFMlZHoG3FNMtzBbjhTAcDUGBkkfLiuMTiiA/TYBt145MTPpNR80CaYmXPcNYwGJRrBW4ZA1KPNECQe3BrIZc5uKtzUFTyggv59zE+1afLMvwF7W+KJLR3J8ojcgeszSnHeDrKszYHFMWjUqXFG8++30qbsqizO8MtsFrRYqCFaTM6t5pdh1Eho3+dKM2zO8qC3dtsGGxO2/8Aq2O4qu3fVQArFhEzMb07L5IwdY/hqk35aBXi2xwP3pdgsUugamA9p3/aihil/L9ztTMWF3LvA01yb0cLv70OV1cNPyO9ehttMkfPfagCYq9vLbR/LVLZlbUACTJA3FeXLYPDk/IVyuGEwQT7n+1MEO/D+LD2idx5mH2ipXuVALbgDualIqx6+XWr2+mYnbtXVjLkQSLYHvM0ts4pgCV433+Zqm7irx4nT7V1/wBMzvG39DMwK7e9CjLyU1qy623g7R9aozTDO5RQn4hMhfUe9GdFwZNvcwAP0p9gL0XEICVVPnvt8tt6sQBQLjXYbuoEzFNcwuXFAtwUEcahFUqQoEoWJ9YP60VQhHjM2xTXQ9uSB+WIkfLvROCztrzHVba16k9z7elOcEXJbT5O01zetFWOoBoEk+tAHiM2kxuPXk1XZzM2/KtpmPeubeMuKA/TdbRO7aSAPaSIrQYLEF/Nb4PDQOaa2MQYnM7TwrWCRyWgqQfmKMy/OLZ8oLgevJptjbrARpEdyQJNAPYYL1NJW2OWABA+dK0A48L5onWe2SSI3aSf7VfmWX3cQ/SwzmysGWiNpj/dXz3NvElzCl1DaAdxpXz79zQuR/4lmziBcIe7Ozy0CCRwO3FC8XkkriGVDLx5kT4Ih7bNevOol9IAhTxzS/LczF5jrum3cOnQq8GeQ2/rW3/xIx1u/hLd224DSraeW0sNwayuWZdbLKVtjgkONoY8aq5XB2aZKhBm2Ev231KdDGdRVtO3pWdw+BRk1u+klj21RvuSZk19QzXKrbQ1zzGR2ntvSDxF4aVFBXTbQncjkz+Ux6x+lS4seVoIyg5fZVbascZdtsG1AlFiJ32MxRuN8SXcSHTY2iIZZjUoMmNvSRWCay1p9uXhQQYAkgcc/evoeU3ltMDctrbt2+GcfER3gdqTb6Lik02ZjD9K3iCyM+H2jSQJntE806zDMv4p7ly4/SRLYS35SVaATqnsZ7UfmuDw2Nm5ZNsXJlxMho4I7gUhx2SYhD+I4KjYhDI0aTyO1J6I7VM0vgzFW0eCircCEl9UkiNgBHcV5icuuGzdxNuQksVE+cz3j67ClfhcWrV+64XqMlsMokndhAHsAO5rV5ZeuYtLRa0LVtWDAdywXaf9MUXoSjXRgMC62nsviV0b8zJ/qPt7Vo/FmXrh7a5jl79VOHtt5h5ttQ32obNMpttde23lXVI7mDufluTV2YYjEYfCG1YZFSdIOksx1e3EUlolOeW+hX4e8I3cYHxd/wApbVCTqLDnyn8o2iKH8X5cFw6G3aCdP4wu7KOxf0Fc+FvEl3DuyOjLYckAaTGruZ5AJ3pri8zNwPqtC5eELbcGARG4f1AE8+lcMuTnjyv7E6sYOJn8gwaXba3WfcmI2qjMne1cKxqQ/CfegBl2IW4RbQldz5Zj3imd3BBcM3UfYHZTOuf24JruTbRz0rKMHinneAKOuXmIBBis1g8RqYKsksYHv7/KmeMw2ggt5o7CapWJ9jO1fA3IaD+YbAxXdy6Rxt9Z5rOC6zeXV+GPhUTtNd4a90iQwJUkd6oRucmJNvtyaleeGSDZkCRqb+1eUDGS2Cs9gRwdu9DYnMVsr5Q1xz2FEvdt6wNAUQZJbVPy9KUYHPIv37dy1IWNDKJ71rx8sZNxT2hOLiOMmZviRdNxviZzO38q+lHYnDkHVccvOwUdqrGKUps62z77UOxuhS5koN9Xf6VtEgItZVbO7BmIH5uaLdEEAAbAUgwniiwyHzXZmNZWEn01Vec3to/TfUGKgg8ggjmpcgphV1h1gPyFDvP5p2FNLABUN0gzAd2/XbmkeHupeUw6soMELzNOMG2lYgmdge229O9BQ9wudWzYKX0kDbSBIP0rIHGBSwUMiE7KAQR8qJvYsg8BpIXmBvS7FYs27nmuAp+aNwPmalKht2cYjGEfElyBuJPMVblWaEMCSVV/ykyp/wCKFW82KYBbmtvyhdzpqkYPzPaa64KbFdpXbvSkk00EXsS+NrC3rhZ9SueAO4/6pdkuSWWXU6XDPBJECnzGwjsZZ42LvuPpVqYn+G13rYBtMvDcAnuBVQnyRjjF6Q3V7KrrotrQyhu2rjYcc0blqW2VRbYkjkTVCi7ctqxIIfgFdt/Sm+VeGHJDWyCwEsgG/wBqgGwnMJS2Ydd+3rFZZ8xL6rVwgpsdIUlgezT2jenzuWuEDykSNJEmePpWXzoar7C1HWABkGBtyD7UmkxBeT5Khui7tcVQGBO/BE6qZeJMfZVPiNxtwIIaNR2DRsB7VVlWO1B0OnVGklNlE+nrvArm3l6LqHTi4Y1xupPas5Ra6LTFvgPwTfxDPfVxaUMfNBggdorrPLoLqcPeItmbbn82x50nf1pkTiFUrYvG2iglk4k0HgbWkMwVWYNJJG4Hc1KhZVjnI1t27a3EEPbA6hkS6sv5/Qe1ctmV5zawuAIBBZnuuw3VlLAKO4CwBWSzHMkBuKrkByoaBsR6U+yPMGQIBoW4sBTG+mDBP0NZJSjaGA2bhv8AluN+JAbUGC7Hfg7zUzG1CaGLsF3JUamUetXY60lkyYa4wLF+AB6fIVdkVpy7PBZ0Hn0tA0sNpB5G4o2KhNgMLBfp4hyoKi2HSA5beC/A4NTFXbv8RctlQrQpNsbH5gnkH1FO83u4TD2Ee9YuFr2omAVUEGBpPEUFYzRdCWriAXW3t3WbUWXkK57CgpFLYm7xaD22PlNudo7we/0rReFMnTGXHTEAqlll7gamPasvmNtFs6ucbr3QT5V/0j04ovIM/ay+pgSWiVbYSO1KL/RS41I3mZeA8v6eqygR13DydieBXzbEWpPTLiVJBIE7jsK0+YY+90dPU6eorxuaT5dhCLh1YgPt5V0xDdy1dEG18JaVGITFMpaIMNB+/b1PtR9tQxnzPwW2I0+x9KaZ/iDZdYw4UTu2k7nmQeCaYJ4gtvaRlIDzwQJuLxLxxvNK3ZIf4TZOh5TA1Nzt6VKq8JLpstHmBuOZYbiY2HtXtAwq5hSwkBix2PoN6uto1okoQCwgyJrRXWRVEAQZ29KFt37Mnid/iO30rSHHGK0S3YmXDuzSRrgcNRfQuuRqMACNPaiP49NPlYe+9VnFjSADEzvM1qmpCp0D4nJAbenSIB1EdvntSlb+FW4qhXe6eFX4RHpNbPIs16doqLa3AZ1OQZY+h9uKQ2Dh8O+JxTITeW25sqwY21fSYCiss4X8KxZyMM1t1u6IB4Q7bdyaqCgBn5JJKrvz3j6UZiPFN50tv0rRZ/i8p3MbgelLlxGJv6EthVPm1XP5FI2A9N6pTTFjIITL2u21dQ6PMTMr/wB0MMnbd3AaG0gv8WqY8sbGh8NjbWBIs9R7pcnUTxJ/6rS5T4rW7oSzbthCDqk7iNte/wD7vSU0GLDchxaWbtux0gLjtpcxwsdq98VZXawdvEXDcVmvQFtmNUzO288UVaywazYt3BIhi3NzfeFaSAPoKvx/hew7ozkal/M/mahuxrXZ86u41FRT0tVuRq2kt7D9qXZ34gRA1npqttzqVG3ZB2X6VvM2x3RJexasppBXzCSe0he01lshyZkf+KvC2QzMGR95neV9KcZNaE6CvDYvtbDXpNmALakeYHsdu0VufCuLtWrrF3C9RVVQeZB3rK2M/wATYTohUCsSV2nysZEGlbprc6g5bv6A+1JptDs3PiLG27l+FEBVIJIgMQex71mrGIRtfQS2GPJYffeh1xrqNJLAwQJ32I3iqsLbFlTpY6YBG/3oUGhOhpkuR3LZYiGZ9xAkTRuMs8TEkEP9aU5LnzyQh0n50Y9xQCt1oLd+eap39Ay2f4N4NxU1adg6nj5gc1VluJ13APhZx9OKfjI1BLG901XcKvD/ANVN8hydfNdUISOx2H096kdmHxHhtyW3UHyyCOaJGVKiHTcIefhG8VtMwQFS5gmPg5rM271q5rtqIO8su0E9pqHELEF/ONIbD3BJbYOfft+lF4vXh7eExIukM/4d3Ru0K+0dj5Co+lL7vhzVIUnUCZUjcd/rWm/w5yk4hDbxIcWrbHSONTT2NQ00XejUZphbWKw5Syq3NQ8rvtp2WZHrNfN/EXhrEYW4hK+UKAbm5WD+3NfYMzvWMPa1W4EQsTG/efU1w+Pw9+1+IwIJGpZ2Mcce4oaFZ8hweY2rt4LiZFpkKXHTZhoHlj3JFc4Oz/EuWHkWyrM7sPM9tTAHpPG9a3x/4eVcOz2UUaXDeUCSG7Gd+9YLB450ttbuXGB0lDbPABOwqaHZpMqzeze2ulkn4PerWwyqdQJ1hjJ7EdqQ2sRYvaH3V5Ia2nxKwECPaqsTnV6w62mBuWyASO4mnm6FRo0vBEdm8x3KgiQZ22pJh8kNtjwGfcFuADvAqzEXVW2bim6ymQRpJWSOAYhaW5fde8/42INpbQXeNv6SO5otgkbHwxgoskPDHW0kHbtUrzKcPb0HoO7IWJkbAkxNSjYwnBZK4Gq5dJJJ2marxWQ6jLXNvnFTH+I1tMCql3A+k0vuZo2IBEdMmfiMDiuvrRkWXMrsoD+JEH+YU18MZJ12IR2KLueK+ftgLiTKkrySN5r6N/hS6oLuq5/5Y0j0iuLzOWcOGTh2XxK3sY5lYvsQq23RV2kCJ9zFDg3UPJA/1Lq/etwcYu3mFQweQDXkX5c1/qJ3qKrQgwOH1DXeC6VG3lAk+1ZTxlhlFlr+HfphCC4BiZMRtWo8X4rRoUQq7mvmPijMzcttaUyjxqjad6+h4D5uWacW8SJ4pCvCWEviS7QxPmA1Qf8AitJ4e8NLaF1xcA6i9MMVOwJG4+1G+AMnVcMC1pgJbfVtHy5p7jntC2qvNtAdmZvi9lXmvS4o48m3oW5TYSwTpvkuv5oaWn19abZ7nSoBZF4l9KsWA3n0mlF/ClpI8qndTHpSzF43SRpTqXPWDT0gL9x5tHxd2Mk/ek2YY26LhQHSs/m+D6nsaIt4W6zBsQ+hOQoO59qIuWVLhmBgDg9l9Y9aSVlQnjf9BMnxbazqOsjuZ0j5U2xGLDQNYTft3pfilJbSkR6gciqjljb6oUATqJjetDNmoxWadVVUaYAgkAA/elD4I3d9LALsI715luH8gFtjcduwHl+vrVN/NHtkJALQQTuoB+tMQVg8usmQeord9v2pnmNmEjzcem8e3vTTJ8IbqLF22z8nQfhHvPNd3b4uuwe4h0fCSdIMc8d6QGEOagHR+J/uFaLKdxGowO/b7UBnVtVJOu0GPAJJNMMpvsR+Jp27AUhjO2D8QYNtxHNIcaFkMF0qLnmHEmNqbdQ6lKrA7/Ks742x6WbahSS2oEL/ALtz9qmQ4rZZgrlxidYJcsQGAnY7Ca+hYPKenYFtFZtC69QPxNO42+dZf/Du8t5TiFUW7SvoL3D5SByAOZ1Hmtql/wDhuqSCberWrFp5EHjtUXYzG/4j4AHD/wARbnUNKm25gfMfrXzDC5niLLkqSqkg+on09q3fjnP0xd10F1VRAp25JHb5bmsnYVXWCZg8ftSqwuhu/ie9fUDEIsbDQDB9mJrMotu/iShJCrrOskeaPy0detW1VU0sXLAM0+QKTvHvBri9gMOiXNDaTvAcbmf5ahpjsGw2EewVuoCFYeRiVYsPTanuQeJ7eHa49xLYW4h1C6JYOv5VnjasrjmdbAfSZDnYdlPwkRSy9mh1aIUqTJncloiTPeKNjo0mT+OHw9u/hxbF21dLHfkSTuBwOaBw9ovbbzfEpX3EkR8yINJWXSJkEz9YphlmOKHyjk8fL/s0nY11s3Pg6w9vDlQ0jWx39wKlW+Gbs2AWRgZPb5VKdsejs5OyoyjQfNsTJP129aAx+Q3HYS6x6CRUqVtbMhtg7FxYX8MrpjvP7UVl1oWZKgA78cVKlS9jRZevuxnVFeLj8Qrf+Ty7bCpUrN8UJdpF5NAmcG/fAl1MDbUJ/al+XZU4Cljb2PZefnNSpThCMFUVRMmzWYLO7tu2bSBN5gleP/YrKZ/hMRfK6nQspkMwJ+wAFeVKoEPrFt7mGRbrnVtJXYbdh6cUDftuGhCFH3P3qVKBnJwZL+cI0b7k81bYw25Lbg7x6D0+VSpVpknosgcbUFm2Da7oWREzvNSpRbFRpfBT2cEhZw7sxgRELE8Anaf7UbmmIwWKJ1WXDeuy/salSi2NmYwuWFbrHqNpG2kbSPQxzVmPAIiyq2p3aBI29J4NSpRbBFdjBKvEkkctufpttRGABSTMk1KlDbEWm4SP0pTn+TriUCmAw3Vu4+fqKlSotjGmU2EtYBcKwMo4bUuwIZgSDPNP72ZWSGTQ2kSsbcET6+9SpSKEeKyzCXlKdNh7iAfvNI7WQBHKqQV4gjf6mpUp2STEZGdOnygfXb5UDe8Ou5h7gaNgSNx8jUqU2AybKJtaSFJAAnePLxNZfFeBmYF1a2CDPB3qVKTBDJPCRdlci3AUbam9P6aHwPg64t8OXtwGMDc7eh2qVKCjeZfllxknUo3Own/ipUqUBSP/2Q=="/>
          <p:cNvSpPr>
            <a:spLocks noChangeAspect="1" noChangeArrowheads="1"/>
          </p:cNvSpPr>
          <p:nvPr/>
        </p:nvSpPr>
        <p:spPr bwMode="auto">
          <a:xfrm>
            <a:off x="215900" y="-2317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pic>
        <p:nvPicPr>
          <p:cNvPr id="1032" name="Picture 8" descr="http://www.doslourdes.net/monogr%C3%A1ficos-mares-contaminados.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42781" y="1844824"/>
            <a:ext cx="1801219" cy="1965202"/>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1.bp.blogspot.com/-lnZ2tcV34ls/TWGf8uGLzJI/AAAAAAAAAFw/60BWDGsZQk0/s1600/rios.jpg">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932040" y="1844824"/>
            <a:ext cx="2280916" cy="1965202"/>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http://www.colaboras.com/fotos/tema_141_agua_contaminada.jpg">
            <a:hlinkClick r:id="rId8"/>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342780" y="4077071"/>
            <a:ext cx="1801219" cy="21907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742956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par>
                                <p:cTn id="19" presetID="31" presetClass="entr" presetSubtype="0" fill="hold" nodeType="withEffect">
                                  <p:stCondLst>
                                    <p:cond delay="0"/>
                                  </p:stCondLst>
                                  <p:childTnLst>
                                    <p:set>
                                      <p:cBhvr>
                                        <p:cTn id="20" dur="1" fill="hold">
                                          <p:stCondLst>
                                            <p:cond delay="0"/>
                                          </p:stCondLst>
                                        </p:cTn>
                                        <p:tgtEl>
                                          <p:spTgt spid="1026"/>
                                        </p:tgtEl>
                                        <p:attrNameLst>
                                          <p:attrName>style.visibility</p:attrName>
                                        </p:attrNameLst>
                                      </p:cBhvr>
                                      <p:to>
                                        <p:strVal val="visible"/>
                                      </p:to>
                                    </p:set>
                                    <p:anim calcmode="lin" valueType="num">
                                      <p:cBhvr>
                                        <p:cTn id="21" dur="1000" fill="hold"/>
                                        <p:tgtEl>
                                          <p:spTgt spid="1026"/>
                                        </p:tgtEl>
                                        <p:attrNameLst>
                                          <p:attrName>ppt_w</p:attrName>
                                        </p:attrNameLst>
                                      </p:cBhvr>
                                      <p:tavLst>
                                        <p:tav tm="0">
                                          <p:val>
                                            <p:fltVal val="0"/>
                                          </p:val>
                                        </p:tav>
                                        <p:tav tm="100000">
                                          <p:val>
                                            <p:strVal val="#ppt_w"/>
                                          </p:val>
                                        </p:tav>
                                      </p:tavLst>
                                    </p:anim>
                                    <p:anim calcmode="lin" valueType="num">
                                      <p:cBhvr>
                                        <p:cTn id="22" dur="1000" fill="hold"/>
                                        <p:tgtEl>
                                          <p:spTgt spid="1026"/>
                                        </p:tgtEl>
                                        <p:attrNameLst>
                                          <p:attrName>ppt_h</p:attrName>
                                        </p:attrNameLst>
                                      </p:cBhvr>
                                      <p:tavLst>
                                        <p:tav tm="0">
                                          <p:val>
                                            <p:fltVal val="0"/>
                                          </p:val>
                                        </p:tav>
                                        <p:tav tm="100000">
                                          <p:val>
                                            <p:strVal val="#ppt_h"/>
                                          </p:val>
                                        </p:tav>
                                      </p:tavLst>
                                    </p:anim>
                                    <p:anim calcmode="lin" valueType="num">
                                      <p:cBhvr>
                                        <p:cTn id="23" dur="1000" fill="hold"/>
                                        <p:tgtEl>
                                          <p:spTgt spid="1026"/>
                                        </p:tgtEl>
                                        <p:attrNameLst>
                                          <p:attrName>style.rotation</p:attrName>
                                        </p:attrNameLst>
                                      </p:cBhvr>
                                      <p:tavLst>
                                        <p:tav tm="0">
                                          <p:val>
                                            <p:fltVal val="90"/>
                                          </p:val>
                                        </p:tav>
                                        <p:tav tm="100000">
                                          <p:val>
                                            <p:fltVal val="0"/>
                                          </p:val>
                                        </p:tav>
                                      </p:tavLst>
                                    </p:anim>
                                    <p:animEffect transition="in" filter="fade">
                                      <p:cBhvr>
                                        <p:cTn id="24" dur="1000"/>
                                        <p:tgtEl>
                                          <p:spTgt spid="1026"/>
                                        </p:tgtEl>
                                      </p:cBhvr>
                                    </p:animEffect>
                                  </p:childTnLst>
                                </p:cTn>
                              </p:par>
                              <p:par>
                                <p:cTn id="25" presetID="31" presetClass="entr" presetSubtype="0" fill="hold" nodeType="withEffect">
                                  <p:stCondLst>
                                    <p:cond delay="0"/>
                                  </p:stCondLst>
                                  <p:childTnLst>
                                    <p:set>
                                      <p:cBhvr>
                                        <p:cTn id="26" dur="1" fill="hold">
                                          <p:stCondLst>
                                            <p:cond delay="0"/>
                                          </p:stCondLst>
                                        </p:cTn>
                                        <p:tgtEl>
                                          <p:spTgt spid="1032"/>
                                        </p:tgtEl>
                                        <p:attrNameLst>
                                          <p:attrName>style.visibility</p:attrName>
                                        </p:attrNameLst>
                                      </p:cBhvr>
                                      <p:to>
                                        <p:strVal val="visible"/>
                                      </p:to>
                                    </p:set>
                                    <p:anim calcmode="lin" valueType="num">
                                      <p:cBhvr>
                                        <p:cTn id="27" dur="1000" fill="hold"/>
                                        <p:tgtEl>
                                          <p:spTgt spid="1032"/>
                                        </p:tgtEl>
                                        <p:attrNameLst>
                                          <p:attrName>ppt_w</p:attrName>
                                        </p:attrNameLst>
                                      </p:cBhvr>
                                      <p:tavLst>
                                        <p:tav tm="0">
                                          <p:val>
                                            <p:fltVal val="0"/>
                                          </p:val>
                                        </p:tav>
                                        <p:tav tm="100000">
                                          <p:val>
                                            <p:strVal val="#ppt_w"/>
                                          </p:val>
                                        </p:tav>
                                      </p:tavLst>
                                    </p:anim>
                                    <p:anim calcmode="lin" valueType="num">
                                      <p:cBhvr>
                                        <p:cTn id="28" dur="1000" fill="hold"/>
                                        <p:tgtEl>
                                          <p:spTgt spid="1032"/>
                                        </p:tgtEl>
                                        <p:attrNameLst>
                                          <p:attrName>ppt_h</p:attrName>
                                        </p:attrNameLst>
                                      </p:cBhvr>
                                      <p:tavLst>
                                        <p:tav tm="0">
                                          <p:val>
                                            <p:fltVal val="0"/>
                                          </p:val>
                                        </p:tav>
                                        <p:tav tm="100000">
                                          <p:val>
                                            <p:strVal val="#ppt_h"/>
                                          </p:val>
                                        </p:tav>
                                      </p:tavLst>
                                    </p:anim>
                                    <p:anim calcmode="lin" valueType="num">
                                      <p:cBhvr>
                                        <p:cTn id="29" dur="1000" fill="hold"/>
                                        <p:tgtEl>
                                          <p:spTgt spid="1032"/>
                                        </p:tgtEl>
                                        <p:attrNameLst>
                                          <p:attrName>style.rotation</p:attrName>
                                        </p:attrNameLst>
                                      </p:cBhvr>
                                      <p:tavLst>
                                        <p:tav tm="0">
                                          <p:val>
                                            <p:fltVal val="90"/>
                                          </p:val>
                                        </p:tav>
                                        <p:tav tm="100000">
                                          <p:val>
                                            <p:fltVal val="0"/>
                                          </p:val>
                                        </p:tav>
                                      </p:tavLst>
                                    </p:anim>
                                    <p:animEffect transition="in" filter="fade">
                                      <p:cBhvr>
                                        <p:cTn id="30" dur="1000"/>
                                        <p:tgtEl>
                                          <p:spTgt spid="1032"/>
                                        </p:tgtEl>
                                      </p:cBhvr>
                                    </p:animEffect>
                                  </p:childTnLst>
                                </p:cTn>
                              </p:par>
                              <p:par>
                                <p:cTn id="31" presetID="31" presetClass="entr" presetSubtype="0" fill="hold" nodeType="withEffect">
                                  <p:stCondLst>
                                    <p:cond delay="0"/>
                                  </p:stCondLst>
                                  <p:childTnLst>
                                    <p:set>
                                      <p:cBhvr>
                                        <p:cTn id="32" dur="1" fill="hold">
                                          <p:stCondLst>
                                            <p:cond delay="0"/>
                                          </p:stCondLst>
                                        </p:cTn>
                                        <p:tgtEl>
                                          <p:spTgt spid="1034"/>
                                        </p:tgtEl>
                                        <p:attrNameLst>
                                          <p:attrName>style.visibility</p:attrName>
                                        </p:attrNameLst>
                                      </p:cBhvr>
                                      <p:to>
                                        <p:strVal val="visible"/>
                                      </p:to>
                                    </p:set>
                                    <p:anim calcmode="lin" valueType="num">
                                      <p:cBhvr>
                                        <p:cTn id="33" dur="1000" fill="hold"/>
                                        <p:tgtEl>
                                          <p:spTgt spid="1034"/>
                                        </p:tgtEl>
                                        <p:attrNameLst>
                                          <p:attrName>ppt_w</p:attrName>
                                        </p:attrNameLst>
                                      </p:cBhvr>
                                      <p:tavLst>
                                        <p:tav tm="0">
                                          <p:val>
                                            <p:fltVal val="0"/>
                                          </p:val>
                                        </p:tav>
                                        <p:tav tm="100000">
                                          <p:val>
                                            <p:strVal val="#ppt_w"/>
                                          </p:val>
                                        </p:tav>
                                      </p:tavLst>
                                    </p:anim>
                                    <p:anim calcmode="lin" valueType="num">
                                      <p:cBhvr>
                                        <p:cTn id="34" dur="1000" fill="hold"/>
                                        <p:tgtEl>
                                          <p:spTgt spid="1034"/>
                                        </p:tgtEl>
                                        <p:attrNameLst>
                                          <p:attrName>ppt_h</p:attrName>
                                        </p:attrNameLst>
                                      </p:cBhvr>
                                      <p:tavLst>
                                        <p:tav tm="0">
                                          <p:val>
                                            <p:fltVal val="0"/>
                                          </p:val>
                                        </p:tav>
                                        <p:tav tm="100000">
                                          <p:val>
                                            <p:strVal val="#ppt_h"/>
                                          </p:val>
                                        </p:tav>
                                      </p:tavLst>
                                    </p:anim>
                                    <p:anim calcmode="lin" valueType="num">
                                      <p:cBhvr>
                                        <p:cTn id="35" dur="1000" fill="hold"/>
                                        <p:tgtEl>
                                          <p:spTgt spid="1034"/>
                                        </p:tgtEl>
                                        <p:attrNameLst>
                                          <p:attrName>style.rotation</p:attrName>
                                        </p:attrNameLst>
                                      </p:cBhvr>
                                      <p:tavLst>
                                        <p:tav tm="0">
                                          <p:val>
                                            <p:fltVal val="90"/>
                                          </p:val>
                                        </p:tav>
                                        <p:tav tm="100000">
                                          <p:val>
                                            <p:fltVal val="0"/>
                                          </p:val>
                                        </p:tav>
                                      </p:tavLst>
                                    </p:anim>
                                    <p:animEffect transition="in" filter="fade">
                                      <p:cBhvr>
                                        <p:cTn id="36" dur="1000"/>
                                        <p:tgtEl>
                                          <p:spTgt spid="1034"/>
                                        </p:tgtEl>
                                      </p:cBhvr>
                                    </p:animEffect>
                                  </p:childTnLst>
                                </p:cTn>
                              </p:par>
                              <p:par>
                                <p:cTn id="37" presetID="31" presetClass="entr" presetSubtype="0" fill="hold" nodeType="withEffect">
                                  <p:stCondLst>
                                    <p:cond delay="0"/>
                                  </p:stCondLst>
                                  <p:childTnLst>
                                    <p:set>
                                      <p:cBhvr>
                                        <p:cTn id="38" dur="1" fill="hold">
                                          <p:stCondLst>
                                            <p:cond delay="0"/>
                                          </p:stCondLst>
                                        </p:cTn>
                                        <p:tgtEl>
                                          <p:spTgt spid="1038"/>
                                        </p:tgtEl>
                                        <p:attrNameLst>
                                          <p:attrName>style.visibility</p:attrName>
                                        </p:attrNameLst>
                                      </p:cBhvr>
                                      <p:to>
                                        <p:strVal val="visible"/>
                                      </p:to>
                                    </p:set>
                                    <p:anim calcmode="lin" valueType="num">
                                      <p:cBhvr>
                                        <p:cTn id="39" dur="1000" fill="hold"/>
                                        <p:tgtEl>
                                          <p:spTgt spid="1038"/>
                                        </p:tgtEl>
                                        <p:attrNameLst>
                                          <p:attrName>ppt_w</p:attrName>
                                        </p:attrNameLst>
                                      </p:cBhvr>
                                      <p:tavLst>
                                        <p:tav tm="0">
                                          <p:val>
                                            <p:fltVal val="0"/>
                                          </p:val>
                                        </p:tav>
                                        <p:tav tm="100000">
                                          <p:val>
                                            <p:strVal val="#ppt_w"/>
                                          </p:val>
                                        </p:tav>
                                      </p:tavLst>
                                    </p:anim>
                                    <p:anim calcmode="lin" valueType="num">
                                      <p:cBhvr>
                                        <p:cTn id="40" dur="1000" fill="hold"/>
                                        <p:tgtEl>
                                          <p:spTgt spid="1038"/>
                                        </p:tgtEl>
                                        <p:attrNameLst>
                                          <p:attrName>ppt_h</p:attrName>
                                        </p:attrNameLst>
                                      </p:cBhvr>
                                      <p:tavLst>
                                        <p:tav tm="0">
                                          <p:val>
                                            <p:fltVal val="0"/>
                                          </p:val>
                                        </p:tav>
                                        <p:tav tm="100000">
                                          <p:val>
                                            <p:strVal val="#ppt_h"/>
                                          </p:val>
                                        </p:tav>
                                      </p:tavLst>
                                    </p:anim>
                                    <p:anim calcmode="lin" valueType="num">
                                      <p:cBhvr>
                                        <p:cTn id="41" dur="1000" fill="hold"/>
                                        <p:tgtEl>
                                          <p:spTgt spid="1038"/>
                                        </p:tgtEl>
                                        <p:attrNameLst>
                                          <p:attrName>style.rotation</p:attrName>
                                        </p:attrNameLst>
                                      </p:cBhvr>
                                      <p:tavLst>
                                        <p:tav tm="0">
                                          <p:val>
                                            <p:fltVal val="90"/>
                                          </p:val>
                                        </p:tav>
                                        <p:tav tm="100000">
                                          <p:val>
                                            <p:fltVal val="0"/>
                                          </p:val>
                                        </p:tav>
                                      </p:tavLst>
                                    </p:anim>
                                    <p:animEffect transition="in" filter="fade">
                                      <p:cBhvr>
                                        <p:cTn id="42" dur="1000"/>
                                        <p:tgtEl>
                                          <p:spTgt spid="10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55996" y="332656"/>
            <a:ext cx="3394721" cy="2439169"/>
          </a:xfrm>
        </p:spPr>
        <p:txBody>
          <a:bodyPr>
            <a:noAutofit/>
          </a:bodyPr>
          <a:lstStyle/>
          <a:p>
            <a:pPr marL="0" indent="0" algn="ctr">
              <a:buNone/>
            </a:pPr>
            <a:r>
              <a:rPr lang="es-CO" sz="2800" dirty="0" smtClean="0"/>
              <a:t>Tampoco estaba contaminado el aire. </a:t>
            </a:r>
          </a:p>
          <a:p>
            <a:pPr marL="0" indent="0" algn="ctr">
              <a:buNone/>
            </a:pPr>
            <a:r>
              <a:rPr lang="es-CO" sz="2800" dirty="0" smtClean="0"/>
              <a:t>El primer auto salió en 1876 por </a:t>
            </a:r>
            <a:r>
              <a:rPr lang="es-CO" sz="2800" dirty="0"/>
              <a:t>N</a:t>
            </a:r>
            <a:r>
              <a:rPr lang="es-CO" sz="2800" dirty="0" smtClean="0"/>
              <a:t>icolaus Otto. </a:t>
            </a:r>
            <a:endParaRPr lang="es-CO" sz="2800" dirty="0"/>
          </a:p>
        </p:txBody>
      </p:sp>
      <p:pic>
        <p:nvPicPr>
          <p:cNvPr id="2050" name="Picture 2" descr="aire contaminado Automóvil, emisiones de CO2 y cambio climátic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52658" y="188640"/>
            <a:ext cx="2489516" cy="258318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aire contaminado2 Automóvil, emisiones de CO2 y cambio climátic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1921" y="188640"/>
            <a:ext cx="2664295" cy="258318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s://encrypted-tbn1.gstatic.com/images?q=tbn:ANd9GcTvzhIA-z3rvtzT4AusxfA_zWBl48Nkgv837rmg5vYQcIDsITy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85290" y="2948587"/>
            <a:ext cx="1847850" cy="1560533"/>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https://encrypted-tbn3.gstatic.com/images?q=tbn:ANd9GcSADL_BBDOceC50RPGi5ewXD7TSgXdo08t7ZysbfUfwLJbTUA8p"/>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55975" y="2948587"/>
            <a:ext cx="2409394" cy="1600200"/>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http://www.perulactea.com/wp-content/uploads/2012/05/vacunacion_carbunco_senasa_2012.jpg">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55974" y="4725145"/>
            <a:ext cx="4593369" cy="2130556"/>
          </a:xfrm>
          <a:prstGeom prst="rect">
            <a:avLst/>
          </a:prstGeom>
          <a:noFill/>
          <a:extLst>
            <a:ext uri="{909E8E84-426E-40DD-AFC4-6F175D3DCCD1}">
              <a14:hiddenFill xmlns:a14="http://schemas.microsoft.com/office/drawing/2010/main">
                <a:solidFill>
                  <a:srgbClr val="FFFFFF"/>
                </a:solidFill>
              </a14:hiddenFill>
            </a:ext>
          </a:extLst>
        </p:spPr>
      </p:pic>
      <p:sp>
        <p:nvSpPr>
          <p:cNvPr id="6" name="5 Rectángulo"/>
          <p:cNvSpPr/>
          <p:nvPr/>
        </p:nvSpPr>
        <p:spPr>
          <a:xfrm>
            <a:off x="29727" y="3501008"/>
            <a:ext cx="4106715" cy="3170099"/>
          </a:xfrm>
          <a:prstGeom prst="rect">
            <a:avLst/>
          </a:prstGeom>
        </p:spPr>
        <p:txBody>
          <a:bodyPr wrap="square">
            <a:spAutoFit/>
          </a:bodyPr>
          <a:lstStyle/>
          <a:p>
            <a:pPr algn="ctr"/>
            <a:r>
              <a:rPr lang="es-CO" sz="2000" dirty="0" smtClean="0"/>
              <a:t>Como tampoco </a:t>
            </a:r>
            <a:r>
              <a:rPr lang="es-CO" sz="2000" dirty="0"/>
              <a:t>los animales comestibles estaban contaminados de químicos</a:t>
            </a:r>
            <a:r>
              <a:rPr lang="es-CO" sz="2000" dirty="0" smtClean="0"/>
              <a:t>.</a:t>
            </a:r>
            <a:r>
              <a:rPr lang="es-CO" sz="2000" b="1" i="1" dirty="0"/>
              <a:t> (viruela de las vacas), el 14 de mayo de </a:t>
            </a:r>
            <a:r>
              <a:rPr lang="es-CO" sz="2000" b="1" i="1" dirty="0" smtClean="0"/>
              <a:t>1796. </a:t>
            </a:r>
            <a:endParaRPr lang="es-CO" sz="2000" b="1" i="1" dirty="0"/>
          </a:p>
          <a:p>
            <a:pPr algn="ctr"/>
            <a:r>
              <a:rPr lang="es-CO" sz="2000" b="1" i="1" dirty="0"/>
              <a:t>En 1881 comenzó sus experimentos contra la </a:t>
            </a:r>
            <a:r>
              <a:rPr lang="es-CO" sz="2000" b="1" i="1" dirty="0" smtClean="0"/>
              <a:t>rabia. Antirrábica 1885. Anticolérica 1892. Contra el tifus 1898. Tos ferina 1923. Tetánica 1927 etc. etc.</a:t>
            </a:r>
            <a:endParaRPr lang="es-CO" sz="2000" b="1" i="1" dirty="0"/>
          </a:p>
          <a:p>
            <a:pPr algn="ctr"/>
            <a:endParaRPr lang="es-CO" sz="2000" dirty="0"/>
          </a:p>
        </p:txBody>
      </p:sp>
    </p:spTree>
    <p:extLst>
      <p:ext uri="{BB962C8B-B14F-4D97-AF65-F5344CB8AC3E}">
        <p14:creationId xmlns:p14="http://schemas.microsoft.com/office/powerpoint/2010/main" val="70552457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058"/>
                                        </p:tgtEl>
                                        <p:attrNameLst>
                                          <p:attrName>style.visibility</p:attrName>
                                        </p:attrNameLst>
                                      </p:cBhvr>
                                      <p:to>
                                        <p:strVal val="visible"/>
                                      </p:to>
                                    </p:set>
                                    <p:anim calcmode="lin" valueType="num">
                                      <p:cBhvr>
                                        <p:cTn id="7" dur="1000" fill="hold"/>
                                        <p:tgtEl>
                                          <p:spTgt spid="2058"/>
                                        </p:tgtEl>
                                        <p:attrNameLst>
                                          <p:attrName>ppt_w</p:attrName>
                                        </p:attrNameLst>
                                      </p:cBhvr>
                                      <p:tavLst>
                                        <p:tav tm="0">
                                          <p:val>
                                            <p:fltVal val="0"/>
                                          </p:val>
                                        </p:tav>
                                        <p:tav tm="100000">
                                          <p:val>
                                            <p:strVal val="#ppt_w"/>
                                          </p:val>
                                        </p:tav>
                                      </p:tavLst>
                                    </p:anim>
                                    <p:anim calcmode="lin" valueType="num">
                                      <p:cBhvr>
                                        <p:cTn id="8" dur="1000" fill="hold"/>
                                        <p:tgtEl>
                                          <p:spTgt spid="2058"/>
                                        </p:tgtEl>
                                        <p:attrNameLst>
                                          <p:attrName>ppt_h</p:attrName>
                                        </p:attrNameLst>
                                      </p:cBhvr>
                                      <p:tavLst>
                                        <p:tav tm="0">
                                          <p:val>
                                            <p:fltVal val="0"/>
                                          </p:val>
                                        </p:tav>
                                        <p:tav tm="100000">
                                          <p:val>
                                            <p:strVal val="#ppt_h"/>
                                          </p:val>
                                        </p:tav>
                                      </p:tavLst>
                                    </p:anim>
                                    <p:anim calcmode="lin" valueType="num">
                                      <p:cBhvr>
                                        <p:cTn id="9" dur="1000" fill="hold"/>
                                        <p:tgtEl>
                                          <p:spTgt spid="2058"/>
                                        </p:tgtEl>
                                        <p:attrNameLst>
                                          <p:attrName>style.rotation</p:attrName>
                                        </p:attrNameLst>
                                      </p:cBhvr>
                                      <p:tavLst>
                                        <p:tav tm="0">
                                          <p:val>
                                            <p:fltVal val="90"/>
                                          </p:val>
                                        </p:tav>
                                        <p:tav tm="100000">
                                          <p:val>
                                            <p:fltVal val="0"/>
                                          </p:val>
                                        </p:tav>
                                      </p:tavLst>
                                    </p:anim>
                                    <p:animEffect transition="in" filter="fade">
                                      <p:cBhvr>
                                        <p:cTn id="10" dur="1000"/>
                                        <p:tgtEl>
                                          <p:spTgt spid="2058"/>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 calcmode="lin" valueType="num">
                                      <p:cBhvr>
                                        <p:cTn id="15" dur="1000" fill="hold"/>
                                        <p:tgtEl>
                                          <p:spTgt spid="6"/>
                                        </p:tgtEl>
                                        <p:attrNameLst>
                                          <p:attrName>style.rotation</p:attrName>
                                        </p:attrNameLst>
                                      </p:cBhvr>
                                      <p:tavLst>
                                        <p:tav tm="0">
                                          <p:val>
                                            <p:fltVal val="90"/>
                                          </p:val>
                                        </p:tav>
                                        <p:tav tm="100000">
                                          <p:val>
                                            <p:fltVal val="0"/>
                                          </p:val>
                                        </p:tav>
                                      </p:tavLst>
                                    </p:anim>
                                    <p:animEffect transition="in" filter="fade">
                                      <p:cBhvr>
                                        <p:cTn id="16"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192688"/>
          </a:xfrm>
        </p:spPr>
        <p:txBody>
          <a:bodyPr>
            <a:normAutofit fontScale="85000" lnSpcReduction="20000"/>
          </a:bodyPr>
          <a:lstStyle/>
          <a:p>
            <a:pPr marL="0" indent="0">
              <a:buNone/>
            </a:pPr>
            <a:r>
              <a:rPr lang="es-CO" dirty="0"/>
              <a:t>Esta es una razón poderosa para que usted y yo, como hijos de Dios, si queremos escuchar su voz, nos abstengamos de incluir estos alimentos en nuestra dieta. Dios nos ama,  y por eso nos dice:</a:t>
            </a:r>
            <a:r>
              <a:rPr lang="es-CO" b="1" baseline="30000" dirty="0"/>
              <a:t> «</a:t>
            </a:r>
            <a:r>
              <a:rPr lang="es-CO" dirty="0">
                <a:latin typeface="Agency FB" pitchFamily="34" charset="0"/>
              </a:rPr>
              <a:t>Amado, yo deseo que tú seas prosperado en todas las cosas, y que tengas salud, así como prospera tu alma» </a:t>
            </a:r>
            <a:r>
              <a:rPr lang="es-CO" b="1" dirty="0">
                <a:solidFill>
                  <a:srgbClr val="FF0000"/>
                </a:solidFill>
                <a:latin typeface="Agency FB" pitchFamily="34" charset="0"/>
              </a:rPr>
              <a:t>(3Juan 1:2)</a:t>
            </a:r>
            <a:r>
              <a:rPr lang="es-CO" b="1" dirty="0">
                <a:solidFill>
                  <a:srgbClr val="FF0000"/>
                </a:solidFill>
              </a:rPr>
              <a:t>.  </a:t>
            </a:r>
          </a:p>
          <a:p>
            <a:pPr marL="0" indent="0">
              <a:buNone/>
            </a:pPr>
            <a:endParaRPr lang="es-CO" dirty="0" smtClean="0"/>
          </a:p>
          <a:p>
            <a:r>
              <a:rPr lang="es-CO" dirty="0" smtClean="0"/>
              <a:t>Ahora</a:t>
            </a:r>
            <a:r>
              <a:rPr lang="es-CO" dirty="0"/>
              <a:t>, cuando estamos tan cerca de ver venir a Cristo en gloria, Dios desea que regresemos al régimen alimenticio establecido por Él en la creación, ya que en la tierra nueva no habrá «</a:t>
            </a:r>
            <a:r>
              <a:rPr lang="es-CO" b="1" dirty="0">
                <a:latin typeface="Agency FB" pitchFamily="34" charset="0"/>
              </a:rPr>
              <a:t>muerte, ni habrá más llanto, ni clamor, ni dolor</a:t>
            </a:r>
            <a:r>
              <a:rPr lang="es-CO" dirty="0"/>
              <a:t>» </a:t>
            </a:r>
            <a:r>
              <a:rPr lang="es-CO" b="1" dirty="0">
                <a:solidFill>
                  <a:srgbClr val="FF0000"/>
                </a:solidFill>
              </a:rPr>
              <a:t>(Apoc.21:4</a:t>
            </a:r>
            <a:r>
              <a:rPr lang="es-CO" dirty="0"/>
              <a:t>), que incluye no solamente a los redimidos sino también a los animales. </a:t>
            </a:r>
            <a:r>
              <a:rPr lang="es-CO" dirty="0" smtClean="0"/>
              <a:t>Y seguramente ya no habrá más contaminación de las aguas, el </a:t>
            </a:r>
            <a:r>
              <a:rPr lang="es-CO" smtClean="0"/>
              <a:t>aire </a:t>
            </a:r>
            <a:r>
              <a:rPr lang="es-CO" smtClean="0"/>
              <a:t>ni tampoco </a:t>
            </a:r>
            <a:r>
              <a:rPr lang="es-CO" dirty="0" smtClean="0"/>
              <a:t>los animales.</a:t>
            </a:r>
            <a:endParaRPr lang="es-CO" dirty="0"/>
          </a:p>
          <a:p>
            <a:pPr marL="0" indent="0" algn="ctr">
              <a:buNone/>
            </a:pPr>
            <a:endParaRPr lang="es-CO" sz="3400" b="1" dirty="0" smtClean="0">
              <a:solidFill>
                <a:srgbClr val="FF0000"/>
              </a:solidFill>
            </a:endParaRPr>
          </a:p>
          <a:p>
            <a:pPr marL="0" indent="0" algn="ctr">
              <a:buNone/>
            </a:pPr>
            <a:r>
              <a:rPr lang="es-CO" sz="3400" b="1" dirty="0" smtClean="0">
                <a:solidFill>
                  <a:srgbClr val="FF0000"/>
                </a:solidFill>
              </a:rPr>
              <a:t>Que </a:t>
            </a:r>
            <a:r>
              <a:rPr lang="es-CO" sz="3400" b="1" dirty="0">
                <a:solidFill>
                  <a:srgbClr val="FF0000"/>
                </a:solidFill>
              </a:rPr>
              <a:t>te bendiga es mi deseo y oración. Amen</a:t>
            </a:r>
            <a:r>
              <a:rPr lang="es-CO" dirty="0"/>
              <a:t>.   </a:t>
            </a:r>
          </a:p>
          <a:p>
            <a:endParaRPr lang="es-CO" dirty="0"/>
          </a:p>
        </p:txBody>
      </p:sp>
    </p:spTree>
    <p:extLst>
      <p:ext uri="{BB962C8B-B14F-4D97-AF65-F5344CB8AC3E}">
        <p14:creationId xmlns:p14="http://schemas.microsoft.com/office/powerpoint/2010/main" val="139904837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p:cTn id="7"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e Office">
  <a:themeElements>
    <a:clrScheme name="Ofici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ci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ci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572</TotalTime>
  <Words>1277</Words>
  <Application>Microsoft Office PowerPoint</Application>
  <PresentationFormat>Presentación en pantalla (4:3)</PresentationFormat>
  <Paragraphs>63</Paragraphs>
  <Slides>18</Slides>
  <Notes>0</Notes>
  <HiddenSlides>0</HiddenSlides>
  <MMClips>0</MMClips>
  <ScaleCrop>false</ScaleCrop>
  <HeadingPairs>
    <vt:vector size="4" baseType="variant">
      <vt:variant>
        <vt:lpstr>Tema</vt:lpstr>
      </vt:variant>
      <vt:variant>
        <vt:i4>1</vt:i4>
      </vt:variant>
      <vt:variant>
        <vt:lpstr>Títulos de diapositiva</vt:lpstr>
      </vt:variant>
      <vt:variant>
        <vt:i4>18</vt:i4>
      </vt:variant>
    </vt:vector>
  </HeadingPairs>
  <TitlesOfParts>
    <vt:vector size="19" baseType="lpstr">
      <vt:lpstr>Tema de Office</vt:lpstr>
      <vt:lpstr>COMER CARNE TE ENFERMA</vt:lpstr>
      <vt:lpstr>Presentación de PowerPoint</vt:lpstr>
      <vt:lpstr>¿QUE EFECTOS PRODUCE EL CONSUMO DE CARNE SOBRE EL CUERPO? </vt:lpstr>
      <vt:lpstr>Presentación de PowerPoint</vt:lpstr>
      <vt:lpstr>Presentación de PowerPoint</vt:lpstr>
      <vt:lpstr>Presentación de PowerPoint</vt:lpstr>
      <vt:lpstr>Otros efectos nocivos derivados del consumo de carne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Conclusión</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COMER CARNE TE ENFERMA</dc:title>
  <dc:creator>FAMILIA FIERRO CH</dc:creator>
  <cp:lastModifiedBy>FAMILIA FIERRO CH</cp:lastModifiedBy>
  <cp:revision>58</cp:revision>
  <dcterms:created xsi:type="dcterms:W3CDTF">2013-10-18T13:42:37Z</dcterms:created>
  <dcterms:modified xsi:type="dcterms:W3CDTF">2013-11-10T02:24:35Z</dcterms:modified>
</cp:coreProperties>
</file>