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05" autoAdjust="0"/>
    <p:restoredTop sz="94660"/>
  </p:normalViewPr>
  <p:slideViewPr>
    <p:cSldViewPr>
      <p:cViewPr varScale="1">
        <p:scale>
          <a:sx n="75" d="100"/>
          <a:sy n="75" d="100"/>
        </p:scale>
        <p:origin x="-98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04/11/2013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04/11/2013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co/url?sa=i&amp;rct=j&amp;q=&amp;esrc=s&amp;frm=1&amp;source=images&amp;cd=&amp;cad=rja&amp;docid=U5IsdHQ1AJYKRM&amp;tbnid=hoEhq5pB3BzgdM:&amp;ved=0CAUQjRw&amp;url=http://vivesana.blogspot.com/2011/07/remedios-naturales-para-tension.html&amp;ei=KPd2Ur_sEY-HkQfIxICgDQ&amp;bvm=bv.55819444,d.cWc&amp;psig=AFQjCNHerAQseHXbK3HJw4hWQRgsn99d8Q&amp;ust=1383614593475644"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m.co/url?sa=i&amp;rct=j&amp;q=&amp;esrc=s&amp;frm=1&amp;source=images&amp;cd=&amp;cad=rja&amp;docid=NpbENsY6b4ZaHM&amp;tbnid=Hk1VjL9EByLypM:&amp;ved=0CAUQjRw&amp;url=http://www.unmundodebrotes.com/2013/05/vegetarianismo/&amp;ei=Y_92UuGtCJK0kQefu4CQCQ&amp;bvm=bv.55819444,d.cWc&amp;psig=AFQjCNGFHSStod6ujSL-Pd2h0LBsfaQ7kg&amp;ust=138361671960880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co/url?sa=i&amp;rct=j&amp;q=&amp;esrc=s&amp;frm=1&amp;source=images&amp;cd=&amp;cad=rja&amp;docid=8MyNWLRzhDBM1M&amp;tbnid=IX0q_sDY6I8i1M:&amp;ved=0CAUQjRw&amp;url=http://wwwelmundojesus.blogspot.com/2012/12/5-pasos-concejos-para-leer-la-biblia.html&amp;ei=GLF3UtLdIY-skAefm4HQAQ&amp;bvm=bv.55819444,d.cWc&amp;psig=AFQjCNGw-L_8IryQP4mnAWll0HbKYrM5kw&amp;ust=138366216917196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548680"/>
            <a:ext cx="7772400" cy="1470025"/>
          </a:xfrm>
        </p:spPr>
        <p:txBody>
          <a:bodyPr/>
          <a:lstStyle/>
          <a:p>
            <a:r>
              <a:rPr lang="es-CO" dirty="0" smtClean="0">
                <a:latin typeface="Algerian" pitchFamily="82" charset="0"/>
              </a:rPr>
              <a:t>COMO TRATAR LA PRECIÓN ARTERIAL ALTA</a:t>
            </a:r>
            <a:endParaRPr lang="es-CO" dirty="0">
              <a:latin typeface="Algerian" pitchFamily="82" charset="0"/>
            </a:endParaRPr>
          </a:p>
        </p:txBody>
      </p:sp>
      <p:pic>
        <p:nvPicPr>
          <p:cNvPr id="1026" name="Picture 2" descr="http://1.bp.blogspot.com/_AKWpv40E--4/TUSdwii88kI/AAAAAAAACrY/M4088yN6UOY/s1600/bajar%2Bla%2Bpresion%2Barteria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420888"/>
            <a:ext cx="5410200"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81432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¿Cómo se trata la presión arterial alta?</a:t>
            </a:r>
          </a:p>
        </p:txBody>
      </p:sp>
      <p:sp>
        <p:nvSpPr>
          <p:cNvPr id="3" name="2 Marcador de contenido"/>
          <p:cNvSpPr>
            <a:spLocks noGrp="1"/>
          </p:cNvSpPr>
          <p:nvPr>
            <p:ph idx="1"/>
          </p:nvPr>
        </p:nvSpPr>
        <p:spPr>
          <a:xfrm>
            <a:off x="457200" y="1600200"/>
            <a:ext cx="8229600" cy="4997152"/>
          </a:xfrm>
        </p:spPr>
        <p:txBody>
          <a:bodyPr>
            <a:normAutofit lnSpcReduction="10000"/>
          </a:bodyPr>
          <a:lstStyle/>
          <a:p>
            <a:pPr marL="0" indent="0" algn="ctr">
              <a:buNone/>
            </a:pPr>
            <a:r>
              <a:rPr lang="es-CO" dirty="0" smtClean="0"/>
              <a:t>El </a:t>
            </a:r>
            <a:r>
              <a:rPr lang="es-CO" dirty="0"/>
              <a:t>tratamiento de la presión arterial alta consiste en cambios en el estilo de </a:t>
            </a:r>
            <a:r>
              <a:rPr lang="es-CO" dirty="0" smtClean="0"/>
              <a:t>vida.</a:t>
            </a:r>
          </a:p>
          <a:p>
            <a:pPr marL="0" indent="0" algn="ctr">
              <a:buNone/>
            </a:pPr>
            <a:endParaRPr lang="es-CO" dirty="0" smtClean="0"/>
          </a:p>
          <a:p>
            <a:pPr marL="0" indent="0" algn="ctr">
              <a:buNone/>
            </a:pPr>
            <a:r>
              <a:rPr lang="es-CO" dirty="0" smtClean="0"/>
              <a:t>La mayoría de las personas que tienen presión arterial alta necesitarán tratamiento toda la vida. Es importante cumplir el plan de tratamiento, ya que puede prevenir o retrasar los problemas relacionados con la presión arterial alta y permitirle vivir y permanecer activo más tiempo.</a:t>
            </a:r>
            <a:endParaRPr lang="es-CO" dirty="0"/>
          </a:p>
        </p:txBody>
      </p:sp>
    </p:spTree>
    <p:extLst>
      <p:ext uri="{BB962C8B-B14F-4D97-AF65-F5344CB8AC3E}">
        <p14:creationId xmlns:p14="http://schemas.microsoft.com/office/powerpoint/2010/main" val="5810014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pPr marL="0" indent="0" algn="ctr">
              <a:buNone/>
            </a:pPr>
            <a:r>
              <a:rPr lang="es-CO" sz="3800" b="1" dirty="0"/>
              <a:t>Objetivos del tratamiento</a:t>
            </a:r>
          </a:p>
          <a:p>
            <a:pPr marL="0" indent="0" algn="ctr">
              <a:buNone/>
            </a:pPr>
            <a:r>
              <a:rPr lang="es-CO" dirty="0"/>
              <a:t>La meta del tratamiento para la mayoría de los adultos es lograr y mantener una presión arterial por debajo de 140/90 mmHg. </a:t>
            </a:r>
            <a:endParaRPr lang="es-CO" dirty="0" smtClean="0"/>
          </a:p>
          <a:p>
            <a:pPr marL="0" indent="0" algn="ctr">
              <a:buNone/>
            </a:pPr>
            <a:r>
              <a:rPr lang="es-CO" dirty="0" smtClean="0"/>
              <a:t>En </a:t>
            </a:r>
            <a:r>
              <a:rPr lang="es-CO" dirty="0"/>
              <a:t>los adultos que tengan diabetes o enfermedad renal crónica, la meta es lograr y mantener una presión arterial por debajo de 130/80 mmHg.</a:t>
            </a:r>
          </a:p>
          <a:p>
            <a:pPr marL="0" indent="0" algn="ctr">
              <a:buNone/>
            </a:pPr>
            <a:endParaRPr lang="es-CO" b="1" dirty="0" smtClean="0"/>
          </a:p>
          <a:p>
            <a:pPr marL="0" indent="0" algn="ctr">
              <a:buNone/>
            </a:pPr>
            <a:r>
              <a:rPr lang="es-CO" sz="4100" b="1" dirty="0" smtClean="0"/>
              <a:t>Cambios </a:t>
            </a:r>
            <a:r>
              <a:rPr lang="es-CO" sz="4100" b="1" dirty="0"/>
              <a:t>en el estilo de vida</a:t>
            </a:r>
          </a:p>
          <a:p>
            <a:pPr marL="0" indent="0" algn="ctr">
              <a:buNone/>
            </a:pPr>
            <a:r>
              <a:rPr lang="es-CO" dirty="0"/>
              <a:t>Los hábitos saludables pueden servirle para controlar la presión arterial alta. Entre esos hábitos están:</a:t>
            </a:r>
          </a:p>
          <a:p>
            <a:pPr marL="0" indent="0" algn="ctr">
              <a:buNone/>
            </a:pPr>
            <a:r>
              <a:rPr lang="es-CO" dirty="0"/>
              <a:t>Consumir una alimentación saludable</a:t>
            </a:r>
          </a:p>
          <a:p>
            <a:pPr marL="0" indent="0" algn="ctr">
              <a:buNone/>
            </a:pPr>
            <a:r>
              <a:rPr lang="es-CO" dirty="0"/>
              <a:t>Realizar suficiente actividad física</a:t>
            </a:r>
          </a:p>
          <a:p>
            <a:pPr marL="0" indent="0" algn="ctr">
              <a:buNone/>
            </a:pPr>
            <a:r>
              <a:rPr lang="es-CO" dirty="0"/>
              <a:t>Mantenerse en un peso </a:t>
            </a:r>
            <a:r>
              <a:rPr lang="es-CO" dirty="0" smtClean="0"/>
              <a:t>saludable</a:t>
            </a:r>
          </a:p>
          <a:p>
            <a:pPr marL="0" indent="0" algn="ctr">
              <a:buNone/>
            </a:pPr>
            <a:r>
              <a:rPr lang="es-CO" dirty="0" smtClean="0"/>
              <a:t>Dejar </a:t>
            </a:r>
            <a:r>
              <a:rPr lang="es-CO" dirty="0"/>
              <a:t>de </a:t>
            </a:r>
            <a:r>
              <a:rPr lang="es-CO" dirty="0" smtClean="0"/>
              <a:t>fumar </a:t>
            </a:r>
            <a:endParaRPr lang="es-CO" dirty="0"/>
          </a:p>
          <a:p>
            <a:pPr marL="0" indent="0" algn="ctr">
              <a:buNone/>
            </a:pPr>
            <a:r>
              <a:rPr lang="es-CO" dirty="0"/>
              <a:t>Controlar el estrés y aprender a lidiar con </a:t>
            </a:r>
            <a:r>
              <a:rPr lang="es-CO" dirty="0" smtClean="0"/>
              <a:t>él</a:t>
            </a:r>
            <a:endParaRPr lang="es-CO" dirty="0"/>
          </a:p>
        </p:txBody>
      </p:sp>
    </p:spTree>
    <p:extLst>
      <p:ext uri="{BB962C8B-B14F-4D97-AF65-F5344CB8AC3E}">
        <p14:creationId xmlns:p14="http://schemas.microsoft.com/office/powerpoint/2010/main" val="302233207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80">
                                          <p:stCondLst>
                                            <p:cond delay="0"/>
                                          </p:stCondLst>
                                        </p:cTn>
                                        <p:tgtEl>
                                          <p:spTgt spid="3">
                                            <p:txEl>
                                              <p:pRg st="4" end="4"/>
                                            </p:txEl>
                                          </p:spTgt>
                                        </p:tgtEl>
                                      </p:cBhvr>
                                    </p:animEffect>
                                    <p:anim calcmode="lin" valueType="num">
                                      <p:cBhvr>
                                        <p:cTn id="2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4" end="4"/>
                                            </p:txEl>
                                          </p:spTgt>
                                        </p:tgtEl>
                                      </p:cBhvr>
                                      <p:to x="100000" y="60000"/>
                                    </p:animScale>
                                    <p:animScale>
                                      <p:cBhvr>
                                        <p:cTn id="28" dur="166" decel="50000">
                                          <p:stCondLst>
                                            <p:cond delay="676"/>
                                          </p:stCondLst>
                                        </p:cTn>
                                        <p:tgtEl>
                                          <p:spTgt spid="3">
                                            <p:txEl>
                                              <p:pRg st="4" end="4"/>
                                            </p:txEl>
                                          </p:spTgt>
                                        </p:tgtEl>
                                      </p:cBhvr>
                                      <p:to x="100000" y="100000"/>
                                    </p:animScale>
                                    <p:animScale>
                                      <p:cBhvr>
                                        <p:cTn id="29" dur="26">
                                          <p:stCondLst>
                                            <p:cond delay="1312"/>
                                          </p:stCondLst>
                                        </p:cTn>
                                        <p:tgtEl>
                                          <p:spTgt spid="3">
                                            <p:txEl>
                                              <p:pRg st="4" end="4"/>
                                            </p:txEl>
                                          </p:spTgt>
                                        </p:tgtEl>
                                      </p:cBhvr>
                                      <p:to x="100000" y="80000"/>
                                    </p:animScale>
                                    <p:animScale>
                                      <p:cBhvr>
                                        <p:cTn id="30" dur="166" decel="50000">
                                          <p:stCondLst>
                                            <p:cond delay="1338"/>
                                          </p:stCondLst>
                                        </p:cTn>
                                        <p:tgtEl>
                                          <p:spTgt spid="3">
                                            <p:txEl>
                                              <p:pRg st="4" end="4"/>
                                            </p:txEl>
                                          </p:spTgt>
                                        </p:tgtEl>
                                      </p:cBhvr>
                                      <p:to x="100000" y="100000"/>
                                    </p:animScale>
                                    <p:animScale>
                                      <p:cBhvr>
                                        <p:cTn id="31" dur="26">
                                          <p:stCondLst>
                                            <p:cond delay="1642"/>
                                          </p:stCondLst>
                                        </p:cTn>
                                        <p:tgtEl>
                                          <p:spTgt spid="3">
                                            <p:txEl>
                                              <p:pRg st="4" end="4"/>
                                            </p:txEl>
                                          </p:spTgt>
                                        </p:tgtEl>
                                      </p:cBhvr>
                                      <p:to x="100000" y="90000"/>
                                    </p:animScale>
                                    <p:animScale>
                                      <p:cBhvr>
                                        <p:cTn id="32" dur="166" decel="50000">
                                          <p:stCondLst>
                                            <p:cond delay="1668"/>
                                          </p:stCondLst>
                                        </p:cTn>
                                        <p:tgtEl>
                                          <p:spTgt spid="3">
                                            <p:txEl>
                                              <p:pRg st="4" end="4"/>
                                            </p:txEl>
                                          </p:spTgt>
                                        </p:tgtEl>
                                      </p:cBhvr>
                                      <p:to x="100000" y="100000"/>
                                    </p:animScale>
                                    <p:animScale>
                                      <p:cBhvr>
                                        <p:cTn id="33" dur="26">
                                          <p:stCondLst>
                                            <p:cond delay="1808"/>
                                          </p:stCondLst>
                                        </p:cTn>
                                        <p:tgtEl>
                                          <p:spTgt spid="3">
                                            <p:txEl>
                                              <p:pRg st="4" end="4"/>
                                            </p:txEl>
                                          </p:spTgt>
                                        </p:tgtEl>
                                      </p:cBhvr>
                                      <p:to x="100000" y="95000"/>
                                    </p:animScale>
                                    <p:animScale>
                                      <p:cBhvr>
                                        <p:cTn id="34" dur="166" decel="50000">
                                          <p:stCondLst>
                                            <p:cond delay="1834"/>
                                          </p:stCondLst>
                                        </p:cTn>
                                        <p:tgtEl>
                                          <p:spTgt spid="3">
                                            <p:txEl>
                                              <p:pRg st="4" end="4"/>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heel(1)">
                                      <p:cBhvr>
                                        <p:cTn id="39" dur="2000"/>
                                        <p:tgtEl>
                                          <p:spTgt spid="3">
                                            <p:txEl>
                                              <p:pRg st="5" end="5"/>
                                            </p:txEl>
                                          </p:spTgt>
                                        </p:tgtEl>
                                      </p:cBhvr>
                                    </p:animEffect>
                                  </p:childTnLst>
                                </p:cTn>
                              </p:par>
                              <p:par>
                                <p:cTn id="40" presetID="21" presetClass="entr" presetSubtype="1" fill="hold" nodeType="with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heel(1)">
                                      <p:cBhvr>
                                        <p:cTn id="42" dur="2000"/>
                                        <p:tgtEl>
                                          <p:spTgt spid="3">
                                            <p:txEl>
                                              <p:pRg st="6" end="6"/>
                                            </p:txEl>
                                          </p:spTgt>
                                        </p:tgtEl>
                                      </p:cBhvr>
                                    </p:animEffect>
                                  </p:childTnLst>
                                </p:cTn>
                              </p:par>
                              <p:par>
                                <p:cTn id="43" presetID="21" presetClass="entr" presetSubtype="1"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wheel(1)">
                                      <p:cBhvr>
                                        <p:cTn id="45" dur="2000"/>
                                        <p:tgtEl>
                                          <p:spTgt spid="3">
                                            <p:txEl>
                                              <p:pRg st="7" end="7"/>
                                            </p:txEl>
                                          </p:spTgt>
                                        </p:tgtEl>
                                      </p:cBhvr>
                                    </p:animEffect>
                                  </p:childTnLst>
                                </p:cTn>
                              </p:par>
                              <p:par>
                                <p:cTn id="46" presetID="21" presetClass="entr" presetSubtype="1" fill="hold" nodeType="with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wheel(1)">
                                      <p:cBhvr>
                                        <p:cTn id="48" dur="2000"/>
                                        <p:tgtEl>
                                          <p:spTgt spid="3">
                                            <p:txEl>
                                              <p:pRg st="8" end="8"/>
                                            </p:txEl>
                                          </p:spTgt>
                                        </p:tgtEl>
                                      </p:cBhvr>
                                    </p:animEffect>
                                  </p:childTnLst>
                                </p:cTn>
                              </p:par>
                              <p:par>
                                <p:cTn id="49" presetID="21" presetClass="entr" presetSubtype="1"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wheel(1)">
                                      <p:cBhvr>
                                        <p:cTn id="51" dur="2000"/>
                                        <p:tgtEl>
                                          <p:spTgt spid="3">
                                            <p:txEl>
                                              <p:pRg st="9" end="9"/>
                                            </p:txEl>
                                          </p:spTgt>
                                        </p:tgtEl>
                                      </p:cBhvr>
                                    </p:animEffect>
                                  </p:childTnLst>
                                </p:cTn>
                              </p:par>
                              <p:par>
                                <p:cTn id="52" presetID="21" presetClass="entr" presetSubtype="1" fill="hold" nodeType="with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wheel(1)">
                                      <p:cBhvr>
                                        <p:cTn id="54"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20000"/>
          </a:bodyPr>
          <a:lstStyle/>
          <a:p>
            <a:pPr marL="0" indent="0" algn="ctr">
              <a:buNone/>
            </a:pPr>
            <a:r>
              <a:rPr lang="es-CO" dirty="0">
                <a:solidFill>
                  <a:srgbClr val="0070C0"/>
                </a:solidFill>
              </a:rPr>
              <a:t>Si usted combina varios hábitos saludables, podrá lograr resultados aún mejores que si toma medidas individuales. Hacer cambios en el estilo de vida puede ser difícil. Comience por hacer un cambio y luego adopte otros.</a:t>
            </a:r>
          </a:p>
          <a:p>
            <a:pPr marL="0" indent="0" algn="ctr">
              <a:buNone/>
            </a:pPr>
            <a:r>
              <a:rPr lang="es-CO" dirty="0">
                <a:solidFill>
                  <a:srgbClr val="FF0000"/>
                </a:solidFill>
              </a:rPr>
              <a:t>Algunas personas pueden controlar su presión arterial solamente con cambios en el estilo de vida, pero muchas personas no pueden hacerlo. Tenga en cuenta que la meta principal es controlar la presión arterial.</a:t>
            </a:r>
          </a:p>
          <a:p>
            <a:endParaRPr lang="es-CO" dirty="0" smtClean="0"/>
          </a:p>
          <a:p>
            <a:pPr marL="0" indent="0" algn="ctr">
              <a:buNone/>
            </a:pPr>
            <a:r>
              <a:rPr lang="es-CO" dirty="0" smtClean="0">
                <a:solidFill>
                  <a:srgbClr val="002060"/>
                </a:solidFill>
              </a:rPr>
              <a:t>Si </a:t>
            </a:r>
            <a:r>
              <a:rPr lang="es-CO" dirty="0">
                <a:solidFill>
                  <a:srgbClr val="002060"/>
                </a:solidFill>
              </a:rPr>
              <a:t>su médico le receta medicinas como parte de su plan de tratamiento, mantenga hábitos saludables. Así podrá controlar mejor la presión arterial.</a:t>
            </a:r>
          </a:p>
        </p:txBody>
      </p:sp>
    </p:spTree>
    <p:extLst>
      <p:ext uri="{BB962C8B-B14F-4D97-AF65-F5344CB8AC3E}">
        <p14:creationId xmlns:p14="http://schemas.microsoft.com/office/powerpoint/2010/main" val="32675956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2952328"/>
          </a:xfrm>
        </p:spPr>
        <p:txBody>
          <a:bodyPr>
            <a:normAutofit lnSpcReduction="10000"/>
          </a:bodyPr>
          <a:lstStyle/>
          <a:p>
            <a:pPr marL="0" indent="0" algn="ctr">
              <a:buNone/>
            </a:pPr>
            <a:r>
              <a:rPr lang="es-CO" sz="3600" b="1" dirty="0"/>
              <a:t>Consuma una alimentación saludable</a:t>
            </a:r>
          </a:p>
          <a:p>
            <a:pPr marL="0" indent="0">
              <a:buNone/>
            </a:pPr>
            <a:r>
              <a:rPr lang="es-CO" dirty="0"/>
              <a:t>Si tiene presión arterial alta, el médico puede recomendarle el plan de alimentación DASH. </a:t>
            </a:r>
            <a:endParaRPr lang="es-CO" dirty="0" smtClean="0"/>
          </a:p>
          <a:p>
            <a:pPr marL="0" indent="0">
              <a:buNone/>
            </a:pPr>
            <a:endParaRPr lang="es-CO" dirty="0"/>
          </a:p>
          <a:p>
            <a:pPr marL="0" indent="0" algn="ctr">
              <a:buNone/>
            </a:pPr>
            <a:r>
              <a:rPr lang="es-CO" sz="3600" b="1" dirty="0" smtClean="0"/>
              <a:t>En que se centra este plan?</a:t>
            </a:r>
          </a:p>
        </p:txBody>
      </p:sp>
      <p:sp>
        <p:nvSpPr>
          <p:cNvPr id="4" name="3 Rectángulo"/>
          <p:cNvSpPr/>
          <p:nvPr/>
        </p:nvSpPr>
        <p:spPr>
          <a:xfrm>
            <a:off x="323528" y="3516640"/>
            <a:ext cx="5184576" cy="2677656"/>
          </a:xfrm>
          <a:prstGeom prst="rect">
            <a:avLst/>
          </a:prstGeom>
        </p:spPr>
        <p:txBody>
          <a:bodyPr wrap="square">
            <a:spAutoFit/>
          </a:bodyPr>
          <a:lstStyle/>
          <a:p>
            <a:pPr algn="ctr"/>
            <a:r>
              <a:rPr lang="es-CO" sz="2800" dirty="0"/>
              <a:t>Este plan de alimentación se centra en frutas, verduras, cereales integrales y otros alimentos buenos para el corazón y con menor contenido de grasas, colesterol y sodio (sal).</a:t>
            </a:r>
          </a:p>
        </p:txBody>
      </p:sp>
      <p:pic>
        <p:nvPicPr>
          <p:cNvPr id="2050" name="Picture 2" descr="http://www.unmundodebrotes.com/wp-content/uploads/2013/05/vegatales-fresco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1742" y="3140968"/>
            <a:ext cx="3429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3382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anim calcmode="lin" valueType="num">
                                      <p:cBhvr>
                                        <p:cTn id="25" dur="500" fill="hold"/>
                                        <p:tgtEl>
                                          <p:spTgt spid="2050"/>
                                        </p:tgtEl>
                                        <p:attrNameLst>
                                          <p:attrName>ppt_w</p:attrName>
                                        </p:attrNameLst>
                                      </p:cBhvr>
                                      <p:tavLst>
                                        <p:tav tm="0">
                                          <p:val>
                                            <p:fltVal val="0"/>
                                          </p:val>
                                        </p:tav>
                                        <p:tav tm="100000">
                                          <p:val>
                                            <p:strVal val="#ppt_w"/>
                                          </p:val>
                                        </p:tav>
                                      </p:tavLst>
                                    </p:anim>
                                    <p:anim calcmode="lin" valueType="num">
                                      <p:cBhvr>
                                        <p:cTn id="26" dur="500" fill="hold"/>
                                        <p:tgtEl>
                                          <p:spTgt spid="2050"/>
                                        </p:tgtEl>
                                        <p:attrNameLst>
                                          <p:attrName>ppt_h</p:attrName>
                                        </p:attrNameLst>
                                      </p:cBhvr>
                                      <p:tavLst>
                                        <p:tav tm="0">
                                          <p:val>
                                            <p:fltVal val="0"/>
                                          </p:val>
                                        </p:tav>
                                        <p:tav tm="100000">
                                          <p:val>
                                            <p:strVal val="#ppt_h"/>
                                          </p:val>
                                        </p:tav>
                                      </p:tavLst>
                                    </p:anim>
                                    <p:animEffect transition="in" filter="fade">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10000"/>
          </a:bodyPr>
          <a:lstStyle/>
          <a:p>
            <a:pPr marL="0" indent="0" algn="ctr">
              <a:buNone/>
            </a:pPr>
            <a:endParaRPr lang="es-CO" dirty="0" smtClean="0"/>
          </a:p>
          <a:p>
            <a:pPr marL="0" indent="0" algn="ctr">
              <a:buNone/>
            </a:pPr>
            <a:r>
              <a:rPr lang="es-CO" dirty="0" smtClean="0"/>
              <a:t>El </a:t>
            </a:r>
            <a:r>
              <a:rPr lang="es-CO" dirty="0"/>
              <a:t>plan contiene menos carnes rojas (incluso las carnes rojas magras), dulces, azúcares agregados y bebidas que contengan azúcar. Es rico en nutrientes, proteínas y fibra.</a:t>
            </a:r>
          </a:p>
          <a:p>
            <a:endParaRPr lang="es-CO" dirty="0" smtClean="0"/>
          </a:p>
          <a:p>
            <a:pPr marL="0" indent="0" algn="ctr">
              <a:buNone/>
            </a:pPr>
            <a:r>
              <a:rPr lang="es-CO" dirty="0" smtClean="0"/>
              <a:t>Para </a:t>
            </a:r>
            <a:r>
              <a:rPr lang="es-CO" dirty="0"/>
              <a:t>controlar la presión arterial alta debe limitar la cantidad de sal que consume. </a:t>
            </a:r>
            <a:r>
              <a:rPr lang="es-CO" dirty="0" smtClean="0"/>
              <a:t>Retire el salero de su mesa. Esto </a:t>
            </a:r>
            <a:r>
              <a:rPr lang="es-CO" dirty="0"/>
              <a:t>significa elegir alimentos y condimentos con bajo contenido de sodio o a los que no se les haya añadido sal en la mesa ni en el proceso de preparación. </a:t>
            </a:r>
            <a:endParaRPr lang="es-CO" dirty="0" smtClean="0"/>
          </a:p>
          <a:p>
            <a:pPr marL="0" indent="0" algn="ctr">
              <a:buNone/>
            </a:pPr>
            <a:endParaRPr lang="es-CO" dirty="0" smtClean="0"/>
          </a:p>
          <a:p>
            <a:pPr marL="0" indent="0" algn="ctr">
              <a:buNone/>
            </a:pPr>
            <a:r>
              <a:rPr lang="es-CO" dirty="0" smtClean="0"/>
              <a:t>La </a:t>
            </a:r>
            <a:r>
              <a:rPr lang="es-CO" dirty="0"/>
              <a:t>etiqueta de información nutricional del empaque muestra la cantidad de sodio que el alimento contiene. </a:t>
            </a:r>
            <a:r>
              <a:rPr lang="es-CO" dirty="0">
                <a:latin typeface="Agency FB" pitchFamily="34" charset="0"/>
              </a:rPr>
              <a:t>Usted no debe consumir más de cerca de 1 cucharadita de sal al día.</a:t>
            </a:r>
          </a:p>
        </p:txBody>
      </p:sp>
    </p:spTree>
    <p:extLst>
      <p:ext uri="{BB962C8B-B14F-4D97-AF65-F5344CB8AC3E}">
        <p14:creationId xmlns:p14="http://schemas.microsoft.com/office/powerpoint/2010/main" val="165365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lnSpcReduction="10000"/>
          </a:bodyPr>
          <a:lstStyle/>
          <a:p>
            <a:pPr marL="0" indent="0" algn="ctr">
              <a:buNone/>
            </a:pPr>
            <a:endParaRPr lang="es-CO" dirty="0" smtClean="0"/>
          </a:p>
          <a:p>
            <a:pPr marL="0" indent="0" algn="ctr">
              <a:buNone/>
            </a:pPr>
            <a:r>
              <a:rPr lang="es-CO" dirty="0" smtClean="0"/>
              <a:t>También </a:t>
            </a:r>
            <a:r>
              <a:rPr lang="es-CO" dirty="0"/>
              <a:t>debe tratar de limitar el consumo de bebidas </a:t>
            </a:r>
            <a:r>
              <a:rPr lang="es-CO" dirty="0" smtClean="0"/>
              <a:t>alcohólicas, hasta llegar a cero.</a:t>
            </a:r>
          </a:p>
          <a:p>
            <a:pPr marL="0" indent="0">
              <a:buNone/>
            </a:pPr>
            <a:endParaRPr lang="es-CO" dirty="0" smtClean="0"/>
          </a:p>
          <a:p>
            <a:pPr marL="0" indent="0" algn="ctr">
              <a:buNone/>
            </a:pPr>
            <a:r>
              <a:rPr lang="es-CO" dirty="0" smtClean="0"/>
              <a:t>El consumo de alcohol </a:t>
            </a:r>
            <a:r>
              <a:rPr lang="es-CO" dirty="0"/>
              <a:t>le elevará la presión arterial. Los hombres no deben tomar más de dos tragos al día. Las mujeres no deben tomar más de un trago al día. Un trago equivale a una copa de vino, un vaso de cerveza </a:t>
            </a:r>
            <a:r>
              <a:rPr lang="es-CO" dirty="0" smtClean="0"/>
              <a:t>a </a:t>
            </a:r>
            <a:r>
              <a:rPr lang="es-CO" dirty="0"/>
              <a:t>una pequeña cantidad de licor</a:t>
            </a:r>
            <a:r>
              <a:rPr lang="es-CO" dirty="0" smtClean="0"/>
              <a:t>. </a:t>
            </a:r>
          </a:p>
          <a:p>
            <a:pPr marL="0" indent="0" algn="ctr">
              <a:buNone/>
            </a:pPr>
            <a:r>
              <a:rPr lang="es-CO" dirty="0" smtClean="0"/>
              <a:t>Mi consejo es que lo suprima totalmente de su dieta. Yo lo hice hace 55 años.</a:t>
            </a:r>
            <a:endParaRPr lang="es-CO" dirty="0"/>
          </a:p>
        </p:txBody>
      </p:sp>
    </p:spTree>
    <p:extLst>
      <p:ext uri="{BB962C8B-B14F-4D97-AF65-F5344CB8AC3E}">
        <p14:creationId xmlns:p14="http://schemas.microsoft.com/office/powerpoint/2010/main" val="31135476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heel(1)">
                                      <p:cBhvr>
                                        <p:cTn id="7" dur="2000"/>
                                        <p:tgtEl>
                                          <p:spTgt spid="3">
                                            <p:txEl>
                                              <p:pRg st="3" end="3"/>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heel(1)">
                                      <p:cBhvr>
                                        <p:cTn id="1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92500" lnSpcReduction="10000"/>
          </a:bodyPr>
          <a:lstStyle/>
          <a:p>
            <a:pPr marL="0" indent="0" algn="ctr">
              <a:buNone/>
            </a:pPr>
            <a:r>
              <a:rPr lang="es-CO" sz="4600" b="1" dirty="0"/>
              <a:t>Realice actividad física</a:t>
            </a:r>
          </a:p>
          <a:p>
            <a:pPr marL="0" indent="0" algn="ctr">
              <a:buNone/>
            </a:pPr>
            <a:r>
              <a:rPr lang="es-CO" dirty="0"/>
              <a:t>La actividad física que se realiza con regularidad puede bajar la presión arterial alta y disminuir el riesgo de que se presenten otros problemas de salud</a:t>
            </a:r>
            <a:r>
              <a:rPr lang="es-CO" dirty="0" smtClean="0"/>
              <a:t>.</a:t>
            </a:r>
          </a:p>
          <a:p>
            <a:pPr marL="0" indent="0" algn="ctr">
              <a:buNone/>
            </a:pPr>
            <a:r>
              <a:rPr lang="es-CO" dirty="0" smtClean="0"/>
              <a:t>Consulte </a:t>
            </a:r>
            <a:r>
              <a:rPr lang="es-CO" dirty="0"/>
              <a:t>con su médico antes de iniciar un nuevo programa de ejercicio. Pregúntele qué tipo de actividades físicas puede realizar sin peligro y en qué cantidad puede hacerlas.</a:t>
            </a:r>
          </a:p>
          <a:p>
            <a:pPr marL="0" indent="0" algn="ctr">
              <a:buNone/>
            </a:pPr>
            <a:r>
              <a:rPr lang="es-CO" dirty="0"/>
              <a:t>La salud de una persona se beneficia con dedicar tan solo 60 minutos semanales a una actividad aeróbica moderada. Entre más activo sea usted, más se beneficiará</a:t>
            </a:r>
            <a:r>
              <a:rPr lang="es-CO" dirty="0" smtClean="0"/>
              <a:t>.</a:t>
            </a:r>
            <a:endParaRPr lang="es-CO" dirty="0"/>
          </a:p>
        </p:txBody>
      </p:sp>
    </p:spTree>
    <p:extLst>
      <p:ext uri="{BB962C8B-B14F-4D97-AF65-F5344CB8AC3E}">
        <p14:creationId xmlns:p14="http://schemas.microsoft.com/office/powerpoint/2010/main" val="295599634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down)">
                                      <p:cBhvr>
                                        <p:cTn id="43" dur="580">
                                          <p:stCondLst>
                                            <p:cond delay="0"/>
                                          </p:stCondLst>
                                        </p:cTn>
                                        <p:tgtEl>
                                          <p:spTgt spid="3">
                                            <p:txEl>
                                              <p:pRg st="3" end="3"/>
                                            </p:txEl>
                                          </p:spTgt>
                                        </p:tgtEl>
                                      </p:cBhvr>
                                    </p:animEffect>
                                    <p:anim calcmode="lin" valueType="num">
                                      <p:cBhvr>
                                        <p:cTn id="4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3" end="3"/>
                                            </p:txEl>
                                          </p:spTgt>
                                        </p:tgtEl>
                                      </p:cBhvr>
                                      <p:to x="100000" y="60000"/>
                                    </p:animScale>
                                    <p:animScale>
                                      <p:cBhvr>
                                        <p:cTn id="50" dur="166" decel="50000">
                                          <p:stCondLst>
                                            <p:cond delay="676"/>
                                          </p:stCondLst>
                                        </p:cTn>
                                        <p:tgtEl>
                                          <p:spTgt spid="3">
                                            <p:txEl>
                                              <p:pRg st="3" end="3"/>
                                            </p:txEl>
                                          </p:spTgt>
                                        </p:tgtEl>
                                      </p:cBhvr>
                                      <p:to x="100000" y="100000"/>
                                    </p:animScale>
                                    <p:animScale>
                                      <p:cBhvr>
                                        <p:cTn id="51" dur="26">
                                          <p:stCondLst>
                                            <p:cond delay="1312"/>
                                          </p:stCondLst>
                                        </p:cTn>
                                        <p:tgtEl>
                                          <p:spTgt spid="3">
                                            <p:txEl>
                                              <p:pRg st="3" end="3"/>
                                            </p:txEl>
                                          </p:spTgt>
                                        </p:tgtEl>
                                      </p:cBhvr>
                                      <p:to x="100000" y="80000"/>
                                    </p:animScale>
                                    <p:animScale>
                                      <p:cBhvr>
                                        <p:cTn id="52" dur="166" decel="50000">
                                          <p:stCondLst>
                                            <p:cond delay="1338"/>
                                          </p:stCondLst>
                                        </p:cTn>
                                        <p:tgtEl>
                                          <p:spTgt spid="3">
                                            <p:txEl>
                                              <p:pRg st="3" end="3"/>
                                            </p:txEl>
                                          </p:spTgt>
                                        </p:tgtEl>
                                      </p:cBhvr>
                                      <p:to x="100000" y="100000"/>
                                    </p:animScale>
                                    <p:animScale>
                                      <p:cBhvr>
                                        <p:cTn id="53" dur="26">
                                          <p:stCondLst>
                                            <p:cond delay="1642"/>
                                          </p:stCondLst>
                                        </p:cTn>
                                        <p:tgtEl>
                                          <p:spTgt spid="3">
                                            <p:txEl>
                                              <p:pRg st="3" end="3"/>
                                            </p:txEl>
                                          </p:spTgt>
                                        </p:tgtEl>
                                      </p:cBhvr>
                                      <p:to x="100000" y="90000"/>
                                    </p:animScale>
                                    <p:animScale>
                                      <p:cBhvr>
                                        <p:cTn id="54" dur="166" decel="50000">
                                          <p:stCondLst>
                                            <p:cond delay="1668"/>
                                          </p:stCondLst>
                                        </p:cTn>
                                        <p:tgtEl>
                                          <p:spTgt spid="3">
                                            <p:txEl>
                                              <p:pRg st="3" end="3"/>
                                            </p:txEl>
                                          </p:spTgt>
                                        </p:tgtEl>
                                      </p:cBhvr>
                                      <p:to x="100000" y="100000"/>
                                    </p:animScale>
                                    <p:animScale>
                                      <p:cBhvr>
                                        <p:cTn id="55" dur="26">
                                          <p:stCondLst>
                                            <p:cond delay="1808"/>
                                          </p:stCondLst>
                                        </p:cTn>
                                        <p:tgtEl>
                                          <p:spTgt spid="3">
                                            <p:txEl>
                                              <p:pRg st="3" end="3"/>
                                            </p:txEl>
                                          </p:spTgt>
                                        </p:tgtEl>
                                      </p:cBhvr>
                                      <p:to x="100000" y="95000"/>
                                    </p:animScale>
                                    <p:animScale>
                                      <p:cBhvr>
                                        <p:cTn id="5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04656"/>
          </a:xfrm>
        </p:spPr>
        <p:txBody>
          <a:bodyPr>
            <a:normAutofit/>
          </a:bodyPr>
          <a:lstStyle/>
          <a:p>
            <a:pPr marL="0" indent="0" algn="ctr">
              <a:buNone/>
            </a:pPr>
            <a:r>
              <a:rPr lang="es-CO" sz="3600" b="1" dirty="0"/>
              <a:t>Manténgase en un peso saludable</a:t>
            </a:r>
          </a:p>
          <a:p>
            <a:pPr marL="0" indent="0" algn="ctr">
              <a:buNone/>
            </a:pPr>
            <a:r>
              <a:rPr lang="es-CO" dirty="0"/>
              <a:t>Mantenerse en un peso saludable puede servirle para controlar la presión arterial y para disminuir el riesgo de presentar otros problemas de salud.</a:t>
            </a:r>
          </a:p>
          <a:p>
            <a:pPr marL="0" indent="0" algn="ctr">
              <a:buNone/>
            </a:pPr>
            <a:r>
              <a:rPr lang="es-CO" dirty="0"/>
              <a:t>Si sufre de sobrepeso y obesidad, trate de bajar entre un 5 y un 10 por ciento de peso durante el primer año de tratamiento. Esta pérdida de peso puede disminuir sus riesgos de presentar problemas de salud relacionados con la presión arterial alta</a:t>
            </a:r>
          </a:p>
        </p:txBody>
      </p:sp>
    </p:spTree>
    <p:extLst>
      <p:ext uri="{BB962C8B-B14F-4D97-AF65-F5344CB8AC3E}">
        <p14:creationId xmlns:p14="http://schemas.microsoft.com/office/powerpoint/2010/main" val="25232594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976664"/>
          </a:xfrm>
        </p:spPr>
        <p:txBody>
          <a:bodyPr>
            <a:normAutofit fontScale="92500" lnSpcReduction="20000"/>
          </a:bodyPr>
          <a:lstStyle/>
          <a:p>
            <a:pPr marL="0" indent="0" algn="ctr">
              <a:buNone/>
            </a:pPr>
            <a:r>
              <a:rPr lang="es-CO" dirty="0"/>
              <a:t>Para bajar de </a:t>
            </a:r>
            <a:r>
              <a:rPr lang="es-CO" dirty="0" smtClean="0"/>
              <a:t>peso (</a:t>
            </a:r>
            <a:r>
              <a:rPr lang="es-CO" sz="3300" b="1" dirty="0" smtClean="0">
                <a:solidFill>
                  <a:srgbClr val="FF0000"/>
                </a:solidFill>
              </a:rPr>
              <a:t>1</a:t>
            </a:r>
            <a:r>
              <a:rPr lang="es-CO" dirty="0" smtClean="0"/>
              <a:t>), </a:t>
            </a:r>
            <a:r>
              <a:rPr lang="es-CO" dirty="0"/>
              <a:t>disminuya el consumo de calorías </a:t>
            </a:r>
            <a:r>
              <a:rPr lang="es-CO" dirty="0" smtClean="0"/>
              <a:t>(</a:t>
            </a:r>
            <a:r>
              <a:rPr lang="es-CO" sz="3300" b="1" dirty="0" smtClean="0">
                <a:solidFill>
                  <a:srgbClr val="FF0000"/>
                </a:solidFill>
              </a:rPr>
              <a:t>2</a:t>
            </a:r>
            <a:r>
              <a:rPr lang="es-CO" dirty="0" smtClean="0"/>
              <a:t>), </a:t>
            </a:r>
            <a:r>
              <a:rPr lang="es-CO" dirty="0"/>
              <a:t>realice más actividad </a:t>
            </a:r>
            <a:r>
              <a:rPr lang="es-CO" dirty="0" smtClean="0"/>
              <a:t>física (</a:t>
            </a:r>
            <a:r>
              <a:rPr lang="es-CO" sz="3300" b="1" dirty="0" smtClean="0">
                <a:solidFill>
                  <a:srgbClr val="FF0000"/>
                </a:solidFill>
              </a:rPr>
              <a:t>3</a:t>
            </a:r>
            <a:r>
              <a:rPr lang="es-CO" dirty="0" smtClean="0"/>
              <a:t>), coma </a:t>
            </a:r>
            <a:r>
              <a:rPr lang="es-CO" dirty="0"/>
              <a:t>porciones más pequeñas y </a:t>
            </a:r>
            <a:r>
              <a:rPr lang="es-CO" dirty="0" smtClean="0"/>
              <a:t>(</a:t>
            </a:r>
            <a:r>
              <a:rPr lang="es-CO" sz="3300" b="1" dirty="0" smtClean="0">
                <a:solidFill>
                  <a:srgbClr val="FF0000"/>
                </a:solidFill>
              </a:rPr>
              <a:t>4</a:t>
            </a:r>
            <a:r>
              <a:rPr lang="es-CO" dirty="0" smtClean="0"/>
              <a:t>), elija </a:t>
            </a:r>
            <a:r>
              <a:rPr lang="es-CO" dirty="0"/>
              <a:t>alimentos que contengan menos calorías. </a:t>
            </a:r>
            <a:endParaRPr lang="es-CO" dirty="0" smtClean="0"/>
          </a:p>
          <a:p>
            <a:pPr marL="0" indent="0" algn="ctr">
              <a:buNone/>
            </a:pPr>
            <a:r>
              <a:rPr lang="es-CO" dirty="0" smtClean="0"/>
              <a:t>No </a:t>
            </a:r>
            <a:r>
              <a:rPr lang="es-CO" dirty="0"/>
              <a:t>se sienta obligado a comerse la porción completa que le sirven en el restaurante. Muchas de las porciones de los restaurantes son muy grandes y tienen demasiadas calorías para una persona corriente.</a:t>
            </a:r>
          </a:p>
          <a:p>
            <a:pPr marL="0" indent="0" algn="ctr">
              <a:buNone/>
            </a:pPr>
            <a:r>
              <a:rPr lang="es-CO" dirty="0"/>
              <a:t>Después del primer año de tratamiento tal vez tenga que seguir bajando de peso para que pueda disminuir su índice de masa corporal (IMC) a menos de 25. El IMC mide el peso en relación con la estatura y proporciona un cálculo de la grasa corporal total.</a:t>
            </a:r>
          </a:p>
          <a:p>
            <a:endParaRPr lang="es-CO" dirty="0"/>
          </a:p>
        </p:txBody>
      </p:sp>
    </p:spTree>
    <p:extLst>
      <p:ext uri="{BB962C8B-B14F-4D97-AF65-F5344CB8AC3E}">
        <p14:creationId xmlns:p14="http://schemas.microsoft.com/office/powerpoint/2010/main" val="13894293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a:blipFill>
            <a:blip r:embed="rId2"/>
            <a:tile tx="0" ty="0" sx="100000" sy="100000" flip="none" algn="tl"/>
          </a:blipFill>
        </p:spPr>
        <p:txBody>
          <a:bodyPr>
            <a:normAutofit/>
          </a:bodyPr>
          <a:lstStyle/>
          <a:p>
            <a:pPr marL="0" indent="0" algn="ctr">
              <a:buNone/>
            </a:pPr>
            <a:endParaRPr lang="es-CO" dirty="0" smtClean="0"/>
          </a:p>
          <a:p>
            <a:pPr marL="0" indent="0" algn="ctr">
              <a:buNone/>
            </a:pPr>
            <a:r>
              <a:rPr lang="es-CO" dirty="0" smtClean="0"/>
              <a:t>Un </a:t>
            </a:r>
            <a:r>
              <a:rPr lang="es-CO" dirty="0"/>
              <a:t>IMC entre 25 y 29.9 se considera sobrepeso. Un IMC de 30 o más se considera obesidad. Para controlar la presión arterial hay que fijarse la meta de lograr un IMC de menos de 25.</a:t>
            </a:r>
          </a:p>
          <a:p>
            <a:pPr marL="0" indent="0" algn="ctr">
              <a:buNone/>
            </a:pPr>
            <a:endParaRPr lang="es-CO" dirty="0" smtClean="0"/>
          </a:p>
          <a:p>
            <a:pPr marL="0" indent="0" algn="ctr">
              <a:buNone/>
            </a:pPr>
            <a:r>
              <a:rPr lang="es-CO" dirty="0" smtClean="0"/>
              <a:t>Usted </a:t>
            </a:r>
            <a:r>
              <a:rPr lang="es-CO" dirty="0"/>
              <a:t>puede medir su IMC con el calculador en línea del NHLBI o pedirle a su médico que le ayude a hacerlo</a:t>
            </a:r>
            <a:r>
              <a:rPr lang="es-CO" dirty="0" smtClean="0"/>
              <a:t>.</a:t>
            </a:r>
            <a:endParaRPr lang="es-CO" dirty="0"/>
          </a:p>
        </p:txBody>
      </p:sp>
    </p:spTree>
    <p:extLst>
      <p:ext uri="{BB962C8B-B14F-4D97-AF65-F5344CB8AC3E}">
        <p14:creationId xmlns:p14="http://schemas.microsoft.com/office/powerpoint/2010/main" val="30237179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p:spPr>
        <p:txBody>
          <a:bodyPr>
            <a:normAutofit fontScale="85000" lnSpcReduction="10000"/>
          </a:bodyPr>
          <a:lstStyle/>
          <a:p>
            <a:pPr marL="0" indent="0" algn="ctr">
              <a:buNone/>
            </a:pPr>
            <a:r>
              <a:rPr lang="es-CO" sz="4200" b="1" dirty="0"/>
              <a:t>Deje de fumar</a:t>
            </a:r>
          </a:p>
          <a:p>
            <a:pPr marL="0" indent="0" algn="ctr">
              <a:buNone/>
            </a:pPr>
            <a:r>
              <a:rPr lang="es-CO" dirty="0"/>
              <a:t>Si fuma o consume tabaco, deje de hacerlo. El hábito de fumar puede causar daños en los vasos sanguíneos y aumentar el riesgo de sufrir presión arterial alta. También puede empeorar los problemas de salud relacionados con la presión arterial alta.</a:t>
            </a:r>
          </a:p>
          <a:p>
            <a:pPr marL="0" indent="0" algn="ctr">
              <a:buNone/>
            </a:pPr>
            <a:r>
              <a:rPr lang="es-CO" dirty="0"/>
              <a:t>Pregúntele a su médico qué programas y productos pueden ayudarle a dejar el hábito. Además, tome medidas para no exponerse al humo que producen las personas que fuman.</a:t>
            </a:r>
          </a:p>
          <a:p>
            <a:pPr marL="0" indent="0" algn="ctr">
              <a:buNone/>
            </a:pPr>
            <a:r>
              <a:rPr lang="es-CO" dirty="0"/>
              <a:t>Si le cuesta trabajo dejar de fumar sin ayuda, piense en la posibilidad de formar parte de un grupo de apoyo. Muchos hospitales, empresas y grupos comunitarios ofrecen clases para ayudar a dejar de fumar</a:t>
            </a:r>
            <a:r>
              <a:rPr lang="es-CO" dirty="0" smtClean="0"/>
              <a:t>. (lea el tema: </a:t>
            </a:r>
            <a:r>
              <a:rPr lang="es-CO" b="1" dirty="0" smtClean="0"/>
              <a:t>COMO DEJAR DE FURAR</a:t>
            </a:r>
            <a:r>
              <a:rPr lang="es-CO" dirty="0" smtClean="0"/>
              <a:t>, en esta pagina.</a:t>
            </a:r>
            <a:endParaRPr lang="es-CO" dirty="0"/>
          </a:p>
        </p:txBody>
      </p:sp>
    </p:spTree>
    <p:extLst>
      <p:ext uri="{BB962C8B-B14F-4D97-AF65-F5344CB8AC3E}">
        <p14:creationId xmlns:p14="http://schemas.microsoft.com/office/powerpoint/2010/main" val="39609903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376264"/>
          </a:xfrm>
        </p:spPr>
        <p:txBody>
          <a:bodyPr>
            <a:normAutofit/>
          </a:bodyPr>
          <a:lstStyle/>
          <a:p>
            <a:pPr marL="0" indent="0" algn="ctr">
              <a:buNone/>
            </a:pPr>
            <a:r>
              <a:rPr lang="es-CO" sz="4000" b="1" dirty="0" smtClean="0"/>
              <a:t>Controle </a:t>
            </a:r>
            <a:r>
              <a:rPr lang="es-CO" sz="4000" b="1" dirty="0"/>
              <a:t>el estrés</a:t>
            </a:r>
          </a:p>
          <a:p>
            <a:pPr marL="0" indent="0" algn="ctr">
              <a:buNone/>
            </a:pPr>
            <a:r>
              <a:rPr lang="es-CO" dirty="0"/>
              <a:t>Aprender a controlar el estrés, a relajarse y a lidiar con los problemas puede mejorar su salud emocional y física</a:t>
            </a:r>
            <a:r>
              <a:rPr lang="es-CO" dirty="0" smtClean="0"/>
              <a:t>.</a:t>
            </a:r>
            <a:endParaRPr lang="es-CO" dirty="0"/>
          </a:p>
        </p:txBody>
      </p:sp>
      <p:sp>
        <p:nvSpPr>
          <p:cNvPr id="4" name="3 Rectángulo"/>
          <p:cNvSpPr/>
          <p:nvPr/>
        </p:nvSpPr>
        <p:spPr>
          <a:xfrm>
            <a:off x="179512" y="2924944"/>
            <a:ext cx="4572000" cy="3539430"/>
          </a:xfrm>
          <a:prstGeom prst="rect">
            <a:avLst/>
          </a:prstGeom>
        </p:spPr>
        <p:txBody>
          <a:bodyPr>
            <a:spAutoFit/>
          </a:bodyPr>
          <a:lstStyle/>
          <a:p>
            <a:pPr algn="ctr"/>
            <a:r>
              <a:rPr lang="es-CO" sz="2800" dirty="0"/>
              <a:t>La actividad física les ayuda a algunas personas a lidiar con el estrés. Escuchan música cristiana o se concentran en algo tranquilo como leer la Biblia es de mucho beneficio para reducir el estrés, yo diría que es el más </a:t>
            </a:r>
            <a:r>
              <a:rPr lang="es-CO" sz="2800" dirty="0" smtClean="0"/>
              <a:t>eficaz.</a:t>
            </a:r>
            <a:endParaRPr lang="es-CO" sz="2800" dirty="0"/>
          </a:p>
        </p:txBody>
      </p:sp>
      <p:sp>
        <p:nvSpPr>
          <p:cNvPr id="5" name="AutoShape 2" descr="data:image/jpeg;base64,/9j/4AAQSkZJRgABAQAAAQABAAD/2wCEAAkGBxMSEhUUEhQVFRQVFhUUFBQUFhQUFBUVFBQXFhUUFRQYHCggGBolHBQVITEhJSkrLi4uFx8zODMsNygtLisBCgoKDg0OGxAQGywkHyQsLCwsLCwsLCwsLCwsLCwsLCwsLCwsLCwsLCwsLCwsLCwsLCwsLCwsLCwsLCwsLCwsLP/AABEIALQA8AMBIgACEQEDEQH/xAAcAAACAgMBAQAAAAAAAAAAAAAEBQMGAAIHAQj/xAA9EAABAwIEAwYEBgAEBgMAAAABAAIDBBEFEiExBkFREyJhcYGRMkKhsQcjUsHR8BRicvEVRIKSouEWJEP/xAAaAQADAQEBAQAAAAAAAAAAAAABAgMEAAUG/8QAJREAAgICAgICAgMBAAAAAAAAAAECEQMxEiETQQRRIjIUYZHh/9oADAMBAAIRAxEAPwDhyxYt2sXBSs0WKcRL3skLG4kDQuvfhJhBgZJWPA+HLEXD5ravHkqBwpw9JWVDImc3C56C+p9AuucZ4m2OJlLCBkjGXT5iPsN/dSyZKRfDjso/E2JmRxNybk3PM3t7c/dVWRtybEG3zfL5jqUxrpMpN9Sd+W/2SiRuuunOw/uilBdF5m7JNbN1P6v4C1ni/Ub+X8o6en7Ft3XHW2+Yg2b9NUmzOkP7ch5KqRGUq6JWm2w9dVa+GY5CL3LmHTQ7HlcXVeo6GU2AG2ydiGfmcu17bGySbQ8EyXiCn7pI3aLA7kajQnyBHqq1Svc1wICtww6YxknvAjcf36qnTwlhs4WXQdqjp2uzoVIBVw5JARINWk3vp05lVWppzG4tPJNeCMYcx4Y4CRn6XbjrY8kRxXRWeXNtY2JGge0Ha45jxUr4yoo0pKyvhbtC1C3amIkzAp4goGoqEKcmOFRtRkLUNCEwgas03RWJhgumWD0RvdeRMTnCGX0WLNkaiaIRVjOmZYWRrGLzsgpQ3ReW5WXZCZRsonMupTT63UwajyoUAfCg6qn0TlzUNUR6LlNjpHzRGy6LiYhopLIgVIX2zs8GNUT5VLTwZiABf+9UC6pV04CwYzODiTbw9rpWmPHsvXDlCKKnzgfmSM6ZSBbU39VVMWqrtcbgF27umuw6q18S14j/AC2942DbC+lufgNLW8PRcxx7EBfKbOcOmjR5/wAKM1ynS9GlPjEFqJANtAPnOpPiB1QkFcIyHWuRqAdRf9Tuvkgp6kuN9z9PQKMDmVZQpGeWS30MzXF4a19yAXu3+Z1tforBgGDtuTuOXlySPBcLMhzHQcvFdAw6nDQAOSnN+kWxx6thmF4U0alWqjwqFw1APmq/BKbqwYe7RTpGiI+w3B4v0gBcz/Erg8REvjHd1JsNv4XS6SoIQ/EdN20T2HppbqqPjw6JtNy7PnGna6CYWdlIIs7kPHy1V1xesjrGNBHZ1LR4FkgG/l/eulP4hpezkI8bfshm1zi0BxJy/Cfmb5IOHNKRNS4NxGMXMHQjQhSgoSnnzak6nfxKJCVoR7CGFExINqnjckkgoZQOTGnclETkfBIs04lYsewlPMKACrVPMn2Exuf8K83PB0a4SLG1bhb02FvPNHR4OepWWPxcktIEssFti5akpnUYTbmVkOCA7kqn8PLdUDz46uxQXhC1U2isD+HR1KX1uAgA94pZfEyR7aGj8iD0z5XWBTCAomhw58jw1ouSvsbPDUSXA8MMz7chqep6Aea7VRxihpm5WBjnNJJB73LRoP3QXDGGw0UQfKbOPM6vdpsxvX/0qlx1xY90hZHlaBzDg92u+Y8ild7NMVGKAsfxSV2awLGk6gG1/F19SfZVKSMk6nRaSSOdq4k+ZKiQhChJ5L9Epa0c0ThtE6Z4A2G55WQkMRc4Abk2XQcOoBFGGjzJ8UMkuIcUeXb0ZSxhgAFgB1TnD6yMfE4JJUloOov57ey9jq82gaD6KBrLvStjdbKQfqnVHYaLjldK9hzML4z65SnOBcS1AcM9nN672R/sKl6OuxOHlZGBwcFWMOxTMLhK6/j6OF1shduNOVkzo4q/4r4AYz2zR3Se94HquYseQV2jFsWfXU02gjjEbnEv3NtbAddlxRybCumjN8l9pjCidZ3mnICW4ZA12t9v7ZN2tSzfYPRjQpWNWzI0ZBTk8lFhTIomphTwk7BHUGFkq4YTgrdLhTabHTK3RYU93JXbhjDiz4k8oKBreQTOnjAKX+Ons55a0T09OAESGrI3rfMFtjhil0Y5SbYkx6s7NhcNwlmG8StI10KzjeqDIyQNbFIcAohK2558liyQlz/FmuPHjTH9VxdC35gkOI8dQ6gaqPG+HhyH0VKxDCy07KM8cn+zHXFaRzyCEuNhv/dVe+G8KbC1s8jdDfKP1kAew8UJwDwy+c9q8ERDU7jtLa5bjlpqrZjAjkc7tnERMFhG0Wu3fs29Nhd3Reo3eiKhXbK25kkznVVT3WZf/rsBNiObgLWIVExJwdISPt+wAVl4jxV9Q+w7rG3AGwba1mhu17clVZHW5p7+gNA0pUK3e5eBqci+9B+At/Ob4G6vcct1RsEFpQVcKY81myv8jZgX4ktfQZ23Bsff3VejxF8JtIwH1t/urhTOB7p5p3Q8P07h3xm8xdBNFPHJlRqsegfTFghdmcLA35++3io8Hoy0Nub3A9Cr6MKgiGjAPIWHqq84Nz6CwvyRb6Cou+2XGKg7KidI22bK63oFzbhZ0bpQ55aSTcF33suvYO8SUhb+9vZUGP8AC0GXSXKy99tQD43R43R0rTBPxLrwynAjyjO7I5zDcEBpJH0C5TlXU/xYwWGmpoRECLyHN3iWkiM97KdAfJcvjVIdIyZbcuw/Cm6qxQwITBIQWi2/Mp/BCpTfYDSmpU7oqSygpwAmETrKbChvRMAT2kmsq1BKmEFQghy0w1KKFQq3FVIltVdGw0N6jFcvNT0eKA81Vqma6W1mL9mDZJ5Ggcb6HHGFYxwsdlrwvVMA0XLca4ifISACtsB4ie12U3QTex3A7NWTghVvE6YOutaLE87VpU1SMmmJVHlRUtpo+zYLFgy3Ggay3w+LlzbiLiJwYQ05XHQgaWHJv89SrHxNiLQABoDqxmvwjaV/nfQea5jWB0suUakkb+PX3WmKtnTlSNS9xjNye84kNuTYaXNvHT2QEoTvG5Ymns4BZrGhrnHeR/zO8kjeeatEhPRopYpbbi6iXrRqmJRbT6HGB6ydFa4G8vVIaGjytD/7ZWGF3NZJu2ejj6QSwWViwyr0sq+1vsiInW2UzRyoZ41iegAHmkZmc7yUjxc3OqHfT3+ZwA2A0TIDds6TwjK0xkZht9eiJdIbXvttyVX4S4ckeBK6RzI7d1o1c/zPIfdWPFJWwxucdA0EnyATNfihuSs5X+LWKl8kcN/gBef9TrAfQfVc/ZumeL1LppHyPvmeSfADkPTZL44TeytDqJ5+RuU7LVgLNPRPmFJsGOluY39Nk2BUWK1QWx6JZLZLmuUmZLRyGsU6MiqEiYUYyVK0MmO46hTf4uwSQTLyafTdKxkTYhjNik9VX5wluJTaqFkwsoyTLwSo2dALFaRMAdcIGtqN15QSKlPid7LPT4oWCyYxV+YbqryPFlLTVFkkbEmkDVcbmRvnqHEvfmc0dXbWuflF9fGwVObJqXbk39z/AEptxNi3bODW/C3Tzt8IHgNbeLnHmlVMCO8DYjXxBB0IXpRVGWTt0ZUt21v18+aFcp533Lj1PNDuKdE5M8RWGxZpGj19kKnHDMV5b9AV0nSOxq5IuDKcZLKCkdbuncXTFm1kDWQG+Zv9ssdnoIYRLaoBt3bX6nZCUVQCLc0wBuuHbE1VLMzT8s/T7pjw9iVZG+8cDZORFmu35XvcLapZcWIuEPQwSg/lNJHloPXkuutFYcfZbYOK5o3ZJqR0bdgWg908gffwSj8SMatF2LT3pBd3g0dfP9ipq/E20VPeT4n8ubiNgB0HVc2jxPtZXSTXJefTcWHkqJNohlyK6QLC/UBw0+qeU0EchBAsBobb26rK6ia+xYOdvpde4Y3KbHdwuhJ2icFQ17aFhs4XHJ40PqFsXN+U3HJJa6oftvb7LfCasuOUtA8QpJNdjZEpIchy2a9BGdbtnTGYNEikEqXmda/4sLjhp261dUJYasLR9SuoKB8Vk1Sc4hbRF4hLoq1MdVTHBPYZZHFDKauut6evASZYqeJVRPzyssTsUC2jxVqrawFDwROedsJp4M13HYWv432C2e4Dbnca8vJTVVQLiNptG0mx6k7uPibIJ0nsqCWkjV7lovV4mJnrBcgeKsvD0eWR46EKuwDvN8x91YaN5ZUkfquProkyaNGBey2MK2soYzopA5ZDYgeoo9czTYralxAXyu0P0WtQ/RLnU2a7n6NH1RRxaKSqjBu8XCfxcRwRsc4lrWtHgPYcyuNV1a8uJaSB0CWTVDnfESfP+FaMGTnmUeqG3FGOGrndIbhuzGn5W9PNK4jqoQpQq10ZeVu2WPCcTt3Xai5J9Tt/einxBuW1j3gAVXac2KcRT5iCemqjKNGiLI6quvY9QtaOty3FteSjxVgtpyJ+qjw6EucDyQ4qg8nY5ebtvfXmgjW5VI8kXvoktUTcpYxsWboYvxK6hNaUrutwq+NE+QyFWVK2sSzPZamRdwO5B1bU6JOVLI9QlUjGiU5WYvF6sCYmYsCxYFxxLFBmBPRTMi5cxqP4TPDWZGPzfMABp9EDM4DbdTcrdGyOJKNs8dR6+BUU8Fjb+3TiOVsrMwsHg2c3qOoUE8d2/wB35JeTTK+GE4dCuigzvA9T5DdNcTcc3aAEa93yS/Dqjs5Q47agjwOhVwNMC3a4ymx8ORVWrJYIri0eYdW5mgo0z2CVUdCYhcXLSL3tt5qOqcR5LLKLTNKQbJUt5pfXVhfpyWjYSVhpHPIawebuQXJW6QSNkIMUjreA9FXzErRjc7YIhEw3cd/DxSERaA9QForiZs1N0D08d3WRBg1WsbbFFNcC4+yWTJxigfKRfyRNJIRsoas62HkvaUoPRSOwiZmZx9LpphkQ2GnihcRi0D2bEC46FRUVTb7Ke0UXTH1RRxgAveTfdIK2Bh+F3vopf8TndqdFlVCXGwFgiutk3/QqfSkagXHUKAlWSmpMo/oU7aMPGrAj5aB4r0VS68Cs0+CRbAm/QKF3Dp+X6o+aIvhkVty1TmowZ7dCPsl8tG5u4KpGaZKWOSBVi3dGQVuymcdk9k6ZAvQtnxkbrULgFl4qkEZZE0/C03t1PVVt7roiuqTI9zzu43Q5C5Kh5zb6MjcQbjQo+Kse4bX6kfuVrhVE2QuzEgN10F0ZJKNGht4xyGhPmRsllRXFzStMUl13bei6BTw5ohY2Ja0g9LKrVlBbK4AZTbT5m+BVvwnWNh5ZbeyfH26L4YON2EcO1r4nkVDGvjOmZu7et2cwUr4mpGxSNdG7NBIe479Lr6scNxuLdRdMp2kW318FHLCJWuY7Z2m2x5HzCecLjxLPQueGsZmJ009fJLmYzIbtjjA0Ot9R4lRRyEtyP3jvceS2i7kLnHd/2WaEaFk/oQSg3JdvfVE0sgLSDy2W1ZHZrep1QkTU20ZX+MiZun7KVjrHyC8jFzc7clo926UNmt7lStuNlpTjX9kfLH3T/QhJjRVoGFVcfcIZz7HRG4dg8s7ssLC7rbYeZ5InE8B7E5XTRvk5xx3eR5kCyZRElMFw+F73d0bb8h7pvC23Um178gFrQ0M5Aa2N+XwaRf3VhfgE+QOa1pJ+XML6cj13SShJ+h4Sj6YlzgDM7QchzKhkxUt29B0W9ThdQZHB7bOAvlLm6A7c147AC1nayStaNbNykkgc/e49Eih9juX0FYM0ueLd5zvdWvEMHMbGucdXC9twPVUXAsUbC/PfY5rkdFZuLOKZjaLKG21DjqbHXQBN4lXey2LPCNSYFWO00IItrfqkNXFe5HuE3waN7znkLS3cAjQjrbktMapImtD2Xa55+EfC4fqHRLCFOinyEsmPyxVFYkgudxdSMla1vjexFvrf9kdFTlzmtaNSQ0DqSQApOJMFdTyOieWkgA3bsdLrRTWzylJPQimmBQzmhSTwlpsdFoCmQr2XQ/hxPmIEsJG1w4/a39shavgSZkbpM8Tg0E90m5tuBpuukRwyPjuxpbILk32vzv1aeqnwOHtTnezKT8m4uCRdPNJLovCMZOmjilAzKSHhxuAQwd25/wA3gn8ULSB2pZGOTGG7j/C7WcOhcLOY0+YCBfw/ADcRMB65QoNMrGHHRyDFIQ1vdaGAEX5uJ/zHkrjwY1r4DEbXLbt6ghWtmHsGzWjyACnFCE+GThK6KN2V6jsRlOoLbWI+E89Usnwh+f8ALaTcK5PhA2A9lLSRczb2VZZrVUMuzlGKcHVhkc5kRc1xFy1zee+l0dNwbVTANDA1otq8gCw8F1F8+XkT5boGfFmA94vHndqhaWxeBRh+GMr7dpOxoHJrC428yR9kXH+F0B/5iQejD+ysrsQjds/3KyrohK38ucsPgA4e11O/obxR9iF34cUjG6zSnxu0fsgKngiiDT+bKCBe9xa/jorIzA9bPlkkPTRo+mqYRcJREWfHf/U43+qKjOWkB+OOzmWHVwgdkbZwvpcDW3IkbK+0rIZo/hDiLEfqsfiZfcEae6gq+BnNJ7Ixkchex97Kt4nh9fTatEjB1DQ61hycL/VXgpQ/ZGfJOMv1JsSxx1I8xtaJWubdrLWd5Pc3XTRJuHOIHQPcHxxkF2wjBc2++XXXfYof/EyvPxFziQCS7mdBpy8gr1hn4et7IP7SSlmO4dkl73UDex8wU8Yyk+jPOfYdHhj5srnTEt0d2eTsyegI1Pstcdp52gGOJxtcNbq0NvzJI0GgT/AsCEDA2SZ07s5fnczKSHDVtszj058lmI0NWSDTVj42gWyOAtpzvlKrPHJx0dHIvso1Hh4iJfJl7V1yXb2vuLu1Khr5qXsxFI9mUaWBBe63+brcnbqrHNRYs1xtPnaRuwxNd7FmvuEurhjEexdK3oY4vsLgrPKEvp/5/wBLxlDVopktLRPcOza5guNXSXBA3GWxJTOt4adUTh4c9sZA3jkGnRuYC6a/8Zqgz82EteBsYXRNd1/Njtb1BQ9Li9NJcGIsktrlle46cyzMC70KTtbDUXpf4Es4Ya4CNrOzbzlcXZz5MB73rZBYhwdmla2OWMMsBmeSHX8W3N78gF5PiwNxEIX23BklZJvza86IU4q1hvLSDrcWN/580FJJjSSlGrLVS4BR4faWQ9pIyxBeQLEc8o0H1KrlBhhxOuc+x7G+Z7vlNj8PmSpocepJXNz0kriNPme0eOTmU1xPi8wtDKWCUkjTMwsaPFrQNVa0+yDgkq0ipcV4dTOlnjjHZyMIMYv3HaWe0X25WVBLCCum4Pgji91TWDLu9rXaFzjzI5AeO6pXElMWyE5ct+8W9A7UfQhS0wVasvVIyQOD5JLH9LMwFiPmJPeTfDcSDHjXyVWxZs8Zt3DcZhkeHXHVVKqxqW9r2IKRqTfZaMoQXR244w0c1G7GmnY3XLeHGz1ZcBM1lv1318rK1UGCPa/snTNJte7BcEebv4StyRpglJWWiPFWcz9VNJj8YF7pJJwn1meSfBlh6rym4Oh//WV5tyzAfZPynoDgtk9bxXGOnuEqHGJHwi46AXTjBqXDpJexgyOd8ziL/wDkdyr9HwhTOaA5rXW6DKfouUJy7sSWaMDlsHGlycwsOV9E/paqSoAMcchHPunL72sujUGG0jbiKOIEaEtDCR67o11O3/V5m9vROsfpsg/lv0jmWJ8EmYhzJBCT8bbZgfENGx8EdhXBkcXxOkmPV35bf+xuv19FfdBpa3pZaGQK0cWNd8SEvkZJexMykcAGtbl/0iw9ef1WzcKefmH98E1c5eZ/daVkktEH3sBbhZHxFTNw4dUQJz5+a97UHwSucwdAX/BIicxa3MNnZRmH/Va60kwNu4eb+Oo9kdfxWZz0XKU1pnMSS4RINnB3gdD7oaRkrd2n02Vma9oFybeaCq8dp4/iePIap/PJbQONiuOTKNRr0RDXk7CyV1/HFOD3Yy7xtZCRcdtGpgcB4Ln8mA3jkWUQvIUwwcP+JjP+poP3UXD3E1PUnKw2d+k6FMscxdlNHmfz0A6lSlnb0coOxVVcJUrheWKLzLWg+6QV2CYSwEXYOoYT+x/ZIsdx6SodcuIbyaDsq/NKAs08/f2aI439hmI4BhZN45Z4zyLCCB6OB/ZC08Zi+CuLh0fG6/uHICSe+gQ76mx1UXlv0iqVexv2sWbNLI6WxuG6NjuOZG59VTuK5HyzF4bcEW/vT/ZOHVDNLrQvjN9UnkYdlIdUuta5t5nqhisWK5mbCaKocy+UkX6eCY0uKytdmDtTzK9WKckrNOOcklTGf/yuqtbP9EE/Hahx1kK9WJaRfJOV7N6GueXtJNzyd8w8iF2jgPGZnw991yDYE72WLFowfsZMui9xnM0g897aX80PIS2zWkgC3PfzJWLFoRAIZMXGxtb6qOZ1jZYsRQrNXSFaZysWKsdAPQtXOWLFy2dRKxqBxTEHsactvZYsUwooWL4zM4auVKxXGZeRHssWLLNts0REbsWl/Uo4sfnGmfToVixTYS18PYhIHNeDZwIIIVt4wxWSYxh5Gg5LFi5fow+xATohpm6LFiSgkEkYyoF3MLxYhRwE8WXk+hWLFzQWf//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028" name="Picture 4" descr="http://4.bp.blogspot.com/_26M1H9Ty9gw/TCwltzrO8yI/AAAAAAAAADU/6o_LJ73L2P8/s320/leer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3056756"/>
            <a:ext cx="2857500" cy="2676500"/>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5292080" y="5877272"/>
            <a:ext cx="3655452" cy="707886"/>
          </a:xfrm>
          <a:prstGeom prst="rect">
            <a:avLst/>
          </a:prstGeom>
        </p:spPr>
        <p:txBody>
          <a:bodyPr wrap="square">
            <a:spAutoFit/>
          </a:bodyPr>
          <a:lstStyle/>
          <a:p>
            <a:pPr algn="ctr"/>
            <a:r>
              <a:rPr lang="es-CO" sz="2000" b="1" dirty="0">
                <a:solidFill>
                  <a:srgbClr val="FF0000"/>
                </a:solidFill>
              </a:rPr>
              <a:t>No se </a:t>
            </a:r>
            <a:r>
              <a:rPr lang="es-CO" sz="2000" b="1" dirty="0" smtClean="0">
                <a:solidFill>
                  <a:srgbClr val="FF0000"/>
                </a:solidFill>
              </a:rPr>
              <a:t>olvide </a:t>
            </a:r>
            <a:r>
              <a:rPr lang="es-CO" sz="2000" b="1" dirty="0">
                <a:solidFill>
                  <a:srgbClr val="FF0000"/>
                </a:solidFill>
              </a:rPr>
              <a:t>que Dios está ahí para </a:t>
            </a:r>
            <a:r>
              <a:rPr lang="es-CO" sz="2000" b="1" dirty="0" smtClean="0">
                <a:solidFill>
                  <a:srgbClr val="FF0000"/>
                </a:solidFill>
              </a:rPr>
              <a:t>ayudarle</a:t>
            </a:r>
            <a:r>
              <a:rPr lang="es-CO" dirty="0" smtClean="0"/>
              <a:t>.</a:t>
            </a:r>
            <a:endParaRPr lang="es-CO" dirty="0"/>
          </a:p>
        </p:txBody>
      </p:sp>
    </p:spTree>
    <p:extLst>
      <p:ext uri="{BB962C8B-B14F-4D97-AF65-F5344CB8AC3E}">
        <p14:creationId xmlns:p14="http://schemas.microsoft.com/office/powerpoint/2010/main" val="170712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par>
                                <p:cTn id="18" presetID="31" presetClass="entr" presetSubtype="0"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 calcmode="lin" valueType="num">
                                      <p:cBhvr>
                                        <p:cTn id="20" dur="1000" fill="hold"/>
                                        <p:tgtEl>
                                          <p:spTgt spid="1028"/>
                                        </p:tgtEl>
                                        <p:attrNameLst>
                                          <p:attrName>ppt_w</p:attrName>
                                        </p:attrNameLst>
                                      </p:cBhvr>
                                      <p:tavLst>
                                        <p:tav tm="0">
                                          <p:val>
                                            <p:fltVal val="0"/>
                                          </p:val>
                                        </p:tav>
                                        <p:tav tm="100000">
                                          <p:val>
                                            <p:strVal val="#ppt_w"/>
                                          </p:val>
                                        </p:tav>
                                      </p:tavLst>
                                    </p:anim>
                                    <p:anim calcmode="lin" valueType="num">
                                      <p:cBhvr>
                                        <p:cTn id="21" dur="1000" fill="hold"/>
                                        <p:tgtEl>
                                          <p:spTgt spid="1028"/>
                                        </p:tgtEl>
                                        <p:attrNameLst>
                                          <p:attrName>ppt_h</p:attrName>
                                        </p:attrNameLst>
                                      </p:cBhvr>
                                      <p:tavLst>
                                        <p:tav tm="0">
                                          <p:val>
                                            <p:fltVal val="0"/>
                                          </p:val>
                                        </p:tav>
                                        <p:tav tm="100000">
                                          <p:val>
                                            <p:strVal val="#ppt_h"/>
                                          </p:val>
                                        </p:tav>
                                      </p:tavLst>
                                    </p:anim>
                                    <p:anim calcmode="lin" valueType="num">
                                      <p:cBhvr>
                                        <p:cTn id="22" dur="1000" fill="hold"/>
                                        <p:tgtEl>
                                          <p:spTgt spid="1028"/>
                                        </p:tgtEl>
                                        <p:attrNameLst>
                                          <p:attrName>style.rotation</p:attrName>
                                        </p:attrNameLst>
                                      </p:cBhvr>
                                      <p:tavLst>
                                        <p:tav tm="0">
                                          <p:val>
                                            <p:fltVal val="90"/>
                                          </p:val>
                                        </p:tav>
                                        <p:tav tm="100000">
                                          <p:val>
                                            <p:fltVal val="0"/>
                                          </p:val>
                                        </p:tav>
                                      </p:tavLst>
                                    </p:anim>
                                    <p:animEffect transition="in" filter="fade">
                                      <p:cBhvr>
                                        <p:cTn id="23" dur="1000"/>
                                        <p:tgtEl>
                                          <p:spTgt spid="1028"/>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style.rotation</p:attrName>
                                        </p:attrNameLst>
                                      </p:cBhvr>
                                      <p:tavLst>
                                        <p:tav tm="0">
                                          <p:val>
                                            <p:fltVal val="90"/>
                                          </p:val>
                                        </p:tav>
                                        <p:tav tm="100000">
                                          <p:val>
                                            <p:fltVal val="0"/>
                                          </p:val>
                                        </p:tav>
                                      </p:tavLst>
                                    </p:anim>
                                    <p:animEffect transition="in" filter="fade">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6632"/>
            <a:ext cx="8435280" cy="6480720"/>
          </a:xfrm>
          <a:blipFill>
            <a:blip r:embed="rId2"/>
            <a:tile tx="0" ty="0" sx="100000" sy="100000" flip="none" algn="tl"/>
          </a:blipFill>
        </p:spPr>
        <p:txBody>
          <a:bodyPr>
            <a:normAutofit fontScale="85000" lnSpcReduction="20000"/>
          </a:bodyPr>
          <a:lstStyle/>
          <a:p>
            <a:pPr marL="0" indent="0" algn="ctr">
              <a:buNone/>
            </a:pPr>
            <a:r>
              <a:rPr lang="es-CO" dirty="0" smtClean="0"/>
              <a:t>La lectura de la Sagrada Escritura es el mejor remedio contra el estrés y la presión arterial alta ya que nos llena de confianza en Dios, y nos pone en contacto con nuestro Creador quien desea lo mejor para nosotros, que somos sus hijos.</a:t>
            </a:r>
          </a:p>
          <a:p>
            <a:pPr marL="0" indent="0" algn="ctr">
              <a:buNone/>
            </a:pPr>
            <a:r>
              <a:rPr lang="es-CO" dirty="0" smtClean="0"/>
              <a:t>Después de leer la Palabra de Dios, agradézcale por todas sus bondades diciendo:</a:t>
            </a:r>
          </a:p>
          <a:p>
            <a:pPr marL="0" indent="0" algn="ctr">
              <a:buNone/>
            </a:pPr>
            <a:r>
              <a:rPr lang="es-CO" dirty="0" smtClean="0"/>
              <a:t>«</a:t>
            </a:r>
            <a:r>
              <a:rPr lang="es-CO" dirty="0" smtClean="0">
                <a:latin typeface="Agency FB" pitchFamily="34" charset="0"/>
              </a:rPr>
              <a:t>Padre nuestro que estas en </a:t>
            </a:r>
            <a:r>
              <a:rPr lang="es-CO" dirty="0">
                <a:latin typeface="Agency FB" pitchFamily="34" charset="0"/>
              </a:rPr>
              <a:t>los cielos, santificado sea tu nombre. </a:t>
            </a:r>
            <a:r>
              <a:rPr lang="es-CO" dirty="0" smtClean="0">
                <a:latin typeface="Agency FB" pitchFamily="34" charset="0"/>
              </a:rPr>
              <a:t>Venga </a:t>
            </a:r>
            <a:r>
              <a:rPr lang="es-CO" dirty="0">
                <a:latin typeface="Agency FB" pitchFamily="34" charset="0"/>
              </a:rPr>
              <a:t>tu reino. Hágase tu voluntad, como en el cielo, así también en la tierra. </a:t>
            </a:r>
            <a:r>
              <a:rPr lang="es-CO" dirty="0" smtClean="0">
                <a:latin typeface="Agency FB" pitchFamily="34" charset="0"/>
              </a:rPr>
              <a:t>El </a:t>
            </a:r>
            <a:r>
              <a:rPr lang="es-CO" dirty="0">
                <a:latin typeface="Agency FB" pitchFamily="34" charset="0"/>
              </a:rPr>
              <a:t>pan nuestro de cada día, dánoslo hoy</a:t>
            </a:r>
            <a:r>
              <a:rPr lang="es-CO" dirty="0" smtClean="0">
                <a:latin typeface="Agency FB" pitchFamily="34" charset="0"/>
              </a:rPr>
              <a:t>.</a:t>
            </a:r>
            <a:r>
              <a:rPr lang="es-CO" b="1" baseline="30000" dirty="0" smtClean="0">
                <a:latin typeface="Agency FB" pitchFamily="34" charset="0"/>
              </a:rPr>
              <a:t> </a:t>
            </a:r>
            <a:r>
              <a:rPr lang="es-CO" dirty="0">
                <a:latin typeface="Agency FB" pitchFamily="34" charset="0"/>
              </a:rPr>
              <a:t>Y perdónanos nuestras deudas, como también nosotros perdonamos a nuestros deudores. </a:t>
            </a:r>
            <a:r>
              <a:rPr lang="es-CO" dirty="0" smtClean="0">
                <a:latin typeface="Agency FB" pitchFamily="34" charset="0"/>
              </a:rPr>
              <a:t>Y </a:t>
            </a:r>
            <a:r>
              <a:rPr lang="es-CO" dirty="0">
                <a:latin typeface="Agency FB" pitchFamily="34" charset="0"/>
              </a:rPr>
              <a:t>no nos metas en tentación, mas líbranos del mal; porque tuyo es el reino, y el poder, y la gloria, por todos los siglos. </a:t>
            </a:r>
            <a:r>
              <a:rPr lang="es-CO" b="1" dirty="0">
                <a:latin typeface="Agency FB" pitchFamily="34" charset="0"/>
              </a:rPr>
              <a:t>Amén</a:t>
            </a:r>
            <a:r>
              <a:rPr lang="es-CO" b="1" dirty="0" smtClean="0"/>
              <a:t>.</a:t>
            </a:r>
          </a:p>
          <a:p>
            <a:pPr marL="0" indent="0" algn="ctr">
              <a:buNone/>
            </a:pPr>
            <a:r>
              <a:rPr lang="es-CO" dirty="0" smtClean="0"/>
              <a:t>Ponga en las manos de Dios el tratamiento que se está asiendo, ponga en practica las palabras de la oración que acaba de decir, siga adelante sin desmayar con cada paso del tratamiento, y pronto vera los resultados.</a:t>
            </a:r>
          </a:p>
          <a:p>
            <a:pPr marL="0" indent="0" algn="ctr">
              <a:buNone/>
            </a:pPr>
            <a:r>
              <a:rPr lang="es-CO" b="1" dirty="0" smtClean="0">
                <a:solidFill>
                  <a:srgbClr val="FF0000"/>
                </a:solidFill>
              </a:rPr>
              <a:t> Que Dios le bendiga es mi oración. Amen.  </a:t>
            </a:r>
            <a:endParaRPr lang="es-CO" b="1" dirty="0">
              <a:solidFill>
                <a:srgbClr val="FF0000"/>
              </a:solidFill>
            </a:endParaRPr>
          </a:p>
        </p:txBody>
      </p:sp>
    </p:spTree>
    <p:extLst>
      <p:ext uri="{BB962C8B-B14F-4D97-AF65-F5344CB8AC3E}">
        <p14:creationId xmlns:p14="http://schemas.microsoft.com/office/powerpoint/2010/main" val="14708529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1309</Words>
  <Application>Microsoft Office PowerPoint</Application>
  <PresentationFormat>Presentación en pantalla (4:3)</PresentationFormat>
  <Paragraphs>63</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COMO TRATAR LA PRECIÓN ARTERIAL ALTA</vt:lpstr>
      <vt:lpstr>¿Cómo se trata la presión arterial alta?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COMO TRATAR LA PRECIÓN ARTERIAL ALTA</dc:title>
  <dc:creator>FAMILIA FIERRO CH</dc:creator>
  <cp:lastModifiedBy>FAMILIA FIERRO CH</cp:lastModifiedBy>
  <cp:revision>38</cp:revision>
  <dcterms:created xsi:type="dcterms:W3CDTF">2013-10-18T21:20:40Z</dcterms:created>
  <dcterms:modified xsi:type="dcterms:W3CDTF">2013-11-04T20:20:24Z</dcterms:modified>
</cp:coreProperties>
</file>