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58" r:id="rId5"/>
    <p:sldId id="271" r:id="rId6"/>
    <p:sldId id="259" r:id="rId7"/>
    <p:sldId id="260" r:id="rId8"/>
    <p:sldId id="272" r:id="rId9"/>
    <p:sldId id="261" r:id="rId10"/>
    <p:sldId id="262" r:id="rId11"/>
    <p:sldId id="263" r:id="rId12"/>
    <p:sldId id="264" r:id="rId13"/>
    <p:sldId id="273" r:id="rId14"/>
    <p:sldId id="265" r:id="rId15"/>
    <p:sldId id="266" r:id="rId16"/>
    <p:sldId id="267" r:id="rId17"/>
    <p:sldId id="268" r:id="rId18"/>
    <p:sldId id="257"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90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01/11/2013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01/11/2013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01/11/2013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01/11/2013</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01/11/2013</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01/11/2013</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01/11/2013</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01/11/2013</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01/11/2013</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01/11/2013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01/11/2013</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01/11/2013</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co/url?sa=i&amp;rct=j&amp;q=&amp;esrc=s&amp;frm=1&amp;source=images&amp;cd=&amp;cad=rja&amp;docid=_sXEV40RuLwOPM&amp;tbnid=YQiA4aa0yiGMfM:&amp;ved=0CAUQjRw&amp;url=http://vivirsalud.imujer.com/4395/harina-refinada-o-harina-integral&amp;ei=5wx0UuqOB9PNsQTyuICgBA&amp;bvm=bv.55819444,d.cWc&amp;psig=AFQjCNHSu6KZ7pns3AKdKOPImtb8ID12OA&amp;ust=1383423540167263"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com.co/url?sa=i&amp;rct=j&amp;q=&amp;esrc=s&amp;frm=1&amp;source=images&amp;cd=&amp;cad=rja&amp;docid=XZXKFinQLaOS8M&amp;tbnid=hKb_tVJK3z_3ZM:&amp;ved=0CAUQjRw&amp;url=http://www.generandoconciencia.com/Generando/pages/alimentacionvegetariana/alimentacion.html&amp;ei=5Rd0UoDbGJPKsASdyoDoBQ&amp;bvm=bv.55819444,d.cWc&amp;psig=AFQjCNHd0gZLZfULTUA9g2s4TulFoYKuDg&amp;ust=1383426369688498"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google.com.co/url?sa=i&amp;rct=j&amp;q=&amp;esrc=s&amp;frm=1&amp;source=images&amp;cd=&amp;cad=rja&amp;docid=QfmXLnem5MpEuM&amp;tbnid=7n7wvo7Q_Mht2M:&amp;ved=0CAUQjRw&amp;url=http://ve.class.posot.com/fabrica-y-ventas-de-tortas-gelatinas-dulces/&amp;ei=_R50UoryIcOisAS6wYH4BQ&amp;bvm=bv.55819444,d.cWc&amp;psig=AFQjCNEOQUkUPkLs-qaybSZKKA6zcRneJg&amp;ust=1383428102180521"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google.com.co/url?sa=i&amp;rct=j&amp;q=&amp;esrc=s&amp;frm=1&amp;source=images&amp;cd=&amp;cad=rja&amp;docid=IzEtNJZhNEatIM&amp;tbnid=J7vPnKanBCJLoM:&amp;ved=0CAUQjRw&amp;url=http%3A%2F%2Fwww.lagarbancitaecologica.org%2Fgarbancita%2Findex.php%2Falimentos%2F776-los-cereales-y-las-etapas-de-la-vida&amp;ei=MSt0UuenEqWhsATS4IDgBQ&amp;bvm=bv.55819444,d.cWc&amp;psig=AFQjCNGW5j7i16fs523J2CyrVSkFmiRCGA&amp;ust=1383431319927138"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google.com.co/url?sa=i&amp;rct=j&amp;q=&amp;esrc=s&amp;frm=1&amp;source=images&amp;cd=&amp;cad=rja&amp;docid=XJJOCjncI7YJ8M&amp;tbnid=ZcI0kahyO63DjM:&amp;ved=0CAUQjRw&amp;url=http%3A%2F%2Fwholegrainscouncil.org%2Fgranos-enteros%2Fbeneficios-de-los-granos-enteros&amp;ei=lUF0Utz8B9WnsQSR9YCABA&amp;bvm=bv.55819444,d.cWc&amp;psig=AFQjCNGiNpGQCkiH7a8i_h2Zy5sGP2-1cg&amp;ust=1383436920576828"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89831" y="476672"/>
            <a:ext cx="7772400" cy="2738735"/>
          </a:xfrm>
          <a:blipFill>
            <a:blip r:embed="rId2"/>
            <a:tile tx="0" ty="0" sx="100000" sy="100000" flip="none" algn="tl"/>
          </a:blipFill>
        </p:spPr>
        <p:txBody>
          <a:bodyPr>
            <a:normAutofit fontScale="90000"/>
          </a:bodyPr>
          <a:lstStyle/>
          <a:p>
            <a:r>
              <a:rPr lang="es-CO" dirty="0" smtClean="0">
                <a:latin typeface="Arial Black" pitchFamily="34" charset="0"/>
              </a:rPr>
              <a:t>¿Cuál es diferencia entre</a:t>
            </a:r>
            <a:br>
              <a:rPr lang="es-CO" dirty="0" smtClean="0">
                <a:latin typeface="Arial Black" pitchFamily="34" charset="0"/>
              </a:rPr>
            </a:br>
            <a:r>
              <a:rPr lang="es-CO" dirty="0" smtClean="0">
                <a:latin typeface="Arial Black" pitchFamily="34" charset="0"/>
              </a:rPr>
              <a:t> </a:t>
            </a:r>
            <a:r>
              <a:rPr lang="es-CO" dirty="0" smtClean="0">
                <a:solidFill>
                  <a:srgbClr val="FF0000"/>
                </a:solidFill>
                <a:latin typeface="Arial Black" pitchFamily="34" charset="0"/>
              </a:rPr>
              <a:t>harinas refinadas y granos integrales?</a:t>
            </a:r>
            <a:endParaRPr lang="es-CO" dirty="0">
              <a:solidFill>
                <a:srgbClr val="FF0000"/>
              </a:solidFill>
              <a:latin typeface="Arial Black" pitchFamily="34" charset="0"/>
            </a:endParaRPr>
          </a:p>
        </p:txBody>
      </p:sp>
      <p:sp>
        <p:nvSpPr>
          <p:cNvPr id="4" name="AutoShape 2" descr="data:image/jpeg;base64,/9j/4AAQSkZJRgABAQAAAQABAAD/2wCEAAkGBxQTEhQUExQVFRUVFxoaGBgXFxcWFxgeFhcYGhcYGBcYHCghGholHRgXIjEhJykrLy4uHB8zODMsNygtLiwBCgoKDg0OGxAQGywkICQvLC0sLCwsLywsLC8sLCwsLCwsLDQsLCwsLCw0LCwsLCwsLCwsLCwsLCwsLCwsLCwsLP/AABEIALcBEwMBIgACEQEDEQH/xAAcAAEAAgMBAQEAAAAAAAAAAAAABAUCAwYHAQj/xAA8EAACAQMCBAQFAgQEBQUAAAABAhEAAyESMQQFQVETImFxBjKBkaGx8CNCUsEUFtHhM2JysvEHU4KSov/EABkBAQADAQEAAAAAAAAAAAAAAAABAgMEBf/EACURAAICAgICAgMAAwAAAAAAAAABAhEDIQQxEkETUSJhkRQyof/aAAwDAQACEQMRAD8A9xpSlAKUpQClKUApSlAKUpQClKUApSlAKViWHesf8Qu2pfuKiwbKxdgMkge9an4pYkZ9qr+JcsfNtG3T/wA1VzSJSLPxhWYNV3CnHeti3GB61Cn9k+JOpWm1d71uq6dlaFKUqQKUpQClKUApSlAKUpQClKUApSlAKUpQClKUApSlAKUpQClKUAqNzDjVsoXfYdtzOwFSaoPje0TwrFd1IP8Ab+9Vm6i2i0VbSZC4z4pYg+GoHYkg/wCw/NU9/md55/iMZGwaBHsp9DXLcLzJhGfbHbtB7z+KuuC4u2SNa7denqO3+tefKcpPbO6MIxWkfUS49xAZhtPrAOdWZAPTPUV0vLOVohBAJMZLHPb2H2rPguMtMPKQOwODjuDVlwyHSuM/rPrWuOCX7Mck2/0ZKmk+n7/FYNO5O4xW8waxvJIHpWpiZ8GulQP3mtrVHtCB6R9d63gYqUAu9Zre60FYRinQM7l9owBPSarH+I1RtN226E9dwfY9qnRt71U/Epsta03M5kAQSCOsHaolNpXZMYpuqLTg+dWbh0q+egOJ9qsa8s4H+G+CcmSTvOMgdp6V6Ryzi/Ethuux9xTDm89MtlxeG0S6UpXQYClKUApSlAKUpQClKUApSlAKUpQClKUApSlAKUpQCtd+0HUqwkMCCPQ1spQHg3O+C8K+9uMgldgT1zn0rC1xMbGJiTGwx0DYmDtXaf8AqVygq44hR5WwxAkqYgfQ/rXB6M7kn2MCSZz9a86cfF0d8JWrLuzxODIjdsSPadO5knerHhOf3UB0uTn5ZHbYhhVBw6j3mRBBhiZMkmZ3Fb0EgwZzgT8xOrtEdKzsu9nfcu+JVcjWsf8AMNsHaO/tNXtnikcSGU9oNeVwwMwO8xgbNA8pg/NU63xRBgzEwJaC0NGdUdGFaLM12Zywp9HpB98daWroIJ26b9q4HheYNHzmAASdQIAkhv5jPQ1sHFPqyWj3yd1J32xMVb5/0V+D9nfaxvIH1qJxHNEQZP0GZrjrnEEiS846wJMbHOBvW17krvnYnyn0j5sDINQ819BYfstuL+JYnQF+rDrkY9qp7l4sSZUznYNPciR6jrWnUJBk4x8xxkGIBM4P2rALAgb579P6Zz2rJzbezZQS6Nf+IRwrg+QllYZBDKYI+4/cV1vwdeHmWTmCJ9O1eefDykNd4ZgQQS47EE7j1nV967H4S4ZjfyZCDfYMNgR67T6zV8brIqK5FcHZ3VKUr0jzxSlKAUpSgFKUoBSlKAUpSgFKUoBSlKAUpSgFKUoBSlKAi80sB7NxDsyMPwa8A4pmUYE5Pv8AuK/Q77GvC+PtjURA3P6/p+965eR6Z0YPZVW+bAQGDKfxvOwO9WFjjFJBDAGO84wYzmcfmtD8OuRAEHYDPbftIGfWo93l4lunoPMeoz+Pv1rldHTsvhcXfbIgHRLZ052OzD6VNtW9QnzCVXqYEyseV4mQM1y/C22U6dTqJzmTGxj7HH6V0HDWnxpuCIGIBLTmTExkCqssiWG2LagIMLmYcbkRByDW4SYxEiZ0t2kQSh0mQce1V/hXAcBDIEmCIHzQJUxHvW0m7Ii3bMSSCcxIz8h7moJLFE6ww7iIgYPmGkTgnIrJUIxJBAhZP0JkkT3qsbxRsijpkiBuYwuABMzSLpmFUEyffMAxE7ScRSwWf1xP9RjEzsTBz17V8BXII9TAiehJwNWZOAdxUC4LmDviDvsfSpHILL3r6o3yTBjDfQzgVKVug9KzRxlo+Nw7gamFwKQsmQZDSYwBM9Nq9F5Dys2pY7tgDsKn8HwFu0IRQP1qTXdiweO2cWTN5aQpSldBgKUpQClKUApSlAKUpQClKUApSlAK08XaDKQSV9QYIjrW6vhFQ1YOY4LnpQsrsG0neRt3BBP6mr6xxysurYdz07T6etVnO+SB0PhqgYZGCNu0GAfcVzzXr1m3pdGIJ8wIgwdyufN3gE+1cbnkxOntHQoxmrWmd6DORX2uY5fzMJZADTjyGcSdvpNXPLeOLqS40kTI7DNbwzxlr2ZyxuJOpXwNNfa2MzVxLQjHspP2FeF8W2qeoJ+/t+a9v5m0Wbp7I3/aa8KuHod9wO/+lcvI7R04OmfAh9vycHMdsfvrUldhBAB6/wAxnTM9gY32NRrNweg/J6Z9/wC81I4eVYGIgE6jkz9Nt42n3rjZ0ow4i0cMAQd5J82Mz2O4yMe1WvL+KJUSRMwSVB3xAGO4qNbtg5EnBidv5QDAzjuv1FYcMdMGRnrIwDE6ScEj6GoLFz4gJnSIOkBdO/zAmJ296+22HWMAnYZJCn5mPcfiowv5Jgx5iDKkvDDoGwfp1qVbXaARneDj5vKPN/eoJNrzMSRIgzgxqIYjtOIIG3Ws3Of+obRvvMHr8wFaxcMb+YR5cb+UxqOABnuaytOSYiQYJX/6gZOTsTO3egPrjHsTmds9/cVv5QNN1COhHSO246df1qOi4GZHSMNjpA/f61v4V8gzjHTv3/fepXYfR6UKVha+Uew/Ss69c8oUpSgFKUoBSlKAUpSgFKUoBSlKAUpSgFfJr7UXj7DsjC22h4w3SfX0qH0EOO4+3aANxoBIHfJ22qFzXgrHEIruQAsFXBgie/ptg1QcdZvlQvEAagYD7hu21V3E8M0aNTSVg6Z0sMmJG2e9cU+Ttpx0dMcPtMy4+09i8yALdtnDMrBSpwYImA0EH6zU6/zEKgVgcgBWOAT0BI2Ncs3EuviB/MxUCWkGVEIwb2x/4FR+V86BGi+EcZ3Uk46561xuX0dCj9no3DcwNu1IGsDzR1jrFX1i8HUMNiJ+9eb8HzBX/h2rsIwPzKeuCA3+tXfL+MNkBHcBgIBnDDoQD+nTFdGHkOOn0Y5MSfXZf/El3Twt9u1tv0rw7iR5jE77ADI36/WvV/ifmLNwd1AjFysGB9zG5x2ryfjW0nMg9cZx0rTLNTehii4rZlaONgPXr1Gfod87Zrcl4jBAAiNR3M6Rt7wR7iDUay+kAwFifU4I/c+/13oOy9NzGM9vbfptiudm6J3iCCZJxuxxIkmR323g7ZqRZIgAnrmMDJUA5jVt1nrmq2RG87RvAAUCY9J2Ej0qbauGNgYI2J0jJnAkH7Cqlja9j6jzEEqJy26KFP7+9SVtmZ8u4kFcHzPJJ04aoXjAaSVcCBJOksPNMqrKCQe4FbbTyfKB030xEMTgKTq9PahJOJxAGuBtI1D5IX69Tis2v+XOYGYwfWMZ7dajXHlYbaQAM61krAGrr6x9ay4tgq/+4RuRHlid569JP0qLJJCvKF5xBkbHYD69fv1rYl+I6wfv/fr+Ki8MTH9xJjtj9+lZas4//MevQ/79alWRo9S4K8Htqw6gVvrmvgvjg6NbnKQc+sj9RXS16uOXlFM83JHxk0KUpVygpSlAKUpQClKUApSlAKUpQClKUBizAZOK0pxtsmA6z71sv6oOmJ6TMfiuX4jll61LCbhY7L09fkrHLOUelZpCKfbL3mXCpcgNoBg6SwDETuV1Y7dDXO3PhgoGg69RgAk4WNzpEkk9vvWvh+DvNcUuA6yZBtEFMdGOO3SnGc4NryoGdMg6PNojBGTEenSK5J5IS3ONG8YSWospTyu61wwly2EEQBgg5l5npB71Uc05ajupR5cZY9B2wOsx+a7tL7W7ZljcQiGDQcHr64+9Q7FtbrC4w8S35wq6CugNhtIj5hGCZ9IrBwj6Zp5S9o4HikPDfxGRWBInJnt8oH96kWOd27hUX1VNJm2wBAEiM49YzvV5zjk6XOJU2sW0AGnLQ0EkuT3kZE7HpVXz3llwBbRVQLsjXI0ggSQT3jY1RqtFk7Oi4Pm2m2POl0DCwwLR29a+cZ8OW70XCu6gNGDsRPpGqfdRXDXOBucC6XGW6E2OksQe2ppH5+1djw/xBFjxBbuGVkdABvmJ/farJ0x30UnHfCzWvCt2zquN4hZiTB0MugxODlR9aquI4RrTgOoGpQ8McgHb7ZB3gwcb13NrnVi6gLHRcAH8rQJ6yAREdzFRfi/lhvql22oZkBwBlgxWY7xEx1k1NkK0chuMmRMjYDEZO4Pb+9b7bSRBWNoaSojVgkA5HvUdhI3Mx1GMbzOCe+59q+8KwBGqGyRkDSNwN5HUQcT+KGhsXiDIOoAyo1TkTONJbb1qQnE4GJjOnUMGJ1CXzM7VoNwHOeg1x5hBIgAgSMg1qS9nSIOAYkECQQGkls42igJ3C3Nd5AQCAZxAI2nUABJz6xUhjJnIxuuf6t1O0d4GetaOSL/FU7gE7kysgbjGfSPrX2QW6YkwDDbtgjbEzOKj2SSbZ2OPUqSD13B+n+9bEAO8fXynMVoDztDR0I0t1I6b5G3epC/U42KyRnzZmMif2KElt8N8eLN1ScK2GzOCe3QCR+O9ejI4IkGQeteRtdOIBHroPaBOfXb3+nQ/DXxAbR0PqKT1GUnqI6eldXHzeP4s5s+Ly2jvaVhZuhgGUgg7EZFZ13nEKUpQClKUApSlAKUpQClKUApWLuBuQPfFUPN+ei2RDAeoOtf/AJACR9KznkjBWy0YOTpF7duhRLEAdyYGTArkPin4jvWbotoqsGGYkOk4BnVHfNa+Z83Z2DAjwyCphiQw6wkfNPUZ26iqe6xuqFdnXwyCoKaG6hfMB5sfy/jauTLybVROjHhp2zDjfie4NKs4vKTDAhWg/YyRUS/8QsCIU6DjAEL9I+kVI5lwyqyarcl/LBEt38sbeoIAr5c4FEtO7AKADK5Y422O/auOTb7Z0JJdFfY50q/yu4J2OEmdlUnHWpPA/EH8ViinTsy6tKL/AM2etbORcOt1A1yGmMqwYiBs0R5h9aq+Ps8O/ElFuaGGCChZDiZOIHbJ7VFEk7/MVm1dOu6GDydNtAzKT/zDMepq7PGI2hra60ZZZVKnTMQzTOcnAPftXDfEC2wFTQrGQQVBUDtGSY+9X/J7Be0NDEgnKSFAxlSQAYj0qRRbc15tZFmLTLcg/wDDtlXkTkRsI/EVN5OyNbVra+GGHylQrYwJUEiuZ5DyA29fh2zbQs2dIJzABBkiFz5SKz5B8PXbfEXbn+I8ZGgEEtauSMxpUhTEjPWSKtd7K0W/Krtsu1ptAdXeInIDHzCRjJOx61jzLl48VDbumxAMlYgkx4ZZGEdHG4O2aj8+5Hdd0fhuIazcB0kNAUjrHlnUI2Mj2rdx4uW7Xh+LbDN5WZ2LMQf5oj9+1U9E+yLxqcSGK3LFnikMedIQ9R5hqlT6iR7VXcVwNktBF/hXXIW4muz0OGURp9Z71FTlzIsf45QJzh1ODj3/ABW6zfkhBx19mOAEtf3Jj61Dl9FkiPe5JfjVbFu6P6rbqSuf5QQIntUB+FvLOpWAUiQy4idyCpz2ivSuUfDyWh4ry9w5khVP1VIBPvNXiWgAIiD9q6oYZNbMZZkno815dyjiHVURHUEBibkoCDiAdPtiKnWPhfiGt69IDDa2xGv1h5j16TNehKAIrau9aR48UUeeR5C1q4jaGt3JBg67cxOD5xEyR0rfbsXX+S05mchLg+nbv26V6bzDl6XvmkRsQxBHbbePWqu9ypbYkuT7gZx6bVnLC110aRzpnEryniSR/DP10j/uf3/Fb7vLblsAsoO8hWBIA2gScmZjvO9XHEcrtuYKDrMdZ9J/NRuI5LAXwgqhQRktkH1msGpI1TRb/BPEN4hSSFKk6T3B6etdrqFeX8HwDW1PnZ3P85PmHoI6bVna4dtWrW5bG7Zx7V0Y+S4Kq/6Y5MCk7s9OpXG8Pzi+sDXqA/qAJ++9X3K+bC55WhW6dj7T19K64ciM3RzTwyjstKUpW5kKUpQClKUApSlAR+K4RX3++J9pqpblTK8pme/yj1Cmf2avq+VlPFGW2XjkcTkuG5Nc8cgABQc3CMkHcKNhMetUnxG78NdVwCVfVg6dbEYUajAXqfpXR/E6XtQZS/h9kOZ9h1nrVU3Krp8xWVOWmGYnO4Y53Nedlgk3FJnbCVpSbRxdziOLv3JEpp2QMyg9gzkDUDtIx963py7jL6E3m0gHzWkgMud8byMg9/au3YL4ellClBhgCNE7Ybb2nNRLttXI0E6wIDRon0ifN+grFqi92conw9dcwjMbK7pbuNbubbESBq65kGrLgOQ2QSLUqzNLAnUZEDZjIjfT6+tXfBccFQgufISpZoABHzZnYHH0qmt8Xa4m+zJdlLUanULqdjIgY+T16xU1oi9m/nPK7S2wLyC4P6lUKyR1mcd94rc1qz4f8E6bulQDpOpoiJC4f3qk5xzewl1LbszIks4ZiRMeS2f6jOdI/tBX+bNxClk1WgjGQsLdbTvAIIHoDv6VD0StnR3eKu2E1XrlkKAAZ3BOI1CBkxiOvWqPhLyXbbXW0WgGKko0yV6n16wdhVKLwvWwBqcEjSt1VZWCwfMQcOdyTk+tL3CsrGy9uUYKyLI0LLamUgt3kn3FV+RdFvBk3nHHOB/CuXFLkKDkMswC2psDaTiuds8oBID3rjXC51MWImdWnzT5pHUdqn8TAFqfCdQXZdTET2EsCBAmDtW3gOcxZ1hQGUKPLDIsxMsYMZ2yB3qFKVaLOKsicbyi0bFo22gQDrJLM3cGTmuh/wDTnklu35wS3isYLCCFU5H1I/SuW5vftl7hLMGQyCDFuSuodIDT0ia9E+H2Gi35hi2sHvI3/feujjp3swzPVI66+QVIrWg8oA6VG/xACCT7/wC31qO3Hjvpn712uSRyxi2Wr3VAyc+ma1tx46KT+KrF4hejV98WqOb9Gqxr2TH44notaL17Xv8Aj+1aDfrBr/p+azcn9l1FL0bNI3FfGPeoXE8eqAszAD1MVzfF/GdgHSpZySYCI7A6dwIEEjtVWyyR1r6e35rUzjtHvXGj40snd9P/AFDTHpnY+lWHDfECN8rA/Wsy50asO0/SsrjGCUgMBIPSRkT6TVNa5sDuwr5xnOl06Zy50ggExgnMbYBqPJJWS02WVj4tvTLAGCQQRoXHzETnGa6LlvxHau6IDAvEYlc+orzHhlNtl8WI0kayrKHJMgScAxM98Vdcj5itu/Ng22keZARPvjv9NutMXJnGW3r+lZ4ItaWz06lR+C4oXFDL1/HpUivXTTVo85pp0xSlKkgUpSgFKUoDF0B3FV3MOWlxCsV9iR+lWdKrKCl2WUmujhuccrvDTJOhegBIkdTGSapLty9o0avDlCfGgalz8oXoc49ATvXqToCIPWuW43kLYULrQNO8YnrAMx/avP5PHlH8oHZgzRepHmXE8vZ7gt3XMMCo3ddWW1BBgNpz3wa+8r5Yti65XxPDjSFLQkz5mI/lGMV2HH8gdS7ItxXDgqyjVgwGxsfLIHtVFxPw3rdmB3IZdReQwgiemmRtXG1OPZ0rxfRqvctVv4alAzHXGkgLBDbg4JP9zWiw/hXPDNh3Z9RIwQGG5VmIDA74M5qz47hjdttJNpmULAIkEHef6T7bfaoXKuJv22uo5Ui2AdbN3nIHbB7fWs4ql+RZ7ej7xF9bNksisCHnRo0AOACVAiTg+vvWu+brvHhSWUG27gArjzLpIkkd469Yr4li5ednuAKzEeG3iXIhP5vDC5IJG89K2+Ar3gH1a9Pluq0RpMQvbb+mrUrog12rz6NJsbQjMGU25ZomCZkA7R1pxvDJ4dy2Ui2oXWQwXrEFtyflmK3/AOJVy66wQxjziVJCjU58oEnH1GOtQeD5jbt6NLAqgbWYJRWGPMdgZ1feif0Ga25bba2y/wAFgoBbzETAJEqBJjBmf71v5Bz5uGtlb6GF2KS40nKAjeQI6VtF2wxW6rKLogFGBUuFE6SNxp32x9axS89m1dbxFLKS7HwyWddQ8o826rjVBiK0x5HHSKTgpEhvje07BQLpLDUBoO20wR6Vrt/FSMQAt0ztIOY3iovF3dZt3LShlA1qVKm4NYMj79KkcTxCQqMRr0kqzqVhzgG3jeT+k71Ms9voLHSNn+ah4fiLauFZ0yFBMzEGTMzUl/iC6oBNm5mOqYnafNiftVfzLhCuol0GpQLx0yobEECfKT1PoKnNwVu3w4P/ABSpldLks0HyghjB37x7VHyv0T4L2RD8T3G1lbNzyEgkgAEgxg6s5rV/mHiTP8B1xgvAB8pMCCZONqy5zctpca3cnTfUBdHmKxGTGxBk/WtPDLNqLdwM2shdQE+QzpAgQZG8Zk1V5ZPdE+C6sncZZY3rRuQdK+ID/TIiSu5ETtUZRrPiIAyO5LH5TbjCusj7rvWi3fdrtwraDMCutdRFxFxMACHEasbGetW/gghFDnwzM6NJMNIMNEiT5qykndsuiJy/kltgbUiG8zrjJ6vnIn9ar/8AK3DlXKBgQ7AsMNpLYMDcR19at+Y2mtsCjq/hgK+rSDBkrMfzQeu9bbPCvaBiLgOohWhTpjIVusTEY9zVk5LVkNJ7opuH+G7aEDxi+oMAsyZ6YJOkgdf0qanIDZC7W0JgEE5YyZZDgbRIrbwXGk3ADoDKmdQI1GfKsnJP36V95VquC5dnXJOm2zkG3kAqTnbtA96Nya2Skl0T+EfxNQZy6xogLADA5iMn/WpnK+SpcuqZBOAGUaYG4nT7H8Vt4Pk7FW8EFdTC4BsyzBcb7Ek+tW3J+UrbviCQBBC5Gn03zO8etaQxScla0UlOKT+zqrHDqnygCd4rbSle4lR5F2KUpUgUpSgFKUoBSlKAUpSgPhWot/gLbfMin3AqXSoaT7JTa6Oe474ZtOpCrpPTJI+07VX8V8NMVAGjsQQYI7DoOldjWJWsJ8XFLbRrHkZI6s8y5/yhkuIxVSAIGJUdxJ6n6TVPe5eEurftgJpB2cQxO0BsR7EV7C9gGqjmPw/bdCqqqHcECIMzXNk4XuDN4cr1JHlvB8PbvXLoIuJKkuWGidTdJHSKj8DqCJIFwXHKMxGgkMratUiNEwMTXZ/EXwveJDWwjqFjQMMMySCfm6Y9BVXxHCjVpvmFWAq6YLGABqBnNck8csfa0dMZxn0zneKZEJ4Yvb0ourVJbRLSAwnpG/Wall9LKQ9q8HWPDXdp6icR7wKteZclR7cRBEaRgskdAxyQdiCYrRa5UwZVZ0tlCCuq2pZgOxEb9gTvWb3Rboqb3GWBxCrD2HQadCKjB5hgfL0zU1r68QSoBueGZbyAC2R0BP8AMRO2c+tZ6P4rtcfwwLga3FsgkC2FgzOrrj0mpPAAGyQXMOSS4hHYNtO8NGI/Sk0r0I9FdxFtroZ18quFS3OoMWySSsgfealOiBLdxrqCU/iNoGmCNmH8uR+veonEcIjlQxuRbIZdTqFY5gKLZ8xHX6d6lAI6odIBuK2kD5ozqIUYnb2JFQ7SJ7I9kqFRArXkPy3EADrGxYg/L61o5VbZS0FmuKxOQGVgxydSxJAg79SPSpNhotsLbEXA7AYC6hkADUCCNtvSsuM4djaW3atOJAkawLoE5IkkbzvE0XQe2fGvC4CA5tFI1uR1zIQ4kTMn1ipPEXFANtY/iAjAhhtBCxv61Jsm74aqEV22YuCHUQcsvfaIqVwHJwRpXIHza5jUIIKrGIPaPrUON/6kr9lTY4TTb16dbQSAYBG6mTv1/FSOToVteZ3ZgDpUhdS9grbEHOc1017lV24oXw104yJ6HocRV3wHIFAGrcbQYgdj0reHHnPSX9Mp5oR23/Dj+E5az3POofAI1A6gQxggz+a6vhfhxVJwsHMxLT1k9avLdhREAYrbXdh4UYL8tnJk5UpP8dGizwwUQBWXgLOqM9620rsUUlRzWxSlKkgUpSgFKUoBSlKAUpSgFKUoBSlKAUpSgFKUoDEpUfiuBW4Ib9xXylQ0npkptGs8rQqFKyAZ9Z7zUe9yK2wAIPlOpTOQYjH0JFfaVT44fRb5JfZA4z4YRypDuGQyMgj1BEZqvHJCxM5YHBwpH1GR96UrmzcfHrRvjzT3skH4YWBLAwZEqDH5rDiPhrVcDeRwBEMuQe6nNKVf/FxV0V/yMn2YWvhJVYMkIJyuSp7R2+lWw5GhAktI64+221KVMeNiXoh58j9kixya2oAiY/fSp1vhlEQBj0r7StY44R6RnKcpds2gV9pStCgpSlAKUpQClKUApSlAf//Z"/>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xQTEhQUExQVFRUVFxoaGBgXFxcWFxgeFhcYGhcYGBcYHCghGholHRgXIjEhJykrLy4uHB8zODMsNygtLiwBCgoKDg0OGxAQGywkICQvLC0sLCwsLywsLC8sLCwsLCwsLDQsLCwsLCw0LCwsLCwsLCwsLCwsLCwsLCwsLCwsLP/AABEIALcBEwMBIgACEQEDEQH/xAAcAAEAAgMBAQEAAAAAAAAAAAAABAUCAwYHAQj/xAA8EAACAQMCBAQFAgQEBQUAAAABAhEAAyESMQQFQVETImFxBjKBkaGx8CNCUsEUFtHhM2JysvEHU4KSov/EABkBAQADAQEAAAAAAAAAAAAAAAABAgMEBf/EACURAAICAgICAgMAAwAAAAAAAAABAhEDIQQxEkETUSJhkRQyof/aAAwDAQACEQMRAD8A9xpSlAKUpQClKUApSlAKUpQClKUApSlAKViWHesf8Qu2pfuKiwbKxdgMkge9an4pYkZ9qr+JcsfNtG3T/wA1VzSJSLPxhWYNV3CnHeti3GB61Cn9k+JOpWm1d71uq6dlaFKUqQKUpQClKUApSlAKUpQClKUApSlAKUpQClKUApSlAKUpQClKUAqNzDjVsoXfYdtzOwFSaoPje0TwrFd1IP8Ab+9Vm6i2i0VbSZC4z4pYg+GoHYkg/wCw/NU9/md55/iMZGwaBHsp9DXLcLzJhGfbHbtB7z+KuuC4u2SNa7denqO3+tefKcpPbO6MIxWkfUS49xAZhtPrAOdWZAPTPUV0vLOVohBAJMZLHPb2H2rPguMtMPKQOwODjuDVlwyHSuM/rPrWuOCX7Mck2/0ZKmk+n7/FYNO5O4xW8waxvJIHpWpiZ8GulQP3mtrVHtCB6R9d63gYqUAu9Zre60FYRinQM7l9owBPSarH+I1RtN226E9dwfY9qnRt71U/Epsta03M5kAQSCOsHaolNpXZMYpuqLTg+dWbh0q+egOJ9qsa8s4H+G+CcmSTvOMgdp6V6Ryzi/Ethuux9xTDm89MtlxeG0S6UpXQYClKUApSlAKUpQClKUApSlAKUpQClKUApSlAKUpQCtd+0HUqwkMCCPQ1spQHg3O+C8K+9uMgldgT1zn0rC1xMbGJiTGwx0DYmDtXaf8AqVygq44hR5WwxAkqYgfQ/rXB6M7kn2MCSZz9a86cfF0d8JWrLuzxODIjdsSPadO5knerHhOf3UB0uTn5ZHbYhhVBw6j3mRBBhiZMkmZ3Fb0EgwZzgT8xOrtEdKzsu9nfcu+JVcjWsf8AMNsHaO/tNXtnikcSGU9oNeVwwMwO8xgbNA8pg/NU63xRBgzEwJaC0NGdUdGFaLM12Zywp9HpB98daWroIJ26b9q4HheYNHzmAASdQIAkhv5jPQ1sHFPqyWj3yd1J32xMVb5/0V+D9nfaxvIH1qJxHNEQZP0GZrjrnEEiS846wJMbHOBvW17krvnYnyn0j5sDINQ819BYfstuL+JYnQF+rDrkY9qp7l4sSZUznYNPciR6jrWnUJBk4x8xxkGIBM4P2rALAgb579P6Zz2rJzbezZQS6Nf+IRwrg+QllYZBDKYI+4/cV1vwdeHmWTmCJ9O1eefDykNd4ZgQQS47EE7j1nV967H4S4ZjfyZCDfYMNgR67T6zV8brIqK5FcHZ3VKUr0jzxSlKAUpSgFKUoBSlKAUpSgFKUoBSlKAUpSgFKUoBSlKAi80sB7NxDsyMPwa8A4pmUYE5Pv8AuK/Q77GvC+PtjURA3P6/p+965eR6Z0YPZVW+bAQGDKfxvOwO9WFjjFJBDAGO84wYzmcfmtD8OuRAEHYDPbftIGfWo93l4lunoPMeoz+Pv1rldHTsvhcXfbIgHRLZ052OzD6VNtW9QnzCVXqYEyseV4mQM1y/C22U6dTqJzmTGxj7HH6V0HDWnxpuCIGIBLTmTExkCqssiWG2LagIMLmYcbkRByDW4SYxEiZ0t2kQSh0mQce1V/hXAcBDIEmCIHzQJUxHvW0m7Ii3bMSSCcxIz8h7moJLFE6ww7iIgYPmGkTgnIrJUIxJBAhZP0JkkT3qsbxRsijpkiBuYwuABMzSLpmFUEyffMAxE7ScRSwWf1xP9RjEzsTBz17V8BXII9TAiehJwNWZOAdxUC4LmDviDvsfSpHILL3r6o3yTBjDfQzgVKVug9KzRxlo+Nw7gamFwKQsmQZDSYwBM9Nq9F5Dys2pY7tgDsKn8HwFu0IRQP1qTXdiweO2cWTN5aQpSldBgKUpQClKUApSlAKUpQClKUApSlAK08XaDKQSV9QYIjrW6vhFQ1YOY4LnpQsrsG0neRt3BBP6mr6xxysurYdz07T6etVnO+SB0PhqgYZGCNu0GAfcVzzXr1m3pdGIJ8wIgwdyufN3gE+1cbnkxOntHQoxmrWmd6DORX2uY5fzMJZADTjyGcSdvpNXPLeOLqS40kTI7DNbwzxlr2ZyxuJOpXwNNfa2MzVxLQjHspP2FeF8W2qeoJ+/t+a9v5m0Wbp7I3/aa8KuHod9wO/+lcvI7R04OmfAh9vycHMdsfvrUldhBAB6/wAxnTM9gY32NRrNweg/J6Z9/wC81I4eVYGIgE6jkz9Nt42n3rjZ0ow4i0cMAQd5J82Mz2O4yMe1WvL+KJUSRMwSVB3xAGO4qNbtg5EnBidv5QDAzjuv1FYcMdMGRnrIwDE6ScEj6GoLFz4gJnSIOkBdO/zAmJ296+22HWMAnYZJCn5mPcfiowv5Jgx5iDKkvDDoGwfp1qVbXaARneDj5vKPN/eoJNrzMSRIgzgxqIYjtOIIG3Ws3Of+obRvvMHr8wFaxcMb+YR5cb+UxqOABnuaytOSYiQYJX/6gZOTsTO3egPrjHsTmds9/cVv5QNN1COhHSO246df1qOi4GZHSMNjpA/f61v4V8gzjHTv3/fepXYfR6UKVha+Uew/Ss69c8oUpSgFKUoBSlKAUpSgFKUoBSlKAUpSgFfJr7UXj7DsjC22h4w3SfX0qH0EOO4+3aANxoBIHfJ22qFzXgrHEIruQAsFXBgie/ptg1QcdZvlQvEAagYD7hu21V3E8M0aNTSVg6Z0sMmJG2e9cU+Ttpx0dMcPtMy4+09i8yALdtnDMrBSpwYImA0EH6zU6/zEKgVgcgBWOAT0BI2Ncs3EuviB/MxUCWkGVEIwb2x/4FR+V86BGi+EcZ3Uk46561xuX0dCj9no3DcwNu1IGsDzR1jrFX1i8HUMNiJ+9eb8HzBX/h2rsIwPzKeuCA3+tXfL+MNkBHcBgIBnDDoQD+nTFdGHkOOn0Y5MSfXZf/El3Twt9u1tv0rw7iR5jE77ADI36/WvV/ifmLNwd1AjFysGB9zG5x2ryfjW0nMg9cZx0rTLNTehii4rZlaONgPXr1Gfod87Zrcl4jBAAiNR3M6Rt7wR7iDUay+kAwFifU4I/c+/13oOy9NzGM9vbfptiudm6J3iCCZJxuxxIkmR323g7ZqRZIgAnrmMDJUA5jVt1nrmq2RG87RvAAUCY9J2Ej0qbauGNgYI2J0jJnAkH7Cqlja9j6jzEEqJy26KFP7+9SVtmZ8u4kFcHzPJJ04aoXjAaSVcCBJOksPNMqrKCQe4FbbTyfKB030xEMTgKTq9PahJOJxAGuBtI1D5IX69Tis2v+XOYGYwfWMZ7dajXHlYbaQAM61krAGrr6x9ay4tgq/+4RuRHlid569JP0qLJJCvKF5xBkbHYD69fv1rYl+I6wfv/fr+Ki8MTH9xJjtj9+lZas4//MevQ/79alWRo9S4K8Htqw6gVvrmvgvjg6NbnKQc+sj9RXS16uOXlFM83JHxk0KUpVygpSlAKUpQClKUApSlAKUpQClKUBizAZOK0pxtsmA6z71sv6oOmJ6TMfiuX4jll61LCbhY7L09fkrHLOUelZpCKfbL3mXCpcgNoBg6SwDETuV1Y7dDXO3PhgoGg69RgAk4WNzpEkk9vvWvh+DvNcUuA6yZBtEFMdGOO3SnGc4NryoGdMg6PNojBGTEenSK5J5IS3ONG8YSWospTyu61wwly2EEQBgg5l5npB71Uc05ajupR5cZY9B2wOsx+a7tL7W7ZljcQiGDQcHr64+9Q7FtbrC4w8S35wq6CugNhtIj5hGCZ9IrBwj6Zp5S9o4HikPDfxGRWBInJnt8oH96kWOd27hUX1VNJm2wBAEiM49YzvV5zjk6XOJU2sW0AGnLQ0EkuT3kZE7HpVXz3llwBbRVQLsjXI0ggSQT3jY1RqtFk7Oi4Pm2m2POl0DCwwLR29a+cZ8OW70XCu6gNGDsRPpGqfdRXDXOBucC6XGW6E2OksQe2ppH5+1djw/xBFjxBbuGVkdABvmJ/farJ0x30UnHfCzWvCt2zquN4hZiTB0MugxODlR9aquI4RrTgOoGpQ8McgHb7ZB3gwcb13NrnVi6gLHRcAH8rQJ6yAREdzFRfi/lhvql22oZkBwBlgxWY7xEx1k1NkK0chuMmRMjYDEZO4Pb+9b7bSRBWNoaSojVgkA5HvUdhI3Mx1GMbzOCe+59q+8KwBGqGyRkDSNwN5HUQcT+KGhsXiDIOoAyo1TkTONJbb1qQnE4GJjOnUMGJ1CXzM7VoNwHOeg1x5hBIgAgSMg1qS9nSIOAYkECQQGkls42igJ3C3Nd5AQCAZxAI2nUABJz6xUhjJnIxuuf6t1O0d4GetaOSL/FU7gE7kysgbjGfSPrX2QW6YkwDDbtgjbEzOKj2SSbZ2OPUqSD13B+n+9bEAO8fXynMVoDztDR0I0t1I6b5G3epC/U42KyRnzZmMif2KElt8N8eLN1ScK2GzOCe3QCR+O9ejI4IkGQeteRtdOIBHroPaBOfXb3+nQ/DXxAbR0PqKT1GUnqI6eldXHzeP4s5s+Ly2jvaVhZuhgGUgg7EZFZ13nEKUpQClKUApSlAKUpQClKUApWLuBuQPfFUPN+ei2RDAeoOtf/AJACR9KznkjBWy0YOTpF7duhRLEAdyYGTArkPin4jvWbotoqsGGYkOk4BnVHfNa+Z83Z2DAjwyCphiQw6wkfNPUZ26iqe6xuqFdnXwyCoKaG6hfMB5sfy/jauTLybVROjHhp2zDjfie4NKs4vKTDAhWg/YyRUS/8QsCIU6DjAEL9I+kVI5lwyqyarcl/LBEt38sbeoIAr5c4FEtO7AKADK5Y422O/auOTb7Z0JJdFfY50q/yu4J2OEmdlUnHWpPA/EH8ViinTsy6tKL/AM2etbORcOt1A1yGmMqwYiBs0R5h9aq+Ps8O/ElFuaGGCChZDiZOIHbJ7VFEk7/MVm1dOu6GDydNtAzKT/zDMepq7PGI2hra60ZZZVKnTMQzTOcnAPftXDfEC2wFTQrGQQVBUDtGSY+9X/J7Be0NDEgnKSFAxlSQAYj0qRRbc15tZFmLTLcg/wDDtlXkTkRsI/EVN5OyNbVra+GGHylQrYwJUEiuZ5DyA29fh2zbQs2dIJzABBkiFz5SKz5B8PXbfEXbn+I8ZGgEEtauSMxpUhTEjPWSKtd7K0W/Krtsu1ptAdXeInIDHzCRjJOx61jzLl48VDbumxAMlYgkx4ZZGEdHG4O2aj8+5Hdd0fhuIazcB0kNAUjrHlnUI2Mj2rdx4uW7Xh+LbDN5WZ2LMQf5oj9+1U9E+yLxqcSGK3LFnikMedIQ9R5hqlT6iR7VXcVwNktBF/hXXIW4muz0OGURp9Z71FTlzIsf45QJzh1ODj3/ABW6zfkhBx19mOAEtf3Jj61Dl9FkiPe5JfjVbFu6P6rbqSuf5QQIntUB+FvLOpWAUiQy4idyCpz2ivSuUfDyWh4ry9w5khVP1VIBPvNXiWgAIiD9q6oYZNbMZZkno815dyjiHVURHUEBibkoCDiAdPtiKnWPhfiGt69IDDa2xGv1h5j16TNehKAIrau9aR48UUeeR5C1q4jaGt3JBg67cxOD5xEyR0rfbsXX+S05mchLg+nbv26V6bzDl6XvmkRsQxBHbbePWqu9ypbYkuT7gZx6bVnLC110aRzpnEryniSR/DP10j/uf3/Fb7vLblsAsoO8hWBIA2gScmZjvO9XHEcrtuYKDrMdZ9J/NRuI5LAXwgqhQRktkH1msGpI1TRb/BPEN4hSSFKk6T3B6etdrqFeX8HwDW1PnZ3P85PmHoI6bVna4dtWrW5bG7Zx7V0Y+S4Kq/6Y5MCk7s9OpXG8Pzi+sDXqA/qAJ++9X3K+bC55WhW6dj7T19K64ciM3RzTwyjstKUpW5kKUpQClKUApSlAR+K4RX3++J9pqpblTK8pme/yj1Cmf2avq+VlPFGW2XjkcTkuG5Nc8cgABQc3CMkHcKNhMetUnxG78NdVwCVfVg6dbEYUajAXqfpXR/E6XtQZS/h9kOZ9h1nrVU3Krp8xWVOWmGYnO4Y53Nedlgk3FJnbCVpSbRxdziOLv3JEpp2QMyg9gzkDUDtIx963py7jL6E3m0gHzWkgMud8byMg9/au3YL4ellClBhgCNE7Ybb2nNRLttXI0E6wIDRon0ifN+grFqi92conw9dcwjMbK7pbuNbubbESBq65kGrLgOQ2QSLUqzNLAnUZEDZjIjfT6+tXfBccFQgufISpZoABHzZnYHH0qmt8Xa4m+zJdlLUanULqdjIgY+T16xU1oi9m/nPK7S2wLyC4P6lUKyR1mcd94rc1qz4f8E6bulQDpOpoiJC4f3qk5xzewl1LbszIks4ZiRMeS2f6jOdI/tBX+bNxClk1WgjGQsLdbTvAIIHoDv6VD0StnR3eKu2E1XrlkKAAZ3BOI1CBkxiOvWqPhLyXbbXW0WgGKko0yV6n16wdhVKLwvWwBqcEjSt1VZWCwfMQcOdyTk+tL3CsrGy9uUYKyLI0LLamUgt3kn3FV+RdFvBk3nHHOB/CuXFLkKDkMswC2psDaTiuds8oBID3rjXC51MWImdWnzT5pHUdqn8TAFqfCdQXZdTET2EsCBAmDtW3gOcxZ1hQGUKPLDIsxMsYMZ2yB3qFKVaLOKsicbyi0bFo22gQDrJLM3cGTmuh/wDTnklu35wS3isYLCCFU5H1I/SuW5vftl7hLMGQyCDFuSuodIDT0ia9E+H2Gi35hi2sHvI3/feujjp3swzPVI66+QVIrWg8oA6VG/xACCT7/wC31qO3Hjvpn712uSRyxi2Wr3VAyc+ma1tx46KT+KrF4hejV98WqOb9Gqxr2TH44notaL17Xv8Aj+1aDfrBr/p+azcn9l1FL0bNI3FfGPeoXE8eqAszAD1MVzfF/GdgHSpZySYCI7A6dwIEEjtVWyyR1r6e35rUzjtHvXGj40snd9P/AFDTHpnY+lWHDfECN8rA/Wsy50asO0/SsrjGCUgMBIPSRkT6TVNa5sDuwr5xnOl06Zy50ggExgnMbYBqPJJWS02WVj4tvTLAGCQQRoXHzETnGa6LlvxHau6IDAvEYlc+orzHhlNtl8WI0kayrKHJMgScAxM98Vdcj5itu/Ng22keZARPvjv9NutMXJnGW3r+lZ4ItaWz06lR+C4oXFDL1/HpUivXTTVo85pp0xSlKkgUpSgFKUoDF0B3FV3MOWlxCsV9iR+lWdKrKCl2WUmujhuccrvDTJOhegBIkdTGSapLty9o0avDlCfGgalz8oXoc49ATvXqToCIPWuW43kLYULrQNO8YnrAMx/avP5PHlH8oHZgzRepHmXE8vZ7gt3XMMCo3ddWW1BBgNpz3wa+8r5Yti65XxPDjSFLQkz5mI/lGMV2HH8gdS7ItxXDgqyjVgwGxsfLIHtVFxPw3rdmB3IZdReQwgiemmRtXG1OPZ0rxfRqvctVv4alAzHXGkgLBDbg4JP9zWiw/hXPDNh3Z9RIwQGG5VmIDA74M5qz47hjdttJNpmULAIkEHef6T7bfaoXKuJv22uo5Ui2AdbN3nIHbB7fWs4ql+RZ7ej7xF9bNksisCHnRo0AOACVAiTg+vvWu+brvHhSWUG27gArjzLpIkkd469Yr4li5ednuAKzEeG3iXIhP5vDC5IJG89K2+Ar3gH1a9Pluq0RpMQvbb+mrUrog12rz6NJsbQjMGU25ZomCZkA7R1pxvDJ4dy2Ui2oXWQwXrEFtyflmK3/AOJVy66wQxjziVJCjU58oEnH1GOtQeD5jbt6NLAqgbWYJRWGPMdgZ1feif0Ga25bba2y/wAFgoBbzETAJEqBJjBmf71v5Bz5uGtlb6GF2KS40nKAjeQI6VtF2wxW6rKLogFGBUuFE6SNxp32x9axS89m1dbxFLKS7HwyWddQ8o826rjVBiK0x5HHSKTgpEhvje07BQLpLDUBoO20wR6Vrt/FSMQAt0ztIOY3iovF3dZt3LShlA1qVKm4NYMj79KkcTxCQqMRr0kqzqVhzgG3jeT+k71Ms9voLHSNn+ah4fiLauFZ0yFBMzEGTMzUl/iC6oBNm5mOqYnafNiftVfzLhCuol0GpQLx0yobEECfKT1PoKnNwVu3w4P/ABSpldLks0HyghjB37x7VHyv0T4L2RD8T3G1lbNzyEgkgAEgxg6s5rV/mHiTP8B1xgvAB8pMCCZONqy5zctpca3cnTfUBdHmKxGTGxBk/WtPDLNqLdwM2shdQE+QzpAgQZG8Zk1V5ZPdE+C6sncZZY3rRuQdK+ID/TIiSu5ETtUZRrPiIAyO5LH5TbjCusj7rvWi3fdrtwraDMCutdRFxFxMACHEasbGetW/gghFDnwzM6NJMNIMNEiT5qykndsuiJy/kltgbUiG8zrjJ6vnIn9ar/8AK3DlXKBgQ7AsMNpLYMDcR19at+Y2mtsCjq/hgK+rSDBkrMfzQeu9bbPCvaBiLgOohWhTpjIVusTEY9zVk5LVkNJ7opuH+G7aEDxi+oMAsyZ6YJOkgdf0qanIDZC7W0JgEE5YyZZDgbRIrbwXGk3ADoDKmdQI1GfKsnJP36V95VquC5dnXJOm2zkG3kAqTnbtA96Nya2Skl0T+EfxNQZy6xogLADA5iMn/WpnK+SpcuqZBOAGUaYG4nT7H8Vt4Pk7FW8EFdTC4BsyzBcb7Ek+tW3J+UrbviCQBBC5Gn03zO8etaQxScla0UlOKT+zqrHDqnygCd4rbSle4lR5F2KUpUgUpSgFKUoBSlKAUpSgPhWot/gLbfMin3AqXSoaT7JTa6Oe474ZtOpCrpPTJI+07VX8V8NMVAGjsQQYI7DoOldjWJWsJ8XFLbRrHkZI6s8y5/yhkuIxVSAIGJUdxJ6n6TVPe5eEurftgJpB2cQxO0BsR7EV7C9gGqjmPw/bdCqqqHcECIMzXNk4XuDN4cr1JHlvB8PbvXLoIuJKkuWGidTdJHSKj8DqCJIFwXHKMxGgkMratUiNEwMTXZ/EXwveJDWwjqFjQMMMySCfm6Y9BVXxHCjVpvmFWAq6YLGABqBnNck8csfa0dMZxn0zneKZEJ4Yvb0ourVJbRLSAwnpG/Wall9LKQ9q8HWPDXdp6icR7wKteZclR7cRBEaRgskdAxyQdiCYrRa5UwZVZ0tlCCuq2pZgOxEb9gTvWb3Rboqb3GWBxCrD2HQadCKjB5hgfL0zU1r68QSoBueGZbyAC2R0BP8AMRO2c+tZ6P4rtcfwwLga3FsgkC2FgzOrrj0mpPAAGyQXMOSS4hHYNtO8NGI/Sk0r0I9FdxFtroZ18quFS3OoMWySSsgfealOiBLdxrqCU/iNoGmCNmH8uR+veonEcIjlQxuRbIZdTqFY5gKLZ8xHX6d6lAI6odIBuK2kD5ozqIUYnb2JFQ7SJ7I9kqFRArXkPy3EADrGxYg/L61o5VbZS0FmuKxOQGVgxydSxJAg79SPSpNhotsLbEXA7AYC6hkADUCCNtvSsuM4djaW3atOJAkawLoE5IkkbzvE0XQe2fGvC4CA5tFI1uR1zIQ4kTMn1ipPEXFANtY/iAjAhhtBCxv61Jsm74aqEV22YuCHUQcsvfaIqVwHJwRpXIHza5jUIIKrGIPaPrUON/6kr9lTY4TTb16dbQSAYBG6mTv1/FSOToVteZ3ZgDpUhdS9grbEHOc1017lV24oXw104yJ6HocRV3wHIFAGrcbQYgdj0reHHnPSX9Mp5oR23/Dj+E5az3POofAI1A6gQxggz+a6vhfhxVJwsHMxLT1k9avLdhREAYrbXdh4UYL8tnJk5UpP8dGizwwUQBWXgLOqM9620rsUUlRzWxSlKkgUpSgFKUoBSlKAUpSgFKUoBSlKAUpSgFKUoDEpUfiuBW4Ib9xXylQ0npkptGs8rQqFKyAZ9Z7zUe9yK2wAIPlOpTOQYjH0JFfaVT44fRb5JfZA4z4YRypDuGQyMgj1BEZqvHJCxM5YHBwpH1GR96UrmzcfHrRvjzT3skH4YWBLAwZEqDH5rDiPhrVcDeRwBEMuQe6nNKVf/FxV0V/yMn2YWvhJVYMkIJyuSp7R2+lWw5GhAktI64+221KVMeNiXoh58j9kixya2oAiY/fSp1vhlEQBj0r7StY44R6RnKcpds2gV9pStCgpSlAKUpQClKUApSlAf//Z"/>
          <p:cNvSpPr>
            <a:spLocks noChangeAspect="1" noChangeArrowheads="1"/>
          </p:cNvSpPr>
          <p:nvPr/>
        </p:nvSpPr>
        <p:spPr bwMode="auto">
          <a:xfrm>
            <a:off x="215900" y="-2317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0" name="Picture 6" descr="https://encrypted-tbn0.gstatic.com/images?q=tbn:ANd9GcTehDRv0YnnAjw_0uOK3Ow0m82dP-oHcSNRoAE1V-JdjllUXAOU2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3356992"/>
            <a:ext cx="6000750" cy="3280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4751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latin typeface="Arial Black" pitchFamily="34" charset="0"/>
              </a:rPr>
              <a:t>Introducción</a:t>
            </a:r>
            <a:endParaRPr lang="es-CO" dirty="0">
              <a:latin typeface="Arial Black" pitchFamily="34" charset="0"/>
            </a:endParaRPr>
          </a:p>
        </p:txBody>
      </p:sp>
      <p:sp>
        <p:nvSpPr>
          <p:cNvPr id="3" name="2 Marcador de contenido"/>
          <p:cNvSpPr>
            <a:spLocks noGrp="1"/>
          </p:cNvSpPr>
          <p:nvPr>
            <p:ph idx="1"/>
          </p:nvPr>
        </p:nvSpPr>
        <p:spPr>
          <a:xfrm>
            <a:off x="457200" y="1600200"/>
            <a:ext cx="8229600" cy="4925144"/>
          </a:xfrm>
        </p:spPr>
        <p:txBody>
          <a:bodyPr>
            <a:normAutofit fontScale="92500"/>
          </a:bodyPr>
          <a:lstStyle/>
          <a:p>
            <a:pPr marL="0" indent="0">
              <a:buNone/>
            </a:pPr>
            <a:r>
              <a:rPr lang="es-CO" dirty="0" smtClean="0"/>
              <a:t>Dios que nos ama tanto, desea lo mejor para nosotros, sus hijos, por eso dice:</a:t>
            </a:r>
            <a:r>
              <a:rPr lang="es-CO" b="1" baseline="30000" dirty="0"/>
              <a:t> </a:t>
            </a:r>
            <a:r>
              <a:rPr lang="es-CO" b="1" baseline="30000" dirty="0" smtClean="0"/>
              <a:t>«</a:t>
            </a:r>
            <a:r>
              <a:rPr lang="es-CO" b="1" dirty="0" smtClean="0">
                <a:latin typeface="Agency FB" pitchFamily="34" charset="0"/>
              </a:rPr>
              <a:t>Amado</a:t>
            </a:r>
            <a:r>
              <a:rPr lang="es-CO" b="1" dirty="0">
                <a:latin typeface="Agency FB" pitchFamily="34" charset="0"/>
              </a:rPr>
              <a:t>, yo deseo que tú seas prosperado en todas las cosas, y que tengas salud, así como prospera tu </a:t>
            </a:r>
            <a:r>
              <a:rPr lang="es-CO" b="1" dirty="0" smtClean="0">
                <a:latin typeface="Agency FB" pitchFamily="34" charset="0"/>
              </a:rPr>
              <a:t>alma</a:t>
            </a:r>
            <a:r>
              <a:rPr lang="es-CO" dirty="0" smtClean="0"/>
              <a:t>»</a:t>
            </a:r>
            <a:r>
              <a:rPr lang="es-CO" dirty="0" smtClean="0">
                <a:solidFill>
                  <a:srgbClr val="FF0000"/>
                </a:solidFill>
              </a:rPr>
              <a:t> (3Juan 2).</a:t>
            </a:r>
          </a:p>
          <a:p>
            <a:pPr marL="0" indent="0">
              <a:buNone/>
            </a:pPr>
            <a:endParaRPr lang="es-CO" dirty="0"/>
          </a:p>
          <a:p>
            <a:pPr marL="0" indent="0">
              <a:buNone/>
            </a:pPr>
            <a:r>
              <a:rPr lang="es-CO" dirty="0" smtClean="0"/>
              <a:t>Debido a eso, he pensado que es necesario incluir en esta pagina algunos consejos sobre salud, precisamente para que disfrutemos de buena salud. Hoy hablaremos de la </a:t>
            </a:r>
            <a:r>
              <a:rPr lang="es-CO" dirty="0">
                <a:latin typeface="Arial Black" pitchFamily="34" charset="0"/>
              </a:rPr>
              <a:t>diferencia entre </a:t>
            </a:r>
            <a:r>
              <a:rPr lang="es-CO" dirty="0" smtClean="0">
                <a:solidFill>
                  <a:srgbClr val="FF0000"/>
                </a:solidFill>
                <a:latin typeface="Arial Black" pitchFamily="34" charset="0"/>
              </a:rPr>
              <a:t>harinas </a:t>
            </a:r>
            <a:r>
              <a:rPr lang="es-CO" dirty="0">
                <a:solidFill>
                  <a:srgbClr val="FF0000"/>
                </a:solidFill>
                <a:latin typeface="Arial Black" pitchFamily="34" charset="0"/>
              </a:rPr>
              <a:t>refinadas y granos </a:t>
            </a:r>
            <a:r>
              <a:rPr lang="es-CO" dirty="0" smtClean="0">
                <a:solidFill>
                  <a:srgbClr val="FF0000"/>
                </a:solidFill>
                <a:latin typeface="Arial Black" pitchFamily="34" charset="0"/>
              </a:rPr>
              <a:t>integrales.</a:t>
            </a:r>
          </a:p>
          <a:p>
            <a:pPr marL="0" indent="0">
              <a:buNone/>
            </a:pPr>
            <a:endParaRPr lang="es-CO" dirty="0"/>
          </a:p>
        </p:txBody>
      </p:sp>
    </p:spTree>
    <p:extLst>
      <p:ext uri="{BB962C8B-B14F-4D97-AF65-F5344CB8AC3E}">
        <p14:creationId xmlns:p14="http://schemas.microsoft.com/office/powerpoint/2010/main" val="2209468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2160240"/>
          </a:xfrm>
        </p:spPr>
        <p:txBody>
          <a:bodyPr>
            <a:normAutofit fontScale="92500" lnSpcReduction="10000"/>
          </a:bodyPr>
          <a:lstStyle/>
          <a:p>
            <a:pPr marL="0" indent="0" algn="ctr">
              <a:buNone/>
            </a:pPr>
            <a:r>
              <a:rPr lang="es-CO" dirty="0"/>
              <a:t>Los granos integrales son cada vez más buscados debido a que los carbohidratos refinados han tomado mala fama. Esto se debe a la gran cantidad de enfermedades como </a:t>
            </a:r>
            <a:r>
              <a:rPr lang="es-CO" u="sng" dirty="0" smtClean="0"/>
              <a:t>diabetes</a:t>
            </a:r>
            <a:r>
              <a:rPr lang="es-CO" dirty="0" smtClean="0"/>
              <a:t> e </a:t>
            </a:r>
            <a:r>
              <a:rPr lang="es-CO" u="sng" dirty="0"/>
              <a:t>hipertensión</a:t>
            </a:r>
            <a:r>
              <a:rPr lang="es-CO" dirty="0"/>
              <a:t> que se están presentando</a:t>
            </a:r>
            <a:r>
              <a:rPr lang="es-CO" dirty="0" smtClean="0"/>
              <a:t>.</a:t>
            </a:r>
            <a:endParaRPr lang="es-CO" dirty="0"/>
          </a:p>
        </p:txBody>
      </p:sp>
      <p:sp>
        <p:nvSpPr>
          <p:cNvPr id="4" name="3 Rectángulo"/>
          <p:cNvSpPr/>
          <p:nvPr/>
        </p:nvSpPr>
        <p:spPr>
          <a:xfrm>
            <a:off x="3203848" y="2780928"/>
            <a:ext cx="2880320" cy="3477875"/>
          </a:xfrm>
          <a:prstGeom prst="rect">
            <a:avLst/>
          </a:prstGeom>
        </p:spPr>
        <p:txBody>
          <a:bodyPr wrap="square">
            <a:spAutoFit/>
          </a:bodyPr>
          <a:lstStyle/>
          <a:p>
            <a:pPr algn="ctr"/>
            <a:r>
              <a:rPr lang="es-CO" sz="2000" b="1" dirty="0"/>
              <a:t>Es así como los granos integrales pueden prevenir y ayudar a controlar una gran cantidad de enfermedades, mientras que las harinas refinadas ocasionan obesidad, problemas cardíacos y diabetes.</a:t>
            </a:r>
            <a:r>
              <a:rPr lang="es-CO" sz="2000" dirty="0"/>
              <a:t/>
            </a:r>
            <a:br>
              <a:rPr lang="es-CO" sz="2000" dirty="0"/>
            </a:br>
            <a:endParaRPr lang="es-CO" sz="2000" dirty="0"/>
          </a:p>
        </p:txBody>
      </p:sp>
      <p:sp>
        <p:nvSpPr>
          <p:cNvPr id="5" name="Rectangle 1"/>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pic>
        <p:nvPicPr>
          <p:cNvPr id="2053" name="Picture 5" descr="assortment of baked bre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814100"/>
            <a:ext cx="2866548" cy="36480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52400" y="6096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sp>
        <p:nvSpPr>
          <p:cNvPr id="12" name="Rectangle 10"/>
          <p:cNvSpPr>
            <a:spLocks noChangeArrowheads="1"/>
          </p:cNvSpPr>
          <p:nvPr/>
        </p:nvSpPr>
        <p:spPr bwMode="auto">
          <a:xfrm>
            <a:off x="152400" y="10668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O" dirty="0"/>
          </a:p>
        </p:txBody>
      </p:sp>
      <p:pic>
        <p:nvPicPr>
          <p:cNvPr id="2063" name="Picture 15" descr="https://encrypted-tbn1.gstatic.com/images?q=tbn:ANd9GcTy3Rw9P4bsmF9wsVv1jhzNzMFWFMpug_YuEeHtQkrUi5Umvpr6b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2814100"/>
            <a:ext cx="2664296" cy="3444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07152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053"/>
                                        </p:tgtEl>
                                        <p:attrNameLst>
                                          <p:attrName>style.visibility</p:attrName>
                                        </p:attrNameLst>
                                      </p:cBhvr>
                                      <p:to>
                                        <p:strVal val="visible"/>
                                      </p:to>
                                    </p:set>
                                    <p:animEffect transition="in" filter="fade">
                                      <p:cBhvr>
                                        <p:cTn id="12" dur="2000"/>
                                        <p:tgtEl>
                                          <p:spTgt spid="2053"/>
                                        </p:tgtEl>
                                      </p:cBhvr>
                                    </p:animEffect>
                                    <p:anim calcmode="lin" valueType="num">
                                      <p:cBhvr>
                                        <p:cTn id="13" dur="2000" fill="hold"/>
                                        <p:tgtEl>
                                          <p:spTgt spid="2053"/>
                                        </p:tgtEl>
                                        <p:attrNameLst>
                                          <p:attrName>ppt_w</p:attrName>
                                        </p:attrNameLst>
                                      </p:cBhvr>
                                      <p:tavLst>
                                        <p:tav tm="0" fmla="#ppt_w*sin(2.5*pi*$)">
                                          <p:val>
                                            <p:fltVal val="0"/>
                                          </p:val>
                                        </p:tav>
                                        <p:tav tm="100000">
                                          <p:val>
                                            <p:fltVal val="1"/>
                                          </p:val>
                                        </p:tav>
                                      </p:tavLst>
                                    </p:anim>
                                    <p:anim calcmode="lin" valueType="num">
                                      <p:cBhvr>
                                        <p:cTn id="14" dur="2000" fill="hold"/>
                                        <p:tgtEl>
                                          <p:spTgt spid="2053"/>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2063"/>
                                        </p:tgtEl>
                                        <p:attrNameLst>
                                          <p:attrName>style.visibility</p:attrName>
                                        </p:attrNameLst>
                                      </p:cBhvr>
                                      <p:to>
                                        <p:strVal val="visible"/>
                                      </p:to>
                                    </p:set>
                                    <p:animEffect transition="in" filter="fade">
                                      <p:cBhvr>
                                        <p:cTn id="17" dur="2000"/>
                                        <p:tgtEl>
                                          <p:spTgt spid="2063"/>
                                        </p:tgtEl>
                                      </p:cBhvr>
                                    </p:animEffect>
                                    <p:anim calcmode="lin" valueType="num">
                                      <p:cBhvr>
                                        <p:cTn id="18" dur="2000" fill="hold"/>
                                        <p:tgtEl>
                                          <p:spTgt spid="2063"/>
                                        </p:tgtEl>
                                        <p:attrNameLst>
                                          <p:attrName>ppt_w</p:attrName>
                                        </p:attrNameLst>
                                      </p:cBhvr>
                                      <p:tavLst>
                                        <p:tav tm="0" fmla="#ppt_w*sin(2.5*pi*$)">
                                          <p:val>
                                            <p:fltVal val="0"/>
                                          </p:val>
                                        </p:tav>
                                        <p:tav tm="100000">
                                          <p:val>
                                            <p:fltVal val="1"/>
                                          </p:val>
                                        </p:tav>
                                      </p:tavLst>
                                    </p:anim>
                                    <p:anim calcmode="lin" valueType="num">
                                      <p:cBhvr>
                                        <p:cTn id="19" dur="2000" fill="hold"/>
                                        <p:tgtEl>
                                          <p:spTgt spid="206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505475"/>
          </a:xfrm>
          <a:solidFill>
            <a:srgbClr val="C00000"/>
          </a:solidFill>
        </p:spPr>
        <p:txBody>
          <a:bodyPr>
            <a:normAutofit lnSpcReduction="10000"/>
          </a:bodyPr>
          <a:lstStyle/>
          <a:p>
            <a:pPr marL="0" indent="0">
              <a:buNone/>
            </a:pPr>
            <a:endParaRPr lang="es-CO" i="1" dirty="0" smtClean="0"/>
          </a:p>
          <a:p>
            <a:pPr marL="0" indent="0" algn="ctr">
              <a:buNone/>
            </a:pPr>
            <a:r>
              <a:rPr lang="es-CO" i="1" dirty="0" smtClean="0">
                <a:solidFill>
                  <a:schemeClr val="bg1"/>
                </a:solidFill>
              </a:rPr>
              <a:t>Los </a:t>
            </a:r>
            <a:r>
              <a:rPr lang="es-CO" i="1" dirty="0">
                <a:solidFill>
                  <a:schemeClr val="bg1"/>
                </a:solidFill>
              </a:rPr>
              <a:t>cereales son uno de los componentes básicos y más sabrosos de la pirámide </a:t>
            </a:r>
            <a:r>
              <a:rPr lang="es-CO" i="1" dirty="0" smtClean="0">
                <a:solidFill>
                  <a:schemeClr val="bg1"/>
                </a:solidFill>
              </a:rPr>
              <a:t>nutricional como lo demuestra la diapositiva siguiente. </a:t>
            </a:r>
            <a:r>
              <a:rPr lang="es-CO" i="1" dirty="0">
                <a:solidFill>
                  <a:schemeClr val="bg1"/>
                </a:solidFill>
              </a:rPr>
              <a:t>El pan, Los pasteles (las tortas) y el arroz son sólo algunos ejemplos de las deliciosas comidas que se realizan o se componen de distintos tipos de granos, que básicamente pueden ser refinados o integrales (enteros). En este artículo te contamos cuál es la diferencia entre uno y otro y por qué unos son más saludables que los otros.</a:t>
            </a:r>
            <a:endParaRPr lang="es-CO" dirty="0">
              <a:solidFill>
                <a:schemeClr val="bg1"/>
              </a:solidFill>
            </a:endParaRPr>
          </a:p>
        </p:txBody>
      </p:sp>
    </p:spTree>
    <p:extLst>
      <p:ext uri="{BB962C8B-B14F-4D97-AF65-F5344CB8AC3E}">
        <p14:creationId xmlns:p14="http://schemas.microsoft.com/office/powerpoint/2010/main" val="229484548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pic>
        <p:nvPicPr>
          <p:cNvPr id="3074" name="Picture 2" descr="http://www.generandoconciencia.com/Generando/Imagenes/alimentacion/piramide%20nutricional%20vegan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60648"/>
            <a:ext cx="8352928" cy="6253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9437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199" y="476673"/>
            <a:ext cx="5487987" cy="3960440"/>
          </a:xfrm>
        </p:spPr>
        <p:txBody>
          <a:bodyPr>
            <a:normAutofit fontScale="85000" lnSpcReduction="20000"/>
          </a:bodyPr>
          <a:lstStyle/>
          <a:p>
            <a:pPr marL="0" indent="0">
              <a:buNone/>
            </a:pPr>
            <a:r>
              <a:rPr lang="es-CO" dirty="0"/>
              <a:t>Cuando el médico le confirmó a Pedro que tenía diabetes, supo que no podría comer más dulces ni golosinas. Lo que le sorprendió fue saber que también tendría que limitar su consumo de pan, galletas (tanto dulces como saladas), pastas y otros tipos de alimentos que contengan ciertos tipos de harinas, ya que las harinas contienen carbohidratos que luego el cuerpo convierte en </a:t>
            </a:r>
            <a:r>
              <a:rPr lang="es-CO" dirty="0" smtClean="0"/>
              <a:t>azúcar.</a:t>
            </a:r>
            <a:endParaRPr lang="es-CO" dirty="0"/>
          </a:p>
        </p:txBody>
      </p:sp>
      <p:pic>
        <p:nvPicPr>
          <p:cNvPr id="4098" name="Picture 2" descr="https://encrypted-tbn2.gstatic.com/images?q=tbn:ANd9GcRVqk8AphOsGJB74Gboc2yO6wSyFsYnmLXG2SZr2fHtVBEjyhK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5187" y="764704"/>
            <a:ext cx="3019301" cy="288032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475655" y="4653136"/>
            <a:ext cx="5979181" cy="1815882"/>
          </a:xfrm>
          <a:prstGeom prst="rect">
            <a:avLst/>
          </a:prstGeom>
        </p:spPr>
        <p:txBody>
          <a:bodyPr wrap="square">
            <a:spAutoFit/>
          </a:bodyPr>
          <a:lstStyle/>
          <a:p>
            <a:pPr algn="ctr"/>
            <a:r>
              <a:rPr lang="es-CO" sz="2800" dirty="0" smtClean="0"/>
              <a:t>“</a:t>
            </a:r>
            <a:r>
              <a:rPr lang="es-CO" sz="2800" dirty="0"/>
              <a:t>En todo caso –le aclaró el médico- elige productos hechos con harinas integrales, al igual que el arroz, es preferible que sea integral y no blanco”.</a:t>
            </a:r>
          </a:p>
        </p:txBody>
      </p:sp>
    </p:spTree>
    <p:extLst>
      <p:ext uri="{BB962C8B-B14F-4D97-AF65-F5344CB8AC3E}">
        <p14:creationId xmlns:p14="http://schemas.microsoft.com/office/powerpoint/2010/main" val="315839094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1584176"/>
          </a:xfrm>
        </p:spPr>
        <p:txBody>
          <a:bodyPr>
            <a:normAutofit fontScale="85000" lnSpcReduction="10000"/>
          </a:bodyPr>
          <a:lstStyle/>
          <a:p>
            <a:pPr marL="0" indent="0" algn="ctr">
              <a:buNone/>
            </a:pPr>
            <a:r>
              <a:rPr lang="es-CO" sz="3300" b="1" dirty="0"/>
              <a:t>¿A qué se debe esto, que son los granos y las harinas integrales y por qué son más saludables para la dieta de todos, no sólo de quienes tienen diabetes</a:t>
            </a:r>
            <a:r>
              <a:rPr lang="es-CO" sz="3300" b="1" dirty="0" smtClean="0"/>
              <a:t>?</a:t>
            </a:r>
            <a:endParaRPr lang="es-CO" sz="3300" b="1" dirty="0"/>
          </a:p>
        </p:txBody>
      </p:sp>
      <p:sp>
        <p:nvSpPr>
          <p:cNvPr id="4" name="3 Rectángulo"/>
          <p:cNvSpPr/>
          <p:nvPr/>
        </p:nvSpPr>
        <p:spPr>
          <a:xfrm>
            <a:off x="251520" y="2132856"/>
            <a:ext cx="5544616" cy="2677656"/>
          </a:xfrm>
          <a:prstGeom prst="rect">
            <a:avLst/>
          </a:prstGeom>
        </p:spPr>
        <p:txBody>
          <a:bodyPr wrap="square">
            <a:spAutoFit/>
          </a:bodyPr>
          <a:lstStyle/>
          <a:p>
            <a:r>
              <a:rPr lang="es-CO" sz="2400" dirty="0"/>
              <a:t>La harina con la cual se cocinan los pasteles (las tortas), los panes y las pastas, entre otras cosas, provienen de granos de cereales molidos o refinados. Distintos tipos de granos, como maíz, trigo, arroz, centeno y cebada, por ejemplo, componen el grupo de los denominados cereales.</a:t>
            </a:r>
          </a:p>
        </p:txBody>
      </p:sp>
      <p:pic>
        <p:nvPicPr>
          <p:cNvPr id="5122" name="Picture 2" descr="http://img.ve.class.posot.com/es_ve/2013/05/19/TORTAS-Y-DULCES-20130519143345.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2276872"/>
            <a:ext cx="3059832" cy="2736304"/>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899592" y="5517232"/>
            <a:ext cx="6552728" cy="830997"/>
          </a:xfrm>
          <a:prstGeom prst="rect">
            <a:avLst/>
          </a:prstGeom>
        </p:spPr>
        <p:txBody>
          <a:bodyPr wrap="square">
            <a:spAutoFit/>
          </a:bodyPr>
          <a:lstStyle/>
          <a:p>
            <a:pPr algn="ctr"/>
            <a:r>
              <a:rPr lang="es-CO" sz="2400" dirty="0"/>
              <a:t>Los cereales existen en la cocina de las personas desde la antigüedad. </a:t>
            </a:r>
          </a:p>
        </p:txBody>
      </p:sp>
    </p:spTree>
    <p:extLst>
      <p:ext uri="{BB962C8B-B14F-4D97-AF65-F5344CB8AC3E}">
        <p14:creationId xmlns:p14="http://schemas.microsoft.com/office/powerpoint/2010/main" val="112099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5122"/>
                                        </p:tgtEl>
                                        <p:attrNameLst>
                                          <p:attrName>style.visibility</p:attrName>
                                        </p:attrNameLst>
                                      </p:cBhvr>
                                      <p:to>
                                        <p:strVal val="visible"/>
                                      </p:to>
                                    </p:set>
                                    <p:animEffect transition="in" filter="wipe(down)">
                                      <p:cBhvr>
                                        <p:cTn id="23" dur="580">
                                          <p:stCondLst>
                                            <p:cond delay="0"/>
                                          </p:stCondLst>
                                        </p:cTn>
                                        <p:tgtEl>
                                          <p:spTgt spid="5122"/>
                                        </p:tgtEl>
                                      </p:cBhvr>
                                    </p:animEffect>
                                    <p:anim calcmode="lin" valueType="num">
                                      <p:cBhvr>
                                        <p:cTn id="24"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12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12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12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122"/>
                                        </p:tgtEl>
                                        <p:attrNameLst>
                                          <p:attrName>ppt_y</p:attrName>
                                        </p:attrNameLst>
                                      </p:cBhvr>
                                      <p:tavLst>
                                        <p:tav tm="0" fmla="#ppt_y-sin(pi*$)/81">
                                          <p:val>
                                            <p:fltVal val="0"/>
                                          </p:val>
                                        </p:tav>
                                        <p:tav tm="100000">
                                          <p:val>
                                            <p:fltVal val="1"/>
                                          </p:val>
                                        </p:tav>
                                      </p:tavLst>
                                    </p:anim>
                                    <p:animScale>
                                      <p:cBhvr>
                                        <p:cTn id="29" dur="26">
                                          <p:stCondLst>
                                            <p:cond delay="650"/>
                                          </p:stCondLst>
                                        </p:cTn>
                                        <p:tgtEl>
                                          <p:spTgt spid="5122"/>
                                        </p:tgtEl>
                                      </p:cBhvr>
                                      <p:to x="100000" y="60000"/>
                                    </p:animScale>
                                    <p:animScale>
                                      <p:cBhvr>
                                        <p:cTn id="30" dur="166" decel="50000">
                                          <p:stCondLst>
                                            <p:cond delay="676"/>
                                          </p:stCondLst>
                                        </p:cTn>
                                        <p:tgtEl>
                                          <p:spTgt spid="5122"/>
                                        </p:tgtEl>
                                      </p:cBhvr>
                                      <p:to x="100000" y="100000"/>
                                    </p:animScale>
                                    <p:animScale>
                                      <p:cBhvr>
                                        <p:cTn id="31" dur="26">
                                          <p:stCondLst>
                                            <p:cond delay="1312"/>
                                          </p:stCondLst>
                                        </p:cTn>
                                        <p:tgtEl>
                                          <p:spTgt spid="5122"/>
                                        </p:tgtEl>
                                      </p:cBhvr>
                                      <p:to x="100000" y="80000"/>
                                    </p:animScale>
                                    <p:animScale>
                                      <p:cBhvr>
                                        <p:cTn id="32" dur="166" decel="50000">
                                          <p:stCondLst>
                                            <p:cond delay="1338"/>
                                          </p:stCondLst>
                                        </p:cTn>
                                        <p:tgtEl>
                                          <p:spTgt spid="5122"/>
                                        </p:tgtEl>
                                      </p:cBhvr>
                                      <p:to x="100000" y="100000"/>
                                    </p:animScale>
                                    <p:animScale>
                                      <p:cBhvr>
                                        <p:cTn id="33" dur="26">
                                          <p:stCondLst>
                                            <p:cond delay="1642"/>
                                          </p:stCondLst>
                                        </p:cTn>
                                        <p:tgtEl>
                                          <p:spTgt spid="5122"/>
                                        </p:tgtEl>
                                      </p:cBhvr>
                                      <p:to x="100000" y="90000"/>
                                    </p:animScale>
                                    <p:animScale>
                                      <p:cBhvr>
                                        <p:cTn id="34" dur="166" decel="50000">
                                          <p:stCondLst>
                                            <p:cond delay="1668"/>
                                          </p:stCondLst>
                                        </p:cTn>
                                        <p:tgtEl>
                                          <p:spTgt spid="5122"/>
                                        </p:tgtEl>
                                      </p:cBhvr>
                                      <p:to x="100000" y="100000"/>
                                    </p:animScale>
                                    <p:animScale>
                                      <p:cBhvr>
                                        <p:cTn id="35" dur="26">
                                          <p:stCondLst>
                                            <p:cond delay="1808"/>
                                          </p:stCondLst>
                                        </p:cTn>
                                        <p:tgtEl>
                                          <p:spTgt spid="5122"/>
                                        </p:tgtEl>
                                      </p:cBhvr>
                                      <p:to x="100000" y="95000"/>
                                    </p:animScale>
                                    <p:animScale>
                                      <p:cBhvr>
                                        <p:cTn id="36" dur="166" decel="50000">
                                          <p:stCondLst>
                                            <p:cond delay="1834"/>
                                          </p:stCondLst>
                                        </p:cTn>
                                        <p:tgtEl>
                                          <p:spTgt spid="512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80">
                                          <p:stCondLst>
                                            <p:cond delay="0"/>
                                          </p:stCondLst>
                                        </p:cTn>
                                        <p:tgtEl>
                                          <p:spTgt spid="2"/>
                                        </p:tgtEl>
                                      </p:cBhvr>
                                    </p:animEffect>
                                    <p:anim calcmode="lin" valueType="num">
                                      <p:cBhvr>
                                        <p:cTn id="4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5" dur="26">
                                          <p:stCondLst>
                                            <p:cond delay="650"/>
                                          </p:stCondLst>
                                        </p:cTn>
                                        <p:tgtEl>
                                          <p:spTgt spid="2"/>
                                        </p:tgtEl>
                                      </p:cBhvr>
                                      <p:to x="100000" y="60000"/>
                                    </p:animScale>
                                    <p:animScale>
                                      <p:cBhvr>
                                        <p:cTn id="46" dur="166" decel="50000">
                                          <p:stCondLst>
                                            <p:cond delay="676"/>
                                          </p:stCondLst>
                                        </p:cTn>
                                        <p:tgtEl>
                                          <p:spTgt spid="2"/>
                                        </p:tgtEl>
                                      </p:cBhvr>
                                      <p:to x="100000" y="100000"/>
                                    </p:animScale>
                                    <p:animScale>
                                      <p:cBhvr>
                                        <p:cTn id="47" dur="26">
                                          <p:stCondLst>
                                            <p:cond delay="1312"/>
                                          </p:stCondLst>
                                        </p:cTn>
                                        <p:tgtEl>
                                          <p:spTgt spid="2"/>
                                        </p:tgtEl>
                                      </p:cBhvr>
                                      <p:to x="100000" y="80000"/>
                                    </p:animScale>
                                    <p:animScale>
                                      <p:cBhvr>
                                        <p:cTn id="48" dur="166" decel="50000">
                                          <p:stCondLst>
                                            <p:cond delay="1338"/>
                                          </p:stCondLst>
                                        </p:cTn>
                                        <p:tgtEl>
                                          <p:spTgt spid="2"/>
                                        </p:tgtEl>
                                      </p:cBhvr>
                                      <p:to x="100000" y="100000"/>
                                    </p:animScale>
                                    <p:animScale>
                                      <p:cBhvr>
                                        <p:cTn id="49" dur="26">
                                          <p:stCondLst>
                                            <p:cond delay="1642"/>
                                          </p:stCondLst>
                                        </p:cTn>
                                        <p:tgtEl>
                                          <p:spTgt spid="2"/>
                                        </p:tgtEl>
                                      </p:cBhvr>
                                      <p:to x="100000" y="90000"/>
                                    </p:animScale>
                                    <p:animScale>
                                      <p:cBhvr>
                                        <p:cTn id="50" dur="166" decel="50000">
                                          <p:stCondLst>
                                            <p:cond delay="1668"/>
                                          </p:stCondLst>
                                        </p:cTn>
                                        <p:tgtEl>
                                          <p:spTgt spid="2"/>
                                        </p:tgtEl>
                                      </p:cBhvr>
                                      <p:to x="100000" y="100000"/>
                                    </p:animScale>
                                    <p:animScale>
                                      <p:cBhvr>
                                        <p:cTn id="51" dur="26">
                                          <p:stCondLst>
                                            <p:cond delay="1808"/>
                                          </p:stCondLst>
                                        </p:cTn>
                                        <p:tgtEl>
                                          <p:spTgt spid="2"/>
                                        </p:tgtEl>
                                      </p:cBhvr>
                                      <p:to x="100000" y="95000"/>
                                    </p:animScale>
                                    <p:animScale>
                                      <p:cBhvr>
                                        <p:cTn id="5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95936" y="908720"/>
            <a:ext cx="4690864" cy="3744417"/>
          </a:xfrm>
        </p:spPr>
        <p:txBody>
          <a:bodyPr>
            <a:normAutofit lnSpcReduction="10000"/>
          </a:bodyPr>
          <a:lstStyle/>
          <a:p>
            <a:pPr marL="0" indent="0">
              <a:buNone/>
            </a:pPr>
            <a:r>
              <a:rPr lang="es-CO" dirty="0" smtClean="0"/>
              <a:t>Son </a:t>
            </a:r>
            <a:r>
              <a:rPr lang="es-CO" dirty="0"/>
              <a:t>nutritivos, aportan un alto nivel calórico y son un componente esencial de la dieta diaria ya que constituyen una de las principales fuentes de carbohidratos, fibra y proteínas. </a:t>
            </a:r>
          </a:p>
        </p:txBody>
      </p:sp>
      <p:sp>
        <p:nvSpPr>
          <p:cNvPr id="4" name="AutoShape 2"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28" name="Picture 4" descr="http://www.lagarbancitaecologica.org/garbancita/images/stories/alimentos/cereales-integrales.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980728"/>
            <a:ext cx="3716412" cy="3672409"/>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755576" y="5157192"/>
            <a:ext cx="6480720" cy="1384995"/>
          </a:xfrm>
          <a:prstGeom prst="rect">
            <a:avLst/>
          </a:prstGeom>
        </p:spPr>
        <p:txBody>
          <a:bodyPr wrap="square">
            <a:spAutoFit/>
          </a:bodyPr>
          <a:lstStyle/>
          <a:p>
            <a:pPr algn="ctr"/>
            <a:r>
              <a:rPr lang="es-CO" sz="2800" dirty="0"/>
              <a:t>También contienen varias vitaminas B (tiamina, riboflavina, niacina y ácido fólico) y minerales (hierro, magnesio y </a:t>
            </a:r>
            <a:r>
              <a:rPr lang="es-CO" sz="2800" dirty="0" smtClean="0"/>
              <a:t>selenio).</a:t>
            </a:r>
            <a:endParaRPr lang="es-CO" sz="2800" dirty="0"/>
          </a:p>
        </p:txBody>
      </p:sp>
    </p:spTree>
    <p:extLst>
      <p:ext uri="{BB962C8B-B14F-4D97-AF65-F5344CB8AC3E}">
        <p14:creationId xmlns:p14="http://schemas.microsoft.com/office/powerpoint/2010/main" val="1096888975"/>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4762872" cy="3323059"/>
          </a:xfrm>
        </p:spPr>
        <p:txBody>
          <a:bodyPr>
            <a:normAutofit/>
          </a:bodyPr>
          <a:lstStyle/>
          <a:p>
            <a:pPr marL="0" indent="0">
              <a:buNone/>
            </a:pPr>
            <a:r>
              <a:rPr lang="es-CO" dirty="0"/>
              <a:t>Cuando se utiliza el grano completo (incluida la cáscara, la semilla y el saco embrionario) se dice que son granos integrales o enteros. </a:t>
            </a:r>
          </a:p>
        </p:txBody>
      </p:sp>
      <p:pic>
        <p:nvPicPr>
          <p:cNvPr id="2050" name="Picture 2" descr="https://encrypted-tbn3.gstatic.com/images?q=tbn:ANd9GcRIhT7t2sZfXcmGZo3b-MWuav8N3HAGca4KzqcV-auobkO_ia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3463" y="1124745"/>
            <a:ext cx="3024336" cy="3107034"/>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611560" y="4581128"/>
            <a:ext cx="8136904" cy="1384995"/>
          </a:xfrm>
          <a:prstGeom prst="rect">
            <a:avLst/>
          </a:prstGeom>
        </p:spPr>
        <p:txBody>
          <a:bodyPr wrap="square">
            <a:spAutoFit/>
          </a:bodyPr>
          <a:lstStyle/>
          <a:p>
            <a:pPr algn="ctr"/>
            <a:r>
              <a:rPr lang="es-CO" sz="2800" dirty="0"/>
              <a:t>Tal es el caso de la harina integral, el trigo burgol ( o “</a:t>
            </a:r>
            <a:r>
              <a:rPr lang="es-CO" sz="2800" i="1" dirty="0"/>
              <a:t>bulgur</a:t>
            </a:r>
            <a:r>
              <a:rPr lang="es-CO" sz="2800" dirty="0"/>
              <a:t>” en inglés), la harina de avena, la harina de maíz integral y el arroz marrón o integral, entre otros.</a:t>
            </a:r>
            <a:endParaRPr lang="es-CO" sz="2800" dirty="0"/>
          </a:p>
        </p:txBody>
      </p:sp>
    </p:spTree>
    <p:extLst>
      <p:ext uri="{BB962C8B-B14F-4D97-AF65-F5344CB8AC3E}">
        <p14:creationId xmlns:p14="http://schemas.microsoft.com/office/powerpoint/2010/main" val="3997217245"/>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9"/>
            <a:ext cx="5626968" cy="3096344"/>
          </a:xfrm>
        </p:spPr>
        <p:txBody>
          <a:bodyPr>
            <a:normAutofit fontScale="85000" lnSpcReduction="20000"/>
          </a:bodyPr>
          <a:lstStyle/>
          <a:p>
            <a:pPr marL="0" indent="0">
              <a:buNone/>
            </a:pPr>
            <a:r>
              <a:rPr lang="es-CO" dirty="0"/>
              <a:t>Los granos refinados, en cambio, son aquellos que han sido molidos y que pasaron por un proceso mediante el cual se les quita la semilla y la cáscara. De este modo, la textura de los granos es más fina y pueden ser conservados por más tiempo, pero el cereal pierde la fibra, el hierro y muchas vitaminas B, que son saludables para el organismo. </a:t>
            </a:r>
          </a:p>
        </p:txBody>
      </p:sp>
      <p:pic>
        <p:nvPicPr>
          <p:cNvPr id="3074" name="Picture 2" descr="https://encrypted-tbn0.gstatic.com/images?q=tbn:ANd9GcSEZpkucdGqsxxssqHV48GnIAwiSX3HNo232nZChi2oUBo-iF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60648"/>
            <a:ext cx="2736304" cy="3312368"/>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059832" y="3867997"/>
            <a:ext cx="3096344" cy="2246769"/>
          </a:xfrm>
          <a:prstGeom prst="rect">
            <a:avLst/>
          </a:prstGeom>
        </p:spPr>
        <p:txBody>
          <a:bodyPr wrap="square">
            <a:spAutoFit/>
          </a:bodyPr>
          <a:lstStyle/>
          <a:p>
            <a:pPr algn="ctr"/>
            <a:endParaRPr lang="es-CO" sz="2000" dirty="0" smtClean="0"/>
          </a:p>
          <a:p>
            <a:pPr algn="ctr"/>
            <a:r>
              <a:rPr lang="es-CO" sz="2000" dirty="0" smtClean="0"/>
              <a:t>Algunos </a:t>
            </a:r>
            <a:r>
              <a:rPr lang="es-CO" sz="2000" dirty="0"/>
              <a:t>ejemplos de alimentos que contienen este tipo de granos son: la harina blanca, la harina de maíz sin semilla, el pan blanco y el arroz blanco</a:t>
            </a:r>
            <a:r>
              <a:rPr lang="es-CO" sz="2000" dirty="0" smtClean="0"/>
              <a:t>.</a:t>
            </a:r>
            <a:endParaRPr lang="es-CO" sz="2000" dirty="0"/>
          </a:p>
        </p:txBody>
      </p:sp>
      <p:pic>
        <p:nvPicPr>
          <p:cNvPr id="3076" name="Picture 4" descr="https://encrypted-tbn0.gstatic.com/images?q=tbn:ANd9GcSpSiZFo9yH9qDSNKjNteJtiSpsI8O-wbWF2cdJSRb8qB70igZ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867997"/>
            <a:ext cx="2409825" cy="224676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encrypted-tbn1.gstatic.com/images?q=tbn:ANd9GcRe1LLmPhPL5qQcNf6Pro9zRN6_wRVbyRToQgKKYUq2mCStXPpWQ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3867997"/>
            <a:ext cx="2592288" cy="2109702"/>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683568" y="6258753"/>
            <a:ext cx="7920880" cy="400110"/>
          </a:xfrm>
          <a:prstGeom prst="rect">
            <a:avLst/>
          </a:prstGeom>
        </p:spPr>
        <p:txBody>
          <a:bodyPr wrap="square">
            <a:spAutoFit/>
          </a:bodyPr>
          <a:lstStyle/>
          <a:p>
            <a:r>
              <a:rPr lang="es-CO" sz="2000" b="1" dirty="0" smtClean="0">
                <a:solidFill>
                  <a:srgbClr val="FF0000"/>
                </a:solidFill>
              </a:rPr>
              <a:t>Por el contrario, la </a:t>
            </a:r>
            <a:r>
              <a:rPr lang="es-CO" sz="2000" b="1" dirty="0">
                <a:solidFill>
                  <a:srgbClr val="FF0000"/>
                </a:solidFill>
              </a:rPr>
              <a:t>cascarilla de los granos se reserva para los animales. </a:t>
            </a:r>
            <a:endParaRPr lang="es-CO" sz="2000" b="1" dirty="0">
              <a:solidFill>
                <a:srgbClr val="FF0000"/>
              </a:solidFill>
            </a:endParaRPr>
          </a:p>
        </p:txBody>
      </p:sp>
    </p:spTree>
    <p:extLst>
      <p:ext uri="{BB962C8B-B14F-4D97-AF65-F5344CB8AC3E}">
        <p14:creationId xmlns:p14="http://schemas.microsoft.com/office/powerpoint/2010/main" val="3488595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anim calcmode="lin" valueType="num">
                                      <p:cBhvr>
                                        <p:cTn id="13" dur="1000" fill="hold"/>
                                        <p:tgtEl>
                                          <p:spTgt spid="3076"/>
                                        </p:tgtEl>
                                        <p:attrNameLst>
                                          <p:attrName>ppt_w</p:attrName>
                                        </p:attrNameLst>
                                      </p:cBhvr>
                                      <p:tavLst>
                                        <p:tav tm="0">
                                          <p:val>
                                            <p:fltVal val="0"/>
                                          </p:val>
                                        </p:tav>
                                        <p:tav tm="100000">
                                          <p:val>
                                            <p:strVal val="#ppt_w"/>
                                          </p:val>
                                        </p:tav>
                                      </p:tavLst>
                                    </p:anim>
                                    <p:anim calcmode="lin" valueType="num">
                                      <p:cBhvr>
                                        <p:cTn id="14" dur="1000" fill="hold"/>
                                        <p:tgtEl>
                                          <p:spTgt spid="3076"/>
                                        </p:tgtEl>
                                        <p:attrNameLst>
                                          <p:attrName>ppt_h</p:attrName>
                                        </p:attrNameLst>
                                      </p:cBhvr>
                                      <p:tavLst>
                                        <p:tav tm="0">
                                          <p:val>
                                            <p:fltVal val="0"/>
                                          </p:val>
                                        </p:tav>
                                        <p:tav tm="100000">
                                          <p:val>
                                            <p:strVal val="#ppt_h"/>
                                          </p:val>
                                        </p:tav>
                                      </p:tavLst>
                                    </p:anim>
                                    <p:anim calcmode="lin" valueType="num">
                                      <p:cBhvr>
                                        <p:cTn id="15" dur="1000" fill="hold"/>
                                        <p:tgtEl>
                                          <p:spTgt spid="3076"/>
                                        </p:tgtEl>
                                        <p:attrNameLst>
                                          <p:attrName>style.rotation</p:attrName>
                                        </p:attrNameLst>
                                      </p:cBhvr>
                                      <p:tavLst>
                                        <p:tav tm="0">
                                          <p:val>
                                            <p:fltVal val="90"/>
                                          </p:val>
                                        </p:tav>
                                        <p:tav tm="100000">
                                          <p:val>
                                            <p:fltVal val="0"/>
                                          </p:val>
                                        </p:tav>
                                      </p:tavLst>
                                    </p:anim>
                                    <p:animEffect transition="in" filter="fade">
                                      <p:cBhvr>
                                        <p:cTn id="16" dur="1000"/>
                                        <p:tgtEl>
                                          <p:spTgt spid="3076"/>
                                        </p:tgtEl>
                                      </p:cBhvr>
                                    </p:animEffect>
                                  </p:childTnLst>
                                </p:cTn>
                              </p:par>
                              <p:par>
                                <p:cTn id="17" presetID="31" presetClass="entr" presetSubtype="0" fill="hold" nodeType="withEffect">
                                  <p:stCondLst>
                                    <p:cond delay="0"/>
                                  </p:stCondLst>
                                  <p:childTnLst>
                                    <p:set>
                                      <p:cBhvr>
                                        <p:cTn id="18" dur="1" fill="hold">
                                          <p:stCondLst>
                                            <p:cond delay="0"/>
                                          </p:stCondLst>
                                        </p:cTn>
                                        <p:tgtEl>
                                          <p:spTgt spid="3078"/>
                                        </p:tgtEl>
                                        <p:attrNameLst>
                                          <p:attrName>style.visibility</p:attrName>
                                        </p:attrNameLst>
                                      </p:cBhvr>
                                      <p:to>
                                        <p:strVal val="visible"/>
                                      </p:to>
                                    </p:set>
                                    <p:anim calcmode="lin" valueType="num">
                                      <p:cBhvr>
                                        <p:cTn id="19" dur="1000" fill="hold"/>
                                        <p:tgtEl>
                                          <p:spTgt spid="3078"/>
                                        </p:tgtEl>
                                        <p:attrNameLst>
                                          <p:attrName>ppt_w</p:attrName>
                                        </p:attrNameLst>
                                      </p:cBhvr>
                                      <p:tavLst>
                                        <p:tav tm="0">
                                          <p:val>
                                            <p:fltVal val="0"/>
                                          </p:val>
                                        </p:tav>
                                        <p:tav tm="100000">
                                          <p:val>
                                            <p:strVal val="#ppt_w"/>
                                          </p:val>
                                        </p:tav>
                                      </p:tavLst>
                                    </p:anim>
                                    <p:anim calcmode="lin" valueType="num">
                                      <p:cBhvr>
                                        <p:cTn id="20" dur="1000" fill="hold"/>
                                        <p:tgtEl>
                                          <p:spTgt spid="3078"/>
                                        </p:tgtEl>
                                        <p:attrNameLst>
                                          <p:attrName>ppt_h</p:attrName>
                                        </p:attrNameLst>
                                      </p:cBhvr>
                                      <p:tavLst>
                                        <p:tav tm="0">
                                          <p:val>
                                            <p:fltVal val="0"/>
                                          </p:val>
                                        </p:tav>
                                        <p:tav tm="100000">
                                          <p:val>
                                            <p:strVal val="#ppt_h"/>
                                          </p:val>
                                        </p:tav>
                                      </p:tavLst>
                                    </p:anim>
                                    <p:anim calcmode="lin" valueType="num">
                                      <p:cBhvr>
                                        <p:cTn id="21" dur="1000" fill="hold"/>
                                        <p:tgtEl>
                                          <p:spTgt spid="3078"/>
                                        </p:tgtEl>
                                        <p:attrNameLst>
                                          <p:attrName>style.rotation</p:attrName>
                                        </p:attrNameLst>
                                      </p:cBhvr>
                                      <p:tavLst>
                                        <p:tav tm="0">
                                          <p:val>
                                            <p:fltVal val="90"/>
                                          </p:val>
                                        </p:tav>
                                        <p:tav tm="100000">
                                          <p:val>
                                            <p:fltVal val="0"/>
                                          </p:val>
                                        </p:tav>
                                      </p:tavLst>
                                    </p:anim>
                                    <p:animEffect transition="in" filter="fade">
                                      <p:cBhvr>
                                        <p:cTn id="22" dur="1000"/>
                                        <p:tgtEl>
                                          <p:spTgt spid="3078"/>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style.rotation</p:attrName>
                                        </p:attrNameLst>
                                      </p:cBhvr>
                                      <p:tavLst>
                                        <p:tav tm="0">
                                          <p:val>
                                            <p:fltVal val="90"/>
                                          </p:val>
                                        </p:tav>
                                        <p:tav tm="100000">
                                          <p:val>
                                            <p:fltVal val="0"/>
                                          </p:val>
                                        </p:tav>
                                      </p:tavLst>
                                    </p:anim>
                                    <p:animEffect transition="in" filter="fade">
                                      <p:cBhvr>
                                        <p:cTn id="2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4690864" cy="5577483"/>
          </a:xfrm>
        </p:spPr>
        <p:txBody>
          <a:bodyPr>
            <a:normAutofit lnSpcReduction="10000"/>
          </a:bodyPr>
          <a:lstStyle/>
          <a:p>
            <a:pPr marL="0" indent="0">
              <a:buNone/>
            </a:pPr>
            <a:r>
              <a:rPr lang="es-CO" dirty="0"/>
              <a:t>El consumo de los granos, en especial los granos integrales, brinda beneficios para la salud, y quienes los consumen como parte de una dieta saludable tienen menos riesgo de sufrir algunas enfermedades crónicas, como presión arterial alta (hipertensión), diabetes y cáncer</a:t>
            </a:r>
            <a:r>
              <a:rPr lang="es-CO" dirty="0" smtClean="0"/>
              <a:t>. </a:t>
            </a:r>
            <a:endParaRPr lang="es-CO" dirty="0"/>
          </a:p>
        </p:txBody>
      </p:sp>
      <p:pic>
        <p:nvPicPr>
          <p:cNvPr id="4098" name="Picture 2" descr="http://wholegrainscouncil.org/files/32FamilyEating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908720"/>
            <a:ext cx="3888432" cy="438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586915"/>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5266928" cy="5616624"/>
          </a:xfrm>
        </p:spPr>
        <p:txBody>
          <a:bodyPr>
            <a:normAutofit fontScale="92500"/>
          </a:bodyPr>
          <a:lstStyle/>
          <a:p>
            <a:pPr marL="0" indent="0" algn="ctr">
              <a:buNone/>
            </a:pPr>
            <a:r>
              <a:rPr lang="es-CO" dirty="0" smtClean="0"/>
              <a:t>Además: </a:t>
            </a:r>
            <a:r>
              <a:rPr lang="es-CO" dirty="0" smtClean="0"/>
              <a:t>El </a:t>
            </a:r>
            <a:r>
              <a:rPr lang="es-CO" dirty="0"/>
              <a:t>consumo de alimentos ricos en fibra reduce el riesgo de sufrir enfermedades del corazón y ataques cardíacos, ayuda a disminuir los niveles de colesterol, mejora el funcionamiento intestinal y ayuda a reducir el riesgo de estreñimiento y </a:t>
            </a:r>
            <a:r>
              <a:rPr lang="es-CO" u="sng" dirty="0"/>
              <a:t>diverticulosis</a:t>
            </a:r>
            <a:r>
              <a:rPr lang="es-CO" dirty="0" smtClean="0"/>
              <a:t>.</a:t>
            </a:r>
            <a:r>
              <a:rPr lang="es-CO" dirty="0"/>
              <a:t> </a:t>
            </a:r>
            <a:r>
              <a:rPr lang="es-CO" dirty="0" smtClean="0"/>
              <a:t>(Los </a:t>
            </a:r>
            <a:r>
              <a:rPr lang="es-CO" dirty="0"/>
              <a:t>divertículos son pequeñas bolsas que se abultan en el colon o en el intestino </a:t>
            </a:r>
            <a:r>
              <a:rPr lang="es-CO" dirty="0" smtClean="0"/>
              <a:t>grueso).</a:t>
            </a:r>
            <a:endParaRPr lang="es-CO" dirty="0"/>
          </a:p>
        </p:txBody>
      </p:sp>
      <p:sp>
        <p:nvSpPr>
          <p:cNvPr id="5" name="4 Rectángulo"/>
          <p:cNvSpPr/>
          <p:nvPr/>
        </p:nvSpPr>
        <p:spPr>
          <a:xfrm>
            <a:off x="6319680" y="4077072"/>
            <a:ext cx="2471156" cy="2308324"/>
          </a:xfrm>
          <a:prstGeom prst="rect">
            <a:avLst/>
          </a:prstGeom>
        </p:spPr>
        <p:txBody>
          <a:bodyPr wrap="square">
            <a:spAutoFit/>
          </a:bodyPr>
          <a:lstStyle/>
          <a:p>
            <a:pPr algn="ctr"/>
            <a:r>
              <a:rPr lang="es-CO" i="1" dirty="0">
                <a:solidFill>
                  <a:srgbClr val="FF0000"/>
                </a:solidFill>
              </a:rPr>
              <a:t>Aproximadamente la mitad de las personas de más de 60 </a:t>
            </a:r>
            <a:r>
              <a:rPr lang="es-CO" i="1" dirty="0" smtClean="0">
                <a:solidFill>
                  <a:srgbClr val="FF0000"/>
                </a:solidFill>
              </a:rPr>
              <a:t>años en Estados Unidos </a:t>
            </a:r>
            <a:r>
              <a:rPr lang="es-CO" i="1" dirty="0">
                <a:solidFill>
                  <a:srgbClr val="FF0000"/>
                </a:solidFill>
              </a:rPr>
              <a:t>la tienen. Los médicos creen que la principal causa es la dieta con bajo contenido de fibra</a:t>
            </a:r>
            <a:r>
              <a:rPr lang="es-CO" dirty="0"/>
              <a:t>.</a:t>
            </a:r>
          </a:p>
        </p:txBody>
      </p:sp>
      <p:pic>
        <p:nvPicPr>
          <p:cNvPr id="5124" name="Picture 4" descr="http://www.cirugiabariatrica.org.mx/wp-content/uploads/2011/02/diverticul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8342" y="548680"/>
            <a:ext cx="3202812" cy="3312368"/>
          </a:xfrm>
          <a:prstGeom prst="rect">
            <a:avLst/>
          </a:prstGeom>
          <a:noFill/>
          <a:extLst>
            <a:ext uri="{909E8E84-426E-40DD-AFC4-6F175D3DCCD1}">
              <a14:hiddenFill xmlns:a14="http://schemas.microsoft.com/office/drawing/2010/main">
                <a:solidFill>
                  <a:srgbClr val="FFFFFF"/>
                </a:solidFill>
              </a14:hiddenFill>
            </a:ext>
          </a:extLst>
        </p:spPr>
      </p:pic>
      <p:sp>
        <p:nvSpPr>
          <p:cNvPr id="7" name="6 Flecha derecha"/>
          <p:cNvSpPr/>
          <p:nvPr/>
        </p:nvSpPr>
        <p:spPr>
          <a:xfrm rot="17266284">
            <a:off x="4401893" y="4086590"/>
            <a:ext cx="3569802" cy="26220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720685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04664"/>
            <a:ext cx="8229600" cy="4525963"/>
          </a:xfrm>
        </p:spPr>
        <p:txBody>
          <a:bodyPr>
            <a:normAutofit fontScale="85000" lnSpcReduction="10000"/>
          </a:bodyPr>
          <a:lstStyle/>
          <a:p>
            <a:pPr marL="0" indent="0" algn="ctr">
              <a:buNone/>
            </a:pPr>
            <a:r>
              <a:rPr lang="es-CO" sz="3300" b="1" dirty="0"/>
              <a:t>¿Qué </a:t>
            </a:r>
            <a:r>
              <a:rPr lang="es-CO" sz="3300" b="1" dirty="0" smtClean="0"/>
              <a:t>causa los divertículos y cuales son sus efectos?</a:t>
            </a:r>
            <a:endParaRPr lang="es-CO" sz="3300" b="1" dirty="0"/>
          </a:p>
          <a:p>
            <a:pPr marL="0" indent="0" algn="ctr">
              <a:buNone/>
            </a:pPr>
            <a:r>
              <a:rPr lang="es-CO" dirty="0"/>
              <a:t>Aparentemente la causa principal de la formación de divertículos es la falta de fibra en la dieta. </a:t>
            </a:r>
            <a:r>
              <a:rPr lang="es-CO" dirty="0">
                <a:latin typeface="Agency FB" pitchFamily="34" charset="0"/>
              </a:rPr>
              <a:t>La fibra es un ingrediente de las frutas, verduras y granos que el cuerpo no puede digerir</a:t>
            </a:r>
            <a:r>
              <a:rPr lang="es-CO" dirty="0"/>
              <a:t>. La fibra ayuda a ablandar las heces y facilita su paso por el intestino. Ayuda a prevenir el estreñimiento. Cuando está estreñido tiene que hacer esfuerzo para que pasen las heces duras por el intestino. El aumento de presión causado por el esfuerzo puede hacer que los puntos débiles del colon se inflen y formen divertículos</a:t>
            </a:r>
            <a:r>
              <a:rPr lang="es-CO" dirty="0" smtClean="0"/>
              <a:t>.</a:t>
            </a:r>
            <a:endParaRPr lang="es-CO" dirty="0"/>
          </a:p>
        </p:txBody>
      </p:sp>
      <p:sp>
        <p:nvSpPr>
          <p:cNvPr id="4" name="3 Rectángulo"/>
          <p:cNvSpPr/>
          <p:nvPr/>
        </p:nvSpPr>
        <p:spPr>
          <a:xfrm>
            <a:off x="827584" y="5085184"/>
            <a:ext cx="6984776" cy="1569660"/>
          </a:xfrm>
          <a:prstGeom prst="rect">
            <a:avLst/>
          </a:prstGeom>
        </p:spPr>
        <p:txBody>
          <a:bodyPr wrap="square">
            <a:spAutoFit/>
          </a:bodyPr>
          <a:lstStyle/>
          <a:p>
            <a:pPr algn="ctr"/>
            <a:r>
              <a:rPr lang="es-CO" sz="2400" i="1" dirty="0" smtClean="0">
                <a:solidFill>
                  <a:srgbClr val="FF0000"/>
                </a:solidFill>
              </a:rPr>
              <a:t>Por eso es necesario comer </a:t>
            </a:r>
            <a:r>
              <a:rPr lang="es-CO" sz="2400" i="1" dirty="0">
                <a:solidFill>
                  <a:srgbClr val="FF0000"/>
                </a:solidFill>
              </a:rPr>
              <a:t>como mínimo el equivalente a 3 onzas (85 gramos) de granos integrales por día </a:t>
            </a:r>
            <a:r>
              <a:rPr lang="es-CO" sz="2400" i="1" dirty="0" smtClean="0">
                <a:solidFill>
                  <a:srgbClr val="FF0000"/>
                </a:solidFill>
              </a:rPr>
              <a:t>para prevenir esta enfermedad y además puede </a:t>
            </a:r>
            <a:r>
              <a:rPr lang="es-CO" sz="2400" i="1" dirty="0">
                <a:solidFill>
                  <a:srgbClr val="FF0000"/>
                </a:solidFill>
              </a:rPr>
              <a:t>ayudar a controlar el peso.</a:t>
            </a:r>
            <a:endParaRPr lang="es-CO" sz="2400" i="1" dirty="0">
              <a:solidFill>
                <a:srgbClr val="FF0000"/>
              </a:solidFill>
            </a:endParaRPr>
          </a:p>
        </p:txBody>
      </p:sp>
    </p:spTree>
    <p:extLst>
      <p:ext uri="{BB962C8B-B14F-4D97-AF65-F5344CB8AC3E}">
        <p14:creationId xmlns:p14="http://schemas.microsoft.com/office/powerpoint/2010/main" val="1606723735"/>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268760"/>
            <a:ext cx="8568952" cy="4525963"/>
          </a:xfrm>
          <a:blipFill>
            <a:blip r:embed="rId2"/>
            <a:tile tx="0" ty="0" sx="100000" sy="100000" flip="none" algn="tl"/>
          </a:blipFill>
        </p:spPr>
        <p:txBody>
          <a:bodyPr/>
          <a:lstStyle/>
          <a:p>
            <a:pPr marL="0" indent="0" algn="ctr">
              <a:buNone/>
            </a:pPr>
            <a:endParaRPr lang="es-CO" dirty="0" smtClean="0"/>
          </a:p>
          <a:p>
            <a:pPr marL="0" indent="0" algn="ctr">
              <a:buNone/>
            </a:pPr>
            <a:r>
              <a:rPr lang="es-CO" dirty="0" smtClean="0">
                <a:solidFill>
                  <a:srgbClr val="FFFF00"/>
                </a:solidFill>
              </a:rPr>
              <a:t>Las </a:t>
            </a:r>
            <a:r>
              <a:rPr lang="es-CO" dirty="0">
                <a:solidFill>
                  <a:srgbClr val="FFFF00"/>
                </a:solidFill>
              </a:rPr>
              <a:t>vitaminas B (tiamina, riboflavina, niacina y ácido fólico) tienen una función clave en el metabolismo (ayudan a que el cuerpo libere la energía de las proteínas, grasas y carbohidratos). Además, son esenciales para un sistema nervioso saludable.</a:t>
            </a:r>
          </a:p>
        </p:txBody>
      </p:sp>
    </p:spTree>
    <p:extLst>
      <p:ext uri="{BB962C8B-B14F-4D97-AF65-F5344CB8AC3E}">
        <p14:creationId xmlns:p14="http://schemas.microsoft.com/office/powerpoint/2010/main" val="2684346121"/>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4978896" cy="2736304"/>
          </a:xfrm>
        </p:spPr>
        <p:txBody>
          <a:bodyPr>
            <a:normAutofit fontScale="92500" lnSpcReduction="20000"/>
          </a:bodyPr>
          <a:lstStyle/>
          <a:p>
            <a:pPr marL="0" indent="0" algn="ctr">
              <a:buNone/>
            </a:pPr>
            <a:r>
              <a:rPr lang="es-CO" dirty="0"/>
              <a:t>El ácido fólico, que es otra vitamina B, ayuda al cuerpo a formar los glóbulos rojos, y en las mujeres embarazadas o que están en la edad de la reproducción y podrían quedar embarazadas, </a:t>
            </a:r>
          </a:p>
        </p:txBody>
      </p:sp>
      <p:pic>
        <p:nvPicPr>
          <p:cNvPr id="6146" name="Picture 2" descr="https://encrypted-tbn2.gstatic.com/images?q=tbn:ANd9GcQGd2KW_SPmHJi8kDHhPpTaxmfMUMa0HKbQ5p3u2WVAZom0Sz6qZ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764704"/>
            <a:ext cx="2520280" cy="2920356"/>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467544" y="4077072"/>
            <a:ext cx="8136904" cy="2062103"/>
          </a:xfrm>
          <a:prstGeom prst="rect">
            <a:avLst/>
          </a:prstGeom>
        </p:spPr>
        <p:txBody>
          <a:bodyPr wrap="square">
            <a:spAutoFit/>
          </a:bodyPr>
          <a:lstStyle/>
          <a:p>
            <a:pPr algn="ctr"/>
            <a:r>
              <a:rPr lang="es-CO" sz="3200" b="1" dirty="0">
                <a:solidFill>
                  <a:srgbClr val="0070C0"/>
                </a:solidFill>
              </a:rPr>
              <a:t>el consumo de granos fortificados con ácido fólico, ayuda a prevenir algunos defectos de nacimiento que pueden ocurrir durante el crecimiento del feto en la matriz</a:t>
            </a:r>
            <a:r>
              <a:rPr lang="es-CO" sz="3200" b="1" dirty="0" smtClean="0">
                <a:solidFill>
                  <a:srgbClr val="0070C0"/>
                </a:solidFill>
              </a:rPr>
              <a:t>.</a:t>
            </a:r>
            <a:endParaRPr lang="es-CO" sz="3200" b="1" dirty="0">
              <a:solidFill>
                <a:srgbClr val="0070C0"/>
              </a:solidFill>
            </a:endParaRPr>
          </a:p>
        </p:txBody>
      </p:sp>
    </p:spTree>
    <p:extLst>
      <p:ext uri="{BB962C8B-B14F-4D97-AF65-F5344CB8AC3E}">
        <p14:creationId xmlns:p14="http://schemas.microsoft.com/office/powerpoint/2010/main" val="120200465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8229600" cy="5073427"/>
          </a:xfrm>
          <a:gradFill>
            <a:gsLst>
              <a:gs pos="0">
                <a:srgbClr val="FFEFD1"/>
              </a:gs>
              <a:gs pos="64999">
                <a:srgbClr val="F0EBD5"/>
              </a:gs>
              <a:gs pos="100000">
                <a:srgbClr val="D1C39F"/>
              </a:gs>
            </a:gsLst>
            <a:lin ang="5400000" scaled="0"/>
          </a:gradFill>
        </p:spPr>
        <p:txBody>
          <a:bodyPr/>
          <a:lstStyle/>
          <a:p>
            <a:pPr marL="0" indent="0" algn="ctr">
              <a:buNone/>
            </a:pPr>
            <a:endParaRPr lang="es-CO" dirty="0" smtClean="0"/>
          </a:p>
          <a:p>
            <a:pPr marL="0" indent="0" algn="ctr">
              <a:buNone/>
            </a:pPr>
            <a:r>
              <a:rPr lang="es-CO" b="1" dirty="0" smtClean="0"/>
              <a:t>Con </a:t>
            </a:r>
            <a:r>
              <a:rPr lang="es-CO" b="1" dirty="0"/>
              <a:t>respecto a los minerales que contienen los granos integrales, el hierro se utiliza para llevar oxígeno en la sangre, el magnesio es importante </a:t>
            </a:r>
            <a:r>
              <a:rPr lang="es-CO" b="1" dirty="0" smtClean="0"/>
              <a:t>para </a:t>
            </a:r>
            <a:r>
              <a:rPr lang="es-CO" b="1" dirty="0"/>
              <a:t>fortalecer los huesos y para liberar la energía de los músculos y el selenio protege a las células de la oxidación. </a:t>
            </a:r>
            <a:endParaRPr lang="es-CO" b="1" dirty="0" smtClean="0"/>
          </a:p>
          <a:p>
            <a:pPr marL="0" indent="0" algn="ctr">
              <a:buNone/>
            </a:pPr>
            <a:r>
              <a:rPr lang="es-CO" b="1" dirty="0" smtClean="0"/>
              <a:t>También </a:t>
            </a:r>
            <a:r>
              <a:rPr lang="es-CO" b="1" dirty="0"/>
              <a:t>es importante para un sistema inmune saludable.</a:t>
            </a:r>
          </a:p>
          <a:p>
            <a:endParaRPr lang="es-CO" b="1" dirty="0"/>
          </a:p>
        </p:txBody>
      </p:sp>
    </p:spTree>
    <p:extLst>
      <p:ext uri="{BB962C8B-B14F-4D97-AF65-F5344CB8AC3E}">
        <p14:creationId xmlns:p14="http://schemas.microsoft.com/office/powerpoint/2010/main" val="1955147089"/>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433467"/>
          </a:xfrm>
        </p:spPr>
        <p:txBody>
          <a:bodyPr>
            <a:normAutofit fontScale="92500"/>
          </a:bodyPr>
          <a:lstStyle/>
          <a:p>
            <a:pPr marL="0" indent="0" algn="ctr">
              <a:buNone/>
            </a:pPr>
            <a:r>
              <a:rPr lang="es-CO" dirty="0"/>
              <a:t>La mayoría de estas propiedades se pierde en los granos refinados. </a:t>
            </a:r>
            <a:endParaRPr lang="es-CO" dirty="0" smtClean="0"/>
          </a:p>
          <a:p>
            <a:pPr marL="0" indent="0" algn="ctr">
              <a:buNone/>
            </a:pPr>
            <a:r>
              <a:rPr lang="es-CO" dirty="0" smtClean="0"/>
              <a:t>Quizá usted dirá: Varios </a:t>
            </a:r>
            <a:r>
              <a:rPr lang="es-CO" dirty="0"/>
              <a:t>granos refinados se encuentran “enriquecidos”. Esto se </a:t>
            </a:r>
            <a:r>
              <a:rPr lang="es-CO" dirty="0" smtClean="0"/>
              <a:t>debe</a:t>
            </a:r>
            <a:r>
              <a:rPr lang="es-CO" dirty="0" smtClean="0"/>
              <a:t> </a:t>
            </a:r>
            <a:r>
              <a:rPr lang="es-CO" dirty="0"/>
              <a:t>a que después del procesamiento les agregan algunas vitaminas B y hierro. </a:t>
            </a:r>
            <a:endParaRPr lang="es-CO" dirty="0" smtClean="0"/>
          </a:p>
          <a:p>
            <a:pPr marL="0" indent="0" algn="ctr">
              <a:buNone/>
            </a:pPr>
            <a:r>
              <a:rPr lang="es-CO" dirty="0" smtClean="0"/>
              <a:t>Y </a:t>
            </a:r>
            <a:r>
              <a:rPr lang="es-CO" dirty="0"/>
              <a:t>algunos productos también contienen cantidades adicionales de cáscara </a:t>
            </a:r>
            <a:r>
              <a:rPr lang="es-CO" u="sng" dirty="0"/>
              <a:t>agregada</a:t>
            </a:r>
            <a:r>
              <a:rPr lang="es-CO" dirty="0"/>
              <a:t> (que aportan fibra), o sólo de cáscara (como el salvado de avena) pero no necesariamente son productos de grano integral. Hay que leer la etiqueta cuidadosamente.</a:t>
            </a:r>
          </a:p>
          <a:p>
            <a:endParaRPr lang="es-CO" dirty="0"/>
          </a:p>
        </p:txBody>
      </p:sp>
    </p:spTree>
    <p:extLst>
      <p:ext uri="{BB962C8B-B14F-4D97-AF65-F5344CB8AC3E}">
        <p14:creationId xmlns:p14="http://schemas.microsoft.com/office/powerpoint/2010/main" val="642474507"/>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a:blipFill>
            <a:blip r:embed="rId2"/>
            <a:tile tx="0" ty="0" sx="100000" sy="100000" flip="none" algn="tl"/>
          </a:blipFill>
        </p:spPr>
        <p:txBody>
          <a:bodyPr>
            <a:normAutofit fontScale="85000" lnSpcReduction="20000"/>
          </a:bodyPr>
          <a:lstStyle/>
          <a:p>
            <a:pPr marL="0" indent="0" algn="ctr">
              <a:buNone/>
            </a:pPr>
            <a:r>
              <a:rPr lang="es-CO" dirty="0" smtClean="0"/>
              <a:t>Si </a:t>
            </a:r>
            <a:r>
              <a:rPr lang="es-CO" dirty="0"/>
              <a:t>piensas con detenimiento, quizás descubras que los cereales están presentes en la mayoría de tus comidas, empezando por el desayuno y terminando con la cena. </a:t>
            </a:r>
            <a:endParaRPr lang="es-CO" dirty="0" smtClean="0"/>
          </a:p>
          <a:p>
            <a:pPr marL="0" indent="0" algn="ctr">
              <a:buNone/>
            </a:pPr>
            <a:endParaRPr lang="es-CO" sz="3600" b="1" dirty="0" smtClean="0"/>
          </a:p>
          <a:p>
            <a:pPr marL="0" indent="0" algn="ctr">
              <a:buNone/>
            </a:pPr>
            <a:r>
              <a:rPr lang="es-CO" sz="3600" b="1" dirty="0" smtClean="0"/>
              <a:t>¿</a:t>
            </a:r>
            <a:r>
              <a:rPr lang="es-CO" sz="3600" b="1" dirty="0"/>
              <a:t>De qué tipo de cereales se trata? </a:t>
            </a:r>
            <a:endParaRPr lang="es-CO" sz="3600" b="1" dirty="0" smtClean="0"/>
          </a:p>
          <a:p>
            <a:pPr marL="0" indent="0" algn="ctr">
              <a:buNone/>
            </a:pPr>
            <a:endParaRPr lang="es-CO" dirty="0" smtClean="0"/>
          </a:p>
          <a:p>
            <a:pPr marL="0" indent="0" algn="ctr">
              <a:buNone/>
            </a:pPr>
            <a:r>
              <a:rPr lang="es-CO" dirty="0" smtClean="0"/>
              <a:t>Con </a:t>
            </a:r>
            <a:r>
              <a:rPr lang="es-CO" dirty="0"/>
              <a:t>esta información, </a:t>
            </a:r>
            <a:r>
              <a:rPr lang="es-CO" dirty="0" smtClean="0"/>
              <a:t>seguramente, la </a:t>
            </a:r>
            <a:r>
              <a:rPr lang="es-CO" dirty="0"/>
              <a:t>próxima vez que elijas cereales para tus comidas presta atención a las etiquetas y, si quieres agregar nutrientes a tu dieta, selecciona los granos integrales y limita los granos refinados</a:t>
            </a:r>
            <a:r>
              <a:rPr lang="es-CO" dirty="0" smtClean="0"/>
              <a:t>. </a:t>
            </a:r>
          </a:p>
          <a:p>
            <a:pPr marL="0" indent="0" algn="ctr">
              <a:buNone/>
            </a:pPr>
            <a:r>
              <a:rPr lang="es-CO" dirty="0" smtClean="0"/>
              <a:t>Al incluir este tema, lo hemos hecho con el único propósito de brindar una orientación en cuanto a la alimentación más adecuada para la salud. </a:t>
            </a:r>
          </a:p>
          <a:p>
            <a:pPr marL="0" indent="0" algn="ctr">
              <a:buNone/>
            </a:pPr>
            <a:r>
              <a:rPr lang="es-CO" b="1" dirty="0" smtClean="0">
                <a:solidFill>
                  <a:srgbClr val="FF0000"/>
                </a:solidFill>
              </a:rPr>
              <a:t>Que Dios le bendiga es mi deseo y oración., Amen.</a:t>
            </a:r>
            <a:endParaRPr lang="es-CO" b="1" dirty="0">
              <a:solidFill>
                <a:srgbClr val="FF0000"/>
              </a:solidFill>
            </a:endParaRPr>
          </a:p>
          <a:p>
            <a:endParaRPr lang="es-CO" dirty="0"/>
          </a:p>
        </p:txBody>
      </p:sp>
    </p:spTree>
    <p:extLst>
      <p:ext uri="{BB962C8B-B14F-4D97-AF65-F5344CB8AC3E}">
        <p14:creationId xmlns:p14="http://schemas.microsoft.com/office/powerpoint/2010/main" val="93949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ircle(in)">
                                      <p:cBhvr>
                                        <p:cTn id="25" dur="20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circle(in)">
                                      <p:cBhvr>
                                        <p:cTn id="30" dur="20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circle(in)">
                                      <p:cBhvr>
                                        <p:cTn id="3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TotalTime>
  <Words>1352</Words>
  <Application>Microsoft Office PowerPoint</Application>
  <PresentationFormat>Presentación en pantalla (4:3)</PresentationFormat>
  <Paragraphs>45</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¿Cuál es diferencia entre  harinas refinadas y granos integrales?</vt:lpstr>
      <vt:lpstr>Introducción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¿Cuál ES FADIFERENCIA ENTRE HARINAS Y GRANOS INTEGRALES?</dc:title>
  <dc:creator>FAMILIA FIERRO CH</dc:creator>
  <cp:lastModifiedBy>FAMILIA FIERRO CH</cp:lastModifiedBy>
  <cp:revision>45</cp:revision>
  <dcterms:created xsi:type="dcterms:W3CDTF">2013-10-16T14:09:26Z</dcterms:created>
  <dcterms:modified xsi:type="dcterms:W3CDTF">2013-11-02T02:06:01Z</dcterms:modified>
</cp:coreProperties>
</file>