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9" r:id="rId5"/>
    <p:sldId id="260" r:id="rId6"/>
    <p:sldId id="261" r:id="rId7"/>
    <p:sldId id="262" r:id="rId8"/>
    <p:sldId id="263" r:id="rId9"/>
    <p:sldId id="264" r:id="rId10"/>
    <p:sldId id="258" r:id="rId11"/>
    <p:sldId id="266" r:id="rId12"/>
    <p:sldId id="267" r:id="rId13"/>
    <p:sldId id="268"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90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03/11/2013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03/11/2013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google.com.co/url?sa=i&amp;rct=j&amp;q=&amp;esrc=s&amp;frm=1&amp;source=images&amp;cd=&amp;cad=rja&amp;docid=urAWWzRdDd2UaM&amp;tbnid=CjOHoR4lEFyC6M:&amp;ved=0CAUQjRw&amp;url=http%3A%2F%2Fwww.losarchivosdelatierra.com%2Fsalud%2Ftag%2Finfluenza-porcina&amp;ei=tat2UubqOs6dkQfJtYH4Cw&amp;bvm=bv.55819444,d.cWc&amp;psig=AFQjCNFXfG-8-WFqJPLKP8Uohj5k2pb4IQ&amp;ust=138359509588201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www.google.com.co/url?sa=i&amp;rct=j&amp;q=&amp;esrc=s&amp;frm=1&amp;source=images&amp;cd=&amp;cad=rja&amp;docid=3Z4XjPysgeW2WM&amp;tbnid=Hf8NVNtz6Agi0M:&amp;ved=0CAUQjRw&amp;url=http%3A%2F%2Fgracisalomone.blogspot.com%2F2011%2F03%2Fel-diafragma-y-su-importancia-en-la.html&amp;ei=fcJ2UsjCA5HfkQeQsoCQBw&amp;bvm=bv.55819444,d.cWc&amp;psig=AFQjCNHySwNlHh3T-uokY3CSRjpXV445jQ&amp;ust=138360106222549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co/url?sa=i&amp;rct=j&amp;q=&amp;esrc=s&amp;frm=1&amp;source=images&amp;cd=&amp;cad=rja&amp;docid=8c2Hhsb5uUMI8M&amp;tbnid=Ufja1RNtRF_dHM:&amp;ved=0CAUQjRw&amp;url=http%3A%2F%2Fwww.monografias.com%2Ftrabajos75%2Finfluenza-gripe-porcina%2Finfluenza-gripe-porcina2.shtml&amp;ei=asx2Ur3fM9S2kAe_9IC4CA&amp;bvm=bv.55819444,d.cWc&amp;psig=AFQjCNEVJadRTsCSLGC1KAfPX2-RQ_8LqA&amp;ust=1383603462895067"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836713"/>
            <a:ext cx="7772400" cy="1728191"/>
          </a:xfrm>
        </p:spPr>
        <p:txBody>
          <a:bodyPr>
            <a:normAutofit fontScale="90000"/>
          </a:bodyPr>
          <a:lstStyle/>
          <a:p>
            <a:r>
              <a:rPr lang="es-CO" dirty="0" smtClean="0">
                <a:latin typeface="Algerian" pitchFamily="82" charset="0"/>
              </a:rPr>
              <a:t>Ocho razones medicas para prohibir la carne de cerdo</a:t>
            </a:r>
            <a:endParaRPr lang="es-CO" dirty="0">
              <a:latin typeface="Algerian" pitchFamily="82" charset="0"/>
            </a:endParaRPr>
          </a:p>
        </p:txBody>
      </p:sp>
      <p:pic>
        <p:nvPicPr>
          <p:cNvPr id="1026" name="Picture 2" descr="https://encrypted-tbn1.gstatic.com/images?q=tbn:ANd9GcRs5zpbIMoUYH4eeUWfRo1m7PPGWPgRU2DaujlAPC9REVtqVfQ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708920"/>
            <a:ext cx="5040560"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56115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dirty="0" smtClean="0"/>
              <a:t/>
            </a:r>
            <a:br>
              <a:rPr lang="es-CO" sz="3600" b="1" dirty="0" smtClean="0"/>
            </a:br>
            <a:r>
              <a:rPr lang="es-CO" sz="3600" b="1" dirty="0" smtClean="0">
                <a:latin typeface="Impact" pitchFamily="34" charset="0"/>
              </a:rPr>
              <a:t>¿</a:t>
            </a:r>
            <a:r>
              <a:rPr lang="es-CO" sz="3600" b="1" dirty="0">
                <a:latin typeface="Impact" pitchFamily="34" charset="0"/>
              </a:rPr>
              <a:t>Por qué el </a:t>
            </a:r>
            <a:r>
              <a:rPr lang="es-CO" sz="3600" b="1" dirty="0" smtClean="0">
                <a:latin typeface="Impact" pitchFamily="34" charset="0"/>
              </a:rPr>
              <a:t>ISLAM Y EL PUEBLO DE ISRAEL </a:t>
            </a:r>
            <a:r>
              <a:rPr lang="es-CO" sz="3600" b="1" dirty="0">
                <a:latin typeface="Impact" pitchFamily="34" charset="0"/>
              </a:rPr>
              <a:t>prohíbe comer la carne de </a:t>
            </a:r>
            <a:r>
              <a:rPr lang="es-CO" sz="3600" b="1" dirty="0" smtClean="0">
                <a:latin typeface="Impact" pitchFamily="34" charset="0"/>
              </a:rPr>
              <a:t>cerdo?</a:t>
            </a:r>
            <a:r>
              <a:rPr lang="es-CO" sz="3600" dirty="0">
                <a:latin typeface="Impact" pitchFamily="34" charset="0"/>
              </a:rPr>
              <a:t/>
            </a:r>
            <a:br>
              <a:rPr lang="es-CO" sz="3600" dirty="0">
                <a:latin typeface="Impact" pitchFamily="34" charset="0"/>
              </a:rPr>
            </a:br>
            <a:endParaRPr lang="es-CO" sz="3600" dirty="0">
              <a:latin typeface="Impact" pitchFamily="34" charset="0"/>
            </a:endParaRPr>
          </a:p>
        </p:txBody>
      </p:sp>
      <p:sp>
        <p:nvSpPr>
          <p:cNvPr id="3" name="2 Marcador de contenido"/>
          <p:cNvSpPr>
            <a:spLocks noGrp="1"/>
          </p:cNvSpPr>
          <p:nvPr>
            <p:ph idx="1"/>
          </p:nvPr>
        </p:nvSpPr>
        <p:spPr>
          <a:xfrm>
            <a:off x="457200" y="1600200"/>
            <a:ext cx="8229600" cy="4853136"/>
          </a:xfrm>
          <a:blipFill>
            <a:blip r:embed="rId2"/>
            <a:tile tx="0" ty="0" sx="100000" sy="100000" flip="none" algn="tl"/>
          </a:blipFill>
        </p:spPr>
        <p:txBody>
          <a:bodyPr>
            <a:normAutofit/>
          </a:bodyPr>
          <a:lstStyle/>
          <a:p>
            <a:pPr marL="0" indent="0">
              <a:buNone/>
            </a:pPr>
            <a:endParaRPr lang="es-CO" dirty="0" smtClean="0"/>
          </a:p>
          <a:p>
            <a:pPr marL="0" indent="0" algn="ctr">
              <a:buNone/>
            </a:pPr>
            <a:r>
              <a:rPr lang="es-CO" dirty="0" smtClean="0"/>
              <a:t>La respuesta a esta pregunta ha sido tema de debate entre las gente de otras religiones que comen carne de cerdo y los crían, ya que no se convencían con las razones por las que Islamitas e Israelitas  prohíben comer esa carne hasta que los sobrecogió en pánico por el brote epidémico de la gripe porcina que se esparció por el mundo.</a:t>
            </a:r>
          </a:p>
        </p:txBody>
      </p:sp>
    </p:spTree>
    <p:extLst>
      <p:ext uri="{BB962C8B-B14F-4D97-AF65-F5344CB8AC3E}">
        <p14:creationId xmlns:p14="http://schemas.microsoft.com/office/powerpoint/2010/main" val="21528708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Gripe porcina también </a:t>
            </a:r>
            <a:r>
              <a:rPr lang="es-CO" dirty="0"/>
              <a:t>conocida </a:t>
            </a:r>
            <a:r>
              <a:rPr lang="es-CO" dirty="0" smtClean="0"/>
              <a:t>como A/H1N1. </a:t>
            </a:r>
            <a:endParaRPr lang="es-CO" dirty="0"/>
          </a:p>
        </p:txBody>
      </p:sp>
      <p:sp>
        <p:nvSpPr>
          <p:cNvPr id="3" name="2 Marcador de contenido"/>
          <p:cNvSpPr>
            <a:spLocks noGrp="1"/>
          </p:cNvSpPr>
          <p:nvPr>
            <p:ph idx="1"/>
          </p:nvPr>
        </p:nvSpPr>
        <p:spPr>
          <a:xfrm>
            <a:off x="457200" y="1600201"/>
            <a:ext cx="3610744" cy="3989040"/>
          </a:xfrm>
        </p:spPr>
        <p:txBody>
          <a:bodyPr>
            <a:noAutofit/>
          </a:bodyPr>
          <a:lstStyle/>
          <a:p>
            <a:pPr marL="0" indent="0" algn="ctr">
              <a:buNone/>
            </a:pPr>
            <a:endParaRPr lang="es-CO" sz="2000" dirty="0" smtClean="0"/>
          </a:p>
          <a:p>
            <a:pPr marL="0" indent="0" algn="ctr">
              <a:buNone/>
            </a:pPr>
            <a:r>
              <a:rPr lang="es-CO" sz="2000" dirty="0" smtClean="0"/>
              <a:t>Según </a:t>
            </a:r>
            <a:r>
              <a:rPr lang="es-CO" sz="2000" dirty="0"/>
              <a:t>el </a:t>
            </a:r>
            <a:r>
              <a:rPr lang="es-CO" sz="2000" dirty="0" smtClean="0"/>
              <a:t>estudio de la Organización mundial de la Salud,  </a:t>
            </a:r>
            <a:r>
              <a:rPr lang="es-CO" sz="2000" dirty="0"/>
              <a:t>publicado en la revista </a:t>
            </a:r>
            <a:r>
              <a:rPr lang="es-CO" sz="2000" i="1" dirty="0"/>
              <a:t>The Lancet</a:t>
            </a:r>
            <a:r>
              <a:rPr lang="es-CO" sz="2000" dirty="0"/>
              <a:t> la gripe pandémica causada por el virus H1N1 provocó "</a:t>
            </a:r>
            <a:r>
              <a:rPr lang="es-CO" sz="2000" dirty="0">
                <a:latin typeface="Agency FB" pitchFamily="34" charset="0"/>
              </a:rPr>
              <a:t>quince veces más muertes de lo que se informó previamente</a:t>
            </a:r>
            <a:r>
              <a:rPr lang="es-CO" sz="2000" dirty="0"/>
              <a:t>" y un número que pudo superar las </a:t>
            </a:r>
            <a:r>
              <a:rPr lang="es-CO" sz="2000" dirty="0" smtClean="0"/>
              <a:t>575.400 </a:t>
            </a:r>
            <a:r>
              <a:rPr lang="es-CO" sz="2000" dirty="0"/>
              <a:t>personas murieron por la enfermedad. </a:t>
            </a:r>
          </a:p>
        </p:txBody>
      </p:sp>
      <p:pic>
        <p:nvPicPr>
          <p:cNvPr id="1026" name="Picture 2" descr="http://www.losarchivosdelatierra.com/storage/fotos/622px-Symptoms_of_swine_flu-es_svg.png?__SQUARESPACE_CACHEVERSION=1241184229578">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3968" y="1556793"/>
            <a:ext cx="4552950" cy="381642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51520" y="5877272"/>
            <a:ext cx="8585398" cy="923330"/>
          </a:xfrm>
          <a:prstGeom prst="rect">
            <a:avLst/>
          </a:prstGeom>
        </p:spPr>
        <p:txBody>
          <a:bodyPr wrap="square">
            <a:spAutoFit/>
          </a:bodyPr>
          <a:lstStyle/>
          <a:p>
            <a:pPr algn="ctr"/>
            <a:r>
              <a:rPr lang="es-CO" b="1" dirty="0" smtClean="0"/>
              <a:t>Esta enfermedad surgió </a:t>
            </a:r>
            <a:r>
              <a:rPr lang="es-CO" b="1" dirty="0"/>
              <a:t>en el </a:t>
            </a:r>
            <a:r>
              <a:rPr lang="es-CO" b="1" dirty="0" smtClean="0"/>
              <a:t>sur </a:t>
            </a:r>
            <a:r>
              <a:rPr lang="es-CO" b="1" dirty="0"/>
              <a:t>de la </a:t>
            </a:r>
            <a:r>
              <a:rPr lang="es-CO" b="1" dirty="0" smtClean="0"/>
              <a:t>China en el 2009 donde existen la mayor concentración de cerdos en el mundo, y se transmitió del cerdo a los que los cuidaban, y luego de humanos a humanos, y se ha ido esparciendo por todo el mundo hasta hoy.</a:t>
            </a:r>
            <a:endParaRPr lang="es-CO" b="1" dirty="0"/>
          </a:p>
        </p:txBody>
      </p:sp>
    </p:spTree>
    <p:extLst>
      <p:ext uri="{BB962C8B-B14F-4D97-AF65-F5344CB8AC3E}">
        <p14:creationId xmlns:p14="http://schemas.microsoft.com/office/powerpoint/2010/main" val="175126881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ppt_w</p:attrName>
                                        </p:attrNameLst>
                                      </p:cBhvr>
                                      <p:tavLst>
                                        <p:tav tm="0">
                                          <p:val>
                                            <p:fltVal val="0"/>
                                          </p:val>
                                        </p:tav>
                                        <p:tav tm="100000">
                                          <p:val>
                                            <p:strVal val="#ppt_w"/>
                                          </p:val>
                                        </p:tav>
                                      </p:tavLst>
                                    </p:anim>
                                    <p:anim calcmode="lin" valueType="num">
                                      <p:cBhvr>
                                        <p:cTn id="13" dur="1000" fill="hold"/>
                                        <p:tgtEl>
                                          <p:spTgt spid="1026"/>
                                        </p:tgtEl>
                                        <p:attrNameLst>
                                          <p:attrName>ppt_h</p:attrName>
                                        </p:attrNameLst>
                                      </p:cBhvr>
                                      <p:tavLst>
                                        <p:tav tm="0">
                                          <p:val>
                                            <p:fltVal val="0"/>
                                          </p:val>
                                        </p:tav>
                                        <p:tav tm="100000">
                                          <p:val>
                                            <p:strVal val="#ppt_h"/>
                                          </p:val>
                                        </p:tav>
                                      </p:tavLst>
                                    </p:anim>
                                    <p:anim calcmode="lin" valueType="num">
                                      <p:cBhvr>
                                        <p:cTn id="14" dur="1000" fill="hold"/>
                                        <p:tgtEl>
                                          <p:spTgt spid="1026"/>
                                        </p:tgtEl>
                                        <p:attrNameLst>
                                          <p:attrName>style.rotation</p:attrName>
                                        </p:attrNameLst>
                                      </p:cBhvr>
                                      <p:tavLst>
                                        <p:tav tm="0">
                                          <p:val>
                                            <p:fltVal val="90"/>
                                          </p:val>
                                        </p:tav>
                                        <p:tav tm="100000">
                                          <p:val>
                                            <p:fltVal val="0"/>
                                          </p:val>
                                        </p:tav>
                                      </p:tavLst>
                                    </p:anim>
                                    <p:animEffect transition="in" filter="fade">
                                      <p:cBhvr>
                                        <p:cTn id="15" dur="10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80">
                                          <p:stCondLst>
                                            <p:cond delay="0"/>
                                          </p:stCondLst>
                                        </p:cTn>
                                        <p:tgtEl>
                                          <p:spTgt spid="5"/>
                                        </p:tgtEl>
                                      </p:cBhvr>
                                    </p:animEffect>
                                    <p:anim calcmode="lin" valueType="num">
                                      <p:cBhvr>
                                        <p:cTn id="2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gtEl>
                                      </p:cBhvr>
                                      <p:to x="100000" y="60000"/>
                                    </p:animScale>
                                    <p:animScale>
                                      <p:cBhvr>
                                        <p:cTn id="27" dur="166" decel="50000">
                                          <p:stCondLst>
                                            <p:cond delay="676"/>
                                          </p:stCondLst>
                                        </p:cTn>
                                        <p:tgtEl>
                                          <p:spTgt spid="5"/>
                                        </p:tgtEl>
                                      </p:cBhvr>
                                      <p:to x="100000" y="100000"/>
                                    </p:animScale>
                                    <p:animScale>
                                      <p:cBhvr>
                                        <p:cTn id="28" dur="26">
                                          <p:stCondLst>
                                            <p:cond delay="1312"/>
                                          </p:stCondLst>
                                        </p:cTn>
                                        <p:tgtEl>
                                          <p:spTgt spid="5"/>
                                        </p:tgtEl>
                                      </p:cBhvr>
                                      <p:to x="100000" y="80000"/>
                                    </p:animScale>
                                    <p:animScale>
                                      <p:cBhvr>
                                        <p:cTn id="29" dur="166" decel="50000">
                                          <p:stCondLst>
                                            <p:cond delay="1338"/>
                                          </p:stCondLst>
                                        </p:cTn>
                                        <p:tgtEl>
                                          <p:spTgt spid="5"/>
                                        </p:tgtEl>
                                      </p:cBhvr>
                                      <p:to x="100000" y="100000"/>
                                    </p:animScale>
                                    <p:animScale>
                                      <p:cBhvr>
                                        <p:cTn id="30" dur="26">
                                          <p:stCondLst>
                                            <p:cond delay="1642"/>
                                          </p:stCondLst>
                                        </p:cTn>
                                        <p:tgtEl>
                                          <p:spTgt spid="5"/>
                                        </p:tgtEl>
                                      </p:cBhvr>
                                      <p:to x="100000" y="90000"/>
                                    </p:animScale>
                                    <p:animScale>
                                      <p:cBhvr>
                                        <p:cTn id="31" dur="166" decel="50000">
                                          <p:stCondLst>
                                            <p:cond delay="1668"/>
                                          </p:stCondLst>
                                        </p:cTn>
                                        <p:tgtEl>
                                          <p:spTgt spid="5"/>
                                        </p:tgtEl>
                                      </p:cBhvr>
                                      <p:to x="100000" y="100000"/>
                                    </p:animScale>
                                    <p:animScale>
                                      <p:cBhvr>
                                        <p:cTn id="32" dur="26">
                                          <p:stCondLst>
                                            <p:cond delay="1808"/>
                                          </p:stCondLst>
                                        </p:cTn>
                                        <p:tgtEl>
                                          <p:spTgt spid="5"/>
                                        </p:tgtEl>
                                      </p:cBhvr>
                                      <p:to x="100000" y="95000"/>
                                    </p:animScale>
                                    <p:animScale>
                                      <p:cBhvr>
                                        <p:cTn id="3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85000" lnSpcReduction="20000"/>
          </a:bodyPr>
          <a:lstStyle/>
          <a:p>
            <a:pPr marL="0" indent="0" algn="ctr">
              <a:buNone/>
            </a:pPr>
            <a:r>
              <a:rPr lang="es-CO" dirty="0"/>
              <a:t>A continuación, el Dr. </a:t>
            </a:r>
            <a:r>
              <a:rPr lang="es-CO" u="sng" dirty="0"/>
              <a:t>H</a:t>
            </a:r>
            <a:r>
              <a:rPr lang="es-CO" dirty="0"/>
              <a:t>assan </a:t>
            </a:r>
            <a:r>
              <a:rPr lang="es-CO" dirty="0" smtClean="0"/>
              <a:t>Mustafá, </a:t>
            </a:r>
            <a:r>
              <a:rPr lang="es-CO" dirty="0"/>
              <a:t>un miembro de la Unión Mundial para la Salud en Canadá, nos enumerará las enfermedades transmitidas al hombre por la carne de cerdo:</a:t>
            </a:r>
          </a:p>
          <a:p>
            <a:pPr marL="0" indent="0" algn="ctr">
              <a:buNone/>
            </a:pPr>
            <a:r>
              <a:rPr lang="es-CO" sz="4200" b="1" dirty="0" smtClean="0">
                <a:solidFill>
                  <a:srgbClr val="FF0000"/>
                </a:solidFill>
              </a:rPr>
              <a:t>1</a:t>
            </a:r>
            <a:r>
              <a:rPr lang="es-CO" dirty="0" smtClean="0"/>
              <a:t>. El </a:t>
            </a:r>
            <a:r>
              <a:rPr lang="es-CO" dirty="0"/>
              <a:t>cerdo no puede deshacerse de toda la cantidad de ácido úrico que se forma en su cuerpo, dado que es el elemento principal de la orina. Solo elimina el 2%, y el 98% permanece en su carne. </a:t>
            </a:r>
            <a:endParaRPr lang="es-CO" dirty="0" smtClean="0"/>
          </a:p>
          <a:p>
            <a:pPr marL="0" indent="0" algn="ctr">
              <a:buNone/>
            </a:pPr>
            <a:r>
              <a:rPr lang="es-CO" dirty="0" smtClean="0"/>
              <a:t>Eso </a:t>
            </a:r>
            <a:r>
              <a:rPr lang="es-CO" dirty="0"/>
              <a:t>simplemente significa que la carne de cerdo está saturada con el principal elemento de la orina, del cual los cuerpos de todos los seres vivos sobre la faz de la tierra intentan deshacerse por medio del sistema urinario, debido a las sustancias venenosas que contiene. </a:t>
            </a:r>
            <a:endParaRPr lang="es-CO" dirty="0" smtClean="0"/>
          </a:p>
          <a:p>
            <a:pPr marL="0" indent="0" algn="ctr">
              <a:buNone/>
            </a:pPr>
            <a:endParaRPr lang="es-CO" b="1" dirty="0" smtClean="0"/>
          </a:p>
          <a:p>
            <a:pPr marL="0" indent="0" algn="ctr">
              <a:buNone/>
            </a:pPr>
            <a:r>
              <a:rPr lang="es-CO" b="1" dirty="0" smtClean="0"/>
              <a:t>Es </a:t>
            </a:r>
            <a:r>
              <a:rPr lang="es-CO" b="1" dirty="0"/>
              <a:t>por eso que quienes comen carne de cerdo tienen un alto índice de artritis, debido al elevado nivel de ácido úrico en su sangre.</a:t>
            </a:r>
          </a:p>
          <a:p>
            <a:pPr algn="ctr"/>
            <a:endParaRPr lang="es-CO" b="1" dirty="0"/>
          </a:p>
        </p:txBody>
      </p:sp>
    </p:spTree>
    <p:extLst>
      <p:ext uri="{BB962C8B-B14F-4D97-AF65-F5344CB8AC3E}">
        <p14:creationId xmlns:p14="http://schemas.microsoft.com/office/powerpoint/2010/main" val="324021334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976664"/>
          </a:xfrm>
        </p:spPr>
        <p:txBody>
          <a:bodyPr>
            <a:normAutofit lnSpcReduction="10000"/>
          </a:bodyPr>
          <a:lstStyle/>
          <a:p>
            <a:pPr marL="0" indent="0" algn="ctr">
              <a:buNone/>
            </a:pPr>
            <a:r>
              <a:rPr lang="es-CO" sz="4400" b="1" dirty="0">
                <a:solidFill>
                  <a:srgbClr val="FF0000"/>
                </a:solidFill>
              </a:rPr>
              <a:t>2</a:t>
            </a:r>
            <a:r>
              <a:rPr lang="es-CO" dirty="0"/>
              <a:t>. La carne de cerdo es difícil de digerir, lleva 4 horas completas para poder ser digerida, y la cantidad de proteína digerida que es absorbida después de ese proceso no sobrepasa el 14%. </a:t>
            </a:r>
            <a:endParaRPr lang="es-CO" dirty="0" smtClean="0"/>
          </a:p>
          <a:p>
            <a:pPr marL="0" indent="0" algn="ctr">
              <a:buNone/>
            </a:pPr>
            <a:endParaRPr lang="es-CO" dirty="0" smtClean="0"/>
          </a:p>
          <a:p>
            <a:pPr marL="0" indent="0" algn="ctr">
              <a:buNone/>
            </a:pPr>
            <a:r>
              <a:rPr lang="es-CO" dirty="0" smtClean="0"/>
              <a:t>Por </a:t>
            </a:r>
            <a:r>
              <a:rPr lang="es-CO" dirty="0"/>
              <a:t>esta razón, la carne de cerdo es mala nutricionalmente hablando, por lo que no compensa el dinero que se paga por ella, ya que la carne de cerdo, en muchos países, es más cara que la carne de otros animales cuya carne es comestible y no tiene esta clase de problemas.</a:t>
            </a:r>
          </a:p>
        </p:txBody>
      </p:sp>
    </p:spTree>
    <p:extLst>
      <p:ext uri="{BB962C8B-B14F-4D97-AF65-F5344CB8AC3E}">
        <p14:creationId xmlns:p14="http://schemas.microsoft.com/office/powerpoint/2010/main" val="6413738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lnSpcReduction="10000"/>
          </a:bodyPr>
          <a:lstStyle/>
          <a:p>
            <a:pPr marL="0" indent="0" algn="ctr">
              <a:buNone/>
            </a:pPr>
            <a:r>
              <a:rPr lang="es-CO" sz="4300" b="1" dirty="0">
                <a:solidFill>
                  <a:srgbClr val="FF0000"/>
                </a:solidFill>
              </a:rPr>
              <a:t>3</a:t>
            </a:r>
            <a:r>
              <a:rPr lang="es-CO" dirty="0"/>
              <a:t>. La carne de cerdo contiene niveles elevados de la hormona del crecimiento, la cual acelera la proliferación de células cancerígenas si es que existen.</a:t>
            </a:r>
          </a:p>
          <a:p>
            <a:pPr marL="0" indent="0">
              <a:buNone/>
            </a:pPr>
            <a:r>
              <a:rPr lang="es-CO" sz="4300" b="1" dirty="0">
                <a:solidFill>
                  <a:srgbClr val="FF0000"/>
                </a:solidFill>
              </a:rPr>
              <a:t>4</a:t>
            </a:r>
            <a:r>
              <a:rPr lang="es-CO" dirty="0"/>
              <a:t>. La grasa del cerdo es difícil de digerir y emulsionar en el sistema digestivo. La mayor parte de ella está formada por grasas saturadas dañinas. </a:t>
            </a:r>
            <a:endParaRPr lang="es-CO" dirty="0" smtClean="0"/>
          </a:p>
          <a:p>
            <a:pPr marL="0" indent="0">
              <a:buNone/>
            </a:pPr>
            <a:r>
              <a:rPr lang="es-CO" dirty="0" smtClean="0"/>
              <a:t>Es </a:t>
            </a:r>
            <a:r>
              <a:rPr lang="es-CO" dirty="0"/>
              <a:t>absorbida desde los intestinos por la sangre en forma de moléculas enormes, que posiblemente se sedimenten en las paredes de los vasos sanguíneos y los obstruya, causando coágulos de sangre, esclerosis y elevados niveles de colesterol y grasas saturadas (triglicéridos) en la sangre.</a:t>
            </a:r>
          </a:p>
        </p:txBody>
      </p:sp>
    </p:spTree>
    <p:extLst>
      <p:ext uri="{BB962C8B-B14F-4D97-AF65-F5344CB8AC3E}">
        <p14:creationId xmlns:p14="http://schemas.microsoft.com/office/powerpoint/2010/main" val="34725364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92500" lnSpcReduction="20000"/>
          </a:bodyPr>
          <a:lstStyle/>
          <a:p>
            <a:pPr marL="0" indent="0">
              <a:buNone/>
            </a:pPr>
            <a:r>
              <a:rPr lang="es-CO" sz="4400" b="1" dirty="0">
                <a:solidFill>
                  <a:srgbClr val="FF0000"/>
                </a:solidFill>
              </a:rPr>
              <a:t>5</a:t>
            </a:r>
            <a:r>
              <a:rPr lang="es-CO" dirty="0"/>
              <a:t>. La grasa de cerdo se sedimenta </a:t>
            </a:r>
            <a:r>
              <a:rPr lang="es-CO" dirty="0" smtClean="0"/>
              <a:t>(se pega) en </a:t>
            </a:r>
            <a:r>
              <a:rPr lang="es-CO" dirty="0"/>
              <a:t>el cuerpo humano en el mismo lugar de donde viene del cerdo, ¡y esto es realmente extraño! </a:t>
            </a:r>
            <a:endParaRPr lang="es-CO" dirty="0" smtClean="0"/>
          </a:p>
          <a:p>
            <a:pPr marL="0" indent="0">
              <a:buNone/>
            </a:pPr>
            <a:r>
              <a:rPr lang="es-CO" dirty="0" smtClean="0"/>
              <a:t>Si </a:t>
            </a:r>
            <a:r>
              <a:rPr lang="es-CO" dirty="0"/>
              <a:t>la grasa viene de la barriga del cerdo, se establecerá en la barriga de la persona que la coma. De esta forma, la grasa de cerdo ayuda a distorsionar el cuerpo humano.</a:t>
            </a:r>
          </a:p>
          <a:p>
            <a:endParaRPr lang="es-CO" dirty="0" smtClean="0"/>
          </a:p>
          <a:p>
            <a:pPr marL="0" indent="0">
              <a:buNone/>
            </a:pPr>
            <a:r>
              <a:rPr lang="es-CO" sz="4300" b="1" dirty="0" smtClean="0">
                <a:solidFill>
                  <a:srgbClr val="FF0000"/>
                </a:solidFill>
              </a:rPr>
              <a:t>6</a:t>
            </a:r>
            <a:r>
              <a:rPr lang="es-CO" dirty="0"/>
              <a:t>. Comer la carne de cerdo allana el camino para muchas enfermedades y problemas de piel, como granos, úlceras, bolsas de grasa y </a:t>
            </a:r>
            <a:r>
              <a:rPr lang="es-CO" dirty="0" smtClean="0"/>
              <a:t>prurito (sarpullido), </a:t>
            </a:r>
            <a:r>
              <a:rPr lang="es-CO" dirty="0"/>
              <a:t>ya que contiene un elevado nivel de histamina.</a:t>
            </a:r>
          </a:p>
        </p:txBody>
      </p:sp>
    </p:spTree>
    <p:extLst>
      <p:ext uri="{BB962C8B-B14F-4D97-AF65-F5344CB8AC3E}">
        <p14:creationId xmlns:p14="http://schemas.microsoft.com/office/powerpoint/2010/main" val="146787208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80">
                                          <p:stCondLst>
                                            <p:cond delay="0"/>
                                          </p:stCondLst>
                                        </p:cTn>
                                        <p:tgtEl>
                                          <p:spTgt spid="3">
                                            <p:txEl>
                                              <p:pRg st="3" end="3"/>
                                            </p:txEl>
                                          </p:spTgt>
                                        </p:tgtEl>
                                      </p:cBhvr>
                                    </p:animEffect>
                                    <p:anim calcmode="lin" valueType="num">
                                      <p:cBhvr>
                                        <p:cTn id="1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3" end="3"/>
                                            </p:txEl>
                                          </p:spTgt>
                                        </p:tgtEl>
                                      </p:cBhvr>
                                      <p:to x="100000" y="60000"/>
                                    </p:animScale>
                                    <p:animScale>
                                      <p:cBhvr>
                                        <p:cTn id="22" dur="166" decel="50000">
                                          <p:stCondLst>
                                            <p:cond delay="676"/>
                                          </p:stCondLst>
                                        </p:cTn>
                                        <p:tgtEl>
                                          <p:spTgt spid="3">
                                            <p:txEl>
                                              <p:pRg st="3" end="3"/>
                                            </p:txEl>
                                          </p:spTgt>
                                        </p:tgtEl>
                                      </p:cBhvr>
                                      <p:to x="100000" y="100000"/>
                                    </p:animScale>
                                    <p:animScale>
                                      <p:cBhvr>
                                        <p:cTn id="23" dur="26">
                                          <p:stCondLst>
                                            <p:cond delay="1312"/>
                                          </p:stCondLst>
                                        </p:cTn>
                                        <p:tgtEl>
                                          <p:spTgt spid="3">
                                            <p:txEl>
                                              <p:pRg st="3" end="3"/>
                                            </p:txEl>
                                          </p:spTgt>
                                        </p:tgtEl>
                                      </p:cBhvr>
                                      <p:to x="100000" y="80000"/>
                                    </p:animScale>
                                    <p:animScale>
                                      <p:cBhvr>
                                        <p:cTn id="24" dur="166" decel="50000">
                                          <p:stCondLst>
                                            <p:cond delay="1338"/>
                                          </p:stCondLst>
                                        </p:cTn>
                                        <p:tgtEl>
                                          <p:spTgt spid="3">
                                            <p:txEl>
                                              <p:pRg st="3" end="3"/>
                                            </p:txEl>
                                          </p:spTgt>
                                        </p:tgtEl>
                                      </p:cBhvr>
                                      <p:to x="100000" y="100000"/>
                                    </p:animScale>
                                    <p:animScale>
                                      <p:cBhvr>
                                        <p:cTn id="25" dur="26">
                                          <p:stCondLst>
                                            <p:cond delay="1642"/>
                                          </p:stCondLst>
                                        </p:cTn>
                                        <p:tgtEl>
                                          <p:spTgt spid="3">
                                            <p:txEl>
                                              <p:pRg st="3" end="3"/>
                                            </p:txEl>
                                          </p:spTgt>
                                        </p:tgtEl>
                                      </p:cBhvr>
                                      <p:to x="100000" y="90000"/>
                                    </p:animScale>
                                    <p:animScale>
                                      <p:cBhvr>
                                        <p:cTn id="26" dur="166" decel="50000">
                                          <p:stCondLst>
                                            <p:cond delay="1668"/>
                                          </p:stCondLst>
                                        </p:cTn>
                                        <p:tgtEl>
                                          <p:spTgt spid="3">
                                            <p:txEl>
                                              <p:pRg st="3" end="3"/>
                                            </p:txEl>
                                          </p:spTgt>
                                        </p:tgtEl>
                                      </p:cBhvr>
                                      <p:to x="100000" y="100000"/>
                                    </p:animScale>
                                    <p:animScale>
                                      <p:cBhvr>
                                        <p:cTn id="27" dur="26">
                                          <p:stCondLst>
                                            <p:cond delay="1808"/>
                                          </p:stCondLst>
                                        </p:cTn>
                                        <p:tgtEl>
                                          <p:spTgt spid="3">
                                            <p:txEl>
                                              <p:pRg st="3" end="3"/>
                                            </p:txEl>
                                          </p:spTgt>
                                        </p:tgtEl>
                                      </p:cBhvr>
                                      <p:to x="100000" y="95000"/>
                                    </p:animScale>
                                    <p:animScale>
                                      <p:cBhvr>
                                        <p:cTn id="2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3168352"/>
          </a:xfrm>
        </p:spPr>
        <p:txBody>
          <a:bodyPr>
            <a:normAutofit fontScale="92500" lnSpcReduction="20000"/>
          </a:bodyPr>
          <a:lstStyle/>
          <a:p>
            <a:pPr marL="0" indent="0">
              <a:buNone/>
            </a:pPr>
            <a:r>
              <a:rPr lang="es-CO" sz="4200" b="1" dirty="0">
                <a:solidFill>
                  <a:srgbClr val="FF0000"/>
                </a:solidFill>
              </a:rPr>
              <a:t>7</a:t>
            </a:r>
            <a:r>
              <a:rPr lang="es-CO" dirty="0"/>
              <a:t>. Los cerdos y su carne son fuente de más de 75 enfermedades causadas por parásitos, gérmenes y virus que son transmitidas al hombre, entre las que se puede mencionar </a:t>
            </a:r>
            <a:r>
              <a:rPr lang="es-CO" u="sng" dirty="0"/>
              <a:t>la triquinosis</a:t>
            </a:r>
            <a:r>
              <a:rPr lang="es-CO" dirty="0"/>
              <a:t>, de la que la carne de cerdo difícilmente puede librarse. </a:t>
            </a:r>
            <a:r>
              <a:rPr lang="es-CO" dirty="0">
                <a:latin typeface="Agency FB" pitchFamily="34" charset="0"/>
              </a:rPr>
              <a:t>Los parásitos de la triquinosis permanecen en los músculos del hombre, causando severos dolores, que posiblemente puedan paralizar sus movimientos</a:t>
            </a:r>
            <a:r>
              <a:rPr lang="es-CO" dirty="0" smtClean="0">
                <a:latin typeface="Agency FB" pitchFamily="34" charset="0"/>
              </a:rPr>
              <a:t>.</a:t>
            </a:r>
          </a:p>
        </p:txBody>
      </p:sp>
      <p:sp>
        <p:nvSpPr>
          <p:cNvPr id="4" name="3 Rectángulo"/>
          <p:cNvSpPr/>
          <p:nvPr/>
        </p:nvSpPr>
        <p:spPr>
          <a:xfrm>
            <a:off x="395536" y="3789040"/>
            <a:ext cx="4968552" cy="3046988"/>
          </a:xfrm>
          <a:prstGeom prst="rect">
            <a:avLst/>
          </a:prstGeom>
        </p:spPr>
        <p:txBody>
          <a:bodyPr wrap="square">
            <a:spAutoFit/>
          </a:bodyPr>
          <a:lstStyle/>
          <a:p>
            <a:pPr algn="ctr"/>
            <a:r>
              <a:rPr lang="es-CO" sz="2400" dirty="0">
                <a:solidFill>
                  <a:srgbClr val="FF0000"/>
                </a:solidFill>
              </a:rPr>
              <a:t>También, pueden permanecer en el diafragma causando obstrucción de la respiración y consecuentemente la muerte. Además, esos parásitos pueden permanecer por más </a:t>
            </a:r>
            <a:r>
              <a:rPr lang="es-CO" sz="2400" dirty="0" smtClean="0">
                <a:solidFill>
                  <a:srgbClr val="FF0000"/>
                </a:solidFill>
              </a:rPr>
              <a:t>de 30 </a:t>
            </a:r>
            <a:r>
              <a:rPr lang="es-CO" sz="2400" dirty="0">
                <a:solidFill>
                  <a:srgbClr val="FF0000"/>
                </a:solidFill>
              </a:rPr>
              <a:t>años en los músculos luego de encerrarse a sí mismos en sacos cálcicos.</a:t>
            </a:r>
            <a:endParaRPr lang="es-CO" sz="2400" dirty="0">
              <a:solidFill>
                <a:srgbClr val="FF0000"/>
              </a:solidFill>
            </a:endParaRPr>
          </a:p>
        </p:txBody>
      </p:sp>
      <p:pic>
        <p:nvPicPr>
          <p:cNvPr id="2050" name="Picture 2" descr="http://4.bp.blogspot.com/-v89hACeVujc/TZMVsTpAr9I/AAAAAAAAACg/Q927sOlW3C8/s1600/imagen_0060.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3140968"/>
            <a:ext cx="3609975"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37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363272" cy="3024336"/>
          </a:xfrm>
        </p:spPr>
        <p:txBody>
          <a:bodyPr>
            <a:normAutofit/>
          </a:bodyPr>
          <a:lstStyle/>
          <a:p>
            <a:pPr marL="0" indent="0">
              <a:buNone/>
            </a:pPr>
            <a:r>
              <a:rPr lang="es-CO" dirty="0" smtClean="0"/>
              <a:t>Dice el Dr</a:t>
            </a:r>
            <a:r>
              <a:rPr lang="es-CO" dirty="0"/>
              <a:t>. </a:t>
            </a:r>
            <a:r>
              <a:rPr lang="es-CO" u="sng" dirty="0"/>
              <a:t>H</a:t>
            </a:r>
            <a:r>
              <a:rPr lang="es-CO" dirty="0"/>
              <a:t>assan </a:t>
            </a:r>
            <a:r>
              <a:rPr lang="es-CO" dirty="0" smtClean="0"/>
              <a:t>Mustafá:  </a:t>
            </a:r>
            <a:r>
              <a:rPr lang="es-CO" dirty="0"/>
              <a:t>Es </a:t>
            </a:r>
            <a:r>
              <a:rPr lang="es-CO" dirty="0"/>
              <a:t>muy interesante saber que un investigador norteamericano publicó en la página web de los Archivos de Medicina Interna, el 11 de junio de 2001, que el renombrado músico alemán, Mozart, </a:t>
            </a:r>
          </a:p>
        </p:txBody>
      </p:sp>
      <p:sp>
        <p:nvSpPr>
          <p:cNvPr id="4" name="3 Rectángulo"/>
          <p:cNvSpPr/>
          <p:nvPr/>
        </p:nvSpPr>
        <p:spPr>
          <a:xfrm>
            <a:off x="539552" y="3573016"/>
            <a:ext cx="4572000" cy="2677656"/>
          </a:xfrm>
          <a:prstGeom prst="rect">
            <a:avLst/>
          </a:prstGeom>
        </p:spPr>
        <p:txBody>
          <a:bodyPr>
            <a:spAutoFit/>
          </a:bodyPr>
          <a:lstStyle/>
          <a:p>
            <a:pPr algn="ctr"/>
            <a:r>
              <a:rPr lang="es-CO" sz="2800" dirty="0">
                <a:latin typeface="Agency FB" pitchFamily="34" charset="0"/>
              </a:rPr>
              <a:t>posiblemente murió por haber comido carne cruda de cerdo 44 días antes de su enfermedad mortal que duró 15 días</a:t>
            </a:r>
            <a:r>
              <a:rPr lang="es-CO" sz="2800" dirty="0"/>
              <a:t>. Él fue infectado por triquinosis, la cual no era aun conocida por ese entonces</a:t>
            </a:r>
            <a:endParaRPr lang="es-CO" sz="2800" dirty="0"/>
          </a:p>
        </p:txBody>
      </p:sp>
      <p:pic>
        <p:nvPicPr>
          <p:cNvPr id="3074" name="Picture 2" descr="https://encrypted-tbn0.gstatic.com/images?q=tbn:ANd9GcTDgIysrjT_muj71UqdwpcEFKJu65kuSmpmQOGfKvK1bg4xsFxK8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3356992"/>
            <a:ext cx="2160240" cy="2554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902841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96822"/>
            <a:ext cx="8229600" cy="2952328"/>
          </a:xfrm>
        </p:spPr>
        <p:txBody>
          <a:bodyPr>
            <a:normAutofit lnSpcReduction="10000"/>
          </a:bodyPr>
          <a:lstStyle/>
          <a:p>
            <a:pPr marL="0" indent="0">
              <a:buNone/>
            </a:pPr>
            <a:r>
              <a:rPr lang="es-CO" sz="4400" b="1" dirty="0" smtClean="0">
                <a:solidFill>
                  <a:srgbClr val="FF0000"/>
                </a:solidFill>
              </a:rPr>
              <a:t>8</a:t>
            </a:r>
            <a:r>
              <a:rPr lang="es-CO" dirty="0"/>
              <a:t>. El mismo cuerpo del cerdo es considerado como una fábrica biológica que tiene el potencial para producir enfermedades causadas por virus y epidemias que puedan afectar al hombre debido a la semejanza genética de las células de cerdo con las del ser humano. </a:t>
            </a:r>
          </a:p>
        </p:txBody>
      </p:sp>
      <p:sp>
        <p:nvSpPr>
          <p:cNvPr id="4" name="3 Rectángulo"/>
          <p:cNvSpPr/>
          <p:nvPr/>
        </p:nvSpPr>
        <p:spPr>
          <a:xfrm>
            <a:off x="395536" y="3573016"/>
            <a:ext cx="3384376" cy="2862322"/>
          </a:xfrm>
          <a:prstGeom prst="rect">
            <a:avLst/>
          </a:prstGeom>
        </p:spPr>
        <p:txBody>
          <a:bodyPr wrap="square">
            <a:spAutoFit/>
          </a:bodyPr>
          <a:lstStyle/>
          <a:p>
            <a:pPr algn="ctr"/>
            <a:r>
              <a:rPr lang="es-CO" sz="2000" dirty="0"/>
              <a:t>La pandemia mundial llamada “gripe porcina” que estamos presenciando en la actualidad es el resultado de la metamorfosis y la fusión de los virus de la gripe aviar, la gripe humana y la gripe porcina en el interior del cuerpo del cerdo. </a:t>
            </a:r>
            <a:endParaRPr lang="es-CO" sz="2000" dirty="0"/>
          </a:p>
        </p:txBody>
      </p:sp>
      <p:pic>
        <p:nvPicPr>
          <p:cNvPr id="5" name="Picture 4" descr="http://www.monografias.com/trabajos75/influenza-gripe-porcina/image00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284984"/>
            <a:ext cx="5184576"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3746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a:solidFill>
            <a:srgbClr val="002060"/>
          </a:solidFill>
        </p:spPr>
        <p:txBody>
          <a:bodyPr/>
          <a:lstStyle/>
          <a:p>
            <a:pPr marL="0" indent="0" algn="ctr">
              <a:buNone/>
            </a:pPr>
            <a:r>
              <a:rPr lang="es-CO" dirty="0" smtClean="0">
                <a:solidFill>
                  <a:schemeClr val="bg1"/>
                </a:solidFill>
              </a:rPr>
              <a:t>Todos </a:t>
            </a:r>
            <a:r>
              <a:rPr lang="es-CO" dirty="0">
                <a:solidFill>
                  <a:schemeClr val="bg1"/>
                </a:solidFill>
              </a:rPr>
              <a:t>ellos se transformaron en un nuevo virus mortal que se transmite de los cerdos a las personas y de hombre a hombre. </a:t>
            </a:r>
            <a:endParaRPr lang="es-CO" dirty="0" smtClean="0">
              <a:solidFill>
                <a:schemeClr val="bg1"/>
              </a:solidFill>
            </a:endParaRPr>
          </a:p>
          <a:p>
            <a:pPr marL="0" indent="0" algn="ctr">
              <a:buNone/>
            </a:pPr>
            <a:endParaRPr lang="es-CO" dirty="0">
              <a:solidFill>
                <a:schemeClr val="bg1"/>
              </a:solidFill>
            </a:endParaRPr>
          </a:p>
          <a:p>
            <a:pPr marL="0" indent="0" algn="ctr">
              <a:buNone/>
            </a:pPr>
            <a:r>
              <a:rPr lang="es-CO" dirty="0" smtClean="0">
                <a:solidFill>
                  <a:schemeClr val="bg1"/>
                </a:solidFill>
              </a:rPr>
              <a:t>Un </a:t>
            </a:r>
            <a:r>
              <a:rPr lang="es-CO" dirty="0">
                <a:solidFill>
                  <a:schemeClr val="bg1"/>
                </a:solidFill>
              </a:rPr>
              <a:t>caso fue registrado recientemente en Canadá, en el que esta enfermedad se transmitió de una persona infectada a una piara de cerdos, haciendo así que la pandemia entre en un ciclo integrado </a:t>
            </a:r>
            <a:r>
              <a:rPr lang="es-CO" dirty="0" smtClean="0">
                <a:solidFill>
                  <a:schemeClr val="bg1"/>
                </a:solidFill>
              </a:rPr>
              <a:t>más peligroso</a:t>
            </a:r>
            <a:r>
              <a:rPr lang="es-CO" dirty="0">
                <a:solidFill>
                  <a:schemeClr val="bg1"/>
                </a:solidFill>
              </a:rPr>
              <a:t>.</a:t>
            </a:r>
            <a:endParaRPr lang="es-CO" dirty="0">
              <a:solidFill>
                <a:schemeClr val="bg1"/>
              </a:solidFill>
            </a:endParaRPr>
          </a:p>
        </p:txBody>
      </p:sp>
    </p:spTree>
    <p:extLst>
      <p:ext uri="{BB962C8B-B14F-4D97-AF65-F5344CB8AC3E}">
        <p14:creationId xmlns:p14="http://schemas.microsoft.com/office/powerpoint/2010/main" val="239389884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La pregunta es: ¿Por qué los Judíos no comen carne de cerdo?</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709120"/>
          </a:xfrm>
        </p:spPr>
        <p:txBody>
          <a:bodyPr>
            <a:normAutofit fontScale="85000" lnSpcReduction="20000"/>
          </a:bodyPr>
          <a:lstStyle/>
          <a:p>
            <a:pPr marL="0" indent="0" algn="ctr">
              <a:buNone/>
            </a:pPr>
            <a:r>
              <a:rPr lang="es-CO" dirty="0" smtClean="0"/>
              <a:t>Recordemos que los Judíos son descendientes de Abraham, Isaac y Jacob, a quienes Dios les dio el mensaje de salvación para que lo esparcieran por todo el mundo. </a:t>
            </a:r>
          </a:p>
          <a:p>
            <a:pPr marL="0" indent="0" algn="ctr">
              <a:buNone/>
            </a:pPr>
            <a:r>
              <a:rPr lang="es-CO" dirty="0" smtClean="0"/>
              <a:t>Jesús dijo que la «</a:t>
            </a:r>
            <a:r>
              <a:rPr lang="es-CO" dirty="0" smtClean="0">
                <a:latin typeface="Agency FB" pitchFamily="34" charset="0"/>
              </a:rPr>
              <a:t>salvación venia de los Judío</a:t>
            </a:r>
            <a:r>
              <a:rPr lang="es-CO" dirty="0" smtClean="0"/>
              <a:t>s»</a:t>
            </a:r>
          </a:p>
          <a:p>
            <a:pPr marL="0" indent="0" algn="ctr">
              <a:buNone/>
            </a:pPr>
            <a:r>
              <a:rPr lang="es-CO" dirty="0" smtClean="0">
                <a:solidFill>
                  <a:srgbClr val="FF0000"/>
                </a:solidFill>
              </a:rPr>
              <a:t> (Juan 4:22).</a:t>
            </a:r>
          </a:p>
          <a:p>
            <a:pPr algn="ctr"/>
            <a:endParaRPr lang="es-CO" dirty="0" smtClean="0">
              <a:solidFill>
                <a:srgbClr val="FF0000"/>
              </a:solidFill>
            </a:endParaRPr>
          </a:p>
          <a:p>
            <a:pPr marL="0" indent="0" algn="ctr">
              <a:buNone/>
            </a:pPr>
            <a:r>
              <a:rPr lang="es-CO" dirty="0" smtClean="0"/>
              <a:t>Esa salvación principalmente se refiere a la salvación del pecado en Cristo Jesús, pero también se refiere a la liberación de toda clase de enfermedad. Entre las muchas leyes que Dios les encargó, les ordenó que el cerdo debían tenerlo por «</a:t>
            </a:r>
            <a:r>
              <a:rPr lang="es-CO" dirty="0" smtClean="0">
                <a:latin typeface="Agency FB" pitchFamily="34" charset="0"/>
              </a:rPr>
              <a:t>impuro</a:t>
            </a:r>
            <a:r>
              <a:rPr lang="es-CO" dirty="0" smtClean="0"/>
              <a:t>», no debían «</a:t>
            </a:r>
            <a:r>
              <a:rPr lang="es-CO" dirty="0" smtClean="0">
                <a:latin typeface="Agency FB" pitchFamily="34" charset="0"/>
              </a:rPr>
              <a:t>comer su carne</a:t>
            </a:r>
            <a:r>
              <a:rPr lang="es-CO" dirty="0" smtClean="0"/>
              <a:t>» </a:t>
            </a:r>
            <a:r>
              <a:rPr lang="es-CO" dirty="0" smtClean="0">
                <a:solidFill>
                  <a:srgbClr val="FF0000"/>
                </a:solidFill>
              </a:rPr>
              <a:t>(lea Lev.11:7,8). </a:t>
            </a:r>
            <a:endParaRPr lang="es-CO" dirty="0">
              <a:solidFill>
                <a:srgbClr val="FF0000"/>
              </a:solidFill>
            </a:endParaRPr>
          </a:p>
        </p:txBody>
      </p:sp>
    </p:spTree>
    <p:extLst>
      <p:ext uri="{BB962C8B-B14F-4D97-AF65-F5344CB8AC3E}">
        <p14:creationId xmlns:p14="http://schemas.microsoft.com/office/powerpoint/2010/main" val="222892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p:cTn id="18"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9"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688632"/>
          </a:xfrm>
        </p:spPr>
        <p:txBody>
          <a:bodyPr>
            <a:normAutofit fontScale="92500" lnSpcReduction="20000"/>
          </a:bodyPr>
          <a:lstStyle/>
          <a:p>
            <a:pPr marL="0" indent="0" algn="ctr">
              <a:buNone/>
            </a:pPr>
            <a:r>
              <a:rPr lang="es-CO" dirty="0" smtClean="0"/>
              <a:t>Esta es la razón por la cual ellos se abstienen de comerlo, y como tal es el pueblo más sano del mundo. </a:t>
            </a:r>
          </a:p>
          <a:p>
            <a:pPr marL="0" indent="0" algn="ctr">
              <a:buNone/>
            </a:pPr>
            <a:r>
              <a:rPr lang="es-CO" dirty="0" smtClean="0"/>
              <a:t>Además de los Judíos existe otro pueblo que cree en las Escrituras y como tal acepta a Jesús como su Salvador, y por ende, tampoco come carne de cerdo, se denomina «</a:t>
            </a:r>
            <a:r>
              <a:rPr lang="es-CO" b="1" dirty="0" smtClean="0">
                <a:latin typeface="Agency FB" pitchFamily="34" charset="0"/>
              </a:rPr>
              <a:t>Iglesia Adventista Del Séptimo Día</a:t>
            </a:r>
            <a:r>
              <a:rPr lang="es-CO" dirty="0" smtClean="0"/>
              <a:t>», la diferencia de este pueblo con los Judíos, es que ellos no aceptan a Jesús como el Salvador, el cual se está esparciendo rápidamente por todo el mundo. </a:t>
            </a:r>
          </a:p>
          <a:p>
            <a:pPr marL="0" indent="0" algn="ctr">
              <a:buNone/>
            </a:pPr>
            <a:r>
              <a:rPr lang="es-CO" dirty="0" smtClean="0">
                <a:latin typeface="Agency FB" pitchFamily="34" charset="0"/>
              </a:rPr>
              <a:t>Lo invito para que se una a este pueblo, crea en lo que Dios ordena en su Palabra y la obedezca.</a:t>
            </a:r>
            <a:r>
              <a:rPr lang="es-CO" dirty="0" smtClean="0"/>
              <a:t> </a:t>
            </a:r>
          </a:p>
          <a:p>
            <a:pPr marL="0" indent="0" algn="ctr">
              <a:buNone/>
            </a:pPr>
            <a:r>
              <a:rPr lang="es-CO" sz="3900" b="1" dirty="0" smtClean="0">
                <a:solidFill>
                  <a:srgbClr val="FF0000"/>
                </a:solidFill>
                <a:latin typeface="Agency FB" pitchFamily="34" charset="0"/>
              </a:rPr>
              <a:t>Que Dios le bendiga es mi oración. Amen</a:t>
            </a:r>
            <a:endParaRPr lang="es-CO" sz="3900" b="1" dirty="0">
              <a:solidFill>
                <a:srgbClr val="FF0000"/>
              </a:solidFill>
              <a:latin typeface="Agency FB" pitchFamily="34" charset="0"/>
            </a:endParaRPr>
          </a:p>
        </p:txBody>
      </p:sp>
    </p:spTree>
    <p:extLst>
      <p:ext uri="{BB962C8B-B14F-4D97-AF65-F5344CB8AC3E}">
        <p14:creationId xmlns:p14="http://schemas.microsoft.com/office/powerpoint/2010/main" val="13494705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80">
                                          <p:stCondLst>
                                            <p:cond delay="0"/>
                                          </p:stCondLst>
                                        </p:cTn>
                                        <p:tgtEl>
                                          <p:spTgt spid="3">
                                            <p:txEl>
                                              <p:pRg st="3" end="3"/>
                                            </p:txEl>
                                          </p:spTgt>
                                        </p:tgtEl>
                                      </p:cBhvr>
                                    </p:animEffect>
                                    <p:anim calcmode="lin" valueType="num">
                                      <p:cBhvr>
                                        <p:cTn id="2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3" end="3"/>
                                            </p:txEl>
                                          </p:spTgt>
                                        </p:tgtEl>
                                      </p:cBhvr>
                                      <p:to x="100000" y="60000"/>
                                    </p:animScale>
                                    <p:animScale>
                                      <p:cBhvr>
                                        <p:cTn id="28" dur="166" decel="50000">
                                          <p:stCondLst>
                                            <p:cond delay="676"/>
                                          </p:stCondLst>
                                        </p:cTn>
                                        <p:tgtEl>
                                          <p:spTgt spid="3">
                                            <p:txEl>
                                              <p:pRg st="3" end="3"/>
                                            </p:txEl>
                                          </p:spTgt>
                                        </p:tgtEl>
                                      </p:cBhvr>
                                      <p:to x="100000" y="100000"/>
                                    </p:animScale>
                                    <p:animScale>
                                      <p:cBhvr>
                                        <p:cTn id="29" dur="26">
                                          <p:stCondLst>
                                            <p:cond delay="1312"/>
                                          </p:stCondLst>
                                        </p:cTn>
                                        <p:tgtEl>
                                          <p:spTgt spid="3">
                                            <p:txEl>
                                              <p:pRg st="3" end="3"/>
                                            </p:txEl>
                                          </p:spTgt>
                                        </p:tgtEl>
                                      </p:cBhvr>
                                      <p:to x="100000" y="80000"/>
                                    </p:animScale>
                                    <p:animScale>
                                      <p:cBhvr>
                                        <p:cTn id="30" dur="166" decel="50000">
                                          <p:stCondLst>
                                            <p:cond delay="1338"/>
                                          </p:stCondLst>
                                        </p:cTn>
                                        <p:tgtEl>
                                          <p:spTgt spid="3">
                                            <p:txEl>
                                              <p:pRg st="3" end="3"/>
                                            </p:txEl>
                                          </p:spTgt>
                                        </p:tgtEl>
                                      </p:cBhvr>
                                      <p:to x="100000" y="100000"/>
                                    </p:animScale>
                                    <p:animScale>
                                      <p:cBhvr>
                                        <p:cTn id="31" dur="26">
                                          <p:stCondLst>
                                            <p:cond delay="1642"/>
                                          </p:stCondLst>
                                        </p:cTn>
                                        <p:tgtEl>
                                          <p:spTgt spid="3">
                                            <p:txEl>
                                              <p:pRg st="3" end="3"/>
                                            </p:txEl>
                                          </p:spTgt>
                                        </p:tgtEl>
                                      </p:cBhvr>
                                      <p:to x="100000" y="90000"/>
                                    </p:animScale>
                                    <p:animScale>
                                      <p:cBhvr>
                                        <p:cTn id="32" dur="166" decel="50000">
                                          <p:stCondLst>
                                            <p:cond delay="1668"/>
                                          </p:stCondLst>
                                        </p:cTn>
                                        <p:tgtEl>
                                          <p:spTgt spid="3">
                                            <p:txEl>
                                              <p:pRg st="3" end="3"/>
                                            </p:txEl>
                                          </p:spTgt>
                                        </p:tgtEl>
                                      </p:cBhvr>
                                      <p:to x="100000" y="100000"/>
                                    </p:animScale>
                                    <p:animScale>
                                      <p:cBhvr>
                                        <p:cTn id="33" dur="26">
                                          <p:stCondLst>
                                            <p:cond delay="1808"/>
                                          </p:stCondLst>
                                        </p:cTn>
                                        <p:tgtEl>
                                          <p:spTgt spid="3">
                                            <p:txEl>
                                              <p:pRg st="3" end="3"/>
                                            </p:txEl>
                                          </p:spTgt>
                                        </p:tgtEl>
                                      </p:cBhvr>
                                      <p:to x="100000" y="95000"/>
                                    </p:animScale>
                                    <p:animScale>
                                      <p:cBhvr>
                                        <p:cTn id="3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1057</Words>
  <Application>Microsoft Office PowerPoint</Application>
  <PresentationFormat>Presentación en pantalla (4:3)</PresentationFormat>
  <Paragraphs>42</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Ocho razones medicas para prohibir la carne de cerdo</vt:lpstr>
      <vt:lpstr> ¿Por qué el ISLAM Y EL PUEBLO DE ISRAEL prohíbe comer la carne de cerdo? </vt:lpstr>
      <vt:lpstr>Gripe porcina también conocida como A/H1N1.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La pregunta es: ¿Por qué los Judíos no comen carne de cerdo?</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Ocho razones medicas para prohibir la carne de cerdo</dc:title>
  <dc:creator>FAMILIA FIERRO CH</dc:creator>
  <cp:lastModifiedBy>FAMILIA FIERRO CH</cp:lastModifiedBy>
  <cp:revision>41</cp:revision>
  <dcterms:created xsi:type="dcterms:W3CDTF">2013-10-20T03:17:59Z</dcterms:created>
  <dcterms:modified xsi:type="dcterms:W3CDTF">2013-11-03T23:26:04Z</dcterms:modified>
</cp:coreProperties>
</file>