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2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329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2719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81163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69271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09330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26108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62087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0217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98528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53347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3083041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4E76CC-A041-4259-9067-E14E486C2A37}" type="datetimeFigureOut">
              <a:rPr lang="es-CO" smtClean="0"/>
              <a:t>18/01/2014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D74FD4-9ACB-475A-A108-BE89F0C32BC7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68782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co/url?sa=i&amp;rct=j&amp;q=&amp;esrc=s&amp;frm=1&amp;source=images&amp;cd=&amp;cad=rja&amp;docid=fVGuE3jWkWA79M&amp;tbnid=sDm7x3JUnbflHM:&amp;ved=0CAUQjRw&amp;url=http://rinconespirita.wordpress.com/2013/02/23/adquisicion-de-la-conciencia/&amp;ei=_6a7UqK_NsW5kQenyIHgAg&amp;bvm=bv.58187178,d.eW0&amp;psig=AFQjCNGFmYlWlqVBJGzWLRt6_4y-dBBzEg&amp;ust=1388115847103843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s.wikipedia.org/wiki/Universidad_de_Cambridge" TargetMode="External"/><Relationship Id="rId2" Type="http://schemas.openxmlformats.org/officeDocument/2006/relationships/hyperlink" Target="http://es.wikipedia.org/wiki/Neurocienci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71600" y="476673"/>
            <a:ext cx="7340352" cy="792088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algn="ctr"/>
            <a:r>
              <a:rPr lang="es-CO" sz="6000" dirty="0" smtClean="0">
                <a:solidFill>
                  <a:srgbClr val="FF0000"/>
                </a:solidFill>
                <a:latin typeface="Algerian" pitchFamily="82" charset="0"/>
              </a:rPr>
              <a:t>LA CONCIENCIA</a:t>
            </a:r>
            <a:endParaRPr lang="es-CO" sz="6000" dirty="0">
              <a:solidFill>
                <a:srgbClr val="FF0000"/>
              </a:solidFill>
              <a:latin typeface="Algerian" pitchFamily="82" charset="0"/>
            </a:endParaRPr>
          </a:p>
        </p:txBody>
      </p:sp>
      <p:pic>
        <p:nvPicPr>
          <p:cNvPr id="4098" name="Picture 2" descr="http://rinconespirita.files.wordpress.com/2013/02/yo-sup10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00808"/>
            <a:ext cx="7344815" cy="495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934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ES" dirty="0"/>
              <a:t>La </a:t>
            </a:r>
            <a:r>
              <a:rPr lang="es-ES" b="1" dirty="0"/>
              <a:t>conciencia</a:t>
            </a:r>
            <a:r>
              <a:rPr lang="es-ES" dirty="0"/>
              <a:t> (del </a:t>
            </a:r>
            <a:r>
              <a:rPr lang="es-ES" dirty="0" smtClean="0"/>
              <a:t>latín</a:t>
            </a:r>
            <a:r>
              <a:rPr lang="es-ES" dirty="0"/>
              <a:t> </a:t>
            </a:r>
            <a:r>
              <a:rPr lang="es-ES" i="1" dirty="0" smtClean="0"/>
              <a:t>conscientia, que quiere decir:</a:t>
            </a:r>
            <a:r>
              <a:rPr lang="es-ES" dirty="0" smtClean="0"/>
              <a:t> </a:t>
            </a:r>
            <a:r>
              <a:rPr lang="es-ES" dirty="0">
                <a:latin typeface="Agency FB" pitchFamily="34" charset="0"/>
              </a:rPr>
              <a:t>'conocimiento compartido</a:t>
            </a:r>
            <a:r>
              <a:rPr lang="es-ES" dirty="0"/>
              <a:t>', pero diferente de </a:t>
            </a:r>
            <a:r>
              <a:rPr lang="es-ES" b="1" dirty="0"/>
              <a:t>consciencia</a:t>
            </a:r>
            <a:r>
              <a:rPr lang="es-ES" dirty="0"/>
              <a:t>, </a:t>
            </a:r>
            <a:r>
              <a:rPr lang="es-ES" dirty="0" smtClean="0"/>
              <a:t>que quiere decir: ser </a:t>
            </a:r>
            <a:r>
              <a:rPr lang="es-ES" dirty="0">
                <a:latin typeface="Agency FB" pitchFamily="34" charset="0"/>
              </a:rPr>
              <a:t>conscientes de ello</a:t>
            </a:r>
            <a:r>
              <a:rPr lang="es-ES" dirty="0"/>
              <a:t>) se define en general como el conocimiento que un ser tiene de sí mismo y de su </a:t>
            </a:r>
            <a:r>
              <a:rPr lang="es-ES" dirty="0" smtClean="0"/>
              <a:t>entorno, </a:t>
            </a:r>
            <a:r>
              <a:rPr lang="es-ES" dirty="0"/>
              <a:t>pero también se refiere a la </a:t>
            </a:r>
            <a:r>
              <a:rPr lang="es-ES" dirty="0">
                <a:latin typeface="Agency FB" pitchFamily="34" charset="0"/>
              </a:rPr>
              <a:t>moral o bien a la recepción normal de los estímulos del </a:t>
            </a:r>
            <a:r>
              <a:rPr lang="es-ES" u="sng" dirty="0">
                <a:latin typeface="Agency FB" pitchFamily="34" charset="0"/>
              </a:rPr>
              <a:t>interior</a:t>
            </a:r>
            <a:r>
              <a:rPr lang="es-ES" dirty="0">
                <a:latin typeface="Agency FB" pitchFamily="34" charset="0"/>
              </a:rPr>
              <a:t> y el </a:t>
            </a:r>
            <a:r>
              <a:rPr lang="es-ES" u="sng" dirty="0" smtClean="0">
                <a:latin typeface="Agency FB" pitchFamily="34" charset="0"/>
              </a:rPr>
              <a:t>exterior</a:t>
            </a:r>
            <a:r>
              <a:rPr lang="es-ES" dirty="0" smtClean="0"/>
              <a:t>.</a:t>
            </a:r>
          </a:p>
          <a:p>
            <a:pPr marL="0" indent="0" algn="ctr">
              <a:buNone/>
            </a:pPr>
            <a:endParaRPr lang="es-ES" i="1" dirty="0" smtClean="0"/>
          </a:p>
          <a:p>
            <a:pPr marL="0" indent="0" algn="ctr">
              <a:buNone/>
            </a:pPr>
            <a:r>
              <a:rPr lang="es-ES" i="1" dirty="0" smtClean="0"/>
              <a:t>Conscientĭa</a:t>
            </a:r>
            <a:r>
              <a:rPr lang="es-ES" dirty="0" smtClean="0"/>
              <a:t> </a:t>
            </a:r>
            <a:r>
              <a:rPr lang="es-ES" dirty="0"/>
              <a:t>significa, literalmente, «</a:t>
            </a:r>
            <a:r>
              <a:rPr lang="es-ES" dirty="0">
                <a:latin typeface="Agency FB" pitchFamily="34" charset="0"/>
              </a:rPr>
              <a:t>con conocimiento</a:t>
            </a:r>
            <a:r>
              <a:rPr lang="es-ES" dirty="0"/>
              <a:t>» (del latín </a:t>
            </a:r>
            <a:r>
              <a:rPr lang="es-ES" i="1" dirty="0"/>
              <a:t>cum scientĭa</a:t>
            </a:r>
            <a:r>
              <a:rPr lang="es-ES" dirty="0"/>
              <a:t>).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897558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253860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ES" dirty="0"/>
              <a:t>El 7 de julio de 2012, científicos prominentes de diferentes ramas de las </a:t>
            </a:r>
            <a:r>
              <a:rPr lang="es-ES" dirty="0">
                <a:hlinkClick r:id="rId2" action="ppaction://hlinkfile" tooltip="Neurociencia"/>
              </a:rPr>
              <a:t>neurociencias</a:t>
            </a:r>
            <a:r>
              <a:rPr lang="es-ES" dirty="0"/>
              <a:t> se dieron cita en la </a:t>
            </a:r>
            <a:r>
              <a:rPr lang="es-ES" dirty="0">
                <a:hlinkClick r:id="rId3" action="ppaction://hlinkfile" tooltip="Universidad de Cambridge"/>
              </a:rPr>
              <a:t>Universidad de Cambridge</a:t>
            </a:r>
            <a:r>
              <a:rPr lang="es-ES" dirty="0"/>
              <a:t> para celebrar la Francis Crick Memorial Conference </a:t>
            </a:r>
            <a:r>
              <a:rPr lang="es-ES" dirty="0" smtClean="0"/>
              <a:t>2012, </a:t>
            </a:r>
            <a:r>
              <a:rPr lang="es-ES" dirty="0"/>
              <a:t>la cual trató </a:t>
            </a:r>
            <a:r>
              <a:rPr lang="es-ES" dirty="0" smtClean="0"/>
              <a:t>sobre la </a:t>
            </a:r>
            <a:r>
              <a:rPr lang="es-ES" dirty="0"/>
              <a:t>Conciencia en Animales Humanos y no Humanos.</a:t>
            </a:r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755576" y="3212976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Hay una diferencia marcada entre los animales </a:t>
            </a:r>
            <a:r>
              <a:rPr lang="es-CO" sz="2400" dirty="0" smtClean="0"/>
              <a:t>irracionales y </a:t>
            </a:r>
            <a:r>
              <a:rPr lang="es-CO" sz="2400" dirty="0"/>
              <a:t>el </a:t>
            </a:r>
            <a:r>
              <a:rPr lang="es-CO" sz="2400" dirty="0" smtClean="0"/>
              <a:t>hombre racional. Por </a:t>
            </a:r>
            <a:r>
              <a:rPr lang="es-CO" sz="2400" dirty="0"/>
              <a:t>ejemplo: los animales </a:t>
            </a:r>
            <a:r>
              <a:rPr lang="es-CO" sz="2400" dirty="0" smtClean="0"/>
              <a:t>carnívoros </a:t>
            </a:r>
            <a:r>
              <a:rPr lang="es-CO" sz="2400" dirty="0"/>
              <a:t>como el tigre o el león, no les queda ningún remordimiento de conciencia </a:t>
            </a:r>
            <a:r>
              <a:rPr lang="es-CO" sz="2400" dirty="0" smtClean="0"/>
              <a:t>después </a:t>
            </a:r>
            <a:r>
              <a:rPr lang="es-CO" sz="2400" dirty="0"/>
              <a:t>de haber </a:t>
            </a:r>
            <a:r>
              <a:rPr lang="es-CO" sz="2400" dirty="0" smtClean="0"/>
              <a:t>devorado </a:t>
            </a:r>
            <a:r>
              <a:rPr lang="es-CO" sz="2400" dirty="0"/>
              <a:t>un cabrito, ver como se </a:t>
            </a:r>
            <a:r>
              <a:rPr lang="es-CO" sz="2400" dirty="0" smtClean="0"/>
              <a:t>retuerce </a:t>
            </a:r>
            <a:r>
              <a:rPr lang="es-CO" sz="2400" dirty="0"/>
              <a:t>del </a:t>
            </a:r>
            <a:r>
              <a:rPr lang="es-CO" sz="2400" dirty="0" smtClean="0"/>
              <a:t>dolor cuando le clavan los colmillos. </a:t>
            </a:r>
            <a:endParaRPr lang="es-CO" sz="2400" dirty="0"/>
          </a:p>
        </p:txBody>
      </p:sp>
    </p:spTree>
    <p:extLst>
      <p:ext uri="{BB962C8B-B14F-4D97-AF65-F5344CB8AC3E}">
        <p14:creationId xmlns:p14="http://schemas.microsoft.com/office/powerpoint/2010/main" val="1887885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6085304" cy="1613195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dirty="0" smtClean="0"/>
              <a:t>Observando la táctica de perros salvajes para obtener su alimento descubrí lo siguiente: Una jauría de perros hacen un cerco, encierran al venado y lo capturan sin misericordia devorándolo vivo.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76672"/>
            <a:ext cx="202312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2167731" y="2348880"/>
            <a:ext cx="64876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/>
              <a:t>Luego llegan las hienas que </a:t>
            </a:r>
            <a:r>
              <a:rPr lang="es-CO" dirty="0" smtClean="0"/>
              <a:t>son más violentas y aprovechan </a:t>
            </a:r>
            <a:r>
              <a:rPr lang="es-CO" dirty="0"/>
              <a:t>esta situación y les quitan la presa, pero llegan dos leones </a:t>
            </a:r>
            <a:r>
              <a:rPr lang="es-CO" dirty="0" smtClean="0"/>
              <a:t>que son más violentos todavía, y </a:t>
            </a:r>
            <a:r>
              <a:rPr lang="es-CO" dirty="0"/>
              <a:t>también </a:t>
            </a:r>
            <a:r>
              <a:rPr lang="es-CO" dirty="0" smtClean="0"/>
              <a:t>se la arrebatan, </a:t>
            </a:r>
            <a:r>
              <a:rPr lang="es-CO" dirty="0"/>
              <a:t>las hienas tienen que ceder retirándose un poco, pero una ves más las hienas persisten y por ser más </a:t>
            </a:r>
            <a:r>
              <a:rPr lang="es-CO" dirty="0" smtClean="0"/>
              <a:t>numerosas </a:t>
            </a:r>
            <a:r>
              <a:rPr lang="es-CO" dirty="0"/>
              <a:t>nuevamente recuperan su </a:t>
            </a:r>
            <a:r>
              <a:rPr lang="es-CO" dirty="0" smtClean="0"/>
              <a:t>alimento.</a:t>
            </a:r>
            <a:endParaRPr lang="es-CO" dirty="0"/>
          </a:p>
        </p:txBody>
      </p:sp>
      <p:sp>
        <p:nvSpPr>
          <p:cNvPr id="5" name="4 Rectángulo"/>
          <p:cNvSpPr/>
          <p:nvPr/>
        </p:nvSpPr>
        <p:spPr>
          <a:xfrm>
            <a:off x="539552" y="4509120"/>
            <a:ext cx="7992888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s-CO" dirty="0"/>
              <a:t>Esta es una táctica que los animales carnívoros han desarrollado poco a poco, no porque tengan conciencia sino </a:t>
            </a:r>
            <a:r>
              <a:rPr lang="es-CO" dirty="0" smtClean="0"/>
              <a:t>porque esa es </a:t>
            </a:r>
            <a:r>
              <a:rPr lang="es-CO" dirty="0"/>
              <a:t>su naturaleza</a:t>
            </a:r>
            <a:r>
              <a:rPr lang="es-CO" dirty="0" smtClean="0"/>
              <a:t>. Y ninguna de estas especies tiene lastima de la otra diciendo,  pobrecito tiene hambre.</a:t>
            </a:r>
            <a:endParaRPr lang="es-CO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95" y="2420888"/>
            <a:ext cx="1687041" cy="1610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690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76499" y="530352"/>
            <a:ext cx="4638675" cy="311467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Un bebe nace inconsciente de lo que sucede a su alrededor. Pero  «</a:t>
            </a:r>
            <a:r>
              <a:rPr lang="es-CO" b="1" dirty="0" smtClean="0"/>
              <a:t>Desde </a:t>
            </a:r>
            <a:r>
              <a:rPr lang="es-CO" b="1" dirty="0"/>
              <a:t>los cinco meses de edad, los bebés poseen una forma de consciencia similar a la de los adultos, ha revelado un estudio del Centro Nacional de Investigaciones Científicas (CNRS) de Francia sobre percepción visual en niños muy </a:t>
            </a:r>
            <a:r>
              <a:rPr lang="es-CO" b="1" dirty="0" smtClean="0"/>
              <a:t>pequeños». </a:t>
            </a:r>
            <a:endParaRPr lang="es-CO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836712"/>
            <a:ext cx="2028825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https://encrypted-tbn1.gstatic.com/images?q=tbn:ANd9GcS001G19sP-NekRQUQAFSVryalTNpoTBTyP9nREm4uV7W4hfuHc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2476500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683568" y="3994198"/>
            <a:ext cx="7560840" cy="19389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400" dirty="0" smtClean="0"/>
              <a:t>A medida </a:t>
            </a:r>
            <a:r>
              <a:rPr lang="es-CO" sz="2400" dirty="0"/>
              <a:t>que </a:t>
            </a:r>
            <a:r>
              <a:rPr lang="es-CO" sz="2400" dirty="0" smtClean="0"/>
              <a:t>el niño se va desarrollando, </a:t>
            </a:r>
            <a:r>
              <a:rPr lang="es-CO" sz="2400" dirty="0"/>
              <a:t>su </a:t>
            </a:r>
            <a:r>
              <a:rPr lang="es-CO" sz="2400" dirty="0" smtClean="0"/>
              <a:t>conciencia también </a:t>
            </a:r>
            <a:r>
              <a:rPr lang="es-CO" sz="2400" dirty="0"/>
              <a:t>se desarrolla de acuerdo a sus conocimientos, porque es un ser moral, es decir se rige por las leyes morales que Dios estableció para él</a:t>
            </a:r>
            <a:r>
              <a:rPr lang="es-CO" dirty="0" smtClean="0"/>
              <a:t>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917546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346920"/>
          </a:xfr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s-CO" b="1" dirty="0" smtClean="0"/>
              <a:t>Aprendamos de un niño de doce años: </a:t>
            </a:r>
            <a:r>
              <a:rPr lang="es-CO" b="1" dirty="0" smtClean="0">
                <a:solidFill>
                  <a:srgbClr val="FF0000"/>
                </a:solidFill>
              </a:rPr>
              <a:t>Luc.2:49.</a:t>
            </a:r>
          </a:p>
          <a:p>
            <a:pPr marL="0" indent="0" algn="ctr">
              <a:buNone/>
            </a:pPr>
            <a:endParaRPr lang="es-CO" sz="2400" b="1" dirty="0" smtClean="0"/>
          </a:p>
          <a:p>
            <a:pPr marL="0" indent="0" algn="ctr">
              <a:buNone/>
            </a:pPr>
            <a:r>
              <a:rPr lang="es-CO" sz="2600" dirty="0" smtClean="0"/>
              <a:t>Entonces </a:t>
            </a:r>
            <a:r>
              <a:rPr lang="es-CO" sz="2600" dirty="0"/>
              <a:t>[él] les dice: </a:t>
            </a:r>
            <a:r>
              <a:rPr lang="es-CO" sz="3100" dirty="0">
                <a:latin typeface="Agency FB" pitchFamily="34" charset="0"/>
              </a:rPr>
              <a:t>¿Qué hay? ¿Por qué me buscabais? ¿No sabíais que en los negocios que son de mi Padre me conviene estar</a:t>
            </a:r>
            <a:r>
              <a:rPr lang="es-CO" sz="3100" dirty="0" smtClean="0">
                <a:latin typeface="Agency FB" pitchFamily="34" charset="0"/>
              </a:rPr>
              <a:t>?</a:t>
            </a:r>
          </a:p>
          <a:p>
            <a:pPr marL="0" indent="0" algn="ctr">
              <a:buNone/>
            </a:pPr>
            <a:r>
              <a:rPr lang="es-CO" sz="2600" dirty="0" smtClean="0"/>
              <a:t>Jesús a esta edad, a través de su conciencia ya sabía lo que era correcto y lo que no era correcto, en lugar de buscar otros niños y jugar con ellos en las calles, fue al templo para aprender más de Dios.</a:t>
            </a:r>
          </a:p>
          <a:p>
            <a:pPr marL="0" indent="0" algn="ctr">
              <a:buNone/>
            </a:pPr>
            <a:r>
              <a:rPr lang="es-CO" sz="2600" dirty="0" smtClean="0"/>
              <a:t> Lea </a:t>
            </a:r>
            <a:r>
              <a:rPr lang="es-CO" sz="2600" b="1" dirty="0" smtClean="0">
                <a:solidFill>
                  <a:srgbClr val="FF0000"/>
                </a:solidFill>
              </a:rPr>
              <a:t>Versos 46-47</a:t>
            </a:r>
            <a:r>
              <a:rPr lang="es-CO" sz="2600" dirty="0" smtClean="0"/>
              <a:t>.</a:t>
            </a:r>
          </a:p>
          <a:p>
            <a:pPr marL="0" indent="0" algn="ctr">
              <a:buNone/>
            </a:pPr>
            <a:endParaRPr lang="es-CO" sz="2600" dirty="0" smtClean="0"/>
          </a:p>
          <a:p>
            <a:pPr marL="0" indent="0" algn="ctr">
              <a:buNone/>
            </a:pPr>
            <a:r>
              <a:rPr lang="es-CO" sz="2600" u="sng" dirty="0" smtClean="0"/>
              <a:t>¿Quién le había enseñado estas reglas de conducta a Jesús? </a:t>
            </a:r>
          </a:p>
          <a:p>
            <a:pPr marL="0" indent="0" algn="ctr">
              <a:buNone/>
            </a:pPr>
            <a:r>
              <a:rPr lang="es-CO" sz="2600" dirty="0" smtClean="0"/>
              <a:t>Sin duda que los había escuchado de labios de María su madre, y esta a su ves los aprendió de su maestra Ana, la profetiza. Una mujer fiel a Dios. Lea </a:t>
            </a:r>
            <a:r>
              <a:rPr lang="es-CO" sz="2600" b="1" dirty="0" smtClean="0">
                <a:solidFill>
                  <a:srgbClr val="FF0000"/>
                </a:solidFill>
              </a:rPr>
              <a:t>Luc.2:36,37.</a:t>
            </a:r>
          </a:p>
          <a:p>
            <a:pPr marL="0" indent="0" algn="ctr">
              <a:buNone/>
            </a:pPr>
            <a:endParaRPr lang="es-CO" sz="2600" dirty="0" smtClean="0"/>
          </a:p>
          <a:p>
            <a:pPr marL="0" indent="0" algn="ctr">
              <a:buNone/>
            </a:pPr>
            <a:r>
              <a:rPr lang="es-CO" sz="2600" dirty="0" smtClean="0"/>
              <a:t>«</a:t>
            </a:r>
            <a:r>
              <a:rPr lang="es-CO" sz="3100" dirty="0" smtClean="0">
                <a:latin typeface="Agency FB" pitchFamily="34" charset="0"/>
              </a:rPr>
              <a:t>Y </a:t>
            </a:r>
            <a:r>
              <a:rPr lang="es-CO" sz="3100" dirty="0">
                <a:latin typeface="Agency FB" pitchFamily="34" charset="0"/>
              </a:rPr>
              <a:t>descendió con ellos, y vino a Nazaret, y estaba sujeto a </a:t>
            </a:r>
            <a:r>
              <a:rPr lang="es-CO" sz="3100" dirty="0" smtClean="0">
                <a:latin typeface="Agency FB" pitchFamily="34" charset="0"/>
              </a:rPr>
              <a:t>ellos…. </a:t>
            </a:r>
            <a:r>
              <a:rPr lang="es-CO" sz="3100" b="1" baseline="30000" dirty="0" smtClean="0">
                <a:latin typeface="Agency FB" pitchFamily="34" charset="0"/>
              </a:rPr>
              <a:t>52 </a:t>
            </a:r>
            <a:r>
              <a:rPr lang="es-CO" sz="3100" dirty="0">
                <a:latin typeface="Agency FB" pitchFamily="34" charset="0"/>
              </a:rPr>
              <a:t>Y Jesús crecía en sabiduría, y [en] edad, y en gracia para con Dios y los </a:t>
            </a:r>
            <a:r>
              <a:rPr lang="es-CO" sz="3100" dirty="0" smtClean="0">
                <a:latin typeface="Agency FB" pitchFamily="34" charset="0"/>
              </a:rPr>
              <a:t>hombres</a:t>
            </a:r>
            <a:r>
              <a:rPr lang="es-CO" sz="2600" dirty="0" smtClean="0"/>
              <a:t>». </a:t>
            </a:r>
          </a:p>
          <a:p>
            <a:pPr marL="0" indent="0" algn="ctr">
              <a:buNone/>
            </a:pPr>
            <a:r>
              <a:rPr lang="es-CO" sz="2600" dirty="0" smtClean="0">
                <a:solidFill>
                  <a:srgbClr val="FF0000"/>
                </a:solidFill>
              </a:rPr>
              <a:t>Versos 51,52. </a:t>
            </a:r>
            <a:endParaRPr lang="es-CO" sz="2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62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325840"/>
          </a:xfrm>
        </p:spPr>
        <p:txBody>
          <a:bodyPr>
            <a:normAutofit fontScale="90000"/>
          </a:bodyPr>
          <a:lstStyle/>
          <a:p>
            <a:pPr algn="ctr"/>
            <a:r>
              <a:rPr lang="es-CO" sz="2800" dirty="0" smtClean="0">
                <a:solidFill>
                  <a:srgbClr val="FF0000"/>
                </a:solidFill>
              </a:rPr>
              <a:t>Dios nos imparte su voluntad a través de la conciencia, y de acuerdo al uso que hagamos de ella, se forma el carácter.</a:t>
            </a:r>
            <a:endParaRPr lang="es-CO" sz="2800" dirty="0">
              <a:solidFill>
                <a:srgbClr val="FF000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5221208" cy="246660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b="1" dirty="0">
                <a:solidFill>
                  <a:srgbClr val="FF0000"/>
                </a:solidFill>
              </a:rPr>
              <a:t>Sal.119:11</a:t>
            </a:r>
            <a:r>
              <a:rPr lang="es-CO" dirty="0" smtClean="0"/>
              <a:t>.</a:t>
            </a:r>
            <a:r>
              <a:rPr lang="es-CO" b="1" baseline="30000" dirty="0"/>
              <a:t> </a:t>
            </a:r>
            <a:r>
              <a:rPr lang="es-CO" sz="3100" b="1" dirty="0" smtClean="0">
                <a:latin typeface="Agency FB" pitchFamily="34" charset="0"/>
              </a:rPr>
              <a:t>En </a:t>
            </a:r>
            <a:r>
              <a:rPr lang="es-CO" sz="3100" b="1" dirty="0">
                <a:latin typeface="Agency FB" pitchFamily="34" charset="0"/>
              </a:rPr>
              <a:t>mi corazón he guardado tus dichos, para no pecar contra ti.</a:t>
            </a:r>
          </a:p>
          <a:p>
            <a:endParaRPr lang="es-CO" dirty="0" smtClean="0"/>
          </a:p>
          <a:p>
            <a:r>
              <a:rPr lang="es-CO" dirty="0" smtClean="0"/>
              <a:t>El </a:t>
            </a:r>
            <a:r>
              <a:rPr lang="es-CO" dirty="0"/>
              <a:t>estudio </a:t>
            </a:r>
            <a:r>
              <a:rPr lang="es-CO" dirty="0" smtClean="0"/>
              <a:t>de los </a:t>
            </a:r>
            <a:r>
              <a:rPr lang="es-CO" dirty="0" err="1" smtClean="0"/>
              <a:t>cientificos</a:t>
            </a:r>
            <a:r>
              <a:rPr lang="es-CO" dirty="0" smtClean="0"/>
              <a:t> concluye </a:t>
            </a:r>
            <a:r>
              <a:rPr lang="es-CO" dirty="0"/>
              <a:t>que “</a:t>
            </a:r>
            <a:r>
              <a:rPr lang="es-CO" dirty="0" smtClean="0"/>
              <a:t>Este desarrollo es </a:t>
            </a:r>
            <a:r>
              <a:rPr lang="es-CO" dirty="0"/>
              <a:t>relativamente </a:t>
            </a:r>
            <a:r>
              <a:rPr lang="es-CO" dirty="0" smtClean="0"/>
              <a:t>lento </a:t>
            </a:r>
            <a:r>
              <a:rPr lang="es-CO" dirty="0"/>
              <a:t>y se </a:t>
            </a:r>
            <a:r>
              <a:rPr lang="es-CO" dirty="0" smtClean="0"/>
              <a:t>somete </a:t>
            </a:r>
            <a:r>
              <a:rPr lang="es-CO" dirty="0"/>
              <a:t>a una aceleración gradual en el desarrollo”.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1187624" y="3443198"/>
            <a:ext cx="6912768" cy="156966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Con el conocimiento </a:t>
            </a:r>
            <a:r>
              <a:rPr lang="es-CO" sz="2400" dirty="0" smtClean="0"/>
              <a:t>gradual que </a:t>
            </a:r>
            <a:r>
              <a:rPr lang="es-CO" sz="2400" dirty="0"/>
              <a:t>adquiere el niño de </a:t>
            </a:r>
            <a:r>
              <a:rPr lang="es-CO" sz="2400" dirty="0" smtClean="0"/>
              <a:t>cual es la voluntad de </a:t>
            </a:r>
            <a:r>
              <a:rPr lang="es-CO" sz="2400" dirty="0"/>
              <a:t>Dios discierne entre el </a:t>
            </a:r>
            <a:r>
              <a:rPr lang="es-CO" sz="2400" dirty="0" smtClean="0"/>
              <a:t>bien </a:t>
            </a:r>
            <a:r>
              <a:rPr lang="es-CO" sz="2400" dirty="0"/>
              <a:t>y el mal. Y de acuerdo a ello debe educar la conciencia.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548680"/>
            <a:ext cx="2919983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142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algn="ctr"/>
            <a:r>
              <a:rPr lang="es-CO" sz="2800" dirty="0" smtClean="0"/>
              <a:t>Resultados del buen o mal uso que le demos a los llamados de Dios</a:t>
            </a:r>
            <a:endParaRPr lang="es-CO" sz="28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9" y="836712"/>
            <a:ext cx="7272808" cy="40324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96279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4584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b="1" dirty="0" smtClean="0">
                <a:solidFill>
                  <a:srgbClr val="FF0000"/>
                </a:solidFill>
              </a:rPr>
              <a:t>Hechos 24:16</a:t>
            </a:r>
            <a:r>
              <a:rPr lang="es-CO" dirty="0" smtClean="0"/>
              <a:t>.</a:t>
            </a:r>
            <a:r>
              <a:rPr lang="es-CO" b="1" baseline="30000" dirty="0"/>
              <a:t> </a:t>
            </a:r>
            <a:r>
              <a:rPr lang="es-CO" b="1" baseline="30000" dirty="0" smtClean="0"/>
              <a:t>«</a:t>
            </a:r>
            <a:r>
              <a:rPr lang="es-CO" dirty="0" smtClean="0">
                <a:latin typeface="Agency FB" pitchFamily="34" charset="0"/>
              </a:rPr>
              <a:t>Y </a:t>
            </a:r>
            <a:r>
              <a:rPr lang="es-CO" dirty="0">
                <a:latin typeface="Agency FB" pitchFamily="34" charset="0"/>
              </a:rPr>
              <a:t>por esto, procuro yo tener siempre conciencia sin remordimiento acerca de Dios y acerca de los </a:t>
            </a:r>
            <a:r>
              <a:rPr lang="es-CO" dirty="0" smtClean="0">
                <a:latin typeface="Agency FB" pitchFamily="34" charset="0"/>
              </a:rPr>
              <a:t>hombres»</a:t>
            </a:r>
            <a:r>
              <a:rPr lang="es-CO" dirty="0" smtClean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63180"/>
            <a:ext cx="2592288" cy="2042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059832" y="2274838"/>
            <a:ext cx="316835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dirty="0"/>
              <a:t>La conciencia es como un filtro, donde </a:t>
            </a:r>
            <a:r>
              <a:rPr lang="es-CO" dirty="0" smtClean="0"/>
              <a:t>van </a:t>
            </a:r>
            <a:r>
              <a:rPr lang="es-CO" dirty="0"/>
              <a:t>quedando </a:t>
            </a:r>
            <a:r>
              <a:rPr lang="es-CO" dirty="0" smtClean="0"/>
              <a:t>poco a poco todas </a:t>
            </a:r>
            <a:r>
              <a:rPr lang="es-CO" dirty="0"/>
              <a:t>las </a:t>
            </a:r>
            <a:r>
              <a:rPr lang="es-CO" dirty="0" smtClean="0"/>
              <a:t>impurezas </a:t>
            </a:r>
            <a:r>
              <a:rPr lang="es-CO" dirty="0"/>
              <a:t>de nuestro diario vivir. Y para </a:t>
            </a:r>
            <a:r>
              <a:rPr lang="es-CO" dirty="0" smtClean="0"/>
              <a:t>volver </a:t>
            </a:r>
            <a:r>
              <a:rPr lang="es-CO" dirty="0"/>
              <a:t>a utilizarlo es necesario lavarlo.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263180"/>
            <a:ext cx="2391916" cy="20429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819572" y="4581128"/>
            <a:ext cx="540861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El agua para lavar el filtro de la conciencia es la sangre de Cristo Jesús, a través de la confesión de nuestros pecados</a:t>
            </a:r>
            <a:r>
              <a:rPr lang="es-CO" sz="2000" dirty="0" smtClean="0"/>
              <a:t>. Cada pecado confesado limpia tu conciencia, pero sin volver a reincidir. </a:t>
            </a:r>
            <a:endParaRPr lang="es-CO" sz="2000" dirty="0"/>
          </a:p>
        </p:txBody>
      </p:sp>
      <p:sp>
        <p:nvSpPr>
          <p:cNvPr id="2" name="1 Rectángulo"/>
          <p:cNvSpPr/>
          <p:nvPr/>
        </p:nvSpPr>
        <p:spPr>
          <a:xfrm>
            <a:off x="6228184" y="4368760"/>
            <a:ext cx="2403896" cy="175432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Nota el filtro: Entre más tiempo, la capa de mugre se </a:t>
            </a:r>
            <a:r>
              <a:rPr lang="es-CO" b="1" dirty="0" smtClean="0">
                <a:solidFill>
                  <a:srgbClr val="FF0000"/>
                </a:solidFill>
              </a:rPr>
              <a:t>hace </a:t>
            </a:r>
            <a:r>
              <a:rPr lang="es-CO" b="1" dirty="0">
                <a:solidFill>
                  <a:srgbClr val="FF0000"/>
                </a:solidFill>
              </a:rPr>
              <a:t>más gruesa.</a:t>
            </a:r>
          </a:p>
        </p:txBody>
      </p:sp>
    </p:spTree>
    <p:extLst>
      <p:ext uri="{BB962C8B-B14F-4D97-AF65-F5344CB8AC3E}">
        <p14:creationId xmlns:p14="http://schemas.microsoft.com/office/powerpoint/2010/main" val="2308583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CO" sz="3200" i="1" dirty="0" smtClean="0">
                <a:solidFill>
                  <a:schemeClr val="tx1"/>
                </a:solidFill>
                <a:latin typeface="Agency FB" pitchFamily="34" charset="0"/>
              </a:rPr>
              <a:t>Debido a la contaminación generalizada se ha visto la necesidad de inventar diferentes clases de filtros.</a:t>
            </a:r>
            <a:endParaRPr lang="es-CO" sz="3200" i="1" dirty="0">
              <a:solidFill>
                <a:schemeClr val="tx1"/>
              </a:solidFill>
              <a:latin typeface="Agency FB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9635"/>
            <a:ext cx="2664296" cy="203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662781"/>
            <a:ext cx="2664296" cy="2025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https://encrypted-tbn0.gstatic.com/images?q=tbn:ANd9GcSpGNUoB10Dn_2mcQMmZjeWrr6GgTQxXGAqhZS446FhTxonIOX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62782"/>
            <a:ext cx="2524894" cy="2025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https://encrypted-tbn0.gstatic.com/images?q=tbn:ANd9GcS5PaT-qVoQOKe9ox-zO2pw5H6n0gaUBVobrTRLMBprqD52fqXt2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16" y="2852936"/>
            <a:ext cx="2644824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https://encrypted-tbn1.gstatic.com/images?q=tbn:ANd9GcTRvedQ7esL-Zuna6lLtt_n86L4qQOCXiSbxu_CDJQWs2Wblrw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852936"/>
            <a:ext cx="2664296" cy="1895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786262"/>
            <a:ext cx="2492896" cy="196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608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3200" i="1" dirty="0">
                <a:solidFill>
                  <a:schemeClr val="tx1"/>
                </a:solidFill>
                <a:latin typeface="Agency FB" pitchFamily="34" charset="0"/>
              </a:rPr>
              <a:t>La pregunta es: ¿Cómo esta tu filtro?, ¿ya fuiste a Cristo confesando tus </a:t>
            </a:r>
            <a:r>
              <a:rPr lang="es-CO" sz="3200" i="1" dirty="0" smtClean="0">
                <a:solidFill>
                  <a:schemeClr val="tx1"/>
                </a:solidFill>
                <a:latin typeface="Agency FB" pitchFamily="34" charset="0"/>
              </a:rPr>
              <a:t>pecados hoy? </a:t>
            </a:r>
            <a:endParaRPr lang="es-CO" sz="3200" i="1" dirty="0">
              <a:solidFill>
                <a:schemeClr val="tx1"/>
              </a:solidFill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6157312" cy="2250576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s-CO" dirty="0" smtClean="0"/>
              <a:t>La </a:t>
            </a:r>
            <a:r>
              <a:rPr lang="es-CO" dirty="0"/>
              <a:t>lepra es una enfermedad que con el tiempo los dedos de las manos se </a:t>
            </a:r>
            <a:r>
              <a:rPr lang="es-CO" dirty="0" smtClean="0"/>
              <a:t>tuercen, </a:t>
            </a:r>
            <a:r>
              <a:rPr lang="es-CO" dirty="0"/>
              <a:t>y cualquiera pensaría que causa </a:t>
            </a:r>
            <a:r>
              <a:rPr lang="es-CO" dirty="0" smtClean="0"/>
              <a:t>un </a:t>
            </a:r>
            <a:r>
              <a:rPr lang="es-CO" dirty="0"/>
              <a:t>tremendo dolor, pero no es así, </a:t>
            </a:r>
            <a:r>
              <a:rPr lang="es-CO" dirty="0" smtClean="0"/>
              <a:t>el </a:t>
            </a:r>
            <a:r>
              <a:rPr lang="es-CO" dirty="0"/>
              <a:t>cuerpo pierde la </a:t>
            </a:r>
            <a:r>
              <a:rPr lang="es-CO" dirty="0" smtClean="0"/>
              <a:t>sensibilidad, </a:t>
            </a:r>
            <a:r>
              <a:rPr lang="es-CO" dirty="0"/>
              <a:t>es decir no siente dolor.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827584" y="3068960"/>
            <a:ext cx="763284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FF0000"/>
                </a:solidFill>
              </a:rPr>
              <a:t>Se sabe de una persona leprosa, que de noche una de sus </a:t>
            </a:r>
            <a:r>
              <a:rPr lang="es-CO" b="1" dirty="0" smtClean="0">
                <a:solidFill>
                  <a:srgbClr val="FF0000"/>
                </a:solidFill>
              </a:rPr>
              <a:t>manos le </a:t>
            </a:r>
            <a:r>
              <a:rPr lang="es-CO" b="1" dirty="0">
                <a:solidFill>
                  <a:srgbClr val="FF0000"/>
                </a:solidFill>
              </a:rPr>
              <a:t>quedó expuesta fuera de su cobija en el suelo, y al otro día </a:t>
            </a:r>
            <a:r>
              <a:rPr lang="es-CO" b="1" dirty="0" smtClean="0">
                <a:solidFill>
                  <a:srgbClr val="FF0000"/>
                </a:solidFill>
              </a:rPr>
              <a:t>se dio cuenta que un ratón </a:t>
            </a:r>
            <a:r>
              <a:rPr lang="es-CO" b="1" dirty="0">
                <a:solidFill>
                  <a:srgbClr val="FF0000"/>
                </a:solidFill>
              </a:rPr>
              <a:t>le había comido sus dedos pero el no se dio cuenta, ni le causaba </a:t>
            </a:r>
            <a:r>
              <a:rPr lang="es-CO" b="1" dirty="0" smtClean="0">
                <a:solidFill>
                  <a:srgbClr val="FF0000"/>
                </a:solidFill>
              </a:rPr>
              <a:t>ningún </a:t>
            </a:r>
            <a:r>
              <a:rPr lang="es-CO" b="1" dirty="0">
                <a:solidFill>
                  <a:srgbClr val="FF0000"/>
                </a:solidFill>
              </a:rPr>
              <a:t>dolor.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04664"/>
            <a:ext cx="1847850" cy="2476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15926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5653256" cy="2178568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s-CO" dirty="0" smtClean="0"/>
              <a:t>Otro ejemplo: El tablero de los carros marca como están de gasolina, aceite y velocidad, si la aguja señala alguna falla, y tu no lo corriges a tiempo, te puedes estrellar o te varas en la carretera, a lo mejor en un desierto. A mi me ha sucedido con frecuencia, porque he pasado por alto dicha información.</a:t>
            </a:r>
          </a:p>
        </p:txBody>
      </p:sp>
      <p:sp>
        <p:nvSpPr>
          <p:cNvPr id="4" name="3 Rectángulo"/>
          <p:cNvSpPr/>
          <p:nvPr/>
        </p:nvSpPr>
        <p:spPr>
          <a:xfrm>
            <a:off x="2379737" y="3573016"/>
            <a:ext cx="6198789" cy="203132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es-CO" dirty="0"/>
              <a:t>O</a:t>
            </a:r>
            <a:r>
              <a:rPr lang="es-CO" dirty="0" smtClean="0"/>
              <a:t>tro </a:t>
            </a:r>
            <a:r>
              <a:rPr lang="es-CO" dirty="0"/>
              <a:t>ejemplo más: Tu sabes cuanto duele una ampolla en tu </a:t>
            </a:r>
            <a:r>
              <a:rPr lang="es-CO" dirty="0" smtClean="0"/>
              <a:t>mano, </a:t>
            </a:r>
            <a:r>
              <a:rPr lang="es-CO" dirty="0"/>
              <a:t>con el tiempo esa ampolla </a:t>
            </a:r>
            <a:r>
              <a:rPr lang="es-CO" dirty="0" smtClean="0"/>
              <a:t>forma </a:t>
            </a:r>
            <a:r>
              <a:rPr lang="es-CO" dirty="0"/>
              <a:t>callo, hasta que ya no causa </a:t>
            </a:r>
            <a:r>
              <a:rPr lang="es-CO" dirty="0" smtClean="0"/>
              <a:t>ningún </a:t>
            </a:r>
            <a:r>
              <a:rPr lang="es-CO" dirty="0"/>
              <a:t>dolor. De la misma forma es la conciencia, ella fue colocada por Dios en cada uno de nosotros para que nos indicara como está nuestra vida espiritual, </a:t>
            </a:r>
            <a:r>
              <a:rPr lang="es-CO" dirty="0" smtClean="0"/>
              <a:t>muestra </a:t>
            </a:r>
            <a:r>
              <a:rPr lang="es-CO" dirty="0"/>
              <a:t>relación con </a:t>
            </a:r>
            <a:r>
              <a:rPr lang="es-CO" dirty="0" smtClean="0"/>
              <a:t>Dios y nuestro prójimo.</a:t>
            </a:r>
            <a:endParaRPr lang="es-CO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73016"/>
            <a:ext cx="1728191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867" y="548680"/>
            <a:ext cx="2466975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3068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95443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CO" dirty="0"/>
              <a:t>La pregunta es: </a:t>
            </a:r>
            <a:r>
              <a:rPr lang="es-CO" b="1" dirty="0"/>
              <a:t>¿Cómo está tu </a:t>
            </a:r>
            <a:r>
              <a:rPr lang="es-CO" b="1" dirty="0" smtClean="0"/>
              <a:t>filtro, </a:t>
            </a:r>
            <a:r>
              <a:rPr lang="es-CO" b="1" dirty="0"/>
              <a:t>limpio o sucio</a:t>
            </a:r>
            <a:r>
              <a:rPr lang="es-CO" dirty="0"/>
              <a:t>?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539551" y="1844824"/>
            <a:ext cx="5616623" cy="19389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400" dirty="0"/>
              <a:t>Si </a:t>
            </a:r>
            <a:r>
              <a:rPr lang="es-CO" sz="2400" dirty="0" smtClean="0"/>
              <a:t>tu conciencia te indica que está sucio, </a:t>
            </a:r>
            <a:r>
              <a:rPr lang="es-CO" sz="2400" dirty="0"/>
              <a:t>yo te invito que lo </a:t>
            </a:r>
            <a:r>
              <a:rPr lang="es-CO" sz="2400" dirty="0" smtClean="0"/>
              <a:t>limpies </a:t>
            </a:r>
            <a:r>
              <a:rPr lang="es-CO" sz="2400" dirty="0"/>
              <a:t>en la sangre de nuestro </a:t>
            </a:r>
            <a:r>
              <a:rPr lang="es-CO" sz="2400" dirty="0" smtClean="0"/>
              <a:t>Salvador, Él está esperándote. Confiésale tus pecados y ya estas limpio. 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853" y="1865982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722412" y="4077072"/>
            <a:ext cx="7560840" cy="193899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es-CO" sz="2000" dirty="0"/>
              <a:t>No permitas que tu conciencia forme callo </a:t>
            </a:r>
            <a:r>
              <a:rPr lang="es-CO" sz="2000" dirty="0" smtClean="0"/>
              <a:t>que </a:t>
            </a:r>
            <a:r>
              <a:rPr lang="es-CO" sz="2000" dirty="0"/>
              <a:t>con el tiempo se </a:t>
            </a:r>
            <a:r>
              <a:rPr lang="es-CO" sz="2000" dirty="0" smtClean="0"/>
              <a:t>convierte </a:t>
            </a:r>
            <a:r>
              <a:rPr lang="es-CO" sz="2000" dirty="0"/>
              <a:t>en el pecado </a:t>
            </a:r>
            <a:r>
              <a:rPr lang="es-CO" sz="2000" dirty="0" smtClean="0"/>
              <a:t>«</a:t>
            </a:r>
            <a:r>
              <a:rPr lang="es-CO" sz="2000" b="1" dirty="0" smtClean="0"/>
              <a:t>IMPERDONABLE</a:t>
            </a:r>
            <a:r>
              <a:rPr lang="es-CO" sz="2000" dirty="0" smtClean="0"/>
              <a:t>», </a:t>
            </a:r>
            <a:r>
              <a:rPr lang="es-CO" sz="2000" dirty="0"/>
              <a:t>ojala que </a:t>
            </a:r>
            <a:r>
              <a:rPr lang="es-CO" sz="2000" dirty="0" smtClean="0"/>
              <a:t>tu conciencia tenga </a:t>
            </a:r>
            <a:r>
              <a:rPr lang="es-CO" sz="2000" dirty="0"/>
              <a:t>ampollas porque es de la </a:t>
            </a:r>
            <a:r>
              <a:rPr lang="es-CO" sz="2000" dirty="0" smtClean="0"/>
              <a:t>única </a:t>
            </a:r>
            <a:r>
              <a:rPr lang="es-CO" sz="2000" dirty="0"/>
              <a:t>manera que </a:t>
            </a:r>
            <a:r>
              <a:rPr lang="es-CO" sz="2000" dirty="0" smtClean="0"/>
              <a:t>sentirás </a:t>
            </a:r>
            <a:r>
              <a:rPr lang="es-CO" sz="2000" dirty="0"/>
              <a:t>dolor y remordimiento por haber violado los Mandamientos de </a:t>
            </a:r>
            <a:r>
              <a:rPr lang="es-CO" sz="2000" dirty="0" smtClean="0"/>
              <a:t>Dios y así acudirás a Cristo para te cure. 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295918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86916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es-CO" i="1" dirty="0">
                <a:solidFill>
                  <a:schemeClr val="tx1"/>
                </a:solidFill>
                <a:effectLst/>
              </a:rPr>
              <a:t>MI CONCIENCIA, MI MEJOR AMIGA</a:t>
            </a:r>
            <a:endParaRPr lang="es-CO" i="1" dirty="0">
              <a:solidFill>
                <a:schemeClr val="tx1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310" y="692697"/>
            <a:ext cx="5184576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6005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5274912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r>
              <a:rPr lang="es-CO" b="1" dirty="0"/>
              <a:t>Mi conciencia, mi mejor amiga…</a:t>
            </a:r>
            <a:br>
              <a:rPr lang="es-CO" b="1" dirty="0"/>
            </a:br>
            <a:r>
              <a:rPr lang="es-CO" b="1" dirty="0"/>
              <a:t>Querida conciencia, hoy te escribo para darte gracias y pedirte perdón. Te doy gracias porque siempre me has aconsejado para hacer lo correcto, siempre que iba a hacer algo que no debía, vos me hablabas y gritabas, y hasta te retorcías generándome una molestia en el corazón para que yo no hiciera “eso” que no debía…</a:t>
            </a:r>
            <a:br>
              <a:rPr lang="es-CO" b="1" dirty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/>
              <a:t>Perdón porque durante muchos años cada vez que me tratabas de ayudar yo te callaba, te ataba con lazos de necedad o te encerraba tras muros de orgullo. Pero como sabrás, desde hace un tiempo, conocí a Dios, al aceptar a Jesús en mi corazón. Gracias al amor de Dios Padre y de Jesús mi Salvador, hoy vos amada conciencia mía eres libre de nuevo.</a:t>
            </a:r>
            <a:br>
              <a:rPr lang="es-CO" b="1" dirty="0"/>
            </a:b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12569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4895413"/>
            <a:ext cx="6157312" cy="1051560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es-CO" i="1" dirty="0">
                <a:solidFill>
                  <a:schemeClr val="tx1"/>
                </a:solidFill>
                <a:latin typeface="Agency FB" pitchFamily="34" charset="0"/>
              </a:rPr>
              <a:t>Que Dios te </a:t>
            </a:r>
            <a:r>
              <a:rPr lang="es-CO" i="1" dirty="0" smtClean="0">
                <a:solidFill>
                  <a:schemeClr val="tx1"/>
                </a:solidFill>
                <a:latin typeface="Agency FB" pitchFamily="34" charset="0"/>
              </a:rPr>
              <a:t>bendiga </a:t>
            </a:r>
            <a:r>
              <a:rPr lang="es-CO" i="1" dirty="0">
                <a:solidFill>
                  <a:schemeClr val="tx1"/>
                </a:solidFill>
                <a:latin typeface="Agency FB" pitchFamily="34" charset="0"/>
              </a:rPr>
              <a:t>es mi deseo y oración. Amen.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22784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s-CO" b="1" dirty="0" smtClean="0"/>
              <a:t>En </a:t>
            </a:r>
            <a:r>
              <a:rPr lang="es-CO" b="1" dirty="0"/>
              <a:t>ese momento comprendí que uno de los primeros regalos que Dios me dio fuiste vos, “mi conciencia”. Ahora que estamos libres del orgullo, de la mentira… puedo disfrutarte y aunque en algunas cosas me cuesta hacerte caso, puedo escucharte con más fuerza que nunca y sé que día a día Dios permite que estés en mí, y le pido a Jesús que te fortalezca con su eterno amor.</a:t>
            </a:r>
            <a:br>
              <a:rPr lang="es-CO" b="1" dirty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/>
              <a:t>Gracias Dios, Gracias Jesús por amarnos tanto y regalarme, entre tantas otras cosas, mi conciencia.</a:t>
            </a:r>
            <a:br>
              <a:rPr lang="es-CO" b="1" dirty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/>
              <a:t/>
            </a:r>
            <a:br>
              <a:rPr lang="es-CO" b="1" dirty="0"/>
            </a:br>
            <a:r>
              <a:rPr lang="es-CO" b="1" dirty="0"/>
              <a:t>Aproveché un momento de auto reflexión, y me di cuenta de que gracias a Jesús mi conciencia y yo somos </a:t>
            </a:r>
            <a:r>
              <a:rPr lang="es-CO" b="1" dirty="0" smtClean="0"/>
              <a:t>libres:</a:t>
            </a:r>
          </a:p>
          <a:p>
            <a:endParaRPr lang="es-CO" b="1" dirty="0"/>
          </a:p>
          <a:p>
            <a:pPr marL="0" indent="0" algn="ctr">
              <a:buNone/>
            </a:pPr>
            <a:r>
              <a:rPr lang="es-CO" b="1" dirty="0" smtClean="0"/>
              <a:t>Atentamente………….</a:t>
            </a:r>
            <a:endParaRPr lang="es-CO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653136"/>
            <a:ext cx="1972891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190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1290</Words>
  <Application>Microsoft Office PowerPoint</Application>
  <PresentationFormat>Presentación en pantalla (4:3)</PresentationFormat>
  <Paragraphs>47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7" baseType="lpstr">
      <vt:lpstr>Tema de Office</vt:lpstr>
      <vt:lpstr>LA CONCIENCIA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Dios nos imparte su voluntad a través de la conciencia, y de acuerdo al uso que hagamos de ella, se forma el carácter.</vt:lpstr>
      <vt:lpstr>Resultados del buen o mal uso que le demos a los llamados de Dios</vt:lpstr>
      <vt:lpstr>Presentación de PowerPoint</vt:lpstr>
      <vt:lpstr>Debido a la contaminación generalizada se ha visto la necesidad de inventar diferentes clases de filtros.</vt:lpstr>
      <vt:lpstr>La pregunta es: ¿Cómo esta tu filtro?, ¿ya fuiste a Cristo confesando tus pecados hoy? </vt:lpstr>
      <vt:lpstr>Presentación de PowerPoint</vt:lpstr>
      <vt:lpstr>Presentación de PowerPoint</vt:lpstr>
      <vt:lpstr>MI CONCIENCIA, MI MEJOR AMIGA</vt:lpstr>
      <vt:lpstr>Presentación de PowerPoint</vt:lpstr>
      <vt:lpstr>Que Dios te bendiga es mi deseo y oración. Amen.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CONCIENCIA</dc:title>
  <dc:creator>FAMILIA FIERRO CH</dc:creator>
  <cp:lastModifiedBy>FAMILIA FIERRO CH</cp:lastModifiedBy>
  <cp:revision>1</cp:revision>
  <dcterms:created xsi:type="dcterms:W3CDTF">2014-01-18T22:00:05Z</dcterms:created>
  <dcterms:modified xsi:type="dcterms:W3CDTF">2014-01-18T22:00:27Z</dcterms:modified>
</cp:coreProperties>
</file>