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6" r:id="rId3"/>
    <p:sldId id="257" r:id="rId4"/>
    <p:sldId id="297" r:id="rId5"/>
    <p:sldId id="298" r:id="rId6"/>
    <p:sldId id="258" r:id="rId7"/>
    <p:sldId id="259" r:id="rId8"/>
    <p:sldId id="260" r:id="rId9"/>
    <p:sldId id="261" r:id="rId10"/>
    <p:sldId id="299" r:id="rId11"/>
    <p:sldId id="262" r:id="rId12"/>
    <p:sldId id="300" r:id="rId13"/>
    <p:sldId id="263" r:id="rId14"/>
    <p:sldId id="264" r:id="rId15"/>
    <p:sldId id="265" r:id="rId16"/>
    <p:sldId id="301" r:id="rId17"/>
    <p:sldId id="266" r:id="rId18"/>
    <p:sldId id="267" r:id="rId19"/>
    <p:sldId id="302" r:id="rId20"/>
    <p:sldId id="268" r:id="rId21"/>
    <p:sldId id="303" r:id="rId22"/>
    <p:sldId id="269" r:id="rId23"/>
    <p:sldId id="304" r:id="rId24"/>
    <p:sldId id="295" r:id="rId2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9CE5732D-0F6E-4E7A-A936-5FA239599C5E}">
          <p14:sldIdLst/>
        </p14:section>
        <p14:section name="Sección sin título" id="{36064740-A733-418C-A164-611C83D47B53}">
          <p14:sldIdLst>
            <p14:sldId id="256"/>
            <p14:sldId id="296"/>
            <p14:sldId id="257"/>
            <p14:sldId id="297"/>
            <p14:sldId id="298"/>
            <p14:sldId id="258"/>
            <p14:sldId id="259"/>
            <p14:sldId id="260"/>
            <p14:sldId id="261"/>
            <p14:sldId id="299"/>
            <p14:sldId id="262"/>
            <p14:sldId id="300"/>
            <p14:sldId id="263"/>
            <p14:sldId id="264"/>
            <p14:sldId id="265"/>
            <p14:sldId id="301"/>
            <p14:sldId id="266"/>
            <p14:sldId id="267"/>
            <p14:sldId id="302"/>
            <p14:sldId id="268"/>
            <p14:sldId id="303"/>
            <p14:sldId id="269"/>
            <p14:sldId id="304"/>
            <p14:sldId id="29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7" d="100"/>
          <a:sy n="67" d="100"/>
        </p:scale>
        <p:origin x="-117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9 Rectángulo redondeado"/>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5" name="4 Título"/>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s-ES" smtClean="0"/>
              <a:t>Haga clic para modificar el estilo de título del patrón</a:t>
            </a:r>
            <a:endParaRPr kumimoji="0" lang="en-US"/>
          </a:p>
        </p:txBody>
      </p:sp>
      <p:sp>
        <p:nvSpPr>
          <p:cNvPr id="20" name="19 Subtítulo"/>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9" name="18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8" name="7 Marcador de pie de página"/>
          <p:cNvSpPr>
            <a:spLocks noGrp="1"/>
          </p:cNvSpPr>
          <p:nvPr>
            <p:ph type="ftr" sz="quarter" idx="11"/>
          </p:nvPr>
        </p:nvSpPr>
        <p:spPr/>
        <p:txBody>
          <a:bodyPr/>
          <a:lstStyle>
            <a:extLst/>
          </a:lstStyle>
          <a:p>
            <a:endParaRPr lang="es-ES" dirty="0"/>
          </a:p>
        </p:txBody>
      </p:sp>
      <p:sp>
        <p:nvSpPr>
          <p:cNvPr id="11" name="10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502920" y="530352"/>
            <a:ext cx="8183880" cy="4187952"/>
          </a:xfrm>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14" name="13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10 Rectángulo redondeado"/>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Título"/>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nchor="b"/>
          <a:lstStyle>
            <a:lvl1pPr>
              <a:defRPr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8" name="7 Marcador de pie de página"/>
          <p:cNvSpPr>
            <a:spLocks noGrp="1"/>
          </p:cNvSpPr>
          <p:nvPr>
            <p:ph type="ftr" sz="quarter" idx="11"/>
          </p:nvPr>
        </p:nvSpPr>
        <p:spPr/>
        <p:txBody>
          <a:bodyPr/>
          <a:lstStyle>
            <a:extLst/>
          </a:lstStyle>
          <a:p>
            <a:endParaRPr lang="es-ES" dirty="0"/>
          </a:p>
        </p:txBody>
      </p:sp>
      <p:sp>
        <p:nvSpPr>
          <p:cNvPr id="9" name="8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4" name="3 Marcador de pie de página"/>
          <p:cNvSpPr>
            <a:spLocks noGrp="1"/>
          </p:cNvSpPr>
          <p:nvPr>
            <p:ph type="ftr" sz="quarter" idx="11"/>
          </p:nvPr>
        </p:nvSpPr>
        <p:spPr/>
        <p:txBody>
          <a:bodyPr/>
          <a:lstStyle>
            <a:extLst/>
          </a:lstStyle>
          <a:p>
            <a:endParaRPr lang="es-ES" dirty="0"/>
          </a:p>
        </p:txBody>
      </p:sp>
      <p:sp>
        <p:nvSpPr>
          <p:cNvPr id="5" name="4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3" name="2 Marcador de pie de página"/>
          <p:cNvSpPr>
            <a:spLocks noGrp="1"/>
          </p:cNvSpPr>
          <p:nvPr>
            <p:ph type="ftr" sz="quarter" idx="11"/>
          </p:nvPr>
        </p:nvSpPr>
        <p:spPr/>
        <p:txBody>
          <a:bodyPr/>
          <a:lstStyle>
            <a:extLst/>
          </a:lstStyle>
          <a:p>
            <a:endParaRPr lang="es-ES" dirty="0"/>
          </a:p>
        </p:txBody>
      </p:sp>
      <p:sp>
        <p:nvSpPr>
          <p:cNvPr id="4" name="3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5" name="14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10 Redondear rectángulo de esquina sencilla"/>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1 Título"/>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6" name="5 Marcador de pie de página"/>
          <p:cNvSpPr>
            <a:spLocks noGrp="1"/>
          </p:cNvSpPr>
          <p:nvPr>
            <p:ph type="ftr" sz="quarter" idx="11"/>
          </p:nvPr>
        </p:nvSpPr>
        <p:spPr/>
        <p:txBody>
          <a:bodyPr/>
          <a:lstStyle>
            <a:extLst/>
          </a:lstStyle>
          <a:p>
            <a:endParaRPr lang="es-ES" dirty="0"/>
          </a:p>
        </p:txBody>
      </p:sp>
      <p:sp>
        <p:nvSpPr>
          <p:cNvPr id="7" name="6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
        <p:nvSpPr>
          <p:cNvPr id="3" name="2 Marcador de posición de imagen"/>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s-ES" dirty="0" smtClean="0"/>
              <a:t>Haga clic en el icono para agregar una imagen</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051560"/>
          </a:xfrm>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02920" y="530352"/>
            <a:ext cx="8183880" cy="4187952"/>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533404"/>
            <a:ext cx="1981200" cy="5257799"/>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533400" y="533402"/>
            <a:ext cx="5943600" cy="5257801"/>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7A847CFC-816F-41D0-AAC0-9BF4FEBC753E}" type="datetimeFigureOut">
              <a:rPr lang="es-ES" smtClean="0"/>
              <a:t>18/01/2014</a:t>
            </a:fld>
            <a:endParaRPr lang="es-ES" dirty="0"/>
          </a:p>
        </p:txBody>
      </p:sp>
      <p:sp>
        <p:nvSpPr>
          <p:cNvPr id="5" name="4 Marcador de pie de página"/>
          <p:cNvSpPr>
            <a:spLocks noGrp="1"/>
          </p:cNvSpPr>
          <p:nvPr>
            <p:ph type="ftr" sz="quarter" idx="11"/>
          </p:nvPr>
        </p:nvSpPr>
        <p:spPr/>
        <p:txBody>
          <a:bodyPr/>
          <a:lstStyle>
            <a:extLst/>
          </a:lstStyle>
          <a:p>
            <a:endParaRPr lang="es-ES" dirty="0"/>
          </a:p>
        </p:txBody>
      </p:sp>
      <p:sp>
        <p:nvSpPr>
          <p:cNvPr id="6" name="5 Marcador de número de diapositiva"/>
          <p:cNvSpPr>
            <a:spLocks noGrp="1"/>
          </p:cNvSpPr>
          <p:nvPr>
            <p:ph type="sldNum" sz="quarter" idx="12"/>
          </p:nvPr>
        </p:nvSpPr>
        <p:spPr/>
        <p:txBody>
          <a:bodyPr/>
          <a:lstStyle>
            <a:extLst/>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Rectángulo redondeado"/>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8 Rectángulo redondeado"/>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3" name="12 Marcador de título"/>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s-ES" smtClean="0"/>
              <a:t>Haga clic para modificar el estilo de título del patrón</a:t>
            </a:r>
            <a:endParaRPr kumimoji="0" lang="en-US"/>
          </a:p>
        </p:txBody>
      </p:sp>
      <p:sp>
        <p:nvSpPr>
          <p:cNvPr id="4" name="3 Marcador de texto"/>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5" name="24 Marcador de fecha"/>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A847CFC-816F-41D0-AAC0-9BF4FEBC753E}" type="datetimeFigureOut">
              <a:rPr lang="es-ES" smtClean="0"/>
              <a:t>18/01/2014</a:t>
            </a:fld>
            <a:endParaRPr lang="es-ES" dirty="0"/>
          </a:p>
        </p:txBody>
      </p:sp>
      <p:sp>
        <p:nvSpPr>
          <p:cNvPr id="18" name="17 Marcador de pie de página"/>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s-ES" dirty="0"/>
          </a:p>
        </p:txBody>
      </p:sp>
      <p:sp>
        <p:nvSpPr>
          <p:cNvPr id="5" name="4 Marcador de número de diapositiva"/>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836712"/>
            <a:ext cx="7772400" cy="2160240"/>
          </a:xfrm>
          <a:blipFill>
            <a:blip r:embed="rId2"/>
            <a:tile tx="0" ty="0" sx="100000" sy="100000" flip="none" algn="tl"/>
          </a:blipFill>
        </p:spPr>
        <p:txBody>
          <a:bodyPr/>
          <a:lstStyle/>
          <a:p>
            <a:pPr algn="l"/>
            <a:r>
              <a:rPr lang="es-CO" dirty="0" smtClean="0">
                <a:latin typeface="Algerian" pitchFamily="82" charset="0"/>
              </a:rPr>
              <a:t>                  COMO LOGRAR UNA      CONCIENCIA LIMPIA</a:t>
            </a:r>
            <a:endParaRPr lang="es-CO" dirty="0">
              <a:latin typeface="Algerian" pitchFamily="82"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645024"/>
            <a:ext cx="2592288" cy="2907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5488" y="3645024"/>
            <a:ext cx="2466975" cy="2711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48844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 calcmode="lin" valueType="num">
                                      <p:cBhvr>
                                        <p:cTn id="7" dur="1000" fill="hold"/>
                                        <p:tgtEl>
                                          <p:spTgt spid="3075"/>
                                        </p:tgtEl>
                                        <p:attrNameLst>
                                          <p:attrName>ppt_w</p:attrName>
                                        </p:attrNameLst>
                                      </p:cBhvr>
                                      <p:tavLst>
                                        <p:tav tm="0">
                                          <p:val>
                                            <p:fltVal val="0"/>
                                          </p:val>
                                        </p:tav>
                                        <p:tav tm="100000">
                                          <p:val>
                                            <p:strVal val="#ppt_w"/>
                                          </p:val>
                                        </p:tav>
                                      </p:tavLst>
                                    </p:anim>
                                    <p:anim calcmode="lin" valueType="num">
                                      <p:cBhvr>
                                        <p:cTn id="8" dur="1000" fill="hold"/>
                                        <p:tgtEl>
                                          <p:spTgt spid="3075"/>
                                        </p:tgtEl>
                                        <p:attrNameLst>
                                          <p:attrName>ppt_h</p:attrName>
                                        </p:attrNameLst>
                                      </p:cBhvr>
                                      <p:tavLst>
                                        <p:tav tm="0">
                                          <p:val>
                                            <p:fltVal val="0"/>
                                          </p:val>
                                        </p:tav>
                                        <p:tav tm="100000">
                                          <p:val>
                                            <p:strVal val="#ppt_h"/>
                                          </p:val>
                                        </p:tav>
                                      </p:tavLst>
                                    </p:anim>
                                    <p:anim calcmode="lin" valueType="num">
                                      <p:cBhvr>
                                        <p:cTn id="9" dur="1000" fill="hold"/>
                                        <p:tgtEl>
                                          <p:spTgt spid="3075"/>
                                        </p:tgtEl>
                                        <p:attrNameLst>
                                          <p:attrName>style.rotation</p:attrName>
                                        </p:attrNameLst>
                                      </p:cBhvr>
                                      <p:tavLst>
                                        <p:tav tm="0">
                                          <p:val>
                                            <p:fltVal val="90"/>
                                          </p:val>
                                        </p:tav>
                                        <p:tav tm="100000">
                                          <p:val>
                                            <p:fltVal val="0"/>
                                          </p:val>
                                        </p:tav>
                                      </p:tavLst>
                                    </p:anim>
                                    <p:animEffect transition="in" filter="fade">
                                      <p:cBhvr>
                                        <p:cTn id="10" dur="1000"/>
                                        <p:tgtEl>
                                          <p:spTgt spid="3075"/>
                                        </p:tgtEl>
                                      </p:cBhvr>
                                    </p:animEffect>
                                  </p:childTnLst>
                                </p:cTn>
                              </p:par>
                              <p:par>
                                <p:cTn id="11" presetID="31"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p:cTn id="13" dur="1000" fill="hold"/>
                                        <p:tgtEl>
                                          <p:spTgt spid="3076"/>
                                        </p:tgtEl>
                                        <p:attrNameLst>
                                          <p:attrName>ppt_w</p:attrName>
                                        </p:attrNameLst>
                                      </p:cBhvr>
                                      <p:tavLst>
                                        <p:tav tm="0">
                                          <p:val>
                                            <p:fltVal val="0"/>
                                          </p:val>
                                        </p:tav>
                                        <p:tav tm="100000">
                                          <p:val>
                                            <p:strVal val="#ppt_w"/>
                                          </p:val>
                                        </p:tav>
                                      </p:tavLst>
                                    </p:anim>
                                    <p:anim calcmode="lin" valueType="num">
                                      <p:cBhvr>
                                        <p:cTn id="14" dur="1000" fill="hold"/>
                                        <p:tgtEl>
                                          <p:spTgt spid="3076"/>
                                        </p:tgtEl>
                                        <p:attrNameLst>
                                          <p:attrName>ppt_h</p:attrName>
                                        </p:attrNameLst>
                                      </p:cBhvr>
                                      <p:tavLst>
                                        <p:tav tm="0">
                                          <p:val>
                                            <p:fltVal val="0"/>
                                          </p:val>
                                        </p:tav>
                                        <p:tav tm="100000">
                                          <p:val>
                                            <p:strVal val="#ppt_h"/>
                                          </p:val>
                                        </p:tav>
                                      </p:tavLst>
                                    </p:anim>
                                    <p:anim calcmode="lin" valueType="num">
                                      <p:cBhvr>
                                        <p:cTn id="15" dur="1000" fill="hold"/>
                                        <p:tgtEl>
                                          <p:spTgt spid="3076"/>
                                        </p:tgtEl>
                                        <p:attrNameLst>
                                          <p:attrName>style.rotation</p:attrName>
                                        </p:attrNameLst>
                                      </p:cBhvr>
                                      <p:tavLst>
                                        <p:tav tm="0">
                                          <p:val>
                                            <p:fltVal val="90"/>
                                          </p:val>
                                        </p:tav>
                                        <p:tav tm="100000">
                                          <p:val>
                                            <p:fltVal val="0"/>
                                          </p:val>
                                        </p:tav>
                                      </p:tavLst>
                                    </p:anim>
                                    <p:animEffect transition="in" filter="fade">
                                      <p:cBhvr>
                                        <p:cTn id="16"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CO" dirty="0" smtClean="0">
                <a:solidFill>
                  <a:schemeClr val="tx1"/>
                </a:solidFill>
              </a:rPr>
              <a:t>Introducción</a:t>
            </a:r>
            <a:endParaRPr lang="es-CO" dirty="0">
              <a:solidFill>
                <a:schemeClr val="tx1"/>
              </a:solidFill>
            </a:endParaRPr>
          </a:p>
        </p:txBody>
      </p:sp>
      <p:sp>
        <p:nvSpPr>
          <p:cNvPr id="3" name="2 Marcador de contenido"/>
          <p:cNvSpPr>
            <a:spLocks noGrp="1"/>
          </p:cNvSpPr>
          <p:nvPr>
            <p:ph idx="1"/>
          </p:nvPr>
        </p:nvSpPr>
        <p:spPr>
          <a:blipFill>
            <a:blip r:embed="rId2"/>
            <a:tile tx="0" ty="0" sx="100000" sy="100000" flip="none" algn="tl"/>
          </a:blipFill>
        </p:spPr>
        <p:txBody>
          <a:bodyPr>
            <a:normAutofit fontScale="92500"/>
          </a:bodyPr>
          <a:lstStyle/>
          <a:p>
            <a:r>
              <a:rPr lang="es-CO" dirty="0">
                <a:solidFill>
                  <a:srgbClr val="FF0000"/>
                </a:solidFill>
              </a:rPr>
              <a:t>HECH.23:1</a:t>
            </a:r>
            <a:r>
              <a:rPr lang="es-CO" dirty="0" smtClean="0"/>
              <a:t>.</a:t>
            </a:r>
            <a:r>
              <a:rPr lang="es-CO" b="1" baseline="30000" dirty="0"/>
              <a:t> </a:t>
            </a:r>
            <a:r>
              <a:rPr lang="es-CO" dirty="0" smtClean="0">
                <a:latin typeface="Agency FB" pitchFamily="34" charset="0"/>
              </a:rPr>
              <a:t>Entonces </a:t>
            </a:r>
            <a:r>
              <a:rPr lang="es-CO" dirty="0">
                <a:latin typeface="Agency FB" pitchFamily="34" charset="0"/>
              </a:rPr>
              <a:t>Pablo, poniendo los ojos en el concilio, dice: Varones hermanos, yo con toda buena conciencia he conversado delante de Dios hasta el día de hoy</a:t>
            </a:r>
            <a:r>
              <a:rPr lang="es-CO" dirty="0" smtClean="0"/>
              <a:t>.</a:t>
            </a:r>
          </a:p>
          <a:p>
            <a:endParaRPr lang="es-CO" dirty="0" smtClean="0"/>
          </a:p>
          <a:p>
            <a:r>
              <a:rPr lang="es-CO" dirty="0" smtClean="0"/>
              <a:t>En </a:t>
            </a:r>
            <a:r>
              <a:rPr lang="es-CO" dirty="0" smtClean="0">
                <a:solidFill>
                  <a:srgbClr val="FF0000"/>
                </a:solidFill>
              </a:rPr>
              <a:t>Hechos 8:3</a:t>
            </a:r>
            <a:r>
              <a:rPr lang="es-CO" dirty="0" smtClean="0"/>
              <a:t>. </a:t>
            </a:r>
            <a:r>
              <a:rPr lang="es-CO" dirty="0" smtClean="0">
                <a:latin typeface="Agency FB" pitchFamily="34" charset="0"/>
              </a:rPr>
              <a:t>Entonces </a:t>
            </a:r>
            <a:r>
              <a:rPr lang="es-CO" dirty="0">
                <a:latin typeface="Agency FB" pitchFamily="34" charset="0"/>
              </a:rPr>
              <a:t>Saulo asolaba la Iglesia, entrando por las casas; y trayendo hombres y mujeres, los entregaba en la cárcel</a:t>
            </a:r>
            <a:r>
              <a:rPr lang="es-CO" dirty="0"/>
              <a:t>. </a:t>
            </a:r>
            <a:r>
              <a:rPr lang="es-CO" dirty="0" smtClean="0"/>
              <a:t>Esto hacía Pablo cuando no conocía a Cristo, pero ahora en </a:t>
            </a:r>
            <a:r>
              <a:rPr lang="es-CO" dirty="0" smtClean="0">
                <a:solidFill>
                  <a:srgbClr val="FF0000"/>
                </a:solidFill>
              </a:rPr>
              <a:t>Gál.1:11,12</a:t>
            </a:r>
            <a:r>
              <a:rPr lang="es-CO" dirty="0" smtClean="0"/>
              <a:t>, dice que se había consagrado al servicio de Dios. Y por tanto, tenía una conciencia limpia.</a:t>
            </a:r>
            <a:endParaRPr lang="es-CO" dirty="0"/>
          </a:p>
        </p:txBody>
      </p:sp>
    </p:spTree>
    <p:extLst>
      <p:ext uri="{BB962C8B-B14F-4D97-AF65-F5344CB8AC3E}">
        <p14:creationId xmlns:p14="http://schemas.microsoft.com/office/powerpoint/2010/main" val="28859872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8183880" cy="5922984"/>
          </a:xfrm>
          <a:gradFill>
            <a:gsLst>
              <a:gs pos="0">
                <a:srgbClr val="FFEFD1"/>
              </a:gs>
              <a:gs pos="64999">
                <a:srgbClr val="F0EBD5"/>
              </a:gs>
              <a:gs pos="100000">
                <a:srgbClr val="D1C39F"/>
              </a:gs>
            </a:gsLst>
            <a:lin ang="5400000" scaled="0"/>
          </a:gradFill>
        </p:spPr>
        <p:txBody>
          <a:bodyPr>
            <a:normAutofit fontScale="77500" lnSpcReduction="20000"/>
          </a:bodyPr>
          <a:lstStyle/>
          <a:p>
            <a:pPr marL="0" indent="0" algn="ctr">
              <a:buNone/>
            </a:pPr>
            <a:r>
              <a:rPr lang="es-CO" sz="3100" b="1" dirty="0"/>
              <a:t>La Biblia tiene mucho que decir sobre la importancia de tener una conciencia limpia.</a:t>
            </a:r>
          </a:p>
          <a:p>
            <a:endParaRPr lang="es-CO" dirty="0" smtClean="0"/>
          </a:p>
          <a:p>
            <a:pPr marL="0" indent="0">
              <a:buNone/>
            </a:pPr>
            <a:r>
              <a:rPr lang="es-CO" sz="3800" b="1" dirty="0" smtClean="0">
                <a:solidFill>
                  <a:srgbClr val="FF0000"/>
                </a:solidFill>
              </a:rPr>
              <a:t>1</a:t>
            </a:r>
            <a:r>
              <a:rPr lang="es-CO" dirty="0" smtClean="0"/>
              <a:t>).</a:t>
            </a:r>
            <a:r>
              <a:rPr lang="es-CO" b="1" u="sng" dirty="0" smtClean="0"/>
              <a:t>Una </a:t>
            </a:r>
            <a:r>
              <a:rPr lang="es-CO" b="1" u="sng" dirty="0"/>
              <a:t>conciencia limpia es esencial para tener fe</a:t>
            </a:r>
            <a:r>
              <a:rPr lang="es-CO" dirty="0"/>
              <a:t>. Pablo </a:t>
            </a:r>
            <a:r>
              <a:rPr lang="es-CO" dirty="0" smtClean="0"/>
              <a:t>dice: «</a:t>
            </a:r>
            <a:r>
              <a:rPr lang="es-CO" b="1" u="sng" dirty="0" smtClean="0">
                <a:latin typeface="Agency FB" pitchFamily="34" charset="0"/>
              </a:rPr>
              <a:t>mantén </a:t>
            </a:r>
            <a:r>
              <a:rPr lang="es-CO" b="1" u="sng" dirty="0">
                <a:latin typeface="Agency FB" pitchFamily="34" charset="0"/>
              </a:rPr>
              <a:t>la fe y buena </a:t>
            </a:r>
            <a:r>
              <a:rPr lang="es-CO" b="1" u="sng" dirty="0" smtClean="0">
                <a:latin typeface="Agency FB" pitchFamily="34" charset="0"/>
              </a:rPr>
              <a:t>conciencia</a:t>
            </a:r>
            <a:r>
              <a:rPr lang="es-CO" dirty="0" smtClean="0"/>
              <a:t>, la </a:t>
            </a:r>
            <a:r>
              <a:rPr lang="es-CO" dirty="0"/>
              <a:t>cual echando de sí algunos, hicieron naufragio en la </a:t>
            </a:r>
            <a:r>
              <a:rPr lang="es-CO" dirty="0" smtClean="0"/>
              <a:t>fe», </a:t>
            </a:r>
            <a:r>
              <a:rPr lang="es-CO" dirty="0" smtClean="0">
                <a:solidFill>
                  <a:srgbClr val="FF0000"/>
                </a:solidFill>
              </a:rPr>
              <a:t>(</a:t>
            </a:r>
            <a:r>
              <a:rPr lang="es-CO" dirty="0">
                <a:solidFill>
                  <a:srgbClr val="FF0000"/>
                </a:solidFill>
              </a:rPr>
              <a:t>1 Timoteo </a:t>
            </a:r>
            <a:r>
              <a:rPr lang="es-CO" dirty="0" smtClean="0">
                <a:solidFill>
                  <a:srgbClr val="FF0000"/>
                </a:solidFill>
              </a:rPr>
              <a:t>1:19)</a:t>
            </a:r>
            <a:r>
              <a:rPr lang="es-CO" dirty="0" smtClean="0"/>
              <a:t>. </a:t>
            </a:r>
          </a:p>
          <a:p>
            <a:pPr marL="0" indent="0">
              <a:buNone/>
            </a:pPr>
            <a:endParaRPr lang="es-CO" dirty="0"/>
          </a:p>
          <a:p>
            <a:pPr marL="0" indent="0">
              <a:buNone/>
            </a:pPr>
            <a:r>
              <a:rPr lang="es-CO" dirty="0" smtClean="0"/>
              <a:t>Cuando </a:t>
            </a:r>
            <a:r>
              <a:rPr lang="es-CO" dirty="0"/>
              <a:t>nuestra conciencia no está limpia, nuestra fe se hace débil e </a:t>
            </a:r>
            <a:r>
              <a:rPr lang="es-CO" dirty="0" smtClean="0"/>
              <a:t>inefectiva, y por tanto, se ahoga.</a:t>
            </a:r>
            <a:endParaRPr lang="es-CO" dirty="0"/>
          </a:p>
          <a:p>
            <a:endParaRPr lang="es-CO" dirty="0" smtClean="0"/>
          </a:p>
          <a:p>
            <a:pPr marL="0" indent="0">
              <a:buNone/>
            </a:pPr>
            <a:r>
              <a:rPr lang="es-CO" sz="3800" b="1" dirty="0" smtClean="0">
                <a:solidFill>
                  <a:srgbClr val="FF0000"/>
                </a:solidFill>
              </a:rPr>
              <a:t>2</a:t>
            </a:r>
            <a:r>
              <a:rPr lang="es-CO" dirty="0" smtClean="0"/>
              <a:t>). </a:t>
            </a:r>
            <a:r>
              <a:rPr lang="es-CO" b="1" u="sng" dirty="0" smtClean="0"/>
              <a:t>Una </a:t>
            </a:r>
            <a:r>
              <a:rPr lang="es-CO" b="1" u="sng" dirty="0"/>
              <a:t>conciencia limpia es necesaria para obtener respuesta a nuestras oraciones</a:t>
            </a:r>
            <a:r>
              <a:rPr lang="es-CO" dirty="0"/>
              <a:t>. La Biblia dice:</a:t>
            </a:r>
          </a:p>
          <a:p>
            <a:r>
              <a:rPr lang="es-CO" dirty="0"/>
              <a:t>Amados, si nuestro corazón no nos reprende, confianza tenemos en Dios; y cualquiera cosa que pidiéremos la recibiremos de él, porque guardamos sus mandamientos, y hacemos las cosas que son agradables delante de él </a:t>
            </a:r>
            <a:r>
              <a:rPr lang="es-CO" dirty="0">
                <a:solidFill>
                  <a:srgbClr val="FF0000"/>
                </a:solidFill>
              </a:rPr>
              <a:t>(1 Juan 3:21–22</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169555074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heel(1)">
                                      <p:cBhvr>
                                        <p:cTn id="10" dur="20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barn(inVertical)">
                                      <p:cBhvr>
                                        <p:cTn id="15" dur="500"/>
                                        <p:tgtEl>
                                          <p:spTgt spid="3">
                                            <p:txEl>
                                              <p:pRg st="6" end="6"/>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barn(inVertical)">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8183880" cy="5418928"/>
          </a:xfrm>
          <a:gradFill>
            <a:gsLst>
              <a:gs pos="0">
                <a:srgbClr val="FFEFD1"/>
              </a:gs>
              <a:gs pos="64999">
                <a:srgbClr val="F0EBD5"/>
              </a:gs>
              <a:gs pos="100000">
                <a:srgbClr val="D1C39F"/>
              </a:gs>
            </a:gsLst>
            <a:lin ang="5400000" scaled="0"/>
          </a:gradFill>
        </p:spPr>
        <p:txBody>
          <a:bodyPr>
            <a:normAutofit fontScale="85000" lnSpcReduction="10000"/>
          </a:bodyPr>
          <a:lstStyle/>
          <a:p>
            <a:pPr marL="0" indent="0">
              <a:buNone/>
            </a:pPr>
            <a:r>
              <a:rPr lang="es-CO" sz="3800" b="1" dirty="0" smtClean="0">
                <a:solidFill>
                  <a:srgbClr val="FF0000"/>
                </a:solidFill>
              </a:rPr>
              <a:t>3</a:t>
            </a:r>
            <a:r>
              <a:rPr lang="es-CO" dirty="0" smtClean="0"/>
              <a:t>). </a:t>
            </a:r>
            <a:r>
              <a:rPr lang="es-CO" sz="2900" b="1" u="sng" dirty="0" smtClean="0"/>
              <a:t>Una </a:t>
            </a:r>
            <a:r>
              <a:rPr lang="es-CO" sz="2900" b="1" u="sng" dirty="0"/>
              <a:t>conciencia limpia es necesaria para la buena salud</a:t>
            </a:r>
            <a:r>
              <a:rPr lang="es-CO" dirty="0"/>
              <a:t>. </a:t>
            </a:r>
            <a:r>
              <a:rPr lang="es-CO" sz="3200" b="1" dirty="0" smtClean="0">
                <a:solidFill>
                  <a:srgbClr val="FF0000"/>
                </a:solidFill>
              </a:rPr>
              <a:t>3Juan 1:2</a:t>
            </a:r>
            <a:r>
              <a:rPr lang="es-CO" dirty="0" smtClean="0"/>
              <a:t>. </a:t>
            </a:r>
            <a:r>
              <a:rPr lang="es-CO" b="1" i="1" dirty="0" smtClean="0">
                <a:latin typeface="Agency FB" pitchFamily="34" charset="0"/>
              </a:rPr>
              <a:t>Amado</a:t>
            </a:r>
            <a:r>
              <a:rPr lang="es-CO" dirty="0">
                <a:latin typeface="Agency FB" pitchFamily="34" charset="0"/>
              </a:rPr>
              <a:t>, </a:t>
            </a:r>
            <a:r>
              <a:rPr lang="es-CO" b="1" i="1" dirty="0">
                <a:latin typeface="Agency FB" pitchFamily="34" charset="0"/>
              </a:rPr>
              <a:t>yo deseo</a:t>
            </a:r>
            <a:r>
              <a:rPr lang="es-CO" dirty="0">
                <a:latin typeface="Agency FB" pitchFamily="34" charset="0"/>
              </a:rPr>
              <a:t> que tú seas prosperado en todas las cosas, y que </a:t>
            </a:r>
            <a:r>
              <a:rPr lang="es-CO" b="1" i="1" dirty="0">
                <a:latin typeface="Agency FB" pitchFamily="34" charset="0"/>
              </a:rPr>
              <a:t>tengas salud</a:t>
            </a:r>
            <a:r>
              <a:rPr lang="es-CO" dirty="0">
                <a:latin typeface="Agency FB" pitchFamily="34" charset="0"/>
              </a:rPr>
              <a:t>, así como prospera tu alma</a:t>
            </a:r>
            <a:r>
              <a:rPr lang="es-CO" dirty="0" smtClean="0">
                <a:latin typeface="Agency FB" pitchFamily="34" charset="0"/>
              </a:rPr>
              <a:t>.</a:t>
            </a:r>
          </a:p>
          <a:p>
            <a:r>
              <a:rPr lang="es-CO" dirty="0" smtClean="0"/>
              <a:t>Teniendo </a:t>
            </a:r>
            <a:r>
              <a:rPr lang="es-CO" dirty="0"/>
              <a:t>una conciencia que siempre nos acusa es como cargar un gran peso todo el tiempo.</a:t>
            </a:r>
          </a:p>
          <a:p>
            <a:pPr marL="0" indent="0">
              <a:buNone/>
            </a:pPr>
            <a:endParaRPr lang="es-CO" sz="3400" b="1" dirty="0" smtClean="0">
              <a:solidFill>
                <a:srgbClr val="FF0000"/>
              </a:solidFill>
            </a:endParaRPr>
          </a:p>
          <a:p>
            <a:pPr marL="0" indent="0">
              <a:buNone/>
            </a:pPr>
            <a:r>
              <a:rPr lang="es-CO" sz="3400" b="1" dirty="0" smtClean="0">
                <a:solidFill>
                  <a:srgbClr val="FF0000"/>
                </a:solidFill>
              </a:rPr>
              <a:t>4</a:t>
            </a:r>
            <a:r>
              <a:rPr lang="es-CO" dirty="0" smtClean="0"/>
              <a:t>).</a:t>
            </a:r>
            <a:r>
              <a:rPr lang="es-CO" b="1" u="sng" dirty="0" smtClean="0"/>
              <a:t>Una </a:t>
            </a:r>
            <a:r>
              <a:rPr lang="es-CO" b="1" u="sng" dirty="0"/>
              <a:t>conciencia limpia es necesaria si queremos formar amistades verdaderas</a:t>
            </a:r>
            <a:r>
              <a:rPr lang="es-CO" dirty="0"/>
              <a:t>. </a:t>
            </a:r>
            <a:r>
              <a:rPr lang="es-CO" dirty="0" smtClean="0">
                <a:solidFill>
                  <a:srgbClr val="FF0000"/>
                </a:solidFill>
              </a:rPr>
              <a:t>Salmo 119:63</a:t>
            </a:r>
            <a:r>
              <a:rPr lang="es-CO" dirty="0" smtClean="0"/>
              <a:t>.»</a:t>
            </a:r>
            <a:r>
              <a:rPr lang="es-CO" dirty="0" smtClean="0">
                <a:latin typeface="Agency FB" pitchFamily="34" charset="0"/>
              </a:rPr>
              <a:t>Compañero </a:t>
            </a:r>
            <a:r>
              <a:rPr lang="es-CO" dirty="0">
                <a:latin typeface="Agency FB" pitchFamily="34" charset="0"/>
              </a:rPr>
              <a:t>soy yo de todos los que te temen y guardan tus </a:t>
            </a:r>
            <a:r>
              <a:rPr lang="es-CO" dirty="0" smtClean="0">
                <a:latin typeface="Agency FB" pitchFamily="34" charset="0"/>
              </a:rPr>
              <a:t>mandamientos</a:t>
            </a:r>
            <a:r>
              <a:rPr lang="es-CO" dirty="0" smtClean="0"/>
              <a:t>»</a:t>
            </a:r>
            <a:r>
              <a:rPr lang="es-CO" dirty="0"/>
              <a:t/>
            </a:r>
            <a:br>
              <a:rPr lang="es-CO" dirty="0"/>
            </a:br>
            <a:r>
              <a:rPr lang="es-CO" dirty="0" smtClean="0"/>
              <a:t>.Habrá </a:t>
            </a:r>
            <a:r>
              <a:rPr lang="es-CO" dirty="0"/>
              <a:t>momentos en que ofenderemos y heriremos a alguien. Si queremos mantener su respeto y amistad, debemos arreglar cuentas con aquella persona.</a:t>
            </a:r>
          </a:p>
          <a:p>
            <a:pPr marL="0" indent="0">
              <a:buNone/>
            </a:pPr>
            <a:endParaRPr lang="es-CO" dirty="0" smtClean="0"/>
          </a:p>
        </p:txBody>
      </p:sp>
    </p:spTree>
    <p:extLst>
      <p:ext uri="{BB962C8B-B14F-4D97-AF65-F5344CB8AC3E}">
        <p14:creationId xmlns:p14="http://schemas.microsoft.com/office/powerpoint/2010/main" val="3444033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8183880" cy="5418928"/>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buNone/>
            </a:pPr>
            <a:endParaRPr lang="es-CO" sz="2900" b="1" dirty="0" smtClean="0">
              <a:solidFill>
                <a:srgbClr val="FF0000"/>
              </a:solidFill>
            </a:endParaRPr>
          </a:p>
          <a:p>
            <a:pPr marL="0" indent="0">
              <a:buNone/>
            </a:pPr>
            <a:r>
              <a:rPr lang="es-CO" sz="2900" b="1" dirty="0" smtClean="0">
                <a:solidFill>
                  <a:srgbClr val="FF0000"/>
                </a:solidFill>
              </a:rPr>
              <a:t>5</a:t>
            </a:r>
            <a:r>
              <a:rPr lang="es-CO" dirty="0"/>
              <a:t>). </a:t>
            </a:r>
            <a:r>
              <a:rPr lang="es-CO" b="1" u="sng" dirty="0"/>
              <a:t>Una conciencia limpia es necesaria para un testimonio eficaz</a:t>
            </a:r>
            <a:r>
              <a:rPr lang="es-CO" dirty="0"/>
              <a:t>. </a:t>
            </a:r>
            <a:r>
              <a:rPr lang="es-CO" dirty="0">
                <a:solidFill>
                  <a:srgbClr val="FF0000"/>
                </a:solidFill>
              </a:rPr>
              <a:t>Juan 8:7</a:t>
            </a:r>
            <a:r>
              <a:rPr lang="es-CO" dirty="0"/>
              <a:t>. «…</a:t>
            </a:r>
            <a:r>
              <a:rPr lang="es-CO" dirty="0">
                <a:latin typeface="Agency FB" pitchFamily="34" charset="0"/>
              </a:rPr>
              <a:t>El que de vosotros esté sin pecado, [sea] el primero en arrojar la piedra contra ella</a:t>
            </a:r>
            <a:r>
              <a:rPr lang="es-CO" dirty="0"/>
              <a:t>».</a:t>
            </a:r>
          </a:p>
          <a:p>
            <a:pPr marL="0" indent="0">
              <a:buNone/>
            </a:pPr>
            <a:r>
              <a:rPr lang="es-CO" dirty="0"/>
              <a:t>Si has ofendido a alguien y nunca has tratado de arreglarlo con él, te será imposible testificarle en forma efectiva.</a:t>
            </a:r>
          </a:p>
          <a:p>
            <a:pPr marL="0" indent="0">
              <a:buNone/>
            </a:pPr>
            <a:endParaRPr lang="es-CO" dirty="0"/>
          </a:p>
          <a:p>
            <a:pPr marL="0" indent="0">
              <a:buNone/>
            </a:pPr>
            <a:r>
              <a:rPr lang="es-CO" b="1" dirty="0">
                <a:solidFill>
                  <a:srgbClr val="FF0000"/>
                </a:solidFill>
              </a:rPr>
              <a:t>6</a:t>
            </a:r>
            <a:r>
              <a:rPr lang="es-CO" dirty="0"/>
              <a:t>). </a:t>
            </a:r>
            <a:r>
              <a:rPr lang="es-CO" b="1" u="sng" dirty="0"/>
              <a:t>Finalmente, lo más importante de todo es que una conciencia limpia es necesaria para disfrutar de comunión con Dios</a:t>
            </a:r>
            <a:r>
              <a:rPr lang="es-CO" dirty="0"/>
              <a:t>. </a:t>
            </a:r>
            <a:r>
              <a:rPr lang="es-CO" dirty="0" smtClean="0">
                <a:solidFill>
                  <a:srgbClr val="FF0000"/>
                </a:solidFill>
              </a:rPr>
              <a:t>Prov.28:9.</a:t>
            </a:r>
            <a:r>
              <a:rPr lang="es-CO" dirty="0" smtClean="0"/>
              <a:t> «</a:t>
            </a:r>
            <a:r>
              <a:rPr lang="es-CO" dirty="0" smtClean="0">
                <a:latin typeface="Agency FB" pitchFamily="34" charset="0"/>
              </a:rPr>
              <a:t>El </a:t>
            </a:r>
            <a:r>
              <a:rPr lang="es-CO" dirty="0">
                <a:latin typeface="Agency FB" pitchFamily="34" charset="0"/>
              </a:rPr>
              <a:t>que aparta su oído para no oír la ley, su oración también [será] </a:t>
            </a:r>
            <a:r>
              <a:rPr lang="es-CO" dirty="0" smtClean="0">
                <a:latin typeface="Agency FB" pitchFamily="34" charset="0"/>
              </a:rPr>
              <a:t>abominable»</a:t>
            </a:r>
            <a:r>
              <a:rPr lang="es-CO" dirty="0" smtClean="0"/>
              <a:t>. </a:t>
            </a:r>
          </a:p>
          <a:p>
            <a:pPr marL="0" indent="0">
              <a:buNone/>
            </a:pPr>
            <a:endParaRPr lang="es-CO" dirty="0"/>
          </a:p>
          <a:p>
            <a:pPr marL="0" indent="0">
              <a:buNone/>
            </a:pPr>
            <a:r>
              <a:rPr lang="es-CO" dirty="0" smtClean="0"/>
              <a:t>Debemos </a:t>
            </a:r>
            <a:r>
              <a:rPr lang="es-CO" dirty="0"/>
              <a:t>estar bien con Dios y debemos estar bien con nuestro prójimo. Aún la más leve acusación de nuestra conciencia estorbará nuestra comunión con el Señor.</a:t>
            </a:r>
          </a:p>
          <a:p>
            <a:endParaRPr lang="es-CO" dirty="0"/>
          </a:p>
        </p:txBody>
      </p:sp>
    </p:spTree>
    <p:extLst>
      <p:ext uri="{BB962C8B-B14F-4D97-AF65-F5344CB8AC3E}">
        <p14:creationId xmlns:p14="http://schemas.microsoft.com/office/powerpoint/2010/main" val="129224093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wipe(down)">
                                      <p:cBhvr>
                                        <p:cTn id="1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147248" cy="2448272"/>
          </a:xfrm>
          <a:blipFill>
            <a:blip r:embed="rId2"/>
            <a:tile tx="0" ty="0" sx="100000" sy="100000" flip="none" algn="tl"/>
          </a:blipFill>
        </p:spPr>
        <p:txBody>
          <a:bodyPr>
            <a:normAutofit fontScale="92500" lnSpcReduction="20000"/>
          </a:bodyPr>
          <a:lstStyle/>
          <a:p>
            <a:pPr marL="0" indent="0" algn="ctr">
              <a:buNone/>
            </a:pPr>
            <a:r>
              <a:rPr lang="es-CO" dirty="0"/>
              <a:t>Nuestra conciencia es donde Dios expresa Su voluntad y Su santidad. Allí es donde Dios nos revela Su pensar acerca de un </a:t>
            </a:r>
            <a:r>
              <a:rPr lang="es-CO" dirty="0" smtClean="0"/>
              <a:t>asunto determinado. </a:t>
            </a:r>
            <a:r>
              <a:rPr lang="es-CO" dirty="0"/>
              <a:t>Nuestra conciencia discierne como Dios ve las cosas. Una vez que sabemos en nuestra conciencia cuál es la voluntad de Dios sobre cierto asunto, debemos obedecerle</a:t>
            </a:r>
            <a:r>
              <a:rPr lang="es-CO" dirty="0" smtClean="0"/>
              <a:t>.</a:t>
            </a:r>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084130"/>
            <a:ext cx="2290142"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64108" y="3238018"/>
            <a:ext cx="5976664" cy="2554545"/>
          </a:xfrm>
          <a:prstGeom prst="rect">
            <a:avLst/>
          </a:prstGeom>
          <a:blipFill>
            <a:blip r:embed="rId4"/>
            <a:tile tx="0" ty="0" sx="100000" sy="100000" flip="none" algn="tl"/>
          </a:blipFill>
        </p:spPr>
        <p:txBody>
          <a:bodyPr wrap="square">
            <a:spAutoFit/>
          </a:bodyPr>
          <a:lstStyle/>
          <a:p>
            <a:pPr algn="ctr"/>
            <a:r>
              <a:rPr lang="es-CO" sz="2000" dirty="0"/>
              <a:t>Nuestra conciencia es como una "ventana" para nuestro espíritu. La luz de Dios brilla a través de esta "ventana" llenando nuestro ser interior con Su luz y Su verdad. Si obedecemos a nuestra conciencia, la "ventana" se hace más clara y transparente y la luz de Dios puede iluminar nuestro espíritu cada vez más y más</a:t>
            </a:r>
            <a:r>
              <a:rPr lang="es-CO" sz="2000" dirty="0" smtClean="0"/>
              <a:t>.</a:t>
            </a:r>
            <a:endParaRPr lang="es-CO" sz="2000" dirty="0"/>
          </a:p>
        </p:txBody>
      </p:sp>
    </p:spTree>
    <p:extLst>
      <p:ext uri="{BB962C8B-B14F-4D97-AF65-F5344CB8AC3E}">
        <p14:creationId xmlns:p14="http://schemas.microsoft.com/office/powerpoint/2010/main" val="27165749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84348"/>
            <a:ext cx="8363272" cy="2046958"/>
          </a:xfrm>
          <a:gradFill>
            <a:gsLst>
              <a:gs pos="0">
                <a:srgbClr val="8488C4"/>
              </a:gs>
              <a:gs pos="53000">
                <a:srgbClr val="D4DEFF"/>
              </a:gs>
              <a:gs pos="83000">
                <a:srgbClr val="D4DEFF"/>
              </a:gs>
              <a:gs pos="100000">
                <a:srgbClr val="96AB94"/>
              </a:gs>
            </a:gsLst>
            <a:lin ang="5400000" scaled="0"/>
          </a:gradFill>
        </p:spPr>
        <p:txBody>
          <a:bodyPr>
            <a:normAutofit fontScale="77500" lnSpcReduction="20000"/>
          </a:bodyPr>
          <a:lstStyle/>
          <a:p>
            <a:pPr marL="0" indent="0">
              <a:buNone/>
            </a:pPr>
            <a:r>
              <a:rPr lang="es-CO" dirty="0" smtClean="0"/>
              <a:t>Por el contrario, si </a:t>
            </a:r>
            <a:r>
              <a:rPr lang="es-CO" dirty="0"/>
              <a:t>no obedecemos a nuestra conciencia y no tratamos con el pecado que ella condena, entonces nuestra conciencia, como una ventana, se mancha y se opaca. A medida que el pecado aumenta, la suciedad y la turbidez aumentan hasta que la luz de Dios penetra muy poco en nuestro espíritu</a:t>
            </a:r>
            <a:r>
              <a:rPr lang="es-CO" dirty="0" smtClean="0"/>
              <a:t>.</a:t>
            </a:r>
            <a:endParaRPr lang="es-CO" dirty="0"/>
          </a:p>
        </p:txBody>
      </p:sp>
      <p:pic>
        <p:nvPicPr>
          <p:cNvPr id="2050" name="Picture 2" descr="La conciencia se mancha y se opaca cuando no tratamos con nuestros pecad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411859"/>
            <a:ext cx="2619375" cy="203835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936032" y="2431306"/>
            <a:ext cx="5697041" cy="1938992"/>
          </a:xfrm>
          <a:prstGeom prst="rect">
            <a:avLst/>
          </a:prstGeom>
        </p:spPr>
        <p:txBody>
          <a:bodyPr wrap="square">
            <a:spAutoFit/>
          </a:bodyPr>
          <a:lstStyle/>
          <a:p>
            <a:r>
              <a:rPr lang="es-CO" sz="2000" dirty="0"/>
              <a:t>Si un creyente sigue desobedeciendo a su conciencia, su corazón se </a:t>
            </a:r>
            <a:r>
              <a:rPr lang="es-CO" sz="2000" dirty="0" smtClean="0"/>
              <a:t>endurece. </a:t>
            </a:r>
            <a:r>
              <a:rPr lang="es-CO" sz="2000" dirty="0"/>
              <a:t>Llega un día en que puede pecar sin sentir ningún remordimiento. Esta es una condición trágica para cualquier cristiano. La Biblia dice</a:t>
            </a:r>
            <a:r>
              <a:rPr lang="es-CO" sz="2000" dirty="0" smtClean="0"/>
              <a:t>:</a:t>
            </a:r>
            <a:endParaRPr lang="es-CO" sz="2000" dirty="0"/>
          </a:p>
        </p:txBody>
      </p:sp>
      <p:sp>
        <p:nvSpPr>
          <p:cNvPr id="5" name="4 Rectángulo"/>
          <p:cNvSpPr/>
          <p:nvPr/>
        </p:nvSpPr>
        <p:spPr>
          <a:xfrm>
            <a:off x="311522" y="4653136"/>
            <a:ext cx="8424936" cy="1200329"/>
          </a:xfrm>
          <a:prstGeom prst="rect">
            <a:avLst/>
          </a:prstGeom>
          <a:gradFill>
            <a:gsLst>
              <a:gs pos="0">
                <a:srgbClr val="8488C4"/>
              </a:gs>
              <a:gs pos="53000">
                <a:srgbClr val="D4DEFF"/>
              </a:gs>
              <a:gs pos="83000">
                <a:srgbClr val="D4DEFF"/>
              </a:gs>
              <a:gs pos="100000">
                <a:srgbClr val="96AB94"/>
              </a:gs>
            </a:gsLst>
            <a:lin ang="5400000" scaled="0"/>
          </a:gradFill>
        </p:spPr>
        <p:txBody>
          <a:bodyPr wrap="square">
            <a:spAutoFit/>
          </a:bodyPr>
          <a:lstStyle/>
          <a:p>
            <a:pPr algn="ctr"/>
            <a:r>
              <a:rPr lang="es-CO" sz="2400" b="1" dirty="0">
                <a:latin typeface="Agency FB" pitchFamily="34" charset="0"/>
              </a:rPr>
              <a:t>No endurezcáis vuestros corazones . . . antes exhortaos los unos a los otros cada día, entre tanto que se dice: Hoy; para que ninguno de vosotros se endurezca por el engaño del pecado</a:t>
            </a:r>
            <a:r>
              <a:rPr lang="es-CO" dirty="0"/>
              <a:t> </a:t>
            </a:r>
            <a:r>
              <a:rPr lang="es-CO" dirty="0">
                <a:solidFill>
                  <a:srgbClr val="FF0000"/>
                </a:solidFill>
              </a:rPr>
              <a:t>(Hebreos 3:8, 13).</a:t>
            </a:r>
          </a:p>
        </p:txBody>
      </p:sp>
    </p:spTree>
    <p:extLst>
      <p:ext uri="{BB962C8B-B14F-4D97-AF65-F5344CB8AC3E}">
        <p14:creationId xmlns:p14="http://schemas.microsoft.com/office/powerpoint/2010/main" val="349867619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19256" cy="1944216"/>
          </a:xfrm>
          <a:gradFill>
            <a:gsLst>
              <a:gs pos="0">
                <a:srgbClr val="8488C4"/>
              </a:gs>
              <a:gs pos="53000">
                <a:srgbClr val="D4DEFF"/>
              </a:gs>
              <a:gs pos="83000">
                <a:srgbClr val="D4DEFF"/>
              </a:gs>
              <a:gs pos="100000">
                <a:srgbClr val="96AB94"/>
              </a:gs>
            </a:gsLst>
            <a:lin ang="5400000" scaled="0"/>
          </a:gradFill>
        </p:spPr>
        <p:txBody>
          <a:bodyPr>
            <a:noAutofit/>
          </a:bodyPr>
          <a:lstStyle/>
          <a:p>
            <a:r>
              <a:rPr lang="es-CO" sz="2400" dirty="0"/>
              <a:t>Nuestra conciencia trata tanto con el pasado como con el futuro. No sólo nos condena cuando hemos hecho algo malo, sino que nos advierte cuando vamos a hacer algo que no es agradable al Señor</a:t>
            </a:r>
            <a:r>
              <a:rPr lang="es-CO" sz="2400" dirty="0" smtClean="0"/>
              <a:t>.</a:t>
            </a:r>
            <a:endParaRPr lang="es-CO"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312" y="2529034"/>
            <a:ext cx="131254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395536" y="2756962"/>
            <a:ext cx="6984776" cy="1200329"/>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a:spAutoFit/>
          </a:bodyPr>
          <a:lstStyle/>
          <a:p>
            <a:r>
              <a:rPr lang="es-CO" dirty="0"/>
              <a:t>Para obedecer a nuestra conciencia hay que seguir </a:t>
            </a:r>
            <a:r>
              <a:rPr lang="es-CO" dirty="0" smtClean="0"/>
              <a:t>tres  </a:t>
            </a:r>
            <a:r>
              <a:rPr lang="es-CO" dirty="0"/>
              <a:t>reglas muy sencillas:</a:t>
            </a:r>
          </a:p>
          <a:p>
            <a:r>
              <a:rPr lang="es-CO" b="1" dirty="0" smtClean="0">
                <a:solidFill>
                  <a:srgbClr val="FF0000"/>
                </a:solidFill>
              </a:rPr>
              <a:t>1)</a:t>
            </a:r>
            <a:r>
              <a:rPr lang="es-CO" dirty="0" smtClean="0"/>
              <a:t>. </a:t>
            </a:r>
            <a:r>
              <a:rPr lang="es-CO" dirty="0"/>
              <a:t>Si tu conciencia te advierte que el hacer cierta cosa es malo, </a:t>
            </a:r>
            <a:r>
              <a:rPr lang="es-CO" b="1" dirty="0"/>
              <a:t>NO LO </a:t>
            </a:r>
            <a:r>
              <a:rPr lang="es-CO" b="1" dirty="0" smtClean="0"/>
              <a:t>HAGAS</a:t>
            </a:r>
            <a:r>
              <a:rPr lang="es-CO" dirty="0" smtClean="0"/>
              <a:t>, obedécele.</a:t>
            </a:r>
            <a:endParaRPr lang="es-CO" dirty="0"/>
          </a:p>
        </p:txBody>
      </p:sp>
      <p:sp>
        <p:nvSpPr>
          <p:cNvPr id="6" name="5 Rectángulo"/>
          <p:cNvSpPr/>
          <p:nvPr/>
        </p:nvSpPr>
        <p:spPr>
          <a:xfrm>
            <a:off x="395536" y="4385096"/>
            <a:ext cx="8297316" cy="1754326"/>
          </a:xfrm>
          <a:prstGeom prst="rect">
            <a:avLst/>
          </a:prstGeom>
          <a:gradFill>
            <a:gsLst>
              <a:gs pos="0">
                <a:srgbClr val="8488C4"/>
              </a:gs>
              <a:gs pos="53000">
                <a:srgbClr val="D4DEFF"/>
              </a:gs>
              <a:gs pos="83000">
                <a:srgbClr val="D4DEFF"/>
              </a:gs>
              <a:gs pos="100000">
                <a:srgbClr val="96AB94"/>
              </a:gs>
            </a:gsLst>
            <a:lin ang="5400000" scaled="0"/>
          </a:gradFill>
        </p:spPr>
        <p:txBody>
          <a:bodyPr wrap="square">
            <a:spAutoFit/>
          </a:bodyPr>
          <a:lstStyle/>
          <a:p>
            <a:r>
              <a:rPr lang="es-CO" b="1" dirty="0" smtClean="0">
                <a:solidFill>
                  <a:srgbClr val="FF0000"/>
                </a:solidFill>
              </a:rPr>
              <a:t>2)</a:t>
            </a:r>
            <a:r>
              <a:rPr lang="es-CO" dirty="0" smtClean="0"/>
              <a:t>. </a:t>
            </a:r>
            <a:r>
              <a:rPr lang="es-CO" dirty="0"/>
              <a:t>Si ya has hecho algo malo, </a:t>
            </a:r>
            <a:r>
              <a:rPr lang="es-CO" b="1" dirty="0"/>
              <a:t>CONFIÉSALO</a:t>
            </a:r>
            <a:r>
              <a:rPr lang="es-CO" dirty="0"/>
              <a:t> de inmediato reclamando </a:t>
            </a:r>
            <a:r>
              <a:rPr lang="es-CO" dirty="0" smtClean="0"/>
              <a:t>por su gracia, tu </a:t>
            </a:r>
            <a:r>
              <a:rPr lang="es-CO" dirty="0"/>
              <a:t>limpieza por la sangre de Cristo.</a:t>
            </a:r>
          </a:p>
          <a:p>
            <a:endParaRPr lang="es-CO" b="1" dirty="0" smtClean="0">
              <a:solidFill>
                <a:srgbClr val="FF0000"/>
              </a:solidFill>
            </a:endParaRPr>
          </a:p>
          <a:p>
            <a:r>
              <a:rPr lang="es-CO" b="1" dirty="0" smtClean="0">
                <a:solidFill>
                  <a:srgbClr val="FF0000"/>
                </a:solidFill>
              </a:rPr>
              <a:t>3)</a:t>
            </a:r>
            <a:r>
              <a:rPr lang="es-CO" dirty="0" smtClean="0"/>
              <a:t>.Cualquier </a:t>
            </a:r>
            <a:r>
              <a:rPr lang="es-CO" dirty="0"/>
              <a:t>cosa que Dios te dice a través de tu </a:t>
            </a:r>
            <a:r>
              <a:rPr lang="es-CO" dirty="0" smtClean="0"/>
              <a:t>conciencia que debes hacer, </a:t>
            </a:r>
            <a:r>
              <a:rPr lang="es-CO" b="1" dirty="0" smtClean="0"/>
              <a:t>HAZLA DE INMEDIATO</a:t>
            </a:r>
            <a:r>
              <a:rPr lang="es-CO" dirty="0" smtClean="0"/>
              <a:t>. </a:t>
            </a:r>
            <a:r>
              <a:rPr lang="es-CO" dirty="0"/>
              <a:t>Nada puede tomar el lugar de la obediencia. El Señor insiste en que le </a:t>
            </a:r>
            <a:r>
              <a:rPr lang="es-CO" dirty="0" smtClean="0"/>
              <a:t>obedezcamos en todo.</a:t>
            </a:r>
            <a:endParaRPr lang="es-CO" dirty="0"/>
          </a:p>
        </p:txBody>
      </p:sp>
    </p:spTree>
    <p:extLst>
      <p:ext uri="{BB962C8B-B14F-4D97-AF65-F5344CB8AC3E}">
        <p14:creationId xmlns:p14="http://schemas.microsoft.com/office/powerpoint/2010/main" val="16887399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heel(1)">
                                      <p:cBhvr>
                                        <p:cTn id="7" dur="2000"/>
                                        <p:tgtEl>
                                          <p:spTgt spid="307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down)">
                                      <p:cBhvr>
                                        <p:cTn id="15" dur="580">
                                          <p:stCondLst>
                                            <p:cond delay="0"/>
                                          </p:stCondLst>
                                        </p:cTn>
                                        <p:tgtEl>
                                          <p:spTgt spid="6">
                                            <p:txEl>
                                              <p:pRg st="0" end="0"/>
                                            </p:txEl>
                                          </p:spTgt>
                                        </p:tgtEl>
                                      </p:cBhvr>
                                    </p:animEffect>
                                    <p:anim calcmode="lin" valueType="num">
                                      <p:cBhvr>
                                        <p:cTn id="16"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6">
                                            <p:txEl>
                                              <p:pRg st="0" end="0"/>
                                            </p:txEl>
                                          </p:spTgt>
                                        </p:tgtEl>
                                      </p:cBhvr>
                                      <p:to x="100000" y="60000"/>
                                    </p:animScale>
                                    <p:animScale>
                                      <p:cBhvr>
                                        <p:cTn id="22" dur="166" decel="50000">
                                          <p:stCondLst>
                                            <p:cond delay="676"/>
                                          </p:stCondLst>
                                        </p:cTn>
                                        <p:tgtEl>
                                          <p:spTgt spid="6">
                                            <p:txEl>
                                              <p:pRg st="0" end="0"/>
                                            </p:txEl>
                                          </p:spTgt>
                                        </p:tgtEl>
                                      </p:cBhvr>
                                      <p:to x="100000" y="100000"/>
                                    </p:animScale>
                                    <p:animScale>
                                      <p:cBhvr>
                                        <p:cTn id="23" dur="26">
                                          <p:stCondLst>
                                            <p:cond delay="1312"/>
                                          </p:stCondLst>
                                        </p:cTn>
                                        <p:tgtEl>
                                          <p:spTgt spid="6">
                                            <p:txEl>
                                              <p:pRg st="0" end="0"/>
                                            </p:txEl>
                                          </p:spTgt>
                                        </p:tgtEl>
                                      </p:cBhvr>
                                      <p:to x="100000" y="80000"/>
                                    </p:animScale>
                                    <p:animScale>
                                      <p:cBhvr>
                                        <p:cTn id="24" dur="166" decel="50000">
                                          <p:stCondLst>
                                            <p:cond delay="1338"/>
                                          </p:stCondLst>
                                        </p:cTn>
                                        <p:tgtEl>
                                          <p:spTgt spid="6">
                                            <p:txEl>
                                              <p:pRg st="0" end="0"/>
                                            </p:txEl>
                                          </p:spTgt>
                                        </p:tgtEl>
                                      </p:cBhvr>
                                      <p:to x="100000" y="100000"/>
                                    </p:animScale>
                                    <p:animScale>
                                      <p:cBhvr>
                                        <p:cTn id="25" dur="26">
                                          <p:stCondLst>
                                            <p:cond delay="1642"/>
                                          </p:stCondLst>
                                        </p:cTn>
                                        <p:tgtEl>
                                          <p:spTgt spid="6">
                                            <p:txEl>
                                              <p:pRg st="0" end="0"/>
                                            </p:txEl>
                                          </p:spTgt>
                                        </p:tgtEl>
                                      </p:cBhvr>
                                      <p:to x="100000" y="90000"/>
                                    </p:animScale>
                                    <p:animScale>
                                      <p:cBhvr>
                                        <p:cTn id="26" dur="166" decel="50000">
                                          <p:stCondLst>
                                            <p:cond delay="1668"/>
                                          </p:stCondLst>
                                        </p:cTn>
                                        <p:tgtEl>
                                          <p:spTgt spid="6">
                                            <p:txEl>
                                              <p:pRg st="0" end="0"/>
                                            </p:txEl>
                                          </p:spTgt>
                                        </p:tgtEl>
                                      </p:cBhvr>
                                      <p:to x="100000" y="100000"/>
                                    </p:animScale>
                                    <p:animScale>
                                      <p:cBhvr>
                                        <p:cTn id="27" dur="26">
                                          <p:stCondLst>
                                            <p:cond delay="1808"/>
                                          </p:stCondLst>
                                        </p:cTn>
                                        <p:tgtEl>
                                          <p:spTgt spid="6">
                                            <p:txEl>
                                              <p:pRg st="0" end="0"/>
                                            </p:txEl>
                                          </p:spTgt>
                                        </p:tgtEl>
                                      </p:cBhvr>
                                      <p:to x="100000" y="95000"/>
                                    </p:animScale>
                                    <p:animScale>
                                      <p:cBhvr>
                                        <p:cTn id="28" dur="166" decel="50000">
                                          <p:stCondLst>
                                            <p:cond delay="1834"/>
                                          </p:stCondLst>
                                        </p:cTn>
                                        <p:tgtEl>
                                          <p:spTgt spid="6">
                                            <p:txEl>
                                              <p:pRg st="0" end="0"/>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animEffect transition="in" filter="wheel(1)">
                                      <p:cBhvr>
                                        <p:cTn id="33"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2564904"/>
            <a:ext cx="8183880" cy="3384376"/>
          </a:xfrm>
          <a:blipFill>
            <a:blip r:embed="rId2"/>
            <a:tile tx="0" ty="0" sx="100000" sy="100000" flip="none" algn="tl"/>
          </a:blipFill>
        </p:spPr>
        <p:txBody>
          <a:bodyPr>
            <a:normAutofit fontScale="70000" lnSpcReduction="20000"/>
          </a:bodyPr>
          <a:lstStyle/>
          <a:p>
            <a:r>
              <a:rPr lang="es-CO" dirty="0" smtClean="0"/>
              <a:t>Pero </a:t>
            </a:r>
            <a:r>
              <a:rPr lang="es-CO" dirty="0"/>
              <a:t>por lo general, cuando somos recién convertidos, no sabemos mucho de la Biblia. Pueden haber muchas cosas en nuestras vidas que la Biblia condena, pero si no conocemos la Palabra de Dios, no sabemos que tales cosas son pecados</a:t>
            </a:r>
            <a:r>
              <a:rPr lang="es-CO" dirty="0" smtClean="0"/>
              <a:t>. ¿</a:t>
            </a:r>
            <a:r>
              <a:rPr lang="es-CO" dirty="0"/>
              <a:t>Qué hace el Señor?  </a:t>
            </a:r>
            <a:endParaRPr lang="es-CO" dirty="0" smtClean="0"/>
          </a:p>
          <a:p>
            <a:endParaRPr lang="es-CO" dirty="0"/>
          </a:p>
          <a:p>
            <a:pPr marL="0" indent="0">
              <a:buNone/>
            </a:pPr>
            <a:r>
              <a:rPr lang="es-CO" dirty="0" smtClean="0"/>
              <a:t>A medida que estudiamos Su Palabra, Él </a:t>
            </a:r>
            <a:r>
              <a:rPr lang="es-CO" dirty="0"/>
              <a:t>empieza a mostrarnos nuestros pecados, </a:t>
            </a:r>
            <a:r>
              <a:rPr lang="es-CO" b="1" dirty="0" smtClean="0"/>
              <a:t>UNO POR UNO</a:t>
            </a:r>
            <a:r>
              <a:rPr lang="es-CO" dirty="0" smtClean="0"/>
              <a:t>. </a:t>
            </a:r>
            <a:r>
              <a:rPr lang="es-CO" dirty="0"/>
              <a:t>El Señor es bueno con nosotros. No nos revela todos nuestros pecados a la vez. Él sabe que eso nos sería sumamente desalentador. Por eso nos revela nuestros pecados, </a:t>
            </a:r>
            <a:r>
              <a:rPr lang="es-CO" b="1" u="sng" dirty="0"/>
              <a:t>uno por </a:t>
            </a:r>
            <a:r>
              <a:rPr lang="es-CO" b="1" u="sng" dirty="0" smtClean="0"/>
              <a:t>uno, poco a poco, paso a paso</a:t>
            </a:r>
            <a:r>
              <a:rPr lang="es-CO" dirty="0" smtClean="0"/>
              <a:t>. Alabado sea Dios por ello.</a:t>
            </a:r>
            <a:endParaRPr lang="es-CO" dirty="0"/>
          </a:p>
          <a:p>
            <a:endParaRPr lang="es-CO" dirty="0"/>
          </a:p>
        </p:txBody>
      </p:sp>
      <p:sp>
        <p:nvSpPr>
          <p:cNvPr id="5" name="4 Rectángulo"/>
          <p:cNvSpPr/>
          <p:nvPr/>
        </p:nvSpPr>
        <p:spPr>
          <a:xfrm>
            <a:off x="395536" y="5877272"/>
            <a:ext cx="8280920" cy="830997"/>
          </a:xfrm>
          <a:prstGeom prst="rect">
            <a:avLst/>
          </a:prstGeom>
        </p:spPr>
        <p:txBody>
          <a:bodyPr wrap="square">
            <a:spAutoFit/>
          </a:bodyPr>
          <a:lstStyle/>
          <a:p>
            <a:r>
              <a:rPr lang="es-CO" sz="2400" b="1" i="1" dirty="0"/>
              <a:t>¿Cómo sabemos qué es bueno y qué es malo a los ojos de Dios? </a:t>
            </a:r>
          </a:p>
        </p:txBody>
      </p:sp>
      <p:sp>
        <p:nvSpPr>
          <p:cNvPr id="6" name="5 Rectángulo"/>
          <p:cNvSpPr/>
          <p:nvPr/>
        </p:nvSpPr>
        <p:spPr>
          <a:xfrm>
            <a:off x="425822" y="476672"/>
            <a:ext cx="6306418" cy="1785104"/>
          </a:xfrm>
          <a:prstGeom prst="rect">
            <a:avLst/>
          </a:prstGeom>
          <a:blipFill>
            <a:blip r:embed="rId3"/>
            <a:tile tx="0" ty="0" sx="100000" sy="100000" flip="none" algn="tl"/>
          </a:blipFill>
        </p:spPr>
        <p:txBody>
          <a:bodyPr wrap="square">
            <a:spAutoFit/>
          </a:bodyPr>
          <a:lstStyle/>
          <a:p>
            <a:r>
              <a:rPr lang="es-CO" b="1" dirty="0">
                <a:solidFill>
                  <a:srgbClr val="FF0000"/>
                </a:solidFill>
              </a:rPr>
              <a:t>Juan 5:39</a:t>
            </a:r>
            <a:r>
              <a:rPr lang="es-CO" dirty="0"/>
              <a:t>.</a:t>
            </a:r>
            <a:r>
              <a:rPr lang="es-CO" b="1" baseline="30000" dirty="0"/>
              <a:t> </a:t>
            </a:r>
            <a:r>
              <a:rPr lang="es-CO" b="1" dirty="0"/>
              <a:t>«</a:t>
            </a:r>
            <a:r>
              <a:rPr lang="es-CO" sz="2000" b="1" dirty="0">
                <a:latin typeface="Agency FB" pitchFamily="34" charset="0"/>
              </a:rPr>
              <a:t>Escudriñad las </a:t>
            </a:r>
            <a:r>
              <a:rPr lang="es-CO" sz="2000" b="1" dirty="0" smtClean="0">
                <a:latin typeface="Agency FB" pitchFamily="34" charset="0"/>
              </a:rPr>
              <a:t>Escrituras</a:t>
            </a:r>
            <a:r>
              <a:rPr lang="es-CO" dirty="0" smtClean="0"/>
              <a:t>», ordeno </a:t>
            </a:r>
            <a:r>
              <a:rPr lang="es-CO" dirty="0"/>
              <a:t>Él Señor, por tanto, una forma de saberlo es por lo que dice Dios en Su Palabra. Cuando la Palabra de Dios nos dice que algo está bien, entonces sabemos que está bien. Si Su Palabra dice que algo es malo, entonces sabemos que es malo.</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240" y="476672"/>
            <a:ext cx="1912788"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510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animEffect transition="in" filter="wheel(1)">
                                      <p:cBhvr>
                                        <p:cTn id="21" dur="2000"/>
                                        <p:tgtEl>
                                          <p:spTgt spid="3">
                                            <p:bg/>
                                          </p:spTgt>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heel(1)">
                                      <p:cBhvr>
                                        <p:cTn id="26" dur="2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heel(1)">
                                      <p:cBhvr>
                                        <p:cTn id="31"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8183880" cy="5418928"/>
          </a:xfrm>
          <a:gradFill>
            <a:gsLst>
              <a:gs pos="0">
                <a:srgbClr val="FFEFD1"/>
              </a:gs>
              <a:gs pos="0">
                <a:srgbClr val="F0EBD5"/>
              </a:gs>
              <a:gs pos="100000">
                <a:srgbClr val="D1C39F"/>
              </a:gs>
            </a:gsLst>
            <a:lin ang="5400000" scaled="0"/>
          </a:gradFill>
        </p:spPr>
        <p:txBody>
          <a:bodyPr>
            <a:normAutofit fontScale="92500"/>
          </a:bodyPr>
          <a:lstStyle/>
          <a:p>
            <a:pPr marL="0" indent="0" algn="ctr">
              <a:buNone/>
            </a:pPr>
            <a:r>
              <a:rPr lang="es-CO" b="1" u="sng" dirty="0"/>
              <a:t>Sigue una verdad maravillosa</a:t>
            </a:r>
            <a:r>
              <a:rPr lang="es-CO" dirty="0"/>
              <a:t>: Un pecado en nuestra vida, desconocido por nosotros no impide nuestra comunión con el Señor</a:t>
            </a:r>
            <a:r>
              <a:rPr lang="es-CO" dirty="0" smtClean="0"/>
              <a:t>.</a:t>
            </a:r>
          </a:p>
          <a:p>
            <a:pPr marL="0" indent="0">
              <a:buNone/>
            </a:pPr>
            <a:r>
              <a:rPr lang="es-CO" dirty="0" smtClean="0"/>
              <a:t> </a:t>
            </a:r>
          </a:p>
          <a:p>
            <a:pPr marL="0" indent="0">
              <a:buNone/>
            </a:pPr>
            <a:r>
              <a:rPr lang="es-CO" dirty="0" smtClean="0"/>
              <a:t>Si </a:t>
            </a:r>
            <a:r>
              <a:rPr lang="es-CO" u="sng" dirty="0"/>
              <a:t>obedecemos</a:t>
            </a:r>
            <a:r>
              <a:rPr lang="es-CO" dirty="0"/>
              <a:t> lo que sabemos que es la voluntad de Dios y si </a:t>
            </a:r>
            <a:r>
              <a:rPr lang="es-CO" u="sng" dirty="0"/>
              <a:t>renunciamos</a:t>
            </a:r>
            <a:r>
              <a:rPr lang="es-CO" dirty="0"/>
              <a:t> a lo que sabemos que Él condena, podemos disfrutar de una comunión perfecta con Él. La Biblia dice:</a:t>
            </a:r>
          </a:p>
          <a:p>
            <a:endParaRPr lang="es-CO" dirty="0" smtClean="0"/>
          </a:p>
          <a:p>
            <a:r>
              <a:rPr lang="es-CO" dirty="0" smtClean="0">
                <a:latin typeface="Agency FB" pitchFamily="34" charset="0"/>
              </a:rPr>
              <a:t>«Si </a:t>
            </a:r>
            <a:r>
              <a:rPr lang="es-CO" dirty="0">
                <a:latin typeface="Agency FB" pitchFamily="34" charset="0"/>
              </a:rPr>
              <a:t>andamos en luz, como él está en luz, tenemos comunión unos con otros, y la sangre de Jesucristo su Hijo nos limpia de todo </a:t>
            </a:r>
            <a:r>
              <a:rPr lang="es-CO" dirty="0" smtClean="0">
                <a:latin typeface="Agency FB" pitchFamily="34" charset="0"/>
              </a:rPr>
              <a:t>pecado»</a:t>
            </a:r>
            <a:r>
              <a:rPr lang="es-CO" dirty="0" smtClean="0"/>
              <a:t> </a:t>
            </a:r>
            <a:r>
              <a:rPr lang="es-CO" dirty="0">
                <a:solidFill>
                  <a:srgbClr val="FF0000"/>
                </a:solidFill>
              </a:rPr>
              <a:t>(1 Juan 1:7).</a:t>
            </a:r>
          </a:p>
          <a:p>
            <a:endParaRPr lang="es-CO" dirty="0"/>
          </a:p>
        </p:txBody>
      </p:sp>
    </p:spTree>
    <p:extLst>
      <p:ext uri="{BB962C8B-B14F-4D97-AF65-F5344CB8AC3E}">
        <p14:creationId xmlns:p14="http://schemas.microsoft.com/office/powerpoint/2010/main" val="241895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0">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268761"/>
            <a:ext cx="5760640" cy="1847849"/>
          </a:xfrm>
          <a:solidFill>
            <a:schemeClr val="accent2">
              <a:lumMod val="20000"/>
              <a:lumOff val="80000"/>
            </a:schemeClr>
          </a:solidFill>
        </p:spPr>
        <p:txBody>
          <a:bodyPr>
            <a:normAutofit fontScale="85000" lnSpcReduction="10000"/>
          </a:bodyPr>
          <a:lstStyle/>
          <a:p>
            <a:pPr marL="0" indent="0" algn="ctr">
              <a:buNone/>
            </a:pPr>
            <a:r>
              <a:rPr lang="es-CO" dirty="0"/>
              <a:t>"Andar en luz" significa ser obedientes a la luz que recibimos del Señor. Si somos obedientes a esta luz podemos disfrutar de la comunión con Dios</a:t>
            </a:r>
            <a:r>
              <a:rPr lang="es-CO" dirty="0" smtClean="0"/>
              <a:t>.</a:t>
            </a:r>
            <a:endParaRPr lang="es-CO" dirty="0"/>
          </a:p>
        </p:txBody>
      </p:sp>
      <p:sp>
        <p:nvSpPr>
          <p:cNvPr id="4" name="3 Rectángulo"/>
          <p:cNvSpPr/>
          <p:nvPr/>
        </p:nvSpPr>
        <p:spPr>
          <a:xfrm>
            <a:off x="539552" y="435779"/>
            <a:ext cx="8064896" cy="584775"/>
          </a:xfrm>
          <a:prstGeom prst="rect">
            <a:avLst/>
          </a:prstGeom>
        </p:spPr>
        <p:txBody>
          <a:bodyPr wrap="square">
            <a:spAutoFit/>
          </a:bodyPr>
          <a:lstStyle/>
          <a:p>
            <a:r>
              <a:rPr lang="es-CO" sz="3200" b="1" i="1" dirty="0"/>
              <a:t>¿Qué significa «Andar en la Luz?</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1268760"/>
            <a:ext cx="2304256"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39552" y="3468450"/>
            <a:ext cx="8064896" cy="2492990"/>
          </a:xfrm>
          <a:prstGeom prst="rect">
            <a:avLst/>
          </a:prstGeom>
          <a:solidFill>
            <a:schemeClr val="accent5">
              <a:lumMod val="20000"/>
              <a:lumOff val="80000"/>
            </a:schemeClr>
          </a:solidFill>
        </p:spPr>
        <p:txBody>
          <a:bodyPr wrap="square">
            <a:spAutoFit/>
          </a:bodyPr>
          <a:lstStyle/>
          <a:p>
            <a:pPr algn="ctr"/>
            <a:r>
              <a:rPr lang="es-CO" dirty="0"/>
              <a:t>Respecto a nuestra comunión con Dios, lo más importante es nuestra actitud hacia Su voluntad. Si deseamos sinceramente obedecer a Dios, podemos tener una comunión perfecta con Él desde el primer día de nuestra vida cristiana. Pueden haber muchos pecados en nuestra vida, pero si son desconocidos para nosotros, están cubiertos por la preciosa sangre de Cristo</a:t>
            </a:r>
            <a:r>
              <a:rPr lang="es-CO" dirty="0" smtClean="0"/>
              <a:t>.</a:t>
            </a:r>
          </a:p>
          <a:p>
            <a:pPr algn="ctr"/>
            <a:r>
              <a:rPr lang="es-CO" dirty="0" smtClean="0"/>
              <a:t> La Biblia dice</a:t>
            </a:r>
            <a:r>
              <a:rPr lang="es-CO" b="1" dirty="0">
                <a:latin typeface="Agency FB" pitchFamily="34" charset="0"/>
              </a:rPr>
              <a:t> </a:t>
            </a:r>
            <a:r>
              <a:rPr lang="es-CO" sz="2400" dirty="0" smtClean="0">
                <a:latin typeface="Agency FB" pitchFamily="34" charset="0"/>
              </a:rPr>
              <a:t>en </a:t>
            </a:r>
            <a:r>
              <a:rPr lang="es-CO" sz="2000" b="1" dirty="0" smtClean="0">
                <a:latin typeface="Agency FB" pitchFamily="34" charset="0"/>
              </a:rPr>
              <a:t>Sant.4:17 </a:t>
            </a:r>
            <a:r>
              <a:rPr lang="es-CO" dirty="0" smtClean="0"/>
              <a:t>: </a:t>
            </a:r>
            <a:r>
              <a:rPr lang="es-CO" sz="2000" dirty="0" smtClean="0"/>
              <a:t>«</a:t>
            </a:r>
            <a:r>
              <a:rPr lang="es-CO" sz="2400" b="1" dirty="0" smtClean="0">
                <a:latin typeface="Agency FB" pitchFamily="34" charset="0"/>
              </a:rPr>
              <a:t>El </a:t>
            </a:r>
            <a:r>
              <a:rPr lang="es-CO" sz="2400" b="1" dirty="0">
                <a:latin typeface="Agency FB" pitchFamily="34" charset="0"/>
              </a:rPr>
              <a:t>pecado, pues, está en aquel que sabe hacer lo bueno, y no lo </a:t>
            </a:r>
            <a:r>
              <a:rPr lang="es-CO" sz="2400" b="1" dirty="0" smtClean="0">
                <a:latin typeface="Agency FB" pitchFamily="34" charset="0"/>
              </a:rPr>
              <a:t>hace».</a:t>
            </a:r>
            <a:endParaRPr lang="es-CO" sz="2000" b="1" dirty="0">
              <a:latin typeface="Agency FB" pitchFamily="34" charset="0"/>
            </a:endParaRPr>
          </a:p>
        </p:txBody>
      </p:sp>
    </p:spTree>
    <p:extLst>
      <p:ext uri="{BB962C8B-B14F-4D97-AF65-F5344CB8AC3E}">
        <p14:creationId xmlns:p14="http://schemas.microsoft.com/office/powerpoint/2010/main" val="3573183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 calcmode="lin" valueType="num">
                                      <p:cBhvr>
                                        <p:cTn id="21" dur="1000" fill="hold"/>
                                        <p:tgtEl>
                                          <p:spTgt spid="2050"/>
                                        </p:tgtEl>
                                        <p:attrNameLst>
                                          <p:attrName>ppt_w</p:attrName>
                                        </p:attrNameLst>
                                      </p:cBhvr>
                                      <p:tavLst>
                                        <p:tav tm="0">
                                          <p:val>
                                            <p:fltVal val="0"/>
                                          </p:val>
                                        </p:tav>
                                        <p:tav tm="100000">
                                          <p:val>
                                            <p:strVal val="#ppt_w"/>
                                          </p:val>
                                        </p:tav>
                                      </p:tavLst>
                                    </p:anim>
                                    <p:anim calcmode="lin" valueType="num">
                                      <p:cBhvr>
                                        <p:cTn id="22" dur="1000" fill="hold"/>
                                        <p:tgtEl>
                                          <p:spTgt spid="2050"/>
                                        </p:tgtEl>
                                        <p:attrNameLst>
                                          <p:attrName>ppt_h</p:attrName>
                                        </p:attrNameLst>
                                      </p:cBhvr>
                                      <p:tavLst>
                                        <p:tav tm="0">
                                          <p:val>
                                            <p:fltVal val="0"/>
                                          </p:val>
                                        </p:tav>
                                        <p:tav tm="100000">
                                          <p:val>
                                            <p:strVal val="#ppt_h"/>
                                          </p:val>
                                        </p:tav>
                                      </p:tavLst>
                                    </p:anim>
                                    <p:anim calcmode="lin" valueType="num">
                                      <p:cBhvr>
                                        <p:cTn id="23" dur="1000" fill="hold"/>
                                        <p:tgtEl>
                                          <p:spTgt spid="2050"/>
                                        </p:tgtEl>
                                        <p:attrNameLst>
                                          <p:attrName>style.rotation</p:attrName>
                                        </p:attrNameLst>
                                      </p:cBhvr>
                                      <p:tavLst>
                                        <p:tav tm="0">
                                          <p:val>
                                            <p:fltVal val="90"/>
                                          </p:val>
                                        </p:tav>
                                        <p:tav tm="100000">
                                          <p:val>
                                            <p:fltVal val="0"/>
                                          </p:val>
                                        </p:tav>
                                      </p:tavLst>
                                    </p:anim>
                                    <p:animEffect transition="in" filter="fade">
                                      <p:cBhvr>
                                        <p:cTn id="24" dur="1000"/>
                                        <p:tgtEl>
                                          <p:spTgt spid="2050"/>
                                        </p:tgtEl>
                                      </p:cBhvr>
                                    </p:animEffect>
                                  </p:childTnLst>
                                </p:cTn>
                              </p:par>
                            </p:childTnLst>
                          </p:cTn>
                        </p:par>
                      </p:childTnLst>
                    </p:cTn>
                  </p:par>
                  <p:par>
                    <p:cTn id="25" fill="hold">
                      <p:stCondLst>
                        <p:cond delay="indefinite"/>
                      </p:stCondLst>
                      <p:childTnLst>
                        <p:par>
                          <p:cTn id="26" fill="hold">
                            <p:stCondLst>
                              <p:cond delay="0"/>
                            </p:stCondLst>
                            <p:childTnLst>
                              <p:par>
                                <p:cTn id="27" presetID="26"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80">
                                          <p:stCondLst>
                                            <p:cond delay="0"/>
                                          </p:stCondLst>
                                        </p:cTn>
                                        <p:tgtEl>
                                          <p:spTgt spid="5"/>
                                        </p:tgtEl>
                                      </p:cBhvr>
                                    </p:animEffect>
                                    <p:anim calcmode="lin" valueType="num">
                                      <p:cBhvr>
                                        <p:cTn id="3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5" dur="26">
                                          <p:stCondLst>
                                            <p:cond delay="650"/>
                                          </p:stCondLst>
                                        </p:cTn>
                                        <p:tgtEl>
                                          <p:spTgt spid="5"/>
                                        </p:tgtEl>
                                      </p:cBhvr>
                                      <p:to x="100000" y="60000"/>
                                    </p:animScale>
                                    <p:animScale>
                                      <p:cBhvr>
                                        <p:cTn id="36" dur="166" decel="50000">
                                          <p:stCondLst>
                                            <p:cond delay="676"/>
                                          </p:stCondLst>
                                        </p:cTn>
                                        <p:tgtEl>
                                          <p:spTgt spid="5"/>
                                        </p:tgtEl>
                                      </p:cBhvr>
                                      <p:to x="100000" y="100000"/>
                                    </p:animScale>
                                    <p:animScale>
                                      <p:cBhvr>
                                        <p:cTn id="37" dur="26">
                                          <p:stCondLst>
                                            <p:cond delay="1312"/>
                                          </p:stCondLst>
                                        </p:cTn>
                                        <p:tgtEl>
                                          <p:spTgt spid="5"/>
                                        </p:tgtEl>
                                      </p:cBhvr>
                                      <p:to x="100000" y="80000"/>
                                    </p:animScale>
                                    <p:animScale>
                                      <p:cBhvr>
                                        <p:cTn id="38" dur="166" decel="50000">
                                          <p:stCondLst>
                                            <p:cond delay="1338"/>
                                          </p:stCondLst>
                                        </p:cTn>
                                        <p:tgtEl>
                                          <p:spTgt spid="5"/>
                                        </p:tgtEl>
                                      </p:cBhvr>
                                      <p:to x="100000" y="100000"/>
                                    </p:animScale>
                                    <p:animScale>
                                      <p:cBhvr>
                                        <p:cTn id="39" dur="26">
                                          <p:stCondLst>
                                            <p:cond delay="1642"/>
                                          </p:stCondLst>
                                        </p:cTn>
                                        <p:tgtEl>
                                          <p:spTgt spid="5"/>
                                        </p:tgtEl>
                                      </p:cBhvr>
                                      <p:to x="100000" y="90000"/>
                                    </p:animScale>
                                    <p:animScale>
                                      <p:cBhvr>
                                        <p:cTn id="40" dur="166" decel="50000">
                                          <p:stCondLst>
                                            <p:cond delay="1668"/>
                                          </p:stCondLst>
                                        </p:cTn>
                                        <p:tgtEl>
                                          <p:spTgt spid="5"/>
                                        </p:tgtEl>
                                      </p:cBhvr>
                                      <p:to x="100000" y="100000"/>
                                    </p:animScale>
                                    <p:animScale>
                                      <p:cBhvr>
                                        <p:cTn id="41" dur="26">
                                          <p:stCondLst>
                                            <p:cond delay="1808"/>
                                          </p:stCondLst>
                                        </p:cTn>
                                        <p:tgtEl>
                                          <p:spTgt spid="5"/>
                                        </p:tgtEl>
                                      </p:cBhvr>
                                      <p:to x="100000" y="95000"/>
                                    </p:animScale>
                                    <p:animScale>
                                      <p:cBhvr>
                                        <p:cTn id="4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8183880" cy="5418928"/>
          </a:xfrm>
          <a:gradFill>
            <a:gsLst>
              <a:gs pos="97000">
                <a:srgbClr val="FFEFD1"/>
              </a:gs>
              <a:gs pos="100000">
                <a:srgbClr val="D1C39F"/>
              </a:gs>
            </a:gsLst>
            <a:lin ang="5400000" scaled="0"/>
          </a:gradFill>
        </p:spPr>
        <p:txBody>
          <a:bodyPr>
            <a:normAutofit fontScale="77500" lnSpcReduction="20000"/>
          </a:bodyPr>
          <a:lstStyle/>
          <a:p>
            <a:pPr marL="0" indent="0" algn="ctr">
              <a:buNone/>
            </a:pPr>
            <a:r>
              <a:rPr lang="es-CO" dirty="0" smtClean="0"/>
              <a:t>Por otra parte, desde el momento en que Dios nos revela un pecado en nuestra vida, somos responsables de confesarlo y dejarlo. Si permitimos que un pecado permanezca después de que nuestra conciencia lo ha condenado, perderemos la comunión con Dios. Cada día que sigamos haciendo algo que la conciencia condena es un día fuera de comunión con el Señor.</a:t>
            </a:r>
          </a:p>
          <a:p>
            <a:endParaRPr lang="es-CO" dirty="0" smtClean="0"/>
          </a:p>
          <a:p>
            <a:pPr marL="0" indent="0" algn="ctr">
              <a:buNone/>
            </a:pPr>
            <a:r>
              <a:rPr lang="es-CO" i="1" dirty="0" smtClean="0">
                <a:solidFill>
                  <a:srgbClr val="FF0000"/>
                </a:solidFill>
              </a:rPr>
              <a:t>Al tratar con otros creyentes, recordemos que entre los hijos de Dios hay diferentes grados de conocimiento. Algunos creyentes no se dan cuenta de ciertos pecados que otros cristianos consideran graves. </a:t>
            </a:r>
            <a:r>
              <a:rPr lang="es-CO" i="1" u="sng" dirty="0" smtClean="0">
                <a:solidFill>
                  <a:srgbClr val="FF0000"/>
                </a:solidFill>
              </a:rPr>
              <a:t>No debemos rechazar ni juzgar a aquellos que no saben lo que nosotros sabemos</a:t>
            </a:r>
            <a:r>
              <a:rPr lang="es-CO" i="1" dirty="0" smtClean="0">
                <a:solidFill>
                  <a:srgbClr val="FF0000"/>
                </a:solidFill>
              </a:rPr>
              <a:t>. Más bien debemos orar por ellos y tratar de ayudarlos. Dios no nos rechaza por los pecados de los cuales no somos consientes; tampoco debemos rechazar a nuestro hermano por pecados propios que él no conoce. </a:t>
            </a:r>
          </a:p>
          <a:p>
            <a:endParaRPr lang="es-CO" i="1" dirty="0">
              <a:solidFill>
                <a:srgbClr val="FF0000"/>
              </a:solidFill>
            </a:endParaRPr>
          </a:p>
        </p:txBody>
      </p:sp>
    </p:spTree>
    <p:extLst>
      <p:ext uri="{BB962C8B-B14F-4D97-AF65-F5344CB8AC3E}">
        <p14:creationId xmlns:p14="http://schemas.microsoft.com/office/powerpoint/2010/main" val="8396588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47664" y="1628800"/>
            <a:ext cx="5698976" cy="2525266"/>
          </a:xfrm>
          <a:gradFill>
            <a:gsLst>
              <a:gs pos="97000">
                <a:srgbClr val="FFEFD1"/>
              </a:gs>
              <a:gs pos="100000">
                <a:srgbClr val="D1C39F"/>
              </a:gs>
            </a:gsLst>
            <a:lin ang="5400000" scaled="0"/>
          </a:gradFill>
        </p:spPr>
        <p:txBody>
          <a:bodyPr>
            <a:normAutofit lnSpcReduction="10000"/>
          </a:bodyPr>
          <a:lstStyle/>
          <a:p>
            <a:pPr marL="0" indent="0">
              <a:buNone/>
            </a:pPr>
            <a:r>
              <a:rPr lang="es-CO" b="1" dirty="0" smtClean="0">
                <a:solidFill>
                  <a:srgbClr val="FF0000"/>
                </a:solidFill>
              </a:rPr>
              <a:t>1</a:t>
            </a:r>
            <a:r>
              <a:rPr lang="es-CO" dirty="0"/>
              <a:t>. </a:t>
            </a:r>
            <a:r>
              <a:rPr lang="es-CO" sz="2000" dirty="0"/>
              <a:t>Si tu conciencia te advierte que el hacer cierta cosa es malo, </a:t>
            </a:r>
            <a:r>
              <a:rPr lang="es-CO" sz="2000" u="sng" dirty="0"/>
              <a:t>NO LO HAGAS</a:t>
            </a:r>
            <a:r>
              <a:rPr lang="es-CO" sz="2000" dirty="0"/>
              <a:t>.</a:t>
            </a:r>
          </a:p>
          <a:p>
            <a:pPr marL="0" indent="0">
              <a:buNone/>
            </a:pPr>
            <a:r>
              <a:rPr lang="es-CO" sz="2000" b="1" dirty="0">
                <a:solidFill>
                  <a:srgbClr val="FF0000"/>
                </a:solidFill>
              </a:rPr>
              <a:t>2</a:t>
            </a:r>
            <a:r>
              <a:rPr lang="es-CO" sz="2000" dirty="0"/>
              <a:t>. Si ya has hecho algo malo, CONFIÉSALO de inmediato reclamando tu limpieza por la sangre de Cristo</a:t>
            </a:r>
            <a:r>
              <a:rPr lang="es-CO" sz="2000" dirty="0" smtClean="0"/>
              <a:t>.</a:t>
            </a:r>
          </a:p>
          <a:p>
            <a:pPr marL="0" indent="0">
              <a:buNone/>
            </a:pPr>
            <a:r>
              <a:rPr lang="es-CO" sz="2000" b="1" dirty="0" smtClean="0">
                <a:solidFill>
                  <a:srgbClr val="FF0000"/>
                </a:solidFill>
              </a:rPr>
              <a:t>3</a:t>
            </a:r>
            <a:r>
              <a:rPr lang="es-CO" sz="2000" dirty="0" smtClean="0"/>
              <a:t>.</a:t>
            </a:r>
            <a:r>
              <a:rPr lang="es-CO" sz="2000" dirty="0"/>
              <a:t> Cualquier cosa que Dios te dice a través de tu conciencia que debes hacer, </a:t>
            </a:r>
            <a:r>
              <a:rPr lang="es-CO" sz="2000" b="1" dirty="0"/>
              <a:t>HAZLA DE INMEDIATO</a:t>
            </a:r>
            <a:endParaRPr lang="es-CO" sz="2000" dirty="0"/>
          </a:p>
          <a:p>
            <a:endParaRPr lang="es-CO" sz="2200" dirty="0"/>
          </a:p>
        </p:txBody>
      </p:sp>
      <p:pic>
        <p:nvPicPr>
          <p:cNvPr id="5122" name="Picture 2" descr="¡No Lo Hagas! Confiésa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296" y="1628800"/>
            <a:ext cx="1308099" cy="244827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611560" y="476672"/>
            <a:ext cx="7920880" cy="954107"/>
          </a:xfrm>
          <a:prstGeom prst="rect">
            <a:avLst/>
          </a:prstGeom>
        </p:spPr>
        <p:txBody>
          <a:bodyPr wrap="square">
            <a:spAutoFit/>
          </a:bodyPr>
          <a:lstStyle/>
          <a:p>
            <a:r>
              <a:rPr lang="es-CO" sz="2800" b="1" i="1" dirty="0">
                <a:latin typeface="Agency FB" pitchFamily="34" charset="0"/>
              </a:rPr>
              <a:t>Ya hemos mencionado las </a:t>
            </a:r>
            <a:r>
              <a:rPr lang="es-CO" sz="2800" b="1" i="1" dirty="0" smtClean="0">
                <a:latin typeface="Agency FB" pitchFamily="34" charset="0"/>
              </a:rPr>
              <a:t>tres </a:t>
            </a:r>
            <a:r>
              <a:rPr lang="es-CO" sz="2800" b="1" i="1" dirty="0">
                <a:latin typeface="Agency FB" pitchFamily="34" charset="0"/>
              </a:rPr>
              <a:t>reglas que debes seguir cuando tu conciencia te hable. Repasémoslas.</a:t>
            </a:r>
          </a:p>
        </p:txBody>
      </p:sp>
      <p:sp>
        <p:nvSpPr>
          <p:cNvPr id="6" name="5 Rectángulo"/>
          <p:cNvSpPr/>
          <p:nvPr/>
        </p:nvSpPr>
        <p:spPr>
          <a:xfrm>
            <a:off x="640655" y="4581128"/>
            <a:ext cx="7920880" cy="1200329"/>
          </a:xfrm>
          <a:prstGeom prst="rect">
            <a:avLst/>
          </a:prstGeom>
        </p:spPr>
        <p:txBody>
          <a:bodyPr wrap="square">
            <a:spAutoFit/>
          </a:bodyPr>
          <a:lstStyle/>
          <a:p>
            <a:pPr algn="ctr"/>
            <a:r>
              <a:rPr lang="es-CO" b="1" dirty="0"/>
              <a:t>Tristemente, muchos cristianos no siguen estas instrucciones simples. En cambio ellos tratan de silenciar la voz de su conciencia. Por lo común </a:t>
            </a:r>
            <a:r>
              <a:rPr lang="es-CO" b="1" dirty="0" smtClean="0"/>
              <a:t>emplean algunas </a:t>
            </a:r>
            <a:r>
              <a:rPr lang="es-CO" b="1" dirty="0"/>
              <a:t>de las formas siguientes para hacerlo:</a:t>
            </a:r>
          </a:p>
        </p:txBody>
      </p:sp>
    </p:spTree>
    <p:extLst>
      <p:ext uri="{BB962C8B-B14F-4D97-AF65-F5344CB8AC3E}">
        <p14:creationId xmlns:p14="http://schemas.microsoft.com/office/powerpoint/2010/main" val="128846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down)">
                                      <p:cBhvr>
                                        <p:cTn id="18" dur="580">
                                          <p:stCondLst>
                                            <p:cond delay="0"/>
                                          </p:stCondLst>
                                        </p:cTn>
                                        <p:tgtEl>
                                          <p:spTgt spid="6">
                                            <p:txEl>
                                              <p:pRg st="0" end="0"/>
                                            </p:txEl>
                                          </p:spTgt>
                                        </p:tgtEl>
                                      </p:cBhvr>
                                    </p:animEffect>
                                    <p:anim calcmode="lin" valueType="num">
                                      <p:cBhvr>
                                        <p:cTn id="19"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24" dur="26">
                                          <p:stCondLst>
                                            <p:cond delay="650"/>
                                          </p:stCondLst>
                                        </p:cTn>
                                        <p:tgtEl>
                                          <p:spTgt spid="6">
                                            <p:txEl>
                                              <p:pRg st="0" end="0"/>
                                            </p:txEl>
                                          </p:spTgt>
                                        </p:tgtEl>
                                      </p:cBhvr>
                                      <p:to x="100000" y="60000"/>
                                    </p:animScale>
                                    <p:animScale>
                                      <p:cBhvr>
                                        <p:cTn id="25" dur="166" decel="50000">
                                          <p:stCondLst>
                                            <p:cond delay="676"/>
                                          </p:stCondLst>
                                        </p:cTn>
                                        <p:tgtEl>
                                          <p:spTgt spid="6">
                                            <p:txEl>
                                              <p:pRg st="0" end="0"/>
                                            </p:txEl>
                                          </p:spTgt>
                                        </p:tgtEl>
                                      </p:cBhvr>
                                      <p:to x="100000" y="100000"/>
                                    </p:animScale>
                                    <p:animScale>
                                      <p:cBhvr>
                                        <p:cTn id="26" dur="26">
                                          <p:stCondLst>
                                            <p:cond delay="1312"/>
                                          </p:stCondLst>
                                        </p:cTn>
                                        <p:tgtEl>
                                          <p:spTgt spid="6">
                                            <p:txEl>
                                              <p:pRg st="0" end="0"/>
                                            </p:txEl>
                                          </p:spTgt>
                                        </p:tgtEl>
                                      </p:cBhvr>
                                      <p:to x="100000" y="80000"/>
                                    </p:animScale>
                                    <p:animScale>
                                      <p:cBhvr>
                                        <p:cTn id="27" dur="166" decel="50000">
                                          <p:stCondLst>
                                            <p:cond delay="1338"/>
                                          </p:stCondLst>
                                        </p:cTn>
                                        <p:tgtEl>
                                          <p:spTgt spid="6">
                                            <p:txEl>
                                              <p:pRg st="0" end="0"/>
                                            </p:txEl>
                                          </p:spTgt>
                                        </p:tgtEl>
                                      </p:cBhvr>
                                      <p:to x="100000" y="100000"/>
                                    </p:animScale>
                                    <p:animScale>
                                      <p:cBhvr>
                                        <p:cTn id="28" dur="26">
                                          <p:stCondLst>
                                            <p:cond delay="1642"/>
                                          </p:stCondLst>
                                        </p:cTn>
                                        <p:tgtEl>
                                          <p:spTgt spid="6">
                                            <p:txEl>
                                              <p:pRg st="0" end="0"/>
                                            </p:txEl>
                                          </p:spTgt>
                                        </p:tgtEl>
                                      </p:cBhvr>
                                      <p:to x="100000" y="90000"/>
                                    </p:animScale>
                                    <p:animScale>
                                      <p:cBhvr>
                                        <p:cTn id="29" dur="166" decel="50000">
                                          <p:stCondLst>
                                            <p:cond delay="1668"/>
                                          </p:stCondLst>
                                        </p:cTn>
                                        <p:tgtEl>
                                          <p:spTgt spid="6">
                                            <p:txEl>
                                              <p:pRg st="0" end="0"/>
                                            </p:txEl>
                                          </p:spTgt>
                                        </p:tgtEl>
                                      </p:cBhvr>
                                      <p:to x="100000" y="100000"/>
                                    </p:animScale>
                                    <p:animScale>
                                      <p:cBhvr>
                                        <p:cTn id="30" dur="26">
                                          <p:stCondLst>
                                            <p:cond delay="1808"/>
                                          </p:stCondLst>
                                        </p:cTn>
                                        <p:tgtEl>
                                          <p:spTgt spid="6">
                                            <p:txEl>
                                              <p:pRg st="0" end="0"/>
                                            </p:txEl>
                                          </p:spTgt>
                                        </p:tgtEl>
                                      </p:cBhvr>
                                      <p:to x="100000" y="95000"/>
                                    </p:animScale>
                                    <p:animScale>
                                      <p:cBhvr>
                                        <p:cTn id="31" dur="166" decel="50000">
                                          <p:stCondLst>
                                            <p:cond delay="1834"/>
                                          </p:stCondLst>
                                        </p:cTn>
                                        <p:tgtEl>
                                          <p:spTgt spid="6">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8183880" cy="5850976"/>
          </a:xfrm>
          <a:gradFill>
            <a:gsLst>
              <a:gs pos="0">
                <a:srgbClr val="5E9EFF"/>
              </a:gs>
              <a:gs pos="0">
                <a:srgbClr val="85C2FF"/>
              </a:gs>
              <a:gs pos="100000">
                <a:srgbClr val="FFEBFA"/>
              </a:gs>
            </a:gsLst>
            <a:lin ang="5400000" scaled="0"/>
          </a:gradFill>
        </p:spPr>
        <p:txBody>
          <a:bodyPr>
            <a:normAutofit fontScale="77500" lnSpcReduction="20000"/>
          </a:bodyPr>
          <a:lstStyle/>
          <a:p>
            <a:pPr marL="0" indent="0" algn="ctr">
              <a:buNone/>
            </a:pPr>
            <a:r>
              <a:rPr lang="es-CO" sz="3200" b="1" dirty="0" smtClean="0">
                <a:solidFill>
                  <a:srgbClr val="FF0000"/>
                </a:solidFill>
              </a:rPr>
              <a:t>1</a:t>
            </a:r>
            <a:r>
              <a:rPr lang="es-CO" sz="3200" b="1" dirty="0" smtClean="0"/>
              <a:t>. </a:t>
            </a:r>
            <a:r>
              <a:rPr lang="es-CO" sz="3200" b="1" u="sng" dirty="0" smtClean="0"/>
              <a:t>Luchando </a:t>
            </a:r>
            <a:r>
              <a:rPr lang="es-CO" sz="3200" b="1" u="sng" dirty="0"/>
              <a:t>con su propia conciencia.</a:t>
            </a:r>
          </a:p>
          <a:p>
            <a:pPr marL="0" indent="0">
              <a:buNone/>
            </a:pPr>
            <a:r>
              <a:rPr lang="es-CO" dirty="0"/>
              <a:t>Una persona puede tratar de convencerse a sí misma que algo está bien porque para ella "</a:t>
            </a:r>
            <a:r>
              <a:rPr lang="es-CO" b="1" u="sng" dirty="0"/>
              <a:t>no tiene nada de malo</a:t>
            </a:r>
            <a:r>
              <a:rPr lang="es-CO" dirty="0"/>
              <a:t>", o bien, diciendo que otros creyentes lo hacen. También puede ser que lo discuta con otro creyente con el fin de lograr que éste le apoye.</a:t>
            </a:r>
          </a:p>
          <a:p>
            <a:r>
              <a:rPr lang="es-CO" dirty="0"/>
              <a:t>No debemos permitir que la opinión de otra persona supere nuestra conciencia. Alguien puede decirte que cree que es correcto que tú hagas cierta cosa. Pero, si tu conciencia la condena, entonces es mala para ti. Cuando tú creas que algo no es la voluntad de Dios para ti, no debes hacerlo. La Biblia dice:</a:t>
            </a:r>
          </a:p>
          <a:p>
            <a:pPr marL="0" indent="0">
              <a:buNone/>
            </a:pPr>
            <a:r>
              <a:rPr lang="es-CO" dirty="0" smtClean="0"/>
              <a:t>«. </a:t>
            </a:r>
            <a:r>
              <a:rPr lang="es-CO" dirty="0"/>
              <a:t>. . </a:t>
            </a:r>
            <a:r>
              <a:rPr lang="es-CO" sz="4000" i="1" dirty="0">
                <a:latin typeface="Agency FB" pitchFamily="34" charset="0"/>
              </a:rPr>
              <a:t>todo lo que no proviene de fe, es </a:t>
            </a:r>
            <a:r>
              <a:rPr lang="es-CO" sz="4000" i="1" dirty="0" smtClean="0">
                <a:latin typeface="Agency FB" pitchFamily="34" charset="0"/>
              </a:rPr>
              <a:t>pecado» </a:t>
            </a:r>
            <a:r>
              <a:rPr lang="es-CO" dirty="0">
                <a:solidFill>
                  <a:srgbClr val="FF0000"/>
                </a:solidFill>
              </a:rPr>
              <a:t>(Romanos 14:23).</a:t>
            </a:r>
          </a:p>
          <a:p>
            <a:pPr marL="0" indent="0">
              <a:buNone/>
            </a:pPr>
            <a:r>
              <a:rPr lang="es-CO" dirty="0"/>
              <a:t>Tenemos que comprender que no podemos argumentar con nuestra conciencia. Nuestra conciencia discierne lo que Dios piensa sobre algo. Si la conciencia nos dice que es malo, entonces sí es malo para nosotros. Nunca debemos tratar de silenciar la voz de la conciencia porque representa la voluntad de Dios para nosotros</a:t>
            </a:r>
            <a:r>
              <a:rPr lang="es-CO" dirty="0" smtClean="0"/>
              <a:t>.</a:t>
            </a:r>
            <a:endParaRPr lang="es-CO" dirty="0"/>
          </a:p>
        </p:txBody>
      </p:sp>
    </p:spTree>
    <p:extLst>
      <p:ext uri="{BB962C8B-B14F-4D97-AF65-F5344CB8AC3E}">
        <p14:creationId xmlns:p14="http://schemas.microsoft.com/office/powerpoint/2010/main" val="131947253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147248" cy="6048672"/>
          </a:xfrm>
          <a:gradFill>
            <a:gsLst>
              <a:gs pos="0">
                <a:srgbClr val="FFEFD1"/>
              </a:gs>
              <a:gs pos="64999">
                <a:srgbClr val="F0EBD5"/>
              </a:gs>
              <a:gs pos="100000">
                <a:srgbClr val="D1C39F"/>
              </a:gs>
            </a:gsLst>
            <a:lin ang="5400000" scaled="0"/>
          </a:gradFill>
        </p:spPr>
        <p:txBody>
          <a:bodyPr>
            <a:normAutofit fontScale="70000" lnSpcReduction="20000"/>
          </a:bodyPr>
          <a:lstStyle/>
          <a:p>
            <a:pPr marL="0" indent="0" algn="ctr">
              <a:buNone/>
            </a:pPr>
            <a:r>
              <a:rPr lang="es-CO" sz="3400" b="1" dirty="0">
                <a:solidFill>
                  <a:srgbClr val="FF0000"/>
                </a:solidFill>
              </a:rPr>
              <a:t>2</a:t>
            </a:r>
            <a:r>
              <a:rPr lang="es-CO" sz="3400" b="1" dirty="0"/>
              <a:t>. </a:t>
            </a:r>
            <a:r>
              <a:rPr lang="es-CO" sz="3400" b="1" u="sng" dirty="0"/>
              <a:t>Hacer buenas obras.</a:t>
            </a:r>
          </a:p>
          <a:p>
            <a:pPr marL="0" indent="0" algn="ctr">
              <a:buNone/>
            </a:pPr>
            <a:r>
              <a:rPr lang="es-CO" dirty="0"/>
              <a:t>Una segunda forma en que la persona trata de tranquilizar su conciencia es hacer muchas buenas obras. Aunque no está obedeciendo a Dios, ella piensa que lo que está haciendo es tan bueno o quizás mejor que lo que Dios le ha mandado hacer.</a:t>
            </a:r>
          </a:p>
          <a:p>
            <a:pPr marL="0" indent="0" algn="ctr">
              <a:buNone/>
            </a:pPr>
            <a:endParaRPr lang="es-CO" dirty="0" smtClean="0"/>
          </a:p>
          <a:p>
            <a:pPr marL="0" indent="0" algn="ctr">
              <a:buNone/>
            </a:pPr>
            <a:r>
              <a:rPr lang="es-CO" dirty="0" smtClean="0"/>
              <a:t>Puede </a:t>
            </a:r>
            <a:r>
              <a:rPr lang="es-CO" dirty="0"/>
              <a:t>tratar de silenciar su conciencia dando dinero para la obra de Dios o ayudando a otros o haciendo otras buenas obras. Esta persona puede estar muy contenta consigo misma y considerar que sus buenas obras son muy valiosas. Pero a los ojos de Dios no tienen ningún valor si ella es desobediente.</a:t>
            </a:r>
          </a:p>
          <a:p>
            <a:pPr marL="0" indent="0" algn="ctr">
              <a:buNone/>
            </a:pPr>
            <a:endParaRPr lang="es-CO" dirty="0" smtClean="0"/>
          </a:p>
          <a:p>
            <a:pPr marL="0" indent="0" algn="ctr">
              <a:buNone/>
            </a:pPr>
            <a:r>
              <a:rPr lang="es-CO" dirty="0" smtClean="0"/>
              <a:t>La </a:t>
            </a:r>
            <a:r>
              <a:rPr lang="es-CO" dirty="0"/>
              <a:t>conciencia demanda nuestra obediencia absoluta; ninguna otra cosa puede agradar a Dios. Si somos desobedientes, Dios no mira a las buenas obras que hacemos o cuánto dinero ofrendamos a su causa, sino solamente mira a nuestra obediencia. Nada puede tomar el lugar de la obediencia. La Biblia dice:</a:t>
            </a:r>
          </a:p>
          <a:p>
            <a:pPr marL="0" indent="0" algn="ctr">
              <a:buNone/>
            </a:pPr>
            <a:r>
              <a:rPr lang="es-CO" dirty="0" smtClean="0"/>
              <a:t>«</a:t>
            </a:r>
            <a:r>
              <a:rPr lang="es-CO" sz="4000" b="1" dirty="0" smtClean="0">
                <a:latin typeface="Agency FB" pitchFamily="34" charset="0"/>
              </a:rPr>
              <a:t>Ciertamente </a:t>
            </a:r>
            <a:r>
              <a:rPr lang="es-CO" sz="4000" b="1" dirty="0">
                <a:latin typeface="Agency FB" pitchFamily="34" charset="0"/>
              </a:rPr>
              <a:t>el obedecer es mejor que los </a:t>
            </a:r>
            <a:r>
              <a:rPr lang="es-CO" sz="4000" b="1" dirty="0" smtClean="0">
                <a:latin typeface="Agency FB" pitchFamily="34" charset="0"/>
              </a:rPr>
              <a:t>sacrificios</a:t>
            </a:r>
            <a:r>
              <a:rPr lang="es-CO" dirty="0" smtClean="0"/>
              <a:t>»</a:t>
            </a:r>
          </a:p>
          <a:p>
            <a:pPr marL="0" indent="0" algn="ctr">
              <a:buNone/>
            </a:pPr>
            <a:r>
              <a:rPr lang="es-CO" dirty="0" smtClean="0">
                <a:solidFill>
                  <a:srgbClr val="FF0000"/>
                </a:solidFill>
              </a:rPr>
              <a:t>(</a:t>
            </a:r>
            <a:r>
              <a:rPr lang="es-CO" dirty="0">
                <a:solidFill>
                  <a:srgbClr val="FF0000"/>
                </a:solidFill>
              </a:rPr>
              <a:t>1 Samuel 15:22</a:t>
            </a:r>
            <a:r>
              <a:rPr lang="es-CO" dirty="0" smtClean="0">
                <a:solidFill>
                  <a:srgbClr val="FF0000"/>
                </a:solidFill>
              </a:rPr>
              <a:t>).</a:t>
            </a:r>
            <a:endParaRPr lang="es-CO" dirty="0">
              <a:solidFill>
                <a:srgbClr val="FF0000"/>
              </a:solidFill>
            </a:endParaRPr>
          </a:p>
        </p:txBody>
      </p:sp>
    </p:spTree>
    <p:extLst>
      <p:ext uri="{BB962C8B-B14F-4D97-AF65-F5344CB8AC3E}">
        <p14:creationId xmlns:p14="http://schemas.microsoft.com/office/powerpoint/2010/main" val="39849108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down)">
                                      <p:cBhvr>
                                        <p:cTn id="21" dur="580">
                                          <p:stCondLst>
                                            <p:cond delay="0"/>
                                          </p:stCondLst>
                                        </p:cTn>
                                        <p:tgtEl>
                                          <p:spTgt spid="3">
                                            <p:txEl>
                                              <p:pRg st="5" end="5"/>
                                            </p:txEl>
                                          </p:spTgt>
                                        </p:tgtEl>
                                      </p:cBhvr>
                                    </p:animEffect>
                                    <p:anim calcmode="lin" valueType="num">
                                      <p:cBhvr>
                                        <p:cTn id="2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5" end="5"/>
                                            </p:txEl>
                                          </p:spTgt>
                                        </p:tgtEl>
                                      </p:cBhvr>
                                      <p:to x="100000" y="60000"/>
                                    </p:animScale>
                                    <p:animScale>
                                      <p:cBhvr>
                                        <p:cTn id="28" dur="166" decel="50000">
                                          <p:stCondLst>
                                            <p:cond delay="676"/>
                                          </p:stCondLst>
                                        </p:cTn>
                                        <p:tgtEl>
                                          <p:spTgt spid="3">
                                            <p:txEl>
                                              <p:pRg st="5" end="5"/>
                                            </p:txEl>
                                          </p:spTgt>
                                        </p:tgtEl>
                                      </p:cBhvr>
                                      <p:to x="100000" y="100000"/>
                                    </p:animScale>
                                    <p:animScale>
                                      <p:cBhvr>
                                        <p:cTn id="29" dur="26">
                                          <p:stCondLst>
                                            <p:cond delay="1312"/>
                                          </p:stCondLst>
                                        </p:cTn>
                                        <p:tgtEl>
                                          <p:spTgt spid="3">
                                            <p:txEl>
                                              <p:pRg st="5" end="5"/>
                                            </p:txEl>
                                          </p:spTgt>
                                        </p:tgtEl>
                                      </p:cBhvr>
                                      <p:to x="100000" y="80000"/>
                                    </p:animScale>
                                    <p:animScale>
                                      <p:cBhvr>
                                        <p:cTn id="30" dur="166" decel="50000">
                                          <p:stCondLst>
                                            <p:cond delay="1338"/>
                                          </p:stCondLst>
                                        </p:cTn>
                                        <p:tgtEl>
                                          <p:spTgt spid="3">
                                            <p:txEl>
                                              <p:pRg st="5" end="5"/>
                                            </p:txEl>
                                          </p:spTgt>
                                        </p:tgtEl>
                                      </p:cBhvr>
                                      <p:to x="100000" y="100000"/>
                                    </p:animScale>
                                    <p:animScale>
                                      <p:cBhvr>
                                        <p:cTn id="31" dur="26">
                                          <p:stCondLst>
                                            <p:cond delay="1642"/>
                                          </p:stCondLst>
                                        </p:cTn>
                                        <p:tgtEl>
                                          <p:spTgt spid="3">
                                            <p:txEl>
                                              <p:pRg st="5" end="5"/>
                                            </p:txEl>
                                          </p:spTgt>
                                        </p:tgtEl>
                                      </p:cBhvr>
                                      <p:to x="100000" y="90000"/>
                                    </p:animScale>
                                    <p:animScale>
                                      <p:cBhvr>
                                        <p:cTn id="32" dur="166" decel="50000">
                                          <p:stCondLst>
                                            <p:cond delay="1668"/>
                                          </p:stCondLst>
                                        </p:cTn>
                                        <p:tgtEl>
                                          <p:spTgt spid="3">
                                            <p:txEl>
                                              <p:pRg st="5" end="5"/>
                                            </p:txEl>
                                          </p:spTgt>
                                        </p:tgtEl>
                                      </p:cBhvr>
                                      <p:to x="100000" y="100000"/>
                                    </p:animScale>
                                    <p:animScale>
                                      <p:cBhvr>
                                        <p:cTn id="33" dur="26">
                                          <p:stCondLst>
                                            <p:cond delay="1808"/>
                                          </p:stCondLst>
                                        </p:cTn>
                                        <p:tgtEl>
                                          <p:spTgt spid="3">
                                            <p:txEl>
                                              <p:pRg st="5" end="5"/>
                                            </p:txEl>
                                          </p:spTgt>
                                        </p:tgtEl>
                                      </p:cBhvr>
                                      <p:to x="100000" y="95000"/>
                                    </p:animScale>
                                    <p:animScale>
                                      <p:cBhvr>
                                        <p:cTn id="34" dur="166" decel="50000">
                                          <p:stCondLst>
                                            <p:cond delay="1834"/>
                                          </p:stCondLst>
                                        </p:cTn>
                                        <p:tgtEl>
                                          <p:spTgt spid="3">
                                            <p:txEl>
                                              <p:pRg st="5" end="5"/>
                                            </p:txEl>
                                          </p:spTgt>
                                        </p:tgtEl>
                                      </p:cBhvr>
                                      <p:to x="100000" y="100000"/>
                                    </p:animScale>
                                  </p:childTnLst>
                                </p:cTn>
                              </p:par>
                              <p:par>
                                <p:cTn id="35" presetID="26"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80">
                                          <p:stCondLst>
                                            <p:cond delay="0"/>
                                          </p:stCondLst>
                                        </p:cTn>
                                        <p:tgtEl>
                                          <p:spTgt spid="3">
                                            <p:txEl>
                                              <p:pRg st="6" end="6"/>
                                            </p:txEl>
                                          </p:spTgt>
                                        </p:tgtEl>
                                      </p:cBhvr>
                                    </p:animEffect>
                                    <p:anim calcmode="lin" valueType="num">
                                      <p:cBhvr>
                                        <p:cTn id="3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3">
                                            <p:txEl>
                                              <p:pRg st="6" end="6"/>
                                            </p:txEl>
                                          </p:spTgt>
                                        </p:tgtEl>
                                      </p:cBhvr>
                                      <p:to x="100000" y="60000"/>
                                    </p:animScale>
                                    <p:animScale>
                                      <p:cBhvr>
                                        <p:cTn id="44" dur="166" decel="50000">
                                          <p:stCondLst>
                                            <p:cond delay="676"/>
                                          </p:stCondLst>
                                        </p:cTn>
                                        <p:tgtEl>
                                          <p:spTgt spid="3">
                                            <p:txEl>
                                              <p:pRg st="6" end="6"/>
                                            </p:txEl>
                                          </p:spTgt>
                                        </p:tgtEl>
                                      </p:cBhvr>
                                      <p:to x="100000" y="100000"/>
                                    </p:animScale>
                                    <p:animScale>
                                      <p:cBhvr>
                                        <p:cTn id="45" dur="26">
                                          <p:stCondLst>
                                            <p:cond delay="1312"/>
                                          </p:stCondLst>
                                        </p:cTn>
                                        <p:tgtEl>
                                          <p:spTgt spid="3">
                                            <p:txEl>
                                              <p:pRg st="6" end="6"/>
                                            </p:txEl>
                                          </p:spTgt>
                                        </p:tgtEl>
                                      </p:cBhvr>
                                      <p:to x="100000" y="80000"/>
                                    </p:animScale>
                                    <p:animScale>
                                      <p:cBhvr>
                                        <p:cTn id="46" dur="166" decel="50000">
                                          <p:stCondLst>
                                            <p:cond delay="1338"/>
                                          </p:stCondLst>
                                        </p:cTn>
                                        <p:tgtEl>
                                          <p:spTgt spid="3">
                                            <p:txEl>
                                              <p:pRg st="6" end="6"/>
                                            </p:txEl>
                                          </p:spTgt>
                                        </p:tgtEl>
                                      </p:cBhvr>
                                      <p:to x="100000" y="100000"/>
                                    </p:animScale>
                                    <p:animScale>
                                      <p:cBhvr>
                                        <p:cTn id="47" dur="26">
                                          <p:stCondLst>
                                            <p:cond delay="1642"/>
                                          </p:stCondLst>
                                        </p:cTn>
                                        <p:tgtEl>
                                          <p:spTgt spid="3">
                                            <p:txEl>
                                              <p:pRg st="6" end="6"/>
                                            </p:txEl>
                                          </p:spTgt>
                                        </p:tgtEl>
                                      </p:cBhvr>
                                      <p:to x="100000" y="90000"/>
                                    </p:animScale>
                                    <p:animScale>
                                      <p:cBhvr>
                                        <p:cTn id="48" dur="166" decel="50000">
                                          <p:stCondLst>
                                            <p:cond delay="1668"/>
                                          </p:stCondLst>
                                        </p:cTn>
                                        <p:tgtEl>
                                          <p:spTgt spid="3">
                                            <p:txEl>
                                              <p:pRg st="6" end="6"/>
                                            </p:txEl>
                                          </p:spTgt>
                                        </p:tgtEl>
                                      </p:cBhvr>
                                      <p:to x="100000" y="100000"/>
                                    </p:animScale>
                                    <p:animScale>
                                      <p:cBhvr>
                                        <p:cTn id="49" dur="26">
                                          <p:stCondLst>
                                            <p:cond delay="1808"/>
                                          </p:stCondLst>
                                        </p:cTn>
                                        <p:tgtEl>
                                          <p:spTgt spid="3">
                                            <p:txEl>
                                              <p:pRg st="6" end="6"/>
                                            </p:txEl>
                                          </p:spTgt>
                                        </p:tgtEl>
                                      </p:cBhvr>
                                      <p:to x="100000" y="95000"/>
                                    </p:animScale>
                                    <p:animScale>
                                      <p:cBhvr>
                                        <p:cTn id="50" dur="166" decel="50000">
                                          <p:stCondLst>
                                            <p:cond delay="1834"/>
                                          </p:stCondLst>
                                        </p:cTn>
                                        <p:tgtEl>
                                          <p:spTgt spid="3">
                                            <p:txEl>
                                              <p:pRg st="6" end="6"/>
                                            </p:txEl>
                                          </p:spTgt>
                                        </p:tgtEl>
                                      </p:cBhvr>
                                      <p:to x="100000" y="100000"/>
                                    </p:animScale>
                                  </p:childTnLst>
                                </p:cTn>
                              </p:par>
                              <p:par>
                                <p:cTn id="51" presetID="26" presetClass="entr" presetSubtype="0" fill="hold" nodeType="with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Effect transition="in" filter="wipe(down)">
                                      <p:cBhvr>
                                        <p:cTn id="53" dur="580">
                                          <p:stCondLst>
                                            <p:cond delay="0"/>
                                          </p:stCondLst>
                                        </p:cTn>
                                        <p:tgtEl>
                                          <p:spTgt spid="3">
                                            <p:txEl>
                                              <p:pRg st="7" end="7"/>
                                            </p:txEl>
                                          </p:spTgt>
                                        </p:tgtEl>
                                      </p:cBhvr>
                                    </p:animEffect>
                                    <p:anim calcmode="lin" valueType="num">
                                      <p:cBhvr>
                                        <p:cTn id="5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59" dur="26">
                                          <p:stCondLst>
                                            <p:cond delay="650"/>
                                          </p:stCondLst>
                                        </p:cTn>
                                        <p:tgtEl>
                                          <p:spTgt spid="3">
                                            <p:txEl>
                                              <p:pRg st="7" end="7"/>
                                            </p:txEl>
                                          </p:spTgt>
                                        </p:tgtEl>
                                      </p:cBhvr>
                                      <p:to x="100000" y="60000"/>
                                    </p:animScale>
                                    <p:animScale>
                                      <p:cBhvr>
                                        <p:cTn id="60" dur="166" decel="50000">
                                          <p:stCondLst>
                                            <p:cond delay="676"/>
                                          </p:stCondLst>
                                        </p:cTn>
                                        <p:tgtEl>
                                          <p:spTgt spid="3">
                                            <p:txEl>
                                              <p:pRg st="7" end="7"/>
                                            </p:txEl>
                                          </p:spTgt>
                                        </p:tgtEl>
                                      </p:cBhvr>
                                      <p:to x="100000" y="100000"/>
                                    </p:animScale>
                                    <p:animScale>
                                      <p:cBhvr>
                                        <p:cTn id="61" dur="26">
                                          <p:stCondLst>
                                            <p:cond delay="1312"/>
                                          </p:stCondLst>
                                        </p:cTn>
                                        <p:tgtEl>
                                          <p:spTgt spid="3">
                                            <p:txEl>
                                              <p:pRg st="7" end="7"/>
                                            </p:txEl>
                                          </p:spTgt>
                                        </p:tgtEl>
                                      </p:cBhvr>
                                      <p:to x="100000" y="80000"/>
                                    </p:animScale>
                                    <p:animScale>
                                      <p:cBhvr>
                                        <p:cTn id="62" dur="166" decel="50000">
                                          <p:stCondLst>
                                            <p:cond delay="1338"/>
                                          </p:stCondLst>
                                        </p:cTn>
                                        <p:tgtEl>
                                          <p:spTgt spid="3">
                                            <p:txEl>
                                              <p:pRg st="7" end="7"/>
                                            </p:txEl>
                                          </p:spTgt>
                                        </p:tgtEl>
                                      </p:cBhvr>
                                      <p:to x="100000" y="100000"/>
                                    </p:animScale>
                                    <p:animScale>
                                      <p:cBhvr>
                                        <p:cTn id="63" dur="26">
                                          <p:stCondLst>
                                            <p:cond delay="1642"/>
                                          </p:stCondLst>
                                        </p:cTn>
                                        <p:tgtEl>
                                          <p:spTgt spid="3">
                                            <p:txEl>
                                              <p:pRg st="7" end="7"/>
                                            </p:txEl>
                                          </p:spTgt>
                                        </p:tgtEl>
                                      </p:cBhvr>
                                      <p:to x="100000" y="90000"/>
                                    </p:animScale>
                                    <p:animScale>
                                      <p:cBhvr>
                                        <p:cTn id="64" dur="166" decel="50000">
                                          <p:stCondLst>
                                            <p:cond delay="1668"/>
                                          </p:stCondLst>
                                        </p:cTn>
                                        <p:tgtEl>
                                          <p:spTgt spid="3">
                                            <p:txEl>
                                              <p:pRg st="7" end="7"/>
                                            </p:txEl>
                                          </p:spTgt>
                                        </p:tgtEl>
                                      </p:cBhvr>
                                      <p:to x="100000" y="100000"/>
                                    </p:animScale>
                                    <p:animScale>
                                      <p:cBhvr>
                                        <p:cTn id="65" dur="26">
                                          <p:stCondLst>
                                            <p:cond delay="1808"/>
                                          </p:stCondLst>
                                        </p:cTn>
                                        <p:tgtEl>
                                          <p:spTgt spid="3">
                                            <p:txEl>
                                              <p:pRg st="7" end="7"/>
                                            </p:txEl>
                                          </p:spTgt>
                                        </p:tgtEl>
                                      </p:cBhvr>
                                      <p:to x="100000" y="95000"/>
                                    </p:animScale>
                                    <p:animScale>
                                      <p:cBhvr>
                                        <p:cTn id="6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5365224" cy="2754632"/>
          </a:xfrm>
        </p:spPr>
        <p:txBody>
          <a:bodyPr>
            <a:normAutofit fontScale="70000" lnSpcReduction="20000"/>
          </a:bodyPr>
          <a:lstStyle/>
          <a:p>
            <a:pPr marL="0" indent="0" algn="ctr">
              <a:buNone/>
            </a:pPr>
            <a:r>
              <a:rPr lang="es-CO" b="1" dirty="0" smtClean="0">
                <a:solidFill>
                  <a:srgbClr val="FF0000"/>
                </a:solidFill>
              </a:rPr>
              <a:t>3</a:t>
            </a:r>
            <a:r>
              <a:rPr lang="es-CO" b="1" dirty="0" smtClean="0"/>
              <a:t>.</a:t>
            </a:r>
            <a:r>
              <a:rPr lang="es-CO" b="1" u="sng" dirty="0" smtClean="0"/>
              <a:t>Espera un poco. </a:t>
            </a:r>
            <a:r>
              <a:rPr lang="es-CO" dirty="0" smtClean="0"/>
              <a:t>Satanás te susurra dulcemente al oído: Lo que tu conciencia te dice es cierto, tu has cometido muchos pecados, pero no te afanes, eso no es tan grave, lo harás más tarde, todavía estoy muy joven para entregarme a Cristo, más adelante lo haré, responden algunos. </a:t>
            </a:r>
          </a:p>
          <a:p>
            <a:pPr marL="0" indent="0" algn="ctr">
              <a:buNone/>
            </a:pPr>
            <a:r>
              <a:rPr lang="es-CO" dirty="0" smtClean="0"/>
              <a:t>Lea </a:t>
            </a:r>
            <a:r>
              <a:rPr lang="es-CO" dirty="0" smtClean="0">
                <a:solidFill>
                  <a:srgbClr val="FF0000"/>
                </a:solidFill>
              </a:rPr>
              <a:t>(P. V. G. M. cap.18).</a:t>
            </a:r>
            <a:endParaRPr lang="es-CO" dirty="0">
              <a:solidFill>
                <a:srgbClr val="FF00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548680"/>
            <a:ext cx="2592288"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2771800" y="3645024"/>
            <a:ext cx="5832648" cy="2246769"/>
          </a:xfrm>
          <a:prstGeom prst="rect">
            <a:avLst/>
          </a:prstGeom>
        </p:spPr>
        <p:txBody>
          <a:bodyPr wrap="square">
            <a:spAutoFit/>
          </a:bodyPr>
          <a:lstStyle/>
          <a:p>
            <a:pPr algn="ctr"/>
            <a:r>
              <a:rPr lang="es-CO" sz="2000" dirty="0"/>
              <a:t>Millones y millos de personas en el mundo se encuentra en esta situación, </a:t>
            </a:r>
            <a:r>
              <a:rPr lang="es-CO" sz="2000" dirty="0" smtClean="0"/>
              <a:t>están en el </a:t>
            </a:r>
            <a:r>
              <a:rPr lang="es-CO" sz="2000" dirty="0"/>
              <a:t>valle de </a:t>
            </a:r>
            <a:r>
              <a:rPr lang="es-CO" sz="2000" dirty="0" smtClean="0"/>
              <a:t>la indecisión, </a:t>
            </a:r>
            <a:r>
              <a:rPr lang="es-CO" sz="2000" dirty="0"/>
              <a:t>saben lo que tienen que hacer, pero el costo requiere un </a:t>
            </a:r>
            <a:r>
              <a:rPr lang="es-CO" sz="2000" dirty="0" smtClean="0"/>
              <a:t>sacrificio, </a:t>
            </a:r>
            <a:r>
              <a:rPr lang="es-CO" sz="2000" dirty="0"/>
              <a:t>y por no correr el </a:t>
            </a:r>
            <a:r>
              <a:rPr lang="es-CO" sz="2000" dirty="0" smtClean="0"/>
              <a:t>riesgo. Jesús </a:t>
            </a:r>
            <a:r>
              <a:rPr lang="es-CO" sz="2000" dirty="0"/>
              <a:t>vendrá y los encontrará en esta </a:t>
            </a:r>
            <a:r>
              <a:rPr lang="es-CO" sz="2000" dirty="0" smtClean="0"/>
              <a:t>situación. </a:t>
            </a:r>
            <a:r>
              <a:rPr lang="es-CO" sz="2000" dirty="0"/>
              <a:t>Indecisos.</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645024"/>
            <a:ext cx="2304256" cy="2134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7842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1000" fill="hold"/>
                                        <p:tgtEl>
                                          <p:spTgt spid="3074"/>
                                        </p:tgtEl>
                                        <p:attrNameLst>
                                          <p:attrName>ppt_w</p:attrName>
                                        </p:attrNameLst>
                                      </p:cBhvr>
                                      <p:tavLst>
                                        <p:tav tm="0">
                                          <p:val>
                                            <p:fltVal val="0"/>
                                          </p:val>
                                        </p:tav>
                                        <p:tav tm="100000">
                                          <p:val>
                                            <p:strVal val="#ppt_w"/>
                                          </p:val>
                                        </p:tav>
                                      </p:tavLst>
                                    </p:anim>
                                    <p:anim calcmode="lin" valueType="num">
                                      <p:cBhvr>
                                        <p:cTn id="14" dur="1000" fill="hold"/>
                                        <p:tgtEl>
                                          <p:spTgt spid="3074"/>
                                        </p:tgtEl>
                                        <p:attrNameLst>
                                          <p:attrName>ppt_h</p:attrName>
                                        </p:attrNameLst>
                                      </p:cBhvr>
                                      <p:tavLst>
                                        <p:tav tm="0">
                                          <p:val>
                                            <p:fltVal val="0"/>
                                          </p:val>
                                        </p:tav>
                                        <p:tav tm="100000">
                                          <p:val>
                                            <p:strVal val="#ppt_h"/>
                                          </p:val>
                                        </p:tav>
                                      </p:tavLst>
                                    </p:anim>
                                    <p:anim calcmode="lin" valueType="num">
                                      <p:cBhvr>
                                        <p:cTn id="15" dur="1000" fill="hold"/>
                                        <p:tgtEl>
                                          <p:spTgt spid="3074"/>
                                        </p:tgtEl>
                                        <p:attrNameLst>
                                          <p:attrName>style.rotation</p:attrName>
                                        </p:attrNameLst>
                                      </p:cBhvr>
                                      <p:tavLst>
                                        <p:tav tm="0">
                                          <p:val>
                                            <p:fltVal val="90"/>
                                          </p:val>
                                        </p:tav>
                                        <p:tav tm="100000">
                                          <p:val>
                                            <p:fltVal val="0"/>
                                          </p:val>
                                        </p:tav>
                                      </p:tavLst>
                                    </p:anim>
                                    <p:animEffect transition="in" filter="fade">
                                      <p:cBhvr>
                                        <p:cTn id="16" dur="1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147248" cy="792088"/>
          </a:xfrm>
        </p:spPr>
        <p:txBody>
          <a:bodyPr>
            <a:normAutofit fontScale="85000" lnSpcReduction="20000"/>
          </a:bodyPr>
          <a:lstStyle/>
          <a:p>
            <a:pPr marL="0" indent="0">
              <a:buNone/>
            </a:pPr>
            <a:r>
              <a:rPr lang="es-CO" sz="3100" b="1" dirty="0" smtClean="0"/>
              <a:t>Otra forma en que Satanás trabaja es la siguiente:</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1448" y="1556791"/>
            <a:ext cx="2181225" cy="2175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435520" y="1628800"/>
            <a:ext cx="5976664" cy="2031325"/>
          </a:xfrm>
          <a:prstGeom prst="rect">
            <a:avLst/>
          </a:prstGeom>
          <a:gradFill>
            <a:gsLst>
              <a:gs pos="0">
                <a:srgbClr val="FFEFD1"/>
              </a:gs>
              <a:gs pos="64999">
                <a:srgbClr val="F0EBD5"/>
              </a:gs>
              <a:gs pos="100000">
                <a:srgbClr val="D1C39F"/>
              </a:gs>
            </a:gsLst>
            <a:lin ang="5400000" scaled="0"/>
          </a:gradFill>
        </p:spPr>
        <p:txBody>
          <a:bodyPr wrap="square">
            <a:spAutoFit/>
          </a:bodyPr>
          <a:lstStyle/>
          <a:p>
            <a:pPr algn="ctr"/>
            <a:r>
              <a:rPr lang="es-CO" dirty="0"/>
              <a:t>Una vez que nos hemos entregado a Cristo, lo hace acusándonos y condenándonos.</a:t>
            </a:r>
          </a:p>
          <a:p>
            <a:pPr algn="ctr"/>
            <a:r>
              <a:rPr lang="es-CO" dirty="0"/>
              <a:t>Satanás mete en nuestra mente pensamientos como estos: "</a:t>
            </a:r>
            <a:r>
              <a:rPr lang="es-CO" sz="2400" b="1" dirty="0">
                <a:latin typeface="Agency FB" pitchFamily="34" charset="0"/>
              </a:rPr>
              <a:t>Ya fallaste otra vez. Es lo que siempre haces. Sólo eres un fracaso y lo serás siempre. Dios no puede amar a alguien como tú</a:t>
            </a:r>
            <a:r>
              <a:rPr lang="es-CO" dirty="0" smtClean="0"/>
              <a:t>".</a:t>
            </a:r>
            <a:endParaRPr lang="es-CO" dirty="0"/>
          </a:p>
        </p:txBody>
      </p:sp>
      <p:sp>
        <p:nvSpPr>
          <p:cNvPr id="6" name="5 Rectángulo"/>
          <p:cNvSpPr/>
          <p:nvPr/>
        </p:nvSpPr>
        <p:spPr>
          <a:xfrm>
            <a:off x="431502" y="4175918"/>
            <a:ext cx="8280920" cy="2246769"/>
          </a:xfrm>
          <a:prstGeom prst="rect">
            <a:avLst/>
          </a:prstGeom>
          <a:solidFill>
            <a:schemeClr val="accent1">
              <a:lumMod val="20000"/>
              <a:lumOff val="80000"/>
            </a:schemeClr>
          </a:solidFill>
        </p:spPr>
        <p:txBody>
          <a:bodyPr wrap="square">
            <a:spAutoFit/>
          </a:bodyPr>
          <a:lstStyle/>
          <a:p>
            <a:pPr algn="ctr"/>
            <a:r>
              <a:rPr lang="es-CO" sz="2000" dirty="0"/>
              <a:t>Los ataques de Satanás pueden debilitarnos de tal manera que apenas podamos enfrentar la vida. Por esta razón es de suma importancia que reconozcamos su actividad. Tenemos que saber distinguir entre la Condenación de Satanás y la Convicción del Espíritu Santo.</a:t>
            </a:r>
          </a:p>
          <a:p>
            <a:r>
              <a:rPr lang="es-CO" sz="2000" dirty="0"/>
              <a:t>A continuación damos algunas formas de distinguir entre la obra de Satanás y la convicción del Espíritu Santo:</a:t>
            </a:r>
          </a:p>
        </p:txBody>
      </p:sp>
    </p:spTree>
    <p:extLst>
      <p:ext uri="{BB962C8B-B14F-4D97-AF65-F5344CB8AC3E}">
        <p14:creationId xmlns:p14="http://schemas.microsoft.com/office/powerpoint/2010/main" val="16166718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heel(1)">
                                      <p:cBhvr>
                                        <p:cTn id="7" dur="2000"/>
                                        <p:tgtEl>
                                          <p:spTgt spid="717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heel(1)">
                                      <p:cBhvr>
                                        <p:cTn id="15" dur="2000"/>
                                        <p:tgtEl>
                                          <p:spTgt spid="6">
                                            <p:txEl>
                                              <p:pRg st="0" end="0"/>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wheel(1)">
                                      <p:cBhvr>
                                        <p:cTn id="18"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530352"/>
            <a:ext cx="8291264" cy="5418928"/>
          </a:xfrm>
        </p:spPr>
        <p:txBody>
          <a:bodyPr>
            <a:normAutofit fontScale="47500" lnSpcReduction="20000"/>
          </a:bodyPr>
          <a:lstStyle/>
          <a:p>
            <a:pPr marL="0" indent="0" algn="ctr">
              <a:buNone/>
            </a:pPr>
            <a:r>
              <a:rPr lang="es-CO" sz="3500" b="1" dirty="0">
                <a:solidFill>
                  <a:srgbClr val="FF0000"/>
                </a:solidFill>
              </a:rPr>
              <a:t>Las acusaciones de Satanás son sutiles y continuas pero...</a:t>
            </a:r>
            <a:br>
              <a:rPr lang="es-CO" sz="3500" b="1" dirty="0">
                <a:solidFill>
                  <a:srgbClr val="FF0000"/>
                </a:solidFill>
              </a:rPr>
            </a:br>
            <a:r>
              <a:rPr lang="es-CO" sz="3500" b="1" dirty="0">
                <a:solidFill>
                  <a:srgbClr val="FF0000"/>
                </a:solidFill>
              </a:rPr>
              <a:t>El Espíritu Santo nos alumbra para que podamos ver claramente nuestras faltas.</a:t>
            </a:r>
          </a:p>
          <a:p>
            <a:endParaRPr lang="es-CO" sz="3500" dirty="0" smtClean="0">
              <a:solidFill>
                <a:srgbClr val="FF0000"/>
              </a:solidFill>
            </a:endParaRPr>
          </a:p>
          <a:p>
            <a:pPr marL="0" indent="0" algn="ctr">
              <a:buNone/>
            </a:pPr>
            <a:r>
              <a:rPr lang="es-CO" sz="3500" b="1" dirty="0" smtClean="0">
                <a:solidFill>
                  <a:srgbClr val="0070C0"/>
                </a:solidFill>
              </a:rPr>
              <a:t>Las </a:t>
            </a:r>
            <a:r>
              <a:rPr lang="es-CO" sz="3500" b="1" dirty="0">
                <a:solidFill>
                  <a:srgbClr val="0070C0"/>
                </a:solidFill>
              </a:rPr>
              <a:t>acusaciones de Satanás están diseñadas sólo para causarnos dolor y para derribarnos, pero...</a:t>
            </a:r>
            <a:br>
              <a:rPr lang="es-CO" sz="3500" b="1" dirty="0">
                <a:solidFill>
                  <a:srgbClr val="0070C0"/>
                </a:solidFill>
              </a:rPr>
            </a:br>
            <a:r>
              <a:rPr lang="es-CO" sz="3500" b="1" dirty="0">
                <a:solidFill>
                  <a:srgbClr val="0070C0"/>
                </a:solidFill>
              </a:rPr>
              <a:t>El propósito del Espíritu Santo es el de edificarnos. Nos muestra los pecados que debemos confesar y abandonar para así andar en los caminos de Dios.</a:t>
            </a:r>
          </a:p>
          <a:p>
            <a:endParaRPr lang="es-CO" sz="3500" dirty="0" smtClean="0"/>
          </a:p>
          <a:p>
            <a:pPr marL="0" indent="0" algn="ctr">
              <a:buNone/>
            </a:pPr>
            <a:r>
              <a:rPr lang="es-CO" sz="3500" b="1" dirty="0" smtClean="0">
                <a:solidFill>
                  <a:srgbClr val="7030A0"/>
                </a:solidFill>
              </a:rPr>
              <a:t>Las </a:t>
            </a:r>
            <a:r>
              <a:rPr lang="es-CO" sz="3500" b="1" dirty="0">
                <a:solidFill>
                  <a:srgbClr val="7030A0"/>
                </a:solidFill>
              </a:rPr>
              <a:t>acusaciones de Satanás nos siguen acosando aun cuando hayamos confesado el pecado, pero...</a:t>
            </a:r>
            <a:br>
              <a:rPr lang="es-CO" sz="3500" b="1" dirty="0">
                <a:solidFill>
                  <a:srgbClr val="7030A0"/>
                </a:solidFill>
              </a:rPr>
            </a:br>
            <a:r>
              <a:rPr lang="es-CO" sz="3500" b="1" dirty="0">
                <a:solidFill>
                  <a:srgbClr val="7030A0"/>
                </a:solidFill>
              </a:rPr>
              <a:t>Si la convicción es del Espíritu Santo y hemos confesado ese pecado a Dios, Él nos perdona y el Espíritu Santo ya no continúa hablándonos respecto a ese asunto.</a:t>
            </a:r>
          </a:p>
          <a:p>
            <a:endParaRPr lang="es-CO" sz="3500" dirty="0" smtClean="0"/>
          </a:p>
          <a:p>
            <a:pPr marL="0" indent="0" algn="ctr">
              <a:buNone/>
            </a:pPr>
            <a:r>
              <a:rPr lang="es-CO" sz="3500" b="1" dirty="0" smtClean="0">
                <a:solidFill>
                  <a:srgbClr val="C00000"/>
                </a:solidFill>
              </a:rPr>
              <a:t>A </a:t>
            </a:r>
            <a:r>
              <a:rPr lang="es-CO" sz="3500" b="1" dirty="0">
                <a:solidFill>
                  <a:srgbClr val="C00000"/>
                </a:solidFill>
              </a:rPr>
              <a:t>veces Satanás ataca al creyente tratando de hacerle creer que jamás podrá ser perdonado por ciertos pecados cometidos. Creer esto es creer una mentira. No hay pecado tan grande en el mundo que no pueda ser perdonado</a:t>
            </a:r>
            <a:r>
              <a:rPr lang="es-CO" sz="3500" dirty="0"/>
              <a:t>. La Biblia dice</a:t>
            </a:r>
            <a:r>
              <a:rPr lang="es-CO" sz="3500" dirty="0" smtClean="0"/>
              <a:t>:</a:t>
            </a:r>
          </a:p>
          <a:p>
            <a:pPr marL="0" indent="0" algn="ctr">
              <a:buNone/>
            </a:pPr>
            <a:r>
              <a:rPr lang="es-CO" sz="3500" dirty="0"/>
              <a:t> </a:t>
            </a:r>
            <a:r>
              <a:rPr lang="es-CO" sz="3500" dirty="0" smtClean="0"/>
              <a:t>«.. </a:t>
            </a:r>
            <a:r>
              <a:rPr lang="es-CO" sz="4500" b="1" dirty="0">
                <a:latin typeface="Agency FB" pitchFamily="34" charset="0"/>
              </a:rPr>
              <a:t>la sangre de Jesucristo su Hijo nos limpia de todo pecado. Si confesamos nuestros pecados, él es fiel y justo para perdonar nuestros pecados, y limpiarnos de </a:t>
            </a:r>
            <a:r>
              <a:rPr lang="es-CO" sz="4500" b="1" u="sng" dirty="0" smtClean="0">
                <a:latin typeface="Agency FB" pitchFamily="34" charset="0"/>
              </a:rPr>
              <a:t>TODA</a:t>
            </a:r>
            <a:r>
              <a:rPr lang="es-CO" sz="4500" b="1" dirty="0" smtClean="0">
                <a:latin typeface="Agency FB" pitchFamily="34" charset="0"/>
              </a:rPr>
              <a:t> maldad» </a:t>
            </a:r>
            <a:r>
              <a:rPr lang="es-CO" sz="3500" dirty="0">
                <a:solidFill>
                  <a:srgbClr val="FF0000"/>
                </a:solidFill>
              </a:rPr>
              <a:t>(1 Juan 1:7, 9).</a:t>
            </a:r>
          </a:p>
          <a:p>
            <a:pPr marL="0" indent="0">
              <a:buNone/>
            </a:pPr>
            <a:endParaRPr lang="es-CO" dirty="0"/>
          </a:p>
        </p:txBody>
      </p:sp>
    </p:spTree>
    <p:extLst>
      <p:ext uri="{BB962C8B-B14F-4D97-AF65-F5344CB8AC3E}">
        <p14:creationId xmlns:p14="http://schemas.microsoft.com/office/powerpoint/2010/main" val="9666160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heel(1)">
                                      <p:cBhvr>
                                        <p:cTn id="12" dur="20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wheel(1)">
                                      <p:cBhvr>
                                        <p:cTn id="17" dur="2000"/>
                                        <p:tgtEl>
                                          <p:spTgt spid="3">
                                            <p:txEl>
                                              <p:pRg st="6" end="6"/>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wheel(1)">
                                      <p:cBhvr>
                                        <p:cTn id="20"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5797272" cy="2322584"/>
          </a:xfrm>
        </p:spPr>
        <p:txBody>
          <a:bodyPr>
            <a:normAutofit/>
          </a:bodyPr>
          <a:lstStyle/>
          <a:p>
            <a:pPr marL="0" indent="0" algn="ctr">
              <a:buNone/>
            </a:pPr>
            <a:r>
              <a:rPr lang="es-CO" dirty="0" smtClean="0"/>
              <a:t>Cuando </a:t>
            </a:r>
            <a:r>
              <a:rPr lang="es-CO" dirty="0"/>
              <a:t>Dios dice "todo", Él quiere decir todo. Con su muerte en la cruz, el Señor Jesucristo pagó por todos nuestros pecados</a:t>
            </a:r>
            <a:r>
              <a:rPr lang="es-CO" dirty="0" smtClean="0"/>
              <a:t>.</a:t>
            </a:r>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548680"/>
            <a:ext cx="2304256"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563888" y="3140968"/>
            <a:ext cx="5082256" cy="2646878"/>
          </a:xfrm>
          <a:prstGeom prst="rect">
            <a:avLst/>
          </a:prstGeom>
        </p:spPr>
        <p:txBody>
          <a:bodyPr wrap="square">
            <a:spAutoFit/>
          </a:bodyPr>
          <a:lstStyle/>
          <a:p>
            <a:pPr algn="ctr"/>
            <a:r>
              <a:rPr lang="es-CO" sz="2000" dirty="0"/>
              <a:t>Si sientes que Satanás te está atacando, resístelo en el nombre del Señor Jesucristo. Reclama la poderosa victoria del Calvario. La Biblia dice:</a:t>
            </a:r>
          </a:p>
          <a:p>
            <a:pPr algn="ctr"/>
            <a:r>
              <a:rPr lang="es-CO" sz="2800" dirty="0" smtClean="0">
                <a:latin typeface="Agency FB" pitchFamily="34" charset="0"/>
              </a:rPr>
              <a:t>«Resistid </a:t>
            </a:r>
            <a:r>
              <a:rPr lang="es-CO" sz="2800" dirty="0">
                <a:latin typeface="Agency FB" pitchFamily="34" charset="0"/>
              </a:rPr>
              <a:t>al diablo, y huirá de </a:t>
            </a:r>
            <a:r>
              <a:rPr lang="es-CO" sz="2800" dirty="0" smtClean="0">
                <a:latin typeface="Agency FB" pitchFamily="34" charset="0"/>
              </a:rPr>
              <a:t>vosotros» </a:t>
            </a:r>
            <a:r>
              <a:rPr lang="es-CO" sz="2000" dirty="0">
                <a:solidFill>
                  <a:srgbClr val="FF0000"/>
                </a:solidFill>
              </a:rPr>
              <a:t>(Santiago 4:7).</a:t>
            </a:r>
          </a:p>
          <a:p>
            <a:endParaRPr lang="es-CO"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989817"/>
            <a:ext cx="2610222" cy="2671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124686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699792" y="548680"/>
            <a:ext cx="5987008" cy="3456383"/>
          </a:xfrm>
          <a:blipFill>
            <a:blip r:embed="rId2"/>
            <a:tile tx="0" ty="0" sx="100000" sy="100000" flip="none" algn="tl"/>
          </a:blipFill>
        </p:spPr>
        <p:txBody>
          <a:bodyPr>
            <a:normAutofit fontScale="85000" lnSpcReduction="20000"/>
          </a:bodyPr>
          <a:lstStyle/>
          <a:p>
            <a:pPr marL="0" indent="0" algn="ctr">
              <a:buNone/>
            </a:pPr>
            <a:r>
              <a:rPr lang="es-CO" dirty="0"/>
              <a:t>Es muy importante que mantengamos una conciencia sensible. Si tenemos cuidado de obedecer la voz de nuestra conciencia, se mantendrá limpia y sensible. Si no obedecemos a nuestra conciencia, ésta se endurecerá. Cada vez que nos rehusamos a escuchar y a obedecer a nuestra conciencia, </a:t>
            </a:r>
            <a:r>
              <a:rPr lang="es-CO" dirty="0" smtClean="0"/>
              <a:t>ahogamos </a:t>
            </a:r>
            <a:r>
              <a:rPr lang="es-CO" dirty="0"/>
              <a:t>la vida espiritual. La Biblia dice</a:t>
            </a:r>
            <a:r>
              <a:rPr lang="es-CO" dirty="0" smtClean="0"/>
              <a:t>:</a:t>
            </a:r>
            <a:endParaRPr lang="es-CO"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76672"/>
            <a:ext cx="2232248"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539552" y="4293096"/>
            <a:ext cx="8064896" cy="1077218"/>
          </a:xfrm>
          <a:prstGeom prst="rect">
            <a:avLst/>
          </a:prstGeom>
          <a:blipFill>
            <a:blip r:embed="rId4"/>
            <a:tile tx="0" ty="0" sx="100000" sy="100000" flip="none" algn="tl"/>
          </a:blipFill>
        </p:spPr>
        <p:txBody>
          <a:bodyPr wrap="square">
            <a:spAutoFit/>
          </a:bodyPr>
          <a:lstStyle/>
          <a:p>
            <a:r>
              <a:rPr lang="es-CO" dirty="0" smtClean="0"/>
              <a:t>«</a:t>
            </a:r>
            <a:r>
              <a:rPr lang="es-CO" sz="3200" i="1" dirty="0" smtClean="0">
                <a:latin typeface="Agency FB" pitchFamily="34" charset="0"/>
              </a:rPr>
              <a:t>Mirad</a:t>
            </a:r>
            <a:r>
              <a:rPr lang="es-CO" sz="3200" i="1" dirty="0">
                <a:latin typeface="Agency FB" pitchFamily="34" charset="0"/>
              </a:rPr>
              <a:t>, hermanos . . . que ninguno de vosotros se endurezca por el engaño del </a:t>
            </a:r>
            <a:r>
              <a:rPr lang="es-CO" sz="3200" i="1" dirty="0" smtClean="0">
                <a:latin typeface="Agency FB" pitchFamily="34" charset="0"/>
              </a:rPr>
              <a:t>pecado</a:t>
            </a:r>
            <a:r>
              <a:rPr lang="es-CO" dirty="0" smtClean="0"/>
              <a:t>» </a:t>
            </a:r>
            <a:r>
              <a:rPr lang="es-CO" dirty="0">
                <a:solidFill>
                  <a:srgbClr val="FF0000"/>
                </a:solidFill>
              </a:rPr>
              <a:t>(Hebreos 3:12–13).</a:t>
            </a:r>
          </a:p>
        </p:txBody>
      </p:sp>
    </p:spTree>
    <p:extLst>
      <p:ext uri="{BB962C8B-B14F-4D97-AF65-F5344CB8AC3E}">
        <p14:creationId xmlns:p14="http://schemas.microsoft.com/office/powerpoint/2010/main" val="448156113"/>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2920" y="530352"/>
            <a:ext cx="8183880" cy="5346920"/>
          </a:xfrm>
          <a:gradFill>
            <a:gsLst>
              <a:gs pos="0">
                <a:srgbClr val="FFEFD1"/>
              </a:gs>
              <a:gs pos="64999">
                <a:srgbClr val="F0EBD5"/>
              </a:gs>
              <a:gs pos="100000">
                <a:srgbClr val="D1C39F"/>
              </a:gs>
            </a:gsLst>
            <a:lin ang="5400000" scaled="0"/>
          </a:gradFill>
        </p:spPr>
        <p:txBody>
          <a:bodyPr>
            <a:normAutofit fontScale="70000" lnSpcReduction="20000"/>
          </a:bodyPr>
          <a:lstStyle/>
          <a:p>
            <a:pPr marL="0" indent="0" algn="ctr">
              <a:buNone/>
            </a:pPr>
            <a:r>
              <a:rPr lang="es-CO" dirty="0" smtClean="0"/>
              <a:t>Yo te pregunto en esta ocasión: </a:t>
            </a:r>
            <a:r>
              <a:rPr lang="es-CO" b="1" dirty="0" smtClean="0"/>
              <a:t>«¿</a:t>
            </a:r>
            <a:r>
              <a:rPr lang="es-CO" b="1" dirty="0"/>
              <a:t>Cuándo fue la última vez que pediste </a:t>
            </a:r>
            <a:r>
              <a:rPr lang="es-CO" b="1" dirty="0" smtClean="0"/>
              <a:t>perdón a </a:t>
            </a:r>
            <a:r>
              <a:rPr lang="es-CO" b="1" dirty="0"/>
              <a:t>alguien</a:t>
            </a:r>
            <a:r>
              <a:rPr lang="es-CO" b="1" dirty="0" smtClean="0"/>
              <a:t>?</a:t>
            </a:r>
            <a:r>
              <a:rPr lang="es-CO" dirty="0" smtClean="0"/>
              <a:t>» Si no lo has hecho, es un indicativo de que algo anda mal en tu vida.</a:t>
            </a:r>
            <a:endParaRPr lang="es-CO" dirty="0"/>
          </a:p>
          <a:p>
            <a:endParaRPr lang="es-CO" dirty="0" smtClean="0"/>
          </a:p>
          <a:p>
            <a:pPr marL="0" indent="0" algn="ctr">
              <a:buNone/>
            </a:pPr>
            <a:r>
              <a:rPr lang="es-CO" dirty="0" smtClean="0"/>
              <a:t>Es </a:t>
            </a:r>
            <a:r>
              <a:rPr lang="es-CO" dirty="0"/>
              <a:t>improbable que un creyente pueda vivir entre otras personas largo tiempo sin ofender a alguien. La Biblia </a:t>
            </a:r>
            <a:r>
              <a:rPr lang="es-CO" dirty="0" smtClean="0"/>
              <a:t>dice: «</a:t>
            </a:r>
            <a:r>
              <a:rPr lang="es-CO" sz="3000" b="1" dirty="0" smtClean="0">
                <a:latin typeface="Agency FB" pitchFamily="34" charset="0"/>
              </a:rPr>
              <a:t>Porque </a:t>
            </a:r>
            <a:r>
              <a:rPr lang="es-CO" sz="3000" b="1" dirty="0">
                <a:latin typeface="Agency FB" pitchFamily="34" charset="0"/>
              </a:rPr>
              <a:t>todos ofendemos muchas </a:t>
            </a:r>
            <a:r>
              <a:rPr lang="es-CO" sz="3000" b="1" dirty="0" smtClean="0">
                <a:latin typeface="Agency FB" pitchFamily="34" charset="0"/>
              </a:rPr>
              <a:t>veces</a:t>
            </a:r>
            <a:r>
              <a:rPr lang="es-CO" dirty="0" smtClean="0"/>
              <a:t>» </a:t>
            </a:r>
            <a:r>
              <a:rPr lang="es-CO" dirty="0">
                <a:solidFill>
                  <a:srgbClr val="FF0000"/>
                </a:solidFill>
              </a:rPr>
              <a:t>(Santiago 3:2).</a:t>
            </a:r>
          </a:p>
          <a:p>
            <a:pPr marL="0" indent="0" algn="ctr">
              <a:buNone/>
            </a:pPr>
            <a:r>
              <a:rPr lang="es-CO" dirty="0"/>
              <a:t>Sin duda ofenderemos a otros en un momento u otro. </a:t>
            </a:r>
            <a:r>
              <a:rPr lang="es-CO" b="1" dirty="0"/>
              <a:t>¿Qué haremos al respecto? ¿Seremos duros y orgullosos rehusando admitir que hemos hecho mal, o nos humillaremos y pediremos perdón</a:t>
            </a:r>
            <a:r>
              <a:rPr lang="es-CO" b="1" dirty="0" smtClean="0"/>
              <a:t>?</a:t>
            </a:r>
          </a:p>
          <a:p>
            <a:pPr marL="0" indent="0">
              <a:buNone/>
            </a:pPr>
            <a:endParaRPr lang="es-CO" b="1" dirty="0"/>
          </a:p>
          <a:p>
            <a:pPr marL="0" indent="0" algn="ctr">
              <a:buNone/>
            </a:pPr>
            <a:r>
              <a:rPr lang="es-CO" dirty="0" smtClean="0"/>
              <a:t>Lo </a:t>
            </a:r>
            <a:r>
              <a:rPr lang="es-CO" dirty="0"/>
              <a:t>que Dios quiere es que nos humillemos y arreglemos cuentas con los demás</a:t>
            </a:r>
            <a:r>
              <a:rPr lang="es-CO" dirty="0" smtClean="0"/>
              <a:t>. </a:t>
            </a:r>
            <a:r>
              <a:rPr lang="es-CO" dirty="0" smtClean="0">
                <a:solidFill>
                  <a:srgbClr val="FF0000"/>
                </a:solidFill>
              </a:rPr>
              <a:t>Mat.5:23,24</a:t>
            </a:r>
            <a:r>
              <a:rPr lang="es-CO" dirty="0"/>
              <a:t> </a:t>
            </a:r>
            <a:r>
              <a:rPr lang="es-CO" dirty="0" smtClean="0"/>
              <a:t>dice:</a:t>
            </a:r>
            <a:r>
              <a:rPr lang="es-CO" b="1" baseline="30000" dirty="0" smtClean="0"/>
              <a:t> «</a:t>
            </a:r>
            <a:r>
              <a:rPr lang="es-CO" sz="4000" b="1" dirty="0" smtClean="0">
                <a:latin typeface="Agency FB" pitchFamily="34" charset="0"/>
              </a:rPr>
              <a:t>Por </a:t>
            </a:r>
            <a:r>
              <a:rPr lang="es-CO" sz="4000" b="1" dirty="0">
                <a:latin typeface="Agency FB" pitchFamily="34" charset="0"/>
              </a:rPr>
              <a:t>tanto, si trajeres tu presente al altar, y allí te acordares de que tu hermano tiene algo contra ti, </a:t>
            </a:r>
            <a:r>
              <a:rPr lang="es-CO" sz="4000" b="1" baseline="30000" dirty="0" smtClean="0">
                <a:latin typeface="Agency FB" pitchFamily="34" charset="0"/>
              </a:rPr>
              <a:t>24 </a:t>
            </a:r>
            <a:r>
              <a:rPr lang="es-CO" sz="4000" b="1" dirty="0">
                <a:latin typeface="Agency FB" pitchFamily="34" charset="0"/>
              </a:rPr>
              <a:t>deja allí tu presente delante del altar, y ve, vuelve primero en amistad con tu hermano, y entonces ven y ofrece tu </a:t>
            </a:r>
            <a:r>
              <a:rPr lang="es-CO" sz="4000" b="1" dirty="0" smtClean="0">
                <a:latin typeface="Agency FB" pitchFamily="34" charset="0"/>
              </a:rPr>
              <a:t>presente</a:t>
            </a:r>
            <a:r>
              <a:rPr lang="es-CO" dirty="0" smtClean="0"/>
              <a:t>».</a:t>
            </a:r>
            <a:endParaRPr lang="es-CO" dirty="0"/>
          </a:p>
        </p:txBody>
      </p:sp>
    </p:spTree>
    <p:extLst>
      <p:ext uri="{BB962C8B-B14F-4D97-AF65-F5344CB8AC3E}">
        <p14:creationId xmlns:p14="http://schemas.microsoft.com/office/powerpoint/2010/main" val="16515713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circle(in)">
                                      <p:cBhvr>
                                        <p:cTn id="15"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76672"/>
            <a:ext cx="6048672" cy="2547367"/>
          </a:xfrm>
        </p:spPr>
        <p:txBody>
          <a:bodyPr>
            <a:normAutofit fontScale="85000" lnSpcReduction="10000"/>
          </a:bodyPr>
          <a:lstStyle/>
          <a:p>
            <a:pPr marL="0" indent="0" algn="ctr">
              <a:buNone/>
            </a:pPr>
            <a:r>
              <a:rPr lang="es-CO" dirty="0" smtClean="0"/>
              <a:t>Debemos </a:t>
            </a:r>
            <a:r>
              <a:rPr lang="es-CO" dirty="0"/>
              <a:t>cultivar la costumbre de disculparnos ante los demás y hacer </a:t>
            </a:r>
            <a:r>
              <a:rPr lang="es-CO" u="sng" dirty="0"/>
              <a:t>restitución</a:t>
            </a:r>
            <a:r>
              <a:rPr lang="es-CO" dirty="0"/>
              <a:t>. Si confesamos nuestros pecados a Dios y arreglamos cuentas con los demás, nuestra conciencia se mantendrá sensible y limpia. Esto es andar en obediencia a Dios</a:t>
            </a:r>
            <a:r>
              <a:rPr lang="es-CO" dirty="0" smtClean="0"/>
              <a:t>.</a:t>
            </a:r>
            <a:endParaRPr lang="es-CO"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404664"/>
            <a:ext cx="2209800"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3429000"/>
            <a:ext cx="8258472" cy="2862322"/>
          </a:xfrm>
          <a:prstGeom prst="rect">
            <a:avLst/>
          </a:prstGeom>
        </p:spPr>
        <p:txBody>
          <a:bodyPr wrap="square">
            <a:spAutoFit/>
          </a:bodyPr>
          <a:lstStyle/>
          <a:p>
            <a:pPr algn="ctr"/>
            <a:r>
              <a:rPr lang="es-CO" sz="2400" dirty="0"/>
              <a:t>Uno de los </a:t>
            </a:r>
            <a:r>
              <a:rPr lang="es-CO" sz="2400" dirty="0" smtClean="0"/>
              <a:t>grandes secretos </a:t>
            </a:r>
            <a:r>
              <a:rPr lang="es-CO" sz="2400" dirty="0"/>
              <a:t>de la vida victoriosa del apóstol Pablo era éste: Él obedecía a su conciencia. No permitía en su vida ninguna cosa a la cual su conciencia acusaba. Pablo podía decir con honradez: </a:t>
            </a:r>
            <a:r>
              <a:rPr lang="es-CO" sz="2400" dirty="0" smtClean="0"/>
              <a:t>«</a:t>
            </a:r>
            <a:r>
              <a:rPr lang="es-CO" sz="2800" dirty="0" smtClean="0">
                <a:latin typeface="Agency FB" pitchFamily="34" charset="0"/>
              </a:rPr>
              <a:t>Y </a:t>
            </a:r>
            <a:r>
              <a:rPr lang="es-CO" sz="2800" dirty="0">
                <a:latin typeface="Agency FB" pitchFamily="34" charset="0"/>
              </a:rPr>
              <a:t>por esto, procuro yo tener siempre conciencia sin remordimiento acerca de Dios y acerca de los </a:t>
            </a:r>
            <a:r>
              <a:rPr lang="es-CO" sz="2800" dirty="0" smtClean="0">
                <a:latin typeface="Agency FB" pitchFamily="34" charset="0"/>
              </a:rPr>
              <a:t>hombres</a:t>
            </a:r>
            <a:r>
              <a:rPr lang="es-CO" sz="2800" dirty="0" smtClean="0"/>
              <a:t>»</a:t>
            </a:r>
            <a:r>
              <a:rPr lang="es-CO" sz="2400" dirty="0" smtClean="0"/>
              <a:t> </a:t>
            </a:r>
            <a:r>
              <a:rPr lang="es-CO" sz="2400" b="1" dirty="0" smtClean="0">
                <a:solidFill>
                  <a:srgbClr val="FF0000"/>
                </a:solidFill>
              </a:rPr>
              <a:t>Hech.24:16</a:t>
            </a:r>
            <a:r>
              <a:rPr lang="es-CO" sz="2400" dirty="0" smtClean="0"/>
              <a:t>.</a:t>
            </a:r>
            <a:endParaRPr lang="es-CO" sz="2400" dirty="0"/>
          </a:p>
        </p:txBody>
      </p:sp>
    </p:spTree>
    <p:extLst>
      <p:ext uri="{BB962C8B-B14F-4D97-AF65-F5344CB8AC3E}">
        <p14:creationId xmlns:p14="http://schemas.microsoft.com/office/powerpoint/2010/main" val="36719885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2920" y="4983480"/>
            <a:ext cx="8183880" cy="1181824"/>
          </a:xfrm>
        </p:spPr>
        <p:txBody>
          <a:bodyPr>
            <a:noAutofit/>
          </a:bodyPr>
          <a:lstStyle/>
          <a:p>
            <a:pPr algn="ctr"/>
            <a:r>
              <a:rPr lang="es-CO" sz="2400" dirty="0" smtClean="0">
                <a:solidFill>
                  <a:schemeClr val="tx1"/>
                </a:solidFill>
                <a:latin typeface="Agency FB" pitchFamily="34" charset="0"/>
              </a:rPr>
              <a:t>Recuerda que somos mortales, por tanto, Dios desea que tu conciencia este en paz con tu prójimo, porque así estarás en paz con Dios, y listo para morar con Él por la eternidad. Mira las dos imágenes </a:t>
            </a:r>
            <a:endParaRPr lang="es-CO" sz="2400" dirty="0">
              <a:solidFill>
                <a:schemeClr val="tx1"/>
              </a:solidFill>
              <a:latin typeface="Agency FB"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7" y="476673"/>
            <a:ext cx="3456384"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476673"/>
            <a:ext cx="4645099"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62350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1000" fill="hold"/>
                                        <p:tgtEl>
                                          <p:spTgt spid="5122"/>
                                        </p:tgtEl>
                                        <p:attrNameLst>
                                          <p:attrName>ppt_w</p:attrName>
                                        </p:attrNameLst>
                                      </p:cBhvr>
                                      <p:tavLst>
                                        <p:tav tm="0">
                                          <p:val>
                                            <p:fltVal val="0"/>
                                          </p:val>
                                        </p:tav>
                                        <p:tav tm="100000">
                                          <p:val>
                                            <p:strVal val="#ppt_w"/>
                                          </p:val>
                                        </p:tav>
                                      </p:tavLst>
                                    </p:anim>
                                    <p:anim calcmode="lin" valueType="num">
                                      <p:cBhvr>
                                        <p:cTn id="8" dur="1000" fill="hold"/>
                                        <p:tgtEl>
                                          <p:spTgt spid="5122"/>
                                        </p:tgtEl>
                                        <p:attrNameLst>
                                          <p:attrName>ppt_h</p:attrName>
                                        </p:attrNameLst>
                                      </p:cBhvr>
                                      <p:tavLst>
                                        <p:tav tm="0">
                                          <p:val>
                                            <p:fltVal val="0"/>
                                          </p:val>
                                        </p:tav>
                                        <p:tav tm="100000">
                                          <p:val>
                                            <p:strVal val="#ppt_h"/>
                                          </p:val>
                                        </p:tav>
                                      </p:tavLst>
                                    </p:anim>
                                    <p:anim calcmode="lin" valueType="num">
                                      <p:cBhvr>
                                        <p:cTn id="9" dur="1000" fill="hold"/>
                                        <p:tgtEl>
                                          <p:spTgt spid="5122"/>
                                        </p:tgtEl>
                                        <p:attrNameLst>
                                          <p:attrName>style.rotation</p:attrName>
                                        </p:attrNameLst>
                                      </p:cBhvr>
                                      <p:tavLst>
                                        <p:tav tm="0">
                                          <p:val>
                                            <p:fltVal val="90"/>
                                          </p:val>
                                        </p:tav>
                                        <p:tav tm="100000">
                                          <p:val>
                                            <p:fltVal val="0"/>
                                          </p:val>
                                        </p:tav>
                                      </p:tavLst>
                                    </p:anim>
                                    <p:animEffect transition="in" filter="fade">
                                      <p:cBhvr>
                                        <p:cTn id="10" dur="1000"/>
                                        <p:tgtEl>
                                          <p:spTgt spid="512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60710" y="476672"/>
            <a:ext cx="8183880" cy="1890536"/>
          </a:xfrm>
          <a:gradFill>
            <a:gsLst>
              <a:gs pos="0">
                <a:srgbClr val="FFEFD1"/>
              </a:gs>
              <a:gs pos="64999">
                <a:srgbClr val="F0EBD5"/>
              </a:gs>
              <a:gs pos="100000">
                <a:srgbClr val="D1C39F"/>
              </a:gs>
            </a:gsLst>
            <a:lin ang="5400000" scaled="0"/>
          </a:gradFill>
        </p:spPr>
        <p:txBody>
          <a:bodyPr/>
          <a:lstStyle/>
          <a:p>
            <a:pPr marL="0" indent="0" algn="ctr">
              <a:buNone/>
            </a:pPr>
            <a:r>
              <a:rPr lang="es-CO" dirty="0" smtClean="0"/>
              <a:t>Me ciento muy feliz de haber estudiado este tema con usted, de seguro que juntos hemos aprendido lo importante que es tener una conciencia limpia.</a:t>
            </a:r>
          </a:p>
        </p:txBody>
      </p:sp>
      <p:sp>
        <p:nvSpPr>
          <p:cNvPr id="5" name="4 Rectángulo"/>
          <p:cNvSpPr/>
          <p:nvPr/>
        </p:nvSpPr>
        <p:spPr>
          <a:xfrm>
            <a:off x="530424" y="2731769"/>
            <a:ext cx="5049688" cy="3108543"/>
          </a:xfrm>
          <a:prstGeom prst="rect">
            <a:avLst/>
          </a:prstGeom>
          <a:gradFill>
            <a:gsLst>
              <a:gs pos="0">
                <a:srgbClr val="FFEFD1"/>
              </a:gs>
              <a:gs pos="64999">
                <a:srgbClr val="F0EBD5"/>
              </a:gs>
              <a:gs pos="100000">
                <a:srgbClr val="D1C39F"/>
              </a:gs>
            </a:gsLst>
            <a:lin ang="5400000" scaled="0"/>
          </a:gradFill>
        </p:spPr>
        <p:txBody>
          <a:bodyPr wrap="square">
            <a:spAutoFit/>
          </a:bodyPr>
          <a:lstStyle/>
          <a:p>
            <a:pPr algn="ctr"/>
            <a:r>
              <a:rPr lang="es-CO" sz="2800" i="1" dirty="0">
                <a:solidFill>
                  <a:srgbClr val="FF0000"/>
                </a:solidFill>
              </a:rPr>
              <a:t>Mi deseo y oración es que Dios le bendiga, que con la ayuda del Espíritu Santo todos podamos tener conciencias limpias delante de Dios y de nuestros prójimos. Amen.</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924944"/>
            <a:ext cx="2304281" cy="2646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58647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wheel(1)">
                                      <p:cBhvr>
                                        <p:cTn id="10"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o">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o">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o">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1136</TotalTime>
  <Words>2716</Words>
  <Application>Microsoft Office PowerPoint</Application>
  <PresentationFormat>Presentación en pantalla (4:3)</PresentationFormat>
  <Paragraphs>102</Paragraphs>
  <Slides>24</Slides>
  <Notes>0</Notes>
  <HiddenSlides>0</HiddenSlides>
  <MMClips>0</MMClips>
  <ScaleCrop>false</ScaleCrop>
  <HeadingPairs>
    <vt:vector size="4" baseType="variant">
      <vt:variant>
        <vt:lpstr>Tema</vt:lpstr>
      </vt:variant>
      <vt:variant>
        <vt:i4>1</vt:i4>
      </vt:variant>
      <vt:variant>
        <vt:lpstr>Títulos de diapositiva</vt:lpstr>
      </vt:variant>
      <vt:variant>
        <vt:i4>24</vt:i4>
      </vt:variant>
    </vt:vector>
  </HeadingPairs>
  <TitlesOfParts>
    <vt:vector size="25" baseType="lpstr">
      <vt:lpstr>Aspecto</vt:lpstr>
      <vt:lpstr>                  COMO LOGRAR UNA      CONCIENCIA LIMPIA</vt:lpstr>
      <vt:lpstr>Introducción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Recuerda que somos mortales, por tanto, Dios desea que tu conciencia este en paz con tu prójimo, porque así estarás en paz con Dios, y listo para morar con Él por la eternidad. Mira las dos imágenes </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COMO LOGRAR UNA CONCIENCIA LIMPIA</dc:title>
  <dc:creator>FAMILIA FIERRO CH</dc:creator>
  <cp:lastModifiedBy>FAMILIA FIERRO CH</cp:lastModifiedBy>
  <cp:revision>175</cp:revision>
  <dcterms:created xsi:type="dcterms:W3CDTF">2013-12-25T12:21:24Z</dcterms:created>
  <dcterms:modified xsi:type="dcterms:W3CDTF">2014-01-18T22:03:09Z</dcterms:modified>
</cp:coreProperties>
</file>