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64EE12DF-7589-4637-BF76-C61C54552755}"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2048E42-EB3A-468E-B60D-26B68DC15DE6}" type="slidenum">
              <a:rPr lang="es-CO" smtClean="0"/>
              <a:t>‹Nº›</a:t>
            </a:fld>
            <a:endParaRPr lang="es-CO"/>
          </a:p>
        </p:txBody>
      </p:sp>
    </p:spTree>
    <p:extLst>
      <p:ext uri="{BB962C8B-B14F-4D97-AF65-F5344CB8AC3E}">
        <p14:creationId xmlns:p14="http://schemas.microsoft.com/office/powerpoint/2010/main" val="780065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64EE12DF-7589-4637-BF76-C61C54552755}"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2048E42-EB3A-468E-B60D-26B68DC15DE6}" type="slidenum">
              <a:rPr lang="es-CO" smtClean="0"/>
              <a:t>‹Nº›</a:t>
            </a:fld>
            <a:endParaRPr lang="es-CO"/>
          </a:p>
        </p:txBody>
      </p:sp>
    </p:spTree>
    <p:extLst>
      <p:ext uri="{BB962C8B-B14F-4D97-AF65-F5344CB8AC3E}">
        <p14:creationId xmlns:p14="http://schemas.microsoft.com/office/powerpoint/2010/main" val="2641345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64EE12DF-7589-4637-BF76-C61C54552755}"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2048E42-EB3A-468E-B60D-26B68DC15DE6}" type="slidenum">
              <a:rPr lang="es-CO" smtClean="0"/>
              <a:t>‹Nº›</a:t>
            </a:fld>
            <a:endParaRPr lang="es-CO"/>
          </a:p>
        </p:txBody>
      </p:sp>
    </p:spTree>
    <p:extLst>
      <p:ext uri="{BB962C8B-B14F-4D97-AF65-F5344CB8AC3E}">
        <p14:creationId xmlns:p14="http://schemas.microsoft.com/office/powerpoint/2010/main" val="1548924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64EE12DF-7589-4637-BF76-C61C54552755}" type="datetimeFigureOut">
              <a:rPr lang="es-CO" smtClean="0"/>
              <a:t>18/01/2014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12048E42-EB3A-468E-B60D-26B68DC15DE6}" type="slidenum">
              <a:rPr lang="es-CO" smtClean="0"/>
              <a:t>‹Nº›</a:t>
            </a:fld>
            <a:endParaRPr lang="es-CO"/>
          </a:p>
        </p:txBody>
      </p:sp>
    </p:spTree>
    <p:extLst>
      <p:ext uri="{BB962C8B-B14F-4D97-AF65-F5344CB8AC3E}">
        <p14:creationId xmlns:p14="http://schemas.microsoft.com/office/powerpoint/2010/main" val="388051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64EE12DF-7589-4637-BF76-C61C54552755}" type="datetimeFigureOut">
              <a:rPr lang="es-CO" smtClean="0"/>
              <a:t>18/01/2014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12048E42-EB3A-468E-B60D-26B68DC15DE6}" type="slidenum">
              <a:rPr lang="es-CO" smtClean="0"/>
              <a:t>‹Nº›</a:t>
            </a:fld>
            <a:endParaRPr lang="es-CO"/>
          </a:p>
        </p:txBody>
      </p:sp>
    </p:spTree>
    <p:extLst>
      <p:ext uri="{BB962C8B-B14F-4D97-AF65-F5344CB8AC3E}">
        <p14:creationId xmlns:p14="http://schemas.microsoft.com/office/powerpoint/2010/main" val="26526665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64EE12DF-7589-4637-BF76-C61C54552755}" type="datetimeFigureOut">
              <a:rPr lang="es-CO" smtClean="0"/>
              <a:t>18/01/2014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12048E42-EB3A-468E-B60D-26B68DC15DE6}" type="slidenum">
              <a:rPr lang="es-CO" smtClean="0"/>
              <a:t>‹Nº›</a:t>
            </a:fld>
            <a:endParaRPr lang="es-CO"/>
          </a:p>
        </p:txBody>
      </p:sp>
    </p:spTree>
    <p:extLst>
      <p:ext uri="{BB962C8B-B14F-4D97-AF65-F5344CB8AC3E}">
        <p14:creationId xmlns:p14="http://schemas.microsoft.com/office/powerpoint/2010/main" val="4243303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64EE12DF-7589-4637-BF76-C61C54552755}" type="datetimeFigureOut">
              <a:rPr lang="es-CO" smtClean="0"/>
              <a:t>18/01/2014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12048E42-EB3A-468E-B60D-26B68DC15DE6}" type="slidenum">
              <a:rPr lang="es-CO" smtClean="0"/>
              <a:t>‹Nº›</a:t>
            </a:fld>
            <a:endParaRPr lang="es-CO"/>
          </a:p>
        </p:txBody>
      </p:sp>
    </p:spTree>
    <p:extLst>
      <p:ext uri="{BB962C8B-B14F-4D97-AF65-F5344CB8AC3E}">
        <p14:creationId xmlns:p14="http://schemas.microsoft.com/office/powerpoint/2010/main" val="7665671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4EE12DF-7589-4637-BF76-C61C54552755}" type="datetimeFigureOut">
              <a:rPr lang="es-CO" smtClean="0"/>
              <a:t>18/01/2014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12048E42-EB3A-468E-B60D-26B68DC15DE6}" type="slidenum">
              <a:rPr lang="es-CO" smtClean="0"/>
              <a:t>‹Nº›</a:t>
            </a:fld>
            <a:endParaRPr lang="es-CO"/>
          </a:p>
        </p:txBody>
      </p:sp>
    </p:spTree>
    <p:extLst>
      <p:ext uri="{BB962C8B-B14F-4D97-AF65-F5344CB8AC3E}">
        <p14:creationId xmlns:p14="http://schemas.microsoft.com/office/powerpoint/2010/main" val="2174853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64EE12DF-7589-4637-BF76-C61C54552755}" type="datetimeFigureOut">
              <a:rPr lang="es-CO" smtClean="0"/>
              <a:t>18/01/2014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12048E42-EB3A-468E-B60D-26B68DC15DE6}" type="slidenum">
              <a:rPr lang="es-CO" smtClean="0"/>
              <a:t>‹Nº›</a:t>
            </a:fld>
            <a:endParaRPr lang="es-CO"/>
          </a:p>
        </p:txBody>
      </p:sp>
    </p:spTree>
    <p:extLst>
      <p:ext uri="{BB962C8B-B14F-4D97-AF65-F5344CB8AC3E}">
        <p14:creationId xmlns:p14="http://schemas.microsoft.com/office/powerpoint/2010/main" val="40181343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64EE12DF-7589-4637-BF76-C61C54552755}"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2048E42-EB3A-468E-B60D-26B68DC15DE6}" type="slidenum">
              <a:rPr lang="es-CO" smtClean="0"/>
              <a:t>‹Nº›</a:t>
            </a:fld>
            <a:endParaRPr lang="es-CO"/>
          </a:p>
        </p:txBody>
      </p:sp>
    </p:spTree>
    <p:extLst>
      <p:ext uri="{BB962C8B-B14F-4D97-AF65-F5344CB8AC3E}">
        <p14:creationId xmlns:p14="http://schemas.microsoft.com/office/powerpoint/2010/main" val="40517645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64EE12DF-7589-4637-BF76-C61C54552755}"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12048E42-EB3A-468E-B60D-26B68DC15DE6}" type="slidenum">
              <a:rPr lang="es-CO" smtClean="0"/>
              <a:t>‹Nº›</a:t>
            </a:fld>
            <a:endParaRPr lang="es-CO"/>
          </a:p>
        </p:txBody>
      </p:sp>
    </p:spTree>
    <p:extLst>
      <p:ext uri="{BB962C8B-B14F-4D97-AF65-F5344CB8AC3E}">
        <p14:creationId xmlns:p14="http://schemas.microsoft.com/office/powerpoint/2010/main" val="20537718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EE12DF-7589-4637-BF76-C61C54552755}" type="datetimeFigureOut">
              <a:rPr lang="es-CO" smtClean="0"/>
              <a:t>18/01/2014</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048E42-EB3A-468E-B60D-26B68DC15DE6}" type="slidenum">
              <a:rPr lang="es-CO" smtClean="0"/>
              <a:t>‹Nº›</a:t>
            </a:fld>
            <a:endParaRPr lang="es-CO"/>
          </a:p>
        </p:txBody>
      </p:sp>
    </p:spTree>
    <p:extLst>
      <p:ext uri="{BB962C8B-B14F-4D97-AF65-F5344CB8AC3E}">
        <p14:creationId xmlns:p14="http://schemas.microsoft.com/office/powerpoint/2010/main" val="10925858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11560" y="404664"/>
            <a:ext cx="7992888" cy="1470025"/>
          </a:xfrm>
        </p:spPr>
        <p:txBody>
          <a:bodyPr/>
          <a:lstStyle/>
          <a:p>
            <a:r>
              <a:rPr lang="es-CO" dirty="0" smtClean="0">
                <a:latin typeface="Algerian" pitchFamily="82" charset="0"/>
              </a:rPr>
              <a:t>La doctrina del pecado </a:t>
            </a:r>
            <a:endParaRPr lang="es-CO" dirty="0">
              <a:latin typeface="Algerian" pitchFamily="82"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772816"/>
            <a:ext cx="6552728" cy="44644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11209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0" y="274638"/>
            <a:ext cx="9144000" cy="1143000"/>
          </a:xfrm>
          <a:blipFill>
            <a:blip r:embed="rId2"/>
            <a:tile tx="0" ty="0" sx="100000" sy="100000" flip="none" algn="tl"/>
          </a:blipFill>
        </p:spPr>
        <p:txBody>
          <a:bodyPr>
            <a:noAutofit/>
          </a:bodyPr>
          <a:lstStyle/>
          <a:p>
            <a:pPr marL="0" indent="0" algn="l"/>
            <a:r>
              <a:rPr lang="es-CO" sz="2400" b="1" dirty="0"/>
              <a:t>EL ORIGEN DEL PECADO</a:t>
            </a:r>
            <a:r>
              <a:rPr lang="es-CO" sz="2400" dirty="0"/>
              <a:t/>
            </a:r>
            <a:br>
              <a:rPr lang="es-CO" sz="2400" dirty="0"/>
            </a:br>
            <a:r>
              <a:rPr lang="es-CO" sz="2400" b="1" dirty="0"/>
              <a:t>DIOS NO PUEDE SER CONSIDERADO COMO EL AUTOR DEL PECADO</a:t>
            </a:r>
            <a:r>
              <a:rPr lang="es-CO" sz="2400" b="1" dirty="0" smtClean="0"/>
              <a:t>.</a:t>
            </a:r>
            <a:endParaRPr lang="es-CO" sz="2400" dirty="0"/>
          </a:p>
        </p:txBody>
      </p:sp>
      <p:sp>
        <p:nvSpPr>
          <p:cNvPr id="3" name="2 Marcador de contenido"/>
          <p:cNvSpPr>
            <a:spLocks noGrp="1"/>
          </p:cNvSpPr>
          <p:nvPr>
            <p:ph idx="1"/>
          </p:nvPr>
        </p:nvSpPr>
        <p:spPr>
          <a:xfrm>
            <a:off x="0" y="1627584"/>
            <a:ext cx="9144000" cy="5257800"/>
          </a:xfrm>
        </p:spPr>
        <p:txBody>
          <a:bodyPr>
            <a:normAutofit fontScale="92500" lnSpcReduction="20000"/>
          </a:bodyPr>
          <a:lstStyle/>
          <a:p>
            <a:pPr marL="0" indent="0" algn="ctr">
              <a:buNone/>
            </a:pPr>
            <a:r>
              <a:rPr lang="es-CO" b="1" dirty="0" smtClean="0"/>
              <a:t>“</a:t>
            </a:r>
            <a:r>
              <a:rPr lang="es-CO" b="1" dirty="0"/>
              <a:t>Hamartiología”</a:t>
            </a:r>
            <a:r>
              <a:rPr lang="es-CO" dirty="0"/>
              <a:t> viene de la voz griega ” hamartia” que quiere decir pecado y logos que significa palabra o discurso. </a:t>
            </a:r>
          </a:p>
          <a:p>
            <a:pPr marL="0" indent="0" algn="ctr">
              <a:buNone/>
            </a:pPr>
            <a:r>
              <a:rPr lang="es-CO" dirty="0"/>
              <a:t>La Harmatiología es literalmente un discurso o estudio del pecado.</a:t>
            </a:r>
          </a:p>
          <a:p>
            <a:endParaRPr lang="es-CO" dirty="0" smtClean="0"/>
          </a:p>
          <a:p>
            <a:pPr marL="0" indent="0" algn="ctr">
              <a:buNone/>
            </a:pPr>
            <a:r>
              <a:rPr lang="es-CO" dirty="0" smtClean="0"/>
              <a:t>Es </a:t>
            </a:r>
            <a:r>
              <a:rPr lang="es-CO" dirty="0"/>
              <a:t>verdad que el decreto eterno de Dios hizo segura la entrada del pecado en el mundo, pero esto no debe interpretarse de manera que Dios resulte la causa del pecado en el sentido de ser su autor responsable. Esta idea está excluida de la Biblia con toda </a:t>
            </a:r>
            <a:r>
              <a:rPr lang="es-CO" dirty="0" smtClean="0"/>
              <a:t>claridad</a:t>
            </a:r>
            <a:r>
              <a:rPr lang="es-CO" dirty="0"/>
              <a:t> </a:t>
            </a:r>
            <a:r>
              <a:rPr lang="es-CO" dirty="0" smtClean="0"/>
              <a:t>en los siguientes textos:</a:t>
            </a:r>
          </a:p>
          <a:p>
            <a:pPr marL="0" indent="0">
              <a:buNone/>
            </a:pPr>
            <a:endParaRPr lang="es-CO" dirty="0" smtClean="0"/>
          </a:p>
        </p:txBody>
      </p:sp>
    </p:spTree>
    <p:extLst>
      <p:ext uri="{BB962C8B-B14F-4D97-AF65-F5344CB8AC3E}">
        <p14:creationId xmlns:p14="http://schemas.microsoft.com/office/powerpoint/2010/main" val="119701359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p:cTn id="1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5194920" cy="3096344"/>
          </a:xfrm>
        </p:spPr>
        <p:txBody>
          <a:bodyPr>
            <a:normAutofit fontScale="92500"/>
          </a:bodyPr>
          <a:lstStyle/>
          <a:p>
            <a:pPr marL="0" indent="0">
              <a:buNone/>
            </a:pPr>
            <a:r>
              <a:rPr lang="es-CO" dirty="0"/>
              <a:t>“</a:t>
            </a:r>
            <a:r>
              <a:rPr lang="es-CO" dirty="0">
                <a:latin typeface="Agency FB" pitchFamily="34" charset="0"/>
              </a:rPr>
              <a:t>Lejos esté de Dios la impiedad, y del Omnipotente la iniquidad</a:t>
            </a:r>
            <a:r>
              <a:rPr lang="es-CO" dirty="0"/>
              <a:t>”, </a:t>
            </a:r>
            <a:r>
              <a:rPr lang="es-CO" dirty="0">
                <a:solidFill>
                  <a:srgbClr val="FF0000"/>
                </a:solidFill>
              </a:rPr>
              <a:t>Job 34: 10</a:t>
            </a:r>
            <a:r>
              <a:rPr lang="es-CO" dirty="0"/>
              <a:t>. </a:t>
            </a:r>
          </a:p>
          <a:p>
            <a:pPr marL="0" indent="0">
              <a:buNone/>
            </a:pPr>
            <a:r>
              <a:rPr lang="es-CO" dirty="0"/>
              <a:t>«</a:t>
            </a:r>
            <a:r>
              <a:rPr lang="es-CO" dirty="0">
                <a:latin typeface="Agency FB" pitchFamily="34" charset="0"/>
              </a:rPr>
              <a:t>El es el Dios Santo</a:t>
            </a:r>
            <a:r>
              <a:rPr lang="es-CO" dirty="0"/>
              <a:t>», </a:t>
            </a:r>
            <a:r>
              <a:rPr lang="es-CO" dirty="0">
                <a:solidFill>
                  <a:srgbClr val="FF0000"/>
                </a:solidFill>
              </a:rPr>
              <a:t>Isa. 6: 3</a:t>
            </a:r>
            <a:r>
              <a:rPr lang="es-CO" dirty="0"/>
              <a:t>,</a:t>
            </a:r>
          </a:p>
          <a:p>
            <a:pPr marL="0" indent="0">
              <a:buNone/>
            </a:pPr>
            <a:r>
              <a:rPr lang="es-CO" dirty="0"/>
              <a:t> y no hay en El absolutamente ninguna injusticia, </a:t>
            </a:r>
            <a:r>
              <a:rPr lang="es-CO" dirty="0">
                <a:solidFill>
                  <a:srgbClr val="FF0000"/>
                </a:solidFill>
              </a:rPr>
              <a:t>Deut. 32: 4; Sal 92: 16. </a:t>
            </a:r>
            <a:endParaRPr lang="es-CO" dirty="0" smtClean="0">
              <a:solidFill>
                <a:srgbClr val="FF0000"/>
              </a:solidFill>
            </a:endParaRPr>
          </a:p>
          <a:p>
            <a:endParaRPr lang="es-C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188640"/>
            <a:ext cx="3187055"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4 Rectángulo"/>
          <p:cNvSpPr/>
          <p:nvPr/>
        </p:nvSpPr>
        <p:spPr>
          <a:xfrm>
            <a:off x="683568" y="4005064"/>
            <a:ext cx="7776864" cy="2092881"/>
          </a:xfrm>
          <a:prstGeom prst="rect">
            <a:avLst/>
          </a:prstGeom>
        </p:spPr>
        <p:txBody>
          <a:bodyPr wrap="square">
            <a:spAutoFit/>
          </a:bodyPr>
          <a:lstStyle/>
          <a:p>
            <a:r>
              <a:rPr lang="es-CO" sz="2800" dirty="0"/>
              <a:t>Dios no puede ser tentado por el mal, ni El tienta al hombre, </a:t>
            </a:r>
            <a:r>
              <a:rPr lang="es-CO" sz="2800" dirty="0">
                <a:solidFill>
                  <a:srgbClr val="FF0000"/>
                </a:solidFill>
              </a:rPr>
              <a:t>Sant. 1: 13</a:t>
            </a:r>
            <a:r>
              <a:rPr lang="es-CO" sz="2800" dirty="0"/>
              <a:t>. </a:t>
            </a:r>
          </a:p>
          <a:p>
            <a:r>
              <a:rPr lang="es-CO" sz="2800" dirty="0"/>
              <a:t>Cuando El creó al hombre lo creó bueno y a su imagen. </a:t>
            </a:r>
            <a:r>
              <a:rPr lang="es-CO" sz="2800" dirty="0">
                <a:solidFill>
                  <a:srgbClr val="FF0000"/>
                </a:solidFill>
              </a:rPr>
              <a:t>Gén.1:27,31.</a:t>
            </a:r>
          </a:p>
          <a:p>
            <a:endParaRPr lang="es-CO" dirty="0">
              <a:solidFill>
                <a:srgbClr val="FF0000"/>
              </a:solidFill>
            </a:endParaRPr>
          </a:p>
        </p:txBody>
      </p:sp>
    </p:spTree>
    <p:extLst>
      <p:ext uri="{BB962C8B-B14F-4D97-AF65-F5344CB8AC3E}">
        <p14:creationId xmlns:p14="http://schemas.microsoft.com/office/powerpoint/2010/main" val="2138814901"/>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5865515"/>
          </a:xfrm>
        </p:spPr>
        <p:txBody>
          <a:bodyPr>
            <a:normAutofit fontScale="85000" lnSpcReduction="10000"/>
          </a:bodyPr>
          <a:lstStyle/>
          <a:p>
            <a:pPr marL="0" indent="0">
              <a:buNone/>
            </a:pPr>
            <a:r>
              <a:rPr lang="es-CO" dirty="0"/>
              <a:t>Verdaderamente Dios odia al </a:t>
            </a:r>
            <a:r>
              <a:rPr lang="es-CO" dirty="0" smtClean="0"/>
              <a:t>pecado. </a:t>
            </a:r>
            <a:r>
              <a:rPr lang="es-CO" dirty="0">
                <a:solidFill>
                  <a:srgbClr val="FF0000"/>
                </a:solidFill>
              </a:rPr>
              <a:t>Deut. 25: 16; Sal 5: 4; 11: 5; Zac. 8: 17; Luc. 16: 15</a:t>
            </a:r>
            <a:r>
              <a:rPr lang="es-CO" dirty="0" smtClean="0">
                <a:solidFill>
                  <a:srgbClr val="FF0000"/>
                </a:solidFill>
              </a:rPr>
              <a:t>,</a:t>
            </a:r>
          </a:p>
          <a:p>
            <a:pPr marL="0" indent="0">
              <a:buNone/>
            </a:pPr>
            <a:r>
              <a:rPr lang="es-CO" dirty="0" smtClean="0"/>
              <a:t> </a:t>
            </a:r>
            <a:r>
              <a:rPr lang="es-CO" dirty="0"/>
              <a:t>Y</a:t>
            </a:r>
            <a:r>
              <a:rPr lang="es-CO" dirty="0" smtClean="0"/>
              <a:t> </a:t>
            </a:r>
            <a:r>
              <a:rPr lang="es-CO" dirty="0"/>
              <a:t>proveyó en Cristo la libertad del hombre de debajo del </a:t>
            </a:r>
            <a:r>
              <a:rPr lang="es-CO" dirty="0" smtClean="0"/>
              <a:t>pecado. </a:t>
            </a:r>
            <a:r>
              <a:rPr lang="es-CO" dirty="0" smtClean="0">
                <a:solidFill>
                  <a:srgbClr val="FF0000"/>
                </a:solidFill>
              </a:rPr>
              <a:t>Juan 3:16. </a:t>
            </a:r>
          </a:p>
          <a:p>
            <a:pPr marL="0" indent="0">
              <a:buNone/>
            </a:pPr>
            <a:endParaRPr lang="es-CO" dirty="0" smtClean="0"/>
          </a:p>
          <a:p>
            <a:pPr marL="0" indent="0">
              <a:buNone/>
            </a:pPr>
            <a:r>
              <a:rPr lang="es-CO" dirty="0" smtClean="0"/>
              <a:t>A </a:t>
            </a:r>
            <a:r>
              <a:rPr lang="es-CO" dirty="0"/>
              <a:t>la luz de todo esto seríamos blasfemos si dijéramos que Dios es el autor del pecado. Y por esa misma razón tienen que ser rechazadas todas aquellas ideas deterministas que presentan al pecado como una necesidad inherente en la naturaleza íntima </a:t>
            </a:r>
            <a:r>
              <a:rPr lang="es-CO" dirty="0" smtClean="0"/>
              <a:t>del hombre.</a:t>
            </a:r>
            <a:endParaRPr lang="es-CO" dirty="0"/>
          </a:p>
          <a:p>
            <a:r>
              <a:rPr lang="es-CO" dirty="0"/>
              <a:t>Tales ideas, por implicación, hacen a Dios el autor del pecado, y son contrarias, no solamente a la Escritura, sino también a la voz de la conciencia que da testimonio de la </a:t>
            </a:r>
            <a:r>
              <a:rPr lang="es-CO" u="sng" dirty="0"/>
              <a:t>responsabilidad del hombre.</a:t>
            </a:r>
          </a:p>
        </p:txBody>
      </p:sp>
    </p:spTree>
    <p:extLst>
      <p:ext uri="{BB962C8B-B14F-4D97-AF65-F5344CB8AC3E}">
        <p14:creationId xmlns:p14="http://schemas.microsoft.com/office/powerpoint/2010/main" val="184449694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3" end="3"/>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p:spPr>
        <p:txBody>
          <a:bodyPr>
            <a:normAutofit fontScale="92500" lnSpcReduction="20000"/>
          </a:bodyPr>
          <a:lstStyle/>
          <a:p>
            <a:pPr marL="0" indent="0" algn="ctr">
              <a:buNone/>
            </a:pPr>
            <a:r>
              <a:rPr lang="es-CO" dirty="0" smtClean="0"/>
              <a:t>Culpar </a:t>
            </a:r>
            <a:r>
              <a:rPr lang="es-CO" dirty="0"/>
              <a:t>a Dios por el pecado sería blasfemar en contra del carácter de </a:t>
            </a:r>
            <a:r>
              <a:rPr lang="es-CO" dirty="0" smtClean="0"/>
              <a:t>Dios, conforme lo confirman los siguientes textos:</a:t>
            </a:r>
          </a:p>
          <a:p>
            <a:pPr marL="0" indent="0">
              <a:buNone/>
            </a:pPr>
            <a:r>
              <a:rPr lang="es-CO" dirty="0" smtClean="0"/>
              <a:t> </a:t>
            </a:r>
          </a:p>
          <a:p>
            <a:pPr marL="0" indent="0">
              <a:buNone/>
            </a:pPr>
            <a:r>
              <a:rPr lang="es-CO" dirty="0" smtClean="0"/>
              <a:t>«</a:t>
            </a:r>
            <a:r>
              <a:rPr lang="es-CO" dirty="0">
                <a:latin typeface="Agency FB" pitchFamily="34" charset="0"/>
              </a:rPr>
              <a:t>Sus obras son perfectas, y todos sus caminos son justos</a:t>
            </a:r>
            <a:r>
              <a:rPr lang="es-CO" dirty="0"/>
              <a:t>» </a:t>
            </a:r>
            <a:r>
              <a:rPr lang="es-CO" dirty="0" smtClean="0">
                <a:solidFill>
                  <a:srgbClr val="FF0000"/>
                </a:solidFill>
              </a:rPr>
              <a:t>Dt. 32:4. </a:t>
            </a:r>
          </a:p>
          <a:p>
            <a:pPr marL="0" indent="0">
              <a:buNone/>
            </a:pPr>
            <a:r>
              <a:rPr lang="es-CO" dirty="0" smtClean="0"/>
              <a:t>Abraham </a:t>
            </a:r>
            <a:r>
              <a:rPr lang="es-CO" dirty="0"/>
              <a:t>pregunta con </a:t>
            </a:r>
            <a:r>
              <a:rPr lang="es-CO" dirty="0" smtClean="0"/>
              <a:t>verdad </a:t>
            </a:r>
            <a:r>
              <a:rPr lang="es-CO" dirty="0"/>
              <a:t>en sus palabras: «</a:t>
            </a:r>
            <a:r>
              <a:rPr lang="es-CO" dirty="0">
                <a:latin typeface="Agency FB" pitchFamily="34" charset="0"/>
              </a:rPr>
              <a:t>El Juez de toda la tierra, ¿no hará justicia?</a:t>
            </a:r>
            <a:r>
              <a:rPr lang="es-CO" dirty="0"/>
              <a:t>» </a:t>
            </a:r>
            <a:r>
              <a:rPr lang="es-CO" dirty="0" smtClean="0">
                <a:solidFill>
                  <a:srgbClr val="FF0000"/>
                </a:solidFill>
              </a:rPr>
              <a:t>Gen 18:25. </a:t>
            </a:r>
          </a:p>
          <a:p>
            <a:pPr marL="0" indent="0">
              <a:buNone/>
            </a:pPr>
            <a:r>
              <a:rPr lang="es-CO" dirty="0" smtClean="0"/>
              <a:t>Y Eliú dice: </a:t>
            </a:r>
            <a:r>
              <a:rPr lang="es-CO" dirty="0"/>
              <a:t>«¡</a:t>
            </a:r>
            <a:r>
              <a:rPr lang="es-CO" dirty="0">
                <a:latin typeface="Agency FB" pitchFamily="34" charset="0"/>
              </a:rPr>
              <a:t>Es inconcebible que Dios haga lo malo, que el Todopoderoso cometa injusticia</a:t>
            </a:r>
            <a:r>
              <a:rPr lang="es-CO" dirty="0"/>
              <a:t>!» </a:t>
            </a:r>
            <a:r>
              <a:rPr lang="es-CO" dirty="0">
                <a:solidFill>
                  <a:srgbClr val="FF0000"/>
                </a:solidFill>
              </a:rPr>
              <a:t>J</a:t>
            </a:r>
            <a:r>
              <a:rPr lang="es-CO" dirty="0" smtClean="0">
                <a:solidFill>
                  <a:srgbClr val="FF0000"/>
                </a:solidFill>
              </a:rPr>
              <a:t>ob 34:10. </a:t>
            </a:r>
          </a:p>
          <a:p>
            <a:pPr marL="0" indent="0">
              <a:buNone/>
            </a:pPr>
            <a:r>
              <a:rPr lang="es-CO" dirty="0" smtClean="0"/>
              <a:t>De </a:t>
            </a:r>
            <a:r>
              <a:rPr lang="es-CO" dirty="0"/>
              <a:t>hecho, es incluso imposible que Dios desee hacer el mal, «</a:t>
            </a:r>
            <a:r>
              <a:rPr lang="es-CO" dirty="0">
                <a:latin typeface="Agency FB" pitchFamily="34" charset="0"/>
              </a:rPr>
              <a:t>porque Dios no puede ser tentado por el mal, ni tampoco tienta él a nad</a:t>
            </a:r>
            <a:r>
              <a:rPr lang="es-CO" dirty="0"/>
              <a:t>ie» </a:t>
            </a:r>
            <a:r>
              <a:rPr lang="es-CO" dirty="0" smtClean="0">
                <a:solidFill>
                  <a:srgbClr val="FF0000"/>
                </a:solidFill>
              </a:rPr>
              <a:t>Sant. 1:13.</a:t>
            </a:r>
            <a:endParaRPr lang="es-CO" dirty="0">
              <a:solidFill>
                <a:srgbClr val="FF0000"/>
              </a:solidFill>
            </a:endParaRPr>
          </a:p>
        </p:txBody>
      </p:sp>
    </p:spTree>
    <p:extLst>
      <p:ext uri="{BB962C8B-B14F-4D97-AF65-F5344CB8AC3E}">
        <p14:creationId xmlns:p14="http://schemas.microsoft.com/office/powerpoint/2010/main" val="33419038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heel(1)">
                                      <p:cBhvr>
                                        <p:cTn id="10" dur="2000"/>
                                        <p:tgtEl>
                                          <p:spTgt spid="3">
                                            <p:txEl>
                                              <p:pRg st="3" end="3"/>
                                            </p:txEl>
                                          </p:spTgt>
                                        </p:tgtEl>
                                      </p:cBhvr>
                                    </p:animEffect>
                                  </p:childTnLst>
                                </p:cTn>
                              </p:par>
                              <p:par>
                                <p:cTn id="11" presetID="21" presetClass="entr" presetSubtype="1"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wheel(1)">
                                      <p:cBhvr>
                                        <p:cTn id="13" dur="2000"/>
                                        <p:tgtEl>
                                          <p:spTgt spid="3">
                                            <p:txEl>
                                              <p:pRg st="4" end="4"/>
                                            </p:txEl>
                                          </p:spTgt>
                                        </p:tgtEl>
                                      </p:cBhvr>
                                    </p:animEffect>
                                  </p:childTnLst>
                                </p:cTn>
                              </p:par>
                              <p:par>
                                <p:cTn id="14" presetID="21" presetClass="entr" presetSubtype="1"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wheel(1)">
                                      <p:cBhvr>
                                        <p:cTn id="16"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3059832" y="332656"/>
            <a:ext cx="3240360" cy="3456384"/>
          </a:xfrm>
        </p:spPr>
        <p:txBody>
          <a:bodyPr>
            <a:normAutofit fontScale="85000" lnSpcReduction="20000"/>
          </a:bodyPr>
          <a:lstStyle/>
          <a:p>
            <a:pPr marL="0" indent="0" algn="ctr">
              <a:buNone/>
            </a:pPr>
            <a:r>
              <a:rPr lang="es-CO" dirty="0"/>
              <a:t>Pero, por otro lado, nos debemos guardar del error opuesto: sería erróneo que dijéramos que hay un poder malo que existe </a:t>
            </a:r>
            <a:r>
              <a:rPr lang="es-CO" u="sng" dirty="0"/>
              <a:t>eternamente</a:t>
            </a:r>
            <a:r>
              <a:rPr lang="es-CO" dirty="0"/>
              <a:t> en el universo similar o igual al poder de Dios. </a:t>
            </a:r>
          </a:p>
          <a:p>
            <a:endParaRPr lang="es-C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343" y="260648"/>
            <a:ext cx="2711552" cy="280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260648"/>
            <a:ext cx="2313806" cy="280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683568" y="4293096"/>
            <a:ext cx="7632848" cy="1815882"/>
          </a:xfrm>
          <a:prstGeom prst="rect">
            <a:avLst/>
          </a:prstGeom>
          <a:blipFill>
            <a:blip r:embed="rId4"/>
            <a:tile tx="0" ty="0" sx="100000" sy="100000" flip="none" algn="tl"/>
          </a:blipFill>
        </p:spPr>
        <p:txBody>
          <a:bodyPr wrap="square">
            <a:spAutoFit/>
          </a:bodyPr>
          <a:lstStyle/>
          <a:p>
            <a:pPr algn="ctr"/>
            <a:r>
              <a:rPr lang="es-CO" sz="2800" dirty="0"/>
              <a:t>Decir eso sería afirmar lo que es conocido como el «dualismo » en el universo, es decir, la existencia de dos poderes igualmente supremos, uno bueno y el otro malo. </a:t>
            </a:r>
          </a:p>
        </p:txBody>
      </p:sp>
    </p:spTree>
    <p:extLst>
      <p:ext uri="{BB962C8B-B14F-4D97-AF65-F5344CB8AC3E}">
        <p14:creationId xmlns:p14="http://schemas.microsoft.com/office/powerpoint/2010/main" val="2627753059"/>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76664"/>
          </a:xfrm>
        </p:spPr>
        <p:txBody>
          <a:bodyPr>
            <a:normAutofit fontScale="85000" lnSpcReduction="10000"/>
          </a:bodyPr>
          <a:lstStyle/>
          <a:p>
            <a:pPr marL="0" indent="0" algn="ctr">
              <a:buNone/>
            </a:pPr>
            <a:r>
              <a:rPr lang="es-CO" dirty="0"/>
              <a:t>Tampoco debemos pensar que el pecado sorprendió a Dios ni que es un reto ni que supera su omnipotencia o su control providencial sobre el universo.</a:t>
            </a:r>
          </a:p>
          <a:p>
            <a:pPr marL="0" indent="0" algn="ctr">
              <a:buNone/>
            </a:pPr>
            <a:endParaRPr lang="es-CO" dirty="0"/>
          </a:p>
          <a:p>
            <a:pPr marL="0" indent="0" algn="ctr">
              <a:buNone/>
            </a:pPr>
            <a:r>
              <a:rPr lang="es-CO" dirty="0"/>
              <a:t>Por tanto, aunque nunca debemos decir que Dios mismo pecó ni que él es el culpable del pecado, debemos también afirmar que el Dios «</a:t>
            </a:r>
            <a:r>
              <a:rPr lang="es-CO" b="1" dirty="0">
                <a:latin typeface="Agency FB" pitchFamily="34" charset="0"/>
              </a:rPr>
              <a:t>que hace todas las cosas conforme al designio de su voluntad</a:t>
            </a:r>
            <a:r>
              <a:rPr lang="es-CO" dirty="0"/>
              <a:t>» </a:t>
            </a:r>
            <a:r>
              <a:rPr lang="es-CO" dirty="0">
                <a:solidFill>
                  <a:srgbClr val="FF0000"/>
                </a:solidFill>
              </a:rPr>
              <a:t>(Efe. 1: 11), </a:t>
            </a:r>
            <a:r>
              <a:rPr lang="es-CO" dirty="0"/>
              <a:t>el Dios que «</a:t>
            </a:r>
            <a:r>
              <a:rPr lang="es-CO" b="1" dirty="0">
                <a:latin typeface="Agency FB" pitchFamily="34" charset="0"/>
              </a:rPr>
              <a:t>hace lo que quiere con los poderes celestiales y con los pueblos de la tierra [y] no hay quien se oponga a su poder ni quien le pida cuentas de sus actos</a:t>
            </a:r>
            <a:r>
              <a:rPr lang="es-CO" dirty="0"/>
              <a:t>» </a:t>
            </a:r>
            <a:r>
              <a:rPr lang="es-CO" dirty="0">
                <a:solidFill>
                  <a:srgbClr val="FF0000"/>
                </a:solidFill>
              </a:rPr>
              <a:t>(Dan. 4:35</a:t>
            </a:r>
            <a:r>
              <a:rPr lang="es-CO" dirty="0" smtClean="0"/>
              <a:t>).</a:t>
            </a:r>
          </a:p>
          <a:p>
            <a:pPr marL="0" indent="0" algn="ctr">
              <a:buNone/>
            </a:pPr>
            <a:r>
              <a:rPr lang="es-CO" dirty="0" smtClean="0"/>
              <a:t>Dios </a:t>
            </a:r>
            <a:r>
              <a:rPr lang="es-CO" dirty="0"/>
              <a:t>permitió que el pecado entrara en el mundo, aunque no se deleita en ello, permitió que entrara por medio de las </a:t>
            </a:r>
            <a:r>
              <a:rPr lang="es-CO" b="1" dirty="0"/>
              <a:t>DECISIONES VOLUNTARIAS DE CRIATURAS MORALES.</a:t>
            </a:r>
          </a:p>
          <a:p>
            <a:endParaRPr lang="es-CO" dirty="0"/>
          </a:p>
        </p:txBody>
      </p:sp>
    </p:spTree>
    <p:extLst>
      <p:ext uri="{BB962C8B-B14F-4D97-AF65-F5344CB8AC3E}">
        <p14:creationId xmlns:p14="http://schemas.microsoft.com/office/powerpoint/2010/main" val="40939617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wheel(1)">
                                      <p:cBhvr>
                                        <p:cTn id="7" dur="20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heel(1)">
                                      <p:cBhvr>
                                        <p:cTn id="1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a:t>EL PECADO TUVO SU ORIGEN EN EL </a:t>
            </a:r>
            <a:r>
              <a:rPr lang="es-CO" b="1" dirty="0" smtClean="0"/>
              <a:t>CIELO</a:t>
            </a:r>
            <a:endParaRPr lang="es-CO" dirty="0"/>
          </a:p>
        </p:txBody>
      </p:sp>
      <p:sp>
        <p:nvSpPr>
          <p:cNvPr id="3" name="2 Marcador de contenido"/>
          <p:cNvSpPr>
            <a:spLocks noGrp="1"/>
          </p:cNvSpPr>
          <p:nvPr>
            <p:ph idx="1"/>
          </p:nvPr>
        </p:nvSpPr>
        <p:spPr>
          <a:xfrm>
            <a:off x="457200" y="1600200"/>
            <a:ext cx="8229600" cy="4997152"/>
          </a:xfrm>
          <a:blipFill>
            <a:blip r:embed="rId2"/>
            <a:tile tx="0" ty="0" sx="100000" sy="100000" flip="none" algn="tl"/>
          </a:blipFill>
        </p:spPr>
        <p:txBody>
          <a:bodyPr>
            <a:noAutofit/>
          </a:bodyPr>
          <a:lstStyle/>
          <a:p>
            <a:pPr marL="0" indent="0" algn="ctr">
              <a:buNone/>
            </a:pPr>
            <a:r>
              <a:rPr lang="es-CO" sz="2400" dirty="0" smtClean="0"/>
              <a:t>La </a:t>
            </a:r>
            <a:r>
              <a:rPr lang="es-CO" sz="2400" dirty="0"/>
              <a:t>Biblia nos enseña que </a:t>
            </a:r>
            <a:r>
              <a:rPr lang="es-CO" sz="2400" dirty="0" smtClean="0"/>
              <a:t>para  </a:t>
            </a:r>
            <a:r>
              <a:rPr lang="es-CO" sz="2400" dirty="0"/>
              <a:t>hallar el origen del pecado debemos ir más allá de la caída del hombre descrita en Gen 3, y poner atención a algo que aconteció en el </a:t>
            </a:r>
            <a:r>
              <a:rPr lang="es-CO" sz="2400" dirty="0" smtClean="0"/>
              <a:t>cielo en entre los ángeles. </a:t>
            </a:r>
          </a:p>
          <a:p>
            <a:pPr marL="0" indent="0" algn="ctr">
              <a:buNone/>
            </a:pPr>
            <a:r>
              <a:rPr lang="es-CO" sz="2400" dirty="0" smtClean="0"/>
              <a:t>Dios </a:t>
            </a:r>
            <a:r>
              <a:rPr lang="es-CO" sz="2400" dirty="0"/>
              <a:t>creó un ejército </a:t>
            </a:r>
            <a:r>
              <a:rPr lang="es-CO" sz="2400" dirty="0" smtClean="0"/>
              <a:t>numeroso de </a:t>
            </a:r>
            <a:r>
              <a:rPr lang="es-CO" sz="2400" dirty="0"/>
              <a:t>ángeles, y todos eran buenos </a:t>
            </a:r>
            <a:r>
              <a:rPr lang="es-CO" sz="2400" dirty="0" smtClean="0"/>
              <a:t>igual que el hombre al </a:t>
            </a:r>
            <a:r>
              <a:rPr lang="es-CO" sz="2400" dirty="0"/>
              <a:t>salir de la mano de su Hacedor, </a:t>
            </a:r>
            <a:r>
              <a:rPr lang="es-CO" sz="2400" dirty="0">
                <a:solidFill>
                  <a:srgbClr val="FF0000"/>
                </a:solidFill>
              </a:rPr>
              <a:t>Gen 1: 31</a:t>
            </a:r>
            <a:r>
              <a:rPr lang="es-CO" sz="2400" dirty="0"/>
              <a:t>. Pero ocurrió una caída en el mundo angelical en la que </a:t>
            </a:r>
            <a:r>
              <a:rPr lang="es-CO" sz="2400" dirty="0" smtClean="0"/>
              <a:t>la tercera parte </a:t>
            </a:r>
            <a:r>
              <a:rPr lang="es-CO" sz="2400" dirty="0"/>
              <a:t>de ángeles se separaron de Dios</a:t>
            </a:r>
            <a:r>
              <a:rPr lang="es-CO" sz="2400" dirty="0" smtClean="0"/>
              <a:t>.</a:t>
            </a:r>
          </a:p>
          <a:p>
            <a:pPr marL="0" indent="0">
              <a:buNone/>
            </a:pPr>
            <a:r>
              <a:rPr lang="es-CO" sz="2400" dirty="0" smtClean="0"/>
              <a:t> </a:t>
            </a:r>
          </a:p>
          <a:p>
            <a:pPr marL="0" indent="0">
              <a:buNone/>
            </a:pPr>
            <a:r>
              <a:rPr lang="es-CO" sz="2400" dirty="0" smtClean="0"/>
              <a:t>El </a:t>
            </a:r>
            <a:r>
              <a:rPr lang="es-CO" sz="2400" dirty="0"/>
              <a:t>tiempo exacto de esta caída no se conoce, pero en </a:t>
            </a:r>
            <a:r>
              <a:rPr lang="es-CO" sz="2400" dirty="0">
                <a:solidFill>
                  <a:srgbClr val="FF0000"/>
                </a:solidFill>
              </a:rPr>
              <a:t>Juan 8: 44 </a:t>
            </a:r>
            <a:r>
              <a:rPr lang="es-CO" sz="2400" dirty="0"/>
              <a:t>Jesús habla del diablo declarándolo </a:t>
            </a:r>
            <a:r>
              <a:rPr lang="es-CO" sz="2400" dirty="0" smtClean="0"/>
              <a:t>«</a:t>
            </a:r>
            <a:r>
              <a:rPr lang="es-CO" sz="2400" dirty="0" smtClean="0">
                <a:latin typeface="Agency FB" pitchFamily="34" charset="0"/>
              </a:rPr>
              <a:t>homicida </a:t>
            </a:r>
            <a:r>
              <a:rPr lang="es-CO" sz="2400" dirty="0">
                <a:latin typeface="Agency FB" pitchFamily="34" charset="0"/>
              </a:rPr>
              <a:t>desde el </a:t>
            </a:r>
            <a:r>
              <a:rPr lang="es-CO" sz="2400" dirty="0" smtClean="0">
                <a:latin typeface="Agency FB" pitchFamily="34" charset="0"/>
              </a:rPr>
              <a:t>principio</a:t>
            </a:r>
            <a:r>
              <a:rPr lang="es-CO" sz="2400" dirty="0" smtClean="0"/>
              <a:t>», </a:t>
            </a:r>
            <a:r>
              <a:rPr lang="es-CO" sz="2400" dirty="0"/>
              <a:t>y Juan dice en </a:t>
            </a:r>
            <a:r>
              <a:rPr lang="es-CO" sz="2400" dirty="0">
                <a:solidFill>
                  <a:srgbClr val="FF0000"/>
                </a:solidFill>
              </a:rPr>
              <a:t>I Juan 3: 8</a:t>
            </a:r>
            <a:r>
              <a:rPr lang="es-CO" sz="2400" dirty="0"/>
              <a:t> que </a:t>
            </a:r>
            <a:r>
              <a:rPr lang="es-CO" sz="2400" dirty="0" smtClean="0"/>
              <a:t>«</a:t>
            </a:r>
            <a:r>
              <a:rPr lang="es-CO" sz="2400" dirty="0" smtClean="0">
                <a:latin typeface="Agency FB" pitchFamily="34" charset="0"/>
              </a:rPr>
              <a:t>el </a:t>
            </a:r>
            <a:r>
              <a:rPr lang="es-CO" sz="2400" dirty="0">
                <a:latin typeface="Agency FB" pitchFamily="34" charset="0"/>
              </a:rPr>
              <a:t>diablo peca desde el </a:t>
            </a:r>
            <a:r>
              <a:rPr lang="es-CO" sz="2400" dirty="0" smtClean="0">
                <a:latin typeface="Agency FB" pitchFamily="34" charset="0"/>
              </a:rPr>
              <a:t>principio</a:t>
            </a:r>
            <a:r>
              <a:rPr lang="es-CO" sz="2400" dirty="0" smtClean="0"/>
              <a:t>». </a:t>
            </a:r>
            <a:endParaRPr lang="es-CO" sz="2400" dirty="0"/>
          </a:p>
        </p:txBody>
      </p:sp>
    </p:spTree>
    <p:extLst>
      <p:ext uri="{BB962C8B-B14F-4D97-AF65-F5344CB8AC3E}">
        <p14:creationId xmlns:p14="http://schemas.microsoft.com/office/powerpoint/2010/main" val="24879694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408712"/>
          </a:xfrm>
        </p:spPr>
        <p:txBody>
          <a:bodyPr>
            <a:normAutofit fontScale="85000" lnSpcReduction="20000"/>
          </a:bodyPr>
          <a:lstStyle/>
          <a:p>
            <a:pPr marL="0" indent="0" algn="ctr">
              <a:buNone/>
            </a:pPr>
            <a:r>
              <a:rPr lang="es-CO" dirty="0" smtClean="0"/>
              <a:t>Muy </a:t>
            </a:r>
            <a:r>
              <a:rPr lang="es-CO" dirty="0"/>
              <a:t>poco se dice acerca del pecado que ocasionó la caída </a:t>
            </a:r>
            <a:r>
              <a:rPr lang="es-CO" dirty="0" smtClean="0"/>
              <a:t>de este ser que aquí se le llama diablo, y de todos los demás ángeles que se le unieron después.</a:t>
            </a:r>
          </a:p>
          <a:p>
            <a:pPr marL="0" indent="0">
              <a:buNone/>
            </a:pPr>
            <a:r>
              <a:rPr lang="es-CO" dirty="0" smtClean="0"/>
              <a:t> </a:t>
            </a:r>
            <a:r>
              <a:rPr lang="es-CO" dirty="0"/>
              <a:t>De las advertencias de Pablo a Timoteo para que ningún neófito sea colocado como </a:t>
            </a:r>
            <a:r>
              <a:rPr lang="es-CO" dirty="0" smtClean="0"/>
              <a:t>obispo de la iglesia, </a:t>
            </a:r>
            <a:r>
              <a:rPr lang="es-CO" dirty="0"/>
              <a:t>“</a:t>
            </a:r>
            <a:r>
              <a:rPr lang="es-CO" b="1" dirty="0">
                <a:latin typeface="Agency FB" pitchFamily="34" charset="0"/>
              </a:rPr>
              <a:t>para que no se </a:t>
            </a:r>
            <a:r>
              <a:rPr lang="es-CO" b="1" u="sng" dirty="0">
                <a:latin typeface="Agency FB" pitchFamily="34" charset="0"/>
              </a:rPr>
              <a:t>hinche</a:t>
            </a:r>
            <a:r>
              <a:rPr lang="es-CO" b="1" dirty="0">
                <a:latin typeface="Agency FB" pitchFamily="34" charset="0"/>
              </a:rPr>
              <a:t> y caiga en la condenación del diablo</a:t>
            </a:r>
            <a:r>
              <a:rPr lang="es-CO" dirty="0"/>
              <a:t>”, </a:t>
            </a:r>
            <a:r>
              <a:rPr lang="es-CO" dirty="0">
                <a:solidFill>
                  <a:srgbClr val="FF0000"/>
                </a:solidFill>
              </a:rPr>
              <a:t>I Tim. 3: 6</a:t>
            </a:r>
            <a:r>
              <a:rPr lang="es-CO" dirty="0"/>
              <a:t>, tenemos que concluir que, con toda </a:t>
            </a:r>
            <a:r>
              <a:rPr lang="es-CO" dirty="0" smtClean="0"/>
              <a:t>seguridad, </a:t>
            </a:r>
            <a:r>
              <a:rPr lang="es-CO" dirty="0"/>
              <a:t>el pecado que hizo caer </a:t>
            </a:r>
            <a:r>
              <a:rPr lang="es-CO" dirty="0" smtClean="0"/>
              <a:t>a este ángel, y convertirse en </a:t>
            </a:r>
            <a:r>
              <a:rPr lang="es-CO" dirty="0"/>
              <a:t>diablo fue el del orgullo, el de aspirar a ser igual a Dios en poder y </a:t>
            </a:r>
            <a:r>
              <a:rPr lang="es-CO" dirty="0" smtClean="0"/>
              <a:t>autoridad, ya que él decía: «</a:t>
            </a:r>
            <a:r>
              <a:rPr lang="es-CO" b="1" dirty="0" smtClean="0">
                <a:latin typeface="Agency FB" pitchFamily="34" charset="0"/>
              </a:rPr>
              <a:t>sobre </a:t>
            </a:r>
            <a:r>
              <a:rPr lang="es-CO" b="1" dirty="0">
                <a:latin typeface="Agency FB" pitchFamily="34" charset="0"/>
              </a:rPr>
              <a:t>las alturas de las nubes subiré, y seré semejante al </a:t>
            </a:r>
            <a:r>
              <a:rPr lang="es-CO" b="1" dirty="0" smtClean="0">
                <a:latin typeface="Agency FB" pitchFamily="34" charset="0"/>
              </a:rPr>
              <a:t>Altísimo</a:t>
            </a:r>
            <a:r>
              <a:rPr lang="es-CO" dirty="0" smtClean="0"/>
              <a:t>» </a:t>
            </a:r>
            <a:r>
              <a:rPr lang="es-CO" dirty="0" smtClean="0">
                <a:solidFill>
                  <a:srgbClr val="FF0000"/>
                </a:solidFill>
              </a:rPr>
              <a:t>(Isaías 14:14).</a:t>
            </a:r>
          </a:p>
          <a:p>
            <a:pPr marL="0" indent="0">
              <a:buNone/>
            </a:pPr>
            <a:r>
              <a:rPr lang="es-CO" dirty="0"/>
              <a:t>E</a:t>
            </a:r>
            <a:r>
              <a:rPr lang="es-CO" dirty="0" smtClean="0"/>
              <a:t>sta </a:t>
            </a:r>
            <a:r>
              <a:rPr lang="es-CO" dirty="0"/>
              <a:t>idea </a:t>
            </a:r>
            <a:r>
              <a:rPr lang="es-CO" dirty="0" smtClean="0"/>
              <a:t>tiene su corroboración </a:t>
            </a:r>
            <a:r>
              <a:rPr lang="es-CO" dirty="0"/>
              <a:t>en </a:t>
            </a:r>
            <a:r>
              <a:rPr lang="es-CO" dirty="0">
                <a:solidFill>
                  <a:srgbClr val="FF0000"/>
                </a:solidFill>
              </a:rPr>
              <a:t>Judas 6</a:t>
            </a:r>
            <a:r>
              <a:rPr lang="es-CO" dirty="0"/>
              <a:t>; en donde se dice que los ángeles caídos “</a:t>
            </a:r>
            <a:r>
              <a:rPr lang="es-CO" b="1" dirty="0">
                <a:latin typeface="Agency FB" pitchFamily="34" charset="0"/>
              </a:rPr>
              <a:t>no guardaron su dignidad, sino que abandonaron su propia morada</a:t>
            </a:r>
            <a:r>
              <a:rPr lang="es-CO" dirty="0"/>
              <a:t>”. No estuvieron satisfechos con su porción, con el gobierno y el poder que se les confió. Si el deseo de ser iguales a Dios fue su tentación peculiar, esto podría explicar también por qué tentaron al hombre sobre ese punto particular.</a:t>
            </a:r>
          </a:p>
          <a:p>
            <a:endParaRPr lang="es-CO" dirty="0"/>
          </a:p>
        </p:txBody>
      </p:sp>
    </p:spTree>
    <p:extLst>
      <p:ext uri="{BB962C8B-B14F-4D97-AF65-F5344CB8AC3E}">
        <p14:creationId xmlns:p14="http://schemas.microsoft.com/office/powerpoint/2010/main" val="108853684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par>
                                <p:cTn id="21" presetID="26" presetClass="entr" presetSubtype="0" fill="hold" nodeType="with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80">
                                          <p:stCondLst>
                                            <p:cond delay="0"/>
                                          </p:stCondLst>
                                        </p:cTn>
                                        <p:tgtEl>
                                          <p:spTgt spid="3">
                                            <p:txEl>
                                              <p:pRg st="2" end="2"/>
                                            </p:txEl>
                                          </p:spTgt>
                                        </p:tgtEl>
                                      </p:cBhvr>
                                    </p:animEffect>
                                    <p:anim calcmode="lin" valueType="num">
                                      <p:cBhvr>
                                        <p:cTn id="2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9" dur="26">
                                          <p:stCondLst>
                                            <p:cond delay="650"/>
                                          </p:stCondLst>
                                        </p:cTn>
                                        <p:tgtEl>
                                          <p:spTgt spid="3">
                                            <p:txEl>
                                              <p:pRg st="2" end="2"/>
                                            </p:txEl>
                                          </p:spTgt>
                                        </p:tgtEl>
                                      </p:cBhvr>
                                      <p:to x="100000" y="60000"/>
                                    </p:animScale>
                                    <p:animScale>
                                      <p:cBhvr>
                                        <p:cTn id="30" dur="166" decel="50000">
                                          <p:stCondLst>
                                            <p:cond delay="676"/>
                                          </p:stCondLst>
                                        </p:cTn>
                                        <p:tgtEl>
                                          <p:spTgt spid="3">
                                            <p:txEl>
                                              <p:pRg st="2" end="2"/>
                                            </p:txEl>
                                          </p:spTgt>
                                        </p:tgtEl>
                                      </p:cBhvr>
                                      <p:to x="100000" y="100000"/>
                                    </p:animScale>
                                    <p:animScale>
                                      <p:cBhvr>
                                        <p:cTn id="31" dur="26">
                                          <p:stCondLst>
                                            <p:cond delay="1312"/>
                                          </p:stCondLst>
                                        </p:cTn>
                                        <p:tgtEl>
                                          <p:spTgt spid="3">
                                            <p:txEl>
                                              <p:pRg st="2" end="2"/>
                                            </p:txEl>
                                          </p:spTgt>
                                        </p:tgtEl>
                                      </p:cBhvr>
                                      <p:to x="100000" y="80000"/>
                                    </p:animScale>
                                    <p:animScale>
                                      <p:cBhvr>
                                        <p:cTn id="32" dur="166" decel="50000">
                                          <p:stCondLst>
                                            <p:cond delay="1338"/>
                                          </p:stCondLst>
                                        </p:cTn>
                                        <p:tgtEl>
                                          <p:spTgt spid="3">
                                            <p:txEl>
                                              <p:pRg st="2" end="2"/>
                                            </p:txEl>
                                          </p:spTgt>
                                        </p:tgtEl>
                                      </p:cBhvr>
                                      <p:to x="100000" y="100000"/>
                                    </p:animScale>
                                    <p:animScale>
                                      <p:cBhvr>
                                        <p:cTn id="33" dur="26">
                                          <p:stCondLst>
                                            <p:cond delay="1642"/>
                                          </p:stCondLst>
                                        </p:cTn>
                                        <p:tgtEl>
                                          <p:spTgt spid="3">
                                            <p:txEl>
                                              <p:pRg st="2" end="2"/>
                                            </p:txEl>
                                          </p:spTgt>
                                        </p:tgtEl>
                                      </p:cBhvr>
                                      <p:to x="100000" y="90000"/>
                                    </p:animScale>
                                    <p:animScale>
                                      <p:cBhvr>
                                        <p:cTn id="34" dur="166" decel="50000">
                                          <p:stCondLst>
                                            <p:cond delay="1668"/>
                                          </p:stCondLst>
                                        </p:cTn>
                                        <p:tgtEl>
                                          <p:spTgt spid="3">
                                            <p:txEl>
                                              <p:pRg st="2" end="2"/>
                                            </p:txEl>
                                          </p:spTgt>
                                        </p:tgtEl>
                                      </p:cBhvr>
                                      <p:to x="100000" y="100000"/>
                                    </p:animScale>
                                    <p:animScale>
                                      <p:cBhvr>
                                        <p:cTn id="35" dur="26">
                                          <p:stCondLst>
                                            <p:cond delay="1808"/>
                                          </p:stCondLst>
                                        </p:cTn>
                                        <p:tgtEl>
                                          <p:spTgt spid="3">
                                            <p:txEl>
                                              <p:pRg st="2" end="2"/>
                                            </p:txEl>
                                          </p:spTgt>
                                        </p:tgtEl>
                                      </p:cBhvr>
                                      <p:to x="100000" y="95000"/>
                                    </p:animScale>
                                    <p:animScale>
                                      <p:cBhvr>
                                        <p:cTn id="36"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706090"/>
          </a:xfrm>
        </p:spPr>
        <p:txBody>
          <a:bodyPr>
            <a:normAutofit fontScale="90000"/>
          </a:bodyPr>
          <a:lstStyle/>
          <a:p>
            <a:r>
              <a:rPr lang="es-CO" b="1" dirty="0"/>
              <a:t>ORIGEN DEL PECADO EN EL HOMBRE:</a:t>
            </a:r>
            <a:r>
              <a:rPr lang="es-CO" dirty="0"/>
              <a:t/>
            </a:r>
            <a:br>
              <a:rPr lang="es-CO" dirty="0"/>
            </a:br>
            <a:endParaRPr lang="es-CO" dirty="0"/>
          </a:p>
        </p:txBody>
      </p:sp>
      <p:sp>
        <p:nvSpPr>
          <p:cNvPr id="3" name="2 Marcador de contenido"/>
          <p:cNvSpPr>
            <a:spLocks noGrp="1"/>
          </p:cNvSpPr>
          <p:nvPr>
            <p:ph idx="1"/>
          </p:nvPr>
        </p:nvSpPr>
        <p:spPr>
          <a:xfrm>
            <a:off x="323528" y="1052736"/>
            <a:ext cx="8229600" cy="5577483"/>
          </a:xfrm>
        </p:spPr>
        <p:txBody>
          <a:bodyPr>
            <a:normAutofit fontScale="85000" lnSpcReduction="20000"/>
          </a:bodyPr>
          <a:lstStyle/>
          <a:p>
            <a:pPr marL="0" indent="0" algn="ctr">
              <a:buNone/>
            </a:pPr>
            <a:r>
              <a:rPr lang="es-CO" dirty="0" smtClean="0"/>
              <a:t>Hemos visto que antes </a:t>
            </a:r>
            <a:r>
              <a:rPr lang="es-CO" dirty="0"/>
              <a:t>de la desobediencia de Adán y Eva, el pecado ya estaba presente </a:t>
            </a:r>
            <a:r>
              <a:rPr lang="es-CO" dirty="0" smtClean="0"/>
              <a:t>entre los ángeles </a:t>
            </a:r>
            <a:r>
              <a:rPr lang="es-CO" dirty="0"/>
              <a:t>con la Caída de Satanás y </a:t>
            </a:r>
            <a:r>
              <a:rPr lang="es-CO" dirty="0" smtClean="0"/>
              <a:t>la tercera parte de los ángeles: </a:t>
            </a:r>
          </a:p>
          <a:p>
            <a:pPr marL="0" indent="0" algn="ctr">
              <a:buNone/>
            </a:pPr>
            <a:r>
              <a:rPr lang="es-CO" dirty="0" smtClean="0"/>
              <a:t>Pero </a:t>
            </a:r>
            <a:r>
              <a:rPr lang="es-CO" dirty="0"/>
              <a:t>con respecto a la raza humana, el primer pecado fue el de Adán y Eva en el huerto del Edén </a:t>
            </a:r>
            <a:r>
              <a:rPr lang="es-CO" dirty="0" smtClean="0"/>
              <a:t>mencionado en </a:t>
            </a:r>
            <a:r>
              <a:rPr lang="es-CO" dirty="0" smtClean="0">
                <a:solidFill>
                  <a:srgbClr val="FF0000"/>
                </a:solidFill>
              </a:rPr>
              <a:t>(Gen. </a:t>
            </a:r>
            <a:r>
              <a:rPr lang="es-CO" dirty="0">
                <a:solidFill>
                  <a:srgbClr val="FF0000"/>
                </a:solidFill>
              </a:rPr>
              <a:t>3:1-19). </a:t>
            </a:r>
            <a:r>
              <a:rPr lang="es-CO" dirty="0"/>
              <a:t>El que ellos comieran del fruto del árbol del conocimiento del bien y del mal es en muchos sentidos típico del pecado en general. </a:t>
            </a:r>
            <a:endParaRPr lang="es-CO" dirty="0" smtClean="0"/>
          </a:p>
          <a:p>
            <a:pPr marL="0" indent="0">
              <a:buNone/>
            </a:pPr>
            <a:r>
              <a:rPr lang="es-CO" b="1" u="sng" dirty="0" smtClean="0">
                <a:solidFill>
                  <a:srgbClr val="FF0000"/>
                </a:solidFill>
              </a:rPr>
              <a:t>Primero</a:t>
            </a:r>
            <a:r>
              <a:rPr lang="es-CO" dirty="0" smtClean="0"/>
              <a:t>. </a:t>
            </a:r>
            <a:r>
              <a:rPr lang="es-CO" dirty="0"/>
              <a:t>E</a:t>
            </a:r>
            <a:r>
              <a:rPr lang="es-CO" dirty="0" smtClean="0"/>
              <a:t>l </a:t>
            </a:r>
            <a:r>
              <a:rPr lang="es-CO" dirty="0"/>
              <a:t>pecado ataca la base del conocimiento, porque da una respuesta diferente a la pregunta, </a:t>
            </a:r>
            <a:r>
              <a:rPr lang="es-CO" dirty="0">
                <a:latin typeface="Agency FB" pitchFamily="34" charset="0"/>
              </a:rPr>
              <a:t>«¿Qué es verdad</a:t>
            </a:r>
            <a:r>
              <a:rPr lang="es-CO" dirty="0" smtClean="0">
                <a:latin typeface="Agency FB" pitchFamily="34" charset="0"/>
              </a:rPr>
              <a:t>»?</a:t>
            </a:r>
            <a:r>
              <a:rPr lang="es-CO" dirty="0" smtClean="0"/>
              <a:t>. </a:t>
            </a:r>
            <a:r>
              <a:rPr lang="es-CO" dirty="0"/>
              <a:t>Mientras que Dios había dicho que Adán y Eva </a:t>
            </a:r>
            <a:r>
              <a:rPr lang="es-CO" dirty="0" smtClean="0"/>
              <a:t>«</a:t>
            </a:r>
            <a:r>
              <a:rPr lang="es-CO" dirty="0" smtClean="0">
                <a:latin typeface="Agency FB" pitchFamily="34" charset="0"/>
              </a:rPr>
              <a:t>morirían</a:t>
            </a:r>
            <a:r>
              <a:rPr lang="es-CO" dirty="0" smtClean="0"/>
              <a:t> </a:t>
            </a:r>
            <a:r>
              <a:rPr lang="es-CO" dirty="0" smtClean="0">
                <a:latin typeface="Agency FB" pitchFamily="34" charset="0"/>
              </a:rPr>
              <a:t>si </a:t>
            </a:r>
            <a:r>
              <a:rPr lang="es-CO" dirty="0">
                <a:latin typeface="Agency FB" pitchFamily="34" charset="0"/>
              </a:rPr>
              <a:t>comían del fruto del </a:t>
            </a:r>
            <a:r>
              <a:rPr lang="es-CO" dirty="0" smtClean="0">
                <a:latin typeface="Agency FB" pitchFamily="34" charset="0"/>
              </a:rPr>
              <a:t>árbol</a:t>
            </a:r>
            <a:r>
              <a:rPr lang="es-CO" dirty="0" smtClean="0"/>
              <a:t>» </a:t>
            </a:r>
            <a:r>
              <a:rPr lang="es-CO" dirty="0">
                <a:solidFill>
                  <a:srgbClr val="FF0000"/>
                </a:solidFill>
              </a:rPr>
              <a:t>(</a:t>
            </a:r>
            <a:r>
              <a:rPr lang="es-CO" dirty="0" smtClean="0">
                <a:solidFill>
                  <a:srgbClr val="FF0000"/>
                </a:solidFill>
              </a:rPr>
              <a:t>Gen. </a:t>
            </a:r>
            <a:r>
              <a:rPr lang="es-CO" dirty="0">
                <a:solidFill>
                  <a:srgbClr val="FF0000"/>
                </a:solidFill>
              </a:rPr>
              <a:t>2: 17)</a:t>
            </a:r>
            <a:r>
              <a:rPr lang="es-CO" dirty="0"/>
              <a:t>, la serpiente dijo: «¡</a:t>
            </a:r>
            <a:r>
              <a:rPr lang="es-CO" b="1" dirty="0">
                <a:latin typeface="Agency FB" pitchFamily="34" charset="0"/>
              </a:rPr>
              <a:t>No es cierto, no van a morir</a:t>
            </a:r>
            <a:r>
              <a:rPr lang="es-CO" dirty="0"/>
              <a:t>!» </a:t>
            </a:r>
            <a:r>
              <a:rPr lang="es-CO" dirty="0">
                <a:solidFill>
                  <a:srgbClr val="FF0000"/>
                </a:solidFill>
              </a:rPr>
              <a:t>(</a:t>
            </a:r>
            <a:r>
              <a:rPr lang="es-CO" dirty="0" smtClean="0">
                <a:solidFill>
                  <a:srgbClr val="FF0000"/>
                </a:solidFill>
              </a:rPr>
              <a:t>Gen. </a:t>
            </a:r>
            <a:r>
              <a:rPr lang="es-CO" dirty="0">
                <a:solidFill>
                  <a:srgbClr val="FF0000"/>
                </a:solidFill>
              </a:rPr>
              <a:t>3:4). </a:t>
            </a:r>
            <a:r>
              <a:rPr lang="es-CO" dirty="0"/>
              <a:t>Eva decidió dudar de la veracidad de la palabra de Dios y llevó a cabo un experimento para comprobar si Dios les había dicho la verdad</a:t>
            </a:r>
            <a:r>
              <a:rPr lang="es-CO" dirty="0" smtClean="0"/>
              <a:t>.</a:t>
            </a:r>
            <a:endParaRPr lang="es-CO" dirty="0"/>
          </a:p>
        </p:txBody>
      </p:sp>
    </p:spTree>
    <p:extLst>
      <p:ext uri="{BB962C8B-B14F-4D97-AF65-F5344CB8AC3E}">
        <p14:creationId xmlns:p14="http://schemas.microsoft.com/office/powerpoint/2010/main" val="1354347439"/>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p:cTn id="1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6"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wipe(down)">
                                      <p:cBhvr>
                                        <p:cTn id="21" dur="580">
                                          <p:stCondLst>
                                            <p:cond delay="0"/>
                                          </p:stCondLst>
                                        </p:cTn>
                                        <p:tgtEl>
                                          <p:spTgt spid="3">
                                            <p:txEl>
                                              <p:pRg st="2" end="2"/>
                                            </p:txEl>
                                          </p:spTgt>
                                        </p:tgtEl>
                                      </p:cBhvr>
                                    </p:animEffect>
                                    <p:anim calcmode="lin" valueType="num">
                                      <p:cBhvr>
                                        <p:cTn id="22"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27" dur="26">
                                          <p:stCondLst>
                                            <p:cond delay="650"/>
                                          </p:stCondLst>
                                        </p:cTn>
                                        <p:tgtEl>
                                          <p:spTgt spid="3">
                                            <p:txEl>
                                              <p:pRg st="2" end="2"/>
                                            </p:txEl>
                                          </p:spTgt>
                                        </p:tgtEl>
                                      </p:cBhvr>
                                      <p:to x="100000" y="60000"/>
                                    </p:animScale>
                                    <p:animScale>
                                      <p:cBhvr>
                                        <p:cTn id="28" dur="166" decel="50000">
                                          <p:stCondLst>
                                            <p:cond delay="676"/>
                                          </p:stCondLst>
                                        </p:cTn>
                                        <p:tgtEl>
                                          <p:spTgt spid="3">
                                            <p:txEl>
                                              <p:pRg st="2" end="2"/>
                                            </p:txEl>
                                          </p:spTgt>
                                        </p:tgtEl>
                                      </p:cBhvr>
                                      <p:to x="100000" y="100000"/>
                                    </p:animScale>
                                    <p:animScale>
                                      <p:cBhvr>
                                        <p:cTn id="29" dur="26">
                                          <p:stCondLst>
                                            <p:cond delay="1312"/>
                                          </p:stCondLst>
                                        </p:cTn>
                                        <p:tgtEl>
                                          <p:spTgt spid="3">
                                            <p:txEl>
                                              <p:pRg st="2" end="2"/>
                                            </p:txEl>
                                          </p:spTgt>
                                        </p:tgtEl>
                                      </p:cBhvr>
                                      <p:to x="100000" y="80000"/>
                                    </p:animScale>
                                    <p:animScale>
                                      <p:cBhvr>
                                        <p:cTn id="30" dur="166" decel="50000">
                                          <p:stCondLst>
                                            <p:cond delay="1338"/>
                                          </p:stCondLst>
                                        </p:cTn>
                                        <p:tgtEl>
                                          <p:spTgt spid="3">
                                            <p:txEl>
                                              <p:pRg st="2" end="2"/>
                                            </p:txEl>
                                          </p:spTgt>
                                        </p:tgtEl>
                                      </p:cBhvr>
                                      <p:to x="100000" y="100000"/>
                                    </p:animScale>
                                    <p:animScale>
                                      <p:cBhvr>
                                        <p:cTn id="31" dur="26">
                                          <p:stCondLst>
                                            <p:cond delay="1642"/>
                                          </p:stCondLst>
                                        </p:cTn>
                                        <p:tgtEl>
                                          <p:spTgt spid="3">
                                            <p:txEl>
                                              <p:pRg st="2" end="2"/>
                                            </p:txEl>
                                          </p:spTgt>
                                        </p:tgtEl>
                                      </p:cBhvr>
                                      <p:to x="100000" y="90000"/>
                                    </p:animScale>
                                    <p:animScale>
                                      <p:cBhvr>
                                        <p:cTn id="32" dur="166" decel="50000">
                                          <p:stCondLst>
                                            <p:cond delay="1668"/>
                                          </p:stCondLst>
                                        </p:cTn>
                                        <p:tgtEl>
                                          <p:spTgt spid="3">
                                            <p:txEl>
                                              <p:pRg st="2" end="2"/>
                                            </p:txEl>
                                          </p:spTgt>
                                        </p:tgtEl>
                                      </p:cBhvr>
                                      <p:to x="100000" y="100000"/>
                                    </p:animScale>
                                    <p:animScale>
                                      <p:cBhvr>
                                        <p:cTn id="33" dur="26">
                                          <p:stCondLst>
                                            <p:cond delay="1808"/>
                                          </p:stCondLst>
                                        </p:cTn>
                                        <p:tgtEl>
                                          <p:spTgt spid="3">
                                            <p:txEl>
                                              <p:pRg st="2" end="2"/>
                                            </p:txEl>
                                          </p:spTgt>
                                        </p:tgtEl>
                                      </p:cBhvr>
                                      <p:to x="100000" y="95000"/>
                                    </p:animScale>
                                    <p:animScale>
                                      <p:cBhvr>
                                        <p:cTn id="34"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507288" cy="6264696"/>
          </a:xfrm>
        </p:spPr>
        <p:txBody>
          <a:bodyPr>
            <a:normAutofit fontScale="77500" lnSpcReduction="20000"/>
          </a:bodyPr>
          <a:lstStyle/>
          <a:p>
            <a:pPr marL="0" indent="0">
              <a:buNone/>
            </a:pPr>
            <a:r>
              <a:rPr lang="es-CO" sz="3600" b="1" u="sng" dirty="0" smtClean="0">
                <a:solidFill>
                  <a:srgbClr val="FF0000"/>
                </a:solidFill>
              </a:rPr>
              <a:t>Segundo</a:t>
            </a:r>
            <a:r>
              <a:rPr lang="es-CO" dirty="0"/>
              <a:t>.</a:t>
            </a:r>
            <a:r>
              <a:rPr lang="es-CO" dirty="0" smtClean="0"/>
              <a:t> </a:t>
            </a:r>
            <a:r>
              <a:rPr lang="es-CO" dirty="0"/>
              <a:t>E</a:t>
            </a:r>
            <a:r>
              <a:rPr lang="es-CO" dirty="0" smtClean="0"/>
              <a:t>l </a:t>
            </a:r>
            <a:r>
              <a:rPr lang="es-CO" dirty="0"/>
              <a:t>pecado ataca la base de las normas morales porque da una respuesta diferente a la pregunta </a:t>
            </a:r>
            <a:r>
              <a:rPr lang="es-CO" dirty="0">
                <a:latin typeface="Agency FB" pitchFamily="34" charset="0"/>
              </a:rPr>
              <a:t>«¿Qué es lo bueno?</a:t>
            </a:r>
            <a:r>
              <a:rPr lang="es-CO" dirty="0"/>
              <a:t>» </a:t>
            </a:r>
            <a:endParaRPr lang="es-CO" dirty="0" smtClean="0"/>
          </a:p>
          <a:p>
            <a:pPr marL="0" indent="0">
              <a:buNone/>
            </a:pPr>
            <a:r>
              <a:rPr lang="es-CO" dirty="0" smtClean="0"/>
              <a:t>Dios </a:t>
            </a:r>
            <a:r>
              <a:rPr lang="es-CO" dirty="0"/>
              <a:t>había dicho que era moralmente correcto para Adán y Eva no comer del fruto de aquel árbol </a:t>
            </a:r>
            <a:r>
              <a:rPr lang="es-CO" dirty="0">
                <a:solidFill>
                  <a:srgbClr val="FF0000"/>
                </a:solidFill>
              </a:rPr>
              <a:t>(</a:t>
            </a:r>
            <a:r>
              <a:rPr lang="es-CO" dirty="0" smtClean="0">
                <a:solidFill>
                  <a:srgbClr val="FF0000"/>
                </a:solidFill>
              </a:rPr>
              <a:t>Gen. </a:t>
            </a:r>
            <a:r>
              <a:rPr lang="es-CO" dirty="0">
                <a:solidFill>
                  <a:srgbClr val="FF0000"/>
                </a:solidFill>
              </a:rPr>
              <a:t>2:17)</a:t>
            </a:r>
            <a:r>
              <a:rPr lang="es-CO" dirty="0"/>
              <a:t>. Pero la serpiente sugirió que estaría bien el comer, y que al hacerlo Adán y Eva llegarían «</a:t>
            </a:r>
            <a:r>
              <a:rPr lang="es-CO" dirty="0">
                <a:latin typeface="Agency FB" pitchFamily="34" charset="0"/>
              </a:rPr>
              <a:t>a ser como Dios</a:t>
            </a:r>
            <a:r>
              <a:rPr lang="es-CO" dirty="0"/>
              <a:t>» </a:t>
            </a:r>
            <a:r>
              <a:rPr lang="es-CO" dirty="0">
                <a:solidFill>
                  <a:srgbClr val="FF0000"/>
                </a:solidFill>
              </a:rPr>
              <a:t>(</a:t>
            </a:r>
            <a:r>
              <a:rPr lang="es-CO" dirty="0" smtClean="0">
                <a:solidFill>
                  <a:srgbClr val="FF0000"/>
                </a:solidFill>
              </a:rPr>
              <a:t>Gen. </a:t>
            </a:r>
            <a:r>
              <a:rPr lang="es-CO" dirty="0">
                <a:solidFill>
                  <a:srgbClr val="FF0000"/>
                </a:solidFill>
              </a:rPr>
              <a:t>3:5). </a:t>
            </a:r>
            <a:r>
              <a:rPr lang="es-CO" dirty="0"/>
              <a:t>Eva confió en su propia evaluación de lo que era recto y de lo que sería bueno para ella, en vez de permitir que la palabra de Dios definiera lo que era bueno o malo. «</a:t>
            </a:r>
            <a:r>
              <a:rPr lang="es-CO" dirty="0">
                <a:latin typeface="Agency FB" pitchFamily="34" charset="0"/>
              </a:rPr>
              <a:t>Vio que el fruto del árbol era bueno para comer, y que tenía buen aspecto y era deseable para adquirir sabiduría, así que tomó de su fruto y comió» </a:t>
            </a:r>
            <a:r>
              <a:rPr lang="es-CO" dirty="0">
                <a:solidFill>
                  <a:srgbClr val="FF0000"/>
                </a:solidFill>
              </a:rPr>
              <a:t>(</a:t>
            </a:r>
            <a:r>
              <a:rPr lang="es-CO" dirty="0" smtClean="0">
                <a:solidFill>
                  <a:srgbClr val="FF0000"/>
                </a:solidFill>
              </a:rPr>
              <a:t>Gen. </a:t>
            </a:r>
            <a:r>
              <a:rPr lang="es-CO" dirty="0">
                <a:solidFill>
                  <a:srgbClr val="FF0000"/>
                </a:solidFill>
              </a:rPr>
              <a:t>3:6).</a:t>
            </a:r>
          </a:p>
          <a:p>
            <a:pPr marL="0" indent="0">
              <a:buNone/>
            </a:pPr>
            <a:r>
              <a:rPr lang="es-CO" sz="3600" b="1" u="sng" dirty="0" smtClean="0">
                <a:solidFill>
                  <a:srgbClr val="FF0000"/>
                </a:solidFill>
              </a:rPr>
              <a:t>Tercero</a:t>
            </a:r>
            <a:r>
              <a:rPr lang="es-CO" dirty="0" smtClean="0"/>
              <a:t>. </a:t>
            </a:r>
            <a:r>
              <a:rPr lang="es-CO" dirty="0"/>
              <a:t>S</a:t>
            </a:r>
            <a:r>
              <a:rPr lang="es-CO" dirty="0" smtClean="0"/>
              <a:t>u </a:t>
            </a:r>
            <a:r>
              <a:rPr lang="es-CO" dirty="0"/>
              <a:t>pecado dio una respuesta diferente a la pregunta </a:t>
            </a:r>
            <a:r>
              <a:rPr lang="es-CO" dirty="0">
                <a:latin typeface="Agency FB" pitchFamily="34" charset="0"/>
              </a:rPr>
              <a:t>«¿Quién soy yo?» </a:t>
            </a:r>
            <a:r>
              <a:rPr lang="es-CO" dirty="0"/>
              <a:t>La respuesta correcta era que Adán y Eva eran </a:t>
            </a:r>
            <a:r>
              <a:rPr lang="es-CO" u="sng" dirty="0"/>
              <a:t>criaturas de Dios, dependientes de él y subordinadas a él como Creador y Señor</a:t>
            </a:r>
            <a:r>
              <a:rPr lang="es-CO" dirty="0"/>
              <a:t>. Pero Eva, y luego Adán, sucumbieron a la tentación de ser «</a:t>
            </a:r>
            <a:r>
              <a:rPr lang="es-CO" dirty="0">
                <a:latin typeface="Agency FB" pitchFamily="34" charset="0"/>
              </a:rPr>
              <a:t>como Dios</a:t>
            </a:r>
            <a:r>
              <a:rPr lang="es-CO" dirty="0"/>
              <a:t>» </a:t>
            </a:r>
            <a:r>
              <a:rPr lang="es-CO" dirty="0">
                <a:solidFill>
                  <a:srgbClr val="FF0000"/>
                </a:solidFill>
              </a:rPr>
              <a:t>(</a:t>
            </a:r>
            <a:r>
              <a:rPr lang="es-CO" dirty="0" smtClean="0">
                <a:solidFill>
                  <a:srgbClr val="FF0000"/>
                </a:solidFill>
              </a:rPr>
              <a:t>Gen. </a:t>
            </a:r>
            <a:r>
              <a:rPr lang="es-CO" dirty="0">
                <a:solidFill>
                  <a:srgbClr val="FF0000"/>
                </a:solidFill>
              </a:rPr>
              <a:t>3:5)</a:t>
            </a:r>
            <a:r>
              <a:rPr lang="es-CO" dirty="0"/>
              <a:t>, con lo que intentaron ponerse en el lugar de </a:t>
            </a:r>
            <a:r>
              <a:rPr lang="es-CO" dirty="0" smtClean="0"/>
              <a:t>Dios, como lo habían hechos el Diablo y sus ángeles en el cielo.</a:t>
            </a:r>
            <a:endParaRPr lang="es-CO" dirty="0"/>
          </a:p>
        </p:txBody>
      </p:sp>
    </p:spTree>
    <p:extLst>
      <p:ext uri="{BB962C8B-B14F-4D97-AF65-F5344CB8AC3E}">
        <p14:creationId xmlns:p14="http://schemas.microsoft.com/office/powerpoint/2010/main" val="251216181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80">
                                          <p:stCondLst>
                                            <p:cond delay="0"/>
                                          </p:stCondLst>
                                        </p:cTn>
                                        <p:tgtEl>
                                          <p:spTgt spid="3">
                                            <p:txEl>
                                              <p:pRg st="2" end="2"/>
                                            </p:txEl>
                                          </p:spTgt>
                                        </p:tgtEl>
                                      </p:cBhvr>
                                    </p:animEffect>
                                    <p:anim calcmode="lin" valueType="num">
                                      <p:cBhvr>
                                        <p:cTn id="13"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
                                            <p:txEl>
                                              <p:pRg st="2" end="2"/>
                                            </p:txEl>
                                          </p:spTgt>
                                        </p:tgtEl>
                                      </p:cBhvr>
                                      <p:to x="100000" y="60000"/>
                                    </p:animScale>
                                    <p:animScale>
                                      <p:cBhvr>
                                        <p:cTn id="19" dur="166" decel="50000">
                                          <p:stCondLst>
                                            <p:cond delay="676"/>
                                          </p:stCondLst>
                                        </p:cTn>
                                        <p:tgtEl>
                                          <p:spTgt spid="3">
                                            <p:txEl>
                                              <p:pRg st="2" end="2"/>
                                            </p:txEl>
                                          </p:spTgt>
                                        </p:tgtEl>
                                      </p:cBhvr>
                                      <p:to x="100000" y="100000"/>
                                    </p:animScale>
                                    <p:animScale>
                                      <p:cBhvr>
                                        <p:cTn id="20" dur="26">
                                          <p:stCondLst>
                                            <p:cond delay="1312"/>
                                          </p:stCondLst>
                                        </p:cTn>
                                        <p:tgtEl>
                                          <p:spTgt spid="3">
                                            <p:txEl>
                                              <p:pRg st="2" end="2"/>
                                            </p:txEl>
                                          </p:spTgt>
                                        </p:tgtEl>
                                      </p:cBhvr>
                                      <p:to x="100000" y="80000"/>
                                    </p:animScale>
                                    <p:animScale>
                                      <p:cBhvr>
                                        <p:cTn id="21" dur="166" decel="50000">
                                          <p:stCondLst>
                                            <p:cond delay="1338"/>
                                          </p:stCondLst>
                                        </p:cTn>
                                        <p:tgtEl>
                                          <p:spTgt spid="3">
                                            <p:txEl>
                                              <p:pRg st="2" end="2"/>
                                            </p:txEl>
                                          </p:spTgt>
                                        </p:tgtEl>
                                      </p:cBhvr>
                                      <p:to x="100000" y="100000"/>
                                    </p:animScale>
                                    <p:animScale>
                                      <p:cBhvr>
                                        <p:cTn id="22" dur="26">
                                          <p:stCondLst>
                                            <p:cond delay="1642"/>
                                          </p:stCondLst>
                                        </p:cTn>
                                        <p:tgtEl>
                                          <p:spTgt spid="3">
                                            <p:txEl>
                                              <p:pRg st="2" end="2"/>
                                            </p:txEl>
                                          </p:spTgt>
                                        </p:tgtEl>
                                      </p:cBhvr>
                                      <p:to x="100000" y="90000"/>
                                    </p:animScale>
                                    <p:animScale>
                                      <p:cBhvr>
                                        <p:cTn id="23" dur="166" decel="50000">
                                          <p:stCondLst>
                                            <p:cond delay="1668"/>
                                          </p:stCondLst>
                                        </p:cTn>
                                        <p:tgtEl>
                                          <p:spTgt spid="3">
                                            <p:txEl>
                                              <p:pRg st="2" end="2"/>
                                            </p:txEl>
                                          </p:spTgt>
                                        </p:tgtEl>
                                      </p:cBhvr>
                                      <p:to x="100000" y="100000"/>
                                    </p:animScale>
                                    <p:animScale>
                                      <p:cBhvr>
                                        <p:cTn id="24" dur="26">
                                          <p:stCondLst>
                                            <p:cond delay="1808"/>
                                          </p:stCondLst>
                                        </p:cTn>
                                        <p:tgtEl>
                                          <p:spTgt spid="3">
                                            <p:txEl>
                                              <p:pRg st="2" end="2"/>
                                            </p:txEl>
                                          </p:spTgt>
                                        </p:tgtEl>
                                      </p:cBhvr>
                                      <p:to x="100000" y="95000"/>
                                    </p:animScale>
                                    <p:animScale>
                                      <p:cBhvr>
                                        <p:cTn id="25" dur="166" decel="50000">
                                          <p:stCondLst>
                                            <p:cond delay="1834"/>
                                          </p:stCondLst>
                                        </p:cTn>
                                        <p:tgtEl>
                                          <p:spTgt spid="3">
                                            <p:txEl>
                                              <p:pRg st="2" end="2"/>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dirty="0"/>
              <a:t>LA DOCTRINA DEL PECADO HEREDADO</a:t>
            </a:r>
            <a:endParaRPr lang="es-CO" dirty="0"/>
          </a:p>
        </p:txBody>
      </p:sp>
      <p:sp>
        <p:nvSpPr>
          <p:cNvPr id="3" name="2 Marcador de contenido"/>
          <p:cNvSpPr>
            <a:spLocks noGrp="1"/>
          </p:cNvSpPr>
          <p:nvPr>
            <p:ph idx="1"/>
          </p:nvPr>
        </p:nvSpPr>
        <p:spPr>
          <a:xfrm>
            <a:off x="457200" y="1600200"/>
            <a:ext cx="8229600" cy="4997152"/>
          </a:xfrm>
        </p:spPr>
        <p:txBody>
          <a:bodyPr>
            <a:normAutofit fontScale="70000" lnSpcReduction="20000"/>
          </a:bodyPr>
          <a:lstStyle/>
          <a:p>
            <a:pPr marL="0" indent="0" algn="ctr">
              <a:buNone/>
            </a:pPr>
            <a:r>
              <a:rPr lang="es-CO" dirty="0" smtClean="0"/>
              <a:t>¿</a:t>
            </a:r>
            <a:r>
              <a:rPr lang="es-CO" dirty="0"/>
              <a:t>Cómo nos afecta el pecado de Adán? Las Escrituras nos enseñan que heredamos el pecado de Adán en dos formas.</a:t>
            </a:r>
          </a:p>
          <a:p>
            <a:pPr marL="0" indent="0" algn="ctr">
              <a:buNone/>
            </a:pPr>
            <a:r>
              <a:rPr lang="es-CO" sz="3400" b="1" dirty="0">
                <a:solidFill>
                  <a:srgbClr val="FF0000"/>
                </a:solidFill>
              </a:rPr>
              <a:t>1</a:t>
            </a:r>
            <a:r>
              <a:rPr lang="es-CO" b="1" dirty="0"/>
              <a:t>. </a:t>
            </a:r>
            <a:r>
              <a:rPr lang="es-CO" b="1" u="sng" dirty="0"/>
              <a:t>Heredamos la culpa</a:t>
            </a:r>
            <a:r>
              <a:rPr lang="es-CO" b="1" dirty="0"/>
              <a:t>:</a:t>
            </a:r>
            <a:endParaRPr lang="es-CO" dirty="0"/>
          </a:p>
          <a:p>
            <a:pPr marL="0" indent="0" algn="ctr">
              <a:buNone/>
            </a:pPr>
            <a:r>
              <a:rPr lang="es-CO" b="1" i="1" u="sng" dirty="0"/>
              <a:t>Somos declarados culpables</a:t>
            </a:r>
            <a:r>
              <a:rPr lang="es-CO" b="1" u="sng" dirty="0"/>
              <a:t> a causa del pecado de Adán</a:t>
            </a:r>
            <a:r>
              <a:rPr lang="es-CO" dirty="0"/>
              <a:t>. </a:t>
            </a:r>
            <a:endParaRPr lang="es-CO" dirty="0" smtClean="0"/>
          </a:p>
          <a:p>
            <a:pPr marL="0" indent="0">
              <a:buNone/>
            </a:pPr>
            <a:r>
              <a:rPr lang="es-CO" dirty="0" smtClean="0"/>
              <a:t>Pablo </a:t>
            </a:r>
            <a:r>
              <a:rPr lang="es-CO" dirty="0"/>
              <a:t>explica los efectos del pecado de Adán de la siguiente manera: «</a:t>
            </a:r>
            <a:r>
              <a:rPr lang="es-CO" dirty="0">
                <a:latin typeface="Agency FB" pitchFamily="34" charset="0"/>
              </a:rPr>
              <a:t>Por medio de un solo hombre el pecado entró en el mundo, y por medio del pecado entró la muerte; fue así como la muerte pasó a toda la humanidad, porque todos pecaron</a:t>
            </a:r>
            <a:r>
              <a:rPr lang="es-CO" dirty="0" smtClean="0"/>
              <a:t>»</a:t>
            </a:r>
          </a:p>
          <a:p>
            <a:pPr marL="0" indent="0" algn="ctr">
              <a:buNone/>
            </a:pPr>
            <a:r>
              <a:rPr lang="es-CO" dirty="0" smtClean="0">
                <a:solidFill>
                  <a:srgbClr val="FF0000"/>
                </a:solidFill>
              </a:rPr>
              <a:t>(</a:t>
            </a:r>
            <a:r>
              <a:rPr lang="es-CO" dirty="0">
                <a:solidFill>
                  <a:srgbClr val="FF0000"/>
                </a:solidFill>
              </a:rPr>
              <a:t>Ro 5: 12</a:t>
            </a:r>
            <a:r>
              <a:rPr lang="es-CO" dirty="0" smtClean="0">
                <a:solidFill>
                  <a:srgbClr val="FF0000"/>
                </a:solidFill>
              </a:rPr>
              <a:t>)</a:t>
            </a:r>
            <a:r>
              <a:rPr lang="es-CO" dirty="0" smtClean="0"/>
              <a:t>.</a:t>
            </a:r>
          </a:p>
          <a:p>
            <a:pPr marL="0" indent="0" algn="ctr">
              <a:buNone/>
            </a:pPr>
            <a:r>
              <a:rPr lang="es-CO" dirty="0" smtClean="0"/>
              <a:t>El </a:t>
            </a:r>
            <a:r>
              <a:rPr lang="es-CO" dirty="0"/>
              <a:t>contexto nos dice que Pablo no está hablando de los pecados que las personas cometen cada día, porque todo el </a:t>
            </a:r>
            <a:r>
              <a:rPr lang="es-CO" dirty="0" smtClean="0"/>
              <a:t>texto de </a:t>
            </a:r>
            <a:r>
              <a:rPr lang="es-CO" dirty="0"/>
              <a:t>(</a:t>
            </a:r>
            <a:r>
              <a:rPr lang="es-CO" dirty="0">
                <a:solidFill>
                  <a:srgbClr val="FF0000"/>
                </a:solidFill>
              </a:rPr>
              <a:t>Ro 5:12-21) </a:t>
            </a:r>
            <a:r>
              <a:rPr lang="es-CO" dirty="0"/>
              <a:t>está haciendo una comparación entre Adán y Cristo. </a:t>
            </a:r>
            <a:r>
              <a:rPr lang="es-CO" dirty="0" smtClean="0"/>
              <a:t>Pablo nos </a:t>
            </a:r>
            <a:r>
              <a:rPr lang="es-CO" dirty="0"/>
              <a:t>está diciendo que por medio del pecado de Adán la muerte se extendió a todos los hombres </a:t>
            </a:r>
            <a:r>
              <a:rPr lang="es-CO" dirty="0" smtClean="0"/>
              <a:t>«</a:t>
            </a:r>
            <a:r>
              <a:rPr lang="es-CO" dirty="0" smtClean="0">
                <a:latin typeface="Agency FB" pitchFamily="34" charset="0"/>
              </a:rPr>
              <a:t>pues </a:t>
            </a:r>
            <a:r>
              <a:rPr lang="es-CO" dirty="0">
                <a:latin typeface="Agency FB" pitchFamily="34" charset="0"/>
              </a:rPr>
              <a:t>todos </a:t>
            </a:r>
            <a:r>
              <a:rPr lang="es-CO" dirty="0" smtClean="0">
                <a:latin typeface="Agency FB" pitchFamily="34" charset="0"/>
              </a:rPr>
              <a:t>pecaron</a:t>
            </a:r>
            <a:r>
              <a:rPr lang="es-CO" dirty="0" smtClean="0"/>
              <a:t>». La </a:t>
            </a:r>
            <a:r>
              <a:rPr lang="es-CO" dirty="0"/>
              <a:t>idea de que «todos pecaron» significa que Dios piensa de nosotros como que todos pecamos cuando Adán desobedeció, queda aun más recalcado en los dos siguientes versículos, donde Pablo dice</a:t>
            </a:r>
            <a:r>
              <a:rPr lang="es-CO" dirty="0" smtClean="0"/>
              <a:t>:</a:t>
            </a:r>
            <a:endParaRPr lang="es-CO" dirty="0"/>
          </a:p>
        </p:txBody>
      </p:sp>
    </p:spTree>
    <p:extLst>
      <p:ext uri="{BB962C8B-B14F-4D97-AF65-F5344CB8AC3E}">
        <p14:creationId xmlns:p14="http://schemas.microsoft.com/office/powerpoint/2010/main" val="462574908"/>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p:cTn id="31"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4" end="4"/>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 calcmode="lin" valueType="num">
                                      <p:cBhvr>
                                        <p:cTn id="4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8435280" cy="6336704"/>
          </a:xfrm>
        </p:spPr>
        <p:txBody>
          <a:bodyPr>
            <a:normAutofit fontScale="85000" lnSpcReduction="20000"/>
          </a:bodyPr>
          <a:lstStyle/>
          <a:p>
            <a:r>
              <a:rPr lang="es-CO" i="1" dirty="0" smtClean="0">
                <a:latin typeface="Agency FB" pitchFamily="34" charset="0"/>
              </a:rPr>
              <a:t>«Antes </a:t>
            </a:r>
            <a:r>
              <a:rPr lang="es-CO" i="1" dirty="0">
                <a:latin typeface="Agency FB" pitchFamily="34" charset="0"/>
              </a:rPr>
              <a:t>de promulgarse la </a:t>
            </a:r>
            <a:r>
              <a:rPr lang="es-CO" i="1" dirty="0" smtClean="0">
                <a:latin typeface="Agency FB" pitchFamily="34" charset="0"/>
              </a:rPr>
              <a:t>ley (por escrito en el Sinaí), </a:t>
            </a:r>
            <a:r>
              <a:rPr lang="es-CO" i="1" dirty="0">
                <a:latin typeface="Agency FB" pitchFamily="34" charset="0"/>
              </a:rPr>
              <a:t>ya existía el pecado en el mundo. Es cierto que el pecado no se toma en cuenta cuando no hay ley; sin embargo, desde Adán hasta Moisés la muerte reinó, incluso sobre los que no pecaron quebrantando un mandato, como lo hizo Adán, quien es figura de aquel que había de </a:t>
            </a:r>
            <a:r>
              <a:rPr lang="es-CO" i="1" dirty="0" smtClean="0">
                <a:latin typeface="Agency FB" pitchFamily="34" charset="0"/>
              </a:rPr>
              <a:t>venir»</a:t>
            </a:r>
            <a:r>
              <a:rPr lang="es-CO" i="1" dirty="0" smtClean="0"/>
              <a:t>. </a:t>
            </a:r>
            <a:r>
              <a:rPr lang="es-CO" i="1" dirty="0">
                <a:solidFill>
                  <a:srgbClr val="FF0000"/>
                </a:solidFill>
              </a:rPr>
              <a:t>(Ro 5:13-14)</a:t>
            </a:r>
            <a:endParaRPr lang="es-CO" dirty="0">
              <a:solidFill>
                <a:srgbClr val="FF0000"/>
              </a:solidFill>
            </a:endParaRPr>
          </a:p>
          <a:p>
            <a:pPr marL="0" indent="0">
              <a:buNone/>
            </a:pPr>
            <a:r>
              <a:rPr lang="es-CO" dirty="0" smtClean="0"/>
              <a:t>No olvidemos que «</a:t>
            </a:r>
            <a:r>
              <a:rPr lang="es-CO" u="sng" dirty="0" smtClean="0">
                <a:latin typeface="Agency FB" pitchFamily="34" charset="0"/>
              </a:rPr>
              <a:t>Como </a:t>
            </a:r>
            <a:r>
              <a:rPr lang="es-CO" u="sng" dirty="0">
                <a:latin typeface="Agency FB" pitchFamily="34" charset="0"/>
              </a:rPr>
              <a:t>ser moral, el hombre tenía la ley de Dios escrita en su </a:t>
            </a:r>
            <a:r>
              <a:rPr lang="es-CO" u="sng" dirty="0" smtClean="0">
                <a:latin typeface="Agency FB" pitchFamily="34" charset="0"/>
              </a:rPr>
              <a:t>conciencia</a:t>
            </a:r>
            <a:r>
              <a:rPr lang="es-CO" dirty="0" smtClean="0"/>
              <a:t>» Lea </a:t>
            </a:r>
            <a:r>
              <a:rPr lang="es-CO" dirty="0" smtClean="0">
                <a:solidFill>
                  <a:srgbClr val="FF0000"/>
                </a:solidFill>
              </a:rPr>
              <a:t>Rom.2:14,15.</a:t>
            </a:r>
            <a:r>
              <a:rPr lang="es-CO" dirty="0" smtClean="0"/>
              <a:t> </a:t>
            </a:r>
            <a:r>
              <a:rPr lang="es-CO" dirty="0" smtClean="0">
                <a:solidFill>
                  <a:srgbClr val="FF0000"/>
                </a:solidFill>
              </a:rPr>
              <a:t>(Extraido del C.B.A</a:t>
            </a:r>
            <a:r>
              <a:rPr lang="es-CO" dirty="0" smtClean="0"/>
              <a:t>). Todos </a:t>
            </a:r>
            <a:r>
              <a:rPr lang="es-CO" dirty="0"/>
              <a:t>e</a:t>
            </a:r>
            <a:r>
              <a:rPr lang="es-CO" dirty="0" smtClean="0"/>
              <a:t>staban </a:t>
            </a:r>
            <a:r>
              <a:rPr lang="es-CO" dirty="0"/>
              <a:t>obligados a obedecer la ley hasta donde les había sido </a:t>
            </a:r>
            <a:r>
              <a:rPr lang="es-CO" dirty="0" smtClean="0"/>
              <a:t>revelada. </a:t>
            </a:r>
          </a:p>
          <a:p>
            <a:pPr marL="0" indent="0">
              <a:buNone/>
            </a:pPr>
            <a:r>
              <a:rPr lang="es-CO" dirty="0" smtClean="0"/>
              <a:t>Pablo </a:t>
            </a:r>
            <a:r>
              <a:rPr lang="es-CO" dirty="0"/>
              <a:t>nos está diciendo aquí que desde el </a:t>
            </a:r>
            <a:r>
              <a:rPr lang="es-CO" dirty="0" smtClean="0"/>
              <a:t>tiempo de </a:t>
            </a:r>
            <a:r>
              <a:rPr lang="es-CO" dirty="0"/>
              <a:t>Adán </a:t>
            </a:r>
            <a:r>
              <a:rPr lang="es-CO" dirty="0" smtClean="0"/>
              <a:t>asta el </a:t>
            </a:r>
            <a:r>
              <a:rPr lang="es-CO" dirty="0"/>
              <a:t>tiempo de Moisés, las personas no tenían la ley </a:t>
            </a:r>
            <a:r>
              <a:rPr lang="es-CO" dirty="0" smtClean="0"/>
              <a:t>de Dios escrita.</a:t>
            </a:r>
            <a:r>
              <a:rPr lang="es-CO" dirty="0"/>
              <a:t> Pablo trata de demostrar que además de la culpabilidad individual por los pecados personales, hay algo más en acción: el resultado y el efecto de la caída de </a:t>
            </a:r>
            <a:r>
              <a:rPr lang="es-CO" dirty="0" smtClean="0"/>
              <a:t>Adán. Todos </a:t>
            </a:r>
            <a:r>
              <a:rPr lang="es-CO" dirty="0"/>
              <a:t>sus descendientes comparten los efectos de esa caída, porque la muerte y la tendencia al pecado son males que se heredan</a:t>
            </a:r>
            <a:r>
              <a:rPr lang="es-CO" dirty="0" smtClean="0"/>
              <a:t>.</a:t>
            </a:r>
          </a:p>
        </p:txBody>
      </p:sp>
    </p:spTree>
    <p:extLst>
      <p:ext uri="{BB962C8B-B14F-4D97-AF65-F5344CB8AC3E}">
        <p14:creationId xmlns:p14="http://schemas.microsoft.com/office/powerpoint/2010/main" val="2562039016"/>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507288" cy="6480720"/>
          </a:xfrm>
        </p:spPr>
        <p:txBody>
          <a:bodyPr>
            <a:normAutofit fontScale="77500" lnSpcReduction="20000"/>
          </a:bodyPr>
          <a:lstStyle/>
          <a:p>
            <a:pPr marL="0" indent="0">
              <a:buNone/>
            </a:pPr>
            <a:r>
              <a:rPr lang="es-CO" b="1" dirty="0"/>
              <a:t>La idea de que Dios nos consideró culpables debido al pecado de Adán se sigue reafirmando aun más en </a:t>
            </a:r>
            <a:r>
              <a:rPr lang="es-CO" b="1" dirty="0">
                <a:solidFill>
                  <a:srgbClr val="FF0000"/>
                </a:solidFill>
              </a:rPr>
              <a:t>Romanos 5:18-19:</a:t>
            </a:r>
          </a:p>
          <a:p>
            <a:r>
              <a:rPr lang="es-CO" i="1" dirty="0" smtClean="0"/>
              <a:t>«Así </a:t>
            </a:r>
            <a:r>
              <a:rPr lang="es-CO" i="1" dirty="0"/>
              <a:t>como una sola transgresión causó la condenación de todos, también un solo acto de justicia produjo la justificación que da vida a todos. </a:t>
            </a:r>
            <a:r>
              <a:rPr lang="es-CO" i="1" dirty="0" smtClean="0"/>
              <a:t>19 Porque </a:t>
            </a:r>
            <a:r>
              <a:rPr lang="es-CO" i="1" dirty="0"/>
              <a:t>así como por la desobediencia de uno solo muchos fueron constituidos pecadores, también por la obediencia de uno solo muchos serán constituidos </a:t>
            </a:r>
            <a:r>
              <a:rPr lang="es-CO" i="1" dirty="0" smtClean="0"/>
              <a:t>justos».</a:t>
            </a:r>
            <a:endParaRPr lang="es-CO" dirty="0"/>
          </a:p>
          <a:p>
            <a:pPr marL="0" indent="0">
              <a:buNone/>
            </a:pPr>
            <a:r>
              <a:rPr lang="es-CO" dirty="0"/>
              <a:t>Pablo está diciendo aquí explícitamente que por medio de la transgresión de un solo hombre «</a:t>
            </a:r>
            <a:r>
              <a:rPr lang="es-CO" dirty="0">
                <a:latin typeface="Agency FB" pitchFamily="34" charset="0"/>
              </a:rPr>
              <a:t>muchos fueron constituidos </a:t>
            </a:r>
            <a:r>
              <a:rPr lang="es-CO" dirty="0" smtClean="0">
                <a:latin typeface="Agency FB" pitchFamily="34" charset="0"/>
              </a:rPr>
              <a:t>pecadores</a:t>
            </a:r>
            <a:r>
              <a:rPr lang="es-CO" dirty="0" smtClean="0"/>
              <a:t>». O sea que, cuando </a:t>
            </a:r>
            <a:r>
              <a:rPr lang="es-CO" dirty="0"/>
              <a:t>Adán pecó, Dios consideró pecadores a todos los descendientes de Adán. </a:t>
            </a:r>
            <a:r>
              <a:rPr lang="es-CO" dirty="0" smtClean="0"/>
              <a:t>Aunque </a:t>
            </a:r>
            <a:r>
              <a:rPr lang="es-CO" dirty="0"/>
              <a:t>nosotros todavía no existíamos, Dios, mirando al futuro y sabiendo que existiríamos, empezó a considerarnos culpables como Adán. </a:t>
            </a:r>
            <a:endParaRPr lang="es-CO" dirty="0" smtClean="0"/>
          </a:p>
          <a:p>
            <a:pPr marL="0" indent="0">
              <a:buNone/>
            </a:pPr>
            <a:r>
              <a:rPr lang="es-CO" dirty="0" smtClean="0"/>
              <a:t>Esto </a:t>
            </a:r>
            <a:r>
              <a:rPr lang="es-CO" dirty="0"/>
              <a:t>es también coherente con la declaración de Pablo de que «</a:t>
            </a:r>
            <a:r>
              <a:rPr lang="es-CO" b="1" dirty="0">
                <a:latin typeface="Agency FB" pitchFamily="34" charset="0"/>
              </a:rPr>
              <a:t>cuando todavía éramos pecadores, Cristo murió por nosotros</a:t>
            </a:r>
            <a:r>
              <a:rPr lang="es-CO" dirty="0"/>
              <a:t>» </a:t>
            </a:r>
            <a:r>
              <a:rPr lang="es-CO" dirty="0">
                <a:solidFill>
                  <a:srgbClr val="FF0000"/>
                </a:solidFill>
              </a:rPr>
              <a:t>(Ro 5:8). </a:t>
            </a:r>
            <a:r>
              <a:rPr lang="es-CO" dirty="0"/>
              <a:t>Por </a:t>
            </a:r>
            <a:r>
              <a:rPr lang="es-CO" dirty="0" smtClean="0"/>
              <a:t>supuesto que nosotros no existíamos </a:t>
            </a:r>
            <a:r>
              <a:rPr lang="es-CO" dirty="0"/>
              <a:t>cuando Cristo murió; pero, no obstante, Dios nos consideró pecadores que necesitábamos salvación.</a:t>
            </a:r>
          </a:p>
          <a:p>
            <a:endParaRPr lang="es-CO" dirty="0"/>
          </a:p>
          <a:p>
            <a:endParaRPr lang="es-CO" dirty="0"/>
          </a:p>
        </p:txBody>
      </p:sp>
    </p:spTree>
    <p:extLst>
      <p:ext uri="{BB962C8B-B14F-4D97-AF65-F5344CB8AC3E}">
        <p14:creationId xmlns:p14="http://schemas.microsoft.com/office/powerpoint/2010/main" val="14107680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188640"/>
            <a:ext cx="8435280" cy="6480720"/>
          </a:xfrm>
        </p:spPr>
        <p:txBody>
          <a:bodyPr>
            <a:normAutofit fontScale="70000" lnSpcReduction="20000"/>
          </a:bodyPr>
          <a:lstStyle/>
          <a:p>
            <a:pPr marL="0" indent="0">
              <a:buNone/>
            </a:pPr>
            <a:r>
              <a:rPr lang="es-CO" dirty="0"/>
              <a:t>La conclusión que podemos sacar de estos versículos es que todos los miembros de la raza humana estaban representados por Adán en el momento de su prueba en el huerto del Edén. Como nuestro representante, Adán pecó, </a:t>
            </a:r>
            <a:r>
              <a:rPr lang="es-CO" dirty="0" smtClean="0"/>
              <a:t>Dios </a:t>
            </a:r>
            <a:r>
              <a:rPr lang="es-CO" dirty="0"/>
              <a:t>nos consideró a nosotros culpables como también a Adán. </a:t>
            </a:r>
            <a:endParaRPr lang="es-CO" dirty="0" smtClean="0"/>
          </a:p>
          <a:p>
            <a:r>
              <a:rPr lang="es-CO" dirty="0" smtClean="0"/>
              <a:t>(</a:t>
            </a:r>
            <a:r>
              <a:rPr lang="es-CO" dirty="0"/>
              <a:t>Un término técnico que se usa a veces en este contexto es imputar, que significa «</a:t>
            </a:r>
            <a:r>
              <a:rPr lang="es-CO" b="1" dirty="0">
                <a:latin typeface="Agency FB" pitchFamily="34" charset="0"/>
              </a:rPr>
              <a:t>atribuir a otro una culpa, delito o acción reprobable</a:t>
            </a:r>
            <a:r>
              <a:rPr lang="es-CO" dirty="0"/>
              <a:t>».) Dios consideró que la culpa de Adán nos correspondía a nosotros, y puesto que Dios es el Juez supremo de todas las cosas en el universo, y dado que sus pensamientos son siempre correctos, la culpa es nuestra también. Dios correctamente nos imputó la culpa de Adán</a:t>
            </a:r>
            <a:r>
              <a:rPr lang="es-CO" dirty="0" smtClean="0"/>
              <a:t>.</a:t>
            </a:r>
          </a:p>
          <a:p>
            <a:r>
              <a:rPr lang="es-CO" dirty="0" smtClean="0"/>
              <a:t>Nosotros como descendientes de adán, nacemos con </a:t>
            </a:r>
            <a:r>
              <a:rPr lang="es-CO" b="1" u="sng" dirty="0" smtClean="0"/>
              <a:t>la tendencia </a:t>
            </a:r>
            <a:r>
              <a:rPr lang="es-CO" b="1" u="sng" dirty="0"/>
              <a:t>a </a:t>
            </a:r>
            <a:r>
              <a:rPr lang="es-CO" b="1" u="sng" dirty="0" smtClean="0"/>
              <a:t>pecar</a:t>
            </a:r>
            <a:r>
              <a:rPr lang="es-CO" dirty="0" smtClean="0"/>
              <a:t>. A esto es a lo se le ha llamado pecado «original</a:t>
            </a:r>
            <a:r>
              <a:rPr lang="es-CO" dirty="0"/>
              <a:t>» en el sentido de que procede de Adán, y es también original en que lo tenemos desde el comienzo de nuestra existencia como personas, pero es con todo del pecado nuestro, no del pecado de Adán, de lo que se habla. </a:t>
            </a:r>
          </a:p>
          <a:p>
            <a:pPr marL="0" indent="0">
              <a:buNone/>
            </a:pPr>
            <a:r>
              <a:rPr lang="es-CO" dirty="0"/>
              <a:t>Cuando nos enfrentamos por primera vez a la idea de que se nos considera culpables por causa del pecado de Adán, nuestra tendencia es a protestar porque nos parece injusto. En realidad no decidimos pecar, ¿no es cierto? ¿Cómo entonces se nos puede considerar culpables? ¿Es justo que Dios así actúe? Podemos decir </a:t>
            </a:r>
            <a:r>
              <a:rPr lang="es-CO" dirty="0" err="1" smtClean="0"/>
              <a:t>doss</a:t>
            </a:r>
            <a:r>
              <a:rPr lang="es-CO" dirty="0" smtClean="0"/>
              <a:t> </a:t>
            </a:r>
            <a:r>
              <a:rPr lang="es-CO" dirty="0"/>
              <a:t>cosas para responder a </a:t>
            </a:r>
            <a:r>
              <a:rPr lang="es-CO" dirty="0" smtClean="0"/>
              <a:t>esta inquietud:</a:t>
            </a:r>
            <a:endParaRPr lang="es-CO" dirty="0"/>
          </a:p>
          <a:p>
            <a:endParaRPr lang="es-CO" dirty="0"/>
          </a:p>
          <a:p>
            <a:endParaRPr lang="es-CO" dirty="0"/>
          </a:p>
        </p:txBody>
      </p:sp>
    </p:spTree>
    <p:extLst>
      <p:ext uri="{BB962C8B-B14F-4D97-AF65-F5344CB8AC3E}">
        <p14:creationId xmlns:p14="http://schemas.microsoft.com/office/powerpoint/2010/main" val="269721283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3">
                                            <p:txEl>
                                              <p:pRg st="2" end="2"/>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circle(in)">
                                      <p:cBhvr>
                                        <p:cTn id="19"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336704"/>
          </a:xfrm>
        </p:spPr>
        <p:txBody>
          <a:bodyPr>
            <a:normAutofit fontScale="77500" lnSpcReduction="20000"/>
          </a:bodyPr>
          <a:lstStyle/>
          <a:p>
            <a:pPr marL="0" indent="0">
              <a:buNone/>
            </a:pPr>
            <a:r>
              <a:rPr lang="es-CO" sz="3600" b="1" dirty="0" smtClean="0">
                <a:solidFill>
                  <a:srgbClr val="FF0000"/>
                </a:solidFill>
              </a:rPr>
              <a:t>1). </a:t>
            </a:r>
            <a:r>
              <a:rPr lang="es-CO" dirty="0" smtClean="0"/>
              <a:t>Todo </a:t>
            </a:r>
            <a:r>
              <a:rPr lang="es-CO" dirty="0"/>
              <a:t>el que protesta diciendo que esto es injusto olvida que él también ha cometido voluntariamente </a:t>
            </a:r>
            <a:r>
              <a:rPr lang="es-CO" dirty="0" smtClean="0"/>
              <a:t>muchos </a:t>
            </a:r>
            <a:r>
              <a:rPr lang="es-CO" dirty="0"/>
              <a:t>pecados por los cuales Dios también lo considera culpable. Estos constituirán la </a:t>
            </a:r>
            <a:r>
              <a:rPr lang="es-CO" dirty="0" smtClean="0"/>
              <a:t>base </a:t>
            </a:r>
            <a:r>
              <a:rPr lang="es-CO" dirty="0"/>
              <a:t>sobre la que se nos juzgará en el día final, porque Dios «</a:t>
            </a:r>
            <a:r>
              <a:rPr lang="es-CO" dirty="0">
                <a:latin typeface="Agency FB" pitchFamily="34" charset="0"/>
              </a:rPr>
              <a:t>pagará a cada uno </a:t>
            </a:r>
            <a:r>
              <a:rPr lang="es-CO" dirty="0" smtClean="0">
                <a:latin typeface="Agency FB" pitchFamily="34" charset="0"/>
              </a:rPr>
              <a:t>según sus </a:t>
            </a:r>
            <a:r>
              <a:rPr lang="es-CO" dirty="0">
                <a:latin typeface="Agency FB" pitchFamily="34" charset="0"/>
              </a:rPr>
              <a:t>obras</a:t>
            </a:r>
            <a:r>
              <a:rPr lang="es-CO" dirty="0"/>
              <a:t>» </a:t>
            </a:r>
            <a:r>
              <a:rPr lang="es-CO" dirty="0">
                <a:solidFill>
                  <a:srgbClr val="FF0000"/>
                </a:solidFill>
              </a:rPr>
              <a:t>(</a:t>
            </a:r>
            <a:r>
              <a:rPr lang="es-CO" dirty="0" smtClean="0">
                <a:solidFill>
                  <a:srgbClr val="FF0000"/>
                </a:solidFill>
              </a:rPr>
              <a:t>Rom. </a:t>
            </a:r>
            <a:r>
              <a:rPr lang="es-CO" dirty="0">
                <a:solidFill>
                  <a:srgbClr val="FF0000"/>
                </a:solidFill>
              </a:rPr>
              <a:t>2:6)</a:t>
            </a:r>
            <a:r>
              <a:rPr lang="es-CO" dirty="0"/>
              <a:t>, y «</a:t>
            </a:r>
            <a:r>
              <a:rPr lang="es-CO" dirty="0">
                <a:latin typeface="Agency FB" pitchFamily="34" charset="0"/>
              </a:rPr>
              <a:t>el que hace el mal pagará por su propia maldad</a:t>
            </a:r>
            <a:r>
              <a:rPr lang="es-CO" dirty="0"/>
              <a:t>» </a:t>
            </a:r>
            <a:r>
              <a:rPr lang="es-CO" dirty="0">
                <a:solidFill>
                  <a:srgbClr val="FF0000"/>
                </a:solidFill>
              </a:rPr>
              <a:t>(</a:t>
            </a:r>
            <a:r>
              <a:rPr lang="es-CO" dirty="0" smtClean="0">
                <a:solidFill>
                  <a:srgbClr val="FF0000"/>
                </a:solidFill>
              </a:rPr>
              <a:t>Col. </a:t>
            </a:r>
            <a:r>
              <a:rPr lang="es-CO" dirty="0">
                <a:solidFill>
                  <a:srgbClr val="FF0000"/>
                </a:solidFill>
              </a:rPr>
              <a:t>3:25</a:t>
            </a:r>
            <a:r>
              <a:rPr lang="es-CO" dirty="0" smtClean="0">
                <a:solidFill>
                  <a:srgbClr val="FF0000"/>
                </a:solidFill>
              </a:rPr>
              <a:t>).</a:t>
            </a:r>
          </a:p>
          <a:p>
            <a:pPr marL="514350" indent="-514350">
              <a:buAutoNum type="arabicParenBoth"/>
            </a:pPr>
            <a:endParaRPr lang="es-CO" dirty="0" smtClean="0"/>
          </a:p>
          <a:p>
            <a:pPr marL="0" indent="0">
              <a:buNone/>
            </a:pPr>
            <a:r>
              <a:rPr lang="es-CO" sz="3600" b="1" dirty="0" smtClean="0">
                <a:solidFill>
                  <a:srgbClr val="FF0000"/>
                </a:solidFill>
              </a:rPr>
              <a:t>2). </a:t>
            </a:r>
            <a:r>
              <a:rPr lang="es-CO" dirty="0" smtClean="0"/>
              <a:t>La </a:t>
            </a:r>
            <a:r>
              <a:rPr lang="es-CO" dirty="0"/>
              <a:t>respuesta más persuasiva a esta objeción es señalar que si pensamos que es injusto estar representados por Adán, debiéramos también </a:t>
            </a:r>
            <a:r>
              <a:rPr lang="es-CO" dirty="0" smtClean="0"/>
              <a:t>protestar que </a:t>
            </a:r>
            <a:r>
              <a:rPr lang="es-CO" dirty="0"/>
              <a:t>es injusto estar representados por Cristo y que Dios anote a nuestro favor su justicia. </a:t>
            </a:r>
            <a:endParaRPr lang="es-CO" dirty="0" smtClean="0"/>
          </a:p>
          <a:p>
            <a:pPr marL="0" indent="0">
              <a:buNone/>
            </a:pPr>
            <a:endParaRPr lang="es-CO" dirty="0"/>
          </a:p>
          <a:p>
            <a:pPr marL="0" indent="0">
              <a:buNone/>
            </a:pPr>
            <a:r>
              <a:rPr lang="es-CO" dirty="0" smtClean="0"/>
              <a:t>Porque </a:t>
            </a:r>
            <a:r>
              <a:rPr lang="es-CO" dirty="0"/>
              <a:t>el procedimiento que Dios usó fue el mismo, y eso es exactamente lo que Pablo está diciendo en </a:t>
            </a:r>
            <a:r>
              <a:rPr lang="es-CO" dirty="0" smtClean="0"/>
              <a:t>Romanos </a:t>
            </a:r>
            <a:r>
              <a:rPr lang="es-CO" dirty="0"/>
              <a:t>5: 12-21: </a:t>
            </a:r>
            <a:r>
              <a:rPr lang="es-CO" dirty="0" smtClean="0"/>
              <a:t>Que consideramos anteriormente. «</a:t>
            </a:r>
            <a:r>
              <a:rPr lang="es-CO" dirty="0" smtClean="0">
                <a:latin typeface="Agency FB" pitchFamily="34" charset="0"/>
              </a:rPr>
              <a:t>Porque </a:t>
            </a:r>
            <a:r>
              <a:rPr lang="es-CO" dirty="0">
                <a:latin typeface="Agency FB" pitchFamily="34" charset="0"/>
              </a:rPr>
              <a:t>así como por la desobediencia de uno solo muchos fueron constituidos pecadores, también por la obediencia de uno solo muchos serán constituidos justos</a:t>
            </a:r>
            <a:r>
              <a:rPr lang="es-CO" dirty="0"/>
              <a:t>» </a:t>
            </a:r>
            <a:r>
              <a:rPr lang="es-CO" dirty="0">
                <a:solidFill>
                  <a:srgbClr val="FF0000"/>
                </a:solidFill>
              </a:rPr>
              <a:t>(Ro 5:19).</a:t>
            </a:r>
          </a:p>
        </p:txBody>
      </p:sp>
    </p:spTree>
    <p:extLst>
      <p:ext uri="{BB962C8B-B14F-4D97-AF65-F5344CB8AC3E}">
        <p14:creationId xmlns:p14="http://schemas.microsoft.com/office/powerpoint/2010/main" val="3622591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 calcmode="lin" valueType="num">
                                      <p:cBhvr>
                                        <p:cTn id="1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1644005"/>
          </a:xfrm>
        </p:spPr>
        <p:txBody>
          <a:bodyPr>
            <a:normAutofit fontScale="85000" lnSpcReduction="10000"/>
          </a:bodyPr>
          <a:lstStyle/>
          <a:p>
            <a:pPr marL="0" indent="0" algn="ctr">
              <a:buNone/>
            </a:pPr>
            <a:r>
              <a:rPr lang="es-CO" dirty="0" smtClean="0"/>
              <a:t>Adán </a:t>
            </a:r>
            <a:r>
              <a:rPr lang="es-CO" dirty="0"/>
              <a:t>nuestro primer representante, pecó, y Dios nos consideró a nosotros culpables. Pero Cristo, el representante de todos los que creen en él, obedeció a Dios perfectamente, y Dios nos considera justos. </a:t>
            </a:r>
            <a:endParaRPr lang="es-CO" dirty="0" smtClean="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1760" y="1889877"/>
            <a:ext cx="4464496"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Rectángulo"/>
          <p:cNvSpPr/>
          <p:nvPr/>
        </p:nvSpPr>
        <p:spPr>
          <a:xfrm>
            <a:off x="251520" y="4581128"/>
            <a:ext cx="8568952" cy="2308324"/>
          </a:xfrm>
          <a:prstGeom prst="rect">
            <a:avLst/>
          </a:prstGeom>
        </p:spPr>
        <p:txBody>
          <a:bodyPr wrap="square">
            <a:spAutoFit/>
          </a:bodyPr>
          <a:lstStyle/>
          <a:p>
            <a:pPr algn="ctr"/>
            <a:r>
              <a:rPr lang="es-CO" sz="2400" i="1" dirty="0">
                <a:solidFill>
                  <a:srgbClr val="FF0000"/>
                </a:solidFill>
              </a:rPr>
              <a:t>Esta es sencillamente la manera en que Dios estableció que funcionara la raza humana. Dios considera a la raza humana como un todo orgánico, representada por Adán como su cabeza. Y Dios también tiene a la nueva raza de cristianos, a los que son redimidos por Cristo, como un todo orgánico, una unidad representada por Cristo como cabeza de su pueblo.</a:t>
            </a:r>
          </a:p>
        </p:txBody>
      </p:sp>
    </p:spTree>
    <p:extLst>
      <p:ext uri="{BB962C8B-B14F-4D97-AF65-F5344CB8AC3E}">
        <p14:creationId xmlns:p14="http://schemas.microsoft.com/office/powerpoint/2010/main" val="3004144096"/>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1000" fill="hold"/>
                                        <p:tgtEl>
                                          <p:spTgt spid="2"/>
                                        </p:tgtEl>
                                        <p:attrNameLst>
                                          <p:attrName>ppt_w</p:attrName>
                                        </p:attrNameLst>
                                      </p:cBhvr>
                                      <p:tavLst>
                                        <p:tav tm="0">
                                          <p:val>
                                            <p:fltVal val="0"/>
                                          </p:val>
                                        </p:tav>
                                        <p:tav tm="100000">
                                          <p:val>
                                            <p:strVal val="#ppt_w"/>
                                          </p:val>
                                        </p:tav>
                                      </p:tavLst>
                                    </p:anim>
                                    <p:anim calcmode="lin" valueType="num">
                                      <p:cBhvr>
                                        <p:cTn id="14" dur="1000" fill="hold"/>
                                        <p:tgtEl>
                                          <p:spTgt spid="2"/>
                                        </p:tgtEl>
                                        <p:attrNameLst>
                                          <p:attrName>ppt_h</p:attrName>
                                        </p:attrNameLst>
                                      </p:cBhvr>
                                      <p:tavLst>
                                        <p:tav tm="0">
                                          <p:val>
                                            <p:fltVal val="0"/>
                                          </p:val>
                                        </p:tav>
                                        <p:tav tm="100000">
                                          <p:val>
                                            <p:strVal val="#ppt_h"/>
                                          </p:val>
                                        </p:tav>
                                      </p:tavLst>
                                    </p:anim>
                                    <p:anim calcmode="lin" valueType="num">
                                      <p:cBhvr>
                                        <p:cTn id="15" dur="1000" fill="hold"/>
                                        <p:tgtEl>
                                          <p:spTgt spid="2"/>
                                        </p:tgtEl>
                                        <p:attrNameLst>
                                          <p:attrName>style.rotation</p:attrName>
                                        </p:attrNameLst>
                                      </p:cBhvr>
                                      <p:tavLst>
                                        <p:tav tm="0">
                                          <p:val>
                                            <p:fltVal val="90"/>
                                          </p:val>
                                        </p:tav>
                                        <p:tav tm="100000">
                                          <p:val>
                                            <p:fltVal val="0"/>
                                          </p:val>
                                        </p:tav>
                                      </p:tavLst>
                                    </p:anim>
                                    <p:animEffect transition="in" filter="fade">
                                      <p:cBhvr>
                                        <p:cTn id="1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7"/>
            <a:ext cx="8229600" cy="2520280"/>
          </a:xfrm>
        </p:spPr>
        <p:txBody>
          <a:bodyPr>
            <a:normAutofit lnSpcReduction="10000"/>
          </a:bodyPr>
          <a:lstStyle/>
          <a:p>
            <a:pPr marL="0" indent="0" algn="ctr">
              <a:buNone/>
            </a:pPr>
            <a:r>
              <a:rPr lang="es-CO" dirty="0" smtClean="0"/>
              <a:t>Hasta aquí hemos aprendido que como descendientes de Adán, la culpa de él nos afectó a nosotros, y que la única manera de despojarnos de esa culpabilidad es nacer nuevamente pero por la fe en Cristo Jesús. </a:t>
            </a:r>
          </a:p>
        </p:txBody>
      </p:sp>
      <p:sp>
        <p:nvSpPr>
          <p:cNvPr id="4" name="3 Rectángulo"/>
          <p:cNvSpPr/>
          <p:nvPr/>
        </p:nvSpPr>
        <p:spPr>
          <a:xfrm>
            <a:off x="365515" y="2852936"/>
            <a:ext cx="5832648" cy="1384995"/>
          </a:xfrm>
          <a:prstGeom prst="rect">
            <a:avLst/>
          </a:prstGeom>
        </p:spPr>
        <p:txBody>
          <a:bodyPr wrap="square">
            <a:spAutoFit/>
          </a:bodyPr>
          <a:lstStyle/>
          <a:p>
            <a:pPr algn="ctr"/>
            <a:r>
              <a:rPr lang="es-CO" sz="2800" dirty="0"/>
              <a:t>De ahí la importancia de que tu le entregues tu vida a Cristo como tu Salvador.  </a:t>
            </a:r>
          </a:p>
        </p:txBody>
      </p:sp>
      <p:sp>
        <p:nvSpPr>
          <p:cNvPr id="5" name="4 Rectángulo"/>
          <p:cNvSpPr/>
          <p:nvPr/>
        </p:nvSpPr>
        <p:spPr>
          <a:xfrm>
            <a:off x="539552" y="4581128"/>
            <a:ext cx="8208912" cy="2554545"/>
          </a:xfrm>
          <a:prstGeom prst="rect">
            <a:avLst/>
          </a:prstGeom>
        </p:spPr>
        <p:txBody>
          <a:bodyPr wrap="square">
            <a:spAutoFit/>
          </a:bodyPr>
          <a:lstStyle/>
          <a:p>
            <a:pPr algn="ctr"/>
            <a:r>
              <a:rPr lang="es-CO" sz="3200" dirty="0"/>
              <a:t>En la segunda parte de este tema estudiaremos de que otra forma nos afecta el pecado de Adán.</a:t>
            </a:r>
          </a:p>
          <a:p>
            <a:pPr algn="ctr"/>
            <a:endParaRPr lang="es-CO" sz="3200" dirty="0" smtClean="0"/>
          </a:p>
          <a:p>
            <a:pPr algn="ctr"/>
            <a:r>
              <a:rPr lang="es-CO" sz="3200" b="1" dirty="0" smtClean="0">
                <a:solidFill>
                  <a:srgbClr val="FF0000"/>
                </a:solidFill>
                <a:latin typeface="Agency FB" pitchFamily="34" charset="0"/>
              </a:rPr>
              <a:t>Que </a:t>
            </a:r>
            <a:r>
              <a:rPr lang="es-CO" sz="3200" b="1" dirty="0">
                <a:solidFill>
                  <a:srgbClr val="FF0000"/>
                </a:solidFill>
                <a:latin typeface="Agency FB" pitchFamily="34" charset="0"/>
              </a:rPr>
              <a:t>Dios te bendiga es mi deseo y oración</a:t>
            </a:r>
            <a:r>
              <a:rPr lang="es-CO" sz="3200" b="1" dirty="0" smtClean="0">
                <a:solidFill>
                  <a:srgbClr val="FF0000"/>
                </a:solidFill>
                <a:latin typeface="Agency FB" pitchFamily="34" charset="0"/>
              </a:rPr>
              <a:t>. Amen</a:t>
            </a:r>
            <a:r>
              <a:rPr lang="es-CO" sz="3200" b="1" dirty="0">
                <a:solidFill>
                  <a:srgbClr val="FF0000"/>
                </a:solidFill>
                <a:latin typeface="Agency FB" pitchFamily="34" charset="0"/>
              </a:rPr>
              <a:t>.</a:t>
            </a:r>
          </a:p>
          <a:p>
            <a:endParaRPr lang="es-CO" sz="32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0417" y="2638424"/>
            <a:ext cx="2895600" cy="17986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5844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048672"/>
          </a:xfrm>
          <a:blipFill>
            <a:blip r:embed="rId2"/>
            <a:tile tx="0" ty="0" sx="100000" sy="100000" flip="none" algn="tl"/>
          </a:blipFill>
        </p:spPr>
        <p:txBody>
          <a:bodyPr>
            <a:normAutofit fontScale="92500" lnSpcReduction="10000"/>
          </a:bodyPr>
          <a:lstStyle/>
          <a:p>
            <a:pPr marL="0" indent="0" algn="ctr">
              <a:buNone/>
            </a:pPr>
            <a:r>
              <a:rPr lang="es-CO" dirty="0" smtClean="0"/>
              <a:t>En el tema anterior se nos hacía la pregunta: ¿Cómo </a:t>
            </a:r>
            <a:r>
              <a:rPr lang="es-CO" dirty="0"/>
              <a:t>nos afecta el pecado de Adán? Las Escrituras nos enseñan que heredamos el pecado de Adán en dos formas.</a:t>
            </a:r>
          </a:p>
          <a:p>
            <a:pPr marL="0" indent="0" algn="ctr">
              <a:buNone/>
            </a:pPr>
            <a:endParaRPr lang="es-CO" dirty="0" smtClean="0"/>
          </a:p>
          <a:p>
            <a:pPr marL="0" indent="0" algn="ctr">
              <a:buNone/>
            </a:pPr>
            <a:r>
              <a:rPr lang="es-CO" sz="3600" b="1" dirty="0" smtClean="0">
                <a:solidFill>
                  <a:srgbClr val="FF0000"/>
                </a:solidFill>
                <a:latin typeface="Bauhaus 93" pitchFamily="82" charset="0"/>
              </a:rPr>
              <a:t>1. Heredamos </a:t>
            </a:r>
            <a:r>
              <a:rPr lang="es-CO" sz="3600" b="1" dirty="0">
                <a:solidFill>
                  <a:srgbClr val="FF0000"/>
                </a:solidFill>
                <a:latin typeface="Bauhaus 93" pitchFamily="82" charset="0"/>
              </a:rPr>
              <a:t>la </a:t>
            </a:r>
            <a:r>
              <a:rPr lang="es-CO" sz="3600" b="1" dirty="0" smtClean="0">
                <a:solidFill>
                  <a:srgbClr val="FF0000"/>
                </a:solidFill>
                <a:latin typeface="Bauhaus 93" pitchFamily="82" charset="0"/>
              </a:rPr>
              <a:t>culpa.  y </a:t>
            </a:r>
          </a:p>
          <a:p>
            <a:pPr marL="0" indent="0" algn="ctr">
              <a:buNone/>
            </a:pPr>
            <a:r>
              <a:rPr lang="es-CO" sz="3600" b="1" dirty="0" smtClean="0">
                <a:solidFill>
                  <a:srgbClr val="FF0000"/>
                </a:solidFill>
                <a:latin typeface="Bauhaus 93" pitchFamily="82" charset="0"/>
              </a:rPr>
              <a:t>2. Corrupción heredada</a:t>
            </a:r>
            <a:r>
              <a:rPr lang="es-CO" sz="3600" b="1" dirty="0">
                <a:solidFill>
                  <a:srgbClr val="FF0000"/>
                </a:solidFill>
              </a:rPr>
              <a:t/>
            </a:r>
            <a:br>
              <a:rPr lang="es-CO" sz="3600" b="1" dirty="0">
                <a:solidFill>
                  <a:srgbClr val="FF0000"/>
                </a:solidFill>
              </a:rPr>
            </a:br>
            <a:endParaRPr lang="es-CO" sz="3600" b="1" dirty="0" smtClean="0">
              <a:solidFill>
                <a:srgbClr val="FF0000"/>
              </a:solidFill>
            </a:endParaRPr>
          </a:p>
          <a:p>
            <a:pPr marL="0" indent="0" algn="ctr">
              <a:buNone/>
            </a:pPr>
            <a:r>
              <a:rPr lang="es-CO" dirty="0" smtClean="0"/>
              <a:t>En esta segunda parte estudiaremos </a:t>
            </a:r>
            <a:r>
              <a:rPr lang="es-CO" dirty="0"/>
              <a:t>la Corrupción </a:t>
            </a:r>
            <a:r>
              <a:rPr lang="es-CO" dirty="0" smtClean="0"/>
              <a:t>heredada.</a:t>
            </a:r>
            <a:r>
              <a:rPr lang="es-CO" dirty="0"/>
              <a:t/>
            </a:r>
            <a:br>
              <a:rPr lang="es-CO" dirty="0"/>
            </a:br>
            <a:r>
              <a:rPr lang="es-CO" dirty="0" smtClean="0"/>
              <a:t>Para lo cual les pido me acompañen para que juntos hagamos esta investigación en la Palabra de Dios, la Biblia.</a:t>
            </a:r>
            <a:endParaRPr lang="es-CO" dirty="0"/>
          </a:p>
        </p:txBody>
      </p:sp>
    </p:spTree>
    <p:extLst>
      <p:ext uri="{BB962C8B-B14F-4D97-AF65-F5344CB8AC3E}">
        <p14:creationId xmlns:p14="http://schemas.microsoft.com/office/powerpoint/2010/main" val="417600209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2480</Words>
  <Application>Microsoft Office PowerPoint</Application>
  <PresentationFormat>Presentación en pantalla (4:3)</PresentationFormat>
  <Paragraphs>78</Paragraphs>
  <Slides>19</Slides>
  <Notes>0</Notes>
  <HiddenSlides>0</HiddenSlides>
  <MMClips>0</MMClips>
  <ScaleCrop>false</ScaleCrop>
  <HeadingPairs>
    <vt:vector size="4" baseType="variant">
      <vt:variant>
        <vt:lpstr>Tema</vt:lpstr>
      </vt:variant>
      <vt:variant>
        <vt:i4>1</vt:i4>
      </vt:variant>
      <vt:variant>
        <vt:lpstr>Títulos de diapositiva</vt:lpstr>
      </vt:variant>
      <vt:variant>
        <vt:i4>19</vt:i4>
      </vt:variant>
    </vt:vector>
  </HeadingPairs>
  <TitlesOfParts>
    <vt:vector size="20" baseType="lpstr">
      <vt:lpstr>Tema de Office</vt:lpstr>
      <vt:lpstr>La doctrina del pecado </vt:lpstr>
      <vt:lpstr>EL ORIGEN DEL PECADO DIOS NO PUEDE SER CONSIDERADO COMO EL AUTOR DEL PECADO.</vt:lpstr>
      <vt:lpstr>Presentación de PowerPoint</vt:lpstr>
      <vt:lpstr>Presentación de PowerPoint</vt:lpstr>
      <vt:lpstr>Presentación de PowerPoint</vt:lpstr>
      <vt:lpstr>Presentación de PowerPoint</vt:lpstr>
      <vt:lpstr>Presentación de PowerPoint</vt:lpstr>
      <vt:lpstr>EL PECADO TUVO SU ORIGEN EN EL CIELO</vt:lpstr>
      <vt:lpstr>Presentación de PowerPoint</vt:lpstr>
      <vt:lpstr>ORIGEN DEL PECADO EN EL HOMBRE: </vt:lpstr>
      <vt:lpstr>Presentación de PowerPoint</vt:lpstr>
      <vt:lpstr>LA DOCTRINA DEL PECADO HEREDADO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doctrina del pecado </dc:title>
  <dc:creator>FAMILIA FIERRO CH</dc:creator>
  <cp:lastModifiedBy>FAMILIA FIERRO CH</cp:lastModifiedBy>
  <cp:revision>1</cp:revision>
  <dcterms:created xsi:type="dcterms:W3CDTF">2014-01-18T23:05:24Z</dcterms:created>
  <dcterms:modified xsi:type="dcterms:W3CDTF">2014-01-18T23:05:38Z</dcterms:modified>
</cp:coreProperties>
</file>