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04DC7E-AD9E-435E-9A46-F0CEDE3AD77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438A442E-99E8-472D-86A7-BC0353A3E230}">
      <dgm:prSet/>
      <dgm:spPr/>
      <dgm:t>
        <a:bodyPr/>
        <a:lstStyle/>
        <a:p>
          <a:pPr rtl="0"/>
          <a:r>
            <a:rPr lang="es-CO" dirty="0" smtClean="0">
              <a:latin typeface="Algerian" pitchFamily="82" charset="0"/>
            </a:rPr>
            <a:t>La doctrina del pecado 2</a:t>
          </a:r>
          <a:endParaRPr lang="es-CO" dirty="0">
            <a:latin typeface="Algerian" pitchFamily="82" charset="0"/>
          </a:endParaRPr>
        </a:p>
      </dgm:t>
    </dgm:pt>
    <dgm:pt modelId="{1B854B2F-5D56-491D-802F-BE66D5D0C1EE}" type="parTrans" cxnId="{AFE24C89-B881-4EF8-89E7-5B7A41D4B8C8}">
      <dgm:prSet/>
      <dgm:spPr/>
      <dgm:t>
        <a:bodyPr/>
        <a:lstStyle/>
        <a:p>
          <a:endParaRPr lang="es-CO"/>
        </a:p>
      </dgm:t>
    </dgm:pt>
    <dgm:pt modelId="{C11BCC9C-CAA8-439E-ADDD-47603F1EC030}" type="sibTrans" cxnId="{AFE24C89-B881-4EF8-89E7-5B7A41D4B8C8}">
      <dgm:prSet/>
      <dgm:spPr/>
      <dgm:t>
        <a:bodyPr/>
        <a:lstStyle/>
        <a:p>
          <a:endParaRPr lang="es-CO"/>
        </a:p>
      </dgm:t>
    </dgm:pt>
    <dgm:pt modelId="{CE519DC0-6830-4241-8FA3-EB9911B39831}" type="pres">
      <dgm:prSet presAssocID="{4904DC7E-AD9E-435E-9A46-F0CEDE3AD779}" presName="linear" presStyleCnt="0">
        <dgm:presLayoutVars>
          <dgm:animLvl val="lvl"/>
          <dgm:resizeHandles val="exact"/>
        </dgm:presLayoutVars>
      </dgm:prSet>
      <dgm:spPr/>
      <dgm:t>
        <a:bodyPr/>
        <a:lstStyle/>
        <a:p>
          <a:endParaRPr lang="es-CO"/>
        </a:p>
      </dgm:t>
    </dgm:pt>
    <dgm:pt modelId="{23292673-0C64-4FCA-B7DF-786D767F6D24}" type="pres">
      <dgm:prSet presAssocID="{438A442E-99E8-472D-86A7-BC0353A3E230}" presName="parentText" presStyleLbl="node1" presStyleIdx="0" presStyleCnt="1">
        <dgm:presLayoutVars>
          <dgm:chMax val="0"/>
          <dgm:bulletEnabled val="1"/>
        </dgm:presLayoutVars>
      </dgm:prSet>
      <dgm:spPr/>
      <dgm:t>
        <a:bodyPr/>
        <a:lstStyle/>
        <a:p>
          <a:endParaRPr lang="es-CO"/>
        </a:p>
      </dgm:t>
    </dgm:pt>
  </dgm:ptLst>
  <dgm:cxnLst>
    <dgm:cxn modelId="{CCA480A2-72F7-4224-B08F-28A08C00489D}" type="presOf" srcId="{438A442E-99E8-472D-86A7-BC0353A3E230}" destId="{23292673-0C64-4FCA-B7DF-786D767F6D24}" srcOrd="0" destOrd="0" presId="urn:microsoft.com/office/officeart/2005/8/layout/vList2"/>
    <dgm:cxn modelId="{AFE24C89-B881-4EF8-89E7-5B7A41D4B8C8}" srcId="{4904DC7E-AD9E-435E-9A46-F0CEDE3AD779}" destId="{438A442E-99E8-472D-86A7-BC0353A3E230}" srcOrd="0" destOrd="0" parTransId="{1B854B2F-5D56-491D-802F-BE66D5D0C1EE}" sibTransId="{C11BCC9C-CAA8-439E-ADDD-47603F1EC030}"/>
    <dgm:cxn modelId="{38E626A3-5515-4F53-A3C8-35D7DAE73CB3}" type="presOf" srcId="{4904DC7E-AD9E-435E-9A46-F0CEDE3AD779}" destId="{CE519DC0-6830-4241-8FA3-EB9911B39831}" srcOrd="0" destOrd="0" presId="urn:microsoft.com/office/officeart/2005/8/layout/vList2"/>
    <dgm:cxn modelId="{4647136E-82DF-4F55-B3C5-DBFB1EEB1EF0}" type="presParOf" srcId="{CE519DC0-6830-4241-8FA3-EB9911B39831}" destId="{23292673-0C64-4FCA-B7DF-786D767F6D2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1B4FB0-F255-488F-B06A-F4E0F117437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C7E747D3-E272-4F73-933F-96411BA213B9}">
      <dgm:prSet/>
      <dgm:spPr>
        <a:solidFill>
          <a:srgbClr val="FFC000"/>
        </a:solidFill>
      </dgm:spPr>
      <dgm:t>
        <a:bodyPr/>
        <a:lstStyle/>
        <a:p>
          <a:pPr algn="ctr" rtl="0"/>
          <a:r>
            <a:rPr lang="es-CO" dirty="0" smtClean="0">
              <a:solidFill>
                <a:schemeClr val="tx1"/>
              </a:solidFill>
            </a:rPr>
            <a:t>Por tanto, por la «gracia común» de Dios (esto es, el favor inmerecido que él da a todos los seres humanos), las personas han podido hacer mucho bien en cuanto a la educación, el desarrollo de la civilización, el progreso científico y tecnológico, el desarrollo de la belleza y las habilidades en las artes, el desarrollo de leyes justas y actos generales de benevolencia y bondad humanas hacia los demás</a:t>
          </a:r>
          <a:r>
            <a:rPr lang="es-CO" dirty="0" smtClean="0"/>
            <a:t>. </a:t>
          </a:r>
          <a:endParaRPr lang="es-CO" dirty="0"/>
        </a:p>
      </dgm:t>
    </dgm:pt>
    <dgm:pt modelId="{9D867966-9DAE-4F99-B1D4-00350958937A}" type="parTrans" cxnId="{9F06E554-4640-46C7-88F3-BBD906EFF00C}">
      <dgm:prSet/>
      <dgm:spPr/>
      <dgm:t>
        <a:bodyPr/>
        <a:lstStyle/>
        <a:p>
          <a:endParaRPr lang="es-CO"/>
        </a:p>
      </dgm:t>
    </dgm:pt>
    <dgm:pt modelId="{7BF97E02-7718-439E-8C9A-CF35CA85E25E}" type="sibTrans" cxnId="{9F06E554-4640-46C7-88F3-BBD906EFF00C}">
      <dgm:prSet/>
      <dgm:spPr/>
      <dgm:t>
        <a:bodyPr/>
        <a:lstStyle/>
        <a:p>
          <a:endParaRPr lang="es-CO"/>
        </a:p>
      </dgm:t>
    </dgm:pt>
    <dgm:pt modelId="{68BB94E0-1D9D-413B-B79B-D0796145EC70}" type="pres">
      <dgm:prSet presAssocID="{681B4FB0-F255-488F-B06A-F4E0F117437E}" presName="linear" presStyleCnt="0">
        <dgm:presLayoutVars>
          <dgm:animLvl val="lvl"/>
          <dgm:resizeHandles val="exact"/>
        </dgm:presLayoutVars>
      </dgm:prSet>
      <dgm:spPr/>
      <dgm:t>
        <a:bodyPr/>
        <a:lstStyle/>
        <a:p>
          <a:endParaRPr lang="es-CO"/>
        </a:p>
      </dgm:t>
    </dgm:pt>
    <dgm:pt modelId="{AB0D9BEB-A9A3-4625-B7A6-7CD63C206574}" type="pres">
      <dgm:prSet presAssocID="{C7E747D3-E272-4F73-933F-96411BA213B9}" presName="parentText" presStyleLbl="node1" presStyleIdx="0" presStyleCnt="1" custScaleY="110269">
        <dgm:presLayoutVars>
          <dgm:chMax val="0"/>
          <dgm:bulletEnabled val="1"/>
        </dgm:presLayoutVars>
      </dgm:prSet>
      <dgm:spPr/>
      <dgm:t>
        <a:bodyPr/>
        <a:lstStyle/>
        <a:p>
          <a:endParaRPr lang="es-CO"/>
        </a:p>
      </dgm:t>
    </dgm:pt>
  </dgm:ptLst>
  <dgm:cxnLst>
    <dgm:cxn modelId="{BF4A873C-CC80-4F13-84A4-88ABE161AA50}" type="presOf" srcId="{C7E747D3-E272-4F73-933F-96411BA213B9}" destId="{AB0D9BEB-A9A3-4625-B7A6-7CD63C206574}" srcOrd="0" destOrd="0" presId="urn:microsoft.com/office/officeart/2005/8/layout/vList2"/>
    <dgm:cxn modelId="{9F06E554-4640-46C7-88F3-BBD906EFF00C}" srcId="{681B4FB0-F255-488F-B06A-F4E0F117437E}" destId="{C7E747D3-E272-4F73-933F-96411BA213B9}" srcOrd="0" destOrd="0" parTransId="{9D867966-9DAE-4F99-B1D4-00350958937A}" sibTransId="{7BF97E02-7718-439E-8C9A-CF35CA85E25E}"/>
    <dgm:cxn modelId="{BCEDB163-AD2E-48CE-AEC6-BFD7E28A30B0}" type="presOf" srcId="{681B4FB0-F255-488F-B06A-F4E0F117437E}" destId="{68BB94E0-1D9D-413B-B79B-D0796145EC70}" srcOrd="0" destOrd="0" presId="urn:microsoft.com/office/officeart/2005/8/layout/vList2"/>
    <dgm:cxn modelId="{733CCC5A-7A84-4D91-99F7-EBD2DBF98FBE}" type="presParOf" srcId="{68BB94E0-1D9D-413B-B79B-D0796145EC70}" destId="{AB0D9BEB-A9A3-4625-B7A6-7CD63C20657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F5A180-968E-4664-85B9-C2B594251C1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281956B8-C04D-4D3C-8D5E-24B668065BAE}">
      <dgm:prSet/>
      <dgm:spPr>
        <a:solidFill>
          <a:srgbClr val="FFC000"/>
        </a:solidFill>
      </dgm:spPr>
      <dgm:t>
        <a:bodyPr/>
        <a:lstStyle/>
        <a:p>
          <a:pPr algn="ctr" rtl="0"/>
          <a:r>
            <a:rPr lang="es-CO" dirty="0" smtClean="0">
              <a:solidFill>
                <a:schemeClr val="tx1"/>
              </a:solidFill>
            </a:rPr>
            <a:t>De hecho, cuanta más influencia cristiana haya en una sociedad en general, más claramente se verá también la influencia de la «gracia común» en la vida de los incrédulos. Pero a pesar de la capacidad de hacer el bien en muchos sentidos de la palabra, nuestra corrupción heredada, nuestra tendencia a pecar, que recibimos de Adán, significa que en lo que a Dios le concierne no podemos hacer nada que le agrade.</a:t>
          </a:r>
          <a:endParaRPr lang="es-CO" dirty="0">
            <a:solidFill>
              <a:schemeClr val="tx1"/>
            </a:solidFill>
          </a:endParaRPr>
        </a:p>
      </dgm:t>
    </dgm:pt>
    <dgm:pt modelId="{ADF085BE-3A95-43F9-8586-EF8BDBC72E25}" type="parTrans" cxnId="{4FD6D796-7258-4E72-8CD9-D61D35405552}">
      <dgm:prSet/>
      <dgm:spPr/>
      <dgm:t>
        <a:bodyPr/>
        <a:lstStyle/>
        <a:p>
          <a:endParaRPr lang="es-CO"/>
        </a:p>
      </dgm:t>
    </dgm:pt>
    <dgm:pt modelId="{30BA519C-E0FD-4500-83A8-81F5664F9073}" type="sibTrans" cxnId="{4FD6D796-7258-4E72-8CD9-D61D35405552}">
      <dgm:prSet/>
      <dgm:spPr/>
      <dgm:t>
        <a:bodyPr/>
        <a:lstStyle/>
        <a:p>
          <a:endParaRPr lang="es-CO"/>
        </a:p>
      </dgm:t>
    </dgm:pt>
    <dgm:pt modelId="{3941F4CB-20DE-476F-B742-EEB99D3A0965}" type="pres">
      <dgm:prSet presAssocID="{D1F5A180-968E-4664-85B9-C2B594251C1D}" presName="linear" presStyleCnt="0">
        <dgm:presLayoutVars>
          <dgm:animLvl val="lvl"/>
          <dgm:resizeHandles val="exact"/>
        </dgm:presLayoutVars>
      </dgm:prSet>
      <dgm:spPr/>
      <dgm:t>
        <a:bodyPr/>
        <a:lstStyle/>
        <a:p>
          <a:endParaRPr lang="es-CO"/>
        </a:p>
      </dgm:t>
    </dgm:pt>
    <dgm:pt modelId="{AB7CA830-B5B3-4827-B30B-6D89A45543BA}" type="pres">
      <dgm:prSet presAssocID="{281956B8-C04D-4D3C-8D5E-24B668065BAE}" presName="parentText" presStyleLbl="node1" presStyleIdx="0" presStyleCnt="1">
        <dgm:presLayoutVars>
          <dgm:chMax val="0"/>
          <dgm:bulletEnabled val="1"/>
        </dgm:presLayoutVars>
      </dgm:prSet>
      <dgm:spPr/>
      <dgm:t>
        <a:bodyPr/>
        <a:lstStyle/>
        <a:p>
          <a:endParaRPr lang="es-CO"/>
        </a:p>
      </dgm:t>
    </dgm:pt>
  </dgm:ptLst>
  <dgm:cxnLst>
    <dgm:cxn modelId="{9E1E8DCD-4844-4823-8CA4-0A87254F6B69}" type="presOf" srcId="{281956B8-C04D-4D3C-8D5E-24B668065BAE}" destId="{AB7CA830-B5B3-4827-B30B-6D89A45543BA}" srcOrd="0" destOrd="0" presId="urn:microsoft.com/office/officeart/2005/8/layout/vList2"/>
    <dgm:cxn modelId="{4FD6D796-7258-4E72-8CD9-D61D35405552}" srcId="{D1F5A180-968E-4664-85B9-C2B594251C1D}" destId="{281956B8-C04D-4D3C-8D5E-24B668065BAE}" srcOrd="0" destOrd="0" parTransId="{ADF085BE-3A95-43F9-8586-EF8BDBC72E25}" sibTransId="{30BA519C-E0FD-4500-83A8-81F5664F9073}"/>
    <dgm:cxn modelId="{ECED1F05-096F-4F06-A500-E383C899CAED}" type="presOf" srcId="{D1F5A180-968E-4664-85B9-C2B594251C1D}" destId="{3941F4CB-20DE-476F-B742-EEB99D3A0965}" srcOrd="0" destOrd="0" presId="urn:microsoft.com/office/officeart/2005/8/layout/vList2"/>
    <dgm:cxn modelId="{F653F11A-B955-4D0E-A695-D1AEBE9F1755}" type="presParOf" srcId="{3941F4CB-20DE-476F-B742-EEB99D3A0965}" destId="{AB7CA830-B5B3-4827-B30B-6D89A45543BA}"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92673-0C64-4FCA-B7DF-786D767F6D24}">
      <dsp:nvSpPr>
        <dsp:cNvPr id="0" name=""/>
        <dsp:cNvSpPr/>
      </dsp:nvSpPr>
      <dsp:spPr>
        <a:xfrm>
          <a:off x="0" y="5219"/>
          <a:ext cx="8229600" cy="11325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rtl="0">
            <a:lnSpc>
              <a:spcPct val="90000"/>
            </a:lnSpc>
            <a:spcBef>
              <a:spcPct val="0"/>
            </a:spcBef>
            <a:spcAft>
              <a:spcPct val="35000"/>
            </a:spcAft>
          </a:pPr>
          <a:r>
            <a:rPr lang="es-CO" sz="4400" kern="1200" dirty="0" smtClean="0">
              <a:latin typeface="Algerian" pitchFamily="82" charset="0"/>
            </a:rPr>
            <a:t>La doctrina del pecado 2</a:t>
          </a:r>
          <a:endParaRPr lang="es-CO" sz="4400" kern="1200" dirty="0">
            <a:latin typeface="Algerian" pitchFamily="82" charset="0"/>
          </a:endParaRPr>
        </a:p>
      </dsp:txBody>
      <dsp:txXfrm>
        <a:off x="55287" y="60506"/>
        <a:ext cx="8119026" cy="10219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0D9BEB-A9A3-4625-B7A6-7CD63C206574}">
      <dsp:nvSpPr>
        <dsp:cNvPr id="0" name=""/>
        <dsp:cNvSpPr/>
      </dsp:nvSpPr>
      <dsp:spPr>
        <a:xfrm>
          <a:off x="0" y="64502"/>
          <a:ext cx="8229600" cy="2967338"/>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dirty="0" smtClean="0">
              <a:solidFill>
                <a:schemeClr val="tx1"/>
              </a:solidFill>
            </a:rPr>
            <a:t>Por tanto, por la «gracia común» de Dios (esto es, el favor inmerecido que él da a todos los seres humanos), las personas han podido hacer mucho bien en cuanto a la educación, el desarrollo de la civilización, el progreso científico y tecnológico, el desarrollo de la belleza y las habilidades en las artes, el desarrollo de leyes justas y actos generales de benevolencia y bondad humanas hacia los demás</a:t>
          </a:r>
          <a:r>
            <a:rPr lang="es-CO" sz="2300" kern="1200" dirty="0" smtClean="0"/>
            <a:t>. </a:t>
          </a:r>
          <a:endParaRPr lang="es-CO" sz="2300" kern="1200" dirty="0"/>
        </a:p>
      </dsp:txBody>
      <dsp:txXfrm>
        <a:off x="144854" y="209356"/>
        <a:ext cx="7939892" cy="26776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CA830-B5B3-4827-B30B-6D89A45543BA}">
      <dsp:nvSpPr>
        <dsp:cNvPr id="0" name=""/>
        <dsp:cNvSpPr/>
      </dsp:nvSpPr>
      <dsp:spPr>
        <a:xfrm>
          <a:off x="0" y="78843"/>
          <a:ext cx="8424936" cy="280800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solidFill>
                <a:schemeClr val="tx1"/>
              </a:solidFill>
            </a:rPr>
            <a:t>De hecho, cuanta más influencia cristiana haya en una sociedad en general, más claramente se verá también la influencia de la «gracia común» en la vida de los incrédulos. Pero a pesar de la capacidad de hacer el bien en muchos sentidos de la palabra, nuestra corrupción heredada, nuestra tendencia a pecar, que recibimos de Adán, significa que en lo que a Dios le concierne no podemos hacer nada que le agrade.</a:t>
          </a:r>
          <a:endParaRPr lang="es-CO" sz="2400" kern="1200" dirty="0">
            <a:solidFill>
              <a:schemeClr val="tx1"/>
            </a:solidFill>
          </a:endParaRPr>
        </a:p>
      </dsp:txBody>
      <dsp:txXfrm>
        <a:off x="137075" y="215918"/>
        <a:ext cx="8150786" cy="25338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292007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481421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1061242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263869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1498924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2847813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1252575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182250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3156305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3819440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53AA9C1-026F-4209-ADA4-F35338E5B16D}"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9C1F486-4FC7-4EA2-95EE-62DF058CE967}" type="slidenum">
              <a:rPr lang="es-CO" smtClean="0"/>
              <a:t>‹Nº›</a:t>
            </a:fld>
            <a:endParaRPr lang="es-CO"/>
          </a:p>
        </p:txBody>
      </p:sp>
    </p:spTree>
    <p:extLst>
      <p:ext uri="{BB962C8B-B14F-4D97-AF65-F5344CB8AC3E}">
        <p14:creationId xmlns:p14="http://schemas.microsoft.com/office/powerpoint/2010/main" val="3496948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3AA9C1-026F-4209-ADA4-F35338E5B16D}" type="datetimeFigureOut">
              <a:rPr lang="es-CO" smtClean="0"/>
              <a:t>18/01/2014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1F486-4FC7-4EA2-95EE-62DF058CE967}" type="slidenum">
              <a:rPr lang="es-CO" smtClean="0"/>
              <a:t>‹Nº›</a:t>
            </a:fld>
            <a:endParaRPr lang="es-CO"/>
          </a:p>
        </p:txBody>
      </p:sp>
    </p:spTree>
    <p:extLst>
      <p:ext uri="{BB962C8B-B14F-4D97-AF65-F5344CB8AC3E}">
        <p14:creationId xmlns:p14="http://schemas.microsoft.com/office/powerpoint/2010/main" val="3712153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google.com.co/url?sa=i&amp;rct=j&amp;q=&amp;esrc=s&amp;frm=1&amp;source=images&amp;cd=&amp;cad=rja&amp;docid=AlTv3TmnBRXQOM&amp;tbnid=HGzRTG-wUJbzBM:&amp;ved=0CAUQjRw&amp;url=http://ubdavid.org/espanol/nueva-vida3/nueva-vida3_5.html&amp;ei=zMHNUv3dA4XMkAe9ioGoCg&amp;bvm=bv.58187178,d.eW0&amp;psig=AFQjCNE_7IA3NQCaYLlmbJRCOkBmLOtPkw&amp;ust=1389300603983993"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m.co/url?sa=i&amp;rct=j&amp;q=&amp;esrc=s&amp;frm=1&amp;source=images&amp;cd=&amp;cad=rja&amp;docid=R0kynW0ebi135M&amp;tbnid=VoU0RLcz0vgGCM:&amp;ved=0CAUQjRw&amp;url=http://ubdavid.org/espanol/vencedores/vencedores_10.html&amp;ei=o8LNUseAKorXkQfnlIHwCA&amp;bvm=bv.58187178,d.eW0&amp;psig=AFQjCNE_7IA3NQCaYLlmbJRCOkBmLOtPkw&amp;ust=1389300603983993" TargetMode="External"/><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3736760928"/>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1043608" y="1700808"/>
            <a:ext cx="7128791"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6175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dirty="0" smtClean="0">
                <a:solidFill>
                  <a:srgbClr val="FF0000"/>
                </a:solidFill>
                <a:latin typeface="Bauhaus 93" pitchFamily="82" charset="0"/>
              </a:rPr>
              <a:t>Corrupción heredada</a:t>
            </a:r>
            <a:endParaRPr lang="es-CO" dirty="0">
              <a:solidFill>
                <a:srgbClr val="FF0000"/>
              </a:solidFill>
              <a:latin typeface="Bauhaus 93" pitchFamily="82" charset="0"/>
            </a:endParaRPr>
          </a:p>
        </p:txBody>
      </p:sp>
      <p:sp>
        <p:nvSpPr>
          <p:cNvPr id="3" name="2 Marcador de contenido"/>
          <p:cNvSpPr>
            <a:spLocks noGrp="1"/>
          </p:cNvSpPr>
          <p:nvPr>
            <p:ph idx="1"/>
          </p:nvPr>
        </p:nvSpPr>
        <p:spPr>
          <a:xfrm>
            <a:off x="457200" y="1600201"/>
            <a:ext cx="5482952" cy="2620888"/>
          </a:xfrm>
        </p:spPr>
        <p:txBody>
          <a:bodyPr>
            <a:normAutofit fontScale="85000" lnSpcReduction="20000"/>
          </a:bodyPr>
          <a:lstStyle/>
          <a:p>
            <a:pPr marL="0" indent="0" algn="ctr">
              <a:buNone/>
            </a:pPr>
            <a:r>
              <a:rPr lang="es-CO" b="1" i="1" u="sng" dirty="0" smtClean="0"/>
              <a:t>Tenemos </a:t>
            </a:r>
            <a:r>
              <a:rPr lang="es-CO" b="1" i="1" u="sng" dirty="0"/>
              <a:t>una naturaleza pecaminosa</a:t>
            </a:r>
            <a:r>
              <a:rPr lang="es-CO" dirty="0"/>
              <a:t> a causa del pecado de Adán. Además de la </a:t>
            </a:r>
            <a:r>
              <a:rPr lang="es-CO" dirty="0" smtClean="0"/>
              <a:t>culpa </a:t>
            </a:r>
            <a:r>
              <a:rPr lang="es-CO" dirty="0"/>
              <a:t>que Dios nos imputa por causa del pecado de Adán, también heredamos una naturaleza pecaminosa debido al pecado de Adán</a:t>
            </a:r>
            <a:r>
              <a:rPr lang="es-CO" dirty="0" smtClean="0"/>
              <a: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543396"/>
            <a:ext cx="2736304" cy="2414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4509120"/>
            <a:ext cx="9144000" cy="1938992"/>
          </a:xfrm>
          <a:prstGeom prst="rect">
            <a:avLst/>
          </a:prstGeom>
          <a:blipFill>
            <a:blip r:embed="rId3"/>
            <a:tile tx="0" ty="0" sx="100000" sy="100000" flip="none" algn="tl"/>
          </a:blipFill>
        </p:spPr>
        <p:txBody>
          <a:bodyPr wrap="square">
            <a:spAutoFit/>
          </a:bodyPr>
          <a:lstStyle/>
          <a:p>
            <a:pPr algn="ctr"/>
            <a:r>
              <a:rPr lang="es-CO" sz="2400" dirty="0"/>
              <a:t>Esta naturaleza pecaminosa heredada es llamada a veces el «pecado original» , «contaminación original» o «corrupción heredada». David dice: «</a:t>
            </a:r>
            <a:r>
              <a:rPr lang="es-CO" sz="2400" b="1" dirty="0">
                <a:latin typeface="Agency FB" pitchFamily="34" charset="0"/>
              </a:rPr>
              <a:t>Yo sé que soy malo de nacimiento; en pecado me concibió mi madre</a:t>
            </a:r>
            <a:r>
              <a:rPr lang="es-CO" sz="2400" dirty="0"/>
              <a:t>» </a:t>
            </a:r>
            <a:r>
              <a:rPr lang="es-CO" sz="2400" dirty="0">
                <a:solidFill>
                  <a:srgbClr val="FF0000"/>
                </a:solidFill>
              </a:rPr>
              <a:t>(Sal 51:5)</a:t>
            </a:r>
            <a:r>
              <a:rPr lang="es-CO" sz="2400" dirty="0"/>
              <a:t>. David reconoció que los niños heredan la propensión al mal. Sobre esto lea  </a:t>
            </a:r>
            <a:r>
              <a:rPr lang="es-CO" sz="2400" dirty="0">
                <a:solidFill>
                  <a:srgbClr val="FF0000"/>
                </a:solidFill>
              </a:rPr>
              <a:t>(Job.14:4; Sal.58:3; PP 45, 313; MC 288, 289; CS 588).  </a:t>
            </a:r>
          </a:p>
        </p:txBody>
      </p:sp>
    </p:spTree>
    <p:extLst>
      <p:ext uri="{BB962C8B-B14F-4D97-AF65-F5344CB8AC3E}">
        <p14:creationId xmlns:p14="http://schemas.microsoft.com/office/powerpoint/2010/main" val="6234553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80">
                                          <p:stCondLst>
                                            <p:cond delay="0"/>
                                          </p:stCondLst>
                                        </p:cTn>
                                        <p:tgtEl>
                                          <p:spTgt spid="3074"/>
                                        </p:tgtEl>
                                      </p:cBhvr>
                                    </p:animEffect>
                                    <p:anim calcmode="lin" valueType="num">
                                      <p:cBhvr>
                                        <p:cTn id="24"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4"/>
                                        </p:tgtEl>
                                      </p:cBhvr>
                                      <p:to x="100000" y="60000"/>
                                    </p:animScale>
                                    <p:animScale>
                                      <p:cBhvr>
                                        <p:cTn id="30" dur="166" decel="50000">
                                          <p:stCondLst>
                                            <p:cond delay="676"/>
                                          </p:stCondLst>
                                        </p:cTn>
                                        <p:tgtEl>
                                          <p:spTgt spid="3074"/>
                                        </p:tgtEl>
                                      </p:cBhvr>
                                      <p:to x="100000" y="100000"/>
                                    </p:animScale>
                                    <p:animScale>
                                      <p:cBhvr>
                                        <p:cTn id="31" dur="26">
                                          <p:stCondLst>
                                            <p:cond delay="1312"/>
                                          </p:stCondLst>
                                        </p:cTn>
                                        <p:tgtEl>
                                          <p:spTgt spid="3074"/>
                                        </p:tgtEl>
                                      </p:cBhvr>
                                      <p:to x="100000" y="80000"/>
                                    </p:animScale>
                                    <p:animScale>
                                      <p:cBhvr>
                                        <p:cTn id="32" dur="166" decel="50000">
                                          <p:stCondLst>
                                            <p:cond delay="1338"/>
                                          </p:stCondLst>
                                        </p:cTn>
                                        <p:tgtEl>
                                          <p:spTgt spid="3074"/>
                                        </p:tgtEl>
                                      </p:cBhvr>
                                      <p:to x="100000" y="100000"/>
                                    </p:animScale>
                                    <p:animScale>
                                      <p:cBhvr>
                                        <p:cTn id="33" dur="26">
                                          <p:stCondLst>
                                            <p:cond delay="1642"/>
                                          </p:stCondLst>
                                        </p:cTn>
                                        <p:tgtEl>
                                          <p:spTgt spid="3074"/>
                                        </p:tgtEl>
                                      </p:cBhvr>
                                      <p:to x="100000" y="90000"/>
                                    </p:animScale>
                                    <p:animScale>
                                      <p:cBhvr>
                                        <p:cTn id="34" dur="166" decel="50000">
                                          <p:stCondLst>
                                            <p:cond delay="1668"/>
                                          </p:stCondLst>
                                        </p:cTn>
                                        <p:tgtEl>
                                          <p:spTgt spid="3074"/>
                                        </p:tgtEl>
                                      </p:cBhvr>
                                      <p:to x="100000" y="100000"/>
                                    </p:animScale>
                                    <p:animScale>
                                      <p:cBhvr>
                                        <p:cTn id="35" dur="26">
                                          <p:stCondLst>
                                            <p:cond delay="1808"/>
                                          </p:stCondLst>
                                        </p:cTn>
                                        <p:tgtEl>
                                          <p:spTgt spid="3074"/>
                                        </p:tgtEl>
                                      </p:cBhvr>
                                      <p:to x="100000" y="95000"/>
                                    </p:animScale>
                                    <p:animScale>
                                      <p:cBhvr>
                                        <p:cTn id="36" dur="166" decel="50000">
                                          <p:stCondLst>
                                            <p:cond delay="1834"/>
                                          </p:stCondLst>
                                        </p:cTn>
                                        <p:tgtEl>
                                          <p:spTgt spid="307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a:gradFill>
            <a:gsLst>
              <a:gs pos="0">
                <a:srgbClr val="000000"/>
              </a:gs>
              <a:gs pos="20000">
                <a:srgbClr val="000040"/>
              </a:gs>
              <a:gs pos="50000">
                <a:srgbClr val="400040"/>
              </a:gs>
              <a:gs pos="75000">
                <a:srgbClr val="8F0040"/>
              </a:gs>
              <a:gs pos="89999">
                <a:srgbClr val="F27300"/>
              </a:gs>
              <a:gs pos="100000">
                <a:srgbClr val="FFBF00"/>
              </a:gs>
            </a:gsLst>
            <a:lin ang="5400000" scaled="0"/>
          </a:gradFill>
        </p:spPr>
        <p:txBody>
          <a:bodyPr>
            <a:normAutofit/>
          </a:bodyPr>
          <a:lstStyle/>
          <a:p>
            <a:pPr marL="0" indent="0" algn="ctr">
              <a:buNone/>
            </a:pPr>
            <a:r>
              <a:rPr lang="es-CO" dirty="0">
                <a:solidFill>
                  <a:schemeClr val="bg1"/>
                </a:solidFill>
              </a:rPr>
              <a:t>David aludía a su tendencia innata a hacer lo malo, no trataba de disculparse; simplemente explicaba su gran necesidad de la misericordia de Dios. </a:t>
            </a:r>
            <a:endParaRPr lang="es-CO" dirty="0" smtClean="0">
              <a:solidFill>
                <a:schemeClr val="bg1"/>
              </a:solidFill>
            </a:endParaRPr>
          </a:p>
          <a:p>
            <a:pPr marL="0" indent="0" algn="ctr">
              <a:buNone/>
            </a:pPr>
            <a:r>
              <a:rPr lang="es-CO" dirty="0" smtClean="0">
                <a:solidFill>
                  <a:schemeClr val="bg1"/>
                </a:solidFill>
              </a:rPr>
              <a:t>David </a:t>
            </a:r>
            <a:r>
              <a:rPr lang="es-CO" dirty="0">
                <a:solidFill>
                  <a:schemeClr val="bg1"/>
                </a:solidFill>
              </a:rPr>
              <a:t>está confesando su propio pecado personal a lo largo de toda esta sección. Dice: </a:t>
            </a:r>
            <a:r>
              <a:rPr lang="es-CO" b="1" dirty="0">
                <a:solidFill>
                  <a:schemeClr val="bg1"/>
                </a:solidFill>
                <a:latin typeface="Agency FB" pitchFamily="34" charset="0"/>
              </a:rPr>
              <a:t>Ten compasión de mí, oh Dios,…borra mis transgresiones. Lávame de toda mi maldad y límpiame de mi pecado. Yo reconozco mis transgresiones; Contra ti he pecado</a:t>
            </a:r>
            <a:r>
              <a:rPr lang="es-CO" dirty="0">
                <a:solidFill>
                  <a:schemeClr val="bg1"/>
                </a:solidFill>
              </a:rPr>
              <a:t>… </a:t>
            </a:r>
            <a:r>
              <a:rPr lang="es-CO" b="1" u="sng" dirty="0">
                <a:solidFill>
                  <a:schemeClr val="bg1"/>
                </a:solidFill>
              </a:rPr>
              <a:t>(Sal 51:1-4)</a:t>
            </a:r>
          </a:p>
        </p:txBody>
      </p:sp>
    </p:spTree>
    <p:extLst>
      <p:ext uri="{BB962C8B-B14F-4D97-AF65-F5344CB8AC3E}">
        <p14:creationId xmlns:p14="http://schemas.microsoft.com/office/powerpoint/2010/main" val="1448379332"/>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2232248"/>
          </a:xfrm>
        </p:spPr>
        <p:txBody>
          <a:bodyPr>
            <a:normAutofit fontScale="85000" lnSpcReduction="20000"/>
          </a:bodyPr>
          <a:lstStyle/>
          <a:p>
            <a:pPr marL="0" indent="0" algn="ctr">
              <a:buNone/>
            </a:pPr>
            <a:r>
              <a:rPr lang="es-CO" dirty="0"/>
              <a:t>David está tan abrumado por sus sentimientos de culpabilidad que cuando examina su vida se da cuenta de que ha sido pecador desde el principio. </a:t>
            </a:r>
            <a:r>
              <a:rPr lang="es-CO" dirty="0" smtClean="0"/>
              <a:t>En </a:t>
            </a:r>
            <a:r>
              <a:rPr lang="es-CO" dirty="0"/>
              <a:t>todo </a:t>
            </a:r>
            <a:r>
              <a:rPr lang="es-CO" dirty="0" smtClean="0"/>
              <a:t>lo </a:t>
            </a:r>
            <a:r>
              <a:rPr lang="es-CO" dirty="0"/>
              <a:t>que recuerda de sí mismo, siempre ha tenido una naturaleza pecaminosa. De cuando nació, dice: «</a:t>
            </a:r>
            <a:r>
              <a:rPr lang="es-CO" b="1" dirty="0">
                <a:latin typeface="Agency FB" pitchFamily="34" charset="0"/>
              </a:rPr>
              <a:t>Yo sé que soy malo de nacimiento</a:t>
            </a:r>
            <a:r>
              <a:rPr lang="es-CO" dirty="0"/>
              <a:t>». </a:t>
            </a:r>
            <a:endParaRPr lang="es-CO" dirty="0" smtClean="0"/>
          </a:p>
        </p:txBody>
      </p:sp>
      <p:sp>
        <p:nvSpPr>
          <p:cNvPr id="2" name="1 Rectángulo"/>
          <p:cNvSpPr/>
          <p:nvPr/>
        </p:nvSpPr>
        <p:spPr>
          <a:xfrm>
            <a:off x="186382" y="2924944"/>
            <a:ext cx="6329833" cy="1938992"/>
          </a:xfrm>
          <a:prstGeom prst="rect">
            <a:avLst/>
          </a:prstGeom>
        </p:spPr>
        <p:txBody>
          <a:bodyPr wrap="square">
            <a:spAutoFit/>
          </a:bodyPr>
          <a:lstStyle/>
          <a:p>
            <a:pPr algn="ctr"/>
            <a:r>
              <a:rPr lang="es-CO" sz="2000" dirty="0"/>
              <a:t>Además, aun antes de haber nacido tenía una disposición al pecado y afirma que en el momento de la concepción tenía una naturaleza de pecador por que «</a:t>
            </a:r>
            <a:r>
              <a:rPr lang="es-CO" sz="2000" b="1" dirty="0">
                <a:latin typeface="Agency FB" pitchFamily="34" charset="0"/>
              </a:rPr>
              <a:t>pecador me concibió mi madre</a:t>
            </a:r>
            <a:r>
              <a:rPr lang="es-CO" sz="2000" dirty="0"/>
              <a:t>» </a:t>
            </a:r>
            <a:r>
              <a:rPr lang="es-CO" sz="2000" dirty="0">
                <a:solidFill>
                  <a:srgbClr val="FF0000"/>
                </a:solidFill>
              </a:rPr>
              <a:t>(Sal 51:5). </a:t>
            </a:r>
            <a:r>
              <a:rPr lang="es-CO" sz="2000" dirty="0"/>
              <a:t>Esta es una declaración bien fuerte de la tendencia al pecado heredada que está en nuestra vida desde el principio. </a:t>
            </a:r>
          </a:p>
        </p:txBody>
      </p:sp>
      <p:sp>
        <p:nvSpPr>
          <p:cNvPr id="4" name="3 Rectángulo"/>
          <p:cNvSpPr/>
          <p:nvPr/>
        </p:nvSpPr>
        <p:spPr>
          <a:xfrm>
            <a:off x="186383" y="5301208"/>
            <a:ext cx="8778105" cy="1384995"/>
          </a:xfrm>
          <a:prstGeom prst="rect">
            <a:avLst/>
          </a:prstGeom>
        </p:spPr>
        <p:txBody>
          <a:bodyPr wrap="square">
            <a:spAutoFit/>
          </a:bodyPr>
          <a:lstStyle/>
          <a:p>
            <a:pPr algn="ctr"/>
            <a:r>
              <a:rPr lang="es-CO" sz="2800" dirty="0"/>
              <a:t>Una idea similar aparece en el </a:t>
            </a:r>
            <a:r>
              <a:rPr lang="es-CO" sz="2800" dirty="0">
                <a:solidFill>
                  <a:srgbClr val="FF0000"/>
                </a:solidFill>
              </a:rPr>
              <a:t>Salmo 58:3</a:t>
            </a:r>
            <a:r>
              <a:rPr lang="es-CO" sz="2800" dirty="0" smtClean="0"/>
              <a:t>:</a:t>
            </a:r>
          </a:p>
          <a:p>
            <a:pPr algn="ctr"/>
            <a:r>
              <a:rPr lang="es-CO" sz="2800" dirty="0" smtClean="0"/>
              <a:t> </a:t>
            </a:r>
            <a:r>
              <a:rPr lang="es-CO" sz="2800" dirty="0"/>
              <a:t>«</a:t>
            </a:r>
            <a:r>
              <a:rPr lang="es-CO" sz="2800" b="1" dirty="0">
                <a:latin typeface="Agency FB" pitchFamily="34" charset="0"/>
              </a:rPr>
              <a:t>Los malvados se pervierten desde que nacen, desde el vientre materno se desvían los mentirosos</a:t>
            </a:r>
            <a:r>
              <a:rPr lang="es-CO" sz="2800" dirty="0"/>
              <a:t>».</a:t>
            </a:r>
          </a:p>
        </p:txBody>
      </p:sp>
      <p:pic>
        <p:nvPicPr>
          <p:cNvPr id="2050" name="Picture 2" descr="https://encrypted-tbn0.gstatic.com/images?q=tbn:ANd9GcTws3U0x1kJNSU7TkXc6btolpsE73vfsM1atf797aunq3ipuMjYi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5" y="2564904"/>
            <a:ext cx="2448273"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76219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1703236"/>
          </a:xfrm>
          <a:blipFill>
            <a:blip r:embed="rId2"/>
            <a:tile tx="0" ty="0" sx="100000" sy="100000" flip="none" algn="tl"/>
          </a:blipFill>
        </p:spPr>
        <p:txBody>
          <a:bodyPr>
            <a:normAutofit fontScale="85000" lnSpcReduction="10000"/>
          </a:bodyPr>
          <a:lstStyle/>
          <a:p>
            <a:pPr marL="0" indent="0" algn="ctr">
              <a:buNone/>
            </a:pPr>
            <a:r>
              <a:rPr lang="es-CO" dirty="0"/>
              <a:t>Por tanto, nuestra naturaleza incluye una disposición al pecado por lo que Pablo puede afirmar que antes que fuéramos cristianos, «</a:t>
            </a:r>
            <a:r>
              <a:rPr lang="es-CO" b="1" dirty="0">
                <a:latin typeface="Agency FB" pitchFamily="34" charset="0"/>
              </a:rPr>
              <a:t>como los demás, éramos por naturaleza objeto de la ira de Dios</a:t>
            </a:r>
            <a:r>
              <a:rPr lang="es-CO" dirty="0"/>
              <a:t>»</a:t>
            </a:r>
            <a:r>
              <a:rPr lang="es-CO" dirty="0">
                <a:solidFill>
                  <a:srgbClr val="FF0000"/>
                </a:solidFill>
              </a:rPr>
              <a:t> (</a:t>
            </a:r>
            <a:r>
              <a:rPr lang="es-CO" dirty="0" smtClean="0">
                <a:solidFill>
                  <a:srgbClr val="FF0000"/>
                </a:solidFill>
              </a:rPr>
              <a:t>Efe. </a:t>
            </a:r>
            <a:r>
              <a:rPr lang="es-CO" dirty="0">
                <a:solidFill>
                  <a:srgbClr val="FF0000"/>
                </a:solidFill>
              </a:rPr>
              <a:t>2:3). </a:t>
            </a:r>
            <a:endParaRPr lang="es-CO" dirty="0" smtClean="0">
              <a:solidFill>
                <a:srgbClr val="FF000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1963884"/>
            <a:ext cx="1847850"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134" y="2151162"/>
            <a:ext cx="6799114" cy="1569660"/>
          </a:xfrm>
          <a:prstGeom prst="rect">
            <a:avLst/>
          </a:prstGeom>
        </p:spPr>
        <p:txBody>
          <a:bodyPr wrap="square">
            <a:spAutoFit/>
          </a:bodyPr>
          <a:lstStyle/>
          <a:p>
            <a:pPr algn="ctr"/>
            <a:r>
              <a:rPr lang="es-CO" sz="2400" dirty="0"/>
              <a:t>Todos los que han criado hijos pueden dar testimonio experimental de que todos nacemos con esa tendencia a pecar. A los niños no hay que enseñarlos a hacer lo malo; lo descubren por sí mismos. </a:t>
            </a:r>
          </a:p>
        </p:txBody>
      </p:sp>
      <p:sp>
        <p:nvSpPr>
          <p:cNvPr id="5" name="4 Rectángulo"/>
          <p:cNvSpPr/>
          <p:nvPr/>
        </p:nvSpPr>
        <p:spPr>
          <a:xfrm>
            <a:off x="5134" y="4077072"/>
            <a:ext cx="9138866" cy="2677656"/>
          </a:xfrm>
          <a:prstGeom prst="rect">
            <a:avLst/>
          </a:prstGeom>
          <a:blipFill>
            <a:blip r:embed="rId2"/>
            <a:tile tx="0" ty="0" sx="100000" sy="100000" flip="none" algn="tl"/>
          </a:blipFill>
        </p:spPr>
        <p:txBody>
          <a:bodyPr wrap="square">
            <a:spAutoFit/>
          </a:bodyPr>
          <a:lstStyle/>
          <a:p>
            <a:r>
              <a:rPr lang="es-CO" sz="2400" dirty="0"/>
              <a:t>Lo que nosotros tenemos que hacer como padres es enseñarlos a hacer lo bueno, criarlos «</a:t>
            </a:r>
            <a:r>
              <a:rPr lang="es-CO" sz="2400" b="1" dirty="0">
                <a:latin typeface="Agency FB" pitchFamily="34" charset="0"/>
              </a:rPr>
              <a:t>según la disciplina e instrucción del Señor</a:t>
            </a:r>
            <a:r>
              <a:rPr lang="es-CO" sz="2400" dirty="0"/>
              <a:t>» </a:t>
            </a:r>
            <a:r>
              <a:rPr lang="es-CO" sz="2400" dirty="0">
                <a:solidFill>
                  <a:srgbClr val="FF0000"/>
                </a:solidFill>
              </a:rPr>
              <a:t>(</a:t>
            </a:r>
            <a:r>
              <a:rPr lang="es-CO" sz="2400" dirty="0" smtClean="0">
                <a:solidFill>
                  <a:srgbClr val="FF0000"/>
                </a:solidFill>
              </a:rPr>
              <a:t>Efe.6:4</a:t>
            </a:r>
            <a:r>
              <a:rPr lang="es-CO" sz="2400" dirty="0">
                <a:solidFill>
                  <a:srgbClr val="FF0000"/>
                </a:solidFill>
              </a:rPr>
              <a:t>). </a:t>
            </a:r>
            <a:r>
              <a:rPr lang="es-CO" sz="2400" dirty="0"/>
              <a:t>Esta tendencia al pecado heredada no quiere decir que los seres humanos son todo lo malvados que podían ser</a:t>
            </a:r>
            <a:r>
              <a:rPr lang="es-CO" sz="2400" dirty="0" smtClean="0"/>
              <a:t>.</a:t>
            </a:r>
          </a:p>
          <a:p>
            <a:r>
              <a:rPr lang="es-CO" sz="2400" dirty="0" smtClean="0"/>
              <a:t> Por ejemplo, la </a:t>
            </a:r>
            <a:r>
              <a:rPr lang="es-CO" sz="2400" dirty="0"/>
              <a:t>convicción de la conciencia humana </a:t>
            </a:r>
            <a:r>
              <a:rPr lang="es-CO" sz="2400" dirty="0" smtClean="0"/>
              <a:t>registrada en </a:t>
            </a:r>
            <a:r>
              <a:rPr lang="es-CO" sz="2400" dirty="0" smtClean="0">
                <a:solidFill>
                  <a:srgbClr val="FF0000"/>
                </a:solidFill>
              </a:rPr>
              <a:t>(Ro </a:t>
            </a:r>
            <a:r>
              <a:rPr lang="es-CO" sz="2400" dirty="0">
                <a:solidFill>
                  <a:srgbClr val="FF0000"/>
                </a:solidFill>
              </a:rPr>
              <a:t>2:14-15) </a:t>
            </a:r>
            <a:r>
              <a:rPr lang="es-CO" sz="2400" dirty="0"/>
              <a:t>nos proveen de restricciones a las influencias de las tendencias pecaminosas del </a:t>
            </a:r>
            <a:r>
              <a:rPr lang="es-CO" sz="2400" dirty="0" smtClean="0"/>
              <a:t>corazón, la cual Dios implantó en él.</a:t>
            </a:r>
            <a:endParaRPr lang="es-CO" sz="2400" dirty="0"/>
          </a:p>
        </p:txBody>
      </p:sp>
    </p:spTree>
    <p:extLst>
      <p:ext uri="{BB962C8B-B14F-4D97-AF65-F5344CB8AC3E}">
        <p14:creationId xmlns:p14="http://schemas.microsoft.com/office/powerpoint/2010/main" val="40787803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80">
                                          <p:stCondLst>
                                            <p:cond delay="0"/>
                                          </p:stCondLst>
                                        </p:cTn>
                                        <p:tgtEl>
                                          <p:spTgt spid="4098"/>
                                        </p:tgtEl>
                                      </p:cBhvr>
                                    </p:animEffect>
                                    <p:anim calcmode="lin" valueType="num">
                                      <p:cBhvr>
                                        <p:cTn id="8"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13" dur="26">
                                          <p:stCondLst>
                                            <p:cond delay="650"/>
                                          </p:stCondLst>
                                        </p:cTn>
                                        <p:tgtEl>
                                          <p:spTgt spid="4098"/>
                                        </p:tgtEl>
                                      </p:cBhvr>
                                      <p:to x="100000" y="60000"/>
                                    </p:animScale>
                                    <p:animScale>
                                      <p:cBhvr>
                                        <p:cTn id="14" dur="166" decel="50000">
                                          <p:stCondLst>
                                            <p:cond delay="676"/>
                                          </p:stCondLst>
                                        </p:cTn>
                                        <p:tgtEl>
                                          <p:spTgt spid="4098"/>
                                        </p:tgtEl>
                                      </p:cBhvr>
                                      <p:to x="100000" y="100000"/>
                                    </p:animScale>
                                    <p:animScale>
                                      <p:cBhvr>
                                        <p:cTn id="15" dur="26">
                                          <p:stCondLst>
                                            <p:cond delay="1312"/>
                                          </p:stCondLst>
                                        </p:cTn>
                                        <p:tgtEl>
                                          <p:spTgt spid="4098"/>
                                        </p:tgtEl>
                                      </p:cBhvr>
                                      <p:to x="100000" y="80000"/>
                                    </p:animScale>
                                    <p:animScale>
                                      <p:cBhvr>
                                        <p:cTn id="16" dur="166" decel="50000">
                                          <p:stCondLst>
                                            <p:cond delay="1338"/>
                                          </p:stCondLst>
                                        </p:cTn>
                                        <p:tgtEl>
                                          <p:spTgt spid="4098"/>
                                        </p:tgtEl>
                                      </p:cBhvr>
                                      <p:to x="100000" y="100000"/>
                                    </p:animScale>
                                    <p:animScale>
                                      <p:cBhvr>
                                        <p:cTn id="17" dur="26">
                                          <p:stCondLst>
                                            <p:cond delay="1642"/>
                                          </p:stCondLst>
                                        </p:cTn>
                                        <p:tgtEl>
                                          <p:spTgt spid="4098"/>
                                        </p:tgtEl>
                                      </p:cBhvr>
                                      <p:to x="100000" y="90000"/>
                                    </p:animScale>
                                    <p:animScale>
                                      <p:cBhvr>
                                        <p:cTn id="18" dur="166" decel="50000">
                                          <p:stCondLst>
                                            <p:cond delay="1668"/>
                                          </p:stCondLst>
                                        </p:cTn>
                                        <p:tgtEl>
                                          <p:spTgt spid="4098"/>
                                        </p:tgtEl>
                                      </p:cBhvr>
                                      <p:to x="100000" y="100000"/>
                                    </p:animScale>
                                    <p:animScale>
                                      <p:cBhvr>
                                        <p:cTn id="19" dur="26">
                                          <p:stCondLst>
                                            <p:cond delay="1808"/>
                                          </p:stCondLst>
                                        </p:cTn>
                                        <p:tgtEl>
                                          <p:spTgt spid="4098"/>
                                        </p:tgtEl>
                                      </p:cBhvr>
                                      <p:to x="100000" y="95000"/>
                                    </p:animScale>
                                    <p:animScale>
                                      <p:cBhvr>
                                        <p:cTn id="20" dur="166" decel="50000">
                                          <p:stCondLst>
                                            <p:cond delay="1834"/>
                                          </p:stCondLst>
                                        </p:cTn>
                                        <p:tgtEl>
                                          <p:spTgt spid="4098"/>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wipe(down)">
                                      <p:cBhvr>
                                        <p:cTn id="41" dur="500"/>
                                        <p:tgtEl>
                                          <p:spTgt spid="5">
                                            <p:txEl>
                                              <p:pRg st="0" end="0"/>
                                            </p:txEl>
                                          </p:spTgt>
                                        </p:tgtEl>
                                      </p:cBhvr>
                                    </p:animEffect>
                                  </p:childTnLst>
                                </p:cTn>
                              </p:par>
                              <p:par>
                                <p:cTn id="42" presetID="22" presetClass="entr" presetSubtype="4" fill="hold" nodeType="withEffect">
                                  <p:stCondLst>
                                    <p:cond delay="0"/>
                                  </p:stCondLst>
                                  <p:childTnLst>
                                    <p:set>
                                      <p:cBhvr>
                                        <p:cTn id="43" dur="1" fill="hold">
                                          <p:stCondLst>
                                            <p:cond delay="0"/>
                                          </p:stCondLst>
                                        </p:cTn>
                                        <p:tgtEl>
                                          <p:spTgt spid="5">
                                            <p:txEl>
                                              <p:pRg st="1" end="1"/>
                                            </p:txEl>
                                          </p:spTgt>
                                        </p:tgtEl>
                                        <p:attrNameLst>
                                          <p:attrName>style.visibility</p:attrName>
                                        </p:attrNameLst>
                                      </p:cBhvr>
                                      <p:to>
                                        <p:strVal val="visible"/>
                                      </p:to>
                                    </p:set>
                                    <p:animEffect transition="in" filter="wipe(down)">
                                      <p:cBhvr>
                                        <p:cTn id="4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879239496"/>
              </p:ext>
            </p:extLst>
          </p:nvPr>
        </p:nvGraphicFramePr>
        <p:xfrm>
          <a:off x="457200" y="404664"/>
          <a:ext cx="8229600" cy="3096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5 Diagrama"/>
          <p:cNvGraphicFramePr/>
          <p:nvPr>
            <p:extLst>
              <p:ext uri="{D42A27DB-BD31-4B8C-83A1-F6EECF244321}">
                <p14:modId xmlns:p14="http://schemas.microsoft.com/office/powerpoint/2010/main" val="2128271717"/>
              </p:ext>
            </p:extLst>
          </p:nvPr>
        </p:nvGraphicFramePr>
        <p:xfrm>
          <a:off x="395536" y="3645024"/>
          <a:ext cx="8424936" cy="29656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945251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1656184"/>
          </a:xfrm>
        </p:spPr>
        <p:txBody>
          <a:bodyPr>
            <a:normAutofit lnSpcReduction="10000"/>
          </a:bodyPr>
          <a:lstStyle/>
          <a:p>
            <a:pPr marL="0" indent="0" algn="ctr">
              <a:buNone/>
            </a:pPr>
            <a:r>
              <a:rPr lang="es-CO" sz="4000" b="1" dirty="0">
                <a:solidFill>
                  <a:srgbClr val="FF0000"/>
                </a:solidFill>
              </a:rPr>
              <a:t>Esto lo podemos ver en dos formas:</a:t>
            </a:r>
          </a:p>
          <a:p>
            <a:pPr marL="0" indent="0" algn="ctr">
              <a:buNone/>
            </a:pPr>
            <a:r>
              <a:rPr lang="es-CO" b="1" i="1" dirty="0" smtClean="0"/>
              <a:t>1. </a:t>
            </a:r>
            <a:r>
              <a:rPr lang="es-CO" b="1" i="1" u="sng" dirty="0" smtClean="0"/>
              <a:t>En </a:t>
            </a:r>
            <a:r>
              <a:rPr lang="es-CO" b="1" i="1" u="sng" dirty="0"/>
              <a:t>nuestras naturalezas carecemos totalmente de bien espiritual ante Dios</a:t>
            </a:r>
            <a:r>
              <a:rPr lang="es-CO" b="1" i="1" u="sng" dirty="0" smtClean="0"/>
              <a:t>:</a:t>
            </a:r>
            <a:endParaRPr lang="es-CO" dirty="0"/>
          </a:p>
        </p:txBody>
      </p:sp>
      <p:sp>
        <p:nvSpPr>
          <p:cNvPr id="2" name="1 Rectángulo"/>
          <p:cNvSpPr/>
          <p:nvPr/>
        </p:nvSpPr>
        <p:spPr>
          <a:xfrm>
            <a:off x="539552" y="2348880"/>
            <a:ext cx="5112568" cy="2616101"/>
          </a:xfrm>
          <a:prstGeom prst="rect">
            <a:avLst/>
          </a:prstGeom>
        </p:spPr>
        <p:txBody>
          <a:bodyPr wrap="square">
            <a:spAutoFit/>
          </a:bodyPr>
          <a:lstStyle/>
          <a:p>
            <a:pPr algn="ctr"/>
            <a:r>
              <a:rPr lang="es-CO" sz="2000" dirty="0"/>
              <a:t>No es cuestión de que algunas partes de nosotros sean pecaminosas y otras puras. Más bien, cada parte de nuestro ser está afectado por el pecado: nuestros intelectos, emociones, deseos, corazones (el centro de nuestros deseos y de toma de decisiones), nuestras metas y motivos e incluso nuestros cuerpos </a:t>
            </a:r>
            <a:r>
              <a:rPr lang="es-CO" sz="2000" dirty="0" smtClean="0"/>
              <a:t>físicos</a:t>
            </a:r>
            <a:r>
              <a:rPr lang="es-CO" sz="2400" dirty="0" smtClean="0"/>
              <a:t>. </a:t>
            </a:r>
            <a:endParaRPr lang="es-CO" sz="2400" dirty="0"/>
          </a:p>
        </p:txBody>
      </p:sp>
      <p:pic>
        <p:nvPicPr>
          <p:cNvPr id="9" name="Picture 4" descr="http://ubdavid.org/espanol/nueva-vida3/graphics/5_sin-death-sequence.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2276872"/>
            <a:ext cx="2913112" cy="237626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2576" y="4996592"/>
            <a:ext cx="9144000" cy="1938992"/>
          </a:xfrm>
          <a:prstGeom prst="rect">
            <a:avLst/>
          </a:prstGeom>
        </p:spPr>
        <p:txBody>
          <a:bodyPr wrap="square">
            <a:spAutoFit/>
          </a:bodyPr>
          <a:lstStyle/>
          <a:p>
            <a:pPr algn="ctr"/>
            <a:r>
              <a:rPr lang="es-CO" sz="2400" dirty="0"/>
              <a:t>Pablo dice: «</a:t>
            </a:r>
            <a:r>
              <a:rPr lang="es-CO" sz="2400" b="1" dirty="0">
                <a:latin typeface="Agency FB" pitchFamily="34" charset="0"/>
              </a:rPr>
              <a:t>Yo sé que en mí, es decir, en mi naturaleza pecaminosa, nada bueno habita</a:t>
            </a:r>
            <a:r>
              <a:rPr lang="es-CO" sz="2400" dirty="0"/>
              <a:t>» </a:t>
            </a:r>
            <a:r>
              <a:rPr lang="es-CO" sz="2400" dirty="0">
                <a:solidFill>
                  <a:srgbClr val="FF0000"/>
                </a:solidFill>
              </a:rPr>
              <a:t>(</a:t>
            </a:r>
            <a:r>
              <a:rPr lang="es-CO" sz="2400" dirty="0" smtClean="0">
                <a:solidFill>
                  <a:srgbClr val="FF0000"/>
                </a:solidFill>
              </a:rPr>
              <a:t>Rom. </a:t>
            </a:r>
            <a:r>
              <a:rPr lang="es-CO" sz="2400" dirty="0">
                <a:solidFill>
                  <a:srgbClr val="FF0000"/>
                </a:solidFill>
              </a:rPr>
              <a:t>7: 18), </a:t>
            </a:r>
            <a:r>
              <a:rPr lang="es-CO" sz="2400" dirty="0"/>
              <a:t>y, «</a:t>
            </a:r>
            <a:r>
              <a:rPr lang="es-CO" sz="2400" b="1" dirty="0">
                <a:latin typeface="Agency FB" pitchFamily="34" charset="0"/>
              </a:rPr>
              <a:t>para los corruptos e incrédulos no hay nada puro. Al contrario, tienen corrompidas la mente y la conciencia</a:t>
            </a:r>
            <a:r>
              <a:rPr lang="es-CO" sz="2400" dirty="0">
                <a:solidFill>
                  <a:srgbClr val="FF0000"/>
                </a:solidFill>
              </a:rPr>
              <a:t>» (</a:t>
            </a:r>
            <a:r>
              <a:rPr lang="es-CO" sz="2400" dirty="0" smtClean="0">
                <a:solidFill>
                  <a:srgbClr val="FF0000"/>
                </a:solidFill>
              </a:rPr>
              <a:t>Tito </a:t>
            </a:r>
            <a:r>
              <a:rPr lang="es-CO" sz="2400" dirty="0">
                <a:solidFill>
                  <a:srgbClr val="FF0000"/>
                </a:solidFill>
              </a:rPr>
              <a:t>1:15</a:t>
            </a:r>
            <a:r>
              <a:rPr lang="es-CO" sz="2400" dirty="0" smtClean="0">
                <a:solidFill>
                  <a:srgbClr val="FF0000"/>
                </a:solidFill>
              </a:rPr>
              <a:t>).</a:t>
            </a:r>
            <a:r>
              <a:rPr lang="es-CO" sz="2400" dirty="0"/>
              <a:t> Además, Jeremías nos dice: «</a:t>
            </a:r>
            <a:r>
              <a:rPr lang="es-CO" sz="2400" b="1" dirty="0">
                <a:latin typeface="Agency FB" pitchFamily="34" charset="0"/>
              </a:rPr>
              <a:t>Nada hay tan engañoso como el corazón. No tiene remedio. ¿Quién puede comprenderlo</a:t>
            </a:r>
            <a:r>
              <a:rPr lang="es-CO" sz="2400" dirty="0"/>
              <a:t>?» </a:t>
            </a:r>
            <a:r>
              <a:rPr lang="es-CO" sz="2400" dirty="0">
                <a:solidFill>
                  <a:srgbClr val="FF0000"/>
                </a:solidFill>
              </a:rPr>
              <a:t>(Jer. 17:9).</a:t>
            </a:r>
            <a:r>
              <a:rPr lang="es-CO" sz="2400" dirty="0" smtClean="0">
                <a:solidFill>
                  <a:srgbClr val="FF0000"/>
                </a:solidFill>
              </a:rPr>
              <a:t> </a:t>
            </a:r>
            <a:endParaRPr lang="es-CO" sz="2400" dirty="0">
              <a:solidFill>
                <a:srgbClr val="FF0000"/>
              </a:solidFill>
            </a:endParaRPr>
          </a:p>
        </p:txBody>
      </p:sp>
    </p:spTree>
    <p:extLst>
      <p:ext uri="{BB962C8B-B14F-4D97-AF65-F5344CB8AC3E}">
        <p14:creationId xmlns:p14="http://schemas.microsoft.com/office/powerpoint/2010/main" val="6229778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2160240"/>
          </a:xfrm>
        </p:spPr>
        <p:txBody>
          <a:bodyPr>
            <a:normAutofit fontScale="92500" lnSpcReduction="10000"/>
          </a:bodyPr>
          <a:lstStyle/>
          <a:p>
            <a:pPr marL="0" indent="0" algn="ctr">
              <a:buNone/>
            </a:pPr>
            <a:r>
              <a:rPr lang="es-CO" dirty="0" smtClean="0"/>
              <a:t>En </a:t>
            </a:r>
            <a:r>
              <a:rPr lang="es-CO" dirty="0"/>
              <a:t>estos pasajes las Escrituras no están negando que los incrédulos puedan hacer bien a la sociedad en algunos sentidos; pero sí están negando que puedan hacer algún bien espiritual o ser buenos en términos de relación con Dios.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543" y="2852936"/>
            <a:ext cx="4540457"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1543" y="3242300"/>
            <a:ext cx="4572000" cy="2677656"/>
          </a:xfrm>
          <a:prstGeom prst="rect">
            <a:avLst/>
          </a:prstGeom>
        </p:spPr>
        <p:txBody>
          <a:bodyPr>
            <a:spAutoFit/>
          </a:bodyPr>
          <a:lstStyle/>
          <a:p>
            <a:pPr algn="ctr"/>
            <a:r>
              <a:rPr lang="es-CO" sz="2400" dirty="0"/>
              <a:t>Aparte de la obra de Cristo en nuestra vida, somos como los demás incrédulos que «</a:t>
            </a:r>
            <a:r>
              <a:rPr lang="es-CO" sz="2400" b="1" dirty="0">
                <a:latin typeface="Agency FB" pitchFamily="34" charset="0"/>
              </a:rPr>
              <a:t>a causa de la ignorancia que los domina y por la dureza de su corazón, éstos tienen oscurecido el entendimiento y están alejados de la vida que proviene de Dios</a:t>
            </a:r>
            <a:r>
              <a:rPr lang="es-CO" sz="2400" dirty="0"/>
              <a:t>»</a:t>
            </a:r>
            <a:r>
              <a:rPr lang="es-CO" sz="2400" dirty="0">
                <a:solidFill>
                  <a:srgbClr val="FF0000"/>
                </a:solidFill>
              </a:rPr>
              <a:t> (</a:t>
            </a:r>
            <a:r>
              <a:rPr lang="es-CO" sz="2400" dirty="0" smtClean="0">
                <a:solidFill>
                  <a:srgbClr val="FF0000"/>
                </a:solidFill>
              </a:rPr>
              <a:t>Efe. </a:t>
            </a:r>
            <a:r>
              <a:rPr lang="es-CO" sz="2400" dirty="0">
                <a:solidFill>
                  <a:srgbClr val="FF0000"/>
                </a:solidFill>
              </a:rPr>
              <a:t>4:18</a:t>
            </a:r>
            <a:r>
              <a:rPr lang="es-CO" sz="2400" dirty="0" smtClean="0">
                <a:solidFill>
                  <a:srgbClr val="FF0000"/>
                </a:solidFill>
              </a:rPr>
              <a:t>).</a:t>
            </a:r>
            <a:endParaRPr lang="es-CO" sz="2400" dirty="0">
              <a:solidFill>
                <a:srgbClr val="FF0000"/>
              </a:solidFill>
            </a:endParaRPr>
          </a:p>
        </p:txBody>
      </p:sp>
    </p:spTree>
    <p:extLst>
      <p:ext uri="{BB962C8B-B14F-4D97-AF65-F5344CB8AC3E}">
        <p14:creationId xmlns:p14="http://schemas.microsoft.com/office/powerpoint/2010/main" val="97569685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1080120"/>
          </a:xfrm>
        </p:spPr>
        <p:txBody>
          <a:bodyPr>
            <a:normAutofit fontScale="92500" lnSpcReduction="10000"/>
          </a:bodyPr>
          <a:lstStyle/>
          <a:p>
            <a:pPr marL="0" indent="0" algn="ctr">
              <a:buNone/>
            </a:pPr>
            <a:r>
              <a:rPr lang="es-CO" sz="3800" b="1" dirty="0" smtClean="0"/>
              <a:t>2. </a:t>
            </a:r>
            <a:r>
              <a:rPr lang="es-CO" sz="3500" b="1" u="sng" dirty="0" smtClean="0"/>
              <a:t>En </a:t>
            </a:r>
            <a:r>
              <a:rPr lang="es-CO" sz="3500" b="1" u="sng" dirty="0"/>
              <a:t>nuestras acciones estamos totalmente incapacitados de hacer el bien delante de Dios</a:t>
            </a:r>
            <a:r>
              <a:rPr lang="es-CO" sz="3500" b="1" u="sng" dirty="0" smtClean="0"/>
              <a:t>:</a:t>
            </a:r>
            <a:endParaRPr lang="es-CO" sz="3500" dirty="0"/>
          </a:p>
        </p:txBody>
      </p:sp>
      <p:sp>
        <p:nvSpPr>
          <p:cNvPr id="2" name="1 Rectángulo"/>
          <p:cNvSpPr/>
          <p:nvPr/>
        </p:nvSpPr>
        <p:spPr>
          <a:xfrm>
            <a:off x="179512" y="1556792"/>
            <a:ext cx="8424936" cy="1569660"/>
          </a:xfrm>
          <a:prstGeom prst="rect">
            <a:avLst/>
          </a:prstGeom>
        </p:spPr>
        <p:txBody>
          <a:bodyPr wrap="square">
            <a:spAutoFit/>
          </a:bodyPr>
          <a:lstStyle/>
          <a:p>
            <a:pPr algn="ctr"/>
            <a:r>
              <a:rPr lang="es-CO" sz="2400" dirty="0"/>
              <a:t>Esta idea está relacionada con la anterior. No solo somos pecadores que carecemos de todo bien espiritual en nosotros, sino que también carecemos de la capacidad de agradar a Dios y la posibilidad de acercamos a Dios por nosotros mismos.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45" y="3284984"/>
            <a:ext cx="3689003" cy="3182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http://www.iglesiacristianadeguatire.com.ve/img/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0756" y="3414483"/>
            <a:ext cx="2571750" cy="23187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3414483"/>
            <a:ext cx="2699792" cy="231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710756" y="5733256"/>
            <a:ext cx="5253224" cy="1015663"/>
          </a:xfrm>
          <a:prstGeom prst="rect">
            <a:avLst/>
          </a:prstGeom>
        </p:spPr>
        <p:txBody>
          <a:bodyPr wrap="square">
            <a:spAutoFit/>
          </a:bodyPr>
          <a:lstStyle/>
          <a:p>
            <a:pPr algn="ctr"/>
            <a:r>
              <a:rPr lang="es-CO" dirty="0" smtClean="0"/>
              <a:t> </a:t>
            </a:r>
            <a:r>
              <a:rPr lang="es-CO" sz="2000" b="1" i="1" dirty="0">
                <a:solidFill>
                  <a:srgbClr val="FF0000"/>
                </a:solidFill>
              </a:rPr>
              <a:t>Este mismo hecho ofende a Dios porque es un rechazo al </a:t>
            </a:r>
            <a:r>
              <a:rPr lang="es-CO" sz="2000" b="1" i="1" dirty="0" smtClean="0">
                <a:solidFill>
                  <a:srgbClr val="FF0000"/>
                </a:solidFill>
              </a:rPr>
              <a:t>plan establecido </a:t>
            </a:r>
            <a:r>
              <a:rPr lang="es-CO" sz="2000" b="1" i="1" dirty="0">
                <a:solidFill>
                  <a:srgbClr val="FF0000"/>
                </a:solidFill>
              </a:rPr>
              <a:t>por Él para nuestra salvación.</a:t>
            </a:r>
          </a:p>
        </p:txBody>
      </p:sp>
    </p:spTree>
    <p:extLst>
      <p:ext uri="{BB962C8B-B14F-4D97-AF65-F5344CB8AC3E}">
        <p14:creationId xmlns:p14="http://schemas.microsoft.com/office/powerpoint/2010/main" val="17329011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down)">
                                      <p:cBhvr>
                                        <p:cTn id="12" dur="580">
                                          <p:stCondLst>
                                            <p:cond delay="0"/>
                                          </p:stCondLst>
                                        </p:cTn>
                                        <p:tgtEl>
                                          <p:spTgt spid="1026"/>
                                        </p:tgtEl>
                                      </p:cBhvr>
                                    </p:animEffect>
                                    <p:anim calcmode="lin" valueType="num">
                                      <p:cBhvr>
                                        <p:cTn id="13"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8" dur="26">
                                          <p:stCondLst>
                                            <p:cond delay="650"/>
                                          </p:stCondLst>
                                        </p:cTn>
                                        <p:tgtEl>
                                          <p:spTgt spid="1026"/>
                                        </p:tgtEl>
                                      </p:cBhvr>
                                      <p:to x="100000" y="60000"/>
                                    </p:animScale>
                                    <p:animScale>
                                      <p:cBhvr>
                                        <p:cTn id="19" dur="166" decel="50000">
                                          <p:stCondLst>
                                            <p:cond delay="676"/>
                                          </p:stCondLst>
                                        </p:cTn>
                                        <p:tgtEl>
                                          <p:spTgt spid="1026"/>
                                        </p:tgtEl>
                                      </p:cBhvr>
                                      <p:to x="100000" y="100000"/>
                                    </p:animScale>
                                    <p:animScale>
                                      <p:cBhvr>
                                        <p:cTn id="20" dur="26">
                                          <p:stCondLst>
                                            <p:cond delay="1312"/>
                                          </p:stCondLst>
                                        </p:cTn>
                                        <p:tgtEl>
                                          <p:spTgt spid="1026"/>
                                        </p:tgtEl>
                                      </p:cBhvr>
                                      <p:to x="100000" y="80000"/>
                                    </p:animScale>
                                    <p:animScale>
                                      <p:cBhvr>
                                        <p:cTn id="21" dur="166" decel="50000">
                                          <p:stCondLst>
                                            <p:cond delay="1338"/>
                                          </p:stCondLst>
                                        </p:cTn>
                                        <p:tgtEl>
                                          <p:spTgt spid="1026"/>
                                        </p:tgtEl>
                                      </p:cBhvr>
                                      <p:to x="100000" y="100000"/>
                                    </p:animScale>
                                    <p:animScale>
                                      <p:cBhvr>
                                        <p:cTn id="22" dur="26">
                                          <p:stCondLst>
                                            <p:cond delay="1642"/>
                                          </p:stCondLst>
                                        </p:cTn>
                                        <p:tgtEl>
                                          <p:spTgt spid="1026"/>
                                        </p:tgtEl>
                                      </p:cBhvr>
                                      <p:to x="100000" y="90000"/>
                                    </p:animScale>
                                    <p:animScale>
                                      <p:cBhvr>
                                        <p:cTn id="23" dur="166" decel="50000">
                                          <p:stCondLst>
                                            <p:cond delay="1668"/>
                                          </p:stCondLst>
                                        </p:cTn>
                                        <p:tgtEl>
                                          <p:spTgt spid="1026"/>
                                        </p:tgtEl>
                                      </p:cBhvr>
                                      <p:to x="100000" y="100000"/>
                                    </p:animScale>
                                    <p:animScale>
                                      <p:cBhvr>
                                        <p:cTn id="24" dur="26">
                                          <p:stCondLst>
                                            <p:cond delay="1808"/>
                                          </p:stCondLst>
                                        </p:cTn>
                                        <p:tgtEl>
                                          <p:spTgt spid="1026"/>
                                        </p:tgtEl>
                                      </p:cBhvr>
                                      <p:to x="100000" y="95000"/>
                                    </p:animScale>
                                    <p:animScale>
                                      <p:cBhvr>
                                        <p:cTn id="25" dur="166" decel="50000">
                                          <p:stCondLst>
                                            <p:cond delay="1834"/>
                                          </p:stCondLst>
                                        </p:cTn>
                                        <p:tgtEl>
                                          <p:spTgt spid="1026"/>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1027"/>
                                        </p:tgtEl>
                                        <p:attrNameLst>
                                          <p:attrName>style.visibility</p:attrName>
                                        </p:attrNameLst>
                                      </p:cBhvr>
                                      <p:to>
                                        <p:strVal val="visible"/>
                                      </p:to>
                                    </p:set>
                                    <p:animEffect transition="in" filter="wipe(down)">
                                      <p:cBhvr>
                                        <p:cTn id="28" dur="580">
                                          <p:stCondLst>
                                            <p:cond delay="0"/>
                                          </p:stCondLst>
                                        </p:cTn>
                                        <p:tgtEl>
                                          <p:spTgt spid="1027"/>
                                        </p:tgtEl>
                                      </p:cBhvr>
                                    </p:animEffect>
                                    <p:anim calcmode="lin" valueType="num">
                                      <p:cBhvr>
                                        <p:cTn id="29"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34" dur="26">
                                          <p:stCondLst>
                                            <p:cond delay="650"/>
                                          </p:stCondLst>
                                        </p:cTn>
                                        <p:tgtEl>
                                          <p:spTgt spid="1027"/>
                                        </p:tgtEl>
                                      </p:cBhvr>
                                      <p:to x="100000" y="60000"/>
                                    </p:animScale>
                                    <p:animScale>
                                      <p:cBhvr>
                                        <p:cTn id="35" dur="166" decel="50000">
                                          <p:stCondLst>
                                            <p:cond delay="676"/>
                                          </p:stCondLst>
                                        </p:cTn>
                                        <p:tgtEl>
                                          <p:spTgt spid="1027"/>
                                        </p:tgtEl>
                                      </p:cBhvr>
                                      <p:to x="100000" y="100000"/>
                                    </p:animScale>
                                    <p:animScale>
                                      <p:cBhvr>
                                        <p:cTn id="36" dur="26">
                                          <p:stCondLst>
                                            <p:cond delay="1312"/>
                                          </p:stCondLst>
                                        </p:cTn>
                                        <p:tgtEl>
                                          <p:spTgt spid="1027"/>
                                        </p:tgtEl>
                                      </p:cBhvr>
                                      <p:to x="100000" y="80000"/>
                                    </p:animScale>
                                    <p:animScale>
                                      <p:cBhvr>
                                        <p:cTn id="37" dur="166" decel="50000">
                                          <p:stCondLst>
                                            <p:cond delay="1338"/>
                                          </p:stCondLst>
                                        </p:cTn>
                                        <p:tgtEl>
                                          <p:spTgt spid="1027"/>
                                        </p:tgtEl>
                                      </p:cBhvr>
                                      <p:to x="100000" y="100000"/>
                                    </p:animScale>
                                    <p:animScale>
                                      <p:cBhvr>
                                        <p:cTn id="38" dur="26">
                                          <p:stCondLst>
                                            <p:cond delay="1642"/>
                                          </p:stCondLst>
                                        </p:cTn>
                                        <p:tgtEl>
                                          <p:spTgt spid="1027"/>
                                        </p:tgtEl>
                                      </p:cBhvr>
                                      <p:to x="100000" y="90000"/>
                                    </p:animScale>
                                    <p:animScale>
                                      <p:cBhvr>
                                        <p:cTn id="39" dur="166" decel="50000">
                                          <p:stCondLst>
                                            <p:cond delay="1668"/>
                                          </p:stCondLst>
                                        </p:cTn>
                                        <p:tgtEl>
                                          <p:spTgt spid="1027"/>
                                        </p:tgtEl>
                                      </p:cBhvr>
                                      <p:to x="100000" y="100000"/>
                                    </p:animScale>
                                    <p:animScale>
                                      <p:cBhvr>
                                        <p:cTn id="40" dur="26">
                                          <p:stCondLst>
                                            <p:cond delay="1808"/>
                                          </p:stCondLst>
                                        </p:cTn>
                                        <p:tgtEl>
                                          <p:spTgt spid="1027"/>
                                        </p:tgtEl>
                                      </p:cBhvr>
                                      <p:to x="100000" y="95000"/>
                                    </p:animScale>
                                    <p:animScale>
                                      <p:cBhvr>
                                        <p:cTn id="41" dur="166" decel="50000">
                                          <p:stCondLst>
                                            <p:cond delay="1834"/>
                                          </p:stCondLst>
                                        </p:cTn>
                                        <p:tgtEl>
                                          <p:spTgt spid="1027"/>
                                        </p:tgtEl>
                                      </p:cBhvr>
                                      <p:to x="100000" y="100000"/>
                                    </p:animScale>
                                  </p:childTnLst>
                                </p:cTn>
                              </p:par>
                              <p:par>
                                <p:cTn id="42" presetID="26" presetClass="entr" presetSubtype="0" fill="hold" nodeType="withEffect">
                                  <p:stCondLst>
                                    <p:cond delay="0"/>
                                  </p:stCondLst>
                                  <p:childTnLst>
                                    <p:set>
                                      <p:cBhvr>
                                        <p:cTn id="43" dur="1" fill="hold">
                                          <p:stCondLst>
                                            <p:cond delay="0"/>
                                          </p:stCondLst>
                                        </p:cTn>
                                        <p:tgtEl>
                                          <p:spTgt spid="1028"/>
                                        </p:tgtEl>
                                        <p:attrNameLst>
                                          <p:attrName>style.visibility</p:attrName>
                                        </p:attrNameLst>
                                      </p:cBhvr>
                                      <p:to>
                                        <p:strVal val="visible"/>
                                      </p:to>
                                    </p:set>
                                    <p:animEffect transition="in" filter="wipe(down)">
                                      <p:cBhvr>
                                        <p:cTn id="44" dur="580">
                                          <p:stCondLst>
                                            <p:cond delay="0"/>
                                          </p:stCondLst>
                                        </p:cTn>
                                        <p:tgtEl>
                                          <p:spTgt spid="1028"/>
                                        </p:tgtEl>
                                      </p:cBhvr>
                                    </p:animEffect>
                                    <p:anim calcmode="lin" valueType="num">
                                      <p:cBhvr>
                                        <p:cTn id="45"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50" dur="26">
                                          <p:stCondLst>
                                            <p:cond delay="650"/>
                                          </p:stCondLst>
                                        </p:cTn>
                                        <p:tgtEl>
                                          <p:spTgt spid="1028"/>
                                        </p:tgtEl>
                                      </p:cBhvr>
                                      <p:to x="100000" y="60000"/>
                                    </p:animScale>
                                    <p:animScale>
                                      <p:cBhvr>
                                        <p:cTn id="51" dur="166" decel="50000">
                                          <p:stCondLst>
                                            <p:cond delay="676"/>
                                          </p:stCondLst>
                                        </p:cTn>
                                        <p:tgtEl>
                                          <p:spTgt spid="1028"/>
                                        </p:tgtEl>
                                      </p:cBhvr>
                                      <p:to x="100000" y="100000"/>
                                    </p:animScale>
                                    <p:animScale>
                                      <p:cBhvr>
                                        <p:cTn id="52" dur="26">
                                          <p:stCondLst>
                                            <p:cond delay="1312"/>
                                          </p:stCondLst>
                                        </p:cTn>
                                        <p:tgtEl>
                                          <p:spTgt spid="1028"/>
                                        </p:tgtEl>
                                      </p:cBhvr>
                                      <p:to x="100000" y="80000"/>
                                    </p:animScale>
                                    <p:animScale>
                                      <p:cBhvr>
                                        <p:cTn id="53" dur="166" decel="50000">
                                          <p:stCondLst>
                                            <p:cond delay="1338"/>
                                          </p:stCondLst>
                                        </p:cTn>
                                        <p:tgtEl>
                                          <p:spTgt spid="1028"/>
                                        </p:tgtEl>
                                      </p:cBhvr>
                                      <p:to x="100000" y="100000"/>
                                    </p:animScale>
                                    <p:animScale>
                                      <p:cBhvr>
                                        <p:cTn id="54" dur="26">
                                          <p:stCondLst>
                                            <p:cond delay="1642"/>
                                          </p:stCondLst>
                                        </p:cTn>
                                        <p:tgtEl>
                                          <p:spTgt spid="1028"/>
                                        </p:tgtEl>
                                      </p:cBhvr>
                                      <p:to x="100000" y="90000"/>
                                    </p:animScale>
                                    <p:animScale>
                                      <p:cBhvr>
                                        <p:cTn id="55" dur="166" decel="50000">
                                          <p:stCondLst>
                                            <p:cond delay="1668"/>
                                          </p:stCondLst>
                                        </p:cTn>
                                        <p:tgtEl>
                                          <p:spTgt spid="1028"/>
                                        </p:tgtEl>
                                      </p:cBhvr>
                                      <p:to x="100000" y="100000"/>
                                    </p:animScale>
                                    <p:animScale>
                                      <p:cBhvr>
                                        <p:cTn id="56" dur="26">
                                          <p:stCondLst>
                                            <p:cond delay="1808"/>
                                          </p:stCondLst>
                                        </p:cTn>
                                        <p:tgtEl>
                                          <p:spTgt spid="1028"/>
                                        </p:tgtEl>
                                      </p:cBhvr>
                                      <p:to x="100000" y="95000"/>
                                    </p:animScale>
                                    <p:animScale>
                                      <p:cBhvr>
                                        <p:cTn id="57" dur="166" decel="50000">
                                          <p:stCondLst>
                                            <p:cond delay="1834"/>
                                          </p:stCondLst>
                                        </p:cTn>
                                        <p:tgtEl>
                                          <p:spTgt spid="1028"/>
                                        </p:tgtEl>
                                      </p:cBhvr>
                                      <p:to x="100000" y="100000"/>
                                    </p:animScale>
                                  </p:childTnLst>
                                </p:cTn>
                              </p:par>
                            </p:childTnLst>
                          </p:cTn>
                        </p:par>
                      </p:childTnLst>
                    </p:cTn>
                  </p:par>
                  <p:par>
                    <p:cTn id="58" fill="hold">
                      <p:stCondLst>
                        <p:cond delay="indefinite"/>
                      </p:stCondLst>
                      <p:childTnLst>
                        <p:par>
                          <p:cTn id="59" fill="hold">
                            <p:stCondLst>
                              <p:cond delay="0"/>
                            </p:stCondLst>
                            <p:childTnLst>
                              <p:par>
                                <p:cTn id="60" presetID="26" presetClass="entr" presetSubtype="0"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down)">
                                      <p:cBhvr>
                                        <p:cTn id="62" dur="580">
                                          <p:stCondLst>
                                            <p:cond delay="0"/>
                                          </p:stCondLst>
                                        </p:cTn>
                                        <p:tgtEl>
                                          <p:spTgt spid="4"/>
                                        </p:tgtEl>
                                      </p:cBhvr>
                                    </p:animEffect>
                                    <p:anim calcmode="lin" valueType="num">
                                      <p:cBhvr>
                                        <p:cTn id="6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8" dur="26">
                                          <p:stCondLst>
                                            <p:cond delay="650"/>
                                          </p:stCondLst>
                                        </p:cTn>
                                        <p:tgtEl>
                                          <p:spTgt spid="4"/>
                                        </p:tgtEl>
                                      </p:cBhvr>
                                      <p:to x="100000" y="60000"/>
                                    </p:animScale>
                                    <p:animScale>
                                      <p:cBhvr>
                                        <p:cTn id="69" dur="166" decel="50000">
                                          <p:stCondLst>
                                            <p:cond delay="676"/>
                                          </p:stCondLst>
                                        </p:cTn>
                                        <p:tgtEl>
                                          <p:spTgt spid="4"/>
                                        </p:tgtEl>
                                      </p:cBhvr>
                                      <p:to x="100000" y="100000"/>
                                    </p:animScale>
                                    <p:animScale>
                                      <p:cBhvr>
                                        <p:cTn id="70" dur="26">
                                          <p:stCondLst>
                                            <p:cond delay="1312"/>
                                          </p:stCondLst>
                                        </p:cTn>
                                        <p:tgtEl>
                                          <p:spTgt spid="4"/>
                                        </p:tgtEl>
                                      </p:cBhvr>
                                      <p:to x="100000" y="80000"/>
                                    </p:animScale>
                                    <p:animScale>
                                      <p:cBhvr>
                                        <p:cTn id="71" dur="166" decel="50000">
                                          <p:stCondLst>
                                            <p:cond delay="1338"/>
                                          </p:stCondLst>
                                        </p:cTn>
                                        <p:tgtEl>
                                          <p:spTgt spid="4"/>
                                        </p:tgtEl>
                                      </p:cBhvr>
                                      <p:to x="100000" y="100000"/>
                                    </p:animScale>
                                    <p:animScale>
                                      <p:cBhvr>
                                        <p:cTn id="72" dur="26">
                                          <p:stCondLst>
                                            <p:cond delay="1642"/>
                                          </p:stCondLst>
                                        </p:cTn>
                                        <p:tgtEl>
                                          <p:spTgt spid="4"/>
                                        </p:tgtEl>
                                      </p:cBhvr>
                                      <p:to x="100000" y="90000"/>
                                    </p:animScale>
                                    <p:animScale>
                                      <p:cBhvr>
                                        <p:cTn id="73" dur="166" decel="50000">
                                          <p:stCondLst>
                                            <p:cond delay="1668"/>
                                          </p:stCondLst>
                                        </p:cTn>
                                        <p:tgtEl>
                                          <p:spTgt spid="4"/>
                                        </p:tgtEl>
                                      </p:cBhvr>
                                      <p:to x="100000" y="100000"/>
                                    </p:animScale>
                                    <p:animScale>
                                      <p:cBhvr>
                                        <p:cTn id="74" dur="26">
                                          <p:stCondLst>
                                            <p:cond delay="1808"/>
                                          </p:stCondLst>
                                        </p:cTn>
                                        <p:tgtEl>
                                          <p:spTgt spid="4"/>
                                        </p:tgtEl>
                                      </p:cBhvr>
                                      <p:to x="100000" y="95000"/>
                                    </p:animScale>
                                    <p:animScale>
                                      <p:cBhvr>
                                        <p:cTn id="7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3250704" cy="5505475"/>
          </a:xfrm>
        </p:spPr>
        <p:txBody>
          <a:bodyPr>
            <a:normAutofit fontScale="92500" lnSpcReduction="20000"/>
          </a:bodyPr>
          <a:lstStyle/>
          <a:p>
            <a:pPr marL="0" indent="0" algn="ctr">
              <a:buNone/>
            </a:pPr>
            <a:r>
              <a:rPr lang="es-CO" dirty="0"/>
              <a:t>Pablo dice que «</a:t>
            </a:r>
            <a:r>
              <a:rPr lang="es-CO" b="1" dirty="0">
                <a:latin typeface="Agency FB" pitchFamily="34" charset="0"/>
              </a:rPr>
              <a:t>los que viven según la naturaleza pecaminosa no pueden agradar a Dios</a:t>
            </a:r>
            <a:r>
              <a:rPr lang="es-CO" dirty="0"/>
              <a:t>» </a:t>
            </a:r>
            <a:r>
              <a:rPr lang="es-CO" dirty="0">
                <a:solidFill>
                  <a:srgbClr val="FF0000"/>
                </a:solidFill>
              </a:rPr>
              <a:t>(</a:t>
            </a:r>
            <a:r>
              <a:rPr lang="es-CO" dirty="0" smtClean="0">
                <a:solidFill>
                  <a:srgbClr val="FF0000"/>
                </a:solidFill>
              </a:rPr>
              <a:t>Ro. </a:t>
            </a:r>
            <a:r>
              <a:rPr lang="es-CO" dirty="0">
                <a:solidFill>
                  <a:srgbClr val="FF0000"/>
                </a:solidFill>
              </a:rPr>
              <a:t>8:8)</a:t>
            </a:r>
            <a:r>
              <a:rPr lang="es-CO" dirty="0"/>
              <a:t>. Además, en términos de llevar fruto para el reino de Dios y hacer lo que le agrada a él, J</a:t>
            </a:r>
            <a:r>
              <a:rPr lang="es-CO" dirty="0" smtClean="0"/>
              <a:t>esús </a:t>
            </a:r>
            <a:r>
              <a:rPr lang="es-CO" dirty="0"/>
              <a:t>dice: «</a:t>
            </a:r>
            <a:r>
              <a:rPr lang="es-CO" b="1" u="sng" dirty="0">
                <a:latin typeface="Agency FB" pitchFamily="34" charset="0"/>
              </a:rPr>
              <a:t>Separados de mí no pueden ustedes hacer nada</a:t>
            </a:r>
            <a:r>
              <a:rPr lang="es-CO" dirty="0"/>
              <a:t>» </a:t>
            </a:r>
            <a:r>
              <a:rPr lang="es-CO" dirty="0" smtClean="0">
                <a:solidFill>
                  <a:srgbClr val="FF0000"/>
                </a:solidFill>
              </a:rPr>
              <a:t>(Jun</a:t>
            </a:r>
            <a:r>
              <a:rPr lang="es-CO" dirty="0">
                <a:solidFill>
                  <a:srgbClr val="FF0000"/>
                </a:solidFill>
              </a:rPr>
              <a:t>. 15:5). </a:t>
            </a:r>
          </a:p>
          <a:p>
            <a:endParaRPr lang="es-CO" dirty="0"/>
          </a:p>
        </p:txBody>
      </p:sp>
      <p:pic>
        <p:nvPicPr>
          <p:cNvPr id="2050" name="Picture 2" descr="http://www.iglesiacristianadeguatire.com.ve/img/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620688"/>
            <a:ext cx="4680520"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5676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2016224"/>
          </a:xfrm>
        </p:spPr>
        <p:txBody>
          <a:bodyPr>
            <a:normAutofit fontScale="92500"/>
          </a:bodyPr>
          <a:lstStyle/>
          <a:p>
            <a:pPr marL="0" indent="0">
              <a:buNone/>
            </a:pPr>
            <a:r>
              <a:rPr lang="es-CO" dirty="0"/>
              <a:t>De hecho, los incrédulos no agradan a Dios, </a:t>
            </a:r>
            <a:r>
              <a:rPr lang="es-CO" dirty="0" smtClean="0"/>
              <a:t> </a:t>
            </a:r>
            <a:r>
              <a:rPr lang="es-CO" dirty="0"/>
              <a:t>por otra razón, simplemente porque sus acciones no se deben a que tengan fe en Dios ni a que lo amen, y «</a:t>
            </a:r>
            <a:r>
              <a:rPr lang="es-CO" b="1" dirty="0">
                <a:latin typeface="Agency FB" pitchFamily="34" charset="0"/>
              </a:rPr>
              <a:t>sin fe es imposible agradar a Dios</a:t>
            </a:r>
            <a:r>
              <a:rPr lang="es-CO" dirty="0"/>
              <a:t>» </a:t>
            </a:r>
            <a:r>
              <a:rPr lang="es-CO" dirty="0">
                <a:solidFill>
                  <a:srgbClr val="FF0000"/>
                </a:solidFill>
              </a:rPr>
              <a:t>(</a:t>
            </a:r>
            <a:r>
              <a:rPr lang="es-CO" dirty="0" smtClean="0">
                <a:solidFill>
                  <a:srgbClr val="FF0000"/>
                </a:solidFill>
              </a:rPr>
              <a:t>Heb. </a:t>
            </a:r>
            <a:r>
              <a:rPr lang="es-CO" dirty="0">
                <a:solidFill>
                  <a:srgbClr val="FF0000"/>
                </a:solidFill>
              </a:rPr>
              <a:t>11:6</a:t>
            </a:r>
            <a:r>
              <a:rPr lang="es-CO" dirty="0"/>
              <a:t>). </a:t>
            </a:r>
            <a:endParaRPr lang="es-CO" dirty="0" smtClean="0"/>
          </a:p>
        </p:txBody>
      </p:sp>
      <p:sp>
        <p:nvSpPr>
          <p:cNvPr id="4" name="3 Rectángulo"/>
          <p:cNvSpPr/>
          <p:nvPr/>
        </p:nvSpPr>
        <p:spPr>
          <a:xfrm>
            <a:off x="395536" y="2636912"/>
            <a:ext cx="5688632" cy="1569660"/>
          </a:xfrm>
          <a:prstGeom prst="rect">
            <a:avLst/>
          </a:prstGeom>
        </p:spPr>
        <p:txBody>
          <a:bodyPr wrap="square">
            <a:spAutoFit/>
          </a:bodyPr>
          <a:lstStyle/>
          <a:p>
            <a:pPr algn="ctr"/>
            <a:r>
              <a:rPr lang="es-CO" sz="2400" dirty="0"/>
              <a:t>Note que, la fe debe estar basada es en el plan  que Dios trazó para nuestra salvación, y no en lo que </a:t>
            </a:r>
            <a:r>
              <a:rPr lang="es-CO" sz="2400" dirty="0" smtClean="0"/>
              <a:t>nosotros creemos </a:t>
            </a:r>
            <a:r>
              <a:rPr lang="es-CO" sz="2400" dirty="0"/>
              <a:t>que puede ser más </a:t>
            </a:r>
            <a:r>
              <a:rPr lang="es-CO" sz="2400" dirty="0" smtClean="0"/>
              <a:t>efectivo (</a:t>
            </a:r>
            <a:r>
              <a:rPr lang="es-CO" sz="2400" dirty="0" smtClean="0">
                <a:solidFill>
                  <a:srgbClr val="FF0000"/>
                </a:solidFill>
              </a:rPr>
              <a:t>Lea Juan 3:16; Hech.4:12). </a:t>
            </a:r>
            <a:endParaRPr lang="es-CO" sz="2400" dirty="0">
              <a:solidFill>
                <a:srgbClr val="FF0000"/>
              </a:solidFill>
            </a:endParaRPr>
          </a:p>
        </p:txBody>
      </p:sp>
      <p:pic>
        <p:nvPicPr>
          <p:cNvPr id="3074" name="Picture 2" descr="https://encrypted-tbn2.gstatic.com/images?q=tbn:ANd9GcS7--sWXYQIKN37ATRjan5F5KA9W-e9s3mi96-CSBY4zf0Ub1Ey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420888"/>
            <a:ext cx="2619375" cy="1743076"/>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179513" y="4629150"/>
            <a:ext cx="8740054" cy="1938992"/>
          </a:xfrm>
          <a:prstGeom prst="rect">
            <a:avLst/>
          </a:prstGeom>
        </p:spPr>
        <p:txBody>
          <a:bodyPr wrap="square">
            <a:spAutoFit/>
          </a:bodyPr>
          <a:lstStyle/>
          <a:p>
            <a:pPr algn="ctr"/>
            <a:r>
              <a:rPr lang="es-CO" sz="2400" dirty="0"/>
              <a:t>Refiriéndose a cuando los lectores de Pablo eran incrédulos, Pablo les dice: «</a:t>
            </a:r>
            <a:r>
              <a:rPr lang="es-CO" sz="2400" b="1" dirty="0">
                <a:latin typeface="Agency FB" pitchFamily="34" charset="0"/>
              </a:rPr>
              <a:t>En otro tiempo ustedes estaban muertos en sus transgresiones y pecados, en los cuales andaban</a:t>
            </a:r>
            <a:r>
              <a:rPr lang="es-CO" sz="2400" dirty="0"/>
              <a:t>» </a:t>
            </a:r>
            <a:r>
              <a:rPr lang="es-CO" sz="2400" dirty="0">
                <a:solidFill>
                  <a:srgbClr val="FF0000"/>
                </a:solidFill>
              </a:rPr>
              <a:t>(Ef. 2: 1-2). </a:t>
            </a:r>
            <a:r>
              <a:rPr lang="es-CO" sz="2400" dirty="0"/>
              <a:t>Los incrédulos están en un estado de esclavitud y sometimiento al pecado, porque «</a:t>
            </a:r>
            <a:r>
              <a:rPr lang="es-CO" sz="2400" b="1" dirty="0">
                <a:latin typeface="Agency FB" pitchFamily="34" charset="0"/>
              </a:rPr>
              <a:t>todo el que peca es esclavo del pecado</a:t>
            </a:r>
            <a:r>
              <a:rPr lang="es-CO" sz="2400" dirty="0">
                <a:solidFill>
                  <a:srgbClr val="FF0000"/>
                </a:solidFill>
              </a:rPr>
              <a:t>» </a:t>
            </a:r>
            <a:r>
              <a:rPr lang="es-CO" sz="2400" dirty="0" smtClean="0">
                <a:solidFill>
                  <a:srgbClr val="FF0000"/>
                </a:solidFill>
              </a:rPr>
              <a:t>(Jun. </a:t>
            </a:r>
            <a:r>
              <a:rPr lang="es-CO" sz="2400" dirty="0">
                <a:solidFill>
                  <a:srgbClr val="FF0000"/>
                </a:solidFill>
              </a:rPr>
              <a:t>8:34). </a:t>
            </a:r>
            <a:endParaRPr lang="es-CO" sz="2400" dirty="0" smtClean="0">
              <a:solidFill>
                <a:srgbClr val="FF0000"/>
              </a:solidFill>
            </a:endParaRPr>
          </a:p>
        </p:txBody>
      </p:sp>
    </p:spTree>
    <p:extLst>
      <p:ext uri="{BB962C8B-B14F-4D97-AF65-F5344CB8AC3E}">
        <p14:creationId xmlns:p14="http://schemas.microsoft.com/office/powerpoint/2010/main" val="25269753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wheel(1)">
                                      <p:cBhvr>
                                        <p:cTn id="10" dur="20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heel(1)">
                                      <p:cBhvr>
                                        <p:cTn id="15"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976664"/>
          </a:xfrm>
          <a:blipFill>
            <a:blip r:embed="rId2"/>
            <a:tile tx="0" ty="0" sx="100000" sy="100000" flip="none" algn="tl"/>
          </a:blipFill>
        </p:spPr>
        <p:txBody>
          <a:bodyPr>
            <a:normAutofit fontScale="92500" lnSpcReduction="10000"/>
          </a:bodyPr>
          <a:lstStyle/>
          <a:p>
            <a:pPr marL="0" indent="0" algn="ctr">
              <a:buNone/>
            </a:pPr>
            <a:r>
              <a:rPr lang="es-CO" sz="2800" dirty="0" smtClean="0">
                <a:solidFill>
                  <a:schemeClr val="bg1"/>
                </a:solidFill>
              </a:rPr>
              <a:t>Aunque desde el </a:t>
            </a:r>
            <a:r>
              <a:rPr lang="es-CO" sz="2800" dirty="0">
                <a:solidFill>
                  <a:schemeClr val="bg1"/>
                </a:solidFill>
              </a:rPr>
              <a:t>punto de vista humano las personas pueden ser capaces de hacer mucho bien, </a:t>
            </a:r>
            <a:r>
              <a:rPr lang="es-CO" sz="2800" dirty="0" smtClean="0">
                <a:solidFill>
                  <a:schemeClr val="bg1"/>
                </a:solidFill>
              </a:rPr>
              <a:t>el profeta Isaías </a:t>
            </a:r>
            <a:r>
              <a:rPr lang="es-CO" sz="2800" dirty="0">
                <a:solidFill>
                  <a:schemeClr val="bg1"/>
                </a:solidFill>
              </a:rPr>
              <a:t>afirma que «</a:t>
            </a:r>
            <a:r>
              <a:rPr lang="es-CO" sz="2800" b="1" dirty="0">
                <a:solidFill>
                  <a:schemeClr val="bg1"/>
                </a:solidFill>
                <a:latin typeface="Agency FB" pitchFamily="34" charset="0"/>
              </a:rPr>
              <a:t>todos nuestros actos de justicia son como trapos de inmundicia</a:t>
            </a:r>
            <a:r>
              <a:rPr lang="es-CO" sz="2800" dirty="0" smtClean="0">
                <a:solidFill>
                  <a:schemeClr val="bg1"/>
                </a:solidFill>
              </a:rPr>
              <a:t>»</a:t>
            </a:r>
          </a:p>
          <a:p>
            <a:pPr marL="0" indent="0" algn="ctr">
              <a:buNone/>
            </a:pPr>
            <a:r>
              <a:rPr lang="es-CO" sz="2800" dirty="0" smtClean="0">
                <a:solidFill>
                  <a:schemeClr val="bg1"/>
                </a:solidFill>
              </a:rPr>
              <a:t> </a:t>
            </a:r>
            <a:r>
              <a:rPr lang="es-CO" sz="2800" u="sng" dirty="0">
                <a:solidFill>
                  <a:schemeClr val="bg1"/>
                </a:solidFill>
              </a:rPr>
              <a:t>(</a:t>
            </a:r>
            <a:r>
              <a:rPr lang="es-CO" sz="2800" u="sng" dirty="0" smtClean="0">
                <a:solidFill>
                  <a:schemeClr val="bg1"/>
                </a:solidFill>
              </a:rPr>
              <a:t>Isa. </a:t>
            </a:r>
            <a:r>
              <a:rPr lang="es-CO" sz="2800" u="sng" dirty="0">
                <a:solidFill>
                  <a:schemeClr val="bg1"/>
                </a:solidFill>
              </a:rPr>
              <a:t>64:6; </a:t>
            </a:r>
            <a:r>
              <a:rPr lang="es-CO" sz="2800" u="sng" dirty="0" smtClean="0">
                <a:solidFill>
                  <a:schemeClr val="bg1"/>
                </a:solidFill>
              </a:rPr>
              <a:t>ver Ro </a:t>
            </a:r>
            <a:r>
              <a:rPr lang="es-CO" sz="2800" u="sng" dirty="0">
                <a:solidFill>
                  <a:schemeClr val="bg1"/>
                </a:solidFill>
              </a:rPr>
              <a:t>3:9-20</a:t>
            </a:r>
            <a:r>
              <a:rPr lang="es-CO" sz="2800" u="sng" dirty="0" smtClean="0">
                <a:solidFill>
                  <a:schemeClr val="bg1"/>
                </a:solidFill>
              </a:rPr>
              <a:t>).</a:t>
            </a:r>
          </a:p>
          <a:p>
            <a:pPr marL="0" indent="0" algn="ctr">
              <a:buNone/>
            </a:pPr>
            <a:endParaRPr lang="es-CO" sz="2800" u="sng" dirty="0" smtClean="0">
              <a:solidFill>
                <a:schemeClr val="bg1"/>
              </a:solidFill>
            </a:endParaRPr>
          </a:p>
          <a:p>
            <a:pPr marL="0" indent="0" algn="ctr">
              <a:buNone/>
            </a:pPr>
            <a:r>
              <a:rPr lang="es-CO" sz="2800" dirty="0" smtClean="0">
                <a:solidFill>
                  <a:schemeClr val="bg1"/>
                </a:solidFill>
              </a:rPr>
              <a:t>La única manera de que sean aceptables delante de Dios es a través de Jesucristo, de hay que Cristo dice</a:t>
            </a:r>
            <a:r>
              <a:rPr lang="es-CO" sz="2800" dirty="0">
                <a:solidFill>
                  <a:schemeClr val="bg1"/>
                </a:solidFill>
              </a:rPr>
              <a:t>: </a:t>
            </a:r>
            <a:r>
              <a:rPr lang="es-CO" sz="2800" dirty="0" smtClean="0">
                <a:solidFill>
                  <a:schemeClr val="bg1"/>
                </a:solidFill>
              </a:rPr>
              <a:t>«</a:t>
            </a:r>
            <a:r>
              <a:rPr lang="es-CO" sz="2800" b="1" dirty="0" smtClean="0">
                <a:solidFill>
                  <a:schemeClr val="bg1"/>
                </a:solidFill>
                <a:latin typeface="Agency FB" pitchFamily="34" charset="0"/>
              </a:rPr>
              <a:t>Y </a:t>
            </a:r>
            <a:r>
              <a:rPr lang="es-CO" sz="2800" b="1" dirty="0">
                <a:solidFill>
                  <a:schemeClr val="bg1"/>
                </a:solidFill>
                <a:latin typeface="Agency FB" pitchFamily="34" charset="0"/>
              </a:rPr>
              <a:t>todo lo que pidiereis al Padre en mi nombre, lo </a:t>
            </a:r>
            <a:r>
              <a:rPr lang="es-CO" sz="2800" b="1" dirty="0" smtClean="0">
                <a:solidFill>
                  <a:schemeClr val="bg1"/>
                </a:solidFill>
                <a:latin typeface="Agency FB" pitchFamily="34" charset="0"/>
              </a:rPr>
              <a:t>haré….»</a:t>
            </a:r>
          </a:p>
          <a:p>
            <a:pPr marL="0" indent="0" algn="ctr">
              <a:buNone/>
            </a:pPr>
            <a:r>
              <a:rPr lang="es-CO" sz="2800" dirty="0" smtClean="0">
                <a:solidFill>
                  <a:schemeClr val="bg1"/>
                </a:solidFill>
              </a:rPr>
              <a:t> </a:t>
            </a:r>
            <a:r>
              <a:rPr lang="es-CO" sz="2800" u="sng" dirty="0" smtClean="0">
                <a:solidFill>
                  <a:schemeClr val="bg1"/>
                </a:solidFill>
              </a:rPr>
              <a:t>(Juan 14:13,14. Lea el verso 6).  </a:t>
            </a:r>
          </a:p>
          <a:p>
            <a:pPr marL="0" indent="0">
              <a:buNone/>
            </a:pPr>
            <a:endParaRPr lang="es-CO" sz="2800" dirty="0" smtClean="0">
              <a:solidFill>
                <a:schemeClr val="bg1"/>
              </a:solidFill>
            </a:endParaRPr>
          </a:p>
          <a:p>
            <a:pPr marL="0" indent="0" algn="ctr">
              <a:buNone/>
            </a:pPr>
            <a:r>
              <a:rPr lang="es-CO" sz="2800" dirty="0" smtClean="0">
                <a:solidFill>
                  <a:schemeClr val="bg1"/>
                </a:solidFill>
              </a:rPr>
              <a:t>Los </a:t>
            </a:r>
            <a:r>
              <a:rPr lang="es-CO" sz="2800" dirty="0">
                <a:solidFill>
                  <a:schemeClr val="bg1"/>
                </a:solidFill>
              </a:rPr>
              <a:t>incrédulos no pueden entender las cosas de Dios correctamente, porque «</a:t>
            </a:r>
            <a:r>
              <a:rPr lang="es-CO" sz="2800" b="1" dirty="0">
                <a:solidFill>
                  <a:schemeClr val="bg1"/>
                </a:solidFill>
                <a:latin typeface="Agency FB" pitchFamily="34" charset="0"/>
              </a:rPr>
              <a:t>el hombre natural no percibe las cosas que son del Espíritu de Dios, porque para él son locura, y no las </a:t>
            </a:r>
            <a:r>
              <a:rPr lang="es-CO" sz="2800" b="1" dirty="0" smtClean="0">
                <a:solidFill>
                  <a:schemeClr val="bg1"/>
                </a:solidFill>
                <a:latin typeface="Agency FB" pitchFamily="34" charset="0"/>
              </a:rPr>
              <a:t>puede entender</a:t>
            </a:r>
            <a:r>
              <a:rPr lang="es-CO" sz="2800" b="1" dirty="0">
                <a:solidFill>
                  <a:schemeClr val="bg1"/>
                </a:solidFill>
                <a:latin typeface="Agency FB" pitchFamily="34" charset="0"/>
              </a:rPr>
              <a:t>, porque se han de discernir espiritualmente</a:t>
            </a:r>
            <a:r>
              <a:rPr lang="es-CO" sz="2800" u="sng" dirty="0">
                <a:solidFill>
                  <a:schemeClr val="bg1"/>
                </a:solidFill>
              </a:rPr>
              <a:t>» </a:t>
            </a:r>
            <a:r>
              <a:rPr lang="es-CO" sz="2800" u="sng" dirty="0" smtClean="0">
                <a:solidFill>
                  <a:schemeClr val="bg1"/>
                </a:solidFill>
              </a:rPr>
              <a:t>(1 </a:t>
            </a:r>
            <a:r>
              <a:rPr lang="es-CO" sz="2800" u="sng" dirty="0">
                <a:solidFill>
                  <a:schemeClr val="bg1"/>
                </a:solidFill>
              </a:rPr>
              <a:t>Co </a:t>
            </a:r>
            <a:r>
              <a:rPr lang="es-CO" sz="2800" u="sng" dirty="0" smtClean="0">
                <a:solidFill>
                  <a:schemeClr val="bg1"/>
                </a:solidFill>
              </a:rPr>
              <a:t>2:14).</a:t>
            </a:r>
            <a:endParaRPr lang="es-CO" sz="2800" u="sng" dirty="0">
              <a:solidFill>
                <a:schemeClr val="bg1"/>
              </a:solidFill>
            </a:endParaRPr>
          </a:p>
        </p:txBody>
      </p:sp>
    </p:spTree>
    <p:extLst>
      <p:ext uri="{BB962C8B-B14F-4D97-AF65-F5344CB8AC3E}">
        <p14:creationId xmlns:p14="http://schemas.microsoft.com/office/powerpoint/2010/main" val="38426494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p:cTn id="2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85000" lnSpcReduction="20000"/>
          </a:bodyPr>
          <a:lstStyle/>
          <a:p>
            <a:pPr marL="0" indent="0" algn="ctr">
              <a:buNone/>
            </a:pPr>
            <a:r>
              <a:rPr lang="es-CO" dirty="0"/>
              <a:t>Tampoco podemos acudir a Dios por nuestros propios recursos, porque Jesús dijo: «</a:t>
            </a:r>
            <a:r>
              <a:rPr lang="es-CO" b="1" dirty="0">
                <a:latin typeface="Agency FB" pitchFamily="34" charset="0"/>
              </a:rPr>
              <a:t>Nadie puede venir a mí si no lo atrae el Padre que me envió</a:t>
            </a:r>
            <a:r>
              <a:rPr lang="es-CO" dirty="0"/>
              <a:t>» </a:t>
            </a:r>
            <a:r>
              <a:rPr lang="es-CO" dirty="0" smtClean="0"/>
              <a:t> </a:t>
            </a:r>
            <a:r>
              <a:rPr lang="es-CO" dirty="0" smtClean="0">
                <a:solidFill>
                  <a:srgbClr val="FF0000"/>
                </a:solidFill>
              </a:rPr>
              <a:t>(Juan </a:t>
            </a:r>
            <a:r>
              <a:rPr lang="es-CO" dirty="0">
                <a:solidFill>
                  <a:srgbClr val="FF0000"/>
                </a:solidFill>
              </a:rPr>
              <a:t>6:44). </a:t>
            </a:r>
            <a:endParaRPr lang="es-CO" dirty="0" smtClean="0">
              <a:solidFill>
                <a:srgbClr val="FF0000"/>
              </a:solidFill>
            </a:endParaRPr>
          </a:p>
          <a:p>
            <a:pPr marL="0" indent="0" algn="ctr">
              <a:buNone/>
            </a:pPr>
            <a:endParaRPr lang="es-CO" dirty="0" smtClean="0"/>
          </a:p>
          <a:p>
            <a:pPr marL="0" indent="0" algn="ctr">
              <a:buNone/>
            </a:pPr>
            <a:r>
              <a:rPr lang="es-CO" dirty="0" smtClean="0"/>
              <a:t>Pero </a:t>
            </a:r>
            <a:r>
              <a:rPr lang="es-CO" dirty="0"/>
              <a:t>si tenemos una incapacidad total de hacer el bien espiritual a los ojos de Dios, </a:t>
            </a:r>
            <a:r>
              <a:rPr lang="es-CO" u="sng" dirty="0"/>
              <a:t>¿tenemos todavía libertad de elegir?</a:t>
            </a:r>
            <a:r>
              <a:rPr lang="es-CO" dirty="0"/>
              <a:t> Por supuesto, todos los que se encuentran fuera de Cristo todavía pueden tomar decisiones voluntarias, es decir, ellos deciden lo que quieren hacer, y lo hacen. </a:t>
            </a:r>
            <a:endParaRPr lang="es-CO" dirty="0" smtClean="0"/>
          </a:p>
          <a:p>
            <a:pPr marL="0" indent="0">
              <a:buNone/>
            </a:pPr>
            <a:endParaRPr lang="es-CO" dirty="0" smtClean="0"/>
          </a:p>
          <a:p>
            <a:pPr marL="0" indent="0" algn="ctr">
              <a:buNone/>
            </a:pPr>
            <a:r>
              <a:rPr lang="es-CO" dirty="0" smtClean="0"/>
              <a:t>Dios </a:t>
            </a:r>
            <a:r>
              <a:rPr lang="es-CO" dirty="0"/>
              <a:t>le da a </a:t>
            </a:r>
            <a:r>
              <a:rPr lang="es-CO" dirty="0" smtClean="0"/>
              <a:t>cada persona el </a:t>
            </a:r>
            <a:r>
              <a:rPr lang="es-CO" dirty="0"/>
              <a:t>deseo de arrepentirse y confiar en Cristo, </a:t>
            </a:r>
            <a:r>
              <a:rPr lang="es-CO" dirty="0" smtClean="0"/>
              <a:t>y esa </a:t>
            </a:r>
            <a:r>
              <a:rPr lang="es-CO" dirty="0"/>
              <a:t>persona no debe demorarse y endurecer su </a:t>
            </a:r>
            <a:r>
              <a:rPr lang="es-CO" dirty="0" smtClean="0"/>
              <a:t>corazón al estimulo de Espíritu Santo.</a:t>
            </a:r>
            <a:r>
              <a:rPr lang="es-CO" b="1" dirty="0">
                <a:latin typeface="Agency FB" pitchFamily="34" charset="0"/>
              </a:rPr>
              <a:t> </a:t>
            </a:r>
            <a:r>
              <a:rPr lang="es-CO" b="1" dirty="0" smtClean="0">
                <a:latin typeface="Agency FB" pitchFamily="34" charset="0"/>
              </a:rPr>
              <a:t>«Si </a:t>
            </a:r>
            <a:r>
              <a:rPr lang="es-CO" b="1" dirty="0">
                <a:latin typeface="Agency FB" pitchFamily="34" charset="0"/>
              </a:rPr>
              <a:t>ustedes oyen hoy su voz, no endurezcan el corazón</a:t>
            </a:r>
            <a:r>
              <a:rPr lang="es-CO" dirty="0"/>
              <a:t>», dice Pablo en </a:t>
            </a:r>
            <a:r>
              <a:rPr lang="es-CO" dirty="0">
                <a:solidFill>
                  <a:srgbClr val="FF0000"/>
                </a:solidFill>
              </a:rPr>
              <a:t>(He 3:15).</a:t>
            </a:r>
          </a:p>
          <a:p>
            <a:pPr marL="0" indent="0" algn="ctr">
              <a:buNone/>
            </a:pPr>
            <a:r>
              <a:rPr lang="es-CO" dirty="0" smtClean="0"/>
              <a:t>Es muy importante que lea </a:t>
            </a:r>
            <a:r>
              <a:rPr lang="es-CO" dirty="0" smtClean="0">
                <a:solidFill>
                  <a:srgbClr val="FF0000"/>
                </a:solidFill>
              </a:rPr>
              <a:t>(Heb. </a:t>
            </a:r>
            <a:r>
              <a:rPr lang="es-CO" dirty="0">
                <a:solidFill>
                  <a:srgbClr val="FF0000"/>
                </a:solidFill>
              </a:rPr>
              <a:t>3:7-8; </a:t>
            </a:r>
            <a:r>
              <a:rPr lang="es-CO" dirty="0" smtClean="0">
                <a:solidFill>
                  <a:srgbClr val="FF0000"/>
                </a:solidFill>
              </a:rPr>
              <a:t>12,13; 15-17</a:t>
            </a:r>
            <a:r>
              <a:rPr lang="es-CO" dirty="0">
                <a:solidFill>
                  <a:srgbClr val="FF0000"/>
                </a:solidFill>
              </a:rPr>
              <a:t>). </a:t>
            </a:r>
            <a:endParaRPr lang="es-CO" dirty="0" smtClean="0">
              <a:solidFill>
                <a:srgbClr val="FF0000"/>
              </a:solidFill>
            </a:endParaRPr>
          </a:p>
        </p:txBody>
      </p:sp>
    </p:spTree>
    <p:extLst>
      <p:ext uri="{BB962C8B-B14F-4D97-AF65-F5344CB8AC3E}">
        <p14:creationId xmlns:p14="http://schemas.microsoft.com/office/powerpoint/2010/main" val="30804911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p:cTn id="2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78098"/>
          </a:xfrm>
        </p:spPr>
        <p:txBody>
          <a:bodyPr>
            <a:noAutofit/>
          </a:bodyPr>
          <a:lstStyle/>
          <a:p>
            <a:r>
              <a:rPr lang="es-CO" sz="3200" b="1" u="sng" dirty="0"/>
              <a:t>Transmisión del pecado </a:t>
            </a:r>
            <a:r>
              <a:rPr lang="es-CO" sz="3200" b="1" u="sng" dirty="0" smtClean="0"/>
              <a:t>heredado</a:t>
            </a:r>
            <a:endParaRPr lang="es-CO" sz="3200" dirty="0"/>
          </a:p>
        </p:txBody>
      </p:sp>
      <p:sp>
        <p:nvSpPr>
          <p:cNvPr id="3" name="2 Marcador de contenido"/>
          <p:cNvSpPr>
            <a:spLocks noGrp="1"/>
          </p:cNvSpPr>
          <p:nvPr>
            <p:ph idx="1"/>
          </p:nvPr>
        </p:nvSpPr>
        <p:spPr>
          <a:xfrm>
            <a:off x="107504" y="1268760"/>
            <a:ext cx="8856984" cy="5328592"/>
          </a:xfrm>
        </p:spPr>
        <p:txBody>
          <a:bodyPr>
            <a:normAutofit fontScale="77500" lnSpcReduction="20000"/>
          </a:bodyPr>
          <a:lstStyle/>
          <a:p>
            <a:pPr marL="0" indent="0" algn="ctr">
              <a:buNone/>
            </a:pPr>
            <a:r>
              <a:rPr lang="es-CO" b="1" u="sng" dirty="0" smtClean="0">
                <a:solidFill>
                  <a:srgbClr val="FF0000"/>
                </a:solidFill>
              </a:rPr>
              <a:t>El Pecado Heredado es </a:t>
            </a:r>
            <a:r>
              <a:rPr lang="es-CO" b="1" u="sng" dirty="0">
                <a:solidFill>
                  <a:srgbClr val="FF0000"/>
                </a:solidFill>
              </a:rPr>
              <a:t>Imputado </a:t>
            </a:r>
          </a:p>
          <a:p>
            <a:pPr marL="0" indent="0" algn="ctr">
              <a:buNone/>
            </a:pPr>
            <a:r>
              <a:rPr lang="es-CO" dirty="0"/>
              <a:t>El mismo calificativo indica </a:t>
            </a:r>
            <a:r>
              <a:rPr lang="es-CO" dirty="0" smtClean="0"/>
              <a:t>la forma cómo </a:t>
            </a:r>
            <a:r>
              <a:rPr lang="es-CO" dirty="0"/>
              <a:t>el pecado original es transmitido de una generación a la próxima y de la próxima a la próxima. Nosotros lo heredamos de nuestros padres como ellos de los suyos, y así hacia atrás hasta los primeros padres, Adán y </a:t>
            </a:r>
            <a:r>
              <a:rPr lang="es-CO" dirty="0" smtClean="0"/>
              <a:t>Eva. Después </a:t>
            </a:r>
            <a:r>
              <a:rPr lang="es-CO" dirty="0"/>
              <a:t>que ellos pecaron solamente podían reproducirse según su especie; es decir, sus hijos eran pecadores por </a:t>
            </a:r>
            <a:r>
              <a:rPr lang="es-CO" dirty="0" smtClean="0"/>
              <a:t>nacimiento. </a:t>
            </a:r>
          </a:p>
          <a:p>
            <a:pPr marL="0" indent="0" algn="ctr">
              <a:buNone/>
            </a:pPr>
            <a:endParaRPr lang="es-CO" dirty="0"/>
          </a:p>
          <a:p>
            <a:pPr marL="0" indent="0" algn="ctr">
              <a:buNone/>
            </a:pPr>
            <a:r>
              <a:rPr lang="es-CO" dirty="0" smtClean="0"/>
              <a:t>No siga adelante sin leer </a:t>
            </a:r>
            <a:r>
              <a:rPr lang="es-CO" dirty="0" smtClean="0">
                <a:solidFill>
                  <a:srgbClr val="FF0000"/>
                </a:solidFill>
              </a:rPr>
              <a:t>(Génesis </a:t>
            </a:r>
            <a:r>
              <a:rPr lang="es-CO" dirty="0">
                <a:solidFill>
                  <a:srgbClr val="FF0000"/>
                </a:solidFill>
              </a:rPr>
              <a:t>4:1; Salmo 51:5; Romanos 5:12</a:t>
            </a:r>
            <a:r>
              <a:rPr lang="es-CO" dirty="0" smtClean="0">
                <a:solidFill>
                  <a:srgbClr val="FF0000"/>
                </a:solidFill>
              </a:rPr>
              <a:t>).</a:t>
            </a:r>
          </a:p>
          <a:p>
            <a:pPr marL="0" indent="0" algn="ctr">
              <a:buNone/>
            </a:pPr>
            <a:r>
              <a:rPr lang="es-CO" b="1" i="1" dirty="0" smtClean="0">
                <a:solidFill>
                  <a:srgbClr val="0070C0"/>
                </a:solidFill>
              </a:rPr>
              <a:t>Esto </a:t>
            </a:r>
            <a:r>
              <a:rPr lang="es-CO" b="1" i="1" dirty="0">
                <a:solidFill>
                  <a:srgbClr val="0070C0"/>
                </a:solidFill>
              </a:rPr>
              <a:t>significa que todo humano nacido en este mundo es pecador. Nadie es bueno, ni tampoco hay quien haya nacido mitad bueno y mitad pecaminoso. Todos son pecaminosos igualmente ante los ojos de Dios. De no ser así, entonces aquellos que fuesen, digamos, solamente cincuenta por ciento pecaminosos únicamente necesitarían cincuenta por ciento de la salvación de Dios</a:t>
            </a:r>
            <a:r>
              <a:rPr lang="es-CO" b="1" i="1" dirty="0" smtClean="0">
                <a:solidFill>
                  <a:srgbClr val="0070C0"/>
                </a:solidFill>
              </a:rPr>
              <a:t>.</a:t>
            </a:r>
            <a:endParaRPr lang="es-CO" b="1" i="1" dirty="0">
              <a:solidFill>
                <a:srgbClr val="0070C0"/>
              </a:solidFill>
            </a:endParaRPr>
          </a:p>
        </p:txBody>
      </p:sp>
    </p:spTree>
    <p:extLst>
      <p:ext uri="{BB962C8B-B14F-4D97-AF65-F5344CB8AC3E}">
        <p14:creationId xmlns:p14="http://schemas.microsoft.com/office/powerpoint/2010/main" val="57748490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heel(1)">
                                      <p:cBhvr>
                                        <p:cTn id="2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fontScale="85000" lnSpcReduction="20000"/>
          </a:bodyPr>
          <a:lstStyle/>
          <a:p>
            <a:pPr marL="0" indent="0" algn="ctr">
              <a:buNone/>
            </a:pPr>
            <a:r>
              <a:rPr lang="es-CO" sz="3300" b="1" u="sng" dirty="0" smtClean="0"/>
              <a:t>Pecado </a:t>
            </a:r>
            <a:r>
              <a:rPr lang="es-CO" sz="3300" b="1" u="sng" dirty="0"/>
              <a:t>Imputado:</a:t>
            </a:r>
          </a:p>
          <a:p>
            <a:pPr marL="0" indent="0" algn="ctr">
              <a:buNone/>
            </a:pPr>
            <a:r>
              <a:rPr lang="es-CO" dirty="0"/>
              <a:t>S</a:t>
            </a:r>
            <a:r>
              <a:rPr lang="es-CO" dirty="0" smtClean="0"/>
              <a:t>ignifica de «imputar» según el Diccionario:  «</a:t>
            </a:r>
            <a:r>
              <a:rPr lang="es-ES" b="1" dirty="0" smtClean="0">
                <a:latin typeface="Agency FB" pitchFamily="34" charset="0"/>
              </a:rPr>
              <a:t>Atribuir </a:t>
            </a:r>
            <a:r>
              <a:rPr lang="es-ES" b="1" dirty="0">
                <a:latin typeface="Agency FB" pitchFamily="34" charset="0"/>
              </a:rPr>
              <a:t>a una persona la responsabilidad de un delito, una culpa o una </a:t>
            </a:r>
            <a:r>
              <a:rPr lang="es-ES" b="1" dirty="0" smtClean="0">
                <a:latin typeface="Agency FB" pitchFamily="34" charset="0"/>
              </a:rPr>
              <a:t>falta, </a:t>
            </a:r>
            <a:r>
              <a:rPr lang="es-CO" b="1" dirty="0" smtClean="0">
                <a:latin typeface="Agency FB" pitchFamily="34" charset="0"/>
              </a:rPr>
              <a:t>reconocer </a:t>
            </a:r>
            <a:r>
              <a:rPr lang="es-CO" b="1" dirty="0">
                <a:latin typeface="Agency FB" pitchFamily="34" charset="0"/>
              </a:rPr>
              <a:t>o achacar algo a </a:t>
            </a:r>
            <a:r>
              <a:rPr lang="es-CO" b="1" dirty="0" smtClean="0">
                <a:latin typeface="Agency FB" pitchFamily="34" charset="0"/>
              </a:rPr>
              <a:t>alguien».</a:t>
            </a:r>
          </a:p>
          <a:p>
            <a:pPr marL="0" indent="0" algn="ctr">
              <a:buNone/>
            </a:pPr>
            <a:endParaRPr lang="es-CO" b="1" dirty="0">
              <a:latin typeface="Agency FB" pitchFamily="34" charset="0"/>
            </a:endParaRPr>
          </a:p>
          <a:p>
            <a:pPr marL="0" indent="0" algn="ctr">
              <a:buNone/>
            </a:pPr>
            <a:r>
              <a:rPr lang="es-CO" dirty="0" smtClean="0"/>
              <a:t>El </a:t>
            </a:r>
            <a:r>
              <a:rPr lang="es-CO" dirty="0"/>
              <a:t>Antiguo Testamento provee varios ejemplos de la imputación. </a:t>
            </a:r>
            <a:r>
              <a:rPr lang="es-CO" dirty="0">
                <a:solidFill>
                  <a:srgbClr val="FF0000"/>
                </a:solidFill>
              </a:rPr>
              <a:t>Levítico 7:18 y 17:4 </a:t>
            </a:r>
            <a:r>
              <a:rPr lang="es-CO" dirty="0"/>
              <a:t>indican que culpa y falta de bendición se le imputaban a un israelita que no seguía el rito prescrito en las ofrendas. </a:t>
            </a:r>
            <a:endParaRPr lang="es-CO" dirty="0" smtClean="0"/>
          </a:p>
          <a:p>
            <a:pPr marL="0" indent="0" algn="ctr">
              <a:buNone/>
            </a:pPr>
            <a:r>
              <a:rPr lang="es-CO" dirty="0" smtClean="0"/>
              <a:t>En </a:t>
            </a:r>
            <a:r>
              <a:rPr lang="es-CO" dirty="0">
                <a:solidFill>
                  <a:srgbClr val="FF0000"/>
                </a:solidFill>
              </a:rPr>
              <a:t>1 Samuel 22:15 y 2 Samuel 19:19</a:t>
            </a:r>
            <a:r>
              <a:rPr lang="es-CO" dirty="0"/>
              <a:t> hay peticiones para que no se les imputara algo a ciertos individuos. </a:t>
            </a:r>
            <a:endParaRPr lang="es-CO" dirty="0" smtClean="0"/>
          </a:p>
          <a:p>
            <a:pPr marL="0" indent="0" algn="ctr">
              <a:buNone/>
            </a:pPr>
            <a:endParaRPr lang="es-CO" dirty="0"/>
          </a:p>
          <a:p>
            <a:pPr marL="0" indent="0" algn="ctr">
              <a:buNone/>
            </a:pPr>
            <a:r>
              <a:rPr lang="es-CO" dirty="0" smtClean="0"/>
              <a:t>En </a:t>
            </a:r>
            <a:r>
              <a:rPr lang="es-CO" dirty="0"/>
              <a:t>el </a:t>
            </a:r>
            <a:r>
              <a:rPr lang="es-CO" dirty="0">
                <a:solidFill>
                  <a:srgbClr val="FF0000"/>
                </a:solidFill>
              </a:rPr>
              <a:t>Salmo 32:2 </a:t>
            </a:r>
            <a:r>
              <a:rPr lang="es-CO" dirty="0"/>
              <a:t>David expresa la felicidad del hombre al cual el Señor no le imputa la iniquidad. En todos estos casos la imputación incluye alguna clase de </a:t>
            </a:r>
            <a:r>
              <a:rPr lang="es-CO" dirty="0" smtClean="0"/>
              <a:t>involucramiento.</a:t>
            </a:r>
            <a:endParaRPr lang="es-CO" dirty="0"/>
          </a:p>
          <a:p>
            <a:endParaRPr lang="es-CO" dirty="0"/>
          </a:p>
        </p:txBody>
      </p:sp>
    </p:spTree>
    <p:extLst>
      <p:ext uri="{BB962C8B-B14F-4D97-AF65-F5344CB8AC3E}">
        <p14:creationId xmlns:p14="http://schemas.microsoft.com/office/powerpoint/2010/main" val="10680859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4" end="4"/>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p:cTn id="2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3672408"/>
          </a:xfrm>
        </p:spPr>
        <p:txBody>
          <a:bodyPr>
            <a:normAutofit fontScale="92500" lnSpcReduction="20000"/>
          </a:bodyPr>
          <a:lstStyle/>
          <a:p>
            <a:pPr marL="0" indent="0" algn="ctr">
              <a:buNone/>
            </a:pPr>
            <a:r>
              <a:rPr lang="es-CO" dirty="0"/>
              <a:t>El Nuevo Testamento se refiere varias veces a la imputación que se halla en el Antiguo Testamento. </a:t>
            </a:r>
            <a:endParaRPr lang="es-CO" dirty="0" smtClean="0"/>
          </a:p>
          <a:p>
            <a:pPr marL="0" indent="0">
              <a:buNone/>
            </a:pPr>
            <a:endParaRPr lang="es-CO" dirty="0" smtClean="0"/>
          </a:p>
          <a:p>
            <a:pPr marL="0" indent="0" algn="ctr">
              <a:buNone/>
            </a:pPr>
            <a:r>
              <a:rPr lang="es-CO" dirty="0" smtClean="0"/>
              <a:t>Pablo </a:t>
            </a:r>
            <a:r>
              <a:rPr lang="es-CO" dirty="0"/>
              <a:t>declaró que el pecado no se imputa como una violación específica de un código legal cuando no hay ley </a:t>
            </a:r>
            <a:r>
              <a:rPr lang="es-CO" dirty="0">
                <a:solidFill>
                  <a:srgbClr val="FF0000"/>
                </a:solidFill>
              </a:rPr>
              <a:t>(Romanos </a:t>
            </a:r>
            <a:r>
              <a:rPr lang="es-CO" dirty="0" smtClean="0">
                <a:solidFill>
                  <a:srgbClr val="FF0000"/>
                </a:solidFill>
              </a:rPr>
              <a:t>5:1–13; 4:18-25)</a:t>
            </a:r>
            <a:r>
              <a:rPr lang="es-CO" dirty="0" smtClean="0"/>
              <a:t>. </a:t>
            </a:r>
            <a:r>
              <a:rPr lang="es-CO" dirty="0"/>
              <a:t>El se refiere a la justicia que Dios le imputó a Abraham cuando creyó, y a la justicia que David conoció cuando confesó su pecado </a:t>
            </a:r>
            <a:r>
              <a:rPr lang="es-CO" dirty="0" smtClean="0">
                <a:solidFill>
                  <a:srgbClr val="FF0000"/>
                </a:solidFill>
              </a:rPr>
              <a:t>(Rom.4:6-8). </a:t>
            </a:r>
          </a:p>
        </p:txBody>
      </p:sp>
      <p:sp>
        <p:nvSpPr>
          <p:cNvPr id="4" name="3 Rectángulo"/>
          <p:cNvSpPr/>
          <p:nvPr/>
        </p:nvSpPr>
        <p:spPr>
          <a:xfrm>
            <a:off x="3563888" y="4479349"/>
            <a:ext cx="2880320" cy="1938992"/>
          </a:xfrm>
          <a:prstGeom prst="rect">
            <a:avLst/>
          </a:prstGeom>
        </p:spPr>
        <p:txBody>
          <a:bodyPr wrap="square">
            <a:spAutoFit/>
          </a:bodyPr>
          <a:lstStyle/>
          <a:p>
            <a:pPr algn="ctr"/>
            <a:r>
              <a:rPr lang="es-CO" sz="2400" dirty="0"/>
              <a:t>La muerte de Cristo hizo posible a Dios no imputarle al hombre sus pecados </a:t>
            </a:r>
            <a:endParaRPr lang="es-CO" sz="2400" dirty="0" smtClean="0"/>
          </a:p>
          <a:p>
            <a:pPr algn="ctr"/>
            <a:r>
              <a:rPr lang="es-CO" sz="2400" dirty="0" smtClean="0">
                <a:solidFill>
                  <a:srgbClr val="FF0000"/>
                </a:solidFill>
              </a:rPr>
              <a:t>(</a:t>
            </a:r>
            <a:r>
              <a:rPr lang="es-CO" sz="2400" dirty="0">
                <a:solidFill>
                  <a:srgbClr val="FF0000"/>
                </a:solidFill>
              </a:rPr>
              <a:t>2 Corintios 5:19).</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4272508"/>
            <a:ext cx="2088232" cy="235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479349"/>
            <a:ext cx="3096344" cy="2145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572083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par>
                                <p:cTn id="13" presetID="21" presetClass="entr" presetSubtype="1"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heel(1)">
                                      <p:cBhvr>
                                        <p:cTn id="15" dur="2000"/>
                                        <p:tgtEl>
                                          <p:spTgt spid="1026"/>
                                        </p:tgtEl>
                                      </p:cBhvr>
                                    </p:animEffect>
                                  </p:childTnLst>
                                </p:cTn>
                              </p:par>
                              <p:par>
                                <p:cTn id="16" presetID="21" presetClass="entr" presetSubtype="1" fill="hold" nodeType="withEffect">
                                  <p:stCondLst>
                                    <p:cond delay="0"/>
                                  </p:stCondLst>
                                  <p:childTnLst>
                                    <p:set>
                                      <p:cBhvr>
                                        <p:cTn id="17" dur="1" fill="hold">
                                          <p:stCondLst>
                                            <p:cond delay="0"/>
                                          </p:stCondLst>
                                        </p:cTn>
                                        <p:tgtEl>
                                          <p:spTgt spid="1027"/>
                                        </p:tgtEl>
                                        <p:attrNameLst>
                                          <p:attrName>style.visibility</p:attrName>
                                        </p:attrNameLst>
                                      </p:cBhvr>
                                      <p:to>
                                        <p:strVal val="visible"/>
                                      </p:to>
                                    </p:set>
                                    <p:animEffect transition="in" filter="wheel(1)">
                                      <p:cBhvr>
                                        <p:cTn id="18"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188640"/>
            <a:ext cx="8568952" cy="1143000"/>
          </a:xfrm>
          <a:blipFill>
            <a:blip r:embed="rId2"/>
            <a:tile tx="0" ty="0" sx="100000" sy="100000" flip="none" algn="tl"/>
          </a:blipFill>
        </p:spPr>
        <p:txBody>
          <a:bodyPr>
            <a:noAutofit/>
          </a:bodyPr>
          <a:lstStyle/>
          <a:p>
            <a:r>
              <a:rPr lang="es-CO" sz="3200" dirty="0" smtClean="0">
                <a:latin typeface="Agency FB" pitchFamily="34" charset="0"/>
              </a:rPr>
              <a:t>Cuando confesamos nuestros pecados a Cristo, Él los carga sobre sí, y automáticamente somos injertados a </a:t>
            </a:r>
            <a:r>
              <a:rPr lang="es-CO" sz="2800" dirty="0" smtClean="0">
                <a:latin typeface="Agency FB" pitchFamily="34" charset="0"/>
              </a:rPr>
              <a:t>Él</a:t>
            </a:r>
            <a:endParaRPr lang="es-CO" sz="2800" dirty="0">
              <a:latin typeface="Agency FB" pitchFamily="34" charset="0"/>
            </a:endParaRPr>
          </a:p>
        </p:txBody>
      </p:sp>
      <p:pic>
        <p:nvPicPr>
          <p:cNvPr id="7" name="Picture 10" descr="http://ubdavid.org/espanol/vencedores/graphics/10_taken-out.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7" y="1772816"/>
            <a:ext cx="4248471" cy="46158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encrypted-tbn0.gstatic.com/images?q=tbn:ANd9GcTc3b1Gz1pZI7GUTAR6XQ1eEvJ3g6P2YA7dtJ9M4Gdi8FfTEeH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1772816"/>
            <a:ext cx="3960440" cy="4615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77625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3168352"/>
          </a:xfrm>
        </p:spPr>
        <p:txBody>
          <a:bodyPr>
            <a:normAutofit fontScale="85000" lnSpcReduction="20000"/>
          </a:bodyPr>
          <a:lstStyle/>
          <a:p>
            <a:pPr marL="0" indent="0" algn="ctr">
              <a:buNone/>
            </a:pPr>
            <a:r>
              <a:rPr lang="es-CO" dirty="0"/>
              <a:t>La carta a Filemón contiene lo que probablemente es la ilustración más bella de la </a:t>
            </a:r>
            <a:r>
              <a:rPr lang="es-CO" dirty="0" smtClean="0"/>
              <a:t>imputación después de la Cristo. </a:t>
            </a:r>
          </a:p>
          <a:p>
            <a:pPr marL="0" indent="0">
              <a:buNone/>
            </a:pPr>
            <a:endParaRPr lang="es-CO" dirty="0" smtClean="0"/>
          </a:p>
          <a:p>
            <a:pPr marL="0" indent="0" algn="ctr">
              <a:buNone/>
            </a:pPr>
            <a:r>
              <a:rPr lang="es-CO" dirty="0" smtClean="0"/>
              <a:t>Pablo </a:t>
            </a:r>
            <a:r>
              <a:rPr lang="es-CO" dirty="0"/>
              <a:t>le dice a </a:t>
            </a:r>
            <a:r>
              <a:rPr lang="es-CO" dirty="0" smtClean="0"/>
              <a:t>Filemón</a:t>
            </a:r>
            <a:r>
              <a:rPr lang="es-CO" b="1" baseline="30000" dirty="0"/>
              <a:t> </a:t>
            </a:r>
            <a:r>
              <a:rPr lang="es-CO" b="1" baseline="30000" dirty="0" smtClean="0"/>
              <a:t>«</a:t>
            </a:r>
            <a:r>
              <a:rPr lang="es-CO" b="1" dirty="0" smtClean="0">
                <a:latin typeface="Agency FB" pitchFamily="34" charset="0"/>
              </a:rPr>
              <a:t>Y </a:t>
            </a:r>
            <a:r>
              <a:rPr lang="es-CO" b="1" dirty="0">
                <a:latin typeface="Agency FB" pitchFamily="34" charset="0"/>
              </a:rPr>
              <a:t>si en algo te dañó, o te debe, ponlo a mi </a:t>
            </a:r>
            <a:r>
              <a:rPr lang="es-CO" b="1" dirty="0" smtClean="0">
                <a:latin typeface="Agency FB" pitchFamily="34" charset="0"/>
              </a:rPr>
              <a:t>cuenta</a:t>
            </a:r>
            <a:r>
              <a:rPr lang="es-CO" dirty="0" smtClean="0"/>
              <a:t>» </a:t>
            </a:r>
            <a:r>
              <a:rPr lang="es-CO" dirty="0" smtClean="0">
                <a:solidFill>
                  <a:srgbClr val="FF0000"/>
                </a:solidFill>
              </a:rPr>
              <a:t>(Fil.1:18)</a:t>
            </a:r>
            <a:r>
              <a:rPr lang="es-CO" dirty="0" smtClean="0"/>
              <a:t>. En </a:t>
            </a:r>
            <a:r>
              <a:rPr lang="es-CO" dirty="0"/>
              <a:t>otras palabras, cualquier deuda que Onésimo pudiera haber contraído sería cargada a la cuenta de Pablo y éste la pagaría</a:t>
            </a:r>
            <a:r>
              <a:rPr lang="es-CO" dirty="0" smtClean="0"/>
              <a:t>.</a:t>
            </a:r>
          </a:p>
        </p:txBody>
      </p:sp>
      <p:sp>
        <p:nvSpPr>
          <p:cNvPr id="4" name="3 Rectángulo"/>
          <p:cNvSpPr/>
          <p:nvPr/>
        </p:nvSpPr>
        <p:spPr>
          <a:xfrm>
            <a:off x="4067944" y="3645024"/>
            <a:ext cx="4572000" cy="2246769"/>
          </a:xfrm>
          <a:prstGeom prst="rect">
            <a:avLst/>
          </a:prstGeom>
        </p:spPr>
        <p:txBody>
          <a:bodyPr>
            <a:spAutoFit/>
          </a:bodyPr>
          <a:lstStyle/>
          <a:p>
            <a:pPr algn="ctr"/>
            <a:r>
              <a:rPr lang="es-CO" sz="2800" dirty="0"/>
              <a:t>En forma similar, nuestros pecados fueron atribuidos, imputados, cargados a Cristo, y El pagó completamente nuestra deuda.</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645024"/>
            <a:ext cx="3384376" cy="2664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15915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1"/>
                                        </p:tgtEl>
                                        <p:attrNameLst>
                                          <p:attrName>style.visibility</p:attrName>
                                        </p:attrNameLst>
                                      </p:cBhvr>
                                      <p:to>
                                        <p:strVal val="visible"/>
                                      </p:to>
                                    </p:set>
                                    <p:animEffect transition="in" filter="wipe(down)">
                                      <p:cBhvr>
                                        <p:cTn id="23" dur="580">
                                          <p:stCondLst>
                                            <p:cond delay="0"/>
                                          </p:stCondLst>
                                        </p:cTn>
                                        <p:tgtEl>
                                          <p:spTgt spid="2051"/>
                                        </p:tgtEl>
                                      </p:cBhvr>
                                    </p:animEffect>
                                    <p:anim calcmode="lin" valueType="num">
                                      <p:cBhvr>
                                        <p:cTn id="24"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1"/>
                                        </p:tgtEl>
                                      </p:cBhvr>
                                      <p:to x="100000" y="60000"/>
                                    </p:animScale>
                                    <p:animScale>
                                      <p:cBhvr>
                                        <p:cTn id="30" dur="166" decel="50000">
                                          <p:stCondLst>
                                            <p:cond delay="676"/>
                                          </p:stCondLst>
                                        </p:cTn>
                                        <p:tgtEl>
                                          <p:spTgt spid="2051"/>
                                        </p:tgtEl>
                                      </p:cBhvr>
                                      <p:to x="100000" y="100000"/>
                                    </p:animScale>
                                    <p:animScale>
                                      <p:cBhvr>
                                        <p:cTn id="31" dur="26">
                                          <p:stCondLst>
                                            <p:cond delay="1312"/>
                                          </p:stCondLst>
                                        </p:cTn>
                                        <p:tgtEl>
                                          <p:spTgt spid="2051"/>
                                        </p:tgtEl>
                                      </p:cBhvr>
                                      <p:to x="100000" y="80000"/>
                                    </p:animScale>
                                    <p:animScale>
                                      <p:cBhvr>
                                        <p:cTn id="32" dur="166" decel="50000">
                                          <p:stCondLst>
                                            <p:cond delay="1338"/>
                                          </p:stCondLst>
                                        </p:cTn>
                                        <p:tgtEl>
                                          <p:spTgt spid="2051"/>
                                        </p:tgtEl>
                                      </p:cBhvr>
                                      <p:to x="100000" y="100000"/>
                                    </p:animScale>
                                    <p:animScale>
                                      <p:cBhvr>
                                        <p:cTn id="33" dur="26">
                                          <p:stCondLst>
                                            <p:cond delay="1642"/>
                                          </p:stCondLst>
                                        </p:cTn>
                                        <p:tgtEl>
                                          <p:spTgt spid="2051"/>
                                        </p:tgtEl>
                                      </p:cBhvr>
                                      <p:to x="100000" y="90000"/>
                                    </p:animScale>
                                    <p:animScale>
                                      <p:cBhvr>
                                        <p:cTn id="34" dur="166" decel="50000">
                                          <p:stCondLst>
                                            <p:cond delay="1668"/>
                                          </p:stCondLst>
                                        </p:cTn>
                                        <p:tgtEl>
                                          <p:spTgt spid="2051"/>
                                        </p:tgtEl>
                                      </p:cBhvr>
                                      <p:to x="100000" y="100000"/>
                                    </p:animScale>
                                    <p:animScale>
                                      <p:cBhvr>
                                        <p:cTn id="35" dur="26">
                                          <p:stCondLst>
                                            <p:cond delay="1808"/>
                                          </p:stCondLst>
                                        </p:cTn>
                                        <p:tgtEl>
                                          <p:spTgt spid="2051"/>
                                        </p:tgtEl>
                                      </p:cBhvr>
                                      <p:to x="100000" y="95000"/>
                                    </p:animScale>
                                    <p:animScale>
                                      <p:cBhvr>
                                        <p:cTn id="36" dur="166" decel="50000">
                                          <p:stCondLst>
                                            <p:cond delay="1834"/>
                                          </p:stCondLst>
                                        </p:cTn>
                                        <p:tgtEl>
                                          <p:spTgt spid="20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dirty="0" smtClean="0">
                <a:solidFill>
                  <a:srgbClr val="FF0000"/>
                </a:solidFill>
                <a:latin typeface="Algerian" pitchFamily="82" charset="0"/>
              </a:rPr>
              <a:t>En la Biblia aparecen TRES </a:t>
            </a:r>
            <a:r>
              <a:rPr lang="es-CO" sz="3600" b="1" dirty="0">
                <a:solidFill>
                  <a:srgbClr val="FF0000"/>
                </a:solidFill>
                <a:latin typeface="Algerian" pitchFamily="82" charset="0"/>
              </a:rPr>
              <a:t>IMPUTACIONES BASICAS</a:t>
            </a:r>
            <a:endParaRPr lang="es-CO" sz="3600" dirty="0">
              <a:solidFill>
                <a:srgbClr val="FF0000"/>
              </a:solidFill>
              <a:latin typeface="Algerian" pitchFamily="82" charset="0"/>
            </a:endParaRPr>
          </a:p>
        </p:txBody>
      </p:sp>
      <p:sp>
        <p:nvSpPr>
          <p:cNvPr id="3" name="2 Marcador de contenido"/>
          <p:cNvSpPr>
            <a:spLocks noGrp="1"/>
          </p:cNvSpPr>
          <p:nvPr>
            <p:ph idx="1"/>
          </p:nvPr>
        </p:nvSpPr>
        <p:spPr>
          <a:xfrm>
            <a:off x="457200" y="1600200"/>
            <a:ext cx="3034680" cy="4925144"/>
          </a:xfrm>
          <a:blipFill>
            <a:blip r:embed="rId2"/>
            <a:tile tx="0" ty="0" sx="100000" sy="100000" flip="none" algn="tl"/>
          </a:blipFill>
        </p:spPr>
        <p:txBody>
          <a:bodyPr>
            <a:normAutofit fontScale="77500" lnSpcReduction="20000"/>
          </a:bodyPr>
          <a:lstStyle/>
          <a:p>
            <a:pPr marL="0" indent="0">
              <a:buNone/>
            </a:pPr>
            <a:r>
              <a:rPr lang="es-CO" dirty="0" smtClean="0"/>
              <a:t>A. La </a:t>
            </a:r>
            <a:r>
              <a:rPr lang="es-CO" dirty="0"/>
              <a:t>imputación del pecado de Adán a </a:t>
            </a:r>
            <a:r>
              <a:rPr lang="es-CO" dirty="0" smtClean="0"/>
              <a:t>toda la raza humana.  </a:t>
            </a:r>
            <a:r>
              <a:rPr lang="es-CO" dirty="0" smtClean="0">
                <a:solidFill>
                  <a:srgbClr val="FF0000"/>
                </a:solidFill>
              </a:rPr>
              <a:t>(</a:t>
            </a:r>
            <a:r>
              <a:rPr lang="es-CO" dirty="0">
                <a:solidFill>
                  <a:srgbClr val="FF0000"/>
                </a:solidFill>
              </a:rPr>
              <a:t>Romanos 5:12–21).</a:t>
            </a:r>
            <a:r>
              <a:rPr lang="es-CO" dirty="0"/>
              <a:t> </a:t>
            </a:r>
            <a:endParaRPr lang="es-CO" dirty="0" smtClean="0"/>
          </a:p>
          <a:p>
            <a:pPr marL="0" indent="0">
              <a:buNone/>
            </a:pPr>
            <a:endParaRPr lang="es-CO" dirty="0" smtClean="0"/>
          </a:p>
          <a:p>
            <a:pPr marL="0" indent="0">
              <a:buNone/>
            </a:pPr>
            <a:r>
              <a:rPr lang="es-CO" dirty="0" smtClean="0"/>
              <a:t>B</a:t>
            </a:r>
            <a:r>
              <a:rPr lang="es-CO" dirty="0"/>
              <a:t>. La imputación del pecado del hombre a </a:t>
            </a:r>
            <a:r>
              <a:rPr lang="es-CO" dirty="0" smtClean="0"/>
              <a:t>Cristo. </a:t>
            </a:r>
            <a:r>
              <a:rPr lang="es-CO" dirty="0" smtClean="0">
                <a:solidFill>
                  <a:srgbClr val="FF0000"/>
                </a:solidFill>
              </a:rPr>
              <a:t>(</a:t>
            </a:r>
            <a:r>
              <a:rPr lang="es-CO" dirty="0">
                <a:solidFill>
                  <a:srgbClr val="FF0000"/>
                </a:solidFill>
              </a:rPr>
              <a:t>2 Corintios 5:19; 1 Pedro 2:24).</a:t>
            </a:r>
          </a:p>
          <a:p>
            <a:pPr marL="0" indent="0">
              <a:buNone/>
            </a:pPr>
            <a:endParaRPr lang="es-CO" dirty="0" smtClean="0"/>
          </a:p>
          <a:p>
            <a:pPr marL="0" indent="0">
              <a:buNone/>
            </a:pPr>
            <a:r>
              <a:rPr lang="es-CO" dirty="0" smtClean="0"/>
              <a:t>C</a:t>
            </a:r>
            <a:r>
              <a:rPr lang="es-CO" dirty="0"/>
              <a:t>. La imputación de la justicia de Cristo a los creyentes </a:t>
            </a:r>
            <a:r>
              <a:rPr lang="es-CO" dirty="0" smtClean="0">
                <a:solidFill>
                  <a:srgbClr val="FF0000"/>
                </a:solidFill>
              </a:rPr>
              <a:t>(</a:t>
            </a:r>
            <a:r>
              <a:rPr lang="es-CO" dirty="0">
                <a:solidFill>
                  <a:srgbClr val="FF0000"/>
                </a:solidFill>
              </a:rPr>
              <a:t>2 Corintios 5:21).</a:t>
            </a:r>
          </a:p>
          <a:p>
            <a:endParaRPr lang="es-CO" dirty="0"/>
          </a:p>
        </p:txBody>
      </p:sp>
      <p:sp>
        <p:nvSpPr>
          <p:cNvPr id="4" name="AutoShape 2" descr="http://doctrinabiblica.com/wp-content/uploads/2012/06/Pecado-300x13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http://doctrinabiblica.com/wp-content/uploads/2012/06/Pecado-300x136.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doctrinabiblica.com/wp-content/uploads/2012/06/Pecado-300x1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2732" y="1988840"/>
            <a:ext cx="5309740" cy="3816424"/>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4139952" y="5805264"/>
            <a:ext cx="4572000" cy="1107996"/>
          </a:xfrm>
          <a:prstGeom prst="rect">
            <a:avLst/>
          </a:prstGeom>
        </p:spPr>
        <p:txBody>
          <a:bodyPr>
            <a:spAutoFit/>
          </a:bodyPr>
          <a:lstStyle/>
          <a:p>
            <a:pPr algn="ctr"/>
            <a:r>
              <a:rPr lang="es-CO" sz="2400" b="1" i="1" dirty="0" smtClean="0"/>
              <a:t>Nota </a:t>
            </a:r>
            <a:r>
              <a:rPr lang="es-CO" sz="2400" b="1" i="1" dirty="0"/>
              <a:t>que las dos genealogías heredan lo mimo.</a:t>
            </a:r>
            <a:endParaRPr lang="es-CO" sz="2400" b="1" dirty="0"/>
          </a:p>
          <a:p>
            <a:endParaRPr lang="es-CO" dirty="0"/>
          </a:p>
        </p:txBody>
      </p:sp>
    </p:spTree>
    <p:extLst>
      <p:ext uri="{BB962C8B-B14F-4D97-AF65-F5344CB8AC3E}">
        <p14:creationId xmlns:p14="http://schemas.microsoft.com/office/powerpoint/2010/main" val="30013592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anim calcmode="lin" valueType="num">
                                      <p:cBhvr>
                                        <p:cTn id="27" dur="1000" fill="hold"/>
                                        <p:tgtEl>
                                          <p:spTgt spid="1030"/>
                                        </p:tgtEl>
                                        <p:attrNameLst>
                                          <p:attrName>ppt_w</p:attrName>
                                        </p:attrNameLst>
                                      </p:cBhvr>
                                      <p:tavLst>
                                        <p:tav tm="0">
                                          <p:val>
                                            <p:fltVal val="0"/>
                                          </p:val>
                                        </p:tav>
                                        <p:tav tm="100000">
                                          <p:val>
                                            <p:strVal val="#ppt_w"/>
                                          </p:val>
                                        </p:tav>
                                      </p:tavLst>
                                    </p:anim>
                                    <p:anim calcmode="lin" valueType="num">
                                      <p:cBhvr>
                                        <p:cTn id="28" dur="1000" fill="hold"/>
                                        <p:tgtEl>
                                          <p:spTgt spid="1030"/>
                                        </p:tgtEl>
                                        <p:attrNameLst>
                                          <p:attrName>ppt_h</p:attrName>
                                        </p:attrNameLst>
                                      </p:cBhvr>
                                      <p:tavLst>
                                        <p:tav tm="0">
                                          <p:val>
                                            <p:fltVal val="0"/>
                                          </p:val>
                                        </p:tav>
                                        <p:tav tm="100000">
                                          <p:val>
                                            <p:strVal val="#ppt_h"/>
                                          </p:val>
                                        </p:tav>
                                      </p:tavLst>
                                    </p:anim>
                                    <p:anim calcmode="lin" valueType="num">
                                      <p:cBhvr>
                                        <p:cTn id="29" dur="1000" fill="hold"/>
                                        <p:tgtEl>
                                          <p:spTgt spid="1030"/>
                                        </p:tgtEl>
                                        <p:attrNameLst>
                                          <p:attrName>style.rotation</p:attrName>
                                        </p:attrNameLst>
                                      </p:cBhvr>
                                      <p:tavLst>
                                        <p:tav tm="0">
                                          <p:val>
                                            <p:fltVal val="90"/>
                                          </p:val>
                                        </p:tav>
                                        <p:tav tm="100000">
                                          <p:val>
                                            <p:fltVal val="0"/>
                                          </p:val>
                                        </p:tav>
                                      </p:tavLst>
                                    </p:anim>
                                    <p:animEffect transition="in" filter="fade">
                                      <p:cBhvr>
                                        <p:cTn id="30" dur="1000"/>
                                        <p:tgtEl>
                                          <p:spTgt spid="103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80">
                                          <p:stCondLst>
                                            <p:cond delay="0"/>
                                          </p:stCondLst>
                                        </p:cTn>
                                        <p:tgtEl>
                                          <p:spTgt spid="6"/>
                                        </p:tgtEl>
                                      </p:cBhvr>
                                    </p:animEffect>
                                    <p:anim calcmode="lin" valueType="num">
                                      <p:cBhvr>
                                        <p:cTn id="3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1" dur="26">
                                          <p:stCondLst>
                                            <p:cond delay="650"/>
                                          </p:stCondLst>
                                        </p:cTn>
                                        <p:tgtEl>
                                          <p:spTgt spid="6"/>
                                        </p:tgtEl>
                                      </p:cBhvr>
                                      <p:to x="100000" y="60000"/>
                                    </p:animScale>
                                    <p:animScale>
                                      <p:cBhvr>
                                        <p:cTn id="42" dur="166" decel="50000">
                                          <p:stCondLst>
                                            <p:cond delay="676"/>
                                          </p:stCondLst>
                                        </p:cTn>
                                        <p:tgtEl>
                                          <p:spTgt spid="6"/>
                                        </p:tgtEl>
                                      </p:cBhvr>
                                      <p:to x="100000" y="100000"/>
                                    </p:animScale>
                                    <p:animScale>
                                      <p:cBhvr>
                                        <p:cTn id="43" dur="26">
                                          <p:stCondLst>
                                            <p:cond delay="1312"/>
                                          </p:stCondLst>
                                        </p:cTn>
                                        <p:tgtEl>
                                          <p:spTgt spid="6"/>
                                        </p:tgtEl>
                                      </p:cBhvr>
                                      <p:to x="100000" y="80000"/>
                                    </p:animScale>
                                    <p:animScale>
                                      <p:cBhvr>
                                        <p:cTn id="44" dur="166" decel="50000">
                                          <p:stCondLst>
                                            <p:cond delay="1338"/>
                                          </p:stCondLst>
                                        </p:cTn>
                                        <p:tgtEl>
                                          <p:spTgt spid="6"/>
                                        </p:tgtEl>
                                      </p:cBhvr>
                                      <p:to x="100000" y="100000"/>
                                    </p:animScale>
                                    <p:animScale>
                                      <p:cBhvr>
                                        <p:cTn id="45" dur="26">
                                          <p:stCondLst>
                                            <p:cond delay="1642"/>
                                          </p:stCondLst>
                                        </p:cTn>
                                        <p:tgtEl>
                                          <p:spTgt spid="6"/>
                                        </p:tgtEl>
                                      </p:cBhvr>
                                      <p:to x="100000" y="90000"/>
                                    </p:animScale>
                                    <p:animScale>
                                      <p:cBhvr>
                                        <p:cTn id="46" dur="166" decel="50000">
                                          <p:stCondLst>
                                            <p:cond delay="1668"/>
                                          </p:stCondLst>
                                        </p:cTn>
                                        <p:tgtEl>
                                          <p:spTgt spid="6"/>
                                        </p:tgtEl>
                                      </p:cBhvr>
                                      <p:to x="100000" y="100000"/>
                                    </p:animScale>
                                    <p:animScale>
                                      <p:cBhvr>
                                        <p:cTn id="47" dur="26">
                                          <p:stCondLst>
                                            <p:cond delay="1808"/>
                                          </p:stCondLst>
                                        </p:cTn>
                                        <p:tgtEl>
                                          <p:spTgt spid="6"/>
                                        </p:tgtEl>
                                      </p:cBhvr>
                                      <p:to x="100000" y="95000"/>
                                    </p:animScale>
                                    <p:animScale>
                                      <p:cBhvr>
                                        <p:cTn id="48"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792087"/>
          </a:xfrm>
        </p:spPr>
        <p:txBody>
          <a:bodyPr>
            <a:normAutofit/>
          </a:bodyPr>
          <a:lstStyle/>
          <a:p>
            <a:pPr marL="0" indent="0" algn="ctr">
              <a:buNone/>
            </a:pPr>
            <a:r>
              <a:rPr lang="es-CO" sz="4400" b="1" dirty="0"/>
              <a:t>Pecados en la v</a:t>
            </a:r>
            <a:r>
              <a:rPr lang="es-CO" sz="4400" b="1" dirty="0" smtClean="0"/>
              <a:t>ida de cada uno</a:t>
            </a:r>
            <a:endParaRPr lang="es-CO" sz="4400" b="1" dirty="0"/>
          </a:p>
        </p:txBody>
      </p:sp>
      <p:sp>
        <p:nvSpPr>
          <p:cNvPr id="4" name="3 Rectángulo"/>
          <p:cNvSpPr/>
          <p:nvPr/>
        </p:nvSpPr>
        <p:spPr>
          <a:xfrm>
            <a:off x="467544" y="2060848"/>
            <a:ext cx="5760640" cy="1815882"/>
          </a:xfrm>
          <a:prstGeom prst="rect">
            <a:avLst/>
          </a:prstGeom>
        </p:spPr>
        <p:txBody>
          <a:bodyPr wrap="square">
            <a:spAutoFit/>
          </a:bodyPr>
          <a:lstStyle/>
          <a:p>
            <a:pPr algn="ctr"/>
            <a:r>
              <a:rPr lang="es-CO" sz="2800" b="1" dirty="0"/>
              <a:t>1. </a:t>
            </a:r>
            <a:r>
              <a:rPr lang="es-CO" sz="2800" b="1" u="sng" dirty="0"/>
              <a:t>Todos somos pecadores ante Dios</a:t>
            </a:r>
            <a:r>
              <a:rPr lang="es-CO" sz="2800" b="1" dirty="0"/>
              <a:t>.</a:t>
            </a:r>
          </a:p>
          <a:p>
            <a:pPr algn="ctr"/>
            <a:r>
              <a:rPr lang="es-CO" sz="2800" dirty="0" smtClean="0"/>
              <a:t>Las </a:t>
            </a:r>
            <a:r>
              <a:rPr lang="es-CO" sz="2800" dirty="0"/>
              <a:t>Escrituras dan testimonio en muchos lugares de la pecaminosidad universal de la </a:t>
            </a:r>
            <a:r>
              <a:rPr lang="es-CO" sz="2800" dirty="0" smtClean="0"/>
              <a:t>humanidad.</a:t>
            </a:r>
            <a:endParaRPr lang="es-CO" sz="2800" dirty="0"/>
          </a:p>
        </p:txBody>
      </p:sp>
      <p:pic>
        <p:nvPicPr>
          <p:cNvPr id="3074" name="Picture 2" descr="https://encrypted-tbn3.gstatic.com/images?q=tbn:ANd9GcTcjflqYc6lpYm9E0wtydfZPBIkf3qtaFQUROcZh6AkLYVzgaGw2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2050033"/>
            <a:ext cx="2238375" cy="2038351"/>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467543" y="4365104"/>
            <a:ext cx="8215039" cy="2246769"/>
          </a:xfrm>
          <a:prstGeom prst="rect">
            <a:avLst/>
          </a:prstGeom>
        </p:spPr>
        <p:txBody>
          <a:bodyPr wrap="square">
            <a:spAutoFit/>
          </a:bodyPr>
          <a:lstStyle/>
          <a:p>
            <a:pPr algn="ctr"/>
            <a:r>
              <a:rPr lang="es-CO" sz="2800" dirty="0" smtClean="0"/>
              <a:t> </a:t>
            </a:r>
            <a:r>
              <a:rPr lang="es-CO" sz="2800" dirty="0"/>
              <a:t>«</a:t>
            </a:r>
            <a:r>
              <a:rPr lang="es-CO" sz="2800" b="1" u="sng" dirty="0">
                <a:latin typeface="Agency FB" pitchFamily="34" charset="0"/>
              </a:rPr>
              <a:t>Todos</a:t>
            </a:r>
            <a:r>
              <a:rPr lang="es-CO" sz="2800" b="1" dirty="0">
                <a:latin typeface="Agency FB" pitchFamily="34" charset="0"/>
              </a:rPr>
              <a:t> se han descarriado, a una se han corrompido. No hay nadie que haga </a:t>
            </a:r>
            <a:r>
              <a:rPr lang="es-CO" sz="2800" b="1" dirty="0" smtClean="0">
                <a:latin typeface="Agency FB" pitchFamily="34" charset="0"/>
              </a:rPr>
              <a:t>lo </a:t>
            </a:r>
            <a:r>
              <a:rPr lang="es-CO" sz="2800" b="1" dirty="0">
                <a:latin typeface="Agency FB" pitchFamily="34" charset="0"/>
              </a:rPr>
              <a:t>bueno; ¡no hay uno solo!» </a:t>
            </a:r>
            <a:r>
              <a:rPr lang="es-CO" sz="2800" dirty="0">
                <a:solidFill>
                  <a:srgbClr val="FF0000"/>
                </a:solidFill>
              </a:rPr>
              <a:t>(Sal 14:3). </a:t>
            </a:r>
            <a:r>
              <a:rPr lang="es-CO" sz="2800" dirty="0"/>
              <a:t>David dice: «</a:t>
            </a:r>
            <a:r>
              <a:rPr lang="es-CO" sz="2800" b="1" dirty="0">
                <a:latin typeface="Agency FB" pitchFamily="34" charset="0"/>
              </a:rPr>
              <a:t>Ante ti nadie puede alegar inocencia</a:t>
            </a:r>
            <a:r>
              <a:rPr lang="es-CO" sz="2800" dirty="0"/>
              <a:t>» </a:t>
            </a:r>
            <a:r>
              <a:rPr lang="es-CO" sz="2800" dirty="0">
                <a:solidFill>
                  <a:srgbClr val="FF0000"/>
                </a:solidFill>
              </a:rPr>
              <a:t>(Sal 143:2). </a:t>
            </a:r>
            <a:r>
              <a:rPr lang="es-CO" sz="2800" dirty="0"/>
              <a:t>y Salomón dice: «</a:t>
            </a:r>
            <a:r>
              <a:rPr lang="es-CO" sz="2800" b="1" dirty="0">
                <a:latin typeface="Agency FB" pitchFamily="34" charset="0"/>
              </a:rPr>
              <a:t>Ya que no hay ser humano que no peque</a:t>
            </a:r>
            <a:r>
              <a:rPr lang="es-CO" sz="2800" dirty="0" smtClean="0"/>
              <a:t>»</a:t>
            </a:r>
          </a:p>
          <a:p>
            <a:pPr algn="ctr"/>
            <a:r>
              <a:rPr lang="es-CO" sz="2800" dirty="0" smtClean="0">
                <a:solidFill>
                  <a:srgbClr val="FF0000"/>
                </a:solidFill>
              </a:rPr>
              <a:t> </a:t>
            </a:r>
            <a:r>
              <a:rPr lang="es-CO" sz="2800" dirty="0">
                <a:solidFill>
                  <a:srgbClr val="FF0000"/>
                </a:solidFill>
              </a:rPr>
              <a:t>(1 </a:t>
            </a:r>
            <a:r>
              <a:rPr lang="es-CO" sz="2800" dirty="0" smtClean="0">
                <a:solidFill>
                  <a:srgbClr val="FF0000"/>
                </a:solidFill>
              </a:rPr>
              <a:t>Rey. </a:t>
            </a:r>
            <a:r>
              <a:rPr lang="es-CO" sz="2800" dirty="0">
                <a:solidFill>
                  <a:srgbClr val="FF0000"/>
                </a:solidFill>
              </a:rPr>
              <a:t>8:46; </a:t>
            </a:r>
            <a:r>
              <a:rPr lang="es-CO" sz="2800" dirty="0" smtClean="0">
                <a:solidFill>
                  <a:srgbClr val="FF0000"/>
                </a:solidFill>
              </a:rPr>
              <a:t>Pr </a:t>
            </a:r>
            <a:r>
              <a:rPr lang="es-CO" sz="2800" dirty="0">
                <a:solidFill>
                  <a:srgbClr val="FF0000"/>
                </a:solidFill>
              </a:rPr>
              <a:t>20:9). </a:t>
            </a:r>
          </a:p>
        </p:txBody>
      </p:sp>
    </p:spTree>
    <p:extLst>
      <p:ext uri="{BB962C8B-B14F-4D97-AF65-F5344CB8AC3E}">
        <p14:creationId xmlns:p14="http://schemas.microsoft.com/office/powerpoint/2010/main" val="3360520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80">
                                          <p:stCondLst>
                                            <p:cond delay="0"/>
                                          </p:stCondLst>
                                        </p:cTn>
                                        <p:tgtEl>
                                          <p:spTgt spid="3074"/>
                                        </p:tgtEl>
                                      </p:cBhvr>
                                    </p:animEffect>
                                    <p:anim calcmode="lin" valueType="num">
                                      <p:cBhvr>
                                        <p:cTn id="24"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4"/>
                                        </p:tgtEl>
                                      </p:cBhvr>
                                      <p:to x="100000" y="60000"/>
                                    </p:animScale>
                                    <p:animScale>
                                      <p:cBhvr>
                                        <p:cTn id="30" dur="166" decel="50000">
                                          <p:stCondLst>
                                            <p:cond delay="676"/>
                                          </p:stCondLst>
                                        </p:cTn>
                                        <p:tgtEl>
                                          <p:spTgt spid="3074"/>
                                        </p:tgtEl>
                                      </p:cBhvr>
                                      <p:to x="100000" y="100000"/>
                                    </p:animScale>
                                    <p:animScale>
                                      <p:cBhvr>
                                        <p:cTn id="31" dur="26">
                                          <p:stCondLst>
                                            <p:cond delay="1312"/>
                                          </p:stCondLst>
                                        </p:cTn>
                                        <p:tgtEl>
                                          <p:spTgt spid="3074"/>
                                        </p:tgtEl>
                                      </p:cBhvr>
                                      <p:to x="100000" y="80000"/>
                                    </p:animScale>
                                    <p:animScale>
                                      <p:cBhvr>
                                        <p:cTn id="32" dur="166" decel="50000">
                                          <p:stCondLst>
                                            <p:cond delay="1338"/>
                                          </p:stCondLst>
                                        </p:cTn>
                                        <p:tgtEl>
                                          <p:spTgt spid="3074"/>
                                        </p:tgtEl>
                                      </p:cBhvr>
                                      <p:to x="100000" y="100000"/>
                                    </p:animScale>
                                    <p:animScale>
                                      <p:cBhvr>
                                        <p:cTn id="33" dur="26">
                                          <p:stCondLst>
                                            <p:cond delay="1642"/>
                                          </p:stCondLst>
                                        </p:cTn>
                                        <p:tgtEl>
                                          <p:spTgt spid="3074"/>
                                        </p:tgtEl>
                                      </p:cBhvr>
                                      <p:to x="100000" y="90000"/>
                                    </p:animScale>
                                    <p:animScale>
                                      <p:cBhvr>
                                        <p:cTn id="34" dur="166" decel="50000">
                                          <p:stCondLst>
                                            <p:cond delay="1668"/>
                                          </p:stCondLst>
                                        </p:cTn>
                                        <p:tgtEl>
                                          <p:spTgt spid="3074"/>
                                        </p:tgtEl>
                                      </p:cBhvr>
                                      <p:to x="100000" y="100000"/>
                                    </p:animScale>
                                    <p:animScale>
                                      <p:cBhvr>
                                        <p:cTn id="35" dur="26">
                                          <p:stCondLst>
                                            <p:cond delay="1808"/>
                                          </p:stCondLst>
                                        </p:cTn>
                                        <p:tgtEl>
                                          <p:spTgt spid="3074"/>
                                        </p:tgtEl>
                                      </p:cBhvr>
                                      <p:to x="100000" y="95000"/>
                                    </p:animScale>
                                    <p:animScale>
                                      <p:cBhvr>
                                        <p:cTn id="36" dur="166" decel="50000">
                                          <p:stCondLst>
                                            <p:cond delay="1834"/>
                                          </p:stCondLst>
                                        </p:cTn>
                                        <p:tgtEl>
                                          <p:spTgt spid="307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12968" cy="6480720"/>
          </a:xfrm>
        </p:spPr>
        <p:txBody>
          <a:bodyPr>
            <a:normAutofit fontScale="70000" lnSpcReduction="20000"/>
          </a:bodyPr>
          <a:lstStyle/>
          <a:p>
            <a:pPr marL="0" indent="0" algn="ctr">
              <a:buNone/>
            </a:pPr>
            <a:r>
              <a:rPr lang="es-CO" dirty="0"/>
              <a:t>En el Nuevo Testamento, Pablo desarrolla un amplio razonamiento en </a:t>
            </a:r>
            <a:r>
              <a:rPr lang="es-CO" dirty="0">
                <a:solidFill>
                  <a:srgbClr val="FF0000"/>
                </a:solidFill>
              </a:rPr>
              <a:t>Romanos </a:t>
            </a:r>
            <a:r>
              <a:rPr lang="es-CO" dirty="0" smtClean="0">
                <a:solidFill>
                  <a:srgbClr val="FF0000"/>
                </a:solidFill>
              </a:rPr>
              <a:t>1:18 al 3:20 </a:t>
            </a:r>
            <a:r>
              <a:rPr lang="es-CO" dirty="0"/>
              <a:t>mostrando que todas las personas, tanto judíos como griegos, son culpables delante de Dios. </a:t>
            </a:r>
            <a:endParaRPr lang="es-CO" dirty="0" smtClean="0"/>
          </a:p>
          <a:p>
            <a:pPr marL="0" indent="0">
              <a:buNone/>
            </a:pPr>
            <a:endParaRPr lang="es-CO" dirty="0" smtClean="0"/>
          </a:p>
          <a:p>
            <a:pPr marL="0" indent="0">
              <a:buNone/>
            </a:pPr>
            <a:r>
              <a:rPr lang="es-CO" dirty="0" smtClean="0"/>
              <a:t>Dice</a:t>
            </a:r>
            <a:r>
              <a:rPr lang="es-CO" dirty="0"/>
              <a:t>: «</a:t>
            </a:r>
            <a:r>
              <a:rPr lang="es-CO" b="1" dirty="0">
                <a:latin typeface="Agency FB" pitchFamily="34" charset="0"/>
              </a:rPr>
              <a:t>Ya hemos demostrado que tanto los judíos como los gentiles están bajo el pecado</a:t>
            </a:r>
            <a:r>
              <a:rPr lang="es-CO" dirty="0"/>
              <a:t>. Así está escrito: “</a:t>
            </a:r>
            <a:r>
              <a:rPr lang="es-CO" b="1" dirty="0">
                <a:latin typeface="Agency FB" pitchFamily="34" charset="0"/>
              </a:rPr>
              <a:t>No hay un solo justo, ni siquiera uno</a:t>
            </a:r>
            <a:r>
              <a:rPr lang="es-CO" dirty="0"/>
              <a:t>”» </a:t>
            </a:r>
            <a:r>
              <a:rPr lang="es-CO" dirty="0">
                <a:solidFill>
                  <a:srgbClr val="FF0000"/>
                </a:solidFill>
              </a:rPr>
              <a:t>(Ro 3:9-10). </a:t>
            </a:r>
            <a:endParaRPr lang="es-CO" dirty="0" smtClean="0">
              <a:solidFill>
                <a:srgbClr val="FF0000"/>
              </a:solidFill>
            </a:endParaRPr>
          </a:p>
          <a:p>
            <a:pPr marL="0" indent="0" algn="ctr">
              <a:buNone/>
            </a:pPr>
            <a:r>
              <a:rPr lang="es-CO" dirty="0" smtClean="0"/>
              <a:t>Pablo </a:t>
            </a:r>
            <a:r>
              <a:rPr lang="es-CO" dirty="0"/>
              <a:t>está seguro de que «</a:t>
            </a:r>
            <a:r>
              <a:rPr lang="es-CO" b="1" dirty="0">
                <a:latin typeface="Agency FB" pitchFamily="34" charset="0"/>
              </a:rPr>
              <a:t>todos han pecado y están privados de la gloria de Dios</a:t>
            </a:r>
            <a:r>
              <a:rPr lang="es-CO" dirty="0"/>
              <a:t>» </a:t>
            </a:r>
            <a:r>
              <a:rPr lang="es-CO" dirty="0">
                <a:solidFill>
                  <a:srgbClr val="FF0000"/>
                </a:solidFill>
              </a:rPr>
              <a:t>(Ro 3:23). </a:t>
            </a:r>
            <a:endParaRPr lang="es-CO" dirty="0" smtClean="0">
              <a:solidFill>
                <a:srgbClr val="FF0000"/>
              </a:solidFill>
            </a:endParaRPr>
          </a:p>
          <a:p>
            <a:pPr marL="0" indent="0" algn="ctr">
              <a:buNone/>
            </a:pPr>
            <a:endParaRPr lang="es-CO" dirty="0" smtClean="0"/>
          </a:p>
          <a:p>
            <a:pPr marL="0" indent="0" algn="ctr">
              <a:buNone/>
            </a:pPr>
            <a:r>
              <a:rPr lang="es-CO" dirty="0" smtClean="0"/>
              <a:t>Santiago</a:t>
            </a:r>
            <a:r>
              <a:rPr lang="es-CO" dirty="0"/>
              <a:t>, el hermano del Señor, confiesa: «</a:t>
            </a:r>
            <a:r>
              <a:rPr lang="es-CO" b="1" dirty="0">
                <a:latin typeface="Agency FB" pitchFamily="34" charset="0"/>
              </a:rPr>
              <a:t>Todos fallamos mucho</a:t>
            </a:r>
            <a:r>
              <a:rPr lang="es-CO" dirty="0">
                <a:solidFill>
                  <a:srgbClr val="FF0000"/>
                </a:solidFill>
              </a:rPr>
              <a:t>» </a:t>
            </a:r>
            <a:r>
              <a:rPr lang="es-CO" dirty="0" smtClean="0">
                <a:solidFill>
                  <a:srgbClr val="FF0000"/>
                </a:solidFill>
              </a:rPr>
              <a:t>(Stg. </a:t>
            </a:r>
            <a:r>
              <a:rPr lang="es-CO" dirty="0">
                <a:solidFill>
                  <a:srgbClr val="FF0000"/>
                </a:solidFill>
              </a:rPr>
              <a:t>3:2</a:t>
            </a:r>
            <a:r>
              <a:rPr lang="es-CO" dirty="0"/>
              <a:t>), y si </a:t>
            </a:r>
            <a:r>
              <a:rPr lang="es-CO" dirty="0" smtClean="0"/>
              <a:t>el, líder </a:t>
            </a:r>
            <a:r>
              <a:rPr lang="es-CO" dirty="0"/>
              <a:t>y </a:t>
            </a:r>
            <a:r>
              <a:rPr lang="es-CO" dirty="0" smtClean="0"/>
              <a:t>apóstol </a:t>
            </a:r>
            <a:r>
              <a:rPr lang="es-CO" dirty="0"/>
              <a:t>en la naciente iglesia, </a:t>
            </a:r>
            <a:r>
              <a:rPr lang="es-CO" dirty="0" smtClean="0"/>
              <a:t>podía </a:t>
            </a:r>
            <a:r>
              <a:rPr lang="es-CO" dirty="0"/>
              <a:t>confesar que había tenido </a:t>
            </a:r>
            <a:r>
              <a:rPr lang="es-CO" dirty="0" smtClean="0"/>
              <a:t>muchas fallas</a:t>
            </a:r>
            <a:r>
              <a:rPr lang="es-CO" dirty="0"/>
              <a:t>, nosotros también deberíamos estar dispuestos a reconocerlo. </a:t>
            </a:r>
            <a:endParaRPr lang="es-CO" dirty="0" smtClean="0"/>
          </a:p>
          <a:p>
            <a:pPr marL="0" indent="0" algn="ctr">
              <a:buNone/>
            </a:pPr>
            <a:endParaRPr lang="es-CO" dirty="0"/>
          </a:p>
          <a:p>
            <a:pPr marL="0" indent="0" algn="ctr">
              <a:buNone/>
            </a:pPr>
            <a:r>
              <a:rPr lang="es-CO" dirty="0" smtClean="0"/>
              <a:t>Juan</a:t>
            </a:r>
            <a:r>
              <a:rPr lang="es-CO" dirty="0"/>
              <a:t>, el discípulo amado, quien estuvo siempre muy cerca de Jesús, dijo:</a:t>
            </a:r>
          </a:p>
          <a:p>
            <a:pPr marL="0" indent="0" algn="ctr">
              <a:buNone/>
            </a:pPr>
            <a:r>
              <a:rPr lang="es-CO" i="1" dirty="0" smtClean="0"/>
              <a:t>«</a:t>
            </a:r>
            <a:r>
              <a:rPr lang="es-CO" b="1" i="1" dirty="0" smtClean="0">
                <a:latin typeface="Agency FB" pitchFamily="34" charset="0"/>
              </a:rPr>
              <a:t>Si </a:t>
            </a:r>
            <a:r>
              <a:rPr lang="es-CO" b="1" i="1" dirty="0">
                <a:latin typeface="Agency FB" pitchFamily="34" charset="0"/>
              </a:rPr>
              <a:t>afirmamos que no tenemos pecado, nos engañamos a nosotros mismos y no tenemos la verdad. Si confesamos nuestros pecados, Dios, que es fiel y justo, nos los perdonará y nos limpiará de toda maldad. Si afirmamos que no hemos pecado, lo hacemos pasar por mentiroso y su palabra no habita en nosotros</a:t>
            </a:r>
            <a:r>
              <a:rPr lang="es-CO" i="1" dirty="0" smtClean="0"/>
              <a:t>.</a:t>
            </a:r>
          </a:p>
          <a:p>
            <a:pPr marL="0" indent="0" algn="ctr">
              <a:buNone/>
            </a:pPr>
            <a:r>
              <a:rPr lang="es-CO" i="1" dirty="0" smtClean="0">
                <a:solidFill>
                  <a:srgbClr val="FF0000"/>
                </a:solidFill>
              </a:rPr>
              <a:t>(</a:t>
            </a:r>
            <a:r>
              <a:rPr lang="es-CO" i="1" dirty="0">
                <a:solidFill>
                  <a:srgbClr val="FF0000"/>
                </a:solidFill>
              </a:rPr>
              <a:t>1 </a:t>
            </a:r>
            <a:r>
              <a:rPr lang="es-CO" i="1" dirty="0" smtClean="0">
                <a:solidFill>
                  <a:srgbClr val="FF0000"/>
                </a:solidFill>
              </a:rPr>
              <a:t>Jun. 1:8-10).</a:t>
            </a:r>
            <a:endParaRPr lang="es-CO" dirty="0">
              <a:solidFill>
                <a:srgbClr val="FF0000"/>
              </a:solidFill>
            </a:endParaRPr>
          </a:p>
        </p:txBody>
      </p:sp>
    </p:spTree>
    <p:extLst>
      <p:ext uri="{BB962C8B-B14F-4D97-AF65-F5344CB8AC3E}">
        <p14:creationId xmlns:p14="http://schemas.microsoft.com/office/powerpoint/2010/main" val="9017094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wipe(down)">
                                      <p:cBhvr>
                                        <p:cTn id="15" dur="580">
                                          <p:stCondLst>
                                            <p:cond delay="0"/>
                                          </p:stCondLst>
                                        </p:cTn>
                                        <p:tgtEl>
                                          <p:spTgt spid="3">
                                            <p:txEl>
                                              <p:pRg st="5" end="5"/>
                                            </p:txEl>
                                          </p:spTgt>
                                        </p:tgtEl>
                                      </p:cBhvr>
                                    </p:animEffect>
                                    <p:anim calcmode="lin" valueType="num">
                                      <p:cBhvr>
                                        <p:cTn id="1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5" end="5"/>
                                            </p:txEl>
                                          </p:spTgt>
                                        </p:tgtEl>
                                      </p:cBhvr>
                                      <p:to x="100000" y="60000"/>
                                    </p:animScale>
                                    <p:animScale>
                                      <p:cBhvr>
                                        <p:cTn id="22" dur="166" decel="50000">
                                          <p:stCondLst>
                                            <p:cond delay="676"/>
                                          </p:stCondLst>
                                        </p:cTn>
                                        <p:tgtEl>
                                          <p:spTgt spid="3">
                                            <p:txEl>
                                              <p:pRg st="5" end="5"/>
                                            </p:txEl>
                                          </p:spTgt>
                                        </p:tgtEl>
                                      </p:cBhvr>
                                      <p:to x="100000" y="100000"/>
                                    </p:animScale>
                                    <p:animScale>
                                      <p:cBhvr>
                                        <p:cTn id="23" dur="26">
                                          <p:stCondLst>
                                            <p:cond delay="1312"/>
                                          </p:stCondLst>
                                        </p:cTn>
                                        <p:tgtEl>
                                          <p:spTgt spid="3">
                                            <p:txEl>
                                              <p:pRg st="5" end="5"/>
                                            </p:txEl>
                                          </p:spTgt>
                                        </p:tgtEl>
                                      </p:cBhvr>
                                      <p:to x="100000" y="80000"/>
                                    </p:animScale>
                                    <p:animScale>
                                      <p:cBhvr>
                                        <p:cTn id="24" dur="166" decel="50000">
                                          <p:stCondLst>
                                            <p:cond delay="1338"/>
                                          </p:stCondLst>
                                        </p:cTn>
                                        <p:tgtEl>
                                          <p:spTgt spid="3">
                                            <p:txEl>
                                              <p:pRg st="5" end="5"/>
                                            </p:txEl>
                                          </p:spTgt>
                                        </p:tgtEl>
                                      </p:cBhvr>
                                      <p:to x="100000" y="100000"/>
                                    </p:animScale>
                                    <p:animScale>
                                      <p:cBhvr>
                                        <p:cTn id="25" dur="26">
                                          <p:stCondLst>
                                            <p:cond delay="1642"/>
                                          </p:stCondLst>
                                        </p:cTn>
                                        <p:tgtEl>
                                          <p:spTgt spid="3">
                                            <p:txEl>
                                              <p:pRg st="5" end="5"/>
                                            </p:txEl>
                                          </p:spTgt>
                                        </p:tgtEl>
                                      </p:cBhvr>
                                      <p:to x="100000" y="90000"/>
                                    </p:animScale>
                                    <p:animScale>
                                      <p:cBhvr>
                                        <p:cTn id="26" dur="166" decel="50000">
                                          <p:stCondLst>
                                            <p:cond delay="1668"/>
                                          </p:stCondLst>
                                        </p:cTn>
                                        <p:tgtEl>
                                          <p:spTgt spid="3">
                                            <p:txEl>
                                              <p:pRg st="5" end="5"/>
                                            </p:txEl>
                                          </p:spTgt>
                                        </p:tgtEl>
                                      </p:cBhvr>
                                      <p:to x="100000" y="100000"/>
                                    </p:animScale>
                                    <p:animScale>
                                      <p:cBhvr>
                                        <p:cTn id="27" dur="26">
                                          <p:stCondLst>
                                            <p:cond delay="1808"/>
                                          </p:stCondLst>
                                        </p:cTn>
                                        <p:tgtEl>
                                          <p:spTgt spid="3">
                                            <p:txEl>
                                              <p:pRg st="5" end="5"/>
                                            </p:txEl>
                                          </p:spTgt>
                                        </p:tgtEl>
                                      </p:cBhvr>
                                      <p:to x="100000" y="95000"/>
                                    </p:animScale>
                                    <p:animScale>
                                      <p:cBhvr>
                                        <p:cTn id="28" dur="166" decel="50000">
                                          <p:stCondLst>
                                            <p:cond delay="1834"/>
                                          </p:stCondLst>
                                        </p:cTn>
                                        <p:tgtEl>
                                          <p:spTgt spid="3">
                                            <p:txEl>
                                              <p:pRg st="5" end="5"/>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ipe(down)">
                                      <p:cBhvr>
                                        <p:cTn id="33" dur="500"/>
                                        <p:tgtEl>
                                          <p:spTgt spid="3">
                                            <p:txEl>
                                              <p:pRg st="7" end="7"/>
                                            </p:txEl>
                                          </p:spTgt>
                                        </p:tgtEl>
                                      </p:cBhvr>
                                    </p:animEffect>
                                  </p:childTnLst>
                                </p:cTn>
                              </p:par>
                              <p:par>
                                <p:cTn id="34" presetID="22" presetClass="entr" presetSubtype="4"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wipe(down)">
                                      <p:cBhvr>
                                        <p:cTn id="36" dur="500"/>
                                        <p:tgtEl>
                                          <p:spTgt spid="3">
                                            <p:txEl>
                                              <p:pRg st="8" end="8"/>
                                            </p:txEl>
                                          </p:spTgt>
                                        </p:tgtEl>
                                      </p:cBhvr>
                                    </p:animEffect>
                                  </p:childTnLst>
                                </p:cTn>
                              </p:par>
                              <p:par>
                                <p:cTn id="37" presetID="22" presetClass="entr" presetSubtype="4"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wipe(down)">
                                      <p:cBhvr>
                                        <p:cTn id="3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b="1" dirty="0">
                <a:latin typeface="Agency FB" pitchFamily="34" charset="0"/>
              </a:rPr>
              <a:t>2. </a:t>
            </a:r>
            <a:r>
              <a:rPr lang="es-CO" sz="3200" b="1" u="sng" dirty="0">
                <a:latin typeface="Agency FB" pitchFamily="34" charset="0"/>
              </a:rPr>
              <a:t>¿Son los infantes culpables antes de haber cometido pecados auténticos?</a:t>
            </a:r>
            <a:endParaRPr lang="es-CO" sz="3200" u="sng" dirty="0">
              <a:latin typeface="Agency FB" pitchFamily="34" charset="0"/>
            </a:endParaRPr>
          </a:p>
        </p:txBody>
      </p:sp>
      <p:sp>
        <p:nvSpPr>
          <p:cNvPr id="3" name="2 Marcador de contenido"/>
          <p:cNvSpPr>
            <a:spLocks noGrp="1"/>
          </p:cNvSpPr>
          <p:nvPr>
            <p:ph idx="1"/>
          </p:nvPr>
        </p:nvSpPr>
        <p:spPr>
          <a:xfrm>
            <a:off x="395536" y="1772816"/>
            <a:ext cx="5626968" cy="2908920"/>
          </a:xfrm>
        </p:spPr>
        <p:txBody>
          <a:bodyPr>
            <a:noAutofit/>
          </a:bodyPr>
          <a:lstStyle/>
          <a:p>
            <a:pPr marL="0" indent="0" algn="ctr">
              <a:buNone/>
            </a:pPr>
            <a:r>
              <a:rPr lang="es-CO" sz="2800" dirty="0"/>
              <a:t>L</a:t>
            </a:r>
            <a:r>
              <a:rPr lang="es-CO" sz="2800" dirty="0" smtClean="0"/>
              <a:t>os </a:t>
            </a:r>
            <a:r>
              <a:rPr lang="es-CO" sz="2800" dirty="0"/>
              <a:t>pasajes mostrados arriba en la Sección e acerca del «pecado heredado» indican que aun antes del nacimiento los niños tienen culpa delante de Dios y una naturaleza pecaminosa que no solo les da una tendencia al pecado, sino que también hace que Dios los vea como «pecadores </a:t>
            </a:r>
            <a:r>
              <a:rPr lang="es-CO" sz="2800" dirty="0" smtClean="0"/>
              <a:t>».</a:t>
            </a:r>
            <a:endParaRPr lang="es-CO" sz="2800" dirty="0"/>
          </a:p>
        </p:txBody>
      </p:sp>
      <p:pic>
        <p:nvPicPr>
          <p:cNvPr id="5122" name="Picture 2" descr="https://encrypted-tbn2.gstatic.com/images?q=tbn:ANd9GcRy5vcngV-7wtnOBC5JXgPQmGU0EfOHozo4aaj_PKOXDsEyc-X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6" y="2348880"/>
            <a:ext cx="2820491" cy="259228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043608" y="5706253"/>
            <a:ext cx="6768752" cy="954107"/>
          </a:xfrm>
          <a:prstGeom prst="rect">
            <a:avLst/>
          </a:prstGeom>
        </p:spPr>
        <p:txBody>
          <a:bodyPr wrap="square">
            <a:spAutoFit/>
          </a:bodyPr>
          <a:lstStyle/>
          <a:p>
            <a:pPr algn="ctr"/>
            <a:r>
              <a:rPr lang="es-CO" sz="2800" dirty="0"/>
              <a:t>«</a:t>
            </a:r>
            <a:r>
              <a:rPr lang="es-CO" sz="2800" b="1" dirty="0">
                <a:latin typeface="Agency FB" pitchFamily="34" charset="0"/>
              </a:rPr>
              <a:t>Yo sé que soy malo de nacimiento; pecador me concibió mi madre</a:t>
            </a:r>
            <a:r>
              <a:rPr lang="es-CO" sz="2800" dirty="0"/>
              <a:t>» </a:t>
            </a:r>
            <a:r>
              <a:rPr lang="es-CO" sz="2800" dirty="0">
                <a:solidFill>
                  <a:srgbClr val="FF0000"/>
                </a:solidFill>
              </a:rPr>
              <a:t>(Sal 51 :5).</a:t>
            </a:r>
          </a:p>
        </p:txBody>
      </p:sp>
    </p:spTree>
    <p:extLst>
      <p:ext uri="{BB962C8B-B14F-4D97-AF65-F5344CB8AC3E}">
        <p14:creationId xmlns:p14="http://schemas.microsoft.com/office/powerpoint/2010/main" val="13094561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wipe(down)">
                                      <p:cBhvr>
                                        <p:cTn id="23" dur="580">
                                          <p:stCondLst>
                                            <p:cond delay="0"/>
                                          </p:stCondLst>
                                        </p:cTn>
                                        <p:tgtEl>
                                          <p:spTgt spid="5122"/>
                                        </p:tgtEl>
                                      </p:cBhvr>
                                    </p:animEffect>
                                    <p:anim calcmode="lin" valueType="num">
                                      <p:cBhvr>
                                        <p:cTn id="24"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29" dur="26">
                                          <p:stCondLst>
                                            <p:cond delay="650"/>
                                          </p:stCondLst>
                                        </p:cTn>
                                        <p:tgtEl>
                                          <p:spTgt spid="5122"/>
                                        </p:tgtEl>
                                      </p:cBhvr>
                                      <p:to x="100000" y="60000"/>
                                    </p:animScale>
                                    <p:animScale>
                                      <p:cBhvr>
                                        <p:cTn id="30" dur="166" decel="50000">
                                          <p:stCondLst>
                                            <p:cond delay="676"/>
                                          </p:stCondLst>
                                        </p:cTn>
                                        <p:tgtEl>
                                          <p:spTgt spid="5122"/>
                                        </p:tgtEl>
                                      </p:cBhvr>
                                      <p:to x="100000" y="100000"/>
                                    </p:animScale>
                                    <p:animScale>
                                      <p:cBhvr>
                                        <p:cTn id="31" dur="26">
                                          <p:stCondLst>
                                            <p:cond delay="1312"/>
                                          </p:stCondLst>
                                        </p:cTn>
                                        <p:tgtEl>
                                          <p:spTgt spid="5122"/>
                                        </p:tgtEl>
                                      </p:cBhvr>
                                      <p:to x="100000" y="80000"/>
                                    </p:animScale>
                                    <p:animScale>
                                      <p:cBhvr>
                                        <p:cTn id="32" dur="166" decel="50000">
                                          <p:stCondLst>
                                            <p:cond delay="1338"/>
                                          </p:stCondLst>
                                        </p:cTn>
                                        <p:tgtEl>
                                          <p:spTgt spid="5122"/>
                                        </p:tgtEl>
                                      </p:cBhvr>
                                      <p:to x="100000" y="100000"/>
                                    </p:animScale>
                                    <p:animScale>
                                      <p:cBhvr>
                                        <p:cTn id="33" dur="26">
                                          <p:stCondLst>
                                            <p:cond delay="1642"/>
                                          </p:stCondLst>
                                        </p:cTn>
                                        <p:tgtEl>
                                          <p:spTgt spid="5122"/>
                                        </p:tgtEl>
                                      </p:cBhvr>
                                      <p:to x="100000" y="90000"/>
                                    </p:animScale>
                                    <p:animScale>
                                      <p:cBhvr>
                                        <p:cTn id="34" dur="166" decel="50000">
                                          <p:stCondLst>
                                            <p:cond delay="1668"/>
                                          </p:stCondLst>
                                        </p:cTn>
                                        <p:tgtEl>
                                          <p:spTgt spid="5122"/>
                                        </p:tgtEl>
                                      </p:cBhvr>
                                      <p:to x="100000" y="100000"/>
                                    </p:animScale>
                                    <p:animScale>
                                      <p:cBhvr>
                                        <p:cTn id="35" dur="26">
                                          <p:stCondLst>
                                            <p:cond delay="1808"/>
                                          </p:stCondLst>
                                        </p:cTn>
                                        <p:tgtEl>
                                          <p:spTgt spid="5122"/>
                                        </p:tgtEl>
                                      </p:cBhvr>
                                      <p:to x="100000" y="95000"/>
                                    </p:animScale>
                                    <p:animScale>
                                      <p:cBhvr>
                                        <p:cTn id="36" dur="166" decel="50000">
                                          <p:stCondLst>
                                            <p:cond delay="1834"/>
                                          </p:stCondLst>
                                        </p:cTn>
                                        <p:tgtEl>
                                          <p:spTgt spid="512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5266928" cy="3096344"/>
          </a:xfrm>
        </p:spPr>
        <p:txBody>
          <a:bodyPr>
            <a:normAutofit fontScale="85000" lnSpcReduction="20000"/>
          </a:bodyPr>
          <a:lstStyle/>
          <a:p>
            <a:pPr marL="0" indent="0" algn="ctr">
              <a:buNone/>
            </a:pPr>
            <a:r>
              <a:rPr lang="es-CO" dirty="0"/>
              <a:t>Los pasajes que hablan del juicio final en términos de auténticas acciones pecaminosas que han sido hechas </a:t>
            </a:r>
            <a:r>
              <a:rPr lang="es-CO" dirty="0" smtClean="0"/>
              <a:t>como en </a:t>
            </a:r>
            <a:r>
              <a:rPr lang="es-CO" dirty="0" smtClean="0">
                <a:solidFill>
                  <a:srgbClr val="FF0000"/>
                </a:solidFill>
              </a:rPr>
              <a:t>(Rom. </a:t>
            </a:r>
            <a:r>
              <a:rPr lang="es-CO" dirty="0">
                <a:solidFill>
                  <a:srgbClr val="FF0000"/>
                </a:solidFill>
              </a:rPr>
              <a:t>2:6-11) </a:t>
            </a:r>
            <a:r>
              <a:rPr lang="es-CO" dirty="0"/>
              <a:t>no dicen nada acerca de las bases del juicio cuando no ha habido acciones individuales buenas o malas, como cuando los niños mueren siendo bebés. </a:t>
            </a:r>
            <a:endParaRPr lang="es-CO"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04664"/>
            <a:ext cx="2808312"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627784" y="3501008"/>
            <a:ext cx="6192688" cy="2862322"/>
          </a:xfrm>
          <a:prstGeom prst="rect">
            <a:avLst/>
          </a:prstGeom>
        </p:spPr>
        <p:txBody>
          <a:bodyPr wrap="square">
            <a:spAutoFit/>
          </a:bodyPr>
          <a:lstStyle/>
          <a:p>
            <a:pPr algn="ctr"/>
            <a:r>
              <a:rPr lang="es-CO" sz="2000" dirty="0"/>
              <a:t>En tales casos debemos aceptar las Escrituras que dicen que tenemos una naturaleza pecaminosa desde antes del nacimiento. Además, tenemos que reconocer que la naturaleza pecaminosa del niño se manifiesta muy temprano, ciertamente dentro de los dos primeros años de la vida del niño, como puede afirmarlo todo el que ha tenido hijos. (David dice en otro lugar: «</a:t>
            </a:r>
            <a:r>
              <a:rPr lang="es-CO" sz="2000" b="1" dirty="0">
                <a:latin typeface="Agency FB" pitchFamily="34" charset="0"/>
              </a:rPr>
              <a:t>Los malvados se pervierten desde que nacen, desde el vientre materno se desvían los mentirosos</a:t>
            </a:r>
            <a:r>
              <a:rPr lang="es-CO" sz="2000" dirty="0"/>
              <a:t>» </a:t>
            </a:r>
            <a:r>
              <a:rPr lang="es-CO" sz="2000" dirty="0">
                <a:solidFill>
                  <a:srgbClr val="FF0000"/>
                </a:solidFill>
              </a:rPr>
              <a:t>(Sal 58:3.)</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3" y="3789040"/>
            <a:ext cx="2232248" cy="2574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83125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wheel(1)">
                                      <p:cBhvr>
                                        <p:cTn id="10"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192688"/>
          </a:xfrm>
        </p:spPr>
        <p:txBody>
          <a:bodyPr>
            <a:normAutofit fontScale="92500" lnSpcReduction="20000"/>
          </a:bodyPr>
          <a:lstStyle/>
          <a:p>
            <a:pPr marL="0" indent="0" algn="ctr">
              <a:buNone/>
            </a:pPr>
            <a:r>
              <a:rPr lang="es-CO" b="1" dirty="0" smtClean="0"/>
              <a:t>Entonces </a:t>
            </a:r>
            <a:r>
              <a:rPr lang="es-CO" b="1" dirty="0"/>
              <a:t>¿qué decimos acerca de los infantes que mueren antes de que alcancen </a:t>
            </a:r>
            <a:r>
              <a:rPr lang="es-CO" b="1" dirty="0" smtClean="0"/>
              <a:t>una edad para </a:t>
            </a:r>
            <a:r>
              <a:rPr lang="es-CO" b="1" dirty="0"/>
              <a:t>entender y creer en el evangelio? ¿Pueden ellos ser salvos?</a:t>
            </a:r>
          </a:p>
          <a:p>
            <a:pPr marL="0" indent="0" algn="ctr">
              <a:buNone/>
            </a:pPr>
            <a:r>
              <a:rPr lang="es-CO" dirty="0">
                <a:solidFill>
                  <a:srgbClr val="0070C0"/>
                </a:solidFill>
              </a:rPr>
              <a:t>Aquí tenemos que decir que si tales infantes son salvos, no pueden serlo sobre la base de sus propios méritos, ni sobre la base de su propia justicia o inocencia, </a:t>
            </a:r>
            <a:r>
              <a:rPr lang="es-CO" u="sng" dirty="0">
                <a:solidFill>
                  <a:srgbClr val="0070C0"/>
                </a:solidFill>
              </a:rPr>
              <a:t>sino que debe ser por completo sobre la base de la obra redentora de Cristo y la obra de regeneración del Espíritu Santo dentro de ellos</a:t>
            </a:r>
            <a:r>
              <a:rPr lang="es-CO" u="sng" dirty="0" smtClean="0">
                <a:solidFill>
                  <a:srgbClr val="0070C0"/>
                </a:solidFill>
              </a:rPr>
              <a:t>.</a:t>
            </a:r>
          </a:p>
          <a:p>
            <a:pPr marL="0" indent="0" algn="ctr">
              <a:buNone/>
            </a:pPr>
            <a:r>
              <a:rPr lang="es-CO" dirty="0" smtClean="0"/>
              <a:t> «</a:t>
            </a:r>
            <a:r>
              <a:rPr lang="es-CO" b="1" dirty="0">
                <a:latin typeface="Agency FB" pitchFamily="34" charset="0"/>
              </a:rPr>
              <a:t>Hay un solo Dios y un solo mediador entre Dios y los hombres, Jesucristo hombre</a:t>
            </a:r>
            <a:r>
              <a:rPr lang="es-CO" dirty="0"/>
              <a:t>» </a:t>
            </a:r>
            <a:r>
              <a:rPr lang="es-CO" dirty="0">
                <a:solidFill>
                  <a:srgbClr val="FF0000"/>
                </a:solidFill>
              </a:rPr>
              <a:t>(1 </a:t>
            </a:r>
            <a:r>
              <a:rPr lang="es-CO" dirty="0" smtClean="0">
                <a:solidFill>
                  <a:srgbClr val="FF0000"/>
                </a:solidFill>
              </a:rPr>
              <a:t>Tim. </a:t>
            </a:r>
            <a:r>
              <a:rPr lang="es-CO" dirty="0">
                <a:solidFill>
                  <a:srgbClr val="FF0000"/>
                </a:solidFill>
              </a:rPr>
              <a:t>2:5). </a:t>
            </a:r>
            <a:r>
              <a:rPr lang="es-CO" dirty="0"/>
              <a:t>«</a:t>
            </a:r>
            <a:r>
              <a:rPr lang="es-CO" b="1" dirty="0">
                <a:latin typeface="Agency FB" pitchFamily="34" charset="0"/>
              </a:rPr>
              <a:t>De veras te aseguro que quien no nazca de nuevo no puede ver el reino de Dios</a:t>
            </a:r>
            <a:r>
              <a:rPr lang="es-CO" dirty="0"/>
              <a:t>» </a:t>
            </a:r>
            <a:r>
              <a:rPr lang="es-CO" dirty="0" smtClean="0">
                <a:solidFill>
                  <a:srgbClr val="FF0000"/>
                </a:solidFill>
              </a:rPr>
              <a:t>(Juan </a:t>
            </a:r>
            <a:r>
              <a:rPr lang="es-CO" dirty="0">
                <a:solidFill>
                  <a:srgbClr val="FF0000"/>
                </a:solidFill>
              </a:rPr>
              <a:t>3:3</a:t>
            </a:r>
            <a:r>
              <a:rPr lang="es-CO" dirty="0" smtClean="0">
                <a:solidFill>
                  <a:srgbClr val="FF0000"/>
                </a:solidFill>
              </a:rPr>
              <a:t>).</a:t>
            </a:r>
            <a:endParaRPr lang="es-CO" dirty="0">
              <a:solidFill>
                <a:srgbClr val="FF0000"/>
              </a:solidFill>
            </a:endParaRPr>
          </a:p>
        </p:txBody>
      </p:sp>
    </p:spTree>
    <p:extLst>
      <p:ext uri="{BB962C8B-B14F-4D97-AF65-F5344CB8AC3E}">
        <p14:creationId xmlns:p14="http://schemas.microsoft.com/office/powerpoint/2010/main" val="2971011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336704"/>
          </a:xfrm>
        </p:spPr>
        <p:txBody>
          <a:bodyPr>
            <a:normAutofit fontScale="85000" lnSpcReduction="20000"/>
          </a:bodyPr>
          <a:lstStyle/>
          <a:p>
            <a:pPr marL="0" indent="0" algn="ctr">
              <a:buNone/>
            </a:pPr>
            <a:r>
              <a:rPr lang="es-CO" sz="3400" b="1" dirty="0"/>
              <a:t>Es ciertamente posible que Dios regenere (es decir, que le dé vida espiritual nueva) a un infante aun antes de que nazca. </a:t>
            </a:r>
            <a:endParaRPr lang="es-CO" sz="3400" b="1" dirty="0" smtClean="0"/>
          </a:p>
          <a:p>
            <a:pPr marL="0" indent="0">
              <a:buNone/>
            </a:pPr>
            <a:endParaRPr lang="es-CO" dirty="0" smtClean="0"/>
          </a:p>
          <a:p>
            <a:pPr marL="0" indent="0" algn="ctr">
              <a:buNone/>
            </a:pPr>
            <a:r>
              <a:rPr lang="es-CO" dirty="0" smtClean="0"/>
              <a:t>Esto </a:t>
            </a:r>
            <a:r>
              <a:rPr lang="es-CO" dirty="0"/>
              <a:t>sucedió con Juan el Bautista, porque el ángel Gabriel, antes de que Juan naciera, dijo: «</a:t>
            </a:r>
            <a:r>
              <a:rPr lang="es-CO" b="1" dirty="0">
                <a:latin typeface="Agency FB" pitchFamily="34" charset="0"/>
              </a:rPr>
              <a:t>Será lleno del Espíritu Santo aun desde su nacimiento</a:t>
            </a:r>
            <a:r>
              <a:rPr lang="es-CO" dirty="0"/>
              <a:t>» </a:t>
            </a:r>
            <a:r>
              <a:rPr lang="es-CO" dirty="0">
                <a:solidFill>
                  <a:srgbClr val="FF0000"/>
                </a:solidFill>
              </a:rPr>
              <a:t>(</a:t>
            </a:r>
            <a:r>
              <a:rPr lang="es-CO" dirty="0" smtClean="0">
                <a:solidFill>
                  <a:srgbClr val="FF0000"/>
                </a:solidFill>
              </a:rPr>
              <a:t>Luc. </a:t>
            </a:r>
            <a:r>
              <a:rPr lang="es-CO" dirty="0">
                <a:solidFill>
                  <a:srgbClr val="FF0000"/>
                </a:solidFill>
              </a:rPr>
              <a:t>1:15). </a:t>
            </a:r>
            <a:endParaRPr lang="es-CO" dirty="0" smtClean="0">
              <a:solidFill>
                <a:srgbClr val="FF0000"/>
              </a:solidFill>
            </a:endParaRPr>
          </a:p>
          <a:p>
            <a:pPr marL="0" indent="0" algn="ctr">
              <a:buNone/>
            </a:pPr>
            <a:r>
              <a:rPr lang="es-CO" dirty="0" smtClean="0"/>
              <a:t>Bien </a:t>
            </a:r>
            <a:r>
              <a:rPr lang="es-CO" dirty="0"/>
              <a:t>podemos decir que Juan el Bautista «</a:t>
            </a:r>
            <a:r>
              <a:rPr lang="es-CO" dirty="0">
                <a:latin typeface="Agency FB" pitchFamily="34" charset="0"/>
              </a:rPr>
              <a:t>nació de </a:t>
            </a:r>
            <a:r>
              <a:rPr lang="es-CO" dirty="0" smtClean="0">
                <a:latin typeface="Agency FB" pitchFamily="34" charset="0"/>
              </a:rPr>
              <a:t>nuevo</a:t>
            </a:r>
            <a:r>
              <a:rPr lang="es-CO" dirty="0" smtClean="0"/>
              <a:t>» </a:t>
            </a:r>
            <a:r>
              <a:rPr lang="es-CO" dirty="0"/>
              <a:t>antes de haber nacido</a:t>
            </a:r>
            <a:r>
              <a:rPr lang="es-CO" dirty="0" smtClean="0"/>
              <a:t>.</a:t>
            </a:r>
          </a:p>
          <a:p>
            <a:pPr marL="0" indent="0" algn="ctr">
              <a:buNone/>
            </a:pPr>
            <a:endParaRPr lang="es-CO" dirty="0" smtClean="0"/>
          </a:p>
          <a:p>
            <a:pPr marL="0" indent="0" algn="ctr">
              <a:buNone/>
            </a:pPr>
            <a:r>
              <a:rPr lang="es-CO" b="1" dirty="0" smtClean="0">
                <a:solidFill>
                  <a:srgbClr val="FF0000"/>
                </a:solidFill>
              </a:rPr>
              <a:t>En esto también tiene que ver la vida que hayan llevado los padres. ¿Cuál era actitud de Zacarías e Isabel?</a:t>
            </a:r>
          </a:p>
          <a:p>
            <a:pPr marL="0" indent="0" algn="ctr">
              <a:buNone/>
            </a:pPr>
            <a:endParaRPr lang="es-CO" dirty="0" smtClean="0"/>
          </a:p>
          <a:p>
            <a:pPr marL="0" indent="0" algn="ctr">
              <a:buNone/>
            </a:pPr>
            <a:r>
              <a:rPr lang="es-CO" dirty="0" smtClean="0"/>
              <a:t>«</a:t>
            </a:r>
            <a:r>
              <a:rPr lang="es-CO" b="1" dirty="0" smtClean="0">
                <a:latin typeface="Agency FB" pitchFamily="34" charset="0"/>
              </a:rPr>
              <a:t>Ambos </a:t>
            </a:r>
            <a:r>
              <a:rPr lang="es-CO" b="1" dirty="0">
                <a:latin typeface="Agency FB" pitchFamily="34" charset="0"/>
              </a:rPr>
              <a:t>eran justos delante de Dios, y andaban irreprensibles en todos los mandamientos y ordenanzas del </a:t>
            </a:r>
            <a:r>
              <a:rPr lang="es-CO" b="1" dirty="0" smtClean="0">
                <a:latin typeface="Agency FB" pitchFamily="34" charset="0"/>
              </a:rPr>
              <a:t>Señor</a:t>
            </a:r>
            <a:r>
              <a:rPr lang="es-CO" dirty="0" smtClean="0"/>
              <a:t>». </a:t>
            </a:r>
            <a:r>
              <a:rPr lang="es-CO" dirty="0" smtClean="0">
                <a:solidFill>
                  <a:srgbClr val="FF0000"/>
                </a:solidFill>
              </a:rPr>
              <a:t>(Luc.1:6).</a:t>
            </a:r>
          </a:p>
          <a:p>
            <a:pPr marL="0" indent="0" algn="ctr">
              <a:buNone/>
            </a:pPr>
            <a:r>
              <a:rPr lang="es-CO" dirty="0" smtClean="0"/>
              <a:t> </a:t>
            </a:r>
          </a:p>
        </p:txBody>
      </p:sp>
    </p:spTree>
    <p:extLst>
      <p:ext uri="{BB962C8B-B14F-4D97-AF65-F5344CB8AC3E}">
        <p14:creationId xmlns:p14="http://schemas.microsoft.com/office/powerpoint/2010/main" val="29265807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80">
                                          <p:stCondLst>
                                            <p:cond delay="0"/>
                                          </p:stCondLst>
                                        </p:cTn>
                                        <p:tgtEl>
                                          <p:spTgt spid="3">
                                            <p:txEl>
                                              <p:pRg st="5" end="5"/>
                                            </p:txEl>
                                          </p:spTgt>
                                        </p:tgtEl>
                                      </p:cBhvr>
                                    </p:animEffect>
                                    <p:anim calcmode="lin" valueType="num">
                                      <p:cBhvr>
                                        <p:cTn id="2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5" end="5"/>
                                            </p:txEl>
                                          </p:spTgt>
                                        </p:tgtEl>
                                      </p:cBhvr>
                                      <p:to x="100000" y="60000"/>
                                    </p:animScale>
                                    <p:animScale>
                                      <p:cBhvr>
                                        <p:cTn id="28" dur="166" decel="50000">
                                          <p:stCondLst>
                                            <p:cond delay="676"/>
                                          </p:stCondLst>
                                        </p:cTn>
                                        <p:tgtEl>
                                          <p:spTgt spid="3">
                                            <p:txEl>
                                              <p:pRg st="5" end="5"/>
                                            </p:txEl>
                                          </p:spTgt>
                                        </p:tgtEl>
                                      </p:cBhvr>
                                      <p:to x="100000" y="100000"/>
                                    </p:animScale>
                                    <p:animScale>
                                      <p:cBhvr>
                                        <p:cTn id="29" dur="26">
                                          <p:stCondLst>
                                            <p:cond delay="1312"/>
                                          </p:stCondLst>
                                        </p:cTn>
                                        <p:tgtEl>
                                          <p:spTgt spid="3">
                                            <p:txEl>
                                              <p:pRg st="5" end="5"/>
                                            </p:txEl>
                                          </p:spTgt>
                                        </p:tgtEl>
                                      </p:cBhvr>
                                      <p:to x="100000" y="80000"/>
                                    </p:animScale>
                                    <p:animScale>
                                      <p:cBhvr>
                                        <p:cTn id="30" dur="166" decel="50000">
                                          <p:stCondLst>
                                            <p:cond delay="1338"/>
                                          </p:stCondLst>
                                        </p:cTn>
                                        <p:tgtEl>
                                          <p:spTgt spid="3">
                                            <p:txEl>
                                              <p:pRg st="5" end="5"/>
                                            </p:txEl>
                                          </p:spTgt>
                                        </p:tgtEl>
                                      </p:cBhvr>
                                      <p:to x="100000" y="100000"/>
                                    </p:animScale>
                                    <p:animScale>
                                      <p:cBhvr>
                                        <p:cTn id="31" dur="26">
                                          <p:stCondLst>
                                            <p:cond delay="1642"/>
                                          </p:stCondLst>
                                        </p:cTn>
                                        <p:tgtEl>
                                          <p:spTgt spid="3">
                                            <p:txEl>
                                              <p:pRg st="5" end="5"/>
                                            </p:txEl>
                                          </p:spTgt>
                                        </p:tgtEl>
                                      </p:cBhvr>
                                      <p:to x="100000" y="90000"/>
                                    </p:animScale>
                                    <p:animScale>
                                      <p:cBhvr>
                                        <p:cTn id="32" dur="166" decel="50000">
                                          <p:stCondLst>
                                            <p:cond delay="1668"/>
                                          </p:stCondLst>
                                        </p:cTn>
                                        <p:tgtEl>
                                          <p:spTgt spid="3">
                                            <p:txEl>
                                              <p:pRg st="5" end="5"/>
                                            </p:txEl>
                                          </p:spTgt>
                                        </p:tgtEl>
                                      </p:cBhvr>
                                      <p:to x="100000" y="100000"/>
                                    </p:animScale>
                                    <p:animScale>
                                      <p:cBhvr>
                                        <p:cTn id="33" dur="26">
                                          <p:stCondLst>
                                            <p:cond delay="1808"/>
                                          </p:stCondLst>
                                        </p:cTn>
                                        <p:tgtEl>
                                          <p:spTgt spid="3">
                                            <p:txEl>
                                              <p:pRg st="5" end="5"/>
                                            </p:txEl>
                                          </p:spTgt>
                                        </p:tgtEl>
                                      </p:cBhvr>
                                      <p:to x="100000" y="95000"/>
                                    </p:animScale>
                                    <p:animScale>
                                      <p:cBhvr>
                                        <p:cTn id="34" dur="166" decel="50000">
                                          <p:stCondLst>
                                            <p:cond delay="1834"/>
                                          </p:stCondLst>
                                        </p:cTn>
                                        <p:tgtEl>
                                          <p:spTgt spid="3">
                                            <p:txEl>
                                              <p:pRg st="5" end="5"/>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80">
                                          <p:stCondLst>
                                            <p:cond delay="0"/>
                                          </p:stCondLst>
                                        </p:cTn>
                                        <p:tgtEl>
                                          <p:spTgt spid="3">
                                            <p:txEl>
                                              <p:pRg st="7" end="7"/>
                                            </p:txEl>
                                          </p:spTgt>
                                        </p:tgtEl>
                                      </p:cBhvr>
                                    </p:animEffect>
                                    <p:anim calcmode="lin" valueType="num">
                                      <p:cBhvr>
                                        <p:cTn id="3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3">
                                            <p:txEl>
                                              <p:pRg st="7" end="7"/>
                                            </p:txEl>
                                          </p:spTgt>
                                        </p:tgtEl>
                                      </p:cBhvr>
                                      <p:to x="100000" y="60000"/>
                                    </p:animScale>
                                    <p:animScale>
                                      <p:cBhvr>
                                        <p:cTn id="44" dur="166" decel="50000">
                                          <p:stCondLst>
                                            <p:cond delay="676"/>
                                          </p:stCondLst>
                                        </p:cTn>
                                        <p:tgtEl>
                                          <p:spTgt spid="3">
                                            <p:txEl>
                                              <p:pRg st="7" end="7"/>
                                            </p:txEl>
                                          </p:spTgt>
                                        </p:tgtEl>
                                      </p:cBhvr>
                                      <p:to x="100000" y="100000"/>
                                    </p:animScale>
                                    <p:animScale>
                                      <p:cBhvr>
                                        <p:cTn id="45" dur="26">
                                          <p:stCondLst>
                                            <p:cond delay="1312"/>
                                          </p:stCondLst>
                                        </p:cTn>
                                        <p:tgtEl>
                                          <p:spTgt spid="3">
                                            <p:txEl>
                                              <p:pRg st="7" end="7"/>
                                            </p:txEl>
                                          </p:spTgt>
                                        </p:tgtEl>
                                      </p:cBhvr>
                                      <p:to x="100000" y="80000"/>
                                    </p:animScale>
                                    <p:animScale>
                                      <p:cBhvr>
                                        <p:cTn id="46" dur="166" decel="50000">
                                          <p:stCondLst>
                                            <p:cond delay="1338"/>
                                          </p:stCondLst>
                                        </p:cTn>
                                        <p:tgtEl>
                                          <p:spTgt spid="3">
                                            <p:txEl>
                                              <p:pRg st="7" end="7"/>
                                            </p:txEl>
                                          </p:spTgt>
                                        </p:tgtEl>
                                      </p:cBhvr>
                                      <p:to x="100000" y="100000"/>
                                    </p:animScale>
                                    <p:animScale>
                                      <p:cBhvr>
                                        <p:cTn id="47" dur="26">
                                          <p:stCondLst>
                                            <p:cond delay="1642"/>
                                          </p:stCondLst>
                                        </p:cTn>
                                        <p:tgtEl>
                                          <p:spTgt spid="3">
                                            <p:txEl>
                                              <p:pRg st="7" end="7"/>
                                            </p:txEl>
                                          </p:spTgt>
                                        </p:tgtEl>
                                      </p:cBhvr>
                                      <p:to x="100000" y="90000"/>
                                    </p:animScale>
                                    <p:animScale>
                                      <p:cBhvr>
                                        <p:cTn id="48" dur="166" decel="50000">
                                          <p:stCondLst>
                                            <p:cond delay="1668"/>
                                          </p:stCondLst>
                                        </p:cTn>
                                        <p:tgtEl>
                                          <p:spTgt spid="3">
                                            <p:txEl>
                                              <p:pRg st="7" end="7"/>
                                            </p:txEl>
                                          </p:spTgt>
                                        </p:tgtEl>
                                      </p:cBhvr>
                                      <p:to x="100000" y="100000"/>
                                    </p:animScale>
                                    <p:animScale>
                                      <p:cBhvr>
                                        <p:cTn id="49" dur="26">
                                          <p:stCondLst>
                                            <p:cond delay="1808"/>
                                          </p:stCondLst>
                                        </p:cTn>
                                        <p:tgtEl>
                                          <p:spTgt spid="3">
                                            <p:txEl>
                                              <p:pRg st="7" end="7"/>
                                            </p:txEl>
                                          </p:spTgt>
                                        </p:tgtEl>
                                      </p:cBhvr>
                                      <p:to x="100000" y="95000"/>
                                    </p:animScale>
                                    <p:animScale>
                                      <p:cBhvr>
                                        <p:cTn id="50"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688632"/>
          </a:xfrm>
        </p:spPr>
        <p:txBody>
          <a:bodyPr>
            <a:normAutofit fontScale="77500" lnSpcReduction="20000"/>
          </a:bodyPr>
          <a:lstStyle/>
          <a:p>
            <a:pPr marL="0" indent="0" algn="ctr">
              <a:buNone/>
            </a:pPr>
            <a:r>
              <a:rPr lang="es-CO" dirty="0" smtClean="0"/>
              <a:t>Tenemos </a:t>
            </a:r>
            <a:r>
              <a:rPr lang="es-CO" dirty="0"/>
              <a:t>un ejemplo parecido en el </a:t>
            </a:r>
            <a:r>
              <a:rPr lang="es-CO" dirty="0">
                <a:solidFill>
                  <a:srgbClr val="FF0000"/>
                </a:solidFill>
              </a:rPr>
              <a:t>Salmo 22:10</a:t>
            </a:r>
            <a:r>
              <a:rPr lang="es-CO" dirty="0"/>
              <a:t>, donde David dice: «</a:t>
            </a:r>
            <a:r>
              <a:rPr lang="es-CO" b="1" dirty="0">
                <a:latin typeface="Agency FB" pitchFamily="34" charset="0"/>
              </a:rPr>
              <a:t>Desde el vientre de mi madre mi Dios eres tú</a:t>
            </a:r>
            <a:r>
              <a:rPr lang="es-CO" dirty="0" smtClean="0"/>
              <a:t>».</a:t>
            </a:r>
          </a:p>
          <a:p>
            <a:pPr marL="0" indent="0" algn="ctr">
              <a:buNone/>
            </a:pPr>
            <a:endParaRPr lang="es-CO" dirty="0" smtClean="0"/>
          </a:p>
          <a:p>
            <a:pPr marL="0" indent="0" algn="ctr">
              <a:buNone/>
            </a:pPr>
            <a:r>
              <a:rPr lang="es-CO" dirty="0" smtClean="0"/>
              <a:t>La pregunta es: ¿De quienes aprendió David las bases para dedicar su vida al Señor? Indudablemente que de sus padres. Lea </a:t>
            </a:r>
            <a:r>
              <a:rPr lang="es-CO" dirty="0" smtClean="0">
                <a:solidFill>
                  <a:srgbClr val="FF0000"/>
                </a:solidFill>
              </a:rPr>
              <a:t>(1Ped.1:18). </a:t>
            </a:r>
          </a:p>
          <a:p>
            <a:pPr marL="0" indent="0" algn="ctr">
              <a:buNone/>
            </a:pPr>
            <a:endParaRPr lang="es-CO" dirty="0" smtClean="0">
              <a:solidFill>
                <a:srgbClr val="FF0000"/>
              </a:solidFill>
            </a:endParaRPr>
          </a:p>
          <a:p>
            <a:pPr marL="0" indent="0" algn="ctr">
              <a:buNone/>
            </a:pPr>
            <a:r>
              <a:rPr lang="es-CO" dirty="0" smtClean="0">
                <a:solidFill>
                  <a:srgbClr val="0070C0"/>
                </a:solidFill>
              </a:rPr>
              <a:t>Como en el caso de Juan el Bautista, que sus padres eran justos, los padres de David eran descendencia del linaje santo lea </a:t>
            </a:r>
            <a:r>
              <a:rPr lang="es-CO" dirty="0" smtClean="0">
                <a:solidFill>
                  <a:srgbClr val="FF0000"/>
                </a:solidFill>
              </a:rPr>
              <a:t>(Mat.1:1-16)</a:t>
            </a:r>
            <a:r>
              <a:rPr lang="es-CO" dirty="0" smtClean="0">
                <a:solidFill>
                  <a:srgbClr val="0070C0"/>
                </a:solidFill>
              </a:rPr>
              <a:t>, sus padres eran obedientes a Dios, le transmitieron a David el temor hacia Dios.  </a:t>
            </a:r>
            <a:endParaRPr lang="es-CO" dirty="0">
              <a:solidFill>
                <a:srgbClr val="0070C0"/>
              </a:solidFill>
            </a:endParaRPr>
          </a:p>
          <a:p>
            <a:pPr marL="0" indent="0" algn="ctr">
              <a:buNone/>
            </a:pPr>
            <a:endParaRPr lang="es-CO" dirty="0"/>
          </a:p>
          <a:p>
            <a:pPr marL="0" indent="0" algn="ctr">
              <a:buNone/>
            </a:pPr>
            <a:r>
              <a:rPr lang="es-CO" dirty="0"/>
              <a:t>Es evidente, por tanto, que Dios puede salvar a los infantes en forma no comunes, aparte de su posibilidad de oír y entender el evangelio, produciendo su regeneración muy temprano, a veces antes de su nacimiento. </a:t>
            </a:r>
            <a:r>
              <a:rPr lang="es-CO" dirty="0" smtClean="0"/>
              <a:t>Alabado sea Dios.</a:t>
            </a:r>
            <a:endParaRPr lang="es-CO" dirty="0"/>
          </a:p>
          <a:p>
            <a:endParaRPr lang="es-CO" dirty="0"/>
          </a:p>
        </p:txBody>
      </p:sp>
    </p:spTree>
    <p:extLst>
      <p:ext uri="{BB962C8B-B14F-4D97-AF65-F5344CB8AC3E}">
        <p14:creationId xmlns:p14="http://schemas.microsoft.com/office/powerpoint/2010/main" val="18688339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down)">
                                      <p:cBhvr>
                                        <p:cTn id="15" dur="580">
                                          <p:stCondLst>
                                            <p:cond delay="0"/>
                                          </p:stCondLst>
                                        </p:cTn>
                                        <p:tgtEl>
                                          <p:spTgt spid="3">
                                            <p:txEl>
                                              <p:pRg st="4" end="4"/>
                                            </p:txEl>
                                          </p:spTgt>
                                        </p:tgtEl>
                                      </p:cBhvr>
                                    </p:animEffect>
                                    <p:anim calcmode="lin" valueType="num">
                                      <p:cBhvr>
                                        <p:cTn id="1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4" end="4"/>
                                            </p:txEl>
                                          </p:spTgt>
                                        </p:tgtEl>
                                      </p:cBhvr>
                                      <p:to x="100000" y="60000"/>
                                    </p:animScale>
                                    <p:animScale>
                                      <p:cBhvr>
                                        <p:cTn id="22" dur="166" decel="50000">
                                          <p:stCondLst>
                                            <p:cond delay="676"/>
                                          </p:stCondLst>
                                        </p:cTn>
                                        <p:tgtEl>
                                          <p:spTgt spid="3">
                                            <p:txEl>
                                              <p:pRg st="4" end="4"/>
                                            </p:txEl>
                                          </p:spTgt>
                                        </p:tgtEl>
                                      </p:cBhvr>
                                      <p:to x="100000" y="100000"/>
                                    </p:animScale>
                                    <p:animScale>
                                      <p:cBhvr>
                                        <p:cTn id="23" dur="26">
                                          <p:stCondLst>
                                            <p:cond delay="1312"/>
                                          </p:stCondLst>
                                        </p:cTn>
                                        <p:tgtEl>
                                          <p:spTgt spid="3">
                                            <p:txEl>
                                              <p:pRg st="4" end="4"/>
                                            </p:txEl>
                                          </p:spTgt>
                                        </p:tgtEl>
                                      </p:cBhvr>
                                      <p:to x="100000" y="80000"/>
                                    </p:animScale>
                                    <p:animScale>
                                      <p:cBhvr>
                                        <p:cTn id="24" dur="166" decel="50000">
                                          <p:stCondLst>
                                            <p:cond delay="1338"/>
                                          </p:stCondLst>
                                        </p:cTn>
                                        <p:tgtEl>
                                          <p:spTgt spid="3">
                                            <p:txEl>
                                              <p:pRg st="4" end="4"/>
                                            </p:txEl>
                                          </p:spTgt>
                                        </p:tgtEl>
                                      </p:cBhvr>
                                      <p:to x="100000" y="100000"/>
                                    </p:animScale>
                                    <p:animScale>
                                      <p:cBhvr>
                                        <p:cTn id="25" dur="26">
                                          <p:stCondLst>
                                            <p:cond delay="1642"/>
                                          </p:stCondLst>
                                        </p:cTn>
                                        <p:tgtEl>
                                          <p:spTgt spid="3">
                                            <p:txEl>
                                              <p:pRg st="4" end="4"/>
                                            </p:txEl>
                                          </p:spTgt>
                                        </p:tgtEl>
                                      </p:cBhvr>
                                      <p:to x="100000" y="90000"/>
                                    </p:animScale>
                                    <p:animScale>
                                      <p:cBhvr>
                                        <p:cTn id="26" dur="166" decel="50000">
                                          <p:stCondLst>
                                            <p:cond delay="1668"/>
                                          </p:stCondLst>
                                        </p:cTn>
                                        <p:tgtEl>
                                          <p:spTgt spid="3">
                                            <p:txEl>
                                              <p:pRg st="4" end="4"/>
                                            </p:txEl>
                                          </p:spTgt>
                                        </p:tgtEl>
                                      </p:cBhvr>
                                      <p:to x="100000" y="100000"/>
                                    </p:animScale>
                                    <p:animScale>
                                      <p:cBhvr>
                                        <p:cTn id="27" dur="26">
                                          <p:stCondLst>
                                            <p:cond delay="1808"/>
                                          </p:stCondLst>
                                        </p:cTn>
                                        <p:tgtEl>
                                          <p:spTgt spid="3">
                                            <p:txEl>
                                              <p:pRg st="4" end="4"/>
                                            </p:txEl>
                                          </p:spTgt>
                                        </p:tgtEl>
                                      </p:cBhvr>
                                      <p:to x="100000" y="95000"/>
                                    </p:animScale>
                                    <p:animScale>
                                      <p:cBhvr>
                                        <p:cTn id="28" dur="166" decel="50000">
                                          <p:stCondLst>
                                            <p:cond delay="1834"/>
                                          </p:stCondLst>
                                        </p:cTn>
                                        <p:tgtEl>
                                          <p:spTgt spid="3">
                                            <p:txEl>
                                              <p:pRg st="4" end="4"/>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80">
                                          <p:stCondLst>
                                            <p:cond delay="0"/>
                                          </p:stCondLst>
                                        </p:cTn>
                                        <p:tgtEl>
                                          <p:spTgt spid="3">
                                            <p:txEl>
                                              <p:pRg st="6" end="6"/>
                                            </p:txEl>
                                          </p:spTgt>
                                        </p:tgtEl>
                                      </p:cBhvr>
                                    </p:animEffect>
                                    <p:anim calcmode="lin" valueType="num">
                                      <p:cBhvr>
                                        <p:cTn id="3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6" end="6"/>
                                            </p:txEl>
                                          </p:spTgt>
                                        </p:tgtEl>
                                      </p:cBhvr>
                                      <p:to x="100000" y="60000"/>
                                    </p:animScale>
                                    <p:animScale>
                                      <p:cBhvr>
                                        <p:cTn id="38" dur="166" decel="50000">
                                          <p:stCondLst>
                                            <p:cond delay="676"/>
                                          </p:stCondLst>
                                        </p:cTn>
                                        <p:tgtEl>
                                          <p:spTgt spid="3">
                                            <p:txEl>
                                              <p:pRg st="6" end="6"/>
                                            </p:txEl>
                                          </p:spTgt>
                                        </p:tgtEl>
                                      </p:cBhvr>
                                      <p:to x="100000" y="100000"/>
                                    </p:animScale>
                                    <p:animScale>
                                      <p:cBhvr>
                                        <p:cTn id="39" dur="26">
                                          <p:stCondLst>
                                            <p:cond delay="1312"/>
                                          </p:stCondLst>
                                        </p:cTn>
                                        <p:tgtEl>
                                          <p:spTgt spid="3">
                                            <p:txEl>
                                              <p:pRg st="6" end="6"/>
                                            </p:txEl>
                                          </p:spTgt>
                                        </p:tgtEl>
                                      </p:cBhvr>
                                      <p:to x="100000" y="80000"/>
                                    </p:animScale>
                                    <p:animScale>
                                      <p:cBhvr>
                                        <p:cTn id="40" dur="166" decel="50000">
                                          <p:stCondLst>
                                            <p:cond delay="1338"/>
                                          </p:stCondLst>
                                        </p:cTn>
                                        <p:tgtEl>
                                          <p:spTgt spid="3">
                                            <p:txEl>
                                              <p:pRg st="6" end="6"/>
                                            </p:txEl>
                                          </p:spTgt>
                                        </p:tgtEl>
                                      </p:cBhvr>
                                      <p:to x="100000" y="100000"/>
                                    </p:animScale>
                                    <p:animScale>
                                      <p:cBhvr>
                                        <p:cTn id="41" dur="26">
                                          <p:stCondLst>
                                            <p:cond delay="1642"/>
                                          </p:stCondLst>
                                        </p:cTn>
                                        <p:tgtEl>
                                          <p:spTgt spid="3">
                                            <p:txEl>
                                              <p:pRg st="6" end="6"/>
                                            </p:txEl>
                                          </p:spTgt>
                                        </p:tgtEl>
                                      </p:cBhvr>
                                      <p:to x="100000" y="90000"/>
                                    </p:animScale>
                                    <p:animScale>
                                      <p:cBhvr>
                                        <p:cTn id="42" dur="166" decel="50000">
                                          <p:stCondLst>
                                            <p:cond delay="1668"/>
                                          </p:stCondLst>
                                        </p:cTn>
                                        <p:tgtEl>
                                          <p:spTgt spid="3">
                                            <p:txEl>
                                              <p:pRg st="6" end="6"/>
                                            </p:txEl>
                                          </p:spTgt>
                                        </p:tgtEl>
                                      </p:cBhvr>
                                      <p:to x="100000" y="100000"/>
                                    </p:animScale>
                                    <p:animScale>
                                      <p:cBhvr>
                                        <p:cTn id="43" dur="26">
                                          <p:stCondLst>
                                            <p:cond delay="1808"/>
                                          </p:stCondLst>
                                        </p:cTn>
                                        <p:tgtEl>
                                          <p:spTgt spid="3">
                                            <p:txEl>
                                              <p:pRg st="6" end="6"/>
                                            </p:txEl>
                                          </p:spTgt>
                                        </p:tgtEl>
                                      </p:cBhvr>
                                      <p:to x="100000" y="95000"/>
                                    </p:animScale>
                                    <p:animScale>
                                      <p:cBhvr>
                                        <p:cTn id="44"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904656"/>
          </a:xfrm>
          <a:solidFill>
            <a:srgbClr val="002060"/>
          </a:solidFill>
        </p:spPr>
        <p:txBody>
          <a:bodyPr>
            <a:normAutofit fontScale="92500"/>
          </a:bodyPr>
          <a:lstStyle/>
          <a:p>
            <a:pPr marL="0" indent="0" algn="ctr">
              <a:buNone/>
            </a:pPr>
            <a:r>
              <a:rPr lang="es-CO" dirty="0">
                <a:solidFill>
                  <a:srgbClr val="FFFF00"/>
                </a:solidFill>
              </a:rPr>
              <a:t>Esta regeneración es probablemente seguida de una vez de una conciencia incipiente e intuitiva de Dios y una confianza en él a una edad muy temprana, pero esto es algo que de veras no podemos entender</a:t>
            </a:r>
            <a:r>
              <a:rPr lang="es-CO" dirty="0" smtClean="0">
                <a:solidFill>
                  <a:srgbClr val="FFFF00"/>
                </a:solidFill>
              </a:rPr>
              <a:t>. </a:t>
            </a:r>
            <a:r>
              <a:rPr lang="es-CO" u="sng" dirty="0" smtClean="0">
                <a:solidFill>
                  <a:srgbClr val="FFFF00"/>
                </a:solidFill>
              </a:rPr>
              <a:t>(lea Jer.1:4,5).</a:t>
            </a:r>
          </a:p>
          <a:p>
            <a:pPr marL="0" indent="0" algn="ctr">
              <a:buNone/>
            </a:pPr>
            <a:endParaRPr lang="es-CO" dirty="0" smtClean="0">
              <a:solidFill>
                <a:srgbClr val="FFFF00"/>
              </a:solidFill>
            </a:endParaRPr>
          </a:p>
          <a:p>
            <a:pPr marL="0" indent="0" algn="ctr">
              <a:buNone/>
            </a:pPr>
            <a:r>
              <a:rPr lang="es-CO" dirty="0" smtClean="0">
                <a:solidFill>
                  <a:srgbClr val="FFFF00"/>
                </a:solidFill>
              </a:rPr>
              <a:t> </a:t>
            </a:r>
            <a:r>
              <a:rPr lang="es-CO" dirty="0">
                <a:solidFill>
                  <a:srgbClr val="FFFF00"/>
                </a:solidFill>
              </a:rPr>
              <a:t>Debemos, sin embargo, afirmar muy claramente que esta no es la manera habitual en que Dios salva a las personas. La salvación generalmente sucede cuando alguien escucha y entiende el evangelio y </a:t>
            </a:r>
            <a:r>
              <a:rPr lang="es-CO" dirty="0" smtClean="0">
                <a:solidFill>
                  <a:srgbClr val="FFFF00"/>
                </a:solidFill>
              </a:rPr>
              <a:t>pone </a:t>
            </a:r>
            <a:r>
              <a:rPr lang="es-CO" dirty="0">
                <a:solidFill>
                  <a:srgbClr val="FFFF00"/>
                </a:solidFill>
              </a:rPr>
              <a:t>su confianza en Cristo. </a:t>
            </a:r>
            <a:endParaRPr lang="es-CO" dirty="0" smtClean="0">
              <a:solidFill>
                <a:srgbClr val="FFFF00"/>
              </a:solidFill>
            </a:endParaRPr>
          </a:p>
          <a:p>
            <a:pPr marL="0" indent="0" algn="ctr">
              <a:buNone/>
            </a:pPr>
            <a:r>
              <a:rPr lang="es-CO" u="sng" dirty="0" smtClean="0">
                <a:solidFill>
                  <a:srgbClr val="FFFF00"/>
                </a:solidFill>
              </a:rPr>
              <a:t>(</a:t>
            </a:r>
            <a:r>
              <a:rPr lang="es-CO" u="sng" dirty="0">
                <a:solidFill>
                  <a:srgbClr val="FFFF00"/>
                </a:solidFill>
              </a:rPr>
              <a:t>Lea Juan </a:t>
            </a:r>
            <a:r>
              <a:rPr lang="es-CO" u="sng" dirty="0" smtClean="0">
                <a:solidFill>
                  <a:srgbClr val="FFFF00"/>
                </a:solidFill>
              </a:rPr>
              <a:t>1:11-13).</a:t>
            </a:r>
            <a:endParaRPr lang="es-CO" u="sng" dirty="0">
              <a:solidFill>
                <a:srgbClr val="FFFF00"/>
              </a:solidFill>
            </a:endParaRPr>
          </a:p>
        </p:txBody>
      </p:sp>
    </p:spTree>
    <p:extLst>
      <p:ext uri="{BB962C8B-B14F-4D97-AF65-F5344CB8AC3E}">
        <p14:creationId xmlns:p14="http://schemas.microsoft.com/office/powerpoint/2010/main" val="17657651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ircle(in)">
                                      <p:cBhvr>
                                        <p:cTn id="1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88640"/>
            <a:ext cx="8640960" cy="6408712"/>
          </a:xfrm>
        </p:spPr>
        <p:txBody>
          <a:bodyPr>
            <a:noAutofit/>
          </a:bodyPr>
          <a:lstStyle/>
          <a:p>
            <a:pPr marL="0" indent="0" algn="ctr">
              <a:buNone/>
            </a:pPr>
            <a:r>
              <a:rPr lang="es-CO" sz="2800" dirty="0"/>
              <a:t>Pero en situaciones fuera de lo común como </a:t>
            </a:r>
            <a:r>
              <a:rPr lang="es-CO" sz="2800" dirty="0" smtClean="0"/>
              <a:t>en el caso de </a:t>
            </a:r>
            <a:r>
              <a:rPr lang="es-CO" sz="2800" dirty="0"/>
              <a:t>Juan el Bautista, Dios dio salvación antes de este entendimiento. Y esto nos lleva a la conclusión de que es ciertamente posible que Dios puede hacerlo también cuando sabe que el infante morirá sin haber escuchado el evangelio.</a:t>
            </a:r>
          </a:p>
          <a:p>
            <a:pPr marL="0" indent="0" algn="ctr">
              <a:buNone/>
            </a:pPr>
            <a:r>
              <a:rPr lang="es-CO" sz="2800" b="1" u="sng" dirty="0"/>
              <a:t>¿Cuántos infantes salva Dios de esta manera? </a:t>
            </a:r>
            <a:endParaRPr lang="es-CO" sz="2800" b="1" u="sng" dirty="0" smtClean="0"/>
          </a:p>
          <a:p>
            <a:pPr marL="0" indent="0" algn="ctr">
              <a:buNone/>
            </a:pPr>
            <a:r>
              <a:rPr lang="es-CO" sz="2800" dirty="0" smtClean="0"/>
              <a:t>Las </a:t>
            </a:r>
            <a:r>
              <a:rPr lang="es-CO" sz="2800" dirty="0"/>
              <a:t>Escrituras no nos lo dicen, de modo que no podemos saberlo. Cuando las Escrituras guardan silencio, no es sabio que hagamos declaraciones definitivas. Sin embargo, debiéramos reconocer que es la pauta frecuente de Dios a lo largo de las Escrituras </a:t>
            </a:r>
            <a:r>
              <a:rPr lang="es-CO" sz="2800" u="sng" dirty="0"/>
              <a:t>salvar a los hijos de los que creen en </a:t>
            </a:r>
            <a:r>
              <a:rPr lang="es-CO" sz="2800" u="sng" dirty="0" smtClean="0"/>
              <a:t>él. </a:t>
            </a:r>
          </a:p>
          <a:p>
            <a:pPr marL="0" indent="0" algn="ctr">
              <a:buNone/>
            </a:pPr>
            <a:r>
              <a:rPr lang="es-CO" sz="2000" dirty="0" smtClean="0"/>
              <a:t>Para ver esta información lea: </a:t>
            </a:r>
            <a:r>
              <a:rPr lang="es-CO" sz="2000" dirty="0" smtClean="0">
                <a:solidFill>
                  <a:srgbClr val="FF0000"/>
                </a:solidFill>
              </a:rPr>
              <a:t>(Gen. 7:1;He 11:7;Jos. 2:18;Jn </a:t>
            </a:r>
            <a:r>
              <a:rPr lang="es-CO" sz="2000" dirty="0">
                <a:solidFill>
                  <a:srgbClr val="FF0000"/>
                </a:solidFill>
              </a:rPr>
              <a:t>4:53; </a:t>
            </a:r>
            <a:r>
              <a:rPr lang="es-CO" sz="2000" dirty="0" smtClean="0">
                <a:solidFill>
                  <a:srgbClr val="FF0000"/>
                </a:solidFill>
              </a:rPr>
              <a:t>Hch.2:39</a:t>
            </a:r>
            <a:r>
              <a:rPr lang="es-CO" sz="2000" dirty="0">
                <a:solidFill>
                  <a:srgbClr val="FF0000"/>
                </a:solidFill>
              </a:rPr>
              <a:t>; 11:14; 16:31; 18:8; 1 </a:t>
            </a:r>
            <a:r>
              <a:rPr lang="es-CO" sz="2000" dirty="0" smtClean="0">
                <a:solidFill>
                  <a:srgbClr val="FF0000"/>
                </a:solidFill>
              </a:rPr>
              <a:t>Cor. </a:t>
            </a:r>
            <a:r>
              <a:rPr lang="es-CO" sz="2000" dirty="0">
                <a:solidFill>
                  <a:srgbClr val="FF0000"/>
                </a:solidFill>
              </a:rPr>
              <a:t>1:16; </a:t>
            </a:r>
            <a:r>
              <a:rPr lang="es-CO" sz="2000" dirty="0" smtClean="0">
                <a:solidFill>
                  <a:srgbClr val="FF0000"/>
                </a:solidFill>
              </a:rPr>
              <a:t>7:14.</a:t>
            </a:r>
            <a:endParaRPr lang="es-CO" sz="2000" dirty="0">
              <a:solidFill>
                <a:srgbClr val="FF0000"/>
              </a:solidFill>
            </a:endParaRPr>
          </a:p>
        </p:txBody>
      </p:sp>
    </p:spTree>
    <p:extLst>
      <p:ext uri="{BB962C8B-B14F-4D97-AF65-F5344CB8AC3E}">
        <p14:creationId xmlns:p14="http://schemas.microsoft.com/office/powerpoint/2010/main" val="391742568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217443"/>
          </a:xfrm>
          <a:blipFill>
            <a:blip r:embed="rId2"/>
            <a:tile tx="0" ty="0" sx="100000" sy="100000" flip="none" algn="tl"/>
          </a:blipFill>
        </p:spPr>
        <p:txBody>
          <a:bodyPr>
            <a:normAutofit fontScale="92500" lnSpcReduction="10000"/>
          </a:bodyPr>
          <a:lstStyle/>
          <a:p>
            <a:pPr marL="0" indent="0" algn="ctr">
              <a:buNone/>
            </a:pPr>
            <a:r>
              <a:rPr lang="es-CO" dirty="0" smtClean="0"/>
              <a:t>Estos </a:t>
            </a:r>
            <a:r>
              <a:rPr lang="es-CO" dirty="0"/>
              <a:t>pasajes </a:t>
            </a:r>
            <a:r>
              <a:rPr lang="es-CO" dirty="0" smtClean="0"/>
              <a:t>nos </a:t>
            </a:r>
            <a:r>
              <a:rPr lang="es-CO" dirty="0"/>
              <a:t>dicen que Dios automáticamente salva a los </a:t>
            </a:r>
            <a:r>
              <a:rPr lang="es-CO" dirty="0" smtClean="0"/>
              <a:t>hijos de </a:t>
            </a:r>
            <a:r>
              <a:rPr lang="es-CO" dirty="0"/>
              <a:t>los creyentes </a:t>
            </a:r>
            <a:r>
              <a:rPr lang="es-CO" dirty="0" smtClean="0"/>
              <a:t>mientras estos en su desarrollo disidieran no </a:t>
            </a:r>
            <a:r>
              <a:rPr lang="es-CO" dirty="0"/>
              <a:t>rechazaron al </a:t>
            </a:r>
            <a:r>
              <a:rPr lang="es-CO" dirty="0" smtClean="0"/>
              <a:t>Señor</a:t>
            </a:r>
            <a:r>
              <a:rPr lang="es-CO" dirty="0" smtClean="0">
                <a:latin typeface="Agency FB" pitchFamily="34" charset="0"/>
              </a:rPr>
              <a:t>. </a:t>
            </a:r>
          </a:p>
          <a:p>
            <a:pPr marL="0" indent="0" algn="ctr">
              <a:buNone/>
            </a:pPr>
            <a:endParaRPr lang="es-CO" dirty="0" smtClean="0">
              <a:latin typeface="+mj-lt"/>
            </a:endParaRPr>
          </a:p>
          <a:p>
            <a:pPr marL="0" indent="0" algn="ctr">
              <a:buNone/>
            </a:pPr>
            <a:r>
              <a:rPr lang="es-CO" dirty="0" smtClean="0">
                <a:latin typeface="+mj-lt"/>
              </a:rPr>
              <a:t>Las </a:t>
            </a:r>
            <a:r>
              <a:rPr lang="es-CO" dirty="0">
                <a:latin typeface="+mj-lt"/>
              </a:rPr>
              <a:t>Escrituras nos dan ejemplos como </a:t>
            </a:r>
            <a:r>
              <a:rPr lang="es-CO" dirty="0" smtClean="0">
                <a:latin typeface="+mj-lt"/>
              </a:rPr>
              <a:t>el </a:t>
            </a:r>
            <a:r>
              <a:rPr lang="es-CO" dirty="0">
                <a:latin typeface="+mj-lt"/>
              </a:rPr>
              <a:t>de </a:t>
            </a:r>
            <a:r>
              <a:rPr lang="es-CO" dirty="0" smtClean="0">
                <a:latin typeface="+mj-lt"/>
              </a:rPr>
              <a:t>Esaú</a:t>
            </a:r>
            <a:r>
              <a:rPr lang="es-CO" dirty="0" smtClean="0"/>
              <a:t>, quien vendió la primogenitura por un plato de lentejas, indicando que no le interesaba ser el sacerdote de la familia, y por ende, pertenecer a la familia del linaje santo, pero </a:t>
            </a:r>
            <a:r>
              <a:rPr lang="es-CO" dirty="0"/>
              <a:t>sí indican que las pautas comunes de Dios, la manera «normal» o esperada en la cual </a:t>
            </a:r>
            <a:r>
              <a:rPr lang="es-CO" dirty="0" smtClean="0"/>
              <a:t>Él </a:t>
            </a:r>
            <a:r>
              <a:rPr lang="es-CO" dirty="0"/>
              <a:t>actúa, es atraer hacia sí a los hijos de los creyentes</a:t>
            </a:r>
            <a:r>
              <a:rPr lang="es-CO" dirty="0" smtClean="0"/>
              <a:t>.</a:t>
            </a:r>
          </a:p>
        </p:txBody>
      </p:sp>
    </p:spTree>
    <p:extLst>
      <p:ext uri="{BB962C8B-B14F-4D97-AF65-F5344CB8AC3E}">
        <p14:creationId xmlns:p14="http://schemas.microsoft.com/office/powerpoint/2010/main" val="10228262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736303"/>
          </a:xfrm>
        </p:spPr>
        <p:txBody>
          <a:bodyPr>
            <a:normAutofit fontScale="85000" lnSpcReduction="10000"/>
          </a:bodyPr>
          <a:lstStyle/>
          <a:p>
            <a:pPr marL="0" indent="0" algn="ctr">
              <a:buNone/>
            </a:pPr>
            <a:r>
              <a:rPr lang="es-CO" dirty="0"/>
              <a:t>Aquí es particularmente relevante el caso del primer hijo que Betsabé le dio al rey David. Cuando el bebé murió, David dijo: «</a:t>
            </a:r>
            <a:r>
              <a:rPr lang="es-CO" b="1" dirty="0">
                <a:latin typeface="Agency FB" pitchFamily="34" charset="0"/>
              </a:rPr>
              <a:t>Yo </a:t>
            </a:r>
            <a:r>
              <a:rPr lang="es-CO" b="1" dirty="0" smtClean="0">
                <a:latin typeface="Agency FB" pitchFamily="34" charset="0"/>
              </a:rPr>
              <a:t>voy a él</a:t>
            </a:r>
            <a:r>
              <a:rPr lang="es-CO" b="1" dirty="0">
                <a:latin typeface="Agency FB" pitchFamily="34" charset="0"/>
              </a:rPr>
              <a:t>, más él no volverá a mí</a:t>
            </a:r>
            <a:r>
              <a:rPr lang="es-CO" dirty="0" smtClean="0"/>
              <a:t>»</a:t>
            </a:r>
          </a:p>
          <a:p>
            <a:pPr marL="0" indent="0" algn="ctr">
              <a:buNone/>
            </a:pPr>
            <a:r>
              <a:rPr lang="es-CO" dirty="0" smtClean="0"/>
              <a:t> </a:t>
            </a:r>
            <a:r>
              <a:rPr lang="es-CO" dirty="0">
                <a:solidFill>
                  <a:srgbClr val="FF0000"/>
                </a:solidFill>
              </a:rPr>
              <a:t>(2 </a:t>
            </a:r>
            <a:r>
              <a:rPr lang="es-CO" dirty="0" smtClean="0">
                <a:solidFill>
                  <a:srgbClr val="FF0000"/>
                </a:solidFill>
              </a:rPr>
              <a:t>Sam. </a:t>
            </a:r>
            <a:r>
              <a:rPr lang="es-CO" dirty="0">
                <a:solidFill>
                  <a:srgbClr val="FF0000"/>
                </a:solidFill>
              </a:rPr>
              <a:t>12:23</a:t>
            </a:r>
            <a:r>
              <a:rPr lang="es-CO" dirty="0" smtClean="0">
                <a:solidFill>
                  <a:srgbClr val="FF0000"/>
                </a:solidFill>
              </a:rPr>
              <a:t>).</a:t>
            </a:r>
          </a:p>
          <a:p>
            <a:pPr marL="0" indent="0">
              <a:buNone/>
            </a:pPr>
            <a:r>
              <a:rPr lang="es-CO" dirty="0" smtClean="0"/>
              <a:t>David</a:t>
            </a:r>
            <a:r>
              <a:rPr lang="es-CO" dirty="0"/>
              <a:t>, quien a lo largo de su vida tuvo una gran confianza de que </a:t>
            </a:r>
            <a:r>
              <a:rPr lang="es-CO" dirty="0" smtClean="0"/>
              <a:t>en la casa del Señor «</a:t>
            </a:r>
            <a:r>
              <a:rPr lang="es-CO" dirty="0" smtClean="0">
                <a:latin typeface="Agency FB" pitchFamily="34" charset="0"/>
              </a:rPr>
              <a:t>viviría </a:t>
            </a:r>
            <a:r>
              <a:rPr lang="es-CO" dirty="0">
                <a:latin typeface="Agency FB" pitchFamily="34" charset="0"/>
              </a:rPr>
              <a:t>para </a:t>
            </a:r>
            <a:r>
              <a:rPr lang="es-CO" dirty="0" smtClean="0">
                <a:latin typeface="Agency FB" pitchFamily="34" charset="0"/>
              </a:rPr>
              <a:t>siempre</a:t>
            </a:r>
            <a:r>
              <a:rPr lang="es-CO" dirty="0" smtClean="0"/>
              <a:t>» </a:t>
            </a:r>
            <a:r>
              <a:rPr lang="es-CO" dirty="0" smtClean="0">
                <a:solidFill>
                  <a:srgbClr val="FF0000"/>
                </a:solidFill>
              </a:rPr>
              <a:t>(Sal 23:6</a:t>
            </a:r>
            <a:r>
              <a:rPr lang="es-CO" dirty="0" smtClean="0"/>
              <a:t>). </a:t>
            </a:r>
            <a:endParaRPr lang="es-CO" dirty="0"/>
          </a:p>
        </p:txBody>
      </p:sp>
      <p:sp>
        <p:nvSpPr>
          <p:cNvPr id="4" name="3 Rectángulo"/>
          <p:cNvSpPr/>
          <p:nvPr/>
        </p:nvSpPr>
        <p:spPr>
          <a:xfrm>
            <a:off x="251520" y="3407926"/>
            <a:ext cx="5976664" cy="3416320"/>
          </a:xfrm>
          <a:prstGeom prst="rect">
            <a:avLst/>
          </a:prstGeom>
        </p:spPr>
        <p:txBody>
          <a:bodyPr wrap="square">
            <a:spAutoFit/>
          </a:bodyPr>
          <a:lstStyle/>
          <a:p>
            <a:pPr algn="ctr"/>
            <a:r>
              <a:rPr lang="es-CO" sz="2400" dirty="0"/>
              <a:t>David tenía la confianza de que vería de nuevo a su hijo cuando muriera. Esto solo puede implicar que estaría para siempre con su hijo en la presencia del Señor. </a:t>
            </a:r>
            <a:endParaRPr lang="es-CO" sz="2400" dirty="0" smtClean="0"/>
          </a:p>
          <a:p>
            <a:pPr algn="ctr"/>
            <a:r>
              <a:rPr lang="es-CO" sz="2400" dirty="0" smtClean="0"/>
              <a:t>Este </a:t>
            </a:r>
            <a:r>
              <a:rPr lang="es-CO" sz="2400" dirty="0"/>
              <a:t>pasaje, junto con los otros mencionados arriba, debiera generar una seguridad similar en todos los creyentes que han perdido hijos en su infancia, de que un día los verán de nuevo en la </a:t>
            </a:r>
            <a:r>
              <a:rPr lang="es-CO" sz="2400" dirty="0" smtClean="0"/>
              <a:t>segunda venida de Cristo.</a:t>
            </a:r>
            <a:endParaRPr lang="es-CO" sz="2400" dirty="0"/>
          </a:p>
        </p:txBody>
      </p:sp>
      <p:sp>
        <p:nvSpPr>
          <p:cNvPr id="5" name="AutoShape 2" descr="data:image/jpeg;base64,/9j/4AAQSkZJRgABAQAAAQABAAD/2wCEAAkGBxQTEhUUEhQWFhUWGBwaGBgYGBcZHBweGBwcGBocHBsaHyggGholHBwXITEhJSorLi4uGB8zODMsNygtLisBCgoKDg0OGxAQGywlICQsLCwsLCw0LCwsLCwsLCwsLCwsLCwsLCwsLCwsLCwsLCwsLCwsLCwsLCwsLCwsLCwsLP/AABEIAJMBVwMBIgACEQEDEQH/xAAcAAACAgMBAQAAAAAAAAAAAAAEBQMGAAECBwj/xABBEAACAQIEAwYDBgQFBAEFAAABAhEAAwQSITEFQVEGEyJhcYEykaEUQlKxwdEjYnLwBxUzkuGCorLxQyREU3PS/8QAGgEAAwEBAQEAAAAAAAAAAAAAAQIDBAAFBv/EACkRAAICAgIBBQEAAQUBAAAAAAABAhEDIRIxQQQTIjJRYYFCU3GhwRT/2gAMAwEAAhEDEQA/APRbr213J3+EGT9QIrn7aiq2TNmOxIGldW8KXMcvxdKnvYK2u7KD/P8AsGE18/GGSVtUkbnwWnbYpucQc7sfYx+VSKz3BqfCDznc7AQJJ9K77+wWg5iOuWBp0ymY9QaJZ0t28wtt8UjMGENyYzt5darhg7dztBnWko0wG7h0tiWGYzBEwF56xJqA45FDd2gzaQdSF6kZtz0kCoLrSxMbkn57/WtDD5tQQOpPn9flRlL/AG0UWJJXNkuGxd3kx9DrPl1+VHYq+DAaHIExqij/APo8uc+VR4iLIVbZliPE/PpCzsN/OoGvTEKoAEAQD7kxqaWU+Cab2Lw5u0hnZ4guXMRCghQBBM+hOgoHFXyTK5gsAKMxPWSwO5IMVHmJAHIbaDnvUtqyf+KV5pTXFBWGMHYOiVOiEbc6nWzrtryFH4fBuCNgfOkx4J2GeSNC63YJ5H5UZhbWhEzOmgMeeuxqZ8K87+pk/WpjbUqAhlVj4TJmZ1itsY1ozTlYFjMPmUg5eUaSQBvrI39ajSxbgywKrrzOXpruR5TFTX7hzXA0Bj/p284+Ebu4EQPUnlQWIxWVCpgMfiKrCwR8JP3j5+fOg8SbsMW+gR8Ux8as2UkxrHtlnl1rmy2oiuVTkx0HIAH5TtUqOFgqBI9TPtXnZFKErNqSapHeLwvfBURgG1kGd+siekUpXhzlW8JlDBA3+W5po9uBmUwPIiR1EV0xcqy5jrvG/lrvWhSU1Uuye49CDugFLtIUEAmJJJ5KPvN+XOh7nElzaWtBoAT9WIGp60549w4lreX4Aigcwp5n670mv2yhIZRPmPqIp+CUbZWCT2FZTi4gDvEUlhsuRdiJJiNoFKLTA+9OOBm0AzlC95Nban4dOkGS3lQmJJe4zuMjMZIjKPYGmX1Hx6bj4A2WuZO1Thl1rGg8qVNoEmRWzHr1Fd47swLq94XyFhm0AKx8xHt8qLwGBzB3YkIgliIJ6wB1Mb8qz/N5C2VVbaTuZY8zEkxqY1jntVsMpXaZlnFSfyRRMbwp7R6jkQZU/SQfIwahW7yO9WhiSWIEAk6bj/kVFb4ZaunI7d2x+Fj8M9G5r67elbY5b0zLPEluJvsOf/rE0Wcj5S2gVogN67gf1Vb8fxNLYNq5eOYaFLVtnK+TMNF0jQn2ql4XgzWMXbTFgoikuxAnOqCcq9c2gPQE0Rie4uXTdxVpmN5i4acog7ELqrLGgOo0qObsfAmBcQtyxyM8EzqIPuKEXHX7RhCfIgkR8jpTTG2EUgWVZUI5kNJ6iNAPSgriGs5peP8ASHFiQTcU3GEyxZ5ncwdmIH5GpeH8SCIVRc1p2DEOJZYEHK3TrpOg85gxZCpca2pLH4pj08IGxiaW4fG2yFlrjEaZTAAjbXn0iKdX2hJpdFqxWHKwQCFYSpIOo8jzqO0utc4DirvbVMxyLum420g7zvpXYaASa1qXJWY2qdEnZXBG5j7eUeFG7xj0VdfqYA9aztuwF5l5kj6661dOzHDxhLDXLph7wDGfuWwJVSTzMkxXmmPxjYi9cunYsYjaNtPaqx6sWcrYG/xewmu1qMvJJH9ipUBNEU6C1lbMDnWV1HHvLFl0W2D5ClGN0LNdbM4gZVyjzAkagCddKEu8SuxEjKeWprVlgfiB018In220rwMmVTVI9WGFw2/+jf21tMqon9Kyfm0x7Vw7ljLMSecma6wwd3ULY0PXOJ885IH09qjfF2VdlOIw8pq6d4JT+qASABHiMUqxZJdDOcIs5yVPadQNpbz2j9TUGAx9u+uawyOoZlzJmiREjxa6UWidYoJTg68jNqSObkudYrnGXFs22u3DCoJP5CKcYTh5cH7vnVQ/xpud3hcPbAhTdLED7xRdA3lrPtW3F6fn8pmTL6jj8Ymz22wSg987g/dFsZjHmsc+Q1mOW1LOMds0w48L98xAIF23hxGb7pW0ykEecV5pwrhjYlrjG4ECwWYjMSXJyhVkAnRiSSAAN67ucJKlSG7xDMMJBEGDKn4dQdiR51vShHpIzuM5K7PRuD8fYq99MRbsXXGUpdS/dt5elsLcIWdSWKsdd6Q/53xGzdNy3iBcJ3ELkaNgUgD30b0oPC2QogSfUzU32tl2UnlObKB7hTJ8qm8jKRxLyerPibmLw9p7SqUuLLw3hQiM4YtEENI110250hZChDd4oI1BRmPyKjX8qK7IXHOHuKVDWs82xIBdiPHIiFQGIO5JOlTNdVfw3Lg5nxAHfQ7acorNlgm+RXG2rj4JMS+ZfN/EMuvuzQJ9PnQtu+66fEv97dK5u4t23P0C/kPzrVvXaoTztdGiOJNbGeCxUMGjNAPhOkEjcGN/WtLbzEAak/3vQ6rRNlo20pPc9zTO4cdo09vKYPLnG/8AxUli2T5RzMAfM0SCwykg5RPVQfInmJqS2hYCYkkkAQNuZA5U8cKslLI6IWQhSZUKNyZA/KZ8hrSTipt5o15eLaRGw6CnfFCvdZC4DTmA1+RikGNwuaLhJU6AaSPLQbVVulQcX6QYUIHzGdNtOftQmNuMxJJO8ftRjXAiiIJO/wDZoa9eLCI/v2pKpaLcgNBXZWphhDz0G+v971vCcPu4hj3FvRYBZiAAepPXyGtFJtiTaStkmBxZUMoIEjU8hHLfUmlN46kwBI+Xp0NW7D9lbdoE4nEDqQpW2o6glpLewFcNjMACUw2HS+8RGYSTyI7wx1kiPKavFUZnO+inbaVHmg7SDRvELrBmVrFiyyiWTvLi3BrB8TZ7Z15QNxUeA4Vcv5mtwQp1zuikTtIJHzGlc0LY04Zi0vJ9lxOts6I5+K0eUH8PlypVhuHd1cv4XEXFswAUusrMfCfhSDGVgxOm/KaxLZBhhtp7in3G7IxuDU//AHNjSAJNxTyAHz0GkGqY5X8WI7i+SKz3OWQglAZzQVB5ScxkSepqG4usmNen9xTXs92ZxK37RZRZmfDcEm4gjvFNsa92QYJaIJWJMCiO0fZ+3hxduWrh7tWREtGWYM5+ENzWNddd+lTnjovHM59or5QAEdaDtcOthiSkzrP7j9aMu2HWM6Ms9VI+U70Vh8KAJfXov7n9KGOMm9DTlGtkFpQB4QI5RFWvsh2d7wi/eUi0uqA/fI+9/QPr6Cq9evqo1gDn0H7+tXHgXA7961mv3HS1cXS34ixU7TnOW2DyEHSNq38KWzC2itdvu0nf3GsWTKA+NgdCemh2qq3iFXKNzv5D96u/HezWEso7WBiSEHjdMj219WYDXrlmOdU3E8NKDOhzJzncevUedM9oRLYFbqVVJ5VoIYqa2jHnHyogO1tHyj5VlbuWwB4iT6k1qiA9HbHJaYd5JJYKEXMSWOgQBdWeeQ/5rfEO0OKtKrOmEwa3JVO+usXzDYMtpYBjXLnnrVda3hYY/aVe8O8Z3uWyFIGUFbD5/wCHDaZgSxzHQ6GqpiO0125dTucloqMiqMhUfzAlREwOVebixQgtHoZJubLpxY3LY7zEXbOIAC3cy3AjPl2XIPiVTspeDvvpVS+198/eWzkcAqXU3M8MZgl2aPKNhtSe9wa8GbONS0yTMk6kzzE86f4SyFUKAPONpp3KjowctDXgFpmxFkX8XeW2GB+7GaZ8R5BjoWiddTrXrtzDlAFRTPUQPm1eKPhfvlUhSN1BBn0Gck+Rr0zhXaW3jLJXuTnSJthoQ8gc0iVnkdR0510Kk/74Bmg41+BfaHFG2qLmZc2/dwJ6guTIHoJqn8bRb1o2iuZSQQF1II0GUwTm5c52qwFMU/huvaybZI0g7CFHL+qak4Rw+3aQtmJuk/EQBkKnZAZjWJOpP0o+xknJPr/kCy44Q41bPNeIdmjgXa20Ol0eFojMoMiRydZ/uaX37YEKoIC7A/PevR+OX7OKdbd0DOp8DoSkkjzlc5j4SDPIzoKtxLs7cBJtw6j2b/br9CdqOTHNMbFli40JLFknUmANakvBmgW1A1++4QtygFtNeQGtG4Lg7uWCkQFliZGWTAnznYeRpxguDG2VztMGYWdTvzrNKaj2aeN6DezuAuWbXjeC6y1tSYUz+OZJjTSBr5USLBkHrULEzpU6Anca1neRgUHZMuBJOmtMbXBTz0jcDU+kDnU/BbJLTyXUiusa922MwljD6GYUHllXSQOetXhCMo8mSnOSlxTA2uWFbKXGhgywkewk+2lRXsfDRbYZfu5TOnUneaSfZcugFMsHhFIg/SoOSulouo1t7G+Atm60MxiJO59h50PxHiyiLZYW2V/EiAvKgyFL6AHrqaIwqFWWCCG8JEhZkbKZkkb1WL+Ds27twG6zJbWVEQzMZ8AOu2ktHOtCuMNdmelKX8Hd2+mfvicofxInxNppOmg186BchiApOvI6/XnSq/jy0EqFAHhC7DnzkkzzJqXBYhQQzHny/WpuVs1LHxiEYjAnnv5H6UHiFyL4eutZiMSxJOvi560Fm11mOdFUIzfEbpYq0wIiAelS4zFXblq2mHbJ3CktbzZc8nxMpmGYaGDrvE0HihB1OnlQpvQwYalSGEiRK6gkHcVVMhl3sCvBXY5yS3PM2vlIJmt5SMrKfEhBU8wRqCD1BpldbvbrOAHuP4mWADAHiYNaWWPlk9Tzo3C8KV3y/DIkINXbYAAaxqdWOigEmik5OkNUVDkyvYnEMtu5mZmD5RcJAJYSCQGInfXQzpUnBce1t1NtrgB2gwSNyubeD0PSn+L4NaRlU22djMouKw4I0kDK4zEEwJXc8qUXcFh0H8RMTg7hOlsyyHzm4ELf9JgVoXp51qjI88LL7g+DJibgebncwNz4mckyJbUARrvyirZguHWrQi2ir5jc+rHU+9UHst2uw+GsqLrXWLvJISVtwI3zSQddtddhV7w/FLV0fwbiPqJysDlB11A1HOisUkraEnk5PT0BXsC5xDurWzmVdCCHUDYFgDKkyRtqTvWhYgsMygh8pyAlszAGAdNYO9NLrhEdwBOrepiB+gqLAYUW0ltyzOxPVt/ppXKC7Z3uSqhZjuy6XlcO7Bm2cKJBHPWZryzGWrlpspBOYnuyNRcUHKGXmQeVeq9qMQzZMLaMXL8gn8Fsf6jeWmk9TSLiuKtf5nhEAAFpWVeitEWh9PqKtiVISTb7BOynZK3etYfE3i5bMxa0wAWVYqoIIzaQDvrVk4lxYm4LGHyveNwd6SCVtJPjYkaZo0Anc89qg7WdpPsiwqwzWy5cnS318MSW3iuOxeD7vD2yQ03AL1wn4iX1VT1MR7k00rYqB/8AEzFi1gzbBhr7BAOqgy3yAFUHA6DUSCCpHIgiDTHt4jfakN65nvNr3K/BZT7qg7s53JgUArAER01p0qidHsVYmw1tyoO21dDN1+QH7UdxlvgbTWRr7UAwJGraUsegyVMHdZPX11rKlFgda1RoFgfarAYpbzDEgkjXScpBGhUxBWPrS3hiTdBy7eVev4nE2yVW/cJTch7a3CeoUKDqepihePXcDnzphygYRLW7dsaD7pZwemkViwQnmjaRqyZI43Teyqvb5rtHwzt6TsPKt2Gg7Ua6WGEpcy+pBX0zAkD3NGcL4WTdRWjKdc2ZYYDkpmCxMAepo5PT5I9orj9TB7TFOIuDMWOVxpCsbgUQIIAS4h/OnfGse9kLZVv4YUADWQCAVIZjmDe9OlxVtCQyhCo1UpB+okCvPeIcQa9cZ3JMkx6cq04cLxdmT1Of3Ojs8axAiL92F+Hxt9dYNG3O1N91AcrmGobIIJ/nCx81ik1wwpqEGq2zMgvF8RYsxJ0Jk6QD7EnSn/Ae08lbeIYgEgLdnUdA56fz7jn1FSdDuP8Ag1pWB02PMH+9R50rbY60W7jeFfh95L+GByXMy3BdY3FzEzGviM/ECzNqDEaU74Z2jw90eKbFwDUEl0MblWjMPQyapw4wXwbYa5LFSr2W5rkPwHqsEx0pbavwR5yfl/7qEsMJupI2LJL2+cXtHr+GwOfVMr6AyroRDCVOh2ImD61vNaUwzgHmACxHqRoK8u4Txe5h7me2TqpQryKsZI+es+Z6mrrb0bNmywQZ5zM6DmfpXn58KwyVLRfDmeROyyYvHJZLpZM3tOWYL5NAEaaxvSs3bt1sxILbZQI/M/rQfEuKFicoyhjLdXJ0lo69KGxV5bAi6QLpXMtosTcYn4fCp8CbyX+VCVy+vQ8Wo99lhTh7kTA8/L3OlbGFjeY5kCY+Ug1X7l2857xlf+thlAHSTCgemlc2sarNlFxXb8KnOdP6JUe5oNb0jrfllhx2Nt27qQ2qCDbVSCW20nTXWSSToPapYlvESw1JJgjr9aaMSAQAQeZ1nXz5UGUjoaSc76K448QNBPIx6VOtg6Gp7t3KgyWw5J11MAegjM2/MAczW72MvT3aWLSkQWLZXInZSScqmNcupANdGMmjnkS0ZctK0ZiSTyUE8wAN5BPKARprFcYdbDEhRchTBbPZcg/hy28zFjBhRLaHQa13ivtSDP34tZtFS3btqTG5BCTHnNB2cNevBmN+7Cbk3H9YABjUVphj1TRCTk9omOEtZiBh8cx3AFtEB9c6lgPPLRlm29ki4mAVCPhe/ce4BPPLCKD5/WkX+XqDJdp95/OpRw23pmBaBAzHQeQP3QPWnriTaXbCcVxfEOveTaVVaC1mxbcg+ZYO49ZHrWvseMZTcF+8LXN1xWRdpjw3N/5QPahvtFpCY7pCokxcQEAa6ktPtPtTKzgblqyHs4Vn71VZC47xFuO4UlUZoUFQrajUxsKtiisnbdkZ5HFfFL/0p+L4muaO7a7P3nYwR1kyx94rdrG58ObFxO88QNqYm11CGCdRA32ohuD32dzfLZixzu5kyInnrEjQQAIim3BMD9mulS2bPqtyAJ8l6c9Aa9CEIwWjLKU5vYm4bw68wYMvdG2B8cjQ841LA89DpVp7NYpsK7utpLl1gM6FypIH/wCFzKEc8pAn8Q2qLjF8WmW8SojwupMGDsY3MUpHF7ZdrSBpXxWWMDzK/wBM7dKZpyXQtKLPS8H2iw+LXulZrVwsqtavKUcGQSo+6xIGmUkUx4zjMioka3myDWIJBM/SPevHLPaO6xW8uRblsyAVDZSNIM6kf2Iq1YTtfbxotrdAs30bMNf4bmCPCx2Os5Tz5moywrwGM1ey1YHFW7mKe5PifDoqjoVLlx5QRXm/FLwu3btw7MYE66DSrrh7Qss9+6cqsjR5kweXMyapJwjEZgDBO3rSqkiklbDePYsYi3h1vhiECpe6uqmd/wCYAKTyzE1YbHaS+bVjuwrXb1x1ChYFvKcqqoG6qvikzvNKOGcFuYkhBoFHjY65R6c2PIVZeyWEt4e7fs5XDB0C3LkS6ssyoAGVQZB3mN6VMLKZ2s4aLPECqsz5lViWMmT8Xz1PvSxTmckbCrQ3DGxGMxV/FsbGHtOQ1xvDKpoFQnqNSR6DU6V4Mj3Lj2kNu0W/hoZkKAACZ1k7wdppwJEXEhmKLuddPlQhsZNWhff9Odb4sJYeQoRbPMUIgkzGZ2Pg0XzAM+dborDr1FZRFsmxfbZbNi5csKhvM+S2XXNkA1a5BEFiNADt0gVT27XXHacQExB/FdVXb2LKY9BpSHFPqYMiTH99aGNUeR3aGjhSWx/e4jYcllVLJPS2/wA5tuBv/LUmA4xdtE91i0AO4YOFP9SNbKn1Inzqt1ldY3BeD0qz2rxtxO6AweIXYKHAI/pBdWt/9GUeVDPctjw3FfCudctxrdxSOUMpDAeqt615+aLtcUuquXvCV/C0Ov8AteR9KFIVwZcLl4FDsfMVHgrwEaBh0JI+o1qpjiLcggPVVCH/ALIB+Vdrxa4NsvypeJ3Bl6OJSP8AQX2uXB+pqHEi26wtsowMhs5MdYkf3FVJe0F0ck+R/epLXHbjECE1IGx5mOtDZ3Bj4MQdd+RGx/Y+Vd3kkq/4Zkeo3/KmFgIrHPZF1Z2d7q7dDbZfqDT1ePW1/wBDh2EVhs1xe9Ye5AP1rO88fwqsEyqYa0bki2rOY1CKXI9lBNemYXAXSiE2nEhZe9/DA0A+FoY/IzSC92jx1wR33drHw2lW2B6EeIfOkeIysc1y4brebG43+4zHuahln7ngvjxvH5PQcTxTC4ZRF9Lt6YBh3CciRbt7R0JBP4qqfEeNuzHuSbayZdUS29wnme7GYDoCxOupJpbaWfhX/dv8h+9Srab8A+RP61PpUPWzWdjuqMw1L3crH370kDpyprhczqA9xWB+4hdkAHUWStoT6k+VAYfCvILj2JVF98viI9AD5jeneGVoCyWMwAMx35KCSQOgk0rf4VjD90ESAAqiFA0GwA5ARyrtYNF3+GGyufEXLVlf52BJ6gKs5m8hrS63xGyxi2LzeZ7m1P8ASHct/wBvtUVjkVeWD6CNo+ntTLA2QBLnXUkFsoUdWgEknoPekyXXLgugtoN+8uzM6AZgttRrGniJosY9HVlQrcMFSVzgaaaFgARM6jcCZq8IpMm2mT9oceFCIIyNrMTpsYnUGaVm+VQLaWBcnQGT05849BWXbiOoRw1wr95dMo/qO8dYik+F4taRyBdUhSYJM6ctRoesCqSbb0JPIoogxPHbVoqIe5nCmVAIIPR5g+cAxRF/HmLl57ttCSosKwZ1RHGrNbiS2RTHhI5jeqlxC8odmYB9x4QCNQVBy5gNBEdIHSpeynDPt2Nt4VrrIpDS7fHltroACSA3IbgdOVOsR50pyybIcdiLcqFm9czg52BGcqQQvdLqwMa5ixPlXqeE7Yi42HOLS9gx35uxftXAphAAqGBmSWeCw8Jjyqo2+KCx3lnAp3CZiDczF79yDEm790GJyoABO/KpOA9mruNuPJuHKBnuN49+UsRLc4J211mtGJwbqwyxzgi247tfhLly5BC2987WyDmIKs0FCpBHhIbcAbGqpxTtRZIhO7K7ZiSIYbZArPlI82mrNxK7b4VbVbVlgz+EsQGc5ROZyT4xJ0A8I5CqhxDtLev+Hv7y29BlNzf1ChRHlECtigu0Z3OXkSjiCMYdpJ3OpzT9ZqHEIU0nxW9VPP0NNLZyqcupAJHrypDYUjUyWJ1nn1mqWJ/Rq7ye+Qb/AOoo5/zRW7+HBgpz6EfrXPD2ynQ1zigbRzL8B3HT0oUAccK4q6lVuHw7DMc2XnIiYHlrV64djMADmfEi7H3IFsaa/C5Vn9tPKvM8PaYnNEKdv1NEm11P61nnGLZog5JHoXGO1uHdVW3buHKZULcuYfXbdInnoQRSm5x9t1XEKRz+25v/ADttNVgYZfx/nUiMq9T7fvSuCrodNjDieOuX47xmMbC5e7yPMBESD5io8PagAD9hXGHaYCp7mKq3aLteR/DwxGh8VyAQY+6gaQV6kjX80f4FIf4hc7mNRtUHELtuzbZ3YIYOUHXMeQAkE69NqpP+fYq6CvewI1hbaaeqqD8q5fC94uZ7ru3NiwYDmRufzpuVIR6exq3a/QZLJLcwWke0CTWUPYshEyqSJO8kE/7YYiOmlZScxeS/AHtBhWt37qOmRkdlKxEQfyI1nnNK5Ir3HHdn/wDOGMqqXEEfaACAANkfUh+UDcDmK8a4tw5rNxrb7g6EbMJ0YdQaOPJzVo1SjxfEBz+lYG8q0a1VlZMk0861HmK5FbFNX6AzKa3kPStoNQKc2uDB0DSVJEk6R5QN9qDpBcqEwtnpR3BiiXka8cqKcx0LSV1AgdTFStwB58LKR1OYfSDWx2fudVPpm5/9NI2mqOUkh/c7XWp8Ftjr96F39Jp7kuN94AeQ/eqVhuz7ZxnKBARJk6jykAVZMS2dnliwnTWRp05VmngX+kp/9AVdNsaOxc9B4h8z4R86kN4rBCqOkkH5xp7UpwQm6B4ssHeRMDamV7DXCf4e0ciAfqZpHha3YVmV1Qxs8RLDxraVOozL8irDX2NJL/FHkhHcLOgDN1013qW9wzEECUdhy1zfkTFQnAXVAJtuAdASp19DGtNjxpduxcmSXhNFp7F9re6As3UBXMWN1nhlBGxkHNqNBI3qwYvt7h7d23cDM6hXVhmCwSUIIzQDMEda87HB70mbF2RuCjCPWRUWN7PYhkb+EQOUlRqNQNTVXXHiTjyu6LvxbGWMae/GFxMuIW7buhwQunwsCgE8ljnzqEcKtsuRcNiC3Nr1xUXzkJMDbQGT1qDgeI7nB2bRkMi+IaRJJY6+9G4bGOQ1zNCroZgLPmTz8hqeQrHpyo3aUSLFcNie/vKJObLbEGYyiCdlC6ARoKivYtECpa0VBA5+pJ60FfUNcMEsCfiIjzMDkKjS5rCqD/VqfpAFB6OT5EuKIu2blkgeMq3iJhspBCsRqBInSqfjcG1uHurFokjKDDEATsR8O0HnT/i13EISbI7vLGYhc5ObZUzZgT1jaqtc7QOSwuqWPM7H0YRrVcUXRlyr5WkR4jiClBNvI3xJDEBVPLKZ0mTMz61xgrV03Ea2CjhgVecuU8mnkPOu8DYTEYi2AN+jQZUSAZ2E+/SmfFsaLam0qAXWbxRmIkGBrcJfrpovSrOl0Z3KnrsYq7KQt4qtw81OjeYkAjXyimvDeN3cNae1bd7YNzvQ675suUq4PxIQB6EcxoPO+IWoIzXQzc1AJyxyLHT5TVl7H8XsOO4xWVSP9O6e+JYz/psEJA0OjZeQHnUvad2jTDJa+Ww3iV3vXZyCM2urOxPmWYkk/ToBUuCwYchcwT+ZgWHlIXX86F4jxzCG4tuywYlssqsJB0B11OscuetGYW2wJABDDy+HzMjYedFcscuwy4zQwxPZq+lt7jXLC20UsWUs0jlC5QZJgQeu9B9n+zRxVzILhByM+iyfCNvi3JIFGcMxd/Gm9gWQWryqHczNpsvjB3zW82h0zD0qbgdy5gMXOIU22tW3YAMCHLArbUMsiCddfw6itSnKnbsyuMb6EN3ArbUyDn1BzbgjQiPWRUGDdsw2I/CenUn7vluTR14FtG1JknzJMk/nUItgKcuszr1P96U1sNLwbsoCcyOFJ2B0zAac9CKINwDS6Mn8w1X35r9R50BeEDD+cqfdZH1rsZgEmCjpc0IBhkI99prkEaphxvII5HrUqqgIBieQ5mlnDzltuEEbkakgHnlB2nptW8SJy3OfOlYRj9pylLgHhkqymNOje1Uztx2eFpu/tD+E58Q/A55f0ncVdLYDKw/EPrUlmyt6wbbiQy5GHmPhI8xQrRydM8hsMANVU+ZBPyG1E2OIHxzA00Xl7DlUHEcM9m41tpBUkf8ANBUp0kH3eIMICnQD1JJ3J861QNao0gUj6ruIuEwfcpoxTlAJuXT4thpHi22CjpXlvG+DG9ZKOII1Vz909SR9086i7S8bvm5cteJRbOUhjLnLzkTlB3GU6iJJqPA8UuXmCBjlAzO0nNlG4zfzHmddTUo47aSB7zSZ51jcI9tirqQQYP8Ax1FDV6tigtxO7dQbf4dhpsRGxHWvNOLYdbd50QyqtAJrdLG4K7FhlU3QJXQrmayaFlDvN03qxovhABMQI1Me1Vs024Hit0O41X9R+tJMDGi2NNz8zUluyvMVzn8/yqS1qR61MUIs2xOwoxLfKhA0E0RaGYxyrhWT2iM+n3Q31inXDb0BtVGg3Ez6VXMMALj5dtvrR2IvFQIBMmNNY5zHOhNXEaEuEkyxf5kjELM6a6HfrttUV3FDxLGYGJESDHOJ3HI8qRfblVAzMsNtBP6CZ9q4s8RViwA+EgZgQVJYSAD6dY2rI4vtGxeoUtMf2sSbWUoRctj4Eubr5AqZtnykrzymucYWvXBlzurKHTNuBHiBjQhSCCwgactqgwqFoAZVEj4v0A8RPpTgrksxYE2rbsDfdGLZ3Hj7szCoZjKs67yaP3X9FT4P+ChAihmfxEEBbYMA6SWZx90fhXUzuo1qTvHdl7yQQJUKsBVOsqsQB+upJNaxKnut0CWGC5TmVi1wSbhABL6ASekCkmJsuWN20+aIzFQQvpBAj0j96dRUV/RHkuVvoejwGAoEaaak+czUNqzJnY0A3FmYCYDDmAI6bVCvH2Vu7dh66Ag8gx5k/KpcG9FJeoT6JuNKxhVMhjqMxQejExmH08qRYjDWWBRUt5xo0KoInSRH3ugBphi8WH0bXoREUFcuqizvJOo3GkdRM+tVUeK0ZZyc3fkxsJb0AZbYQDL4FJH4mAAgsf5ifauuM4i0qd6pDsQFDSGJ6g6QrncgAGkvE8QGHhMD8MRp5+cj61HhybiIrzkUHfaB0AA8WvxEk6U62IovtgVx1KkhdZ/EfDPKI2ors5hybnekoEsFbjl9jDAqgG7Mx0A9dqhxFtbjHJmJ6mJMeQGp/ao8xQBhlIYcwDtr7H086cuutF64/wBo7dy3ilvsq4lyotLZUMkMZOZ2MJA0gaDcFqMbi99Lea99mgAQy3ZDHmQoBlvIbnmBXmQuAtqpPlm6eZBMeVT256ADp/e9Fujj2j/B3hWd73EbjMz3We0swIQFWZ238RIAA2GX5WvDcHTF2cQ17/5xkDADMoU5lIJHI5THlQ/ZKwMPwlOR7tj7uSP+adWT3GEBMBlRm6anUD12qc3R0dxPJuIcLvYdmW+sRKq4ko5AGqn05bikPGCUw5KkghSdNIk+Vegf4k28iYFN2i4zE85CAz1MmqTxpJtx1j6mrRdqxKphOKtgokzCshPyH61NZEWxmH/yEAHzmYHMVxcTNbZeqT8taAw9yQ7EklLqRJ2Urt6TR8nMNwgylh510uqEdCfrWx8R89a6tD4h70GcFcJOw84rvAXIz+WvyMGhsC0ExyNS4T4n9G/MGuOKn/iPhR3i3V+9v8qpVek9rrWfCk/h1+R/9V55hkBuKDsWAPuRSjeBnwrgQuKHuXVtoZj7zmOeSRpPMkVunlviPdKUt4e0EB5vipHyvAD2FZXWJsN7R9p++LNcsIWZVAuEZXUqAAAbcBlH8wO/KuuGN3WEFw6NiHB1j4ZyqPfU1XOJnwHUx67/APNWLjuCuX7VtQbaLK5VGYkIFGUzIBPKI5b1T0/dkp7Ssj4zxQWV5lzIUcp6mqC7Ekk7mn/G8cbZ7hcjBAAWZAxnn8Uj3Aqvk1XLPlobFHijVZWVlTRU7UVJbBDDLqZ0A1qGthiII3FM+ji1utbtE6etd4e4LiBxzGvrz+s1sWxUBWwmBNTC5AJG/KhVeTXZbrRFoIwiwp9qzjLt3BKkggrtvqQCNOormzd8TL+EL82k/tWY6/ls3HEErB1EjeNq59A8gC3ciAlSVadAJ23kUK+IsfEou8oKsqMI35NI/eh7nHLjiPFm/EWmOpGmg8qDKmPFqSZkmTNSpIqo/p6T2Ow7Yy07IQO6IHizO5B3MKCSBuTVm49iEIt4bDse7srqSsSwkuxDQQNyZj1rxnhmOuWmBQ6AyUJYKfUKQY22PKn+B4nNprmKuoyWn0w5VZuMytlIHNUaDDBl6+fKKvXZ0m/0ZYviNu87arb1IRnb+GwBMHvCBlJ10cDlBO1S4kLn+zYd8z99bgyii4DbZmYDNPdAQZiZ08qU8G4gh766AgjDXWKEKihoW2Qi+JSTmJUwBI+ERXPYq2Ga73YZGWy7M4f4Qonko0J0gRM70kvjthilsJuYhAxUlWBEEoTqG5rIBB6aCkfFMHdSXeWWYkmW6CRyqx3cO157NqTKRcTxhT3YP8ZFZtEIEMB5bE1X+J4Z7j57SuLbyVnORpoYLanYH35bARerZ3FrYJgcYVkmco8p1ooYvN8Mxz1G3QedD2OCXCfEQg5kyY9lkn+9qsHD+CWAgb+ITqNXUAwd8oUx6SfWqIWVFUvWhmJEx5ETXGIvDLlVMqgmJYkid9YFXB+zjPcJHgQmRox084B131j12qFezIdQ9ssVJMCBmHq0Kp9qX3UdyXkpSggyDBpliCGsW2IGjGQNJgwduZnerGOx87hz6xXZ7MQuUfDM7g778q73onOaKTn0AgDzA1PqedMUsxdAP4l/MVYB2dQc1HsKMwPB0N1ZYMxYaCJ6daPNNgc0ey28LOHw1nkxTNGgyoM59J2rntTdkBBz+epGlM0SMn8qkflP5UhxmIz4lByDr+Yn60HuVlYdEH+JyobNqR4hcIUg/CShJBHMGBXmnENQB5j86sfb+844jdUs2Ui22WTHwASBsDv50huWC7Ii6s9xVX1Zgo+pq8NRJN7J7XxfMfU0ssJCYjye39DFM7q5Xj1jzgxI8pBpfeWExg/pI+h/WmQWG3d1PUfpXdv4vaol1Ra7VqDZxvDfGamtGH9QRUFtvGamPxg+tA4gxqZrLr5GqLh+BXQVaBoQd+hmr7OhFBqg61LJJxqgOTQgySSDoCT+prKnyb+tZRUgUKcbaS6Gex3hTRSLgWQxBMZl8JGh10O+lXnEOAUj7qL9FFJezvdph0KKQbixdzE5WZGYBlB5ZSNuc0Tj7uW2xnYRWjDL5NEsrt0I3wOHLNMu4DXGJJEnXpss8t/OqoasHZ233j4gnUCw/wAyQB9TVfoyKx1pmVlarYoIc3Wqw1lGTOHXA8WArK3LUaE6HQ7ecUyXEp+IfJv2qucNuZbizsTB9DpVpu2QFPkKnQrN2nBEgyDInXlXNrEqWjU66wD+tZw5f4Fvzd/zFB8P1uP/AFn8zQB+k9u7kuO7a95vHIg6b+WntR/ELbNhvCubvYA1+ETmk/L60DxM6+1WPhGFe5ZtZBMWwWJZVA05s5AHzpZOkd/SoWuz17yH1oy12Zudfz/4q2GxG96wPIX7Tf8Aixrm1bBIHeKdfu3LZPsM2pqDlIPKRX17OkRLAfIfqaLXgiravgtM2p3/AAurHlppNF4viFxTlVWsrJIDKVdhtLMwBb2GXXTrW+HA3FZWCldASSBPODJANHcfkxdg3COFp3TLsXtXLUEE6sTGswPGFPtXPZm4qYW+QDnuZFOmy29XBPnppzp1Ywwt/BIidjmAneIJjntQScGEnu2ZVb4kOcKes+IEz61Kc01THi2jeFQshIEkqwE9CCGGoMGJFQ8Jw+W0o0I3AM6TuNdvOirnD7ogWmtKBJMhtSeu8dedRnhF0AmRPJUeAT/UUFKpxrsZu1Vk13JkZbgdZ+EpaRtRrBYspA8hNB2rhVQBEfzSD8q39mxSrl8bJJIAvAjUz8JKge1DXLhUS6PPPwlvqJ/OrRlFLRKg37c4HheJkGN4I5E6r00jpsTXGAvsGhGA/q0XTlrHyB1NLU4xh9rtt2U8spEHkdx51PhsXw5hGXJzlu8JHoQTFJJ/w6hwz3N3az/tf9aiXE2CSGCFh/KW8jtpppUuEsWip+yP4tPEme6R7a7ion7OYksW0ZiI8WVCekgHQ+1JjxqXhjKvJjXMMBpaVjyHcqPaS2nypj2VS2+KTLbAgzosaCTvHWk2L4LibWVm7m3roWYg+2u9WHsBh378tdyM0HxKSZJgak7nlVYY0pBdeD0jGX8iE9F/P/3VZ4PcL3Q34Tm+REfWjO0uMgFB6nl7elD9nLeVZOhPXoDr9T9KdLRZaQg/xHtRjEb8Vpf+1mH7UitXij23G6XLbj/pcH9Ksv8AiWuuFca6XEJ9ww1261Vyf0qsH8SD7DeMCVwz/iW8PldZh/5Usxo8N/8Amtg/IH9hRONxMpaU7Wy3/eQT9aFxrRbc/wAhFMgndg+BfQflUh2qLDf6a+g/Ku3NAJu2fFRnMUChg0YOVccQK2ppeuBe47rbtlo1LSQqjzO3tuaMQ60HiuNYiyWW3cyrMxlVtTv8QNJKn2K0AXbiBjJg9DoflWV1i+1GJOjOjf1WrR/Na3Q4o7ix7wbCJ9mw3hGtpSffU0m7Rf6Vwev51qspvTfeRCX2/wAgXY5R9nvnmXVSfIAmPnVPubn1NZWVol9V/krH7M5rBWVlKihutVlZXSON1dsUfC3p+larKUWRxw0fwLXq/wCdL+GnU+p/OsrK4H6FcU3H9NMG/wBLDf8A6v2rKykn0FdIhJrpDW6ypDHLmNBMTty+W1OuCj+Czc+9A9ss1lZSz+oj7GinT5V3zjlWVlZsaXIJvELA0/f86EssTuTWVlaZRX4AtGC4TadCWDE/13Bz8moHtDw63asMyAhhGpZj/wCRNZWV0YqnoAitmYnnFWdeF2UAYW1LHUlhm1/6prKynwJVZ0jrGYlltMQdV26D22qhDjN+6pz3X3OinIN41CQDWVlVy/YCIBZXeBJ3NXb/AA1XxuecD/yFarKWI4x4w5/iHzH5GnfC0ACQP/htn3Op+tZWUngtLor/APibZUWsOQBPesZ5/COfTyqoW/hHrWVlPD6kZdkWJ+Fqj4gf4R8x+1brKfwEIs/CK3crdZQCQztR45VqsrjgOaVcY+I1usqcujhaonQ1lZWUAH//2Q=="/>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0167" y="3806011"/>
            <a:ext cx="2466975" cy="2620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48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par>
                                <p:cTn id="13" presetID="21" presetClass="entr" presetSubtype="1"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wheel(1)">
                                      <p:cBhvr>
                                        <p:cTn id="15"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blipFill>
            <a:blip r:embed="rId2"/>
            <a:tile tx="0" ty="0" sx="100000" sy="100000" flip="none" algn="tl"/>
          </a:blipFill>
        </p:spPr>
        <p:txBody>
          <a:bodyPr>
            <a:normAutofit fontScale="92500" lnSpcReduction="10000"/>
          </a:bodyPr>
          <a:lstStyle/>
          <a:p>
            <a:pPr marL="0" indent="0" algn="ctr">
              <a:buNone/>
            </a:pPr>
            <a:r>
              <a:rPr lang="es-CO" dirty="0" smtClean="0"/>
              <a:t>Con esto podemos decir: «Gracias Padre por tu gran amor para con tus hijos, sabemos que tu cuidas de todos aquellos que se deciden a entregar sus vidas a ti. Que aunque pasemos por diferentes tribulaciones, Tu Señor finalmente </a:t>
            </a:r>
            <a:r>
              <a:rPr lang="es-CO" dirty="0"/>
              <a:t>n</a:t>
            </a:r>
            <a:r>
              <a:rPr lang="es-CO" dirty="0" smtClean="0"/>
              <a:t>os reunirás en tu reino con todos nuestros hijos. Amen.</a:t>
            </a:r>
          </a:p>
          <a:p>
            <a:pPr marL="0" indent="0">
              <a:buNone/>
            </a:pPr>
            <a:endParaRPr lang="es-CO" dirty="0"/>
          </a:p>
          <a:p>
            <a:pPr marL="0" indent="0" algn="ctr">
              <a:buNone/>
            </a:pPr>
            <a:r>
              <a:rPr lang="es-CO" dirty="0" smtClean="0"/>
              <a:t>En la tercera parte de este tema veremos las terribles consecuencias que ocasiona el desobedecer la voluntad de nuestro amante Dios, para lo cual les invito que me acompañen para que juntos aprendamos más sobre este tema:</a:t>
            </a:r>
          </a:p>
          <a:p>
            <a:pPr marL="0" indent="0" algn="ctr">
              <a:buNone/>
            </a:pPr>
            <a:r>
              <a:rPr lang="es-CO" dirty="0" smtClean="0"/>
              <a:t> «</a:t>
            </a:r>
            <a:r>
              <a:rPr lang="es-CO" sz="3500" b="1" dirty="0" smtClean="0">
                <a:solidFill>
                  <a:srgbClr val="FF0000"/>
                </a:solidFill>
              </a:rPr>
              <a:t>La doctrina del pecado</a:t>
            </a:r>
            <a:r>
              <a:rPr lang="es-CO" dirty="0" smtClean="0"/>
              <a:t>».</a:t>
            </a:r>
            <a:endParaRPr lang="es-CO" dirty="0"/>
          </a:p>
        </p:txBody>
      </p:sp>
    </p:spTree>
    <p:extLst>
      <p:ext uri="{BB962C8B-B14F-4D97-AF65-F5344CB8AC3E}">
        <p14:creationId xmlns:p14="http://schemas.microsoft.com/office/powerpoint/2010/main" val="36972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3602</Words>
  <Application>Microsoft Office PowerPoint</Application>
  <PresentationFormat>Presentación en pantalla (4:3)</PresentationFormat>
  <Paragraphs>131</Paragraphs>
  <Slides>31</Slides>
  <Notes>0</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Presentación de PowerPoint</vt:lpstr>
      <vt:lpstr>Corrupción heredada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Transmisión del pecado heredado</vt:lpstr>
      <vt:lpstr>Presentación de PowerPoint</vt:lpstr>
      <vt:lpstr>Presentación de PowerPoint</vt:lpstr>
      <vt:lpstr>Cuando confesamos nuestros pecados a Cristo, Él los carga sobre sí, y automáticamente somos injertados a Él</vt:lpstr>
      <vt:lpstr>Presentación de PowerPoint</vt:lpstr>
      <vt:lpstr>En la Biblia aparecen TRES IMPUTACIONES BASICAS</vt:lpstr>
      <vt:lpstr>Presentación de PowerPoint</vt:lpstr>
      <vt:lpstr>Presentación de PowerPoint</vt:lpstr>
      <vt:lpstr>2. ¿Son los infantes culpables antes de haber cometido pecados auténticos?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cp:revision>
  <dcterms:created xsi:type="dcterms:W3CDTF">2014-01-18T23:08:02Z</dcterms:created>
  <dcterms:modified xsi:type="dcterms:W3CDTF">2014-01-18T23:08:25Z</dcterms:modified>
</cp:coreProperties>
</file>