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4" r:id="rId2"/>
    <p:sldId id="289" r:id="rId3"/>
    <p:sldId id="325" r:id="rId4"/>
    <p:sldId id="326" r:id="rId5"/>
    <p:sldId id="290" r:id="rId6"/>
    <p:sldId id="328" r:id="rId7"/>
    <p:sldId id="327" r:id="rId8"/>
    <p:sldId id="330" r:id="rId9"/>
    <p:sldId id="329" r:id="rId10"/>
    <p:sldId id="331" r:id="rId11"/>
    <p:sldId id="333" r:id="rId12"/>
    <p:sldId id="291" r:id="rId13"/>
    <p:sldId id="332" r:id="rId14"/>
    <p:sldId id="334" r:id="rId15"/>
    <p:sldId id="335" r:id="rId16"/>
    <p:sldId id="264" r:id="rId17"/>
    <p:sldId id="292" r:id="rId18"/>
    <p:sldId id="336" r:id="rId19"/>
    <p:sldId id="293" r:id="rId20"/>
    <p:sldId id="337" r:id="rId21"/>
    <p:sldId id="294" r:id="rId22"/>
    <p:sldId id="338" r:id="rId23"/>
    <p:sldId id="295" r:id="rId24"/>
    <p:sldId id="339" r:id="rId25"/>
    <p:sldId id="296" r:id="rId26"/>
    <p:sldId id="340" r:id="rId27"/>
    <p:sldId id="341" r:id="rId28"/>
    <p:sldId id="297" r:id="rId29"/>
    <p:sldId id="343" r:id="rId30"/>
    <p:sldId id="342" r:id="rId31"/>
    <p:sldId id="344" r:id="rId32"/>
    <p:sldId id="265" r:id="rId33"/>
    <p:sldId id="345" r:id="rId34"/>
    <p:sldId id="298" r:id="rId35"/>
    <p:sldId id="346" r:id="rId3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28" autoAdjust="0"/>
  </p:normalViewPr>
  <p:slideViewPr>
    <p:cSldViewPr>
      <p:cViewPr varScale="1">
        <p:scale>
          <a:sx n="67" d="100"/>
          <a:sy n="67" d="100"/>
        </p:scale>
        <p:origin x="-117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19/01/2014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19/01/2014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google.com.co/imgres?imgurl&amp;imgrefurl=http://iglesiaconcordia.interamerica.org/la-ley-de-dios&amp;h=0&amp;w=0&amp;sz=1&amp;tbnid=429sfQX4NpG9eM&amp;tbnh=270&amp;tbnw=187&amp;zoom=1&amp;docid=yMVcXB7wIG-rBM&amp;ei=KBvSUvDCJZOqkAff54CwAQ&amp;ved=0CAIQsCUoA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76979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b="1" dirty="0">
                <a:latin typeface="Agency FB" pitchFamily="34" charset="0"/>
              </a:rPr>
              <a:t>¿Hay grados de pecados</a:t>
            </a:r>
            <a:r>
              <a:rPr lang="es-CO" sz="3600" b="1" dirty="0" smtClean="0">
                <a:latin typeface="Agency FB" pitchFamily="34" charset="0"/>
              </a:rPr>
              <a:t>?</a:t>
            </a:r>
            <a:br>
              <a:rPr lang="es-CO" sz="3600" b="1" dirty="0" smtClean="0">
                <a:latin typeface="Agency FB" pitchFamily="34" charset="0"/>
              </a:rPr>
            </a:br>
            <a:r>
              <a:rPr lang="es-CO" sz="3600" b="1" dirty="0" smtClean="0">
                <a:latin typeface="Agency FB" pitchFamily="34" charset="0"/>
              </a:rPr>
              <a:t> </a:t>
            </a:r>
            <a:r>
              <a:rPr lang="es-CO" sz="3600" b="1" dirty="0">
                <a:latin typeface="Agency FB" pitchFamily="34" charset="0"/>
              </a:rPr>
              <a:t>¿Hay algunos pecados que sean peores que otros?</a:t>
            </a:r>
            <a:endParaRPr lang="es-CO" sz="3600" dirty="0">
              <a:latin typeface="Agency FB" pitchFamily="34" charset="0"/>
            </a:endParaRPr>
          </a:p>
        </p:txBody>
      </p:sp>
      <p:sp>
        <p:nvSpPr>
          <p:cNvPr id="3" name="2 Marcador de contenido"/>
          <p:cNvSpPr>
            <a:spLocks noGrp="1"/>
          </p:cNvSpPr>
          <p:nvPr>
            <p:ph idx="1"/>
          </p:nvPr>
        </p:nvSpPr>
        <p:spPr>
          <a:xfrm>
            <a:off x="457200" y="1600200"/>
            <a:ext cx="8229600" cy="4853136"/>
          </a:xfrm>
        </p:spPr>
        <p:txBody>
          <a:bodyPr>
            <a:normAutofit fontScale="85000" lnSpcReduction="20000"/>
          </a:bodyPr>
          <a:lstStyle/>
          <a:p>
            <a:pPr marL="0" indent="0" algn="ctr">
              <a:buNone/>
            </a:pPr>
            <a:r>
              <a:rPr lang="es-CO" dirty="0" smtClean="0"/>
              <a:t>En </a:t>
            </a:r>
            <a:r>
              <a:rPr lang="es-CO" dirty="0"/>
              <a:t>términos de nuestra situación </a:t>
            </a:r>
            <a:r>
              <a:rPr lang="es-CO" dirty="0" smtClean="0"/>
              <a:t>delante </a:t>
            </a:r>
            <a:r>
              <a:rPr lang="es-CO" dirty="0"/>
              <a:t>de Dios, cualquier pecado, aun el que puede </a:t>
            </a:r>
            <a:r>
              <a:rPr lang="es-CO" dirty="0" smtClean="0"/>
              <a:t>parecernos </a:t>
            </a:r>
            <a:r>
              <a:rPr lang="es-CO" dirty="0"/>
              <a:t>muy pequeño, nos hace legalmente culpables ante Dios y, por tanto, digno </a:t>
            </a:r>
            <a:r>
              <a:rPr lang="es-CO" dirty="0" smtClean="0"/>
              <a:t>de muerte. </a:t>
            </a:r>
          </a:p>
          <a:p>
            <a:pPr marL="0" indent="0" algn="ctr">
              <a:buNone/>
            </a:pPr>
            <a:r>
              <a:rPr lang="es-CO" dirty="0" smtClean="0"/>
              <a:t>Adán </a:t>
            </a:r>
            <a:r>
              <a:rPr lang="es-CO" dirty="0"/>
              <a:t>y Eva lo aprendieron en el huerto del Edén, donde Dios les dijo que su acto de desobediencia resultaría en pena de muerte </a:t>
            </a:r>
            <a:r>
              <a:rPr lang="es-CO" dirty="0">
                <a:solidFill>
                  <a:srgbClr val="FF0000"/>
                </a:solidFill>
              </a:rPr>
              <a:t>(</a:t>
            </a:r>
            <a:r>
              <a:rPr lang="es-CO" dirty="0" smtClean="0">
                <a:solidFill>
                  <a:srgbClr val="FF0000"/>
                </a:solidFill>
              </a:rPr>
              <a:t>Gen. </a:t>
            </a:r>
            <a:r>
              <a:rPr lang="es-CO" dirty="0">
                <a:solidFill>
                  <a:srgbClr val="FF0000"/>
                </a:solidFill>
              </a:rPr>
              <a:t>2:17). </a:t>
            </a:r>
            <a:r>
              <a:rPr lang="es-CO" dirty="0" smtClean="0"/>
              <a:t>Y Pablo </a:t>
            </a:r>
            <a:r>
              <a:rPr lang="es-CO" dirty="0"/>
              <a:t>afirma que «</a:t>
            </a:r>
            <a:r>
              <a:rPr lang="es-CO" b="1" dirty="0" smtClean="0">
                <a:latin typeface="Agency FB" pitchFamily="34" charset="0"/>
              </a:rPr>
              <a:t>el juicio </a:t>
            </a:r>
            <a:r>
              <a:rPr lang="es-CO" b="1" dirty="0">
                <a:latin typeface="Agency FB" pitchFamily="34" charset="0"/>
              </a:rPr>
              <a:t>que lleva a la condenación fue el resultado de un solo pecado</a:t>
            </a:r>
            <a:r>
              <a:rPr lang="es-CO" dirty="0"/>
              <a:t>» </a:t>
            </a:r>
            <a:r>
              <a:rPr lang="es-CO" dirty="0">
                <a:solidFill>
                  <a:srgbClr val="FF0000"/>
                </a:solidFill>
              </a:rPr>
              <a:t>(</a:t>
            </a:r>
            <a:r>
              <a:rPr lang="es-CO" dirty="0" smtClean="0">
                <a:solidFill>
                  <a:srgbClr val="FF0000"/>
                </a:solidFill>
              </a:rPr>
              <a:t>Rom. </a:t>
            </a:r>
            <a:r>
              <a:rPr lang="es-CO" dirty="0">
                <a:solidFill>
                  <a:srgbClr val="FF0000"/>
                </a:solidFill>
              </a:rPr>
              <a:t>5:16). </a:t>
            </a:r>
            <a:endParaRPr lang="es-CO" dirty="0" smtClean="0">
              <a:solidFill>
                <a:srgbClr val="FF0000"/>
              </a:solidFill>
            </a:endParaRPr>
          </a:p>
          <a:p>
            <a:pPr marL="0" indent="0" algn="ctr">
              <a:buNone/>
            </a:pPr>
            <a:r>
              <a:rPr lang="es-CO" dirty="0" smtClean="0"/>
              <a:t>Este </a:t>
            </a:r>
            <a:r>
              <a:rPr lang="es-CO" dirty="0"/>
              <a:t>solo pecado hizo que Adán y Eva fueran pecadores delante de Dios, imposibilitados de estar en su santa presencia. Esta verdad permanece válida a lo largo de la historia de la raza humana. </a:t>
            </a:r>
          </a:p>
        </p:txBody>
      </p:sp>
    </p:spTree>
    <p:extLst>
      <p:ext uri="{BB962C8B-B14F-4D97-AF65-F5344CB8AC3E}">
        <p14:creationId xmlns:p14="http://schemas.microsoft.com/office/powerpoint/2010/main" val="230634170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5410944" cy="3384376"/>
          </a:xfrm>
        </p:spPr>
        <p:txBody>
          <a:bodyPr>
            <a:normAutofit fontScale="92500" lnSpcReduction="20000"/>
          </a:bodyPr>
          <a:lstStyle/>
          <a:p>
            <a:pPr marL="0" indent="0" algn="ctr">
              <a:buNone/>
            </a:pPr>
            <a:r>
              <a:rPr lang="es-CO" dirty="0"/>
              <a:t>Pablo </a:t>
            </a:r>
            <a:r>
              <a:rPr lang="es-CO" dirty="0" smtClean="0"/>
              <a:t>citando </a:t>
            </a:r>
            <a:r>
              <a:rPr lang="es-CO" dirty="0" smtClean="0">
                <a:solidFill>
                  <a:srgbClr val="FF0000"/>
                </a:solidFill>
              </a:rPr>
              <a:t>(Deut. </a:t>
            </a:r>
            <a:r>
              <a:rPr lang="es-CO" dirty="0">
                <a:solidFill>
                  <a:srgbClr val="FF0000"/>
                </a:solidFill>
              </a:rPr>
              <a:t>27:26) </a:t>
            </a:r>
            <a:r>
              <a:rPr lang="es-CO" dirty="0"/>
              <a:t>afirma: «</a:t>
            </a:r>
            <a:r>
              <a:rPr lang="es-CO" b="1" dirty="0">
                <a:latin typeface="Agency FB" pitchFamily="34" charset="0"/>
              </a:rPr>
              <a:t>Maldito sea quien no practique fielmente todo lo que está escrito en el </a:t>
            </a:r>
            <a:r>
              <a:rPr lang="es-CO" b="1" u="sng" dirty="0" smtClean="0">
                <a:latin typeface="Agency FB" pitchFamily="34" charset="0"/>
              </a:rPr>
              <a:t>LIBR</a:t>
            </a:r>
            <a:r>
              <a:rPr lang="es-CO" b="1" dirty="0" smtClean="0">
                <a:latin typeface="Agency FB" pitchFamily="34" charset="0"/>
              </a:rPr>
              <a:t>O </a:t>
            </a:r>
            <a:r>
              <a:rPr lang="es-CO" b="1" dirty="0">
                <a:latin typeface="Agency FB" pitchFamily="34" charset="0"/>
              </a:rPr>
              <a:t>de la ley</a:t>
            </a:r>
            <a:r>
              <a:rPr lang="es-CO" dirty="0"/>
              <a:t>» </a:t>
            </a:r>
            <a:r>
              <a:rPr lang="es-CO" dirty="0">
                <a:solidFill>
                  <a:srgbClr val="FF0000"/>
                </a:solidFill>
              </a:rPr>
              <a:t>(Gá 3:10)</a:t>
            </a:r>
            <a:r>
              <a:rPr lang="es-CO" dirty="0"/>
              <a:t>. O sea los que esperan que les sea imputada la justificación como resultado de cumplir con los requisitos rituales de la ley </a:t>
            </a:r>
            <a:r>
              <a:rPr lang="es-CO" b="1" u="sng" dirty="0" smtClean="0"/>
              <a:t>CEREMONIAL</a:t>
            </a:r>
            <a:r>
              <a:rPr lang="es-CO" dirty="0" smtClean="0"/>
              <a:t>. </a:t>
            </a:r>
          </a:p>
        </p:txBody>
      </p:sp>
      <p:sp>
        <p:nvSpPr>
          <p:cNvPr id="4" name="3 Rectángulo"/>
          <p:cNvSpPr/>
          <p:nvPr/>
        </p:nvSpPr>
        <p:spPr>
          <a:xfrm>
            <a:off x="0" y="4005064"/>
            <a:ext cx="9144000" cy="2677656"/>
          </a:xfrm>
          <a:prstGeom prst="rect">
            <a:avLst/>
          </a:prstGeom>
        </p:spPr>
        <p:txBody>
          <a:bodyPr wrap="square">
            <a:spAutoFit/>
          </a:bodyPr>
          <a:lstStyle/>
          <a:p>
            <a:pPr algn="ctr"/>
            <a:r>
              <a:rPr lang="es-CO" sz="2400" dirty="0"/>
              <a:t> Este grupo contrasta con el grupo del </a:t>
            </a:r>
            <a:r>
              <a:rPr lang="es-CO" sz="2400" dirty="0" smtClean="0">
                <a:solidFill>
                  <a:srgbClr val="FF0000"/>
                </a:solidFill>
              </a:rPr>
              <a:t>Gal.3:9</a:t>
            </a:r>
            <a:r>
              <a:rPr lang="es-CO" sz="2400" dirty="0" smtClean="0"/>
              <a:t>: </a:t>
            </a:r>
            <a:r>
              <a:rPr lang="es-CO" sz="2400" dirty="0"/>
              <a:t>“</a:t>
            </a:r>
            <a:r>
              <a:rPr lang="es-CO" sz="2400" b="1" dirty="0">
                <a:latin typeface="Agency FB" pitchFamily="34" charset="0"/>
              </a:rPr>
              <a:t>los de la fe</a:t>
            </a:r>
            <a:r>
              <a:rPr lang="es-CO" sz="2400" dirty="0"/>
              <a:t>”. Los que dan la espalda al plan de salvación de Dios por medio de la fe</a:t>
            </a:r>
            <a:r>
              <a:rPr lang="es-CO" sz="2400" dirty="0" smtClean="0"/>
              <a:t>, </a:t>
            </a:r>
            <a:r>
              <a:rPr lang="es-CO" sz="2400" dirty="0"/>
              <a:t>nunca pueden cumplir los más insignificantes requisitos de la </a:t>
            </a:r>
            <a:r>
              <a:rPr lang="es-CO" sz="2400" dirty="0" smtClean="0"/>
              <a:t>ley ritual.  </a:t>
            </a:r>
            <a:r>
              <a:rPr lang="es-CO" sz="2400" dirty="0"/>
              <a:t>Sus esfuerzos están condenados al fracaso. Estos despreciaron el sacrificio de Cristo, y continuaron ceñidos a la ley ritual pensando </a:t>
            </a:r>
            <a:r>
              <a:rPr lang="es-CO" sz="2400" dirty="0" smtClean="0"/>
              <a:t>que cumpliéndola fielmente podían </a:t>
            </a:r>
            <a:r>
              <a:rPr lang="es-CO" sz="2400" dirty="0"/>
              <a:t>obtener la salvación, la cual estaba vigente hasta la muerte de Cristo en la cruz.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6190" y="692696"/>
            <a:ext cx="3018297"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16611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24644"/>
            <a:ext cx="5698976" cy="3456384"/>
          </a:xfrm>
        </p:spPr>
        <p:txBody>
          <a:bodyPr>
            <a:normAutofit fontScale="92500" lnSpcReduction="20000"/>
          </a:bodyPr>
          <a:lstStyle/>
          <a:p>
            <a:pPr marL="0" indent="0">
              <a:buNone/>
            </a:pPr>
            <a:r>
              <a:rPr lang="es-CO" dirty="0"/>
              <a:t>Y Santiago declara: «</a:t>
            </a:r>
            <a:r>
              <a:rPr lang="es-CO" b="1" dirty="0">
                <a:latin typeface="Agency FB" pitchFamily="34" charset="0"/>
              </a:rPr>
              <a:t>El que cumple con toda la ley pero falla en un solo punto ya es culpable de haberla quebrantado toda. Pues el que dijo: «No cometerás adulterio», también dijo: «No mates». Si no cometes adulterio, pero matas, ya has violado la ley. Así hablad, y así haced, como los que habéis de ser juzgados por la ley de la libertad</a:t>
            </a:r>
            <a:r>
              <a:rPr lang="es-CO" dirty="0"/>
              <a:t>.». </a:t>
            </a:r>
            <a:r>
              <a:rPr lang="es-CO" dirty="0">
                <a:solidFill>
                  <a:srgbClr val="FF0000"/>
                </a:solidFill>
              </a:rPr>
              <a:t>(Stg. 2:10-11).</a:t>
            </a:r>
            <a:r>
              <a:rPr lang="es-CO" dirty="0"/>
              <a:t> </a:t>
            </a:r>
          </a:p>
        </p:txBody>
      </p:sp>
      <p:sp>
        <p:nvSpPr>
          <p:cNvPr id="4" name="3 Rectángulo"/>
          <p:cNvSpPr/>
          <p:nvPr/>
        </p:nvSpPr>
        <p:spPr>
          <a:xfrm>
            <a:off x="1" y="4293096"/>
            <a:ext cx="9144000" cy="2308324"/>
          </a:xfrm>
          <a:prstGeom prst="rect">
            <a:avLst/>
          </a:prstGeom>
        </p:spPr>
        <p:txBody>
          <a:bodyPr wrap="square">
            <a:spAutoFit/>
          </a:bodyPr>
          <a:lstStyle/>
          <a:p>
            <a:pPr algn="ctr"/>
            <a:r>
              <a:rPr lang="es-CO" sz="2400" dirty="0"/>
              <a:t>Aquí se refiere a LA LEY MORAL, </a:t>
            </a:r>
            <a:r>
              <a:rPr lang="es-CO" sz="2400" dirty="0" smtClean="0"/>
              <a:t>la cual debe ser obedecida por los creyentes no para ser salvos, sino por amor a Cristo quien murió por ellos, lea </a:t>
            </a:r>
            <a:r>
              <a:rPr lang="es-CO" sz="2400" dirty="0" smtClean="0">
                <a:solidFill>
                  <a:srgbClr val="FF0000"/>
                </a:solidFill>
              </a:rPr>
              <a:t>(Juan 14:15</a:t>
            </a:r>
            <a:r>
              <a:rPr lang="es-CO" sz="2400" dirty="0" smtClean="0"/>
              <a:t>). Según el texto, por </a:t>
            </a:r>
            <a:r>
              <a:rPr lang="es-CO" sz="2400" dirty="0"/>
              <a:t>la </a:t>
            </a:r>
            <a:r>
              <a:rPr lang="es-CO" sz="2400" dirty="0" smtClean="0"/>
              <a:t>ley moral </a:t>
            </a:r>
            <a:r>
              <a:rPr lang="es-CO" sz="2400" dirty="0"/>
              <a:t>se </a:t>
            </a:r>
            <a:r>
              <a:rPr lang="es-CO" sz="2400" dirty="0" smtClean="0"/>
              <a:t>basará </a:t>
            </a:r>
            <a:r>
              <a:rPr lang="es-CO" sz="2400" dirty="0"/>
              <a:t>el juicio, y estará vigente por la eternidad lea </a:t>
            </a:r>
            <a:r>
              <a:rPr lang="es-CO" sz="2400" dirty="0">
                <a:solidFill>
                  <a:srgbClr val="FF0000"/>
                </a:solidFill>
              </a:rPr>
              <a:t>(Isaías 66:22,23)</a:t>
            </a:r>
            <a:r>
              <a:rPr lang="es-CO" sz="2400" dirty="0"/>
              <a:t>. Por tanto, en términos de culpa legal, todos los pecados son </a:t>
            </a:r>
            <a:r>
              <a:rPr lang="es-CO" sz="2400" dirty="0" smtClean="0"/>
              <a:t>iguales </a:t>
            </a:r>
            <a:r>
              <a:rPr lang="es-CO" sz="2400" dirty="0"/>
              <a:t>porque nos hacen legalmente culpables delante de Dios y nos constituyen en pecadores.</a:t>
            </a:r>
            <a:endParaRPr lang="es-CO" dirty="0"/>
          </a:p>
        </p:txBody>
      </p:sp>
      <p:pic>
        <p:nvPicPr>
          <p:cNvPr id="8194" name="Picture 2" descr="https://encrypted-tbn3.gstatic.com/images?q=tbn:ANd9GcSxd0b6JA59_s382kUtXdmUrnvwEAGRmAFzDN86t22y4O7aMLbGLSJdMy7H">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476672"/>
            <a:ext cx="2736303"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5173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88640"/>
            <a:ext cx="8661648" cy="6655072"/>
          </a:xfrm>
        </p:spPr>
        <p:txBody>
          <a:bodyPr>
            <a:normAutofit fontScale="70000" lnSpcReduction="20000"/>
          </a:bodyPr>
          <a:lstStyle/>
          <a:p>
            <a:pPr marL="0" indent="0" algn="ctr">
              <a:buNone/>
            </a:pPr>
            <a:r>
              <a:rPr lang="es-CO" sz="4000" b="1" i="1" u="sng" dirty="0" smtClean="0">
                <a:latin typeface="Agency FB" pitchFamily="34" charset="0"/>
              </a:rPr>
              <a:t>Resultados en la vida y en las relaciones con Dios: </a:t>
            </a:r>
          </a:p>
          <a:p>
            <a:pPr marL="0" indent="0" algn="ctr">
              <a:buNone/>
            </a:pPr>
            <a:r>
              <a:rPr lang="es-CO" dirty="0"/>
              <a:t>A</a:t>
            </a:r>
            <a:r>
              <a:rPr lang="es-CO" dirty="0" smtClean="0"/>
              <a:t>lgunos </a:t>
            </a:r>
            <a:r>
              <a:rPr lang="es-CO" dirty="0"/>
              <a:t>pecados son peores que otros en </a:t>
            </a:r>
            <a:r>
              <a:rPr lang="es-CO" dirty="0" smtClean="0"/>
              <a:t>que </a:t>
            </a:r>
            <a:r>
              <a:rPr lang="es-CO" dirty="0"/>
              <a:t>tienen consecuencias más perjudiciales en nuestra vida yen la vida de otros, </a:t>
            </a:r>
            <a:r>
              <a:rPr lang="es-CO" dirty="0" smtClean="0"/>
              <a:t>y </a:t>
            </a:r>
            <a:r>
              <a:rPr lang="es-CO" dirty="0"/>
              <a:t>en términos de nuestra relación personal con </a:t>
            </a:r>
            <a:r>
              <a:rPr lang="es-CO" dirty="0" smtClean="0"/>
              <a:t>Dios, </a:t>
            </a:r>
            <a:r>
              <a:rPr lang="es-CO" dirty="0"/>
              <a:t>provocan </a:t>
            </a:r>
            <a:r>
              <a:rPr lang="es-CO" dirty="0" smtClean="0"/>
              <a:t>su </a:t>
            </a:r>
            <a:r>
              <a:rPr lang="es-CO" dirty="0"/>
              <a:t>desagrado y causan una ruptura </a:t>
            </a:r>
            <a:r>
              <a:rPr lang="es-CO" dirty="0" smtClean="0"/>
              <a:t>seria </a:t>
            </a:r>
            <a:r>
              <a:rPr lang="es-CO" dirty="0"/>
              <a:t>de nuestra comunión con él. </a:t>
            </a:r>
            <a:endParaRPr lang="es-CO" dirty="0" smtClean="0"/>
          </a:p>
          <a:p>
            <a:pPr marL="0" indent="0" algn="ctr">
              <a:buNone/>
            </a:pPr>
            <a:endParaRPr lang="es-CO" dirty="0" smtClean="0"/>
          </a:p>
          <a:p>
            <a:pPr marL="0" indent="0" algn="ctr">
              <a:buNone/>
            </a:pPr>
            <a:r>
              <a:rPr lang="es-CO" dirty="0" smtClean="0"/>
              <a:t>Las Escrituras a veces hablan de grados de gravedad del pecado. Cuando Jesús compareció ante Poncio Pilato dijo: «</a:t>
            </a:r>
            <a:r>
              <a:rPr lang="es-CO" b="1" dirty="0" smtClean="0">
                <a:latin typeface="Agency FB" pitchFamily="34" charset="0"/>
              </a:rPr>
              <a:t>El que me puso en tus manos es culpable de un pecado más grande</a:t>
            </a:r>
            <a:r>
              <a:rPr lang="es-CO" dirty="0" smtClean="0"/>
              <a:t>»</a:t>
            </a:r>
          </a:p>
          <a:p>
            <a:pPr marL="0" indent="0" algn="ctr">
              <a:buNone/>
            </a:pPr>
            <a:r>
              <a:rPr lang="es-CO" dirty="0" smtClean="0"/>
              <a:t> </a:t>
            </a:r>
            <a:r>
              <a:rPr lang="es-CO" dirty="0" smtClean="0">
                <a:solidFill>
                  <a:srgbClr val="FF0000"/>
                </a:solidFill>
              </a:rPr>
              <a:t>(Jun. 19:11).</a:t>
            </a:r>
          </a:p>
          <a:p>
            <a:pPr marL="0" indent="0" algn="ctr">
              <a:buNone/>
            </a:pPr>
            <a:endParaRPr lang="es-CO" dirty="0" smtClean="0"/>
          </a:p>
          <a:p>
            <a:pPr marL="0" indent="0" algn="ctr">
              <a:buNone/>
            </a:pPr>
            <a:r>
              <a:rPr lang="es-CO" dirty="0" smtClean="0"/>
              <a:t> </a:t>
            </a:r>
            <a:r>
              <a:rPr lang="es-CO" dirty="0"/>
              <a:t>No se trata de Judas </a:t>
            </a:r>
            <a:r>
              <a:rPr lang="es-CO" dirty="0" smtClean="0"/>
              <a:t>pues </a:t>
            </a:r>
            <a:r>
              <a:rPr lang="es-CO" dirty="0"/>
              <a:t>éste no entregó a Jesús a las autoridades romanas</a:t>
            </a:r>
            <a:r>
              <a:rPr lang="es-CO" dirty="0" smtClean="0"/>
              <a:t>. El </a:t>
            </a:r>
            <a:r>
              <a:rPr lang="es-CO" dirty="0"/>
              <a:t>acusado aquí es Caifás, como </a:t>
            </a:r>
            <a:r>
              <a:rPr lang="es-CO" b="1" u="sng" dirty="0"/>
              <a:t>sumo sacerdote </a:t>
            </a:r>
            <a:r>
              <a:rPr lang="es-CO" dirty="0"/>
              <a:t>y como el funcionario más encumbrado que representaba a los </a:t>
            </a:r>
            <a:r>
              <a:rPr lang="es-CO" dirty="0" smtClean="0"/>
              <a:t>judíos.  </a:t>
            </a:r>
            <a:r>
              <a:rPr lang="es-CO" dirty="0"/>
              <a:t>Caifás ejercía una autoridad delegada, pero al mismo tiempo pretendía ser adorador del Dios que delega la autoridad, y afirmaba ser el intérprete de la ley divina ante el pueblo; por lo tanto, su culpa era mayor</a:t>
            </a:r>
            <a:r>
              <a:rPr lang="es-CO" dirty="0" smtClean="0"/>
              <a:t>. El </a:t>
            </a:r>
            <a:r>
              <a:rPr lang="es-CO" dirty="0"/>
              <a:t>hecho de que el pecado de Caifás fuera “mayor”, no significa que Pilato fuera inocente.  El gobernador romano tuvo su </a:t>
            </a:r>
            <a:r>
              <a:rPr lang="es-CO" dirty="0" smtClean="0"/>
              <a:t>parte </a:t>
            </a:r>
            <a:r>
              <a:rPr lang="es-CO" dirty="0"/>
              <a:t>de responsabilidad.  </a:t>
            </a:r>
            <a:endParaRPr lang="es-CO" dirty="0" smtClean="0"/>
          </a:p>
          <a:p>
            <a:pPr marL="0" indent="0" algn="ctr">
              <a:buNone/>
            </a:pPr>
            <a:endParaRPr lang="es-CO" dirty="0" smtClean="0"/>
          </a:p>
          <a:p>
            <a:pPr marL="0" indent="0" algn="ctr">
              <a:buNone/>
            </a:pPr>
            <a:r>
              <a:rPr lang="es-CO" dirty="0" smtClean="0"/>
              <a:t>Si desea más información lea </a:t>
            </a:r>
            <a:r>
              <a:rPr lang="es-CO" dirty="0">
                <a:solidFill>
                  <a:srgbClr val="FF0000"/>
                </a:solidFill>
              </a:rPr>
              <a:t>(</a:t>
            </a:r>
            <a:r>
              <a:rPr lang="es-CO" dirty="0" smtClean="0">
                <a:solidFill>
                  <a:srgbClr val="FF0000"/>
                </a:solidFill>
              </a:rPr>
              <a:t>Juan 6:71</a:t>
            </a:r>
            <a:r>
              <a:rPr lang="es-CO" dirty="0">
                <a:solidFill>
                  <a:srgbClr val="FF0000"/>
                </a:solidFill>
              </a:rPr>
              <a:t>; </a:t>
            </a:r>
            <a:r>
              <a:rPr lang="es-CO" dirty="0" smtClean="0">
                <a:solidFill>
                  <a:srgbClr val="FF0000"/>
                </a:solidFill>
              </a:rPr>
              <a:t>Juan 12:4</a:t>
            </a:r>
            <a:r>
              <a:rPr lang="es-CO" dirty="0">
                <a:solidFill>
                  <a:srgbClr val="FF0000"/>
                </a:solidFill>
              </a:rPr>
              <a:t>; </a:t>
            </a:r>
            <a:r>
              <a:rPr lang="es-CO" dirty="0" smtClean="0">
                <a:solidFill>
                  <a:srgbClr val="FF0000"/>
                </a:solidFill>
              </a:rPr>
              <a:t>Juan 13:2</a:t>
            </a:r>
            <a:r>
              <a:rPr lang="es-CO" dirty="0">
                <a:solidFill>
                  <a:srgbClr val="FF0000"/>
                </a:solidFill>
              </a:rPr>
              <a:t>; </a:t>
            </a:r>
            <a:r>
              <a:rPr lang="es-CO" dirty="0" smtClean="0">
                <a:solidFill>
                  <a:srgbClr val="FF0000"/>
                </a:solidFill>
              </a:rPr>
              <a:t>Juan18:2, 35</a:t>
            </a:r>
            <a:r>
              <a:rPr lang="es-CO" dirty="0">
                <a:solidFill>
                  <a:srgbClr val="FF0000"/>
                </a:solidFill>
              </a:rPr>
              <a:t>). </a:t>
            </a:r>
          </a:p>
          <a:p>
            <a:pPr marL="0" indent="0" algn="ctr">
              <a:buNone/>
            </a:pPr>
            <a:endParaRPr lang="es-CO" dirty="0">
              <a:solidFill>
                <a:srgbClr val="FF0000"/>
              </a:solidFill>
            </a:endParaRPr>
          </a:p>
          <a:p>
            <a:pPr marL="0" indent="0">
              <a:buNone/>
            </a:pPr>
            <a:endParaRPr lang="es-CO" dirty="0" smtClean="0"/>
          </a:p>
          <a:p>
            <a:pPr marL="0" indent="0">
              <a:buNone/>
            </a:pPr>
            <a:endParaRPr lang="es-CO" dirty="0"/>
          </a:p>
        </p:txBody>
      </p:sp>
    </p:spTree>
    <p:extLst>
      <p:ext uri="{BB962C8B-B14F-4D97-AF65-F5344CB8AC3E}">
        <p14:creationId xmlns:p14="http://schemas.microsoft.com/office/powerpoint/2010/main" val="10837530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000"/>
                                        <p:tgtEl>
                                          <p:spTgt spid="3">
                                            <p:txEl>
                                              <p:pRg st="3" end="3"/>
                                            </p:txEl>
                                          </p:spTgt>
                                        </p:tgtEl>
                                      </p:cBhvr>
                                    </p:animEffect>
                                    <p:anim calcmode="lin" valueType="num">
                                      <p:cBhvr>
                                        <p:cTn id="1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anim calcmode="lin" valueType="num">
                                      <p:cBhvr>
                                        <p:cTn id="2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wipe(down)">
                                      <p:cBhvr>
                                        <p:cTn id="32" dur="580">
                                          <p:stCondLst>
                                            <p:cond delay="0"/>
                                          </p:stCondLst>
                                        </p:cTn>
                                        <p:tgtEl>
                                          <p:spTgt spid="3">
                                            <p:txEl>
                                              <p:pRg st="8" end="8"/>
                                            </p:txEl>
                                          </p:spTgt>
                                        </p:tgtEl>
                                      </p:cBhvr>
                                    </p:animEffect>
                                    <p:anim calcmode="lin" valueType="num">
                                      <p:cBhvr>
                                        <p:cTn id="33"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xEl>
                                              <p:pRg st="8" end="8"/>
                                            </p:txEl>
                                          </p:spTgt>
                                        </p:tgtEl>
                                      </p:cBhvr>
                                      <p:to x="100000" y="60000"/>
                                    </p:animScale>
                                    <p:animScale>
                                      <p:cBhvr>
                                        <p:cTn id="39" dur="166" decel="50000">
                                          <p:stCondLst>
                                            <p:cond delay="676"/>
                                          </p:stCondLst>
                                        </p:cTn>
                                        <p:tgtEl>
                                          <p:spTgt spid="3">
                                            <p:txEl>
                                              <p:pRg st="8" end="8"/>
                                            </p:txEl>
                                          </p:spTgt>
                                        </p:tgtEl>
                                      </p:cBhvr>
                                      <p:to x="100000" y="100000"/>
                                    </p:animScale>
                                    <p:animScale>
                                      <p:cBhvr>
                                        <p:cTn id="40" dur="26">
                                          <p:stCondLst>
                                            <p:cond delay="1312"/>
                                          </p:stCondLst>
                                        </p:cTn>
                                        <p:tgtEl>
                                          <p:spTgt spid="3">
                                            <p:txEl>
                                              <p:pRg st="8" end="8"/>
                                            </p:txEl>
                                          </p:spTgt>
                                        </p:tgtEl>
                                      </p:cBhvr>
                                      <p:to x="100000" y="80000"/>
                                    </p:animScale>
                                    <p:animScale>
                                      <p:cBhvr>
                                        <p:cTn id="41" dur="166" decel="50000">
                                          <p:stCondLst>
                                            <p:cond delay="1338"/>
                                          </p:stCondLst>
                                        </p:cTn>
                                        <p:tgtEl>
                                          <p:spTgt spid="3">
                                            <p:txEl>
                                              <p:pRg st="8" end="8"/>
                                            </p:txEl>
                                          </p:spTgt>
                                        </p:tgtEl>
                                      </p:cBhvr>
                                      <p:to x="100000" y="100000"/>
                                    </p:animScale>
                                    <p:animScale>
                                      <p:cBhvr>
                                        <p:cTn id="42" dur="26">
                                          <p:stCondLst>
                                            <p:cond delay="1642"/>
                                          </p:stCondLst>
                                        </p:cTn>
                                        <p:tgtEl>
                                          <p:spTgt spid="3">
                                            <p:txEl>
                                              <p:pRg st="8" end="8"/>
                                            </p:txEl>
                                          </p:spTgt>
                                        </p:tgtEl>
                                      </p:cBhvr>
                                      <p:to x="100000" y="90000"/>
                                    </p:animScale>
                                    <p:animScale>
                                      <p:cBhvr>
                                        <p:cTn id="43" dur="166" decel="50000">
                                          <p:stCondLst>
                                            <p:cond delay="1668"/>
                                          </p:stCondLst>
                                        </p:cTn>
                                        <p:tgtEl>
                                          <p:spTgt spid="3">
                                            <p:txEl>
                                              <p:pRg st="8" end="8"/>
                                            </p:txEl>
                                          </p:spTgt>
                                        </p:tgtEl>
                                      </p:cBhvr>
                                      <p:to x="100000" y="100000"/>
                                    </p:animScale>
                                    <p:animScale>
                                      <p:cBhvr>
                                        <p:cTn id="44" dur="26">
                                          <p:stCondLst>
                                            <p:cond delay="1808"/>
                                          </p:stCondLst>
                                        </p:cTn>
                                        <p:tgtEl>
                                          <p:spTgt spid="3">
                                            <p:txEl>
                                              <p:pRg st="8" end="8"/>
                                            </p:txEl>
                                          </p:spTgt>
                                        </p:tgtEl>
                                      </p:cBhvr>
                                      <p:to x="100000" y="95000"/>
                                    </p:animScale>
                                    <p:animScale>
                                      <p:cBhvr>
                                        <p:cTn id="45"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p:spPr>
        <p:txBody>
          <a:bodyPr>
            <a:normAutofit lnSpcReduction="10000"/>
          </a:bodyPr>
          <a:lstStyle/>
          <a:p>
            <a:pPr marL="0" indent="0" algn="ctr">
              <a:buNone/>
            </a:pPr>
            <a:r>
              <a:rPr lang="es-CO" dirty="0" smtClean="0"/>
              <a:t>Cuando </a:t>
            </a:r>
            <a:r>
              <a:rPr lang="es-CO" dirty="0"/>
              <a:t>Dios le mostró a Ezequiel las visiones de los pecados en el templo de Jerusalén, primero le mostró ciertas cosas, y entonces dijo: «</a:t>
            </a:r>
            <a:r>
              <a:rPr lang="es-CO" b="1" dirty="0">
                <a:latin typeface="Agency FB" pitchFamily="34" charset="0"/>
              </a:rPr>
              <a:t>Realmente no has visto nada todavía; peores abominaciones verás</a:t>
            </a:r>
            <a:r>
              <a:rPr lang="es-CO" dirty="0"/>
              <a:t>» </a:t>
            </a:r>
            <a:r>
              <a:rPr lang="es-CO" dirty="0">
                <a:solidFill>
                  <a:srgbClr val="FF0000"/>
                </a:solidFill>
              </a:rPr>
              <a:t>(</a:t>
            </a:r>
            <a:r>
              <a:rPr lang="es-CO" dirty="0" smtClean="0">
                <a:solidFill>
                  <a:srgbClr val="FF0000"/>
                </a:solidFill>
              </a:rPr>
              <a:t>Eze. </a:t>
            </a:r>
            <a:r>
              <a:rPr lang="es-CO" dirty="0">
                <a:solidFill>
                  <a:srgbClr val="FF0000"/>
                </a:solidFill>
              </a:rPr>
              <a:t>8:6). </a:t>
            </a:r>
            <a:endParaRPr lang="es-CO" dirty="0" smtClean="0">
              <a:solidFill>
                <a:srgbClr val="FF0000"/>
              </a:solidFill>
            </a:endParaRPr>
          </a:p>
          <a:p>
            <a:pPr marL="0" indent="0" algn="ctr">
              <a:buNone/>
            </a:pPr>
            <a:r>
              <a:rPr lang="es-CO" dirty="0" smtClean="0"/>
              <a:t>Luego </a:t>
            </a:r>
            <a:r>
              <a:rPr lang="es-CO" dirty="0"/>
              <a:t>le mostró los pecados secretos de algunos de los ancianos de Israel y dijo: «</a:t>
            </a:r>
            <a:r>
              <a:rPr lang="es-CO" b="1" dirty="0">
                <a:latin typeface="Agency FB" pitchFamily="34" charset="0"/>
              </a:rPr>
              <a:t>Ya los verás cometer mayores atrocidades</a:t>
            </a:r>
            <a:r>
              <a:rPr lang="es-CO" dirty="0"/>
              <a:t>» </a:t>
            </a:r>
            <a:r>
              <a:rPr lang="es-CO" dirty="0">
                <a:solidFill>
                  <a:srgbClr val="FF0000"/>
                </a:solidFill>
              </a:rPr>
              <a:t>(</a:t>
            </a:r>
            <a:r>
              <a:rPr lang="es-CO" dirty="0" smtClean="0">
                <a:solidFill>
                  <a:srgbClr val="FF0000"/>
                </a:solidFill>
              </a:rPr>
              <a:t>Eze. </a:t>
            </a:r>
            <a:r>
              <a:rPr lang="es-CO" dirty="0">
                <a:solidFill>
                  <a:srgbClr val="FF0000"/>
                </a:solidFill>
              </a:rPr>
              <a:t>8: 13</a:t>
            </a:r>
            <a:r>
              <a:rPr lang="es-CO" dirty="0" smtClean="0">
                <a:solidFill>
                  <a:srgbClr val="FF0000"/>
                </a:solidFill>
              </a:rPr>
              <a:t>).</a:t>
            </a:r>
          </a:p>
          <a:p>
            <a:pPr marL="0" indent="0" algn="ctr">
              <a:buNone/>
            </a:pPr>
            <a:r>
              <a:rPr lang="es-CO" dirty="0" smtClean="0">
                <a:solidFill>
                  <a:srgbClr val="FF0000"/>
                </a:solidFill>
              </a:rPr>
              <a:t> </a:t>
            </a:r>
            <a:r>
              <a:rPr lang="es-CO" dirty="0"/>
              <a:t>«</a:t>
            </a:r>
            <a:r>
              <a:rPr lang="es-CO" b="1" dirty="0">
                <a:latin typeface="Agency FB" pitchFamily="34" charset="0"/>
              </a:rPr>
              <a:t>Hijo de hombre, ¿ves esto? Pues aún las verás cometer mayores atrocidades</a:t>
            </a:r>
            <a:r>
              <a:rPr lang="es-CO" dirty="0" smtClean="0"/>
              <a:t>»</a:t>
            </a:r>
          </a:p>
          <a:p>
            <a:pPr marL="0" indent="0" algn="ctr">
              <a:buNone/>
            </a:pPr>
            <a:r>
              <a:rPr lang="es-CO" dirty="0" smtClean="0"/>
              <a:t> </a:t>
            </a:r>
            <a:r>
              <a:rPr lang="es-CO" dirty="0">
                <a:solidFill>
                  <a:srgbClr val="FF0000"/>
                </a:solidFill>
              </a:rPr>
              <a:t>(</a:t>
            </a:r>
            <a:r>
              <a:rPr lang="es-CO" dirty="0" smtClean="0">
                <a:solidFill>
                  <a:srgbClr val="FF0000"/>
                </a:solidFill>
              </a:rPr>
              <a:t>Eze. </a:t>
            </a:r>
            <a:r>
              <a:rPr lang="es-CO" dirty="0">
                <a:solidFill>
                  <a:srgbClr val="FF0000"/>
                </a:solidFill>
              </a:rPr>
              <a:t>8: 15). </a:t>
            </a:r>
          </a:p>
          <a:p>
            <a:endParaRPr lang="es-CO" dirty="0"/>
          </a:p>
        </p:txBody>
      </p:sp>
    </p:spTree>
    <p:extLst>
      <p:ext uri="{BB962C8B-B14F-4D97-AF65-F5344CB8AC3E}">
        <p14:creationId xmlns:p14="http://schemas.microsoft.com/office/powerpoint/2010/main" val="8259966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04664"/>
            <a:ext cx="8229600" cy="6120680"/>
          </a:xfrm>
        </p:spPr>
        <p:txBody>
          <a:bodyPr>
            <a:normAutofit fontScale="85000" lnSpcReduction="10000"/>
          </a:bodyPr>
          <a:lstStyle/>
          <a:p>
            <a:pPr marL="0" indent="0" algn="ctr">
              <a:buNone/>
            </a:pPr>
            <a:r>
              <a:rPr lang="es-CO" dirty="0"/>
              <a:t>Por último, le mostró a Ezequiel veinticinco hombres en el templo, que le daban la espalda a Dios y adoraban al </a:t>
            </a:r>
            <a:r>
              <a:rPr lang="es-CO" dirty="0" smtClean="0"/>
              <a:t>sol </a:t>
            </a:r>
            <a:r>
              <a:rPr lang="es-CO" dirty="0" smtClean="0">
                <a:solidFill>
                  <a:srgbClr val="FF0000"/>
                </a:solidFill>
              </a:rPr>
              <a:t>(Eze. 8:16).  </a:t>
            </a:r>
            <a:r>
              <a:rPr lang="es-CO" dirty="0"/>
              <a:t>Aquí tenemos claramente diferentes grados de pecado que van aumentando en gravedad y aborrecimiento ante </a:t>
            </a:r>
            <a:r>
              <a:rPr lang="es-CO" dirty="0" smtClean="0"/>
              <a:t>Dios, incluyendo la adoración al sol, de donde procede la santificación del domingo, día dedicado a su adoración.</a:t>
            </a:r>
          </a:p>
          <a:p>
            <a:pPr marL="0" indent="0">
              <a:buNone/>
            </a:pPr>
            <a:endParaRPr lang="es-CO" dirty="0"/>
          </a:p>
          <a:p>
            <a:pPr marL="0" indent="0" algn="ctr">
              <a:buNone/>
            </a:pPr>
            <a:r>
              <a:rPr lang="es-CO" dirty="0" smtClean="0"/>
              <a:t> </a:t>
            </a:r>
            <a:r>
              <a:rPr lang="es-CO" dirty="0"/>
              <a:t>En el Sermón del Monte, cuando Jesús dice: «</a:t>
            </a:r>
            <a:r>
              <a:rPr lang="es-CO" b="1" dirty="0">
                <a:latin typeface="Agency FB" pitchFamily="34" charset="0"/>
              </a:rPr>
              <a:t>Todo el que infrinja uno solo de estos mandamientos, por pequeño que sea, y enseñe a otros a hacer lo mismo, será considerado el más pequeño </a:t>
            </a:r>
            <a:r>
              <a:rPr lang="es-CO" b="1" dirty="0" smtClean="0">
                <a:latin typeface="Agency FB" pitchFamily="34" charset="0"/>
              </a:rPr>
              <a:t> (</a:t>
            </a:r>
            <a:r>
              <a:rPr lang="es-CO" b="1" dirty="0" smtClean="0"/>
              <a:t>o nulo</a:t>
            </a:r>
            <a:r>
              <a:rPr lang="es-CO" b="1" dirty="0" smtClean="0">
                <a:latin typeface="Agency FB" pitchFamily="34" charset="0"/>
              </a:rPr>
              <a:t>) en </a:t>
            </a:r>
            <a:r>
              <a:rPr lang="es-CO" b="1" dirty="0">
                <a:latin typeface="Agency FB" pitchFamily="34" charset="0"/>
              </a:rPr>
              <a:t>el reino de los cielos</a:t>
            </a:r>
            <a:r>
              <a:rPr lang="es-CO" dirty="0"/>
              <a:t>» </a:t>
            </a:r>
            <a:r>
              <a:rPr lang="es-CO" dirty="0">
                <a:solidFill>
                  <a:srgbClr val="FF0000"/>
                </a:solidFill>
              </a:rPr>
              <a:t>(Mt 5:19), </a:t>
            </a:r>
            <a:r>
              <a:rPr lang="es-CO" dirty="0"/>
              <a:t>está </a:t>
            </a:r>
            <a:r>
              <a:rPr lang="es-CO" dirty="0" smtClean="0"/>
              <a:t>diciendo </a:t>
            </a:r>
            <a:r>
              <a:rPr lang="es-CO" dirty="0"/>
              <a:t>que hay mandamientos menores y </a:t>
            </a:r>
            <a:r>
              <a:rPr lang="es-CO" dirty="0" smtClean="0"/>
              <a:t>mayores, pero  que  todos </a:t>
            </a:r>
            <a:r>
              <a:rPr lang="es-CO" dirty="0"/>
              <a:t>los mandamientos eran igual y permanentemente </a:t>
            </a:r>
            <a:r>
              <a:rPr lang="es-CO" dirty="0" smtClean="0"/>
              <a:t>obligatorios.</a:t>
            </a:r>
          </a:p>
        </p:txBody>
      </p:sp>
    </p:spTree>
    <p:extLst>
      <p:ext uri="{BB962C8B-B14F-4D97-AF65-F5344CB8AC3E}">
        <p14:creationId xmlns:p14="http://schemas.microsoft.com/office/powerpoint/2010/main" val="332154834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fontScale="85000" lnSpcReduction="10000"/>
          </a:bodyPr>
          <a:lstStyle/>
          <a:p>
            <a:pPr marL="0" indent="0" algn="ctr">
              <a:buNone/>
            </a:pPr>
            <a:r>
              <a:rPr lang="es-CO" dirty="0"/>
              <a:t>Asimismo, aunque él está de acuerdo en que es apropiado dar el diezmo incluso sobre las especias que las personas usan en el hogar, Cristo tiene palabras muy fuertes para los fariseos por descuidar «</a:t>
            </a:r>
            <a:r>
              <a:rPr lang="es-CO" b="1" dirty="0">
                <a:latin typeface="Agency FB" pitchFamily="34" charset="0"/>
              </a:rPr>
              <a:t>asuntos más importantes de la ley, tales como la justicia, la misericordia y la </a:t>
            </a:r>
            <a:r>
              <a:rPr lang="es-CO" b="1" dirty="0" smtClean="0">
                <a:latin typeface="Agency FB" pitchFamily="34" charset="0"/>
              </a:rPr>
              <a:t>fidelidad», </a:t>
            </a:r>
            <a:r>
              <a:rPr lang="es-CO" dirty="0">
                <a:latin typeface="+mj-lt"/>
              </a:rPr>
              <a:t>luego agrega </a:t>
            </a:r>
            <a:r>
              <a:rPr lang="es-CO" b="1" dirty="0">
                <a:latin typeface="Agency FB" pitchFamily="34" charset="0"/>
              </a:rPr>
              <a:t>«Esto era necesario hacer, sin dejar de hacer aquello</a:t>
            </a:r>
            <a:r>
              <a:rPr lang="es-CO" b="1" dirty="0" smtClean="0">
                <a:latin typeface="Agency FB" pitchFamily="34" charset="0"/>
              </a:rPr>
              <a:t>.</a:t>
            </a:r>
            <a:r>
              <a:rPr lang="es-CO" dirty="0" smtClean="0"/>
              <a:t>»</a:t>
            </a:r>
          </a:p>
          <a:p>
            <a:pPr marL="0" indent="0" algn="ctr">
              <a:buNone/>
            </a:pPr>
            <a:r>
              <a:rPr lang="es-CO" dirty="0" smtClean="0"/>
              <a:t> </a:t>
            </a:r>
            <a:r>
              <a:rPr lang="es-CO" dirty="0">
                <a:solidFill>
                  <a:srgbClr val="FF0000"/>
                </a:solidFill>
              </a:rPr>
              <a:t>(Mt 23:23). </a:t>
            </a:r>
            <a:endParaRPr lang="es-CO" dirty="0" smtClean="0">
              <a:solidFill>
                <a:srgbClr val="FF0000"/>
              </a:solidFill>
            </a:endParaRPr>
          </a:p>
          <a:p>
            <a:pPr marL="0" indent="0" algn="ctr">
              <a:buNone/>
            </a:pPr>
            <a:endParaRPr lang="es-CO" dirty="0" smtClean="0"/>
          </a:p>
          <a:p>
            <a:pPr marL="0" indent="0" algn="ctr">
              <a:buNone/>
            </a:pPr>
            <a:r>
              <a:rPr lang="es-CO" dirty="0" smtClean="0"/>
              <a:t>En </a:t>
            </a:r>
            <a:r>
              <a:rPr lang="es-CO" dirty="0"/>
              <a:t>ambos casos Jesús distingue entre los mandamientos más importantes y menos importantes, dando a entender de ese modo que algunos pecados son peores que otros según la evaluación que Dios hace de </a:t>
            </a:r>
            <a:r>
              <a:rPr lang="es-CO" dirty="0" smtClean="0"/>
              <a:t>ellos en Ezequiel, pero que para Dios todos son pecados. </a:t>
            </a:r>
            <a:endParaRPr lang="es-CO" dirty="0"/>
          </a:p>
          <a:p>
            <a:endParaRPr lang="es-CO" dirty="0"/>
          </a:p>
        </p:txBody>
      </p:sp>
    </p:spTree>
    <p:extLst>
      <p:ext uri="{BB962C8B-B14F-4D97-AF65-F5344CB8AC3E}">
        <p14:creationId xmlns:p14="http://schemas.microsoft.com/office/powerpoint/2010/main" val="32178994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85000" lnSpcReduction="10000"/>
          </a:bodyPr>
          <a:lstStyle/>
          <a:p>
            <a:pPr marL="0" indent="0" algn="ctr">
              <a:buNone/>
            </a:pPr>
            <a:r>
              <a:rPr lang="es-CO" dirty="0"/>
              <a:t>En general, podemos decir que algunos pecados son de peores consecuencias que otros si son causa de mayor deshonra para Dios y si nos causan más daño a nosotros, a otros o la iglesia. </a:t>
            </a:r>
            <a:endParaRPr lang="es-CO" dirty="0" smtClean="0"/>
          </a:p>
          <a:p>
            <a:pPr marL="0" indent="0" algn="ctr">
              <a:buNone/>
            </a:pPr>
            <a:endParaRPr lang="es-CO" dirty="0" smtClean="0"/>
          </a:p>
          <a:p>
            <a:pPr marL="0" indent="0" algn="ctr">
              <a:buNone/>
            </a:pPr>
            <a:r>
              <a:rPr lang="es-CO" i="1" dirty="0" smtClean="0">
                <a:solidFill>
                  <a:srgbClr val="0070C0"/>
                </a:solidFill>
              </a:rPr>
              <a:t>Además</a:t>
            </a:r>
            <a:r>
              <a:rPr lang="es-CO" i="1" dirty="0">
                <a:solidFill>
                  <a:srgbClr val="0070C0"/>
                </a:solidFill>
              </a:rPr>
              <a:t>, estos pecados cometidos deliberada, repetida y conscientemente, con un corazón encallecido, desagradan mucho más a Dios que los que se hacen por ignorancia y no se repiten, o con una mezcla de motivos puros e impuros y van seguidos de remordimiento y </a:t>
            </a:r>
            <a:r>
              <a:rPr lang="es-CO" i="1" dirty="0" smtClean="0">
                <a:solidFill>
                  <a:srgbClr val="0070C0"/>
                </a:solidFill>
              </a:rPr>
              <a:t>arrepentimiento</a:t>
            </a:r>
            <a:r>
              <a:rPr lang="es-CO" dirty="0" smtClean="0"/>
              <a:t>. Por </a:t>
            </a:r>
            <a:r>
              <a:rPr lang="es-CO" dirty="0"/>
              <a:t>eso las leyes que Dios le dio a Moisés en Levítico tenían en cuenta las situaciones de pecados cometidos «</a:t>
            </a:r>
            <a:r>
              <a:rPr lang="es-CO" b="1" dirty="0">
                <a:latin typeface="Agency FB" pitchFamily="34" charset="0"/>
              </a:rPr>
              <a:t>inadvertidamente</a:t>
            </a:r>
            <a:r>
              <a:rPr lang="es-CO" dirty="0"/>
              <a:t>» </a:t>
            </a:r>
            <a:r>
              <a:rPr lang="es-CO" dirty="0">
                <a:solidFill>
                  <a:srgbClr val="FF0000"/>
                </a:solidFill>
              </a:rPr>
              <a:t>(</a:t>
            </a:r>
            <a:r>
              <a:rPr lang="es-CO" dirty="0" smtClean="0">
                <a:solidFill>
                  <a:srgbClr val="FF0000"/>
                </a:solidFill>
              </a:rPr>
              <a:t>Lev. 4:2, </a:t>
            </a:r>
            <a:r>
              <a:rPr lang="es-CO" dirty="0">
                <a:solidFill>
                  <a:srgbClr val="FF0000"/>
                </a:solidFill>
              </a:rPr>
              <a:t>22</a:t>
            </a:r>
            <a:r>
              <a:rPr lang="es-CO" i="1" dirty="0" smtClean="0">
                <a:solidFill>
                  <a:srgbClr val="FF0000"/>
                </a:solidFill>
              </a:rPr>
              <a:t>).</a:t>
            </a:r>
            <a:r>
              <a:rPr lang="es-CO" i="1" dirty="0" smtClean="0">
                <a:solidFill>
                  <a:srgbClr val="00B0F0"/>
                </a:solidFill>
              </a:rPr>
              <a:t> </a:t>
            </a:r>
          </a:p>
          <a:p>
            <a:pPr marL="0" indent="0" algn="ctr">
              <a:buNone/>
            </a:pPr>
            <a:r>
              <a:rPr lang="es-CO" i="1" dirty="0" smtClean="0">
                <a:solidFill>
                  <a:srgbClr val="00B0F0"/>
                </a:solidFill>
              </a:rPr>
              <a:t>Note que aquí Mandamiento está con Mayúscula, lo cual quiere decir que se refiere a los Diez Mandamientos.  </a:t>
            </a:r>
          </a:p>
          <a:p>
            <a:pPr marL="0" indent="0">
              <a:buNone/>
            </a:pPr>
            <a:endParaRPr lang="es-CO" dirty="0"/>
          </a:p>
          <a:p>
            <a:endParaRPr lang="es-CO" dirty="0"/>
          </a:p>
        </p:txBody>
      </p:sp>
    </p:spTree>
    <p:extLst>
      <p:ext uri="{BB962C8B-B14F-4D97-AF65-F5344CB8AC3E}">
        <p14:creationId xmlns:p14="http://schemas.microsoft.com/office/powerpoint/2010/main" val="176173861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ircle(in)">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88640"/>
            <a:ext cx="8856984" cy="6480720"/>
          </a:xfrm>
        </p:spPr>
        <p:txBody>
          <a:bodyPr>
            <a:normAutofit fontScale="77500" lnSpcReduction="20000"/>
          </a:bodyPr>
          <a:lstStyle/>
          <a:p>
            <a:pPr marL="0" indent="0" algn="ctr">
              <a:buNone/>
            </a:pPr>
            <a:r>
              <a:rPr lang="es-CO" dirty="0"/>
              <a:t>El pecado sin mala intención es todavía pecado: «</a:t>
            </a:r>
            <a:r>
              <a:rPr lang="es-CO" b="1" dirty="0">
                <a:latin typeface="Agency FB" pitchFamily="34" charset="0"/>
              </a:rPr>
              <a:t>Si alguien peca inadvertidamente e incurre en algo que los mandamientos de Dios prohíben, es culpable y sufrirá las consecuencias de su pecado</a:t>
            </a:r>
            <a:r>
              <a:rPr lang="es-CO" dirty="0" smtClean="0"/>
              <a:t>»</a:t>
            </a:r>
          </a:p>
          <a:p>
            <a:pPr marL="0" indent="0" algn="ctr">
              <a:buNone/>
            </a:pPr>
            <a:r>
              <a:rPr lang="es-CO" dirty="0" smtClean="0"/>
              <a:t> </a:t>
            </a:r>
            <a:r>
              <a:rPr lang="es-CO" dirty="0">
                <a:solidFill>
                  <a:srgbClr val="FF0000"/>
                </a:solidFill>
              </a:rPr>
              <a:t>(</a:t>
            </a:r>
            <a:r>
              <a:rPr lang="es-CO" dirty="0" smtClean="0">
                <a:solidFill>
                  <a:srgbClr val="FF0000"/>
                </a:solidFill>
              </a:rPr>
              <a:t>Lev. </a:t>
            </a:r>
            <a:r>
              <a:rPr lang="es-CO" dirty="0">
                <a:solidFill>
                  <a:srgbClr val="FF0000"/>
                </a:solidFill>
              </a:rPr>
              <a:t>5:17). </a:t>
            </a:r>
            <a:endParaRPr lang="es-CO" dirty="0" smtClean="0">
              <a:solidFill>
                <a:srgbClr val="FF0000"/>
              </a:solidFill>
            </a:endParaRPr>
          </a:p>
          <a:p>
            <a:pPr marL="0" indent="0" algn="r">
              <a:buNone/>
            </a:pPr>
            <a:r>
              <a:rPr lang="es-CO" i="1" dirty="0" smtClean="0">
                <a:solidFill>
                  <a:srgbClr val="0070C0"/>
                </a:solidFill>
              </a:rPr>
              <a:t>Note </a:t>
            </a:r>
            <a:r>
              <a:rPr lang="es-CO" i="1" dirty="0">
                <a:solidFill>
                  <a:srgbClr val="0070C0"/>
                </a:solidFill>
              </a:rPr>
              <a:t>que aquí mandamientos esta escrito en minúscula, lo que quiere decir que se refiere a los mandamientos ordenados por Dios y que Moisés escribió en un libro, lea el verso 16, </a:t>
            </a:r>
            <a:r>
              <a:rPr lang="es-CO" i="1" dirty="0" smtClean="0">
                <a:solidFill>
                  <a:srgbClr val="0070C0"/>
                </a:solidFill>
              </a:rPr>
              <a:t>se está refiriendo que si alguien sustrae parte del </a:t>
            </a:r>
            <a:r>
              <a:rPr lang="es-CO" i="1" dirty="0">
                <a:solidFill>
                  <a:srgbClr val="0070C0"/>
                </a:solidFill>
              </a:rPr>
              <a:t>diezmo, </a:t>
            </a:r>
            <a:r>
              <a:rPr lang="es-CO" i="1" dirty="0" smtClean="0">
                <a:solidFill>
                  <a:srgbClr val="0070C0"/>
                </a:solidFill>
              </a:rPr>
              <a:t>debe pagar el 20% más: lea </a:t>
            </a:r>
            <a:r>
              <a:rPr lang="es-CO" i="1" dirty="0" smtClean="0">
                <a:solidFill>
                  <a:srgbClr val="FF0000"/>
                </a:solidFill>
              </a:rPr>
              <a:t>(</a:t>
            </a:r>
            <a:r>
              <a:rPr lang="es-CO" dirty="0" smtClean="0">
                <a:solidFill>
                  <a:srgbClr val="FF0000"/>
                </a:solidFill>
              </a:rPr>
              <a:t>Lev.27:31).</a:t>
            </a:r>
          </a:p>
          <a:p>
            <a:pPr marL="0" indent="0" algn="ctr">
              <a:buNone/>
            </a:pPr>
            <a:r>
              <a:rPr lang="es-CO" dirty="0"/>
              <a:t>L</a:t>
            </a:r>
            <a:r>
              <a:rPr lang="es-CO" dirty="0" smtClean="0"/>
              <a:t>os </a:t>
            </a:r>
            <a:r>
              <a:rPr lang="es-CO" dirty="0"/>
              <a:t>castigos requeridos y el grado de desagrado de Dios que resulta de esos pecados </a:t>
            </a:r>
            <a:r>
              <a:rPr lang="es-CO" dirty="0" smtClean="0"/>
              <a:t>de violar un mandamiento, u otro Mandamiento así sea por error o intencionales, para Dios es el mismo pecado.</a:t>
            </a:r>
          </a:p>
          <a:p>
            <a:pPr marL="0" indent="0" algn="ctr">
              <a:buNone/>
            </a:pPr>
            <a:r>
              <a:rPr lang="es-CO" dirty="0" smtClean="0"/>
              <a:t> Por </a:t>
            </a:r>
            <a:r>
              <a:rPr lang="es-CO" dirty="0"/>
              <a:t>otro lado, los pecados que son cometidos con arrogancia y con menosprecio por </a:t>
            </a:r>
            <a:r>
              <a:rPr lang="es-CO" dirty="0" smtClean="0"/>
              <a:t>cualquiera de los </a:t>
            </a:r>
            <a:r>
              <a:rPr lang="es-CO" dirty="0"/>
              <a:t>M</a:t>
            </a:r>
            <a:r>
              <a:rPr lang="es-CO" dirty="0" smtClean="0"/>
              <a:t>andamientos </a:t>
            </a:r>
            <a:r>
              <a:rPr lang="es-CO" dirty="0"/>
              <a:t>de Dios, </a:t>
            </a:r>
            <a:r>
              <a:rPr lang="es-CO" dirty="0" smtClean="0"/>
              <a:t>así sea los escritos con Su Dedo </a:t>
            </a:r>
            <a:r>
              <a:rPr lang="es-CO" dirty="0" smtClean="0">
                <a:solidFill>
                  <a:srgbClr val="FF0000"/>
                </a:solidFill>
              </a:rPr>
              <a:t>(Éxo.31:18), </a:t>
            </a:r>
            <a:r>
              <a:rPr lang="es-CO" dirty="0" smtClean="0"/>
              <a:t>o los escritos por Moisés en un Libro </a:t>
            </a:r>
            <a:r>
              <a:rPr lang="es-CO" dirty="0" smtClean="0">
                <a:solidFill>
                  <a:srgbClr val="FF0000"/>
                </a:solidFill>
              </a:rPr>
              <a:t>(Deut.31:24),  </a:t>
            </a:r>
            <a:r>
              <a:rPr lang="es-CO" dirty="0" smtClean="0"/>
              <a:t>eran </a:t>
            </a:r>
            <a:r>
              <a:rPr lang="es-CO" dirty="0"/>
              <a:t>vistos con mucha seriedad: «</a:t>
            </a:r>
            <a:r>
              <a:rPr lang="es-CO" b="1" dirty="0">
                <a:latin typeface="Agency FB" pitchFamily="34" charset="0"/>
              </a:rPr>
              <a:t>Pero el que peque deliberadamente, sea nativo o extranjero, ofende al Señor. Tal persona será eliminada de la comunidad</a:t>
            </a:r>
            <a:r>
              <a:rPr lang="es-CO" dirty="0"/>
              <a:t>» </a:t>
            </a:r>
            <a:r>
              <a:rPr lang="es-CO" dirty="0">
                <a:solidFill>
                  <a:srgbClr val="FF0000"/>
                </a:solidFill>
              </a:rPr>
              <a:t>(</a:t>
            </a:r>
            <a:r>
              <a:rPr lang="es-CO" dirty="0" smtClean="0">
                <a:solidFill>
                  <a:srgbClr val="FF0000"/>
                </a:solidFill>
              </a:rPr>
              <a:t>Num. 15:30,31; 27-29).</a:t>
            </a:r>
            <a:endParaRPr lang="es-CO" dirty="0">
              <a:solidFill>
                <a:srgbClr val="FF0000"/>
              </a:solidFill>
            </a:endParaRPr>
          </a:p>
        </p:txBody>
      </p:sp>
    </p:spTree>
    <p:extLst>
      <p:ext uri="{BB962C8B-B14F-4D97-AF65-F5344CB8AC3E}">
        <p14:creationId xmlns:p14="http://schemas.microsoft.com/office/powerpoint/2010/main" val="3681610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96751"/>
            <a:ext cx="4392488" cy="5261263"/>
          </a:xfrm>
        </p:spPr>
        <p:txBody>
          <a:bodyPr>
            <a:normAutofit lnSpcReduction="10000"/>
          </a:bodyPr>
          <a:lstStyle/>
          <a:p>
            <a:pPr marL="0" indent="0" algn="ctr">
              <a:buNone/>
            </a:pPr>
            <a:r>
              <a:rPr lang="es-CO" sz="2400" dirty="0" smtClean="0"/>
              <a:t>Como te abras dado cuenta, ambas Leyes son sagradas, y de riguroso cumplimiento,  porque proceden de la Boca de Dios, la única diferencia radica es que, </a:t>
            </a:r>
            <a:r>
              <a:rPr lang="es-CO" sz="2400" b="1" u="sng" dirty="0" smtClean="0"/>
              <a:t>algunas</a:t>
            </a:r>
            <a:r>
              <a:rPr lang="es-CO" sz="2400" dirty="0" smtClean="0"/>
              <a:t> leyes escritas por Moisés, finalizaban en la cruz de Cristo.</a:t>
            </a:r>
          </a:p>
          <a:p>
            <a:pPr marL="0" indent="0" algn="ctr">
              <a:buNone/>
            </a:pPr>
            <a:r>
              <a:rPr lang="es-CO" sz="2400" dirty="0" smtClean="0"/>
              <a:t>Mientras que la Ley Moral, los Diez Mandamientos son eternos, porque son un reflejo del carácter Santo de Dios, y según lo dice </a:t>
            </a:r>
            <a:r>
              <a:rPr lang="es-CO" sz="2400" dirty="0" smtClean="0">
                <a:solidFill>
                  <a:srgbClr val="FF0000"/>
                </a:solidFill>
              </a:rPr>
              <a:t>Santiago 2:10-12</a:t>
            </a:r>
            <a:r>
              <a:rPr lang="es-CO" sz="2400" dirty="0" smtClean="0"/>
              <a:t>, todos los seres humanos seremos juzgados de acuerdo a esos Mandamientos que aparecen en </a:t>
            </a:r>
            <a:r>
              <a:rPr lang="es-CO" sz="2400" dirty="0" smtClean="0">
                <a:solidFill>
                  <a:srgbClr val="FF0000"/>
                </a:solidFill>
              </a:rPr>
              <a:t>Éxo.20:3-17</a:t>
            </a:r>
            <a:r>
              <a:rPr lang="es-CO" sz="2400" dirty="0" smtClean="0"/>
              <a:t>. </a:t>
            </a:r>
          </a:p>
          <a:p>
            <a:endParaRPr lang="es-CO" sz="24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412776"/>
            <a:ext cx="3888432"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547664" y="260648"/>
            <a:ext cx="6840760" cy="707886"/>
          </a:xfrm>
          <a:prstGeom prst="rect">
            <a:avLst/>
          </a:prstGeom>
        </p:spPr>
        <p:txBody>
          <a:bodyPr wrap="square">
            <a:spAutoFit/>
          </a:bodyPr>
          <a:lstStyle/>
          <a:p>
            <a:r>
              <a:rPr lang="es-CO" sz="4000" b="1" dirty="0"/>
              <a:t>Lea Deut.10:1-5; 31:24-26.</a:t>
            </a:r>
          </a:p>
        </p:txBody>
      </p:sp>
      <p:sp>
        <p:nvSpPr>
          <p:cNvPr id="5" name="4 Rectángulo"/>
          <p:cNvSpPr/>
          <p:nvPr/>
        </p:nvSpPr>
        <p:spPr>
          <a:xfrm>
            <a:off x="4788024" y="5041637"/>
            <a:ext cx="4355976" cy="1631216"/>
          </a:xfrm>
          <a:prstGeom prst="rect">
            <a:avLst/>
          </a:prstGeom>
        </p:spPr>
        <p:txBody>
          <a:bodyPr wrap="square">
            <a:spAutoFit/>
          </a:bodyPr>
          <a:lstStyle/>
          <a:p>
            <a:pPr algn="ctr"/>
            <a:r>
              <a:rPr lang="es-CO" dirty="0" smtClean="0"/>
              <a:t> </a:t>
            </a:r>
            <a:r>
              <a:rPr lang="es-CO" sz="2000" dirty="0">
                <a:solidFill>
                  <a:srgbClr val="FF0000"/>
                </a:solidFill>
              </a:rPr>
              <a:t>Para obedecer todas esas Leyes, por nosotros mismos no podemos, la única forma de obedecerlas es cuando Cristo mora en el </a:t>
            </a:r>
            <a:r>
              <a:rPr lang="es-CO" sz="2000" dirty="0" smtClean="0">
                <a:solidFill>
                  <a:srgbClr val="FF0000"/>
                </a:solidFill>
              </a:rPr>
              <a:t>corazón. </a:t>
            </a:r>
          </a:p>
          <a:p>
            <a:pPr algn="ctr"/>
            <a:r>
              <a:rPr lang="es-CO" sz="2000" b="1" dirty="0" smtClean="0"/>
              <a:t>(</a:t>
            </a:r>
            <a:r>
              <a:rPr lang="es-CO" sz="2000" b="1" dirty="0"/>
              <a:t>lea </a:t>
            </a:r>
            <a:r>
              <a:rPr lang="es-CO" sz="2000" b="1" dirty="0" smtClean="0"/>
              <a:t>Juan 15:5; Ezequiel 36:25-27</a:t>
            </a:r>
            <a:r>
              <a:rPr lang="es-CO" sz="2000" b="1" dirty="0"/>
              <a:t>).</a:t>
            </a:r>
          </a:p>
        </p:txBody>
      </p:sp>
    </p:spTree>
    <p:extLst>
      <p:ext uri="{BB962C8B-B14F-4D97-AF65-F5344CB8AC3E}">
        <p14:creationId xmlns:p14="http://schemas.microsoft.com/office/powerpoint/2010/main" val="139589784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Pecados “Veniales y Mortales</a:t>
            </a:r>
            <a:r>
              <a:rPr lang="es-CO" b="1" dirty="0" smtClean="0"/>
              <a:t>”</a:t>
            </a:r>
            <a:r>
              <a:rPr lang="es-CO" dirty="0" smtClean="0"/>
              <a:t>.</a:t>
            </a:r>
            <a:endParaRPr lang="es-CO" dirty="0"/>
          </a:p>
        </p:txBody>
      </p:sp>
      <p:sp>
        <p:nvSpPr>
          <p:cNvPr id="3" name="2 Marcador de contenido"/>
          <p:cNvSpPr>
            <a:spLocks noGrp="1"/>
          </p:cNvSpPr>
          <p:nvPr>
            <p:ph idx="1"/>
          </p:nvPr>
        </p:nvSpPr>
        <p:spPr>
          <a:xfrm>
            <a:off x="457200" y="1600200"/>
            <a:ext cx="8229600" cy="1684784"/>
          </a:xfrm>
        </p:spPr>
        <p:txBody>
          <a:bodyPr>
            <a:normAutofit fontScale="92500" lnSpcReduction="20000"/>
          </a:bodyPr>
          <a:lstStyle/>
          <a:p>
            <a:pPr marL="0" indent="0" algn="ctr">
              <a:buNone/>
            </a:pPr>
            <a:r>
              <a:rPr lang="es-CO" dirty="0" smtClean="0"/>
              <a:t>Sin </a:t>
            </a:r>
            <a:r>
              <a:rPr lang="es-CO" dirty="0"/>
              <a:t>embargo, la distinción entre grados de seriedad del pecado no implica que respaldemos la enseñanza católica romana de poner los pecados en dos categorías: «veniales» y «mortales</a:t>
            </a:r>
            <a:r>
              <a:rPr lang="es-CO" dirty="0" smtClean="0"/>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3964" y="3335516"/>
            <a:ext cx="1781175"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67544" y="3361854"/>
            <a:ext cx="6120680" cy="1938992"/>
          </a:xfrm>
          <a:prstGeom prst="rect">
            <a:avLst/>
          </a:prstGeom>
        </p:spPr>
        <p:txBody>
          <a:bodyPr wrap="square">
            <a:spAutoFit/>
          </a:bodyPr>
          <a:lstStyle/>
          <a:p>
            <a:pPr algn="ctr"/>
            <a:r>
              <a:rPr lang="es-CO" sz="2400" dirty="0"/>
              <a:t>En la enseñanza católica romana, un pecado venial puede ser perdonado después de haber pagado con castigos en esta vida o en el purgatorio (después de la muerte y antes de entrar en el cielo). </a:t>
            </a:r>
          </a:p>
        </p:txBody>
      </p:sp>
      <p:sp>
        <p:nvSpPr>
          <p:cNvPr id="5" name="4 Rectángulo"/>
          <p:cNvSpPr/>
          <p:nvPr/>
        </p:nvSpPr>
        <p:spPr>
          <a:xfrm>
            <a:off x="467544" y="5589240"/>
            <a:ext cx="8280920" cy="1200329"/>
          </a:xfrm>
          <a:prstGeom prst="rect">
            <a:avLst/>
          </a:prstGeom>
        </p:spPr>
        <p:txBody>
          <a:bodyPr wrap="square">
            <a:spAutoFit/>
          </a:bodyPr>
          <a:lstStyle/>
          <a:p>
            <a:pPr algn="ctr"/>
            <a:r>
              <a:rPr lang="es-CO" sz="2400" dirty="0" smtClean="0"/>
              <a:t>Además </a:t>
            </a:r>
            <a:r>
              <a:rPr lang="es-CO" sz="2400" smtClean="0"/>
              <a:t>enseñan que un </a:t>
            </a:r>
            <a:r>
              <a:rPr lang="es-CO" sz="2400" dirty="0"/>
              <a:t>pecado mortal es un pecado que causa la muerte espiritual y no puede ser perdonado; excluye a las personas del reino de Dios. </a:t>
            </a:r>
          </a:p>
        </p:txBody>
      </p:sp>
    </p:spTree>
    <p:extLst>
      <p:ext uri="{BB962C8B-B14F-4D97-AF65-F5344CB8AC3E}">
        <p14:creationId xmlns:p14="http://schemas.microsoft.com/office/powerpoint/2010/main" val="26762603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down)">
                                      <p:cBhvr>
                                        <p:cTn id="15" dur="580">
                                          <p:stCondLst>
                                            <p:cond delay="0"/>
                                          </p:stCondLst>
                                        </p:cTn>
                                        <p:tgtEl>
                                          <p:spTgt spid="1026"/>
                                        </p:tgtEl>
                                      </p:cBhvr>
                                    </p:animEffect>
                                    <p:anim calcmode="lin" valueType="num">
                                      <p:cBhvr>
                                        <p:cTn id="16"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1" dur="26">
                                          <p:stCondLst>
                                            <p:cond delay="650"/>
                                          </p:stCondLst>
                                        </p:cTn>
                                        <p:tgtEl>
                                          <p:spTgt spid="1026"/>
                                        </p:tgtEl>
                                      </p:cBhvr>
                                      <p:to x="100000" y="60000"/>
                                    </p:animScale>
                                    <p:animScale>
                                      <p:cBhvr>
                                        <p:cTn id="22" dur="166" decel="50000">
                                          <p:stCondLst>
                                            <p:cond delay="676"/>
                                          </p:stCondLst>
                                        </p:cTn>
                                        <p:tgtEl>
                                          <p:spTgt spid="1026"/>
                                        </p:tgtEl>
                                      </p:cBhvr>
                                      <p:to x="100000" y="100000"/>
                                    </p:animScale>
                                    <p:animScale>
                                      <p:cBhvr>
                                        <p:cTn id="23" dur="26">
                                          <p:stCondLst>
                                            <p:cond delay="1312"/>
                                          </p:stCondLst>
                                        </p:cTn>
                                        <p:tgtEl>
                                          <p:spTgt spid="1026"/>
                                        </p:tgtEl>
                                      </p:cBhvr>
                                      <p:to x="100000" y="80000"/>
                                    </p:animScale>
                                    <p:animScale>
                                      <p:cBhvr>
                                        <p:cTn id="24" dur="166" decel="50000">
                                          <p:stCondLst>
                                            <p:cond delay="1338"/>
                                          </p:stCondLst>
                                        </p:cTn>
                                        <p:tgtEl>
                                          <p:spTgt spid="1026"/>
                                        </p:tgtEl>
                                      </p:cBhvr>
                                      <p:to x="100000" y="100000"/>
                                    </p:animScale>
                                    <p:animScale>
                                      <p:cBhvr>
                                        <p:cTn id="25" dur="26">
                                          <p:stCondLst>
                                            <p:cond delay="1642"/>
                                          </p:stCondLst>
                                        </p:cTn>
                                        <p:tgtEl>
                                          <p:spTgt spid="1026"/>
                                        </p:tgtEl>
                                      </p:cBhvr>
                                      <p:to x="100000" y="90000"/>
                                    </p:animScale>
                                    <p:animScale>
                                      <p:cBhvr>
                                        <p:cTn id="26" dur="166" decel="50000">
                                          <p:stCondLst>
                                            <p:cond delay="1668"/>
                                          </p:stCondLst>
                                        </p:cTn>
                                        <p:tgtEl>
                                          <p:spTgt spid="1026"/>
                                        </p:tgtEl>
                                      </p:cBhvr>
                                      <p:to x="100000" y="100000"/>
                                    </p:animScale>
                                    <p:animScale>
                                      <p:cBhvr>
                                        <p:cTn id="27" dur="26">
                                          <p:stCondLst>
                                            <p:cond delay="1808"/>
                                          </p:stCondLst>
                                        </p:cTn>
                                        <p:tgtEl>
                                          <p:spTgt spid="1026"/>
                                        </p:tgtEl>
                                      </p:cBhvr>
                                      <p:to x="100000" y="95000"/>
                                    </p:animScale>
                                    <p:animScale>
                                      <p:cBhvr>
                                        <p:cTn id="28" dur="166" decel="50000">
                                          <p:stCondLst>
                                            <p:cond delay="1834"/>
                                          </p:stCondLst>
                                        </p:cTn>
                                        <p:tgtEl>
                                          <p:spTgt spid="1026"/>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80">
                                          <p:stCondLst>
                                            <p:cond delay="0"/>
                                          </p:stCondLst>
                                        </p:cTn>
                                        <p:tgtEl>
                                          <p:spTgt spid="4"/>
                                        </p:tgtEl>
                                      </p:cBhvr>
                                    </p:animEffect>
                                    <p:anim calcmode="lin" valueType="num">
                                      <p:cBhvr>
                                        <p:cTn id="3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7" dur="26">
                                          <p:stCondLst>
                                            <p:cond delay="650"/>
                                          </p:stCondLst>
                                        </p:cTn>
                                        <p:tgtEl>
                                          <p:spTgt spid="4"/>
                                        </p:tgtEl>
                                      </p:cBhvr>
                                      <p:to x="100000" y="60000"/>
                                    </p:animScale>
                                    <p:animScale>
                                      <p:cBhvr>
                                        <p:cTn id="38" dur="166" decel="50000">
                                          <p:stCondLst>
                                            <p:cond delay="676"/>
                                          </p:stCondLst>
                                        </p:cTn>
                                        <p:tgtEl>
                                          <p:spTgt spid="4"/>
                                        </p:tgtEl>
                                      </p:cBhvr>
                                      <p:to x="100000" y="100000"/>
                                    </p:animScale>
                                    <p:animScale>
                                      <p:cBhvr>
                                        <p:cTn id="39" dur="26">
                                          <p:stCondLst>
                                            <p:cond delay="1312"/>
                                          </p:stCondLst>
                                        </p:cTn>
                                        <p:tgtEl>
                                          <p:spTgt spid="4"/>
                                        </p:tgtEl>
                                      </p:cBhvr>
                                      <p:to x="100000" y="80000"/>
                                    </p:animScale>
                                    <p:animScale>
                                      <p:cBhvr>
                                        <p:cTn id="40" dur="166" decel="50000">
                                          <p:stCondLst>
                                            <p:cond delay="1338"/>
                                          </p:stCondLst>
                                        </p:cTn>
                                        <p:tgtEl>
                                          <p:spTgt spid="4"/>
                                        </p:tgtEl>
                                      </p:cBhvr>
                                      <p:to x="100000" y="100000"/>
                                    </p:animScale>
                                    <p:animScale>
                                      <p:cBhvr>
                                        <p:cTn id="41" dur="26">
                                          <p:stCondLst>
                                            <p:cond delay="1642"/>
                                          </p:stCondLst>
                                        </p:cTn>
                                        <p:tgtEl>
                                          <p:spTgt spid="4"/>
                                        </p:tgtEl>
                                      </p:cBhvr>
                                      <p:to x="100000" y="90000"/>
                                    </p:animScale>
                                    <p:animScale>
                                      <p:cBhvr>
                                        <p:cTn id="42" dur="166" decel="50000">
                                          <p:stCondLst>
                                            <p:cond delay="1668"/>
                                          </p:stCondLst>
                                        </p:cTn>
                                        <p:tgtEl>
                                          <p:spTgt spid="4"/>
                                        </p:tgtEl>
                                      </p:cBhvr>
                                      <p:to x="100000" y="100000"/>
                                    </p:animScale>
                                    <p:animScale>
                                      <p:cBhvr>
                                        <p:cTn id="43" dur="26">
                                          <p:stCondLst>
                                            <p:cond delay="1808"/>
                                          </p:stCondLst>
                                        </p:cTn>
                                        <p:tgtEl>
                                          <p:spTgt spid="4"/>
                                        </p:tgtEl>
                                      </p:cBhvr>
                                      <p:to x="100000" y="95000"/>
                                    </p:animScale>
                                    <p:animScale>
                                      <p:cBhvr>
                                        <p:cTn id="44" dur="166" decel="50000">
                                          <p:stCondLst>
                                            <p:cond delay="1834"/>
                                          </p:stCondLst>
                                        </p:cTn>
                                        <p:tgtEl>
                                          <p:spTgt spid="4"/>
                                        </p:tgtEl>
                                      </p:cBhvr>
                                      <p:to x="100000" y="100000"/>
                                    </p:animScale>
                                  </p:childTnLst>
                                </p:cTn>
                              </p:par>
                              <p:par>
                                <p:cTn id="45" presetID="26"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80">
                                          <p:stCondLst>
                                            <p:cond delay="0"/>
                                          </p:stCondLst>
                                        </p:cTn>
                                        <p:tgtEl>
                                          <p:spTgt spid="5"/>
                                        </p:tgtEl>
                                      </p:cBhvr>
                                    </p:animEffect>
                                    <p:anim calcmode="lin" valueType="num">
                                      <p:cBhvr>
                                        <p:cTn id="4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53" dur="26">
                                          <p:stCondLst>
                                            <p:cond delay="650"/>
                                          </p:stCondLst>
                                        </p:cTn>
                                        <p:tgtEl>
                                          <p:spTgt spid="5"/>
                                        </p:tgtEl>
                                      </p:cBhvr>
                                      <p:to x="100000" y="60000"/>
                                    </p:animScale>
                                    <p:animScale>
                                      <p:cBhvr>
                                        <p:cTn id="54" dur="166" decel="50000">
                                          <p:stCondLst>
                                            <p:cond delay="676"/>
                                          </p:stCondLst>
                                        </p:cTn>
                                        <p:tgtEl>
                                          <p:spTgt spid="5"/>
                                        </p:tgtEl>
                                      </p:cBhvr>
                                      <p:to x="100000" y="100000"/>
                                    </p:animScale>
                                    <p:animScale>
                                      <p:cBhvr>
                                        <p:cTn id="55" dur="26">
                                          <p:stCondLst>
                                            <p:cond delay="1312"/>
                                          </p:stCondLst>
                                        </p:cTn>
                                        <p:tgtEl>
                                          <p:spTgt spid="5"/>
                                        </p:tgtEl>
                                      </p:cBhvr>
                                      <p:to x="100000" y="80000"/>
                                    </p:animScale>
                                    <p:animScale>
                                      <p:cBhvr>
                                        <p:cTn id="56" dur="166" decel="50000">
                                          <p:stCondLst>
                                            <p:cond delay="1338"/>
                                          </p:stCondLst>
                                        </p:cTn>
                                        <p:tgtEl>
                                          <p:spTgt spid="5"/>
                                        </p:tgtEl>
                                      </p:cBhvr>
                                      <p:to x="100000" y="100000"/>
                                    </p:animScale>
                                    <p:animScale>
                                      <p:cBhvr>
                                        <p:cTn id="57" dur="26">
                                          <p:stCondLst>
                                            <p:cond delay="1642"/>
                                          </p:stCondLst>
                                        </p:cTn>
                                        <p:tgtEl>
                                          <p:spTgt spid="5"/>
                                        </p:tgtEl>
                                      </p:cBhvr>
                                      <p:to x="100000" y="90000"/>
                                    </p:animScale>
                                    <p:animScale>
                                      <p:cBhvr>
                                        <p:cTn id="58" dur="166" decel="50000">
                                          <p:stCondLst>
                                            <p:cond delay="1668"/>
                                          </p:stCondLst>
                                        </p:cTn>
                                        <p:tgtEl>
                                          <p:spTgt spid="5"/>
                                        </p:tgtEl>
                                      </p:cBhvr>
                                      <p:to x="100000" y="100000"/>
                                    </p:animScale>
                                    <p:animScale>
                                      <p:cBhvr>
                                        <p:cTn id="59" dur="26">
                                          <p:stCondLst>
                                            <p:cond delay="1808"/>
                                          </p:stCondLst>
                                        </p:cTn>
                                        <p:tgtEl>
                                          <p:spTgt spid="5"/>
                                        </p:tgtEl>
                                      </p:cBhvr>
                                      <p:to x="100000" y="95000"/>
                                    </p:animScale>
                                    <p:animScale>
                                      <p:cBhvr>
                                        <p:cTn id="6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84976" cy="6336704"/>
          </a:xfrm>
        </p:spPr>
        <p:txBody>
          <a:bodyPr>
            <a:normAutofit fontScale="85000" lnSpcReduction="20000"/>
          </a:bodyPr>
          <a:lstStyle/>
          <a:p>
            <a:pPr marL="0" indent="0" algn="ctr">
              <a:buNone/>
            </a:pPr>
            <a:r>
              <a:rPr lang="es-CO" sz="2800" dirty="0"/>
              <a:t>Según las Escrituras, </a:t>
            </a:r>
            <a:r>
              <a:rPr lang="es-CO" sz="2800" dirty="0" smtClean="0"/>
              <a:t>que es nuestra base fundamental, todos </a:t>
            </a:r>
            <a:r>
              <a:rPr lang="es-CO" sz="2800" dirty="0"/>
              <a:t>los pecados son «mortales» en el sentido de que aun el más pequeño de los pecados nos hace legalmente culpables delante de Dios y dignos </a:t>
            </a:r>
            <a:r>
              <a:rPr lang="es-CO" sz="2800" dirty="0" smtClean="0"/>
              <a:t>de la muerte eterna. </a:t>
            </a:r>
          </a:p>
          <a:p>
            <a:pPr marL="0" indent="0">
              <a:buNone/>
            </a:pPr>
            <a:r>
              <a:rPr lang="es-CO" sz="2800" dirty="0" smtClean="0"/>
              <a:t>No </a:t>
            </a:r>
            <a:r>
              <a:rPr lang="es-CO" sz="2800" dirty="0"/>
              <a:t>obstante, los </a:t>
            </a:r>
            <a:r>
              <a:rPr lang="es-CO" sz="2800" dirty="0" smtClean="0"/>
              <a:t>pecados, aún los </a:t>
            </a:r>
            <a:r>
              <a:rPr lang="es-CO" sz="2800" dirty="0"/>
              <a:t>más graves quedan perdonados para los que acuden a Cristo buscando salvación </a:t>
            </a:r>
            <a:r>
              <a:rPr lang="es-CO" sz="2800" dirty="0">
                <a:solidFill>
                  <a:srgbClr val="FF0000"/>
                </a:solidFill>
              </a:rPr>
              <a:t>(</a:t>
            </a:r>
            <a:r>
              <a:rPr lang="es-CO" sz="2800" dirty="0" smtClean="0">
                <a:solidFill>
                  <a:srgbClr val="FF0000"/>
                </a:solidFill>
              </a:rPr>
              <a:t>1 </a:t>
            </a:r>
            <a:r>
              <a:rPr lang="es-CO" sz="2800" dirty="0">
                <a:solidFill>
                  <a:srgbClr val="FF0000"/>
                </a:solidFill>
              </a:rPr>
              <a:t>Corintios </a:t>
            </a:r>
            <a:r>
              <a:rPr lang="es-CO" sz="2800" dirty="0" smtClean="0">
                <a:solidFill>
                  <a:srgbClr val="FF0000"/>
                </a:solidFill>
              </a:rPr>
              <a:t>6:9-11)</a:t>
            </a:r>
            <a:r>
              <a:rPr lang="es-CO" sz="2800" dirty="0" smtClean="0"/>
              <a:t>.</a:t>
            </a:r>
          </a:p>
          <a:p>
            <a:r>
              <a:rPr lang="es-CO" sz="2800" dirty="0" smtClean="0"/>
              <a:t> </a:t>
            </a:r>
            <a:r>
              <a:rPr lang="es-CO" sz="2800" b="1" dirty="0" smtClean="0">
                <a:latin typeface="Agency FB" pitchFamily="34" charset="0"/>
              </a:rPr>
              <a:t>«¿</a:t>
            </a:r>
            <a:r>
              <a:rPr lang="es-CO" sz="2800" b="1" dirty="0">
                <a:latin typeface="Agency FB" pitchFamily="34" charset="0"/>
              </a:rPr>
              <a:t>No sabéis que los injustos no heredarán el reino de Dios? No erréis; ni los fornicarios, ni los idólatras, ni los adúlteros, ni los afeminados, ni los que se echan con varones, </a:t>
            </a:r>
            <a:r>
              <a:rPr lang="es-CO" sz="2800" b="1" baseline="30000" dirty="0" smtClean="0">
                <a:latin typeface="Agency FB" pitchFamily="34" charset="0"/>
              </a:rPr>
              <a:t>10 </a:t>
            </a:r>
            <a:r>
              <a:rPr lang="es-CO" sz="2800" b="1" dirty="0">
                <a:latin typeface="Agency FB" pitchFamily="34" charset="0"/>
              </a:rPr>
              <a:t>ni los ladrones, ni los avaros, ni los borrachos, ni los maldicientes, ni los estafadores, heredarán el reino de </a:t>
            </a:r>
            <a:r>
              <a:rPr lang="es-CO" sz="2800" b="1" dirty="0" smtClean="0">
                <a:latin typeface="Agency FB" pitchFamily="34" charset="0"/>
              </a:rPr>
              <a:t>Dios </a:t>
            </a:r>
            <a:r>
              <a:rPr lang="es-CO" sz="2800" b="1" baseline="30000" dirty="0" smtClean="0">
                <a:latin typeface="Agency FB" pitchFamily="34" charset="0"/>
              </a:rPr>
              <a:t>11 </a:t>
            </a:r>
            <a:r>
              <a:rPr lang="es-CO" sz="2800" b="1" dirty="0">
                <a:latin typeface="Agency FB" pitchFamily="34" charset="0"/>
              </a:rPr>
              <a:t>Y esto erais algunos; mas ya habéis sido lavados, ya habéis sido santificados, ya habéis sido justificados en el nombre del Señor Jesús, y por el Espíritu de nuestro </a:t>
            </a:r>
            <a:r>
              <a:rPr lang="es-CO" sz="2800" b="1" dirty="0" smtClean="0">
                <a:latin typeface="Agency FB" pitchFamily="34" charset="0"/>
              </a:rPr>
              <a:t>Dios</a:t>
            </a:r>
            <a:r>
              <a:rPr lang="es-CO" sz="2800" dirty="0" smtClean="0"/>
              <a:t>». </a:t>
            </a:r>
          </a:p>
          <a:p>
            <a:pPr marL="0" indent="0">
              <a:buNone/>
            </a:pPr>
            <a:r>
              <a:rPr lang="es-CO" sz="2800" dirty="0" smtClean="0"/>
              <a:t>Si desea más información lea </a:t>
            </a:r>
            <a:r>
              <a:rPr lang="es-CO" sz="2800" dirty="0" smtClean="0">
                <a:solidFill>
                  <a:srgbClr val="FF0000"/>
                </a:solidFill>
              </a:rPr>
              <a:t>(Gal 5:19-21; Efe.5:5</a:t>
            </a:r>
            <a:r>
              <a:rPr lang="es-CO" sz="2800" dirty="0">
                <a:solidFill>
                  <a:srgbClr val="FF0000"/>
                </a:solidFill>
              </a:rPr>
              <a:t>; </a:t>
            </a:r>
            <a:r>
              <a:rPr lang="es-CO" sz="2800" dirty="0" smtClean="0">
                <a:solidFill>
                  <a:srgbClr val="FF0000"/>
                </a:solidFill>
              </a:rPr>
              <a:t>Apoc. </a:t>
            </a:r>
            <a:r>
              <a:rPr lang="es-CO" sz="2800" dirty="0">
                <a:solidFill>
                  <a:srgbClr val="FF0000"/>
                </a:solidFill>
              </a:rPr>
              <a:t>22:15; </a:t>
            </a:r>
            <a:r>
              <a:rPr lang="es-CO" sz="2800" dirty="0" smtClean="0">
                <a:solidFill>
                  <a:srgbClr val="FF0000"/>
                </a:solidFill>
              </a:rPr>
              <a:t>Rom. 13:13; Rom.1:18,23-32; [lea el CBA, t 6, p694-696, sobre 1Cor.6:9-11).</a:t>
            </a:r>
          </a:p>
          <a:p>
            <a:pPr marL="0" indent="0">
              <a:buNone/>
            </a:pPr>
            <a:endParaRPr lang="es-CO" sz="2800" dirty="0" smtClean="0">
              <a:solidFill>
                <a:srgbClr val="0070C0"/>
              </a:solidFill>
            </a:endParaRPr>
          </a:p>
          <a:p>
            <a:pPr marL="0" indent="0">
              <a:buNone/>
            </a:pPr>
            <a:r>
              <a:rPr lang="es-CO" sz="2800" dirty="0" smtClean="0">
                <a:solidFill>
                  <a:srgbClr val="0070C0"/>
                </a:solidFill>
              </a:rPr>
              <a:t>Aquí aparece la </a:t>
            </a:r>
            <a:r>
              <a:rPr lang="es-CO" sz="2800" dirty="0">
                <a:solidFill>
                  <a:srgbClr val="0070C0"/>
                </a:solidFill>
              </a:rPr>
              <a:t>combinación de una lista de pecados </a:t>
            </a:r>
            <a:r>
              <a:rPr lang="es-CO" sz="2800" dirty="0" smtClean="0">
                <a:solidFill>
                  <a:srgbClr val="0070C0"/>
                </a:solidFill>
              </a:rPr>
              <a:t>(aparentemente leves, o como le llaman «veniales», con los graves, o mortales), que </a:t>
            </a:r>
            <a:r>
              <a:rPr lang="es-CO" sz="2800" dirty="0">
                <a:solidFill>
                  <a:srgbClr val="0070C0"/>
                </a:solidFill>
              </a:rPr>
              <a:t>excluyen del reino de Dios </a:t>
            </a:r>
            <a:r>
              <a:rPr lang="es-CO" sz="2800" dirty="0" smtClean="0">
                <a:solidFill>
                  <a:srgbClr val="0070C0"/>
                </a:solidFill>
              </a:rPr>
              <a:t>igualmente, y </a:t>
            </a:r>
            <a:r>
              <a:rPr lang="es-CO" sz="2800" dirty="0">
                <a:solidFill>
                  <a:srgbClr val="0070C0"/>
                </a:solidFill>
              </a:rPr>
              <a:t>la afirmación de que los corintios que habían cometido esos pecados habían sido salvados por Cristo). </a:t>
            </a:r>
          </a:p>
        </p:txBody>
      </p:sp>
    </p:spTree>
    <p:extLst>
      <p:ext uri="{BB962C8B-B14F-4D97-AF65-F5344CB8AC3E}">
        <p14:creationId xmlns:p14="http://schemas.microsoft.com/office/powerpoint/2010/main" val="136989597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5" dur="500"/>
                                        <p:tgtEl>
                                          <p:spTgt spid="3">
                                            <p:txEl>
                                              <p:pRg st="1" end="1"/>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8" dur="500"/>
                                        <p:tgtEl>
                                          <p:spTgt spid="3">
                                            <p:txEl>
                                              <p:pRg st="2" end="2"/>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p:cTn id="36"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a:gradFill>
            <a:gsLst>
              <a:gs pos="0">
                <a:srgbClr val="FFEFD1"/>
              </a:gs>
              <a:gs pos="64999">
                <a:srgbClr val="F0EBD5"/>
              </a:gs>
              <a:gs pos="100000">
                <a:srgbClr val="D1C39F"/>
              </a:gs>
            </a:gsLst>
            <a:lin ang="5400000" scaled="0"/>
          </a:gradFill>
        </p:spPr>
        <p:txBody>
          <a:bodyPr>
            <a:normAutofit fontScale="85000" lnSpcReduction="10000"/>
          </a:bodyPr>
          <a:lstStyle/>
          <a:p>
            <a:pPr marL="0" indent="0" algn="ctr">
              <a:buNone/>
            </a:pPr>
            <a:r>
              <a:rPr lang="es-CO" dirty="0"/>
              <a:t> La separación católica romana de los pecados en las categorías de «mortales» y «veniales», según la cual se llama a algunos pecados (tales como el </a:t>
            </a:r>
            <a:r>
              <a:rPr lang="es-CO" b="1" u="sng" dirty="0"/>
              <a:t>suicidio</a:t>
            </a:r>
            <a:r>
              <a:rPr lang="es-CO" dirty="0"/>
              <a:t>) «</a:t>
            </a:r>
            <a:r>
              <a:rPr lang="es-CO" dirty="0">
                <a:latin typeface="Agency FB" pitchFamily="34" charset="0"/>
              </a:rPr>
              <a:t>mortales</a:t>
            </a:r>
            <a:r>
              <a:rPr lang="es-CO" dirty="0"/>
              <a:t>», mientras que a otros (tales como la </a:t>
            </a:r>
            <a:r>
              <a:rPr lang="es-CO" b="1" u="sng" dirty="0"/>
              <a:t>deshonestidad</a:t>
            </a:r>
            <a:r>
              <a:rPr lang="es-CO" dirty="0"/>
              <a:t>, el </a:t>
            </a:r>
            <a:r>
              <a:rPr lang="es-CO" b="1" u="sng" dirty="0"/>
              <a:t>enojo</a:t>
            </a:r>
            <a:r>
              <a:rPr lang="es-CO" dirty="0"/>
              <a:t> o </a:t>
            </a:r>
            <a:r>
              <a:rPr lang="es-CO" b="1" u="sng" dirty="0"/>
              <a:t>la lujuria</a:t>
            </a:r>
            <a:r>
              <a:rPr lang="es-CO" dirty="0"/>
              <a:t>) «</a:t>
            </a:r>
            <a:r>
              <a:rPr lang="es-CO" dirty="0">
                <a:latin typeface="Agency FB" pitchFamily="34" charset="0"/>
              </a:rPr>
              <a:t>veniales</a:t>
            </a:r>
            <a:r>
              <a:rPr lang="es-CO" i="1" dirty="0">
                <a:solidFill>
                  <a:srgbClr val="0070C0"/>
                </a:solidFill>
              </a:rPr>
              <a:t>», pueden llevar fácilmente a la negligencia con respecto a algunos pecados que de verdad dificultan más la santificación y la eficacia en la obra del Señor, o, con respecto a otros pecados, al temor excesivo, a la desesperación y a la incapacidad de tener la seguridad del </a:t>
            </a:r>
            <a:r>
              <a:rPr lang="es-CO" i="1" dirty="0" smtClean="0">
                <a:solidFill>
                  <a:srgbClr val="0070C0"/>
                </a:solidFill>
              </a:rPr>
              <a:t>perdón que Cristo ofrece. </a:t>
            </a:r>
            <a:endParaRPr lang="es-CO" dirty="0" smtClean="0"/>
          </a:p>
          <a:p>
            <a:pPr marL="0" indent="0" algn="ctr">
              <a:buNone/>
            </a:pPr>
            <a:endParaRPr lang="es-CO" dirty="0" smtClean="0"/>
          </a:p>
          <a:p>
            <a:pPr marL="0" indent="0" algn="ctr">
              <a:buNone/>
            </a:pPr>
            <a:r>
              <a:rPr lang="es-CO" dirty="0" smtClean="0"/>
              <a:t>Debiéramos </a:t>
            </a:r>
            <a:r>
              <a:rPr lang="es-CO" dirty="0"/>
              <a:t>darnos cuenta que la misma acción </a:t>
            </a:r>
            <a:r>
              <a:rPr lang="es-CO" dirty="0" smtClean="0"/>
              <a:t>tal </a:t>
            </a:r>
            <a:r>
              <a:rPr lang="es-CO" dirty="0"/>
              <a:t>como perder el </a:t>
            </a:r>
            <a:r>
              <a:rPr lang="es-CO" dirty="0" smtClean="0"/>
              <a:t>control y «</a:t>
            </a:r>
            <a:r>
              <a:rPr lang="es-CO" b="1" dirty="0" smtClean="0">
                <a:latin typeface="Agency FB" pitchFamily="34" charset="0"/>
              </a:rPr>
              <a:t>enojarse</a:t>
            </a:r>
            <a:r>
              <a:rPr lang="es-CO" dirty="0" smtClean="0"/>
              <a:t>» contra  alguien, o decirle a alguien: «</a:t>
            </a:r>
            <a:r>
              <a:rPr lang="es-CO" b="1" dirty="0" smtClean="0">
                <a:latin typeface="Agency FB" pitchFamily="34" charset="0"/>
              </a:rPr>
              <a:t>Imbécil</a:t>
            </a:r>
            <a:r>
              <a:rPr lang="es-CO" dirty="0" smtClean="0"/>
              <a:t>» o «</a:t>
            </a:r>
            <a:r>
              <a:rPr lang="es-CO" b="1" dirty="0" smtClean="0">
                <a:latin typeface="Agency FB" pitchFamily="34" charset="0"/>
              </a:rPr>
              <a:t>Fatuo</a:t>
            </a:r>
            <a:r>
              <a:rPr lang="es-CO" dirty="0" smtClean="0"/>
              <a:t>», estará en «</a:t>
            </a:r>
            <a:r>
              <a:rPr lang="es-CO" b="1" dirty="0" smtClean="0">
                <a:latin typeface="Agency FB" pitchFamily="34" charset="0"/>
              </a:rPr>
              <a:t>peligro del fuego eterno</a:t>
            </a:r>
            <a:r>
              <a:rPr lang="es-CO" dirty="0" smtClean="0"/>
              <a:t>» </a:t>
            </a:r>
            <a:r>
              <a:rPr lang="es-CO" dirty="0" smtClean="0">
                <a:solidFill>
                  <a:srgbClr val="FF0000"/>
                </a:solidFill>
              </a:rPr>
              <a:t>(Mat.5:22). </a:t>
            </a:r>
            <a:endParaRPr lang="es-CO" dirty="0">
              <a:solidFill>
                <a:srgbClr val="FF0000"/>
              </a:solidFill>
            </a:endParaRPr>
          </a:p>
        </p:txBody>
      </p:sp>
    </p:spTree>
    <p:extLst>
      <p:ext uri="{BB962C8B-B14F-4D97-AF65-F5344CB8AC3E}">
        <p14:creationId xmlns:p14="http://schemas.microsoft.com/office/powerpoint/2010/main" val="341738614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579296" cy="6336704"/>
          </a:xfrm>
        </p:spPr>
        <p:txBody>
          <a:bodyPr>
            <a:normAutofit fontScale="85000" lnSpcReduction="20000"/>
          </a:bodyPr>
          <a:lstStyle/>
          <a:p>
            <a:pPr marL="0" indent="0" algn="ctr">
              <a:buNone/>
            </a:pPr>
            <a:r>
              <a:rPr lang="es-CO" dirty="0"/>
              <a:t>Es mucho mejor que nos limitemos a reconocer que los pecados pueden variar en términos de sus resultados y en términos del grado en que trastornan nuestra relación con Dios y caen en su desagrado, y dejarlo así. </a:t>
            </a:r>
            <a:endParaRPr lang="es-CO" dirty="0" smtClean="0"/>
          </a:p>
          <a:p>
            <a:pPr marL="0" indent="0" algn="ctr">
              <a:buNone/>
            </a:pPr>
            <a:r>
              <a:rPr lang="es-CO" dirty="0" smtClean="0"/>
              <a:t>De </a:t>
            </a:r>
            <a:r>
              <a:rPr lang="es-CO" dirty="0"/>
              <a:t>ese modo no vamos más allá de la enseñanza general de las Escrituras en esta materia. La distinción que las Escrituras hacen en grados de pecados tiene un valor </a:t>
            </a:r>
            <a:r>
              <a:rPr lang="es-CO" dirty="0" smtClean="0"/>
              <a:t>positivo en varias maneras: </a:t>
            </a:r>
            <a:endParaRPr lang="es-CO" dirty="0"/>
          </a:p>
          <a:p>
            <a:r>
              <a:rPr lang="es-CO" sz="3300" b="1" u="sng" dirty="0" smtClean="0"/>
              <a:t>Primero</a:t>
            </a:r>
            <a:r>
              <a:rPr lang="es-CO" dirty="0" smtClean="0"/>
              <a:t>. </a:t>
            </a:r>
            <a:r>
              <a:rPr lang="es-CO" dirty="0" smtClean="0">
                <a:solidFill>
                  <a:srgbClr val="C00000"/>
                </a:solidFill>
              </a:rPr>
              <a:t>Nos </a:t>
            </a:r>
            <a:r>
              <a:rPr lang="es-CO" dirty="0">
                <a:solidFill>
                  <a:srgbClr val="C00000"/>
                </a:solidFill>
              </a:rPr>
              <a:t>ayuda a saber dónde debemos poner el mayor esfuerzo en nuestro intento de crecer en santidad, y obtener el carácter de Cristo.  </a:t>
            </a:r>
          </a:p>
          <a:p>
            <a:r>
              <a:rPr lang="es-CO" sz="3300" b="1" u="sng" dirty="0" smtClean="0"/>
              <a:t>Segundo</a:t>
            </a:r>
            <a:r>
              <a:rPr lang="es-CO" dirty="0" smtClean="0"/>
              <a:t>. </a:t>
            </a:r>
            <a:r>
              <a:rPr lang="es-CO" dirty="0" smtClean="0">
                <a:solidFill>
                  <a:srgbClr val="C00000"/>
                </a:solidFill>
              </a:rPr>
              <a:t>Nos </a:t>
            </a:r>
            <a:r>
              <a:rPr lang="es-CO" dirty="0">
                <a:solidFill>
                  <a:srgbClr val="C00000"/>
                </a:solidFill>
              </a:rPr>
              <a:t>ayuda a pasar por alto una falta menor o mayor en un amigo o familiar</a:t>
            </a:r>
            <a:r>
              <a:rPr lang="es-CO" dirty="0" smtClean="0">
                <a:solidFill>
                  <a:srgbClr val="C00000"/>
                </a:solidFill>
              </a:rPr>
              <a:t>.</a:t>
            </a:r>
            <a:r>
              <a:rPr lang="es-CO" dirty="0">
                <a:solidFill>
                  <a:srgbClr val="C00000"/>
                </a:solidFill>
              </a:rPr>
              <a:t> Hablar con un individuo acerca de un pecado evidente </a:t>
            </a:r>
            <a:r>
              <a:rPr lang="es-CO" dirty="0" smtClean="0"/>
              <a:t>(Sant. </a:t>
            </a:r>
            <a:r>
              <a:rPr lang="es-CO" dirty="0"/>
              <a:t>5:19-20</a:t>
            </a:r>
            <a:r>
              <a:rPr lang="es-CO" dirty="0" smtClean="0"/>
              <a:t>).</a:t>
            </a:r>
            <a:r>
              <a:rPr lang="es-CO" b="1" baseline="30000" dirty="0"/>
              <a:t> </a:t>
            </a:r>
            <a:r>
              <a:rPr lang="es-CO" b="1" baseline="30000" dirty="0" smtClean="0"/>
              <a:t>«</a:t>
            </a:r>
            <a:r>
              <a:rPr lang="es-CO" b="1" dirty="0" smtClean="0">
                <a:solidFill>
                  <a:srgbClr val="C00000"/>
                </a:solidFill>
                <a:latin typeface="Agency FB" pitchFamily="34" charset="0"/>
              </a:rPr>
              <a:t>Hermanos</a:t>
            </a:r>
            <a:r>
              <a:rPr lang="es-CO" b="1" dirty="0">
                <a:solidFill>
                  <a:srgbClr val="C00000"/>
                </a:solidFill>
                <a:latin typeface="Agency FB" pitchFamily="34" charset="0"/>
              </a:rPr>
              <a:t>, si alguno de entre vosotros se ha extraviado de la verdad, y alguno le hace volver, </a:t>
            </a:r>
            <a:r>
              <a:rPr lang="es-CO" b="1" baseline="30000" dirty="0" smtClean="0">
                <a:solidFill>
                  <a:srgbClr val="C00000"/>
                </a:solidFill>
                <a:latin typeface="Agency FB" pitchFamily="34" charset="0"/>
              </a:rPr>
              <a:t>20 </a:t>
            </a:r>
            <a:r>
              <a:rPr lang="es-CO" b="1" dirty="0">
                <a:solidFill>
                  <a:srgbClr val="C00000"/>
                </a:solidFill>
                <a:latin typeface="Agency FB" pitchFamily="34" charset="0"/>
              </a:rPr>
              <a:t>sepa que el que haga volver al pecador del error de su camino, salvará de muerte </a:t>
            </a:r>
            <a:r>
              <a:rPr lang="es-CO" b="1" dirty="0" smtClean="0">
                <a:solidFill>
                  <a:srgbClr val="C00000"/>
                </a:solidFill>
                <a:latin typeface="Agency FB" pitchFamily="34" charset="0"/>
              </a:rPr>
              <a:t>(eterna) un </a:t>
            </a:r>
            <a:r>
              <a:rPr lang="es-CO" b="1" dirty="0">
                <a:solidFill>
                  <a:srgbClr val="C00000"/>
                </a:solidFill>
                <a:latin typeface="Agency FB" pitchFamily="34" charset="0"/>
              </a:rPr>
              <a:t>alma, y cubrirá multitud de </a:t>
            </a:r>
            <a:r>
              <a:rPr lang="es-CO" b="1" dirty="0" smtClean="0">
                <a:solidFill>
                  <a:srgbClr val="C00000"/>
                </a:solidFill>
                <a:latin typeface="Agency FB" pitchFamily="34" charset="0"/>
              </a:rPr>
              <a:t>pecados»</a:t>
            </a:r>
            <a:r>
              <a:rPr lang="es-CO" dirty="0" smtClean="0">
                <a:solidFill>
                  <a:srgbClr val="C00000"/>
                </a:solidFill>
              </a:rPr>
              <a:t>. </a:t>
            </a:r>
            <a:endParaRPr lang="es-CO" dirty="0">
              <a:solidFill>
                <a:srgbClr val="C00000"/>
              </a:solidFill>
            </a:endParaRPr>
          </a:p>
        </p:txBody>
      </p:sp>
    </p:spTree>
    <p:extLst>
      <p:ext uri="{BB962C8B-B14F-4D97-AF65-F5344CB8AC3E}">
        <p14:creationId xmlns:p14="http://schemas.microsoft.com/office/powerpoint/2010/main" val="2779855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77500" lnSpcReduction="20000"/>
          </a:bodyPr>
          <a:lstStyle/>
          <a:p>
            <a:r>
              <a:rPr lang="es-CO" sz="3600" b="1" u="sng" dirty="0" smtClean="0"/>
              <a:t>Tercero</a:t>
            </a:r>
            <a:r>
              <a:rPr lang="es-CO" dirty="0"/>
              <a:t>.</a:t>
            </a:r>
            <a:r>
              <a:rPr lang="es-CO" dirty="0" smtClean="0"/>
              <a:t> </a:t>
            </a:r>
            <a:r>
              <a:rPr lang="es-CO" dirty="0"/>
              <a:t>N</a:t>
            </a:r>
            <a:r>
              <a:rPr lang="es-CO" dirty="0" smtClean="0"/>
              <a:t>os </a:t>
            </a:r>
            <a:r>
              <a:rPr lang="es-CO" dirty="0"/>
              <a:t>ayuda a decidir cuándo es apropiada la disciplina en la iglesia, </a:t>
            </a:r>
            <a:r>
              <a:rPr lang="es-CO" dirty="0" smtClean="0"/>
              <a:t>a pesar de que todos hemos pecado, lea </a:t>
            </a:r>
            <a:r>
              <a:rPr lang="es-CO" dirty="0" smtClean="0">
                <a:solidFill>
                  <a:srgbClr val="FF0000"/>
                </a:solidFill>
              </a:rPr>
              <a:t>(Rom.3:9,10,23; Sant.3:2; 1Juan1:8-10)</a:t>
            </a:r>
            <a:r>
              <a:rPr lang="es-CO" dirty="0" smtClean="0"/>
              <a:t>, nos </a:t>
            </a:r>
            <a:r>
              <a:rPr lang="es-CO" dirty="0"/>
              <a:t>provee de una respuesta a la objeción que a veces surge en contra de ejercer la disciplina en la iglesia, cuando se dice que «</a:t>
            </a:r>
            <a:r>
              <a:rPr lang="es-CO" b="1" dirty="0"/>
              <a:t>todos somos culpables de haber pecado y que no tenemos ningún derecho a meternos en la vida privada de otra persona</a:t>
            </a:r>
            <a:r>
              <a:rPr lang="es-CO" dirty="0"/>
              <a:t>». Aunque todos somos ciertamente culpables de haber pecado, no obstante, hay ciertos pecados que dañan tan evidentemente a la iglesia y a las relaciones dentro de la iglesia que hay que lidiar con ellos directamente. </a:t>
            </a:r>
            <a:endParaRPr lang="es-CO" dirty="0" smtClean="0"/>
          </a:p>
          <a:p>
            <a:r>
              <a:rPr lang="es-CO" sz="3600" b="1" u="sng" dirty="0" smtClean="0"/>
              <a:t>Cuarto</a:t>
            </a:r>
            <a:r>
              <a:rPr lang="es-CO" b="1" dirty="0" smtClean="0"/>
              <a:t>. </a:t>
            </a:r>
            <a:r>
              <a:rPr lang="es-CO" dirty="0" smtClean="0"/>
              <a:t> </a:t>
            </a:r>
            <a:r>
              <a:rPr lang="es-CO" dirty="0"/>
              <a:t>E</a:t>
            </a:r>
            <a:r>
              <a:rPr lang="es-CO" dirty="0" smtClean="0"/>
              <a:t>sta </a:t>
            </a:r>
            <a:r>
              <a:rPr lang="es-CO" dirty="0"/>
              <a:t>distinción puede ayudarnos a entender que hay cierta base para las leyes de los gobiernos civiles y para los castigos que prohíben ciertas clases de conductas y delitos (</a:t>
            </a:r>
            <a:r>
              <a:rPr lang="es-CO" b="1" dirty="0"/>
              <a:t>como el asesinado o el robo</a:t>
            </a:r>
            <a:r>
              <a:rPr lang="es-CO" dirty="0"/>
              <a:t>), pero no otras clases de faltas (</a:t>
            </a:r>
            <a:r>
              <a:rPr lang="es-CO" b="1" dirty="0"/>
              <a:t>como el enojo, la envidia, la codicia o el uso egoísta de las posesiones</a:t>
            </a:r>
            <a:r>
              <a:rPr lang="es-CO" dirty="0"/>
              <a:t>). No es inconsecuente decir que ciertas clases </a:t>
            </a:r>
            <a:r>
              <a:rPr lang="es-CO" dirty="0" smtClean="0"/>
              <a:t>de maldades </a:t>
            </a:r>
            <a:r>
              <a:rPr lang="es-CO" dirty="0"/>
              <a:t>requieren el castigo civil, pero no todas las clases de maldades lo requieren</a:t>
            </a:r>
            <a:r>
              <a:rPr lang="es-CO" dirty="0" smtClean="0"/>
              <a:t>.</a:t>
            </a:r>
            <a:endParaRPr lang="es-CO" dirty="0"/>
          </a:p>
        </p:txBody>
      </p:sp>
    </p:spTree>
    <p:extLst>
      <p:ext uri="{BB962C8B-B14F-4D97-AF65-F5344CB8AC3E}">
        <p14:creationId xmlns:p14="http://schemas.microsoft.com/office/powerpoint/2010/main" val="34228680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fontScale="85000" lnSpcReduction="20000"/>
          </a:bodyPr>
          <a:lstStyle/>
          <a:p>
            <a:pPr marL="0" indent="0" algn="ctr">
              <a:buNone/>
            </a:pPr>
            <a:r>
              <a:rPr lang="es-CO" sz="3800" b="1" dirty="0" smtClean="0"/>
              <a:t>¿Qué </a:t>
            </a:r>
            <a:r>
              <a:rPr lang="es-CO" sz="3800" b="1" dirty="0"/>
              <a:t>sucede cuando un cristiano peca?</a:t>
            </a:r>
          </a:p>
          <a:p>
            <a:pPr marL="0" indent="0" algn="ctr">
              <a:buNone/>
            </a:pPr>
            <a:endParaRPr lang="es-CO" i="1" u="sng" dirty="0" smtClean="0"/>
          </a:p>
          <a:p>
            <a:pPr marL="0" indent="0" algn="ctr">
              <a:buNone/>
            </a:pPr>
            <a:r>
              <a:rPr lang="es-CO" i="1" u="sng" dirty="0" smtClean="0"/>
              <a:t>Nuestra </a:t>
            </a:r>
            <a:r>
              <a:rPr lang="es-CO" i="1" u="sng" dirty="0"/>
              <a:t>situación legal ante </a:t>
            </a:r>
            <a:r>
              <a:rPr lang="es-CO" i="1" u="sng" dirty="0" smtClean="0"/>
              <a:t>Dios </a:t>
            </a:r>
            <a:r>
              <a:rPr lang="es-CO" i="1" u="sng" dirty="0"/>
              <a:t>cambia</a:t>
            </a:r>
            <a:r>
              <a:rPr lang="es-CO" dirty="0"/>
              <a:t>: </a:t>
            </a:r>
            <a:endParaRPr lang="es-CO" dirty="0" smtClean="0"/>
          </a:p>
          <a:p>
            <a:pPr marL="0" indent="0" algn="ctr">
              <a:buNone/>
            </a:pPr>
            <a:r>
              <a:rPr lang="es-CO" dirty="0" smtClean="0"/>
              <a:t>Cuando </a:t>
            </a:r>
            <a:r>
              <a:rPr lang="es-CO" dirty="0"/>
              <a:t>un cristiano peca, su posición legal delante de </a:t>
            </a:r>
            <a:r>
              <a:rPr lang="es-CO" dirty="0" smtClean="0"/>
              <a:t>Dios </a:t>
            </a:r>
            <a:r>
              <a:rPr lang="es-CO" dirty="0"/>
              <a:t>cambia. </a:t>
            </a:r>
            <a:r>
              <a:rPr lang="es-CO" dirty="0" smtClean="0"/>
              <a:t>El apostal </a:t>
            </a:r>
            <a:r>
              <a:rPr lang="es-CO" dirty="0"/>
              <a:t> </a:t>
            </a:r>
            <a:r>
              <a:rPr lang="es-CO" dirty="0" smtClean="0"/>
              <a:t>San Juan dice: «</a:t>
            </a:r>
            <a:r>
              <a:rPr lang="es-CO" b="1" dirty="0" smtClean="0">
                <a:latin typeface="Agency FB" pitchFamily="34" charset="0"/>
              </a:rPr>
              <a:t>Hijitos </a:t>
            </a:r>
            <a:r>
              <a:rPr lang="es-CO" b="1" dirty="0">
                <a:latin typeface="Agency FB" pitchFamily="34" charset="0"/>
              </a:rPr>
              <a:t>míos, estas cosas os escribo para que no pequéis</a:t>
            </a:r>
            <a:r>
              <a:rPr lang="es-CO" b="1" dirty="0" smtClean="0">
                <a:latin typeface="Agency FB" pitchFamily="34" charset="0"/>
              </a:rPr>
              <a:t>. </a:t>
            </a:r>
            <a:r>
              <a:rPr lang="es-CO" b="1" dirty="0">
                <a:latin typeface="Agency FB" pitchFamily="34" charset="0"/>
              </a:rPr>
              <a:t>Pero si alguno ha pecado, </a:t>
            </a:r>
            <a:r>
              <a:rPr lang="es-CO" b="1" dirty="0" smtClean="0">
                <a:latin typeface="Agency FB" pitchFamily="34" charset="0"/>
              </a:rPr>
              <a:t>abogado </a:t>
            </a:r>
            <a:r>
              <a:rPr lang="es-CO" b="1" dirty="0">
                <a:latin typeface="Agency FB" pitchFamily="34" charset="0"/>
              </a:rPr>
              <a:t>tenemos para con el Padre, a Jesucristo, el justo. </a:t>
            </a:r>
            <a:endParaRPr lang="es-CO" b="1" dirty="0" smtClean="0">
              <a:latin typeface="Agency FB" pitchFamily="34" charset="0"/>
            </a:endParaRPr>
          </a:p>
          <a:p>
            <a:pPr marL="0" indent="0" algn="ctr">
              <a:buNone/>
            </a:pPr>
            <a:r>
              <a:rPr lang="es-CO" dirty="0" smtClean="0"/>
              <a:t>Si nenecita un abogado, es porque su situación delante de Dios a quedado empañada por la transgreción a algún Mandamiento.</a:t>
            </a:r>
          </a:p>
          <a:p>
            <a:pPr marL="0" indent="0" algn="ctr">
              <a:buNone/>
            </a:pPr>
            <a:r>
              <a:rPr lang="es-CO" dirty="0" smtClean="0"/>
              <a:t> La </a:t>
            </a:r>
            <a:r>
              <a:rPr lang="es-CO" dirty="0"/>
              <a:t>salvación no está basada en nuestros méritos sino en el don gratuito de Dios </a:t>
            </a:r>
            <a:r>
              <a:rPr lang="es-CO" dirty="0">
                <a:solidFill>
                  <a:srgbClr val="FF0000"/>
                </a:solidFill>
              </a:rPr>
              <a:t>(Ro 6:23), </a:t>
            </a:r>
            <a:r>
              <a:rPr lang="es-CO" dirty="0"/>
              <a:t>y la muerte de Cristo ciertamente pagó por todos nuestros pecados: </a:t>
            </a:r>
            <a:r>
              <a:rPr lang="es-CO" b="1" dirty="0"/>
              <a:t>pasados, presentes y futuros</a:t>
            </a:r>
            <a:r>
              <a:rPr lang="es-CO" dirty="0"/>
              <a:t>. «</a:t>
            </a:r>
            <a:r>
              <a:rPr lang="es-CO" b="1" dirty="0">
                <a:latin typeface="Agency FB" pitchFamily="34" charset="0"/>
              </a:rPr>
              <a:t>Cristo murió por nuestros pecado</a:t>
            </a:r>
            <a:r>
              <a:rPr lang="es-CO" dirty="0"/>
              <a:t>s» </a:t>
            </a:r>
            <a:r>
              <a:rPr lang="es-CO" dirty="0" smtClean="0"/>
              <a:t>dice San Pablo en </a:t>
            </a:r>
            <a:r>
              <a:rPr lang="es-CO" dirty="0" smtClean="0">
                <a:solidFill>
                  <a:srgbClr val="FF0000"/>
                </a:solidFill>
              </a:rPr>
              <a:t>(1 Cor. </a:t>
            </a:r>
            <a:r>
              <a:rPr lang="es-CO" dirty="0">
                <a:solidFill>
                  <a:srgbClr val="FF0000"/>
                </a:solidFill>
              </a:rPr>
              <a:t>15:3), </a:t>
            </a:r>
            <a:r>
              <a:rPr lang="es-CO" dirty="0"/>
              <a:t>sin ninguna distinción</a:t>
            </a:r>
            <a:r>
              <a:rPr lang="es-CO" dirty="0" smtClean="0"/>
              <a:t>.</a:t>
            </a:r>
          </a:p>
        </p:txBody>
      </p:sp>
    </p:spTree>
    <p:extLst>
      <p:ext uri="{BB962C8B-B14F-4D97-AF65-F5344CB8AC3E}">
        <p14:creationId xmlns:p14="http://schemas.microsoft.com/office/powerpoint/2010/main" val="24290538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down)">
                                      <p:cBhvr>
                                        <p:cTn id="39" dur="580">
                                          <p:stCondLst>
                                            <p:cond delay="0"/>
                                          </p:stCondLst>
                                        </p:cTn>
                                        <p:tgtEl>
                                          <p:spTgt spid="3">
                                            <p:txEl>
                                              <p:pRg st="4" end="4"/>
                                            </p:txEl>
                                          </p:spTgt>
                                        </p:tgtEl>
                                      </p:cBhvr>
                                    </p:animEffect>
                                    <p:anim calcmode="lin" valueType="num">
                                      <p:cBhvr>
                                        <p:cTn id="4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4" end="4"/>
                                            </p:txEl>
                                          </p:spTgt>
                                        </p:tgtEl>
                                      </p:cBhvr>
                                      <p:to x="100000" y="60000"/>
                                    </p:animScale>
                                    <p:animScale>
                                      <p:cBhvr>
                                        <p:cTn id="46" dur="166" decel="50000">
                                          <p:stCondLst>
                                            <p:cond delay="676"/>
                                          </p:stCondLst>
                                        </p:cTn>
                                        <p:tgtEl>
                                          <p:spTgt spid="3">
                                            <p:txEl>
                                              <p:pRg st="4" end="4"/>
                                            </p:txEl>
                                          </p:spTgt>
                                        </p:tgtEl>
                                      </p:cBhvr>
                                      <p:to x="100000" y="100000"/>
                                    </p:animScale>
                                    <p:animScale>
                                      <p:cBhvr>
                                        <p:cTn id="47" dur="26">
                                          <p:stCondLst>
                                            <p:cond delay="1312"/>
                                          </p:stCondLst>
                                        </p:cTn>
                                        <p:tgtEl>
                                          <p:spTgt spid="3">
                                            <p:txEl>
                                              <p:pRg st="4" end="4"/>
                                            </p:txEl>
                                          </p:spTgt>
                                        </p:tgtEl>
                                      </p:cBhvr>
                                      <p:to x="100000" y="80000"/>
                                    </p:animScale>
                                    <p:animScale>
                                      <p:cBhvr>
                                        <p:cTn id="48" dur="166" decel="50000">
                                          <p:stCondLst>
                                            <p:cond delay="1338"/>
                                          </p:stCondLst>
                                        </p:cTn>
                                        <p:tgtEl>
                                          <p:spTgt spid="3">
                                            <p:txEl>
                                              <p:pRg st="4" end="4"/>
                                            </p:txEl>
                                          </p:spTgt>
                                        </p:tgtEl>
                                      </p:cBhvr>
                                      <p:to x="100000" y="100000"/>
                                    </p:animScale>
                                    <p:animScale>
                                      <p:cBhvr>
                                        <p:cTn id="49" dur="26">
                                          <p:stCondLst>
                                            <p:cond delay="1642"/>
                                          </p:stCondLst>
                                        </p:cTn>
                                        <p:tgtEl>
                                          <p:spTgt spid="3">
                                            <p:txEl>
                                              <p:pRg st="4" end="4"/>
                                            </p:txEl>
                                          </p:spTgt>
                                        </p:tgtEl>
                                      </p:cBhvr>
                                      <p:to x="100000" y="90000"/>
                                    </p:animScale>
                                    <p:animScale>
                                      <p:cBhvr>
                                        <p:cTn id="50" dur="166" decel="50000">
                                          <p:stCondLst>
                                            <p:cond delay="1668"/>
                                          </p:stCondLst>
                                        </p:cTn>
                                        <p:tgtEl>
                                          <p:spTgt spid="3">
                                            <p:txEl>
                                              <p:pRg st="4" end="4"/>
                                            </p:txEl>
                                          </p:spTgt>
                                        </p:tgtEl>
                                      </p:cBhvr>
                                      <p:to x="100000" y="100000"/>
                                    </p:animScale>
                                    <p:animScale>
                                      <p:cBhvr>
                                        <p:cTn id="51" dur="26">
                                          <p:stCondLst>
                                            <p:cond delay="1808"/>
                                          </p:stCondLst>
                                        </p:cTn>
                                        <p:tgtEl>
                                          <p:spTgt spid="3">
                                            <p:txEl>
                                              <p:pRg st="4" end="4"/>
                                            </p:txEl>
                                          </p:spTgt>
                                        </p:tgtEl>
                                      </p:cBhvr>
                                      <p:to x="100000" y="95000"/>
                                    </p:animScale>
                                    <p:animScale>
                                      <p:cBhvr>
                                        <p:cTn id="52" dur="166" decel="50000">
                                          <p:stCondLst>
                                            <p:cond delay="1834"/>
                                          </p:stCondLst>
                                        </p:cTn>
                                        <p:tgtEl>
                                          <p:spTgt spid="3">
                                            <p:txEl>
                                              <p:pRg st="4" end="4"/>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wipe(down)">
                                      <p:cBhvr>
                                        <p:cTn id="55" dur="580">
                                          <p:stCondLst>
                                            <p:cond delay="0"/>
                                          </p:stCondLst>
                                        </p:cTn>
                                        <p:tgtEl>
                                          <p:spTgt spid="3">
                                            <p:txEl>
                                              <p:pRg st="5" end="5"/>
                                            </p:txEl>
                                          </p:spTgt>
                                        </p:tgtEl>
                                      </p:cBhvr>
                                    </p:animEffect>
                                    <p:anim calcmode="lin" valueType="num">
                                      <p:cBhvr>
                                        <p:cTn id="5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5" end="5"/>
                                            </p:txEl>
                                          </p:spTgt>
                                        </p:tgtEl>
                                      </p:cBhvr>
                                      <p:to x="100000" y="60000"/>
                                    </p:animScale>
                                    <p:animScale>
                                      <p:cBhvr>
                                        <p:cTn id="62" dur="166" decel="50000">
                                          <p:stCondLst>
                                            <p:cond delay="676"/>
                                          </p:stCondLst>
                                        </p:cTn>
                                        <p:tgtEl>
                                          <p:spTgt spid="3">
                                            <p:txEl>
                                              <p:pRg st="5" end="5"/>
                                            </p:txEl>
                                          </p:spTgt>
                                        </p:tgtEl>
                                      </p:cBhvr>
                                      <p:to x="100000" y="100000"/>
                                    </p:animScale>
                                    <p:animScale>
                                      <p:cBhvr>
                                        <p:cTn id="63" dur="26">
                                          <p:stCondLst>
                                            <p:cond delay="1312"/>
                                          </p:stCondLst>
                                        </p:cTn>
                                        <p:tgtEl>
                                          <p:spTgt spid="3">
                                            <p:txEl>
                                              <p:pRg st="5" end="5"/>
                                            </p:txEl>
                                          </p:spTgt>
                                        </p:tgtEl>
                                      </p:cBhvr>
                                      <p:to x="100000" y="80000"/>
                                    </p:animScale>
                                    <p:animScale>
                                      <p:cBhvr>
                                        <p:cTn id="64" dur="166" decel="50000">
                                          <p:stCondLst>
                                            <p:cond delay="1338"/>
                                          </p:stCondLst>
                                        </p:cTn>
                                        <p:tgtEl>
                                          <p:spTgt spid="3">
                                            <p:txEl>
                                              <p:pRg st="5" end="5"/>
                                            </p:txEl>
                                          </p:spTgt>
                                        </p:tgtEl>
                                      </p:cBhvr>
                                      <p:to x="100000" y="100000"/>
                                    </p:animScale>
                                    <p:animScale>
                                      <p:cBhvr>
                                        <p:cTn id="65" dur="26">
                                          <p:stCondLst>
                                            <p:cond delay="1642"/>
                                          </p:stCondLst>
                                        </p:cTn>
                                        <p:tgtEl>
                                          <p:spTgt spid="3">
                                            <p:txEl>
                                              <p:pRg st="5" end="5"/>
                                            </p:txEl>
                                          </p:spTgt>
                                        </p:tgtEl>
                                      </p:cBhvr>
                                      <p:to x="100000" y="90000"/>
                                    </p:animScale>
                                    <p:animScale>
                                      <p:cBhvr>
                                        <p:cTn id="66" dur="166" decel="50000">
                                          <p:stCondLst>
                                            <p:cond delay="1668"/>
                                          </p:stCondLst>
                                        </p:cTn>
                                        <p:tgtEl>
                                          <p:spTgt spid="3">
                                            <p:txEl>
                                              <p:pRg st="5" end="5"/>
                                            </p:txEl>
                                          </p:spTgt>
                                        </p:tgtEl>
                                      </p:cBhvr>
                                      <p:to x="100000" y="100000"/>
                                    </p:animScale>
                                    <p:animScale>
                                      <p:cBhvr>
                                        <p:cTn id="67" dur="26">
                                          <p:stCondLst>
                                            <p:cond delay="1808"/>
                                          </p:stCondLst>
                                        </p:cTn>
                                        <p:tgtEl>
                                          <p:spTgt spid="3">
                                            <p:txEl>
                                              <p:pRg st="5" end="5"/>
                                            </p:txEl>
                                          </p:spTgt>
                                        </p:tgtEl>
                                      </p:cBhvr>
                                      <p:to x="100000" y="95000"/>
                                    </p:animScale>
                                    <p:animScale>
                                      <p:cBhvr>
                                        <p:cTn id="68"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blipFill>
            <a:blip r:embed="rId2"/>
            <a:tile tx="0" ty="0" sx="100000" sy="100000" flip="none" algn="tl"/>
          </a:blipFill>
        </p:spPr>
        <p:txBody>
          <a:bodyPr>
            <a:normAutofit fontScale="85000" lnSpcReduction="10000"/>
          </a:bodyPr>
          <a:lstStyle/>
          <a:p>
            <a:pPr marL="0" indent="0" algn="ctr">
              <a:buNone/>
            </a:pPr>
            <a:endParaRPr lang="es-CO" dirty="0" smtClean="0"/>
          </a:p>
          <a:p>
            <a:pPr marL="0" indent="0" algn="ctr">
              <a:buNone/>
            </a:pPr>
            <a:r>
              <a:rPr lang="es-CO" dirty="0" smtClean="0"/>
              <a:t>En </a:t>
            </a:r>
            <a:r>
              <a:rPr lang="es-CO" dirty="0"/>
              <a:t>términos teológicos, </a:t>
            </a:r>
            <a:r>
              <a:rPr lang="es-CO" dirty="0" smtClean="0"/>
              <a:t>recuperamos </a:t>
            </a:r>
            <a:r>
              <a:rPr lang="es-CO" dirty="0"/>
              <a:t>nuestra </a:t>
            </a:r>
            <a:r>
              <a:rPr lang="es-CO" dirty="0" smtClean="0"/>
              <a:t>«justificación</a:t>
            </a:r>
            <a:r>
              <a:rPr lang="es-CO" dirty="0"/>
              <a:t>». Además, seguimos siendo hijos de Dios y </a:t>
            </a:r>
            <a:r>
              <a:rPr lang="es-CO" dirty="0" smtClean="0"/>
              <a:t>conservamos nuestra </a:t>
            </a:r>
            <a:r>
              <a:rPr lang="es-CO" dirty="0"/>
              <a:t>membrecía en la familia de Dios</a:t>
            </a:r>
            <a:r>
              <a:rPr lang="es-CO" dirty="0" smtClean="0"/>
              <a:t>.</a:t>
            </a:r>
          </a:p>
          <a:p>
            <a:pPr marL="0" indent="0" algn="ctr">
              <a:buNone/>
            </a:pPr>
            <a:r>
              <a:rPr lang="es-CO" dirty="0" smtClean="0"/>
              <a:t> </a:t>
            </a:r>
            <a:r>
              <a:rPr lang="es-CO" dirty="0"/>
              <a:t>En la misma epístola en </a:t>
            </a:r>
            <a:r>
              <a:rPr lang="es-CO" dirty="0" smtClean="0"/>
              <a:t>la </a:t>
            </a:r>
            <a:r>
              <a:rPr lang="es-CO" dirty="0"/>
              <a:t>que Juan dice: «</a:t>
            </a:r>
            <a:r>
              <a:rPr lang="es-CO" b="1" dirty="0">
                <a:latin typeface="Agency FB" pitchFamily="34" charset="0"/>
              </a:rPr>
              <a:t>Si afirmamos que no tenemos pecado, nos engañamos a nosotros mismos</a:t>
            </a:r>
            <a:r>
              <a:rPr lang="es-CO" dirty="0"/>
              <a:t>» </a:t>
            </a:r>
            <a:r>
              <a:rPr lang="es-CO" dirty="0">
                <a:solidFill>
                  <a:srgbClr val="FF0000"/>
                </a:solidFill>
              </a:rPr>
              <a:t>(1 </a:t>
            </a:r>
            <a:r>
              <a:rPr lang="es-CO" dirty="0" smtClean="0">
                <a:solidFill>
                  <a:srgbClr val="FF0000"/>
                </a:solidFill>
              </a:rPr>
              <a:t>Jun. </a:t>
            </a:r>
            <a:r>
              <a:rPr lang="es-CO" dirty="0">
                <a:solidFill>
                  <a:srgbClr val="FF0000"/>
                </a:solidFill>
              </a:rPr>
              <a:t>1:8)</a:t>
            </a:r>
            <a:r>
              <a:rPr lang="es-CO" dirty="0"/>
              <a:t>, se les recuerda también a los lectores: «</a:t>
            </a:r>
            <a:r>
              <a:rPr lang="es-CO" b="1" dirty="0">
                <a:latin typeface="Agency FB" pitchFamily="34" charset="0"/>
              </a:rPr>
              <a:t>Queridos hermanos, ahora somos hijos de Dios</a:t>
            </a:r>
            <a:r>
              <a:rPr lang="es-CO" dirty="0"/>
              <a:t>» </a:t>
            </a:r>
            <a:r>
              <a:rPr lang="es-CO" dirty="0">
                <a:solidFill>
                  <a:srgbClr val="FF0000"/>
                </a:solidFill>
              </a:rPr>
              <a:t>(1 </a:t>
            </a:r>
            <a:r>
              <a:rPr lang="es-CO" dirty="0" smtClean="0">
                <a:solidFill>
                  <a:srgbClr val="FF0000"/>
                </a:solidFill>
              </a:rPr>
              <a:t>Jun. </a:t>
            </a:r>
            <a:r>
              <a:rPr lang="es-CO" dirty="0">
                <a:solidFill>
                  <a:srgbClr val="FF0000"/>
                </a:solidFill>
              </a:rPr>
              <a:t>3:2). </a:t>
            </a:r>
            <a:endParaRPr lang="es-CO" dirty="0" smtClean="0">
              <a:solidFill>
                <a:srgbClr val="FF0000"/>
              </a:solidFill>
            </a:endParaRPr>
          </a:p>
          <a:p>
            <a:pPr marL="0" indent="0" algn="ctr">
              <a:buNone/>
            </a:pPr>
            <a:endParaRPr lang="es-CO" dirty="0" smtClean="0"/>
          </a:p>
          <a:p>
            <a:pPr marL="0" indent="0" algn="ctr">
              <a:buNone/>
            </a:pPr>
            <a:r>
              <a:rPr lang="es-CO" i="1" dirty="0" smtClean="0">
                <a:solidFill>
                  <a:srgbClr val="0070C0"/>
                </a:solidFill>
              </a:rPr>
              <a:t>El </a:t>
            </a:r>
            <a:r>
              <a:rPr lang="es-CO" i="1" dirty="0">
                <a:solidFill>
                  <a:srgbClr val="0070C0"/>
                </a:solidFill>
              </a:rPr>
              <a:t>hecho de que tengamos pecado que permanece en nuestra vida no significa que hayamos perdido nuestra posición como hijos de Dios. En términos teológicos, seguimos conservando nuestra «adopción</a:t>
            </a:r>
            <a:r>
              <a:rPr lang="es-CO" i="1" dirty="0" smtClean="0">
                <a:solidFill>
                  <a:srgbClr val="0070C0"/>
                </a:solidFill>
              </a:rPr>
              <a:t>».” Y Dios nuestro Padre nos acepta en Cristo Jesús.</a:t>
            </a:r>
            <a:endParaRPr lang="es-CO" i="1" dirty="0">
              <a:solidFill>
                <a:srgbClr val="0070C0"/>
              </a:solidFill>
            </a:endParaRPr>
          </a:p>
          <a:p>
            <a:endParaRPr lang="es-CO" dirty="0"/>
          </a:p>
        </p:txBody>
      </p:sp>
    </p:spTree>
    <p:extLst>
      <p:ext uri="{BB962C8B-B14F-4D97-AF65-F5344CB8AC3E}">
        <p14:creationId xmlns:p14="http://schemas.microsoft.com/office/powerpoint/2010/main" val="26163780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85000" lnSpcReduction="20000"/>
          </a:bodyPr>
          <a:lstStyle/>
          <a:p>
            <a:pPr marL="0" indent="0" algn="ctr">
              <a:buNone/>
            </a:pPr>
            <a:r>
              <a:rPr lang="es-CO" sz="3800" b="1" i="1" dirty="0" smtClean="0">
                <a:solidFill>
                  <a:srgbClr val="FF0000"/>
                </a:solidFill>
              </a:rPr>
              <a:t>Recuerda</a:t>
            </a:r>
            <a:r>
              <a:rPr lang="es-CO" sz="3800" b="1" i="1" dirty="0" smtClean="0">
                <a:solidFill>
                  <a:srgbClr val="FF0000"/>
                </a:solidFill>
              </a:rPr>
              <a:t>, cuando pecamos nuestro </a:t>
            </a:r>
            <a:r>
              <a:rPr lang="es-CO" sz="3800" b="1" i="1" dirty="0">
                <a:solidFill>
                  <a:srgbClr val="FF0000"/>
                </a:solidFill>
              </a:rPr>
              <a:t>compañerismo con Dios queda perturbado y nuestra vida cristiana dañada</a:t>
            </a:r>
            <a:r>
              <a:rPr lang="es-CO" sz="3800" b="1" i="1" dirty="0" smtClean="0">
                <a:solidFill>
                  <a:srgbClr val="FF0000"/>
                </a:solidFill>
              </a:rPr>
              <a:t>. </a:t>
            </a:r>
          </a:p>
          <a:p>
            <a:pPr marL="0" indent="0">
              <a:buNone/>
            </a:pPr>
            <a:endParaRPr lang="es-CO" dirty="0"/>
          </a:p>
          <a:p>
            <a:pPr marL="0" indent="0" algn="ctr">
              <a:buNone/>
            </a:pPr>
            <a:r>
              <a:rPr lang="es-CO" dirty="0" smtClean="0"/>
              <a:t>Aun entre los seres humanos, es posible amar a alguien y al mismo tiempo estar disgustado con esa persona, como bien lo sabe cualquier padre, una esposa o esposo.</a:t>
            </a:r>
          </a:p>
          <a:p>
            <a:pPr marL="0" indent="0" algn="ctr">
              <a:buNone/>
            </a:pPr>
            <a:r>
              <a:rPr lang="es-CO" dirty="0" smtClean="0"/>
              <a:t> </a:t>
            </a:r>
          </a:p>
          <a:p>
            <a:pPr marL="0" indent="0" algn="ctr">
              <a:buNone/>
            </a:pPr>
            <a:r>
              <a:rPr lang="es-CO" dirty="0" smtClean="0"/>
              <a:t>Pablo nos dice que es posible para los cristianos «</a:t>
            </a:r>
            <a:r>
              <a:rPr lang="es-CO" b="1" dirty="0" smtClean="0">
                <a:latin typeface="Agency FB" pitchFamily="34" charset="0"/>
              </a:rPr>
              <a:t>agraviar al Espíritu Santo de Dios</a:t>
            </a:r>
            <a:r>
              <a:rPr lang="es-CO" dirty="0" smtClean="0"/>
              <a:t>» </a:t>
            </a:r>
            <a:r>
              <a:rPr lang="es-CO" dirty="0" smtClean="0">
                <a:solidFill>
                  <a:srgbClr val="FF0000"/>
                </a:solidFill>
              </a:rPr>
              <a:t>(Efe. 4:30); </a:t>
            </a:r>
            <a:r>
              <a:rPr lang="es-CO" dirty="0" smtClean="0"/>
              <a:t>cuando pecamos, lo entristecemos y queda disgustado con nosotros. </a:t>
            </a:r>
          </a:p>
          <a:p>
            <a:pPr marL="0" indent="0" algn="ctr">
              <a:buNone/>
            </a:pPr>
            <a:r>
              <a:rPr lang="es-CO" dirty="0" smtClean="0"/>
              <a:t>El apóstol Pablo, autor </a:t>
            </a:r>
            <a:r>
              <a:rPr lang="es-CO" dirty="0"/>
              <a:t>de Hebreos citando </a:t>
            </a:r>
            <a:r>
              <a:rPr lang="es-CO" dirty="0" smtClean="0"/>
              <a:t>Pro. </a:t>
            </a:r>
            <a:r>
              <a:rPr lang="es-CO" dirty="0"/>
              <a:t>3:11-12 </a:t>
            </a:r>
            <a:r>
              <a:rPr lang="es-CO" dirty="0" smtClean="0"/>
              <a:t>nos recuerda que el «</a:t>
            </a:r>
            <a:r>
              <a:rPr lang="es-CO" b="1" dirty="0" smtClean="0">
                <a:latin typeface="Agency FB" pitchFamily="34" charset="0"/>
              </a:rPr>
              <a:t>Señor disciplina a los que ama, y azota a todo el que recibe como hijo</a:t>
            </a:r>
            <a:r>
              <a:rPr lang="es-CO" dirty="0" smtClean="0"/>
              <a:t>» </a:t>
            </a:r>
            <a:r>
              <a:rPr lang="es-CO" dirty="0" smtClean="0">
                <a:solidFill>
                  <a:srgbClr val="FF0000"/>
                </a:solidFill>
              </a:rPr>
              <a:t>(He 12:6), </a:t>
            </a:r>
            <a:r>
              <a:rPr lang="es-CO" dirty="0" smtClean="0"/>
              <a:t>y que «</a:t>
            </a:r>
            <a:r>
              <a:rPr lang="es-CO" b="1" dirty="0" smtClean="0">
                <a:latin typeface="Agency FB" pitchFamily="34" charset="0"/>
              </a:rPr>
              <a:t>el Padre de los espíritus … nos disciplina. .. para nuestro bien, a fin de que participemos de su santidad</a:t>
            </a:r>
            <a:r>
              <a:rPr lang="es-CO" dirty="0" smtClean="0"/>
              <a:t>» </a:t>
            </a:r>
            <a:r>
              <a:rPr lang="es-CO" dirty="0" smtClean="0">
                <a:solidFill>
                  <a:srgbClr val="FF0000"/>
                </a:solidFill>
              </a:rPr>
              <a:t>(He 12:9-10). </a:t>
            </a:r>
            <a:endParaRPr lang="es-CO" dirty="0"/>
          </a:p>
          <a:p>
            <a:endParaRPr lang="es-CO" dirty="0"/>
          </a:p>
          <a:p>
            <a:endParaRPr lang="es-CO" dirty="0"/>
          </a:p>
        </p:txBody>
      </p:sp>
    </p:spTree>
    <p:extLst>
      <p:ext uri="{BB962C8B-B14F-4D97-AF65-F5344CB8AC3E}">
        <p14:creationId xmlns:p14="http://schemas.microsoft.com/office/powerpoint/2010/main" val="10021091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p:cTn id="12"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4" end="4"/>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 calcmode="lin" valueType="num">
                                      <p:cBhvr>
                                        <p:cTn id="18"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p:spPr>
        <p:txBody>
          <a:bodyPr>
            <a:normAutofit/>
          </a:bodyPr>
          <a:lstStyle/>
          <a:p>
            <a:pPr marL="0" indent="0" algn="ctr">
              <a:buNone/>
            </a:pPr>
            <a:r>
              <a:rPr lang="es-CO" sz="2800" dirty="0"/>
              <a:t>Cuando desobedecemos, Dios el Padre se entristece, de la misma forma que lo hace un padre terrenal ante la desobediencia de sus hijos, y nos disciplina. </a:t>
            </a:r>
            <a:endParaRPr lang="es-CO" sz="2800" dirty="0" smtClean="0"/>
          </a:p>
          <a:p>
            <a:pPr marL="0" indent="0" algn="ctr">
              <a:buNone/>
            </a:pPr>
            <a:r>
              <a:rPr lang="es-CO" sz="2800" dirty="0" smtClean="0"/>
              <a:t>Un </a:t>
            </a:r>
            <a:r>
              <a:rPr lang="es-CO" sz="2800" dirty="0"/>
              <a:t>tema similar lo encontramos en Apocalipsis 3, donde el Cristo resucitado habla desde el cielo a la iglesia en Laodicea diciendo: «</a:t>
            </a:r>
            <a:r>
              <a:rPr lang="es-CO" sz="2800" b="1" dirty="0">
                <a:latin typeface="Agency FB" pitchFamily="34" charset="0"/>
              </a:rPr>
              <a:t>Yo reprendo y disciplino a todos los que amo. Por tanto, sé fervoroso y arrepiéntete</a:t>
            </a:r>
            <a:r>
              <a:rPr lang="es-CO" sz="2800" dirty="0"/>
              <a:t>» </a:t>
            </a:r>
            <a:r>
              <a:rPr lang="es-CO" sz="2800" dirty="0">
                <a:solidFill>
                  <a:srgbClr val="FF0000"/>
                </a:solidFill>
              </a:rPr>
              <a:t>(</a:t>
            </a:r>
            <a:r>
              <a:rPr lang="es-CO" sz="2800" dirty="0" smtClean="0">
                <a:solidFill>
                  <a:srgbClr val="FF0000"/>
                </a:solidFill>
              </a:rPr>
              <a:t>Apoc. </a:t>
            </a:r>
            <a:r>
              <a:rPr lang="es-CO" sz="2800" dirty="0">
                <a:solidFill>
                  <a:srgbClr val="FF0000"/>
                </a:solidFill>
              </a:rPr>
              <a:t>3: 19). </a:t>
            </a:r>
            <a:endParaRPr lang="es-CO" sz="2800" dirty="0" smtClean="0">
              <a:solidFill>
                <a:srgbClr val="FF0000"/>
              </a:solidFill>
            </a:endParaRPr>
          </a:p>
          <a:p>
            <a:pPr marL="0" indent="0" algn="ctr">
              <a:buNone/>
            </a:pPr>
            <a:r>
              <a:rPr lang="es-CO" sz="2800" dirty="0" smtClean="0"/>
              <a:t>Aquí </a:t>
            </a:r>
            <a:r>
              <a:rPr lang="es-CO" sz="2800" dirty="0"/>
              <a:t>vemos de nuevo que el amor y la reprensión del pecado están relacionados en la misma declaración. Esa es la manera en que el Nuevo Testamento da testimonio del desagrado de los tres miembros de la Trinidad cuando los cristianos </a:t>
            </a:r>
            <a:r>
              <a:rPr lang="es-CO" sz="2800" dirty="0" smtClean="0"/>
              <a:t>pecan.</a:t>
            </a:r>
          </a:p>
          <a:p>
            <a:pPr marL="0" indent="0">
              <a:buNone/>
            </a:pPr>
            <a:r>
              <a:rPr lang="es-CO" sz="2800" dirty="0" smtClean="0"/>
              <a:t>Si desea más información lea </a:t>
            </a:r>
            <a:r>
              <a:rPr lang="es-CO" sz="2800" dirty="0" smtClean="0">
                <a:solidFill>
                  <a:srgbClr val="FF0000"/>
                </a:solidFill>
              </a:rPr>
              <a:t>(</a:t>
            </a:r>
            <a:r>
              <a:rPr lang="es-CO" sz="2800" i="1" dirty="0" smtClean="0">
                <a:solidFill>
                  <a:srgbClr val="FF0000"/>
                </a:solidFill>
              </a:rPr>
              <a:t>Isaías </a:t>
            </a:r>
            <a:r>
              <a:rPr lang="es-CO" sz="2800" dirty="0" smtClean="0">
                <a:solidFill>
                  <a:srgbClr val="FF0000"/>
                </a:solidFill>
              </a:rPr>
              <a:t>59:1-2</a:t>
            </a:r>
            <a:r>
              <a:rPr lang="es-CO" sz="2800" dirty="0">
                <a:solidFill>
                  <a:srgbClr val="FF0000"/>
                </a:solidFill>
              </a:rPr>
              <a:t>; </a:t>
            </a:r>
            <a:r>
              <a:rPr lang="es-CO" sz="2800" dirty="0" smtClean="0">
                <a:solidFill>
                  <a:srgbClr val="FF0000"/>
                </a:solidFill>
              </a:rPr>
              <a:t>1Jun. 3:21).</a:t>
            </a:r>
            <a:endParaRPr lang="es-CO" sz="2800" dirty="0">
              <a:solidFill>
                <a:srgbClr val="FF0000"/>
              </a:solidFill>
            </a:endParaRPr>
          </a:p>
        </p:txBody>
      </p:sp>
    </p:spTree>
    <p:extLst>
      <p:ext uri="{BB962C8B-B14F-4D97-AF65-F5344CB8AC3E}">
        <p14:creationId xmlns:p14="http://schemas.microsoft.com/office/powerpoint/2010/main" val="15463108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heel(1)">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408712"/>
          </a:xfrm>
        </p:spPr>
        <p:txBody>
          <a:bodyPr>
            <a:normAutofit fontScale="85000" lnSpcReduction="20000"/>
          </a:bodyPr>
          <a:lstStyle/>
          <a:p>
            <a:pPr marL="0" indent="0" algn="ctr">
              <a:buNone/>
            </a:pPr>
            <a:r>
              <a:rPr lang="es-CO" dirty="0" smtClean="0"/>
              <a:t>En </a:t>
            </a:r>
            <a:r>
              <a:rPr lang="es-CO" dirty="0"/>
              <a:t>cuanto a la necesidad de una confesión regular y confesión de pecados, Jesús nos recuerda que debemos orar cada día: «</a:t>
            </a:r>
            <a:r>
              <a:rPr lang="es-CO" b="1" dirty="0">
                <a:latin typeface="Agency FB" pitchFamily="34" charset="0"/>
              </a:rPr>
              <a:t>Perdónanos nuestras deudas, como también nosotros hemos perdonado a nuestros deudores</a:t>
            </a:r>
            <a:r>
              <a:rPr lang="es-CO" dirty="0" smtClean="0"/>
              <a:t>»</a:t>
            </a:r>
          </a:p>
          <a:p>
            <a:pPr marL="0" indent="0" algn="ctr">
              <a:buNone/>
            </a:pPr>
            <a:r>
              <a:rPr lang="es-CO" dirty="0" smtClean="0"/>
              <a:t> </a:t>
            </a:r>
            <a:r>
              <a:rPr lang="es-CO" dirty="0" smtClean="0">
                <a:solidFill>
                  <a:srgbClr val="FF0000"/>
                </a:solidFill>
              </a:rPr>
              <a:t>(Mat.6:12).</a:t>
            </a:r>
          </a:p>
          <a:p>
            <a:pPr marL="0" indent="0" algn="ctr">
              <a:buNone/>
            </a:pPr>
            <a:r>
              <a:rPr lang="es-CO" dirty="0" smtClean="0"/>
              <a:t> </a:t>
            </a:r>
          </a:p>
          <a:p>
            <a:pPr marL="0" indent="0" algn="ctr">
              <a:buNone/>
            </a:pPr>
            <a:r>
              <a:rPr lang="es-CO" dirty="0" smtClean="0"/>
              <a:t> </a:t>
            </a:r>
            <a:r>
              <a:rPr lang="es-CO" b="1" baseline="30000" dirty="0" smtClean="0"/>
              <a:t>«</a:t>
            </a:r>
            <a:r>
              <a:rPr lang="es-CO" b="1" dirty="0" smtClean="0">
                <a:latin typeface="Agency FB" pitchFamily="34" charset="0"/>
              </a:rPr>
              <a:t>Si </a:t>
            </a:r>
            <a:r>
              <a:rPr lang="es-CO" b="1" dirty="0">
                <a:latin typeface="Agency FB" pitchFamily="34" charset="0"/>
              </a:rPr>
              <a:t>confesamos nuestros </a:t>
            </a:r>
            <a:r>
              <a:rPr lang="es-CO" b="1" dirty="0" smtClean="0">
                <a:latin typeface="Agency FB" pitchFamily="34" charset="0"/>
              </a:rPr>
              <a:t>pecados,</a:t>
            </a:r>
            <a:r>
              <a:rPr lang="es-CO" b="1" baseline="30000" dirty="0">
                <a:latin typeface="Agency FB" pitchFamily="34" charset="0"/>
              </a:rPr>
              <a:t> </a:t>
            </a:r>
            <a:r>
              <a:rPr lang="es-CO" b="1" dirty="0" smtClean="0">
                <a:latin typeface="Agency FB" pitchFamily="34" charset="0"/>
              </a:rPr>
              <a:t>él </a:t>
            </a:r>
            <a:r>
              <a:rPr lang="es-CO" b="1" dirty="0">
                <a:latin typeface="Agency FB" pitchFamily="34" charset="0"/>
              </a:rPr>
              <a:t>es fiel y justo para perdonar nuestros pecados y limpiarnos de toda </a:t>
            </a:r>
            <a:r>
              <a:rPr lang="es-CO" b="1" dirty="0" smtClean="0">
                <a:latin typeface="Agency FB" pitchFamily="34" charset="0"/>
              </a:rPr>
              <a:t>maldad</a:t>
            </a:r>
            <a:r>
              <a:rPr lang="es-CO" dirty="0" smtClean="0"/>
              <a:t>» </a:t>
            </a:r>
            <a:r>
              <a:rPr lang="es-CO" dirty="0"/>
              <a:t>d</a:t>
            </a:r>
            <a:r>
              <a:rPr lang="es-CO" dirty="0" smtClean="0"/>
              <a:t>ice San Juan en </a:t>
            </a:r>
            <a:r>
              <a:rPr lang="es-CO" dirty="0" smtClean="0">
                <a:solidFill>
                  <a:srgbClr val="FF0000"/>
                </a:solidFill>
              </a:rPr>
              <a:t>(1Jun. </a:t>
            </a:r>
            <a:r>
              <a:rPr lang="es-CO" dirty="0">
                <a:solidFill>
                  <a:srgbClr val="FF0000"/>
                </a:solidFill>
              </a:rPr>
              <a:t>1:9).</a:t>
            </a:r>
          </a:p>
          <a:p>
            <a:pPr marL="0" indent="0" algn="ctr">
              <a:buNone/>
            </a:pPr>
            <a:r>
              <a:rPr lang="es-CO" dirty="0"/>
              <a:t>Cuando </a:t>
            </a:r>
            <a:r>
              <a:rPr lang="es-CO" dirty="0" smtClean="0"/>
              <a:t>pecamos, </a:t>
            </a:r>
            <a:r>
              <a:rPr lang="es-CO" dirty="0"/>
              <a:t>como </a:t>
            </a:r>
            <a:r>
              <a:rPr lang="es-CO" dirty="0" smtClean="0"/>
              <a:t>cristianos no </a:t>
            </a:r>
            <a:r>
              <a:rPr lang="es-CO" dirty="0"/>
              <a:t>es solo nuestra relación personal con Dios la que queda </a:t>
            </a:r>
            <a:r>
              <a:rPr lang="es-CO" dirty="0" smtClean="0"/>
              <a:t>perturbada, </a:t>
            </a:r>
            <a:r>
              <a:rPr lang="es-CO" dirty="0"/>
              <a:t>n</a:t>
            </a:r>
            <a:r>
              <a:rPr lang="es-CO" dirty="0" smtClean="0"/>
              <a:t>uestra </a:t>
            </a:r>
            <a:r>
              <a:rPr lang="es-CO" dirty="0"/>
              <a:t>vida y fecundidad en el ministerio quedan también </a:t>
            </a:r>
            <a:r>
              <a:rPr lang="es-CO" dirty="0" smtClean="0"/>
              <a:t>dañadas. Jesús </a:t>
            </a:r>
            <a:r>
              <a:rPr lang="es-CO" dirty="0"/>
              <a:t>nos advierte: «</a:t>
            </a:r>
            <a:r>
              <a:rPr lang="es-CO" b="1" dirty="0">
                <a:latin typeface="Agency FB" pitchFamily="34" charset="0"/>
              </a:rPr>
              <a:t>Así como ninguna rama puede dar fruto por sí misma, sino que tiene que permanecer en la vid, así tampoco ustedes pueden dar fruto si no permanecen en mí</a:t>
            </a:r>
            <a:r>
              <a:rPr lang="es-CO" dirty="0"/>
              <a:t>» </a:t>
            </a:r>
            <a:r>
              <a:rPr lang="es-CO" dirty="0">
                <a:solidFill>
                  <a:srgbClr val="FF0000"/>
                </a:solidFill>
              </a:rPr>
              <a:t>(</a:t>
            </a:r>
            <a:r>
              <a:rPr lang="es-CO" dirty="0" smtClean="0">
                <a:solidFill>
                  <a:srgbClr val="FF0000"/>
                </a:solidFill>
              </a:rPr>
              <a:t>Jun. </a:t>
            </a:r>
            <a:r>
              <a:rPr lang="es-CO" dirty="0">
                <a:solidFill>
                  <a:srgbClr val="FF0000"/>
                </a:solidFill>
              </a:rPr>
              <a:t>15:4). </a:t>
            </a:r>
            <a:r>
              <a:rPr lang="es-CO" dirty="0" smtClean="0"/>
              <a:t>Por tanto, cuando </a:t>
            </a:r>
            <a:r>
              <a:rPr lang="es-CO" dirty="0"/>
              <a:t>nos apartamos de la comunión con Cristo a causa del pecado en nuestra vida, disminuimos el grado en el que permanecemos en Cristo.</a:t>
            </a:r>
          </a:p>
          <a:p>
            <a:endParaRPr lang="es-CO" dirty="0"/>
          </a:p>
        </p:txBody>
      </p:sp>
    </p:spTree>
    <p:extLst>
      <p:ext uri="{BB962C8B-B14F-4D97-AF65-F5344CB8AC3E}">
        <p14:creationId xmlns:p14="http://schemas.microsoft.com/office/powerpoint/2010/main" val="30442793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80">
                                          <p:stCondLst>
                                            <p:cond delay="0"/>
                                          </p:stCondLst>
                                        </p:cTn>
                                        <p:tgtEl>
                                          <p:spTgt spid="3">
                                            <p:txEl>
                                              <p:pRg st="3" end="3"/>
                                            </p:txEl>
                                          </p:spTgt>
                                        </p:tgtEl>
                                      </p:cBhvr>
                                    </p:animEffect>
                                    <p:anim calcmode="lin" valueType="num">
                                      <p:cBhvr>
                                        <p:cTn id="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3" end="3"/>
                                            </p:txEl>
                                          </p:spTgt>
                                        </p:tgtEl>
                                      </p:cBhvr>
                                      <p:to x="100000" y="60000"/>
                                    </p:animScale>
                                    <p:animScale>
                                      <p:cBhvr>
                                        <p:cTn id="14" dur="166" decel="50000">
                                          <p:stCondLst>
                                            <p:cond delay="676"/>
                                          </p:stCondLst>
                                        </p:cTn>
                                        <p:tgtEl>
                                          <p:spTgt spid="3">
                                            <p:txEl>
                                              <p:pRg st="3" end="3"/>
                                            </p:txEl>
                                          </p:spTgt>
                                        </p:tgtEl>
                                      </p:cBhvr>
                                      <p:to x="100000" y="100000"/>
                                    </p:animScale>
                                    <p:animScale>
                                      <p:cBhvr>
                                        <p:cTn id="15" dur="26">
                                          <p:stCondLst>
                                            <p:cond delay="1312"/>
                                          </p:stCondLst>
                                        </p:cTn>
                                        <p:tgtEl>
                                          <p:spTgt spid="3">
                                            <p:txEl>
                                              <p:pRg st="3" end="3"/>
                                            </p:txEl>
                                          </p:spTgt>
                                        </p:tgtEl>
                                      </p:cBhvr>
                                      <p:to x="100000" y="80000"/>
                                    </p:animScale>
                                    <p:animScale>
                                      <p:cBhvr>
                                        <p:cTn id="16" dur="166" decel="50000">
                                          <p:stCondLst>
                                            <p:cond delay="1338"/>
                                          </p:stCondLst>
                                        </p:cTn>
                                        <p:tgtEl>
                                          <p:spTgt spid="3">
                                            <p:txEl>
                                              <p:pRg st="3" end="3"/>
                                            </p:txEl>
                                          </p:spTgt>
                                        </p:tgtEl>
                                      </p:cBhvr>
                                      <p:to x="100000" y="100000"/>
                                    </p:animScale>
                                    <p:animScale>
                                      <p:cBhvr>
                                        <p:cTn id="17" dur="26">
                                          <p:stCondLst>
                                            <p:cond delay="1642"/>
                                          </p:stCondLst>
                                        </p:cTn>
                                        <p:tgtEl>
                                          <p:spTgt spid="3">
                                            <p:txEl>
                                              <p:pRg st="3" end="3"/>
                                            </p:txEl>
                                          </p:spTgt>
                                        </p:tgtEl>
                                      </p:cBhvr>
                                      <p:to x="100000" y="90000"/>
                                    </p:animScale>
                                    <p:animScale>
                                      <p:cBhvr>
                                        <p:cTn id="18" dur="166" decel="50000">
                                          <p:stCondLst>
                                            <p:cond delay="1668"/>
                                          </p:stCondLst>
                                        </p:cTn>
                                        <p:tgtEl>
                                          <p:spTgt spid="3">
                                            <p:txEl>
                                              <p:pRg st="3" end="3"/>
                                            </p:txEl>
                                          </p:spTgt>
                                        </p:tgtEl>
                                      </p:cBhvr>
                                      <p:to x="100000" y="100000"/>
                                    </p:animScale>
                                    <p:animScale>
                                      <p:cBhvr>
                                        <p:cTn id="19" dur="26">
                                          <p:stCondLst>
                                            <p:cond delay="1808"/>
                                          </p:stCondLst>
                                        </p:cTn>
                                        <p:tgtEl>
                                          <p:spTgt spid="3">
                                            <p:txEl>
                                              <p:pRg st="3" end="3"/>
                                            </p:txEl>
                                          </p:spTgt>
                                        </p:tgtEl>
                                      </p:cBhvr>
                                      <p:to x="100000" y="95000"/>
                                    </p:animScale>
                                    <p:animScale>
                                      <p:cBhvr>
                                        <p:cTn id="20" dur="166" decel="50000">
                                          <p:stCondLst>
                                            <p:cond delay="1834"/>
                                          </p:stCondLst>
                                        </p:cTn>
                                        <p:tgtEl>
                                          <p:spTgt spid="3">
                                            <p:txEl>
                                              <p:pRg st="3" end="3"/>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p:spPr>
        <p:txBody>
          <a:bodyPr>
            <a:normAutofit fontScale="85000" lnSpcReduction="20000"/>
          </a:bodyPr>
          <a:lstStyle/>
          <a:p>
            <a:pPr marL="0" indent="0" algn="ctr">
              <a:buNone/>
            </a:pPr>
            <a:r>
              <a:rPr lang="es-CO" dirty="0"/>
              <a:t>Los escritores del Nuevo Testamento hablan con frecuencia de las consecuencias destructivas del pecado en la vida de los creyentes. De hecho, muchas secciones de las epístolas contienen reprensiones y animan a los cristianos para que se alejen de los pecados que están cometiendo</a:t>
            </a:r>
            <a:r>
              <a:rPr lang="es-CO" dirty="0" smtClean="0"/>
              <a:t>.</a:t>
            </a:r>
          </a:p>
          <a:p>
            <a:pPr marL="0" indent="0" algn="ctr">
              <a:buNone/>
            </a:pPr>
            <a:r>
              <a:rPr lang="es-CO" dirty="0" smtClean="0"/>
              <a:t> </a:t>
            </a:r>
            <a:r>
              <a:rPr lang="es-CO" dirty="0"/>
              <a:t>Pablo dice que cuando los cristianos ceden al pecado se van haciendo progresivamente «</a:t>
            </a:r>
            <a:r>
              <a:rPr lang="es-CO" b="1" dirty="0" smtClean="0">
                <a:latin typeface="Agency FB" pitchFamily="34" charset="0"/>
              </a:rPr>
              <a:t>esclavos del pecado</a:t>
            </a:r>
            <a:r>
              <a:rPr lang="es-CO" dirty="0" smtClean="0"/>
              <a:t>» </a:t>
            </a:r>
            <a:r>
              <a:rPr lang="es-CO" dirty="0">
                <a:solidFill>
                  <a:srgbClr val="FF0000"/>
                </a:solidFill>
              </a:rPr>
              <a:t>(</a:t>
            </a:r>
            <a:r>
              <a:rPr lang="es-CO" dirty="0" smtClean="0">
                <a:solidFill>
                  <a:srgbClr val="FF0000"/>
                </a:solidFill>
              </a:rPr>
              <a:t>Rom. </a:t>
            </a:r>
            <a:r>
              <a:rPr lang="es-CO" dirty="0">
                <a:solidFill>
                  <a:srgbClr val="FF0000"/>
                </a:solidFill>
              </a:rPr>
              <a:t>6: 16)</a:t>
            </a:r>
            <a:r>
              <a:rPr lang="es-CO" dirty="0"/>
              <a:t>, mientras que Dios quiere que los cristianos crezcan continuamente en el camino de la justicia en la vida</a:t>
            </a:r>
            <a:r>
              <a:rPr lang="es-CO" dirty="0" smtClean="0"/>
              <a:t>.</a:t>
            </a:r>
          </a:p>
          <a:p>
            <a:pPr marL="0" indent="0" algn="ctr">
              <a:buNone/>
            </a:pPr>
            <a:r>
              <a:rPr lang="es-CO" dirty="0" smtClean="0"/>
              <a:t> </a:t>
            </a:r>
          </a:p>
          <a:p>
            <a:pPr marL="0" indent="0" algn="ctr">
              <a:buNone/>
            </a:pPr>
            <a:r>
              <a:rPr lang="es-CO" dirty="0" smtClean="0"/>
              <a:t>Si </a:t>
            </a:r>
            <a:r>
              <a:rPr lang="es-CO" dirty="0"/>
              <a:t>nuestra meta es crecer en plenitud de vida espiritual hasta el día que </a:t>
            </a:r>
            <a:r>
              <a:rPr lang="es-CO" dirty="0" smtClean="0"/>
              <a:t>muramos y despertar para vida eterna, pecar </a:t>
            </a:r>
            <a:r>
              <a:rPr lang="es-CO" dirty="0"/>
              <a:t>es ir en la dirección contraria y alejarnos de la semejanza a Dios, es ir en la dirección que «</a:t>
            </a:r>
            <a:r>
              <a:rPr lang="es-CO" b="1" dirty="0">
                <a:latin typeface="Agency FB" pitchFamily="34" charset="0"/>
              </a:rPr>
              <a:t>lleva a la </a:t>
            </a:r>
            <a:r>
              <a:rPr lang="es-CO" b="1" dirty="0" smtClean="0">
                <a:latin typeface="Agency FB" pitchFamily="34" charset="0"/>
              </a:rPr>
              <a:t>muerte eterna</a:t>
            </a:r>
            <a:r>
              <a:rPr lang="es-CO" dirty="0" smtClean="0">
                <a:solidFill>
                  <a:srgbClr val="FF0000"/>
                </a:solidFill>
              </a:rPr>
              <a:t>» </a:t>
            </a:r>
            <a:r>
              <a:rPr lang="es-CO" dirty="0">
                <a:solidFill>
                  <a:srgbClr val="FF0000"/>
                </a:solidFill>
              </a:rPr>
              <a:t>(Ro 6:16</a:t>
            </a:r>
            <a:r>
              <a:rPr lang="es-CO" dirty="0" smtClean="0">
                <a:solidFill>
                  <a:srgbClr val="FF0000"/>
                </a:solidFill>
              </a:rPr>
              <a:t>), </a:t>
            </a:r>
            <a:r>
              <a:rPr lang="es-CO" dirty="0" smtClean="0"/>
              <a:t>dirección </a:t>
            </a:r>
            <a:r>
              <a:rPr lang="es-CO" dirty="0"/>
              <a:t>de la cual fuimos rescatados cuando nos </a:t>
            </a:r>
            <a:r>
              <a:rPr lang="es-CO" dirty="0" smtClean="0"/>
              <a:t>unimos a Cristo.</a:t>
            </a:r>
            <a:endParaRPr lang="es-CO" dirty="0"/>
          </a:p>
          <a:p>
            <a:endParaRPr lang="es-CO" dirty="0"/>
          </a:p>
        </p:txBody>
      </p:sp>
    </p:spTree>
    <p:extLst>
      <p:ext uri="{BB962C8B-B14F-4D97-AF65-F5344CB8AC3E}">
        <p14:creationId xmlns:p14="http://schemas.microsoft.com/office/powerpoint/2010/main" val="153788128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marL="0" indent="0"/>
            <a:r>
              <a:rPr lang="es-CO" b="1" dirty="0"/>
              <a:t> ¿Qué es el pecado imperdonable?</a:t>
            </a:r>
            <a:endParaRPr lang="es-CO" dirty="0"/>
          </a:p>
        </p:txBody>
      </p:sp>
      <p:sp>
        <p:nvSpPr>
          <p:cNvPr id="3" name="2 Marcador de contenido"/>
          <p:cNvSpPr>
            <a:spLocks noGrp="1"/>
          </p:cNvSpPr>
          <p:nvPr>
            <p:ph idx="1"/>
          </p:nvPr>
        </p:nvSpPr>
        <p:spPr>
          <a:xfrm>
            <a:off x="611560" y="1556792"/>
            <a:ext cx="8229600" cy="5301208"/>
          </a:xfrm>
        </p:spPr>
        <p:txBody>
          <a:bodyPr>
            <a:normAutofit fontScale="92500" lnSpcReduction="20000"/>
          </a:bodyPr>
          <a:lstStyle/>
          <a:p>
            <a:pPr marL="0" indent="0" algn="ctr">
              <a:buNone/>
            </a:pPr>
            <a:r>
              <a:rPr lang="es-CO" dirty="0" smtClean="0"/>
              <a:t>Varios </a:t>
            </a:r>
            <a:r>
              <a:rPr lang="es-CO" dirty="0"/>
              <a:t>pasajes de las Escrituras hablan de un pecado que no será perdonado. Jesús dice:</a:t>
            </a:r>
          </a:p>
          <a:p>
            <a:pPr marL="0" indent="0" algn="ctr">
              <a:buNone/>
            </a:pPr>
            <a:r>
              <a:rPr lang="es-CO" i="1" dirty="0" smtClean="0"/>
              <a:t>«</a:t>
            </a:r>
            <a:r>
              <a:rPr lang="es-CO" b="1" i="1" dirty="0" smtClean="0">
                <a:latin typeface="Agency FB" pitchFamily="34" charset="0"/>
              </a:rPr>
              <a:t>Por </a:t>
            </a:r>
            <a:r>
              <a:rPr lang="es-CO" b="1" i="1" dirty="0">
                <a:latin typeface="Agency FB" pitchFamily="34" charset="0"/>
              </a:rPr>
              <a:t>eso les digo que a todos se les podrá perdonar todo pecado y toda blasfemia, pero la blasfemia contra el Espíritu no se le perdonará a nadie. A cualquiera que pronuncie alguna palabra contra el Hijo del hombre se le perdonará, pero el que hable contra el Espíritu Santo no tendrá perdón ni en este mundo ni en el </a:t>
            </a:r>
            <a:r>
              <a:rPr lang="es-CO" b="1" i="1" dirty="0" smtClean="0">
                <a:latin typeface="Agency FB" pitchFamily="34" charset="0"/>
              </a:rPr>
              <a:t>venidero</a:t>
            </a:r>
            <a:r>
              <a:rPr lang="es-CO" i="1" dirty="0" smtClean="0"/>
              <a:t>». </a:t>
            </a:r>
            <a:r>
              <a:rPr lang="es-CO" i="1" dirty="0">
                <a:solidFill>
                  <a:srgbClr val="FF0000"/>
                </a:solidFill>
              </a:rPr>
              <a:t>(Mt 12:31-32)</a:t>
            </a:r>
            <a:endParaRPr lang="es-CO" dirty="0">
              <a:solidFill>
                <a:srgbClr val="FF0000"/>
              </a:solidFill>
            </a:endParaRPr>
          </a:p>
          <a:p>
            <a:pPr marL="0" indent="0" algn="ctr">
              <a:buNone/>
            </a:pPr>
            <a:r>
              <a:rPr lang="es-CO" dirty="0"/>
              <a:t>Encontramos una declaración similar en </a:t>
            </a:r>
            <a:r>
              <a:rPr lang="es-CO" dirty="0">
                <a:solidFill>
                  <a:srgbClr val="FF0000"/>
                </a:solidFill>
              </a:rPr>
              <a:t>Marcos 3:29-30</a:t>
            </a:r>
            <a:r>
              <a:rPr lang="es-CO" dirty="0"/>
              <a:t>, donde Jesús dice: </a:t>
            </a:r>
            <a:r>
              <a:rPr lang="es-CO" i="1" dirty="0"/>
              <a:t>«</a:t>
            </a:r>
            <a:r>
              <a:rPr lang="es-CO" b="1" i="1" dirty="0">
                <a:latin typeface="Agency FB" pitchFamily="34" charset="0"/>
              </a:rPr>
              <a:t>Excepto a quien blasfeme contra el Espíritu Santo. Éste no tendrá perdón jamás; es culpable de un pecado eterno</a:t>
            </a:r>
            <a:r>
              <a:rPr lang="es-CO" i="1" dirty="0"/>
              <a:t>» </a:t>
            </a:r>
            <a:endParaRPr lang="es-CO" i="1" dirty="0" smtClean="0"/>
          </a:p>
          <a:p>
            <a:pPr marL="0" indent="0" algn="ctr">
              <a:buNone/>
            </a:pPr>
            <a:r>
              <a:rPr lang="es-CO" i="1" dirty="0" smtClean="0"/>
              <a:t>Si desea más información lea </a:t>
            </a:r>
            <a:r>
              <a:rPr lang="es-CO" i="1" dirty="0">
                <a:solidFill>
                  <a:srgbClr val="FF0000"/>
                </a:solidFill>
              </a:rPr>
              <a:t>(</a:t>
            </a:r>
            <a:r>
              <a:rPr lang="es-CO" i="1" dirty="0" smtClean="0">
                <a:solidFill>
                  <a:srgbClr val="FF0000"/>
                </a:solidFill>
              </a:rPr>
              <a:t>Luc. 12:10)</a:t>
            </a:r>
            <a:r>
              <a:rPr lang="es-CO" i="1" dirty="0" smtClean="0"/>
              <a:t>. </a:t>
            </a:r>
            <a:r>
              <a:rPr lang="es-CO" i="1" dirty="0"/>
              <a:t> </a:t>
            </a:r>
            <a:endParaRPr lang="es-CO" dirty="0"/>
          </a:p>
        </p:txBody>
      </p:sp>
    </p:spTree>
    <p:extLst>
      <p:ext uri="{BB962C8B-B14F-4D97-AF65-F5344CB8AC3E}">
        <p14:creationId xmlns:p14="http://schemas.microsoft.com/office/powerpoint/2010/main" val="26074174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77500" lnSpcReduction="20000"/>
          </a:bodyPr>
          <a:lstStyle/>
          <a:p>
            <a:pPr marL="0" indent="0" algn="ctr">
              <a:buNone/>
            </a:pPr>
            <a:r>
              <a:rPr lang="es-CO" dirty="0"/>
              <a:t>Asimismo, </a:t>
            </a:r>
            <a:r>
              <a:rPr lang="es-CO" dirty="0">
                <a:solidFill>
                  <a:srgbClr val="FF0000"/>
                </a:solidFill>
              </a:rPr>
              <a:t>Hebreos </a:t>
            </a:r>
            <a:r>
              <a:rPr lang="es-CO" dirty="0" smtClean="0">
                <a:solidFill>
                  <a:srgbClr val="FF0000"/>
                </a:solidFill>
              </a:rPr>
              <a:t>6:4-6  </a:t>
            </a:r>
            <a:r>
              <a:rPr lang="es-CO" dirty="0"/>
              <a:t>dice:</a:t>
            </a:r>
          </a:p>
          <a:p>
            <a:pPr marL="0" indent="0" algn="ctr">
              <a:buNone/>
            </a:pPr>
            <a:r>
              <a:rPr lang="es-CO" i="1" dirty="0" smtClean="0"/>
              <a:t>«</a:t>
            </a:r>
            <a:r>
              <a:rPr lang="es-CO" b="1" i="1" dirty="0" smtClean="0">
                <a:latin typeface="Agency FB" pitchFamily="34" charset="0"/>
              </a:rPr>
              <a:t>Es </a:t>
            </a:r>
            <a:r>
              <a:rPr lang="es-CO" b="1" i="1" dirty="0">
                <a:latin typeface="Agency FB" pitchFamily="34" charset="0"/>
              </a:rPr>
              <a:t>imposible que renueven su arrepentimiento aquellos que han sido una vez iluminados, que han saboreado el don celestial, que han tenido parte en el Espíritu Santo y que han experimentado la buena palabra de Dios y los poderes del mundo venidero, y después de todo esto se han apartado. Es imposible, porque así vuelven a crucificar, para su propio mal, al Hijo de Dios, y lo exponen a la vergüenza </a:t>
            </a:r>
            <a:r>
              <a:rPr lang="es-CO" b="1" i="1" dirty="0" smtClean="0">
                <a:latin typeface="Agency FB" pitchFamily="34" charset="0"/>
              </a:rPr>
              <a:t>pública</a:t>
            </a:r>
            <a:r>
              <a:rPr lang="es-CO" i="1" dirty="0" smtClean="0"/>
              <a:t>». </a:t>
            </a:r>
          </a:p>
          <a:p>
            <a:pPr marL="0" indent="0" algn="ctr">
              <a:buNone/>
            </a:pPr>
            <a:endParaRPr lang="es-CO" i="1" dirty="0" smtClean="0"/>
          </a:p>
          <a:p>
            <a:pPr marL="0" indent="0" algn="ctr">
              <a:buNone/>
            </a:pPr>
            <a:r>
              <a:rPr lang="es-CO" i="1" dirty="0" smtClean="0"/>
              <a:t>Aún si desea saber más sobre el cado que lleva a la muerte eterna, o sea, el pecado imperdonable lea </a:t>
            </a:r>
          </a:p>
          <a:p>
            <a:pPr marL="0" indent="0" algn="ctr">
              <a:buNone/>
            </a:pPr>
            <a:r>
              <a:rPr lang="es-CO" i="1" dirty="0" smtClean="0">
                <a:solidFill>
                  <a:srgbClr val="FF0000"/>
                </a:solidFill>
              </a:rPr>
              <a:t>(Heb.10:26-27).</a:t>
            </a:r>
          </a:p>
          <a:p>
            <a:pPr marL="0" indent="0" algn="ctr">
              <a:buNone/>
            </a:pPr>
            <a:endParaRPr lang="es-CO" i="1" dirty="0" smtClean="0">
              <a:solidFill>
                <a:srgbClr val="0070C0"/>
              </a:solidFill>
            </a:endParaRPr>
          </a:p>
          <a:p>
            <a:pPr marL="0" indent="0" algn="ctr">
              <a:buNone/>
            </a:pPr>
            <a:r>
              <a:rPr lang="es-CO" i="1" dirty="0" smtClean="0">
                <a:solidFill>
                  <a:srgbClr val="0070C0"/>
                </a:solidFill>
              </a:rPr>
              <a:t>El pecado imperdonable es el que comete una persona al rechazar la influencia del Espíritu Santo, aquel que rechaza una y otra ves el llamado de Dios al arrepentimiento, lo hace de tal manera que finalmente el corazón se endurece, y ya no responde al llamado del Espíritu Santo, y este finalmente se retira para siempre de aquella persona. </a:t>
            </a:r>
            <a:endParaRPr lang="es-CO" dirty="0">
              <a:solidFill>
                <a:srgbClr val="0070C0"/>
              </a:solidFill>
            </a:endParaRPr>
          </a:p>
        </p:txBody>
      </p:sp>
    </p:spTree>
    <p:extLst>
      <p:ext uri="{BB962C8B-B14F-4D97-AF65-F5344CB8AC3E}">
        <p14:creationId xmlns:p14="http://schemas.microsoft.com/office/powerpoint/2010/main" val="127525247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wheel(1)">
                                      <p:cBhvr>
                                        <p:cTn id="1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p:spPr>
        <p:txBody>
          <a:bodyPr>
            <a:normAutofit fontScale="70000" lnSpcReduction="20000"/>
          </a:bodyPr>
          <a:lstStyle/>
          <a:p>
            <a:pPr marL="0" indent="0" algn="ctr">
              <a:buNone/>
            </a:pPr>
            <a:r>
              <a:rPr lang="es-CO" sz="4200" b="1" dirty="0" smtClean="0"/>
              <a:t>He aquí alguna consideraciones sobre esto del «pecado imperdonable»</a:t>
            </a:r>
          </a:p>
          <a:p>
            <a:pPr marL="0" indent="0" algn="ctr">
              <a:buNone/>
            </a:pPr>
            <a:endParaRPr lang="es-CO" dirty="0" smtClean="0">
              <a:solidFill>
                <a:srgbClr val="FF0000"/>
              </a:solidFill>
            </a:endParaRPr>
          </a:p>
          <a:p>
            <a:pPr marL="0" indent="0" algn="ctr">
              <a:buNone/>
            </a:pPr>
            <a:r>
              <a:rPr lang="es-CO" dirty="0" smtClean="0">
                <a:solidFill>
                  <a:srgbClr val="FF0000"/>
                </a:solidFill>
              </a:rPr>
              <a:t>Juan 1:11,12</a:t>
            </a:r>
            <a:r>
              <a:rPr lang="es-CO" b="1" dirty="0" smtClean="0">
                <a:solidFill>
                  <a:srgbClr val="FF0000"/>
                </a:solidFill>
                <a:latin typeface="Agency FB" pitchFamily="34" charset="0"/>
              </a:rPr>
              <a:t>.</a:t>
            </a:r>
            <a:r>
              <a:rPr lang="es-CO" b="1" baseline="30000" dirty="0">
                <a:latin typeface="Agency FB" pitchFamily="34" charset="0"/>
              </a:rPr>
              <a:t> </a:t>
            </a:r>
            <a:r>
              <a:rPr lang="es-CO" b="1" baseline="30000" dirty="0" smtClean="0">
                <a:latin typeface="Agency FB" pitchFamily="34" charset="0"/>
              </a:rPr>
              <a:t> «</a:t>
            </a:r>
            <a:r>
              <a:rPr lang="es-CO" b="1" dirty="0" smtClean="0">
                <a:latin typeface="Agency FB" pitchFamily="34" charset="0"/>
              </a:rPr>
              <a:t>A </a:t>
            </a:r>
            <a:r>
              <a:rPr lang="es-CO" b="1" dirty="0">
                <a:latin typeface="Agency FB" pitchFamily="34" charset="0"/>
              </a:rPr>
              <a:t>lo suyo vino, </a:t>
            </a:r>
            <a:r>
              <a:rPr lang="es-CO" b="1" dirty="0" smtClean="0">
                <a:latin typeface="Agency FB" pitchFamily="34" charset="0"/>
              </a:rPr>
              <a:t>pero </a:t>
            </a:r>
            <a:r>
              <a:rPr lang="es-CO" b="1" dirty="0">
                <a:latin typeface="Agency FB" pitchFamily="34" charset="0"/>
              </a:rPr>
              <a:t>los suyos no lo </a:t>
            </a:r>
            <a:r>
              <a:rPr lang="es-CO" b="1" dirty="0" smtClean="0">
                <a:latin typeface="Agency FB" pitchFamily="34" charset="0"/>
              </a:rPr>
              <a:t>recibieron</a:t>
            </a:r>
            <a:r>
              <a:rPr lang="es-CO" b="1" dirty="0">
                <a:latin typeface="Agency FB" pitchFamily="34" charset="0"/>
              </a:rPr>
              <a:t> </a:t>
            </a:r>
            <a:r>
              <a:rPr lang="es-CO" b="1" baseline="30000" dirty="0" smtClean="0">
                <a:latin typeface="Agency FB" pitchFamily="34" charset="0"/>
              </a:rPr>
              <a:t>12 </a:t>
            </a:r>
            <a:r>
              <a:rPr lang="es-CO" b="1" dirty="0">
                <a:latin typeface="Agency FB" pitchFamily="34" charset="0"/>
              </a:rPr>
              <a:t>Mas a todos los que lo recibieron, </a:t>
            </a:r>
            <a:r>
              <a:rPr lang="es-CO" b="1" dirty="0" smtClean="0">
                <a:latin typeface="Agency FB" pitchFamily="34" charset="0"/>
              </a:rPr>
              <a:t>a </a:t>
            </a:r>
            <a:r>
              <a:rPr lang="es-CO" b="1" dirty="0">
                <a:latin typeface="Agency FB" pitchFamily="34" charset="0"/>
              </a:rPr>
              <a:t>quienes creen en su </a:t>
            </a:r>
            <a:r>
              <a:rPr lang="es-CO" b="1" dirty="0" smtClean="0">
                <a:latin typeface="Agency FB" pitchFamily="34" charset="0"/>
              </a:rPr>
              <a:t>nombre,</a:t>
            </a:r>
            <a:r>
              <a:rPr lang="es-CO" b="1" baseline="30000" dirty="0">
                <a:latin typeface="Agency FB" pitchFamily="34" charset="0"/>
              </a:rPr>
              <a:t> </a:t>
            </a:r>
            <a:r>
              <a:rPr lang="es-CO" b="1" dirty="0" smtClean="0">
                <a:latin typeface="Agency FB" pitchFamily="34" charset="0"/>
              </a:rPr>
              <a:t>les </a:t>
            </a:r>
            <a:r>
              <a:rPr lang="es-CO" b="1" dirty="0">
                <a:latin typeface="Agency FB" pitchFamily="34" charset="0"/>
              </a:rPr>
              <a:t>dio potestad de ser </a:t>
            </a:r>
            <a:r>
              <a:rPr lang="es-CO" b="1" dirty="0" smtClean="0">
                <a:latin typeface="Agency FB" pitchFamily="34" charset="0"/>
              </a:rPr>
              <a:t>hechos hijos </a:t>
            </a:r>
            <a:r>
              <a:rPr lang="es-CO" b="1" dirty="0">
                <a:latin typeface="Agency FB" pitchFamily="34" charset="0"/>
              </a:rPr>
              <a:t>de </a:t>
            </a:r>
            <a:r>
              <a:rPr lang="es-CO" b="1" dirty="0" smtClean="0">
                <a:latin typeface="Agency FB" pitchFamily="34" charset="0"/>
              </a:rPr>
              <a:t>Dios»</a:t>
            </a:r>
            <a:endParaRPr lang="es-CO" b="1" dirty="0" smtClean="0">
              <a:solidFill>
                <a:srgbClr val="FF0000"/>
              </a:solidFill>
              <a:latin typeface="Agency FB" pitchFamily="34" charset="0"/>
            </a:endParaRPr>
          </a:p>
          <a:p>
            <a:pPr marL="0" indent="0" algn="ctr">
              <a:buNone/>
            </a:pPr>
            <a:r>
              <a:rPr lang="es-CO" dirty="0" smtClean="0">
                <a:solidFill>
                  <a:srgbClr val="FF0000"/>
                </a:solidFill>
              </a:rPr>
              <a:t>Mar.16:15,16</a:t>
            </a:r>
            <a:r>
              <a:rPr lang="es-CO" dirty="0" smtClean="0"/>
              <a:t>. Jesús les dijo : «</a:t>
            </a:r>
            <a:r>
              <a:rPr lang="es-CO" b="1" dirty="0" smtClean="0">
                <a:latin typeface="Agency FB" pitchFamily="34" charset="0"/>
              </a:rPr>
              <a:t>Id </a:t>
            </a:r>
            <a:r>
              <a:rPr lang="es-CO" b="1" dirty="0">
                <a:latin typeface="Agency FB" pitchFamily="34" charset="0"/>
              </a:rPr>
              <a:t>por todo el mundo y predicad el evangelio a toda </a:t>
            </a:r>
            <a:r>
              <a:rPr lang="es-CO" b="1" dirty="0" smtClean="0">
                <a:latin typeface="Agency FB" pitchFamily="34" charset="0"/>
              </a:rPr>
              <a:t>criatura </a:t>
            </a:r>
            <a:r>
              <a:rPr lang="es-CO" b="1" baseline="30000" dirty="0" smtClean="0">
                <a:latin typeface="Agency FB" pitchFamily="34" charset="0"/>
              </a:rPr>
              <a:t>16 </a:t>
            </a:r>
            <a:r>
              <a:rPr lang="es-CO" b="1" dirty="0">
                <a:latin typeface="Agency FB" pitchFamily="34" charset="0"/>
              </a:rPr>
              <a:t>El que crea y sea bautizado, será salvo; pero el que no crea, será </a:t>
            </a:r>
            <a:r>
              <a:rPr lang="es-CO" b="1" dirty="0" smtClean="0">
                <a:latin typeface="Agency FB" pitchFamily="34" charset="0"/>
              </a:rPr>
              <a:t>condenado</a:t>
            </a:r>
            <a:r>
              <a:rPr lang="es-CO" dirty="0" smtClean="0"/>
              <a:t>».</a:t>
            </a:r>
          </a:p>
          <a:p>
            <a:pPr marL="0" indent="0" algn="ctr">
              <a:buNone/>
            </a:pPr>
            <a:r>
              <a:rPr lang="es-CO" dirty="0" smtClean="0"/>
              <a:t>El hecho de que muchos de su pueblo lo rechazaron, y que a través de los siglos futuros los que no aceptaran el Evangelio o no permaneciera en él, serían condenados, nos lleva a descubrir algunos puntos:</a:t>
            </a:r>
          </a:p>
          <a:p>
            <a:pPr marL="0" indent="0" algn="ctr">
              <a:buNone/>
            </a:pPr>
            <a:r>
              <a:rPr lang="es-CO" sz="4000" b="1" dirty="0" smtClean="0">
                <a:solidFill>
                  <a:srgbClr val="FF0000"/>
                </a:solidFill>
              </a:rPr>
              <a:t>1</a:t>
            </a:r>
            <a:r>
              <a:rPr lang="es-CO" dirty="0"/>
              <a:t>. Algunos han pensado que este era un pecado que solo se podía cometer mientras Cristo estaba en la tierra. Pero la declaración de Jesús de que «a todos se les podrá perdonar todo pecado y toda blasfemia» </a:t>
            </a:r>
            <a:r>
              <a:rPr lang="es-CO" dirty="0">
                <a:solidFill>
                  <a:srgbClr val="FF0000"/>
                </a:solidFill>
              </a:rPr>
              <a:t>(Mt 12:31) </a:t>
            </a:r>
            <a:r>
              <a:rPr lang="es-CO" dirty="0"/>
              <a:t>es tan general que parece </a:t>
            </a:r>
            <a:r>
              <a:rPr lang="es-CO" dirty="0" smtClean="0"/>
              <a:t>decir </a:t>
            </a:r>
            <a:r>
              <a:rPr lang="es-CO" dirty="0"/>
              <a:t>que se refiere solo a algo que podría suceder durante su vida</a:t>
            </a:r>
            <a:r>
              <a:rPr lang="es-CO" dirty="0" smtClean="0"/>
              <a:t>, </a:t>
            </a:r>
            <a:r>
              <a:rPr lang="es-CO" dirty="0"/>
              <a:t>los textos en </a:t>
            </a:r>
            <a:r>
              <a:rPr lang="es-CO" dirty="0" smtClean="0"/>
              <a:t>citados </a:t>
            </a:r>
            <a:r>
              <a:rPr lang="es-CO" dirty="0"/>
              <a:t>no especifican semejante restricción. </a:t>
            </a:r>
            <a:r>
              <a:rPr lang="es-CO" dirty="0" smtClean="0"/>
              <a:t>Ya que </a:t>
            </a:r>
            <a:r>
              <a:rPr lang="es-CO" dirty="0"/>
              <a:t>Hebreos 6:4-6 está hablando de la apostasía que había tenido lugar unos años después de que Cristo regresara al cielo</a:t>
            </a:r>
            <a:r>
              <a:rPr lang="es-CO" dirty="0" smtClean="0"/>
              <a:t>.</a:t>
            </a:r>
            <a:endParaRPr lang="es-CO" dirty="0"/>
          </a:p>
        </p:txBody>
      </p:sp>
    </p:spTree>
    <p:extLst>
      <p:ext uri="{BB962C8B-B14F-4D97-AF65-F5344CB8AC3E}">
        <p14:creationId xmlns:p14="http://schemas.microsoft.com/office/powerpoint/2010/main" val="400418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4" end="4"/>
                                            </p:txEl>
                                          </p:spTgt>
                                        </p:tgtEl>
                                      </p:cBhvr>
                                    </p:animEffect>
                                  </p:childTnLst>
                                </p:cTn>
                              </p:par>
                              <p:par>
                                <p:cTn id="21" presetID="3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p:spPr>
        <p:txBody>
          <a:bodyPr>
            <a:normAutofit fontScale="70000" lnSpcReduction="20000"/>
          </a:bodyPr>
          <a:lstStyle/>
          <a:p>
            <a:pPr marL="0" indent="0">
              <a:buNone/>
            </a:pPr>
            <a:r>
              <a:rPr lang="es-CO" sz="3800" b="1" dirty="0">
                <a:solidFill>
                  <a:srgbClr val="FF0000"/>
                </a:solidFill>
              </a:rPr>
              <a:t>2</a:t>
            </a:r>
            <a:r>
              <a:rPr lang="es-CO" dirty="0"/>
              <a:t>. Algunos han sostenido que este es un pecado de incredulidad que continúa hasta la muerte; por tanto, todo el que muere en incredulidad (o al menos todo el que ha escuchado de Cristo y muere en incredulidad) ha cometido este pecado. </a:t>
            </a:r>
            <a:endParaRPr lang="es-CO" dirty="0" smtClean="0"/>
          </a:p>
          <a:p>
            <a:pPr marL="0" indent="0">
              <a:buNone/>
            </a:pPr>
            <a:endParaRPr lang="es-CO" dirty="0" smtClean="0"/>
          </a:p>
          <a:p>
            <a:pPr marL="0" indent="0">
              <a:buNone/>
            </a:pPr>
            <a:r>
              <a:rPr lang="es-CO" dirty="0" smtClean="0"/>
              <a:t>Es </a:t>
            </a:r>
            <a:r>
              <a:rPr lang="es-CO" dirty="0"/>
              <a:t>cierto, </a:t>
            </a:r>
            <a:r>
              <a:rPr lang="es-CO" dirty="0" smtClean="0"/>
              <a:t>que </a:t>
            </a:r>
            <a:r>
              <a:rPr lang="es-CO" dirty="0"/>
              <a:t>los que persisten en incredulidad hasta la muerte no serán perdonados, pero la cuestión es si ese hecho es lo que se está considerando en estos versículos. Al leer con detenimiento estos versículos, la explicación no parece encajar con el lenguaje de los textos citados, porque estos no hablan de incredulidad en general, sino específicamente de alguien que </a:t>
            </a:r>
            <a:r>
              <a:rPr lang="es-CO" dirty="0" smtClean="0"/>
              <a:t>«</a:t>
            </a:r>
            <a:r>
              <a:rPr lang="es-CO" b="1" dirty="0" smtClean="0">
                <a:latin typeface="Agency FB" pitchFamily="34" charset="0"/>
              </a:rPr>
              <a:t>habla </a:t>
            </a:r>
            <a:r>
              <a:rPr lang="es-CO" b="1" dirty="0">
                <a:latin typeface="Agency FB" pitchFamily="34" charset="0"/>
              </a:rPr>
              <a:t>contra el Espíritu Santo</a:t>
            </a:r>
            <a:r>
              <a:rPr lang="es-CO" dirty="0">
                <a:solidFill>
                  <a:srgbClr val="FF0000"/>
                </a:solidFill>
              </a:rPr>
              <a:t>» (</a:t>
            </a:r>
            <a:r>
              <a:rPr lang="es-CO" dirty="0" smtClean="0">
                <a:solidFill>
                  <a:srgbClr val="FF0000"/>
                </a:solidFill>
              </a:rPr>
              <a:t>Mat. </a:t>
            </a:r>
            <a:r>
              <a:rPr lang="es-CO" dirty="0">
                <a:solidFill>
                  <a:srgbClr val="FF0000"/>
                </a:solidFill>
              </a:rPr>
              <a:t>12:32), </a:t>
            </a:r>
            <a:r>
              <a:rPr lang="es-CO" dirty="0"/>
              <a:t>que «</a:t>
            </a:r>
            <a:r>
              <a:rPr lang="es-CO" b="1" dirty="0">
                <a:latin typeface="Agency FB" pitchFamily="34" charset="0"/>
              </a:rPr>
              <a:t>blasfeme contra el Espíritu Santo</a:t>
            </a:r>
            <a:r>
              <a:rPr lang="es-CO" dirty="0"/>
              <a:t>» </a:t>
            </a:r>
            <a:r>
              <a:rPr lang="es-CO" dirty="0">
                <a:solidFill>
                  <a:srgbClr val="FF0000"/>
                </a:solidFill>
              </a:rPr>
              <a:t>(</a:t>
            </a:r>
            <a:r>
              <a:rPr lang="es-CO" dirty="0" smtClean="0">
                <a:solidFill>
                  <a:srgbClr val="FF0000"/>
                </a:solidFill>
              </a:rPr>
              <a:t>Mar. </a:t>
            </a:r>
            <a:r>
              <a:rPr lang="es-CO" dirty="0">
                <a:solidFill>
                  <a:srgbClr val="FF0000"/>
                </a:solidFill>
              </a:rPr>
              <a:t>3:29) </a:t>
            </a:r>
            <a:r>
              <a:rPr lang="es-CO" dirty="0"/>
              <a:t>o «</a:t>
            </a:r>
            <a:r>
              <a:rPr lang="es-CO" b="1" dirty="0">
                <a:latin typeface="Agency FB" pitchFamily="34" charset="0"/>
              </a:rPr>
              <a:t>se han </a:t>
            </a:r>
            <a:r>
              <a:rPr lang="es-CO" b="1" dirty="0" smtClean="0">
                <a:latin typeface="Agency FB" pitchFamily="34" charset="0"/>
              </a:rPr>
              <a:t>apartado de la Palabra</a:t>
            </a:r>
            <a:r>
              <a:rPr lang="es-CO" dirty="0" smtClean="0"/>
              <a:t>» </a:t>
            </a:r>
            <a:r>
              <a:rPr lang="es-CO" dirty="0">
                <a:solidFill>
                  <a:srgbClr val="FF0000"/>
                </a:solidFill>
              </a:rPr>
              <a:t>(He 6:6). </a:t>
            </a:r>
            <a:endParaRPr lang="es-CO" dirty="0" smtClean="0">
              <a:solidFill>
                <a:srgbClr val="FF0000"/>
              </a:solidFill>
            </a:endParaRPr>
          </a:p>
          <a:p>
            <a:pPr marL="0" indent="0">
              <a:buNone/>
            </a:pPr>
            <a:endParaRPr lang="es-CO" dirty="0" smtClean="0"/>
          </a:p>
          <a:p>
            <a:pPr marL="0" indent="0">
              <a:buNone/>
            </a:pPr>
            <a:r>
              <a:rPr lang="es-CO" dirty="0" smtClean="0"/>
              <a:t>Estos </a:t>
            </a:r>
            <a:r>
              <a:rPr lang="es-CO" dirty="0"/>
              <a:t>pasajes se refieren a un pecado específico: rechazar deliberadamente la obra del Espíritu santo y hablar mal en contra suya, o el rechazo intencionado de la verdad de Cristo y exponer a Cristo a la vergüenza pública </a:t>
            </a:r>
            <a:r>
              <a:rPr lang="es-CO" dirty="0">
                <a:solidFill>
                  <a:srgbClr val="FF0000"/>
                </a:solidFill>
              </a:rPr>
              <a:t>(He 6:6). </a:t>
            </a:r>
            <a:r>
              <a:rPr lang="es-CO" dirty="0"/>
              <a:t>Además, la idea de que este pecado es la incredulidad que persiste hasta la muerte no encaja bien con el contexto de una reprensión a los fariseos por lo que estaban diciendo según Mateo y Marcos (vea más adelante la consideración del contexto).</a:t>
            </a:r>
          </a:p>
          <a:p>
            <a:endParaRPr lang="es-CO" dirty="0"/>
          </a:p>
        </p:txBody>
      </p:sp>
    </p:spTree>
    <p:extLst>
      <p:ext uri="{BB962C8B-B14F-4D97-AF65-F5344CB8AC3E}">
        <p14:creationId xmlns:p14="http://schemas.microsoft.com/office/powerpoint/2010/main" val="17833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92500" lnSpcReduction="20000"/>
          </a:bodyPr>
          <a:lstStyle/>
          <a:p>
            <a:pPr marL="0" indent="0">
              <a:buNone/>
            </a:pPr>
            <a:r>
              <a:rPr lang="es-CO" sz="3800" b="1" dirty="0">
                <a:solidFill>
                  <a:srgbClr val="FF0000"/>
                </a:solidFill>
              </a:rPr>
              <a:t>3</a:t>
            </a:r>
            <a:r>
              <a:rPr lang="es-CO" dirty="0"/>
              <a:t>. Otros sostienen que este pecado es una seria apostasía de verdaderos creyentes, y que solo aquellos que son de verdad nacidos de nuevo pueden cometer este pecado. </a:t>
            </a:r>
            <a:endParaRPr lang="es-CO" dirty="0" smtClean="0"/>
          </a:p>
          <a:p>
            <a:pPr marL="0" indent="0">
              <a:buNone/>
            </a:pPr>
            <a:r>
              <a:rPr lang="es-CO" dirty="0" smtClean="0"/>
              <a:t>Basan </a:t>
            </a:r>
            <a:r>
              <a:rPr lang="es-CO" dirty="0"/>
              <a:t>su interpretación en lo que entienden de la naturaleza de la «</a:t>
            </a:r>
            <a:r>
              <a:rPr lang="es-CO" b="1" dirty="0" smtClean="0">
                <a:latin typeface="Agency FB" pitchFamily="34" charset="0"/>
              </a:rPr>
              <a:t>apostasía</a:t>
            </a:r>
            <a:r>
              <a:rPr lang="es-CO" dirty="0" smtClean="0"/>
              <a:t>» </a:t>
            </a:r>
            <a:r>
              <a:rPr lang="es-CO" dirty="0"/>
              <a:t>que se menciona en </a:t>
            </a:r>
            <a:r>
              <a:rPr lang="es-CO" dirty="0" smtClean="0"/>
              <a:t>Hebreos </a:t>
            </a:r>
            <a:r>
              <a:rPr lang="es-CO" dirty="0"/>
              <a:t>6:4-6 </a:t>
            </a:r>
            <a:r>
              <a:rPr lang="es-CO" dirty="0" smtClean="0"/>
              <a:t>«</a:t>
            </a:r>
            <a:r>
              <a:rPr lang="es-CO" b="1" dirty="0" smtClean="0">
                <a:latin typeface="Agency FB" pitchFamily="34" charset="0"/>
              </a:rPr>
              <a:t>que </a:t>
            </a:r>
            <a:r>
              <a:rPr lang="es-CO" b="1" dirty="0">
                <a:latin typeface="Agency FB" pitchFamily="34" charset="0"/>
              </a:rPr>
              <a:t>es rechazo de Cristo por parte de un auténtico cristiano y la consecuente pérdida de la </a:t>
            </a:r>
            <a:r>
              <a:rPr lang="es-CO" b="1" dirty="0" smtClean="0">
                <a:latin typeface="Agency FB" pitchFamily="34" charset="0"/>
              </a:rPr>
              <a:t>salvación</a:t>
            </a:r>
            <a:r>
              <a:rPr lang="es-CO" dirty="0" smtClean="0"/>
              <a:t>». </a:t>
            </a:r>
          </a:p>
          <a:p>
            <a:pPr marL="0" indent="0">
              <a:buNone/>
            </a:pPr>
            <a:r>
              <a:rPr lang="es-CO" dirty="0" smtClean="0"/>
              <a:t>Pero </a:t>
            </a:r>
            <a:r>
              <a:rPr lang="es-CO" dirty="0"/>
              <a:t>este no parece ser el mejor entendimiento de </a:t>
            </a:r>
            <a:r>
              <a:rPr lang="es-CO" dirty="0">
                <a:solidFill>
                  <a:srgbClr val="FF0000"/>
                </a:solidFill>
              </a:rPr>
              <a:t>Hebreos </a:t>
            </a:r>
            <a:r>
              <a:rPr lang="es-CO" dirty="0" smtClean="0">
                <a:solidFill>
                  <a:srgbClr val="FF0000"/>
                </a:solidFill>
              </a:rPr>
              <a:t>6:4,29. </a:t>
            </a:r>
            <a:r>
              <a:rPr lang="es-CO" dirty="0"/>
              <a:t>Además, aunque esta interpretación se podría quizá sostener con respecto a Hebreos 6, no explica la blasfemia contra el Espíritu Santo en los pasajes de los evangelios, en los que Jesús está respondiendo a la insensible negación de los fariseos de la obra del Espíritu Santo por medio de él.</a:t>
            </a:r>
          </a:p>
          <a:p>
            <a:endParaRPr lang="es-CO" dirty="0"/>
          </a:p>
        </p:txBody>
      </p:sp>
    </p:spTree>
    <p:extLst>
      <p:ext uri="{BB962C8B-B14F-4D97-AF65-F5344CB8AC3E}">
        <p14:creationId xmlns:p14="http://schemas.microsoft.com/office/powerpoint/2010/main" val="42570750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85000" lnSpcReduction="20000"/>
          </a:bodyPr>
          <a:lstStyle/>
          <a:p>
            <a:pPr marL="0" indent="0">
              <a:buNone/>
            </a:pPr>
            <a:r>
              <a:rPr lang="es-CO" sz="3300" b="1" dirty="0">
                <a:solidFill>
                  <a:srgbClr val="FF0000"/>
                </a:solidFill>
              </a:rPr>
              <a:t>4</a:t>
            </a:r>
            <a:r>
              <a:rPr lang="es-CO" dirty="0"/>
              <a:t>. Una cuarta posibilidad es que este pecado consiste en el rechazo intencional, muy malicioso y difamador de la obra del Espíritu Santo de testimonio acerca de Cristo, y atribuir su trabajo a Satanás</a:t>
            </a:r>
            <a:r>
              <a:rPr lang="es-CO" dirty="0" smtClean="0"/>
              <a:t>.</a:t>
            </a:r>
          </a:p>
          <a:p>
            <a:r>
              <a:rPr lang="es-CO" dirty="0" smtClean="0"/>
              <a:t> </a:t>
            </a:r>
            <a:r>
              <a:rPr lang="es-CO" dirty="0"/>
              <a:t>Un examen más detenido de la declaración de Jesús en Mateo y Marcos muestra que Jesús estaba hablando en respuesta a la acusación de los fariseos de que «</a:t>
            </a:r>
            <a:r>
              <a:rPr lang="es-CO" b="1" dirty="0">
                <a:latin typeface="Agency FB" pitchFamily="34" charset="0"/>
              </a:rPr>
              <a:t>éste no expulsa a los demonios sino por medio de Belcebú, príncipe de los demonios</a:t>
            </a:r>
            <a:r>
              <a:rPr lang="es-CO" dirty="0"/>
              <a:t>» </a:t>
            </a:r>
            <a:r>
              <a:rPr lang="es-CO" dirty="0">
                <a:solidFill>
                  <a:srgbClr val="FF0000"/>
                </a:solidFill>
              </a:rPr>
              <a:t>(Mt 12:24). </a:t>
            </a:r>
            <a:endParaRPr lang="es-CO" dirty="0" smtClean="0">
              <a:solidFill>
                <a:srgbClr val="FF0000"/>
              </a:solidFill>
            </a:endParaRPr>
          </a:p>
          <a:p>
            <a:pPr marL="0" indent="0">
              <a:buNone/>
            </a:pPr>
            <a:r>
              <a:rPr lang="es-CO" dirty="0" smtClean="0">
                <a:solidFill>
                  <a:srgbClr val="FF0000"/>
                </a:solidFill>
              </a:rPr>
              <a:t>a). </a:t>
            </a:r>
            <a:r>
              <a:rPr lang="es-CO" dirty="0" smtClean="0"/>
              <a:t>Los </a:t>
            </a:r>
            <a:r>
              <a:rPr lang="es-CO" dirty="0"/>
              <a:t>fariseos habían visto las obras de Cristo repetidas veces. El Señor acababa de sanar a un hombre endemoniado que estaba ciego y mudo </a:t>
            </a:r>
            <a:r>
              <a:rPr lang="es-CO" dirty="0">
                <a:solidFill>
                  <a:srgbClr val="FF0000"/>
                </a:solidFill>
              </a:rPr>
              <a:t>(Mt 12:22). </a:t>
            </a:r>
            <a:endParaRPr lang="es-CO" dirty="0" smtClean="0">
              <a:solidFill>
                <a:srgbClr val="FF0000"/>
              </a:solidFill>
            </a:endParaRPr>
          </a:p>
          <a:p>
            <a:pPr marL="0" indent="0">
              <a:buNone/>
            </a:pPr>
            <a:r>
              <a:rPr lang="es-CO" dirty="0" smtClean="0">
                <a:solidFill>
                  <a:srgbClr val="FF0000"/>
                </a:solidFill>
              </a:rPr>
              <a:t>b). </a:t>
            </a:r>
            <a:r>
              <a:rPr lang="es-CO" dirty="0" smtClean="0"/>
              <a:t>Las </a:t>
            </a:r>
            <a:r>
              <a:rPr lang="es-CO" dirty="0"/>
              <a:t>personas estaban maravilladas y un gran número de ellas seguían a Jesús, y los mismos fariseos habían visto muchas veces claras demostraciones del poder asombroso del Espíritu Santo obrando por medio de Jesús para traer vida y salud a muchas </a:t>
            </a:r>
            <a:r>
              <a:rPr lang="es-CO" dirty="0" smtClean="0"/>
              <a:t>personas</a:t>
            </a:r>
            <a:endParaRPr lang="es-CO" dirty="0"/>
          </a:p>
        </p:txBody>
      </p:sp>
    </p:spTree>
    <p:extLst>
      <p:ext uri="{BB962C8B-B14F-4D97-AF65-F5344CB8AC3E}">
        <p14:creationId xmlns:p14="http://schemas.microsoft.com/office/powerpoint/2010/main" val="324209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85000" lnSpcReduction="10000"/>
          </a:bodyPr>
          <a:lstStyle/>
          <a:p>
            <a:pPr marL="0" indent="0">
              <a:buNone/>
            </a:pPr>
            <a:r>
              <a:rPr lang="es-CO" dirty="0" smtClean="0"/>
              <a:t>Pero </a:t>
            </a:r>
            <a:r>
              <a:rPr lang="es-CO" dirty="0"/>
              <a:t>los fariseos, a pesar de estas claras demostraciones de la obra del Espíritu delante de sus ojos, deliberadamente rechazaron la autoridad de Jesús y sus enseñanzas y las atribuyeron al diablo. Jesús les dijo entonces claramente que «</a:t>
            </a:r>
            <a:r>
              <a:rPr lang="es-CO" b="1" dirty="0">
                <a:latin typeface="Agency FB" pitchFamily="34" charset="0"/>
              </a:rPr>
              <a:t>toda ciudad o familia dividida contra sí misma no se mantendrá en pie. Si Satanás expulsa a Satanás, está dividido contra sí mismo. ¿Cómo puede, entonces, mantenerse en pie su reino</a:t>
            </a:r>
            <a:r>
              <a:rPr lang="es-CO" dirty="0"/>
              <a:t>?» </a:t>
            </a:r>
            <a:r>
              <a:rPr lang="es-CO" dirty="0">
                <a:solidFill>
                  <a:srgbClr val="FF0000"/>
                </a:solidFill>
              </a:rPr>
              <a:t>(Mt 12:25-26</a:t>
            </a:r>
            <a:r>
              <a:rPr lang="es-CO" dirty="0" smtClean="0">
                <a:solidFill>
                  <a:srgbClr val="FF0000"/>
                </a:solidFill>
              </a:rPr>
              <a:t>).</a:t>
            </a:r>
          </a:p>
          <a:p>
            <a:pPr marL="0" indent="0">
              <a:buNone/>
            </a:pPr>
            <a:r>
              <a:rPr lang="es-CO" dirty="0" smtClean="0">
                <a:solidFill>
                  <a:srgbClr val="FF0000"/>
                </a:solidFill>
              </a:rPr>
              <a:t> </a:t>
            </a:r>
            <a:r>
              <a:rPr lang="es-CO" dirty="0"/>
              <a:t>De modo que era irracional y tonto que los fariseos atribuyeran los exorcismos de Jesús al poder de Satanás. Eso era una clásica mentira maliciosa y deliberada. Después de decir: «</a:t>
            </a:r>
            <a:r>
              <a:rPr lang="es-CO" b="1" dirty="0">
                <a:latin typeface="Agency FB" pitchFamily="34" charset="0"/>
              </a:rPr>
              <a:t>Si expulso a los demonios por medio del Espíritu de Dios, eso significa que el reino de Dios ha llegado a ustedes</a:t>
            </a:r>
            <a:r>
              <a:rPr lang="es-CO" dirty="0"/>
              <a:t>» </a:t>
            </a:r>
            <a:r>
              <a:rPr lang="es-CO" dirty="0">
                <a:solidFill>
                  <a:srgbClr val="FF0000"/>
                </a:solidFill>
              </a:rPr>
              <a:t>(Mt 12:28), </a:t>
            </a:r>
            <a:r>
              <a:rPr lang="es-CO" dirty="0"/>
              <a:t>Jesús declara su advertencia: «</a:t>
            </a:r>
            <a:r>
              <a:rPr lang="es-CO" b="1" dirty="0">
                <a:latin typeface="Agency FB" pitchFamily="34" charset="0"/>
              </a:rPr>
              <a:t>El que no está de mi parte, está contra mí; y el que conmigo no recoge, esparce</a:t>
            </a:r>
            <a:r>
              <a:rPr lang="es-CO" dirty="0"/>
              <a:t>» </a:t>
            </a:r>
            <a:r>
              <a:rPr lang="es-CO" dirty="0">
                <a:solidFill>
                  <a:srgbClr val="FF0000"/>
                </a:solidFill>
              </a:rPr>
              <a:t>(Mt 12:30). </a:t>
            </a:r>
          </a:p>
          <a:p>
            <a:endParaRPr lang="es-CO" dirty="0"/>
          </a:p>
        </p:txBody>
      </p:sp>
    </p:spTree>
    <p:extLst>
      <p:ext uri="{BB962C8B-B14F-4D97-AF65-F5344CB8AC3E}">
        <p14:creationId xmlns:p14="http://schemas.microsoft.com/office/powerpoint/2010/main" val="28615902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336704"/>
          </a:xfrm>
        </p:spPr>
        <p:txBody>
          <a:bodyPr>
            <a:normAutofit fontScale="77500" lnSpcReduction="20000"/>
          </a:bodyPr>
          <a:lstStyle/>
          <a:p>
            <a:pPr marL="0" indent="0" algn="ctr">
              <a:buNone/>
            </a:pPr>
            <a:r>
              <a:rPr lang="es-CO" dirty="0" smtClean="0"/>
              <a:t>Jesús advierte </a:t>
            </a:r>
            <a:r>
              <a:rPr lang="es-CO" dirty="0"/>
              <a:t>que no hay neutralidad, y ciertamente los </a:t>
            </a:r>
            <a:r>
              <a:rPr lang="es-CO" dirty="0" smtClean="0"/>
              <a:t>que hoy, </a:t>
            </a:r>
            <a:r>
              <a:rPr lang="es-CO" dirty="0"/>
              <a:t>como los fariseos se oponen a su mensaje están en contra de él. Inmediatamente agrega: «</a:t>
            </a:r>
            <a:r>
              <a:rPr lang="es-CO" b="1" dirty="0">
                <a:latin typeface="Agency FB" pitchFamily="34" charset="0"/>
              </a:rPr>
              <a:t>Por eso les digo que a todos se les podrá perdonar todo pecado y toda blasfemia, pero la blasfemia contra el Espíritu no se perdonará a nadie</a:t>
            </a:r>
            <a:r>
              <a:rPr lang="es-CO" dirty="0"/>
              <a:t>» </a:t>
            </a:r>
            <a:endParaRPr lang="es-CO" dirty="0" smtClean="0"/>
          </a:p>
          <a:p>
            <a:pPr marL="0" indent="0" algn="ctr">
              <a:buNone/>
            </a:pPr>
            <a:r>
              <a:rPr lang="es-CO" dirty="0" smtClean="0">
                <a:solidFill>
                  <a:srgbClr val="FF0000"/>
                </a:solidFill>
              </a:rPr>
              <a:t>(</a:t>
            </a:r>
            <a:r>
              <a:rPr lang="es-CO" dirty="0">
                <a:solidFill>
                  <a:srgbClr val="FF0000"/>
                </a:solidFill>
              </a:rPr>
              <a:t>Mt 12:31</a:t>
            </a:r>
            <a:r>
              <a:rPr lang="es-CO" dirty="0" smtClean="0">
                <a:solidFill>
                  <a:srgbClr val="FF0000"/>
                </a:solidFill>
              </a:rPr>
              <a:t>).</a:t>
            </a:r>
          </a:p>
          <a:p>
            <a:pPr marL="0" indent="0">
              <a:buNone/>
            </a:pPr>
            <a:r>
              <a:rPr lang="es-CO" dirty="0" smtClean="0"/>
              <a:t> </a:t>
            </a:r>
            <a:r>
              <a:rPr lang="es-CO" dirty="0"/>
              <a:t>La difamación deliberada y maliciosa de la obra del Espíritu Santo por medio de Jesús, que los fariseos atribuían a Satanás, no sería perdonada. El contexto indica que Jesús estaba hablando de un pecado que no es simplemente incredulidad o rechazo de Cristo, sino uno que incluye</a:t>
            </a:r>
            <a:r>
              <a:rPr lang="es-CO" dirty="0" smtClean="0"/>
              <a:t>:</a:t>
            </a:r>
          </a:p>
          <a:p>
            <a:pPr marL="0" indent="0">
              <a:buNone/>
            </a:pPr>
            <a:r>
              <a:rPr lang="es-CO" dirty="0" smtClean="0"/>
              <a:t> </a:t>
            </a:r>
            <a:r>
              <a:rPr lang="es-CO" dirty="0"/>
              <a:t>(</a:t>
            </a:r>
            <a:r>
              <a:rPr lang="es-CO" sz="3600" b="1" dirty="0">
                <a:solidFill>
                  <a:srgbClr val="FF0000"/>
                </a:solidFill>
              </a:rPr>
              <a:t>1</a:t>
            </a:r>
            <a:r>
              <a:rPr lang="es-CO" dirty="0"/>
              <a:t>) Un conocimiento claro de quién es Cristo y del poder del Espíritu Santo que obra por medio de él; </a:t>
            </a:r>
            <a:endParaRPr lang="es-CO" dirty="0" smtClean="0"/>
          </a:p>
          <a:p>
            <a:pPr marL="0" indent="0">
              <a:buNone/>
            </a:pPr>
            <a:r>
              <a:rPr lang="es-CO" dirty="0" smtClean="0"/>
              <a:t>(</a:t>
            </a:r>
            <a:r>
              <a:rPr lang="es-CO" sz="3600" b="1" dirty="0">
                <a:solidFill>
                  <a:srgbClr val="FF0000"/>
                </a:solidFill>
              </a:rPr>
              <a:t>2</a:t>
            </a:r>
            <a:r>
              <a:rPr lang="es-CO" dirty="0"/>
              <a:t>) un rechazo deliberado de los hechos acerca de Cristo que sus oponentes sabían que eran ciertos; y </a:t>
            </a:r>
            <a:endParaRPr lang="es-CO" dirty="0" smtClean="0"/>
          </a:p>
          <a:p>
            <a:pPr marL="0" indent="0">
              <a:buNone/>
            </a:pPr>
            <a:r>
              <a:rPr lang="es-CO" dirty="0" smtClean="0"/>
              <a:t>(</a:t>
            </a:r>
            <a:r>
              <a:rPr lang="es-CO" sz="3600" b="1" dirty="0">
                <a:solidFill>
                  <a:srgbClr val="FF0000"/>
                </a:solidFill>
              </a:rPr>
              <a:t>3</a:t>
            </a:r>
            <a:r>
              <a:rPr lang="es-CO" dirty="0"/>
              <a:t>) atribuir maliciosamente la obra del Espíritu Santo en Cristo al poder de </a:t>
            </a:r>
            <a:r>
              <a:rPr lang="es-CO" dirty="0" smtClean="0"/>
              <a:t>Satanás.</a:t>
            </a:r>
            <a:endParaRPr lang="es-CO" dirty="0"/>
          </a:p>
        </p:txBody>
      </p:sp>
    </p:spTree>
    <p:extLst>
      <p:ext uri="{BB962C8B-B14F-4D97-AF65-F5344CB8AC3E}">
        <p14:creationId xmlns:p14="http://schemas.microsoft.com/office/powerpoint/2010/main" val="81720298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500"/>
                                        <p:tgtEl>
                                          <p:spTgt spid="3">
                                            <p:txEl>
                                              <p:pRg st="3" end="3"/>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barn(inVertical)">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normAutofit fontScale="77500" lnSpcReduction="20000"/>
          </a:bodyPr>
          <a:lstStyle/>
          <a:p>
            <a:pPr marL="0" indent="0" algn="ctr">
              <a:buNone/>
            </a:pPr>
            <a:r>
              <a:rPr lang="es-CO" dirty="0" smtClean="0"/>
              <a:t>En </a:t>
            </a:r>
            <a:r>
              <a:rPr lang="es-CO" dirty="0"/>
              <a:t>un caso así, la dureza del corazón sería tan grande que los recursos ordinarios para llevar a un pecador al arrepentimiento habrían sido ya rechazados. La persuasión de la verdad no funcionaría, porque estas personas ya habían conocido la verdad y la habían rechazado </a:t>
            </a:r>
            <a:r>
              <a:rPr lang="es-CO" dirty="0" smtClean="0"/>
              <a:t>deliberadamente. Las </a:t>
            </a:r>
            <a:r>
              <a:rPr lang="es-CO" dirty="0"/>
              <a:t>demostraciones del poder del Espíritu Santo para sanar y dar vida no funcionarían, porque las habían visto y las habían rechazado. </a:t>
            </a:r>
            <a:endParaRPr lang="es-CO" dirty="0" smtClean="0"/>
          </a:p>
          <a:p>
            <a:pPr marL="0" indent="0" algn="ctr">
              <a:buNone/>
            </a:pPr>
            <a:endParaRPr lang="es-CO" dirty="0" smtClean="0"/>
          </a:p>
          <a:p>
            <a:pPr marL="0" indent="0" algn="ctr">
              <a:buNone/>
            </a:pPr>
            <a:r>
              <a:rPr lang="es-CO" i="1" dirty="0" smtClean="0">
                <a:solidFill>
                  <a:srgbClr val="FF0000"/>
                </a:solidFill>
              </a:rPr>
              <a:t>En </a:t>
            </a:r>
            <a:r>
              <a:rPr lang="es-CO" i="1" dirty="0">
                <a:solidFill>
                  <a:srgbClr val="FF0000"/>
                </a:solidFill>
              </a:rPr>
              <a:t>esta situación no es que el pecado fuera en sí tan horrible que no pudiera ser cubierto por la obra redentora de Cristo, sino más bien que el pecador había endurecido de tal manera su corazón que ya estaba más allá de los medios ordinarios de Dios de ofrecer perdón por medio del arrepentimiento y la confianza en Cristo en cuanto a la salvación</a:t>
            </a:r>
            <a:r>
              <a:rPr lang="es-CO" i="1" u="sng" dirty="0">
                <a:solidFill>
                  <a:srgbClr val="FF0000"/>
                </a:solidFill>
              </a:rPr>
              <a:t>. Este pecado es imperdonable porque aísla al pecador del arrepentimiento y de la fe salvadora por medio de creer en la verdad</a:t>
            </a:r>
            <a:r>
              <a:rPr lang="es-CO" i="1" dirty="0">
                <a:solidFill>
                  <a:srgbClr val="FF0000"/>
                </a:solidFill>
              </a:rPr>
              <a:t>.</a:t>
            </a:r>
          </a:p>
        </p:txBody>
      </p:sp>
    </p:spTree>
    <p:extLst>
      <p:ext uri="{BB962C8B-B14F-4D97-AF65-F5344CB8AC3E}">
        <p14:creationId xmlns:p14="http://schemas.microsoft.com/office/powerpoint/2010/main" val="37476020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70000" lnSpcReduction="20000"/>
          </a:bodyPr>
          <a:lstStyle/>
          <a:p>
            <a:pPr marL="0" indent="0" algn="ctr">
              <a:buNone/>
            </a:pPr>
            <a:r>
              <a:rPr lang="es-ES" sz="3800" b="1" dirty="0"/>
              <a:t>Louis </a:t>
            </a:r>
            <a:r>
              <a:rPr lang="es-ES" sz="3800" b="1" dirty="0" smtClean="0"/>
              <a:t>Berkhof</a:t>
            </a:r>
            <a:r>
              <a:rPr lang="es-CO" sz="3800" b="1" dirty="0" smtClean="0"/>
              <a:t>, pastor y escritos cristiano,  </a:t>
            </a:r>
            <a:r>
              <a:rPr lang="es-CO" sz="3800" b="1" dirty="0"/>
              <a:t>define este pecado de la siguiente manera</a:t>
            </a:r>
            <a:r>
              <a:rPr lang="es-CO" dirty="0"/>
              <a:t>:</a:t>
            </a:r>
          </a:p>
          <a:p>
            <a:pPr marL="0" indent="0" algn="ctr">
              <a:buNone/>
            </a:pPr>
            <a:r>
              <a:rPr lang="es-CO" i="1" dirty="0"/>
              <a:t>Este pecado consiste en el rechazo consciente, malicioso, deliberado y difamador en contra de la evidencia y convicción del testimonio del Espíritu Santo respecto de la gracia de Dios en Cristo, atribuyéndolo por odio y enemistad al Príncipe de la Tinieblas… al cometer ese pecado el hombre atribuye deliberada, maliciosa e intencionalmente lo que es claramente reconocido como la obra de Dios a la influencia y poder de Satanás.</a:t>
            </a:r>
            <a:endParaRPr lang="es-CO" dirty="0"/>
          </a:p>
          <a:p>
            <a:pPr marL="0" indent="0" algn="ctr">
              <a:buNone/>
            </a:pPr>
            <a:r>
              <a:rPr lang="es-CO" dirty="0"/>
              <a:t>Berkhof explica que el pecado en sí consiste </a:t>
            </a:r>
            <a:r>
              <a:rPr lang="es-CO" i="1" dirty="0"/>
              <a:t>«no en dudar de la verdad, no en negarla pecaminosamente, sino a una contradicción de la verdad que se opone a la convicción de la mente, a la iluminación de la conciencia e incluso al veredicto del corazón.</a:t>
            </a:r>
            <a:endParaRPr lang="es-CO" dirty="0"/>
          </a:p>
          <a:p>
            <a:pPr marL="0" indent="0">
              <a:buNone/>
            </a:pPr>
            <a:r>
              <a:rPr lang="es-CO" dirty="0"/>
              <a:t>El hecho de que el pecado imperdonable implica un endurecimiento tan grande del corazón y falta de arrepentimiento indica </a:t>
            </a:r>
            <a:r>
              <a:rPr lang="es-CO" b="1" u="sng" dirty="0"/>
              <a:t>que los que temen haberlo cometido, pero guardan tristeza en su corazón por haber pecado y desean buscar a Dios, no caen ciertamente en la categoría de los que son culpables de haberlo cometido.</a:t>
            </a:r>
            <a:r>
              <a:rPr lang="es-CO" dirty="0"/>
              <a:t> Berkhof dice que </a:t>
            </a:r>
            <a:r>
              <a:rPr lang="es-CO" i="1" dirty="0"/>
              <a:t>«podemos estar razonablemente seguros que los que temen haberlo cometido y se preocupan por ello, y buscan las oraciones de otros, no lo han cometido</a:t>
            </a:r>
            <a:r>
              <a:rPr lang="es-CO" i="1" dirty="0" smtClean="0"/>
              <a:t>».”</a:t>
            </a:r>
            <a:endParaRPr lang="es-CO" dirty="0"/>
          </a:p>
        </p:txBody>
      </p:sp>
    </p:spTree>
    <p:extLst>
      <p:ext uri="{BB962C8B-B14F-4D97-AF65-F5344CB8AC3E}">
        <p14:creationId xmlns:p14="http://schemas.microsoft.com/office/powerpoint/2010/main" val="289984607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70000" lnSpcReduction="20000"/>
          </a:bodyPr>
          <a:lstStyle/>
          <a:p>
            <a:pPr marL="0" indent="0" algn="ctr">
              <a:buNone/>
            </a:pPr>
            <a:r>
              <a:rPr lang="es-ES" sz="3800" b="1" dirty="0"/>
              <a:t>Louis </a:t>
            </a:r>
            <a:r>
              <a:rPr lang="es-ES" sz="3800" b="1" dirty="0" smtClean="0"/>
              <a:t>Berkhof</a:t>
            </a:r>
            <a:r>
              <a:rPr lang="es-CO" sz="3800" b="1" dirty="0" smtClean="0"/>
              <a:t>, pastor y escritos cristiano,  </a:t>
            </a:r>
            <a:r>
              <a:rPr lang="es-CO" sz="3800" b="1" dirty="0"/>
              <a:t>define este pecado de la siguiente manera</a:t>
            </a:r>
            <a:r>
              <a:rPr lang="es-CO" dirty="0"/>
              <a:t>:</a:t>
            </a:r>
          </a:p>
          <a:p>
            <a:pPr marL="0" indent="0" algn="ctr">
              <a:buNone/>
            </a:pPr>
            <a:r>
              <a:rPr lang="es-CO" i="1" dirty="0"/>
              <a:t>Este pecado consiste en el rechazo consciente, malicioso, deliberado y difamador en contra de la evidencia y convicción del testimonio del Espíritu Santo respecto de la gracia de Dios en Cristo, atribuyéndolo por odio y enemistad al Príncipe de la Tinieblas… al cometer ese pecado el hombre atribuye deliberada, maliciosa e intencionalmente lo que es claramente reconocido como la obra de Dios a la influencia y poder de Satanás.</a:t>
            </a:r>
            <a:endParaRPr lang="es-CO" dirty="0"/>
          </a:p>
          <a:p>
            <a:pPr marL="0" indent="0" algn="ctr">
              <a:buNone/>
            </a:pPr>
            <a:r>
              <a:rPr lang="es-CO" dirty="0"/>
              <a:t>Berkhof explica que el pecado en sí consiste </a:t>
            </a:r>
            <a:r>
              <a:rPr lang="es-CO" i="1" dirty="0"/>
              <a:t>«no en dudar de la verdad, no en negarla pecaminosamente, sino a una contradicción de la verdad que se opone a la convicción de la mente, a la iluminación de la conciencia e incluso al veredicto del corazón.</a:t>
            </a:r>
            <a:endParaRPr lang="es-CO" dirty="0"/>
          </a:p>
          <a:p>
            <a:pPr marL="0" indent="0" algn="ctr">
              <a:buNone/>
            </a:pPr>
            <a:r>
              <a:rPr lang="es-CO" dirty="0" smtClean="0"/>
              <a:t>Sigue diciendo: El </a:t>
            </a:r>
            <a:r>
              <a:rPr lang="es-CO" dirty="0"/>
              <a:t>hecho de que el pecado imperdonable implica un endurecimiento tan grande del corazón y falta de arrepentimiento indica </a:t>
            </a:r>
            <a:r>
              <a:rPr lang="es-CO" b="1" u="sng" dirty="0"/>
              <a:t>que los que temen haberlo cometido, pero guardan tristeza en su corazón por haber pecado y desean buscar a Dios, no caen ciertamente en la categoría de los que son culpables de haberlo cometido.</a:t>
            </a:r>
            <a:r>
              <a:rPr lang="es-CO" dirty="0"/>
              <a:t> Berkhof dice que </a:t>
            </a:r>
            <a:r>
              <a:rPr lang="es-CO" i="1" dirty="0"/>
              <a:t>«podemos estar razonablemente seguros que los que temen haberlo cometido y se preocupan por ello, y buscan las oraciones de otros, no lo han cometido</a:t>
            </a:r>
            <a:r>
              <a:rPr lang="es-CO" i="1" dirty="0" smtClean="0"/>
              <a:t>».”</a:t>
            </a:r>
            <a:endParaRPr lang="es-CO" dirty="0"/>
          </a:p>
        </p:txBody>
      </p:sp>
    </p:spTree>
    <p:extLst>
      <p:ext uri="{BB962C8B-B14F-4D97-AF65-F5344CB8AC3E}">
        <p14:creationId xmlns:p14="http://schemas.microsoft.com/office/powerpoint/2010/main" val="423916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192688"/>
          </a:xfrm>
        </p:spPr>
        <p:txBody>
          <a:bodyPr>
            <a:normAutofit fontScale="77500" lnSpcReduction="20000"/>
          </a:bodyPr>
          <a:lstStyle/>
          <a:p>
            <a:pPr marL="0" indent="0">
              <a:buNone/>
            </a:pPr>
            <a:r>
              <a:rPr lang="es-CO" dirty="0" smtClean="0"/>
              <a:t>Es así como este </a:t>
            </a:r>
            <a:r>
              <a:rPr lang="es-CO" dirty="0"/>
              <a:t>concepto del pecado imperdonable </a:t>
            </a:r>
            <a:r>
              <a:rPr lang="es-CO" dirty="0" smtClean="0"/>
              <a:t>encaja </a:t>
            </a:r>
            <a:r>
              <a:rPr lang="es-CO" dirty="0"/>
              <a:t>con Hebreos 6:4-6. Allí las personas que cometen el pecado de apostasía han tenido toda clase de conocimiento y convicción de la verdad. </a:t>
            </a:r>
            <a:endParaRPr lang="es-CO" dirty="0" smtClean="0"/>
          </a:p>
          <a:p>
            <a:pPr marL="0" indent="0">
              <a:buNone/>
            </a:pPr>
            <a:endParaRPr lang="es-CO" dirty="0" smtClean="0"/>
          </a:p>
          <a:p>
            <a:pPr marL="0" indent="0">
              <a:buNone/>
            </a:pPr>
            <a:r>
              <a:rPr lang="es-CO" dirty="0" smtClean="0"/>
              <a:t>1).Han </a:t>
            </a:r>
            <a:r>
              <a:rPr lang="es-CO" dirty="0"/>
              <a:t>sido «iluminadas» </a:t>
            </a:r>
            <a:endParaRPr lang="es-CO" dirty="0" smtClean="0"/>
          </a:p>
          <a:p>
            <a:pPr marL="0" indent="0">
              <a:buNone/>
            </a:pPr>
            <a:r>
              <a:rPr lang="es-CO" dirty="0" smtClean="0"/>
              <a:t>2).</a:t>
            </a:r>
            <a:r>
              <a:rPr lang="es-CO" dirty="0"/>
              <a:t>H</a:t>
            </a:r>
            <a:r>
              <a:rPr lang="es-CO" dirty="0" smtClean="0"/>
              <a:t>an </a:t>
            </a:r>
            <a:r>
              <a:rPr lang="es-CO" dirty="0"/>
              <a:t>«saboreado el don celestial</a:t>
            </a:r>
            <a:r>
              <a:rPr lang="es-CO" dirty="0" smtClean="0"/>
              <a:t>»;</a:t>
            </a:r>
          </a:p>
          <a:p>
            <a:pPr marL="0" indent="0">
              <a:buNone/>
            </a:pPr>
            <a:r>
              <a:rPr lang="es-CO" dirty="0" smtClean="0"/>
              <a:t>3). </a:t>
            </a:r>
            <a:r>
              <a:rPr lang="es-CO" dirty="0"/>
              <a:t>han participado de alguna manera en la obra del Espíritu </a:t>
            </a:r>
            <a:r>
              <a:rPr lang="es-CO" dirty="0" smtClean="0"/>
              <a:t>Santo</a:t>
            </a:r>
          </a:p>
          <a:p>
            <a:pPr marL="0" indent="0">
              <a:buNone/>
            </a:pPr>
            <a:r>
              <a:rPr lang="es-CO" dirty="0" smtClean="0"/>
              <a:t>4). </a:t>
            </a:r>
            <a:r>
              <a:rPr lang="es-CO" dirty="0"/>
              <a:t>y han «experimentado la buena palabra de Dios y los poderes del mundo venidero», </a:t>
            </a:r>
            <a:endParaRPr lang="es-CO" dirty="0" smtClean="0"/>
          </a:p>
          <a:p>
            <a:pPr marL="0" indent="0">
              <a:buNone/>
            </a:pPr>
            <a:endParaRPr lang="es-CO" dirty="0" smtClean="0"/>
          </a:p>
          <a:p>
            <a:pPr marL="0" indent="0">
              <a:buNone/>
            </a:pPr>
            <a:r>
              <a:rPr lang="es-CO" dirty="0" smtClean="0"/>
              <a:t>Sin </a:t>
            </a:r>
            <a:r>
              <a:rPr lang="es-CO" dirty="0"/>
              <a:t>embargo deliberadamente se alejan de Cristo y «</a:t>
            </a:r>
            <a:r>
              <a:rPr lang="es-CO" b="1" dirty="0">
                <a:latin typeface="Agency FB" pitchFamily="34" charset="0"/>
              </a:rPr>
              <a:t>lo exponen a la vergüenza </a:t>
            </a:r>
            <a:r>
              <a:rPr lang="es-CO" b="1" dirty="0" smtClean="0">
                <a:latin typeface="Agency FB" pitchFamily="34" charset="0"/>
              </a:rPr>
              <a:t>pública</a:t>
            </a:r>
            <a:r>
              <a:rPr lang="es-CO" dirty="0" smtClean="0"/>
              <a:t>» </a:t>
            </a:r>
            <a:r>
              <a:rPr lang="es-CO" dirty="0">
                <a:solidFill>
                  <a:srgbClr val="FF0000"/>
                </a:solidFill>
              </a:rPr>
              <a:t>(He 6:6). </a:t>
            </a:r>
            <a:r>
              <a:rPr lang="es-CO" dirty="0"/>
              <a:t>También se han situado más allá del alcance de los medios ordinarios de Dios para llevar a las personas al arrepentimiento. Son conocedoras de la verdad y están convencidas de ella, pero la rechazan deliberadamente. </a:t>
            </a:r>
          </a:p>
        </p:txBody>
      </p:sp>
    </p:spTree>
    <p:extLst>
      <p:ext uri="{BB962C8B-B14F-4D97-AF65-F5344CB8AC3E}">
        <p14:creationId xmlns:p14="http://schemas.microsoft.com/office/powerpoint/2010/main" val="21718653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heel(1)">
                                      <p:cBhvr>
                                        <p:cTn id="13" dur="2000"/>
                                        <p:tgtEl>
                                          <p:spTgt spid="3">
                                            <p:txEl>
                                              <p:pRg st="4" end="4"/>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heel(1)">
                                      <p:cBhvr>
                                        <p:cTn id="16" dur="2000"/>
                                        <p:tgtEl>
                                          <p:spTgt spid="3">
                                            <p:txEl>
                                              <p:pRg st="5" end="5"/>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wheel(1)">
                                      <p:cBhvr>
                                        <p:cTn id="19"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92500" lnSpcReduction="20000"/>
          </a:bodyPr>
          <a:lstStyle/>
          <a:p>
            <a:pPr marL="0" indent="0">
              <a:buNone/>
            </a:pPr>
            <a:r>
              <a:rPr lang="es-CO" dirty="0" smtClean="0">
                <a:solidFill>
                  <a:srgbClr val="FF0000"/>
                </a:solidFill>
              </a:rPr>
              <a:t>1 Juan 5:16-17</a:t>
            </a:r>
            <a:r>
              <a:rPr lang="es-CO" dirty="0" smtClean="0"/>
              <a:t>. «</a:t>
            </a:r>
            <a:r>
              <a:rPr lang="es-CO" b="1" dirty="0" smtClean="0">
                <a:latin typeface="Agency FB" pitchFamily="34" charset="0"/>
              </a:rPr>
              <a:t>Si </a:t>
            </a:r>
            <a:r>
              <a:rPr lang="es-CO" b="1" dirty="0">
                <a:latin typeface="Agency FB" pitchFamily="34" charset="0"/>
              </a:rPr>
              <a:t>alguno viere a su hermano cometer pecado que no sea de muerte, pedirá, y Dios le dará vida; esto es para los que cometen pecado que no sea de muerte. Hay pecado de muerte, por el cual yo no digo que se </a:t>
            </a:r>
            <a:r>
              <a:rPr lang="es-CO" b="1" dirty="0" smtClean="0">
                <a:latin typeface="Agency FB" pitchFamily="34" charset="0"/>
              </a:rPr>
              <a:t>pida</a:t>
            </a:r>
            <a:r>
              <a:rPr lang="es-CO" b="1" baseline="30000" dirty="0" smtClean="0">
                <a:latin typeface="Agency FB" pitchFamily="34" charset="0"/>
              </a:rPr>
              <a:t>17 </a:t>
            </a:r>
            <a:r>
              <a:rPr lang="es-CO" b="1" dirty="0">
                <a:latin typeface="Agency FB" pitchFamily="34" charset="0"/>
              </a:rPr>
              <a:t>Toda injusticia es pecado; pero hay pecado no de </a:t>
            </a:r>
            <a:r>
              <a:rPr lang="es-CO" b="1" dirty="0" smtClean="0">
                <a:latin typeface="Agency FB" pitchFamily="34" charset="0"/>
              </a:rPr>
              <a:t>muerte</a:t>
            </a:r>
            <a:r>
              <a:rPr lang="es-CO" dirty="0" smtClean="0"/>
              <a:t>». </a:t>
            </a:r>
          </a:p>
          <a:p>
            <a:r>
              <a:rPr lang="es-CO" dirty="0" smtClean="0"/>
              <a:t>Ese </a:t>
            </a:r>
            <a:r>
              <a:rPr lang="es-CO" dirty="0"/>
              <a:t>pasaje no habla de un pecado que jamás pueda recibir perdón, sino de un pecado, que si se persiste en él, lleva a la </a:t>
            </a:r>
            <a:r>
              <a:rPr lang="es-CO" dirty="0" smtClean="0"/>
              <a:t>muerte eterna. </a:t>
            </a:r>
          </a:p>
          <a:p>
            <a:pPr marL="0" indent="0">
              <a:buNone/>
            </a:pPr>
            <a:r>
              <a:rPr lang="es-CO" b="1" i="1" dirty="0" smtClean="0">
                <a:solidFill>
                  <a:srgbClr val="FF0000"/>
                </a:solidFill>
              </a:rPr>
              <a:t>Mi deseo y oración es que este tema sea de bendición para tu desarrollo y crecimiento espiritual, en Cristo Jesús. Amen. </a:t>
            </a:r>
          </a:p>
          <a:p>
            <a:pPr marL="0" indent="0">
              <a:buNone/>
            </a:pPr>
            <a:r>
              <a:rPr lang="es-CO" b="1" i="1" dirty="0" smtClean="0">
                <a:solidFill>
                  <a:srgbClr val="002060"/>
                </a:solidFill>
              </a:rPr>
              <a:t>Por favor: Recuerda que Jesús viene pronto, si ya entregaste tu vida a Cristo, conságrate más a él, y si todavía no lo has hecho, ¿Qué esperas? ¡Mañana puede ser tarde!</a:t>
            </a:r>
            <a:endParaRPr lang="es-CO" b="1" i="1" dirty="0">
              <a:solidFill>
                <a:srgbClr val="002060"/>
              </a:solidFill>
            </a:endParaRPr>
          </a:p>
        </p:txBody>
      </p:sp>
    </p:spTree>
    <p:extLst>
      <p:ext uri="{BB962C8B-B14F-4D97-AF65-F5344CB8AC3E}">
        <p14:creationId xmlns:p14="http://schemas.microsoft.com/office/powerpoint/2010/main" val="260570927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2836</TotalTime>
  <Words>5394</Words>
  <Application>Microsoft Office PowerPoint</Application>
  <PresentationFormat>Presentación en pantalla (4:3)</PresentationFormat>
  <Paragraphs>153</Paragraphs>
  <Slides>35</Slides>
  <Notes>0</Notes>
  <HiddenSlides>0</HiddenSlides>
  <MMClips>0</MMClips>
  <ScaleCrop>false</ScaleCrop>
  <HeadingPairs>
    <vt:vector size="4" baseType="variant">
      <vt:variant>
        <vt:lpstr>Tema</vt:lpstr>
      </vt:variant>
      <vt:variant>
        <vt:i4>1</vt:i4>
      </vt:variant>
      <vt:variant>
        <vt:lpstr>Títulos de diapositiva</vt:lpstr>
      </vt:variant>
      <vt:variant>
        <vt:i4>35</vt:i4>
      </vt:variant>
    </vt:vector>
  </HeadingPairs>
  <TitlesOfParts>
    <vt:vector size="36" baseType="lpstr">
      <vt:lpstr>Tema de Office</vt:lpstr>
      <vt:lpstr>Presentación de PowerPoint</vt:lpstr>
      <vt:lpstr>¿Hay grados de pecados?  ¿Hay algunos pecados que sean peores que otros?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Pecados “Veniales y Mortales”.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¿Qué es el pecado imperdonable?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DOCTRINA DEL PECADO</dc:title>
  <dc:creator>FAMILIA FIERRO CH</dc:creator>
  <cp:lastModifiedBy>FAMILIA FIERRO CH</cp:lastModifiedBy>
  <cp:revision>349</cp:revision>
  <dcterms:created xsi:type="dcterms:W3CDTF">2012-12-28T13:12:27Z</dcterms:created>
  <dcterms:modified xsi:type="dcterms:W3CDTF">2014-01-19T06:16:13Z</dcterms:modified>
</cp:coreProperties>
</file>