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3" r:id="rId2"/>
    <p:sldId id="282" r:id="rId3"/>
    <p:sldId id="272" r:id="rId4"/>
    <p:sldId id="273" r:id="rId5"/>
    <p:sldId id="284" r:id="rId6"/>
    <p:sldId id="274" r:id="rId7"/>
    <p:sldId id="275" r:id="rId8"/>
    <p:sldId id="276" r:id="rId9"/>
    <p:sldId id="285" r:id="rId10"/>
    <p:sldId id="277" r:id="rId11"/>
    <p:sldId id="278" r:id="rId12"/>
    <p:sldId id="286" r:id="rId13"/>
    <p:sldId id="279" r:id="rId14"/>
    <p:sldId id="287" r:id="rId15"/>
    <p:sldId id="280" r:id="rId16"/>
    <p:sldId id="288" r:id="rId17"/>
    <p:sldId id="259" r:id="rId18"/>
    <p:sldId id="260"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2" name="1 Marcador de pie de página"/>
          <p:cNvSpPr>
            <a:spLocks noGrp="1"/>
          </p:cNvSpPr>
          <p:nvPr>
            <p:ph type="ftr" sz="quarter" idx="11"/>
          </p:nvPr>
        </p:nvSpPr>
        <p:spPr/>
        <p:txBody>
          <a:bodyPr/>
          <a:lstStyle/>
          <a:p>
            <a:endParaRPr lang="es-ES" dirty="0"/>
          </a:p>
        </p:txBody>
      </p:sp>
      <p:sp>
        <p:nvSpPr>
          <p:cNvPr id="15" name="14 Marcador de número de diapositiva"/>
          <p:cNvSpPr>
            <a:spLocks noGrp="1"/>
          </p:cNvSpPr>
          <p:nvPr>
            <p:ph type="sldNum" sz="quarter" idx="12"/>
          </p:nvPr>
        </p:nvSpPr>
        <p:spPr>
          <a:xfrm>
            <a:off x="8229600" y="6473952"/>
            <a:ext cx="758952" cy="246888"/>
          </a:xfrm>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19" name="18 Marcador de pie de página"/>
          <p:cNvSpPr>
            <a:spLocks noGrp="1"/>
          </p:cNvSpPr>
          <p:nvPr>
            <p:ph type="ftr" sz="quarter" idx="11"/>
          </p:nvPr>
        </p:nvSpPr>
        <p:spPr>
          <a:xfrm>
            <a:off x="3581400" y="76200"/>
            <a:ext cx="2895600" cy="288925"/>
          </a:xfrm>
        </p:spPr>
        <p:txBody>
          <a:bodyPr/>
          <a:lstStyle/>
          <a:p>
            <a:endParaRPr lang="es-ES" dirty="0"/>
          </a:p>
        </p:txBody>
      </p:sp>
      <p:sp>
        <p:nvSpPr>
          <p:cNvPr id="16" name="15 Marcador de número de diapositiva"/>
          <p:cNvSpPr>
            <a:spLocks noGrp="1"/>
          </p:cNvSpPr>
          <p:nvPr>
            <p:ph type="sldNum" sz="quarter" idx="12"/>
          </p:nvPr>
        </p:nvSpPr>
        <p:spPr>
          <a:xfrm>
            <a:off x="8229600" y="6473952"/>
            <a:ext cx="758952" cy="246888"/>
          </a:xfrm>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11" name="10 Marcador de pie de página"/>
          <p:cNvSpPr>
            <a:spLocks noGrp="1"/>
          </p:cNvSpPr>
          <p:nvPr>
            <p:ph type="ftr" sz="quarter" idx="11"/>
          </p:nvPr>
        </p:nvSpPr>
        <p:spPr/>
        <p:txBody>
          <a:bodyPr/>
          <a:lstStyle/>
          <a:p>
            <a:endParaRPr lang="es-ES" dirty="0"/>
          </a:p>
        </p:txBody>
      </p:sp>
      <p:sp>
        <p:nvSpPr>
          <p:cNvPr id="16" name="1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10" name="9 Marcador de pie de página"/>
          <p:cNvSpPr>
            <a:spLocks noGrp="1"/>
          </p:cNvSpPr>
          <p:nvPr>
            <p:ph type="ftr" sz="quarter" idx="11"/>
          </p:nvPr>
        </p:nvSpPr>
        <p:spPr/>
        <p:txBody>
          <a:bodyPr/>
          <a:lstStyle/>
          <a:p>
            <a:endParaRPr lang="es-ES" dirty="0"/>
          </a:p>
        </p:txBody>
      </p:sp>
      <p:sp>
        <p:nvSpPr>
          <p:cNvPr id="31" name="30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a:xfrm>
            <a:off x="8229600" y="6477000"/>
            <a:ext cx="762000" cy="246888"/>
          </a:xfrm>
        </p:spPr>
        <p:txBody>
          <a:bodyPr/>
          <a:lstStyle/>
          <a:p>
            <a:fld id="{132FADFE-3B8F-471C-ABF0-DBC7717ECBBC}" type="slidenum">
              <a:rPr lang="es-ES" smtClean="0"/>
              <a:t>‹Nº›</a:t>
            </a:fld>
            <a:endParaRPr lang="es-ES" dirty="0"/>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21" name="20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24" name="23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29" name="28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dirty="0"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31" name="30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A847CFC-816F-41D0-AAC0-9BF4FEBC753E}" type="datetimeFigureOut">
              <a:rPr lang="es-ES" smtClean="0"/>
              <a:t>18/01/2014</a:t>
            </a:fld>
            <a:endParaRPr lang="es-ES" dirty="0"/>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S" dirty="0"/>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132FADFE-3B8F-471C-ABF0-DBC7717ECBBC}" type="slidenum">
              <a:rPr lang="es-ES" smtClean="0"/>
              <a:t>‹Nº›</a:t>
            </a:fld>
            <a:endParaRPr lang="es-ES" dirty="0"/>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3792" y="692696"/>
            <a:ext cx="7772400" cy="1470025"/>
          </a:xfrm>
        </p:spPr>
        <p:txBody>
          <a:bodyPr>
            <a:normAutofit fontScale="90000"/>
          </a:bodyPr>
          <a:lstStyle/>
          <a:p>
            <a:pPr algn="ctr"/>
            <a:r>
              <a:rPr lang="es-CO" dirty="0" smtClean="0">
                <a:latin typeface="Aharoni" pitchFamily="2" charset="-79"/>
                <a:cs typeface="Aharoni" pitchFamily="2" charset="-79"/>
              </a:rPr>
              <a:t>NUESTRA SANTIFICACIÓN</a:t>
            </a:r>
            <a:br>
              <a:rPr lang="es-CO" dirty="0" smtClean="0">
                <a:latin typeface="Aharoni" pitchFamily="2" charset="-79"/>
                <a:cs typeface="Aharoni" pitchFamily="2" charset="-79"/>
              </a:rPr>
            </a:br>
            <a:r>
              <a:rPr lang="es-CO" dirty="0" smtClean="0">
                <a:latin typeface="Aharoni" pitchFamily="2" charset="-79"/>
                <a:cs typeface="Aharoni" pitchFamily="2" charset="-79"/>
              </a:rPr>
              <a:t>N° </a:t>
            </a:r>
            <a:r>
              <a:rPr lang="es-CO" sz="6700" dirty="0" smtClean="0">
                <a:latin typeface="Aharoni" pitchFamily="2" charset="-79"/>
                <a:cs typeface="Aharoni" pitchFamily="2" charset="-79"/>
              </a:rPr>
              <a:t>2.</a:t>
            </a:r>
            <a:endParaRPr lang="es-CO" dirty="0">
              <a:latin typeface="Aharoni" pitchFamily="2" charset="-79"/>
              <a:cs typeface="Aharoni" pitchFamily="2" charset="-79"/>
            </a:endParaRPr>
          </a:p>
        </p:txBody>
      </p:sp>
      <p:pic>
        <p:nvPicPr>
          <p:cNvPr id="1032" name="Picture 8" descr="https://encrypted-tbn0.gstatic.com/images?q=tbn:ANd9GcTeogSZkCHg2Y-6UlKm5S9xauRUkRkeXRJAwNMjhACKF3kvaHb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431534"/>
            <a:ext cx="5040560" cy="3301721"/>
          </a:xfrm>
          <a:prstGeom prst="rect">
            <a:avLst/>
          </a:prstGeom>
          <a:noFill/>
          <a:extLst>
            <a:ext uri="{909E8E84-426E-40DD-AFC4-6F175D3DCCD1}">
              <a14:hiddenFill xmlns:a14="http://schemas.microsoft.com/office/drawing/2010/main">
                <a:solidFill>
                  <a:srgbClr val="FFFFFF"/>
                </a:solidFill>
              </a14:hiddenFill>
            </a:ext>
          </a:extLst>
        </p:spPr>
      </p:pic>
      <p:sp>
        <p:nvSpPr>
          <p:cNvPr id="9" name="8 Menos"/>
          <p:cNvSpPr/>
          <p:nvPr/>
        </p:nvSpPr>
        <p:spPr>
          <a:xfrm>
            <a:off x="539552" y="1772815"/>
            <a:ext cx="7920880" cy="657647"/>
          </a:xfrm>
          <a:prstGeom prst="mathMin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4122137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20" y="332656"/>
            <a:ext cx="9144000" cy="1008112"/>
          </a:xfrm>
        </p:spPr>
        <p:txBody>
          <a:bodyPr>
            <a:noAutofit/>
          </a:bodyPr>
          <a:lstStyle/>
          <a:p>
            <a:pPr marL="0" indent="0"/>
            <a:r>
              <a:rPr lang="es-CO" sz="2800" dirty="0" smtClean="0"/>
              <a:t>Ahora el apóstol Pablo ofrece otros detalles sobre como lograr </a:t>
            </a:r>
            <a:r>
              <a:rPr lang="es-CO" sz="2000" dirty="0" smtClean="0">
                <a:latin typeface="Aharoni" pitchFamily="2" charset="-79"/>
                <a:cs typeface="Aharoni" pitchFamily="2" charset="-79"/>
              </a:rPr>
              <a:t>NUESTRA SANTIFICACIÓN</a:t>
            </a:r>
            <a:r>
              <a:rPr lang="es-CO" sz="4800" dirty="0" smtClean="0">
                <a:latin typeface="Aharoni" pitchFamily="2" charset="-79"/>
                <a:cs typeface="Aharoni" pitchFamily="2" charset="-79"/>
              </a:rPr>
              <a:t> </a:t>
            </a:r>
            <a:r>
              <a:rPr lang="es-CO" sz="2800" dirty="0" smtClean="0"/>
              <a:t>desde el </a:t>
            </a:r>
            <a:r>
              <a:rPr lang="es-CO" sz="2800" b="1" dirty="0" smtClean="0">
                <a:solidFill>
                  <a:srgbClr val="FF0000"/>
                </a:solidFill>
              </a:rPr>
              <a:t>verso 4-8</a:t>
            </a:r>
            <a:r>
              <a:rPr lang="es-CO" sz="2800" dirty="0" smtClean="0"/>
              <a:t>.</a:t>
            </a:r>
            <a:endParaRPr lang="es-CO" sz="2800" dirty="0"/>
          </a:p>
        </p:txBody>
      </p:sp>
      <p:sp>
        <p:nvSpPr>
          <p:cNvPr id="3" name="2 Marcador de contenido"/>
          <p:cNvSpPr>
            <a:spLocks noGrp="1"/>
          </p:cNvSpPr>
          <p:nvPr>
            <p:ph idx="1"/>
          </p:nvPr>
        </p:nvSpPr>
        <p:spPr>
          <a:xfrm>
            <a:off x="179512" y="1700808"/>
            <a:ext cx="8712968" cy="4896544"/>
          </a:xfrm>
        </p:spPr>
        <p:txBody>
          <a:bodyPr>
            <a:normAutofit fontScale="92500" lnSpcReduction="20000"/>
          </a:bodyPr>
          <a:lstStyle/>
          <a:p>
            <a:pPr marL="0" indent="0" algn="ctr">
              <a:buNone/>
            </a:pPr>
            <a:r>
              <a:rPr lang="es-CO" b="1" u="sng" dirty="0" smtClean="0">
                <a:solidFill>
                  <a:srgbClr val="FF0000"/>
                </a:solidFill>
              </a:rPr>
              <a:t>Verso 4.</a:t>
            </a:r>
            <a:r>
              <a:rPr lang="es-CO" dirty="0" smtClean="0"/>
              <a:t> </a:t>
            </a:r>
            <a:r>
              <a:rPr lang="es-CO" sz="2800" dirty="0" smtClean="0"/>
              <a:t>«</a:t>
            </a:r>
            <a:r>
              <a:rPr lang="es-CO" sz="2800" dirty="0" smtClean="0">
                <a:latin typeface="Agency FB" pitchFamily="34" charset="0"/>
              </a:rPr>
              <a:t>que </a:t>
            </a:r>
            <a:r>
              <a:rPr lang="es-CO" sz="2800" dirty="0">
                <a:latin typeface="Agency FB" pitchFamily="34" charset="0"/>
              </a:rPr>
              <a:t>cada uno de vosotros sepa como poseer su propio vaso en santidad y </a:t>
            </a:r>
            <a:r>
              <a:rPr lang="es-CO" sz="2800" dirty="0" smtClean="0">
                <a:latin typeface="Agency FB" pitchFamily="34" charset="0"/>
              </a:rPr>
              <a:t>honor</a:t>
            </a:r>
            <a:r>
              <a:rPr lang="es-CO" sz="2800" dirty="0" smtClean="0"/>
              <a:t>»</a:t>
            </a:r>
          </a:p>
          <a:p>
            <a:pPr marL="0" indent="0" algn="ctr">
              <a:buNone/>
            </a:pPr>
            <a:endParaRPr lang="es-CO" sz="2800" dirty="0"/>
          </a:p>
          <a:p>
            <a:pPr marL="0" indent="0" algn="ctr">
              <a:buNone/>
            </a:pPr>
            <a:r>
              <a:rPr lang="es-CO" sz="2800" dirty="0" smtClean="0"/>
              <a:t>Note que la </a:t>
            </a:r>
            <a:r>
              <a:rPr lang="es-CO" sz="2800" dirty="0"/>
              <a:t>responsabilidad es de "</a:t>
            </a:r>
            <a:r>
              <a:rPr lang="es-CO" sz="2800" dirty="0">
                <a:latin typeface="Agency FB" pitchFamily="34" charset="0"/>
              </a:rPr>
              <a:t>cada uno de vosotros</a:t>
            </a:r>
            <a:r>
              <a:rPr lang="es-CO" sz="2800" dirty="0"/>
              <a:t>" los cristianos. Cada uno, en particular, debe "</a:t>
            </a:r>
            <a:r>
              <a:rPr lang="es-CO" sz="2800" dirty="0">
                <a:latin typeface="Agency FB" pitchFamily="34" charset="0"/>
              </a:rPr>
              <a:t>poseer su propio vaso en santidad y honor</a:t>
            </a:r>
            <a:r>
              <a:rPr lang="es-CO" sz="2800" dirty="0"/>
              <a:t>". Esto, por supuesto, incluye a hombres y </a:t>
            </a:r>
            <a:r>
              <a:rPr lang="es-CO" sz="2800" dirty="0" smtClean="0"/>
              <a:t>mujeres, porqué Pablo </a:t>
            </a:r>
            <a:r>
              <a:rPr lang="es-CO" sz="2800" dirty="0"/>
              <a:t>habla en sentido general </a:t>
            </a:r>
            <a:r>
              <a:rPr lang="es-CO" sz="2800" dirty="0" smtClean="0"/>
              <a:t>refiriéndose a </a:t>
            </a:r>
            <a:r>
              <a:rPr lang="es-CO" sz="2800" dirty="0"/>
              <a:t>la </a:t>
            </a:r>
            <a:r>
              <a:rPr lang="es-CO" sz="2800" dirty="0" smtClean="0"/>
              <a:t>iglesia, «</a:t>
            </a:r>
            <a:r>
              <a:rPr lang="es-CO" sz="2800" u="sng" dirty="0" smtClean="0">
                <a:latin typeface="Agency FB" pitchFamily="34" charset="0"/>
              </a:rPr>
              <a:t>cada uno de vosotros</a:t>
            </a:r>
            <a:r>
              <a:rPr lang="es-CO" sz="2800" dirty="0" smtClean="0"/>
              <a:t>».</a:t>
            </a:r>
          </a:p>
          <a:p>
            <a:pPr marL="0" indent="0" algn="ctr">
              <a:buNone/>
            </a:pPr>
            <a:r>
              <a:rPr lang="es-CO" sz="2800" dirty="0"/>
              <a:t> </a:t>
            </a:r>
            <a:r>
              <a:rPr lang="es-CO" sz="2800" dirty="0" smtClean="0"/>
              <a:t>Recuerda </a:t>
            </a:r>
            <a:r>
              <a:rPr lang="es-CO" sz="2800" b="1" dirty="0" smtClean="0">
                <a:solidFill>
                  <a:srgbClr val="FF0000"/>
                </a:solidFill>
              </a:rPr>
              <a:t>1 </a:t>
            </a:r>
            <a:r>
              <a:rPr lang="es-CO" sz="2800" b="1" dirty="0">
                <a:solidFill>
                  <a:srgbClr val="FF0000"/>
                </a:solidFill>
              </a:rPr>
              <a:t>Cor.6:18</a:t>
            </a:r>
            <a:r>
              <a:rPr lang="es-CO" sz="2800" dirty="0"/>
              <a:t>, </a:t>
            </a:r>
            <a:r>
              <a:rPr lang="es-CO" sz="2800" dirty="0" smtClean="0"/>
              <a:t>«</a:t>
            </a:r>
            <a:r>
              <a:rPr lang="es-CO" sz="2800" dirty="0" smtClean="0">
                <a:latin typeface="Agency FB" pitchFamily="34" charset="0"/>
              </a:rPr>
              <a:t>Huid </a:t>
            </a:r>
            <a:r>
              <a:rPr lang="es-CO" sz="2800" dirty="0">
                <a:latin typeface="Agency FB" pitchFamily="34" charset="0"/>
              </a:rPr>
              <a:t>de la fornicación. Cualquier otro pecado que el hombre cometa está fuera de su cuerpo; mas el que fornica, peca contra su propio </a:t>
            </a:r>
            <a:r>
              <a:rPr lang="es-CO" sz="2800" dirty="0" smtClean="0">
                <a:latin typeface="Agency FB" pitchFamily="34" charset="0"/>
              </a:rPr>
              <a:t>cuerpo</a:t>
            </a:r>
            <a:r>
              <a:rPr lang="es-CO" sz="2800" dirty="0" smtClean="0"/>
              <a:t>» la </a:t>
            </a:r>
            <a:r>
              <a:rPr lang="es-CO" sz="2800" dirty="0"/>
              <a:t>fornicación es un pecado contra nuestro propio cuerpo; así pues, el "</a:t>
            </a:r>
            <a:r>
              <a:rPr lang="es-CO" sz="2800" dirty="0">
                <a:latin typeface="Agency FB" pitchFamily="34" charset="0"/>
              </a:rPr>
              <a:t>propio vaso</a:t>
            </a:r>
            <a:r>
              <a:rPr lang="es-CO" sz="2800" dirty="0"/>
              <a:t>" que dice Pablo aquí es el propio cuerpo de uno. Cada creyente, hombre o mujer es responsable ante Dios de "</a:t>
            </a:r>
            <a:r>
              <a:rPr lang="es-CO" sz="2800" b="1" dirty="0">
                <a:latin typeface="Agency FB" pitchFamily="34" charset="0"/>
              </a:rPr>
              <a:t>poseer su cuerpo en santidad y ho</a:t>
            </a:r>
            <a:r>
              <a:rPr lang="es-CO" sz="2800" dirty="0"/>
              <a:t>nor". </a:t>
            </a:r>
            <a:r>
              <a:rPr lang="es-CO" sz="2800" dirty="0" smtClean="0"/>
              <a:t> </a:t>
            </a:r>
            <a:endParaRPr lang="es-CO" sz="2800" dirty="0"/>
          </a:p>
        </p:txBody>
      </p:sp>
    </p:spTree>
    <p:extLst>
      <p:ext uri="{BB962C8B-B14F-4D97-AF65-F5344CB8AC3E}">
        <p14:creationId xmlns:p14="http://schemas.microsoft.com/office/powerpoint/2010/main" val="1057763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ircle(in)">
                                      <p:cBhvr>
                                        <p:cTn id="15"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145435"/>
          </a:xfrm>
        </p:spPr>
        <p:txBody>
          <a:bodyPr>
            <a:normAutofit fontScale="85000" lnSpcReduction="20000"/>
          </a:bodyPr>
          <a:lstStyle/>
          <a:p>
            <a:pPr marL="0" indent="0" algn="ctr">
              <a:buNone/>
            </a:pPr>
            <a:r>
              <a:rPr lang="es-CO" dirty="0" smtClean="0"/>
              <a:t>Esto </a:t>
            </a:r>
            <a:r>
              <a:rPr lang="es-CO" dirty="0"/>
              <a:t>se refiere, por supuesto, al dominio propio, esa gracia espiritual que debe permear todas nuestras acciones. </a:t>
            </a:r>
            <a:endParaRPr lang="es-CO" dirty="0" smtClean="0"/>
          </a:p>
          <a:p>
            <a:pPr marL="0" indent="0" algn="ctr">
              <a:buNone/>
            </a:pPr>
            <a:r>
              <a:rPr lang="es-CO" dirty="0" smtClean="0"/>
              <a:t>Yo </a:t>
            </a:r>
            <a:r>
              <a:rPr lang="es-CO" dirty="0"/>
              <a:t>soy responsable ante Dios y los hombres de hacer un uso santo y honorable de mi propio cuerpo, como usted, sea hombre o mujer; </a:t>
            </a:r>
            <a:endParaRPr lang="es-CO" dirty="0" smtClean="0"/>
          </a:p>
          <a:p>
            <a:pPr marL="0" indent="0" algn="ctr">
              <a:buNone/>
            </a:pPr>
            <a:endParaRPr lang="es-CO" dirty="0"/>
          </a:p>
          <a:p>
            <a:pPr marL="0" indent="0" algn="ctr">
              <a:buNone/>
            </a:pPr>
            <a:r>
              <a:rPr lang="es-CO" sz="3800" b="1" dirty="0" smtClean="0">
                <a:solidFill>
                  <a:srgbClr val="FF0000"/>
                </a:solidFill>
              </a:rPr>
              <a:t>¿</a:t>
            </a:r>
            <a:r>
              <a:rPr lang="es-CO" sz="3800" b="1" dirty="0">
                <a:solidFill>
                  <a:srgbClr val="FF0000"/>
                </a:solidFill>
              </a:rPr>
              <a:t>o acaso, sólo los hombres fornican? </a:t>
            </a:r>
            <a:endParaRPr lang="es-CO" sz="3800" b="1" dirty="0" smtClean="0">
              <a:solidFill>
                <a:srgbClr val="FF0000"/>
              </a:solidFill>
            </a:endParaRPr>
          </a:p>
          <a:p>
            <a:pPr marL="0" indent="0" algn="ctr">
              <a:buNone/>
            </a:pPr>
            <a:endParaRPr lang="es-CO" dirty="0" smtClean="0"/>
          </a:p>
          <a:p>
            <a:pPr marL="0" indent="0" algn="ctr">
              <a:buNone/>
            </a:pPr>
            <a:r>
              <a:rPr lang="es-CO" dirty="0" smtClean="0"/>
              <a:t>Hay </a:t>
            </a:r>
            <a:r>
              <a:rPr lang="es-CO" dirty="0"/>
              <a:t>pecados que son propios del sexo masculino, como aquel de mirar a una mujer para codiciarla, pero aquí se trata del uso santo y honroso que todos los creyentes debemos dar a nuestro propio cuerpo</a:t>
            </a:r>
            <a:r>
              <a:rPr lang="es-CO" dirty="0" smtClean="0"/>
              <a:t>.</a:t>
            </a:r>
            <a:endParaRPr lang="es-CO" dirty="0"/>
          </a:p>
        </p:txBody>
      </p:sp>
    </p:spTree>
    <p:extLst>
      <p:ext uri="{BB962C8B-B14F-4D97-AF65-F5344CB8AC3E}">
        <p14:creationId xmlns:p14="http://schemas.microsoft.com/office/powerpoint/2010/main" val="39092448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circle(in)">
                                      <p:cBhvr>
                                        <p:cTn id="1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052736"/>
            <a:ext cx="8640960" cy="5616624"/>
          </a:xfrm>
        </p:spPr>
        <p:txBody>
          <a:bodyPr>
            <a:normAutofit fontScale="70000" lnSpcReduction="20000"/>
          </a:bodyPr>
          <a:lstStyle/>
          <a:p>
            <a:pPr marL="0" indent="0" algn="ctr">
              <a:buNone/>
            </a:pPr>
            <a:r>
              <a:rPr lang="es-CO" dirty="0" smtClean="0"/>
              <a:t>El </a:t>
            </a:r>
            <a:r>
              <a:rPr lang="es-CO" dirty="0"/>
              <a:t>apóstol señala en </a:t>
            </a:r>
            <a:r>
              <a:rPr lang="es-CO" dirty="0">
                <a:solidFill>
                  <a:srgbClr val="FF0000"/>
                </a:solidFill>
              </a:rPr>
              <a:t>1 Cor.6:12-20</a:t>
            </a:r>
            <a:r>
              <a:rPr lang="es-CO" dirty="0"/>
              <a:t>, </a:t>
            </a:r>
            <a:r>
              <a:rPr lang="es-CO" dirty="0" smtClean="0"/>
              <a:t>que nuestro </a:t>
            </a:r>
            <a:r>
              <a:rPr lang="es-CO" dirty="0"/>
              <a:t>cuerpo es templo del </a:t>
            </a:r>
            <a:r>
              <a:rPr lang="es-CO" dirty="0" smtClean="0"/>
              <a:t>Espíritu Santo. </a:t>
            </a:r>
            <a:r>
              <a:rPr lang="es-CO" dirty="0"/>
              <a:t>Específicamente nos dice que "</a:t>
            </a:r>
            <a:r>
              <a:rPr lang="es-CO" dirty="0">
                <a:latin typeface="Agency FB" pitchFamily="34" charset="0"/>
              </a:rPr>
              <a:t>el cuerpo no es para la fornicación, sino para el Señor, y el Señor para el cuerpo</a:t>
            </a:r>
            <a:r>
              <a:rPr lang="es-CO" dirty="0"/>
              <a:t>". Que "</a:t>
            </a:r>
            <a:r>
              <a:rPr lang="es-CO" dirty="0">
                <a:latin typeface="Agency FB" pitchFamily="34" charset="0"/>
              </a:rPr>
              <a:t>el que se une al Señor, es un solo Espíritu con él</a:t>
            </a:r>
            <a:r>
              <a:rPr lang="es-CO" dirty="0"/>
              <a:t>" </a:t>
            </a:r>
            <a:r>
              <a:rPr lang="es-CO" dirty="0" smtClean="0">
                <a:solidFill>
                  <a:srgbClr val="FF0000"/>
                </a:solidFill>
              </a:rPr>
              <a:t>(13</a:t>
            </a:r>
            <a:r>
              <a:rPr lang="es-CO" dirty="0">
                <a:solidFill>
                  <a:srgbClr val="FF0000"/>
                </a:solidFill>
              </a:rPr>
              <a:t>, 17</a:t>
            </a:r>
            <a:r>
              <a:rPr lang="es-CO" dirty="0" smtClean="0">
                <a:solidFill>
                  <a:srgbClr val="FF0000"/>
                </a:solidFill>
              </a:rPr>
              <a:t>).</a:t>
            </a:r>
          </a:p>
          <a:p>
            <a:pPr marL="0" indent="0" algn="ctr">
              <a:buNone/>
            </a:pPr>
            <a:r>
              <a:rPr lang="es-CO" dirty="0" smtClean="0"/>
              <a:t> </a:t>
            </a:r>
          </a:p>
          <a:p>
            <a:pPr marL="0" indent="0" algn="ctr">
              <a:buNone/>
            </a:pPr>
            <a:r>
              <a:rPr lang="es-CO" dirty="0" smtClean="0"/>
              <a:t>En </a:t>
            </a:r>
            <a:r>
              <a:rPr lang="es-CO" dirty="0">
                <a:solidFill>
                  <a:srgbClr val="FF0000"/>
                </a:solidFill>
              </a:rPr>
              <a:t>1 Cor.7:2 </a:t>
            </a:r>
            <a:r>
              <a:rPr lang="es-CO" dirty="0"/>
              <a:t>el apóstol Pablo se dirige no sólo a los hombres, sino también a las mujeres: "</a:t>
            </a:r>
            <a:r>
              <a:rPr lang="es-CO" dirty="0">
                <a:latin typeface="Agency FB" pitchFamily="34" charset="0"/>
              </a:rPr>
              <a:t>pero a causa de las fornicaciones, cada uno tenga su propia mujer, y cada una tenga su propio marido</a:t>
            </a:r>
            <a:r>
              <a:rPr lang="es-CO" dirty="0"/>
              <a:t>". Nuestro cuerpo es para el Señor, por tanto, se nos exhorta a hacer un uso santo y honroso del mismo. </a:t>
            </a:r>
          </a:p>
          <a:p>
            <a:endParaRPr lang="es-CO" dirty="0" smtClean="0"/>
          </a:p>
          <a:p>
            <a:pPr algn="ctr"/>
            <a:r>
              <a:rPr lang="es-CO" dirty="0" smtClean="0"/>
              <a:t>Hacer </a:t>
            </a:r>
            <a:r>
              <a:rPr lang="es-CO" dirty="0"/>
              <a:t>un uso santo y honroso de nuestro cuerpo tiene que ver </a:t>
            </a:r>
            <a:r>
              <a:rPr lang="es-CO" dirty="0" smtClean="0"/>
              <a:t>-EN EL SENTIDO NEGATIVO- con </a:t>
            </a:r>
            <a:r>
              <a:rPr lang="es-CO" dirty="0"/>
              <a:t>el apartarse de toda contaminación, </a:t>
            </a:r>
            <a:r>
              <a:rPr lang="es-CO" b="1" u="sng" dirty="0"/>
              <a:t>impureza e idolatría</a:t>
            </a:r>
            <a:r>
              <a:rPr lang="es-CO" dirty="0"/>
              <a:t>. Y </a:t>
            </a:r>
            <a:r>
              <a:rPr lang="es-CO" dirty="0" smtClean="0"/>
              <a:t>POSITIVAMENTE, </a:t>
            </a:r>
            <a:r>
              <a:rPr lang="es-CO" dirty="0"/>
              <a:t>con el empleo de nuestro cuerpo para la gloria de Dios, como les escribe el apóstol Pablo a los corintios: </a:t>
            </a:r>
            <a:r>
              <a:rPr lang="es-CO" b="1" dirty="0">
                <a:latin typeface="Agency FB" pitchFamily="34" charset="0"/>
              </a:rPr>
              <a:t>"¿O no sabéis que vuestro cuerpo es templo del Espíritu Santo, el cual está en vosotros, el cual tenéis de Dios, y que no sois vuestros? Porque habéis sido comprados por precio; glorificad, pues, a Dios en vuestro cuerpo y en vuestro espíritu, los cuales son de Dios</a:t>
            </a:r>
            <a:r>
              <a:rPr lang="es-CO" dirty="0"/>
              <a:t>" </a:t>
            </a:r>
            <a:r>
              <a:rPr lang="es-CO" dirty="0">
                <a:solidFill>
                  <a:srgbClr val="FF0000"/>
                </a:solidFill>
              </a:rPr>
              <a:t>(1 Cor.6:19,20). </a:t>
            </a:r>
          </a:p>
        </p:txBody>
      </p:sp>
    </p:spTree>
    <p:extLst>
      <p:ext uri="{BB962C8B-B14F-4D97-AF65-F5344CB8AC3E}">
        <p14:creationId xmlns:p14="http://schemas.microsoft.com/office/powerpoint/2010/main" val="24895869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2000"/>
                                        <p:tgtEl>
                                          <p:spTgt spid="3">
                                            <p:txEl>
                                              <p:pRg st="4" end="4"/>
                                            </p:txEl>
                                          </p:spTgt>
                                        </p:tgtEl>
                                      </p:cBhvr>
                                    </p:animEffect>
                                    <p:anim calcmode="lin" valueType="num">
                                      <p:cBhvr>
                                        <p:cTn id="15"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268760"/>
            <a:ext cx="8686800" cy="5184576"/>
          </a:xfrm>
        </p:spPr>
        <p:txBody>
          <a:bodyPr>
            <a:normAutofit fontScale="92500" lnSpcReduction="10000"/>
          </a:bodyPr>
          <a:lstStyle/>
          <a:p>
            <a:pPr marL="0" indent="0" algn="ctr">
              <a:buNone/>
            </a:pPr>
            <a:r>
              <a:rPr lang="es-CO" dirty="0"/>
              <a:t>Existe una línea divisoria movible -según el concepto de los hombres- para separar lo que es santo de lo que es pecaminoso. </a:t>
            </a:r>
            <a:endParaRPr lang="es-CO" dirty="0" smtClean="0"/>
          </a:p>
          <a:p>
            <a:pPr marL="0" indent="0" algn="ctr">
              <a:buNone/>
            </a:pPr>
            <a:endParaRPr lang="es-CO" b="1" dirty="0" smtClean="0"/>
          </a:p>
          <a:p>
            <a:pPr marL="0" indent="0" algn="ctr">
              <a:buNone/>
            </a:pPr>
            <a:r>
              <a:rPr lang="es-CO" b="1" dirty="0" smtClean="0"/>
              <a:t>Para </a:t>
            </a:r>
            <a:r>
              <a:rPr lang="es-CO" b="1" dirty="0"/>
              <a:t>unos, comer en un restaurante el domingo es pecaminoso. Para otros, ver películas pornográficas en la TV no es pecaminoso. </a:t>
            </a:r>
            <a:endParaRPr lang="es-CO" b="1" dirty="0" smtClean="0"/>
          </a:p>
          <a:p>
            <a:pPr marL="0" indent="0" algn="ctr">
              <a:buNone/>
            </a:pPr>
            <a:endParaRPr lang="es-CO" dirty="0" smtClean="0"/>
          </a:p>
          <a:p>
            <a:pPr marL="0" indent="0" algn="ctr">
              <a:buNone/>
            </a:pPr>
            <a:r>
              <a:rPr lang="es-CO" dirty="0" smtClean="0"/>
              <a:t>Es </a:t>
            </a:r>
            <a:r>
              <a:rPr lang="es-CO" dirty="0"/>
              <a:t>tergiversada la línea divisoria, siempre forzándola y sacándola de su correcta trayectoria, la cual es trazada por la Palabra de Dios.</a:t>
            </a:r>
          </a:p>
          <a:p>
            <a:endParaRPr lang="es-CO" dirty="0"/>
          </a:p>
        </p:txBody>
      </p:sp>
    </p:spTree>
    <p:extLst>
      <p:ext uri="{BB962C8B-B14F-4D97-AF65-F5344CB8AC3E}">
        <p14:creationId xmlns:p14="http://schemas.microsoft.com/office/powerpoint/2010/main" val="9822185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196752"/>
            <a:ext cx="8686800" cy="5400600"/>
          </a:xfrm>
        </p:spPr>
        <p:txBody>
          <a:bodyPr>
            <a:normAutofit fontScale="85000" lnSpcReduction="20000"/>
          </a:bodyPr>
          <a:lstStyle/>
          <a:p>
            <a:pPr marL="0" indent="0" algn="ctr">
              <a:buNone/>
            </a:pPr>
            <a:r>
              <a:rPr lang="es-CO" dirty="0" smtClean="0"/>
              <a:t>En la Palabra de Dios se </a:t>
            </a:r>
            <a:r>
              <a:rPr lang="es-CO" dirty="0"/>
              <a:t>nos manda a apartarnos de toda contaminación de carne y de espíritu. "</a:t>
            </a:r>
            <a:r>
              <a:rPr lang="es-CO" b="1" dirty="0">
                <a:latin typeface="Agency FB" pitchFamily="34" charset="0"/>
              </a:rPr>
              <a:t>No os unáis en yugo desigual con los incrédulos; porque ¿qué asociación tiene la justicia con la injusticia? ¿Y qué comunión la luz con las tinieblas? ¿Y qué armonía Cristo con Belial? ¿O qué parte el creyente con el incrédulo? ¿Y qué concordia entre el santuario de Dios y los ídolos? </a:t>
            </a:r>
            <a:endParaRPr lang="es-CO" b="1" dirty="0" smtClean="0">
              <a:latin typeface="Agency FB" pitchFamily="34" charset="0"/>
            </a:endParaRPr>
          </a:p>
          <a:p>
            <a:pPr marL="0" indent="0" algn="ctr">
              <a:buNone/>
            </a:pPr>
            <a:r>
              <a:rPr lang="es-CO" b="1" dirty="0" smtClean="0">
                <a:latin typeface="Agency FB" pitchFamily="34" charset="0"/>
              </a:rPr>
              <a:t>Porque </a:t>
            </a:r>
            <a:r>
              <a:rPr lang="es-CO" b="1" dirty="0">
                <a:latin typeface="Agency FB" pitchFamily="34" charset="0"/>
              </a:rPr>
              <a:t>vosotros sois el santuario del Dios viviente, como Dios dijo: Habitaré y andaré entre ellos, y seré su Dios, y ellos serán mi pueblo. Por lo cual, salid de en medio de ellos, y apartaos, dice el Señor, y no toquéis lo inmundo; y yo os acogeré, y seré a vosotros por Padre, y vosotros me seréis por hijos e hijas, dice el Señor Todopoderoso. </a:t>
            </a:r>
            <a:endParaRPr lang="es-CO" b="1" dirty="0" smtClean="0">
              <a:latin typeface="Agency FB" pitchFamily="34" charset="0"/>
            </a:endParaRPr>
          </a:p>
          <a:p>
            <a:pPr marL="0" indent="0" algn="ctr">
              <a:buNone/>
            </a:pPr>
            <a:r>
              <a:rPr lang="es-CO" b="1" dirty="0" smtClean="0">
                <a:latin typeface="Agency FB" pitchFamily="34" charset="0"/>
              </a:rPr>
              <a:t>Así </a:t>
            </a:r>
            <a:r>
              <a:rPr lang="es-CO" b="1" dirty="0">
                <a:latin typeface="Agency FB" pitchFamily="34" charset="0"/>
              </a:rPr>
              <a:t>que, amados, puesto que tenemos estas promesas, limpiémonos de toda contaminación de carne y de espíritu, perfeccionando la santidad en el temor del </a:t>
            </a:r>
            <a:r>
              <a:rPr lang="es-CO" b="1" dirty="0" smtClean="0">
                <a:latin typeface="Agency FB" pitchFamily="34" charset="0"/>
              </a:rPr>
              <a:t>Señor</a:t>
            </a:r>
            <a:r>
              <a:rPr lang="es-CO" dirty="0" smtClean="0"/>
              <a:t>«</a:t>
            </a:r>
          </a:p>
          <a:p>
            <a:pPr marL="0" indent="0" algn="ctr">
              <a:buNone/>
            </a:pPr>
            <a:r>
              <a:rPr lang="es-CO" dirty="0" smtClean="0"/>
              <a:t> </a:t>
            </a:r>
            <a:r>
              <a:rPr lang="es-CO" dirty="0">
                <a:solidFill>
                  <a:srgbClr val="FF0000"/>
                </a:solidFill>
              </a:rPr>
              <a:t>(2 Cor.6:18-7:1). </a:t>
            </a:r>
          </a:p>
          <a:p>
            <a:endParaRPr lang="es-CO" dirty="0"/>
          </a:p>
        </p:txBody>
      </p:sp>
    </p:spTree>
    <p:extLst>
      <p:ext uri="{BB962C8B-B14F-4D97-AF65-F5344CB8AC3E}">
        <p14:creationId xmlns:p14="http://schemas.microsoft.com/office/powerpoint/2010/main" val="1281837301"/>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124744"/>
            <a:ext cx="8686800" cy="5733256"/>
          </a:xfrm>
        </p:spPr>
        <p:txBody>
          <a:bodyPr>
            <a:noAutofit/>
          </a:bodyPr>
          <a:lstStyle/>
          <a:p>
            <a:pPr marL="0" indent="0" algn="ctr">
              <a:buNone/>
            </a:pPr>
            <a:r>
              <a:rPr lang="es-CO" sz="2400" dirty="0"/>
              <a:t>¡Qué hermosas razones nos presenta el Espíritu Santo para motorizar el perfeccionamiento de nuestra santidad en el temor del Señor</a:t>
            </a:r>
            <a:r>
              <a:rPr lang="es-CO" sz="2400" dirty="0" smtClean="0"/>
              <a:t>!</a:t>
            </a:r>
          </a:p>
          <a:p>
            <a:pPr marL="0" indent="0" algn="ctr">
              <a:buNone/>
            </a:pPr>
            <a:r>
              <a:rPr lang="es-CO" sz="2400" dirty="0" smtClean="0"/>
              <a:t> </a:t>
            </a:r>
            <a:r>
              <a:rPr lang="es-CO" sz="2400" b="1" dirty="0" smtClean="0"/>
              <a:t>Las </a:t>
            </a:r>
            <a:r>
              <a:rPr lang="es-CO" sz="2400" b="1" dirty="0"/>
              <a:t>promesas de Dios de habitar y andar en medio nuestro, de ser nuestro Dios y nosotros su pueblo, de acogernos y ser nuestro Padre y nosotros sus hijos. Esas son las razones presentadas por el apóstol para inducirnos a no unirnos en yugo desigual con los incrédulos, a salir de en medio de ellos, a apartarnos, a limpiarnos de toda contaminación de carne y de espíritu, y es de esta manera que perfeccionaremos nuestra santidad en el temor del Señor</a:t>
            </a:r>
            <a:r>
              <a:rPr lang="es-CO" sz="2400" b="1" dirty="0" smtClean="0"/>
              <a:t>.</a:t>
            </a:r>
          </a:p>
          <a:p>
            <a:pPr marL="0" indent="0" algn="ctr">
              <a:buNone/>
            </a:pPr>
            <a:r>
              <a:rPr lang="es-CO" sz="2400" dirty="0" smtClean="0"/>
              <a:t>Pero </a:t>
            </a:r>
            <a:r>
              <a:rPr lang="es-CO" sz="2400" dirty="0"/>
              <a:t>no sólo de los incrédulos se nos manda a apartarnos sino también de toda persona que "</a:t>
            </a:r>
            <a:r>
              <a:rPr lang="es-CO" sz="2400" b="1" dirty="0">
                <a:latin typeface="Agency FB" pitchFamily="34" charset="0"/>
              </a:rPr>
              <a:t>llamándose hermano, sea fornicario, o avaro, o idólatra, o maldiciente, o borracho, o ladrón; con el tal ni aún comáis</a:t>
            </a:r>
            <a:r>
              <a:rPr lang="es-CO" sz="2400" dirty="0"/>
              <a:t>" </a:t>
            </a:r>
            <a:r>
              <a:rPr lang="es-CO" sz="2400" dirty="0">
                <a:solidFill>
                  <a:srgbClr val="FF0000"/>
                </a:solidFill>
              </a:rPr>
              <a:t>(1 Cor.5:11). </a:t>
            </a:r>
            <a:endParaRPr lang="es-CO" sz="2400" dirty="0"/>
          </a:p>
        </p:txBody>
      </p:sp>
    </p:spTree>
    <p:extLst>
      <p:ext uri="{BB962C8B-B14F-4D97-AF65-F5344CB8AC3E}">
        <p14:creationId xmlns:p14="http://schemas.microsoft.com/office/powerpoint/2010/main" val="1554393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116632"/>
            <a:ext cx="8686800" cy="1008112"/>
          </a:xfrm>
        </p:spPr>
        <p:txBody>
          <a:bodyPr>
            <a:normAutofit fontScale="90000"/>
          </a:bodyPr>
          <a:lstStyle/>
          <a:p>
            <a:pPr marL="0" indent="0"/>
            <a:r>
              <a:rPr lang="es-CO" sz="2700" dirty="0" smtClean="0"/>
              <a:t>Cada </a:t>
            </a:r>
            <a:r>
              <a:rPr lang="es-CO" sz="2700" dirty="0"/>
              <a:t>uno de vosotros ha de ejercer dominio propio a fin de mantenerse puro para el Señor</a:t>
            </a:r>
            <a:r>
              <a:rPr lang="es-CO" dirty="0"/>
              <a:t>. </a:t>
            </a:r>
          </a:p>
        </p:txBody>
      </p:sp>
      <p:sp>
        <p:nvSpPr>
          <p:cNvPr id="3" name="2 Marcador de contenido"/>
          <p:cNvSpPr>
            <a:spLocks noGrp="1"/>
          </p:cNvSpPr>
          <p:nvPr>
            <p:ph idx="1"/>
          </p:nvPr>
        </p:nvSpPr>
        <p:spPr>
          <a:xfrm>
            <a:off x="251520" y="1340768"/>
            <a:ext cx="8686800" cy="5184576"/>
          </a:xfrm>
        </p:spPr>
        <p:txBody>
          <a:bodyPr>
            <a:normAutofit fontScale="85000" lnSpcReduction="10000"/>
          </a:bodyPr>
          <a:lstStyle/>
          <a:p>
            <a:pPr marL="0" indent="0" algn="ctr">
              <a:buNone/>
            </a:pPr>
            <a:r>
              <a:rPr lang="es-CO" dirty="0" smtClean="0"/>
              <a:t>En el </a:t>
            </a:r>
            <a:r>
              <a:rPr lang="es-CO" b="1" u="sng" dirty="0" smtClean="0">
                <a:solidFill>
                  <a:srgbClr val="FF0000"/>
                </a:solidFill>
              </a:rPr>
              <a:t>Verso 5</a:t>
            </a:r>
            <a:r>
              <a:rPr lang="es-CO" b="1" dirty="0" smtClean="0">
                <a:solidFill>
                  <a:srgbClr val="FF0000"/>
                </a:solidFill>
              </a:rPr>
              <a:t> </a:t>
            </a:r>
            <a:r>
              <a:rPr lang="es-CO" dirty="0" smtClean="0"/>
              <a:t>continúa diciendo el apóstol: </a:t>
            </a:r>
            <a:r>
              <a:rPr lang="es-CO" dirty="0" smtClean="0">
                <a:latin typeface="Agency FB" pitchFamily="34" charset="0"/>
              </a:rPr>
              <a:t>"...</a:t>
            </a:r>
            <a:r>
              <a:rPr lang="es-CO" dirty="0">
                <a:latin typeface="Agency FB" pitchFamily="34" charset="0"/>
              </a:rPr>
              <a:t>no en pasión de concupiscencia, como los gentiles que no conocen a Dios;" </a:t>
            </a:r>
            <a:endParaRPr lang="es-CO" dirty="0" smtClean="0">
              <a:latin typeface="Agency FB" pitchFamily="34" charset="0"/>
            </a:endParaRPr>
          </a:p>
          <a:p>
            <a:pPr marL="0" indent="0">
              <a:buNone/>
            </a:pPr>
            <a:endParaRPr lang="es-CO" dirty="0" smtClean="0"/>
          </a:p>
          <a:p>
            <a:pPr marL="0" indent="0">
              <a:buNone/>
            </a:pPr>
            <a:r>
              <a:rPr lang="es-CO" dirty="0" smtClean="0"/>
              <a:t>Aquí hay dos palabras importantes para resaltar:</a:t>
            </a:r>
          </a:p>
          <a:p>
            <a:pPr marL="0" indent="0">
              <a:buNone/>
            </a:pPr>
            <a:r>
              <a:rPr lang="es-CO" dirty="0" smtClean="0"/>
              <a:t> </a:t>
            </a:r>
            <a:r>
              <a:rPr lang="es-CO" sz="4200" b="1" dirty="0" smtClean="0"/>
              <a:t>1</a:t>
            </a:r>
            <a:r>
              <a:rPr lang="es-CO" dirty="0" smtClean="0"/>
              <a:t>), La </a:t>
            </a:r>
            <a:r>
              <a:rPr lang="es-CO" dirty="0"/>
              <a:t>pasión es ese deseo vehemente por alguna persona o cosa, es la emoción intensa que se sufre por una cosa. </a:t>
            </a:r>
            <a:endParaRPr lang="es-CO" dirty="0" smtClean="0"/>
          </a:p>
          <a:p>
            <a:pPr marL="0" indent="0">
              <a:buNone/>
            </a:pPr>
            <a:r>
              <a:rPr lang="es-CO" sz="4200" b="1" dirty="0" smtClean="0"/>
              <a:t>2</a:t>
            </a:r>
            <a:r>
              <a:rPr lang="es-CO" dirty="0" smtClean="0"/>
              <a:t>), La </a:t>
            </a:r>
            <a:r>
              <a:rPr lang="es-CO" dirty="0"/>
              <a:t>concupiscencia es la lascivia, los deseos codiciosos, las inclinaciones características de nuestra naturaleza pecaminosa que se ocupa en actuar en contra de la ley de Dios. Cuando somos tentados es, precisamente, de nuestra propia concupiscencia. </a:t>
            </a:r>
          </a:p>
        </p:txBody>
      </p:sp>
    </p:spTree>
    <p:extLst>
      <p:ext uri="{BB962C8B-B14F-4D97-AF65-F5344CB8AC3E}">
        <p14:creationId xmlns:p14="http://schemas.microsoft.com/office/powerpoint/2010/main" val="33864031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268760"/>
            <a:ext cx="8686800" cy="5256584"/>
          </a:xfrm>
        </p:spPr>
        <p:txBody>
          <a:bodyPr>
            <a:normAutofit fontScale="77500" lnSpcReduction="20000"/>
          </a:bodyPr>
          <a:lstStyle/>
          <a:p>
            <a:pPr marL="0" indent="0" algn="ctr">
              <a:buNone/>
            </a:pPr>
            <a:r>
              <a:rPr lang="es-CO" dirty="0"/>
              <a:t>Quisiéramos poder decir -y no falta quien así lo haga, como lo hizo Adán y Eva- que la causa de nuestro pecado o de nuestra caída reside en alguien fuera de nosotros, sea Satanás o alguien más; y a menudo estamos condenando a los demás por la supuesta "provocación", pero la Escritura nos enseña claramente que es de nuestra propia concupiscencia que somos atraídos y seducidos; por tanto, debemos luchar contra los deseos pecaminosos que batallan contra el alma</a:t>
            </a:r>
            <a:r>
              <a:rPr lang="es-CO" dirty="0" smtClean="0"/>
              <a:t>.</a:t>
            </a:r>
          </a:p>
          <a:p>
            <a:pPr marL="0" indent="0">
              <a:buNone/>
            </a:pPr>
            <a:r>
              <a:rPr lang="es-CO" dirty="0" smtClean="0"/>
              <a:t> </a:t>
            </a:r>
          </a:p>
          <a:p>
            <a:pPr marL="0" indent="0" algn="ctr">
              <a:buNone/>
            </a:pPr>
            <a:r>
              <a:rPr lang="es-CO" dirty="0" smtClean="0"/>
              <a:t>Nuestra </a:t>
            </a:r>
            <a:r>
              <a:rPr lang="es-CO" dirty="0"/>
              <a:t>manera de </a:t>
            </a:r>
            <a:r>
              <a:rPr lang="es-CO" dirty="0" smtClean="0"/>
              <a:t>conducirnos </a:t>
            </a:r>
            <a:r>
              <a:rPr lang="es-CO" dirty="0"/>
              <a:t>no puede ser jamás semejante a la de los incrédulos, los que no conocen a Dios. No los imitemos, no nos conformemos a este siglo, porque somos de Dios. Muchos cristianos en este tiempo, a la verdad, decepcionan. </a:t>
            </a:r>
            <a:r>
              <a:rPr lang="es-CO" dirty="0" smtClean="0"/>
              <a:t>Porque no hay ninguna diferencia en su estilo de vida con los incrédulos, excepto en el nombre…..</a:t>
            </a:r>
            <a:endParaRPr lang="es-CO" dirty="0"/>
          </a:p>
          <a:p>
            <a:endParaRPr lang="es-CO" dirty="0"/>
          </a:p>
        </p:txBody>
      </p:sp>
    </p:spTree>
    <p:extLst>
      <p:ext uri="{BB962C8B-B14F-4D97-AF65-F5344CB8AC3E}">
        <p14:creationId xmlns:p14="http://schemas.microsoft.com/office/powerpoint/2010/main" val="11724838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800" y="188640"/>
            <a:ext cx="8686800" cy="864096"/>
          </a:xfrm>
        </p:spPr>
        <p:txBody>
          <a:bodyPr>
            <a:normAutofit fontScale="90000"/>
          </a:bodyPr>
          <a:lstStyle/>
          <a:p>
            <a:pPr marL="0" indent="0" algn="ctr"/>
            <a:r>
              <a:rPr lang="es-CO" dirty="0" smtClean="0"/>
              <a:t>El </a:t>
            </a:r>
            <a:r>
              <a:rPr lang="es-CO" dirty="0"/>
              <a:t>mandamiento y advertencia del apóstol al respecto es...</a:t>
            </a:r>
          </a:p>
        </p:txBody>
      </p:sp>
      <p:sp>
        <p:nvSpPr>
          <p:cNvPr id="3" name="2 Marcador de contenido"/>
          <p:cNvSpPr>
            <a:spLocks noGrp="1"/>
          </p:cNvSpPr>
          <p:nvPr>
            <p:ph idx="1"/>
          </p:nvPr>
        </p:nvSpPr>
        <p:spPr>
          <a:xfrm>
            <a:off x="304800" y="1554162"/>
            <a:ext cx="8686800" cy="5115198"/>
          </a:xfrm>
        </p:spPr>
        <p:txBody>
          <a:bodyPr>
            <a:normAutofit fontScale="70000" lnSpcReduction="20000"/>
          </a:bodyPr>
          <a:lstStyle/>
          <a:p>
            <a:pPr marL="0" indent="0" algn="ctr">
              <a:buNone/>
            </a:pPr>
            <a:endParaRPr lang="es-CO" sz="4000" b="1" u="sng" dirty="0" smtClean="0">
              <a:solidFill>
                <a:srgbClr val="FF0000"/>
              </a:solidFill>
            </a:endParaRPr>
          </a:p>
          <a:p>
            <a:pPr marL="0" indent="0" algn="ctr">
              <a:buNone/>
            </a:pPr>
            <a:r>
              <a:rPr lang="es-CO" sz="4000" b="1" u="sng" dirty="0" smtClean="0">
                <a:solidFill>
                  <a:srgbClr val="FF0000"/>
                </a:solidFill>
              </a:rPr>
              <a:t>Verso 6</a:t>
            </a:r>
            <a:r>
              <a:rPr lang="es-CO" dirty="0" smtClean="0"/>
              <a:t>. "</a:t>
            </a:r>
            <a:r>
              <a:rPr lang="es-CO" dirty="0" smtClean="0">
                <a:latin typeface="Agency FB" pitchFamily="34" charset="0"/>
              </a:rPr>
              <a:t>que </a:t>
            </a:r>
            <a:r>
              <a:rPr lang="es-CO" dirty="0">
                <a:latin typeface="Agency FB" pitchFamily="34" charset="0"/>
              </a:rPr>
              <a:t>ninguno agravie ni defraude en este asunto a su hermano; porque el Señor es vengador de todo esto, como ya os hemos dicho y testificado solemnemente</a:t>
            </a:r>
            <a:r>
              <a:rPr lang="es-CO" dirty="0"/>
              <a:t>". </a:t>
            </a:r>
            <a:endParaRPr lang="es-CO" dirty="0" smtClean="0"/>
          </a:p>
          <a:p>
            <a:pPr marL="0" indent="0" algn="ctr">
              <a:buNone/>
            </a:pPr>
            <a:r>
              <a:rPr lang="es-CO" b="1" dirty="0" smtClean="0"/>
              <a:t>Cometemos </a:t>
            </a:r>
            <a:r>
              <a:rPr lang="es-CO" b="1" dirty="0"/>
              <a:t>agravio y fraude contra el hermano cuando no ejercemos dominio propio sobre nuestras pasiones y deseos codiciosos. Cuando el deseo intenso por lo prohibido nos domina</a:t>
            </a:r>
            <a:r>
              <a:rPr lang="es-CO" b="1" dirty="0" smtClean="0"/>
              <a:t>.</a:t>
            </a:r>
          </a:p>
          <a:p>
            <a:pPr marL="0" indent="0" algn="ctr">
              <a:buNone/>
            </a:pPr>
            <a:r>
              <a:rPr lang="es-CO" dirty="0" smtClean="0"/>
              <a:t> </a:t>
            </a:r>
            <a:r>
              <a:rPr lang="es-CO" dirty="0"/>
              <a:t>La palabra hermano aquí podría significar no exclusivamente hermano en la fe sino nuestro prójimo, quienquiera que sea. Agraviar a alguien es hacerle daño, perjudicarle, ofenderle, injuriarle, propasarse con esa persona. </a:t>
            </a:r>
          </a:p>
          <a:p>
            <a:r>
              <a:rPr lang="es-CO" dirty="0"/>
              <a:t>Defraudar a alguien es engañarle. El caso es que la persona ha depositado su confianza en nosotros, se ha hecho nuestro confidente, nos ha abierto las puertas de su hogar, la persona no se cuida de nosotros; pero entonces, damos riendas sueltas a las bajas pasiones y le ofendemos con alguna propuesta o conducta deshonesta; hemos venido a ser un fraude para esa persona. </a:t>
            </a:r>
          </a:p>
        </p:txBody>
      </p:sp>
    </p:spTree>
    <p:extLst>
      <p:ext uri="{BB962C8B-B14F-4D97-AF65-F5344CB8AC3E}">
        <p14:creationId xmlns:p14="http://schemas.microsoft.com/office/powerpoint/2010/main" val="829030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484784"/>
            <a:ext cx="8686800" cy="5112568"/>
          </a:xfrm>
        </p:spPr>
        <p:txBody>
          <a:bodyPr>
            <a:normAutofit fontScale="70000" lnSpcReduction="20000"/>
          </a:bodyPr>
          <a:lstStyle/>
          <a:p>
            <a:pPr marL="0" indent="0" algn="ctr">
              <a:buNone/>
            </a:pPr>
            <a:r>
              <a:rPr lang="es-CO" dirty="0" smtClean="0"/>
              <a:t>Si </a:t>
            </a:r>
            <a:r>
              <a:rPr lang="es-CO" dirty="0"/>
              <a:t>no ejercemos el dominio propio vamos a defraudar a mucha gente. Pero, como en todas las cosas que hacemos, y como cada uno ha de dar cuenta ante el Señor por sus propias acciones, y los juicios del Señor están cayendo efectivamente para disciplinar también correctivamente a su pueblo, el apóstol les recuerda que "</a:t>
            </a:r>
            <a:r>
              <a:rPr lang="es-CO" dirty="0">
                <a:latin typeface="Agency FB" pitchFamily="34" charset="0"/>
              </a:rPr>
              <a:t>el Señor es vengador de todo esto</a:t>
            </a:r>
            <a:r>
              <a:rPr lang="es-CO" dirty="0"/>
              <a:t>". </a:t>
            </a:r>
          </a:p>
          <a:p>
            <a:pPr marL="0" indent="0" algn="ctr">
              <a:buNone/>
            </a:pPr>
            <a:endParaRPr lang="es-CO" dirty="0" smtClean="0"/>
          </a:p>
          <a:p>
            <a:pPr marL="0" indent="0" algn="ctr">
              <a:buNone/>
            </a:pPr>
            <a:r>
              <a:rPr lang="es-CO" dirty="0" smtClean="0"/>
              <a:t>Además</a:t>
            </a:r>
            <a:r>
              <a:rPr lang="es-CO" dirty="0"/>
              <a:t>, les hace doblemente responsables, porque ellos no ignoraban estas cosas. Pablo no les está hablando por primera vez, ni ellos son incrédulos. Fielmente el apóstol les había enseñado la doctrina, no se trataba de algo que los tesalonicenses no supieran, porque habían aprendido de las instrucciones recibidas del apóstol, fueron hechos conscientes de la sana doctrina que nos enseña a vivir santamente; se les dijo solemnemente que el Señor es vengador de toda obra mala. </a:t>
            </a:r>
            <a:endParaRPr lang="es-CO" dirty="0" smtClean="0"/>
          </a:p>
          <a:p>
            <a:pPr marL="0" indent="0" algn="ctr">
              <a:buNone/>
            </a:pPr>
            <a:endParaRPr lang="es-CO" b="1" dirty="0" smtClean="0"/>
          </a:p>
          <a:p>
            <a:pPr marL="0" indent="0" algn="ctr">
              <a:buNone/>
            </a:pPr>
            <a:r>
              <a:rPr lang="es-CO" b="1" dirty="0" smtClean="0"/>
              <a:t>Una comunicación del evangelio que no enfatice el deber de vivir santamente y refiera la disciplina del Señor será defectuosa. </a:t>
            </a:r>
            <a:endParaRPr lang="es-CO" b="1" dirty="0"/>
          </a:p>
        </p:txBody>
      </p:sp>
      <p:sp>
        <p:nvSpPr>
          <p:cNvPr id="4" name="3 Rectángulo"/>
          <p:cNvSpPr/>
          <p:nvPr/>
        </p:nvSpPr>
        <p:spPr>
          <a:xfrm>
            <a:off x="0" y="11332"/>
            <a:ext cx="9144000" cy="1323439"/>
          </a:xfrm>
          <a:prstGeom prst="rect">
            <a:avLst/>
          </a:prstGeom>
        </p:spPr>
        <p:txBody>
          <a:bodyPr wrap="square">
            <a:spAutoFit/>
          </a:bodyPr>
          <a:lstStyle/>
          <a:p>
            <a:pPr algn="ctr"/>
            <a:r>
              <a:rPr lang="es-CO" sz="2000" dirty="0" smtClean="0"/>
              <a:t>Dios </a:t>
            </a:r>
            <a:r>
              <a:rPr lang="es-CO" sz="2000" dirty="0"/>
              <a:t>y el mundo espera de nosotros integridad en el carácter, que seamos personas de una sola pieza, no ambivalentes (</a:t>
            </a:r>
            <a:r>
              <a:rPr lang="es-CO" sz="2000" b="1" u="sng" dirty="0"/>
              <a:t>en la iglesia y en el mundo</a:t>
            </a:r>
            <a:r>
              <a:rPr lang="es-CO" sz="2000" dirty="0"/>
              <a:t>), no de doble ánimo (</a:t>
            </a:r>
            <a:r>
              <a:rPr lang="es-CO" sz="2000" b="1" u="sng" dirty="0"/>
              <a:t>sirviendo al Señor y a sus propios intereses</a:t>
            </a:r>
            <a:r>
              <a:rPr lang="es-CO" sz="2000" dirty="0"/>
              <a:t>); que seamos personas sinceras y confiables. </a:t>
            </a:r>
            <a:endParaRPr lang="es-CO" dirty="0"/>
          </a:p>
        </p:txBody>
      </p:sp>
    </p:spTree>
    <p:extLst>
      <p:ext uri="{BB962C8B-B14F-4D97-AF65-F5344CB8AC3E}">
        <p14:creationId xmlns:p14="http://schemas.microsoft.com/office/powerpoint/2010/main" val="7609359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554162"/>
            <a:ext cx="8686800" cy="4971182"/>
          </a:xfrm>
        </p:spPr>
        <p:txBody>
          <a:bodyPr>
            <a:normAutofit fontScale="77500" lnSpcReduction="20000"/>
          </a:bodyPr>
          <a:lstStyle/>
          <a:p>
            <a:pPr marL="0" indent="0">
              <a:buNone/>
            </a:pPr>
            <a:r>
              <a:rPr lang="es-CO" sz="3500" b="1" u="sng" dirty="0" smtClean="0">
                <a:solidFill>
                  <a:srgbClr val="FF0000"/>
                </a:solidFill>
              </a:rPr>
              <a:t>Verso 7</a:t>
            </a:r>
            <a:r>
              <a:rPr lang="es-CO" dirty="0" smtClean="0"/>
              <a:t>. "</a:t>
            </a:r>
            <a:r>
              <a:rPr lang="es-CO" dirty="0" smtClean="0">
                <a:latin typeface="Agency FB" pitchFamily="34" charset="0"/>
              </a:rPr>
              <a:t>Pues </a:t>
            </a:r>
            <a:r>
              <a:rPr lang="es-CO" dirty="0">
                <a:latin typeface="Agency FB" pitchFamily="34" charset="0"/>
              </a:rPr>
              <a:t>no nos ha llamado Dios a inmundicia, sino a santificación</a:t>
            </a:r>
            <a:r>
              <a:rPr lang="es-CO" dirty="0"/>
              <a:t>". </a:t>
            </a:r>
            <a:endParaRPr lang="es-CO" dirty="0" smtClean="0"/>
          </a:p>
          <a:p>
            <a:pPr marL="0" indent="0" algn="ctr">
              <a:buNone/>
            </a:pPr>
            <a:r>
              <a:rPr lang="es-CO" dirty="0" smtClean="0"/>
              <a:t>Note que el </a:t>
            </a:r>
            <a:r>
              <a:rPr lang="es-CO" dirty="0"/>
              <a:t>apóstol emplea la palabra inmundicia, como lo opuesto a santificación. </a:t>
            </a:r>
            <a:endParaRPr lang="es-CO" dirty="0" smtClean="0"/>
          </a:p>
          <a:p>
            <a:pPr marL="0" indent="0" algn="ctr">
              <a:buNone/>
            </a:pPr>
            <a:endParaRPr lang="es-CO" sz="3600" b="1" u="sng" dirty="0" smtClean="0">
              <a:solidFill>
                <a:srgbClr val="FF0000"/>
              </a:solidFill>
            </a:endParaRPr>
          </a:p>
          <a:p>
            <a:pPr marL="0" indent="0" algn="ctr">
              <a:buNone/>
            </a:pPr>
            <a:r>
              <a:rPr lang="es-CO" sz="3600" b="1" u="sng" dirty="0" smtClean="0">
                <a:solidFill>
                  <a:srgbClr val="FF0000"/>
                </a:solidFill>
              </a:rPr>
              <a:t>¿Qué es inmundicia?</a:t>
            </a:r>
          </a:p>
          <a:p>
            <a:pPr marL="0" indent="0" algn="ctr">
              <a:buNone/>
            </a:pPr>
            <a:r>
              <a:rPr lang="es-CO" dirty="0" smtClean="0"/>
              <a:t>Inmundicia </a:t>
            </a:r>
            <a:r>
              <a:rPr lang="es-CO" dirty="0"/>
              <a:t>es suciedad, basura, impureza, </a:t>
            </a:r>
            <a:r>
              <a:rPr lang="es-CO" dirty="0" smtClean="0"/>
              <a:t>deshonestidad. La </a:t>
            </a:r>
            <a:r>
              <a:rPr lang="es-CO" dirty="0"/>
              <a:t>fornicación y las pasiones desordenadas, los deseos codiciosos, son suciedad ante los ojos de Dios, porquería, basura. </a:t>
            </a:r>
            <a:endParaRPr lang="es-CO" dirty="0" smtClean="0"/>
          </a:p>
          <a:p>
            <a:pPr marL="0" indent="0" algn="ctr">
              <a:buNone/>
            </a:pPr>
            <a:r>
              <a:rPr lang="es-CO" b="1" dirty="0" smtClean="0"/>
              <a:t>De </a:t>
            </a:r>
            <a:r>
              <a:rPr lang="es-CO" b="1" dirty="0"/>
              <a:t>allí nos sacó el Señor mediante su llamamiento santo. De nuevo se nos refiere -como cerrando el círculo- que la voluntad de Dios es nuestra santificación. Y esa voluntad </a:t>
            </a:r>
            <a:r>
              <a:rPr lang="es-CO" b="1" dirty="0" smtClean="0"/>
              <a:t>de </a:t>
            </a:r>
            <a:r>
              <a:rPr lang="es-CO" b="1" dirty="0"/>
              <a:t>es soberana. Dios todo lo que ha querido </a:t>
            </a:r>
            <a:r>
              <a:rPr lang="es-CO" b="1" dirty="0" smtClean="0"/>
              <a:t>hacer con nosotros, lo ha </a:t>
            </a:r>
            <a:r>
              <a:rPr lang="es-CO" b="1" dirty="0"/>
              <a:t>hecho. </a:t>
            </a:r>
          </a:p>
        </p:txBody>
      </p:sp>
      <p:sp>
        <p:nvSpPr>
          <p:cNvPr id="4" name="3 Rectángulo"/>
          <p:cNvSpPr/>
          <p:nvPr/>
        </p:nvSpPr>
        <p:spPr>
          <a:xfrm>
            <a:off x="911" y="0"/>
            <a:ext cx="8784976" cy="1077218"/>
          </a:xfrm>
          <a:prstGeom prst="rect">
            <a:avLst/>
          </a:prstGeom>
        </p:spPr>
        <p:txBody>
          <a:bodyPr wrap="square">
            <a:spAutoFit/>
          </a:bodyPr>
          <a:lstStyle/>
          <a:p>
            <a:pPr algn="ctr"/>
            <a:r>
              <a:rPr lang="es-CO" sz="3200" b="1" dirty="0" smtClean="0"/>
              <a:t>De </a:t>
            </a:r>
            <a:r>
              <a:rPr lang="es-CO" sz="3200" b="1" dirty="0"/>
              <a:t>nuevo, el apóstol refiere lo que ha sido y es la voluntad de Dios para nosotros </a:t>
            </a:r>
          </a:p>
        </p:txBody>
      </p:sp>
    </p:spTree>
    <p:extLst>
      <p:ext uri="{BB962C8B-B14F-4D97-AF65-F5344CB8AC3E}">
        <p14:creationId xmlns:p14="http://schemas.microsoft.com/office/powerpoint/2010/main" val="4426596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96752"/>
            <a:ext cx="8686800" cy="5256584"/>
          </a:xfrm>
        </p:spPr>
        <p:txBody>
          <a:bodyPr>
            <a:normAutofit fontScale="92500" lnSpcReduction="10000"/>
          </a:bodyPr>
          <a:lstStyle/>
          <a:p>
            <a:pPr marL="0" indent="0" algn="ctr">
              <a:buNone/>
            </a:pPr>
            <a:r>
              <a:rPr lang="es-CO" b="1" dirty="0">
                <a:solidFill>
                  <a:srgbClr val="FF0000"/>
                </a:solidFill>
              </a:rPr>
              <a:t>Por tanto, no seamos necios, no nos volvamos como el perro a su vómito o la puerca lavada al revolcadero, a practicar los pecados que antes cometíamos. </a:t>
            </a:r>
            <a:endParaRPr lang="es-CO" b="1" dirty="0" smtClean="0">
              <a:solidFill>
                <a:srgbClr val="FF0000"/>
              </a:solidFill>
            </a:endParaRPr>
          </a:p>
          <a:p>
            <a:pPr marL="0" indent="0" algn="ctr">
              <a:buNone/>
            </a:pPr>
            <a:r>
              <a:rPr lang="es-CO" dirty="0" smtClean="0"/>
              <a:t>Vivamos </a:t>
            </a:r>
            <a:r>
              <a:rPr lang="es-CO" dirty="0"/>
              <a:t>como nos conviene conducirnos y agradar a Dios, actuando en consonancia con sus principios de santidad y justicia. </a:t>
            </a:r>
            <a:endParaRPr lang="es-CO" dirty="0" smtClean="0"/>
          </a:p>
          <a:p>
            <a:pPr marL="0" indent="0" algn="ctr">
              <a:buNone/>
            </a:pPr>
            <a:r>
              <a:rPr lang="es-CO" b="1" dirty="0" smtClean="0">
                <a:solidFill>
                  <a:srgbClr val="FF0000"/>
                </a:solidFill>
              </a:rPr>
              <a:t>Tengamos </a:t>
            </a:r>
            <a:r>
              <a:rPr lang="es-CO" b="1" dirty="0">
                <a:solidFill>
                  <a:srgbClr val="FF0000"/>
                </a:solidFill>
              </a:rPr>
              <a:t>cuidado de no ser de los que desechan el consejo apostólico, porque aunque sea comunicado por hombres falibles, se trata del mandamiento de Dios para nosotros. No olvidemos que el Señor es vengador de todo esto</a:t>
            </a:r>
            <a:r>
              <a:rPr lang="es-CO" b="1" dirty="0" smtClean="0">
                <a:solidFill>
                  <a:srgbClr val="FF0000"/>
                </a:solidFill>
              </a:rPr>
              <a:t>.</a:t>
            </a:r>
            <a:endParaRPr lang="es-CO" b="1" dirty="0">
              <a:solidFill>
                <a:srgbClr val="FF0000"/>
              </a:solidFill>
            </a:endParaRPr>
          </a:p>
        </p:txBody>
      </p:sp>
    </p:spTree>
    <p:extLst>
      <p:ext uri="{BB962C8B-B14F-4D97-AF65-F5344CB8AC3E}">
        <p14:creationId xmlns:p14="http://schemas.microsoft.com/office/powerpoint/2010/main" val="15924680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4800" y="1554162"/>
            <a:ext cx="8686800" cy="4971182"/>
          </a:xfrm>
        </p:spPr>
        <p:txBody>
          <a:bodyPr>
            <a:normAutofit fontScale="85000" lnSpcReduction="20000"/>
          </a:bodyPr>
          <a:lstStyle/>
          <a:p>
            <a:pPr marL="0" indent="0" algn="ctr">
              <a:buNone/>
            </a:pPr>
            <a:r>
              <a:rPr lang="es-CO" dirty="0" smtClean="0"/>
              <a:t>Hermanos</a:t>
            </a:r>
            <a:r>
              <a:rPr lang="es-CO" dirty="0"/>
              <a:t>, debemos ser honestos y admitir nuestra falta de interés y esfuerzo por retener la enseñanza que se nos comunica a través de la predicación. Es probable que unos cuantos minutos después de haber oído el mensaje ya no nos acordamos ni siquiera del tema. La falta de memoria se debe a la falta de atención. </a:t>
            </a:r>
            <a:endParaRPr lang="es-CO" dirty="0" smtClean="0"/>
          </a:p>
          <a:p>
            <a:pPr marL="0" indent="0">
              <a:buNone/>
            </a:pPr>
            <a:endParaRPr lang="es-CO" dirty="0" smtClean="0"/>
          </a:p>
          <a:p>
            <a:pPr marL="0" indent="0" algn="ctr">
              <a:buNone/>
            </a:pPr>
            <a:r>
              <a:rPr lang="es-CO" sz="3800" b="1" dirty="0" smtClean="0">
                <a:solidFill>
                  <a:srgbClr val="FF0000"/>
                </a:solidFill>
              </a:rPr>
              <a:t>¿</a:t>
            </a:r>
            <a:r>
              <a:rPr lang="es-CO" sz="3800" b="1" dirty="0">
                <a:solidFill>
                  <a:srgbClr val="FF0000"/>
                </a:solidFill>
              </a:rPr>
              <a:t>Por qué, muchas veces, olvidamos el nombre de una persona que nos fue presentada?</a:t>
            </a:r>
            <a:r>
              <a:rPr lang="es-CO" dirty="0"/>
              <a:t> </a:t>
            </a:r>
            <a:endParaRPr lang="es-CO" dirty="0" smtClean="0"/>
          </a:p>
          <a:p>
            <a:pPr marL="0" indent="0">
              <a:buNone/>
            </a:pPr>
            <a:endParaRPr lang="es-CO" dirty="0" smtClean="0"/>
          </a:p>
          <a:p>
            <a:pPr marL="0" indent="0" algn="ctr">
              <a:buNone/>
            </a:pPr>
            <a:r>
              <a:rPr lang="es-CO" dirty="0" smtClean="0"/>
              <a:t>Porque </a:t>
            </a:r>
            <a:r>
              <a:rPr lang="es-CO" dirty="0"/>
              <a:t>al momento de ser presentada no pusimos atención al nombre que se nos dijo. </a:t>
            </a:r>
            <a:r>
              <a:rPr lang="es-CO" dirty="0" smtClean="0"/>
              <a:t>Indica que estamos </a:t>
            </a:r>
            <a:r>
              <a:rPr lang="es-CO" dirty="0"/>
              <a:t>concentrados en otra cosa. </a:t>
            </a:r>
          </a:p>
          <a:p>
            <a:endParaRPr lang="es-CO" dirty="0"/>
          </a:p>
          <a:p>
            <a:endParaRPr lang="es-CO" dirty="0"/>
          </a:p>
        </p:txBody>
      </p:sp>
      <p:sp>
        <p:nvSpPr>
          <p:cNvPr id="4" name="3 Rectángulo"/>
          <p:cNvSpPr/>
          <p:nvPr/>
        </p:nvSpPr>
        <p:spPr>
          <a:xfrm>
            <a:off x="251521" y="1341"/>
            <a:ext cx="8568952" cy="1015663"/>
          </a:xfrm>
          <a:prstGeom prst="rect">
            <a:avLst/>
          </a:prstGeom>
        </p:spPr>
        <p:txBody>
          <a:bodyPr wrap="square">
            <a:spAutoFit/>
          </a:bodyPr>
          <a:lstStyle/>
          <a:p>
            <a:pPr algn="ctr"/>
            <a:r>
              <a:rPr lang="es-CO" sz="3200" b="1" u="sng" dirty="0">
                <a:solidFill>
                  <a:srgbClr val="FF0000"/>
                </a:solidFill>
              </a:rPr>
              <a:t>Verso 8.</a:t>
            </a:r>
            <a:r>
              <a:rPr lang="es-CO" sz="2000" dirty="0"/>
              <a:t> "</a:t>
            </a:r>
            <a:r>
              <a:rPr lang="es-CO" sz="2800" dirty="0">
                <a:latin typeface="Agency FB" pitchFamily="34" charset="0"/>
              </a:rPr>
              <a:t>Así que, el que desecha esto, no desecha a hombre, sino a Dios, que también nos dio su Espíritu Santo</a:t>
            </a:r>
            <a:r>
              <a:rPr lang="es-CO" sz="2000" dirty="0"/>
              <a:t>". </a:t>
            </a:r>
          </a:p>
        </p:txBody>
      </p:sp>
    </p:spTree>
    <p:extLst>
      <p:ext uri="{BB962C8B-B14F-4D97-AF65-F5344CB8AC3E}">
        <p14:creationId xmlns:p14="http://schemas.microsoft.com/office/powerpoint/2010/main" val="349509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268760"/>
            <a:ext cx="8686800" cy="5328592"/>
          </a:xfrm>
        </p:spPr>
        <p:txBody>
          <a:bodyPr>
            <a:normAutofit fontScale="77500" lnSpcReduction="20000"/>
          </a:bodyPr>
          <a:lstStyle/>
          <a:p>
            <a:pPr marL="0" indent="0" algn="ctr">
              <a:buNone/>
            </a:pPr>
            <a:r>
              <a:rPr lang="es-CO" dirty="0"/>
              <a:t>El cuidado que debemos tener al escuchar la predicación es enfatizado aquí, y el Señor no quiere que menospreciemos su Palabra por el hecho de que sea comunicada por medio de instrumentos humanos, porque aunque el Señor está empleando a hombres, es él quien está dando su palabra, y esto también hemos de creerlo por fe. </a:t>
            </a:r>
            <a:endParaRPr lang="es-CO" dirty="0" smtClean="0"/>
          </a:p>
          <a:p>
            <a:pPr marL="0" indent="0">
              <a:buNone/>
            </a:pPr>
            <a:endParaRPr lang="es-CO" dirty="0"/>
          </a:p>
          <a:p>
            <a:pPr marL="0" indent="0" algn="ctr">
              <a:buNone/>
            </a:pPr>
            <a:r>
              <a:rPr lang="es-CO" sz="3100" b="1" dirty="0" smtClean="0">
                <a:solidFill>
                  <a:srgbClr val="FF0000"/>
                </a:solidFill>
              </a:rPr>
              <a:t>El </a:t>
            </a:r>
            <a:r>
              <a:rPr lang="es-CO" sz="3100" b="1" dirty="0">
                <a:solidFill>
                  <a:srgbClr val="FF0000"/>
                </a:solidFill>
              </a:rPr>
              <a:t>mismo Señor y los apóstoles no cesan de llamarnos la atención acerca de mirar bien cómo oímos. No sólo estar presentes, sino prestar toda la atención que se nos demande. No sólo oír con los oídos físicos, sino oír para obedecer</a:t>
            </a:r>
            <a:r>
              <a:rPr lang="es-CO" dirty="0" smtClean="0"/>
              <a:t>.</a:t>
            </a:r>
          </a:p>
          <a:p>
            <a:pPr marL="0" indent="0" algn="ctr">
              <a:buNone/>
            </a:pPr>
            <a:endParaRPr lang="es-CO" dirty="0"/>
          </a:p>
          <a:p>
            <a:pPr marL="0" indent="0" algn="ctr">
              <a:buNone/>
            </a:pPr>
            <a:r>
              <a:rPr lang="es-CO" dirty="0" smtClean="0"/>
              <a:t> </a:t>
            </a:r>
            <a:r>
              <a:rPr lang="es-CO" dirty="0"/>
              <a:t>"</a:t>
            </a:r>
            <a:r>
              <a:rPr lang="es-CO" b="1" dirty="0">
                <a:latin typeface="Agency FB" pitchFamily="34" charset="0"/>
              </a:rPr>
              <a:t>El que tiene oídos para oír, oiga lo que el Espíritu dice a las </a:t>
            </a:r>
            <a:r>
              <a:rPr lang="es-CO" b="1" dirty="0" smtClean="0">
                <a:latin typeface="Agency FB" pitchFamily="34" charset="0"/>
              </a:rPr>
              <a:t>iglesias</a:t>
            </a:r>
            <a:r>
              <a:rPr lang="es-CO" dirty="0" smtClean="0"/>
              <a:t>«. Dice Dios al final de cada mensaje a la siete iglesias, lea </a:t>
            </a:r>
            <a:r>
              <a:rPr lang="es-CO" dirty="0" smtClean="0">
                <a:solidFill>
                  <a:srgbClr val="FF0000"/>
                </a:solidFill>
              </a:rPr>
              <a:t>(Apoc. 2:7,11,17,29, </a:t>
            </a:r>
            <a:r>
              <a:rPr lang="es-CO" dirty="0" smtClean="0"/>
              <a:t>etc). Por tanto, la </a:t>
            </a:r>
            <a:r>
              <a:rPr lang="es-CO" dirty="0"/>
              <a:t>responsabilidad es de todos y cada uno de </a:t>
            </a:r>
            <a:r>
              <a:rPr lang="es-CO" dirty="0" smtClean="0"/>
              <a:t>nosotros, oír, o no oír, obedecer o no obedecer. </a:t>
            </a:r>
            <a:endParaRPr lang="es-CO" dirty="0"/>
          </a:p>
        </p:txBody>
      </p:sp>
    </p:spTree>
    <p:extLst>
      <p:ext uri="{BB962C8B-B14F-4D97-AF65-F5344CB8AC3E}">
        <p14:creationId xmlns:p14="http://schemas.microsoft.com/office/powerpoint/2010/main" val="21570996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88640"/>
            <a:ext cx="8686800" cy="838200"/>
          </a:xfrm>
        </p:spPr>
        <p:txBody>
          <a:bodyPr>
            <a:noAutofit/>
          </a:bodyPr>
          <a:lstStyle/>
          <a:p>
            <a:pPr algn="ctr"/>
            <a:r>
              <a:rPr lang="es-CO" sz="2000" dirty="0"/>
              <a:t>¿En qué otro lugar usted espera ser instruido o edificado para la vida que agrada a Dios sino a los pies de los ministros del Señor?</a:t>
            </a:r>
          </a:p>
        </p:txBody>
      </p:sp>
      <p:sp>
        <p:nvSpPr>
          <p:cNvPr id="3" name="2 Marcador de contenido"/>
          <p:cNvSpPr>
            <a:spLocks noGrp="1"/>
          </p:cNvSpPr>
          <p:nvPr>
            <p:ph idx="1"/>
          </p:nvPr>
        </p:nvSpPr>
        <p:spPr>
          <a:xfrm>
            <a:off x="323528" y="1412776"/>
            <a:ext cx="8686800" cy="5184576"/>
          </a:xfrm>
        </p:spPr>
        <p:txBody>
          <a:bodyPr>
            <a:normAutofit fontScale="85000" lnSpcReduction="10000"/>
          </a:bodyPr>
          <a:lstStyle/>
          <a:p>
            <a:pPr marL="0" indent="0" algn="ctr">
              <a:buNone/>
            </a:pPr>
            <a:r>
              <a:rPr lang="es-CO" dirty="0" smtClean="0"/>
              <a:t>Pero</a:t>
            </a:r>
            <a:r>
              <a:rPr lang="es-CO" dirty="0"/>
              <a:t>, hay quienes menosprecian a los siervos de Cristo, sin percatarse de que al mismo tiempo están menospreciando al Señor</a:t>
            </a:r>
            <a:r>
              <a:rPr lang="es-CO" dirty="0" smtClean="0"/>
              <a:t>.</a:t>
            </a:r>
          </a:p>
          <a:p>
            <a:pPr marL="0" indent="0">
              <a:buNone/>
            </a:pPr>
            <a:r>
              <a:rPr lang="es-CO" dirty="0" smtClean="0"/>
              <a:t> </a:t>
            </a:r>
          </a:p>
          <a:p>
            <a:pPr marL="0" indent="0" algn="ctr">
              <a:buNone/>
            </a:pPr>
            <a:r>
              <a:rPr lang="es-CO" b="1" i="1" dirty="0" smtClean="0">
                <a:solidFill>
                  <a:srgbClr val="FF0000"/>
                </a:solidFill>
              </a:rPr>
              <a:t>Hay </a:t>
            </a:r>
            <a:r>
              <a:rPr lang="es-CO" b="1" i="1" dirty="0">
                <a:solidFill>
                  <a:srgbClr val="FF0000"/>
                </a:solidFill>
              </a:rPr>
              <a:t>iglesias en donde la predicación ocupa un lugar de poca importancia; forzosamente le han dejado unos cuantos minutos, y debido a ese mismo menosprecio por la palabra, ese sentir contrario a la predicación de la palabra, los predicadores han cambiado de serios a cómicos; en lugar de seria predicación, el tiempo se emplea en otros asuntos, en formas de adoración inventadas por los hombres; en programas basados en la publicidad mundana para atraer a la gente del mundo. </a:t>
            </a:r>
          </a:p>
          <a:p>
            <a:endParaRPr lang="es-CO" b="1" i="1" dirty="0">
              <a:solidFill>
                <a:srgbClr val="FF0000"/>
              </a:solidFill>
            </a:endParaRPr>
          </a:p>
        </p:txBody>
      </p:sp>
    </p:spTree>
    <p:extLst>
      <p:ext uri="{BB962C8B-B14F-4D97-AF65-F5344CB8AC3E}">
        <p14:creationId xmlns:p14="http://schemas.microsoft.com/office/powerpoint/2010/main" val="13946562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dirty="0" smtClean="0"/>
              <a:t>Hermanos</a:t>
            </a:r>
            <a:r>
              <a:rPr lang="es-CO" dirty="0"/>
              <a:t>, aquí debemos venir a exponernos ante la palabra de Dios, pero no como un acto o ritual religioso que tenga alguna operación subjetiva o extra-sensorial para santificarnos. </a:t>
            </a:r>
            <a:endParaRPr lang="es-CO" dirty="0" smtClean="0"/>
          </a:p>
          <a:p>
            <a:endParaRPr lang="es-CO" dirty="0" smtClean="0"/>
          </a:p>
          <a:p>
            <a:pPr marL="0" indent="0" algn="ctr">
              <a:buNone/>
            </a:pPr>
            <a:r>
              <a:rPr lang="es-CO" b="1" i="1" dirty="0" smtClean="0">
                <a:solidFill>
                  <a:srgbClr val="FF0000"/>
                </a:solidFill>
              </a:rPr>
              <a:t>La </a:t>
            </a:r>
            <a:r>
              <a:rPr lang="es-CO" b="1" i="1" dirty="0">
                <a:solidFill>
                  <a:srgbClr val="FF0000"/>
                </a:solidFill>
              </a:rPr>
              <a:t>palabra de Dios predicada entra por los canales normales de nuestro ser, por el oído, y es captada por nuestro entendimiento, que ha sido abierto por el </a:t>
            </a:r>
            <a:r>
              <a:rPr lang="es-CO" b="1" i="1" dirty="0" smtClean="0">
                <a:solidFill>
                  <a:srgbClr val="FF0000"/>
                </a:solidFill>
              </a:rPr>
              <a:t>Espíritu Santo. </a:t>
            </a:r>
            <a:r>
              <a:rPr lang="es-CO" b="1" i="1" dirty="0">
                <a:solidFill>
                  <a:srgbClr val="FF0000"/>
                </a:solidFill>
              </a:rPr>
              <a:t>Es el Espíritu que aplica la Palabra de Dios a nuestro espíritu. </a:t>
            </a:r>
            <a:endParaRPr lang="es-CO" b="1" i="1" dirty="0" smtClean="0">
              <a:solidFill>
                <a:srgbClr val="FF0000"/>
              </a:solidFill>
            </a:endParaRPr>
          </a:p>
          <a:p>
            <a:pPr marL="0" indent="0">
              <a:buNone/>
            </a:pPr>
            <a:endParaRPr lang="es-CO" dirty="0" smtClean="0"/>
          </a:p>
          <a:p>
            <a:pPr marL="0" indent="0" algn="ctr">
              <a:buNone/>
            </a:pPr>
            <a:r>
              <a:rPr lang="es-CO" dirty="0" smtClean="0"/>
              <a:t>Pero</a:t>
            </a:r>
            <a:r>
              <a:rPr lang="es-CO" dirty="0"/>
              <a:t>, hermanos, es algo verdaderamente triste y digno de lamentar observar cómo personas que debido al tiempo transcurrido deberían ser ya maestros, pero se conducen como niños; todavía tienen necesidad de leche espiritual. Todavía hay que referirles los primeros rudimentos de las palabras de Dios, porque tienen necesidad de leche, y no de alimento sólido. </a:t>
            </a:r>
          </a:p>
        </p:txBody>
      </p:sp>
    </p:spTree>
    <p:extLst>
      <p:ext uri="{BB962C8B-B14F-4D97-AF65-F5344CB8AC3E}">
        <p14:creationId xmlns:p14="http://schemas.microsoft.com/office/powerpoint/2010/main" val="49456870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24744"/>
            <a:ext cx="8686800" cy="5544616"/>
          </a:xfrm>
        </p:spPr>
        <p:txBody>
          <a:bodyPr>
            <a:normAutofit fontScale="92500" lnSpcReduction="20000"/>
          </a:bodyPr>
          <a:lstStyle/>
          <a:p>
            <a:pPr marL="0" indent="0" algn="ctr">
              <a:buNone/>
            </a:pPr>
            <a:r>
              <a:rPr lang="es-CO" sz="2600" dirty="0"/>
              <a:t>Como exhorta el escritor a los Hebreos: Hermanos, "</a:t>
            </a:r>
            <a:r>
              <a:rPr lang="es-CO" sz="2600" b="1" dirty="0">
                <a:latin typeface="Agency FB" pitchFamily="34" charset="0"/>
              </a:rPr>
              <a:t>Vayamos adelante hacia la madurez</a:t>
            </a:r>
            <a:r>
              <a:rPr lang="es-CO" sz="2600" dirty="0"/>
              <a:t>". Es la palabra de Dios puesta por obra, obedecida y cumplida en cada uno de nosotros lo que nos puede santificar y disfrutar de una vida victoriosa. </a:t>
            </a:r>
            <a:endParaRPr lang="es-CO" sz="2600" dirty="0" smtClean="0"/>
          </a:p>
          <a:p>
            <a:pPr marL="0" indent="0" algn="ctr">
              <a:buNone/>
            </a:pPr>
            <a:r>
              <a:rPr lang="es-CO" sz="2600" dirty="0" smtClean="0"/>
              <a:t>Leamos </a:t>
            </a:r>
            <a:r>
              <a:rPr lang="es-CO" sz="2600" b="1" dirty="0" smtClean="0">
                <a:solidFill>
                  <a:srgbClr val="FF0000"/>
                </a:solidFill>
              </a:rPr>
              <a:t>Stgo.1:21-25</a:t>
            </a:r>
            <a:r>
              <a:rPr lang="es-CO" sz="2600" dirty="0"/>
              <a:t>. </a:t>
            </a:r>
          </a:p>
          <a:p>
            <a:pPr marL="0" indent="0" algn="ctr">
              <a:buNone/>
            </a:pPr>
            <a:r>
              <a:rPr lang="es-CO" sz="2600" dirty="0"/>
              <a:t>Hay una tendencia natural a menospreciar la palabra predicada. Hay , por tanto, el peligro de ser una persona de apariencia religiosa, pero en quien la palabra de Dios no está haciendo la obra de santificación porque sencillamente no se pone por obra. </a:t>
            </a:r>
            <a:endParaRPr lang="es-CO" sz="2600" dirty="0" smtClean="0"/>
          </a:p>
          <a:p>
            <a:pPr marL="0" indent="0" algn="ctr">
              <a:buNone/>
            </a:pPr>
            <a:r>
              <a:rPr lang="es-CO" sz="2600" dirty="0" smtClean="0"/>
              <a:t>A </a:t>
            </a:r>
            <a:r>
              <a:rPr lang="es-CO" sz="2600" dirty="0"/>
              <a:t>los mismos hermanos tesalonicenses el apóstol tiene que decirles nuevamente en el cap.5:20 "</a:t>
            </a:r>
            <a:r>
              <a:rPr lang="es-CO" sz="2600" dirty="0">
                <a:latin typeface="Agency FB" pitchFamily="34" charset="0"/>
              </a:rPr>
              <a:t>No menospreciéis las profecías</a:t>
            </a:r>
            <a:r>
              <a:rPr lang="es-CO" sz="2600" dirty="0" smtClean="0"/>
              <a:t>". Hermanos</a:t>
            </a:r>
            <a:r>
              <a:rPr lang="es-CO" sz="2600" dirty="0"/>
              <a:t>, repito la exhortación del </a:t>
            </a:r>
            <a:r>
              <a:rPr lang="es-CO" sz="2600" dirty="0" smtClean="0"/>
              <a:t>apóstol Santiago </a:t>
            </a:r>
            <a:r>
              <a:rPr lang="es-CO" sz="2600" dirty="0"/>
              <a:t>aquí </a:t>
            </a:r>
            <a:r>
              <a:rPr lang="es-CO" sz="2600" dirty="0" smtClean="0"/>
              <a:t>"</a:t>
            </a:r>
            <a:r>
              <a:rPr lang="es-CO" sz="2600" dirty="0">
                <a:latin typeface="Agency FB" pitchFamily="34" charset="0"/>
              </a:rPr>
              <a:t>Recibid con mansedumbre la palabra implantada, la cual puede salvar vuestras almas</a:t>
            </a:r>
            <a:r>
              <a:rPr lang="es-CO" sz="2600" dirty="0" smtClean="0"/>
              <a:t>".</a:t>
            </a:r>
          </a:p>
          <a:p>
            <a:pPr marL="0" indent="0" algn="ctr">
              <a:buNone/>
            </a:pPr>
            <a:endParaRPr lang="es-CO" sz="2600" b="1" dirty="0" smtClean="0">
              <a:solidFill>
                <a:srgbClr val="FF0000"/>
              </a:solidFill>
            </a:endParaRPr>
          </a:p>
          <a:p>
            <a:pPr marL="0" indent="0" algn="ctr">
              <a:buNone/>
            </a:pPr>
            <a:r>
              <a:rPr lang="es-CO" sz="2600" b="1" dirty="0" smtClean="0">
                <a:solidFill>
                  <a:srgbClr val="FF0000"/>
                </a:solidFill>
              </a:rPr>
              <a:t>Mi oración es que este tema nos haga reflexionar sobre la necesidad de buscar la santidad en nuestras vidas. Amen.  Dic.15/013.</a:t>
            </a:r>
            <a:endParaRPr lang="es-CO" sz="2600" b="1" dirty="0">
              <a:solidFill>
                <a:srgbClr val="FF0000"/>
              </a:solidFill>
            </a:endParaRPr>
          </a:p>
          <a:p>
            <a:endParaRPr lang="es-CO" dirty="0"/>
          </a:p>
        </p:txBody>
      </p:sp>
    </p:spTree>
    <p:extLst>
      <p:ext uri="{BB962C8B-B14F-4D97-AF65-F5344CB8AC3E}">
        <p14:creationId xmlns:p14="http://schemas.microsoft.com/office/powerpoint/2010/main" val="28340029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781</TotalTime>
  <Words>2628</Words>
  <Application>Microsoft Office PowerPoint</Application>
  <PresentationFormat>Presentación en pantalla (4:3)</PresentationFormat>
  <Paragraphs>86</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Viajes</vt:lpstr>
      <vt:lpstr>NUESTRA SANTIFICACIÓN N° 2.</vt:lpstr>
      <vt:lpstr>Ahora el apóstol Pablo ofrece otros detalles sobre como lograr NUESTRA SANTIFICACIÓN desde el verso 4-8.</vt:lpstr>
      <vt:lpstr>Presentación de PowerPoint</vt:lpstr>
      <vt:lpstr>Presentación de PowerPoint</vt:lpstr>
      <vt:lpstr>Presentación de PowerPoint</vt:lpstr>
      <vt:lpstr>Presentación de PowerPoint</vt:lpstr>
      <vt:lpstr>Presentación de PowerPoint</vt:lpstr>
      <vt:lpstr>Cada uno de vosotros ha de ejercer dominio propio a fin de mantenerse puro para el Señor. </vt:lpstr>
      <vt:lpstr>Presentación de PowerPoint</vt:lpstr>
      <vt:lpstr>El mandamiento y advertencia del apóstol al respecto es...</vt:lpstr>
      <vt:lpstr>Presentación de PowerPoint</vt:lpstr>
      <vt:lpstr>Presentación de PowerPoint</vt:lpstr>
      <vt:lpstr>Presentación de PowerPoint</vt:lpstr>
      <vt:lpstr>Presentación de PowerPoint</vt:lpstr>
      <vt:lpstr>Presentación de PowerPoint</vt:lpstr>
      <vt:lpstr>¿En qué otro lugar usted espera ser instruido o edificado para la vida que agrada a Dios sino a los pies de los ministros del Señor?</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NUESTRA SANTIFICACIÓN</dc:title>
  <dc:creator>FAMILIA FIERRO CH</dc:creator>
  <cp:lastModifiedBy>FAMILIA FIERRO CH</cp:lastModifiedBy>
  <cp:revision>112</cp:revision>
  <dcterms:created xsi:type="dcterms:W3CDTF">2012-12-21T11:28:07Z</dcterms:created>
  <dcterms:modified xsi:type="dcterms:W3CDTF">2014-01-18T22:07:18Z</dcterms:modified>
</cp:coreProperties>
</file>