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93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2905137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176120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611782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1970794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3482070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3403317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4098771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264120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3116557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2451999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8E9FEE6E-B609-4F0B-A159-62345E77A99B}" type="datetimeFigureOut">
              <a:rPr lang="es-CO" smtClean="0"/>
              <a:t>23/01/2014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59503FA-C605-4395-8FFC-3BE032AE15E5}" type="slidenum">
              <a:rPr lang="es-CO" smtClean="0"/>
              <a:t>‹Nº›</a:t>
            </a:fld>
            <a:endParaRPr lang="es-CO"/>
          </a:p>
        </p:txBody>
      </p:sp>
    </p:spTree>
    <p:extLst>
      <p:ext uri="{BB962C8B-B14F-4D97-AF65-F5344CB8AC3E}">
        <p14:creationId xmlns:p14="http://schemas.microsoft.com/office/powerpoint/2010/main" val="1304887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9FEE6E-B609-4F0B-A159-62345E77A99B}" type="datetimeFigureOut">
              <a:rPr lang="es-CO" smtClean="0"/>
              <a:t>23/01/2014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9503FA-C605-4395-8FFC-3BE032AE15E5}" type="slidenum">
              <a:rPr lang="es-CO" smtClean="0"/>
              <a:t>‹Nº›</a:t>
            </a:fld>
            <a:endParaRPr lang="es-CO"/>
          </a:p>
        </p:txBody>
      </p:sp>
    </p:spTree>
    <p:extLst>
      <p:ext uri="{BB962C8B-B14F-4D97-AF65-F5344CB8AC3E}">
        <p14:creationId xmlns:p14="http://schemas.microsoft.com/office/powerpoint/2010/main" val="2964767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google.com.co/url?sa=i&amp;rct=j&amp;q=&amp;esrc=s&amp;frm=1&amp;source=images&amp;cd=&amp;cad=rja&amp;docid=_omjvWRYdHZMGM&amp;tbnid=YRr-apfo-N_xRM:&amp;ved=0CAUQjRw&amp;url=http://observadorevangelico.blogspot.com/2009/08/los-milagros-modernos.html&amp;ei=hcjbUtTYB4TXkQe02IDgBg&amp;bvm=bv.59568121,d.eW0&amp;psig=AFQjCNEnUIDlxRw2J2cWcaVlgolr1OwUsg&amp;ust=139022158623533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com.co/url?sa=i&amp;rct=j&amp;q=&amp;esrc=s&amp;frm=1&amp;source=images&amp;cd=&amp;cad=rja&amp;docid=PBiobKTBz33-yM&amp;tbnid=yIE4PUfvHDOqYM:&amp;ved=0CAUQjRw&amp;url=http://infocatolica.com/blog/reforma.php/19-la-batalla-final&amp;ei=EdHcUuyYI8bAkQeKkoCYBw&amp;bvm=bv.59568121,d.eW0&amp;psig=AFQjCNF2QsxDHWLgOq-Ui7num1pk5du-bQ&amp;ust=139028902953959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gif"/><Relationship Id="rId7" Type="http://schemas.openxmlformats.org/officeDocument/2006/relationships/image" Target="../media/image16.png"/><Relationship Id="rId2" Type="http://schemas.openxmlformats.org/officeDocument/2006/relationships/hyperlink" Target="http://www.google.com.co/url?sa=i&amp;rct=j&amp;q=&amp;esrc=s&amp;frm=1&amp;source=images&amp;cd=&amp;cad=rja&amp;docid=PW3ABAI2I9fdiM&amp;tbnid=KGQmpxXIqjGwOM:&amp;ved=0CAUQjRw&amp;url=http://oscarsmendoza.blogspot.com/2013/05/el-sello-de-dios-el-sellamiento-y-los.html&amp;ei=veLcUsPzI5CFkQfN1IDgBA&amp;bvm=bv.59568121,d.eW0&amp;psig=AFQjCNGlNuaGHDOevfxNJJJ4VF4Amfk-NQ&amp;ust=1390293002082964" TargetMode="Externa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659560" y="404664"/>
            <a:ext cx="4798640" cy="3195787"/>
          </a:xfrm>
        </p:spPr>
        <p:txBody>
          <a:bodyPr>
            <a:noAutofit/>
          </a:bodyPr>
          <a:lstStyle/>
          <a:p>
            <a:r>
              <a:rPr lang="es-CO" sz="6000" dirty="0" smtClean="0">
                <a:latin typeface="Algerian" pitchFamily="82" charset="0"/>
              </a:rPr>
              <a:t/>
            </a:r>
            <a:br>
              <a:rPr lang="es-CO" sz="6000" dirty="0" smtClean="0">
                <a:latin typeface="Algerian" pitchFamily="82" charset="0"/>
              </a:rPr>
            </a:br>
            <a:r>
              <a:rPr lang="es-CO" sz="6000" dirty="0" smtClean="0">
                <a:latin typeface="Algerian" pitchFamily="82" charset="0"/>
              </a:rPr>
              <a:t>SATANÁS</a:t>
            </a:r>
            <a:br>
              <a:rPr lang="es-CO" sz="6000" dirty="0" smtClean="0">
                <a:latin typeface="Algerian" pitchFamily="82" charset="0"/>
              </a:rPr>
            </a:br>
            <a:r>
              <a:rPr lang="es-CO" sz="6000" dirty="0" smtClean="0">
                <a:latin typeface="Algerian" pitchFamily="82" charset="0"/>
              </a:rPr>
              <a:t> Y EL CONFLICTO FINAL</a:t>
            </a:r>
            <a:endParaRPr lang="es-CO" sz="6000" dirty="0">
              <a:latin typeface="Algerian" pitchFamily="82" charset="0"/>
            </a:endParaRPr>
          </a:p>
        </p:txBody>
      </p:sp>
      <p:sp>
        <p:nvSpPr>
          <p:cNvPr id="3" name="2 Subtítulo"/>
          <p:cNvSpPr>
            <a:spLocks noGrp="1"/>
          </p:cNvSpPr>
          <p:nvPr>
            <p:ph type="subTitle" idx="1"/>
          </p:nvPr>
        </p:nvSpPr>
        <p:spPr>
          <a:xfrm>
            <a:off x="1371600" y="4437112"/>
            <a:ext cx="6400800" cy="1872208"/>
          </a:xfrm>
        </p:spPr>
        <p:txBody>
          <a:bodyPr>
            <a:normAutofit fontScale="85000" lnSpcReduction="20000"/>
          </a:bodyPr>
          <a:lstStyle/>
          <a:p>
            <a:endParaRPr lang="es-CO" dirty="0" smtClean="0"/>
          </a:p>
          <a:p>
            <a:r>
              <a:rPr lang="es-CO" sz="6000" b="1" dirty="0" smtClean="0">
                <a:solidFill>
                  <a:srgbClr val="FF0000"/>
                </a:solidFill>
              </a:rPr>
              <a:t>Mensaje profético para este tiempo.</a:t>
            </a:r>
            <a:endParaRPr lang="es-CO" sz="6000" b="1" dirty="0">
              <a:solidFill>
                <a:srgbClr val="FF000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3"/>
            <a:ext cx="3172197"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3557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t>¡MARANATA EL SEÑOR VIENE! </a:t>
            </a:r>
            <a:r>
              <a:rPr lang="es-CO" b="1" dirty="0"/>
              <a:t>"Satanás y el Conflicto Final"  </a:t>
            </a:r>
            <a:endParaRPr lang="es-CO" dirty="0"/>
          </a:p>
        </p:txBody>
      </p:sp>
      <p:sp>
        <p:nvSpPr>
          <p:cNvPr id="3" name="2 Marcador de contenido"/>
          <p:cNvSpPr>
            <a:spLocks noGrp="1"/>
          </p:cNvSpPr>
          <p:nvPr>
            <p:ph idx="1"/>
          </p:nvPr>
        </p:nvSpPr>
        <p:spPr>
          <a:xfrm>
            <a:off x="457200" y="1600201"/>
            <a:ext cx="5050904" cy="3124944"/>
          </a:xfrm>
        </p:spPr>
        <p:txBody>
          <a:bodyPr>
            <a:noAutofit/>
          </a:bodyPr>
          <a:lstStyle/>
          <a:p>
            <a:pPr marL="0" indent="0" algn="ctr">
              <a:buNone/>
            </a:pPr>
            <a:r>
              <a:rPr lang="es-CO" sz="2800" dirty="0" smtClean="0"/>
              <a:t>«</a:t>
            </a:r>
            <a:r>
              <a:rPr lang="es-CO" sz="2800" dirty="0" smtClean="0">
                <a:latin typeface="Agency FB" pitchFamily="34" charset="0"/>
              </a:rPr>
              <a:t>Y </a:t>
            </a:r>
            <a:r>
              <a:rPr lang="es-CO" sz="2800" dirty="0">
                <a:latin typeface="Agency FB" pitchFamily="34" charset="0"/>
              </a:rPr>
              <a:t>hablará palabras contra el Altísimo, y a los santos del Altísimo quebrantará, y pensará en cambiar los tiempos y la ley; y serán entregados en su mano hasta tiempo, y tiempos, y medio </a:t>
            </a:r>
            <a:r>
              <a:rPr lang="es-CO" sz="2800" dirty="0" smtClean="0">
                <a:latin typeface="Agency FB" pitchFamily="34" charset="0"/>
              </a:rPr>
              <a:t>tiempo</a:t>
            </a:r>
            <a:r>
              <a:rPr lang="es-CO" sz="2800" dirty="0" smtClean="0"/>
              <a:t>». </a:t>
            </a:r>
            <a:r>
              <a:rPr lang="es-CO" sz="2800" b="1" dirty="0" smtClean="0">
                <a:solidFill>
                  <a:srgbClr val="FF0000"/>
                </a:solidFill>
              </a:rPr>
              <a:t>Dan</a:t>
            </a:r>
            <a:r>
              <a:rPr lang="es-CO" sz="2800" b="1" dirty="0">
                <a:solidFill>
                  <a:srgbClr val="FF0000"/>
                </a:solidFill>
              </a:rPr>
              <a:t>. 7: </a:t>
            </a:r>
            <a:r>
              <a:rPr lang="es-CO" sz="2800" b="1" dirty="0" smtClean="0">
                <a:solidFill>
                  <a:srgbClr val="FF0000"/>
                </a:solidFill>
              </a:rPr>
              <a:t>25.</a:t>
            </a:r>
            <a:endParaRPr lang="es-CO" sz="2800" b="1"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9096" y="1772816"/>
            <a:ext cx="2880320"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77168" y="4941168"/>
            <a:ext cx="7920880" cy="1200329"/>
          </a:xfrm>
          <a:prstGeom prst="rect">
            <a:avLst/>
          </a:prstGeom>
        </p:spPr>
        <p:txBody>
          <a:bodyPr wrap="square">
            <a:spAutoFit/>
          </a:bodyPr>
          <a:lstStyle/>
          <a:p>
            <a:r>
              <a:rPr lang="es-CO" sz="2400" b="1" u="sng" dirty="0">
                <a:solidFill>
                  <a:srgbClr val="FF0000"/>
                </a:solidFill>
              </a:rPr>
              <a:t>Maranata, </a:t>
            </a:r>
            <a:r>
              <a:rPr lang="es-CO" sz="2400" b="1" u="sng" dirty="0" smtClean="0">
                <a:solidFill>
                  <a:srgbClr val="FF0000"/>
                </a:solidFill>
              </a:rPr>
              <a:t>p.160</a:t>
            </a:r>
            <a:r>
              <a:rPr lang="es-CO" sz="2400" dirty="0" smtClean="0"/>
              <a:t>. «Durante </a:t>
            </a:r>
            <a:r>
              <a:rPr lang="es-CO" sz="2400" dirty="0"/>
              <a:t>la dispensación cristiana, el gran enemigo de la felicidad del hombre hizo al sábado del cuarto mandamiento objeto de ataques especiales.</a:t>
            </a:r>
          </a:p>
        </p:txBody>
      </p:sp>
    </p:spTree>
    <p:extLst>
      <p:ext uri="{BB962C8B-B14F-4D97-AF65-F5344CB8AC3E}">
        <p14:creationId xmlns:p14="http://schemas.microsoft.com/office/powerpoint/2010/main" val="178513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ipe(down)">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620000" cy="3024336"/>
          </a:xfrm>
        </p:spPr>
        <p:txBody>
          <a:bodyPr>
            <a:normAutofit fontScale="70000" lnSpcReduction="20000"/>
          </a:bodyPr>
          <a:lstStyle/>
          <a:p>
            <a:r>
              <a:rPr lang="es-CO" dirty="0"/>
              <a:t>Satanás dice: </a:t>
            </a:r>
            <a:r>
              <a:rPr lang="es-CO" dirty="0" smtClean="0"/>
              <a:t>«Obraré </a:t>
            </a:r>
            <a:r>
              <a:rPr lang="es-CO" dirty="0"/>
              <a:t>en forma contraria a los propósitos de Dios. Daré a mis secuaces poder para desechar el monumento de Dios, el séptimo día como día de reposo. Así demostraré al mundo que el día santificado y bendecido por Dios fue cambiado. Ese día no vivirá en la mente del pueblo. Borraré su recuerdo. Pondré en su lugar un día que no lleva las credenciales de Dios, un día que no puede ser una señal entre Dios y su pueblo. Induciré a los que acepten este día a que lo revistan de la santidad que Dios dio al séptimo </a:t>
            </a:r>
            <a:r>
              <a:rPr lang="es-CO" dirty="0" smtClean="0"/>
              <a:t>día».</a:t>
            </a:r>
            <a:endParaRPr lang="es-CO" dirty="0"/>
          </a:p>
        </p:txBody>
      </p:sp>
      <p:sp>
        <p:nvSpPr>
          <p:cNvPr id="4" name="3 Rectángulo"/>
          <p:cNvSpPr/>
          <p:nvPr/>
        </p:nvSpPr>
        <p:spPr>
          <a:xfrm>
            <a:off x="2755076" y="3429000"/>
            <a:ext cx="5524828" cy="2308324"/>
          </a:xfrm>
          <a:prstGeom prst="rect">
            <a:avLst/>
          </a:prstGeom>
        </p:spPr>
        <p:txBody>
          <a:bodyPr wrap="square">
            <a:spAutoFit/>
          </a:bodyPr>
          <a:lstStyle/>
          <a:p>
            <a:r>
              <a:rPr lang="es-CO" sz="2400" dirty="0"/>
              <a:t>«</a:t>
            </a:r>
            <a:r>
              <a:rPr lang="es-CO" sz="2400" b="1" dirty="0"/>
              <a:t>Mediante mi vicegerente</a:t>
            </a:r>
            <a:r>
              <a:rPr lang="es-CO" sz="2400" dirty="0"/>
              <a:t>, me exaltaré a mí mismo. El primer día será ensalzado, y el mundo protestante recibirá este falso día de reposo como verdadero. Mediante el abandono de la observancia sabática que Dios instituyó, haré despreciar su ley.  </a:t>
            </a:r>
          </a:p>
        </p:txBody>
      </p:sp>
      <p:sp>
        <p:nvSpPr>
          <p:cNvPr id="5" name="4 Rectángulo"/>
          <p:cNvSpPr/>
          <p:nvPr/>
        </p:nvSpPr>
        <p:spPr>
          <a:xfrm>
            <a:off x="150753" y="5877272"/>
            <a:ext cx="8121961" cy="830997"/>
          </a:xfrm>
          <a:prstGeom prst="rect">
            <a:avLst/>
          </a:prstGeom>
        </p:spPr>
        <p:txBody>
          <a:bodyPr wrap="square">
            <a:spAutoFit/>
          </a:bodyPr>
          <a:lstStyle/>
          <a:p>
            <a:r>
              <a:rPr lang="es-CO" sz="2400" dirty="0"/>
              <a:t>Haré aplicar a mi día de reposo las palabras: "Señal entre mí y vosotros por vuestras edades".</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429001"/>
            <a:ext cx="210311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03469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075"/>
                                        </p:tgtEl>
                                        <p:attrNameLst>
                                          <p:attrName>style.visibility</p:attrName>
                                        </p:attrNameLst>
                                      </p:cBhvr>
                                      <p:to>
                                        <p:strVal val="visible"/>
                                      </p:to>
                                    </p:set>
                                    <p:animEffect transition="in" filter="wipe(down)">
                                      <p:cBhvr>
                                        <p:cTn id="39" dur="580">
                                          <p:stCondLst>
                                            <p:cond delay="0"/>
                                          </p:stCondLst>
                                        </p:cTn>
                                        <p:tgtEl>
                                          <p:spTgt spid="3075"/>
                                        </p:tgtEl>
                                      </p:cBhvr>
                                    </p:animEffect>
                                    <p:anim calcmode="lin" valueType="num">
                                      <p:cBhvr>
                                        <p:cTn id="40"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45" dur="26">
                                          <p:stCondLst>
                                            <p:cond delay="650"/>
                                          </p:stCondLst>
                                        </p:cTn>
                                        <p:tgtEl>
                                          <p:spTgt spid="3075"/>
                                        </p:tgtEl>
                                      </p:cBhvr>
                                      <p:to x="100000" y="60000"/>
                                    </p:animScale>
                                    <p:animScale>
                                      <p:cBhvr>
                                        <p:cTn id="46" dur="166" decel="50000">
                                          <p:stCondLst>
                                            <p:cond delay="676"/>
                                          </p:stCondLst>
                                        </p:cTn>
                                        <p:tgtEl>
                                          <p:spTgt spid="3075"/>
                                        </p:tgtEl>
                                      </p:cBhvr>
                                      <p:to x="100000" y="100000"/>
                                    </p:animScale>
                                    <p:animScale>
                                      <p:cBhvr>
                                        <p:cTn id="47" dur="26">
                                          <p:stCondLst>
                                            <p:cond delay="1312"/>
                                          </p:stCondLst>
                                        </p:cTn>
                                        <p:tgtEl>
                                          <p:spTgt spid="3075"/>
                                        </p:tgtEl>
                                      </p:cBhvr>
                                      <p:to x="100000" y="80000"/>
                                    </p:animScale>
                                    <p:animScale>
                                      <p:cBhvr>
                                        <p:cTn id="48" dur="166" decel="50000">
                                          <p:stCondLst>
                                            <p:cond delay="1338"/>
                                          </p:stCondLst>
                                        </p:cTn>
                                        <p:tgtEl>
                                          <p:spTgt spid="3075"/>
                                        </p:tgtEl>
                                      </p:cBhvr>
                                      <p:to x="100000" y="100000"/>
                                    </p:animScale>
                                    <p:animScale>
                                      <p:cBhvr>
                                        <p:cTn id="49" dur="26">
                                          <p:stCondLst>
                                            <p:cond delay="1642"/>
                                          </p:stCondLst>
                                        </p:cTn>
                                        <p:tgtEl>
                                          <p:spTgt spid="3075"/>
                                        </p:tgtEl>
                                      </p:cBhvr>
                                      <p:to x="100000" y="90000"/>
                                    </p:animScale>
                                    <p:animScale>
                                      <p:cBhvr>
                                        <p:cTn id="50" dur="166" decel="50000">
                                          <p:stCondLst>
                                            <p:cond delay="1668"/>
                                          </p:stCondLst>
                                        </p:cTn>
                                        <p:tgtEl>
                                          <p:spTgt spid="3075"/>
                                        </p:tgtEl>
                                      </p:cBhvr>
                                      <p:to x="100000" y="100000"/>
                                    </p:animScale>
                                    <p:animScale>
                                      <p:cBhvr>
                                        <p:cTn id="51" dur="26">
                                          <p:stCondLst>
                                            <p:cond delay="1808"/>
                                          </p:stCondLst>
                                        </p:cTn>
                                        <p:tgtEl>
                                          <p:spTgt spid="3075"/>
                                        </p:tgtEl>
                                      </p:cBhvr>
                                      <p:to x="100000" y="95000"/>
                                    </p:animScale>
                                    <p:animScale>
                                      <p:cBhvr>
                                        <p:cTn id="52" dur="166" decel="50000">
                                          <p:stCondLst>
                                            <p:cond delay="1834"/>
                                          </p:stCondLst>
                                        </p:cTn>
                                        <p:tgtEl>
                                          <p:spTgt spid="307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620000" cy="4032448"/>
          </a:xfrm>
        </p:spPr>
        <p:txBody>
          <a:bodyPr>
            <a:normAutofit fontScale="85000" lnSpcReduction="10000"/>
          </a:bodyPr>
          <a:lstStyle/>
          <a:p>
            <a:r>
              <a:rPr lang="es-CO" dirty="0" smtClean="0"/>
              <a:t>«De </a:t>
            </a:r>
            <a:r>
              <a:rPr lang="es-CO" dirty="0"/>
              <a:t>esta manera el mundo llegará a ser mío. Seré gobernante de la tierra, príncipe del mundo. Regiré de tal modo los ánimos que estén bajo mi poder que el sábado de Dios será objeto especial de desprecio. ¿Una señal? Yo haré que la observancia del séptimo día sea una señal de deslealtad hacia las autoridades de la tierra. </a:t>
            </a:r>
            <a:endParaRPr lang="es-CO" dirty="0" smtClean="0"/>
          </a:p>
          <a:p>
            <a:pPr marL="114300" indent="0">
              <a:buNone/>
            </a:pPr>
            <a:r>
              <a:rPr lang="es-CO" sz="2400" b="1" dirty="0" smtClean="0">
                <a:latin typeface="Agency FB" pitchFamily="34" charset="0"/>
              </a:rPr>
              <a:t>Las </a:t>
            </a:r>
            <a:r>
              <a:rPr lang="es-CO" sz="2400" b="1" dirty="0">
                <a:latin typeface="Agency FB" pitchFamily="34" charset="0"/>
              </a:rPr>
              <a:t>leyes humanas se volverán tan estrictas que los hombres y las mujeres no se atreverán a observar el séptimo día como día de reposo. Por temor a que les falten el alimento y el vestido, se unirán al mundo en la transgresión de la ley de Dios. La tierra quedará completamente bajo mi dominio".</a:t>
            </a:r>
            <a:r>
              <a:rPr lang="es-CO" b="1" dirty="0">
                <a:latin typeface="Agency FB" pitchFamily="34" charset="0"/>
              </a:rPr>
              <a:t> </a:t>
            </a:r>
            <a:endParaRPr lang="es-CO" dirty="0"/>
          </a:p>
        </p:txBody>
      </p:sp>
      <p:sp>
        <p:nvSpPr>
          <p:cNvPr id="4" name="3 Rectángulo"/>
          <p:cNvSpPr/>
          <p:nvPr/>
        </p:nvSpPr>
        <p:spPr>
          <a:xfrm>
            <a:off x="2699792" y="4553208"/>
            <a:ext cx="5508104" cy="2246769"/>
          </a:xfrm>
          <a:prstGeom prst="rect">
            <a:avLst/>
          </a:prstGeom>
        </p:spPr>
        <p:txBody>
          <a:bodyPr wrap="square">
            <a:spAutoFit/>
          </a:bodyPr>
          <a:lstStyle/>
          <a:p>
            <a:r>
              <a:rPr lang="es-CO" sz="2000" dirty="0"/>
              <a:t>El sábado será la gran piedra de toque de la lealtad; pues es el punto especialmente controvertido. Cuando esta piedra de toque les sea aplicada finalmente a los hombres, entonces se trazará la línea de demarcación entre los que sirven Dios y los que no le sirven».</a:t>
            </a:r>
            <a:br>
              <a:rPr lang="es-CO" sz="2000" dirty="0"/>
            </a:br>
            <a:endParaRPr lang="es-CO" sz="2000"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545770"/>
            <a:ext cx="2520280" cy="2051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059925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par>
                                <p:cTn id="15" presetID="21" presetClass="entr" presetSubtype="1" fill="hold" nodeType="withEffect">
                                  <p:stCondLst>
                                    <p:cond delay="0"/>
                                  </p:stCondLst>
                                  <p:childTnLst>
                                    <p:set>
                                      <p:cBhvr>
                                        <p:cTn id="16" dur="1" fill="hold">
                                          <p:stCondLst>
                                            <p:cond delay="0"/>
                                          </p:stCondLst>
                                        </p:cTn>
                                        <p:tgtEl>
                                          <p:spTgt spid="4099"/>
                                        </p:tgtEl>
                                        <p:attrNameLst>
                                          <p:attrName>style.visibility</p:attrName>
                                        </p:attrNameLst>
                                      </p:cBhvr>
                                      <p:to>
                                        <p:strVal val="visible"/>
                                      </p:to>
                                    </p:set>
                                    <p:animEffect transition="in" filter="wheel(1)">
                                      <p:cBhvr>
                                        <p:cTn id="17"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LA ESTRATEGIA DEL DIABLO</a:t>
            </a:r>
            <a:endParaRPr lang="es-CO" dirty="0"/>
          </a:p>
        </p:txBody>
      </p:sp>
      <p:sp>
        <p:nvSpPr>
          <p:cNvPr id="3" name="2 Marcador de contenido"/>
          <p:cNvSpPr>
            <a:spLocks noGrp="1"/>
          </p:cNvSpPr>
          <p:nvPr>
            <p:ph idx="1"/>
          </p:nvPr>
        </p:nvSpPr>
        <p:spPr>
          <a:xfrm>
            <a:off x="457200" y="1600199"/>
            <a:ext cx="7620000" cy="3961653"/>
          </a:xfrm>
        </p:spPr>
        <p:txBody>
          <a:bodyPr>
            <a:normAutofit fontScale="62500" lnSpcReduction="20000"/>
          </a:bodyPr>
          <a:lstStyle/>
          <a:p>
            <a:pPr marL="114300" indent="0">
              <a:buNone/>
            </a:pPr>
            <a:r>
              <a:rPr lang="es-CO" b="1" u="sng" dirty="0" smtClean="0">
                <a:solidFill>
                  <a:srgbClr val="FF0000"/>
                </a:solidFill>
              </a:rPr>
              <a:t>Sal</a:t>
            </a:r>
            <a:r>
              <a:rPr lang="es-CO" b="1" u="sng" dirty="0">
                <a:solidFill>
                  <a:srgbClr val="FF0000"/>
                </a:solidFill>
              </a:rPr>
              <a:t>. 94: 20, </a:t>
            </a:r>
            <a:r>
              <a:rPr lang="es-CO" b="1" u="sng" dirty="0" smtClean="0">
                <a:solidFill>
                  <a:srgbClr val="FF0000"/>
                </a:solidFill>
              </a:rPr>
              <a:t>21</a:t>
            </a:r>
            <a:r>
              <a:rPr lang="es-CO" b="1" u="sng" dirty="0" smtClean="0">
                <a:solidFill>
                  <a:srgbClr val="FF0000"/>
                </a:solidFill>
                <a:latin typeface="Agency FB" pitchFamily="34" charset="0"/>
              </a:rPr>
              <a:t>.»</a:t>
            </a:r>
            <a:r>
              <a:rPr lang="es-CO" dirty="0" smtClean="0">
                <a:latin typeface="Agency FB" pitchFamily="34" charset="0"/>
              </a:rPr>
              <a:t>¿</a:t>
            </a:r>
            <a:r>
              <a:rPr lang="es-CO" dirty="0">
                <a:latin typeface="Agency FB" pitchFamily="34" charset="0"/>
              </a:rPr>
              <a:t>Se juntará contigo el trono de iniquidades que hace agravio bajo forma de ley? Se juntan contra la vida del justo y condenan la sangre </a:t>
            </a:r>
            <a:r>
              <a:rPr lang="es-CO" dirty="0" smtClean="0">
                <a:latin typeface="Agency FB" pitchFamily="34" charset="0"/>
              </a:rPr>
              <a:t>inocente». </a:t>
            </a:r>
          </a:p>
          <a:p>
            <a:pPr marL="114300" indent="0">
              <a:buNone/>
            </a:pPr>
            <a:r>
              <a:rPr lang="es-CO" dirty="0" smtClean="0"/>
              <a:t>A </a:t>
            </a:r>
            <a:r>
              <a:rPr lang="es-CO" dirty="0"/>
              <a:t>medida que el pueblo de Dios se acerca a los peligros de los últimos días, Satanás sostiene fervientes consultas con sus ángeles en cuanto al plan de mayor éxito para derribar su fe. . .</a:t>
            </a:r>
            <a:br>
              <a:rPr lang="es-CO" dirty="0"/>
            </a:br>
            <a:r>
              <a:rPr lang="es-CO" dirty="0"/>
              <a:t>Dice el gran engañador. . . "El sábado es el gran tema que ha de decidir el destino de las almas. Debemos exaltar el día de descanso de nuestra creación. Hemos logrado que fuera aceptado tanto por los mundanos como por los miembros de la iglesia; ahora la iglesia debe ser inducida a unirse con el mundo para sostenerlo. Debemos trabajar por medio de señales y maravillas para cegar sus ojos a la verdad, e inducirles a dejar a un lado la razón y el temor de Dios y a seguir la costumbre y la </a:t>
            </a:r>
            <a:r>
              <a:rPr lang="es-CO" dirty="0" smtClean="0"/>
              <a:t>tradición.</a:t>
            </a:r>
            <a:endParaRPr lang="es-CO" dirty="0"/>
          </a:p>
        </p:txBody>
      </p:sp>
      <p:sp>
        <p:nvSpPr>
          <p:cNvPr id="4" name="3 Rectángulo"/>
          <p:cNvSpPr/>
          <p:nvPr/>
        </p:nvSpPr>
        <p:spPr>
          <a:xfrm>
            <a:off x="1933575" y="5301208"/>
            <a:ext cx="6274321" cy="1569660"/>
          </a:xfrm>
          <a:prstGeom prst="rect">
            <a:avLst/>
          </a:prstGeom>
        </p:spPr>
        <p:txBody>
          <a:bodyPr wrap="square">
            <a:spAutoFit/>
          </a:bodyPr>
          <a:lstStyle/>
          <a:p>
            <a:r>
              <a:rPr lang="es-CO" sz="2400" dirty="0"/>
              <a:t>"Yo influiré sobre los ministros populares para hacer que la atención de sus oyentes se aparte de los mandamientos de Dios. </a:t>
            </a:r>
            <a:r>
              <a:rPr lang="es-CO" sz="2400" dirty="0" smtClean="0"/>
              <a:t>.. (y se centren en los milagros).</a:t>
            </a:r>
            <a:endParaRPr lang="es-CO" sz="2400" dirty="0"/>
          </a:p>
        </p:txBody>
      </p:sp>
      <p:sp>
        <p:nvSpPr>
          <p:cNvPr id="5" name="AutoShape 2" descr="data:image/jpeg;base64,/9j/4AAQSkZJRgABAQAAAQABAAD/2wCEAAkGBxQTEBQUERQWFhQVFhYSFhcUFRUUFBYVFBIWFhUSGBQYHCggGBwlHhUUITEhJSkrLi4uFx8zODMsNygtLisBCgoKDg0OFBAQFCwcHxwsLCwsLCwsKywsLCwsLCwsLCwsLCwsLDcsLCw3LCw3Kyw3LCwrKzcrNysrLCwrKysrK//AABEIAJ0AoAMBIgACEQEDEQH/xAAcAAABBQEBAQAAAAAAAAAAAAAGAAEDBAUHAgj/xAA4EAABAwIFAgMECgICAwAAAAABAAIRAwQFEiExQQZRImFxEzKRoQcUI0KBscHR4fAkYnKSM1KC/8QAGQEAAwEBAQAAAAAAAAAAAAAAAAECAwQF/8QAHREBAQEBAAMBAQEAAAAAAAAAAAECEQMSITFBIv/aAAwDAQACEQMRAD8A4akrDaIgFTWtgXuga+iFTFqikpK9PK4jsYXhCTL0EyQQHsNlTi3cCOAVBTmdPkrrrh5bHA5T6rix9SygkOBgSAAdZVQu3Ce2qOGoJn9FHWcSSTvuVc384FUpl7ITAKOlwyS9mmf1XmEyMknaEiqhEF6aU0JLSQJWK3QdAVFhV+nTMTwtZRx7w2gX6DhEdjSFPVgg9ysPp67pjwvOUkxPH4ogxO0qUm+0ABpk5Q4EEE+oXn2W/js8WszP0I4zbFlQlxHiJKz1rY9WDnt7gQRPKyirc2v2kkmThCXpj4T5zBEpshiYMd40TQg5UlN5kHsnzmZ52SoEcras8KDmkzwk1xj2jBypQtevZNZ7x13hUqoBmEQaxxEbgkmeRC8Epy3VENDp9hoNe57g8kyAAQG8E+a0zOombQ3KZaF/hjqesgtOx2+Sz1X4iw8pSmSVdJ6a5TfWXd1XTo6Zg5beB446mPZvJNFx1b2/2asJOFlD6uYi37V5BkFxIPkVThSvcY12UZCBTQt3pjChVfmeJYwiR3PZYYKPuj2NFvMGcxedRrA4SVjPaodZFgAGzo0A90D8EJF37K9jdyald5JkZjHkOyzpUnqzqzY0g5+UndGdlbljGl5B7AdkCsfBBG4Wnb43V0bIieR5+qqcX4vL6iS/wZ947/GbL2DxAdkH3NF7HFrwWuBggiCu19OYc2kxlWkftCIqec6yp8Vwi3vc3tWAO/8AYaO/Aroz4LZ2Hu9cLtmy8DzCP6LO4jTbhNcfRncNqD2T2ObOjjoR6roWAdLU6TAK32j4gk7Ep48VPx6me9cm6l1oA/7ISK7b1v0YyrQe+h4XMBeWj3SANgOCuJFTucY7/TJwmTqGZ4SSle27eaVUhTpEJlBJPaSIKnpWFRwzBpIAnTX5Kotbp/EDTqjxQ0wDJ0AE/uj9DNNMzH56I4yewt2gbhu+8krab05RuYqsbDtYg+FxGyqWjMlaKo0b3208kazz638fI59Ut3kk5Tr5FQ1KRb7wI9RC6TieI088jK1szAACwsUuKNwCHaFuxG/n+iUid5/oPTtKsi2kFQmmZQj1o46P6tyeCq70naF0i3r03gGm5vfcLgIolWmVXt2c5v4kLbx+e5XmX+u4/XXMkuLQBpvIlO3GYEl4Qh0Nh761q0yTNV2addA3RHlphVMCCAV3Y8nYdhqOIZ2kSNQQfSNV883NOHuA1gkfAwu6dU1RRt6hGhykCNIJC4Y9h81j5p1FiEtSIUnsyn9id4XNS9UQC9QQpBoF7152UdVMqaSdMpZknCZJAG/0f465jzSefBEid0a4vRFe2qihBqRLTz6LkmHPLSYH4hGGC485j2xMcjv5rbOvnK38eZYEXOe5+WpoQdQdCtKnagu8ht6HlGfVnS7XEXNMOOYAvaNgY3jsgmje7ge9Aa2dj3Prtoo9blE71NbMblLQ0HWRPOqhZTYXuOUAAbeas07eDDXQQJ23VdjfF4hqTKmZ/W0+I32zcwImTxBV+9tM7RlaIH3to1j9E97ULI0CiZeuFPIdBulcKot6XqXDbeibYH2esjuZ1JRPb4xVH/koP7y0T8lV6Kd/h0g3sT8/5RFTuIC6/DORnXOOveqG12+wFN7HTmJcI09EFUWGIj4ol+kJ03jXGPdA09Vm3oblHpwje6OM82/KXsnGQUqVYNd3Ute7EEjdZW9JWt7Vv3ypaltI4gdiqNxVLoVui1vs5dIJMQOVjYfWIkkkhzkvTWyvKSYG3TlgDEgERqi/DcFpgkhokbFc6wHGvZuaHbaCeyPrXFYGnK1zxeRbQqeENMRsgPq3phtGq2vRaSx0lzR912kEaeqJKWJO0LYPkta3vm1Gua9kZhBzLaz2nFxx83bRqDJ3Pl+K80xm8Z41CtdSYJUpV3spUyadQktIbm0A4y6hU7apLfZlsOGmunxB1Cxs4cv+juvMzXZtx+SrGvJABGp0UtaxJbI17qKztWl3hMEbZtp7rNV1HUOlKmWmxvZpC3q4hsnYhC3TAApN8QdoWyO62qlwSzL+a6vH+Jtc06uqZrsgHMYAHrqstt2Q7K4a7GUVYphobcZwRMa+vdCWI0i6s409Y3PmjUQqXmlQwpKV0OVBUrSDI1KryufRdSVampjZW7a7hpkA9pWeFsYbbtp1Aa/uRmjedtFEOMYheUkkmZJJJIB2lEOCYsW6EzPfuh1emuhOXgdTwu+adt+Y2WmLoF0cQuZ4XiBaPe47oltMbbPi27rqzpY2oXcQRpHPKhusJt64zObleSZePegjZYtK7YZOfifmtSjtLDP4qry/oCHUHT9WhlLMz6exyauEeSoMvrJnute87HPO66Q25PO/muf/AEh2FJj2PpjK505hwY7Bc+set6Qi6Sum1KQ9mwMDX7BEhEOIPKCvo0d9nU8qg+bNkcsd4y0jfZb4vxffjmd9mF5UEktGvyWPZ2zi2oRIW51PTc7ECxnIE/urNTD3+zgRMK+S/wBINYpZgeyjmmC711WM4IlpdMXDjGnxlVa+AOZUax7g0u2PG6595LjItm+Ieq3eoCIpxvB/RaFt0fUa4EvGnZXa2BMLg6oc2XjgpTCszkBuD2Qq1Q0yByRwnxqxFGrkaSRAOu+q3umLUBoceddlR6utyKof90gAd5CxZMBJJJAO0aqSvRLXEFWcKts7x5LZx3Dy5rS2JEz8kDiLBRTc3VmogH91pmkzkIbwy4NKpr6GESm2dUbLdJWvfi4qXF21h8JV/CMXOYNzEk7R5rKuMMdrOqv9JYeDXzO+5sNd/VVnVMdskCO26A/pHqg1qQG4YSf/AKP8I2FdpdBcNfNB+OYcK1w9zzpIAg8cKvJ9gsefo5qkGsP+Dte8kLotUw8Fc8w6my2zuJEEDnsuhURNMOGxaCPxCPHeQ5APf2z3YmX8Bo1/RbLF6r0oqE8wna1VafDgkbIf6otc7A/UOZsiUM0VO7a0tcCNwn84OB/B+pHOAbUAmNxyPNW7q7LttlRscIayqXHVsbKpideoyWUgcpHbYyoDZwKmPqtI/wCv6rM6styaQcODqruC1f8AGpeQhWa1LOxzTEEfNczJzlMvT2wSO2iaEEI8CqNa0aalaLznOiG7K9ywEWWAEeZTi4ejZM5YJ7q7TbGgTNKkCZqd7UhpJ4CqdK9QMDnNrENB2Ku3jA4FvB0KEMQww03eR21nRXkrRO3FRUrE0/dHhnj1CtsZJJI3Qlh9Y0X8/vxKNcOqh7ZhVTzes7ELJh0I37SVpjqWoxjabWSAA2eYUtcSFRLYRlVvGpbOe9uap708dlONFRtamm6st13Vl7JXvMFRGgSrFNTh4OyOD2ZQtu6hqWY7LbLQoasQikCMMeRbsA7aq9Srug/3dZWHu+yavZuCAVyswvWZDiFYsaMkg7p74y6VFa1Mrp/VBxs0sObI01KJKNGAO6xadztor7cQMbf34KlLwCcVRyY81QfiBjYfL9llYpfH2egjWN04OtW7v2bMdLlkXFUltQk6gDf/AJA6fBYltVIcCta1yupuL25jxrELWItENvh7HQXAajSPitWlTDRDdAsS0xU7ZdBpv/Cu0sQzTIOnZ38KNVcaZEhVqoHZeW3Gmx/7KOpX/v8AQqh1PQ3hXmBY4uSDsrNK902P/b+FUJqt2TtELPF75H4/wn+u+R+P8Jk0MxSyyqVO78j8f4TuvSBp+Y/ZKh//2Q==">
            <a:hlinkClick r:id="rId2"/>
          </p:cNvPr>
          <p:cNvSpPr>
            <a:spLocks noChangeAspect="1" noChangeArrowheads="1"/>
          </p:cNvSpPr>
          <p:nvPr/>
        </p:nvSpPr>
        <p:spPr bwMode="auto">
          <a:xfrm>
            <a:off x="28575" y="-898525"/>
            <a:ext cx="1905000" cy="18764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893" y="5561853"/>
            <a:ext cx="152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20939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16" fill="hold" nodeType="withEffect">
                                  <p:stCondLst>
                                    <p:cond delay="0"/>
                                  </p:stCondLst>
                                  <p:childTnLst>
                                    <p:set>
                                      <p:cBhvr>
                                        <p:cTn id="27" dur="1" fill="hold">
                                          <p:stCondLst>
                                            <p:cond delay="0"/>
                                          </p:stCondLst>
                                        </p:cTn>
                                        <p:tgtEl>
                                          <p:spTgt spid="1027"/>
                                        </p:tgtEl>
                                        <p:attrNameLst>
                                          <p:attrName>style.visibility</p:attrName>
                                        </p:attrNameLst>
                                      </p:cBhvr>
                                      <p:to>
                                        <p:strVal val="visible"/>
                                      </p:to>
                                    </p:set>
                                    <p:anim calcmode="lin" valueType="num">
                                      <p:cBhvr>
                                        <p:cTn id="28" dur="500" fill="hold"/>
                                        <p:tgtEl>
                                          <p:spTgt spid="1027"/>
                                        </p:tgtEl>
                                        <p:attrNameLst>
                                          <p:attrName>ppt_w</p:attrName>
                                        </p:attrNameLst>
                                      </p:cBhvr>
                                      <p:tavLst>
                                        <p:tav tm="0">
                                          <p:val>
                                            <p:fltVal val="0"/>
                                          </p:val>
                                        </p:tav>
                                        <p:tav tm="100000">
                                          <p:val>
                                            <p:strVal val="#ppt_w"/>
                                          </p:val>
                                        </p:tav>
                                      </p:tavLst>
                                    </p:anim>
                                    <p:anim calcmode="lin" valueType="num">
                                      <p:cBhvr>
                                        <p:cTn id="29" dur="500" fill="hold"/>
                                        <p:tgtEl>
                                          <p:spTgt spid="1027"/>
                                        </p:tgtEl>
                                        <p:attrNameLst>
                                          <p:attrName>ppt_h</p:attrName>
                                        </p:attrNameLst>
                                      </p:cBhvr>
                                      <p:tavLst>
                                        <p:tav tm="0">
                                          <p:val>
                                            <p:fltVal val="0"/>
                                          </p:val>
                                        </p:tav>
                                        <p:tav tm="100000">
                                          <p:val>
                                            <p:strVal val="#ppt_h"/>
                                          </p:val>
                                        </p:tav>
                                      </p:tavLst>
                                    </p:anim>
                                    <p:animEffect transition="in" filter="fade">
                                      <p:cBhvr>
                                        <p:cTn id="30"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3382144"/>
            <a:ext cx="8172400" cy="3475856"/>
          </a:xfrm>
        </p:spPr>
        <p:txBody>
          <a:bodyPr>
            <a:normAutofit fontScale="70000" lnSpcReduction="20000"/>
          </a:bodyPr>
          <a:lstStyle/>
          <a:p>
            <a:pPr marL="114300" indent="0">
              <a:buNone/>
            </a:pPr>
            <a:r>
              <a:rPr lang="es-CO" i="1" dirty="0" smtClean="0">
                <a:solidFill>
                  <a:srgbClr val="FF0000"/>
                </a:solidFill>
              </a:rPr>
              <a:t>Los </a:t>
            </a:r>
            <a:r>
              <a:rPr lang="es-CO" i="1" dirty="0">
                <a:solidFill>
                  <a:srgbClr val="FF0000"/>
                </a:solidFill>
              </a:rPr>
              <a:t>que las desobedezcan serán apartados de sus ciudades y aldeas, y se les hará sufrir hambre y privación. Una vez que tengamos el poder, mostraremos lo que podemos hacer con aquellos que no desean apartarse de su lealtad a Dios. . . Ahora que estamos poniendo a las iglesias protestantes y al mundo en armonía con este brazo derecho de nuestra fuerza, finalmente tendremos una ley para exterminar a todos los que no se sometan a la autoridad. Cuando la muerte sea la pena por la violación de nuestro día de reposo, entonces muchos que ahora están alistados con los observadores de los mandamientos vendrán a nuestro lado.</a:t>
            </a:r>
            <a:br>
              <a:rPr lang="es-CO" i="1" dirty="0">
                <a:solidFill>
                  <a:srgbClr val="FF0000"/>
                </a:solidFill>
              </a:rPr>
            </a:br>
            <a:endParaRPr lang="es-CO" i="1" dirty="0">
              <a:solidFill>
                <a:srgbClr val="FF0000"/>
              </a:solidFill>
            </a:endParaRPr>
          </a:p>
        </p:txBody>
      </p:sp>
      <p:sp>
        <p:nvSpPr>
          <p:cNvPr id="4" name="3 Rectángulo"/>
          <p:cNvSpPr/>
          <p:nvPr/>
        </p:nvSpPr>
        <p:spPr>
          <a:xfrm>
            <a:off x="2555776" y="188640"/>
            <a:ext cx="5796136" cy="2862322"/>
          </a:xfrm>
          <a:prstGeom prst="rect">
            <a:avLst/>
          </a:prstGeom>
        </p:spPr>
        <p:txBody>
          <a:bodyPr wrap="square">
            <a:spAutoFit/>
          </a:bodyPr>
          <a:lstStyle/>
          <a:p>
            <a:r>
              <a:rPr lang="es-CO" sz="2000" dirty="0"/>
              <a:t>"Pero nuestra principal preocupación es silenciar a esta secta de guardadores del sábado. Debemos excitar la indignación popular contra ellos. Alistaremos grandes hombres, hombres mundialmente sabios, de nuestro lado, e induciremos a los que están en autoridad a llevar adelante nuestros propósitos. Entonces el descanso que yo he establecido será hecho obligatorio por leyes muy severas e impositivas.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2268"/>
            <a:ext cx="2438400" cy="2660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89842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4258816" cy="2952328"/>
          </a:xfrm>
        </p:spPr>
        <p:txBody>
          <a:bodyPr>
            <a:normAutofit lnSpcReduction="10000"/>
          </a:bodyPr>
          <a:lstStyle/>
          <a:p>
            <a:pPr marL="114300" indent="0" algn="ctr">
              <a:buNone/>
            </a:pPr>
            <a:endParaRPr lang="es-CO" sz="2800" dirty="0" smtClean="0"/>
          </a:p>
          <a:p>
            <a:pPr marL="114300" indent="0" algn="ctr">
              <a:buNone/>
            </a:pPr>
            <a:r>
              <a:rPr lang="es-CO" sz="2800" dirty="0" smtClean="0"/>
              <a:t>Satanás dice: "Pero </a:t>
            </a:r>
            <a:r>
              <a:rPr lang="es-CO" sz="2800" dirty="0"/>
              <a:t>antes de proceder a estas medidas extremas, debemos. . . entrampar a los que honran el verdadero sábado. </a:t>
            </a:r>
            <a:endParaRPr lang="es-CO" dirty="0"/>
          </a:p>
        </p:txBody>
      </p:sp>
      <p:pic>
        <p:nvPicPr>
          <p:cNvPr id="2050" name="Picture 2" descr="http://farm3.static.flickr.com/2539/3754836630_d6900ee527_o_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0125" y="908720"/>
            <a:ext cx="3238500" cy="215265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539552" y="3789040"/>
            <a:ext cx="7272808" cy="3539430"/>
          </a:xfrm>
          <a:prstGeom prst="rect">
            <a:avLst/>
          </a:prstGeom>
        </p:spPr>
        <p:txBody>
          <a:bodyPr wrap="square">
            <a:spAutoFit/>
          </a:bodyPr>
          <a:lstStyle/>
          <a:p>
            <a:pPr marL="114300" indent="0" algn="ctr">
              <a:buNone/>
            </a:pPr>
            <a:r>
              <a:rPr lang="es-CO" sz="2800" dirty="0">
                <a:solidFill>
                  <a:srgbClr val="C00000"/>
                </a:solidFill>
              </a:rPr>
              <a:t>Podemos separar a muchos de Cristo por la mundanalidad, la concupiscencia y el orgullo. Se pensarán seguros porque creen la verdad, pero la complacencia del apetito o de las bajas pasiones, que confundirá el juicio y destruirá el discernimiento, producirá su caída</a:t>
            </a:r>
            <a:r>
              <a:rPr lang="es-CO" sz="2800" dirty="0" smtClean="0"/>
              <a:t>".</a:t>
            </a:r>
          </a:p>
          <a:p>
            <a:pPr marL="114300" indent="0" algn="ctr">
              <a:buNone/>
            </a:pPr>
            <a:r>
              <a:rPr lang="es-CO" sz="2800" dirty="0" smtClean="0">
                <a:solidFill>
                  <a:srgbClr val="FF0000"/>
                </a:solidFill>
              </a:rPr>
              <a:t>Maranata 162</a:t>
            </a:r>
            <a:r>
              <a:rPr lang="es-CO" sz="2800" dirty="0">
                <a:solidFill>
                  <a:srgbClr val="FF0000"/>
                </a:solidFill>
              </a:rPr>
              <a:t/>
            </a:r>
            <a:br>
              <a:rPr lang="es-CO" sz="2800" dirty="0">
                <a:solidFill>
                  <a:srgbClr val="FF0000"/>
                </a:solidFill>
              </a:rPr>
            </a:br>
            <a:endParaRPr lang="es-CO" sz="2800" dirty="0">
              <a:solidFill>
                <a:srgbClr val="FF0000"/>
              </a:solidFill>
            </a:endParaRPr>
          </a:p>
        </p:txBody>
      </p:sp>
    </p:spTree>
    <p:extLst>
      <p:ext uri="{BB962C8B-B14F-4D97-AF65-F5344CB8AC3E}">
        <p14:creationId xmlns:p14="http://schemas.microsoft.com/office/powerpoint/2010/main" val="24051365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SE ENTRONIZA LA IMAGEN DE LA BESTIA</a:t>
            </a:r>
          </a:p>
        </p:txBody>
      </p:sp>
      <p:sp>
        <p:nvSpPr>
          <p:cNvPr id="3" name="2 Marcador de contenido"/>
          <p:cNvSpPr>
            <a:spLocks noGrp="1"/>
          </p:cNvSpPr>
          <p:nvPr>
            <p:ph idx="1"/>
          </p:nvPr>
        </p:nvSpPr>
        <p:spPr>
          <a:xfrm>
            <a:off x="457200" y="1600200"/>
            <a:ext cx="7620000" cy="1828800"/>
          </a:xfrm>
        </p:spPr>
        <p:txBody>
          <a:bodyPr>
            <a:noAutofit/>
          </a:bodyPr>
          <a:lstStyle/>
          <a:p>
            <a:pPr marL="114300" indent="0">
              <a:buNone/>
            </a:pPr>
            <a:r>
              <a:rPr lang="es-CO" sz="2800" dirty="0" smtClean="0"/>
              <a:t>«</a:t>
            </a:r>
            <a:r>
              <a:rPr lang="es-CO" sz="2800" dirty="0" smtClean="0">
                <a:latin typeface="Agency FB" pitchFamily="34" charset="0"/>
              </a:rPr>
              <a:t>Y </a:t>
            </a:r>
            <a:r>
              <a:rPr lang="es-CO" sz="2800" dirty="0">
                <a:latin typeface="Agency FB" pitchFamily="34" charset="0"/>
              </a:rPr>
              <a:t>engaña a los moradores de la tierra con las señales que se le ha permitido hacer en presencia de la bestia, mandando a los moradores de la tierra que le hagan imagen a la </a:t>
            </a:r>
            <a:r>
              <a:rPr lang="es-CO" sz="2800" dirty="0" smtClean="0">
                <a:latin typeface="Agency FB" pitchFamily="34" charset="0"/>
              </a:rPr>
              <a:t>bestia</a:t>
            </a:r>
            <a:r>
              <a:rPr lang="es-CO" sz="2800" dirty="0" smtClean="0"/>
              <a:t>». </a:t>
            </a:r>
            <a:r>
              <a:rPr lang="es-CO" sz="2800" dirty="0">
                <a:solidFill>
                  <a:srgbClr val="FF0000"/>
                </a:solidFill>
              </a:rPr>
              <a:t>(Apoc. 13: 14</a:t>
            </a:r>
            <a:r>
              <a:rPr lang="es-CO" sz="2800" dirty="0" smtClean="0">
                <a:solidFill>
                  <a:srgbClr val="FF0000"/>
                </a:solidFill>
              </a:rPr>
              <a:t>).</a:t>
            </a:r>
            <a:endParaRPr lang="es-CO"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5184" y="3863794"/>
            <a:ext cx="3105150"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0" y="3672448"/>
            <a:ext cx="5292080" cy="3046988"/>
          </a:xfrm>
          <a:prstGeom prst="rect">
            <a:avLst/>
          </a:prstGeom>
        </p:spPr>
        <p:txBody>
          <a:bodyPr wrap="square">
            <a:spAutoFit/>
          </a:bodyPr>
          <a:lstStyle/>
          <a:p>
            <a:pPr algn="ctr"/>
            <a:r>
              <a:rPr lang="es-CO" sz="2400" dirty="0">
                <a:solidFill>
                  <a:srgbClr val="0070C0"/>
                </a:solidFill>
              </a:rPr>
              <a:t>La imagen de la bestia será formada antes que termine el tiempo de gracia, porque constituirá la gran prueba para el pueblo de Dios, por medio de la cual se decidirá su destino eterno</a:t>
            </a:r>
            <a:r>
              <a:rPr lang="es-CO" sz="2400" dirty="0" smtClean="0">
                <a:solidFill>
                  <a:srgbClr val="0070C0"/>
                </a:solidFill>
              </a:rPr>
              <a:t>. Nota: La iglesia verdadera a la que tu asistes </a:t>
            </a:r>
            <a:r>
              <a:rPr lang="es-CO" sz="2400" dirty="0" smtClean="0">
                <a:solidFill>
                  <a:srgbClr val="FF0000"/>
                </a:solidFill>
              </a:rPr>
              <a:t>(Apoc.12:17; 14:12), </a:t>
            </a:r>
            <a:r>
              <a:rPr lang="es-CO" sz="2400" dirty="0" smtClean="0">
                <a:solidFill>
                  <a:srgbClr val="0070C0"/>
                </a:solidFill>
              </a:rPr>
              <a:t>será zarandeada para separar el trigo de la cizaña.   </a:t>
            </a:r>
            <a:endParaRPr lang="es-CO" sz="2400" dirty="0">
              <a:solidFill>
                <a:srgbClr val="0070C0"/>
              </a:solidFill>
            </a:endParaRPr>
          </a:p>
        </p:txBody>
      </p:sp>
    </p:spTree>
    <p:extLst>
      <p:ext uri="{BB962C8B-B14F-4D97-AF65-F5344CB8AC3E}">
        <p14:creationId xmlns:p14="http://schemas.microsoft.com/office/powerpoint/2010/main" val="2891974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p:cTn id="12" dur="500" fill="hold"/>
                                        <p:tgtEl>
                                          <p:spTgt spid="3074"/>
                                        </p:tgtEl>
                                        <p:attrNameLst>
                                          <p:attrName>ppt_w</p:attrName>
                                        </p:attrNameLst>
                                      </p:cBhvr>
                                      <p:tavLst>
                                        <p:tav tm="0">
                                          <p:val>
                                            <p:fltVal val="0"/>
                                          </p:val>
                                        </p:tav>
                                        <p:tav tm="100000">
                                          <p:val>
                                            <p:strVal val="#ppt_w"/>
                                          </p:val>
                                        </p:tav>
                                      </p:tavLst>
                                    </p:anim>
                                    <p:anim calcmode="lin" valueType="num">
                                      <p:cBhvr>
                                        <p:cTn id="13" dur="500" fill="hold"/>
                                        <p:tgtEl>
                                          <p:spTgt spid="3074"/>
                                        </p:tgtEl>
                                        <p:attrNameLst>
                                          <p:attrName>ppt_h</p:attrName>
                                        </p:attrNameLst>
                                      </p:cBhvr>
                                      <p:tavLst>
                                        <p:tav tm="0">
                                          <p:val>
                                            <p:fltVal val="0"/>
                                          </p:val>
                                        </p:tav>
                                        <p:tav tm="100000">
                                          <p:val>
                                            <p:strVal val="#ppt_h"/>
                                          </p:val>
                                        </p:tav>
                                      </p:tavLst>
                                    </p:anim>
                                    <p:animEffect transition="in" filter="fade">
                                      <p:cBhvr>
                                        <p:cTn id="14" dur="500"/>
                                        <p:tgtEl>
                                          <p:spTgt spid="307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19872" y="188640"/>
            <a:ext cx="4896544" cy="3528392"/>
          </a:xfrm>
        </p:spPr>
        <p:txBody>
          <a:bodyPr>
            <a:normAutofit/>
          </a:bodyPr>
          <a:lstStyle/>
          <a:p>
            <a:pPr marL="114300" indent="0">
              <a:buNone/>
            </a:pPr>
            <a:r>
              <a:rPr lang="es-CO" dirty="0"/>
              <a:t>En Apocalipsis 13 se presenta con claridad este asunto: "</a:t>
            </a:r>
            <a:r>
              <a:rPr lang="es-CO" sz="2400" b="1" dirty="0">
                <a:latin typeface="Agency FB" pitchFamily="34" charset="0"/>
              </a:rPr>
              <a:t>Vi otra bestia que subía de la tierra; y tenía dos cuernos semejantes a los de un cordero, pero hablaba como dragón. Y ejerce toda la autoridad de la primera bestia en presencia de ella, y hace que la tierra y los moradores de ella adoren a la primera bestia, cuya herida mortal fue sanada</a:t>
            </a:r>
            <a:r>
              <a:rPr lang="es-CO" dirty="0" smtClean="0"/>
              <a:t>". </a:t>
            </a:r>
            <a:r>
              <a:rPr lang="es-CO" dirty="0" smtClean="0">
                <a:solidFill>
                  <a:srgbClr val="FF0000"/>
                </a:solidFill>
              </a:rPr>
              <a:t>(versos 11,12). </a:t>
            </a:r>
            <a:endParaRPr lang="es-CO" dirty="0">
              <a:solidFill>
                <a:srgbClr val="FF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3048000"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411" y="3952875"/>
            <a:ext cx="6667500"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75136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260648"/>
            <a:ext cx="5112568" cy="3312368"/>
          </a:xfrm>
        </p:spPr>
        <p:txBody>
          <a:bodyPr>
            <a:noAutofit/>
          </a:bodyPr>
          <a:lstStyle/>
          <a:p>
            <a:pPr marL="114300" indent="0" algn="ctr">
              <a:buNone/>
            </a:pPr>
            <a:r>
              <a:rPr lang="es-CO" sz="2400" dirty="0"/>
              <a:t>Entonces se revela el poder milagroso: </a:t>
            </a:r>
            <a:endParaRPr lang="es-CO" sz="2400" dirty="0" smtClean="0"/>
          </a:p>
          <a:p>
            <a:pPr marL="114300" indent="0" algn="ctr">
              <a:buNone/>
            </a:pPr>
            <a:r>
              <a:rPr lang="es-CO" sz="2400" dirty="0" smtClean="0"/>
              <a:t>"</a:t>
            </a:r>
            <a:r>
              <a:rPr lang="es-CO" sz="2400" b="1" dirty="0">
                <a:latin typeface="Agency FB" pitchFamily="34" charset="0"/>
              </a:rPr>
              <a:t>Y engaña a los moradores de la tierra con las señales que se le ha permitido hacer en presencia de la bestia, mandando a los moradores de la tierra que le hagan imagen a la bestia que la herida de espada, y vivió. Y se le permitió infundir aliento a la imagen de la bestia, para que la imagen hablase e hiciese matar a todo el que no la adorase</a:t>
            </a:r>
            <a:r>
              <a:rPr lang="es-CO" sz="2400" b="1" dirty="0" smtClean="0">
                <a:latin typeface="Agency FB" pitchFamily="34" charset="0"/>
              </a:rPr>
              <a:t>.</a:t>
            </a:r>
          </a:p>
          <a:p>
            <a:pPr marL="114300" indent="0" algn="ctr">
              <a:buNone/>
            </a:pPr>
            <a:r>
              <a:rPr lang="es-CO" sz="2400" b="1" dirty="0" smtClean="0">
                <a:latin typeface="Agency FB" pitchFamily="34" charset="0"/>
              </a:rPr>
              <a:t> </a:t>
            </a:r>
            <a:endParaRPr lang="es-CO" sz="2400" dirty="0">
              <a:solidFill>
                <a:srgbClr val="FF0000"/>
              </a:solidFill>
            </a:endParaRPr>
          </a:p>
        </p:txBody>
      </p:sp>
      <p:sp>
        <p:nvSpPr>
          <p:cNvPr id="4" name="3 Rectángulo"/>
          <p:cNvSpPr/>
          <p:nvPr/>
        </p:nvSpPr>
        <p:spPr>
          <a:xfrm>
            <a:off x="2915816" y="3933056"/>
            <a:ext cx="5362429" cy="3046988"/>
          </a:xfrm>
          <a:prstGeom prst="rect">
            <a:avLst/>
          </a:prstGeom>
        </p:spPr>
        <p:txBody>
          <a:bodyPr wrap="square">
            <a:spAutoFit/>
          </a:bodyPr>
          <a:lstStyle/>
          <a:p>
            <a:r>
              <a:rPr lang="es-CO" sz="2400" dirty="0"/>
              <a:t>Y hacía que a todos, pequeños y grandes, ricos y pobres, libres y esclavos, se les pusiese una marca en la mano derecha, o en la frente; y que ninguno pudiese comprar ni vender, sino el que tuviese la marca o el nombre de la bestia, o el número de su nombre«</a:t>
            </a:r>
          </a:p>
          <a:p>
            <a:r>
              <a:rPr lang="es-CO" sz="2400" dirty="0">
                <a:solidFill>
                  <a:srgbClr val="FF0000"/>
                </a:solidFill>
              </a:rPr>
              <a:t> (Apoc. 13: 11-17).</a:t>
            </a:r>
          </a:p>
        </p:txBody>
      </p:sp>
      <p:pic>
        <p:nvPicPr>
          <p:cNvPr id="5124" name="Picture 4" descr="https://encrypted-tbn1.gstatic.com/images?q=tbn:ANd9GcThpoY8h2WMgkNGtgeR8TJtNvgsVzTFVJI7zbNAAEhfnwQI8nS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933056"/>
            <a:ext cx="2575173" cy="2664296"/>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0745" y="476672"/>
            <a:ext cx="285750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03168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2.bp.blogspot.com/-s936cgXQBzc/UYlvAYP11HI/AAAAAAAAARk/XQ8tWqkTKnA/s320/losredimido.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88639"/>
            <a:ext cx="2707838" cy="3048001"/>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1820" y="188639"/>
            <a:ext cx="2376264" cy="3017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1820" y="3717032"/>
            <a:ext cx="2376264"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188639"/>
            <a:ext cx="2592288" cy="3017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104" y="3717032"/>
            <a:ext cx="2840312" cy="2880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520" y="3717031"/>
            <a:ext cx="2588568" cy="2880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39112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6632"/>
            <a:ext cx="7620000" cy="6624736"/>
          </a:xfrm>
        </p:spPr>
        <p:txBody>
          <a:bodyPr>
            <a:normAutofit/>
          </a:bodyPr>
          <a:lstStyle/>
          <a:p>
            <a:pPr marL="114300" indent="0">
              <a:buNone/>
            </a:pPr>
            <a:endParaRPr lang="es-CO" sz="2400" dirty="0" smtClean="0"/>
          </a:p>
          <a:p>
            <a:pPr marL="114300" indent="0">
              <a:buNone/>
            </a:pPr>
            <a:r>
              <a:rPr lang="es-CO" sz="2400" dirty="0" smtClean="0"/>
              <a:t>Esta </a:t>
            </a:r>
            <a:r>
              <a:rPr lang="es-CO" sz="2400" dirty="0"/>
              <a:t>es la prueba por la que deben pasar los hijos de Dios antes de ser sellados. Todos los que demuestren su lealtad a Dios mediante la observancia de su ley y negándose a aceptar un falso día de reposo, se alistarán bajo la bandera del Señor Dios Jehová y recibirán el sello del Dios viviente. Los que renuncien a la verdad de origen celestial y acepten el descanso dominical, recibirán la marca de la bestia.*</a:t>
            </a:r>
            <a:br>
              <a:rPr lang="es-CO" sz="2400" dirty="0"/>
            </a:br>
            <a:endParaRPr lang="es-CO" sz="2400" dirty="0" smtClean="0"/>
          </a:p>
          <a:p>
            <a:pPr marL="114300" indent="0">
              <a:buNone/>
            </a:pPr>
            <a:r>
              <a:rPr lang="es-CO" sz="2400" dirty="0" smtClean="0"/>
              <a:t>Mientras </a:t>
            </a:r>
            <a:r>
              <a:rPr lang="es-CO" sz="2400" dirty="0"/>
              <a:t>se le mostraban a Juan las últimas grandes luchas de la iglesia con las potencias terrenales, también se le permitió contemplar la victoria final y la liberación de los fieles. . . Mirando más allá del humo y el estruendo de la batalla, contempló a una hueste sobre el monte de Sion con el Cordero, llevando, en vez de la marca de la bestia, "el nombre. . . de su Padre escrito en la </a:t>
            </a:r>
            <a:r>
              <a:rPr lang="es-CO" sz="2400" dirty="0" smtClean="0"/>
              <a:t>frente«</a:t>
            </a:r>
          </a:p>
          <a:p>
            <a:pPr marL="114300" indent="0" algn="ctr">
              <a:buNone/>
            </a:pPr>
            <a:r>
              <a:rPr lang="es-CO" sz="2400" dirty="0" smtClean="0"/>
              <a:t> </a:t>
            </a:r>
            <a:r>
              <a:rPr lang="es-CO" sz="2400" dirty="0">
                <a:solidFill>
                  <a:srgbClr val="FF0000"/>
                </a:solidFill>
              </a:rPr>
              <a:t>(Apoc. 14: </a:t>
            </a:r>
            <a:r>
              <a:rPr lang="es-CO" sz="2400" dirty="0" smtClean="0">
                <a:solidFill>
                  <a:srgbClr val="FF0000"/>
                </a:solidFill>
              </a:rPr>
              <a:t>1.Maranata 163).</a:t>
            </a:r>
            <a:endParaRPr lang="es-CO" sz="2400" dirty="0">
              <a:solidFill>
                <a:srgbClr val="FF0000"/>
              </a:solidFill>
            </a:endParaRPr>
          </a:p>
        </p:txBody>
      </p:sp>
    </p:spTree>
    <p:extLst>
      <p:ext uri="{BB962C8B-B14F-4D97-AF65-F5344CB8AC3E}">
        <p14:creationId xmlns:p14="http://schemas.microsoft.com/office/powerpoint/2010/main" val="5127462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LA APOSTASÍA PREPARA EL CAMINO</a:t>
            </a:r>
          </a:p>
        </p:txBody>
      </p:sp>
      <p:sp>
        <p:nvSpPr>
          <p:cNvPr id="3" name="2 Marcador de contenido"/>
          <p:cNvSpPr>
            <a:spLocks noGrp="1"/>
          </p:cNvSpPr>
          <p:nvPr>
            <p:ph idx="1"/>
          </p:nvPr>
        </p:nvSpPr>
        <p:spPr>
          <a:xfrm>
            <a:off x="457200" y="1600200"/>
            <a:ext cx="7620000" cy="1252736"/>
          </a:xfrm>
        </p:spPr>
        <p:txBody>
          <a:bodyPr>
            <a:noAutofit/>
          </a:bodyPr>
          <a:lstStyle/>
          <a:p>
            <a:pPr marL="114300" indent="0">
              <a:buNone/>
            </a:pPr>
            <a:r>
              <a:rPr lang="es-CO" sz="2800" dirty="0" smtClean="0"/>
              <a:t>«</a:t>
            </a:r>
            <a:r>
              <a:rPr lang="es-CO" sz="2800" b="1" dirty="0" smtClean="0">
                <a:latin typeface="Agency FB" pitchFamily="34" charset="0"/>
              </a:rPr>
              <a:t>Nadie </a:t>
            </a:r>
            <a:r>
              <a:rPr lang="es-CO" sz="2800" b="1" dirty="0">
                <a:latin typeface="Agency FB" pitchFamily="34" charset="0"/>
              </a:rPr>
              <a:t>os engañe en ninguna manera; porque no vendrá sin que antes venga la apostasía, y se manifieste el hombre de pecado, el hijo de </a:t>
            </a:r>
            <a:r>
              <a:rPr lang="es-CO" sz="2800" b="1" dirty="0" smtClean="0">
                <a:latin typeface="Agency FB" pitchFamily="34" charset="0"/>
              </a:rPr>
              <a:t>perdición</a:t>
            </a:r>
            <a:r>
              <a:rPr lang="es-CO" sz="2800" dirty="0" smtClean="0"/>
              <a:t>». </a:t>
            </a:r>
            <a:r>
              <a:rPr lang="es-CO" sz="2800" dirty="0">
                <a:solidFill>
                  <a:srgbClr val="FF0000"/>
                </a:solidFill>
              </a:rPr>
              <a:t>(2 Tes. 2: 3</a:t>
            </a:r>
            <a:r>
              <a:rPr lang="es-CO" sz="2800" dirty="0" smtClean="0">
                <a:solidFill>
                  <a:srgbClr val="FF0000"/>
                </a:solidFill>
              </a:rPr>
              <a:t>).</a:t>
            </a:r>
            <a:endParaRPr lang="es-CO" sz="28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3284985"/>
            <a:ext cx="2543175"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23528" y="3429000"/>
            <a:ext cx="5472608" cy="1631216"/>
          </a:xfrm>
          <a:prstGeom prst="rect">
            <a:avLst/>
          </a:prstGeom>
        </p:spPr>
        <p:txBody>
          <a:bodyPr wrap="square">
            <a:spAutoFit/>
          </a:bodyPr>
          <a:lstStyle/>
          <a:p>
            <a:r>
              <a:rPr lang="es-CO" sz="2000" dirty="0"/>
              <a:t>Cuando la iglesia primitiva se corrompió al apartarse de la sencillez del Evangelio y al aceptar costumbres y ritos paganos, perdió el Espíritu y el poder de Dios; y para dominar las conciencias buscó el apoyo del poder </a:t>
            </a:r>
            <a:r>
              <a:rPr lang="es-CO" sz="2000" dirty="0" smtClean="0"/>
              <a:t>civil.</a:t>
            </a:r>
            <a:endParaRPr lang="es-CO" sz="2000" dirty="0"/>
          </a:p>
        </p:txBody>
      </p:sp>
      <p:sp>
        <p:nvSpPr>
          <p:cNvPr id="5" name="4 Rectángulo"/>
          <p:cNvSpPr/>
          <p:nvPr/>
        </p:nvSpPr>
        <p:spPr>
          <a:xfrm>
            <a:off x="323527" y="5237297"/>
            <a:ext cx="8015783" cy="1569660"/>
          </a:xfrm>
          <a:prstGeom prst="rect">
            <a:avLst/>
          </a:prstGeom>
        </p:spPr>
        <p:txBody>
          <a:bodyPr wrap="square">
            <a:spAutoFit/>
          </a:bodyPr>
          <a:lstStyle/>
          <a:p>
            <a:r>
              <a:rPr lang="es-CO" sz="2400" dirty="0" smtClean="0"/>
              <a:t>El </a:t>
            </a:r>
            <a:r>
              <a:rPr lang="es-CO" sz="2400" dirty="0"/>
              <a:t>resultado fue el papado, es decir, una iglesia que dominaba el poder del estado y se servía de él para promover sus propios fines y especialmente para extirpar la "herejía". . .</a:t>
            </a:r>
            <a:br>
              <a:rPr lang="es-CO" sz="2400" dirty="0"/>
            </a:br>
            <a:endParaRPr lang="es-CO" sz="2400" dirty="0"/>
          </a:p>
        </p:txBody>
      </p:sp>
    </p:spTree>
    <p:extLst>
      <p:ext uri="{BB962C8B-B14F-4D97-AF65-F5344CB8AC3E}">
        <p14:creationId xmlns:p14="http://schemas.microsoft.com/office/powerpoint/2010/main" val="45832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randombar(horizontal)">
                                      <p:cBhvr>
                                        <p:cTn id="12" dur="500"/>
                                        <p:tgtEl>
                                          <p:spTgt spid="1026"/>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04664"/>
            <a:ext cx="4608512" cy="2664296"/>
          </a:xfrm>
        </p:spPr>
        <p:txBody>
          <a:bodyPr/>
          <a:lstStyle/>
          <a:p>
            <a:pPr marL="114300" indent="0" algn="ctr">
              <a:buNone/>
            </a:pPr>
            <a:r>
              <a:rPr lang="es-CO" sz="3200" dirty="0"/>
              <a:t>Siempre que la iglesia alcanzó el poder civil, lo empleó para castigar a los que no admitían todas sus </a:t>
            </a:r>
            <a:r>
              <a:rPr lang="es-CO" sz="3200" dirty="0" smtClean="0"/>
              <a:t>doctrinas.</a:t>
            </a:r>
            <a:endParaRPr lang="es-CO" sz="3200" dirty="0"/>
          </a:p>
          <a:p>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88640"/>
            <a:ext cx="3067993"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39552" y="3212976"/>
            <a:ext cx="7488832" cy="3785652"/>
          </a:xfrm>
          <a:prstGeom prst="rect">
            <a:avLst/>
          </a:prstGeom>
        </p:spPr>
        <p:txBody>
          <a:bodyPr wrap="square">
            <a:spAutoFit/>
          </a:bodyPr>
          <a:lstStyle/>
          <a:p>
            <a:pPr algn="ctr"/>
            <a:r>
              <a:rPr lang="es-CO" sz="2400" i="1" dirty="0" smtClean="0">
                <a:solidFill>
                  <a:srgbClr val="FF0000"/>
                </a:solidFill>
              </a:rPr>
              <a:t>Las </a:t>
            </a:r>
            <a:r>
              <a:rPr lang="es-CO" sz="2400" i="1" dirty="0">
                <a:solidFill>
                  <a:srgbClr val="FF0000"/>
                </a:solidFill>
              </a:rPr>
              <a:t>iglesias protestantes que siguieron las huellas de Roma al aliarse con los poderes mundanos, manifestaron el mismo deseo de restringir la libertad de conciencia. Ejemplo de esto lo tenemos en la larga persecución de los disidentes por la Iglesia de Inglaterra. Durante los siglos XVI y XVII miles de ministros no conformistas fueron obligados a abandonar sus iglesias, y a muchos pastores y feligreses se les impusieron multas, encarcelamientos, torturas y el martirio.</a:t>
            </a:r>
            <a:br>
              <a:rPr lang="es-CO" sz="2400" i="1" dirty="0">
                <a:solidFill>
                  <a:srgbClr val="FF0000"/>
                </a:solidFill>
              </a:rPr>
            </a:br>
            <a:endParaRPr lang="es-CO" sz="2400" i="1" dirty="0">
              <a:solidFill>
                <a:srgbClr val="FF0000"/>
              </a:solidFill>
            </a:endParaRPr>
          </a:p>
        </p:txBody>
      </p:sp>
    </p:spTree>
    <p:extLst>
      <p:ext uri="{BB962C8B-B14F-4D97-AF65-F5344CB8AC3E}">
        <p14:creationId xmlns:p14="http://schemas.microsoft.com/office/powerpoint/2010/main" val="1574703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7620000" cy="6336704"/>
          </a:xfrm>
          <a:blipFill>
            <a:blip r:embed="rId2"/>
            <a:tile tx="0" ty="0" sx="100000" sy="100000" flip="none" algn="tl"/>
          </a:blipFill>
        </p:spPr>
        <p:txBody>
          <a:bodyPr>
            <a:normAutofit lnSpcReduction="10000"/>
          </a:bodyPr>
          <a:lstStyle/>
          <a:p>
            <a:pPr marL="114300" indent="0" algn="ctr">
              <a:buNone/>
            </a:pPr>
            <a:endParaRPr lang="es-CO" dirty="0" smtClean="0"/>
          </a:p>
          <a:p>
            <a:pPr marL="114300" indent="0" algn="ctr">
              <a:buNone/>
            </a:pPr>
            <a:r>
              <a:rPr lang="es-CO" dirty="0" smtClean="0"/>
              <a:t>Fue </a:t>
            </a:r>
            <a:r>
              <a:rPr lang="es-CO" dirty="0"/>
              <a:t>la apostasía lo que indujo a la iglesia primitiva a buscar la ayuda del gobierno civil esto preparó el camino para el desarrollo del papado, simbolizado por la bestia. San Pablo lo predijo al anunciar que vendría "</a:t>
            </a:r>
            <a:r>
              <a:rPr lang="es-CO" b="1" dirty="0">
                <a:latin typeface="Agency FB" pitchFamily="34" charset="0"/>
              </a:rPr>
              <a:t>la apostasía</a:t>
            </a:r>
            <a:r>
              <a:rPr lang="es-CO" dirty="0"/>
              <a:t>" y sería "</a:t>
            </a:r>
            <a:r>
              <a:rPr lang="es-CO" b="1" dirty="0">
                <a:latin typeface="Agency FB" pitchFamily="34" charset="0"/>
              </a:rPr>
              <a:t>revelado el hombre de pecado</a:t>
            </a:r>
            <a:r>
              <a:rPr lang="es-CO" dirty="0">
                <a:solidFill>
                  <a:srgbClr val="FF0000"/>
                </a:solidFill>
              </a:rPr>
              <a:t>" (2 Tes. 2: 3, VM). </a:t>
            </a:r>
            <a:r>
              <a:rPr lang="es-CO" dirty="0"/>
              <a:t>De modo que la apostasía en la iglesia preparará el camino para la imagen de la bestia.*</a:t>
            </a:r>
            <a:br>
              <a:rPr lang="es-CO" dirty="0"/>
            </a:br>
            <a:r>
              <a:rPr lang="es-CO" dirty="0"/>
              <a:t>Satanás obrará con potencia y "</a:t>
            </a:r>
            <a:r>
              <a:rPr lang="es-CO" b="1" dirty="0">
                <a:latin typeface="Agency FB" pitchFamily="34" charset="0"/>
              </a:rPr>
              <a:t>con todo engaño de iniquidad</a:t>
            </a:r>
            <a:r>
              <a:rPr lang="es-CO" dirty="0"/>
              <a:t>" </a:t>
            </a:r>
            <a:r>
              <a:rPr lang="es-CO" dirty="0">
                <a:solidFill>
                  <a:srgbClr val="FF0000"/>
                </a:solidFill>
              </a:rPr>
              <a:t>(2 Tes. 2: 9, 10). </a:t>
            </a:r>
            <a:r>
              <a:rPr lang="es-CO" dirty="0"/>
              <a:t>Su obra queda claramente revelada por el aumento acelerado de las tinieblas, los múltiples errores, herejías y engaños de estos postreros días. </a:t>
            </a:r>
            <a:endParaRPr lang="es-CO" dirty="0" smtClean="0"/>
          </a:p>
          <a:p>
            <a:pPr marL="114300" indent="0">
              <a:buNone/>
            </a:pPr>
            <a:endParaRPr lang="es-CO" dirty="0"/>
          </a:p>
          <a:p>
            <a:pPr marL="114300" indent="0" algn="ctr">
              <a:buNone/>
            </a:pPr>
            <a:r>
              <a:rPr lang="es-CO" dirty="0" smtClean="0"/>
              <a:t>No </a:t>
            </a:r>
            <a:r>
              <a:rPr lang="es-CO" dirty="0"/>
              <a:t>sólo está Satanás llevando cautivo al mundo, sino que sus seducciones están leudando a las iglesias que profesan ser de nuestro Señor Jesucristo. La gran apostasía se desarrollará en tinieblas tan densas como las de medianoche. Para el pueblo de Dios, será una noche de prueba, de llanto y de persecución por causa de la verdad. Pero de esa noche de tinieblas resplandecerá la luz de </a:t>
            </a:r>
            <a:r>
              <a:rPr lang="es-CO" dirty="0" smtClean="0"/>
              <a:t>Dios. </a:t>
            </a:r>
            <a:r>
              <a:rPr lang="es-CO" dirty="0" smtClean="0">
                <a:solidFill>
                  <a:srgbClr val="FF0000"/>
                </a:solidFill>
              </a:rPr>
              <a:t>(Maranata 164).</a:t>
            </a:r>
            <a:r>
              <a:rPr lang="es-CO" dirty="0">
                <a:solidFill>
                  <a:srgbClr val="FF0000"/>
                </a:solidFill>
              </a:rPr>
              <a:t/>
            </a:r>
            <a:br>
              <a:rPr lang="es-CO" dirty="0">
                <a:solidFill>
                  <a:srgbClr val="FF0000"/>
                </a:solidFill>
              </a:rPr>
            </a:br>
            <a:endParaRPr lang="es-CO" dirty="0">
              <a:solidFill>
                <a:srgbClr val="FF0000"/>
              </a:solidFill>
            </a:endParaRPr>
          </a:p>
        </p:txBody>
      </p:sp>
    </p:spTree>
    <p:extLst>
      <p:ext uri="{BB962C8B-B14F-4D97-AF65-F5344CB8AC3E}">
        <p14:creationId xmlns:p14="http://schemas.microsoft.com/office/powerpoint/2010/main" val="27030174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EL PAPEL DEL ESPIRITISMO</a:t>
            </a:r>
          </a:p>
        </p:txBody>
      </p:sp>
      <p:sp>
        <p:nvSpPr>
          <p:cNvPr id="3" name="2 Marcador de contenido"/>
          <p:cNvSpPr>
            <a:spLocks noGrp="1"/>
          </p:cNvSpPr>
          <p:nvPr>
            <p:ph idx="1"/>
          </p:nvPr>
        </p:nvSpPr>
        <p:spPr>
          <a:xfrm>
            <a:off x="457200" y="1600200"/>
            <a:ext cx="7620000" cy="5069160"/>
          </a:xfrm>
        </p:spPr>
        <p:txBody>
          <a:bodyPr>
            <a:normAutofit/>
          </a:bodyPr>
          <a:lstStyle/>
          <a:p>
            <a:pPr marL="114300" indent="0">
              <a:buNone/>
            </a:pPr>
            <a:r>
              <a:rPr lang="es-CO" dirty="0" smtClean="0"/>
              <a:t>«</a:t>
            </a:r>
            <a:r>
              <a:rPr lang="es-CO" sz="2800" dirty="0" smtClean="0">
                <a:latin typeface="Agency FB" pitchFamily="34" charset="0"/>
              </a:rPr>
              <a:t>Amados</a:t>
            </a:r>
            <a:r>
              <a:rPr lang="es-CO" sz="2800" dirty="0">
                <a:latin typeface="Agency FB" pitchFamily="34" charset="0"/>
              </a:rPr>
              <a:t>, no creáis a todo espíritu, sino probad los espíritus si son de Dios; porque muchos falsos profetas han salido por el </a:t>
            </a:r>
            <a:r>
              <a:rPr lang="es-CO" sz="2800" dirty="0" smtClean="0">
                <a:latin typeface="Agency FB" pitchFamily="34" charset="0"/>
              </a:rPr>
              <a:t>mundo»</a:t>
            </a:r>
            <a:r>
              <a:rPr lang="es-CO" dirty="0" smtClean="0"/>
              <a:t>. </a:t>
            </a:r>
            <a:r>
              <a:rPr lang="es-CO" dirty="0">
                <a:solidFill>
                  <a:srgbClr val="FF0000"/>
                </a:solidFill>
              </a:rPr>
              <a:t>(1 Juan 4: 1).</a:t>
            </a:r>
            <a:r>
              <a:rPr lang="es-CO" dirty="0"/>
              <a:t/>
            </a:r>
            <a:br>
              <a:rPr lang="es-CO" dirty="0"/>
            </a:br>
            <a:r>
              <a:rPr lang="es-CO" sz="2000" dirty="0">
                <a:solidFill>
                  <a:srgbClr val="0070C0"/>
                </a:solidFill>
              </a:rPr>
              <a:t>Muchos hombres serán entrampados por la creencia de que el espiritismo es tan sólo una impostura humana; pero cuando sean puestos en presencia de manifestaciones cuyo carácter sobrenatural no pueda negarse, serán seducidos y obligados a aceptarlas como revelación del poder divino.*</a:t>
            </a:r>
            <a:br>
              <a:rPr lang="es-CO" sz="2000" dirty="0">
                <a:solidFill>
                  <a:srgbClr val="0070C0"/>
                </a:solidFill>
              </a:rPr>
            </a:br>
            <a:r>
              <a:rPr lang="es-CO" sz="2000" dirty="0"/>
              <a:t>Conforme vayan siendo aceptadas las enseñanzas del espiritismo en las iglesias, irán desapareciendo las vallas impuestas al corazón carnal, y la religión se convertirá en un manto para cubrir las más bajas iniquidades. La creencia en las manifestaciones espiritistas abre el campo a los espíritus seductores y a las doctrinas de demonios, y de este modo se dejarán sentir en las iglesias las influencias de los ángeles malos</a:t>
            </a:r>
            <a:r>
              <a:rPr lang="es-CO" sz="2000" dirty="0" smtClean="0"/>
              <a:t>.*</a:t>
            </a:r>
            <a:endParaRPr lang="es-CO" sz="2000" dirty="0"/>
          </a:p>
        </p:txBody>
      </p:sp>
    </p:spTree>
    <p:extLst>
      <p:ext uri="{BB962C8B-B14F-4D97-AF65-F5344CB8AC3E}">
        <p14:creationId xmlns:p14="http://schemas.microsoft.com/office/powerpoint/2010/main" val="12145905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20000" cy="6192688"/>
          </a:xfrm>
        </p:spPr>
        <p:txBody>
          <a:bodyPr>
            <a:normAutofit lnSpcReduction="10000"/>
          </a:bodyPr>
          <a:lstStyle/>
          <a:p>
            <a:r>
              <a:rPr lang="es-CO" dirty="0"/>
              <a:t>Los predicadores populares no pueden resistir con éxito al espiritismo. No tienen nada con que proteger a sus rebaños de su influencia nefasta. Gran parte de los tristes resultados del espiritismo recaerá sobre los ministros de esta época, porque han pisoteado la verdad, y preferido las fábulas.*</a:t>
            </a:r>
            <a:br>
              <a:rPr lang="es-CO" dirty="0"/>
            </a:br>
            <a:endParaRPr lang="es-CO" dirty="0" smtClean="0"/>
          </a:p>
          <a:p>
            <a:pPr marL="114300" indent="0">
              <a:buNone/>
            </a:pPr>
            <a:r>
              <a:rPr lang="es-CO" dirty="0" smtClean="0"/>
              <a:t>Satanás </a:t>
            </a:r>
            <a:r>
              <a:rPr lang="es-CO" dirty="0"/>
              <a:t>ha estado preparándose desde hace tiempo para su último esfuerzo para engañar al mundo. El cimiento de su obra lo puso en la afirmación que hiciera a Eva en el Edén: "</a:t>
            </a:r>
            <a:r>
              <a:rPr lang="es-CO" b="1" dirty="0">
                <a:latin typeface="Agency FB" pitchFamily="34" charset="0"/>
              </a:rPr>
              <a:t>De seguro que no moriréis</a:t>
            </a:r>
            <a:r>
              <a:rPr lang="es-CO" dirty="0"/>
              <a:t>". "</a:t>
            </a:r>
            <a:r>
              <a:rPr lang="es-CO" b="1" dirty="0">
                <a:latin typeface="Agency FB" pitchFamily="34" charset="0"/>
              </a:rPr>
              <a:t>En el día que comiereis de él, vuestros ojos serán abiertos, y seréis como Dios, conocedores del bien y del mal</a:t>
            </a:r>
            <a:r>
              <a:rPr lang="es-CO" dirty="0"/>
              <a:t>" </a:t>
            </a:r>
            <a:r>
              <a:rPr lang="es-CO" dirty="0">
                <a:solidFill>
                  <a:srgbClr val="FF0000"/>
                </a:solidFill>
              </a:rPr>
              <a:t>(Gén. 3: 4, 5, VM)</a:t>
            </a:r>
            <a:r>
              <a:rPr lang="es-CO" dirty="0"/>
              <a:t>. </a:t>
            </a:r>
            <a:r>
              <a:rPr lang="es-CO" dirty="0" smtClean="0"/>
              <a:t>Nota: Dios había ordenado claramente: «</a:t>
            </a:r>
            <a:r>
              <a:rPr lang="es-CO" b="1" u="sng" dirty="0" smtClean="0">
                <a:latin typeface="Agency FB" pitchFamily="34" charset="0"/>
              </a:rPr>
              <a:t>De él no comerás</a:t>
            </a:r>
            <a:r>
              <a:rPr lang="es-CO" dirty="0" smtClean="0"/>
              <a:t>». Pero el método se Satanás y sus seguidores es, desobedecer la Palabra de Dios.</a:t>
            </a:r>
          </a:p>
          <a:p>
            <a:pPr marL="114300" indent="0">
              <a:buNone/>
            </a:pPr>
            <a:endParaRPr lang="es-CO" dirty="0" smtClean="0"/>
          </a:p>
          <a:p>
            <a:pPr marL="114300" indent="0">
              <a:buNone/>
            </a:pPr>
            <a:r>
              <a:rPr lang="es-CO" dirty="0" smtClean="0"/>
              <a:t>Poco </a:t>
            </a:r>
            <a:r>
              <a:rPr lang="es-CO" dirty="0"/>
              <a:t>a poco Satanás ha preparado el camino para su obra maestra de seducción: El desarrollo del espiritismo. Hasta ahora no ha logrado realizar completamente sus designios; pero lo conseguirá en el poco tiempo que nos separa del </a:t>
            </a:r>
            <a:r>
              <a:rPr lang="es-CO" dirty="0" smtClean="0"/>
              <a:t>fin.</a:t>
            </a:r>
            <a:endParaRPr lang="es-CO" dirty="0">
              <a:solidFill>
                <a:srgbClr val="FF0000"/>
              </a:solidFill>
            </a:endParaRPr>
          </a:p>
        </p:txBody>
      </p:sp>
    </p:spTree>
    <p:extLst>
      <p:ext uri="{BB962C8B-B14F-4D97-AF65-F5344CB8AC3E}">
        <p14:creationId xmlns:p14="http://schemas.microsoft.com/office/powerpoint/2010/main" val="122716765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heel(1)">
                                      <p:cBhvr>
                                        <p:cTn id="15"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5930" y="214313"/>
            <a:ext cx="5338936" cy="2143125"/>
          </a:xfrm>
        </p:spPr>
        <p:txBody>
          <a:bodyPr/>
          <a:lstStyle/>
          <a:p>
            <a:r>
              <a:rPr lang="es-CO" dirty="0" smtClean="0"/>
              <a:t>El </a:t>
            </a:r>
            <a:r>
              <a:rPr lang="es-CO" dirty="0"/>
              <a:t>profeta </a:t>
            </a:r>
            <a:r>
              <a:rPr lang="es-CO" dirty="0" smtClean="0"/>
              <a:t>Juan dice</a:t>
            </a:r>
            <a:r>
              <a:rPr lang="es-CO" dirty="0"/>
              <a:t>: "</a:t>
            </a:r>
            <a:r>
              <a:rPr lang="es-CO" b="1" dirty="0">
                <a:latin typeface="Agency FB" pitchFamily="34" charset="0"/>
              </a:rPr>
              <a:t>Y vi. . . tres espíritus inmundos, como ranas. . . son espíritus de demonios, que obran prodigios; los cuales salen a los reyes de todo el mundo habitado, a juntarlos para la guerra del gran día del Dios Todopoderoso</a:t>
            </a:r>
            <a:r>
              <a:rPr lang="es-CO" dirty="0"/>
              <a:t>" </a:t>
            </a:r>
            <a:r>
              <a:rPr lang="es-CO" dirty="0">
                <a:solidFill>
                  <a:srgbClr val="FF0000"/>
                </a:solidFill>
              </a:rPr>
              <a:t>(Apoc. 16: 13, 14, VM). </a:t>
            </a:r>
            <a:endParaRPr lang="es-CO" dirty="0" smtClean="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14313"/>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0" y="2342889"/>
            <a:ext cx="8460432" cy="4708981"/>
          </a:xfrm>
          <a:prstGeom prst="rect">
            <a:avLst/>
          </a:prstGeom>
        </p:spPr>
        <p:txBody>
          <a:bodyPr wrap="square">
            <a:spAutoFit/>
          </a:bodyPr>
          <a:lstStyle/>
          <a:p>
            <a:r>
              <a:rPr lang="es-CO" sz="2000" dirty="0">
                <a:solidFill>
                  <a:srgbClr val="0070C0"/>
                </a:solidFill>
              </a:rPr>
              <a:t>1- El dragón que simboliza el poder de Satanás ejercido a través del espiritismo, la brujería, etc.</a:t>
            </a:r>
          </a:p>
          <a:p>
            <a:r>
              <a:rPr lang="es-CO" sz="2000" dirty="0">
                <a:solidFill>
                  <a:srgbClr val="0070C0"/>
                </a:solidFill>
              </a:rPr>
              <a:t>2- La bestia que simboliza al sistema papal con más de </a:t>
            </a:r>
            <a:r>
              <a:rPr lang="es-CO" sz="2000" dirty="0" smtClean="0">
                <a:solidFill>
                  <a:srgbClr val="0070C0"/>
                </a:solidFill>
              </a:rPr>
              <a:t>1200 millones </a:t>
            </a:r>
            <a:r>
              <a:rPr lang="es-CO" sz="2000" dirty="0">
                <a:solidFill>
                  <a:srgbClr val="0070C0"/>
                </a:solidFill>
              </a:rPr>
              <a:t>de miembros en el mundo.</a:t>
            </a:r>
          </a:p>
          <a:p>
            <a:r>
              <a:rPr lang="es-CO" sz="2000" dirty="0">
                <a:solidFill>
                  <a:srgbClr val="0070C0"/>
                </a:solidFill>
              </a:rPr>
              <a:t>3- El falso profeta que simboliza a las religiones cristianas que </a:t>
            </a:r>
            <a:r>
              <a:rPr lang="es-CO" sz="2000" dirty="0" smtClean="0">
                <a:solidFill>
                  <a:srgbClr val="0070C0"/>
                </a:solidFill>
              </a:rPr>
              <a:t>profesan tener la verdad, pero en verdad practican una medía verdad</a:t>
            </a:r>
            <a:r>
              <a:rPr lang="es-CO" sz="2000" dirty="0" smtClean="0"/>
              <a:t> </a:t>
            </a:r>
            <a:r>
              <a:rPr lang="es-CO" sz="2000" dirty="0" smtClean="0">
                <a:solidFill>
                  <a:srgbClr val="FF0000"/>
                </a:solidFill>
              </a:rPr>
              <a:t>(lea 1Juan 2:3,4).</a:t>
            </a:r>
          </a:p>
          <a:p>
            <a:endParaRPr lang="es-CO" sz="2000" dirty="0" smtClean="0"/>
          </a:p>
          <a:p>
            <a:r>
              <a:rPr lang="es-CO" sz="2000" b="1" dirty="0" smtClean="0"/>
              <a:t>Investigando sobre las características principales de la rara son cinco.</a:t>
            </a:r>
          </a:p>
          <a:p>
            <a:pPr marL="457200" indent="-457200">
              <a:buAutoNum type="arabicPeriod"/>
            </a:pPr>
            <a:r>
              <a:rPr lang="es-CO" sz="2000" b="1" dirty="0" smtClean="0">
                <a:solidFill>
                  <a:srgbClr val="FF0000"/>
                </a:solidFill>
              </a:rPr>
              <a:t>Evolucionan.</a:t>
            </a:r>
          </a:p>
          <a:p>
            <a:pPr marL="457200" indent="-457200">
              <a:buAutoNum type="arabicPeriod"/>
            </a:pPr>
            <a:r>
              <a:rPr lang="es-CO" sz="2000" b="1" dirty="0" smtClean="0">
                <a:solidFill>
                  <a:srgbClr val="FF0000"/>
                </a:solidFill>
              </a:rPr>
              <a:t>Viven tanto en el agua como en tierra.</a:t>
            </a:r>
          </a:p>
          <a:p>
            <a:pPr marL="457200" indent="-457200">
              <a:buAutoNum type="arabicPeriod"/>
            </a:pPr>
            <a:r>
              <a:rPr lang="es-CO" sz="2000" b="1" dirty="0" smtClean="0">
                <a:solidFill>
                  <a:srgbClr val="FF0000"/>
                </a:solidFill>
              </a:rPr>
              <a:t>Se alimentan de todo. Vegetales y carne.</a:t>
            </a:r>
          </a:p>
          <a:p>
            <a:pPr marL="457200" indent="-457200">
              <a:buAutoNum type="arabicPeriod"/>
            </a:pPr>
            <a:r>
              <a:rPr lang="es-CO" sz="2000" b="1" dirty="0" smtClean="0">
                <a:solidFill>
                  <a:srgbClr val="FF0000"/>
                </a:solidFill>
              </a:rPr>
              <a:t>El medio de capturar su comida está en su lengua, ya que posen en ella un pegamento con el cual capturan su presa. Y algunas son venenosas. </a:t>
            </a:r>
          </a:p>
          <a:p>
            <a:pPr marL="457200" indent="-457200">
              <a:buAutoNum type="arabicPeriod"/>
            </a:pPr>
            <a:r>
              <a:rPr lang="es-CO" sz="2000" b="1" dirty="0" smtClean="0">
                <a:solidFill>
                  <a:srgbClr val="FF0000"/>
                </a:solidFill>
              </a:rPr>
              <a:t>Algunas, de acuerdo al medio ambiente, se camuflan</a:t>
            </a:r>
            <a:r>
              <a:rPr lang="es-CO" sz="2000" dirty="0"/>
              <a:t> </a:t>
            </a:r>
            <a:r>
              <a:rPr lang="es-CO" sz="2000" b="1" dirty="0" smtClean="0">
                <a:solidFill>
                  <a:srgbClr val="FF0000"/>
                </a:solidFill>
              </a:rPr>
              <a:t>para no ser descubiertas.</a:t>
            </a:r>
            <a:endParaRPr lang="es-CO" sz="2000" b="1" dirty="0">
              <a:solidFill>
                <a:srgbClr val="FF0000"/>
              </a:solidFill>
            </a:endParaRPr>
          </a:p>
        </p:txBody>
      </p:sp>
    </p:spTree>
    <p:extLst>
      <p:ext uri="{BB962C8B-B14F-4D97-AF65-F5344CB8AC3E}">
        <p14:creationId xmlns:p14="http://schemas.microsoft.com/office/powerpoint/2010/main" val="8429611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124744"/>
            <a:ext cx="4464496" cy="2664296"/>
          </a:xfrm>
        </p:spPr>
        <p:txBody>
          <a:bodyPr/>
          <a:lstStyle/>
          <a:p>
            <a:pPr marL="114300" indent="0" algn="ctr">
              <a:buNone/>
            </a:pPr>
            <a:r>
              <a:rPr lang="es-CO" sz="2800" b="1" dirty="0">
                <a:solidFill>
                  <a:srgbClr val="0070C0"/>
                </a:solidFill>
              </a:rPr>
              <a:t>Todos menos los que estén protegidos por el poder de Dios y la fe en su Palabra, se verán envueltos en ese engaño. </a:t>
            </a:r>
            <a:endParaRPr lang="es-CO" b="1" dirty="0">
              <a:solidFill>
                <a:srgbClr val="0070C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692696"/>
            <a:ext cx="3312368"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907704" y="3911848"/>
            <a:ext cx="4572000" cy="2215991"/>
          </a:xfrm>
          <a:prstGeom prst="rect">
            <a:avLst/>
          </a:prstGeom>
        </p:spPr>
        <p:txBody>
          <a:bodyPr>
            <a:spAutoFit/>
          </a:bodyPr>
          <a:lstStyle/>
          <a:p>
            <a:pPr algn="ctr"/>
            <a:r>
              <a:rPr lang="es-CO" sz="2400" b="1" dirty="0">
                <a:solidFill>
                  <a:srgbClr val="FF0000"/>
                </a:solidFill>
              </a:rPr>
              <a:t>Los hombres se están dejando adormecer en una seguridad fatal, y sólo despertarán cuando la ira de Dios se derrame sobre la tierra.* (Maranata 165</a:t>
            </a:r>
            <a:r>
              <a:rPr lang="es-CO" sz="2400" b="1" dirty="0" smtClean="0">
                <a:solidFill>
                  <a:srgbClr val="FF0000"/>
                </a:solidFill>
              </a:rPr>
              <a:t>).</a:t>
            </a:r>
            <a:endParaRPr lang="es-CO" sz="2400" b="1" dirty="0">
              <a:solidFill>
                <a:srgbClr val="FF0000"/>
              </a:solidFill>
            </a:endParaRPr>
          </a:p>
          <a:p>
            <a:endParaRPr lang="es-CO" dirty="0"/>
          </a:p>
        </p:txBody>
      </p:sp>
      <p:sp>
        <p:nvSpPr>
          <p:cNvPr id="2" name="1 Rectángulo"/>
          <p:cNvSpPr/>
          <p:nvPr/>
        </p:nvSpPr>
        <p:spPr>
          <a:xfrm>
            <a:off x="683568" y="6113103"/>
            <a:ext cx="7128792" cy="461665"/>
          </a:xfrm>
          <a:prstGeom prst="rect">
            <a:avLst/>
          </a:prstGeom>
        </p:spPr>
        <p:txBody>
          <a:bodyPr wrap="square">
            <a:spAutoFit/>
          </a:bodyPr>
          <a:lstStyle/>
          <a:p>
            <a:r>
              <a:rPr lang="es-CO" sz="2400" b="1" dirty="0" smtClean="0"/>
              <a:t>Le invito </a:t>
            </a:r>
            <a:r>
              <a:rPr lang="es-CO" sz="2400" b="1" dirty="0"/>
              <a:t>para que juntos estudiemos el tema N°.2.</a:t>
            </a:r>
          </a:p>
        </p:txBody>
      </p:sp>
    </p:spTree>
    <p:extLst>
      <p:ext uri="{BB962C8B-B14F-4D97-AF65-F5344CB8AC3E}">
        <p14:creationId xmlns:p14="http://schemas.microsoft.com/office/powerpoint/2010/main" val="46157848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80">
                                          <p:stCondLst>
                                            <p:cond delay="0"/>
                                          </p:stCondLst>
                                        </p:cTn>
                                        <p:tgtEl>
                                          <p:spTgt spid="2"/>
                                        </p:tgtEl>
                                      </p:cBhvr>
                                    </p:animEffect>
                                    <p:anim calcmode="lin" valueType="num">
                                      <p:cBhvr>
                                        <p:cTn id="1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1" dur="26">
                                          <p:stCondLst>
                                            <p:cond delay="650"/>
                                          </p:stCondLst>
                                        </p:cTn>
                                        <p:tgtEl>
                                          <p:spTgt spid="2"/>
                                        </p:tgtEl>
                                      </p:cBhvr>
                                      <p:to x="100000" y="60000"/>
                                    </p:animScale>
                                    <p:animScale>
                                      <p:cBhvr>
                                        <p:cTn id="22" dur="166" decel="50000">
                                          <p:stCondLst>
                                            <p:cond delay="676"/>
                                          </p:stCondLst>
                                        </p:cTn>
                                        <p:tgtEl>
                                          <p:spTgt spid="2"/>
                                        </p:tgtEl>
                                      </p:cBhvr>
                                      <p:to x="100000" y="100000"/>
                                    </p:animScale>
                                    <p:animScale>
                                      <p:cBhvr>
                                        <p:cTn id="23" dur="26">
                                          <p:stCondLst>
                                            <p:cond delay="1312"/>
                                          </p:stCondLst>
                                        </p:cTn>
                                        <p:tgtEl>
                                          <p:spTgt spid="2"/>
                                        </p:tgtEl>
                                      </p:cBhvr>
                                      <p:to x="100000" y="80000"/>
                                    </p:animScale>
                                    <p:animScale>
                                      <p:cBhvr>
                                        <p:cTn id="24" dur="166" decel="50000">
                                          <p:stCondLst>
                                            <p:cond delay="1338"/>
                                          </p:stCondLst>
                                        </p:cTn>
                                        <p:tgtEl>
                                          <p:spTgt spid="2"/>
                                        </p:tgtEl>
                                      </p:cBhvr>
                                      <p:to x="100000" y="100000"/>
                                    </p:animScale>
                                    <p:animScale>
                                      <p:cBhvr>
                                        <p:cTn id="25" dur="26">
                                          <p:stCondLst>
                                            <p:cond delay="1642"/>
                                          </p:stCondLst>
                                        </p:cTn>
                                        <p:tgtEl>
                                          <p:spTgt spid="2"/>
                                        </p:tgtEl>
                                      </p:cBhvr>
                                      <p:to x="100000" y="90000"/>
                                    </p:animScale>
                                    <p:animScale>
                                      <p:cBhvr>
                                        <p:cTn id="26" dur="166" decel="50000">
                                          <p:stCondLst>
                                            <p:cond delay="1668"/>
                                          </p:stCondLst>
                                        </p:cTn>
                                        <p:tgtEl>
                                          <p:spTgt spid="2"/>
                                        </p:tgtEl>
                                      </p:cBhvr>
                                      <p:to x="100000" y="100000"/>
                                    </p:animScale>
                                    <p:animScale>
                                      <p:cBhvr>
                                        <p:cTn id="27" dur="26">
                                          <p:stCondLst>
                                            <p:cond delay="1808"/>
                                          </p:stCondLst>
                                        </p:cTn>
                                        <p:tgtEl>
                                          <p:spTgt spid="2"/>
                                        </p:tgtEl>
                                      </p:cBhvr>
                                      <p:to x="100000" y="95000"/>
                                    </p:animScale>
                                    <p:animScale>
                                      <p:cBhvr>
                                        <p:cTn id="28"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1916</Words>
  <Application>Microsoft Office PowerPoint</Application>
  <PresentationFormat>Presentación en pantalla (4:3)</PresentationFormat>
  <Paragraphs>65</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Tema de Office</vt:lpstr>
      <vt:lpstr> SATANÁS  Y EL CONFLICTO FINAL</vt:lpstr>
      <vt:lpstr>¡MARANATA EL SEÑOR VIENE! "Satanás y el Conflicto Final"  </vt:lpstr>
      <vt:lpstr>Presentación de PowerPoint</vt:lpstr>
      <vt:lpstr>Presentación de PowerPoint</vt:lpstr>
      <vt:lpstr>LA ESTRATEGIA DEL DIABLO</vt:lpstr>
      <vt:lpstr>Presentación de PowerPoint</vt:lpstr>
      <vt:lpstr>Presentación de PowerPoint</vt:lpstr>
      <vt:lpstr>SE ENTRONIZA LA IMAGEN DE LA BESTIA</vt:lpstr>
      <vt:lpstr>Presentación de PowerPoint</vt:lpstr>
      <vt:lpstr>Presentación de PowerPoint</vt:lpstr>
      <vt:lpstr>Presentación de PowerPoint</vt:lpstr>
      <vt:lpstr>Presentación de PowerPoint</vt:lpstr>
      <vt:lpstr>LA APOSTASÍA PREPARA EL CAMINO</vt:lpstr>
      <vt:lpstr>Presentación de PowerPoint</vt:lpstr>
      <vt:lpstr>Presentación de PowerPoint</vt:lpstr>
      <vt:lpstr>EL PAPEL DEL ESPIRITISMO</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SATANÁS  Y EL CONFLICTO FINAL</dc:title>
  <dc:creator>FAMILIA FIERRO CH</dc:creator>
  <cp:lastModifiedBy>FAMILIA FIERRO CH</cp:lastModifiedBy>
  <cp:revision>1</cp:revision>
  <dcterms:created xsi:type="dcterms:W3CDTF">2014-01-23T13:57:15Z</dcterms:created>
  <dcterms:modified xsi:type="dcterms:W3CDTF">2014-01-23T13:57:39Z</dcterms:modified>
</cp:coreProperties>
</file>