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815329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294384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555708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334460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651260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2316613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937786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4171517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305480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1699542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103512-C11A-46CB-82D4-4074C5481331}" type="datetimeFigureOut">
              <a:rPr lang="es-CO" smtClean="0"/>
              <a:t>09/05/2014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4A62744-E707-4861-AA0E-7CE5E3491496}" type="slidenum">
              <a:rPr lang="es-CO" smtClean="0"/>
              <a:t>‹Nº›</a:t>
            </a:fld>
            <a:endParaRPr lang="es-CO"/>
          </a:p>
        </p:txBody>
      </p:sp>
    </p:spTree>
    <p:extLst>
      <p:ext uri="{BB962C8B-B14F-4D97-AF65-F5344CB8AC3E}">
        <p14:creationId xmlns:p14="http://schemas.microsoft.com/office/powerpoint/2010/main" val="2517031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03512-C11A-46CB-82D4-4074C5481331}" type="datetimeFigureOut">
              <a:rPr lang="es-CO" smtClean="0"/>
              <a:t>09/05/2014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62744-E707-4861-AA0E-7CE5E3491496}" type="slidenum">
              <a:rPr lang="es-CO" smtClean="0"/>
              <a:t>‹Nº›</a:t>
            </a:fld>
            <a:endParaRPr lang="es-CO"/>
          </a:p>
        </p:txBody>
      </p:sp>
    </p:spTree>
    <p:extLst>
      <p:ext uri="{BB962C8B-B14F-4D97-AF65-F5344CB8AC3E}">
        <p14:creationId xmlns:p14="http://schemas.microsoft.com/office/powerpoint/2010/main" val="255919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404664"/>
            <a:ext cx="7772400" cy="1470025"/>
          </a:xfrm>
        </p:spPr>
        <p:txBody>
          <a:bodyPr/>
          <a:lstStyle/>
          <a:p>
            <a:r>
              <a:rPr lang="es-CO" b="1" dirty="0"/>
              <a:t>BIENVENIDOS A LA CIUDAD DE </a:t>
            </a:r>
            <a:r>
              <a:rPr lang="es-CO" b="1" dirty="0" smtClean="0"/>
              <a:t>DIOS</a:t>
            </a:r>
            <a:endParaRPr lang="es-CO"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88840"/>
            <a:ext cx="7992888"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849506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6000" b="1" i="1" dirty="0" smtClean="0">
                <a:latin typeface="Agency FB" pitchFamily="34" charset="0"/>
              </a:rPr>
              <a:t>La recompensa de los santos</a:t>
            </a:r>
            <a:endParaRPr lang="es-CO" sz="6000" b="1" i="1" dirty="0">
              <a:latin typeface="Agency FB" pitchFamily="34" charset="0"/>
            </a:endParaRPr>
          </a:p>
        </p:txBody>
      </p:sp>
      <p:sp>
        <p:nvSpPr>
          <p:cNvPr id="3" name="2 Marcador de contenido"/>
          <p:cNvSpPr>
            <a:spLocks noGrp="1"/>
          </p:cNvSpPr>
          <p:nvPr>
            <p:ph idx="1"/>
          </p:nvPr>
        </p:nvSpPr>
        <p:spPr>
          <a:xfrm>
            <a:off x="2933711" y="1772816"/>
            <a:ext cx="5698976" cy="4133055"/>
          </a:xfrm>
        </p:spPr>
        <p:txBody>
          <a:bodyPr>
            <a:normAutofit lnSpcReduction="10000"/>
          </a:bodyPr>
          <a:lstStyle/>
          <a:p>
            <a:pPr marL="0" indent="0" algn="ctr">
              <a:buNone/>
            </a:pPr>
            <a:r>
              <a:rPr lang="es-CO" sz="4400" b="1" dirty="0"/>
              <a:t>Su señor le dijo: </a:t>
            </a:r>
            <a:endParaRPr lang="es-CO" sz="4400" b="1" dirty="0" smtClean="0"/>
          </a:p>
          <a:p>
            <a:pPr marL="0" indent="0" algn="ctr">
              <a:buNone/>
            </a:pPr>
            <a:r>
              <a:rPr lang="es-CO" sz="4400" b="1" dirty="0" smtClean="0"/>
              <a:t>«</a:t>
            </a:r>
            <a:r>
              <a:rPr lang="es-CO" sz="4400" b="1" dirty="0" smtClean="0">
                <a:latin typeface="Agency FB" pitchFamily="34" charset="0"/>
              </a:rPr>
              <a:t>Bien</a:t>
            </a:r>
            <a:r>
              <a:rPr lang="es-CO" sz="4400" b="1" dirty="0">
                <a:latin typeface="Agency FB" pitchFamily="34" charset="0"/>
              </a:rPr>
              <a:t>, buen siervo y fiel; sobre poco has sido fiel, sobre mucho te pondré; entra en el gozo de tu </a:t>
            </a:r>
            <a:r>
              <a:rPr lang="es-CO" sz="4400" b="1" dirty="0" smtClean="0">
                <a:latin typeface="Agency FB" pitchFamily="34" charset="0"/>
              </a:rPr>
              <a:t>señor</a:t>
            </a:r>
            <a:r>
              <a:rPr lang="es-CO" sz="4400" b="1" dirty="0" smtClean="0"/>
              <a:t>». </a:t>
            </a:r>
            <a:r>
              <a:rPr lang="es-CO" sz="4400" b="1" dirty="0">
                <a:solidFill>
                  <a:srgbClr val="FF0000"/>
                </a:solidFill>
              </a:rPr>
              <a:t>(Mat. 25: </a:t>
            </a:r>
            <a:r>
              <a:rPr lang="es-CO" sz="4400" b="1" dirty="0" smtClean="0">
                <a:solidFill>
                  <a:srgbClr val="FF0000"/>
                </a:solidFill>
              </a:rPr>
              <a:t>23).</a:t>
            </a:r>
            <a:endParaRPr lang="es-CO" sz="4400" dirty="0">
              <a:solidFill>
                <a:srgbClr val="FF0000"/>
              </a:solidFill>
            </a:endParaRPr>
          </a:p>
        </p:txBody>
      </p:sp>
      <p:pic>
        <p:nvPicPr>
          <p:cNvPr id="1026" name="Picture 2" descr="http://4.bp.blogspot.com/-BD0xA5nTsBs/TtVq6dqryEI/AAAAAAAAHQo/La7V2mJVKIg/s200/49-Jud%25C3%25ADo%2Bsol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72816"/>
            <a:ext cx="2808312" cy="2664296"/>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251520" y="4473412"/>
            <a:ext cx="2952328" cy="1938992"/>
          </a:xfrm>
          <a:prstGeom prst="rect">
            <a:avLst/>
          </a:prstGeom>
        </p:spPr>
        <p:txBody>
          <a:bodyPr wrap="square">
            <a:spAutoFit/>
          </a:bodyPr>
          <a:lstStyle/>
          <a:p>
            <a:pPr algn="ctr"/>
            <a:r>
              <a:rPr lang="es-CO" sz="2400" b="1" dirty="0" smtClean="0">
                <a:solidFill>
                  <a:srgbClr val="FF0000"/>
                </a:solidFill>
              </a:rPr>
              <a:t>En </a:t>
            </a:r>
            <a:r>
              <a:rPr lang="es-CO" sz="2400" b="1" dirty="0">
                <a:solidFill>
                  <a:srgbClr val="FF0000"/>
                </a:solidFill>
              </a:rPr>
              <a:t>la foto, el ciervo </a:t>
            </a:r>
            <a:r>
              <a:rPr lang="es-CO" sz="2400" b="1" dirty="0" smtClean="0">
                <a:solidFill>
                  <a:srgbClr val="FF0000"/>
                </a:solidFill>
              </a:rPr>
              <a:t>fiel, que puede ser tu, recibiendo </a:t>
            </a:r>
            <a:r>
              <a:rPr lang="es-CO" sz="2400" b="1" dirty="0">
                <a:solidFill>
                  <a:srgbClr val="FF0000"/>
                </a:solidFill>
              </a:rPr>
              <a:t>la recompensa por su servicio fiel al Señor. </a:t>
            </a:r>
          </a:p>
        </p:txBody>
      </p:sp>
    </p:spTree>
    <p:extLst>
      <p:ext uri="{BB962C8B-B14F-4D97-AF65-F5344CB8AC3E}">
        <p14:creationId xmlns:p14="http://schemas.microsoft.com/office/powerpoint/2010/main" val="7007169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nodeType="click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fade">
                                      <p:cBhvr>
                                        <p:cTn id="41" dur="2000"/>
                                        <p:tgtEl>
                                          <p:spTgt spid="1026"/>
                                        </p:tgtEl>
                                      </p:cBhvr>
                                    </p:animEffect>
                                    <p:anim calcmode="lin" valueType="num">
                                      <p:cBhvr>
                                        <p:cTn id="42" dur="2000" fill="hold"/>
                                        <p:tgtEl>
                                          <p:spTgt spid="1026"/>
                                        </p:tgtEl>
                                        <p:attrNameLst>
                                          <p:attrName>ppt_w</p:attrName>
                                        </p:attrNameLst>
                                      </p:cBhvr>
                                      <p:tavLst>
                                        <p:tav tm="0" fmla="#ppt_w*sin(2.5*pi*$)">
                                          <p:val>
                                            <p:fltVal val="0"/>
                                          </p:val>
                                        </p:tav>
                                        <p:tav tm="100000">
                                          <p:val>
                                            <p:fltVal val="1"/>
                                          </p:val>
                                        </p:tav>
                                      </p:tavLst>
                                    </p:anim>
                                    <p:anim calcmode="lin" valueType="num">
                                      <p:cBhvr>
                                        <p:cTn id="43" dur="2000" fill="hold"/>
                                        <p:tgtEl>
                                          <p:spTgt spid="1026"/>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2000"/>
                                        <p:tgtEl>
                                          <p:spTgt spid="6"/>
                                        </p:tgtEl>
                                      </p:cBhvr>
                                    </p:animEffect>
                                    <p:anim calcmode="lin" valueType="num">
                                      <p:cBhvr>
                                        <p:cTn id="47" dur="2000" fill="hold"/>
                                        <p:tgtEl>
                                          <p:spTgt spid="6"/>
                                        </p:tgtEl>
                                        <p:attrNameLst>
                                          <p:attrName>ppt_w</p:attrName>
                                        </p:attrNameLst>
                                      </p:cBhvr>
                                      <p:tavLst>
                                        <p:tav tm="0" fmla="#ppt_w*sin(2.5*pi*$)">
                                          <p:val>
                                            <p:fltVal val="0"/>
                                          </p:val>
                                        </p:tav>
                                        <p:tav tm="100000">
                                          <p:val>
                                            <p:fltVal val="1"/>
                                          </p:val>
                                        </p:tav>
                                      </p:tavLst>
                                    </p:anim>
                                    <p:anim calcmode="lin" valueType="num">
                                      <p:cBhvr>
                                        <p:cTn id="48"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338936" cy="5616624"/>
          </a:xfrm>
          <a:blipFill>
            <a:blip r:embed="rId2"/>
            <a:tile tx="0" ty="0" sx="100000" sy="100000" flip="none" algn="tl"/>
          </a:blipFill>
        </p:spPr>
        <p:txBody>
          <a:bodyPr>
            <a:normAutofit fontScale="92500" lnSpcReduction="10000"/>
          </a:bodyPr>
          <a:lstStyle/>
          <a:p>
            <a:pPr marL="0" indent="0" algn="ctr">
              <a:buNone/>
            </a:pPr>
            <a:r>
              <a:rPr lang="es-CO" dirty="0"/>
              <a:t>Al reunirse en torno del gran trono blanco, indecible alegría llenará sus corazones cuando noten a aquellos a quienes han conquistado para Cristo, y vean que uno ganó a otros, y éstos a otros más, para ser todos llevados al puerto de descanso donde depositarán sus coronas a los pies de Jesús y lo alabarán durante los siglos sin fin de la eternidad.</a:t>
            </a:r>
            <a:br>
              <a:rPr lang="es-CO" dirty="0"/>
            </a:br>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052736"/>
            <a:ext cx="3347864" cy="450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4423205"/>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75989"/>
            <a:ext cx="5904656" cy="2908995"/>
          </a:xfrm>
        </p:spPr>
        <p:txBody>
          <a:bodyPr>
            <a:normAutofit fontScale="92500" lnSpcReduction="20000"/>
          </a:bodyPr>
          <a:lstStyle/>
          <a:p>
            <a:pPr marL="0" indent="0" algn="r">
              <a:buNone/>
            </a:pPr>
            <a:r>
              <a:rPr lang="es-CO" dirty="0"/>
              <a:t>Cuando se da la bienvenida a los redimidos en la ciudad de Dios, un grito triunfante de admiración llena los aires. Los dos Adanes están a punto de encontrarse. </a:t>
            </a:r>
            <a:r>
              <a:rPr lang="es-CO" dirty="0" smtClean="0">
                <a:solidFill>
                  <a:srgbClr val="FF0000"/>
                </a:solidFill>
              </a:rPr>
              <a:t>Lease esto en Testimonios para la iglesia t 1, al final del p.3.</a:t>
            </a:r>
            <a:endParaRPr lang="es-CO" dirty="0">
              <a:solidFill>
                <a:srgbClr val="FF0000"/>
              </a:solidFill>
            </a:endParaRPr>
          </a:p>
        </p:txBody>
      </p:sp>
      <p:pic>
        <p:nvPicPr>
          <p:cNvPr id="3074" name="Picture 2" descr="http://1.bp.blogspot.com/-oLspeE5NGD0/TtVrk_viPvI/AAAAAAAAHRA/mfaIWHzBsAc/s200/8%25C2%25B4B-ENtrada-CIUDAD.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332656"/>
            <a:ext cx="2448272" cy="295232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5536" y="3333449"/>
            <a:ext cx="5688632" cy="2739211"/>
          </a:xfrm>
          <a:prstGeom prst="rect">
            <a:avLst/>
          </a:prstGeom>
        </p:spPr>
        <p:txBody>
          <a:bodyPr wrap="square">
            <a:spAutoFit/>
          </a:bodyPr>
          <a:lstStyle/>
          <a:p>
            <a:pPr algn="r"/>
            <a:r>
              <a:rPr lang="es-CO" sz="2800" dirty="0"/>
              <a:t>El Hijo de Dios está en </a:t>
            </a:r>
            <a:r>
              <a:rPr lang="es-CO" sz="3200" dirty="0"/>
              <a:t>pie</a:t>
            </a:r>
            <a:r>
              <a:rPr lang="es-CO" sz="2800" dirty="0"/>
              <a:t> con los brazos extendidos para recibir al padre de nuestra raza; al ser que él creó, que pecó contra su Hacedor, y por cuyo pecado el salvador lleva las señales de la </a:t>
            </a:r>
            <a:r>
              <a:rPr lang="es-CO" sz="2800" dirty="0" smtClean="0"/>
              <a:t>crucifixión</a:t>
            </a:r>
            <a:endParaRPr lang="es-CO" sz="2800" dirty="0"/>
          </a:p>
        </p:txBody>
      </p:sp>
      <p:sp>
        <p:nvSpPr>
          <p:cNvPr id="5" name="4 Rectángulo"/>
          <p:cNvSpPr/>
          <p:nvPr/>
        </p:nvSpPr>
        <p:spPr>
          <a:xfrm>
            <a:off x="6444208" y="3789337"/>
            <a:ext cx="2448272" cy="2246769"/>
          </a:xfrm>
          <a:prstGeom prst="rect">
            <a:avLst/>
          </a:prstGeom>
        </p:spPr>
        <p:txBody>
          <a:bodyPr wrap="square">
            <a:spAutoFit/>
          </a:bodyPr>
          <a:lstStyle/>
          <a:p>
            <a:pPr algn="ctr"/>
            <a:r>
              <a:rPr lang="es-CO" sz="2800" dirty="0"/>
              <a:t>En la foto Cristo da la bienvenida a la ciudad de </a:t>
            </a:r>
            <a:r>
              <a:rPr lang="es-CO" sz="2800" dirty="0" smtClean="0"/>
              <a:t> Dios.</a:t>
            </a:r>
            <a:endParaRPr lang="es-CO" sz="2800" dirty="0"/>
          </a:p>
        </p:txBody>
      </p:sp>
    </p:spTree>
    <p:extLst>
      <p:ext uri="{BB962C8B-B14F-4D97-AF65-F5344CB8AC3E}">
        <p14:creationId xmlns:p14="http://schemas.microsoft.com/office/powerpoint/2010/main" val="12660737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3074"/>
                                        </p:tgtEl>
                                        <p:attrNameLst>
                                          <p:attrName>style.visibility</p:attrName>
                                        </p:attrNameLst>
                                      </p:cBhvr>
                                      <p:to>
                                        <p:strVal val="visible"/>
                                      </p:to>
                                    </p:set>
                                    <p:anim calcmode="lin" valueType="num">
                                      <p:cBhvr>
                                        <p:cTn id="25" dur="1000" fill="hold"/>
                                        <p:tgtEl>
                                          <p:spTgt spid="3074"/>
                                        </p:tgtEl>
                                        <p:attrNameLst>
                                          <p:attrName>ppt_w</p:attrName>
                                        </p:attrNameLst>
                                      </p:cBhvr>
                                      <p:tavLst>
                                        <p:tav tm="0">
                                          <p:val>
                                            <p:fltVal val="0"/>
                                          </p:val>
                                        </p:tav>
                                        <p:tav tm="100000">
                                          <p:val>
                                            <p:strVal val="#ppt_w"/>
                                          </p:val>
                                        </p:tav>
                                      </p:tavLst>
                                    </p:anim>
                                    <p:anim calcmode="lin" valueType="num">
                                      <p:cBhvr>
                                        <p:cTn id="26" dur="1000" fill="hold"/>
                                        <p:tgtEl>
                                          <p:spTgt spid="3074"/>
                                        </p:tgtEl>
                                        <p:attrNameLst>
                                          <p:attrName>ppt_h</p:attrName>
                                        </p:attrNameLst>
                                      </p:cBhvr>
                                      <p:tavLst>
                                        <p:tav tm="0">
                                          <p:val>
                                            <p:fltVal val="0"/>
                                          </p:val>
                                        </p:tav>
                                        <p:tav tm="100000">
                                          <p:val>
                                            <p:strVal val="#ppt_h"/>
                                          </p:val>
                                        </p:tav>
                                      </p:tavLst>
                                    </p:anim>
                                    <p:anim calcmode="lin" valueType="num">
                                      <p:cBhvr>
                                        <p:cTn id="27" dur="1000" fill="hold"/>
                                        <p:tgtEl>
                                          <p:spTgt spid="3074"/>
                                        </p:tgtEl>
                                        <p:attrNameLst>
                                          <p:attrName>style.rotation</p:attrName>
                                        </p:attrNameLst>
                                      </p:cBhvr>
                                      <p:tavLst>
                                        <p:tav tm="0">
                                          <p:val>
                                            <p:fltVal val="90"/>
                                          </p:val>
                                        </p:tav>
                                        <p:tav tm="100000">
                                          <p:val>
                                            <p:fltVal val="0"/>
                                          </p:val>
                                        </p:tav>
                                      </p:tavLst>
                                    </p:anim>
                                    <p:animEffect transition="in" filter="fade">
                                      <p:cBhvr>
                                        <p:cTn id="28" dur="1000"/>
                                        <p:tgtEl>
                                          <p:spTgt spid="307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6131024" cy="2592288"/>
          </a:xfrm>
        </p:spPr>
        <p:txBody>
          <a:bodyPr>
            <a:normAutofit fontScale="92500" lnSpcReduction="10000"/>
          </a:bodyPr>
          <a:lstStyle/>
          <a:p>
            <a:pPr marL="0" indent="0">
              <a:buNone/>
            </a:pPr>
            <a:r>
              <a:rPr lang="es-CO" dirty="0"/>
              <a:t>Al distinguir Adán las cruentas señales de los clavos, no se echa en los brazos de su Señor, sino que se prosterna humildemente a sus pies, exclamando: "¡Digno, digno es el Cordero que fue inmolado</a:t>
            </a:r>
            <a:r>
              <a:rPr lang="es-CO" dirty="0" smtClean="0"/>
              <a:t>!"</a:t>
            </a:r>
            <a:endParaRPr lang="es-CO" dirty="0"/>
          </a:p>
        </p:txBody>
      </p:sp>
      <p:pic>
        <p:nvPicPr>
          <p:cNvPr id="4098" name="Picture 2" descr="http://4.bp.blogspot.com/-N2_E4PDgNqk/TtVsMbMH5tI/AAAAAAAAHRM/cf4TF4RCb9U/s200/00-20-Dios%2By%2Bsus%2BHij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212977"/>
            <a:ext cx="2880320" cy="237626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3.bp.blogspot.com/-0bU31THnW_U/TtVslvjR4jI/AAAAAAAAHRY/QAH7yW42uqk/s200/10-las%2Btes%2Bcruc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260648"/>
            <a:ext cx="1905000" cy="216024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347864" y="3099989"/>
            <a:ext cx="5508104" cy="3108543"/>
          </a:xfrm>
          <a:prstGeom prst="rect">
            <a:avLst/>
          </a:prstGeom>
        </p:spPr>
        <p:txBody>
          <a:bodyPr wrap="square">
            <a:spAutoFit/>
          </a:bodyPr>
          <a:lstStyle/>
          <a:p>
            <a:r>
              <a:rPr lang="es-CO" sz="2800" dirty="0"/>
              <a:t>El Salvador lo levanta con ternura, y lo invita a contemplar nuevamente la morada edénica de la cual ha estado desterrado por tanto tiempo. Después de su expulsión del Edén, la vida de Adán en la tierra estuvo llena de pesar. </a:t>
            </a:r>
            <a:endParaRPr lang="es-CO" dirty="0"/>
          </a:p>
        </p:txBody>
      </p:sp>
      <p:sp>
        <p:nvSpPr>
          <p:cNvPr id="5" name="4 Rectángulo"/>
          <p:cNvSpPr/>
          <p:nvPr/>
        </p:nvSpPr>
        <p:spPr>
          <a:xfrm>
            <a:off x="251520" y="5608367"/>
            <a:ext cx="2880320" cy="1754326"/>
          </a:xfrm>
          <a:prstGeom prst="rect">
            <a:avLst/>
          </a:prstGeom>
        </p:spPr>
        <p:txBody>
          <a:bodyPr wrap="square">
            <a:spAutoFit/>
          </a:bodyPr>
          <a:lstStyle/>
          <a:p>
            <a:pPr algn="ctr"/>
            <a:r>
              <a:rPr lang="es-CO" sz="2400" dirty="0">
                <a:solidFill>
                  <a:srgbClr val="FF0000"/>
                </a:solidFill>
              </a:rPr>
              <a:t>En la foto. Adán y Eva son restituidos en la tierra nueva.</a:t>
            </a:r>
            <a:br>
              <a:rPr lang="es-CO" sz="2400" dirty="0">
                <a:solidFill>
                  <a:srgbClr val="FF0000"/>
                </a:solidFill>
              </a:rPr>
            </a:br>
            <a:r>
              <a:rPr lang="es-CO" dirty="0"/>
              <a:t/>
            </a:r>
            <a:br>
              <a:rPr lang="es-CO" dirty="0"/>
            </a:br>
            <a:endParaRPr lang="es-CO" dirty="0"/>
          </a:p>
        </p:txBody>
      </p:sp>
    </p:spTree>
    <p:extLst>
      <p:ext uri="{BB962C8B-B14F-4D97-AF65-F5344CB8AC3E}">
        <p14:creationId xmlns:p14="http://schemas.microsoft.com/office/powerpoint/2010/main" val="8003983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down)">
                                      <p:cBhvr>
                                        <p:cTn id="12" dur="580">
                                          <p:stCondLst>
                                            <p:cond delay="0"/>
                                          </p:stCondLst>
                                        </p:cTn>
                                        <p:tgtEl>
                                          <p:spTgt spid="4098"/>
                                        </p:tgtEl>
                                      </p:cBhvr>
                                    </p:animEffect>
                                    <p:anim calcmode="lin" valueType="num">
                                      <p:cBhvr>
                                        <p:cTn id="13"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18" dur="26">
                                          <p:stCondLst>
                                            <p:cond delay="650"/>
                                          </p:stCondLst>
                                        </p:cTn>
                                        <p:tgtEl>
                                          <p:spTgt spid="4098"/>
                                        </p:tgtEl>
                                      </p:cBhvr>
                                      <p:to x="100000" y="60000"/>
                                    </p:animScale>
                                    <p:animScale>
                                      <p:cBhvr>
                                        <p:cTn id="19" dur="166" decel="50000">
                                          <p:stCondLst>
                                            <p:cond delay="676"/>
                                          </p:stCondLst>
                                        </p:cTn>
                                        <p:tgtEl>
                                          <p:spTgt spid="4098"/>
                                        </p:tgtEl>
                                      </p:cBhvr>
                                      <p:to x="100000" y="100000"/>
                                    </p:animScale>
                                    <p:animScale>
                                      <p:cBhvr>
                                        <p:cTn id="20" dur="26">
                                          <p:stCondLst>
                                            <p:cond delay="1312"/>
                                          </p:stCondLst>
                                        </p:cTn>
                                        <p:tgtEl>
                                          <p:spTgt spid="4098"/>
                                        </p:tgtEl>
                                      </p:cBhvr>
                                      <p:to x="100000" y="80000"/>
                                    </p:animScale>
                                    <p:animScale>
                                      <p:cBhvr>
                                        <p:cTn id="21" dur="166" decel="50000">
                                          <p:stCondLst>
                                            <p:cond delay="1338"/>
                                          </p:stCondLst>
                                        </p:cTn>
                                        <p:tgtEl>
                                          <p:spTgt spid="4098"/>
                                        </p:tgtEl>
                                      </p:cBhvr>
                                      <p:to x="100000" y="100000"/>
                                    </p:animScale>
                                    <p:animScale>
                                      <p:cBhvr>
                                        <p:cTn id="22" dur="26">
                                          <p:stCondLst>
                                            <p:cond delay="1642"/>
                                          </p:stCondLst>
                                        </p:cTn>
                                        <p:tgtEl>
                                          <p:spTgt spid="4098"/>
                                        </p:tgtEl>
                                      </p:cBhvr>
                                      <p:to x="100000" y="90000"/>
                                    </p:animScale>
                                    <p:animScale>
                                      <p:cBhvr>
                                        <p:cTn id="23" dur="166" decel="50000">
                                          <p:stCondLst>
                                            <p:cond delay="1668"/>
                                          </p:stCondLst>
                                        </p:cTn>
                                        <p:tgtEl>
                                          <p:spTgt spid="4098"/>
                                        </p:tgtEl>
                                      </p:cBhvr>
                                      <p:to x="100000" y="100000"/>
                                    </p:animScale>
                                    <p:animScale>
                                      <p:cBhvr>
                                        <p:cTn id="24" dur="26">
                                          <p:stCondLst>
                                            <p:cond delay="1808"/>
                                          </p:stCondLst>
                                        </p:cTn>
                                        <p:tgtEl>
                                          <p:spTgt spid="4098"/>
                                        </p:tgtEl>
                                      </p:cBhvr>
                                      <p:to x="100000" y="95000"/>
                                    </p:animScale>
                                    <p:animScale>
                                      <p:cBhvr>
                                        <p:cTn id="25" dur="166" decel="50000">
                                          <p:stCondLst>
                                            <p:cond delay="1834"/>
                                          </p:stCondLst>
                                        </p:cTn>
                                        <p:tgtEl>
                                          <p:spTgt spid="4098"/>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80">
                                          <p:stCondLst>
                                            <p:cond delay="0"/>
                                          </p:stCondLst>
                                        </p:cTn>
                                        <p:tgtEl>
                                          <p:spTgt spid="5"/>
                                        </p:tgtEl>
                                      </p:cBhvr>
                                    </p:animEffect>
                                    <p:anim calcmode="lin" valueType="num">
                                      <p:cBhvr>
                                        <p:cTn id="2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4" dur="26">
                                          <p:stCondLst>
                                            <p:cond delay="650"/>
                                          </p:stCondLst>
                                        </p:cTn>
                                        <p:tgtEl>
                                          <p:spTgt spid="5"/>
                                        </p:tgtEl>
                                      </p:cBhvr>
                                      <p:to x="100000" y="60000"/>
                                    </p:animScale>
                                    <p:animScale>
                                      <p:cBhvr>
                                        <p:cTn id="35" dur="166" decel="50000">
                                          <p:stCondLst>
                                            <p:cond delay="676"/>
                                          </p:stCondLst>
                                        </p:cTn>
                                        <p:tgtEl>
                                          <p:spTgt spid="5"/>
                                        </p:tgtEl>
                                      </p:cBhvr>
                                      <p:to x="100000" y="100000"/>
                                    </p:animScale>
                                    <p:animScale>
                                      <p:cBhvr>
                                        <p:cTn id="36" dur="26">
                                          <p:stCondLst>
                                            <p:cond delay="1312"/>
                                          </p:stCondLst>
                                        </p:cTn>
                                        <p:tgtEl>
                                          <p:spTgt spid="5"/>
                                        </p:tgtEl>
                                      </p:cBhvr>
                                      <p:to x="100000" y="80000"/>
                                    </p:animScale>
                                    <p:animScale>
                                      <p:cBhvr>
                                        <p:cTn id="37" dur="166" decel="50000">
                                          <p:stCondLst>
                                            <p:cond delay="1338"/>
                                          </p:stCondLst>
                                        </p:cTn>
                                        <p:tgtEl>
                                          <p:spTgt spid="5"/>
                                        </p:tgtEl>
                                      </p:cBhvr>
                                      <p:to x="100000" y="100000"/>
                                    </p:animScale>
                                    <p:animScale>
                                      <p:cBhvr>
                                        <p:cTn id="38" dur="26">
                                          <p:stCondLst>
                                            <p:cond delay="1642"/>
                                          </p:stCondLst>
                                        </p:cTn>
                                        <p:tgtEl>
                                          <p:spTgt spid="5"/>
                                        </p:tgtEl>
                                      </p:cBhvr>
                                      <p:to x="100000" y="90000"/>
                                    </p:animScale>
                                    <p:animScale>
                                      <p:cBhvr>
                                        <p:cTn id="39" dur="166" decel="50000">
                                          <p:stCondLst>
                                            <p:cond delay="1668"/>
                                          </p:stCondLst>
                                        </p:cTn>
                                        <p:tgtEl>
                                          <p:spTgt spid="5"/>
                                        </p:tgtEl>
                                      </p:cBhvr>
                                      <p:to x="100000" y="100000"/>
                                    </p:animScale>
                                    <p:animScale>
                                      <p:cBhvr>
                                        <p:cTn id="40" dur="26">
                                          <p:stCondLst>
                                            <p:cond delay="1808"/>
                                          </p:stCondLst>
                                        </p:cTn>
                                        <p:tgtEl>
                                          <p:spTgt spid="5"/>
                                        </p:tgtEl>
                                      </p:cBhvr>
                                      <p:to x="100000" y="95000"/>
                                    </p:animScale>
                                    <p:animScale>
                                      <p:cBhvr>
                                        <p:cTn id="41"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728192"/>
          </a:xfrm>
        </p:spPr>
        <p:txBody>
          <a:bodyPr>
            <a:normAutofit fontScale="92500" lnSpcReduction="20000"/>
          </a:bodyPr>
          <a:lstStyle/>
          <a:p>
            <a:pPr marL="0" indent="0">
              <a:buNone/>
            </a:pPr>
            <a:r>
              <a:rPr lang="es-CO" dirty="0"/>
              <a:t>Cada hoja marchita, cada víctima ofrecida en sacrificio, cada ajamiento en el hermoso aspecto de la naturaleza, cada mancha en la pureza del hombre, le volvían a recordar </a:t>
            </a:r>
            <a:r>
              <a:rPr lang="es-CO" dirty="0" smtClean="0"/>
              <a:t>a </a:t>
            </a:r>
            <a:r>
              <a:rPr lang="es-CO" dirty="0"/>
              <a:t>A</a:t>
            </a:r>
            <a:r>
              <a:rPr lang="es-CO" dirty="0" smtClean="0"/>
              <a:t>dán su </a:t>
            </a:r>
            <a:r>
              <a:rPr lang="es-CO" dirty="0"/>
              <a:t>pecado. . </a:t>
            </a:r>
            <a:r>
              <a:rPr lang="es-CO" dirty="0" smtClean="0"/>
              <a:t>.</a:t>
            </a:r>
            <a:endParaRPr lang="es-CO" dirty="0"/>
          </a:p>
        </p:txBody>
      </p:sp>
      <p:sp>
        <p:nvSpPr>
          <p:cNvPr id="4" name="3 Rectángulo"/>
          <p:cNvSpPr/>
          <p:nvPr/>
        </p:nvSpPr>
        <p:spPr>
          <a:xfrm>
            <a:off x="350715" y="2492896"/>
            <a:ext cx="6192688" cy="1938992"/>
          </a:xfrm>
          <a:prstGeom prst="rect">
            <a:avLst/>
          </a:prstGeom>
        </p:spPr>
        <p:txBody>
          <a:bodyPr wrap="square">
            <a:spAutoFit/>
          </a:bodyPr>
          <a:lstStyle/>
          <a:p>
            <a:r>
              <a:rPr lang="es-CO" sz="2400" dirty="0"/>
              <a:t>Con paciencia y humildad </a:t>
            </a:r>
            <a:r>
              <a:rPr lang="es-CO" sz="2400" dirty="0" smtClean="0"/>
              <a:t>soportó Adán, </a:t>
            </a:r>
            <a:r>
              <a:rPr lang="es-CO" sz="2400" dirty="0"/>
              <a:t>por cerca de mil años, el castigo de su transgresión. Se arrepintió sinceramente de su pecado y confió en los méritos del Salvador prometido, y murió con la esperanza de la resurrección. </a:t>
            </a:r>
          </a:p>
        </p:txBody>
      </p:sp>
      <p:sp>
        <p:nvSpPr>
          <p:cNvPr id="5" name="4 Rectángulo"/>
          <p:cNvSpPr/>
          <p:nvPr/>
        </p:nvSpPr>
        <p:spPr>
          <a:xfrm>
            <a:off x="369070" y="4713323"/>
            <a:ext cx="6197219" cy="1815882"/>
          </a:xfrm>
          <a:prstGeom prst="rect">
            <a:avLst/>
          </a:prstGeom>
        </p:spPr>
        <p:txBody>
          <a:bodyPr wrap="square">
            <a:spAutoFit/>
          </a:bodyPr>
          <a:lstStyle/>
          <a:p>
            <a:pPr algn="ctr"/>
            <a:r>
              <a:rPr lang="es-CO" sz="2800" dirty="0" smtClean="0"/>
              <a:t>Con su muerte, El </a:t>
            </a:r>
            <a:r>
              <a:rPr lang="es-CO" sz="2800" dirty="0"/>
              <a:t>Hijo de Dios reparó la culpa y caída del hombre, y ahora, merced a la obra de propiciación, Adán es restablecido a su primitiva soberanía.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4268" y="2386013"/>
            <a:ext cx="2190750"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6644268" y="4438062"/>
            <a:ext cx="2499732" cy="1569660"/>
          </a:xfrm>
          <a:prstGeom prst="rect">
            <a:avLst/>
          </a:prstGeom>
        </p:spPr>
        <p:txBody>
          <a:bodyPr wrap="square">
            <a:spAutoFit/>
          </a:bodyPr>
          <a:lstStyle/>
          <a:p>
            <a:pPr algn="ctr"/>
            <a:r>
              <a:rPr lang="es-CO" sz="2400" dirty="0" smtClean="0">
                <a:solidFill>
                  <a:srgbClr val="FF0000"/>
                </a:solidFill>
              </a:rPr>
              <a:t>En la foto</a:t>
            </a:r>
            <a:r>
              <a:rPr lang="es-CO" sz="2400" dirty="0">
                <a:solidFill>
                  <a:srgbClr val="FF0000"/>
                </a:solidFill>
              </a:rPr>
              <a:t>. Cristo pago un gran sacrificio por la </a:t>
            </a:r>
            <a:r>
              <a:rPr lang="es-CO" sz="2400" dirty="0" smtClean="0">
                <a:solidFill>
                  <a:srgbClr val="FF0000"/>
                </a:solidFill>
              </a:rPr>
              <a:t>humanidad.</a:t>
            </a:r>
            <a:endParaRPr lang="es-CO" sz="2400" dirty="0">
              <a:solidFill>
                <a:srgbClr val="FF0000"/>
              </a:solidFill>
            </a:endParaRPr>
          </a:p>
        </p:txBody>
      </p:sp>
    </p:spTree>
    <p:extLst>
      <p:ext uri="{BB962C8B-B14F-4D97-AF65-F5344CB8AC3E}">
        <p14:creationId xmlns:p14="http://schemas.microsoft.com/office/powerpoint/2010/main" val="4002869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randombar(horizontal)">
                                      <p:cBhvr>
                                        <p:cTn id="32" dur="500"/>
                                        <p:tgtEl>
                                          <p:spTgt spid="205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randombar(horizontal)">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CONOCEREMOS A NUESTROS ÁNGELES GUARDIANES.</a:t>
            </a:r>
          </a:p>
        </p:txBody>
      </p:sp>
      <p:sp>
        <p:nvSpPr>
          <p:cNvPr id="3" name="2 Marcador de contenido"/>
          <p:cNvSpPr>
            <a:spLocks noGrp="1"/>
          </p:cNvSpPr>
          <p:nvPr>
            <p:ph idx="1"/>
          </p:nvPr>
        </p:nvSpPr>
        <p:spPr>
          <a:xfrm>
            <a:off x="457200" y="1600200"/>
            <a:ext cx="5194920" cy="4525963"/>
          </a:xfrm>
        </p:spPr>
        <p:txBody>
          <a:bodyPr>
            <a:normAutofit fontScale="92500" lnSpcReduction="20000"/>
          </a:bodyPr>
          <a:lstStyle/>
          <a:p>
            <a:pPr marL="0" indent="0" algn="ctr">
              <a:buNone/>
            </a:pPr>
            <a:r>
              <a:rPr lang="es-CO" dirty="0"/>
              <a:t>P</a:t>
            </a:r>
            <a:r>
              <a:rPr lang="es-CO" b="1" dirty="0"/>
              <a:t>ues a sus ángeles mandará acerca de ti, que te guarden en todos tus caminos. </a:t>
            </a:r>
            <a:r>
              <a:rPr lang="es-CO" b="1" dirty="0">
                <a:solidFill>
                  <a:srgbClr val="FF0000"/>
                </a:solidFill>
              </a:rPr>
              <a:t>(Sal. 91: 11).</a:t>
            </a:r>
            <a:r>
              <a:rPr lang="es-CO" dirty="0"/>
              <a:t/>
            </a:r>
            <a:br>
              <a:rPr lang="es-CO" dirty="0"/>
            </a:br>
            <a:r>
              <a:rPr lang="es-CO" dirty="0"/>
              <a:t/>
            </a:r>
            <a:br>
              <a:rPr lang="es-CO" dirty="0"/>
            </a:br>
            <a:r>
              <a:rPr lang="es-CO" dirty="0"/>
              <a:t>Sólo cuando se vean a la luz de la eternidad las providencias de Dios, comprenderemos lo que debemos al cuidado y la intercesión de los ángeles. Los seres celestiales han tenido una parte activa en los asuntos de los hombres. </a:t>
            </a:r>
          </a:p>
        </p:txBody>
      </p:sp>
      <p:pic>
        <p:nvPicPr>
          <p:cNvPr id="5122" name="Picture 2" descr="http://4.bp.blogspot.com/-43A2p7w9L00/TtQUugZThZI/AAAAAAAAHP4/VfDuTeOxXWM/s1600/2344344727_3683baca2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25" y="1700809"/>
            <a:ext cx="3381375" cy="309634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762625" y="5085184"/>
            <a:ext cx="3363132" cy="1631216"/>
          </a:xfrm>
          <a:prstGeom prst="rect">
            <a:avLst/>
          </a:prstGeom>
        </p:spPr>
        <p:txBody>
          <a:bodyPr wrap="square">
            <a:spAutoFit/>
          </a:bodyPr>
          <a:lstStyle/>
          <a:p>
            <a:pPr algn="ctr"/>
            <a:r>
              <a:rPr lang="es-CO" sz="2000" dirty="0" smtClean="0">
                <a:solidFill>
                  <a:srgbClr val="FF0000"/>
                </a:solidFill>
              </a:rPr>
              <a:t>En la foto</a:t>
            </a:r>
            <a:r>
              <a:rPr lang="es-CO" sz="2000" dirty="0">
                <a:solidFill>
                  <a:srgbClr val="FF0000"/>
                </a:solidFill>
              </a:rPr>
              <a:t>. Los ángeles nos </a:t>
            </a:r>
            <a:r>
              <a:rPr lang="es-CO" sz="2000" dirty="0" smtClean="0">
                <a:solidFill>
                  <a:srgbClr val="FF0000"/>
                </a:solidFill>
              </a:rPr>
              <a:t>cuidan a cada momento en nuestro diario caminar, desde que nacemos hasta que morimos.</a:t>
            </a:r>
            <a:endParaRPr lang="es-CO" sz="2000" dirty="0">
              <a:solidFill>
                <a:srgbClr val="FF0000"/>
              </a:solidFill>
            </a:endParaRPr>
          </a:p>
        </p:txBody>
      </p:sp>
    </p:spTree>
    <p:extLst>
      <p:ext uri="{BB962C8B-B14F-4D97-AF65-F5344CB8AC3E}">
        <p14:creationId xmlns:p14="http://schemas.microsoft.com/office/powerpoint/2010/main" val="32581424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wipe(down)">
                                      <p:cBhvr>
                                        <p:cTn id="12" dur="580">
                                          <p:stCondLst>
                                            <p:cond delay="0"/>
                                          </p:stCondLst>
                                        </p:cTn>
                                        <p:tgtEl>
                                          <p:spTgt spid="5122"/>
                                        </p:tgtEl>
                                      </p:cBhvr>
                                    </p:animEffect>
                                    <p:anim calcmode="lin" valueType="num">
                                      <p:cBhvr>
                                        <p:cTn id="13"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18" dur="26">
                                          <p:stCondLst>
                                            <p:cond delay="650"/>
                                          </p:stCondLst>
                                        </p:cTn>
                                        <p:tgtEl>
                                          <p:spTgt spid="5122"/>
                                        </p:tgtEl>
                                      </p:cBhvr>
                                      <p:to x="100000" y="60000"/>
                                    </p:animScale>
                                    <p:animScale>
                                      <p:cBhvr>
                                        <p:cTn id="19" dur="166" decel="50000">
                                          <p:stCondLst>
                                            <p:cond delay="676"/>
                                          </p:stCondLst>
                                        </p:cTn>
                                        <p:tgtEl>
                                          <p:spTgt spid="5122"/>
                                        </p:tgtEl>
                                      </p:cBhvr>
                                      <p:to x="100000" y="100000"/>
                                    </p:animScale>
                                    <p:animScale>
                                      <p:cBhvr>
                                        <p:cTn id="20" dur="26">
                                          <p:stCondLst>
                                            <p:cond delay="1312"/>
                                          </p:stCondLst>
                                        </p:cTn>
                                        <p:tgtEl>
                                          <p:spTgt spid="5122"/>
                                        </p:tgtEl>
                                      </p:cBhvr>
                                      <p:to x="100000" y="80000"/>
                                    </p:animScale>
                                    <p:animScale>
                                      <p:cBhvr>
                                        <p:cTn id="21" dur="166" decel="50000">
                                          <p:stCondLst>
                                            <p:cond delay="1338"/>
                                          </p:stCondLst>
                                        </p:cTn>
                                        <p:tgtEl>
                                          <p:spTgt spid="5122"/>
                                        </p:tgtEl>
                                      </p:cBhvr>
                                      <p:to x="100000" y="100000"/>
                                    </p:animScale>
                                    <p:animScale>
                                      <p:cBhvr>
                                        <p:cTn id="22" dur="26">
                                          <p:stCondLst>
                                            <p:cond delay="1642"/>
                                          </p:stCondLst>
                                        </p:cTn>
                                        <p:tgtEl>
                                          <p:spTgt spid="5122"/>
                                        </p:tgtEl>
                                      </p:cBhvr>
                                      <p:to x="100000" y="90000"/>
                                    </p:animScale>
                                    <p:animScale>
                                      <p:cBhvr>
                                        <p:cTn id="23" dur="166" decel="50000">
                                          <p:stCondLst>
                                            <p:cond delay="1668"/>
                                          </p:stCondLst>
                                        </p:cTn>
                                        <p:tgtEl>
                                          <p:spTgt spid="5122"/>
                                        </p:tgtEl>
                                      </p:cBhvr>
                                      <p:to x="100000" y="100000"/>
                                    </p:animScale>
                                    <p:animScale>
                                      <p:cBhvr>
                                        <p:cTn id="24" dur="26">
                                          <p:stCondLst>
                                            <p:cond delay="1808"/>
                                          </p:stCondLst>
                                        </p:cTn>
                                        <p:tgtEl>
                                          <p:spTgt spid="5122"/>
                                        </p:tgtEl>
                                      </p:cBhvr>
                                      <p:to x="100000" y="95000"/>
                                    </p:animScale>
                                    <p:animScale>
                                      <p:cBhvr>
                                        <p:cTn id="25" dur="166" decel="50000">
                                          <p:stCondLst>
                                            <p:cond delay="1834"/>
                                          </p:stCondLst>
                                        </p:cTn>
                                        <p:tgtEl>
                                          <p:spTgt spid="5122"/>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80">
                                          <p:stCondLst>
                                            <p:cond delay="0"/>
                                          </p:stCondLst>
                                        </p:cTn>
                                        <p:tgtEl>
                                          <p:spTgt spid="4"/>
                                        </p:tgtEl>
                                      </p:cBhvr>
                                    </p:animEffect>
                                    <p:anim calcmode="lin" valueType="num">
                                      <p:cBhvr>
                                        <p:cTn id="2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4" dur="26">
                                          <p:stCondLst>
                                            <p:cond delay="650"/>
                                          </p:stCondLst>
                                        </p:cTn>
                                        <p:tgtEl>
                                          <p:spTgt spid="4"/>
                                        </p:tgtEl>
                                      </p:cBhvr>
                                      <p:to x="100000" y="60000"/>
                                    </p:animScale>
                                    <p:animScale>
                                      <p:cBhvr>
                                        <p:cTn id="35" dur="166" decel="50000">
                                          <p:stCondLst>
                                            <p:cond delay="676"/>
                                          </p:stCondLst>
                                        </p:cTn>
                                        <p:tgtEl>
                                          <p:spTgt spid="4"/>
                                        </p:tgtEl>
                                      </p:cBhvr>
                                      <p:to x="100000" y="100000"/>
                                    </p:animScale>
                                    <p:animScale>
                                      <p:cBhvr>
                                        <p:cTn id="36" dur="26">
                                          <p:stCondLst>
                                            <p:cond delay="1312"/>
                                          </p:stCondLst>
                                        </p:cTn>
                                        <p:tgtEl>
                                          <p:spTgt spid="4"/>
                                        </p:tgtEl>
                                      </p:cBhvr>
                                      <p:to x="100000" y="80000"/>
                                    </p:animScale>
                                    <p:animScale>
                                      <p:cBhvr>
                                        <p:cTn id="37" dur="166" decel="50000">
                                          <p:stCondLst>
                                            <p:cond delay="1338"/>
                                          </p:stCondLst>
                                        </p:cTn>
                                        <p:tgtEl>
                                          <p:spTgt spid="4"/>
                                        </p:tgtEl>
                                      </p:cBhvr>
                                      <p:to x="100000" y="100000"/>
                                    </p:animScale>
                                    <p:animScale>
                                      <p:cBhvr>
                                        <p:cTn id="38" dur="26">
                                          <p:stCondLst>
                                            <p:cond delay="1642"/>
                                          </p:stCondLst>
                                        </p:cTn>
                                        <p:tgtEl>
                                          <p:spTgt spid="4"/>
                                        </p:tgtEl>
                                      </p:cBhvr>
                                      <p:to x="100000" y="90000"/>
                                    </p:animScale>
                                    <p:animScale>
                                      <p:cBhvr>
                                        <p:cTn id="39" dur="166" decel="50000">
                                          <p:stCondLst>
                                            <p:cond delay="1668"/>
                                          </p:stCondLst>
                                        </p:cTn>
                                        <p:tgtEl>
                                          <p:spTgt spid="4"/>
                                        </p:tgtEl>
                                      </p:cBhvr>
                                      <p:to x="100000" y="100000"/>
                                    </p:animScale>
                                    <p:animScale>
                                      <p:cBhvr>
                                        <p:cTn id="40" dur="26">
                                          <p:stCondLst>
                                            <p:cond delay="1808"/>
                                          </p:stCondLst>
                                        </p:cTn>
                                        <p:tgtEl>
                                          <p:spTgt spid="4"/>
                                        </p:tgtEl>
                                      </p:cBhvr>
                                      <p:to x="100000" y="95000"/>
                                    </p:animScale>
                                    <p:animScale>
                                      <p:cBhvr>
                                        <p:cTn id="41"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987008" cy="3816423"/>
          </a:xfrm>
        </p:spPr>
        <p:txBody>
          <a:bodyPr>
            <a:normAutofit fontScale="92500" lnSpcReduction="10000"/>
          </a:bodyPr>
          <a:lstStyle/>
          <a:p>
            <a:pPr marL="0" indent="0" algn="ctr">
              <a:buNone/>
            </a:pPr>
            <a:r>
              <a:rPr lang="es-CO" dirty="0" smtClean="0"/>
              <a:t>Han </a:t>
            </a:r>
            <a:r>
              <a:rPr lang="es-CO" dirty="0"/>
              <a:t>aparecido con ropas brillantes como relámpago; se han presentado como hombres, bajo la apariencia de viajeros. Han aceptado la hospitalidad ofrecida por hogares terrenales; han actuado como guías de viajeros extraviados. Han frustrado el propósito del ladrón y desviado el golpe del destructor</a:t>
            </a:r>
            <a:r>
              <a:rPr lang="es-CO" dirty="0" smtClean="0"/>
              <a:t>.</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100" y="0"/>
            <a:ext cx="2628900" cy="236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331640" y="4581128"/>
            <a:ext cx="6768752" cy="2246769"/>
          </a:xfrm>
          <a:prstGeom prst="rect">
            <a:avLst/>
          </a:prstGeom>
        </p:spPr>
        <p:txBody>
          <a:bodyPr wrap="square">
            <a:spAutoFit/>
          </a:bodyPr>
          <a:lstStyle/>
          <a:p>
            <a:pPr algn="ctr"/>
            <a:r>
              <a:rPr lang="es-CO" sz="2800" dirty="0">
                <a:solidFill>
                  <a:srgbClr val="0070C0"/>
                </a:solidFill>
              </a:rPr>
              <a:t>Aunque los gobernantes de este mundo lo ignoren, a menudo los ángeles han hablado en sus concilios. Los han contemplado los ojos humanos. Los oídos humanos han escuchado sus pedidos.</a:t>
            </a:r>
          </a:p>
        </p:txBody>
      </p:sp>
      <p:sp>
        <p:nvSpPr>
          <p:cNvPr id="5" name="4 Rectángulo"/>
          <p:cNvSpPr/>
          <p:nvPr/>
        </p:nvSpPr>
        <p:spPr>
          <a:xfrm>
            <a:off x="6515100" y="2512173"/>
            <a:ext cx="2628900" cy="1754326"/>
          </a:xfrm>
          <a:prstGeom prst="rect">
            <a:avLst/>
          </a:prstGeom>
        </p:spPr>
        <p:txBody>
          <a:bodyPr wrap="square">
            <a:spAutoFit/>
          </a:bodyPr>
          <a:lstStyle/>
          <a:p>
            <a:pPr algn="ctr"/>
            <a:r>
              <a:rPr lang="es-CO" b="1" dirty="0" smtClean="0">
                <a:solidFill>
                  <a:srgbClr val="FF0000"/>
                </a:solidFill>
              </a:rPr>
              <a:t>En la foto. Los </a:t>
            </a:r>
            <a:r>
              <a:rPr lang="es-CO" b="1" dirty="0">
                <a:solidFill>
                  <a:srgbClr val="FF0000"/>
                </a:solidFill>
              </a:rPr>
              <a:t>ángeles </a:t>
            </a:r>
            <a:r>
              <a:rPr lang="es-CO" b="1" dirty="0" smtClean="0">
                <a:solidFill>
                  <a:srgbClr val="FF0000"/>
                </a:solidFill>
              </a:rPr>
              <a:t>visitaron </a:t>
            </a:r>
            <a:r>
              <a:rPr lang="es-CO" b="1" dirty="0">
                <a:solidFill>
                  <a:srgbClr val="FF0000"/>
                </a:solidFill>
              </a:rPr>
              <a:t>a </a:t>
            </a:r>
            <a:r>
              <a:rPr lang="es-CO" b="1" dirty="0" smtClean="0">
                <a:solidFill>
                  <a:srgbClr val="FF0000"/>
                </a:solidFill>
              </a:rPr>
              <a:t>Abrahán, </a:t>
            </a:r>
            <a:r>
              <a:rPr lang="es-CO" b="1" dirty="0">
                <a:solidFill>
                  <a:srgbClr val="FF0000"/>
                </a:solidFill>
              </a:rPr>
              <a:t>libraron a Lot, y a Pedro de la </a:t>
            </a:r>
            <a:r>
              <a:rPr lang="es-CO" b="1" dirty="0" smtClean="0">
                <a:solidFill>
                  <a:srgbClr val="FF0000"/>
                </a:solidFill>
              </a:rPr>
              <a:t>cárcel etc. Etc. Siempre en beneficio de los hijos de Dios.</a:t>
            </a:r>
            <a:endParaRPr lang="es-CO" b="1" dirty="0">
              <a:solidFill>
                <a:srgbClr val="FF0000"/>
              </a:solidFill>
            </a:endParaRPr>
          </a:p>
        </p:txBody>
      </p:sp>
    </p:spTree>
    <p:extLst>
      <p:ext uri="{BB962C8B-B14F-4D97-AF65-F5344CB8AC3E}">
        <p14:creationId xmlns:p14="http://schemas.microsoft.com/office/powerpoint/2010/main" val="35623858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1000" fill="hold"/>
                                        <p:tgtEl>
                                          <p:spTgt spid="2050"/>
                                        </p:tgtEl>
                                        <p:attrNameLst>
                                          <p:attrName>ppt_w</p:attrName>
                                        </p:attrNameLst>
                                      </p:cBhvr>
                                      <p:tavLst>
                                        <p:tav tm="0">
                                          <p:val>
                                            <p:fltVal val="0"/>
                                          </p:val>
                                        </p:tav>
                                        <p:tav tm="100000">
                                          <p:val>
                                            <p:strVal val="#ppt_w"/>
                                          </p:val>
                                        </p:tav>
                                      </p:tavLst>
                                    </p:anim>
                                    <p:anim calcmode="lin" valueType="num">
                                      <p:cBhvr>
                                        <p:cTn id="13" dur="1000" fill="hold"/>
                                        <p:tgtEl>
                                          <p:spTgt spid="2050"/>
                                        </p:tgtEl>
                                        <p:attrNameLst>
                                          <p:attrName>ppt_h</p:attrName>
                                        </p:attrNameLst>
                                      </p:cBhvr>
                                      <p:tavLst>
                                        <p:tav tm="0">
                                          <p:val>
                                            <p:fltVal val="0"/>
                                          </p:val>
                                        </p:tav>
                                        <p:tav tm="100000">
                                          <p:val>
                                            <p:strVal val="#ppt_h"/>
                                          </p:val>
                                        </p:tav>
                                      </p:tavLst>
                                    </p:anim>
                                    <p:anim calcmode="lin" valueType="num">
                                      <p:cBhvr>
                                        <p:cTn id="14" dur="1000" fill="hold"/>
                                        <p:tgtEl>
                                          <p:spTgt spid="2050"/>
                                        </p:tgtEl>
                                        <p:attrNameLst>
                                          <p:attrName>style.rotation</p:attrName>
                                        </p:attrNameLst>
                                      </p:cBhvr>
                                      <p:tavLst>
                                        <p:tav tm="0">
                                          <p:val>
                                            <p:fltVal val="90"/>
                                          </p:val>
                                        </p:tav>
                                        <p:tav tm="100000">
                                          <p:val>
                                            <p:fltVal val="0"/>
                                          </p:val>
                                        </p:tav>
                                      </p:tavLst>
                                    </p:anim>
                                    <p:animEffect transition="in" filter="fade">
                                      <p:cBhvr>
                                        <p:cTn id="15" dur="1000"/>
                                        <p:tgtEl>
                                          <p:spTgt spid="2050"/>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059360" y="476673"/>
            <a:ext cx="6627440" cy="2520280"/>
          </a:xfrm>
        </p:spPr>
        <p:txBody>
          <a:bodyPr>
            <a:normAutofit fontScale="85000" lnSpcReduction="20000"/>
          </a:bodyPr>
          <a:lstStyle/>
          <a:p>
            <a:pPr marL="0" indent="0" algn="ctr">
              <a:buNone/>
            </a:pPr>
            <a:r>
              <a:rPr lang="es-CO" dirty="0"/>
              <a:t>En tribunales y cortes de justicia, los mensajeros celestiales han defendido la causa de los perseguidos y oprimidos. Han desbaratado propósitos y detenido males que hubieran causado oprobio y sufrimiento a los hijos de Dios. Todo esto se revelará a los alumnos de la escuela celestial</a:t>
            </a:r>
            <a:r>
              <a:rPr lang="es-CO" dirty="0" smtClean="0"/>
              <a:t>.</a:t>
            </a:r>
            <a:endParaRPr lang="es-CO" dirty="0"/>
          </a:p>
        </p:txBody>
      </p:sp>
      <p:pic>
        <p:nvPicPr>
          <p:cNvPr id="6146" name="Picture 2" descr="http://4.bp.blogspot.com/-rtoKYW0O7Ew/TtQVB4gmlLI/AAAAAAAAHQE/Emg2Gx2-4cI/s200/mis-image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2051720" cy="252028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35792" y="3201732"/>
            <a:ext cx="8568952" cy="3416320"/>
          </a:xfrm>
          <a:prstGeom prst="rect">
            <a:avLst/>
          </a:prstGeom>
        </p:spPr>
        <p:txBody>
          <a:bodyPr wrap="square">
            <a:spAutoFit/>
          </a:bodyPr>
          <a:lstStyle/>
          <a:p>
            <a:pPr algn="ctr"/>
            <a:r>
              <a:rPr lang="es-CO" sz="2400" b="1" dirty="0">
                <a:solidFill>
                  <a:srgbClr val="0070C0"/>
                </a:solidFill>
              </a:rPr>
              <a:t>Todo redimido comprenderá la obra de los ángeles en su propia vida. ¡Qué sensación le producirá conversar con el ángel que fue su guardián desde el primer momento; que vigiló sus pasos y cubrió su cabeza en el día de peligro; que estuvo con él en el valle de la sombra de muerte, que señaló su lugar de descanso, que fue el primero en saludarlo en la mañana de la resurrección y conocer por medio de él la historia de la interposición divina en la vida individual, de la cooperación celestial en todo trabajo en favor de la humanidad! </a:t>
            </a:r>
          </a:p>
        </p:txBody>
      </p:sp>
    </p:spTree>
    <p:extLst>
      <p:ext uri="{BB962C8B-B14F-4D97-AF65-F5344CB8AC3E}">
        <p14:creationId xmlns:p14="http://schemas.microsoft.com/office/powerpoint/2010/main" val="15030797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122912" cy="3384376"/>
          </a:xfrm>
        </p:spPr>
        <p:txBody>
          <a:bodyPr>
            <a:normAutofit fontScale="85000" lnSpcReduction="20000"/>
          </a:bodyPr>
          <a:lstStyle/>
          <a:p>
            <a:pPr marL="0" indent="0" algn="r">
              <a:buNone/>
            </a:pPr>
            <a:r>
              <a:rPr lang="es-CO" dirty="0"/>
              <a:t>Teniendo la Palabra de Dios en la mano, todo ser humano, cualquiera sea su suerte en la vida, puede gozar del compañerismo que escoja. Por medio de sus páginas puede tener comunión con lo mejor y más noble de la especie humana, y escuchar la voz del Eterno que habla con los hombres. </a:t>
            </a:r>
          </a:p>
        </p:txBody>
      </p:sp>
      <p:pic>
        <p:nvPicPr>
          <p:cNvPr id="7170" name="Picture 2" descr="http://4.bp.blogspot.com/-S8iAAbDL_4o/TtQaVdOEinI/AAAAAAAAHQc/DFOWlxkEYos/s200/Angel%2Breloj%2Barej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60648"/>
            <a:ext cx="3096344" cy="316835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39552" y="4149080"/>
            <a:ext cx="4046042" cy="2246769"/>
          </a:xfrm>
          <a:prstGeom prst="rect">
            <a:avLst/>
          </a:prstGeom>
        </p:spPr>
        <p:txBody>
          <a:bodyPr wrap="square">
            <a:spAutoFit/>
          </a:bodyPr>
          <a:lstStyle/>
          <a:p>
            <a:pPr algn="ctr"/>
            <a:r>
              <a:rPr lang="es-CO" sz="2800" dirty="0"/>
              <a:t>Al estudiar y meditar en los temas que los ángeles "anhelan mirar" </a:t>
            </a:r>
            <a:r>
              <a:rPr lang="es-CO" sz="2800" dirty="0">
                <a:solidFill>
                  <a:srgbClr val="FF0000"/>
                </a:solidFill>
              </a:rPr>
              <a:t>(1 Ped. 1: 12)</a:t>
            </a:r>
            <a:r>
              <a:rPr lang="es-CO" sz="2800" dirty="0"/>
              <a:t>, puede gozar de su </a:t>
            </a:r>
            <a:r>
              <a:rPr lang="es-CO" sz="2800" dirty="0" smtClean="0"/>
              <a:t>compañía</a:t>
            </a:r>
            <a:endParaRPr lang="es-CO" sz="2800" dirty="0"/>
          </a:p>
        </p:txBody>
      </p:sp>
      <p:sp>
        <p:nvSpPr>
          <p:cNvPr id="5" name="4 Rectángulo"/>
          <p:cNvSpPr/>
          <p:nvPr/>
        </p:nvSpPr>
        <p:spPr>
          <a:xfrm>
            <a:off x="5796135" y="3709449"/>
            <a:ext cx="3128063" cy="2677656"/>
          </a:xfrm>
          <a:prstGeom prst="rect">
            <a:avLst/>
          </a:prstGeom>
        </p:spPr>
        <p:txBody>
          <a:bodyPr wrap="square">
            <a:spAutoFit/>
          </a:bodyPr>
          <a:lstStyle/>
          <a:p>
            <a:pPr algn="ctr"/>
            <a:r>
              <a:rPr lang="es-CO" sz="2400" b="1" dirty="0" smtClean="0">
                <a:solidFill>
                  <a:srgbClr val="FF0000"/>
                </a:solidFill>
              </a:rPr>
              <a:t>En la foto </a:t>
            </a:r>
            <a:r>
              <a:rPr lang="es-CO" sz="2400" b="1" dirty="0">
                <a:solidFill>
                  <a:srgbClr val="FF0000"/>
                </a:solidFill>
              </a:rPr>
              <a:t>El ángel escribano, anota todo lo que los hombre </a:t>
            </a:r>
            <a:r>
              <a:rPr lang="es-CO" sz="2400" b="1" dirty="0" smtClean="0">
                <a:solidFill>
                  <a:srgbClr val="FF0000"/>
                </a:solidFill>
              </a:rPr>
              <a:t>dicen o hace, incluyendo las palabras ociosas.</a:t>
            </a:r>
          </a:p>
          <a:p>
            <a:pPr algn="ctr"/>
            <a:r>
              <a:rPr lang="es-CO" sz="2400" b="1" dirty="0" smtClean="0"/>
              <a:t> Lea Mat.12:36.</a:t>
            </a:r>
            <a:endParaRPr lang="es-CO" sz="2400" b="1" dirty="0"/>
          </a:p>
        </p:txBody>
      </p:sp>
    </p:spTree>
    <p:extLst>
      <p:ext uri="{BB962C8B-B14F-4D97-AF65-F5344CB8AC3E}">
        <p14:creationId xmlns:p14="http://schemas.microsoft.com/office/powerpoint/2010/main" val="519775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wipe(down)">
                                      <p:cBhvr>
                                        <p:cTn id="12" dur="580">
                                          <p:stCondLst>
                                            <p:cond delay="0"/>
                                          </p:stCondLst>
                                        </p:cTn>
                                        <p:tgtEl>
                                          <p:spTgt spid="7170"/>
                                        </p:tgtEl>
                                      </p:cBhvr>
                                    </p:animEffect>
                                    <p:anim calcmode="lin" valueType="num">
                                      <p:cBhvr>
                                        <p:cTn id="13"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18" dur="26">
                                          <p:stCondLst>
                                            <p:cond delay="650"/>
                                          </p:stCondLst>
                                        </p:cTn>
                                        <p:tgtEl>
                                          <p:spTgt spid="7170"/>
                                        </p:tgtEl>
                                      </p:cBhvr>
                                      <p:to x="100000" y="60000"/>
                                    </p:animScale>
                                    <p:animScale>
                                      <p:cBhvr>
                                        <p:cTn id="19" dur="166" decel="50000">
                                          <p:stCondLst>
                                            <p:cond delay="676"/>
                                          </p:stCondLst>
                                        </p:cTn>
                                        <p:tgtEl>
                                          <p:spTgt spid="7170"/>
                                        </p:tgtEl>
                                      </p:cBhvr>
                                      <p:to x="100000" y="100000"/>
                                    </p:animScale>
                                    <p:animScale>
                                      <p:cBhvr>
                                        <p:cTn id="20" dur="26">
                                          <p:stCondLst>
                                            <p:cond delay="1312"/>
                                          </p:stCondLst>
                                        </p:cTn>
                                        <p:tgtEl>
                                          <p:spTgt spid="7170"/>
                                        </p:tgtEl>
                                      </p:cBhvr>
                                      <p:to x="100000" y="80000"/>
                                    </p:animScale>
                                    <p:animScale>
                                      <p:cBhvr>
                                        <p:cTn id="21" dur="166" decel="50000">
                                          <p:stCondLst>
                                            <p:cond delay="1338"/>
                                          </p:stCondLst>
                                        </p:cTn>
                                        <p:tgtEl>
                                          <p:spTgt spid="7170"/>
                                        </p:tgtEl>
                                      </p:cBhvr>
                                      <p:to x="100000" y="100000"/>
                                    </p:animScale>
                                    <p:animScale>
                                      <p:cBhvr>
                                        <p:cTn id="22" dur="26">
                                          <p:stCondLst>
                                            <p:cond delay="1642"/>
                                          </p:stCondLst>
                                        </p:cTn>
                                        <p:tgtEl>
                                          <p:spTgt spid="7170"/>
                                        </p:tgtEl>
                                      </p:cBhvr>
                                      <p:to x="100000" y="90000"/>
                                    </p:animScale>
                                    <p:animScale>
                                      <p:cBhvr>
                                        <p:cTn id="23" dur="166" decel="50000">
                                          <p:stCondLst>
                                            <p:cond delay="1668"/>
                                          </p:stCondLst>
                                        </p:cTn>
                                        <p:tgtEl>
                                          <p:spTgt spid="7170"/>
                                        </p:tgtEl>
                                      </p:cBhvr>
                                      <p:to x="100000" y="100000"/>
                                    </p:animScale>
                                    <p:animScale>
                                      <p:cBhvr>
                                        <p:cTn id="24" dur="26">
                                          <p:stCondLst>
                                            <p:cond delay="1808"/>
                                          </p:stCondLst>
                                        </p:cTn>
                                        <p:tgtEl>
                                          <p:spTgt spid="7170"/>
                                        </p:tgtEl>
                                      </p:cBhvr>
                                      <p:to x="100000" y="95000"/>
                                    </p:animScale>
                                    <p:animScale>
                                      <p:cBhvr>
                                        <p:cTn id="25" dur="166" decel="50000">
                                          <p:stCondLst>
                                            <p:cond delay="1834"/>
                                          </p:stCondLst>
                                        </p:cTn>
                                        <p:tgtEl>
                                          <p:spTgt spid="7170"/>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80">
                                          <p:stCondLst>
                                            <p:cond delay="0"/>
                                          </p:stCondLst>
                                        </p:cTn>
                                        <p:tgtEl>
                                          <p:spTgt spid="5"/>
                                        </p:tgtEl>
                                      </p:cBhvr>
                                    </p:animEffect>
                                    <p:anim calcmode="lin" valueType="num">
                                      <p:cBhvr>
                                        <p:cTn id="2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4" dur="26">
                                          <p:stCondLst>
                                            <p:cond delay="650"/>
                                          </p:stCondLst>
                                        </p:cTn>
                                        <p:tgtEl>
                                          <p:spTgt spid="5"/>
                                        </p:tgtEl>
                                      </p:cBhvr>
                                      <p:to x="100000" y="60000"/>
                                    </p:animScale>
                                    <p:animScale>
                                      <p:cBhvr>
                                        <p:cTn id="35" dur="166" decel="50000">
                                          <p:stCondLst>
                                            <p:cond delay="676"/>
                                          </p:stCondLst>
                                        </p:cTn>
                                        <p:tgtEl>
                                          <p:spTgt spid="5"/>
                                        </p:tgtEl>
                                      </p:cBhvr>
                                      <p:to x="100000" y="100000"/>
                                    </p:animScale>
                                    <p:animScale>
                                      <p:cBhvr>
                                        <p:cTn id="36" dur="26">
                                          <p:stCondLst>
                                            <p:cond delay="1312"/>
                                          </p:stCondLst>
                                        </p:cTn>
                                        <p:tgtEl>
                                          <p:spTgt spid="5"/>
                                        </p:tgtEl>
                                      </p:cBhvr>
                                      <p:to x="100000" y="80000"/>
                                    </p:animScale>
                                    <p:animScale>
                                      <p:cBhvr>
                                        <p:cTn id="37" dur="166" decel="50000">
                                          <p:stCondLst>
                                            <p:cond delay="1338"/>
                                          </p:stCondLst>
                                        </p:cTn>
                                        <p:tgtEl>
                                          <p:spTgt spid="5"/>
                                        </p:tgtEl>
                                      </p:cBhvr>
                                      <p:to x="100000" y="100000"/>
                                    </p:animScale>
                                    <p:animScale>
                                      <p:cBhvr>
                                        <p:cTn id="38" dur="26">
                                          <p:stCondLst>
                                            <p:cond delay="1642"/>
                                          </p:stCondLst>
                                        </p:cTn>
                                        <p:tgtEl>
                                          <p:spTgt spid="5"/>
                                        </p:tgtEl>
                                      </p:cBhvr>
                                      <p:to x="100000" y="90000"/>
                                    </p:animScale>
                                    <p:animScale>
                                      <p:cBhvr>
                                        <p:cTn id="39" dur="166" decel="50000">
                                          <p:stCondLst>
                                            <p:cond delay="1668"/>
                                          </p:stCondLst>
                                        </p:cTn>
                                        <p:tgtEl>
                                          <p:spTgt spid="5"/>
                                        </p:tgtEl>
                                      </p:cBhvr>
                                      <p:to x="100000" y="100000"/>
                                    </p:animScale>
                                    <p:animScale>
                                      <p:cBhvr>
                                        <p:cTn id="40" dur="26">
                                          <p:stCondLst>
                                            <p:cond delay="1808"/>
                                          </p:stCondLst>
                                        </p:cTn>
                                        <p:tgtEl>
                                          <p:spTgt spid="5"/>
                                        </p:tgtEl>
                                      </p:cBhvr>
                                      <p:to x="100000" y="95000"/>
                                    </p:animScale>
                                    <p:animScale>
                                      <p:cBhvr>
                                        <p:cTn id="41"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latin typeface="Agency FB" pitchFamily="34" charset="0"/>
              </a:rPr>
              <a:t>LA CAUTIVIDAD DE SATANÁS Y SUS ÁNGELES.</a:t>
            </a:r>
          </a:p>
        </p:txBody>
      </p:sp>
      <p:sp>
        <p:nvSpPr>
          <p:cNvPr id="3" name="2 Marcador de contenido"/>
          <p:cNvSpPr>
            <a:spLocks noGrp="1"/>
          </p:cNvSpPr>
          <p:nvPr>
            <p:ph idx="1"/>
          </p:nvPr>
        </p:nvSpPr>
        <p:spPr>
          <a:xfrm>
            <a:off x="2699792" y="1600201"/>
            <a:ext cx="3600400" cy="2836912"/>
          </a:xfrm>
        </p:spPr>
        <p:txBody>
          <a:bodyPr>
            <a:normAutofit fontScale="85000" lnSpcReduction="20000"/>
          </a:bodyPr>
          <a:lstStyle/>
          <a:p>
            <a:pPr marL="0" indent="0" algn="ctr">
              <a:buNone/>
            </a:pPr>
            <a:r>
              <a:rPr lang="es-CO" b="1" dirty="0"/>
              <a:t>Y a los ángeles que no guardaron su dignidad, sino que abandonaron su propia morada, los ha guardado bajo oscuridad, en prisiones eternas, para el juicio del gran día. </a:t>
            </a:r>
            <a:r>
              <a:rPr lang="es-CO" b="1" dirty="0">
                <a:solidFill>
                  <a:srgbClr val="FF0000"/>
                </a:solidFill>
              </a:rPr>
              <a:t>(Jud. 6). </a:t>
            </a:r>
            <a:endParaRPr lang="es-CO" dirty="0">
              <a:solidFill>
                <a:srgbClr val="FF0000"/>
              </a:solidFill>
            </a:endParaRPr>
          </a:p>
        </p:txBody>
      </p:sp>
      <p:pic>
        <p:nvPicPr>
          <p:cNvPr id="8194" name="Picture 2" descr="http://2.bp.blogspot.com/-mKcbXX1wnOo/TtLEZuxLeDI/AAAAAAAAHO8/GUPv6Y970ko/s200/00-5-MIEU%2BENFADASP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772816"/>
            <a:ext cx="2409056" cy="229284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3.bp.blogspot.com/-2jsOIOJd0jI/TtLKA2KLJcI/AAAAAAAAHPg/MNORg1nB4gc/s200/ciudad_destruid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772816"/>
            <a:ext cx="2376264" cy="229284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827584" y="4527326"/>
            <a:ext cx="5472608" cy="2677656"/>
          </a:xfrm>
          <a:prstGeom prst="rect">
            <a:avLst/>
          </a:prstGeom>
        </p:spPr>
        <p:txBody>
          <a:bodyPr wrap="square">
            <a:spAutoFit/>
          </a:bodyPr>
          <a:lstStyle/>
          <a:p>
            <a:pPr algn="ctr"/>
            <a:r>
              <a:rPr lang="es-CO" sz="2400" b="1" dirty="0">
                <a:solidFill>
                  <a:srgbClr val="0070C0"/>
                </a:solidFill>
              </a:rPr>
              <a:t>La tierra. . . se asemejaba a un desolado desierto. Las ciudades y las aldeas, sacudidas por el terremoto, yacían en ruinas. Las montañas, descuajadas de sus asientos, habían dejado grandes cavernas.</a:t>
            </a:r>
            <a:br>
              <a:rPr lang="es-CO" sz="2400" b="1" dirty="0">
                <a:solidFill>
                  <a:srgbClr val="0070C0"/>
                </a:solidFill>
              </a:rPr>
            </a:br>
            <a:endParaRPr lang="es-CO" sz="2400" b="1" dirty="0">
              <a:solidFill>
                <a:srgbClr val="0070C0"/>
              </a:solidFill>
            </a:endParaRPr>
          </a:p>
        </p:txBody>
      </p:sp>
      <p:sp>
        <p:nvSpPr>
          <p:cNvPr id="5" name="4 Rectángulo"/>
          <p:cNvSpPr/>
          <p:nvPr/>
        </p:nvSpPr>
        <p:spPr>
          <a:xfrm>
            <a:off x="6588224" y="4065662"/>
            <a:ext cx="2555776" cy="1938992"/>
          </a:xfrm>
          <a:prstGeom prst="rect">
            <a:avLst/>
          </a:prstGeom>
        </p:spPr>
        <p:txBody>
          <a:bodyPr wrap="square">
            <a:spAutoFit/>
          </a:bodyPr>
          <a:lstStyle/>
          <a:p>
            <a:pPr algn="ctr"/>
            <a:r>
              <a:rPr lang="es-CO" sz="2000" b="1" dirty="0" smtClean="0">
                <a:solidFill>
                  <a:srgbClr val="FF0000"/>
                </a:solidFill>
              </a:rPr>
              <a:t>En las fotos. </a:t>
            </a:r>
            <a:r>
              <a:rPr lang="es-CO" sz="2000" b="1" dirty="0">
                <a:solidFill>
                  <a:srgbClr val="FF0000"/>
                </a:solidFill>
              </a:rPr>
              <a:t>Satanás en </a:t>
            </a:r>
            <a:r>
              <a:rPr lang="es-CO" sz="2000" b="1" dirty="0" smtClean="0">
                <a:solidFill>
                  <a:srgbClr val="FF0000"/>
                </a:solidFill>
              </a:rPr>
              <a:t>cautividad durante el milenio, mientras que los hijos de Dios disfrutan en el cielo ese mismo periodo</a:t>
            </a:r>
            <a:r>
              <a:rPr lang="es-CO" sz="2000" dirty="0" smtClean="0">
                <a:solidFill>
                  <a:srgbClr val="FF0000"/>
                </a:solidFill>
              </a:rPr>
              <a:t>.</a:t>
            </a:r>
            <a:endParaRPr lang="es-CO" sz="2000" dirty="0">
              <a:solidFill>
                <a:srgbClr val="FF0000"/>
              </a:solidFill>
            </a:endParaRPr>
          </a:p>
        </p:txBody>
      </p:sp>
    </p:spTree>
    <p:extLst>
      <p:ext uri="{BB962C8B-B14F-4D97-AF65-F5344CB8AC3E}">
        <p14:creationId xmlns:p14="http://schemas.microsoft.com/office/powerpoint/2010/main" val="34195128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6633"/>
            <a:ext cx="5554960" cy="4176464"/>
          </a:xfrm>
        </p:spPr>
        <p:txBody>
          <a:bodyPr>
            <a:normAutofit fontScale="85000" lnSpcReduction="10000"/>
          </a:bodyPr>
          <a:lstStyle/>
          <a:p>
            <a:pPr marL="0" indent="0" algn="ctr">
              <a:buNone/>
            </a:pPr>
            <a:r>
              <a:rPr lang="es-CO" dirty="0"/>
              <a:t>Sobre toda la superficie de la tierra estaban esparcidos los desmochados peñascos que había lanzado el mar o se habían desprendido de la misma </a:t>
            </a:r>
            <a:r>
              <a:rPr lang="es-CO" dirty="0" smtClean="0"/>
              <a:t>tierra.</a:t>
            </a:r>
            <a:r>
              <a:rPr lang="es-CO" dirty="0"/>
              <a:t/>
            </a:r>
            <a:br>
              <a:rPr lang="es-CO" dirty="0"/>
            </a:br>
            <a:r>
              <a:rPr lang="es-CO" dirty="0"/>
              <a:t>Corpulentos árboles desarraigados estaban tendidos por el suelo. La desolada tierra iba a ser la habitación de Satanás y sus malignos ángeles durante mil años. </a:t>
            </a:r>
            <a:r>
              <a:rPr lang="es-CO" dirty="0">
                <a:solidFill>
                  <a:srgbClr val="FF0000"/>
                </a:solidFill>
              </a:rPr>
              <a:t>Conflicto de los Siglos, p. 715</a:t>
            </a:r>
          </a:p>
        </p:txBody>
      </p:sp>
      <p:pic>
        <p:nvPicPr>
          <p:cNvPr id="9218" name="Picture 2" descr="http://2.bp.blogspot.com/-T6MB1UU6RBg/TtLJgCIBOeI/AAAAAAAAHPU/Y6VeyI1cFYk/s200/00-1-%2Bvenida%2Bdestrucci%25C3%25B3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1312" y="0"/>
            <a:ext cx="2611924" cy="244827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6212947" y="2462918"/>
            <a:ext cx="2898183" cy="1754326"/>
          </a:xfrm>
          <a:prstGeom prst="rect">
            <a:avLst/>
          </a:prstGeom>
        </p:spPr>
        <p:txBody>
          <a:bodyPr wrap="square">
            <a:spAutoFit/>
          </a:bodyPr>
          <a:lstStyle/>
          <a:p>
            <a:pPr algn="ctr"/>
            <a:r>
              <a:rPr lang="es-CO" b="1" dirty="0" smtClean="0">
                <a:solidFill>
                  <a:srgbClr val="FF0000"/>
                </a:solidFill>
              </a:rPr>
              <a:t>En la foto. </a:t>
            </a:r>
            <a:r>
              <a:rPr lang="es-CO" b="1" dirty="0">
                <a:solidFill>
                  <a:srgbClr val="FF0000"/>
                </a:solidFill>
              </a:rPr>
              <a:t>El mundo convertido en un </a:t>
            </a:r>
            <a:r>
              <a:rPr lang="es-CO" b="1" dirty="0" smtClean="0">
                <a:solidFill>
                  <a:srgbClr val="FF0000"/>
                </a:solidFill>
              </a:rPr>
              <a:t>desierto, y Satanás atado y solo con sus ángeles en la tierra, contemplando su obra de destrucción.</a:t>
            </a:r>
            <a:endParaRPr lang="es-CO" b="1" dirty="0">
              <a:solidFill>
                <a:srgbClr val="FF0000"/>
              </a:solidFill>
            </a:endParaRPr>
          </a:p>
        </p:txBody>
      </p:sp>
      <p:sp>
        <p:nvSpPr>
          <p:cNvPr id="5" name="4 Rectángulo"/>
          <p:cNvSpPr/>
          <p:nvPr/>
        </p:nvSpPr>
        <p:spPr>
          <a:xfrm>
            <a:off x="683568" y="4471262"/>
            <a:ext cx="7848872" cy="1569660"/>
          </a:xfrm>
          <a:prstGeom prst="rect">
            <a:avLst/>
          </a:prstGeom>
        </p:spPr>
        <p:txBody>
          <a:bodyPr wrap="square">
            <a:spAutoFit/>
          </a:bodyPr>
          <a:lstStyle/>
          <a:p>
            <a:pPr algn="ctr"/>
            <a:r>
              <a:rPr lang="es-CO" sz="2400" b="1" dirty="0">
                <a:solidFill>
                  <a:srgbClr val="0070C0"/>
                </a:solidFill>
              </a:rPr>
              <a:t>Allí quedaría Satanás recluido, vagabundo y errante por toda la tierra para ver las consecuencias de su rebelión contra la ley de Dios. Durante mil años iba a poder gozar del fruto de la maldición que había causado. </a:t>
            </a:r>
          </a:p>
        </p:txBody>
      </p:sp>
    </p:spTree>
    <p:extLst>
      <p:ext uri="{BB962C8B-B14F-4D97-AF65-F5344CB8AC3E}">
        <p14:creationId xmlns:p14="http://schemas.microsoft.com/office/powerpoint/2010/main" val="198987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wheel(1)">
                                      <p:cBhvr>
                                        <p:cTn id="15" dur="2000"/>
                                        <p:tgtEl>
                                          <p:spTgt spid="9218"/>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anim calcmode="lin" valueType="num">
                                      <p:cBhvr>
                                        <p:cTn id="24" dur="2000" fill="hold"/>
                                        <p:tgtEl>
                                          <p:spTgt spid="5"/>
                                        </p:tgtEl>
                                        <p:attrNameLst>
                                          <p:attrName>ppt_w</p:attrName>
                                        </p:attrNameLst>
                                      </p:cBhvr>
                                      <p:tavLst>
                                        <p:tav tm="0" fmla="#ppt_w*sin(2.5*pi*$)">
                                          <p:val>
                                            <p:fltVal val="0"/>
                                          </p:val>
                                        </p:tav>
                                        <p:tav tm="100000">
                                          <p:val>
                                            <p:fltVal val="1"/>
                                          </p:val>
                                        </p:tav>
                                      </p:tavLst>
                                    </p:anim>
                                    <p:anim calcmode="lin" valueType="num">
                                      <p:cBhvr>
                                        <p:cTn id="25"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626968" cy="5976664"/>
          </a:xfrm>
          <a:blipFill>
            <a:blip r:embed="rId2"/>
            <a:tile tx="0" ty="0" sx="100000" sy="100000" flip="none" algn="tl"/>
          </a:blipFill>
        </p:spPr>
        <p:txBody>
          <a:bodyPr>
            <a:normAutofit fontScale="85000" lnSpcReduction="10000"/>
          </a:bodyPr>
          <a:lstStyle/>
          <a:p>
            <a:pPr marL="0" indent="0" algn="ctr">
              <a:buNone/>
            </a:pPr>
            <a:r>
              <a:rPr lang="es-CO" dirty="0"/>
              <a:t>Recluido en la tierra, no tendría ocasión de ir a otros planetas para tentar y molestar a quienes no han caído. Durante todo este tiempo Satanás sufrirá muchísimo. </a:t>
            </a:r>
            <a:endParaRPr lang="es-CO" dirty="0" smtClean="0"/>
          </a:p>
          <a:p>
            <a:pPr marL="0" indent="0" algn="ctr">
              <a:buNone/>
            </a:pPr>
            <a:endParaRPr lang="es-CO" dirty="0" smtClean="0"/>
          </a:p>
          <a:p>
            <a:pPr marL="0" indent="0" algn="ctr">
              <a:buNone/>
            </a:pPr>
            <a:r>
              <a:rPr lang="es-CO" dirty="0" smtClean="0"/>
              <a:t>Sus </a:t>
            </a:r>
            <a:r>
              <a:rPr lang="es-CO" dirty="0"/>
              <a:t>características malignas han estado en constante ejercicio desde su caída; pero se verá entonces privado de su poder y obligado a reflexionar con terror y temblor en lo que le reserva el porvenir cuando haya de penar por todo el mal que hizo y ser castigado por todos los pecados que hizo cometer. </a:t>
            </a:r>
          </a:p>
        </p:txBody>
      </p:sp>
      <p:pic>
        <p:nvPicPr>
          <p:cNvPr id="10242" name="Picture 2" descr="http://1.bp.blogspot.com/-HiAIA8Db_VA/TtLJWP-8wUI/AAAAAAAAHPI/WkyHXs2DhOU/s200/00-19-Mas%2Bimpacto%2Bapocalip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673" y="404664"/>
            <a:ext cx="2907010" cy="360040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6105673" y="4149080"/>
            <a:ext cx="2915816" cy="2215991"/>
          </a:xfrm>
          <a:prstGeom prst="rect">
            <a:avLst/>
          </a:prstGeom>
        </p:spPr>
        <p:txBody>
          <a:bodyPr wrap="square">
            <a:spAutoFit/>
          </a:bodyPr>
          <a:lstStyle/>
          <a:p>
            <a:pPr algn="ctr"/>
            <a:r>
              <a:rPr lang="es-CO" sz="2400" b="1" dirty="0" smtClean="0">
                <a:solidFill>
                  <a:srgbClr val="FF0000"/>
                </a:solidFill>
              </a:rPr>
              <a:t>En la foto</a:t>
            </a:r>
            <a:r>
              <a:rPr lang="es-CO" sz="2400" b="1" dirty="0">
                <a:solidFill>
                  <a:srgbClr val="FF0000"/>
                </a:solidFill>
              </a:rPr>
              <a:t>. Grandes </a:t>
            </a:r>
            <a:r>
              <a:rPr lang="es-CO" sz="2400" b="1" dirty="0" smtClean="0">
                <a:solidFill>
                  <a:srgbClr val="FF0000"/>
                </a:solidFill>
              </a:rPr>
              <a:t>bolas </a:t>
            </a:r>
            <a:r>
              <a:rPr lang="es-CO" sz="2400" b="1" dirty="0">
                <a:solidFill>
                  <a:srgbClr val="FF0000"/>
                </a:solidFill>
              </a:rPr>
              <a:t>de </a:t>
            </a:r>
            <a:r>
              <a:rPr lang="es-CO" sz="2400" b="1" dirty="0" smtClean="0">
                <a:solidFill>
                  <a:srgbClr val="FF0000"/>
                </a:solidFill>
              </a:rPr>
              <a:t>fuego </a:t>
            </a:r>
            <a:r>
              <a:rPr lang="es-CO" sz="2400" b="1" dirty="0">
                <a:solidFill>
                  <a:srgbClr val="FF0000"/>
                </a:solidFill>
              </a:rPr>
              <a:t>caen sobre la </a:t>
            </a:r>
            <a:r>
              <a:rPr lang="es-CO" sz="2400" b="1" dirty="0" smtClean="0">
                <a:solidFill>
                  <a:srgbClr val="FF0000"/>
                </a:solidFill>
              </a:rPr>
              <a:t>tierra, como sucedió con Sodoma y Gomorra</a:t>
            </a:r>
            <a:r>
              <a:rPr lang="es-CO" dirty="0" smtClean="0"/>
              <a:t>, </a:t>
            </a:r>
          </a:p>
          <a:p>
            <a:r>
              <a:rPr lang="es-CO" dirty="0" smtClean="0"/>
              <a:t>lea (Gén.19:24; Apoc.20: 9).</a:t>
            </a:r>
            <a:endParaRPr lang="es-CO" dirty="0"/>
          </a:p>
        </p:txBody>
      </p:sp>
    </p:spTree>
    <p:extLst>
      <p:ext uri="{BB962C8B-B14F-4D97-AF65-F5344CB8AC3E}">
        <p14:creationId xmlns:p14="http://schemas.microsoft.com/office/powerpoint/2010/main" val="1054997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down)">
                                      <p:cBhvr>
                                        <p:cTn id="7" dur="580">
                                          <p:stCondLst>
                                            <p:cond delay="0"/>
                                          </p:stCondLst>
                                        </p:cTn>
                                        <p:tgtEl>
                                          <p:spTgt spid="10242"/>
                                        </p:tgtEl>
                                      </p:cBhvr>
                                    </p:animEffect>
                                    <p:anim calcmode="lin" valueType="num">
                                      <p:cBhvr>
                                        <p:cTn id="8" dur="1822"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42"/>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42"/>
                                        </p:tgtEl>
                                      </p:cBhvr>
                                      <p:to x="100000" y="60000"/>
                                    </p:animScale>
                                    <p:animScale>
                                      <p:cBhvr>
                                        <p:cTn id="14" dur="166" decel="50000">
                                          <p:stCondLst>
                                            <p:cond delay="676"/>
                                          </p:stCondLst>
                                        </p:cTn>
                                        <p:tgtEl>
                                          <p:spTgt spid="10242"/>
                                        </p:tgtEl>
                                      </p:cBhvr>
                                      <p:to x="100000" y="100000"/>
                                    </p:animScale>
                                    <p:animScale>
                                      <p:cBhvr>
                                        <p:cTn id="15" dur="26">
                                          <p:stCondLst>
                                            <p:cond delay="1312"/>
                                          </p:stCondLst>
                                        </p:cTn>
                                        <p:tgtEl>
                                          <p:spTgt spid="10242"/>
                                        </p:tgtEl>
                                      </p:cBhvr>
                                      <p:to x="100000" y="80000"/>
                                    </p:animScale>
                                    <p:animScale>
                                      <p:cBhvr>
                                        <p:cTn id="16" dur="166" decel="50000">
                                          <p:stCondLst>
                                            <p:cond delay="1338"/>
                                          </p:stCondLst>
                                        </p:cTn>
                                        <p:tgtEl>
                                          <p:spTgt spid="10242"/>
                                        </p:tgtEl>
                                      </p:cBhvr>
                                      <p:to x="100000" y="100000"/>
                                    </p:animScale>
                                    <p:animScale>
                                      <p:cBhvr>
                                        <p:cTn id="17" dur="26">
                                          <p:stCondLst>
                                            <p:cond delay="1642"/>
                                          </p:stCondLst>
                                        </p:cTn>
                                        <p:tgtEl>
                                          <p:spTgt spid="10242"/>
                                        </p:tgtEl>
                                      </p:cBhvr>
                                      <p:to x="100000" y="90000"/>
                                    </p:animScale>
                                    <p:animScale>
                                      <p:cBhvr>
                                        <p:cTn id="18" dur="166" decel="50000">
                                          <p:stCondLst>
                                            <p:cond delay="1668"/>
                                          </p:stCondLst>
                                        </p:cTn>
                                        <p:tgtEl>
                                          <p:spTgt spid="10242"/>
                                        </p:tgtEl>
                                      </p:cBhvr>
                                      <p:to x="100000" y="100000"/>
                                    </p:animScale>
                                    <p:animScale>
                                      <p:cBhvr>
                                        <p:cTn id="19" dur="26">
                                          <p:stCondLst>
                                            <p:cond delay="1808"/>
                                          </p:stCondLst>
                                        </p:cTn>
                                        <p:tgtEl>
                                          <p:spTgt spid="10242"/>
                                        </p:tgtEl>
                                      </p:cBhvr>
                                      <p:to x="100000" y="95000"/>
                                    </p:animScale>
                                    <p:animScale>
                                      <p:cBhvr>
                                        <p:cTn id="20" dur="166" decel="50000">
                                          <p:stCondLst>
                                            <p:cond delay="1834"/>
                                          </p:stCondLst>
                                        </p:cTn>
                                        <p:tgtEl>
                                          <p:spTgt spid="1024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363272" cy="2448271"/>
          </a:xfrm>
        </p:spPr>
        <p:txBody>
          <a:bodyPr>
            <a:normAutofit fontScale="92500" lnSpcReduction="20000"/>
          </a:bodyPr>
          <a:lstStyle/>
          <a:p>
            <a:pPr marL="0" indent="0">
              <a:buNone/>
            </a:pPr>
            <a:r>
              <a:rPr lang="es-CO" dirty="0"/>
              <a:t>Oí, de parte de los ángeles y de los santos redimidos, exclamaciones de triunfo que resonaban como diez mil instrumentos músicos, porque ya no se verían ellos molestados ni tentados por Satanás, y porque los habitantes de otros mundos quedaban libres de él y de sus tentaciones</a:t>
            </a:r>
            <a:r>
              <a:rPr lang="es-CO" dirty="0" smtClean="0"/>
              <a:t>.*</a:t>
            </a:r>
            <a:endParaRPr lang="es-CO" dirty="0"/>
          </a:p>
        </p:txBody>
      </p:sp>
      <p:pic>
        <p:nvPicPr>
          <p:cNvPr id="11266" name="Picture 2" descr="http://4.bp.blogspot.com/-d2ejuBCgrSY/TtLL39B0PsI/AAAAAAAAHPs/ThtyepCFAc0/s200/0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3284984"/>
            <a:ext cx="2788427" cy="230425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51520" y="3284984"/>
            <a:ext cx="6120680" cy="3108543"/>
          </a:xfrm>
          <a:prstGeom prst="rect">
            <a:avLst/>
          </a:prstGeom>
        </p:spPr>
        <p:txBody>
          <a:bodyPr wrap="square">
            <a:spAutoFit/>
          </a:bodyPr>
          <a:lstStyle/>
          <a:p>
            <a:pPr algn="ctr"/>
            <a:r>
              <a:rPr lang="es-CO" sz="2800" dirty="0"/>
              <a:t>Para el pueblo de Dios, el cautiverio en que se verá Satanás será motivo de contento y alegría. El profeta dice: </a:t>
            </a:r>
            <a:r>
              <a:rPr lang="es-CO" sz="2800" dirty="0" smtClean="0"/>
              <a:t>«</a:t>
            </a:r>
            <a:r>
              <a:rPr lang="es-CO" sz="2800" dirty="0" smtClean="0">
                <a:latin typeface="Agency FB" pitchFamily="34" charset="0"/>
              </a:rPr>
              <a:t>Y </a:t>
            </a:r>
            <a:r>
              <a:rPr lang="es-CO" sz="2800" dirty="0">
                <a:latin typeface="Agency FB" pitchFamily="34" charset="0"/>
              </a:rPr>
              <a:t>en el día que Jehová te dé reposo de tu trabajo y de tu temor, y de la dura servidumbre en que te hicieron servir, pronunciarás este proverbio contra el rey de </a:t>
            </a:r>
            <a:r>
              <a:rPr lang="es-CO" sz="2800" dirty="0" smtClean="0">
                <a:latin typeface="Agency FB" pitchFamily="34" charset="0"/>
              </a:rPr>
              <a:t>Babilonia</a:t>
            </a:r>
            <a:r>
              <a:rPr lang="es-CO" sz="2800" dirty="0"/>
              <a:t>:</a:t>
            </a:r>
            <a:r>
              <a:rPr lang="es-CO" sz="2800" dirty="0" smtClean="0"/>
              <a:t> </a:t>
            </a:r>
            <a:endParaRPr lang="es-CO" sz="2800" dirty="0"/>
          </a:p>
        </p:txBody>
      </p:sp>
      <p:sp>
        <p:nvSpPr>
          <p:cNvPr id="5" name="4 Rectángulo"/>
          <p:cNvSpPr/>
          <p:nvPr/>
        </p:nvSpPr>
        <p:spPr>
          <a:xfrm>
            <a:off x="6372200" y="5589240"/>
            <a:ext cx="2771800" cy="1200329"/>
          </a:xfrm>
          <a:prstGeom prst="rect">
            <a:avLst/>
          </a:prstGeom>
        </p:spPr>
        <p:txBody>
          <a:bodyPr wrap="square">
            <a:spAutoFit/>
          </a:bodyPr>
          <a:lstStyle/>
          <a:p>
            <a:pPr algn="ctr"/>
            <a:r>
              <a:rPr lang="es-CO" b="1" dirty="0" smtClean="0">
                <a:solidFill>
                  <a:srgbClr val="FF0000"/>
                </a:solidFill>
              </a:rPr>
              <a:t>En la foto</a:t>
            </a:r>
            <a:r>
              <a:rPr lang="es-CO" b="1" dirty="0">
                <a:solidFill>
                  <a:srgbClr val="FF0000"/>
                </a:solidFill>
              </a:rPr>
              <a:t>. Todos los ángeles están atados como su </a:t>
            </a:r>
            <a:r>
              <a:rPr lang="es-CO" b="1" dirty="0" smtClean="0">
                <a:solidFill>
                  <a:srgbClr val="FF0000"/>
                </a:solidFill>
              </a:rPr>
              <a:t>líder, aguardando su destrucción.</a:t>
            </a:r>
            <a:endParaRPr lang="es-CO" b="1" dirty="0">
              <a:solidFill>
                <a:srgbClr val="FF0000"/>
              </a:solidFill>
            </a:endParaRPr>
          </a:p>
        </p:txBody>
      </p:sp>
    </p:spTree>
    <p:extLst>
      <p:ext uri="{BB962C8B-B14F-4D97-AF65-F5344CB8AC3E}">
        <p14:creationId xmlns:p14="http://schemas.microsoft.com/office/powerpoint/2010/main" val="8033865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p:cTn id="12" dur="1000" fill="hold"/>
                                        <p:tgtEl>
                                          <p:spTgt spid="11266"/>
                                        </p:tgtEl>
                                        <p:attrNameLst>
                                          <p:attrName>ppt_w</p:attrName>
                                        </p:attrNameLst>
                                      </p:cBhvr>
                                      <p:tavLst>
                                        <p:tav tm="0">
                                          <p:val>
                                            <p:fltVal val="0"/>
                                          </p:val>
                                        </p:tav>
                                        <p:tav tm="100000">
                                          <p:val>
                                            <p:strVal val="#ppt_w"/>
                                          </p:val>
                                        </p:tav>
                                      </p:tavLst>
                                    </p:anim>
                                    <p:anim calcmode="lin" valueType="num">
                                      <p:cBhvr>
                                        <p:cTn id="13" dur="1000" fill="hold"/>
                                        <p:tgtEl>
                                          <p:spTgt spid="11266"/>
                                        </p:tgtEl>
                                        <p:attrNameLst>
                                          <p:attrName>ppt_h</p:attrName>
                                        </p:attrNameLst>
                                      </p:cBhvr>
                                      <p:tavLst>
                                        <p:tav tm="0">
                                          <p:val>
                                            <p:fltVal val="0"/>
                                          </p:val>
                                        </p:tav>
                                        <p:tav tm="100000">
                                          <p:val>
                                            <p:strVal val="#ppt_h"/>
                                          </p:val>
                                        </p:tav>
                                      </p:tavLst>
                                    </p:anim>
                                    <p:anim calcmode="lin" valueType="num">
                                      <p:cBhvr>
                                        <p:cTn id="14" dur="1000" fill="hold"/>
                                        <p:tgtEl>
                                          <p:spTgt spid="11266"/>
                                        </p:tgtEl>
                                        <p:attrNameLst>
                                          <p:attrName>style.rotation</p:attrName>
                                        </p:attrNameLst>
                                      </p:cBhvr>
                                      <p:tavLst>
                                        <p:tav tm="0">
                                          <p:val>
                                            <p:fltVal val="90"/>
                                          </p:val>
                                        </p:tav>
                                        <p:tav tm="100000">
                                          <p:val>
                                            <p:fltVal val="0"/>
                                          </p:val>
                                        </p:tav>
                                      </p:tavLst>
                                    </p:anim>
                                    <p:animEffect transition="in" filter="fade">
                                      <p:cBhvr>
                                        <p:cTn id="15" dur="1000"/>
                                        <p:tgtEl>
                                          <p:spTgt spid="11266"/>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258816" cy="5721499"/>
          </a:xfrm>
          <a:blipFill>
            <a:blip r:embed="rId2"/>
            <a:tile tx="0" ty="0" sx="100000" sy="100000" flip="none" algn="tl"/>
          </a:blipFill>
        </p:spPr>
        <p:txBody>
          <a:bodyPr>
            <a:normAutofit lnSpcReduction="10000"/>
          </a:bodyPr>
          <a:lstStyle/>
          <a:p>
            <a:pPr marL="0" indent="0" algn="ctr">
              <a:buNone/>
            </a:pPr>
            <a:r>
              <a:rPr lang="es-CO" dirty="0" smtClean="0"/>
              <a:t> </a:t>
            </a:r>
            <a:r>
              <a:rPr lang="es-CO" dirty="0"/>
              <a:t>y dirás: ¡Cómo paró el opresor. . . ! Quebrantó Jehová el báculo de los impíos, el cetro de los señores; el que hería a los pueblos con furor, con llaga permanente, el que se enseñoreaba de las naciones con ira, y las perseguía con crueldad" </a:t>
            </a:r>
            <a:endParaRPr lang="es-CO" dirty="0" smtClean="0"/>
          </a:p>
          <a:p>
            <a:pPr marL="0" indent="0" algn="ctr">
              <a:buNone/>
            </a:pPr>
            <a:r>
              <a:rPr lang="es-CO" dirty="0" smtClean="0">
                <a:solidFill>
                  <a:srgbClr val="FF0000"/>
                </a:solidFill>
              </a:rPr>
              <a:t>(</a:t>
            </a:r>
            <a:r>
              <a:rPr lang="es-CO" dirty="0">
                <a:solidFill>
                  <a:srgbClr val="FF0000"/>
                </a:solidFill>
              </a:rPr>
              <a:t>Isa. 14: 3-6,VM).</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32656"/>
            <a:ext cx="396044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28084" y="4059772"/>
            <a:ext cx="3312368" cy="2308324"/>
          </a:xfrm>
          <a:prstGeom prst="rect">
            <a:avLst/>
          </a:prstGeom>
        </p:spPr>
        <p:txBody>
          <a:bodyPr wrap="square">
            <a:spAutoFit/>
          </a:bodyPr>
          <a:lstStyle/>
          <a:p>
            <a:pPr algn="ctr"/>
            <a:r>
              <a:rPr lang="es-CO" sz="2400" b="1" dirty="0">
                <a:solidFill>
                  <a:srgbClr val="FF0000"/>
                </a:solidFill>
              </a:rPr>
              <a:t>En aquel día, Satanás </a:t>
            </a:r>
            <a:r>
              <a:rPr lang="es-CO" sz="2400" b="1" dirty="0" smtClean="0">
                <a:solidFill>
                  <a:srgbClr val="FF0000"/>
                </a:solidFill>
              </a:rPr>
              <a:t>será </a:t>
            </a:r>
            <a:r>
              <a:rPr lang="es-CO" sz="2400" b="1" dirty="0">
                <a:solidFill>
                  <a:srgbClr val="FF0000"/>
                </a:solidFill>
              </a:rPr>
              <a:t>atado </a:t>
            </a:r>
            <a:r>
              <a:rPr lang="es-CO" sz="2400" b="1" dirty="0" smtClean="0">
                <a:solidFill>
                  <a:srgbClr val="FF0000"/>
                </a:solidFill>
              </a:rPr>
              <a:t>durante mil años con cadenas </a:t>
            </a:r>
            <a:r>
              <a:rPr lang="es-CO" sz="2400" b="1" dirty="0">
                <a:solidFill>
                  <a:srgbClr val="FF0000"/>
                </a:solidFill>
              </a:rPr>
              <a:t>de </a:t>
            </a:r>
            <a:r>
              <a:rPr lang="es-CO" sz="2400" b="1" dirty="0" smtClean="0">
                <a:solidFill>
                  <a:srgbClr val="FF0000"/>
                </a:solidFill>
              </a:rPr>
              <a:t>circunstancias, y finalmente destruido en el lago de fuego. </a:t>
            </a:r>
            <a:r>
              <a:rPr lang="es-CO" sz="2400" b="1" dirty="0">
                <a:solidFill>
                  <a:srgbClr val="FF0000"/>
                </a:solidFill>
              </a:rPr>
              <a:t>Amen.</a:t>
            </a:r>
          </a:p>
        </p:txBody>
      </p:sp>
    </p:spTree>
    <p:extLst>
      <p:ext uri="{BB962C8B-B14F-4D97-AF65-F5344CB8AC3E}">
        <p14:creationId xmlns:p14="http://schemas.microsoft.com/office/powerpoint/2010/main" val="38210415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a:solidFill>
                  <a:srgbClr val="FF0000"/>
                </a:solidFill>
                <a:latin typeface="Agency FB" pitchFamily="34" charset="0"/>
              </a:rPr>
              <a:t>SU GALARDÓN ESTA CON ÉL.</a:t>
            </a:r>
          </a:p>
        </p:txBody>
      </p:sp>
      <p:sp>
        <p:nvSpPr>
          <p:cNvPr id="3" name="2 Marcador de contenido"/>
          <p:cNvSpPr>
            <a:spLocks noGrp="1"/>
          </p:cNvSpPr>
          <p:nvPr>
            <p:ph idx="1"/>
          </p:nvPr>
        </p:nvSpPr>
        <p:spPr>
          <a:xfrm>
            <a:off x="0" y="3152667"/>
            <a:ext cx="6372200" cy="3877891"/>
          </a:xfrm>
        </p:spPr>
        <p:txBody>
          <a:bodyPr>
            <a:normAutofit fontScale="92500" lnSpcReduction="10000"/>
          </a:bodyPr>
          <a:lstStyle/>
          <a:p>
            <a:pPr marL="0" indent="0" algn="ctr">
              <a:buNone/>
            </a:pPr>
            <a:r>
              <a:rPr lang="es-CO" sz="3000" dirty="0" smtClean="0"/>
              <a:t>Nuestra </a:t>
            </a:r>
            <a:r>
              <a:rPr lang="es-CO" sz="3000" dirty="0"/>
              <a:t>tarea aquí está por terminar, y cada cual recibirá su recompensa de acuerdo con su propia labor</a:t>
            </a:r>
            <a:r>
              <a:rPr lang="es-CO" sz="3000" dirty="0" smtClean="0"/>
              <a:t>.</a:t>
            </a:r>
          </a:p>
          <a:p>
            <a:pPr marL="0" indent="0" algn="ctr">
              <a:buNone/>
            </a:pPr>
            <a:r>
              <a:rPr lang="es-CO" sz="3000" dirty="0" smtClean="0"/>
              <a:t> «</a:t>
            </a:r>
            <a:r>
              <a:rPr lang="es-CO" sz="3000" b="1" i="1" dirty="0" smtClean="0">
                <a:solidFill>
                  <a:srgbClr val="0070C0"/>
                </a:solidFill>
                <a:latin typeface="Agency FB" pitchFamily="34" charset="0"/>
              </a:rPr>
              <a:t>Se </a:t>
            </a:r>
            <a:r>
              <a:rPr lang="es-CO" sz="3000" b="1" i="1" dirty="0">
                <a:solidFill>
                  <a:srgbClr val="0070C0"/>
                </a:solidFill>
                <a:latin typeface="Agency FB" pitchFamily="34" charset="0"/>
              </a:rPr>
              <a:t>me mostró la recompensa de los santos, la herencia inmortal, y vi que los que habían padecido más por causa de la verdad no estimarían que habían pasado por tiempos difíciles, sino que considerarían que el cielo les había resultado fácil de </a:t>
            </a:r>
            <a:r>
              <a:rPr lang="es-CO" sz="3000" b="1" i="1" dirty="0" smtClean="0">
                <a:solidFill>
                  <a:srgbClr val="0070C0"/>
                </a:solidFill>
                <a:latin typeface="Agency FB" pitchFamily="34" charset="0"/>
              </a:rPr>
              <a:t>alcanzar</a:t>
            </a:r>
            <a:r>
              <a:rPr lang="es-CO" sz="3000" dirty="0" smtClean="0"/>
              <a:t>» .*</a:t>
            </a:r>
            <a:endParaRPr lang="es-CO" dirty="0"/>
          </a:p>
        </p:txBody>
      </p:sp>
      <p:pic>
        <p:nvPicPr>
          <p:cNvPr id="12290" name="Picture 2" descr="http://1.bp.blogspot.com/-bxh3aBG0FDQ/TtF5MsNTycI/AAAAAAAAHOY/pc2BYc0KTDs/s200/Revoluci%25C3%25B3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140968"/>
            <a:ext cx="2304256" cy="230425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467544" y="1625653"/>
            <a:ext cx="8241704" cy="1384995"/>
          </a:xfrm>
          <a:prstGeom prst="rect">
            <a:avLst/>
          </a:prstGeom>
        </p:spPr>
        <p:txBody>
          <a:bodyPr wrap="square">
            <a:spAutoFit/>
          </a:bodyPr>
          <a:lstStyle/>
          <a:p>
            <a:pPr algn="ctr"/>
            <a:r>
              <a:rPr lang="es-CO" sz="2800" dirty="0" smtClean="0">
                <a:latin typeface="Agency FB" pitchFamily="34" charset="0"/>
              </a:rPr>
              <a:t>«He </a:t>
            </a:r>
            <a:r>
              <a:rPr lang="es-CO" sz="2800" dirty="0">
                <a:latin typeface="Agency FB" pitchFamily="34" charset="0"/>
              </a:rPr>
              <a:t>aquí yo vengo pronto, y mi galardón conmigo, para recompensar a cada uno según sea su </a:t>
            </a:r>
            <a:r>
              <a:rPr lang="es-CO" sz="2800" dirty="0" smtClean="0">
                <a:latin typeface="Agency FB" pitchFamily="34" charset="0"/>
              </a:rPr>
              <a:t>obra».</a:t>
            </a:r>
          </a:p>
          <a:p>
            <a:pPr algn="ctr"/>
            <a:r>
              <a:rPr lang="es-CO" sz="2800" dirty="0" smtClean="0">
                <a:solidFill>
                  <a:srgbClr val="FF0000"/>
                </a:solidFill>
                <a:latin typeface="Agency FB" pitchFamily="34" charset="0"/>
              </a:rPr>
              <a:t> </a:t>
            </a:r>
            <a:r>
              <a:rPr lang="es-CO" sz="2800" dirty="0">
                <a:solidFill>
                  <a:srgbClr val="FF0000"/>
                </a:solidFill>
                <a:latin typeface="Agency FB" pitchFamily="34" charset="0"/>
              </a:rPr>
              <a:t>(Apoc. 22: 12</a:t>
            </a:r>
            <a:r>
              <a:rPr lang="es-CO" sz="2800" dirty="0" smtClean="0">
                <a:solidFill>
                  <a:srgbClr val="FF0000"/>
                </a:solidFill>
                <a:latin typeface="Agency FB" pitchFamily="34" charset="0"/>
              </a:rPr>
              <a:t>).</a:t>
            </a:r>
            <a:endParaRPr lang="es-CO" sz="2800" dirty="0">
              <a:latin typeface="Agency FB" pitchFamily="34" charset="0"/>
            </a:endParaRPr>
          </a:p>
        </p:txBody>
      </p:sp>
      <p:sp>
        <p:nvSpPr>
          <p:cNvPr id="5" name="4 Rectángulo"/>
          <p:cNvSpPr/>
          <p:nvPr/>
        </p:nvSpPr>
        <p:spPr>
          <a:xfrm>
            <a:off x="6372200" y="5501363"/>
            <a:ext cx="2756214" cy="1477328"/>
          </a:xfrm>
          <a:prstGeom prst="rect">
            <a:avLst/>
          </a:prstGeom>
        </p:spPr>
        <p:txBody>
          <a:bodyPr wrap="square">
            <a:spAutoFit/>
          </a:bodyPr>
          <a:lstStyle/>
          <a:p>
            <a:pPr algn="ctr"/>
            <a:r>
              <a:rPr lang="es-CO" dirty="0" smtClean="0"/>
              <a:t> </a:t>
            </a:r>
            <a:r>
              <a:rPr lang="es-CO" b="1" dirty="0">
                <a:solidFill>
                  <a:srgbClr val="FF0000"/>
                </a:solidFill>
              </a:rPr>
              <a:t>En la foto, una mujer piadosa, que por causa de su fe, es tomada </a:t>
            </a:r>
            <a:r>
              <a:rPr lang="es-CO" b="1" dirty="0" smtClean="0">
                <a:solidFill>
                  <a:srgbClr val="FF0000"/>
                </a:solidFill>
              </a:rPr>
              <a:t>prisionera </a:t>
            </a:r>
            <a:r>
              <a:rPr lang="es-CO" b="1" dirty="0">
                <a:solidFill>
                  <a:srgbClr val="FF0000"/>
                </a:solidFill>
              </a:rPr>
              <a:t>para ser quemada.</a:t>
            </a:r>
            <a:br>
              <a:rPr lang="es-CO" b="1" dirty="0">
                <a:solidFill>
                  <a:srgbClr val="FF0000"/>
                </a:solidFill>
              </a:rPr>
            </a:br>
            <a:endParaRPr lang="es-CO" b="1" dirty="0">
              <a:solidFill>
                <a:srgbClr val="FF0000"/>
              </a:solidFill>
            </a:endParaRPr>
          </a:p>
        </p:txBody>
      </p:sp>
    </p:spTree>
    <p:extLst>
      <p:ext uri="{BB962C8B-B14F-4D97-AF65-F5344CB8AC3E}">
        <p14:creationId xmlns:p14="http://schemas.microsoft.com/office/powerpoint/2010/main" val="361938909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2290"/>
                                        </p:tgtEl>
                                        <p:attrNameLst>
                                          <p:attrName>style.visibility</p:attrName>
                                        </p:attrNameLst>
                                      </p:cBhvr>
                                      <p:to>
                                        <p:strVal val="visible"/>
                                      </p:to>
                                    </p:set>
                                    <p:animEffect transition="in" filter="wipe(down)">
                                      <p:cBhvr>
                                        <p:cTn id="26" dur="580">
                                          <p:stCondLst>
                                            <p:cond delay="0"/>
                                          </p:stCondLst>
                                        </p:cTn>
                                        <p:tgtEl>
                                          <p:spTgt spid="12290"/>
                                        </p:tgtEl>
                                      </p:cBhvr>
                                    </p:animEffect>
                                    <p:anim calcmode="lin" valueType="num">
                                      <p:cBhvr>
                                        <p:cTn id="27" dur="1822" tmFilter="0,0; 0.14,0.36; 0.43,0.73; 0.71,0.91; 1.0,1.0">
                                          <p:stCondLst>
                                            <p:cond delay="0"/>
                                          </p:stCondLst>
                                        </p:cTn>
                                        <p:tgtEl>
                                          <p:spTgt spid="1229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229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229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229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2290"/>
                                        </p:tgtEl>
                                        <p:attrNameLst>
                                          <p:attrName>ppt_y</p:attrName>
                                        </p:attrNameLst>
                                      </p:cBhvr>
                                      <p:tavLst>
                                        <p:tav tm="0" fmla="#ppt_y-sin(pi*$)/81">
                                          <p:val>
                                            <p:fltVal val="0"/>
                                          </p:val>
                                        </p:tav>
                                        <p:tav tm="100000">
                                          <p:val>
                                            <p:fltVal val="1"/>
                                          </p:val>
                                        </p:tav>
                                      </p:tavLst>
                                    </p:anim>
                                    <p:animScale>
                                      <p:cBhvr>
                                        <p:cTn id="32" dur="26">
                                          <p:stCondLst>
                                            <p:cond delay="650"/>
                                          </p:stCondLst>
                                        </p:cTn>
                                        <p:tgtEl>
                                          <p:spTgt spid="12290"/>
                                        </p:tgtEl>
                                      </p:cBhvr>
                                      <p:to x="100000" y="60000"/>
                                    </p:animScale>
                                    <p:animScale>
                                      <p:cBhvr>
                                        <p:cTn id="33" dur="166" decel="50000">
                                          <p:stCondLst>
                                            <p:cond delay="676"/>
                                          </p:stCondLst>
                                        </p:cTn>
                                        <p:tgtEl>
                                          <p:spTgt spid="12290"/>
                                        </p:tgtEl>
                                      </p:cBhvr>
                                      <p:to x="100000" y="100000"/>
                                    </p:animScale>
                                    <p:animScale>
                                      <p:cBhvr>
                                        <p:cTn id="34" dur="26">
                                          <p:stCondLst>
                                            <p:cond delay="1312"/>
                                          </p:stCondLst>
                                        </p:cTn>
                                        <p:tgtEl>
                                          <p:spTgt spid="12290"/>
                                        </p:tgtEl>
                                      </p:cBhvr>
                                      <p:to x="100000" y="80000"/>
                                    </p:animScale>
                                    <p:animScale>
                                      <p:cBhvr>
                                        <p:cTn id="35" dur="166" decel="50000">
                                          <p:stCondLst>
                                            <p:cond delay="1338"/>
                                          </p:stCondLst>
                                        </p:cTn>
                                        <p:tgtEl>
                                          <p:spTgt spid="12290"/>
                                        </p:tgtEl>
                                      </p:cBhvr>
                                      <p:to x="100000" y="100000"/>
                                    </p:animScale>
                                    <p:animScale>
                                      <p:cBhvr>
                                        <p:cTn id="36" dur="26">
                                          <p:stCondLst>
                                            <p:cond delay="1642"/>
                                          </p:stCondLst>
                                        </p:cTn>
                                        <p:tgtEl>
                                          <p:spTgt spid="12290"/>
                                        </p:tgtEl>
                                      </p:cBhvr>
                                      <p:to x="100000" y="90000"/>
                                    </p:animScale>
                                    <p:animScale>
                                      <p:cBhvr>
                                        <p:cTn id="37" dur="166" decel="50000">
                                          <p:stCondLst>
                                            <p:cond delay="1668"/>
                                          </p:stCondLst>
                                        </p:cTn>
                                        <p:tgtEl>
                                          <p:spTgt spid="12290"/>
                                        </p:tgtEl>
                                      </p:cBhvr>
                                      <p:to x="100000" y="100000"/>
                                    </p:animScale>
                                    <p:animScale>
                                      <p:cBhvr>
                                        <p:cTn id="38" dur="26">
                                          <p:stCondLst>
                                            <p:cond delay="1808"/>
                                          </p:stCondLst>
                                        </p:cTn>
                                        <p:tgtEl>
                                          <p:spTgt spid="12290"/>
                                        </p:tgtEl>
                                      </p:cBhvr>
                                      <p:to x="100000" y="95000"/>
                                    </p:animScale>
                                    <p:animScale>
                                      <p:cBhvr>
                                        <p:cTn id="39" dur="166" decel="50000">
                                          <p:stCondLst>
                                            <p:cond delay="1834"/>
                                          </p:stCondLst>
                                        </p:cTn>
                                        <p:tgtEl>
                                          <p:spTgt spid="12290"/>
                                        </p:tgtEl>
                                      </p:cBhvr>
                                      <p:to x="100000" y="100000"/>
                                    </p:animScale>
                                  </p:childTnLst>
                                </p:cTn>
                              </p:par>
                              <p:par>
                                <p:cTn id="40" presetID="26"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580">
                                          <p:stCondLst>
                                            <p:cond delay="0"/>
                                          </p:stCondLst>
                                        </p:cTn>
                                        <p:tgtEl>
                                          <p:spTgt spid="5"/>
                                        </p:tgtEl>
                                      </p:cBhvr>
                                    </p:animEffect>
                                    <p:anim calcmode="lin" valueType="num">
                                      <p:cBhvr>
                                        <p:cTn id="4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8" dur="26">
                                          <p:stCondLst>
                                            <p:cond delay="650"/>
                                          </p:stCondLst>
                                        </p:cTn>
                                        <p:tgtEl>
                                          <p:spTgt spid="5"/>
                                        </p:tgtEl>
                                      </p:cBhvr>
                                      <p:to x="100000" y="60000"/>
                                    </p:animScale>
                                    <p:animScale>
                                      <p:cBhvr>
                                        <p:cTn id="49" dur="166" decel="50000">
                                          <p:stCondLst>
                                            <p:cond delay="676"/>
                                          </p:stCondLst>
                                        </p:cTn>
                                        <p:tgtEl>
                                          <p:spTgt spid="5"/>
                                        </p:tgtEl>
                                      </p:cBhvr>
                                      <p:to x="100000" y="100000"/>
                                    </p:animScale>
                                    <p:animScale>
                                      <p:cBhvr>
                                        <p:cTn id="50" dur="26">
                                          <p:stCondLst>
                                            <p:cond delay="1312"/>
                                          </p:stCondLst>
                                        </p:cTn>
                                        <p:tgtEl>
                                          <p:spTgt spid="5"/>
                                        </p:tgtEl>
                                      </p:cBhvr>
                                      <p:to x="100000" y="80000"/>
                                    </p:animScale>
                                    <p:animScale>
                                      <p:cBhvr>
                                        <p:cTn id="51" dur="166" decel="50000">
                                          <p:stCondLst>
                                            <p:cond delay="1338"/>
                                          </p:stCondLst>
                                        </p:cTn>
                                        <p:tgtEl>
                                          <p:spTgt spid="5"/>
                                        </p:tgtEl>
                                      </p:cBhvr>
                                      <p:to x="100000" y="100000"/>
                                    </p:animScale>
                                    <p:animScale>
                                      <p:cBhvr>
                                        <p:cTn id="52" dur="26">
                                          <p:stCondLst>
                                            <p:cond delay="1642"/>
                                          </p:stCondLst>
                                        </p:cTn>
                                        <p:tgtEl>
                                          <p:spTgt spid="5"/>
                                        </p:tgtEl>
                                      </p:cBhvr>
                                      <p:to x="100000" y="90000"/>
                                    </p:animScale>
                                    <p:animScale>
                                      <p:cBhvr>
                                        <p:cTn id="53" dur="166" decel="50000">
                                          <p:stCondLst>
                                            <p:cond delay="1668"/>
                                          </p:stCondLst>
                                        </p:cTn>
                                        <p:tgtEl>
                                          <p:spTgt spid="5"/>
                                        </p:tgtEl>
                                      </p:cBhvr>
                                      <p:to x="100000" y="100000"/>
                                    </p:animScale>
                                    <p:animScale>
                                      <p:cBhvr>
                                        <p:cTn id="54" dur="26">
                                          <p:stCondLst>
                                            <p:cond delay="1808"/>
                                          </p:stCondLst>
                                        </p:cTn>
                                        <p:tgtEl>
                                          <p:spTgt spid="5"/>
                                        </p:tgtEl>
                                      </p:cBhvr>
                                      <p:to x="100000" y="95000"/>
                                    </p:animScale>
                                    <p:animScale>
                                      <p:cBhvr>
                                        <p:cTn id="5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87824" y="404665"/>
            <a:ext cx="3240360" cy="3960439"/>
          </a:xfrm>
        </p:spPr>
        <p:txBody>
          <a:bodyPr>
            <a:normAutofit fontScale="77500" lnSpcReduction="20000"/>
          </a:bodyPr>
          <a:lstStyle/>
          <a:p>
            <a:pPr marL="0" indent="0" algn="ctr">
              <a:buNone/>
            </a:pPr>
            <a:endParaRPr lang="es-CO" dirty="0" smtClean="0"/>
          </a:p>
          <a:p>
            <a:pPr marL="0" indent="0" algn="ctr">
              <a:buNone/>
            </a:pPr>
            <a:r>
              <a:rPr lang="es-CO" dirty="0" smtClean="0"/>
              <a:t>En cambio el impío, cada </a:t>
            </a:r>
            <a:r>
              <a:rPr lang="es-CO" dirty="0"/>
              <a:t>día lleva su propia carga de deberes no cumplidos, de descuido, de egoísmo, de engaño, de fraude, de astucia. ¡Cuántas malas obras acumuladas para el juicio final</a:t>
            </a:r>
            <a:r>
              <a:rPr lang="es-CO" dirty="0" smtClean="0"/>
              <a:t>!</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548680"/>
            <a:ext cx="2591941"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48680"/>
            <a:ext cx="2672705"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2995" y="4365104"/>
            <a:ext cx="2839222" cy="1569660"/>
          </a:xfrm>
          <a:prstGeom prst="rect">
            <a:avLst/>
          </a:prstGeom>
        </p:spPr>
        <p:txBody>
          <a:bodyPr wrap="square">
            <a:spAutoFit/>
          </a:bodyPr>
          <a:lstStyle/>
          <a:p>
            <a:pPr algn="ctr"/>
            <a:r>
              <a:rPr lang="es-CO" sz="2400" b="1" dirty="0">
                <a:solidFill>
                  <a:srgbClr val="FF0000"/>
                </a:solidFill>
              </a:rPr>
              <a:t>El que entregó su vida a Cristo, tendrá un abogado, Cristo Jesús</a:t>
            </a:r>
            <a:r>
              <a:rPr lang="es-CO" sz="2400" b="1" dirty="0" smtClean="0">
                <a:solidFill>
                  <a:srgbClr val="FF0000"/>
                </a:solidFill>
              </a:rPr>
              <a:t>. Lea Mat.13: </a:t>
            </a:r>
            <a:endParaRPr lang="es-CO" sz="2400" b="1" dirty="0">
              <a:solidFill>
                <a:srgbClr val="FF0000"/>
              </a:solidFill>
            </a:endParaRPr>
          </a:p>
        </p:txBody>
      </p:sp>
      <p:sp>
        <p:nvSpPr>
          <p:cNvPr id="5" name="4 Rectángulo"/>
          <p:cNvSpPr/>
          <p:nvPr/>
        </p:nvSpPr>
        <p:spPr>
          <a:xfrm>
            <a:off x="6300192" y="4365104"/>
            <a:ext cx="2843808" cy="1938992"/>
          </a:xfrm>
          <a:prstGeom prst="rect">
            <a:avLst/>
          </a:prstGeom>
        </p:spPr>
        <p:txBody>
          <a:bodyPr wrap="square">
            <a:spAutoFit/>
          </a:bodyPr>
          <a:lstStyle/>
          <a:p>
            <a:pPr algn="ctr"/>
            <a:r>
              <a:rPr lang="es-CO" sz="2400" b="1" dirty="0">
                <a:solidFill>
                  <a:srgbClr val="FF0000"/>
                </a:solidFill>
              </a:rPr>
              <a:t>En cambio, el que no escucho el llamado de Dios, no </a:t>
            </a:r>
            <a:r>
              <a:rPr lang="es-CO" sz="2400" b="1" dirty="0" smtClean="0">
                <a:solidFill>
                  <a:srgbClr val="FF0000"/>
                </a:solidFill>
              </a:rPr>
              <a:t>tendrá quien </a:t>
            </a:r>
            <a:r>
              <a:rPr lang="es-CO" sz="2400" b="1" dirty="0">
                <a:solidFill>
                  <a:srgbClr val="FF0000"/>
                </a:solidFill>
              </a:rPr>
              <a:t>lo defienda en el juicio final.</a:t>
            </a: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4361" y="3935310"/>
            <a:ext cx="2571750" cy="2429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35911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randombar(horizontal)">
                                      <p:cBhvr>
                                        <p:cTn id="7" dur="500"/>
                                        <p:tgtEl>
                                          <p:spTgt spid="205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anim calcmode="lin" valueType="num">
                                      <p:cBhvr>
                                        <p:cTn id="23" dur="500" fill="hold"/>
                                        <p:tgtEl>
                                          <p:spTgt spid="2052"/>
                                        </p:tgtEl>
                                        <p:attrNameLst>
                                          <p:attrName>ppt_w</p:attrName>
                                        </p:attrNameLst>
                                      </p:cBhvr>
                                      <p:tavLst>
                                        <p:tav tm="0">
                                          <p:val>
                                            <p:fltVal val="0"/>
                                          </p:val>
                                        </p:tav>
                                        <p:tav tm="100000">
                                          <p:val>
                                            <p:strVal val="#ppt_w"/>
                                          </p:val>
                                        </p:tav>
                                      </p:tavLst>
                                    </p:anim>
                                    <p:anim calcmode="lin" valueType="num">
                                      <p:cBhvr>
                                        <p:cTn id="24" dur="500" fill="hold"/>
                                        <p:tgtEl>
                                          <p:spTgt spid="2052"/>
                                        </p:tgtEl>
                                        <p:attrNameLst>
                                          <p:attrName>ppt_h</p:attrName>
                                        </p:attrNameLst>
                                      </p:cBhvr>
                                      <p:tavLst>
                                        <p:tav tm="0">
                                          <p:val>
                                            <p:fltVal val="0"/>
                                          </p:val>
                                        </p:tav>
                                        <p:tav tm="100000">
                                          <p:val>
                                            <p:strVal val="#ppt_h"/>
                                          </p:val>
                                        </p:tav>
                                      </p:tavLst>
                                    </p:anim>
                                    <p:animEffect transition="in" filter="fade">
                                      <p:cBhvr>
                                        <p:cTn id="25"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37384" y="627146"/>
            <a:ext cx="3456384" cy="5721499"/>
          </a:xfrm>
        </p:spPr>
        <p:txBody>
          <a:bodyPr>
            <a:normAutofit fontScale="92500" lnSpcReduction="20000"/>
          </a:bodyPr>
          <a:lstStyle/>
          <a:p>
            <a:pPr marL="0" indent="0" algn="ctr">
              <a:buNone/>
            </a:pPr>
            <a:r>
              <a:rPr lang="es-CO" dirty="0"/>
              <a:t>Cuando Cristo venga, "su recompensa" estará "con él, y delante de él su obra" para dar a cada hombre según sus obras ¡Que revelación será aquélla! ¡Qué confusión de rostro para algunos cuando los hechos de su vida sean revelados en las páginas de la historia</a:t>
            </a:r>
            <a:r>
              <a:rPr lang="es-CO" dirty="0" smtClean="0"/>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620688"/>
            <a:ext cx="2771800" cy="367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0688"/>
            <a:ext cx="2837384" cy="3672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4293095"/>
            <a:ext cx="2837384" cy="2308324"/>
          </a:xfrm>
          <a:prstGeom prst="rect">
            <a:avLst/>
          </a:prstGeom>
        </p:spPr>
        <p:txBody>
          <a:bodyPr wrap="square">
            <a:spAutoFit/>
          </a:bodyPr>
          <a:lstStyle/>
          <a:p>
            <a:pPr algn="ctr"/>
            <a:r>
              <a:rPr lang="es-CO" sz="2400" b="1" dirty="0">
                <a:solidFill>
                  <a:srgbClr val="FF0000"/>
                </a:solidFill>
              </a:rPr>
              <a:t>Los que son fieles a </a:t>
            </a:r>
            <a:r>
              <a:rPr lang="es-CO" sz="2400" b="1" dirty="0" smtClean="0">
                <a:solidFill>
                  <a:srgbClr val="FF0000"/>
                </a:solidFill>
              </a:rPr>
              <a:t>Dios haciendo su voluntad, tendrán </a:t>
            </a:r>
            <a:r>
              <a:rPr lang="es-CO" sz="2400" b="1" dirty="0">
                <a:solidFill>
                  <a:srgbClr val="FF0000"/>
                </a:solidFill>
              </a:rPr>
              <a:t>su gran recompensa en la ciudad Celestial. </a:t>
            </a:r>
            <a:r>
              <a:rPr lang="es-CO" sz="2400" b="1" dirty="0" smtClean="0"/>
              <a:t>Lea Mat.25:34.</a:t>
            </a:r>
            <a:endParaRPr lang="es-CO" sz="2400" b="1" dirty="0"/>
          </a:p>
        </p:txBody>
      </p:sp>
      <p:sp>
        <p:nvSpPr>
          <p:cNvPr id="5" name="4 Rectángulo"/>
          <p:cNvSpPr/>
          <p:nvPr/>
        </p:nvSpPr>
        <p:spPr>
          <a:xfrm>
            <a:off x="6372200" y="4293095"/>
            <a:ext cx="2778061" cy="2246769"/>
          </a:xfrm>
          <a:prstGeom prst="rect">
            <a:avLst/>
          </a:prstGeom>
        </p:spPr>
        <p:txBody>
          <a:bodyPr wrap="square">
            <a:spAutoFit/>
          </a:bodyPr>
          <a:lstStyle/>
          <a:p>
            <a:pPr algn="ctr"/>
            <a:r>
              <a:rPr lang="es-CO" sz="2000" b="1" dirty="0">
                <a:solidFill>
                  <a:srgbClr val="FF0000"/>
                </a:solidFill>
              </a:rPr>
              <a:t>Los que </a:t>
            </a:r>
            <a:r>
              <a:rPr lang="es-CO" sz="2000" b="1" dirty="0" smtClean="0">
                <a:solidFill>
                  <a:srgbClr val="FF0000"/>
                </a:solidFill>
              </a:rPr>
              <a:t>desoyeron la voluntad de Dios, y han </a:t>
            </a:r>
            <a:r>
              <a:rPr lang="es-CO" sz="2000" b="1" dirty="0">
                <a:solidFill>
                  <a:srgbClr val="FF0000"/>
                </a:solidFill>
              </a:rPr>
              <a:t>hecho </a:t>
            </a:r>
            <a:r>
              <a:rPr lang="es-CO" sz="2000" b="1" dirty="0" smtClean="0">
                <a:solidFill>
                  <a:srgbClr val="FF0000"/>
                </a:solidFill>
              </a:rPr>
              <a:t>maldad desobedeciendo sus Mandamientos, serán condenados.</a:t>
            </a:r>
          </a:p>
          <a:p>
            <a:pPr algn="ctr"/>
            <a:r>
              <a:rPr lang="es-CO" sz="2000" b="1" dirty="0" smtClean="0">
                <a:solidFill>
                  <a:srgbClr val="FF0000"/>
                </a:solidFill>
              </a:rPr>
              <a:t> </a:t>
            </a:r>
            <a:r>
              <a:rPr lang="es-CO" sz="2000" b="1" dirty="0" smtClean="0"/>
              <a:t>Lea Mat.13:49,50. </a:t>
            </a:r>
            <a:endParaRPr lang="es-CO" sz="2000" b="1" dirty="0"/>
          </a:p>
        </p:txBody>
      </p:sp>
    </p:spTree>
    <p:extLst>
      <p:ext uri="{BB962C8B-B14F-4D97-AF65-F5344CB8AC3E}">
        <p14:creationId xmlns:p14="http://schemas.microsoft.com/office/powerpoint/2010/main" val="41540039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style.rotation</p:attrName>
                                        </p:attrNameLst>
                                      </p:cBhvr>
                                      <p:tavLst>
                                        <p:tav tm="0">
                                          <p:val>
                                            <p:fltVal val="90"/>
                                          </p:val>
                                        </p:tav>
                                        <p:tav tm="100000">
                                          <p:val>
                                            <p:fltVal val="0"/>
                                          </p:val>
                                        </p:tav>
                                      </p:tavLst>
                                    </p:anim>
                                    <p:animEffect transition="in" filter="fade">
                                      <p:cBhvr>
                                        <p:cTn id="10" dur="1000"/>
                                        <p:tgtEl>
                                          <p:spTgt spid="307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 calcmode="lin" valueType="num">
                                      <p:cBhvr>
                                        <p:cTn id="21" dur="1000" fill="hold"/>
                                        <p:tgtEl>
                                          <p:spTgt spid="3074"/>
                                        </p:tgtEl>
                                        <p:attrNameLst>
                                          <p:attrName>ppt_w</p:attrName>
                                        </p:attrNameLst>
                                      </p:cBhvr>
                                      <p:tavLst>
                                        <p:tav tm="0">
                                          <p:val>
                                            <p:fltVal val="0"/>
                                          </p:val>
                                        </p:tav>
                                        <p:tav tm="100000">
                                          <p:val>
                                            <p:strVal val="#ppt_w"/>
                                          </p:val>
                                        </p:tav>
                                      </p:tavLst>
                                    </p:anim>
                                    <p:anim calcmode="lin" valueType="num">
                                      <p:cBhvr>
                                        <p:cTn id="22" dur="1000" fill="hold"/>
                                        <p:tgtEl>
                                          <p:spTgt spid="3074"/>
                                        </p:tgtEl>
                                        <p:attrNameLst>
                                          <p:attrName>ppt_h</p:attrName>
                                        </p:attrNameLst>
                                      </p:cBhvr>
                                      <p:tavLst>
                                        <p:tav tm="0">
                                          <p:val>
                                            <p:fltVal val="0"/>
                                          </p:val>
                                        </p:tav>
                                        <p:tav tm="100000">
                                          <p:val>
                                            <p:strVal val="#ppt_h"/>
                                          </p:val>
                                        </p:tav>
                                      </p:tavLst>
                                    </p:anim>
                                    <p:anim calcmode="lin" valueType="num">
                                      <p:cBhvr>
                                        <p:cTn id="23" dur="1000" fill="hold"/>
                                        <p:tgtEl>
                                          <p:spTgt spid="3074"/>
                                        </p:tgtEl>
                                        <p:attrNameLst>
                                          <p:attrName>style.rotation</p:attrName>
                                        </p:attrNameLst>
                                      </p:cBhvr>
                                      <p:tavLst>
                                        <p:tav tm="0">
                                          <p:val>
                                            <p:fltVal val="90"/>
                                          </p:val>
                                        </p:tav>
                                        <p:tav tm="100000">
                                          <p:val>
                                            <p:fltVal val="0"/>
                                          </p:val>
                                        </p:tav>
                                      </p:tavLst>
                                    </p:anim>
                                    <p:animEffect transition="in" filter="fade">
                                      <p:cBhvr>
                                        <p:cTn id="24" dur="1000"/>
                                        <p:tgtEl>
                                          <p:spTgt spid="3074"/>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 calcmode="lin" valueType="num">
                                      <p:cBhvr>
                                        <p:cTn id="29" dur="1000" fill="hold"/>
                                        <p:tgtEl>
                                          <p:spTgt spid="5"/>
                                        </p:tgtEl>
                                        <p:attrNameLst>
                                          <p:attrName>style.rotation</p:attrName>
                                        </p:attrNameLst>
                                      </p:cBhvr>
                                      <p:tavLst>
                                        <p:tav tm="0">
                                          <p:val>
                                            <p:fltVal val="90"/>
                                          </p:val>
                                        </p:tav>
                                        <p:tav tm="100000">
                                          <p:val>
                                            <p:fltVal val="0"/>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212976"/>
            <a:ext cx="6480720" cy="2832412"/>
          </a:xfrm>
        </p:spPr>
        <p:txBody>
          <a:bodyPr>
            <a:noAutofit/>
          </a:bodyPr>
          <a:lstStyle/>
          <a:p>
            <a:pPr marL="0" indent="0" algn="ctr">
              <a:buNone/>
            </a:pPr>
            <a:r>
              <a:rPr lang="es-CO" sz="2800" b="1" dirty="0" smtClean="0">
                <a:solidFill>
                  <a:srgbClr val="0070C0"/>
                </a:solidFill>
              </a:rPr>
              <a:t>La </a:t>
            </a:r>
            <a:r>
              <a:rPr lang="es-CO" sz="2800" b="1" dirty="0">
                <a:solidFill>
                  <a:srgbClr val="0070C0"/>
                </a:solidFill>
              </a:rPr>
              <a:t>venida de Cristo se acerca apresuradamente. El tiempo que nos queda para trabajar es corto, y hay hombres y mujeres que perecen. . . Es necesario que la potencia convertidora de Dios tome posesión de nosotros, para que podamos comprender las necesidades de un mundo que perece. </a:t>
            </a:r>
          </a:p>
        </p:txBody>
      </p:sp>
      <p:pic>
        <p:nvPicPr>
          <p:cNvPr id="13314" name="Picture 2" descr="http://4.bp.blogspot.com/-L2ODywz1G4A/TtF5wH98W2I/AAAAAAAAHOk/awIzl5rEXN4/s200/orando%2Bfami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3022347"/>
            <a:ext cx="2088232" cy="2016224"/>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467544" y="188640"/>
            <a:ext cx="8241704" cy="2246769"/>
          </a:xfrm>
          <a:prstGeom prst="rect">
            <a:avLst/>
          </a:prstGeom>
        </p:spPr>
        <p:txBody>
          <a:bodyPr wrap="square">
            <a:spAutoFit/>
          </a:bodyPr>
          <a:lstStyle/>
          <a:p>
            <a:pPr algn="ctr"/>
            <a:r>
              <a:rPr lang="es-CO" sz="2800" dirty="0"/>
              <a:t>Todo acto, sea bueno o malo, y su influencia sobre los demás, no pasa inadvertido para el que escudriña los corazones, a quien se revela todo secreto. Y la recompensa estará de acuerdo con los motivos que promovieron la acción</a:t>
            </a:r>
            <a:r>
              <a:rPr lang="es-CO" sz="2800" dirty="0" smtClean="0"/>
              <a:t>.*</a:t>
            </a:r>
            <a:endParaRPr lang="es-CO" sz="2800" dirty="0"/>
          </a:p>
        </p:txBody>
      </p:sp>
      <p:sp>
        <p:nvSpPr>
          <p:cNvPr id="4" name="3 Rectángulo"/>
          <p:cNvSpPr/>
          <p:nvPr/>
        </p:nvSpPr>
        <p:spPr>
          <a:xfrm>
            <a:off x="6948264" y="5157192"/>
            <a:ext cx="2088232" cy="1754326"/>
          </a:xfrm>
          <a:prstGeom prst="rect">
            <a:avLst/>
          </a:prstGeom>
        </p:spPr>
        <p:txBody>
          <a:bodyPr wrap="square">
            <a:spAutoFit/>
          </a:bodyPr>
          <a:lstStyle/>
          <a:p>
            <a:pPr algn="ctr"/>
            <a:r>
              <a:rPr lang="es-CO" b="1" dirty="0" smtClean="0">
                <a:solidFill>
                  <a:srgbClr val="FF0000"/>
                </a:solidFill>
              </a:rPr>
              <a:t>En la foto aparece una familia en oración. Y la </a:t>
            </a:r>
            <a:r>
              <a:rPr lang="es-CO" b="1" dirty="0">
                <a:solidFill>
                  <a:srgbClr val="FF0000"/>
                </a:solidFill>
              </a:rPr>
              <a:t>comunión diaria es la antesala del </a:t>
            </a:r>
            <a:r>
              <a:rPr lang="es-CO" b="1" dirty="0" smtClean="0">
                <a:solidFill>
                  <a:srgbClr val="FF0000"/>
                </a:solidFill>
              </a:rPr>
              <a:t>cielo</a:t>
            </a:r>
            <a:r>
              <a:rPr lang="es-CO" dirty="0" smtClean="0"/>
              <a:t>.</a:t>
            </a:r>
            <a:endParaRPr lang="es-CO" dirty="0"/>
          </a:p>
        </p:txBody>
      </p:sp>
    </p:spTree>
    <p:extLst>
      <p:ext uri="{BB962C8B-B14F-4D97-AF65-F5344CB8AC3E}">
        <p14:creationId xmlns:p14="http://schemas.microsoft.com/office/powerpoint/2010/main" val="23583091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13314"/>
                                        </p:tgtEl>
                                        <p:attrNameLst>
                                          <p:attrName>style.visibility</p:attrName>
                                        </p:attrNameLst>
                                      </p:cBhvr>
                                      <p:to>
                                        <p:strVal val="visible"/>
                                      </p:to>
                                    </p:set>
                                    <p:animEffect transition="in" filter="wipe(down)">
                                      <p:cBhvr>
                                        <p:cTn id="15" dur="580">
                                          <p:stCondLst>
                                            <p:cond delay="0"/>
                                          </p:stCondLst>
                                        </p:cTn>
                                        <p:tgtEl>
                                          <p:spTgt spid="13314"/>
                                        </p:tgtEl>
                                      </p:cBhvr>
                                    </p:animEffect>
                                    <p:anim calcmode="lin" valueType="num">
                                      <p:cBhvr>
                                        <p:cTn id="16" dur="1822" tmFilter="0,0; 0.14,0.36; 0.43,0.73; 0.71,0.91; 1.0,1.0">
                                          <p:stCondLst>
                                            <p:cond delay="0"/>
                                          </p:stCondLst>
                                        </p:cTn>
                                        <p:tgtEl>
                                          <p:spTgt spid="1331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331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331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331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3314"/>
                                        </p:tgtEl>
                                        <p:attrNameLst>
                                          <p:attrName>ppt_y</p:attrName>
                                        </p:attrNameLst>
                                      </p:cBhvr>
                                      <p:tavLst>
                                        <p:tav tm="0" fmla="#ppt_y-sin(pi*$)/81">
                                          <p:val>
                                            <p:fltVal val="0"/>
                                          </p:val>
                                        </p:tav>
                                        <p:tav tm="100000">
                                          <p:val>
                                            <p:fltVal val="1"/>
                                          </p:val>
                                        </p:tav>
                                      </p:tavLst>
                                    </p:anim>
                                    <p:animScale>
                                      <p:cBhvr>
                                        <p:cTn id="21" dur="26">
                                          <p:stCondLst>
                                            <p:cond delay="650"/>
                                          </p:stCondLst>
                                        </p:cTn>
                                        <p:tgtEl>
                                          <p:spTgt spid="13314"/>
                                        </p:tgtEl>
                                      </p:cBhvr>
                                      <p:to x="100000" y="60000"/>
                                    </p:animScale>
                                    <p:animScale>
                                      <p:cBhvr>
                                        <p:cTn id="22" dur="166" decel="50000">
                                          <p:stCondLst>
                                            <p:cond delay="676"/>
                                          </p:stCondLst>
                                        </p:cTn>
                                        <p:tgtEl>
                                          <p:spTgt spid="13314"/>
                                        </p:tgtEl>
                                      </p:cBhvr>
                                      <p:to x="100000" y="100000"/>
                                    </p:animScale>
                                    <p:animScale>
                                      <p:cBhvr>
                                        <p:cTn id="23" dur="26">
                                          <p:stCondLst>
                                            <p:cond delay="1312"/>
                                          </p:stCondLst>
                                        </p:cTn>
                                        <p:tgtEl>
                                          <p:spTgt spid="13314"/>
                                        </p:tgtEl>
                                      </p:cBhvr>
                                      <p:to x="100000" y="80000"/>
                                    </p:animScale>
                                    <p:animScale>
                                      <p:cBhvr>
                                        <p:cTn id="24" dur="166" decel="50000">
                                          <p:stCondLst>
                                            <p:cond delay="1338"/>
                                          </p:stCondLst>
                                        </p:cTn>
                                        <p:tgtEl>
                                          <p:spTgt spid="13314"/>
                                        </p:tgtEl>
                                      </p:cBhvr>
                                      <p:to x="100000" y="100000"/>
                                    </p:animScale>
                                    <p:animScale>
                                      <p:cBhvr>
                                        <p:cTn id="25" dur="26">
                                          <p:stCondLst>
                                            <p:cond delay="1642"/>
                                          </p:stCondLst>
                                        </p:cTn>
                                        <p:tgtEl>
                                          <p:spTgt spid="13314"/>
                                        </p:tgtEl>
                                      </p:cBhvr>
                                      <p:to x="100000" y="90000"/>
                                    </p:animScale>
                                    <p:animScale>
                                      <p:cBhvr>
                                        <p:cTn id="26" dur="166" decel="50000">
                                          <p:stCondLst>
                                            <p:cond delay="1668"/>
                                          </p:stCondLst>
                                        </p:cTn>
                                        <p:tgtEl>
                                          <p:spTgt spid="13314"/>
                                        </p:tgtEl>
                                      </p:cBhvr>
                                      <p:to x="100000" y="100000"/>
                                    </p:animScale>
                                    <p:animScale>
                                      <p:cBhvr>
                                        <p:cTn id="27" dur="26">
                                          <p:stCondLst>
                                            <p:cond delay="1808"/>
                                          </p:stCondLst>
                                        </p:cTn>
                                        <p:tgtEl>
                                          <p:spTgt spid="13314"/>
                                        </p:tgtEl>
                                      </p:cBhvr>
                                      <p:to x="100000" y="95000"/>
                                    </p:animScale>
                                    <p:animScale>
                                      <p:cBhvr>
                                        <p:cTn id="28" dur="166" decel="50000">
                                          <p:stCondLst>
                                            <p:cond delay="1834"/>
                                          </p:stCondLst>
                                        </p:cTn>
                                        <p:tgtEl>
                                          <p:spTgt spid="13314"/>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80">
                                          <p:stCondLst>
                                            <p:cond delay="0"/>
                                          </p:stCondLst>
                                        </p:cTn>
                                        <p:tgtEl>
                                          <p:spTgt spid="4"/>
                                        </p:tgtEl>
                                      </p:cBhvr>
                                    </p:animEffect>
                                    <p:anim calcmode="lin" valueType="num">
                                      <p:cBhvr>
                                        <p:cTn id="3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gtEl>
                                      </p:cBhvr>
                                      <p:to x="100000" y="60000"/>
                                    </p:animScale>
                                    <p:animScale>
                                      <p:cBhvr>
                                        <p:cTn id="38" dur="166" decel="50000">
                                          <p:stCondLst>
                                            <p:cond delay="676"/>
                                          </p:stCondLst>
                                        </p:cTn>
                                        <p:tgtEl>
                                          <p:spTgt spid="4"/>
                                        </p:tgtEl>
                                      </p:cBhvr>
                                      <p:to x="100000" y="100000"/>
                                    </p:animScale>
                                    <p:animScale>
                                      <p:cBhvr>
                                        <p:cTn id="39" dur="26">
                                          <p:stCondLst>
                                            <p:cond delay="1312"/>
                                          </p:stCondLst>
                                        </p:cTn>
                                        <p:tgtEl>
                                          <p:spTgt spid="4"/>
                                        </p:tgtEl>
                                      </p:cBhvr>
                                      <p:to x="100000" y="80000"/>
                                    </p:animScale>
                                    <p:animScale>
                                      <p:cBhvr>
                                        <p:cTn id="40" dur="166" decel="50000">
                                          <p:stCondLst>
                                            <p:cond delay="1338"/>
                                          </p:stCondLst>
                                        </p:cTn>
                                        <p:tgtEl>
                                          <p:spTgt spid="4"/>
                                        </p:tgtEl>
                                      </p:cBhvr>
                                      <p:to x="100000" y="100000"/>
                                    </p:animScale>
                                    <p:animScale>
                                      <p:cBhvr>
                                        <p:cTn id="41" dur="26">
                                          <p:stCondLst>
                                            <p:cond delay="1642"/>
                                          </p:stCondLst>
                                        </p:cTn>
                                        <p:tgtEl>
                                          <p:spTgt spid="4"/>
                                        </p:tgtEl>
                                      </p:cBhvr>
                                      <p:to x="100000" y="90000"/>
                                    </p:animScale>
                                    <p:animScale>
                                      <p:cBhvr>
                                        <p:cTn id="42" dur="166" decel="50000">
                                          <p:stCondLst>
                                            <p:cond delay="1668"/>
                                          </p:stCondLst>
                                        </p:cTn>
                                        <p:tgtEl>
                                          <p:spTgt spid="4"/>
                                        </p:tgtEl>
                                      </p:cBhvr>
                                      <p:to x="100000" y="100000"/>
                                    </p:animScale>
                                    <p:animScale>
                                      <p:cBhvr>
                                        <p:cTn id="43" dur="26">
                                          <p:stCondLst>
                                            <p:cond delay="1808"/>
                                          </p:stCondLst>
                                        </p:cTn>
                                        <p:tgtEl>
                                          <p:spTgt spid="4"/>
                                        </p:tgtEl>
                                      </p:cBhvr>
                                      <p:to x="100000" y="95000"/>
                                    </p:animScale>
                                    <p:animScale>
                                      <p:cBhvr>
                                        <p:cTn id="4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7"/>
            <a:ext cx="5410944" cy="2448272"/>
          </a:xfrm>
        </p:spPr>
        <p:txBody>
          <a:bodyPr>
            <a:normAutofit/>
          </a:bodyPr>
          <a:lstStyle/>
          <a:p>
            <a:pPr marL="0" indent="0">
              <a:buNone/>
            </a:pPr>
            <a:r>
              <a:rPr lang="es-CO" dirty="0"/>
              <a:t>El mensaje que estoy encargada de anunciaros es éste: Preparaos, preparaos para el encuentro con el Señor.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7775" y="188640"/>
            <a:ext cx="2899023"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347864" y="3212976"/>
            <a:ext cx="5489848" cy="3108543"/>
          </a:xfrm>
          <a:prstGeom prst="rect">
            <a:avLst/>
          </a:prstGeom>
        </p:spPr>
        <p:txBody>
          <a:bodyPr wrap="square">
            <a:spAutoFit/>
          </a:bodyPr>
          <a:lstStyle/>
          <a:p>
            <a:pPr algn="r"/>
            <a:r>
              <a:rPr lang="es-CO" sz="2800" dirty="0"/>
              <a:t>Aderezad vuestras Lámparas y que la luz de la verdad brille en las encrucijadas y los vallados. Hay un mundo entero que espera le sea anunciada la proximidad del fin de todas las </a:t>
            </a:r>
            <a:r>
              <a:rPr lang="es-CO" sz="2800" dirty="0" smtClean="0"/>
              <a:t>cosas.</a:t>
            </a:r>
            <a:r>
              <a:rPr lang="es-CO" sz="2800" dirty="0"/>
              <a:t/>
            </a:r>
            <a:br>
              <a:rPr lang="es-CO" sz="2800" dirty="0"/>
            </a:br>
            <a:endParaRPr lang="es-CO" sz="28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212976"/>
            <a:ext cx="3168352" cy="295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38985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wipe(down)">
                                      <p:cBhvr>
                                        <p:cTn id="23" dur="580">
                                          <p:stCondLst>
                                            <p:cond delay="0"/>
                                          </p:stCondLst>
                                        </p:cTn>
                                        <p:tgtEl>
                                          <p:spTgt spid="1027"/>
                                        </p:tgtEl>
                                      </p:cBhvr>
                                    </p:animEffect>
                                    <p:anim calcmode="lin" valueType="num">
                                      <p:cBhvr>
                                        <p:cTn id="24"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7"/>
                                        </p:tgtEl>
                                      </p:cBhvr>
                                      <p:to x="100000" y="60000"/>
                                    </p:animScale>
                                    <p:animScale>
                                      <p:cBhvr>
                                        <p:cTn id="30" dur="166" decel="50000">
                                          <p:stCondLst>
                                            <p:cond delay="676"/>
                                          </p:stCondLst>
                                        </p:cTn>
                                        <p:tgtEl>
                                          <p:spTgt spid="1027"/>
                                        </p:tgtEl>
                                      </p:cBhvr>
                                      <p:to x="100000" y="100000"/>
                                    </p:animScale>
                                    <p:animScale>
                                      <p:cBhvr>
                                        <p:cTn id="31" dur="26">
                                          <p:stCondLst>
                                            <p:cond delay="1312"/>
                                          </p:stCondLst>
                                        </p:cTn>
                                        <p:tgtEl>
                                          <p:spTgt spid="1027"/>
                                        </p:tgtEl>
                                      </p:cBhvr>
                                      <p:to x="100000" y="80000"/>
                                    </p:animScale>
                                    <p:animScale>
                                      <p:cBhvr>
                                        <p:cTn id="32" dur="166" decel="50000">
                                          <p:stCondLst>
                                            <p:cond delay="1338"/>
                                          </p:stCondLst>
                                        </p:cTn>
                                        <p:tgtEl>
                                          <p:spTgt spid="1027"/>
                                        </p:tgtEl>
                                      </p:cBhvr>
                                      <p:to x="100000" y="100000"/>
                                    </p:animScale>
                                    <p:animScale>
                                      <p:cBhvr>
                                        <p:cTn id="33" dur="26">
                                          <p:stCondLst>
                                            <p:cond delay="1642"/>
                                          </p:stCondLst>
                                        </p:cTn>
                                        <p:tgtEl>
                                          <p:spTgt spid="1027"/>
                                        </p:tgtEl>
                                      </p:cBhvr>
                                      <p:to x="100000" y="90000"/>
                                    </p:animScale>
                                    <p:animScale>
                                      <p:cBhvr>
                                        <p:cTn id="34" dur="166" decel="50000">
                                          <p:stCondLst>
                                            <p:cond delay="1668"/>
                                          </p:stCondLst>
                                        </p:cTn>
                                        <p:tgtEl>
                                          <p:spTgt spid="1027"/>
                                        </p:tgtEl>
                                      </p:cBhvr>
                                      <p:to x="100000" y="100000"/>
                                    </p:animScale>
                                    <p:animScale>
                                      <p:cBhvr>
                                        <p:cTn id="35" dur="26">
                                          <p:stCondLst>
                                            <p:cond delay="1808"/>
                                          </p:stCondLst>
                                        </p:cTn>
                                        <p:tgtEl>
                                          <p:spTgt spid="1027"/>
                                        </p:tgtEl>
                                      </p:cBhvr>
                                      <p:to x="100000" y="95000"/>
                                    </p:animScale>
                                    <p:animScale>
                                      <p:cBhvr>
                                        <p:cTn id="36" dur="166" decel="50000">
                                          <p:stCondLst>
                                            <p:cond delay="1834"/>
                                          </p:stCondLst>
                                        </p:cTn>
                                        <p:tgtEl>
                                          <p:spTgt spid="10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6563072" cy="2736304"/>
          </a:xfrm>
        </p:spPr>
        <p:txBody>
          <a:bodyPr>
            <a:normAutofit fontScale="92500" lnSpcReduction="20000"/>
          </a:bodyPr>
          <a:lstStyle/>
          <a:p>
            <a:pPr marL="0" indent="0" algn="ctr">
              <a:buNone/>
            </a:pPr>
            <a:r>
              <a:rPr lang="es-CO" dirty="0"/>
              <a:t>Procuremos una nueva conversión. Necesitamos de la presencia del Santo Espíritu de Dios para enternecer nuestros corazones y evitar un espíritu duro en nuestro trabajo. Ruego a Dios que su Santo Espíritu tome plena posesión de nuestros corazones. </a:t>
            </a:r>
          </a:p>
        </p:txBody>
      </p:sp>
      <p:pic>
        <p:nvPicPr>
          <p:cNvPr id="14338" name="Picture 2" descr="http://1.bp.blogspot.com/-_e-y0qIVlkI/TtF7JH49-UI/AAAAAAAAHOw/oNd9NoqZUvc/s200/jesus%2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188641"/>
            <a:ext cx="2267744" cy="295232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971600" y="3613666"/>
            <a:ext cx="5256584" cy="3108543"/>
          </a:xfrm>
          <a:prstGeom prst="rect">
            <a:avLst/>
          </a:prstGeom>
        </p:spPr>
        <p:txBody>
          <a:bodyPr wrap="square">
            <a:spAutoFit/>
          </a:bodyPr>
          <a:lstStyle/>
          <a:p>
            <a:pPr algn="ctr"/>
            <a:r>
              <a:rPr lang="es-CO" sz="2800" b="1" dirty="0">
                <a:solidFill>
                  <a:srgbClr val="00B0F0"/>
                </a:solidFill>
              </a:rPr>
              <a:t>Procedamos como hijos de Dios, que buscan su consejo y están listos para seguir sus planes dondequiera que les sean presentados. Dios será glorificado por un pueblo tal y los testigos de nuestro celo dirán: Amén, amén</a:t>
            </a:r>
          </a:p>
        </p:txBody>
      </p:sp>
      <p:sp>
        <p:nvSpPr>
          <p:cNvPr id="5" name="4 Rectángulo"/>
          <p:cNvSpPr/>
          <p:nvPr/>
        </p:nvSpPr>
        <p:spPr>
          <a:xfrm>
            <a:off x="6804248" y="3613666"/>
            <a:ext cx="2092438" cy="2308324"/>
          </a:xfrm>
          <a:prstGeom prst="rect">
            <a:avLst/>
          </a:prstGeom>
        </p:spPr>
        <p:txBody>
          <a:bodyPr wrap="square">
            <a:spAutoFit/>
          </a:bodyPr>
          <a:lstStyle/>
          <a:p>
            <a:pPr algn="ctr"/>
            <a:r>
              <a:rPr lang="es-CO" sz="2400" b="1" dirty="0" smtClean="0">
                <a:solidFill>
                  <a:srgbClr val="FF0000"/>
                </a:solidFill>
              </a:rPr>
              <a:t>En la foto</a:t>
            </a:r>
            <a:r>
              <a:rPr lang="es-CO" sz="2400" b="1" dirty="0">
                <a:solidFill>
                  <a:srgbClr val="FF0000"/>
                </a:solidFill>
              </a:rPr>
              <a:t>. El Espíritu Santo y la entrega diaria nos lleva a los brazos de </a:t>
            </a:r>
            <a:r>
              <a:rPr lang="es-CO" sz="2400" b="1" dirty="0" smtClean="0">
                <a:solidFill>
                  <a:srgbClr val="FF0000"/>
                </a:solidFill>
              </a:rPr>
              <a:t>Cristo.</a:t>
            </a:r>
            <a:endParaRPr lang="es-CO" sz="2400" b="1" dirty="0">
              <a:solidFill>
                <a:srgbClr val="FF0000"/>
              </a:solidFill>
            </a:endParaRPr>
          </a:p>
        </p:txBody>
      </p:sp>
    </p:spTree>
    <p:extLst>
      <p:ext uri="{BB962C8B-B14F-4D97-AF65-F5344CB8AC3E}">
        <p14:creationId xmlns:p14="http://schemas.microsoft.com/office/powerpoint/2010/main" val="2074825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14338"/>
                                        </p:tgtEl>
                                        <p:attrNameLst>
                                          <p:attrName>style.visibility</p:attrName>
                                        </p:attrNameLst>
                                      </p:cBhvr>
                                      <p:to>
                                        <p:strVal val="visible"/>
                                      </p:to>
                                    </p:set>
                                    <p:animEffect transition="in" filter="wipe(down)">
                                      <p:cBhvr>
                                        <p:cTn id="14" dur="580">
                                          <p:stCondLst>
                                            <p:cond delay="0"/>
                                          </p:stCondLst>
                                        </p:cTn>
                                        <p:tgtEl>
                                          <p:spTgt spid="14338"/>
                                        </p:tgtEl>
                                      </p:cBhvr>
                                    </p:animEffect>
                                    <p:anim calcmode="lin" valueType="num">
                                      <p:cBhvr>
                                        <p:cTn id="15" dur="1822" tmFilter="0,0; 0.14,0.36; 0.43,0.73; 0.71,0.91; 1.0,1.0">
                                          <p:stCondLst>
                                            <p:cond delay="0"/>
                                          </p:stCondLst>
                                        </p:cTn>
                                        <p:tgtEl>
                                          <p:spTgt spid="1433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433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433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433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4338"/>
                                        </p:tgtEl>
                                        <p:attrNameLst>
                                          <p:attrName>ppt_y</p:attrName>
                                        </p:attrNameLst>
                                      </p:cBhvr>
                                      <p:tavLst>
                                        <p:tav tm="0" fmla="#ppt_y-sin(pi*$)/81">
                                          <p:val>
                                            <p:fltVal val="0"/>
                                          </p:val>
                                        </p:tav>
                                        <p:tav tm="100000">
                                          <p:val>
                                            <p:fltVal val="1"/>
                                          </p:val>
                                        </p:tav>
                                      </p:tavLst>
                                    </p:anim>
                                    <p:animScale>
                                      <p:cBhvr>
                                        <p:cTn id="20" dur="26">
                                          <p:stCondLst>
                                            <p:cond delay="650"/>
                                          </p:stCondLst>
                                        </p:cTn>
                                        <p:tgtEl>
                                          <p:spTgt spid="14338"/>
                                        </p:tgtEl>
                                      </p:cBhvr>
                                      <p:to x="100000" y="60000"/>
                                    </p:animScale>
                                    <p:animScale>
                                      <p:cBhvr>
                                        <p:cTn id="21" dur="166" decel="50000">
                                          <p:stCondLst>
                                            <p:cond delay="676"/>
                                          </p:stCondLst>
                                        </p:cTn>
                                        <p:tgtEl>
                                          <p:spTgt spid="14338"/>
                                        </p:tgtEl>
                                      </p:cBhvr>
                                      <p:to x="100000" y="100000"/>
                                    </p:animScale>
                                    <p:animScale>
                                      <p:cBhvr>
                                        <p:cTn id="22" dur="26">
                                          <p:stCondLst>
                                            <p:cond delay="1312"/>
                                          </p:stCondLst>
                                        </p:cTn>
                                        <p:tgtEl>
                                          <p:spTgt spid="14338"/>
                                        </p:tgtEl>
                                      </p:cBhvr>
                                      <p:to x="100000" y="80000"/>
                                    </p:animScale>
                                    <p:animScale>
                                      <p:cBhvr>
                                        <p:cTn id="23" dur="166" decel="50000">
                                          <p:stCondLst>
                                            <p:cond delay="1338"/>
                                          </p:stCondLst>
                                        </p:cTn>
                                        <p:tgtEl>
                                          <p:spTgt spid="14338"/>
                                        </p:tgtEl>
                                      </p:cBhvr>
                                      <p:to x="100000" y="100000"/>
                                    </p:animScale>
                                    <p:animScale>
                                      <p:cBhvr>
                                        <p:cTn id="24" dur="26">
                                          <p:stCondLst>
                                            <p:cond delay="1642"/>
                                          </p:stCondLst>
                                        </p:cTn>
                                        <p:tgtEl>
                                          <p:spTgt spid="14338"/>
                                        </p:tgtEl>
                                      </p:cBhvr>
                                      <p:to x="100000" y="90000"/>
                                    </p:animScale>
                                    <p:animScale>
                                      <p:cBhvr>
                                        <p:cTn id="25" dur="166" decel="50000">
                                          <p:stCondLst>
                                            <p:cond delay="1668"/>
                                          </p:stCondLst>
                                        </p:cTn>
                                        <p:tgtEl>
                                          <p:spTgt spid="14338"/>
                                        </p:tgtEl>
                                      </p:cBhvr>
                                      <p:to x="100000" y="100000"/>
                                    </p:animScale>
                                    <p:animScale>
                                      <p:cBhvr>
                                        <p:cTn id="26" dur="26">
                                          <p:stCondLst>
                                            <p:cond delay="1808"/>
                                          </p:stCondLst>
                                        </p:cTn>
                                        <p:tgtEl>
                                          <p:spTgt spid="14338"/>
                                        </p:tgtEl>
                                      </p:cBhvr>
                                      <p:to x="100000" y="95000"/>
                                    </p:animScale>
                                    <p:animScale>
                                      <p:cBhvr>
                                        <p:cTn id="27" dur="166" decel="50000">
                                          <p:stCondLst>
                                            <p:cond delay="1834"/>
                                          </p:stCondLst>
                                        </p:cTn>
                                        <p:tgtEl>
                                          <p:spTgt spid="14338"/>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a:solidFill>
                  <a:srgbClr val="0070C0"/>
                </a:solidFill>
              </a:rPr>
              <a:t>NUESTRA REDENCIÓN SE ACERCA</a:t>
            </a:r>
            <a:r>
              <a:rPr lang="es-CO" b="1" dirty="0"/>
              <a:t>.</a:t>
            </a:r>
          </a:p>
        </p:txBody>
      </p:sp>
      <p:sp>
        <p:nvSpPr>
          <p:cNvPr id="3" name="2 Marcador de contenido"/>
          <p:cNvSpPr>
            <a:spLocks noGrp="1"/>
          </p:cNvSpPr>
          <p:nvPr>
            <p:ph idx="1"/>
          </p:nvPr>
        </p:nvSpPr>
        <p:spPr>
          <a:xfrm>
            <a:off x="2444552" y="1600201"/>
            <a:ext cx="6231904" cy="2548880"/>
          </a:xfrm>
        </p:spPr>
        <p:txBody>
          <a:bodyPr>
            <a:normAutofit/>
          </a:bodyPr>
          <a:lstStyle/>
          <a:p>
            <a:pPr marL="0" indent="0" algn="ctr">
              <a:buNone/>
            </a:pPr>
            <a:r>
              <a:rPr lang="es-CO" b="1" dirty="0"/>
              <a:t>Cuando estas cosas comiencen a suceder, </a:t>
            </a:r>
            <a:r>
              <a:rPr lang="es-CO" b="1" dirty="0" smtClean="0"/>
              <a:t>erguíos </a:t>
            </a:r>
            <a:r>
              <a:rPr lang="es-CO" b="1" dirty="0"/>
              <a:t>y levantad vuestra cabeza, porque vuestra redención está cerca. </a:t>
            </a:r>
            <a:r>
              <a:rPr lang="es-CO" b="1" dirty="0" smtClean="0">
                <a:solidFill>
                  <a:srgbClr val="FF0000"/>
                </a:solidFill>
              </a:rPr>
              <a:t>(</a:t>
            </a:r>
            <a:r>
              <a:rPr lang="es-CO" b="1" dirty="0">
                <a:solidFill>
                  <a:srgbClr val="FF0000"/>
                </a:solidFill>
              </a:rPr>
              <a:t>Luc. 21: 28</a:t>
            </a:r>
            <a:r>
              <a:rPr lang="es-CO" b="1" dirty="0" smtClean="0">
                <a:solidFill>
                  <a:srgbClr val="FF0000"/>
                </a:solidFill>
              </a:rPr>
              <a:t>)</a:t>
            </a:r>
            <a:endParaRPr lang="es-CO" dirty="0">
              <a:solidFill>
                <a:srgbClr val="FF0000"/>
              </a:solidFill>
            </a:endParaRPr>
          </a:p>
        </p:txBody>
      </p:sp>
      <p:pic>
        <p:nvPicPr>
          <p:cNvPr id="15362" name="Picture 2" descr="http://4.bp.blogspot.com/-Yko1rlmV7qo/TtASJpUnQvI/AAAAAAAAHNQ/IftSWCBO5bc/s200/1-El%2Bgran%2Bvi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28800"/>
            <a:ext cx="2121024" cy="237626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23528" y="4365104"/>
            <a:ext cx="8640960" cy="2492990"/>
          </a:xfrm>
          <a:prstGeom prst="rect">
            <a:avLst/>
          </a:prstGeom>
        </p:spPr>
        <p:txBody>
          <a:bodyPr wrap="square">
            <a:spAutoFit/>
          </a:bodyPr>
          <a:lstStyle/>
          <a:p>
            <a:pPr algn="ctr"/>
            <a:r>
              <a:rPr lang="es-CO" sz="2400" dirty="0"/>
              <a:t>La venida de Cristo está más cerca que cuando por primera vez creímos. Se acerca el fin de la gran controversia. Los juicios de Dios están en la tierra. Hablan en solemne amonestación diciendo: "</a:t>
            </a:r>
            <a:r>
              <a:rPr lang="es-CO" sz="2400" b="1" dirty="0">
                <a:latin typeface="Agency FB" pitchFamily="34" charset="0"/>
              </a:rPr>
              <a:t>También vosotros estad apercibidos; porque el Hijo del Hombre vendrá a la hora que no pensáis</a:t>
            </a:r>
            <a:r>
              <a:rPr lang="es-CO" sz="2400" dirty="0"/>
              <a:t>" </a:t>
            </a:r>
            <a:r>
              <a:rPr lang="es-CO" sz="2400" dirty="0">
                <a:solidFill>
                  <a:srgbClr val="FF0000"/>
                </a:solidFill>
              </a:rPr>
              <a:t>(Mat. 24: 44). </a:t>
            </a:r>
            <a:r>
              <a:rPr lang="es-CO" sz="2400" dirty="0"/>
              <a:t>. .</a:t>
            </a:r>
            <a:br>
              <a:rPr lang="es-CO" sz="2400" dirty="0"/>
            </a:br>
            <a:r>
              <a:rPr lang="es-CO" dirty="0"/>
              <a:t/>
            </a:r>
            <a:br>
              <a:rPr lang="es-CO" dirty="0"/>
            </a:br>
            <a:endParaRPr lang="es-CO" dirty="0"/>
          </a:p>
        </p:txBody>
      </p:sp>
    </p:spTree>
    <p:extLst>
      <p:ext uri="{BB962C8B-B14F-4D97-AF65-F5344CB8AC3E}">
        <p14:creationId xmlns:p14="http://schemas.microsoft.com/office/powerpoint/2010/main" val="1542182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5362"/>
                                        </p:tgtEl>
                                        <p:attrNameLst>
                                          <p:attrName>style.visibility</p:attrName>
                                        </p:attrNameLst>
                                      </p:cBhvr>
                                      <p:to>
                                        <p:strVal val="visible"/>
                                      </p:to>
                                    </p:set>
                                    <p:anim calcmode="lin" valueType="num">
                                      <p:cBhvr>
                                        <p:cTn id="13" dur="1000" fill="hold"/>
                                        <p:tgtEl>
                                          <p:spTgt spid="15362"/>
                                        </p:tgtEl>
                                        <p:attrNameLst>
                                          <p:attrName>ppt_w</p:attrName>
                                        </p:attrNameLst>
                                      </p:cBhvr>
                                      <p:tavLst>
                                        <p:tav tm="0">
                                          <p:val>
                                            <p:fltVal val="0"/>
                                          </p:val>
                                        </p:tav>
                                        <p:tav tm="100000">
                                          <p:val>
                                            <p:strVal val="#ppt_w"/>
                                          </p:val>
                                        </p:tav>
                                      </p:tavLst>
                                    </p:anim>
                                    <p:anim calcmode="lin" valueType="num">
                                      <p:cBhvr>
                                        <p:cTn id="14" dur="1000" fill="hold"/>
                                        <p:tgtEl>
                                          <p:spTgt spid="15362"/>
                                        </p:tgtEl>
                                        <p:attrNameLst>
                                          <p:attrName>ppt_h</p:attrName>
                                        </p:attrNameLst>
                                      </p:cBhvr>
                                      <p:tavLst>
                                        <p:tav tm="0">
                                          <p:val>
                                            <p:fltVal val="0"/>
                                          </p:val>
                                        </p:tav>
                                        <p:tav tm="100000">
                                          <p:val>
                                            <p:strVal val="#ppt_h"/>
                                          </p:val>
                                        </p:tav>
                                      </p:tavLst>
                                    </p:anim>
                                    <p:anim calcmode="lin" valueType="num">
                                      <p:cBhvr>
                                        <p:cTn id="15" dur="1000" fill="hold"/>
                                        <p:tgtEl>
                                          <p:spTgt spid="15362"/>
                                        </p:tgtEl>
                                        <p:attrNameLst>
                                          <p:attrName>style.rotation</p:attrName>
                                        </p:attrNameLst>
                                      </p:cBhvr>
                                      <p:tavLst>
                                        <p:tav tm="0">
                                          <p:val>
                                            <p:fltVal val="90"/>
                                          </p:val>
                                        </p:tav>
                                        <p:tav tm="100000">
                                          <p:val>
                                            <p:fltVal val="0"/>
                                          </p:val>
                                        </p:tav>
                                      </p:tavLst>
                                    </p:anim>
                                    <p:animEffect transition="in" filter="fade">
                                      <p:cBhvr>
                                        <p:cTn id="16" dur="1000"/>
                                        <p:tgtEl>
                                          <p:spTgt spid="1536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620688"/>
            <a:ext cx="5266928" cy="5678091"/>
          </a:xfrm>
        </p:spPr>
        <p:txBody>
          <a:bodyPr>
            <a:normAutofit fontScale="92500"/>
          </a:bodyPr>
          <a:lstStyle/>
          <a:p>
            <a:pPr marL="0" indent="0" algn="ctr">
              <a:buNone/>
            </a:pPr>
            <a:r>
              <a:rPr lang="es-CO" dirty="0"/>
              <a:t>Estamos viviendo en medio de las escenas finales de la historia de esta tierra. Las profecías se están cumpliendo rápidamente. </a:t>
            </a:r>
            <a:endParaRPr lang="es-CO" dirty="0" smtClean="0"/>
          </a:p>
          <a:p>
            <a:pPr marL="0" indent="0" algn="ctr">
              <a:buNone/>
            </a:pPr>
            <a:endParaRPr lang="es-CO" dirty="0" smtClean="0"/>
          </a:p>
          <a:p>
            <a:pPr marL="0" indent="0" algn="ctr">
              <a:buNone/>
            </a:pPr>
            <a:r>
              <a:rPr lang="es-CO" dirty="0" smtClean="0"/>
              <a:t>Están </a:t>
            </a:r>
            <a:r>
              <a:rPr lang="es-CO" dirty="0"/>
              <a:t>transcurriendo velozmente las horas del tiempo de gracia. No tenemos tiempo que perder, ni un momento. No seamos hallados durmiendo en la guardia.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764704"/>
            <a:ext cx="3164715"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519264" y="4602148"/>
            <a:ext cx="3517232" cy="1631216"/>
          </a:xfrm>
          <a:prstGeom prst="rect">
            <a:avLst/>
          </a:prstGeom>
        </p:spPr>
        <p:txBody>
          <a:bodyPr wrap="square">
            <a:spAutoFit/>
          </a:bodyPr>
          <a:lstStyle/>
          <a:p>
            <a:pPr algn="ctr"/>
            <a:r>
              <a:rPr lang="it-IT" sz="2000" b="1" dirty="0" smtClean="0">
                <a:solidFill>
                  <a:srgbClr val="FF0000"/>
                </a:solidFill>
              </a:rPr>
              <a:t>Observe con cuidado la foto. El relot ya casi marca </a:t>
            </a:r>
            <a:r>
              <a:rPr lang="it-IT" sz="2000" b="1" dirty="0">
                <a:solidFill>
                  <a:srgbClr val="FF0000"/>
                </a:solidFill>
              </a:rPr>
              <a:t>la hora </a:t>
            </a:r>
            <a:r>
              <a:rPr lang="it-IT" sz="2000" b="1" dirty="0" smtClean="0">
                <a:solidFill>
                  <a:srgbClr val="FF0000"/>
                </a:solidFill>
              </a:rPr>
              <a:t>cero, Las profecías se están cumpliendo rapidamente lo que indica que Cristo viene.</a:t>
            </a:r>
            <a:endParaRPr lang="it-IT" sz="2000" b="1" dirty="0">
              <a:solidFill>
                <a:srgbClr val="FF0000"/>
              </a:solidFill>
            </a:endParaRPr>
          </a:p>
        </p:txBody>
      </p:sp>
    </p:spTree>
    <p:extLst>
      <p:ext uri="{BB962C8B-B14F-4D97-AF65-F5344CB8AC3E}">
        <p14:creationId xmlns:p14="http://schemas.microsoft.com/office/powerpoint/2010/main" val="21217427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389784" cy="3096344"/>
          </a:xfrm>
        </p:spPr>
        <p:txBody>
          <a:bodyPr>
            <a:normAutofit/>
          </a:bodyPr>
          <a:lstStyle/>
          <a:p>
            <a:pPr marL="0" indent="0" algn="ctr">
              <a:buNone/>
            </a:pPr>
            <a:r>
              <a:rPr lang="es-CO" dirty="0"/>
              <a:t>Nadie diga en su corazón o por sus obras: "</a:t>
            </a:r>
            <a:r>
              <a:rPr lang="es-CO" b="1" dirty="0"/>
              <a:t>Mi Señor se tarda en venir</a:t>
            </a:r>
            <a:r>
              <a:rPr lang="es-CO" dirty="0"/>
              <a:t>" . Resuene el mensaje del pronto regreso de Cristo en fervientes palabras de advertencia. Persuadamos a hombres y mujeres por doquiera a arrepentirse y huir de la ira venidera. . </a:t>
            </a:r>
            <a:r>
              <a:rPr lang="es-CO" dirty="0" smtClean="0"/>
              <a:t>.</a:t>
            </a:r>
            <a:endParaRPr lang="es-CO" dirty="0"/>
          </a:p>
        </p:txBody>
      </p:sp>
      <p:pic>
        <p:nvPicPr>
          <p:cNvPr id="16386" name="Picture 2" descr="http://4.bp.blogspot.com/-FfqPmxU0geo/TtAT1zneB9I/AAAAAAAAHN0/M4kdNh7tjVY/s200/ISUS_MA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1" y="3501008"/>
            <a:ext cx="2550515"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555776" y="3678994"/>
            <a:ext cx="6317237" cy="2677656"/>
          </a:xfrm>
          <a:prstGeom prst="rect">
            <a:avLst/>
          </a:prstGeom>
        </p:spPr>
        <p:txBody>
          <a:bodyPr wrap="square">
            <a:spAutoFit/>
          </a:bodyPr>
          <a:lstStyle/>
          <a:p>
            <a:pPr algn="ctr"/>
            <a:r>
              <a:rPr lang="es-CO" sz="2400" b="1" dirty="0">
                <a:solidFill>
                  <a:srgbClr val="002060"/>
                </a:solidFill>
              </a:rPr>
              <a:t>El Señor va a venir pronto, y debemos estar preparados para recibirlo en paz. Resolvamos hacer todo lo que está en nuestro poder para impartir luz a los que nos rodean. No debemos estar tristes, sino alegres, y recordar siempre al Señor Jesús. El va a venir pronto, y debemos estar listos a aguardar su aparición. </a:t>
            </a:r>
            <a:endParaRPr lang="es-CO" b="1" dirty="0">
              <a:solidFill>
                <a:srgbClr val="002060"/>
              </a:solidFill>
            </a:endParaRPr>
          </a:p>
        </p:txBody>
      </p:sp>
      <p:sp>
        <p:nvSpPr>
          <p:cNvPr id="5" name="4 Rectángulo"/>
          <p:cNvSpPr/>
          <p:nvPr/>
        </p:nvSpPr>
        <p:spPr>
          <a:xfrm>
            <a:off x="-2611" y="5621646"/>
            <a:ext cx="2414371" cy="1877437"/>
          </a:xfrm>
          <a:prstGeom prst="rect">
            <a:avLst/>
          </a:prstGeom>
        </p:spPr>
        <p:txBody>
          <a:bodyPr wrap="square">
            <a:spAutoFit/>
          </a:bodyPr>
          <a:lstStyle/>
          <a:p>
            <a:pPr algn="ctr"/>
            <a:r>
              <a:rPr lang="es-CO" sz="2000" b="1" dirty="0" smtClean="0">
                <a:solidFill>
                  <a:srgbClr val="FF0000"/>
                </a:solidFill>
              </a:rPr>
              <a:t>En la foto</a:t>
            </a:r>
            <a:r>
              <a:rPr lang="es-CO" sz="2000" b="1" dirty="0">
                <a:solidFill>
                  <a:srgbClr val="FF0000"/>
                </a:solidFill>
              </a:rPr>
              <a:t>. Todos </a:t>
            </a:r>
            <a:r>
              <a:rPr lang="es-CO" sz="2000" b="1" dirty="0" smtClean="0">
                <a:solidFill>
                  <a:srgbClr val="FF0000"/>
                </a:solidFill>
              </a:rPr>
              <a:t>deben estar en </a:t>
            </a:r>
            <a:r>
              <a:rPr lang="es-CO" sz="2000" b="1" dirty="0">
                <a:solidFill>
                  <a:srgbClr val="FF0000"/>
                </a:solidFill>
              </a:rPr>
              <a:t>oración y en </a:t>
            </a:r>
            <a:r>
              <a:rPr lang="es-CO" sz="2000" b="1" dirty="0" smtClean="0">
                <a:solidFill>
                  <a:srgbClr val="FF0000"/>
                </a:solidFill>
              </a:rPr>
              <a:t>consagración.</a:t>
            </a:r>
            <a:r>
              <a:rPr lang="es-CO" sz="2000" b="1" dirty="0">
                <a:solidFill>
                  <a:srgbClr val="FF0000"/>
                </a:solidFill>
              </a:rPr>
              <a:t/>
            </a:r>
            <a:br>
              <a:rPr lang="es-CO" sz="2000" b="1" dirty="0">
                <a:solidFill>
                  <a:srgbClr val="FF0000"/>
                </a:solidFill>
              </a:rPr>
            </a:br>
            <a:r>
              <a:rPr lang="es-CO" dirty="0"/>
              <a:t/>
            </a:r>
            <a:br>
              <a:rPr lang="es-CO" dirty="0"/>
            </a:br>
            <a:endParaRPr lang="es-CO" dirty="0"/>
          </a:p>
        </p:txBody>
      </p:sp>
    </p:spTree>
    <p:extLst>
      <p:ext uri="{BB962C8B-B14F-4D97-AF65-F5344CB8AC3E}">
        <p14:creationId xmlns:p14="http://schemas.microsoft.com/office/powerpoint/2010/main" val="244083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16386"/>
                                        </p:tgtEl>
                                        <p:attrNameLst>
                                          <p:attrName>style.visibility</p:attrName>
                                        </p:attrNameLst>
                                      </p:cBhvr>
                                      <p:to>
                                        <p:strVal val="visible"/>
                                      </p:to>
                                    </p:set>
                                    <p:animEffect transition="in" filter="wipe(down)">
                                      <p:cBhvr>
                                        <p:cTn id="15" dur="580">
                                          <p:stCondLst>
                                            <p:cond delay="0"/>
                                          </p:stCondLst>
                                        </p:cTn>
                                        <p:tgtEl>
                                          <p:spTgt spid="16386"/>
                                        </p:tgtEl>
                                      </p:cBhvr>
                                    </p:animEffect>
                                    <p:anim calcmode="lin" valueType="num">
                                      <p:cBhvr>
                                        <p:cTn id="16" dur="1822" tmFilter="0,0; 0.14,0.36; 0.43,0.73; 0.71,0.91; 1.0,1.0">
                                          <p:stCondLst>
                                            <p:cond delay="0"/>
                                          </p:stCondLst>
                                        </p:cTn>
                                        <p:tgtEl>
                                          <p:spTgt spid="16386"/>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6386"/>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6386"/>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6386"/>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6386"/>
                                        </p:tgtEl>
                                        <p:attrNameLst>
                                          <p:attrName>ppt_y</p:attrName>
                                        </p:attrNameLst>
                                      </p:cBhvr>
                                      <p:tavLst>
                                        <p:tav tm="0" fmla="#ppt_y-sin(pi*$)/81">
                                          <p:val>
                                            <p:fltVal val="0"/>
                                          </p:val>
                                        </p:tav>
                                        <p:tav tm="100000">
                                          <p:val>
                                            <p:fltVal val="1"/>
                                          </p:val>
                                        </p:tav>
                                      </p:tavLst>
                                    </p:anim>
                                    <p:animScale>
                                      <p:cBhvr>
                                        <p:cTn id="21" dur="26">
                                          <p:stCondLst>
                                            <p:cond delay="650"/>
                                          </p:stCondLst>
                                        </p:cTn>
                                        <p:tgtEl>
                                          <p:spTgt spid="16386"/>
                                        </p:tgtEl>
                                      </p:cBhvr>
                                      <p:to x="100000" y="60000"/>
                                    </p:animScale>
                                    <p:animScale>
                                      <p:cBhvr>
                                        <p:cTn id="22" dur="166" decel="50000">
                                          <p:stCondLst>
                                            <p:cond delay="676"/>
                                          </p:stCondLst>
                                        </p:cTn>
                                        <p:tgtEl>
                                          <p:spTgt spid="16386"/>
                                        </p:tgtEl>
                                      </p:cBhvr>
                                      <p:to x="100000" y="100000"/>
                                    </p:animScale>
                                    <p:animScale>
                                      <p:cBhvr>
                                        <p:cTn id="23" dur="26">
                                          <p:stCondLst>
                                            <p:cond delay="1312"/>
                                          </p:stCondLst>
                                        </p:cTn>
                                        <p:tgtEl>
                                          <p:spTgt spid="16386"/>
                                        </p:tgtEl>
                                      </p:cBhvr>
                                      <p:to x="100000" y="80000"/>
                                    </p:animScale>
                                    <p:animScale>
                                      <p:cBhvr>
                                        <p:cTn id="24" dur="166" decel="50000">
                                          <p:stCondLst>
                                            <p:cond delay="1338"/>
                                          </p:stCondLst>
                                        </p:cTn>
                                        <p:tgtEl>
                                          <p:spTgt spid="16386"/>
                                        </p:tgtEl>
                                      </p:cBhvr>
                                      <p:to x="100000" y="100000"/>
                                    </p:animScale>
                                    <p:animScale>
                                      <p:cBhvr>
                                        <p:cTn id="25" dur="26">
                                          <p:stCondLst>
                                            <p:cond delay="1642"/>
                                          </p:stCondLst>
                                        </p:cTn>
                                        <p:tgtEl>
                                          <p:spTgt spid="16386"/>
                                        </p:tgtEl>
                                      </p:cBhvr>
                                      <p:to x="100000" y="90000"/>
                                    </p:animScale>
                                    <p:animScale>
                                      <p:cBhvr>
                                        <p:cTn id="26" dur="166" decel="50000">
                                          <p:stCondLst>
                                            <p:cond delay="1668"/>
                                          </p:stCondLst>
                                        </p:cTn>
                                        <p:tgtEl>
                                          <p:spTgt spid="16386"/>
                                        </p:tgtEl>
                                      </p:cBhvr>
                                      <p:to x="100000" y="100000"/>
                                    </p:animScale>
                                    <p:animScale>
                                      <p:cBhvr>
                                        <p:cTn id="27" dur="26">
                                          <p:stCondLst>
                                            <p:cond delay="1808"/>
                                          </p:stCondLst>
                                        </p:cTn>
                                        <p:tgtEl>
                                          <p:spTgt spid="16386"/>
                                        </p:tgtEl>
                                      </p:cBhvr>
                                      <p:to x="100000" y="95000"/>
                                    </p:animScale>
                                    <p:animScale>
                                      <p:cBhvr>
                                        <p:cTn id="28" dur="166" decel="50000">
                                          <p:stCondLst>
                                            <p:cond delay="1834"/>
                                          </p:stCondLst>
                                        </p:cTn>
                                        <p:tgtEl>
                                          <p:spTgt spid="16386"/>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80">
                                          <p:stCondLst>
                                            <p:cond delay="0"/>
                                          </p:stCondLst>
                                        </p:cTn>
                                        <p:tgtEl>
                                          <p:spTgt spid="5"/>
                                        </p:tgtEl>
                                      </p:cBhvr>
                                    </p:animEffect>
                                    <p:anim calcmode="lin" valueType="num">
                                      <p:cBhvr>
                                        <p:cTn id="3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7" dur="26">
                                          <p:stCondLst>
                                            <p:cond delay="650"/>
                                          </p:stCondLst>
                                        </p:cTn>
                                        <p:tgtEl>
                                          <p:spTgt spid="5"/>
                                        </p:tgtEl>
                                      </p:cBhvr>
                                      <p:to x="100000" y="60000"/>
                                    </p:animScale>
                                    <p:animScale>
                                      <p:cBhvr>
                                        <p:cTn id="38" dur="166" decel="50000">
                                          <p:stCondLst>
                                            <p:cond delay="676"/>
                                          </p:stCondLst>
                                        </p:cTn>
                                        <p:tgtEl>
                                          <p:spTgt spid="5"/>
                                        </p:tgtEl>
                                      </p:cBhvr>
                                      <p:to x="100000" y="100000"/>
                                    </p:animScale>
                                    <p:animScale>
                                      <p:cBhvr>
                                        <p:cTn id="39" dur="26">
                                          <p:stCondLst>
                                            <p:cond delay="1312"/>
                                          </p:stCondLst>
                                        </p:cTn>
                                        <p:tgtEl>
                                          <p:spTgt spid="5"/>
                                        </p:tgtEl>
                                      </p:cBhvr>
                                      <p:to x="100000" y="80000"/>
                                    </p:animScale>
                                    <p:animScale>
                                      <p:cBhvr>
                                        <p:cTn id="40" dur="166" decel="50000">
                                          <p:stCondLst>
                                            <p:cond delay="1338"/>
                                          </p:stCondLst>
                                        </p:cTn>
                                        <p:tgtEl>
                                          <p:spTgt spid="5"/>
                                        </p:tgtEl>
                                      </p:cBhvr>
                                      <p:to x="100000" y="100000"/>
                                    </p:animScale>
                                    <p:animScale>
                                      <p:cBhvr>
                                        <p:cTn id="41" dur="26">
                                          <p:stCondLst>
                                            <p:cond delay="1642"/>
                                          </p:stCondLst>
                                        </p:cTn>
                                        <p:tgtEl>
                                          <p:spTgt spid="5"/>
                                        </p:tgtEl>
                                      </p:cBhvr>
                                      <p:to x="100000" y="90000"/>
                                    </p:animScale>
                                    <p:animScale>
                                      <p:cBhvr>
                                        <p:cTn id="42" dur="166" decel="50000">
                                          <p:stCondLst>
                                            <p:cond delay="1668"/>
                                          </p:stCondLst>
                                        </p:cTn>
                                        <p:tgtEl>
                                          <p:spTgt spid="5"/>
                                        </p:tgtEl>
                                      </p:cBhvr>
                                      <p:to x="100000" y="100000"/>
                                    </p:animScale>
                                    <p:animScale>
                                      <p:cBhvr>
                                        <p:cTn id="43" dur="26">
                                          <p:stCondLst>
                                            <p:cond delay="1808"/>
                                          </p:stCondLst>
                                        </p:cTn>
                                        <p:tgtEl>
                                          <p:spTgt spid="5"/>
                                        </p:tgtEl>
                                      </p:cBhvr>
                                      <p:to x="100000" y="95000"/>
                                    </p:animScale>
                                    <p:animScale>
                                      <p:cBhvr>
                                        <p:cTn id="4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554960" cy="3312368"/>
          </a:xfrm>
        </p:spPr>
        <p:txBody>
          <a:bodyPr>
            <a:normAutofit fontScale="85000" lnSpcReduction="10000"/>
          </a:bodyPr>
          <a:lstStyle/>
          <a:p>
            <a:pPr marL="0" indent="0">
              <a:buNone/>
            </a:pPr>
            <a:r>
              <a:rPr lang="es-CO" dirty="0"/>
              <a:t>¡Oh, cuán glorioso será verle y recibir la bienvenida como sus redimidos! Largo tiempo hemos aguardado; pero nuestra esperanza no debe debilitarse. Si tan solo podemos ver al rey en su hermosura, seremos bienaventurados para siempre. Me siento inducida a clamar con gran voz</a:t>
            </a:r>
            <a:r>
              <a:rPr lang="es-CO" dirty="0" smtClean="0"/>
              <a:t>:</a:t>
            </a:r>
            <a:endParaRPr lang="es-CO" dirty="0"/>
          </a:p>
        </p:txBody>
      </p:sp>
      <p:sp>
        <p:nvSpPr>
          <p:cNvPr id="4" name="3 Rectángulo"/>
          <p:cNvSpPr/>
          <p:nvPr/>
        </p:nvSpPr>
        <p:spPr>
          <a:xfrm>
            <a:off x="395536" y="4293096"/>
            <a:ext cx="8208912" cy="2062103"/>
          </a:xfrm>
          <a:prstGeom prst="rect">
            <a:avLst/>
          </a:prstGeom>
        </p:spPr>
        <p:txBody>
          <a:bodyPr wrap="square">
            <a:spAutoFit/>
          </a:bodyPr>
          <a:lstStyle/>
          <a:p>
            <a:r>
              <a:rPr lang="es-CO" sz="3200" dirty="0"/>
              <a:t>"¡Vamos rumbo a la patria!" Nos estamos acercando al tiempo en que Cristo vendrá con poder y grande gloria a llevar a sus redimidos a su hogar eterno. .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332656"/>
            <a:ext cx="3024336"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557594"/>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5122912" cy="3384376"/>
          </a:xfrm>
        </p:spPr>
        <p:txBody>
          <a:bodyPr>
            <a:normAutofit fontScale="77500" lnSpcReduction="20000"/>
          </a:bodyPr>
          <a:lstStyle/>
          <a:p>
            <a:pPr marL="0" indent="0" algn="ctr">
              <a:buNone/>
            </a:pPr>
            <a:r>
              <a:rPr lang="es-CO" dirty="0"/>
              <a:t>Por largo tiempo hemos aguardado el retorno de nuestro Salvador. Sin embargo, su promesa es segura. Pronto estaremos en nuestro hogar prometido. Allí Jesús nos conducirá junto a la corriente viva que fluye del trono de Dios, y nos explicará las oscuras providencias por las cuales nos condujo en esta tierra a fin de perfeccionar nuestros caracteres. </a:t>
            </a:r>
            <a:endParaRPr lang="es-CO"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88640"/>
            <a:ext cx="341987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47803" y="3811012"/>
            <a:ext cx="5400600" cy="3046988"/>
          </a:xfrm>
          <a:prstGeom prst="rect">
            <a:avLst/>
          </a:prstGeom>
        </p:spPr>
        <p:txBody>
          <a:bodyPr wrap="square">
            <a:spAutoFit/>
          </a:bodyPr>
          <a:lstStyle/>
          <a:p>
            <a:pPr algn="ctr"/>
            <a:r>
              <a:rPr lang="es-CO" sz="2400" b="1" dirty="0">
                <a:solidFill>
                  <a:srgbClr val="0070C0"/>
                </a:solidFill>
              </a:rPr>
              <a:t>Allí contemplaremos, con clara visión, las hermosuras del Edén restaurado. Arrojando a los pies de nuestro Redentor las coronas que él habrá puesto sobre nuestras cabezas, y pulsando nuestras arpas de oro, llenaremos todo el cielo con alabanzas a Aquel que se sienta en el trono.</a:t>
            </a:r>
          </a:p>
        </p:txBody>
      </p:sp>
      <p:sp>
        <p:nvSpPr>
          <p:cNvPr id="5" name="4 Rectángulo"/>
          <p:cNvSpPr/>
          <p:nvPr/>
        </p:nvSpPr>
        <p:spPr>
          <a:xfrm>
            <a:off x="5940151" y="3828670"/>
            <a:ext cx="3188243" cy="2308324"/>
          </a:xfrm>
          <a:prstGeom prst="rect">
            <a:avLst/>
          </a:prstGeom>
        </p:spPr>
        <p:txBody>
          <a:bodyPr wrap="square">
            <a:spAutoFit/>
          </a:bodyPr>
          <a:lstStyle/>
          <a:p>
            <a:pPr algn="ctr"/>
            <a:r>
              <a:rPr lang="es-CO" sz="2400" dirty="0">
                <a:solidFill>
                  <a:srgbClr val="FF0000"/>
                </a:solidFill>
              </a:rPr>
              <a:t>Observe la foto. Todas las comparaciones son insignificantes, pero el edén es más vello que esta foto. </a:t>
            </a:r>
            <a:endParaRPr lang="es-CO" sz="2400" dirty="0" smtClean="0">
              <a:solidFill>
                <a:srgbClr val="FF0000"/>
              </a:solidFill>
            </a:endParaRPr>
          </a:p>
          <a:p>
            <a:pPr algn="ctr"/>
            <a:r>
              <a:rPr lang="es-CO" sz="2400" dirty="0" smtClean="0"/>
              <a:t>Lea 1Cor.2:9. </a:t>
            </a:r>
            <a:endParaRPr lang="es-CO" sz="2400" dirty="0"/>
          </a:p>
        </p:txBody>
      </p:sp>
    </p:spTree>
    <p:extLst>
      <p:ext uri="{BB962C8B-B14F-4D97-AF65-F5344CB8AC3E}">
        <p14:creationId xmlns:p14="http://schemas.microsoft.com/office/powerpoint/2010/main" val="201256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 calcmode="lin" valueType="num">
                                      <p:cBhvr>
                                        <p:cTn id="25" dur="500" fill="hold"/>
                                        <p:tgtEl>
                                          <p:spTgt spid="2050"/>
                                        </p:tgtEl>
                                        <p:attrNameLst>
                                          <p:attrName>ppt_w</p:attrName>
                                        </p:attrNameLst>
                                      </p:cBhvr>
                                      <p:tavLst>
                                        <p:tav tm="0">
                                          <p:val>
                                            <p:fltVal val="0"/>
                                          </p:val>
                                        </p:tav>
                                        <p:tav tm="100000">
                                          <p:val>
                                            <p:strVal val="#ppt_w"/>
                                          </p:val>
                                        </p:tav>
                                      </p:tavLst>
                                    </p:anim>
                                    <p:anim calcmode="lin" valueType="num">
                                      <p:cBhvr>
                                        <p:cTn id="26" dur="500" fill="hold"/>
                                        <p:tgtEl>
                                          <p:spTgt spid="2050"/>
                                        </p:tgtEl>
                                        <p:attrNameLst>
                                          <p:attrName>ppt_h</p:attrName>
                                        </p:attrNameLst>
                                      </p:cBhvr>
                                      <p:tavLst>
                                        <p:tav tm="0">
                                          <p:val>
                                            <p:fltVal val="0"/>
                                          </p:val>
                                        </p:tav>
                                        <p:tav tm="100000">
                                          <p:val>
                                            <p:strVal val="#ppt_h"/>
                                          </p:val>
                                        </p:tav>
                                      </p:tavLst>
                                    </p:anim>
                                    <p:animEffect transition="in" filter="fade">
                                      <p:cBhvr>
                                        <p:cTn id="27" dur="500"/>
                                        <p:tgtEl>
                                          <p:spTgt spid="205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0"/>
            <a:ext cx="828092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9859538"/>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blipFill>
            <a:blip r:embed="rId2"/>
            <a:tile tx="0" ty="0" sx="100000" sy="100000" flip="none" algn="tl"/>
          </a:blipFill>
        </p:spPr>
        <p:txBody>
          <a:bodyPr>
            <a:normAutofit fontScale="92500" lnSpcReduction="20000"/>
          </a:bodyPr>
          <a:lstStyle/>
          <a:p>
            <a:pPr marL="0" indent="0" algn="ctr">
              <a:buNone/>
            </a:pPr>
            <a:r>
              <a:rPr lang="es-CO" b="1" dirty="0" smtClean="0">
                <a:solidFill>
                  <a:srgbClr val="FF0000"/>
                </a:solidFill>
              </a:rPr>
              <a:t>Dado la importancia que tiene este tema para todos los seres humanos, ya que es la culminación del tiempo de gracia, lo hemos dividido en dos sesiones. </a:t>
            </a:r>
          </a:p>
          <a:p>
            <a:pPr marL="0" indent="0" algn="ctr">
              <a:buNone/>
            </a:pPr>
            <a:r>
              <a:rPr lang="es-CO" dirty="0" smtClean="0"/>
              <a:t>Por tanto los invito para que juntos estudiemos la segunda parte, que será la culminación, cuando los redimidos reciban la «</a:t>
            </a:r>
            <a:r>
              <a:rPr lang="es-CO" b="1" dirty="0" smtClean="0"/>
              <a:t>BIENVENIDA A LA CIUDAD DE DIOS</a:t>
            </a:r>
            <a:r>
              <a:rPr lang="es-CO" dirty="0" smtClean="0"/>
              <a:t>», que será su hogar y el mío por la eternidad. Amen.</a:t>
            </a:r>
          </a:p>
          <a:p>
            <a:pPr marL="0" indent="0" algn="ctr">
              <a:buNone/>
            </a:pPr>
            <a:endParaRPr lang="es-CO" dirty="0" smtClean="0">
              <a:solidFill>
                <a:srgbClr val="FF0000"/>
              </a:solidFill>
            </a:endParaRPr>
          </a:p>
          <a:p>
            <a:pPr marL="0" indent="0" algn="ctr">
              <a:buNone/>
            </a:pPr>
            <a:r>
              <a:rPr lang="es-CO" dirty="0" smtClean="0">
                <a:solidFill>
                  <a:srgbClr val="FF0000"/>
                </a:solidFill>
              </a:rPr>
              <a:t>Mi oración es que estos dos temas sean de bendición para usted, y que juntos aprovechemos estos últimos días de preparación personal cumpliendo la tarea que Cristo nos asignó de «PREDICAR EL EVANGELIO». Amen.</a:t>
            </a:r>
            <a:endParaRPr lang="es-CO" dirty="0">
              <a:solidFill>
                <a:srgbClr val="FF0000"/>
              </a:solidFill>
            </a:endParaRPr>
          </a:p>
        </p:txBody>
      </p:sp>
    </p:spTree>
    <p:extLst>
      <p:ext uri="{BB962C8B-B14F-4D97-AF65-F5344CB8AC3E}">
        <p14:creationId xmlns:p14="http://schemas.microsoft.com/office/powerpoint/2010/main" val="373334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2634</Words>
  <Application>Microsoft Office PowerPoint</Application>
  <PresentationFormat>Presentación en pantalla (4:3)</PresentationFormat>
  <Paragraphs>88</Paragraphs>
  <Slides>28</Slides>
  <Notes>0</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Tema de Office</vt:lpstr>
      <vt:lpstr>BIENVENIDOS A LA CIUDAD DE DIOS</vt:lpstr>
      <vt:lpstr>La recompensa de los santos</vt:lpstr>
      <vt:lpstr>Presentación de PowerPoint</vt:lpstr>
      <vt:lpstr>Presentación de PowerPoint</vt:lpstr>
      <vt:lpstr>Presentación de PowerPoint</vt:lpstr>
      <vt:lpstr>Presentación de PowerPoint</vt:lpstr>
      <vt:lpstr>CONOCEREMOS A NUESTROS ÁNGELES GUARDIANES.</vt:lpstr>
      <vt:lpstr>Presentación de PowerPoint</vt:lpstr>
      <vt:lpstr>Presentación de PowerPoint</vt:lpstr>
      <vt:lpstr>Presentación de PowerPoint</vt:lpstr>
      <vt:lpstr>LA CAUTIVIDAD DE SATANÁS Y SUS ÁNGELES.</vt:lpstr>
      <vt:lpstr>Presentación de PowerPoint</vt:lpstr>
      <vt:lpstr>Presentación de PowerPoint</vt:lpstr>
      <vt:lpstr>Presentación de PowerPoint</vt:lpstr>
      <vt:lpstr>Presentación de PowerPoint</vt:lpstr>
      <vt:lpstr>SU GALARDÓN ESTA CON ÉL.</vt:lpstr>
      <vt:lpstr>Presentación de PowerPoint</vt:lpstr>
      <vt:lpstr>Presentación de PowerPoint</vt:lpstr>
      <vt:lpstr>Presentación de PowerPoint</vt:lpstr>
      <vt:lpstr>Presentación de PowerPoint</vt:lpstr>
      <vt:lpstr>Presentación de PowerPoint</vt:lpstr>
      <vt:lpstr>NUESTRA REDENCIÓN SE ACERCA.</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BIENVENIDOS A LA CIUDAD DE DIOS</dc:title>
  <dc:creator>FAMILIA FIERRO CH</dc:creator>
  <cp:lastModifiedBy>FAMILIA FIERRO CH</cp:lastModifiedBy>
  <cp:revision>1</cp:revision>
  <dcterms:created xsi:type="dcterms:W3CDTF">2014-05-09T14:20:50Z</dcterms:created>
  <dcterms:modified xsi:type="dcterms:W3CDTF">2014-05-09T14:21:07Z</dcterms:modified>
</cp:coreProperties>
</file>