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2" r:id="rId2"/>
    <p:sldId id="274" r:id="rId3"/>
    <p:sldId id="275" r:id="rId4"/>
    <p:sldId id="276" r:id="rId5"/>
    <p:sldId id="277" r:id="rId6"/>
    <p:sldId id="305" r:id="rId7"/>
    <p:sldId id="278" r:id="rId8"/>
    <p:sldId id="279" r:id="rId9"/>
    <p:sldId id="280" r:id="rId10"/>
    <p:sldId id="306" r:id="rId11"/>
    <p:sldId id="281" r:id="rId12"/>
    <p:sldId id="282" r:id="rId13"/>
    <p:sldId id="283" r:id="rId14"/>
    <p:sldId id="284" r:id="rId15"/>
    <p:sldId id="285" r:id="rId16"/>
    <p:sldId id="286" r:id="rId17"/>
    <p:sldId id="307" r:id="rId18"/>
    <p:sldId id="287" r:id="rId19"/>
    <p:sldId id="288" r:id="rId20"/>
    <p:sldId id="308" r:id="rId21"/>
    <p:sldId id="289" r:id="rId22"/>
    <p:sldId id="290" r:id="rId23"/>
    <p:sldId id="309" r:id="rId24"/>
    <p:sldId id="291" r:id="rId25"/>
    <p:sldId id="310" r:id="rId26"/>
    <p:sldId id="292" r:id="rId27"/>
    <p:sldId id="293" r:id="rId28"/>
    <p:sldId id="294" r:id="rId29"/>
    <p:sldId id="314" r:id="rId3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09/05/2014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09/05/2014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09/05/2014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09/05/2014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09/05/2014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09/05/2014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09/05/2014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09/05/2014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09/05/2014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09/05/2014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09/05/2014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09/05/2014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9966"/>
            <a:ext cx="9144000" cy="6552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148064" y="1268757"/>
            <a:ext cx="1728192" cy="769441"/>
          </a:xfrm>
          <a:prstGeom prst="rect">
            <a:avLst/>
          </a:prstGeom>
        </p:spPr>
        <p:txBody>
          <a:bodyPr wrap="square">
            <a:spAutoFit/>
          </a:bodyPr>
          <a:lstStyle/>
          <a:p>
            <a:r>
              <a:rPr lang="es-CO" sz="4400" b="1" dirty="0" smtClean="0"/>
              <a:t>N°2</a:t>
            </a:r>
            <a:r>
              <a:rPr lang="es-CO" sz="4400" b="1" dirty="0"/>
              <a:t>.</a:t>
            </a:r>
          </a:p>
        </p:txBody>
      </p:sp>
    </p:spTree>
    <p:extLst>
      <p:ext uri="{BB962C8B-B14F-4D97-AF65-F5344CB8AC3E}">
        <p14:creationId xmlns:p14="http://schemas.microsoft.com/office/powerpoint/2010/main" val="306553319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b="1" i="1" dirty="0">
                <a:latin typeface="Agency FB" pitchFamily="34" charset="0"/>
              </a:rPr>
              <a:t>UNA CORONA PARA CADA HIJO DE DIOS.</a:t>
            </a:r>
          </a:p>
        </p:txBody>
      </p:sp>
      <p:sp>
        <p:nvSpPr>
          <p:cNvPr id="3" name="2 Marcador de contenido"/>
          <p:cNvSpPr>
            <a:spLocks noGrp="1"/>
          </p:cNvSpPr>
          <p:nvPr>
            <p:ph idx="1"/>
          </p:nvPr>
        </p:nvSpPr>
        <p:spPr>
          <a:xfrm>
            <a:off x="457200" y="1600201"/>
            <a:ext cx="5194920" cy="2404864"/>
          </a:xfrm>
        </p:spPr>
        <p:txBody>
          <a:bodyPr>
            <a:normAutofit fontScale="92500" lnSpcReduction="20000"/>
          </a:bodyPr>
          <a:lstStyle/>
          <a:p>
            <a:pPr marL="0" indent="0">
              <a:buNone/>
            </a:pPr>
            <a:r>
              <a:rPr lang="es-CO" b="1" dirty="0"/>
              <a:t>Bienaventurado el varón que </a:t>
            </a:r>
            <a:r>
              <a:rPr lang="es-CO" b="1" u="sng" dirty="0"/>
              <a:t>soporta la tentación</a:t>
            </a:r>
            <a:r>
              <a:rPr lang="es-CO" b="1" dirty="0"/>
              <a:t>; porque cuando haya resistido la prueba, recibirá la corona de vida, que Dios ha prometido a los que le aman. </a:t>
            </a:r>
            <a:r>
              <a:rPr lang="es-CO" b="1" dirty="0">
                <a:solidFill>
                  <a:srgbClr val="FF0000"/>
                </a:solidFill>
              </a:rPr>
              <a:t>(Sant. 1: 12). </a:t>
            </a:r>
            <a:endParaRPr lang="es-CO" dirty="0">
              <a:solidFill>
                <a:srgbClr val="FF0000"/>
              </a:solidFill>
            </a:endParaRPr>
          </a:p>
        </p:txBody>
      </p:sp>
      <p:pic>
        <p:nvPicPr>
          <p:cNvPr id="18436" name="Picture 4" descr="http://3.bp.blogspot.com/-nHOF-f-bi2M/Ts7Vkxs3pRI/AAAAAAAAHMs/QZKUPHOn1yA/s200/Angel-8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077072"/>
            <a:ext cx="2448272" cy="240905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1412776"/>
            <a:ext cx="2763763"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826449" y="4221088"/>
            <a:ext cx="6148139" cy="2246769"/>
          </a:xfrm>
          <a:prstGeom prst="rect">
            <a:avLst/>
          </a:prstGeom>
        </p:spPr>
        <p:txBody>
          <a:bodyPr wrap="square">
            <a:spAutoFit/>
          </a:bodyPr>
          <a:lstStyle/>
          <a:p>
            <a:r>
              <a:rPr lang="es-CO" sz="2000" dirty="0"/>
              <a:t>Vi un gran número de ángeles que traían de la ciudad gloriosas coronas: Una corona para cada santo, </a:t>
            </a:r>
            <a:r>
              <a:rPr lang="es-CO" sz="2000" dirty="0" smtClean="0"/>
              <a:t>(cuyo numero nadie podía contar </a:t>
            </a:r>
            <a:r>
              <a:rPr lang="es-CO" sz="2000" dirty="0" smtClean="0">
                <a:solidFill>
                  <a:srgbClr val="FF0000"/>
                </a:solidFill>
              </a:rPr>
              <a:t>Apoc.7:9</a:t>
            </a:r>
            <a:r>
              <a:rPr lang="es-CO" sz="2000" dirty="0" smtClean="0"/>
              <a:t>), con </a:t>
            </a:r>
            <a:r>
              <a:rPr lang="es-CO" sz="2000" dirty="0"/>
              <a:t>su nombre escrito. A medida que Jesús requería las coronas, los ángeles se las presentaban, y con su propia mano derecha el amante Jesús colocaba las coronas sobre las cabezas de sus santos</a:t>
            </a:r>
            <a:r>
              <a:rPr lang="es-CO" sz="2000" dirty="0" smtClean="0"/>
              <a:t>. </a:t>
            </a:r>
            <a:endParaRPr lang="es-CO" sz="2000" dirty="0"/>
          </a:p>
        </p:txBody>
      </p:sp>
    </p:spTree>
    <p:extLst>
      <p:ext uri="{BB962C8B-B14F-4D97-AF65-F5344CB8AC3E}">
        <p14:creationId xmlns:p14="http://schemas.microsoft.com/office/powerpoint/2010/main" val="11384786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074"/>
                                        </p:tgtEl>
                                        <p:attrNameLst>
                                          <p:attrName>style.visibility</p:attrName>
                                        </p:attrNameLst>
                                      </p:cBhvr>
                                      <p:to>
                                        <p:strVal val="visible"/>
                                      </p:to>
                                    </p:set>
                                    <p:animEffect transition="in" filter="wipe(down)">
                                      <p:cBhvr>
                                        <p:cTn id="23" dur="580">
                                          <p:stCondLst>
                                            <p:cond delay="0"/>
                                          </p:stCondLst>
                                        </p:cTn>
                                        <p:tgtEl>
                                          <p:spTgt spid="3074"/>
                                        </p:tgtEl>
                                      </p:cBhvr>
                                    </p:animEffect>
                                    <p:anim calcmode="lin" valueType="num">
                                      <p:cBhvr>
                                        <p:cTn id="24"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29" dur="26">
                                          <p:stCondLst>
                                            <p:cond delay="650"/>
                                          </p:stCondLst>
                                        </p:cTn>
                                        <p:tgtEl>
                                          <p:spTgt spid="3074"/>
                                        </p:tgtEl>
                                      </p:cBhvr>
                                      <p:to x="100000" y="60000"/>
                                    </p:animScale>
                                    <p:animScale>
                                      <p:cBhvr>
                                        <p:cTn id="30" dur="166" decel="50000">
                                          <p:stCondLst>
                                            <p:cond delay="676"/>
                                          </p:stCondLst>
                                        </p:cTn>
                                        <p:tgtEl>
                                          <p:spTgt spid="3074"/>
                                        </p:tgtEl>
                                      </p:cBhvr>
                                      <p:to x="100000" y="100000"/>
                                    </p:animScale>
                                    <p:animScale>
                                      <p:cBhvr>
                                        <p:cTn id="31" dur="26">
                                          <p:stCondLst>
                                            <p:cond delay="1312"/>
                                          </p:stCondLst>
                                        </p:cTn>
                                        <p:tgtEl>
                                          <p:spTgt spid="3074"/>
                                        </p:tgtEl>
                                      </p:cBhvr>
                                      <p:to x="100000" y="80000"/>
                                    </p:animScale>
                                    <p:animScale>
                                      <p:cBhvr>
                                        <p:cTn id="32" dur="166" decel="50000">
                                          <p:stCondLst>
                                            <p:cond delay="1338"/>
                                          </p:stCondLst>
                                        </p:cTn>
                                        <p:tgtEl>
                                          <p:spTgt spid="3074"/>
                                        </p:tgtEl>
                                      </p:cBhvr>
                                      <p:to x="100000" y="100000"/>
                                    </p:animScale>
                                    <p:animScale>
                                      <p:cBhvr>
                                        <p:cTn id="33" dur="26">
                                          <p:stCondLst>
                                            <p:cond delay="1642"/>
                                          </p:stCondLst>
                                        </p:cTn>
                                        <p:tgtEl>
                                          <p:spTgt spid="3074"/>
                                        </p:tgtEl>
                                      </p:cBhvr>
                                      <p:to x="100000" y="90000"/>
                                    </p:animScale>
                                    <p:animScale>
                                      <p:cBhvr>
                                        <p:cTn id="34" dur="166" decel="50000">
                                          <p:stCondLst>
                                            <p:cond delay="1668"/>
                                          </p:stCondLst>
                                        </p:cTn>
                                        <p:tgtEl>
                                          <p:spTgt spid="3074"/>
                                        </p:tgtEl>
                                      </p:cBhvr>
                                      <p:to x="100000" y="100000"/>
                                    </p:animScale>
                                    <p:animScale>
                                      <p:cBhvr>
                                        <p:cTn id="35" dur="26">
                                          <p:stCondLst>
                                            <p:cond delay="1808"/>
                                          </p:stCondLst>
                                        </p:cTn>
                                        <p:tgtEl>
                                          <p:spTgt spid="3074"/>
                                        </p:tgtEl>
                                      </p:cBhvr>
                                      <p:to x="100000" y="95000"/>
                                    </p:animScale>
                                    <p:animScale>
                                      <p:cBhvr>
                                        <p:cTn id="36" dur="166" decel="50000">
                                          <p:stCondLst>
                                            <p:cond delay="1834"/>
                                          </p:stCondLst>
                                        </p:cTn>
                                        <p:tgtEl>
                                          <p:spTgt spid="3074"/>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nodeType="clickEffect">
                                  <p:stCondLst>
                                    <p:cond delay="0"/>
                                  </p:stCondLst>
                                  <p:childTnLst>
                                    <p:set>
                                      <p:cBhvr>
                                        <p:cTn id="40" dur="1" fill="hold">
                                          <p:stCondLst>
                                            <p:cond delay="0"/>
                                          </p:stCondLst>
                                        </p:cTn>
                                        <p:tgtEl>
                                          <p:spTgt spid="18436"/>
                                        </p:tgtEl>
                                        <p:attrNameLst>
                                          <p:attrName>style.visibility</p:attrName>
                                        </p:attrNameLst>
                                      </p:cBhvr>
                                      <p:to>
                                        <p:strVal val="visible"/>
                                      </p:to>
                                    </p:set>
                                    <p:anim calcmode="lin" valueType="num">
                                      <p:cBhvr>
                                        <p:cTn id="41" dur="1000" fill="hold"/>
                                        <p:tgtEl>
                                          <p:spTgt spid="18436"/>
                                        </p:tgtEl>
                                        <p:attrNameLst>
                                          <p:attrName>ppt_w</p:attrName>
                                        </p:attrNameLst>
                                      </p:cBhvr>
                                      <p:tavLst>
                                        <p:tav tm="0">
                                          <p:val>
                                            <p:fltVal val="0"/>
                                          </p:val>
                                        </p:tav>
                                        <p:tav tm="100000">
                                          <p:val>
                                            <p:strVal val="#ppt_w"/>
                                          </p:val>
                                        </p:tav>
                                      </p:tavLst>
                                    </p:anim>
                                    <p:anim calcmode="lin" valueType="num">
                                      <p:cBhvr>
                                        <p:cTn id="42" dur="1000" fill="hold"/>
                                        <p:tgtEl>
                                          <p:spTgt spid="18436"/>
                                        </p:tgtEl>
                                        <p:attrNameLst>
                                          <p:attrName>ppt_h</p:attrName>
                                        </p:attrNameLst>
                                      </p:cBhvr>
                                      <p:tavLst>
                                        <p:tav tm="0">
                                          <p:val>
                                            <p:fltVal val="0"/>
                                          </p:val>
                                        </p:tav>
                                        <p:tav tm="100000">
                                          <p:val>
                                            <p:strVal val="#ppt_h"/>
                                          </p:val>
                                        </p:tav>
                                      </p:tavLst>
                                    </p:anim>
                                    <p:anim calcmode="lin" valueType="num">
                                      <p:cBhvr>
                                        <p:cTn id="43" dur="1000" fill="hold"/>
                                        <p:tgtEl>
                                          <p:spTgt spid="18436"/>
                                        </p:tgtEl>
                                        <p:attrNameLst>
                                          <p:attrName>style.rotation</p:attrName>
                                        </p:attrNameLst>
                                      </p:cBhvr>
                                      <p:tavLst>
                                        <p:tav tm="0">
                                          <p:val>
                                            <p:fltVal val="90"/>
                                          </p:val>
                                        </p:tav>
                                        <p:tav tm="100000">
                                          <p:val>
                                            <p:fltVal val="0"/>
                                          </p:val>
                                        </p:tav>
                                      </p:tavLst>
                                    </p:anim>
                                    <p:animEffect transition="in" filter="fade">
                                      <p:cBhvr>
                                        <p:cTn id="44" dur="1000"/>
                                        <p:tgtEl>
                                          <p:spTgt spid="18436"/>
                                        </p:tgtEl>
                                      </p:cBhvr>
                                    </p:animEffect>
                                  </p:childTnLst>
                                </p:cTn>
                              </p:par>
                              <p:par>
                                <p:cTn id="45" presetID="31"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p:cTn id="47" dur="1000" fill="hold"/>
                                        <p:tgtEl>
                                          <p:spTgt spid="4"/>
                                        </p:tgtEl>
                                        <p:attrNameLst>
                                          <p:attrName>ppt_w</p:attrName>
                                        </p:attrNameLst>
                                      </p:cBhvr>
                                      <p:tavLst>
                                        <p:tav tm="0">
                                          <p:val>
                                            <p:fltVal val="0"/>
                                          </p:val>
                                        </p:tav>
                                        <p:tav tm="100000">
                                          <p:val>
                                            <p:strVal val="#ppt_w"/>
                                          </p:val>
                                        </p:tav>
                                      </p:tavLst>
                                    </p:anim>
                                    <p:anim calcmode="lin" valueType="num">
                                      <p:cBhvr>
                                        <p:cTn id="48" dur="1000" fill="hold"/>
                                        <p:tgtEl>
                                          <p:spTgt spid="4"/>
                                        </p:tgtEl>
                                        <p:attrNameLst>
                                          <p:attrName>ppt_h</p:attrName>
                                        </p:attrNameLst>
                                      </p:cBhvr>
                                      <p:tavLst>
                                        <p:tav tm="0">
                                          <p:val>
                                            <p:fltVal val="0"/>
                                          </p:val>
                                        </p:tav>
                                        <p:tav tm="100000">
                                          <p:val>
                                            <p:strVal val="#ppt_h"/>
                                          </p:val>
                                        </p:tav>
                                      </p:tavLst>
                                    </p:anim>
                                    <p:anim calcmode="lin" valueType="num">
                                      <p:cBhvr>
                                        <p:cTn id="49" dur="1000" fill="hold"/>
                                        <p:tgtEl>
                                          <p:spTgt spid="4"/>
                                        </p:tgtEl>
                                        <p:attrNameLst>
                                          <p:attrName>style.rotation</p:attrName>
                                        </p:attrNameLst>
                                      </p:cBhvr>
                                      <p:tavLst>
                                        <p:tav tm="0">
                                          <p:val>
                                            <p:fltVal val="90"/>
                                          </p:val>
                                        </p:tav>
                                        <p:tav tm="100000">
                                          <p:val>
                                            <p:fltVal val="0"/>
                                          </p:val>
                                        </p:tav>
                                      </p:tavLst>
                                    </p:anim>
                                    <p:animEffect transition="in" filter="fade">
                                      <p:cBhvr>
                                        <p:cTn id="5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5554960" cy="3024335"/>
          </a:xfrm>
        </p:spPr>
        <p:txBody>
          <a:bodyPr>
            <a:normAutofit fontScale="77500" lnSpcReduction="20000"/>
          </a:bodyPr>
          <a:lstStyle/>
          <a:p>
            <a:pPr marL="0" indent="0">
              <a:buNone/>
            </a:pPr>
            <a:r>
              <a:rPr lang="es-CO" dirty="0"/>
              <a:t>De la misma manera los ángeles trajeron las arpas, y Jesús las presentó también a los santos. Los ángeles que dirigían dieron el tono primeramente, y luego toda voz se elevó en alabanza agradecida y feliz, y toda mano se deslizó diestramente sobre las cuerdas de las arpas, arrancando melodiosa música en ricos y perfectos acentos. . . </a:t>
            </a:r>
          </a:p>
        </p:txBody>
      </p:sp>
      <p:pic>
        <p:nvPicPr>
          <p:cNvPr id="19458" name="Picture 2" descr="http://4.bp.blogspot.com/-QYw7eVkDNqQ/Ts7VxyOMs3I/AAAAAAAAHM4/uoJKdzIZcI0/s200/corona%2Bdiamant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404664"/>
            <a:ext cx="2553072" cy="216024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0" y="3933056"/>
            <a:ext cx="9144000" cy="2677656"/>
          </a:xfrm>
          <a:prstGeom prst="rect">
            <a:avLst/>
          </a:prstGeom>
        </p:spPr>
        <p:txBody>
          <a:bodyPr wrap="square">
            <a:spAutoFit/>
          </a:bodyPr>
          <a:lstStyle/>
          <a:p>
            <a:pPr algn="ctr"/>
            <a:r>
              <a:rPr lang="es-CO" sz="2400" dirty="0">
                <a:solidFill>
                  <a:srgbClr val="0070C0"/>
                </a:solidFill>
              </a:rPr>
              <a:t>En la ciudad había todo lo que podía alegrar los ojos. Por todas partes vieron abundante gloria. Entonces Jesús miró hacia sus santos redimidos; sus rostros estaban radiantes de gloria; y a medida que fijaba en ellos sus ojos amorosos, dijo, con voz exquisita y musical</a:t>
            </a:r>
            <a:r>
              <a:rPr lang="es-CO" sz="2400" b="1" dirty="0">
                <a:solidFill>
                  <a:srgbClr val="0070C0"/>
                </a:solidFill>
              </a:rPr>
              <a:t>: "</a:t>
            </a:r>
            <a:r>
              <a:rPr lang="es-CO" sz="2400" b="1" dirty="0">
                <a:solidFill>
                  <a:srgbClr val="0070C0"/>
                </a:solidFill>
                <a:latin typeface="Agency FB" pitchFamily="34" charset="0"/>
              </a:rPr>
              <a:t>Veo el trabajo de mi alma y estoy satisfecho. Esta abundante gloria es vuestra, para que la gocéis eternamente. Vuestras tristezas han terminado. Ya no habrá muerte, ni habrá más llanto, ni clamor, ni dolor</a:t>
            </a:r>
            <a:r>
              <a:rPr lang="es-CO" sz="2400" b="1" dirty="0">
                <a:solidFill>
                  <a:srgbClr val="0070C0"/>
                </a:solidFill>
              </a:rPr>
              <a:t>". . .</a:t>
            </a:r>
          </a:p>
        </p:txBody>
      </p:sp>
      <p:sp>
        <p:nvSpPr>
          <p:cNvPr id="5" name="4 Rectángulo"/>
          <p:cNvSpPr/>
          <p:nvPr/>
        </p:nvSpPr>
        <p:spPr>
          <a:xfrm>
            <a:off x="6012160" y="2782669"/>
            <a:ext cx="3131840" cy="1015663"/>
          </a:xfrm>
          <a:prstGeom prst="rect">
            <a:avLst/>
          </a:prstGeom>
        </p:spPr>
        <p:txBody>
          <a:bodyPr wrap="square">
            <a:spAutoFit/>
          </a:bodyPr>
          <a:lstStyle/>
          <a:p>
            <a:pPr algn="ctr"/>
            <a:r>
              <a:rPr lang="es-CO" sz="2000" b="1" dirty="0" smtClean="0">
                <a:solidFill>
                  <a:srgbClr val="FF0000"/>
                </a:solidFill>
              </a:rPr>
              <a:t>Corona </a:t>
            </a:r>
            <a:r>
              <a:rPr lang="es-CO" sz="2000" b="1" dirty="0">
                <a:solidFill>
                  <a:srgbClr val="FF0000"/>
                </a:solidFill>
              </a:rPr>
              <a:t>de diamantes son las que Dios tiene preparando para sus </a:t>
            </a:r>
            <a:r>
              <a:rPr lang="es-CO" sz="2000" b="1" dirty="0" smtClean="0">
                <a:solidFill>
                  <a:srgbClr val="FF0000"/>
                </a:solidFill>
              </a:rPr>
              <a:t>hijos.</a:t>
            </a:r>
            <a:endParaRPr lang="es-CO" sz="2000" b="1" dirty="0">
              <a:solidFill>
                <a:srgbClr val="FF0000"/>
              </a:solidFill>
            </a:endParaRPr>
          </a:p>
        </p:txBody>
      </p:sp>
    </p:spTree>
    <p:extLst>
      <p:ext uri="{BB962C8B-B14F-4D97-AF65-F5344CB8AC3E}">
        <p14:creationId xmlns:p14="http://schemas.microsoft.com/office/powerpoint/2010/main" val="141137642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p:cTn id="7" dur="1000" fill="hold"/>
                                        <p:tgtEl>
                                          <p:spTgt spid="19458"/>
                                        </p:tgtEl>
                                        <p:attrNameLst>
                                          <p:attrName>ppt_w</p:attrName>
                                        </p:attrNameLst>
                                      </p:cBhvr>
                                      <p:tavLst>
                                        <p:tav tm="0">
                                          <p:val>
                                            <p:fltVal val="0"/>
                                          </p:val>
                                        </p:tav>
                                        <p:tav tm="100000">
                                          <p:val>
                                            <p:strVal val="#ppt_w"/>
                                          </p:val>
                                        </p:tav>
                                      </p:tavLst>
                                    </p:anim>
                                    <p:anim calcmode="lin" valueType="num">
                                      <p:cBhvr>
                                        <p:cTn id="8" dur="1000" fill="hold"/>
                                        <p:tgtEl>
                                          <p:spTgt spid="19458"/>
                                        </p:tgtEl>
                                        <p:attrNameLst>
                                          <p:attrName>ppt_h</p:attrName>
                                        </p:attrNameLst>
                                      </p:cBhvr>
                                      <p:tavLst>
                                        <p:tav tm="0">
                                          <p:val>
                                            <p:fltVal val="0"/>
                                          </p:val>
                                        </p:tav>
                                        <p:tav tm="100000">
                                          <p:val>
                                            <p:strVal val="#ppt_h"/>
                                          </p:val>
                                        </p:tav>
                                      </p:tavLst>
                                    </p:anim>
                                    <p:anim calcmode="lin" valueType="num">
                                      <p:cBhvr>
                                        <p:cTn id="9" dur="1000" fill="hold"/>
                                        <p:tgtEl>
                                          <p:spTgt spid="19458"/>
                                        </p:tgtEl>
                                        <p:attrNameLst>
                                          <p:attrName>style.rotation</p:attrName>
                                        </p:attrNameLst>
                                      </p:cBhvr>
                                      <p:tavLst>
                                        <p:tav tm="0">
                                          <p:val>
                                            <p:fltVal val="90"/>
                                          </p:val>
                                        </p:tav>
                                        <p:tav tm="100000">
                                          <p:val>
                                            <p:fltVal val="0"/>
                                          </p:val>
                                        </p:tav>
                                      </p:tavLst>
                                    </p:anim>
                                    <p:animEffect transition="in" filter="fade">
                                      <p:cBhvr>
                                        <p:cTn id="10" dur="1000"/>
                                        <p:tgtEl>
                                          <p:spTgt spid="19458"/>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80">
                                          <p:stCondLst>
                                            <p:cond delay="0"/>
                                          </p:stCondLst>
                                        </p:cTn>
                                        <p:tgtEl>
                                          <p:spTgt spid="4"/>
                                        </p:tgtEl>
                                      </p:cBhvr>
                                    </p:animEffect>
                                    <p:anim calcmode="lin" valueType="num">
                                      <p:cBhvr>
                                        <p:cTn id="2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7" dur="26">
                                          <p:stCondLst>
                                            <p:cond delay="650"/>
                                          </p:stCondLst>
                                        </p:cTn>
                                        <p:tgtEl>
                                          <p:spTgt spid="4"/>
                                        </p:tgtEl>
                                      </p:cBhvr>
                                      <p:to x="100000" y="60000"/>
                                    </p:animScale>
                                    <p:animScale>
                                      <p:cBhvr>
                                        <p:cTn id="28" dur="166" decel="50000">
                                          <p:stCondLst>
                                            <p:cond delay="676"/>
                                          </p:stCondLst>
                                        </p:cTn>
                                        <p:tgtEl>
                                          <p:spTgt spid="4"/>
                                        </p:tgtEl>
                                      </p:cBhvr>
                                      <p:to x="100000" y="100000"/>
                                    </p:animScale>
                                    <p:animScale>
                                      <p:cBhvr>
                                        <p:cTn id="29" dur="26">
                                          <p:stCondLst>
                                            <p:cond delay="1312"/>
                                          </p:stCondLst>
                                        </p:cTn>
                                        <p:tgtEl>
                                          <p:spTgt spid="4"/>
                                        </p:tgtEl>
                                      </p:cBhvr>
                                      <p:to x="100000" y="80000"/>
                                    </p:animScale>
                                    <p:animScale>
                                      <p:cBhvr>
                                        <p:cTn id="30" dur="166" decel="50000">
                                          <p:stCondLst>
                                            <p:cond delay="1338"/>
                                          </p:stCondLst>
                                        </p:cTn>
                                        <p:tgtEl>
                                          <p:spTgt spid="4"/>
                                        </p:tgtEl>
                                      </p:cBhvr>
                                      <p:to x="100000" y="100000"/>
                                    </p:animScale>
                                    <p:animScale>
                                      <p:cBhvr>
                                        <p:cTn id="31" dur="26">
                                          <p:stCondLst>
                                            <p:cond delay="1642"/>
                                          </p:stCondLst>
                                        </p:cTn>
                                        <p:tgtEl>
                                          <p:spTgt spid="4"/>
                                        </p:tgtEl>
                                      </p:cBhvr>
                                      <p:to x="100000" y="90000"/>
                                    </p:animScale>
                                    <p:animScale>
                                      <p:cBhvr>
                                        <p:cTn id="32" dur="166" decel="50000">
                                          <p:stCondLst>
                                            <p:cond delay="1668"/>
                                          </p:stCondLst>
                                        </p:cTn>
                                        <p:tgtEl>
                                          <p:spTgt spid="4"/>
                                        </p:tgtEl>
                                      </p:cBhvr>
                                      <p:to x="100000" y="100000"/>
                                    </p:animScale>
                                    <p:animScale>
                                      <p:cBhvr>
                                        <p:cTn id="33" dur="26">
                                          <p:stCondLst>
                                            <p:cond delay="1808"/>
                                          </p:stCondLst>
                                        </p:cTn>
                                        <p:tgtEl>
                                          <p:spTgt spid="4"/>
                                        </p:tgtEl>
                                      </p:cBhvr>
                                      <p:to x="100000" y="95000"/>
                                    </p:animScale>
                                    <p:animScale>
                                      <p:cBhvr>
                                        <p:cTn id="3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1"/>
            <a:ext cx="6275040" cy="3240360"/>
          </a:xfrm>
        </p:spPr>
        <p:txBody>
          <a:bodyPr>
            <a:normAutofit fontScale="77500" lnSpcReduction="20000"/>
          </a:bodyPr>
          <a:lstStyle/>
          <a:p>
            <a:pPr marL="0" indent="0">
              <a:buNone/>
            </a:pPr>
            <a:r>
              <a:rPr lang="es-CO" dirty="0"/>
              <a:t>Vi entonces a Jesús conduciendo a su pueblo hacia el árbol de la vida. . . En el árbol de la vida había hermosos frutos, de los cuales los santos podían participar libremente. En la ciudad había un trono muy glorioso, del cual procedía un río puro de agua de la vida, transparente como cristal. A cada lado de ese río estaba el árbol de la vida, y sobre las orillas del río había otros árboles hermosos, cargados de frutos. . </a:t>
            </a:r>
            <a:r>
              <a:rPr lang="es-CO" dirty="0" smtClean="0"/>
              <a:t>.</a:t>
            </a:r>
            <a:endParaRPr lang="es-CO" dirty="0"/>
          </a:p>
        </p:txBody>
      </p:sp>
      <p:pic>
        <p:nvPicPr>
          <p:cNvPr id="20482" name="Picture 2" descr="http://4.bp.blogspot.com/-d0oOJjlM0So/Ts7WWOEzYWI/AAAAAAAAHNE/E6K-3Y__jPA/s200/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332656"/>
            <a:ext cx="2339752" cy="288032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179512" y="3933056"/>
            <a:ext cx="9144000" cy="2677656"/>
          </a:xfrm>
          <a:prstGeom prst="rect">
            <a:avLst/>
          </a:prstGeom>
        </p:spPr>
        <p:txBody>
          <a:bodyPr wrap="square">
            <a:spAutoFit/>
          </a:bodyPr>
          <a:lstStyle/>
          <a:p>
            <a:pPr algn="ctr"/>
            <a:r>
              <a:rPr lang="es-CO" sz="2400" dirty="0">
                <a:solidFill>
                  <a:srgbClr val="FF0000"/>
                </a:solidFill>
              </a:rPr>
              <a:t>El lenguaje humano es completamente inadecuado para intentar una descripción del cielo. Cuando la escena se presenta ante mí, quedo pasmada de asombro. Arrebatada por ese supremo esplendor y esa excelente gloria, dejo la pluma y exclamo: "¡Oh, qué amor! ¡Qué maravilloso amor</a:t>
            </a:r>
            <a:r>
              <a:rPr lang="es-CO" sz="2400" dirty="0" smtClean="0">
                <a:solidFill>
                  <a:srgbClr val="FF0000"/>
                </a:solidFill>
              </a:rPr>
              <a:t>!"</a:t>
            </a:r>
            <a:r>
              <a:rPr lang="es-CO" sz="2400" dirty="0">
                <a:solidFill>
                  <a:srgbClr val="FF0000"/>
                </a:solidFill>
              </a:rPr>
              <a:t/>
            </a:r>
            <a:br>
              <a:rPr lang="es-CO" sz="2400" dirty="0">
                <a:solidFill>
                  <a:srgbClr val="FF0000"/>
                </a:solidFill>
              </a:rPr>
            </a:br>
            <a:r>
              <a:rPr lang="es-CO" sz="2400" dirty="0">
                <a:solidFill>
                  <a:srgbClr val="FF0000"/>
                </a:solidFill>
              </a:rPr>
              <a:t>El lenguaje más exaltado no puede describir la gloria del cielo, ni las incomparables profundidades del amor de un Salvador</a:t>
            </a:r>
            <a:r>
              <a:rPr lang="es-CO" sz="2400" dirty="0" smtClean="0">
                <a:solidFill>
                  <a:srgbClr val="FF0000"/>
                </a:solidFill>
              </a:rPr>
              <a:t>.</a:t>
            </a:r>
            <a:endParaRPr lang="es-CO" sz="2400" dirty="0">
              <a:solidFill>
                <a:srgbClr val="FF0000"/>
              </a:solidFill>
            </a:endParaRPr>
          </a:p>
        </p:txBody>
      </p:sp>
    </p:spTree>
    <p:extLst>
      <p:ext uri="{BB962C8B-B14F-4D97-AF65-F5344CB8AC3E}">
        <p14:creationId xmlns:p14="http://schemas.microsoft.com/office/powerpoint/2010/main" val="213949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b="1" i="1" dirty="0">
                <a:latin typeface="Agency FB" pitchFamily="34" charset="0"/>
              </a:rPr>
              <a:t>CORONAS PREPARADAS PARA LOS FIELES.</a:t>
            </a:r>
          </a:p>
        </p:txBody>
      </p:sp>
      <p:sp>
        <p:nvSpPr>
          <p:cNvPr id="3" name="2 Marcador de contenido"/>
          <p:cNvSpPr>
            <a:spLocks noGrp="1"/>
          </p:cNvSpPr>
          <p:nvPr>
            <p:ph idx="1"/>
          </p:nvPr>
        </p:nvSpPr>
        <p:spPr>
          <a:xfrm>
            <a:off x="2627785" y="1600201"/>
            <a:ext cx="4217300" cy="2980927"/>
          </a:xfrm>
        </p:spPr>
        <p:txBody>
          <a:bodyPr>
            <a:noAutofit/>
          </a:bodyPr>
          <a:lstStyle/>
          <a:p>
            <a:pPr marL="0" indent="0" algn="ctr">
              <a:buNone/>
            </a:pPr>
            <a:r>
              <a:rPr lang="es-CO" sz="2000" b="1" dirty="0"/>
              <a:t>He peleado la buena batalla, he acabado la carrera, he guardado la fe. Por lo demás, me está guardada la corona de justicia, la cual me dará el Señor, Juez justo, en aquel día; y no sólo a mí, sino también a todos los que aman su venida. </a:t>
            </a:r>
            <a:r>
              <a:rPr lang="es-CO" sz="2000" b="1" dirty="0" smtClean="0">
                <a:solidFill>
                  <a:srgbClr val="FF0000"/>
                </a:solidFill>
              </a:rPr>
              <a:t>(</a:t>
            </a:r>
            <a:r>
              <a:rPr lang="es-CO" sz="2000" b="1" dirty="0">
                <a:solidFill>
                  <a:srgbClr val="FF0000"/>
                </a:solidFill>
              </a:rPr>
              <a:t>2 Tim. 4: 7, 8). </a:t>
            </a:r>
            <a:endParaRPr lang="es-CO" sz="2000" b="1" dirty="0" smtClean="0">
              <a:solidFill>
                <a:srgbClr val="FF0000"/>
              </a:solidFill>
            </a:endParaRPr>
          </a:p>
          <a:p>
            <a:pPr marL="0" indent="0" algn="ctr">
              <a:buNone/>
            </a:pPr>
            <a:r>
              <a:rPr lang="es-CO" sz="2000" b="1" dirty="0" smtClean="0"/>
              <a:t>(En la foto</a:t>
            </a:r>
            <a:r>
              <a:rPr lang="es-CO" sz="2000" b="1" dirty="0"/>
              <a:t>. La </a:t>
            </a:r>
            <a:r>
              <a:rPr lang="es-CO" sz="2000" b="1" dirty="0" smtClean="0"/>
              <a:t>Jerusalén </a:t>
            </a:r>
            <a:r>
              <a:rPr lang="es-CO" sz="2000" b="1" dirty="0"/>
              <a:t>celestial</a:t>
            </a:r>
            <a:r>
              <a:rPr lang="es-CO" sz="2000" b="1" dirty="0" smtClean="0"/>
              <a:t>).</a:t>
            </a:r>
            <a:endParaRPr lang="es-CO" sz="2000" b="1" dirty="0"/>
          </a:p>
        </p:txBody>
      </p:sp>
      <p:pic>
        <p:nvPicPr>
          <p:cNvPr id="21506" name="Picture 2" descr="http://4.bp.blogspot.com/-J2Tibv7RB_0/Ts2DGxT9GaI/AAAAAAAAHLw/8imBdyUVhQI/s200/1-nueva%2Bjerusal%25C3%25A9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3894" y="1779293"/>
            <a:ext cx="2160240" cy="2232248"/>
          </a:xfrm>
          <a:prstGeom prst="rect">
            <a:avLst/>
          </a:prstGeom>
          <a:noFill/>
          <a:extLst>
            <a:ext uri="{909E8E84-426E-40DD-AFC4-6F175D3DCCD1}">
              <a14:hiddenFill xmlns:a14="http://schemas.microsoft.com/office/drawing/2010/main">
                <a:solidFill>
                  <a:srgbClr val="FFFFFF"/>
                </a:solidFill>
              </a14:hiddenFill>
            </a:ext>
          </a:extLst>
        </p:spPr>
      </p:pic>
      <p:pic>
        <p:nvPicPr>
          <p:cNvPr id="21508" name="Picture 4" descr="http://3.bp.blogspot.com/-NEKRrlSzqrg/Ts2DfeWm43I/AAAAAAAAHL8/SMbSKCQOnxk/s200/00-5-B-coron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700808"/>
            <a:ext cx="2520280" cy="2088232"/>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467543" y="4869160"/>
            <a:ext cx="8208911" cy="1938992"/>
          </a:xfrm>
          <a:prstGeom prst="rect">
            <a:avLst/>
          </a:prstGeom>
        </p:spPr>
        <p:txBody>
          <a:bodyPr wrap="square">
            <a:spAutoFit/>
          </a:bodyPr>
          <a:lstStyle/>
          <a:p>
            <a:pPr algn="ctr"/>
            <a:r>
              <a:rPr lang="es-CO" sz="2400" b="1" dirty="0">
                <a:solidFill>
                  <a:srgbClr val="0070C0"/>
                </a:solidFill>
              </a:rPr>
              <a:t>Cuando el Señor recoja sus joyas, los veraces, santos y honrados serán mirados con placer. Los ángeles se ocupan en confeccionar coronas para los tales, y sobre esas coronas adornadas de estrellas, se reflejará con esplendor la luz que irradia del trono de Dios</a:t>
            </a:r>
            <a:r>
              <a:rPr lang="es-CO" sz="2400" b="1" dirty="0" smtClean="0">
                <a:solidFill>
                  <a:srgbClr val="0070C0"/>
                </a:solidFill>
              </a:rPr>
              <a:t>.</a:t>
            </a:r>
            <a:endParaRPr lang="es-CO" sz="2400" b="1" dirty="0">
              <a:solidFill>
                <a:srgbClr val="0070C0"/>
              </a:solidFill>
            </a:endParaRPr>
          </a:p>
        </p:txBody>
      </p:sp>
    </p:spTree>
    <p:extLst>
      <p:ext uri="{BB962C8B-B14F-4D97-AF65-F5344CB8AC3E}">
        <p14:creationId xmlns:p14="http://schemas.microsoft.com/office/powerpoint/2010/main" val="19150406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764704"/>
            <a:ext cx="4752528" cy="5439386"/>
          </a:xfrm>
          <a:blipFill>
            <a:blip r:embed="rId2"/>
            <a:tile tx="0" ty="0" sx="100000" sy="100000" flip="none" algn="tl"/>
          </a:blipFill>
        </p:spPr>
        <p:txBody>
          <a:bodyPr>
            <a:normAutofit/>
          </a:bodyPr>
          <a:lstStyle/>
          <a:p>
            <a:pPr marL="0" indent="0" algn="ctr">
              <a:buNone/>
            </a:pPr>
            <a:r>
              <a:rPr lang="es-CO" dirty="0"/>
              <a:t>Hablad de las cosas celestiales. </a:t>
            </a:r>
            <a:endParaRPr lang="es-CO" dirty="0" smtClean="0"/>
          </a:p>
          <a:p>
            <a:pPr marL="0" indent="0" algn="ctr">
              <a:buNone/>
            </a:pPr>
            <a:r>
              <a:rPr lang="es-CO" dirty="0" smtClean="0"/>
              <a:t>Hablad </a:t>
            </a:r>
            <a:r>
              <a:rPr lang="es-CO" dirty="0"/>
              <a:t>de Jesús, de su piedad y su gloria y de su amor imperecedero por vosotros, </a:t>
            </a:r>
            <a:r>
              <a:rPr lang="es-CO" dirty="0" smtClean="0"/>
              <a:t>y </a:t>
            </a:r>
            <a:r>
              <a:rPr lang="es-CO" dirty="0"/>
              <a:t>permitid que de vuestro corazón mane amor y gratitud hacia él, que murió para salvaros.</a:t>
            </a:r>
          </a:p>
          <a:p>
            <a:endParaRPr lang="es-CO"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764704"/>
            <a:ext cx="2376264" cy="3476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055129" y="4241676"/>
            <a:ext cx="2866389" cy="1938992"/>
          </a:xfrm>
          <a:prstGeom prst="rect">
            <a:avLst/>
          </a:prstGeom>
        </p:spPr>
        <p:txBody>
          <a:bodyPr wrap="square">
            <a:spAutoFit/>
          </a:bodyPr>
          <a:lstStyle/>
          <a:p>
            <a:pPr algn="ctr"/>
            <a:r>
              <a:rPr lang="es-CO" sz="2000" b="1" dirty="0" smtClean="0">
                <a:solidFill>
                  <a:srgbClr val="FF0000"/>
                </a:solidFill>
              </a:rPr>
              <a:t>Jesús </a:t>
            </a:r>
            <a:r>
              <a:rPr lang="es-CO" sz="2000" b="1" dirty="0">
                <a:solidFill>
                  <a:srgbClr val="FF0000"/>
                </a:solidFill>
              </a:rPr>
              <a:t>y las cosas celestiales debe ser el centro de nuestra </a:t>
            </a:r>
            <a:r>
              <a:rPr lang="es-CO" sz="2000" b="1" dirty="0" smtClean="0">
                <a:solidFill>
                  <a:srgbClr val="FF0000"/>
                </a:solidFill>
              </a:rPr>
              <a:t>conversación, permitiendo que Él cambie nuestras vidas.</a:t>
            </a:r>
            <a:endParaRPr lang="es-CO" sz="2000" b="1" dirty="0">
              <a:solidFill>
                <a:srgbClr val="FF0000"/>
              </a:solidFill>
            </a:endParaRPr>
          </a:p>
        </p:txBody>
      </p:sp>
    </p:spTree>
    <p:extLst>
      <p:ext uri="{BB962C8B-B14F-4D97-AF65-F5344CB8AC3E}">
        <p14:creationId xmlns:p14="http://schemas.microsoft.com/office/powerpoint/2010/main" val="204653989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420889"/>
            <a:ext cx="6059016" cy="2088232"/>
          </a:xfrm>
        </p:spPr>
        <p:txBody>
          <a:bodyPr>
            <a:normAutofit fontScale="70000" lnSpcReduction="20000"/>
          </a:bodyPr>
          <a:lstStyle/>
          <a:p>
            <a:pPr marL="0" indent="0" algn="ctr">
              <a:buNone/>
            </a:pPr>
            <a:r>
              <a:rPr lang="es-CO" dirty="0" smtClean="0"/>
              <a:t>Se </a:t>
            </a:r>
            <a:r>
              <a:rPr lang="es-CO" dirty="0"/>
              <a:t>coloca. . . una corona de gloria sobre los que esperan, aman y anhelan la aparición del Salvador. Los que esperan son los que serán coronados de gloria, honor e inmortalidad. No necesitáis hablar. . . de los honores del mundo, o de las alabanzas de los que el mundo considera grandes</a:t>
            </a:r>
            <a:r>
              <a:rPr lang="es-CO" dirty="0" smtClean="0"/>
              <a:t>.</a:t>
            </a:r>
            <a:endParaRPr lang="es-CO" dirty="0"/>
          </a:p>
        </p:txBody>
      </p:sp>
      <p:pic>
        <p:nvPicPr>
          <p:cNvPr id="22530" name="Picture 2" descr="http://3.bp.blogspot.com/-x-c0WY3eq4k/Ts2FKP-Tm1I/AAAAAAAAHMI/Bb3orkZaP0k/s200/4ANGEL02.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2199640"/>
            <a:ext cx="2304256" cy="2229223"/>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251520" y="260648"/>
            <a:ext cx="8640960" cy="1938992"/>
          </a:xfrm>
          <a:prstGeom prst="rect">
            <a:avLst/>
          </a:prstGeom>
        </p:spPr>
        <p:txBody>
          <a:bodyPr wrap="square">
            <a:spAutoFit/>
          </a:bodyPr>
          <a:lstStyle/>
          <a:p>
            <a:r>
              <a:rPr lang="es-CO" sz="2400" dirty="0">
                <a:solidFill>
                  <a:srgbClr val="FF0000"/>
                </a:solidFill>
              </a:rPr>
              <a:t>¡Oh, estad listos para encontrar a vuestro Señor en paz! Los que estén preparados recibirán pronto una corona inmarcesible de vida, y morarán eternamente en el reino de Dios, con Cristo, con los ángeles, y con los que han sido redimidos por la preciosa sangre de Cristo</a:t>
            </a:r>
            <a:r>
              <a:rPr lang="es-CO" sz="2400" dirty="0" smtClean="0">
                <a:solidFill>
                  <a:srgbClr val="FF0000"/>
                </a:solidFill>
              </a:rPr>
              <a:t>.*</a:t>
            </a:r>
            <a:endParaRPr lang="es-CO" sz="2400" dirty="0">
              <a:solidFill>
                <a:srgbClr val="FF0000"/>
              </a:solidFill>
            </a:endParaRPr>
          </a:p>
        </p:txBody>
      </p:sp>
      <p:sp>
        <p:nvSpPr>
          <p:cNvPr id="5" name="4 Rectángulo"/>
          <p:cNvSpPr/>
          <p:nvPr/>
        </p:nvSpPr>
        <p:spPr>
          <a:xfrm>
            <a:off x="251520" y="4653136"/>
            <a:ext cx="8640960" cy="1938992"/>
          </a:xfrm>
          <a:prstGeom prst="rect">
            <a:avLst/>
          </a:prstGeom>
        </p:spPr>
        <p:txBody>
          <a:bodyPr wrap="square">
            <a:spAutoFit/>
          </a:bodyPr>
          <a:lstStyle/>
          <a:p>
            <a:r>
              <a:rPr lang="es-CO" sz="2400" dirty="0">
                <a:solidFill>
                  <a:srgbClr val="FF0000"/>
                </a:solidFill>
              </a:rPr>
              <a:t>Todo ello es vanidad. Si el dedo de Dios simplemente los tocara, pronto volverían al polvo nuevamente. Anhelo el honor permanente, inmortal, que nunca perecerá; una corona mucho más rica que cualquiera de las que jamás hayan honrado las sienes de un </a:t>
            </a:r>
            <a:r>
              <a:rPr lang="es-CO" sz="2400" dirty="0" smtClean="0">
                <a:solidFill>
                  <a:srgbClr val="FF0000"/>
                </a:solidFill>
              </a:rPr>
              <a:t>monarca.</a:t>
            </a:r>
            <a:endParaRPr lang="es-CO" sz="2400" dirty="0">
              <a:solidFill>
                <a:srgbClr val="FF0000"/>
              </a:solidFill>
            </a:endParaRPr>
          </a:p>
        </p:txBody>
      </p:sp>
    </p:spTree>
    <p:extLst>
      <p:ext uri="{BB962C8B-B14F-4D97-AF65-F5344CB8AC3E}">
        <p14:creationId xmlns:p14="http://schemas.microsoft.com/office/powerpoint/2010/main" val="32678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22530"/>
                                        </p:tgtEl>
                                        <p:attrNameLst>
                                          <p:attrName>style.visibility</p:attrName>
                                        </p:attrNameLst>
                                      </p:cBhvr>
                                      <p:to>
                                        <p:strVal val="visible"/>
                                      </p:to>
                                    </p:set>
                                    <p:anim calcmode="lin" valueType="num">
                                      <p:cBhvr>
                                        <p:cTn id="13" dur="1000" fill="hold"/>
                                        <p:tgtEl>
                                          <p:spTgt spid="22530"/>
                                        </p:tgtEl>
                                        <p:attrNameLst>
                                          <p:attrName>ppt_w</p:attrName>
                                        </p:attrNameLst>
                                      </p:cBhvr>
                                      <p:tavLst>
                                        <p:tav tm="0">
                                          <p:val>
                                            <p:fltVal val="0"/>
                                          </p:val>
                                        </p:tav>
                                        <p:tav tm="100000">
                                          <p:val>
                                            <p:strVal val="#ppt_w"/>
                                          </p:val>
                                        </p:tav>
                                      </p:tavLst>
                                    </p:anim>
                                    <p:anim calcmode="lin" valueType="num">
                                      <p:cBhvr>
                                        <p:cTn id="14" dur="1000" fill="hold"/>
                                        <p:tgtEl>
                                          <p:spTgt spid="22530"/>
                                        </p:tgtEl>
                                        <p:attrNameLst>
                                          <p:attrName>ppt_h</p:attrName>
                                        </p:attrNameLst>
                                      </p:cBhvr>
                                      <p:tavLst>
                                        <p:tav tm="0">
                                          <p:val>
                                            <p:fltVal val="0"/>
                                          </p:val>
                                        </p:tav>
                                        <p:tav tm="100000">
                                          <p:val>
                                            <p:strVal val="#ppt_h"/>
                                          </p:val>
                                        </p:tav>
                                      </p:tavLst>
                                    </p:anim>
                                    <p:anim calcmode="lin" valueType="num">
                                      <p:cBhvr>
                                        <p:cTn id="15" dur="1000" fill="hold"/>
                                        <p:tgtEl>
                                          <p:spTgt spid="22530"/>
                                        </p:tgtEl>
                                        <p:attrNameLst>
                                          <p:attrName>style.rotation</p:attrName>
                                        </p:attrNameLst>
                                      </p:cBhvr>
                                      <p:tavLst>
                                        <p:tav tm="0">
                                          <p:val>
                                            <p:fltVal val="90"/>
                                          </p:val>
                                        </p:tav>
                                        <p:tav tm="100000">
                                          <p:val>
                                            <p:fltVal val="0"/>
                                          </p:val>
                                        </p:tav>
                                      </p:tavLst>
                                    </p:anim>
                                    <p:animEffect transition="in" filter="fade">
                                      <p:cBhvr>
                                        <p:cTn id="16" dur="1000"/>
                                        <p:tgtEl>
                                          <p:spTgt spid="22530"/>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fltVal val="0"/>
                                          </p:val>
                                        </p:tav>
                                        <p:tav tm="100000">
                                          <p:val>
                                            <p:strVal val="#ppt_w"/>
                                          </p:val>
                                        </p:tav>
                                      </p:tavLst>
                                    </p:anim>
                                    <p:anim calcmode="lin" valueType="num">
                                      <p:cBhvr>
                                        <p:cTn id="22" dur="1000" fill="hold"/>
                                        <p:tgtEl>
                                          <p:spTgt spid="5"/>
                                        </p:tgtEl>
                                        <p:attrNameLst>
                                          <p:attrName>ppt_h</p:attrName>
                                        </p:attrNameLst>
                                      </p:cBhvr>
                                      <p:tavLst>
                                        <p:tav tm="0">
                                          <p:val>
                                            <p:fltVal val="0"/>
                                          </p:val>
                                        </p:tav>
                                        <p:tav tm="100000">
                                          <p:val>
                                            <p:strVal val="#ppt_h"/>
                                          </p:val>
                                        </p:tav>
                                      </p:tavLst>
                                    </p:anim>
                                    <p:anim calcmode="lin" valueType="num">
                                      <p:cBhvr>
                                        <p:cTn id="23" dur="1000" fill="hold"/>
                                        <p:tgtEl>
                                          <p:spTgt spid="5"/>
                                        </p:tgtEl>
                                        <p:attrNameLst>
                                          <p:attrName>style.rotation</p:attrName>
                                        </p:attrNameLst>
                                      </p:cBhvr>
                                      <p:tavLst>
                                        <p:tav tm="0">
                                          <p:val>
                                            <p:fltVal val="90"/>
                                          </p:val>
                                        </p:tav>
                                        <p:tav tm="100000">
                                          <p:val>
                                            <p:fltVal val="0"/>
                                          </p:val>
                                        </p:tav>
                                      </p:tavLst>
                                    </p:anim>
                                    <p:animEffect transition="in" filter="fade">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5338936" cy="2952328"/>
          </a:xfrm>
        </p:spPr>
        <p:txBody>
          <a:bodyPr>
            <a:normAutofit fontScale="77500" lnSpcReduction="20000"/>
          </a:bodyPr>
          <a:lstStyle/>
          <a:p>
            <a:pPr marL="0" indent="0" algn="ctr">
              <a:buNone/>
            </a:pPr>
            <a:r>
              <a:rPr lang="es-CO" dirty="0"/>
              <a:t>En aquel día los redimidos resplandecerán con la gloria del Padre y la de su Hijo. Los ángeles del cielo, mientras pulsan sus arpas de oro, darán la bienvenida al Rey y a los que constituyen los trofeos de su victoria, los que han sido lavados y emblanquecidos con la sangre del Cordero</a:t>
            </a:r>
            <a:r>
              <a:rPr lang="es-CO" dirty="0" smtClean="0"/>
              <a:t>.</a:t>
            </a:r>
            <a:endParaRPr lang="es-CO" dirty="0"/>
          </a:p>
        </p:txBody>
      </p:sp>
      <p:pic>
        <p:nvPicPr>
          <p:cNvPr id="23554" name="Picture 2" descr="http://4.bp.blogspot.com/-Psm1voARDHU/Ts2GiLdA_nI/AAAAAAAAHMU/8Rel-vpsv4Q/s200/00-21-%2Bvenid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260648"/>
            <a:ext cx="2880320" cy="2724894"/>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1043608" y="3933056"/>
            <a:ext cx="5976664" cy="2308324"/>
          </a:xfrm>
          <a:prstGeom prst="rect">
            <a:avLst/>
          </a:prstGeom>
        </p:spPr>
        <p:txBody>
          <a:bodyPr wrap="square">
            <a:spAutoFit/>
          </a:bodyPr>
          <a:lstStyle/>
          <a:p>
            <a:pPr algn="ctr"/>
            <a:r>
              <a:rPr lang="es-CO" sz="2400" b="1" dirty="0">
                <a:solidFill>
                  <a:srgbClr val="0070C0"/>
                </a:solidFill>
              </a:rPr>
              <a:t>Brotará un himno de triunfo que llenará todo el cielo. Cristo ha vencido. Entra en los atrios celestiales acompañado por sus redimidos, que constituyen el testimonio de que su misión de sufrimiento y abnegación no ha sido en vano.* </a:t>
            </a:r>
          </a:p>
        </p:txBody>
      </p:sp>
    </p:spTree>
    <p:extLst>
      <p:ext uri="{BB962C8B-B14F-4D97-AF65-F5344CB8AC3E}">
        <p14:creationId xmlns:p14="http://schemas.microsoft.com/office/powerpoint/2010/main" val="202308233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a:t>LAS FAMILIAS SE REUNIRÁN</a:t>
            </a:r>
            <a:br>
              <a:rPr lang="es-CO" b="1" dirty="0"/>
            </a:br>
            <a:endParaRPr lang="es-CO" dirty="0"/>
          </a:p>
        </p:txBody>
      </p:sp>
      <p:sp>
        <p:nvSpPr>
          <p:cNvPr id="3" name="2 Marcador de contenido"/>
          <p:cNvSpPr>
            <a:spLocks noGrp="1"/>
          </p:cNvSpPr>
          <p:nvPr>
            <p:ph idx="1"/>
          </p:nvPr>
        </p:nvSpPr>
        <p:spPr>
          <a:xfrm>
            <a:off x="294908" y="1600200"/>
            <a:ext cx="6365324" cy="2335379"/>
          </a:xfrm>
        </p:spPr>
        <p:txBody>
          <a:bodyPr>
            <a:normAutofit fontScale="77500" lnSpcReduction="20000"/>
          </a:bodyPr>
          <a:lstStyle/>
          <a:p>
            <a:pPr marL="0" indent="0" algn="ctr">
              <a:buNone/>
            </a:pPr>
            <a:r>
              <a:rPr lang="es-CO" b="1" dirty="0"/>
              <a:t>Así ha dicho Jehová: Reprime del llanto tu voz, y de las lágrimas tus ojos; porque salario hay para tu trabajo, dice Jehová, y volverán de la tierra del enemigo. Esperanza hay también para tu porvenir, dice Jehová, y los hijos volverán a su propia tierra</a:t>
            </a:r>
            <a:r>
              <a:rPr lang="es-CO" b="1" dirty="0" smtClean="0"/>
              <a:t>. </a:t>
            </a:r>
            <a:r>
              <a:rPr lang="es-CO" b="1" dirty="0" smtClean="0">
                <a:solidFill>
                  <a:srgbClr val="FF0000"/>
                </a:solidFill>
              </a:rPr>
              <a:t>(</a:t>
            </a:r>
            <a:r>
              <a:rPr lang="es-CO" b="1" dirty="0">
                <a:solidFill>
                  <a:srgbClr val="FF0000"/>
                </a:solidFill>
              </a:rPr>
              <a:t>Jer. 31: 16, 17). </a:t>
            </a:r>
            <a:endParaRPr lang="es-CO" dirty="0">
              <a:solidFill>
                <a:srgbClr val="FF0000"/>
              </a:solidFill>
            </a:endParaRPr>
          </a:p>
        </p:txBody>
      </p:sp>
      <p:pic>
        <p:nvPicPr>
          <p:cNvPr id="24578" name="Picture 2" descr="http://4.bp.blogspot.com/-hdYKMCQ5Vfc/Tswv3HH9sOI/AAAAAAAAHH0/FqC6G6gW7Ss/s200/llorona%2B5%25281%25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1612" y="1287395"/>
            <a:ext cx="1788790" cy="190500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6863302" y="3196915"/>
            <a:ext cx="2261704" cy="923330"/>
          </a:xfrm>
          <a:prstGeom prst="rect">
            <a:avLst/>
          </a:prstGeom>
        </p:spPr>
        <p:txBody>
          <a:bodyPr wrap="square">
            <a:spAutoFit/>
          </a:bodyPr>
          <a:lstStyle/>
          <a:p>
            <a:pPr algn="ctr"/>
            <a:r>
              <a:rPr lang="es-CO" b="1" dirty="0" smtClean="0">
                <a:solidFill>
                  <a:srgbClr val="FF0000"/>
                </a:solidFill>
              </a:rPr>
              <a:t>En la foto</a:t>
            </a:r>
            <a:r>
              <a:rPr lang="es-CO" b="1" dirty="0">
                <a:solidFill>
                  <a:srgbClr val="FF0000"/>
                </a:solidFill>
              </a:rPr>
              <a:t>. Mujer llorando por el dolor de perder ha su </a:t>
            </a:r>
            <a:r>
              <a:rPr lang="es-CO" b="1" dirty="0" smtClean="0">
                <a:solidFill>
                  <a:srgbClr val="FF0000"/>
                </a:solidFill>
              </a:rPr>
              <a:t>hijo.</a:t>
            </a:r>
            <a:endParaRPr lang="es-CO" b="1" dirty="0">
              <a:solidFill>
                <a:srgbClr val="FF0000"/>
              </a:solidFill>
            </a:endParaRPr>
          </a:p>
        </p:txBody>
      </p:sp>
      <p:sp>
        <p:nvSpPr>
          <p:cNvPr id="5" name="4 Rectángulo"/>
          <p:cNvSpPr/>
          <p:nvPr/>
        </p:nvSpPr>
        <p:spPr>
          <a:xfrm>
            <a:off x="294908" y="4437112"/>
            <a:ext cx="8496874" cy="1938992"/>
          </a:xfrm>
          <a:prstGeom prst="rect">
            <a:avLst/>
          </a:prstGeom>
        </p:spPr>
        <p:txBody>
          <a:bodyPr wrap="square">
            <a:spAutoFit/>
          </a:bodyPr>
          <a:lstStyle/>
          <a:p>
            <a:pPr algn="ctr"/>
            <a:r>
              <a:rPr lang="es-CO" sz="2400" b="1" dirty="0">
                <a:solidFill>
                  <a:srgbClr val="002060"/>
                </a:solidFill>
              </a:rPr>
              <a:t>Cristo va a venir en las nubes y con grande gloria. Le acompañará una multitud de ángeles resplandecientes. Vendrá para resucitar a los muertos y para transformar a los santos vivos de gloria en gloria. Vendrá para honrar a los que le amaron y guardaron sus mandamientos, y para llevarlos </a:t>
            </a:r>
            <a:r>
              <a:rPr lang="es-CO" sz="2400" b="1" dirty="0" smtClean="0">
                <a:solidFill>
                  <a:srgbClr val="002060"/>
                </a:solidFill>
              </a:rPr>
              <a:t>consigo.</a:t>
            </a:r>
            <a:endParaRPr lang="es-CO" sz="2400" b="1" dirty="0">
              <a:solidFill>
                <a:srgbClr val="002060"/>
              </a:solidFill>
            </a:endParaRPr>
          </a:p>
        </p:txBody>
      </p:sp>
    </p:spTree>
    <p:extLst>
      <p:ext uri="{BB962C8B-B14F-4D97-AF65-F5344CB8AC3E}">
        <p14:creationId xmlns:p14="http://schemas.microsoft.com/office/powerpoint/2010/main" val="282907657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4578"/>
                                        </p:tgtEl>
                                        <p:attrNameLst>
                                          <p:attrName>style.visibility</p:attrName>
                                        </p:attrNameLst>
                                      </p:cBhvr>
                                      <p:to>
                                        <p:strVal val="visible"/>
                                      </p:to>
                                    </p:set>
                                    <p:animEffect transition="in" filter="fade">
                                      <p:cBhvr>
                                        <p:cTn id="12" dur="2000"/>
                                        <p:tgtEl>
                                          <p:spTgt spid="24578"/>
                                        </p:tgtEl>
                                      </p:cBhvr>
                                    </p:animEffect>
                                    <p:anim calcmode="lin" valueType="num">
                                      <p:cBhvr>
                                        <p:cTn id="13" dur="2000" fill="hold"/>
                                        <p:tgtEl>
                                          <p:spTgt spid="24578"/>
                                        </p:tgtEl>
                                        <p:attrNameLst>
                                          <p:attrName>ppt_w</p:attrName>
                                        </p:attrNameLst>
                                      </p:cBhvr>
                                      <p:tavLst>
                                        <p:tav tm="0" fmla="#ppt_w*sin(2.5*pi*$)">
                                          <p:val>
                                            <p:fltVal val="0"/>
                                          </p:val>
                                        </p:tav>
                                        <p:tav tm="100000">
                                          <p:val>
                                            <p:fltVal val="1"/>
                                          </p:val>
                                        </p:tav>
                                      </p:tavLst>
                                    </p:anim>
                                    <p:anim calcmode="lin" valueType="num">
                                      <p:cBhvr>
                                        <p:cTn id="14" dur="2000" fill="hold"/>
                                        <p:tgtEl>
                                          <p:spTgt spid="24578"/>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anim calcmode="lin" valueType="num">
                                      <p:cBhvr>
                                        <p:cTn id="18" dur="2000" fill="hold"/>
                                        <p:tgtEl>
                                          <p:spTgt spid="4"/>
                                        </p:tgtEl>
                                        <p:attrNameLst>
                                          <p:attrName>ppt_w</p:attrName>
                                        </p:attrNameLst>
                                      </p:cBhvr>
                                      <p:tavLst>
                                        <p:tav tm="0" fmla="#ppt_w*sin(2.5*pi*$)">
                                          <p:val>
                                            <p:fltVal val="0"/>
                                          </p:val>
                                        </p:tav>
                                        <p:tav tm="100000">
                                          <p:val>
                                            <p:fltVal val="1"/>
                                          </p:val>
                                        </p:tav>
                                      </p:tavLst>
                                    </p:anim>
                                    <p:anim calcmode="lin" valueType="num">
                                      <p:cBhvr>
                                        <p:cTn id="1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764704"/>
            <a:ext cx="4762872" cy="5328591"/>
          </a:xfrm>
          <a:blipFill>
            <a:blip r:embed="rId2"/>
            <a:tile tx="0" ty="0" sx="100000" sy="100000" flip="none" algn="tl"/>
          </a:blipFill>
        </p:spPr>
        <p:txBody>
          <a:bodyPr>
            <a:normAutofit/>
          </a:bodyPr>
          <a:lstStyle/>
          <a:p>
            <a:pPr marL="0" indent="0" algn="ctr">
              <a:buNone/>
            </a:pPr>
            <a:r>
              <a:rPr lang="es-CO" dirty="0"/>
              <a:t>No los ha olvidado ni tampoco ha olvidado su promesa. Volverán a unirse los eslabones de la familia.*El día de Dios revelará cuánto debe el mundo a las madres piadosas. . . </a:t>
            </a:r>
            <a:r>
              <a:rPr lang="es-CO" dirty="0" smtClean="0"/>
              <a:t>Cristo regresa. (El mensaje es que Cristo regresa, prepárate).</a:t>
            </a:r>
            <a:endParaRPr lang="es-CO" dirty="0"/>
          </a:p>
          <a:p>
            <a:endParaRPr lang="es-CO"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124744"/>
            <a:ext cx="3810325" cy="4176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958189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332657"/>
            <a:ext cx="5266928" cy="3240360"/>
          </a:xfrm>
        </p:spPr>
        <p:txBody>
          <a:bodyPr>
            <a:normAutofit fontScale="85000" lnSpcReduction="20000"/>
          </a:bodyPr>
          <a:lstStyle/>
          <a:p>
            <a:pPr marL="0" indent="0" algn="ctr">
              <a:buNone/>
            </a:pPr>
            <a:r>
              <a:rPr lang="es-CO" dirty="0"/>
              <a:t>Cuando el juez se siente, y se abran los libros; cuando el gran juez pronuncie el "bien, buen siervo y fiel", y la corona de gloria inmortal se coloque sobre la cabeza del vencedor, muchos levantarán sus coronas a la vista de todo el universo y se las colocarán a sus madres diciendo</a:t>
            </a:r>
            <a:r>
              <a:rPr lang="es-CO" dirty="0" smtClean="0"/>
              <a:t>:</a:t>
            </a:r>
            <a:endParaRPr lang="es-CO" dirty="0"/>
          </a:p>
        </p:txBody>
      </p:sp>
      <p:pic>
        <p:nvPicPr>
          <p:cNvPr id="25602" name="Picture 2" descr="http://1.bp.blogspot.com/-qRGxFg-E0TM/TswxfnRQdBI/AAAAAAAAHIY/eYcAyjFxkxk/s200/227-Jes%25C3%25BAs%2Bjue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332656"/>
            <a:ext cx="3168352" cy="2868910"/>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1043608" y="3933056"/>
            <a:ext cx="6480720" cy="2677656"/>
          </a:xfrm>
          <a:prstGeom prst="rect">
            <a:avLst/>
          </a:prstGeom>
        </p:spPr>
        <p:txBody>
          <a:bodyPr wrap="square">
            <a:spAutoFit/>
          </a:bodyPr>
          <a:lstStyle/>
          <a:p>
            <a:pPr algn="ctr"/>
            <a:r>
              <a:rPr lang="es-CO" sz="2400" b="1" dirty="0">
                <a:solidFill>
                  <a:srgbClr val="0070C0"/>
                </a:solidFill>
              </a:rPr>
              <a:t>"Ella hizo de mí lo que soy por la gracia de Dios. Su instrucción, sus oraciones, fueron bendecidas para mi salvación eterna".*</a:t>
            </a:r>
            <a:br>
              <a:rPr lang="es-CO" sz="2400" b="1" dirty="0">
                <a:solidFill>
                  <a:srgbClr val="0070C0"/>
                </a:solidFill>
              </a:rPr>
            </a:br>
            <a:r>
              <a:rPr lang="es-CO" sz="2400" b="1" dirty="0">
                <a:solidFill>
                  <a:srgbClr val="0070C0"/>
                </a:solidFill>
              </a:rPr>
              <a:t>Con indecible gozo, los padres contemplan la corona, la vestimenta, el arpa, dados a sus hijos. </a:t>
            </a:r>
            <a:r>
              <a:rPr lang="es-CO" sz="2400" b="1" dirty="0" smtClean="0">
                <a:solidFill>
                  <a:srgbClr val="FF0000"/>
                </a:solidFill>
              </a:rPr>
              <a:t>En la foto</a:t>
            </a:r>
            <a:r>
              <a:rPr lang="es-CO" sz="2400" b="1" dirty="0">
                <a:solidFill>
                  <a:srgbClr val="FF0000"/>
                </a:solidFill>
              </a:rPr>
              <a:t>. El juicio divino, y todos seremos juzgados por su </a:t>
            </a:r>
            <a:r>
              <a:rPr lang="es-CO" sz="2400" b="1" dirty="0" smtClean="0">
                <a:solidFill>
                  <a:srgbClr val="FF0000"/>
                </a:solidFill>
              </a:rPr>
              <a:t>ley</a:t>
            </a:r>
            <a:r>
              <a:rPr lang="es-CO" sz="2400" b="1" dirty="0">
                <a:solidFill>
                  <a:srgbClr val="FF0000"/>
                </a:solidFill>
              </a:rPr>
              <a:t>.</a:t>
            </a:r>
          </a:p>
        </p:txBody>
      </p:sp>
    </p:spTree>
    <p:extLst>
      <p:ext uri="{BB962C8B-B14F-4D97-AF65-F5344CB8AC3E}">
        <p14:creationId xmlns:p14="http://schemas.microsoft.com/office/powerpoint/2010/main" val="161344795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915816" y="2132856"/>
            <a:ext cx="5770984" cy="2520280"/>
          </a:xfrm>
        </p:spPr>
        <p:txBody>
          <a:bodyPr>
            <a:normAutofit fontScale="92500" lnSpcReduction="20000"/>
          </a:bodyPr>
          <a:lstStyle/>
          <a:p>
            <a:pPr marL="0" indent="0" algn="ctr">
              <a:buNone/>
            </a:pPr>
            <a:r>
              <a:rPr lang="es-CO" dirty="0" smtClean="0">
                <a:solidFill>
                  <a:srgbClr val="FF0000"/>
                </a:solidFill>
              </a:rPr>
              <a:t>¡</a:t>
            </a:r>
            <a:r>
              <a:rPr lang="es-CO" dirty="0">
                <a:solidFill>
                  <a:srgbClr val="FF0000"/>
                </a:solidFill>
              </a:rPr>
              <a:t>Oh maravillosa redención, tan descrita y tan esperada, contemplada con anticipación febril, pero jamás enteramente comprendida!</a:t>
            </a:r>
            <a:r>
              <a:rPr lang="es-CO" dirty="0"/>
              <a:t>* </a:t>
            </a:r>
            <a:r>
              <a:rPr lang="es-CO" dirty="0" smtClean="0"/>
              <a:t>En la foto</a:t>
            </a:r>
            <a:r>
              <a:rPr lang="es-CO" dirty="0"/>
              <a:t>. Ya no </a:t>
            </a:r>
            <a:r>
              <a:rPr lang="es-CO" dirty="0" smtClean="0"/>
              <a:t>habrá </a:t>
            </a:r>
            <a:r>
              <a:rPr lang="es-CO" dirty="0"/>
              <a:t>más </a:t>
            </a:r>
            <a:r>
              <a:rPr lang="es-CO" dirty="0" smtClean="0"/>
              <a:t>lagrimas</a:t>
            </a:r>
            <a:r>
              <a:rPr lang="es-CO" dirty="0"/>
              <a:t>.</a:t>
            </a:r>
          </a:p>
        </p:txBody>
      </p:sp>
      <p:pic>
        <p:nvPicPr>
          <p:cNvPr id="26626" name="Picture 2" descr="http://2.bp.blogspot.com/-MGKPdVx1Jsc/Tswx4IHDbSI/AAAAAAAAHIk/9iOT_7v-8qk/s200/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56" y="2204864"/>
            <a:ext cx="2793856" cy="2376264"/>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251520" y="116632"/>
            <a:ext cx="8568952" cy="1815882"/>
          </a:xfrm>
          <a:prstGeom prst="rect">
            <a:avLst/>
          </a:prstGeom>
        </p:spPr>
        <p:txBody>
          <a:bodyPr wrap="square">
            <a:spAutoFit/>
          </a:bodyPr>
          <a:lstStyle/>
          <a:p>
            <a:r>
              <a:rPr lang="es-CO" sz="2800" dirty="0"/>
              <a:t>Los días de temor y esperanza han pasado. La semilla sembrada con lágrimas y oraciones puede haber parecido que se esparcía en vano, pero su cosecha se levanta con gozo al final. Sus hijos habrán sido redimidos</a:t>
            </a:r>
            <a:r>
              <a:rPr lang="es-CO" sz="2800" dirty="0" smtClean="0"/>
              <a:t>.*</a:t>
            </a:r>
            <a:endParaRPr lang="es-CO" dirty="0"/>
          </a:p>
        </p:txBody>
      </p:sp>
      <p:sp>
        <p:nvSpPr>
          <p:cNvPr id="5" name="4 Rectángulo"/>
          <p:cNvSpPr/>
          <p:nvPr/>
        </p:nvSpPr>
        <p:spPr>
          <a:xfrm>
            <a:off x="251520" y="4797152"/>
            <a:ext cx="8568952" cy="1815882"/>
          </a:xfrm>
          <a:prstGeom prst="rect">
            <a:avLst/>
          </a:prstGeom>
        </p:spPr>
        <p:txBody>
          <a:bodyPr wrap="square">
            <a:spAutoFit/>
          </a:bodyPr>
          <a:lstStyle/>
          <a:p>
            <a:r>
              <a:rPr lang="es-CO" sz="2800" dirty="0"/>
              <a:t>Cristo ha sido un compañero diario y un amigo familiar para sus fieles seguidores. Estos han vivido en contacto íntimo, en constante comunión con Dios. Sobre ellos ha nacido la gloria del Señor.</a:t>
            </a:r>
          </a:p>
        </p:txBody>
      </p:sp>
    </p:spTree>
    <p:extLst>
      <p:ext uri="{BB962C8B-B14F-4D97-AF65-F5344CB8AC3E}">
        <p14:creationId xmlns:p14="http://schemas.microsoft.com/office/powerpoint/2010/main" val="31837344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26626"/>
                                        </p:tgtEl>
                                        <p:attrNameLst>
                                          <p:attrName>style.visibility</p:attrName>
                                        </p:attrNameLst>
                                      </p:cBhvr>
                                      <p:to>
                                        <p:strVal val="visible"/>
                                      </p:to>
                                    </p:set>
                                    <p:anim calcmode="lin" valueType="num">
                                      <p:cBhvr>
                                        <p:cTn id="12" dur="500" fill="hold"/>
                                        <p:tgtEl>
                                          <p:spTgt spid="26626"/>
                                        </p:tgtEl>
                                        <p:attrNameLst>
                                          <p:attrName>ppt_w</p:attrName>
                                        </p:attrNameLst>
                                      </p:cBhvr>
                                      <p:tavLst>
                                        <p:tav tm="0">
                                          <p:val>
                                            <p:fltVal val="0"/>
                                          </p:val>
                                        </p:tav>
                                        <p:tav tm="100000">
                                          <p:val>
                                            <p:strVal val="#ppt_w"/>
                                          </p:val>
                                        </p:tav>
                                      </p:tavLst>
                                    </p:anim>
                                    <p:anim calcmode="lin" valueType="num">
                                      <p:cBhvr>
                                        <p:cTn id="13" dur="500" fill="hold"/>
                                        <p:tgtEl>
                                          <p:spTgt spid="26626"/>
                                        </p:tgtEl>
                                        <p:attrNameLst>
                                          <p:attrName>ppt_h</p:attrName>
                                        </p:attrNameLst>
                                      </p:cBhvr>
                                      <p:tavLst>
                                        <p:tav tm="0">
                                          <p:val>
                                            <p:fltVal val="0"/>
                                          </p:val>
                                        </p:tav>
                                        <p:tav tm="100000">
                                          <p:val>
                                            <p:strVal val="#ppt_h"/>
                                          </p:val>
                                        </p:tav>
                                      </p:tavLst>
                                    </p:anim>
                                    <p:animEffect transition="in" filter="fade">
                                      <p:cBhvr>
                                        <p:cTn id="14" dur="500"/>
                                        <p:tgtEl>
                                          <p:spTgt spid="26626"/>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80">
                                          <p:stCondLst>
                                            <p:cond delay="0"/>
                                          </p:stCondLst>
                                        </p:cTn>
                                        <p:tgtEl>
                                          <p:spTgt spid="5"/>
                                        </p:tgtEl>
                                      </p:cBhvr>
                                    </p:animEffect>
                                    <p:anim calcmode="lin" valueType="num">
                                      <p:cBhvr>
                                        <p:cTn id="2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5" dur="26">
                                          <p:stCondLst>
                                            <p:cond delay="650"/>
                                          </p:stCondLst>
                                        </p:cTn>
                                        <p:tgtEl>
                                          <p:spTgt spid="5"/>
                                        </p:tgtEl>
                                      </p:cBhvr>
                                      <p:to x="100000" y="60000"/>
                                    </p:animScale>
                                    <p:animScale>
                                      <p:cBhvr>
                                        <p:cTn id="26" dur="166" decel="50000">
                                          <p:stCondLst>
                                            <p:cond delay="676"/>
                                          </p:stCondLst>
                                        </p:cTn>
                                        <p:tgtEl>
                                          <p:spTgt spid="5"/>
                                        </p:tgtEl>
                                      </p:cBhvr>
                                      <p:to x="100000" y="100000"/>
                                    </p:animScale>
                                    <p:animScale>
                                      <p:cBhvr>
                                        <p:cTn id="27" dur="26">
                                          <p:stCondLst>
                                            <p:cond delay="1312"/>
                                          </p:stCondLst>
                                        </p:cTn>
                                        <p:tgtEl>
                                          <p:spTgt spid="5"/>
                                        </p:tgtEl>
                                      </p:cBhvr>
                                      <p:to x="100000" y="80000"/>
                                    </p:animScale>
                                    <p:animScale>
                                      <p:cBhvr>
                                        <p:cTn id="28" dur="166" decel="50000">
                                          <p:stCondLst>
                                            <p:cond delay="1338"/>
                                          </p:stCondLst>
                                        </p:cTn>
                                        <p:tgtEl>
                                          <p:spTgt spid="5"/>
                                        </p:tgtEl>
                                      </p:cBhvr>
                                      <p:to x="100000" y="100000"/>
                                    </p:animScale>
                                    <p:animScale>
                                      <p:cBhvr>
                                        <p:cTn id="29" dur="26">
                                          <p:stCondLst>
                                            <p:cond delay="1642"/>
                                          </p:stCondLst>
                                        </p:cTn>
                                        <p:tgtEl>
                                          <p:spTgt spid="5"/>
                                        </p:tgtEl>
                                      </p:cBhvr>
                                      <p:to x="100000" y="90000"/>
                                    </p:animScale>
                                    <p:animScale>
                                      <p:cBhvr>
                                        <p:cTn id="30" dur="166" decel="50000">
                                          <p:stCondLst>
                                            <p:cond delay="1668"/>
                                          </p:stCondLst>
                                        </p:cTn>
                                        <p:tgtEl>
                                          <p:spTgt spid="5"/>
                                        </p:tgtEl>
                                      </p:cBhvr>
                                      <p:to x="100000" y="100000"/>
                                    </p:animScale>
                                    <p:animScale>
                                      <p:cBhvr>
                                        <p:cTn id="31" dur="26">
                                          <p:stCondLst>
                                            <p:cond delay="1808"/>
                                          </p:stCondLst>
                                        </p:cTn>
                                        <p:tgtEl>
                                          <p:spTgt spid="5"/>
                                        </p:tgtEl>
                                      </p:cBhvr>
                                      <p:to x="100000" y="95000"/>
                                    </p:animScale>
                                    <p:animScale>
                                      <p:cBhvr>
                                        <p:cTn id="3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427984" y="343197"/>
            <a:ext cx="4485184" cy="6182147"/>
          </a:xfrm>
          <a:blipFill>
            <a:blip r:embed="rId2"/>
            <a:tile tx="0" ty="0" sx="100000" sy="100000" flip="none" algn="tl"/>
          </a:blipFill>
        </p:spPr>
        <p:txBody>
          <a:bodyPr>
            <a:noAutofit/>
          </a:bodyPr>
          <a:lstStyle/>
          <a:p>
            <a:pPr marL="0" indent="0" algn="ctr">
              <a:buNone/>
            </a:pPr>
            <a:r>
              <a:rPr lang="es-CO" dirty="0"/>
              <a:t>En ellos se ha reflejado la luz del conocimiento de la gloria de Dios en la faz de Jesucristo</a:t>
            </a:r>
            <a:r>
              <a:rPr lang="es-CO" dirty="0" smtClean="0"/>
              <a:t>.</a:t>
            </a:r>
          </a:p>
          <a:p>
            <a:pPr marL="0" indent="0" algn="ctr">
              <a:buNone/>
            </a:pPr>
            <a:r>
              <a:rPr lang="es-CO" dirty="0" smtClean="0"/>
              <a:t> </a:t>
            </a:r>
            <a:r>
              <a:rPr lang="es-CO" dirty="0"/>
              <a:t>Ahora se regocijan en los rayos no empeñados por la refulgencia y la gloria del Rey en su majestad. </a:t>
            </a:r>
            <a:endParaRPr lang="es-CO" dirty="0" smtClean="0"/>
          </a:p>
          <a:p>
            <a:pPr marL="0" indent="0" algn="ctr">
              <a:buNone/>
            </a:pPr>
            <a:r>
              <a:rPr lang="es-CO" dirty="0" smtClean="0"/>
              <a:t>Están </a:t>
            </a:r>
            <a:r>
              <a:rPr lang="es-CO" dirty="0"/>
              <a:t>preparados para la comunión del cielo; pues tienen el cielo en sus corazones. </a:t>
            </a:r>
            <a:endParaRPr lang="es-CO" dirty="0" smtClean="0"/>
          </a:p>
        </p:txBody>
      </p:sp>
      <p:pic>
        <p:nvPicPr>
          <p:cNvPr id="27650" name="Picture 2" descr="http://1.bp.blogspot.com/-3Ez0dvnv34Y/TswyRpxQZKI/AAAAAAAAHIw/VRKTtQ7Jqcg/s200/28-Jesus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404664"/>
            <a:ext cx="3816424" cy="4752528"/>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09816" y="5157192"/>
            <a:ext cx="3830136" cy="1569660"/>
          </a:xfrm>
          <a:prstGeom prst="rect">
            <a:avLst/>
          </a:prstGeom>
        </p:spPr>
        <p:txBody>
          <a:bodyPr wrap="square">
            <a:spAutoFit/>
          </a:bodyPr>
          <a:lstStyle/>
          <a:p>
            <a:pPr algn="ctr"/>
            <a:r>
              <a:rPr lang="es-CO" sz="2400" b="1" dirty="0" smtClean="0">
                <a:solidFill>
                  <a:srgbClr val="FF0000"/>
                </a:solidFill>
              </a:rPr>
              <a:t>En la foto</a:t>
            </a:r>
            <a:r>
              <a:rPr lang="es-CO" sz="2400" b="1" dirty="0">
                <a:solidFill>
                  <a:srgbClr val="FF0000"/>
                </a:solidFill>
              </a:rPr>
              <a:t>. El dolor no </a:t>
            </a:r>
            <a:r>
              <a:rPr lang="es-CO" sz="2400" b="1" dirty="0" smtClean="0">
                <a:solidFill>
                  <a:srgbClr val="FF0000"/>
                </a:solidFill>
              </a:rPr>
              <a:t>será </a:t>
            </a:r>
            <a:r>
              <a:rPr lang="es-CO" sz="2400" b="1" dirty="0">
                <a:solidFill>
                  <a:srgbClr val="FF0000"/>
                </a:solidFill>
              </a:rPr>
              <a:t>más, seremos transformados a la imagen de </a:t>
            </a:r>
            <a:r>
              <a:rPr lang="es-CO" sz="2400" b="1" dirty="0" smtClean="0">
                <a:solidFill>
                  <a:srgbClr val="FF0000"/>
                </a:solidFill>
              </a:rPr>
              <a:t>Jesús</a:t>
            </a:r>
            <a:r>
              <a:rPr lang="es-CO" sz="2400" b="1" dirty="0">
                <a:solidFill>
                  <a:srgbClr val="FF0000"/>
                </a:solidFill>
              </a:rPr>
              <a:t>.</a:t>
            </a:r>
          </a:p>
        </p:txBody>
      </p:sp>
    </p:spTree>
    <p:extLst>
      <p:ext uri="{BB962C8B-B14F-4D97-AF65-F5344CB8AC3E}">
        <p14:creationId xmlns:p14="http://schemas.microsoft.com/office/powerpoint/2010/main" val="38283187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7650"/>
                                        </p:tgtEl>
                                        <p:attrNameLst>
                                          <p:attrName>style.visibility</p:attrName>
                                        </p:attrNameLst>
                                      </p:cBhvr>
                                      <p:to>
                                        <p:strVal val="visible"/>
                                      </p:to>
                                    </p:set>
                                    <p:animEffect transition="in" filter="wheel(1)">
                                      <p:cBhvr>
                                        <p:cTn id="7" dur="2000"/>
                                        <p:tgtEl>
                                          <p:spTgt spid="27650"/>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smtClean="0"/>
              <a:t/>
            </a:r>
            <a:br>
              <a:rPr lang="es-CO" b="1" dirty="0" smtClean="0"/>
            </a:br>
            <a:r>
              <a:rPr lang="es-CO" b="1" dirty="0" smtClean="0"/>
              <a:t>SATANÁS </a:t>
            </a:r>
            <a:r>
              <a:rPr lang="es-CO" b="1" dirty="0"/>
              <a:t>ES ATADO</a:t>
            </a:r>
            <a:br>
              <a:rPr lang="es-CO" b="1" dirty="0"/>
            </a:br>
            <a:endParaRPr lang="es-CO" dirty="0"/>
          </a:p>
        </p:txBody>
      </p:sp>
      <p:sp>
        <p:nvSpPr>
          <p:cNvPr id="3" name="2 Marcador de contenido"/>
          <p:cNvSpPr>
            <a:spLocks noGrp="1"/>
          </p:cNvSpPr>
          <p:nvPr>
            <p:ph idx="1"/>
          </p:nvPr>
        </p:nvSpPr>
        <p:spPr>
          <a:xfrm>
            <a:off x="2555776" y="1600201"/>
            <a:ext cx="4464496" cy="2404864"/>
          </a:xfrm>
        </p:spPr>
        <p:txBody>
          <a:bodyPr>
            <a:normAutofit fontScale="85000" lnSpcReduction="20000"/>
          </a:bodyPr>
          <a:lstStyle/>
          <a:p>
            <a:pPr marL="0" indent="0" algn="ctr">
              <a:buNone/>
            </a:pPr>
            <a:r>
              <a:rPr lang="es-CO" b="1" dirty="0"/>
              <a:t>Vi a un ángel que descendía del cielo, con la llave del abismo, y una gran cadena en la mano. Y prendió al dragón, la serpiente antigua, que es el diablo y Satanás, y lo ató por mil años. </a:t>
            </a:r>
            <a:r>
              <a:rPr lang="es-CO" b="1" dirty="0">
                <a:solidFill>
                  <a:srgbClr val="FF0000"/>
                </a:solidFill>
              </a:rPr>
              <a:t>(Apoc. 20: 1, 2</a:t>
            </a:r>
            <a:r>
              <a:rPr lang="es-CO" b="1" dirty="0" smtClean="0">
                <a:solidFill>
                  <a:srgbClr val="FF0000"/>
                </a:solidFill>
              </a:rPr>
              <a:t>).</a:t>
            </a:r>
            <a:endParaRPr lang="es-CO" dirty="0">
              <a:solidFill>
                <a:srgbClr val="FF0000"/>
              </a:solidFill>
            </a:endParaRPr>
          </a:p>
        </p:txBody>
      </p:sp>
      <p:pic>
        <p:nvPicPr>
          <p:cNvPr id="28674" name="Picture 2" descr="http://4.bp.blogspot.com/-bvij51HMZQQ/TsrmLzPsX0I/AAAAAAAAHHQ/91SaYp7Gy8U/s200/Santan%25C3%25A1s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405" y="1628800"/>
            <a:ext cx="1905000" cy="2304256"/>
          </a:xfrm>
          <a:prstGeom prst="rect">
            <a:avLst/>
          </a:prstGeom>
          <a:noFill/>
          <a:extLst>
            <a:ext uri="{909E8E84-426E-40DD-AFC4-6F175D3DCCD1}">
              <a14:hiddenFill xmlns:a14="http://schemas.microsoft.com/office/drawing/2010/main">
                <a:solidFill>
                  <a:srgbClr val="FFFFFF"/>
                </a:solidFill>
              </a14:hiddenFill>
            </a:ext>
          </a:extLst>
        </p:spPr>
      </p:pic>
      <p:pic>
        <p:nvPicPr>
          <p:cNvPr id="28676" name="Picture 4" descr="http://3.bp.blogspot.com/-TyNCjbSG3sk/Tsrjp6UHxkI/AAAAAAAAHGg/XqPOnDpFB-I/s200/Milenio_con_cadena.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9878" y="1628800"/>
            <a:ext cx="2195736" cy="2304255"/>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0" y="4444663"/>
            <a:ext cx="9144000" cy="2677656"/>
          </a:xfrm>
          <a:prstGeom prst="rect">
            <a:avLst/>
          </a:prstGeom>
        </p:spPr>
        <p:txBody>
          <a:bodyPr wrap="square">
            <a:spAutoFit/>
          </a:bodyPr>
          <a:lstStyle/>
          <a:p>
            <a:pPr algn="ctr"/>
            <a:r>
              <a:rPr lang="es-CO" sz="2800" dirty="0"/>
              <a:t>El autor del Apocalipsis predice el destierro de Satanás y el estado caótico y de desolación a que será reducida la tierra; y declara que este estado de cosas subsistirá por mil años. </a:t>
            </a:r>
            <a:endParaRPr lang="es-CO" sz="2800" dirty="0" smtClean="0"/>
          </a:p>
          <a:p>
            <a:pPr algn="ctr"/>
            <a:r>
              <a:rPr lang="es-CO" sz="2800" b="1" dirty="0" smtClean="0">
                <a:solidFill>
                  <a:srgbClr val="0070C0"/>
                </a:solidFill>
              </a:rPr>
              <a:t>En la foto</a:t>
            </a:r>
            <a:r>
              <a:rPr lang="es-CO" sz="2800" b="1" dirty="0">
                <a:solidFill>
                  <a:srgbClr val="0070C0"/>
                </a:solidFill>
              </a:rPr>
              <a:t>. </a:t>
            </a:r>
            <a:r>
              <a:rPr lang="es-CO" sz="2800" b="1" dirty="0" smtClean="0">
                <a:solidFill>
                  <a:srgbClr val="0070C0"/>
                </a:solidFill>
              </a:rPr>
              <a:t>Satanás </a:t>
            </a:r>
            <a:r>
              <a:rPr lang="es-CO" sz="2800" b="1" dirty="0">
                <a:solidFill>
                  <a:srgbClr val="0070C0"/>
                </a:solidFill>
              </a:rPr>
              <a:t>simbólicamente estará atado, por que no habrá en la tierra seres </a:t>
            </a:r>
            <a:r>
              <a:rPr lang="es-CO" sz="2800" b="1" dirty="0" smtClean="0">
                <a:solidFill>
                  <a:srgbClr val="0070C0"/>
                </a:solidFill>
              </a:rPr>
              <a:t>humanos</a:t>
            </a:r>
            <a:r>
              <a:rPr lang="es-CO" sz="2800" b="1" dirty="0">
                <a:solidFill>
                  <a:srgbClr val="0070C0"/>
                </a:solidFill>
              </a:rPr>
              <a:t>.</a:t>
            </a:r>
            <a:br>
              <a:rPr lang="es-CO" sz="2800" b="1" dirty="0">
                <a:solidFill>
                  <a:srgbClr val="0070C0"/>
                </a:solidFill>
              </a:rPr>
            </a:br>
            <a:endParaRPr lang="es-CO" sz="2800" b="1" dirty="0">
              <a:solidFill>
                <a:srgbClr val="0070C0"/>
              </a:solidFill>
            </a:endParaRPr>
          </a:p>
        </p:txBody>
      </p:sp>
    </p:spTree>
    <p:extLst>
      <p:ext uri="{BB962C8B-B14F-4D97-AF65-F5344CB8AC3E}">
        <p14:creationId xmlns:p14="http://schemas.microsoft.com/office/powerpoint/2010/main" val="40563630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8674"/>
                                        </p:tgtEl>
                                        <p:attrNameLst>
                                          <p:attrName>style.visibility</p:attrName>
                                        </p:attrNameLst>
                                      </p:cBhvr>
                                      <p:to>
                                        <p:strVal val="visible"/>
                                      </p:to>
                                    </p:set>
                                    <p:animEffect transition="in" filter="randombar(horizontal)">
                                      <p:cBhvr>
                                        <p:cTn id="10" dur="500"/>
                                        <p:tgtEl>
                                          <p:spTgt spid="28674"/>
                                        </p:tgtEl>
                                      </p:cBhvr>
                                    </p:animEffect>
                                  </p:childTnLst>
                                </p:cTn>
                              </p:par>
                              <p:par>
                                <p:cTn id="11" presetID="14" presetClass="entr" presetSubtype="10" fill="hold" nodeType="withEffect">
                                  <p:stCondLst>
                                    <p:cond delay="0"/>
                                  </p:stCondLst>
                                  <p:childTnLst>
                                    <p:set>
                                      <p:cBhvr>
                                        <p:cTn id="12" dur="1" fill="hold">
                                          <p:stCondLst>
                                            <p:cond delay="0"/>
                                          </p:stCondLst>
                                        </p:cTn>
                                        <p:tgtEl>
                                          <p:spTgt spid="28676"/>
                                        </p:tgtEl>
                                        <p:attrNameLst>
                                          <p:attrName>style.visibility</p:attrName>
                                        </p:attrNameLst>
                                      </p:cBhvr>
                                      <p:to>
                                        <p:strVal val="visible"/>
                                      </p:to>
                                    </p:set>
                                    <p:animEffect transition="in" filter="randombar(horizontal)">
                                      <p:cBhvr>
                                        <p:cTn id="13" dur="500"/>
                                        <p:tgtEl>
                                          <p:spTgt spid="28676"/>
                                        </p:tgtEl>
                                      </p:cBhvr>
                                    </p:animEffect>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80">
                                          <p:stCondLst>
                                            <p:cond delay="0"/>
                                          </p:stCondLst>
                                        </p:cTn>
                                        <p:tgtEl>
                                          <p:spTgt spid="4"/>
                                        </p:tgtEl>
                                      </p:cBhvr>
                                    </p:animEffect>
                                    <p:anim calcmode="lin" valueType="num">
                                      <p:cBhvr>
                                        <p:cTn id="19"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4" dur="26">
                                          <p:stCondLst>
                                            <p:cond delay="650"/>
                                          </p:stCondLst>
                                        </p:cTn>
                                        <p:tgtEl>
                                          <p:spTgt spid="4"/>
                                        </p:tgtEl>
                                      </p:cBhvr>
                                      <p:to x="100000" y="60000"/>
                                    </p:animScale>
                                    <p:animScale>
                                      <p:cBhvr>
                                        <p:cTn id="25" dur="166" decel="50000">
                                          <p:stCondLst>
                                            <p:cond delay="676"/>
                                          </p:stCondLst>
                                        </p:cTn>
                                        <p:tgtEl>
                                          <p:spTgt spid="4"/>
                                        </p:tgtEl>
                                      </p:cBhvr>
                                      <p:to x="100000" y="100000"/>
                                    </p:animScale>
                                    <p:animScale>
                                      <p:cBhvr>
                                        <p:cTn id="26" dur="26">
                                          <p:stCondLst>
                                            <p:cond delay="1312"/>
                                          </p:stCondLst>
                                        </p:cTn>
                                        <p:tgtEl>
                                          <p:spTgt spid="4"/>
                                        </p:tgtEl>
                                      </p:cBhvr>
                                      <p:to x="100000" y="80000"/>
                                    </p:animScale>
                                    <p:animScale>
                                      <p:cBhvr>
                                        <p:cTn id="27" dur="166" decel="50000">
                                          <p:stCondLst>
                                            <p:cond delay="1338"/>
                                          </p:stCondLst>
                                        </p:cTn>
                                        <p:tgtEl>
                                          <p:spTgt spid="4"/>
                                        </p:tgtEl>
                                      </p:cBhvr>
                                      <p:to x="100000" y="100000"/>
                                    </p:animScale>
                                    <p:animScale>
                                      <p:cBhvr>
                                        <p:cTn id="28" dur="26">
                                          <p:stCondLst>
                                            <p:cond delay="1642"/>
                                          </p:stCondLst>
                                        </p:cTn>
                                        <p:tgtEl>
                                          <p:spTgt spid="4"/>
                                        </p:tgtEl>
                                      </p:cBhvr>
                                      <p:to x="100000" y="90000"/>
                                    </p:animScale>
                                    <p:animScale>
                                      <p:cBhvr>
                                        <p:cTn id="29" dur="166" decel="50000">
                                          <p:stCondLst>
                                            <p:cond delay="1668"/>
                                          </p:stCondLst>
                                        </p:cTn>
                                        <p:tgtEl>
                                          <p:spTgt spid="4"/>
                                        </p:tgtEl>
                                      </p:cBhvr>
                                      <p:to x="100000" y="100000"/>
                                    </p:animScale>
                                    <p:animScale>
                                      <p:cBhvr>
                                        <p:cTn id="30" dur="26">
                                          <p:stCondLst>
                                            <p:cond delay="1808"/>
                                          </p:stCondLst>
                                        </p:cTn>
                                        <p:tgtEl>
                                          <p:spTgt spid="4"/>
                                        </p:tgtEl>
                                      </p:cBhvr>
                                      <p:to x="100000" y="95000"/>
                                    </p:animScale>
                                    <p:animScale>
                                      <p:cBhvr>
                                        <p:cTn id="31"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5626968" cy="3168352"/>
          </a:xfrm>
        </p:spPr>
        <p:txBody>
          <a:bodyPr>
            <a:normAutofit fontScale="92500" lnSpcReduction="10000"/>
          </a:bodyPr>
          <a:lstStyle/>
          <a:p>
            <a:pPr marL="0" indent="0">
              <a:buNone/>
            </a:pPr>
            <a:r>
              <a:rPr lang="es-CO" dirty="0"/>
              <a:t>Después de descritas las escenas de la segunda venida del Señor y la destrucción de los impíos, la profecía prosigue: "Y vi a un ángel que descendía del cielo, con la llave del abismo, y una gran cadena en su mano</a:t>
            </a:r>
            <a:r>
              <a:rPr lang="es-CO" dirty="0" smtClean="0"/>
              <a:t>.</a:t>
            </a:r>
            <a:endParaRPr lang="es-CO" dirty="0"/>
          </a:p>
        </p:txBody>
      </p:sp>
      <p:pic>
        <p:nvPicPr>
          <p:cNvPr id="29698" name="Picture 2" descr="http://1.bp.blogspot.com/-VFeJxY2H5k8/TsrkZVWf3OI/AAAAAAAAHGs/rCRRb94P3K0/s200/17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548680"/>
            <a:ext cx="2880320" cy="2808312"/>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95536" y="3933056"/>
            <a:ext cx="8280920" cy="2369880"/>
          </a:xfrm>
          <a:prstGeom prst="rect">
            <a:avLst/>
          </a:prstGeom>
        </p:spPr>
        <p:txBody>
          <a:bodyPr wrap="square">
            <a:spAutoFit/>
          </a:bodyPr>
          <a:lstStyle/>
          <a:p>
            <a:pPr algn="ctr"/>
            <a:r>
              <a:rPr lang="es-CO" sz="2400" dirty="0">
                <a:solidFill>
                  <a:srgbClr val="FF0000"/>
                </a:solidFill>
              </a:rPr>
              <a:t>Y prendió al dragón, la serpiente antigua, que es el diablo y Satanás, y lo ató por mil años; y lo arrojó al abismo, y lo encerró, y puso su sello sobre él, para que no engañase más a las naciones, hasta que fuesen cumplidos mil años; y después de esto debe ser desatado por un poco de tiempo" </a:t>
            </a:r>
            <a:r>
              <a:rPr lang="es-CO" sz="2400" dirty="0"/>
              <a:t>(Apoc. 20: 1-3). </a:t>
            </a:r>
            <a:r>
              <a:rPr lang="es-CO" sz="2800" b="1" dirty="0" smtClean="0">
                <a:solidFill>
                  <a:srgbClr val="0070C0"/>
                </a:solidFill>
              </a:rPr>
              <a:t>En la foto</a:t>
            </a:r>
            <a:r>
              <a:rPr lang="es-CO" sz="2800" b="1" dirty="0">
                <a:solidFill>
                  <a:srgbClr val="0070C0"/>
                </a:solidFill>
              </a:rPr>
              <a:t>. </a:t>
            </a:r>
            <a:r>
              <a:rPr lang="es-CO" sz="2800" b="1" dirty="0" smtClean="0">
                <a:solidFill>
                  <a:srgbClr val="0070C0"/>
                </a:solidFill>
              </a:rPr>
              <a:t>Durante ese tiempo la </a:t>
            </a:r>
            <a:r>
              <a:rPr lang="es-CO" sz="2800" b="1" dirty="0">
                <a:solidFill>
                  <a:srgbClr val="0070C0"/>
                </a:solidFill>
              </a:rPr>
              <a:t>tierra estará </a:t>
            </a:r>
            <a:r>
              <a:rPr lang="es-CO" sz="2800" b="1" dirty="0" smtClean="0">
                <a:solidFill>
                  <a:srgbClr val="0070C0"/>
                </a:solidFill>
              </a:rPr>
              <a:t>vacía.</a:t>
            </a:r>
            <a:endParaRPr lang="es-CO" sz="2800" b="1" dirty="0">
              <a:solidFill>
                <a:srgbClr val="0070C0"/>
              </a:solidFill>
            </a:endParaRPr>
          </a:p>
        </p:txBody>
      </p:sp>
    </p:spTree>
    <p:extLst>
      <p:ext uri="{BB962C8B-B14F-4D97-AF65-F5344CB8AC3E}">
        <p14:creationId xmlns:p14="http://schemas.microsoft.com/office/powerpoint/2010/main" val="399267653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1584176"/>
          </a:xfrm>
          <a:blipFill>
            <a:blip r:embed="rId2"/>
            <a:tile tx="0" ty="0" sx="100000" sy="100000" flip="none" algn="tl"/>
          </a:blipFill>
        </p:spPr>
        <p:txBody>
          <a:bodyPr>
            <a:normAutofit fontScale="92500"/>
          </a:bodyPr>
          <a:lstStyle/>
          <a:p>
            <a:pPr marL="0" indent="0" algn="ctr">
              <a:buNone/>
            </a:pPr>
            <a:r>
              <a:rPr lang="es-CO" dirty="0"/>
              <a:t>Según se desprende de otros pasajes bíblicos, es de toda evidencia que la expresión "abismo" se refiere a la tierra en estado de confusión y tinieblas. </a:t>
            </a:r>
            <a:endParaRPr lang="es-CO" dirty="0" smtClean="0"/>
          </a:p>
        </p:txBody>
      </p:sp>
      <p:pic>
        <p:nvPicPr>
          <p:cNvPr id="30722" name="Picture 2" descr="http://3.bp.blogspot.com/-dzVVd_-bzzA/TsrlU8CnL7I/AAAAAAAAHHE/cKrmXPcpKe0/s200/apocalips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2276873"/>
            <a:ext cx="2376264" cy="3528392"/>
          </a:xfrm>
          <a:prstGeom prst="rect">
            <a:avLst/>
          </a:prstGeom>
          <a:noFill/>
          <a:extLst>
            <a:ext uri="{909E8E84-426E-40DD-AFC4-6F175D3DCCD1}">
              <a14:hiddenFill xmlns:a14="http://schemas.microsoft.com/office/drawing/2010/main">
                <a:solidFill>
                  <a:srgbClr val="FFFFFF"/>
                </a:solidFill>
              </a14:hiddenFill>
            </a:ext>
          </a:extLst>
        </p:spPr>
      </p:pic>
      <p:pic>
        <p:nvPicPr>
          <p:cNvPr id="30724" name="Picture 4" descr="http://3.bp.blogspot.com/-Lay0kfOjSHc/TsrkszgPkbI/AAAAAAAAHG4/DUt4hdVxDvY/s200/aac_sized88.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4248" y="2276872"/>
            <a:ext cx="2232248" cy="3528392"/>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2483768" y="2171910"/>
            <a:ext cx="4320480" cy="4401205"/>
          </a:xfrm>
          <a:prstGeom prst="rect">
            <a:avLst/>
          </a:prstGeom>
        </p:spPr>
        <p:txBody>
          <a:bodyPr wrap="square">
            <a:spAutoFit/>
          </a:bodyPr>
          <a:lstStyle/>
          <a:p>
            <a:pPr algn="ctr"/>
            <a:r>
              <a:rPr lang="es-CO" sz="2800" dirty="0"/>
              <a:t>Respecto a la condición de la tierra "</a:t>
            </a:r>
            <a:r>
              <a:rPr lang="es-CO" sz="2800" dirty="0">
                <a:latin typeface="Agency FB" pitchFamily="34" charset="0"/>
              </a:rPr>
              <a:t>en el principio</a:t>
            </a:r>
            <a:r>
              <a:rPr lang="es-CO" sz="2800" dirty="0"/>
              <a:t>", la narración bíblica dice que "</a:t>
            </a:r>
            <a:r>
              <a:rPr lang="es-CO" sz="2800" dirty="0">
                <a:latin typeface="Agency FB" pitchFamily="34" charset="0"/>
              </a:rPr>
              <a:t>estaba desordenada y vacía; y las tinieblas estaban sobre la haz del </a:t>
            </a:r>
            <a:r>
              <a:rPr lang="es-CO" sz="2800" dirty="0" smtClean="0">
                <a:latin typeface="Agency FB" pitchFamily="34" charset="0"/>
              </a:rPr>
              <a:t>abismo</a:t>
            </a:r>
            <a:r>
              <a:rPr lang="es-CO" sz="2800" dirty="0" smtClean="0"/>
              <a:t>«</a:t>
            </a:r>
          </a:p>
          <a:p>
            <a:pPr algn="ctr"/>
            <a:r>
              <a:rPr lang="es-CO" sz="2800" dirty="0" smtClean="0"/>
              <a:t> </a:t>
            </a:r>
            <a:r>
              <a:rPr lang="es-CO" sz="2800" dirty="0">
                <a:solidFill>
                  <a:srgbClr val="FF0000"/>
                </a:solidFill>
              </a:rPr>
              <a:t>(Gén. 1: 2 </a:t>
            </a:r>
            <a:r>
              <a:rPr lang="es-CO" sz="2800" dirty="0" smtClean="0">
                <a:solidFill>
                  <a:srgbClr val="FF0000"/>
                </a:solidFill>
              </a:rPr>
              <a:t>).</a:t>
            </a:r>
          </a:p>
          <a:p>
            <a:pPr algn="ctr"/>
            <a:r>
              <a:rPr lang="es-CO" sz="2800" dirty="0" smtClean="0"/>
              <a:t> </a:t>
            </a:r>
            <a:r>
              <a:rPr lang="es-CO" sz="2400" dirty="0" smtClean="0"/>
              <a:t>En las dos fotos. La tierra estará totalmente vacía de seres humanos, y Satanás </a:t>
            </a:r>
            <a:r>
              <a:rPr lang="es-CO" sz="2400" dirty="0"/>
              <a:t>estará </a:t>
            </a:r>
            <a:r>
              <a:rPr lang="es-CO" sz="2400" dirty="0" smtClean="0"/>
              <a:t>solo.</a:t>
            </a:r>
            <a:endParaRPr lang="es-CO" sz="1600" dirty="0"/>
          </a:p>
        </p:txBody>
      </p:sp>
    </p:spTree>
    <p:extLst>
      <p:ext uri="{BB962C8B-B14F-4D97-AF65-F5344CB8AC3E}">
        <p14:creationId xmlns:p14="http://schemas.microsoft.com/office/powerpoint/2010/main" val="31760048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randombar(horizontal)">
                                      <p:cBhvr>
                                        <p:cTn id="7" dur="500"/>
                                        <p:tgtEl>
                                          <p:spTgt spid="30722"/>
                                        </p:tgtEl>
                                      </p:cBhvr>
                                    </p:animEffect>
                                  </p:childTnLst>
                                </p:cTn>
                              </p:par>
                              <p:par>
                                <p:cTn id="8" presetID="14" presetClass="entr" presetSubtype="10" fill="hold" nodeType="withEffect">
                                  <p:stCondLst>
                                    <p:cond delay="0"/>
                                  </p:stCondLst>
                                  <p:childTnLst>
                                    <p:set>
                                      <p:cBhvr>
                                        <p:cTn id="9" dur="1" fill="hold">
                                          <p:stCondLst>
                                            <p:cond delay="0"/>
                                          </p:stCondLst>
                                        </p:cTn>
                                        <p:tgtEl>
                                          <p:spTgt spid="30724"/>
                                        </p:tgtEl>
                                        <p:attrNameLst>
                                          <p:attrName>style.visibility</p:attrName>
                                        </p:attrNameLst>
                                      </p:cBhvr>
                                      <p:to>
                                        <p:strVal val="visible"/>
                                      </p:to>
                                    </p:set>
                                    <p:animEffect transition="in" filter="randombar(horizontal)">
                                      <p:cBhvr>
                                        <p:cTn id="10" dur="500"/>
                                        <p:tgtEl>
                                          <p:spTgt spid="30724"/>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76672"/>
            <a:ext cx="9144000" cy="5649491"/>
          </a:xfrm>
          <a:blipFill>
            <a:blip r:embed="rId2"/>
            <a:tile tx="0" ty="0" sx="100000" sy="100000" flip="none" algn="tl"/>
          </a:blipFill>
        </p:spPr>
        <p:txBody>
          <a:bodyPr>
            <a:normAutofit/>
          </a:bodyPr>
          <a:lstStyle/>
          <a:p>
            <a:pPr marL="0" indent="0" algn="ctr">
              <a:buNone/>
            </a:pPr>
            <a:endParaRPr lang="es-CO" dirty="0" smtClean="0"/>
          </a:p>
          <a:p>
            <a:pPr marL="0" indent="0" algn="ctr">
              <a:buNone/>
            </a:pPr>
            <a:r>
              <a:rPr lang="es-CO" dirty="0" smtClean="0">
                <a:solidFill>
                  <a:schemeClr val="bg1"/>
                </a:solidFill>
              </a:rPr>
              <a:t>Las </a:t>
            </a:r>
            <a:r>
              <a:rPr lang="es-CO" dirty="0">
                <a:solidFill>
                  <a:schemeClr val="bg1"/>
                </a:solidFill>
              </a:rPr>
              <a:t>profecías enseñan que </a:t>
            </a:r>
            <a:r>
              <a:rPr lang="es-CO" dirty="0" smtClean="0">
                <a:solidFill>
                  <a:schemeClr val="bg1"/>
                </a:solidFill>
              </a:rPr>
              <a:t>la tierra será </a:t>
            </a:r>
            <a:r>
              <a:rPr lang="es-CO" dirty="0">
                <a:solidFill>
                  <a:schemeClr val="bg1"/>
                </a:solidFill>
              </a:rPr>
              <a:t>reducida, en parte por lo menos, a ese estado. </a:t>
            </a:r>
            <a:endParaRPr lang="es-CO" dirty="0" smtClean="0">
              <a:solidFill>
                <a:schemeClr val="bg1"/>
              </a:solidFill>
            </a:endParaRPr>
          </a:p>
          <a:p>
            <a:pPr marL="0" indent="0" algn="ctr">
              <a:buNone/>
            </a:pPr>
            <a:r>
              <a:rPr lang="es-CO" dirty="0" smtClean="0">
                <a:solidFill>
                  <a:schemeClr val="bg1"/>
                </a:solidFill>
              </a:rPr>
              <a:t>Contemplando </a:t>
            </a:r>
            <a:r>
              <a:rPr lang="es-CO" dirty="0">
                <a:solidFill>
                  <a:schemeClr val="bg1"/>
                </a:solidFill>
              </a:rPr>
              <a:t>a través de los siglos el gran día de Dios, el profeta Jeremías dice</a:t>
            </a:r>
            <a:r>
              <a:rPr lang="es-CO" dirty="0" smtClean="0">
                <a:solidFill>
                  <a:schemeClr val="bg1"/>
                </a:solidFill>
              </a:rPr>
              <a:t>:</a:t>
            </a:r>
          </a:p>
          <a:p>
            <a:pPr marL="0" indent="0" algn="ctr">
              <a:buNone/>
            </a:pPr>
            <a:r>
              <a:rPr lang="es-CO" dirty="0" smtClean="0">
                <a:solidFill>
                  <a:srgbClr val="FFFF00"/>
                </a:solidFill>
              </a:rPr>
              <a:t> </a:t>
            </a:r>
            <a:r>
              <a:rPr lang="es-CO" b="1" dirty="0" smtClean="0">
                <a:solidFill>
                  <a:srgbClr val="FFFF00"/>
                </a:solidFill>
              </a:rPr>
              <a:t>«</a:t>
            </a:r>
            <a:r>
              <a:rPr lang="es-CO" b="1" dirty="0" smtClean="0">
                <a:solidFill>
                  <a:srgbClr val="FFFF00"/>
                </a:solidFill>
                <a:latin typeface="Agency FB" pitchFamily="34" charset="0"/>
              </a:rPr>
              <a:t>Miro </a:t>
            </a:r>
            <a:r>
              <a:rPr lang="es-CO" b="1" dirty="0">
                <a:solidFill>
                  <a:srgbClr val="FFFF00"/>
                </a:solidFill>
                <a:latin typeface="Agency FB" pitchFamily="34" charset="0"/>
              </a:rPr>
              <a:t>hacia la tierra, y he aquí que está desolada y vacía; también hacia los cielos miro, mas no hay luz en ellos. Miro las montañas, y he aquí que están temblando, y todas las colinas se conmueven. Miro, y he aquí que no parece hombre alguno, y todas las aves del cielo se han </a:t>
            </a:r>
            <a:r>
              <a:rPr lang="es-CO" b="1" dirty="0" smtClean="0">
                <a:solidFill>
                  <a:srgbClr val="FFFF00"/>
                </a:solidFill>
                <a:latin typeface="Agency FB" pitchFamily="34" charset="0"/>
              </a:rPr>
              <a:t>fugado»</a:t>
            </a:r>
            <a:r>
              <a:rPr lang="es-CO" b="1" dirty="0" smtClean="0">
                <a:solidFill>
                  <a:srgbClr val="FFFF00"/>
                </a:solidFill>
              </a:rPr>
              <a:t>. </a:t>
            </a:r>
            <a:endParaRPr lang="es-CO" b="1" dirty="0">
              <a:solidFill>
                <a:srgbClr val="FFFF00"/>
              </a:solidFill>
            </a:endParaRPr>
          </a:p>
          <a:p>
            <a:endParaRPr lang="es-CO" dirty="0"/>
          </a:p>
        </p:txBody>
      </p:sp>
    </p:spTree>
    <p:extLst>
      <p:ext uri="{BB962C8B-B14F-4D97-AF65-F5344CB8AC3E}">
        <p14:creationId xmlns:p14="http://schemas.microsoft.com/office/powerpoint/2010/main" val="322415270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90254" y="260648"/>
            <a:ext cx="5605882" cy="3051869"/>
          </a:xfrm>
        </p:spPr>
        <p:txBody>
          <a:bodyPr>
            <a:noAutofit/>
          </a:bodyPr>
          <a:lstStyle/>
          <a:p>
            <a:pPr marL="0" indent="0" algn="ctr">
              <a:buNone/>
            </a:pPr>
            <a:r>
              <a:rPr lang="es-CO" sz="2400" dirty="0" smtClean="0"/>
              <a:t>«</a:t>
            </a:r>
            <a:r>
              <a:rPr lang="es-CO" sz="2400" dirty="0" smtClean="0">
                <a:latin typeface="Agency FB" pitchFamily="34" charset="0"/>
              </a:rPr>
              <a:t>Miro</a:t>
            </a:r>
            <a:r>
              <a:rPr lang="es-CO" sz="2400" dirty="0">
                <a:latin typeface="Agency FB" pitchFamily="34" charset="0"/>
              </a:rPr>
              <a:t>, y he aquí el campo fructífero convertido en un desierto, y todas las ciudades </a:t>
            </a:r>
            <a:r>
              <a:rPr lang="es-CO" sz="2400" dirty="0" smtClean="0">
                <a:latin typeface="Agency FB" pitchFamily="34" charset="0"/>
              </a:rPr>
              <a:t>derribadas</a:t>
            </a:r>
            <a:r>
              <a:rPr lang="es-CO" sz="2400" dirty="0" smtClean="0"/>
              <a:t>»</a:t>
            </a:r>
          </a:p>
          <a:p>
            <a:pPr marL="0" indent="0" algn="ctr">
              <a:buNone/>
            </a:pPr>
            <a:r>
              <a:rPr lang="es-CO" sz="2400" dirty="0" smtClean="0"/>
              <a:t> </a:t>
            </a:r>
            <a:r>
              <a:rPr lang="es-CO" sz="2400" dirty="0" smtClean="0">
                <a:solidFill>
                  <a:srgbClr val="FF0000"/>
                </a:solidFill>
              </a:rPr>
              <a:t>(Jer</a:t>
            </a:r>
            <a:r>
              <a:rPr lang="es-CO" sz="2400" dirty="0">
                <a:solidFill>
                  <a:srgbClr val="FF0000"/>
                </a:solidFill>
              </a:rPr>
              <a:t>. 4: 23-26, VM). </a:t>
            </a:r>
            <a:endParaRPr lang="es-CO" sz="2400" dirty="0" smtClean="0">
              <a:solidFill>
                <a:srgbClr val="FF0000"/>
              </a:solidFill>
            </a:endParaRPr>
          </a:p>
          <a:p>
            <a:pPr marL="0" indent="0" algn="ctr">
              <a:buNone/>
            </a:pPr>
            <a:r>
              <a:rPr lang="es-CO" sz="2400" dirty="0" smtClean="0"/>
              <a:t>Aquí </a:t>
            </a:r>
            <a:r>
              <a:rPr lang="es-CO" sz="2400" dirty="0"/>
              <a:t>es donde, con sus malos ángeles, Satanás hará su morada durante mil años. Limitado a la tierra, no podrá ir a otros mundos para tentar e incomodar a los que nunca cayeron. </a:t>
            </a:r>
            <a:endParaRPr lang="es-CO" sz="2400" dirty="0" smtClean="0"/>
          </a:p>
          <a:p>
            <a:pPr marL="0" indent="0" algn="ctr">
              <a:buNone/>
            </a:pPr>
            <a:r>
              <a:rPr lang="es-CO" sz="2400" dirty="0" smtClean="0"/>
              <a:t>En la foto</a:t>
            </a:r>
            <a:r>
              <a:rPr lang="es-CO" sz="2400" dirty="0"/>
              <a:t>. </a:t>
            </a:r>
            <a:r>
              <a:rPr lang="es-CO" sz="2400" dirty="0" smtClean="0"/>
              <a:t>La tierra será </a:t>
            </a:r>
            <a:r>
              <a:rPr lang="es-CO" sz="2400" dirty="0"/>
              <a:t>como el </a:t>
            </a:r>
            <a:r>
              <a:rPr lang="es-CO" sz="2400" dirty="0" smtClean="0"/>
              <a:t>desierto.</a:t>
            </a:r>
            <a:endParaRPr lang="es-CO" sz="2400" dirty="0"/>
          </a:p>
        </p:txBody>
      </p:sp>
      <p:pic>
        <p:nvPicPr>
          <p:cNvPr id="31746" name="Picture 2" descr="http://3.bp.blogspot.com/-55iDDnt4Dpc/TsrnKfn9xII/AAAAAAAAHHc/XRhWy9CpLnI/s200/desierto-arabia-saud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476672"/>
            <a:ext cx="3096344" cy="3312368"/>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539552" y="4437112"/>
            <a:ext cx="8208912" cy="1815882"/>
          </a:xfrm>
          <a:prstGeom prst="rect">
            <a:avLst/>
          </a:prstGeom>
        </p:spPr>
        <p:txBody>
          <a:bodyPr wrap="square">
            <a:spAutoFit/>
          </a:bodyPr>
          <a:lstStyle/>
          <a:p>
            <a:pPr algn="ctr"/>
            <a:r>
              <a:rPr lang="es-CO" sz="2800" b="1" dirty="0">
                <a:solidFill>
                  <a:srgbClr val="002060"/>
                </a:solidFill>
              </a:rPr>
              <a:t>En este sentido es cómo está atado: No queda nadie en quien pueda ejercer su poder. Le es del todo imposible seguir en la obra de engaño y ruina que por tantos siglos fue su único deleite</a:t>
            </a:r>
            <a:r>
              <a:rPr lang="es-CO" sz="2800" b="1" dirty="0" smtClean="0">
                <a:solidFill>
                  <a:srgbClr val="002060"/>
                </a:solidFill>
              </a:rPr>
              <a:t>.</a:t>
            </a:r>
            <a:endParaRPr lang="es-CO" sz="2800" b="1" dirty="0">
              <a:solidFill>
                <a:srgbClr val="002060"/>
              </a:solidFill>
            </a:endParaRPr>
          </a:p>
        </p:txBody>
      </p:sp>
    </p:spTree>
    <p:extLst>
      <p:ext uri="{BB962C8B-B14F-4D97-AF65-F5344CB8AC3E}">
        <p14:creationId xmlns:p14="http://schemas.microsoft.com/office/powerpoint/2010/main" val="1272248068"/>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smtClean="0"/>
              <a:t/>
            </a:r>
            <a:br>
              <a:rPr lang="es-CO" b="1" dirty="0" smtClean="0"/>
            </a:br>
            <a:r>
              <a:rPr lang="es-CO" b="1" i="1" dirty="0" smtClean="0">
                <a:latin typeface="Agency FB" pitchFamily="34" charset="0"/>
              </a:rPr>
              <a:t>LA </a:t>
            </a:r>
            <a:r>
              <a:rPr lang="es-CO" b="1" i="1" dirty="0">
                <a:latin typeface="Agency FB" pitchFamily="34" charset="0"/>
              </a:rPr>
              <a:t>TIERRA DESPLOBADA.</a:t>
            </a:r>
            <a:br>
              <a:rPr lang="es-CO" b="1" i="1" dirty="0">
                <a:latin typeface="Agency FB" pitchFamily="34" charset="0"/>
              </a:rPr>
            </a:br>
            <a:endParaRPr lang="es-CO" i="1" dirty="0">
              <a:latin typeface="Agency FB" pitchFamily="34" charset="0"/>
            </a:endParaRPr>
          </a:p>
        </p:txBody>
      </p:sp>
      <p:sp>
        <p:nvSpPr>
          <p:cNvPr id="3" name="2 Marcador de contenido"/>
          <p:cNvSpPr>
            <a:spLocks noGrp="1"/>
          </p:cNvSpPr>
          <p:nvPr>
            <p:ph idx="1"/>
          </p:nvPr>
        </p:nvSpPr>
        <p:spPr>
          <a:xfrm>
            <a:off x="395536" y="1628800"/>
            <a:ext cx="5256584" cy="4608512"/>
          </a:xfrm>
        </p:spPr>
        <p:txBody>
          <a:bodyPr>
            <a:normAutofit fontScale="85000" lnSpcReduction="10000"/>
          </a:bodyPr>
          <a:lstStyle/>
          <a:p>
            <a:pPr marL="0" indent="0" algn="ctr">
              <a:buNone/>
            </a:pPr>
            <a:r>
              <a:rPr lang="es-CO" b="1" dirty="0"/>
              <a:t>Miré a la tierra, y he aquí que estaba asolada y vacía; y a los cielos, y no había en ellos luz. Miré a los montes, y he aquí que temblaban, y todos los collados fueron destruidos. Miré, y no había hombre, y todas las aves del cielo se habían ido</a:t>
            </a:r>
            <a:r>
              <a:rPr lang="es-CO" b="1" dirty="0" smtClean="0"/>
              <a:t>.</a:t>
            </a:r>
          </a:p>
          <a:p>
            <a:pPr marL="0" indent="0" algn="ctr">
              <a:buNone/>
            </a:pPr>
            <a:r>
              <a:rPr lang="es-CO" b="1" dirty="0" smtClean="0"/>
              <a:t> </a:t>
            </a:r>
            <a:r>
              <a:rPr lang="es-CO" b="1" dirty="0">
                <a:solidFill>
                  <a:srgbClr val="FF0000"/>
                </a:solidFill>
              </a:rPr>
              <a:t>(Jer. 4: 23-25</a:t>
            </a:r>
            <a:r>
              <a:rPr lang="es-CO" b="1" dirty="0" smtClean="0">
                <a:solidFill>
                  <a:srgbClr val="FF0000"/>
                </a:solidFill>
              </a:rPr>
              <a:t>).</a:t>
            </a:r>
          </a:p>
          <a:p>
            <a:pPr marL="0" indent="0" algn="ctr">
              <a:buNone/>
            </a:pPr>
            <a:r>
              <a:rPr lang="es-CO" b="1" dirty="0" smtClean="0"/>
              <a:t> En la </a:t>
            </a:r>
            <a:r>
              <a:rPr lang="es-CO" b="1" dirty="0"/>
              <a:t>f</a:t>
            </a:r>
            <a:r>
              <a:rPr lang="es-CO" b="1" dirty="0" smtClean="0"/>
              <a:t>oto</a:t>
            </a:r>
            <a:r>
              <a:rPr lang="es-CO" b="1" dirty="0"/>
              <a:t>. </a:t>
            </a:r>
            <a:r>
              <a:rPr lang="es-CO" b="1" dirty="0" smtClean="0"/>
              <a:t>La tierra estará desolada.</a:t>
            </a:r>
            <a:endParaRPr lang="es-CO" dirty="0"/>
          </a:p>
        </p:txBody>
      </p:sp>
      <p:pic>
        <p:nvPicPr>
          <p:cNvPr id="32770" name="Picture 2" descr="http://3.bp.blogspot.com/-Sgmab_UE7Uw/TsmLBAMbfDI/AAAAAAAAHEE/Mhi2K8cxhvo/s200/ciudad_destruid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2144266"/>
            <a:ext cx="2952328" cy="3444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40825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05974" y="404665"/>
            <a:ext cx="3938233" cy="3816424"/>
          </a:xfrm>
        </p:spPr>
        <p:txBody>
          <a:bodyPr>
            <a:normAutofit fontScale="85000" lnSpcReduction="20000"/>
          </a:bodyPr>
          <a:lstStyle/>
          <a:p>
            <a:pPr marL="0" indent="0" algn="ctr">
              <a:buNone/>
            </a:pPr>
            <a:r>
              <a:rPr lang="es-CO" dirty="0"/>
              <a:t>A la venida de Cristo los impíos serán borrados de la superficie de la tierra, consumidos por el espíritu de su boca y destruidos por el resplandor de su gloria</a:t>
            </a:r>
            <a:r>
              <a:rPr lang="es-CO" dirty="0" smtClean="0"/>
              <a:t>. Lea </a:t>
            </a:r>
            <a:r>
              <a:rPr lang="es-CO" dirty="0" smtClean="0">
                <a:solidFill>
                  <a:srgbClr val="FF0000"/>
                </a:solidFill>
              </a:rPr>
              <a:t>Apoc.16:18. </a:t>
            </a:r>
          </a:p>
          <a:p>
            <a:pPr marL="0" indent="0" algn="ctr">
              <a:buNone/>
            </a:pPr>
            <a:r>
              <a:rPr lang="es-CO" dirty="0" smtClean="0"/>
              <a:t>Cristo </a:t>
            </a:r>
            <a:r>
              <a:rPr lang="es-CO" dirty="0"/>
              <a:t>lleva a su pueblo a la ciudad de Dios, y la tierra queda privada de sus habitantes</a:t>
            </a:r>
            <a:r>
              <a:rPr lang="es-CO" dirty="0" smtClean="0"/>
              <a:t>.</a:t>
            </a:r>
            <a:endParaRPr lang="es-CO" dirty="0"/>
          </a:p>
        </p:txBody>
      </p:sp>
      <p:sp>
        <p:nvSpPr>
          <p:cNvPr id="4" name="3 Rectángulo"/>
          <p:cNvSpPr/>
          <p:nvPr/>
        </p:nvSpPr>
        <p:spPr>
          <a:xfrm>
            <a:off x="2641655" y="4365104"/>
            <a:ext cx="6516216" cy="2308324"/>
          </a:xfrm>
          <a:prstGeom prst="rect">
            <a:avLst/>
          </a:prstGeom>
        </p:spPr>
        <p:txBody>
          <a:bodyPr wrap="square">
            <a:spAutoFit/>
          </a:bodyPr>
          <a:lstStyle/>
          <a:p>
            <a:pPr algn="ctr"/>
            <a:r>
              <a:rPr lang="es-CO" dirty="0"/>
              <a:t>"</a:t>
            </a:r>
            <a:r>
              <a:rPr lang="es-CO" sz="2400" dirty="0">
                <a:latin typeface="Agency FB" pitchFamily="34" charset="0"/>
              </a:rPr>
              <a:t>He aquí que Jehová vacía la tierra, y la dejará desierta, y cual vaso, la volverá boca abajo, y dispersará sus habitantes</a:t>
            </a:r>
            <a:r>
              <a:rPr lang="es-CO" sz="2400" dirty="0"/>
              <a:t>". "</a:t>
            </a:r>
            <a:r>
              <a:rPr lang="es-CO" sz="2400" dirty="0">
                <a:latin typeface="Agency FB" pitchFamily="34" charset="0"/>
              </a:rPr>
              <a:t>La tierra será enteramente vaciada y completamente saqueada; por que Jehová ha hablado esta palabra</a:t>
            </a:r>
            <a:r>
              <a:rPr lang="es-CO" sz="2400" dirty="0" smtClean="0"/>
              <a:t>".</a:t>
            </a:r>
          </a:p>
          <a:p>
            <a:pPr algn="ctr"/>
            <a:r>
              <a:rPr lang="es-CO" sz="2400" dirty="0" smtClean="0"/>
              <a:t> En la foto</a:t>
            </a:r>
            <a:r>
              <a:rPr lang="es-CO" sz="2400" dirty="0"/>
              <a:t>. Los hombres </a:t>
            </a:r>
            <a:r>
              <a:rPr lang="es-CO" sz="2400" dirty="0" smtClean="0"/>
              <a:t>impíos serán </a:t>
            </a:r>
            <a:r>
              <a:rPr lang="es-CO" sz="2400" dirty="0"/>
              <a:t>consumidos por el fuego </a:t>
            </a:r>
            <a:r>
              <a:rPr lang="es-CO" sz="2400" dirty="0" smtClean="0"/>
              <a:t>purificador y el gran terremoto.</a:t>
            </a:r>
            <a:endParaRPr lang="es-CO" sz="24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4209" y="260648"/>
            <a:ext cx="2566940"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0648"/>
            <a:ext cx="2532956"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437112"/>
            <a:ext cx="2532956" cy="223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98246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030"/>
                                        </p:tgtEl>
                                        <p:attrNameLst>
                                          <p:attrName>style.visibility</p:attrName>
                                        </p:attrNameLst>
                                      </p:cBhvr>
                                      <p:to>
                                        <p:strVal val="visible"/>
                                      </p:to>
                                    </p:set>
                                    <p:animEffect transition="in" filter="wipe(down)">
                                      <p:cBhvr>
                                        <p:cTn id="23" dur="580">
                                          <p:stCondLst>
                                            <p:cond delay="0"/>
                                          </p:stCondLst>
                                        </p:cTn>
                                        <p:tgtEl>
                                          <p:spTgt spid="1030"/>
                                        </p:tgtEl>
                                      </p:cBhvr>
                                    </p:animEffect>
                                    <p:anim calcmode="lin" valueType="num">
                                      <p:cBhvr>
                                        <p:cTn id="24" dur="1822" tmFilter="0,0; 0.14,0.36; 0.43,0.73; 0.71,0.91; 1.0,1.0">
                                          <p:stCondLst>
                                            <p:cond delay="0"/>
                                          </p:stCondLst>
                                        </p:cTn>
                                        <p:tgtEl>
                                          <p:spTgt spid="103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3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3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3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30"/>
                                        </p:tgtEl>
                                        <p:attrNameLst>
                                          <p:attrName>ppt_y</p:attrName>
                                        </p:attrNameLst>
                                      </p:cBhvr>
                                      <p:tavLst>
                                        <p:tav tm="0" fmla="#ppt_y-sin(pi*$)/81">
                                          <p:val>
                                            <p:fltVal val="0"/>
                                          </p:val>
                                        </p:tav>
                                        <p:tav tm="100000">
                                          <p:val>
                                            <p:fltVal val="1"/>
                                          </p:val>
                                        </p:tav>
                                      </p:tavLst>
                                    </p:anim>
                                    <p:animScale>
                                      <p:cBhvr>
                                        <p:cTn id="29" dur="26">
                                          <p:stCondLst>
                                            <p:cond delay="650"/>
                                          </p:stCondLst>
                                        </p:cTn>
                                        <p:tgtEl>
                                          <p:spTgt spid="1030"/>
                                        </p:tgtEl>
                                      </p:cBhvr>
                                      <p:to x="100000" y="60000"/>
                                    </p:animScale>
                                    <p:animScale>
                                      <p:cBhvr>
                                        <p:cTn id="30" dur="166" decel="50000">
                                          <p:stCondLst>
                                            <p:cond delay="676"/>
                                          </p:stCondLst>
                                        </p:cTn>
                                        <p:tgtEl>
                                          <p:spTgt spid="1030"/>
                                        </p:tgtEl>
                                      </p:cBhvr>
                                      <p:to x="100000" y="100000"/>
                                    </p:animScale>
                                    <p:animScale>
                                      <p:cBhvr>
                                        <p:cTn id="31" dur="26">
                                          <p:stCondLst>
                                            <p:cond delay="1312"/>
                                          </p:stCondLst>
                                        </p:cTn>
                                        <p:tgtEl>
                                          <p:spTgt spid="1030"/>
                                        </p:tgtEl>
                                      </p:cBhvr>
                                      <p:to x="100000" y="80000"/>
                                    </p:animScale>
                                    <p:animScale>
                                      <p:cBhvr>
                                        <p:cTn id="32" dur="166" decel="50000">
                                          <p:stCondLst>
                                            <p:cond delay="1338"/>
                                          </p:stCondLst>
                                        </p:cTn>
                                        <p:tgtEl>
                                          <p:spTgt spid="1030"/>
                                        </p:tgtEl>
                                      </p:cBhvr>
                                      <p:to x="100000" y="100000"/>
                                    </p:animScale>
                                    <p:animScale>
                                      <p:cBhvr>
                                        <p:cTn id="33" dur="26">
                                          <p:stCondLst>
                                            <p:cond delay="1642"/>
                                          </p:stCondLst>
                                        </p:cTn>
                                        <p:tgtEl>
                                          <p:spTgt spid="1030"/>
                                        </p:tgtEl>
                                      </p:cBhvr>
                                      <p:to x="100000" y="90000"/>
                                    </p:animScale>
                                    <p:animScale>
                                      <p:cBhvr>
                                        <p:cTn id="34" dur="166" decel="50000">
                                          <p:stCondLst>
                                            <p:cond delay="1668"/>
                                          </p:stCondLst>
                                        </p:cTn>
                                        <p:tgtEl>
                                          <p:spTgt spid="1030"/>
                                        </p:tgtEl>
                                      </p:cBhvr>
                                      <p:to x="100000" y="100000"/>
                                    </p:animScale>
                                    <p:animScale>
                                      <p:cBhvr>
                                        <p:cTn id="35" dur="26">
                                          <p:stCondLst>
                                            <p:cond delay="1808"/>
                                          </p:stCondLst>
                                        </p:cTn>
                                        <p:tgtEl>
                                          <p:spTgt spid="1030"/>
                                        </p:tgtEl>
                                      </p:cBhvr>
                                      <p:to x="100000" y="95000"/>
                                    </p:animScale>
                                    <p:animScale>
                                      <p:cBhvr>
                                        <p:cTn id="36" dur="166" decel="50000">
                                          <p:stCondLst>
                                            <p:cond delay="1834"/>
                                          </p:stCondLst>
                                        </p:cTn>
                                        <p:tgtEl>
                                          <p:spTgt spid="103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5915000" cy="2736304"/>
          </a:xfrm>
        </p:spPr>
        <p:txBody>
          <a:bodyPr>
            <a:normAutofit fontScale="77500" lnSpcReduction="20000"/>
          </a:bodyPr>
          <a:lstStyle/>
          <a:p>
            <a:pPr marL="0" indent="0" algn="ctr">
              <a:buNone/>
            </a:pPr>
            <a:r>
              <a:rPr lang="es-CO" dirty="0"/>
              <a:t>"Porque traspasaron la ley, cambiaron el estatuto, y quebrantaron el pacto eterno. Por tanto la maldición ha devorado la tierra, y los que habitan en ella son culpables: por tanto son abrasados los habitantes de la tierra" </a:t>
            </a:r>
            <a:r>
              <a:rPr lang="es-CO" dirty="0">
                <a:solidFill>
                  <a:srgbClr val="FF0000"/>
                </a:solidFill>
              </a:rPr>
              <a:t>(Isa. 24: 1, 3, 5, 6, </a:t>
            </a:r>
            <a:r>
              <a:rPr lang="es-CO" dirty="0" smtClean="0">
                <a:solidFill>
                  <a:srgbClr val="FF0000"/>
                </a:solidFill>
              </a:rPr>
              <a:t>VM. </a:t>
            </a:r>
          </a:p>
          <a:p>
            <a:pPr marL="0" indent="0" algn="ctr">
              <a:buNone/>
            </a:pPr>
            <a:r>
              <a:rPr lang="es-CO" dirty="0" smtClean="0"/>
              <a:t>En la foto. Los hombres han pisoteado su Santa Ley.</a:t>
            </a:r>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1" y="189408"/>
            <a:ext cx="2771800" cy="3023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131840" y="3336146"/>
            <a:ext cx="6012160" cy="3416320"/>
          </a:xfrm>
          <a:prstGeom prst="rect">
            <a:avLst/>
          </a:prstGeom>
        </p:spPr>
        <p:txBody>
          <a:bodyPr wrap="square">
            <a:spAutoFit/>
          </a:bodyPr>
          <a:lstStyle/>
          <a:p>
            <a:pPr algn="ctr"/>
            <a:r>
              <a:rPr lang="es-CO" sz="2400" b="1" dirty="0">
                <a:solidFill>
                  <a:srgbClr val="00B0F0"/>
                </a:solidFill>
              </a:rPr>
              <a:t>Toda la tierra tiene el aspecto desolado de un desierto. Las ruinas de las ciudades y aldeas destruidas por el terremoto, los árboles desarraigados, las ásperas rocas arrojadas por el mar o arrancadas de la misma tierra, están esparcidas por la superficie de ésta, al paso que grandes cavernas señalan el sitio donde las montañas fueron arrancadas desde sus cimientos. </a:t>
            </a:r>
            <a:endParaRPr lang="es-CO" sz="2400" b="1" dirty="0" smtClean="0">
              <a:solidFill>
                <a:srgbClr val="00B0F0"/>
              </a:solidFill>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183" y="3212975"/>
            <a:ext cx="2957513" cy="344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800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2051"/>
                                        </p:tgtEl>
                                        <p:attrNameLst>
                                          <p:attrName>style.visibility</p:attrName>
                                        </p:attrNameLst>
                                      </p:cBhvr>
                                      <p:to>
                                        <p:strVal val="visible"/>
                                      </p:to>
                                    </p:set>
                                    <p:animEffect transition="in" filter="wheel(1)">
                                      <p:cBhvr>
                                        <p:cTn id="10"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55776" y="116632"/>
            <a:ext cx="3527326" cy="6408712"/>
          </a:xfrm>
        </p:spPr>
        <p:txBody>
          <a:bodyPr>
            <a:normAutofit fontScale="47500" lnSpcReduction="20000"/>
          </a:bodyPr>
          <a:lstStyle/>
          <a:p>
            <a:pPr marL="0" indent="0" algn="ctr">
              <a:buNone/>
            </a:pPr>
            <a:r>
              <a:rPr lang="es-CO" sz="4400" dirty="0"/>
              <a:t>Ahora se realiza el acontecimiento predicho por el último solemne servicio del día de la expiación. Una vez terminado el servicio que se cumplía en el lugar santísimo, y cuando los pecados de Israel habían sido quitados del santuario por virtud de la sangre del sacrificio por el pecado, entonces el macho cabrío emisario era ofrecido vivo ante el Señor; y en presencia de la congregación el sumo sacerdote confesaba sobre él "</a:t>
            </a:r>
            <a:r>
              <a:rPr lang="es-CO" sz="5100" dirty="0">
                <a:latin typeface="Agency FB" pitchFamily="34" charset="0"/>
              </a:rPr>
              <a:t>todas las iniquidades de los hijos de Israel, y todas sus transgresiones, a causa de todos sus pecados, cargándolos así sobre la cabeza del macho cabrío</a:t>
            </a:r>
            <a:r>
              <a:rPr lang="es-CO" sz="4400" dirty="0"/>
              <a:t>" </a:t>
            </a:r>
            <a:endParaRPr lang="es-CO" sz="4400" dirty="0" smtClean="0"/>
          </a:p>
          <a:p>
            <a:pPr marL="0" indent="0" algn="ctr">
              <a:buNone/>
            </a:pPr>
            <a:r>
              <a:rPr lang="es-CO" sz="4400" dirty="0" smtClean="0">
                <a:solidFill>
                  <a:srgbClr val="FF0000"/>
                </a:solidFill>
              </a:rPr>
              <a:t>(</a:t>
            </a:r>
            <a:r>
              <a:rPr lang="es-CO" sz="4400" dirty="0">
                <a:solidFill>
                  <a:srgbClr val="FF0000"/>
                </a:solidFill>
              </a:rPr>
              <a:t>Lev. 16: 21, VM</a:t>
            </a:r>
            <a:r>
              <a:rPr lang="es-CO" sz="4400" dirty="0" smtClean="0">
                <a:solidFill>
                  <a:srgbClr val="FF0000"/>
                </a:solidFill>
              </a:rPr>
              <a:t>).</a:t>
            </a:r>
            <a:endParaRPr lang="es-CO" dirty="0">
              <a:solidFill>
                <a:srgbClr val="FF0000"/>
              </a:solidFill>
            </a:endParaRPr>
          </a:p>
        </p:txBody>
      </p:sp>
      <p:pic>
        <p:nvPicPr>
          <p:cNvPr id="34818" name="Picture 2" descr="http://1.bp.blogspot.com/-bGw3wkfltQE/TsmVSadwa6I/AAAAAAAAHFA/biQoeTrpsVI/s200/ll-Cristo%2Bel%2BSumo%2BSacerdo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45"/>
            <a:ext cx="2483768" cy="3355539"/>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6950" y="116632"/>
            <a:ext cx="3067050" cy="3230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390496" y="3525495"/>
            <a:ext cx="2753504" cy="3108543"/>
          </a:xfrm>
          <a:prstGeom prst="rect">
            <a:avLst/>
          </a:prstGeom>
        </p:spPr>
        <p:txBody>
          <a:bodyPr wrap="square">
            <a:spAutoFit/>
          </a:bodyPr>
          <a:lstStyle/>
          <a:p>
            <a:pPr algn="ctr"/>
            <a:r>
              <a:rPr lang="es-CO" sz="2000" dirty="0" smtClean="0">
                <a:solidFill>
                  <a:srgbClr val="FF0000"/>
                </a:solidFill>
              </a:rPr>
              <a:t>En la foto</a:t>
            </a:r>
            <a:r>
              <a:rPr lang="es-CO" sz="2000" dirty="0">
                <a:solidFill>
                  <a:srgbClr val="FF0000"/>
                </a:solidFill>
              </a:rPr>
              <a:t>. El sumo Sacerdote pone sus manos sobre el macho </a:t>
            </a:r>
            <a:r>
              <a:rPr lang="es-CO" sz="2000" dirty="0" smtClean="0">
                <a:solidFill>
                  <a:srgbClr val="FF0000"/>
                </a:solidFill>
              </a:rPr>
              <a:t>cabrió </a:t>
            </a:r>
            <a:r>
              <a:rPr lang="es-CO" sz="2000" dirty="0">
                <a:solidFill>
                  <a:srgbClr val="FF0000"/>
                </a:solidFill>
              </a:rPr>
              <a:t>y traspasa los pecados del </a:t>
            </a:r>
            <a:r>
              <a:rPr lang="es-CO" sz="2000" dirty="0" smtClean="0">
                <a:solidFill>
                  <a:srgbClr val="FF0000"/>
                </a:solidFill>
              </a:rPr>
              <a:t>pueblo sobre este, como el responsable de sus pecados.</a:t>
            </a:r>
            <a:r>
              <a:rPr lang="es-CO" sz="2000" dirty="0">
                <a:solidFill>
                  <a:srgbClr val="FF0000"/>
                </a:solidFill>
              </a:rPr>
              <a:t/>
            </a:r>
            <a:br>
              <a:rPr lang="es-CO" sz="2000" dirty="0">
                <a:solidFill>
                  <a:srgbClr val="FF0000"/>
                </a:solidFill>
              </a:rPr>
            </a:br>
            <a:r>
              <a:rPr lang="es-CO" dirty="0"/>
              <a:t/>
            </a:r>
            <a:br>
              <a:rPr lang="es-CO" dirty="0"/>
            </a:br>
            <a:endParaRPr lang="es-CO" dirty="0"/>
          </a:p>
        </p:txBody>
      </p:sp>
      <p:sp>
        <p:nvSpPr>
          <p:cNvPr id="5" name="4 Rectángulo"/>
          <p:cNvSpPr/>
          <p:nvPr/>
        </p:nvSpPr>
        <p:spPr>
          <a:xfrm>
            <a:off x="9168" y="3470255"/>
            <a:ext cx="2474600" cy="2677656"/>
          </a:xfrm>
          <a:prstGeom prst="rect">
            <a:avLst/>
          </a:prstGeom>
        </p:spPr>
        <p:txBody>
          <a:bodyPr wrap="square">
            <a:spAutoFit/>
          </a:bodyPr>
          <a:lstStyle/>
          <a:p>
            <a:pPr algn="ctr"/>
            <a:r>
              <a:rPr lang="es-CO" sz="2400" dirty="0" smtClean="0">
                <a:solidFill>
                  <a:srgbClr val="FF0000"/>
                </a:solidFill>
              </a:rPr>
              <a:t>En la foto</a:t>
            </a:r>
            <a:r>
              <a:rPr lang="es-CO" sz="2400" dirty="0">
                <a:solidFill>
                  <a:srgbClr val="FF0000"/>
                </a:solidFill>
              </a:rPr>
              <a:t>. Cristo termina su ministerio en el lugar Santísimo, el juicio contra satanás a </a:t>
            </a:r>
            <a:r>
              <a:rPr lang="es-CO" sz="2400" dirty="0" smtClean="0">
                <a:solidFill>
                  <a:srgbClr val="FF0000"/>
                </a:solidFill>
              </a:rPr>
              <a:t>terminado. </a:t>
            </a:r>
            <a:endParaRPr lang="es-CO" sz="2400" dirty="0">
              <a:solidFill>
                <a:srgbClr val="FF0000"/>
              </a:solidFill>
            </a:endParaRPr>
          </a:p>
        </p:txBody>
      </p:sp>
    </p:spTree>
    <p:extLst>
      <p:ext uri="{BB962C8B-B14F-4D97-AF65-F5344CB8AC3E}">
        <p14:creationId xmlns:p14="http://schemas.microsoft.com/office/powerpoint/2010/main" val="17972216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4818"/>
                                        </p:tgtEl>
                                        <p:attrNameLst>
                                          <p:attrName>style.visibility</p:attrName>
                                        </p:attrNameLst>
                                      </p:cBhvr>
                                      <p:to>
                                        <p:strVal val="visible"/>
                                      </p:to>
                                    </p:set>
                                    <p:animEffect transition="in" filter="wheel(1)">
                                      <p:cBhvr>
                                        <p:cTn id="7" dur="2000"/>
                                        <p:tgtEl>
                                          <p:spTgt spid="34818"/>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anim calcmode="lin" valueType="num">
                                      <p:cBhvr>
                                        <p:cTn id="15" dur="1000" fill="hold"/>
                                        <p:tgtEl>
                                          <p:spTgt spid="3074"/>
                                        </p:tgtEl>
                                        <p:attrNameLst>
                                          <p:attrName>ppt_w</p:attrName>
                                        </p:attrNameLst>
                                      </p:cBhvr>
                                      <p:tavLst>
                                        <p:tav tm="0">
                                          <p:val>
                                            <p:fltVal val="0"/>
                                          </p:val>
                                        </p:tav>
                                        <p:tav tm="100000">
                                          <p:val>
                                            <p:strVal val="#ppt_w"/>
                                          </p:val>
                                        </p:tav>
                                      </p:tavLst>
                                    </p:anim>
                                    <p:anim calcmode="lin" valueType="num">
                                      <p:cBhvr>
                                        <p:cTn id="16" dur="1000" fill="hold"/>
                                        <p:tgtEl>
                                          <p:spTgt spid="3074"/>
                                        </p:tgtEl>
                                        <p:attrNameLst>
                                          <p:attrName>ppt_h</p:attrName>
                                        </p:attrNameLst>
                                      </p:cBhvr>
                                      <p:tavLst>
                                        <p:tav tm="0">
                                          <p:val>
                                            <p:fltVal val="0"/>
                                          </p:val>
                                        </p:tav>
                                        <p:tav tm="100000">
                                          <p:val>
                                            <p:strVal val="#ppt_h"/>
                                          </p:val>
                                        </p:tav>
                                      </p:tavLst>
                                    </p:anim>
                                    <p:anim calcmode="lin" valueType="num">
                                      <p:cBhvr>
                                        <p:cTn id="17" dur="1000" fill="hold"/>
                                        <p:tgtEl>
                                          <p:spTgt spid="3074"/>
                                        </p:tgtEl>
                                        <p:attrNameLst>
                                          <p:attrName>style.rotation</p:attrName>
                                        </p:attrNameLst>
                                      </p:cBhvr>
                                      <p:tavLst>
                                        <p:tav tm="0">
                                          <p:val>
                                            <p:fltVal val="90"/>
                                          </p:val>
                                        </p:tav>
                                        <p:tav tm="100000">
                                          <p:val>
                                            <p:fltVal val="0"/>
                                          </p:val>
                                        </p:tav>
                                      </p:tavLst>
                                    </p:anim>
                                    <p:animEffect transition="in" filter="fade">
                                      <p:cBhvr>
                                        <p:cTn id="18" dur="1000"/>
                                        <p:tgtEl>
                                          <p:spTgt spid="3074"/>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289451"/>
          </a:xfrm>
          <a:blipFill>
            <a:blip r:embed="rId2"/>
            <a:tile tx="0" ty="0" sx="100000" sy="100000" flip="none" algn="tl"/>
          </a:blipFill>
        </p:spPr>
        <p:txBody>
          <a:bodyPr/>
          <a:lstStyle/>
          <a:p>
            <a:pPr marL="0" indent="0" algn="ctr">
              <a:buNone/>
            </a:pPr>
            <a:endParaRPr lang="es-CO" dirty="0" smtClean="0"/>
          </a:p>
          <a:p>
            <a:pPr marL="0" indent="0" algn="ctr">
              <a:buNone/>
            </a:pPr>
            <a:r>
              <a:rPr lang="es-CO" b="1" dirty="0" smtClean="0">
                <a:solidFill>
                  <a:srgbClr val="FFFF00"/>
                </a:solidFill>
              </a:rPr>
              <a:t>Asimismo</a:t>
            </a:r>
            <a:r>
              <a:rPr lang="es-CO" b="1" dirty="0">
                <a:solidFill>
                  <a:srgbClr val="FFFF00"/>
                </a:solidFill>
              </a:rPr>
              <a:t>, cuando el servicio de propiciación haya terminado en el santuario celestial, entonces, en presencia de Dios y de los santos ángeles y de la hueste de los redimidos, los pecados del pueblo de Dios serán puestos sobre Satanás; se lo declarará culpable de todo el mal que les ha hecho cometer</a:t>
            </a:r>
            <a:r>
              <a:rPr lang="es-CO" b="1" dirty="0" smtClean="0">
                <a:solidFill>
                  <a:srgbClr val="FFFF00"/>
                </a:solidFill>
              </a:rPr>
              <a:t>.*</a:t>
            </a:r>
            <a:endParaRPr lang="es-CO" b="1" dirty="0">
              <a:solidFill>
                <a:srgbClr val="FFFF00"/>
              </a:solidFill>
            </a:endParaRPr>
          </a:p>
          <a:p>
            <a:endParaRPr lang="es-CO" dirty="0"/>
          </a:p>
        </p:txBody>
      </p:sp>
    </p:spTree>
    <p:extLst>
      <p:ext uri="{BB962C8B-B14F-4D97-AF65-F5344CB8AC3E}">
        <p14:creationId xmlns:p14="http://schemas.microsoft.com/office/powerpoint/2010/main" val="392772023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dirty="0"/>
              <a:t>LA TRASLACIÓN DE LOS JUSTOS.</a:t>
            </a:r>
          </a:p>
        </p:txBody>
      </p:sp>
      <p:sp>
        <p:nvSpPr>
          <p:cNvPr id="3" name="2 Marcador de contenido"/>
          <p:cNvSpPr>
            <a:spLocks noGrp="1"/>
          </p:cNvSpPr>
          <p:nvPr>
            <p:ph idx="1"/>
          </p:nvPr>
        </p:nvSpPr>
        <p:spPr>
          <a:xfrm>
            <a:off x="2987824" y="1412776"/>
            <a:ext cx="2952328" cy="4176464"/>
          </a:xfrm>
        </p:spPr>
        <p:txBody>
          <a:bodyPr>
            <a:normAutofit fontScale="62500" lnSpcReduction="20000"/>
          </a:bodyPr>
          <a:lstStyle/>
          <a:p>
            <a:pPr marL="0" indent="0" algn="ctr">
              <a:buNone/>
            </a:pPr>
            <a:r>
              <a:rPr lang="es-CO" b="1" dirty="0"/>
              <a:t>Porque el Señor mismo con voz de mando, con voz de arcángel, y con trompeta de Dios, descenderá del cielo; y los muertos en Cristo resucitarán primero. Luego nosotros los que vivimos, los que hayamos quedado, seremos arrebatados juntamente con ellos en las nubes para recibir al Señor en el aire, y así estaremos </a:t>
            </a:r>
            <a:r>
              <a:rPr lang="es-CO" b="1" dirty="0" smtClean="0"/>
              <a:t>siempre con </a:t>
            </a:r>
            <a:r>
              <a:rPr lang="es-CO" b="1" dirty="0"/>
              <a:t>el Señor. </a:t>
            </a:r>
            <a:r>
              <a:rPr lang="es-CO" b="1" dirty="0">
                <a:solidFill>
                  <a:srgbClr val="FF0000"/>
                </a:solidFill>
              </a:rPr>
              <a:t>(1 Tes. 4: 16, 17). </a:t>
            </a:r>
            <a:endParaRPr lang="es-CO" b="1" dirty="0" smtClean="0">
              <a:solidFill>
                <a:srgbClr val="FF0000"/>
              </a:solidFill>
            </a:endParaRPr>
          </a:p>
        </p:txBody>
      </p:sp>
      <p:pic>
        <p:nvPicPr>
          <p:cNvPr id="35842" name="Picture 2" descr="http://4.bp.blogspot.com/-0KcKGG3PFXo/Tsg4GNH5-JI/AAAAAAAAHCw/PCNMs1JoqjI/s200/segunda_venida_clip_image018_00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412776"/>
            <a:ext cx="2952328" cy="3960440"/>
          </a:xfrm>
          <a:prstGeom prst="rect">
            <a:avLst/>
          </a:prstGeom>
          <a:noFill/>
          <a:extLst>
            <a:ext uri="{909E8E84-426E-40DD-AFC4-6F175D3DCCD1}">
              <a14:hiddenFill xmlns:a14="http://schemas.microsoft.com/office/drawing/2010/main">
                <a:solidFill>
                  <a:srgbClr val="FFFFFF"/>
                </a:solidFill>
              </a14:hiddenFill>
            </a:ext>
          </a:extLst>
        </p:spPr>
      </p:pic>
      <p:pic>
        <p:nvPicPr>
          <p:cNvPr id="35844" name="Picture 4" descr="http://2.bp.blogspot.com/-YykIjVLq25Y/Tsg6mffCeDI/AAAAAAAAHDU/xNk815haUIQ/s200/trompeta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412776"/>
            <a:ext cx="2736304" cy="3960440"/>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1331640" y="6021288"/>
            <a:ext cx="6084676" cy="830997"/>
          </a:xfrm>
          <a:prstGeom prst="rect">
            <a:avLst/>
          </a:prstGeom>
        </p:spPr>
        <p:txBody>
          <a:bodyPr wrap="square">
            <a:spAutoFit/>
          </a:bodyPr>
          <a:lstStyle/>
          <a:p>
            <a:pPr algn="ctr"/>
            <a:r>
              <a:rPr lang="es-CO" sz="2400" b="1" dirty="0" smtClean="0">
                <a:solidFill>
                  <a:srgbClr val="0070C0"/>
                </a:solidFill>
              </a:rPr>
              <a:t>En las Fotos. </a:t>
            </a:r>
            <a:r>
              <a:rPr lang="es-CO" sz="2400" b="1" dirty="0">
                <a:solidFill>
                  <a:srgbClr val="0070C0"/>
                </a:solidFill>
              </a:rPr>
              <a:t>Las trompetas suena y los muertos en Cristo </a:t>
            </a:r>
            <a:r>
              <a:rPr lang="es-CO" sz="2400" b="1" dirty="0" smtClean="0">
                <a:solidFill>
                  <a:srgbClr val="0070C0"/>
                </a:solidFill>
              </a:rPr>
              <a:t>resucitan.</a:t>
            </a:r>
            <a:endParaRPr lang="es-CO" sz="2400" b="1" dirty="0">
              <a:solidFill>
                <a:srgbClr val="0070C0"/>
              </a:solidFill>
            </a:endParaRPr>
          </a:p>
        </p:txBody>
      </p:sp>
    </p:spTree>
    <p:extLst>
      <p:ext uri="{BB962C8B-B14F-4D97-AF65-F5344CB8AC3E}">
        <p14:creationId xmlns:p14="http://schemas.microsoft.com/office/powerpoint/2010/main" val="15425652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5842"/>
                                        </p:tgtEl>
                                        <p:attrNameLst>
                                          <p:attrName>style.visibility</p:attrName>
                                        </p:attrNameLst>
                                      </p:cBhvr>
                                      <p:to>
                                        <p:strVal val="visible"/>
                                      </p:to>
                                    </p:set>
                                    <p:anim calcmode="lin" valueType="num">
                                      <p:cBhvr>
                                        <p:cTn id="13" dur="1000" fill="hold"/>
                                        <p:tgtEl>
                                          <p:spTgt spid="35842"/>
                                        </p:tgtEl>
                                        <p:attrNameLst>
                                          <p:attrName>ppt_w</p:attrName>
                                        </p:attrNameLst>
                                      </p:cBhvr>
                                      <p:tavLst>
                                        <p:tav tm="0">
                                          <p:val>
                                            <p:fltVal val="0"/>
                                          </p:val>
                                        </p:tav>
                                        <p:tav tm="100000">
                                          <p:val>
                                            <p:strVal val="#ppt_w"/>
                                          </p:val>
                                        </p:tav>
                                      </p:tavLst>
                                    </p:anim>
                                    <p:anim calcmode="lin" valueType="num">
                                      <p:cBhvr>
                                        <p:cTn id="14" dur="1000" fill="hold"/>
                                        <p:tgtEl>
                                          <p:spTgt spid="35842"/>
                                        </p:tgtEl>
                                        <p:attrNameLst>
                                          <p:attrName>ppt_h</p:attrName>
                                        </p:attrNameLst>
                                      </p:cBhvr>
                                      <p:tavLst>
                                        <p:tav tm="0">
                                          <p:val>
                                            <p:fltVal val="0"/>
                                          </p:val>
                                        </p:tav>
                                        <p:tav tm="100000">
                                          <p:val>
                                            <p:strVal val="#ppt_h"/>
                                          </p:val>
                                        </p:tav>
                                      </p:tavLst>
                                    </p:anim>
                                    <p:anim calcmode="lin" valueType="num">
                                      <p:cBhvr>
                                        <p:cTn id="15" dur="1000" fill="hold"/>
                                        <p:tgtEl>
                                          <p:spTgt spid="35842"/>
                                        </p:tgtEl>
                                        <p:attrNameLst>
                                          <p:attrName>style.rotation</p:attrName>
                                        </p:attrNameLst>
                                      </p:cBhvr>
                                      <p:tavLst>
                                        <p:tav tm="0">
                                          <p:val>
                                            <p:fltVal val="90"/>
                                          </p:val>
                                        </p:tav>
                                        <p:tav tm="100000">
                                          <p:val>
                                            <p:fltVal val="0"/>
                                          </p:val>
                                        </p:tav>
                                      </p:tavLst>
                                    </p:anim>
                                    <p:animEffect transition="in" filter="fade">
                                      <p:cBhvr>
                                        <p:cTn id="16" dur="1000"/>
                                        <p:tgtEl>
                                          <p:spTgt spid="35842"/>
                                        </p:tgtEl>
                                      </p:cBhvr>
                                    </p:animEffect>
                                  </p:childTnLst>
                                </p:cTn>
                              </p:par>
                              <p:par>
                                <p:cTn id="17" presetID="31" presetClass="entr" presetSubtype="0" fill="hold" nodeType="withEffect">
                                  <p:stCondLst>
                                    <p:cond delay="0"/>
                                  </p:stCondLst>
                                  <p:childTnLst>
                                    <p:set>
                                      <p:cBhvr>
                                        <p:cTn id="18" dur="1" fill="hold">
                                          <p:stCondLst>
                                            <p:cond delay="0"/>
                                          </p:stCondLst>
                                        </p:cTn>
                                        <p:tgtEl>
                                          <p:spTgt spid="35844"/>
                                        </p:tgtEl>
                                        <p:attrNameLst>
                                          <p:attrName>style.visibility</p:attrName>
                                        </p:attrNameLst>
                                      </p:cBhvr>
                                      <p:to>
                                        <p:strVal val="visible"/>
                                      </p:to>
                                    </p:set>
                                    <p:anim calcmode="lin" valueType="num">
                                      <p:cBhvr>
                                        <p:cTn id="19" dur="1000" fill="hold"/>
                                        <p:tgtEl>
                                          <p:spTgt spid="35844"/>
                                        </p:tgtEl>
                                        <p:attrNameLst>
                                          <p:attrName>ppt_w</p:attrName>
                                        </p:attrNameLst>
                                      </p:cBhvr>
                                      <p:tavLst>
                                        <p:tav tm="0">
                                          <p:val>
                                            <p:fltVal val="0"/>
                                          </p:val>
                                        </p:tav>
                                        <p:tav tm="100000">
                                          <p:val>
                                            <p:strVal val="#ppt_w"/>
                                          </p:val>
                                        </p:tav>
                                      </p:tavLst>
                                    </p:anim>
                                    <p:anim calcmode="lin" valueType="num">
                                      <p:cBhvr>
                                        <p:cTn id="20" dur="1000" fill="hold"/>
                                        <p:tgtEl>
                                          <p:spTgt spid="35844"/>
                                        </p:tgtEl>
                                        <p:attrNameLst>
                                          <p:attrName>ppt_h</p:attrName>
                                        </p:attrNameLst>
                                      </p:cBhvr>
                                      <p:tavLst>
                                        <p:tav tm="0">
                                          <p:val>
                                            <p:fltVal val="0"/>
                                          </p:val>
                                        </p:tav>
                                        <p:tav tm="100000">
                                          <p:val>
                                            <p:strVal val="#ppt_h"/>
                                          </p:val>
                                        </p:tav>
                                      </p:tavLst>
                                    </p:anim>
                                    <p:anim calcmode="lin" valueType="num">
                                      <p:cBhvr>
                                        <p:cTn id="21" dur="1000" fill="hold"/>
                                        <p:tgtEl>
                                          <p:spTgt spid="35844"/>
                                        </p:tgtEl>
                                        <p:attrNameLst>
                                          <p:attrName>style.rotation</p:attrName>
                                        </p:attrNameLst>
                                      </p:cBhvr>
                                      <p:tavLst>
                                        <p:tav tm="0">
                                          <p:val>
                                            <p:fltVal val="90"/>
                                          </p:val>
                                        </p:tav>
                                        <p:tav tm="100000">
                                          <p:val>
                                            <p:fltVal val="0"/>
                                          </p:val>
                                        </p:tav>
                                      </p:tavLst>
                                    </p:anim>
                                    <p:animEffect transition="in" filter="fade">
                                      <p:cBhvr>
                                        <p:cTn id="22" dur="1000"/>
                                        <p:tgtEl>
                                          <p:spTgt spid="35844"/>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style.rotation</p:attrName>
                                        </p:attrNameLst>
                                      </p:cBhvr>
                                      <p:tavLst>
                                        <p:tav tm="0">
                                          <p:val>
                                            <p:fltVal val="90"/>
                                          </p:val>
                                        </p:tav>
                                        <p:tav tm="100000">
                                          <p:val>
                                            <p:fltVal val="0"/>
                                          </p:val>
                                        </p:tav>
                                      </p:tavLst>
                                    </p:anim>
                                    <p:animEffect transition="in" filter="fade">
                                      <p:cBhvr>
                                        <p:cTn id="2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4042792" cy="6120680"/>
          </a:xfrm>
        </p:spPr>
        <p:txBody>
          <a:bodyPr>
            <a:normAutofit lnSpcReduction="10000"/>
          </a:bodyPr>
          <a:lstStyle/>
          <a:p>
            <a:pPr marL="0" indent="0" algn="ctr">
              <a:buNone/>
            </a:pPr>
            <a:r>
              <a:rPr lang="es-CO" dirty="0"/>
              <a:t>Pronto apareció la gran nube blanca. </a:t>
            </a:r>
            <a:r>
              <a:rPr lang="es-CO" dirty="0" smtClean="0"/>
              <a:t>Pareció me </a:t>
            </a:r>
            <a:r>
              <a:rPr lang="es-CO" dirty="0"/>
              <a:t>mucho más hermosa que antes. En ella iba sentado el Hijo del hombre. Al principio no distinguimos a Jesús en la nube; pero al acercarse más a la tierra, pudimos contemplar su bellísima figura. .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548680"/>
            <a:ext cx="4248472" cy="5697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543621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915816" y="188641"/>
            <a:ext cx="3816424" cy="4032448"/>
          </a:xfrm>
        </p:spPr>
        <p:txBody>
          <a:bodyPr>
            <a:noAutofit/>
          </a:bodyPr>
          <a:lstStyle/>
          <a:p>
            <a:pPr marL="0" indent="0" algn="ctr">
              <a:buNone/>
            </a:pPr>
            <a:r>
              <a:rPr lang="es-CO" sz="2400" dirty="0"/>
              <a:t>La voz del Hijo de Dios despertó a los santos dormidos y los levantó revestidos de gloriosa inmortalidad. Los santos vivientes fueron transformados en un instante y arrebatados con aquéllos en el carro de nubes. Este resplandecía en extremo mientras rodaba hacia las alturas. (foto. Cristo en las nubes</a:t>
            </a:r>
            <a:r>
              <a:rPr lang="es-CO" sz="2400" dirty="0" smtClean="0"/>
              <a:t>).</a:t>
            </a:r>
            <a:endParaRPr lang="es-CO" sz="2400" dirty="0"/>
          </a:p>
        </p:txBody>
      </p:sp>
      <p:pic>
        <p:nvPicPr>
          <p:cNvPr id="36866" name="Picture 2" descr="http://4.bp.blogspot.com/-o2Cyt2l9Wdk/Tsg4x0v6o8I/AAAAAAAAHC8/NuGryZtkDP0/s200/sealed-1440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2696"/>
            <a:ext cx="2915816" cy="3372966"/>
          </a:xfrm>
          <a:prstGeom prst="rect">
            <a:avLst/>
          </a:prstGeom>
          <a:noFill/>
          <a:extLst>
            <a:ext uri="{909E8E84-426E-40DD-AFC4-6F175D3DCCD1}">
              <a14:hiddenFill xmlns:a14="http://schemas.microsoft.com/office/drawing/2010/main">
                <a:solidFill>
                  <a:srgbClr val="FFFFFF"/>
                </a:solidFill>
              </a14:hiddenFill>
            </a:ext>
          </a:extLst>
        </p:spPr>
      </p:pic>
      <p:pic>
        <p:nvPicPr>
          <p:cNvPr id="36868" name="Picture 4" descr="http://3.bp.blogspot.com/-twjc3n3008s/Tsg6_lpK28I/AAAAAAAAHDg/y21IhC34X7Y/s200/24-jesus%2Ben%2Bla%2Bnub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692696"/>
            <a:ext cx="2483768" cy="3372966"/>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0" y="4978360"/>
            <a:ext cx="9144000" cy="1938992"/>
          </a:xfrm>
          <a:prstGeom prst="rect">
            <a:avLst/>
          </a:prstGeom>
        </p:spPr>
        <p:txBody>
          <a:bodyPr wrap="square">
            <a:spAutoFit/>
          </a:bodyPr>
          <a:lstStyle/>
          <a:p>
            <a:pPr algn="ctr"/>
            <a:r>
              <a:rPr lang="es-CO" sz="2400" b="1" dirty="0">
                <a:solidFill>
                  <a:srgbClr val="0070C0"/>
                </a:solidFill>
              </a:rPr>
              <a:t>El carro tenía alas a uno y otro lado, y debajo, ruedas. Cuando el carro ascendía, las ruedas exclamaban: "¡Santo!" y las alas, al batir, gritaban: "¡Santo!" y la comitiva de santos ángeles que rodeaba la nube exclamaba: "¡Santo, santo, santo, Señor Dios Todopoderoso!" Y los santos en la nube cantaban: "¡Gloria! ¡Aleluya!". . </a:t>
            </a:r>
            <a:r>
              <a:rPr lang="es-CO" sz="2400" b="1" dirty="0" smtClean="0">
                <a:solidFill>
                  <a:srgbClr val="0070C0"/>
                </a:solidFill>
              </a:rPr>
              <a:t>. Amen. </a:t>
            </a:r>
            <a:endParaRPr lang="es-CO" sz="2400" b="1" dirty="0">
              <a:solidFill>
                <a:srgbClr val="0070C0"/>
              </a:solidFill>
            </a:endParaRPr>
          </a:p>
        </p:txBody>
      </p:sp>
    </p:spTree>
    <p:extLst>
      <p:ext uri="{BB962C8B-B14F-4D97-AF65-F5344CB8AC3E}">
        <p14:creationId xmlns:p14="http://schemas.microsoft.com/office/powerpoint/2010/main" val="19580775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59832" y="548681"/>
            <a:ext cx="3744416" cy="3384375"/>
          </a:xfrm>
        </p:spPr>
        <p:txBody>
          <a:bodyPr>
            <a:normAutofit fontScale="70000" lnSpcReduction="20000"/>
          </a:bodyPr>
          <a:lstStyle/>
          <a:p>
            <a:pPr marL="0" indent="0" algn="ctr">
              <a:buNone/>
            </a:pPr>
            <a:r>
              <a:rPr lang="es-CO" dirty="0"/>
              <a:t>Juntos entramos en la nube y durante siete días fuimos ascendiendo al mar de vidrio, donde Jesús sacó coronas y nos las ciñó con su propia mano. Nos dio también arpas de oro y palmas de victoria. En el mar de vidrio, los 144.000 formaban un cuadro perfecto. </a:t>
            </a:r>
            <a:endParaRPr lang="es-CO" dirty="0" smtClean="0"/>
          </a:p>
          <a:p>
            <a:pPr marL="0" indent="0" algn="ctr">
              <a:buNone/>
            </a:pPr>
            <a:r>
              <a:rPr lang="es-CO" b="1" dirty="0" smtClean="0">
                <a:solidFill>
                  <a:srgbClr val="FF0000"/>
                </a:solidFill>
              </a:rPr>
              <a:t>En la foto. Los 144 mil son un  Símbolo </a:t>
            </a:r>
            <a:r>
              <a:rPr lang="es-CO" b="1" dirty="0">
                <a:solidFill>
                  <a:srgbClr val="FF0000"/>
                </a:solidFill>
              </a:rPr>
              <a:t>de </a:t>
            </a:r>
            <a:r>
              <a:rPr lang="es-CO" b="1" dirty="0" smtClean="0">
                <a:solidFill>
                  <a:srgbClr val="FF0000"/>
                </a:solidFill>
              </a:rPr>
              <a:t>los redimidos de todos los siglos. Amen.</a:t>
            </a:r>
            <a:endParaRPr lang="es-CO" b="1" dirty="0">
              <a:solidFill>
                <a:srgbClr val="FF0000"/>
              </a:solidFill>
            </a:endParaRPr>
          </a:p>
        </p:txBody>
      </p:sp>
      <p:pic>
        <p:nvPicPr>
          <p:cNvPr id="37890" name="Picture 2" descr="http://3.bp.blogspot.com/-x9bapM479k0/Tsg7c1hVr_I/AAAAAAAAHDs/kjW3WWqcZrg/s200/coronas15w-640x640x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8680"/>
            <a:ext cx="2987824" cy="3024336"/>
          </a:xfrm>
          <a:prstGeom prst="rect">
            <a:avLst/>
          </a:prstGeom>
          <a:noFill/>
          <a:extLst>
            <a:ext uri="{909E8E84-426E-40DD-AFC4-6F175D3DCCD1}">
              <a14:hiddenFill xmlns:a14="http://schemas.microsoft.com/office/drawing/2010/main">
                <a:solidFill>
                  <a:srgbClr val="FFFFFF"/>
                </a:solidFill>
              </a14:hiddenFill>
            </a:ext>
          </a:extLst>
        </p:spPr>
      </p:pic>
      <p:pic>
        <p:nvPicPr>
          <p:cNvPr id="37892" name="Picture 4" descr="http://1.bp.blogspot.com/-M6XWO90QmAI/Tsg8DzFb-oI/AAAAAAAAHD4/nhVgaFYVIXk/s200/1-El%2Bgran%2Bvi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844" y="548680"/>
            <a:ext cx="2209156" cy="3024336"/>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15984" y="4221088"/>
            <a:ext cx="9144000" cy="2677656"/>
          </a:xfrm>
          <a:prstGeom prst="rect">
            <a:avLst/>
          </a:prstGeom>
        </p:spPr>
        <p:txBody>
          <a:bodyPr wrap="square">
            <a:spAutoFit/>
          </a:bodyPr>
          <a:lstStyle/>
          <a:p>
            <a:pPr algn="ctr"/>
            <a:r>
              <a:rPr lang="es-CO" sz="2400" b="1" dirty="0">
                <a:solidFill>
                  <a:srgbClr val="0070C0"/>
                </a:solidFill>
              </a:rPr>
              <a:t>Algunas coronas eran muy brillantes y estaban cuajadas de estrellas, mientras que otras tenían muy pocas; y sin embargo, todos estaban perfectamente satisfechos con su corona. Iban vestidos con un resplandeciente manto blanco desde los hombros hasta los pies Había ángeles en todo nuestro derredor mientras íbamos por el mar de vidrio hacia la puerta de la ciudad</a:t>
            </a:r>
            <a:r>
              <a:rPr lang="es-CO" sz="2400" b="1" dirty="0" smtClean="0">
                <a:solidFill>
                  <a:srgbClr val="0070C0"/>
                </a:solidFill>
              </a:rPr>
              <a:t>.</a:t>
            </a:r>
          </a:p>
          <a:p>
            <a:pPr algn="ctr"/>
            <a:r>
              <a:rPr lang="es-CO" sz="2400" b="1" dirty="0" smtClean="0">
                <a:solidFill>
                  <a:srgbClr val="0070C0"/>
                </a:solidFill>
              </a:rPr>
              <a:t> </a:t>
            </a:r>
            <a:r>
              <a:rPr lang="es-CO" sz="2400" b="1" dirty="0" smtClean="0"/>
              <a:t>En la foto </a:t>
            </a:r>
            <a:r>
              <a:rPr lang="es-CO" sz="2400" b="1" dirty="0"/>
              <a:t>coronas más hermosas que esta llevaran los </a:t>
            </a:r>
            <a:r>
              <a:rPr lang="es-CO" sz="2400" b="1" dirty="0" smtClean="0"/>
              <a:t>justos.</a:t>
            </a:r>
            <a:endParaRPr lang="es-CO" sz="2400" b="1" dirty="0"/>
          </a:p>
        </p:txBody>
      </p:sp>
    </p:spTree>
    <p:extLst>
      <p:ext uri="{BB962C8B-B14F-4D97-AF65-F5344CB8AC3E}">
        <p14:creationId xmlns:p14="http://schemas.microsoft.com/office/powerpoint/2010/main" val="3559754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2520280"/>
          </a:xfrm>
        </p:spPr>
        <p:txBody>
          <a:bodyPr>
            <a:normAutofit fontScale="92500" lnSpcReduction="20000"/>
          </a:bodyPr>
          <a:lstStyle/>
          <a:p>
            <a:pPr marL="0" indent="0" algn="ctr">
              <a:buNone/>
            </a:pPr>
            <a:r>
              <a:rPr lang="es-CO" dirty="0"/>
              <a:t>Jesús levantó su brazo potente y glorioso y, posándolo en la perlina puerta, la hizo girar sobre sus relucientes goznes y nos dijo: "</a:t>
            </a:r>
            <a:r>
              <a:rPr lang="es-CO" dirty="0">
                <a:latin typeface="Agency FB" pitchFamily="34" charset="0"/>
              </a:rPr>
              <a:t>En mi sangre lavasteis vuestras ropas y estuvisteis firmes en mi verdad. Entrad</a:t>
            </a:r>
            <a:r>
              <a:rPr lang="es-CO" dirty="0"/>
              <a:t>". Todos entramos, con el sentimiento de que teníamos perfecto derecho a estar en la </a:t>
            </a:r>
            <a:r>
              <a:rPr lang="es-CO"/>
              <a:t>ciudad</a:t>
            </a:r>
            <a:r>
              <a:rPr lang="es-CO" smtClean="0"/>
              <a:t>.</a:t>
            </a:r>
            <a:endParaRPr lang="es-CO" dirty="0"/>
          </a:p>
        </p:txBody>
      </p:sp>
      <p:sp>
        <p:nvSpPr>
          <p:cNvPr id="4" name="3 Rectángulo"/>
          <p:cNvSpPr/>
          <p:nvPr/>
        </p:nvSpPr>
        <p:spPr>
          <a:xfrm>
            <a:off x="323527" y="3429000"/>
            <a:ext cx="6253485" cy="3046988"/>
          </a:xfrm>
          <a:prstGeom prst="rect">
            <a:avLst/>
          </a:prstGeom>
        </p:spPr>
        <p:txBody>
          <a:bodyPr wrap="square">
            <a:spAutoFit/>
          </a:bodyPr>
          <a:lstStyle/>
          <a:p>
            <a:pPr algn="ctr"/>
            <a:r>
              <a:rPr lang="es-CO" sz="2400" dirty="0"/>
              <a:t>Una voz más armoniosa que música alguna que hayan escuchado los oídos mortales, se oirá decir</a:t>
            </a:r>
            <a:r>
              <a:rPr lang="es-CO" sz="2400" dirty="0" smtClean="0"/>
              <a:t>:</a:t>
            </a:r>
          </a:p>
          <a:p>
            <a:pPr algn="ctr"/>
            <a:r>
              <a:rPr lang="es-CO" sz="2400" dirty="0" smtClean="0"/>
              <a:t> </a:t>
            </a:r>
            <a:r>
              <a:rPr lang="es-CO" sz="2400" dirty="0"/>
              <a:t>"Venid, benditos de mi Padre, heredad el reino preparado para vosotros desde la fundación del mundo". </a:t>
            </a:r>
            <a:endParaRPr lang="es-CO" sz="2400" dirty="0" smtClean="0"/>
          </a:p>
          <a:p>
            <a:pPr algn="ctr"/>
            <a:r>
              <a:rPr lang="es-CO" sz="2400" dirty="0" smtClean="0"/>
              <a:t>En la foto</a:t>
            </a:r>
            <a:r>
              <a:rPr lang="es-CO" sz="2400" dirty="0"/>
              <a:t>. El viaje </a:t>
            </a:r>
            <a:r>
              <a:rPr lang="es-CO" sz="2400" dirty="0" smtClean="0"/>
              <a:t>a través </a:t>
            </a:r>
            <a:r>
              <a:rPr lang="es-CO" sz="2400" dirty="0"/>
              <a:t>del espacio a la Nueva </a:t>
            </a:r>
            <a:r>
              <a:rPr lang="es-CO" sz="2400" dirty="0" smtClean="0"/>
              <a:t>Jerusalén. </a:t>
            </a:r>
            <a:endParaRPr lang="es-CO"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77013" y="2901950"/>
            <a:ext cx="2566987" cy="395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1522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fade">
                                      <p:cBhvr>
                                        <p:cTn id="12" dur="1000"/>
                                        <p:tgtEl>
                                          <p:spTgt spid="5122"/>
                                        </p:tgtEl>
                                      </p:cBhvr>
                                    </p:animEffect>
                                    <p:anim calcmode="lin" valueType="num">
                                      <p:cBhvr>
                                        <p:cTn id="13" dur="1000" fill="hold"/>
                                        <p:tgtEl>
                                          <p:spTgt spid="5122"/>
                                        </p:tgtEl>
                                        <p:attrNameLst>
                                          <p:attrName>ppt_x</p:attrName>
                                        </p:attrNameLst>
                                      </p:cBhvr>
                                      <p:tavLst>
                                        <p:tav tm="0">
                                          <p:val>
                                            <p:strVal val="#ppt_x"/>
                                          </p:val>
                                        </p:tav>
                                        <p:tav tm="100000">
                                          <p:val>
                                            <p:strVal val="#ppt_x"/>
                                          </p:val>
                                        </p:tav>
                                      </p:tavLst>
                                    </p:anim>
                                    <p:anim calcmode="lin" valueType="num">
                                      <p:cBhvr>
                                        <p:cTn id="14" dur="1000" fill="hold"/>
                                        <p:tgtEl>
                                          <p:spTgt spid="51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b="1" i="1" dirty="0" smtClean="0"/>
              <a:t>CONCLUSIÓN</a:t>
            </a:r>
            <a:endParaRPr lang="es-CO" b="1" i="1" dirty="0"/>
          </a:p>
        </p:txBody>
      </p:sp>
      <p:sp>
        <p:nvSpPr>
          <p:cNvPr id="3" name="2 Marcador de contenido"/>
          <p:cNvSpPr>
            <a:spLocks noGrp="1"/>
          </p:cNvSpPr>
          <p:nvPr>
            <p:ph idx="1"/>
          </p:nvPr>
        </p:nvSpPr>
        <p:spPr>
          <a:xfrm>
            <a:off x="457200" y="1600200"/>
            <a:ext cx="8229600" cy="4853136"/>
          </a:xfrm>
          <a:blipFill>
            <a:blip r:embed="rId2"/>
            <a:tile tx="0" ty="0" sx="100000" sy="100000" flip="none" algn="tl"/>
          </a:blipFill>
        </p:spPr>
        <p:txBody>
          <a:bodyPr>
            <a:normAutofit fontScale="77500" lnSpcReduction="20000"/>
          </a:bodyPr>
          <a:lstStyle/>
          <a:p>
            <a:pPr marL="0" indent="0" algn="ctr">
              <a:buNone/>
            </a:pPr>
            <a:r>
              <a:rPr lang="es-CO" dirty="0" smtClean="0"/>
              <a:t>Mi corazón ha palpitado de gozo y alegría al estudiar la gloria que nuestro buen Dios ha preparado para los que le «aman», que serán muchas, como dice el apóstol Pablo</a:t>
            </a:r>
            <a:r>
              <a:rPr lang="es-CO" dirty="0"/>
              <a:t>:  </a:t>
            </a:r>
            <a:r>
              <a:rPr lang="es-CO" dirty="0" smtClean="0"/>
              <a:t>«</a:t>
            </a:r>
            <a:r>
              <a:rPr lang="es-CO" dirty="0" smtClean="0">
                <a:latin typeface="Agency FB" pitchFamily="34" charset="0"/>
              </a:rPr>
              <a:t>Cosas </a:t>
            </a:r>
            <a:r>
              <a:rPr lang="es-CO" dirty="0">
                <a:latin typeface="Agency FB" pitchFamily="34" charset="0"/>
              </a:rPr>
              <a:t>que ojo no vio ni oído oyó, que ni han surgido en el corazón del hombre, son las que Dios ha preparado para los que le </a:t>
            </a:r>
            <a:r>
              <a:rPr lang="es-CO" dirty="0" smtClean="0">
                <a:latin typeface="Agency FB" pitchFamily="34" charset="0"/>
              </a:rPr>
              <a:t>aman</a:t>
            </a:r>
            <a:r>
              <a:rPr lang="es-CO" dirty="0" smtClean="0"/>
              <a:t>». </a:t>
            </a:r>
            <a:r>
              <a:rPr lang="es-CO" dirty="0" smtClean="0">
                <a:solidFill>
                  <a:srgbClr val="FF0000"/>
                </a:solidFill>
              </a:rPr>
              <a:t>(1Cor.2:9).</a:t>
            </a:r>
          </a:p>
          <a:p>
            <a:pPr marL="0" indent="0" algn="ctr">
              <a:buNone/>
            </a:pPr>
            <a:endParaRPr lang="es-CO" dirty="0" smtClean="0"/>
          </a:p>
          <a:p>
            <a:pPr marL="0" indent="0" algn="ctr">
              <a:buNone/>
            </a:pPr>
            <a:r>
              <a:rPr lang="es-CO" dirty="0" smtClean="0"/>
              <a:t>Por tanto, mi oración es que tu y yo perseveremos en la fe de nuestro Señor Jesucristo. Y si tu todavía no has entregado tu vida al Señor, te invito que lo hagas hoy mismo, hay donde estas, quizá en la iglesia, o frente a tu computador, recuerda que Cristo dio su vida para salvarte, no vale la pena que tu te pierdas.</a:t>
            </a:r>
          </a:p>
          <a:p>
            <a:pPr marL="0" indent="0">
              <a:buNone/>
            </a:pPr>
            <a:endParaRPr lang="es-CO" dirty="0" smtClean="0"/>
          </a:p>
          <a:p>
            <a:pPr marL="0" indent="0" algn="ctr">
              <a:buNone/>
            </a:pPr>
            <a:r>
              <a:rPr lang="es-CO" dirty="0" smtClean="0"/>
              <a:t> Que </a:t>
            </a:r>
            <a:r>
              <a:rPr lang="es-CO" dirty="0"/>
              <a:t>Dios le bendiga es mi </a:t>
            </a:r>
            <a:r>
              <a:rPr lang="es-CO" dirty="0" smtClean="0"/>
              <a:t>oración y deseo</a:t>
            </a:r>
            <a:r>
              <a:rPr lang="es-CO" dirty="0"/>
              <a:t>. Amen.</a:t>
            </a:r>
          </a:p>
        </p:txBody>
      </p:sp>
    </p:spTree>
    <p:extLst>
      <p:ext uri="{BB962C8B-B14F-4D97-AF65-F5344CB8AC3E}">
        <p14:creationId xmlns:p14="http://schemas.microsoft.com/office/powerpoint/2010/main" val="15360744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arn(inVertical)">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866</TotalTime>
  <Words>3000</Words>
  <Application>Microsoft Office PowerPoint</Application>
  <PresentationFormat>Presentación en pantalla (4:3)</PresentationFormat>
  <Paragraphs>91</Paragraphs>
  <Slides>29</Slides>
  <Notes>0</Notes>
  <HiddenSlides>0</HiddenSlides>
  <MMClips>0</MMClips>
  <ScaleCrop>false</ScaleCrop>
  <HeadingPairs>
    <vt:vector size="4" baseType="variant">
      <vt:variant>
        <vt:lpstr>Tema</vt:lpstr>
      </vt:variant>
      <vt:variant>
        <vt:i4>1</vt:i4>
      </vt:variant>
      <vt:variant>
        <vt:lpstr>Títulos de diapositiva</vt:lpstr>
      </vt:variant>
      <vt:variant>
        <vt:i4>29</vt:i4>
      </vt:variant>
    </vt:vector>
  </HeadingPairs>
  <TitlesOfParts>
    <vt:vector size="30" baseType="lpstr">
      <vt:lpstr>Tema de Office</vt:lpstr>
      <vt:lpstr>Presentación de PowerPoint</vt:lpstr>
      <vt:lpstr>UNA CORONA PARA CADA HIJO DE DIOS.</vt:lpstr>
      <vt:lpstr>Presentación de PowerPoint</vt:lpstr>
      <vt:lpstr>Presentación de PowerPoint</vt:lpstr>
      <vt:lpstr>CORONAS PREPARADAS PARA LOS FIELES.</vt:lpstr>
      <vt:lpstr>Presentación de PowerPoint</vt:lpstr>
      <vt:lpstr>Presentación de PowerPoint</vt:lpstr>
      <vt:lpstr>Presentación de PowerPoint</vt:lpstr>
      <vt:lpstr>LAS FAMILIAS SE REUNIRÁN </vt:lpstr>
      <vt:lpstr>Presentación de PowerPoint</vt:lpstr>
      <vt:lpstr>Presentación de PowerPoint</vt:lpstr>
      <vt:lpstr>Presentación de PowerPoint</vt:lpstr>
      <vt:lpstr>Presentación de PowerPoint</vt:lpstr>
      <vt:lpstr> SATANÁS ES ATADO </vt:lpstr>
      <vt:lpstr>Presentación de PowerPoint</vt:lpstr>
      <vt:lpstr>Presentación de PowerPoint</vt:lpstr>
      <vt:lpstr>Presentación de PowerPoint</vt:lpstr>
      <vt:lpstr>Presentación de PowerPoint</vt:lpstr>
      <vt:lpstr> LA TIERRA DESPLOBADA. </vt:lpstr>
      <vt:lpstr>Presentación de PowerPoint</vt:lpstr>
      <vt:lpstr>Presentación de PowerPoint</vt:lpstr>
      <vt:lpstr>Presentación de PowerPoint</vt:lpstr>
      <vt:lpstr>Presentación de PowerPoint</vt:lpstr>
      <vt:lpstr>LA TRASLACIÓN DE LOS JUSTOS.</vt:lpstr>
      <vt:lpstr>Presentación de PowerPoint</vt:lpstr>
      <vt:lpstr>Presentación de PowerPoint</vt:lpstr>
      <vt:lpstr>Presentación de PowerPoint</vt:lpstr>
      <vt:lpstr>Presentación de PowerPoint</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BIENVENIDOS A LA CIUDAD DE DIOS.</dc:title>
  <dc:creator>FAMILIA FIERRO CH</dc:creator>
  <cp:lastModifiedBy>FAMILIA FIERRO CH</cp:lastModifiedBy>
  <cp:revision>207</cp:revision>
  <dcterms:created xsi:type="dcterms:W3CDTF">2013-03-08T07:55:05Z</dcterms:created>
  <dcterms:modified xsi:type="dcterms:W3CDTF">2014-05-09T14:23:31Z</dcterms:modified>
</cp:coreProperties>
</file>