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4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046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5731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829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7543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4157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168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665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901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424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515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5045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A7F96-249C-4C18-BCC5-356EA7E003B8}" type="datetimeFigureOut">
              <a:rPr lang="es-CO" smtClean="0"/>
              <a:t>14/04/2014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936DC-7DA6-4906-9062-4740E8EA027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09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374799"/>
            <a:ext cx="7772400" cy="1470025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/>
          <a:lstStyle/>
          <a:p>
            <a:r>
              <a:rPr lang="es-CO" dirty="0" smtClean="0">
                <a:latin typeface="Algerian" pitchFamily="82" charset="0"/>
              </a:rPr>
              <a:t>EVENTOS DEL DÍA DE PENTECOSTÉS</a:t>
            </a:r>
            <a:endParaRPr lang="es-CO" dirty="0"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14373"/>
            <a:ext cx="5400600" cy="454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4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4800" dirty="0" smtClean="0">
                <a:solidFill>
                  <a:schemeClr val="bg1"/>
                </a:solidFill>
              </a:rPr>
              <a:t>En este tema estudiaremos los magnos eventos narrados en Hechos de los Apóstoles Capitulo Dos sobre el día de Pentecostés y el mensaje confiado a la iglesia para ser predicado al mundo</a:t>
            </a:r>
            <a:endParaRPr lang="es-CO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0375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editoriallapaz.org/dones_1P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84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15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4474840" cy="4176465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En esta pintura, los apóstoles se representan, en su mayoría, como hombres de edad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r>
              <a:rPr lang="es-CO" dirty="0" smtClean="0"/>
              <a:t> </a:t>
            </a:r>
            <a:r>
              <a:rPr lang="es-CO" dirty="0"/>
              <a:t>Pero, tomando en cuenta el llamamiento que Cristo les hizo, y la duración de sus ministerios desde Pentecostés en adelante, se infiere que, para el Pentecostés del año </a:t>
            </a:r>
            <a:r>
              <a:rPr lang="es-CO" dirty="0" smtClean="0"/>
              <a:t>31 </a:t>
            </a:r>
            <a:r>
              <a:rPr lang="es-CO" dirty="0"/>
              <a:t>d. C., tendrían, probablemente cada uno, menos de cuarenta años de edad. </a:t>
            </a:r>
          </a:p>
        </p:txBody>
      </p:sp>
      <p:pic>
        <p:nvPicPr>
          <p:cNvPr id="3074" name="Picture 2" descr="http://www.editoriallapaz.org/hechos_2_1-13_ilust2Lenguasdefue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1"/>
            <a:ext cx="381000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835696" y="5229200"/>
            <a:ext cx="51453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Algunos se representan con pelo largo, contrario a la moda del varón típico judío del Siglo I.</a:t>
            </a:r>
          </a:p>
        </p:txBody>
      </p:sp>
    </p:spTree>
    <p:extLst>
      <p:ext uri="{BB962C8B-B14F-4D97-AF65-F5344CB8AC3E}">
        <p14:creationId xmlns:p14="http://schemas.microsoft.com/office/powerpoint/2010/main" val="167601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/>
            </a:r>
            <a:br>
              <a:rPr lang="es-CO" dirty="0" smtClean="0"/>
            </a:br>
            <a:r>
              <a:rPr lang="es-CO" b="1" dirty="0" smtClean="0">
                <a:solidFill>
                  <a:srgbClr val="FF0000"/>
                </a:solidFill>
                <a:latin typeface="Agency FB" pitchFamily="34" charset="0"/>
              </a:rPr>
              <a:t>Hechos </a:t>
            </a:r>
            <a:r>
              <a:rPr lang="es-CO" b="1" dirty="0">
                <a:solidFill>
                  <a:srgbClr val="FF0000"/>
                </a:solidFill>
                <a:latin typeface="Agency FB" pitchFamily="34" charset="0"/>
              </a:rPr>
              <a:t>2:1:</a:t>
            </a:r>
            <a:br>
              <a:rPr lang="es-CO" b="1" dirty="0">
                <a:solidFill>
                  <a:srgbClr val="FF0000"/>
                </a:solidFill>
                <a:latin typeface="Agency FB" pitchFamily="34" charset="0"/>
              </a:rPr>
            </a:br>
            <a:r>
              <a:rPr lang="es-CO" b="1" dirty="0" smtClean="0">
                <a:latin typeface="Agency FB" pitchFamily="34" charset="0"/>
              </a:rPr>
              <a:t>"</a:t>
            </a:r>
            <a:r>
              <a:rPr lang="es-CO" b="1" dirty="0">
                <a:latin typeface="Agency FB" pitchFamily="34" charset="0"/>
              </a:rPr>
              <a:t>Cuando llegó el día de Pentecostés…"</a:t>
            </a:r>
            <a:br>
              <a:rPr lang="es-CO" b="1" dirty="0">
                <a:latin typeface="Agency FB" pitchFamily="34" charset="0"/>
              </a:rPr>
            </a:b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Aquí encontramos dos puntos para resaltar: </a:t>
            </a:r>
          </a:p>
          <a:p>
            <a:pPr marL="0" indent="0" algn="ctr">
              <a:buNone/>
            </a:pPr>
            <a:r>
              <a:rPr lang="es-CO" dirty="0" smtClean="0"/>
              <a:t>1, </a:t>
            </a:r>
            <a:r>
              <a:rPr lang="es-CO" dirty="0"/>
              <a:t>El «</a:t>
            </a:r>
            <a:r>
              <a:rPr lang="es-CO" b="1" dirty="0" smtClean="0"/>
              <a:t>Día</a:t>
            </a:r>
            <a:r>
              <a:rPr lang="es-CO" dirty="0" smtClean="0"/>
              <a:t>», 2, </a:t>
            </a:r>
            <a:r>
              <a:rPr lang="es-CO" i="1" dirty="0" smtClean="0"/>
              <a:t>"</a:t>
            </a:r>
            <a:r>
              <a:rPr lang="es-CO" b="1" i="1" dirty="0" smtClean="0"/>
              <a:t>PENTECOSTÉS».</a:t>
            </a:r>
          </a:p>
          <a:p>
            <a:pPr marL="0" indent="0" algn="ctr">
              <a:buNone/>
            </a:pPr>
            <a:r>
              <a:rPr lang="es-CO" b="1" i="1" dirty="0" smtClean="0"/>
              <a:t>Pentecostés,</a:t>
            </a:r>
            <a:r>
              <a:rPr lang="es-CO" b="1" i="1" dirty="0"/>
              <a:t> </a:t>
            </a:r>
            <a:r>
              <a:rPr lang="es-CO" i="1" dirty="0"/>
              <a:t>(en griego, quincuagésima</a:t>
            </a:r>
            <a:r>
              <a:rPr lang="es-CO" i="1" dirty="0" smtClean="0"/>
              <a:t>). Quiere decir que  </a:t>
            </a:r>
            <a:r>
              <a:rPr lang="es-CO" i="1" dirty="0"/>
              <a:t>ocupa el lugar número </a:t>
            </a:r>
            <a:r>
              <a:rPr lang="es-CO" i="1" dirty="0" smtClean="0"/>
              <a:t>50.</a:t>
            </a:r>
          </a:p>
          <a:p>
            <a:pPr marL="0" indent="0" algn="ctr">
              <a:buNone/>
            </a:pPr>
            <a:r>
              <a:rPr lang="es-CO" i="1" dirty="0" smtClean="0"/>
              <a:t> Las  fiestas anuales ordenadas por Dios a los hebreos en su orden eran</a:t>
            </a:r>
          </a:p>
          <a:p>
            <a:pPr marL="0" indent="0">
              <a:buNone/>
            </a:pPr>
            <a:r>
              <a:rPr lang="es-CO" i="1" dirty="0" smtClean="0"/>
              <a:t> 1.La Pascua, Lev.23:4-8.</a:t>
            </a:r>
          </a:p>
          <a:p>
            <a:pPr marL="0" indent="0">
              <a:buNone/>
            </a:pPr>
            <a:endParaRPr lang="es-CO" i="1" dirty="0" smtClean="0"/>
          </a:p>
          <a:p>
            <a:pPr marL="0" indent="0">
              <a:buNone/>
            </a:pPr>
            <a:r>
              <a:rPr lang="es-CO" i="1" dirty="0" smtClean="0"/>
              <a:t>2. </a:t>
            </a:r>
            <a:r>
              <a:rPr lang="es-CO" i="1" dirty="0"/>
              <a:t>Pentecostés.Lev.23:15-16. </a:t>
            </a:r>
            <a:r>
              <a:rPr lang="es-CO" i="1" dirty="0" smtClean="0"/>
              <a:t> O fiesta </a:t>
            </a:r>
            <a:r>
              <a:rPr lang="es-CO" i="1" dirty="0"/>
              <a:t>de las Semanas </a:t>
            </a:r>
            <a:r>
              <a:rPr lang="es-CO" i="1" dirty="0" smtClean="0"/>
              <a:t>(Exo. </a:t>
            </a:r>
            <a:r>
              <a:rPr lang="es-CO" i="1" dirty="0"/>
              <a:t>34.22; </a:t>
            </a:r>
            <a:r>
              <a:rPr lang="es-CO" i="1" dirty="0" smtClean="0"/>
              <a:t>Det. </a:t>
            </a:r>
            <a:r>
              <a:rPr lang="es-CO" i="1" dirty="0"/>
              <a:t>16.10,16; 2 Cr 8.13), porque fue celebrada exactamente siete semanas o cincuenta días después de la Pascua (</a:t>
            </a:r>
            <a:r>
              <a:rPr lang="es-CO" i="1" dirty="0" smtClean="0"/>
              <a:t>Lev. </a:t>
            </a:r>
            <a:r>
              <a:rPr lang="es-CO" i="1" dirty="0"/>
              <a:t>23.15,16). De ahí su nombre "Pentecostés".</a:t>
            </a:r>
            <a:endParaRPr lang="es-CO" i="1" dirty="0" smtClean="0"/>
          </a:p>
          <a:p>
            <a:pPr marL="0" indent="0">
              <a:buNone/>
            </a:pPr>
            <a:endParaRPr lang="es-CO" i="1" dirty="0" smtClean="0"/>
          </a:p>
          <a:p>
            <a:pPr marL="0" indent="0">
              <a:buNone/>
            </a:pPr>
            <a:r>
              <a:rPr lang="es-CO" i="1" dirty="0" smtClean="0"/>
              <a:t>3. La fiesta de la ciega, los primeros frutos. Éxo.23:16, pp. Lluvia temprana.</a:t>
            </a:r>
          </a:p>
          <a:p>
            <a:pPr marL="0" indent="0">
              <a:buNone/>
            </a:pPr>
            <a:r>
              <a:rPr lang="es-CO" i="1" dirty="0" smtClean="0"/>
              <a:t>4.La fiesta de la cosecha al fin del año. Exo.23.16 up. Lluvia tardía.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38953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3600" dirty="0" smtClean="0">
                <a:latin typeface="Algerian" pitchFamily="82" charset="0"/>
              </a:rPr>
              <a:t>¿Qué es "El</a:t>
            </a:r>
            <a:r>
              <a:rPr lang="es-CO" sz="3600" dirty="0">
                <a:latin typeface="Algerian" pitchFamily="82" charset="0"/>
              </a:rPr>
              <a:t> día de Pentecostés."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sz="4600" b="1" dirty="0" smtClean="0"/>
              <a:t>1</a:t>
            </a:r>
            <a:r>
              <a:rPr lang="es-CO" dirty="0" smtClean="0"/>
              <a:t>). Recuerda que de acuerdo al griego, Pentecostés </a:t>
            </a:r>
            <a:r>
              <a:rPr lang="es-CO" dirty="0"/>
              <a:t>es </a:t>
            </a:r>
            <a:r>
              <a:rPr lang="es-CO" dirty="0" smtClean="0"/>
              <a:t>el</a:t>
            </a:r>
            <a:r>
              <a:rPr lang="es-CO" dirty="0"/>
              <a:t> </a:t>
            </a:r>
            <a:r>
              <a:rPr lang="es-CO" dirty="0" smtClean="0"/>
              <a:t>día 50, por tanto, no es un </a:t>
            </a:r>
            <a:r>
              <a:rPr lang="es-CO" dirty="0"/>
              <a:t>"poder" o "manifestación" del Espíritu Santo. "El día de Pentecostés." </a:t>
            </a:r>
            <a:endParaRPr lang="es-CO" dirty="0" smtClean="0"/>
          </a:p>
          <a:p>
            <a:pPr marL="514350" indent="-514350" algn="ctr">
              <a:buAutoNum type="arabicPeriod"/>
            </a:pPr>
            <a:endParaRPr lang="es-CO" dirty="0" smtClean="0"/>
          </a:p>
          <a:p>
            <a:pPr marL="0" indent="0" algn="ctr">
              <a:buNone/>
            </a:pPr>
            <a:r>
              <a:rPr lang="es-CO" sz="3600" b="1" dirty="0" smtClean="0"/>
              <a:t>¿En </a:t>
            </a:r>
            <a:r>
              <a:rPr lang="es-CO" sz="3600" b="1" dirty="0"/>
              <a:t>qué "día" transcurrieron los eventos trascendentales relatados en Hechos dos</a:t>
            </a:r>
            <a:r>
              <a:rPr lang="es-CO" sz="3600" b="1" dirty="0" smtClean="0"/>
              <a:t>?</a:t>
            </a:r>
          </a:p>
          <a:p>
            <a:pPr marL="0" indent="0" algn="ctr">
              <a:buNone/>
            </a:pPr>
            <a:r>
              <a:rPr lang="es-CO" dirty="0" smtClean="0"/>
              <a:t> </a:t>
            </a:r>
            <a:r>
              <a:rPr lang="es-CO" dirty="0"/>
              <a:t>En  </a:t>
            </a:r>
            <a:r>
              <a:rPr lang="es-CO" u="sng" dirty="0" smtClean="0"/>
              <a:t>«el </a:t>
            </a:r>
            <a:r>
              <a:rPr lang="es-CO" u="sng" dirty="0"/>
              <a:t>día de </a:t>
            </a:r>
            <a:r>
              <a:rPr lang="es-CO" u="sng" dirty="0" smtClean="0"/>
              <a:t>Pentecostés</a:t>
            </a:r>
            <a:r>
              <a:rPr lang="es-CO" dirty="0" smtClean="0"/>
              <a:t>».</a:t>
            </a:r>
          </a:p>
          <a:p>
            <a:pPr marL="514350" indent="-514350">
              <a:buAutoNum type="arabicPeriod"/>
            </a:pPr>
            <a:endParaRPr lang="es-CO" dirty="0" smtClean="0"/>
          </a:p>
          <a:p>
            <a:pPr marL="0" indent="0" algn="ctr">
              <a:buNone/>
            </a:pPr>
            <a:r>
              <a:rPr lang="es-CO" sz="3400" b="1" dirty="0" smtClean="0"/>
              <a:t>¿Cuántos </a:t>
            </a:r>
            <a:r>
              <a:rPr lang="es-CO" sz="3400" b="1" dirty="0"/>
              <a:t>"días" de Pentecostés habían celebrado los israelitas antes del Pentecostés de Hechos dos? </a:t>
            </a:r>
            <a:endParaRPr lang="es-CO" b="1" dirty="0" smtClean="0"/>
          </a:p>
          <a:p>
            <a:pPr marL="0" indent="0" algn="ctr">
              <a:buNone/>
            </a:pPr>
            <a:r>
              <a:rPr lang="es-CO" dirty="0" smtClean="0"/>
              <a:t>Un promedio de  </a:t>
            </a:r>
            <a:r>
              <a:rPr lang="es-CO" dirty="0"/>
              <a:t>mil </a:t>
            </a:r>
            <a:r>
              <a:rPr lang="es-CO" dirty="0" smtClean="0"/>
              <a:t>cuatrocientos ochenta, </a:t>
            </a:r>
            <a:r>
              <a:rPr lang="es-CO" dirty="0"/>
              <a:t>pues, con pocas excepciones, habían guardado la fiesta cada año desde la proclamación </a:t>
            </a:r>
            <a:r>
              <a:rPr lang="es-CO" dirty="0" smtClean="0"/>
              <a:t>de esta ley en </a:t>
            </a:r>
            <a:r>
              <a:rPr lang="es-CO" dirty="0"/>
              <a:t>el monte Sinaí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3019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476672"/>
            <a:ext cx="8856984" cy="554461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4800" b="1" dirty="0" smtClean="0"/>
              <a:t>2).</a:t>
            </a:r>
            <a:r>
              <a:rPr lang="es-CO" sz="3600" dirty="0"/>
              <a:t>  </a:t>
            </a:r>
            <a:r>
              <a:rPr lang="es-CO" sz="2800" dirty="0"/>
              <a:t>El día de Pentecostés cayó el primer día de la semana, o sea, </a:t>
            </a:r>
            <a:r>
              <a:rPr lang="es-CO" sz="2800" dirty="0" smtClean="0"/>
              <a:t>el </a:t>
            </a:r>
            <a:r>
              <a:rPr lang="es-CO" sz="2800" dirty="0"/>
              <a:t>domingo, y no el séptimo día, es decir, el </a:t>
            </a:r>
            <a:r>
              <a:rPr lang="es-CO" sz="2800" dirty="0" smtClean="0"/>
              <a:t>sábado. PERO ESTE HECHO NO LE DA APOYO BÍBLICO A LA SANTIDAD DEL DÍA DOMINGO  </a:t>
            </a:r>
            <a:r>
              <a:rPr lang="es-CO" sz="2800" b="1" dirty="0" smtClean="0">
                <a:solidFill>
                  <a:srgbClr val="FF0000"/>
                </a:solidFill>
              </a:rPr>
              <a:t>ver com. (</a:t>
            </a:r>
            <a:r>
              <a:rPr lang="es-CO" sz="2800" dirty="0" smtClean="0">
                <a:solidFill>
                  <a:srgbClr val="FF0000"/>
                </a:solidFill>
              </a:rPr>
              <a:t>Mat.28:1 C.B.A).</a:t>
            </a:r>
          </a:p>
          <a:p>
            <a:pPr marL="0" indent="0" algn="ctr">
              <a:buNone/>
            </a:pPr>
            <a:r>
              <a:rPr lang="es-CO" sz="2800" dirty="0" smtClean="0"/>
              <a:t>Para </a:t>
            </a:r>
            <a:r>
              <a:rPr lang="es-CO" sz="2800" dirty="0"/>
              <a:t>el inicio de Pentecostés se contaban siete semanas, o sea, cuarenta y nueve días, después del sábado de la Pascua (</a:t>
            </a:r>
            <a:r>
              <a:rPr lang="es-CO" sz="2800" dirty="0">
                <a:solidFill>
                  <a:srgbClr val="FF0000"/>
                </a:solidFill>
              </a:rPr>
              <a:t>Deuteronomio 16:8-12), </a:t>
            </a:r>
            <a:r>
              <a:rPr lang="es-CO" sz="2800" dirty="0"/>
              <a:t>siendo el próximo día, el primer día de la semana, el día de Pentecostés. </a:t>
            </a:r>
            <a:endParaRPr lang="es-CO" sz="2800" dirty="0" smtClean="0"/>
          </a:p>
          <a:p>
            <a:pPr marL="0" indent="0" algn="ctr">
              <a:buNone/>
            </a:pPr>
            <a:r>
              <a:rPr lang="es-CO" sz="2800" dirty="0" smtClean="0"/>
              <a:t>Es así como los </a:t>
            </a:r>
            <a:r>
              <a:rPr lang="es-CO" sz="2800" dirty="0"/>
              <a:t>magnos eventos de Pentecostés ocurren el primer día de la semana, domingo; los grandes mensajes de Pentecostés se proclaman el primer día de la semana, domingo. </a:t>
            </a:r>
            <a:endParaRPr lang="es-CO" sz="2800" dirty="0" smtClean="0"/>
          </a:p>
        </p:txBody>
      </p:sp>
    </p:spTree>
    <p:extLst>
      <p:ext uri="{BB962C8B-B14F-4D97-AF65-F5344CB8AC3E}">
        <p14:creationId xmlns:p14="http://schemas.microsoft.com/office/powerpoint/2010/main" val="69649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>
                <a:solidFill>
                  <a:srgbClr val="0070C0"/>
                </a:solidFill>
              </a:rPr>
              <a:t>Cristo reposa el sábado en la tumba y resucita el primer día de la semana </a:t>
            </a:r>
            <a:r>
              <a:rPr lang="es-CO" dirty="0">
                <a:solidFill>
                  <a:srgbClr val="FF0000"/>
                </a:solidFill>
              </a:rPr>
              <a:t>(Juan 20:1-10). </a:t>
            </a:r>
            <a:r>
              <a:rPr lang="es-CO" dirty="0">
                <a:solidFill>
                  <a:srgbClr val="0070C0"/>
                </a:solidFill>
              </a:rPr>
              <a:t>Mientras tanto, María la madre de Jesús, reposa ese mismo sábado y visita la tumba el primer día de la semana </a:t>
            </a:r>
            <a:r>
              <a:rPr lang="es-CO" dirty="0">
                <a:solidFill>
                  <a:srgbClr val="FF0000"/>
                </a:solidFill>
              </a:rPr>
              <a:t>(Luc.23:56-24:1).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A </a:t>
            </a:r>
            <a:r>
              <a:rPr lang="es-CO" dirty="0"/>
              <a:t>pesar de estos dos hechos, el domingo no se transforma en “sábado cristiano” para los seguidores del Señor, pues el resto de días de domingo a viernes son días de </a:t>
            </a:r>
            <a:r>
              <a:rPr lang="es-CO" dirty="0" smtClean="0"/>
              <a:t>trabajo. Si desea esta información </a:t>
            </a:r>
            <a:r>
              <a:rPr lang="es-CO" dirty="0" smtClean="0">
                <a:solidFill>
                  <a:srgbClr val="FF0000"/>
                </a:solidFill>
              </a:rPr>
              <a:t>lea </a:t>
            </a:r>
            <a:r>
              <a:rPr lang="es-CO" dirty="0">
                <a:solidFill>
                  <a:srgbClr val="FF0000"/>
                </a:solidFill>
              </a:rPr>
              <a:t>(Gén.2:1-3; Exo.20:8-11; Mat.24:20; Mar.2:27,28; Hech.18:1-4). </a:t>
            </a:r>
            <a:endParaRPr lang="es-CO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CO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/>
              <a:t>Algunas de las fiestas </a:t>
            </a:r>
            <a:r>
              <a:rPr lang="es-CO" dirty="0"/>
              <a:t>anuales ordenadas por Dios para el pueblo de Israel literal, apuntaban al sacrificio de Cristo en la cruz, </a:t>
            </a:r>
            <a:r>
              <a:rPr lang="es-CO" dirty="0" smtClean="0"/>
              <a:t>y la fiesta de las semanas , o del Pentecostés, se cumplió cincuenta días después </a:t>
            </a:r>
            <a:r>
              <a:rPr lang="es-CO" dirty="0" smtClean="0">
                <a:solidFill>
                  <a:srgbClr val="FF0000"/>
                </a:solidFill>
              </a:rPr>
              <a:t>(Colosenses </a:t>
            </a:r>
            <a:r>
              <a:rPr lang="es-CO" dirty="0">
                <a:solidFill>
                  <a:srgbClr val="FF0000"/>
                </a:solidFill>
              </a:rPr>
              <a:t>2:13-17).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225462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55272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sz="4200" b="1" dirty="0" smtClean="0"/>
              <a:t>3)</a:t>
            </a:r>
            <a:r>
              <a:rPr lang="es-CO" dirty="0" smtClean="0"/>
              <a:t>. </a:t>
            </a:r>
            <a:r>
              <a:rPr lang="es-CO" dirty="0"/>
              <a:t>Pentecostés era una </a:t>
            </a:r>
            <a:r>
              <a:rPr lang="es-CO" b="1" dirty="0"/>
              <a:t>fiesta religiosa </a:t>
            </a:r>
            <a:r>
              <a:rPr lang="es-CO" dirty="0"/>
              <a:t>autorizada exclusivamente para el </a:t>
            </a:r>
            <a:r>
              <a:rPr lang="es-CO" b="1" u="sng" dirty="0"/>
              <a:t>pueblo de </a:t>
            </a:r>
            <a:r>
              <a:rPr lang="es-CO" b="1" u="sng" dirty="0" smtClean="0"/>
              <a:t>Israel literal</a:t>
            </a:r>
            <a:r>
              <a:rPr lang="es-CO" b="1" dirty="0" smtClean="0"/>
              <a:t>, </a:t>
            </a:r>
            <a:r>
              <a:rPr lang="es-CO" dirty="0"/>
              <a:t>y celebrada conforme a las ordenanzas del Antiguo Testamento.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Esta </a:t>
            </a:r>
            <a:r>
              <a:rPr lang="es-CO" dirty="0"/>
              <a:t>fiesta </a:t>
            </a:r>
            <a:r>
              <a:rPr lang="es-CO" b="1" dirty="0"/>
              <a:t>fue abolida</a:t>
            </a:r>
            <a:r>
              <a:rPr lang="es-CO" dirty="0"/>
              <a:t>, juntamente con las demás fiestas judías, cuando el </a:t>
            </a:r>
            <a:r>
              <a:rPr lang="es-CO" dirty="0" smtClean="0"/>
              <a:t>Señor Jesús murió en la cruz «</a:t>
            </a:r>
            <a:r>
              <a:rPr lang="es-CO" dirty="0" smtClean="0">
                <a:latin typeface="Agency FB" pitchFamily="34" charset="0"/>
              </a:rPr>
              <a:t>perdonó todos vuestros pecados</a:t>
            </a:r>
            <a:r>
              <a:rPr lang="es-CO" dirty="0"/>
              <a:t>» </a:t>
            </a:r>
            <a:r>
              <a:rPr lang="es-CO" dirty="0">
                <a:solidFill>
                  <a:srgbClr val="FF0000"/>
                </a:solidFill>
              </a:rPr>
              <a:t>(Col.2:13 up), </a:t>
            </a:r>
            <a:r>
              <a:rPr lang="es-CO" dirty="0" smtClean="0">
                <a:solidFill>
                  <a:srgbClr val="FF0000"/>
                </a:solidFill>
              </a:rPr>
              <a:t>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anulando </a:t>
            </a:r>
            <a:r>
              <a:rPr lang="es-CO" dirty="0">
                <a:latin typeface="Agency FB" pitchFamily="34" charset="0"/>
              </a:rPr>
              <a:t>el acta de los decretos que había contra nosotros, que nos era contraria, quitándola de en medio y clavándola en la </a:t>
            </a:r>
            <a:r>
              <a:rPr lang="es-CO" dirty="0" smtClean="0">
                <a:latin typeface="Agency FB" pitchFamily="34" charset="0"/>
              </a:rPr>
              <a:t>cruz</a:t>
            </a:r>
            <a:r>
              <a:rPr lang="es-CO" dirty="0" smtClean="0"/>
              <a:t>» </a:t>
            </a:r>
            <a:r>
              <a:rPr lang="es-CO" dirty="0" smtClean="0">
                <a:solidFill>
                  <a:srgbClr val="FF0000"/>
                </a:solidFill>
              </a:rPr>
              <a:t>Verso 14</a:t>
            </a:r>
            <a:r>
              <a:rPr lang="es-CO" dirty="0" smtClean="0"/>
              <a:t>. </a:t>
            </a:r>
          </a:p>
          <a:p>
            <a:pPr marL="0" indent="0" algn="ctr">
              <a:buNone/>
            </a:pPr>
            <a:r>
              <a:rPr lang="es-CO" dirty="0"/>
              <a:t>Verso 16.  «</a:t>
            </a:r>
            <a:r>
              <a:rPr lang="es-CO" dirty="0">
                <a:latin typeface="Agency FB" pitchFamily="34" charset="0"/>
              </a:rPr>
              <a:t>Por tanto nadie os juzgue en comida, o en bebida, o en parte de día de fiesta, o de nueva luna, o de </a:t>
            </a:r>
            <a:r>
              <a:rPr lang="es-CO" dirty="0" smtClean="0">
                <a:latin typeface="Agency FB" pitchFamily="34" charset="0"/>
              </a:rPr>
              <a:t>sábados</a:t>
            </a:r>
            <a:r>
              <a:rPr lang="es-CO" dirty="0" smtClean="0"/>
              <a:t>».</a:t>
            </a:r>
            <a:endParaRPr lang="es-CO" u="sng" dirty="0" smtClean="0"/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Nota: Claramente dice el texto que fueron dos cosas la que fueron abolidas.</a:t>
            </a:r>
          </a:p>
          <a:p>
            <a:pPr marL="0" indent="0" algn="ctr">
              <a:buNone/>
            </a:pPr>
            <a:r>
              <a:rPr lang="es-CO" dirty="0" smtClean="0"/>
              <a:t>1. No el A. Testamente ya que allí hay profecías para el juicio final como la que se menciona en </a:t>
            </a:r>
            <a:r>
              <a:rPr lang="es-CO" dirty="0" smtClean="0">
                <a:solidFill>
                  <a:srgbClr val="FF0000"/>
                </a:solidFill>
              </a:rPr>
              <a:t>(Isaías 66:17) </a:t>
            </a:r>
            <a:r>
              <a:rPr lang="es-CO" dirty="0" smtClean="0"/>
              <a:t>y para la eternidad </a:t>
            </a:r>
            <a:r>
              <a:rPr lang="es-CO" dirty="0" smtClean="0">
                <a:solidFill>
                  <a:srgbClr val="FF0000"/>
                </a:solidFill>
              </a:rPr>
              <a:t>(versos 22-23), </a:t>
            </a:r>
            <a:r>
              <a:rPr lang="es-CO" dirty="0" smtClean="0"/>
              <a:t>de las cuales dijo Cristo que no había venido a abolir</a:t>
            </a:r>
            <a:r>
              <a:rPr lang="es-CO" dirty="0" smtClean="0">
                <a:solidFill>
                  <a:srgbClr val="FF0000"/>
                </a:solidFill>
              </a:rPr>
              <a:t> (Mat.5:17), </a:t>
            </a:r>
            <a:r>
              <a:rPr lang="es-CO" dirty="0" smtClean="0"/>
              <a:t>sino las leyes rituales junto con las demás leyes que estaban designadas a apuntar a la muerte de Cristo en la cruz. Y muchas veces los apóstoles en sus escritos citan el A. Testamento.</a:t>
            </a:r>
          </a:p>
        </p:txBody>
      </p:sp>
    </p:spTree>
    <p:extLst>
      <p:ext uri="{BB962C8B-B14F-4D97-AF65-F5344CB8AC3E}">
        <p14:creationId xmlns:p14="http://schemas.microsoft.com/office/powerpoint/2010/main" val="36393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2</a:t>
            </a:r>
            <a:r>
              <a:rPr lang="es-CO" dirty="0"/>
              <a:t>. </a:t>
            </a:r>
            <a:r>
              <a:rPr lang="es-CO" dirty="0" smtClean="0"/>
              <a:t>«</a:t>
            </a:r>
            <a:r>
              <a:rPr lang="es-CO" dirty="0">
                <a:latin typeface="Agency FB" pitchFamily="34" charset="0"/>
              </a:rPr>
              <a:t>anulando el acta de los decretos que había contra nosotros, que nos era contraria, quitándola de en medio y clavándola en la cruz</a:t>
            </a:r>
            <a:r>
              <a:rPr lang="es-CO" dirty="0" smtClean="0"/>
              <a:t>».</a:t>
            </a:r>
          </a:p>
          <a:p>
            <a:pPr marL="0" indent="0" algn="ctr">
              <a:buNone/>
            </a:pPr>
            <a:r>
              <a:rPr lang="es-CO" dirty="0" smtClean="0"/>
              <a:t>Nota. El «acta de los decretos que había contra nosotros, y fue clavada en la cruz». </a:t>
            </a:r>
          </a:p>
          <a:p>
            <a:pPr marL="0" indent="0" algn="ctr">
              <a:buNone/>
            </a:pPr>
            <a:r>
              <a:rPr lang="es-CO" dirty="0" smtClean="0"/>
              <a:t>Se refiere es a nuestros pecados por los cuales estábamos sentenciados a muerte, y Cristo pagó esa deuda muriendo en nuestro lugar en la cruz, por tanto esa deuda quedo «</a:t>
            </a:r>
            <a:r>
              <a:rPr lang="es-CO" dirty="0" smtClean="0">
                <a:latin typeface="Agency FB" pitchFamily="34" charset="0"/>
              </a:rPr>
              <a:t>anulada, cancelada</a:t>
            </a:r>
            <a:r>
              <a:rPr lang="es-CO" dirty="0" smtClean="0"/>
              <a:t>».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Además, el «sábado» que aparece allí y que muchos entienden que fue abolido en la cruz, no se refiere al día de reposo semanal, puesto que este existe desde antes del pecado en el Edén, lea </a:t>
            </a:r>
            <a:r>
              <a:rPr lang="es-CO" dirty="0" smtClean="0">
                <a:solidFill>
                  <a:srgbClr val="FF0000"/>
                </a:solidFill>
              </a:rPr>
              <a:t>(Gén.2:1-3)</a:t>
            </a:r>
            <a:r>
              <a:rPr lang="es-CO" dirty="0" smtClean="0"/>
              <a:t>, Dios lo dejó como un monumento de su Creación y a la ves como una señal entre Él y su pueblo para siempre.</a:t>
            </a:r>
          </a:p>
          <a:p>
            <a:pPr marL="0" indent="0" algn="ctr">
              <a:buNone/>
            </a:pPr>
            <a:r>
              <a:rPr lang="es-CO" dirty="0" smtClean="0"/>
              <a:t>lea </a:t>
            </a:r>
            <a:r>
              <a:rPr lang="es-CO" dirty="0" smtClean="0">
                <a:solidFill>
                  <a:srgbClr val="FF0000"/>
                </a:solidFill>
              </a:rPr>
              <a:t>(Exo.31:12-17; Eze.20:12,20; Mat.24:20; 28:20; Isaías 66:22,23).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Ese sábado se refiere es a los sábados ceremoniales, de lo contrario estaría en desacuerdo con </a:t>
            </a:r>
            <a:r>
              <a:rPr lang="es-CO" dirty="0" smtClean="0">
                <a:solidFill>
                  <a:srgbClr val="FF0000"/>
                </a:solidFill>
              </a:rPr>
              <a:t>Mat.24:20; 28:20 y Isaías 66:22,23.  </a:t>
            </a:r>
          </a:p>
          <a:p>
            <a:pPr marL="0" indent="0" algn="ctr">
              <a:buNone/>
            </a:pPr>
            <a:r>
              <a:rPr lang="es-CO" dirty="0" smtClean="0"/>
              <a:t>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32454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Es </a:t>
            </a:r>
            <a:r>
              <a:rPr lang="es-CO" b="1" dirty="0">
                <a:solidFill>
                  <a:schemeClr val="bg1"/>
                </a:solidFill>
              </a:rPr>
              <a:t>decir, ningún cristiano o cuerpo eclesiástico cuenta con la autoridad para instituir la Fiesta de Pentecostés, o cualquier otro día festivo </a:t>
            </a:r>
            <a:r>
              <a:rPr lang="es-CO" b="1" dirty="0" smtClean="0">
                <a:solidFill>
                  <a:schemeClr val="bg1"/>
                </a:solidFill>
              </a:rPr>
              <a:t>aparte del que Dios estableció para su pueblo, el Israel literal y el Israel Espiritual, la </a:t>
            </a:r>
            <a:r>
              <a:rPr lang="es-CO" b="1" dirty="0">
                <a:solidFill>
                  <a:schemeClr val="bg1"/>
                </a:solidFill>
              </a:rPr>
              <a:t>iglesia del </a:t>
            </a:r>
            <a:r>
              <a:rPr lang="es-CO" b="1" dirty="0" smtClean="0">
                <a:solidFill>
                  <a:schemeClr val="bg1"/>
                </a:solidFill>
              </a:rPr>
              <a:t>Señor del N. Testamento imponiéndola </a:t>
            </a:r>
            <a:r>
              <a:rPr lang="es-CO" b="1" dirty="0">
                <a:solidFill>
                  <a:schemeClr val="bg1"/>
                </a:solidFill>
              </a:rPr>
              <a:t>como doctrina cristiana. </a:t>
            </a:r>
            <a:r>
              <a:rPr lang="es-CO" b="1" dirty="0" smtClean="0">
                <a:solidFill>
                  <a:schemeClr val="bg1"/>
                </a:solidFill>
              </a:rPr>
              <a:t>Lea </a:t>
            </a:r>
            <a:r>
              <a:rPr lang="es-CO" b="1" u="sng" dirty="0" smtClean="0">
                <a:solidFill>
                  <a:schemeClr val="bg1"/>
                </a:solidFill>
              </a:rPr>
              <a:t>Heb.8:10.</a:t>
            </a:r>
          </a:p>
          <a:p>
            <a:pPr marL="0" indent="0" algn="ctr">
              <a:buNone/>
            </a:pPr>
            <a:endParaRPr lang="es-CO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Pertenecía </a:t>
            </a:r>
            <a:r>
              <a:rPr lang="es-CO" b="1" dirty="0">
                <a:solidFill>
                  <a:schemeClr val="bg1"/>
                </a:solidFill>
              </a:rPr>
              <a:t>a la ley de Moisés </a:t>
            </a:r>
            <a:r>
              <a:rPr lang="es-CO" b="1" dirty="0" smtClean="0">
                <a:solidFill>
                  <a:schemeClr val="bg1"/>
                </a:solidFill>
              </a:rPr>
              <a:t>para el </a:t>
            </a:r>
            <a:r>
              <a:rPr lang="es-CO" b="1" dirty="0">
                <a:solidFill>
                  <a:schemeClr val="bg1"/>
                </a:solidFill>
              </a:rPr>
              <a:t>pueblo de </a:t>
            </a:r>
            <a:r>
              <a:rPr lang="es-CO" b="1" dirty="0" smtClean="0">
                <a:solidFill>
                  <a:schemeClr val="bg1"/>
                </a:solidFill>
              </a:rPr>
              <a:t>Israel literal. </a:t>
            </a:r>
            <a:r>
              <a:rPr lang="es-CO" b="1" dirty="0">
                <a:solidFill>
                  <a:schemeClr val="bg1"/>
                </a:solidFill>
              </a:rPr>
              <a:t>No figura en el Nuevo Testamento como ley, rito o tradición para los cristianos.</a:t>
            </a: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84537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CO" sz="3600" b="1" dirty="0" smtClean="0">
                <a:latin typeface="Agency FB" pitchFamily="34" charset="0"/>
              </a:rPr>
              <a:t>¿Guardaba </a:t>
            </a:r>
            <a:r>
              <a:rPr lang="es-CO" sz="3600" b="1" dirty="0">
                <a:latin typeface="Agency FB" pitchFamily="34" charset="0"/>
              </a:rPr>
              <a:t>el apóstol Pablo el día de Pentecostés? 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"</a:t>
            </a:r>
            <a:r>
              <a:rPr lang="es-CO" dirty="0">
                <a:latin typeface="Agency FB" pitchFamily="34" charset="0"/>
              </a:rPr>
              <a:t>Pablo se había propuesto pasar de largo a Éfeso, para no detenerse en Asia, pues se apresuraba por estar el día de Pentecostés, </a:t>
            </a:r>
            <a:r>
              <a:rPr lang="es-CO" b="1" u="sng" dirty="0">
                <a:latin typeface="Agency FB" pitchFamily="34" charset="0"/>
              </a:rPr>
              <a:t>si le fuese posible</a:t>
            </a:r>
            <a:r>
              <a:rPr lang="es-CO" dirty="0">
                <a:latin typeface="Agency FB" pitchFamily="34" charset="0"/>
              </a:rPr>
              <a:t>, en Jerusalén</a:t>
            </a:r>
            <a:r>
              <a:rPr lang="es-CO" dirty="0"/>
              <a:t>" </a:t>
            </a:r>
            <a:r>
              <a:rPr lang="es-CO" dirty="0">
                <a:solidFill>
                  <a:srgbClr val="FF0000"/>
                </a:solidFill>
              </a:rPr>
              <a:t>(Hechos 20:16</a:t>
            </a:r>
            <a:r>
              <a:rPr lang="es-CO" dirty="0" smtClean="0">
                <a:solidFill>
                  <a:srgbClr val="FF0000"/>
                </a:solidFill>
              </a:rPr>
              <a:t>).</a:t>
            </a:r>
          </a:p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frase "si le fuese posible" indica, ciertamente, que Pablo ya no creía rigurosamente necesaria la celebración de Pentecostés conforme a las exigencias de la ley mosaica </a:t>
            </a:r>
            <a:r>
              <a:rPr lang="es-CO" dirty="0" smtClean="0"/>
              <a:t>establecidas en </a:t>
            </a:r>
            <a:r>
              <a:rPr lang="es-CO" dirty="0" smtClean="0">
                <a:solidFill>
                  <a:srgbClr val="FF0000"/>
                </a:solidFill>
              </a:rPr>
              <a:t>(Deuteronomio </a:t>
            </a:r>
            <a:r>
              <a:rPr lang="es-CO" dirty="0">
                <a:solidFill>
                  <a:srgbClr val="FF0000"/>
                </a:solidFill>
              </a:rPr>
              <a:t>16:16</a:t>
            </a:r>
            <a:r>
              <a:rPr lang="es-CO" dirty="0" smtClean="0">
                <a:solidFill>
                  <a:srgbClr val="FF0000"/>
                </a:solidFill>
              </a:rPr>
              <a:t>).</a:t>
            </a:r>
          </a:p>
          <a:p>
            <a:pPr marL="0" indent="0" algn="ctr">
              <a:buNone/>
            </a:pPr>
            <a:endParaRPr lang="es-CO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>
                <a:solidFill>
                  <a:srgbClr val="0070C0"/>
                </a:solidFill>
              </a:rPr>
              <a:t>Nota. Como vimos, estas festividades apuntaban a la muerte de Cristo en la cruz, pero la nación de Israel, al no creer en Cristo, continuaron celebrando dichas fiestas hasta el día de hoy.  </a:t>
            </a:r>
            <a:endParaRPr lang="es-CO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1135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b="1" dirty="0" smtClean="0">
                <a:latin typeface="Agency FB" pitchFamily="34" charset="0"/>
              </a:rPr>
              <a:t>¿A qué había venido Pablo a Jerusalén?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En su defensa ante el gobernador Félix el apóstol enuncia el verdadero propósito de su viaje a Jerusalén: "</a:t>
            </a:r>
            <a:r>
              <a:rPr lang="es-CO" dirty="0">
                <a:latin typeface="Agency FB" pitchFamily="34" charset="0"/>
              </a:rPr>
              <a:t>Vine a hacer limosnas a mi nación y presentar ofrendas</a:t>
            </a:r>
            <a:r>
              <a:rPr lang="es-CO" dirty="0"/>
              <a:t>"</a:t>
            </a:r>
            <a:r>
              <a:rPr lang="es-CO" dirty="0">
                <a:solidFill>
                  <a:srgbClr val="FF0000"/>
                </a:solidFill>
              </a:rPr>
              <a:t> (Hechos 24:17). </a:t>
            </a:r>
            <a:endParaRPr lang="es-CO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Ya </a:t>
            </a:r>
            <a:r>
              <a:rPr lang="es-CO" dirty="0"/>
              <a:t>que gran número de judíos de todas partes se congregaba en Jerusalén para Pentecostés, las circunstancias serían altamente propicias para la distribución de las limosnas y ofrendas. Es cierto que sus compatriotas le persuadieron a purificarse y cumplir voto en el templo en señal de estar "guardando la ley" </a:t>
            </a:r>
            <a:r>
              <a:rPr lang="es-CO" dirty="0">
                <a:solidFill>
                  <a:srgbClr val="FF0000"/>
                </a:solidFill>
              </a:rPr>
              <a:t>(Hechos 21:23-24), </a:t>
            </a:r>
            <a:r>
              <a:rPr lang="es-CO" dirty="0"/>
              <a:t>pero no es menos cierto que esta </a:t>
            </a:r>
            <a:r>
              <a:rPr lang="es-CO" u="sng" dirty="0"/>
              <a:t>estratagema </a:t>
            </a:r>
            <a:r>
              <a:rPr lang="es-CO" dirty="0"/>
              <a:t>fracasó desastrosamente, resultando en motines, el arresto de Pablo, su eventual traslado a Roma y encarcelamiento en aquella capital del Imperio Romano. </a:t>
            </a:r>
          </a:p>
        </p:txBody>
      </p:sp>
    </p:spTree>
    <p:extLst>
      <p:ext uri="{BB962C8B-B14F-4D97-AF65-F5344CB8AC3E}">
        <p14:creationId xmlns:p14="http://schemas.microsoft.com/office/powerpoint/2010/main" val="982726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52028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/>
              <a:t>La norma del apóstol de hacerse "</a:t>
            </a:r>
            <a:r>
              <a:rPr lang="es-CO" dirty="0">
                <a:latin typeface="Agency FB" pitchFamily="34" charset="0"/>
              </a:rPr>
              <a:t>a los judíos como judío, para ganar a los judíos; a los que están sujetos a la ley como sujeto a la ley, para ganar a los que están sujetos a la ley</a:t>
            </a:r>
            <a:r>
              <a:rPr lang="es-CO" dirty="0"/>
              <a:t>" </a:t>
            </a:r>
            <a:r>
              <a:rPr lang="es-CO" dirty="0">
                <a:solidFill>
                  <a:srgbClr val="FF0000"/>
                </a:solidFill>
              </a:rPr>
              <a:t>(1 Corintios 9:20)</a:t>
            </a:r>
            <a:r>
              <a:rPr lang="es-CO" dirty="0"/>
              <a:t> no siempre probó ser efectiva. </a:t>
            </a:r>
            <a:endParaRPr lang="es-CO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467544" y="2918843"/>
            <a:ext cx="54726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Que quede claro: el apóstol Pablo no guardaba Pentecostés, y según </a:t>
            </a:r>
            <a:r>
              <a:rPr lang="es-CO" sz="2800" dirty="0">
                <a:solidFill>
                  <a:srgbClr val="FF0000"/>
                </a:solidFill>
              </a:rPr>
              <a:t>(Hechos 13:14; 18:3,4; 17:2)</a:t>
            </a:r>
            <a:r>
              <a:rPr lang="es-CO" sz="2800" dirty="0"/>
              <a:t>, guardaba el sábado de la Ley moral establecido por Dios en las dos tablas de piedra</a:t>
            </a:r>
            <a:r>
              <a:rPr lang="es-CO" sz="2800" dirty="0" smtClean="0"/>
              <a:t>. Del cual había dicho Dios: «acuérdate».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18843"/>
            <a:ext cx="2952328" cy="288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179817" y="5928858"/>
            <a:ext cx="2856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dirty="0">
                <a:solidFill>
                  <a:srgbClr val="FF0000"/>
                </a:solidFill>
              </a:rPr>
              <a:t>Lea Santiago 2:10-12.</a:t>
            </a:r>
          </a:p>
        </p:txBody>
      </p:sp>
    </p:spTree>
    <p:extLst>
      <p:ext uri="{BB962C8B-B14F-4D97-AF65-F5344CB8AC3E}">
        <p14:creationId xmlns:p14="http://schemas.microsoft.com/office/powerpoint/2010/main" val="794083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608512"/>
          </a:xfr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s-CO" dirty="0"/>
          </a:p>
          <a:p>
            <a:pPr marL="0" indent="0" algn="ctr">
              <a:buNone/>
            </a:pPr>
            <a:r>
              <a:rPr lang="es-CO" sz="3600" b="1" dirty="0" smtClean="0">
                <a:solidFill>
                  <a:srgbClr val="FFFF00"/>
                </a:solidFill>
              </a:rPr>
              <a:t>Los </a:t>
            </a:r>
            <a:r>
              <a:rPr lang="es-CO" sz="3600" b="1" dirty="0">
                <a:solidFill>
                  <a:srgbClr val="FFFF00"/>
                </a:solidFill>
              </a:rPr>
              <a:t>creyentes y las iglesias que celebran Pentecostés en la actualidad hacen caso omiso a la advertencia y la censura encerradas en las palabras inspiradas: </a:t>
            </a:r>
            <a:endParaRPr lang="es-CO" sz="3600" b="1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s-CO" sz="3600" b="1" i="1" dirty="0" smtClean="0">
                <a:solidFill>
                  <a:srgbClr val="FFFF00"/>
                </a:solidFill>
              </a:rPr>
              <a:t>«</a:t>
            </a:r>
            <a:r>
              <a:rPr lang="es-CO" sz="3600" b="1" i="1" dirty="0" smtClean="0">
                <a:solidFill>
                  <a:srgbClr val="FFFF00"/>
                </a:solidFill>
                <a:latin typeface="Agency FB" pitchFamily="34" charset="0"/>
              </a:rPr>
              <a:t>Guardáis </a:t>
            </a:r>
            <a:r>
              <a:rPr lang="es-CO" sz="3600" b="1" i="1" dirty="0">
                <a:solidFill>
                  <a:srgbClr val="FFFF00"/>
                </a:solidFill>
                <a:latin typeface="Agency FB" pitchFamily="34" charset="0"/>
              </a:rPr>
              <a:t>los días, los meses, los tiempos y los años. Me temo de vosotros, que haya trabajado en vano con </a:t>
            </a:r>
            <a:r>
              <a:rPr lang="es-CO" sz="3600" b="1" i="1" dirty="0" smtClean="0">
                <a:solidFill>
                  <a:srgbClr val="FFFF00"/>
                </a:solidFill>
                <a:latin typeface="Agency FB" pitchFamily="34" charset="0"/>
              </a:rPr>
              <a:t>vosotros</a:t>
            </a:r>
            <a:r>
              <a:rPr lang="es-CO" sz="3600" b="1" i="1" dirty="0" smtClean="0">
                <a:solidFill>
                  <a:srgbClr val="FFFF00"/>
                </a:solidFill>
              </a:rPr>
              <a:t>»</a:t>
            </a:r>
          </a:p>
          <a:p>
            <a:pPr marL="0" indent="0" algn="ctr">
              <a:buNone/>
            </a:pPr>
            <a:r>
              <a:rPr lang="es-CO" sz="3900" i="1" dirty="0">
                <a:solidFill>
                  <a:schemeClr val="bg2"/>
                </a:solidFill>
              </a:rPr>
              <a:t> </a:t>
            </a:r>
            <a:r>
              <a:rPr lang="es-CO" sz="3900" dirty="0">
                <a:solidFill>
                  <a:schemeClr val="bg2"/>
                </a:solidFill>
              </a:rPr>
              <a:t>(</a:t>
            </a:r>
            <a:r>
              <a:rPr lang="es-CO" sz="3900" b="1" dirty="0">
                <a:solidFill>
                  <a:schemeClr val="bg2"/>
                </a:solidFill>
              </a:rPr>
              <a:t>Gálatas 4:10-11</a:t>
            </a:r>
            <a:r>
              <a:rPr lang="es-CO" sz="3900" dirty="0" smtClean="0">
                <a:solidFill>
                  <a:schemeClr val="bg2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0926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s-CO" sz="2800" dirty="0" smtClean="0"/>
              <a:t>Recuerda: Pentecostés </a:t>
            </a:r>
            <a:r>
              <a:rPr lang="es-CO" sz="2800" dirty="0"/>
              <a:t>es la traducción del vocablo griego que significa </a:t>
            </a:r>
            <a:r>
              <a:rPr lang="es-CO" sz="2800" dirty="0" smtClean="0"/>
              <a:t>»quincuagésima».</a:t>
            </a:r>
            <a:r>
              <a:rPr lang="es-CO" sz="2800" dirty="0"/>
              <a:t> </a:t>
            </a:r>
            <a:r>
              <a:rPr lang="es-CO" sz="2800" dirty="0" smtClean="0"/>
              <a:t>»Quincuagésimo» </a:t>
            </a:r>
            <a:endParaRPr lang="es-CO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06916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En </a:t>
            </a:r>
            <a:r>
              <a:rPr lang="es-CO" dirty="0"/>
              <a:t>el contexto de Hechos, el capítulo dos, "Pentecostés" señala el día cincuenta después de la Pascua. </a:t>
            </a:r>
          </a:p>
          <a:p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Al </a:t>
            </a:r>
            <a:r>
              <a:rPr lang="es-CO" dirty="0"/>
              <a:t>revisar en el Nuevo Testamento toda la terminología aplicada a la iglesia observamos que "Pentecostés" no aparece como una identificación aceptable para ella. </a:t>
            </a:r>
            <a:endParaRPr lang="es-CO" dirty="0" smtClean="0"/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Tampoco </a:t>
            </a:r>
            <a:r>
              <a:rPr lang="es-CO" dirty="0"/>
              <a:t>sus derivados, por ejemplo, "pentecostal". O sea, la iglesia de Jesucristo nunca se identifica como "pentecostal", </a:t>
            </a:r>
            <a:r>
              <a:rPr lang="es-CO" dirty="0" smtClean="0"/>
              <a:t>Sino la que «</a:t>
            </a:r>
            <a:r>
              <a:rPr lang="es-CO" dirty="0" smtClean="0">
                <a:solidFill>
                  <a:srgbClr val="FF0000"/>
                </a:solidFill>
              </a:rPr>
              <a:t>guarda los Mandamientos de Dios, y tienen el testimonio de Jesús</a:t>
            </a:r>
            <a:r>
              <a:rPr lang="es-CO" dirty="0" smtClean="0"/>
              <a:t>» </a:t>
            </a:r>
            <a:r>
              <a:rPr lang="es-CO" dirty="0" smtClean="0">
                <a:solidFill>
                  <a:srgbClr val="FF0000"/>
                </a:solidFill>
              </a:rPr>
              <a:t>(Apoc.12:17; 19:10 up; 14:12), </a:t>
            </a:r>
            <a:r>
              <a:rPr lang="es-CO" dirty="0" smtClean="0"/>
              <a:t>hecho </a:t>
            </a:r>
            <a:r>
              <a:rPr lang="es-CO" dirty="0"/>
              <a:t>que no sorprende al </a:t>
            </a:r>
            <a:r>
              <a:rPr lang="es-CO" dirty="0" smtClean="0"/>
              <a:t>estudioso </a:t>
            </a:r>
            <a:r>
              <a:rPr lang="es-CO" dirty="0"/>
              <a:t>de las Sagradas Escrituras, pues es evidente que el nombre de una fiesta judía abolida no es apropiado para el Nuevo Pueblo de Dios regido por un Nuevo </a:t>
            </a:r>
            <a:r>
              <a:rPr lang="es-CO" dirty="0" smtClean="0"/>
              <a:t>Pacto , lea </a:t>
            </a:r>
            <a:r>
              <a:rPr lang="es-CO" b="1" dirty="0" smtClean="0">
                <a:solidFill>
                  <a:srgbClr val="FF0000"/>
                </a:solidFill>
              </a:rPr>
              <a:t>(HEB.8:10). </a:t>
            </a:r>
            <a:endParaRPr lang="es-C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10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8072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dirty="0"/>
              <a:t>A pesar de estas realidades, no pocas iglesias del presente optan por llamarse "pentecostales". Lógicamente, "pentecostal" significaría: "celebrante del día de Pentecostés conforme a las ordenanzas del Antiguo Testamento". </a:t>
            </a:r>
            <a:endParaRPr lang="es-CO" dirty="0" smtClean="0"/>
          </a:p>
          <a:p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Pero</a:t>
            </a:r>
            <a:r>
              <a:rPr lang="es-CO" dirty="0"/>
              <a:t>, las iglesias que toman el nombre le dan un significado diferente que en nada armoniza con su significado original o el contexto de Hechos dos. </a:t>
            </a:r>
            <a:endParaRPr lang="es-CO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La pregunta es: ¿Quién </a:t>
            </a:r>
            <a:r>
              <a:rPr lang="es-CO" b="1" dirty="0">
                <a:solidFill>
                  <a:srgbClr val="FF0000"/>
                </a:solidFill>
              </a:rPr>
              <a:t>autoriza a la iglesia a llamarse "Pentecostal"?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Si </a:t>
            </a:r>
            <a:r>
              <a:rPr lang="es-CO" b="1" dirty="0">
                <a:solidFill>
                  <a:srgbClr val="FF0000"/>
                </a:solidFill>
              </a:rPr>
              <a:t>puede llamarse "Pentecostal",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también </a:t>
            </a:r>
            <a:r>
              <a:rPr lang="es-CO" b="1" dirty="0">
                <a:solidFill>
                  <a:srgbClr val="FF0000"/>
                </a:solidFill>
              </a:rPr>
              <a:t>puede llamarse "Quincuagésima"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o </a:t>
            </a:r>
            <a:r>
              <a:rPr lang="es-CO" b="1" dirty="0">
                <a:solidFill>
                  <a:srgbClr val="FF0000"/>
                </a:solidFill>
              </a:rPr>
              <a:t>"Día Cincuenta",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"</a:t>
            </a:r>
            <a:r>
              <a:rPr lang="es-CO" b="1" dirty="0">
                <a:solidFill>
                  <a:srgbClr val="FF0000"/>
                </a:solidFill>
              </a:rPr>
              <a:t>Fiesta de las Semanas",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"</a:t>
            </a:r>
            <a:r>
              <a:rPr lang="es-CO" b="1" dirty="0">
                <a:solidFill>
                  <a:srgbClr val="FF0000"/>
                </a:solidFill>
              </a:rPr>
              <a:t>Fiesta de la Cosecha"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o </a:t>
            </a:r>
            <a:r>
              <a:rPr lang="es-CO" b="1" dirty="0">
                <a:solidFill>
                  <a:srgbClr val="FF0000"/>
                </a:solidFill>
              </a:rPr>
              <a:t>"Fiesta de las Primicias".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Lo </a:t>
            </a:r>
            <a:r>
              <a:rPr lang="es-CO" b="1" dirty="0">
                <a:solidFill>
                  <a:srgbClr val="FF0000"/>
                </a:solidFill>
              </a:rPr>
              <a:t>cierto es que el Espíritu Santo no transfiere el nombre "Pentecostés" del judaísmo a la iglesia </a:t>
            </a:r>
            <a:r>
              <a:rPr lang="es-CO" b="1" dirty="0" smtClean="0">
                <a:solidFill>
                  <a:srgbClr val="FF0000"/>
                </a:solidFill>
              </a:rPr>
              <a:t>del N. Testamento.</a:t>
            </a:r>
            <a:endParaRPr lang="es-CO" b="1" dirty="0">
              <a:solidFill>
                <a:srgbClr val="FF0000"/>
              </a:solidFill>
            </a:endParaRPr>
          </a:p>
          <a:p>
            <a:endParaRPr lang="es-C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3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"Estaban todos unánimes </a:t>
            </a:r>
            <a:r>
              <a:rPr lang="es-CO" dirty="0" smtClean="0"/>
              <a:t>juntos"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sz="3600" b="1" i="1" u="sng" dirty="0" smtClean="0">
                <a:solidFill>
                  <a:srgbClr val="FF0000"/>
                </a:solidFill>
              </a:rPr>
              <a:t>¿A qué se refiere el texto con la palabra «todos»</a:t>
            </a:r>
          </a:p>
          <a:p>
            <a:pPr marL="0" indent="0" algn="ctr">
              <a:buNone/>
            </a:pPr>
            <a:endParaRPr lang="es-CO" b="1" i="1" dirty="0" smtClean="0"/>
          </a:p>
          <a:p>
            <a:pPr marL="0" indent="0" algn="ctr">
              <a:buNone/>
            </a:pPr>
            <a:r>
              <a:rPr lang="es-CO" b="1" i="1" dirty="0" smtClean="0"/>
              <a:t>"Todos</a:t>
            </a:r>
            <a:r>
              <a:rPr lang="es-CO" b="1" i="1" dirty="0"/>
              <a:t>" </a:t>
            </a:r>
            <a:r>
              <a:rPr lang="es-CO" dirty="0"/>
              <a:t>se refiere a los </a:t>
            </a:r>
            <a:r>
              <a:rPr lang="es-CO" b="1" dirty="0"/>
              <a:t>doce apóstoles</a:t>
            </a:r>
            <a:r>
              <a:rPr lang="es-CO" dirty="0"/>
              <a:t>, y no a los ciento veinte discípulos.</a:t>
            </a:r>
          </a:p>
          <a:p>
            <a:pPr marL="0" indent="0" algn="ctr">
              <a:buNone/>
            </a:pPr>
            <a:r>
              <a:rPr lang="es-CO" dirty="0"/>
              <a:t>1.  </a:t>
            </a:r>
            <a:r>
              <a:rPr lang="es-CO" dirty="0" smtClean="0"/>
              <a:t>la redacción </a:t>
            </a:r>
            <a:r>
              <a:rPr lang="es-CO" dirty="0"/>
              <a:t>original de </a:t>
            </a:r>
            <a:r>
              <a:rPr lang="es-CO" dirty="0" smtClean="0"/>
              <a:t>la Biblia y por ende el libro de Hechos, no fue dividido en capítulos ni versículos. La división de capítulos de realizó en el año 1.228 y en versículos en  1.557 d.C.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Por tanto,  Lucas al escribir </a:t>
            </a:r>
            <a:r>
              <a:rPr lang="es-CO" dirty="0" smtClean="0">
                <a:solidFill>
                  <a:srgbClr val="FF0000"/>
                </a:solidFill>
              </a:rPr>
              <a:t>Hechos 1:26 </a:t>
            </a:r>
            <a:r>
              <a:rPr lang="es-CO" dirty="0">
                <a:solidFill>
                  <a:srgbClr val="FF0000"/>
                </a:solidFill>
              </a:rPr>
              <a:t>y el 2:1</a:t>
            </a:r>
            <a:r>
              <a:rPr lang="es-CO" dirty="0"/>
              <a:t>, </a:t>
            </a:r>
            <a:r>
              <a:rPr lang="es-CO" dirty="0" smtClean="0"/>
              <a:t>lo redacto </a:t>
            </a:r>
            <a:r>
              <a:rPr lang="es-CO" dirty="0"/>
              <a:t>así: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Y </a:t>
            </a:r>
            <a:r>
              <a:rPr lang="es-CO" dirty="0">
                <a:latin typeface="Agency FB" pitchFamily="34" charset="0"/>
              </a:rPr>
              <a:t>les echaron las suertes; y cayó la suerte sobre Matías; y fué contado con los once apóstoles. Cuando llegó el día de Pentecostés, estaban todos unánimes </a:t>
            </a:r>
            <a:r>
              <a:rPr lang="es-CO" dirty="0" smtClean="0">
                <a:latin typeface="Agency FB" pitchFamily="34" charset="0"/>
              </a:rPr>
              <a:t>juntos</a:t>
            </a:r>
            <a:r>
              <a:rPr lang="es-CO" dirty="0" smtClean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426700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309634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dirty="0"/>
              <a:t>2.  En "la casa" </a:t>
            </a:r>
            <a:r>
              <a:rPr lang="es-CO" dirty="0" smtClean="0"/>
              <a:t>mencionada en </a:t>
            </a:r>
            <a:r>
              <a:rPr lang="es-CO" dirty="0" smtClean="0">
                <a:solidFill>
                  <a:srgbClr val="FF0000"/>
                </a:solidFill>
              </a:rPr>
              <a:t>(Hech.2:2</a:t>
            </a:r>
            <a:r>
              <a:rPr lang="es-CO" dirty="0">
                <a:solidFill>
                  <a:srgbClr val="FF0000"/>
                </a:solidFill>
              </a:rPr>
              <a:t>), </a:t>
            </a:r>
            <a:r>
              <a:rPr lang="es-CO" dirty="0" smtClean="0"/>
              <a:t>es el mismo «aposento alto» mencionado en </a:t>
            </a:r>
            <a:r>
              <a:rPr lang="es-CO" dirty="0" smtClean="0">
                <a:solidFill>
                  <a:srgbClr val="FF0000"/>
                </a:solidFill>
              </a:rPr>
              <a:t>(Hech.1:13)</a:t>
            </a:r>
            <a:r>
              <a:rPr lang="es-CO" dirty="0" smtClean="0"/>
              <a:t>,</a:t>
            </a:r>
            <a:r>
              <a:rPr lang="es-CO" dirty="0"/>
              <a:t> </a:t>
            </a:r>
            <a:r>
              <a:rPr lang="es-CO" dirty="0" smtClean="0"/>
              <a:t>donde solo </a:t>
            </a:r>
            <a:r>
              <a:rPr lang="es-CO" dirty="0"/>
              <a:t>moraban los apóstoles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r>
              <a:rPr lang="es-CO" dirty="0"/>
              <a:t> </a:t>
            </a:r>
            <a:r>
              <a:rPr lang="es-CO" dirty="0" smtClean="0"/>
              <a:t>El texto dice: "</a:t>
            </a:r>
            <a:r>
              <a:rPr lang="es-CO" dirty="0" smtClean="0">
                <a:latin typeface="Agency FB" pitchFamily="34" charset="0"/>
              </a:rPr>
              <a:t>Y </a:t>
            </a:r>
            <a:r>
              <a:rPr lang="es-CO" dirty="0">
                <a:latin typeface="Agency FB" pitchFamily="34" charset="0"/>
              </a:rPr>
              <a:t>entrados, subieron al aposento alto, donde moraban Pedro y Jacobo, Juan, Andrés, Felipe, Tomás, Bartolomé, Mateo, Jacobo hijo de Alfeo, Simón el Zelote y Judas hermano de </a:t>
            </a:r>
            <a:r>
              <a:rPr lang="es-CO" dirty="0" smtClean="0">
                <a:latin typeface="Agency FB" pitchFamily="34" charset="0"/>
              </a:rPr>
              <a:t>Jacobo».</a:t>
            </a:r>
            <a:r>
              <a:rPr lang="es-CO" dirty="0"/>
              <a:t> 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Lucas </a:t>
            </a:r>
            <a:r>
              <a:rPr lang="es-CO" dirty="0"/>
              <a:t>identifica por nombre a quienes ocupaban el aposento alto: los apóstoles, nadie más. </a:t>
            </a:r>
            <a:r>
              <a:rPr lang="es-CO" dirty="0" smtClean="0"/>
              <a:t>Y nunca </a:t>
            </a:r>
            <a:r>
              <a:rPr lang="es-CO" dirty="0"/>
              <a:t>afirma que los ciento veinte discípulos ocuparan el aposento alto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endParaRPr lang="es-CO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33056"/>
            <a:ext cx="2619375" cy="266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66296" y="3728889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>
                <a:solidFill>
                  <a:srgbClr val="FF0000"/>
                </a:solidFill>
              </a:rPr>
              <a:t>¿Cuál era el «aposento alto?</a:t>
            </a:r>
          </a:p>
          <a:p>
            <a:pPr algn="ctr"/>
            <a:r>
              <a:rPr lang="es-CO" sz="2400" dirty="0" smtClean="0"/>
              <a:t>Aposento </a:t>
            </a:r>
            <a:r>
              <a:rPr lang="es-CO" sz="2400" dirty="0"/>
              <a:t>alto. "Pieza construida en el piso alto de una casa". Este fue el lugar donde Cristo y los doce apóstoles celebraron la pascua en "un gran aposento alto», donde también el Señor instituyó la Santa Cena, </a:t>
            </a:r>
            <a:r>
              <a:rPr lang="es-CO" sz="2400" dirty="0">
                <a:solidFill>
                  <a:srgbClr val="FF0000"/>
                </a:solidFill>
              </a:rPr>
              <a:t>(Marcos 14.15-17).</a:t>
            </a:r>
          </a:p>
        </p:txBody>
      </p:sp>
    </p:spTree>
    <p:extLst>
      <p:ext uri="{BB962C8B-B14F-4D97-AF65-F5344CB8AC3E}">
        <p14:creationId xmlns:p14="http://schemas.microsoft.com/office/powerpoint/2010/main" val="379927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3</a:t>
            </a:r>
            <a:r>
              <a:rPr lang="es-CO" dirty="0"/>
              <a:t>. 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Todos estos, los –apóstoles- perseveraban unánimes en oración y ruego </a:t>
            </a:r>
            <a:r>
              <a:rPr lang="es-CO" dirty="0">
                <a:latin typeface="Agency FB" pitchFamily="34" charset="0"/>
              </a:rPr>
              <a:t>con las mujeres, y con María la madre de Jesús, y con sus </a:t>
            </a:r>
            <a:r>
              <a:rPr lang="es-CO" dirty="0" smtClean="0">
                <a:latin typeface="Agency FB" pitchFamily="34" charset="0"/>
              </a:rPr>
              <a:t>hermanos</a:t>
            </a:r>
            <a:r>
              <a:rPr lang="es-CO" dirty="0" smtClean="0"/>
              <a:t>», </a:t>
            </a:r>
            <a:r>
              <a:rPr lang="es-CO" dirty="0"/>
              <a:t>pero no se reunían los ciento veinte </a:t>
            </a:r>
            <a:r>
              <a:rPr lang="es-CO" dirty="0" smtClean="0"/>
              <a:t>discípulos con las mujeres y los apóstoles</a:t>
            </a:r>
            <a:r>
              <a:rPr lang="es-CO" dirty="0"/>
              <a:t> </a:t>
            </a:r>
            <a:r>
              <a:rPr lang="es-CO" dirty="0" smtClean="0"/>
              <a:t>en </a:t>
            </a:r>
            <a:r>
              <a:rPr lang="es-CO" dirty="0"/>
              <a:t>el aposento alto sino "</a:t>
            </a:r>
            <a:r>
              <a:rPr lang="es-CO" dirty="0">
                <a:latin typeface="Agency FB" pitchFamily="34" charset="0"/>
              </a:rPr>
              <a:t>estaban siempre en el templo, alabando y bendiciendo a Dios</a:t>
            </a:r>
            <a:r>
              <a:rPr lang="es-CO" dirty="0"/>
              <a:t>" </a:t>
            </a:r>
            <a:r>
              <a:rPr lang="es-CO" dirty="0">
                <a:solidFill>
                  <a:srgbClr val="FF0000"/>
                </a:solidFill>
              </a:rPr>
              <a:t>(Lucas </a:t>
            </a:r>
            <a:r>
              <a:rPr lang="es-CO" dirty="0" smtClean="0">
                <a:solidFill>
                  <a:srgbClr val="FF0000"/>
                </a:solidFill>
              </a:rPr>
              <a:t>24:52,53).</a:t>
            </a:r>
            <a:r>
              <a:rPr lang="es-CO" dirty="0" smtClean="0"/>
              <a:t>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/>
              <a:t>¡</a:t>
            </a:r>
            <a:r>
              <a:rPr lang="es-CO" dirty="0" smtClean="0"/>
              <a:t>"</a:t>
            </a:r>
            <a:r>
              <a:rPr lang="es-CO" dirty="0"/>
              <a:t>En el templo", y no en el aposento alto. No en la "casa" donde moraban </a:t>
            </a:r>
            <a:r>
              <a:rPr lang="es-CO" b="1" u="sng" dirty="0"/>
              <a:t>solo</a:t>
            </a:r>
            <a:r>
              <a:rPr lang="es-CO" dirty="0"/>
              <a:t> los apóstoles, sino "en el templo"!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templo edificado por Herodes contaba con varios atrios y pórticos donde personas no pertenecientes a la tribu sacerdotal de Leví podían </a:t>
            </a:r>
            <a:r>
              <a:rPr lang="es-CO" dirty="0" smtClean="0"/>
              <a:t>reunirse.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612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sz="4500" dirty="0" smtClean="0"/>
              <a:t>4. </a:t>
            </a:r>
            <a:r>
              <a:rPr lang="es-CO" sz="4500" dirty="0" smtClean="0">
                <a:solidFill>
                  <a:srgbClr val="FF0000"/>
                </a:solidFill>
              </a:rPr>
              <a:t>Analicemos </a:t>
            </a:r>
            <a:r>
              <a:rPr lang="es-CO" sz="4500" dirty="0">
                <a:solidFill>
                  <a:srgbClr val="FF0000"/>
                </a:solidFill>
              </a:rPr>
              <a:t>las circunstancias. </a:t>
            </a:r>
            <a:endParaRPr lang="es-CO" sz="45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/>
              <a:t>Entre </a:t>
            </a:r>
            <a:r>
              <a:rPr lang="es-CO" dirty="0"/>
              <a:t>la ascensión de Cristo y el día de Pentecostés transcurrieron diez días y noches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r>
              <a:rPr lang="es-CO" b="1" dirty="0"/>
              <a:t> ¿Es lógico pensar que los ciento veinte discípulos, tanto mujeres como hombres, se hospedaran todos juntos en un solo salón, el aposento de una casa particular, durante diez días y noches</a:t>
            </a:r>
            <a:r>
              <a:rPr lang="es-CO" b="1" dirty="0" smtClean="0"/>
              <a:t>?</a:t>
            </a:r>
          </a:p>
          <a:p>
            <a:pPr marL="0" indent="0" algn="ctr">
              <a:buNone/>
            </a:pPr>
            <a:r>
              <a:rPr lang="es-CO" dirty="0" smtClean="0"/>
              <a:t>Ni </a:t>
            </a:r>
            <a:r>
              <a:rPr lang="es-CO" dirty="0"/>
              <a:t> </a:t>
            </a:r>
            <a:r>
              <a:rPr lang="es-CO" dirty="0" smtClean="0"/>
              <a:t>siquiera </a:t>
            </a:r>
            <a:r>
              <a:rPr lang="es-CO" dirty="0"/>
              <a:t>de pie, y apretadas, ciento veinte personas ocupan bastante espacio.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Para </a:t>
            </a:r>
            <a:r>
              <a:rPr lang="es-CO" dirty="0"/>
              <a:t>la institución de la Santa Cena, trece hombres (Cristo, con los doce) requirieron "un gran aposento alto</a:t>
            </a:r>
            <a:r>
              <a:rPr lang="es-CO" dirty="0" smtClean="0"/>
              <a:t>".</a:t>
            </a:r>
          </a:p>
          <a:p>
            <a:pPr marL="0" indent="0" algn="ctr">
              <a:buNone/>
            </a:pPr>
            <a:r>
              <a:rPr lang="es-CO" dirty="0" smtClean="0"/>
              <a:t> </a:t>
            </a:r>
            <a:r>
              <a:rPr lang="es-CO" b="1" dirty="0"/>
              <a:t>¿Qué tamaño de aposento alto haría falta para hospedar a ciento veinte adultos de ambos sexos durante diez días y noches? ¡Haría falta todo un hotel! </a:t>
            </a: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¿</a:t>
            </a:r>
            <a:r>
              <a:rPr lang="es-CO" b="1" dirty="0"/>
              <a:t>Era el aposento </a:t>
            </a:r>
            <a:r>
              <a:rPr lang="es-CO" b="1" dirty="0" smtClean="0"/>
              <a:t>alto</a:t>
            </a:r>
            <a:r>
              <a:rPr lang="es-CO" b="1" dirty="0"/>
              <a:t> un enorme salón con mesas, bancos, cuartos y camas para ciento veinte adultos de ambos sexos? </a:t>
            </a:r>
            <a:r>
              <a:rPr lang="es-CO" dirty="0"/>
              <a:t>Cualquiera que fuese su tamaño, Lucas dice que </a:t>
            </a:r>
            <a:r>
              <a:rPr lang="es-CO" b="1" u="sng" dirty="0"/>
              <a:t>solo</a:t>
            </a:r>
            <a:r>
              <a:rPr lang="es-CO" dirty="0"/>
              <a:t> los apóstoles lo ocupaban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5396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CO" dirty="0"/>
              <a:t>"Unánimes juntos."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sz="4000" b="1" u="sng" dirty="0" smtClean="0"/>
              <a:t>De estas dos palabras podemos deducir dos cosas:</a:t>
            </a:r>
          </a:p>
          <a:p>
            <a:pPr marL="0" indent="0" algn="ctr">
              <a:buNone/>
            </a:pPr>
            <a:endParaRPr lang="es-CO" sz="3400" b="1" dirty="0" smtClean="0"/>
          </a:p>
          <a:p>
            <a:pPr marL="0" indent="0" algn="ctr">
              <a:buNone/>
            </a:pPr>
            <a:r>
              <a:rPr lang="es-CO" sz="3400" b="1" dirty="0" smtClean="0"/>
              <a:t>1</a:t>
            </a:r>
            <a:r>
              <a:rPr lang="es-CO" b="1" dirty="0"/>
              <a:t>.  De una sola mente, con un solo propósito, en espera de </a:t>
            </a:r>
            <a:r>
              <a:rPr lang="es-CO" b="1" i="1" dirty="0"/>
              <a:t>"</a:t>
            </a:r>
            <a:r>
              <a:rPr lang="es-CO" b="1" i="1" dirty="0">
                <a:latin typeface="Agency FB" pitchFamily="34" charset="0"/>
              </a:rPr>
              <a:t>la promesa del Padre</a:t>
            </a:r>
            <a:r>
              <a:rPr lang="es-CO" b="1" i="1" dirty="0"/>
              <a:t>" </a:t>
            </a:r>
            <a:r>
              <a:rPr lang="es-CO" b="1" dirty="0" smtClean="0">
                <a:solidFill>
                  <a:srgbClr val="FF0000"/>
                </a:solidFill>
              </a:rPr>
              <a:t>(Hech.1:4</a:t>
            </a:r>
            <a:r>
              <a:rPr lang="es-CO" b="1" dirty="0">
                <a:solidFill>
                  <a:srgbClr val="FF0000"/>
                </a:solidFill>
              </a:rPr>
              <a:t>).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/>
              <a:t>Los celos manifestados cuando no pudieron sanar al muchacho endemoniado </a:t>
            </a:r>
            <a:r>
              <a:rPr lang="es-CO" dirty="0" smtClean="0"/>
              <a:t>mencionado en </a:t>
            </a:r>
            <a:r>
              <a:rPr lang="es-CO" dirty="0" smtClean="0">
                <a:solidFill>
                  <a:srgbClr val="FF0000"/>
                </a:solidFill>
              </a:rPr>
              <a:t>(Mar.9:14-29</a:t>
            </a:r>
            <a:r>
              <a:rPr lang="es-CO" dirty="0">
                <a:solidFill>
                  <a:srgbClr val="FF0000"/>
                </a:solidFill>
              </a:rPr>
              <a:t>; DTG 394,396398), </a:t>
            </a:r>
            <a:r>
              <a:rPr lang="es-CO" dirty="0"/>
              <a:t>cuando luchaban por los primeros puestos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Luc.22:24</a:t>
            </a:r>
            <a:r>
              <a:rPr lang="es-CO" dirty="0">
                <a:solidFill>
                  <a:srgbClr val="FF0000"/>
                </a:solidFill>
              </a:rPr>
              <a:t>) </a:t>
            </a:r>
            <a:r>
              <a:rPr lang="es-CO" dirty="0"/>
              <a:t>y cuando se negaron a lavarse mutuamente los pies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Juan 13:3-17</a:t>
            </a:r>
            <a:r>
              <a:rPr lang="es-CO" dirty="0">
                <a:solidFill>
                  <a:srgbClr val="FF0000"/>
                </a:solidFill>
              </a:rPr>
              <a:t>; DTG 599-600), </a:t>
            </a:r>
            <a:r>
              <a:rPr lang="es-CO" dirty="0"/>
              <a:t>habían sido eliminados de sus corazones por las agonías de la crucifixión, la gloria de la resurrección y la majestad de la ascensión.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Es así como los desacuerdos</a:t>
            </a:r>
            <a:r>
              <a:rPr lang="es-CO" dirty="0"/>
              <a:t>, desavenencias o fricciones no los inquietaban, ni rencillas acerca de puestos privilegiados en el reino, como la que se desató cuando Santiago y Juan procuraron trato </a:t>
            </a:r>
            <a:r>
              <a:rPr lang="es-CO" dirty="0" smtClean="0"/>
              <a:t>preferencial mencionado en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b="1" dirty="0">
                <a:solidFill>
                  <a:srgbClr val="FF0000"/>
                </a:solidFill>
              </a:rPr>
              <a:t>Mateo 20:20-28</a:t>
            </a:r>
            <a:r>
              <a:rPr lang="es-CO" dirty="0">
                <a:solidFill>
                  <a:srgbClr val="FF0000"/>
                </a:solidFill>
              </a:rPr>
              <a:t>). </a:t>
            </a:r>
            <a:endParaRPr lang="es-CO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723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320480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b="1" dirty="0">
                <a:solidFill>
                  <a:schemeClr val="bg1"/>
                </a:solidFill>
              </a:rPr>
              <a:t>Estaban los doce apóstoles "todos unánimes juntos" temprano en la mañana de Pentecostés "en la casa donde estaban sentados" </a:t>
            </a:r>
            <a:r>
              <a:rPr lang="es-CO" b="1" dirty="0" smtClean="0">
                <a:solidFill>
                  <a:schemeClr val="bg1"/>
                </a:solidFill>
              </a:rPr>
              <a:t>dice </a:t>
            </a:r>
            <a:r>
              <a:rPr lang="es-CO" b="1" dirty="0" smtClean="0">
                <a:solidFill>
                  <a:srgbClr val="FFFF00"/>
                </a:solidFill>
              </a:rPr>
              <a:t>(Hech</a:t>
            </a:r>
            <a:r>
              <a:rPr lang="es-CO" b="1" dirty="0">
                <a:solidFill>
                  <a:srgbClr val="FFFF00"/>
                </a:solidFill>
              </a:rPr>
              <a:t>. 2:2). </a:t>
            </a:r>
          </a:p>
          <a:p>
            <a:pPr marL="0" indent="0" algn="ctr">
              <a:buNone/>
            </a:pPr>
            <a:endParaRPr lang="es-CO" b="1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Durante </a:t>
            </a:r>
            <a:r>
              <a:rPr lang="es-CO" b="1" dirty="0">
                <a:solidFill>
                  <a:schemeClr val="bg1"/>
                </a:solidFill>
              </a:rPr>
              <a:t>los diez días previos a Pentecostés también habían perseverado "</a:t>
            </a:r>
            <a:r>
              <a:rPr lang="es-CO" b="1" dirty="0">
                <a:solidFill>
                  <a:schemeClr val="bg1"/>
                </a:solidFill>
                <a:latin typeface="Agency FB" pitchFamily="34" charset="0"/>
              </a:rPr>
              <a:t>unánimes en oración y ruego</a:t>
            </a:r>
            <a:r>
              <a:rPr lang="es-CO" b="1" dirty="0">
                <a:solidFill>
                  <a:schemeClr val="bg1"/>
                </a:solidFill>
              </a:rPr>
              <a:t>" en el templo con los ciento veinte discípulos </a:t>
            </a:r>
            <a:r>
              <a:rPr lang="es-CO" b="1" dirty="0">
                <a:solidFill>
                  <a:srgbClr val="FFFF00"/>
                </a:solidFill>
              </a:rPr>
              <a:t>(Hech.1:14</a:t>
            </a:r>
            <a:r>
              <a:rPr lang="es-CO" b="1" dirty="0" smtClean="0">
                <a:solidFill>
                  <a:srgbClr val="FFFF00"/>
                </a:solidFill>
              </a:rPr>
              <a:t>).</a:t>
            </a:r>
            <a:endParaRPr lang="es-CO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6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648072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sz="3600" b="1" dirty="0" smtClean="0"/>
              <a:t>2</a:t>
            </a:r>
            <a:r>
              <a:rPr lang="es-CO" dirty="0"/>
              <a:t>.  </a:t>
            </a:r>
            <a:r>
              <a:rPr lang="es-CO" dirty="0" smtClean="0"/>
              <a:t>El texto sagrado dice que estaban "</a:t>
            </a:r>
            <a:r>
              <a:rPr lang="es-CO" dirty="0" smtClean="0">
                <a:latin typeface="Agency FB" pitchFamily="34" charset="0"/>
              </a:rPr>
              <a:t>Perfectamente </a:t>
            </a:r>
            <a:r>
              <a:rPr lang="es-CO" dirty="0">
                <a:latin typeface="Agency FB" pitchFamily="34" charset="0"/>
              </a:rPr>
              <a:t>unidos</a:t>
            </a:r>
            <a:r>
              <a:rPr lang="es-CO" dirty="0"/>
              <a:t>", cumplían la petición del Señor por la unidad de sus seguidores mencionada en </a:t>
            </a:r>
            <a:r>
              <a:rPr lang="es-CO" dirty="0">
                <a:solidFill>
                  <a:srgbClr val="FF0000"/>
                </a:solidFill>
              </a:rPr>
              <a:t>(Juan 17:20-23</a:t>
            </a:r>
            <a:r>
              <a:rPr lang="es-CO" dirty="0" smtClean="0">
                <a:solidFill>
                  <a:srgbClr val="FF0000"/>
                </a:solidFill>
              </a:rPr>
              <a:t>). </a:t>
            </a:r>
          </a:p>
          <a:p>
            <a:endParaRPr lang="es-CO" dirty="0" smtClean="0"/>
          </a:p>
          <a:p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Mas </a:t>
            </a:r>
            <a:r>
              <a:rPr lang="es-CO" dirty="0">
                <a:latin typeface="Agency FB" pitchFamily="34" charset="0"/>
              </a:rPr>
              <a:t>no ruego solamente por éstos, sino también por los que han de creer en mí por la palabra de ellos, </a:t>
            </a:r>
            <a:r>
              <a:rPr lang="es-CO" dirty="0" smtClean="0">
                <a:latin typeface="Agency FB" pitchFamily="34" charset="0"/>
              </a:rPr>
              <a:t> 21 </a:t>
            </a:r>
            <a:r>
              <a:rPr lang="es-CO" dirty="0">
                <a:latin typeface="Agency FB" pitchFamily="34" charset="0"/>
              </a:rPr>
              <a:t>para que todos sean </a:t>
            </a:r>
            <a:r>
              <a:rPr lang="es-CO" b="1" u="sng" dirty="0">
                <a:latin typeface="Agency FB" pitchFamily="34" charset="0"/>
              </a:rPr>
              <a:t>uno</a:t>
            </a:r>
            <a:r>
              <a:rPr lang="es-CO" dirty="0">
                <a:latin typeface="Agency FB" pitchFamily="34" charset="0"/>
              </a:rPr>
              <a:t>; como tú, oh Padre, en mí, y yo en ti, que también ellos sean </a:t>
            </a:r>
            <a:r>
              <a:rPr lang="es-CO" b="1" u="sng" dirty="0">
                <a:latin typeface="Agency FB" pitchFamily="34" charset="0"/>
              </a:rPr>
              <a:t>uno</a:t>
            </a:r>
            <a:r>
              <a:rPr lang="es-CO" dirty="0">
                <a:latin typeface="Agency FB" pitchFamily="34" charset="0"/>
              </a:rPr>
              <a:t> en nosotros; para que el mundo crea que tú me </a:t>
            </a:r>
            <a:r>
              <a:rPr lang="es-CO" dirty="0" smtClean="0">
                <a:latin typeface="Agency FB" pitchFamily="34" charset="0"/>
              </a:rPr>
              <a:t>enviaste. 22 </a:t>
            </a:r>
            <a:r>
              <a:rPr lang="es-CO" dirty="0">
                <a:latin typeface="Agency FB" pitchFamily="34" charset="0"/>
              </a:rPr>
              <a:t>La gloria que me diste, yo les he dado, para que sean </a:t>
            </a:r>
            <a:r>
              <a:rPr lang="es-CO" b="1" u="sng" dirty="0">
                <a:latin typeface="Agency FB" pitchFamily="34" charset="0"/>
              </a:rPr>
              <a:t>uno</a:t>
            </a:r>
            <a:r>
              <a:rPr lang="es-CO" dirty="0">
                <a:latin typeface="Agency FB" pitchFamily="34" charset="0"/>
              </a:rPr>
              <a:t>, así como nosotros somos </a:t>
            </a:r>
            <a:r>
              <a:rPr lang="es-CO" b="1" u="sng" dirty="0">
                <a:latin typeface="Agency FB" pitchFamily="34" charset="0"/>
              </a:rPr>
              <a:t>uno</a:t>
            </a:r>
            <a:r>
              <a:rPr lang="es-CO" dirty="0">
                <a:latin typeface="Agency FB" pitchFamily="34" charset="0"/>
              </a:rPr>
              <a:t>. </a:t>
            </a:r>
            <a:r>
              <a:rPr lang="es-CO" dirty="0" smtClean="0">
                <a:latin typeface="Agency FB" pitchFamily="34" charset="0"/>
              </a:rPr>
              <a:t>23 </a:t>
            </a:r>
            <a:r>
              <a:rPr lang="es-CO" dirty="0">
                <a:latin typeface="Agency FB" pitchFamily="34" charset="0"/>
              </a:rPr>
              <a:t>Yo en ellos, y tú en mí, para que sean perfectos en unidad, para que el mundo conozca que tú me enviaste, y que los has amado a ellos como también a mí me has </a:t>
            </a:r>
            <a:r>
              <a:rPr lang="es-CO" dirty="0" smtClean="0">
                <a:latin typeface="Agency FB" pitchFamily="34" charset="0"/>
              </a:rPr>
              <a:t>amado</a:t>
            </a:r>
            <a:r>
              <a:rPr lang="es-CO" dirty="0" smtClean="0"/>
              <a:t>».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A partir de este momento los apóstoles estaban dando </a:t>
            </a:r>
            <a:r>
              <a:rPr lang="es-CO" dirty="0"/>
              <a:t>ejemplo </a:t>
            </a:r>
            <a:r>
              <a:rPr lang="es-CO" dirty="0" smtClean="0"/>
              <a:t>de unidad para </a:t>
            </a:r>
            <a:r>
              <a:rPr lang="es-CO" dirty="0"/>
              <a:t>la iglesia que nacería aquel mismo día de Pentecostés</a:t>
            </a:r>
            <a:r>
              <a:rPr lang="es-CO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816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758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989</Words>
  <Application>Microsoft Office PowerPoint</Application>
  <PresentationFormat>Presentación en pantalla (4:3)</PresentationFormat>
  <Paragraphs>123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EVENTOS DEL DÍA DE PENTECOSTÉS</vt:lpstr>
      <vt:lpstr>Presentación de PowerPoint</vt:lpstr>
      <vt:lpstr>Presentación de PowerPoint</vt:lpstr>
      <vt:lpstr>Presentación de PowerPoint</vt:lpstr>
      <vt:lpstr> Hechos 2:1: "Cuando llegó el día de Pentecostés…" </vt:lpstr>
      <vt:lpstr>¿Qué es "El día de Pentecostés."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¿Guardaba el apóstol Pablo el día de Pentecostés? </vt:lpstr>
      <vt:lpstr>¿A qué había venido Pablo a Jerusalén?</vt:lpstr>
      <vt:lpstr>Presentación de PowerPoint</vt:lpstr>
      <vt:lpstr>Presentación de PowerPoint</vt:lpstr>
      <vt:lpstr>Recuerda: Pentecostés es la traducción del vocablo griego que significa »quincuagésima». »Quincuagésimo» </vt:lpstr>
      <vt:lpstr>Presentación de PowerPoint</vt:lpstr>
      <vt:lpstr>"Estaban todos unánimes juntos"</vt:lpstr>
      <vt:lpstr>Presentación de PowerPoint</vt:lpstr>
      <vt:lpstr>Presentación de PowerPoint</vt:lpstr>
      <vt:lpstr>Presentación de PowerPoint</vt:lpstr>
      <vt:lpstr>"Unánimes juntos."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EVENTOS DEL DÍA DE PENTECOSTÉS</dc:title>
  <dc:creator>FAMILIA FIERRO CH</dc:creator>
  <cp:lastModifiedBy>FAMILIA FIERRO CH</cp:lastModifiedBy>
  <cp:revision>1</cp:revision>
  <dcterms:created xsi:type="dcterms:W3CDTF">2014-04-14T13:30:54Z</dcterms:created>
  <dcterms:modified xsi:type="dcterms:W3CDTF">2014-04-14T13:31:14Z</dcterms:modified>
</cp:coreProperties>
</file>