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3" r:id="rId2"/>
    <p:sldId id="318" r:id="rId3"/>
    <p:sldId id="319" r:id="rId4"/>
    <p:sldId id="311" r:id="rId5"/>
    <p:sldId id="320" r:id="rId6"/>
    <p:sldId id="321" r:id="rId7"/>
    <p:sldId id="312" r:id="rId8"/>
    <p:sldId id="322" r:id="rId9"/>
    <p:sldId id="323" r:id="rId10"/>
    <p:sldId id="313" r:id="rId11"/>
    <p:sldId id="324" r:id="rId12"/>
    <p:sldId id="314" r:id="rId13"/>
    <p:sldId id="325" r:id="rId14"/>
    <p:sldId id="315" r:id="rId15"/>
    <p:sldId id="326" r:id="rId16"/>
    <p:sldId id="276" r:id="rId17"/>
    <p:sldId id="327" r:id="rId18"/>
    <p:sldId id="328" r:id="rId19"/>
    <p:sldId id="316" r:id="rId20"/>
    <p:sldId id="329" r:id="rId21"/>
    <p:sldId id="277" r:id="rId22"/>
    <p:sldId id="330" r:id="rId23"/>
    <p:sldId id="278"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3" autoAdjust="0"/>
    <p:restoredTop sz="94660"/>
  </p:normalViewPr>
  <p:slideViewPr>
    <p:cSldViewPr>
      <p:cViewPr varScale="1">
        <p:scale>
          <a:sx n="61" d="100"/>
          <a:sy n="61" d="100"/>
        </p:scale>
        <p:origin x="-42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14/04/2014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14/04/2014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425424" y="1124744"/>
            <a:ext cx="1488792" cy="707886"/>
          </a:xfrm>
          <a:prstGeom prst="rect">
            <a:avLst/>
          </a:prstGeom>
        </p:spPr>
        <p:txBody>
          <a:bodyPr wrap="square">
            <a:spAutoFit/>
          </a:bodyPr>
          <a:lstStyle/>
          <a:p>
            <a:r>
              <a:rPr lang="es-CO" sz="4000" dirty="0">
                <a:latin typeface="Algerian" pitchFamily="82" charset="0"/>
              </a:rPr>
              <a:t>N°3</a:t>
            </a:r>
          </a:p>
        </p:txBody>
      </p:sp>
    </p:spTree>
    <p:extLst>
      <p:ext uri="{BB962C8B-B14F-4D97-AF65-F5344CB8AC3E}">
        <p14:creationId xmlns:p14="http://schemas.microsoft.com/office/powerpoint/2010/main" val="3591333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85000" lnSpcReduction="10000"/>
          </a:bodyPr>
          <a:lstStyle/>
          <a:p>
            <a:pPr marL="0" indent="0" algn="ctr">
              <a:buNone/>
            </a:pPr>
            <a:r>
              <a:rPr lang="es-CO" sz="4000" b="1" u="sng" dirty="0" smtClean="0"/>
              <a:t>Aquí hay tres puntos para destacar:</a:t>
            </a:r>
          </a:p>
          <a:p>
            <a:pPr marL="0" indent="0" algn="ctr">
              <a:buNone/>
            </a:pPr>
            <a:r>
              <a:rPr lang="es-CO" sz="3400" b="1" dirty="0" smtClean="0">
                <a:solidFill>
                  <a:srgbClr val="FF0000"/>
                </a:solidFill>
              </a:rPr>
              <a:t>1</a:t>
            </a:r>
            <a:r>
              <a:rPr lang="es-CO" dirty="0"/>
              <a:t>.  </a:t>
            </a:r>
            <a:r>
              <a:rPr lang="es-CO" sz="3400" b="1" dirty="0">
                <a:solidFill>
                  <a:srgbClr val="FF0000"/>
                </a:solidFill>
              </a:rPr>
              <a:t>¿Por qué hablar los apóstoles otras lenguas en Pentecostés? </a:t>
            </a:r>
            <a:endParaRPr lang="es-CO" sz="3400" b="1" dirty="0" smtClean="0">
              <a:solidFill>
                <a:srgbClr val="FF0000"/>
              </a:solidFill>
            </a:endParaRPr>
          </a:p>
          <a:p>
            <a:pPr marL="0" indent="0" algn="ctr">
              <a:buNone/>
            </a:pPr>
            <a:r>
              <a:rPr lang="es-CO" dirty="0" smtClean="0"/>
              <a:t>Porque</a:t>
            </a:r>
            <a:r>
              <a:rPr lang="es-CO" dirty="0"/>
              <a:t> “</a:t>
            </a:r>
            <a:r>
              <a:rPr lang="es-CO" b="1" dirty="0">
                <a:latin typeface="Agency FB" pitchFamily="34" charset="0"/>
              </a:rPr>
              <a:t>moraban entonces en Jerusalén judíos, varones piadosos, de todas las naciones bajo el cielo… partos, medos, elamitas, y los que habitamos en Mesopotamia, en Judea, en Capadocia, en el Ponto y en Asia, en Frigia y Panfilia, en Egipto y en las regiones de África más allá de Cirene, y romanos aquí residentes, tanto judíos como prosélitos, cretenses y árabes</a:t>
            </a:r>
            <a:r>
              <a:rPr lang="es-CO" dirty="0"/>
              <a:t>” </a:t>
            </a:r>
            <a:r>
              <a:rPr lang="es-CO" dirty="0" smtClean="0">
                <a:solidFill>
                  <a:srgbClr val="FF0000"/>
                </a:solidFill>
              </a:rPr>
              <a:t>(Hech.2:5</a:t>
            </a:r>
            <a:r>
              <a:rPr lang="es-CO" dirty="0">
                <a:solidFill>
                  <a:srgbClr val="FF0000"/>
                </a:solidFill>
              </a:rPr>
              <a:t>, 9-11).</a:t>
            </a:r>
            <a:r>
              <a:rPr lang="es-CO" dirty="0"/>
              <a:t> </a:t>
            </a:r>
            <a:endParaRPr lang="es-CO" dirty="0" smtClean="0"/>
          </a:p>
          <a:p>
            <a:pPr marL="0" indent="0" algn="ctr">
              <a:buNone/>
            </a:pPr>
            <a:r>
              <a:rPr lang="es-CO" b="1" u="sng" dirty="0" smtClean="0">
                <a:solidFill>
                  <a:srgbClr val="0070C0"/>
                </a:solidFill>
              </a:rPr>
              <a:t>Para </a:t>
            </a:r>
            <a:r>
              <a:rPr lang="es-CO" b="1" u="sng" dirty="0">
                <a:solidFill>
                  <a:srgbClr val="0070C0"/>
                </a:solidFill>
              </a:rPr>
              <a:t>que entendiera cada varón perfectamente los tremendos eventos espirituales que transcurrían y el nuevo mensaje de Dios para la humanidad era preciso hablarle en su propio idioma</a:t>
            </a:r>
            <a:r>
              <a:rPr lang="es-CO" b="1" dirty="0" smtClean="0">
                <a:solidFill>
                  <a:srgbClr val="0070C0"/>
                </a:solidFill>
              </a:rPr>
              <a:t>.</a:t>
            </a:r>
          </a:p>
          <a:p>
            <a:pPr marL="0" indent="0" algn="ctr">
              <a:buNone/>
            </a:pPr>
            <a:r>
              <a:rPr lang="es-CO" b="1" dirty="0" smtClean="0">
                <a:solidFill>
                  <a:srgbClr val="0070C0"/>
                </a:solidFill>
              </a:rPr>
              <a:t> </a:t>
            </a:r>
            <a:r>
              <a:rPr lang="es-CO" b="1" dirty="0">
                <a:solidFill>
                  <a:srgbClr val="0070C0"/>
                </a:solidFill>
              </a:rPr>
              <a:t>Su idioma no era una lengua angelical o jerigonza sino su lengua </a:t>
            </a:r>
            <a:r>
              <a:rPr lang="es-CO" b="1" dirty="0" smtClean="0">
                <a:solidFill>
                  <a:srgbClr val="0070C0"/>
                </a:solidFill>
              </a:rPr>
              <a:t>natal, entendible.</a:t>
            </a:r>
            <a:endParaRPr lang="es-CO" b="1" dirty="0">
              <a:solidFill>
                <a:srgbClr val="0070C0"/>
              </a:solidFill>
            </a:endParaRPr>
          </a:p>
          <a:p>
            <a:endParaRPr lang="es-CO" dirty="0"/>
          </a:p>
        </p:txBody>
      </p:sp>
    </p:spTree>
    <p:extLst>
      <p:ext uri="{BB962C8B-B14F-4D97-AF65-F5344CB8AC3E}">
        <p14:creationId xmlns:p14="http://schemas.microsoft.com/office/powerpoint/2010/main" val="117454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7" dur="500"/>
                                        <p:tgtEl>
                                          <p:spTgt spid="3">
                                            <p:txEl>
                                              <p:pRg st="3" end="3"/>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p:cTn id="2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a:bodyPr>
          <a:lstStyle/>
          <a:p>
            <a:pPr marL="0" indent="0" algn="ctr">
              <a:buNone/>
            </a:pPr>
            <a:r>
              <a:rPr lang="es-CO" sz="3600" b="1" dirty="0">
                <a:solidFill>
                  <a:srgbClr val="FF0000"/>
                </a:solidFill>
              </a:rPr>
              <a:t>2</a:t>
            </a:r>
            <a:r>
              <a:rPr lang="es-CO" dirty="0"/>
              <a:t>.  “</a:t>
            </a:r>
            <a:r>
              <a:rPr lang="es-CO" dirty="0">
                <a:latin typeface="Agency FB" pitchFamily="34" charset="0"/>
              </a:rPr>
              <a:t>Cada uno les </a:t>
            </a:r>
            <a:r>
              <a:rPr lang="es-CO" u="sng" dirty="0">
                <a:latin typeface="Agency FB" pitchFamily="34" charset="0"/>
              </a:rPr>
              <a:t>oía</a:t>
            </a:r>
            <a:r>
              <a:rPr lang="es-CO" dirty="0">
                <a:latin typeface="Agency FB" pitchFamily="34" charset="0"/>
              </a:rPr>
              <a:t> hablar en </a:t>
            </a:r>
            <a:r>
              <a:rPr lang="es-CO" u="sng" dirty="0">
                <a:latin typeface="Agency FB" pitchFamily="34" charset="0"/>
              </a:rPr>
              <a:t>su</a:t>
            </a:r>
            <a:r>
              <a:rPr lang="es-CO" dirty="0">
                <a:latin typeface="Agency FB" pitchFamily="34" charset="0"/>
              </a:rPr>
              <a:t> propia lengua</a:t>
            </a:r>
            <a:r>
              <a:rPr lang="es-CO" dirty="0"/>
              <a:t>”</a:t>
            </a:r>
            <a:r>
              <a:rPr lang="es-CO" dirty="0">
                <a:solidFill>
                  <a:srgbClr val="FF0000"/>
                </a:solidFill>
              </a:rPr>
              <a:t> </a:t>
            </a:r>
            <a:r>
              <a:rPr lang="es-CO" dirty="0" smtClean="0">
                <a:solidFill>
                  <a:srgbClr val="FF0000"/>
                </a:solidFill>
              </a:rPr>
              <a:t>(Hech.2:6</a:t>
            </a:r>
            <a:r>
              <a:rPr lang="es-CO" dirty="0">
                <a:solidFill>
                  <a:srgbClr val="FF0000"/>
                </a:solidFill>
              </a:rPr>
              <a:t>). </a:t>
            </a:r>
            <a:endParaRPr lang="es-CO" dirty="0" smtClean="0">
              <a:solidFill>
                <a:srgbClr val="FF0000"/>
              </a:solidFill>
            </a:endParaRPr>
          </a:p>
          <a:p>
            <a:pPr marL="0" indent="0" algn="ctr">
              <a:buNone/>
            </a:pPr>
            <a:r>
              <a:rPr lang="es-CO" b="1" dirty="0" smtClean="0">
                <a:solidFill>
                  <a:srgbClr val="0070C0"/>
                </a:solidFill>
              </a:rPr>
              <a:t>La</a:t>
            </a:r>
            <a:r>
              <a:rPr lang="es-CO" b="1" dirty="0">
                <a:solidFill>
                  <a:srgbClr val="0070C0"/>
                </a:solidFill>
              </a:rPr>
              <a:t> “</a:t>
            </a:r>
            <a:r>
              <a:rPr lang="es-CO" b="1" dirty="0">
                <a:solidFill>
                  <a:srgbClr val="0070C0"/>
                </a:solidFill>
                <a:latin typeface="Agency FB" pitchFamily="34" charset="0"/>
              </a:rPr>
              <a:t>propia lengua</a:t>
            </a:r>
            <a:r>
              <a:rPr lang="es-CO" b="1" dirty="0">
                <a:solidFill>
                  <a:srgbClr val="0070C0"/>
                </a:solidFill>
              </a:rPr>
              <a:t>” de cada uno era el idioma o dialecto del lugar donde residía, la “</a:t>
            </a:r>
            <a:r>
              <a:rPr lang="es-CO" b="1" dirty="0">
                <a:solidFill>
                  <a:srgbClr val="0070C0"/>
                </a:solidFill>
                <a:latin typeface="Agency FB" pitchFamily="34" charset="0"/>
              </a:rPr>
              <a:t>lengua</a:t>
            </a:r>
            <a:r>
              <a:rPr lang="es-CO" b="1" dirty="0">
                <a:solidFill>
                  <a:srgbClr val="0070C0"/>
                </a:solidFill>
              </a:rPr>
              <a:t>” que hablaba con soltura todos los días de su vida y que entendía perfectamente</a:t>
            </a:r>
            <a:r>
              <a:rPr lang="es-CO" b="1" dirty="0" smtClean="0">
                <a:solidFill>
                  <a:srgbClr val="0070C0"/>
                </a:solidFill>
              </a:rPr>
              <a:t>.</a:t>
            </a:r>
          </a:p>
          <a:p>
            <a:pPr marL="0" indent="0" algn="ctr">
              <a:buNone/>
            </a:pPr>
            <a:r>
              <a:rPr lang="es-CO" b="1" dirty="0" smtClean="0">
                <a:solidFill>
                  <a:srgbClr val="0070C0"/>
                </a:solidFill>
              </a:rPr>
              <a:t> </a:t>
            </a:r>
            <a:r>
              <a:rPr lang="es-CO" b="1" dirty="0">
                <a:solidFill>
                  <a:srgbClr val="0070C0"/>
                </a:solidFill>
              </a:rPr>
              <a:t>Ninguno tenía como “su propia lengua” alguna “lengua angelical” o jerigonza.</a:t>
            </a:r>
          </a:p>
          <a:p>
            <a:pPr marL="0" indent="0">
              <a:buNone/>
            </a:pPr>
            <a:endParaRPr lang="es-CO" dirty="0" smtClean="0"/>
          </a:p>
          <a:p>
            <a:pPr marL="0" indent="0" algn="ctr">
              <a:buNone/>
            </a:pPr>
            <a:r>
              <a:rPr lang="es-CO" sz="3500" b="1" dirty="0" smtClean="0">
                <a:solidFill>
                  <a:srgbClr val="FF0000"/>
                </a:solidFill>
              </a:rPr>
              <a:t>3</a:t>
            </a:r>
            <a:r>
              <a:rPr lang="es-CO" dirty="0"/>
              <a:t>.  </a:t>
            </a:r>
            <a:r>
              <a:rPr lang="es-CO" dirty="0">
                <a:latin typeface="Agency FB" pitchFamily="34" charset="0"/>
              </a:rPr>
              <a:t>“¿Cómo, pues, les </a:t>
            </a:r>
            <a:r>
              <a:rPr lang="es-CO" u="sng" dirty="0">
                <a:latin typeface="Agency FB" pitchFamily="34" charset="0"/>
              </a:rPr>
              <a:t>oímos</a:t>
            </a:r>
            <a:r>
              <a:rPr lang="es-CO" dirty="0">
                <a:latin typeface="Agency FB" pitchFamily="34" charset="0"/>
              </a:rPr>
              <a:t> nosotros hablar cada uno en nuestra lengua en la que hemos nacido?”</a:t>
            </a:r>
            <a:r>
              <a:rPr lang="es-CO" dirty="0"/>
              <a:t> </a:t>
            </a:r>
            <a:r>
              <a:rPr lang="es-CO" dirty="0" smtClean="0">
                <a:solidFill>
                  <a:srgbClr val="FF0000"/>
                </a:solidFill>
              </a:rPr>
              <a:t>(Hech.2:8</a:t>
            </a:r>
            <a:r>
              <a:rPr lang="es-CO" dirty="0">
                <a:solidFill>
                  <a:srgbClr val="FF0000"/>
                </a:solidFill>
              </a:rPr>
              <a:t>).</a:t>
            </a:r>
          </a:p>
          <a:p>
            <a:endParaRPr lang="es-CO" dirty="0"/>
          </a:p>
        </p:txBody>
      </p:sp>
    </p:spTree>
    <p:extLst>
      <p:ext uri="{BB962C8B-B14F-4D97-AF65-F5344CB8AC3E}">
        <p14:creationId xmlns:p14="http://schemas.microsoft.com/office/powerpoint/2010/main" val="5423999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507288" cy="6264696"/>
          </a:xfrm>
        </p:spPr>
        <p:txBody>
          <a:bodyPr>
            <a:normAutofit fontScale="85000" lnSpcReduction="20000"/>
          </a:bodyPr>
          <a:lstStyle/>
          <a:p>
            <a:pPr marL="0" indent="0" algn="ctr">
              <a:buNone/>
            </a:pPr>
            <a:r>
              <a:rPr lang="es-CO" sz="3800" b="1" dirty="0" smtClean="0">
                <a:solidFill>
                  <a:srgbClr val="FF0000"/>
                </a:solidFill>
              </a:rPr>
              <a:t>¿Qué </a:t>
            </a:r>
            <a:r>
              <a:rPr lang="es-CO" sz="3800" b="1" dirty="0">
                <a:solidFill>
                  <a:srgbClr val="FF0000"/>
                </a:solidFill>
              </a:rPr>
              <a:t>significa “su propia lengua” ? </a:t>
            </a:r>
            <a:endParaRPr lang="es-CO" sz="3800" b="1" dirty="0" smtClean="0">
              <a:solidFill>
                <a:srgbClr val="FF0000"/>
              </a:solidFill>
            </a:endParaRPr>
          </a:p>
          <a:p>
            <a:pPr marL="0" indent="0" algn="ctr">
              <a:buNone/>
            </a:pPr>
            <a:r>
              <a:rPr lang="es-CO" dirty="0" smtClean="0"/>
              <a:t>Significa</a:t>
            </a:r>
            <a:r>
              <a:rPr lang="es-CO" dirty="0"/>
              <a:t> “nuestra lengua en la que hemos nacido</a:t>
            </a:r>
            <a:r>
              <a:rPr lang="es-CO" dirty="0" smtClean="0"/>
              <a:t>”.</a:t>
            </a:r>
          </a:p>
          <a:p>
            <a:pPr marL="0" indent="0" algn="ctr">
              <a:buNone/>
            </a:pPr>
            <a:endParaRPr lang="es-CO" dirty="0" smtClean="0"/>
          </a:p>
          <a:p>
            <a:pPr marL="0" indent="0" algn="ctr">
              <a:buNone/>
            </a:pPr>
            <a:r>
              <a:rPr lang="es-CO" dirty="0" smtClean="0"/>
              <a:t>Estos </a:t>
            </a:r>
            <a:r>
              <a:rPr lang="es-CO" dirty="0"/>
              <a:t>varones judíos que habían llegado a Jerusalén para Pentecostés habían nacido en otras tierras. Como es natural hasta el día de hoy, cada uno hablaba el idioma de la tierra donde había nacido. </a:t>
            </a:r>
            <a:endParaRPr lang="es-CO" dirty="0" smtClean="0"/>
          </a:p>
          <a:p>
            <a:pPr marL="0" indent="0" algn="ctr">
              <a:buNone/>
            </a:pPr>
            <a:endParaRPr lang="es-CO" dirty="0" smtClean="0"/>
          </a:p>
          <a:p>
            <a:pPr marL="0" indent="0" algn="ctr">
              <a:buNone/>
            </a:pPr>
            <a:r>
              <a:rPr lang="es-CO" b="1" dirty="0" smtClean="0">
                <a:solidFill>
                  <a:srgbClr val="0070C0"/>
                </a:solidFill>
              </a:rPr>
              <a:t>Los </a:t>
            </a:r>
            <a:r>
              <a:rPr lang="es-CO" b="1" dirty="0">
                <a:solidFill>
                  <a:srgbClr val="0070C0"/>
                </a:solidFill>
              </a:rPr>
              <a:t>que nacieron en Egipto hablaban egipcio; los que nacieron en Arabia hablaban árabe, y así sucesivamente. Ninguno había nacido en el cielo; por lo tanto, ¡ninguno hablaba el idioma angelical! Ninguno había nacido en la “Mística Tierra del Éxtasis”; por lo tanto, ¡ninguno hablaba “la lengua extática”! Ninguno había nacido en el “Extraño País de los Jerigonzosos”, donde ningún ciudadano entiende al otro; por lo tanto, ¡ninguno hablaba jerigonza! Cada uno hablaba la lengua en la que había nacido</a:t>
            </a:r>
            <a:r>
              <a:rPr lang="es-CO" b="1" dirty="0" smtClean="0">
                <a:solidFill>
                  <a:srgbClr val="0070C0"/>
                </a:solidFill>
              </a:rPr>
              <a:t>.</a:t>
            </a:r>
            <a:endParaRPr lang="es-CO" b="1" dirty="0">
              <a:solidFill>
                <a:srgbClr val="0070C0"/>
              </a:solidFill>
            </a:endParaRPr>
          </a:p>
        </p:txBody>
      </p:sp>
    </p:spTree>
    <p:extLst>
      <p:ext uri="{BB962C8B-B14F-4D97-AF65-F5344CB8AC3E}">
        <p14:creationId xmlns:p14="http://schemas.microsoft.com/office/powerpoint/2010/main" val="13485331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80">
                                          <p:stCondLst>
                                            <p:cond delay="0"/>
                                          </p:stCondLst>
                                        </p:cTn>
                                        <p:tgtEl>
                                          <p:spTgt spid="3">
                                            <p:txEl>
                                              <p:pRg st="5" end="5"/>
                                            </p:txEl>
                                          </p:spTgt>
                                        </p:tgtEl>
                                      </p:cBhvr>
                                    </p:animEffect>
                                    <p:anim calcmode="lin" valueType="num">
                                      <p:cBhvr>
                                        <p:cTn id="2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5" end="5"/>
                                            </p:txEl>
                                          </p:spTgt>
                                        </p:tgtEl>
                                      </p:cBhvr>
                                      <p:to x="100000" y="60000"/>
                                    </p:animScale>
                                    <p:animScale>
                                      <p:cBhvr>
                                        <p:cTn id="28" dur="166" decel="50000">
                                          <p:stCondLst>
                                            <p:cond delay="676"/>
                                          </p:stCondLst>
                                        </p:cTn>
                                        <p:tgtEl>
                                          <p:spTgt spid="3">
                                            <p:txEl>
                                              <p:pRg st="5" end="5"/>
                                            </p:txEl>
                                          </p:spTgt>
                                        </p:tgtEl>
                                      </p:cBhvr>
                                      <p:to x="100000" y="100000"/>
                                    </p:animScale>
                                    <p:animScale>
                                      <p:cBhvr>
                                        <p:cTn id="29" dur="26">
                                          <p:stCondLst>
                                            <p:cond delay="1312"/>
                                          </p:stCondLst>
                                        </p:cTn>
                                        <p:tgtEl>
                                          <p:spTgt spid="3">
                                            <p:txEl>
                                              <p:pRg st="5" end="5"/>
                                            </p:txEl>
                                          </p:spTgt>
                                        </p:tgtEl>
                                      </p:cBhvr>
                                      <p:to x="100000" y="80000"/>
                                    </p:animScale>
                                    <p:animScale>
                                      <p:cBhvr>
                                        <p:cTn id="30" dur="166" decel="50000">
                                          <p:stCondLst>
                                            <p:cond delay="1338"/>
                                          </p:stCondLst>
                                        </p:cTn>
                                        <p:tgtEl>
                                          <p:spTgt spid="3">
                                            <p:txEl>
                                              <p:pRg st="5" end="5"/>
                                            </p:txEl>
                                          </p:spTgt>
                                        </p:tgtEl>
                                      </p:cBhvr>
                                      <p:to x="100000" y="100000"/>
                                    </p:animScale>
                                    <p:animScale>
                                      <p:cBhvr>
                                        <p:cTn id="31" dur="26">
                                          <p:stCondLst>
                                            <p:cond delay="1642"/>
                                          </p:stCondLst>
                                        </p:cTn>
                                        <p:tgtEl>
                                          <p:spTgt spid="3">
                                            <p:txEl>
                                              <p:pRg st="5" end="5"/>
                                            </p:txEl>
                                          </p:spTgt>
                                        </p:tgtEl>
                                      </p:cBhvr>
                                      <p:to x="100000" y="90000"/>
                                    </p:animScale>
                                    <p:animScale>
                                      <p:cBhvr>
                                        <p:cTn id="32" dur="166" decel="50000">
                                          <p:stCondLst>
                                            <p:cond delay="1668"/>
                                          </p:stCondLst>
                                        </p:cTn>
                                        <p:tgtEl>
                                          <p:spTgt spid="3">
                                            <p:txEl>
                                              <p:pRg st="5" end="5"/>
                                            </p:txEl>
                                          </p:spTgt>
                                        </p:tgtEl>
                                      </p:cBhvr>
                                      <p:to x="100000" y="100000"/>
                                    </p:animScale>
                                    <p:animScale>
                                      <p:cBhvr>
                                        <p:cTn id="33" dur="26">
                                          <p:stCondLst>
                                            <p:cond delay="1808"/>
                                          </p:stCondLst>
                                        </p:cTn>
                                        <p:tgtEl>
                                          <p:spTgt spid="3">
                                            <p:txEl>
                                              <p:pRg st="5" end="5"/>
                                            </p:txEl>
                                          </p:spTgt>
                                        </p:tgtEl>
                                      </p:cBhvr>
                                      <p:to x="100000" y="95000"/>
                                    </p:animScale>
                                    <p:animScale>
                                      <p:cBhvr>
                                        <p:cTn id="34"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7500" lnSpcReduction="20000"/>
          </a:bodyPr>
          <a:lstStyle/>
          <a:p>
            <a:pPr marL="0" indent="0" algn="ctr">
              <a:buNone/>
            </a:pPr>
            <a:r>
              <a:rPr lang="es-CO" sz="3800" b="1" dirty="0" smtClean="0">
                <a:solidFill>
                  <a:srgbClr val="FF0000"/>
                </a:solidFill>
              </a:rPr>
              <a:t> </a:t>
            </a:r>
            <a:r>
              <a:rPr lang="es-CO" sz="3800" b="1" dirty="0">
                <a:solidFill>
                  <a:srgbClr val="FF0000"/>
                </a:solidFill>
              </a:rPr>
              <a:t>¿Qué significa “les oímos nosotros hablar” ? </a:t>
            </a:r>
            <a:endParaRPr lang="es-CO" sz="3800" b="1" dirty="0" smtClean="0">
              <a:solidFill>
                <a:srgbClr val="FF0000"/>
              </a:solidFill>
            </a:endParaRPr>
          </a:p>
          <a:p>
            <a:pPr marL="0" indent="0" algn="ctr">
              <a:buNone/>
            </a:pPr>
            <a:r>
              <a:rPr lang="es-CO" dirty="0" smtClean="0"/>
              <a:t>Significa </a:t>
            </a:r>
            <a:r>
              <a:rPr lang="es-CO" dirty="0"/>
              <a:t>que los apóstoles hablaban las lenguas natales de los presentes. </a:t>
            </a:r>
            <a:endParaRPr lang="es-CO" dirty="0" smtClean="0"/>
          </a:p>
          <a:p>
            <a:pPr marL="0" indent="0" algn="ctr">
              <a:buNone/>
            </a:pPr>
            <a:r>
              <a:rPr lang="es-CO" b="1" dirty="0" smtClean="0">
                <a:solidFill>
                  <a:srgbClr val="0070C0"/>
                </a:solidFill>
              </a:rPr>
              <a:t>El </a:t>
            </a:r>
            <a:r>
              <a:rPr lang="es-CO" b="1" dirty="0">
                <a:solidFill>
                  <a:srgbClr val="0070C0"/>
                </a:solidFill>
              </a:rPr>
              <a:t>milagro no fue hecho en los oídos de quienes escuchaban a los apóstoles. Es decir, los apóstoles no hablaban un solo idioma, por ejemplo, el hebreo, recibiendo cada oyente de parte del Espíritu Santo una traducción instantánea. El Espíritu Santo no obró milagrosamente en los oyentes, capacitándolos para entender en su lengua natal lo que decían los apóstoles en arameo o hebreo, sino que obró milagrosamente en los apóstoles, capacitándoles para hablar las lenguas natales de los oyentes. “Hablar… en nuestra lengua.” </a:t>
            </a:r>
            <a:endParaRPr lang="es-CO" b="1" dirty="0" smtClean="0">
              <a:solidFill>
                <a:srgbClr val="0070C0"/>
              </a:solidFill>
            </a:endParaRPr>
          </a:p>
          <a:p>
            <a:pPr marL="0" indent="0" algn="ctr">
              <a:buNone/>
            </a:pPr>
            <a:r>
              <a:rPr lang="es-CO" dirty="0" smtClean="0"/>
              <a:t>Los </a:t>
            </a:r>
            <a:r>
              <a:rPr lang="es-CO" dirty="0"/>
              <a:t>apóstoles hablaron las lenguas natales de los presentes, ¡sin haberlas estudiado o aprendido previamente! Al instante de recibir el “poder” prometido, ¡pudieron hablar perfectamente idiomas que jamás habían hablado! Y eso, ¡a pesar de ser “</a:t>
            </a:r>
            <a:r>
              <a:rPr lang="es-CO" dirty="0">
                <a:latin typeface="Agency FB" pitchFamily="34" charset="0"/>
              </a:rPr>
              <a:t>hombres sin letras y del vulgo</a:t>
            </a:r>
            <a:r>
              <a:rPr lang="es-CO" dirty="0"/>
              <a:t>”! </a:t>
            </a:r>
            <a:r>
              <a:rPr lang="es-CO" dirty="0">
                <a:solidFill>
                  <a:srgbClr val="FF0000"/>
                </a:solidFill>
              </a:rPr>
              <a:t>(Hechos 4:13).</a:t>
            </a:r>
            <a:r>
              <a:rPr lang="es-CO" dirty="0"/>
              <a:t> </a:t>
            </a:r>
          </a:p>
        </p:txBody>
      </p:sp>
    </p:spTree>
    <p:extLst>
      <p:ext uri="{BB962C8B-B14F-4D97-AF65-F5344CB8AC3E}">
        <p14:creationId xmlns:p14="http://schemas.microsoft.com/office/powerpoint/2010/main" val="152324690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80">
                                          <p:stCondLst>
                                            <p:cond delay="0"/>
                                          </p:stCondLst>
                                        </p:cTn>
                                        <p:tgtEl>
                                          <p:spTgt spid="3">
                                            <p:txEl>
                                              <p:pRg st="3" end="3"/>
                                            </p:txEl>
                                          </p:spTgt>
                                        </p:tgtEl>
                                      </p:cBhvr>
                                    </p:animEffect>
                                    <p:anim calcmode="lin" valueType="num">
                                      <p:cBhvr>
                                        <p:cTn id="13"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3" end="3"/>
                                            </p:txEl>
                                          </p:spTgt>
                                        </p:tgtEl>
                                      </p:cBhvr>
                                      <p:to x="100000" y="60000"/>
                                    </p:animScale>
                                    <p:animScale>
                                      <p:cBhvr>
                                        <p:cTn id="19" dur="166" decel="50000">
                                          <p:stCondLst>
                                            <p:cond delay="676"/>
                                          </p:stCondLst>
                                        </p:cTn>
                                        <p:tgtEl>
                                          <p:spTgt spid="3">
                                            <p:txEl>
                                              <p:pRg st="3" end="3"/>
                                            </p:txEl>
                                          </p:spTgt>
                                        </p:tgtEl>
                                      </p:cBhvr>
                                      <p:to x="100000" y="100000"/>
                                    </p:animScale>
                                    <p:animScale>
                                      <p:cBhvr>
                                        <p:cTn id="20" dur="26">
                                          <p:stCondLst>
                                            <p:cond delay="1312"/>
                                          </p:stCondLst>
                                        </p:cTn>
                                        <p:tgtEl>
                                          <p:spTgt spid="3">
                                            <p:txEl>
                                              <p:pRg st="3" end="3"/>
                                            </p:txEl>
                                          </p:spTgt>
                                        </p:tgtEl>
                                      </p:cBhvr>
                                      <p:to x="100000" y="80000"/>
                                    </p:animScale>
                                    <p:animScale>
                                      <p:cBhvr>
                                        <p:cTn id="21" dur="166" decel="50000">
                                          <p:stCondLst>
                                            <p:cond delay="1338"/>
                                          </p:stCondLst>
                                        </p:cTn>
                                        <p:tgtEl>
                                          <p:spTgt spid="3">
                                            <p:txEl>
                                              <p:pRg st="3" end="3"/>
                                            </p:txEl>
                                          </p:spTgt>
                                        </p:tgtEl>
                                      </p:cBhvr>
                                      <p:to x="100000" y="100000"/>
                                    </p:animScale>
                                    <p:animScale>
                                      <p:cBhvr>
                                        <p:cTn id="22" dur="26">
                                          <p:stCondLst>
                                            <p:cond delay="1642"/>
                                          </p:stCondLst>
                                        </p:cTn>
                                        <p:tgtEl>
                                          <p:spTgt spid="3">
                                            <p:txEl>
                                              <p:pRg st="3" end="3"/>
                                            </p:txEl>
                                          </p:spTgt>
                                        </p:tgtEl>
                                      </p:cBhvr>
                                      <p:to x="100000" y="90000"/>
                                    </p:animScale>
                                    <p:animScale>
                                      <p:cBhvr>
                                        <p:cTn id="23" dur="166" decel="50000">
                                          <p:stCondLst>
                                            <p:cond delay="1668"/>
                                          </p:stCondLst>
                                        </p:cTn>
                                        <p:tgtEl>
                                          <p:spTgt spid="3">
                                            <p:txEl>
                                              <p:pRg st="3" end="3"/>
                                            </p:txEl>
                                          </p:spTgt>
                                        </p:tgtEl>
                                      </p:cBhvr>
                                      <p:to x="100000" y="100000"/>
                                    </p:animScale>
                                    <p:animScale>
                                      <p:cBhvr>
                                        <p:cTn id="24" dur="26">
                                          <p:stCondLst>
                                            <p:cond delay="1808"/>
                                          </p:stCondLst>
                                        </p:cTn>
                                        <p:tgtEl>
                                          <p:spTgt spid="3">
                                            <p:txEl>
                                              <p:pRg st="3" end="3"/>
                                            </p:txEl>
                                          </p:spTgt>
                                        </p:tgtEl>
                                      </p:cBhvr>
                                      <p:to x="100000" y="95000"/>
                                    </p:animScale>
                                    <p:animScale>
                                      <p:cBhvr>
                                        <p:cTn id="25"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fontScale="77500" lnSpcReduction="20000"/>
          </a:bodyPr>
          <a:lstStyle/>
          <a:p>
            <a:pPr marL="0" indent="0" algn="ctr">
              <a:buNone/>
            </a:pPr>
            <a:r>
              <a:rPr lang="es-CO" dirty="0"/>
              <a:t>He aquí el verdadero milagro de hablar otras lenguas en Pentecostés: hablar otros idiomas al instante, sin haberlos estudiado jamás, con perfecta soltura, sin errores, sin acento. </a:t>
            </a:r>
            <a:endParaRPr lang="es-CO" dirty="0" smtClean="0"/>
          </a:p>
          <a:p>
            <a:pPr marL="0" indent="0" algn="ctr">
              <a:buNone/>
            </a:pPr>
            <a:r>
              <a:rPr lang="es-CO" b="1" dirty="0" smtClean="0">
                <a:solidFill>
                  <a:srgbClr val="0070C0"/>
                </a:solidFill>
              </a:rPr>
              <a:t>En </a:t>
            </a:r>
            <a:r>
              <a:rPr lang="es-CO" b="1" dirty="0">
                <a:solidFill>
                  <a:srgbClr val="0070C0"/>
                </a:solidFill>
              </a:rPr>
              <a:t>la actualidad, ¿quién es capaz de hacerlo? Curiosamente, los evangelistas y pastores del presente que reclaman el “don de lenguas”, al dirigirse a personas de otras lenguas, tienen que valerse de intérprete para hacerse entender. </a:t>
            </a:r>
            <a:r>
              <a:rPr lang="es-CO" b="1" dirty="0" smtClean="0">
                <a:solidFill>
                  <a:srgbClr val="0070C0"/>
                </a:solidFill>
              </a:rPr>
              <a:t>No </a:t>
            </a:r>
            <a:r>
              <a:rPr lang="es-CO" b="1" dirty="0">
                <a:solidFill>
                  <a:srgbClr val="0070C0"/>
                </a:solidFill>
              </a:rPr>
              <a:t>así los apóstoles en Pentecostés. </a:t>
            </a:r>
            <a:endParaRPr lang="es-CO" b="1" dirty="0" smtClean="0">
              <a:solidFill>
                <a:srgbClr val="0070C0"/>
              </a:solidFill>
            </a:endParaRPr>
          </a:p>
          <a:p>
            <a:pPr marL="0" indent="0" algn="ctr">
              <a:buNone/>
            </a:pPr>
            <a:endParaRPr lang="es-CO" dirty="0" smtClean="0"/>
          </a:p>
          <a:p>
            <a:pPr marL="0" indent="0" algn="ctr">
              <a:buNone/>
            </a:pPr>
            <a:r>
              <a:rPr lang="es-CO" dirty="0" smtClean="0"/>
              <a:t>El </a:t>
            </a:r>
            <a:r>
              <a:rPr lang="es-CO" dirty="0"/>
              <a:t>contraste es obvio, con implicaciones graves para todo aquel que dice “hablar lenguas” pero que es incapaz de hablar siquiera un solo idioma que no haya aprendido anteriormente. Hasta el mismo fundador del pentecostalismo, Charles Fox Parham, comprendió que el don de lenguas es el poder de hablar, al instante de la necesidad, otros idiomas sin haberlos estudiado. </a:t>
            </a:r>
            <a:endParaRPr lang="es-CO" dirty="0" smtClean="0"/>
          </a:p>
          <a:p>
            <a:pPr marL="0" indent="0" algn="ctr">
              <a:buNone/>
            </a:pPr>
            <a:r>
              <a:rPr lang="es-CO" dirty="0" smtClean="0"/>
              <a:t>Extraido de </a:t>
            </a:r>
            <a:r>
              <a:rPr lang="es-CO" b="1" u="sng" dirty="0" smtClean="0">
                <a:solidFill>
                  <a:srgbClr val="0070C0"/>
                </a:solidFill>
              </a:rPr>
              <a:t>(El </a:t>
            </a:r>
            <a:r>
              <a:rPr lang="es-CO" b="1" u="sng" dirty="0">
                <a:solidFill>
                  <a:srgbClr val="0070C0"/>
                </a:solidFill>
              </a:rPr>
              <a:t>Pentecostalismo: su origen y desarrollo en Estados Unidos de América). </a:t>
            </a:r>
          </a:p>
        </p:txBody>
      </p:sp>
    </p:spTree>
    <p:extLst>
      <p:ext uri="{BB962C8B-B14F-4D97-AF65-F5344CB8AC3E}">
        <p14:creationId xmlns:p14="http://schemas.microsoft.com/office/powerpoint/2010/main" val="16257235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92500" lnSpcReduction="10000"/>
          </a:bodyPr>
          <a:lstStyle/>
          <a:p>
            <a:pPr marL="0" indent="0" algn="ctr">
              <a:buNone/>
            </a:pPr>
            <a:r>
              <a:rPr lang="es-CO" dirty="0" smtClean="0"/>
              <a:t>Esta </a:t>
            </a:r>
            <a:r>
              <a:rPr lang="es-CO" dirty="0"/>
              <a:t>o</a:t>
            </a:r>
            <a:r>
              <a:rPr lang="es-CO" dirty="0" smtClean="0"/>
              <a:t>bservación es de </a:t>
            </a:r>
            <a:r>
              <a:rPr lang="es-CO" dirty="0"/>
              <a:t>suma importancia: el don de hablar otras lenguas tal cual </a:t>
            </a:r>
            <a:r>
              <a:rPr lang="es-CO" dirty="0" smtClean="0"/>
              <a:t>está definido </a:t>
            </a:r>
            <a:r>
              <a:rPr lang="es-CO" dirty="0"/>
              <a:t>en Hechos, el capítulo dos, es el único presentado en el Nuevo Testamento. </a:t>
            </a:r>
            <a:endParaRPr lang="es-CO" dirty="0" smtClean="0"/>
          </a:p>
          <a:p>
            <a:pPr marL="0" indent="0" algn="ctr">
              <a:buNone/>
            </a:pPr>
            <a:r>
              <a:rPr lang="es-CO" dirty="0" smtClean="0"/>
              <a:t>No </a:t>
            </a:r>
            <a:r>
              <a:rPr lang="es-CO" dirty="0"/>
              <a:t>hay dos o tres distintos dones de lenguas, por ejemplo: </a:t>
            </a:r>
          </a:p>
          <a:p>
            <a:pPr marL="0" indent="0" algn="ctr">
              <a:buNone/>
            </a:pPr>
            <a:r>
              <a:rPr lang="es-CO" dirty="0" smtClean="0"/>
              <a:t>A). el </a:t>
            </a:r>
            <a:r>
              <a:rPr lang="es-CO" dirty="0"/>
              <a:t>don de hablar, al instante, otros idiomas, </a:t>
            </a:r>
            <a:endParaRPr lang="es-CO" dirty="0" smtClean="0"/>
          </a:p>
          <a:p>
            <a:pPr marL="0" indent="0">
              <a:buNone/>
            </a:pPr>
            <a:r>
              <a:rPr lang="es-CO" dirty="0" smtClean="0"/>
              <a:t>     B). el </a:t>
            </a:r>
            <a:r>
              <a:rPr lang="es-CO" dirty="0"/>
              <a:t>don de hablar lenguas angelicales o </a:t>
            </a:r>
            <a:endParaRPr lang="es-CO" dirty="0" smtClean="0"/>
          </a:p>
          <a:p>
            <a:pPr marL="0" indent="0">
              <a:buNone/>
            </a:pPr>
            <a:r>
              <a:rPr lang="es-CO" dirty="0" smtClean="0"/>
              <a:t>     C). el </a:t>
            </a:r>
            <a:r>
              <a:rPr lang="es-CO" dirty="0"/>
              <a:t>don de lenguas extáticas</a:t>
            </a:r>
            <a:r>
              <a:rPr lang="es-CO" dirty="0" smtClean="0"/>
              <a:t>.</a:t>
            </a:r>
          </a:p>
          <a:p>
            <a:pPr marL="0" indent="0">
              <a:buNone/>
            </a:pPr>
            <a:r>
              <a:rPr lang="es-CO" dirty="0" smtClean="0"/>
              <a:t>     d). No </a:t>
            </a:r>
            <a:r>
              <a:rPr lang="es-CO" dirty="0"/>
              <a:t>aciertan los comentaristas que distinguen entre el don de lenguas de Pentecostés y el de 1 Corintios, el capítulo catorce, catalogando este como “angelical” o “extática”. </a:t>
            </a:r>
            <a:endParaRPr lang="es-CO" dirty="0" smtClean="0"/>
          </a:p>
        </p:txBody>
      </p:sp>
    </p:spTree>
    <p:extLst>
      <p:ext uri="{BB962C8B-B14F-4D97-AF65-F5344CB8AC3E}">
        <p14:creationId xmlns:p14="http://schemas.microsoft.com/office/powerpoint/2010/main" val="809479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4" end="4"/>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0"/>
            <a:ext cx="8733656" cy="6886173"/>
          </a:xfrm>
        </p:spPr>
        <p:txBody>
          <a:bodyPr>
            <a:normAutofit fontScale="77500" lnSpcReduction="20000"/>
          </a:bodyPr>
          <a:lstStyle/>
          <a:p>
            <a:pPr marL="0" indent="0" algn="ctr">
              <a:buNone/>
            </a:pPr>
            <a:r>
              <a:rPr lang="es-CO" sz="4500" b="1" dirty="0" smtClean="0">
                <a:solidFill>
                  <a:srgbClr val="FF0000"/>
                </a:solidFill>
              </a:rPr>
              <a:t>La Biblia dice: “Comenzaron </a:t>
            </a:r>
            <a:r>
              <a:rPr lang="es-CO" sz="4500" b="1" dirty="0">
                <a:solidFill>
                  <a:srgbClr val="FF0000"/>
                </a:solidFill>
              </a:rPr>
              <a:t>a hablar</a:t>
            </a:r>
            <a:r>
              <a:rPr lang="es-CO" sz="4500" b="1" dirty="0" smtClean="0">
                <a:solidFill>
                  <a:srgbClr val="FF0000"/>
                </a:solidFill>
              </a:rPr>
              <a:t>.”</a:t>
            </a:r>
          </a:p>
          <a:p>
            <a:pPr marL="0" indent="0" algn="ctr">
              <a:buNone/>
            </a:pPr>
            <a:r>
              <a:rPr lang="es-CO" dirty="0"/>
              <a:t> </a:t>
            </a:r>
            <a:r>
              <a:rPr lang="es-CO" sz="3800" b="1" dirty="0"/>
              <a:t>¿Cuándo “comenzaron a hablar” los apóstoles otras lenguas?</a:t>
            </a:r>
          </a:p>
          <a:p>
            <a:pPr marL="0" indent="0" algn="ctr">
              <a:buNone/>
            </a:pPr>
            <a:endParaRPr lang="es-CO" dirty="0" smtClean="0"/>
          </a:p>
          <a:p>
            <a:pPr marL="0" indent="0" algn="ctr">
              <a:buNone/>
            </a:pPr>
            <a:r>
              <a:rPr lang="es-CO" sz="2900" b="1" dirty="0" smtClean="0">
                <a:solidFill>
                  <a:srgbClr val="FF0000"/>
                </a:solidFill>
              </a:rPr>
              <a:t>1</a:t>
            </a:r>
            <a:r>
              <a:rPr lang="es-CO" dirty="0"/>
              <a:t>.  ¿Estando todavía dentro de la casa donde estaban sentados cuando “de repente vino del cielo un estruendo… y se les aparecieron lenguas repartidas, como de fuego</a:t>
            </a:r>
            <a:r>
              <a:rPr lang="es-CO" dirty="0" smtClean="0"/>
              <a:t>”</a:t>
            </a:r>
          </a:p>
          <a:p>
            <a:pPr marL="0" indent="0" algn="ctr">
              <a:buNone/>
            </a:pPr>
            <a:r>
              <a:rPr lang="es-CO" dirty="0"/>
              <a:t> </a:t>
            </a:r>
            <a:r>
              <a:rPr lang="es-CO" dirty="0" smtClean="0"/>
              <a:t>Dudoso </a:t>
            </a:r>
            <a:r>
              <a:rPr lang="es-CO" dirty="0"/>
              <a:t>que hablaran otras lenguas entre sí los doce apóstoles. Casi el cien por ciento cierto que no lo hicieran. </a:t>
            </a:r>
            <a:endParaRPr lang="es-CO" dirty="0" smtClean="0"/>
          </a:p>
          <a:p>
            <a:pPr marL="0" indent="0" algn="ctr">
              <a:buNone/>
            </a:pPr>
            <a:r>
              <a:rPr lang="es-CO" dirty="0" smtClean="0"/>
              <a:t>Todos </a:t>
            </a:r>
            <a:r>
              <a:rPr lang="es-CO" dirty="0"/>
              <a:t>eran galileos </a:t>
            </a:r>
            <a:r>
              <a:rPr lang="es-CO" dirty="0" smtClean="0"/>
              <a:t>dice </a:t>
            </a:r>
            <a:r>
              <a:rPr lang="es-CO" dirty="0" smtClean="0">
                <a:solidFill>
                  <a:srgbClr val="FF0000"/>
                </a:solidFill>
              </a:rPr>
              <a:t>(Hech. 2:7</a:t>
            </a:r>
            <a:r>
              <a:rPr lang="es-CO" dirty="0">
                <a:solidFill>
                  <a:srgbClr val="FF0000"/>
                </a:solidFill>
              </a:rPr>
              <a:t>). </a:t>
            </a:r>
            <a:r>
              <a:rPr lang="es-CO" dirty="0" smtClean="0"/>
              <a:t>Por tanto </a:t>
            </a:r>
            <a:r>
              <a:rPr lang="es-CO" dirty="0"/>
              <a:t>hablaban el mismo dialecto, el arameo</a:t>
            </a:r>
            <a:r>
              <a:rPr lang="es-CO" dirty="0" smtClean="0"/>
              <a:t>.</a:t>
            </a:r>
          </a:p>
          <a:p>
            <a:pPr marL="0" indent="0" algn="ctr">
              <a:buNone/>
            </a:pPr>
            <a:r>
              <a:rPr lang="es-CO" dirty="0" smtClean="0"/>
              <a:t> </a:t>
            </a:r>
            <a:r>
              <a:rPr lang="es-CO" b="1" dirty="0"/>
              <a:t>¿Por qué hablarse </a:t>
            </a:r>
            <a:r>
              <a:rPr lang="es-CO" b="1" dirty="0" smtClean="0"/>
              <a:t>entre si en </a:t>
            </a:r>
            <a:r>
              <a:rPr lang="es-CO" b="1" dirty="0"/>
              <a:t>idiomas que no entendían? </a:t>
            </a:r>
            <a:endParaRPr lang="es-CO" b="1" dirty="0" smtClean="0"/>
          </a:p>
          <a:p>
            <a:pPr marL="0" indent="0" algn="ctr">
              <a:buNone/>
            </a:pPr>
            <a:r>
              <a:rPr lang="es-CO" dirty="0" smtClean="0">
                <a:latin typeface="Agency FB" pitchFamily="34" charset="0"/>
              </a:rPr>
              <a:t>“</a:t>
            </a:r>
            <a:r>
              <a:rPr lang="es-CO" dirty="0">
                <a:latin typeface="Agency FB" pitchFamily="34" charset="0"/>
              </a:rPr>
              <a:t>Las lenguas son por señal, </a:t>
            </a:r>
            <a:r>
              <a:rPr lang="es-CO" b="1" u="sng" dirty="0">
                <a:latin typeface="Agency FB" pitchFamily="34" charset="0"/>
              </a:rPr>
              <a:t>no a los creyentes</a:t>
            </a:r>
            <a:r>
              <a:rPr lang="es-CO" dirty="0">
                <a:latin typeface="Agency FB" pitchFamily="34" charset="0"/>
              </a:rPr>
              <a:t>, sino a los </a:t>
            </a:r>
            <a:r>
              <a:rPr lang="es-CO" u="sng" dirty="0" smtClean="0">
                <a:latin typeface="Agency FB" pitchFamily="34" charset="0"/>
              </a:rPr>
              <a:t>INCRÉDULOS</a:t>
            </a:r>
            <a:r>
              <a:rPr lang="es-CO" dirty="0" smtClean="0"/>
              <a:t>”</a:t>
            </a:r>
          </a:p>
          <a:p>
            <a:pPr marL="0" indent="0" algn="ctr">
              <a:buNone/>
            </a:pPr>
            <a:r>
              <a:rPr lang="es-CO" dirty="0"/>
              <a:t> </a:t>
            </a:r>
            <a:r>
              <a:rPr lang="es-CO" dirty="0">
                <a:solidFill>
                  <a:srgbClr val="FF0000"/>
                </a:solidFill>
              </a:rPr>
              <a:t>(1 Corintios 14:22</a:t>
            </a:r>
            <a:r>
              <a:rPr lang="es-CO" dirty="0" smtClean="0">
                <a:solidFill>
                  <a:srgbClr val="FF0000"/>
                </a:solidFill>
              </a:rPr>
              <a:t>).</a:t>
            </a:r>
          </a:p>
          <a:p>
            <a:pPr marL="0" indent="0" algn="ctr">
              <a:buNone/>
            </a:pPr>
            <a:r>
              <a:rPr lang="es-CO" dirty="0"/>
              <a:t> “Señal” , e instrumento para comunicar a los </a:t>
            </a:r>
            <a:r>
              <a:rPr lang="es-CO" u="sng" dirty="0" smtClean="0"/>
              <a:t>INCRÉDULOS</a:t>
            </a:r>
            <a:r>
              <a:rPr lang="es-CO" dirty="0"/>
              <a:t> “</a:t>
            </a:r>
            <a:r>
              <a:rPr lang="es-CO" dirty="0">
                <a:latin typeface="Agency FB" pitchFamily="34" charset="0"/>
              </a:rPr>
              <a:t>las maravillas de Dios</a:t>
            </a:r>
            <a:r>
              <a:rPr lang="es-CO" dirty="0"/>
              <a:t>” </a:t>
            </a:r>
            <a:r>
              <a:rPr lang="es-CO" dirty="0">
                <a:solidFill>
                  <a:srgbClr val="FF0000"/>
                </a:solidFill>
              </a:rPr>
              <a:t>(Hechos 2:11). </a:t>
            </a:r>
            <a:r>
              <a:rPr lang="es-CO" dirty="0"/>
              <a:t>Los apóstoles eran creyentes. </a:t>
            </a:r>
            <a:endParaRPr lang="es-CO" dirty="0" smtClean="0"/>
          </a:p>
          <a:p>
            <a:pPr marL="0" indent="0" algn="ctr">
              <a:buNone/>
            </a:pPr>
            <a:r>
              <a:rPr lang="es-CO" b="1" dirty="0" smtClean="0">
                <a:solidFill>
                  <a:srgbClr val="0070C0"/>
                </a:solidFill>
              </a:rPr>
              <a:t>No </a:t>
            </a:r>
            <a:r>
              <a:rPr lang="es-CO" b="1" dirty="0">
                <a:solidFill>
                  <a:srgbClr val="0070C0"/>
                </a:solidFill>
              </a:rPr>
              <a:t>recibieron el don de lenguas para edificarse mutuamente sino para proclamar las buenas noticias de salvación tanto a judíos, como a prosélitos y gentiles, en su propio idioma.</a:t>
            </a:r>
          </a:p>
          <a:p>
            <a:endParaRPr lang="es-CO" dirty="0"/>
          </a:p>
          <a:p>
            <a:endParaRPr lang="es-CO" dirty="0"/>
          </a:p>
          <a:p>
            <a:endParaRPr lang="es-CO" dirty="0"/>
          </a:p>
        </p:txBody>
      </p:sp>
    </p:spTree>
    <p:extLst>
      <p:ext uri="{BB962C8B-B14F-4D97-AF65-F5344CB8AC3E}">
        <p14:creationId xmlns:p14="http://schemas.microsoft.com/office/powerpoint/2010/main" val="269865325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down)">
                                      <p:cBhvr>
                                        <p:cTn id="26" dur="580">
                                          <p:stCondLst>
                                            <p:cond delay="0"/>
                                          </p:stCondLst>
                                        </p:cTn>
                                        <p:tgtEl>
                                          <p:spTgt spid="3">
                                            <p:txEl>
                                              <p:pRg st="6" end="6"/>
                                            </p:txEl>
                                          </p:spTgt>
                                        </p:tgtEl>
                                      </p:cBhvr>
                                    </p:animEffect>
                                    <p:anim calcmode="lin" valueType="num">
                                      <p:cBhvr>
                                        <p:cTn id="27"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32" dur="26">
                                          <p:stCondLst>
                                            <p:cond delay="650"/>
                                          </p:stCondLst>
                                        </p:cTn>
                                        <p:tgtEl>
                                          <p:spTgt spid="3">
                                            <p:txEl>
                                              <p:pRg st="6" end="6"/>
                                            </p:txEl>
                                          </p:spTgt>
                                        </p:tgtEl>
                                      </p:cBhvr>
                                      <p:to x="100000" y="60000"/>
                                    </p:animScale>
                                    <p:animScale>
                                      <p:cBhvr>
                                        <p:cTn id="33" dur="166" decel="50000">
                                          <p:stCondLst>
                                            <p:cond delay="676"/>
                                          </p:stCondLst>
                                        </p:cTn>
                                        <p:tgtEl>
                                          <p:spTgt spid="3">
                                            <p:txEl>
                                              <p:pRg st="6" end="6"/>
                                            </p:txEl>
                                          </p:spTgt>
                                        </p:tgtEl>
                                      </p:cBhvr>
                                      <p:to x="100000" y="100000"/>
                                    </p:animScale>
                                    <p:animScale>
                                      <p:cBhvr>
                                        <p:cTn id="34" dur="26">
                                          <p:stCondLst>
                                            <p:cond delay="1312"/>
                                          </p:stCondLst>
                                        </p:cTn>
                                        <p:tgtEl>
                                          <p:spTgt spid="3">
                                            <p:txEl>
                                              <p:pRg st="6" end="6"/>
                                            </p:txEl>
                                          </p:spTgt>
                                        </p:tgtEl>
                                      </p:cBhvr>
                                      <p:to x="100000" y="80000"/>
                                    </p:animScale>
                                    <p:animScale>
                                      <p:cBhvr>
                                        <p:cTn id="35" dur="166" decel="50000">
                                          <p:stCondLst>
                                            <p:cond delay="1338"/>
                                          </p:stCondLst>
                                        </p:cTn>
                                        <p:tgtEl>
                                          <p:spTgt spid="3">
                                            <p:txEl>
                                              <p:pRg st="6" end="6"/>
                                            </p:txEl>
                                          </p:spTgt>
                                        </p:tgtEl>
                                      </p:cBhvr>
                                      <p:to x="100000" y="100000"/>
                                    </p:animScale>
                                    <p:animScale>
                                      <p:cBhvr>
                                        <p:cTn id="36" dur="26">
                                          <p:stCondLst>
                                            <p:cond delay="1642"/>
                                          </p:stCondLst>
                                        </p:cTn>
                                        <p:tgtEl>
                                          <p:spTgt spid="3">
                                            <p:txEl>
                                              <p:pRg st="6" end="6"/>
                                            </p:txEl>
                                          </p:spTgt>
                                        </p:tgtEl>
                                      </p:cBhvr>
                                      <p:to x="100000" y="90000"/>
                                    </p:animScale>
                                    <p:animScale>
                                      <p:cBhvr>
                                        <p:cTn id="37" dur="166" decel="50000">
                                          <p:stCondLst>
                                            <p:cond delay="1668"/>
                                          </p:stCondLst>
                                        </p:cTn>
                                        <p:tgtEl>
                                          <p:spTgt spid="3">
                                            <p:txEl>
                                              <p:pRg st="6" end="6"/>
                                            </p:txEl>
                                          </p:spTgt>
                                        </p:tgtEl>
                                      </p:cBhvr>
                                      <p:to x="100000" y="100000"/>
                                    </p:animScale>
                                    <p:animScale>
                                      <p:cBhvr>
                                        <p:cTn id="38" dur="26">
                                          <p:stCondLst>
                                            <p:cond delay="1808"/>
                                          </p:stCondLst>
                                        </p:cTn>
                                        <p:tgtEl>
                                          <p:spTgt spid="3">
                                            <p:txEl>
                                              <p:pRg st="6" end="6"/>
                                            </p:txEl>
                                          </p:spTgt>
                                        </p:tgtEl>
                                      </p:cBhvr>
                                      <p:to x="100000" y="95000"/>
                                    </p:animScale>
                                    <p:animScale>
                                      <p:cBhvr>
                                        <p:cTn id="39" dur="166" decel="50000">
                                          <p:stCondLst>
                                            <p:cond delay="1834"/>
                                          </p:stCondLst>
                                        </p:cTn>
                                        <p:tgtEl>
                                          <p:spTgt spid="3">
                                            <p:txEl>
                                              <p:pRg st="6" end="6"/>
                                            </p:txEl>
                                          </p:spTgt>
                                        </p:tgtEl>
                                      </p:cBhvr>
                                      <p:to x="100000" y="100000"/>
                                    </p:animScale>
                                  </p:childTnLst>
                                </p:cTn>
                              </p:par>
                              <p:par>
                                <p:cTn id="40" presetID="26"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80">
                                          <p:stCondLst>
                                            <p:cond delay="0"/>
                                          </p:stCondLst>
                                        </p:cTn>
                                        <p:tgtEl>
                                          <p:spTgt spid="3">
                                            <p:txEl>
                                              <p:pRg st="7" end="7"/>
                                            </p:txEl>
                                          </p:spTgt>
                                        </p:tgtEl>
                                      </p:cBhvr>
                                    </p:animEffect>
                                    <p:anim calcmode="lin" valueType="num">
                                      <p:cBhvr>
                                        <p:cTn id="43"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8" dur="26">
                                          <p:stCondLst>
                                            <p:cond delay="650"/>
                                          </p:stCondLst>
                                        </p:cTn>
                                        <p:tgtEl>
                                          <p:spTgt spid="3">
                                            <p:txEl>
                                              <p:pRg st="7" end="7"/>
                                            </p:txEl>
                                          </p:spTgt>
                                        </p:tgtEl>
                                      </p:cBhvr>
                                      <p:to x="100000" y="60000"/>
                                    </p:animScale>
                                    <p:animScale>
                                      <p:cBhvr>
                                        <p:cTn id="49" dur="166" decel="50000">
                                          <p:stCondLst>
                                            <p:cond delay="676"/>
                                          </p:stCondLst>
                                        </p:cTn>
                                        <p:tgtEl>
                                          <p:spTgt spid="3">
                                            <p:txEl>
                                              <p:pRg st="7" end="7"/>
                                            </p:txEl>
                                          </p:spTgt>
                                        </p:tgtEl>
                                      </p:cBhvr>
                                      <p:to x="100000" y="100000"/>
                                    </p:animScale>
                                    <p:animScale>
                                      <p:cBhvr>
                                        <p:cTn id="50" dur="26">
                                          <p:stCondLst>
                                            <p:cond delay="1312"/>
                                          </p:stCondLst>
                                        </p:cTn>
                                        <p:tgtEl>
                                          <p:spTgt spid="3">
                                            <p:txEl>
                                              <p:pRg st="7" end="7"/>
                                            </p:txEl>
                                          </p:spTgt>
                                        </p:tgtEl>
                                      </p:cBhvr>
                                      <p:to x="100000" y="80000"/>
                                    </p:animScale>
                                    <p:animScale>
                                      <p:cBhvr>
                                        <p:cTn id="51" dur="166" decel="50000">
                                          <p:stCondLst>
                                            <p:cond delay="1338"/>
                                          </p:stCondLst>
                                        </p:cTn>
                                        <p:tgtEl>
                                          <p:spTgt spid="3">
                                            <p:txEl>
                                              <p:pRg st="7" end="7"/>
                                            </p:txEl>
                                          </p:spTgt>
                                        </p:tgtEl>
                                      </p:cBhvr>
                                      <p:to x="100000" y="100000"/>
                                    </p:animScale>
                                    <p:animScale>
                                      <p:cBhvr>
                                        <p:cTn id="52" dur="26">
                                          <p:stCondLst>
                                            <p:cond delay="1642"/>
                                          </p:stCondLst>
                                        </p:cTn>
                                        <p:tgtEl>
                                          <p:spTgt spid="3">
                                            <p:txEl>
                                              <p:pRg st="7" end="7"/>
                                            </p:txEl>
                                          </p:spTgt>
                                        </p:tgtEl>
                                      </p:cBhvr>
                                      <p:to x="100000" y="90000"/>
                                    </p:animScale>
                                    <p:animScale>
                                      <p:cBhvr>
                                        <p:cTn id="53" dur="166" decel="50000">
                                          <p:stCondLst>
                                            <p:cond delay="1668"/>
                                          </p:stCondLst>
                                        </p:cTn>
                                        <p:tgtEl>
                                          <p:spTgt spid="3">
                                            <p:txEl>
                                              <p:pRg st="7" end="7"/>
                                            </p:txEl>
                                          </p:spTgt>
                                        </p:tgtEl>
                                      </p:cBhvr>
                                      <p:to x="100000" y="100000"/>
                                    </p:animScale>
                                    <p:animScale>
                                      <p:cBhvr>
                                        <p:cTn id="54" dur="26">
                                          <p:stCondLst>
                                            <p:cond delay="1808"/>
                                          </p:stCondLst>
                                        </p:cTn>
                                        <p:tgtEl>
                                          <p:spTgt spid="3">
                                            <p:txEl>
                                              <p:pRg st="7" end="7"/>
                                            </p:txEl>
                                          </p:spTgt>
                                        </p:tgtEl>
                                      </p:cBhvr>
                                      <p:to x="100000" y="95000"/>
                                    </p:animScale>
                                    <p:animScale>
                                      <p:cBhvr>
                                        <p:cTn id="55" dur="166" decel="50000">
                                          <p:stCondLst>
                                            <p:cond delay="1834"/>
                                          </p:stCondLst>
                                        </p:cTn>
                                        <p:tgtEl>
                                          <p:spTgt spid="3">
                                            <p:txEl>
                                              <p:pRg st="7" end="7"/>
                                            </p:txEl>
                                          </p:spTgt>
                                        </p:tgtEl>
                                      </p:cBhvr>
                                      <p:to x="100000" y="100000"/>
                                    </p:animScale>
                                  </p:childTnLst>
                                </p:cTn>
                              </p:par>
                              <p:par>
                                <p:cTn id="56" presetID="26" presetClass="entr" presetSubtype="0" fill="hold" nodeType="with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Effect transition="in" filter="wipe(down)">
                                      <p:cBhvr>
                                        <p:cTn id="58" dur="580">
                                          <p:stCondLst>
                                            <p:cond delay="0"/>
                                          </p:stCondLst>
                                        </p:cTn>
                                        <p:tgtEl>
                                          <p:spTgt spid="3">
                                            <p:txEl>
                                              <p:pRg st="8" end="8"/>
                                            </p:txEl>
                                          </p:spTgt>
                                        </p:tgtEl>
                                      </p:cBhvr>
                                    </p:animEffect>
                                    <p:anim calcmode="lin" valueType="num">
                                      <p:cBhvr>
                                        <p:cTn id="59"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64" dur="26">
                                          <p:stCondLst>
                                            <p:cond delay="650"/>
                                          </p:stCondLst>
                                        </p:cTn>
                                        <p:tgtEl>
                                          <p:spTgt spid="3">
                                            <p:txEl>
                                              <p:pRg st="8" end="8"/>
                                            </p:txEl>
                                          </p:spTgt>
                                        </p:tgtEl>
                                      </p:cBhvr>
                                      <p:to x="100000" y="60000"/>
                                    </p:animScale>
                                    <p:animScale>
                                      <p:cBhvr>
                                        <p:cTn id="65" dur="166" decel="50000">
                                          <p:stCondLst>
                                            <p:cond delay="676"/>
                                          </p:stCondLst>
                                        </p:cTn>
                                        <p:tgtEl>
                                          <p:spTgt spid="3">
                                            <p:txEl>
                                              <p:pRg st="8" end="8"/>
                                            </p:txEl>
                                          </p:spTgt>
                                        </p:tgtEl>
                                      </p:cBhvr>
                                      <p:to x="100000" y="100000"/>
                                    </p:animScale>
                                    <p:animScale>
                                      <p:cBhvr>
                                        <p:cTn id="66" dur="26">
                                          <p:stCondLst>
                                            <p:cond delay="1312"/>
                                          </p:stCondLst>
                                        </p:cTn>
                                        <p:tgtEl>
                                          <p:spTgt spid="3">
                                            <p:txEl>
                                              <p:pRg st="8" end="8"/>
                                            </p:txEl>
                                          </p:spTgt>
                                        </p:tgtEl>
                                      </p:cBhvr>
                                      <p:to x="100000" y="80000"/>
                                    </p:animScale>
                                    <p:animScale>
                                      <p:cBhvr>
                                        <p:cTn id="67" dur="166" decel="50000">
                                          <p:stCondLst>
                                            <p:cond delay="1338"/>
                                          </p:stCondLst>
                                        </p:cTn>
                                        <p:tgtEl>
                                          <p:spTgt spid="3">
                                            <p:txEl>
                                              <p:pRg st="8" end="8"/>
                                            </p:txEl>
                                          </p:spTgt>
                                        </p:tgtEl>
                                      </p:cBhvr>
                                      <p:to x="100000" y="100000"/>
                                    </p:animScale>
                                    <p:animScale>
                                      <p:cBhvr>
                                        <p:cTn id="68" dur="26">
                                          <p:stCondLst>
                                            <p:cond delay="1642"/>
                                          </p:stCondLst>
                                        </p:cTn>
                                        <p:tgtEl>
                                          <p:spTgt spid="3">
                                            <p:txEl>
                                              <p:pRg st="8" end="8"/>
                                            </p:txEl>
                                          </p:spTgt>
                                        </p:tgtEl>
                                      </p:cBhvr>
                                      <p:to x="100000" y="90000"/>
                                    </p:animScale>
                                    <p:animScale>
                                      <p:cBhvr>
                                        <p:cTn id="69" dur="166" decel="50000">
                                          <p:stCondLst>
                                            <p:cond delay="1668"/>
                                          </p:stCondLst>
                                        </p:cTn>
                                        <p:tgtEl>
                                          <p:spTgt spid="3">
                                            <p:txEl>
                                              <p:pRg st="8" end="8"/>
                                            </p:txEl>
                                          </p:spTgt>
                                        </p:tgtEl>
                                      </p:cBhvr>
                                      <p:to x="100000" y="100000"/>
                                    </p:animScale>
                                    <p:animScale>
                                      <p:cBhvr>
                                        <p:cTn id="70" dur="26">
                                          <p:stCondLst>
                                            <p:cond delay="1808"/>
                                          </p:stCondLst>
                                        </p:cTn>
                                        <p:tgtEl>
                                          <p:spTgt spid="3">
                                            <p:txEl>
                                              <p:pRg st="8" end="8"/>
                                            </p:txEl>
                                          </p:spTgt>
                                        </p:tgtEl>
                                      </p:cBhvr>
                                      <p:to x="100000" y="95000"/>
                                    </p:animScale>
                                    <p:animScale>
                                      <p:cBhvr>
                                        <p:cTn id="71" dur="166" decel="50000">
                                          <p:stCondLst>
                                            <p:cond delay="1834"/>
                                          </p:stCondLst>
                                        </p:cTn>
                                        <p:tgtEl>
                                          <p:spTgt spid="3">
                                            <p:txEl>
                                              <p:pRg st="8" end="8"/>
                                            </p:txEl>
                                          </p:spTgt>
                                        </p:tgtEl>
                                      </p:cBhvr>
                                      <p:to x="100000" y="100000"/>
                                    </p:animScale>
                                  </p:childTnLst>
                                </p:cTn>
                              </p:par>
                              <p:par>
                                <p:cTn id="72" presetID="26" presetClass="entr" presetSubtype="0" fill="hold" nodeType="withEffect">
                                  <p:stCondLst>
                                    <p:cond delay="0"/>
                                  </p:stCondLst>
                                  <p:childTnLst>
                                    <p:set>
                                      <p:cBhvr>
                                        <p:cTn id="73" dur="1" fill="hold">
                                          <p:stCondLst>
                                            <p:cond delay="0"/>
                                          </p:stCondLst>
                                        </p:cTn>
                                        <p:tgtEl>
                                          <p:spTgt spid="3">
                                            <p:txEl>
                                              <p:pRg st="9" end="9"/>
                                            </p:txEl>
                                          </p:spTgt>
                                        </p:tgtEl>
                                        <p:attrNameLst>
                                          <p:attrName>style.visibility</p:attrName>
                                        </p:attrNameLst>
                                      </p:cBhvr>
                                      <p:to>
                                        <p:strVal val="visible"/>
                                      </p:to>
                                    </p:set>
                                    <p:animEffect transition="in" filter="wipe(down)">
                                      <p:cBhvr>
                                        <p:cTn id="74" dur="580">
                                          <p:stCondLst>
                                            <p:cond delay="0"/>
                                          </p:stCondLst>
                                        </p:cTn>
                                        <p:tgtEl>
                                          <p:spTgt spid="3">
                                            <p:txEl>
                                              <p:pRg st="9" end="9"/>
                                            </p:txEl>
                                          </p:spTgt>
                                        </p:tgtEl>
                                      </p:cBhvr>
                                    </p:animEffect>
                                    <p:anim calcmode="lin" valueType="num">
                                      <p:cBhvr>
                                        <p:cTn id="75"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80" dur="26">
                                          <p:stCondLst>
                                            <p:cond delay="650"/>
                                          </p:stCondLst>
                                        </p:cTn>
                                        <p:tgtEl>
                                          <p:spTgt spid="3">
                                            <p:txEl>
                                              <p:pRg st="9" end="9"/>
                                            </p:txEl>
                                          </p:spTgt>
                                        </p:tgtEl>
                                      </p:cBhvr>
                                      <p:to x="100000" y="60000"/>
                                    </p:animScale>
                                    <p:animScale>
                                      <p:cBhvr>
                                        <p:cTn id="81" dur="166" decel="50000">
                                          <p:stCondLst>
                                            <p:cond delay="676"/>
                                          </p:stCondLst>
                                        </p:cTn>
                                        <p:tgtEl>
                                          <p:spTgt spid="3">
                                            <p:txEl>
                                              <p:pRg st="9" end="9"/>
                                            </p:txEl>
                                          </p:spTgt>
                                        </p:tgtEl>
                                      </p:cBhvr>
                                      <p:to x="100000" y="100000"/>
                                    </p:animScale>
                                    <p:animScale>
                                      <p:cBhvr>
                                        <p:cTn id="82" dur="26">
                                          <p:stCondLst>
                                            <p:cond delay="1312"/>
                                          </p:stCondLst>
                                        </p:cTn>
                                        <p:tgtEl>
                                          <p:spTgt spid="3">
                                            <p:txEl>
                                              <p:pRg st="9" end="9"/>
                                            </p:txEl>
                                          </p:spTgt>
                                        </p:tgtEl>
                                      </p:cBhvr>
                                      <p:to x="100000" y="80000"/>
                                    </p:animScale>
                                    <p:animScale>
                                      <p:cBhvr>
                                        <p:cTn id="83" dur="166" decel="50000">
                                          <p:stCondLst>
                                            <p:cond delay="1338"/>
                                          </p:stCondLst>
                                        </p:cTn>
                                        <p:tgtEl>
                                          <p:spTgt spid="3">
                                            <p:txEl>
                                              <p:pRg st="9" end="9"/>
                                            </p:txEl>
                                          </p:spTgt>
                                        </p:tgtEl>
                                      </p:cBhvr>
                                      <p:to x="100000" y="100000"/>
                                    </p:animScale>
                                    <p:animScale>
                                      <p:cBhvr>
                                        <p:cTn id="84" dur="26">
                                          <p:stCondLst>
                                            <p:cond delay="1642"/>
                                          </p:stCondLst>
                                        </p:cTn>
                                        <p:tgtEl>
                                          <p:spTgt spid="3">
                                            <p:txEl>
                                              <p:pRg st="9" end="9"/>
                                            </p:txEl>
                                          </p:spTgt>
                                        </p:tgtEl>
                                      </p:cBhvr>
                                      <p:to x="100000" y="90000"/>
                                    </p:animScale>
                                    <p:animScale>
                                      <p:cBhvr>
                                        <p:cTn id="85" dur="166" decel="50000">
                                          <p:stCondLst>
                                            <p:cond delay="1668"/>
                                          </p:stCondLst>
                                        </p:cTn>
                                        <p:tgtEl>
                                          <p:spTgt spid="3">
                                            <p:txEl>
                                              <p:pRg st="9" end="9"/>
                                            </p:txEl>
                                          </p:spTgt>
                                        </p:tgtEl>
                                      </p:cBhvr>
                                      <p:to x="100000" y="100000"/>
                                    </p:animScale>
                                    <p:animScale>
                                      <p:cBhvr>
                                        <p:cTn id="86" dur="26">
                                          <p:stCondLst>
                                            <p:cond delay="1808"/>
                                          </p:stCondLst>
                                        </p:cTn>
                                        <p:tgtEl>
                                          <p:spTgt spid="3">
                                            <p:txEl>
                                              <p:pRg st="9" end="9"/>
                                            </p:txEl>
                                          </p:spTgt>
                                        </p:tgtEl>
                                      </p:cBhvr>
                                      <p:to x="100000" y="95000"/>
                                    </p:animScale>
                                    <p:animScale>
                                      <p:cBhvr>
                                        <p:cTn id="87" dur="166" decel="50000">
                                          <p:stCondLst>
                                            <p:cond delay="1834"/>
                                          </p:stCondLst>
                                        </p:cTn>
                                        <p:tgtEl>
                                          <p:spTgt spid="3">
                                            <p:txEl>
                                              <p:pRg st="9" end="9"/>
                                            </p:txEl>
                                          </p:spTgt>
                                        </p:tgtEl>
                                      </p:cBhvr>
                                      <p:to x="100000" y="100000"/>
                                    </p:animScale>
                                  </p:childTnLst>
                                </p:cTn>
                              </p:par>
                              <p:par>
                                <p:cTn id="88" presetID="26" presetClass="entr" presetSubtype="0" fill="hold" nodeType="withEffect">
                                  <p:stCondLst>
                                    <p:cond delay="0"/>
                                  </p:stCondLst>
                                  <p:childTnLst>
                                    <p:set>
                                      <p:cBhvr>
                                        <p:cTn id="89" dur="1" fill="hold">
                                          <p:stCondLst>
                                            <p:cond delay="0"/>
                                          </p:stCondLst>
                                        </p:cTn>
                                        <p:tgtEl>
                                          <p:spTgt spid="3">
                                            <p:txEl>
                                              <p:pRg st="10" end="10"/>
                                            </p:txEl>
                                          </p:spTgt>
                                        </p:tgtEl>
                                        <p:attrNameLst>
                                          <p:attrName>style.visibility</p:attrName>
                                        </p:attrNameLst>
                                      </p:cBhvr>
                                      <p:to>
                                        <p:strVal val="visible"/>
                                      </p:to>
                                    </p:set>
                                    <p:animEffect transition="in" filter="wipe(down)">
                                      <p:cBhvr>
                                        <p:cTn id="90" dur="580">
                                          <p:stCondLst>
                                            <p:cond delay="0"/>
                                          </p:stCondLst>
                                        </p:cTn>
                                        <p:tgtEl>
                                          <p:spTgt spid="3">
                                            <p:txEl>
                                              <p:pRg st="10" end="10"/>
                                            </p:txEl>
                                          </p:spTgt>
                                        </p:tgtEl>
                                      </p:cBhvr>
                                    </p:animEffect>
                                    <p:anim calcmode="lin" valueType="num">
                                      <p:cBhvr>
                                        <p:cTn id="91"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96" dur="26">
                                          <p:stCondLst>
                                            <p:cond delay="650"/>
                                          </p:stCondLst>
                                        </p:cTn>
                                        <p:tgtEl>
                                          <p:spTgt spid="3">
                                            <p:txEl>
                                              <p:pRg st="10" end="10"/>
                                            </p:txEl>
                                          </p:spTgt>
                                        </p:tgtEl>
                                      </p:cBhvr>
                                      <p:to x="100000" y="60000"/>
                                    </p:animScale>
                                    <p:animScale>
                                      <p:cBhvr>
                                        <p:cTn id="97" dur="166" decel="50000">
                                          <p:stCondLst>
                                            <p:cond delay="676"/>
                                          </p:stCondLst>
                                        </p:cTn>
                                        <p:tgtEl>
                                          <p:spTgt spid="3">
                                            <p:txEl>
                                              <p:pRg st="10" end="10"/>
                                            </p:txEl>
                                          </p:spTgt>
                                        </p:tgtEl>
                                      </p:cBhvr>
                                      <p:to x="100000" y="100000"/>
                                    </p:animScale>
                                    <p:animScale>
                                      <p:cBhvr>
                                        <p:cTn id="98" dur="26">
                                          <p:stCondLst>
                                            <p:cond delay="1312"/>
                                          </p:stCondLst>
                                        </p:cTn>
                                        <p:tgtEl>
                                          <p:spTgt spid="3">
                                            <p:txEl>
                                              <p:pRg st="10" end="10"/>
                                            </p:txEl>
                                          </p:spTgt>
                                        </p:tgtEl>
                                      </p:cBhvr>
                                      <p:to x="100000" y="80000"/>
                                    </p:animScale>
                                    <p:animScale>
                                      <p:cBhvr>
                                        <p:cTn id="99" dur="166" decel="50000">
                                          <p:stCondLst>
                                            <p:cond delay="1338"/>
                                          </p:stCondLst>
                                        </p:cTn>
                                        <p:tgtEl>
                                          <p:spTgt spid="3">
                                            <p:txEl>
                                              <p:pRg st="10" end="10"/>
                                            </p:txEl>
                                          </p:spTgt>
                                        </p:tgtEl>
                                      </p:cBhvr>
                                      <p:to x="100000" y="100000"/>
                                    </p:animScale>
                                    <p:animScale>
                                      <p:cBhvr>
                                        <p:cTn id="100" dur="26">
                                          <p:stCondLst>
                                            <p:cond delay="1642"/>
                                          </p:stCondLst>
                                        </p:cTn>
                                        <p:tgtEl>
                                          <p:spTgt spid="3">
                                            <p:txEl>
                                              <p:pRg st="10" end="10"/>
                                            </p:txEl>
                                          </p:spTgt>
                                        </p:tgtEl>
                                      </p:cBhvr>
                                      <p:to x="100000" y="90000"/>
                                    </p:animScale>
                                    <p:animScale>
                                      <p:cBhvr>
                                        <p:cTn id="101" dur="166" decel="50000">
                                          <p:stCondLst>
                                            <p:cond delay="1668"/>
                                          </p:stCondLst>
                                        </p:cTn>
                                        <p:tgtEl>
                                          <p:spTgt spid="3">
                                            <p:txEl>
                                              <p:pRg st="10" end="10"/>
                                            </p:txEl>
                                          </p:spTgt>
                                        </p:tgtEl>
                                      </p:cBhvr>
                                      <p:to x="100000" y="100000"/>
                                    </p:animScale>
                                    <p:animScale>
                                      <p:cBhvr>
                                        <p:cTn id="102" dur="26">
                                          <p:stCondLst>
                                            <p:cond delay="1808"/>
                                          </p:stCondLst>
                                        </p:cTn>
                                        <p:tgtEl>
                                          <p:spTgt spid="3">
                                            <p:txEl>
                                              <p:pRg st="10" end="10"/>
                                            </p:txEl>
                                          </p:spTgt>
                                        </p:tgtEl>
                                      </p:cBhvr>
                                      <p:to x="100000" y="95000"/>
                                    </p:animScale>
                                    <p:animScale>
                                      <p:cBhvr>
                                        <p:cTn id="103" dur="166" decel="50000">
                                          <p:stCondLst>
                                            <p:cond delay="1834"/>
                                          </p:stCondLst>
                                        </p:cTn>
                                        <p:tgtEl>
                                          <p:spTgt spid="3">
                                            <p:txEl>
                                              <p:pRg st="10" end="1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04656"/>
          </a:xfrm>
          <a:blipFill>
            <a:blip r:embed="rId2"/>
            <a:tile tx="0" ty="0" sx="100000" sy="100000" flip="none" algn="tl"/>
          </a:blipFill>
        </p:spPr>
        <p:txBody>
          <a:bodyPr/>
          <a:lstStyle/>
          <a:p>
            <a:pPr marL="0" indent="0" algn="ctr">
              <a:buNone/>
            </a:pPr>
            <a:endParaRPr lang="es-CO" dirty="0" smtClean="0"/>
          </a:p>
          <a:p>
            <a:pPr marL="0" indent="0" algn="ctr">
              <a:buNone/>
            </a:pPr>
            <a:r>
              <a:rPr lang="es-CO" dirty="0" smtClean="0"/>
              <a:t>2</a:t>
            </a:r>
            <a:r>
              <a:rPr lang="es-CO" dirty="0"/>
              <a:t>.  </a:t>
            </a:r>
            <a:r>
              <a:rPr lang="es-CO" dirty="0" smtClean="0"/>
              <a:t>”</a:t>
            </a:r>
            <a:r>
              <a:rPr lang="es-CO" dirty="0">
                <a:latin typeface="Agency FB" pitchFamily="34" charset="0"/>
              </a:rPr>
              <a:t>Comenzaron a hablar en otras lenguas</a:t>
            </a:r>
            <a:r>
              <a:rPr lang="es-CO" dirty="0" smtClean="0"/>
              <a:t>”</a:t>
            </a:r>
          </a:p>
          <a:p>
            <a:pPr marL="0" indent="0" algn="ctr">
              <a:buNone/>
            </a:pPr>
            <a:r>
              <a:rPr lang="es-CO" sz="3600" b="1" i="1" dirty="0" smtClean="0">
                <a:solidFill>
                  <a:srgbClr val="FF0000"/>
                </a:solidFill>
              </a:rPr>
              <a:t>La pregunta es: ¿Cuándo comenzaron a hablar en otras leguas?</a:t>
            </a:r>
          </a:p>
          <a:p>
            <a:pPr marL="0" indent="0" algn="ctr">
              <a:buNone/>
            </a:pPr>
            <a:r>
              <a:rPr lang="es-CO" dirty="0"/>
              <a:t> </a:t>
            </a:r>
            <a:endParaRPr lang="es-CO" dirty="0" smtClean="0"/>
          </a:p>
          <a:p>
            <a:pPr marL="0" indent="0" algn="ctr">
              <a:buNone/>
            </a:pPr>
            <a:r>
              <a:rPr lang="es-CO" dirty="0"/>
              <a:t>C</a:t>
            </a:r>
            <a:r>
              <a:rPr lang="es-CO" dirty="0" smtClean="0"/>
              <a:t>uando </a:t>
            </a:r>
            <a:r>
              <a:rPr lang="es-CO" dirty="0"/>
              <a:t>salieron de su casa y se enfrentaron a los varones piadosos de distintos países que acudían para verificar la causa del insólito y asombroso “</a:t>
            </a:r>
            <a:r>
              <a:rPr lang="es-CO" dirty="0">
                <a:latin typeface="Agency FB" pitchFamily="34" charset="0"/>
              </a:rPr>
              <a:t>estruendo como de un viento recio que </a:t>
            </a:r>
            <a:r>
              <a:rPr lang="es-CO" dirty="0" smtClean="0">
                <a:latin typeface="Agency FB" pitchFamily="34" charset="0"/>
              </a:rPr>
              <a:t>soplaba</a:t>
            </a:r>
            <a:r>
              <a:rPr lang="es-CO" dirty="0" smtClean="0"/>
              <a:t>”.</a:t>
            </a:r>
            <a:endParaRPr lang="es-CO" dirty="0"/>
          </a:p>
          <a:p>
            <a:endParaRPr lang="es-CO" dirty="0"/>
          </a:p>
        </p:txBody>
      </p:sp>
    </p:spTree>
    <p:extLst>
      <p:ext uri="{BB962C8B-B14F-4D97-AF65-F5344CB8AC3E}">
        <p14:creationId xmlns:p14="http://schemas.microsoft.com/office/powerpoint/2010/main" val="12998960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circle(in)">
                                      <p:cBhvr>
                                        <p:cTn id="15"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20000"/>
          </a:bodyPr>
          <a:lstStyle/>
          <a:p>
            <a:pPr marL="0" indent="0" algn="ctr">
              <a:buNone/>
            </a:pPr>
            <a:r>
              <a:rPr lang="es-CO" dirty="0" smtClean="0"/>
              <a:t>El texto dice: </a:t>
            </a:r>
            <a:r>
              <a:rPr lang="es-CO" dirty="0"/>
              <a:t> “</a:t>
            </a:r>
            <a:r>
              <a:rPr lang="es-CO" b="1" u="sng" dirty="0"/>
              <a:t>Comenzaron</a:t>
            </a:r>
            <a:r>
              <a:rPr lang="es-CO" dirty="0"/>
              <a:t>” , </a:t>
            </a:r>
            <a:r>
              <a:rPr lang="es-CO" dirty="0" smtClean="0"/>
              <a:t>PLURAL</a:t>
            </a:r>
            <a:r>
              <a:rPr lang="es-CO" dirty="0"/>
              <a:t> . Todos los apóstoles reciben el mismo poder de lenguas, y, por ende, los mismos privilegios de predicar “</a:t>
            </a:r>
            <a:r>
              <a:rPr lang="es-CO" dirty="0">
                <a:latin typeface="Agency FB" pitchFamily="34" charset="0"/>
              </a:rPr>
              <a:t>las maravillas de Dios</a:t>
            </a:r>
            <a:r>
              <a:rPr lang="es-CO" dirty="0"/>
              <a:t>” y la misma autoridad de “</a:t>
            </a:r>
            <a:r>
              <a:rPr lang="es-CO" dirty="0">
                <a:latin typeface="Agency FB" pitchFamily="34" charset="0"/>
              </a:rPr>
              <a:t>atar o desatar</a:t>
            </a:r>
            <a:r>
              <a:rPr lang="es-CO" dirty="0"/>
              <a:t>” </a:t>
            </a:r>
            <a:r>
              <a:rPr lang="es-CO" dirty="0" smtClean="0"/>
              <a:t>dada por el Señor en </a:t>
            </a:r>
            <a:r>
              <a:rPr lang="es-CO" dirty="0" smtClean="0">
                <a:solidFill>
                  <a:srgbClr val="FF0000"/>
                </a:solidFill>
              </a:rPr>
              <a:t>(Mateo </a:t>
            </a:r>
            <a:r>
              <a:rPr lang="es-CO" dirty="0">
                <a:solidFill>
                  <a:srgbClr val="FF0000"/>
                </a:solidFill>
              </a:rPr>
              <a:t>18:18)</a:t>
            </a:r>
            <a:r>
              <a:rPr lang="es-CO" dirty="0"/>
              <a:t>, de “</a:t>
            </a:r>
            <a:r>
              <a:rPr lang="es-CO" dirty="0">
                <a:latin typeface="Agency FB" pitchFamily="34" charset="0"/>
              </a:rPr>
              <a:t>remitir o retener</a:t>
            </a:r>
            <a:r>
              <a:rPr lang="es-CO" dirty="0"/>
              <a:t>” </a:t>
            </a:r>
            <a:r>
              <a:rPr lang="es-CO" dirty="0" smtClean="0"/>
              <a:t>que aparece en </a:t>
            </a:r>
            <a:r>
              <a:rPr lang="es-CO" dirty="0" smtClean="0">
                <a:solidFill>
                  <a:srgbClr val="FF0000"/>
                </a:solidFill>
              </a:rPr>
              <a:t>(Juan </a:t>
            </a:r>
            <a:r>
              <a:rPr lang="es-CO" dirty="0">
                <a:solidFill>
                  <a:srgbClr val="FF0000"/>
                </a:solidFill>
              </a:rPr>
              <a:t>20:22-23). </a:t>
            </a:r>
            <a:endParaRPr lang="es-CO" dirty="0" smtClean="0">
              <a:solidFill>
                <a:srgbClr val="FF0000"/>
              </a:solidFill>
            </a:endParaRPr>
          </a:p>
          <a:p>
            <a:pPr marL="0" indent="0" algn="ctr">
              <a:buNone/>
            </a:pPr>
            <a:r>
              <a:rPr lang="es-CO" dirty="0" smtClean="0"/>
              <a:t>Todos </a:t>
            </a:r>
            <a:r>
              <a:rPr lang="es-CO" dirty="0"/>
              <a:t>hablan lenguas. No solo el apóstol Pedro sino también los demás. Plural: </a:t>
            </a:r>
            <a:r>
              <a:rPr lang="es-CO" dirty="0" smtClean="0"/>
              <a:t>“</a:t>
            </a:r>
            <a:r>
              <a:rPr lang="es-CO" u="sng" dirty="0" smtClean="0"/>
              <a:t>COMENZARON</a:t>
            </a:r>
            <a:r>
              <a:rPr lang="es-CO" dirty="0" smtClean="0"/>
              <a:t>”</a:t>
            </a:r>
            <a:r>
              <a:rPr lang="es-CO" dirty="0"/>
              <a:t>.</a:t>
            </a:r>
            <a:endParaRPr lang="es-CO" dirty="0" smtClean="0"/>
          </a:p>
          <a:p>
            <a:pPr marL="0" indent="0" algn="ctr">
              <a:buNone/>
            </a:pPr>
            <a:endParaRPr lang="es-CO" dirty="0" smtClean="0"/>
          </a:p>
          <a:p>
            <a:pPr marL="0" indent="0" algn="ctr">
              <a:buNone/>
            </a:pPr>
            <a:r>
              <a:rPr lang="es-CO" dirty="0" smtClean="0"/>
              <a:t>La pregunta que surge aquí es: </a:t>
            </a:r>
            <a:r>
              <a:rPr lang="es-CO" b="1" dirty="0" smtClean="0"/>
              <a:t>¿Hablan </a:t>
            </a:r>
            <a:r>
              <a:rPr lang="es-CO" b="1" dirty="0"/>
              <a:t>todos los apóstoles a la vez en presencia de las mismas personas</a:t>
            </a:r>
            <a:r>
              <a:rPr lang="es-CO" dirty="0"/>
              <a:t>? ¡Inconcebible! El Espíritu Santo no es un espíritu inferior de confusión y desorden</a:t>
            </a:r>
            <a:r>
              <a:rPr lang="es-CO" dirty="0" smtClean="0"/>
              <a:t>.</a:t>
            </a:r>
          </a:p>
          <a:p>
            <a:pPr marL="0" indent="0" algn="ctr">
              <a:buNone/>
            </a:pPr>
            <a:r>
              <a:rPr lang="es-CO" dirty="0" smtClean="0"/>
              <a:t>Dios dice: </a:t>
            </a:r>
            <a:r>
              <a:rPr lang="es-CO" dirty="0"/>
              <a:t> “</a:t>
            </a:r>
            <a:r>
              <a:rPr lang="es-CO" dirty="0">
                <a:latin typeface="Agency FB" pitchFamily="34" charset="0"/>
              </a:rPr>
              <a:t>Hágase todo decentemente y con orden</a:t>
            </a:r>
            <a:r>
              <a:rPr lang="es-CO" dirty="0"/>
              <a:t>” </a:t>
            </a:r>
            <a:endParaRPr lang="es-CO" dirty="0" smtClean="0"/>
          </a:p>
          <a:p>
            <a:pPr marL="0" indent="0" algn="ctr">
              <a:buNone/>
            </a:pPr>
            <a:r>
              <a:rPr lang="es-CO" dirty="0" smtClean="0">
                <a:solidFill>
                  <a:srgbClr val="FF0000"/>
                </a:solidFill>
              </a:rPr>
              <a:t>(</a:t>
            </a:r>
            <a:r>
              <a:rPr lang="es-CO" dirty="0">
                <a:solidFill>
                  <a:srgbClr val="FF0000"/>
                </a:solidFill>
              </a:rPr>
              <a:t>1 Corintios 14:40</a:t>
            </a:r>
            <a:r>
              <a:rPr lang="es-CO" dirty="0" smtClean="0">
                <a:solidFill>
                  <a:srgbClr val="FF0000"/>
                </a:solidFill>
              </a:rPr>
              <a:t>).</a:t>
            </a:r>
            <a:endParaRPr lang="es-CO" dirty="0">
              <a:solidFill>
                <a:srgbClr val="FF0000"/>
              </a:solidFill>
            </a:endParaRPr>
          </a:p>
          <a:p>
            <a:endParaRPr lang="es-CO" dirty="0"/>
          </a:p>
        </p:txBody>
      </p:sp>
    </p:spTree>
    <p:extLst>
      <p:ext uri="{BB962C8B-B14F-4D97-AF65-F5344CB8AC3E}">
        <p14:creationId xmlns:p14="http://schemas.microsoft.com/office/powerpoint/2010/main" val="289560780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a:blipFill>
            <a:blip r:embed="rId2"/>
            <a:tile tx="0" ty="0" sx="100000" sy="100000" flip="none" algn="tl"/>
          </a:blipFill>
        </p:spPr>
        <p:txBody>
          <a:bodyPr>
            <a:normAutofit fontScale="92500" lnSpcReduction="20000"/>
          </a:bodyPr>
          <a:lstStyle/>
          <a:p>
            <a:pPr marL="0" indent="0" algn="ctr">
              <a:buNone/>
            </a:pPr>
            <a:endParaRPr lang="es-CO" sz="3600" b="1" dirty="0" smtClean="0"/>
          </a:p>
          <a:p>
            <a:pPr marL="0" indent="0" algn="ctr">
              <a:buNone/>
            </a:pPr>
            <a:r>
              <a:rPr lang="es-CO" sz="3600" b="1" dirty="0" smtClean="0"/>
              <a:t>Entonces</a:t>
            </a:r>
            <a:r>
              <a:rPr lang="es-CO" sz="3600" b="1" dirty="0"/>
              <a:t>, ¿cómo proceden para que cada apóstol participe en la explicación de lo que está pasando</a:t>
            </a:r>
            <a:r>
              <a:rPr lang="es-CO" sz="3600" b="1" dirty="0" smtClean="0"/>
              <a:t>?</a:t>
            </a:r>
          </a:p>
          <a:p>
            <a:pPr marL="0" indent="0">
              <a:buNone/>
            </a:pPr>
            <a:r>
              <a:rPr lang="es-CO" dirty="0" smtClean="0"/>
              <a:t> </a:t>
            </a:r>
          </a:p>
          <a:p>
            <a:pPr marL="0" indent="0" algn="ctr">
              <a:buNone/>
            </a:pPr>
            <a:r>
              <a:rPr lang="es-CO" dirty="0" smtClean="0"/>
              <a:t>No </a:t>
            </a:r>
            <a:r>
              <a:rPr lang="es-CO" dirty="0"/>
              <a:t>se nos informan los pormenores. Sin embargo, dadas las circunstancias conocidas o implicadas, es factible postular </a:t>
            </a:r>
            <a:r>
              <a:rPr lang="es-CO" dirty="0" smtClean="0"/>
              <a:t>dos posibilidades.</a:t>
            </a:r>
            <a:endParaRPr lang="es-CO" dirty="0"/>
          </a:p>
          <a:p>
            <a:pPr marL="0" indent="0">
              <a:buNone/>
            </a:pPr>
            <a:endParaRPr lang="es-CO" dirty="0"/>
          </a:p>
          <a:p>
            <a:pPr marL="0" indent="0" algn="ctr">
              <a:buNone/>
            </a:pPr>
            <a:r>
              <a:rPr lang="es-CO" dirty="0" smtClean="0"/>
              <a:t>Recuerde, para</a:t>
            </a:r>
            <a:r>
              <a:rPr lang="es-CO" dirty="0"/>
              <a:t> temprano en </a:t>
            </a:r>
            <a:r>
              <a:rPr lang="es-CO" dirty="0" smtClean="0"/>
              <a:t>la mañana, </a:t>
            </a:r>
            <a:r>
              <a:rPr lang="es-CO" dirty="0"/>
              <a:t>después del estruendo, pero antes de las 9:00 a.m. </a:t>
            </a:r>
            <a:r>
              <a:rPr lang="es-CO" dirty="0" smtClean="0"/>
              <a:t>Según </a:t>
            </a:r>
            <a:r>
              <a:rPr lang="es-CO" dirty="0" smtClean="0">
                <a:solidFill>
                  <a:srgbClr val="FF0000"/>
                </a:solidFill>
              </a:rPr>
              <a:t>(Hech.2:15</a:t>
            </a:r>
            <a:r>
              <a:rPr lang="es-CO" dirty="0">
                <a:solidFill>
                  <a:srgbClr val="FF0000"/>
                </a:solidFill>
              </a:rPr>
              <a:t>).</a:t>
            </a:r>
          </a:p>
          <a:p>
            <a:endParaRPr lang="es-CO" dirty="0"/>
          </a:p>
        </p:txBody>
      </p:sp>
    </p:spTree>
    <p:extLst>
      <p:ext uri="{BB962C8B-B14F-4D97-AF65-F5344CB8AC3E}">
        <p14:creationId xmlns:p14="http://schemas.microsoft.com/office/powerpoint/2010/main" val="356381682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3312368"/>
          </a:xfrm>
        </p:spPr>
        <p:txBody>
          <a:bodyPr>
            <a:normAutofit fontScale="85000" lnSpcReduction="20000"/>
          </a:bodyPr>
          <a:lstStyle/>
          <a:p>
            <a:pPr marL="0" indent="0" algn="ctr">
              <a:buNone/>
            </a:pPr>
            <a:r>
              <a:rPr lang="es-CO" sz="3300" b="1" u="sng" dirty="0" smtClean="0"/>
              <a:t>Primera</a:t>
            </a:r>
            <a:r>
              <a:rPr lang="es-CO" sz="3300" b="1" dirty="0" smtClean="0"/>
              <a:t>.</a:t>
            </a:r>
            <a:r>
              <a:rPr lang="es-CO" dirty="0" smtClean="0"/>
              <a:t> </a:t>
            </a:r>
            <a:r>
              <a:rPr lang="es-CO" dirty="0"/>
              <a:t>Al ser “</a:t>
            </a:r>
            <a:r>
              <a:rPr lang="es-CO" dirty="0">
                <a:latin typeface="Agency FB" pitchFamily="34" charset="0"/>
              </a:rPr>
              <a:t>llenos del Espíritu Santo</a:t>
            </a:r>
            <a:r>
              <a:rPr lang="es-CO" dirty="0"/>
              <a:t>” , los doce apóstoles salen de su casa, pues las muchas personas que, de pronto, se acercan no caben en la casa. </a:t>
            </a:r>
            <a:endParaRPr lang="es-CO" dirty="0" smtClean="0"/>
          </a:p>
          <a:p>
            <a:pPr marL="0" indent="0" algn="ctr">
              <a:buNone/>
            </a:pPr>
            <a:r>
              <a:rPr lang="es-CO" dirty="0" smtClean="0"/>
              <a:t>Salen</a:t>
            </a:r>
            <a:r>
              <a:rPr lang="es-CO" dirty="0"/>
              <a:t>, cada uno con la lengua </a:t>
            </a:r>
            <a:r>
              <a:rPr lang="es-CO" dirty="0" smtClean="0"/>
              <a:t>repartida </a:t>
            </a:r>
            <a:r>
              <a:rPr lang="es-CO" dirty="0"/>
              <a:t>como de fuego, encima de su cabeza. Se paran juntos en la calle fuera de la casa, o tal vez en alguna plazoleta cercana. Comienzan a explicar, por </a:t>
            </a:r>
            <a:r>
              <a:rPr lang="es-CO" u="sng" dirty="0" smtClean="0"/>
              <a:t>TURNO</a:t>
            </a:r>
            <a:r>
              <a:rPr lang="es-CO" dirty="0"/>
              <a:t> </a:t>
            </a:r>
            <a:r>
              <a:rPr lang="es-CO" dirty="0" smtClean="0"/>
              <a:t>como dice </a:t>
            </a:r>
            <a:r>
              <a:rPr lang="es-CO" dirty="0" smtClean="0">
                <a:solidFill>
                  <a:srgbClr val="FF0000"/>
                </a:solidFill>
              </a:rPr>
              <a:t>(1 </a:t>
            </a:r>
            <a:r>
              <a:rPr lang="es-CO" dirty="0">
                <a:solidFill>
                  <a:srgbClr val="FF0000"/>
                </a:solidFill>
              </a:rPr>
              <a:t>Corintios 14:27), </a:t>
            </a:r>
            <a:r>
              <a:rPr lang="es-CO" dirty="0"/>
              <a:t>lo que está pasando, comunicando el mensaje “</a:t>
            </a:r>
            <a:r>
              <a:rPr lang="es-CO" dirty="0">
                <a:latin typeface="Agency FB" pitchFamily="34" charset="0"/>
              </a:rPr>
              <a:t>según el Espíritu les daba que hablasen</a:t>
            </a:r>
            <a:r>
              <a:rPr lang="es-CO" dirty="0"/>
              <a:t>”. </a:t>
            </a:r>
            <a:endParaRPr lang="es-CO" dirty="0" smtClean="0"/>
          </a:p>
        </p:txBody>
      </p:sp>
      <p:sp>
        <p:nvSpPr>
          <p:cNvPr id="2" name="1 Rectángulo"/>
          <p:cNvSpPr/>
          <p:nvPr/>
        </p:nvSpPr>
        <p:spPr>
          <a:xfrm>
            <a:off x="0" y="3725399"/>
            <a:ext cx="6516215" cy="3046988"/>
          </a:xfrm>
          <a:prstGeom prst="rect">
            <a:avLst/>
          </a:prstGeom>
        </p:spPr>
        <p:txBody>
          <a:bodyPr wrap="square">
            <a:spAutoFit/>
          </a:bodyPr>
          <a:lstStyle/>
          <a:p>
            <a:r>
              <a:rPr lang="es-CO" sz="2400" dirty="0"/>
              <a:t>No hablan los doce, o siquiera dos de ellos a la vez. </a:t>
            </a:r>
          </a:p>
          <a:p>
            <a:r>
              <a:rPr lang="es-CO" sz="2400" dirty="0"/>
              <a:t>Habla uno en el idioma de algunos de los presentes. El segundo repite lo mismo en otro idioma. Luego el tercero, lo mismo en otra lengua, y así, sucesivamente. </a:t>
            </a:r>
          </a:p>
          <a:p>
            <a:r>
              <a:rPr lang="es-CO" sz="2400" dirty="0"/>
              <a:t>Al multiplicarse el número de presentes, es preciso hacer arreglos para que muchos miles escuchen y se señala el templo como lugar donde reunirse.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4098491"/>
            <a:ext cx="2466975" cy="2423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86369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randombar(horizontal)">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5865515"/>
          </a:xfrm>
        </p:spPr>
        <p:txBody>
          <a:bodyPr>
            <a:normAutofit fontScale="85000" lnSpcReduction="10000"/>
          </a:bodyPr>
          <a:lstStyle/>
          <a:p>
            <a:pPr marL="0" indent="0" algn="ctr">
              <a:buNone/>
            </a:pPr>
            <a:r>
              <a:rPr lang="es-CO" sz="3300" b="1" u="sng" dirty="0" smtClean="0"/>
              <a:t>Segunda</a:t>
            </a:r>
            <a:r>
              <a:rPr lang="es-CO" dirty="0" smtClean="0"/>
              <a:t>. Al </a:t>
            </a:r>
            <a:r>
              <a:rPr lang="es-CO" dirty="0"/>
              <a:t>ser “</a:t>
            </a:r>
            <a:r>
              <a:rPr lang="es-CO" dirty="0">
                <a:latin typeface="Agency FB" pitchFamily="34" charset="0"/>
              </a:rPr>
              <a:t>llenos del Espíritu Santo</a:t>
            </a:r>
            <a:r>
              <a:rPr lang="es-CO" dirty="0"/>
              <a:t>”, los doce apóstoles salen de su casa, cada uno con la lengua </a:t>
            </a:r>
            <a:r>
              <a:rPr lang="es-CO" dirty="0" smtClean="0"/>
              <a:t>repartida </a:t>
            </a:r>
            <a:r>
              <a:rPr lang="es-CO" dirty="0"/>
              <a:t>como de fuego, encima de su cabeza, pero no se paran juntos sino que se separan para atender a la multitud que se aglomera rápidamente. </a:t>
            </a:r>
            <a:endParaRPr lang="es-CO" dirty="0" smtClean="0"/>
          </a:p>
          <a:p>
            <a:pPr marL="0" indent="0" algn="ctr">
              <a:buNone/>
            </a:pPr>
            <a:r>
              <a:rPr lang="es-CO" b="1" dirty="0" smtClean="0">
                <a:solidFill>
                  <a:srgbClr val="0070C0"/>
                </a:solidFill>
              </a:rPr>
              <a:t>Alrededor </a:t>
            </a:r>
            <a:r>
              <a:rPr lang="es-CO" b="1" dirty="0">
                <a:solidFill>
                  <a:srgbClr val="0070C0"/>
                </a:solidFill>
              </a:rPr>
              <a:t>de cada apóstol se forma un grupo creciente de personas que hablan distintos idiomas. Cada apóstol se dirige a los congregados en derredor suyo, impartiendo la misma revelación primero en un idioma, luego en otro, hasta pronunciarla en la lengua de cada uno </a:t>
            </a:r>
            <a:r>
              <a:rPr lang="es-CO" b="1" dirty="0" smtClean="0">
                <a:solidFill>
                  <a:srgbClr val="0070C0"/>
                </a:solidFill>
              </a:rPr>
              <a:t>de los presentes. </a:t>
            </a:r>
          </a:p>
          <a:p>
            <a:pPr marL="0" indent="0" algn="ctr">
              <a:buNone/>
            </a:pPr>
            <a:r>
              <a:rPr lang="es-CO" dirty="0" smtClean="0"/>
              <a:t>Pero</a:t>
            </a:r>
            <a:r>
              <a:rPr lang="es-CO" dirty="0"/>
              <a:t>, se </a:t>
            </a:r>
            <a:r>
              <a:rPr lang="es-CO" dirty="0" smtClean="0"/>
              <a:t>multiplica </a:t>
            </a:r>
            <a:r>
              <a:rPr lang="es-CO" dirty="0"/>
              <a:t>el número de presentes. </a:t>
            </a:r>
            <a:r>
              <a:rPr lang="es-CO" dirty="0" smtClean="0"/>
              <a:t>Por lo cual es </a:t>
            </a:r>
            <a:r>
              <a:rPr lang="es-CO" dirty="0"/>
              <a:t>preciso hacer arreglos para que muchos miles escuchen y se señala el templo como lugar donde </a:t>
            </a:r>
            <a:r>
              <a:rPr lang="es-CO" dirty="0" smtClean="0"/>
              <a:t>reunirse. Para</a:t>
            </a:r>
            <a:r>
              <a:rPr lang="es-CO" dirty="0"/>
              <a:t> </a:t>
            </a:r>
            <a:r>
              <a:rPr lang="es-CO" dirty="0" smtClean="0"/>
              <a:t>ese momento ya son las </a:t>
            </a:r>
            <a:r>
              <a:rPr lang="es-CO" dirty="0"/>
              <a:t>9:00 a. m. en adelante.</a:t>
            </a:r>
          </a:p>
          <a:p>
            <a:endParaRPr lang="es-CO" dirty="0"/>
          </a:p>
        </p:txBody>
      </p:sp>
    </p:spTree>
    <p:extLst>
      <p:ext uri="{BB962C8B-B14F-4D97-AF65-F5344CB8AC3E}">
        <p14:creationId xmlns:p14="http://schemas.microsoft.com/office/powerpoint/2010/main" val="16737927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85000" lnSpcReduction="10000"/>
          </a:bodyPr>
          <a:lstStyle/>
          <a:p>
            <a:pPr marL="0" indent="0">
              <a:buNone/>
            </a:pPr>
            <a:r>
              <a:rPr lang="es-CO" dirty="0"/>
              <a:t>(</a:t>
            </a:r>
            <a:r>
              <a:rPr lang="es-CO" b="1" dirty="0">
                <a:solidFill>
                  <a:srgbClr val="FF0000"/>
                </a:solidFill>
              </a:rPr>
              <a:t>1</a:t>
            </a:r>
            <a:r>
              <a:rPr lang="es-CO" dirty="0" smtClean="0"/>
              <a:t>). Este evento ha sido tan espectacular  que </a:t>
            </a:r>
            <a:r>
              <a:rPr lang="es-CO" dirty="0"/>
              <a:t>  </a:t>
            </a:r>
            <a:r>
              <a:rPr lang="es-CO" dirty="0" smtClean="0"/>
              <a:t>se </a:t>
            </a:r>
            <a:r>
              <a:rPr lang="es-CO" dirty="0"/>
              <a:t>ha juntado una gran multitud de personas. Ya que se bautizan casi tres mil antes de finalizarse el día de Pentecostés </a:t>
            </a:r>
            <a:r>
              <a:rPr lang="es-CO" dirty="0" smtClean="0">
                <a:solidFill>
                  <a:srgbClr val="FF0000"/>
                </a:solidFill>
              </a:rPr>
              <a:t>(Hech. 2:41</a:t>
            </a:r>
            <a:r>
              <a:rPr lang="es-CO" dirty="0">
                <a:solidFill>
                  <a:srgbClr val="FF0000"/>
                </a:solidFill>
              </a:rPr>
              <a:t>), </a:t>
            </a:r>
            <a:r>
              <a:rPr lang="es-CO" dirty="0"/>
              <a:t>se estima en muchos miles más </a:t>
            </a:r>
            <a:r>
              <a:rPr lang="es-CO" dirty="0" smtClean="0"/>
              <a:t>el </a:t>
            </a:r>
            <a:r>
              <a:rPr lang="es-CO" dirty="0"/>
              <a:t>número total de congregados.</a:t>
            </a:r>
          </a:p>
          <a:p>
            <a:r>
              <a:rPr lang="es-CO" sz="3800" dirty="0"/>
              <a:t>(</a:t>
            </a:r>
            <a:r>
              <a:rPr lang="es-CO" sz="4200" b="1" dirty="0">
                <a:solidFill>
                  <a:srgbClr val="FF0000"/>
                </a:solidFill>
              </a:rPr>
              <a:t>2</a:t>
            </a:r>
            <a:r>
              <a:rPr lang="es-CO" sz="3800" dirty="0"/>
              <a:t>)  </a:t>
            </a:r>
            <a:r>
              <a:rPr lang="es-CO" sz="3800" b="1" u="sng" dirty="0"/>
              <a:t>¿Dónde se reúnen estos miles</a:t>
            </a:r>
            <a:r>
              <a:rPr lang="es-CO" sz="3800" dirty="0"/>
              <a:t>? </a:t>
            </a:r>
            <a:r>
              <a:rPr lang="es-CO" dirty="0" smtClean="0"/>
              <a:t>No </a:t>
            </a:r>
            <a:r>
              <a:rPr lang="es-CO" dirty="0"/>
              <a:t>se nos informa. Probablemente, en los pórticos del gran templo judío edificado por Herodes. </a:t>
            </a:r>
            <a:endParaRPr lang="es-CO" dirty="0" smtClean="0"/>
          </a:p>
          <a:p>
            <a:pPr marL="0" indent="0">
              <a:buNone/>
            </a:pPr>
            <a:r>
              <a:rPr lang="es-CO" dirty="0" smtClean="0"/>
              <a:t>Después </a:t>
            </a:r>
            <a:r>
              <a:rPr lang="es-CO" dirty="0"/>
              <a:t>del día de Pentecostés, </a:t>
            </a:r>
            <a:r>
              <a:rPr lang="es-CO" dirty="0" smtClean="0"/>
              <a:t>los </a:t>
            </a:r>
            <a:r>
              <a:rPr lang="es-CO" dirty="0"/>
              <a:t>tres mil bautizados “</a:t>
            </a:r>
            <a:r>
              <a:rPr lang="es-CO" dirty="0">
                <a:latin typeface="Agency FB" pitchFamily="34" charset="0"/>
              </a:rPr>
              <a:t>perseveraban unánimes </a:t>
            </a:r>
            <a:r>
              <a:rPr lang="es-CO" u="sng" dirty="0">
                <a:latin typeface="Agency FB" pitchFamily="34" charset="0"/>
              </a:rPr>
              <a:t>cada día en el templo</a:t>
            </a:r>
            <a:r>
              <a:rPr lang="es-CO" dirty="0"/>
              <a:t>” </a:t>
            </a:r>
            <a:r>
              <a:rPr lang="es-CO" dirty="0" smtClean="0">
                <a:solidFill>
                  <a:srgbClr val="FF0000"/>
                </a:solidFill>
              </a:rPr>
              <a:t>(Hech. 2:46</a:t>
            </a:r>
            <a:r>
              <a:rPr lang="es-CO" dirty="0">
                <a:solidFill>
                  <a:srgbClr val="FF0000"/>
                </a:solidFill>
              </a:rPr>
              <a:t>)</a:t>
            </a:r>
            <a:r>
              <a:rPr lang="es-CO" dirty="0"/>
              <a:t>, </a:t>
            </a:r>
            <a:r>
              <a:rPr lang="es-CO" dirty="0" smtClean="0"/>
              <a:t>y aparte de los casi tres mil, </a:t>
            </a:r>
            <a:r>
              <a:rPr lang="es-CO" dirty="0"/>
              <a:t>el </a:t>
            </a:r>
            <a:r>
              <a:rPr lang="es-CO" dirty="0" smtClean="0"/>
              <a:t>«</a:t>
            </a:r>
            <a:r>
              <a:rPr lang="es-CO" dirty="0" smtClean="0">
                <a:latin typeface="Agency FB" pitchFamily="34" charset="0"/>
              </a:rPr>
              <a:t>Señor</a:t>
            </a:r>
            <a:r>
              <a:rPr lang="es-CO" dirty="0">
                <a:latin typeface="Agency FB" pitchFamily="34" charset="0"/>
              </a:rPr>
              <a:t> </a:t>
            </a:r>
            <a:r>
              <a:rPr lang="es-CO" dirty="0" smtClean="0">
                <a:latin typeface="Agency FB" pitchFamily="34" charset="0"/>
              </a:rPr>
              <a:t>añadía cada </a:t>
            </a:r>
            <a:r>
              <a:rPr lang="es-CO" dirty="0">
                <a:latin typeface="Agency FB" pitchFamily="34" charset="0"/>
              </a:rPr>
              <a:t>día a la iglesia los que habían de ser </a:t>
            </a:r>
            <a:r>
              <a:rPr lang="es-CO" dirty="0" smtClean="0">
                <a:latin typeface="Agency FB" pitchFamily="34" charset="0"/>
              </a:rPr>
              <a:t>salvos</a:t>
            </a:r>
            <a:r>
              <a:rPr lang="es-CO" dirty="0" smtClean="0"/>
              <a:t>»</a:t>
            </a:r>
            <a:r>
              <a:rPr lang="es-CO" dirty="0"/>
              <a:t> </a:t>
            </a:r>
            <a:r>
              <a:rPr lang="es-CO" dirty="0" smtClean="0">
                <a:solidFill>
                  <a:srgbClr val="FF0000"/>
                </a:solidFill>
              </a:rPr>
              <a:t>(Hech. 2:47</a:t>
            </a:r>
            <a:r>
              <a:rPr lang="es-CO" dirty="0">
                <a:solidFill>
                  <a:srgbClr val="FF0000"/>
                </a:solidFill>
              </a:rPr>
              <a:t>). </a:t>
            </a:r>
            <a:r>
              <a:rPr lang="es-CO" dirty="0"/>
              <a:t>Esta </a:t>
            </a:r>
            <a:r>
              <a:rPr lang="es-CO" dirty="0" smtClean="0"/>
              <a:t>evidencia </a:t>
            </a:r>
            <a:r>
              <a:rPr lang="es-CO" dirty="0"/>
              <a:t>señala hacia el templo como lugar donde se reuniera la multitud en Pentecostés</a:t>
            </a:r>
            <a:r>
              <a:rPr lang="es-CO" dirty="0" smtClean="0"/>
              <a:t>.</a:t>
            </a:r>
            <a:endParaRPr lang="es-CO" dirty="0"/>
          </a:p>
        </p:txBody>
      </p:sp>
    </p:spTree>
    <p:extLst>
      <p:ext uri="{BB962C8B-B14F-4D97-AF65-F5344CB8AC3E}">
        <p14:creationId xmlns:p14="http://schemas.microsoft.com/office/powerpoint/2010/main" val="17891524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2656"/>
            <a:ext cx="8784976" cy="6264696"/>
          </a:xfrm>
        </p:spPr>
        <p:txBody>
          <a:bodyPr>
            <a:normAutofit fontScale="77500" lnSpcReduction="20000"/>
          </a:bodyPr>
          <a:lstStyle/>
          <a:p>
            <a:pPr marL="0" indent="0" algn="ctr">
              <a:buNone/>
            </a:pPr>
            <a:r>
              <a:rPr lang="es-CO" dirty="0"/>
              <a:t>(</a:t>
            </a:r>
            <a:r>
              <a:rPr lang="es-CO" sz="3300" b="1" dirty="0">
                <a:solidFill>
                  <a:srgbClr val="FF0000"/>
                </a:solidFill>
              </a:rPr>
              <a:t>3</a:t>
            </a:r>
            <a:r>
              <a:rPr lang="es-CO" dirty="0"/>
              <a:t>)  A las nueve de la mañana, los apóstoles se encuentran juntos en presencia de la multitud. </a:t>
            </a:r>
            <a:endParaRPr lang="es-CO" dirty="0" smtClean="0"/>
          </a:p>
          <a:p>
            <a:pPr marL="0" indent="0" algn="ctr">
              <a:buNone/>
            </a:pPr>
            <a:r>
              <a:rPr lang="es-CO" dirty="0" smtClean="0"/>
              <a:t>“</a:t>
            </a:r>
            <a:r>
              <a:rPr lang="es-CO" dirty="0">
                <a:latin typeface="Agency FB" pitchFamily="34" charset="0"/>
              </a:rPr>
              <a:t>Entonces Pedro, poniéndose en pie con los once, alzó la voz y les habló diciendo…”</a:t>
            </a:r>
            <a:r>
              <a:rPr lang="es-CO" dirty="0"/>
              <a:t> </a:t>
            </a:r>
            <a:r>
              <a:rPr lang="es-CO" dirty="0" smtClean="0">
                <a:solidFill>
                  <a:srgbClr val="FF0000"/>
                </a:solidFill>
              </a:rPr>
              <a:t>(Hech.2:14).</a:t>
            </a:r>
          </a:p>
          <a:p>
            <a:pPr marL="0" indent="0" algn="ctr">
              <a:buNone/>
            </a:pPr>
            <a:endParaRPr lang="es-CO" sz="3600" b="1" dirty="0" smtClean="0">
              <a:solidFill>
                <a:srgbClr val="FF0000"/>
              </a:solidFill>
            </a:endParaRPr>
          </a:p>
          <a:p>
            <a:pPr marL="0" indent="0" algn="ctr">
              <a:buNone/>
            </a:pPr>
            <a:r>
              <a:rPr lang="es-CO" sz="3600" b="1" dirty="0" smtClean="0">
                <a:solidFill>
                  <a:srgbClr val="FF0000"/>
                </a:solidFill>
              </a:rPr>
              <a:t>La pregunta es:  </a:t>
            </a:r>
            <a:r>
              <a:rPr lang="es-CO" sz="3600" b="1" dirty="0">
                <a:solidFill>
                  <a:srgbClr val="FF0000"/>
                </a:solidFill>
              </a:rPr>
              <a:t>¿Pronuncia Pedro su discurso </a:t>
            </a:r>
            <a:r>
              <a:rPr lang="es-CO" sz="3600" b="1" dirty="0" smtClean="0">
                <a:solidFill>
                  <a:srgbClr val="FF0000"/>
                </a:solidFill>
              </a:rPr>
              <a:t>en todas las lenguas, o idiomas allí congregadas? </a:t>
            </a:r>
          </a:p>
          <a:p>
            <a:pPr marL="0" indent="0" algn="ctr">
              <a:buNone/>
            </a:pPr>
            <a:r>
              <a:rPr lang="es-CO" sz="3400" b="1" dirty="0" smtClean="0"/>
              <a:t>¿Cómo </a:t>
            </a:r>
            <a:r>
              <a:rPr lang="es-CO" sz="3400" b="1" dirty="0"/>
              <a:t>realizar semejante hazaña? </a:t>
            </a:r>
            <a:endParaRPr lang="es-CO" sz="3400" b="1" dirty="0" smtClean="0"/>
          </a:p>
          <a:p>
            <a:pPr marL="0" indent="0" algn="ctr">
              <a:buNone/>
            </a:pPr>
            <a:r>
              <a:rPr lang="es-CO" dirty="0" smtClean="0">
                <a:solidFill>
                  <a:srgbClr val="0070C0"/>
                </a:solidFill>
              </a:rPr>
              <a:t>Repetir </a:t>
            </a:r>
            <a:r>
              <a:rPr lang="es-CO" dirty="0">
                <a:solidFill>
                  <a:srgbClr val="0070C0"/>
                </a:solidFill>
              </a:rPr>
              <a:t>el mismo mensaje en las distintas lenguas de los presentes. De haberlo hecho, ¡cuan grande impacto habrá </a:t>
            </a:r>
            <a:r>
              <a:rPr lang="es-CO" dirty="0" smtClean="0">
                <a:solidFill>
                  <a:srgbClr val="0070C0"/>
                </a:solidFill>
              </a:rPr>
              <a:t>hecho este </a:t>
            </a:r>
            <a:r>
              <a:rPr lang="es-CO" dirty="0">
                <a:solidFill>
                  <a:srgbClr val="0070C0"/>
                </a:solidFill>
              </a:rPr>
              <a:t>milagro tan extraordinario! ¡Un hombre, Pedro, sin letra y del vulgo, que proclama las maravillas del nuevo evangelio de Cristo en varios idiomas, sin jamás haberlos hablado anteriormente! ¡Fantástica e irrefutable manifestación del “poder” sobrenatural! El mensaje predicado en Pentecostés es, en sus puntos esenciales, bien condensado y de corta duración. </a:t>
            </a:r>
            <a:endParaRPr lang="es-CO" dirty="0" smtClean="0">
              <a:solidFill>
                <a:srgbClr val="0070C0"/>
              </a:solidFill>
            </a:endParaRPr>
          </a:p>
          <a:p>
            <a:pPr marL="0" indent="0" algn="ctr">
              <a:buNone/>
            </a:pPr>
            <a:r>
              <a:rPr lang="es-CO" dirty="0" smtClean="0"/>
              <a:t>Se </a:t>
            </a:r>
            <a:r>
              <a:rPr lang="es-CO" dirty="0"/>
              <a:t>calcula en hora y </a:t>
            </a:r>
            <a:r>
              <a:rPr lang="es-CO" dirty="0" smtClean="0"/>
              <a:t>media, </a:t>
            </a:r>
            <a:r>
              <a:rPr lang="es-CO" dirty="0"/>
              <a:t>o menos, el tiempo necesario para </a:t>
            </a:r>
            <a:r>
              <a:rPr lang="es-CO" dirty="0" smtClean="0"/>
              <a:t>predicar 27 versículos </a:t>
            </a:r>
            <a:r>
              <a:rPr lang="es-CO" dirty="0"/>
              <a:t>en </a:t>
            </a:r>
            <a:r>
              <a:rPr lang="es-CO" dirty="0" smtClean="0"/>
              <a:t>doce idiomas. </a:t>
            </a:r>
            <a:endParaRPr lang="es-CO" dirty="0"/>
          </a:p>
        </p:txBody>
      </p:sp>
    </p:spTree>
    <p:extLst>
      <p:ext uri="{BB962C8B-B14F-4D97-AF65-F5344CB8AC3E}">
        <p14:creationId xmlns:p14="http://schemas.microsoft.com/office/powerpoint/2010/main" val="156254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92500" lnSpcReduction="10000"/>
          </a:bodyPr>
          <a:lstStyle/>
          <a:p>
            <a:pPr marL="0" indent="0" algn="ctr">
              <a:buNone/>
            </a:pPr>
            <a:r>
              <a:rPr lang="es-CO" dirty="0" smtClean="0"/>
              <a:t>(</a:t>
            </a:r>
            <a:r>
              <a:rPr lang="es-CO" b="1" dirty="0">
                <a:solidFill>
                  <a:srgbClr val="FF0000"/>
                </a:solidFill>
              </a:rPr>
              <a:t>4</a:t>
            </a:r>
            <a:r>
              <a:rPr lang="es-CO" dirty="0"/>
              <a:t>)  ¿Se dirigen los demás apóstoles a la multitud? Lo consideramos muy probable. Tenían el mismo poder de hablar otros idiomas, las mismas </a:t>
            </a:r>
            <a:r>
              <a:rPr lang="es-CO" i="1" dirty="0"/>
              <a:t>“</a:t>
            </a:r>
            <a:r>
              <a:rPr lang="es-CO" i="1" dirty="0">
                <a:latin typeface="Agency FB" pitchFamily="34" charset="0"/>
              </a:rPr>
              <a:t>lenguas repartidas, como de fuego</a:t>
            </a:r>
            <a:r>
              <a:rPr lang="es-CO" i="1" dirty="0"/>
              <a:t>”</a:t>
            </a:r>
            <a:r>
              <a:rPr lang="es-CO" dirty="0"/>
              <a:t>, la misma autoridad de las llaves espirituales. </a:t>
            </a:r>
            <a:endParaRPr lang="es-CO" dirty="0" smtClean="0"/>
          </a:p>
          <a:p>
            <a:pPr marL="0" indent="0" algn="ctr">
              <a:buNone/>
            </a:pPr>
            <a:r>
              <a:rPr lang="es-CO" b="1" dirty="0" smtClean="0">
                <a:solidFill>
                  <a:srgbClr val="0070C0"/>
                </a:solidFill>
              </a:rPr>
              <a:t>El </a:t>
            </a:r>
            <a:r>
              <a:rPr lang="es-CO" b="1" dirty="0">
                <a:solidFill>
                  <a:srgbClr val="0070C0"/>
                </a:solidFill>
              </a:rPr>
              <a:t>mensaje de Pedro, tal como </a:t>
            </a:r>
            <a:r>
              <a:rPr lang="es-CO" b="1" dirty="0" smtClean="0">
                <a:solidFill>
                  <a:srgbClr val="0070C0"/>
                </a:solidFill>
              </a:rPr>
              <a:t>es relatado </a:t>
            </a:r>
            <a:r>
              <a:rPr lang="es-CO" b="1" dirty="0">
                <a:solidFill>
                  <a:srgbClr val="0070C0"/>
                </a:solidFill>
              </a:rPr>
              <a:t>en Hechos dos, </a:t>
            </a:r>
            <a:r>
              <a:rPr lang="es-CO" b="1" dirty="0" smtClean="0">
                <a:solidFill>
                  <a:srgbClr val="0070C0"/>
                </a:solidFill>
              </a:rPr>
              <a:t>los 27 versículos toma </a:t>
            </a:r>
            <a:r>
              <a:rPr lang="es-CO" b="1" dirty="0">
                <a:solidFill>
                  <a:srgbClr val="0070C0"/>
                </a:solidFill>
              </a:rPr>
              <a:t>unos pocos minutos, nada más. </a:t>
            </a:r>
            <a:endParaRPr lang="es-CO" b="1" dirty="0" smtClean="0">
              <a:solidFill>
                <a:srgbClr val="0070C0"/>
              </a:solidFill>
            </a:endParaRPr>
          </a:p>
          <a:p>
            <a:pPr marL="0" indent="0" algn="ctr">
              <a:buNone/>
            </a:pPr>
            <a:r>
              <a:rPr lang="es-CO" b="1" dirty="0" smtClean="0">
                <a:solidFill>
                  <a:srgbClr val="0070C0"/>
                </a:solidFill>
              </a:rPr>
              <a:t>Tal </a:t>
            </a:r>
            <a:r>
              <a:rPr lang="es-CO" b="1" dirty="0">
                <a:solidFill>
                  <a:srgbClr val="0070C0"/>
                </a:solidFill>
              </a:rPr>
              <a:t>vez </a:t>
            </a:r>
            <a:r>
              <a:rPr lang="es-CO" b="1" dirty="0" smtClean="0">
                <a:solidFill>
                  <a:srgbClr val="0070C0"/>
                </a:solidFill>
              </a:rPr>
              <a:t>sea, el </a:t>
            </a:r>
            <a:r>
              <a:rPr lang="es-CO" b="1" dirty="0">
                <a:solidFill>
                  <a:srgbClr val="0070C0"/>
                </a:solidFill>
              </a:rPr>
              <a:t>único mensaje </a:t>
            </a:r>
            <a:r>
              <a:rPr lang="es-CO" b="1" dirty="0" smtClean="0">
                <a:solidFill>
                  <a:srgbClr val="0070C0"/>
                </a:solidFill>
              </a:rPr>
              <a:t>registrado por Lucas </a:t>
            </a:r>
            <a:r>
              <a:rPr lang="es-CO" b="1" dirty="0">
                <a:solidFill>
                  <a:srgbClr val="0070C0"/>
                </a:solidFill>
              </a:rPr>
              <a:t>en </a:t>
            </a:r>
            <a:r>
              <a:rPr lang="es-CO" b="1" dirty="0" smtClean="0">
                <a:solidFill>
                  <a:srgbClr val="0070C0"/>
                </a:solidFill>
              </a:rPr>
              <a:t>esta </a:t>
            </a:r>
            <a:r>
              <a:rPr lang="es-CO" b="1" dirty="0">
                <a:solidFill>
                  <a:srgbClr val="0070C0"/>
                </a:solidFill>
              </a:rPr>
              <a:t>ocasión, </a:t>
            </a:r>
            <a:r>
              <a:rPr lang="es-CO" b="1" dirty="0" smtClean="0">
                <a:solidFill>
                  <a:srgbClr val="0070C0"/>
                </a:solidFill>
              </a:rPr>
              <a:t>como </a:t>
            </a:r>
            <a:r>
              <a:rPr lang="es-CO" b="1" dirty="0">
                <a:solidFill>
                  <a:srgbClr val="0070C0"/>
                </a:solidFill>
              </a:rPr>
              <a:t>representativo de la revelación hecha por el Espíritu Santo a través de todos los apóstoles. Tal vez no sea el mensaje completo en todos sus detalles sino la síntesis concisa de la revelación. </a:t>
            </a:r>
          </a:p>
        </p:txBody>
      </p:sp>
    </p:spTree>
    <p:extLst>
      <p:ext uri="{BB962C8B-B14F-4D97-AF65-F5344CB8AC3E}">
        <p14:creationId xmlns:p14="http://schemas.microsoft.com/office/powerpoint/2010/main" val="6961902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92500" lnSpcReduction="20000"/>
          </a:bodyPr>
          <a:lstStyle/>
          <a:p>
            <a:pPr marL="0" indent="0" algn="ctr">
              <a:buNone/>
            </a:pPr>
            <a:r>
              <a:rPr lang="es-CO" dirty="0"/>
              <a:t>De hecho, </a:t>
            </a:r>
            <a:r>
              <a:rPr lang="es-CO" dirty="0" smtClean="0">
                <a:solidFill>
                  <a:srgbClr val="FF0000"/>
                </a:solidFill>
              </a:rPr>
              <a:t>(Hechos 2:40) </a:t>
            </a:r>
            <a:r>
              <a:rPr lang="es-CO" dirty="0" smtClean="0"/>
              <a:t>dice que</a:t>
            </a:r>
            <a:r>
              <a:rPr lang="es-CO" dirty="0"/>
              <a:t> “</a:t>
            </a:r>
            <a:r>
              <a:rPr lang="es-CO" dirty="0">
                <a:latin typeface="Agency FB" pitchFamily="34" charset="0"/>
              </a:rPr>
              <a:t>con otras muchas </a:t>
            </a:r>
            <a:r>
              <a:rPr lang="es-CO" dirty="0" smtClean="0">
                <a:latin typeface="Agency FB" pitchFamily="34" charset="0"/>
              </a:rPr>
              <a:t>palabras</a:t>
            </a:r>
            <a:r>
              <a:rPr lang="es-CO" dirty="0">
                <a:latin typeface="Agency FB" pitchFamily="34" charset="0"/>
              </a:rPr>
              <a:t> </a:t>
            </a:r>
            <a:r>
              <a:rPr lang="es-CO" dirty="0" smtClean="0">
                <a:latin typeface="Agency FB" pitchFamily="34" charset="0"/>
              </a:rPr>
              <a:t>Pedro “</a:t>
            </a:r>
            <a:r>
              <a:rPr lang="es-CO" dirty="0">
                <a:latin typeface="Agency FB" pitchFamily="34" charset="0"/>
              </a:rPr>
              <a:t>testificaba y les exhortaba</a:t>
            </a:r>
            <a:r>
              <a:rPr lang="es-CO" dirty="0" smtClean="0"/>
              <a:t>”. </a:t>
            </a:r>
            <a:r>
              <a:rPr lang="es-CO" dirty="0"/>
              <a:t>Además, se observa que los casi tres mil bautizados “</a:t>
            </a:r>
            <a:r>
              <a:rPr lang="es-CO" dirty="0">
                <a:latin typeface="Agency FB" pitchFamily="34" charset="0"/>
              </a:rPr>
              <a:t>perseveraban en la doctrina de </a:t>
            </a:r>
            <a:r>
              <a:rPr lang="es-CO" b="1" u="sng" dirty="0" smtClean="0">
                <a:latin typeface="Agency FB" pitchFamily="34" charset="0"/>
              </a:rPr>
              <a:t>LOS APÓSTOLE</a:t>
            </a:r>
            <a:r>
              <a:rPr lang="es-CO" b="1" u="sng" dirty="0" smtClean="0"/>
              <a:t>S</a:t>
            </a:r>
            <a:r>
              <a:rPr lang="es-CO" dirty="0" smtClean="0"/>
              <a:t>"</a:t>
            </a:r>
            <a:r>
              <a:rPr lang="es-CO" dirty="0"/>
              <a:t> </a:t>
            </a:r>
            <a:r>
              <a:rPr lang="es-CO" dirty="0" smtClean="0">
                <a:solidFill>
                  <a:srgbClr val="FF0000"/>
                </a:solidFill>
              </a:rPr>
              <a:t>(Hech. 2:42).</a:t>
            </a:r>
            <a:r>
              <a:rPr lang="es-CO" dirty="0" smtClean="0"/>
              <a:t> </a:t>
            </a:r>
            <a:r>
              <a:rPr lang="es-CO" dirty="0"/>
              <a:t>L</a:t>
            </a:r>
            <a:r>
              <a:rPr lang="es-CO" dirty="0" smtClean="0"/>
              <a:t>o que quiere decir que ellos predicaban.</a:t>
            </a:r>
          </a:p>
          <a:p>
            <a:pPr marL="0" indent="0" algn="ctr">
              <a:buNone/>
            </a:pPr>
            <a:r>
              <a:rPr lang="es-CO" b="1" dirty="0" smtClean="0">
                <a:solidFill>
                  <a:srgbClr val="0070C0"/>
                </a:solidFill>
              </a:rPr>
              <a:t> «</a:t>
            </a:r>
            <a:r>
              <a:rPr lang="es-CO" b="1" dirty="0" smtClean="0">
                <a:solidFill>
                  <a:srgbClr val="0070C0"/>
                </a:solidFill>
                <a:latin typeface="Agency FB" pitchFamily="34" charset="0"/>
              </a:rPr>
              <a:t>La doctrina de los apóstoles</a:t>
            </a:r>
            <a:r>
              <a:rPr lang="es-CO" b="1" dirty="0" smtClean="0">
                <a:solidFill>
                  <a:srgbClr val="0070C0"/>
                </a:solidFill>
              </a:rPr>
              <a:t>», </a:t>
            </a:r>
            <a:r>
              <a:rPr lang="es-CO" b="1" dirty="0">
                <a:solidFill>
                  <a:srgbClr val="0070C0"/>
                </a:solidFill>
              </a:rPr>
              <a:t>y no tan solo </a:t>
            </a:r>
            <a:r>
              <a:rPr lang="es-CO" b="1" dirty="0" smtClean="0">
                <a:solidFill>
                  <a:srgbClr val="0070C0"/>
                </a:solidFill>
              </a:rPr>
              <a:t>la doctrina de </a:t>
            </a:r>
            <a:r>
              <a:rPr lang="es-CO" b="1" dirty="0">
                <a:solidFill>
                  <a:srgbClr val="0070C0"/>
                </a:solidFill>
              </a:rPr>
              <a:t>Pedro. Se implica y se deduce que los demás apóstoles tomaron parte en la exposición de “la doctrina” frente a la multitud. De haberlo hecho, no hablaron todos a la vez, sino por turno. Las circunstancias indican que la reunión de los apóstoles con la multitud durara horas, proporcionándose suficiente tiempo para que cada apóstol aportara su revelación mediante el “poder” de hablar otros idiomas</a:t>
            </a:r>
            <a:r>
              <a:rPr lang="es-CO" b="1" dirty="0" smtClean="0">
                <a:solidFill>
                  <a:srgbClr val="0070C0"/>
                </a:solidFill>
              </a:rPr>
              <a:t>.</a:t>
            </a:r>
            <a:endParaRPr lang="es-CO" b="1" dirty="0">
              <a:solidFill>
                <a:srgbClr val="0070C0"/>
              </a:solidFill>
            </a:endParaRPr>
          </a:p>
        </p:txBody>
      </p:sp>
    </p:spTree>
    <p:extLst>
      <p:ext uri="{BB962C8B-B14F-4D97-AF65-F5344CB8AC3E}">
        <p14:creationId xmlns:p14="http://schemas.microsoft.com/office/powerpoint/2010/main" val="286241965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908720"/>
            <a:ext cx="9144000" cy="4824537"/>
          </a:xfrm>
          <a:blipFill>
            <a:blip r:embed="rId2"/>
            <a:tile tx="0" ty="0" sx="100000" sy="100000" flip="none" algn="tl"/>
          </a:blipFill>
        </p:spPr>
        <p:txBody>
          <a:bodyPr>
            <a:normAutofit/>
          </a:bodyPr>
          <a:lstStyle/>
          <a:p>
            <a:pPr marL="0" indent="0" algn="ctr">
              <a:buNone/>
            </a:pPr>
            <a:r>
              <a:rPr lang="es-CO" b="1" dirty="0" smtClean="0">
                <a:solidFill>
                  <a:srgbClr val="FFFF00"/>
                </a:solidFill>
              </a:rPr>
              <a:t>(</a:t>
            </a:r>
            <a:r>
              <a:rPr lang="es-CO" b="1" dirty="0" smtClean="0">
                <a:solidFill>
                  <a:srgbClr val="FF0000"/>
                </a:solidFill>
              </a:rPr>
              <a:t>5</a:t>
            </a:r>
            <a:r>
              <a:rPr lang="es-CO" b="1" dirty="0" smtClean="0">
                <a:solidFill>
                  <a:srgbClr val="FFFF00"/>
                </a:solidFill>
              </a:rPr>
              <a:t>)  En resumen, todos los apóstoles proclaman el evangelio de </a:t>
            </a:r>
            <a:r>
              <a:rPr lang="es-CO" b="1" dirty="0">
                <a:solidFill>
                  <a:srgbClr val="FFFF00"/>
                </a:solidFill>
              </a:rPr>
              <a:t>Jesús en otras lenguas en Pentecostés, realizando aquella grandiosa obra de evangelismo </a:t>
            </a:r>
            <a:r>
              <a:rPr lang="es-CO" b="1" dirty="0" smtClean="0">
                <a:solidFill>
                  <a:srgbClr val="FFFF00"/>
                </a:solidFill>
              </a:rPr>
              <a:t>inaugurando </a:t>
            </a:r>
            <a:r>
              <a:rPr lang="es-CO" b="1" dirty="0">
                <a:solidFill>
                  <a:srgbClr val="FFFF00"/>
                </a:solidFill>
              </a:rPr>
              <a:t>el primer día de la Era Cristiana de tal modo que no se creara confusión sino convicción, de tal manera que no dijeran “</a:t>
            </a:r>
            <a:r>
              <a:rPr lang="es-CO" b="1" dirty="0">
                <a:solidFill>
                  <a:srgbClr val="FFFF00"/>
                </a:solidFill>
                <a:latin typeface="Agency FB" pitchFamily="34" charset="0"/>
              </a:rPr>
              <a:t>estáis locos</a:t>
            </a:r>
            <a:r>
              <a:rPr lang="es-CO" b="1" dirty="0">
                <a:solidFill>
                  <a:srgbClr val="FFFF00"/>
                </a:solidFill>
              </a:rPr>
              <a:t>” </a:t>
            </a:r>
            <a:r>
              <a:rPr lang="es-CO" b="1" dirty="0">
                <a:solidFill>
                  <a:srgbClr val="FF0000"/>
                </a:solidFill>
              </a:rPr>
              <a:t>(1 Corintios 14:23)</a:t>
            </a:r>
            <a:r>
              <a:rPr lang="es-CO" b="1" dirty="0">
                <a:solidFill>
                  <a:srgbClr val="FFFF00"/>
                </a:solidFill>
              </a:rPr>
              <a:t> sino que sobreviniera “</a:t>
            </a:r>
            <a:r>
              <a:rPr lang="es-CO" b="1" dirty="0">
                <a:solidFill>
                  <a:srgbClr val="FFFF00"/>
                </a:solidFill>
                <a:latin typeface="Agency FB" pitchFamily="34" charset="0"/>
              </a:rPr>
              <a:t>temor a toda perso</a:t>
            </a:r>
            <a:r>
              <a:rPr lang="es-CO" b="1" dirty="0">
                <a:solidFill>
                  <a:srgbClr val="FFFF00"/>
                </a:solidFill>
              </a:rPr>
              <a:t>na” </a:t>
            </a:r>
            <a:r>
              <a:rPr lang="es-CO" b="1" dirty="0">
                <a:solidFill>
                  <a:srgbClr val="FF0000"/>
                </a:solidFill>
              </a:rPr>
              <a:t>(Hechos 2:43)</a:t>
            </a:r>
            <a:r>
              <a:rPr lang="es-CO" b="1" dirty="0">
                <a:solidFill>
                  <a:srgbClr val="FFFF00"/>
                </a:solidFill>
              </a:rPr>
              <a:t>, gozando la iglesia de “</a:t>
            </a:r>
            <a:r>
              <a:rPr lang="es-CO" b="1" dirty="0">
                <a:solidFill>
                  <a:srgbClr val="FFFF00"/>
                </a:solidFill>
                <a:latin typeface="Agency FB" pitchFamily="34" charset="0"/>
              </a:rPr>
              <a:t>favor con todo el pueblo</a:t>
            </a:r>
            <a:r>
              <a:rPr lang="es-CO" b="1" dirty="0" smtClean="0">
                <a:solidFill>
                  <a:srgbClr val="FFFF00"/>
                </a:solidFill>
              </a:rPr>
              <a:t>” </a:t>
            </a:r>
            <a:r>
              <a:rPr lang="es-CO" b="1" dirty="0" smtClean="0">
                <a:solidFill>
                  <a:srgbClr val="FF0000"/>
                </a:solidFill>
              </a:rPr>
              <a:t>(</a:t>
            </a:r>
            <a:r>
              <a:rPr lang="es-CO" b="1" dirty="0">
                <a:solidFill>
                  <a:srgbClr val="FF0000"/>
                </a:solidFill>
              </a:rPr>
              <a:t>Hechos 2:47</a:t>
            </a:r>
            <a:r>
              <a:rPr lang="es-CO" b="1" dirty="0" smtClean="0">
                <a:solidFill>
                  <a:srgbClr val="FF0000"/>
                </a:solidFill>
              </a:rPr>
              <a:t>).</a:t>
            </a:r>
            <a:endParaRPr lang="es-CO" b="1" dirty="0">
              <a:solidFill>
                <a:srgbClr val="FF0000"/>
              </a:solidFill>
            </a:endParaRPr>
          </a:p>
        </p:txBody>
      </p:sp>
    </p:spTree>
    <p:extLst>
      <p:ext uri="{BB962C8B-B14F-4D97-AF65-F5344CB8AC3E}">
        <p14:creationId xmlns:p14="http://schemas.microsoft.com/office/powerpoint/2010/main" val="15609638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994122"/>
          </a:xfrm>
        </p:spPr>
        <p:txBody>
          <a:bodyPr>
            <a:normAutofit/>
          </a:bodyPr>
          <a:lstStyle/>
          <a:p>
            <a:r>
              <a:rPr lang="es-CO" sz="3600" b="1" dirty="0" smtClean="0"/>
              <a:t>Predicaban «</a:t>
            </a:r>
            <a:r>
              <a:rPr lang="es-CO" sz="3600" b="1" dirty="0" smtClean="0">
                <a:latin typeface="Agency FB" pitchFamily="34" charset="0"/>
              </a:rPr>
              <a:t>Según </a:t>
            </a:r>
            <a:r>
              <a:rPr lang="es-CO" sz="3600" b="1" dirty="0">
                <a:latin typeface="Agency FB" pitchFamily="34" charset="0"/>
              </a:rPr>
              <a:t>el Espíritu les daba que </a:t>
            </a:r>
            <a:r>
              <a:rPr lang="es-CO" sz="3600" b="1" dirty="0" smtClean="0">
                <a:latin typeface="Agency FB" pitchFamily="34" charset="0"/>
              </a:rPr>
              <a:t>hablasen</a:t>
            </a:r>
            <a:r>
              <a:rPr lang="es-CO" sz="3600" b="1" dirty="0" smtClean="0"/>
              <a:t>»</a:t>
            </a:r>
            <a:endParaRPr lang="es-CO" sz="3600" b="1" dirty="0"/>
          </a:p>
        </p:txBody>
      </p:sp>
      <p:sp>
        <p:nvSpPr>
          <p:cNvPr id="3" name="2 Marcador de contenido"/>
          <p:cNvSpPr>
            <a:spLocks noGrp="1"/>
          </p:cNvSpPr>
          <p:nvPr>
            <p:ph idx="1"/>
          </p:nvPr>
        </p:nvSpPr>
        <p:spPr>
          <a:xfrm>
            <a:off x="457200" y="1600200"/>
            <a:ext cx="8229600" cy="5141168"/>
          </a:xfrm>
        </p:spPr>
        <p:txBody>
          <a:bodyPr>
            <a:normAutofit fontScale="77500" lnSpcReduction="20000"/>
          </a:bodyPr>
          <a:lstStyle/>
          <a:p>
            <a:pPr marL="0" indent="0" algn="ctr">
              <a:buNone/>
            </a:pPr>
            <a:r>
              <a:rPr lang="es-CO" sz="2900" b="1" dirty="0" smtClean="0"/>
              <a:t>El </a:t>
            </a:r>
            <a:r>
              <a:rPr lang="es-CO" sz="2900" b="1" dirty="0"/>
              <a:t>Espíritu Santo da a los apóstoles el mensaje que estos predican en Pentecostés. Predican por inspiración del Espíritu Santo. </a:t>
            </a:r>
            <a:endParaRPr lang="es-CO" sz="2900" b="1" dirty="0" smtClean="0"/>
          </a:p>
          <a:p>
            <a:pPr marL="0" indent="0" algn="ctr">
              <a:buNone/>
            </a:pPr>
            <a:r>
              <a:rPr lang="es-CO" dirty="0" smtClean="0"/>
              <a:t>El </a:t>
            </a:r>
            <a:r>
              <a:rPr lang="es-CO" dirty="0"/>
              <a:t>Espíritu se apodera de las facultades mentales de los apóstoles, implantando en su cerebro el mensaje celestial que han de proclamar. También se adueña de sus instrumentos del habla –</a:t>
            </a:r>
            <a:r>
              <a:rPr lang="es-CO" b="1" dirty="0">
                <a:latin typeface="Agency FB" pitchFamily="34" charset="0"/>
              </a:rPr>
              <a:t>las cuerdas vocales, la boca, la lengua, los labios</a:t>
            </a:r>
            <a:r>
              <a:rPr lang="es-CO" dirty="0"/>
              <a:t>- facilitando la predicación en otros idiomas. </a:t>
            </a:r>
            <a:endParaRPr lang="es-CO" dirty="0" smtClean="0"/>
          </a:p>
          <a:p>
            <a:pPr marL="0" indent="0" algn="ctr">
              <a:buNone/>
            </a:pPr>
            <a:r>
              <a:rPr lang="es-CO" b="1" dirty="0" smtClean="0">
                <a:solidFill>
                  <a:srgbClr val="0070C0"/>
                </a:solidFill>
              </a:rPr>
              <a:t>Estos hombres humildes</a:t>
            </a:r>
            <a:r>
              <a:rPr lang="es-CO" b="1" dirty="0">
                <a:solidFill>
                  <a:srgbClr val="0070C0"/>
                </a:solidFill>
              </a:rPr>
              <a:t> “sin letra, y del vulgo” , a lo mejor totalmente atónitos por lo que está pasando, salen de </a:t>
            </a:r>
            <a:r>
              <a:rPr lang="es-CO" b="1" dirty="0" smtClean="0">
                <a:solidFill>
                  <a:srgbClr val="0070C0"/>
                </a:solidFill>
              </a:rPr>
              <a:t>la </a:t>
            </a:r>
            <a:r>
              <a:rPr lang="es-CO" b="1" dirty="0">
                <a:solidFill>
                  <a:srgbClr val="0070C0"/>
                </a:solidFill>
              </a:rPr>
              <a:t>casa, se encuentran cara a cara con los varones piadosos que vienen corriendo para saber el significado de aquel estruendo y, al instante, les es dado lo que han de hablar. </a:t>
            </a:r>
            <a:endParaRPr lang="es-CO" b="1" dirty="0" smtClean="0">
              <a:solidFill>
                <a:srgbClr val="0070C0"/>
              </a:solidFill>
            </a:endParaRPr>
          </a:p>
          <a:p>
            <a:pPr marL="0" indent="0" algn="ctr">
              <a:buNone/>
            </a:pPr>
            <a:r>
              <a:rPr lang="es-CO" dirty="0" smtClean="0"/>
              <a:t>Se </a:t>
            </a:r>
            <a:r>
              <a:rPr lang="es-CO" dirty="0"/>
              <a:t>lo había anticipado Cristo mismo al decirles: “</a:t>
            </a:r>
            <a:r>
              <a:rPr lang="es-CO" dirty="0">
                <a:latin typeface="Agency FB" pitchFamily="34" charset="0"/>
              </a:rPr>
              <a:t>No os preocupéis por cómo o qué hablaréis; porque en aquella hora os será dado lo que habéis de hablar. Porque no sois vosotros los que habláis, sino el Espíritu de vuestro Padre que habla en vosotros</a:t>
            </a:r>
            <a:r>
              <a:rPr lang="es-CO" dirty="0"/>
              <a:t>” </a:t>
            </a:r>
            <a:r>
              <a:rPr lang="es-CO" dirty="0">
                <a:solidFill>
                  <a:srgbClr val="FF0000"/>
                </a:solidFill>
              </a:rPr>
              <a:t>(Mateo 10:19-20). </a:t>
            </a:r>
          </a:p>
        </p:txBody>
      </p:sp>
    </p:spTree>
    <p:extLst>
      <p:ext uri="{BB962C8B-B14F-4D97-AF65-F5344CB8AC3E}">
        <p14:creationId xmlns:p14="http://schemas.microsoft.com/office/powerpoint/2010/main" val="11601115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10000"/>
          </a:bodyPr>
          <a:lstStyle/>
          <a:p>
            <a:pPr marL="0" indent="0" algn="ctr">
              <a:buNone/>
            </a:pPr>
            <a:r>
              <a:rPr lang="es-CO" b="1" dirty="0">
                <a:solidFill>
                  <a:srgbClr val="0070C0"/>
                </a:solidFill>
              </a:rPr>
              <a:t>El Espíritu Santo vino sobre ellos </a:t>
            </a:r>
            <a:r>
              <a:rPr lang="es-CO" b="1" u="sng" dirty="0">
                <a:solidFill>
                  <a:srgbClr val="FF0000"/>
                </a:solidFill>
              </a:rPr>
              <a:t>(Hechos 1:8), </a:t>
            </a:r>
            <a:r>
              <a:rPr lang="es-CO" b="1" dirty="0">
                <a:solidFill>
                  <a:srgbClr val="0070C0"/>
                </a:solidFill>
              </a:rPr>
              <a:t>apoderándolos para las grandiosas ejecutorias necesarias para establecer el reino de Dios </a:t>
            </a:r>
            <a:r>
              <a:rPr lang="es-CO" b="1" u="sng" dirty="0">
                <a:solidFill>
                  <a:srgbClr val="FF0000"/>
                </a:solidFill>
              </a:rPr>
              <a:t>(Marcos 9:1) </a:t>
            </a:r>
            <a:r>
              <a:rPr lang="es-CO" b="1" dirty="0">
                <a:solidFill>
                  <a:srgbClr val="0070C0"/>
                </a:solidFill>
              </a:rPr>
              <a:t>en Pentecostés y dar inicio a la nueva Era Cristiana. </a:t>
            </a:r>
            <a:endParaRPr lang="es-CO" b="1" dirty="0" smtClean="0">
              <a:solidFill>
                <a:srgbClr val="0070C0"/>
              </a:solidFill>
            </a:endParaRPr>
          </a:p>
          <a:p>
            <a:pPr marL="0" indent="0" algn="ctr">
              <a:buNone/>
            </a:pPr>
            <a:r>
              <a:rPr lang="es-CO" dirty="0" smtClean="0"/>
              <a:t>No </a:t>
            </a:r>
            <a:r>
              <a:rPr lang="es-CO" dirty="0"/>
              <a:t>hablan ellos por su cuenta sino que el Espíritu de Dios es quien habla a través de ellos. El “</a:t>
            </a:r>
            <a:r>
              <a:rPr lang="es-CO" dirty="0">
                <a:latin typeface="Agency FB" pitchFamily="34" charset="0"/>
              </a:rPr>
              <a:t>cómo</a:t>
            </a:r>
            <a:r>
              <a:rPr lang="es-CO" dirty="0"/>
              <a:t>” y el “</a:t>
            </a:r>
            <a:r>
              <a:rPr lang="es-CO" dirty="0">
                <a:latin typeface="Agency FB" pitchFamily="34" charset="0"/>
              </a:rPr>
              <a:t>qué</a:t>
            </a:r>
            <a:r>
              <a:rPr lang="es-CO" dirty="0"/>
              <a:t>” hablan lo decide el </a:t>
            </a:r>
            <a:r>
              <a:rPr lang="es-CO" dirty="0" smtClean="0"/>
              <a:t>Espíritu Santo, </a:t>
            </a:r>
            <a:r>
              <a:rPr lang="es-CO" dirty="0"/>
              <a:t>determinando no solo el contenido sino también </a:t>
            </a:r>
            <a:r>
              <a:rPr lang="es-CO" dirty="0" smtClean="0"/>
              <a:t>los </a:t>
            </a:r>
            <a:r>
              <a:rPr lang="es-CO" dirty="0"/>
              <a:t>matices de la oratoria, todo para implementar perfectamente los propósitos de Dios, evitando que perjudicaran débiles elementos humanos. </a:t>
            </a:r>
            <a:endParaRPr lang="es-CO" dirty="0" smtClean="0"/>
          </a:p>
          <a:p>
            <a:pPr marL="0" indent="0" algn="ctr">
              <a:buNone/>
            </a:pPr>
            <a:r>
              <a:rPr lang="es-CO" b="1" dirty="0" smtClean="0">
                <a:solidFill>
                  <a:srgbClr val="0070C0"/>
                </a:solidFill>
              </a:rPr>
              <a:t>El “</a:t>
            </a:r>
            <a:r>
              <a:rPr lang="es-CO" b="1" dirty="0" smtClean="0">
                <a:solidFill>
                  <a:srgbClr val="0070C0"/>
                </a:solidFill>
                <a:latin typeface="Agency FB" pitchFamily="34" charset="0"/>
              </a:rPr>
              <a:t>milagro </a:t>
            </a:r>
            <a:r>
              <a:rPr lang="es-CO" b="1" dirty="0">
                <a:solidFill>
                  <a:srgbClr val="0070C0"/>
                </a:solidFill>
                <a:latin typeface="Agency FB" pitchFamily="34" charset="0"/>
              </a:rPr>
              <a:t>de la inspiración divina</a:t>
            </a:r>
            <a:r>
              <a:rPr lang="es-CO" b="1" dirty="0">
                <a:solidFill>
                  <a:srgbClr val="0070C0"/>
                </a:solidFill>
              </a:rPr>
              <a:t>” impresiona sobremanera a todo aquel que aprecia sus múltiples dimensiones sobrenaturales manifestadas en la mente, el espíritu, el cerebro y hasta en los órganos del habla, o en la mano que escribe, de quien lo experimenta.</a:t>
            </a:r>
          </a:p>
          <a:p>
            <a:endParaRPr lang="es-CO" dirty="0"/>
          </a:p>
        </p:txBody>
      </p:sp>
    </p:spTree>
    <p:extLst>
      <p:ext uri="{BB962C8B-B14F-4D97-AF65-F5344CB8AC3E}">
        <p14:creationId xmlns:p14="http://schemas.microsoft.com/office/powerpoint/2010/main" val="346034409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80">
                                          <p:stCondLst>
                                            <p:cond delay="0"/>
                                          </p:stCondLst>
                                        </p:cTn>
                                        <p:tgtEl>
                                          <p:spTgt spid="3">
                                            <p:txEl>
                                              <p:pRg st="2" end="2"/>
                                            </p:txEl>
                                          </p:spTgt>
                                        </p:tgtEl>
                                      </p:cBhvr>
                                    </p:animEffect>
                                    <p:anim calcmode="lin" valueType="num">
                                      <p:cBhvr>
                                        <p:cTn id="2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2" end="2"/>
                                            </p:txEl>
                                          </p:spTgt>
                                        </p:tgtEl>
                                      </p:cBhvr>
                                      <p:to x="100000" y="60000"/>
                                    </p:animScale>
                                    <p:animScale>
                                      <p:cBhvr>
                                        <p:cTn id="32" dur="166" decel="50000">
                                          <p:stCondLst>
                                            <p:cond delay="676"/>
                                          </p:stCondLst>
                                        </p:cTn>
                                        <p:tgtEl>
                                          <p:spTgt spid="3">
                                            <p:txEl>
                                              <p:pRg st="2" end="2"/>
                                            </p:txEl>
                                          </p:spTgt>
                                        </p:tgtEl>
                                      </p:cBhvr>
                                      <p:to x="100000" y="100000"/>
                                    </p:animScale>
                                    <p:animScale>
                                      <p:cBhvr>
                                        <p:cTn id="33" dur="26">
                                          <p:stCondLst>
                                            <p:cond delay="1312"/>
                                          </p:stCondLst>
                                        </p:cTn>
                                        <p:tgtEl>
                                          <p:spTgt spid="3">
                                            <p:txEl>
                                              <p:pRg st="2" end="2"/>
                                            </p:txEl>
                                          </p:spTgt>
                                        </p:tgtEl>
                                      </p:cBhvr>
                                      <p:to x="100000" y="80000"/>
                                    </p:animScale>
                                    <p:animScale>
                                      <p:cBhvr>
                                        <p:cTn id="34" dur="166" decel="50000">
                                          <p:stCondLst>
                                            <p:cond delay="1338"/>
                                          </p:stCondLst>
                                        </p:cTn>
                                        <p:tgtEl>
                                          <p:spTgt spid="3">
                                            <p:txEl>
                                              <p:pRg st="2" end="2"/>
                                            </p:txEl>
                                          </p:spTgt>
                                        </p:tgtEl>
                                      </p:cBhvr>
                                      <p:to x="100000" y="100000"/>
                                    </p:animScale>
                                    <p:animScale>
                                      <p:cBhvr>
                                        <p:cTn id="35" dur="26">
                                          <p:stCondLst>
                                            <p:cond delay="1642"/>
                                          </p:stCondLst>
                                        </p:cTn>
                                        <p:tgtEl>
                                          <p:spTgt spid="3">
                                            <p:txEl>
                                              <p:pRg st="2" end="2"/>
                                            </p:txEl>
                                          </p:spTgt>
                                        </p:tgtEl>
                                      </p:cBhvr>
                                      <p:to x="100000" y="90000"/>
                                    </p:animScale>
                                    <p:animScale>
                                      <p:cBhvr>
                                        <p:cTn id="36" dur="166" decel="50000">
                                          <p:stCondLst>
                                            <p:cond delay="1668"/>
                                          </p:stCondLst>
                                        </p:cTn>
                                        <p:tgtEl>
                                          <p:spTgt spid="3">
                                            <p:txEl>
                                              <p:pRg st="2" end="2"/>
                                            </p:txEl>
                                          </p:spTgt>
                                        </p:tgtEl>
                                      </p:cBhvr>
                                      <p:to x="100000" y="100000"/>
                                    </p:animScale>
                                    <p:animScale>
                                      <p:cBhvr>
                                        <p:cTn id="37" dur="26">
                                          <p:stCondLst>
                                            <p:cond delay="1808"/>
                                          </p:stCondLst>
                                        </p:cTn>
                                        <p:tgtEl>
                                          <p:spTgt spid="3">
                                            <p:txEl>
                                              <p:pRg st="2" end="2"/>
                                            </p:txEl>
                                          </p:spTgt>
                                        </p:tgtEl>
                                      </p:cBhvr>
                                      <p:to x="100000" y="95000"/>
                                    </p:animScale>
                                    <p:animScale>
                                      <p:cBhvr>
                                        <p:cTn id="38"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8712968" cy="6264696"/>
          </a:xfrm>
        </p:spPr>
        <p:txBody>
          <a:bodyPr>
            <a:normAutofit fontScale="85000" lnSpcReduction="20000"/>
          </a:bodyPr>
          <a:lstStyle/>
          <a:p>
            <a:pPr marL="0" indent="0" algn="ctr">
              <a:buNone/>
            </a:pPr>
            <a:r>
              <a:rPr lang="es-CO" dirty="0" smtClean="0"/>
              <a:t>Si </a:t>
            </a:r>
            <a:r>
              <a:rPr lang="es-CO" dirty="0"/>
              <a:t>bien los apóstoles sirvieron de instrumentos para el Espíritu </a:t>
            </a:r>
            <a:r>
              <a:rPr lang="es-CO" dirty="0" smtClean="0"/>
              <a:t>Santo en </a:t>
            </a:r>
            <a:r>
              <a:rPr lang="es-CO" dirty="0"/>
              <a:t>Pentecostés no es menos cierto que </a:t>
            </a:r>
            <a:r>
              <a:rPr lang="es-CO" b="1" dirty="0"/>
              <a:t>el Espíritu Santo también fue, a su vez “</a:t>
            </a:r>
            <a:r>
              <a:rPr lang="es-CO" b="1" dirty="0">
                <a:latin typeface="Agency FB" pitchFamily="34" charset="0"/>
              </a:rPr>
              <a:t>instrumento</a:t>
            </a:r>
            <a:r>
              <a:rPr lang="es-CO" b="1" dirty="0"/>
              <a:t>”</a:t>
            </a:r>
            <a:r>
              <a:rPr lang="es-CO" dirty="0"/>
              <a:t>, pues la Palabra inspirada no se originó en </a:t>
            </a:r>
            <a:r>
              <a:rPr lang="es-CO" dirty="0" smtClean="0"/>
              <a:t>Él </a:t>
            </a:r>
            <a:r>
              <a:rPr lang="es-CO" dirty="0"/>
              <a:t>sino en el Padre. </a:t>
            </a:r>
            <a:endParaRPr lang="es-CO" dirty="0" smtClean="0"/>
          </a:p>
          <a:p>
            <a:pPr marL="0" indent="0">
              <a:buNone/>
            </a:pPr>
            <a:endParaRPr lang="es-CO" i="1" dirty="0" smtClean="0"/>
          </a:p>
          <a:p>
            <a:pPr marL="0" indent="0" algn="ctr">
              <a:buNone/>
            </a:pPr>
            <a:r>
              <a:rPr lang="es-CO" i="1" dirty="0" smtClean="0"/>
              <a:t>“</a:t>
            </a:r>
            <a:r>
              <a:rPr lang="es-CO" i="1" dirty="0">
                <a:latin typeface="Agency FB" pitchFamily="34" charset="0"/>
              </a:rPr>
              <a:t>Pero cuando venga el Espíritu de verdad, él os guiará a toda la verdad; porque </a:t>
            </a:r>
            <a:r>
              <a:rPr lang="es-CO" b="1" i="1" dirty="0">
                <a:latin typeface="Agency FB" pitchFamily="34" charset="0"/>
              </a:rPr>
              <a:t>no hablará por su propia cuenta, sino que hablará todo lo que oyere</a:t>
            </a:r>
            <a:r>
              <a:rPr lang="es-CO" i="1" dirty="0">
                <a:latin typeface="Agency FB" pitchFamily="34" charset="0"/>
              </a:rPr>
              <a:t>, y os hará saber las cosas que habrán de venir. Él me glorificará; porque </a:t>
            </a:r>
            <a:r>
              <a:rPr lang="es-CO" b="1" i="1" dirty="0">
                <a:latin typeface="Agency FB" pitchFamily="34" charset="0"/>
              </a:rPr>
              <a:t>tomará de lo mío, y os lo hará saber</a:t>
            </a:r>
            <a:r>
              <a:rPr lang="es-CO" i="1" dirty="0">
                <a:latin typeface="Agency FB" pitchFamily="34" charset="0"/>
              </a:rPr>
              <a:t>. Todo lo que tiene el Padre es mío; por eso dije que tomará de lo mío, y os lo hará saber</a:t>
            </a:r>
            <a:r>
              <a:rPr lang="es-CO" i="1" dirty="0"/>
              <a:t>” </a:t>
            </a:r>
            <a:endParaRPr lang="es-CO" i="1" dirty="0" smtClean="0"/>
          </a:p>
          <a:p>
            <a:pPr marL="0" indent="0" algn="ctr">
              <a:buNone/>
            </a:pPr>
            <a:r>
              <a:rPr lang="es-CO" dirty="0" smtClean="0">
                <a:solidFill>
                  <a:srgbClr val="FF0000"/>
                </a:solidFill>
              </a:rPr>
              <a:t>(</a:t>
            </a:r>
            <a:r>
              <a:rPr lang="es-CO" b="1" dirty="0">
                <a:solidFill>
                  <a:srgbClr val="FF0000"/>
                </a:solidFill>
              </a:rPr>
              <a:t>Juan 16:13-15</a:t>
            </a:r>
            <a:r>
              <a:rPr lang="es-CO" dirty="0">
                <a:solidFill>
                  <a:srgbClr val="FF0000"/>
                </a:solidFill>
              </a:rPr>
              <a:t>). </a:t>
            </a:r>
            <a:endParaRPr lang="es-CO" dirty="0" smtClean="0">
              <a:solidFill>
                <a:srgbClr val="FF0000"/>
              </a:solidFill>
            </a:endParaRPr>
          </a:p>
          <a:p>
            <a:pPr marL="0" indent="0" algn="ctr">
              <a:buNone/>
            </a:pPr>
            <a:endParaRPr lang="es-CO" dirty="0" smtClean="0"/>
          </a:p>
          <a:p>
            <a:pPr marL="0" indent="0" algn="ctr">
              <a:buNone/>
            </a:pPr>
            <a:r>
              <a:rPr lang="es-CO" dirty="0" smtClean="0"/>
              <a:t>También </a:t>
            </a:r>
            <a:r>
              <a:rPr lang="es-CO" dirty="0"/>
              <a:t>aclaró el Señor</a:t>
            </a:r>
            <a:r>
              <a:rPr lang="es-CO" dirty="0" smtClean="0"/>
              <a:t>: </a:t>
            </a:r>
            <a:r>
              <a:rPr lang="es-CO" i="1" dirty="0" smtClean="0"/>
              <a:t>«</a:t>
            </a:r>
            <a:r>
              <a:rPr lang="es-CO" i="1" dirty="0" smtClean="0">
                <a:latin typeface="Agency FB" pitchFamily="34" charset="0"/>
              </a:rPr>
              <a:t>Porque</a:t>
            </a:r>
            <a:r>
              <a:rPr lang="es-CO" i="1" dirty="0">
                <a:latin typeface="Agency FB" pitchFamily="34" charset="0"/>
              </a:rPr>
              <a:t> </a:t>
            </a:r>
            <a:r>
              <a:rPr lang="es-CO" b="1" i="1" dirty="0">
                <a:latin typeface="Agency FB" pitchFamily="34" charset="0"/>
              </a:rPr>
              <a:t>yo no he hablado por mi propia cuenta</a:t>
            </a:r>
            <a:r>
              <a:rPr lang="es-CO" i="1" dirty="0">
                <a:latin typeface="Agency FB" pitchFamily="34" charset="0"/>
              </a:rPr>
              <a:t>; </a:t>
            </a:r>
            <a:r>
              <a:rPr lang="es-CO" b="1" i="1" dirty="0">
                <a:latin typeface="Agency FB" pitchFamily="34" charset="0"/>
              </a:rPr>
              <a:t>el Padre que me envió, él me dio mandamiento de lo que he de decir, y de lo que he de </a:t>
            </a:r>
            <a:r>
              <a:rPr lang="es-CO" b="1" i="1" dirty="0" smtClean="0">
                <a:latin typeface="Agency FB" pitchFamily="34" charset="0"/>
              </a:rPr>
              <a:t>hablar</a:t>
            </a:r>
            <a:r>
              <a:rPr lang="es-CO" b="1" i="1" dirty="0" smtClean="0"/>
              <a:t>»</a:t>
            </a:r>
            <a:r>
              <a:rPr lang="es-CO" i="1" dirty="0"/>
              <a:t> </a:t>
            </a:r>
            <a:endParaRPr lang="es-CO" i="1" dirty="0" smtClean="0"/>
          </a:p>
          <a:p>
            <a:pPr marL="0" indent="0" algn="ctr">
              <a:buNone/>
            </a:pPr>
            <a:r>
              <a:rPr lang="es-CO" dirty="0" smtClean="0">
                <a:solidFill>
                  <a:srgbClr val="FF0000"/>
                </a:solidFill>
              </a:rPr>
              <a:t>(</a:t>
            </a:r>
            <a:r>
              <a:rPr lang="es-CO" b="1" dirty="0">
                <a:solidFill>
                  <a:srgbClr val="FF0000"/>
                </a:solidFill>
              </a:rPr>
              <a:t>Juan 12:49</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22979402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wheel(1)">
                                      <p:cBhvr>
                                        <p:cTn id="13" dur="2000"/>
                                        <p:tgtEl>
                                          <p:spTgt spid="3">
                                            <p:txEl>
                                              <p:pRg st="5" end="5"/>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heel(1)">
                                      <p:cBhvr>
                                        <p:cTn id="16"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507288" cy="6480720"/>
          </a:xfrm>
        </p:spPr>
        <p:txBody>
          <a:bodyPr>
            <a:normAutofit fontScale="77500" lnSpcReduction="20000"/>
          </a:bodyPr>
          <a:lstStyle/>
          <a:p>
            <a:pPr marL="0" indent="0" algn="ctr">
              <a:buNone/>
            </a:pPr>
            <a:r>
              <a:rPr lang="es-CO" sz="4000" b="1" dirty="0" smtClean="0">
                <a:solidFill>
                  <a:srgbClr val="FF0000"/>
                </a:solidFill>
              </a:rPr>
              <a:t>Los medios de comunicación son así:</a:t>
            </a:r>
          </a:p>
          <a:p>
            <a:pPr marL="0" indent="0" algn="ctr">
              <a:buNone/>
            </a:pPr>
            <a:r>
              <a:rPr lang="es-CO" dirty="0" smtClean="0"/>
              <a:t>Del </a:t>
            </a:r>
            <a:r>
              <a:rPr lang="es-CO" dirty="0"/>
              <a:t>Padre al Hijo...</a:t>
            </a:r>
          </a:p>
          <a:p>
            <a:pPr marL="0" indent="0" algn="ctr">
              <a:buNone/>
            </a:pPr>
            <a:r>
              <a:rPr lang="es-CO" dirty="0" smtClean="0"/>
              <a:t>Del </a:t>
            </a:r>
            <a:r>
              <a:rPr lang="es-CO" dirty="0"/>
              <a:t>Hijo al Espíritu Santo...</a:t>
            </a:r>
          </a:p>
          <a:p>
            <a:pPr marL="0" indent="0" algn="ctr">
              <a:buNone/>
            </a:pPr>
            <a:r>
              <a:rPr lang="es-CO" dirty="0" smtClean="0"/>
              <a:t>Del </a:t>
            </a:r>
            <a:r>
              <a:rPr lang="es-CO" dirty="0"/>
              <a:t>Espíritu Santo a los apóstoles...</a:t>
            </a:r>
          </a:p>
          <a:p>
            <a:pPr marL="0" indent="0" algn="ctr">
              <a:buNone/>
            </a:pPr>
            <a:r>
              <a:rPr lang="es-CO" dirty="0" smtClean="0"/>
              <a:t>De </a:t>
            </a:r>
            <a:r>
              <a:rPr lang="es-CO" dirty="0"/>
              <a:t>los apóstoles, por inspiración, a los demás seres humanos.</a:t>
            </a:r>
          </a:p>
          <a:p>
            <a:endParaRPr lang="es-CO" dirty="0" smtClean="0"/>
          </a:p>
          <a:p>
            <a:pPr marL="0" indent="0" algn="ctr">
              <a:buNone/>
            </a:pPr>
            <a:r>
              <a:rPr lang="es-CO" dirty="0" smtClean="0"/>
              <a:t>Siendo </a:t>
            </a:r>
            <a:r>
              <a:rPr lang="es-CO" dirty="0"/>
              <a:t>así la procedencia del “</a:t>
            </a:r>
            <a:r>
              <a:rPr lang="es-CO" dirty="0">
                <a:latin typeface="Agency FB" pitchFamily="34" charset="0"/>
              </a:rPr>
              <a:t>evangelio eterno</a:t>
            </a:r>
            <a:r>
              <a:rPr lang="es-CO" dirty="0" smtClean="0"/>
              <a:t>” según lo registra</a:t>
            </a:r>
            <a:r>
              <a:rPr lang="es-CO" dirty="0"/>
              <a:t> </a:t>
            </a:r>
            <a:r>
              <a:rPr lang="es-CO" dirty="0">
                <a:solidFill>
                  <a:srgbClr val="FF0000"/>
                </a:solidFill>
              </a:rPr>
              <a:t>(Apocalipsis 14:6</a:t>
            </a:r>
            <a:r>
              <a:rPr lang="es-CO" dirty="0" smtClean="0">
                <a:solidFill>
                  <a:srgbClr val="FF0000"/>
                </a:solidFill>
              </a:rPr>
              <a:t>)</a:t>
            </a:r>
            <a:r>
              <a:rPr lang="es-CO" dirty="0" smtClean="0"/>
              <a:t>.</a:t>
            </a:r>
          </a:p>
          <a:p>
            <a:pPr marL="0" indent="0" algn="ctr">
              <a:buNone/>
            </a:pPr>
            <a:r>
              <a:rPr lang="es-CO" b="1" dirty="0" smtClean="0"/>
              <a:t>¿</a:t>
            </a:r>
            <a:r>
              <a:rPr lang="es-CO" b="1" dirty="0"/>
              <a:t>C</a:t>
            </a:r>
            <a:r>
              <a:rPr lang="es-CO" b="1" dirty="0" smtClean="0"/>
              <a:t>on </a:t>
            </a:r>
            <a:r>
              <a:rPr lang="es-CO" b="1" dirty="0"/>
              <a:t>qué justificación elevar al Espíritu Santo al nivel del </a:t>
            </a:r>
            <a:r>
              <a:rPr lang="es-CO" b="1" dirty="0" smtClean="0"/>
              <a:t>Ser </a:t>
            </a:r>
            <a:r>
              <a:rPr lang="es-CO" b="1" dirty="0"/>
              <a:t>Divino más importante de la Era Cristiana? </a:t>
            </a:r>
            <a:endParaRPr lang="es-CO" b="1" dirty="0" smtClean="0"/>
          </a:p>
          <a:p>
            <a:pPr marL="0" indent="0" algn="ctr">
              <a:buNone/>
            </a:pPr>
            <a:r>
              <a:rPr lang="es-CO" dirty="0" smtClean="0"/>
              <a:t>Sin </a:t>
            </a:r>
            <a:r>
              <a:rPr lang="es-CO" dirty="0"/>
              <a:t>duda, tiene funciones importantísimas, pero no deja de ser “</a:t>
            </a:r>
            <a:r>
              <a:rPr lang="es-CO" b="1" dirty="0">
                <a:latin typeface="Agency FB" pitchFamily="34" charset="0"/>
              </a:rPr>
              <a:t>enviado</a:t>
            </a:r>
            <a:r>
              <a:rPr lang="es-CO" dirty="0" smtClean="0"/>
              <a:t>” por </a:t>
            </a:r>
            <a:r>
              <a:rPr lang="es-CO" dirty="0"/>
              <a:t>otros </a:t>
            </a:r>
            <a:r>
              <a:rPr lang="es-CO" dirty="0" smtClean="0"/>
              <a:t>iguales </a:t>
            </a:r>
            <a:r>
              <a:rPr lang="es-CO" dirty="0"/>
              <a:t>a él</a:t>
            </a:r>
            <a:r>
              <a:rPr lang="es-CO" dirty="0" smtClean="0"/>
              <a:t>. El Padre y el Hijo.</a:t>
            </a:r>
          </a:p>
          <a:p>
            <a:pPr marL="0" indent="0" algn="ctr">
              <a:buNone/>
            </a:pPr>
            <a:r>
              <a:rPr lang="es-CO" dirty="0" smtClean="0"/>
              <a:t> </a:t>
            </a:r>
            <a:r>
              <a:rPr lang="es-CO" sz="3600" b="1" u="sng" dirty="0">
                <a:solidFill>
                  <a:srgbClr val="FF0000"/>
                </a:solidFill>
              </a:rPr>
              <a:t>¿Quién es superior: el que envía o el que es enviado?</a:t>
            </a:r>
            <a:r>
              <a:rPr lang="es-CO" dirty="0"/>
              <a:t> </a:t>
            </a:r>
            <a:endParaRPr lang="es-CO" dirty="0" smtClean="0"/>
          </a:p>
          <a:p>
            <a:pPr marL="0" indent="0" algn="ctr">
              <a:buNone/>
            </a:pPr>
            <a:endParaRPr lang="es-CO" dirty="0" smtClean="0"/>
          </a:p>
          <a:p>
            <a:pPr marL="0" indent="0" algn="ctr">
              <a:buNone/>
            </a:pPr>
            <a:r>
              <a:rPr lang="es-CO" dirty="0" smtClean="0"/>
              <a:t>“</a:t>
            </a:r>
            <a:r>
              <a:rPr lang="es-CO" dirty="0">
                <a:latin typeface="Agency FB" pitchFamily="34" charset="0"/>
              </a:rPr>
              <a:t>Mas el Consolador, el Espíritu Santo, a quien el Padre enviará en mi nombre, él os enseñará todas las cosas, y os recordará todo lo que yo os he dicho</a:t>
            </a:r>
            <a:r>
              <a:rPr lang="es-CO" dirty="0" smtClean="0"/>
              <a:t>”</a:t>
            </a:r>
          </a:p>
          <a:p>
            <a:pPr marL="0" indent="0" algn="ctr">
              <a:buNone/>
            </a:pPr>
            <a:r>
              <a:rPr lang="es-CO" dirty="0"/>
              <a:t> (</a:t>
            </a:r>
            <a:r>
              <a:rPr lang="es-CO" dirty="0">
                <a:solidFill>
                  <a:srgbClr val="FF0000"/>
                </a:solidFill>
              </a:rPr>
              <a:t>Juan 14:26).</a:t>
            </a:r>
          </a:p>
          <a:p>
            <a:endParaRPr lang="es-CO" dirty="0"/>
          </a:p>
        </p:txBody>
      </p:sp>
    </p:spTree>
    <p:extLst>
      <p:ext uri="{BB962C8B-B14F-4D97-AF65-F5344CB8AC3E}">
        <p14:creationId xmlns:p14="http://schemas.microsoft.com/office/powerpoint/2010/main" val="27499387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12" dur="500"/>
                                        <p:tgtEl>
                                          <p:spTgt spid="3">
                                            <p:txEl>
                                              <p:pRg st="7" end="7"/>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5" dur="500"/>
                                        <p:tgtEl>
                                          <p:spTgt spid="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animEffect transition="in" filter="barn(inVertical)">
                                      <p:cBhvr>
                                        <p:cTn id="20" dur="500"/>
                                        <p:tgtEl>
                                          <p:spTgt spid="3">
                                            <p:txEl>
                                              <p:pRg st="9" end="9"/>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animEffect transition="in" filter="barn(inVertical)">
                                      <p:cBhvr>
                                        <p:cTn id="23" dur="500"/>
                                        <p:tgtEl>
                                          <p:spTgt spid="3">
                                            <p:txEl>
                                              <p:pRg st="11" end="11"/>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3">
                                            <p:txEl>
                                              <p:pRg st="12" end="12"/>
                                            </p:txEl>
                                          </p:spTgt>
                                        </p:tgtEl>
                                        <p:attrNameLst>
                                          <p:attrName>style.visibility</p:attrName>
                                        </p:attrNameLst>
                                      </p:cBhvr>
                                      <p:to>
                                        <p:strVal val="visible"/>
                                      </p:to>
                                    </p:set>
                                    <p:animEffect transition="in" filter="barn(inVertical)">
                                      <p:cBhvr>
                                        <p:cTn id="26"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a:bodyPr>
          <a:lstStyle/>
          <a:p>
            <a:r>
              <a:rPr lang="es-CO" sz="5400" b="1" i="1" dirty="0" smtClean="0">
                <a:latin typeface="Agency FB" pitchFamily="34" charset="0"/>
              </a:rPr>
              <a:t>Veamos la secuencia</a:t>
            </a:r>
            <a:endParaRPr lang="es-CO" sz="5400" b="1" i="1" dirty="0">
              <a:latin typeface="Agency FB" pitchFamily="34" charset="0"/>
            </a:endParaRPr>
          </a:p>
        </p:txBody>
      </p:sp>
      <p:sp>
        <p:nvSpPr>
          <p:cNvPr id="3" name="2 Marcador de contenido"/>
          <p:cNvSpPr>
            <a:spLocks noGrp="1"/>
          </p:cNvSpPr>
          <p:nvPr>
            <p:ph idx="1"/>
          </p:nvPr>
        </p:nvSpPr>
        <p:spPr>
          <a:xfrm>
            <a:off x="0" y="1412776"/>
            <a:ext cx="9144000" cy="5445224"/>
          </a:xfrm>
          <a:blipFill>
            <a:blip r:embed="rId2"/>
            <a:tile tx="0" ty="0" sx="100000" sy="100000" flip="none" algn="tl"/>
          </a:blipFill>
        </p:spPr>
        <p:txBody>
          <a:bodyPr>
            <a:noAutofit/>
          </a:bodyPr>
          <a:lstStyle/>
          <a:p>
            <a:pPr marL="0" indent="0" algn="ctr">
              <a:buNone/>
            </a:pPr>
            <a:r>
              <a:rPr lang="es-CO" sz="2400" dirty="0"/>
              <a:t>1. </a:t>
            </a:r>
            <a:r>
              <a:rPr lang="es-CO" sz="2400" dirty="0" smtClean="0"/>
              <a:t>El </a:t>
            </a:r>
            <a:r>
              <a:rPr lang="es-CO" sz="2400" dirty="0"/>
              <a:t>Padre envía al Espíritu Santo. </a:t>
            </a:r>
            <a:endParaRPr lang="es-CO" sz="2400" dirty="0" smtClean="0"/>
          </a:p>
          <a:p>
            <a:pPr marL="0" indent="0" algn="ctr">
              <a:buNone/>
            </a:pPr>
            <a:r>
              <a:rPr lang="es-CO" sz="2400" dirty="0" smtClean="0"/>
              <a:t>2. El </a:t>
            </a:r>
            <a:r>
              <a:rPr lang="es-CO" sz="2400" dirty="0"/>
              <a:t>Espíritu escucha a Cristo, tomando de Cristo la Palabra de vida. </a:t>
            </a:r>
            <a:endParaRPr lang="es-CO" sz="2400" dirty="0" smtClean="0"/>
          </a:p>
          <a:p>
            <a:pPr marL="0" indent="0" algn="ctr">
              <a:buNone/>
            </a:pPr>
            <a:r>
              <a:rPr lang="es-CO" sz="2400" dirty="0" smtClean="0"/>
              <a:t>3. Se </a:t>
            </a:r>
            <a:r>
              <a:rPr lang="es-CO" sz="2400" dirty="0"/>
              <a:t>la da a los apóstoles. </a:t>
            </a:r>
            <a:endParaRPr lang="es-CO" sz="2400" dirty="0" smtClean="0"/>
          </a:p>
          <a:p>
            <a:pPr marL="0" indent="0" algn="ctr">
              <a:buNone/>
            </a:pPr>
            <a:r>
              <a:rPr lang="es-CO" sz="2400" dirty="0" smtClean="0"/>
              <a:t>Estos </a:t>
            </a:r>
            <a:r>
              <a:rPr lang="es-CO" sz="2400" dirty="0"/>
              <a:t>son algunos de los parámetros bíblicos para la obra del </a:t>
            </a:r>
            <a:r>
              <a:rPr lang="es-CO" sz="2400" dirty="0" smtClean="0"/>
              <a:t>Espíritu Santo.</a:t>
            </a:r>
          </a:p>
          <a:p>
            <a:pPr marL="0" indent="0" algn="ctr">
              <a:buNone/>
            </a:pPr>
            <a:r>
              <a:rPr lang="es-CO" sz="2400" dirty="0" smtClean="0"/>
              <a:t>Pero Cristo </a:t>
            </a:r>
            <a:r>
              <a:rPr lang="es-CO" sz="2400" dirty="0"/>
              <a:t>es quien tiene </a:t>
            </a:r>
            <a:r>
              <a:rPr lang="es-CO" sz="2400" i="1" dirty="0"/>
              <a:t>“</a:t>
            </a:r>
            <a:r>
              <a:rPr lang="es-CO" sz="2400" i="1" dirty="0">
                <a:latin typeface="Agency FB" pitchFamily="34" charset="0"/>
              </a:rPr>
              <a:t>toda potestad… en el cielo y en la tierra</a:t>
            </a:r>
            <a:r>
              <a:rPr lang="es-CO" sz="2400" i="1" dirty="0"/>
              <a:t>” </a:t>
            </a:r>
            <a:r>
              <a:rPr lang="es-CO" sz="2400" dirty="0">
                <a:solidFill>
                  <a:srgbClr val="FF0000"/>
                </a:solidFill>
              </a:rPr>
              <a:t>(</a:t>
            </a:r>
            <a:r>
              <a:rPr lang="es-CO" sz="2400" b="1" dirty="0">
                <a:solidFill>
                  <a:srgbClr val="FF0000"/>
                </a:solidFill>
              </a:rPr>
              <a:t>Mateo 28:18</a:t>
            </a:r>
            <a:r>
              <a:rPr lang="es-CO" sz="2400" dirty="0">
                <a:solidFill>
                  <a:srgbClr val="FF0000"/>
                </a:solidFill>
              </a:rPr>
              <a:t>), </a:t>
            </a:r>
            <a:r>
              <a:rPr lang="es-CO" sz="2400" dirty="0"/>
              <a:t>siendo </a:t>
            </a:r>
            <a:r>
              <a:rPr lang="es-CO" sz="2400" dirty="0" smtClean="0"/>
              <a:t>Él </a:t>
            </a:r>
            <a:r>
              <a:rPr lang="es-CO" sz="2400" dirty="0"/>
              <a:t>el único mediador </a:t>
            </a:r>
            <a:r>
              <a:rPr lang="es-CO" sz="2400" dirty="0">
                <a:solidFill>
                  <a:srgbClr val="FF0000"/>
                </a:solidFill>
              </a:rPr>
              <a:t>(</a:t>
            </a:r>
            <a:r>
              <a:rPr lang="es-CO" sz="2400" b="1" dirty="0">
                <a:solidFill>
                  <a:srgbClr val="FF0000"/>
                </a:solidFill>
              </a:rPr>
              <a:t>1 Timoteo 2:5</a:t>
            </a:r>
            <a:r>
              <a:rPr lang="es-CO" sz="2400" dirty="0">
                <a:solidFill>
                  <a:srgbClr val="FF0000"/>
                </a:solidFill>
              </a:rPr>
              <a:t>)</a:t>
            </a:r>
            <a:r>
              <a:rPr lang="es-CO" sz="2400" dirty="0"/>
              <a:t>. </a:t>
            </a:r>
            <a:r>
              <a:rPr lang="es-CO" sz="2400" dirty="0" smtClean="0"/>
              <a:t>Por tanto, El </a:t>
            </a:r>
            <a:r>
              <a:rPr lang="es-CO" sz="2400" dirty="0"/>
              <a:t>Espíritu Santo obra sujeto a la voluntad de Cristo</a:t>
            </a:r>
            <a:r>
              <a:rPr lang="es-CO" sz="2400" dirty="0" smtClean="0"/>
              <a:t>.</a:t>
            </a:r>
          </a:p>
          <a:p>
            <a:pPr marL="0" indent="0" algn="ctr">
              <a:buNone/>
            </a:pPr>
            <a:r>
              <a:rPr lang="es-CO" sz="2400" dirty="0" smtClean="0"/>
              <a:t>En </a:t>
            </a:r>
            <a:r>
              <a:rPr lang="es-CO" sz="2400" dirty="0"/>
              <a:t>Pentecostés el Espíritu Santo hace perfectamente el papel que el Padre y Cristo le asignaron, dando a los apóstoles la Palabra que hablasen</a:t>
            </a:r>
            <a:r>
              <a:rPr lang="es-CO" sz="2400"/>
              <a:t>, </a:t>
            </a:r>
            <a:r>
              <a:rPr lang="es-CO" sz="2400" smtClean="0"/>
              <a:t>magnificó </a:t>
            </a:r>
            <a:r>
              <a:rPr lang="es-CO" sz="2400" dirty="0" smtClean="0"/>
              <a:t>el principio </a:t>
            </a:r>
            <a:r>
              <a:rPr lang="es-CO" sz="2400" dirty="0"/>
              <a:t>de la revelación de “</a:t>
            </a:r>
            <a:r>
              <a:rPr lang="es-CO" sz="2400" dirty="0">
                <a:latin typeface="Agency FB" pitchFamily="34" charset="0"/>
              </a:rPr>
              <a:t>toda la verdad</a:t>
            </a:r>
            <a:r>
              <a:rPr lang="es-CO" sz="2400" dirty="0"/>
              <a:t>” </a:t>
            </a:r>
            <a:r>
              <a:rPr lang="es-CO" sz="2400" dirty="0">
                <a:solidFill>
                  <a:srgbClr val="FF0000"/>
                </a:solidFill>
              </a:rPr>
              <a:t>(Juan 16:13), </a:t>
            </a:r>
            <a:r>
              <a:rPr lang="es-CO" sz="2400" dirty="0"/>
              <a:t>tarea que culminó sesenta y tres años más tarde con la revelación de Apocalipsis</a:t>
            </a:r>
            <a:r>
              <a:rPr lang="es-CO" sz="2400" dirty="0" smtClean="0"/>
              <a:t>. Que Dios le bendiga es mi oración. Amen</a:t>
            </a:r>
            <a:endParaRPr lang="es-CO" sz="2400" dirty="0"/>
          </a:p>
        </p:txBody>
      </p:sp>
    </p:spTree>
    <p:extLst>
      <p:ext uri="{BB962C8B-B14F-4D97-AF65-F5344CB8AC3E}">
        <p14:creationId xmlns:p14="http://schemas.microsoft.com/office/powerpoint/2010/main" val="317687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80">
                                          <p:stCondLst>
                                            <p:cond delay="0"/>
                                          </p:stCondLst>
                                        </p:cTn>
                                        <p:tgtEl>
                                          <p:spTgt spid="3">
                                            <p:txEl>
                                              <p:pRg st="5" end="5"/>
                                            </p:txEl>
                                          </p:spTgt>
                                        </p:tgtEl>
                                      </p:cBhvr>
                                    </p:animEffect>
                                    <p:anim calcmode="lin" valueType="num">
                                      <p:cBhvr>
                                        <p:cTn id="4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5" end="5"/>
                                            </p:txEl>
                                          </p:spTgt>
                                        </p:tgtEl>
                                      </p:cBhvr>
                                      <p:to x="100000" y="60000"/>
                                    </p:animScale>
                                    <p:animScale>
                                      <p:cBhvr>
                                        <p:cTn id="46" dur="166" decel="50000">
                                          <p:stCondLst>
                                            <p:cond delay="676"/>
                                          </p:stCondLst>
                                        </p:cTn>
                                        <p:tgtEl>
                                          <p:spTgt spid="3">
                                            <p:txEl>
                                              <p:pRg st="5" end="5"/>
                                            </p:txEl>
                                          </p:spTgt>
                                        </p:tgtEl>
                                      </p:cBhvr>
                                      <p:to x="100000" y="100000"/>
                                    </p:animScale>
                                    <p:animScale>
                                      <p:cBhvr>
                                        <p:cTn id="47" dur="26">
                                          <p:stCondLst>
                                            <p:cond delay="1312"/>
                                          </p:stCondLst>
                                        </p:cTn>
                                        <p:tgtEl>
                                          <p:spTgt spid="3">
                                            <p:txEl>
                                              <p:pRg st="5" end="5"/>
                                            </p:txEl>
                                          </p:spTgt>
                                        </p:tgtEl>
                                      </p:cBhvr>
                                      <p:to x="100000" y="80000"/>
                                    </p:animScale>
                                    <p:animScale>
                                      <p:cBhvr>
                                        <p:cTn id="48" dur="166" decel="50000">
                                          <p:stCondLst>
                                            <p:cond delay="1338"/>
                                          </p:stCondLst>
                                        </p:cTn>
                                        <p:tgtEl>
                                          <p:spTgt spid="3">
                                            <p:txEl>
                                              <p:pRg st="5" end="5"/>
                                            </p:txEl>
                                          </p:spTgt>
                                        </p:tgtEl>
                                      </p:cBhvr>
                                      <p:to x="100000" y="100000"/>
                                    </p:animScale>
                                    <p:animScale>
                                      <p:cBhvr>
                                        <p:cTn id="49" dur="26">
                                          <p:stCondLst>
                                            <p:cond delay="1642"/>
                                          </p:stCondLst>
                                        </p:cTn>
                                        <p:tgtEl>
                                          <p:spTgt spid="3">
                                            <p:txEl>
                                              <p:pRg st="5" end="5"/>
                                            </p:txEl>
                                          </p:spTgt>
                                        </p:tgtEl>
                                      </p:cBhvr>
                                      <p:to x="100000" y="90000"/>
                                    </p:animScale>
                                    <p:animScale>
                                      <p:cBhvr>
                                        <p:cTn id="50" dur="166" decel="50000">
                                          <p:stCondLst>
                                            <p:cond delay="1668"/>
                                          </p:stCondLst>
                                        </p:cTn>
                                        <p:tgtEl>
                                          <p:spTgt spid="3">
                                            <p:txEl>
                                              <p:pRg st="5" end="5"/>
                                            </p:txEl>
                                          </p:spTgt>
                                        </p:tgtEl>
                                      </p:cBhvr>
                                      <p:to x="100000" y="100000"/>
                                    </p:animScale>
                                    <p:animScale>
                                      <p:cBhvr>
                                        <p:cTn id="51" dur="26">
                                          <p:stCondLst>
                                            <p:cond delay="1808"/>
                                          </p:stCondLst>
                                        </p:cTn>
                                        <p:tgtEl>
                                          <p:spTgt spid="3">
                                            <p:txEl>
                                              <p:pRg st="5" end="5"/>
                                            </p:txEl>
                                          </p:spTgt>
                                        </p:tgtEl>
                                      </p:cBhvr>
                                      <p:to x="100000" y="95000"/>
                                    </p:animScale>
                                    <p:animScale>
                                      <p:cBhvr>
                                        <p:cTn id="5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3416</TotalTime>
  <Words>460</Words>
  <Application>Microsoft Office PowerPoint</Application>
  <PresentationFormat>Presentación en pantalla (4:3)</PresentationFormat>
  <Paragraphs>120</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Predicaban «Según el Espíritu les daba que hablasen»</vt:lpstr>
      <vt:lpstr>Presentación de PowerPoint</vt:lpstr>
      <vt:lpstr>Presentación de PowerPoint</vt:lpstr>
      <vt:lpstr>Presentación de PowerPoint</vt:lpstr>
      <vt:lpstr>Veamos la secuencia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EVENTOS DEL DÍA DE PENTECOSTÉS</dc:title>
  <dc:creator>FAMILIA FIERRO CH</dc:creator>
  <cp:lastModifiedBy>FAMILIA FIERRO CH</cp:lastModifiedBy>
  <cp:revision>327</cp:revision>
  <dcterms:created xsi:type="dcterms:W3CDTF">2013-03-05T11:00:48Z</dcterms:created>
  <dcterms:modified xsi:type="dcterms:W3CDTF">2014-04-14T13:34:04Z</dcterms:modified>
</cp:coreProperties>
</file>