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Lst>
  <p:sldSz cx="9144000" cy="6858000" type="screen4x3"/>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1" d="100"/>
          <a:sy n="61" d="100"/>
        </p:scale>
        <p:origin x="-408"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CO"/>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CO"/>
          </a:p>
        </p:txBody>
      </p:sp>
      <p:sp>
        <p:nvSpPr>
          <p:cNvPr id="4" name="3 Marcador de fecha"/>
          <p:cNvSpPr>
            <a:spLocks noGrp="1"/>
          </p:cNvSpPr>
          <p:nvPr>
            <p:ph type="dt" sz="half" idx="10"/>
          </p:nvPr>
        </p:nvSpPr>
        <p:spPr/>
        <p:txBody>
          <a:bodyPr/>
          <a:lstStyle/>
          <a:p>
            <a:fld id="{79143DF8-73FC-4A87-AEDB-1E87E90D4A4F}" type="datetimeFigureOut">
              <a:rPr lang="es-CO" smtClean="0"/>
              <a:t>14/04/2014</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33AFD729-1F08-4D41-8DB6-12CB99ED5D73}" type="slidenum">
              <a:rPr lang="es-CO" smtClean="0"/>
              <a:t>‹Nº›</a:t>
            </a:fld>
            <a:endParaRPr lang="es-CO"/>
          </a:p>
        </p:txBody>
      </p:sp>
    </p:spTree>
    <p:extLst>
      <p:ext uri="{BB962C8B-B14F-4D97-AF65-F5344CB8AC3E}">
        <p14:creationId xmlns:p14="http://schemas.microsoft.com/office/powerpoint/2010/main" val="24651539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79143DF8-73FC-4A87-AEDB-1E87E90D4A4F}" type="datetimeFigureOut">
              <a:rPr lang="es-CO" smtClean="0"/>
              <a:t>14/04/2014</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33AFD729-1F08-4D41-8DB6-12CB99ED5D73}" type="slidenum">
              <a:rPr lang="es-CO" smtClean="0"/>
              <a:t>‹Nº›</a:t>
            </a:fld>
            <a:endParaRPr lang="es-CO"/>
          </a:p>
        </p:txBody>
      </p:sp>
    </p:spTree>
    <p:extLst>
      <p:ext uri="{BB962C8B-B14F-4D97-AF65-F5344CB8AC3E}">
        <p14:creationId xmlns:p14="http://schemas.microsoft.com/office/powerpoint/2010/main" val="21189783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79143DF8-73FC-4A87-AEDB-1E87E90D4A4F}" type="datetimeFigureOut">
              <a:rPr lang="es-CO" smtClean="0"/>
              <a:t>14/04/2014</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33AFD729-1F08-4D41-8DB6-12CB99ED5D73}" type="slidenum">
              <a:rPr lang="es-CO" smtClean="0"/>
              <a:t>‹Nº›</a:t>
            </a:fld>
            <a:endParaRPr lang="es-CO"/>
          </a:p>
        </p:txBody>
      </p:sp>
    </p:spTree>
    <p:extLst>
      <p:ext uri="{BB962C8B-B14F-4D97-AF65-F5344CB8AC3E}">
        <p14:creationId xmlns:p14="http://schemas.microsoft.com/office/powerpoint/2010/main" val="26628576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4 Marcador de fecha"/>
          <p:cNvSpPr>
            <a:spLocks noGrp="1"/>
          </p:cNvSpPr>
          <p:nvPr>
            <p:ph type="dt" sz="half" idx="10"/>
          </p:nvPr>
        </p:nvSpPr>
        <p:spPr/>
        <p:txBody>
          <a:bodyPr/>
          <a:lstStyle/>
          <a:p>
            <a:fld id="{79143DF8-73FC-4A87-AEDB-1E87E90D4A4F}" type="datetimeFigureOut">
              <a:rPr lang="es-CO" smtClean="0"/>
              <a:t>14/04/2014</a:t>
            </a:fld>
            <a:endParaRPr lang="es-CO"/>
          </a:p>
        </p:txBody>
      </p:sp>
      <p:sp>
        <p:nvSpPr>
          <p:cNvPr id="6" name="5 Marcador de pie de página"/>
          <p:cNvSpPr>
            <a:spLocks noGrp="1"/>
          </p:cNvSpPr>
          <p:nvPr>
            <p:ph type="ftr" sz="quarter" idx="11"/>
          </p:nvPr>
        </p:nvSpPr>
        <p:spPr/>
        <p:txBody>
          <a:bodyPr/>
          <a:lstStyle/>
          <a:p>
            <a:endParaRPr lang="es-CO"/>
          </a:p>
        </p:txBody>
      </p:sp>
      <p:sp>
        <p:nvSpPr>
          <p:cNvPr id="7" name="6 Marcador de número de diapositiva"/>
          <p:cNvSpPr>
            <a:spLocks noGrp="1"/>
          </p:cNvSpPr>
          <p:nvPr>
            <p:ph type="sldNum" sz="quarter" idx="12"/>
          </p:nvPr>
        </p:nvSpPr>
        <p:spPr/>
        <p:txBody>
          <a:bodyPr/>
          <a:lstStyle/>
          <a:p>
            <a:fld id="{33AFD729-1F08-4D41-8DB6-12CB99ED5D73}" type="slidenum">
              <a:rPr lang="es-CO" smtClean="0"/>
              <a:t>‹Nº›</a:t>
            </a:fld>
            <a:endParaRPr lang="es-CO"/>
          </a:p>
        </p:txBody>
      </p:sp>
    </p:spTree>
    <p:extLst>
      <p:ext uri="{BB962C8B-B14F-4D97-AF65-F5344CB8AC3E}">
        <p14:creationId xmlns:p14="http://schemas.microsoft.com/office/powerpoint/2010/main" val="18632712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7" name="6 Marcador de fecha"/>
          <p:cNvSpPr>
            <a:spLocks noGrp="1"/>
          </p:cNvSpPr>
          <p:nvPr>
            <p:ph type="dt" sz="half" idx="10"/>
          </p:nvPr>
        </p:nvSpPr>
        <p:spPr/>
        <p:txBody>
          <a:bodyPr/>
          <a:lstStyle/>
          <a:p>
            <a:fld id="{79143DF8-73FC-4A87-AEDB-1E87E90D4A4F}" type="datetimeFigureOut">
              <a:rPr lang="es-CO" smtClean="0"/>
              <a:t>14/04/2014</a:t>
            </a:fld>
            <a:endParaRPr lang="es-CO"/>
          </a:p>
        </p:txBody>
      </p:sp>
      <p:sp>
        <p:nvSpPr>
          <p:cNvPr id="8" name="7 Marcador de pie de página"/>
          <p:cNvSpPr>
            <a:spLocks noGrp="1"/>
          </p:cNvSpPr>
          <p:nvPr>
            <p:ph type="ftr" sz="quarter" idx="11"/>
          </p:nvPr>
        </p:nvSpPr>
        <p:spPr/>
        <p:txBody>
          <a:bodyPr/>
          <a:lstStyle/>
          <a:p>
            <a:endParaRPr lang="es-CO"/>
          </a:p>
        </p:txBody>
      </p:sp>
      <p:sp>
        <p:nvSpPr>
          <p:cNvPr id="9" name="8 Marcador de número de diapositiva"/>
          <p:cNvSpPr>
            <a:spLocks noGrp="1"/>
          </p:cNvSpPr>
          <p:nvPr>
            <p:ph type="sldNum" sz="quarter" idx="12"/>
          </p:nvPr>
        </p:nvSpPr>
        <p:spPr/>
        <p:txBody>
          <a:bodyPr/>
          <a:lstStyle/>
          <a:p>
            <a:fld id="{33AFD729-1F08-4D41-8DB6-12CB99ED5D73}" type="slidenum">
              <a:rPr lang="es-CO" smtClean="0"/>
              <a:t>‹Nº›</a:t>
            </a:fld>
            <a:endParaRPr lang="es-CO"/>
          </a:p>
        </p:txBody>
      </p:sp>
    </p:spTree>
    <p:extLst>
      <p:ext uri="{BB962C8B-B14F-4D97-AF65-F5344CB8AC3E}">
        <p14:creationId xmlns:p14="http://schemas.microsoft.com/office/powerpoint/2010/main" val="37640601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fecha"/>
          <p:cNvSpPr>
            <a:spLocks noGrp="1"/>
          </p:cNvSpPr>
          <p:nvPr>
            <p:ph type="dt" sz="half" idx="10"/>
          </p:nvPr>
        </p:nvSpPr>
        <p:spPr/>
        <p:txBody>
          <a:bodyPr/>
          <a:lstStyle/>
          <a:p>
            <a:fld id="{79143DF8-73FC-4A87-AEDB-1E87E90D4A4F}" type="datetimeFigureOut">
              <a:rPr lang="es-CO" smtClean="0"/>
              <a:t>14/04/2014</a:t>
            </a:fld>
            <a:endParaRPr lang="es-CO"/>
          </a:p>
        </p:txBody>
      </p:sp>
      <p:sp>
        <p:nvSpPr>
          <p:cNvPr id="4" name="3 Marcador de pie de página"/>
          <p:cNvSpPr>
            <a:spLocks noGrp="1"/>
          </p:cNvSpPr>
          <p:nvPr>
            <p:ph type="ftr" sz="quarter" idx="11"/>
          </p:nvPr>
        </p:nvSpPr>
        <p:spPr/>
        <p:txBody>
          <a:bodyPr/>
          <a:lstStyle/>
          <a:p>
            <a:endParaRPr lang="es-CO"/>
          </a:p>
        </p:txBody>
      </p:sp>
      <p:sp>
        <p:nvSpPr>
          <p:cNvPr id="5" name="4 Marcador de número de diapositiva"/>
          <p:cNvSpPr>
            <a:spLocks noGrp="1"/>
          </p:cNvSpPr>
          <p:nvPr>
            <p:ph type="sldNum" sz="quarter" idx="12"/>
          </p:nvPr>
        </p:nvSpPr>
        <p:spPr/>
        <p:txBody>
          <a:bodyPr/>
          <a:lstStyle/>
          <a:p>
            <a:fld id="{33AFD729-1F08-4D41-8DB6-12CB99ED5D73}" type="slidenum">
              <a:rPr lang="es-CO" smtClean="0"/>
              <a:t>‹Nº›</a:t>
            </a:fld>
            <a:endParaRPr lang="es-CO"/>
          </a:p>
        </p:txBody>
      </p:sp>
    </p:spTree>
    <p:extLst>
      <p:ext uri="{BB962C8B-B14F-4D97-AF65-F5344CB8AC3E}">
        <p14:creationId xmlns:p14="http://schemas.microsoft.com/office/powerpoint/2010/main" val="10520573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79143DF8-73FC-4A87-AEDB-1E87E90D4A4F}" type="datetimeFigureOut">
              <a:rPr lang="es-CO" smtClean="0"/>
              <a:t>14/04/2014</a:t>
            </a:fld>
            <a:endParaRPr lang="es-CO"/>
          </a:p>
        </p:txBody>
      </p:sp>
      <p:sp>
        <p:nvSpPr>
          <p:cNvPr id="3" name="2 Marcador de pie de página"/>
          <p:cNvSpPr>
            <a:spLocks noGrp="1"/>
          </p:cNvSpPr>
          <p:nvPr>
            <p:ph type="ftr" sz="quarter" idx="11"/>
          </p:nvPr>
        </p:nvSpPr>
        <p:spPr/>
        <p:txBody>
          <a:bodyPr/>
          <a:lstStyle/>
          <a:p>
            <a:endParaRPr lang="es-CO"/>
          </a:p>
        </p:txBody>
      </p:sp>
      <p:sp>
        <p:nvSpPr>
          <p:cNvPr id="4" name="3 Marcador de número de diapositiva"/>
          <p:cNvSpPr>
            <a:spLocks noGrp="1"/>
          </p:cNvSpPr>
          <p:nvPr>
            <p:ph type="sldNum" sz="quarter" idx="12"/>
          </p:nvPr>
        </p:nvSpPr>
        <p:spPr/>
        <p:txBody>
          <a:bodyPr/>
          <a:lstStyle/>
          <a:p>
            <a:fld id="{33AFD729-1F08-4D41-8DB6-12CB99ED5D73}" type="slidenum">
              <a:rPr lang="es-CO" smtClean="0"/>
              <a:t>‹Nº›</a:t>
            </a:fld>
            <a:endParaRPr lang="es-CO"/>
          </a:p>
        </p:txBody>
      </p:sp>
    </p:spTree>
    <p:extLst>
      <p:ext uri="{BB962C8B-B14F-4D97-AF65-F5344CB8AC3E}">
        <p14:creationId xmlns:p14="http://schemas.microsoft.com/office/powerpoint/2010/main" val="3109434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CO"/>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79143DF8-73FC-4A87-AEDB-1E87E90D4A4F}" type="datetimeFigureOut">
              <a:rPr lang="es-CO" smtClean="0"/>
              <a:t>14/04/2014</a:t>
            </a:fld>
            <a:endParaRPr lang="es-CO"/>
          </a:p>
        </p:txBody>
      </p:sp>
      <p:sp>
        <p:nvSpPr>
          <p:cNvPr id="6" name="5 Marcador de pie de página"/>
          <p:cNvSpPr>
            <a:spLocks noGrp="1"/>
          </p:cNvSpPr>
          <p:nvPr>
            <p:ph type="ftr" sz="quarter" idx="11"/>
          </p:nvPr>
        </p:nvSpPr>
        <p:spPr/>
        <p:txBody>
          <a:bodyPr/>
          <a:lstStyle/>
          <a:p>
            <a:endParaRPr lang="es-CO"/>
          </a:p>
        </p:txBody>
      </p:sp>
      <p:sp>
        <p:nvSpPr>
          <p:cNvPr id="7" name="6 Marcador de número de diapositiva"/>
          <p:cNvSpPr>
            <a:spLocks noGrp="1"/>
          </p:cNvSpPr>
          <p:nvPr>
            <p:ph type="sldNum" sz="quarter" idx="12"/>
          </p:nvPr>
        </p:nvSpPr>
        <p:spPr/>
        <p:txBody>
          <a:bodyPr/>
          <a:lstStyle/>
          <a:p>
            <a:fld id="{33AFD729-1F08-4D41-8DB6-12CB99ED5D73}" type="slidenum">
              <a:rPr lang="es-CO" smtClean="0"/>
              <a:t>‹Nº›</a:t>
            </a:fld>
            <a:endParaRPr lang="es-CO"/>
          </a:p>
        </p:txBody>
      </p:sp>
    </p:spTree>
    <p:extLst>
      <p:ext uri="{BB962C8B-B14F-4D97-AF65-F5344CB8AC3E}">
        <p14:creationId xmlns:p14="http://schemas.microsoft.com/office/powerpoint/2010/main" val="8266408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CO"/>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79143DF8-73FC-4A87-AEDB-1E87E90D4A4F}" type="datetimeFigureOut">
              <a:rPr lang="es-CO" smtClean="0"/>
              <a:t>14/04/2014</a:t>
            </a:fld>
            <a:endParaRPr lang="es-CO"/>
          </a:p>
        </p:txBody>
      </p:sp>
      <p:sp>
        <p:nvSpPr>
          <p:cNvPr id="6" name="5 Marcador de pie de página"/>
          <p:cNvSpPr>
            <a:spLocks noGrp="1"/>
          </p:cNvSpPr>
          <p:nvPr>
            <p:ph type="ftr" sz="quarter" idx="11"/>
          </p:nvPr>
        </p:nvSpPr>
        <p:spPr/>
        <p:txBody>
          <a:bodyPr/>
          <a:lstStyle/>
          <a:p>
            <a:endParaRPr lang="es-CO"/>
          </a:p>
        </p:txBody>
      </p:sp>
      <p:sp>
        <p:nvSpPr>
          <p:cNvPr id="7" name="6 Marcador de número de diapositiva"/>
          <p:cNvSpPr>
            <a:spLocks noGrp="1"/>
          </p:cNvSpPr>
          <p:nvPr>
            <p:ph type="sldNum" sz="quarter" idx="12"/>
          </p:nvPr>
        </p:nvSpPr>
        <p:spPr/>
        <p:txBody>
          <a:bodyPr/>
          <a:lstStyle/>
          <a:p>
            <a:fld id="{33AFD729-1F08-4D41-8DB6-12CB99ED5D73}" type="slidenum">
              <a:rPr lang="es-CO" smtClean="0"/>
              <a:t>‹Nº›</a:t>
            </a:fld>
            <a:endParaRPr lang="es-CO"/>
          </a:p>
        </p:txBody>
      </p:sp>
    </p:spTree>
    <p:extLst>
      <p:ext uri="{BB962C8B-B14F-4D97-AF65-F5344CB8AC3E}">
        <p14:creationId xmlns:p14="http://schemas.microsoft.com/office/powerpoint/2010/main" val="3919874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79143DF8-73FC-4A87-AEDB-1E87E90D4A4F}" type="datetimeFigureOut">
              <a:rPr lang="es-CO" smtClean="0"/>
              <a:t>14/04/2014</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33AFD729-1F08-4D41-8DB6-12CB99ED5D73}" type="slidenum">
              <a:rPr lang="es-CO" smtClean="0"/>
              <a:t>‹Nº›</a:t>
            </a:fld>
            <a:endParaRPr lang="es-CO"/>
          </a:p>
        </p:txBody>
      </p:sp>
    </p:spTree>
    <p:extLst>
      <p:ext uri="{BB962C8B-B14F-4D97-AF65-F5344CB8AC3E}">
        <p14:creationId xmlns:p14="http://schemas.microsoft.com/office/powerpoint/2010/main" val="41075508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CO"/>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79143DF8-73FC-4A87-AEDB-1E87E90D4A4F}" type="datetimeFigureOut">
              <a:rPr lang="es-CO" smtClean="0"/>
              <a:t>14/04/2014</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33AFD729-1F08-4D41-8DB6-12CB99ED5D73}" type="slidenum">
              <a:rPr lang="es-CO" smtClean="0"/>
              <a:t>‹Nº›</a:t>
            </a:fld>
            <a:endParaRPr lang="es-CO"/>
          </a:p>
        </p:txBody>
      </p:sp>
    </p:spTree>
    <p:extLst>
      <p:ext uri="{BB962C8B-B14F-4D97-AF65-F5344CB8AC3E}">
        <p14:creationId xmlns:p14="http://schemas.microsoft.com/office/powerpoint/2010/main" val="10064288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9143DF8-73FC-4A87-AEDB-1E87E90D4A4F}" type="datetimeFigureOut">
              <a:rPr lang="es-CO" smtClean="0"/>
              <a:t>14/04/2014</a:t>
            </a:fld>
            <a:endParaRPr lang="es-CO"/>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O"/>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AFD729-1F08-4D41-8DB6-12CB99ED5D73}" type="slidenum">
              <a:rPr lang="es-CO" smtClean="0"/>
              <a:t>‹Nº›</a:t>
            </a:fld>
            <a:endParaRPr lang="es-CO"/>
          </a:p>
        </p:txBody>
      </p:sp>
    </p:spTree>
    <p:extLst>
      <p:ext uri="{BB962C8B-B14F-4D97-AF65-F5344CB8AC3E}">
        <p14:creationId xmlns:p14="http://schemas.microsoft.com/office/powerpoint/2010/main" val="344426742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1 Rectángulo"/>
          <p:cNvSpPr/>
          <p:nvPr/>
        </p:nvSpPr>
        <p:spPr>
          <a:xfrm>
            <a:off x="6478323" y="1124744"/>
            <a:ext cx="1083951" cy="707886"/>
          </a:xfrm>
          <a:prstGeom prst="rect">
            <a:avLst/>
          </a:prstGeom>
        </p:spPr>
        <p:txBody>
          <a:bodyPr wrap="none">
            <a:spAutoFit/>
          </a:bodyPr>
          <a:lstStyle/>
          <a:p>
            <a:r>
              <a:rPr lang="es-CO" sz="4000" dirty="0">
                <a:latin typeface="Algerian" pitchFamily="82" charset="0"/>
              </a:rPr>
              <a:t>N° 2</a:t>
            </a:r>
          </a:p>
        </p:txBody>
      </p:sp>
    </p:spTree>
    <p:extLst>
      <p:ext uri="{BB962C8B-B14F-4D97-AF65-F5344CB8AC3E}">
        <p14:creationId xmlns:p14="http://schemas.microsoft.com/office/powerpoint/2010/main" val="225227727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0" y="274638"/>
            <a:ext cx="9144000" cy="1143000"/>
          </a:xfrm>
        </p:spPr>
        <p:txBody>
          <a:bodyPr>
            <a:noAutofit/>
          </a:bodyPr>
          <a:lstStyle/>
          <a:p>
            <a:r>
              <a:rPr lang="es-CO" sz="3200" b="1" dirty="0">
                <a:solidFill>
                  <a:srgbClr val="FF0000"/>
                </a:solidFill>
                <a:latin typeface="Agency FB" pitchFamily="34" charset="0"/>
              </a:rPr>
              <a:t>Reflexiones sobre la importancia de </a:t>
            </a:r>
            <a:r>
              <a:rPr lang="es-CO" sz="3200" b="1" dirty="0" smtClean="0">
                <a:solidFill>
                  <a:srgbClr val="FF0000"/>
                </a:solidFill>
                <a:latin typeface="Agency FB" pitchFamily="34" charset="0"/>
              </a:rPr>
              <a:t>algunos detalles </a:t>
            </a:r>
            <a:r>
              <a:rPr lang="es-CO" sz="3200" b="1" dirty="0">
                <a:solidFill>
                  <a:srgbClr val="FF0000"/>
                </a:solidFill>
                <a:latin typeface="Agency FB" pitchFamily="34" charset="0"/>
              </a:rPr>
              <a:t>en la revelación inspirada y el tiempo dedicado a su </a:t>
            </a:r>
            <a:r>
              <a:rPr lang="es-CO" sz="3200" b="1" dirty="0" smtClean="0">
                <a:solidFill>
                  <a:srgbClr val="FF0000"/>
                </a:solidFill>
                <a:latin typeface="Agency FB" pitchFamily="34" charset="0"/>
              </a:rPr>
              <a:t>exposición</a:t>
            </a:r>
            <a:endParaRPr lang="es-CO" sz="3200" b="1" dirty="0">
              <a:solidFill>
                <a:srgbClr val="FF0000"/>
              </a:solidFill>
              <a:latin typeface="Agency FB" pitchFamily="34" charset="0"/>
            </a:endParaRPr>
          </a:p>
        </p:txBody>
      </p:sp>
      <p:sp>
        <p:nvSpPr>
          <p:cNvPr id="3" name="2 Marcador de contenido"/>
          <p:cNvSpPr>
            <a:spLocks noGrp="1"/>
          </p:cNvSpPr>
          <p:nvPr>
            <p:ph idx="1"/>
          </p:nvPr>
        </p:nvSpPr>
        <p:spPr>
          <a:xfrm>
            <a:off x="457200" y="1600200"/>
            <a:ext cx="8229600" cy="5069160"/>
          </a:xfrm>
        </p:spPr>
        <p:txBody>
          <a:bodyPr>
            <a:normAutofit fontScale="77500" lnSpcReduction="20000"/>
          </a:bodyPr>
          <a:lstStyle/>
          <a:p>
            <a:pPr marL="0" indent="0" algn="ctr">
              <a:buNone/>
            </a:pPr>
            <a:r>
              <a:rPr lang="es-CO" dirty="0"/>
              <a:t>   ¿Con qué justificación dedicarle tanto tiempo y espacio a pormenores relacionados con </a:t>
            </a:r>
            <a:r>
              <a:rPr lang="es-CO" i="1" dirty="0"/>
              <a:t>"</a:t>
            </a:r>
            <a:r>
              <a:rPr lang="es-CO" i="1" dirty="0">
                <a:latin typeface="Agency FB" pitchFamily="34" charset="0"/>
              </a:rPr>
              <a:t>el día de Pentecostés</a:t>
            </a:r>
            <a:r>
              <a:rPr lang="es-CO" i="1" dirty="0"/>
              <a:t>" </a:t>
            </a:r>
            <a:r>
              <a:rPr lang="es-CO" dirty="0"/>
              <a:t>y la identificación exacta de </a:t>
            </a:r>
            <a:r>
              <a:rPr lang="es-CO" i="1" dirty="0"/>
              <a:t>"</a:t>
            </a:r>
            <a:r>
              <a:rPr lang="es-CO" i="1" dirty="0">
                <a:latin typeface="Agency FB" pitchFamily="34" charset="0"/>
              </a:rPr>
              <a:t>todos</a:t>
            </a:r>
            <a:r>
              <a:rPr lang="es-CO" i="1" dirty="0"/>
              <a:t>" </a:t>
            </a:r>
            <a:r>
              <a:rPr lang="es-CO" dirty="0"/>
              <a:t>en </a:t>
            </a:r>
            <a:r>
              <a:rPr lang="es-CO" b="1" dirty="0">
                <a:solidFill>
                  <a:srgbClr val="FF0000"/>
                </a:solidFill>
              </a:rPr>
              <a:t>Hechos 2:1</a:t>
            </a:r>
            <a:r>
              <a:rPr lang="es-CO" dirty="0"/>
              <a:t>? </a:t>
            </a:r>
            <a:endParaRPr lang="es-CO" dirty="0" smtClean="0"/>
          </a:p>
          <a:p>
            <a:pPr marL="0" indent="0">
              <a:buNone/>
            </a:pPr>
            <a:endParaRPr lang="es-CO" i="1" dirty="0" smtClean="0"/>
          </a:p>
          <a:p>
            <a:pPr marL="0" indent="0" algn="ctr">
              <a:buNone/>
            </a:pPr>
            <a:r>
              <a:rPr lang="es-CO" i="1" dirty="0" smtClean="0"/>
              <a:t>«</a:t>
            </a:r>
            <a:r>
              <a:rPr lang="es-CO" i="1" dirty="0" smtClean="0">
                <a:latin typeface="Agency FB" pitchFamily="34" charset="0"/>
              </a:rPr>
              <a:t>Tales </a:t>
            </a:r>
            <a:r>
              <a:rPr lang="es-CO" i="1" dirty="0">
                <a:latin typeface="Agency FB" pitchFamily="34" charset="0"/>
              </a:rPr>
              <a:t>detalles no tienen importancia</a:t>
            </a:r>
            <a:r>
              <a:rPr lang="es-CO" i="1" dirty="0"/>
              <a:t>" </a:t>
            </a:r>
            <a:r>
              <a:rPr lang="es-CO" dirty="0"/>
              <a:t>, opinan muchos creyentes, añadiendo: </a:t>
            </a:r>
            <a:r>
              <a:rPr lang="es-CO" i="1" dirty="0" smtClean="0"/>
              <a:t>»</a:t>
            </a:r>
            <a:r>
              <a:rPr lang="es-CO" i="1" dirty="0" smtClean="0">
                <a:latin typeface="Agency FB" pitchFamily="34" charset="0"/>
              </a:rPr>
              <a:t>Es </a:t>
            </a:r>
            <a:r>
              <a:rPr lang="es-CO" i="1" dirty="0">
                <a:latin typeface="Agency FB" pitchFamily="34" charset="0"/>
              </a:rPr>
              <a:t>una pérdida de tiempo abundar en </a:t>
            </a:r>
            <a:r>
              <a:rPr lang="es-CO" i="1" dirty="0" smtClean="0">
                <a:latin typeface="Agency FB" pitchFamily="34" charset="0"/>
              </a:rPr>
              <a:t>ellos»</a:t>
            </a:r>
            <a:r>
              <a:rPr lang="es-CO" i="1" dirty="0" smtClean="0"/>
              <a:t>. </a:t>
            </a:r>
          </a:p>
          <a:p>
            <a:pPr marL="0" indent="0" algn="ctr">
              <a:buNone/>
            </a:pPr>
            <a:r>
              <a:rPr lang="es-CO" b="1" i="1" dirty="0" smtClean="0">
                <a:solidFill>
                  <a:srgbClr val="0070C0"/>
                </a:solidFill>
              </a:rPr>
              <a:t>Lo </a:t>
            </a:r>
            <a:r>
              <a:rPr lang="es-CO" b="1" i="1" dirty="0">
                <a:solidFill>
                  <a:srgbClr val="0070C0"/>
                </a:solidFill>
              </a:rPr>
              <a:t>importante es que vino el Espíritu Santo en el día de Pentecostés </a:t>
            </a:r>
            <a:r>
              <a:rPr lang="es-CO" b="1" i="1" dirty="0" smtClean="0">
                <a:solidFill>
                  <a:srgbClr val="0070C0"/>
                </a:solidFill>
              </a:rPr>
              <a:t>– o sea, en el día 50-, y </a:t>
            </a:r>
            <a:r>
              <a:rPr lang="es-CO" b="1" i="1" dirty="0">
                <a:solidFill>
                  <a:srgbClr val="0070C0"/>
                </a:solidFill>
              </a:rPr>
              <a:t>se convirtieron como tres mil almas. </a:t>
            </a:r>
            <a:endParaRPr lang="es-CO" b="1" i="1" dirty="0" smtClean="0">
              <a:solidFill>
                <a:srgbClr val="0070C0"/>
              </a:solidFill>
            </a:endParaRPr>
          </a:p>
          <a:p>
            <a:pPr marL="0" indent="0" algn="ctr">
              <a:buNone/>
            </a:pPr>
            <a:r>
              <a:rPr lang="es-CO" b="1" i="1" dirty="0" smtClean="0">
                <a:solidFill>
                  <a:srgbClr val="0070C0"/>
                </a:solidFill>
              </a:rPr>
              <a:t>Nuestra responsabilidad hoy es buscar la unidad como lo hicieron los apóstoles, por tanto, </a:t>
            </a:r>
            <a:r>
              <a:rPr lang="es-CO" b="1" i="1" dirty="0">
                <a:solidFill>
                  <a:srgbClr val="0070C0"/>
                </a:solidFill>
              </a:rPr>
              <a:t>d</a:t>
            </a:r>
            <a:r>
              <a:rPr lang="es-CO" b="1" i="1" dirty="0" smtClean="0">
                <a:solidFill>
                  <a:srgbClr val="0070C0"/>
                </a:solidFill>
              </a:rPr>
              <a:t>ejemos </a:t>
            </a:r>
            <a:r>
              <a:rPr lang="es-CO" b="1" i="1" dirty="0">
                <a:solidFill>
                  <a:srgbClr val="0070C0"/>
                </a:solidFill>
              </a:rPr>
              <a:t>que ese mismo Espíritu nos llene y busquemos salvar las almas </a:t>
            </a:r>
            <a:r>
              <a:rPr lang="es-CO" b="1" i="1" dirty="0" smtClean="0">
                <a:solidFill>
                  <a:srgbClr val="0070C0"/>
                </a:solidFill>
              </a:rPr>
              <a:t>perdidas</a:t>
            </a:r>
            <a:r>
              <a:rPr lang="es-CO" b="1" i="1" dirty="0">
                <a:solidFill>
                  <a:srgbClr val="0070C0"/>
                </a:solidFill>
              </a:rPr>
              <a:t>.</a:t>
            </a:r>
            <a:r>
              <a:rPr lang="es-CO" b="1" dirty="0">
                <a:solidFill>
                  <a:srgbClr val="0070C0"/>
                </a:solidFill>
              </a:rPr>
              <a:t>  Todo lo que impida tal unidad debe quitarse para que no obstaculice la obra del Espíritu, que es </a:t>
            </a:r>
            <a:r>
              <a:rPr lang="es-CO" b="1" dirty="0" smtClean="0">
                <a:solidFill>
                  <a:srgbClr val="0070C0"/>
                </a:solidFill>
              </a:rPr>
              <a:t>la </a:t>
            </a:r>
            <a:r>
              <a:rPr lang="es-CO" b="1" dirty="0">
                <a:solidFill>
                  <a:srgbClr val="0070C0"/>
                </a:solidFill>
              </a:rPr>
              <a:t>obra de Dios en favor de su pueblo.   </a:t>
            </a:r>
          </a:p>
        </p:txBody>
      </p:sp>
    </p:spTree>
    <p:extLst>
      <p:ext uri="{BB962C8B-B14F-4D97-AF65-F5344CB8AC3E}">
        <p14:creationId xmlns:p14="http://schemas.microsoft.com/office/powerpoint/2010/main" val="954942888"/>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1" presetClass="entr" presetSubtype="1" fill="hold"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Effect transition="in" filter="wheel(1)">
                                      <p:cBhvr>
                                        <p:cTn id="25" dur="2000"/>
                                        <p:tgtEl>
                                          <p:spTgt spid="3">
                                            <p:txEl>
                                              <p:pRg st="2" end="2"/>
                                            </p:txEl>
                                          </p:spTgt>
                                        </p:tgtEl>
                                      </p:cBhvr>
                                    </p:animEffect>
                                  </p:childTnLst>
                                </p:cTn>
                              </p:par>
                              <p:par>
                                <p:cTn id="26" presetID="21" presetClass="entr" presetSubtype="1" fill="hold" nodeType="with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wheel(1)">
                                      <p:cBhvr>
                                        <p:cTn id="28" dur="2000"/>
                                        <p:tgtEl>
                                          <p:spTgt spid="3">
                                            <p:txEl>
                                              <p:pRg st="3" end="3"/>
                                            </p:txEl>
                                          </p:spTgt>
                                        </p:tgtEl>
                                      </p:cBhvr>
                                    </p:animEffect>
                                  </p:childTnLst>
                                </p:cTn>
                              </p:par>
                              <p:par>
                                <p:cTn id="29" presetID="21" presetClass="entr" presetSubtype="1" fill="hold" nodeType="with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wheel(1)">
                                      <p:cBhvr>
                                        <p:cTn id="31"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8229600" cy="6192688"/>
          </a:xfrm>
        </p:spPr>
        <p:txBody>
          <a:bodyPr>
            <a:normAutofit fontScale="92500" lnSpcReduction="20000"/>
          </a:bodyPr>
          <a:lstStyle/>
          <a:p>
            <a:pPr marL="0" indent="0" algn="ctr">
              <a:buNone/>
            </a:pPr>
            <a:r>
              <a:rPr lang="es-CO" dirty="0"/>
              <a:t> </a:t>
            </a:r>
            <a:r>
              <a:rPr lang="es-CO" b="1" dirty="0">
                <a:solidFill>
                  <a:srgbClr val="0070C0"/>
                </a:solidFill>
              </a:rPr>
              <a:t>Este consejo parece sabio. </a:t>
            </a:r>
            <a:endParaRPr lang="es-CO" b="1" dirty="0" smtClean="0">
              <a:solidFill>
                <a:srgbClr val="0070C0"/>
              </a:solidFill>
            </a:endParaRPr>
          </a:p>
          <a:p>
            <a:pPr marL="0" indent="0" algn="ctr">
              <a:buNone/>
            </a:pPr>
            <a:r>
              <a:rPr lang="es-CO" b="1" dirty="0" smtClean="0">
                <a:solidFill>
                  <a:srgbClr val="0070C0"/>
                </a:solidFill>
              </a:rPr>
              <a:t>Con </a:t>
            </a:r>
            <a:r>
              <a:rPr lang="es-CO" b="1" dirty="0">
                <a:solidFill>
                  <a:srgbClr val="0070C0"/>
                </a:solidFill>
              </a:rPr>
              <a:t>todo, cuestionamos su validez. </a:t>
            </a:r>
            <a:endParaRPr lang="es-CO" b="1" dirty="0" smtClean="0">
              <a:solidFill>
                <a:srgbClr val="0070C0"/>
              </a:solidFill>
            </a:endParaRPr>
          </a:p>
          <a:p>
            <a:pPr marL="0" indent="0" algn="ctr">
              <a:buNone/>
            </a:pPr>
            <a:endParaRPr lang="es-CO" dirty="0" smtClean="0"/>
          </a:p>
          <a:p>
            <a:pPr marL="0" indent="0" algn="ctr">
              <a:buNone/>
            </a:pPr>
            <a:r>
              <a:rPr lang="es-CO" dirty="0" smtClean="0"/>
              <a:t>De </a:t>
            </a:r>
            <a:r>
              <a:rPr lang="es-CO" dirty="0"/>
              <a:t>la manera que un pequeño disturbio atmosférico en África puede convertirse en una baja presión peligrosa que se introduce en el Atlántico, crece, se refuerza, se hace tormenta tropical y se evoluciona en huracán que azota las islas del Caribe o las costas de América Central, devastando y </a:t>
            </a:r>
            <a:r>
              <a:rPr lang="es-CO" dirty="0" smtClean="0"/>
              <a:t>matando. </a:t>
            </a:r>
          </a:p>
          <a:p>
            <a:pPr marL="0" indent="0" algn="ctr">
              <a:buNone/>
            </a:pPr>
            <a:endParaRPr lang="es-CO" dirty="0" smtClean="0"/>
          </a:p>
          <a:p>
            <a:pPr marL="0" indent="0" algn="ctr">
              <a:buNone/>
            </a:pPr>
            <a:r>
              <a:rPr lang="es-CO" b="1" dirty="0" smtClean="0">
                <a:solidFill>
                  <a:srgbClr val="0070C0"/>
                </a:solidFill>
              </a:rPr>
              <a:t>Asimismo </a:t>
            </a:r>
            <a:r>
              <a:rPr lang="es-CO" b="1" dirty="0">
                <a:solidFill>
                  <a:srgbClr val="0070C0"/>
                </a:solidFill>
              </a:rPr>
              <a:t>los "pequeños" errores que resultan cuando se obvian o se malinterpretan "detalles" tienden a causar grandes estragos espirituales. </a:t>
            </a:r>
            <a:endParaRPr lang="es-CO" b="1" dirty="0" smtClean="0">
              <a:solidFill>
                <a:srgbClr val="0070C0"/>
              </a:solidFill>
            </a:endParaRPr>
          </a:p>
        </p:txBody>
      </p:sp>
    </p:spTree>
    <p:extLst>
      <p:ext uri="{BB962C8B-B14F-4D97-AF65-F5344CB8AC3E}">
        <p14:creationId xmlns:p14="http://schemas.microsoft.com/office/powerpoint/2010/main" val="3859161101"/>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wipe(down)">
                                      <p:cBhvr>
                                        <p:cTn id="7" dur="580">
                                          <p:stCondLst>
                                            <p:cond delay="0"/>
                                          </p:stCondLst>
                                        </p:cTn>
                                        <p:tgtEl>
                                          <p:spTgt spid="3">
                                            <p:txEl>
                                              <p:pRg st="3" end="3"/>
                                            </p:txEl>
                                          </p:spTgt>
                                        </p:tgtEl>
                                      </p:cBhvr>
                                    </p:animEffect>
                                    <p:anim calcmode="lin" valueType="num">
                                      <p:cBhvr>
                                        <p:cTn id="8" dur="1822" tmFilter="0,0; 0.14,0.36; 0.43,0.73; 0.71,0.91; 1.0,1.0">
                                          <p:stCondLst>
                                            <p:cond delay="0"/>
                                          </p:stCondLst>
                                        </p:cTn>
                                        <p:tgtEl>
                                          <p:spTgt spid="3">
                                            <p:txEl>
                                              <p:pRg st="3" end="3"/>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3" end="3"/>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3" end="3"/>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3" end="3"/>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3" end="3"/>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3" end="3"/>
                                            </p:txEl>
                                          </p:spTgt>
                                        </p:tgtEl>
                                      </p:cBhvr>
                                      <p:to x="100000" y="60000"/>
                                    </p:animScale>
                                    <p:animScale>
                                      <p:cBhvr>
                                        <p:cTn id="14" dur="166" decel="50000">
                                          <p:stCondLst>
                                            <p:cond delay="676"/>
                                          </p:stCondLst>
                                        </p:cTn>
                                        <p:tgtEl>
                                          <p:spTgt spid="3">
                                            <p:txEl>
                                              <p:pRg st="3" end="3"/>
                                            </p:txEl>
                                          </p:spTgt>
                                        </p:tgtEl>
                                      </p:cBhvr>
                                      <p:to x="100000" y="100000"/>
                                    </p:animScale>
                                    <p:animScale>
                                      <p:cBhvr>
                                        <p:cTn id="15" dur="26">
                                          <p:stCondLst>
                                            <p:cond delay="1312"/>
                                          </p:stCondLst>
                                        </p:cTn>
                                        <p:tgtEl>
                                          <p:spTgt spid="3">
                                            <p:txEl>
                                              <p:pRg st="3" end="3"/>
                                            </p:txEl>
                                          </p:spTgt>
                                        </p:tgtEl>
                                      </p:cBhvr>
                                      <p:to x="100000" y="80000"/>
                                    </p:animScale>
                                    <p:animScale>
                                      <p:cBhvr>
                                        <p:cTn id="16" dur="166" decel="50000">
                                          <p:stCondLst>
                                            <p:cond delay="1338"/>
                                          </p:stCondLst>
                                        </p:cTn>
                                        <p:tgtEl>
                                          <p:spTgt spid="3">
                                            <p:txEl>
                                              <p:pRg st="3" end="3"/>
                                            </p:txEl>
                                          </p:spTgt>
                                        </p:tgtEl>
                                      </p:cBhvr>
                                      <p:to x="100000" y="100000"/>
                                    </p:animScale>
                                    <p:animScale>
                                      <p:cBhvr>
                                        <p:cTn id="17" dur="26">
                                          <p:stCondLst>
                                            <p:cond delay="1642"/>
                                          </p:stCondLst>
                                        </p:cTn>
                                        <p:tgtEl>
                                          <p:spTgt spid="3">
                                            <p:txEl>
                                              <p:pRg st="3" end="3"/>
                                            </p:txEl>
                                          </p:spTgt>
                                        </p:tgtEl>
                                      </p:cBhvr>
                                      <p:to x="100000" y="90000"/>
                                    </p:animScale>
                                    <p:animScale>
                                      <p:cBhvr>
                                        <p:cTn id="18" dur="166" decel="50000">
                                          <p:stCondLst>
                                            <p:cond delay="1668"/>
                                          </p:stCondLst>
                                        </p:cTn>
                                        <p:tgtEl>
                                          <p:spTgt spid="3">
                                            <p:txEl>
                                              <p:pRg st="3" end="3"/>
                                            </p:txEl>
                                          </p:spTgt>
                                        </p:tgtEl>
                                      </p:cBhvr>
                                      <p:to x="100000" y="100000"/>
                                    </p:animScale>
                                    <p:animScale>
                                      <p:cBhvr>
                                        <p:cTn id="19" dur="26">
                                          <p:stCondLst>
                                            <p:cond delay="1808"/>
                                          </p:stCondLst>
                                        </p:cTn>
                                        <p:tgtEl>
                                          <p:spTgt spid="3">
                                            <p:txEl>
                                              <p:pRg st="3" end="3"/>
                                            </p:txEl>
                                          </p:spTgt>
                                        </p:tgtEl>
                                      </p:cBhvr>
                                      <p:to x="100000" y="95000"/>
                                    </p:animScale>
                                    <p:animScale>
                                      <p:cBhvr>
                                        <p:cTn id="20" dur="166" decel="50000">
                                          <p:stCondLst>
                                            <p:cond delay="1834"/>
                                          </p:stCondLst>
                                        </p:cTn>
                                        <p:tgtEl>
                                          <p:spTgt spid="3">
                                            <p:txEl>
                                              <p:pRg st="3" end="3"/>
                                            </p:txEl>
                                          </p:spTgt>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Effect transition="in" filter="wipe(down)">
                                      <p:cBhvr>
                                        <p:cTn id="23" dur="580">
                                          <p:stCondLst>
                                            <p:cond delay="0"/>
                                          </p:stCondLst>
                                        </p:cTn>
                                        <p:tgtEl>
                                          <p:spTgt spid="3">
                                            <p:txEl>
                                              <p:pRg st="5" end="5"/>
                                            </p:txEl>
                                          </p:spTgt>
                                        </p:tgtEl>
                                      </p:cBhvr>
                                    </p:animEffect>
                                    <p:anim calcmode="lin" valueType="num">
                                      <p:cBhvr>
                                        <p:cTn id="24" dur="1822" tmFilter="0,0; 0.14,0.36; 0.43,0.73; 0.71,0.91; 1.0,1.0">
                                          <p:stCondLst>
                                            <p:cond delay="0"/>
                                          </p:stCondLst>
                                        </p:cTn>
                                        <p:tgtEl>
                                          <p:spTgt spid="3">
                                            <p:txEl>
                                              <p:pRg st="5" end="5"/>
                                            </p:txEl>
                                          </p:spTgt>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3">
                                            <p:txEl>
                                              <p:pRg st="5" end="5"/>
                                            </p:txEl>
                                          </p:spTgt>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3">
                                            <p:txEl>
                                              <p:pRg st="5" end="5"/>
                                            </p:txEl>
                                          </p:spTgt>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3">
                                            <p:txEl>
                                              <p:pRg st="5" end="5"/>
                                            </p:txEl>
                                          </p:spTgt>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3">
                                            <p:txEl>
                                              <p:pRg st="5" end="5"/>
                                            </p:txEl>
                                          </p:spTgt>
                                        </p:tgtEl>
                                        <p:attrNameLst>
                                          <p:attrName>ppt_y</p:attrName>
                                        </p:attrNameLst>
                                      </p:cBhvr>
                                      <p:tavLst>
                                        <p:tav tm="0" fmla="#ppt_y-sin(pi*$)/81">
                                          <p:val>
                                            <p:fltVal val="0"/>
                                          </p:val>
                                        </p:tav>
                                        <p:tav tm="100000">
                                          <p:val>
                                            <p:fltVal val="1"/>
                                          </p:val>
                                        </p:tav>
                                      </p:tavLst>
                                    </p:anim>
                                    <p:animScale>
                                      <p:cBhvr>
                                        <p:cTn id="29" dur="26">
                                          <p:stCondLst>
                                            <p:cond delay="650"/>
                                          </p:stCondLst>
                                        </p:cTn>
                                        <p:tgtEl>
                                          <p:spTgt spid="3">
                                            <p:txEl>
                                              <p:pRg st="5" end="5"/>
                                            </p:txEl>
                                          </p:spTgt>
                                        </p:tgtEl>
                                      </p:cBhvr>
                                      <p:to x="100000" y="60000"/>
                                    </p:animScale>
                                    <p:animScale>
                                      <p:cBhvr>
                                        <p:cTn id="30" dur="166" decel="50000">
                                          <p:stCondLst>
                                            <p:cond delay="676"/>
                                          </p:stCondLst>
                                        </p:cTn>
                                        <p:tgtEl>
                                          <p:spTgt spid="3">
                                            <p:txEl>
                                              <p:pRg st="5" end="5"/>
                                            </p:txEl>
                                          </p:spTgt>
                                        </p:tgtEl>
                                      </p:cBhvr>
                                      <p:to x="100000" y="100000"/>
                                    </p:animScale>
                                    <p:animScale>
                                      <p:cBhvr>
                                        <p:cTn id="31" dur="26">
                                          <p:stCondLst>
                                            <p:cond delay="1312"/>
                                          </p:stCondLst>
                                        </p:cTn>
                                        <p:tgtEl>
                                          <p:spTgt spid="3">
                                            <p:txEl>
                                              <p:pRg st="5" end="5"/>
                                            </p:txEl>
                                          </p:spTgt>
                                        </p:tgtEl>
                                      </p:cBhvr>
                                      <p:to x="100000" y="80000"/>
                                    </p:animScale>
                                    <p:animScale>
                                      <p:cBhvr>
                                        <p:cTn id="32" dur="166" decel="50000">
                                          <p:stCondLst>
                                            <p:cond delay="1338"/>
                                          </p:stCondLst>
                                        </p:cTn>
                                        <p:tgtEl>
                                          <p:spTgt spid="3">
                                            <p:txEl>
                                              <p:pRg st="5" end="5"/>
                                            </p:txEl>
                                          </p:spTgt>
                                        </p:tgtEl>
                                      </p:cBhvr>
                                      <p:to x="100000" y="100000"/>
                                    </p:animScale>
                                    <p:animScale>
                                      <p:cBhvr>
                                        <p:cTn id="33" dur="26">
                                          <p:stCondLst>
                                            <p:cond delay="1642"/>
                                          </p:stCondLst>
                                        </p:cTn>
                                        <p:tgtEl>
                                          <p:spTgt spid="3">
                                            <p:txEl>
                                              <p:pRg st="5" end="5"/>
                                            </p:txEl>
                                          </p:spTgt>
                                        </p:tgtEl>
                                      </p:cBhvr>
                                      <p:to x="100000" y="90000"/>
                                    </p:animScale>
                                    <p:animScale>
                                      <p:cBhvr>
                                        <p:cTn id="34" dur="166" decel="50000">
                                          <p:stCondLst>
                                            <p:cond delay="1668"/>
                                          </p:stCondLst>
                                        </p:cTn>
                                        <p:tgtEl>
                                          <p:spTgt spid="3">
                                            <p:txEl>
                                              <p:pRg st="5" end="5"/>
                                            </p:txEl>
                                          </p:spTgt>
                                        </p:tgtEl>
                                      </p:cBhvr>
                                      <p:to x="100000" y="100000"/>
                                    </p:animScale>
                                    <p:animScale>
                                      <p:cBhvr>
                                        <p:cTn id="35" dur="26">
                                          <p:stCondLst>
                                            <p:cond delay="1808"/>
                                          </p:stCondLst>
                                        </p:cTn>
                                        <p:tgtEl>
                                          <p:spTgt spid="3">
                                            <p:txEl>
                                              <p:pRg st="5" end="5"/>
                                            </p:txEl>
                                          </p:spTgt>
                                        </p:tgtEl>
                                      </p:cBhvr>
                                      <p:to x="100000" y="95000"/>
                                    </p:animScale>
                                    <p:animScale>
                                      <p:cBhvr>
                                        <p:cTn id="36" dur="166" decel="50000">
                                          <p:stCondLst>
                                            <p:cond delay="1834"/>
                                          </p:stCondLst>
                                        </p:cTn>
                                        <p:tgtEl>
                                          <p:spTgt spid="3">
                                            <p:txEl>
                                              <p:pRg st="5" end="5"/>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CO" b="1" i="1" dirty="0">
                <a:solidFill>
                  <a:srgbClr val="FF0000"/>
                </a:solidFill>
                <a:latin typeface="Agency FB" pitchFamily="34" charset="0"/>
              </a:rPr>
              <a:t>Estimado lector, ¿discierne usted los errores en esta pintura? </a:t>
            </a:r>
          </a:p>
        </p:txBody>
      </p:sp>
      <p:sp>
        <p:nvSpPr>
          <p:cNvPr id="3" name="2 Marcador de contenido"/>
          <p:cNvSpPr>
            <a:spLocks noGrp="1"/>
          </p:cNvSpPr>
          <p:nvPr>
            <p:ph idx="1"/>
          </p:nvPr>
        </p:nvSpPr>
        <p:spPr>
          <a:xfrm>
            <a:off x="457200" y="1600200"/>
            <a:ext cx="4690864" cy="4525963"/>
          </a:xfrm>
        </p:spPr>
        <p:txBody>
          <a:bodyPr>
            <a:normAutofit fontScale="85000" lnSpcReduction="20000"/>
          </a:bodyPr>
          <a:lstStyle/>
          <a:p>
            <a:pPr marL="0" indent="0" algn="ctr">
              <a:buNone/>
            </a:pPr>
            <a:r>
              <a:rPr lang="es-CO" dirty="0" smtClean="0"/>
              <a:t>¡</a:t>
            </a:r>
            <a:r>
              <a:rPr lang="es-CO" dirty="0"/>
              <a:t>Demasiada gente! Solo los doce apóstoles estaban </a:t>
            </a:r>
            <a:r>
              <a:rPr lang="es-CO" i="1" dirty="0"/>
              <a:t>"en la casa"</a:t>
            </a:r>
            <a:r>
              <a:rPr lang="es-CO" dirty="0"/>
              <a:t> temprano por la mañana de aquel día de Pentecostés del año 30 d. C. cuando </a:t>
            </a:r>
            <a:r>
              <a:rPr lang="es-CO" i="1" dirty="0"/>
              <a:t>"se les aparecieron lenguas, como de fuego..."</a:t>
            </a:r>
            <a:r>
              <a:rPr lang="es-CO" dirty="0"/>
              <a:t>. </a:t>
            </a:r>
            <a:endParaRPr lang="es-CO" dirty="0" smtClean="0"/>
          </a:p>
          <a:p>
            <a:pPr marL="0" indent="0" algn="ctr">
              <a:buNone/>
            </a:pPr>
            <a:r>
              <a:rPr lang="es-CO" dirty="0" smtClean="0"/>
              <a:t>En el texto Bíblico, María </a:t>
            </a:r>
            <a:r>
              <a:rPr lang="es-CO" dirty="0"/>
              <a:t>no estaba presente. Ninguna mujer estaba presente. Tampoco se dice que el Espíritu Santo se manifestara en aquel día como paloma.</a:t>
            </a:r>
          </a:p>
        </p:txBody>
      </p:sp>
      <p:pic>
        <p:nvPicPr>
          <p:cNvPr id="4098" name="Picture 2" descr="http://www.editoriallapaz.org/hechos_2_1-13_ilustLenguasdefuego.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48064" y="1700807"/>
            <a:ext cx="3991744" cy="44644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93482044"/>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p:cTn id="15"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95536" y="476672"/>
            <a:ext cx="8229600" cy="6192688"/>
          </a:xfrm>
        </p:spPr>
        <p:txBody>
          <a:bodyPr>
            <a:normAutofit fontScale="77500" lnSpcReduction="20000"/>
          </a:bodyPr>
          <a:lstStyle/>
          <a:p>
            <a:pPr marL="0" indent="0" algn="ctr">
              <a:buNone/>
            </a:pPr>
            <a:r>
              <a:rPr lang="es-CO" dirty="0"/>
              <a:t>H</a:t>
            </a:r>
            <a:r>
              <a:rPr lang="es-CO" dirty="0" smtClean="0"/>
              <a:t>ay </a:t>
            </a:r>
            <a:r>
              <a:rPr lang="es-CO" dirty="0"/>
              <a:t>otras evidencias bastante claras las cuales demuestran que solamente los doce apóstoles fueron bautizados con el Espíritu Santo aquel día de Pentecostés. Notemos:</a:t>
            </a:r>
          </a:p>
          <a:p>
            <a:pPr marL="0" indent="0">
              <a:buNone/>
            </a:pPr>
            <a:endParaRPr lang="es-CO" dirty="0" smtClean="0"/>
          </a:p>
          <a:p>
            <a:pPr marL="0" indent="0" algn="ctr">
              <a:buNone/>
            </a:pPr>
            <a:r>
              <a:rPr lang="es-CO" b="1" u="sng" dirty="0" smtClean="0">
                <a:solidFill>
                  <a:srgbClr val="0070C0"/>
                </a:solidFill>
              </a:rPr>
              <a:t>En </a:t>
            </a:r>
            <a:r>
              <a:rPr lang="es-CO" b="1" u="sng" dirty="0">
                <a:solidFill>
                  <a:srgbClr val="0070C0"/>
                </a:solidFill>
              </a:rPr>
              <a:t>primer lugar</a:t>
            </a:r>
            <a:r>
              <a:rPr lang="es-CO" b="1" dirty="0">
                <a:solidFill>
                  <a:srgbClr val="0070C0"/>
                </a:solidFill>
              </a:rPr>
              <a:t>, no hacía muchos días que Cristo les había dicho a los apóstoles, que serían bautizados con el Espíritu Santo. </a:t>
            </a:r>
            <a:r>
              <a:rPr lang="es-CO" b="1" dirty="0" smtClean="0">
                <a:solidFill>
                  <a:srgbClr val="0070C0"/>
                </a:solidFill>
              </a:rPr>
              <a:t>Leamos </a:t>
            </a:r>
            <a:r>
              <a:rPr lang="es-CO" b="1" dirty="0">
                <a:solidFill>
                  <a:srgbClr val="FF0000"/>
                </a:solidFill>
              </a:rPr>
              <a:t>Hechos 1:4,5</a:t>
            </a:r>
            <a:r>
              <a:rPr lang="es-CO" b="1" dirty="0">
                <a:solidFill>
                  <a:srgbClr val="0070C0"/>
                </a:solidFill>
              </a:rPr>
              <a:t>: “</a:t>
            </a:r>
            <a:r>
              <a:rPr lang="es-CO" b="1" dirty="0">
                <a:solidFill>
                  <a:srgbClr val="0070C0"/>
                </a:solidFill>
                <a:latin typeface="Agency FB" pitchFamily="34" charset="0"/>
              </a:rPr>
              <a:t>Y estando juntos, les mandó que no se fueran de Jerusalén, sino que esperasen la promesa del Padre, la cual, les dijo, oísteis de mí. </a:t>
            </a:r>
            <a:r>
              <a:rPr lang="es-CO" b="1" dirty="0" smtClean="0">
                <a:solidFill>
                  <a:srgbClr val="0070C0"/>
                </a:solidFill>
                <a:latin typeface="Agency FB" pitchFamily="34" charset="0"/>
              </a:rPr>
              <a:t>5 Porque </a:t>
            </a:r>
            <a:r>
              <a:rPr lang="es-CO" b="1" dirty="0">
                <a:solidFill>
                  <a:srgbClr val="0070C0"/>
                </a:solidFill>
                <a:latin typeface="Agency FB" pitchFamily="34" charset="0"/>
              </a:rPr>
              <a:t>Juan ciertamente bautizó con agua, mas </a:t>
            </a:r>
            <a:r>
              <a:rPr lang="es-CO" b="1" u="sng" dirty="0" smtClean="0">
                <a:solidFill>
                  <a:srgbClr val="0070C0"/>
                </a:solidFill>
                <a:latin typeface="Agency FB" pitchFamily="34" charset="0"/>
              </a:rPr>
              <a:t>VOSOTROS</a:t>
            </a:r>
            <a:r>
              <a:rPr lang="es-CO" b="1" dirty="0" smtClean="0">
                <a:solidFill>
                  <a:srgbClr val="0070C0"/>
                </a:solidFill>
                <a:latin typeface="Agency FB" pitchFamily="34" charset="0"/>
              </a:rPr>
              <a:t> </a:t>
            </a:r>
            <a:r>
              <a:rPr lang="es-CO" b="1" dirty="0">
                <a:solidFill>
                  <a:srgbClr val="0070C0"/>
                </a:solidFill>
                <a:latin typeface="Agency FB" pitchFamily="34" charset="0"/>
              </a:rPr>
              <a:t>seréis bautizados con el Espíritu Santo dentro de no muchos días</a:t>
            </a:r>
            <a:r>
              <a:rPr lang="es-CO" b="1" dirty="0" smtClean="0">
                <a:solidFill>
                  <a:srgbClr val="0070C0"/>
                </a:solidFill>
              </a:rPr>
              <a:t>.”</a:t>
            </a:r>
          </a:p>
          <a:p>
            <a:pPr marL="0" indent="0" algn="ctr">
              <a:buNone/>
            </a:pPr>
            <a:endParaRPr lang="es-CO" dirty="0" smtClean="0"/>
          </a:p>
          <a:p>
            <a:pPr marL="0" indent="0" algn="ctr">
              <a:buNone/>
            </a:pPr>
            <a:r>
              <a:rPr lang="es-CO" b="1" u="sng" dirty="0" smtClean="0">
                <a:solidFill>
                  <a:srgbClr val="0070C0"/>
                </a:solidFill>
              </a:rPr>
              <a:t>En segundo </a:t>
            </a:r>
            <a:r>
              <a:rPr lang="es-CO" b="1" u="sng" dirty="0">
                <a:solidFill>
                  <a:srgbClr val="0070C0"/>
                </a:solidFill>
              </a:rPr>
              <a:t>lugar</a:t>
            </a:r>
            <a:r>
              <a:rPr lang="es-CO" b="1" dirty="0">
                <a:solidFill>
                  <a:srgbClr val="0070C0"/>
                </a:solidFill>
              </a:rPr>
              <a:t>, otro detalle que notamos es que la pregunta hecha por la audiencia, que se compungió de corazón, fue dirigida exclusivamente a los apóstoles: “</a:t>
            </a:r>
            <a:r>
              <a:rPr lang="es-CO" b="1" dirty="0">
                <a:solidFill>
                  <a:srgbClr val="0070C0"/>
                </a:solidFill>
                <a:latin typeface="Agency FB" pitchFamily="34" charset="0"/>
              </a:rPr>
              <a:t>Al oír esto, se compungieron de corazón y dijeron a </a:t>
            </a:r>
            <a:r>
              <a:rPr lang="es-CO" b="1" u="sng" dirty="0" smtClean="0">
                <a:solidFill>
                  <a:srgbClr val="0070C0"/>
                </a:solidFill>
                <a:latin typeface="Agency FB" pitchFamily="34" charset="0"/>
              </a:rPr>
              <a:t>PEDRO Y A LOS OTROS APÓSTOLES</a:t>
            </a:r>
            <a:r>
              <a:rPr lang="es-CO" b="1" dirty="0" smtClean="0">
                <a:solidFill>
                  <a:srgbClr val="0070C0"/>
                </a:solidFill>
                <a:latin typeface="Agency FB" pitchFamily="34" charset="0"/>
              </a:rPr>
              <a:t>: </a:t>
            </a:r>
            <a:r>
              <a:rPr lang="es-CO" b="1" dirty="0">
                <a:solidFill>
                  <a:srgbClr val="0070C0"/>
                </a:solidFill>
                <a:latin typeface="Agency FB" pitchFamily="34" charset="0"/>
              </a:rPr>
              <a:t>Varones hermanos, ¿qué haremos</a:t>
            </a:r>
            <a:r>
              <a:rPr lang="es-CO" b="1" dirty="0" smtClean="0">
                <a:solidFill>
                  <a:srgbClr val="0070C0"/>
                </a:solidFill>
              </a:rPr>
              <a:t>?”</a:t>
            </a:r>
          </a:p>
          <a:p>
            <a:pPr marL="0" indent="0" algn="ctr">
              <a:buNone/>
            </a:pPr>
            <a:r>
              <a:rPr lang="es-CO" dirty="0" smtClean="0"/>
              <a:t> </a:t>
            </a:r>
            <a:r>
              <a:rPr lang="es-CO" b="1" dirty="0">
                <a:solidFill>
                  <a:srgbClr val="FF0000"/>
                </a:solidFill>
              </a:rPr>
              <a:t>(Hechos 2:37). </a:t>
            </a:r>
            <a:endParaRPr lang="es-CO" b="1" dirty="0" smtClean="0">
              <a:solidFill>
                <a:srgbClr val="FF0000"/>
              </a:solidFill>
            </a:endParaRPr>
          </a:p>
          <a:p>
            <a:pPr marL="0" indent="0" algn="ctr">
              <a:buNone/>
            </a:pPr>
            <a:endParaRPr lang="es-CO" b="1" dirty="0">
              <a:solidFill>
                <a:srgbClr val="FF0000"/>
              </a:solidFill>
            </a:endParaRPr>
          </a:p>
          <a:p>
            <a:endParaRPr lang="es-CO" dirty="0"/>
          </a:p>
        </p:txBody>
      </p:sp>
    </p:spTree>
    <p:extLst>
      <p:ext uri="{BB962C8B-B14F-4D97-AF65-F5344CB8AC3E}">
        <p14:creationId xmlns:p14="http://schemas.microsoft.com/office/powerpoint/2010/main" val="33253942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p:cTn id="7"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6"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Effect transition="in" filter="wipe(down)">
                                      <p:cBhvr>
                                        <p:cTn id="15" dur="580">
                                          <p:stCondLst>
                                            <p:cond delay="0"/>
                                          </p:stCondLst>
                                        </p:cTn>
                                        <p:tgtEl>
                                          <p:spTgt spid="3">
                                            <p:txEl>
                                              <p:pRg st="4" end="4"/>
                                            </p:txEl>
                                          </p:spTgt>
                                        </p:tgtEl>
                                      </p:cBhvr>
                                    </p:animEffect>
                                    <p:anim calcmode="lin" valueType="num">
                                      <p:cBhvr>
                                        <p:cTn id="16" dur="1822" tmFilter="0,0; 0.14,0.36; 0.43,0.73; 0.71,0.91; 1.0,1.0">
                                          <p:stCondLst>
                                            <p:cond delay="0"/>
                                          </p:stCondLst>
                                        </p:cTn>
                                        <p:tgtEl>
                                          <p:spTgt spid="3">
                                            <p:txEl>
                                              <p:pRg st="4" end="4"/>
                                            </p:txEl>
                                          </p:spTgt>
                                        </p:tgtEl>
                                        <p:attrNameLst>
                                          <p:attrName>ppt_x</p:attrName>
                                        </p:attrNameLst>
                                      </p:cBhvr>
                                      <p:tavLst>
                                        <p:tav tm="0">
                                          <p:val>
                                            <p:strVal val="#ppt_x-0.25"/>
                                          </p:val>
                                        </p:tav>
                                        <p:tav tm="100000">
                                          <p:val>
                                            <p:strVal val="#ppt_x"/>
                                          </p:val>
                                        </p:tav>
                                      </p:tavLst>
                                    </p:anim>
                                    <p:anim calcmode="lin" valueType="num">
                                      <p:cBhvr>
                                        <p:cTn id="17" dur="664" tmFilter="0.0,0.0; 0.25,0.07; 0.50,0.2; 0.75,0.467; 1.0,1.0">
                                          <p:stCondLst>
                                            <p:cond delay="0"/>
                                          </p:stCondLst>
                                        </p:cTn>
                                        <p:tgtEl>
                                          <p:spTgt spid="3">
                                            <p:txEl>
                                              <p:pRg st="4" end="4"/>
                                            </p:txEl>
                                          </p:spTgt>
                                        </p:tgtEl>
                                        <p:attrNameLst>
                                          <p:attrName>ppt_y</p:attrName>
                                        </p:attrNameLst>
                                      </p:cBhvr>
                                      <p:tavLst>
                                        <p:tav tm="0" fmla="#ppt_y-sin(pi*$)/3">
                                          <p:val>
                                            <p:fltVal val="0.5"/>
                                          </p:val>
                                        </p:tav>
                                        <p:tav tm="100000">
                                          <p:val>
                                            <p:fltVal val="1"/>
                                          </p:val>
                                        </p:tav>
                                      </p:tavLst>
                                    </p:anim>
                                    <p:anim calcmode="lin" valueType="num">
                                      <p:cBhvr>
                                        <p:cTn id="18" dur="664" tmFilter="0, 0; 0.125,0.2665; 0.25,0.4; 0.375,0.465; 0.5,0.5;  0.625,0.535; 0.75,0.6; 0.875,0.7335; 1,1">
                                          <p:stCondLst>
                                            <p:cond delay="664"/>
                                          </p:stCondLst>
                                        </p:cTn>
                                        <p:tgtEl>
                                          <p:spTgt spid="3">
                                            <p:txEl>
                                              <p:pRg st="4" end="4"/>
                                            </p:txEl>
                                          </p:spTgt>
                                        </p:tgtEl>
                                        <p:attrNameLst>
                                          <p:attrName>ppt_y</p:attrName>
                                        </p:attrNameLst>
                                      </p:cBhvr>
                                      <p:tavLst>
                                        <p:tav tm="0" fmla="#ppt_y-sin(pi*$)/9">
                                          <p:val>
                                            <p:fltVal val="0"/>
                                          </p:val>
                                        </p:tav>
                                        <p:tav tm="100000">
                                          <p:val>
                                            <p:fltVal val="1"/>
                                          </p:val>
                                        </p:tav>
                                      </p:tavLst>
                                    </p:anim>
                                    <p:anim calcmode="lin" valueType="num">
                                      <p:cBhvr>
                                        <p:cTn id="19" dur="332" tmFilter="0, 0; 0.125,0.2665; 0.25,0.4; 0.375,0.465; 0.5,0.5;  0.625,0.535; 0.75,0.6; 0.875,0.7335; 1,1">
                                          <p:stCondLst>
                                            <p:cond delay="1324"/>
                                          </p:stCondLst>
                                        </p:cTn>
                                        <p:tgtEl>
                                          <p:spTgt spid="3">
                                            <p:txEl>
                                              <p:pRg st="4" end="4"/>
                                            </p:txEl>
                                          </p:spTgt>
                                        </p:tgtEl>
                                        <p:attrNameLst>
                                          <p:attrName>ppt_y</p:attrName>
                                        </p:attrNameLst>
                                      </p:cBhvr>
                                      <p:tavLst>
                                        <p:tav tm="0" fmla="#ppt_y-sin(pi*$)/27">
                                          <p:val>
                                            <p:fltVal val="0"/>
                                          </p:val>
                                        </p:tav>
                                        <p:tav tm="100000">
                                          <p:val>
                                            <p:fltVal val="1"/>
                                          </p:val>
                                        </p:tav>
                                      </p:tavLst>
                                    </p:anim>
                                    <p:anim calcmode="lin" valueType="num">
                                      <p:cBhvr>
                                        <p:cTn id="20" dur="164" tmFilter="0, 0; 0.125,0.2665; 0.25,0.4; 0.375,0.465; 0.5,0.5;  0.625,0.535; 0.75,0.6; 0.875,0.7335; 1,1">
                                          <p:stCondLst>
                                            <p:cond delay="1656"/>
                                          </p:stCondLst>
                                        </p:cTn>
                                        <p:tgtEl>
                                          <p:spTgt spid="3">
                                            <p:txEl>
                                              <p:pRg st="4" end="4"/>
                                            </p:txEl>
                                          </p:spTgt>
                                        </p:tgtEl>
                                        <p:attrNameLst>
                                          <p:attrName>ppt_y</p:attrName>
                                        </p:attrNameLst>
                                      </p:cBhvr>
                                      <p:tavLst>
                                        <p:tav tm="0" fmla="#ppt_y-sin(pi*$)/81">
                                          <p:val>
                                            <p:fltVal val="0"/>
                                          </p:val>
                                        </p:tav>
                                        <p:tav tm="100000">
                                          <p:val>
                                            <p:fltVal val="1"/>
                                          </p:val>
                                        </p:tav>
                                      </p:tavLst>
                                    </p:anim>
                                    <p:animScale>
                                      <p:cBhvr>
                                        <p:cTn id="21" dur="26">
                                          <p:stCondLst>
                                            <p:cond delay="650"/>
                                          </p:stCondLst>
                                        </p:cTn>
                                        <p:tgtEl>
                                          <p:spTgt spid="3">
                                            <p:txEl>
                                              <p:pRg st="4" end="4"/>
                                            </p:txEl>
                                          </p:spTgt>
                                        </p:tgtEl>
                                      </p:cBhvr>
                                      <p:to x="100000" y="60000"/>
                                    </p:animScale>
                                    <p:animScale>
                                      <p:cBhvr>
                                        <p:cTn id="22" dur="166" decel="50000">
                                          <p:stCondLst>
                                            <p:cond delay="676"/>
                                          </p:stCondLst>
                                        </p:cTn>
                                        <p:tgtEl>
                                          <p:spTgt spid="3">
                                            <p:txEl>
                                              <p:pRg st="4" end="4"/>
                                            </p:txEl>
                                          </p:spTgt>
                                        </p:tgtEl>
                                      </p:cBhvr>
                                      <p:to x="100000" y="100000"/>
                                    </p:animScale>
                                    <p:animScale>
                                      <p:cBhvr>
                                        <p:cTn id="23" dur="26">
                                          <p:stCondLst>
                                            <p:cond delay="1312"/>
                                          </p:stCondLst>
                                        </p:cTn>
                                        <p:tgtEl>
                                          <p:spTgt spid="3">
                                            <p:txEl>
                                              <p:pRg st="4" end="4"/>
                                            </p:txEl>
                                          </p:spTgt>
                                        </p:tgtEl>
                                      </p:cBhvr>
                                      <p:to x="100000" y="80000"/>
                                    </p:animScale>
                                    <p:animScale>
                                      <p:cBhvr>
                                        <p:cTn id="24" dur="166" decel="50000">
                                          <p:stCondLst>
                                            <p:cond delay="1338"/>
                                          </p:stCondLst>
                                        </p:cTn>
                                        <p:tgtEl>
                                          <p:spTgt spid="3">
                                            <p:txEl>
                                              <p:pRg st="4" end="4"/>
                                            </p:txEl>
                                          </p:spTgt>
                                        </p:tgtEl>
                                      </p:cBhvr>
                                      <p:to x="100000" y="100000"/>
                                    </p:animScale>
                                    <p:animScale>
                                      <p:cBhvr>
                                        <p:cTn id="25" dur="26">
                                          <p:stCondLst>
                                            <p:cond delay="1642"/>
                                          </p:stCondLst>
                                        </p:cTn>
                                        <p:tgtEl>
                                          <p:spTgt spid="3">
                                            <p:txEl>
                                              <p:pRg st="4" end="4"/>
                                            </p:txEl>
                                          </p:spTgt>
                                        </p:tgtEl>
                                      </p:cBhvr>
                                      <p:to x="100000" y="90000"/>
                                    </p:animScale>
                                    <p:animScale>
                                      <p:cBhvr>
                                        <p:cTn id="26" dur="166" decel="50000">
                                          <p:stCondLst>
                                            <p:cond delay="1668"/>
                                          </p:stCondLst>
                                        </p:cTn>
                                        <p:tgtEl>
                                          <p:spTgt spid="3">
                                            <p:txEl>
                                              <p:pRg st="4" end="4"/>
                                            </p:txEl>
                                          </p:spTgt>
                                        </p:tgtEl>
                                      </p:cBhvr>
                                      <p:to x="100000" y="100000"/>
                                    </p:animScale>
                                    <p:animScale>
                                      <p:cBhvr>
                                        <p:cTn id="27" dur="26">
                                          <p:stCondLst>
                                            <p:cond delay="1808"/>
                                          </p:stCondLst>
                                        </p:cTn>
                                        <p:tgtEl>
                                          <p:spTgt spid="3">
                                            <p:txEl>
                                              <p:pRg st="4" end="4"/>
                                            </p:txEl>
                                          </p:spTgt>
                                        </p:tgtEl>
                                      </p:cBhvr>
                                      <p:to x="100000" y="95000"/>
                                    </p:animScale>
                                    <p:animScale>
                                      <p:cBhvr>
                                        <p:cTn id="28" dur="166" decel="50000">
                                          <p:stCondLst>
                                            <p:cond delay="1834"/>
                                          </p:stCondLst>
                                        </p:cTn>
                                        <p:tgtEl>
                                          <p:spTgt spid="3">
                                            <p:txEl>
                                              <p:pRg st="4" end="4"/>
                                            </p:txEl>
                                          </p:spTgt>
                                        </p:tgtEl>
                                      </p:cBhvr>
                                      <p:to x="100000" y="100000"/>
                                    </p:animScale>
                                  </p:childTnLst>
                                </p:cTn>
                              </p:par>
                              <p:par>
                                <p:cTn id="29" presetID="26" presetClass="entr" presetSubtype="0" fill="hold" nodeType="with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Effect transition="in" filter="wipe(down)">
                                      <p:cBhvr>
                                        <p:cTn id="31" dur="580">
                                          <p:stCondLst>
                                            <p:cond delay="0"/>
                                          </p:stCondLst>
                                        </p:cTn>
                                        <p:tgtEl>
                                          <p:spTgt spid="3">
                                            <p:txEl>
                                              <p:pRg st="5" end="5"/>
                                            </p:txEl>
                                          </p:spTgt>
                                        </p:tgtEl>
                                      </p:cBhvr>
                                    </p:animEffect>
                                    <p:anim calcmode="lin" valueType="num">
                                      <p:cBhvr>
                                        <p:cTn id="32" dur="1822" tmFilter="0,0; 0.14,0.36; 0.43,0.73; 0.71,0.91; 1.0,1.0">
                                          <p:stCondLst>
                                            <p:cond delay="0"/>
                                          </p:stCondLst>
                                        </p:cTn>
                                        <p:tgtEl>
                                          <p:spTgt spid="3">
                                            <p:txEl>
                                              <p:pRg st="5" end="5"/>
                                            </p:txEl>
                                          </p:spTgt>
                                        </p:tgtEl>
                                        <p:attrNameLst>
                                          <p:attrName>ppt_x</p:attrName>
                                        </p:attrNameLst>
                                      </p:cBhvr>
                                      <p:tavLst>
                                        <p:tav tm="0">
                                          <p:val>
                                            <p:strVal val="#ppt_x-0.25"/>
                                          </p:val>
                                        </p:tav>
                                        <p:tav tm="100000">
                                          <p:val>
                                            <p:strVal val="#ppt_x"/>
                                          </p:val>
                                        </p:tav>
                                      </p:tavLst>
                                    </p:anim>
                                    <p:anim calcmode="lin" valueType="num">
                                      <p:cBhvr>
                                        <p:cTn id="33" dur="664" tmFilter="0.0,0.0; 0.25,0.07; 0.50,0.2; 0.75,0.467; 1.0,1.0">
                                          <p:stCondLst>
                                            <p:cond delay="0"/>
                                          </p:stCondLst>
                                        </p:cTn>
                                        <p:tgtEl>
                                          <p:spTgt spid="3">
                                            <p:txEl>
                                              <p:pRg st="5" end="5"/>
                                            </p:txEl>
                                          </p:spTgt>
                                        </p:tgtEl>
                                        <p:attrNameLst>
                                          <p:attrName>ppt_y</p:attrName>
                                        </p:attrNameLst>
                                      </p:cBhvr>
                                      <p:tavLst>
                                        <p:tav tm="0" fmla="#ppt_y-sin(pi*$)/3">
                                          <p:val>
                                            <p:fltVal val="0.5"/>
                                          </p:val>
                                        </p:tav>
                                        <p:tav tm="100000">
                                          <p:val>
                                            <p:fltVal val="1"/>
                                          </p:val>
                                        </p:tav>
                                      </p:tavLst>
                                    </p:anim>
                                    <p:anim calcmode="lin" valueType="num">
                                      <p:cBhvr>
                                        <p:cTn id="34" dur="664" tmFilter="0, 0; 0.125,0.2665; 0.25,0.4; 0.375,0.465; 0.5,0.5;  0.625,0.535; 0.75,0.6; 0.875,0.7335; 1,1">
                                          <p:stCondLst>
                                            <p:cond delay="664"/>
                                          </p:stCondLst>
                                        </p:cTn>
                                        <p:tgtEl>
                                          <p:spTgt spid="3">
                                            <p:txEl>
                                              <p:pRg st="5" end="5"/>
                                            </p:txEl>
                                          </p:spTgt>
                                        </p:tgtEl>
                                        <p:attrNameLst>
                                          <p:attrName>ppt_y</p:attrName>
                                        </p:attrNameLst>
                                      </p:cBhvr>
                                      <p:tavLst>
                                        <p:tav tm="0" fmla="#ppt_y-sin(pi*$)/9">
                                          <p:val>
                                            <p:fltVal val="0"/>
                                          </p:val>
                                        </p:tav>
                                        <p:tav tm="100000">
                                          <p:val>
                                            <p:fltVal val="1"/>
                                          </p:val>
                                        </p:tav>
                                      </p:tavLst>
                                    </p:anim>
                                    <p:anim calcmode="lin" valueType="num">
                                      <p:cBhvr>
                                        <p:cTn id="35" dur="332" tmFilter="0, 0; 0.125,0.2665; 0.25,0.4; 0.375,0.465; 0.5,0.5;  0.625,0.535; 0.75,0.6; 0.875,0.7335; 1,1">
                                          <p:stCondLst>
                                            <p:cond delay="1324"/>
                                          </p:stCondLst>
                                        </p:cTn>
                                        <p:tgtEl>
                                          <p:spTgt spid="3">
                                            <p:txEl>
                                              <p:pRg st="5" end="5"/>
                                            </p:txEl>
                                          </p:spTgt>
                                        </p:tgtEl>
                                        <p:attrNameLst>
                                          <p:attrName>ppt_y</p:attrName>
                                        </p:attrNameLst>
                                      </p:cBhvr>
                                      <p:tavLst>
                                        <p:tav tm="0" fmla="#ppt_y-sin(pi*$)/27">
                                          <p:val>
                                            <p:fltVal val="0"/>
                                          </p:val>
                                        </p:tav>
                                        <p:tav tm="100000">
                                          <p:val>
                                            <p:fltVal val="1"/>
                                          </p:val>
                                        </p:tav>
                                      </p:tavLst>
                                    </p:anim>
                                    <p:anim calcmode="lin" valueType="num">
                                      <p:cBhvr>
                                        <p:cTn id="36" dur="164" tmFilter="0, 0; 0.125,0.2665; 0.25,0.4; 0.375,0.465; 0.5,0.5;  0.625,0.535; 0.75,0.6; 0.875,0.7335; 1,1">
                                          <p:stCondLst>
                                            <p:cond delay="1656"/>
                                          </p:stCondLst>
                                        </p:cTn>
                                        <p:tgtEl>
                                          <p:spTgt spid="3">
                                            <p:txEl>
                                              <p:pRg st="5" end="5"/>
                                            </p:txEl>
                                          </p:spTgt>
                                        </p:tgtEl>
                                        <p:attrNameLst>
                                          <p:attrName>ppt_y</p:attrName>
                                        </p:attrNameLst>
                                      </p:cBhvr>
                                      <p:tavLst>
                                        <p:tav tm="0" fmla="#ppt_y-sin(pi*$)/81">
                                          <p:val>
                                            <p:fltVal val="0"/>
                                          </p:val>
                                        </p:tav>
                                        <p:tav tm="100000">
                                          <p:val>
                                            <p:fltVal val="1"/>
                                          </p:val>
                                        </p:tav>
                                      </p:tavLst>
                                    </p:anim>
                                    <p:animScale>
                                      <p:cBhvr>
                                        <p:cTn id="37" dur="26">
                                          <p:stCondLst>
                                            <p:cond delay="650"/>
                                          </p:stCondLst>
                                        </p:cTn>
                                        <p:tgtEl>
                                          <p:spTgt spid="3">
                                            <p:txEl>
                                              <p:pRg st="5" end="5"/>
                                            </p:txEl>
                                          </p:spTgt>
                                        </p:tgtEl>
                                      </p:cBhvr>
                                      <p:to x="100000" y="60000"/>
                                    </p:animScale>
                                    <p:animScale>
                                      <p:cBhvr>
                                        <p:cTn id="38" dur="166" decel="50000">
                                          <p:stCondLst>
                                            <p:cond delay="676"/>
                                          </p:stCondLst>
                                        </p:cTn>
                                        <p:tgtEl>
                                          <p:spTgt spid="3">
                                            <p:txEl>
                                              <p:pRg st="5" end="5"/>
                                            </p:txEl>
                                          </p:spTgt>
                                        </p:tgtEl>
                                      </p:cBhvr>
                                      <p:to x="100000" y="100000"/>
                                    </p:animScale>
                                    <p:animScale>
                                      <p:cBhvr>
                                        <p:cTn id="39" dur="26">
                                          <p:stCondLst>
                                            <p:cond delay="1312"/>
                                          </p:stCondLst>
                                        </p:cTn>
                                        <p:tgtEl>
                                          <p:spTgt spid="3">
                                            <p:txEl>
                                              <p:pRg st="5" end="5"/>
                                            </p:txEl>
                                          </p:spTgt>
                                        </p:tgtEl>
                                      </p:cBhvr>
                                      <p:to x="100000" y="80000"/>
                                    </p:animScale>
                                    <p:animScale>
                                      <p:cBhvr>
                                        <p:cTn id="40" dur="166" decel="50000">
                                          <p:stCondLst>
                                            <p:cond delay="1338"/>
                                          </p:stCondLst>
                                        </p:cTn>
                                        <p:tgtEl>
                                          <p:spTgt spid="3">
                                            <p:txEl>
                                              <p:pRg st="5" end="5"/>
                                            </p:txEl>
                                          </p:spTgt>
                                        </p:tgtEl>
                                      </p:cBhvr>
                                      <p:to x="100000" y="100000"/>
                                    </p:animScale>
                                    <p:animScale>
                                      <p:cBhvr>
                                        <p:cTn id="41" dur="26">
                                          <p:stCondLst>
                                            <p:cond delay="1642"/>
                                          </p:stCondLst>
                                        </p:cTn>
                                        <p:tgtEl>
                                          <p:spTgt spid="3">
                                            <p:txEl>
                                              <p:pRg st="5" end="5"/>
                                            </p:txEl>
                                          </p:spTgt>
                                        </p:tgtEl>
                                      </p:cBhvr>
                                      <p:to x="100000" y="90000"/>
                                    </p:animScale>
                                    <p:animScale>
                                      <p:cBhvr>
                                        <p:cTn id="42" dur="166" decel="50000">
                                          <p:stCondLst>
                                            <p:cond delay="1668"/>
                                          </p:stCondLst>
                                        </p:cTn>
                                        <p:tgtEl>
                                          <p:spTgt spid="3">
                                            <p:txEl>
                                              <p:pRg st="5" end="5"/>
                                            </p:txEl>
                                          </p:spTgt>
                                        </p:tgtEl>
                                      </p:cBhvr>
                                      <p:to x="100000" y="100000"/>
                                    </p:animScale>
                                    <p:animScale>
                                      <p:cBhvr>
                                        <p:cTn id="43" dur="26">
                                          <p:stCondLst>
                                            <p:cond delay="1808"/>
                                          </p:stCondLst>
                                        </p:cTn>
                                        <p:tgtEl>
                                          <p:spTgt spid="3">
                                            <p:txEl>
                                              <p:pRg st="5" end="5"/>
                                            </p:txEl>
                                          </p:spTgt>
                                        </p:tgtEl>
                                      </p:cBhvr>
                                      <p:to x="100000" y="95000"/>
                                    </p:animScale>
                                    <p:animScale>
                                      <p:cBhvr>
                                        <p:cTn id="44" dur="166" decel="50000">
                                          <p:stCondLst>
                                            <p:cond delay="1834"/>
                                          </p:stCondLst>
                                        </p:cTn>
                                        <p:tgtEl>
                                          <p:spTgt spid="3">
                                            <p:txEl>
                                              <p:pRg st="5" end="5"/>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0" y="274638"/>
            <a:ext cx="9144000" cy="1143000"/>
          </a:xfrm>
        </p:spPr>
        <p:txBody>
          <a:bodyPr>
            <a:noAutofit/>
          </a:bodyPr>
          <a:lstStyle/>
          <a:p>
            <a:r>
              <a:rPr lang="es-CO" sz="3600" b="1" i="1" dirty="0">
                <a:solidFill>
                  <a:srgbClr val="FF0000"/>
                </a:solidFill>
                <a:latin typeface="Agency FB" pitchFamily="34" charset="0"/>
              </a:rPr>
              <a:t>Hechos </a:t>
            </a:r>
            <a:r>
              <a:rPr lang="es-CO" sz="3600" b="1" i="1" dirty="0" smtClean="0">
                <a:solidFill>
                  <a:srgbClr val="FF0000"/>
                </a:solidFill>
                <a:latin typeface="Agency FB" pitchFamily="34" charset="0"/>
              </a:rPr>
              <a:t>2:2 . «Y </a:t>
            </a:r>
            <a:r>
              <a:rPr lang="es-CO" sz="3600" b="1" i="1" dirty="0">
                <a:solidFill>
                  <a:srgbClr val="FF0000"/>
                </a:solidFill>
                <a:latin typeface="Agency FB" pitchFamily="34" charset="0"/>
              </a:rPr>
              <a:t>de repente vino del cielo un estruendo como de un viento recio que </a:t>
            </a:r>
            <a:r>
              <a:rPr lang="es-CO" sz="3600" b="1" i="1" dirty="0" smtClean="0">
                <a:solidFill>
                  <a:srgbClr val="FF0000"/>
                </a:solidFill>
                <a:latin typeface="Agency FB" pitchFamily="34" charset="0"/>
              </a:rPr>
              <a:t>soplaba»</a:t>
            </a:r>
            <a:endParaRPr lang="es-CO" sz="3600" b="1" i="1" dirty="0">
              <a:solidFill>
                <a:srgbClr val="FF0000"/>
              </a:solidFill>
              <a:latin typeface="Agency FB" pitchFamily="34" charset="0"/>
            </a:endParaRPr>
          </a:p>
        </p:txBody>
      </p:sp>
      <p:sp>
        <p:nvSpPr>
          <p:cNvPr id="3" name="2 Marcador de contenido"/>
          <p:cNvSpPr>
            <a:spLocks noGrp="1"/>
          </p:cNvSpPr>
          <p:nvPr>
            <p:ph idx="1"/>
          </p:nvPr>
        </p:nvSpPr>
        <p:spPr>
          <a:xfrm>
            <a:off x="0" y="1600200"/>
            <a:ext cx="9144000" cy="5257800"/>
          </a:xfrm>
        </p:spPr>
        <p:txBody>
          <a:bodyPr>
            <a:normAutofit fontScale="62500" lnSpcReduction="20000"/>
          </a:bodyPr>
          <a:lstStyle/>
          <a:p>
            <a:pPr marL="0" indent="0" algn="ctr">
              <a:buNone/>
            </a:pPr>
            <a:r>
              <a:rPr lang="es-CO" sz="4200" i="1" dirty="0" smtClean="0"/>
              <a:t>"De </a:t>
            </a:r>
            <a:r>
              <a:rPr lang="es-CO" sz="4200" i="1" dirty="0"/>
              <a:t>repente" </a:t>
            </a:r>
            <a:r>
              <a:rPr lang="es-CO" sz="4200" dirty="0"/>
              <a:t>implica sin previo aviso, inesperadamente, sin ninguna brisita, ruido o movimiento que pusiera a los doce hombres a la expectativa. </a:t>
            </a:r>
            <a:endParaRPr lang="es-CO" sz="4200" dirty="0" smtClean="0"/>
          </a:p>
          <a:p>
            <a:pPr marL="0" indent="0" algn="ctr">
              <a:buNone/>
            </a:pPr>
            <a:endParaRPr lang="es-CO" dirty="0" smtClean="0"/>
          </a:p>
          <a:p>
            <a:pPr marL="0" indent="0" algn="ctr">
              <a:buNone/>
            </a:pPr>
            <a:r>
              <a:rPr lang="es-CO" sz="4200" b="1" u="sng" dirty="0" smtClean="0">
                <a:solidFill>
                  <a:srgbClr val="FF0000"/>
                </a:solidFill>
              </a:rPr>
              <a:t>¿</a:t>
            </a:r>
            <a:r>
              <a:rPr lang="es-CO" sz="4200" b="1" u="sng" dirty="0">
                <a:solidFill>
                  <a:srgbClr val="FF0000"/>
                </a:solidFill>
              </a:rPr>
              <a:t>A qué hora del día de Pentecostés vino </a:t>
            </a:r>
            <a:r>
              <a:rPr lang="es-CO" sz="4200" b="1" i="1" u="sng" dirty="0">
                <a:solidFill>
                  <a:srgbClr val="FF0000"/>
                </a:solidFill>
              </a:rPr>
              <a:t>"de repente" </a:t>
            </a:r>
            <a:r>
              <a:rPr lang="es-CO" sz="4200" b="1" u="sng" dirty="0">
                <a:solidFill>
                  <a:srgbClr val="FF0000"/>
                </a:solidFill>
              </a:rPr>
              <a:t>el estruendo? </a:t>
            </a:r>
            <a:endParaRPr lang="es-CO" sz="4200" b="1" u="sng" dirty="0" smtClean="0">
              <a:solidFill>
                <a:srgbClr val="FF0000"/>
              </a:solidFill>
            </a:endParaRPr>
          </a:p>
          <a:p>
            <a:pPr marL="0" indent="0" algn="ctr">
              <a:buNone/>
            </a:pPr>
            <a:endParaRPr lang="es-CO" dirty="0" smtClean="0"/>
          </a:p>
          <a:p>
            <a:pPr marL="0" indent="0" algn="ctr">
              <a:buNone/>
            </a:pPr>
            <a:r>
              <a:rPr lang="es-CO" sz="4400" b="1" dirty="0"/>
              <a:t>Quizás al rayar el alba, </a:t>
            </a:r>
            <a:r>
              <a:rPr lang="es-CO" sz="4400" b="1" dirty="0" smtClean="0"/>
              <a:t>o entre las 6 a las 9 a. M. cuando estaban </a:t>
            </a:r>
            <a:r>
              <a:rPr lang="es-CO" sz="4400" b="1" dirty="0"/>
              <a:t>aguardando la hora de la oración, lea (Hech.2:15).</a:t>
            </a:r>
            <a:endParaRPr lang="es-CO" b="1" dirty="0"/>
          </a:p>
          <a:p>
            <a:pPr marL="0" indent="0" algn="ctr">
              <a:buNone/>
            </a:pPr>
            <a:endParaRPr lang="es-CO" sz="4400" b="1" dirty="0" smtClean="0"/>
          </a:p>
          <a:p>
            <a:pPr marL="0" indent="0" algn="ctr">
              <a:buNone/>
            </a:pPr>
            <a:r>
              <a:rPr lang="es-CO" sz="4400" b="1" dirty="0" smtClean="0"/>
              <a:t>Las </a:t>
            </a:r>
            <a:r>
              <a:rPr lang="es-CO" sz="4400" b="1" dirty="0"/>
              <a:t>siguientes circunstancias sostienen esta conclusión.</a:t>
            </a:r>
          </a:p>
          <a:p>
            <a:pPr marL="0" indent="0" algn="ctr">
              <a:buNone/>
            </a:pPr>
            <a:r>
              <a:rPr lang="es-CO" dirty="0" smtClean="0"/>
              <a:t>Estaban sentados (Hech.2:14). </a:t>
            </a:r>
            <a:endParaRPr lang="es-CO" dirty="0"/>
          </a:p>
          <a:p>
            <a:pPr marL="0" indent="0" algn="ctr">
              <a:buNone/>
            </a:pPr>
            <a:r>
              <a:rPr lang="es-CO" dirty="0" smtClean="0"/>
              <a:t>Ya </a:t>
            </a:r>
            <a:r>
              <a:rPr lang="es-CO" dirty="0"/>
              <a:t>para </a:t>
            </a:r>
            <a:r>
              <a:rPr lang="es-CO" i="1" dirty="0"/>
              <a:t>"</a:t>
            </a:r>
            <a:r>
              <a:rPr lang="es-CO" b="1" i="1" u="sng" dirty="0"/>
              <a:t>la hora tercera del día</a:t>
            </a:r>
            <a:r>
              <a:rPr lang="es-CO" i="1" dirty="0"/>
              <a:t>" </a:t>
            </a:r>
            <a:r>
              <a:rPr lang="es-CO" dirty="0" smtClean="0"/>
              <a:t> </a:t>
            </a:r>
            <a:r>
              <a:rPr lang="es-CO" dirty="0"/>
              <a:t>habían transcurridos eventos y situaciones que tomaban más de unos pocos </a:t>
            </a:r>
            <a:r>
              <a:rPr lang="es-CO" dirty="0" smtClean="0"/>
              <a:t>minutos. Los </a:t>
            </a:r>
            <a:r>
              <a:rPr lang="es-CO" dirty="0"/>
              <a:t>apóstoles se </a:t>
            </a:r>
            <a:r>
              <a:rPr lang="es-CO" b="1" u="sng" dirty="0"/>
              <a:t>habían levantado </a:t>
            </a:r>
            <a:r>
              <a:rPr lang="es-CO" dirty="0"/>
              <a:t>y </a:t>
            </a:r>
            <a:r>
              <a:rPr lang="es-CO" i="1" dirty="0"/>
              <a:t>"</a:t>
            </a:r>
            <a:r>
              <a:rPr lang="es-CO" b="1" i="1" u="sng" dirty="0"/>
              <a:t>estaban sentados</a:t>
            </a:r>
            <a:r>
              <a:rPr lang="es-CO" i="1" dirty="0"/>
              <a:t>" </a:t>
            </a:r>
            <a:r>
              <a:rPr lang="es-CO" dirty="0"/>
              <a:t>en su casa: </a:t>
            </a:r>
            <a:r>
              <a:rPr lang="es-CO" b="1" u="sng" dirty="0"/>
              <a:t>despiertos,</a:t>
            </a:r>
            <a:r>
              <a:rPr lang="es-CO" dirty="0"/>
              <a:t> </a:t>
            </a:r>
            <a:r>
              <a:rPr lang="es-CO" b="1" u="sng" dirty="0"/>
              <a:t>vestidos,</a:t>
            </a:r>
            <a:r>
              <a:rPr lang="es-CO" dirty="0"/>
              <a:t> tal vez </a:t>
            </a:r>
            <a:r>
              <a:rPr lang="es-CO" dirty="0" smtClean="0"/>
              <a:t>ya habían </a:t>
            </a:r>
            <a:r>
              <a:rPr lang="es-CO" b="1" u="sng" dirty="0" smtClean="0"/>
              <a:t>desayunado</a:t>
            </a:r>
            <a:r>
              <a:rPr lang="es-CO" dirty="0" smtClean="0"/>
              <a:t>.</a:t>
            </a:r>
            <a:endParaRPr lang="es-CO" dirty="0"/>
          </a:p>
        </p:txBody>
      </p:sp>
    </p:spTree>
    <p:extLst>
      <p:ext uri="{BB962C8B-B14F-4D97-AF65-F5344CB8AC3E}">
        <p14:creationId xmlns:p14="http://schemas.microsoft.com/office/powerpoint/2010/main" val="1541220185"/>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6"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wipe(down)">
                                      <p:cBhvr>
                                        <p:cTn id="15" dur="580">
                                          <p:stCondLst>
                                            <p:cond delay="0"/>
                                          </p:stCondLst>
                                        </p:cTn>
                                        <p:tgtEl>
                                          <p:spTgt spid="3">
                                            <p:txEl>
                                              <p:pRg st="2" end="2"/>
                                            </p:txEl>
                                          </p:spTgt>
                                        </p:tgtEl>
                                      </p:cBhvr>
                                    </p:animEffect>
                                    <p:anim calcmode="lin" valueType="num">
                                      <p:cBhvr>
                                        <p:cTn id="16"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17"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18"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19"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20"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21" dur="26">
                                          <p:stCondLst>
                                            <p:cond delay="650"/>
                                          </p:stCondLst>
                                        </p:cTn>
                                        <p:tgtEl>
                                          <p:spTgt spid="3">
                                            <p:txEl>
                                              <p:pRg st="2" end="2"/>
                                            </p:txEl>
                                          </p:spTgt>
                                        </p:tgtEl>
                                      </p:cBhvr>
                                      <p:to x="100000" y="60000"/>
                                    </p:animScale>
                                    <p:animScale>
                                      <p:cBhvr>
                                        <p:cTn id="22" dur="166" decel="50000">
                                          <p:stCondLst>
                                            <p:cond delay="676"/>
                                          </p:stCondLst>
                                        </p:cTn>
                                        <p:tgtEl>
                                          <p:spTgt spid="3">
                                            <p:txEl>
                                              <p:pRg st="2" end="2"/>
                                            </p:txEl>
                                          </p:spTgt>
                                        </p:tgtEl>
                                      </p:cBhvr>
                                      <p:to x="100000" y="100000"/>
                                    </p:animScale>
                                    <p:animScale>
                                      <p:cBhvr>
                                        <p:cTn id="23" dur="26">
                                          <p:stCondLst>
                                            <p:cond delay="1312"/>
                                          </p:stCondLst>
                                        </p:cTn>
                                        <p:tgtEl>
                                          <p:spTgt spid="3">
                                            <p:txEl>
                                              <p:pRg st="2" end="2"/>
                                            </p:txEl>
                                          </p:spTgt>
                                        </p:tgtEl>
                                      </p:cBhvr>
                                      <p:to x="100000" y="80000"/>
                                    </p:animScale>
                                    <p:animScale>
                                      <p:cBhvr>
                                        <p:cTn id="24" dur="166" decel="50000">
                                          <p:stCondLst>
                                            <p:cond delay="1338"/>
                                          </p:stCondLst>
                                        </p:cTn>
                                        <p:tgtEl>
                                          <p:spTgt spid="3">
                                            <p:txEl>
                                              <p:pRg st="2" end="2"/>
                                            </p:txEl>
                                          </p:spTgt>
                                        </p:tgtEl>
                                      </p:cBhvr>
                                      <p:to x="100000" y="100000"/>
                                    </p:animScale>
                                    <p:animScale>
                                      <p:cBhvr>
                                        <p:cTn id="25" dur="26">
                                          <p:stCondLst>
                                            <p:cond delay="1642"/>
                                          </p:stCondLst>
                                        </p:cTn>
                                        <p:tgtEl>
                                          <p:spTgt spid="3">
                                            <p:txEl>
                                              <p:pRg st="2" end="2"/>
                                            </p:txEl>
                                          </p:spTgt>
                                        </p:tgtEl>
                                      </p:cBhvr>
                                      <p:to x="100000" y="90000"/>
                                    </p:animScale>
                                    <p:animScale>
                                      <p:cBhvr>
                                        <p:cTn id="26" dur="166" decel="50000">
                                          <p:stCondLst>
                                            <p:cond delay="1668"/>
                                          </p:stCondLst>
                                        </p:cTn>
                                        <p:tgtEl>
                                          <p:spTgt spid="3">
                                            <p:txEl>
                                              <p:pRg st="2" end="2"/>
                                            </p:txEl>
                                          </p:spTgt>
                                        </p:tgtEl>
                                      </p:cBhvr>
                                      <p:to x="100000" y="100000"/>
                                    </p:animScale>
                                    <p:animScale>
                                      <p:cBhvr>
                                        <p:cTn id="27" dur="26">
                                          <p:stCondLst>
                                            <p:cond delay="1808"/>
                                          </p:stCondLst>
                                        </p:cTn>
                                        <p:tgtEl>
                                          <p:spTgt spid="3">
                                            <p:txEl>
                                              <p:pRg st="2" end="2"/>
                                            </p:txEl>
                                          </p:spTgt>
                                        </p:tgtEl>
                                      </p:cBhvr>
                                      <p:to x="100000" y="95000"/>
                                    </p:animScale>
                                    <p:animScale>
                                      <p:cBhvr>
                                        <p:cTn id="28" dur="166" decel="50000">
                                          <p:stCondLst>
                                            <p:cond delay="1834"/>
                                          </p:stCondLst>
                                        </p:cTn>
                                        <p:tgtEl>
                                          <p:spTgt spid="3">
                                            <p:txEl>
                                              <p:pRg st="2" end="2"/>
                                            </p:txEl>
                                          </p:spTgt>
                                        </p:tgtEl>
                                      </p:cBhvr>
                                      <p:to x="100000" y="100000"/>
                                    </p:animScale>
                                  </p:childTnLst>
                                </p:cTn>
                              </p:par>
                              <p:par>
                                <p:cTn id="29" presetID="26" presetClass="entr" presetSubtype="0" fill="hold" nodeType="with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wipe(down)">
                                      <p:cBhvr>
                                        <p:cTn id="31" dur="580">
                                          <p:stCondLst>
                                            <p:cond delay="0"/>
                                          </p:stCondLst>
                                        </p:cTn>
                                        <p:tgtEl>
                                          <p:spTgt spid="3">
                                            <p:txEl>
                                              <p:pRg st="4" end="4"/>
                                            </p:txEl>
                                          </p:spTgt>
                                        </p:tgtEl>
                                      </p:cBhvr>
                                    </p:animEffect>
                                    <p:anim calcmode="lin" valueType="num">
                                      <p:cBhvr>
                                        <p:cTn id="32" dur="1822" tmFilter="0,0; 0.14,0.36; 0.43,0.73; 0.71,0.91; 1.0,1.0">
                                          <p:stCondLst>
                                            <p:cond delay="0"/>
                                          </p:stCondLst>
                                        </p:cTn>
                                        <p:tgtEl>
                                          <p:spTgt spid="3">
                                            <p:txEl>
                                              <p:pRg st="4" end="4"/>
                                            </p:txEl>
                                          </p:spTgt>
                                        </p:tgtEl>
                                        <p:attrNameLst>
                                          <p:attrName>ppt_x</p:attrName>
                                        </p:attrNameLst>
                                      </p:cBhvr>
                                      <p:tavLst>
                                        <p:tav tm="0">
                                          <p:val>
                                            <p:strVal val="#ppt_x-0.25"/>
                                          </p:val>
                                        </p:tav>
                                        <p:tav tm="100000">
                                          <p:val>
                                            <p:strVal val="#ppt_x"/>
                                          </p:val>
                                        </p:tav>
                                      </p:tavLst>
                                    </p:anim>
                                    <p:anim calcmode="lin" valueType="num">
                                      <p:cBhvr>
                                        <p:cTn id="33" dur="664" tmFilter="0.0,0.0; 0.25,0.07; 0.50,0.2; 0.75,0.467; 1.0,1.0">
                                          <p:stCondLst>
                                            <p:cond delay="0"/>
                                          </p:stCondLst>
                                        </p:cTn>
                                        <p:tgtEl>
                                          <p:spTgt spid="3">
                                            <p:txEl>
                                              <p:pRg st="4" end="4"/>
                                            </p:txEl>
                                          </p:spTgt>
                                        </p:tgtEl>
                                        <p:attrNameLst>
                                          <p:attrName>ppt_y</p:attrName>
                                        </p:attrNameLst>
                                      </p:cBhvr>
                                      <p:tavLst>
                                        <p:tav tm="0" fmla="#ppt_y-sin(pi*$)/3">
                                          <p:val>
                                            <p:fltVal val="0.5"/>
                                          </p:val>
                                        </p:tav>
                                        <p:tav tm="100000">
                                          <p:val>
                                            <p:fltVal val="1"/>
                                          </p:val>
                                        </p:tav>
                                      </p:tavLst>
                                    </p:anim>
                                    <p:anim calcmode="lin" valueType="num">
                                      <p:cBhvr>
                                        <p:cTn id="34" dur="664" tmFilter="0, 0; 0.125,0.2665; 0.25,0.4; 0.375,0.465; 0.5,0.5;  0.625,0.535; 0.75,0.6; 0.875,0.7335; 1,1">
                                          <p:stCondLst>
                                            <p:cond delay="664"/>
                                          </p:stCondLst>
                                        </p:cTn>
                                        <p:tgtEl>
                                          <p:spTgt spid="3">
                                            <p:txEl>
                                              <p:pRg st="4" end="4"/>
                                            </p:txEl>
                                          </p:spTgt>
                                        </p:tgtEl>
                                        <p:attrNameLst>
                                          <p:attrName>ppt_y</p:attrName>
                                        </p:attrNameLst>
                                      </p:cBhvr>
                                      <p:tavLst>
                                        <p:tav tm="0" fmla="#ppt_y-sin(pi*$)/9">
                                          <p:val>
                                            <p:fltVal val="0"/>
                                          </p:val>
                                        </p:tav>
                                        <p:tav tm="100000">
                                          <p:val>
                                            <p:fltVal val="1"/>
                                          </p:val>
                                        </p:tav>
                                      </p:tavLst>
                                    </p:anim>
                                    <p:anim calcmode="lin" valueType="num">
                                      <p:cBhvr>
                                        <p:cTn id="35" dur="332" tmFilter="0, 0; 0.125,0.2665; 0.25,0.4; 0.375,0.465; 0.5,0.5;  0.625,0.535; 0.75,0.6; 0.875,0.7335; 1,1">
                                          <p:stCondLst>
                                            <p:cond delay="1324"/>
                                          </p:stCondLst>
                                        </p:cTn>
                                        <p:tgtEl>
                                          <p:spTgt spid="3">
                                            <p:txEl>
                                              <p:pRg st="4" end="4"/>
                                            </p:txEl>
                                          </p:spTgt>
                                        </p:tgtEl>
                                        <p:attrNameLst>
                                          <p:attrName>ppt_y</p:attrName>
                                        </p:attrNameLst>
                                      </p:cBhvr>
                                      <p:tavLst>
                                        <p:tav tm="0" fmla="#ppt_y-sin(pi*$)/27">
                                          <p:val>
                                            <p:fltVal val="0"/>
                                          </p:val>
                                        </p:tav>
                                        <p:tav tm="100000">
                                          <p:val>
                                            <p:fltVal val="1"/>
                                          </p:val>
                                        </p:tav>
                                      </p:tavLst>
                                    </p:anim>
                                    <p:anim calcmode="lin" valueType="num">
                                      <p:cBhvr>
                                        <p:cTn id="36" dur="164" tmFilter="0, 0; 0.125,0.2665; 0.25,0.4; 0.375,0.465; 0.5,0.5;  0.625,0.535; 0.75,0.6; 0.875,0.7335; 1,1">
                                          <p:stCondLst>
                                            <p:cond delay="1656"/>
                                          </p:stCondLst>
                                        </p:cTn>
                                        <p:tgtEl>
                                          <p:spTgt spid="3">
                                            <p:txEl>
                                              <p:pRg st="4" end="4"/>
                                            </p:txEl>
                                          </p:spTgt>
                                        </p:tgtEl>
                                        <p:attrNameLst>
                                          <p:attrName>ppt_y</p:attrName>
                                        </p:attrNameLst>
                                      </p:cBhvr>
                                      <p:tavLst>
                                        <p:tav tm="0" fmla="#ppt_y-sin(pi*$)/81">
                                          <p:val>
                                            <p:fltVal val="0"/>
                                          </p:val>
                                        </p:tav>
                                        <p:tav tm="100000">
                                          <p:val>
                                            <p:fltVal val="1"/>
                                          </p:val>
                                        </p:tav>
                                      </p:tavLst>
                                    </p:anim>
                                    <p:animScale>
                                      <p:cBhvr>
                                        <p:cTn id="37" dur="26">
                                          <p:stCondLst>
                                            <p:cond delay="650"/>
                                          </p:stCondLst>
                                        </p:cTn>
                                        <p:tgtEl>
                                          <p:spTgt spid="3">
                                            <p:txEl>
                                              <p:pRg st="4" end="4"/>
                                            </p:txEl>
                                          </p:spTgt>
                                        </p:tgtEl>
                                      </p:cBhvr>
                                      <p:to x="100000" y="60000"/>
                                    </p:animScale>
                                    <p:animScale>
                                      <p:cBhvr>
                                        <p:cTn id="38" dur="166" decel="50000">
                                          <p:stCondLst>
                                            <p:cond delay="676"/>
                                          </p:stCondLst>
                                        </p:cTn>
                                        <p:tgtEl>
                                          <p:spTgt spid="3">
                                            <p:txEl>
                                              <p:pRg st="4" end="4"/>
                                            </p:txEl>
                                          </p:spTgt>
                                        </p:tgtEl>
                                      </p:cBhvr>
                                      <p:to x="100000" y="100000"/>
                                    </p:animScale>
                                    <p:animScale>
                                      <p:cBhvr>
                                        <p:cTn id="39" dur="26">
                                          <p:stCondLst>
                                            <p:cond delay="1312"/>
                                          </p:stCondLst>
                                        </p:cTn>
                                        <p:tgtEl>
                                          <p:spTgt spid="3">
                                            <p:txEl>
                                              <p:pRg st="4" end="4"/>
                                            </p:txEl>
                                          </p:spTgt>
                                        </p:tgtEl>
                                      </p:cBhvr>
                                      <p:to x="100000" y="80000"/>
                                    </p:animScale>
                                    <p:animScale>
                                      <p:cBhvr>
                                        <p:cTn id="40" dur="166" decel="50000">
                                          <p:stCondLst>
                                            <p:cond delay="1338"/>
                                          </p:stCondLst>
                                        </p:cTn>
                                        <p:tgtEl>
                                          <p:spTgt spid="3">
                                            <p:txEl>
                                              <p:pRg st="4" end="4"/>
                                            </p:txEl>
                                          </p:spTgt>
                                        </p:tgtEl>
                                      </p:cBhvr>
                                      <p:to x="100000" y="100000"/>
                                    </p:animScale>
                                    <p:animScale>
                                      <p:cBhvr>
                                        <p:cTn id="41" dur="26">
                                          <p:stCondLst>
                                            <p:cond delay="1642"/>
                                          </p:stCondLst>
                                        </p:cTn>
                                        <p:tgtEl>
                                          <p:spTgt spid="3">
                                            <p:txEl>
                                              <p:pRg st="4" end="4"/>
                                            </p:txEl>
                                          </p:spTgt>
                                        </p:tgtEl>
                                      </p:cBhvr>
                                      <p:to x="100000" y="90000"/>
                                    </p:animScale>
                                    <p:animScale>
                                      <p:cBhvr>
                                        <p:cTn id="42" dur="166" decel="50000">
                                          <p:stCondLst>
                                            <p:cond delay="1668"/>
                                          </p:stCondLst>
                                        </p:cTn>
                                        <p:tgtEl>
                                          <p:spTgt spid="3">
                                            <p:txEl>
                                              <p:pRg st="4" end="4"/>
                                            </p:txEl>
                                          </p:spTgt>
                                        </p:tgtEl>
                                      </p:cBhvr>
                                      <p:to x="100000" y="100000"/>
                                    </p:animScale>
                                    <p:animScale>
                                      <p:cBhvr>
                                        <p:cTn id="43" dur="26">
                                          <p:stCondLst>
                                            <p:cond delay="1808"/>
                                          </p:stCondLst>
                                        </p:cTn>
                                        <p:tgtEl>
                                          <p:spTgt spid="3">
                                            <p:txEl>
                                              <p:pRg st="4" end="4"/>
                                            </p:txEl>
                                          </p:spTgt>
                                        </p:tgtEl>
                                      </p:cBhvr>
                                      <p:to x="100000" y="95000"/>
                                    </p:animScale>
                                    <p:animScale>
                                      <p:cBhvr>
                                        <p:cTn id="44" dur="166" decel="50000">
                                          <p:stCondLst>
                                            <p:cond delay="1834"/>
                                          </p:stCondLst>
                                        </p:cTn>
                                        <p:tgtEl>
                                          <p:spTgt spid="3">
                                            <p:txEl>
                                              <p:pRg st="4" end="4"/>
                                            </p:txEl>
                                          </p:spTgt>
                                        </p:tgtEl>
                                      </p:cBhvr>
                                      <p:to x="100000" y="100000"/>
                                    </p:animScale>
                                  </p:childTnLst>
                                </p:cTn>
                              </p:par>
                            </p:childTnLst>
                          </p:cTn>
                        </p:par>
                      </p:childTnLst>
                    </p:cTn>
                  </p:par>
                  <p:par>
                    <p:cTn id="45" fill="hold">
                      <p:stCondLst>
                        <p:cond delay="indefinite"/>
                      </p:stCondLst>
                      <p:childTnLst>
                        <p:par>
                          <p:cTn id="46" fill="hold">
                            <p:stCondLst>
                              <p:cond delay="0"/>
                            </p:stCondLst>
                            <p:childTnLst>
                              <p:par>
                                <p:cTn id="47" presetID="16" presetClass="entr" presetSubtype="21" fill="hold"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Effect transition="in" filter="barn(inVertical)">
                                      <p:cBhvr>
                                        <p:cTn id="49" dur="500"/>
                                        <p:tgtEl>
                                          <p:spTgt spid="3">
                                            <p:txEl>
                                              <p:pRg st="6" end="6"/>
                                            </p:txEl>
                                          </p:spTgt>
                                        </p:tgtEl>
                                      </p:cBhvr>
                                    </p:animEffect>
                                  </p:childTnLst>
                                </p:cTn>
                              </p:par>
                              <p:par>
                                <p:cTn id="50" presetID="16" presetClass="entr" presetSubtype="21" fill="hold" nodeType="withEffect">
                                  <p:stCondLst>
                                    <p:cond delay="0"/>
                                  </p:stCondLst>
                                  <p:childTnLst>
                                    <p:set>
                                      <p:cBhvr>
                                        <p:cTn id="51" dur="1" fill="hold">
                                          <p:stCondLst>
                                            <p:cond delay="0"/>
                                          </p:stCondLst>
                                        </p:cTn>
                                        <p:tgtEl>
                                          <p:spTgt spid="3">
                                            <p:txEl>
                                              <p:pRg st="7" end="7"/>
                                            </p:txEl>
                                          </p:spTgt>
                                        </p:tgtEl>
                                        <p:attrNameLst>
                                          <p:attrName>style.visibility</p:attrName>
                                        </p:attrNameLst>
                                      </p:cBhvr>
                                      <p:to>
                                        <p:strVal val="visible"/>
                                      </p:to>
                                    </p:set>
                                    <p:animEffect transition="in" filter="barn(inVertical)">
                                      <p:cBhvr>
                                        <p:cTn id="52" dur="500"/>
                                        <p:tgtEl>
                                          <p:spTgt spid="3">
                                            <p:txEl>
                                              <p:pRg st="7" end="7"/>
                                            </p:txEl>
                                          </p:spTgt>
                                        </p:tgtEl>
                                      </p:cBhvr>
                                    </p:animEffect>
                                  </p:childTnLst>
                                </p:cTn>
                              </p:par>
                              <p:par>
                                <p:cTn id="53" presetID="16" presetClass="entr" presetSubtype="21" fill="hold" nodeType="with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Effect transition="in" filter="barn(inVertical)">
                                      <p:cBhvr>
                                        <p:cTn id="55"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8229600" cy="6192688"/>
          </a:xfrm>
        </p:spPr>
        <p:txBody>
          <a:bodyPr>
            <a:normAutofit fontScale="77500" lnSpcReduction="20000"/>
          </a:bodyPr>
          <a:lstStyle/>
          <a:p>
            <a:pPr marL="0" indent="0" algn="ctr">
              <a:buNone/>
            </a:pPr>
            <a:r>
              <a:rPr lang="es-CO" dirty="0" smtClean="0"/>
              <a:t>De </a:t>
            </a:r>
            <a:r>
              <a:rPr lang="es-CO" dirty="0"/>
              <a:t>repente viene el estruendo, se les aparecen lenguas como de fuego y se llenan del </a:t>
            </a:r>
            <a:r>
              <a:rPr lang="es-CO" dirty="0" smtClean="0"/>
              <a:t>Espíritu Santo.</a:t>
            </a:r>
            <a:endParaRPr lang="es-CO" dirty="0"/>
          </a:p>
          <a:p>
            <a:pPr marL="0" indent="0">
              <a:buNone/>
            </a:pPr>
            <a:endParaRPr lang="es-CO" dirty="0"/>
          </a:p>
          <a:p>
            <a:pPr marL="0" indent="0" algn="ctr">
              <a:buNone/>
            </a:pPr>
            <a:r>
              <a:rPr lang="es-CO" dirty="0" smtClean="0"/>
              <a:t>Ya </a:t>
            </a:r>
            <a:r>
              <a:rPr lang="es-CO" dirty="0"/>
              <a:t>despiertas muchas personas temprano por la mañana en Jerusalén, o aún dormidas algunas, escuchan el estruendo. Miles, tal vez decenas de miles, perturbados, sin duda, por el insólito acontecimiento, saltan y corren por las calles de la ciudad acercándose al área donde se concentra el estruendo, o hacia la cual señala, y se junta una multitud </a:t>
            </a:r>
            <a:r>
              <a:rPr lang="es-CO" dirty="0" smtClean="0"/>
              <a:t>nos dice </a:t>
            </a:r>
            <a:r>
              <a:rPr lang="es-CO" dirty="0" smtClean="0">
                <a:solidFill>
                  <a:srgbClr val="FF0000"/>
                </a:solidFill>
              </a:rPr>
              <a:t>(Hech.2:2-6).</a:t>
            </a:r>
          </a:p>
          <a:p>
            <a:pPr marL="0" indent="0" algn="ctr">
              <a:buNone/>
            </a:pPr>
            <a:r>
              <a:rPr lang="es-CO" dirty="0" smtClean="0">
                <a:solidFill>
                  <a:srgbClr val="FF0000"/>
                </a:solidFill>
              </a:rPr>
              <a:t> </a:t>
            </a:r>
            <a:r>
              <a:rPr lang="es-CO" dirty="0" smtClean="0"/>
              <a:t>Para saber lo que ocurría se requería de </a:t>
            </a:r>
            <a:r>
              <a:rPr lang="es-CO" dirty="0"/>
              <a:t>tiempo, pues no existían radios, televisores, automóviles o autobuses en aquel tiempo que facilitaran la divulgación de noticias o la transportación en masa de multitudes</a:t>
            </a:r>
            <a:r>
              <a:rPr lang="es-CO" dirty="0" smtClean="0"/>
              <a:t>.</a:t>
            </a:r>
          </a:p>
          <a:p>
            <a:pPr marL="0" indent="0" algn="ctr">
              <a:buNone/>
            </a:pPr>
            <a:r>
              <a:rPr lang="es-CO" dirty="0" smtClean="0"/>
              <a:t> </a:t>
            </a:r>
            <a:r>
              <a:rPr lang="es-CO" dirty="0"/>
              <a:t>Tengamos presente que para la fiesta de Pentecostés, centenares de miles de israelitas, no solo de Galilea, Samaria y Judea, sino de todo el vasto Imperio Romano, se congregaban en Jerusalén.</a:t>
            </a:r>
          </a:p>
          <a:p>
            <a:endParaRPr lang="es-CO" dirty="0"/>
          </a:p>
        </p:txBody>
      </p:sp>
    </p:spTree>
    <p:extLst>
      <p:ext uri="{BB962C8B-B14F-4D97-AF65-F5344CB8AC3E}">
        <p14:creationId xmlns:p14="http://schemas.microsoft.com/office/powerpoint/2010/main" val="2757063337"/>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p:cTn id="7"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randombar(horizontal)">
                                      <p:cBhvr>
                                        <p:cTn id="15" dur="500"/>
                                        <p:tgtEl>
                                          <p:spTgt spid="3">
                                            <p:txEl>
                                              <p:pRg st="3" end="3"/>
                                            </p:txEl>
                                          </p:spTgt>
                                        </p:tgtEl>
                                      </p:cBhvr>
                                    </p:animEffect>
                                  </p:childTnLst>
                                </p:cTn>
                              </p:par>
                              <p:par>
                                <p:cTn id="16" presetID="14" presetClass="entr" presetSubtype="10" fill="hold" nodeType="with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randombar(horizontal)">
                                      <p:cBhvr>
                                        <p:cTn id="18"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620688"/>
            <a:ext cx="8229600" cy="5505475"/>
          </a:xfrm>
          <a:blipFill>
            <a:blip r:embed="rId2"/>
            <a:tile tx="0" ty="0" sx="100000" sy="100000" flip="none" algn="tl"/>
          </a:blipFill>
        </p:spPr>
        <p:txBody>
          <a:bodyPr>
            <a:normAutofit lnSpcReduction="10000"/>
          </a:bodyPr>
          <a:lstStyle/>
          <a:p>
            <a:pPr marL="0" indent="0" algn="ctr">
              <a:buNone/>
            </a:pPr>
            <a:r>
              <a:rPr lang="es-CO" b="1" dirty="0">
                <a:solidFill>
                  <a:srgbClr val="FFFF00"/>
                </a:solidFill>
              </a:rPr>
              <a:t>De todas las fiestas judías, la de Pentecostés era la que atraía el mayor número de peregrinos de tierras lejanas. Los peligros propios de los viajes por mar y tierra a comienzos de la primavera o a fines del </a:t>
            </a:r>
            <a:r>
              <a:rPr lang="es-CO" b="1" dirty="0" smtClean="0">
                <a:solidFill>
                  <a:srgbClr val="FFFF00"/>
                </a:solidFill>
              </a:rPr>
              <a:t>otoño, </a:t>
            </a:r>
            <a:r>
              <a:rPr lang="es-CO" b="1" dirty="0">
                <a:solidFill>
                  <a:srgbClr val="FFFF00"/>
                </a:solidFill>
              </a:rPr>
              <a:t>impedían que vinieran muchos de lugares lejanos para la pascua o para la fiesta de los tabernáculos. </a:t>
            </a:r>
            <a:endParaRPr lang="es-CO" b="1" dirty="0" smtClean="0">
              <a:solidFill>
                <a:srgbClr val="FFFF00"/>
              </a:solidFill>
            </a:endParaRPr>
          </a:p>
          <a:p>
            <a:pPr marL="0" indent="0" algn="ctr">
              <a:buNone/>
            </a:pPr>
            <a:r>
              <a:rPr lang="es-CO" b="1" dirty="0" smtClean="0">
                <a:solidFill>
                  <a:srgbClr val="FFFF00"/>
                </a:solidFill>
              </a:rPr>
              <a:t>Pero </a:t>
            </a:r>
            <a:r>
              <a:rPr lang="es-CO" b="1" dirty="0">
                <a:solidFill>
                  <a:srgbClr val="FFFF00"/>
                </a:solidFill>
              </a:rPr>
              <a:t>la temporada de Pentecostés era favorable, y en ninguna otra fiesta habrían estado presentes en Jerusalén tantos representantes de otras naciones.</a:t>
            </a:r>
          </a:p>
        </p:txBody>
      </p:sp>
    </p:spTree>
    <p:extLst>
      <p:ext uri="{BB962C8B-B14F-4D97-AF65-F5344CB8AC3E}">
        <p14:creationId xmlns:p14="http://schemas.microsoft.com/office/powerpoint/2010/main" val="463886690"/>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7504" y="188640"/>
            <a:ext cx="8928992" cy="6669360"/>
          </a:xfrm>
          <a:blipFill>
            <a:blip r:embed="rId2"/>
            <a:tile tx="0" ty="0" sx="100000" sy="100000" flip="none" algn="tl"/>
          </a:blipFill>
        </p:spPr>
        <p:txBody>
          <a:bodyPr>
            <a:normAutofit fontScale="77500" lnSpcReduction="20000"/>
          </a:bodyPr>
          <a:lstStyle/>
          <a:p>
            <a:pPr marL="0" indent="0" algn="ctr">
              <a:buNone/>
            </a:pPr>
            <a:r>
              <a:rPr lang="es-CO" dirty="0" smtClean="0"/>
              <a:t> </a:t>
            </a:r>
            <a:r>
              <a:rPr lang="es-CO" dirty="0"/>
              <a:t>Reunida la multitud, predican los apóstoles en otros idiomas, los presentes oyendo </a:t>
            </a:r>
            <a:r>
              <a:rPr lang="es-CO" i="1" dirty="0"/>
              <a:t>"cada uno… en su propia lengua" </a:t>
            </a:r>
            <a:r>
              <a:rPr lang="es-CO" dirty="0"/>
              <a:t>(2:6). </a:t>
            </a:r>
            <a:endParaRPr lang="es-CO" dirty="0" smtClean="0"/>
          </a:p>
          <a:p>
            <a:pPr marL="0" indent="0" algn="ctr">
              <a:buNone/>
            </a:pPr>
            <a:r>
              <a:rPr lang="es-CO" dirty="0" smtClean="0"/>
              <a:t>Predica </a:t>
            </a:r>
            <a:r>
              <a:rPr lang="es-CO" dirty="0"/>
              <a:t>más de un solo apóstol, pues dice el relato</a:t>
            </a:r>
            <a:r>
              <a:rPr lang="es-CO" dirty="0">
                <a:latin typeface="Agency FB" pitchFamily="34" charset="0"/>
              </a:rPr>
              <a:t>: </a:t>
            </a:r>
            <a:r>
              <a:rPr lang="es-CO" i="1" dirty="0">
                <a:latin typeface="Agency FB" pitchFamily="34" charset="0"/>
              </a:rPr>
              <a:t>"cada uno </a:t>
            </a:r>
            <a:r>
              <a:rPr lang="es-CO" b="1" i="1" u="sng" dirty="0" smtClean="0">
                <a:latin typeface="Agency FB" pitchFamily="34" charset="0"/>
              </a:rPr>
              <a:t>LES OÍA HABLAR </a:t>
            </a:r>
            <a:r>
              <a:rPr lang="es-CO" i="1" dirty="0" smtClean="0">
                <a:latin typeface="Agency FB" pitchFamily="34" charset="0"/>
              </a:rPr>
              <a:t>en </a:t>
            </a:r>
            <a:r>
              <a:rPr lang="es-CO" i="1" dirty="0">
                <a:latin typeface="Agency FB" pitchFamily="34" charset="0"/>
              </a:rPr>
              <a:t>su propia lengua</a:t>
            </a:r>
            <a:r>
              <a:rPr lang="es-CO" i="1" dirty="0"/>
              <a:t>" </a:t>
            </a:r>
            <a:r>
              <a:rPr lang="es-CO" dirty="0" smtClean="0">
                <a:solidFill>
                  <a:srgbClr val="FF0000"/>
                </a:solidFill>
              </a:rPr>
              <a:t>(Hech.2:6</a:t>
            </a:r>
            <a:r>
              <a:rPr lang="es-CO" dirty="0">
                <a:solidFill>
                  <a:srgbClr val="FF0000"/>
                </a:solidFill>
              </a:rPr>
              <a:t>)</a:t>
            </a:r>
            <a:r>
              <a:rPr lang="es-CO" dirty="0"/>
              <a:t>. </a:t>
            </a:r>
            <a:endParaRPr lang="es-CO" dirty="0" smtClean="0"/>
          </a:p>
          <a:p>
            <a:pPr marL="0" indent="0" algn="ctr">
              <a:buNone/>
            </a:pPr>
            <a:r>
              <a:rPr lang="es-CO" dirty="0" smtClean="0"/>
              <a:t>Note que </a:t>
            </a:r>
            <a:r>
              <a:rPr lang="es-CO" b="1" i="1" dirty="0" smtClean="0"/>
              <a:t>"Les</a:t>
            </a:r>
            <a:r>
              <a:rPr lang="es-CO" b="1" i="1" dirty="0"/>
              <a:t>" </a:t>
            </a:r>
            <a:r>
              <a:rPr lang="es-CO" dirty="0"/>
              <a:t>es plural.</a:t>
            </a:r>
          </a:p>
          <a:p>
            <a:endParaRPr lang="es-CO" dirty="0" smtClean="0"/>
          </a:p>
          <a:p>
            <a:pPr marL="0" indent="0" algn="ctr">
              <a:buNone/>
            </a:pPr>
            <a:r>
              <a:rPr lang="es-CO" dirty="0" smtClean="0"/>
              <a:t>Al oír esto </a:t>
            </a:r>
            <a:r>
              <a:rPr lang="es-CO" dirty="0"/>
              <a:t>l</a:t>
            </a:r>
            <a:r>
              <a:rPr lang="es-CO" dirty="0" smtClean="0"/>
              <a:t>a </a:t>
            </a:r>
            <a:r>
              <a:rPr lang="es-CO" dirty="0"/>
              <a:t>multitud reacciona al mensaje </a:t>
            </a:r>
            <a:r>
              <a:rPr lang="es-CO" dirty="0" smtClean="0">
                <a:solidFill>
                  <a:srgbClr val="FF0000"/>
                </a:solidFill>
              </a:rPr>
              <a:t>(Hech.2:7-12</a:t>
            </a:r>
            <a:r>
              <a:rPr lang="es-CO" dirty="0">
                <a:solidFill>
                  <a:srgbClr val="FF0000"/>
                </a:solidFill>
              </a:rPr>
              <a:t>)</a:t>
            </a:r>
            <a:r>
              <a:rPr lang="es-CO" dirty="0"/>
              <a:t>, estando </a:t>
            </a:r>
            <a:r>
              <a:rPr lang="es-CO" i="1" dirty="0"/>
              <a:t>"todos atónitos y perplejos", </a:t>
            </a:r>
            <a:r>
              <a:rPr lang="es-CO" dirty="0"/>
              <a:t>burlándose algunos.</a:t>
            </a:r>
          </a:p>
          <a:p>
            <a:pPr marL="0" indent="0" algn="ctr">
              <a:buNone/>
            </a:pPr>
            <a:r>
              <a:rPr lang="es-CO" dirty="0" smtClean="0"/>
              <a:t>Todas </a:t>
            </a:r>
            <a:r>
              <a:rPr lang="es-CO" dirty="0"/>
              <a:t>estas acciones requieren tiempo. Entonces, a las nueve de la mañana, Pedro y los demás apóstoles dan su explicación de los eventos </a:t>
            </a:r>
            <a:r>
              <a:rPr lang="es-CO" dirty="0" smtClean="0">
                <a:solidFill>
                  <a:srgbClr val="FF0000"/>
                </a:solidFill>
              </a:rPr>
              <a:t>(Hech.2:14-15). </a:t>
            </a:r>
          </a:p>
          <a:p>
            <a:pPr marL="0" indent="0" algn="ctr">
              <a:buNone/>
            </a:pPr>
            <a:r>
              <a:rPr lang="es-CO" dirty="0" smtClean="0"/>
              <a:t>Note especialmente el verso 14, «</a:t>
            </a:r>
            <a:r>
              <a:rPr lang="es-CO" dirty="0" smtClean="0">
                <a:latin typeface="Agency FB" pitchFamily="34" charset="0"/>
              </a:rPr>
              <a:t>entonces Pedro se pudo de pie con los ONCE»</a:t>
            </a:r>
            <a:r>
              <a:rPr lang="es-CO" dirty="0" smtClean="0"/>
              <a:t>, no con los 120. Note que si Pedro se puso de «pie», es porque estaban sentados.</a:t>
            </a:r>
            <a:endParaRPr lang="es-CO" dirty="0"/>
          </a:p>
          <a:p>
            <a:pPr marL="0" indent="0">
              <a:buNone/>
            </a:pPr>
            <a:endParaRPr lang="es-CO" dirty="0"/>
          </a:p>
          <a:p>
            <a:pPr marL="0" indent="0" algn="ctr">
              <a:buNone/>
            </a:pPr>
            <a:r>
              <a:rPr lang="es-CO" dirty="0" smtClean="0"/>
              <a:t>Estas son las circunstancias que nos </a:t>
            </a:r>
            <a:r>
              <a:rPr lang="es-CO" dirty="0"/>
              <a:t>llevan a fijar la hora del estruendo temprano en la mañana, entre las </a:t>
            </a:r>
            <a:r>
              <a:rPr lang="es-CO" dirty="0" smtClean="0"/>
              <a:t>6 </a:t>
            </a:r>
            <a:r>
              <a:rPr lang="es-CO" dirty="0"/>
              <a:t>y las </a:t>
            </a:r>
            <a:r>
              <a:rPr lang="es-CO" dirty="0" smtClean="0"/>
              <a:t>9 </a:t>
            </a:r>
            <a:r>
              <a:rPr lang="es-CO" dirty="0"/>
              <a:t>a.m. </a:t>
            </a:r>
            <a:r>
              <a:rPr lang="es-CO" dirty="0" smtClean="0"/>
              <a:t>Lo mismo que los que estaban reunidos el día de Pentecostés eran solamente los 12 Apóstoles, y nadie más.</a:t>
            </a:r>
            <a:endParaRPr lang="es-CO" dirty="0"/>
          </a:p>
        </p:txBody>
      </p:sp>
    </p:spTree>
    <p:extLst>
      <p:ext uri="{BB962C8B-B14F-4D97-AF65-F5344CB8AC3E}">
        <p14:creationId xmlns:p14="http://schemas.microsoft.com/office/powerpoint/2010/main" val="68288625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 calcmode="lin" valueType="num">
                                      <p:cBhvr>
                                        <p:cTn id="7"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4" end="4"/>
                                            </p:txEl>
                                          </p:spTgt>
                                        </p:tgtEl>
                                      </p:cBhvr>
                                    </p:animEffect>
                                  </p:childTnLst>
                                </p:cTn>
                              </p:par>
                              <p:par>
                                <p:cTn id="11" presetID="3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anim calcmode="lin" valueType="num">
                                      <p:cBhvr>
                                        <p:cTn id="13"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14" dur="1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15" dur="1000" fill="hold"/>
                                        <p:tgtEl>
                                          <p:spTgt spid="3">
                                            <p:txEl>
                                              <p:pRg st="5" end="5"/>
                                            </p:txEl>
                                          </p:spTgt>
                                        </p:tgtEl>
                                        <p:attrNameLst>
                                          <p:attrName>style.rotation</p:attrName>
                                        </p:attrNameLst>
                                      </p:cBhvr>
                                      <p:tavLst>
                                        <p:tav tm="0">
                                          <p:val>
                                            <p:fltVal val="90"/>
                                          </p:val>
                                        </p:tav>
                                        <p:tav tm="100000">
                                          <p:val>
                                            <p:fltVal val="0"/>
                                          </p:val>
                                        </p:tav>
                                      </p:tavLst>
                                    </p:anim>
                                    <p:animEffect transition="in" filter="fade">
                                      <p:cBhvr>
                                        <p:cTn id="16" dur="1000"/>
                                        <p:tgtEl>
                                          <p:spTgt spid="3">
                                            <p:txEl>
                                              <p:pRg st="5" end="5"/>
                                            </p:txEl>
                                          </p:spTgt>
                                        </p:tgtEl>
                                      </p:cBhvr>
                                    </p:animEffect>
                                  </p:childTnLst>
                                </p:cTn>
                              </p:par>
                              <p:par>
                                <p:cTn id="17" presetID="3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anim calcmode="lin" valueType="num">
                                      <p:cBhvr>
                                        <p:cTn id="19" dur="1000" fill="hold"/>
                                        <p:tgtEl>
                                          <p:spTgt spid="3">
                                            <p:txEl>
                                              <p:pRg st="6" end="6"/>
                                            </p:txEl>
                                          </p:spTgt>
                                        </p:tgtEl>
                                        <p:attrNameLst>
                                          <p:attrName>ppt_w</p:attrName>
                                        </p:attrNameLst>
                                      </p:cBhvr>
                                      <p:tavLst>
                                        <p:tav tm="0">
                                          <p:val>
                                            <p:fltVal val="0"/>
                                          </p:val>
                                        </p:tav>
                                        <p:tav tm="100000">
                                          <p:val>
                                            <p:strVal val="#ppt_w"/>
                                          </p:val>
                                        </p:tav>
                                      </p:tavLst>
                                    </p:anim>
                                    <p:anim calcmode="lin" valueType="num">
                                      <p:cBhvr>
                                        <p:cTn id="20" dur="1000" fill="hold"/>
                                        <p:tgtEl>
                                          <p:spTgt spid="3">
                                            <p:txEl>
                                              <p:pRg st="6" end="6"/>
                                            </p:txEl>
                                          </p:spTgt>
                                        </p:tgtEl>
                                        <p:attrNameLst>
                                          <p:attrName>ppt_h</p:attrName>
                                        </p:attrNameLst>
                                      </p:cBhvr>
                                      <p:tavLst>
                                        <p:tav tm="0">
                                          <p:val>
                                            <p:fltVal val="0"/>
                                          </p:val>
                                        </p:tav>
                                        <p:tav tm="100000">
                                          <p:val>
                                            <p:strVal val="#ppt_h"/>
                                          </p:val>
                                        </p:tav>
                                      </p:tavLst>
                                    </p:anim>
                                    <p:anim calcmode="lin" valueType="num">
                                      <p:cBhvr>
                                        <p:cTn id="21" dur="1000" fill="hold"/>
                                        <p:tgtEl>
                                          <p:spTgt spid="3">
                                            <p:txEl>
                                              <p:pRg st="6" end="6"/>
                                            </p:txEl>
                                          </p:spTgt>
                                        </p:tgtEl>
                                        <p:attrNameLst>
                                          <p:attrName>style.rotation</p:attrName>
                                        </p:attrNameLst>
                                      </p:cBhvr>
                                      <p:tavLst>
                                        <p:tav tm="0">
                                          <p:val>
                                            <p:fltVal val="90"/>
                                          </p:val>
                                        </p:tav>
                                        <p:tav tm="100000">
                                          <p:val>
                                            <p:fltVal val="0"/>
                                          </p:val>
                                        </p:tav>
                                      </p:tavLst>
                                    </p:anim>
                                    <p:animEffect transition="in" filter="fade">
                                      <p:cBhvr>
                                        <p:cTn id="22" dur="1000"/>
                                        <p:tgtEl>
                                          <p:spTgt spid="3">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animEffect transition="in" filter="wipe(down)">
                                      <p:cBhvr>
                                        <p:cTn id="2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706090"/>
          </a:xfrm>
        </p:spPr>
        <p:txBody>
          <a:bodyPr>
            <a:normAutofit fontScale="90000"/>
          </a:bodyPr>
          <a:lstStyle/>
          <a:p>
            <a:r>
              <a:rPr lang="es-CO" sz="4800" b="1" i="1" dirty="0" smtClean="0">
                <a:latin typeface="Agency FB" pitchFamily="34" charset="0"/>
              </a:rPr>
              <a:t>¿De donde vino el «estruendo»?</a:t>
            </a:r>
            <a:endParaRPr lang="es-CO" sz="4800" b="1" i="1" dirty="0">
              <a:latin typeface="Agency FB" pitchFamily="34" charset="0"/>
            </a:endParaRPr>
          </a:p>
        </p:txBody>
      </p:sp>
      <p:sp>
        <p:nvSpPr>
          <p:cNvPr id="3" name="2 Marcador de contenido"/>
          <p:cNvSpPr>
            <a:spLocks noGrp="1"/>
          </p:cNvSpPr>
          <p:nvPr>
            <p:ph idx="1"/>
          </p:nvPr>
        </p:nvSpPr>
        <p:spPr>
          <a:xfrm>
            <a:off x="107504" y="1196752"/>
            <a:ext cx="8856984" cy="5544616"/>
          </a:xfrm>
        </p:spPr>
        <p:txBody>
          <a:bodyPr>
            <a:normAutofit fontScale="77500" lnSpcReduction="20000"/>
          </a:bodyPr>
          <a:lstStyle/>
          <a:p>
            <a:pPr marL="0" indent="0" algn="ctr">
              <a:buNone/>
            </a:pPr>
            <a:r>
              <a:rPr lang="es-CO" sz="3600" b="1" dirty="0" smtClean="0"/>
              <a:t>«Vino</a:t>
            </a:r>
            <a:r>
              <a:rPr lang="es-CO" sz="3600" b="1" dirty="0"/>
              <a:t> del </a:t>
            </a:r>
            <a:r>
              <a:rPr lang="es-CO" sz="3600" b="1" dirty="0" smtClean="0"/>
              <a:t>cielo»</a:t>
            </a:r>
            <a:r>
              <a:rPr lang="es-CO" sz="2300" dirty="0"/>
              <a:t> </a:t>
            </a:r>
            <a:endParaRPr lang="es-CO" sz="2300" dirty="0" smtClean="0"/>
          </a:p>
          <a:p>
            <a:pPr marL="0" indent="0" algn="ctr">
              <a:buNone/>
            </a:pPr>
            <a:r>
              <a:rPr lang="es-CO" dirty="0" smtClean="0"/>
              <a:t>Vino ¡"</a:t>
            </a:r>
            <a:r>
              <a:rPr lang="es-CO" dirty="0"/>
              <a:t>Del cielo"! </a:t>
            </a:r>
            <a:r>
              <a:rPr lang="es-CO" dirty="0" smtClean="0"/>
              <a:t> No </a:t>
            </a:r>
            <a:r>
              <a:rPr lang="es-CO" dirty="0"/>
              <a:t>de la casa, no del aposento alto, no del templo judío, no de los apóstoles, tampoco de los ciento veinte, ciertamente, no de la multitud, pues esta aún no se había reunido. </a:t>
            </a:r>
            <a:endParaRPr lang="es-CO" dirty="0" smtClean="0"/>
          </a:p>
          <a:p>
            <a:pPr marL="0" indent="0" algn="ctr">
              <a:buNone/>
            </a:pPr>
            <a:r>
              <a:rPr lang="es-CO" dirty="0" smtClean="0"/>
              <a:t>Vino</a:t>
            </a:r>
            <a:r>
              <a:rPr lang="es-CO" dirty="0"/>
              <a:t> "del cielo". De arriba, y no de la </a:t>
            </a:r>
            <a:r>
              <a:rPr lang="es-CO" dirty="0" smtClean="0"/>
              <a:t>tierra,  </a:t>
            </a:r>
            <a:r>
              <a:rPr lang="es-CO" dirty="0"/>
              <a:t>no de los hombres. No de en medio de la iglesia, pues la iglesia todavía no había sido establecida</a:t>
            </a:r>
            <a:r>
              <a:rPr lang="es-CO" dirty="0" smtClean="0"/>
              <a:t>.</a:t>
            </a:r>
          </a:p>
          <a:p>
            <a:pPr marL="0" indent="0" algn="ctr">
              <a:buNone/>
            </a:pPr>
            <a:r>
              <a:rPr lang="es-CO" dirty="0" smtClean="0"/>
              <a:t> vino de Dios. Hera la lluvia temprana.</a:t>
            </a:r>
            <a:endParaRPr lang="es-CO" dirty="0"/>
          </a:p>
          <a:p>
            <a:endParaRPr lang="es-CO" dirty="0" smtClean="0"/>
          </a:p>
          <a:p>
            <a:pPr marL="0" indent="0" algn="ctr">
              <a:buNone/>
            </a:pPr>
            <a:r>
              <a:rPr lang="es-CO" dirty="0"/>
              <a:t> </a:t>
            </a:r>
            <a:r>
              <a:rPr lang="es-CO" dirty="0" smtClean="0"/>
              <a:t>Era </a:t>
            </a:r>
            <a:r>
              <a:rPr lang="es-CO" b="1" dirty="0" smtClean="0">
                <a:solidFill>
                  <a:srgbClr val="0070C0"/>
                </a:solidFill>
              </a:rPr>
              <a:t>"Un </a:t>
            </a:r>
            <a:r>
              <a:rPr lang="es-CO" b="1" dirty="0">
                <a:solidFill>
                  <a:srgbClr val="0070C0"/>
                </a:solidFill>
              </a:rPr>
              <a:t>estruendo." </a:t>
            </a:r>
            <a:r>
              <a:rPr lang="es-CO" b="1" dirty="0" smtClean="0">
                <a:solidFill>
                  <a:srgbClr val="0070C0"/>
                </a:solidFill>
              </a:rPr>
              <a:t>Un Ruido </a:t>
            </a:r>
            <a:r>
              <a:rPr lang="es-CO" b="1" dirty="0">
                <a:solidFill>
                  <a:srgbClr val="0070C0"/>
                </a:solidFill>
              </a:rPr>
              <a:t>muy grande, ensordecedor, como el de unas cataratas, el de un tren pasando próximo o el de muchas cosas </a:t>
            </a:r>
            <a:r>
              <a:rPr lang="es-CO" b="1" dirty="0" smtClean="0">
                <a:solidFill>
                  <a:srgbClr val="0070C0"/>
                </a:solidFill>
              </a:rPr>
              <a:t>cayéndose, como </a:t>
            </a:r>
            <a:r>
              <a:rPr lang="es-CO" b="1" dirty="0">
                <a:solidFill>
                  <a:srgbClr val="0070C0"/>
                </a:solidFill>
              </a:rPr>
              <a:t>el de un tornado o un </a:t>
            </a:r>
            <a:r>
              <a:rPr lang="es-CO" b="1" dirty="0" smtClean="0">
                <a:solidFill>
                  <a:srgbClr val="0070C0"/>
                </a:solidFill>
              </a:rPr>
              <a:t>huracán».</a:t>
            </a:r>
          </a:p>
          <a:p>
            <a:pPr marL="0" indent="0" algn="ctr">
              <a:buNone/>
            </a:pPr>
            <a:r>
              <a:rPr lang="es-CO" dirty="0" smtClean="0"/>
              <a:t> </a:t>
            </a:r>
            <a:r>
              <a:rPr lang="es-CO" dirty="0"/>
              <a:t>Viene del cielo; </a:t>
            </a:r>
            <a:r>
              <a:rPr lang="es-CO" dirty="0" smtClean="0"/>
              <a:t>y se </a:t>
            </a:r>
            <a:r>
              <a:rPr lang="es-CO" dirty="0"/>
              <a:t>oye en toda Jerusalén, y, posiblemente, aun por los campos en derredor. </a:t>
            </a:r>
          </a:p>
        </p:txBody>
      </p:sp>
    </p:spTree>
    <p:extLst>
      <p:ext uri="{BB962C8B-B14F-4D97-AF65-F5344CB8AC3E}">
        <p14:creationId xmlns:p14="http://schemas.microsoft.com/office/powerpoint/2010/main" val="4533666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par>
                                <p:cTn id="8" presetID="14" presetClass="entr" presetSubtype="1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0" dur="500"/>
                                        <p:tgtEl>
                                          <p:spTgt spid="3">
                                            <p:txEl>
                                              <p:pRg st="1" end="1"/>
                                            </p:txEl>
                                          </p:spTgt>
                                        </p:tgtEl>
                                      </p:cBhvr>
                                    </p:animEffect>
                                  </p:childTnLst>
                                </p:cTn>
                              </p:par>
                              <p:par>
                                <p:cTn id="11" presetID="14" presetClass="entr" presetSubtype="1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3" dur="500"/>
                                        <p:tgtEl>
                                          <p:spTgt spid="3">
                                            <p:txEl>
                                              <p:pRg st="2" end="2"/>
                                            </p:txEl>
                                          </p:spTgt>
                                        </p:tgtEl>
                                      </p:cBhvr>
                                    </p:animEffect>
                                  </p:childTnLst>
                                </p:cTn>
                              </p:par>
                              <p:par>
                                <p:cTn id="14" presetID="14" presetClass="entr" presetSubtype="10"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randombar(horizontal)">
                                      <p:cBhvr>
                                        <p:cTn id="16" dur="500"/>
                                        <p:tgtEl>
                                          <p:spTgt spid="3">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6"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wipe(down)">
                                      <p:cBhvr>
                                        <p:cTn id="21" dur="580">
                                          <p:stCondLst>
                                            <p:cond delay="0"/>
                                          </p:stCondLst>
                                        </p:cTn>
                                        <p:tgtEl>
                                          <p:spTgt spid="3">
                                            <p:txEl>
                                              <p:pRg st="5" end="5"/>
                                            </p:txEl>
                                          </p:spTgt>
                                        </p:tgtEl>
                                      </p:cBhvr>
                                    </p:animEffect>
                                    <p:anim calcmode="lin" valueType="num">
                                      <p:cBhvr>
                                        <p:cTn id="22" dur="1822" tmFilter="0,0; 0.14,0.36; 0.43,0.73; 0.71,0.91; 1.0,1.0">
                                          <p:stCondLst>
                                            <p:cond delay="0"/>
                                          </p:stCondLst>
                                        </p:cTn>
                                        <p:tgtEl>
                                          <p:spTgt spid="3">
                                            <p:txEl>
                                              <p:pRg st="5" end="5"/>
                                            </p:txEl>
                                          </p:spTgt>
                                        </p:tgtEl>
                                        <p:attrNameLst>
                                          <p:attrName>ppt_x</p:attrName>
                                        </p:attrNameLst>
                                      </p:cBhvr>
                                      <p:tavLst>
                                        <p:tav tm="0">
                                          <p:val>
                                            <p:strVal val="#ppt_x-0.25"/>
                                          </p:val>
                                        </p:tav>
                                        <p:tav tm="100000">
                                          <p:val>
                                            <p:strVal val="#ppt_x"/>
                                          </p:val>
                                        </p:tav>
                                      </p:tavLst>
                                    </p:anim>
                                    <p:anim calcmode="lin" valueType="num">
                                      <p:cBhvr>
                                        <p:cTn id="23" dur="664" tmFilter="0.0,0.0; 0.25,0.07; 0.50,0.2; 0.75,0.467; 1.0,1.0">
                                          <p:stCondLst>
                                            <p:cond delay="0"/>
                                          </p:stCondLst>
                                        </p:cTn>
                                        <p:tgtEl>
                                          <p:spTgt spid="3">
                                            <p:txEl>
                                              <p:pRg st="5" end="5"/>
                                            </p:txEl>
                                          </p:spTgt>
                                        </p:tgtEl>
                                        <p:attrNameLst>
                                          <p:attrName>ppt_y</p:attrName>
                                        </p:attrNameLst>
                                      </p:cBhvr>
                                      <p:tavLst>
                                        <p:tav tm="0" fmla="#ppt_y-sin(pi*$)/3">
                                          <p:val>
                                            <p:fltVal val="0.5"/>
                                          </p:val>
                                        </p:tav>
                                        <p:tav tm="100000">
                                          <p:val>
                                            <p:fltVal val="1"/>
                                          </p:val>
                                        </p:tav>
                                      </p:tavLst>
                                    </p:anim>
                                    <p:anim calcmode="lin" valueType="num">
                                      <p:cBhvr>
                                        <p:cTn id="24" dur="664" tmFilter="0, 0; 0.125,0.2665; 0.25,0.4; 0.375,0.465; 0.5,0.5;  0.625,0.535; 0.75,0.6; 0.875,0.7335; 1,1">
                                          <p:stCondLst>
                                            <p:cond delay="664"/>
                                          </p:stCondLst>
                                        </p:cTn>
                                        <p:tgtEl>
                                          <p:spTgt spid="3">
                                            <p:txEl>
                                              <p:pRg st="5" end="5"/>
                                            </p:txEl>
                                          </p:spTgt>
                                        </p:tgtEl>
                                        <p:attrNameLst>
                                          <p:attrName>ppt_y</p:attrName>
                                        </p:attrNameLst>
                                      </p:cBhvr>
                                      <p:tavLst>
                                        <p:tav tm="0" fmla="#ppt_y-sin(pi*$)/9">
                                          <p:val>
                                            <p:fltVal val="0"/>
                                          </p:val>
                                        </p:tav>
                                        <p:tav tm="100000">
                                          <p:val>
                                            <p:fltVal val="1"/>
                                          </p:val>
                                        </p:tav>
                                      </p:tavLst>
                                    </p:anim>
                                    <p:anim calcmode="lin" valueType="num">
                                      <p:cBhvr>
                                        <p:cTn id="25" dur="332" tmFilter="0, 0; 0.125,0.2665; 0.25,0.4; 0.375,0.465; 0.5,0.5;  0.625,0.535; 0.75,0.6; 0.875,0.7335; 1,1">
                                          <p:stCondLst>
                                            <p:cond delay="1324"/>
                                          </p:stCondLst>
                                        </p:cTn>
                                        <p:tgtEl>
                                          <p:spTgt spid="3">
                                            <p:txEl>
                                              <p:pRg st="5" end="5"/>
                                            </p:txEl>
                                          </p:spTgt>
                                        </p:tgtEl>
                                        <p:attrNameLst>
                                          <p:attrName>ppt_y</p:attrName>
                                        </p:attrNameLst>
                                      </p:cBhvr>
                                      <p:tavLst>
                                        <p:tav tm="0" fmla="#ppt_y-sin(pi*$)/27">
                                          <p:val>
                                            <p:fltVal val="0"/>
                                          </p:val>
                                        </p:tav>
                                        <p:tav tm="100000">
                                          <p:val>
                                            <p:fltVal val="1"/>
                                          </p:val>
                                        </p:tav>
                                      </p:tavLst>
                                    </p:anim>
                                    <p:anim calcmode="lin" valueType="num">
                                      <p:cBhvr>
                                        <p:cTn id="26" dur="164" tmFilter="0, 0; 0.125,0.2665; 0.25,0.4; 0.375,0.465; 0.5,0.5;  0.625,0.535; 0.75,0.6; 0.875,0.7335; 1,1">
                                          <p:stCondLst>
                                            <p:cond delay="1656"/>
                                          </p:stCondLst>
                                        </p:cTn>
                                        <p:tgtEl>
                                          <p:spTgt spid="3">
                                            <p:txEl>
                                              <p:pRg st="5" end="5"/>
                                            </p:txEl>
                                          </p:spTgt>
                                        </p:tgtEl>
                                        <p:attrNameLst>
                                          <p:attrName>ppt_y</p:attrName>
                                        </p:attrNameLst>
                                      </p:cBhvr>
                                      <p:tavLst>
                                        <p:tav tm="0" fmla="#ppt_y-sin(pi*$)/81">
                                          <p:val>
                                            <p:fltVal val="0"/>
                                          </p:val>
                                        </p:tav>
                                        <p:tav tm="100000">
                                          <p:val>
                                            <p:fltVal val="1"/>
                                          </p:val>
                                        </p:tav>
                                      </p:tavLst>
                                    </p:anim>
                                    <p:animScale>
                                      <p:cBhvr>
                                        <p:cTn id="27" dur="26">
                                          <p:stCondLst>
                                            <p:cond delay="650"/>
                                          </p:stCondLst>
                                        </p:cTn>
                                        <p:tgtEl>
                                          <p:spTgt spid="3">
                                            <p:txEl>
                                              <p:pRg st="5" end="5"/>
                                            </p:txEl>
                                          </p:spTgt>
                                        </p:tgtEl>
                                      </p:cBhvr>
                                      <p:to x="100000" y="60000"/>
                                    </p:animScale>
                                    <p:animScale>
                                      <p:cBhvr>
                                        <p:cTn id="28" dur="166" decel="50000">
                                          <p:stCondLst>
                                            <p:cond delay="676"/>
                                          </p:stCondLst>
                                        </p:cTn>
                                        <p:tgtEl>
                                          <p:spTgt spid="3">
                                            <p:txEl>
                                              <p:pRg st="5" end="5"/>
                                            </p:txEl>
                                          </p:spTgt>
                                        </p:tgtEl>
                                      </p:cBhvr>
                                      <p:to x="100000" y="100000"/>
                                    </p:animScale>
                                    <p:animScale>
                                      <p:cBhvr>
                                        <p:cTn id="29" dur="26">
                                          <p:stCondLst>
                                            <p:cond delay="1312"/>
                                          </p:stCondLst>
                                        </p:cTn>
                                        <p:tgtEl>
                                          <p:spTgt spid="3">
                                            <p:txEl>
                                              <p:pRg st="5" end="5"/>
                                            </p:txEl>
                                          </p:spTgt>
                                        </p:tgtEl>
                                      </p:cBhvr>
                                      <p:to x="100000" y="80000"/>
                                    </p:animScale>
                                    <p:animScale>
                                      <p:cBhvr>
                                        <p:cTn id="30" dur="166" decel="50000">
                                          <p:stCondLst>
                                            <p:cond delay="1338"/>
                                          </p:stCondLst>
                                        </p:cTn>
                                        <p:tgtEl>
                                          <p:spTgt spid="3">
                                            <p:txEl>
                                              <p:pRg st="5" end="5"/>
                                            </p:txEl>
                                          </p:spTgt>
                                        </p:tgtEl>
                                      </p:cBhvr>
                                      <p:to x="100000" y="100000"/>
                                    </p:animScale>
                                    <p:animScale>
                                      <p:cBhvr>
                                        <p:cTn id="31" dur="26">
                                          <p:stCondLst>
                                            <p:cond delay="1642"/>
                                          </p:stCondLst>
                                        </p:cTn>
                                        <p:tgtEl>
                                          <p:spTgt spid="3">
                                            <p:txEl>
                                              <p:pRg st="5" end="5"/>
                                            </p:txEl>
                                          </p:spTgt>
                                        </p:tgtEl>
                                      </p:cBhvr>
                                      <p:to x="100000" y="90000"/>
                                    </p:animScale>
                                    <p:animScale>
                                      <p:cBhvr>
                                        <p:cTn id="32" dur="166" decel="50000">
                                          <p:stCondLst>
                                            <p:cond delay="1668"/>
                                          </p:stCondLst>
                                        </p:cTn>
                                        <p:tgtEl>
                                          <p:spTgt spid="3">
                                            <p:txEl>
                                              <p:pRg st="5" end="5"/>
                                            </p:txEl>
                                          </p:spTgt>
                                        </p:tgtEl>
                                      </p:cBhvr>
                                      <p:to x="100000" y="100000"/>
                                    </p:animScale>
                                    <p:animScale>
                                      <p:cBhvr>
                                        <p:cTn id="33" dur="26">
                                          <p:stCondLst>
                                            <p:cond delay="1808"/>
                                          </p:stCondLst>
                                        </p:cTn>
                                        <p:tgtEl>
                                          <p:spTgt spid="3">
                                            <p:txEl>
                                              <p:pRg st="5" end="5"/>
                                            </p:txEl>
                                          </p:spTgt>
                                        </p:tgtEl>
                                      </p:cBhvr>
                                      <p:to x="100000" y="95000"/>
                                    </p:animScale>
                                    <p:animScale>
                                      <p:cBhvr>
                                        <p:cTn id="34" dur="166" decel="50000">
                                          <p:stCondLst>
                                            <p:cond delay="1834"/>
                                          </p:stCondLst>
                                        </p:cTn>
                                        <p:tgtEl>
                                          <p:spTgt spid="3">
                                            <p:txEl>
                                              <p:pRg st="5" end="5"/>
                                            </p:txEl>
                                          </p:spTgt>
                                        </p:tgtEl>
                                      </p:cBhvr>
                                      <p:to x="100000" y="100000"/>
                                    </p:animScale>
                                  </p:childTnLst>
                                </p:cTn>
                              </p:par>
                              <p:par>
                                <p:cTn id="35" presetID="26" presetClass="entr" presetSubtype="0" fill="hold" nodeType="with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wipe(down)">
                                      <p:cBhvr>
                                        <p:cTn id="37" dur="580">
                                          <p:stCondLst>
                                            <p:cond delay="0"/>
                                          </p:stCondLst>
                                        </p:cTn>
                                        <p:tgtEl>
                                          <p:spTgt spid="3">
                                            <p:txEl>
                                              <p:pRg st="6" end="6"/>
                                            </p:txEl>
                                          </p:spTgt>
                                        </p:tgtEl>
                                      </p:cBhvr>
                                    </p:animEffect>
                                    <p:anim calcmode="lin" valueType="num">
                                      <p:cBhvr>
                                        <p:cTn id="38" dur="1822" tmFilter="0,0; 0.14,0.36; 0.43,0.73; 0.71,0.91; 1.0,1.0">
                                          <p:stCondLst>
                                            <p:cond delay="0"/>
                                          </p:stCondLst>
                                        </p:cTn>
                                        <p:tgtEl>
                                          <p:spTgt spid="3">
                                            <p:txEl>
                                              <p:pRg st="6" end="6"/>
                                            </p:txEl>
                                          </p:spTgt>
                                        </p:tgtEl>
                                        <p:attrNameLst>
                                          <p:attrName>ppt_x</p:attrName>
                                        </p:attrNameLst>
                                      </p:cBhvr>
                                      <p:tavLst>
                                        <p:tav tm="0">
                                          <p:val>
                                            <p:strVal val="#ppt_x-0.25"/>
                                          </p:val>
                                        </p:tav>
                                        <p:tav tm="100000">
                                          <p:val>
                                            <p:strVal val="#ppt_x"/>
                                          </p:val>
                                        </p:tav>
                                      </p:tavLst>
                                    </p:anim>
                                    <p:anim calcmode="lin" valueType="num">
                                      <p:cBhvr>
                                        <p:cTn id="39" dur="664" tmFilter="0.0,0.0; 0.25,0.07; 0.50,0.2; 0.75,0.467; 1.0,1.0">
                                          <p:stCondLst>
                                            <p:cond delay="0"/>
                                          </p:stCondLst>
                                        </p:cTn>
                                        <p:tgtEl>
                                          <p:spTgt spid="3">
                                            <p:txEl>
                                              <p:pRg st="6" end="6"/>
                                            </p:txEl>
                                          </p:spTgt>
                                        </p:tgtEl>
                                        <p:attrNameLst>
                                          <p:attrName>ppt_y</p:attrName>
                                        </p:attrNameLst>
                                      </p:cBhvr>
                                      <p:tavLst>
                                        <p:tav tm="0" fmla="#ppt_y-sin(pi*$)/3">
                                          <p:val>
                                            <p:fltVal val="0.5"/>
                                          </p:val>
                                        </p:tav>
                                        <p:tav tm="100000">
                                          <p:val>
                                            <p:fltVal val="1"/>
                                          </p:val>
                                        </p:tav>
                                      </p:tavLst>
                                    </p:anim>
                                    <p:anim calcmode="lin" valueType="num">
                                      <p:cBhvr>
                                        <p:cTn id="40" dur="664" tmFilter="0, 0; 0.125,0.2665; 0.25,0.4; 0.375,0.465; 0.5,0.5;  0.625,0.535; 0.75,0.6; 0.875,0.7335; 1,1">
                                          <p:stCondLst>
                                            <p:cond delay="664"/>
                                          </p:stCondLst>
                                        </p:cTn>
                                        <p:tgtEl>
                                          <p:spTgt spid="3">
                                            <p:txEl>
                                              <p:pRg st="6" end="6"/>
                                            </p:txEl>
                                          </p:spTgt>
                                        </p:tgtEl>
                                        <p:attrNameLst>
                                          <p:attrName>ppt_y</p:attrName>
                                        </p:attrNameLst>
                                      </p:cBhvr>
                                      <p:tavLst>
                                        <p:tav tm="0" fmla="#ppt_y-sin(pi*$)/9">
                                          <p:val>
                                            <p:fltVal val="0"/>
                                          </p:val>
                                        </p:tav>
                                        <p:tav tm="100000">
                                          <p:val>
                                            <p:fltVal val="1"/>
                                          </p:val>
                                        </p:tav>
                                      </p:tavLst>
                                    </p:anim>
                                    <p:anim calcmode="lin" valueType="num">
                                      <p:cBhvr>
                                        <p:cTn id="41" dur="332" tmFilter="0, 0; 0.125,0.2665; 0.25,0.4; 0.375,0.465; 0.5,0.5;  0.625,0.535; 0.75,0.6; 0.875,0.7335; 1,1">
                                          <p:stCondLst>
                                            <p:cond delay="1324"/>
                                          </p:stCondLst>
                                        </p:cTn>
                                        <p:tgtEl>
                                          <p:spTgt spid="3">
                                            <p:txEl>
                                              <p:pRg st="6" end="6"/>
                                            </p:txEl>
                                          </p:spTgt>
                                        </p:tgtEl>
                                        <p:attrNameLst>
                                          <p:attrName>ppt_y</p:attrName>
                                        </p:attrNameLst>
                                      </p:cBhvr>
                                      <p:tavLst>
                                        <p:tav tm="0" fmla="#ppt_y-sin(pi*$)/27">
                                          <p:val>
                                            <p:fltVal val="0"/>
                                          </p:val>
                                        </p:tav>
                                        <p:tav tm="100000">
                                          <p:val>
                                            <p:fltVal val="1"/>
                                          </p:val>
                                        </p:tav>
                                      </p:tavLst>
                                    </p:anim>
                                    <p:anim calcmode="lin" valueType="num">
                                      <p:cBhvr>
                                        <p:cTn id="42" dur="164" tmFilter="0, 0; 0.125,0.2665; 0.25,0.4; 0.375,0.465; 0.5,0.5;  0.625,0.535; 0.75,0.6; 0.875,0.7335; 1,1">
                                          <p:stCondLst>
                                            <p:cond delay="1656"/>
                                          </p:stCondLst>
                                        </p:cTn>
                                        <p:tgtEl>
                                          <p:spTgt spid="3">
                                            <p:txEl>
                                              <p:pRg st="6" end="6"/>
                                            </p:txEl>
                                          </p:spTgt>
                                        </p:tgtEl>
                                        <p:attrNameLst>
                                          <p:attrName>ppt_y</p:attrName>
                                        </p:attrNameLst>
                                      </p:cBhvr>
                                      <p:tavLst>
                                        <p:tav tm="0" fmla="#ppt_y-sin(pi*$)/81">
                                          <p:val>
                                            <p:fltVal val="0"/>
                                          </p:val>
                                        </p:tav>
                                        <p:tav tm="100000">
                                          <p:val>
                                            <p:fltVal val="1"/>
                                          </p:val>
                                        </p:tav>
                                      </p:tavLst>
                                    </p:anim>
                                    <p:animScale>
                                      <p:cBhvr>
                                        <p:cTn id="43" dur="26">
                                          <p:stCondLst>
                                            <p:cond delay="650"/>
                                          </p:stCondLst>
                                        </p:cTn>
                                        <p:tgtEl>
                                          <p:spTgt spid="3">
                                            <p:txEl>
                                              <p:pRg st="6" end="6"/>
                                            </p:txEl>
                                          </p:spTgt>
                                        </p:tgtEl>
                                      </p:cBhvr>
                                      <p:to x="100000" y="60000"/>
                                    </p:animScale>
                                    <p:animScale>
                                      <p:cBhvr>
                                        <p:cTn id="44" dur="166" decel="50000">
                                          <p:stCondLst>
                                            <p:cond delay="676"/>
                                          </p:stCondLst>
                                        </p:cTn>
                                        <p:tgtEl>
                                          <p:spTgt spid="3">
                                            <p:txEl>
                                              <p:pRg st="6" end="6"/>
                                            </p:txEl>
                                          </p:spTgt>
                                        </p:tgtEl>
                                      </p:cBhvr>
                                      <p:to x="100000" y="100000"/>
                                    </p:animScale>
                                    <p:animScale>
                                      <p:cBhvr>
                                        <p:cTn id="45" dur="26">
                                          <p:stCondLst>
                                            <p:cond delay="1312"/>
                                          </p:stCondLst>
                                        </p:cTn>
                                        <p:tgtEl>
                                          <p:spTgt spid="3">
                                            <p:txEl>
                                              <p:pRg st="6" end="6"/>
                                            </p:txEl>
                                          </p:spTgt>
                                        </p:tgtEl>
                                      </p:cBhvr>
                                      <p:to x="100000" y="80000"/>
                                    </p:animScale>
                                    <p:animScale>
                                      <p:cBhvr>
                                        <p:cTn id="46" dur="166" decel="50000">
                                          <p:stCondLst>
                                            <p:cond delay="1338"/>
                                          </p:stCondLst>
                                        </p:cTn>
                                        <p:tgtEl>
                                          <p:spTgt spid="3">
                                            <p:txEl>
                                              <p:pRg st="6" end="6"/>
                                            </p:txEl>
                                          </p:spTgt>
                                        </p:tgtEl>
                                      </p:cBhvr>
                                      <p:to x="100000" y="100000"/>
                                    </p:animScale>
                                    <p:animScale>
                                      <p:cBhvr>
                                        <p:cTn id="47" dur="26">
                                          <p:stCondLst>
                                            <p:cond delay="1642"/>
                                          </p:stCondLst>
                                        </p:cTn>
                                        <p:tgtEl>
                                          <p:spTgt spid="3">
                                            <p:txEl>
                                              <p:pRg st="6" end="6"/>
                                            </p:txEl>
                                          </p:spTgt>
                                        </p:tgtEl>
                                      </p:cBhvr>
                                      <p:to x="100000" y="90000"/>
                                    </p:animScale>
                                    <p:animScale>
                                      <p:cBhvr>
                                        <p:cTn id="48" dur="166" decel="50000">
                                          <p:stCondLst>
                                            <p:cond delay="1668"/>
                                          </p:stCondLst>
                                        </p:cTn>
                                        <p:tgtEl>
                                          <p:spTgt spid="3">
                                            <p:txEl>
                                              <p:pRg st="6" end="6"/>
                                            </p:txEl>
                                          </p:spTgt>
                                        </p:tgtEl>
                                      </p:cBhvr>
                                      <p:to x="100000" y="100000"/>
                                    </p:animScale>
                                    <p:animScale>
                                      <p:cBhvr>
                                        <p:cTn id="49" dur="26">
                                          <p:stCondLst>
                                            <p:cond delay="1808"/>
                                          </p:stCondLst>
                                        </p:cTn>
                                        <p:tgtEl>
                                          <p:spTgt spid="3">
                                            <p:txEl>
                                              <p:pRg st="6" end="6"/>
                                            </p:txEl>
                                          </p:spTgt>
                                        </p:tgtEl>
                                      </p:cBhvr>
                                      <p:to x="100000" y="95000"/>
                                    </p:animScale>
                                    <p:animScale>
                                      <p:cBhvr>
                                        <p:cTn id="50" dur="166" decel="50000">
                                          <p:stCondLst>
                                            <p:cond delay="1834"/>
                                          </p:stCondLst>
                                        </p:cTn>
                                        <p:tgtEl>
                                          <p:spTgt spid="3">
                                            <p:txEl>
                                              <p:pRg st="6" end="6"/>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548680"/>
            <a:ext cx="8229600" cy="6048672"/>
          </a:xfrm>
        </p:spPr>
        <p:txBody>
          <a:bodyPr>
            <a:normAutofit fontScale="92500" lnSpcReduction="20000"/>
          </a:bodyPr>
          <a:lstStyle/>
          <a:p>
            <a:pPr marL="0" indent="0" algn="ctr">
              <a:buNone/>
            </a:pPr>
            <a:r>
              <a:rPr lang="es-CO" b="1" dirty="0" smtClean="0">
                <a:solidFill>
                  <a:srgbClr val="0070C0"/>
                </a:solidFill>
              </a:rPr>
              <a:t>Es un </a:t>
            </a:r>
            <a:r>
              <a:rPr lang="es-CO" b="1" dirty="0">
                <a:solidFill>
                  <a:srgbClr val="0070C0"/>
                </a:solidFill>
              </a:rPr>
              <a:t>estruendo sobrenatural que alarma y espanta; un ruido muy grande jamás escuchado en Jerusalén, que hace saltar y correr para afuera todo el mundo</a:t>
            </a:r>
            <a:r>
              <a:rPr lang="es-CO" b="1" dirty="0" smtClean="0">
                <a:solidFill>
                  <a:srgbClr val="0070C0"/>
                </a:solidFill>
              </a:rPr>
              <a:t>.</a:t>
            </a:r>
          </a:p>
          <a:p>
            <a:pPr marL="0" indent="0" algn="ctr">
              <a:buNone/>
            </a:pPr>
            <a:r>
              <a:rPr lang="es-CO" sz="3500" b="1" dirty="0"/>
              <a:t> </a:t>
            </a:r>
            <a:endParaRPr lang="es-CO" sz="3500" b="1" dirty="0" smtClean="0"/>
          </a:p>
          <a:p>
            <a:pPr marL="0" indent="0" algn="ctr">
              <a:buNone/>
            </a:pPr>
            <a:r>
              <a:rPr lang="es-CO" sz="3300" b="1" dirty="0" smtClean="0"/>
              <a:t>«¿</a:t>
            </a:r>
            <a:r>
              <a:rPr lang="es-CO" sz="3300" b="1" dirty="0"/>
              <a:t>Qué es </a:t>
            </a:r>
            <a:r>
              <a:rPr lang="es-CO" sz="3300" b="1" dirty="0" smtClean="0"/>
              <a:t>eso </a:t>
            </a:r>
            <a:r>
              <a:rPr lang="es-CO" sz="3300" b="1" dirty="0"/>
              <a:t>q</a:t>
            </a:r>
            <a:r>
              <a:rPr lang="es-CO" sz="3300" b="1" dirty="0" smtClean="0"/>
              <a:t>ué </a:t>
            </a:r>
            <a:r>
              <a:rPr lang="es-CO" sz="3300" b="1" dirty="0"/>
              <a:t>está pasando? ¡Jamás hemos escuchado ruido semejante</a:t>
            </a:r>
            <a:r>
              <a:rPr lang="es-CO" sz="3300" b="1" dirty="0" smtClean="0"/>
              <a:t>!»</a:t>
            </a:r>
            <a:endParaRPr lang="es-CO" sz="2800" dirty="0"/>
          </a:p>
          <a:p>
            <a:pPr marL="0" indent="0" algn="ctr">
              <a:buNone/>
            </a:pPr>
            <a:r>
              <a:rPr lang="es-CO" sz="2800" dirty="0"/>
              <a:t> </a:t>
            </a:r>
            <a:endParaRPr lang="es-CO" sz="2800" dirty="0" smtClean="0"/>
          </a:p>
          <a:p>
            <a:pPr marL="0" indent="0" algn="ctr">
              <a:buNone/>
            </a:pPr>
            <a:r>
              <a:rPr lang="es-CO" sz="2800" dirty="0" smtClean="0"/>
              <a:t>E l texto dice: «</a:t>
            </a:r>
            <a:r>
              <a:rPr lang="es-CO" sz="2800" dirty="0" smtClean="0">
                <a:latin typeface="Agency FB" pitchFamily="34" charset="0"/>
              </a:rPr>
              <a:t>Como </a:t>
            </a:r>
            <a:r>
              <a:rPr lang="es-CO" sz="2800" dirty="0">
                <a:latin typeface="Agency FB" pitchFamily="34" charset="0"/>
              </a:rPr>
              <a:t>de un viento recio que </a:t>
            </a:r>
            <a:r>
              <a:rPr lang="es-CO" sz="2800" dirty="0" smtClean="0">
                <a:latin typeface="Agency FB" pitchFamily="34" charset="0"/>
              </a:rPr>
              <a:t>soplaba</a:t>
            </a:r>
            <a:r>
              <a:rPr lang="es-CO" sz="2800" dirty="0" smtClean="0"/>
              <a:t>».</a:t>
            </a:r>
          </a:p>
          <a:p>
            <a:pPr marL="0" indent="0" algn="ctr">
              <a:buNone/>
            </a:pPr>
            <a:r>
              <a:rPr lang="es-CO" sz="2800" b="1" dirty="0" smtClean="0">
                <a:solidFill>
                  <a:srgbClr val="0070C0"/>
                </a:solidFill>
              </a:rPr>
              <a:t>No </a:t>
            </a:r>
            <a:r>
              <a:rPr lang="es-CO" sz="2800" b="1" dirty="0">
                <a:solidFill>
                  <a:srgbClr val="0070C0"/>
                </a:solidFill>
              </a:rPr>
              <a:t>como de una brisita, no como de gran número de voces angelicales. No como la algarabía de multitud de pentecostales, hablando todos a la vez, gritando, riéndose a carcajadas, aullando, clamando por sanidad, alabando con baterías, panderos y trompetas, sino como de un viento tan fuerte que ensordecía.</a:t>
            </a:r>
          </a:p>
          <a:p>
            <a:endParaRPr lang="es-CO" sz="2800" dirty="0"/>
          </a:p>
        </p:txBody>
      </p:sp>
    </p:spTree>
    <p:extLst>
      <p:ext uri="{BB962C8B-B14F-4D97-AF65-F5344CB8AC3E}">
        <p14:creationId xmlns:p14="http://schemas.microsoft.com/office/powerpoint/2010/main" val="557831281"/>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wipe(down)">
                                      <p:cBhvr>
                                        <p:cTn id="7" dur="580">
                                          <p:stCondLst>
                                            <p:cond delay="0"/>
                                          </p:stCondLst>
                                        </p:cTn>
                                        <p:tgtEl>
                                          <p:spTgt spid="3">
                                            <p:txEl>
                                              <p:pRg st="2" end="2"/>
                                            </p:txEl>
                                          </p:spTgt>
                                        </p:tgtEl>
                                      </p:cBhvr>
                                    </p:animEffect>
                                    <p:anim calcmode="lin" valueType="num">
                                      <p:cBhvr>
                                        <p:cTn id="8"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2" end="2"/>
                                            </p:txEl>
                                          </p:spTgt>
                                        </p:tgtEl>
                                      </p:cBhvr>
                                      <p:to x="100000" y="60000"/>
                                    </p:animScale>
                                    <p:animScale>
                                      <p:cBhvr>
                                        <p:cTn id="14" dur="166" decel="50000">
                                          <p:stCondLst>
                                            <p:cond delay="676"/>
                                          </p:stCondLst>
                                        </p:cTn>
                                        <p:tgtEl>
                                          <p:spTgt spid="3">
                                            <p:txEl>
                                              <p:pRg st="2" end="2"/>
                                            </p:txEl>
                                          </p:spTgt>
                                        </p:tgtEl>
                                      </p:cBhvr>
                                      <p:to x="100000" y="100000"/>
                                    </p:animScale>
                                    <p:animScale>
                                      <p:cBhvr>
                                        <p:cTn id="15" dur="26">
                                          <p:stCondLst>
                                            <p:cond delay="1312"/>
                                          </p:stCondLst>
                                        </p:cTn>
                                        <p:tgtEl>
                                          <p:spTgt spid="3">
                                            <p:txEl>
                                              <p:pRg st="2" end="2"/>
                                            </p:txEl>
                                          </p:spTgt>
                                        </p:tgtEl>
                                      </p:cBhvr>
                                      <p:to x="100000" y="80000"/>
                                    </p:animScale>
                                    <p:animScale>
                                      <p:cBhvr>
                                        <p:cTn id="16" dur="166" decel="50000">
                                          <p:stCondLst>
                                            <p:cond delay="1338"/>
                                          </p:stCondLst>
                                        </p:cTn>
                                        <p:tgtEl>
                                          <p:spTgt spid="3">
                                            <p:txEl>
                                              <p:pRg st="2" end="2"/>
                                            </p:txEl>
                                          </p:spTgt>
                                        </p:tgtEl>
                                      </p:cBhvr>
                                      <p:to x="100000" y="100000"/>
                                    </p:animScale>
                                    <p:animScale>
                                      <p:cBhvr>
                                        <p:cTn id="17" dur="26">
                                          <p:stCondLst>
                                            <p:cond delay="1642"/>
                                          </p:stCondLst>
                                        </p:cTn>
                                        <p:tgtEl>
                                          <p:spTgt spid="3">
                                            <p:txEl>
                                              <p:pRg st="2" end="2"/>
                                            </p:txEl>
                                          </p:spTgt>
                                        </p:tgtEl>
                                      </p:cBhvr>
                                      <p:to x="100000" y="90000"/>
                                    </p:animScale>
                                    <p:animScale>
                                      <p:cBhvr>
                                        <p:cTn id="18" dur="166" decel="50000">
                                          <p:stCondLst>
                                            <p:cond delay="1668"/>
                                          </p:stCondLst>
                                        </p:cTn>
                                        <p:tgtEl>
                                          <p:spTgt spid="3">
                                            <p:txEl>
                                              <p:pRg st="2" end="2"/>
                                            </p:txEl>
                                          </p:spTgt>
                                        </p:tgtEl>
                                      </p:cBhvr>
                                      <p:to x="100000" y="100000"/>
                                    </p:animScale>
                                    <p:animScale>
                                      <p:cBhvr>
                                        <p:cTn id="19" dur="26">
                                          <p:stCondLst>
                                            <p:cond delay="1808"/>
                                          </p:stCondLst>
                                        </p:cTn>
                                        <p:tgtEl>
                                          <p:spTgt spid="3">
                                            <p:txEl>
                                              <p:pRg st="2" end="2"/>
                                            </p:txEl>
                                          </p:spTgt>
                                        </p:tgtEl>
                                      </p:cBhvr>
                                      <p:to x="100000" y="95000"/>
                                    </p:animScale>
                                    <p:animScale>
                                      <p:cBhvr>
                                        <p:cTn id="20" dur="166" decel="50000">
                                          <p:stCondLst>
                                            <p:cond delay="1834"/>
                                          </p:stCondLst>
                                        </p:cTn>
                                        <p:tgtEl>
                                          <p:spTgt spid="3">
                                            <p:txEl>
                                              <p:pRg st="2" end="2"/>
                                            </p:txEl>
                                          </p:spTgt>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wipe(down)">
                                      <p:cBhvr>
                                        <p:cTn id="23" dur="580">
                                          <p:stCondLst>
                                            <p:cond delay="0"/>
                                          </p:stCondLst>
                                        </p:cTn>
                                        <p:tgtEl>
                                          <p:spTgt spid="3">
                                            <p:txEl>
                                              <p:pRg st="3" end="3"/>
                                            </p:txEl>
                                          </p:spTgt>
                                        </p:tgtEl>
                                      </p:cBhvr>
                                    </p:animEffect>
                                    <p:anim calcmode="lin" valueType="num">
                                      <p:cBhvr>
                                        <p:cTn id="24" dur="1822" tmFilter="0,0; 0.14,0.36; 0.43,0.73; 0.71,0.91; 1.0,1.0">
                                          <p:stCondLst>
                                            <p:cond delay="0"/>
                                          </p:stCondLst>
                                        </p:cTn>
                                        <p:tgtEl>
                                          <p:spTgt spid="3">
                                            <p:txEl>
                                              <p:pRg st="3" end="3"/>
                                            </p:txEl>
                                          </p:spTgt>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3">
                                            <p:txEl>
                                              <p:pRg st="3" end="3"/>
                                            </p:txEl>
                                          </p:spTgt>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3">
                                            <p:txEl>
                                              <p:pRg st="3" end="3"/>
                                            </p:txEl>
                                          </p:spTgt>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3">
                                            <p:txEl>
                                              <p:pRg st="3" end="3"/>
                                            </p:txEl>
                                          </p:spTgt>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3">
                                            <p:txEl>
                                              <p:pRg st="3" end="3"/>
                                            </p:txEl>
                                          </p:spTgt>
                                        </p:tgtEl>
                                        <p:attrNameLst>
                                          <p:attrName>ppt_y</p:attrName>
                                        </p:attrNameLst>
                                      </p:cBhvr>
                                      <p:tavLst>
                                        <p:tav tm="0" fmla="#ppt_y-sin(pi*$)/81">
                                          <p:val>
                                            <p:fltVal val="0"/>
                                          </p:val>
                                        </p:tav>
                                        <p:tav tm="100000">
                                          <p:val>
                                            <p:fltVal val="1"/>
                                          </p:val>
                                        </p:tav>
                                      </p:tavLst>
                                    </p:anim>
                                    <p:animScale>
                                      <p:cBhvr>
                                        <p:cTn id="29" dur="26">
                                          <p:stCondLst>
                                            <p:cond delay="650"/>
                                          </p:stCondLst>
                                        </p:cTn>
                                        <p:tgtEl>
                                          <p:spTgt spid="3">
                                            <p:txEl>
                                              <p:pRg st="3" end="3"/>
                                            </p:txEl>
                                          </p:spTgt>
                                        </p:tgtEl>
                                      </p:cBhvr>
                                      <p:to x="100000" y="60000"/>
                                    </p:animScale>
                                    <p:animScale>
                                      <p:cBhvr>
                                        <p:cTn id="30" dur="166" decel="50000">
                                          <p:stCondLst>
                                            <p:cond delay="676"/>
                                          </p:stCondLst>
                                        </p:cTn>
                                        <p:tgtEl>
                                          <p:spTgt spid="3">
                                            <p:txEl>
                                              <p:pRg st="3" end="3"/>
                                            </p:txEl>
                                          </p:spTgt>
                                        </p:tgtEl>
                                      </p:cBhvr>
                                      <p:to x="100000" y="100000"/>
                                    </p:animScale>
                                    <p:animScale>
                                      <p:cBhvr>
                                        <p:cTn id="31" dur="26">
                                          <p:stCondLst>
                                            <p:cond delay="1312"/>
                                          </p:stCondLst>
                                        </p:cTn>
                                        <p:tgtEl>
                                          <p:spTgt spid="3">
                                            <p:txEl>
                                              <p:pRg st="3" end="3"/>
                                            </p:txEl>
                                          </p:spTgt>
                                        </p:tgtEl>
                                      </p:cBhvr>
                                      <p:to x="100000" y="80000"/>
                                    </p:animScale>
                                    <p:animScale>
                                      <p:cBhvr>
                                        <p:cTn id="32" dur="166" decel="50000">
                                          <p:stCondLst>
                                            <p:cond delay="1338"/>
                                          </p:stCondLst>
                                        </p:cTn>
                                        <p:tgtEl>
                                          <p:spTgt spid="3">
                                            <p:txEl>
                                              <p:pRg st="3" end="3"/>
                                            </p:txEl>
                                          </p:spTgt>
                                        </p:tgtEl>
                                      </p:cBhvr>
                                      <p:to x="100000" y="100000"/>
                                    </p:animScale>
                                    <p:animScale>
                                      <p:cBhvr>
                                        <p:cTn id="33" dur="26">
                                          <p:stCondLst>
                                            <p:cond delay="1642"/>
                                          </p:stCondLst>
                                        </p:cTn>
                                        <p:tgtEl>
                                          <p:spTgt spid="3">
                                            <p:txEl>
                                              <p:pRg st="3" end="3"/>
                                            </p:txEl>
                                          </p:spTgt>
                                        </p:tgtEl>
                                      </p:cBhvr>
                                      <p:to x="100000" y="90000"/>
                                    </p:animScale>
                                    <p:animScale>
                                      <p:cBhvr>
                                        <p:cTn id="34" dur="166" decel="50000">
                                          <p:stCondLst>
                                            <p:cond delay="1668"/>
                                          </p:stCondLst>
                                        </p:cTn>
                                        <p:tgtEl>
                                          <p:spTgt spid="3">
                                            <p:txEl>
                                              <p:pRg st="3" end="3"/>
                                            </p:txEl>
                                          </p:spTgt>
                                        </p:tgtEl>
                                      </p:cBhvr>
                                      <p:to x="100000" y="100000"/>
                                    </p:animScale>
                                    <p:animScale>
                                      <p:cBhvr>
                                        <p:cTn id="35" dur="26">
                                          <p:stCondLst>
                                            <p:cond delay="1808"/>
                                          </p:stCondLst>
                                        </p:cTn>
                                        <p:tgtEl>
                                          <p:spTgt spid="3">
                                            <p:txEl>
                                              <p:pRg st="3" end="3"/>
                                            </p:txEl>
                                          </p:spTgt>
                                        </p:tgtEl>
                                      </p:cBhvr>
                                      <p:to x="100000" y="95000"/>
                                    </p:animScale>
                                    <p:animScale>
                                      <p:cBhvr>
                                        <p:cTn id="36" dur="166" decel="50000">
                                          <p:stCondLst>
                                            <p:cond delay="1834"/>
                                          </p:stCondLst>
                                        </p:cTn>
                                        <p:tgtEl>
                                          <p:spTgt spid="3">
                                            <p:txEl>
                                              <p:pRg st="3" end="3"/>
                                            </p:txEl>
                                          </p:spTgt>
                                        </p:tgtEl>
                                      </p:cBhvr>
                                      <p:to x="100000" y="100000"/>
                                    </p:animScale>
                                  </p:childTnLst>
                                </p:cTn>
                              </p:par>
                              <p:par>
                                <p:cTn id="37" presetID="26" presetClass="entr" presetSubtype="0" fill="hold" nodeType="withEffect">
                                  <p:stCondLst>
                                    <p:cond delay="0"/>
                                  </p:stCondLst>
                                  <p:childTnLst>
                                    <p:set>
                                      <p:cBhvr>
                                        <p:cTn id="38" dur="1" fill="hold">
                                          <p:stCondLst>
                                            <p:cond delay="0"/>
                                          </p:stCondLst>
                                        </p:cTn>
                                        <p:tgtEl>
                                          <p:spTgt spid="3">
                                            <p:txEl>
                                              <p:pRg st="4" end="4"/>
                                            </p:txEl>
                                          </p:spTgt>
                                        </p:tgtEl>
                                        <p:attrNameLst>
                                          <p:attrName>style.visibility</p:attrName>
                                        </p:attrNameLst>
                                      </p:cBhvr>
                                      <p:to>
                                        <p:strVal val="visible"/>
                                      </p:to>
                                    </p:set>
                                    <p:animEffect transition="in" filter="wipe(down)">
                                      <p:cBhvr>
                                        <p:cTn id="39" dur="580">
                                          <p:stCondLst>
                                            <p:cond delay="0"/>
                                          </p:stCondLst>
                                        </p:cTn>
                                        <p:tgtEl>
                                          <p:spTgt spid="3">
                                            <p:txEl>
                                              <p:pRg st="4" end="4"/>
                                            </p:txEl>
                                          </p:spTgt>
                                        </p:tgtEl>
                                      </p:cBhvr>
                                    </p:animEffect>
                                    <p:anim calcmode="lin" valueType="num">
                                      <p:cBhvr>
                                        <p:cTn id="40" dur="1822" tmFilter="0,0; 0.14,0.36; 0.43,0.73; 0.71,0.91; 1.0,1.0">
                                          <p:stCondLst>
                                            <p:cond delay="0"/>
                                          </p:stCondLst>
                                        </p:cTn>
                                        <p:tgtEl>
                                          <p:spTgt spid="3">
                                            <p:txEl>
                                              <p:pRg st="4" end="4"/>
                                            </p:txEl>
                                          </p:spTgt>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3">
                                            <p:txEl>
                                              <p:pRg st="4" end="4"/>
                                            </p:txEl>
                                          </p:spTgt>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3">
                                            <p:txEl>
                                              <p:pRg st="4" end="4"/>
                                            </p:txEl>
                                          </p:spTgt>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3">
                                            <p:txEl>
                                              <p:pRg st="4" end="4"/>
                                            </p:txEl>
                                          </p:spTgt>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3">
                                            <p:txEl>
                                              <p:pRg st="4" end="4"/>
                                            </p:txEl>
                                          </p:spTgt>
                                        </p:tgtEl>
                                        <p:attrNameLst>
                                          <p:attrName>ppt_y</p:attrName>
                                        </p:attrNameLst>
                                      </p:cBhvr>
                                      <p:tavLst>
                                        <p:tav tm="0" fmla="#ppt_y-sin(pi*$)/81">
                                          <p:val>
                                            <p:fltVal val="0"/>
                                          </p:val>
                                        </p:tav>
                                        <p:tav tm="100000">
                                          <p:val>
                                            <p:fltVal val="1"/>
                                          </p:val>
                                        </p:tav>
                                      </p:tavLst>
                                    </p:anim>
                                    <p:animScale>
                                      <p:cBhvr>
                                        <p:cTn id="45" dur="26">
                                          <p:stCondLst>
                                            <p:cond delay="650"/>
                                          </p:stCondLst>
                                        </p:cTn>
                                        <p:tgtEl>
                                          <p:spTgt spid="3">
                                            <p:txEl>
                                              <p:pRg st="4" end="4"/>
                                            </p:txEl>
                                          </p:spTgt>
                                        </p:tgtEl>
                                      </p:cBhvr>
                                      <p:to x="100000" y="60000"/>
                                    </p:animScale>
                                    <p:animScale>
                                      <p:cBhvr>
                                        <p:cTn id="46" dur="166" decel="50000">
                                          <p:stCondLst>
                                            <p:cond delay="676"/>
                                          </p:stCondLst>
                                        </p:cTn>
                                        <p:tgtEl>
                                          <p:spTgt spid="3">
                                            <p:txEl>
                                              <p:pRg st="4" end="4"/>
                                            </p:txEl>
                                          </p:spTgt>
                                        </p:tgtEl>
                                      </p:cBhvr>
                                      <p:to x="100000" y="100000"/>
                                    </p:animScale>
                                    <p:animScale>
                                      <p:cBhvr>
                                        <p:cTn id="47" dur="26">
                                          <p:stCondLst>
                                            <p:cond delay="1312"/>
                                          </p:stCondLst>
                                        </p:cTn>
                                        <p:tgtEl>
                                          <p:spTgt spid="3">
                                            <p:txEl>
                                              <p:pRg st="4" end="4"/>
                                            </p:txEl>
                                          </p:spTgt>
                                        </p:tgtEl>
                                      </p:cBhvr>
                                      <p:to x="100000" y="80000"/>
                                    </p:animScale>
                                    <p:animScale>
                                      <p:cBhvr>
                                        <p:cTn id="48" dur="166" decel="50000">
                                          <p:stCondLst>
                                            <p:cond delay="1338"/>
                                          </p:stCondLst>
                                        </p:cTn>
                                        <p:tgtEl>
                                          <p:spTgt spid="3">
                                            <p:txEl>
                                              <p:pRg st="4" end="4"/>
                                            </p:txEl>
                                          </p:spTgt>
                                        </p:tgtEl>
                                      </p:cBhvr>
                                      <p:to x="100000" y="100000"/>
                                    </p:animScale>
                                    <p:animScale>
                                      <p:cBhvr>
                                        <p:cTn id="49" dur="26">
                                          <p:stCondLst>
                                            <p:cond delay="1642"/>
                                          </p:stCondLst>
                                        </p:cTn>
                                        <p:tgtEl>
                                          <p:spTgt spid="3">
                                            <p:txEl>
                                              <p:pRg st="4" end="4"/>
                                            </p:txEl>
                                          </p:spTgt>
                                        </p:tgtEl>
                                      </p:cBhvr>
                                      <p:to x="100000" y="90000"/>
                                    </p:animScale>
                                    <p:animScale>
                                      <p:cBhvr>
                                        <p:cTn id="50" dur="166" decel="50000">
                                          <p:stCondLst>
                                            <p:cond delay="1668"/>
                                          </p:stCondLst>
                                        </p:cTn>
                                        <p:tgtEl>
                                          <p:spTgt spid="3">
                                            <p:txEl>
                                              <p:pRg st="4" end="4"/>
                                            </p:txEl>
                                          </p:spTgt>
                                        </p:tgtEl>
                                      </p:cBhvr>
                                      <p:to x="100000" y="100000"/>
                                    </p:animScale>
                                    <p:animScale>
                                      <p:cBhvr>
                                        <p:cTn id="51" dur="26">
                                          <p:stCondLst>
                                            <p:cond delay="1808"/>
                                          </p:stCondLst>
                                        </p:cTn>
                                        <p:tgtEl>
                                          <p:spTgt spid="3">
                                            <p:txEl>
                                              <p:pRg st="4" end="4"/>
                                            </p:txEl>
                                          </p:spTgt>
                                        </p:tgtEl>
                                      </p:cBhvr>
                                      <p:to x="100000" y="95000"/>
                                    </p:animScale>
                                    <p:animScale>
                                      <p:cBhvr>
                                        <p:cTn id="52" dur="166" decel="50000">
                                          <p:stCondLst>
                                            <p:cond delay="1834"/>
                                          </p:stCondLst>
                                        </p:cTn>
                                        <p:tgtEl>
                                          <p:spTgt spid="3">
                                            <p:txEl>
                                              <p:pRg st="4" end="4"/>
                                            </p:txEl>
                                          </p:spTgt>
                                        </p:tgtEl>
                                      </p:cBhvr>
                                      <p:to x="100000" y="100000"/>
                                    </p:animScale>
                                  </p:childTnLst>
                                </p:cTn>
                              </p:par>
                              <p:par>
                                <p:cTn id="53" presetID="26" presetClass="entr" presetSubtype="0" fill="hold" nodeType="withEffect">
                                  <p:stCondLst>
                                    <p:cond delay="0"/>
                                  </p:stCondLst>
                                  <p:childTnLst>
                                    <p:set>
                                      <p:cBhvr>
                                        <p:cTn id="54" dur="1" fill="hold">
                                          <p:stCondLst>
                                            <p:cond delay="0"/>
                                          </p:stCondLst>
                                        </p:cTn>
                                        <p:tgtEl>
                                          <p:spTgt spid="3">
                                            <p:txEl>
                                              <p:pRg st="5" end="5"/>
                                            </p:txEl>
                                          </p:spTgt>
                                        </p:tgtEl>
                                        <p:attrNameLst>
                                          <p:attrName>style.visibility</p:attrName>
                                        </p:attrNameLst>
                                      </p:cBhvr>
                                      <p:to>
                                        <p:strVal val="visible"/>
                                      </p:to>
                                    </p:set>
                                    <p:animEffect transition="in" filter="wipe(down)">
                                      <p:cBhvr>
                                        <p:cTn id="55" dur="580">
                                          <p:stCondLst>
                                            <p:cond delay="0"/>
                                          </p:stCondLst>
                                        </p:cTn>
                                        <p:tgtEl>
                                          <p:spTgt spid="3">
                                            <p:txEl>
                                              <p:pRg st="5" end="5"/>
                                            </p:txEl>
                                          </p:spTgt>
                                        </p:tgtEl>
                                      </p:cBhvr>
                                    </p:animEffect>
                                    <p:anim calcmode="lin" valueType="num">
                                      <p:cBhvr>
                                        <p:cTn id="56" dur="1822" tmFilter="0,0; 0.14,0.36; 0.43,0.73; 0.71,0.91; 1.0,1.0">
                                          <p:stCondLst>
                                            <p:cond delay="0"/>
                                          </p:stCondLst>
                                        </p:cTn>
                                        <p:tgtEl>
                                          <p:spTgt spid="3">
                                            <p:txEl>
                                              <p:pRg st="5" end="5"/>
                                            </p:txEl>
                                          </p:spTgt>
                                        </p:tgtEl>
                                        <p:attrNameLst>
                                          <p:attrName>ppt_x</p:attrName>
                                        </p:attrNameLst>
                                      </p:cBhvr>
                                      <p:tavLst>
                                        <p:tav tm="0">
                                          <p:val>
                                            <p:strVal val="#ppt_x-0.25"/>
                                          </p:val>
                                        </p:tav>
                                        <p:tav tm="100000">
                                          <p:val>
                                            <p:strVal val="#ppt_x"/>
                                          </p:val>
                                        </p:tav>
                                      </p:tavLst>
                                    </p:anim>
                                    <p:anim calcmode="lin" valueType="num">
                                      <p:cBhvr>
                                        <p:cTn id="57" dur="664" tmFilter="0.0,0.0; 0.25,0.07; 0.50,0.2; 0.75,0.467; 1.0,1.0">
                                          <p:stCondLst>
                                            <p:cond delay="0"/>
                                          </p:stCondLst>
                                        </p:cTn>
                                        <p:tgtEl>
                                          <p:spTgt spid="3">
                                            <p:txEl>
                                              <p:pRg st="5" end="5"/>
                                            </p:txEl>
                                          </p:spTgt>
                                        </p:tgtEl>
                                        <p:attrNameLst>
                                          <p:attrName>ppt_y</p:attrName>
                                        </p:attrNameLst>
                                      </p:cBhvr>
                                      <p:tavLst>
                                        <p:tav tm="0" fmla="#ppt_y-sin(pi*$)/3">
                                          <p:val>
                                            <p:fltVal val="0.5"/>
                                          </p:val>
                                        </p:tav>
                                        <p:tav tm="100000">
                                          <p:val>
                                            <p:fltVal val="1"/>
                                          </p:val>
                                        </p:tav>
                                      </p:tavLst>
                                    </p:anim>
                                    <p:anim calcmode="lin" valueType="num">
                                      <p:cBhvr>
                                        <p:cTn id="58" dur="664" tmFilter="0, 0; 0.125,0.2665; 0.25,0.4; 0.375,0.465; 0.5,0.5;  0.625,0.535; 0.75,0.6; 0.875,0.7335; 1,1">
                                          <p:stCondLst>
                                            <p:cond delay="664"/>
                                          </p:stCondLst>
                                        </p:cTn>
                                        <p:tgtEl>
                                          <p:spTgt spid="3">
                                            <p:txEl>
                                              <p:pRg st="5" end="5"/>
                                            </p:txEl>
                                          </p:spTgt>
                                        </p:tgtEl>
                                        <p:attrNameLst>
                                          <p:attrName>ppt_y</p:attrName>
                                        </p:attrNameLst>
                                      </p:cBhvr>
                                      <p:tavLst>
                                        <p:tav tm="0" fmla="#ppt_y-sin(pi*$)/9">
                                          <p:val>
                                            <p:fltVal val="0"/>
                                          </p:val>
                                        </p:tav>
                                        <p:tav tm="100000">
                                          <p:val>
                                            <p:fltVal val="1"/>
                                          </p:val>
                                        </p:tav>
                                      </p:tavLst>
                                    </p:anim>
                                    <p:anim calcmode="lin" valueType="num">
                                      <p:cBhvr>
                                        <p:cTn id="59" dur="332" tmFilter="0, 0; 0.125,0.2665; 0.25,0.4; 0.375,0.465; 0.5,0.5;  0.625,0.535; 0.75,0.6; 0.875,0.7335; 1,1">
                                          <p:stCondLst>
                                            <p:cond delay="1324"/>
                                          </p:stCondLst>
                                        </p:cTn>
                                        <p:tgtEl>
                                          <p:spTgt spid="3">
                                            <p:txEl>
                                              <p:pRg st="5" end="5"/>
                                            </p:txEl>
                                          </p:spTgt>
                                        </p:tgtEl>
                                        <p:attrNameLst>
                                          <p:attrName>ppt_y</p:attrName>
                                        </p:attrNameLst>
                                      </p:cBhvr>
                                      <p:tavLst>
                                        <p:tav tm="0" fmla="#ppt_y-sin(pi*$)/27">
                                          <p:val>
                                            <p:fltVal val="0"/>
                                          </p:val>
                                        </p:tav>
                                        <p:tav tm="100000">
                                          <p:val>
                                            <p:fltVal val="1"/>
                                          </p:val>
                                        </p:tav>
                                      </p:tavLst>
                                    </p:anim>
                                    <p:anim calcmode="lin" valueType="num">
                                      <p:cBhvr>
                                        <p:cTn id="60" dur="164" tmFilter="0, 0; 0.125,0.2665; 0.25,0.4; 0.375,0.465; 0.5,0.5;  0.625,0.535; 0.75,0.6; 0.875,0.7335; 1,1">
                                          <p:stCondLst>
                                            <p:cond delay="1656"/>
                                          </p:stCondLst>
                                        </p:cTn>
                                        <p:tgtEl>
                                          <p:spTgt spid="3">
                                            <p:txEl>
                                              <p:pRg st="5" end="5"/>
                                            </p:txEl>
                                          </p:spTgt>
                                        </p:tgtEl>
                                        <p:attrNameLst>
                                          <p:attrName>ppt_y</p:attrName>
                                        </p:attrNameLst>
                                      </p:cBhvr>
                                      <p:tavLst>
                                        <p:tav tm="0" fmla="#ppt_y-sin(pi*$)/81">
                                          <p:val>
                                            <p:fltVal val="0"/>
                                          </p:val>
                                        </p:tav>
                                        <p:tav tm="100000">
                                          <p:val>
                                            <p:fltVal val="1"/>
                                          </p:val>
                                        </p:tav>
                                      </p:tavLst>
                                    </p:anim>
                                    <p:animScale>
                                      <p:cBhvr>
                                        <p:cTn id="61" dur="26">
                                          <p:stCondLst>
                                            <p:cond delay="650"/>
                                          </p:stCondLst>
                                        </p:cTn>
                                        <p:tgtEl>
                                          <p:spTgt spid="3">
                                            <p:txEl>
                                              <p:pRg st="5" end="5"/>
                                            </p:txEl>
                                          </p:spTgt>
                                        </p:tgtEl>
                                      </p:cBhvr>
                                      <p:to x="100000" y="60000"/>
                                    </p:animScale>
                                    <p:animScale>
                                      <p:cBhvr>
                                        <p:cTn id="62" dur="166" decel="50000">
                                          <p:stCondLst>
                                            <p:cond delay="676"/>
                                          </p:stCondLst>
                                        </p:cTn>
                                        <p:tgtEl>
                                          <p:spTgt spid="3">
                                            <p:txEl>
                                              <p:pRg st="5" end="5"/>
                                            </p:txEl>
                                          </p:spTgt>
                                        </p:tgtEl>
                                      </p:cBhvr>
                                      <p:to x="100000" y="100000"/>
                                    </p:animScale>
                                    <p:animScale>
                                      <p:cBhvr>
                                        <p:cTn id="63" dur="26">
                                          <p:stCondLst>
                                            <p:cond delay="1312"/>
                                          </p:stCondLst>
                                        </p:cTn>
                                        <p:tgtEl>
                                          <p:spTgt spid="3">
                                            <p:txEl>
                                              <p:pRg st="5" end="5"/>
                                            </p:txEl>
                                          </p:spTgt>
                                        </p:tgtEl>
                                      </p:cBhvr>
                                      <p:to x="100000" y="80000"/>
                                    </p:animScale>
                                    <p:animScale>
                                      <p:cBhvr>
                                        <p:cTn id="64" dur="166" decel="50000">
                                          <p:stCondLst>
                                            <p:cond delay="1338"/>
                                          </p:stCondLst>
                                        </p:cTn>
                                        <p:tgtEl>
                                          <p:spTgt spid="3">
                                            <p:txEl>
                                              <p:pRg st="5" end="5"/>
                                            </p:txEl>
                                          </p:spTgt>
                                        </p:tgtEl>
                                      </p:cBhvr>
                                      <p:to x="100000" y="100000"/>
                                    </p:animScale>
                                    <p:animScale>
                                      <p:cBhvr>
                                        <p:cTn id="65" dur="26">
                                          <p:stCondLst>
                                            <p:cond delay="1642"/>
                                          </p:stCondLst>
                                        </p:cTn>
                                        <p:tgtEl>
                                          <p:spTgt spid="3">
                                            <p:txEl>
                                              <p:pRg st="5" end="5"/>
                                            </p:txEl>
                                          </p:spTgt>
                                        </p:tgtEl>
                                      </p:cBhvr>
                                      <p:to x="100000" y="90000"/>
                                    </p:animScale>
                                    <p:animScale>
                                      <p:cBhvr>
                                        <p:cTn id="66" dur="166" decel="50000">
                                          <p:stCondLst>
                                            <p:cond delay="1668"/>
                                          </p:stCondLst>
                                        </p:cTn>
                                        <p:tgtEl>
                                          <p:spTgt spid="3">
                                            <p:txEl>
                                              <p:pRg st="5" end="5"/>
                                            </p:txEl>
                                          </p:spTgt>
                                        </p:tgtEl>
                                      </p:cBhvr>
                                      <p:to x="100000" y="100000"/>
                                    </p:animScale>
                                    <p:animScale>
                                      <p:cBhvr>
                                        <p:cTn id="67" dur="26">
                                          <p:stCondLst>
                                            <p:cond delay="1808"/>
                                          </p:stCondLst>
                                        </p:cTn>
                                        <p:tgtEl>
                                          <p:spTgt spid="3">
                                            <p:txEl>
                                              <p:pRg st="5" end="5"/>
                                            </p:txEl>
                                          </p:spTgt>
                                        </p:tgtEl>
                                      </p:cBhvr>
                                      <p:to x="100000" y="95000"/>
                                    </p:animScale>
                                    <p:animScale>
                                      <p:cBhvr>
                                        <p:cTn id="68" dur="166" decel="50000">
                                          <p:stCondLst>
                                            <p:cond delay="1834"/>
                                          </p:stCondLst>
                                        </p:cTn>
                                        <p:tgtEl>
                                          <p:spTgt spid="3">
                                            <p:txEl>
                                              <p:pRg st="5" end="5"/>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CO" dirty="0"/>
              <a:t>"</a:t>
            </a:r>
            <a:r>
              <a:rPr lang="es-CO" b="1" i="1" dirty="0">
                <a:latin typeface="Agency FB" pitchFamily="34" charset="0"/>
              </a:rPr>
              <a:t>El cual llenó toda la casa donde </a:t>
            </a:r>
            <a:r>
              <a:rPr lang="es-CO" b="1" i="1" dirty="0" smtClean="0">
                <a:latin typeface="Agency FB" pitchFamily="34" charset="0"/>
              </a:rPr>
              <a:t>estaban sentados</a:t>
            </a:r>
            <a:r>
              <a:rPr lang="es-CO" dirty="0" smtClean="0"/>
              <a:t>"</a:t>
            </a:r>
            <a:endParaRPr lang="es-CO" dirty="0"/>
          </a:p>
        </p:txBody>
      </p:sp>
      <p:sp>
        <p:nvSpPr>
          <p:cNvPr id="3" name="2 Marcador de contenido"/>
          <p:cNvSpPr>
            <a:spLocks noGrp="1"/>
          </p:cNvSpPr>
          <p:nvPr>
            <p:ph idx="1"/>
          </p:nvPr>
        </p:nvSpPr>
        <p:spPr>
          <a:xfrm>
            <a:off x="457200" y="1600200"/>
            <a:ext cx="8229600" cy="4997152"/>
          </a:xfrm>
          <a:blipFill>
            <a:blip r:embed="rId2"/>
            <a:tile tx="0" ty="0" sx="100000" sy="100000" flip="none" algn="tl"/>
          </a:blipFill>
        </p:spPr>
        <p:txBody>
          <a:bodyPr>
            <a:normAutofit fontScale="77500" lnSpcReduction="20000"/>
          </a:bodyPr>
          <a:lstStyle/>
          <a:p>
            <a:pPr marL="0" indent="0">
              <a:buNone/>
            </a:pPr>
            <a:r>
              <a:rPr lang="es-CO" dirty="0" smtClean="0"/>
              <a:t> </a:t>
            </a:r>
            <a:r>
              <a:rPr lang="es-CO" dirty="0"/>
              <a:t>Pero, su efecto no se limitó a la casa, pues gran número de personas que habían llegado a Jerusalén </a:t>
            </a:r>
            <a:r>
              <a:rPr lang="es-CO" i="1" dirty="0"/>
              <a:t>"</a:t>
            </a:r>
            <a:r>
              <a:rPr lang="es-CO" i="1" dirty="0">
                <a:latin typeface="Agency FB" pitchFamily="34" charset="0"/>
              </a:rPr>
              <a:t>de todas las naciones bajo el cielo" </a:t>
            </a:r>
            <a:r>
              <a:rPr lang="es-CO" dirty="0" smtClean="0"/>
              <a:t> </a:t>
            </a:r>
            <a:r>
              <a:rPr lang="es-CO" dirty="0"/>
              <a:t>para celebrar la Fiesta de las Semanas (de las Primicias, de la Cosecha, de Pentecostés) escucharon el estruendo y se juntaron.</a:t>
            </a:r>
            <a:r>
              <a:rPr lang="es-CO" dirty="0">
                <a:latin typeface="Agency FB" pitchFamily="34" charset="0"/>
              </a:rPr>
              <a:t> </a:t>
            </a:r>
            <a:r>
              <a:rPr lang="es-CO" i="1" dirty="0">
                <a:latin typeface="Agency FB" pitchFamily="34" charset="0"/>
              </a:rPr>
              <a:t>"Y hecho este estruendo, se juntó la multitud</a:t>
            </a:r>
            <a:r>
              <a:rPr lang="es-CO" i="1" dirty="0"/>
              <a:t>" </a:t>
            </a:r>
            <a:r>
              <a:rPr lang="es-CO" dirty="0" smtClean="0">
                <a:solidFill>
                  <a:srgbClr val="FF0000"/>
                </a:solidFill>
              </a:rPr>
              <a:t>(Hech. 2:5,6).</a:t>
            </a:r>
            <a:r>
              <a:rPr lang="es-CO" dirty="0"/>
              <a:t> </a:t>
            </a:r>
            <a:endParaRPr lang="es-CO" dirty="0" smtClean="0"/>
          </a:p>
          <a:p>
            <a:pPr marL="0" indent="0">
              <a:buNone/>
            </a:pPr>
            <a:endParaRPr lang="es-CO" i="1" dirty="0" smtClean="0"/>
          </a:p>
          <a:p>
            <a:pPr marL="0" indent="0" algn="ctr">
              <a:buNone/>
            </a:pPr>
            <a:r>
              <a:rPr lang="es-CO" i="1" dirty="0" smtClean="0"/>
              <a:t>El texto dice: "</a:t>
            </a:r>
            <a:r>
              <a:rPr lang="es-CO" i="1" dirty="0" smtClean="0">
                <a:latin typeface="Agency FB" pitchFamily="34" charset="0"/>
              </a:rPr>
              <a:t>Llenó </a:t>
            </a:r>
            <a:r>
              <a:rPr lang="es-CO" i="1" dirty="0">
                <a:latin typeface="Agency FB" pitchFamily="34" charset="0"/>
              </a:rPr>
              <a:t>toda </a:t>
            </a:r>
            <a:r>
              <a:rPr lang="es-CO" b="1" i="1" dirty="0">
                <a:latin typeface="Agency FB" pitchFamily="34" charset="0"/>
              </a:rPr>
              <a:t>la </a:t>
            </a:r>
            <a:r>
              <a:rPr lang="es-CO" b="1" i="1" dirty="0" smtClean="0">
                <a:latin typeface="Agency FB" pitchFamily="34" charset="0"/>
              </a:rPr>
              <a:t>casa</a:t>
            </a:r>
            <a:r>
              <a:rPr lang="es-CO" i="1" dirty="0" smtClean="0"/>
              <a:t>"</a:t>
            </a:r>
            <a:r>
              <a:rPr lang="es-CO" i="1" dirty="0"/>
              <a:t> </a:t>
            </a:r>
            <a:endParaRPr lang="es-CO" i="1" dirty="0" smtClean="0"/>
          </a:p>
          <a:p>
            <a:pPr marL="0" indent="0" algn="ctr">
              <a:buNone/>
            </a:pPr>
            <a:r>
              <a:rPr lang="es-CO" dirty="0" smtClean="0"/>
              <a:t>El </a:t>
            </a:r>
            <a:r>
              <a:rPr lang="es-CO" dirty="0"/>
              <a:t>templo </a:t>
            </a:r>
            <a:r>
              <a:rPr lang="es-CO" dirty="0" smtClean="0"/>
              <a:t>no, </a:t>
            </a:r>
            <a:r>
              <a:rPr lang="es-CO" dirty="0"/>
              <a:t>ni la iglesia, sino la </a:t>
            </a:r>
            <a:r>
              <a:rPr lang="es-CO" b="1" dirty="0"/>
              <a:t>casa</a:t>
            </a:r>
            <a:r>
              <a:rPr lang="es-CO" dirty="0" smtClean="0"/>
              <a:t>.</a:t>
            </a:r>
          </a:p>
          <a:p>
            <a:pPr marL="0" indent="0" algn="ctr">
              <a:buNone/>
            </a:pPr>
            <a:r>
              <a:rPr lang="es-CO" dirty="0" smtClean="0"/>
              <a:t>Es interesante notar que Dios pasó por alto el templo de Jerusalén, donde estaba el Santuario, sede de la religión de Israel; El Espíritu Santo fue derramado sobre los 12 apóstoles que habían aceptado a Cristo como su Salvador personal, sobre aquellos a los cuales Jesús había dicho: «</a:t>
            </a:r>
            <a:r>
              <a:rPr lang="es-CO" b="1" dirty="0" smtClean="0">
                <a:latin typeface="Agency FB" pitchFamily="34" charset="0"/>
              </a:rPr>
              <a:t>Si me amáis, guardad mis Mandamientos; y yo rogaré al Padre, y os dará otro Ayudador, para que esté con vosotros para siempre</a:t>
            </a:r>
            <a:r>
              <a:rPr lang="es-CO" dirty="0" smtClean="0"/>
              <a:t>» </a:t>
            </a:r>
            <a:r>
              <a:rPr lang="es-CO" dirty="0" smtClean="0">
                <a:solidFill>
                  <a:srgbClr val="FF0000"/>
                </a:solidFill>
              </a:rPr>
              <a:t>(Juan 14:15,16).   </a:t>
            </a:r>
            <a:endParaRPr lang="es-CO" dirty="0">
              <a:solidFill>
                <a:srgbClr val="FF0000"/>
              </a:solidFill>
            </a:endParaRPr>
          </a:p>
        </p:txBody>
      </p:sp>
    </p:spTree>
    <p:extLst>
      <p:ext uri="{BB962C8B-B14F-4D97-AF65-F5344CB8AC3E}">
        <p14:creationId xmlns:p14="http://schemas.microsoft.com/office/powerpoint/2010/main" val="3627318814"/>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heel(1)">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 calcmode="lin" valueType="num">
                                      <p:cBhvr>
                                        <p:cTn id="12"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3"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14"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15" dur="1000"/>
                                        <p:tgtEl>
                                          <p:spTgt spid="3">
                                            <p:txEl>
                                              <p:pRg st="2" end="2"/>
                                            </p:txEl>
                                          </p:spTgt>
                                        </p:tgtEl>
                                      </p:cBhvr>
                                    </p:animEffect>
                                  </p:childTnLst>
                                </p:cTn>
                              </p:par>
                              <p:par>
                                <p:cTn id="16" presetID="31" presetClass="entr" presetSubtype="0" fill="hold"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 calcmode="lin" valueType="num">
                                      <p:cBhvr>
                                        <p:cTn id="18"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19"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20"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21" dur="1000"/>
                                        <p:tgtEl>
                                          <p:spTgt spid="3">
                                            <p:txEl>
                                              <p:pRg st="3" end="3"/>
                                            </p:txEl>
                                          </p:spTgt>
                                        </p:tgtEl>
                                      </p:cBhvr>
                                    </p:animEffect>
                                  </p:childTnLst>
                                </p:cTn>
                              </p:par>
                              <p:par>
                                <p:cTn id="22" presetID="31" presetClass="entr" presetSubtype="0" fill="hold" nodeType="with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anim calcmode="lin" valueType="num">
                                      <p:cBhvr>
                                        <p:cTn id="24"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25"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26"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27"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67544" y="692696"/>
            <a:ext cx="8229600" cy="5544616"/>
          </a:xfrm>
          <a:blipFill>
            <a:blip r:embed="rId2"/>
            <a:tile tx="0" ty="0" sx="100000" sy="100000" flip="none" algn="tl"/>
          </a:blipFill>
        </p:spPr>
        <p:txBody>
          <a:bodyPr>
            <a:normAutofit/>
          </a:bodyPr>
          <a:lstStyle/>
          <a:p>
            <a:pPr marL="0" indent="0" algn="ctr">
              <a:buNone/>
            </a:pPr>
            <a:r>
              <a:rPr lang="es-CO" sz="3600" b="1" dirty="0" smtClean="0">
                <a:solidFill>
                  <a:srgbClr val="FFFF00"/>
                </a:solidFill>
              </a:rPr>
              <a:t>"Donde </a:t>
            </a:r>
            <a:r>
              <a:rPr lang="es-CO" sz="3600" b="1" dirty="0">
                <a:solidFill>
                  <a:srgbClr val="FFFF00"/>
                </a:solidFill>
              </a:rPr>
              <a:t>estaban </a:t>
            </a:r>
            <a:r>
              <a:rPr lang="es-CO" sz="3600" b="1" dirty="0" smtClean="0">
                <a:solidFill>
                  <a:srgbClr val="FFFF00"/>
                </a:solidFill>
              </a:rPr>
              <a:t>sentados"</a:t>
            </a:r>
            <a:r>
              <a:rPr lang="es-CO" sz="3600" b="1" dirty="0">
                <a:solidFill>
                  <a:srgbClr val="FFFF00"/>
                </a:solidFill>
              </a:rPr>
              <a:t> </a:t>
            </a:r>
            <a:endParaRPr lang="es-CO" sz="3600" b="1" dirty="0" smtClean="0">
              <a:solidFill>
                <a:srgbClr val="FFFF00"/>
              </a:solidFill>
            </a:endParaRPr>
          </a:p>
          <a:p>
            <a:pPr marL="0" indent="0" algn="ctr">
              <a:buNone/>
            </a:pPr>
            <a:r>
              <a:rPr lang="es-CO" sz="3600" b="1" dirty="0" smtClean="0">
                <a:solidFill>
                  <a:srgbClr val="FFFF00"/>
                </a:solidFill>
              </a:rPr>
              <a:t>Los apóstoles estaban "Sentados</a:t>
            </a:r>
            <a:r>
              <a:rPr lang="es-CO" sz="3600" b="1" dirty="0">
                <a:solidFill>
                  <a:srgbClr val="FFFF00"/>
                </a:solidFill>
              </a:rPr>
              <a:t>", </a:t>
            </a:r>
            <a:r>
              <a:rPr lang="es-CO" sz="3600" b="1" dirty="0" smtClean="0">
                <a:solidFill>
                  <a:srgbClr val="FFFF00"/>
                </a:solidFill>
              </a:rPr>
              <a:t>no </a:t>
            </a:r>
            <a:r>
              <a:rPr lang="es-CO" sz="3600" b="1" dirty="0">
                <a:solidFill>
                  <a:srgbClr val="FFFF00"/>
                </a:solidFill>
              </a:rPr>
              <a:t>parados o acostados. </a:t>
            </a:r>
            <a:r>
              <a:rPr lang="es-CO" sz="3600" b="1" dirty="0" smtClean="0">
                <a:solidFill>
                  <a:srgbClr val="FFFF00"/>
                </a:solidFill>
              </a:rPr>
              <a:t>Sentados</a:t>
            </a:r>
            <a:r>
              <a:rPr lang="es-CO" sz="3600" b="1" dirty="0">
                <a:solidFill>
                  <a:srgbClr val="FFFF00"/>
                </a:solidFill>
              </a:rPr>
              <a:t>, y no brincando, saltando, corriendo o danzando. </a:t>
            </a:r>
            <a:endParaRPr lang="es-CO" sz="3600" b="1" dirty="0" smtClean="0">
              <a:solidFill>
                <a:srgbClr val="FFFF00"/>
              </a:solidFill>
            </a:endParaRPr>
          </a:p>
          <a:p>
            <a:pPr marL="0" indent="0" algn="ctr">
              <a:buNone/>
            </a:pPr>
            <a:r>
              <a:rPr lang="es-CO" sz="3600" b="1" dirty="0" smtClean="0">
                <a:solidFill>
                  <a:srgbClr val="FFFF00"/>
                </a:solidFill>
              </a:rPr>
              <a:t>Todos </a:t>
            </a:r>
            <a:r>
              <a:rPr lang="es-CO" sz="3600" b="1" dirty="0">
                <a:solidFill>
                  <a:srgbClr val="FFFF00"/>
                </a:solidFill>
              </a:rPr>
              <a:t>sentados en su casa temprano en la mañana del día de Pentecostés: </a:t>
            </a:r>
            <a:endParaRPr lang="es-CO" sz="3600" b="1" dirty="0" smtClean="0">
              <a:solidFill>
                <a:srgbClr val="FFFF00"/>
              </a:solidFill>
            </a:endParaRPr>
          </a:p>
          <a:p>
            <a:pPr marL="0" indent="0" algn="ctr">
              <a:buNone/>
            </a:pPr>
            <a:r>
              <a:rPr lang="es-CO" sz="3600" b="1" dirty="0" smtClean="0">
                <a:solidFill>
                  <a:srgbClr val="FFFF00"/>
                </a:solidFill>
              </a:rPr>
              <a:t>Una escena </a:t>
            </a:r>
            <a:r>
              <a:rPr lang="es-CO" sz="3600" b="1" dirty="0">
                <a:solidFill>
                  <a:srgbClr val="FFFF00"/>
                </a:solidFill>
              </a:rPr>
              <a:t>de tranquilidad y compostura, hasta el momento del estruendo.</a:t>
            </a:r>
          </a:p>
          <a:p>
            <a:endParaRPr lang="es-CO" dirty="0"/>
          </a:p>
          <a:p>
            <a:endParaRPr lang="es-CO" dirty="0"/>
          </a:p>
        </p:txBody>
      </p:sp>
    </p:spTree>
    <p:extLst>
      <p:ext uri="{BB962C8B-B14F-4D97-AF65-F5344CB8AC3E}">
        <p14:creationId xmlns:p14="http://schemas.microsoft.com/office/powerpoint/2010/main" val="1171108365"/>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850106"/>
          </a:xfrm>
        </p:spPr>
        <p:txBody>
          <a:bodyPr>
            <a:normAutofit fontScale="90000"/>
          </a:bodyPr>
          <a:lstStyle/>
          <a:p>
            <a:r>
              <a:rPr lang="es-CO" sz="6000" b="1" dirty="0">
                <a:latin typeface="Agency FB" pitchFamily="34" charset="0"/>
              </a:rPr>
              <a:t>La escena </a:t>
            </a:r>
            <a:r>
              <a:rPr lang="es-CO" sz="6000" b="1" dirty="0" smtClean="0">
                <a:latin typeface="Agency FB" pitchFamily="34" charset="0"/>
              </a:rPr>
              <a:t>alterada</a:t>
            </a:r>
            <a:endParaRPr lang="es-CO" sz="6000" b="1" dirty="0">
              <a:latin typeface="Agency FB" pitchFamily="34" charset="0"/>
            </a:endParaRPr>
          </a:p>
        </p:txBody>
      </p:sp>
      <p:sp>
        <p:nvSpPr>
          <p:cNvPr id="3" name="2 Marcador de contenido"/>
          <p:cNvSpPr>
            <a:spLocks noGrp="1"/>
          </p:cNvSpPr>
          <p:nvPr>
            <p:ph idx="1"/>
          </p:nvPr>
        </p:nvSpPr>
        <p:spPr>
          <a:xfrm>
            <a:off x="457200" y="1600200"/>
            <a:ext cx="8507288" cy="5141168"/>
          </a:xfrm>
        </p:spPr>
        <p:txBody>
          <a:bodyPr>
            <a:normAutofit fontScale="85000" lnSpcReduction="10000"/>
          </a:bodyPr>
          <a:lstStyle/>
          <a:p>
            <a:pPr marL="0" indent="0" algn="ctr">
              <a:buNone/>
            </a:pPr>
            <a:r>
              <a:rPr lang="es-CO" sz="2800" b="1" dirty="0" smtClean="0"/>
              <a:t>Alterar </a:t>
            </a:r>
            <a:r>
              <a:rPr lang="es-CO" sz="2800" b="1" dirty="0"/>
              <a:t>la escena histórica original en busca de apoyo para creencias y prácticas inventadas </a:t>
            </a:r>
            <a:r>
              <a:rPr lang="es-CO" sz="2800" b="1" dirty="0" smtClean="0"/>
              <a:t>posteriormente es </a:t>
            </a:r>
            <a:r>
              <a:rPr lang="es-CO" sz="2800" b="1" dirty="0"/>
              <a:t>un acto soberbio de </a:t>
            </a:r>
            <a:r>
              <a:rPr lang="es-CO" sz="2800" b="1" dirty="0" smtClean="0"/>
              <a:t>falsificación, ¿no </a:t>
            </a:r>
            <a:r>
              <a:rPr lang="es-CO" sz="2800" b="1" dirty="0"/>
              <a:t>cree usted? </a:t>
            </a:r>
            <a:endParaRPr lang="es-CO" sz="2800" b="1" dirty="0" smtClean="0"/>
          </a:p>
          <a:p>
            <a:pPr marL="0" indent="0" algn="ctr">
              <a:buNone/>
            </a:pPr>
            <a:endParaRPr lang="es-CO" dirty="0" smtClean="0"/>
          </a:p>
          <a:p>
            <a:pPr marL="0" indent="0" algn="ctr">
              <a:buNone/>
            </a:pPr>
            <a:r>
              <a:rPr lang="es-CO" dirty="0" smtClean="0">
                <a:solidFill>
                  <a:srgbClr val="FF0000"/>
                </a:solidFill>
              </a:rPr>
              <a:t>Entre </a:t>
            </a:r>
            <a:r>
              <a:rPr lang="es-CO" dirty="0">
                <a:solidFill>
                  <a:srgbClr val="FF0000"/>
                </a:solidFill>
              </a:rPr>
              <a:t>los expositores pentecostales hay quienes lo hacen. </a:t>
            </a:r>
            <a:endParaRPr lang="es-CO" dirty="0" smtClean="0">
              <a:solidFill>
                <a:srgbClr val="FF0000"/>
              </a:solidFill>
            </a:endParaRPr>
          </a:p>
          <a:p>
            <a:pPr marL="0" indent="0" algn="ctr">
              <a:buNone/>
            </a:pPr>
            <a:r>
              <a:rPr lang="es-CO" dirty="0" smtClean="0">
                <a:solidFill>
                  <a:srgbClr val="FF0000"/>
                </a:solidFill>
              </a:rPr>
              <a:t>No </a:t>
            </a:r>
            <a:r>
              <a:rPr lang="es-CO" dirty="0">
                <a:solidFill>
                  <a:srgbClr val="FF0000"/>
                </a:solidFill>
              </a:rPr>
              <a:t>solo colocan, equivocadamente, a los ciento veinte discípulos en la escena, </a:t>
            </a:r>
            <a:r>
              <a:rPr lang="es-CO" dirty="0" smtClean="0">
                <a:solidFill>
                  <a:srgbClr val="FF0000"/>
                </a:solidFill>
              </a:rPr>
              <a:t>con María, la madre de Jesús al centro, sino </a:t>
            </a:r>
            <a:r>
              <a:rPr lang="es-CO" dirty="0">
                <a:solidFill>
                  <a:srgbClr val="FF0000"/>
                </a:solidFill>
              </a:rPr>
              <a:t>que los ponen a alborotar al estilo "avivado", clamando por el bautismo </a:t>
            </a:r>
            <a:r>
              <a:rPr lang="es-CO" dirty="0" smtClean="0">
                <a:solidFill>
                  <a:srgbClr val="FF0000"/>
                </a:solidFill>
              </a:rPr>
              <a:t> del Espíritu Santo.</a:t>
            </a:r>
          </a:p>
          <a:p>
            <a:pPr marL="0" indent="0" algn="ctr">
              <a:buNone/>
            </a:pPr>
            <a:r>
              <a:rPr lang="es-CO" dirty="0" smtClean="0"/>
              <a:t> </a:t>
            </a:r>
            <a:r>
              <a:rPr lang="es-CO" dirty="0"/>
              <a:t>Lejos de presentarlos "sentados" en su casa, los escenifican como parados, con brazos levantados al cielo, pidiendo a voz en cuello el cumplimiento de </a:t>
            </a:r>
            <a:r>
              <a:rPr lang="es-CO" i="1" dirty="0"/>
              <a:t>"la promesa" </a:t>
            </a:r>
            <a:r>
              <a:rPr lang="es-CO" dirty="0"/>
              <a:t>. </a:t>
            </a:r>
          </a:p>
        </p:txBody>
      </p:sp>
    </p:spTree>
    <p:extLst>
      <p:ext uri="{BB962C8B-B14F-4D97-AF65-F5344CB8AC3E}">
        <p14:creationId xmlns:p14="http://schemas.microsoft.com/office/powerpoint/2010/main" val="1700502550"/>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par>
                                <p:cTn id="11" presetID="3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p:cTn id="13"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4"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15"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16" dur="1000"/>
                                        <p:tgtEl>
                                          <p:spTgt spid="3">
                                            <p:txEl>
                                              <p:pRg st="2" end="2"/>
                                            </p:txEl>
                                          </p:spTgt>
                                        </p:tgtEl>
                                      </p:cBhvr>
                                    </p:animEffect>
                                  </p:childTnLst>
                                </p:cTn>
                              </p:par>
                              <p:par>
                                <p:cTn id="17" presetID="31" presetClass="entr" presetSubtype="0" fill="hold"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p:cTn id="19"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0"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21"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22" dur="1000"/>
                                        <p:tgtEl>
                                          <p:spTgt spid="3">
                                            <p:txEl>
                                              <p:pRg st="3" end="3"/>
                                            </p:txEl>
                                          </p:spTgt>
                                        </p:tgtEl>
                                      </p:cBhvr>
                                    </p:animEffect>
                                  </p:childTnLst>
                                </p:cTn>
                              </p:par>
                              <p:par>
                                <p:cTn id="23" presetID="31" presetClass="entr" presetSubtype="0" fill="hold"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p:cTn id="25"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26"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27"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28"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8229600" cy="6336704"/>
          </a:xfrm>
        </p:spPr>
        <p:txBody>
          <a:bodyPr>
            <a:normAutofit fontScale="92500" lnSpcReduction="10000"/>
          </a:bodyPr>
          <a:lstStyle/>
          <a:p>
            <a:pPr marL="0" indent="0" algn="ctr">
              <a:buNone/>
            </a:pPr>
            <a:r>
              <a:rPr lang="es-CO" dirty="0"/>
              <a:t>Confunden "el estruendo </a:t>
            </a:r>
            <a:r>
              <a:rPr lang="es-CO" u="sng" dirty="0"/>
              <a:t>COMO</a:t>
            </a:r>
            <a:r>
              <a:rPr lang="es-CO" dirty="0"/>
              <a:t> de un viento recio" con el estruendo del culto "avivado" del presente. </a:t>
            </a:r>
            <a:endParaRPr lang="es-CO" dirty="0" smtClean="0"/>
          </a:p>
          <a:p>
            <a:pPr marL="0" indent="0" algn="ctr">
              <a:buNone/>
            </a:pPr>
            <a:r>
              <a:rPr lang="es-CO" dirty="0" smtClean="0"/>
              <a:t>A </a:t>
            </a:r>
            <a:r>
              <a:rPr lang="es-CO" dirty="0"/>
              <a:t>resumida cuenta, alteran la escena de Pentecostés para que refleje el pentecostalismo del presente. En vano intentan encontrar precedente para el culto "avivado" en los eventos de Pentecostés.</a:t>
            </a:r>
          </a:p>
          <a:p>
            <a:pPr marL="0" indent="0" algn="ctr">
              <a:buNone/>
            </a:pPr>
            <a:r>
              <a:rPr lang="es-CO" dirty="0" smtClean="0">
                <a:solidFill>
                  <a:srgbClr val="FF0000"/>
                </a:solidFill>
              </a:rPr>
              <a:t>Usted </a:t>
            </a:r>
            <a:r>
              <a:rPr lang="es-CO" dirty="0">
                <a:solidFill>
                  <a:srgbClr val="FF0000"/>
                </a:solidFill>
              </a:rPr>
              <a:t>que sabe la verdad, o que la está captando, ¿qué hará al respecto? ¿Cómo enseñará Hechos 2:1-2? </a:t>
            </a:r>
            <a:endParaRPr lang="es-CO" dirty="0" smtClean="0">
              <a:solidFill>
                <a:srgbClr val="FF0000"/>
              </a:solidFill>
            </a:endParaRPr>
          </a:p>
          <a:p>
            <a:pPr marL="0" indent="0" algn="ctr">
              <a:buNone/>
            </a:pPr>
            <a:r>
              <a:rPr lang="es-CO" dirty="0" smtClean="0">
                <a:solidFill>
                  <a:srgbClr val="FF0000"/>
                </a:solidFill>
              </a:rPr>
              <a:t>¿</a:t>
            </a:r>
            <a:r>
              <a:rPr lang="es-CO" dirty="0">
                <a:solidFill>
                  <a:srgbClr val="FF0000"/>
                </a:solidFill>
              </a:rPr>
              <a:t>Cómo presentará los eventos de Pentecostés? ¿Apoyará versiones alteradas de las escenas? ¿O presentará la versión original auténtica?</a:t>
            </a:r>
          </a:p>
          <a:p>
            <a:endParaRPr lang="es-CO" dirty="0">
              <a:solidFill>
                <a:srgbClr val="FF0000"/>
              </a:solidFill>
            </a:endParaRPr>
          </a:p>
        </p:txBody>
      </p:sp>
    </p:spTree>
    <p:extLst>
      <p:ext uri="{BB962C8B-B14F-4D97-AF65-F5344CB8AC3E}">
        <p14:creationId xmlns:p14="http://schemas.microsoft.com/office/powerpoint/2010/main" val="2272168766"/>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wipe(down)">
                                      <p:cBhvr>
                                        <p:cTn id="7" dur="580">
                                          <p:stCondLst>
                                            <p:cond delay="0"/>
                                          </p:stCondLst>
                                        </p:cTn>
                                        <p:tgtEl>
                                          <p:spTgt spid="3">
                                            <p:txEl>
                                              <p:pRg st="2" end="2"/>
                                            </p:txEl>
                                          </p:spTgt>
                                        </p:tgtEl>
                                      </p:cBhvr>
                                    </p:animEffect>
                                    <p:anim calcmode="lin" valueType="num">
                                      <p:cBhvr>
                                        <p:cTn id="8"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2" end="2"/>
                                            </p:txEl>
                                          </p:spTgt>
                                        </p:tgtEl>
                                      </p:cBhvr>
                                      <p:to x="100000" y="60000"/>
                                    </p:animScale>
                                    <p:animScale>
                                      <p:cBhvr>
                                        <p:cTn id="14" dur="166" decel="50000">
                                          <p:stCondLst>
                                            <p:cond delay="676"/>
                                          </p:stCondLst>
                                        </p:cTn>
                                        <p:tgtEl>
                                          <p:spTgt spid="3">
                                            <p:txEl>
                                              <p:pRg st="2" end="2"/>
                                            </p:txEl>
                                          </p:spTgt>
                                        </p:tgtEl>
                                      </p:cBhvr>
                                      <p:to x="100000" y="100000"/>
                                    </p:animScale>
                                    <p:animScale>
                                      <p:cBhvr>
                                        <p:cTn id="15" dur="26">
                                          <p:stCondLst>
                                            <p:cond delay="1312"/>
                                          </p:stCondLst>
                                        </p:cTn>
                                        <p:tgtEl>
                                          <p:spTgt spid="3">
                                            <p:txEl>
                                              <p:pRg st="2" end="2"/>
                                            </p:txEl>
                                          </p:spTgt>
                                        </p:tgtEl>
                                      </p:cBhvr>
                                      <p:to x="100000" y="80000"/>
                                    </p:animScale>
                                    <p:animScale>
                                      <p:cBhvr>
                                        <p:cTn id="16" dur="166" decel="50000">
                                          <p:stCondLst>
                                            <p:cond delay="1338"/>
                                          </p:stCondLst>
                                        </p:cTn>
                                        <p:tgtEl>
                                          <p:spTgt spid="3">
                                            <p:txEl>
                                              <p:pRg st="2" end="2"/>
                                            </p:txEl>
                                          </p:spTgt>
                                        </p:tgtEl>
                                      </p:cBhvr>
                                      <p:to x="100000" y="100000"/>
                                    </p:animScale>
                                    <p:animScale>
                                      <p:cBhvr>
                                        <p:cTn id="17" dur="26">
                                          <p:stCondLst>
                                            <p:cond delay="1642"/>
                                          </p:stCondLst>
                                        </p:cTn>
                                        <p:tgtEl>
                                          <p:spTgt spid="3">
                                            <p:txEl>
                                              <p:pRg st="2" end="2"/>
                                            </p:txEl>
                                          </p:spTgt>
                                        </p:tgtEl>
                                      </p:cBhvr>
                                      <p:to x="100000" y="90000"/>
                                    </p:animScale>
                                    <p:animScale>
                                      <p:cBhvr>
                                        <p:cTn id="18" dur="166" decel="50000">
                                          <p:stCondLst>
                                            <p:cond delay="1668"/>
                                          </p:stCondLst>
                                        </p:cTn>
                                        <p:tgtEl>
                                          <p:spTgt spid="3">
                                            <p:txEl>
                                              <p:pRg st="2" end="2"/>
                                            </p:txEl>
                                          </p:spTgt>
                                        </p:tgtEl>
                                      </p:cBhvr>
                                      <p:to x="100000" y="100000"/>
                                    </p:animScale>
                                    <p:animScale>
                                      <p:cBhvr>
                                        <p:cTn id="19" dur="26">
                                          <p:stCondLst>
                                            <p:cond delay="1808"/>
                                          </p:stCondLst>
                                        </p:cTn>
                                        <p:tgtEl>
                                          <p:spTgt spid="3">
                                            <p:txEl>
                                              <p:pRg st="2" end="2"/>
                                            </p:txEl>
                                          </p:spTgt>
                                        </p:tgtEl>
                                      </p:cBhvr>
                                      <p:to x="100000" y="95000"/>
                                    </p:animScale>
                                    <p:animScale>
                                      <p:cBhvr>
                                        <p:cTn id="20" dur="166" decel="50000">
                                          <p:stCondLst>
                                            <p:cond delay="1834"/>
                                          </p:stCondLst>
                                        </p:cTn>
                                        <p:tgtEl>
                                          <p:spTgt spid="3">
                                            <p:txEl>
                                              <p:pRg st="2" end="2"/>
                                            </p:txEl>
                                          </p:spTgt>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wipe(down)">
                                      <p:cBhvr>
                                        <p:cTn id="23" dur="580">
                                          <p:stCondLst>
                                            <p:cond delay="0"/>
                                          </p:stCondLst>
                                        </p:cTn>
                                        <p:tgtEl>
                                          <p:spTgt spid="3">
                                            <p:txEl>
                                              <p:pRg st="3" end="3"/>
                                            </p:txEl>
                                          </p:spTgt>
                                        </p:tgtEl>
                                      </p:cBhvr>
                                    </p:animEffect>
                                    <p:anim calcmode="lin" valueType="num">
                                      <p:cBhvr>
                                        <p:cTn id="24" dur="1822" tmFilter="0,0; 0.14,0.36; 0.43,0.73; 0.71,0.91; 1.0,1.0">
                                          <p:stCondLst>
                                            <p:cond delay="0"/>
                                          </p:stCondLst>
                                        </p:cTn>
                                        <p:tgtEl>
                                          <p:spTgt spid="3">
                                            <p:txEl>
                                              <p:pRg st="3" end="3"/>
                                            </p:txEl>
                                          </p:spTgt>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3">
                                            <p:txEl>
                                              <p:pRg st="3" end="3"/>
                                            </p:txEl>
                                          </p:spTgt>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3">
                                            <p:txEl>
                                              <p:pRg st="3" end="3"/>
                                            </p:txEl>
                                          </p:spTgt>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3">
                                            <p:txEl>
                                              <p:pRg st="3" end="3"/>
                                            </p:txEl>
                                          </p:spTgt>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3">
                                            <p:txEl>
                                              <p:pRg st="3" end="3"/>
                                            </p:txEl>
                                          </p:spTgt>
                                        </p:tgtEl>
                                        <p:attrNameLst>
                                          <p:attrName>ppt_y</p:attrName>
                                        </p:attrNameLst>
                                      </p:cBhvr>
                                      <p:tavLst>
                                        <p:tav tm="0" fmla="#ppt_y-sin(pi*$)/81">
                                          <p:val>
                                            <p:fltVal val="0"/>
                                          </p:val>
                                        </p:tav>
                                        <p:tav tm="100000">
                                          <p:val>
                                            <p:fltVal val="1"/>
                                          </p:val>
                                        </p:tav>
                                      </p:tavLst>
                                    </p:anim>
                                    <p:animScale>
                                      <p:cBhvr>
                                        <p:cTn id="29" dur="26">
                                          <p:stCondLst>
                                            <p:cond delay="650"/>
                                          </p:stCondLst>
                                        </p:cTn>
                                        <p:tgtEl>
                                          <p:spTgt spid="3">
                                            <p:txEl>
                                              <p:pRg st="3" end="3"/>
                                            </p:txEl>
                                          </p:spTgt>
                                        </p:tgtEl>
                                      </p:cBhvr>
                                      <p:to x="100000" y="60000"/>
                                    </p:animScale>
                                    <p:animScale>
                                      <p:cBhvr>
                                        <p:cTn id="30" dur="166" decel="50000">
                                          <p:stCondLst>
                                            <p:cond delay="676"/>
                                          </p:stCondLst>
                                        </p:cTn>
                                        <p:tgtEl>
                                          <p:spTgt spid="3">
                                            <p:txEl>
                                              <p:pRg st="3" end="3"/>
                                            </p:txEl>
                                          </p:spTgt>
                                        </p:tgtEl>
                                      </p:cBhvr>
                                      <p:to x="100000" y="100000"/>
                                    </p:animScale>
                                    <p:animScale>
                                      <p:cBhvr>
                                        <p:cTn id="31" dur="26">
                                          <p:stCondLst>
                                            <p:cond delay="1312"/>
                                          </p:stCondLst>
                                        </p:cTn>
                                        <p:tgtEl>
                                          <p:spTgt spid="3">
                                            <p:txEl>
                                              <p:pRg st="3" end="3"/>
                                            </p:txEl>
                                          </p:spTgt>
                                        </p:tgtEl>
                                      </p:cBhvr>
                                      <p:to x="100000" y="80000"/>
                                    </p:animScale>
                                    <p:animScale>
                                      <p:cBhvr>
                                        <p:cTn id="32" dur="166" decel="50000">
                                          <p:stCondLst>
                                            <p:cond delay="1338"/>
                                          </p:stCondLst>
                                        </p:cTn>
                                        <p:tgtEl>
                                          <p:spTgt spid="3">
                                            <p:txEl>
                                              <p:pRg st="3" end="3"/>
                                            </p:txEl>
                                          </p:spTgt>
                                        </p:tgtEl>
                                      </p:cBhvr>
                                      <p:to x="100000" y="100000"/>
                                    </p:animScale>
                                    <p:animScale>
                                      <p:cBhvr>
                                        <p:cTn id="33" dur="26">
                                          <p:stCondLst>
                                            <p:cond delay="1642"/>
                                          </p:stCondLst>
                                        </p:cTn>
                                        <p:tgtEl>
                                          <p:spTgt spid="3">
                                            <p:txEl>
                                              <p:pRg st="3" end="3"/>
                                            </p:txEl>
                                          </p:spTgt>
                                        </p:tgtEl>
                                      </p:cBhvr>
                                      <p:to x="100000" y="90000"/>
                                    </p:animScale>
                                    <p:animScale>
                                      <p:cBhvr>
                                        <p:cTn id="34" dur="166" decel="50000">
                                          <p:stCondLst>
                                            <p:cond delay="1668"/>
                                          </p:stCondLst>
                                        </p:cTn>
                                        <p:tgtEl>
                                          <p:spTgt spid="3">
                                            <p:txEl>
                                              <p:pRg st="3" end="3"/>
                                            </p:txEl>
                                          </p:spTgt>
                                        </p:tgtEl>
                                      </p:cBhvr>
                                      <p:to x="100000" y="100000"/>
                                    </p:animScale>
                                    <p:animScale>
                                      <p:cBhvr>
                                        <p:cTn id="35" dur="26">
                                          <p:stCondLst>
                                            <p:cond delay="1808"/>
                                          </p:stCondLst>
                                        </p:cTn>
                                        <p:tgtEl>
                                          <p:spTgt spid="3">
                                            <p:txEl>
                                              <p:pRg st="3" end="3"/>
                                            </p:txEl>
                                          </p:spTgt>
                                        </p:tgtEl>
                                      </p:cBhvr>
                                      <p:to x="100000" y="95000"/>
                                    </p:animScale>
                                    <p:animScale>
                                      <p:cBhvr>
                                        <p:cTn id="36" dur="166" decel="50000">
                                          <p:stCondLst>
                                            <p:cond delay="1834"/>
                                          </p:stCondLst>
                                        </p:cTn>
                                        <p:tgtEl>
                                          <p:spTgt spid="3">
                                            <p:txEl>
                                              <p:pRg st="3" end="3"/>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CO" dirty="0">
                <a:solidFill>
                  <a:srgbClr val="FF0000"/>
                </a:solidFill>
              </a:rPr>
              <a:t>Hechos </a:t>
            </a:r>
            <a:r>
              <a:rPr lang="es-CO" dirty="0" smtClean="0">
                <a:solidFill>
                  <a:srgbClr val="FF0000"/>
                </a:solidFill>
              </a:rPr>
              <a:t>2:3:</a:t>
            </a:r>
            <a:r>
              <a:rPr lang="es-CO" dirty="0" smtClean="0"/>
              <a:t> </a:t>
            </a:r>
            <a:r>
              <a:rPr lang="es-CO" b="1" i="1" dirty="0" smtClean="0">
                <a:latin typeface="Agency FB" pitchFamily="34" charset="0"/>
              </a:rPr>
              <a:t>“Y </a:t>
            </a:r>
            <a:r>
              <a:rPr lang="es-CO" b="1" i="1" dirty="0">
                <a:latin typeface="Agency FB" pitchFamily="34" charset="0"/>
              </a:rPr>
              <a:t>se les aparecieron lenguas repartidas, como de fuego...”</a:t>
            </a:r>
          </a:p>
        </p:txBody>
      </p:sp>
      <p:sp>
        <p:nvSpPr>
          <p:cNvPr id="3" name="2 Marcador de contenido"/>
          <p:cNvSpPr>
            <a:spLocks noGrp="1"/>
          </p:cNvSpPr>
          <p:nvPr>
            <p:ph idx="1"/>
          </p:nvPr>
        </p:nvSpPr>
        <p:spPr>
          <a:xfrm>
            <a:off x="457200" y="1600200"/>
            <a:ext cx="8229600" cy="4925144"/>
          </a:xfrm>
          <a:blipFill>
            <a:blip r:embed="rId2"/>
            <a:tile tx="0" ty="0" sx="100000" sy="100000" flip="none" algn="tl"/>
          </a:blipFill>
        </p:spPr>
        <p:txBody>
          <a:bodyPr>
            <a:normAutofit fontScale="92500" lnSpcReduction="10000"/>
          </a:bodyPr>
          <a:lstStyle/>
          <a:p>
            <a:pPr marL="0" indent="0">
              <a:buNone/>
            </a:pPr>
            <a:r>
              <a:rPr lang="es-CO" b="1" dirty="0" smtClean="0"/>
              <a:t>Primero</a:t>
            </a:r>
            <a:r>
              <a:rPr lang="es-CO" dirty="0" smtClean="0"/>
              <a:t>: Cae </a:t>
            </a:r>
            <a:r>
              <a:rPr lang="es-CO" dirty="0"/>
              <a:t>del cielo sobre Jerusalén el </a:t>
            </a:r>
            <a:r>
              <a:rPr lang="es-CO" i="1" dirty="0"/>
              <a:t>“</a:t>
            </a:r>
            <a:r>
              <a:rPr lang="es-CO" i="1" dirty="0">
                <a:latin typeface="Agency FB" pitchFamily="34" charset="0"/>
              </a:rPr>
              <a:t>estruendo </a:t>
            </a:r>
            <a:r>
              <a:rPr lang="es-CO" i="1" u="sng" dirty="0">
                <a:latin typeface="Agency FB" pitchFamily="34" charset="0"/>
              </a:rPr>
              <a:t>como </a:t>
            </a:r>
            <a:r>
              <a:rPr lang="es-CO" i="1" dirty="0">
                <a:latin typeface="Agency FB" pitchFamily="34" charset="0"/>
              </a:rPr>
              <a:t>de un viento recio</a:t>
            </a:r>
            <a:r>
              <a:rPr lang="es-CO" i="1" dirty="0"/>
              <a:t>” </a:t>
            </a:r>
            <a:r>
              <a:rPr lang="es-CO" dirty="0"/>
              <a:t>, grandiosa señal sobrenatural que revuelca la ciudad.</a:t>
            </a:r>
          </a:p>
          <a:p>
            <a:pPr marL="0" indent="0">
              <a:buNone/>
            </a:pPr>
            <a:r>
              <a:rPr lang="es-CO" b="1" dirty="0" smtClean="0"/>
              <a:t>Segundo</a:t>
            </a:r>
            <a:r>
              <a:rPr lang="es-CO" dirty="0" smtClean="0"/>
              <a:t>: </a:t>
            </a:r>
            <a:r>
              <a:rPr lang="es-CO" dirty="0"/>
              <a:t>A</a:t>
            </a:r>
            <a:r>
              <a:rPr lang="es-CO" dirty="0" smtClean="0"/>
              <a:t>parecen</a:t>
            </a:r>
            <a:r>
              <a:rPr lang="es-CO" dirty="0"/>
              <a:t> </a:t>
            </a:r>
            <a:r>
              <a:rPr lang="es-CO" i="1" dirty="0"/>
              <a:t>“</a:t>
            </a:r>
            <a:r>
              <a:rPr lang="es-CO" i="1" dirty="0">
                <a:latin typeface="Agency FB" pitchFamily="34" charset="0"/>
              </a:rPr>
              <a:t>lenguas repartidas, como de fuego</a:t>
            </a:r>
            <a:r>
              <a:rPr lang="es-CO" i="1" dirty="0"/>
              <a:t>” </a:t>
            </a:r>
            <a:r>
              <a:rPr lang="es-CO" dirty="0"/>
              <a:t>en la casa que ocupan los apóstoles. </a:t>
            </a:r>
            <a:endParaRPr lang="es-CO" dirty="0" smtClean="0"/>
          </a:p>
          <a:p>
            <a:pPr marL="0" indent="0">
              <a:buNone/>
            </a:pPr>
            <a:endParaRPr lang="es-CO" dirty="0"/>
          </a:p>
          <a:p>
            <a:pPr marL="0" indent="0">
              <a:buNone/>
            </a:pPr>
            <a:r>
              <a:rPr lang="es-CO" dirty="0" smtClean="0"/>
              <a:t>Visibles</a:t>
            </a:r>
            <a:r>
              <a:rPr lang="es-CO" dirty="0"/>
              <a:t>, suspendidas en el aire, no alimentadas por tizones, leña o carbón, quizás undulantes como las llamas de fuego, vivas y no muertas. ¡Otra señal sobrenatural sumamente impresionante, milagro del cielo</a:t>
            </a:r>
            <a:r>
              <a:rPr lang="es-CO" dirty="0" smtClean="0"/>
              <a:t>!</a:t>
            </a:r>
            <a:endParaRPr lang="es-CO" dirty="0"/>
          </a:p>
        </p:txBody>
      </p:sp>
    </p:spTree>
    <p:extLst>
      <p:ext uri="{BB962C8B-B14F-4D97-AF65-F5344CB8AC3E}">
        <p14:creationId xmlns:p14="http://schemas.microsoft.com/office/powerpoint/2010/main" val="667233309"/>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wipe(down)">
                                      <p:cBhvr>
                                        <p:cTn id="7" dur="580">
                                          <p:stCondLst>
                                            <p:cond delay="0"/>
                                          </p:stCondLst>
                                        </p:cTn>
                                        <p:tgtEl>
                                          <p:spTgt spid="3">
                                            <p:bg/>
                                          </p:spTgt>
                                        </p:tgtEl>
                                      </p:cBhvr>
                                    </p:animEffect>
                                    <p:anim calcmode="lin" valueType="num">
                                      <p:cBhvr>
                                        <p:cTn id="8" dur="1822" tmFilter="0,0; 0.14,0.36; 0.43,0.73; 0.71,0.91; 1.0,1.0">
                                          <p:stCondLst>
                                            <p:cond delay="0"/>
                                          </p:stCondLst>
                                        </p:cTn>
                                        <p:tgtEl>
                                          <p:spTgt spid="3">
                                            <p:bg/>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bg/>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bg/>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bg/>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bg/>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bg/>
                                          </p:spTgt>
                                        </p:tgtEl>
                                      </p:cBhvr>
                                      <p:to x="100000" y="60000"/>
                                    </p:animScale>
                                    <p:animScale>
                                      <p:cBhvr>
                                        <p:cTn id="14" dur="166" decel="50000">
                                          <p:stCondLst>
                                            <p:cond delay="676"/>
                                          </p:stCondLst>
                                        </p:cTn>
                                        <p:tgtEl>
                                          <p:spTgt spid="3">
                                            <p:bg/>
                                          </p:spTgt>
                                        </p:tgtEl>
                                      </p:cBhvr>
                                      <p:to x="100000" y="100000"/>
                                    </p:animScale>
                                    <p:animScale>
                                      <p:cBhvr>
                                        <p:cTn id="15" dur="26">
                                          <p:stCondLst>
                                            <p:cond delay="1312"/>
                                          </p:stCondLst>
                                        </p:cTn>
                                        <p:tgtEl>
                                          <p:spTgt spid="3">
                                            <p:bg/>
                                          </p:spTgt>
                                        </p:tgtEl>
                                      </p:cBhvr>
                                      <p:to x="100000" y="80000"/>
                                    </p:animScale>
                                    <p:animScale>
                                      <p:cBhvr>
                                        <p:cTn id="16" dur="166" decel="50000">
                                          <p:stCondLst>
                                            <p:cond delay="1338"/>
                                          </p:stCondLst>
                                        </p:cTn>
                                        <p:tgtEl>
                                          <p:spTgt spid="3">
                                            <p:bg/>
                                          </p:spTgt>
                                        </p:tgtEl>
                                      </p:cBhvr>
                                      <p:to x="100000" y="100000"/>
                                    </p:animScale>
                                    <p:animScale>
                                      <p:cBhvr>
                                        <p:cTn id="17" dur="26">
                                          <p:stCondLst>
                                            <p:cond delay="1642"/>
                                          </p:stCondLst>
                                        </p:cTn>
                                        <p:tgtEl>
                                          <p:spTgt spid="3">
                                            <p:bg/>
                                          </p:spTgt>
                                        </p:tgtEl>
                                      </p:cBhvr>
                                      <p:to x="100000" y="90000"/>
                                    </p:animScale>
                                    <p:animScale>
                                      <p:cBhvr>
                                        <p:cTn id="18" dur="166" decel="50000">
                                          <p:stCondLst>
                                            <p:cond delay="1668"/>
                                          </p:stCondLst>
                                        </p:cTn>
                                        <p:tgtEl>
                                          <p:spTgt spid="3">
                                            <p:bg/>
                                          </p:spTgt>
                                        </p:tgtEl>
                                      </p:cBhvr>
                                      <p:to x="100000" y="100000"/>
                                    </p:animScale>
                                    <p:animScale>
                                      <p:cBhvr>
                                        <p:cTn id="19" dur="26">
                                          <p:stCondLst>
                                            <p:cond delay="1808"/>
                                          </p:stCondLst>
                                        </p:cTn>
                                        <p:tgtEl>
                                          <p:spTgt spid="3">
                                            <p:bg/>
                                          </p:spTgt>
                                        </p:tgtEl>
                                      </p:cBhvr>
                                      <p:to x="100000" y="95000"/>
                                    </p:animScale>
                                    <p:animScale>
                                      <p:cBhvr>
                                        <p:cTn id="20" dur="166" decel="50000">
                                          <p:stCondLst>
                                            <p:cond delay="1834"/>
                                          </p:stCondLst>
                                        </p:cTn>
                                        <p:tgtEl>
                                          <p:spTgt spid="3">
                                            <p:bg/>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3">
                                            <p:txEl>
                                              <p:pRg st="0" end="0"/>
                                            </p:txEl>
                                          </p:spTgt>
                                        </p:tgtEl>
                                        <p:attrNameLst>
                                          <p:attrName>style.visibility</p:attrName>
                                        </p:attrNameLst>
                                      </p:cBhvr>
                                      <p:to>
                                        <p:strVal val="visible"/>
                                      </p:to>
                                    </p:set>
                                    <p:animEffect transition="in" filter="wipe(down)">
                                      <p:cBhvr>
                                        <p:cTn id="25" dur="580">
                                          <p:stCondLst>
                                            <p:cond delay="0"/>
                                          </p:stCondLst>
                                        </p:cTn>
                                        <p:tgtEl>
                                          <p:spTgt spid="3">
                                            <p:txEl>
                                              <p:pRg st="0" end="0"/>
                                            </p:txEl>
                                          </p:spTgt>
                                        </p:tgtEl>
                                      </p:cBhvr>
                                    </p:animEffect>
                                    <p:anim calcmode="lin" valueType="num">
                                      <p:cBhvr>
                                        <p:cTn id="26"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3">
                                            <p:txEl>
                                              <p:pRg st="0" end="0"/>
                                            </p:txEl>
                                          </p:spTgt>
                                        </p:tgtEl>
                                      </p:cBhvr>
                                      <p:to x="100000" y="60000"/>
                                    </p:animScale>
                                    <p:animScale>
                                      <p:cBhvr>
                                        <p:cTn id="32" dur="166" decel="50000">
                                          <p:stCondLst>
                                            <p:cond delay="676"/>
                                          </p:stCondLst>
                                        </p:cTn>
                                        <p:tgtEl>
                                          <p:spTgt spid="3">
                                            <p:txEl>
                                              <p:pRg st="0" end="0"/>
                                            </p:txEl>
                                          </p:spTgt>
                                        </p:tgtEl>
                                      </p:cBhvr>
                                      <p:to x="100000" y="100000"/>
                                    </p:animScale>
                                    <p:animScale>
                                      <p:cBhvr>
                                        <p:cTn id="33" dur="26">
                                          <p:stCondLst>
                                            <p:cond delay="1312"/>
                                          </p:stCondLst>
                                        </p:cTn>
                                        <p:tgtEl>
                                          <p:spTgt spid="3">
                                            <p:txEl>
                                              <p:pRg st="0" end="0"/>
                                            </p:txEl>
                                          </p:spTgt>
                                        </p:tgtEl>
                                      </p:cBhvr>
                                      <p:to x="100000" y="80000"/>
                                    </p:animScale>
                                    <p:animScale>
                                      <p:cBhvr>
                                        <p:cTn id="34" dur="166" decel="50000">
                                          <p:stCondLst>
                                            <p:cond delay="1338"/>
                                          </p:stCondLst>
                                        </p:cTn>
                                        <p:tgtEl>
                                          <p:spTgt spid="3">
                                            <p:txEl>
                                              <p:pRg st="0" end="0"/>
                                            </p:txEl>
                                          </p:spTgt>
                                        </p:tgtEl>
                                      </p:cBhvr>
                                      <p:to x="100000" y="100000"/>
                                    </p:animScale>
                                    <p:animScale>
                                      <p:cBhvr>
                                        <p:cTn id="35" dur="26">
                                          <p:stCondLst>
                                            <p:cond delay="1642"/>
                                          </p:stCondLst>
                                        </p:cTn>
                                        <p:tgtEl>
                                          <p:spTgt spid="3">
                                            <p:txEl>
                                              <p:pRg st="0" end="0"/>
                                            </p:txEl>
                                          </p:spTgt>
                                        </p:tgtEl>
                                      </p:cBhvr>
                                      <p:to x="100000" y="90000"/>
                                    </p:animScale>
                                    <p:animScale>
                                      <p:cBhvr>
                                        <p:cTn id="36" dur="166" decel="50000">
                                          <p:stCondLst>
                                            <p:cond delay="1668"/>
                                          </p:stCondLst>
                                        </p:cTn>
                                        <p:tgtEl>
                                          <p:spTgt spid="3">
                                            <p:txEl>
                                              <p:pRg st="0" end="0"/>
                                            </p:txEl>
                                          </p:spTgt>
                                        </p:tgtEl>
                                      </p:cBhvr>
                                      <p:to x="100000" y="100000"/>
                                    </p:animScale>
                                    <p:animScale>
                                      <p:cBhvr>
                                        <p:cTn id="37" dur="26">
                                          <p:stCondLst>
                                            <p:cond delay="1808"/>
                                          </p:stCondLst>
                                        </p:cTn>
                                        <p:tgtEl>
                                          <p:spTgt spid="3">
                                            <p:txEl>
                                              <p:pRg st="0" end="0"/>
                                            </p:txEl>
                                          </p:spTgt>
                                        </p:tgtEl>
                                      </p:cBhvr>
                                      <p:to x="100000" y="95000"/>
                                    </p:animScale>
                                    <p:animScale>
                                      <p:cBhvr>
                                        <p:cTn id="38" dur="166" decel="50000">
                                          <p:stCondLst>
                                            <p:cond delay="1834"/>
                                          </p:stCondLst>
                                        </p:cTn>
                                        <p:tgtEl>
                                          <p:spTgt spid="3">
                                            <p:txEl>
                                              <p:pRg st="0" end="0"/>
                                            </p:txEl>
                                          </p:spTgt>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grpId="0" nodeType="clickEffect">
                                  <p:stCondLst>
                                    <p:cond delay="0"/>
                                  </p:stCondLst>
                                  <p:childTnLst>
                                    <p:set>
                                      <p:cBhvr>
                                        <p:cTn id="42" dur="1" fill="hold">
                                          <p:stCondLst>
                                            <p:cond delay="0"/>
                                          </p:stCondLst>
                                        </p:cTn>
                                        <p:tgtEl>
                                          <p:spTgt spid="3">
                                            <p:txEl>
                                              <p:pRg st="1" end="1"/>
                                            </p:txEl>
                                          </p:spTgt>
                                        </p:tgtEl>
                                        <p:attrNameLst>
                                          <p:attrName>style.visibility</p:attrName>
                                        </p:attrNameLst>
                                      </p:cBhvr>
                                      <p:to>
                                        <p:strVal val="visible"/>
                                      </p:to>
                                    </p:set>
                                    <p:animEffect transition="in" filter="wipe(down)">
                                      <p:cBhvr>
                                        <p:cTn id="43" dur="580">
                                          <p:stCondLst>
                                            <p:cond delay="0"/>
                                          </p:stCondLst>
                                        </p:cTn>
                                        <p:tgtEl>
                                          <p:spTgt spid="3">
                                            <p:txEl>
                                              <p:pRg st="1" end="1"/>
                                            </p:txEl>
                                          </p:spTgt>
                                        </p:tgtEl>
                                      </p:cBhvr>
                                    </p:animEffect>
                                    <p:anim calcmode="lin" valueType="num">
                                      <p:cBhvr>
                                        <p:cTn id="44"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49" dur="26">
                                          <p:stCondLst>
                                            <p:cond delay="650"/>
                                          </p:stCondLst>
                                        </p:cTn>
                                        <p:tgtEl>
                                          <p:spTgt spid="3">
                                            <p:txEl>
                                              <p:pRg st="1" end="1"/>
                                            </p:txEl>
                                          </p:spTgt>
                                        </p:tgtEl>
                                      </p:cBhvr>
                                      <p:to x="100000" y="60000"/>
                                    </p:animScale>
                                    <p:animScale>
                                      <p:cBhvr>
                                        <p:cTn id="50" dur="166" decel="50000">
                                          <p:stCondLst>
                                            <p:cond delay="676"/>
                                          </p:stCondLst>
                                        </p:cTn>
                                        <p:tgtEl>
                                          <p:spTgt spid="3">
                                            <p:txEl>
                                              <p:pRg st="1" end="1"/>
                                            </p:txEl>
                                          </p:spTgt>
                                        </p:tgtEl>
                                      </p:cBhvr>
                                      <p:to x="100000" y="100000"/>
                                    </p:animScale>
                                    <p:animScale>
                                      <p:cBhvr>
                                        <p:cTn id="51" dur="26">
                                          <p:stCondLst>
                                            <p:cond delay="1312"/>
                                          </p:stCondLst>
                                        </p:cTn>
                                        <p:tgtEl>
                                          <p:spTgt spid="3">
                                            <p:txEl>
                                              <p:pRg st="1" end="1"/>
                                            </p:txEl>
                                          </p:spTgt>
                                        </p:tgtEl>
                                      </p:cBhvr>
                                      <p:to x="100000" y="80000"/>
                                    </p:animScale>
                                    <p:animScale>
                                      <p:cBhvr>
                                        <p:cTn id="52" dur="166" decel="50000">
                                          <p:stCondLst>
                                            <p:cond delay="1338"/>
                                          </p:stCondLst>
                                        </p:cTn>
                                        <p:tgtEl>
                                          <p:spTgt spid="3">
                                            <p:txEl>
                                              <p:pRg st="1" end="1"/>
                                            </p:txEl>
                                          </p:spTgt>
                                        </p:tgtEl>
                                      </p:cBhvr>
                                      <p:to x="100000" y="100000"/>
                                    </p:animScale>
                                    <p:animScale>
                                      <p:cBhvr>
                                        <p:cTn id="53" dur="26">
                                          <p:stCondLst>
                                            <p:cond delay="1642"/>
                                          </p:stCondLst>
                                        </p:cTn>
                                        <p:tgtEl>
                                          <p:spTgt spid="3">
                                            <p:txEl>
                                              <p:pRg st="1" end="1"/>
                                            </p:txEl>
                                          </p:spTgt>
                                        </p:tgtEl>
                                      </p:cBhvr>
                                      <p:to x="100000" y="90000"/>
                                    </p:animScale>
                                    <p:animScale>
                                      <p:cBhvr>
                                        <p:cTn id="54" dur="166" decel="50000">
                                          <p:stCondLst>
                                            <p:cond delay="1668"/>
                                          </p:stCondLst>
                                        </p:cTn>
                                        <p:tgtEl>
                                          <p:spTgt spid="3">
                                            <p:txEl>
                                              <p:pRg st="1" end="1"/>
                                            </p:txEl>
                                          </p:spTgt>
                                        </p:tgtEl>
                                      </p:cBhvr>
                                      <p:to x="100000" y="100000"/>
                                    </p:animScale>
                                    <p:animScale>
                                      <p:cBhvr>
                                        <p:cTn id="55" dur="26">
                                          <p:stCondLst>
                                            <p:cond delay="1808"/>
                                          </p:stCondLst>
                                        </p:cTn>
                                        <p:tgtEl>
                                          <p:spTgt spid="3">
                                            <p:txEl>
                                              <p:pRg st="1" end="1"/>
                                            </p:txEl>
                                          </p:spTgt>
                                        </p:tgtEl>
                                      </p:cBhvr>
                                      <p:to x="100000" y="95000"/>
                                    </p:animScale>
                                    <p:animScale>
                                      <p:cBhvr>
                                        <p:cTn id="56" dur="166" decel="50000">
                                          <p:stCondLst>
                                            <p:cond delay="1834"/>
                                          </p:stCondLst>
                                        </p:cTn>
                                        <p:tgtEl>
                                          <p:spTgt spid="3">
                                            <p:txEl>
                                              <p:pRg st="1" end="1"/>
                                            </p:txEl>
                                          </p:spTgt>
                                        </p:tgtEl>
                                      </p:cBhvr>
                                      <p:to x="100000" y="100000"/>
                                    </p:animScale>
                                  </p:childTnLst>
                                </p:cTn>
                              </p:par>
                            </p:childTnLst>
                          </p:cTn>
                        </p:par>
                      </p:childTnLst>
                    </p:cTn>
                  </p:par>
                  <p:par>
                    <p:cTn id="57" fill="hold">
                      <p:stCondLst>
                        <p:cond delay="indefinite"/>
                      </p:stCondLst>
                      <p:childTnLst>
                        <p:par>
                          <p:cTn id="58" fill="hold">
                            <p:stCondLst>
                              <p:cond delay="0"/>
                            </p:stCondLst>
                            <p:childTnLst>
                              <p:par>
                                <p:cTn id="59" presetID="26" presetClass="entr" presetSubtype="0" fill="hold" grpId="0" nodeType="clickEffect">
                                  <p:stCondLst>
                                    <p:cond delay="0"/>
                                  </p:stCondLst>
                                  <p:childTnLst>
                                    <p:set>
                                      <p:cBhvr>
                                        <p:cTn id="60" dur="1" fill="hold">
                                          <p:stCondLst>
                                            <p:cond delay="0"/>
                                          </p:stCondLst>
                                        </p:cTn>
                                        <p:tgtEl>
                                          <p:spTgt spid="3">
                                            <p:txEl>
                                              <p:pRg st="3" end="3"/>
                                            </p:txEl>
                                          </p:spTgt>
                                        </p:tgtEl>
                                        <p:attrNameLst>
                                          <p:attrName>style.visibility</p:attrName>
                                        </p:attrNameLst>
                                      </p:cBhvr>
                                      <p:to>
                                        <p:strVal val="visible"/>
                                      </p:to>
                                    </p:set>
                                    <p:animEffect transition="in" filter="wipe(down)">
                                      <p:cBhvr>
                                        <p:cTn id="61" dur="580">
                                          <p:stCondLst>
                                            <p:cond delay="0"/>
                                          </p:stCondLst>
                                        </p:cTn>
                                        <p:tgtEl>
                                          <p:spTgt spid="3">
                                            <p:txEl>
                                              <p:pRg st="3" end="3"/>
                                            </p:txEl>
                                          </p:spTgt>
                                        </p:tgtEl>
                                      </p:cBhvr>
                                    </p:animEffect>
                                    <p:anim calcmode="lin" valueType="num">
                                      <p:cBhvr>
                                        <p:cTn id="62" dur="1822" tmFilter="0,0; 0.14,0.36; 0.43,0.73; 0.71,0.91; 1.0,1.0">
                                          <p:stCondLst>
                                            <p:cond delay="0"/>
                                          </p:stCondLst>
                                        </p:cTn>
                                        <p:tgtEl>
                                          <p:spTgt spid="3">
                                            <p:txEl>
                                              <p:pRg st="3" end="3"/>
                                            </p:txEl>
                                          </p:spTgt>
                                        </p:tgtEl>
                                        <p:attrNameLst>
                                          <p:attrName>ppt_x</p:attrName>
                                        </p:attrNameLst>
                                      </p:cBhvr>
                                      <p:tavLst>
                                        <p:tav tm="0">
                                          <p:val>
                                            <p:strVal val="#ppt_x-0.25"/>
                                          </p:val>
                                        </p:tav>
                                        <p:tav tm="100000">
                                          <p:val>
                                            <p:strVal val="#ppt_x"/>
                                          </p:val>
                                        </p:tav>
                                      </p:tavLst>
                                    </p:anim>
                                    <p:anim calcmode="lin" valueType="num">
                                      <p:cBhvr>
                                        <p:cTn id="63" dur="664" tmFilter="0.0,0.0; 0.25,0.07; 0.50,0.2; 0.75,0.467; 1.0,1.0">
                                          <p:stCondLst>
                                            <p:cond delay="0"/>
                                          </p:stCondLst>
                                        </p:cTn>
                                        <p:tgtEl>
                                          <p:spTgt spid="3">
                                            <p:txEl>
                                              <p:pRg st="3" end="3"/>
                                            </p:txEl>
                                          </p:spTgt>
                                        </p:tgtEl>
                                        <p:attrNameLst>
                                          <p:attrName>ppt_y</p:attrName>
                                        </p:attrNameLst>
                                      </p:cBhvr>
                                      <p:tavLst>
                                        <p:tav tm="0" fmla="#ppt_y-sin(pi*$)/3">
                                          <p:val>
                                            <p:fltVal val="0.5"/>
                                          </p:val>
                                        </p:tav>
                                        <p:tav tm="100000">
                                          <p:val>
                                            <p:fltVal val="1"/>
                                          </p:val>
                                        </p:tav>
                                      </p:tavLst>
                                    </p:anim>
                                    <p:anim calcmode="lin" valueType="num">
                                      <p:cBhvr>
                                        <p:cTn id="64" dur="664" tmFilter="0, 0; 0.125,0.2665; 0.25,0.4; 0.375,0.465; 0.5,0.5;  0.625,0.535; 0.75,0.6; 0.875,0.7335; 1,1">
                                          <p:stCondLst>
                                            <p:cond delay="664"/>
                                          </p:stCondLst>
                                        </p:cTn>
                                        <p:tgtEl>
                                          <p:spTgt spid="3">
                                            <p:txEl>
                                              <p:pRg st="3" end="3"/>
                                            </p:txEl>
                                          </p:spTgt>
                                        </p:tgtEl>
                                        <p:attrNameLst>
                                          <p:attrName>ppt_y</p:attrName>
                                        </p:attrNameLst>
                                      </p:cBhvr>
                                      <p:tavLst>
                                        <p:tav tm="0" fmla="#ppt_y-sin(pi*$)/9">
                                          <p:val>
                                            <p:fltVal val="0"/>
                                          </p:val>
                                        </p:tav>
                                        <p:tav tm="100000">
                                          <p:val>
                                            <p:fltVal val="1"/>
                                          </p:val>
                                        </p:tav>
                                      </p:tavLst>
                                    </p:anim>
                                    <p:anim calcmode="lin" valueType="num">
                                      <p:cBhvr>
                                        <p:cTn id="65" dur="332" tmFilter="0, 0; 0.125,0.2665; 0.25,0.4; 0.375,0.465; 0.5,0.5;  0.625,0.535; 0.75,0.6; 0.875,0.7335; 1,1">
                                          <p:stCondLst>
                                            <p:cond delay="1324"/>
                                          </p:stCondLst>
                                        </p:cTn>
                                        <p:tgtEl>
                                          <p:spTgt spid="3">
                                            <p:txEl>
                                              <p:pRg st="3" end="3"/>
                                            </p:txEl>
                                          </p:spTgt>
                                        </p:tgtEl>
                                        <p:attrNameLst>
                                          <p:attrName>ppt_y</p:attrName>
                                        </p:attrNameLst>
                                      </p:cBhvr>
                                      <p:tavLst>
                                        <p:tav tm="0" fmla="#ppt_y-sin(pi*$)/27">
                                          <p:val>
                                            <p:fltVal val="0"/>
                                          </p:val>
                                        </p:tav>
                                        <p:tav tm="100000">
                                          <p:val>
                                            <p:fltVal val="1"/>
                                          </p:val>
                                        </p:tav>
                                      </p:tavLst>
                                    </p:anim>
                                    <p:anim calcmode="lin" valueType="num">
                                      <p:cBhvr>
                                        <p:cTn id="66" dur="164" tmFilter="0, 0; 0.125,0.2665; 0.25,0.4; 0.375,0.465; 0.5,0.5;  0.625,0.535; 0.75,0.6; 0.875,0.7335; 1,1">
                                          <p:stCondLst>
                                            <p:cond delay="1656"/>
                                          </p:stCondLst>
                                        </p:cTn>
                                        <p:tgtEl>
                                          <p:spTgt spid="3">
                                            <p:txEl>
                                              <p:pRg st="3" end="3"/>
                                            </p:txEl>
                                          </p:spTgt>
                                        </p:tgtEl>
                                        <p:attrNameLst>
                                          <p:attrName>ppt_y</p:attrName>
                                        </p:attrNameLst>
                                      </p:cBhvr>
                                      <p:tavLst>
                                        <p:tav tm="0" fmla="#ppt_y-sin(pi*$)/81">
                                          <p:val>
                                            <p:fltVal val="0"/>
                                          </p:val>
                                        </p:tav>
                                        <p:tav tm="100000">
                                          <p:val>
                                            <p:fltVal val="1"/>
                                          </p:val>
                                        </p:tav>
                                      </p:tavLst>
                                    </p:anim>
                                    <p:animScale>
                                      <p:cBhvr>
                                        <p:cTn id="67" dur="26">
                                          <p:stCondLst>
                                            <p:cond delay="650"/>
                                          </p:stCondLst>
                                        </p:cTn>
                                        <p:tgtEl>
                                          <p:spTgt spid="3">
                                            <p:txEl>
                                              <p:pRg st="3" end="3"/>
                                            </p:txEl>
                                          </p:spTgt>
                                        </p:tgtEl>
                                      </p:cBhvr>
                                      <p:to x="100000" y="60000"/>
                                    </p:animScale>
                                    <p:animScale>
                                      <p:cBhvr>
                                        <p:cTn id="68" dur="166" decel="50000">
                                          <p:stCondLst>
                                            <p:cond delay="676"/>
                                          </p:stCondLst>
                                        </p:cTn>
                                        <p:tgtEl>
                                          <p:spTgt spid="3">
                                            <p:txEl>
                                              <p:pRg st="3" end="3"/>
                                            </p:txEl>
                                          </p:spTgt>
                                        </p:tgtEl>
                                      </p:cBhvr>
                                      <p:to x="100000" y="100000"/>
                                    </p:animScale>
                                    <p:animScale>
                                      <p:cBhvr>
                                        <p:cTn id="69" dur="26">
                                          <p:stCondLst>
                                            <p:cond delay="1312"/>
                                          </p:stCondLst>
                                        </p:cTn>
                                        <p:tgtEl>
                                          <p:spTgt spid="3">
                                            <p:txEl>
                                              <p:pRg st="3" end="3"/>
                                            </p:txEl>
                                          </p:spTgt>
                                        </p:tgtEl>
                                      </p:cBhvr>
                                      <p:to x="100000" y="80000"/>
                                    </p:animScale>
                                    <p:animScale>
                                      <p:cBhvr>
                                        <p:cTn id="70" dur="166" decel="50000">
                                          <p:stCondLst>
                                            <p:cond delay="1338"/>
                                          </p:stCondLst>
                                        </p:cTn>
                                        <p:tgtEl>
                                          <p:spTgt spid="3">
                                            <p:txEl>
                                              <p:pRg st="3" end="3"/>
                                            </p:txEl>
                                          </p:spTgt>
                                        </p:tgtEl>
                                      </p:cBhvr>
                                      <p:to x="100000" y="100000"/>
                                    </p:animScale>
                                    <p:animScale>
                                      <p:cBhvr>
                                        <p:cTn id="71" dur="26">
                                          <p:stCondLst>
                                            <p:cond delay="1642"/>
                                          </p:stCondLst>
                                        </p:cTn>
                                        <p:tgtEl>
                                          <p:spTgt spid="3">
                                            <p:txEl>
                                              <p:pRg st="3" end="3"/>
                                            </p:txEl>
                                          </p:spTgt>
                                        </p:tgtEl>
                                      </p:cBhvr>
                                      <p:to x="100000" y="90000"/>
                                    </p:animScale>
                                    <p:animScale>
                                      <p:cBhvr>
                                        <p:cTn id="72" dur="166" decel="50000">
                                          <p:stCondLst>
                                            <p:cond delay="1668"/>
                                          </p:stCondLst>
                                        </p:cTn>
                                        <p:tgtEl>
                                          <p:spTgt spid="3">
                                            <p:txEl>
                                              <p:pRg st="3" end="3"/>
                                            </p:txEl>
                                          </p:spTgt>
                                        </p:tgtEl>
                                      </p:cBhvr>
                                      <p:to x="100000" y="100000"/>
                                    </p:animScale>
                                    <p:animScale>
                                      <p:cBhvr>
                                        <p:cTn id="73" dur="26">
                                          <p:stCondLst>
                                            <p:cond delay="1808"/>
                                          </p:stCondLst>
                                        </p:cTn>
                                        <p:tgtEl>
                                          <p:spTgt spid="3">
                                            <p:txEl>
                                              <p:pRg st="3" end="3"/>
                                            </p:txEl>
                                          </p:spTgt>
                                        </p:tgtEl>
                                      </p:cBhvr>
                                      <p:to x="100000" y="95000"/>
                                    </p:animScale>
                                    <p:animScale>
                                      <p:cBhvr>
                                        <p:cTn id="74" dur="166" decel="50000">
                                          <p:stCondLst>
                                            <p:cond delay="1834"/>
                                          </p:stCondLst>
                                        </p:cTn>
                                        <p:tgtEl>
                                          <p:spTgt spid="3">
                                            <p:txEl>
                                              <p:pRg st="3" end="3"/>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8229600" cy="6264696"/>
          </a:xfrm>
          <a:blipFill>
            <a:blip r:embed="rId2"/>
            <a:tile tx="0" ty="0" sx="100000" sy="100000" flip="none" algn="tl"/>
          </a:blipFill>
        </p:spPr>
        <p:txBody>
          <a:bodyPr>
            <a:normAutofit fontScale="85000" lnSpcReduction="20000"/>
          </a:bodyPr>
          <a:lstStyle/>
          <a:p>
            <a:pPr marL="0" indent="0" algn="ctr">
              <a:buNone/>
            </a:pPr>
            <a:r>
              <a:rPr lang="es-CO" dirty="0"/>
              <a:t>1.  Las “lenguas” que alegan recibir los pentecostales y otros </a:t>
            </a:r>
            <a:r>
              <a:rPr lang="es-CO" dirty="0" smtClean="0"/>
              <a:t>carismáticos:</a:t>
            </a:r>
          </a:p>
          <a:p>
            <a:pPr marL="0" indent="0" algn="ctr">
              <a:buNone/>
            </a:pPr>
            <a:r>
              <a:rPr lang="es-CO" dirty="0" smtClean="0"/>
              <a:t> </a:t>
            </a:r>
            <a:r>
              <a:rPr lang="es-CO" dirty="0"/>
              <a:t>¿las presagian señales de inconfundible naturaleza sobrenatural</a:t>
            </a:r>
            <a:r>
              <a:rPr lang="es-CO" dirty="0" smtClean="0"/>
              <a:t>?</a:t>
            </a:r>
          </a:p>
          <a:p>
            <a:pPr marL="0" indent="0" algn="ctr">
              <a:buNone/>
            </a:pPr>
            <a:r>
              <a:rPr lang="es-CO" dirty="0" smtClean="0"/>
              <a:t> </a:t>
            </a:r>
            <a:r>
              <a:rPr lang="es-CO" dirty="0"/>
              <a:t>¿Caen estruendos del cielo? </a:t>
            </a:r>
            <a:endParaRPr lang="es-CO" dirty="0" smtClean="0"/>
          </a:p>
          <a:p>
            <a:pPr marL="0" indent="0" algn="ctr">
              <a:buNone/>
            </a:pPr>
            <a:r>
              <a:rPr lang="es-CO" dirty="0" smtClean="0"/>
              <a:t>¿</a:t>
            </a:r>
            <a:r>
              <a:rPr lang="es-CO" dirty="0"/>
              <a:t>Aparecen lenguas, como de fuego, suspendidas milagrosamente en el ambiente?</a:t>
            </a:r>
          </a:p>
          <a:p>
            <a:endParaRPr lang="es-CO" dirty="0" smtClean="0"/>
          </a:p>
          <a:p>
            <a:pPr marL="0" indent="0" algn="ctr">
              <a:buNone/>
            </a:pPr>
            <a:r>
              <a:rPr lang="es-CO" dirty="0" smtClean="0"/>
              <a:t>2</a:t>
            </a:r>
            <a:r>
              <a:rPr lang="es-CO" dirty="0"/>
              <a:t>.  L</a:t>
            </a:r>
            <a:r>
              <a:rPr lang="es-CO" dirty="0" smtClean="0"/>
              <a:t>os </a:t>
            </a:r>
            <a:r>
              <a:rPr lang="es-CO" dirty="0"/>
              <a:t>teólogos carismáticos </a:t>
            </a:r>
            <a:r>
              <a:rPr lang="es-CO" dirty="0" smtClean="0"/>
              <a:t>dicen que </a:t>
            </a:r>
            <a:r>
              <a:rPr lang="es-CO" dirty="0"/>
              <a:t>el Espíritu Santo actúa en el presente tal y como en el día de Pentecostés dando el don de lenguas. De ser así, lógicamente haría también prodigios iguales o semejantes a los de Pentecostés, ¿no le parece</a:t>
            </a:r>
            <a:r>
              <a:rPr lang="es-CO" dirty="0" smtClean="0"/>
              <a:t>?</a:t>
            </a:r>
          </a:p>
          <a:p>
            <a:pPr marL="0" indent="0" algn="ctr">
              <a:buNone/>
            </a:pPr>
            <a:r>
              <a:rPr lang="es-CO" dirty="0" smtClean="0"/>
              <a:t> </a:t>
            </a:r>
            <a:r>
              <a:rPr lang="es-CO" dirty="0"/>
              <a:t>Estruendos, llamas con la forma de lenguas, manifestaciones palpables, de indiscutible origen sobrenatural. Pero, no ocurren, hecho que desmiente la interpretación de los teólogos.</a:t>
            </a:r>
          </a:p>
        </p:txBody>
      </p:sp>
    </p:spTree>
    <p:extLst>
      <p:ext uri="{BB962C8B-B14F-4D97-AF65-F5344CB8AC3E}">
        <p14:creationId xmlns:p14="http://schemas.microsoft.com/office/powerpoint/2010/main" val="10564668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1" end="1"/>
                                            </p:txEl>
                                          </p:spTgt>
                                        </p:tgtEl>
                                      </p:cBhvr>
                                    </p:animEffect>
                                  </p:childTnLst>
                                </p:cTn>
                              </p:par>
                              <p:par>
                                <p:cTn id="11" presetID="3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p:cTn id="13"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4"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15"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16" dur="1000"/>
                                        <p:tgtEl>
                                          <p:spTgt spid="3">
                                            <p:txEl>
                                              <p:pRg st="2" end="2"/>
                                            </p:txEl>
                                          </p:spTgt>
                                        </p:tgtEl>
                                      </p:cBhvr>
                                    </p:animEffect>
                                  </p:childTnLst>
                                </p:cTn>
                              </p:par>
                              <p:par>
                                <p:cTn id="17" presetID="31" presetClass="entr" presetSubtype="0" fill="hold"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p:cTn id="19"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0"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21"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22" dur="1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6"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wipe(down)">
                                      <p:cBhvr>
                                        <p:cTn id="27" dur="580">
                                          <p:stCondLst>
                                            <p:cond delay="0"/>
                                          </p:stCondLst>
                                        </p:cTn>
                                        <p:tgtEl>
                                          <p:spTgt spid="3">
                                            <p:txEl>
                                              <p:pRg st="5" end="5"/>
                                            </p:txEl>
                                          </p:spTgt>
                                        </p:tgtEl>
                                      </p:cBhvr>
                                    </p:animEffect>
                                    <p:anim calcmode="lin" valueType="num">
                                      <p:cBhvr>
                                        <p:cTn id="28" dur="1822" tmFilter="0,0; 0.14,0.36; 0.43,0.73; 0.71,0.91; 1.0,1.0">
                                          <p:stCondLst>
                                            <p:cond delay="0"/>
                                          </p:stCondLst>
                                        </p:cTn>
                                        <p:tgtEl>
                                          <p:spTgt spid="3">
                                            <p:txEl>
                                              <p:pRg st="5" end="5"/>
                                            </p:txEl>
                                          </p:spTgt>
                                        </p:tgtEl>
                                        <p:attrNameLst>
                                          <p:attrName>ppt_x</p:attrName>
                                        </p:attrNameLst>
                                      </p:cBhvr>
                                      <p:tavLst>
                                        <p:tav tm="0">
                                          <p:val>
                                            <p:strVal val="#ppt_x-0.25"/>
                                          </p:val>
                                        </p:tav>
                                        <p:tav tm="100000">
                                          <p:val>
                                            <p:strVal val="#ppt_x"/>
                                          </p:val>
                                        </p:tav>
                                      </p:tavLst>
                                    </p:anim>
                                    <p:anim calcmode="lin" valueType="num">
                                      <p:cBhvr>
                                        <p:cTn id="29" dur="664" tmFilter="0.0,0.0; 0.25,0.07; 0.50,0.2; 0.75,0.467; 1.0,1.0">
                                          <p:stCondLst>
                                            <p:cond delay="0"/>
                                          </p:stCondLst>
                                        </p:cTn>
                                        <p:tgtEl>
                                          <p:spTgt spid="3">
                                            <p:txEl>
                                              <p:pRg st="5" end="5"/>
                                            </p:txEl>
                                          </p:spTgt>
                                        </p:tgtEl>
                                        <p:attrNameLst>
                                          <p:attrName>ppt_y</p:attrName>
                                        </p:attrNameLst>
                                      </p:cBhvr>
                                      <p:tavLst>
                                        <p:tav tm="0" fmla="#ppt_y-sin(pi*$)/3">
                                          <p:val>
                                            <p:fltVal val="0.5"/>
                                          </p:val>
                                        </p:tav>
                                        <p:tav tm="100000">
                                          <p:val>
                                            <p:fltVal val="1"/>
                                          </p:val>
                                        </p:tav>
                                      </p:tavLst>
                                    </p:anim>
                                    <p:anim calcmode="lin" valueType="num">
                                      <p:cBhvr>
                                        <p:cTn id="30" dur="664" tmFilter="0, 0; 0.125,0.2665; 0.25,0.4; 0.375,0.465; 0.5,0.5;  0.625,0.535; 0.75,0.6; 0.875,0.7335; 1,1">
                                          <p:stCondLst>
                                            <p:cond delay="664"/>
                                          </p:stCondLst>
                                        </p:cTn>
                                        <p:tgtEl>
                                          <p:spTgt spid="3">
                                            <p:txEl>
                                              <p:pRg st="5" end="5"/>
                                            </p:txEl>
                                          </p:spTgt>
                                        </p:tgtEl>
                                        <p:attrNameLst>
                                          <p:attrName>ppt_y</p:attrName>
                                        </p:attrNameLst>
                                      </p:cBhvr>
                                      <p:tavLst>
                                        <p:tav tm="0" fmla="#ppt_y-sin(pi*$)/9">
                                          <p:val>
                                            <p:fltVal val="0"/>
                                          </p:val>
                                        </p:tav>
                                        <p:tav tm="100000">
                                          <p:val>
                                            <p:fltVal val="1"/>
                                          </p:val>
                                        </p:tav>
                                      </p:tavLst>
                                    </p:anim>
                                    <p:anim calcmode="lin" valueType="num">
                                      <p:cBhvr>
                                        <p:cTn id="31" dur="332" tmFilter="0, 0; 0.125,0.2665; 0.25,0.4; 0.375,0.465; 0.5,0.5;  0.625,0.535; 0.75,0.6; 0.875,0.7335; 1,1">
                                          <p:stCondLst>
                                            <p:cond delay="1324"/>
                                          </p:stCondLst>
                                        </p:cTn>
                                        <p:tgtEl>
                                          <p:spTgt spid="3">
                                            <p:txEl>
                                              <p:pRg st="5" end="5"/>
                                            </p:txEl>
                                          </p:spTgt>
                                        </p:tgtEl>
                                        <p:attrNameLst>
                                          <p:attrName>ppt_y</p:attrName>
                                        </p:attrNameLst>
                                      </p:cBhvr>
                                      <p:tavLst>
                                        <p:tav tm="0" fmla="#ppt_y-sin(pi*$)/27">
                                          <p:val>
                                            <p:fltVal val="0"/>
                                          </p:val>
                                        </p:tav>
                                        <p:tav tm="100000">
                                          <p:val>
                                            <p:fltVal val="1"/>
                                          </p:val>
                                        </p:tav>
                                      </p:tavLst>
                                    </p:anim>
                                    <p:anim calcmode="lin" valueType="num">
                                      <p:cBhvr>
                                        <p:cTn id="32" dur="164" tmFilter="0, 0; 0.125,0.2665; 0.25,0.4; 0.375,0.465; 0.5,0.5;  0.625,0.535; 0.75,0.6; 0.875,0.7335; 1,1">
                                          <p:stCondLst>
                                            <p:cond delay="1656"/>
                                          </p:stCondLst>
                                        </p:cTn>
                                        <p:tgtEl>
                                          <p:spTgt spid="3">
                                            <p:txEl>
                                              <p:pRg st="5" end="5"/>
                                            </p:txEl>
                                          </p:spTgt>
                                        </p:tgtEl>
                                        <p:attrNameLst>
                                          <p:attrName>ppt_y</p:attrName>
                                        </p:attrNameLst>
                                      </p:cBhvr>
                                      <p:tavLst>
                                        <p:tav tm="0" fmla="#ppt_y-sin(pi*$)/81">
                                          <p:val>
                                            <p:fltVal val="0"/>
                                          </p:val>
                                        </p:tav>
                                        <p:tav tm="100000">
                                          <p:val>
                                            <p:fltVal val="1"/>
                                          </p:val>
                                        </p:tav>
                                      </p:tavLst>
                                    </p:anim>
                                    <p:animScale>
                                      <p:cBhvr>
                                        <p:cTn id="33" dur="26">
                                          <p:stCondLst>
                                            <p:cond delay="650"/>
                                          </p:stCondLst>
                                        </p:cTn>
                                        <p:tgtEl>
                                          <p:spTgt spid="3">
                                            <p:txEl>
                                              <p:pRg st="5" end="5"/>
                                            </p:txEl>
                                          </p:spTgt>
                                        </p:tgtEl>
                                      </p:cBhvr>
                                      <p:to x="100000" y="60000"/>
                                    </p:animScale>
                                    <p:animScale>
                                      <p:cBhvr>
                                        <p:cTn id="34" dur="166" decel="50000">
                                          <p:stCondLst>
                                            <p:cond delay="676"/>
                                          </p:stCondLst>
                                        </p:cTn>
                                        <p:tgtEl>
                                          <p:spTgt spid="3">
                                            <p:txEl>
                                              <p:pRg st="5" end="5"/>
                                            </p:txEl>
                                          </p:spTgt>
                                        </p:tgtEl>
                                      </p:cBhvr>
                                      <p:to x="100000" y="100000"/>
                                    </p:animScale>
                                    <p:animScale>
                                      <p:cBhvr>
                                        <p:cTn id="35" dur="26">
                                          <p:stCondLst>
                                            <p:cond delay="1312"/>
                                          </p:stCondLst>
                                        </p:cTn>
                                        <p:tgtEl>
                                          <p:spTgt spid="3">
                                            <p:txEl>
                                              <p:pRg st="5" end="5"/>
                                            </p:txEl>
                                          </p:spTgt>
                                        </p:tgtEl>
                                      </p:cBhvr>
                                      <p:to x="100000" y="80000"/>
                                    </p:animScale>
                                    <p:animScale>
                                      <p:cBhvr>
                                        <p:cTn id="36" dur="166" decel="50000">
                                          <p:stCondLst>
                                            <p:cond delay="1338"/>
                                          </p:stCondLst>
                                        </p:cTn>
                                        <p:tgtEl>
                                          <p:spTgt spid="3">
                                            <p:txEl>
                                              <p:pRg st="5" end="5"/>
                                            </p:txEl>
                                          </p:spTgt>
                                        </p:tgtEl>
                                      </p:cBhvr>
                                      <p:to x="100000" y="100000"/>
                                    </p:animScale>
                                    <p:animScale>
                                      <p:cBhvr>
                                        <p:cTn id="37" dur="26">
                                          <p:stCondLst>
                                            <p:cond delay="1642"/>
                                          </p:stCondLst>
                                        </p:cTn>
                                        <p:tgtEl>
                                          <p:spTgt spid="3">
                                            <p:txEl>
                                              <p:pRg st="5" end="5"/>
                                            </p:txEl>
                                          </p:spTgt>
                                        </p:tgtEl>
                                      </p:cBhvr>
                                      <p:to x="100000" y="90000"/>
                                    </p:animScale>
                                    <p:animScale>
                                      <p:cBhvr>
                                        <p:cTn id="38" dur="166" decel="50000">
                                          <p:stCondLst>
                                            <p:cond delay="1668"/>
                                          </p:stCondLst>
                                        </p:cTn>
                                        <p:tgtEl>
                                          <p:spTgt spid="3">
                                            <p:txEl>
                                              <p:pRg st="5" end="5"/>
                                            </p:txEl>
                                          </p:spTgt>
                                        </p:tgtEl>
                                      </p:cBhvr>
                                      <p:to x="100000" y="100000"/>
                                    </p:animScale>
                                    <p:animScale>
                                      <p:cBhvr>
                                        <p:cTn id="39" dur="26">
                                          <p:stCondLst>
                                            <p:cond delay="1808"/>
                                          </p:stCondLst>
                                        </p:cTn>
                                        <p:tgtEl>
                                          <p:spTgt spid="3">
                                            <p:txEl>
                                              <p:pRg st="5" end="5"/>
                                            </p:txEl>
                                          </p:spTgt>
                                        </p:tgtEl>
                                      </p:cBhvr>
                                      <p:to x="100000" y="95000"/>
                                    </p:animScale>
                                    <p:animScale>
                                      <p:cBhvr>
                                        <p:cTn id="40" dur="166" decel="50000">
                                          <p:stCondLst>
                                            <p:cond delay="1834"/>
                                          </p:stCondLst>
                                        </p:cTn>
                                        <p:tgtEl>
                                          <p:spTgt spid="3">
                                            <p:txEl>
                                              <p:pRg st="5" end="5"/>
                                            </p:txEl>
                                          </p:spTgt>
                                        </p:tgtEl>
                                      </p:cBhvr>
                                      <p:to x="100000" y="100000"/>
                                    </p:animScale>
                                  </p:childTnLst>
                                </p:cTn>
                              </p:par>
                              <p:par>
                                <p:cTn id="41" presetID="26" presetClass="entr" presetSubtype="0" fill="hold" nodeType="with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Effect transition="in" filter="wipe(down)">
                                      <p:cBhvr>
                                        <p:cTn id="43" dur="580">
                                          <p:stCondLst>
                                            <p:cond delay="0"/>
                                          </p:stCondLst>
                                        </p:cTn>
                                        <p:tgtEl>
                                          <p:spTgt spid="3">
                                            <p:txEl>
                                              <p:pRg st="6" end="6"/>
                                            </p:txEl>
                                          </p:spTgt>
                                        </p:tgtEl>
                                      </p:cBhvr>
                                    </p:animEffect>
                                    <p:anim calcmode="lin" valueType="num">
                                      <p:cBhvr>
                                        <p:cTn id="44" dur="1822" tmFilter="0,0; 0.14,0.36; 0.43,0.73; 0.71,0.91; 1.0,1.0">
                                          <p:stCondLst>
                                            <p:cond delay="0"/>
                                          </p:stCondLst>
                                        </p:cTn>
                                        <p:tgtEl>
                                          <p:spTgt spid="3">
                                            <p:txEl>
                                              <p:pRg st="6" end="6"/>
                                            </p:txEl>
                                          </p:spTgt>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3">
                                            <p:txEl>
                                              <p:pRg st="6" end="6"/>
                                            </p:txEl>
                                          </p:spTgt>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3">
                                            <p:txEl>
                                              <p:pRg st="6" end="6"/>
                                            </p:txEl>
                                          </p:spTgt>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3">
                                            <p:txEl>
                                              <p:pRg st="6" end="6"/>
                                            </p:txEl>
                                          </p:spTgt>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3">
                                            <p:txEl>
                                              <p:pRg st="6" end="6"/>
                                            </p:txEl>
                                          </p:spTgt>
                                        </p:tgtEl>
                                        <p:attrNameLst>
                                          <p:attrName>ppt_y</p:attrName>
                                        </p:attrNameLst>
                                      </p:cBhvr>
                                      <p:tavLst>
                                        <p:tav tm="0" fmla="#ppt_y-sin(pi*$)/81">
                                          <p:val>
                                            <p:fltVal val="0"/>
                                          </p:val>
                                        </p:tav>
                                        <p:tav tm="100000">
                                          <p:val>
                                            <p:fltVal val="1"/>
                                          </p:val>
                                        </p:tav>
                                      </p:tavLst>
                                    </p:anim>
                                    <p:animScale>
                                      <p:cBhvr>
                                        <p:cTn id="49" dur="26">
                                          <p:stCondLst>
                                            <p:cond delay="650"/>
                                          </p:stCondLst>
                                        </p:cTn>
                                        <p:tgtEl>
                                          <p:spTgt spid="3">
                                            <p:txEl>
                                              <p:pRg st="6" end="6"/>
                                            </p:txEl>
                                          </p:spTgt>
                                        </p:tgtEl>
                                      </p:cBhvr>
                                      <p:to x="100000" y="60000"/>
                                    </p:animScale>
                                    <p:animScale>
                                      <p:cBhvr>
                                        <p:cTn id="50" dur="166" decel="50000">
                                          <p:stCondLst>
                                            <p:cond delay="676"/>
                                          </p:stCondLst>
                                        </p:cTn>
                                        <p:tgtEl>
                                          <p:spTgt spid="3">
                                            <p:txEl>
                                              <p:pRg st="6" end="6"/>
                                            </p:txEl>
                                          </p:spTgt>
                                        </p:tgtEl>
                                      </p:cBhvr>
                                      <p:to x="100000" y="100000"/>
                                    </p:animScale>
                                    <p:animScale>
                                      <p:cBhvr>
                                        <p:cTn id="51" dur="26">
                                          <p:stCondLst>
                                            <p:cond delay="1312"/>
                                          </p:stCondLst>
                                        </p:cTn>
                                        <p:tgtEl>
                                          <p:spTgt spid="3">
                                            <p:txEl>
                                              <p:pRg st="6" end="6"/>
                                            </p:txEl>
                                          </p:spTgt>
                                        </p:tgtEl>
                                      </p:cBhvr>
                                      <p:to x="100000" y="80000"/>
                                    </p:animScale>
                                    <p:animScale>
                                      <p:cBhvr>
                                        <p:cTn id="52" dur="166" decel="50000">
                                          <p:stCondLst>
                                            <p:cond delay="1338"/>
                                          </p:stCondLst>
                                        </p:cTn>
                                        <p:tgtEl>
                                          <p:spTgt spid="3">
                                            <p:txEl>
                                              <p:pRg st="6" end="6"/>
                                            </p:txEl>
                                          </p:spTgt>
                                        </p:tgtEl>
                                      </p:cBhvr>
                                      <p:to x="100000" y="100000"/>
                                    </p:animScale>
                                    <p:animScale>
                                      <p:cBhvr>
                                        <p:cTn id="53" dur="26">
                                          <p:stCondLst>
                                            <p:cond delay="1642"/>
                                          </p:stCondLst>
                                        </p:cTn>
                                        <p:tgtEl>
                                          <p:spTgt spid="3">
                                            <p:txEl>
                                              <p:pRg st="6" end="6"/>
                                            </p:txEl>
                                          </p:spTgt>
                                        </p:tgtEl>
                                      </p:cBhvr>
                                      <p:to x="100000" y="90000"/>
                                    </p:animScale>
                                    <p:animScale>
                                      <p:cBhvr>
                                        <p:cTn id="54" dur="166" decel="50000">
                                          <p:stCondLst>
                                            <p:cond delay="1668"/>
                                          </p:stCondLst>
                                        </p:cTn>
                                        <p:tgtEl>
                                          <p:spTgt spid="3">
                                            <p:txEl>
                                              <p:pRg st="6" end="6"/>
                                            </p:txEl>
                                          </p:spTgt>
                                        </p:tgtEl>
                                      </p:cBhvr>
                                      <p:to x="100000" y="100000"/>
                                    </p:animScale>
                                    <p:animScale>
                                      <p:cBhvr>
                                        <p:cTn id="55" dur="26">
                                          <p:stCondLst>
                                            <p:cond delay="1808"/>
                                          </p:stCondLst>
                                        </p:cTn>
                                        <p:tgtEl>
                                          <p:spTgt spid="3">
                                            <p:txEl>
                                              <p:pRg st="6" end="6"/>
                                            </p:txEl>
                                          </p:spTgt>
                                        </p:tgtEl>
                                      </p:cBhvr>
                                      <p:to x="100000" y="95000"/>
                                    </p:animScale>
                                    <p:animScale>
                                      <p:cBhvr>
                                        <p:cTn id="56" dur="166" decel="50000">
                                          <p:stCondLst>
                                            <p:cond delay="1834"/>
                                          </p:stCondLst>
                                        </p:cTn>
                                        <p:tgtEl>
                                          <p:spTgt spid="3">
                                            <p:txEl>
                                              <p:pRg st="6" end="6"/>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8229600" cy="6336704"/>
          </a:xfrm>
        </p:spPr>
        <p:txBody>
          <a:bodyPr>
            <a:normAutofit fontScale="77500" lnSpcReduction="20000"/>
          </a:bodyPr>
          <a:lstStyle/>
          <a:p>
            <a:pPr marL="0" indent="0" algn="ctr">
              <a:buNone/>
            </a:pPr>
            <a:r>
              <a:rPr lang="es-CO" sz="3600" b="1" dirty="0" smtClean="0"/>
              <a:t>¿Qué simbolizan estas</a:t>
            </a:r>
            <a:r>
              <a:rPr lang="es-CO" sz="3600" b="1" dirty="0"/>
              <a:t> “lenguas </a:t>
            </a:r>
            <a:r>
              <a:rPr lang="es-CO" sz="3600" b="1" dirty="0" smtClean="0"/>
              <a:t>repartidas como de fuego”</a:t>
            </a:r>
            <a:r>
              <a:rPr lang="es-CO" sz="3600" b="1" dirty="0"/>
              <a:t>?</a:t>
            </a:r>
            <a:endParaRPr lang="es-CO" sz="3600" b="1" dirty="0" smtClean="0"/>
          </a:p>
          <a:p>
            <a:pPr marL="0" indent="0" algn="ctr">
              <a:buNone/>
            </a:pPr>
            <a:r>
              <a:rPr lang="es-CO" sz="3600" b="1" dirty="0" smtClean="0"/>
              <a:t>Estas «lenguas repartidas como de fuego», tienen cuatro aplicaciones: </a:t>
            </a:r>
            <a:endParaRPr lang="es-CO" sz="3600" b="1" dirty="0"/>
          </a:p>
          <a:p>
            <a:pPr marL="0" indent="0" algn="ctr">
              <a:buNone/>
            </a:pPr>
            <a:r>
              <a:rPr lang="es-CO" sz="3400" b="1" dirty="0"/>
              <a:t>1</a:t>
            </a:r>
            <a:r>
              <a:rPr lang="es-CO" dirty="0" smtClean="0"/>
              <a:t>.</a:t>
            </a:r>
            <a:r>
              <a:rPr lang="es-CO" dirty="0"/>
              <a:t>  “Lenguas”, </a:t>
            </a:r>
            <a:r>
              <a:rPr lang="es-CO" b="1" u="sng" dirty="0"/>
              <a:t>plural</a:t>
            </a:r>
            <a:r>
              <a:rPr lang="es-CO" dirty="0"/>
              <a:t>, </a:t>
            </a:r>
            <a:r>
              <a:rPr lang="es-CO" dirty="0" smtClean="0"/>
              <a:t>es una </a:t>
            </a:r>
            <a:r>
              <a:rPr lang="es-CO" dirty="0"/>
              <a:t>perfecta representación de los muchos idiomas que hablaban los israelitas de la dispersión que habían llegado a Jerusalén para la Fiesta de Pentecostés y que los apóstoles hablarían para comunicarles el evangelio.</a:t>
            </a:r>
          </a:p>
          <a:p>
            <a:endParaRPr lang="es-CO" dirty="0" smtClean="0"/>
          </a:p>
          <a:p>
            <a:pPr marL="0" indent="0" algn="ctr">
              <a:buNone/>
            </a:pPr>
            <a:r>
              <a:rPr lang="es-CO" dirty="0" smtClean="0"/>
              <a:t>2</a:t>
            </a:r>
            <a:r>
              <a:rPr lang="es-CO" dirty="0"/>
              <a:t>.  “Repartidas”, quizás para indicar la diversidad de lenguas, o las distintas “</a:t>
            </a:r>
            <a:r>
              <a:rPr lang="es-CO" dirty="0">
                <a:latin typeface="Agency FB" pitchFamily="34" charset="0"/>
              </a:rPr>
              <a:t>clases de lenguas</a:t>
            </a:r>
            <a:r>
              <a:rPr lang="es-CO" dirty="0"/>
              <a:t>” </a:t>
            </a:r>
            <a:r>
              <a:rPr lang="es-CO" dirty="0">
                <a:solidFill>
                  <a:srgbClr val="FF0000"/>
                </a:solidFill>
              </a:rPr>
              <a:t>(1 Corintios 14:10), </a:t>
            </a:r>
            <a:r>
              <a:rPr lang="es-CO" dirty="0"/>
              <a:t>por ejemplo, africanas, griegas o árabes. Es característica de llamas de fuego que se “repartan”.</a:t>
            </a:r>
          </a:p>
          <a:p>
            <a:pPr marL="0" indent="0">
              <a:buNone/>
            </a:pPr>
            <a:r>
              <a:rPr lang="es-CO" dirty="0" smtClean="0"/>
              <a:t>A. “Como </a:t>
            </a:r>
            <a:r>
              <a:rPr lang="es-CO" dirty="0"/>
              <a:t>de fuego</a:t>
            </a:r>
            <a:r>
              <a:rPr lang="es-CO" dirty="0" smtClean="0"/>
              <a:t>.” Quiere decir: Ardientes</a:t>
            </a:r>
            <a:r>
              <a:rPr lang="es-CO" dirty="0"/>
              <a:t>, vivas; que queman el pasto, que purifican.</a:t>
            </a:r>
          </a:p>
          <a:p>
            <a:pPr marL="0" indent="0">
              <a:buNone/>
            </a:pPr>
            <a:r>
              <a:rPr lang="es-CO" dirty="0" smtClean="0"/>
              <a:t>B. </a:t>
            </a:r>
            <a:r>
              <a:rPr lang="es-CO" dirty="0"/>
              <a:t> “</a:t>
            </a:r>
            <a:r>
              <a:rPr lang="es-CO" dirty="0">
                <a:latin typeface="Agency FB" pitchFamily="34" charset="0"/>
              </a:rPr>
              <a:t>Yo pongo mis palabras en tu boca por fuego</a:t>
            </a:r>
            <a:r>
              <a:rPr lang="es-CO" dirty="0" smtClean="0"/>
              <a:t>” dice</a:t>
            </a:r>
            <a:r>
              <a:rPr lang="es-CO" dirty="0"/>
              <a:t> </a:t>
            </a:r>
            <a:r>
              <a:rPr lang="es-CO" dirty="0">
                <a:solidFill>
                  <a:srgbClr val="FF0000"/>
                </a:solidFill>
              </a:rPr>
              <a:t>(Jeremías 5:14</a:t>
            </a:r>
            <a:r>
              <a:rPr lang="es-CO" dirty="0"/>
              <a:t>). “¿</a:t>
            </a:r>
            <a:r>
              <a:rPr lang="es-CO" dirty="0">
                <a:latin typeface="Agency FB" pitchFamily="34" charset="0"/>
              </a:rPr>
              <a:t>No es mi palabra como fuego, dice Jehová</a:t>
            </a:r>
            <a:r>
              <a:rPr lang="es-CO" dirty="0" smtClean="0">
                <a:latin typeface="Agency FB" pitchFamily="34" charset="0"/>
              </a:rPr>
              <a:t>…</a:t>
            </a:r>
            <a:r>
              <a:rPr lang="es-CO" dirty="0" smtClean="0"/>
              <a:t>?” </a:t>
            </a:r>
            <a:r>
              <a:rPr lang="es-CO" dirty="0" smtClean="0">
                <a:solidFill>
                  <a:srgbClr val="FF0000"/>
                </a:solidFill>
              </a:rPr>
              <a:t>(</a:t>
            </a:r>
            <a:r>
              <a:rPr lang="es-CO" dirty="0">
                <a:solidFill>
                  <a:srgbClr val="FF0000"/>
                </a:solidFill>
              </a:rPr>
              <a:t>Jeremías 23:29</a:t>
            </a:r>
            <a:r>
              <a:rPr lang="es-CO" dirty="0" smtClean="0">
                <a:solidFill>
                  <a:srgbClr val="FF0000"/>
                </a:solidFill>
              </a:rPr>
              <a:t>).</a:t>
            </a:r>
          </a:p>
          <a:p>
            <a:pPr marL="0" indent="0" algn="ctr">
              <a:buNone/>
            </a:pPr>
            <a:r>
              <a:rPr lang="es-CO" dirty="0" smtClean="0">
                <a:solidFill>
                  <a:srgbClr val="FF0000"/>
                </a:solidFill>
              </a:rPr>
              <a:t> Lea Luc.24:32.</a:t>
            </a:r>
            <a:endParaRPr lang="es-CO" dirty="0">
              <a:solidFill>
                <a:srgbClr val="FF0000"/>
              </a:solidFill>
            </a:endParaRPr>
          </a:p>
          <a:p>
            <a:endParaRPr lang="es-CO" dirty="0"/>
          </a:p>
          <a:p>
            <a:endParaRPr lang="es-CO" dirty="0"/>
          </a:p>
        </p:txBody>
      </p:sp>
    </p:spTree>
    <p:extLst>
      <p:ext uri="{BB962C8B-B14F-4D97-AF65-F5344CB8AC3E}">
        <p14:creationId xmlns:p14="http://schemas.microsoft.com/office/powerpoint/2010/main" val="3455387692"/>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par>
                                <p:cTn id="11" presetID="31" presetClass="entr" presetSubtype="0" fill="hold"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p:cTn id="13"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4"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5"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31"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3"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4" dur="1000"/>
                                        <p:tgtEl>
                                          <p:spTgt spid="3">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6" presetClass="entr" presetSubtype="0" fill="hold" nodeType="click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Effect transition="in" filter="wipe(down)">
                                      <p:cBhvr>
                                        <p:cTn id="29" dur="580">
                                          <p:stCondLst>
                                            <p:cond delay="0"/>
                                          </p:stCondLst>
                                        </p:cTn>
                                        <p:tgtEl>
                                          <p:spTgt spid="3">
                                            <p:txEl>
                                              <p:pRg st="4" end="4"/>
                                            </p:txEl>
                                          </p:spTgt>
                                        </p:tgtEl>
                                      </p:cBhvr>
                                    </p:animEffect>
                                    <p:anim calcmode="lin" valueType="num">
                                      <p:cBhvr>
                                        <p:cTn id="30" dur="1822" tmFilter="0,0; 0.14,0.36; 0.43,0.73; 0.71,0.91; 1.0,1.0">
                                          <p:stCondLst>
                                            <p:cond delay="0"/>
                                          </p:stCondLst>
                                        </p:cTn>
                                        <p:tgtEl>
                                          <p:spTgt spid="3">
                                            <p:txEl>
                                              <p:pRg st="4" end="4"/>
                                            </p:txEl>
                                          </p:spTgt>
                                        </p:tgtEl>
                                        <p:attrNameLst>
                                          <p:attrName>ppt_x</p:attrName>
                                        </p:attrNameLst>
                                      </p:cBhvr>
                                      <p:tavLst>
                                        <p:tav tm="0">
                                          <p:val>
                                            <p:strVal val="#ppt_x-0.25"/>
                                          </p:val>
                                        </p:tav>
                                        <p:tav tm="100000">
                                          <p:val>
                                            <p:strVal val="#ppt_x"/>
                                          </p:val>
                                        </p:tav>
                                      </p:tavLst>
                                    </p:anim>
                                    <p:anim calcmode="lin" valueType="num">
                                      <p:cBhvr>
                                        <p:cTn id="31" dur="664" tmFilter="0.0,0.0; 0.25,0.07; 0.50,0.2; 0.75,0.467; 1.0,1.0">
                                          <p:stCondLst>
                                            <p:cond delay="0"/>
                                          </p:stCondLst>
                                        </p:cTn>
                                        <p:tgtEl>
                                          <p:spTgt spid="3">
                                            <p:txEl>
                                              <p:pRg st="4" end="4"/>
                                            </p:txEl>
                                          </p:spTgt>
                                        </p:tgtEl>
                                        <p:attrNameLst>
                                          <p:attrName>ppt_y</p:attrName>
                                        </p:attrNameLst>
                                      </p:cBhvr>
                                      <p:tavLst>
                                        <p:tav tm="0" fmla="#ppt_y-sin(pi*$)/3">
                                          <p:val>
                                            <p:fltVal val="0.5"/>
                                          </p:val>
                                        </p:tav>
                                        <p:tav tm="100000">
                                          <p:val>
                                            <p:fltVal val="1"/>
                                          </p:val>
                                        </p:tav>
                                      </p:tavLst>
                                    </p:anim>
                                    <p:anim calcmode="lin" valueType="num">
                                      <p:cBhvr>
                                        <p:cTn id="32" dur="664" tmFilter="0, 0; 0.125,0.2665; 0.25,0.4; 0.375,0.465; 0.5,0.5;  0.625,0.535; 0.75,0.6; 0.875,0.7335; 1,1">
                                          <p:stCondLst>
                                            <p:cond delay="664"/>
                                          </p:stCondLst>
                                        </p:cTn>
                                        <p:tgtEl>
                                          <p:spTgt spid="3">
                                            <p:txEl>
                                              <p:pRg st="4" end="4"/>
                                            </p:txEl>
                                          </p:spTgt>
                                        </p:tgtEl>
                                        <p:attrNameLst>
                                          <p:attrName>ppt_y</p:attrName>
                                        </p:attrNameLst>
                                      </p:cBhvr>
                                      <p:tavLst>
                                        <p:tav tm="0" fmla="#ppt_y-sin(pi*$)/9">
                                          <p:val>
                                            <p:fltVal val="0"/>
                                          </p:val>
                                        </p:tav>
                                        <p:tav tm="100000">
                                          <p:val>
                                            <p:fltVal val="1"/>
                                          </p:val>
                                        </p:tav>
                                      </p:tavLst>
                                    </p:anim>
                                    <p:anim calcmode="lin" valueType="num">
                                      <p:cBhvr>
                                        <p:cTn id="33" dur="332" tmFilter="0, 0; 0.125,0.2665; 0.25,0.4; 0.375,0.465; 0.5,0.5;  0.625,0.535; 0.75,0.6; 0.875,0.7335; 1,1">
                                          <p:stCondLst>
                                            <p:cond delay="1324"/>
                                          </p:stCondLst>
                                        </p:cTn>
                                        <p:tgtEl>
                                          <p:spTgt spid="3">
                                            <p:txEl>
                                              <p:pRg st="4" end="4"/>
                                            </p:txEl>
                                          </p:spTgt>
                                        </p:tgtEl>
                                        <p:attrNameLst>
                                          <p:attrName>ppt_y</p:attrName>
                                        </p:attrNameLst>
                                      </p:cBhvr>
                                      <p:tavLst>
                                        <p:tav tm="0" fmla="#ppt_y-sin(pi*$)/27">
                                          <p:val>
                                            <p:fltVal val="0"/>
                                          </p:val>
                                        </p:tav>
                                        <p:tav tm="100000">
                                          <p:val>
                                            <p:fltVal val="1"/>
                                          </p:val>
                                        </p:tav>
                                      </p:tavLst>
                                    </p:anim>
                                    <p:anim calcmode="lin" valueType="num">
                                      <p:cBhvr>
                                        <p:cTn id="34" dur="164" tmFilter="0, 0; 0.125,0.2665; 0.25,0.4; 0.375,0.465; 0.5,0.5;  0.625,0.535; 0.75,0.6; 0.875,0.7335; 1,1">
                                          <p:stCondLst>
                                            <p:cond delay="1656"/>
                                          </p:stCondLst>
                                        </p:cTn>
                                        <p:tgtEl>
                                          <p:spTgt spid="3">
                                            <p:txEl>
                                              <p:pRg st="4" end="4"/>
                                            </p:txEl>
                                          </p:spTgt>
                                        </p:tgtEl>
                                        <p:attrNameLst>
                                          <p:attrName>ppt_y</p:attrName>
                                        </p:attrNameLst>
                                      </p:cBhvr>
                                      <p:tavLst>
                                        <p:tav tm="0" fmla="#ppt_y-sin(pi*$)/81">
                                          <p:val>
                                            <p:fltVal val="0"/>
                                          </p:val>
                                        </p:tav>
                                        <p:tav tm="100000">
                                          <p:val>
                                            <p:fltVal val="1"/>
                                          </p:val>
                                        </p:tav>
                                      </p:tavLst>
                                    </p:anim>
                                    <p:animScale>
                                      <p:cBhvr>
                                        <p:cTn id="35" dur="26">
                                          <p:stCondLst>
                                            <p:cond delay="650"/>
                                          </p:stCondLst>
                                        </p:cTn>
                                        <p:tgtEl>
                                          <p:spTgt spid="3">
                                            <p:txEl>
                                              <p:pRg st="4" end="4"/>
                                            </p:txEl>
                                          </p:spTgt>
                                        </p:tgtEl>
                                      </p:cBhvr>
                                      <p:to x="100000" y="60000"/>
                                    </p:animScale>
                                    <p:animScale>
                                      <p:cBhvr>
                                        <p:cTn id="36" dur="166" decel="50000">
                                          <p:stCondLst>
                                            <p:cond delay="676"/>
                                          </p:stCondLst>
                                        </p:cTn>
                                        <p:tgtEl>
                                          <p:spTgt spid="3">
                                            <p:txEl>
                                              <p:pRg st="4" end="4"/>
                                            </p:txEl>
                                          </p:spTgt>
                                        </p:tgtEl>
                                      </p:cBhvr>
                                      <p:to x="100000" y="100000"/>
                                    </p:animScale>
                                    <p:animScale>
                                      <p:cBhvr>
                                        <p:cTn id="37" dur="26">
                                          <p:stCondLst>
                                            <p:cond delay="1312"/>
                                          </p:stCondLst>
                                        </p:cTn>
                                        <p:tgtEl>
                                          <p:spTgt spid="3">
                                            <p:txEl>
                                              <p:pRg st="4" end="4"/>
                                            </p:txEl>
                                          </p:spTgt>
                                        </p:tgtEl>
                                      </p:cBhvr>
                                      <p:to x="100000" y="80000"/>
                                    </p:animScale>
                                    <p:animScale>
                                      <p:cBhvr>
                                        <p:cTn id="38" dur="166" decel="50000">
                                          <p:stCondLst>
                                            <p:cond delay="1338"/>
                                          </p:stCondLst>
                                        </p:cTn>
                                        <p:tgtEl>
                                          <p:spTgt spid="3">
                                            <p:txEl>
                                              <p:pRg st="4" end="4"/>
                                            </p:txEl>
                                          </p:spTgt>
                                        </p:tgtEl>
                                      </p:cBhvr>
                                      <p:to x="100000" y="100000"/>
                                    </p:animScale>
                                    <p:animScale>
                                      <p:cBhvr>
                                        <p:cTn id="39" dur="26">
                                          <p:stCondLst>
                                            <p:cond delay="1642"/>
                                          </p:stCondLst>
                                        </p:cTn>
                                        <p:tgtEl>
                                          <p:spTgt spid="3">
                                            <p:txEl>
                                              <p:pRg st="4" end="4"/>
                                            </p:txEl>
                                          </p:spTgt>
                                        </p:tgtEl>
                                      </p:cBhvr>
                                      <p:to x="100000" y="90000"/>
                                    </p:animScale>
                                    <p:animScale>
                                      <p:cBhvr>
                                        <p:cTn id="40" dur="166" decel="50000">
                                          <p:stCondLst>
                                            <p:cond delay="1668"/>
                                          </p:stCondLst>
                                        </p:cTn>
                                        <p:tgtEl>
                                          <p:spTgt spid="3">
                                            <p:txEl>
                                              <p:pRg st="4" end="4"/>
                                            </p:txEl>
                                          </p:spTgt>
                                        </p:tgtEl>
                                      </p:cBhvr>
                                      <p:to x="100000" y="100000"/>
                                    </p:animScale>
                                    <p:animScale>
                                      <p:cBhvr>
                                        <p:cTn id="41" dur="26">
                                          <p:stCondLst>
                                            <p:cond delay="1808"/>
                                          </p:stCondLst>
                                        </p:cTn>
                                        <p:tgtEl>
                                          <p:spTgt spid="3">
                                            <p:txEl>
                                              <p:pRg st="4" end="4"/>
                                            </p:txEl>
                                          </p:spTgt>
                                        </p:tgtEl>
                                      </p:cBhvr>
                                      <p:to x="100000" y="95000"/>
                                    </p:animScale>
                                    <p:animScale>
                                      <p:cBhvr>
                                        <p:cTn id="42" dur="166" decel="50000">
                                          <p:stCondLst>
                                            <p:cond delay="1834"/>
                                          </p:stCondLst>
                                        </p:cTn>
                                        <p:tgtEl>
                                          <p:spTgt spid="3">
                                            <p:txEl>
                                              <p:pRg st="4" end="4"/>
                                            </p:txEl>
                                          </p:spTgt>
                                        </p:tgtEl>
                                      </p:cBhvr>
                                      <p:to x="100000" y="100000"/>
                                    </p:animScale>
                                  </p:childTnLst>
                                </p:cTn>
                              </p:par>
                              <p:par>
                                <p:cTn id="43" presetID="26" presetClass="entr" presetSubtype="0" fill="hold" nodeType="withEffect">
                                  <p:stCondLst>
                                    <p:cond delay="0"/>
                                  </p:stCondLst>
                                  <p:childTnLst>
                                    <p:set>
                                      <p:cBhvr>
                                        <p:cTn id="44" dur="1" fill="hold">
                                          <p:stCondLst>
                                            <p:cond delay="0"/>
                                          </p:stCondLst>
                                        </p:cTn>
                                        <p:tgtEl>
                                          <p:spTgt spid="3">
                                            <p:txEl>
                                              <p:pRg st="5" end="5"/>
                                            </p:txEl>
                                          </p:spTgt>
                                        </p:tgtEl>
                                        <p:attrNameLst>
                                          <p:attrName>style.visibility</p:attrName>
                                        </p:attrNameLst>
                                      </p:cBhvr>
                                      <p:to>
                                        <p:strVal val="visible"/>
                                      </p:to>
                                    </p:set>
                                    <p:animEffect transition="in" filter="wipe(down)">
                                      <p:cBhvr>
                                        <p:cTn id="45" dur="580">
                                          <p:stCondLst>
                                            <p:cond delay="0"/>
                                          </p:stCondLst>
                                        </p:cTn>
                                        <p:tgtEl>
                                          <p:spTgt spid="3">
                                            <p:txEl>
                                              <p:pRg st="5" end="5"/>
                                            </p:txEl>
                                          </p:spTgt>
                                        </p:tgtEl>
                                      </p:cBhvr>
                                    </p:animEffect>
                                    <p:anim calcmode="lin" valueType="num">
                                      <p:cBhvr>
                                        <p:cTn id="46" dur="1822" tmFilter="0,0; 0.14,0.36; 0.43,0.73; 0.71,0.91; 1.0,1.0">
                                          <p:stCondLst>
                                            <p:cond delay="0"/>
                                          </p:stCondLst>
                                        </p:cTn>
                                        <p:tgtEl>
                                          <p:spTgt spid="3">
                                            <p:txEl>
                                              <p:pRg st="5" end="5"/>
                                            </p:txEl>
                                          </p:spTgt>
                                        </p:tgtEl>
                                        <p:attrNameLst>
                                          <p:attrName>ppt_x</p:attrName>
                                        </p:attrNameLst>
                                      </p:cBhvr>
                                      <p:tavLst>
                                        <p:tav tm="0">
                                          <p:val>
                                            <p:strVal val="#ppt_x-0.25"/>
                                          </p:val>
                                        </p:tav>
                                        <p:tav tm="100000">
                                          <p:val>
                                            <p:strVal val="#ppt_x"/>
                                          </p:val>
                                        </p:tav>
                                      </p:tavLst>
                                    </p:anim>
                                    <p:anim calcmode="lin" valueType="num">
                                      <p:cBhvr>
                                        <p:cTn id="47" dur="664" tmFilter="0.0,0.0; 0.25,0.07; 0.50,0.2; 0.75,0.467; 1.0,1.0">
                                          <p:stCondLst>
                                            <p:cond delay="0"/>
                                          </p:stCondLst>
                                        </p:cTn>
                                        <p:tgtEl>
                                          <p:spTgt spid="3">
                                            <p:txEl>
                                              <p:pRg st="5" end="5"/>
                                            </p:txEl>
                                          </p:spTgt>
                                        </p:tgtEl>
                                        <p:attrNameLst>
                                          <p:attrName>ppt_y</p:attrName>
                                        </p:attrNameLst>
                                      </p:cBhvr>
                                      <p:tavLst>
                                        <p:tav tm="0" fmla="#ppt_y-sin(pi*$)/3">
                                          <p:val>
                                            <p:fltVal val="0.5"/>
                                          </p:val>
                                        </p:tav>
                                        <p:tav tm="100000">
                                          <p:val>
                                            <p:fltVal val="1"/>
                                          </p:val>
                                        </p:tav>
                                      </p:tavLst>
                                    </p:anim>
                                    <p:anim calcmode="lin" valueType="num">
                                      <p:cBhvr>
                                        <p:cTn id="48" dur="664" tmFilter="0, 0; 0.125,0.2665; 0.25,0.4; 0.375,0.465; 0.5,0.5;  0.625,0.535; 0.75,0.6; 0.875,0.7335; 1,1">
                                          <p:stCondLst>
                                            <p:cond delay="664"/>
                                          </p:stCondLst>
                                        </p:cTn>
                                        <p:tgtEl>
                                          <p:spTgt spid="3">
                                            <p:txEl>
                                              <p:pRg st="5" end="5"/>
                                            </p:txEl>
                                          </p:spTgt>
                                        </p:tgtEl>
                                        <p:attrNameLst>
                                          <p:attrName>ppt_y</p:attrName>
                                        </p:attrNameLst>
                                      </p:cBhvr>
                                      <p:tavLst>
                                        <p:tav tm="0" fmla="#ppt_y-sin(pi*$)/9">
                                          <p:val>
                                            <p:fltVal val="0"/>
                                          </p:val>
                                        </p:tav>
                                        <p:tav tm="100000">
                                          <p:val>
                                            <p:fltVal val="1"/>
                                          </p:val>
                                        </p:tav>
                                      </p:tavLst>
                                    </p:anim>
                                    <p:anim calcmode="lin" valueType="num">
                                      <p:cBhvr>
                                        <p:cTn id="49" dur="332" tmFilter="0, 0; 0.125,0.2665; 0.25,0.4; 0.375,0.465; 0.5,0.5;  0.625,0.535; 0.75,0.6; 0.875,0.7335; 1,1">
                                          <p:stCondLst>
                                            <p:cond delay="1324"/>
                                          </p:stCondLst>
                                        </p:cTn>
                                        <p:tgtEl>
                                          <p:spTgt spid="3">
                                            <p:txEl>
                                              <p:pRg st="5" end="5"/>
                                            </p:txEl>
                                          </p:spTgt>
                                        </p:tgtEl>
                                        <p:attrNameLst>
                                          <p:attrName>ppt_y</p:attrName>
                                        </p:attrNameLst>
                                      </p:cBhvr>
                                      <p:tavLst>
                                        <p:tav tm="0" fmla="#ppt_y-sin(pi*$)/27">
                                          <p:val>
                                            <p:fltVal val="0"/>
                                          </p:val>
                                        </p:tav>
                                        <p:tav tm="100000">
                                          <p:val>
                                            <p:fltVal val="1"/>
                                          </p:val>
                                        </p:tav>
                                      </p:tavLst>
                                    </p:anim>
                                    <p:anim calcmode="lin" valueType="num">
                                      <p:cBhvr>
                                        <p:cTn id="50" dur="164" tmFilter="0, 0; 0.125,0.2665; 0.25,0.4; 0.375,0.465; 0.5,0.5;  0.625,0.535; 0.75,0.6; 0.875,0.7335; 1,1">
                                          <p:stCondLst>
                                            <p:cond delay="1656"/>
                                          </p:stCondLst>
                                        </p:cTn>
                                        <p:tgtEl>
                                          <p:spTgt spid="3">
                                            <p:txEl>
                                              <p:pRg st="5" end="5"/>
                                            </p:txEl>
                                          </p:spTgt>
                                        </p:tgtEl>
                                        <p:attrNameLst>
                                          <p:attrName>ppt_y</p:attrName>
                                        </p:attrNameLst>
                                      </p:cBhvr>
                                      <p:tavLst>
                                        <p:tav tm="0" fmla="#ppt_y-sin(pi*$)/81">
                                          <p:val>
                                            <p:fltVal val="0"/>
                                          </p:val>
                                        </p:tav>
                                        <p:tav tm="100000">
                                          <p:val>
                                            <p:fltVal val="1"/>
                                          </p:val>
                                        </p:tav>
                                      </p:tavLst>
                                    </p:anim>
                                    <p:animScale>
                                      <p:cBhvr>
                                        <p:cTn id="51" dur="26">
                                          <p:stCondLst>
                                            <p:cond delay="650"/>
                                          </p:stCondLst>
                                        </p:cTn>
                                        <p:tgtEl>
                                          <p:spTgt spid="3">
                                            <p:txEl>
                                              <p:pRg st="5" end="5"/>
                                            </p:txEl>
                                          </p:spTgt>
                                        </p:tgtEl>
                                      </p:cBhvr>
                                      <p:to x="100000" y="60000"/>
                                    </p:animScale>
                                    <p:animScale>
                                      <p:cBhvr>
                                        <p:cTn id="52" dur="166" decel="50000">
                                          <p:stCondLst>
                                            <p:cond delay="676"/>
                                          </p:stCondLst>
                                        </p:cTn>
                                        <p:tgtEl>
                                          <p:spTgt spid="3">
                                            <p:txEl>
                                              <p:pRg st="5" end="5"/>
                                            </p:txEl>
                                          </p:spTgt>
                                        </p:tgtEl>
                                      </p:cBhvr>
                                      <p:to x="100000" y="100000"/>
                                    </p:animScale>
                                    <p:animScale>
                                      <p:cBhvr>
                                        <p:cTn id="53" dur="26">
                                          <p:stCondLst>
                                            <p:cond delay="1312"/>
                                          </p:stCondLst>
                                        </p:cTn>
                                        <p:tgtEl>
                                          <p:spTgt spid="3">
                                            <p:txEl>
                                              <p:pRg st="5" end="5"/>
                                            </p:txEl>
                                          </p:spTgt>
                                        </p:tgtEl>
                                      </p:cBhvr>
                                      <p:to x="100000" y="80000"/>
                                    </p:animScale>
                                    <p:animScale>
                                      <p:cBhvr>
                                        <p:cTn id="54" dur="166" decel="50000">
                                          <p:stCondLst>
                                            <p:cond delay="1338"/>
                                          </p:stCondLst>
                                        </p:cTn>
                                        <p:tgtEl>
                                          <p:spTgt spid="3">
                                            <p:txEl>
                                              <p:pRg st="5" end="5"/>
                                            </p:txEl>
                                          </p:spTgt>
                                        </p:tgtEl>
                                      </p:cBhvr>
                                      <p:to x="100000" y="100000"/>
                                    </p:animScale>
                                    <p:animScale>
                                      <p:cBhvr>
                                        <p:cTn id="55" dur="26">
                                          <p:stCondLst>
                                            <p:cond delay="1642"/>
                                          </p:stCondLst>
                                        </p:cTn>
                                        <p:tgtEl>
                                          <p:spTgt spid="3">
                                            <p:txEl>
                                              <p:pRg st="5" end="5"/>
                                            </p:txEl>
                                          </p:spTgt>
                                        </p:tgtEl>
                                      </p:cBhvr>
                                      <p:to x="100000" y="90000"/>
                                    </p:animScale>
                                    <p:animScale>
                                      <p:cBhvr>
                                        <p:cTn id="56" dur="166" decel="50000">
                                          <p:stCondLst>
                                            <p:cond delay="1668"/>
                                          </p:stCondLst>
                                        </p:cTn>
                                        <p:tgtEl>
                                          <p:spTgt spid="3">
                                            <p:txEl>
                                              <p:pRg st="5" end="5"/>
                                            </p:txEl>
                                          </p:spTgt>
                                        </p:tgtEl>
                                      </p:cBhvr>
                                      <p:to x="100000" y="100000"/>
                                    </p:animScale>
                                    <p:animScale>
                                      <p:cBhvr>
                                        <p:cTn id="57" dur="26">
                                          <p:stCondLst>
                                            <p:cond delay="1808"/>
                                          </p:stCondLst>
                                        </p:cTn>
                                        <p:tgtEl>
                                          <p:spTgt spid="3">
                                            <p:txEl>
                                              <p:pRg st="5" end="5"/>
                                            </p:txEl>
                                          </p:spTgt>
                                        </p:tgtEl>
                                      </p:cBhvr>
                                      <p:to x="100000" y="95000"/>
                                    </p:animScale>
                                    <p:animScale>
                                      <p:cBhvr>
                                        <p:cTn id="58" dur="166" decel="50000">
                                          <p:stCondLst>
                                            <p:cond delay="1834"/>
                                          </p:stCondLst>
                                        </p:cTn>
                                        <p:tgtEl>
                                          <p:spTgt spid="3">
                                            <p:txEl>
                                              <p:pRg st="5" end="5"/>
                                            </p:txEl>
                                          </p:spTgt>
                                        </p:tgtEl>
                                      </p:cBhvr>
                                      <p:to x="100000" y="100000"/>
                                    </p:animScale>
                                  </p:childTnLst>
                                </p:cTn>
                              </p:par>
                              <p:par>
                                <p:cTn id="59" presetID="26" presetClass="entr" presetSubtype="0" fill="hold" nodeType="withEffect">
                                  <p:stCondLst>
                                    <p:cond delay="0"/>
                                  </p:stCondLst>
                                  <p:childTnLst>
                                    <p:set>
                                      <p:cBhvr>
                                        <p:cTn id="60" dur="1" fill="hold">
                                          <p:stCondLst>
                                            <p:cond delay="0"/>
                                          </p:stCondLst>
                                        </p:cTn>
                                        <p:tgtEl>
                                          <p:spTgt spid="3">
                                            <p:txEl>
                                              <p:pRg st="6" end="6"/>
                                            </p:txEl>
                                          </p:spTgt>
                                        </p:tgtEl>
                                        <p:attrNameLst>
                                          <p:attrName>style.visibility</p:attrName>
                                        </p:attrNameLst>
                                      </p:cBhvr>
                                      <p:to>
                                        <p:strVal val="visible"/>
                                      </p:to>
                                    </p:set>
                                    <p:animEffect transition="in" filter="wipe(down)">
                                      <p:cBhvr>
                                        <p:cTn id="61" dur="580">
                                          <p:stCondLst>
                                            <p:cond delay="0"/>
                                          </p:stCondLst>
                                        </p:cTn>
                                        <p:tgtEl>
                                          <p:spTgt spid="3">
                                            <p:txEl>
                                              <p:pRg st="6" end="6"/>
                                            </p:txEl>
                                          </p:spTgt>
                                        </p:tgtEl>
                                      </p:cBhvr>
                                    </p:animEffect>
                                    <p:anim calcmode="lin" valueType="num">
                                      <p:cBhvr>
                                        <p:cTn id="62" dur="1822" tmFilter="0,0; 0.14,0.36; 0.43,0.73; 0.71,0.91; 1.0,1.0">
                                          <p:stCondLst>
                                            <p:cond delay="0"/>
                                          </p:stCondLst>
                                        </p:cTn>
                                        <p:tgtEl>
                                          <p:spTgt spid="3">
                                            <p:txEl>
                                              <p:pRg st="6" end="6"/>
                                            </p:txEl>
                                          </p:spTgt>
                                        </p:tgtEl>
                                        <p:attrNameLst>
                                          <p:attrName>ppt_x</p:attrName>
                                        </p:attrNameLst>
                                      </p:cBhvr>
                                      <p:tavLst>
                                        <p:tav tm="0">
                                          <p:val>
                                            <p:strVal val="#ppt_x-0.25"/>
                                          </p:val>
                                        </p:tav>
                                        <p:tav tm="100000">
                                          <p:val>
                                            <p:strVal val="#ppt_x"/>
                                          </p:val>
                                        </p:tav>
                                      </p:tavLst>
                                    </p:anim>
                                    <p:anim calcmode="lin" valueType="num">
                                      <p:cBhvr>
                                        <p:cTn id="63" dur="664" tmFilter="0.0,0.0; 0.25,0.07; 0.50,0.2; 0.75,0.467; 1.0,1.0">
                                          <p:stCondLst>
                                            <p:cond delay="0"/>
                                          </p:stCondLst>
                                        </p:cTn>
                                        <p:tgtEl>
                                          <p:spTgt spid="3">
                                            <p:txEl>
                                              <p:pRg st="6" end="6"/>
                                            </p:txEl>
                                          </p:spTgt>
                                        </p:tgtEl>
                                        <p:attrNameLst>
                                          <p:attrName>ppt_y</p:attrName>
                                        </p:attrNameLst>
                                      </p:cBhvr>
                                      <p:tavLst>
                                        <p:tav tm="0" fmla="#ppt_y-sin(pi*$)/3">
                                          <p:val>
                                            <p:fltVal val="0.5"/>
                                          </p:val>
                                        </p:tav>
                                        <p:tav tm="100000">
                                          <p:val>
                                            <p:fltVal val="1"/>
                                          </p:val>
                                        </p:tav>
                                      </p:tavLst>
                                    </p:anim>
                                    <p:anim calcmode="lin" valueType="num">
                                      <p:cBhvr>
                                        <p:cTn id="64" dur="664" tmFilter="0, 0; 0.125,0.2665; 0.25,0.4; 0.375,0.465; 0.5,0.5;  0.625,0.535; 0.75,0.6; 0.875,0.7335; 1,1">
                                          <p:stCondLst>
                                            <p:cond delay="664"/>
                                          </p:stCondLst>
                                        </p:cTn>
                                        <p:tgtEl>
                                          <p:spTgt spid="3">
                                            <p:txEl>
                                              <p:pRg st="6" end="6"/>
                                            </p:txEl>
                                          </p:spTgt>
                                        </p:tgtEl>
                                        <p:attrNameLst>
                                          <p:attrName>ppt_y</p:attrName>
                                        </p:attrNameLst>
                                      </p:cBhvr>
                                      <p:tavLst>
                                        <p:tav tm="0" fmla="#ppt_y-sin(pi*$)/9">
                                          <p:val>
                                            <p:fltVal val="0"/>
                                          </p:val>
                                        </p:tav>
                                        <p:tav tm="100000">
                                          <p:val>
                                            <p:fltVal val="1"/>
                                          </p:val>
                                        </p:tav>
                                      </p:tavLst>
                                    </p:anim>
                                    <p:anim calcmode="lin" valueType="num">
                                      <p:cBhvr>
                                        <p:cTn id="65" dur="332" tmFilter="0, 0; 0.125,0.2665; 0.25,0.4; 0.375,0.465; 0.5,0.5;  0.625,0.535; 0.75,0.6; 0.875,0.7335; 1,1">
                                          <p:stCondLst>
                                            <p:cond delay="1324"/>
                                          </p:stCondLst>
                                        </p:cTn>
                                        <p:tgtEl>
                                          <p:spTgt spid="3">
                                            <p:txEl>
                                              <p:pRg st="6" end="6"/>
                                            </p:txEl>
                                          </p:spTgt>
                                        </p:tgtEl>
                                        <p:attrNameLst>
                                          <p:attrName>ppt_y</p:attrName>
                                        </p:attrNameLst>
                                      </p:cBhvr>
                                      <p:tavLst>
                                        <p:tav tm="0" fmla="#ppt_y-sin(pi*$)/27">
                                          <p:val>
                                            <p:fltVal val="0"/>
                                          </p:val>
                                        </p:tav>
                                        <p:tav tm="100000">
                                          <p:val>
                                            <p:fltVal val="1"/>
                                          </p:val>
                                        </p:tav>
                                      </p:tavLst>
                                    </p:anim>
                                    <p:anim calcmode="lin" valueType="num">
                                      <p:cBhvr>
                                        <p:cTn id="66" dur="164" tmFilter="0, 0; 0.125,0.2665; 0.25,0.4; 0.375,0.465; 0.5,0.5;  0.625,0.535; 0.75,0.6; 0.875,0.7335; 1,1">
                                          <p:stCondLst>
                                            <p:cond delay="1656"/>
                                          </p:stCondLst>
                                        </p:cTn>
                                        <p:tgtEl>
                                          <p:spTgt spid="3">
                                            <p:txEl>
                                              <p:pRg st="6" end="6"/>
                                            </p:txEl>
                                          </p:spTgt>
                                        </p:tgtEl>
                                        <p:attrNameLst>
                                          <p:attrName>ppt_y</p:attrName>
                                        </p:attrNameLst>
                                      </p:cBhvr>
                                      <p:tavLst>
                                        <p:tav tm="0" fmla="#ppt_y-sin(pi*$)/81">
                                          <p:val>
                                            <p:fltVal val="0"/>
                                          </p:val>
                                        </p:tav>
                                        <p:tav tm="100000">
                                          <p:val>
                                            <p:fltVal val="1"/>
                                          </p:val>
                                        </p:tav>
                                      </p:tavLst>
                                    </p:anim>
                                    <p:animScale>
                                      <p:cBhvr>
                                        <p:cTn id="67" dur="26">
                                          <p:stCondLst>
                                            <p:cond delay="650"/>
                                          </p:stCondLst>
                                        </p:cTn>
                                        <p:tgtEl>
                                          <p:spTgt spid="3">
                                            <p:txEl>
                                              <p:pRg st="6" end="6"/>
                                            </p:txEl>
                                          </p:spTgt>
                                        </p:tgtEl>
                                      </p:cBhvr>
                                      <p:to x="100000" y="60000"/>
                                    </p:animScale>
                                    <p:animScale>
                                      <p:cBhvr>
                                        <p:cTn id="68" dur="166" decel="50000">
                                          <p:stCondLst>
                                            <p:cond delay="676"/>
                                          </p:stCondLst>
                                        </p:cTn>
                                        <p:tgtEl>
                                          <p:spTgt spid="3">
                                            <p:txEl>
                                              <p:pRg st="6" end="6"/>
                                            </p:txEl>
                                          </p:spTgt>
                                        </p:tgtEl>
                                      </p:cBhvr>
                                      <p:to x="100000" y="100000"/>
                                    </p:animScale>
                                    <p:animScale>
                                      <p:cBhvr>
                                        <p:cTn id="69" dur="26">
                                          <p:stCondLst>
                                            <p:cond delay="1312"/>
                                          </p:stCondLst>
                                        </p:cTn>
                                        <p:tgtEl>
                                          <p:spTgt spid="3">
                                            <p:txEl>
                                              <p:pRg st="6" end="6"/>
                                            </p:txEl>
                                          </p:spTgt>
                                        </p:tgtEl>
                                      </p:cBhvr>
                                      <p:to x="100000" y="80000"/>
                                    </p:animScale>
                                    <p:animScale>
                                      <p:cBhvr>
                                        <p:cTn id="70" dur="166" decel="50000">
                                          <p:stCondLst>
                                            <p:cond delay="1338"/>
                                          </p:stCondLst>
                                        </p:cTn>
                                        <p:tgtEl>
                                          <p:spTgt spid="3">
                                            <p:txEl>
                                              <p:pRg st="6" end="6"/>
                                            </p:txEl>
                                          </p:spTgt>
                                        </p:tgtEl>
                                      </p:cBhvr>
                                      <p:to x="100000" y="100000"/>
                                    </p:animScale>
                                    <p:animScale>
                                      <p:cBhvr>
                                        <p:cTn id="71" dur="26">
                                          <p:stCondLst>
                                            <p:cond delay="1642"/>
                                          </p:stCondLst>
                                        </p:cTn>
                                        <p:tgtEl>
                                          <p:spTgt spid="3">
                                            <p:txEl>
                                              <p:pRg st="6" end="6"/>
                                            </p:txEl>
                                          </p:spTgt>
                                        </p:tgtEl>
                                      </p:cBhvr>
                                      <p:to x="100000" y="90000"/>
                                    </p:animScale>
                                    <p:animScale>
                                      <p:cBhvr>
                                        <p:cTn id="72" dur="166" decel="50000">
                                          <p:stCondLst>
                                            <p:cond delay="1668"/>
                                          </p:stCondLst>
                                        </p:cTn>
                                        <p:tgtEl>
                                          <p:spTgt spid="3">
                                            <p:txEl>
                                              <p:pRg st="6" end="6"/>
                                            </p:txEl>
                                          </p:spTgt>
                                        </p:tgtEl>
                                      </p:cBhvr>
                                      <p:to x="100000" y="100000"/>
                                    </p:animScale>
                                    <p:animScale>
                                      <p:cBhvr>
                                        <p:cTn id="73" dur="26">
                                          <p:stCondLst>
                                            <p:cond delay="1808"/>
                                          </p:stCondLst>
                                        </p:cTn>
                                        <p:tgtEl>
                                          <p:spTgt spid="3">
                                            <p:txEl>
                                              <p:pRg st="6" end="6"/>
                                            </p:txEl>
                                          </p:spTgt>
                                        </p:tgtEl>
                                      </p:cBhvr>
                                      <p:to x="100000" y="95000"/>
                                    </p:animScale>
                                    <p:animScale>
                                      <p:cBhvr>
                                        <p:cTn id="74" dur="166" decel="50000">
                                          <p:stCondLst>
                                            <p:cond delay="1834"/>
                                          </p:stCondLst>
                                        </p:cTn>
                                        <p:tgtEl>
                                          <p:spTgt spid="3">
                                            <p:txEl>
                                              <p:pRg st="6" end="6"/>
                                            </p:txEl>
                                          </p:spTgt>
                                        </p:tgtEl>
                                      </p:cBhvr>
                                      <p:to x="100000" y="100000"/>
                                    </p:animScale>
                                  </p:childTnLst>
                                </p:cTn>
                              </p:par>
                              <p:par>
                                <p:cTn id="75" presetID="26" presetClass="entr" presetSubtype="0" fill="hold" nodeType="withEffect">
                                  <p:stCondLst>
                                    <p:cond delay="0"/>
                                  </p:stCondLst>
                                  <p:childTnLst>
                                    <p:set>
                                      <p:cBhvr>
                                        <p:cTn id="76" dur="1" fill="hold">
                                          <p:stCondLst>
                                            <p:cond delay="0"/>
                                          </p:stCondLst>
                                        </p:cTn>
                                        <p:tgtEl>
                                          <p:spTgt spid="3">
                                            <p:txEl>
                                              <p:pRg st="7" end="7"/>
                                            </p:txEl>
                                          </p:spTgt>
                                        </p:tgtEl>
                                        <p:attrNameLst>
                                          <p:attrName>style.visibility</p:attrName>
                                        </p:attrNameLst>
                                      </p:cBhvr>
                                      <p:to>
                                        <p:strVal val="visible"/>
                                      </p:to>
                                    </p:set>
                                    <p:animEffect transition="in" filter="wipe(down)">
                                      <p:cBhvr>
                                        <p:cTn id="77" dur="580">
                                          <p:stCondLst>
                                            <p:cond delay="0"/>
                                          </p:stCondLst>
                                        </p:cTn>
                                        <p:tgtEl>
                                          <p:spTgt spid="3">
                                            <p:txEl>
                                              <p:pRg st="7" end="7"/>
                                            </p:txEl>
                                          </p:spTgt>
                                        </p:tgtEl>
                                      </p:cBhvr>
                                    </p:animEffect>
                                    <p:anim calcmode="lin" valueType="num">
                                      <p:cBhvr>
                                        <p:cTn id="78" dur="1822" tmFilter="0,0; 0.14,0.36; 0.43,0.73; 0.71,0.91; 1.0,1.0">
                                          <p:stCondLst>
                                            <p:cond delay="0"/>
                                          </p:stCondLst>
                                        </p:cTn>
                                        <p:tgtEl>
                                          <p:spTgt spid="3">
                                            <p:txEl>
                                              <p:pRg st="7" end="7"/>
                                            </p:txEl>
                                          </p:spTgt>
                                        </p:tgtEl>
                                        <p:attrNameLst>
                                          <p:attrName>ppt_x</p:attrName>
                                        </p:attrNameLst>
                                      </p:cBhvr>
                                      <p:tavLst>
                                        <p:tav tm="0">
                                          <p:val>
                                            <p:strVal val="#ppt_x-0.25"/>
                                          </p:val>
                                        </p:tav>
                                        <p:tav tm="100000">
                                          <p:val>
                                            <p:strVal val="#ppt_x"/>
                                          </p:val>
                                        </p:tav>
                                      </p:tavLst>
                                    </p:anim>
                                    <p:anim calcmode="lin" valueType="num">
                                      <p:cBhvr>
                                        <p:cTn id="79" dur="664" tmFilter="0.0,0.0; 0.25,0.07; 0.50,0.2; 0.75,0.467; 1.0,1.0">
                                          <p:stCondLst>
                                            <p:cond delay="0"/>
                                          </p:stCondLst>
                                        </p:cTn>
                                        <p:tgtEl>
                                          <p:spTgt spid="3">
                                            <p:txEl>
                                              <p:pRg st="7" end="7"/>
                                            </p:txEl>
                                          </p:spTgt>
                                        </p:tgtEl>
                                        <p:attrNameLst>
                                          <p:attrName>ppt_y</p:attrName>
                                        </p:attrNameLst>
                                      </p:cBhvr>
                                      <p:tavLst>
                                        <p:tav tm="0" fmla="#ppt_y-sin(pi*$)/3">
                                          <p:val>
                                            <p:fltVal val="0.5"/>
                                          </p:val>
                                        </p:tav>
                                        <p:tav tm="100000">
                                          <p:val>
                                            <p:fltVal val="1"/>
                                          </p:val>
                                        </p:tav>
                                      </p:tavLst>
                                    </p:anim>
                                    <p:anim calcmode="lin" valueType="num">
                                      <p:cBhvr>
                                        <p:cTn id="80" dur="664" tmFilter="0, 0; 0.125,0.2665; 0.25,0.4; 0.375,0.465; 0.5,0.5;  0.625,0.535; 0.75,0.6; 0.875,0.7335; 1,1">
                                          <p:stCondLst>
                                            <p:cond delay="664"/>
                                          </p:stCondLst>
                                        </p:cTn>
                                        <p:tgtEl>
                                          <p:spTgt spid="3">
                                            <p:txEl>
                                              <p:pRg st="7" end="7"/>
                                            </p:txEl>
                                          </p:spTgt>
                                        </p:tgtEl>
                                        <p:attrNameLst>
                                          <p:attrName>ppt_y</p:attrName>
                                        </p:attrNameLst>
                                      </p:cBhvr>
                                      <p:tavLst>
                                        <p:tav tm="0" fmla="#ppt_y-sin(pi*$)/9">
                                          <p:val>
                                            <p:fltVal val="0"/>
                                          </p:val>
                                        </p:tav>
                                        <p:tav tm="100000">
                                          <p:val>
                                            <p:fltVal val="1"/>
                                          </p:val>
                                        </p:tav>
                                      </p:tavLst>
                                    </p:anim>
                                    <p:anim calcmode="lin" valueType="num">
                                      <p:cBhvr>
                                        <p:cTn id="81" dur="332" tmFilter="0, 0; 0.125,0.2665; 0.25,0.4; 0.375,0.465; 0.5,0.5;  0.625,0.535; 0.75,0.6; 0.875,0.7335; 1,1">
                                          <p:stCondLst>
                                            <p:cond delay="1324"/>
                                          </p:stCondLst>
                                        </p:cTn>
                                        <p:tgtEl>
                                          <p:spTgt spid="3">
                                            <p:txEl>
                                              <p:pRg st="7" end="7"/>
                                            </p:txEl>
                                          </p:spTgt>
                                        </p:tgtEl>
                                        <p:attrNameLst>
                                          <p:attrName>ppt_y</p:attrName>
                                        </p:attrNameLst>
                                      </p:cBhvr>
                                      <p:tavLst>
                                        <p:tav tm="0" fmla="#ppt_y-sin(pi*$)/27">
                                          <p:val>
                                            <p:fltVal val="0"/>
                                          </p:val>
                                        </p:tav>
                                        <p:tav tm="100000">
                                          <p:val>
                                            <p:fltVal val="1"/>
                                          </p:val>
                                        </p:tav>
                                      </p:tavLst>
                                    </p:anim>
                                    <p:anim calcmode="lin" valueType="num">
                                      <p:cBhvr>
                                        <p:cTn id="82" dur="164" tmFilter="0, 0; 0.125,0.2665; 0.25,0.4; 0.375,0.465; 0.5,0.5;  0.625,0.535; 0.75,0.6; 0.875,0.7335; 1,1">
                                          <p:stCondLst>
                                            <p:cond delay="1656"/>
                                          </p:stCondLst>
                                        </p:cTn>
                                        <p:tgtEl>
                                          <p:spTgt spid="3">
                                            <p:txEl>
                                              <p:pRg st="7" end="7"/>
                                            </p:txEl>
                                          </p:spTgt>
                                        </p:tgtEl>
                                        <p:attrNameLst>
                                          <p:attrName>ppt_y</p:attrName>
                                        </p:attrNameLst>
                                      </p:cBhvr>
                                      <p:tavLst>
                                        <p:tav tm="0" fmla="#ppt_y-sin(pi*$)/81">
                                          <p:val>
                                            <p:fltVal val="0"/>
                                          </p:val>
                                        </p:tav>
                                        <p:tav tm="100000">
                                          <p:val>
                                            <p:fltVal val="1"/>
                                          </p:val>
                                        </p:tav>
                                      </p:tavLst>
                                    </p:anim>
                                    <p:animScale>
                                      <p:cBhvr>
                                        <p:cTn id="83" dur="26">
                                          <p:stCondLst>
                                            <p:cond delay="650"/>
                                          </p:stCondLst>
                                        </p:cTn>
                                        <p:tgtEl>
                                          <p:spTgt spid="3">
                                            <p:txEl>
                                              <p:pRg st="7" end="7"/>
                                            </p:txEl>
                                          </p:spTgt>
                                        </p:tgtEl>
                                      </p:cBhvr>
                                      <p:to x="100000" y="60000"/>
                                    </p:animScale>
                                    <p:animScale>
                                      <p:cBhvr>
                                        <p:cTn id="84" dur="166" decel="50000">
                                          <p:stCondLst>
                                            <p:cond delay="676"/>
                                          </p:stCondLst>
                                        </p:cTn>
                                        <p:tgtEl>
                                          <p:spTgt spid="3">
                                            <p:txEl>
                                              <p:pRg st="7" end="7"/>
                                            </p:txEl>
                                          </p:spTgt>
                                        </p:tgtEl>
                                      </p:cBhvr>
                                      <p:to x="100000" y="100000"/>
                                    </p:animScale>
                                    <p:animScale>
                                      <p:cBhvr>
                                        <p:cTn id="85" dur="26">
                                          <p:stCondLst>
                                            <p:cond delay="1312"/>
                                          </p:stCondLst>
                                        </p:cTn>
                                        <p:tgtEl>
                                          <p:spTgt spid="3">
                                            <p:txEl>
                                              <p:pRg st="7" end="7"/>
                                            </p:txEl>
                                          </p:spTgt>
                                        </p:tgtEl>
                                      </p:cBhvr>
                                      <p:to x="100000" y="80000"/>
                                    </p:animScale>
                                    <p:animScale>
                                      <p:cBhvr>
                                        <p:cTn id="86" dur="166" decel="50000">
                                          <p:stCondLst>
                                            <p:cond delay="1338"/>
                                          </p:stCondLst>
                                        </p:cTn>
                                        <p:tgtEl>
                                          <p:spTgt spid="3">
                                            <p:txEl>
                                              <p:pRg st="7" end="7"/>
                                            </p:txEl>
                                          </p:spTgt>
                                        </p:tgtEl>
                                      </p:cBhvr>
                                      <p:to x="100000" y="100000"/>
                                    </p:animScale>
                                    <p:animScale>
                                      <p:cBhvr>
                                        <p:cTn id="87" dur="26">
                                          <p:stCondLst>
                                            <p:cond delay="1642"/>
                                          </p:stCondLst>
                                        </p:cTn>
                                        <p:tgtEl>
                                          <p:spTgt spid="3">
                                            <p:txEl>
                                              <p:pRg st="7" end="7"/>
                                            </p:txEl>
                                          </p:spTgt>
                                        </p:tgtEl>
                                      </p:cBhvr>
                                      <p:to x="100000" y="90000"/>
                                    </p:animScale>
                                    <p:animScale>
                                      <p:cBhvr>
                                        <p:cTn id="88" dur="166" decel="50000">
                                          <p:stCondLst>
                                            <p:cond delay="1668"/>
                                          </p:stCondLst>
                                        </p:cTn>
                                        <p:tgtEl>
                                          <p:spTgt spid="3">
                                            <p:txEl>
                                              <p:pRg st="7" end="7"/>
                                            </p:txEl>
                                          </p:spTgt>
                                        </p:tgtEl>
                                      </p:cBhvr>
                                      <p:to x="100000" y="100000"/>
                                    </p:animScale>
                                    <p:animScale>
                                      <p:cBhvr>
                                        <p:cTn id="89" dur="26">
                                          <p:stCondLst>
                                            <p:cond delay="1808"/>
                                          </p:stCondLst>
                                        </p:cTn>
                                        <p:tgtEl>
                                          <p:spTgt spid="3">
                                            <p:txEl>
                                              <p:pRg st="7" end="7"/>
                                            </p:txEl>
                                          </p:spTgt>
                                        </p:tgtEl>
                                      </p:cBhvr>
                                      <p:to x="100000" y="95000"/>
                                    </p:animScale>
                                    <p:animScale>
                                      <p:cBhvr>
                                        <p:cTn id="90" dur="166" decel="50000">
                                          <p:stCondLst>
                                            <p:cond delay="1834"/>
                                          </p:stCondLst>
                                        </p:cTn>
                                        <p:tgtEl>
                                          <p:spTgt spid="3">
                                            <p:txEl>
                                              <p:pRg st="7" end="7"/>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8229600" cy="6336704"/>
          </a:xfrm>
        </p:spPr>
        <p:txBody>
          <a:bodyPr>
            <a:normAutofit fontScale="77500" lnSpcReduction="20000"/>
          </a:bodyPr>
          <a:lstStyle/>
          <a:p>
            <a:pPr marL="0" indent="0" algn="ctr">
              <a:buNone/>
            </a:pPr>
            <a:r>
              <a:rPr lang="es-CO" dirty="0"/>
              <a:t>3.  Las palabras inspiradas que impartiría el Espíritu Santo mediante el don de lenguas bien serían como fuego que quemaba las dudas acerca de la divinidad de Cristo, torturaba a los incrédulos intransigentes y purificaba a los corazones contritos. </a:t>
            </a:r>
            <a:endParaRPr lang="es-CO" dirty="0" smtClean="0"/>
          </a:p>
          <a:p>
            <a:pPr marL="0" indent="0" algn="ctr">
              <a:buNone/>
            </a:pPr>
            <a:r>
              <a:rPr lang="es-CO" sz="3600" b="1" dirty="0" smtClean="0">
                <a:solidFill>
                  <a:srgbClr val="FF0000"/>
                </a:solidFill>
              </a:rPr>
              <a:t>Pero</a:t>
            </a:r>
            <a:r>
              <a:rPr lang="es-CO" sz="3600" b="1" dirty="0">
                <a:solidFill>
                  <a:srgbClr val="FF0000"/>
                </a:solidFill>
              </a:rPr>
              <a:t>, ¿qué quema la lengua jerigonza o la “lengua angelical” no entendida? </a:t>
            </a:r>
            <a:endParaRPr lang="es-CO" sz="3600" b="1" dirty="0" smtClean="0">
              <a:solidFill>
                <a:srgbClr val="FF0000"/>
              </a:solidFill>
            </a:endParaRPr>
          </a:p>
          <a:p>
            <a:pPr marL="0" indent="0" algn="ctr">
              <a:buNone/>
            </a:pPr>
            <a:r>
              <a:rPr lang="es-CO" b="1" dirty="0" smtClean="0">
                <a:solidFill>
                  <a:srgbClr val="0070C0"/>
                </a:solidFill>
              </a:rPr>
              <a:t>Estas </a:t>
            </a:r>
            <a:r>
              <a:rPr lang="es-CO" b="1" dirty="0">
                <a:solidFill>
                  <a:srgbClr val="0070C0"/>
                </a:solidFill>
              </a:rPr>
              <a:t>“lenguas” falsamente llamadas no son “como de fuego” sino más bien como de humo que oscurece el entendimiento y desorienta al alma. Solo encienden fuegos de controversias dañinas.</a:t>
            </a:r>
          </a:p>
          <a:p>
            <a:pPr marL="0" indent="0" algn="ctr">
              <a:buNone/>
            </a:pPr>
            <a:r>
              <a:rPr lang="es-CO" dirty="0" smtClean="0"/>
              <a:t>4</a:t>
            </a:r>
            <a:r>
              <a:rPr lang="es-CO" dirty="0"/>
              <a:t>. </a:t>
            </a:r>
            <a:r>
              <a:rPr lang="es-CO" sz="3600" b="1" dirty="0"/>
              <a:t> ¿De qué tamaño eran las lenguas repartidas como de fuego</a:t>
            </a:r>
            <a:r>
              <a:rPr lang="es-CO" sz="3600" b="1" dirty="0" smtClean="0"/>
              <a:t>?</a:t>
            </a:r>
          </a:p>
          <a:p>
            <a:pPr marL="0" indent="0" algn="ctr">
              <a:buNone/>
            </a:pPr>
            <a:r>
              <a:rPr lang="es-CO" sz="3400" b="1" dirty="0" smtClean="0"/>
              <a:t> </a:t>
            </a:r>
            <a:r>
              <a:rPr lang="es-CO" sz="3400" b="1" dirty="0"/>
              <a:t>¿De treinta centímetros de alto, un metro, tres metros o seis metros</a:t>
            </a:r>
            <a:r>
              <a:rPr lang="es-CO" sz="3400" b="1" dirty="0" smtClean="0"/>
              <a:t>?</a:t>
            </a:r>
          </a:p>
          <a:p>
            <a:pPr marL="0" indent="0" algn="ctr">
              <a:buNone/>
            </a:pPr>
            <a:r>
              <a:rPr lang="es-CO" dirty="0" smtClean="0"/>
              <a:t> </a:t>
            </a:r>
            <a:r>
              <a:rPr lang="es-CO" dirty="0"/>
              <a:t>No hay información al respecto. Podemos conjeturar que no fueran pequeñas sino de tamaño tal que impresionaran a quienes las contemplaran.</a:t>
            </a:r>
          </a:p>
          <a:p>
            <a:endParaRPr lang="es-CO" dirty="0"/>
          </a:p>
        </p:txBody>
      </p:sp>
    </p:spTree>
    <p:extLst>
      <p:ext uri="{BB962C8B-B14F-4D97-AF65-F5344CB8AC3E}">
        <p14:creationId xmlns:p14="http://schemas.microsoft.com/office/powerpoint/2010/main" val="950578492"/>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1" end="1"/>
                                            </p:txEl>
                                          </p:spTgt>
                                        </p:tgtEl>
                                      </p:cBhvr>
                                    </p:animEffect>
                                  </p:childTnLst>
                                </p:cTn>
                              </p:par>
                              <p:par>
                                <p:cTn id="11" presetID="3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p:cTn id="13"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4"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15"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16" dur="1000"/>
                                        <p:tgtEl>
                                          <p:spTgt spid="3">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6"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wipe(down)">
                                      <p:cBhvr>
                                        <p:cTn id="21" dur="580">
                                          <p:stCondLst>
                                            <p:cond delay="0"/>
                                          </p:stCondLst>
                                        </p:cTn>
                                        <p:tgtEl>
                                          <p:spTgt spid="3">
                                            <p:txEl>
                                              <p:pRg st="3" end="3"/>
                                            </p:txEl>
                                          </p:spTgt>
                                        </p:tgtEl>
                                      </p:cBhvr>
                                    </p:animEffect>
                                    <p:anim calcmode="lin" valueType="num">
                                      <p:cBhvr>
                                        <p:cTn id="22" dur="1822" tmFilter="0,0; 0.14,0.36; 0.43,0.73; 0.71,0.91; 1.0,1.0">
                                          <p:stCondLst>
                                            <p:cond delay="0"/>
                                          </p:stCondLst>
                                        </p:cTn>
                                        <p:tgtEl>
                                          <p:spTgt spid="3">
                                            <p:txEl>
                                              <p:pRg st="3" end="3"/>
                                            </p:txEl>
                                          </p:spTgt>
                                        </p:tgtEl>
                                        <p:attrNameLst>
                                          <p:attrName>ppt_x</p:attrName>
                                        </p:attrNameLst>
                                      </p:cBhvr>
                                      <p:tavLst>
                                        <p:tav tm="0">
                                          <p:val>
                                            <p:strVal val="#ppt_x-0.25"/>
                                          </p:val>
                                        </p:tav>
                                        <p:tav tm="100000">
                                          <p:val>
                                            <p:strVal val="#ppt_x"/>
                                          </p:val>
                                        </p:tav>
                                      </p:tavLst>
                                    </p:anim>
                                    <p:anim calcmode="lin" valueType="num">
                                      <p:cBhvr>
                                        <p:cTn id="23" dur="664" tmFilter="0.0,0.0; 0.25,0.07; 0.50,0.2; 0.75,0.467; 1.0,1.0">
                                          <p:stCondLst>
                                            <p:cond delay="0"/>
                                          </p:stCondLst>
                                        </p:cTn>
                                        <p:tgtEl>
                                          <p:spTgt spid="3">
                                            <p:txEl>
                                              <p:pRg st="3" end="3"/>
                                            </p:txEl>
                                          </p:spTgt>
                                        </p:tgtEl>
                                        <p:attrNameLst>
                                          <p:attrName>ppt_y</p:attrName>
                                        </p:attrNameLst>
                                      </p:cBhvr>
                                      <p:tavLst>
                                        <p:tav tm="0" fmla="#ppt_y-sin(pi*$)/3">
                                          <p:val>
                                            <p:fltVal val="0.5"/>
                                          </p:val>
                                        </p:tav>
                                        <p:tav tm="100000">
                                          <p:val>
                                            <p:fltVal val="1"/>
                                          </p:val>
                                        </p:tav>
                                      </p:tavLst>
                                    </p:anim>
                                    <p:anim calcmode="lin" valueType="num">
                                      <p:cBhvr>
                                        <p:cTn id="24" dur="664" tmFilter="0, 0; 0.125,0.2665; 0.25,0.4; 0.375,0.465; 0.5,0.5;  0.625,0.535; 0.75,0.6; 0.875,0.7335; 1,1">
                                          <p:stCondLst>
                                            <p:cond delay="664"/>
                                          </p:stCondLst>
                                        </p:cTn>
                                        <p:tgtEl>
                                          <p:spTgt spid="3">
                                            <p:txEl>
                                              <p:pRg st="3" end="3"/>
                                            </p:txEl>
                                          </p:spTgt>
                                        </p:tgtEl>
                                        <p:attrNameLst>
                                          <p:attrName>ppt_y</p:attrName>
                                        </p:attrNameLst>
                                      </p:cBhvr>
                                      <p:tavLst>
                                        <p:tav tm="0" fmla="#ppt_y-sin(pi*$)/9">
                                          <p:val>
                                            <p:fltVal val="0"/>
                                          </p:val>
                                        </p:tav>
                                        <p:tav tm="100000">
                                          <p:val>
                                            <p:fltVal val="1"/>
                                          </p:val>
                                        </p:tav>
                                      </p:tavLst>
                                    </p:anim>
                                    <p:anim calcmode="lin" valueType="num">
                                      <p:cBhvr>
                                        <p:cTn id="25" dur="332" tmFilter="0, 0; 0.125,0.2665; 0.25,0.4; 0.375,0.465; 0.5,0.5;  0.625,0.535; 0.75,0.6; 0.875,0.7335; 1,1">
                                          <p:stCondLst>
                                            <p:cond delay="1324"/>
                                          </p:stCondLst>
                                        </p:cTn>
                                        <p:tgtEl>
                                          <p:spTgt spid="3">
                                            <p:txEl>
                                              <p:pRg st="3" end="3"/>
                                            </p:txEl>
                                          </p:spTgt>
                                        </p:tgtEl>
                                        <p:attrNameLst>
                                          <p:attrName>ppt_y</p:attrName>
                                        </p:attrNameLst>
                                      </p:cBhvr>
                                      <p:tavLst>
                                        <p:tav tm="0" fmla="#ppt_y-sin(pi*$)/27">
                                          <p:val>
                                            <p:fltVal val="0"/>
                                          </p:val>
                                        </p:tav>
                                        <p:tav tm="100000">
                                          <p:val>
                                            <p:fltVal val="1"/>
                                          </p:val>
                                        </p:tav>
                                      </p:tavLst>
                                    </p:anim>
                                    <p:anim calcmode="lin" valueType="num">
                                      <p:cBhvr>
                                        <p:cTn id="26" dur="164" tmFilter="0, 0; 0.125,0.2665; 0.25,0.4; 0.375,0.465; 0.5,0.5;  0.625,0.535; 0.75,0.6; 0.875,0.7335; 1,1">
                                          <p:stCondLst>
                                            <p:cond delay="1656"/>
                                          </p:stCondLst>
                                        </p:cTn>
                                        <p:tgtEl>
                                          <p:spTgt spid="3">
                                            <p:txEl>
                                              <p:pRg st="3" end="3"/>
                                            </p:txEl>
                                          </p:spTgt>
                                        </p:tgtEl>
                                        <p:attrNameLst>
                                          <p:attrName>ppt_y</p:attrName>
                                        </p:attrNameLst>
                                      </p:cBhvr>
                                      <p:tavLst>
                                        <p:tav tm="0" fmla="#ppt_y-sin(pi*$)/81">
                                          <p:val>
                                            <p:fltVal val="0"/>
                                          </p:val>
                                        </p:tav>
                                        <p:tav tm="100000">
                                          <p:val>
                                            <p:fltVal val="1"/>
                                          </p:val>
                                        </p:tav>
                                      </p:tavLst>
                                    </p:anim>
                                    <p:animScale>
                                      <p:cBhvr>
                                        <p:cTn id="27" dur="26">
                                          <p:stCondLst>
                                            <p:cond delay="650"/>
                                          </p:stCondLst>
                                        </p:cTn>
                                        <p:tgtEl>
                                          <p:spTgt spid="3">
                                            <p:txEl>
                                              <p:pRg st="3" end="3"/>
                                            </p:txEl>
                                          </p:spTgt>
                                        </p:tgtEl>
                                      </p:cBhvr>
                                      <p:to x="100000" y="60000"/>
                                    </p:animScale>
                                    <p:animScale>
                                      <p:cBhvr>
                                        <p:cTn id="28" dur="166" decel="50000">
                                          <p:stCondLst>
                                            <p:cond delay="676"/>
                                          </p:stCondLst>
                                        </p:cTn>
                                        <p:tgtEl>
                                          <p:spTgt spid="3">
                                            <p:txEl>
                                              <p:pRg st="3" end="3"/>
                                            </p:txEl>
                                          </p:spTgt>
                                        </p:tgtEl>
                                      </p:cBhvr>
                                      <p:to x="100000" y="100000"/>
                                    </p:animScale>
                                    <p:animScale>
                                      <p:cBhvr>
                                        <p:cTn id="29" dur="26">
                                          <p:stCondLst>
                                            <p:cond delay="1312"/>
                                          </p:stCondLst>
                                        </p:cTn>
                                        <p:tgtEl>
                                          <p:spTgt spid="3">
                                            <p:txEl>
                                              <p:pRg st="3" end="3"/>
                                            </p:txEl>
                                          </p:spTgt>
                                        </p:tgtEl>
                                      </p:cBhvr>
                                      <p:to x="100000" y="80000"/>
                                    </p:animScale>
                                    <p:animScale>
                                      <p:cBhvr>
                                        <p:cTn id="30" dur="166" decel="50000">
                                          <p:stCondLst>
                                            <p:cond delay="1338"/>
                                          </p:stCondLst>
                                        </p:cTn>
                                        <p:tgtEl>
                                          <p:spTgt spid="3">
                                            <p:txEl>
                                              <p:pRg st="3" end="3"/>
                                            </p:txEl>
                                          </p:spTgt>
                                        </p:tgtEl>
                                      </p:cBhvr>
                                      <p:to x="100000" y="100000"/>
                                    </p:animScale>
                                    <p:animScale>
                                      <p:cBhvr>
                                        <p:cTn id="31" dur="26">
                                          <p:stCondLst>
                                            <p:cond delay="1642"/>
                                          </p:stCondLst>
                                        </p:cTn>
                                        <p:tgtEl>
                                          <p:spTgt spid="3">
                                            <p:txEl>
                                              <p:pRg st="3" end="3"/>
                                            </p:txEl>
                                          </p:spTgt>
                                        </p:tgtEl>
                                      </p:cBhvr>
                                      <p:to x="100000" y="90000"/>
                                    </p:animScale>
                                    <p:animScale>
                                      <p:cBhvr>
                                        <p:cTn id="32" dur="166" decel="50000">
                                          <p:stCondLst>
                                            <p:cond delay="1668"/>
                                          </p:stCondLst>
                                        </p:cTn>
                                        <p:tgtEl>
                                          <p:spTgt spid="3">
                                            <p:txEl>
                                              <p:pRg st="3" end="3"/>
                                            </p:txEl>
                                          </p:spTgt>
                                        </p:tgtEl>
                                      </p:cBhvr>
                                      <p:to x="100000" y="100000"/>
                                    </p:animScale>
                                    <p:animScale>
                                      <p:cBhvr>
                                        <p:cTn id="33" dur="26">
                                          <p:stCondLst>
                                            <p:cond delay="1808"/>
                                          </p:stCondLst>
                                        </p:cTn>
                                        <p:tgtEl>
                                          <p:spTgt spid="3">
                                            <p:txEl>
                                              <p:pRg st="3" end="3"/>
                                            </p:txEl>
                                          </p:spTgt>
                                        </p:tgtEl>
                                      </p:cBhvr>
                                      <p:to x="100000" y="95000"/>
                                    </p:animScale>
                                    <p:animScale>
                                      <p:cBhvr>
                                        <p:cTn id="34" dur="166" decel="50000">
                                          <p:stCondLst>
                                            <p:cond delay="1834"/>
                                          </p:stCondLst>
                                        </p:cTn>
                                        <p:tgtEl>
                                          <p:spTgt spid="3">
                                            <p:txEl>
                                              <p:pRg st="3" end="3"/>
                                            </p:txEl>
                                          </p:spTgt>
                                        </p:tgtEl>
                                      </p:cBhvr>
                                      <p:to x="100000" y="100000"/>
                                    </p:animScale>
                                  </p:childTnLst>
                                </p:cTn>
                              </p:par>
                              <p:par>
                                <p:cTn id="35" presetID="26" presetClass="entr" presetSubtype="0" fill="hold" nodeType="with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Effect transition="in" filter="wipe(down)">
                                      <p:cBhvr>
                                        <p:cTn id="37" dur="580">
                                          <p:stCondLst>
                                            <p:cond delay="0"/>
                                          </p:stCondLst>
                                        </p:cTn>
                                        <p:tgtEl>
                                          <p:spTgt spid="3">
                                            <p:txEl>
                                              <p:pRg st="4" end="4"/>
                                            </p:txEl>
                                          </p:spTgt>
                                        </p:tgtEl>
                                      </p:cBhvr>
                                    </p:animEffect>
                                    <p:anim calcmode="lin" valueType="num">
                                      <p:cBhvr>
                                        <p:cTn id="38" dur="1822" tmFilter="0,0; 0.14,0.36; 0.43,0.73; 0.71,0.91; 1.0,1.0">
                                          <p:stCondLst>
                                            <p:cond delay="0"/>
                                          </p:stCondLst>
                                        </p:cTn>
                                        <p:tgtEl>
                                          <p:spTgt spid="3">
                                            <p:txEl>
                                              <p:pRg st="4" end="4"/>
                                            </p:txEl>
                                          </p:spTgt>
                                        </p:tgtEl>
                                        <p:attrNameLst>
                                          <p:attrName>ppt_x</p:attrName>
                                        </p:attrNameLst>
                                      </p:cBhvr>
                                      <p:tavLst>
                                        <p:tav tm="0">
                                          <p:val>
                                            <p:strVal val="#ppt_x-0.25"/>
                                          </p:val>
                                        </p:tav>
                                        <p:tav tm="100000">
                                          <p:val>
                                            <p:strVal val="#ppt_x"/>
                                          </p:val>
                                        </p:tav>
                                      </p:tavLst>
                                    </p:anim>
                                    <p:anim calcmode="lin" valueType="num">
                                      <p:cBhvr>
                                        <p:cTn id="39" dur="664" tmFilter="0.0,0.0; 0.25,0.07; 0.50,0.2; 0.75,0.467; 1.0,1.0">
                                          <p:stCondLst>
                                            <p:cond delay="0"/>
                                          </p:stCondLst>
                                        </p:cTn>
                                        <p:tgtEl>
                                          <p:spTgt spid="3">
                                            <p:txEl>
                                              <p:pRg st="4" end="4"/>
                                            </p:txEl>
                                          </p:spTgt>
                                        </p:tgtEl>
                                        <p:attrNameLst>
                                          <p:attrName>ppt_y</p:attrName>
                                        </p:attrNameLst>
                                      </p:cBhvr>
                                      <p:tavLst>
                                        <p:tav tm="0" fmla="#ppt_y-sin(pi*$)/3">
                                          <p:val>
                                            <p:fltVal val="0.5"/>
                                          </p:val>
                                        </p:tav>
                                        <p:tav tm="100000">
                                          <p:val>
                                            <p:fltVal val="1"/>
                                          </p:val>
                                        </p:tav>
                                      </p:tavLst>
                                    </p:anim>
                                    <p:anim calcmode="lin" valueType="num">
                                      <p:cBhvr>
                                        <p:cTn id="40" dur="664" tmFilter="0, 0; 0.125,0.2665; 0.25,0.4; 0.375,0.465; 0.5,0.5;  0.625,0.535; 0.75,0.6; 0.875,0.7335; 1,1">
                                          <p:stCondLst>
                                            <p:cond delay="664"/>
                                          </p:stCondLst>
                                        </p:cTn>
                                        <p:tgtEl>
                                          <p:spTgt spid="3">
                                            <p:txEl>
                                              <p:pRg st="4" end="4"/>
                                            </p:txEl>
                                          </p:spTgt>
                                        </p:tgtEl>
                                        <p:attrNameLst>
                                          <p:attrName>ppt_y</p:attrName>
                                        </p:attrNameLst>
                                      </p:cBhvr>
                                      <p:tavLst>
                                        <p:tav tm="0" fmla="#ppt_y-sin(pi*$)/9">
                                          <p:val>
                                            <p:fltVal val="0"/>
                                          </p:val>
                                        </p:tav>
                                        <p:tav tm="100000">
                                          <p:val>
                                            <p:fltVal val="1"/>
                                          </p:val>
                                        </p:tav>
                                      </p:tavLst>
                                    </p:anim>
                                    <p:anim calcmode="lin" valueType="num">
                                      <p:cBhvr>
                                        <p:cTn id="41" dur="332" tmFilter="0, 0; 0.125,0.2665; 0.25,0.4; 0.375,0.465; 0.5,0.5;  0.625,0.535; 0.75,0.6; 0.875,0.7335; 1,1">
                                          <p:stCondLst>
                                            <p:cond delay="1324"/>
                                          </p:stCondLst>
                                        </p:cTn>
                                        <p:tgtEl>
                                          <p:spTgt spid="3">
                                            <p:txEl>
                                              <p:pRg st="4" end="4"/>
                                            </p:txEl>
                                          </p:spTgt>
                                        </p:tgtEl>
                                        <p:attrNameLst>
                                          <p:attrName>ppt_y</p:attrName>
                                        </p:attrNameLst>
                                      </p:cBhvr>
                                      <p:tavLst>
                                        <p:tav tm="0" fmla="#ppt_y-sin(pi*$)/27">
                                          <p:val>
                                            <p:fltVal val="0"/>
                                          </p:val>
                                        </p:tav>
                                        <p:tav tm="100000">
                                          <p:val>
                                            <p:fltVal val="1"/>
                                          </p:val>
                                        </p:tav>
                                      </p:tavLst>
                                    </p:anim>
                                    <p:anim calcmode="lin" valueType="num">
                                      <p:cBhvr>
                                        <p:cTn id="42" dur="164" tmFilter="0, 0; 0.125,0.2665; 0.25,0.4; 0.375,0.465; 0.5,0.5;  0.625,0.535; 0.75,0.6; 0.875,0.7335; 1,1">
                                          <p:stCondLst>
                                            <p:cond delay="1656"/>
                                          </p:stCondLst>
                                        </p:cTn>
                                        <p:tgtEl>
                                          <p:spTgt spid="3">
                                            <p:txEl>
                                              <p:pRg st="4" end="4"/>
                                            </p:txEl>
                                          </p:spTgt>
                                        </p:tgtEl>
                                        <p:attrNameLst>
                                          <p:attrName>ppt_y</p:attrName>
                                        </p:attrNameLst>
                                      </p:cBhvr>
                                      <p:tavLst>
                                        <p:tav tm="0" fmla="#ppt_y-sin(pi*$)/81">
                                          <p:val>
                                            <p:fltVal val="0"/>
                                          </p:val>
                                        </p:tav>
                                        <p:tav tm="100000">
                                          <p:val>
                                            <p:fltVal val="1"/>
                                          </p:val>
                                        </p:tav>
                                      </p:tavLst>
                                    </p:anim>
                                    <p:animScale>
                                      <p:cBhvr>
                                        <p:cTn id="43" dur="26">
                                          <p:stCondLst>
                                            <p:cond delay="650"/>
                                          </p:stCondLst>
                                        </p:cTn>
                                        <p:tgtEl>
                                          <p:spTgt spid="3">
                                            <p:txEl>
                                              <p:pRg st="4" end="4"/>
                                            </p:txEl>
                                          </p:spTgt>
                                        </p:tgtEl>
                                      </p:cBhvr>
                                      <p:to x="100000" y="60000"/>
                                    </p:animScale>
                                    <p:animScale>
                                      <p:cBhvr>
                                        <p:cTn id="44" dur="166" decel="50000">
                                          <p:stCondLst>
                                            <p:cond delay="676"/>
                                          </p:stCondLst>
                                        </p:cTn>
                                        <p:tgtEl>
                                          <p:spTgt spid="3">
                                            <p:txEl>
                                              <p:pRg st="4" end="4"/>
                                            </p:txEl>
                                          </p:spTgt>
                                        </p:tgtEl>
                                      </p:cBhvr>
                                      <p:to x="100000" y="100000"/>
                                    </p:animScale>
                                    <p:animScale>
                                      <p:cBhvr>
                                        <p:cTn id="45" dur="26">
                                          <p:stCondLst>
                                            <p:cond delay="1312"/>
                                          </p:stCondLst>
                                        </p:cTn>
                                        <p:tgtEl>
                                          <p:spTgt spid="3">
                                            <p:txEl>
                                              <p:pRg st="4" end="4"/>
                                            </p:txEl>
                                          </p:spTgt>
                                        </p:tgtEl>
                                      </p:cBhvr>
                                      <p:to x="100000" y="80000"/>
                                    </p:animScale>
                                    <p:animScale>
                                      <p:cBhvr>
                                        <p:cTn id="46" dur="166" decel="50000">
                                          <p:stCondLst>
                                            <p:cond delay="1338"/>
                                          </p:stCondLst>
                                        </p:cTn>
                                        <p:tgtEl>
                                          <p:spTgt spid="3">
                                            <p:txEl>
                                              <p:pRg st="4" end="4"/>
                                            </p:txEl>
                                          </p:spTgt>
                                        </p:tgtEl>
                                      </p:cBhvr>
                                      <p:to x="100000" y="100000"/>
                                    </p:animScale>
                                    <p:animScale>
                                      <p:cBhvr>
                                        <p:cTn id="47" dur="26">
                                          <p:stCondLst>
                                            <p:cond delay="1642"/>
                                          </p:stCondLst>
                                        </p:cTn>
                                        <p:tgtEl>
                                          <p:spTgt spid="3">
                                            <p:txEl>
                                              <p:pRg st="4" end="4"/>
                                            </p:txEl>
                                          </p:spTgt>
                                        </p:tgtEl>
                                      </p:cBhvr>
                                      <p:to x="100000" y="90000"/>
                                    </p:animScale>
                                    <p:animScale>
                                      <p:cBhvr>
                                        <p:cTn id="48" dur="166" decel="50000">
                                          <p:stCondLst>
                                            <p:cond delay="1668"/>
                                          </p:stCondLst>
                                        </p:cTn>
                                        <p:tgtEl>
                                          <p:spTgt spid="3">
                                            <p:txEl>
                                              <p:pRg st="4" end="4"/>
                                            </p:txEl>
                                          </p:spTgt>
                                        </p:tgtEl>
                                      </p:cBhvr>
                                      <p:to x="100000" y="100000"/>
                                    </p:animScale>
                                    <p:animScale>
                                      <p:cBhvr>
                                        <p:cTn id="49" dur="26">
                                          <p:stCondLst>
                                            <p:cond delay="1808"/>
                                          </p:stCondLst>
                                        </p:cTn>
                                        <p:tgtEl>
                                          <p:spTgt spid="3">
                                            <p:txEl>
                                              <p:pRg st="4" end="4"/>
                                            </p:txEl>
                                          </p:spTgt>
                                        </p:tgtEl>
                                      </p:cBhvr>
                                      <p:to x="100000" y="95000"/>
                                    </p:animScale>
                                    <p:animScale>
                                      <p:cBhvr>
                                        <p:cTn id="50" dur="166" decel="50000">
                                          <p:stCondLst>
                                            <p:cond delay="1834"/>
                                          </p:stCondLst>
                                        </p:cTn>
                                        <p:tgtEl>
                                          <p:spTgt spid="3">
                                            <p:txEl>
                                              <p:pRg st="4" end="4"/>
                                            </p:txEl>
                                          </p:spTgt>
                                        </p:tgtEl>
                                      </p:cBhvr>
                                      <p:to x="100000" y="100000"/>
                                    </p:animScale>
                                  </p:childTnLst>
                                </p:cTn>
                              </p:par>
                              <p:par>
                                <p:cTn id="51" presetID="26" presetClass="entr" presetSubtype="0" fill="hold" nodeType="withEffect">
                                  <p:stCondLst>
                                    <p:cond delay="0"/>
                                  </p:stCondLst>
                                  <p:childTnLst>
                                    <p:set>
                                      <p:cBhvr>
                                        <p:cTn id="52" dur="1" fill="hold">
                                          <p:stCondLst>
                                            <p:cond delay="0"/>
                                          </p:stCondLst>
                                        </p:cTn>
                                        <p:tgtEl>
                                          <p:spTgt spid="3">
                                            <p:txEl>
                                              <p:pRg st="5" end="5"/>
                                            </p:txEl>
                                          </p:spTgt>
                                        </p:tgtEl>
                                        <p:attrNameLst>
                                          <p:attrName>style.visibility</p:attrName>
                                        </p:attrNameLst>
                                      </p:cBhvr>
                                      <p:to>
                                        <p:strVal val="visible"/>
                                      </p:to>
                                    </p:set>
                                    <p:animEffect transition="in" filter="wipe(down)">
                                      <p:cBhvr>
                                        <p:cTn id="53" dur="580">
                                          <p:stCondLst>
                                            <p:cond delay="0"/>
                                          </p:stCondLst>
                                        </p:cTn>
                                        <p:tgtEl>
                                          <p:spTgt spid="3">
                                            <p:txEl>
                                              <p:pRg st="5" end="5"/>
                                            </p:txEl>
                                          </p:spTgt>
                                        </p:tgtEl>
                                      </p:cBhvr>
                                    </p:animEffect>
                                    <p:anim calcmode="lin" valueType="num">
                                      <p:cBhvr>
                                        <p:cTn id="54" dur="1822" tmFilter="0,0; 0.14,0.36; 0.43,0.73; 0.71,0.91; 1.0,1.0">
                                          <p:stCondLst>
                                            <p:cond delay="0"/>
                                          </p:stCondLst>
                                        </p:cTn>
                                        <p:tgtEl>
                                          <p:spTgt spid="3">
                                            <p:txEl>
                                              <p:pRg st="5" end="5"/>
                                            </p:txEl>
                                          </p:spTgt>
                                        </p:tgtEl>
                                        <p:attrNameLst>
                                          <p:attrName>ppt_x</p:attrName>
                                        </p:attrNameLst>
                                      </p:cBhvr>
                                      <p:tavLst>
                                        <p:tav tm="0">
                                          <p:val>
                                            <p:strVal val="#ppt_x-0.25"/>
                                          </p:val>
                                        </p:tav>
                                        <p:tav tm="100000">
                                          <p:val>
                                            <p:strVal val="#ppt_x"/>
                                          </p:val>
                                        </p:tav>
                                      </p:tavLst>
                                    </p:anim>
                                    <p:anim calcmode="lin" valueType="num">
                                      <p:cBhvr>
                                        <p:cTn id="55" dur="664" tmFilter="0.0,0.0; 0.25,0.07; 0.50,0.2; 0.75,0.467; 1.0,1.0">
                                          <p:stCondLst>
                                            <p:cond delay="0"/>
                                          </p:stCondLst>
                                        </p:cTn>
                                        <p:tgtEl>
                                          <p:spTgt spid="3">
                                            <p:txEl>
                                              <p:pRg st="5" end="5"/>
                                            </p:txEl>
                                          </p:spTgt>
                                        </p:tgtEl>
                                        <p:attrNameLst>
                                          <p:attrName>ppt_y</p:attrName>
                                        </p:attrNameLst>
                                      </p:cBhvr>
                                      <p:tavLst>
                                        <p:tav tm="0" fmla="#ppt_y-sin(pi*$)/3">
                                          <p:val>
                                            <p:fltVal val="0.5"/>
                                          </p:val>
                                        </p:tav>
                                        <p:tav tm="100000">
                                          <p:val>
                                            <p:fltVal val="1"/>
                                          </p:val>
                                        </p:tav>
                                      </p:tavLst>
                                    </p:anim>
                                    <p:anim calcmode="lin" valueType="num">
                                      <p:cBhvr>
                                        <p:cTn id="56" dur="664" tmFilter="0, 0; 0.125,0.2665; 0.25,0.4; 0.375,0.465; 0.5,0.5;  0.625,0.535; 0.75,0.6; 0.875,0.7335; 1,1">
                                          <p:stCondLst>
                                            <p:cond delay="664"/>
                                          </p:stCondLst>
                                        </p:cTn>
                                        <p:tgtEl>
                                          <p:spTgt spid="3">
                                            <p:txEl>
                                              <p:pRg st="5" end="5"/>
                                            </p:txEl>
                                          </p:spTgt>
                                        </p:tgtEl>
                                        <p:attrNameLst>
                                          <p:attrName>ppt_y</p:attrName>
                                        </p:attrNameLst>
                                      </p:cBhvr>
                                      <p:tavLst>
                                        <p:tav tm="0" fmla="#ppt_y-sin(pi*$)/9">
                                          <p:val>
                                            <p:fltVal val="0"/>
                                          </p:val>
                                        </p:tav>
                                        <p:tav tm="100000">
                                          <p:val>
                                            <p:fltVal val="1"/>
                                          </p:val>
                                        </p:tav>
                                      </p:tavLst>
                                    </p:anim>
                                    <p:anim calcmode="lin" valueType="num">
                                      <p:cBhvr>
                                        <p:cTn id="57" dur="332" tmFilter="0, 0; 0.125,0.2665; 0.25,0.4; 0.375,0.465; 0.5,0.5;  0.625,0.535; 0.75,0.6; 0.875,0.7335; 1,1">
                                          <p:stCondLst>
                                            <p:cond delay="1324"/>
                                          </p:stCondLst>
                                        </p:cTn>
                                        <p:tgtEl>
                                          <p:spTgt spid="3">
                                            <p:txEl>
                                              <p:pRg st="5" end="5"/>
                                            </p:txEl>
                                          </p:spTgt>
                                        </p:tgtEl>
                                        <p:attrNameLst>
                                          <p:attrName>ppt_y</p:attrName>
                                        </p:attrNameLst>
                                      </p:cBhvr>
                                      <p:tavLst>
                                        <p:tav tm="0" fmla="#ppt_y-sin(pi*$)/27">
                                          <p:val>
                                            <p:fltVal val="0"/>
                                          </p:val>
                                        </p:tav>
                                        <p:tav tm="100000">
                                          <p:val>
                                            <p:fltVal val="1"/>
                                          </p:val>
                                        </p:tav>
                                      </p:tavLst>
                                    </p:anim>
                                    <p:anim calcmode="lin" valueType="num">
                                      <p:cBhvr>
                                        <p:cTn id="58" dur="164" tmFilter="0, 0; 0.125,0.2665; 0.25,0.4; 0.375,0.465; 0.5,0.5;  0.625,0.535; 0.75,0.6; 0.875,0.7335; 1,1">
                                          <p:stCondLst>
                                            <p:cond delay="1656"/>
                                          </p:stCondLst>
                                        </p:cTn>
                                        <p:tgtEl>
                                          <p:spTgt spid="3">
                                            <p:txEl>
                                              <p:pRg st="5" end="5"/>
                                            </p:txEl>
                                          </p:spTgt>
                                        </p:tgtEl>
                                        <p:attrNameLst>
                                          <p:attrName>ppt_y</p:attrName>
                                        </p:attrNameLst>
                                      </p:cBhvr>
                                      <p:tavLst>
                                        <p:tav tm="0" fmla="#ppt_y-sin(pi*$)/81">
                                          <p:val>
                                            <p:fltVal val="0"/>
                                          </p:val>
                                        </p:tav>
                                        <p:tav tm="100000">
                                          <p:val>
                                            <p:fltVal val="1"/>
                                          </p:val>
                                        </p:tav>
                                      </p:tavLst>
                                    </p:anim>
                                    <p:animScale>
                                      <p:cBhvr>
                                        <p:cTn id="59" dur="26">
                                          <p:stCondLst>
                                            <p:cond delay="650"/>
                                          </p:stCondLst>
                                        </p:cTn>
                                        <p:tgtEl>
                                          <p:spTgt spid="3">
                                            <p:txEl>
                                              <p:pRg st="5" end="5"/>
                                            </p:txEl>
                                          </p:spTgt>
                                        </p:tgtEl>
                                      </p:cBhvr>
                                      <p:to x="100000" y="60000"/>
                                    </p:animScale>
                                    <p:animScale>
                                      <p:cBhvr>
                                        <p:cTn id="60" dur="166" decel="50000">
                                          <p:stCondLst>
                                            <p:cond delay="676"/>
                                          </p:stCondLst>
                                        </p:cTn>
                                        <p:tgtEl>
                                          <p:spTgt spid="3">
                                            <p:txEl>
                                              <p:pRg st="5" end="5"/>
                                            </p:txEl>
                                          </p:spTgt>
                                        </p:tgtEl>
                                      </p:cBhvr>
                                      <p:to x="100000" y="100000"/>
                                    </p:animScale>
                                    <p:animScale>
                                      <p:cBhvr>
                                        <p:cTn id="61" dur="26">
                                          <p:stCondLst>
                                            <p:cond delay="1312"/>
                                          </p:stCondLst>
                                        </p:cTn>
                                        <p:tgtEl>
                                          <p:spTgt spid="3">
                                            <p:txEl>
                                              <p:pRg st="5" end="5"/>
                                            </p:txEl>
                                          </p:spTgt>
                                        </p:tgtEl>
                                      </p:cBhvr>
                                      <p:to x="100000" y="80000"/>
                                    </p:animScale>
                                    <p:animScale>
                                      <p:cBhvr>
                                        <p:cTn id="62" dur="166" decel="50000">
                                          <p:stCondLst>
                                            <p:cond delay="1338"/>
                                          </p:stCondLst>
                                        </p:cTn>
                                        <p:tgtEl>
                                          <p:spTgt spid="3">
                                            <p:txEl>
                                              <p:pRg st="5" end="5"/>
                                            </p:txEl>
                                          </p:spTgt>
                                        </p:tgtEl>
                                      </p:cBhvr>
                                      <p:to x="100000" y="100000"/>
                                    </p:animScale>
                                    <p:animScale>
                                      <p:cBhvr>
                                        <p:cTn id="63" dur="26">
                                          <p:stCondLst>
                                            <p:cond delay="1642"/>
                                          </p:stCondLst>
                                        </p:cTn>
                                        <p:tgtEl>
                                          <p:spTgt spid="3">
                                            <p:txEl>
                                              <p:pRg st="5" end="5"/>
                                            </p:txEl>
                                          </p:spTgt>
                                        </p:tgtEl>
                                      </p:cBhvr>
                                      <p:to x="100000" y="90000"/>
                                    </p:animScale>
                                    <p:animScale>
                                      <p:cBhvr>
                                        <p:cTn id="64" dur="166" decel="50000">
                                          <p:stCondLst>
                                            <p:cond delay="1668"/>
                                          </p:stCondLst>
                                        </p:cTn>
                                        <p:tgtEl>
                                          <p:spTgt spid="3">
                                            <p:txEl>
                                              <p:pRg st="5" end="5"/>
                                            </p:txEl>
                                          </p:spTgt>
                                        </p:tgtEl>
                                      </p:cBhvr>
                                      <p:to x="100000" y="100000"/>
                                    </p:animScale>
                                    <p:animScale>
                                      <p:cBhvr>
                                        <p:cTn id="65" dur="26">
                                          <p:stCondLst>
                                            <p:cond delay="1808"/>
                                          </p:stCondLst>
                                        </p:cTn>
                                        <p:tgtEl>
                                          <p:spTgt spid="3">
                                            <p:txEl>
                                              <p:pRg st="5" end="5"/>
                                            </p:txEl>
                                          </p:spTgt>
                                        </p:tgtEl>
                                      </p:cBhvr>
                                      <p:to x="100000" y="95000"/>
                                    </p:animScale>
                                    <p:animScale>
                                      <p:cBhvr>
                                        <p:cTn id="66" dur="166" decel="50000">
                                          <p:stCondLst>
                                            <p:cond delay="1834"/>
                                          </p:stCondLst>
                                        </p:cTn>
                                        <p:tgtEl>
                                          <p:spTgt spid="3">
                                            <p:txEl>
                                              <p:pRg st="5" end="5"/>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850106"/>
          </a:xfrm>
        </p:spPr>
        <p:txBody>
          <a:bodyPr>
            <a:noAutofit/>
          </a:bodyPr>
          <a:lstStyle/>
          <a:p>
            <a:r>
              <a:rPr lang="es-CO" b="1" i="1" dirty="0" smtClean="0">
                <a:solidFill>
                  <a:srgbClr val="FF0000"/>
                </a:solidFill>
                <a:latin typeface="Agency FB" pitchFamily="34" charset="0"/>
              </a:rPr>
              <a:t>«Asentándose </a:t>
            </a:r>
            <a:r>
              <a:rPr lang="es-CO" b="1" i="1" dirty="0">
                <a:solidFill>
                  <a:srgbClr val="FF0000"/>
                </a:solidFill>
                <a:latin typeface="Agency FB" pitchFamily="34" charset="0"/>
              </a:rPr>
              <a:t>sobre cada uno de </a:t>
            </a:r>
            <a:r>
              <a:rPr lang="es-CO" b="1" i="1" dirty="0" smtClean="0">
                <a:solidFill>
                  <a:srgbClr val="FF0000"/>
                </a:solidFill>
                <a:latin typeface="Agency FB" pitchFamily="34" charset="0"/>
              </a:rPr>
              <a:t>ellos»</a:t>
            </a:r>
            <a:endParaRPr lang="es-CO" b="1" i="1" dirty="0">
              <a:solidFill>
                <a:srgbClr val="FF0000"/>
              </a:solidFill>
              <a:latin typeface="Agency FB" pitchFamily="34" charset="0"/>
            </a:endParaRPr>
          </a:p>
        </p:txBody>
      </p:sp>
      <p:sp>
        <p:nvSpPr>
          <p:cNvPr id="3" name="2 Marcador de contenido"/>
          <p:cNvSpPr>
            <a:spLocks noGrp="1"/>
          </p:cNvSpPr>
          <p:nvPr>
            <p:ph idx="1"/>
          </p:nvPr>
        </p:nvSpPr>
        <p:spPr>
          <a:xfrm>
            <a:off x="467544" y="1412776"/>
            <a:ext cx="8229600" cy="4997152"/>
          </a:xfrm>
          <a:blipFill>
            <a:blip r:embed="rId2"/>
            <a:tile tx="0" ty="0" sx="100000" sy="100000" flip="none" algn="tl"/>
          </a:blipFill>
        </p:spPr>
        <p:txBody>
          <a:bodyPr>
            <a:normAutofit fontScale="85000" lnSpcReduction="20000"/>
          </a:bodyPr>
          <a:lstStyle/>
          <a:p>
            <a:pPr marL="0" indent="0" algn="ctr">
              <a:buNone/>
            </a:pPr>
            <a:endParaRPr lang="es-CO" sz="2100" dirty="0" smtClean="0"/>
          </a:p>
          <a:p>
            <a:pPr marL="0" indent="0" algn="ctr">
              <a:buNone/>
            </a:pPr>
            <a:r>
              <a:rPr lang="es-CO" sz="3300" dirty="0" smtClean="0"/>
              <a:t>El texto dice: </a:t>
            </a:r>
            <a:r>
              <a:rPr lang="es-CO" dirty="0" smtClean="0"/>
              <a:t> </a:t>
            </a:r>
            <a:r>
              <a:rPr lang="es-CO" b="1" u="sng" dirty="0"/>
              <a:t>Sobre cada apóstol</a:t>
            </a:r>
            <a:r>
              <a:rPr lang="es-CO" dirty="0"/>
              <a:t>. </a:t>
            </a:r>
            <a:r>
              <a:rPr lang="es-CO" dirty="0" smtClean="0"/>
              <a:t>O sea, Sobre </a:t>
            </a:r>
            <a:r>
              <a:rPr lang="es-CO" dirty="0"/>
              <a:t>todos y cada uno de ellos. No solo sobre Pedro </a:t>
            </a:r>
            <a:r>
              <a:rPr lang="es-CO" dirty="0" smtClean="0"/>
              <a:t>como invistiéndolo de un poder especial, sino </a:t>
            </a:r>
            <a:r>
              <a:rPr lang="es-CO" dirty="0"/>
              <a:t>también sobre los </a:t>
            </a:r>
            <a:r>
              <a:rPr lang="es-CO" dirty="0" smtClean="0"/>
              <a:t>demás apóstoles. </a:t>
            </a:r>
          </a:p>
          <a:p>
            <a:pPr marL="0" indent="0" algn="ctr">
              <a:buNone/>
            </a:pPr>
            <a:r>
              <a:rPr lang="es-CO" b="1" dirty="0" smtClean="0">
                <a:solidFill>
                  <a:srgbClr val="0070C0"/>
                </a:solidFill>
              </a:rPr>
              <a:t>Pedro </a:t>
            </a:r>
            <a:r>
              <a:rPr lang="es-CO" b="1" dirty="0">
                <a:solidFill>
                  <a:srgbClr val="0070C0"/>
                </a:solidFill>
              </a:rPr>
              <a:t>no era el “jefe de los apóstoles”; no era el “principal entre ellos”, su “presidente” o el “apóstol Papa”. Igualdad había entre los apóstoles. Todos recibieron el mismo poder en Pentecostés</a:t>
            </a:r>
            <a:r>
              <a:rPr lang="es-CO" b="1" dirty="0" smtClean="0">
                <a:solidFill>
                  <a:srgbClr val="0070C0"/>
                </a:solidFill>
              </a:rPr>
              <a:t>.</a:t>
            </a:r>
          </a:p>
          <a:p>
            <a:pPr marL="0" indent="0" algn="ctr">
              <a:buNone/>
            </a:pPr>
            <a:r>
              <a:rPr lang="es-CO" dirty="0" smtClean="0"/>
              <a:t> </a:t>
            </a:r>
            <a:r>
              <a:rPr lang="es-CO" dirty="0"/>
              <a:t>La lengua, como de fuego, que se asentó sobre la cabeza de Pedro no era más espectacular que las lenguas que se asentaron sobre los demás apóstoles.</a:t>
            </a:r>
          </a:p>
          <a:p>
            <a:pPr marL="0" indent="0" algn="ctr">
              <a:buNone/>
            </a:pPr>
            <a:r>
              <a:rPr lang="es-CO" dirty="0" smtClean="0"/>
              <a:t> </a:t>
            </a:r>
            <a:r>
              <a:rPr lang="es-CO" dirty="0"/>
              <a:t>Sobre cada apóstol, y no sobre cada uno de los ciento veinte discípulos.</a:t>
            </a:r>
          </a:p>
          <a:p>
            <a:endParaRPr lang="es-CO" dirty="0"/>
          </a:p>
        </p:txBody>
      </p:sp>
    </p:spTree>
    <p:extLst>
      <p:ext uri="{BB962C8B-B14F-4D97-AF65-F5344CB8AC3E}">
        <p14:creationId xmlns:p14="http://schemas.microsoft.com/office/powerpoint/2010/main" val="73439780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arn(inVertical)">
                                      <p:cBhvr>
                                        <p:cTn id="7" dur="500"/>
                                        <p:tgtEl>
                                          <p:spTgt spid="3">
                                            <p:txEl>
                                              <p:pRg st="1" end="1"/>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barn(inVertical)">
                                      <p:cBhvr>
                                        <p:cTn id="10" dur="500"/>
                                        <p:tgtEl>
                                          <p:spTgt spid="3">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6"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wipe(down)">
                                      <p:cBhvr>
                                        <p:cTn id="15" dur="580">
                                          <p:stCondLst>
                                            <p:cond delay="0"/>
                                          </p:stCondLst>
                                        </p:cTn>
                                        <p:tgtEl>
                                          <p:spTgt spid="3">
                                            <p:txEl>
                                              <p:pRg st="3" end="3"/>
                                            </p:txEl>
                                          </p:spTgt>
                                        </p:tgtEl>
                                      </p:cBhvr>
                                    </p:animEffect>
                                    <p:anim calcmode="lin" valueType="num">
                                      <p:cBhvr>
                                        <p:cTn id="16" dur="1822" tmFilter="0,0; 0.14,0.36; 0.43,0.73; 0.71,0.91; 1.0,1.0">
                                          <p:stCondLst>
                                            <p:cond delay="0"/>
                                          </p:stCondLst>
                                        </p:cTn>
                                        <p:tgtEl>
                                          <p:spTgt spid="3">
                                            <p:txEl>
                                              <p:pRg st="3" end="3"/>
                                            </p:txEl>
                                          </p:spTgt>
                                        </p:tgtEl>
                                        <p:attrNameLst>
                                          <p:attrName>ppt_x</p:attrName>
                                        </p:attrNameLst>
                                      </p:cBhvr>
                                      <p:tavLst>
                                        <p:tav tm="0">
                                          <p:val>
                                            <p:strVal val="#ppt_x-0.25"/>
                                          </p:val>
                                        </p:tav>
                                        <p:tav tm="100000">
                                          <p:val>
                                            <p:strVal val="#ppt_x"/>
                                          </p:val>
                                        </p:tav>
                                      </p:tavLst>
                                    </p:anim>
                                    <p:anim calcmode="lin" valueType="num">
                                      <p:cBhvr>
                                        <p:cTn id="17" dur="664" tmFilter="0.0,0.0; 0.25,0.07; 0.50,0.2; 0.75,0.467; 1.0,1.0">
                                          <p:stCondLst>
                                            <p:cond delay="0"/>
                                          </p:stCondLst>
                                        </p:cTn>
                                        <p:tgtEl>
                                          <p:spTgt spid="3">
                                            <p:txEl>
                                              <p:pRg st="3" end="3"/>
                                            </p:txEl>
                                          </p:spTgt>
                                        </p:tgtEl>
                                        <p:attrNameLst>
                                          <p:attrName>ppt_y</p:attrName>
                                        </p:attrNameLst>
                                      </p:cBhvr>
                                      <p:tavLst>
                                        <p:tav tm="0" fmla="#ppt_y-sin(pi*$)/3">
                                          <p:val>
                                            <p:fltVal val="0.5"/>
                                          </p:val>
                                        </p:tav>
                                        <p:tav tm="100000">
                                          <p:val>
                                            <p:fltVal val="1"/>
                                          </p:val>
                                        </p:tav>
                                      </p:tavLst>
                                    </p:anim>
                                    <p:anim calcmode="lin" valueType="num">
                                      <p:cBhvr>
                                        <p:cTn id="18" dur="664" tmFilter="0, 0; 0.125,0.2665; 0.25,0.4; 0.375,0.465; 0.5,0.5;  0.625,0.535; 0.75,0.6; 0.875,0.7335; 1,1">
                                          <p:stCondLst>
                                            <p:cond delay="664"/>
                                          </p:stCondLst>
                                        </p:cTn>
                                        <p:tgtEl>
                                          <p:spTgt spid="3">
                                            <p:txEl>
                                              <p:pRg st="3" end="3"/>
                                            </p:txEl>
                                          </p:spTgt>
                                        </p:tgtEl>
                                        <p:attrNameLst>
                                          <p:attrName>ppt_y</p:attrName>
                                        </p:attrNameLst>
                                      </p:cBhvr>
                                      <p:tavLst>
                                        <p:tav tm="0" fmla="#ppt_y-sin(pi*$)/9">
                                          <p:val>
                                            <p:fltVal val="0"/>
                                          </p:val>
                                        </p:tav>
                                        <p:tav tm="100000">
                                          <p:val>
                                            <p:fltVal val="1"/>
                                          </p:val>
                                        </p:tav>
                                      </p:tavLst>
                                    </p:anim>
                                    <p:anim calcmode="lin" valueType="num">
                                      <p:cBhvr>
                                        <p:cTn id="19" dur="332" tmFilter="0, 0; 0.125,0.2665; 0.25,0.4; 0.375,0.465; 0.5,0.5;  0.625,0.535; 0.75,0.6; 0.875,0.7335; 1,1">
                                          <p:stCondLst>
                                            <p:cond delay="1324"/>
                                          </p:stCondLst>
                                        </p:cTn>
                                        <p:tgtEl>
                                          <p:spTgt spid="3">
                                            <p:txEl>
                                              <p:pRg st="3" end="3"/>
                                            </p:txEl>
                                          </p:spTgt>
                                        </p:tgtEl>
                                        <p:attrNameLst>
                                          <p:attrName>ppt_y</p:attrName>
                                        </p:attrNameLst>
                                      </p:cBhvr>
                                      <p:tavLst>
                                        <p:tav tm="0" fmla="#ppt_y-sin(pi*$)/27">
                                          <p:val>
                                            <p:fltVal val="0"/>
                                          </p:val>
                                        </p:tav>
                                        <p:tav tm="100000">
                                          <p:val>
                                            <p:fltVal val="1"/>
                                          </p:val>
                                        </p:tav>
                                      </p:tavLst>
                                    </p:anim>
                                    <p:anim calcmode="lin" valueType="num">
                                      <p:cBhvr>
                                        <p:cTn id="20" dur="164" tmFilter="0, 0; 0.125,0.2665; 0.25,0.4; 0.375,0.465; 0.5,0.5;  0.625,0.535; 0.75,0.6; 0.875,0.7335; 1,1">
                                          <p:stCondLst>
                                            <p:cond delay="1656"/>
                                          </p:stCondLst>
                                        </p:cTn>
                                        <p:tgtEl>
                                          <p:spTgt spid="3">
                                            <p:txEl>
                                              <p:pRg st="3" end="3"/>
                                            </p:txEl>
                                          </p:spTgt>
                                        </p:tgtEl>
                                        <p:attrNameLst>
                                          <p:attrName>ppt_y</p:attrName>
                                        </p:attrNameLst>
                                      </p:cBhvr>
                                      <p:tavLst>
                                        <p:tav tm="0" fmla="#ppt_y-sin(pi*$)/81">
                                          <p:val>
                                            <p:fltVal val="0"/>
                                          </p:val>
                                        </p:tav>
                                        <p:tav tm="100000">
                                          <p:val>
                                            <p:fltVal val="1"/>
                                          </p:val>
                                        </p:tav>
                                      </p:tavLst>
                                    </p:anim>
                                    <p:animScale>
                                      <p:cBhvr>
                                        <p:cTn id="21" dur="26">
                                          <p:stCondLst>
                                            <p:cond delay="650"/>
                                          </p:stCondLst>
                                        </p:cTn>
                                        <p:tgtEl>
                                          <p:spTgt spid="3">
                                            <p:txEl>
                                              <p:pRg st="3" end="3"/>
                                            </p:txEl>
                                          </p:spTgt>
                                        </p:tgtEl>
                                      </p:cBhvr>
                                      <p:to x="100000" y="60000"/>
                                    </p:animScale>
                                    <p:animScale>
                                      <p:cBhvr>
                                        <p:cTn id="22" dur="166" decel="50000">
                                          <p:stCondLst>
                                            <p:cond delay="676"/>
                                          </p:stCondLst>
                                        </p:cTn>
                                        <p:tgtEl>
                                          <p:spTgt spid="3">
                                            <p:txEl>
                                              <p:pRg st="3" end="3"/>
                                            </p:txEl>
                                          </p:spTgt>
                                        </p:tgtEl>
                                      </p:cBhvr>
                                      <p:to x="100000" y="100000"/>
                                    </p:animScale>
                                    <p:animScale>
                                      <p:cBhvr>
                                        <p:cTn id="23" dur="26">
                                          <p:stCondLst>
                                            <p:cond delay="1312"/>
                                          </p:stCondLst>
                                        </p:cTn>
                                        <p:tgtEl>
                                          <p:spTgt spid="3">
                                            <p:txEl>
                                              <p:pRg st="3" end="3"/>
                                            </p:txEl>
                                          </p:spTgt>
                                        </p:tgtEl>
                                      </p:cBhvr>
                                      <p:to x="100000" y="80000"/>
                                    </p:animScale>
                                    <p:animScale>
                                      <p:cBhvr>
                                        <p:cTn id="24" dur="166" decel="50000">
                                          <p:stCondLst>
                                            <p:cond delay="1338"/>
                                          </p:stCondLst>
                                        </p:cTn>
                                        <p:tgtEl>
                                          <p:spTgt spid="3">
                                            <p:txEl>
                                              <p:pRg st="3" end="3"/>
                                            </p:txEl>
                                          </p:spTgt>
                                        </p:tgtEl>
                                      </p:cBhvr>
                                      <p:to x="100000" y="100000"/>
                                    </p:animScale>
                                    <p:animScale>
                                      <p:cBhvr>
                                        <p:cTn id="25" dur="26">
                                          <p:stCondLst>
                                            <p:cond delay="1642"/>
                                          </p:stCondLst>
                                        </p:cTn>
                                        <p:tgtEl>
                                          <p:spTgt spid="3">
                                            <p:txEl>
                                              <p:pRg st="3" end="3"/>
                                            </p:txEl>
                                          </p:spTgt>
                                        </p:tgtEl>
                                      </p:cBhvr>
                                      <p:to x="100000" y="90000"/>
                                    </p:animScale>
                                    <p:animScale>
                                      <p:cBhvr>
                                        <p:cTn id="26" dur="166" decel="50000">
                                          <p:stCondLst>
                                            <p:cond delay="1668"/>
                                          </p:stCondLst>
                                        </p:cTn>
                                        <p:tgtEl>
                                          <p:spTgt spid="3">
                                            <p:txEl>
                                              <p:pRg st="3" end="3"/>
                                            </p:txEl>
                                          </p:spTgt>
                                        </p:tgtEl>
                                      </p:cBhvr>
                                      <p:to x="100000" y="100000"/>
                                    </p:animScale>
                                    <p:animScale>
                                      <p:cBhvr>
                                        <p:cTn id="27" dur="26">
                                          <p:stCondLst>
                                            <p:cond delay="1808"/>
                                          </p:stCondLst>
                                        </p:cTn>
                                        <p:tgtEl>
                                          <p:spTgt spid="3">
                                            <p:txEl>
                                              <p:pRg st="3" end="3"/>
                                            </p:txEl>
                                          </p:spTgt>
                                        </p:tgtEl>
                                      </p:cBhvr>
                                      <p:to x="100000" y="95000"/>
                                    </p:animScale>
                                    <p:animScale>
                                      <p:cBhvr>
                                        <p:cTn id="28" dur="166" decel="50000">
                                          <p:stCondLst>
                                            <p:cond delay="1834"/>
                                          </p:stCondLst>
                                        </p:cTn>
                                        <p:tgtEl>
                                          <p:spTgt spid="3">
                                            <p:txEl>
                                              <p:pRg st="3" end="3"/>
                                            </p:txEl>
                                          </p:spTgt>
                                        </p:tgtEl>
                                      </p:cBhvr>
                                      <p:to x="100000" y="100000"/>
                                    </p:animScale>
                                  </p:childTnLst>
                                </p:cTn>
                              </p:par>
                              <p:par>
                                <p:cTn id="29" presetID="26" presetClass="entr" presetSubtype="0" fill="hold" nodeType="with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wipe(down)">
                                      <p:cBhvr>
                                        <p:cTn id="31" dur="580">
                                          <p:stCondLst>
                                            <p:cond delay="0"/>
                                          </p:stCondLst>
                                        </p:cTn>
                                        <p:tgtEl>
                                          <p:spTgt spid="3">
                                            <p:txEl>
                                              <p:pRg st="4" end="4"/>
                                            </p:txEl>
                                          </p:spTgt>
                                        </p:tgtEl>
                                      </p:cBhvr>
                                    </p:animEffect>
                                    <p:anim calcmode="lin" valueType="num">
                                      <p:cBhvr>
                                        <p:cTn id="32" dur="1822" tmFilter="0,0; 0.14,0.36; 0.43,0.73; 0.71,0.91; 1.0,1.0">
                                          <p:stCondLst>
                                            <p:cond delay="0"/>
                                          </p:stCondLst>
                                        </p:cTn>
                                        <p:tgtEl>
                                          <p:spTgt spid="3">
                                            <p:txEl>
                                              <p:pRg st="4" end="4"/>
                                            </p:txEl>
                                          </p:spTgt>
                                        </p:tgtEl>
                                        <p:attrNameLst>
                                          <p:attrName>ppt_x</p:attrName>
                                        </p:attrNameLst>
                                      </p:cBhvr>
                                      <p:tavLst>
                                        <p:tav tm="0">
                                          <p:val>
                                            <p:strVal val="#ppt_x-0.25"/>
                                          </p:val>
                                        </p:tav>
                                        <p:tav tm="100000">
                                          <p:val>
                                            <p:strVal val="#ppt_x"/>
                                          </p:val>
                                        </p:tav>
                                      </p:tavLst>
                                    </p:anim>
                                    <p:anim calcmode="lin" valueType="num">
                                      <p:cBhvr>
                                        <p:cTn id="33" dur="664" tmFilter="0.0,0.0; 0.25,0.07; 0.50,0.2; 0.75,0.467; 1.0,1.0">
                                          <p:stCondLst>
                                            <p:cond delay="0"/>
                                          </p:stCondLst>
                                        </p:cTn>
                                        <p:tgtEl>
                                          <p:spTgt spid="3">
                                            <p:txEl>
                                              <p:pRg st="4" end="4"/>
                                            </p:txEl>
                                          </p:spTgt>
                                        </p:tgtEl>
                                        <p:attrNameLst>
                                          <p:attrName>ppt_y</p:attrName>
                                        </p:attrNameLst>
                                      </p:cBhvr>
                                      <p:tavLst>
                                        <p:tav tm="0" fmla="#ppt_y-sin(pi*$)/3">
                                          <p:val>
                                            <p:fltVal val="0.5"/>
                                          </p:val>
                                        </p:tav>
                                        <p:tav tm="100000">
                                          <p:val>
                                            <p:fltVal val="1"/>
                                          </p:val>
                                        </p:tav>
                                      </p:tavLst>
                                    </p:anim>
                                    <p:anim calcmode="lin" valueType="num">
                                      <p:cBhvr>
                                        <p:cTn id="34" dur="664" tmFilter="0, 0; 0.125,0.2665; 0.25,0.4; 0.375,0.465; 0.5,0.5;  0.625,0.535; 0.75,0.6; 0.875,0.7335; 1,1">
                                          <p:stCondLst>
                                            <p:cond delay="664"/>
                                          </p:stCondLst>
                                        </p:cTn>
                                        <p:tgtEl>
                                          <p:spTgt spid="3">
                                            <p:txEl>
                                              <p:pRg st="4" end="4"/>
                                            </p:txEl>
                                          </p:spTgt>
                                        </p:tgtEl>
                                        <p:attrNameLst>
                                          <p:attrName>ppt_y</p:attrName>
                                        </p:attrNameLst>
                                      </p:cBhvr>
                                      <p:tavLst>
                                        <p:tav tm="0" fmla="#ppt_y-sin(pi*$)/9">
                                          <p:val>
                                            <p:fltVal val="0"/>
                                          </p:val>
                                        </p:tav>
                                        <p:tav tm="100000">
                                          <p:val>
                                            <p:fltVal val="1"/>
                                          </p:val>
                                        </p:tav>
                                      </p:tavLst>
                                    </p:anim>
                                    <p:anim calcmode="lin" valueType="num">
                                      <p:cBhvr>
                                        <p:cTn id="35" dur="332" tmFilter="0, 0; 0.125,0.2665; 0.25,0.4; 0.375,0.465; 0.5,0.5;  0.625,0.535; 0.75,0.6; 0.875,0.7335; 1,1">
                                          <p:stCondLst>
                                            <p:cond delay="1324"/>
                                          </p:stCondLst>
                                        </p:cTn>
                                        <p:tgtEl>
                                          <p:spTgt spid="3">
                                            <p:txEl>
                                              <p:pRg st="4" end="4"/>
                                            </p:txEl>
                                          </p:spTgt>
                                        </p:tgtEl>
                                        <p:attrNameLst>
                                          <p:attrName>ppt_y</p:attrName>
                                        </p:attrNameLst>
                                      </p:cBhvr>
                                      <p:tavLst>
                                        <p:tav tm="0" fmla="#ppt_y-sin(pi*$)/27">
                                          <p:val>
                                            <p:fltVal val="0"/>
                                          </p:val>
                                        </p:tav>
                                        <p:tav tm="100000">
                                          <p:val>
                                            <p:fltVal val="1"/>
                                          </p:val>
                                        </p:tav>
                                      </p:tavLst>
                                    </p:anim>
                                    <p:anim calcmode="lin" valueType="num">
                                      <p:cBhvr>
                                        <p:cTn id="36" dur="164" tmFilter="0, 0; 0.125,0.2665; 0.25,0.4; 0.375,0.465; 0.5,0.5;  0.625,0.535; 0.75,0.6; 0.875,0.7335; 1,1">
                                          <p:stCondLst>
                                            <p:cond delay="1656"/>
                                          </p:stCondLst>
                                        </p:cTn>
                                        <p:tgtEl>
                                          <p:spTgt spid="3">
                                            <p:txEl>
                                              <p:pRg st="4" end="4"/>
                                            </p:txEl>
                                          </p:spTgt>
                                        </p:tgtEl>
                                        <p:attrNameLst>
                                          <p:attrName>ppt_y</p:attrName>
                                        </p:attrNameLst>
                                      </p:cBhvr>
                                      <p:tavLst>
                                        <p:tav tm="0" fmla="#ppt_y-sin(pi*$)/81">
                                          <p:val>
                                            <p:fltVal val="0"/>
                                          </p:val>
                                        </p:tav>
                                        <p:tav tm="100000">
                                          <p:val>
                                            <p:fltVal val="1"/>
                                          </p:val>
                                        </p:tav>
                                      </p:tavLst>
                                    </p:anim>
                                    <p:animScale>
                                      <p:cBhvr>
                                        <p:cTn id="37" dur="26">
                                          <p:stCondLst>
                                            <p:cond delay="650"/>
                                          </p:stCondLst>
                                        </p:cTn>
                                        <p:tgtEl>
                                          <p:spTgt spid="3">
                                            <p:txEl>
                                              <p:pRg st="4" end="4"/>
                                            </p:txEl>
                                          </p:spTgt>
                                        </p:tgtEl>
                                      </p:cBhvr>
                                      <p:to x="100000" y="60000"/>
                                    </p:animScale>
                                    <p:animScale>
                                      <p:cBhvr>
                                        <p:cTn id="38" dur="166" decel="50000">
                                          <p:stCondLst>
                                            <p:cond delay="676"/>
                                          </p:stCondLst>
                                        </p:cTn>
                                        <p:tgtEl>
                                          <p:spTgt spid="3">
                                            <p:txEl>
                                              <p:pRg st="4" end="4"/>
                                            </p:txEl>
                                          </p:spTgt>
                                        </p:tgtEl>
                                      </p:cBhvr>
                                      <p:to x="100000" y="100000"/>
                                    </p:animScale>
                                    <p:animScale>
                                      <p:cBhvr>
                                        <p:cTn id="39" dur="26">
                                          <p:stCondLst>
                                            <p:cond delay="1312"/>
                                          </p:stCondLst>
                                        </p:cTn>
                                        <p:tgtEl>
                                          <p:spTgt spid="3">
                                            <p:txEl>
                                              <p:pRg st="4" end="4"/>
                                            </p:txEl>
                                          </p:spTgt>
                                        </p:tgtEl>
                                      </p:cBhvr>
                                      <p:to x="100000" y="80000"/>
                                    </p:animScale>
                                    <p:animScale>
                                      <p:cBhvr>
                                        <p:cTn id="40" dur="166" decel="50000">
                                          <p:stCondLst>
                                            <p:cond delay="1338"/>
                                          </p:stCondLst>
                                        </p:cTn>
                                        <p:tgtEl>
                                          <p:spTgt spid="3">
                                            <p:txEl>
                                              <p:pRg st="4" end="4"/>
                                            </p:txEl>
                                          </p:spTgt>
                                        </p:tgtEl>
                                      </p:cBhvr>
                                      <p:to x="100000" y="100000"/>
                                    </p:animScale>
                                    <p:animScale>
                                      <p:cBhvr>
                                        <p:cTn id="41" dur="26">
                                          <p:stCondLst>
                                            <p:cond delay="1642"/>
                                          </p:stCondLst>
                                        </p:cTn>
                                        <p:tgtEl>
                                          <p:spTgt spid="3">
                                            <p:txEl>
                                              <p:pRg st="4" end="4"/>
                                            </p:txEl>
                                          </p:spTgt>
                                        </p:tgtEl>
                                      </p:cBhvr>
                                      <p:to x="100000" y="90000"/>
                                    </p:animScale>
                                    <p:animScale>
                                      <p:cBhvr>
                                        <p:cTn id="42" dur="166" decel="50000">
                                          <p:stCondLst>
                                            <p:cond delay="1668"/>
                                          </p:stCondLst>
                                        </p:cTn>
                                        <p:tgtEl>
                                          <p:spTgt spid="3">
                                            <p:txEl>
                                              <p:pRg st="4" end="4"/>
                                            </p:txEl>
                                          </p:spTgt>
                                        </p:tgtEl>
                                      </p:cBhvr>
                                      <p:to x="100000" y="100000"/>
                                    </p:animScale>
                                    <p:animScale>
                                      <p:cBhvr>
                                        <p:cTn id="43" dur="26">
                                          <p:stCondLst>
                                            <p:cond delay="1808"/>
                                          </p:stCondLst>
                                        </p:cTn>
                                        <p:tgtEl>
                                          <p:spTgt spid="3">
                                            <p:txEl>
                                              <p:pRg st="4" end="4"/>
                                            </p:txEl>
                                          </p:spTgt>
                                        </p:tgtEl>
                                      </p:cBhvr>
                                      <p:to x="100000" y="95000"/>
                                    </p:animScale>
                                    <p:animScale>
                                      <p:cBhvr>
                                        <p:cTn id="44" dur="166" decel="50000">
                                          <p:stCondLst>
                                            <p:cond delay="1834"/>
                                          </p:stCondLst>
                                        </p:cTn>
                                        <p:tgtEl>
                                          <p:spTgt spid="3">
                                            <p:txEl>
                                              <p:pRg st="4" end="4"/>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CO" sz="3600" b="1" i="1" dirty="0">
                <a:latin typeface="Agency FB" pitchFamily="34" charset="0"/>
              </a:rPr>
              <a:t> ¿Por cuánto tiempo permanecieron las “lenguas repartidas, como de fuego”, sobre los apóstoles?</a:t>
            </a:r>
          </a:p>
        </p:txBody>
      </p:sp>
      <p:sp>
        <p:nvSpPr>
          <p:cNvPr id="3" name="2 Marcador de contenido"/>
          <p:cNvSpPr>
            <a:spLocks noGrp="1"/>
          </p:cNvSpPr>
          <p:nvPr>
            <p:ph idx="1"/>
          </p:nvPr>
        </p:nvSpPr>
        <p:spPr>
          <a:xfrm>
            <a:off x="457200" y="1600200"/>
            <a:ext cx="8229600" cy="4925144"/>
          </a:xfrm>
        </p:spPr>
        <p:txBody>
          <a:bodyPr>
            <a:normAutofit fontScale="92500"/>
          </a:bodyPr>
          <a:lstStyle/>
          <a:p>
            <a:pPr marL="0" indent="0" algn="ctr">
              <a:buNone/>
            </a:pPr>
            <a:r>
              <a:rPr lang="es-CO" dirty="0" smtClean="0"/>
              <a:t>No </a:t>
            </a:r>
            <a:r>
              <a:rPr lang="es-CO" dirty="0"/>
              <a:t>se nos informa este detalle. Posiblemente, por muchas horas, particularmente, durante las proclamaciones, explicaciones y demás ponencias de los apóstoles</a:t>
            </a:r>
            <a:r>
              <a:rPr lang="es-CO" dirty="0" smtClean="0"/>
              <a:t>.</a:t>
            </a:r>
          </a:p>
          <a:p>
            <a:pPr marL="0" indent="0" algn="ctr">
              <a:buNone/>
            </a:pPr>
            <a:r>
              <a:rPr lang="es-CO" dirty="0" smtClean="0"/>
              <a:t> </a:t>
            </a:r>
            <a:r>
              <a:rPr lang="es-CO" b="1" dirty="0">
                <a:solidFill>
                  <a:srgbClr val="0070C0"/>
                </a:solidFill>
              </a:rPr>
              <a:t>Como señal visible del “poder” de Dios que operaba en los apóstoles; como manifestación sobrenatural de inspiración divina que los acompañaba durante sus discursos para que las multitudes tuvieran presente en todo instante que lo que ocurría no era de los hombres sino de Dios</a:t>
            </a:r>
            <a:r>
              <a:rPr lang="es-CO" b="1" dirty="0" smtClean="0">
                <a:solidFill>
                  <a:srgbClr val="0070C0"/>
                </a:solidFill>
              </a:rPr>
              <a:t>.</a:t>
            </a:r>
            <a:r>
              <a:rPr lang="es-CO" dirty="0"/>
              <a:t> </a:t>
            </a:r>
          </a:p>
          <a:p>
            <a:endParaRPr lang="es-CO" dirty="0"/>
          </a:p>
        </p:txBody>
      </p:sp>
    </p:spTree>
    <p:extLst>
      <p:ext uri="{BB962C8B-B14F-4D97-AF65-F5344CB8AC3E}">
        <p14:creationId xmlns:p14="http://schemas.microsoft.com/office/powerpoint/2010/main" val="4222208821"/>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par>
                                <p:cTn id="11" presetID="31" presetClass="entr" presetSubtype="0" fill="hold"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p:cTn id="13"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4"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5"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6" dur="1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79512" y="274638"/>
            <a:ext cx="8712968" cy="1143000"/>
          </a:xfrm>
        </p:spPr>
        <p:txBody>
          <a:bodyPr>
            <a:normAutofit fontScale="90000"/>
          </a:bodyPr>
          <a:lstStyle/>
          <a:p>
            <a:r>
              <a:rPr lang="es-CO" sz="3600" b="1" dirty="0">
                <a:solidFill>
                  <a:srgbClr val="FF0000"/>
                </a:solidFill>
                <a:latin typeface="Agency FB" pitchFamily="34" charset="0"/>
              </a:rPr>
              <a:t>Hechos </a:t>
            </a:r>
            <a:r>
              <a:rPr lang="es-CO" sz="3600" b="1" dirty="0" smtClean="0">
                <a:solidFill>
                  <a:srgbClr val="FF0000"/>
                </a:solidFill>
                <a:latin typeface="Agency FB" pitchFamily="34" charset="0"/>
              </a:rPr>
              <a:t>2:4. </a:t>
            </a:r>
            <a:r>
              <a:rPr lang="es-CO" sz="4000" b="1" i="1" dirty="0" smtClean="0">
                <a:latin typeface="Agency FB" pitchFamily="34" charset="0"/>
              </a:rPr>
              <a:t>“Y </a:t>
            </a:r>
            <a:r>
              <a:rPr lang="es-CO" sz="4000" b="1" i="1" dirty="0">
                <a:latin typeface="Agency FB" pitchFamily="34" charset="0"/>
              </a:rPr>
              <a:t>fueron todos llenos del Espíritu Santo.”</a:t>
            </a:r>
          </a:p>
        </p:txBody>
      </p:sp>
      <p:sp>
        <p:nvSpPr>
          <p:cNvPr id="3" name="2 Marcador de contenido"/>
          <p:cNvSpPr>
            <a:spLocks noGrp="1"/>
          </p:cNvSpPr>
          <p:nvPr>
            <p:ph idx="1"/>
          </p:nvPr>
        </p:nvSpPr>
        <p:spPr>
          <a:xfrm>
            <a:off x="457200" y="1600200"/>
            <a:ext cx="8229600" cy="4925144"/>
          </a:xfrm>
          <a:blipFill>
            <a:blip r:embed="rId2"/>
            <a:tile tx="0" ty="0" sx="100000" sy="100000" flip="none" algn="tl"/>
          </a:blipFill>
        </p:spPr>
        <p:txBody>
          <a:bodyPr>
            <a:normAutofit fontScale="92500" lnSpcReduction="20000"/>
          </a:bodyPr>
          <a:lstStyle/>
          <a:p>
            <a:pPr marL="0" indent="0" algn="ctr">
              <a:buNone/>
            </a:pPr>
            <a:r>
              <a:rPr lang="es-CO" dirty="0"/>
              <a:t> </a:t>
            </a:r>
            <a:r>
              <a:rPr lang="es-CO" dirty="0" smtClean="0"/>
              <a:t>Como hemos visto a través de los textos citados, </a:t>
            </a:r>
            <a:r>
              <a:rPr lang="es-CO" b="1" i="1" dirty="0" smtClean="0"/>
              <a:t>“Todos</a:t>
            </a:r>
            <a:r>
              <a:rPr lang="es-CO" b="1" i="1" dirty="0"/>
              <a:t>” </a:t>
            </a:r>
            <a:r>
              <a:rPr lang="es-CO" dirty="0"/>
              <a:t>se refiere solo a los doce apóstoles. </a:t>
            </a:r>
            <a:endParaRPr lang="es-CO" dirty="0" smtClean="0"/>
          </a:p>
          <a:p>
            <a:pPr marL="0" indent="0" algn="ctr">
              <a:buNone/>
            </a:pPr>
            <a:endParaRPr lang="es-CO" dirty="0" smtClean="0"/>
          </a:p>
          <a:p>
            <a:pPr marL="0" indent="0" algn="ctr">
              <a:buNone/>
            </a:pPr>
            <a:r>
              <a:rPr lang="es-CO" dirty="0" smtClean="0"/>
              <a:t>Por tanto, Los</a:t>
            </a:r>
            <a:r>
              <a:rPr lang="es-CO" dirty="0"/>
              <a:t> </a:t>
            </a:r>
            <a:r>
              <a:rPr lang="es-CO" i="1" dirty="0"/>
              <a:t>“todos” </a:t>
            </a:r>
            <a:r>
              <a:rPr lang="es-CO" dirty="0"/>
              <a:t>de este versículo son los mismos </a:t>
            </a:r>
            <a:r>
              <a:rPr lang="es-CO" i="1" dirty="0"/>
              <a:t>“todos” </a:t>
            </a:r>
            <a:r>
              <a:rPr lang="es-CO" dirty="0"/>
              <a:t>del versículo uno, y ya queda probado que se trata de los apóstoles, nadie más</a:t>
            </a:r>
            <a:r>
              <a:rPr lang="es-CO" dirty="0" smtClean="0"/>
              <a:t>.</a:t>
            </a:r>
          </a:p>
          <a:p>
            <a:pPr marL="0" indent="0" algn="ctr">
              <a:buNone/>
            </a:pPr>
            <a:r>
              <a:rPr lang="es-CO" dirty="0"/>
              <a:t> </a:t>
            </a:r>
            <a:endParaRPr lang="es-CO" dirty="0" smtClean="0"/>
          </a:p>
          <a:p>
            <a:pPr marL="0" indent="0" algn="ctr">
              <a:buNone/>
            </a:pPr>
            <a:r>
              <a:rPr lang="es-CO" i="1" dirty="0" smtClean="0"/>
              <a:t>“</a:t>
            </a:r>
            <a:r>
              <a:rPr lang="es-CO" i="1" dirty="0"/>
              <a:t>Todos” </a:t>
            </a:r>
            <a:r>
              <a:rPr lang="es-CO" dirty="0"/>
              <a:t>abarca a todos y cada uno de los apóstoles. Lo que recibe uno, lo mismo reciben los demás. El apóstol Pedro no es el único que recibe. </a:t>
            </a:r>
            <a:r>
              <a:rPr lang="es-CO" dirty="0" smtClean="0"/>
              <a:t>Como tampoco </a:t>
            </a:r>
            <a:r>
              <a:rPr lang="es-CO" dirty="0"/>
              <a:t>recibe él una doble o triple porción</a:t>
            </a:r>
            <a:r>
              <a:rPr lang="es-CO" dirty="0" smtClean="0"/>
              <a:t>.</a:t>
            </a:r>
            <a:endParaRPr lang="es-CO" dirty="0"/>
          </a:p>
        </p:txBody>
      </p:sp>
    </p:spTree>
    <p:extLst>
      <p:ext uri="{BB962C8B-B14F-4D97-AF65-F5344CB8AC3E}">
        <p14:creationId xmlns:p14="http://schemas.microsoft.com/office/powerpoint/2010/main" val="2563237277"/>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par>
                                <p:cTn id="11" presetID="3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p:cTn id="13"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4"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15"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16" dur="1000"/>
                                        <p:tgtEl>
                                          <p:spTgt spid="3">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wipe(down)">
                                      <p:cBhvr>
                                        <p:cTn id="21"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CO" dirty="0" smtClean="0"/>
              <a:t>“Fueron</a:t>
            </a:r>
            <a:r>
              <a:rPr lang="es-CO" dirty="0"/>
              <a:t>… llenos del Espíritu Santo.”</a:t>
            </a:r>
          </a:p>
        </p:txBody>
      </p:sp>
      <p:sp>
        <p:nvSpPr>
          <p:cNvPr id="3" name="2 Marcador de contenido"/>
          <p:cNvSpPr>
            <a:spLocks noGrp="1"/>
          </p:cNvSpPr>
          <p:nvPr>
            <p:ph idx="1"/>
          </p:nvPr>
        </p:nvSpPr>
        <p:spPr>
          <a:xfrm>
            <a:off x="457200" y="1600200"/>
            <a:ext cx="8579296" cy="5069160"/>
          </a:xfrm>
        </p:spPr>
        <p:txBody>
          <a:bodyPr>
            <a:normAutofit fontScale="77500" lnSpcReduction="20000"/>
          </a:bodyPr>
          <a:lstStyle/>
          <a:p>
            <a:pPr marL="0" indent="0" algn="ctr">
              <a:buNone/>
            </a:pPr>
            <a:r>
              <a:rPr lang="es-CO" sz="3600" b="1" dirty="0" smtClean="0">
                <a:solidFill>
                  <a:srgbClr val="FF0000"/>
                </a:solidFill>
              </a:rPr>
              <a:t>1</a:t>
            </a:r>
            <a:r>
              <a:rPr lang="es-CO" dirty="0"/>
              <a:t>.  El Espíritu Santo es </a:t>
            </a:r>
            <a:r>
              <a:rPr lang="es-CO" dirty="0" smtClean="0"/>
              <a:t>la Tercera Persona de la Trinidad, por tanto es un </a:t>
            </a:r>
            <a:r>
              <a:rPr lang="es-CO" dirty="0"/>
              <a:t>Ser celestial </a:t>
            </a:r>
            <a:r>
              <a:rPr lang="es-CO" dirty="0" smtClean="0"/>
              <a:t>muy Sagrado y puro</a:t>
            </a:r>
            <a:r>
              <a:rPr lang="es-CO" dirty="0"/>
              <a:t>, rasgos que implica el adjetivo “Santo”, al servicio del Padre y de Jesucristo. </a:t>
            </a:r>
            <a:endParaRPr lang="es-CO" dirty="0" smtClean="0"/>
          </a:p>
          <a:p>
            <a:pPr marL="0" indent="0">
              <a:buNone/>
            </a:pPr>
            <a:r>
              <a:rPr lang="es-CO" dirty="0" smtClean="0"/>
              <a:t>No </a:t>
            </a:r>
            <a:r>
              <a:rPr lang="es-CO" dirty="0"/>
              <a:t>es mera “fuerza” que emanara de Dios sino un personaje con identidad propia. Tiene nombre, y en su nombre todo creyente obediente a las condiciones de la Gran Comisión ha de bautizarse, como también en el nombre del Padre y del Hijo </a:t>
            </a:r>
            <a:r>
              <a:rPr lang="es-CO" dirty="0">
                <a:solidFill>
                  <a:srgbClr val="FF0000"/>
                </a:solidFill>
              </a:rPr>
              <a:t>(Mateo 28:18-20</a:t>
            </a:r>
            <a:r>
              <a:rPr lang="es-CO" dirty="0" smtClean="0">
                <a:solidFill>
                  <a:srgbClr val="FF0000"/>
                </a:solidFill>
              </a:rPr>
              <a:t>)</a:t>
            </a:r>
            <a:r>
              <a:rPr lang="es-CO" dirty="0" smtClean="0"/>
              <a:t>.</a:t>
            </a:r>
          </a:p>
          <a:p>
            <a:pPr marL="0" indent="0">
              <a:buNone/>
            </a:pPr>
            <a:endParaRPr lang="es-CO" dirty="0" smtClean="0"/>
          </a:p>
          <a:p>
            <a:pPr marL="0" indent="0">
              <a:buNone/>
            </a:pPr>
            <a:r>
              <a:rPr lang="es-CO" dirty="0" smtClean="0"/>
              <a:t>Intercede </a:t>
            </a:r>
            <a:r>
              <a:rPr lang="es-CO" dirty="0"/>
              <a:t>por los cristianos </a:t>
            </a:r>
            <a:r>
              <a:rPr lang="es-CO" dirty="0" smtClean="0"/>
              <a:t>según lo dice </a:t>
            </a:r>
            <a:r>
              <a:rPr lang="es-CO" dirty="0" smtClean="0">
                <a:solidFill>
                  <a:srgbClr val="FF0000"/>
                </a:solidFill>
              </a:rPr>
              <a:t>(Romanos </a:t>
            </a:r>
            <a:r>
              <a:rPr lang="es-CO" dirty="0">
                <a:solidFill>
                  <a:srgbClr val="FF0000"/>
                </a:solidFill>
              </a:rPr>
              <a:t>8:26-27) </a:t>
            </a:r>
            <a:r>
              <a:rPr lang="es-CO" dirty="0"/>
              <a:t>y se contrista cuando estos andan desordenadamente </a:t>
            </a:r>
            <a:r>
              <a:rPr lang="es-CO" dirty="0">
                <a:solidFill>
                  <a:srgbClr val="FF0000"/>
                </a:solidFill>
              </a:rPr>
              <a:t>(Efesios 4:30). </a:t>
            </a:r>
            <a:endParaRPr lang="es-CO" dirty="0" smtClean="0">
              <a:solidFill>
                <a:srgbClr val="FF0000"/>
              </a:solidFill>
            </a:endParaRPr>
          </a:p>
          <a:p>
            <a:pPr marL="0" indent="0">
              <a:buNone/>
            </a:pPr>
            <a:r>
              <a:rPr lang="es-CO" dirty="0" smtClean="0"/>
              <a:t>Es </a:t>
            </a:r>
            <a:r>
              <a:rPr lang="es-CO" dirty="0"/>
              <a:t>superior a los ángeles, pues el creyente arrepentido se bautiza en el nombre </a:t>
            </a:r>
            <a:r>
              <a:rPr lang="es-CO" dirty="0" smtClean="0"/>
              <a:t>del Padre, del Hijo y del </a:t>
            </a:r>
            <a:r>
              <a:rPr lang="es-CO" dirty="0"/>
              <a:t>Espíritu </a:t>
            </a:r>
            <a:r>
              <a:rPr lang="es-CO" dirty="0" smtClean="0"/>
              <a:t>Santo, El Espíritu Santo </a:t>
            </a:r>
            <a:r>
              <a:rPr lang="es-CO" dirty="0"/>
              <a:t>es un Ser espiritual íntegro con existencia independiente.</a:t>
            </a:r>
          </a:p>
        </p:txBody>
      </p:sp>
    </p:spTree>
    <p:extLst>
      <p:ext uri="{BB962C8B-B14F-4D97-AF65-F5344CB8AC3E}">
        <p14:creationId xmlns:p14="http://schemas.microsoft.com/office/powerpoint/2010/main" val="165546106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par>
                                <p:cTn id="11" presetID="31" presetClass="entr" presetSubtype="0" fill="hold"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p:cTn id="13"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4"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5"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6" presetClass="entr" presetSubtype="16"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circle(in)">
                                      <p:cBhvr>
                                        <p:cTn id="21" dur="2000"/>
                                        <p:tgtEl>
                                          <p:spTgt spid="3">
                                            <p:txEl>
                                              <p:pRg st="3" end="3"/>
                                            </p:txEl>
                                          </p:spTgt>
                                        </p:tgtEl>
                                      </p:cBhvr>
                                    </p:animEffect>
                                  </p:childTnLst>
                                </p:cTn>
                              </p:par>
                              <p:par>
                                <p:cTn id="22" presetID="6" presetClass="entr" presetSubtype="16" fill="hold" nodeType="with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animEffect transition="in" filter="circle(in)">
                                      <p:cBhvr>
                                        <p:cTn id="24"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404664"/>
            <a:ext cx="8568952" cy="5976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2 Marcador de contenido"/>
          <p:cNvSpPr>
            <a:spLocks noGrp="1"/>
          </p:cNvSpPr>
          <p:nvPr>
            <p:ph idx="1"/>
          </p:nvPr>
        </p:nvSpPr>
        <p:spPr>
          <a:xfrm>
            <a:off x="457200" y="332656"/>
            <a:ext cx="8229600" cy="6264696"/>
          </a:xfrm>
        </p:spPr>
        <p:txBody>
          <a:bodyPr>
            <a:normAutofit fontScale="85000" lnSpcReduction="20000"/>
          </a:bodyPr>
          <a:lstStyle/>
          <a:p>
            <a:pPr marL="0" indent="0" algn="ctr">
              <a:buNone/>
            </a:pPr>
            <a:r>
              <a:rPr lang="es-CO" sz="4000" b="1" dirty="0">
                <a:solidFill>
                  <a:srgbClr val="FF0000"/>
                </a:solidFill>
              </a:rPr>
              <a:t>2</a:t>
            </a:r>
            <a:r>
              <a:rPr lang="es-CO" dirty="0"/>
              <a:t>. </a:t>
            </a:r>
            <a:r>
              <a:rPr lang="es-CO" b="1" dirty="0">
                <a:solidFill>
                  <a:srgbClr val="FFFF00"/>
                </a:solidFill>
              </a:rPr>
              <a:t> </a:t>
            </a:r>
            <a:r>
              <a:rPr lang="es-CO" b="1" dirty="0">
                <a:solidFill>
                  <a:srgbClr val="FFC000"/>
                </a:solidFill>
              </a:rPr>
              <a:t>En la frase “</a:t>
            </a:r>
            <a:r>
              <a:rPr lang="es-CO" b="1" dirty="0">
                <a:solidFill>
                  <a:srgbClr val="FFC000"/>
                </a:solidFill>
                <a:latin typeface="Agency FB" pitchFamily="34" charset="0"/>
              </a:rPr>
              <a:t>llenos del Espíritu Santo</a:t>
            </a:r>
            <a:r>
              <a:rPr lang="es-CO" b="1" dirty="0">
                <a:solidFill>
                  <a:srgbClr val="FFC000"/>
                </a:solidFill>
              </a:rPr>
              <a:t>”, mediante el nombre “</a:t>
            </a:r>
            <a:r>
              <a:rPr lang="es-CO" b="1" dirty="0">
                <a:solidFill>
                  <a:srgbClr val="FFC000"/>
                </a:solidFill>
                <a:latin typeface="Agency FB" pitchFamily="34" charset="0"/>
              </a:rPr>
              <a:t>Espíritu Santo</a:t>
            </a:r>
            <a:r>
              <a:rPr lang="es-CO" b="1" dirty="0">
                <a:solidFill>
                  <a:srgbClr val="FFC000"/>
                </a:solidFill>
              </a:rPr>
              <a:t>” se personifica, efectivamente, el </a:t>
            </a:r>
            <a:r>
              <a:rPr lang="es-CO" b="1" dirty="0" smtClean="0">
                <a:solidFill>
                  <a:srgbClr val="FFC000"/>
                </a:solidFill>
              </a:rPr>
              <a:t>“poder "sobrenatural </a:t>
            </a:r>
            <a:r>
              <a:rPr lang="es-CO" b="1" dirty="0">
                <a:solidFill>
                  <a:srgbClr val="FFC000"/>
                </a:solidFill>
              </a:rPr>
              <a:t>que reciben los apóstoles</a:t>
            </a:r>
            <a:r>
              <a:rPr lang="es-CO" b="1" dirty="0" smtClean="0">
                <a:solidFill>
                  <a:srgbClr val="FFC000"/>
                </a:solidFill>
              </a:rPr>
              <a:t>.</a:t>
            </a:r>
          </a:p>
          <a:p>
            <a:pPr marL="0" indent="0" algn="ctr">
              <a:buNone/>
            </a:pPr>
            <a:endParaRPr lang="es-CO" b="1" dirty="0" smtClean="0">
              <a:solidFill>
                <a:srgbClr val="FFC000"/>
              </a:solidFill>
            </a:endParaRPr>
          </a:p>
          <a:p>
            <a:pPr marL="0" indent="0" algn="ctr">
              <a:buNone/>
            </a:pPr>
            <a:r>
              <a:rPr lang="es-CO" b="1" dirty="0" smtClean="0">
                <a:solidFill>
                  <a:srgbClr val="FFC000"/>
                </a:solidFill>
              </a:rPr>
              <a:t>No </a:t>
            </a:r>
            <a:r>
              <a:rPr lang="es-CO" b="1" dirty="0">
                <a:solidFill>
                  <a:srgbClr val="FFC000"/>
                </a:solidFill>
              </a:rPr>
              <a:t>se quiere decir que el Espíritu Santo entrara, o se vaciara, literalmente, es decir, personalmente en cada apóstol. Al recibir cada apóstol al Espíritu Santo, no moran, literalmente, dos </a:t>
            </a:r>
            <a:r>
              <a:rPr lang="es-CO" b="1" dirty="0" smtClean="0">
                <a:solidFill>
                  <a:srgbClr val="FFC000"/>
                </a:solidFill>
              </a:rPr>
              <a:t>espíritus -</a:t>
            </a:r>
            <a:r>
              <a:rPr lang="es-CO" b="1" dirty="0" smtClean="0">
                <a:solidFill>
                  <a:srgbClr val="FFC000"/>
                </a:solidFill>
                <a:latin typeface="Agency FB" pitchFamily="34" charset="0"/>
              </a:rPr>
              <a:t>el </a:t>
            </a:r>
            <a:r>
              <a:rPr lang="es-CO" b="1" dirty="0">
                <a:solidFill>
                  <a:srgbClr val="FFC000"/>
                </a:solidFill>
                <a:latin typeface="Agency FB" pitchFamily="34" charset="0"/>
              </a:rPr>
              <a:t>del apóstol y el del Espíritu </a:t>
            </a:r>
            <a:r>
              <a:rPr lang="es-CO" b="1" dirty="0" smtClean="0">
                <a:solidFill>
                  <a:srgbClr val="FFC000"/>
                </a:solidFill>
                <a:latin typeface="Agency FB" pitchFamily="34" charset="0"/>
              </a:rPr>
              <a:t>Santo</a:t>
            </a:r>
            <a:r>
              <a:rPr lang="es-CO" b="1" dirty="0" smtClean="0">
                <a:solidFill>
                  <a:srgbClr val="FFC000"/>
                </a:solidFill>
              </a:rPr>
              <a:t>- </a:t>
            </a:r>
            <a:r>
              <a:rPr lang="es-CO" b="1" dirty="0">
                <a:solidFill>
                  <a:srgbClr val="FFC000"/>
                </a:solidFill>
              </a:rPr>
              <a:t>en cada cuerpo. </a:t>
            </a:r>
            <a:endParaRPr lang="es-CO" b="1" dirty="0" smtClean="0">
              <a:solidFill>
                <a:srgbClr val="FFC000"/>
              </a:solidFill>
            </a:endParaRPr>
          </a:p>
          <a:p>
            <a:pPr marL="0" indent="0">
              <a:buNone/>
            </a:pPr>
            <a:endParaRPr lang="es-CO" b="1" dirty="0" smtClean="0">
              <a:solidFill>
                <a:srgbClr val="FFC000"/>
              </a:solidFill>
            </a:endParaRPr>
          </a:p>
          <a:p>
            <a:pPr marL="0" indent="0" algn="ctr">
              <a:buNone/>
            </a:pPr>
            <a:r>
              <a:rPr lang="es-CO" b="1" dirty="0" smtClean="0">
                <a:solidFill>
                  <a:srgbClr val="FFC000"/>
                </a:solidFill>
              </a:rPr>
              <a:t>El </a:t>
            </a:r>
            <a:r>
              <a:rPr lang="es-CO" b="1" dirty="0">
                <a:solidFill>
                  <a:srgbClr val="FFC000"/>
                </a:solidFill>
              </a:rPr>
              <a:t>único espíritu que mora literalmente en cada cuerpo es el de cada </a:t>
            </a:r>
            <a:r>
              <a:rPr lang="es-CO" b="1" dirty="0" smtClean="0">
                <a:solidFill>
                  <a:srgbClr val="FFC000"/>
                </a:solidFill>
              </a:rPr>
              <a:t>apóstol, “</a:t>
            </a:r>
            <a:r>
              <a:rPr lang="es-CO" b="1" dirty="0" smtClean="0">
                <a:solidFill>
                  <a:srgbClr val="FFC000"/>
                </a:solidFill>
                <a:latin typeface="Agency FB" pitchFamily="34" charset="0"/>
              </a:rPr>
              <a:t>¿</a:t>
            </a:r>
            <a:r>
              <a:rPr lang="es-CO" b="1" dirty="0">
                <a:solidFill>
                  <a:srgbClr val="FFC000"/>
                </a:solidFill>
                <a:latin typeface="Agency FB" pitchFamily="34" charset="0"/>
              </a:rPr>
              <a:t>Quién de los hombres sabe las cosas del hombre, sino el espíritu del hombre que está en él</a:t>
            </a:r>
            <a:r>
              <a:rPr lang="es-CO" b="1" dirty="0" smtClean="0">
                <a:solidFill>
                  <a:srgbClr val="FFC000"/>
                </a:solidFill>
                <a:latin typeface="Agency FB" pitchFamily="34" charset="0"/>
              </a:rPr>
              <a:t>?</a:t>
            </a:r>
            <a:r>
              <a:rPr lang="es-CO" b="1" dirty="0" smtClean="0">
                <a:solidFill>
                  <a:srgbClr val="FFC000"/>
                </a:solidFill>
              </a:rPr>
              <a:t>”</a:t>
            </a:r>
          </a:p>
          <a:p>
            <a:pPr marL="0" indent="0" algn="ctr">
              <a:buNone/>
            </a:pPr>
            <a:r>
              <a:rPr lang="es-CO" b="1" dirty="0">
                <a:solidFill>
                  <a:srgbClr val="FFC000"/>
                </a:solidFill>
              </a:rPr>
              <a:t> </a:t>
            </a:r>
            <a:r>
              <a:rPr lang="es-CO" b="1" u="sng" dirty="0">
                <a:solidFill>
                  <a:srgbClr val="FFC000"/>
                </a:solidFill>
              </a:rPr>
              <a:t>(1 Corintios 2:11</a:t>
            </a:r>
            <a:r>
              <a:rPr lang="es-CO" b="1" u="sng" dirty="0" smtClean="0">
                <a:solidFill>
                  <a:srgbClr val="FFC000"/>
                </a:solidFill>
              </a:rPr>
              <a:t>).</a:t>
            </a:r>
          </a:p>
          <a:p>
            <a:pPr marL="0" indent="0" algn="ctr">
              <a:buNone/>
            </a:pPr>
            <a:r>
              <a:rPr lang="es-CO" b="1" dirty="0" smtClean="0">
                <a:solidFill>
                  <a:srgbClr val="FFC000"/>
                </a:solidFill>
              </a:rPr>
              <a:t> </a:t>
            </a:r>
            <a:r>
              <a:rPr lang="es-CO" b="1" dirty="0">
                <a:solidFill>
                  <a:srgbClr val="FFC000"/>
                </a:solidFill>
              </a:rPr>
              <a:t>En sentido figurado, los apóstoles “fueron llenos del Espíritu Santo</a:t>
            </a:r>
            <a:r>
              <a:rPr lang="es-CO" b="1" dirty="0" smtClean="0">
                <a:solidFill>
                  <a:srgbClr val="FFC000"/>
                </a:solidFill>
              </a:rPr>
              <a:t>”</a:t>
            </a:r>
            <a:r>
              <a:rPr lang="es-CO" b="1" dirty="0">
                <a:solidFill>
                  <a:srgbClr val="FFC000"/>
                </a:solidFill>
              </a:rPr>
              <a:t>.</a:t>
            </a:r>
            <a:r>
              <a:rPr lang="es-CO" b="1" dirty="0" smtClean="0">
                <a:solidFill>
                  <a:srgbClr val="FFC000"/>
                </a:solidFill>
              </a:rPr>
              <a:t> </a:t>
            </a:r>
          </a:p>
        </p:txBody>
      </p:sp>
    </p:spTree>
    <p:extLst>
      <p:ext uri="{BB962C8B-B14F-4D97-AF65-F5344CB8AC3E}">
        <p14:creationId xmlns:p14="http://schemas.microsoft.com/office/powerpoint/2010/main" val="479228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p:cTn id="7"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2" end="2"/>
                                            </p:txEl>
                                          </p:spTgt>
                                        </p:tgtEl>
                                      </p:cBhvr>
                                    </p:animEffect>
                                  </p:childTnLst>
                                </p:cTn>
                              </p:par>
                              <p:par>
                                <p:cTn id="11" presetID="3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 calcmode="lin" valueType="num">
                                      <p:cBhvr>
                                        <p:cTn id="13"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14"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15"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16" dur="1000"/>
                                        <p:tgtEl>
                                          <p:spTgt spid="3">
                                            <p:txEl>
                                              <p:pRg st="4" end="4"/>
                                            </p:txEl>
                                          </p:spTgt>
                                        </p:tgtEl>
                                      </p:cBhvr>
                                    </p:animEffect>
                                  </p:childTnLst>
                                </p:cTn>
                              </p:par>
                              <p:par>
                                <p:cTn id="17" presetID="3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 calcmode="lin" valueType="num">
                                      <p:cBhvr>
                                        <p:cTn id="19"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20" dur="1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21" dur="1000" fill="hold"/>
                                        <p:tgtEl>
                                          <p:spTgt spid="3">
                                            <p:txEl>
                                              <p:pRg st="5" end="5"/>
                                            </p:txEl>
                                          </p:spTgt>
                                        </p:tgtEl>
                                        <p:attrNameLst>
                                          <p:attrName>style.rotation</p:attrName>
                                        </p:attrNameLst>
                                      </p:cBhvr>
                                      <p:tavLst>
                                        <p:tav tm="0">
                                          <p:val>
                                            <p:fltVal val="90"/>
                                          </p:val>
                                        </p:tav>
                                        <p:tav tm="100000">
                                          <p:val>
                                            <p:fltVal val="0"/>
                                          </p:val>
                                        </p:tav>
                                      </p:tavLst>
                                    </p:anim>
                                    <p:animEffect transition="in" filter="fade">
                                      <p:cBhvr>
                                        <p:cTn id="22" dur="1000"/>
                                        <p:tgtEl>
                                          <p:spTgt spid="3">
                                            <p:txEl>
                                              <p:pRg st="5" end="5"/>
                                            </p:txEl>
                                          </p:spTgt>
                                        </p:tgtEl>
                                      </p:cBhvr>
                                    </p:animEffect>
                                  </p:childTnLst>
                                </p:cTn>
                              </p:par>
                              <p:par>
                                <p:cTn id="23" presetID="31" presetClass="entr" presetSubtype="0" fill="hold"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p:cTn id="25" dur="1000" fill="hold"/>
                                        <p:tgtEl>
                                          <p:spTgt spid="3">
                                            <p:txEl>
                                              <p:pRg st="6" end="6"/>
                                            </p:txEl>
                                          </p:spTgt>
                                        </p:tgtEl>
                                        <p:attrNameLst>
                                          <p:attrName>ppt_w</p:attrName>
                                        </p:attrNameLst>
                                      </p:cBhvr>
                                      <p:tavLst>
                                        <p:tav tm="0">
                                          <p:val>
                                            <p:fltVal val="0"/>
                                          </p:val>
                                        </p:tav>
                                        <p:tav tm="100000">
                                          <p:val>
                                            <p:strVal val="#ppt_w"/>
                                          </p:val>
                                        </p:tav>
                                      </p:tavLst>
                                    </p:anim>
                                    <p:anim calcmode="lin" valueType="num">
                                      <p:cBhvr>
                                        <p:cTn id="26" dur="1000" fill="hold"/>
                                        <p:tgtEl>
                                          <p:spTgt spid="3">
                                            <p:txEl>
                                              <p:pRg st="6" end="6"/>
                                            </p:txEl>
                                          </p:spTgt>
                                        </p:tgtEl>
                                        <p:attrNameLst>
                                          <p:attrName>ppt_h</p:attrName>
                                        </p:attrNameLst>
                                      </p:cBhvr>
                                      <p:tavLst>
                                        <p:tav tm="0">
                                          <p:val>
                                            <p:fltVal val="0"/>
                                          </p:val>
                                        </p:tav>
                                        <p:tav tm="100000">
                                          <p:val>
                                            <p:strVal val="#ppt_h"/>
                                          </p:val>
                                        </p:tav>
                                      </p:tavLst>
                                    </p:anim>
                                    <p:anim calcmode="lin" valueType="num">
                                      <p:cBhvr>
                                        <p:cTn id="27" dur="1000" fill="hold"/>
                                        <p:tgtEl>
                                          <p:spTgt spid="3">
                                            <p:txEl>
                                              <p:pRg st="6" end="6"/>
                                            </p:txEl>
                                          </p:spTgt>
                                        </p:tgtEl>
                                        <p:attrNameLst>
                                          <p:attrName>style.rotation</p:attrName>
                                        </p:attrNameLst>
                                      </p:cBhvr>
                                      <p:tavLst>
                                        <p:tav tm="0">
                                          <p:val>
                                            <p:fltVal val="90"/>
                                          </p:val>
                                        </p:tav>
                                        <p:tav tm="100000">
                                          <p:val>
                                            <p:fltVal val="0"/>
                                          </p:val>
                                        </p:tav>
                                      </p:tavLst>
                                    </p:anim>
                                    <p:animEffect transition="in" filter="fade">
                                      <p:cBhvr>
                                        <p:cTn id="28" dur="1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8229600" cy="6120680"/>
          </a:xfrm>
        </p:spPr>
        <p:txBody>
          <a:bodyPr>
            <a:normAutofit fontScale="92500" lnSpcReduction="20000"/>
          </a:bodyPr>
          <a:lstStyle/>
          <a:p>
            <a:pPr marL="0" indent="0" algn="ctr">
              <a:buNone/>
            </a:pPr>
            <a:r>
              <a:rPr lang="es-CO" dirty="0"/>
              <a:t>En sentido literal, fueron llenos del </a:t>
            </a:r>
            <a:r>
              <a:rPr lang="es-CO" dirty="0" smtClean="0"/>
              <a:t>“</a:t>
            </a:r>
            <a:r>
              <a:rPr lang="es-CO" u="sng" dirty="0" smtClean="0"/>
              <a:t>PODER</a:t>
            </a:r>
            <a:r>
              <a:rPr lang="es-CO" dirty="0" smtClean="0"/>
              <a:t>”</a:t>
            </a:r>
            <a:r>
              <a:rPr lang="es-CO" dirty="0"/>
              <a:t> del Espíritu</a:t>
            </a:r>
            <a:r>
              <a:rPr lang="es-CO" dirty="0" smtClean="0"/>
              <a:t>. </a:t>
            </a:r>
            <a:r>
              <a:rPr lang="es-CO" dirty="0" smtClean="0">
                <a:latin typeface="Agency FB" pitchFamily="34" charset="0"/>
              </a:rPr>
              <a:t>“</a:t>
            </a:r>
            <a:r>
              <a:rPr lang="es-CO" dirty="0">
                <a:latin typeface="Agency FB" pitchFamily="34" charset="0"/>
              </a:rPr>
              <a:t>Recibiréis </a:t>
            </a:r>
            <a:r>
              <a:rPr lang="es-CO" dirty="0" smtClean="0">
                <a:latin typeface="Agency FB" pitchFamily="34" charset="0"/>
              </a:rPr>
              <a:t>PODER, </a:t>
            </a:r>
            <a:r>
              <a:rPr lang="es-CO" dirty="0">
                <a:latin typeface="Agency FB" pitchFamily="34" charset="0"/>
              </a:rPr>
              <a:t>cuando haya venido sobre vosotros el Espíritu Santo</a:t>
            </a:r>
            <a:r>
              <a:rPr lang="es-CO" dirty="0"/>
              <a:t>” </a:t>
            </a:r>
            <a:r>
              <a:rPr lang="es-CO" dirty="0">
                <a:solidFill>
                  <a:srgbClr val="FF0000"/>
                </a:solidFill>
              </a:rPr>
              <a:t>(Hechos 1:8).</a:t>
            </a:r>
            <a:r>
              <a:rPr lang="es-CO" dirty="0"/>
              <a:t> </a:t>
            </a:r>
            <a:endParaRPr lang="es-CO" dirty="0" smtClean="0"/>
          </a:p>
          <a:p>
            <a:pPr marL="0" indent="0" algn="ctr">
              <a:buNone/>
            </a:pPr>
            <a:r>
              <a:rPr lang="es-CO" dirty="0" smtClean="0"/>
              <a:t>«</a:t>
            </a:r>
            <a:r>
              <a:rPr lang="es-CO" dirty="0" smtClean="0">
                <a:latin typeface="Agency FB" pitchFamily="34" charset="0"/>
              </a:rPr>
              <a:t>Hay </a:t>
            </a:r>
            <a:r>
              <a:rPr lang="es-CO" dirty="0">
                <a:latin typeface="Agency FB" pitchFamily="34" charset="0"/>
              </a:rPr>
              <a:t>algunos de los que están aquí, que no gustarán la muerte hasta que hayan visto el reino de Dios venido con </a:t>
            </a:r>
            <a:r>
              <a:rPr lang="es-CO" dirty="0" smtClean="0">
                <a:latin typeface="Agency FB" pitchFamily="34" charset="0"/>
              </a:rPr>
              <a:t>PODER»</a:t>
            </a:r>
            <a:r>
              <a:rPr lang="es-CO" dirty="0"/>
              <a:t>  </a:t>
            </a:r>
            <a:r>
              <a:rPr lang="es-CO" dirty="0">
                <a:solidFill>
                  <a:srgbClr val="FF0000"/>
                </a:solidFill>
              </a:rPr>
              <a:t>(Marcos 9:1), </a:t>
            </a:r>
            <a:r>
              <a:rPr lang="es-CO" dirty="0"/>
              <a:t>el </a:t>
            </a:r>
            <a:r>
              <a:rPr lang="es-CO" dirty="0" smtClean="0"/>
              <a:t>“PODER” </a:t>
            </a:r>
            <a:r>
              <a:rPr lang="es-CO" dirty="0"/>
              <a:t>del Espíritu Santo. </a:t>
            </a:r>
            <a:endParaRPr lang="es-CO" dirty="0" smtClean="0"/>
          </a:p>
          <a:p>
            <a:pPr marL="0" indent="0" algn="ctr">
              <a:buNone/>
            </a:pPr>
            <a:r>
              <a:rPr lang="es-CO" b="1" dirty="0" smtClean="0">
                <a:solidFill>
                  <a:srgbClr val="0070C0"/>
                </a:solidFill>
              </a:rPr>
              <a:t>El </a:t>
            </a:r>
            <a:r>
              <a:rPr lang="es-CO" b="1" dirty="0">
                <a:solidFill>
                  <a:srgbClr val="0070C0"/>
                </a:solidFill>
              </a:rPr>
              <a:t>Espíritu Santo no se manifiesta corporalmente en Pentecostés sino a través de los fenómenos del estruendo y las lenguas repartidas como de fuego. No se encarna en los apóstoles sino que les imparte poderes sobrenaturales. </a:t>
            </a:r>
            <a:endParaRPr lang="es-CO" b="1" dirty="0" smtClean="0">
              <a:solidFill>
                <a:srgbClr val="0070C0"/>
              </a:solidFill>
            </a:endParaRPr>
          </a:p>
          <a:p>
            <a:pPr marL="0" indent="0" algn="ctr">
              <a:buNone/>
            </a:pPr>
            <a:endParaRPr lang="es-CO" b="1" dirty="0">
              <a:solidFill>
                <a:srgbClr val="0070C0"/>
              </a:solidFill>
            </a:endParaRPr>
          </a:p>
          <a:p>
            <a:pPr marL="0" indent="0" algn="ctr">
              <a:buNone/>
            </a:pPr>
            <a:r>
              <a:rPr lang="es-CO" b="1" dirty="0" smtClean="0">
                <a:solidFill>
                  <a:srgbClr val="0070C0"/>
                </a:solidFill>
              </a:rPr>
              <a:t>El </a:t>
            </a:r>
            <a:r>
              <a:rPr lang="es-CO" b="1" dirty="0">
                <a:solidFill>
                  <a:srgbClr val="0070C0"/>
                </a:solidFill>
              </a:rPr>
              <a:t>Hijo de Dios vino del cielo y se encarnó en cuerpo humano. </a:t>
            </a:r>
            <a:r>
              <a:rPr lang="es-CO" b="1" dirty="0" smtClean="0">
                <a:solidFill>
                  <a:srgbClr val="0070C0"/>
                </a:solidFill>
              </a:rPr>
              <a:t>Mas no </a:t>
            </a:r>
            <a:r>
              <a:rPr lang="es-CO" b="1" dirty="0">
                <a:solidFill>
                  <a:srgbClr val="0070C0"/>
                </a:solidFill>
              </a:rPr>
              <a:t>así el Espíritu Santo.</a:t>
            </a:r>
          </a:p>
          <a:p>
            <a:endParaRPr lang="es-CO" b="1" dirty="0">
              <a:solidFill>
                <a:srgbClr val="0070C0"/>
              </a:solidFill>
            </a:endParaRPr>
          </a:p>
          <a:p>
            <a:endParaRPr lang="es-CO" dirty="0"/>
          </a:p>
        </p:txBody>
      </p:sp>
    </p:spTree>
    <p:extLst>
      <p:ext uri="{BB962C8B-B14F-4D97-AF65-F5344CB8AC3E}">
        <p14:creationId xmlns:p14="http://schemas.microsoft.com/office/powerpoint/2010/main" val="1827484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randombar(horizontal)">
                                      <p:cBhvr>
                                        <p:cTn id="7" dur="500"/>
                                        <p:tgtEl>
                                          <p:spTgt spid="3">
                                            <p:txEl>
                                              <p:pRg st="2" end="2"/>
                                            </p:txEl>
                                          </p:spTgt>
                                        </p:tgtEl>
                                      </p:cBhvr>
                                    </p:animEffect>
                                  </p:childTnLst>
                                </p:cTn>
                              </p:par>
                              <p:par>
                                <p:cTn id="8" presetID="14" presetClass="entr" presetSubtype="10" fill="hold" nodeType="withEffect">
                                  <p:stCondLst>
                                    <p:cond delay="0"/>
                                  </p:stCondLst>
                                  <p:childTnLst>
                                    <p:set>
                                      <p:cBhvr>
                                        <p:cTn id="9" dur="1" fill="hold">
                                          <p:stCondLst>
                                            <p:cond delay="0"/>
                                          </p:stCondLst>
                                        </p:cTn>
                                        <p:tgtEl>
                                          <p:spTgt spid="3">
                                            <p:txEl>
                                              <p:pRg st="4" end="4"/>
                                            </p:txEl>
                                          </p:spTgt>
                                        </p:tgtEl>
                                        <p:attrNameLst>
                                          <p:attrName>style.visibility</p:attrName>
                                        </p:attrNameLst>
                                      </p:cBhvr>
                                      <p:to>
                                        <p:strVal val="visible"/>
                                      </p:to>
                                    </p:set>
                                    <p:animEffect transition="in" filter="randombar(horizontal)">
                                      <p:cBhvr>
                                        <p:cTn id="10"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79512" y="274638"/>
            <a:ext cx="8712968" cy="1143000"/>
          </a:xfrm>
        </p:spPr>
        <p:txBody>
          <a:bodyPr>
            <a:normAutofit/>
          </a:bodyPr>
          <a:lstStyle/>
          <a:p>
            <a:r>
              <a:rPr lang="es-CO" b="1" dirty="0">
                <a:latin typeface="Agency FB" pitchFamily="34" charset="0"/>
              </a:rPr>
              <a:t>“Y comenzaron a hablar en otras lenguas</a:t>
            </a:r>
            <a:r>
              <a:rPr lang="es-CO" b="1" dirty="0" smtClean="0">
                <a:latin typeface="Agency FB" pitchFamily="34" charset="0"/>
              </a:rPr>
              <a:t>.”</a:t>
            </a:r>
            <a:endParaRPr lang="es-CO" b="1" dirty="0">
              <a:latin typeface="Agency FB" pitchFamily="34" charset="0"/>
            </a:endParaRPr>
          </a:p>
        </p:txBody>
      </p:sp>
      <p:sp>
        <p:nvSpPr>
          <p:cNvPr id="3" name="2 Marcador de contenido"/>
          <p:cNvSpPr>
            <a:spLocks noGrp="1"/>
          </p:cNvSpPr>
          <p:nvPr>
            <p:ph idx="1"/>
          </p:nvPr>
        </p:nvSpPr>
        <p:spPr>
          <a:xfrm>
            <a:off x="457200" y="1600200"/>
            <a:ext cx="8229600" cy="4925144"/>
          </a:xfrm>
        </p:spPr>
        <p:txBody>
          <a:bodyPr>
            <a:normAutofit fontScale="92500" lnSpcReduction="20000"/>
          </a:bodyPr>
          <a:lstStyle/>
          <a:p>
            <a:pPr marL="0" indent="0" algn="ctr">
              <a:buNone/>
            </a:pPr>
            <a:r>
              <a:rPr lang="es-CO" sz="3500" b="1" dirty="0" smtClean="0"/>
              <a:t>El texto dice: </a:t>
            </a:r>
            <a:r>
              <a:rPr lang="es-CO" sz="3500" b="1" i="1" dirty="0" smtClean="0"/>
              <a:t>“Y comenzaron a hablar en</a:t>
            </a:r>
            <a:r>
              <a:rPr lang="es-CO" sz="3500" b="1" i="1" dirty="0"/>
              <a:t> otras lenguas.” </a:t>
            </a:r>
            <a:r>
              <a:rPr lang="es-CO" sz="3500" b="1" dirty="0"/>
              <a:t>Es decir, en otros idiomas</a:t>
            </a:r>
            <a:r>
              <a:rPr lang="es-CO" sz="3500" b="1" dirty="0" smtClean="0"/>
              <a:t>.</a:t>
            </a:r>
          </a:p>
          <a:p>
            <a:pPr marL="0" indent="0" algn="ctr">
              <a:buNone/>
            </a:pPr>
            <a:r>
              <a:rPr lang="es-CO" dirty="0" smtClean="0"/>
              <a:t> </a:t>
            </a:r>
            <a:r>
              <a:rPr lang="es-CO" dirty="0"/>
              <a:t>El significado de </a:t>
            </a:r>
            <a:r>
              <a:rPr lang="es-CO" b="1" i="1" dirty="0"/>
              <a:t>“otras lenguas” </a:t>
            </a:r>
            <a:r>
              <a:rPr lang="es-CO" dirty="0"/>
              <a:t>en Hechos, el capítulo dos, es tan claro e inconfundible que hasta el más obtuso lector u oyente lo capta enseguida. </a:t>
            </a:r>
            <a:endParaRPr lang="es-CO" dirty="0" smtClean="0"/>
          </a:p>
          <a:p>
            <a:pPr marL="0" indent="0" algn="ctr">
              <a:buNone/>
            </a:pPr>
            <a:endParaRPr lang="es-CO" dirty="0" smtClean="0"/>
          </a:p>
          <a:p>
            <a:pPr marL="0" indent="0" algn="ctr">
              <a:buNone/>
            </a:pPr>
            <a:r>
              <a:rPr lang="es-CO" dirty="0" smtClean="0"/>
              <a:t>Pero </a:t>
            </a:r>
            <a:r>
              <a:rPr lang="es-CO" dirty="0"/>
              <a:t>las fantasmas del fanatismo obscurecen el entendimiento de quienes se empeñan en encontrar “</a:t>
            </a:r>
            <a:r>
              <a:rPr lang="es-CO" dirty="0">
                <a:latin typeface="Agency FB" pitchFamily="34" charset="0"/>
              </a:rPr>
              <a:t>lenguas angelicales</a:t>
            </a:r>
            <a:r>
              <a:rPr lang="es-CO" dirty="0"/>
              <a:t>” en Pentecostés</a:t>
            </a:r>
            <a:r>
              <a:rPr lang="es-CO" dirty="0" smtClean="0"/>
              <a:t>.</a:t>
            </a:r>
          </a:p>
          <a:p>
            <a:pPr marL="0" indent="0" algn="ctr">
              <a:buNone/>
            </a:pPr>
            <a:r>
              <a:rPr lang="es-CO" dirty="0" smtClean="0"/>
              <a:t> </a:t>
            </a:r>
            <a:r>
              <a:rPr lang="es-CO" dirty="0"/>
              <a:t>Siete versículos, desde el cinco hasta el once, se dedican a la clarificación de </a:t>
            </a:r>
            <a:r>
              <a:rPr lang="es-CO" i="1" dirty="0"/>
              <a:t>“</a:t>
            </a:r>
            <a:r>
              <a:rPr lang="es-CO" i="1" dirty="0">
                <a:latin typeface="Agency FB" pitchFamily="34" charset="0"/>
              </a:rPr>
              <a:t>otras lenguas</a:t>
            </a:r>
            <a:r>
              <a:rPr lang="es-CO" i="1" dirty="0" smtClean="0"/>
              <a:t>”.</a:t>
            </a:r>
            <a:endParaRPr lang="es-CO" dirty="0"/>
          </a:p>
        </p:txBody>
      </p:sp>
    </p:spTree>
    <p:extLst>
      <p:ext uri="{BB962C8B-B14F-4D97-AF65-F5344CB8AC3E}">
        <p14:creationId xmlns:p14="http://schemas.microsoft.com/office/powerpoint/2010/main" val="83241042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par>
                                <p:cTn id="8" presetID="22" presetClass="entr" presetSubtype="4"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down)">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randombar(horizontal)">
                                      <p:cBhvr>
                                        <p:cTn id="15" dur="500"/>
                                        <p:tgtEl>
                                          <p:spTgt spid="3">
                                            <p:txEl>
                                              <p:pRg st="3" end="3"/>
                                            </p:txEl>
                                          </p:spTgt>
                                        </p:tgtEl>
                                      </p:cBhvr>
                                    </p:animEffect>
                                  </p:childTnLst>
                                </p:cTn>
                              </p:par>
                              <p:par>
                                <p:cTn id="16" presetID="14" presetClass="entr" presetSubtype="10" fill="hold" nodeType="with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randombar(horizontal)">
                                      <p:cBhvr>
                                        <p:cTn id="18"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1056</Words>
  <Application>Microsoft Office PowerPoint</Application>
  <PresentationFormat>Presentación en pantalla (4:3)</PresentationFormat>
  <Paragraphs>147</Paragraphs>
  <Slides>26</Slides>
  <Notes>0</Notes>
  <HiddenSlides>0</HiddenSlides>
  <MMClips>0</MMClips>
  <ScaleCrop>false</ScaleCrop>
  <HeadingPairs>
    <vt:vector size="4" baseType="variant">
      <vt:variant>
        <vt:lpstr>Tema</vt:lpstr>
      </vt:variant>
      <vt:variant>
        <vt:i4>1</vt:i4>
      </vt:variant>
      <vt:variant>
        <vt:lpstr>Títulos de diapositiva</vt:lpstr>
      </vt:variant>
      <vt:variant>
        <vt:i4>26</vt:i4>
      </vt:variant>
    </vt:vector>
  </HeadingPairs>
  <TitlesOfParts>
    <vt:vector size="27" baseType="lpstr">
      <vt:lpstr>Tema de Office</vt:lpstr>
      <vt:lpstr>Presentación de PowerPoint</vt:lpstr>
      <vt:lpstr>Reflexiones sobre la importancia de algunos detalles en la revelación inspirada y el tiempo dedicado a su exposición</vt:lpstr>
      <vt:lpstr>Presentación de PowerPoint</vt:lpstr>
      <vt:lpstr>Estimado lector, ¿discierne usted los errores en esta pintura? </vt:lpstr>
      <vt:lpstr>Presentación de PowerPoint</vt:lpstr>
      <vt:lpstr>Hechos 2:2 . «Y de repente vino del cielo un estruendo como de un viento recio que soplaba»</vt:lpstr>
      <vt:lpstr>Presentación de PowerPoint</vt:lpstr>
      <vt:lpstr>Presentación de PowerPoint</vt:lpstr>
      <vt:lpstr>Presentación de PowerPoint</vt:lpstr>
      <vt:lpstr>¿De donde vino el «estruendo»?</vt:lpstr>
      <vt:lpstr>Presentación de PowerPoint</vt:lpstr>
      <vt:lpstr>"El cual llenó toda la casa donde estaban sentados"</vt:lpstr>
      <vt:lpstr>Presentación de PowerPoint</vt:lpstr>
      <vt:lpstr>La escena alterada</vt:lpstr>
      <vt:lpstr>Presentación de PowerPoint</vt:lpstr>
      <vt:lpstr>Hechos 2:3: “Y se les aparecieron lenguas repartidas, como de fuego...”</vt:lpstr>
      <vt:lpstr>Presentación de PowerPoint</vt:lpstr>
      <vt:lpstr>Presentación de PowerPoint</vt:lpstr>
      <vt:lpstr>Presentación de PowerPoint</vt:lpstr>
      <vt:lpstr>«Asentándose sobre cada uno de ellos»</vt:lpstr>
      <vt:lpstr> ¿Por cuánto tiempo permanecieron las “lenguas repartidas, como de fuego”, sobre los apóstoles?</vt:lpstr>
      <vt:lpstr>Hechos 2:4. “Y fueron todos llenos del Espíritu Santo.”</vt:lpstr>
      <vt:lpstr>“Fueron… llenos del Espíritu Santo.”</vt:lpstr>
      <vt:lpstr>Presentación de PowerPoint</vt:lpstr>
      <vt:lpstr>Presentación de PowerPoint</vt:lpstr>
      <vt:lpstr>“Y comenzaron a hablar en otras lenguas.”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FAMILIA FIERRO CH</dc:creator>
  <cp:lastModifiedBy>FAMILIA FIERRO CH</cp:lastModifiedBy>
  <cp:revision>1</cp:revision>
  <dcterms:created xsi:type="dcterms:W3CDTF">2014-04-14T13:32:52Z</dcterms:created>
  <dcterms:modified xsi:type="dcterms:W3CDTF">2014-04-14T13:33:19Z</dcterms:modified>
</cp:coreProperties>
</file>